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82" r:id="rId3"/>
    <p:sldId id="293" r:id="rId4"/>
    <p:sldId id="294" r:id="rId5"/>
    <p:sldId id="305" r:id="rId6"/>
    <p:sldId id="295" r:id="rId7"/>
    <p:sldId id="297" r:id="rId8"/>
    <p:sldId id="298" r:id="rId9"/>
    <p:sldId id="30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se Ackelso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C73"/>
    <a:srgbClr val="EBF1DE"/>
    <a:srgbClr val="597B51"/>
    <a:srgbClr val="B6C85C"/>
    <a:srgbClr val="5999AC"/>
    <a:srgbClr val="0E4259"/>
    <a:srgbClr val="A4C4D0"/>
    <a:srgbClr val="013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19" autoAdjust="0"/>
  </p:normalViewPr>
  <p:slideViewPr>
    <p:cSldViewPr>
      <p:cViewPr varScale="1">
        <p:scale>
          <a:sx n="71" d="100"/>
          <a:sy n="71" d="100"/>
        </p:scale>
        <p:origin x="1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384" y="-21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0CFFF5-9877-448B-83F0-95DCCECCE8A4}" type="datetime1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4419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2011 POS Sea-Air School International Trade Class Rev 03/18/11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4040A7-1842-4CCC-A5B1-2870E5389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This presentation can be used by a school counselor or teacher to help alert students in 6</a:t>
            </a:r>
            <a:r>
              <a:rPr lang="en-US" altLang="en-US" baseline="30000" smtClean="0">
                <a:latin typeface="Arial Narrow" panose="020B0606020202030204" pitchFamily="34" charset="0"/>
              </a:rPr>
              <a:t>th</a:t>
            </a:r>
            <a:r>
              <a:rPr lang="en-US" altLang="en-US" smtClean="0">
                <a:latin typeface="Arial Narrow" panose="020B0606020202030204" pitchFamily="34" charset="0"/>
              </a:rPr>
              <a:t> through 8</a:t>
            </a:r>
            <a:r>
              <a:rPr lang="en-US" altLang="en-US" baseline="30000" smtClean="0">
                <a:latin typeface="Arial Narrow" panose="020B0606020202030204" pitchFamily="34" charset="0"/>
              </a:rPr>
              <a:t>th</a:t>
            </a:r>
            <a:r>
              <a:rPr lang="en-US" altLang="en-US" smtClean="0">
                <a:latin typeface="Arial Narrow" panose="020B0606020202030204" pitchFamily="34" charset="0"/>
              </a:rPr>
              <a:t> grade to the existence of the College Bound Scholarship.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Eligible students must apply for the scholarship by June 30th of their 8th grade year.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More information is available at the  WA Student Achievement Council web site.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C33F530-93A2-4221-A305-C459EBD7BDB1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Explain that the College Bound Scholarship offers the promise of tuition and books to qualifying 7</a:t>
            </a:r>
            <a:r>
              <a:rPr lang="en-US" altLang="en-US" baseline="30000" smtClean="0">
                <a:latin typeface="Arial Narrow" panose="020B0606020202030204" pitchFamily="34" charset="0"/>
              </a:rPr>
              <a:t>th</a:t>
            </a:r>
            <a:r>
              <a:rPr lang="en-US" altLang="en-US" smtClean="0">
                <a:latin typeface="Arial Narrow" panose="020B0606020202030204" pitchFamily="34" charset="0"/>
              </a:rPr>
              <a:t> and 8</a:t>
            </a:r>
            <a:r>
              <a:rPr lang="en-US" altLang="en-US" baseline="30000" smtClean="0">
                <a:latin typeface="Arial Narrow" panose="020B0606020202030204" pitchFamily="34" charset="0"/>
              </a:rPr>
              <a:t>th</a:t>
            </a:r>
            <a:r>
              <a:rPr lang="en-US" altLang="en-US" smtClean="0">
                <a:latin typeface="Arial Narrow" panose="020B0606020202030204" pitchFamily="34" charset="0"/>
              </a:rPr>
              <a:t> graders in Washington.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This scholarship covers the amount of tuition (at public college rates) not covered by other state financial aid, plus a small book allowance. It can be used at two-or four-year public and private colleges and universities.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In return for this promise, students must: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latin typeface="Arial Narrow" panose="020B0606020202030204" pitchFamily="34" charset="0"/>
              </a:rPr>
              <a:t>Sign up by the end of 8</a:t>
            </a:r>
            <a:r>
              <a:rPr lang="en-US" altLang="en-US" baseline="30000" smtClean="0">
                <a:latin typeface="Arial Narrow" panose="020B0606020202030204" pitchFamily="34" charset="0"/>
              </a:rPr>
              <a:t>th</a:t>
            </a:r>
            <a:r>
              <a:rPr lang="en-US" altLang="en-US" smtClean="0">
                <a:latin typeface="Arial Narrow" panose="020B0606020202030204" pitchFamily="34" charset="0"/>
              </a:rPr>
              <a:t> grade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latin typeface="Arial Narrow" panose="020B0606020202030204" pitchFamily="34" charset="0"/>
              </a:rPr>
              <a:t>Be income-eligible (see next slide)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latin typeface="Arial Narrow" panose="020B0606020202030204" pitchFamily="34" charset="0"/>
              </a:rPr>
              <a:t>Promise that they will prepare for college and attend college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36C9228-9EE8-45FD-9742-FCE1CD89EB30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Explain that students are eligible if they: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* Receive free or reduced price lunch 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* Are a foster youth 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* Their family receives TANF benefits 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* Their family income meets the income requirements on the chart on the slide.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Tell students that they must be eligible and that their family</a:t>
            </a:r>
            <a:r>
              <a:rPr lang="ja-JP" altLang="en-US" smtClean="0">
                <a:latin typeface="Arial Narrow" panose="020B0606020202030204" pitchFamily="34" charset="0"/>
              </a:rPr>
              <a:t>’</a:t>
            </a:r>
            <a:r>
              <a:rPr lang="en-US" altLang="ja-JP" smtClean="0">
                <a:latin typeface="Arial Narrow" panose="020B0606020202030204" pitchFamily="34" charset="0"/>
              </a:rPr>
              <a:t>s income will be verified during their senior year to determine their financial eligibility for the scholarship.</a:t>
            </a:r>
            <a:endParaRPr lang="en-US" altLang="en-US" smtClean="0">
              <a:latin typeface="Arial Narrow" panose="020B060602020203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74F53AA-61E9-4609-AC44-4191CCE44F9B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Tell students that they must apply during the 7</a:t>
            </a:r>
            <a:r>
              <a:rPr lang="en-US" altLang="en-US" baseline="30000" smtClean="0">
                <a:latin typeface="Arial Narrow" panose="020B0606020202030204" pitchFamily="34" charset="0"/>
              </a:rPr>
              <a:t>th</a:t>
            </a:r>
            <a:r>
              <a:rPr lang="en-US" altLang="en-US" smtClean="0">
                <a:latin typeface="Arial Narrow" panose="020B0606020202030204" pitchFamily="34" charset="0"/>
              </a:rPr>
              <a:t> or 8</a:t>
            </a:r>
            <a:r>
              <a:rPr lang="en-US" altLang="en-US" baseline="30000" smtClean="0">
                <a:latin typeface="Arial Narrow" panose="020B0606020202030204" pitchFamily="34" charset="0"/>
              </a:rPr>
              <a:t>th</a:t>
            </a:r>
            <a:r>
              <a:rPr lang="en-US" altLang="en-US" smtClean="0">
                <a:latin typeface="Arial Narrow" panose="020B0606020202030204" pitchFamily="34" charset="0"/>
              </a:rPr>
              <a:t> grade. They will complete and sign an application and pledge form.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Students can apply online at WA Student Achievement Council’s website.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Remind them that applying online is better because it is faster, easier, and more accurate than applying on paper.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B715E1-4DDD-4C99-A3FE-DF392FCD6E6D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Students will need to sign a pledge when they apply for the scholarship. The pledge says that the student will: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latin typeface="Arial Narrow" panose="020B0606020202030204" pitchFamily="34" charset="0"/>
              </a:rPr>
              <a:t>Graduate from high school with a cumulative 2.0 GPA or higher.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latin typeface="Arial Narrow" panose="020B0606020202030204" pitchFamily="34" charset="0"/>
              </a:rPr>
              <a:t>Be a good citizen and stay crime free.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latin typeface="Arial Narrow" panose="020B0606020202030204" pitchFamily="34" charset="0"/>
              </a:rPr>
              <a:t>Apply for college.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>
                <a:latin typeface="Arial Narrow" panose="020B0606020202030204" pitchFamily="34" charset="0"/>
              </a:rPr>
              <a:t>Submit a FAFSA (Free Application for Federal Student Aid) during senior year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(Note: Students who complete the WAFSA are eligible for College Bound Scholarship with DACA Status – See WA Student Achievement Council/Ready, Set, Grad site for additional information.)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404C431-D1F6-42FA-9782-12B78AE2F233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Tell students that after they apply they will receive a certificate in the mail. This certificate is a pledge from the State of Washington that, as long as the student meets his or her promise and remains income eligible, that the student will receive tuition for college.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DA902C1-D1A5-49EB-8E5C-905A20711B71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Your students are probably way too young to know much about different college. But, as you show this list, you can assure them that many public and private four-year colleges and universities participate in the College Bound Scholarship.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Tell students that if they decide that they want to attend a community or technical college or career school instead of a four-year college, that there are 68 eligible colleges where they can use the College Bound Scholarship!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989159F-0E58-41BE-AB0C-646D2DF7B172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Read the quote on the screen to inspire your students: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President Barack Obama, September 8, 2009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D9C4270-92FA-4C27-9591-3B6F5841E9A1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 Narrow" panose="020B0606020202030204" pitchFamily="34" charset="0"/>
              </a:rPr>
              <a:t>End by reminding students of the contact information for the College Bound Scholarship on the WSAC for their parents to read.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6C37E41-B67E-430D-B99A-9C5D098BFD39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933A8-2346-420E-AA30-3C4EFF083E6C}" type="datetime1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F7D8-4087-4C87-9546-00CA80C7A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73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0E62-A2D2-45CA-8BD2-60A9D9ACF794}" type="datetime1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4AF6-B67E-4752-A20B-EAC334E41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DD0E-6780-4677-B85A-CB35B5F87DCE}" type="datetime1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8E30-055D-41DA-8F7D-FB852D0A0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98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9CB89-6102-46BD-BB7D-74E55F7DB24E}" type="datetime1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EDFC-7FD5-427A-B582-A09C8BA69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97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0D32-C456-45B2-9C32-98424858152D}" type="datetime1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B007-A1E8-4456-B49E-AF2F1B9B9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9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753B-A055-43BD-BC9A-1AC3EA0C7803}" type="datetime1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351C-C848-4563-969B-1879A63AF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93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F9D3-50BF-48F2-99CF-19D8725ADA23}" type="datetime1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24A7-DDCC-41E8-8EC1-72E46CD72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53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7373-FE96-4C45-923C-C7860B59A099}" type="datetime1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E35F9-8E27-467B-8671-17C48417D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98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F8D7-7561-45BA-BA02-A7EFB5530963}" type="datetime1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E4222-811F-4C0D-9292-1C8E19FF5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49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EEE2-F0F8-499B-B419-6155B025F189}" type="datetime1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D1C9-032E-456B-B00B-F98CF72C0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46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19FF-0E7D-4EE5-B17A-1E6EABC02826}" type="datetime1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5DA8-A45A-4AB2-B7A9-31818B5A2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84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A83AD8-E9B8-4904-B798-D7DB53FE9B90}" type="datetime1">
              <a:rPr lang="en-US" altLang="en-US"/>
              <a:pPr>
                <a:defRPr/>
              </a:pPr>
              <a:t>2/5/2018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99AED2-94D7-4509-91C8-AA51DC672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CareerGuidance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12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533400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n-ea"/>
              </a:rPr>
              <a:t>THINK YOU CAN’T AFFORD COLLEGE?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b="1" dirty="0">
                <a:ln w="19050">
                  <a:solidFill>
                    <a:srgbClr val="2B4C73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+mn-ea"/>
              </a:rPr>
              <a:t>THINK AGAIN. </a:t>
            </a:r>
          </a:p>
        </p:txBody>
      </p:sp>
      <p:pic>
        <p:nvPicPr>
          <p:cNvPr id="8" name="Picture 5" descr="C:\Users\Mary\AppData\Local\Microsoft\Windows\Temporary Internet Files\Content.IE5\2T32XDBZ\MP900439443[1].jpg" title="Picture of graduates"/>
          <p:cNvPicPr>
            <a:picLocks noChangeAspect="1" noChangeArrowheads="1"/>
          </p:cNvPicPr>
          <p:nvPr/>
        </p:nvPicPr>
        <p:blipFill>
          <a:blip r:embed="rId3"/>
          <a:srcRect l="502" r="3384"/>
          <a:stretch>
            <a:fillRect/>
          </a:stretch>
        </p:blipFill>
        <p:spPr bwMode="auto">
          <a:xfrm>
            <a:off x="2862263" y="2492375"/>
            <a:ext cx="3657600" cy="254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college bound scholarship 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684463"/>
            <a:ext cx="24479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" title="Ready Set Grad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2819400"/>
            <a:ext cx="1457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title="Washington Student Achievement Council Log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67338"/>
            <a:ext cx="465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9" title="Career Guidance Washington Lessons by OSPI Licens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369050"/>
            <a:ext cx="597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15875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WHAT IS THE </a:t>
            </a:r>
            <a:br>
              <a:rPr lang="en-US" sz="3600" b="1" dirty="0" smtClean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en-US" sz="3600" b="1" dirty="0" smtClean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COLLEGE BOUND SCHOLARSHIP?</a:t>
            </a:r>
            <a:endParaRPr lang="en-US" sz="3600" dirty="0">
              <a:ln w="22225">
                <a:solidFill>
                  <a:srgbClr val="2B4C7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123" name="Content Placeholder 9"/>
          <p:cNvSpPr>
            <a:spLocks noGrp="1"/>
          </p:cNvSpPr>
          <p:nvPr>
            <p:ph idx="1"/>
          </p:nvPr>
        </p:nvSpPr>
        <p:spPr>
          <a:xfrm>
            <a:off x="457200" y="1798638"/>
            <a:ext cx="4419600" cy="4525962"/>
          </a:xfrm>
        </p:spPr>
        <p:txBody>
          <a:bodyPr/>
          <a:lstStyle/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It</a:t>
            </a:r>
            <a:r>
              <a:rPr lang="ja-JP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’</a:t>
            </a:r>
            <a:r>
              <a:rPr lang="en-US" altLang="ja-JP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s a </a:t>
            </a:r>
            <a:r>
              <a:rPr lang="en-US" altLang="ja-JP" sz="3000" b="1" smtClean="0">
                <a:solidFill>
                  <a:srgbClr val="2B4C73"/>
                </a:solidFill>
                <a:latin typeface="Arial Narrow" panose="020B0606020202030204" pitchFamily="34" charset="0"/>
              </a:rPr>
              <a:t>PROMISE:</a:t>
            </a:r>
            <a:r>
              <a:rPr lang="en-US" altLang="ja-JP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/>
            </a:r>
            <a:br>
              <a:rPr lang="en-US" altLang="ja-JP" sz="3000" smtClean="0">
                <a:solidFill>
                  <a:srgbClr val="2B4C73"/>
                </a:solidFill>
                <a:latin typeface="Arial Narrow" panose="020B0606020202030204" pitchFamily="34" charset="0"/>
              </a:rPr>
            </a:br>
            <a:r>
              <a:rPr lang="en-US" altLang="ja-JP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free college tuition!</a:t>
            </a:r>
          </a:p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You must sign up by the end of 8</a:t>
            </a:r>
            <a:r>
              <a:rPr lang="en-US" altLang="en-US" sz="3000" baseline="30000" smtClean="0">
                <a:solidFill>
                  <a:srgbClr val="2B4C73"/>
                </a:solidFill>
                <a:latin typeface="Arial Narrow" panose="020B0606020202030204" pitchFamily="34" charset="0"/>
              </a:rPr>
              <a:t>th</a:t>
            </a: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 grade</a:t>
            </a:r>
          </a:p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You must be eligible</a:t>
            </a:r>
          </a:p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You must promise to prepare for college</a:t>
            </a:r>
          </a:p>
          <a:p>
            <a:pPr marL="346075" indent="-346075" eaLnBrk="1" hangingPunct="1"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2B4C73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2" name="Picture 8" descr="C:\Users\Mary\AppData\Local\Microsoft\Windows\Temporary Internet Files\Content.IE5\GK35MG7F\MP900387503[1].jpg" title="Handshake picture"/>
          <p:cNvPicPr>
            <a:picLocks noChangeAspect="1" noChangeArrowheads="1"/>
          </p:cNvPicPr>
          <p:nvPr/>
        </p:nvPicPr>
        <p:blipFill>
          <a:blip r:embed="rId3"/>
          <a:srcRect t="7576"/>
          <a:stretch>
            <a:fillRect/>
          </a:stretch>
        </p:blipFill>
        <p:spPr bwMode="auto">
          <a:xfrm>
            <a:off x="4876800" y="1752600"/>
            <a:ext cx="3059113" cy="3962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15875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WHO IS ELIGIBLE?</a:t>
            </a:r>
            <a:endParaRPr lang="en-US" sz="5000" dirty="0">
              <a:ln w="22225">
                <a:solidFill>
                  <a:srgbClr val="2B4C7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171" name="Content Placeholder 9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525963"/>
          </a:xfrm>
        </p:spPr>
        <p:txBody>
          <a:bodyPr/>
          <a:lstStyle/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You are eligible if you:</a:t>
            </a:r>
          </a:p>
          <a:p>
            <a:pPr marL="346075" indent="-346075" eaLnBrk="1" hangingPunct="1">
              <a:spcBef>
                <a:spcPts val="600"/>
              </a:spcBef>
              <a:spcAft>
                <a:spcPts val="600"/>
              </a:spcAft>
              <a:buFont typeface="Arial Narrow" panose="020B0606020202030204" pitchFamily="34" charset="0"/>
              <a:buChar char="►"/>
            </a:pPr>
            <a:r>
              <a:rPr lang="en-US" altLang="en-US" sz="2400" smtClean="0">
                <a:solidFill>
                  <a:srgbClr val="2B4C73"/>
                </a:solidFill>
                <a:latin typeface="Arial Narrow" panose="020B0606020202030204" pitchFamily="34" charset="0"/>
              </a:rPr>
              <a:t>Receive free/reduced price lunch</a:t>
            </a:r>
            <a:endParaRPr lang="en-US" altLang="en-US" sz="2400" i="1" smtClean="0">
              <a:solidFill>
                <a:srgbClr val="2B4C73"/>
              </a:solidFill>
              <a:latin typeface="Arial Narrow" panose="020B0606020202030204" pitchFamily="34" charset="0"/>
            </a:endParaRPr>
          </a:p>
          <a:p>
            <a:pPr marL="346075" indent="-346075" eaLnBrk="1" hangingPunct="1">
              <a:spcBef>
                <a:spcPts val="600"/>
              </a:spcBef>
              <a:spcAft>
                <a:spcPts val="600"/>
              </a:spcAft>
              <a:buFont typeface="Arial Narrow" panose="020B0606020202030204" pitchFamily="34" charset="0"/>
              <a:buChar char="►"/>
            </a:pPr>
            <a:r>
              <a:rPr lang="en-US" altLang="en-US" sz="2400" smtClean="0">
                <a:solidFill>
                  <a:srgbClr val="2B4C73"/>
                </a:solidFill>
                <a:latin typeface="Arial Narrow" panose="020B0606020202030204" pitchFamily="34" charset="0"/>
              </a:rPr>
              <a:t>Are a foster youth</a:t>
            </a:r>
          </a:p>
          <a:p>
            <a:pPr marL="346075" indent="-346075" eaLnBrk="1" hangingPunct="1">
              <a:spcBef>
                <a:spcPts val="600"/>
              </a:spcBef>
              <a:spcAft>
                <a:spcPts val="600"/>
              </a:spcAft>
              <a:buFont typeface="Arial Narrow" panose="020B0606020202030204" pitchFamily="34" charset="0"/>
              <a:buChar char="►"/>
            </a:pPr>
            <a:r>
              <a:rPr lang="en-US" altLang="en-US" sz="2400" smtClean="0">
                <a:solidFill>
                  <a:srgbClr val="2B4C73"/>
                </a:solidFill>
                <a:latin typeface="Arial Narrow" panose="020B0606020202030204" pitchFamily="34" charset="0"/>
              </a:rPr>
              <a:t>Receive TANF benefits</a:t>
            </a:r>
          </a:p>
          <a:p>
            <a:pPr marL="346075" indent="-346075" eaLnBrk="1" hangingPunct="1">
              <a:spcBef>
                <a:spcPts val="600"/>
              </a:spcBef>
              <a:spcAft>
                <a:spcPts val="600"/>
              </a:spcAft>
              <a:buFont typeface="Arial Narrow" panose="020B0606020202030204" pitchFamily="34" charset="0"/>
              <a:buChar char="►"/>
            </a:pPr>
            <a:r>
              <a:rPr lang="en-US" altLang="en-US" sz="2400" smtClean="0">
                <a:solidFill>
                  <a:srgbClr val="2B4C73"/>
                </a:solidFill>
                <a:latin typeface="Arial Narrow" panose="020B0606020202030204" pitchFamily="34" charset="0"/>
              </a:rPr>
              <a:t>Meet the family income requirements on the table</a:t>
            </a:r>
          </a:p>
          <a:p>
            <a:pPr marL="346075" indent="-346075" eaLnBrk="1" hangingPunct="1"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2B4C73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le 6" title="Eligibility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555909"/>
              </p:ext>
            </p:extLst>
          </p:nvPr>
        </p:nvGraphicFramePr>
        <p:xfrm>
          <a:off x="4876800" y="1524001"/>
          <a:ext cx="3657600" cy="42693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73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Arial Narrow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Family Size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C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2010 Income (Maximum)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C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Monthly Income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7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$27,200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7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$2,300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7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597B51"/>
                          </a:solidFill>
                          <a:latin typeface="Arial Narrow" pitchFamily="34" charset="0"/>
                        </a:rPr>
                        <a:t>3</a:t>
                      </a:r>
                      <a:endParaRPr lang="en-US" sz="1600" b="1" i="0" dirty="0">
                        <a:solidFill>
                          <a:srgbClr val="597B5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597B51"/>
                          </a:solidFill>
                          <a:latin typeface="Arial Narrow" pitchFamily="34" charset="0"/>
                        </a:rPr>
                        <a:t>$34,300</a:t>
                      </a:r>
                      <a:endParaRPr lang="en-US" sz="1600" b="1" i="0" dirty="0">
                        <a:solidFill>
                          <a:srgbClr val="597B5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597B51"/>
                          </a:solidFill>
                          <a:latin typeface="Arial Narrow" pitchFamily="34" charset="0"/>
                        </a:rPr>
                        <a:t>$2,900</a:t>
                      </a:r>
                      <a:endParaRPr lang="en-US" sz="1600" b="1" i="0" dirty="0">
                        <a:solidFill>
                          <a:srgbClr val="597B5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4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$41,300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$3,400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597B51"/>
                          </a:solidFill>
                          <a:latin typeface="Arial Narrow" pitchFamily="34" charset="0"/>
                        </a:rPr>
                        <a:t>5</a:t>
                      </a:r>
                      <a:endParaRPr lang="en-US" sz="1600" b="1" i="0" dirty="0">
                        <a:solidFill>
                          <a:srgbClr val="597B5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597B51"/>
                          </a:solidFill>
                          <a:latin typeface="Arial Narrow" pitchFamily="34" charset="0"/>
                        </a:rPr>
                        <a:t>$48,400</a:t>
                      </a:r>
                      <a:endParaRPr lang="en-US" sz="1600" b="1" i="0" dirty="0">
                        <a:solidFill>
                          <a:srgbClr val="597B5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597B51"/>
                          </a:solidFill>
                          <a:latin typeface="Arial Narrow" pitchFamily="34" charset="0"/>
                        </a:rPr>
                        <a:t>$4,000</a:t>
                      </a:r>
                      <a:endParaRPr lang="en-US" sz="1600" b="1" i="0" dirty="0">
                        <a:solidFill>
                          <a:srgbClr val="597B5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6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6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$55,500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$4,600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i="0" kern="1200" dirty="0" smtClean="0">
                          <a:solidFill>
                            <a:srgbClr val="597B5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US" sz="1600" b="1" i="0" kern="1200" dirty="0">
                        <a:solidFill>
                          <a:srgbClr val="597B5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i="0" kern="1200" dirty="0" smtClean="0">
                          <a:solidFill>
                            <a:srgbClr val="597B5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$62,600</a:t>
                      </a:r>
                      <a:endParaRPr lang="en-US" sz="1600" b="1" i="0" kern="1200" dirty="0">
                        <a:solidFill>
                          <a:srgbClr val="597B5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i="0" kern="1200" dirty="0" smtClean="0">
                          <a:solidFill>
                            <a:srgbClr val="597B5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$5,200</a:t>
                      </a:r>
                      <a:endParaRPr lang="en-US" sz="1600" b="1" i="0" kern="1200" dirty="0">
                        <a:solidFill>
                          <a:srgbClr val="597B5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6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8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$69,600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$5,800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7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i="0" kern="1200" dirty="0" smtClean="0">
                          <a:solidFill>
                            <a:srgbClr val="597B5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More family members</a:t>
                      </a:r>
                      <a:endParaRPr lang="en-US" sz="1600" b="1" i="0" kern="1200" dirty="0">
                        <a:solidFill>
                          <a:srgbClr val="597B5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i="0" kern="1200" dirty="0" smtClean="0">
                          <a:solidFill>
                            <a:srgbClr val="597B5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+$7,000</a:t>
                      </a:r>
                      <a:endParaRPr lang="en-US" sz="1600" b="1" i="0" kern="1200" dirty="0">
                        <a:solidFill>
                          <a:srgbClr val="597B5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i="0" kern="1200" dirty="0" smtClean="0">
                          <a:solidFill>
                            <a:srgbClr val="597B5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+$600</a:t>
                      </a:r>
                      <a:endParaRPr lang="en-US" sz="1600" b="1" i="0" kern="1200" dirty="0">
                        <a:solidFill>
                          <a:srgbClr val="597B5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15875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HOW DO YOU APPLY?</a:t>
            </a:r>
            <a:endParaRPr lang="en-US" sz="5000" dirty="0">
              <a:ln w="22225">
                <a:solidFill>
                  <a:srgbClr val="2B4C7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219" name="Content Placeholder 9"/>
          <p:cNvSpPr>
            <a:spLocks noGrp="1"/>
          </p:cNvSpPr>
          <p:nvPr>
            <p:ph idx="1"/>
          </p:nvPr>
        </p:nvSpPr>
        <p:spPr>
          <a:xfrm>
            <a:off x="457200" y="1493838"/>
            <a:ext cx="4114800" cy="4525962"/>
          </a:xfrm>
        </p:spPr>
        <p:txBody>
          <a:bodyPr/>
          <a:lstStyle/>
          <a:p>
            <a:pPr marL="346075" indent="-3460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Apply during 7</a:t>
            </a:r>
            <a:r>
              <a:rPr lang="en-US" altLang="en-US" sz="3000" baseline="30000" smtClean="0">
                <a:solidFill>
                  <a:srgbClr val="2B4C73"/>
                </a:solidFill>
                <a:latin typeface="Arial Narrow" panose="020B0606020202030204" pitchFamily="34" charset="0"/>
              </a:rPr>
              <a:t>th</a:t>
            </a: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 or 8</a:t>
            </a:r>
            <a:r>
              <a:rPr lang="en-US" altLang="en-US" sz="3000" baseline="30000" smtClean="0">
                <a:solidFill>
                  <a:srgbClr val="2B4C73"/>
                </a:solidFill>
                <a:latin typeface="Arial Narrow" panose="020B0606020202030204" pitchFamily="34" charset="0"/>
              </a:rPr>
              <a:t>th</a:t>
            </a: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 grade</a:t>
            </a:r>
          </a:p>
          <a:p>
            <a:pPr marL="346075" indent="-3460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Apply online </a:t>
            </a:r>
            <a:b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</a:br>
            <a:r>
              <a:rPr lang="en-US" altLang="en-US" sz="2600" smtClean="0">
                <a:solidFill>
                  <a:srgbClr val="2B4C73"/>
                </a:solidFill>
                <a:latin typeface="Arial Narrow" panose="020B0606020202030204" pitchFamily="34" charset="0"/>
              </a:rPr>
              <a:t>(use paper form if needed)</a:t>
            </a:r>
            <a:endParaRPr lang="en-US" altLang="en-US" sz="2600" i="1" smtClean="0">
              <a:solidFill>
                <a:srgbClr val="2B4C73"/>
              </a:solidFill>
              <a:latin typeface="Arial Narrow" panose="020B0606020202030204" pitchFamily="34" charset="0"/>
            </a:endParaRPr>
          </a:p>
          <a:p>
            <a:pPr marL="346075" indent="-3460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Sign a pledge form</a:t>
            </a:r>
          </a:p>
          <a:p>
            <a:pPr marL="346075" indent="-3460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Ask a teacher or counselor for help if </a:t>
            </a:r>
            <a:b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</a:b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you want to apply</a:t>
            </a:r>
          </a:p>
          <a:p>
            <a:pPr marL="346075" indent="-346075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2B4C73"/>
              </a:solidFill>
              <a:latin typeface="Arial Narrow" panose="020B0606020202030204" pitchFamily="34" charset="0"/>
            </a:endParaRPr>
          </a:p>
        </p:txBody>
      </p:sp>
      <p:pic>
        <p:nvPicPr>
          <p:cNvPr id="9220" name="Picture 1" title="College Bound Scholarship Online Applic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343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15875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WHAT WILL YOU PLEDGE?</a:t>
            </a:r>
            <a:endParaRPr lang="en-US" sz="5000" dirty="0">
              <a:ln w="22225">
                <a:solidFill>
                  <a:srgbClr val="2B4C7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267" name="Content Placeholder 9"/>
          <p:cNvSpPr>
            <a:spLocks noGrp="1"/>
          </p:cNvSpPr>
          <p:nvPr>
            <p:ph idx="1"/>
          </p:nvPr>
        </p:nvSpPr>
        <p:spPr>
          <a:xfrm>
            <a:off x="457200" y="1798638"/>
            <a:ext cx="4114800" cy="4525962"/>
          </a:xfrm>
        </p:spPr>
        <p:txBody>
          <a:bodyPr/>
          <a:lstStyle/>
          <a:p>
            <a:pPr marL="346075" indent="-3460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Graduate from high school with 2.0 GPA or higher</a:t>
            </a:r>
          </a:p>
          <a:p>
            <a:pPr marL="346075" indent="-3460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Be a good citizen and stay crime free</a:t>
            </a:r>
          </a:p>
          <a:p>
            <a:pPr marL="346075" indent="-3460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Apply for college</a:t>
            </a:r>
          </a:p>
          <a:p>
            <a:pPr marL="346075" indent="-346075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Submit a FAFSA </a:t>
            </a:r>
            <a:r>
              <a:rPr lang="en-US" altLang="en-US" sz="2800" smtClean="0">
                <a:solidFill>
                  <a:srgbClr val="2B4C73"/>
                </a:solidFill>
                <a:latin typeface="Arial Narrow" panose="020B0606020202030204" pitchFamily="34" charset="0"/>
              </a:rPr>
              <a:t/>
            </a:r>
            <a:br>
              <a:rPr lang="en-US" altLang="en-US" sz="2800" smtClean="0">
                <a:solidFill>
                  <a:srgbClr val="2B4C73"/>
                </a:solidFill>
                <a:latin typeface="Arial Narrow" panose="020B0606020202030204" pitchFamily="34" charset="0"/>
              </a:rPr>
            </a:br>
            <a:r>
              <a:rPr lang="en-US" altLang="en-US" sz="2400" smtClean="0">
                <a:solidFill>
                  <a:srgbClr val="2B4C73"/>
                </a:solidFill>
                <a:latin typeface="Arial Narrow" panose="020B0606020202030204" pitchFamily="34" charset="0"/>
              </a:rPr>
              <a:t>(financial aid application)</a:t>
            </a:r>
            <a:endParaRPr lang="en-US" altLang="en-US" sz="3000" smtClean="0">
              <a:solidFill>
                <a:srgbClr val="2B4C73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4" name="Picture 8" descr="C:\Users\Mary\AppData\Local\Microsoft\Windows\Temporary Internet Files\Content.IE5\GK35MG7F\MP900398817[1].jpg" title="Student Pledge Path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05000"/>
            <a:ext cx="4533900" cy="3886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15875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WHAT HAPPENS NEXT?</a:t>
            </a:r>
            <a:endParaRPr lang="en-US" sz="5000" dirty="0">
              <a:ln w="22225">
                <a:solidFill>
                  <a:srgbClr val="2B4C7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3315" name="Content Placeholder 9"/>
          <p:cNvSpPr>
            <a:spLocks noGrp="1"/>
          </p:cNvSpPr>
          <p:nvPr>
            <p:ph idx="1"/>
          </p:nvPr>
        </p:nvSpPr>
        <p:spPr>
          <a:xfrm>
            <a:off x="457200" y="1798638"/>
            <a:ext cx="4495800" cy="4525962"/>
          </a:xfrm>
        </p:spPr>
        <p:txBody>
          <a:bodyPr/>
          <a:lstStyle/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You’</a:t>
            </a:r>
            <a:r>
              <a:rPr lang="en-US" altLang="ja-JP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ll get a certificate</a:t>
            </a:r>
          </a:p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It is a promise to you</a:t>
            </a:r>
          </a:p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Your scholarship will be ready when it is time for college</a:t>
            </a:r>
          </a:p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Now work hard in high school!</a:t>
            </a:r>
          </a:p>
          <a:p>
            <a:pPr marL="346075" indent="-346075" eaLnBrk="1" hangingPunct="1"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2B4C73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5" name="Picture 5" descr="C:\Users\Mary\AppData\Local\Microsoft\Windows\Temporary Internet Files\Content.IE5\ND6BFCQ9\MP900341328[1].jpg" title="What Happens Next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371600"/>
            <a:ext cx="3152775" cy="441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9"/>
          <p:cNvSpPr>
            <a:spLocks noGrp="1"/>
          </p:cNvSpPr>
          <p:nvPr>
            <p:ph idx="1"/>
          </p:nvPr>
        </p:nvSpPr>
        <p:spPr>
          <a:xfrm>
            <a:off x="457200" y="1798638"/>
            <a:ext cx="4800600" cy="4525962"/>
          </a:xfrm>
        </p:spPr>
        <p:txBody>
          <a:bodyPr/>
          <a:lstStyle/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More than 68 eligible institutions</a:t>
            </a:r>
          </a:p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Your choice of 4-year or </a:t>
            </a:r>
            <a:b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</a:b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2-year college</a:t>
            </a:r>
          </a:p>
          <a:p>
            <a:pPr marL="346075" indent="-346075" eaLnBrk="1" hangingPunct="1"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►"/>
            </a:pPr>
            <a:r>
              <a:rPr lang="en-US" altLang="en-US" sz="3000" smtClean="0">
                <a:solidFill>
                  <a:srgbClr val="2B4C73"/>
                </a:solidFill>
                <a:latin typeface="Arial Narrow" panose="020B0606020202030204" pitchFamily="34" charset="0"/>
              </a:rPr>
              <a:t>Your choice of public or private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15875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WHERE CAN YOU USE IT?</a:t>
            </a:r>
            <a:endParaRPr lang="en-US" sz="5000" dirty="0">
              <a:ln w="22225">
                <a:solidFill>
                  <a:srgbClr val="2B4C7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Picture 7" descr="SNG-EligibleInstitutions2011-12_Page_1.jpg" title="Washington State Need Grant Participant lis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0"/>
            <a:ext cx="3473450" cy="4495800"/>
          </a:xfrm>
          <a:prstGeom prst="rect">
            <a:avLst/>
          </a:prstGeom>
          <a:noFill/>
          <a:ln w="9525">
            <a:solidFill>
              <a:srgbClr val="2B4C73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9"/>
          <p:cNvSpPr>
            <a:spLocks noGrp="1"/>
          </p:cNvSpPr>
          <p:nvPr>
            <p:ph idx="1"/>
          </p:nvPr>
        </p:nvSpPr>
        <p:spPr>
          <a:xfrm>
            <a:off x="457200" y="1798638"/>
            <a:ext cx="4267200" cy="4525962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ja-JP" altLang="en-US" sz="3000" i="1" smtClean="0">
                <a:solidFill>
                  <a:srgbClr val="2B4C73"/>
                </a:solidFill>
                <a:latin typeface="Arial Narrow" panose="020B0606020202030204" pitchFamily="34" charset="0"/>
              </a:rPr>
              <a:t>“</a:t>
            </a:r>
            <a:r>
              <a:rPr lang="en-US" altLang="ja-JP" sz="3000" i="1" smtClean="0">
                <a:solidFill>
                  <a:srgbClr val="2B4C73"/>
                </a:solidFill>
                <a:latin typeface="Arial Narrow" panose="020B0606020202030204" pitchFamily="34" charset="0"/>
              </a:rPr>
              <a:t>Every single one of you has something to offer.</a:t>
            </a:r>
            <a:r>
              <a:rPr lang="ja-JP" altLang="en-US" sz="3000" i="1" smtClean="0">
                <a:solidFill>
                  <a:srgbClr val="2B4C73"/>
                </a:solidFill>
                <a:latin typeface="Arial Narrow" panose="020B0606020202030204" pitchFamily="34" charset="0"/>
              </a:rPr>
              <a:t>”</a:t>
            </a:r>
            <a:endParaRPr lang="en-US" altLang="ja-JP" sz="3000" i="1" smtClean="0">
              <a:solidFill>
                <a:srgbClr val="2B4C73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ja-JP" altLang="en-US" sz="3000" i="1" smtClean="0">
                <a:solidFill>
                  <a:srgbClr val="2B4C73"/>
                </a:solidFill>
                <a:latin typeface="Arial Narrow" panose="020B0606020202030204" pitchFamily="34" charset="0"/>
              </a:rPr>
              <a:t>“</a:t>
            </a:r>
            <a:r>
              <a:rPr lang="en-US" altLang="ja-JP" sz="3000" i="1" smtClean="0">
                <a:solidFill>
                  <a:srgbClr val="2B4C73"/>
                </a:solidFill>
                <a:latin typeface="Arial Narrow" panose="020B0606020202030204" pitchFamily="34" charset="0"/>
              </a:rPr>
              <a:t>And you have the responsibility to yourself to discover what that is.</a:t>
            </a:r>
            <a:r>
              <a:rPr lang="ja-JP" altLang="en-US" sz="3000" i="1" smtClean="0">
                <a:solidFill>
                  <a:srgbClr val="2B4C73"/>
                </a:solidFill>
                <a:latin typeface="Arial Narrow" panose="020B0606020202030204" pitchFamily="34" charset="0"/>
              </a:rPr>
              <a:t>”</a:t>
            </a:r>
            <a:endParaRPr lang="en-US" altLang="ja-JP" sz="3000" i="1" smtClean="0">
              <a:solidFill>
                <a:srgbClr val="2B4C73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ja-JP" altLang="en-US" sz="3000" i="1" smtClean="0">
                <a:solidFill>
                  <a:srgbClr val="2B4C73"/>
                </a:solidFill>
                <a:latin typeface="Arial Narrow" panose="020B0606020202030204" pitchFamily="34" charset="0"/>
              </a:rPr>
              <a:t>“</a:t>
            </a:r>
            <a:r>
              <a:rPr lang="en-US" altLang="ja-JP" sz="3000" i="1" smtClean="0">
                <a:solidFill>
                  <a:srgbClr val="2B4C73"/>
                </a:solidFill>
                <a:latin typeface="Arial Narrow" panose="020B0606020202030204" pitchFamily="34" charset="0"/>
              </a:rPr>
              <a:t>That’s the opportunity an education can provide…</a:t>
            </a:r>
            <a:r>
              <a:rPr lang="ja-JP" altLang="en-US" sz="3000" i="1" smtClean="0">
                <a:solidFill>
                  <a:srgbClr val="2B4C73"/>
                </a:solidFill>
                <a:latin typeface="Arial Narrow" panose="020B0606020202030204" pitchFamily="34" charset="0"/>
              </a:rPr>
              <a:t>”</a:t>
            </a:r>
            <a:endParaRPr lang="en-US" altLang="en-US" sz="3000" i="1" smtClean="0">
              <a:solidFill>
                <a:srgbClr val="2B4C73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15875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CAN YOU MEET THE CHALLENGE?</a:t>
            </a:r>
            <a:endParaRPr lang="en-US" sz="5000" dirty="0">
              <a:ln w="22225">
                <a:solidFill>
                  <a:srgbClr val="2B4C7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7412" name="Picture 2" descr="college bound scholarship 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45720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ln w="15875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2B4C7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ARE YOU COLLEGE BOUND?</a:t>
            </a:r>
            <a:endParaRPr lang="en-US" sz="5000" dirty="0">
              <a:ln w="22225">
                <a:solidFill>
                  <a:srgbClr val="2B4C7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170" name="Picture 2" descr="C:\Users\Mary\AppData\Local\Microsoft\Windows\Temporary Internet Files\Content.IE5\GK35MG7F\MP900430884[1].jpg" title="Picture of gradu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352550"/>
            <a:ext cx="5410200" cy="3600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college bound scholarship 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83038"/>
            <a:ext cx="45720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F1A557-CB60-41DE-8D32-A70DA959E5A0}"/>
</file>

<file path=customXml/itemProps2.xml><?xml version="1.0" encoding="utf-8"?>
<ds:datastoreItem xmlns:ds="http://schemas.openxmlformats.org/officeDocument/2006/customXml" ds:itemID="{5BB75F5D-8CA7-4D10-9EB8-99E9726262DD}"/>
</file>

<file path=customXml/itemProps3.xml><?xml version="1.0" encoding="utf-8"?>
<ds:datastoreItem xmlns:ds="http://schemas.openxmlformats.org/officeDocument/2006/customXml" ds:itemID="{58649117-5EB2-4371-AFFF-CE883ADE4E74}"/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798</Words>
  <Application>Microsoft Office PowerPoint</Application>
  <PresentationFormat>On-screen Show (4:3)</PresentationFormat>
  <Paragraphs>137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ＭＳ Ｐゴシック</vt:lpstr>
      <vt:lpstr>Arial</vt:lpstr>
      <vt:lpstr>Arial Black</vt:lpstr>
      <vt:lpstr>Arial Narrow</vt:lpstr>
      <vt:lpstr>Calibri</vt:lpstr>
      <vt:lpstr>Office Theme</vt:lpstr>
      <vt:lpstr>“”</vt:lpstr>
      <vt:lpstr>WHAT IS THE  COLLEGE BOUND SCHOLARSHIP?</vt:lpstr>
      <vt:lpstr>WHO IS ELIGIBLE?</vt:lpstr>
      <vt:lpstr>HOW DO YOU APPLY?</vt:lpstr>
      <vt:lpstr>WHAT WILL YOU PLEDGE?</vt:lpstr>
      <vt:lpstr>WHAT HAPPENS NEXT?</vt:lpstr>
      <vt:lpstr>WHERE CAN YOU USE IT?</vt:lpstr>
      <vt:lpstr>CAN YOU MEET THE CHALLENGE?</vt:lpstr>
      <vt:lpstr>ARE YOU COLLEGE BOUND?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Guidance WA - Grades 6-8 - College Bound Scholarship</dc:title>
  <dc:subject>Career Guidance WA - Grades 6-8 - College Bound Scholarship</dc:subject>
  <dc:creator>OSPI</dc:creator>
  <cp:keywords>Career Guidance WA - Grades 6-8 - College Bound Scholarship</cp:keywords>
  <cp:lastModifiedBy>Bonnie Zimmerman</cp:lastModifiedBy>
  <cp:revision>641</cp:revision>
  <dcterms:created xsi:type="dcterms:W3CDTF">2011-03-14T20:23:13Z</dcterms:created>
  <dcterms:modified xsi:type="dcterms:W3CDTF">2018-02-06T00:12:19Z</dcterms:modified>
</cp:coreProperties>
</file>