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1" r:id="rId4"/>
    <p:sldMasterId id="2147483768" r:id="rId5"/>
    <p:sldMasterId id="2147483794" r:id="rId6"/>
    <p:sldMasterId id="2147483799" r:id="rId7"/>
  </p:sldMasterIdLst>
  <p:notesMasterIdLst>
    <p:notesMasterId r:id="rId36"/>
  </p:notesMasterIdLst>
  <p:sldIdLst>
    <p:sldId id="256" r:id="rId8"/>
    <p:sldId id="463" r:id="rId9"/>
    <p:sldId id="280" r:id="rId10"/>
    <p:sldId id="281" r:id="rId11"/>
    <p:sldId id="283" r:id="rId12"/>
    <p:sldId id="332" r:id="rId13"/>
    <p:sldId id="471" r:id="rId14"/>
    <p:sldId id="336" r:id="rId15"/>
    <p:sldId id="461" r:id="rId16"/>
    <p:sldId id="459" r:id="rId17"/>
    <p:sldId id="537" r:id="rId18"/>
    <p:sldId id="340" r:id="rId19"/>
    <p:sldId id="535" r:id="rId20"/>
    <p:sldId id="552" r:id="rId21"/>
    <p:sldId id="553" r:id="rId22"/>
    <p:sldId id="539" r:id="rId23"/>
    <p:sldId id="540" r:id="rId24"/>
    <p:sldId id="541" r:id="rId25"/>
    <p:sldId id="542" r:id="rId26"/>
    <p:sldId id="543" r:id="rId27"/>
    <p:sldId id="544" r:id="rId28"/>
    <p:sldId id="545" r:id="rId29"/>
    <p:sldId id="546" r:id="rId30"/>
    <p:sldId id="548" r:id="rId31"/>
    <p:sldId id="549" r:id="rId32"/>
    <p:sldId id="550" r:id="rId33"/>
    <p:sldId id="551" r:id="rId34"/>
    <p:sldId id="55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2898719-5FC3-4A30-84EA-FEAE7808E5D2}">
          <p14:sldIdLst>
            <p14:sldId id="256"/>
            <p14:sldId id="463"/>
            <p14:sldId id="280"/>
            <p14:sldId id="281"/>
            <p14:sldId id="283"/>
            <p14:sldId id="332"/>
            <p14:sldId id="471"/>
            <p14:sldId id="336"/>
            <p14:sldId id="461"/>
            <p14:sldId id="459"/>
            <p14:sldId id="537"/>
            <p14:sldId id="340"/>
            <p14:sldId id="535"/>
            <p14:sldId id="552"/>
            <p14:sldId id="553"/>
            <p14:sldId id="539"/>
            <p14:sldId id="540"/>
            <p14:sldId id="541"/>
            <p14:sldId id="542"/>
            <p14:sldId id="543"/>
            <p14:sldId id="544"/>
            <p14:sldId id="545"/>
            <p14:sldId id="546"/>
            <p14:sldId id="548"/>
            <p14:sldId id="549"/>
            <p14:sldId id="550"/>
            <p14:sldId id="551"/>
            <p14:sldId id="554"/>
          </p14:sldIdLst>
        </p14:section>
        <p14:section name="Untitled Section" id="{7199AA14-4062-44A8-87B1-5E483F014FB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4C0"/>
    <a:srgbClr val="ED7D0E"/>
    <a:srgbClr val="F060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97" autoAdjust="0"/>
    <p:restoredTop sz="94660"/>
  </p:normalViewPr>
  <p:slideViewPr>
    <p:cSldViewPr>
      <p:cViewPr varScale="1">
        <p:scale>
          <a:sx n="58" d="100"/>
          <a:sy n="58" d="100"/>
        </p:scale>
        <p:origin x="1224" y="56"/>
      </p:cViewPr>
      <p:guideLst>
        <p:guide orient="horz" pos="2160"/>
        <p:guide pos="3840"/>
      </p:guideLst>
    </p:cSldViewPr>
  </p:slideViewPr>
  <p:notesTextViewPr>
    <p:cViewPr>
      <p:scale>
        <a:sx n="3" d="2"/>
        <a:sy n="3" d="2"/>
      </p:scale>
      <p:origin x="0" y="0"/>
    </p:cViewPr>
  </p:notesTextViewPr>
  <p:sorterViewPr>
    <p:cViewPr>
      <p:scale>
        <a:sx n="72" d="100"/>
        <a:sy n="7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000" dirty="0"/>
              <a:t>Distribution of Military Connected Children in US School System</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Distribution of Military Connected Children in US School System</c:v>
                </c:pt>
              </c:strCache>
            </c:strRef>
          </c:tx>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1-2E7E-4AFE-AD78-B999BF62F30C}"/>
              </c:ext>
            </c:extLst>
          </c:dPt>
          <c:dPt>
            <c:idx val="1"/>
            <c:bubble3D val="0"/>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3-2E7E-4AFE-AD78-B999BF62F30C}"/>
              </c:ext>
            </c:extLst>
          </c:dPt>
          <c:dPt>
            <c:idx val="2"/>
            <c:bubble3D val="0"/>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5-2E7E-4AFE-AD78-B999BF62F30C}"/>
              </c:ext>
            </c:extLst>
          </c:dPt>
          <c:dPt>
            <c:idx val="3"/>
            <c:bubble3D val="0"/>
            <c:spPr>
              <a:gradFill rotWithShape="1">
                <a:gsLst>
                  <a:gs pos="0">
                    <a:schemeClr val="accent4">
                      <a:shade val="85000"/>
                      <a:satMod val="130000"/>
                    </a:schemeClr>
                  </a:gs>
                  <a:gs pos="34000">
                    <a:schemeClr val="accent4">
                      <a:shade val="87000"/>
                      <a:satMod val="125000"/>
                    </a:schemeClr>
                  </a:gs>
                  <a:gs pos="70000">
                    <a:schemeClr val="accent4">
                      <a:tint val="100000"/>
                      <a:shade val="90000"/>
                      <a:satMod val="130000"/>
                    </a:schemeClr>
                  </a:gs>
                  <a:gs pos="100000">
                    <a:schemeClr val="accent4">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7-2E7E-4AFE-AD78-B999BF62F30C}"/>
              </c:ext>
            </c:extLst>
          </c:dPt>
          <c:dLbls>
            <c:dLbl>
              <c:idx val="3"/>
              <c:tx>
                <c:rich>
                  <a:bodyPr/>
                  <a:lstStyle/>
                  <a:p>
                    <a:fld id="{98408539-A4E3-4C3C-9ED4-2D1325BDC42E}" type="VALUE">
                      <a:rPr lang="en-US" sz="2000" b="1" smtClean="0">
                        <a:solidFill>
                          <a:schemeClr val="bg1"/>
                        </a:solidFill>
                      </a:rPr>
                      <a:pPr/>
                      <a:t>[VALUE]</a:t>
                    </a:fld>
                    <a:r>
                      <a:rPr lang="en-US" sz="2000" b="1" baseline="0" dirty="0">
                        <a:solidFill>
                          <a:schemeClr val="bg1"/>
                        </a:solidFill>
                      </a:rPr>
                      <a:t> </a:t>
                    </a:r>
                  </a:p>
                </c:rich>
              </c:tx>
              <c:dLblPos val="in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E7E-4AFE-AD78-B999BF62F30C}"/>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DODEA</c:v>
                </c:pt>
                <c:pt idx="1">
                  <c:v>Parochial/Private School</c:v>
                </c:pt>
                <c:pt idx="2">
                  <c:v>Home School</c:v>
                </c:pt>
                <c:pt idx="3">
                  <c:v>Public School</c:v>
                </c:pt>
              </c:strCache>
            </c:strRef>
          </c:cat>
          <c:val>
            <c:numRef>
              <c:f>Sheet1!$B$2:$B$5</c:f>
              <c:numCache>
                <c:formatCode>0%</c:formatCode>
                <c:ptCount val="4"/>
                <c:pt idx="0">
                  <c:v>0.1</c:v>
                </c:pt>
                <c:pt idx="1">
                  <c:v>0.08</c:v>
                </c:pt>
                <c:pt idx="2">
                  <c:v>0.06</c:v>
                </c:pt>
                <c:pt idx="3">
                  <c:v>0.76</c:v>
                </c:pt>
              </c:numCache>
            </c:numRef>
          </c:val>
          <c:extLst>
            <c:ext xmlns:c16="http://schemas.microsoft.com/office/drawing/2014/chart" uri="{C3380CC4-5D6E-409C-BE32-E72D297353CC}">
              <c16:uniqueId val="{00000008-2E7E-4AFE-AD78-B999BF62F30C}"/>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267855590898815E-2"/>
          <c:y val="2.7650165963551483E-2"/>
          <c:w val="0.91971926724230346"/>
          <c:h val="0.80810579834435647"/>
        </c:manualLayout>
      </c:layout>
      <c:barChart>
        <c:barDir val="col"/>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Sheet1!$A$1:$A$4</c:f>
              <c:numCache>
                <c:formatCode>General</c:formatCode>
                <c:ptCount val="4"/>
                <c:pt idx="0">
                  <c:v>1300</c:v>
                </c:pt>
                <c:pt idx="1">
                  <c:v>1564</c:v>
                </c:pt>
                <c:pt idx="2">
                  <c:v>1525</c:v>
                </c:pt>
                <c:pt idx="3">
                  <c:v>1510</c:v>
                </c:pt>
              </c:numCache>
            </c:numRef>
          </c:val>
          <c:extLst>
            <c:ext xmlns:c16="http://schemas.microsoft.com/office/drawing/2014/chart" uri="{C3380CC4-5D6E-409C-BE32-E72D297353CC}">
              <c16:uniqueId val="{00000000-5041-47DC-865D-C9F789ABC0AE}"/>
            </c:ext>
          </c:extLst>
        </c:ser>
        <c:ser>
          <c:idx val="1"/>
          <c:order val="1"/>
          <c:spPr>
            <a:solidFill>
              <a:schemeClr val="accent6">
                <a:lumMod val="40000"/>
                <a:lumOff val="60000"/>
              </a:schemeClr>
            </a:solidFill>
            <a:ln w="9525" cap="flat" cmpd="sng" algn="ctr">
              <a:solidFill>
                <a:schemeClr val="tx2"/>
              </a:solidFill>
              <a:round/>
            </a:ln>
            <a:effectLst/>
          </c:spPr>
          <c:invertIfNegative val="0"/>
          <c:dPt>
            <c:idx val="3"/>
            <c:invertIfNegative val="0"/>
            <c:bubble3D val="0"/>
            <c:spPr>
              <a:solidFill>
                <a:schemeClr val="accent6">
                  <a:lumMod val="40000"/>
                  <a:lumOff val="60000"/>
                </a:schemeClr>
              </a:solidFill>
              <a:ln w="9525" cap="flat" cmpd="sng" algn="ctr">
                <a:solidFill>
                  <a:schemeClr val="tx1"/>
                </a:solidFill>
                <a:round/>
              </a:ln>
              <a:effectLst/>
            </c:spPr>
            <c:extLst>
              <c:ext xmlns:c16="http://schemas.microsoft.com/office/drawing/2014/chart" uri="{C3380CC4-5D6E-409C-BE32-E72D297353CC}">
                <c16:uniqueId val="{00000002-E3CD-4E56-B237-2CD530F8B0E7}"/>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Sheet1!$B$1:$B$4</c:f>
              <c:numCache>
                <c:formatCode>General</c:formatCode>
                <c:ptCount val="4"/>
                <c:pt idx="0">
                  <c:v>2199</c:v>
                </c:pt>
                <c:pt idx="1">
                  <c:v>2614</c:v>
                </c:pt>
                <c:pt idx="2">
                  <c:v>2808</c:v>
                </c:pt>
                <c:pt idx="3">
                  <c:v>2838</c:v>
                </c:pt>
              </c:numCache>
            </c:numRef>
          </c:val>
          <c:extLst>
            <c:ext xmlns:c16="http://schemas.microsoft.com/office/drawing/2014/chart" uri="{C3380CC4-5D6E-409C-BE32-E72D297353CC}">
              <c16:uniqueId val="{00000001-5041-47DC-865D-C9F789ABC0AE}"/>
            </c:ext>
          </c:extLst>
        </c:ser>
        <c:ser>
          <c:idx val="2"/>
          <c:order val="2"/>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Sheet1!$C$1:$C$4</c:f>
              <c:numCache>
                <c:formatCode>General</c:formatCode>
                <c:ptCount val="4"/>
                <c:pt idx="0">
                  <c:v>3313</c:v>
                </c:pt>
                <c:pt idx="1">
                  <c:v>3917</c:v>
                </c:pt>
                <c:pt idx="2">
                  <c:v>4274</c:v>
                </c:pt>
                <c:pt idx="3">
                  <c:v>4304</c:v>
                </c:pt>
              </c:numCache>
            </c:numRef>
          </c:val>
          <c:extLst>
            <c:ext xmlns:c16="http://schemas.microsoft.com/office/drawing/2014/chart" uri="{C3380CC4-5D6E-409C-BE32-E72D297353CC}">
              <c16:uniqueId val="{00000002-5041-47DC-865D-C9F789ABC0AE}"/>
            </c:ext>
          </c:extLst>
        </c:ser>
        <c:ser>
          <c:idx val="3"/>
          <c:order val="3"/>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Sheet1!$D$1:$D$4</c:f>
              <c:numCache>
                <c:formatCode>General</c:formatCode>
                <c:ptCount val="4"/>
                <c:pt idx="0">
                  <c:v>22762</c:v>
                </c:pt>
                <c:pt idx="1">
                  <c:v>25740</c:v>
                </c:pt>
                <c:pt idx="2">
                  <c:v>28233</c:v>
                </c:pt>
                <c:pt idx="3">
                  <c:v>25074</c:v>
                </c:pt>
              </c:numCache>
            </c:numRef>
          </c:val>
          <c:extLst>
            <c:ext xmlns:c16="http://schemas.microsoft.com/office/drawing/2014/chart" uri="{C3380CC4-5D6E-409C-BE32-E72D297353CC}">
              <c16:uniqueId val="{00000003-5041-47DC-865D-C9F789ABC0AE}"/>
            </c:ext>
          </c:extLst>
        </c:ser>
        <c:dLbls>
          <c:dLblPos val="outEnd"/>
          <c:showLegendKey val="0"/>
          <c:showVal val="1"/>
          <c:showCatName val="0"/>
          <c:showSerName val="0"/>
          <c:showPercent val="0"/>
          <c:showBubbleSize val="0"/>
        </c:dLbls>
        <c:gapWidth val="100"/>
        <c:overlap val="-24"/>
        <c:axId val="1223563551"/>
        <c:axId val="1223576447"/>
      </c:barChart>
      <c:catAx>
        <c:axId val="1223563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50000"/>
                    <a:lumOff val="50000"/>
                  </a:schemeClr>
                </a:solidFill>
                <a:latin typeface="+mn-lt"/>
                <a:ea typeface="+mn-ea"/>
                <a:cs typeface="+mn-cs"/>
              </a:defRPr>
            </a:pPr>
            <a:endParaRPr lang="en-US"/>
          </a:p>
        </c:txPr>
        <c:crossAx val="1223576447"/>
        <c:crosses val="autoZero"/>
        <c:auto val="1"/>
        <c:lblAlgn val="ctr"/>
        <c:lblOffset val="100"/>
        <c:noMultiLvlLbl val="0"/>
      </c:catAx>
      <c:valAx>
        <c:axId val="12235764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50000"/>
                    <a:lumOff val="50000"/>
                  </a:schemeClr>
                </a:solidFill>
                <a:latin typeface="+mn-lt"/>
                <a:ea typeface="+mn-ea"/>
                <a:cs typeface="+mn-cs"/>
              </a:defRPr>
            </a:pPr>
            <a:endParaRPr lang="en-US"/>
          </a:p>
        </c:txPr>
        <c:crossAx val="1223563551"/>
        <c:crosses val="autoZero"/>
        <c:crossBetween val="between"/>
      </c:valAx>
      <c:spPr>
        <a:noFill/>
        <a:ln>
          <a:noFill/>
        </a:ln>
        <a:effectLst/>
      </c:spPr>
    </c:plotArea>
    <c:plotVisOnly val="1"/>
    <c:dispBlanksAs val="gap"/>
    <c:showDLblsOverMax val="0"/>
  </c:chart>
  <c:spPr>
    <a:noFill/>
    <a:ln>
      <a:noFill/>
    </a:ln>
    <a:effectLst/>
  </c:spPr>
  <c:txPr>
    <a:bodyPr/>
    <a:lstStyle/>
    <a:p>
      <a:pPr>
        <a:defRPr sz="1800" b="1"/>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753DE-BB5F-4E75-8FC3-0F1BC0DC8C25}"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C631798A-01EE-4D9E-AEC0-2D20561FECD1}">
      <dgm:prSet/>
      <dgm:spPr/>
      <dgm:t>
        <a:bodyPr/>
        <a:lstStyle/>
        <a:p>
          <a:pPr>
            <a:lnSpc>
              <a:spcPct val="100000"/>
            </a:lnSpc>
          </a:pPr>
          <a:r>
            <a:rPr lang="en-US"/>
            <a:t>District Survey</a:t>
          </a:r>
        </a:p>
      </dgm:t>
    </dgm:pt>
    <dgm:pt modelId="{91034666-D22B-448A-A3FC-6792811D66DA}" type="parTrans" cxnId="{76F6BD18-BA4F-4E90-A015-1AE495C49AFF}">
      <dgm:prSet/>
      <dgm:spPr/>
      <dgm:t>
        <a:bodyPr/>
        <a:lstStyle/>
        <a:p>
          <a:endParaRPr lang="en-US"/>
        </a:p>
      </dgm:t>
    </dgm:pt>
    <dgm:pt modelId="{DB0207B0-0C99-494A-A896-7B193BD8262B}" type="sibTrans" cxnId="{76F6BD18-BA4F-4E90-A015-1AE495C49AFF}">
      <dgm:prSet/>
      <dgm:spPr/>
      <dgm:t>
        <a:bodyPr/>
        <a:lstStyle/>
        <a:p>
          <a:endParaRPr lang="en-US"/>
        </a:p>
      </dgm:t>
    </dgm:pt>
    <dgm:pt modelId="{B96C083D-D5AD-4057-A86D-5C413B681845}">
      <dgm:prSet/>
      <dgm:spPr/>
      <dgm:t>
        <a:bodyPr/>
        <a:lstStyle/>
        <a:p>
          <a:pPr>
            <a:lnSpc>
              <a:spcPct val="100000"/>
            </a:lnSpc>
          </a:pPr>
          <a:r>
            <a:rPr lang="en-US"/>
            <a:t>Military Indicator Data</a:t>
          </a:r>
        </a:p>
      </dgm:t>
    </dgm:pt>
    <dgm:pt modelId="{E0FA21D0-E48E-4DFF-93C8-3AF3F218FC2D}" type="parTrans" cxnId="{23895DC8-0348-46EF-BB6F-044F4915E052}">
      <dgm:prSet/>
      <dgm:spPr/>
      <dgm:t>
        <a:bodyPr/>
        <a:lstStyle/>
        <a:p>
          <a:endParaRPr lang="en-US"/>
        </a:p>
      </dgm:t>
    </dgm:pt>
    <dgm:pt modelId="{36B2ECE3-575D-4BBE-8CE7-2989B3173E0F}" type="sibTrans" cxnId="{23895DC8-0348-46EF-BB6F-044F4915E052}">
      <dgm:prSet/>
      <dgm:spPr/>
      <dgm:t>
        <a:bodyPr/>
        <a:lstStyle/>
        <a:p>
          <a:endParaRPr lang="en-US"/>
        </a:p>
      </dgm:t>
    </dgm:pt>
    <dgm:pt modelId="{D9CDE45C-DDAB-4ACF-BFFE-78D044815E05}">
      <dgm:prSet/>
      <dgm:spPr/>
      <dgm:t>
        <a:bodyPr/>
        <a:lstStyle/>
        <a:p>
          <a:pPr>
            <a:lnSpc>
              <a:spcPct val="100000"/>
            </a:lnSpc>
          </a:pPr>
          <a:r>
            <a:rPr lang="en-US"/>
            <a:t>Frequently Asked Questions</a:t>
          </a:r>
        </a:p>
      </dgm:t>
    </dgm:pt>
    <dgm:pt modelId="{FD4F72F5-2600-4B8E-AB47-8096FC409113}" type="parTrans" cxnId="{987E3269-7A9B-4558-8FAB-E09FE06A9754}">
      <dgm:prSet/>
      <dgm:spPr/>
      <dgm:t>
        <a:bodyPr/>
        <a:lstStyle/>
        <a:p>
          <a:endParaRPr lang="en-US"/>
        </a:p>
      </dgm:t>
    </dgm:pt>
    <dgm:pt modelId="{C3446E81-F96E-44F7-8A0B-D3E9B6D4985B}" type="sibTrans" cxnId="{987E3269-7A9B-4558-8FAB-E09FE06A9754}">
      <dgm:prSet/>
      <dgm:spPr/>
      <dgm:t>
        <a:bodyPr/>
        <a:lstStyle/>
        <a:p>
          <a:endParaRPr lang="en-US"/>
        </a:p>
      </dgm:t>
    </dgm:pt>
    <dgm:pt modelId="{DB193205-3C65-46D3-8885-55A9A5A99C50}" type="pres">
      <dgm:prSet presAssocID="{BEB753DE-BB5F-4E75-8FC3-0F1BC0DC8C25}" presName="root" presStyleCnt="0">
        <dgm:presLayoutVars>
          <dgm:dir/>
          <dgm:resizeHandles val="exact"/>
        </dgm:presLayoutVars>
      </dgm:prSet>
      <dgm:spPr/>
    </dgm:pt>
    <dgm:pt modelId="{3EF152BE-30FA-4367-8332-92235F2E630C}" type="pres">
      <dgm:prSet presAssocID="{C631798A-01EE-4D9E-AEC0-2D20561FECD1}" presName="compNode" presStyleCnt="0"/>
      <dgm:spPr/>
    </dgm:pt>
    <dgm:pt modelId="{44DBF0AA-4F1E-435C-893D-AE4D1B6EC65D}" type="pres">
      <dgm:prSet presAssocID="{C631798A-01EE-4D9E-AEC0-2D20561FECD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175AE768-4134-46F1-A68B-70589E7AA8DC}" type="pres">
      <dgm:prSet presAssocID="{C631798A-01EE-4D9E-AEC0-2D20561FECD1}" presName="spaceRect" presStyleCnt="0"/>
      <dgm:spPr/>
    </dgm:pt>
    <dgm:pt modelId="{77A4D711-3F7D-4DBF-A8A6-257035F8CCFE}" type="pres">
      <dgm:prSet presAssocID="{C631798A-01EE-4D9E-AEC0-2D20561FECD1}" presName="textRect" presStyleLbl="revTx" presStyleIdx="0" presStyleCnt="3">
        <dgm:presLayoutVars>
          <dgm:chMax val="1"/>
          <dgm:chPref val="1"/>
        </dgm:presLayoutVars>
      </dgm:prSet>
      <dgm:spPr/>
    </dgm:pt>
    <dgm:pt modelId="{978FDC17-EE78-4897-8552-5B054314F500}" type="pres">
      <dgm:prSet presAssocID="{DB0207B0-0C99-494A-A896-7B193BD8262B}" presName="sibTrans" presStyleCnt="0"/>
      <dgm:spPr/>
    </dgm:pt>
    <dgm:pt modelId="{756B3F80-8DFF-4AF9-978D-5C4DDD1DF98D}" type="pres">
      <dgm:prSet presAssocID="{B96C083D-D5AD-4057-A86D-5C413B681845}" presName="compNode" presStyleCnt="0"/>
      <dgm:spPr/>
    </dgm:pt>
    <dgm:pt modelId="{4CAA9BB5-2206-48E1-8BD8-4A316F6DAA40}" type="pres">
      <dgm:prSet presAssocID="{B96C083D-D5AD-4057-A86D-5C413B68184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atabase"/>
        </a:ext>
      </dgm:extLst>
    </dgm:pt>
    <dgm:pt modelId="{FCA11B93-35E5-4F45-B11C-F37EC670C3B0}" type="pres">
      <dgm:prSet presAssocID="{B96C083D-D5AD-4057-A86D-5C413B681845}" presName="spaceRect" presStyleCnt="0"/>
      <dgm:spPr/>
    </dgm:pt>
    <dgm:pt modelId="{995F9564-1A5E-4FD9-8BF7-E4EBD959ECD1}" type="pres">
      <dgm:prSet presAssocID="{B96C083D-D5AD-4057-A86D-5C413B681845}" presName="textRect" presStyleLbl="revTx" presStyleIdx="1" presStyleCnt="3">
        <dgm:presLayoutVars>
          <dgm:chMax val="1"/>
          <dgm:chPref val="1"/>
        </dgm:presLayoutVars>
      </dgm:prSet>
      <dgm:spPr/>
    </dgm:pt>
    <dgm:pt modelId="{06B574FD-9B98-4831-8453-44793E691F25}" type="pres">
      <dgm:prSet presAssocID="{36B2ECE3-575D-4BBE-8CE7-2989B3173E0F}" presName="sibTrans" presStyleCnt="0"/>
      <dgm:spPr/>
    </dgm:pt>
    <dgm:pt modelId="{285A7518-B3C5-4A7D-AB19-9C7A4776B36C}" type="pres">
      <dgm:prSet presAssocID="{D9CDE45C-DDAB-4ACF-BFFE-78D044815E05}" presName="compNode" presStyleCnt="0"/>
      <dgm:spPr/>
    </dgm:pt>
    <dgm:pt modelId="{9FD13C68-743C-48F2-A8C9-236FB4B4250E}" type="pres">
      <dgm:prSet presAssocID="{D9CDE45C-DDAB-4ACF-BFFE-78D044815E0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lp"/>
        </a:ext>
      </dgm:extLst>
    </dgm:pt>
    <dgm:pt modelId="{F7DB268B-2383-4FE6-8A67-26D06C4E6335}" type="pres">
      <dgm:prSet presAssocID="{D9CDE45C-DDAB-4ACF-BFFE-78D044815E05}" presName="spaceRect" presStyleCnt="0"/>
      <dgm:spPr/>
    </dgm:pt>
    <dgm:pt modelId="{2055413D-84DF-4BA9-B0A0-F79D082D9605}" type="pres">
      <dgm:prSet presAssocID="{D9CDE45C-DDAB-4ACF-BFFE-78D044815E05}" presName="textRect" presStyleLbl="revTx" presStyleIdx="2" presStyleCnt="3">
        <dgm:presLayoutVars>
          <dgm:chMax val="1"/>
          <dgm:chPref val="1"/>
        </dgm:presLayoutVars>
      </dgm:prSet>
      <dgm:spPr/>
    </dgm:pt>
  </dgm:ptLst>
  <dgm:cxnLst>
    <dgm:cxn modelId="{76F6BD18-BA4F-4E90-A015-1AE495C49AFF}" srcId="{BEB753DE-BB5F-4E75-8FC3-0F1BC0DC8C25}" destId="{C631798A-01EE-4D9E-AEC0-2D20561FECD1}" srcOrd="0" destOrd="0" parTransId="{91034666-D22B-448A-A3FC-6792811D66DA}" sibTransId="{DB0207B0-0C99-494A-A896-7B193BD8262B}"/>
    <dgm:cxn modelId="{3EC5EE37-0ADB-4693-B62A-33DFD35E2A1B}" type="presOf" srcId="{BEB753DE-BB5F-4E75-8FC3-0F1BC0DC8C25}" destId="{DB193205-3C65-46D3-8885-55A9A5A99C50}" srcOrd="0" destOrd="0" presId="urn:microsoft.com/office/officeart/2018/2/layout/IconLabelList"/>
    <dgm:cxn modelId="{987E3269-7A9B-4558-8FAB-E09FE06A9754}" srcId="{BEB753DE-BB5F-4E75-8FC3-0F1BC0DC8C25}" destId="{D9CDE45C-DDAB-4ACF-BFFE-78D044815E05}" srcOrd="2" destOrd="0" parTransId="{FD4F72F5-2600-4B8E-AB47-8096FC409113}" sibTransId="{C3446E81-F96E-44F7-8A0B-D3E9B6D4985B}"/>
    <dgm:cxn modelId="{CEA953A4-ECDA-480C-B415-6F395C401340}" type="presOf" srcId="{C631798A-01EE-4D9E-AEC0-2D20561FECD1}" destId="{77A4D711-3F7D-4DBF-A8A6-257035F8CCFE}" srcOrd="0" destOrd="0" presId="urn:microsoft.com/office/officeart/2018/2/layout/IconLabelList"/>
    <dgm:cxn modelId="{77868EAE-7A94-4A6F-A78D-FE4DD76CD547}" type="presOf" srcId="{D9CDE45C-DDAB-4ACF-BFFE-78D044815E05}" destId="{2055413D-84DF-4BA9-B0A0-F79D082D9605}" srcOrd="0" destOrd="0" presId="urn:microsoft.com/office/officeart/2018/2/layout/IconLabelList"/>
    <dgm:cxn modelId="{335B28B9-D5BA-4E07-8918-C66A42CC692A}" type="presOf" srcId="{B96C083D-D5AD-4057-A86D-5C413B681845}" destId="{995F9564-1A5E-4FD9-8BF7-E4EBD959ECD1}" srcOrd="0" destOrd="0" presId="urn:microsoft.com/office/officeart/2018/2/layout/IconLabelList"/>
    <dgm:cxn modelId="{23895DC8-0348-46EF-BB6F-044F4915E052}" srcId="{BEB753DE-BB5F-4E75-8FC3-0F1BC0DC8C25}" destId="{B96C083D-D5AD-4057-A86D-5C413B681845}" srcOrd="1" destOrd="0" parTransId="{E0FA21D0-E48E-4DFF-93C8-3AF3F218FC2D}" sibTransId="{36B2ECE3-575D-4BBE-8CE7-2989B3173E0F}"/>
    <dgm:cxn modelId="{DD1FF86D-C283-40D5-BA74-0C23242B743A}" type="presParOf" srcId="{DB193205-3C65-46D3-8885-55A9A5A99C50}" destId="{3EF152BE-30FA-4367-8332-92235F2E630C}" srcOrd="0" destOrd="0" presId="urn:microsoft.com/office/officeart/2018/2/layout/IconLabelList"/>
    <dgm:cxn modelId="{5596F799-1679-4A2F-B36F-014551605D89}" type="presParOf" srcId="{3EF152BE-30FA-4367-8332-92235F2E630C}" destId="{44DBF0AA-4F1E-435C-893D-AE4D1B6EC65D}" srcOrd="0" destOrd="0" presId="urn:microsoft.com/office/officeart/2018/2/layout/IconLabelList"/>
    <dgm:cxn modelId="{2062192C-45FC-40EB-BDB1-2DB54F465E72}" type="presParOf" srcId="{3EF152BE-30FA-4367-8332-92235F2E630C}" destId="{175AE768-4134-46F1-A68B-70589E7AA8DC}" srcOrd="1" destOrd="0" presId="urn:microsoft.com/office/officeart/2018/2/layout/IconLabelList"/>
    <dgm:cxn modelId="{AB3B9212-0CAE-43BF-9EF8-03B68327B4BC}" type="presParOf" srcId="{3EF152BE-30FA-4367-8332-92235F2E630C}" destId="{77A4D711-3F7D-4DBF-A8A6-257035F8CCFE}" srcOrd="2" destOrd="0" presId="urn:microsoft.com/office/officeart/2018/2/layout/IconLabelList"/>
    <dgm:cxn modelId="{E21B5F18-FEA1-4D12-9740-F9B66DD2AE15}" type="presParOf" srcId="{DB193205-3C65-46D3-8885-55A9A5A99C50}" destId="{978FDC17-EE78-4897-8552-5B054314F500}" srcOrd="1" destOrd="0" presId="urn:microsoft.com/office/officeart/2018/2/layout/IconLabelList"/>
    <dgm:cxn modelId="{2AE29F2B-FFA1-44DA-A1F7-444E7AE80FCA}" type="presParOf" srcId="{DB193205-3C65-46D3-8885-55A9A5A99C50}" destId="{756B3F80-8DFF-4AF9-978D-5C4DDD1DF98D}" srcOrd="2" destOrd="0" presId="urn:microsoft.com/office/officeart/2018/2/layout/IconLabelList"/>
    <dgm:cxn modelId="{3500C5F3-0FC6-4EAA-907B-F45AF4A59593}" type="presParOf" srcId="{756B3F80-8DFF-4AF9-978D-5C4DDD1DF98D}" destId="{4CAA9BB5-2206-48E1-8BD8-4A316F6DAA40}" srcOrd="0" destOrd="0" presId="urn:microsoft.com/office/officeart/2018/2/layout/IconLabelList"/>
    <dgm:cxn modelId="{9E219EA5-94C5-4A01-B363-715222CB4FC6}" type="presParOf" srcId="{756B3F80-8DFF-4AF9-978D-5C4DDD1DF98D}" destId="{FCA11B93-35E5-4F45-B11C-F37EC670C3B0}" srcOrd="1" destOrd="0" presId="urn:microsoft.com/office/officeart/2018/2/layout/IconLabelList"/>
    <dgm:cxn modelId="{4687C1F4-E61C-4729-BA7F-4743D45D224B}" type="presParOf" srcId="{756B3F80-8DFF-4AF9-978D-5C4DDD1DF98D}" destId="{995F9564-1A5E-4FD9-8BF7-E4EBD959ECD1}" srcOrd="2" destOrd="0" presId="urn:microsoft.com/office/officeart/2018/2/layout/IconLabelList"/>
    <dgm:cxn modelId="{1F25C891-3222-421A-AD26-B9D1DE562D11}" type="presParOf" srcId="{DB193205-3C65-46D3-8885-55A9A5A99C50}" destId="{06B574FD-9B98-4831-8453-44793E691F25}" srcOrd="3" destOrd="0" presId="urn:microsoft.com/office/officeart/2018/2/layout/IconLabelList"/>
    <dgm:cxn modelId="{14CDB3A4-915E-40BD-931B-8602C0208ECB}" type="presParOf" srcId="{DB193205-3C65-46D3-8885-55A9A5A99C50}" destId="{285A7518-B3C5-4A7D-AB19-9C7A4776B36C}" srcOrd="4" destOrd="0" presId="urn:microsoft.com/office/officeart/2018/2/layout/IconLabelList"/>
    <dgm:cxn modelId="{F071CD62-E48F-4B6C-BEE1-C51D8F4C4E1E}" type="presParOf" srcId="{285A7518-B3C5-4A7D-AB19-9C7A4776B36C}" destId="{9FD13C68-743C-48F2-A8C9-236FB4B4250E}" srcOrd="0" destOrd="0" presId="urn:microsoft.com/office/officeart/2018/2/layout/IconLabelList"/>
    <dgm:cxn modelId="{5E9E33F2-9115-4BEF-90D4-0E601D5787DE}" type="presParOf" srcId="{285A7518-B3C5-4A7D-AB19-9C7A4776B36C}" destId="{F7DB268B-2383-4FE6-8A67-26D06C4E6335}" srcOrd="1" destOrd="0" presId="urn:microsoft.com/office/officeart/2018/2/layout/IconLabelList"/>
    <dgm:cxn modelId="{89131D6B-1038-4185-9165-0CC089C573A6}" type="presParOf" srcId="{285A7518-B3C5-4A7D-AB19-9C7A4776B36C}" destId="{2055413D-84DF-4BA9-B0A0-F79D082D960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4D7200-DE39-49C8-9FED-74CFDDB388B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3C1D94B-5909-4DD9-A482-3A17A6466915}">
      <dgm:prSet phldrT="[Text]"/>
      <dgm:spPr/>
      <dgm:t>
        <a:bodyPr/>
        <a:lstStyle/>
        <a:p>
          <a:r>
            <a:rPr lang="en-US" dirty="0"/>
            <a:t>Record Transfer</a:t>
          </a:r>
        </a:p>
      </dgm:t>
    </dgm:pt>
    <dgm:pt modelId="{335E185C-B7E9-4F9B-BFAD-1BD37842285A}" type="parTrans" cxnId="{DBF14CB6-9D2C-4A58-8691-050F04840B92}">
      <dgm:prSet/>
      <dgm:spPr/>
      <dgm:t>
        <a:bodyPr/>
        <a:lstStyle/>
        <a:p>
          <a:endParaRPr lang="en-US"/>
        </a:p>
      </dgm:t>
    </dgm:pt>
    <dgm:pt modelId="{3A7BC7D7-6945-4A2E-9146-0D0B1288BA03}" type="sibTrans" cxnId="{DBF14CB6-9D2C-4A58-8691-050F04840B92}">
      <dgm:prSet/>
      <dgm:spPr/>
      <dgm:t>
        <a:bodyPr/>
        <a:lstStyle/>
        <a:p>
          <a:endParaRPr lang="en-US"/>
        </a:p>
      </dgm:t>
    </dgm:pt>
    <dgm:pt modelId="{19622800-CCDC-439E-90BF-8774FEAB36EF}">
      <dgm:prSet phldrT="[Text]"/>
      <dgm:spPr/>
      <dgm:t>
        <a:bodyPr/>
        <a:lstStyle/>
        <a:p>
          <a:r>
            <a:rPr lang="en-US" dirty="0"/>
            <a:t>K-1</a:t>
          </a:r>
          <a:r>
            <a:rPr lang="en-US" baseline="30000" dirty="0"/>
            <a:t>st</a:t>
          </a:r>
          <a:r>
            <a:rPr lang="en-US" dirty="0"/>
            <a:t> Entrance</a:t>
          </a:r>
        </a:p>
      </dgm:t>
    </dgm:pt>
    <dgm:pt modelId="{B8628C9D-AC00-4A63-9DED-0B4CB50362FE}" type="parTrans" cxnId="{EA54A2D3-77BB-4C2E-8AE4-7C5B01BB3CED}">
      <dgm:prSet/>
      <dgm:spPr/>
      <dgm:t>
        <a:bodyPr/>
        <a:lstStyle/>
        <a:p>
          <a:endParaRPr lang="en-US"/>
        </a:p>
      </dgm:t>
    </dgm:pt>
    <dgm:pt modelId="{64BEC5E2-2C6E-4DC8-A92B-6BE00539E67E}" type="sibTrans" cxnId="{EA54A2D3-77BB-4C2E-8AE4-7C5B01BB3CED}">
      <dgm:prSet/>
      <dgm:spPr/>
      <dgm:t>
        <a:bodyPr/>
        <a:lstStyle/>
        <a:p>
          <a:endParaRPr lang="en-US"/>
        </a:p>
      </dgm:t>
    </dgm:pt>
    <dgm:pt modelId="{D4ABF699-A8F5-40F0-956F-8AB05DD484E5}">
      <dgm:prSet phldrT="[Text]"/>
      <dgm:spPr/>
      <dgm:t>
        <a:bodyPr/>
        <a:lstStyle/>
        <a:p>
          <a:r>
            <a:rPr lang="en-US" dirty="0"/>
            <a:t>Program/Course Placement</a:t>
          </a:r>
        </a:p>
      </dgm:t>
    </dgm:pt>
    <dgm:pt modelId="{37DC6C87-AFB3-4BB7-BD4C-230DFC920B7D}" type="parTrans" cxnId="{9D093478-C724-47A5-8975-66650E573D4B}">
      <dgm:prSet/>
      <dgm:spPr/>
      <dgm:t>
        <a:bodyPr/>
        <a:lstStyle/>
        <a:p>
          <a:endParaRPr lang="en-US"/>
        </a:p>
      </dgm:t>
    </dgm:pt>
    <dgm:pt modelId="{8B9FA6BB-043C-45F2-A3D6-281874CE55D5}" type="sibTrans" cxnId="{9D093478-C724-47A5-8975-66650E573D4B}">
      <dgm:prSet/>
      <dgm:spPr/>
      <dgm:t>
        <a:bodyPr/>
        <a:lstStyle/>
        <a:p>
          <a:endParaRPr lang="en-US"/>
        </a:p>
      </dgm:t>
    </dgm:pt>
    <dgm:pt modelId="{D993C6BB-A0FE-462D-AA19-00D519EA80B9}">
      <dgm:prSet phldrT="[Text]"/>
      <dgm:spPr/>
      <dgm:t>
        <a:bodyPr/>
        <a:lstStyle/>
        <a:p>
          <a:r>
            <a:rPr lang="en-US" dirty="0"/>
            <a:t>Graduation</a:t>
          </a:r>
        </a:p>
      </dgm:t>
    </dgm:pt>
    <dgm:pt modelId="{DF9CC569-AB43-40CF-AF19-5DBA52D83E4E}" type="parTrans" cxnId="{A56352F1-0C0A-42AE-9E7C-382444EEA4FA}">
      <dgm:prSet/>
      <dgm:spPr/>
      <dgm:t>
        <a:bodyPr/>
        <a:lstStyle/>
        <a:p>
          <a:endParaRPr lang="en-US"/>
        </a:p>
      </dgm:t>
    </dgm:pt>
    <dgm:pt modelId="{69516180-8CFE-4685-8699-E572F804296B}" type="sibTrans" cxnId="{A56352F1-0C0A-42AE-9E7C-382444EEA4FA}">
      <dgm:prSet/>
      <dgm:spPr/>
      <dgm:t>
        <a:bodyPr/>
        <a:lstStyle/>
        <a:p>
          <a:endParaRPr lang="en-US"/>
        </a:p>
      </dgm:t>
    </dgm:pt>
    <dgm:pt modelId="{92F6F321-6CAE-47AF-ADCB-10A81141729F}">
      <dgm:prSet phldrT="[Text]"/>
      <dgm:spPr/>
      <dgm:t>
        <a:bodyPr/>
        <a:lstStyle/>
        <a:p>
          <a:r>
            <a:rPr lang="en-US" dirty="0"/>
            <a:t>Absences</a:t>
          </a:r>
        </a:p>
      </dgm:t>
    </dgm:pt>
    <dgm:pt modelId="{689BD6AB-2B25-4D01-8832-772E65909BCA}" type="parTrans" cxnId="{90D6C12E-98D9-4D98-8A72-97697EFA87C1}">
      <dgm:prSet/>
      <dgm:spPr/>
      <dgm:t>
        <a:bodyPr/>
        <a:lstStyle/>
        <a:p>
          <a:endParaRPr lang="en-US"/>
        </a:p>
      </dgm:t>
    </dgm:pt>
    <dgm:pt modelId="{DFF3B16E-7967-4E22-9F5F-FB62F998FE4B}" type="sibTrans" cxnId="{90D6C12E-98D9-4D98-8A72-97697EFA87C1}">
      <dgm:prSet/>
      <dgm:spPr/>
      <dgm:t>
        <a:bodyPr/>
        <a:lstStyle/>
        <a:p>
          <a:endParaRPr lang="en-US"/>
        </a:p>
      </dgm:t>
    </dgm:pt>
    <dgm:pt modelId="{976CD007-55EF-424B-8B35-92593C4583A1}">
      <dgm:prSet phldrT="[Text]"/>
      <dgm:spPr/>
      <dgm:t>
        <a:bodyPr/>
        <a:lstStyle/>
        <a:p>
          <a:r>
            <a:rPr lang="en-US" dirty="0"/>
            <a:t>Enrollment</a:t>
          </a:r>
        </a:p>
      </dgm:t>
    </dgm:pt>
    <dgm:pt modelId="{696519BD-F3C6-4875-B48F-6F4DAA1CB4BF}" type="parTrans" cxnId="{99F37A77-15F0-4AB8-9BC4-F2969F3EF96A}">
      <dgm:prSet/>
      <dgm:spPr/>
      <dgm:t>
        <a:bodyPr/>
        <a:lstStyle/>
        <a:p>
          <a:endParaRPr lang="en-US"/>
        </a:p>
      </dgm:t>
    </dgm:pt>
    <dgm:pt modelId="{2F03EEF7-858F-40DF-BA20-E52BFCC3C5F6}" type="sibTrans" cxnId="{99F37A77-15F0-4AB8-9BC4-F2969F3EF96A}">
      <dgm:prSet/>
      <dgm:spPr/>
      <dgm:t>
        <a:bodyPr/>
        <a:lstStyle/>
        <a:p>
          <a:endParaRPr lang="en-US"/>
        </a:p>
      </dgm:t>
    </dgm:pt>
    <dgm:pt modelId="{C9829178-C11E-47BA-91D3-A16E038DFE3E}">
      <dgm:prSet phldrT="[Text]"/>
      <dgm:spPr/>
      <dgm:t>
        <a:bodyPr/>
        <a:lstStyle/>
        <a:p>
          <a:r>
            <a:rPr lang="en-US" dirty="0"/>
            <a:t>Immunization</a:t>
          </a:r>
        </a:p>
      </dgm:t>
    </dgm:pt>
    <dgm:pt modelId="{A2CCF7B4-48FA-44DD-BF62-B75500CB036A}" type="parTrans" cxnId="{A8DD4223-CE87-4E39-839F-C1E07003527D}">
      <dgm:prSet/>
      <dgm:spPr/>
      <dgm:t>
        <a:bodyPr/>
        <a:lstStyle/>
        <a:p>
          <a:endParaRPr lang="en-US"/>
        </a:p>
      </dgm:t>
    </dgm:pt>
    <dgm:pt modelId="{E0313006-0F54-40F5-887D-AB1E31AD6509}" type="sibTrans" cxnId="{A8DD4223-CE87-4E39-839F-C1E07003527D}">
      <dgm:prSet/>
      <dgm:spPr/>
      <dgm:t>
        <a:bodyPr/>
        <a:lstStyle/>
        <a:p>
          <a:endParaRPr lang="en-US"/>
        </a:p>
      </dgm:t>
    </dgm:pt>
    <dgm:pt modelId="{821BCA6A-2B60-498A-A5A5-D7D8E4A76286}" type="pres">
      <dgm:prSet presAssocID="{4D4D7200-DE39-49C8-9FED-74CFDDB388BC}" presName="diagram" presStyleCnt="0">
        <dgm:presLayoutVars>
          <dgm:dir/>
          <dgm:resizeHandles val="exact"/>
        </dgm:presLayoutVars>
      </dgm:prSet>
      <dgm:spPr/>
    </dgm:pt>
    <dgm:pt modelId="{E0D353B1-C564-4FE6-A205-FB9FD246E804}" type="pres">
      <dgm:prSet presAssocID="{E3C1D94B-5909-4DD9-A482-3A17A6466915}" presName="node" presStyleLbl="node1" presStyleIdx="0" presStyleCnt="7">
        <dgm:presLayoutVars>
          <dgm:bulletEnabled val="1"/>
        </dgm:presLayoutVars>
      </dgm:prSet>
      <dgm:spPr/>
    </dgm:pt>
    <dgm:pt modelId="{B9C8ED1A-2031-4B1D-AFF1-2CA552140C8A}" type="pres">
      <dgm:prSet presAssocID="{3A7BC7D7-6945-4A2E-9146-0D0B1288BA03}" presName="sibTrans" presStyleCnt="0"/>
      <dgm:spPr/>
    </dgm:pt>
    <dgm:pt modelId="{5DCDA11B-6CE8-4740-928F-11B652650E80}" type="pres">
      <dgm:prSet presAssocID="{19622800-CCDC-439E-90BF-8774FEAB36EF}" presName="node" presStyleLbl="node1" presStyleIdx="1" presStyleCnt="7">
        <dgm:presLayoutVars>
          <dgm:bulletEnabled val="1"/>
        </dgm:presLayoutVars>
      </dgm:prSet>
      <dgm:spPr/>
    </dgm:pt>
    <dgm:pt modelId="{9F88BE3C-7BBC-493B-8785-FADF07351819}" type="pres">
      <dgm:prSet presAssocID="{64BEC5E2-2C6E-4DC8-A92B-6BE00539E67E}" presName="sibTrans" presStyleCnt="0"/>
      <dgm:spPr/>
    </dgm:pt>
    <dgm:pt modelId="{6E93BB2D-CF6E-443F-8598-072FBAD3B5E9}" type="pres">
      <dgm:prSet presAssocID="{D4ABF699-A8F5-40F0-956F-8AB05DD484E5}" presName="node" presStyleLbl="node1" presStyleIdx="2" presStyleCnt="7">
        <dgm:presLayoutVars>
          <dgm:bulletEnabled val="1"/>
        </dgm:presLayoutVars>
      </dgm:prSet>
      <dgm:spPr/>
    </dgm:pt>
    <dgm:pt modelId="{73479587-FFDF-40D9-ADB5-5112EA95AF14}" type="pres">
      <dgm:prSet presAssocID="{8B9FA6BB-043C-45F2-A3D6-281874CE55D5}" presName="sibTrans" presStyleCnt="0"/>
      <dgm:spPr/>
    </dgm:pt>
    <dgm:pt modelId="{B1FBAA9A-961F-4467-B34A-0B48DBFB22F0}" type="pres">
      <dgm:prSet presAssocID="{D993C6BB-A0FE-462D-AA19-00D519EA80B9}" presName="node" presStyleLbl="node1" presStyleIdx="3" presStyleCnt="7">
        <dgm:presLayoutVars>
          <dgm:bulletEnabled val="1"/>
        </dgm:presLayoutVars>
      </dgm:prSet>
      <dgm:spPr/>
    </dgm:pt>
    <dgm:pt modelId="{349AD153-77CE-4BDC-8DAD-FC342D9D37C7}" type="pres">
      <dgm:prSet presAssocID="{69516180-8CFE-4685-8699-E572F804296B}" presName="sibTrans" presStyleCnt="0"/>
      <dgm:spPr/>
    </dgm:pt>
    <dgm:pt modelId="{2BCFE30C-0203-41EF-8F8A-3BD1442BA74C}" type="pres">
      <dgm:prSet presAssocID="{92F6F321-6CAE-47AF-ADCB-10A81141729F}" presName="node" presStyleLbl="node1" presStyleIdx="4" presStyleCnt="7">
        <dgm:presLayoutVars>
          <dgm:bulletEnabled val="1"/>
        </dgm:presLayoutVars>
      </dgm:prSet>
      <dgm:spPr/>
    </dgm:pt>
    <dgm:pt modelId="{B6D2268B-3CE4-40EC-8AA0-21FDE4C93AF6}" type="pres">
      <dgm:prSet presAssocID="{DFF3B16E-7967-4E22-9F5F-FB62F998FE4B}" presName="sibTrans" presStyleCnt="0"/>
      <dgm:spPr/>
    </dgm:pt>
    <dgm:pt modelId="{DCD0313F-4164-4C05-A1E5-6CFD20D0E932}" type="pres">
      <dgm:prSet presAssocID="{976CD007-55EF-424B-8B35-92593C4583A1}" presName="node" presStyleLbl="node1" presStyleIdx="5" presStyleCnt="7">
        <dgm:presLayoutVars>
          <dgm:bulletEnabled val="1"/>
        </dgm:presLayoutVars>
      </dgm:prSet>
      <dgm:spPr/>
    </dgm:pt>
    <dgm:pt modelId="{AB7A3C15-4010-40E1-9EDB-732D37366974}" type="pres">
      <dgm:prSet presAssocID="{2F03EEF7-858F-40DF-BA20-E52BFCC3C5F6}" presName="sibTrans" presStyleCnt="0"/>
      <dgm:spPr/>
    </dgm:pt>
    <dgm:pt modelId="{31487EF7-D711-420E-9E80-D78CEC21C769}" type="pres">
      <dgm:prSet presAssocID="{C9829178-C11E-47BA-91D3-A16E038DFE3E}" presName="node" presStyleLbl="node1" presStyleIdx="6" presStyleCnt="7">
        <dgm:presLayoutVars>
          <dgm:bulletEnabled val="1"/>
        </dgm:presLayoutVars>
      </dgm:prSet>
      <dgm:spPr/>
    </dgm:pt>
  </dgm:ptLst>
  <dgm:cxnLst>
    <dgm:cxn modelId="{C41B1701-8BDC-4F34-94BF-9DA281C8FCE2}" type="presOf" srcId="{4D4D7200-DE39-49C8-9FED-74CFDDB388BC}" destId="{821BCA6A-2B60-498A-A5A5-D7D8E4A76286}" srcOrd="0" destOrd="0" presId="urn:microsoft.com/office/officeart/2005/8/layout/default"/>
    <dgm:cxn modelId="{A8DD4223-CE87-4E39-839F-C1E07003527D}" srcId="{4D4D7200-DE39-49C8-9FED-74CFDDB388BC}" destId="{C9829178-C11E-47BA-91D3-A16E038DFE3E}" srcOrd="6" destOrd="0" parTransId="{A2CCF7B4-48FA-44DD-BF62-B75500CB036A}" sibTransId="{E0313006-0F54-40F5-887D-AB1E31AD6509}"/>
    <dgm:cxn modelId="{D9BDB72D-F56A-4DDB-8978-978C525731FC}" type="presOf" srcId="{92F6F321-6CAE-47AF-ADCB-10A81141729F}" destId="{2BCFE30C-0203-41EF-8F8A-3BD1442BA74C}" srcOrd="0" destOrd="0" presId="urn:microsoft.com/office/officeart/2005/8/layout/default"/>
    <dgm:cxn modelId="{90D6C12E-98D9-4D98-8A72-97697EFA87C1}" srcId="{4D4D7200-DE39-49C8-9FED-74CFDDB388BC}" destId="{92F6F321-6CAE-47AF-ADCB-10A81141729F}" srcOrd="4" destOrd="0" parTransId="{689BD6AB-2B25-4D01-8832-772E65909BCA}" sibTransId="{DFF3B16E-7967-4E22-9F5F-FB62F998FE4B}"/>
    <dgm:cxn modelId="{41C93863-28EE-4AD6-96D9-1AB0DCBFED70}" type="presOf" srcId="{D993C6BB-A0FE-462D-AA19-00D519EA80B9}" destId="{B1FBAA9A-961F-4467-B34A-0B48DBFB22F0}" srcOrd="0" destOrd="0" presId="urn:microsoft.com/office/officeart/2005/8/layout/default"/>
    <dgm:cxn modelId="{70E63857-1B77-47E1-9A91-15A0AD794356}" type="presOf" srcId="{976CD007-55EF-424B-8B35-92593C4583A1}" destId="{DCD0313F-4164-4C05-A1E5-6CFD20D0E932}" srcOrd="0" destOrd="0" presId="urn:microsoft.com/office/officeart/2005/8/layout/default"/>
    <dgm:cxn modelId="{99F37A77-15F0-4AB8-9BC4-F2969F3EF96A}" srcId="{4D4D7200-DE39-49C8-9FED-74CFDDB388BC}" destId="{976CD007-55EF-424B-8B35-92593C4583A1}" srcOrd="5" destOrd="0" parTransId="{696519BD-F3C6-4875-B48F-6F4DAA1CB4BF}" sibTransId="{2F03EEF7-858F-40DF-BA20-E52BFCC3C5F6}"/>
    <dgm:cxn modelId="{9D093478-C724-47A5-8975-66650E573D4B}" srcId="{4D4D7200-DE39-49C8-9FED-74CFDDB388BC}" destId="{D4ABF699-A8F5-40F0-956F-8AB05DD484E5}" srcOrd="2" destOrd="0" parTransId="{37DC6C87-AFB3-4BB7-BD4C-230DFC920B7D}" sibTransId="{8B9FA6BB-043C-45F2-A3D6-281874CE55D5}"/>
    <dgm:cxn modelId="{17064F90-64CB-42F2-84BB-7732AB515BD4}" type="presOf" srcId="{E3C1D94B-5909-4DD9-A482-3A17A6466915}" destId="{E0D353B1-C564-4FE6-A205-FB9FD246E804}" srcOrd="0" destOrd="0" presId="urn:microsoft.com/office/officeart/2005/8/layout/default"/>
    <dgm:cxn modelId="{DBF14CB6-9D2C-4A58-8691-050F04840B92}" srcId="{4D4D7200-DE39-49C8-9FED-74CFDDB388BC}" destId="{E3C1D94B-5909-4DD9-A482-3A17A6466915}" srcOrd="0" destOrd="0" parTransId="{335E185C-B7E9-4F9B-BFAD-1BD37842285A}" sibTransId="{3A7BC7D7-6945-4A2E-9146-0D0B1288BA03}"/>
    <dgm:cxn modelId="{07A5D6BA-8D3E-4516-BB92-8B6212963624}" type="presOf" srcId="{D4ABF699-A8F5-40F0-956F-8AB05DD484E5}" destId="{6E93BB2D-CF6E-443F-8598-072FBAD3B5E9}" srcOrd="0" destOrd="0" presId="urn:microsoft.com/office/officeart/2005/8/layout/default"/>
    <dgm:cxn modelId="{5AF56FC4-6666-4991-9C0D-AF594CF90A85}" type="presOf" srcId="{C9829178-C11E-47BA-91D3-A16E038DFE3E}" destId="{31487EF7-D711-420E-9E80-D78CEC21C769}" srcOrd="0" destOrd="0" presId="urn:microsoft.com/office/officeart/2005/8/layout/default"/>
    <dgm:cxn modelId="{9F65BAD2-A5AC-4903-B359-1BA4A98CC8DA}" type="presOf" srcId="{19622800-CCDC-439E-90BF-8774FEAB36EF}" destId="{5DCDA11B-6CE8-4740-928F-11B652650E80}" srcOrd="0" destOrd="0" presId="urn:microsoft.com/office/officeart/2005/8/layout/default"/>
    <dgm:cxn modelId="{EA54A2D3-77BB-4C2E-8AE4-7C5B01BB3CED}" srcId="{4D4D7200-DE39-49C8-9FED-74CFDDB388BC}" destId="{19622800-CCDC-439E-90BF-8774FEAB36EF}" srcOrd="1" destOrd="0" parTransId="{B8628C9D-AC00-4A63-9DED-0B4CB50362FE}" sibTransId="{64BEC5E2-2C6E-4DC8-A92B-6BE00539E67E}"/>
    <dgm:cxn modelId="{A56352F1-0C0A-42AE-9E7C-382444EEA4FA}" srcId="{4D4D7200-DE39-49C8-9FED-74CFDDB388BC}" destId="{D993C6BB-A0FE-462D-AA19-00D519EA80B9}" srcOrd="3" destOrd="0" parTransId="{DF9CC569-AB43-40CF-AF19-5DBA52D83E4E}" sibTransId="{69516180-8CFE-4685-8699-E572F804296B}"/>
    <dgm:cxn modelId="{48A87476-BC65-4272-A33C-4B7872A50D65}" type="presParOf" srcId="{821BCA6A-2B60-498A-A5A5-D7D8E4A76286}" destId="{E0D353B1-C564-4FE6-A205-FB9FD246E804}" srcOrd="0" destOrd="0" presId="urn:microsoft.com/office/officeart/2005/8/layout/default"/>
    <dgm:cxn modelId="{C28684B6-8F71-4834-9E88-A40E25D34AB3}" type="presParOf" srcId="{821BCA6A-2B60-498A-A5A5-D7D8E4A76286}" destId="{B9C8ED1A-2031-4B1D-AFF1-2CA552140C8A}" srcOrd="1" destOrd="0" presId="urn:microsoft.com/office/officeart/2005/8/layout/default"/>
    <dgm:cxn modelId="{C6796149-D1BA-420A-AF28-65F578D21EAE}" type="presParOf" srcId="{821BCA6A-2B60-498A-A5A5-D7D8E4A76286}" destId="{5DCDA11B-6CE8-4740-928F-11B652650E80}" srcOrd="2" destOrd="0" presId="urn:microsoft.com/office/officeart/2005/8/layout/default"/>
    <dgm:cxn modelId="{349D1A81-7923-49B4-A5C4-E64B83EBB824}" type="presParOf" srcId="{821BCA6A-2B60-498A-A5A5-D7D8E4A76286}" destId="{9F88BE3C-7BBC-493B-8785-FADF07351819}" srcOrd="3" destOrd="0" presId="urn:microsoft.com/office/officeart/2005/8/layout/default"/>
    <dgm:cxn modelId="{841EA326-7D69-4AFC-A17D-1E3A7861960C}" type="presParOf" srcId="{821BCA6A-2B60-498A-A5A5-D7D8E4A76286}" destId="{6E93BB2D-CF6E-443F-8598-072FBAD3B5E9}" srcOrd="4" destOrd="0" presId="urn:microsoft.com/office/officeart/2005/8/layout/default"/>
    <dgm:cxn modelId="{4F6B169D-4EAE-44BC-A946-8CFDE1D3DAD5}" type="presParOf" srcId="{821BCA6A-2B60-498A-A5A5-D7D8E4A76286}" destId="{73479587-FFDF-40D9-ADB5-5112EA95AF14}" srcOrd="5" destOrd="0" presId="urn:microsoft.com/office/officeart/2005/8/layout/default"/>
    <dgm:cxn modelId="{14CA22EC-BACE-49CD-ABB2-03AABDE24265}" type="presParOf" srcId="{821BCA6A-2B60-498A-A5A5-D7D8E4A76286}" destId="{B1FBAA9A-961F-4467-B34A-0B48DBFB22F0}" srcOrd="6" destOrd="0" presId="urn:microsoft.com/office/officeart/2005/8/layout/default"/>
    <dgm:cxn modelId="{934F7DA9-B25F-4C42-8CC1-DC6F010A2847}" type="presParOf" srcId="{821BCA6A-2B60-498A-A5A5-D7D8E4A76286}" destId="{349AD153-77CE-4BDC-8DAD-FC342D9D37C7}" srcOrd="7" destOrd="0" presId="urn:microsoft.com/office/officeart/2005/8/layout/default"/>
    <dgm:cxn modelId="{50A2D470-EFF9-48AE-9A65-2663EF47E821}" type="presParOf" srcId="{821BCA6A-2B60-498A-A5A5-D7D8E4A76286}" destId="{2BCFE30C-0203-41EF-8F8A-3BD1442BA74C}" srcOrd="8" destOrd="0" presId="urn:microsoft.com/office/officeart/2005/8/layout/default"/>
    <dgm:cxn modelId="{C1E02D3D-5363-4E7C-A004-B406A8868824}" type="presParOf" srcId="{821BCA6A-2B60-498A-A5A5-D7D8E4A76286}" destId="{B6D2268B-3CE4-40EC-8AA0-21FDE4C93AF6}" srcOrd="9" destOrd="0" presId="urn:microsoft.com/office/officeart/2005/8/layout/default"/>
    <dgm:cxn modelId="{8BE5D84C-96A3-4E8F-ADD0-A864DDF69530}" type="presParOf" srcId="{821BCA6A-2B60-498A-A5A5-D7D8E4A76286}" destId="{DCD0313F-4164-4C05-A1E5-6CFD20D0E932}" srcOrd="10" destOrd="0" presId="urn:microsoft.com/office/officeart/2005/8/layout/default"/>
    <dgm:cxn modelId="{8DB63A63-063A-4DD8-9766-D6E97EA0E2B5}" type="presParOf" srcId="{821BCA6A-2B60-498A-A5A5-D7D8E4A76286}" destId="{AB7A3C15-4010-40E1-9EDB-732D37366974}" srcOrd="11" destOrd="0" presId="urn:microsoft.com/office/officeart/2005/8/layout/default"/>
    <dgm:cxn modelId="{A72192C9-F393-4590-8518-47A23825B6B6}" type="presParOf" srcId="{821BCA6A-2B60-498A-A5A5-D7D8E4A76286}" destId="{31487EF7-D711-420E-9E80-D78CEC21C769}"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B6B825-A074-4760-925F-ABE8D8D92C9E}"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DEAD799F-3358-47A3-B769-AE9FEF27336E}">
      <dgm:prSet phldrT="[Text]"/>
      <dgm:spPr/>
      <dgm:t>
        <a:bodyPr/>
        <a:lstStyle/>
        <a:p>
          <a:r>
            <a:rPr lang="en-US" dirty="0"/>
            <a:t>Partial Implementation</a:t>
          </a:r>
        </a:p>
      </dgm:t>
    </dgm:pt>
    <dgm:pt modelId="{D9A33311-834C-4E8C-8852-02E34C012C47}" type="parTrans" cxnId="{F306CA78-2D82-4B0E-BB49-6373B144B6CC}">
      <dgm:prSet/>
      <dgm:spPr/>
      <dgm:t>
        <a:bodyPr/>
        <a:lstStyle/>
        <a:p>
          <a:endParaRPr lang="en-US"/>
        </a:p>
      </dgm:t>
    </dgm:pt>
    <dgm:pt modelId="{496D65E5-BC5B-437C-9919-F7B8BF086AE4}" type="sibTrans" cxnId="{F306CA78-2D82-4B0E-BB49-6373B144B6CC}">
      <dgm:prSet/>
      <dgm:spPr/>
      <dgm:t>
        <a:bodyPr/>
        <a:lstStyle/>
        <a:p>
          <a:endParaRPr lang="en-US"/>
        </a:p>
      </dgm:t>
    </dgm:pt>
    <dgm:pt modelId="{63139153-BECC-4299-AF32-FF461D542820}">
      <dgm:prSet phldrT="[Text]"/>
      <dgm:spPr/>
      <dgm:t>
        <a:bodyPr/>
        <a:lstStyle/>
        <a:p>
          <a:r>
            <a:rPr lang="en-US" dirty="0"/>
            <a:t>Not Implemented</a:t>
          </a:r>
        </a:p>
      </dgm:t>
    </dgm:pt>
    <dgm:pt modelId="{A4816233-7672-4809-9F15-BF7E59A95096}" type="parTrans" cxnId="{A900CE92-8617-4A1B-843C-B3E09EB1E638}">
      <dgm:prSet/>
      <dgm:spPr/>
      <dgm:t>
        <a:bodyPr/>
        <a:lstStyle/>
        <a:p>
          <a:endParaRPr lang="en-US"/>
        </a:p>
      </dgm:t>
    </dgm:pt>
    <dgm:pt modelId="{1AE0E74E-D49F-455E-9BC4-7580643CE488}" type="sibTrans" cxnId="{A900CE92-8617-4A1B-843C-B3E09EB1E638}">
      <dgm:prSet/>
      <dgm:spPr/>
      <dgm:t>
        <a:bodyPr/>
        <a:lstStyle/>
        <a:p>
          <a:endParaRPr lang="en-US"/>
        </a:p>
      </dgm:t>
    </dgm:pt>
    <dgm:pt modelId="{CEA71729-F14A-46D8-A725-DA415D147762}">
      <dgm:prSet phldrT="[Text]"/>
      <dgm:spPr/>
      <dgm:t>
        <a:bodyPr/>
        <a:lstStyle/>
        <a:p>
          <a:r>
            <a:rPr lang="en-US" dirty="0"/>
            <a:t>Substantial Implementation</a:t>
          </a:r>
        </a:p>
      </dgm:t>
    </dgm:pt>
    <dgm:pt modelId="{F3FF183D-3108-4126-BF5A-BB98650F6A39}" type="parTrans" cxnId="{DF9E2E2C-A943-4A04-AB46-6E38DD908D6A}">
      <dgm:prSet/>
      <dgm:spPr/>
      <dgm:t>
        <a:bodyPr/>
        <a:lstStyle/>
        <a:p>
          <a:endParaRPr lang="en-US"/>
        </a:p>
      </dgm:t>
    </dgm:pt>
    <dgm:pt modelId="{6184C205-FB9A-49F6-B232-CF13586C5C6F}" type="sibTrans" cxnId="{DF9E2E2C-A943-4A04-AB46-6E38DD908D6A}">
      <dgm:prSet/>
      <dgm:spPr/>
      <dgm:t>
        <a:bodyPr/>
        <a:lstStyle/>
        <a:p>
          <a:endParaRPr lang="en-US"/>
        </a:p>
      </dgm:t>
    </dgm:pt>
    <dgm:pt modelId="{0C8B6290-F03B-48BA-A702-9A635AAFDA48}" type="pres">
      <dgm:prSet presAssocID="{DAB6B825-A074-4760-925F-ABE8D8D92C9E}" presName="Name0" presStyleCnt="0">
        <dgm:presLayoutVars>
          <dgm:chMax val="11"/>
          <dgm:chPref val="11"/>
          <dgm:dir/>
          <dgm:resizeHandles/>
        </dgm:presLayoutVars>
      </dgm:prSet>
      <dgm:spPr/>
    </dgm:pt>
    <dgm:pt modelId="{F9C626AD-B12B-4CE3-94EE-93946CE7882F}" type="pres">
      <dgm:prSet presAssocID="{63139153-BECC-4299-AF32-FF461D542820}" presName="Accent3" presStyleCnt="0"/>
      <dgm:spPr/>
    </dgm:pt>
    <dgm:pt modelId="{5687C98F-2D65-46A5-B3F5-4DA1EC922D4E}" type="pres">
      <dgm:prSet presAssocID="{63139153-BECC-4299-AF32-FF461D542820}" presName="Accent" presStyleLbl="node1" presStyleIdx="0" presStyleCnt="3"/>
      <dgm:spPr/>
    </dgm:pt>
    <dgm:pt modelId="{A2E4B59D-22C2-4CCB-87BB-339C764F30EA}" type="pres">
      <dgm:prSet presAssocID="{63139153-BECC-4299-AF32-FF461D542820}" presName="ParentBackground3" presStyleCnt="0"/>
      <dgm:spPr/>
    </dgm:pt>
    <dgm:pt modelId="{9A12DC3A-C55B-4E79-9391-623CCDDDD90D}" type="pres">
      <dgm:prSet presAssocID="{63139153-BECC-4299-AF32-FF461D542820}" presName="ParentBackground" presStyleLbl="fgAcc1" presStyleIdx="0" presStyleCnt="3"/>
      <dgm:spPr/>
    </dgm:pt>
    <dgm:pt modelId="{89592043-0CE0-4E71-9740-C8C5F3621104}" type="pres">
      <dgm:prSet presAssocID="{63139153-BECC-4299-AF32-FF461D542820}" presName="Parent3" presStyleLbl="revTx" presStyleIdx="0" presStyleCnt="0">
        <dgm:presLayoutVars>
          <dgm:chMax val="1"/>
          <dgm:chPref val="1"/>
          <dgm:bulletEnabled val="1"/>
        </dgm:presLayoutVars>
      </dgm:prSet>
      <dgm:spPr/>
    </dgm:pt>
    <dgm:pt modelId="{E2C57984-4F9B-4267-81BE-04788A3C2F10}" type="pres">
      <dgm:prSet presAssocID="{DEAD799F-3358-47A3-B769-AE9FEF27336E}" presName="Accent2" presStyleCnt="0"/>
      <dgm:spPr/>
    </dgm:pt>
    <dgm:pt modelId="{04C7193F-ACC2-4346-9DC7-49A0A6F53A94}" type="pres">
      <dgm:prSet presAssocID="{DEAD799F-3358-47A3-B769-AE9FEF27336E}" presName="Accent" presStyleLbl="node1" presStyleIdx="1" presStyleCnt="3"/>
      <dgm:spPr/>
    </dgm:pt>
    <dgm:pt modelId="{CE55F74C-5351-47F6-80A1-B077A1DEAA76}" type="pres">
      <dgm:prSet presAssocID="{DEAD799F-3358-47A3-B769-AE9FEF27336E}" presName="ParentBackground2" presStyleCnt="0"/>
      <dgm:spPr/>
    </dgm:pt>
    <dgm:pt modelId="{6B1D2175-3B7D-4CDF-BE4C-3C4CEF8683C8}" type="pres">
      <dgm:prSet presAssocID="{DEAD799F-3358-47A3-B769-AE9FEF27336E}" presName="ParentBackground" presStyleLbl="fgAcc1" presStyleIdx="1" presStyleCnt="3"/>
      <dgm:spPr/>
    </dgm:pt>
    <dgm:pt modelId="{08A38B8B-02F9-4B7F-9E3A-DC4CEA5B83F6}" type="pres">
      <dgm:prSet presAssocID="{DEAD799F-3358-47A3-B769-AE9FEF27336E}" presName="Parent2" presStyleLbl="revTx" presStyleIdx="0" presStyleCnt="0">
        <dgm:presLayoutVars>
          <dgm:chMax val="1"/>
          <dgm:chPref val="1"/>
          <dgm:bulletEnabled val="1"/>
        </dgm:presLayoutVars>
      </dgm:prSet>
      <dgm:spPr/>
    </dgm:pt>
    <dgm:pt modelId="{A512A972-B54E-4A38-9493-3BB224B8B233}" type="pres">
      <dgm:prSet presAssocID="{CEA71729-F14A-46D8-A725-DA415D147762}" presName="Accent1" presStyleCnt="0"/>
      <dgm:spPr/>
    </dgm:pt>
    <dgm:pt modelId="{BAAA6DEF-0E3C-4010-BF7C-6759784A2A9B}" type="pres">
      <dgm:prSet presAssocID="{CEA71729-F14A-46D8-A725-DA415D147762}" presName="Accent" presStyleLbl="node1" presStyleIdx="2" presStyleCnt="3"/>
      <dgm:spPr/>
    </dgm:pt>
    <dgm:pt modelId="{5081FD21-2938-4277-BB0D-9137F6D93587}" type="pres">
      <dgm:prSet presAssocID="{CEA71729-F14A-46D8-A725-DA415D147762}" presName="ParentBackground1" presStyleCnt="0"/>
      <dgm:spPr/>
    </dgm:pt>
    <dgm:pt modelId="{5B761A09-A2CF-48BF-A173-EDC4799214A1}" type="pres">
      <dgm:prSet presAssocID="{CEA71729-F14A-46D8-A725-DA415D147762}" presName="ParentBackground" presStyleLbl="fgAcc1" presStyleIdx="2" presStyleCnt="3"/>
      <dgm:spPr/>
    </dgm:pt>
    <dgm:pt modelId="{7D760DBD-ACDE-4719-B9A1-DF9938F83CF2}" type="pres">
      <dgm:prSet presAssocID="{CEA71729-F14A-46D8-A725-DA415D147762}" presName="Parent1" presStyleLbl="revTx" presStyleIdx="0" presStyleCnt="0">
        <dgm:presLayoutVars>
          <dgm:chMax val="1"/>
          <dgm:chPref val="1"/>
          <dgm:bulletEnabled val="1"/>
        </dgm:presLayoutVars>
      </dgm:prSet>
      <dgm:spPr/>
    </dgm:pt>
  </dgm:ptLst>
  <dgm:cxnLst>
    <dgm:cxn modelId="{DF9E2E2C-A943-4A04-AB46-6E38DD908D6A}" srcId="{DAB6B825-A074-4760-925F-ABE8D8D92C9E}" destId="{CEA71729-F14A-46D8-A725-DA415D147762}" srcOrd="0" destOrd="0" parTransId="{F3FF183D-3108-4126-BF5A-BB98650F6A39}" sibTransId="{6184C205-FB9A-49F6-B232-CF13586C5C6F}"/>
    <dgm:cxn modelId="{DF839A43-6039-4822-8D2A-03F069FEC64A}" type="presOf" srcId="{DEAD799F-3358-47A3-B769-AE9FEF27336E}" destId="{08A38B8B-02F9-4B7F-9E3A-DC4CEA5B83F6}" srcOrd="1" destOrd="0" presId="urn:microsoft.com/office/officeart/2011/layout/CircleProcess"/>
    <dgm:cxn modelId="{2ED2B964-6AA6-469D-9CCE-15D5DD6C3B77}" type="presOf" srcId="{DAB6B825-A074-4760-925F-ABE8D8D92C9E}" destId="{0C8B6290-F03B-48BA-A702-9A635AAFDA48}" srcOrd="0" destOrd="0" presId="urn:microsoft.com/office/officeart/2011/layout/CircleProcess"/>
    <dgm:cxn modelId="{4AB1224C-0D03-4696-9B16-C72C5636DA5C}" type="presOf" srcId="{63139153-BECC-4299-AF32-FF461D542820}" destId="{89592043-0CE0-4E71-9740-C8C5F3621104}" srcOrd="1" destOrd="0" presId="urn:microsoft.com/office/officeart/2011/layout/CircleProcess"/>
    <dgm:cxn modelId="{14EA476C-BC5A-4410-922E-20B64A0A1109}" type="presOf" srcId="{CEA71729-F14A-46D8-A725-DA415D147762}" destId="{7D760DBD-ACDE-4719-B9A1-DF9938F83CF2}" srcOrd="1" destOrd="0" presId="urn:microsoft.com/office/officeart/2011/layout/CircleProcess"/>
    <dgm:cxn modelId="{8410E877-5A3D-49A0-8435-453AE58B7607}" type="presOf" srcId="{CEA71729-F14A-46D8-A725-DA415D147762}" destId="{5B761A09-A2CF-48BF-A173-EDC4799214A1}" srcOrd="0" destOrd="0" presId="urn:microsoft.com/office/officeart/2011/layout/CircleProcess"/>
    <dgm:cxn modelId="{F306CA78-2D82-4B0E-BB49-6373B144B6CC}" srcId="{DAB6B825-A074-4760-925F-ABE8D8D92C9E}" destId="{DEAD799F-3358-47A3-B769-AE9FEF27336E}" srcOrd="1" destOrd="0" parTransId="{D9A33311-834C-4E8C-8852-02E34C012C47}" sibTransId="{496D65E5-BC5B-437C-9919-F7B8BF086AE4}"/>
    <dgm:cxn modelId="{A900CE92-8617-4A1B-843C-B3E09EB1E638}" srcId="{DAB6B825-A074-4760-925F-ABE8D8D92C9E}" destId="{63139153-BECC-4299-AF32-FF461D542820}" srcOrd="2" destOrd="0" parTransId="{A4816233-7672-4809-9F15-BF7E59A95096}" sibTransId="{1AE0E74E-D49F-455E-9BC4-7580643CE488}"/>
    <dgm:cxn modelId="{4C9FAEE5-2224-490C-A76D-6E9564A195C4}" type="presOf" srcId="{DEAD799F-3358-47A3-B769-AE9FEF27336E}" destId="{6B1D2175-3B7D-4CDF-BE4C-3C4CEF8683C8}" srcOrd="0" destOrd="0" presId="urn:microsoft.com/office/officeart/2011/layout/CircleProcess"/>
    <dgm:cxn modelId="{308595E6-2085-4122-B731-361A84620F2C}" type="presOf" srcId="{63139153-BECC-4299-AF32-FF461D542820}" destId="{9A12DC3A-C55B-4E79-9391-623CCDDDD90D}" srcOrd="0" destOrd="0" presId="urn:microsoft.com/office/officeart/2011/layout/CircleProcess"/>
    <dgm:cxn modelId="{17AE7B17-63AA-4F69-8510-ED965EC3B41C}" type="presParOf" srcId="{0C8B6290-F03B-48BA-A702-9A635AAFDA48}" destId="{F9C626AD-B12B-4CE3-94EE-93946CE7882F}" srcOrd="0" destOrd="0" presId="urn:microsoft.com/office/officeart/2011/layout/CircleProcess"/>
    <dgm:cxn modelId="{1280AAFD-4A7F-4D27-BC69-1FC0AA50E7B5}" type="presParOf" srcId="{F9C626AD-B12B-4CE3-94EE-93946CE7882F}" destId="{5687C98F-2D65-46A5-B3F5-4DA1EC922D4E}" srcOrd="0" destOrd="0" presId="urn:microsoft.com/office/officeart/2011/layout/CircleProcess"/>
    <dgm:cxn modelId="{8FB957FF-ABAD-43B7-A9B1-E5BC6E957A10}" type="presParOf" srcId="{0C8B6290-F03B-48BA-A702-9A635AAFDA48}" destId="{A2E4B59D-22C2-4CCB-87BB-339C764F30EA}" srcOrd="1" destOrd="0" presId="urn:microsoft.com/office/officeart/2011/layout/CircleProcess"/>
    <dgm:cxn modelId="{A306D14B-0F61-44E2-B857-BB34CD131973}" type="presParOf" srcId="{A2E4B59D-22C2-4CCB-87BB-339C764F30EA}" destId="{9A12DC3A-C55B-4E79-9391-623CCDDDD90D}" srcOrd="0" destOrd="0" presId="urn:microsoft.com/office/officeart/2011/layout/CircleProcess"/>
    <dgm:cxn modelId="{F1C08CD6-0052-4C3D-B529-B51E8725905C}" type="presParOf" srcId="{0C8B6290-F03B-48BA-A702-9A635AAFDA48}" destId="{89592043-0CE0-4E71-9740-C8C5F3621104}" srcOrd="2" destOrd="0" presId="urn:microsoft.com/office/officeart/2011/layout/CircleProcess"/>
    <dgm:cxn modelId="{9A3AE415-90FC-4085-9535-2205880A0EDF}" type="presParOf" srcId="{0C8B6290-F03B-48BA-A702-9A635AAFDA48}" destId="{E2C57984-4F9B-4267-81BE-04788A3C2F10}" srcOrd="3" destOrd="0" presId="urn:microsoft.com/office/officeart/2011/layout/CircleProcess"/>
    <dgm:cxn modelId="{C719B4C4-0841-4DDF-8211-4AC30F328A46}" type="presParOf" srcId="{E2C57984-4F9B-4267-81BE-04788A3C2F10}" destId="{04C7193F-ACC2-4346-9DC7-49A0A6F53A94}" srcOrd="0" destOrd="0" presId="urn:microsoft.com/office/officeart/2011/layout/CircleProcess"/>
    <dgm:cxn modelId="{89266C8D-2B63-4FBB-9814-1E1E65313123}" type="presParOf" srcId="{0C8B6290-F03B-48BA-A702-9A635AAFDA48}" destId="{CE55F74C-5351-47F6-80A1-B077A1DEAA76}" srcOrd="4" destOrd="0" presId="urn:microsoft.com/office/officeart/2011/layout/CircleProcess"/>
    <dgm:cxn modelId="{C7EEAD85-A35D-43BC-9E01-1DEF1ACD32EC}" type="presParOf" srcId="{CE55F74C-5351-47F6-80A1-B077A1DEAA76}" destId="{6B1D2175-3B7D-4CDF-BE4C-3C4CEF8683C8}" srcOrd="0" destOrd="0" presId="urn:microsoft.com/office/officeart/2011/layout/CircleProcess"/>
    <dgm:cxn modelId="{0F463D65-ADEB-44BE-AE70-BB1F47622E5E}" type="presParOf" srcId="{0C8B6290-F03B-48BA-A702-9A635AAFDA48}" destId="{08A38B8B-02F9-4B7F-9E3A-DC4CEA5B83F6}" srcOrd="5" destOrd="0" presId="urn:microsoft.com/office/officeart/2011/layout/CircleProcess"/>
    <dgm:cxn modelId="{7DC0CD2F-E291-4F81-9095-FC057ECC098D}" type="presParOf" srcId="{0C8B6290-F03B-48BA-A702-9A635AAFDA48}" destId="{A512A972-B54E-4A38-9493-3BB224B8B233}" srcOrd="6" destOrd="0" presId="urn:microsoft.com/office/officeart/2011/layout/CircleProcess"/>
    <dgm:cxn modelId="{D0DBB2E1-3786-4E4E-864C-1D716A5F94BB}" type="presParOf" srcId="{A512A972-B54E-4A38-9493-3BB224B8B233}" destId="{BAAA6DEF-0E3C-4010-BF7C-6759784A2A9B}" srcOrd="0" destOrd="0" presId="urn:microsoft.com/office/officeart/2011/layout/CircleProcess"/>
    <dgm:cxn modelId="{629F0498-03E6-409E-B729-BD81024EE6A7}" type="presParOf" srcId="{0C8B6290-F03B-48BA-A702-9A635AAFDA48}" destId="{5081FD21-2938-4277-BB0D-9137F6D93587}" srcOrd="7" destOrd="0" presId="urn:microsoft.com/office/officeart/2011/layout/CircleProcess"/>
    <dgm:cxn modelId="{91A242E5-C8DA-4F44-A991-B3480D730CCA}" type="presParOf" srcId="{5081FD21-2938-4277-BB0D-9137F6D93587}" destId="{5B761A09-A2CF-48BF-A173-EDC4799214A1}" srcOrd="0" destOrd="0" presId="urn:microsoft.com/office/officeart/2011/layout/CircleProcess"/>
    <dgm:cxn modelId="{0BA601ED-9D2C-4B96-AB06-673F48055FAA}" type="presParOf" srcId="{0C8B6290-F03B-48BA-A702-9A635AAFDA48}" destId="{7D760DBD-ACDE-4719-B9A1-DF9938F83CF2}"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553769-F0E0-4AC4-9053-52E717AF7ADC}" type="doc">
      <dgm:prSet loTypeId="urn:microsoft.com/office/officeart/2016/7/layout/ChevronBlockProcess" loCatId="process" qsTypeId="urn:microsoft.com/office/officeart/2005/8/quickstyle/simple1" qsCatId="simple" csTypeId="urn:microsoft.com/office/officeart/2005/8/colors/accent3_2" csCatId="accent3" phldr="1"/>
      <dgm:spPr/>
      <dgm:t>
        <a:bodyPr/>
        <a:lstStyle/>
        <a:p>
          <a:endParaRPr lang="en-US"/>
        </a:p>
      </dgm:t>
    </dgm:pt>
    <dgm:pt modelId="{73A8A673-C44E-449F-BBE7-429E8C77A703}">
      <dgm:prSet/>
      <dgm:spPr/>
      <dgm:t>
        <a:bodyPr/>
        <a:lstStyle/>
        <a:p>
          <a:r>
            <a:rPr lang="en-US" dirty="0"/>
            <a:t>Target Audience</a:t>
          </a:r>
        </a:p>
      </dgm:t>
    </dgm:pt>
    <dgm:pt modelId="{CCC5A47B-A7DD-44A8-A57D-BC736EF03243}" type="parTrans" cxnId="{689BF3DE-0827-43FC-B56D-1DDEFBE1BBD7}">
      <dgm:prSet/>
      <dgm:spPr/>
      <dgm:t>
        <a:bodyPr/>
        <a:lstStyle/>
        <a:p>
          <a:endParaRPr lang="en-US"/>
        </a:p>
      </dgm:t>
    </dgm:pt>
    <dgm:pt modelId="{54045045-86FD-475B-868E-FD8D74C9A1CF}" type="sibTrans" cxnId="{689BF3DE-0827-43FC-B56D-1DDEFBE1BBD7}">
      <dgm:prSet/>
      <dgm:spPr/>
      <dgm:t>
        <a:bodyPr/>
        <a:lstStyle/>
        <a:p>
          <a:endParaRPr lang="en-US"/>
        </a:p>
      </dgm:t>
    </dgm:pt>
    <dgm:pt modelId="{8BB8B90E-B390-4F3C-AF81-3235BA891758}">
      <dgm:prSet/>
      <dgm:spPr/>
      <dgm:t>
        <a:bodyPr/>
        <a:lstStyle/>
        <a:p>
          <a:r>
            <a:rPr lang="en-US" dirty="0"/>
            <a:t>Recruitment</a:t>
          </a:r>
        </a:p>
        <a:p>
          <a:r>
            <a:rPr lang="en-US" dirty="0"/>
            <a:t>October 2021</a:t>
          </a:r>
        </a:p>
      </dgm:t>
    </dgm:pt>
    <dgm:pt modelId="{1F68A4C8-31D4-46F2-A2DA-26EE83E10719}" type="parTrans" cxnId="{3F38BB30-3580-4E5C-A059-BAB21FD121E5}">
      <dgm:prSet/>
      <dgm:spPr/>
      <dgm:t>
        <a:bodyPr/>
        <a:lstStyle/>
        <a:p>
          <a:endParaRPr lang="en-US"/>
        </a:p>
      </dgm:t>
    </dgm:pt>
    <dgm:pt modelId="{ACE7EFCB-BAD3-456F-947A-BD77863332B5}" type="sibTrans" cxnId="{3F38BB30-3580-4E5C-A059-BAB21FD121E5}">
      <dgm:prSet/>
      <dgm:spPr/>
      <dgm:t>
        <a:bodyPr/>
        <a:lstStyle/>
        <a:p>
          <a:endParaRPr lang="en-US"/>
        </a:p>
      </dgm:t>
    </dgm:pt>
    <dgm:pt modelId="{B63BCB2C-3C44-4B53-A183-1447656686BC}">
      <dgm:prSet custT="1"/>
      <dgm:spPr/>
      <dgm:t>
        <a:bodyPr/>
        <a:lstStyle/>
        <a:p>
          <a:r>
            <a:rPr lang="en-US" sz="2400" dirty="0"/>
            <a:t>Electronic</a:t>
          </a:r>
        </a:p>
      </dgm:t>
    </dgm:pt>
    <dgm:pt modelId="{2DA0BF47-0C90-4C84-903A-10B49F3C1B72}" type="parTrans" cxnId="{C844D5FC-2FFC-4CD8-B43B-BC13D1FDBB43}">
      <dgm:prSet/>
      <dgm:spPr/>
      <dgm:t>
        <a:bodyPr/>
        <a:lstStyle/>
        <a:p>
          <a:endParaRPr lang="en-US"/>
        </a:p>
      </dgm:t>
    </dgm:pt>
    <dgm:pt modelId="{57EA06BF-59D8-4ACF-9D58-47487B5936D1}" type="sibTrans" cxnId="{C844D5FC-2FFC-4CD8-B43B-BC13D1FDBB43}">
      <dgm:prSet/>
      <dgm:spPr/>
      <dgm:t>
        <a:bodyPr/>
        <a:lstStyle/>
        <a:p>
          <a:endParaRPr lang="en-US"/>
        </a:p>
      </dgm:t>
    </dgm:pt>
    <dgm:pt modelId="{C9ED5D8D-A3DD-4223-B4FB-B9D5545F7A21}">
      <dgm:prSet/>
      <dgm:spPr/>
      <dgm:t>
        <a:bodyPr/>
        <a:lstStyle/>
        <a:p>
          <a:r>
            <a:rPr lang="en-US" dirty="0"/>
            <a:t>Compile &amp; Analyze</a:t>
          </a:r>
        </a:p>
        <a:p>
          <a:r>
            <a:rPr lang="en-US" dirty="0"/>
            <a:t>December 2021</a:t>
          </a:r>
        </a:p>
      </dgm:t>
    </dgm:pt>
    <dgm:pt modelId="{B94DD18E-DE55-4ECC-9292-C2C65FB9846D}" type="parTrans" cxnId="{AD1F744F-9DFA-41FA-9F26-19FE18CCF321}">
      <dgm:prSet/>
      <dgm:spPr/>
      <dgm:t>
        <a:bodyPr/>
        <a:lstStyle/>
        <a:p>
          <a:endParaRPr lang="en-US"/>
        </a:p>
      </dgm:t>
    </dgm:pt>
    <dgm:pt modelId="{C015FB6D-CC6F-4897-9453-7B6A3572E139}" type="sibTrans" cxnId="{AD1F744F-9DFA-41FA-9F26-19FE18CCF321}">
      <dgm:prSet/>
      <dgm:spPr/>
      <dgm:t>
        <a:bodyPr/>
        <a:lstStyle/>
        <a:p>
          <a:endParaRPr lang="en-US"/>
        </a:p>
      </dgm:t>
    </dgm:pt>
    <dgm:pt modelId="{72F28C38-8AA9-40CA-9652-66EBFA45E636}">
      <dgm:prSet custT="1"/>
      <dgm:spPr/>
      <dgm:t>
        <a:bodyPr/>
        <a:lstStyle/>
        <a:p>
          <a:r>
            <a:rPr lang="en-US" sz="2400" dirty="0"/>
            <a:t>Summarize </a:t>
          </a:r>
        </a:p>
        <a:p>
          <a:r>
            <a:rPr lang="en-US" sz="2400" dirty="0"/>
            <a:t>Post</a:t>
          </a:r>
        </a:p>
      </dgm:t>
    </dgm:pt>
    <dgm:pt modelId="{73124AF9-7AAB-4187-8CF8-E2B246F4E500}" type="parTrans" cxnId="{39FD5D74-2FB3-490B-B3B1-360700B9D2CB}">
      <dgm:prSet/>
      <dgm:spPr/>
      <dgm:t>
        <a:bodyPr/>
        <a:lstStyle/>
        <a:p>
          <a:endParaRPr lang="en-US"/>
        </a:p>
      </dgm:t>
    </dgm:pt>
    <dgm:pt modelId="{323D094E-B6EC-429D-810F-2B70422169D4}" type="sibTrans" cxnId="{39FD5D74-2FB3-490B-B3B1-360700B9D2CB}">
      <dgm:prSet/>
      <dgm:spPr/>
      <dgm:t>
        <a:bodyPr/>
        <a:lstStyle/>
        <a:p>
          <a:endParaRPr lang="en-US"/>
        </a:p>
      </dgm:t>
    </dgm:pt>
    <dgm:pt modelId="{16ED9D73-E54E-4407-ADFE-8375329E9803}">
      <dgm:prSet custT="1"/>
      <dgm:spPr/>
      <dgm:t>
        <a:bodyPr/>
        <a:lstStyle/>
        <a:p>
          <a:r>
            <a:rPr lang="en-US" sz="2400" dirty="0"/>
            <a:t>High Impact Districts</a:t>
          </a:r>
        </a:p>
        <a:p>
          <a:r>
            <a:rPr lang="en-US" sz="2400" dirty="0"/>
            <a:t>All Districts</a:t>
          </a:r>
        </a:p>
      </dgm:t>
    </dgm:pt>
    <dgm:pt modelId="{B051CEAE-49AF-44E3-A519-7E45C8B11197}" type="parTrans" cxnId="{6E223512-665C-4030-9762-8622921C3F85}">
      <dgm:prSet/>
      <dgm:spPr/>
      <dgm:t>
        <a:bodyPr/>
        <a:lstStyle/>
        <a:p>
          <a:endParaRPr lang="en-US"/>
        </a:p>
      </dgm:t>
    </dgm:pt>
    <dgm:pt modelId="{BCF3009D-E425-4849-BA42-124F83CA6BC0}" type="sibTrans" cxnId="{6E223512-665C-4030-9762-8622921C3F85}">
      <dgm:prSet/>
      <dgm:spPr/>
      <dgm:t>
        <a:bodyPr/>
        <a:lstStyle/>
        <a:p>
          <a:endParaRPr lang="en-US"/>
        </a:p>
      </dgm:t>
    </dgm:pt>
    <dgm:pt modelId="{DA3EFAF4-1BF3-489F-AD0B-CF0F7E803B17}">
      <dgm:prSet/>
      <dgm:spPr/>
      <dgm:t>
        <a:bodyPr/>
        <a:lstStyle/>
        <a:p>
          <a:r>
            <a:rPr lang="en-US" dirty="0"/>
            <a:t>Administration</a:t>
          </a:r>
        </a:p>
        <a:p>
          <a:r>
            <a:rPr lang="en-US" dirty="0"/>
            <a:t>November 2021</a:t>
          </a:r>
        </a:p>
      </dgm:t>
    </dgm:pt>
    <dgm:pt modelId="{330FCB35-2C8F-41E2-BC7A-6BE3495F7736}" type="parTrans" cxnId="{70DF0AF2-781E-4478-B1E5-FF939B40DF6B}">
      <dgm:prSet/>
      <dgm:spPr/>
      <dgm:t>
        <a:bodyPr/>
        <a:lstStyle/>
        <a:p>
          <a:endParaRPr lang="en-US"/>
        </a:p>
      </dgm:t>
    </dgm:pt>
    <dgm:pt modelId="{7F2CDEC4-2DA8-41AF-B175-B92EDD26F93D}" type="sibTrans" cxnId="{70DF0AF2-781E-4478-B1E5-FF939B40DF6B}">
      <dgm:prSet/>
      <dgm:spPr/>
      <dgm:t>
        <a:bodyPr/>
        <a:lstStyle/>
        <a:p>
          <a:endParaRPr lang="en-US"/>
        </a:p>
      </dgm:t>
    </dgm:pt>
    <dgm:pt modelId="{DD03F350-D07E-49BC-9346-D0C5E3C41063}">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t>OSPI Bulletin</a:t>
          </a:r>
        </a:p>
        <a:p>
          <a:pPr marL="0" lvl="0" defTabSz="577850">
            <a:lnSpc>
              <a:spcPct val="90000"/>
            </a:lnSpc>
            <a:spcBef>
              <a:spcPct val="0"/>
            </a:spcBef>
            <a:spcAft>
              <a:spcPct val="35000"/>
            </a:spcAft>
            <a:buNone/>
          </a:pPr>
          <a:endParaRPr lang="en-US" dirty="0"/>
        </a:p>
      </dgm:t>
    </dgm:pt>
    <dgm:pt modelId="{64576F50-123C-4C98-8B3E-9183514D6A7D}" type="parTrans" cxnId="{D2C73CCB-85E6-4476-B661-66C9D978ADDF}">
      <dgm:prSet/>
      <dgm:spPr/>
    </dgm:pt>
    <dgm:pt modelId="{400930BC-F18F-4BC5-B030-22A50A6EC660}" type="sibTrans" cxnId="{D2C73CCB-85E6-4476-B661-66C9D978ADDF}">
      <dgm:prSet/>
      <dgm:spPr/>
    </dgm:pt>
    <dgm:pt modelId="{51E22127-7B80-416E-A9F8-BD611FFD78CF}" type="pres">
      <dgm:prSet presAssocID="{F3553769-F0E0-4AC4-9053-52E717AF7ADC}" presName="Name0" presStyleCnt="0">
        <dgm:presLayoutVars>
          <dgm:dir/>
          <dgm:animLvl val="lvl"/>
          <dgm:resizeHandles val="exact"/>
        </dgm:presLayoutVars>
      </dgm:prSet>
      <dgm:spPr/>
    </dgm:pt>
    <dgm:pt modelId="{4F2C4273-EB7E-4860-BF18-FDEB8251253A}" type="pres">
      <dgm:prSet presAssocID="{73A8A673-C44E-449F-BBE7-429E8C77A703}" presName="composite" presStyleCnt="0"/>
      <dgm:spPr/>
    </dgm:pt>
    <dgm:pt modelId="{9EF15455-14CB-4EA9-8AB5-0496413C26E0}" type="pres">
      <dgm:prSet presAssocID="{73A8A673-C44E-449F-BBE7-429E8C77A703}" presName="parTx" presStyleLbl="alignNode1" presStyleIdx="0" presStyleCnt="4">
        <dgm:presLayoutVars>
          <dgm:chMax val="0"/>
          <dgm:chPref val="0"/>
        </dgm:presLayoutVars>
      </dgm:prSet>
      <dgm:spPr/>
    </dgm:pt>
    <dgm:pt modelId="{DDBED96C-E8FA-4924-85AE-C32752182FC0}" type="pres">
      <dgm:prSet presAssocID="{73A8A673-C44E-449F-BBE7-429E8C77A703}" presName="desTx" presStyleLbl="alignAccFollowNode1" presStyleIdx="0" presStyleCnt="4">
        <dgm:presLayoutVars/>
      </dgm:prSet>
      <dgm:spPr/>
    </dgm:pt>
    <dgm:pt modelId="{A534004C-E2FE-45FE-84B3-0D0DEA4882C3}" type="pres">
      <dgm:prSet presAssocID="{54045045-86FD-475B-868E-FD8D74C9A1CF}" presName="space" presStyleCnt="0"/>
      <dgm:spPr/>
    </dgm:pt>
    <dgm:pt modelId="{D9198394-FEA3-4903-AFE8-7299F9ACF450}" type="pres">
      <dgm:prSet presAssocID="{8BB8B90E-B390-4F3C-AF81-3235BA891758}" presName="composite" presStyleCnt="0"/>
      <dgm:spPr/>
    </dgm:pt>
    <dgm:pt modelId="{1B0FCBEC-3252-4B28-A885-05AB094D8769}" type="pres">
      <dgm:prSet presAssocID="{8BB8B90E-B390-4F3C-AF81-3235BA891758}" presName="parTx" presStyleLbl="alignNode1" presStyleIdx="1" presStyleCnt="4">
        <dgm:presLayoutVars>
          <dgm:chMax val="0"/>
          <dgm:chPref val="0"/>
        </dgm:presLayoutVars>
      </dgm:prSet>
      <dgm:spPr/>
    </dgm:pt>
    <dgm:pt modelId="{A0001819-2637-44A8-8288-E5AC7993D4A3}" type="pres">
      <dgm:prSet presAssocID="{8BB8B90E-B390-4F3C-AF81-3235BA891758}" presName="desTx" presStyleLbl="alignAccFollowNode1" presStyleIdx="1" presStyleCnt="4">
        <dgm:presLayoutVars/>
      </dgm:prSet>
      <dgm:spPr/>
    </dgm:pt>
    <dgm:pt modelId="{F47F3AD7-62EA-4105-B2C2-316F7C697E9F}" type="pres">
      <dgm:prSet presAssocID="{ACE7EFCB-BAD3-456F-947A-BD77863332B5}" presName="space" presStyleCnt="0"/>
      <dgm:spPr/>
    </dgm:pt>
    <dgm:pt modelId="{BB0FB9C1-85EB-442F-9DF1-C8D874E22934}" type="pres">
      <dgm:prSet presAssocID="{DA3EFAF4-1BF3-489F-AD0B-CF0F7E803B17}" presName="composite" presStyleCnt="0"/>
      <dgm:spPr/>
    </dgm:pt>
    <dgm:pt modelId="{257CFDF0-8DFB-4ADC-828C-111C2443AA8A}" type="pres">
      <dgm:prSet presAssocID="{DA3EFAF4-1BF3-489F-AD0B-CF0F7E803B17}" presName="parTx" presStyleLbl="alignNode1" presStyleIdx="2" presStyleCnt="4">
        <dgm:presLayoutVars>
          <dgm:chMax val="0"/>
          <dgm:chPref val="0"/>
        </dgm:presLayoutVars>
      </dgm:prSet>
      <dgm:spPr/>
    </dgm:pt>
    <dgm:pt modelId="{D93AC705-5228-4891-818F-C9081DC4E2B6}" type="pres">
      <dgm:prSet presAssocID="{DA3EFAF4-1BF3-489F-AD0B-CF0F7E803B17}" presName="desTx" presStyleLbl="alignAccFollowNode1" presStyleIdx="2" presStyleCnt="4">
        <dgm:presLayoutVars/>
      </dgm:prSet>
      <dgm:spPr/>
    </dgm:pt>
    <dgm:pt modelId="{EB5D9BD0-459A-4973-8A36-516E3C8DD472}" type="pres">
      <dgm:prSet presAssocID="{7F2CDEC4-2DA8-41AF-B175-B92EDD26F93D}" presName="space" presStyleCnt="0"/>
      <dgm:spPr/>
    </dgm:pt>
    <dgm:pt modelId="{2A59704E-FC55-471A-8E45-47D2FD30ADCF}" type="pres">
      <dgm:prSet presAssocID="{C9ED5D8D-A3DD-4223-B4FB-B9D5545F7A21}" presName="composite" presStyleCnt="0"/>
      <dgm:spPr/>
    </dgm:pt>
    <dgm:pt modelId="{827DA3C1-689E-4DE3-87C6-EE32E688019F}" type="pres">
      <dgm:prSet presAssocID="{C9ED5D8D-A3DD-4223-B4FB-B9D5545F7A21}" presName="parTx" presStyleLbl="alignNode1" presStyleIdx="3" presStyleCnt="4">
        <dgm:presLayoutVars>
          <dgm:chMax val="0"/>
          <dgm:chPref val="0"/>
        </dgm:presLayoutVars>
      </dgm:prSet>
      <dgm:spPr/>
    </dgm:pt>
    <dgm:pt modelId="{501F9BD1-A1F5-4CAE-A38B-6BD33E6671AE}" type="pres">
      <dgm:prSet presAssocID="{C9ED5D8D-A3DD-4223-B4FB-B9D5545F7A21}" presName="desTx" presStyleLbl="alignAccFollowNode1" presStyleIdx="3" presStyleCnt="4">
        <dgm:presLayoutVars/>
      </dgm:prSet>
      <dgm:spPr/>
    </dgm:pt>
  </dgm:ptLst>
  <dgm:cxnLst>
    <dgm:cxn modelId="{2A026B0A-7856-42CD-BE66-A8B39EB56D4A}" type="presOf" srcId="{B63BCB2C-3C44-4B53-A183-1447656686BC}" destId="{D93AC705-5228-4891-818F-C9081DC4E2B6}" srcOrd="0" destOrd="0" presId="urn:microsoft.com/office/officeart/2016/7/layout/ChevronBlockProcess"/>
    <dgm:cxn modelId="{6E223512-665C-4030-9762-8622921C3F85}" srcId="{73A8A673-C44E-449F-BBE7-429E8C77A703}" destId="{16ED9D73-E54E-4407-ADFE-8375329E9803}" srcOrd="0" destOrd="0" parTransId="{B051CEAE-49AF-44E3-A519-7E45C8B11197}" sibTransId="{BCF3009D-E425-4849-BA42-124F83CA6BC0}"/>
    <dgm:cxn modelId="{BE4CA117-DF77-4C16-83B5-9FE71B2CDFC6}" type="presOf" srcId="{72F28C38-8AA9-40CA-9652-66EBFA45E636}" destId="{501F9BD1-A1F5-4CAE-A38B-6BD33E6671AE}" srcOrd="0" destOrd="0" presId="urn:microsoft.com/office/officeart/2016/7/layout/ChevronBlockProcess"/>
    <dgm:cxn modelId="{92F1C318-1190-49E7-9DFC-2E3CCC3AABEB}" type="presOf" srcId="{C9ED5D8D-A3DD-4223-B4FB-B9D5545F7A21}" destId="{827DA3C1-689E-4DE3-87C6-EE32E688019F}" srcOrd="0" destOrd="0" presId="urn:microsoft.com/office/officeart/2016/7/layout/ChevronBlockProcess"/>
    <dgm:cxn modelId="{3F38BB30-3580-4E5C-A059-BAB21FD121E5}" srcId="{F3553769-F0E0-4AC4-9053-52E717AF7ADC}" destId="{8BB8B90E-B390-4F3C-AF81-3235BA891758}" srcOrd="1" destOrd="0" parTransId="{1F68A4C8-31D4-46F2-A2DA-26EE83E10719}" sibTransId="{ACE7EFCB-BAD3-456F-947A-BD77863332B5}"/>
    <dgm:cxn modelId="{B7A4FD6A-02F0-45F9-BBD3-CAFF67056D81}" type="presOf" srcId="{8BB8B90E-B390-4F3C-AF81-3235BA891758}" destId="{1B0FCBEC-3252-4B28-A885-05AB094D8769}" srcOrd="0" destOrd="0" presId="urn:microsoft.com/office/officeart/2016/7/layout/ChevronBlockProcess"/>
    <dgm:cxn modelId="{AD1F744F-9DFA-41FA-9F26-19FE18CCF321}" srcId="{F3553769-F0E0-4AC4-9053-52E717AF7ADC}" destId="{C9ED5D8D-A3DD-4223-B4FB-B9D5545F7A21}" srcOrd="3" destOrd="0" parTransId="{B94DD18E-DE55-4ECC-9292-C2C65FB9846D}" sibTransId="{C015FB6D-CC6F-4897-9453-7B6A3572E139}"/>
    <dgm:cxn modelId="{39FD5D74-2FB3-490B-B3B1-360700B9D2CB}" srcId="{C9ED5D8D-A3DD-4223-B4FB-B9D5545F7A21}" destId="{72F28C38-8AA9-40CA-9652-66EBFA45E636}" srcOrd="0" destOrd="0" parTransId="{73124AF9-7AAB-4187-8CF8-E2B246F4E500}" sibTransId="{323D094E-B6EC-429D-810F-2B70422169D4}"/>
    <dgm:cxn modelId="{3802BA7D-88D9-410A-9837-36194A8E42AF}" type="presOf" srcId="{DA3EFAF4-1BF3-489F-AD0B-CF0F7E803B17}" destId="{257CFDF0-8DFB-4ADC-828C-111C2443AA8A}" srcOrd="0" destOrd="0" presId="urn:microsoft.com/office/officeart/2016/7/layout/ChevronBlockProcess"/>
    <dgm:cxn modelId="{38F27996-3BF9-4F0F-B6EB-7D260C6E3CEB}" type="presOf" srcId="{DD03F350-D07E-49BC-9346-D0C5E3C41063}" destId="{A0001819-2637-44A8-8288-E5AC7993D4A3}" srcOrd="0" destOrd="0" presId="urn:microsoft.com/office/officeart/2016/7/layout/ChevronBlockProcess"/>
    <dgm:cxn modelId="{85746499-2191-4454-BD31-BB78165FF718}" type="presOf" srcId="{16ED9D73-E54E-4407-ADFE-8375329E9803}" destId="{DDBED96C-E8FA-4924-85AE-C32752182FC0}" srcOrd="0" destOrd="0" presId="urn:microsoft.com/office/officeart/2016/7/layout/ChevronBlockProcess"/>
    <dgm:cxn modelId="{D2C73CCB-85E6-4476-B661-66C9D978ADDF}" srcId="{8BB8B90E-B390-4F3C-AF81-3235BA891758}" destId="{DD03F350-D07E-49BC-9346-D0C5E3C41063}" srcOrd="0" destOrd="0" parTransId="{64576F50-123C-4C98-8B3E-9183514D6A7D}" sibTransId="{400930BC-F18F-4BC5-B030-22A50A6EC660}"/>
    <dgm:cxn modelId="{E0FFB6CF-B72F-4A5D-A13C-632AC34C90DD}" type="presOf" srcId="{F3553769-F0E0-4AC4-9053-52E717AF7ADC}" destId="{51E22127-7B80-416E-A9F8-BD611FFD78CF}" srcOrd="0" destOrd="0" presId="urn:microsoft.com/office/officeart/2016/7/layout/ChevronBlockProcess"/>
    <dgm:cxn modelId="{3EC660D5-6240-41BD-BA4B-AC22D23265AE}" type="presOf" srcId="{73A8A673-C44E-449F-BBE7-429E8C77A703}" destId="{9EF15455-14CB-4EA9-8AB5-0496413C26E0}" srcOrd="0" destOrd="0" presId="urn:microsoft.com/office/officeart/2016/7/layout/ChevronBlockProcess"/>
    <dgm:cxn modelId="{689BF3DE-0827-43FC-B56D-1DDEFBE1BBD7}" srcId="{F3553769-F0E0-4AC4-9053-52E717AF7ADC}" destId="{73A8A673-C44E-449F-BBE7-429E8C77A703}" srcOrd="0" destOrd="0" parTransId="{CCC5A47B-A7DD-44A8-A57D-BC736EF03243}" sibTransId="{54045045-86FD-475B-868E-FD8D74C9A1CF}"/>
    <dgm:cxn modelId="{70DF0AF2-781E-4478-B1E5-FF939B40DF6B}" srcId="{F3553769-F0E0-4AC4-9053-52E717AF7ADC}" destId="{DA3EFAF4-1BF3-489F-AD0B-CF0F7E803B17}" srcOrd="2" destOrd="0" parTransId="{330FCB35-2C8F-41E2-BC7A-6BE3495F7736}" sibTransId="{7F2CDEC4-2DA8-41AF-B175-B92EDD26F93D}"/>
    <dgm:cxn modelId="{C844D5FC-2FFC-4CD8-B43B-BC13D1FDBB43}" srcId="{DA3EFAF4-1BF3-489F-AD0B-CF0F7E803B17}" destId="{B63BCB2C-3C44-4B53-A183-1447656686BC}" srcOrd="0" destOrd="0" parTransId="{2DA0BF47-0C90-4C84-903A-10B49F3C1B72}" sibTransId="{57EA06BF-59D8-4ACF-9D58-47487B5936D1}"/>
    <dgm:cxn modelId="{51F6B293-680C-492F-A715-A3449B10EC45}" type="presParOf" srcId="{51E22127-7B80-416E-A9F8-BD611FFD78CF}" destId="{4F2C4273-EB7E-4860-BF18-FDEB8251253A}" srcOrd="0" destOrd="0" presId="urn:microsoft.com/office/officeart/2016/7/layout/ChevronBlockProcess"/>
    <dgm:cxn modelId="{ACB4531D-BC57-4CE0-AD53-C832663DABD8}" type="presParOf" srcId="{4F2C4273-EB7E-4860-BF18-FDEB8251253A}" destId="{9EF15455-14CB-4EA9-8AB5-0496413C26E0}" srcOrd="0" destOrd="0" presId="urn:microsoft.com/office/officeart/2016/7/layout/ChevronBlockProcess"/>
    <dgm:cxn modelId="{0D10C64A-B233-48B8-8458-3BCDC53BD856}" type="presParOf" srcId="{4F2C4273-EB7E-4860-BF18-FDEB8251253A}" destId="{DDBED96C-E8FA-4924-85AE-C32752182FC0}" srcOrd="1" destOrd="0" presId="urn:microsoft.com/office/officeart/2016/7/layout/ChevronBlockProcess"/>
    <dgm:cxn modelId="{3E9978C8-D4E7-4DC8-B71C-7C87CE1B12E7}" type="presParOf" srcId="{51E22127-7B80-416E-A9F8-BD611FFD78CF}" destId="{A534004C-E2FE-45FE-84B3-0D0DEA4882C3}" srcOrd="1" destOrd="0" presId="urn:microsoft.com/office/officeart/2016/7/layout/ChevronBlockProcess"/>
    <dgm:cxn modelId="{B94EFDE5-24B0-436F-8C9C-00E0F0ECF66B}" type="presParOf" srcId="{51E22127-7B80-416E-A9F8-BD611FFD78CF}" destId="{D9198394-FEA3-4903-AFE8-7299F9ACF450}" srcOrd="2" destOrd="0" presId="urn:microsoft.com/office/officeart/2016/7/layout/ChevronBlockProcess"/>
    <dgm:cxn modelId="{E37E9CD2-00A9-427D-B4A4-6C79CDD3856F}" type="presParOf" srcId="{D9198394-FEA3-4903-AFE8-7299F9ACF450}" destId="{1B0FCBEC-3252-4B28-A885-05AB094D8769}" srcOrd="0" destOrd="0" presId="urn:microsoft.com/office/officeart/2016/7/layout/ChevronBlockProcess"/>
    <dgm:cxn modelId="{58EE0CCF-93DC-41F6-870B-8CE8328D7DC4}" type="presParOf" srcId="{D9198394-FEA3-4903-AFE8-7299F9ACF450}" destId="{A0001819-2637-44A8-8288-E5AC7993D4A3}" srcOrd="1" destOrd="0" presId="urn:microsoft.com/office/officeart/2016/7/layout/ChevronBlockProcess"/>
    <dgm:cxn modelId="{33445F69-6416-4500-AC5A-3B2F1EE284A5}" type="presParOf" srcId="{51E22127-7B80-416E-A9F8-BD611FFD78CF}" destId="{F47F3AD7-62EA-4105-B2C2-316F7C697E9F}" srcOrd="3" destOrd="0" presId="urn:microsoft.com/office/officeart/2016/7/layout/ChevronBlockProcess"/>
    <dgm:cxn modelId="{611E07CE-3658-4ADB-9233-2DD28A585795}" type="presParOf" srcId="{51E22127-7B80-416E-A9F8-BD611FFD78CF}" destId="{BB0FB9C1-85EB-442F-9DF1-C8D874E22934}" srcOrd="4" destOrd="0" presId="urn:microsoft.com/office/officeart/2016/7/layout/ChevronBlockProcess"/>
    <dgm:cxn modelId="{6F95116B-CEF5-4B65-82E1-700A195F1B06}" type="presParOf" srcId="{BB0FB9C1-85EB-442F-9DF1-C8D874E22934}" destId="{257CFDF0-8DFB-4ADC-828C-111C2443AA8A}" srcOrd="0" destOrd="0" presId="urn:microsoft.com/office/officeart/2016/7/layout/ChevronBlockProcess"/>
    <dgm:cxn modelId="{A9FFD0D5-C6FD-4594-87B3-577990972BF4}" type="presParOf" srcId="{BB0FB9C1-85EB-442F-9DF1-C8D874E22934}" destId="{D93AC705-5228-4891-818F-C9081DC4E2B6}" srcOrd="1" destOrd="0" presId="urn:microsoft.com/office/officeart/2016/7/layout/ChevronBlockProcess"/>
    <dgm:cxn modelId="{773B44FB-ADB5-4879-85A5-35DDA3A8551B}" type="presParOf" srcId="{51E22127-7B80-416E-A9F8-BD611FFD78CF}" destId="{EB5D9BD0-459A-4973-8A36-516E3C8DD472}" srcOrd="5" destOrd="0" presId="urn:microsoft.com/office/officeart/2016/7/layout/ChevronBlockProcess"/>
    <dgm:cxn modelId="{58F368EE-B3FF-4CBD-996E-6D8288E01A32}" type="presParOf" srcId="{51E22127-7B80-416E-A9F8-BD611FFD78CF}" destId="{2A59704E-FC55-471A-8E45-47D2FD30ADCF}" srcOrd="6" destOrd="0" presId="urn:microsoft.com/office/officeart/2016/7/layout/ChevronBlockProcess"/>
    <dgm:cxn modelId="{1E8BD892-465F-4426-8D32-381C9A50EE3E}" type="presParOf" srcId="{2A59704E-FC55-471A-8E45-47D2FD30ADCF}" destId="{827DA3C1-689E-4DE3-87C6-EE32E688019F}" srcOrd="0" destOrd="0" presId="urn:microsoft.com/office/officeart/2016/7/layout/ChevronBlockProcess"/>
    <dgm:cxn modelId="{0AE64300-84C7-430B-863C-56E1B00D0512}" type="presParOf" srcId="{2A59704E-FC55-471A-8E45-47D2FD30ADCF}" destId="{501F9BD1-A1F5-4CAE-A38B-6BD33E6671AE}"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F3821B-DE78-4166-A59D-D6F37A69D48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A8F7964-6DA6-487D-861C-D266BE4CAF33}">
      <dgm:prSet/>
      <dgm:spPr/>
      <dgm:t>
        <a:bodyPr/>
        <a:lstStyle/>
        <a:p>
          <a:pPr algn="l"/>
          <a:r>
            <a:rPr lang="en-US" dirty="0"/>
            <a:t>Active Duty                25,074</a:t>
          </a:r>
        </a:p>
      </dgm:t>
    </dgm:pt>
    <dgm:pt modelId="{763FDD17-603E-48F4-B2E2-00632C47DFAA}" type="parTrans" cxnId="{BDBB7B42-DCF4-4321-A0FC-F9EB03624FAB}">
      <dgm:prSet/>
      <dgm:spPr/>
      <dgm:t>
        <a:bodyPr/>
        <a:lstStyle/>
        <a:p>
          <a:endParaRPr lang="en-US"/>
        </a:p>
      </dgm:t>
    </dgm:pt>
    <dgm:pt modelId="{2489D9B5-7DEF-4EBC-A9C8-83533D10C04A}" type="sibTrans" cxnId="{BDBB7B42-DCF4-4321-A0FC-F9EB03624FAB}">
      <dgm:prSet/>
      <dgm:spPr/>
      <dgm:t>
        <a:bodyPr/>
        <a:lstStyle/>
        <a:p>
          <a:endParaRPr lang="en-US"/>
        </a:p>
      </dgm:t>
    </dgm:pt>
    <dgm:pt modelId="{87D0C611-FB0B-4F47-B7AE-AD604C44A6EF}">
      <dgm:prSet/>
      <dgm:spPr/>
      <dgm:t>
        <a:bodyPr/>
        <a:lstStyle/>
        <a:p>
          <a:r>
            <a:rPr lang="en-US" dirty="0"/>
            <a:t>Reserves                      4,304</a:t>
          </a:r>
        </a:p>
      </dgm:t>
    </dgm:pt>
    <dgm:pt modelId="{FE1E370A-F18B-49C4-ADC4-AD7CE3E0C261}" type="parTrans" cxnId="{E23D9401-74F0-4A17-AD8D-1636DF0C95E0}">
      <dgm:prSet/>
      <dgm:spPr/>
      <dgm:t>
        <a:bodyPr/>
        <a:lstStyle/>
        <a:p>
          <a:endParaRPr lang="en-US"/>
        </a:p>
      </dgm:t>
    </dgm:pt>
    <dgm:pt modelId="{42DEB58E-1705-4285-9FDC-A79C38EBE81C}" type="sibTrans" cxnId="{E23D9401-74F0-4A17-AD8D-1636DF0C95E0}">
      <dgm:prSet/>
      <dgm:spPr/>
      <dgm:t>
        <a:bodyPr/>
        <a:lstStyle/>
        <a:p>
          <a:endParaRPr lang="en-US"/>
        </a:p>
      </dgm:t>
    </dgm:pt>
    <dgm:pt modelId="{1C99F6E1-5784-44FC-A998-148C360B8EA5}">
      <dgm:prSet/>
      <dgm:spPr/>
      <dgm:t>
        <a:bodyPr/>
        <a:lstStyle/>
        <a:p>
          <a:r>
            <a:rPr lang="en-US" dirty="0"/>
            <a:t>WA National Guard     2,838</a:t>
          </a:r>
        </a:p>
      </dgm:t>
    </dgm:pt>
    <dgm:pt modelId="{DB20B367-B7F0-4996-885C-EE1CF3CA56E4}" type="parTrans" cxnId="{182F7FFC-B18C-48A8-A34A-1BE7E0B12128}">
      <dgm:prSet/>
      <dgm:spPr/>
      <dgm:t>
        <a:bodyPr/>
        <a:lstStyle/>
        <a:p>
          <a:endParaRPr lang="en-US"/>
        </a:p>
      </dgm:t>
    </dgm:pt>
    <dgm:pt modelId="{C6E56642-0B9C-4C01-B0C7-AA174B691C80}" type="sibTrans" cxnId="{182F7FFC-B18C-48A8-A34A-1BE7E0B12128}">
      <dgm:prSet/>
      <dgm:spPr/>
      <dgm:t>
        <a:bodyPr/>
        <a:lstStyle/>
        <a:p>
          <a:endParaRPr lang="en-US"/>
        </a:p>
      </dgm:t>
    </dgm:pt>
    <dgm:pt modelId="{CCE8125B-FC37-4512-A834-91765678B6FB}">
      <dgm:prSet/>
      <dgm:spPr/>
      <dgm:t>
        <a:bodyPr/>
        <a:lstStyle/>
        <a:p>
          <a:r>
            <a:rPr lang="en-US" dirty="0"/>
            <a:t>Both Parent Affiliated  1,510</a:t>
          </a:r>
        </a:p>
      </dgm:t>
    </dgm:pt>
    <dgm:pt modelId="{84831E94-4109-4BE8-835E-9242DE677F77}" type="parTrans" cxnId="{9779177C-50D9-44E6-BCE7-212CC522EDA1}">
      <dgm:prSet/>
      <dgm:spPr/>
      <dgm:t>
        <a:bodyPr/>
        <a:lstStyle/>
        <a:p>
          <a:endParaRPr lang="en-US"/>
        </a:p>
      </dgm:t>
    </dgm:pt>
    <dgm:pt modelId="{CD1083FD-85CD-45B5-9C6F-B3D5DE7D333D}" type="sibTrans" cxnId="{9779177C-50D9-44E6-BCE7-212CC522EDA1}">
      <dgm:prSet/>
      <dgm:spPr/>
      <dgm:t>
        <a:bodyPr/>
        <a:lstStyle/>
        <a:p>
          <a:endParaRPr lang="en-US"/>
        </a:p>
      </dgm:t>
    </dgm:pt>
    <dgm:pt modelId="{FBA97FF0-CFD2-4815-B6FE-B4C069EECCB7}" type="pres">
      <dgm:prSet presAssocID="{9DF3821B-DE78-4166-A59D-D6F37A69D486}" presName="linear" presStyleCnt="0">
        <dgm:presLayoutVars>
          <dgm:animLvl val="lvl"/>
          <dgm:resizeHandles val="exact"/>
        </dgm:presLayoutVars>
      </dgm:prSet>
      <dgm:spPr/>
    </dgm:pt>
    <dgm:pt modelId="{8D4B003F-4757-4F98-8989-F9C43715AB9A}" type="pres">
      <dgm:prSet presAssocID="{8A8F7964-6DA6-487D-861C-D266BE4CAF33}" presName="parentText" presStyleLbl="node1" presStyleIdx="0" presStyleCnt="4">
        <dgm:presLayoutVars>
          <dgm:chMax val="0"/>
          <dgm:bulletEnabled val="1"/>
        </dgm:presLayoutVars>
      </dgm:prSet>
      <dgm:spPr/>
    </dgm:pt>
    <dgm:pt modelId="{8F0D3616-69B2-4845-8CE8-8124C26047E7}" type="pres">
      <dgm:prSet presAssocID="{2489D9B5-7DEF-4EBC-A9C8-83533D10C04A}" presName="spacer" presStyleCnt="0"/>
      <dgm:spPr/>
    </dgm:pt>
    <dgm:pt modelId="{6EC2E528-521C-4B17-B8CB-3ABEBBF93850}" type="pres">
      <dgm:prSet presAssocID="{87D0C611-FB0B-4F47-B7AE-AD604C44A6EF}" presName="parentText" presStyleLbl="node1" presStyleIdx="1" presStyleCnt="4">
        <dgm:presLayoutVars>
          <dgm:chMax val="0"/>
          <dgm:bulletEnabled val="1"/>
        </dgm:presLayoutVars>
      </dgm:prSet>
      <dgm:spPr/>
    </dgm:pt>
    <dgm:pt modelId="{6A1A7F25-1570-412C-9829-82EB3A99436C}" type="pres">
      <dgm:prSet presAssocID="{42DEB58E-1705-4285-9FDC-A79C38EBE81C}" presName="spacer" presStyleCnt="0"/>
      <dgm:spPr/>
    </dgm:pt>
    <dgm:pt modelId="{D68DD94A-EE1A-4D0E-A2BF-04D0970F01A8}" type="pres">
      <dgm:prSet presAssocID="{1C99F6E1-5784-44FC-A998-148C360B8EA5}" presName="parentText" presStyleLbl="node1" presStyleIdx="2" presStyleCnt="4">
        <dgm:presLayoutVars>
          <dgm:chMax val="0"/>
          <dgm:bulletEnabled val="1"/>
        </dgm:presLayoutVars>
      </dgm:prSet>
      <dgm:spPr/>
    </dgm:pt>
    <dgm:pt modelId="{D0BE0690-BCAA-4797-85D9-2A077A3CFBA6}" type="pres">
      <dgm:prSet presAssocID="{C6E56642-0B9C-4C01-B0C7-AA174B691C80}" presName="spacer" presStyleCnt="0"/>
      <dgm:spPr/>
    </dgm:pt>
    <dgm:pt modelId="{5137034A-C1C6-41B6-8BD8-5B02592D616E}" type="pres">
      <dgm:prSet presAssocID="{CCE8125B-FC37-4512-A834-91765678B6FB}" presName="parentText" presStyleLbl="node1" presStyleIdx="3" presStyleCnt="4">
        <dgm:presLayoutVars>
          <dgm:chMax val="0"/>
          <dgm:bulletEnabled val="1"/>
        </dgm:presLayoutVars>
      </dgm:prSet>
      <dgm:spPr/>
    </dgm:pt>
  </dgm:ptLst>
  <dgm:cxnLst>
    <dgm:cxn modelId="{E23D9401-74F0-4A17-AD8D-1636DF0C95E0}" srcId="{9DF3821B-DE78-4166-A59D-D6F37A69D486}" destId="{87D0C611-FB0B-4F47-B7AE-AD604C44A6EF}" srcOrd="1" destOrd="0" parTransId="{FE1E370A-F18B-49C4-ADC4-AD7CE3E0C261}" sibTransId="{42DEB58E-1705-4285-9FDC-A79C38EBE81C}"/>
    <dgm:cxn modelId="{05332B23-87F4-4149-A20D-3E572A2601F5}" type="presOf" srcId="{1C99F6E1-5784-44FC-A998-148C360B8EA5}" destId="{D68DD94A-EE1A-4D0E-A2BF-04D0970F01A8}" srcOrd="0" destOrd="0" presId="urn:microsoft.com/office/officeart/2005/8/layout/vList2"/>
    <dgm:cxn modelId="{BDBB7B42-DCF4-4321-A0FC-F9EB03624FAB}" srcId="{9DF3821B-DE78-4166-A59D-D6F37A69D486}" destId="{8A8F7964-6DA6-487D-861C-D266BE4CAF33}" srcOrd="0" destOrd="0" parTransId="{763FDD17-603E-48F4-B2E2-00632C47DFAA}" sibTransId="{2489D9B5-7DEF-4EBC-A9C8-83533D10C04A}"/>
    <dgm:cxn modelId="{57A3A544-7D84-4A27-ABCE-FE9412A28A62}" type="presOf" srcId="{8A8F7964-6DA6-487D-861C-D266BE4CAF33}" destId="{8D4B003F-4757-4F98-8989-F9C43715AB9A}" srcOrd="0" destOrd="0" presId="urn:microsoft.com/office/officeart/2005/8/layout/vList2"/>
    <dgm:cxn modelId="{9779177C-50D9-44E6-BCE7-212CC522EDA1}" srcId="{9DF3821B-DE78-4166-A59D-D6F37A69D486}" destId="{CCE8125B-FC37-4512-A834-91765678B6FB}" srcOrd="3" destOrd="0" parTransId="{84831E94-4109-4BE8-835E-9242DE677F77}" sibTransId="{CD1083FD-85CD-45B5-9C6F-B3D5DE7D333D}"/>
    <dgm:cxn modelId="{DD13E192-096F-462F-9BFF-94E4F5891556}" type="presOf" srcId="{9DF3821B-DE78-4166-A59D-D6F37A69D486}" destId="{FBA97FF0-CFD2-4815-B6FE-B4C069EECCB7}" srcOrd="0" destOrd="0" presId="urn:microsoft.com/office/officeart/2005/8/layout/vList2"/>
    <dgm:cxn modelId="{D4A01D98-D8F0-4F09-BA25-E0E87786F23A}" type="presOf" srcId="{CCE8125B-FC37-4512-A834-91765678B6FB}" destId="{5137034A-C1C6-41B6-8BD8-5B02592D616E}" srcOrd="0" destOrd="0" presId="urn:microsoft.com/office/officeart/2005/8/layout/vList2"/>
    <dgm:cxn modelId="{7CEF0EE7-C57E-4201-910F-FE8B09357BDF}" type="presOf" srcId="{87D0C611-FB0B-4F47-B7AE-AD604C44A6EF}" destId="{6EC2E528-521C-4B17-B8CB-3ABEBBF93850}" srcOrd="0" destOrd="0" presId="urn:microsoft.com/office/officeart/2005/8/layout/vList2"/>
    <dgm:cxn modelId="{182F7FFC-B18C-48A8-A34A-1BE7E0B12128}" srcId="{9DF3821B-DE78-4166-A59D-D6F37A69D486}" destId="{1C99F6E1-5784-44FC-A998-148C360B8EA5}" srcOrd="2" destOrd="0" parTransId="{DB20B367-B7F0-4996-885C-EE1CF3CA56E4}" sibTransId="{C6E56642-0B9C-4C01-B0C7-AA174B691C80}"/>
    <dgm:cxn modelId="{8772209E-E269-4A06-8721-463F6FD87AB5}" type="presParOf" srcId="{FBA97FF0-CFD2-4815-B6FE-B4C069EECCB7}" destId="{8D4B003F-4757-4F98-8989-F9C43715AB9A}" srcOrd="0" destOrd="0" presId="urn:microsoft.com/office/officeart/2005/8/layout/vList2"/>
    <dgm:cxn modelId="{5E27BF28-60C7-4C03-B212-0F82A3D91A1F}" type="presParOf" srcId="{FBA97FF0-CFD2-4815-B6FE-B4C069EECCB7}" destId="{8F0D3616-69B2-4845-8CE8-8124C26047E7}" srcOrd="1" destOrd="0" presId="urn:microsoft.com/office/officeart/2005/8/layout/vList2"/>
    <dgm:cxn modelId="{206381BA-ABC1-4F26-ABB3-B2E0DAA33D36}" type="presParOf" srcId="{FBA97FF0-CFD2-4815-B6FE-B4C069EECCB7}" destId="{6EC2E528-521C-4B17-B8CB-3ABEBBF93850}" srcOrd="2" destOrd="0" presId="urn:microsoft.com/office/officeart/2005/8/layout/vList2"/>
    <dgm:cxn modelId="{248D86B0-F13D-415A-9224-A072D9BF42E3}" type="presParOf" srcId="{FBA97FF0-CFD2-4815-B6FE-B4C069EECCB7}" destId="{6A1A7F25-1570-412C-9829-82EB3A99436C}" srcOrd="3" destOrd="0" presId="urn:microsoft.com/office/officeart/2005/8/layout/vList2"/>
    <dgm:cxn modelId="{44BB3276-935E-405D-A014-43E3C039254A}" type="presParOf" srcId="{FBA97FF0-CFD2-4815-B6FE-B4C069EECCB7}" destId="{D68DD94A-EE1A-4D0E-A2BF-04D0970F01A8}" srcOrd="4" destOrd="0" presId="urn:microsoft.com/office/officeart/2005/8/layout/vList2"/>
    <dgm:cxn modelId="{0E83A976-6EEC-4EDA-B8A9-04B59A9F8F7A}" type="presParOf" srcId="{FBA97FF0-CFD2-4815-B6FE-B4C069EECCB7}" destId="{D0BE0690-BCAA-4797-85D9-2A077A3CFBA6}" srcOrd="5" destOrd="0" presId="urn:microsoft.com/office/officeart/2005/8/layout/vList2"/>
    <dgm:cxn modelId="{B78E99E8-C3F6-4B41-8A1C-BFEFC1D647D6}" type="presParOf" srcId="{FBA97FF0-CFD2-4815-B6FE-B4C069EECCB7}" destId="{5137034A-C1C6-41B6-8BD8-5B02592D616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B624EE-6DE3-479E-A492-C3C7B30BDAF6}"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7E3E79DA-1E9D-4435-A895-5F92D276950E}">
      <dgm:prSet phldrT="[Text]"/>
      <dgm:spPr/>
      <dgm:t>
        <a:bodyPr/>
        <a:lstStyle/>
        <a:p>
          <a:r>
            <a:rPr lang="en-US" dirty="0"/>
            <a:t>Educational &amp; Other Services </a:t>
          </a:r>
        </a:p>
      </dgm:t>
    </dgm:pt>
    <dgm:pt modelId="{C7D4CF15-0877-4E3C-B801-3B21E4A61507}" type="parTrans" cxnId="{F0E767B3-55A1-4680-B828-29B5C72A190F}">
      <dgm:prSet/>
      <dgm:spPr/>
      <dgm:t>
        <a:bodyPr/>
        <a:lstStyle/>
        <a:p>
          <a:endParaRPr lang="en-US"/>
        </a:p>
      </dgm:t>
    </dgm:pt>
    <dgm:pt modelId="{9297ABAD-FAE0-44EE-A4EC-2E2AD21CD5AA}" type="sibTrans" cxnId="{F0E767B3-55A1-4680-B828-29B5C72A190F}">
      <dgm:prSet/>
      <dgm:spPr>
        <a:noFill/>
        <a:ln>
          <a:solidFill>
            <a:schemeClr val="accent2"/>
          </a:solidFill>
        </a:ln>
      </dgm:spPr>
      <dgm:t>
        <a:bodyPr/>
        <a:lstStyle/>
        <a:p>
          <a:endParaRPr lang="en-US"/>
        </a:p>
      </dgm:t>
    </dgm:pt>
    <dgm:pt modelId="{B4D79084-F5D4-45F3-A1D9-A266257704A8}">
      <dgm:prSet phldrT="[Text]" custT="1"/>
      <dgm:spPr/>
      <dgm:t>
        <a:bodyPr/>
        <a:lstStyle/>
        <a:p>
          <a:r>
            <a:rPr lang="en-US" sz="2800" dirty="0"/>
            <a:t>Grade/Program Placement</a:t>
          </a:r>
        </a:p>
      </dgm:t>
    </dgm:pt>
    <dgm:pt modelId="{28AE049E-D1CB-4016-B3FD-9CB24F09B268}" type="parTrans" cxnId="{E3A8251D-608C-4E19-BEBA-79CEB4D1AD6B}">
      <dgm:prSet/>
      <dgm:spPr/>
      <dgm:t>
        <a:bodyPr/>
        <a:lstStyle/>
        <a:p>
          <a:endParaRPr lang="en-US"/>
        </a:p>
      </dgm:t>
    </dgm:pt>
    <dgm:pt modelId="{379BB139-4417-4ECB-ABDA-CFA5164BDD46}" type="sibTrans" cxnId="{E3A8251D-608C-4E19-BEBA-79CEB4D1AD6B}">
      <dgm:prSet/>
      <dgm:spPr/>
      <dgm:t>
        <a:bodyPr/>
        <a:lstStyle/>
        <a:p>
          <a:endParaRPr lang="en-US"/>
        </a:p>
      </dgm:t>
    </dgm:pt>
    <dgm:pt modelId="{C2A76F4A-5268-41F1-AB00-7D8285B7D99C}">
      <dgm:prSet phldrT="[Text]"/>
      <dgm:spPr/>
      <dgm:t>
        <a:bodyPr/>
        <a:lstStyle/>
        <a:p>
          <a:r>
            <a:rPr lang="en-US" dirty="0"/>
            <a:t>Virtual Programming</a:t>
          </a:r>
        </a:p>
      </dgm:t>
    </dgm:pt>
    <dgm:pt modelId="{1D2077C8-DC72-421E-BAB0-C21CD2B7754C}" type="parTrans" cxnId="{9700960E-A394-45C0-97D7-BC510CA9E3F2}">
      <dgm:prSet/>
      <dgm:spPr/>
      <dgm:t>
        <a:bodyPr/>
        <a:lstStyle/>
        <a:p>
          <a:endParaRPr lang="en-US"/>
        </a:p>
      </dgm:t>
    </dgm:pt>
    <dgm:pt modelId="{C8318316-EC38-408B-A4E4-F5D357685D07}" type="sibTrans" cxnId="{9700960E-A394-45C0-97D7-BC510CA9E3F2}">
      <dgm:prSet/>
      <dgm:spPr>
        <a:noFill/>
        <a:ln>
          <a:solidFill>
            <a:schemeClr val="accent4"/>
          </a:solidFill>
        </a:ln>
      </dgm:spPr>
      <dgm:t>
        <a:bodyPr/>
        <a:lstStyle/>
        <a:p>
          <a:endParaRPr lang="en-US"/>
        </a:p>
      </dgm:t>
    </dgm:pt>
    <dgm:pt modelId="{AB78BB5F-6FEA-4D1A-839C-A97B51348E70}">
      <dgm:prSet phldrT="[Text]" custT="1"/>
      <dgm:spPr/>
      <dgm:t>
        <a:bodyPr/>
        <a:lstStyle/>
        <a:p>
          <a:r>
            <a:rPr lang="en-US" sz="2800" b="0" dirty="0"/>
            <a:t>Out-of-State      Participation</a:t>
          </a:r>
        </a:p>
      </dgm:t>
    </dgm:pt>
    <dgm:pt modelId="{F2550446-2FD7-45E8-AED1-392A4FCB4A40}" type="parTrans" cxnId="{DC44D024-3782-4B6E-A9C7-D9655E2F2185}">
      <dgm:prSet/>
      <dgm:spPr/>
      <dgm:t>
        <a:bodyPr/>
        <a:lstStyle/>
        <a:p>
          <a:endParaRPr lang="en-US"/>
        </a:p>
      </dgm:t>
    </dgm:pt>
    <dgm:pt modelId="{1BAF9B46-E104-4844-80BB-DC4455DC6C8C}" type="sibTrans" cxnId="{DC44D024-3782-4B6E-A9C7-D9655E2F2185}">
      <dgm:prSet/>
      <dgm:spPr/>
      <dgm:t>
        <a:bodyPr/>
        <a:lstStyle/>
        <a:p>
          <a:endParaRPr lang="en-US"/>
        </a:p>
      </dgm:t>
    </dgm:pt>
    <dgm:pt modelId="{BDD737A0-6BFB-4B80-BEA7-904809DA17C8}">
      <dgm:prSet phldrT="[Text]"/>
      <dgm:spPr/>
      <dgm:t>
        <a:bodyPr/>
        <a:lstStyle/>
        <a:p>
          <a:r>
            <a:rPr lang="en-US" dirty="0"/>
            <a:t>Prior to moving to WA</a:t>
          </a:r>
        </a:p>
      </dgm:t>
    </dgm:pt>
    <dgm:pt modelId="{41F4BBD1-95A7-41E0-B28F-37880346764C}" type="parTrans" cxnId="{0E923BEA-A41D-44B1-817C-98B09D80A6BC}">
      <dgm:prSet/>
      <dgm:spPr/>
      <dgm:t>
        <a:bodyPr/>
        <a:lstStyle/>
        <a:p>
          <a:endParaRPr lang="en-US"/>
        </a:p>
      </dgm:t>
    </dgm:pt>
    <dgm:pt modelId="{08693479-3EFE-4EE3-9366-0E2A82EA2BBF}" type="sibTrans" cxnId="{0E923BEA-A41D-44B1-817C-98B09D80A6BC}">
      <dgm:prSet/>
      <dgm:spPr>
        <a:noFill/>
        <a:ln>
          <a:solidFill>
            <a:schemeClr val="accent6"/>
          </a:solidFill>
        </a:ln>
      </dgm:spPr>
      <dgm:t>
        <a:bodyPr/>
        <a:lstStyle/>
        <a:p>
          <a:endParaRPr lang="en-US"/>
        </a:p>
      </dgm:t>
    </dgm:pt>
    <dgm:pt modelId="{26DA6360-9252-4299-B0A6-28058C9F8EC4}">
      <dgm:prSet phldrT="[Text]" custT="1"/>
      <dgm:spPr/>
      <dgm:t>
        <a:bodyPr/>
        <a:lstStyle/>
        <a:p>
          <a:r>
            <a:rPr lang="en-US" sz="2800" dirty="0"/>
            <a:t>Pre-Enrollment</a:t>
          </a:r>
        </a:p>
      </dgm:t>
    </dgm:pt>
    <dgm:pt modelId="{A9562B67-2BFC-409C-9686-3C9B542DDCDA}" type="parTrans" cxnId="{909E45D7-83C2-48F5-BA82-DBA327FCFA11}">
      <dgm:prSet/>
      <dgm:spPr/>
      <dgm:t>
        <a:bodyPr/>
        <a:lstStyle/>
        <a:p>
          <a:endParaRPr lang="en-US"/>
        </a:p>
      </dgm:t>
    </dgm:pt>
    <dgm:pt modelId="{9D9CBCEF-0DA2-4C33-BFC4-ED0D8FE6040E}" type="sibTrans" cxnId="{909E45D7-83C2-48F5-BA82-DBA327FCFA11}">
      <dgm:prSet/>
      <dgm:spPr/>
      <dgm:t>
        <a:bodyPr/>
        <a:lstStyle/>
        <a:p>
          <a:endParaRPr lang="en-US"/>
        </a:p>
      </dgm:t>
    </dgm:pt>
    <dgm:pt modelId="{E26C801C-D4C1-44A4-80F4-37336060CC2D}">
      <dgm:prSet phldrT="[Text]" custT="1"/>
      <dgm:spPr/>
      <dgm:t>
        <a:bodyPr/>
        <a:lstStyle/>
        <a:p>
          <a:endParaRPr lang="en-US" sz="1400" dirty="0"/>
        </a:p>
      </dgm:t>
    </dgm:pt>
    <dgm:pt modelId="{2585E8AD-5F1C-4DC2-9A34-4AC581A1EADF}" type="parTrans" cxnId="{1701CA1E-64DA-4EF6-917B-B52431ABF679}">
      <dgm:prSet/>
      <dgm:spPr/>
      <dgm:t>
        <a:bodyPr/>
        <a:lstStyle/>
        <a:p>
          <a:endParaRPr lang="en-US"/>
        </a:p>
      </dgm:t>
    </dgm:pt>
    <dgm:pt modelId="{623B8BC8-210B-4448-B53C-153382265D62}" type="sibTrans" cxnId="{1701CA1E-64DA-4EF6-917B-B52431ABF679}">
      <dgm:prSet/>
      <dgm:spPr/>
      <dgm:t>
        <a:bodyPr/>
        <a:lstStyle/>
        <a:p>
          <a:endParaRPr lang="en-US"/>
        </a:p>
      </dgm:t>
    </dgm:pt>
    <dgm:pt modelId="{A7930290-17D0-4953-98A9-2DF487A78B00}" type="pres">
      <dgm:prSet presAssocID="{AAB624EE-6DE3-479E-A492-C3C7B30BDAF6}" presName="Name0" presStyleCnt="0">
        <dgm:presLayoutVars>
          <dgm:chMax/>
          <dgm:chPref/>
          <dgm:dir/>
          <dgm:animLvl val="lvl"/>
        </dgm:presLayoutVars>
      </dgm:prSet>
      <dgm:spPr/>
    </dgm:pt>
    <dgm:pt modelId="{DAC0326D-5D40-4E4D-80D9-3BA5DC93A4AB}" type="pres">
      <dgm:prSet presAssocID="{7E3E79DA-1E9D-4435-A895-5F92D276950E}" presName="composite" presStyleCnt="0"/>
      <dgm:spPr/>
    </dgm:pt>
    <dgm:pt modelId="{18165D62-8C47-418D-A085-B57294F4BA8A}" type="pres">
      <dgm:prSet presAssocID="{7E3E79DA-1E9D-4435-A895-5F92D276950E}" presName="Parent1" presStyleLbl="node1" presStyleIdx="0" presStyleCnt="6" custLinFactNeighborX="43919" custLinFactNeighborY="-2828">
        <dgm:presLayoutVars>
          <dgm:chMax val="1"/>
          <dgm:chPref val="1"/>
          <dgm:bulletEnabled val="1"/>
        </dgm:presLayoutVars>
      </dgm:prSet>
      <dgm:spPr/>
    </dgm:pt>
    <dgm:pt modelId="{1DABF158-CCE1-4669-9BEA-0CA682B38291}" type="pres">
      <dgm:prSet presAssocID="{7E3E79DA-1E9D-4435-A895-5F92D276950E}" presName="Childtext1" presStyleLbl="revTx" presStyleIdx="0" presStyleCnt="3" custScaleX="223512" custScaleY="135944" custLinFactNeighborX="97571" custLinFactNeighborY="-10767">
        <dgm:presLayoutVars>
          <dgm:chMax val="0"/>
          <dgm:chPref val="0"/>
          <dgm:bulletEnabled val="1"/>
        </dgm:presLayoutVars>
      </dgm:prSet>
      <dgm:spPr/>
    </dgm:pt>
    <dgm:pt modelId="{0F0CD1B4-FC44-421D-8DF3-29203EFF0E5F}" type="pres">
      <dgm:prSet presAssocID="{7E3E79DA-1E9D-4435-A895-5F92D276950E}" presName="BalanceSpacing" presStyleCnt="0"/>
      <dgm:spPr/>
    </dgm:pt>
    <dgm:pt modelId="{0AD38A4B-B9BF-4567-9468-C23EB5CD25DF}" type="pres">
      <dgm:prSet presAssocID="{7E3E79DA-1E9D-4435-A895-5F92D276950E}" presName="BalanceSpacing1" presStyleCnt="0"/>
      <dgm:spPr/>
    </dgm:pt>
    <dgm:pt modelId="{256E0422-E113-4F5D-9BEB-AC4605CDC06C}" type="pres">
      <dgm:prSet presAssocID="{9297ABAD-FAE0-44EE-A4EC-2E2AD21CD5AA}" presName="Accent1Text" presStyleLbl="node1" presStyleIdx="1" presStyleCnt="6" custLinFactNeighborX="43919" custLinFactNeighborY="-2828"/>
      <dgm:spPr/>
    </dgm:pt>
    <dgm:pt modelId="{D2C49E0D-95B8-43C4-9220-9472961E8307}" type="pres">
      <dgm:prSet presAssocID="{9297ABAD-FAE0-44EE-A4EC-2E2AD21CD5AA}" presName="spaceBetweenRectangles" presStyleCnt="0"/>
      <dgm:spPr/>
    </dgm:pt>
    <dgm:pt modelId="{B44E8CBC-9928-4C80-8DE9-072225313BF6}" type="pres">
      <dgm:prSet presAssocID="{C2A76F4A-5268-41F1-AB00-7D8285B7D99C}" presName="composite" presStyleCnt="0"/>
      <dgm:spPr/>
    </dgm:pt>
    <dgm:pt modelId="{A96ACD2A-C8A4-42F0-AC7F-1123DA0B314E}" type="pres">
      <dgm:prSet presAssocID="{C2A76F4A-5268-41F1-AB00-7D8285B7D99C}" presName="Parent1" presStyleLbl="node1" presStyleIdx="2" presStyleCnt="6" custLinFactNeighborX="-16701" custLinFactNeighborY="889">
        <dgm:presLayoutVars>
          <dgm:chMax val="1"/>
          <dgm:chPref val="1"/>
          <dgm:bulletEnabled val="1"/>
        </dgm:presLayoutVars>
      </dgm:prSet>
      <dgm:spPr/>
    </dgm:pt>
    <dgm:pt modelId="{DE07EBAE-F0ED-41E3-A607-F3BAE2F8DC2A}" type="pres">
      <dgm:prSet presAssocID="{C2A76F4A-5268-41F1-AB00-7D8285B7D99C}" presName="Childtext1" presStyleLbl="revTx" presStyleIdx="1" presStyleCnt="3" custScaleX="171583" custScaleY="97317" custLinFactNeighborX="-66221" custLinFactNeighborY="-3036">
        <dgm:presLayoutVars>
          <dgm:chMax val="0"/>
          <dgm:chPref val="0"/>
          <dgm:bulletEnabled val="1"/>
        </dgm:presLayoutVars>
      </dgm:prSet>
      <dgm:spPr/>
    </dgm:pt>
    <dgm:pt modelId="{BDA7BFA0-29D9-4011-9B22-F53B65549F4B}" type="pres">
      <dgm:prSet presAssocID="{C2A76F4A-5268-41F1-AB00-7D8285B7D99C}" presName="BalanceSpacing" presStyleCnt="0"/>
      <dgm:spPr/>
    </dgm:pt>
    <dgm:pt modelId="{54AE3DAC-61E9-4981-BC87-2C2A8E2850D4}" type="pres">
      <dgm:prSet presAssocID="{C2A76F4A-5268-41F1-AB00-7D8285B7D99C}" presName="BalanceSpacing1" presStyleCnt="0"/>
      <dgm:spPr/>
    </dgm:pt>
    <dgm:pt modelId="{A19D8C60-3D2B-47A7-9F56-0E271F60FEF6}" type="pres">
      <dgm:prSet presAssocID="{C8318316-EC38-408B-A4E4-F5D357685D07}" presName="Accent1Text" presStyleLbl="node1" presStyleIdx="3" presStyleCnt="6" custLinFactNeighborX="-19697" custLinFactNeighborY="889"/>
      <dgm:spPr/>
    </dgm:pt>
    <dgm:pt modelId="{A5265A3D-90DE-4924-B3BC-87099CF5052B}" type="pres">
      <dgm:prSet presAssocID="{C8318316-EC38-408B-A4E4-F5D357685D07}" presName="spaceBetweenRectangles" presStyleCnt="0"/>
      <dgm:spPr/>
    </dgm:pt>
    <dgm:pt modelId="{F5C092F2-CA0D-46C7-B967-DB1C1398C337}" type="pres">
      <dgm:prSet presAssocID="{BDD737A0-6BFB-4B80-BEA7-904809DA17C8}" presName="composite" presStyleCnt="0"/>
      <dgm:spPr/>
    </dgm:pt>
    <dgm:pt modelId="{4A9041B1-BFB4-4F3C-BE9F-A89BF9F4A14F}" type="pres">
      <dgm:prSet presAssocID="{BDD737A0-6BFB-4B80-BEA7-904809DA17C8}" presName="Parent1" presStyleLbl="node1" presStyleIdx="4" presStyleCnt="6" custLinFactNeighborX="24269" custLinFactNeighborY="768">
        <dgm:presLayoutVars>
          <dgm:chMax val="1"/>
          <dgm:chPref val="1"/>
          <dgm:bulletEnabled val="1"/>
        </dgm:presLayoutVars>
      </dgm:prSet>
      <dgm:spPr/>
    </dgm:pt>
    <dgm:pt modelId="{5D9EF66E-F975-4385-9AB6-49D9857CBA8E}" type="pres">
      <dgm:prSet presAssocID="{BDD737A0-6BFB-4B80-BEA7-904809DA17C8}" presName="Childtext1" presStyleLbl="revTx" presStyleIdx="2" presStyleCnt="3" custScaleX="186302" custLinFactNeighborX="72580" custLinFactNeighborY="4478">
        <dgm:presLayoutVars>
          <dgm:chMax val="0"/>
          <dgm:chPref val="0"/>
          <dgm:bulletEnabled val="1"/>
        </dgm:presLayoutVars>
      </dgm:prSet>
      <dgm:spPr/>
    </dgm:pt>
    <dgm:pt modelId="{C90BA3D2-9A28-4A17-8205-FBED003C9909}" type="pres">
      <dgm:prSet presAssocID="{BDD737A0-6BFB-4B80-BEA7-904809DA17C8}" presName="BalanceSpacing" presStyleCnt="0"/>
      <dgm:spPr/>
    </dgm:pt>
    <dgm:pt modelId="{5CB3F567-2858-4BDE-8047-E008CD9CC5B2}" type="pres">
      <dgm:prSet presAssocID="{BDD737A0-6BFB-4B80-BEA7-904809DA17C8}" presName="BalanceSpacing1" presStyleCnt="0"/>
      <dgm:spPr/>
    </dgm:pt>
    <dgm:pt modelId="{9AC731CF-E5BB-4EF8-ADF9-BE74A50A265D}" type="pres">
      <dgm:prSet presAssocID="{08693479-3EFE-4EE3-9366-0E2A82EA2BBF}" presName="Accent1Text" presStyleLbl="node1" presStyleIdx="5" presStyleCnt="6" custLinFactNeighborX="24269" custLinFactNeighborY="768"/>
      <dgm:spPr/>
    </dgm:pt>
  </dgm:ptLst>
  <dgm:cxnLst>
    <dgm:cxn modelId="{862F280D-5FAF-4A66-92DE-5F55EEB659DD}" type="presOf" srcId="{AB78BB5F-6FEA-4D1A-839C-A97B51348E70}" destId="{DE07EBAE-F0ED-41E3-A607-F3BAE2F8DC2A}" srcOrd="0" destOrd="0" presId="urn:microsoft.com/office/officeart/2008/layout/AlternatingHexagons"/>
    <dgm:cxn modelId="{9700960E-A394-45C0-97D7-BC510CA9E3F2}" srcId="{AAB624EE-6DE3-479E-A492-C3C7B30BDAF6}" destId="{C2A76F4A-5268-41F1-AB00-7D8285B7D99C}" srcOrd="1" destOrd="0" parTransId="{1D2077C8-DC72-421E-BAB0-C21CD2B7754C}" sibTransId="{C8318316-EC38-408B-A4E4-F5D357685D07}"/>
    <dgm:cxn modelId="{B1C7A610-20A3-4941-861E-1400470769A4}" type="presOf" srcId="{C2A76F4A-5268-41F1-AB00-7D8285B7D99C}" destId="{A96ACD2A-C8A4-42F0-AC7F-1123DA0B314E}" srcOrd="0" destOrd="0" presId="urn:microsoft.com/office/officeart/2008/layout/AlternatingHexagons"/>
    <dgm:cxn modelId="{E3A8251D-608C-4E19-BEBA-79CEB4D1AD6B}" srcId="{7E3E79DA-1E9D-4435-A895-5F92D276950E}" destId="{B4D79084-F5D4-45F3-A1D9-A266257704A8}" srcOrd="0" destOrd="0" parTransId="{28AE049E-D1CB-4016-B3FD-9CB24F09B268}" sibTransId="{379BB139-4417-4ECB-ABDA-CFA5164BDD46}"/>
    <dgm:cxn modelId="{1701CA1E-64DA-4EF6-917B-B52431ABF679}" srcId="{BDD737A0-6BFB-4B80-BEA7-904809DA17C8}" destId="{E26C801C-D4C1-44A4-80F4-37336060CC2D}" srcOrd="1" destOrd="0" parTransId="{2585E8AD-5F1C-4DC2-9A34-4AC581A1EADF}" sibTransId="{623B8BC8-210B-4448-B53C-153382265D62}"/>
    <dgm:cxn modelId="{BB8D9623-DBB9-4A72-AB90-5DF9FF0C01AF}" type="presOf" srcId="{26DA6360-9252-4299-B0A6-28058C9F8EC4}" destId="{5D9EF66E-F975-4385-9AB6-49D9857CBA8E}" srcOrd="0" destOrd="0" presId="urn:microsoft.com/office/officeart/2008/layout/AlternatingHexagons"/>
    <dgm:cxn modelId="{DC44D024-3782-4B6E-A9C7-D9655E2F2185}" srcId="{C2A76F4A-5268-41F1-AB00-7D8285B7D99C}" destId="{AB78BB5F-6FEA-4D1A-839C-A97B51348E70}" srcOrd="0" destOrd="0" parTransId="{F2550446-2FD7-45E8-AED1-392A4FCB4A40}" sibTransId="{1BAF9B46-E104-4844-80BB-DC4455DC6C8C}"/>
    <dgm:cxn modelId="{B47D7E3F-B11A-4D0E-9410-CE0E4185E4B5}" type="presOf" srcId="{BDD737A0-6BFB-4B80-BEA7-904809DA17C8}" destId="{4A9041B1-BFB4-4F3C-BE9F-A89BF9F4A14F}" srcOrd="0" destOrd="0" presId="urn:microsoft.com/office/officeart/2008/layout/AlternatingHexagons"/>
    <dgm:cxn modelId="{70050E65-5F73-472A-A891-20BC72644D25}" type="presOf" srcId="{7E3E79DA-1E9D-4435-A895-5F92D276950E}" destId="{18165D62-8C47-418D-A085-B57294F4BA8A}" srcOrd="0" destOrd="0" presId="urn:microsoft.com/office/officeart/2008/layout/AlternatingHexagons"/>
    <dgm:cxn modelId="{A822FC6F-C23D-419A-BF4B-DDC4B3AAE27C}" type="presOf" srcId="{AAB624EE-6DE3-479E-A492-C3C7B30BDAF6}" destId="{A7930290-17D0-4953-98A9-2DF487A78B00}" srcOrd="0" destOrd="0" presId="urn:microsoft.com/office/officeart/2008/layout/AlternatingHexagons"/>
    <dgm:cxn modelId="{3BA9D781-D467-44A3-8C97-64A0E753EF3B}" type="presOf" srcId="{9297ABAD-FAE0-44EE-A4EC-2E2AD21CD5AA}" destId="{256E0422-E113-4F5D-9BEB-AC4605CDC06C}" srcOrd="0" destOrd="0" presId="urn:microsoft.com/office/officeart/2008/layout/AlternatingHexagons"/>
    <dgm:cxn modelId="{1DF1AFA3-1646-4EA3-A0A3-2604561B5648}" type="presOf" srcId="{B4D79084-F5D4-45F3-A1D9-A266257704A8}" destId="{1DABF158-CCE1-4669-9BEA-0CA682B38291}" srcOrd="0" destOrd="0" presId="urn:microsoft.com/office/officeart/2008/layout/AlternatingHexagons"/>
    <dgm:cxn modelId="{F0E767B3-55A1-4680-B828-29B5C72A190F}" srcId="{AAB624EE-6DE3-479E-A492-C3C7B30BDAF6}" destId="{7E3E79DA-1E9D-4435-A895-5F92D276950E}" srcOrd="0" destOrd="0" parTransId="{C7D4CF15-0877-4E3C-B801-3B21E4A61507}" sibTransId="{9297ABAD-FAE0-44EE-A4EC-2E2AD21CD5AA}"/>
    <dgm:cxn modelId="{8AAE63B5-29F0-46C9-BFD3-DDCC78BF10EA}" type="presOf" srcId="{C8318316-EC38-408B-A4E4-F5D357685D07}" destId="{A19D8C60-3D2B-47A7-9F56-0E271F60FEF6}" srcOrd="0" destOrd="0" presId="urn:microsoft.com/office/officeart/2008/layout/AlternatingHexagons"/>
    <dgm:cxn modelId="{6799D0D1-5628-4066-B3C8-DBA25FB8699C}" type="presOf" srcId="{08693479-3EFE-4EE3-9366-0E2A82EA2BBF}" destId="{9AC731CF-E5BB-4EF8-ADF9-BE74A50A265D}" srcOrd="0" destOrd="0" presId="urn:microsoft.com/office/officeart/2008/layout/AlternatingHexagons"/>
    <dgm:cxn modelId="{90AFA7D4-B4AE-47B8-838D-E39C26B7CA83}" type="presOf" srcId="{E26C801C-D4C1-44A4-80F4-37336060CC2D}" destId="{5D9EF66E-F975-4385-9AB6-49D9857CBA8E}" srcOrd="0" destOrd="1" presId="urn:microsoft.com/office/officeart/2008/layout/AlternatingHexagons"/>
    <dgm:cxn modelId="{909E45D7-83C2-48F5-BA82-DBA327FCFA11}" srcId="{BDD737A0-6BFB-4B80-BEA7-904809DA17C8}" destId="{26DA6360-9252-4299-B0A6-28058C9F8EC4}" srcOrd="0" destOrd="0" parTransId="{A9562B67-2BFC-409C-9686-3C9B542DDCDA}" sibTransId="{9D9CBCEF-0DA2-4C33-BFC4-ED0D8FE6040E}"/>
    <dgm:cxn modelId="{0E923BEA-A41D-44B1-817C-98B09D80A6BC}" srcId="{AAB624EE-6DE3-479E-A492-C3C7B30BDAF6}" destId="{BDD737A0-6BFB-4B80-BEA7-904809DA17C8}" srcOrd="2" destOrd="0" parTransId="{41F4BBD1-95A7-41E0-B28F-37880346764C}" sibTransId="{08693479-3EFE-4EE3-9366-0E2A82EA2BBF}"/>
    <dgm:cxn modelId="{AA468914-59A3-4231-85BA-AA0A60651527}" type="presParOf" srcId="{A7930290-17D0-4953-98A9-2DF487A78B00}" destId="{DAC0326D-5D40-4E4D-80D9-3BA5DC93A4AB}" srcOrd="0" destOrd="0" presId="urn:microsoft.com/office/officeart/2008/layout/AlternatingHexagons"/>
    <dgm:cxn modelId="{CA07F58D-818D-433B-B2F9-103E8F60FA3A}" type="presParOf" srcId="{DAC0326D-5D40-4E4D-80D9-3BA5DC93A4AB}" destId="{18165D62-8C47-418D-A085-B57294F4BA8A}" srcOrd="0" destOrd="0" presId="urn:microsoft.com/office/officeart/2008/layout/AlternatingHexagons"/>
    <dgm:cxn modelId="{45A04FA2-57B2-4E3C-AF56-DEF24F65BBE8}" type="presParOf" srcId="{DAC0326D-5D40-4E4D-80D9-3BA5DC93A4AB}" destId="{1DABF158-CCE1-4669-9BEA-0CA682B38291}" srcOrd="1" destOrd="0" presId="urn:microsoft.com/office/officeart/2008/layout/AlternatingHexagons"/>
    <dgm:cxn modelId="{BF7025F8-C2B0-4938-A5D5-A72D426159A8}" type="presParOf" srcId="{DAC0326D-5D40-4E4D-80D9-3BA5DC93A4AB}" destId="{0F0CD1B4-FC44-421D-8DF3-29203EFF0E5F}" srcOrd="2" destOrd="0" presId="urn:microsoft.com/office/officeart/2008/layout/AlternatingHexagons"/>
    <dgm:cxn modelId="{3DDB1AB1-3741-4BEF-ACB2-50472608C164}" type="presParOf" srcId="{DAC0326D-5D40-4E4D-80D9-3BA5DC93A4AB}" destId="{0AD38A4B-B9BF-4567-9468-C23EB5CD25DF}" srcOrd="3" destOrd="0" presId="urn:microsoft.com/office/officeart/2008/layout/AlternatingHexagons"/>
    <dgm:cxn modelId="{1BFD1D50-E3C1-4A95-984E-1A53BE64D18A}" type="presParOf" srcId="{DAC0326D-5D40-4E4D-80D9-3BA5DC93A4AB}" destId="{256E0422-E113-4F5D-9BEB-AC4605CDC06C}" srcOrd="4" destOrd="0" presId="urn:microsoft.com/office/officeart/2008/layout/AlternatingHexagons"/>
    <dgm:cxn modelId="{CB0CE86D-78D5-42E2-945E-588EE6A14358}" type="presParOf" srcId="{A7930290-17D0-4953-98A9-2DF487A78B00}" destId="{D2C49E0D-95B8-43C4-9220-9472961E8307}" srcOrd="1" destOrd="0" presId="urn:microsoft.com/office/officeart/2008/layout/AlternatingHexagons"/>
    <dgm:cxn modelId="{3AFA19D9-9CB3-43FE-B9F5-B34583C07D7B}" type="presParOf" srcId="{A7930290-17D0-4953-98A9-2DF487A78B00}" destId="{B44E8CBC-9928-4C80-8DE9-072225313BF6}" srcOrd="2" destOrd="0" presId="urn:microsoft.com/office/officeart/2008/layout/AlternatingHexagons"/>
    <dgm:cxn modelId="{7D95FD9D-D500-42C3-A36C-EC94C801F5B8}" type="presParOf" srcId="{B44E8CBC-9928-4C80-8DE9-072225313BF6}" destId="{A96ACD2A-C8A4-42F0-AC7F-1123DA0B314E}" srcOrd="0" destOrd="0" presId="urn:microsoft.com/office/officeart/2008/layout/AlternatingHexagons"/>
    <dgm:cxn modelId="{91B914FD-030A-44E2-B179-4230BD7A903D}" type="presParOf" srcId="{B44E8CBC-9928-4C80-8DE9-072225313BF6}" destId="{DE07EBAE-F0ED-41E3-A607-F3BAE2F8DC2A}" srcOrd="1" destOrd="0" presId="urn:microsoft.com/office/officeart/2008/layout/AlternatingHexagons"/>
    <dgm:cxn modelId="{BF05FE41-E77B-4825-846D-19C01509BD2C}" type="presParOf" srcId="{B44E8CBC-9928-4C80-8DE9-072225313BF6}" destId="{BDA7BFA0-29D9-4011-9B22-F53B65549F4B}" srcOrd="2" destOrd="0" presId="urn:microsoft.com/office/officeart/2008/layout/AlternatingHexagons"/>
    <dgm:cxn modelId="{4EEA495F-EE73-42C7-A5B2-4448E1A4CAF1}" type="presParOf" srcId="{B44E8CBC-9928-4C80-8DE9-072225313BF6}" destId="{54AE3DAC-61E9-4981-BC87-2C2A8E2850D4}" srcOrd="3" destOrd="0" presId="urn:microsoft.com/office/officeart/2008/layout/AlternatingHexagons"/>
    <dgm:cxn modelId="{315E231D-BD43-4097-82AE-369FE8C25016}" type="presParOf" srcId="{B44E8CBC-9928-4C80-8DE9-072225313BF6}" destId="{A19D8C60-3D2B-47A7-9F56-0E271F60FEF6}" srcOrd="4" destOrd="0" presId="urn:microsoft.com/office/officeart/2008/layout/AlternatingHexagons"/>
    <dgm:cxn modelId="{82F6338B-0A36-406F-A0F3-C5A72D43B9A1}" type="presParOf" srcId="{A7930290-17D0-4953-98A9-2DF487A78B00}" destId="{A5265A3D-90DE-4924-B3BC-87099CF5052B}" srcOrd="3" destOrd="0" presId="urn:microsoft.com/office/officeart/2008/layout/AlternatingHexagons"/>
    <dgm:cxn modelId="{F4784B69-69CB-44D9-A832-11AD43CE8150}" type="presParOf" srcId="{A7930290-17D0-4953-98A9-2DF487A78B00}" destId="{F5C092F2-CA0D-46C7-B967-DB1C1398C337}" srcOrd="4" destOrd="0" presId="urn:microsoft.com/office/officeart/2008/layout/AlternatingHexagons"/>
    <dgm:cxn modelId="{1D00B6F2-9987-4AA2-B64E-D60C959B773B}" type="presParOf" srcId="{F5C092F2-CA0D-46C7-B967-DB1C1398C337}" destId="{4A9041B1-BFB4-4F3C-BE9F-A89BF9F4A14F}" srcOrd="0" destOrd="0" presId="urn:microsoft.com/office/officeart/2008/layout/AlternatingHexagons"/>
    <dgm:cxn modelId="{7FF1B574-5165-4F78-A350-3C1FFD0069D8}" type="presParOf" srcId="{F5C092F2-CA0D-46C7-B967-DB1C1398C337}" destId="{5D9EF66E-F975-4385-9AB6-49D9857CBA8E}" srcOrd="1" destOrd="0" presId="urn:microsoft.com/office/officeart/2008/layout/AlternatingHexagons"/>
    <dgm:cxn modelId="{D7AA21CE-D478-4249-8D76-C88A918C5688}" type="presParOf" srcId="{F5C092F2-CA0D-46C7-B967-DB1C1398C337}" destId="{C90BA3D2-9A28-4A17-8205-FBED003C9909}" srcOrd="2" destOrd="0" presId="urn:microsoft.com/office/officeart/2008/layout/AlternatingHexagons"/>
    <dgm:cxn modelId="{5B1F4743-09BE-4DBC-A938-4419C8231E0A}" type="presParOf" srcId="{F5C092F2-CA0D-46C7-B967-DB1C1398C337}" destId="{5CB3F567-2858-4BDE-8047-E008CD9CC5B2}" srcOrd="3" destOrd="0" presId="urn:microsoft.com/office/officeart/2008/layout/AlternatingHexagons"/>
    <dgm:cxn modelId="{87461C2A-F7AF-4A96-A9BF-A47E96DD6FB1}" type="presParOf" srcId="{F5C092F2-CA0D-46C7-B967-DB1C1398C337}" destId="{9AC731CF-E5BB-4EF8-ADF9-BE74A50A265D}"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BF0AA-4F1E-435C-893D-AE4D1B6EC65D}">
      <dsp:nvSpPr>
        <dsp:cNvPr id="0" name=""/>
        <dsp:cNvSpPr/>
      </dsp:nvSpPr>
      <dsp:spPr>
        <a:xfrm>
          <a:off x="1016999" y="1497615"/>
          <a:ext cx="1469250" cy="1469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A4D711-3F7D-4DBF-A8A6-257035F8CCFE}">
      <dsp:nvSpPr>
        <dsp:cNvPr id="0" name=""/>
        <dsp:cNvSpPr/>
      </dsp:nvSpPr>
      <dsp:spPr>
        <a:xfrm>
          <a:off x="119124" y="3353351"/>
          <a:ext cx="326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District Survey</a:t>
          </a:r>
        </a:p>
      </dsp:txBody>
      <dsp:txXfrm>
        <a:off x="119124" y="3353351"/>
        <a:ext cx="3265000" cy="720000"/>
      </dsp:txXfrm>
    </dsp:sp>
    <dsp:sp modelId="{4CAA9BB5-2206-48E1-8BD8-4A316F6DAA40}">
      <dsp:nvSpPr>
        <dsp:cNvPr id="0" name=""/>
        <dsp:cNvSpPr/>
      </dsp:nvSpPr>
      <dsp:spPr>
        <a:xfrm>
          <a:off x="4853375" y="1497615"/>
          <a:ext cx="1469250" cy="1469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5F9564-1A5E-4FD9-8BF7-E4EBD959ECD1}">
      <dsp:nvSpPr>
        <dsp:cNvPr id="0" name=""/>
        <dsp:cNvSpPr/>
      </dsp:nvSpPr>
      <dsp:spPr>
        <a:xfrm>
          <a:off x="3955500" y="3353351"/>
          <a:ext cx="326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Military Indicator Data</a:t>
          </a:r>
        </a:p>
      </dsp:txBody>
      <dsp:txXfrm>
        <a:off x="3955500" y="3353351"/>
        <a:ext cx="3265000" cy="720000"/>
      </dsp:txXfrm>
    </dsp:sp>
    <dsp:sp modelId="{9FD13C68-743C-48F2-A8C9-236FB4B4250E}">
      <dsp:nvSpPr>
        <dsp:cNvPr id="0" name=""/>
        <dsp:cNvSpPr/>
      </dsp:nvSpPr>
      <dsp:spPr>
        <a:xfrm>
          <a:off x="8689750" y="1497615"/>
          <a:ext cx="1469250" cy="14692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55413D-84DF-4BA9-B0A0-F79D082D9605}">
      <dsp:nvSpPr>
        <dsp:cNvPr id="0" name=""/>
        <dsp:cNvSpPr/>
      </dsp:nvSpPr>
      <dsp:spPr>
        <a:xfrm>
          <a:off x="7791875" y="3353351"/>
          <a:ext cx="326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Frequently Asked Questions</a:t>
          </a:r>
        </a:p>
      </dsp:txBody>
      <dsp:txXfrm>
        <a:off x="7791875" y="3353351"/>
        <a:ext cx="3265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353B1-C564-4FE6-A205-FB9FD246E804}">
      <dsp:nvSpPr>
        <dsp:cNvPr id="0" name=""/>
        <dsp:cNvSpPr/>
      </dsp:nvSpPr>
      <dsp:spPr>
        <a:xfrm>
          <a:off x="3130" y="553753"/>
          <a:ext cx="2483475" cy="149008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Record Transfer</a:t>
          </a:r>
        </a:p>
      </dsp:txBody>
      <dsp:txXfrm>
        <a:off x="3130" y="553753"/>
        <a:ext cx="2483475" cy="1490085"/>
      </dsp:txXfrm>
    </dsp:sp>
    <dsp:sp modelId="{5DCDA11B-6CE8-4740-928F-11B652650E80}">
      <dsp:nvSpPr>
        <dsp:cNvPr id="0" name=""/>
        <dsp:cNvSpPr/>
      </dsp:nvSpPr>
      <dsp:spPr>
        <a:xfrm>
          <a:off x="2734953" y="553753"/>
          <a:ext cx="2483475" cy="149008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K-1</a:t>
          </a:r>
          <a:r>
            <a:rPr lang="en-US" sz="2400" kern="1200" baseline="30000" dirty="0"/>
            <a:t>st</a:t>
          </a:r>
          <a:r>
            <a:rPr lang="en-US" sz="2400" kern="1200" dirty="0"/>
            <a:t> Entrance</a:t>
          </a:r>
        </a:p>
      </dsp:txBody>
      <dsp:txXfrm>
        <a:off x="2734953" y="553753"/>
        <a:ext cx="2483475" cy="1490085"/>
      </dsp:txXfrm>
    </dsp:sp>
    <dsp:sp modelId="{6E93BB2D-CF6E-443F-8598-072FBAD3B5E9}">
      <dsp:nvSpPr>
        <dsp:cNvPr id="0" name=""/>
        <dsp:cNvSpPr/>
      </dsp:nvSpPr>
      <dsp:spPr>
        <a:xfrm>
          <a:off x="5466776" y="553753"/>
          <a:ext cx="2483475" cy="149008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Program/Course Placement</a:t>
          </a:r>
        </a:p>
      </dsp:txBody>
      <dsp:txXfrm>
        <a:off x="5466776" y="553753"/>
        <a:ext cx="2483475" cy="1490085"/>
      </dsp:txXfrm>
    </dsp:sp>
    <dsp:sp modelId="{B1FBAA9A-961F-4467-B34A-0B48DBFB22F0}">
      <dsp:nvSpPr>
        <dsp:cNvPr id="0" name=""/>
        <dsp:cNvSpPr/>
      </dsp:nvSpPr>
      <dsp:spPr>
        <a:xfrm>
          <a:off x="8198599" y="553753"/>
          <a:ext cx="2483475" cy="149008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Graduation</a:t>
          </a:r>
        </a:p>
      </dsp:txBody>
      <dsp:txXfrm>
        <a:off x="8198599" y="553753"/>
        <a:ext cx="2483475" cy="1490085"/>
      </dsp:txXfrm>
    </dsp:sp>
    <dsp:sp modelId="{2BCFE30C-0203-41EF-8F8A-3BD1442BA74C}">
      <dsp:nvSpPr>
        <dsp:cNvPr id="0" name=""/>
        <dsp:cNvSpPr/>
      </dsp:nvSpPr>
      <dsp:spPr>
        <a:xfrm>
          <a:off x="1369042" y="2292186"/>
          <a:ext cx="2483475" cy="149008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Absences</a:t>
          </a:r>
        </a:p>
      </dsp:txBody>
      <dsp:txXfrm>
        <a:off x="1369042" y="2292186"/>
        <a:ext cx="2483475" cy="1490085"/>
      </dsp:txXfrm>
    </dsp:sp>
    <dsp:sp modelId="{DCD0313F-4164-4C05-A1E5-6CFD20D0E932}">
      <dsp:nvSpPr>
        <dsp:cNvPr id="0" name=""/>
        <dsp:cNvSpPr/>
      </dsp:nvSpPr>
      <dsp:spPr>
        <a:xfrm>
          <a:off x="4100865" y="2292186"/>
          <a:ext cx="2483475" cy="149008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Enrollment</a:t>
          </a:r>
        </a:p>
      </dsp:txBody>
      <dsp:txXfrm>
        <a:off x="4100865" y="2292186"/>
        <a:ext cx="2483475" cy="1490085"/>
      </dsp:txXfrm>
    </dsp:sp>
    <dsp:sp modelId="{31487EF7-D711-420E-9E80-D78CEC21C769}">
      <dsp:nvSpPr>
        <dsp:cNvPr id="0" name=""/>
        <dsp:cNvSpPr/>
      </dsp:nvSpPr>
      <dsp:spPr>
        <a:xfrm>
          <a:off x="6832688" y="2292186"/>
          <a:ext cx="2483475" cy="149008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Immunization</a:t>
          </a:r>
        </a:p>
      </dsp:txBody>
      <dsp:txXfrm>
        <a:off x="6832688" y="2292186"/>
        <a:ext cx="2483475" cy="14900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7C98F-2D65-46A5-B3F5-4DA1EC922D4E}">
      <dsp:nvSpPr>
        <dsp:cNvPr id="0" name=""/>
        <dsp:cNvSpPr/>
      </dsp:nvSpPr>
      <dsp:spPr>
        <a:xfrm>
          <a:off x="8158251" y="1187295"/>
          <a:ext cx="3145116" cy="314569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12DC3A-C55B-4E79-9391-623CCDDDD90D}">
      <dsp:nvSpPr>
        <dsp:cNvPr id="0" name=""/>
        <dsp:cNvSpPr/>
      </dsp:nvSpPr>
      <dsp:spPr>
        <a:xfrm>
          <a:off x="8262679" y="1292170"/>
          <a:ext cx="2936261" cy="2935948"/>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Not Implemented</a:t>
          </a:r>
        </a:p>
      </dsp:txBody>
      <dsp:txXfrm>
        <a:off x="8682437" y="1711670"/>
        <a:ext cx="2096744" cy="2096948"/>
      </dsp:txXfrm>
    </dsp:sp>
    <dsp:sp modelId="{04C7193F-ACC2-4346-9DC7-49A0A6F53A94}">
      <dsp:nvSpPr>
        <dsp:cNvPr id="0" name=""/>
        <dsp:cNvSpPr/>
      </dsp:nvSpPr>
      <dsp:spPr>
        <a:xfrm rot="2700000">
          <a:off x="4911471" y="1191098"/>
          <a:ext cx="3137541" cy="3137541"/>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1D2175-3B7D-4CDF-BE4C-3C4CEF8683C8}">
      <dsp:nvSpPr>
        <dsp:cNvPr id="0" name=""/>
        <dsp:cNvSpPr/>
      </dsp:nvSpPr>
      <dsp:spPr>
        <a:xfrm>
          <a:off x="5012111" y="1292170"/>
          <a:ext cx="2936261" cy="2935948"/>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Partial Implementation</a:t>
          </a:r>
        </a:p>
      </dsp:txBody>
      <dsp:txXfrm>
        <a:off x="5431869" y="1711670"/>
        <a:ext cx="2096744" cy="2096948"/>
      </dsp:txXfrm>
    </dsp:sp>
    <dsp:sp modelId="{BAAA6DEF-0E3C-4010-BF7C-6759784A2A9B}">
      <dsp:nvSpPr>
        <dsp:cNvPr id="0" name=""/>
        <dsp:cNvSpPr/>
      </dsp:nvSpPr>
      <dsp:spPr>
        <a:xfrm rot="2700000">
          <a:off x="1660902" y="1191098"/>
          <a:ext cx="3137541" cy="3137541"/>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761A09-A2CF-48BF-A173-EDC4799214A1}">
      <dsp:nvSpPr>
        <dsp:cNvPr id="0" name=""/>
        <dsp:cNvSpPr/>
      </dsp:nvSpPr>
      <dsp:spPr>
        <a:xfrm>
          <a:off x="1761542" y="1292170"/>
          <a:ext cx="2936261" cy="2935948"/>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Substantial Implementation</a:t>
          </a:r>
        </a:p>
      </dsp:txBody>
      <dsp:txXfrm>
        <a:off x="2181301" y="1711670"/>
        <a:ext cx="2096744" cy="20969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15455-14CB-4EA9-8AB5-0496413C26E0}">
      <dsp:nvSpPr>
        <dsp:cNvPr id="0" name=""/>
        <dsp:cNvSpPr/>
      </dsp:nvSpPr>
      <dsp:spPr>
        <a:xfrm>
          <a:off x="12564" y="924197"/>
          <a:ext cx="2761912" cy="828573"/>
        </a:xfrm>
        <a:prstGeom prst="chevron">
          <a:avLst>
            <a:gd name="adj" fmla="val 3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306" tIns="102306" rIns="102306" bIns="102306" numCol="1" spcCol="1270" anchor="ctr" anchorCtr="0">
          <a:noAutofit/>
        </a:bodyPr>
        <a:lstStyle/>
        <a:p>
          <a:pPr marL="0" lvl="0" indent="0" algn="ctr" defTabSz="755650">
            <a:lnSpc>
              <a:spcPct val="90000"/>
            </a:lnSpc>
            <a:spcBef>
              <a:spcPct val="0"/>
            </a:spcBef>
            <a:spcAft>
              <a:spcPct val="35000"/>
            </a:spcAft>
            <a:buNone/>
          </a:pPr>
          <a:r>
            <a:rPr lang="en-US" sz="1700" kern="1200" dirty="0"/>
            <a:t>Target Audience</a:t>
          </a:r>
        </a:p>
      </dsp:txBody>
      <dsp:txXfrm>
        <a:off x="261136" y="924197"/>
        <a:ext cx="2264768" cy="828573"/>
      </dsp:txXfrm>
    </dsp:sp>
    <dsp:sp modelId="{DDBED96C-E8FA-4924-85AE-C32752182FC0}">
      <dsp:nvSpPr>
        <dsp:cNvPr id="0" name=""/>
        <dsp:cNvSpPr/>
      </dsp:nvSpPr>
      <dsp:spPr>
        <a:xfrm>
          <a:off x="12564" y="1752771"/>
          <a:ext cx="2513340" cy="1944017"/>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610" tIns="198610" rIns="198610" bIns="397220" numCol="1" spcCol="1270" anchor="t" anchorCtr="0">
          <a:noAutofit/>
        </a:bodyPr>
        <a:lstStyle/>
        <a:p>
          <a:pPr marL="0" lvl="0" indent="0" algn="l" defTabSz="1066800">
            <a:lnSpc>
              <a:spcPct val="90000"/>
            </a:lnSpc>
            <a:spcBef>
              <a:spcPct val="0"/>
            </a:spcBef>
            <a:spcAft>
              <a:spcPct val="35000"/>
            </a:spcAft>
            <a:buNone/>
          </a:pPr>
          <a:r>
            <a:rPr lang="en-US" sz="2400" kern="1200" dirty="0"/>
            <a:t>High Impact Districts</a:t>
          </a:r>
        </a:p>
        <a:p>
          <a:pPr marL="0" lvl="0" indent="0" algn="l" defTabSz="1066800">
            <a:lnSpc>
              <a:spcPct val="90000"/>
            </a:lnSpc>
            <a:spcBef>
              <a:spcPct val="0"/>
            </a:spcBef>
            <a:spcAft>
              <a:spcPct val="35000"/>
            </a:spcAft>
            <a:buNone/>
          </a:pPr>
          <a:r>
            <a:rPr lang="en-US" sz="2400" kern="1200" dirty="0"/>
            <a:t>All Districts</a:t>
          </a:r>
        </a:p>
      </dsp:txBody>
      <dsp:txXfrm>
        <a:off x="12564" y="1752771"/>
        <a:ext cx="2513340" cy="1944017"/>
      </dsp:txXfrm>
    </dsp:sp>
    <dsp:sp modelId="{1B0FCBEC-3252-4B28-A885-05AB094D8769}">
      <dsp:nvSpPr>
        <dsp:cNvPr id="0" name=""/>
        <dsp:cNvSpPr/>
      </dsp:nvSpPr>
      <dsp:spPr>
        <a:xfrm>
          <a:off x="2719983" y="924197"/>
          <a:ext cx="2761912" cy="828573"/>
        </a:xfrm>
        <a:prstGeom prst="chevron">
          <a:avLst>
            <a:gd name="adj" fmla="val 3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306" tIns="102306" rIns="102306" bIns="102306" numCol="1" spcCol="1270" anchor="ctr" anchorCtr="0">
          <a:noAutofit/>
        </a:bodyPr>
        <a:lstStyle/>
        <a:p>
          <a:pPr marL="0" lvl="0" indent="0" algn="ctr" defTabSz="755650">
            <a:lnSpc>
              <a:spcPct val="90000"/>
            </a:lnSpc>
            <a:spcBef>
              <a:spcPct val="0"/>
            </a:spcBef>
            <a:spcAft>
              <a:spcPct val="35000"/>
            </a:spcAft>
            <a:buNone/>
          </a:pPr>
          <a:r>
            <a:rPr lang="en-US" sz="1700" kern="1200" dirty="0"/>
            <a:t>Recruitment</a:t>
          </a:r>
        </a:p>
        <a:p>
          <a:pPr marL="0" lvl="0" indent="0" algn="ctr" defTabSz="755650">
            <a:lnSpc>
              <a:spcPct val="90000"/>
            </a:lnSpc>
            <a:spcBef>
              <a:spcPct val="0"/>
            </a:spcBef>
            <a:spcAft>
              <a:spcPct val="35000"/>
            </a:spcAft>
            <a:buNone/>
          </a:pPr>
          <a:r>
            <a:rPr lang="en-US" sz="1700" kern="1200" dirty="0"/>
            <a:t>October 2021</a:t>
          </a:r>
        </a:p>
      </dsp:txBody>
      <dsp:txXfrm>
        <a:off x="2968555" y="924197"/>
        <a:ext cx="2264768" cy="828573"/>
      </dsp:txXfrm>
    </dsp:sp>
    <dsp:sp modelId="{A0001819-2637-44A8-8288-E5AC7993D4A3}">
      <dsp:nvSpPr>
        <dsp:cNvPr id="0" name=""/>
        <dsp:cNvSpPr/>
      </dsp:nvSpPr>
      <dsp:spPr>
        <a:xfrm>
          <a:off x="2719983" y="1752771"/>
          <a:ext cx="2513340" cy="1944017"/>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610" tIns="198610" rIns="198610" bIns="39722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400" kern="1200" dirty="0"/>
            <a:t>OSPI Bulletin</a:t>
          </a:r>
        </a:p>
        <a:p>
          <a:pPr marL="0" lvl="0" algn="l" defTabSz="577850">
            <a:lnSpc>
              <a:spcPct val="90000"/>
            </a:lnSpc>
            <a:spcBef>
              <a:spcPct val="0"/>
            </a:spcBef>
            <a:spcAft>
              <a:spcPct val="35000"/>
            </a:spcAft>
            <a:buNone/>
          </a:pPr>
          <a:endParaRPr lang="en-US" kern="1200" dirty="0"/>
        </a:p>
      </dsp:txBody>
      <dsp:txXfrm>
        <a:off x="2719983" y="1752771"/>
        <a:ext cx="2513340" cy="1944017"/>
      </dsp:txXfrm>
    </dsp:sp>
    <dsp:sp modelId="{257CFDF0-8DFB-4ADC-828C-111C2443AA8A}">
      <dsp:nvSpPr>
        <dsp:cNvPr id="0" name=""/>
        <dsp:cNvSpPr/>
      </dsp:nvSpPr>
      <dsp:spPr>
        <a:xfrm>
          <a:off x="5427403" y="924197"/>
          <a:ext cx="2761912" cy="828573"/>
        </a:xfrm>
        <a:prstGeom prst="chevron">
          <a:avLst>
            <a:gd name="adj" fmla="val 3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306" tIns="102306" rIns="102306" bIns="102306" numCol="1" spcCol="1270" anchor="ctr" anchorCtr="0">
          <a:noAutofit/>
        </a:bodyPr>
        <a:lstStyle/>
        <a:p>
          <a:pPr marL="0" lvl="0" indent="0" algn="ctr" defTabSz="755650">
            <a:lnSpc>
              <a:spcPct val="90000"/>
            </a:lnSpc>
            <a:spcBef>
              <a:spcPct val="0"/>
            </a:spcBef>
            <a:spcAft>
              <a:spcPct val="35000"/>
            </a:spcAft>
            <a:buNone/>
          </a:pPr>
          <a:r>
            <a:rPr lang="en-US" sz="1700" kern="1200" dirty="0"/>
            <a:t>Administration</a:t>
          </a:r>
        </a:p>
        <a:p>
          <a:pPr marL="0" lvl="0" indent="0" algn="ctr" defTabSz="755650">
            <a:lnSpc>
              <a:spcPct val="90000"/>
            </a:lnSpc>
            <a:spcBef>
              <a:spcPct val="0"/>
            </a:spcBef>
            <a:spcAft>
              <a:spcPct val="35000"/>
            </a:spcAft>
            <a:buNone/>
          </a:pPr>
          <a:r>
            <a:rPr lang="en-US" sz="1700" kern="1200" dirty="0"/>
            <a:t>November 2021</a:t>
          </a:r>
        </a:p>
      </dsp:txBody>
      <dsp:txXfrm>
        <a:off x="5675975" y="924197"/>
        <a:ext cx="2264768" cy="828573"/>
      </dsp:txXfrm>
    </dsp:sp>
    <dsp:sp modelId="{D93AC705-5228-4891-818F-C9081DC4E2B6}">
      <dsp:nvSpPr>
        <dsp:cNvPr id="0" name=""/>
        <dsp:cNvSpPr/>
      </dsp:nvSpPr>
      <dsp:spPr>
        <a:xfrm>
          <a:off x="5427403" y="1752771"/>
          <a:ext cx="2513340" cy="1944017"/>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610" tIns="198610" rIns="198610" bIns="397220" numCol="1" spcCol="1270" anchor="t" anchorCtr="0">
          <a:noAutofit/>
        </a:bodyPr>
        <a:lstStyle/>
        <a:p>
          <a:pPr marL="0" lvl="0" indent="0" algn="l" defTabSz="1066800">
            <a:lnSpc>
              <a:spcPct val="90000"/>
            </a:lnSpc>
            <a:spcBef>
              <a:spcPct val="0"/>
            </a:spcBef>
            <a:spcAft>
              <a:spcPct val="35000"/>
            </a:spcAft>
            <a:buNone/>
          </a:pPr>
          <a:r>
            <a:rPr lang="en-US" sz="2400" kern="1200" dirty="0"/>
            <a:t>Electronic</a:t>
          </a:r>
        </a:p>
      </dsp:txBody>
      <dsp:txXfrm>
        <a:off x="5427403" y="1752771"/>
        <a:ext cx="2513340" cy="1944017"/>
      </dsp:txXfrm>
    </dsp:sp>
    <dsp:sp modelId="{827DA3C1-689E-4DE3-87C6-EE32E688019F}">
      <dsp:nvSpPr>
        <dsp:cNvPr id="0" name=""/>
        <dsp:cNvSpPr/>
      </dsp:nvSpPr>
      <dsp:spPr>
        <a:xfrm>
          <a:off x="8134822" y="924197"/>
          <a:ext cx="2761912" cy="828573"/>
        </a:xfrm>
        <a:prstGeom prst="chevron">
          <a:avLst>
            <a:gd name="adj" fmla="val 3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306" tIns="102306" rIns="102306" bIns="102306" numCol="1" spcCol="1270" anchor="ctr" anchorCtr="0">
          <a:noAutofit/>
        </a:bodyPr>
        <a:lstStyle/>
        <a:p>
          <a:pPr marL="0" lvl="0" indent="0" algn="ctr" defTabSz="755650">
            <a:lnSpc>
              <a:spcPct val="90000"/>
            </a:lnSpc>
            <a:spcBef>
              <a:spcPct val="0"/>
            </a:spcBef>
            <a:spcAft>
              <a:spcPct val="35000"/>
            </a:spcAft>
            <a:buNone/>
          </a:pPr>
          <a:r>
            <a:rPr lang="en-US" sz="1700" kern="1200" dirty="0"/>
            <a:t>Compile &amp; Analyze</a:t>
          </a:r>
        </a:p>
        <a:p>
          <a:pPr marL="0" lvl="0" indent="0" algn="ctr" defTabSz="755650">
            <a:lnSpc>
              <a:spcPct val="90000"/>
            </a:lnSpc>
            <a:spcBef>
              <a:spcPct val="0"/>
            </a:spcBef>
            <a:spcAft>
              <a:spcPct val="35000"/>
            </a:spcAft>
            <a:buNone/>
          </a:pPr>
          <a:r>
            <a:rPr lang="en-US" sz="1700" kern="1200" dirty="0"/>
            <a:t>December 2021</a:t>
          </a:r>
        </a:p>
      </dsp:txBody>
      <dsp:txXfrm>
        <a:off x="8383394" y="924197"/>
        <a:ext cx="2264768" cy="828573"/>
      </dsp:txXfrm>
    </dsp:sp>
    <dsp:sp modelId="{501F9BD1-A1F5-4CAE-A38B-6BD33E6671AE}">
      <dsp:nvSpPr>
        <dsp:cNvPr id="0" name=""/>
        <dsp:cNvSpPr/>
      </dsp:nvSpPr>
      <dsp:spPr>
        <a:xfrm>
          <a:off x="8134822" y="1752771"/>
          <a:ext cx="2513340" cy="1944017"/>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610" tIns="198610" rIns="198610" bIns="397220" numCol="1" spcCol="1270" anchor="t" anchorCtr="0">
          <a:noAutofit/>
        </a:bodyPr>
        <a:lstStyle/>
        <a:p>
          <a:pPr marL="0" lvl="0" indent="0" algn="l" defTabSz="1066800">
            <a:lnSpc>
              <a:spcPct val="90000"/>
            </a:lnSpc>
            <a:spcBef>
              <a:spcPct val="0"/>
            </a:spcBef>
            <a:spcAft>
              <a:spcPct val="35000"/>
            </a:spcAft>
            <a:buNone/>
          </a:pPr>
          <a:r>
            <a:rPr lang="en-US" sz="2400" kern="1200" dirty="0"/>
            <a:t>Summarize </a:t>
          </a:r>
        </a:p>
        <a:p>
          <a:pPr marL="0" lvl="0" indent="0" algn="l" defTabSz="1066800">
            <a:lnSpc>
              <a:spcPct val="90000"/>
            </a:lnSpc>
            <a:spcBef>
              <a:spcPct val="0"/>
            </a:spcBef>
            <a:spcAft>
              <a:spcPct val="35000"/>
            </a:spcAft>
            <a:buNone/>
          </a:pPr>
          <a:r>
            <a:rPr lang="en-US" sz="2400" kern="1200" dirty="0"/>
            <a:t>Post</a:t>
          </a:r>
        </a:p>
      </dsp:txBody>
      <dsp:txXfrm>
        <a:off x="8134822" y="1752771"/>
        <a:ext cx="2513340" cy="19440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B003F-4757-4F98-8989-F9C43715AB9A}">
      <dsp:nvSpPr>
        <dsp:cNvPr id="0" name=""/>
        <dsp:cNvSpPr/>
      </dsp:nvSpPr>
      <dsp:spPr>
        <a:xfrm>
          <a:off x="0" y="861635"/>
          <a:ext cx="6678185" cy="10038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Active Duty                25,074</a:t>
          </a:r>
        </a:p>
      </dsp:txBody>
      <dsp:txXfrm>
        <a:off x="49004" y="910639"/>
        <a:ext cx="6580177" cy="905852"/>
      </dsp:txXfrm>
    </dsp:sp>
    <dsp:sp modelId="{6EC2E528-521C-4B17-B8CB-3ABEBBF93850}">
      <dsp:nvSpPr>
        <dsp:cNvPr id="0" name=""/>
        <dsp:cNvSpPr/>
      </dsp:nvSpPr>
      <dsp:spPr>
        <a:xfrm>
          <a:off x="0" y="1977816"/>
          <a:ext cx="6678185" cy="1003860"/>
        </a:xfrm>
        <a:prstGeom prst="roundRect">
          <a:avLst/>
        </a:prstGeom>
        <a:solidFill>
          <a:schemeClr val="accent5">
            <a:hueOff val="169864"/>
            <a:satOff val="-10451"/>
            <a:lumOff val="-59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Reserves                      4,304</a:t>
          </a:r>
        </a:p>
      </dsp:txBody>
      <dsp:txXfrm>
        <a:off x="49004" y="2026820"/>
        <a:ext cx="6580177" cy="905852"/>
      </dsp:txXfrm>
    </dsp:sp>
    <dsp:sp modelId="{D68DD94A-EE1A-4D0E-A2BF-04D0970F01A8}">
      <dsp:nvSpPr>
        <dsp:cNvPr id="0" name=""/>
        <dsp:cNvSpPr/>
      </dsp:nvSpPr>
      <dsp:spPr>
        <a:xfrm>
          <a:off x="0" y="3093996"/>
          <a:ext cx="6678185" cy="1003860"/>
        </a:xfrm>
        <a:prstGeom prst="roundRect">
          <a:avLst/>
        </a:prstGeom>
        <a:solidFill>
          <a:schemeClr val="accent5">
            <a:hueOff val="339728"/>
            <a:satOff val="-20903"/>
            <a:lumOff val="-118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WA National Guard     2,838</a:t>
          </a:r>
        </a:p>
      </dsp:txBody>
      <dsp:txXfrm>
        <a:off x="49004" y="3143000"/>
        <a:ext cx="6580177" cy="905852"/>
      </dsp:txXfrm>
    </dsp:sp>
    <dsp:sp modelId="{5137034A-C1C6-41B6-8BD8-5B02592D616E}">
      <dsp:nvSpPr>
        <dsp:cNvPr id="0" name=""/>
        <dsp:cNvSpPr/>
      </dsp:nvSpPr>
      <dsp:spPr>
        <a:xfrm>
          <a:off x="0" y="4210176"/>
          <a:ext cx="6678185" cy="1003860"/>
        </a:xfrm>
        <a:prstGeom prst="roundRect">
          <a:avLst/>
        </a:prstGeom>
        <a:solidFill>
          <a:schemeClr val="accent5">
            <a:hueOff val="509592"/>
            <a:satOff val="-31354"/>
            <a:lumOff val="-1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Both Parent Affiliated  1,510</a:t>
          </a:r>
        </a:p>
      </dsp:txBody>
      <dsp:txXfrm>
        <a:off x="49004" y="4259180"/>
        <a:ext cx="6580177" cy="9058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65D62-8C47-418D-A085-B57294F4BA8A}">
      <dsp:nvSpPr>
        <dsp:cNvPr id="0" name=""/>
        <dsp:cNvSpPr/>
      </dsp:nvSpPr>
      <dsp:spPr>
        <a:xfrm rot="5400000">
          <a:off x="4879363" y="102534"/>
          <a:ext cx="1577454" cy="1372385"/>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Educational &amp; Other Services </a:t>
          </a:r>
        </a:p>
      </dsp:txBody>
      <dsp:txXfrm rot="-5400000">
        <a:off x="5195760" y="245820"/>
        <a:ext cx="944659" cy="1085814"/>
      </dsp:txXfrm>
    </dsp:sp>
    <dsp:sp modelId="{1DABF158-CCE1-4669-9BEA-0CA682B38291}">
      <dsp:nvSpPr>
        <dsp:cNvPr id="0" name=""/>
        <dsp:cNvSpPr/>
      </dsp:nvSpPr>
      <dsp:spPr>
        <a:xfrm>
          <a:off x="6423691" y="43858"/>
          <a:ext cx="3934791" cy="128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Grade/Program Placement</a:t>
          </a:r>
        </a:p>
      </dsp:txBody>
      <dsp:txXfrm>
        <a:off x="6423691" y="43858"/>
        <a:ext cx="3934791" cy="1286672"/>
      </dsp:txXfrm>
    </dsp:sp>
    <dsp:sp modelId="{256E0422-E113-4F5D-9BEB-AC4605CDC06C}">
      <dsp:nvSpPr>
        <dsp:cNvPr id="0" name=""/>
        <dsp:cNvSpPr/>
      </dsp:nvSpPr>
      <dsp:spPr>
        <a:xfrm rot="5400000">
          <a:off x="3397187" y="102534"/>
          <a:ext cx="1577454" cy="1372385"/>
        </a:xfrm>
        <a:prstGeom prst="hexagon">
          <a:avLst>
            <a:gd name="adj" fmla="val 25000"/>
            <a:gd name="vf" fmla="val 115470"/>
          </a:avLst>
        </a:prstGeom>
        <a:no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713584" y="245820"/>
        <a:ext cx="944659" cy="1085814"/>
      </dsp:txXfrm>
    </dsp:sp>
    <dsp:sp modelId="{A96ACD2A-C8A4-42F0-AC7F-1123DA0B314E}">
      <dsp:nvSpPr>
        <dsp:cNvPr id="0" name=""/>
        <dsp:cNvSpPr/>
      </dsp:nvSpPr>
      <dsp:spPr>
        <a:xfrm rot="5400000">
          <a:off x="4151965" y="1455875"/>
          <a:ext cx="1577454" cy="1372385"/>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Virtual Programming</a:t>
          </a:r>
        </a:p>
      </dsp:txBody>
      <dsp:txXfrm rot="-5400000">
        <a:off x="4468362" y="1599161"/>
        <a:ext cx="944659" cy="1085814"/>
      </dsp:txXfrm>
    </dsp:sp>
    <dsp:sp modelId="{DE07EBAE-F0ED-41E3-A607-F3BAE2F8DC2A}">
      <dsp:nvSpPr>
        <dsp:cNvPr id="0" name=""/>
        <dsp:cNvSpPr/>
      </dsp:nvSpPr>
      <dsp:spPr>
        <a:xfrm>
          <a:off x="985327" y="1638769"/>
          <a:ext cx="2923174" cy="921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en-US" sz="2800" b="0" kern="1200" dirty="0"/>
            <a:t>Out-of-State      Participation</a:t>
          </a:r>
        </a:p>
      </dsp:txBody>
      <dsp:txXfrm>
        <a:off x="985327" y="1638769"/>
        <a:ext cx="2923174" cy="921078"/>
      </dsp:txXfrm>
    </dsp:sp>
    <dsp:sp modelId="{A19D8C60-3D2B-47A7-9F56-0E271F60FEF6}">
      <dsp:nvSpPr>
        <dsp:cNvPr id="0" name=""/>
        <dsp:cNvSpPr/>
      </dsp:nvSpPr>
      <dsp:spPr>
        <a:xfrm rot="5400000">
          <a:off x="5593025" y="1455875"/>
          <a:ext cx="1577454" cy="1372385"/>
        </a:xfrm>
        <a:prstGeom prst="hexagon">
          <a:avLst>
            <a:gd name="adj" fmla="val 25000"/>
            <a:gd name="vf" fmla="val 115470"/>
          </a:avLst>
        </a:prstGeom>
        <a:no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5909422" y="1599161"/>
        <a:ext cx="944659" cy="1085814"/>
      </dsp:txXfrm>
    </dsp:sp>
    <dsp:sp modelId="{4A9041B1-BFB4-4F3C-BE9F-A89BF9F4A14F}">
      <dsp:nvSpPr>
        <dsp:cNvPr id="0" name=""/>
        <dsp:cNvSpPr/>
      </dsp:nvSpPr>
      <dsp:spPr>
        <a:xfrm rot="5400000">
          <a:off x="4773454" y="2781168"/>
          <a:ext cx="1577454" cy="1372385"/>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Prior to moving to WA</a:t>
          </a:r>
        </a:p>
      </dsp:txBody>
      <dsp:txXfrm rot="-5400000">
        <a:off x="5089851" y="2924454"/>
        <a:ext cx="944659" cy="1085814"/>
      </dsp:txXfrm>
    </dsp:sp>
    <dsp:sp modelId="{5D9EF66E-F975-4385-9AB6-49D9857CBA8E}">
      <dsp:nvSpPr>
        <dsp:cNvPr id="0" name=""/>
        <dsp:cNvSpPr/>
      </dsp:nvSpPr>
      <dsp:spPr>
        <a:xfrm>
          <a:off x="6475034" y="3036133"/>
          <a:ext cx="3279732" cy="946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Pre-Enrollment</a:t>
          </a:r>
        </a:p>
        <a:p>
          <a:pPr marL="0" lvl="0" indent="0" algn="l" defTabSz="622300">
            <a:lnSpc>
              <a:spcPct val="90000"/>
            </a:lnSpc>
            <a:spcBef>
              <a:spcPct val="0"/>
            </a:spcBef>
            <a:spcAft>
              <a:spcPct val="35000"/>
            </a:spcAft>
            <a:buNone/>
          </a:pPr>
          <a:endParaRPr lang="en-US" sz="1400" kern="1200" dirty="0"/>
        </a:p>
      </dsp:txBody>
      <dsp:txXfrm>
        <a:off x="6475034" y="3036133"/>
        <a:ext cx="3279732" cy="946472"/>
      </dsp:txXfrm>
    </dsp:sp>
    <dsp:sp modelId="{9AC731CF-E5BB-4EF8-ADF9-BE74A50A265D}">
      <dsp:nvSpPr>
        <dsp:cNvPr id="0" name=""/>
        <dsp:cNvSpPr/>
      </dsp:nvSpPr>
      <dsp:spPr>
        <a:xfrm rot="5400000">
          <a:off x="3291279" y="2781168"/>
          <a:ext cx="1577454" cy="1372385"/>
        </a:xfrm>
        <a:prstGeom prst="hexagon">
          <a:avLst>
            <a:gd name="adj" fmla="val 25000"/>
            <a:gd name="vf" fmla="val 115470"/>
          </a:avLst>
        </a:prstGeom>
        <a:no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607676" y="2924454"/>
        <a:ext cx="944659" cy="108581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0.15685</cdr:x>
      <cdr:y>0.85782</cdr:y>
    </cdr:from>
    <cdr:to>
      <cdr:x>0.22268</cdr:x>
      <cdr:y>0.92692</cdr:y>
    </cdr:to>
    <cdr:sp macro="" textlink="">
      <cdr:nvSpPr>
        <cdr:cNvPr id="2" name="TextBox 8">
          <a:extLst xmlns:a="http://schemas.openxmlformats.org/drawingml/2006/main">
            <a:ext uri="{FF2B5EF4-FFF2-40B4-BE49-F238E27FC236}">
              <a16:creationId xmlns:a16="http://schemas.microsoft.com/office/drawing/2014/main" id="{2C7F1751-CE0F-42E7-B138-2AB797954010}"/>
            </a:ext>
          </a:extLst>
        </cdr:cNvPr>
        <cdr:cNvSpPr txBox="1"/>
      </cdr:nvSpPr>
      <cdr:spPr>
        <a:xfrm xmlns:a="http://schemas.openxmlformats.org/drawingml/2006/main">
          <a:off x="1804695" y="4717254"/>
          <a:ext cx="757557" cy="37997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t>2018</a:t>
          </a:r>
        </a:p>
      </cdr:txBody>
    </cdr:sp>
  </cdr:relSizeAnchor>
  <cdr:relSizeAnchor xmlns:cdr="http://schemas.openxmlformats.org/drawingml/2006/chartDrawing">
    <cdr:from>
      <cdr:x>0.61534</cdr:x>
      <cdr:y>0.85779</cdr:y>
    </cdr:from>
    <cdr:to>
      <cdr:x>0.68118</cdr:x>
      <cdr:y>0.92688</cdr:y>
    </cdr:to>
    <cdr:sp macro="" textlink="">
      <cdr:nvSpPr>
        <cdr:cNvPr id="3" name="TextBox 8">
          <a:extLst xmlns:a="http://schemas.openxmlformats.org/drawingml/2006/main">
            <a:ext uri="{FF2B5EF4-FFF2-40B4-BE49-F238E27FC236}">
              <a16:creationId xmlns:a16="http://schemas.microsoft.com/office/drawing/2014/main" id="{2C7F1751-CE0F-42E7-B138-2AB797954010}"/>
            </a:ext>
          </a:extLst>
        </cdr:cNvPr>
        <cdr:cNvSpPr txBox="1"/>
      </cdr:nvSpPr>
      <cdr:spPr>
        <a:xfrm xmlns:a="http://schemas.openxmlformats.org/drawingml/2006/main">
          <a:off x="7080250" y="4717058"/>
          <a:ext cx="757557" cy="37997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t>2020</a:t>
          </a:r>
        </a:p>
      </cdr:txBody>
    </cdr:sp>
  </cdr:relSizeAnchor>
  <cdr:relSizeAnchor xmlns:cdr="http://schemas.openxmlformats.org/drawingml/2006/chartDrawing">
    <cdr:from>
      <cdr:x>0.81462</cdr:x>
      <cdr:y>0</cdr:y>
    </cdr:from>
    <cdr:to>
      <cdr:x>0.88046</cdr:x>
      <cdr:y>0.0691</cdr:y>
    </cdr:to>
    <cdr:sp macro="" textlink="">
      <cdr:nvSpPr>
        <cdr:cNvPr id="4" name="TextBox 8">
          <a:extLst xmlns:a="http://schemas.openxmlformats.org/drawingml/2006/main">
            <a:ext uri="{FF2B5EF4-FFF2-40B4-BE49-F238E27FC236}">
              <a16:creationId xmlns:a16="http://schemas.microsoft.com/office/drawing/2014/main" id="{2C7F1751-CE0F-42E7-B138-2AB797954010}"/>
            </a:ext>
          </a:extLst>
        </cdr:cNvPr>
        <cdr:cNvSpPr txBox="1"/>
      </cdr:nvSpPr>
      <cdr:spPr>
        <a:xfrm xmlns:a="http://schemas.openxmlformats.org/drawingml/2006/main">
          <a:off x="9373163" y="0"/>
          <a:ext cx="757557" cy="37997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b="1" dirty="0"/>
        </a:p>
      </cdr:txBody>
    </cdr:sp>
  </cdr:relSizeAnchor>
  <cdr:relSizeAnchor xmlns:cdr="http://schemas.openxmlformats.org/drawingml/2006/chartDrawing">
    <cdr:from>
      <cdr:x>0.42329</cdr:x>
      <cdr:y>0.93284</cdr:y>
    </cdr:from>
    <cdr:to>
      <cdr:x>0.5</cdr:x>
      <cdr:y>1</cdr:y>
    </cdr:to>
    <cdr:sp macro="" textlink="">
      <cdr:nvSpPr>
        <cdr:cNvPr id="6" name="TextBox 5">
          <a:extLst xmlns:a="http://schemas.openxmlformats.org/drawingml/2006/main">
            <a:ext uri="{FF2B5EF4-FFF2-40B4-BE49-F238E27FC236}">
              <a16:creationId xmlns:a16="http://schemas.microsoft.com/office/drawing/2014/main" id="{F9FBDDC7-8659-47D5-8031-60EF178D0F90}"/>
            </a:ext>
          </a:extLst>
        </cdr:cNvPr>
        <cdr:cNvSpPr txBox="1"/>
      </cdr:nvSpPr>
      <cdr:spPr>
        <a:xfrm xmlns:a="http://schemas.openxmlformats.org/drawingml/2006/main">
          <a:off x="4870450" y="5129767"/>
          <a:ext cx="882650" cy="3693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8FE790-D8F6-4228-9557-C0CFDE519E1D}" type="datetimeFigureOut">
              <a:rPr lang="en-US" smtClean="0"/>
              <a:t>10/17/2021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93E304-2296-4542-970C-1FEDFBB91A76}" type="slidenum">
              <a:rPr lang="en-US" smtClean="0"/>
              <a:t>‹#›</a:t>
            </a:fld>
            <a:endParaRPr lang="en-US" dirty="0"/>
          </a:p>
        </p:txBody>
      </p:sp>
    </p:spTree>
    <p:extLst>
      <p:ext uri="{BB962C8B-B14F-4D97-AF65-F5344CB8AC3E}">
        <p14:creationId xmlns:p14="http://schemas.microsoft.com/office/powerpoint/2010/main" val="644005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3E304-2296-4542-970C-1FEDFBB91A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516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3E304-2296-4542-970C-1FEDFBB91A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8231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3E304-2296-4542-970C-1FEDFBB91A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6099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D1C34-72C1-4C67-AAFF-0B8CE9936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44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variety of ways to connect to the field.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D1C34-72C1-4C67-AAFF-0B8CE9936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49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D1C34-72C1-4C67-AAFF-0B8CE9936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142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D1C34-72C1-4C67-AAFF-0B8CE9936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351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D1C34-72C1-4C67-AAFF-0B8CE9936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2602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FDCA5E-FFB7-439F-BE64-67A0F21F7FDB}" type="datetime1">
              <a:rPr lang="en-US" smtClean="0"/>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ED5517-B216-4CEF-971D-ABCDAA6AC6DB}" type="slidenum">
              <a:rPr lang="en-US" smtClean="0"/>
              <a:t>‹#›</a:t>
            </a:fld>
            <a:endParaRPr lang="en-US" dirty="0"/>
          </a:p>
        </p:txBody>
      </p:sp>
    </p:spTree>
    <p:extLst>
      <p:ext uri="{BB962C8B-B14F-4D97-AF65-F5344CB8AC3E}">
        <p14:creationId xmlns:p14="http://schemas.microsoft.com/office/powerpoint/2010/main" val="244525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0B0BC-EE4D-4A79-9F19-D622654081C3}" type="datetime1">
              <a:rPr lang="en-US" smtClean="0"/>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ED5517-B216-4CEF-971D-ABCDAA6AC6DB}" type="slidenum">
              <a:rPr lang="en-US" smtClean="0"/>
              <a:t>‹#›</a:t>
            </a:fld>
            <a:endParaRPr lang="en-US" dirty="0"/>
          </a:p>
        </p:txBody>
      </p:sp>
    </p:spTree>
    <p:extLst>
      <p:ext uri="{BB962C8B-B14F-4D97-AF65-F5344CB8AC3E}">
        <p14:creationId xmlns:p14="http://schemas.microsoft.com/office/powerpoint/2010/main" val="3908261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20C033-5EB9-4BEA-8112-952E8299E212}" type="datetime1">
              <a:rPr lang="en-US" smtClean="0"/>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ED5517-B216-4CEF-971D-ABCDAA6AC6DB}" type="slidenum">
              <a:rPr lang="en-US" smtClean="0"/>
              <a:t>‹#›</a:t>
            </a:fld>
            <a:endParaRPr lang="en-US" dirty="0"/>
          </a:p>
        </p:txBody>
      </p:sp>
    </p:spTree>
    <p:extLst>
      <p:ext uri="{BB962C8B-B14F-4D97-AF65-F5344CB8AC3E}">
        <p14:creationId xmlns:p14="http://schemas.microsoft.com/office/powerpoint/2010/main" val="4131335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2400"/>
            <a:ext cx="10972800" cy="59769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0"/>
          </p:nvPr>
        </p:nvSpPr>
        <p:spPr/>
        <p:txBody>
          <a:bodyPr/>
          <a:lstStyle/>
          <a:p>
            <a:fld id="{DC34363C-0EBA-4800-AE06-5262CC332DB1}" type="datetime1">
              <a:rPr lang="en-US" smtClean="0"/>
              <a:t>10/17/2021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ED5517-B216-4CEF-971D-ABCDAA6AC6DB}" type="slidenum">
              <a:rPr lang="en-US" smtClean="0"/>
              <a:t>‹#›</a:t>
            </a:fld>
            <a:endParaRPr lang="en-US" dirty="0"/>
          </a:p>
        </p:txBody>
      </p:sp>
    </p:spTree>
    <p:extLst>
      <p:ext uri="{BB962C8B-B14F-4D97-AF65-F5344CB8AC3E}">
        <p14:creationId xmlns:p14="http://schemas.microsoft.com/office/powerpoint/2010/main" val="3663425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152400"/>
            <a:ext cx="10972800" cy="597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fld id="{DCD49F1B-A3DF-4736-9562-68F35A4816C7}" type="datetime1">
              <a:rPr lang="en-US" smtClean="0"/>
              <a:t>10/17/2021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ED5517-B216-4CEF-971D-ABCDAA6AC6DB}" type="slidenum">
              <a:rPr lang="en-US" smtClean="0"/>
              <a:pPr/>
              <a:t>‹#›</a:t>
            </a:fld>
            <a:endParaRPr lang="en-US" dirty="0"/>
          </a:p>
        </p:txBody>
      </p:sp>
    </p:spTree>
    <p:extLst>
      <p:ext uri="{BB962C8B-B14F-4D97-AF65-F5344CB8AC3E}">
        <p14:creationId xmlns:p14="http://schemas.microsoft.com/office/powerpoint/2010/main" val="1159242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Slide 1">
    <p:spTree>
      <p:nvGrpSpPr>
        <p:cNvPr id="1" name=""/>
        <p:cNvGrpSpPr/>
        <p:nvPr/>
      </p:nvGrpSpPr>
      <p:grpSpPr>
        <a:xfrm>
          <a:off x="0" y="0"/>
          <a:ext cx="0" cy="0"/>
          <a:chOff x="0" y="0"/>
          <a:chExt cx="0" cy="0"/>
        </a:xfrm>
      </p:grpSpPr>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sp>
        <p:nvSpPr>
          <p:cNvPr id="5" name="Picture Placeholder 4"/>
          <p:cNvSpPr>
            <a:spLocks noGrp="1"/>
          </p:cNvSpPr>
          <p:nvPr>
            <p:ph type="pic" sz="quarter" idx="10"/>
          </p:nvPr>
        </p:nvSpPr>
        <p:spPr>
          <a:xfrm>
            <a:off x="0" y="0"/>
            <a:ext cx="12192000" cy="3921125"/>
          </a:xfrm>
        </p:spPr>
        <p:txBody>
          <a:bodyPr/>
          <a:lstStyle>
            <a:lvl1pPr marL="0" indent="0">
              <a:buNone/>
              <a:defRPr/>
            </a:lvl1pPr>
          </a:lstStyle>
          <a:p>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19" t="6339" r="119" b="44733"/>
          <a:stretch/>
        </p:blipFill>
        <p:spPr>
          <a:xfrm>
            <a:off x="0" y="-29029"/>
            <a:ext cx="12192000" cy="3976914"/>
          </a:xfrm>
          <a:prstGeom prst="rect">
            <a:avLst/>
          </a:prstGeom>
        </p:spPr>
      </p:pic>
      <p:sp>
        <p:nvSpPr>
          <p:cNvPr id="6" name="Rectangle 5"/>
          <p:cNvSpPr/>
          <p:nvPr userDrawn="1"/>
        </p:nvSpPr>
        <p:spPr>
          <a:xfrm>
            <a:off x="0" y="-29029"/>
            <a:ext cx="12192000" cy="4005943"/>
          </a:xfrm>
          <a:prstGeom prst="rect">
            <a:avLst/>
          </a:prstGeom>
          <a:solidFill>
            <a:srgbClr val="FBC63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7F5EB"/>
              </a:solidFill>
              <a:effectLst/>
              <a:uLnTx/>
              <a:uFillTx/>
              <a:latin typeface="Segoe UI"/>
              <a:ea typeface="+mn-ea"/>
              <a:cs typeface="+mn-cs"/>
            </a:endParaRPr>
          </a:p>
        </p:txBody>
      </p:sp>
    </p:spTree>
    <p:extLst>
      <p:ext uri="{BB962C8B-B14F-4D97-AF65-F5344CB8AC3E}">
        <p14:creationId xmlns:p14="http://schemas.microsoft.com/office/powerpoint/2010/main" val="352299461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5"/>
          <p:cNvSpPr>
            <a:spLocks noGrp="1"/>
          </p:cNvSpPr>
          <p:nvPr>
            <p:ph type="dt" sz="half" idx="10"/>
          </p:nvPr>
        </p:nvSpPr>
        <p:spPr>
          <a:xfrm>
            <a:off x="4633988" y="6234543"/>
            <a:ext cx="2743200" cy="365125"/>
          </a:xfrm>
          <a:prstGeom prst="rect">
            <a:avLst/>
          </a:prstGeo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6293F0E-E5A6-4B0A-8C81-4FE16869D8A1}" type="datetime1">
              <a:rPr kumimoji="0" lang="en-US" sz="18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10/17/2021</a:t>
            </a:fld>
            <a:endParaRPr kumimoji="0" lang="en-US" sz="18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3" name="Slide Number Placeholder 7"/>
          <p:cNvSpPr>
            <a:spLocks noGrp="1"/>
          </p:cNvSpPr>
          <p:nvPr>
            <p:ph type="sldNum" sz="quarter" idx="12"/>
          </p:nvPr>
        </p:nvSpPr>
        <p:spPr>
          <a:xfrm>
            <a:off x="8610600" y="6234543"/>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BE888B-438C-4896-AE45-D605BA6EAF48}" type="slidenum">
              <a:rPr kumimoji="0" lang="en-US" sz="18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540654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0" name="Date Placeholder 5"/>
          <p:cNvSpPr>
            <a:spLocks noGrp="1"/>
          </p:cNvSpPr>
          <p:nvPr>
            <p:ph type="dt" sz="half" idx="10"/>
          </p:nvPr>
        </p:nvSpPr>
        <p:spPr>
          <a:xfrm>
            <a:off x="4633988" y="6234543"/>
            <a:ext cx="2743200" cy="365125"/>
          </a:xfrm>
          <a:prstGeom prst="rect">
            <a:avLst/>
          </a:prstGeo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6293F0E-E5A6-4B0A-8C81-4FE16869D8A1}" type="datetime1">
              <a:rPr kumimoji="0" lang="en-US" sz="18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10/17/2021</a:t>
            </a:fld>
            <a:endParaRPr kumimoji="0" lang="en-US" sz="18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1" name="Slide Number Placeholder 7"/>
          <p:cNvSpPr>
            <a:spLocks noGrp="1"/>
          </p:cNvSpPr>
          <p:nvPr>
            <p:ph type="sldNum" sz="quarter" idx="12"/>
          </p:nvPr>
        </p:nvSpPr>
        <p:spPr>
          <a:xfrm>
            <a:off x="8610600" y="6234543"/>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E888B-438C-4896-AE45-D605BA6EAF48}" type="slidenum">
              <a:rPr kumimoji="0" lang="en-US" sz="1800" b="0" i="0" u="none" strike="noStrike" kern="1200" cap="none" spc="0" normalizeH="0" baseline="0" noProof="0" smtClean="0">
                <a:ln>
                  <a:noFill/>
                </a:ln>
                <a:solidFill>
                  <a:srgbClr val="40403D"/>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467227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CE4CDB-6554-4565-9843-9AB7E57C6760}" type="datetime1">
              <a:rPr lang="en-US" smtClean="0"/>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ED5517-B216-4CEF-971D-ABCDAA6AC6DB}" type="slidenum">
              <a:rPr lang="en-US" smtClean="0"/>
              <a:t>‹#›</a:t>
            </a:fld>
            <a:endParaRPr lang="en-US" dirty="0"/>
          </a:p>
        </p:txBody>
      </p:sp>
    </p:spTree>
    <p:extLst>
      <p:ext uri="{BB962C8B-B14F-4D97-AF65-F5344CB8AC3E}">
        <p14:creationId xmlns:p14="http://schemas.microsoft.com/office/powerpoint/2010/main" val="1563491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9AFA0A-89EE-4F75-B4AA-97D9B11F955A}" type="datetime1">
              <a:rPr lang="en-US" smtClean="0"/>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ED5517-B216-4CEF-971D-ABCDAA6AC6DB}"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708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DF342B-9A55-4985-85E4-D3CB7D38D436}" type="datetime1">
              <a:rPr lang="en-US" smtClean="0"/>
              <a:t>10/17/2021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ED5517-B216-4CEF-971D-ABCDAA6AC6DB}" type="slidenum">
              <a:rPr lang="en-US" smtClean="0"/>
              <a:t>‹#›</a:t>
            </a:fld>
            <a:endParaRPr lang="en-US" dirty="0"/>
          </a:p>
        </p:txBody>
      </p:sp>
    </p:spTree>
    <p:extLst>
      <p:ext uri="{BB962C8B-B14F-4D97-AF65-F5344CB8AC3E}">
        <p14:creationId xmlns:p14="http://schemas.microsoft.com/office/powerpoint/2010/main" val="1162283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C0EE5C-BC3E-4160-8D94-3B829ACC679F}" type="datetime1">
              <a:rPr lang="en-US" smtClean="0"/>
              <a:t>10/17/2021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AED5517-B216-4CEF-971D-ABCDAA6AC6DB}" type="slidenum">
              <a:rPr lang="en-US" smtClean="0"/>
              <a:t>‹#›</a:t>
            </a:fld>
            <a:endParaRPr lang="en-US" dirty="0"/>
          </a:p>
        </p:txBody>
      </p:sp>
    </p:spTree>
    <p:extLst>
      <p:ext uri="{BB962C8B-B14F-4D97-AF65-F5344CB8AC3E}">
        <p14:creationId xmlns:p14="http://schemas.microsoft.com/office/powerpoint/2010/main" val="6316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E0835D-8D46-4398-B4AA-86CAFFD307AC}" type="datetime1">
              <a:rPr lang="en-US" smtClean="0"/>
              <a:t>10/17/2021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ED5517-B216-4CEF-971D-ABCDAA6AC6DB}" type="slidenum">
              <a:rPr lang="en-US" smtClean="0"/>
              <a:t>‹#›</a:t>
            </a:fld>
            <a:endParaRPr lang="en-US" dirty="0"/>
          </a:p>
        </p:txBody>
      </p:sp>
    </p:spTree>
    <p:extLst>
      <p:ext uri="{BB962C8B-B14F-4D97-AF65-F5344CB8AC3E}">
        <p14:creationId xmlns:p14="http://schemas.microsoft.com/office/powerpoint/2010/main" val="1591463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10DED30-1F36-4999-9E26-D6049A52CB3A}" type="datetime1">
              <a:rPr lang="en-US" smtClean="0"/>
              <a:t>10/17/2021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AED5517-B216-4CEF-971D-ABCDAA6AC6DB}" type="slidenum">
              <a:rPr lang="en-US" smtClean="0"/>
              <a:t>‹#›</a:t>
            </a:fld>
            <a:endParaRPr lang="en-US" dirty="0"/>
          </a:p>
        </p:txBody>
      </p:sp>
    </p:spTree>
    <p:extLst>
      <p:ext uri="{BB962C8B-B14F-4D97-AF65-F5344CB8AC3E}">
        <p14:creationId xmlns:p14="http://schemas.microsoft.com/office/powerpoint/2010/main" val="231583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3CC1CE3-A47E-4229-8224-63FD56B68D19}" type="datetime1">
              <a:rPr lang="en-US" smtClean="0"/>
              <a:t>10/17/2021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AED5517-B216-4CEF-971D-ABCDAA6AC6DB}" type="slidenum">
              <a:rPr lang="en-US" smtClean="0"/>
              <a:t>‹#›</a:t>
            </a:fld>
            <a:endParaRPr lang="en-US" dirty="0"/>
          </a:p>
        </p:txBody>
      </p:sp>
    </p:spTree>
    <p:extLst>
      <p:ext uri="{BB962C8B-B14F-4D97-AF65-F5344CB8AC3E}">
        <p14:creationId xmlns:p14="http://schemas.microsoft.com/office/powerpoint/2010/main" val="133540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D4F42C4-2D1C-418A-B17C-A58FC8C367DF}" type="datetime1">
              <a:rPr lang="en-US" smtClean="0"/>
              <a:t>10/17/2021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ED5517-B216-4CEF-971D-ABCDAA6AC6DB}" type="slidenum">
              <a:rPr lang="en-US" smtClean="0"/>
              <a:t>‹#›</a:t>
            </a:fld>
            <a:endParaRPr lang="en-US" dirty="0"/>
          </a:p>
        </p:txBody>
      </p:sp>
    </p:spTree>
    <p:extLst>
      <p:ext uri="{BB962C8B-B14F-4D97-AF65-F5344CB8AC3E}">
        <p14:creationId xmlns:p14="http://schemas.microsoft.com/office/powerpoint/2010/main" val="2992002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68F3E46-3BE5-4F8A-8333-8CF5017D9ECE}" type="datetime1">
              <a:rPr lang="en-US" smtClean="0"/>
              <a:t>10/17/2021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AED5517-B216-4CEF-971D-ABCDAA6AC6DB}" type="slidenum">
              <a:rPr lang="en-US" smtClean="0"/>
              <a:t>‹#›</a:t>
            </a:fld>
            <a:endParaRPr lang="en-US" dirty="0"/>
          </a:p>
        </p:txBody>
      </p:sp>
    </p:spTree>
    <p:extLst>
      <p:ext uri="{BB962C8B-B14F-4D97-AF65-F5344CB8AC3E}">
        <p14:creationId xmlns:p14="http://schemas.microsoft.com/office/powerpoint/2010/main" val="35163313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469C0A13-DFDD-4749-B102-EE8D72354901}" type="datetime1">
              <a:rPr lang="en-US" smtClean="0"/>
              <a:t>10/17/2021</a:t>
            </a:fld>
            <a:endParaRPr lang="en-US" dirty="0"/>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EAED5517-B216-4CEF-971D-ABCDAA6AC6DB}"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276090"/>
      </p:ext>
    </p:extLst>
  </p:cSld>
  <p:clrMap bg1="lt1" tx1="dk1" bg2="lt2" tx2="dk2" accent1="accent1" accent2="accent2" accent3="accent3" accent4="accent4" accent5="accent5" accent6="accent6" hlink="hlink" folHlink="folHlink"/>
  <p:sldLayoutIdLst>
    <p:sldLayoutId id="2147483769" r:id="rId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6">
            <a:lumMod val="75000"/>
          </a:schemeClr>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6">
            <a:lumMod val="75000"/>
          </a:schemeClr>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6">
            <a:lumMod val="75000"/>
          </a:schemeClr>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6">
            <a:lumMod val="75000"/>
          </a:schemeClr>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1115681" y="99566"/>
            <a:ext cx="10607040" cy="480131"/>
          </a:xfrm>
          <a:prstGeom prst="rect">
            <a:avLst/>
          </a:prstGeom>
        </p:spPr>
        <p:txBody>
          <a:bodyPr vert="horz" lIns="182880" tIns="45720" rIns="91440" bIns="45720" rtlCol="0" anchor="t" anchorCtr="0">
            <a:spAutoFit/>
          </a:bodyPr>
          <a:lstStyle/>
          <a:p>
            <a:pPr marL="0" lvl="0"/>
            <a:r>
              <a:rPr lang="en-US" dirty="0"/>
              <a:t>Click To Edit Master Title Style</a:t>
            </a:r>
          </a:p>
        </p:txBody>
      </p:sp>
      <p:sp>
        <p:nvSpPr>
          <p:cNvPr id="3" name="Text Placeholder 2"/>
          <p:cNvSpPr>
            <a:spLocks noGrp="1"/>
          </p:cNvSpPr>
          <p:nvPr>
            <p:ph type="body" idx="1"/>
          </p:nvPr>
        </p:nvSpPr>
        <p:spPr>
          <a:xfrm>
            <a:off x="1115681" y="711257"/>
            <a:ext cx="103632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8" name="Classification Lower"/>
          <p:cNvSpPr txBox="1">
            <a:spLocks/>
          </p:cNvSpPr>
          <p:nvPr userDrawn="1"/>
        </p:nvSpPr>
        <p:spPr>
          <a:xfrm>
            <a:off x="9501817" y="6630748"/>
            <a:ext cx="2954729" cy="307777"/>
          </a:xfrm>
          <a:prstGeom prst="rect">
            <a:avLst/>
          </a:prstGeom>
        </p:spPr>
        <p:txBody>
          <a:bodyPr vert="horz" wrap="square" lIns="91440" tIns="0" rIns="0" bIns="0" rtlCol="0" anchor="ctr"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19 FEB 2020_V# 1</a:t>
            </a:r>
          </a:p>
          <a:p>
            <a:pPr algn="ctr"/>
            <a:endParaRPr lang="en-US" sz="1000" b="1" dirty="0"/>
          </a:p>
        </p:txBody>
      </p:sp>
      <p:sp>
        <p:nvSpPr>
          <p:cNvPr id="7" name="Classification Top"/>
          <p:cNvSpPr txBox="1">
            <a:spLocks/>
          </p:cNvSpPr>
          <p:nvPr userDrawn="1"/>
        </p:nvSpPr>
        <p:spPr bwMode="gray">
          <a:xfrm>
            <a:off x="0" y="1"/>
            <a:ext cx="12171920" cy="138499"/>
          </a:xfrm>
          <a:prstGeom prst="rect">
            <a:avLst/>
          </a:prstGeom>
        </p:spPr>
        <p:txBody>
          <a:bodyPr vert="horz" wrap="square"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bg1"/>
                </a:solidFill>
              </a:rPr>
              <a:t>UNCLASSIFIED//FOUO</a:t>
            </a:r>
          </a:p>
        </p:txBody>
      </p:sp>
      <p:pic>
        <p:nvPicPr>
          <p:cNvPr id="9" name="Lower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995358"/>
            <a:ext cx="12192001" cy="866914"/>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02106" y="6163231"/>
            <a:ext cx="771957" cy="548120"/>
          </a:xfrm>
          <a:prstGeom prst="rect">
            <a:avLst/>
          </a:prstGeom>
        </p:spPr>
      </p:pic>
      <p:sp>
        <p:nvSpPr>
          <p:cNvPr id="12" name="TextBox 11"/>
          <p:cNvSpPr txBox="1"/>
          <p:nvPr userDrawn="1"/>
        </p:nvSpPr>
        <p:spPr>
          <a:xfrm>
            <a:off x="5573189" y="6607372"/>
            <a:ext cx="1025543"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CF4C318D-DFA6-44A0-90B0-ABFCB78A54B4}" type="slidenum">
              <a:rPr lang="en-US" sz="1200" b="1" smtClean="0">
                <a:latin typeface="Arial" panose="020B0604020202020204" pitchFamily="34" charset="0"/>
                <a:cs typeface="Arial" panose="020B0604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1200" b="1" dirty="0">
              <a:latin typeface="Arial" panose="020B0604020202020204" pitchFamily="34" charset="0"/>
              <a:cs typeface="Arial" panose="020B0604020202020204" pitchFamily="34" charset="0"/>
            </a:endParaRP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9762" y="6438478"/>
            <a:ext cx="744652" cy="418790"/>
          </a:xfrm>
          <a:prstGeom prst="rect">
            <a:avLst/>
          </a:prstGeom>
        </p:spPr>
      </p:pic>
      <p:pic>
        <p:nvPicPr>
          <p:cNvPr id="25" name="TopBa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1" y="18512"/>
            <a:ext cx="12194921" cy="1028700"/>
          </a:xfrm>
          <a:prstGeom prst="rect">
            <a:avLst/>
          </a:prstGeom>
        </p:spPr>
      </p:pic>
      <p:pic>
        <p:nvPicPr>
          <p:cNvPr id="24" name="TopBa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
            <a:ext cx="12192000" cy="1047209"/>
          </a:xfrm>
          <a:prstGeom prst="rect">
            <a:avLst/>
          </a:prstGeom>
        </p:spPr>
      </p:pic>
      <p:sp>
        <p:nvSpPr>
          <p:cNvPr id="17" name="Rounded Rectangle 16"/>
          <p:cNvSpPr/>
          <p:nvPr userDrawn="1"/>
        </p:nvSpPr>
        <p:spPr>
          <a:xfrm>
            <a:off x="46009" y="42187"/>
            <a:ext cx="1008924" cy="970347"/>
          </a:xfrm>
          <a:prstGeom prst="roundRect">
            <a:avLst/>
          </a:prstGeom>
          <a:noFill/>
          <a:ln w="34925">
            <a:solidFill>
              <a:schemeClr val="accent4"/>
            </a:solidFill>
          </a:ln>
          <a:effectLst>
            <a:glow rad="12700">
              <a:srgbClr val="FFC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ounded Rectangle 17"/>
          <p:cNvSpPr/>
          <p:nvPr userDrawn="1"/>
        </p:nvSpPr>
        <p:spPr>
          <a:xfrm>
            <a:off x="11130861" y="27137"/>
            <a:ext cx="1008924" cy="970347"/>
          </a:xfrm>
          <a:prstGeom prst="roundRect">
            <a:avLst/>
          </a:prstGeom>
          <a:solidFill>
            <a:schemeClr val="bg1"/>
          </a:solidFill>
          <a:ln w="34925">
            <a:solidFill>
              <a:srgbClr val="00206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192015" y="74664"/>
            <a:ext cx="882047" cy="682505"/>
          </a:xfrm>
          <a:prstGeom prst="rect">
            <a:avLst/>
          </a:prstGeom>
        </p:spPr>
      </p:pic>
      <p:sp>
        <p:nvSpPr>
          <p:cNvPr id="20" name="Rectangle 19"/>
          <p:cNvSpPr/>
          <p:nvPr userDrawn="1"/>
        </p:nvSpPr>
        <p:spPr>
          <a:xfrm>
            <a:off x="11243808" y="750315"/>
            <a:ext cx="778465" cy="203480"/>
          </a:xfrm>
          <a:prstGeom prst="rect">
            <a:avLst/>
          </a:prstGeom>
          <a:gradFill flip="none" rotWithShape="1">
            <a:gsLst>
              <a:gs pos="0">
                <a:schemeClr val="accent1">
                  <a:lumMod val="5000"/>
                  <a:lumOff val="95000"/>
                </a:schemeClr>
              </a:gs>
              <a:gs pos="41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25400" cap="rnd" cmpd="sng">
            <a:solidFill>
              <a:srgbClr val="000066"/>
            </a:solid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000" b="1" dirty="0">
                <a:solidFill>
                  <a:srgbClr val="002060"/>
                </a:solidFill>
                <a:effectLst>
                  <a:outerShdw blurRad="38100" dist="38100" dir="2700000" algn="tl">
                    <a:srgbClr val="000000">
                      <a:alpha val="43137"/>
                    </a:srgbClr>
                  </a:outerShdw>
                </a:effectLst>
                <a:latin typeface="Arial Narrow" panose="020B0606020202030204" pitchFamily="34" charset="0"/>
              </a:rPr>
              <a:t>U.S.A.F.</a:t>
            </a:r>
          </a:p>
        </p:txBody>
      </p:sp>
    </p:spTree>
    <p:extLst>
      <p:ext uri="{BB962C8B-B14F-4D97-AF65-F5344CB8AC3E}">
        <p14:creationId xmlns:p14="http://schemas.microsoft.com/office/powerpoint/2010/main" val="2497399160"/>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hdr="0" ftr="0" dt="0"/>
  <p:txStyles>
    <p:title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p:titleStyle>
    <p:body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792">
          <p15:clr>
            <a:srgbClr val="F26B43"/>
          </p15:clr>
        </p15:guide>
        <p15:guide id="3" pos="5352">
          <p15:clr>
            <a:srgbClr val="F26B43"/>
          </p15:clr>
        </p15:guide>
        <p15:guide id="4" orient="horz" pos="1104">
          <p15:clr>
            <a:srgbClr val="F26B43"/>
          </p15:clr>
        </p15:guide>
        <p15:guide id="5" orient="horz" pos="2376">
          <p15:clr>
            <a:srgbClr val="F26B43"/>
          </p15:clr>
        </p15:guide>
        <p15:guide id="6" orient="horz" pos="3432">
          <p15:clr>
            <a:srgbClr val="F26B43"/>
          </p15:clr>
        </p15:guide>
        <p15:guide id="7" pos="5760">
          <p15:clr>
            <a:srgbClr val="F26B43"/>
          </p15:clr>
        </p15:guide>
        <p15:guide id="8" orient="horz">
          <p15:clr>
            <a:srgbClr val="F26B43"/>
          </p15:clr>
        </p15:guide>
        <p15:guide id="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201335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ynch@oesd114.org" TargetMode="External"/><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http://mic3.net/main%20images/mic3headerlogo.png" TargetMode="Externa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oea.gov/resource/fiscal-year-2017-defense-spending-report-state"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www.mic3.ne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app.leg.wa.gov/RCW/default.aspx?cite=28A.705.01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hyperlink" Target="https://zoom.us/meeting/register/tJUpceurpjIrGteGSswSKJGwP8bo0FJO4nTK" TargetMode="External"/><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http://mic3.net/main%20images/mic3headerlogo.png" TargetMode="Externa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hyperlink" Target="https://survey.alchemer.com/s3/6502179/Military-Compact-Implementation"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5.xml"/><Relationship Id="rId4" Type="http://schemas.openxmlformats.org/officeDocument/2006/relationships/image" Target="../media/image36.sv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15.xml"/><Relationship Id="rId4" Type="http://schemas.openxmlformats.org/officeDocument/2006/relationships/image" Target="../media/image36.sv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6.xml"/><Relationship Id="rId11" Type="http://schemas.openxmlformats.org/officeDocument/2006/relationships/image" Target="../media/image41.svg"/><Relationship Id="rId5" Type="http://schemas.openxmlformats.org/officeDocument/2006/relationships/diagramQuickStyle" Target="../diagrams/quickStyle6.xml"/><Relationship Id="rId10" Type="http://schemas.openxmlformats.org/officeDocument/2006/relationships/image" Target="../media/image40.png"/><Relationship Id="rId4" Type="http://schemas.openxmlformats.org/officeDocument/2006/relationships/diagramLayout" Target="../diagrams/layout6.xml"/><Relationship Id="rId9" Type="http://schemas.openxmlformats.org/officeDocument/2006/relationships/image" Target="../media/image39.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4.pn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jpeg"/><Relationship Id="rId4" Type="http://schemas.microsoft.com/office/2007/relationships/hdphoto" Target="../media/hdphoto1.wdp"/><Relationship Id="rId9" Type="http://schemas.openxmlformats.org/officeDocument/2006/relationships/image" Target="../media/image19.jpeg"/><Relationship Id="rId1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hyperlink" Target="http://app.leg.wa.gov/RCW/default.aspx?cite=28A.705.010" TargetMode="External"/><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s://tse1.mm.bing.net/th?&amp;id=OIP.Ma5e58d58453c877ff964ea6795039317o0&amp;w=247&amp;h=168&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08853">
            <a:off x="2520580" y="1324380"/>
            <a:ext cx="5076943" cy="3612407"/>
          </a:xfrm>
          <a:prstGeom prst="ellipse">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0" y="2514600"/>
            <a:ext cx="3352800" cy="2438400"/>
          </a:xfrm>
          <a:prstGeom prst="round2DiagRect">
            <a:avLst/>
          </a:prstGeom>
          <a:solidFill>
            <a:srgbClr val="002060"/>
          </a:solidFill>
          <a:ln>
            <a:noFill/>
          </a:ln>
          <a:effectLst>
            <a:outerShdw blurRad="149987" dist="250190" dir="8460000" algn="ctr">
              <a:srgbClr val="000000">
                <a:alpha val="28000"/>
              </a:srgbClr>
            </a:outerShdw>
            <a:softEdge rad="127000"/>
          </a:effectLst>
          <a:scene3d>
            <a:camera prst="orthographicFront">
              <a:rot lat="0" lon="0" rev="0"/>
            </a:camera>
            <a:lightRig rig="contrasting" dir="t">
              <a:rot lat="0" lon="0" rev="1500000"/>
            </a:lightRig>
          </a:scene3d>
          <a:sp3d prstMaterial="metal">
            <a:bevelT w="88900" h="88900"/>
          </a:sp3d>
        </p:spPr>
        <p:txBody>
          <a:bodyPr>
            <a:normAutofit/>
          </a:bodyPr>
          <a:lstStyle/>
          <a:p>
            <a:pPr algn="ctr"/>
            <a:r>
              <a:rPr lang="en-US" sz="2700" dirty="0">
                <a:solidFill>
                  <a:schemeClr val="bg1"/>
                </a:solidFill>
              </a:rPr>
              <a:t>Interstate Compact on Military Students </a:t>
            </a:r>
            <a:br>
              <a:rPr lang="en-US" sz="2700" dirty="0">
                <a:solidFill>
                  <a:schemeClr val="bg1"/>
                </a:solidFill>
              </a:rPr>
            </a:br>
            <a:r>
              <a:rPr lang="en-US" sz="2700" dirty="0">
                <a:solidFill>
                  <a:schemeClr val="bg1"/>
                </a:solidFill>
              </a:rPr>
              <a:t>WA </a:t>
            </a:r>
            <a:r>
              <a:rPr lang="en-US" sz="2700" b="1" dirty="0">
                <a:solidFill>
                  <a:schemeClr val="bg1"/>
                </a:solidFill>
              </a:rPr>
              <a:t>STATE COUNCIL</a:t>
            </a:r>
            <a:br>
              <a:rPr lang="en-US" sz="2000" dirty="0">
                <a:solidFill>
                  <a:schemeClr val="bg1"/>
                </a:solidFill>
              </a:rPr>
            </a:br>
            <a:br>
              <a:rPr lang="en-US" sz="2000" b="1" dirty="0">
                <a:solidFill>
                  <a:schemeClr val="bg1"/>
                </a:solidFill>
              </a:rPr>
            </a:br>
            <a:r>
              <a:rPr lang="en-US" sz="2000" b="1" dirty="0">
                <a:solidFill>
                  <a:schemeClr val="bg1"/>
                </a:solidFill>
              </a:rPr>
              <a:t>OESD 114, Bremerton</a:t>
            </a:r>
            <a:br>
              <a:rPr lang="en-US" sz="2000" b="1" dirty="0">
                <a:solidFill>
                  <a:schemeClr val="bg1"/>
                </a:solidFill>
              </a:rPr>
            </a:br>
            <a:r>
              <a:rPr lang="en-US" sz="2000" b="1" dirty="0">
                <a:solidFill>
                  <a:schemeClr val="bg1"/>
                </a:solidFill>
              </a:rPr>
              <a:t>October 14, 2021</a:t>
            </a:r>
            <a:br>
              <a:rPr lang="en-US" sz="2000" b="1" dirty="0">
                <a:solidFill>
                  <a:schemeClr val="bg1"/>
                </a:solidFill>
              </a:rPr>
            </a:br>
            <a:r>
              <a:rPr lang="en-US" sz="2000" b="1" dirty="0">
                <a:solidFill>
                  <a:schemeClr val="bg1"/>
                </a:solidFill>
              </a:rPr>
              <a:t>10:00 to 11:30</a:t>
            </a:r>
          </a:p>
        </p:txBody>
      </p:sp>
      <p:sp>
        <p:nvSpPr>
          <p:cNvPr id="3" name="Subtitle 2"/>
          <p:cNvSpPr>
            <a:spLocks noGrp="1"/>
          </p:cNvSpPr>
          <p:nvPr>
            <p:ph type="subTitle" idx="1"/>
          </p:nvPr>
        </p:nvSpPr>
        <p:spPr>
          <a:xfrm>
            <a:off x="1524000" y="5402183"/>
            <a:ext cx="7467600" cy="685800"/>
          </a:xfrm>
        </p:spPr>
        <p:txBody>
          <a:bodyPr>
            <a:normAutofit fontScale="25000" lnSpcReduction="20000"/>
          </a:bodyPr>
          <a:lstStyle/>
          <a:p>
            <a:r>
              <a:rPr lang="en-US" sz="4200" dirty="0"/>
              <a:t>GREGORY J. LYNCH | Commissioner</a:t>
            </a:r>
          </a:p>
          <a:p>
            <a:pPr algn="l"/>
            <a:r>
              <a:rPr lang="en-US" sz="4200" dirty="0"/>
              <a:t>Superintendent | Olympic Educational Service District 114</a:t>
            </a:r>
            <a:br>
              <a:rPr lang="en-US" sz="4200" dirty="0"/>
            </a:br>
            <a:r>
              <a:rPr lang="en-US" sz="4200" dirty="0"/>
              <a:t>105 National Avenue North | Bremerton, WA | 98312</a:t>
            </a:r>
            <a:br>
              <a:rPr lang="en-US" sz="4200" dirty="0"/>
            </a:br>
            <a:r>
              <a:rPr lang="en-US" sz="4200" dirty="0">
                <a:hlinkClick r:id="rId3"/>
              </a:rPr>
              <a:t>glynch@oesd114.org</a:t>
            </a:r>
            <a:r>
              <a:rPr lang="en-US" sz="4200" dirty="0"/>
              <a:t>| </a:t>
            </a:r>
            <a:r>
              <a:rPr lang="en-US" sz="4200" dirty="0" err="1"/>
              <a:t>ph</a:t>
            </a:r>
            <a:r>
              <a:rPr lang="en-US" sz="4200" dirty="0"/>
              <a:t> 360.478.6880</a:t>
            </a:r>
          </a:p>
          <a:p>
            <a:endParaRPr lang="en-US" dirty="0"/>
          </a:p>
        </p:txBody>
      </p:sp>
      <p:pic>
        <p:nvPicPr>
          <p:cNvPr id="1026" name="Picture 2" descr="http://mic3.net/main%20images/mic3headerlogo.pn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28600" y="0"/>
            <a:ext cx="11689416"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978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592" y="1624492"/>
            <a:ext cx="5657850" cy="470847"/>
          </a:xfrm>
        </p:spPr>
        <p:txBody>
          <a:bodyPr>
            <a:noAutofit/>
          </a:bodyPr>
          <a:lstStyle/>
          <a:p>
            <a:pPr algn="ctr"/>
            <a:r>
              <a:rPr lang="en-US" sz="3200" b="1" dirty="0">
                <a:solidFill>
                  <a:schemeClr val="accent6">
                    <a:lumMod val="75000"/>
                  </a:schemeClr>
                </a:solidFill>
              </a:rPr>
              <a:t>WA Military and Family Members</a:t>
            </a:r>
            <a:br>
              <a:rPr lang="en-US" sz="3200" b="1" dirty="0">
                <a:solidFill>
                  <a:schemeClr val="accent6">
                    <a:lumMod val="75000"/>
                  </a:schemeClr>
                </a:solidFill>
              </a:rPr>
            </a:br>
            <a:r>
              <a:rPr lang="en-US" sz="3200" b="1" dirty="0">
                <a:solidFill>
                  <a:schemeClr val="accent6">
                    <a:lumMod val="75000"/>
                  </a:schemeClr>
                </a:solidFill>
              </a:rPr>
              <a:t>Department of Defense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983" y="2694381"/>
            <a:ext cx="3579534" cy="2403774"/>
          </a:xfrm>
          <a:prstGeom prst="rect">
            <a:avLst/>
          </a:prstGeom>
          <a:solidFill>
            <a:srgbClr val="FFFFFF">
              <a:shade val="85000"/>
            </a:srgbClr>
          </a:solidFill>
          <a:ln w="190500" cap="sq">
            <a:solidFill>
              <a:schemeClr val="accent6">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a:off x="2177539" y="1173775"/>
            <a:ext cx="295274" cy="323165"/>
          </a:xfrm>
          <a:prstGeom prst="rect">
            <a:avLst/>
          </a:prstGeom>
          <a:noFill/>
        </p:spPr>
        <p:txBody>
          <a:bodyPr wrap="none" rtlCol="0">
            <a:spAutoFit/>
          </a:bodyPr>
          <a:lstStyle/>
          <a:p>
            <a:pPr defTabSz="342900"/>
            <a:r>
              <a:rPr lang="en-US" sz="1500" dirty="0">
                <a:solidFill>
                  <a:srgbClr val="000000"/>
                </a:solidFill>
                <a:latin typeface="Calibri" panose="020F0502020204030204"/>
              </a:rPr>
              <a:t>A</a:t>
            </a:r>
          </a:p>
        </p:txBody>
      </p:sp>
      <p:graphicFrame>
        <p:nvGraphicFramePr>
          <p:cNvPr id="3" name="Table 2"/>
          <p:cNvGraphicFramePr>
            <a:graphicFrameLocks noGrp="1"/>
          </p:cNvGraphicFramePr>
          <p:nvPr>
            <p:extLst>
              <p:ext uri="{D42A27DB-BD31-4B8C-83A1-F6EECF244321}">
                <p14:modId xmlns:p14="http://schemas.microsoft.com/office/powerpoint/2010/main" val="2505891654"/>
              </p:ext>
            </p:extLst>
          </p:nvPr>
        </p:nvGraphicFramePr>
        <p:xfrm>
          <a:off x="6705600" y="2694382"/>
          <a:ext cx="3124200" cy="2636585"/>
        </p:xfrm>
        <a:graphic>
          <a:graphicData uri="http://schemas.openxmlformats.org/drawingml/2006/table">
            <a:tbl>
              <a:tblPr firstRow="1" bandRow="1">
                <a:tableStyleId>{9DCAF9ED-07DC-4A11-8D7F-57B35C25682E}</a:tableStyleId>
              </a:tblPr>
              <a:tblGrid>
                <a:gridCol w="1763366">
                  <a:extLst>
                    <a:ext uri="{9D8B030D-6E8A-4147-A177-3AD203B41FA5}">
                      <a16:colId xmlns:a16="http://schemas.microsoft.com/office/drawing/2014/main" val="4146999292"/>
                    </a:ext>
                  </a:extLst>
                </a:gridCol>
                <a:gridCol w="1360834">
                  <a:extLst>
                    <a:ext uri="{9D8B030D-6E8A-4147-A177-3AD203B41FA5}">
                      <a16:colId xmlns:a16="http://schemas.microsoft.com/office/drawing/2014/main" val="2906548708"/>
                    </a:ext>
                  </a:extLst>
                </a:gridCol>
              </a:tblGrid>
              <a:tr h="445370">
                <a:tc>
                  <a:txBody>
                    <a:bodyPr/>
                    <a:lstStyle/>
                    <a:p>
                      <a:r>
                        <a:rPr lang="en-US" sz="2000" dirty="0">
                          <a:solidFill>
                            <a:schemeClr val="tx1"/>
                          </a:solidFill>
                        </a:rPr>
                        <a:t>Military</a:t>
                      </a:r>
                      <a:endParaRPr lang="en-US" sz="2000" b="0" dirty="0">
                        <a:solidFill>
                          <a:schemeClr val="tx1"/>
                        </a:solidFill>
                      </a:endParaRPr>
                    </a:p>
                  </a:txBody>
                  <a:tcPr marL="68580" marR="68580" marT="34290" marB="34290">
                    <a:solidFill>
                      <a:schemeClr val="bg1"/>
                    </a:solidFill>
                  </a:tcPr>
                </a:tc>
                <a:tc>
                  <a:txBody>
                    <a:bodyPr/>
                    <a:lstStyle/>
                    <a:p>
                      <a:pPr algn="r"/>
                      <a:r>
                        <a:rPr lang="en-US" sz="2000" dirty="0">
                          <a:solidFill>
                            <a:schemeClr val="tx1"/>
                          </a:solidFill>
                        </a:rPr>
                        <a:t>56,215</a:t>
                      </a:r>
                      <a:endParaRPr lang="en-US" sz="2000" b="0" dirty="0">
                        <a:solidFill>
                          <a:schemeClr val="tx1"/>
                        </a:solidFill>
                      </a:endParaRPr>
                    </a:p>
                  </a:txBody>
                  <a:tcPr marL="68580" marR="68580" marT="34290" marB="34290">
                    <a:solidFill>
                      <a:schemeClr val="bg1"/>
                    </a:solidFill>
                  </a:tcPr>
                </a:tc>
                <a:extLst>
                  <a:ext uri="{0D108BD9-81ED-4DB2-BD59-A6C34878D82A}">
                    <a16:rowId xmlns:a16="http://schemas.microsoft.com/office/drawing/2014/main" val="2433214229"/>
                  </a:ext>
                </a:extLst>
              </a:tr>
              <a:tr h="445370">
                <a:tc>
                  <a:txBody>
                    <a:bodyPr/>
                    <a:lstStyle/>
                    <a:p>
                      <a:r>
                        <a:rPr lang="en-US" sz="2000" dirty="0"/>
                        <a:t>Military Spouses</a:t>
                      </a:r>
                    </a:p>
                  </a:txBody>
                  <a:tcPr marL="68580" marR="68580" marT="34290" marB="34290"/>
                </a:tc>
                <a:tc>
                  <a:txBody>
                    <a:bodyPr/>
                    <a:lstStyle/>
                    <a:p>
                      <a:pPr algn="r"/>
                      <a:r>
                        <a:rPr lang="en-US" sz="2000" dirty="0"/>
                        <a:t>26,072</a:t>
                      </a:r>
                    </a:p>
                  </a:txBody>
                  <a:tcPr marL="68580" marR="68580" marT="34290" marB="34290"/>
                </a:tc>
                <a:extLst>
                  <a:ext uri="{0D108BD9-81ED-4DB2-BD59-A6C34878D82A}">
                    <a16:rowId xmlns:a16="http://schemas.microsoft.com/office/drawing/2014/main" val="3516915675"/>
                  </a:ext>
                </a:extLst>
              </a:tr>
              <a:tr h="445370">
                <a:tc>
                  <a:txBody>
                    <a:bodyPr/>
                    <a:lstStyle/>
                    <a:p>
                      <a:r>
                        <a:rPr lang="en-US" sz="2000" dirty="0"/>
                        <a:t>Children 0-4</a:t>
                      </a:r>
                    </a:p>
                  </a:txBody>
                  <a:tcPr marL="68580" marR="68580" marT="34290" marB="34290"/>
                </a:tc>
                <a:tc>
                  <a:txBody>
                    <a:bodyPr/>
                    <a:lstStyle/>
                    <a:p>
                      <a:pPr algn="r"/>
                      <a:r>
                        <a:rPr lang="en-US" sz="2000" dirty="0"/>
                        <a:t>16,715</a:t>
                      </a:r>
                    </a:p>
                  </a:txBody>
                  <a:tcPr marL="68580" marR="68580" marT="34290" marB="34290"/>
                </a:tc>
                <a:extLst>
                  <a:ext uri="{0D108BD9-81ED-4DB2-BD59-A6C34878D82A}">
                    <a16:rowId xmlns:a16="http://schemas.microsoft.com/office/drawing/2014/main" val="2651542722"/>
                  </a:ext>
                </a:extLst>
              </a:tr>
              <a:tr h="445370">
                <a:tc>
                  <a:txBody>
                    <a:bodyPr/>
                    <a:lstStyle/>
                    <a:p>
                      <a:r>
                        <a:rPr lang="en-US" sz="2000" dirty="0"/>
                        <a:t>Children 5-18+</a:t>
                      </a:r>
                    </a:p>
                  </a:txBody>
                  <a:tcPr marL="68580" marR="68580" marT="34290" marB="34290"/>
                </a:tc>
                <a:tc>
                  <a:txBody>
                    <a:bodyPr/>
                    <a:lstStyle/>
                    <a:p>
                      <a:pPr algn="r"/>
                      <a:r>
                        <a:rPr lang="en-US" sz="2000" dirty="0"/>
                        <a:t>27,232</a:t>
                      </a:r>
                    </a:p>
                  </a:txBody>
                  <a:tcPr marL="68580" marR="68580" marT="34290" marB="34290"/>
                </a:tc>
                <a:extLst>
                  <a:ext uri="{0D108BD9-81ED-4DB2-BD59-A6C34878D82A}">
                    <a16:rowId xmlns:a16="http://schemas.microsoft.com/office/drawing/2014/main" val="3440511362"/>
                  </a:ext>
                </a:extLst>
              </a:tr>
              <a:tr h="622295">
                <a:tc>
                  <a:txBody>
                    <a:bodyPr/>
                    <a:lstStyle/>
                    <a:p>
                      <a:r>
                        <a:rPr lang="en-US" sz="2400" dirty="0">
                          <a:solidFill>
                            <a:schemeClr val="bg1"/>
                          </a:solidFill>
                        </a:rPr>
                        <a:t>Total</a:t>
                      </a:r>
                      <a:endParaRPr lang="en-US" sz="2400" b="1" dirty="0">
                        <a:solidFill>
                          <a:schemeClr val="bg1"/>
                        </a:solidFill>
                      </a:endParaRPr>
                    </a:p>
                  </a:txBody>
                  <a:tcPr marL="68580" marR="68580" marT="34290" marB="34290">
                    <a:solidFill>
                      <a:schemeClr val="accent2">
                        <a:lumMod val="75000"/>
                      </a:schemeClr>
                    </a:solidFill>
                  </a:tcPr>
                </a:tc>
                <a:tc>
                  <a:txBody>
                    <a:bodyPr/>
                    <a:lstStyle/>
                    <a:p>
                      <a:pPr algn="r"/>
                      <a:r>
                        <a:rPr lang="en-US" sz="2100" dirty="0">
                          <a:solidFill>
                            <a:schemeClr val="bg1"/>
                          </a:solidFill>
                        </a:rPr>
                        <a:t>126,234</a:t>
                      </a:r>
                      <a:endParaRPr lang="en-US" sz="2100" b="1" dirty="0">
                        <a:solidFill>
                          <a:schemeClr val="bg1"/>
                        </a:solidFill>
                      </a:endParaRPr>
                    </a:p>
                  </a:txBody>
                  <a:tcPr marL="68580" marR="68580" marT="34290" marB="34290">
                    <a:solidFill>
                      <a:schemeClr val="accent2">
                        <a:lumMod val="75000"/>
                      </a:schemeClr>
                    </a:solidFill>
                  </a:tcPr>
                </a:tc>
                <a:extLst>
                  <a:ext uri="{0D108BD9-81ED-4DB2-BD59-A6C34878D82A}">
                    <a16:rowId xmlns:a16="http://schemas.microsoft.com/office/drawing/2014/main" val="3741433270"/>
                  </a:ext>
                </a:extLst>
              </a:tr>
            </a:tbl>
          </a:graphicData>
        </a:graphic>
      </p:graphicFrame>
      <p:sp>
        <p:nvSpPr>
          <p:cNvPr id="4" name="TextBox 3"/>
          <p:cNvSpPr txBox="1"/>
          <p:nvPr/>
        </p:nvSpPr>
        <p:spPr>
          <a:xfrm>
            <a:off x="1701155" y="5791200"/>
            <a:ext cx="1819656" cy="523220"/>
          </a:xfrm>
          <a:prstGeom prst="rect">
            <a:avLst/>
          </a:prstGeom>
          <a:noFill/>
        </p:spPr>
        <p:txBody>
          <a:bodyPr wrap="square" rtlCol="0">
            <a:spAutoFit/>
          </a:bodyPr>
          <a:lstStyle/>
          <a:p>
            <a:pPr defTabSz="685800"/>
            <a:r>
              <a:rPr lang="en-US" sz="1400" dirty="0">
                <a:solidFill>
                  <a:srgbClr val="000000"/>
                </a:solidFill>
                <a:latin typeface="Calibri" panose="020F0502020204030204"/>
              </a:rPr>
              <a:t>Reference: DoD database 2019</a:t>
            </a:r>
          </a:p>
        </p:txBody>
      </p:sp>
      <p:pic>
        <p:nvPicPr>
          <p:cNvPr id="7" name="Picture 12" descr="https://tse1.mm.bing.net/th?&amp;id=OIP.Ma5e58d58453c877ff964ea6795039317o0&amp;w=247&amp;h=168&amp;c=0&amp;pid=1.9&amp;rs=0&amp;p=0&amp;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76266">
            <a:off x="449783" y="325675"/>
            <a:ext cx="3292233" cy="2342529"/>
          </a:xfrm>
          <a:prstGeom prst="ellipse">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EAED5517-B216-4CEF-971D-ABCDAA6AC6DB}" type="slidenum">
              <a:rPr lang="en-US" smtClean="0"/>
              <a:t>10</a:t>
            </a:fld>
            <a:endParaRPr lang="en-US" dirty="0"/>
          </a:p>
        </p:txBody>
      </p:sp>
    </p:spTree>
    <p:extLst>
      <p:ext uri="{BB962C8B-B14F-4D97-AF65-F5344CB8AC3E}">
        <p14:creationId xmlns:p14="http://schemas.microsoft.com/office/powerpoint/2010/main" val="460651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960" y="286605"/>
            <a:ext cx="7543800" cy="627796"/>
          </a:xfrm>
        </p:spPr>
        <p:txBody>
          <a:bodyPr>
            <a:normAutofit/>
          </a:bodyPr>
          <a:lstStyle/>
          <a:p>
            <a:r>
              <a:rPr lang="en-US" sz="4000" dirty="0"/>
              <a:t>WA Military Connected Families</a:t>
            </a:r>
          </a:p>
        </p:txBody>
      </p:sp>
      <p:sp>
        <p:nvSpPr>
          <p:cNvPr id="3" name="Content Placeholder 2"/>
          <p:cNvSpPr>
            <a:spLocks noGrp="1"/>
          </p:cNvSpPr>
          <p:nvPr>
            <p:ph sz="quarter" idx="1"/>
          </p:nvPr>
        </p:nvSpPr>
        <p:spPr>
          <a:xfrm>
            <a:off x="2286001" y="1737362"/>
            <a:ext cx="7848599" cy="4587239"/>
          </a:xfrm>
        </p:spPr>
        <p:txBody>
          <a:bodyPr>
            <a:normAutofit/>
          </a:bodyPr>
          <a:lstStyle/>
          <a:p>
            <a:pPr marL="514350" indent="-284163">
              <a:buClr>
                <a:schemeClr val="accent6">
                  <a:lumMod val="75000"/>
                </a:schemeClr>
              </a:buClr>
              <a:buFont typeface="+mj-lt"/>
              <a:buAutoNum type="arabicPeriod"/>
            </a:pPr>
            <a:r>
              <a:rPr lang="en-US" b="1" dirty="0"/>
              <a:t>70,213 Virginia</a:t>
            </a:r>
          </a:p>
          <a:p>
            <a:pPr marL="514350" indent="-284163">
              <a:buClr>
                <a:schemeClr val="accent6">
                  <a:lumMod val="75000"/>
                </a:schemeClr>
              </a:buClr>
              <a:buFont typeface="+mj-lt"/>
              <a:buAutoNum type="arabicPeriod"/>
            </a:pPr>
            <a:r>
              <a:rPr lang="en-US" b="1" dirty="0"/>
              <a:t>60,006 Texas</a:t>
            </a:r>
          </a:p>
          <a:p>
            <a:pPr marL="514350" indent="-284163">
              <a:buClr>
                <a:schemeClr val="accent6">
                  <a:lumMod val="75000"/>
                </a:schemeClr>
              </a:buClr>
              <a:buFont typeface="+mj-lt"/>
              <a:buAutoNum type="arabicPeriod"/>
            </a:pPr>
            <a:r>
              <a:rPr lang="en-US" b="1" dirty="0"/>
              <a:t>57,863 California</a:t>
            </a:r>
          </a:p>
          <a:p>
            <a:pPr marL="514350" indent="-284163">
              <a:buClr>
                <a:schemeClr val="accent6">
                  <a:lumMod val="75000"/>
                </a:schemeClr>
              </a:buClr>
              <a:buFont typeface="+mj-lt"/>
              <a:buAutoNum type="arabicPeriod"/>
            </a:pPr>
            <a:r>
              <a:rPr lang="en-US" b="1" dirty="0"/>
              <a:t>43,672 North Carolina</a:t>
            </a:r>
          </a:p>
          <a:p>
            <a:pPr marL="514350" indent="-284163">
              <a:buClr>
                <a:schemeClr val="accent6">
                  <a:lumMod val="75000"/>
                </a:schemeClr>
              </a:buClr>
              <a:buFont typeface="+mj-lt"/>
              <a:buAutoNum type="arabicPeriod"/>
            </a:pPr>
            <a:r>
              <a:rPr lang="en-US" b="1" dirty="0"/>
              <a:t>39,293 Florida</a:t>
            </a:r>
          </a:p>
          <a:p>
            <a:pPr marL="514350" indent="-284163">
              <a:buClr>
                <a:schemeClr val="accent6">
                  <a:lumMod val="75000"/>
                </a:schemeClr>
              </a:buClr>
              <a:buFont typeface="+mj-lt"/>
              <a:buAutoNum type="arabicPeriod"/>
            </a:pPr>
            <a:r>
              <a:rPr lang="en-US" b="1" dirty="0"/>
              <a:t>31,292 Georgia</a:t>
            </a:r>
          </a:p>
          <a:p>
            <a:pPr marL="742950" indent="-742950" algn="ctr">
              <a:buFont typeface="+mj-lt"/>
              <a:buAutoNum type="arabicPeriod"/>
            </a:pPr>
            <a:endParaRPr lang="en-US" sz="4000" dirty="0"/>
          </a:p>
          <a:p>
            <a:pPr marL="742950" indent="-742950" algn="ctr">
              <a:buClr>
                <a:schemeClr val="accent6">
                  <a:lumMod val="75000"/>
                </a:schemeClr>
              </a:buClr>
              <a:buFont typeface="+mj-lt"/>
              <a:buAutoNum type="arabicPeriod"/>
            </a:pPr>
            <a:r>
              <a:rPr lang="en-US" sz="4000" dirty="0"/>
              <a:t>29,740 Washington </a:t>
            </a:r>
            <a:r>
              <a:rPr lang="en-US" sz="1900" dirty="0"/>
              <a:t>(Spring 2021)</a:t>
            </a:r>
          </a:p>
          <a:p>
            <a:pPr marL="0" indent="0" algn="ctr">
              <a:buNone/>
            </a:pPr>
            <a:endParaRPr lang="en-US" sz="2200" dirty="0"/>
          </a:p>
          <a:p>
            <a:pPr marL="0" indent="0" algn="ctr">
              <a:buNone/>
            </a:pPr>
            <a:endParaRPr lang="en-US" sz="2200" dirty="0"/>
          </a:p>
        </p:txBody>
      </p:sp>
      <p:pic>
        <p:nvPicPr>
          <p:cNvPr id="5" name="Picture 4"/>
          <p:cNvPicPr>
            <a:picLocks noChangeAspect="1"/>
          </p:cNvPicPr>
          <p:nvPr/>
        </p:nvPicPr>
        <p:blipFill>
          <a:blip r:embed="rId2"/>
          <a:stretch>
            <a:fillRect/>
          </a:stretch>
        </p:blipFill>
        <p:spPr>
          <a:xfrm>
            <a:off x="5257800" y="1066800"/>
            <a:ext cx="4765814" cy="3200400"/>
          </a:xfrm>
          <a:prstGeom prst="rect">
            <a:avLst/>
          </a:prstGeom>
        </p:spPr>
      </p:pic>
    </p:spTree>
    <p:extLst>
      <p:ext uri="{BB962C8B-B14F-4D97-AF65-F5344CB8AC3E}">
        <p14:creationId xmlns:p14="http://schemas.microsoft.com/office/powerpoint/2010/main" val="3279048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2400"/>
            <a:ext cx="7543800" cy="834754"/>
          </a:xfrm>
        </p:spPr>
        <p:txBody>
          <a:bodyPr>
            <a:noAutofit/>
          </a:bodyPr>
          <a:lstStyle/>
          <a:p>
            <a:pPr algn="ctr"/>
            <a:r>
              <a:rPr lang="en-US" sz="3200" b="1" dirty="0"/>
              <a:t>Defense Spending by Top Ten States</a:t>
            </a:r>
            <a:br>
              <a:rPr lang="en-US" sz="3200" b="1" dirty="0"/>
            </a:br>
            <a:r>
              <a:rPr lang="en-US" sz="3200" b="1" dirty="0"/>
              <a:t>Economic Military Impact</a:t>
            </a:r>
          </a:p>
        </p:txBody>
      </p:sp>
      <p:sp>
        <p:nvSpPr>
          <p:cNvPr id="3" name="Content Placeholder 2"/>
          <p:cNvSpPr>
            <a:spLocks noGrp="1"/>
          </p:cNvSpPr>
          <p:nvPr>
            <p:ph idx="1"/>
          </p:nvPr>
        </p:nvSpPr>
        <p:spPr>
          <a:xfrm>
            <a:off x="1676400" y="1138969"/>
            <a:ext cx="9067799" cy="4652231"/>
          </a:xfrm>
        </p:spPr>
        <p:style>
          <a:lnRef idx="2">
            <a:schemeClr val="accent2"/>
          </a:lnRef>
          <a:fillRef idx="1">
            <a:schemeClr val="lt1"/>
          </a:fillRef>
          <a:effectRef idx="0">
            <a:schemeClr val="accent2"/>
          </a:effectRef>
          <a:fontRef idx="minor">
            <a:schemeClr val="dk1"/>
          </a:fontRef>
        </p:style>
        <p:txBody>
          <a:bodyPr>
            <a:normAutofit lnSpcReduction="10000"/>
          </a:bodyPr>
          <a:lstStyle/>
          <a:p>
            <a:pPr fontAlgn="base"/>
            <a:r>
              <a:rPr lang="en-US" sz="2400" b="1" dirty="0"/>
              <a:t>1:</a:t>
            </a:r>
            <a:r>
              <a:rPr lang="en-US" sz="2400" dirty="0"/>
              <a:t>   California, $49B</a:t>
            </a:r>
          </a:p>
          <a:p>
            <a:pPr fontAlgn="base"/>
            <a:r>
              <a:rPr lang="en-US" sz="2400" b="1" dirty="0"/>
              <a:t>2:</a:t>
            </a:r>
            <a:r>
              <a:rPr lang="en-US" sz="2400" dirty="0"/>
              <a:t>   Virginia, $46.2B</a:t>
            </a:r>
          </a:p>
          <a:p>
            <a:pPr fontAlgn="base"/>
            <a:r>
              <a:rPr lang="en-US" sz="2400" b="1" dirty="0"/>
              <a:t>3:</a:t>
            </a:r>
            <a:r>
              <a:rPr lang="en-US" sz="2400" dirty="0"/>
              <a:t>   Texas, $37.7B</a:t>
            </a:r>
          </a:p>
          <a:p>
            <a:pPr fontAlgn="base"/>
            <a:r>
              <a:rPr lang="en-US" sz="2400" b="1" dirty="0"/>
              <a:t>4:</a:t>
            </a:r>
            <a:r>
              <a:rPr lang="en-US" sz="2400" dirty="0"/>
              <a:t>   Maryland, $21.1B</a:t>
            </a:r>
          </a:p>
          <a:p>
            <a:pPr fontAlgn="base"/>
            <a:r>
              <a:rPr lang="en-US" sz="2400" b="1" dirty="0"/>
              <a:t>5:</a:t>
            </a:r>
            <a:r>
              <a:rPr lang="en-US" sz="2400" dirty="0"/>
              <a:t>   Florida, $19.2B</a:t>
            </a:r>
          </a:p>
          <a:p>
            <a:pPr fontAlgn="base"/>
            <a:r>
              <a:rPr lang="en-US" sz="2400" b="1" dirty="0"/>
              <a:t>6:</a:t>
            </a:r>
            <a:r>
              <a:rPr lang="en-US" sz="2400" dirty="0"/>
              <a:t>   Washington, $15.2B</a:t>
            </a:r>
          </a:p>
          <a:p>
            <a:pPr fontAlgn="base"/>
            <a:r>
              <a:rPr lang="en-US" sz="2400" b="1" dirty="0"/>
              <a:t>7:</a:t>
            </a:r>
            <a:r>
              <a:rPr lang="en-US" sz="2400" dirty="0"/>
              <a:t>   Connecticut, $15B</a:t>
            </a:r>
          </a:p>
          <a:p>
            <a:pPr fontAlgn="base"/>
            <a:r>
              <a:rPr lang="en-US" sz="2400" b="1" dirty="0"/>
              <a:t>8:</a:t>
            </a:r>
            <a:r>
              <a:rPr lang="en-US" sz="2400" dirty="0"/>
              <a:t>   Georgia, $13.2B</a:t>
            </a:r>
          </a:p>
          <a:p>
            <a:pPr fontAlgn="base"/>
            <a:r>
              <a:rPr lang="en-US" sz="2400" b="1" dirty="0"/>
              <a:t>9:</a:t>
            </a:r>
            <a:r>
              <a:rPr lang="en-US" sz="2400" dirty="0"/>
              <a:t>   Pennsylvania, $12.1B</a:t>
            </a:r>
          </a:p>
          <a:p>
            <a:pPr fontAlgn="base"/>
            <a:r>
              <a:rPr lang="en-US" sz="2400" b="1" dirty="0"/>
              <a:t>10:</a:t>
            </a:r>
            <a:r>
              <a:rPr lang="en-US" sz="2400" dirty="0"/>
              <a:t> Alabama, $10.9 B</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7188" y="1309685"/>
            <a:ext cx="4114800" cy="2763223"/>
          </a:xfrm>
          <a:prstGeom prst="rect">
            <a:avLst/>
          </a:prstGeom>
          <a:ln>
            <a:noFill/>
          </a:ln>
          <a:effectLst>
            <a:softEdge rad="112500"/>
          </a:effectLst>
        </p:spPr>
      </p:pic>
      <p:sp>
        <p:nvSpPr>
          <p:cNvPr id="10" name="TextBox 9"/>
          <p:cNvSpPr txBox="1"/>
          <p:nvPr/>
        </p:nvSpPr>
        <p:spPr>
          <a:xfrm>
            <a:off x="2272413" y="6252513"/>
            <a:ext cx="7731155" cy="553998"/>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400" i="1" dirty="0"/>
              <a:t>Source:  FY 2017 - </a:t>
            </a:r>
            <a:r>
              <a:rPr lang="en-US" sz="1400" dirty="0"/>
              <a:t>U.S. Department of Defense Office of Economic Adjustment</a:t>
            </a:r>
            <a:r>
              <a:rPr lang="en-US" sz="1400" i="1" dirty="0"/>
              <a:t>  - </a:t>
            </a:r>
            <a:r>
              <a:rPr lang="en-US" sz="1600" b="1" i="1" dirty="0"/>
              <a:t>Revised March 2019</a:t>
            </a:r>
            <a:endParaRPr lang="en-US" sz="1400" b="1" i="1" dirty="0"/>
          </a:p>
          <a:p>
            <a:r>
              <a:rPr lang="en-US" sz="1400" i="1" dirty="0">
                <a:hlinkClick r:id="rId3"/>
              </a:rPr>
              <a:t>https://www.oea.gov/resource/fiscal-year-2017-defense-spending-report-state</a:t>
            </a:r>
            <a:endParaRPr lang="en-US" sz="1400" i="1" dirty="0"/>
          </a:p>
        </p:txBody>
      </p:sp>
      <p:sp>
        <p:nvSpPr>
          <p:cNvPr id="7" name="TextBox 6"/>
          <p:cNvSpPr txBox="1"/>
          <p:nvPr/>
        </p:nvSpPr>
        <p:spPr>
          <a:xfrm>
            <a:off x="5791200" y="4243624"/>
            <a:ext cx="4808432" cy="76944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4400" dirty="0"/>
              <a:t>6. </a:t>
            </a:r>
            <a:r>
              <a:rPr lang="en-US" sz="4000" i="1" dirty="0"/>
              <a:t>$15.2B Washington</a:t>
            </a:r>
            <a:endParaRPr lang="en-US" dirty="0"/>
          </a:p>
        </p:txBody>
      </p:sp>
      <p:sp>
        <p:nvSpPr>
          <p:cNvPr id="4" name="Slide Number Placeholder 3"/>
          <p:cNvSpPr>
            <a:spLocks noGrp="1"/>
          </p:cNvSpPr>
          <p:nvPr>
            <p:ph type="sldNum" sz="quarter" idx="12"/>
          </p:nvPr>
        </p:nvSpPr>
        <p:spPr/>
        <p:txBody>
          <a:bodyPr/>
          <a:lstStyle/>
          <a:p>
            <a:fld id="{EAED5517-B216-4CEF-971D-ABCDAA6AC6DB}" type="slidenum">
              <a:rPr lang="en-US" smtClean="0"/>
              <a:t>12</a:t>
            </a:fld>
            <a:endParaRPr lang="en-US" dirty="0"/>
          </a:p>
        </p:txBody>
      </p:sp>
    </p:spTree>
    <p:extLst>
      <p:ext uri="{BB962C8B-B14F-4D97-AF65-F5344CB8AC3E}">
        <p14:creationId xmlns:p14="http://schemas.microsoft.com/office/powerpoint/2010/main" val="2752514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3037" y="228600"/>
            <a:ext cx="8229600" cy="990600"/>
          </a:xfrm>
        </p:spPr>
        <p:txBody>
          <a:bodyPr>
            <a:normAutofit fontScale="90000"/>
          </a:bodyPr>
          <a:lstStyle/>
          <a:p>
            <a:br>
              <a:rPr lang="en-US" dirty="0"/>
            </a:br>
            <a:r>
              <a:rPr lang="en-US" dirty="0"/>
              <a:t>MIC3 Website  </a:t>
            </a:r>
            <a:r>
              <a:rPr lang="en-US" b="1" u="sng" dirty="0">
                <a:hlinkClick r:id="rId2" action="ppaction://hlinkfile"/>
              </a:rPr>
              <a:t>www.mic3.net</a:t>
            </a:r>
            <a:br>
              <a:rPr lang="en-US" dirty="0"/>
            </a:br>
            <a:endParaRPr lang="en-US"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764909" y="990601"/>
            <a:ext cx="6448237" cy="518966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 name="Rounded Rectangle 3"/>
          <p:cNvSpPr/>
          <p:nvPr/>
        </p:nvSpPr>
        <p:spPr>
          <a:xfrm>
            <a:off x="1685110" y="842235"/>
            <a:ext cx="8770303" cy="571500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957516" y="3124200"/>
            <a:ext cx="3497897" cy="2862322"/>
          </a:xfrm>
          <a:prstGeom prst="rect">
            <a:avLst/>
          </a:prstGeom>
          <a:solidFill>
            <a:schemeClr val="bg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b="1" dirty="0"/>
              <a:t>May 1, 2021</a:t>
            </a:r>
          </a:p>
          <a:p>
            <a:r>
              <a:rPr lang="en-US" sz="1400" dirty="0"/>
              <a:t>WA Commissioner Greg Lynch</a:t>
            </a:r>
          </a:p>
          <a:p>
            <a:pPr>
              <a:tabLst>
                <a:tab pos="404813" algn="l"/>
              </a:tabLst>
            </a:pPr>
            <a:r>
              <a:rPr lang="en-US" sz="1400" b="1" dirty="0"/>
              <a:t>RE:</a:t>
            </a:r>
            <a:r>
              <a:rPr lang="en-US" sz="1400" dirty="0"/>
              <a:t>	FY 2022 State Dues Assessment – </a:t>
            </a:r>
          </a:p>
          <a:p>
            <a:pPr>
              <a:tabLst>
                <a:tab pos="404813" algn="l"/>
              </a:tabLst>
            </a:pPr>
            <a:r>
              <a:rPr lang="en-US" sz="1400" dirty="0"/>
              <a:t>	Washington</a:t>
            </a:r>
          </a:p>
          <a:p>
            <a:pPr>
              <a:tabLst>
                <a:tab pos="288925" algn="l"/>
              </a:tabLst>
            </a:pPr>
            <a:endParaRPr lang="en-US" sz="1400" dirty="0"/>
          </a:p>
          <a:p>
            <a:pPr algn="ctr">
              <a:tabLst>
                <a:tab pos="288925" algn="l"/>
              </a:tabLst>
            </a:pPr>
            <a:r>
              <a:rPr lang="en-US" sz="1400" b="1" dirty="0"/>
              <a:t>INVOICE</a:t>
            </a:r>
          </a:p>
          <a:p>
            <a:pPr algn="ctr">
              <a:tabLst>
                <a:tab pos="404813" algn="l"/>
              </a:tabLst>
            </a:pPr>
            <a:r>
              <a:rPr lang="en-US" sz="1400" b="1" dirty="0"/>
              <a:t>For:</a:t>
            </a:r>
            <a:r>
              <a:rPr lang="en-US" sz="1400" dirty="0"/>
              <a:t>	FY 2022 State Dues Assessment </a:t>
            </a:r>
          </a:p>
          <a:p>
            <a:pPr algn="ctr">
              <a:tabLst>
                <a:tab pos="404813" algn="l"/>
              </a:tabLst>
            </a:pPr>
            <a:r>
              <a:rPr lang="en-US" sz="1400" dirty="0"/>
              <a:t>         25,860 Students x $1.15/Student = </a:t>
            </a:r>
          </a:p>
          <a:p>
            <a:pPr algn="ctr">
              <a:tabLst>
                <a:tab pos="404813" algn="l"/>
              </a:tabLst>
            </a:pPr>
            <a:r>
              <a:rPr lang="en-US" sz="1400" dirty="0"/>
              <a:t>$29,740.00</a:t>
            </a:r>
          </a:p>
          <a:p>
            <a:pPr algn="ctr">
              <a:tabLst>
                <a:tab pos="404813" algn="l"/>
              </a:tabLst>
            </a:pPr>
            <a:r>
              <a:rPr lang="en-US" sz="1400" dirty="0"/>
              <a:t> 		</a:t>
            </a:r>
          </a:p>
          <a:p>
            <a:pPr>
              <a:tabLst>
                <a:tab pos="404813" algn="l"/>
              </a:tabLst>
            </a:pPr>
            <a:endParaRPr lang="en-US" sz="1400" dirty="0"/>
          </a:p>
          <a:p>
            <a:pPr algn="ctr">
              <a:tabLst>
                <a:tab pos="404813" algn="l"/>
              </a:tabLst>
            </a:pPr>
            <a:r>
              <a:rPr lang="en-US" sz="1200" b="1" dirty="0">
                <a:solidFill>
                  <a:schemeClr val="bg2"/>
                </a:solidFill>
              </a:rPr>
              <a:t>FY 2019 TOTAL: $27,499.00</a:t>
            </a:r>
          </a:p>
          <a:p>
            <a:pPr algn="ctr">
              <a:tabLst>
                <a:tab pos="404813" algn="l"/>
              </a:tabLst>
            </a:pPr>
            <a:r>
              <a:rPr lang="en-US" sz="1200" dirty="0"/>
              <a:t>	</a:t>
            </a:r>
          </a:p>
        </p:txBody>
      </p:sp>
    </p:spTree>
    <p:extLst>
      <p:ext uri="{BB962C8B-B14F-4D97-AF65-F5344CB8AC3E}">
        <p14:creationId xmlns:p14="http://schemas.microsoft.com/office/powerpoint/2010/main" val="2415646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4928" y="48851"/>
            <a:ext cx="10058400" cy="1450757"/>
          </a:xfrm>
        </p:spPr>
        <p:txBody>
          <a:bodyPr>
            <a:normAutofit/>
          </a:bodyPr>
          <a:lstStyle/>
          <a:p>
            <a:pPr algn="ctr"/>
            <a:r>
              <a:rPr lang="en-US" sz="4400" dirty="0"/>
              <a:t>National Guard Proposal </a:t>
            </a:r>
            <a:br>
              <a:rPr lang="en-US" sz="4400" dirty="0"/>
            </a:br>
            <a:r>
              <a:rPr lang="en-US" sz="4400" dirty="0"/>
              <a:t>For MIC3 Compact Inclusion</a:t>
            </a:r>
          </a:p>
        </p:txBody>
      </p:sp>
      <p:sp>
        <p:nvSpPr>
          <p:cNvPr id="2" name="Slide Number Placeholder 1"/>
          <p:cNvSpPr>
            <a:spLocks noGrp="1"/>
          </p:cNvSpPr>
          <p:nvPr>
            <p:ph type="sldNum" sz="quarter" idx="12"/>
          </p:nvPr>
        </p:nvSpPr>
        <p:spPr/>
        <p:txBody>
          <a:bodyPr/>
          <a:lstStyle/>
          <a:p>
            <a:fld id="{EAED5517-B216-4CEF-971D-ABCDAA6AC6DB}" type="slidenum">
              <a:rPr lang="en-US" smtClean="0"/>
              <a:t>14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33978631"/>
              </p:ext>
            </p:extLst>
          </p:nvPr>
        </p:nvGraphicFramePr>
        <p:xfrm>
          <a:off x="2362199" y="1676399"/>
          <a:ext cx="6963859" cy="4192588"/>
        </p:xfrm>
        <a:graphic>
          <a:graphicData uri="http://schemas.openxmlformats.org/drawingml/2006/table">
            <a:tbl>
              <a:tblPr/>
              <a:tblGrid>
                <a:gridCol w="207714">
                  <a:extLst>
                    <a:ext uri="{9D8B030D-6E8A-4147-A177-3AD203B41FA5}">
                      <a16:colId xmlns:a16="http://schemas.microsoft.com/office/drawing/2014/main" val="2911375668"/>
                    </a:ext>
                  </a:extLst>
                </a:gridCol>
                <a:gridCol w="1158821">
                  <a:extLst>
                    <a:ext uri="{9D8B030D-6E8A-4147-A177-3AD203B41FA5}">
                      <a16:colId xmlns:a16="http://schemas.microsoft.com/office/drawing/2014/main" val="1016693011"/>
                    </a:ext>
                  </a:extLst>
                </a:gridCol>
                <a:gridCol w="1552383">
                  <a:extLst>
                    <a:ext uri="{9D8B030D-6E8A-4147-A177-3AD203B41FA5}">
                      <a16:colId xmlns:a16="http://schemas.microsoft.com/office/drawing/2014/main" val="1829432851"/>
                    </a:ext>
                  </a:extLst>
                </a:gridCol>
                <a:gridCol w="1585180">
                  <a:extLst>
                    <a:ext uri="{9D8B030D-6E8A-4147-A177-3AD203B41FA5}">
                      <a16:colId xmlns:a16="http://schemas.microsoft.com/office/drawing/2014/main" val="3801451422"/>
                    </a:ext>
                  </a:extLst>
                </a:gridCol>
                <a:gridCol w="1191617">
                  <a:extLst>
                    <a:ext uri="{9D8B030D-6E8A-4147-A177-3AD203B41FA5}">
                      <a16:colId xmlns:a16="http://schemas.microsoft.com/office/drawing/2014/main" val="2936090534"/>
                    </a:ext>
                  </a:extLst>
                </a:gridCol>
                <a:gridCol w="1268144">
                  <a:extLst>
                    <a:ext uri="{9D8B030D-6E8A-4147-A177-3AD203B41FA5}">
                      <a16:colId xmlns:a16="http://schemas.microsoft.com/office/drawing/2014/main" val="1526899198"/>
                    </a:ext>
                  </a:extLst>
                </a:gridCol>
              </a:tblGrid>
              <a:tr h="178007">
                <a:tc>
                  <a:txBody>
                    <a:bodyPr/>
                    <a:lstStyle/>
                    <a:p>
                      <a:pPr marL="0" marR="0">
                        <a:spcBef>
                          <a:spcPts val="0"/>
                        </a:spcBef>
                        <a:spcAft>
                          <a:spcPts val="0"/>
                        </a:spcAft>
                      </a:pPr>
                      <a:r>
                        <a:rPr lang="en-US" sz="900" b="1">
                          <a:solidFill>
                            <a:srgbClr val="000000"/>
                          </a:solidFill>
                          <a:effectLst/>
                          <a:latin typeface="Arial" panose="020B0604020202020204" pitchFamily="34" charset="0"/>
                        </a:rPr>
                        <a:t> </a:t>
                      </a:r>
                      <a:endParaRPr lang="en-US" sz="900">
                        <a:effectLst/>
                        <a:latin typeface="Calibri" panose="020F0502020204030204" pitchFamily="34" charset="0"/>
                      </a:endParaRPr>
                    </a:p>
                  </a:txBody>
                  <a:tcPr marL="54253" marR="542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1">
                          <a:solidFill>
                            <a:srgbClr val="000000"/>
                          </a:solidFill>
                          <a:effectLst/>
                          <a:latin typeface="Arial" panose="020B0604020202020204" pitchFamily="34" charset="0"/>
                        </a:rPr>
                        <a:t>Option</a:t>
                      </a:r>
                      <a:endParaRPr lang="en-US" sz="900">
                        <a:effectLst/>
                        <a:latin typeface="Calibri" panose="020F0502020204030204" pitchFamily="34" charset="0"/>
                      </a:endParaRPr>
                    </a:p>
                  </a:txBody>
                  <a:tcPr marL="54253" marR="542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1">
                          <a:solidFill>
                            <a:srgbClr val="000000"/>
                          </a:solidFill>
                          <a:effectLst/>
                          <a:latin typeface="Arial" panose="020B0604020202020204" pitchFamily="34" charset="0"/>
                        </a:rPr>
                        <a:t>Needs/Concerns</a:t>
                      </a:r>
                      <a:endParaRPr lang="en-US" sz="900">
                        <a:effectLst/>
                        <a:latin typeface="Calibri" panose="020F0502020204030204" pitchFamily="34" charset="0"/>
                      </a:endParaRPr>
                    </a:p>
                  </a:txBody>
                  <a:tcPr marL="54253" marR="542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1">
                          <a:solidFill>
                            <a:srgbClr val="000000"/>
                          </a:solidFill>
                          <a:effectLst/>
                          <a:latin typeface="Arial" panose="020B0604020202020204" pitchFamily="34" charset="0"/>
                        </a:rPr>
                        <a:t>Proposed Solution(s)</a:t>
                      </a:r>
                      <a:endParaRPr lang="en-US" sz="900">
                        <a:effectLst/>
                        <a:latin typeface="Calibri" panose="020F0502020204030204" pitchFamily="34" charset="0"/>
                      </a:endParaRPr>
                    </a:p>
                  </a:txBody>
                  <a:tcPr marL="54253" marR="542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1">
                          <a:solidFill>
                            <a:srgbClr val="000000"/>
                          </a:solidFill>
                          <a:effectLst/>
                          <a:latin typeface="Arial" panose="020B0604020202020204" pitchFamily="34" charset="0"/>
                        </a:rPr>
                        <a:t>Projected  Cost</a:t>
                      </a:r>
                      <a:endParaRPr lang="en-US" sz="900">
                        <a:effectLst/>
                        <a:latin typeface="Calibri" panose="020F0502020204030204" pitchFamily="34" charset="0"/>
                      </a:endParaRPr>
                    </a:p>
                  </a:txBody>
                  <a:tcPr marL="54253" marR="542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1">
                          <a:solidFill>
                            <a:srgbClr val="000000"/>
                          </a:solidFill>
                          <a:effectLst/>
                          <a:latin typeface="Arial" panose="020B0604020202020204" pitchFamily="34" charset="0"/>
                        </a:rPr>
                        <a:t>Fiscal Impact</a:t>
                      </a:r>
                      <a:endParaRPr lang="en-US" sz="900">
                        <a:effectLst/>
                        <a:latin typeface="Calibri" panose="020F0502020204030204" pitchFamily="34" charset="0"/>
                      </a:endParaRPr>
                    </a:p>
                  </a:txBody>
                  <a:tcPr marL="54253" marR="542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8665358"/>
                  </a:ext>
                </a:extLst>
              </a:tr>
              <a:tr h="712028">
                <a:tc>
                  <a:txBody>
                    <a:bodyPr/>
                    <a:lstStyle/>
                    <a:p>
                      <a:pPr marL="0" marR="0" algn="r">
                        <a:spcBef>
                          <a:spcPts val="0"/>
                        </a:spcBef>
                        <a:spcAft>
                          <a:spcPts val="0"/>
                        </a:spcAft>
                      </a:pPr>
                      <a:r>
                        <a:rPr lang="en-US" sz="900" b="1">
                          <a:solidFill>
                            <a:srgbClr val="000000"/>
                          </a:solidFill>
                          <a:effectLst/>
                          <a:latin typeface="Arial" panose="020B0604020202020204" pitchFamily="34" charset="0"/>
                        </a:rPr>
                        <a:t>1</a:t>
                      </a:r>
                      <a:endParaRPr lang="en-US" sz="900">
                        <a:effectLst/>
                        <a:latin typeface="Calibri" panose="020F0502020204030204" pitchFamily="34" charset="0"/>
                      </a:endParaRPr>
                    </a:p>
                  </a:txBody>
                  <a:tcPr marL="54253" marR="542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rPr>
                        <a:t>Amend Compact Statute</a:t>
                      </a:r>
                      <a:endParaRPr lang="en-US" sz="900">
                        <a:effectLst/>
                        <a:latin typeface="Calibri" panose="020F0502020204030204" pitchFamily="34" charset="0"/>
                      </a:endParaRPr>
                    </a:p>
                  </a:txBody>
                  <a:tcPr marL="54253" marR="5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rPr>
                        <a:t>Current staffing insufficient to oversee long-term effort.</a:t>
                      </a:r>
                      <a:endParaRPr lang="en-US" sz="900">
                        <a:effectLst/>
                        <a:latin typeface="Calibri" panose="020F0502020204030204" pitchFamily="34" charset="0"/>
                      </a:endParaRPr>
                    </a:p>
                  </a:txBody>
                  <a:tcPr marL="54253" marR="5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rPr>
                        <a:t>Contract CSG to oversee project (4-years).</a:t>
                      </a:r>
                      <a:endParaRPr lang="en-US" sz="900">
                        <a:effectLst/>
                        <a:latin typeface="Calibri" panose="020F0502020204030204" pitchFamily="34" charset="0"/>
                      </a:endParaRPr>
                    </a:p>
                  </a:txBody>
                  <a:tcPr marL="54253" marR="5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rPr>
                        <a:t>760,656.03</a:t>
                      </a:r>
                      <a:endParaRPr lang="en-US" sz="900">
                        <a:effectLst/>
                        <a:latin typeface="Calibri" panose="020F0502020204030204" pitchFamily="34" charset="0"/>
                      </a:endParaRPr>
                    </a:p>
                  </a:txBody>
                  <a:tcPr marL="54253" marR="5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rPr>
                        <a:t>Would nearly deplete the reserve.</a:t>
                      </a:r>
                      <a:endParaRPr lang="en-US" sz="900">
                        <a:effectLst/>
                        <a:latin typeface="Calibri" panose="020F0502020204030204" pitchFamily="34" charset="0"/>
                      </a:endParaRPr>
                    </a:p>
                  </a:txBody>
                  <a:tcPr marL="54253" marR="5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7037703"/>
                  </a:ext>
                </a:extLst>
              </a:tr>
              <a:tr h="890035">
                <a:tc>
                  <a:txBody>
                    <a:bodyPr/>
                    <a:lstStyle/>
                    <a:p>
                      <a:pPr marL="0" marR="0" algn="r">
                        <a:spcBef>
                          <a:spcPts val="0"/>
                        </a:spcBef>
                        <a:spcAft>
                          <a:spcPts val="0"/>
                        </a:spcAft>
                      </a:pPr>
                      <a:r>
                        <a:rPr lang="en-US" sz="900" b="1">
                          <a:solidFill>
                            <a:srgbClr val="000000"/>
                          </a:solidFill>
                          <a:effectLst/>
                          <a:latin typeface="Arial" panose="020B0604020202020204" pitchFamily="34" charset="0"/>
                        </a:rPr>
                        <a:t>2</a:t>
                      </a:r>
                      <a:endParaRPr lang="en-US" sz="900">
                        <a:effectLst/>
                        <a:latin typeface="Calibri" panose="020F0502020204030204" pitchFamily="34" charset="0"/>
                      </a:endParaRPr>
                    </a:p>
                  </a:txBody>
                  <a:tcPr marL="54253" marR="542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rPr>
                        <a:t>Amend State Codes Outside of the Compact</a:t>
                      </a:r>
                      <a:endParaRPr lang="en-US" sz="900">
                        <a:effectLst/>
                        <a:latin typeface="Calibri" panose="020F0502020204030204" pitchFamily="34" charset="0"/>
                      </a:endParaRPr>
                    </a:p>
                  </a:txBody>
                  <a:tcPr marL="54253" marR="5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rPr>
                        <a:t>Need legal assistance to develop the model statute.</a:t>
                      </a:r>
                      <a:endParaRPr lang="en-US" sz="900">
                        <a:effectLst/>
                        <a:latin typeface="Calibri" panose="020F0502020204030204" pitchFamily="34" charset="0"/>
                      </a:endParaRPr>
                    </a:p>
                  </a:txBody>
                  <a:tcPr marL="54253" marR="5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rPr>
                        <a:t>Referral to AR and KY language that expands compact coverage to DOD civilians and NGR dependents. (one year)</a:t>
                      </a:r>
                      <a:endParaRPr lang="en-US" sz="900">
                        <a:effectLst/>
                        <a:latin typeface="Calibri" panose="020F0502020204030204" pitchFamily="34" charset="0"/>
                      </a:endParaRPr>
                    </a:p>
                  </a:txBody>
                  <a:tcPr marL="54253" marR="5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rPr>
                        <a:t> 2,000</a:t>
                      </a:r>
                      <a:endParaRPr lang="en-US" sz="900">
                        <a:effectLst/>
                        <a:latin typeface="Calibri" panose="020F0502020204030204" pitchFamily="34" charset="0"/>
                      </a:endParaRPr>
                    </a:p>
                  </a:txBody>
                  <a:tcPr marL="54253" marR="5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rPr>
                        <a:t>Increase line item budget</a:t>
                      </a:r>
                      <a:endParaRPr lang="en-US" sz="900">
                        <a:effectLst/>
                        <a:latin typeface="Calibri" panose="020F0502020204030204" pitchFamily="34" charset="0"/>
                      </a:endParaRPr>
                    </a:p>
                  </a:txBody>
                  <a:tcPr marL="54253" marR="5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0277306"/>
                  </a:ext>
                </a:extLst>
              </a:tr>
              <a:tr h="904694">
                <a:tc>
                  <a:txBody>
                    <a:bodyPr/>
                    <a:lstStyle/>
                    <a:p>
                      <a:pPr marL="0" marR="0" algn="r">
                        <a:spcBef>
                          <a:spcPts val="0"/>
                        </a:spcBef>
                        <a:spcAft>
                          <a:spcPts val="0"/>
                        </a:spcAft>
                      </a:pPr>
                      <a:r>
                        <a:rPr lang="en-US" sz="900" b="1">
                          <a:solidFill>
                            <a:srgbClr val="000000"/>
                          </a:solidFill>
                          <a:effectLst/>
                          <a:latin typeface="Arial" panose="020B0604020202020204" pitchFamily="34" charset="0"/>
                        </a:rPr>
                        <a:t>3</a:t>
                      </a:r>
                      <a:endParaRPr lang="en-US" sz="900">
                        <a:effectLst/>
                        <a:latin typeface="Calibri" panose="020F0502020204030204" pitchFamily="34" charset="0"/>
                      </a:endParaRPr>
                    </a:p>
                  </a:txBody>
                  <a:tcPr marL="54253" marR="542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rPr>
                        <a:t>Create an Enhanced Compact</a:t>
                      </a:r>
                      <a:endParaRPr lang="en-US" sz="900">
                        <a:effectLst/>
                        <a:latin typeface="Calibri" panose="020F0502020204030204" pitchFamily="34" charset="0"/>
                      </a:endParaRPr>
                    </a:p>
                  </a:txBody>
                  <a:tcPr marL="54253" marR="5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rPr>
                        <a:t>Need legal assistance to develop the model enhanced compact and conduct a legal review. Current staff would oversee compact.</a:t>
                      </a:r>
                      <a:endParaRPr lang="en-US" sz="900">
                        <a:effectLst/>
                        <a:latin typeface="Calibri" panose="020F0502020204030204" pitchFamily="34" charset="0"/>
                      </a:endParaRPr>
                    </a:p>
                  </a:txBody>
                  <a:tcPr marL="54253" marR="5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rPr>
                        <a:t>Work with legal to develop the enhanced compact language. (would this require CSG services to introduce and track?) (three years)</a:t>
                      </a:r>
                      <a:endParaRPr lang="en-US" sz="900">
                        <a:effectLst/>
                        <a:latin typeface="Calibri" panose="020F0502020204030204" pitchFamily="34" charset="0"/>
                      </a:endParaRPr>
                    </a:p>
                  </a:txBody>
                  <a:tcPr marL="54253" marR="5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rPr>
                        <a:t> 3,000-5,000</a:t>
                      </a:r>
                      <a:endParaRPr lang="en-US" sz="900">
                        <a:effectLst/>
                        <a:latin typeface="Calibri" panose="020F0502020204030204" pitchFamily="34" charset="0"/>
                      </a:endParaRPr>
                    </a:p>
                  </a:txBody>
                  <a:tcPr marL="54253" marR="5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rPr>
                        <a:t>Increase line item budget</a:t>
                      </a:r>
                      <a:endParaRPr lang="en-US" sz="900">
                        <a:effectLst/>
                        <a:latin typeface="Calibri" panose="020F0502020204030204" pitchFamily="34" charset="0"/>
                      </a:endParaRPr>
                    </a:p>
                  </a:txBody>
                  <a:tcPr marL="54253" marR="5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63320777"/>
                  </a:ext>
                </a:extLst>
              </a:tr>
              <a:tr h="1055477">
                <a:tc>
                  <a:txBody>
                    <a:bodyPr/>
                    <a:lstStyle/>
                    <a:p>
                      <a:pPr marL="0" marR="0" algn="r">
                        <a:spcBef>
                          <a:spcPts val="0"/>
                        </a:spcBef>
                        <a:spcAft>
                          <a:spcPts val="0"/>
                        </a:spcAft>
                      </a:pPr>
                      <a:r>
                        <a:rPr lang="en-US" sz="900" b="1">
                          <a:solidFill>
                            <a:srgbClr val="000000"/>
                          </a:solidFill>
                          <a:effectLst/>
                          <a:latin typeface="Arial" panose="020B0604020202020204" pitchFamily="34" charset="0"/>
                        </a:rPr>
                        <a:t>4</a:t>
                      </a:r>
                      <a:endParaRPr lang="en-US" sz="900">
                        <a:effectLst/>
                        <a:latin typeface="Calibri" panose="020F0502020204030204" pitchFamily="34" charset="0"/>
                      </a:endParaRPr>
                    </a:p>
                  </a:txBody>
                  <a:tcPr marL="54253" marR="542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rPr>
                        <a:t>Adopt a Memorandum of Agreement</a:t>
                      </a:r>
                      <a:endParaRPr lang="en-US" sz="900">
                        <a:effectLst/>
                        <a:latin typeface="Calibri" panose="020F0502020204030204" pitchFamily="34" charset="0"/>
                      </a:endParaRPr>
                    </a:p>
                  </a:txBody>
                  <a:tcPr marL="54253" marR="5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rPr>
                        <a:t>Need legal assistance to develop the model agreements and conduct legal review of each. Current staff would oversee and track agreements.</a:t>
                      </a:r>
                      <a:endParaRPr lang="en-US" sz="900">
                        <a:effectLst/>
                        <a:latin typeface="Calibri" panose="020F0502020204030204" pitchFamily="34" charset="0"/>
                      </a:endParaRPr>
                    </a:p>
                  </a:txBody>
                  <a:tcPr marL="54253" marR="5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rPr>
                        <a:t>Work with legal to develop the MOA. (three years)</a:t>
                      </a:r>
                      <a:endParaRPr lang="en-US" sz="900">
                        <a:effectLst/>
                        <a:latin typeface="Calibri" panose="020F0502020204030204" pitchFamily="34" charset="0"/>
                      </a:endParaRPr>
                    </a:p>
                  </a:txBody>
                  <a:tcPr marL="54253" marR="5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rPr>
                        <a:t> 3,000-8,000</a:t>
                      </a:r>
                      <a:endParaRPr lang="en-US" sz="900">
                        <a:effectLst/>
                        <a:latin typeface="Calibri" panose="020F0502020204030204" pitchFamily="34" charset="0"/>
                      </a:endParaRPr>
                    </a:p>
                  </a:txBody>
                  <a:tcPr marL="54253" marR="5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rPr>
                        <a:t>Increase line item budget</a:t>
                      </a:r>
                      <a:endParaRPr lang="en-US" sz="900">
                        <a:effectLst/>
                        <a:latin typeface="Calibri" panose="020F0502020204030204" pitchFamily="34" charset="0"/>
                      </a:endParaRPr>
                    </a:p>
                  </a:txBody>
                  <a:tcPr marL="54253" marR="5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4343571"/>
                  </a:ext>
                </a:extLst>
              </a:tr>
              <a:tr h="452347">
                <a:tc>
                  <a:txBody>
                    <a:bodyPr/>
                    <a:lstStyle/>
                    <a:p>
                      <a:pPr marL="0" marR="0" algn="r">
                        <a:spcBef>
                          <a:spcPts val="0"/>
                        </a:spcBef>
                        <a:spcAft>
                          <a:spcPts val="0"/>
                        </a:spcAft>
                      </a:pPr>
                      <a:r>
                        <a:rPr lang="en-US" sz="900" b="1">
                          <a:solidFill>
                            <a:srgbClr val="000000"/>
                          </a:solidFill>
                          <a:effectLst/>
                          <a:latin typeface="Arial" panose="020B0604020202020204" pitchFamily="34" charset="0"/>
                        </a:rPr>
                        <a:t>5</a:t>
                      </a:r>
                      <a:endParaRPr lang="en-US" sz="900">
                        <a:effectLst/>
                        <a:latin typeface="Calibri" panose="020F0502020204030204" pitchFamily="34" charset="0"/>
                      </a:endParaRPr>
                    </a:p>
                  </a:txBody>
                  <a:tcPr marL="54253" marR="542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rPr>
                        <a:t>Take No Action at This Time</a:t>
                      </a:r>
                      <a:endParaRPr lang="en-US" sz="900">
                        <a:effectLst/>
                        <a:latin typeface="Calibri" panose="020F0502020204030204" pitchFamily="34" charset="0"/>
                      </a:endParaRPr>
                    </a:p>
                    <a:p>
                      <a:pPr marL="0" marR="0">
                        <a:spcBef>
                          <a:spcPts val="0"/>
                        </a:spcBef>
                        <a:spcAft>
                          <a:spcPts val="0"/>
                        </a:spcAft>
                      </a:pPr>
                      <a:r>
                        <a:rPr lang="en-US" sz="900">
                          <a:solidFill>
                            <a:srgbClr val="000000"/>
                          </a:solidFill>
                          <a:effectLst/>
                          <a:latin typeface="Arial" panose="020B0604020202020204" pitchFamily="34" charset="0"/>
                        </a:rPr>
                        <a:t>Need More Info</a:t>
                      </a:r>
                      <a:endParaRPr lang="en-US" sz="900">
                        <a:effectLst/>
                        <a:latin typeface="Calibri" panose="020F0502020204030204" pitchFamily="34" charset="0"/>
                      </a:endParaRPr>
                    </a:p>
                  </a:txBody>
                  <a:tcPr marL="54253" marR="5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rPr>
                        <a:t>None</a:t>
                      </a:r>
                      <a:endParaRPr lang="en-US" sz="900">
                        <a:effectLst/>
                        <a:latin typeface="Calibri" panose="020F0502020204030204" pitchFamily="34" charset="0"/>
                      </a:endParaRPr>
                    </a:p>
                  </a:txBody>
                  <a:tcPr marL="54253" marR="5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rPr>
                        <a:t>None</a:t>
                      </a:r>
                      <a:endParaRPr lang="en-US" sz="900">
                        <a:effectLst/>
                        <a:latin typeface="Calibri" panose="020F0502020204030204" pitchFamily="34" charset="0"/>
                      </a:endParaRPr>
                    </a:p>
                  </a:txBody>
                  <a:tcPr marL="54253" marR="5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rPr>
                        <a:t>None</a:t>
                      </a:r>
                      <a:endParaRPr lang="en-US" sz="900">
                        <a:effectLst/>
                        <a:latin typeface="Calibri" panose="020F0502020204030204" pitchFamily="34" charset="0"/>
                      </a:endParaRPr>
                    </a:p>
                  </a:txBody>
                  <a:tcPr marL="54253" marR="5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dirty="0">
                          <a:solidFill>
                            <a:srgbClr val="000000"/>
                          </a:solidFill>
                          <a:effectLst/>
                          <a:latin typeface="Arial" panose="020B0604020202020204" pitchFamily="34" charset="0"/>
                        </a:rPr>
                        <a:t>None</a:t>
                      </a:r>
                      <a:endParaRPr lang="en-US" sz="900" dirty="0">
                        <a:effectLst/>
                        <a:latin typeface="Calibri" panose="020F0502020204030204" pitchFamily="34" charset="0"/>
                      </a:endParaRPr>
                    </a:p>
                  </a:txBody>
                  <a:tcPr marL="54253" marR="5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0118054"/>
                  </a:ext>
                </a:extLst>
              </a:tr>
            </a:tbl>
          </a:graphicData>
        </a:graphic>
      </p:graphicFrame>
      <p:sp>
        <p:nvSpPr>
          <p:cNvPr id="4" name="Rectangle 1"/>
          <p:cNvSpPr>
            <a:spLocks noChangeArrowheads="1"/>
          </p:cNvSpPr>
          <p:nvPr/>
        </p:nvSpPr>
        <p:spPr bwMode="auto">
          <a:xfrm flipV="1">
            <a:off x="1851178" y="1322818"/>
            <a:ext cx="13266585"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cs typeface="Calibri" panose="020F0502020204030204" pitchFamily="34" charset="0"/>
              </a:rPr>
              <a:t> </a:t>
            </a:r>
            <a:endParaRPr kumimoji="0" lang="en-US" altLang="en-US"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92406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WA State Commissioner Questions </a:t>
            </a:r>
            <a:br>
              <a:rPr lang="en-US" dirty="0"/>
            </a:br>
            <a:r>
              <a:rPr lang="en-US" dirty="0"/>
              <a:t>National Guard Proposal</a:t>
            </a:r>
          </a:p>
        </p:txBody>
      </p:sp>
      <p:sp>
        <p:nvSpPr>
          <p:cNvPr id="3" name="Content Placeholder 2"/>
          <p:cNvSpPr>
            <a:spLocks noGrp="1"/>
          </p:cNvSpPr>
          <p:nvPr>
            <p:ph idx="1"/>
          </p:nvPr>
        </p:nvSpPr>
        <p:spPr>
          <a:xfrm>
            <a:off x="609600" y="1845734"/>
            <a:ext cx="11277600" cy="2802466"/>
          </a:xfrm>
        </p:spPr>
        <p:txBody>
          <a:bodyPr/>
          <a:lstStyle/>
          <a:p>
            <a:r>
              <a:rPr lang="en-US" dirty="0"/>
              <a:t>Describe the impact to </a:t>
            </a:r>
            <a:r>
              <a:rPr lang="en-US" b="1" dirty="0"/>
              <a:t>WA Full Time Guard Members </a:t>
            </a:r>
            <a:r>
              <a:rPr lang="en-US" dirty="0"/>
              <a:t>and their Children.</a:t>
            </a:r>
          </a:p>
          <a:p>
            <a:pPr lvl="1"/>
            <a:r>
              <a:rPr lang="en-US" dirty="0"/>
              <a:t>How many </a:t>
            </a:r>
            <a:r>
              <a:rPr lang="en-US" b="1" dirty="0"/>
              <a:t>full-time WANG Members </a:t>
            </a:r>
            <a:r>
              <a:rPr lang="en-US" dirty="0"/>
              <a:t>are in WA, how many members have school age children and what SDs do those children attend?</a:t>
            </a:r>
          </a:p>
          <a:p>
            <a:pPr lvl="1"/>
            <a:endParaRPr lang="en-US" dirty="0"/>
          </a:p>
          <a:p>
            <a:pPr lvl="1"/>
            <a:r>
              <a:rPr lang="en-US" dirty="0"/>
              <a:t>Have students of </a:t>
            </a:r>
            <a:r>
              <a:rPr lang="en-US" b="1" dirty="0"/>
              <a:t>full-time WANG </a:t>
            </a:r>
            <a:r>
              <a:rPr lang="en-US" dirty="0"/>
              <a:t>members been disadvantaged by the WA public schools system as a result of a parent/guardian work related move/requirement? </a:t>
            </a:r>
          </a:p>
          <a:p>
            <a:pPr lvl="1"/>
            <a:endParaRPr lang="en-US" dirty="0"/>
          </a:p>
          <a:p>
            <a:pPr lvl="1"/>
            <a:r>
              <a:rPr lang="en-US" dirty="0"/>
              <a:t>Contingent upon the numbers of </a:t>
            </a:r>
            <a:r>
              <a:rPr lang="en-US" b="1" dirty="0"/>
              <a:t>WANG full-time members </a:t>
            </a:r>
            <a:r>
              <a:rPr lang="en-US" dirty="0"/>
              <a:t>and their children, and examples of unresolved issues, what are the full range of remedies that can be implemented in WA?</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EAED5517-B216-4CEF-971D-ABCDAA6AC6DB}" type="slidenum">
              <a:rPr lang="en-US" smtClean="0"/>
              <a:t>15</a:t>
            </a:fld>
            <a:endParaRPr lang="en-US" dirty="0"/>
          </a:p>
        </p:txBody>
      </p:sp>
      <p:sp>
        <p:nvSpPr>
          <p:cNvPr id="5" name="TextBox 4"/>
          <p:cNvSpPr txBox="1"/>
          <p:nvPr/>
        </p:nvSpPr>
        <p:spPr>
          <a:xfrm>
            <a:off x="838406" y="4766099"/>
            <a:ext cx="11189923" cy="400110"/>
          </a:xfrm>
          <a:prstGeom prst="rect">
            <a:avLst/>
          </a:prstGeom>
          <a:solidFill>
            <a:schemeClr val="bg2">
              <a:lumMod val="75000"/>
            </a:schemeClr>
          </a:solidFill>
          <a:ln w="12700">
            <a:solidFill>
              <a:schemeClr val="tx1"/>
            </a:solidFill>
          </a:ln>
        </p:spPr>
        <p:txBody>
          <a:bodyPr wrap="none" rtlCol="0">
            <a:spAutoFit/>
          </a:bodyPr>
          <a:lstStyle/>
          <a:p>
            <a:r>
              <a:rPr lang="en-US" sz="2000" i="1" dirty="0"/>
              <a:t>WA Commissioner National “vote” Recommendation: Take no action at this time, need more in</a:t>
            </a:r>
            <a:r>
              <a:rPr lang="en-US" i="1" dirty="0"/>
              <a:t>formation</a:t>
            </a:r>
            <a:r>
              <a:rPr lang="en-US" dirty="0"/>
              <a:t>. </a:t>
            </a:r>
          </a:p>
        </p:txBody>
      </p:sp>
      <p:sp>
        <p:nvSpPr>
          <p:cNvPr id="6" name="TextBox 5"/>
          <p:cNvSpPr txBox="1"/>
          <p:nvPr/>
        </p:nvSpPr>
        <p:spPr>
          <a:xfrm>
            <a:off x="1449983" y="5628331"/>
            <a:ext cx="9966767" cy="369332"/>
          </a:xfrm>
          <a:prstGeom prst="rect">
            <a:avLst/>
          </a:prstGeom>
          <a:solidFill>
            <a:schemeClr val="bg1">
              <a:lumMod val="85000"/>
            </a:schemeClr>
          </a:solidFill>
          <a:ln w="12700">
            <a:solidFill>
              <a:schemeClr val="tx1"/>
            </a:solidFill>
          </a:ln>
        </p:spPr>
        <p:txBody>
          <a:bodyPr wrap="none" rtlCol="0">
            <a:spAutoFit/>
          </a:bodyPr>
          <a:lstStyle/>
          <a:p>
            <a:r>
              <a:rPr lang="en-US" i="1" dirty="0"/>
              <a:t>WA Commissioner Recommendation For WA State: Work with the WA National Guard to determine facts.</a:t>
            </a:r>
          </a:p>
        </p:txBody>
      </p:sp>
    </p:spTree>
    <p:extLst>
      <p:ext uri="{BB962C8B-B14F-4D97-AF65-F5344CB8AC3E}">
        <p14:creationId xmlns:p14="http://schemas.microsoft.com/office/powerpoint/2010/main" val="569543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644" y="304800"/>
            <a:ext cx="10058400" cy="1450757"/>
          </a:xfrm>
        </p:spPr>
        <p:txBody>
          <a:bodyPr>
            <a:normAutofit fontScale="90000"/>
          </a:bodyPr>
          <a:lstStyle/>
          <a:p>
            <a:pPr algn="ctr"/>
            <a:r>
              <a:rPr lang="en-US" b="1" dirty="0"/>
              <a:t>RCW </a:t>
            </a:r>
            <a:r>
              <a:rPr lang="en-US" b="1" dirty="0">
                <a:hlinkClick r:id="rId2"/>
              </a:rPr>
              <a:t>28A.705.010</a:t>
            </a:r>
            <a:br>
              <a:rPr lang="en-US" b="1" dirty="0"/>
            </a:br>
            <a:r>
              <a:rPr lang="en-US" b="1" dirty="0"/>
              <a:t>Compact provisions.</a:t>
            </a:r>
            <a:br>
              <a:rPr lang="en-US" b="1" dirty="0"/>
            </a:br>
            <a:endParaRPr lang="en-US" dirty="0"/>
          </a:p>
        </p:txBody>
      </p:sp>
      <p:sp>
        <p:nvSpPr>
          <p:cNvPr id="3" name="Content Placeholder 2"/>
          <p:cNvSpPr>
            <a:spLocks noGrp="1"/>
          </p:cNvSpPr>
          <p:nvPr>
            <p:ph idx="1"/>
          </p:nvPr>
        </p:nvSpPr>
        <p:spPr>
          <a:xfrm>
            <a:off x="76200" y="1371600"/>
            <a:ext cx="12039600" cy="4800600"/>
          </a:xfrm>
        </p:spPr>
        <p:txBody>
          <a:bodyPr>
            <a:normAutofit fontScale="92500" lnSpcReduction="20000"/>
          </a:bodyPr>
          <a:lstStyle/>
          <a:p>
            <a:r>
              <a:rPr lang="en-US" dirty="0"/>
              <a:t>ARTICLE VIII</a:t>
            </a:r>
          </a:p>
          <a:p>
            <a:r>
              <a:rPr lang="en-US" dirty="0"/>
              <a:t>STATE COORDINATION</a:t>
            </a:r>
          </a:p>
          <a:p>
            <a:r>
              <a:rPr lang="en-US" dirty="0"/>
              <a:t>A. Each member state shall, through the creation of a state council or use of an existing body or board, provide for the coordination among its agencies of government, local education agencies, and military installations concerning the state's participation in, and compliance with, this compact and interstate commission activities. While each member state may determine the membership of its own state council, its membership must include at least: The state superintendent of public instruction, a superintendent of a school district with a high concentration of military children, a representative from a military installation, one representative each from the legislative and executive branches of government, and other offices and stakeholder groups the state council deems appropriate. A member state that does not have a school district deemed to contain a high concentration of military children may appoint a superintendent from another school district to represent local education agencies on the state council.</a:t>
            </a:r>
          </a:p>
          <a:p>
            <a:r>
              <a:rPr lang="en-US" dirty="0"/>
              <a:t>B. The state council of each member state shall appoint or designate a military family education liaison to assist military families and the state in facilitating the implementation of this compact.</a:t>
            </a:r>
          </a:p>
          <a:p>
            <a:r>
              <a:rPr lang="en-US" b="1" dirty="0"/>
              <a:t>C. The compact commissioner responsible for the administration and management of the state's participation in the compact shall be appointed by the governor or as otherwise determined by each member state. The governor is strongly encouraged to appoint a practicing K-12 educator as the compact commissioner.</a:t>
            </a:r>
          </a:p>
          <a:p>
            <a:r>
              <a:rPr lang="en-US" dirty="0"/>
              <a:t>D. The compact commissioner and the military family education liaison designated herein shall be ex officio members of the state council, unless either is already a full voting member of the state council.</a:t>
            </a:r>
          </a:p>
          <a:p>
            <a:endParaRPr lang="en-US" dirty="0"/>
          </a:p>
        </p:txBody>
      </p:sp>
      <p:sp>
        <p:nvSpPr>
          <p:cNvPr id="4" name="Slide Number Placeholder 3"/>
          <p:cNvSpPr>
            <a:spLocks noGrp="1"/>
          </p:cNvSpPr>
          <p:nvPr>
            <p:ph type="sldNum" sz="quarter" idx="12"/>
          </p:nvPr>
        </p:nvSpPr>
        <p:spPr/>
        <p:txBody>
          <a:bodyPr/>
          <a:lstStyle/>
          <a:p>
            <a:fld id="{EAED5517-B216-4CEF-971D-ABCDAA6AC6DB}" type="slidenum">
              <a:rPr lang="en-US" smtClean="0"/>
              <a:t>16</a:t>
            </a:fld>
            <a:endParaRPr lang="en-US" dirty="0"/>
          </a:p>
        </p:txBody>
      </p:sp>
    </p:spTree>
    <p:extLst>
      <p:ext uri="{BB962C8B-B14F-4D97-AF65-F5344CB8AC3E}">
        <p14:creationId xmlns:p14="http://schemas.microsoft.com/office/powerpoint/2010/main" val="2164141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64957"/>
            <a:ext cx="10058400" cy="1450757"/>
          </a:xfrm>
        </p:spPr>
        <p:txBody>
          <a:bodyPr/>
          <a:lstStyle/>
          <a:p>
            <a:pPr algn="ctr"/>
            <a:r>
              <a:rPr lang="en-US" dirty="0"/>
              <a:t>WA MIC3 Commissioner Duties</a:t>
            </a:r>
          </a:p>
        </p:txBody>
      </p:sp>
      <p:sp>
        <p:nvSpPr>
          <p:cNvPr id="3" name="Content Placeholder 2"/>
          <p:cNvSpPr>
            <a:spLocks noGrp="1"/>
          </p:cNvSpPr>
          <p:nvPr>
            <p:ph idx="1"/>
          </p:nvPr>
        </p:nvSpPr>
        <p:spPr>
          <a:xfrm>
            <a:off x="304800" y="914401"/>
            <a:ext cx="11506200" cy="5545384"/>
          </a:xfrm>
        </p:spPr>
        <p:txBody>
          <a:bodyPr>
            <a:normAutofit lnSpcReduction="10000"/>
          </a:bodyPr>
          <a:lstStyle/>
          <a:p>
            <a:r>
              <a:rPr lang="en-US" dirty="0"/>
              <a:t>Coordinate &amp; communicate with State Commissioner Counterparts and the National Headquarters for resolution of Compact issues relating to WA students and their families.</a:t>
            </a:r>
          </a:p>
          <a:p>
            <a:r>
              <a:rPr lang="en-US" dirty="0"/>
              <a:t>Coordinate with OSPI, MIC3 WA Executive Agent, for appropriate support.</a:t>
            </a:r>
          </a:p>
          <a:p>
            <a:r>
              <a:rPr lang="en-US" dirty="0"/>
              <a:t>Author and submit WA annual MIC3 compliance report.</a:t>
            </a:r>
          </a:p>
          <a:p>
            <a:r>
              <a:rPr lang="en-US" dirty="0"/>
              <a:t>Represent WA and cast appropriate votes for Compact additions and changes during the National Meetings. </a:t>
            </a:r>
          </a:p>
          <a:p>
            <a:r>
              <a:rPr lang="en-US" dirty="0"/>
              <a:t>Coordinate Compact issues with other state and national agencies impacting WA students and their families.</a:t>
            </a:r>
          </a:p>
          <a:p>
            <a:r>
              <a:rPr lang="en-US" dirty="0"/>
              <a:t>Plan and host annually at least one state council meeting to update the Council, discuss and take guidance from the Council. </a:t>
            </a:r>
          </a:p>
          <a:p>
            <a:r>
              <a:rPr lang="en-US" dirty="0"/>
              <a:t>Member of the MIC3 National Finance and Leadership Development Committees. Provide guidance, draft procedures and make recommendation to the National Headquarters and state commissioners.</a:t>
            </a:r>
          </a:p>
          <a:p>
            <a:r>
              <a:rPr lang="en-US" dirty="0"/>
              <a:t>When appropriate, lead Commissioner groups at the National MIC3 meeting and provide guidance and best practice examples to other state commissioners.  Mentor new MIC3 State Commissioners.</a:t>
            </a:r>
          </a:p>
          <a:p>
            <a:r>
              <a:rPr lang="en-US" dirty="0"/>
              <a:t>Recruit WA State Council candidates, recommend candidates for approval by the MIC3 State Council, and work with the WA legislative Caucuses to ensure Senate/Representative representation opportunities. </a:t>
            </a:r>
          </a:p>
          <a:p>
            <a:r>
              <a:rPr lang="en-US" dirty="0"/>
              <a:t>Plan and host National Meetings when appropriate.</a:t>
            </a:r>
          </a:p>
          <a:p>
            <a:endParaRPr lang="en-US" dirty="0"/>
          </a:p>
          <a:p>
            <a:endParaRPr lang="en-US" dirty="0"/>
          </a:p>
        </p:txBody>
      </p:sp>
      <p:sp>
        <p:nvSpPr>
          <p:cNvPr id="4" name="Slide Number Placeholder 3"/>
          <p:cNvSpPr>
            <a:spLocks noGrp="1"/>
          </p:cNvSpPr>
          <p:nvPr>
            <p:ph type="sldNum" sz="quarter" idx="12"/>
          </p:nvPr>
        </p:nvSpPr>
        <p:spPr/>
        <p:txBody>
          <a:bodyPr/>
          <a:lstStyle/>
          <a:p>
            <a:fld id="{EAED5517-B216-4CEF-971D-ABCDAA6AC6DB}" type="slidenum">
              <a:rPr lang="en-US" smtClean="0"/>
              <a:t>17</a:t>
            </a:fld>
            <a:endParaRPr lang="en-US" dirty="0"/>
          </a:p>
        </p:txBody>
      </p:sp>
    </p:spTree>
    <p:extLst>
      <p:ext uri="{BB962C8B-B14F-4D97-AF65-F5344CB8AC3E}">
        <p14:creationId xmlns:p14="http://schemas.microsoft.com/office/powerpoint/2010/main" val="3750289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24EC7-9667-4AB5-ADBC-6B9A3500E8DE}"/>
              </a:ext>
            </a:extLst>
          </p:cNvPr>
          <p:cNvSpPr>
            <a:spLocks noGrp="1"/>
          </p:cNvSpPr>
          <p:nvPr>
            <p:ph type="title"/>
          </p:nvPr>
        </p:nvSpPr>
        <p:spPr/>
        <p:txBody>
          <a:bodyPr>
            <a:normAutofit fontScale="90000"/>
          </a:bodyPr>
          <a:lstStyle/>
          <a:p>
            <a:r>
              <a:rPr lang="en-US" dirty="0"/>
              <a:t>OSPI Military Compact Presentation</a:t>
            </a:r>
            <a:br>
              <a:rPr lang="en-US" dirty="0"/>
            </a:br>
            <a:r>
              <a:rPr lang="en-US" sz="3100" dirty="0"/>
              <a:t>Dixie Grunenfelder, Executive Director</a:t>
            </a:r>
            <a:br>
              <a:rPr lang="en-US" sz="3100" dirty="0"/>
            </a:br>
            <a:r>
              <a:rPr lang="en-US" sz="3100" dirty="0"/>
              <a:t>Student Engagement &amp; Support</a:t>
            </a:r>
            <a:endParaRPr lang="en-US" dirty="0"/>
          </a:p>
        </p:txBody>
      </p:sp>
    </p:spTree>
    <p:extLst>
      <p:ext uri="{BB962C8B-B14F-4D97-AF65-F5344CB8AC3E}">
        <p14:creationId xmlns:p14="http://schemas.microsoft.com/office/powerpoint/2010/main" val="786477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73AD3-2710-4311-B600-CEB3E9CC4284}"/>
              </a:ext>
            </a:extLst>
          </p:cNvPr>
          <p:cNvSpPr>
            <a:spLocks noGrp="1"/>
          </p:cNvSpPr>
          <p:nvPr>
            <p:ph type="title"/>
          </p:nvPr>
        </p:nvSpPr>
        <p:spPr>
          <a:xfrm>
            <a:off x="381000" y="113731"/>
            <a:ext cx="10515600" cy="1325563"/>
          </a:xfrm>
        </p:spPr>
        <p:txBody>
          <a:bodyPr/>
          <a:lstStyle/>
          <a:p>
            <a:r>
              <a:rPr lang="en-US" dirty="0"/>
              <a:t>Presentation Points</a:t>
            </a:r>
          </a:p>
        </p:txBody>
      </p:sp>
      <p:graphicFrame>
        <p:nvGraphicFramePr>
          <p:cNvPr id="7" name="Content Placeholder 2">
            <a:extLst>
              <a:ext uri="{FF2B5EF4-FFF2-40B4-BE49-F238E27FC236}">
                <a16:creationId xmlns:a16="http://schemas.microsoft.com/office/drawing/2014/main" id="{28053D25-C137-4446-B488-78DA5F42C42F}"/>
              </a:ext>
            </a:extLst>
          </p:cNvPr>
          <p:cNvGraphicFramePr>
            <a:graphicFrameLocks noGrp="1"/>
          </p:cNvGraphicFramePr>
          <p:nvPr>
            <p:ph idx="1"/>
            <p:extLst>
              <p:ext uri="{D42A27DB-BD31-4B8C-83A1-F6EECF244321}">
                <p14:modId xmlns:p14="http://schemas.microsoft.com/office/powerpoint/2010/main" val="2075785447"/>
              </p:ext>
            </p:extLst>
          </p:nvPr>
        </p:nvGraphicFramePr>
        <p:xfrm>
          <a:off x="635000" y="643516"/>
          <a:ext cx="11176000" cy="5570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14E4F81B-A0AD-4B18-8B44-8498CC02D7FA}"/>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6293F0E-E5A6-4B0A-8C81-4FE16869D8A1}" type="datetime1">
              <a:rPr kumimoji="0" lang="en-US" sz="18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10/17/2021</a:t>
            </a:fld>
            <a:endParaRPr kumimoji="0" lang="en-US" sz="18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DE0416AC-18F2-4FAF-B035-CF34470826E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BE888B-438C-4896-AE45-D605BA6EAF48}" type="slidenum">
              <a:rPr kumimoji="0" lang="en-US" sz="18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20389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00800" y="406741"/>
            <a:ext cx="5102225" cy="600075"/>
          </a:xfrm>
        </p:spPr>
        <p:txBody>
          <a:bodyPr>
            <a:normAutofit fontScale="90000"/>
          </a:bodyPr>
          <a:lstStyle/>
          <a:p>
            <a:pPr lvl="0"/>
            <a:br>
              <a:rPr lang="en-US" sz="1500" dirty="0"/>
            </a:br>
            <a:r>
              <a:rPr lang="en-US" sz="2700" b="1" dirty="0"/>
              <a:t>Meeting Agenda </a:t>
            </a:r>
            <a:r>
              <a:rPr lang="en-US" sz="2100" b="1" dirty="0"/>
              <a:t>– </a:t>
            </a:r>
            <a:r>
              <a:rPr lang="en-US" sz="1200" b="1" i="1" dirty="0">
                <a:latin typeface="Calibri" panose="020F0502020204030204" pitchFamily="34" charset="0"/>
              </a:rPr>
              <a:t>September 24, 2020, 9:00 AM to 11:30 AM</a:t>
            </a:r>
            <a:br>
              <a:rPr lang="en-US" sz="2100" dirty="0"/>
            </a:br>
            <a:r>
              <a:rPr lang="en-US" sz="1200" b="1" i="1" dirty="0">
                <a:latin typeface="Calibri" panose="020F0502020204030204" pitchFamily="34" charset="0"/>
              </a:rPr>
              <a:t>OESD 114 hosted via Zoom - Registration Link: </a:t>
            </a:r>
            <a:r>
              <a:rPr lang="en-US" sz="1200" b="1" i="1" dirty="0">
                <a:latin typeface="Calibri" panose="020F0502020204030204" pitchFamily="34" charset="0"/>
                <a:hlinkClick r:id="rId3"/>
              </a:rPr>
              <a:t>https://zoom.us/meeting/register/tJUpceurpjIrGteGSswSKJGwP8bo0FJO4nTK</a:t>
            </a:r>
            <a:r>
              <a:rPr lang="en-US" sz="1200" b="1" i="1" dirty="0">
                <a:latin typeface="Calibri" panose="020F0502020204030204" pitchFamily="34" charset="0"/>
              </a:rPr>
              <a:t>.</a:t>
            </a:r>
          </a:p>
        </p:txBody>
      </p:sp>
      <p:sp>
        <p:nvSpPr>
          <p:cNvPr id="3" name="Content Placeholder 2"/>
          <p:cNvSpPr>
            <a:spLocks noGrp="1"/>
          </p:cNvSpPr>
          <p:nvPr>
            <p:ph sz="quarter" idx="4294967295"/>
          </p:nvPr>
        </p:nvSpPr>
        <p:spPr>
          <a:xfrm>
            <a:off x="457200" y="1038462"/>
            <a:ext cx="11353800" cy="5215841"/>
          </a:xfrm>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pPr marL="259556" indent="-214313">
              <a:spcBef>
                <a:spcPts val="0"/>
              </a:spcBef>
              <a:spcAft>
                <a:spcPts val="450"/>
              </a:spcAft>
              <a:buClr>
                <a:srgbClr val="0070C0"/>
              </a:buClr>
              <a:buFont typeface="Wingdings" panose="05000000000000000000" pitchFamily="2" charset="2"/>
              <a:buChar char="Ø"/>
              <a:tabLst>
                <a:tab pos="1600200" algn="l"/>
                <a:tab pos="5600700" algn="l"/>
              </a:tabLst>
            </a:pPr>
            <a:r>
              <a:rPr lang="en-US" sz="1300" b="1" dirty="0">
                <a:latin typeface="Calibri" panose="020F0502020204030204" pitchFamily="34" charset="0"/>
              </a:rPr>
              <a:t>10:00 – 10:30  	</a:t>
            </a:r>
            <a:r>
              <a:rPr lang="en-US" sz="1300" dirty="0">
                <a:latin typeface="Calibri" panose="020F0502020204030204" pitchFamily="34" charset="0"/>
              </a:rPr>
              <a:t>Welcome and MIC3 Overview	</a:t>
            </a:r>
            <a:r>
              <a:rPr lang="en-US" sz="1300" b="1" dirty="0">
                <a:latin typeface="Calibri" panose="020F0502020204030204" pitchFamily="34" charset="0"/>
              </a:rPr>
              <a:t>Greg Lynch,  </a:t>
            </a:r>
            <a:r>
              <a:rPr lang="en-US" sz="1300" dirty="0">
                <a:latin typeface="Calibri" panose="020F0502020204030204" pitchFamily="34" charset="0"/>
              </a:rPr>
              <a:t>WA MIC3 Commissioner</a:t>
            </a:r>
            <a:endParaRPr lang="en-US" sz="700" dirty="0">
              <a:latin typeface="Calibri" panose="020F0502020204030204" pitchFamily="34" charset="0"/>
            </a:endParaRPr>
          </a:p>
          <a:p>
            <a:pPr marL="1653803" lvl="8" indent="0">
              <a:spcBef>
                <a:spcPts val="0"/>
              </a:spcBef>
              <a:spcAft>
                <a:spcPts val="450"/>
              </a:spcAft>
              <a:buClr>
                <a:srgbClr val="0070C0"/>
              </a:buClr>
              <a:buNone/>
              <a:tabLst>
                <a:tab pos="1600200" algn="l"/>
                <a:tab pos="5600700" algn="l"/>
              </a:tabLst>
            </a:pPr>
            <a:r>
              <a:rPr lang="en-US" sz="700" dirty="0">
                <a:latin typeface="Calibri" panose="020F0502020204030204" pitchFamily="34" charset="0"/>
              </a:rPr>
              <a:t>		</a:t>
            </a:r>
            <a:r>
              <a:rPr lang="en-US" sz="1300" dirty="0">
                <a:latin typeface="Calibri" panose="020F0502020204030204" pitchFamily="34" charset="0"/>
              </a:rPr>
              <a:t>MIC3 WA Brief Review</a:t>
            </a:r>
          </a:p>
          <a:p>
            <a:pPr marL="1653803" lvl="8" indent="0">
              <a:spcBef>
                <a:spcPts val="0"/>
              </a:spcBef>
              <a:spcAft>
                <a:spcPts val="450"/>
              </a:spcAft>
              <a:buClr>
                <a:srgbClr val="0070C0"/>
              </a:buClr>
              <a:buNone/>
              <a:tabLst>
                <a:tab pos="1600200" algn="l"/>
                <a:tab pos="5600700" algn="l"/>
              </a:tabLst>
            </a:pPr>
            <a:r>
              <a:rPr lang="en-US" sz="1300" dirty="0">
                <a:latin typeface="Calibri" panose="020F0502020204030204" pitchFamily="34" charset="0"/>
              </a:rPr>
              <a:t>		National Guard &amp; Compact Support  </a:t>
            </a:r>
          </a:p>
          <a:p>
            <a:pPr marL="1653803" lvl="8" indent="0">
              <a:spcBef>
                <a:spcPts val="0"/>
              </a:spcBef>
              <a:spcAft>
                <a:spcPts val="450"/>
              </a:spcAft>
              <a:buClr>
                <a:srgbClr val="0070C0"/>
              </a:buClr>
              <a:buNone/>
              <a:tabLst>
                <a:tab pos="1600200" algn="l"/>
                <a:tab pos="5600700" algn="l"/>
              </a:tabLst>
            </a:pPr>
            <a:r>
              <a:rPr lang="en-US" sz="1300" dirty="0">
                <a:latin typeface="Calibri" panose="020F0502020204030204" pitchFamily="34" charset="0"/>
              </a:rPr>
              <a:t>		WA MIC3 Commissioner Succession Planning</a:t>
            </a:r>
          </a:p>
          <a:p>
            <a:pPr marL="552164" lvl="1" indent="-214313">
              <a:spcBef>
                <a:spcPts val="0"/>
              </a:spcBef>
              <a:spcAft>
                <a:spcPts val="450"/>
              </a:spcAft>
              <a:buClr>
                <a:srgbClr val="0070C0"/>
              </a:buClr>
              <a:buFont typeface="Wingdings" panose="05000000000000000000" pitchFamily="2" charset="2"/>
              <a:buChar char="Ø"/>
              <a:tabLst>
                <a:tab pos="1600200" algn="l"/>
                <a:tab pos="5600700" algn="l"/>
              </a:tabLst>
            </a:pPr>
            <a:endParaRPr lang="en-US" sz="1100" b="1" dirty="0">
              <a:latin typeface="Calibri" panose="020F0502020204030204" pitchFamily="34" charset="0"/>
            </a:endParaRPr>
          </a:p>
          <a:p>
            <a:pPr marL="259556" indent="-214313">
              <a:spcBef>
                <a:spcPts val="0"/>
              </a:spcBef>
              <a:spcAft>
                <a:spcPts val="450"/>
              </a:spcAft>
              <a:buClr>
                <a:srgbClr val="0070C0"/>
              </a:buClr>
              <a:buFont typeface="Wingdings" panose="05000000000000000000" pitchFamily="2" charset="2"/>
              <a:buChar char="Ø"/>
              <a:tabLst>
                <a:tab pos="1600200" algn="l"/>
                <a:tab pos="5600700" algn="l"/>
              </a:tabLst>
            </a:pPr>
            <a:r>
              <a:rPr lang="en-US" sz="1300" b="1" dirty="0">
                <a:latin typeface="Calibri" panose="020F0502020204030204" pitchFamily="34" charset="0"/>
              </a:rPr>
              <a:t>10:30 – 10:50	</a:t>
            </a:r>
            <a:r>
              <a:rPr lang="en-US" sz="1300" dirty="0">
                <a:latin typeface="Calibri" panose="020F0502020204030204" pitchFamily="34" charset="0"/>
              </a:rPr>
              <a:t>Office of the Superintendent of  Public Instruction</a:t>
            </a:r>
            <a:r>
              <a:rPr lang="en-US" sz="1300" b="1" dirty="0">
                <a:latin typeface="Calibri" panose="020F0502020204030204" pitchFamily="34" charset="0"/>
              </a:rPr>
              <a:t>	Dixie </a:t>
            </a:r>
            <a:r>
              <a:rPr lang="en-US" sz="1300" b="1" dirty="0" err="1">
                <a:latin typeface="Calibri" panose="020F0502020204030204" pitchFamily="34" charset="0"/>
              </a:rPr>
              <a:t>Grunenfelder</a:t>
            </a:r>
            <a:r>
              <a:rPr lang="en-US" sz="1300" b="1" dirty="0">
                <a:latin typeface="Calibri" panose="020F0502020204030204" pitchFamily="34" charset="0"/>
              </a:rPr>
              <a:t>,  </a:t>
            </a:r>
            <a:r>
              <a:rPr lang="en-US" sz="1300" dirty="0">
                <a:latin typeface="Calibri" panose="020F0502020204030204" pitchFamily="34" charset="0"/>
              </a:rPr>
              <a:t>Executive</a:t>
            </a:r>
            <a:r>
              <a:rPr lang="en-US" sz="1300" b="1" dirty="0">
                <a:latin typeface="Calibri" panose="020F0502020204030204" pitchFamily="34" charset="0"/>
              </a:rPr>
              <a:t> </a:t>
            </a:r>
            <a:r>
              <a:rPr lang="en-US" sz="1300" dirty="0">
                <a:latin typeface="Calibri" panose="020F0502020204030204" pitchFamily="34" charset="0"/>
              </a:rPr>
              <a:t>Director, </a:t>
            </a:r>
            <a:r>
              <a:rPr lang="en-US" sz="1300" dirty="0"/>
              <a:t>ED Student Engagement &amp; Support                                                                                     	 		School District Compact Survey</a:t>
            </a:r>
          </a:p>
          <a:p>
            <a:pPr marL="1653803" lvl="8" indent="0">
              <a:spcBef>
                <a:spcPts val="0"/>
              </a:spcBef>
              <a:spcAft>
                <a:spcPts val="450"/>
              </a:spcAft>
              <a:buClr>
                <a:srgbClr val="0070C0"/>
              </a:buClr>
              <a:buNone/>
              <a:tabLst>
                <a:tab pos="1600200" algn="l"/>
                <a:tab pos="5600700" algn="l"/>
              </a:tabLst>
            </a:pPr>
            <a:r>
              <a:rPr lang="en-US" sz="1300" dirty="0"/>
              <a:t>                                                                                                               	Military Identifier</a:t>
            </a:r>
          </a:p>
          <a:p>
            <a:pPr marL="1653803" lvl="8" indent="0">
              <a:spcBef>
                <a:spcPts val="0"/>
              </a:spcBef>
              <a:spcAft>
                <a:spcPts val="450"/>
              </a:spcAft>
              <a:buClr>
                <a:srgbClr val="0070C0"/>
              </a:buClr>
              <a:buNone/>
              <a:tabLst>
                <a:tab pos="1600200" algn="l"/>
                <a:tab pos="5600700" algn="l"/>
              </a:tabLst>
            </a:pPr>
            <a:r>
              <a:rPr lang="en-US" sz="1300" dirty="0"/>
              <a:t>		Recurring Compact Challenges in WA</a:t>
            </a:r>
          </a:p>
          <a:p>
            <a:pPr marL="1653803" lvl="8" indent="0">
              <a:spcBef>
                <a:spcPts val="0"/>
              </a:spcBef>
              <a:spcAft>
                <a:spcPts val="450"/>
              </a:spcAft>
              <a:buClr>
                <a:srgbClr val="0070C0"/>
              </a:buClr>
              <a:buNone/>
              <a:tabLst>
                <a:tab pos="1600200" algn="l"/>
                <a:tab pos="5600700" algn="l"/>
              </a:tabLst>
            </a:pPr>
            <a:r>
              <a:rPr lang="en-US" sz="1300" dirty="0"/>
              <a:t>		School Choice and Virtual Learning</a:t>
            </a:r>
          </a:p>
          <a:p>
            <a:pPr marL="1653803" lvl="8" indent="0">
              <a:spcBef>
                <a:spcPts val="0"/>
              </a:spcBef>
              <a:spcAft>
                <a:spcPts val="450"/>
              </a:spcAft>
              <a:buClr>
                <a:srgbClr val="0070C0"/>
              </a:buClr>
              <a:buNone/>
              <a:tabLst>
                <a:tab pos="1600200" algn="l"/>
                <a:tab pos="5600700" algn="l"/>
              </a:tabLst>
            </a:pPr>
            <a:r>
              <a:rPr lang="en-US" sz="1300" dirty="0"/>
              <a:t>		Advanced Enrollment</a:t>
            </a:r>
          </a:p>
          <a:p>
            <a:pPr marL="1653803" lvl="8" indent="0">
              <a:spcBef>
                <a:spcPts val="0"/>
              </a:spcBef>
              <a:spcAft>
                <a:spcPts val="450"/>
              </a:spcAft>
              <a:buClr>
                <a:srgbClr val="0070C0"/>
              </a:buClr>
              <a:buNone/>
              <a:tabLst>
                <a:tab pos="1600200" algn="l"/>
                <a:tab pos="5600700" algn="l"/>
              </a:tabLst>
            </a:pPr>
            <a:r>
              <a:rPr lang="en-US" sz="1300" dirty="0"/>
              <a:t>	</a:t>
            </a:r>
            <a:r>
              <a:rPr lang="en-US" sz="1300" dirty="0">
                <a:latin typeface="Calibri" panose="020F0502020204030204" pitchFamily="34" charset="0"/>
              </a:rPr>
              <a:t>	</a:t>
            </a:r>
            <a:r>
              <a:rPr lang="en-US" sz="1300" b="1" dirty="0">
                <a:latin typeface="Calibri" panose="020F0502020204030204" pitchFamily="34" charset="0"/>
              </a:rPr>
              <a:t>	</a:t>
            </a:r>
          </a:p>
          <a:p>
            <a:pPr marL="259556" indent="-214313">
              <a:spcBef>
                <a:spcPts val="0"/>
              </a:spcBef>
              <a:spcAft>
                <a:spcPts val="450"/>
              </a:spcAft>
              <a:buClr>
                <a:srgbClr val="0070C0"/>
              </a:buClr>
              <a:buFont typeface="Wingdings" panose="05000000000000000000" pitchFamily="2" charset="2"/>
              <a:buChar char="Ø"/>
              <a:tabLst>
                <a:tab pos="1600200" algn="l"/>
                <a:tab pos="5600700" algn="l"/>
              </a:tabLst>
            </a:pPr>
            <a:r>
              <a:rPr lang="en-US" sz="1300" b="1" dirty="0">
                <a:latin typeface="Calibri" panose="020F0502020204030204" pitchFamily="34" charset="0"/>
              </a:rPr>
              <a:t>10:50 – 11:00	</a:t>
            </a:r>
            <a:r>
              <a:rPr lang="en-US" sz="1300" dirty="0">
                <a:latin typeface="Calibri" panose="020F0502020204030204" pitchFamily="34" charset="0"/>
              </a:rPr>
              <a:t>Department of Defense Liaison</a:t>
            </a:r>
            <a:r>
              <a:rPr lang="en-US" sz="1300" b="1" dirty="0">
                <a:latin typeface="Calibri" panose="020F0502020204030204" pitchFamily="34" charset="0"/>
              </a:rPr>
              <a:t>	Tammie Perreault, </a:t>
            </a:r>
            <a:r>
              <a:rPr lang="en-US" sz="1300" dirty="0">
                <a:latin typeface="Calibri" panose="020F0502020204030204" pitchFamily="34" charset="0"/>
              </a:rPr>
              <a:t>NW Region DoD Liaison</a:t>
            </a:r>
          </a:p>
          <a:p>
            <a:pPr marL="45243" indent="0">
              <a:spcBef>
                <a:spcPts val="0"/>
              </a:spcBef>
              <a:spcAft>
                <a:spcPts val="450"/>
              </a:spcAft>
              <a:buClr>
                <a:srgbClr val="0070C0"/>
              </a:buClr>
              <a:buNone/>
              <a:tabLst>
                <a:tab pos="1600200" algn="l"/>
                <a:tab pos="5600700" algn="l"/>
              </a:tabLst>
            </a:pPr>
            <a:endParaRPr lang="en-US" sz="1300" dirty="0">
              <a:latin typeface="Calibri" panose="020F0502020204030204" pitchFamily="34" charset="0"/>
            </a:endParaRPr>
          </a:p>
          <a:p>
            <a:pPr marL="259556" indent="-214313">
              <a:spcBef>
                <a:spcPts val="0"/>
              </a:spcBef>
              <a:spcAft>
                <a:spcPts val="450"/>
              </a:spcAft>
              <a:buClr>
                <a:srgbClr val="0070C0"/>
              </a:buClr>
              <a:buFont typeface="Wingdings" panose="05000000000000000000" pitchFamily="2" charset="2"/>
              <a:buChar char="Ø"/>
              <a:tabLst>
                <a:tab pos="3429000" algn="l"/>
              </a:tabLst>
            </a:pPr>
            <a:r>
              <a:rPr lang="en-US" sz="1300" dirty="0">
                <a:latin typeface="Calibri" panose="020F0502020204030204" pitchFamily="34" charset="0"/>
              </a:rPr>
              <a:t>11:00 -11:30              Discussion, Questions &amp; Updates		    All</a:t>
            </a:r>
          </a:p>
          <a:p>
            <a:pPr marL="45243" indent="0">
              <a:spcBef>
                <a:spcPts val="0"/>
              </a:spcBef>
              <a:spcAft>
                <a:spcPts val="450"/>
              </a:spcAft>
              <a:buClr>
                <a:srgbClr val="0070C0"/>
              </a:buClr>
              <a:buNone/>
              <a:tabLst>
                <a:tab pos="1600200" algn="l"/>
                <a:tab pos="3429000" algn="l"/>
                <a:tab pos="5600700" algn="l"/>
              </a:tabLst>
            </a:pPr>
            <a:r>
              <a:rPr lang="en-US" sz="1400" b="1" dirty="0">
                <a:latin typeface="Calibri" panose="020F0502020204030204" pitchFamily="34" charset="0"/>
              </a:rPr>
              <a:t>			Senators </a:t>
            </a:r>
            <a:r>
              <a:rPr lang="en-US" sz="1400" b="1" dirty="0" err="1">
                <a:latin typeface="Calibri" panose="020F0502020204030204" pitchFamily="34" charset="0"/>
              </a:rPr>
              <a:t>Rolfes</a:t>
            </a:r>
            <a:r>
              <a:rPr lang="en-US" sz="1400" b="1" dirty="0">
                <a:latin typeface="Calibri" panose="020F0502020204030204" pitchFamily="34" charset="0"/>
              </a:rPr>
              <a:t>, &amp; Rivers Representative Paul</a:t>
            </a:r>
          </a:p>
          <a:p>
            <a:pPr marL="45243" indent="0">
              <a:spcBef>
                <a:spcPts val="0"/>
              </a:spcBef>
              <a:spcAft>
                <a:spcPts val="450"/>
              </a:spcAft>
              <a:buClr>
                <a:srgbClr val="0070C0"/>
              </a:buClr>
              <a:buNone/>
              <a:tabLst>
                <a:tab pos="1600200" algn="l"/>
                <a:tab pos="3429000" algn="l"/>
                <a:tab pos="5600700" algn="l"/>
              </a:tabLst>
            </a:pPr>
            <a:r>
              <a:rPr lang="en-US" sz="1400" b="1" dirty="0">
                <a:latin typeface="Calibri" panose="020F0502020204030204" pitchFamily="34" charset="0"/>
              </a:rPr>
              <a:t>			Randy Spaulding, </a:t>
            </a:r>
            <a:r>
              <a:rPr lang="en-US" sz="1400" dirty="0">
                <a:latin typeface="Calibri" panose="020F0502020204030204" pitchFamily="34" charset="0"/>
              </a:rPr>
              <a:t>Executive Director, State Board of Education</a:t>
            </a:r>
          </a:p>
          <a:p>
            <a:pPr marL="45243" indent="0">
              <a:spcBef>
                <a:spcPts val="0"/>
              </a:spcBef>
              <a:spcAft>
                <a:spcPts val="450"/>
              </a:spcAft>
              <a:buClr>
                <a:srgbClr val="0070C0"/>
              </a:buClr>
              <a:buNone/>
              <a:tabLst>
                <a:tab pos="1600200" algn="l"/>
                <a:tab pos="5600700" algn="l"/>
              </a:tabLst>
            </a:pPr>
            <a:r>
              <a:rPr lang="en-US" sz="1400" b="1" dirty="0">
                <a:latin typeface="Calibri" panose="020F0502020204030204" pitchFamily="34" charset="0"/>
              </a:rPr>
              <a:t>		Mick Hoffman, </a:t>
            </a:r>
            <a:r>
              <a:rPr lang="en-US" sz="1400" dirty="0">
                <a:latin typeface="Calibri" panose="020F0502020204030204" pitchFamily="34" charset="0"/>
              </a:rPr>
              <a:t>Executive Director, WA Interscholastic Activities Association</a:t>
            </a:r>
          </a:p>
          <a:p>
            <a:pPr marL="45243" indent="0">
              <a:spcBef>
                <a:spcPts val="0"/>
              </a:spcBef>
              <a:spcAft>
                <a:spcPts val="450"/>
              </a:spcAft>
              <a:buClr>
                <a:srgbClr val="0070C0"/>
              </a:buClr>
              <a:buNone/>
              <a:tabLst>
                <a:tab pos="1600200" algn="l"/>
                <a:tab pos="5600700" algn="l"/>
              </a:tabLst>
            </a:pPr>
            <a:r>
              <a:rPr lang="en-US" sz="1400" dirty="0">
                <a:latin typeface="Calibri" panose="020F0502020204030204" pitchFamily="34" charset="0"/>
              </a:rPr>
              <a:t>		</a:t>
            </a:r>
            <a:r>
              <a:rPr lang="en-US" sz="1400" b="1" dirty="0">
                <a:latin typeface="Calibri" panose="020F0502020204030204" pitchFamily="34" charset="0"/>
              </a:rPr>
              <a:t>Andrew Estep</a:t>
            </a:r>
            <a:r>
              <a:rPr lang="en-US" sz="1400" dirty="0">
                <a:latin typeface="Calibri" panose="020F0502020204030204" pitchFamily="34" charset="0"/>
              </a:rPr>
              <a:t>, Executive Director, WA PTA</a:t>
            </a:r>
          </a:p>
          <a:p>
            <a:pPr marL="45243" indent="0">
              <a:spcBef>
                <a:spcPts val="0"/>
              </a:spcBef>
              <a:spcAft>
                <a:spcPts val="450"/>
              </a:spcAft>
              <a:buClr>
                <a:srgbClr val="0070C0"/>
              </a:buClr>
              <a:buNone/>
              <a:tabLst>
                <a:tab pos="1600200" algn="l"/>
                <a:tab pos="5600700" algn="l"/>
              </a:tabLst>
            </a:pPr>
            <a:r>
              <a:rPr lang="en-US" sz="1400" dirty="0">
                <a:latin typeface="Calibri" panose="020F0502020204030204" pitchFamily="34" charset="0"/>
              </a:rPr>
              <a:t>		</a:t>
            </a:r>
            <a:r>
              <a:rPr lang="en-US" sz="1400" b="1" dirty="0">
                <a:latin typeface="Calibri" panose="020F0502020204030204" pitchFamily="34" charset="0"/>
              </a:rPr>
              <a:t>Norma </a:t>
            </a:r>
            <a:r>
              <a:rPr lang="en-US" sz="1400" b="1" dirty="0" err="1">
                <a:latin typeface="Calibri" panose="020F0502020204030204" pitchFamily="34" charset="0"/>
              </a:rPr>
              <a:t>Melo</a:t>
            </a:r>
            <a:r>
              <a:rPr lang="en-US" sz="1400" b="1" dirty="0">
                <a:latin typeface="Calibri" panose="020F0502020204030204" pitchFamily="34" charset="0"/>
              </a:rPr>
              <a:t>, Kelly </a:t>
            </a:r>
            <a:r>
              <a:rPr lang="en-US" sz="1400" b="1" dirty="0" err="1">
                <a:latin typeface="Calibri" panose="020F0502020204030204" pitchFamily="34" charset="0"/>
              </a:rPr>
              <a:t>Scheese</a:t>
            </a:r>
            <a:r>
              <a:rPr lang="en-US" sz="1400" b="1" dirty="0">
                <a:latin typeface="Calibri" panose="020F0502020204030204" pitchFamily="34" charset="0"/>
              </a:rPr>
              <a:t>, </a:t>
            </a:r>
            <a:r>
              <a:rPr lang="en-US" sz="1400" dirty="0">
                <a:latin typeface="Calibri" panose="020F0502020204030204" pitchFamily="34" charset="0"/>
              </a:rPr>
              <a:t>Military Liaisons </a:t>
            </a:r>
            <a:endParaRPr lang="en-US" sz="1400" b="1" dirty="0">
              <a:latin typeface="Calibri" panose="020F0502020204030204" pitchFamily="34" charset="0"/>
            </a:endParaRPr>
          </a:p>
          <a:p>
            <a:pPr marL="45243" indent="0">
              <a:spcBef>
                <a:spcPts val="0"/>
              </a:spcBef>
              <a:spcAft>
                <a:spcPts val="450"/>
              </a:spcAft>
              <a:buClr>
                <a:srgbClr val="0070C0"/>
              </a:buClr>
              <a:buNone/>
              <a:tabLst>
                <a:tab pos="1600200" algn="l"/>
                <a:tab pos="5600700" algn="l"/>
              </a:tabLst>
            </a:pPr>
            <a:r>
              <a:rPr lang="en-US" sz="1400" dirty="0">
                <a:latin typeface="Calibri" panose="020F0502020204030204" pitchFamily="34" charset="0"/>
              </a:rPr>
              <a:t>		</a:t>
            </a:r>
            <a:r>
              <a:rPr lang="en-US" sz="1400" b="1" dirty="0">
                <a:latin typeface="Calibri" panose="020F0502020204030204" pitchFamily="34" charset="0"/>
              </a:rPr>
              <a:t>Tim Ames, Ron Banner, Aaron </a:t>
            </a:r>
            <a:r>
              <a:rPr lang="en-US" sz="1400" b="1" dirty="0" err="1">
                <a:latin typeface="Calibri" panose="020F0502020204030204" pitchFamily="34" charset="0"/>
              </a:rPr>
              <a:t>Leavell</a:t>
            </a:r>
            <a:r>
              <a:rPr lang="en-US" sz="1400" b="1" dirty="0">
                <a:latin typeface="Calibri" panose="020F0502020204030204" pitchFamily="34" charset="0"/>
              </a:rPr>
              <a:t>, &amp; Erin Prince</a:t>
            </a:r>
            <a:r>
              <a:rPr lang="en-US" sz="1400" dirty="0">
                <a:latin typeface="Calibri" panose="020F0502020204030204" pitchFamily="34" charset="0"/>
              </a:rPr>
              <a:t>, SD Superintendents</a:t>
            </a:r>
          </a:p>
        </p:txBody>
      </p:sp>
      <p:pic>
        <p:nvPicPr>
          <p:cNvPr id="5" name="Picture 2" descr="http://mic3.net/main%20images/mic3headerlogo.png"/>
          <p:cNvPicPr>
            <a:picLocks noChangeAspect="1" noChangeArrowheads="1"/>
          </p:cNvPicPr>
          <p:nvPr/>
        </p:nvPicPr>
        <p:blipFill rotWithShape="1">
          <a:blip r:embed="rId4" r:link="rId5" cstate="print">
            <a:extLst>
              <a:ext uri="{28A0092B-C50C-407E-A947-70E740481C1C}">
                <a14:useLocalDpi xmlns:a14="http://schemas.microsoft.com/office/drawing/2010/main" val="0"/>
              </a:ext>
            </a:extLst>
          </a:blip>
          <a:srcRect/>
          <a:stretch>
            <a:fillRect/>
          </a:stretch>
        </p:blipFill>
        <p:spPr bwMode="auto">
          <a:xfrm>
            <a:off x="2435992" y="228600"/>
            <a:ext cx="760957" cy="56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mic3.net/main%20images/mic3headerlogo.png"/>
          <p:cNvPicPr>
            <a:picLocks noChangeAspect="1" noChangeArrowheads="1"/>
          </p:cNvPicPr>
          <p:nvPr/>
        </p:nvPicPr>
        <p:blipFill rotWithShape="1">
          <a:blip r:embed="rId6" r:link="rId5" cstate="print">
            <a:extLst>
              <a:ext uri="{28A0092B-C50C-407E-A947-70E740481C1C}">
                <a14:useLocalDpi xmlns:a14="http://schemas.microsoft.com/office/drawing/2010/main" val="0"/>
              </a:ext>
            </a:extLst>
          </a:blip>
          <a:srcRect/>
          <a:stretch>
            <a:fillRect/>
          </a:stretch>
        </p:blipFill>
        <p:spPr bwMode="auto">
          <a:xfrm>
            <a:off x="533400" y="457786"/>
            <a:ext cx="2638295" cy="49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https://tse1.mm.bing.net/th?&amp;id=OIP.Ma5e58d58453c877ff964ea6795039317o0&amp;w=247&amp;h=168&amp;c=0&amp;pid=1.9&amp;rs=0&amp;p=0&amp;r=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676266">
            <a:off x="2664130" y="4919081"/>
            <a:ext cx="2176766" cy="1548839"/>
          </a:xfrm>
          <a:prstGeom prst="ellipse">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AED5517-B216-4CEF-971D-ABCDAA6AC6DB}" type="slidenum">
              <a:rPr lang="en-US" smtClean="0"/>
              <a:t>2</a:t>
            </a:fld>
            <a:endParaRPr lang="en-US" dirty="0"/>
          </a:p>
        </p:txBody>
      </p:sp>
    </p:spTree>
    <p:extLst>
      <p:ext uri="{BB962C8B-B14F-4D97-AF65-F5344CB8AC3E}">
        <p14:creationId xmlns:p14="http://schemas.microsoft.com/office/powerpoint/2010/main" val="2977555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District Survey</a:t>
            </a:r>
          </a:p>
        </p:txBody>
      </p:sp>
      <p:graphicFrame>
        <p:nvGraphicFramePr>
          <p:cNvPr id="7" name="Diagram 6"/>
          <p:cNvGraphicFramePr/>
          <p:nvPr>
            <p:extLst>
              <p:ext uri="{D42A27DB-BD31-4B8C-83A1-F6EECF244321}">
                <p14:modId xmlns:p14="http://schemas.microsoft.com/office/powerpoint/2010/main" val="2838875721"/>
              </p:ext>
            </p:extLst>
          </p:nvPr>
        </p:nvGraphicFramePr>
        <p:xfrm>
          <a:off x="668594" y="1401638"/>
          <a:ext cx="10685206" cy="4336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0634472" y="6492240"/>
            <a:ext cx="155752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5E6AA-0B40-4E91-AC43-E2945D31819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10/17/2021</a:t>
            </a:fld>
            <a:r>
              <a:rPr kumimoji="0" lang="en-US" sz="1600" b="0" i="0" u="none" strike="noStrike" kern="1200" cap="none" spc="0" normalizeH="0" baseline="0" noProof="0" dirty="0">
                <a:ln>
                  <a:noFill/>
                </a:ln>
                <a:solidFill>
                  <a:srgbClr val="40403D"/>
                </a:solidFill>
                <a:effectLst/>
                <a:uLnTx/>
                <a:uFillTx/>
                <a:latin typeface="Segoe UI"/>
                <a:ea typeface="+mn-ea"/>
                <a:cs typeface="+mn-cs"/>
              </a:rPr>
              <a:t> | </a:t>
            </a:r>
            <a:fld id="{98B50EEE-6D80-4EF8-86BC-7D15D84DD2A1}"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TextBox 5">
            <a:extLst>
              <a:ext uri="{FF2B5EF4-FFF2-40B4-BE49-F238E27FC236}">
                <a16:creationId xmlns:a16="http://schemas.microsoft.com/office/drawing/2014/main" id="{BF44C575-31B4-468F-8434-7694770BB04E}"/>
              </a:ext>
            </a:extLst>
          </p:cNvPr>
          <p:cNvSpPr txBox="1"/>
          <p:nvPr/>
        </p:nvSpPr>
        <p:spPr>
          <a:xfrm>
            <a:off x="6261100" y="5914850"/>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8"/>
              </a:rPr>
              <a:t>Military Compact Implementation (alchemer.com)</a:t>
            </a:r>
            <a:endParaRPr kumimoji="0" lang="en-US" sz="18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856469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5"/>
            <a:ext cx="10515600" cy="854075"/>
          </a:xfrm>
        </p:spPr>
        <p:txBody>
          <a:bodyPr/>
          <a:lstStyle/>
          <a:p>
            <a:pPr algn="ctr"/>
            <a:r>
              <a:rPr lang="en-US" dirty="0"/>
              <a:t>Response Criteria</a:t>
            </a:r>
          </a:p>
        </p:txBody>
      </p:sp>
      <p:graphicFrame>
        <p:nvGraphicFramePr>
          <p:cNvPr id="7" name="Diagram 6"/>
          <p:cNvGraphicFramePr/>
          <p:nvPr>
            <p:extLst>
              <p:ext uri="{D42A27DB-BD31-4B8C-83A1-F6EECF244321}">
                <p14:modId xmlns:p14="http://schemas.microsoft.com/office/powerpoint/2010/main" val="2770365483"/>
              </p:ext>
            </p:extLst>
          </p:nvPr>
        </p:nvGraphicFramePr>
        <p:xfrm>
          <a:off x="-236765" y="792162"/>
          <a:ext cx="12314465" cy="5519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0744200" y="6519446"/>
            <a:ext cx="14478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5E6AA-0B40-4E91-AC43-E2945D31819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10/17/2021</a:t>
            </a:fld>
            <a:r>
              <a:rPr kumimoji="0" lang="en-US" sz="1600" b="0" i="0" u="none" strike="noStrike" kern="1200" cap="none" spc="0" normalizeH="0" baseline="0" noProof="0" dirty="0">
                <a:ln>
                  <a:noFill/>
                </a:ln>
                <a:solidFill>
                  <a:srgbClr val="40403D"/>
                </a:solidFill>
                <a:effectLst/>
                <a:uLnTx/>
                <a:uFillTx/>
                <a:latin typeface="Segoe UI"/>
                <a:ea typeface="+mn-ea"/>
                <a:cs typeface="+mn-cs"/>
              </a:rPr>
              <a:t> | </a:t>
            </a:r>
            <a:fld id="{98B50EEE-6D80-4EF8-86BC-7D15D84DD2A1}"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461946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CB973-57E1-434A-955A-33EB0F840DC3}"/>
              </a:ext>
            </a:extLst>
          </p:cNvPr>
          <p:cNvSpPr>
            <a:spLocks noGrp="1"/>
          </p:cNvSpPr>
          <p:nvPr>
            <p:ph type="title"/>
          </p:nvPr>
        </p:nvSpPr>
        <p:spPr/>
        <p:txBody>
          <a:bodyPr/>
          <a:lstStyle/>
          <a:p>
            <a:r>
              <a:rPr lang="en-US" dirty="0"/>
              <a:t>Sample Question</a:t>
            </a:r>
          </a:p>
        </p:txBody>
      </p:sp>
      <p:pic>
        <p:nvPicPr>
          <p:cNvPr id="7" name="Content Placeholder 6">
            <a:extLst>
              <a:ext uri="{FF2B5EF4-FFF2-40B4-BE49-F238E27FC236}">
                <a16:creationId xmlns:a16="http://schemas.microsoft.com/office/drawing/2014/main" id="{4868DB1A-1521-4E18-84EB-51945E21E9AC}"/>
              </a:ext>
            </a:extLst>
          </p:cNvPr>
          <p:cNvPicPr>
            <a:picLocks noGrp="1" noChangeAspect="1"/>
          </p:cNvPicPr>
          <p:nvPr>
            <p:ph idx="1"/>
          </p:nvPr>
        </p:nvPicPr>
        <p:blipFill>
          <a:blip r:embed="rId2"/>
          <a:stretch>
            <a:fillRect/>
          </a:stretch>
        </p:blipFill>
        <p:spPr>
          <a:xfrm>
            <a:off x="747788" y="1799249"/>
            <a:ext cx="10515600" cy="3315335"/>
          </a:xfrm>
        </p:spPr>
      </p:pic>
      <p:sp>
        <p:nvSpPr>
          <p:cNvPr id="4" name="Date Placeholder 3">
            <a:extLst>
              <a:ext uri="{FF2B5EF4-FFF2-40B4-BE49-F238E27FC236}">
                <a16:creationId xmlns:a16="http://schemas.microsoft.com/office/drawing/2014/main" id="{FF7A1D53-C2E9-4633-9D51-AD7F26BDDE2A}"/>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6293F0E-E5A6-4B0A-8C81-4FE16869D8A1}" type="datetime1">
              <a:rPr kumimoji="0" lang="en-US" sz="18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10/17/2021</a:t>
            </a:fld>
            <a:endParaRPr kumimoji="0" lang="en-US" sz="18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52E038B5-AAA9-4C85-8AD4-AB26289E574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BE888B-438C-4896-AE45-D605BA6EAF48}" type="slidenum">
              <a:rPr kumimoji="0" lang="en-US" sz="18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dirty="0">
              <a:ln>
                <a:noFill/>
              </a:ln>
              <a:solidFill>
                <a:srgbClr val="40403D"/>
              </a:solidFill>
              <a:effectLst/>
              <a:uLnTx/>
              <a:uFillTx/>
              <a:latin typeface="Segoe UI"/>
              <a:ea typeface="+mn-ea"/>
              <a:cs typeface="+mn-cs"/>
            </a:endParaRPr>
          </a:p>
        </p:txBody>
      </p:sp>
      <p:pic>
        <p:nvPicPr>
          <p:cNvPr id="9" name="Graphic 8" descr="Badge Question Mark with solid fill">
            <a:extLst>
              <a:ext uri="{FF2B5EF4-FFF2-40B4-BE49-F238E27FC236}">
                <a16:creationId xmlns:a16="http://schemas.microsoft.com/office/drawing/2014/main" id="{1E44E624-B281-499A-8551-5C79A495A1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21800" y="4007530"/>
            <a:ext cx="1676400" cy="1676400"/>
          </a:xfrm>
          <a:prstGeom prst="rect">
            <a:avLst/>
          </a:prstGeom>
        </p:spPr>
      </p:pic>
    </p:spTree>
    <p:extLst>
      <p:ext uri="{BB962C8B-B14F-4D97-AF65-F5344CB8AC3E}">
        <p14:creationId xmlns:p14="http://schemas.microsoft.com/office/powerpoint/2010/main" val="3965977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C8244-0B8A-4B0A-B9FF-5C1C76E30A93}"/>
              </a:ext>
            </a:extLst>
          </p:cNvPr>
          <p:cNvSpPr>
            <a:spLocks noGrp="1"/>
          </p:cNvSpPr>
          <p:nvPr>
            <p:ph type="title"/>
          </p:nvPr>
        </p:nvSpPr>
        <p:spPr/>
        <p:txBody>
          <a:bodyPr/>
          <a:lstStyle/>
          <a:p>
            <a:r>
              <a:rPr lang="en-US" dirty="0"/>
              <a:t>Sample Question </a:t>
            </a:r>
          </a:p>
        </p:txBody>
      </p:sp>
      <p:pic>
        <p:nvPicPr>
          <p:cNvPr id="7" name="Content Placeholder 6">
            <a:extLst>
              <a:ext uri="{FF2B5EF4-FFF2-40B4-BE49-F238E27FC236}">
                <a16:creationId xmlns:a16="http://schemas.microsoft.com/office/drawing/2014/main" id="{51911F5C-196F-431E-A57E-CD835B086BEB}"/>
              </a:ext>
            </a:extLst>
          </p:cNvPr>
          <p:cNvPicPr>
            <a:picLocks noGrp="1" noChangeAspect="1"/>
          </p:cNvPicPr>
          <p:nvPr>
            <p:ph idx="1"/>
          </p:nvPr>
        </p:nvPicPr>
        <p:blipFill>
          <a:blip r:embed="rId2"/>
          <a:stretch>
            <a:fillRect/>
          </a:stretch>
        </p:blipFill>
        <p:spPr>
          <a:xfrm>
            <a:off x="747788" y="1840701"/>
            <a:ext cx="10515600" cy="2854335"/>
          </a:xfrm>
        </p:spPr>
      </p:pic>
      <p:sp>
        <p:nvSpPr>
          <p:cNvPr id="4" name="Date Placeholder 3">
            <a:extLst>
              <a:ext uri="{FF2B5EF4-FFF2-40B4-BE49-F238E27FC236}">
                <a16:creationId xmlns:a16="http://schemas.microsoft.com/office/drawing/2014/main" id="{E3FCBB68-18A0-414E-B39B-CEFD65E02115}"/>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6293F0E-E5A6-4B0A-8C81-4FE16869D8A1}" type="datetime1">
              <a:rPr kumimoji="0" lang="en-US" sz="18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10/17/2021</a:t>
            </a:fld>
            <a:endParaRPr kumimoji="0" lang="en-US" sz="18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BD3ADD11-C224-4922-B264-278085E6314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BE888B-438C-4896-AE45-D605BA6EAF48}" type="slidenum">
              <a:rPr kumimoji="0" lang="en-US" sz="18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dirty="0">
              <a:ln>
                <a:noFill/>
              </a:ln>
              <a:solidFill>
                <a:srgbClr val="40403D"/>
              </a:solidFill>
              <a:effectLst/>
              <a:uLnTx/>
              <a:uFillTx/>
              <a:latin typeface="Segoe UI"/>
              <a:ea typeface="+mn-ea"/>
              <a:cs typeface="+mn-cs"/>
            </a:endParaRPr>
          </a:p>
        </p:txBody>
      </p:sp>
      <p:pic>
        <p:nvPicPr>
          <p:cNvPr id="8" name="Graphic 7" descr="Badge Question Mark with solid fill">
            <a:extLst>
              <a:ext uri="{FF2B5EF4-FFF2-40B4-BE49-F238E27FC236}">
                <a16:creationId xmlns:a16="http://schemas.microsoft.com/office/drawing/2014/main" id="{685E76B8-35C7-452A-9E3A-93EDD3A144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21800" y="4007530"/>
            <a:ext cx="1676400" cy="1676400"/>
          </a:xfrm>
          <a:prstGeom prst="rect">
            <a:avLst/>
          </a:prstGeom>
        </p:spPr>
      </p:pic>
    </p:spTree>
    <p:extLst>
      <p:ext uri="{BB962C8B-B14F-4D97-AF65-F5344CB8AC3E}">
        <p14:creationId xmlns:p14="http://schemas.microsoft.com/office/powerpoint/2010/main" val="3773995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9CE4B-AE74-43CF-B00C-CC87D19A0343}"/>
              </a:ext>
            </a:extLst>
          </p:cNvPr>
          <p:cNvSpPr>
            <a:spLocks noGrp="1"/>
          </p:cNvSpPr>
          <p:nvPr>
            <p:ph type="title"/>
          </p:nvPr>
        </p:nvSpPr>
        <p:spPr/>
        <p:txBody>
          <a:bodyPr/>
          <a:lstStyle/>
          <a:p>
            <a:pPr algn="ctr"/>
            <a:r>
              <a:rPr lang="en-US" dirty="0"/>
              <a:t>Survey Process</a:t>
            </a:r>
          </a:p>
        </p:txBody>
      </p:sp>
      <p:graphicFrame>
        <p:nvGraphicFramePr>
          <p:cNvPr id="7" name="Content Placeholder 2">
            <a:extLst>
              <a:ext uri="{FF2B5EF4-FFF2-40B4-BE49-F238E27FC236}">
                <a16:creationId xmlns:a16="http://schemas.microsoft.com/office/drawing/2014/main" id="{2F0194CC-0F47-4506-BD9E-0E97AD10CD4F}"/>
              </a:ext>
            </a:extLst>
          </p:cNvPr>
          <p:cNvGraphicFramePr>
            <a:graphicFrameLocks noGrp="1"/>
          </p:cNvGraphicFramePr>
          <p:nvPr>
            <p:ph idx="1"/>
            <p:extLst>
              <p:ext uri="{D42A27DB-BD31-4B8C-83A1-F6EECF244321}">
                <p14:modId xmlns:p14="http://schemas.microsoft.com/office/powerpoint/2010/main" val="207312753"/>
              </p:ext>
            </p:extLst>
          </p:nvPr>
        </p:nvGraphicFramePr>
        <p:xfrm>
          <a:off x="641350" y="990601"/>
          <a:ext cx="10909300" cy="4620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72099124-7160-4ED9-8FFE-A143720DAB67}"/>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6293F0E-E5A6-4B0A-8C81-4FE16869D8A1}" type="datetime1">
              <a:rPr kumimoji="0" lang="en-US" sz="18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10/17/2021</a:t>
            </a:fld>
            <a:endParaRPr kumimoji="0" lang="en-US" sz="18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9D02FE59-27F3-45CC-B16E-2A661F918EB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BE888B-438C-4896-AE45-D605BA6EAF48}" type="slidenum">
              <a:rPr kumimoji="0" lang="en-US" sz="18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029553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5E107-0BE6-41B2-9796-E71D656870F6}"/>
              </a:ext>
            </a:extLst>
          </p:cNvPr>
          <p:cNvSpPr>
            <a:spLocks noGrp="1"/>
          </p:cNvSpPr>
          <p:nvPr>
            <p:ph type="title"/>
          </p:nvPr>
        </p:nvSpPr>
        <p:spPr>
          <a:xfrm>
            <a:off x="405280" y="695746"/>
            <a:ext cx="3939688" cy="5583126"/>
          </a:xfrm>
        </p:spPr>
        <p:txBody>
          <a:bodyPr vert="horz" lIns="91440" tIns="45720" rIns="91440" bIns="45720" rtlCol="0" anchor="ctr">
            <a:normAutofit/>
          </a:bodyPr>
          <a:lstStyle/>
          <a:p>
            <a:r>
              <a:rPr lang="en-US" sz="6600" kern="1200" dirty="0">
                <a:solidFill>
                  <a:schemeClr val="tx1"/>
                </a:solidFill>
                <a:latin typeface="+mj-lt"/>
                <a:ea typeface="+mj-ea"/>
                <a:cs typeface="+mj-cs"/>
              </a:rPr>
              <a:t>2020-21 Student Military Identifier Data</a:t>
            </a:r>
          </a:p>
        </p:txBody>
      </p:sp>
      <p:sp>
        <p:nvSpPr>
          <p:cNvPr id="4" name="Date Placeholder 3">
            <a:extLst>
              <a:ext uri="{FF2B5EF4-FFF2-40B4-BE49-F238E27FC236}">
                <a16:creationId xmlns:a16="http://schemas.microsoft.com/office/drawing/2014/main" id="{373A1D0E-4B01-4A6C-A269-18588F0ADDFE}"/>
              </a:ext>
            </a:extLst>
          </p:cNvPr>
          <p:cNvSpPr>
            <a:spLocks noGrp="1"/>
          </p:cNvSpPr>
          <p:nvPr>
            <p:ph type="dt" sz="half" idx="10"/>
          </p:nvPr>
        </p:nvSpPr>
        <p:spPr>
          <a:xfrm>
            <a:off x="838200" y="320400"/>
            <a:ext cx="27432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06293F0E-E5A6-4B0A-8C81-4FE16869D8A1}" type="datetime1">
              <a:rPr kumimoji="0" lang="en-US" sz="1200" b="0" i="0" u="none" strike="noStrike" kern="1200" cap="none" spc="0" normalizeH="0" baseline="0" noProof="0">
                <a:ln>
                  <a:noFill/>
                </a:ln>
                <a:solidFill>
                  <a:srgbClr val="40403D">
                    <a:alpha val="60000"/>
                  </a:srgbClr>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10/17/2021</a:t>
            </a:fld>
            <a:endParaRPr kumimoji="0" lang="en-US" sz="1200" b="0" i="0" u="none" strike="noStrike" kern="1200" cap="none" spc="0" normalizeH="0" baseline="0" noProof="0">
              <a:ln>
                <a:noFill/>
              </a:ln>
              <a:solidFill>
                <a:srgbClr val="40403D">
                  <a:alpha val="60000"/>
                </a:srgbClr>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85230867-A2A2-4DB6-AF90-E53BF0D7AD94}"/>
              </a:ext>
            </a:extLst>
          </p:cNvPr>
          <p:cNvSpPr>
            <a:spLocks noGrp="1"/>
          </p:cNvSpPr>
          <p:nvPr>
            <p:ph type="sldNum" sz="quarter" idx="12"/>
          </p:nvPr>
        </p:nvSpPr>
        <p:spPr>
          <a:xfrm>
            <a:off x="8610600" y="32040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7BE888B-438C-4896-AE45-D605BA6EAF48}" type="slidenum">
              <a:rPr kumimoji="0" lang="en-US" sz="1200" b="0" i="0" u="none" strike="noStrike" kern="1200" cap="none" spc="0" normalizeH="0" baseline="0" noProof="0">
                <a:ln>
                  <a:noFill/>
                </a:ln>
                <a:solidFill>
                  <a:srgbClr val="40403D">
                    <a:alpha val="60000"/>
                  </a:srgb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1200" b="0" i="0" u="none" strike="noStrike" kern="1200" cap="none" spc="0" normalizeH="0" baseline="0" noProof="0">
              <a:ln>
                <a:noFill/>
              </a:ln>
              <a:solidFill>
                <a:srgbClr val="40403D">
                  <a:alpha val="60000"/>
                </a:srgbClr>
              </a:solidFill>
              <a:effectLst/>
              <a:uLnTx/>
              <a:uFillTx/>
              <a:latin typeface="Segoe UI"/>
              <a:ea typeface="+mn-ea"/>
              <a:cs typeface="+mn-cs"/>
            </a:endParaRPr>
          </a:p>
        </p:txBody>
      </p:sp>
      <p:graphicFrame>
        <p:nvGraphicFramePr>
          <p:cNvPr id="14" name="TextBox 9">
            <a:extLst>
              <a:ext uri="{FF2B5EF4-FFF2-40B4-BE49-F238E27FC236}">
                <a16:creationId xmlns:a16="http://schemas.microsoft.com/office/drawing/2014/main" id="{642BF724-11FB-47B8-8568-7F9166345B24}"/>
              </a:ext>
            </a:extLst>
          </p:cNvPr>
          <p:cNvGraphicFramePr/>
          <p:nvPr>
            <p:extLst>
              <p:ext uri="{D42A27DB-BD31-4B8C-83A1-F6EECF244321}">
                <p14:modId xmlns:p14="http://schemas.microsoft.com/office/powerpoint/2010/main" val="3974395204"/>
              </p:ext>
            </p:extLst>
          </p:nvPr>
        </p:nvGraphicFramePr>
        <p:xfrm>
          <a:off x="5108535" y="203201"/>
          <a:ext cx="6678185" cy="6075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0380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C4C834-8A92-4C2A-95F0-6DD3069F9025}"/>
              </a:ext>
            </a:extLst>
          </p:cNvPr>
          <p:cNvSpPr>
            <a:spLocks noGrp="1"/>
          </p:cNvSpPr>
          <p:nvPr>
            <p:ph type="sldNum" sz="quarter" idx="12"/>
          </p:nvPr>
        </p:nvSpPr>
        <p:spPr>
          <a:xfrm>
            <a:off x="3530600" y="6197599"/>
            <a:ext cx="7823200" cy="40206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3D"/>
                </a:solidFill>
                <a:effectLst/>
                <a:uLnTx/>
                <a:uFillTx/>
                <a:latin typeface="Segoe UI"/>
                <a:ea typeface="+mn-ea"/>
                <a:cs typeface="+mn-cs"/>
              </a:rPr>
              <a:t>         Both	     National Guard                      Reserves                  Active</a:t>
            </a:r>
          </a:p>
        </p:txBody>
      </p:sp>
      <p:graphicFrame>
        <p:nvGraphicFramePr>
          <p:cNvPr id="12" name="Chart 11">
            <a:extLst>
              <a:ext uri="{FF2B5EF4-FFF2-40B4-BE49-F238E27FC236}">
                <a16:creationId xmlns:a16="http://schemas.microsoft.com/office/drawing/2014/main" id="{6B18F8AC-9797-47FE-90F0-0FBCD4BF4AF8}"/>
              </a:ext>
            </a:extLst>
          </p:cNvPr>
          <p:cNvGraphicFramePr>
            <a:graphicFrameLocks/>
          </p:cNvGraphicFramePr>
          <p:nvPr>
            <p:extLst>
              <p:ext uri="{D42A27DB-BD31-4B8C-83A1-F6EECF244321}">
                <p14:modId xmlns:p14="http://schemas.microsoft.com/office/powerpoint/2010/main" val="3677461008"/>
              </p:ext>
            </p:extLst>
          </p:nvPr>
        </p:nvGraphicFramePr>
        <p:xfrm>
          <a:off x="508000" y="724468"/>
          <a:ext cx="11506200" cy="549909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BF7A47B3-18E9-495D-A3E5-BE9DABC8DEFD}"/>
              </a:ext>
            </a:extLst>
          </p:cNvPr>
          <p:cNvSpPr txBox="1"/>
          <p:nvPr/>
        </p:nvSpPr>
        <p:spPr>
          <a:xfrm>
            <a:off x="3530600" y="121968"/>
            <a:ext cx="6324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0403D"/>
                </a:solidFill>
                <a:effectLst/>
                <a:uLnTx/>
                <a:uFillTx/>
                <a:latin typeface="Segoe UI"/>
                <a:ea typeface="+mn-ea"/>
                <a:cs typeface="+mn-cs"/>
              </a:rPr>
              <a:t>Student Military Identifier Data Over Time</a:t>
            </a:r>
          </a:p>
        </p:txBody>
      </p:sp>
      <p:sp>
        <p:nvSpPr>
          <p:cNvPr id="16" name="TextBox 8">
            <a:extLst>
              <a:ext uri="{FF2B5EF4-FFF2-40B4-BE49-F238E27FC236}">
                <a16:creationId xmlns:a16="http://schemas.microsoft.com/office/drawing/2014/main" id="{59D1B6A4-A4E9-4769-80D3-35A79C69A523}"/>
              </a:ext>
            </a:extLst>
          </p:cNvPr>
          <p:cNvSpPr txBox="1"/>
          <p:nvPr/>
        </p:nvSpPr>
        <p:spPr>
          <a:xfrm>
            <a:off x="5099050" y="5410714"/>
            <a:ext cx="757557"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0403D"/>
                </a:solidFill>
                <a:effectLst/>
                <a:uLnTx/>
                <a:uFillTx/>
                <a:latin typeface="Segoe UI"/>
                <a:ea typeface="+mn-ea"/>
                <a:cs typeface="+mn-cs"/>
              </a:rPr>
              <a:t>2019</a:t>
            </a:r>
          </a:p>
        </p:txBody>
      </p:sp>
      <p:sp>
        <p:nvSpPr>
          <p:cNvPr id="17" name="TextBox 8">
            <a:extLst>
              <a:ext uri="{FF2B5EF4-FFF2-40B4-BE49-F238E27FC236}">
                <a16:creationId xmlns:a16="http://schemas.microsoft.com/office/drawing/2014/main" id="{76E1427D-F778-4D36-9B02-B2859E9A9170}"/>
              </a:ext>
            </a:extLst>
          </p:cNvPr>
          <p:cNvSpPr txBox="1"/>
          <p:nvPr/>
        </p:nvSpPr>
        <p:spPr>
          <a:xfrm>
            <a:off x="10422257" y="5410714"/>
            <a:ext cx="757557"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0403D"/>
                </a:solidFill>
                <a:effectLst/>
                <a:uLnTx/>
                <a:uFillTx/>
                <a:latin typeface="Segoe UI"/>
                <a:ea typeface="+mn-ea"/>
                <a:cs typeface="+mn-cs"/>
              </a:rPr>
              <a:t>2021</a:t>
            </a:r>
          </a:p>
        </p:txBody>
      </p:sp>
      <p:sp>
        <p:nvSpPr>
          <p:cNvPr id="19" name="Flowchart: Process 18">
            <a:extLst>
              <a:ext uri="{FF2B5EF4-FFF2-40B4-BE49-F238E27FC236}">
                <a16:creationId xmlns:a16="http://schemas.microsoft.com/office/drawing/2014/main" id="{D8CB2C6F-4458-4420-974F-9B667D6118D8}"/>
              </a:ext>
            </a:extLst>
          </p:cNvPr>
          <p:cNvSpPr/>
          <p:nvPr/>
        </p:nvSpPr>
        <p:spPr>
          <a:xfrm>
            <a:off x="3695700" y="6223567"/>
            <a:ext cx="393700" cy="278833"/>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F5EB"/>
              </a:solidFill>
              <a:effectLst/>
              <a:uLnTx/>
              <a:uFillTx/>
              <a:latin typeface="Segoe UI"/>
              <a:ea typeface="+mn-ea"/>
              <a:cs typeface="+mn-cs"/>
            </a:endParaRPr>
          </a:p>
        </p:txBody>
      </p:sp>
      <p:sp>
        <p:nvSpPr>
          <p:cNvPr id="20" name="Flowchart: Process 19">
            <a:extLst>
              <a:ext uri="{FF2B5EF4-FFF2-40B4-BE49-F238E27FC236}">
                <a16:creationId xmlns:a16="http://schemas.microsoft.com/office/drawing/2014/main" id="{78AF5980-096F-40FB-A4C5-4661BAE50048}"/>
              </a:ext>
            </a:extLst>
          </p:cNvPr>
          <p:cNvSpPr/>
          <p:nvPr/>
        </p:nvSpPr>
        <p:spPr>
          <a:xfrm>
            <a:off x="10198100" y="6209241"/>
            <a:ext cx="393700" cy="278833"/>
          </a:xfrm>
          <a:prstGeom prst="flowChartProcess">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F5EB"/>
              </a:solidFill>
              <a:effectLst/>
              <a:uLnTx/>
              <a:uFillTx/>
              <a:latin typeface="Segoe UI"/>
              <a:ea typeface="+mn-ea"/>
              <a:cs typeface="+mn-cs"/>
            </a:endParaRPr>
          </a:p>
        </p:txBody>
      </p:sp>
      <p:sp>
        <p:nvSpPr>
          <p:cNvPr id="21" name="Flowchart: Process 20">
            <a:extLst>
              <a:ext uri="{FF2B5EF4-FFF2-40B4-BE49-F238E27FC236}">
                <a16:creationId xmlns:a16="http://schemas.microsoft.com/office/drawing/2014/main" id="{3318FF8A-EC9F-4317-8644-B8B884810FB7}"/>
              </a:ext>
            </a:extLst>
          </p:cNvPr>
          <p:cNvSpPr/>
          <p:nvPr/>
        </p:nvSpPr>
        <p:spPr>
          <a:xfrm>
            <a:off x="8153402" y="6259216"/>
            <a:ext cx="393700" cy="278833"/>
          </a:xfrm>
          <a:prstGeom prst="flowChartProcess">
            <a:avLst/>
          </a:prstGeom>
          <a:solidFill>
            <a:schemeClr val="accent3">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F5EB"/>
              </a:solidFill>
              <a:effectLst/>
              <a:uLnTx/>
              <a:uFillTx/>
              <a:latin typeface="Segoe UI"/>
              <a:ea typeface="+mn-ea"/>
              <a:cs typeface="+mn-cs"/>
            </a:endParaRPr>
          </a:p>
        </p:txBody>
      </p:sp>
      <p:sp>
        <p:nvSpPr>
          <p:cNvPr id="22" name="Flowchart: Process 21">
            <a:extLst>
              <a:ext uri="{FF2B5EF4-FFF2-40B4-BE49-F238E27FC236}">
                <a16:creationId xmlns:a16="http://schemas.microsoft.com/office/drawing/2014/main" id="{309BC407-C5B4-4FF8-9785-E94381320AA1}"/>
              </a:ext>
            </a:extLst>
          </p:cNvPr>
          <p:cNvSpPr/>
          <p:nvPr/>
        </p:nvSpPr>
        <p:spPr>
          <a:xfrm>
            <a:off x="5251451" y="6223567"/>
            <a:ext cx="393700" cy="278833"/>
          </a:xfrm>
          <a:prstGeom prst="flowChartProcess">
            <a:avLst/>
          </a:prstGeom>
          <a:solidFill>
            <a:schemeClr val="accent6">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F5EB"/>
              </a:solidFill>
              <a:effectLst/>
              <a:uLnTx/>
              <a:uFillTx/>
              <a:latin typeface="Segoe UI"/>
              <a:ea typeface="+mn-ea"/>
              <a:cs typeface="+mn-cs"/>
            </a:endParaRPr>
          </a:p>
        </p:txBody>
      </p:sp>
    </p:spTree>
    <p:extLst>
      <p:ext uri="{BB962C8B-B14F-4D97-AF65-F5344CB8AC3E}">
        <p14:creationId xmlns:p14="http://schemas.microsoft.com/office/powerpoint/2010/main" val="3009823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Frequently Asked Questions to OSPI</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95419454"/>
              </p:ext>
            </p:extLst>
          </p:nvPr>
        </p:nvGraphicFramePr>
        <p:xfrm>
          <a:off x="838200" y="1825625"/>
          <a:ext cx="10515600" cy="4256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0744200" y="6519446"/>
            <a:ext cx="14478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5E6AA-0B40-4E91-AC43-E2945D31819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10/17/2021</a:t>
            </a:fld>
            <a:r>
              <a:rPr kumimoji="0" lang="en-US" sz="1600" b="0" i="0" u="none" strike="noStrike" kern="1200" cap="none" spc="0" normalizeH="0" baseline="0" noProof="0" dirty="0">
                <a:ln>
                  <a:noFill/>
                </a:ln>
                <a:solidFill>
                  <a:srgbClr val="40403D"/>
                </a:solidFill>
                <a:effectLst/>
                <a:uLnTx/>
                <a:uFillTx/>
                <a:latin typeface="Segoe UI"/>
                <a:ea typeface="+mn-ea"/>
                <a:cs typeface="+mn-cs"/>
              </a:rPr>
              <a:t> | </a:t>
            </a:r>
            <a:fld id="{98B50EEE-6D80-4EF8-86BC-7D15D84DD2A1}"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pic>
        <p:nvPicPr>
          <p:cNvPr id="3" name="Graphic 2" descr="Marker with solid fill">
            <a:extLst>
              <a:ext uri="{FF2B5EF4-FFF2-40B4-BE49-F238E27FC236}">
                <a16:creationId xmlns:a16="http://schemas.microsoft.com/office/drawing/2014/main" id="{3394FAFF-ED1C-469B-AA19-D627EA940E4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35500" y="2184400"/>
            <a:ext cx="914400" cy="914400"/>
          </a:xfrm>
          <a:prstGeom prst="rect">
            <a:avLst/>
          </a:prstGeom>
        </p:spPr>
      </p:pic>
      <p:pic>
        <p:nvPicPr>
          <p:cNvPr id="8" name="Graphic 7" descr="Online meeting with solid fill">
            <a:extLst>
              <a:ext uri="{FF2B5EF4-FFF2-40B4-BE49-F238E27FC236}">
                <a16:creationId xmlns:a16="http://schemas.microsoft.com/office/drawing/2014/main" id="{AC571084-2725-4491-AE96-F51B1243D31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81800" y="3496469"/>
            <a:ext cx="914400" cy="914400"/>
          </a:xfrm>
          <a:prstGeom prst="rect">
            <a:avLst/>
          </a:prstGeom>
        </p:spPr>
      </p:pic>
    </p:spTree>
    <p:extLst>
      <p:ext uri="{BB962C8B-B14F-4D97-AF65-F5344CB8AC3E}">
        <p14:creationId xmlns:p14="http://schemas.microsoft.com/office/powerpoint/2010/main" val="3969564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595480" y="5644884"/>
            <a:ext cx="1600200" cy="273844"/>
          </a:xfrm>
        </p:spPr>
        <p:txBody>
          <a:bodyPr/>
          <a:lstStyle/>
          <a:p>
            <a:fld id="{E04100DD-E060-4052-A51F-9DACE5F1D6F8}" type="slidenum">
              <a:rPr lang="en-US">
                <a:solidFill>
                  <a:prstClr val="black">
                    <a:tint val="75000"/>
                  </a:prstClr>
                </a:solidFill>
                <a:latin typeface="Calibri"/>
              </a:rPr>
              <a:pPr/>
              <a:t>28</a:t>
            </a:fld>
            <a:endParaRPr lang="en-US" dirty="0">
              <a:solidFill>
                <a:prstClr val="black">
                  <a:tint val="75000"/>
                </a:prstClr>
              </a:solidFill>
              <a:latin typeface="Calibri"/>
            </a:endParaRPr>
          </a:p>
        </p:txBody>
      </p:sp>
      <p:sp>
        <p:nvSpPr>
          <p:cNvPr id="3" name="Content Placeholder 2"/>
          <p:cNvSpPr>
            <a:spLocks noGrp="1"/>
          </p:cNvSpPr>
          <p:nvPr>
            <p:ph idx="1"/>
          </p:nvPr>
        </p:nvSpPr>
        <p:spPr>
          <a:xfrm>
            <a:off x="2362200" y="2506662"/>
            <a:ext cx="7886700" cy="4351338"/>
          </a:xfrm>
        </p:spPr>
        <p:txBody>
          <a:bodyPr/>
          <a:lstStyle/>
          <a:p>
            <a:pPr>
              <a:buFont typeface="Wingdings" panose="05000000000000000000" pitchFamily="2" charset="2"/>
              <a:buChar char="ü"/>
            </a:pPr>
            <a:r>
              <a:rPr lang="en-US" dirty="0"/>
              <a:t> </a:t>
            </a:r>
            <a:r>
              <a:rPr lang="en-US" b="1" dirty="0"/>
              <a:t>Advance Enrollment: </a:t>
            </a:r>
            <a:r>
              <a:rPr lang="en-US" dirty="0"/>
              <a:t>Completed Washington and 30 other States </a:t>
            </a:r>
          </a:p>
          <a:p>
            <a:pPr>
              <a:buFont typeface="Wingdings" panose="05000000000000000000" pitchFamily="2" charset="2"/>
              <a:buChar char="q"/>
            </a:pPr>
            <a:r>
              <a:rPr lang="en-US" dirty="0"/>
              <a:t> </a:t>
            </a:r>
            <a:r>
              <a:rPr lang="en-US" b="1" dirty="0"/>
              <a:t>Open Enrollment Flexibility: </a:t>
            </a:r>
            <a:r>
              <a:rPr lang="en-US" dirty="0"/>
              <a:t>New Issue, Established in California and Florida.  </a:t>
            </a:r>
          </a:p>
          <a:p>
            <a:pPr>
              <a:buFont typeface="Wingdings" panose="05000000000000000000" pitchFamily="2" charset="2"/>
              <a:buChar char="q"/>
            </a:pPr>
            <a:r>
              <a:rPr lang="en-US" dirty="0"/>
              <a:t> </a:t>
            </a:r>
            <a:r>
              <a:rPr lang="en-US" b="1" dirty="0"/>
              <a:t>Purple Star Schools Program: </a:t>
            </a:r>
            <a:r>
              <a:rPr lang="en-US" dirty="0"/>
              <a:t>28 statewide programs. Established as a local program at Medical Lake SD </a:t>
            </a:r>
          </a:p>
          <a:p>
            <a:pPr marL="0" indent="0">
              <a:buNone/>
            </a:pPr>
            <a:endParaRPr lang="en-US" dirty="0"/>
          </a:p>
        </p:txBody>
      </p:sp>
      <p:sp>
        <p:nvSpPr>
          <p:cNvPr id="6" name="Title 5"/>
          <p:cNvSpPr>
            <a:spLocks noGrp="1"/>
          </p:cNvSpPr>
          <p:nvPr>
            <p:ph type="title"/>
          </p:nvPr>
        </p:nvSpPr>
        <p:spPr>
          <a:xfrm>
            <a:off x="2152650" y="365127"/>
            <a:ext cx="7886700" cy="1031055"/>
          </a:xfrm>
        </p:spPr>
        <p:txBody>
          <a:bodyPr>
            <a:normAutofit fontScale="90000"/>
          </a:bodyPr>
          <a:lstStyle/>
          <a:p>
            <a:pPr algn="ctr"/>
            <a:r>
              <a:rPr lang="en-US" b="1" dirty="0"/>
              <a:t>Department of Defense</a:t>
            </a:r>
            <a:br>
              <a:rPr lang="en-US" b="1" dirty="0"/>
            </a:br>
            <a:r>
              <a:rPr lang="en-US" b="1" dirty="0"/>
              <a:t>K-12 School Initiatives</a:t>
            </a:r>
          </a:p>
        </p:txBody>
      </p:sp>
    </p:spTree>
    <p:extLst>
      <p:ext uri="{BB962C8B-B14F-4D97-AF65-F5344CB8AC3E}">
        <p14:creationId xmlns:p14="http://schemas.microsoft.com/office/powerpoint/2010/main" val="57969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s://tse1.mm.bing.net/th?&amp;id=OIP.Ma5e58d58453c877ff964ea6795039317o0&amp;w=247&amp;h=168&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76266">
            <a:off x="480479" y="-62218"/>
            <a:ext cx="3292233" cy="2342529"/>
          </a:xfrm>
          <a:prstGeom prst="ellipse">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4098" name="Title 1"/>
          <p:cNvSpPr>
            <a:spLocks noGrp="1"/>
          </p:cNvSpPr>
          <p:nvPr>
            <p:ph type="title"/>
          </p:nvPr>
        </p:nvSpPr>
        <p:spPr>
          <a:xfrm>
            <a:off x="2356658" y="304800"/>
            <a:ext cx="7543800" cy="1127761"/>
          </a:xfrm>
          <a:noFill/>
        </p:spPr>
        <p:txBody>
          <a:bodyPr>
            <a:normAutofit/>
          </a:bodyPr>
          <a:lstStyle/>
          <a:p>
            <a:pPr algn="ctr"/>
            <a:r>
              <a:rPr lang="en-US" sz="4000" b="1" dirty="0"/>
              <a:t>Washington </a:t>
            </a:r>
            <a:br>
              <a:rPr lang="en-US" sz="4000" b="1" dirty="0"/>
            </a:br>
            <a:r>
              <a:rPr lang="en-US" sz="4000" b="1" dirty="0"/>
              <a:t>Compact Involvement &amp; History </a:t>
            </a:r>
          </a:p>
        </p:txBody>
      </p:sp>
      <p:sp>
        <p:nvSpPr>
          <p:cNvPr id="4099" name="Content Placeholder 2"/>
          <p:cNvSpPr>
            <a:spLocks noGrp="1"/>
          </p:cNvSpPr>
          <p:nvPr>
            <p:ph idx="1"/>
          </p:nvPr>
        </p:nvSpPr>
        <p:spPr>
          <a:xfrm>
            <a:off x="1226126" y="1643946"/>
            <a:ext cx="10058400" cy="4815839"/>
          </a:xfrm>
        </p:spPr>
        <p:txBody>
          <a:bodyPr>
            <a:normAutofit fontScale="70000" lnSpcReduction="20000"/>
          </a:bodyPr>
          <a:lstStyle/>
          <a:p>
            <a:endParaRPr lang="en-US" sz="3100" dirty="0"/>
          </a:p>
          <a:p>
            <a:pPr marL="341313" indent="-341313">
              <a:buClr>
                <a:schemeClr val="accent2"/>
              </a:buClr>
              <a:buFont typeface="Wingdings" panose="05000000000000000000" pitchFamily="2" charset="2"/>
              <a:buChar char="§"/>
            </a:pPr>
            <a:r>
              <a:rPr lang="en-US" sz="3100" dirty="0"/>
              <a:t>WA MIC3 Task Force submitted a recommendation to Legislature in Dec. 2008 recommending WA join the Compact.</a:t>
            </a:r>
          </a:p>
          <a:p>
            <a:pPr marL="341313" indent="-341313">
              <a:buClr>
                <a:schemeClr val="accent2"/>
              </a:buClr>
              <a:buFont typeface="Wingdings" panose="05000000000000000000" pitchFamily="2" charset="2"/>
              <a:buChar char="§"/>
            </a:pPr>
            <a:endParaRPr lang="en-US" sz="3100" dirty="0"/>
          </a:p>
          <a:p>
            <a:pPr marL="341313" indent="-341313">
              <a:buClr>
                <a:schemeClr val="accent2"/>
              </a:buClr>
              <a:buFont typeface="Wingdings" panose="05000000000000000000" pitchFamily="2" charset="2"/>
              <a:buChar char="§"/>
            </a:pPr>
            <a:r>
              <a:rPr lang="en-US" sz="3100" dirty="0"/>
              <a:t>Washington State joined the Interstate Compact on Educational Opportunity for Military Children (MIC3) in 2009.</a:t>
            </a:r>
          </a:p>
          <a:p>
            <a:pPr marL="341313" indent="-341313">
              <a:buClr>
                <a:schemeClr val="accent2"/>
              </a:buClr>
              <a:buFont typeface="Wingdings" panose="05000000000000000000" pitchFamily="2" charset="2"/>
              <a:buChar char="§"/>
            </a:pPr>
            <a:endParaRPr lang="en-US" sz="3100" dirty="0"/>
          </a:p>
          <a:p>
            <a:pPr marL="341313" indent="-341313">
              <a:buClr>
                <a:schemeClr val="accent2"/>
              </a:buClr>
              <a:buFont typeface="Wingdings" panose="05000000000000000000" pitchFamily="2" charset="2"/>
              <a:buChar char="§"/>
            </a:pPr>
            <a:r>
              <a:rPr lang="en-US" sz="3100" dirty="0"/>
              <a:t>Substitute Senate Bill 5248 (2009) was passed, placing the major components of the Compact into Washington State Law legislation included a “sunset” clause for potential renewal during the 2015 legislative session.</a:t>
            </a:r>
          </a:p>
          <a:p>
            <a:pPr marL="0" indent="0">
              <a:buClr>
                <a:schemeClr val="accent2"/>
              </a:buClr>
              <a:buNone/>
            </a:pPr>
            <a:endParaRPr lang="en-US" sz="3100" dirty="0"/>
          </a:p>
          <a:p>
            <a:pPr marL="341313" indent="-341313">
              <a:buClr>
                <a:schemeClr val="accent2"/>
              </a:buClr>
              <a:buFont typeface="Wingdings" panose="05000000000000000000" pitchFamily="2" charset="2"/>
              <a:buChar char="§"/>
            </a:pPr>
            <a:r>
              <a:rPr lang="en-US" sz="3100" dirty="0"/>
              <a:t>State MIC3 Committee submitted report and recommendation in Dec. 2014 to Legislature to sustain Compact – “approved” during the 2015 legislative session.</a:t>
            </a:r>
          </a:p>
          <a:p>
            <a:endParaRPr lang="en-US" dirty="0"/>
          </a:p>
          <a:p>
            <a:endParaRPr lang="en-US" dirty="0"/>
          </a:p>
        </p:txBody>
      </p:sp>
      <p:sp>
        <p:nvSpPr>
          <p:cNvPr id="2" name="Slide Number Placeholder 1"/>
          <p:cNvSpPr>
            <a:spLocks noGrp="1"/>
          </p:cNvSpPr>
          <p:nvPr>
            <p:ph type="sldNum" sz="quarter" idx="12"/>
          </p:nvPr>
        </p:nvSpPr>
        <p:spPr/>
        <p:txBody>
          <a:bodyPr/>
          <a:lstStyle/>
          <a:p>
            <a:fld id="{EAED5517-B216-4CEF-971D-ABCDAA6AC6DB}" type="slidenum">
              <a:rPr lang="en-US" smtClean="0"/>
              <a:t>3</a:t>
            </a:fld>
            <a:endParaRPr lang="en-US" dirty="0"/>
          </a:p>
        </p:txBody>
      </p:sp>
    </p:spTree>
    <p:extLst>
      <p:ext uri="{BB962C8B-B14F-4D97-AF65-F5344CB8AC3E}">
        <p14:creationId xmlns:p14="http://schemas.microsoft.com/office/powerpoint/2010/main" val="3732339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s://tse1.mm.bing.net/th?&amp;id=OIP.Ma5e58d58453c877ff964ea6795039317o0&amp;w=247&amp;h=168&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76266">
            <a:off x="5638159" y="2867567"/>
            <a:ext cx="4936303" cy="4106694"/>
          </a:xfrm>
          <a:prstGeom prst="ellipse">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5122" name="Title 1"/>
          <p:cNvSpPr>
            <a:spLocks noGrp="1"/>
          </p:cNvSpPr>
          <p:nvPr>
            <p:ph type="title"/>
          </p:nvPr>
        </p:nvSpPr>
        <p:spPr>
          <a:xfrm>
            <a:off x="1905000" y="609600"/>
            <a:ext cx="8229600" cy="411162"/>
          </a:xfrm>
        </p:spPr>
        <p:txBody>
          <a:bodyPr>
            <a:noAutofit/>
          </a:bodyPr>
          <a:lstStyle/>
          <a:p>
            <a:pPr algn="ctr"/>
            <a:r>
              <a:rPr lang="en-US" sz="4000" b="1" dirty="0"/>
              <a:t>Why the Interstate Compact?</a:t>
            </a:r>
          </a:p>
        </p:txBody>
      </p:sp>
      <p:sp>
        <p:nvSpPr>
          <p:cNvPr id="5123" name="Content Placeholder 2"/>
          <p:cNvSpPr>
            <a:spLocks noGrp="1"/>
          </p:cNvSpPr>
          <p:nvPr>
            <p:ph idx="1"/>
          </p:nvPr>
        </p:nvSpPr>
        <p:spPr>
          <a:xfrm>
            <a:off x="3048000" y="1447800"/>
            <a:ext cx="6324600" cy="3810000"/>
          </a:xfrm>
          <a:prstGeom prst="round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normAutofit/>
          </a:bodyPr>
          <a:lstStyle/>
          <a:p>
            <a:pPr algn="ctr">
              <a:buFont typeface="Arial" charset="0"/>
              <a:buNone/>
            </a:pPr>
            <a:endParaRPr lang="en-US" sz="1200" dirty="0"/>
          </a:p>
          <a:p>
            <a:pPr algn="ctr">
              <a:buFont typeface="Arial" charset="0"/>
              <a:buNone/>
            </a:pPr>
            <a:r>
              <a:rPr lang="en-US" sz="3500" b="1" dirty="0">
                <a:solidFill>
                  <a:schemeClr val="bg2">
                    <a:lumMod val="50000"/>
                  </a:schemeClr>
                </a:solidFill>
              </a:rPr>
              <a:t>			</a:t>
            </a:r>
            <a:r>
              <a:rPr lang="en-US" sz="3500" b="1" dirty="0">
                <a:solidFill>
                  <a:schemeClr val="bg1"/>
                </a:solidFill>
              </a:rPr>
              <a:t>The Goal:  </a:t>
            </a:r>
            <a:r>
              <a:rPr lang="en-US" sz="3200" i="1" dirty="0">
                <a:solidFill>
                  <a:schemeClr val="bg1"/>
                </a:solidFill>
              </a:rPr>
              <a:t>To remove 		barriers to educational success imposed upon children of federal uniformed  families because of frequent moves and </a:t>
            </a:r>
            <a:br>
              <a:rPr lang="en-US" sz="3200" i="1" dirty="0">
                <a:solidFill>
                  <a:schemeClr val="bg1"/>
                </a:solidFill>
              </a:rPr>
            </a:br>
            <a:r>
              <a:rPr lang="en-US" sz="3200" i="1" dirty="0">
                <a:solidFill>
                  <a:schemeClr val="bg1"/>
                </a:solidFill>
              </a:rPr>
              <a:t>deployment of parents. </a:t>
            </a:r>
          </a:p>
        </p:txBody>
      </p:sp>
      <p:pic>
        <p:nvPicPr>
          <p:cNvPr id="7" name="Picture 2" descr="Family Love Father Daughter Peek Young Gi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1" y="1574801"/>
            <a:ext cx="2133599" cy="14223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AED5517-B216-4CEF-971D-ABCDAA6AC6DB}" type="slidenum">
              <a:rPr lang="en-US" smtClean="0"/>
              <a:t>4</a:t>
            </a:fld>
            <a:endParaRPr lang="en-US" dirty="0"/>
          </a:p>
        </p:txBody>
      </p:sp>
    </p:spTree>
    <p:extLst>
      <p:ext uri="{BB962C8B-B14F-4D97-AF65-F5344CB8AC3E}">
        <p14:creationId xmlns:p14="http://schemas.microsoft.com/office/powerpoint/2010/main" val="3907197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905000" y="152401"/>
            <a:ext cx="8686800" cy="5583067"/>
          </a:xfrm>
          <a:prstGeom prst="rect">
            <a:avLst/>
          </a:prstGeom>
          <a:noFill/>
          <a:ln w="9525">
            <a:noFill/>
            <a:miter lim="800000"/>
            <a:headEnd/>
            <a:tailEnd/>
          </a:ln>
        </p:spPr>
        <p:txBody>
          <a:bodyPr wrap="square">
            <a:spAutoFit/>
          </a:bodyPr>
          <a:lstStyle/>
          <a:p>
            <a:pPr>
              <a:lnSpc>
                <a:spcPct val="90000"/>
              </a:lnSpc>
              <a:defRPr/>
            </a:pPr>
            <a:r>
              <a:rPr lang="en-US" sz="4000" b="1" spc="-50" dirty="0">
                <a:solidFill>
                  <a:schemeClr val="tx1">
                    <a:lumMod val="75000"/>
                    <a:lumOff val="25000"/>
                  </a:schemeClr>
                </a:solidFill>
                <a:latin typeface="+mj-lt"/>
                <a:ea typeface="+mj-ea"/>
                <a:cs typeface="+mj-cs"/>
              </a:rPr>
              <a:t>The Compact  Applies To Children of:</a:t>
            </a:r>
          </a:p>
          <a:p>
            <a:pPr>
              <a:lnSpc>
                <a:spcPct val="90000"/>
              </a:lnSpc>
              <a:defRPr/>
            </a:pPr>
            <a:endParaRPr lang="en-US" sz="2400" b="1" dirty="0"/>
          </a:p>
          <a:p>
            <a:pPr marL="274320" lvl="1" indent="-274320">
              <a:lnSpc>
                <a:spcPct val="90000"/>
              </a:lnSpc>
              <a:spcBef>
                <a:spcPts val="600"/>
              </a:spcBef>
              <a:buClr>
                <a:schemeClr val="accent6">
                  <a:lumMod val="75000"/>
                </a:schemeClr>
              </a:buClr>
              <a:buSzPct val="76000"/>
              <a:buFont typeface="Wingdings 3"/>
              <a:buChar char=""/>
              <a:defRPr/>
            </a:pPr>
            <a:r>
              <a:rPr lang="en-US" sz="2600" b="1" dirty="0">
                <a:solidFill>
                  <a:srgbClr val="C00000"/>
                </a:solidFill>
              </a:rPr>
              <a:t>Active duty members of uniformed services </a:t>
            </a:r>
            <a:br>
              <a:rPr lang="en-US" sz="2600" b="1" dirty="0">
                <a:solidFill>
                  <a:srgbClr val="C00000"/>
                </a:solidFill>
              </a:rPr>
            </a:br>
            <a:r>
              <a:rPr lang="en-US" sz="2600" b="1" dirty="0">
                <a:solidFill>
                  <a:srgbClr val="C00000"/>
                </a:solidFill>
              </a:rPr>
              <a:t>(includes activated Guard and Reserves)</a:t>
            </a:r>
          </a:p>
          <a:p>
            <a:pPr marL="274320" lvl="1" indent="-274320">
              <a:lnSpc>
                <a:spcPct val="90000"/>
              </a:lnSpc>
              <a:spcBef>
                <a:spcPts val="600"/>
              </a:spcBef>
              <a:buClr>
                <a:schemeClr val="accent6">
                  <a:lumMod val="75000"/>
                </a:schemeClr>
              </a:buClr>
              <a:buSzPct val="76000"/>
              <a:buFont typeface="Wingdings 3"/>
              <a:buChar char=""/>
              <a:defRPr/>
            </a:pPr>
            <a:r>
              <a:rPr lang="en-US" sz="2600" dirty="0"/>
              <a:t>Medically discharged members and veterans (for 1 year)</a:t>
            </a:r>
          </a:p>
          <a:p>
            <a:pPr marL="274320" lvl="1" indent="-274320">
              <a:lnSpc>
                <a:spcPct val="90000"/>
              </a:lnSpc>
              <a:spcBef>
                <a:spcPts val="600"/>
              </a:spcBef>
              <a:buClr>
                <a:schemeClr val="accent6">
                  <a:lumMod val="75000"/>
                </a:schemeClr>
              </a:buClr>
              <a:buSzPct val="76000"/>
              <a:buFont typeface="Wingdings 3"/>
              <a:buChar char=""/>
              <a:defRPr/>
            </a:pPr>
            <a:r>
              <a:rPr lang="en-US" sz="2600" dirty="0"/>
              <a:t>Members who die on active duty (for 1 year)</a:t>
            </a:r>
          </a:p>
          <a:p>
            <a:pPr marL="274320" lvl="1" indent="-274320">
              <a:lnSpc>
                <a:spcPct val="90000"/>
              </a:lnSpc>
              <a:spcBef>
                <a:spcPts val="600"/>
              </a:spcBef>
              <a:buClr>
                <a:schemeClr val="accent1"/>
              </a:buClr>
              <a:buSzPct val="76000"/>
              <a:buFont typeface="Wingdings 3"/>
              <a:buChar char=""/>
              <a:defRPr/>
            </a:pPr>
            <a:endParaRPr lang="en-US" sz="2600" dirty="0">
              <a:solidFill>
                <a:schemeClr val="bg1">
                  <a:lumMod val="65000"/>
                </a:schemeClr>
              </a:solidFill>
            </a:endParaRPr>
          </a:p>
          <a:p>
            <a:pPr>
              <a:lnSpc>
                <a:spcPct val="90000"/>
              </a:lnSpc>
              <a:defRPr/>
            </a:pPr>
            <a:r>
              <a:rPr lang="en-US" sz="2800" b="1" dirty="0"/>
              <a:t>Does NOT apply to children of:</a:t>
            </a:r>
          </a:p>
          <a:p>
            <a:pPr marL="274320" lvl="1" indent="-274320">
              <a:lnSpc>
                <a:spcPct val="90000"/>
              </a:lnSpc>
              <a:spcBef>
                <a:spcPts val="600"/>
              </a:spcBef>
              <a:buClr>
                <a:schemeClr val="accent6">
                  <a:lumMod val="75000"/>
                </a:schemeClr>
              </a:buClr>
              <a:buSzPct val="76000"/>
              <a:buFont typeface="Wingdings 3"/>
              <a:buChar char=""/>
              <a:defRPr/>
            </a:pPr>
            <a:r>
              <a:rPr lang="en-US" sz="2600" dirty="0"/>
              <a:t>Inactive members of the national guard and military reserves</a:t>
            </a:r>
          </a:p>
          <a:p>
            <a:pPr marL="274320" lvl="1" indent="-274320">
              <a:lnSpc>
                <a:spcPct val="90000"/>
              </a:lnSpc>
              <a:spcBef>
                <a:spcPts val="600"/>
              </a:spcBef>
              <a:buClr>
                <a:schemeClr val="accent6">
                  <a:lumMod val="75000"/>
                </a:schemeClr>
              </a:buClr>
              <a:buSzPct val="76000"/>
              <a:buFont typeface="Wingdings 3"/>
              <a:buChar char=""/>
              <a:defRPr/>
            </a:pPr>
            <a:r>
              <a:rPr lang="en-US" sz="2600" dirty="0"/>
              <a:t>Members of the uniformed services now retired</a:t>
            </a:r>
          </a:p>
          <a:p>
            <a:pPr marL="274320" lvl="1" indent="-274320">
              <a:lnSpc>
                <a:spcPct val="90000"/>
              </a:lnSpc>
              <a:spcBef>
                <a:spcPts val="600"/>
              </a:spcBef>
              <a:buClr>
                <a:schemeClr val="accent6">
                  <a:lumMod val="75000"/>
                </a:schemeClr>
              </a:buClr>
              <a:buSzPct val="76000"/>
              <a:buFont typeface="Wingdings 3"/>
              <a:buChar char=""/>
              <a:defRPr/>
            </a:pPr>
            <a:r>
              <a:rPr lang="en-US" sz="2600" dirty="0"/>
              <a:t>Veterans of the uniformed services </a:t>
            </a:r>
          </a:p>
          <a:p>
            <a:pPr marL="274320" lvl="1" indent="-274320">
              <a:lnSpc>
                <a:spcPct val="90000"/>
              </a:lnSpc>
              <a:spcBef>
                <a:spcPts val="600"/>
              </a:spcBef>
              <a:buClr>
                <a:schemeClr val="accent6">
                  <a:lumMod val="75000"/>
                </a:schemeClr>
              </a:buClr>
              <a:buSzPct val="76000"/>
              <a:buFont typeface="Wingdings 3"/>
              <a:buChar char=""/>
              <a:defRPr/>
            </a:pPr>
            <a:r>
              <a:rPr lang="en-US" sz="2600" dirty="0"/>
              <a:t>Other U.S. DoD personnel and other </a:t>
            </a:r>
            <a:br>
              <a:rPr lang="en-US" sz="2600" dirty="0"/>
            </a:br>
            <a:r>
              <a:rPr lang="en-US" sz="2600" dirty="0"/>
              <a:t>federal agency civilian and contract employees</a:t>
            </a:r>
          </a:p>
        </p:txBody>
      </p:sp>
      <p:pic>
        <p:nvPicPr>
          <p:cNvPr id="4" name="Picture 12" descr="https://tse1.mm.bing.net/th?&amp;id=OIP.Ma5e58d58453c877ff964ea6795039317o0&amp;w=247&amp;h=168&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76266">
            <a:off x="7871881" y="5576586"/>
            <a:ext cx="3292233" cy="2342529"/>
          </a:xfrm>
          <a:prstGeom prst="ellipse">
            <a:avLst/>
          </a:prstGeom>
          <a:ln>
            <a:noFill/>
          </a:ln>
          <a:effectLst>
            <a:softEdge rad="635000"/>
          </a:effectLst>
          <a:extLst>
            <a:ext uri="{909E8E84-426E-40DD-AFC4-6F175D3DCCD1}">
              <a14:hiddenFill xmlns:a14="http://schemas.microsoft.com/office/drawing/2010/main">
                <a:solidFill>
                  <a:srgbClr val="FFFFFF"/>
                </a:solidFill>
              </a14:hiddenFill>
            </a:ext>
          </a:extLst>
        </p:spPr>
      </p:pic>
      <p:pic>
        <p:nvPicPr>
          <p:cNvPr id="2050" name="Picture 2" descr="Soldier Children Family Kids Marine Love 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4635" y="5070209"/>
            <a:ext cx="1334839" cy="14138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AED5517-B216-4CEF-971D-ABCDAA6AC6DB}" type="slidenum">
              <a:rPr lang="en-US" smtClean="0"/>
              <a:t>5</a:t>
            </a:fld>
            <a:endParaRPr lang="en-US" dirty="0"/>
          </a:p>
        </p:txBody>
      </p:sp>
    </p:spTree>
    <p:extLst>
      <p:ext uri="{BB962C8B-B14F-4D97-AF65-F5344CB8AC3E}">
        <p14:creationId xmlns:p14="http://schemas.microsoft.com/office/powerpoint/2010/main" val="2067585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https://tse1.mm.bing.net/th?&amp;id=OIP.Ma5e58d58453c877ff964ea6795039317o0&amp;w=247&amp;h=168&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76266">
            <a:off x="365565" y="46394"/>
            <a:ext cx="3292233" cy="2342529"/>
          </a:xfrm>
          <a:prstGeom prst="ellipse">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200399" y="714031"/>
            <a:ext cx="8229601" cy="1007254"/>
          </a:xfrm>
          <a:solidFill>
            <a:schemeClr val="bg1"/>
          </a:solidFill>
        </p:spPr>
        <p:txBody>
          <a:bodyPr>
            <a:noAutofit/>
          </a:bodyPr>
          <a:lstStyle/>
          <a:p>
            <a:r>
              <a:rPr lang="en-US" sz="3600" b="1" dirty="0"/>
              <a:t>Military Connected School Age Children</a:t>
            </a:r>
            <a:br>
              <a:rPr lang="en-US" sz="3600" b="1" dirty="0"/>
            </a:br>
            <a:r>
              <a:rPr lang="en-US" sz="3600" b="1" dirty="0"/>
              <a:t>US Armed Forces  </a:t>
            </a:r>
          </a:p>
        </p:txBody>
      </p:sp>
      <p:sp>
        <p:nvSpPr>
          <p:cNvPr id="4" name="Content Placeholder 3"/>
          <p:cNvSpPr>
            <a:spLocks noGrp="1"/>
          </p:cNvSpPr>
          <p:nvPr>
            <p:ph idx="1"/>
          </p:nvPr>
        </p:nvSpPr>
        <p:spPr>
          <a:xfrm>
            <a:off x="3426176" y="1554624"/>
            <a:ext cx="7543801" cy="1668548"/>
          </a:xfrm>
        </p:spPr>
        <p:txBody>
          <a:bodyPr>
            <a:normAutofit fontScale="92500" lnSpcReduction="10000"/>
          </a:bodyPr>
          <a:lstStyle/>
          <a:p>
            <a:endParaRPr lang="en-US" dirty="0"/>
          </a:p>
          <a:p>
            <a:pPr marL="230188" indent="-230188">
              <a:buClr>
                <a:schemeClr val="accent2"/>
              </a:buClr>
              <a:buFont typeface="Wingdings" panose="05000000000000000000" pitchFamily="2" charset="2"/>
              <a:buChar char="§"/>
            </a:pPr>
            <a:r>
              <a:rPr lang="en-US" dirty="0"/>
              <a:t>1.1 Million Children Ages 5-18</a:t>
            </a:r>
          </a:p>
          <a:p>
            <a:pPr marL="230188" indent="-230188">
              <a:buClr>
                <a:schemeClr val="accent2"/>
              </a:buClr>
              <a:buFont typeface="Wingdings" panose="05000000000000000000" pitchFamily="2" charset="2"/>
              <a:buChar char="§"/>
            </a:pPr>
            <a:r>
              <a:rPr lang="en-US" dirty="0"/>
              <a:t>630,000 Children of Active Duty Parents</a:t>
            </a:r>
          </a:p>
          <a:p>
            <a:pPr marL="230188" indent="-230188">
              <a:buClr>
                <a:schemeClr val="accent2"/>
              </a:buClr>
              <a:buFont typeface="Wingdings" panose="05000000000000000000" pitchFamily="2" charset="2"/>
              <a:buChar char="§"/>
            </a:pPr>
            <a:r>
              <a:rPr lang="en-US" dirty="0"/>
              <a:t>75% of Children with Active Duty Parents are Under Age 12</a:t>
            </a:r>
          </a:p>
          <a:p>
            <a:endParaRPr lang="en-US" dirty="0"/>
          </a:p>
          <a:p>
            <a:endParaRPr lang="en-US" dirty="0"/>
          </a:p>
          <a:p>
            <a:endParaRPr lang="en-US" dirty="0"/>
          </a:p>
        </p:txBody>
      </p:sp>
      <p:sp>
        <p:nvSpPr>
          <p:cNvPr id="8" name="TextBox 7"/>
          <p:cNvSpPr txBox="1"/>
          <p:nvPr/>
        </p:nvSpPr>
        <p:spPr>
          <a:xfrm>
            <a:off x="5257800" y="4348480"/>
            <a:ext cx="583814" cy="369332"/>
          </a:xfrm>
          <a:prstGeom prst="rect">
            <a:avLst/>
          </a:prstGeom>
          <a:noFill/>
        </p:spPr>
        <p:txBody>
          <a:bodyPr wrap="none" rtlCol="0">
            <a:spAutoFit/>
          </a:bodyPr>
          <a:lstStyle/>
          <a:p>
            <a:r>
              <a:rPr lang="en-US" dirty="0">
                <a:solidFill>
                  <a:schemeClr val="bg1"/>
                </a:solidFill>
              </a:rPr>
              <a:t>76%</a:t>
            </a:r>
          </a:p>
        </p:txBody>
      </p:sp>
      <p:sp>
        <p:nvSpPr>
          <p:cNvPr id="12" name="TextBox 11"/>
          <p:cNvSpPr txBox="1"/>
          <p:nvPr/>
        </p:nvSpPr>
        <p:spPr>
          <a:xfrm>
            <a:off x="6964680" y="4724400"/>
            <a:ext cx="466794" cy="369332"/>
          </a:xfrm>
          <a:prstGeom prst="rect">
            <a:avLst/>
          </a:prstGeom>
          <a:noFill/>
        </p:spPr>
        <p:txBody>
          <a:bodyPr wrap="none" rtlCol="0">
            <a:spAutoFit/>
          </a:bodyPr>
          <a:lstStyle/>
          <a:p>
            <a:r>
              <a:rPr lang="en-US" dirty="0">
                <a:solidFill>
                  <a:schemeClr val="bg1"/>
                </a:solidFill>
              </a:rPr>
              <a:t>8%</a:t>
            </a:r>
          </a:p>
        </p:txBody>
      </p:sp>
      <p:graphicFrame>
        <p:nvGraphicFramePr>
          <p:cNvPr id="15" name="Content Placeholder 5"/>
          <p:cNvGraphicFramePr>
            <a:graphicFrameLocks/>
          </p:cNvGraphicFramePr>
          <p:nvPr>
            <p:extLst>
              <p:ext uri="{D42A27DB-BD31-4B8C-83A1-F6EECF244321}">
                <p14:modId xmlns:p14="http://schemas.microsoft.com/office/powerpoint/2010/main" val="2891604046"/>
              </p:ext>
            </p:extLst>
          </p:nvPr>
        </p:nvGraphicFramePr>
        <p:xfrm>
          <a:off x="1676400" y="3006667"/>
          <a:ext cx="8839200" cy="3422291"/>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EAED5517-B216-4CEF-971D-ABCDAA6AC6DB}" type="slidenum">
              <a:rPr lang="en-US" smtClean="0"/>
              <a:t>6</a:t>
            </a:fld>
            <a:endParaRPr lang="en-US" dirty="0"/>
          </a:p>
        </p:txBody>
      </p:sp>
    </p:spTree>
    <p:extLst>
      <p:ext uri="{BB962C8B-B14F-4D97-AF65-F5344CB8AC3E}">
        <p14:creationId xmlns:p14="http://schemas.microsoft.com/office/powerpoint/2010/main" val="3740352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1379639" y="152401"/>
            <a:ext cx="9156598" cy="6705599"/>
            <a:chOff x="1717403" y="152401"/>
            <a:chExt cx="8742633" cy="6254721"/>
          </a:xfrm>
        </p:grpSpPr>
        <p:sp>
          <p:nvSpPr>
            <p:cNvPr id="19" name="Rectangle 18"/>
            <p:cNvSpPr/>
            <p:nvPr/>
          </p:nvSpPr>
          <p:spPr>
            <a:xfrm>
              <a:off x="1782483" y="212473"/>
              <a:ext cx="8677553" cy="6089152"/>
            </a:xfrm>
            <a:prstGeom prst="rect">
              <a:avLst/>
            </a:prstGeom>
            <a:solidFill>
              <a:schemeClr val="accent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a:endParaRPr>
            </a:p>
          </p:txBody>
        </p:sp>
        <p:pic>
          <p:nvPicPr>
            <p:cNvPr id="31" name="Picture 30" descr="File:Washington-state-map h.svg - Wikimedia Commons"/>
            <p:cNvPicPr>
              <a:picLocks noChangeAspect="1"/>
            </p:cNvPicPr>
            <p:nvPr/>
          </p:nvPicPr>
          <p:blipFill>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384" b="100000" l="0" r="99750"/>
                      </a14:imgEffect>
                      <a14:imgEffect>
                        <a14:saturation sat="0"/>
                      </a14:imgEffect>
                    </a14:imgLayer>
                  </a14:imgProps>
                </a:ext>
                <a:ext uri="{28A0092B-C50C-407E-A947-70E740481C1C}">
                  <a14:useLocalDpi xmlns:a14="http://schemas.microsoft.com/office/drawing/2010/main" val="0"/>
                </a:ext>
              </a:extLst>
            </a:blip>
            <a:stretch>
              <a:fillRect/>
            </a:stretch>
          </p:blipFill>
          <p:spPr>
            <a:xfrm>
              <a:off x="4328667" y="2556320"/>
              <a:ext cx="5612999" cy="3366512"/>
            </a:xfrm>
            <a:prstGeom prst="rect">
              <a:avLst/>
            </a:prstGeom>
            <a:ln>
              <a:noFill/>
            </a:ln>
            <a:effectLst>
              <a:innerShdw blurRad="63500" dist="50800" dir="8100000">
                <a:prstClr val="black">
                  <a:alpha val="50000"/>
                </a:prstClr>
              </a:innerShdw>
            </a:effectLst>
          </p:spPr>
        </p:pic>
        <p:pic>
          <p:nvPicPr>
            <p:cNvPr id="3" name="Picture 2" descr="C:\Users\tschulz\AppData\Local\Microsoft\Windows\INetCache\Content.MSO\C48C93EA.tmp"/>
            <p:cNvPicPr/>
            <p:nvPr/>
          </p:nvPicPr>
          <p:blipFill>
            <a:blip r:embed="rId5">
              <a:extLst>
                <a:ext uri="{28A0092B-C50C-407E-A947-70E740481C1C}">
                  <a14:useLocalDpi xmlns:a14="http://schemas.microsoft.com/office/drawing/2010/main" val="0"/>
                </a:ext>
              </a:extLst>
            </a:blip>
            <a:srcRect/>
            <a:stretch>
              <a:fillRect/>
            </a:stretch>
          </p:blipFill>
          <p:spPr bwMode="auto">
            <a:xfrm>
              <a:off x="8725270" y="1894140"/>
              <a:ext cx="1077661" cy="1077661"/>
            </a:xfrm>
            <a:prstGeom prst="ellipse">
              <a:avLst/>
            </a:prstGeom>
            <a:noFill/>
            <a:ln>
              <a:noFill/>
            </a:ln>
            <a:scene3d>
              <a:camera prst="orthographicFront"/>
              <a:lightRig rig="threePt" dir="t"/>
            </a:scene3d>
            <a:sp3d>
              <a:bevelT/>
            </a:sp3d>
          </p:spPr>
        </p:pic>
        <p:pic>
          <p:nvPicPr>
            <p:cNvPr id="4" name="Picture 3" descr="C:\Users\tschulz\AppData\Local\Microsoft\Windows\INetCache\Content.MSO\A73F2388.tmp"/>
            <p:cNvPicPr/>
            <p:nvPr/>
          </p:nvPicPr>
          <p:blipFill>
            <a:blip r:embed="rId6">
              <a:extLst>
                <a:ext uri="{28A0092B-C50C-407E-A947-70E740481C1C}">
                  <a14:useLocalDpi xmlns:a14="http://schemas.microsoft.com/office/drawing/2010/main" val="0"/>
                </a:ext>
              </a:extLst>
            </a:blip>
            <a:srcRect/>
            <a:stretch>
              <a:fillRect/>
            </a:stretch>
          </p:blipFill>
          <p:spPr bwMode="auto">
            <a:xfrm>
              <a:off x="2223039" y="1875256"/>
              <a:ext cx="1020345" cy="1020345"/>
            </a:xfrm>
            <a:prstGeom prst="ellipse">
              <a:avLst/>
            </a:prstGeom>
            <a:noFill/>
            <a:ln>
              <a:noFill/>
            </a:ln>
            <a:scene3d>
              <a:camera prst="orthographicFront"/>
              <a:lightRig rig="threePt" dir="t"/>
            </a:scene3d>
            <a:sp3d>
              <a:bevelT/>
            </a:sp3d>
          </p:spPr>
        </p:pic>
        <p:pic>
          <p:nvPicPr>
            <p:cNvPr id="6" name="Picture 5" descr="C:\Users\tschulz\AppData\Local\Microsoft\Windows\INetCache\Content.MSO\3CC0DF.tmp"/>
            <p:cNvPicPr/>
            <p:nvPr/>
          </p:nvPicPr>
          <p:blipFill>
            <a:blip r:embed="rId7">
              <a:extLst>
                <a:ext uri="{28A0092B-C50C-407E-A947-70E740481C1C}">
                  <a14:useLocalDpi xmlns:a14="http://schemas.microsoft.com/office/drawing/2010/main" val="0"/>
                </a:ext>
              </a:extLst>
            </a:blip>
            <a:srcRect/>
            <a:stretch>
              <a:fillRect/>
            </a:stretch>
          </p:blipFill>
          <p:spPr bwMode="auto">
            <a:xfrm>
              <a:off x="2209254" y="2995268"/>
              <a:ext cx="1047915" cy="1043333"/>
            </a:xfrm>
            <a:prstGeom prst="ellipse">
              <a:avLst/>
            </a:prstGeom>
            <a:noFill/>
            <a:ln>
              <a:noFill/>
            </a:ln>
            <a:scene3d>
              <a:camera prst="orthographicFront"/>
              <a:lightRig rig="threePt" dir="t"/>
            </a:scene3d>
            <a:sp3d>
              <a:bevelT/>
            </a:sp3d>
          </p:spPr>
        </p:pic>
        <p:pic>
          <p:nvPicPr>
            <p:cNvPr id="7" name="Picture 6" descr="C:\Users\tschulz\AppData\Local\Microsoft\Windows\INetCache\Content.MSO\374CDD45.tmp"/>
            <p:cNvPicPr/>
            <p:nvPr/>
          </p:nvPicPr>
          <p:blipFill>
            <a:blip r:embed="rId8">
              <a:extLst>
                <a:ext uri="{28A0092B-C50C-407E-A947-70E740481C1C}">
                  <a14:useLocalDpi xmlns:a14="http://schemas.microsoft.com/office/drawing/2010/main" val="0"/>
                </a:ext>
              </a:extLst>
            </a:blip>
            <a:srcRect/>
            <a:stretch>
              <a:fillRect/>
            </a:stretch>
          </p:blipFill>
          <p:spPr bwMode="auto">
            <a:xfrm>
              <a:off x="2210748" y="5362195"/>
              <a:ext cx="1044927" cy="1044927"/>
            </a:xfrm>
            <a:prstGeom prst="ellipse">
              <a:avLst/>
            </a:prstGeom>
            <a:noFill/>
            <a:ln>
              <a:noFill/>
            </a:ln>
            <a:scene3d>
              <a:camera prst="orthographicFront"/>
              <a:lightRig rig="threePt" dir="t"/>
            </a:scene3d>
            <a:sp3d>
              <a:bevelT/>
            </a:sp3d>
          </p:spPr>
        </p:pic>
        <p:pic>
          <p:nvPicPr>
            <p:cNvPr id="8" name="Picture 7" descr="C:\Users\tschulz\AppData\Local\Microsoft\Windows\INetCache\Content.MSO\BB74449B.tmp"/>
            <p:cNvPicPr/>
            <p:nvPr/>
          </p:nvPicPr>
          <p:blipFill>
            <a:blip r:embed="rId9">
              <a:extLst>
                <a:ext uri="{28A0092B-C50C-407E-A947-70E740481C1C}">
                  <a14:useLocalDpi xmlns:a14="http://schemas.microsoft.com/office/drawing/2010/main" val="0"/>
                </a:ext>
              </a:extLst>
            </a:blip>
            <a:srcRect/>
            <a:stretch>
              <a:fillRect/>
            </a:stretch>
          </p:blipFill>
          <p:spPr bwMode="auto">
            <a:xfrm>
              <a:off x="2162870" y="4114801"/>
              <a:ext cx="1140680" cy="1135947"/>
            </a:xfrm>
            <a:prstGeom prst="ellipse">
              <a:avLst/>
            </a:prstGeom>
            <a:noFill/>
            <a:ln>
              <a:noFill/>
            </a:ln>
            <a:scene3d>
              <a:camera prst="orthographicFront"/>
              <a:lightRig rig="threePt" dir="t"/>
            </a:scene3d>
            <a:sp3d>
              <a:bevelT/>
            </a:sp3d>
          </p:spPr>
        </p:pic>
        <p:pic>
          <p:nvPicPr>
            <p:cNvPr id="9" name="Picture 8" descr="C:\Users\tschulz\AppData\Local\Microsoft\Windows\INetCache\Content.MSO\DF894606.tmp"/>
            <p:cNvPicPr/>
            <p:nvPr/>
          </p:nvPicPr>
          <p:blipFill>
            <a:blip r:embed="rId10">
              <a:extLst>
                <a:ext uri="{28A0092B-C50C-407E-A947-70E740481C1C}">
                  <a14:useLocalDpi xmlns:a14="http://schemas.microsoft.com/office/drawing/2010/main" val="0"/>
                </a:ext>
              </a:extLst>
            </a:blip>
            <a:srcRect/>
            <a:stretch>
              <a:fillRect/>
            </a:stretch>
          </p:blipFill>
          <p:spPr bwMode="auto">
            <a:xfrm>
              <a:off x="4280832" y="1894141"/>
              <a:ext cx="1053168" cy="1039311"/>
            </a:xfrm>
            <a:prstGeom prst="ellipse">
              <a:avLst/>
            </a:prstGeom>
            <a:noFill/>
            <a:ln>
              <a:noFill/>
            </a:ln>
            <a:scene3d>
              <a:camera prst="orthographicFront"/>
              <a:lightRig rig="threePt" dir="t"/>
            </a:scene3d>
            <a:sp3d>
              <a:bevelT/>
            </a:sp3d>
          </p:spPr>
        </p:pic>
        <p:pic>
          <p:nvPicPr>
            <p:cNvPr id="11" name="Picture 10" descr="C:\Users\tschulz\AppData\Local\Microsoft\Windows\INetCache\Content.MSO\C232C804.tmp"/>
            <p:cNvPicPr/>
            <p:nvPr/>
          </p:nvPicPr>
          <p:blipFill>
            <a:blip r:embed="rId11">
              <a:extLst>
                <a:ext uri="{28A0092B-C50C-407E-A947-70E740481C1C}">
                  <a14:useLocalDpi xmlns:a14="http://schemas.microsoft.com/office/drawing/2010/main" val="0"/>
                </a:ext>
              </a:extLst>
            </a:blip>
            <a:srcRect/>
            <a:stretch>
              <a:fillRect/>
            </a:stretch>
          </p:blipFill>
          <p:spPr bwMode="auto">
            <a:xfrm>
              <a:off x="6555036" y="1894140"/>
              <a:ext cx="996049" cy="996049"/>
            </a:xfrm>
            <a:prstGeom prst="ellipse">
              <a:avLst/>
            </a:prstGeom>
            <a:noFill/>
            <a:ln>
              <a:noFill/>
            </a:ln>
            <a:scene3d>
              <a:camera prst="orthographicFront"/>
              <a:lightRig rig="threePt" dir="t"/>
            </a:scene3d>
            <a:sp3d>
              <a:bevelT/>
            </a:sp3d>
          </p:spPr>
        </p:pic>
        <p:pic>
          <p:nvPicPr>
            <p:cNvPr id="12" name="Picture 11" descr="C:\Users\tschulz\AppData\Local\Microsoft\Windows\INetCache\Content.MSO\9060E0B2.tmp"/>
            <p:cNvPicPr/>
            <p:nvPr/>
          </p:nvPicPr>
          <p:blipFill>
            <a:blip r:embed="rId12">
              <a:extLst>
                <a:ext uri="{28A0092B-C50C-407E-A947-70E740481C1C}">
                  <a14:useLocalDpi xmlns:a14="http://schemas.microsoft.com/office/drawing/2010/main" val="0"/>
                </a:ext>
              </a:extLst>
            </a:blip>
            <a:srcRect/>
            <a:stretch>
              <a:fillRect/>
            </a:stretch>
          </p:blipFill>
          <p:spPr bwMode="auto">
            <a:xfrm>
              <a:off x="3778685" y="175688"/>
              <a:ext cx="2018625" cy="1120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C:\Users\tschulz\AppData\Local\Microsoft\Windows\INetCache\Content.MSO\45BDB390.tmp"/>
            <p:cNvPicPr/>
            <p:nvPr/>
          </p:nvPicPr>
          <p:blipFill>
            <a:blip r:embed="rId13">
              <a:extLst>
                <a:ext uri="{28A0092B-C50C-407E-A947-70E740481C1C}">
                  <a14:useLocalDpi xmlns:a14="http://schemas.microsoft.com/office/drawing/2010/main" val="0"/>
                </a:ext>
              </a:extLst>
            </a:blip>
            <a:srcRect/>
            <a:stretch>
              <a:fillRect/>
            </a:stretch>
          </p:blipFill>
          <p:spPr bwMode="auto">
            <a:xfrm>
              <a:off x="1856910" y="152401"/>
              <a:ext cx="1752600" cy="1167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C:\Users\tschulz\AppData\Local\Microsoft\Windows\INetCache\Content.MSO\6E5CB01E.tmp"/>
            <p:cNvPicPr/>
            <p:nvPr/>
          </p:nvPicPr>
          <p:blipFill>
            <a:blip r:embed="rId14">
              <a:extLst>
                <a:ext uri="{28A0092B-C50C-407E-A947-70E740481C1C}">
                  <a14:useLocalDpi xmlns:a14="http://schemas.microsoft.com/office/drawing/2010/main" val="0"/>
                </a:ext>
              </a:extLst>
            </a:blip>
            <a:srcRect/>
            <a:stretch>
              <a:fillRect/>
            </a:stretch>
          </p:blipFill>
          <p:spPr bwMode="auto">
            <a:xfrm>
              <a:off x="6080199" y="198977"/>
              <a:ext cx="2018867" cy="1120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81210" y="162183"/>
              <a:ext cx="1929591" cy="11577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Rectangle 19"/>
            <p:cNvSpPr/>
            <p:nvPr/>
          </p:nvSpPr>
          <p:spPr>
            <a:xfrm>
              <a:off x="4381037" y="3444237"/>
              <a:ext cx="3977819" cy="120032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spc="-300" dirty="0">
                  <a:ln/>
                  <a:solidFill>
                    <a:srgbClr val="FFC000"/>
                  </a:solidFill>
                  <a:latin typeface="Calibri" panose="020F0502020204030204"/>
                </a:rPr>
                <a:t>Uniformed</a:t>
              </a:r>
            </a:p>
          </p:txBody>
        </p:sp>
        <p:sp>
          <p:nvSpPr>
            <p:cNvPr id="21" name="Rectangle 20"/>
            <p:cNvSpPr/>
            <p:nvPr/>
          </p:nvSpPr>
          <p:spPr>
            <a:xfrm>
              <a:off x="5289303" y="4191001"/>
              <a:ext cx="4652364" cy="120032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dirty="0">
                  <a:ln/>
                  <a:solidFill>
                    <a:srgbClr val="FFC000"/>
                  </a:solidFill>
                  <a:latin typeface="Calibri" panose="020F0502020204030204"/>
                </a:rPr>
                <a:t> </a:t>
              </a:r>
              <a:r>
                <a:rPr lang="en-US" sz="7200" b="1" spc="-300" dirty="0">
                  <a:ln/>
                  <a:solidFill>
                    <a:srgbClr val="FFC000"/>
                  </a:solidFill>
                  <a:latin typeface="Calibri" panose="020F0502020204030204"/>
                </a:rPr>
                <a:t>Services WA</a:t>
              </a:r>
            </a:p>
          </p:txBody>
        </p:sp>
        <p:sp>
          <p:nvSpPr>
            <p:cNvPr id="25" name="Rectangle 24"/>
            <p:cNvSpPr/>
            <p:nvPr/>
          </p:nvSpPr>
          <p:spPr>
            <a:xfrm>
              <a:off x="1717403" y="1286073"/>
              <a:ext cx="1774194" cy="60287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rgbClr val="FFC000"/>
                  </a:solidFill>
                  <a:latin typeface="Calibri" panose="020F0502020204030204"/>
                </a:rPr>
                <a:t> </a:t>
              </a:r>
              <a:r>
                <a:rPr lang="en-US" sz="3600" b="1" dirty="0">
                  <a:ln/>
                  <a:solidFill>
                    <a:srgbClr val="C00000"/>
                  </a:solidFill>
                  <a:latin typeface="Calibri" panose="020F0502020204030204"/>
                </a:rPr>
                <a:t>*</a:t>
              </a:r>
              <a:r>
                <a:rPr lang="en-US" sz="3600" b="1" dirty="0">
                  <a:ln/>
                  <a:solidFill>
                    <a:srgbClr val="FFC000"/>
                  </a:solidFill>
                  <a:latin typeface="Calibri" panose="020F0502020204030204"/>
                </a:rPr>
                <a:t> ~</a:t>
              </a:r>
              <a:r>
                <a:rPr lang="en-US" sz="2800" b="1" dirty="0">
                  <a:ln/>
                  <a:solidFill>
                    <a:srgbClr val="FFC000"/>
                  </a:solidFill>
                  <a:latin typeface="Calibri" panose="020F0502020204030204"/>
                </a:rPr>
                <a:t>29,000</a:t>
              </a:r>
            </a:p>
          </p:txBody>
        </p:sp>
        <p:sp>
          <p:nvSpPr>
            <p:cNvPr id="26" name="Rectangle 25"/>
            <p:cNvSpPr/>
            <p:nvPr/>
          </p:nvSpPr>
          <p:spPr>
            <a:xfrm>
              <a:off x="3924939" y="1286073"/>
              <a:ext cx="1336460" cy="60287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rgbClr val="FFC000"/>
                  </a:solidFill>
                  <a:latin typeface="Calibri" panose="020F0502020204030204"/>
                </a:rPr>
                <a:t> </a:t>
              </a:r>
              <a:r>
                <a:rPr lang="en-US" sz="3600" b="1" dirty="0">
                  <a:ln/>
                  <a:solidFill>
                    <a:srgbClr val="C00000"/>
                  </a:solidFill>
                  <a:latin typeface="Calibri" panose="020F0502020204030204"/>
                </a:rPr>
                <a:t>*</a:t>
              </a:r>
              <a:r>
                <a:rPr lang="en-US" sz="3600" b="1" dirty="0">
                  <a:ln/>
                  <a:solidFill>
                    <a:srgbClr val="FFC000"/>
                  </a:solidFill>
                  <a:latin typeface="Calibri" panose="020F0502020204030204"/>
                </a:rPr>
                <a:t> ~</a:t>
              </a:r>
              <a:r>
                <a:rPr lang="en-US" sz="2800" b="1" dirty="0">
                  <a:ln/>
                  <a:solidFill>
                    <a:srgbClr val="FFC000"/>
                  </a:solidFill>
                  <a:latin typeface="Calibri" panose="020F0502020204030204"/>
                </a:rPr>
                <a:t>824</a:t>
              </a:r>
            </a:p>
          </p:txBody>
        </p:sp>
        <p:sp>
          <p:nvSpPr>
            <p:cNvPr id="27" name="Rectangle 26"/>
            <p:cNvSpPr/>
            <p:nvPr/>
          </p:nvSpPr>
          <p:spPr>
            <a:xfrm>
              <a:off x="6132857" y="1286073"/>
              <a:ext cx="1336460" cy="60287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rgbClr val="FFC000"/>
                  </a:solidFill>
                  <a:latin typeface="Calibri" panose="020F0502020204030204"/>
                </a:rPr>
                <a:t> </a:t>
              </a:r>
              <a:r>
                <a:rPr lang="en-US" sz="3600" b="1" dirty="0">
                  <a:ln/>
                  <a:solidFill>
                    <a:srgbClr val="C00000"/>
                  </a:solidFill>
                  <a:latin typeface="Calibri" panose="020F0502020204030204"/>
                </a:rPr>
                <a:t>*</a:t>
              </a:r>
              <a:r>
                <a:rPr lang="en-US" sz="3600" b="1" dirty="0">
                  <a:ln/>
                  <a:solidFill>
                    <a:srgbClr val="FFC000"/>
                  </a:solidFill>
                  <a:latin typeface="Calibri" panose="020F0502020204030204"/>
                </a:rPr>
                <a:t> ~</a:t>
              </a:r>
              <a:r>
                <a:rPr lang="en-US" sz="2800" b="1" dirty="0">
                  <a:ln/>
                  <a:solidFill>
                    <a:srgbClr val="FFC000"/>
                  </a:solidFill>
                  <a:latin typeface="Calibri" panose="020F0502020204030204"/>
                </a:rPr>
                <a:t>116</a:t>
              </a:r>
            </a:p>
          </p:txBody>
        </p:sp>
        <p:sp>
          <p:nvSpPr>
            <p:cNvPr id="28" name="Rectangle 27"/>
            <p:cNvSpPr/>
            <p:nvPr/>
          </p:nvSpPr>
          <p:spPr>
            <a:xfrm>
              <a:off x="8573853" y="1286073"/>
              <a:ext cx="940053" cy="60287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rgbClr val="FFC000"/>
                  </a:solidFill>
                  <a:latin typeface="Calibri" panose="020F0502020204030204"/>
                </a:rPr>
                <a:t> </a:t>
              </a:r>
              <a:r>
                <a:rPr lang="en-US" sz="3600" b="1" dirty="0">
                  <a:ln/>
                  <a:solidFill>
                    <a:srgbClr val="C00000"/>
                  </a:solidFill>
                  <a:latin typeface="Calibri" panose="020F0502020204030204"/>
                </a:rPr>
                <a:t>*</a:t>
              </a:r>
              <a:r>
                <a:rPr lang="en-US" sz="3600" b="1" dirty="0">
                  <a:ln/>
                  <a:solidFill>
                    <a:srgbClr val="FFC000"/>
                  </a:solidFill>
                  <a:latin typeface="Calibri" panose="020F0502020204030204"/>
                </a:rPr>
                <a:t> </a:t>
              </a:r>
              <a:r>
                <a:rPr lang="en-US" sz="2800" b="1" dirty="0">
                  <a:ln/>
                  <a:solidFill>
                    <a:srgbClr val="FFC000"/>
                  </a:solidFill>
                  <a:latin typeface="Calibri" panose="020F0502020204030204"/>
                </a:rPr>
                <a:t>~8</a:t>
              </a:r>
            </a:p>
          </p:txBody>
        </p:sp>
        <p:sp>
          <p:nvSpPr>
            <p:cNvPr id="30" name="Rectangle 29"/>
            <p:cNvSpPr/>
            <p:nvPr/>
          </p:nvSpPr>
          <p:spPr>
            <a:xfrm>
              <a:off x="3776459" y="6015246"/>
              <a:ext cx="6553200" cy="3231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nSpc>
                  <a:spcPts val="1800"/>
                </a:lnSpc>
              </a:pPr>
              <a:r>
                <a:rPr lang="en-US" sz="3600" b="1" spc="-150" dirty="0">
                  <a:ln/>
                  <a:solidFill>
                    <a:srgbClr val="FFC000"/>
                  </a:solidFill>
                  <a:latin typeface="Calibri" panose="020F0502020204030204"/>
                </a:rPr>
                <a:t> </a:t>
              </a:r>
              <a:r>
                <a:rPr lang="en-US" sz="3600" b="1" spc="-150" dirty="0">
                  <a:ln/>
                  <a:solidFill>
                    <a:srgbClr val="C00000"/>
                  </a:solidFill>
                  <a:latin typeface="Calibri" panose="020F0502020204030204"/>
                </a:rPr>
                <a:t>*</a:t>
              </a:r>
              <a:r>
                <a:rPr lang="en-US" sz="2000" b="1" spc="-150" dirty="0">
                  <a:ln/>
                  <a:solidFill>
                    <a:srgbClr val="FFC000"/>
                  </a:solidFill>
                  <a:latin typeface="Calibri" panose="020F0502020204030204"/>
                </a:rPr>
                <a:t>indicates # of uniformed/military connected students in each branch</a:t>
              </a:r>
            </a:p>
          </p:txBody>
        </p:sp>
      </p:grpSp>
    </p:spTree>
    <p:extLst>
      <p:ext uri="{BB962C8B-B14F-4D97-AF65-F5344CB8AC3E}">
        <p14:creationId xmlns:p14="http://schemas.microsoft.com/office/powerpoint/2010/main" val="4064805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https://tse1.mm.bing.net/th?&amp;id=OIP.Ma5e58d58453c877ff964ea6795039317o0&amp;w=247&amp;h=168&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76266">
            <a:off x="7414681" y="90184"/>
            <a:ext cx="3292233" cy="2342529"/>
          </a:xfrm>
          <a:prstGeom prst="ellipse">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2346960" y="286605"/>
            <a:ext cx="7543800" cy="1450757"/>
          </a:xfrm>
        </p:spPr>
        <p:txBody>
          <a:bodyPr>
            <a:normAutofit/>
          </a:bodyPr>
          <a:lstStyle/>
          <a:p>
            <a:r>
              <a:rPr lang="en-US" sz="4400" b="1" dirty="0">
                <a:solidFill>
                  <a:schemeClr val="tx1"/>
                </a:solidFill>
              </a:rPr>
              <a:t>Compact </a:t>
            </a:r>
            <a:br>
              <a:rPr lang="en-US" sz="4400" b="1" dirty="0">
                <a:solidFill>
                  <a:schemeClr val="tx1"/>
                </a:solidFill>
              </a:rPr>
            </a:br>
            <a:r>
              <a:rPr lang="en-US" sz="4400" b="1" dirty="0">
                <a:solidFill>
                  <a:schemeClr val="tx1"/>
                </a:solidFill>
              </a:rPr>
              <a:t>Focus Areas </a:t>
            </a:r>
            <a:r>
              <a:rPr lang="en-US" sz="3200" dirty="0">
                <a:solidFill>
                  <a:schemeClr val="tx1"/>
                </a:solidFill>
              </a:rPr>
              <a:t>RCW</a:t>
            </a:r>
            <a:r>
              <a:rPr lang="en-US" sz="3200" b="1" dirty="0">
                <a:hlinkClick r:id="rId3"/>
              </a:rPr>
              <a:t>28A.705.010</a:t>
            </a:r>
            <a:endParaRPr lang="en-US" sz="3200" b="1" dirty="0">
              <a:solidFill>
                <a:schemeClr val="tx1"/>
              </a:solidFill>
            </a:endParaRPr>
          </a:p>
        </p:txBody>
      </p:sp>
      <p:sp>
        <p:nvSpPr>
          <p:cNvPr id="6" name="Content Placeholder 2"/>
          <p:cNvSpPr txBox="1">
            <a:spLocks/>
          </p:cNvSpPr>
          <p:nvPr/>
        </p:nvSpPr>
        <p:spPr>
          <a:xfrm>
            <a:off x="2346960" y="1845734"/>
            <a:ext cx="7543801" cy="4023360"/>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457200" tIns="457200" rIns="0" bIns="45720" rtlCol="0" anchor="t">
            <a:normAutofit fontScale="85000"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6">
                  <a:lumMod val="75000"/>
                </a:schemeClr>
              </a:buClr>
              <a:buFont typeface="Calibri" pitchFamily="34" charset="0"/>
              <a:buNone/>
              <a:defRPr sz="28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6">
                  <a:lumMod val="75000"/>
                </a:schemeClr>
              </a:buClr>
              <a:buFont typeface="Calibri" pitchFamily="34" charset="0"/>
              <a:buNone/>
              <a:defRPr sz="24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6">
                  <a:lumMod val="75000"/>
                </a:schemeClr>
              </a:buClr>
              <a:buFont typeface="Calibri" pitchFamily="34" charset="0"/>
              <a:buNone/>
              <a:defRPr sz="2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6">
                  <a:lumMod val="75000"/>
                </a:schemeClr>
              </a:buClr>
              <a:buFont typeface="Calibri" pitchFamily="34" charset="0"/>
              <a:buNone/>
              <a:defRPr sz="20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dirty="0"/>
              <a:t>Educational Records</a:t>
            </a:r>
          </a:p>
          <a:p>
            <a:r>
              <a:rPr lang="en-US" dirty="0"/>
              <a:t>Immunizations</a:t>
            </a:r>
          </a:p>
          <a:p>
            <a:r>
              <a:rPr lang="en-US" dirty="0"/>
              <a:t>K and 1</a:t>
            </a:r>
            <a:r>
              <a:rPr lang="en-US" baseline="30000" dirty="0"/>
              <a:t>st</a:t>
            </a:r>
            <a:r>
              <a:rPr lang="en-US" dirty="0"/>
              <a:t> Grade Eligibility</a:t>
            </a:r>
          </a:p>
          <a:p>
            <a:r>
              <a:rPr lang="en-US" dirty="0"/>
              <a:t>Extracurricular Activities Eligibility</a:t>
            </a:r>
          </a:p>
          <a:p>
            <a:r>
              <a:rPr lang="en-US" dirty="0"/>
              <a:t>Educational Course and Program Placement</a:t>
            </a:r>
          </a:p>
          <a:p>
            <a:r>
              <a:rPr lang="en-US" dirty="0"/>
              <a:t>Absences Related To Parent/Guardian Deployment</a:t>
            </a:r>
          </a:p>
          <a:p>
            <a:r>
              <a:rPr lang="en-US" dirty="0"/>
              <a:t>Graduation</a:t>
            </a:r>
          </a:p>
        </p:txBody>
      </p:sp>
      <p:sp>
        <p:nvSpPr>
          <p:cNvPr id="2" name="TextBox 1"/>
          <p:cNvSpPr txBox="1"/>
          <p:nvPr/>
        </p:nvSpPr>
        <p:spPr>
          <a:xfrm>
            <a:off x="4800600" y="6400801"/>
            <a:ext cx="5436232" cy="461665"/>
          </a:xfrm>
          <a:prstGeom prst="rect">
            <a:avLst/>
          </a:prstGeom>
          <a:noFill/>
        </p:spPr>
        <p:txBody>
          <a:bodyPr wrap="none" rtlCol="0">
            <a:spAutoFit/>
          </a:bodyPr>
          <a:lstStyle/>
          <a:p>
            <a:r>
              <a:rPr lang="en-US" sz="2400" b="1" dirty="0">
                <a:solidFill>
                  <a:schemeClr val="bg1"/>
                </a:solidFill>
              </a:rPr>
              <a:t>https://www.mic3.net/publications.html</a:t>
            </a:r>
          </a:p>
        </p:txBody>
      </p:sp>
      <p:sp>
        <p:nvSpPr>
          <p:cNvPr id="3" name="Slide Number Placeholder 2"/>
          <p:cNvSpPr>
            <a:spLocks noGrp="1"/>
          </p:cNvSpPr>
          <p:nvPr>
            <p:ph type="sldNum" sz="quarter" idx="12"/>
          </p:nvPr>
        </p:nvSpPr>
        <p:spPr/>
        <p:txBody>
          <a:bodyPr/>
          <a:lstStyle/>
          <a:p>
            <a:fld id="{EAED5517-B216-4CEF-971D-ABCDAA6AC6DB}" type="slidenum">
              <a:rPr lang="en-US" smtClean="0"/>
              <a:t>8</a:t>
            </a:fld>
            <a:endParaRPr lang="en-US" dirty="0"/>
          </a:p>
        </p:txBody>
      </p:sp>
    </p:spTree>
    <p:extLst>
      <p:ext uri="{BB962C8B-B14F-4D97-AF65-F5344CB8AC3E}">
        <p14:creationId xmlns:p14="http://schemas.microsoft.com/office/powerpoint/2010/main" val="2294283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95400" y="228600"/>
            <a:ext cx="9410700" cy="6128082"/>
            <a:chOff x="1714500" y="0"/>
            <a:chExt cx="8763000" cy="6248400"/>
          </a:xfrm>
        </p:grpSpPr>
        <p:sp>
          <p:nvSpPr>
            <p:cNvPr id="38" name="Rectangle 37"/>
            <p:cNvSpPr/>
            <p:nvPr/>
          </p:nvSpPr>
          <p:spPr>
            <a:xfrm>
              <a:off x="1714500" y="0"/>
              <a:ext cx="8763000" cy="6248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panose="020F0502020204030204"/>
              </a:endParaRPr>
            </a:p>
          </p:txBody>
        </p:sp>
        <p:cxnSp>
          <p:nvCxnSpPr>
            <p:cNvPr id="49" name="Straight Connector 48"/>
            <p:cNvCxnSpPr/>
            <p:nvPr/>
          </p:nvCxnSpPr>
          <p:spPr>
            <a:xfrm>
              <a:off x="4486414" y="4899516"/>
              <a:ext cx="2877708" cy="15047"/>
            </a:xfrm>
            <a:prstGeom prst="line">
              <a:avLst/>
            </a:prstGeom>
          </p:spPr>
          <p:style>
            <a:lnRef idx="1">
              <a:schemeClr val="accent2"/>
            </a:lnRef>
            <a:fillRef idx="0">
              <a:schemeClr val="accent2"/>
            </a:fillRef>
            <a:effectRef idx="0">
              <a:schemeClr val="accent2"/>
            </a:effectRef>
            <a:fontRef idx="minor">
              <a:schemeClr val="tx1"/>
            </a:fontRef>
          </p:style>
        </p:cxnSp>
        <p:cxnSp>
          <p:nvCxnSpPr>
            <p:cNvPr id="48" name="Straight Connector 47"/>
            <p:cNvCxnSpPr/>
            <p:nvPr/>
          </p:nvCxnSpPr>
          <p:spPr>
            <a:xfrm>
              <a:off x="6940118" y="2133270"/>
              <a:ext cx="0" cy="845724"/>
            </a:xfrm>
            <a:prstGeom prst="line">
              <a:avLst/>
            </a:prstGeom>
          </p:spPr>
          <p:style>
            <a:lnRef idx="1">
              <a:schemeClr val="accent2"/>
            </a:lnRef>
            <a:fillRef idx="0">
              <a:schemeClr val="accent2"/>
            </a:fillRef>
            <a:effectRef idx="0">
              <a:schemeClr val="accent2"/>
            </a:effectRef>
            <a:fontRef idx="minor">
              <a:schemeClr val="tx1"/>
            </a:fontRef>
          </p:style>
        </p:cxnSp>
        <p:cxnSp>
          <p:nvCxnSpPr>
            <p:cNvPr id="47" name="Straight Connector 46"/>
            <p:cNvCxnSpPr/>
            <p:nvPr/>
          </p:nvCxnSpPr>
          <p:spPr>
            <a:xfrm>
              <a:off x="4791214" y="2126076"/>
              <a:ext cx="0" cy="1074324"/>
            </a:xfrm>
            <a:prstGeom prst="line">
              <a:avLst/>
            </a:prstGeom>
          </p:spPr>
          <p:style>
            <a:lnRef idx="1">
              <a:schemeClr val="accent2"/>
            </a:lnRef>
            <a:fillRef idx="0">
              <a:schemeClr val="accent2"/>
            </a:fillRef>
            <a:effectRef idx="0">
              <a:schemeClr val="accent2"/>
            </a:effectRef>
            <a:fontRef idx="minor">
              <a:schemeClr val="tx1"/>
            </a:fontRef>
          </p:style>
        </p:cxnSp>
        <p:cxnSp>
          <p:nvCxnSpPr>
            <p:cNvPr id="44" name="Straight Connector 43"/>
            <p:cNvCxnSpPr>
              <a:stCxn id="32" idx="3"/>
              <a:endCxn id="36" idx="1"/>
            </p:cNvCxnSpPr>
            <p:nvPr/>
          </p:nvCxnSpPr>
          <p:spPr>
            <a:xfrm>
              <a:off x="4263839" y="2118553"/>
              <a:ext cx="331947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42" name="Straight Connector 41"/>
            <p:cNvCxnSpPr/>
            <p:nvPr/>
          </p:nvCxnSpPr>
          <p:spPr>
            <a:xfrm>
              <a:off x="5934213" y="960506"/>
              <a:ext cx="0" cy="4678295"/>
            </a:xfrm>
            <a:prstGeom prst="line">
              <a:avLst/>
            </a:prstGeom>
          </p:spPr>
          <p:style>
            <a:lnRef idx="1">
              <a:schemeClr val="accent2"/>
            </a:lnRef>
            <a:fillRef idx="0">
              <a:schemeClr val="accent2"/>
            </a:fillRef>
            <a:effectRef idx="0">
              <a:schemeClr val="accent2"/>
            </a:effectRef>
            <a:fontRef idx="minor">
              <a:schemeClr val="tx1"/>
            </a:fontRef>
          </p:style>
        </p:cxnSp>
        <p:sp>
          <p:nvSpPr>
            <p:cNvPr id="9" name="Freeform 8"/>
            <p:cNvSpPr/>
            <p:nvPr/>
          </p:nvSpPr>
          <p:spPr>
            <a:xfrm>
              <a:off x="5895177" y="972189"/>
              <a:ext cx="1031501" cy="376176"/>
            </a:xfrm>
            <a:custGeom>
              <a:avLst/>
              <a:gdLst/>
              <a:ahLst/>
              <a:cxnLst/>
              <a:rect l="0" t="0" r="0" b="0"/>
              <a:pathLst>
                <a:path>
                  <a:moveTo>
                    <a:pt x="0" y="0"/>
                  </a:moveTo>
                  <a:lnTo>
                    <a:pt x="0" y="262307"/>
                  </a:lnTo>
                  <a:lnTo>
                    <a:pt x="628371" y="262307"/>
                  </a:lnTo>
                </a:path>
              </a:pathLst>
            </a:custGeom>
            <a:noFill/>
            <a:ln>
              <a:prstDash val="sysDash"/>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Rounded Rectangle 15"/>
            <p:cNvSpPr/>
            <p:nvPr/>
          </p:nvSpPr>
          <p:spPr>
            <a:xfrm>
              <a:off x="2149747" y="199747"/>
              <a:ext cx="7619999" cy="731905"/>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80" tIns="5080" rIns="5080" bIns="72017" numCol="1" spcCol="1270" anchor="ctr" anchorCtr="0">
              <a:noAutofit/>
            </a:bodyPr>
            <a:lstStyle/>
            <a:p>
              <a:pPr algn="ctr" defTabSz="355600">
                <a:spcBef>
                  <a:spcPct val="0"/>
                </a:spcBef>
                <a:defRPr/>
              </a:pPr>
              <a:r>
                <a:rPr lang="en-US" sz="3200" b="1" dirty="0">
                  <a:solidFill>
                    <a:srgbClr val="FFFFFF"/>
                  </a:solidFill>
                  <a:latin typeface="Calibri" panose="020F0502020204030204"/>
                </a:rPr>
                <a:t>State Council</a:t>
              </a:r>
            </a:p>
            <a:p>
              <a:pPr algn="ctr" defTabSz="355600">
                <a:spcBef>
                  <a:spcPct val="0"/>
                </a:spcBef>
                <a:defRPr/>
              </a:pPr>
              <a:r>
                <a:rPr lang="en-US" sz="1400" i="1" dirty="0">
                  <a:solidFill>
                    <a:srgbClr val="FFFFFF"/>
                  </a:solidFill>
                  <a:latin typeface="Calibri" panose="020F0502020204030204"/>
                </a:rPr>
                <a:t>(September 2021)</a:t>
              </a:r>
            </a:p>
          </p:txBody>
        </p:sp>
        <p:sp>
          <p:nvSpPr>
            <p:cNvPr id="18" name="Rounded Rectangle 17"/>
            <p:cNvSpPr/>
            <p:nvPr/>
          </p:nvSpPr>
          <p:spPr>
            <a:xfrm>
              <a:off x="4079507" y="3031133"/>
              <a:ext cx="1618092" cy="808248"/>
            </a:xfrm>
            <a:prstGeom prst="roundRect">
              <a:avLst/>
            </a:prstGeom>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89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80" tIns="5080" rIns="5080" bIns="72017" numCol="1" spcCol="1270" anchor="ctr" anchorCtr="0">
              <a:noAutofit/>
            </a:bodyPr>
            <a:lstStyle/>
            <a:p>
              <a:pPr algn="ctr" defTabSz="355600">
                <a:lnSpc>
                  <a:spcPct val="90000"/>
                </a:lnSpc>
                <a:spcBef>
                  <a:spcPct val="0"/>
                </a:spcBef>
                <a:spcAft>
                  <a:spcPct val="35000"/>
                </a:spcAft>
                <a:defRPr/>
              </a:pPr>
              <a:r>
                <a:rPr lang="en-US" dirty="0">
                  <a:solidFill>
                    <a:srgbClr val="FFFFFF"/>
                  </a:solidFill>
                  <a:latin typeface="Calibri" panose="020F0502020204030204"/>
                </a:rPr>
                <a:t>Head Dept. of Education</a:t>
              </a:r>
            </a:p>
          </p:txBody>
        </p:sp>
        <p:sp>
          <p:nvSpPr>
            <p:cNvPr id="20" name="Rounded Rectangle 19"/>
            <p:cNvSpPr/>
            <p:nvPr/>
          </p:nvSpPr>
          <p:spPr>
            <a:xfrm>
              <a:off x="6239015" y="2970997"/>
              <a:ext cx="1816279" cy="861442"/>
            </a:xfrm>
            <a:prstGeom prst="roundRect">
              <a:avLst/>
            </a:prstGeom>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89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80" tIns="5080" rIns="5080" bIns="72017" numCol="1" spcCol="1270" anchor="ctr" anchorCtr="0">
              <a:noAutofit/>
            </a:bodyPr>
            <a:lstStyle/>
            <a:p>
              <a:pPr algn="ctr" defTabSz="355600">
                <a:lnSpc>
                  <a:spcPct val="90000"/>
                </a:lnSpc>
                <a:spcBef>
                  <a:spcPct val="0"/>
                </a:spcBef>
                <a:spcAft>
                  <a:spcPct val="35000"/>
                </a:spcAft>
                <a:defRPr/>
              </a:pPr>
              <a:r>
                <a:rPr lang="en-US" sz="1600" dirty="0">
                  <a:solidFill>
                    <a:srgbClr val="FFFFFF"/>
                  </a:solidFill>
                  <a:latin typeface="Calibri" panose="020F0502020204030204"/>
                </a:rPr>
                <a:t>School District  (SD) </a:t>
              </a:r>
              <a:r>
                <a:rPr lang="en-US" sz="1400" dirty="0">
                  <a:solidFill>
                    <a:srgbClr val="FFFFFF"/>
                  </a:solidFill>
                  <a:latin typeface="Calibri" panose="020F0502020204030204"/>
                </a:rPr>
                <a:t>Superintendents</a:t>
              </a:r>
              <a:r>
                <a:rPr lang="en-US" sz="1200" dirty="0">
                  <a:solidFill>
                    <a:srgbClr val="FFFFFF"/>
                  </a:solidFill>
                  <a:latin typeface="Calibri" panose="020F0502020204030204"/>
                </a:rPr>
                <a:t> </a:t>
              </a:r>
              <a:br>
                <a:rPr lang="en-US" sz="1200" dirty="0">
                  <a:solidFill>
                    <a:srgbClr val="FFFFFF"/>
                  </a:solidFill>
                  <a:latin typeface="Calibri" panose="020F0502020204030204"/>
                </a:rPr>
              </a:br>
              <a:r>
                <a:rPr lang="en-US" sz="1200" dirty="0">
                  <a:solidFill>
                    <a:srgbClr val="FFFFFF"/>
                  </a:solidFill>
                  <a:latin typeface="Calibri" panose="020F0502020204030204"/>
                </a:rPr>
                <a:t>(High % Military Children)</a:t>
              </a:r>
            </a:p>
          </p:txBody>
        </p:sp>
        <p:sp>
          <p:nvSpPr>
            <p:cNvPr id="21" name="Freeform 20"/>
            <p:cNvSpPr/>
            <p:nvPr/>
          </p:nvSpPr>
          <p:spPr>
            <a:xfrm>
              <a:off x="6781800" y="3715216"/>
              <a:ext cx="2725798" cy="780585"/>
            </a:xfrm>
            <a:custGeom>
              <a:avLst/>
              <a:gdLst>
                <a:gd name="connsiteX0" fmla="*/ 0 w 887140"/>
                <a:gd name="connsiteY0" fmla="*/ 0 h 170119"/>
                <a:gd name="connsiteX1" fmla="*/ 887140 w 887140"/>
                <a:gd name="connsiteY1" fmla="*/ 0 h 170119"/>
                <a:gd name="connsiteX2" fmla="*/ 887140 w 887140"/>
                <a:gd name="connsiteY2" fmla="*/ 170119 h 170119"/>
                <a:gd name="connsiteX3" fmla="*/ 0 w 887140"/>
                <a:gd name="connsiteY3" fmla="*/ 170119 h 170119"/>
                <a:gd name="connsiteX4" fmla="*/ 0 w 887140"/>
                <a:gd name="connsiteY4" fmla="*/ 0 h 170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140" h="170119">
                  <a:moveTo>
                    <a:pt x="0" y="0"/>
                  </a:moveTo>
                  <a:lnTo>
                    <a:pt x="887140" y="0"/>
                  </a:lnTo>
                  <a:lnTo>
                    <a:pt x="887140" y="170119"/>
                  </a:lnTo>
                  <a:lnTo>
                    <a:pt x="0" y="170119"/>
                  </a:lnTo>
                  <a:lnTo>
                    <a:pt x="0" y="0"/>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spcFirstLastPara="0" vert="horz" wrap="square" lIns="27940" tIns="6985" rIns="27940" bIns="6985" numCol="1" spcCol="1270" anchor="ctr" anchorCtr="0">
              <a:noAutofit/>
            </a:bodyPr>
            <a:lstStyle/>
            <a:p>
              <a:pPr marL="174625" indent="-115888" defTabSz="488950">
                <a:buFont typeface="Arial" panose="020B0604020202020204" pitchFamily="34" charset="0"/>
                <a:buChar char="•"/>
                <a:defRPr/>
              </a:pPr>
              <a:r>
                <a:rPr lang="en-US" sz="1100" i="1" dirty="0">
                  <a:solidFill>
                    <a:srgbClr val="000000"/>
                  </a:solidFill>
                  <a:latin typeface="Calibri" panose="020F0502020204030204"/>
                </a:rPr>
                <a:t>Tim Ames, Medical Lake SD </a:t>
              </a:r>
              <a:r>
                <a:rPr lang="en-US" sz="900" i="1" dirty="0">
                  <a:solidFill>
                    <a:srgbClr val="000000"/>
                  </a:solidFill>
                  <a:latin typeface="Calibri" panose="020F0502020204030204"/>
                </a:rPr>
                <a:t>(Fairchild AFB)</a:t>
              </a:r>
            </a:p>
            <a:p>
              <a:pPr marL="174625" indent="-115888" defTabSz="488950">
                <a:buFont typeface="Arial" panose="020B0604020202020204" pitchFamily="34" charset="0"/>
                <a:buChar char="•"/>
                <a:defRPr/>
              </a:pPr>
              <a:r>
                <a:rPr lang="en-US" sz="1100" i="1" dirty="0">
                  <a:solidFill>
                    <a:srgbClr val="000000"/>
                  </a:solidFill>
                  <a:latin typeface="Calibri" panose="020F0502020204030204"/>
                </a:rPr>
                <a:t>Aaron Leavell, Bremerton SD </a:t>
              </a:r>
              <a:r>
                <a:rPr lang="en-US" sz="900" i="1" dirty="0">
                  <a:solidFill>
                    <a:srgbClr val="000000"/>
                  </a:solidFill>
                  <a:latin typeface="Calibri" panose="020F0502020204030204"/>
                </a:rPr>
                <a:t>(NBK/PSNS/Keyport Naval Undersea  Warfare Center</a:t>
              </a:r>
            </a:p>
            <a:p>
              <a:pPr marL="174625" indent="-115888" defTabSz="488950">
                <a:buFont typeface="Arial" panose="020B0604020202020204" pitchFamily="34" charset="0"/>
                <a:buChar char="•"/>
                <a:defRPr/>
              </a:pPr>
              <a:r>
                <a:rPr lang="en-US" sz="1100" i="1" dirty="0">
                  <a:solidFill>
                    <a:srgbClr val="000000"/>
                  </a:solidFill>
                  <a:latin typeface="Calibri" panose="020F0502020204030204"/>
                </a:rPr>
                <a:t>Erin Prince, Central Kitsap SD (NBK) </a:t>
              </a:r>
              <a:endParaRPr lang="en-US" sz="900" i="1" dirty="0">
                <a:solidFill>
                  <a:srgbClr val="000000"/>
                </a:solidFill>
                <a:latin typeface="Calibri" panose="020F0502020204030204"/>
              </a:endParaRPr>
            </a:p>
            <a:p>
              <a:pPr marL="174625" indent="-115888" defTabSz="488950">
                <a:buFont typeface="Arial" panose="020B0604020202020204" pitchFamily="34" charset="0"/>
                <a:buChar char="•"/>
                <a:defRPr/>
              </a:pPr>
              <a:r>
                <a:rPr lang="en-US" sz="1100" i="1" dirty="0">
                  <a:solidFill>
                    <a:srgbClr val="000000"/>
                  </a:solidFill>
                  <a:latin typeface="Calibri" panose="020F0502020204030204"/>
                </a:rPr>
                <a:t>Ron Banner, Clover Park SD </a:t>
              </a:r>
              <a:r>
                <a:rPr lang="en-US" sz="900" i="1" dirty="0">
                  <a:solidFill>
                    <a:srgbClr val="000000"/>
                  </a:solidFill>
                  <a:latin typeface="Calibri" panose="020F0502020204030204"/>
                </a:rPr>
                <a:t>(JBLM)</a:t>
              </a:r>
            </a:p>
          </p:txBody>
        </p:sp>
        <p:sp>
          <p:nvSpPr>
            <p:cNvPr id="22" name="Rounded Rectangle 21"/>
            <p:cNvSpPr/>
            <p:nvPr/>
          </p:nvSpPr>
          <p:spPr>
            <a:xfrm>
              <a:off x="2962414" y="4546715"/>
              <a:ext cx="1618092" cy="731905"/>
            </a:xfrm>
            <a:prstGeom prst="roundRect">
              <a:avLst/>
            </a:prstGeom>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89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80" tIns="5080" rIns="5080" bIns="72017" numCol="1" spcCol="1270" anchor="ctr" anchorCtr="0">
              <a:noAutofit/>
            </a:bodyPr>
            <a:lstStyle/>
            <a:p>
              <a:pPr algn="ctr" defTabSz="355600">
                <a:lnSpc>
                  <a:spcPct val="90000"/>
                </a:lnSpc>
                <a:spcBef>
                  <a:spcPct val="0"/>
                </a:spcBef>
                <a:spcAft>
                  <a:spcPct val="35000"/>
                </a:spcAft>
                <a:defRPr/>
              </a:pPr>
              <a:r>
                <a:rPr lang="en-US" dirty="0">
                  <a:solidFill>
                    <a:srgbClr val="FFFFFF"/>
                  </a:solidFill>
                  <a:latin typeface="Calibri" panose="020F0502020204030204"/>
                </a:rPr>
                <a:t>Military DoD Rep</a:t>
              </a:r>
            </a:p>
          </p:txBody>
        </p:sp>
        <p:sp>
          <p:nvSpPr>
            <p:cNvPr id="23" name="Freeform 22"/>
            <p:cNvSpPr/>
            <p:nvPr/>
          </p:nvSpPr>
          <p:spPr>
            <a:xfrm>
              <a:off x="3073603" y="3711098"/>
              <a:ext cx="2083934" cy="450955"/>
            </a:xfrm>
            <a:custGeom>
              <a:avLst/>
              <a:gdLst>
                <a:gd name="connsiteX0" fmla="*/ 0 w 887140"/>
                <a:gd name="connsiteY0" fmla="*/ 0 h 170119"/>
                <a:gd name="connsiteX1" fmla="*/ 887140 w 887140"/>
                <a:gd name="connsiteY1" fmla="*/ 0 h 170119"/>
                <a:gd name="connsiteX2" fmla="*/ 887140 w 887140"/>
                <a:gd name="connsiteY2" fmla="*/ 170119 h 170119"/>
                <a:gd name="connsiteX3" fmla="*/ 0 w 887140"/>
                <a:gd name="connsiteY3" fmla="*/ 170119 h 170119"/>
                <a:gd name="connsiteX4" fmla="*/ 0 w 887140"/>
                <a:gd name="connsiteY4" fmla="*/ 0 h 170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140" h="170119">
                  <a:moveTo>
                    <a:pt x="0" y="0"/>
                  </a:moveTo>
                  <a:lnTo>
                    <a:pt x="887140" y="0"/>
                  </a:lnTo>
                  <a:lnTo>
                    <a:pt x="887140" y="170119"/>
                  </a:lnTo>
                  <a:lnTo>
                    <a:pt x="0" y="170119"/>
                  </a:lnTo>
                  <a:lnTo>
                    <a:pt x="0" y="0"/>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spcFirstLastPara="0" vert="horz" wrap="square" lIns="27940" tIns="6985" rIns="27940" bIns="6985" numCol="1" spcCol="1270" anchor="ctr" anchorCtr="0">
              <a:noAutofit/>
            </a:bodyPr>
            <a:lstStyle/>
            <a:p>
              <a:pPr algn="ctr" defTabSz="488950">
                <a:lnSpc>
                  <a:spcPct val="90000"/>
                </a:lnSpc>
                <a:spcBef>
                  <a:spcPct val="0"/>
                </a:spcBef>
                <a:spcAft>
                  <a:spcPct val="35000"/>
                </a:spcAft>
                <a:defRPr/>
              </a:pPr>
              <a:r>
                <a:rPr lang="en-US" sz="1100" i="1" dirty="0">
                  <a:solidFill>
                    <a:srgbClr val="000000"/>
                  </a:solidFill>
                  <a:latin typeface="Calibri" panose="020F0502020204030204"/>
                </a:rPr>
                <a:t>Chris </a:t>
              </a:r>
              <a:r>
                <a:rPr lang="en-US" sz="1100" i="1" dirty="0" err="1">
                  <a:solidFill>
                    <a:srgbClr val="000000"/>
                  </a:solidFill>
                  <a:latin typeface="Calibri" panose="020F0502020204030204"/>
                </a:rPr>
                <a:t>Reykdal</a:t>
              </a:r>
              <a:r>
                <a:rPr lang="en-US" sz="1100" i="1" dirty="0">
                  <a:solidFill>
                    <a:srgbClr val="000000"/>
                  </a:solidFill>
                  <a:latin typeface="Calibri" panose="020F0502020204030204"/>
                </a:rPr>
                <a:t>, State Superintendent of Public Instruction</a:t>
              </a:r>
            </a:p>
          </p:txBody>
        </p:sp>
        <p:sp>
          <p:nvSpPr>
            <p:cNvPr id="24" name="Rounded Rectangle 23"/>
            <p:cNvSpPr/>
            <p:nvPr/>
          </p:nvSpPr>
          <p:spPr>
            <a:xfrm>
              <a:off x="7342866" y="4546715"/>
              <a:ext cx="1691630" cy="731905"/>
            </a:xfrm>
            <a:prstGeom prst="roundRect">
              <a:avLst/>
            </a:prstGeom>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89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80" tIns="5080" rIns="5080" bIns="72017" numCol="1" spcCol="1270" anchor="ctr" anchorCtr="0">
              <a:noAutofit/>
            </a:bodyPr>
            <a:lstStyle/>
            <a:p>
              <a:pPr algn="ctr" defTabSz="355600">
                <a:lnSpc>
                  <a:spcPct val="90000"/>
                </a:lnSpc>
                <a:spcBef>
                  <a:spcPct val="0"/>
                </a:spcBef>
                <a:spcAft>
                  <a:spcPct val="35000"/>
                </a:spcAft>
                <a:defRPr/>
              </a:pPr>
              <a:r>
                <a:rPr lang="en-US" dirty="0">
                  <a:solidFill>
                    <a:srgbClr val="FFFFFF"/>
                  </a:solidFill>
                  <a:latin typeface="Calibri" panose="020F0502020204030204"/>
                </a:rPr>
                <a:t>Military/Uniform Family Liaison</a:t>
              </a:r>
            </a:p>
          </p:txBody>
        </p:sp>
        <p:sp>
          <p:nvSpPr>
            <p:cNvPr id="25" name="Freeform 24"/>
            <p:cNvSpPr/>
            <p:nvPr/>
          </p:nvSpPr>
          <p:spPr>
            <a:xfrm>
              <a:off x="7894452" y="5133876"/>
              <a:ext cx="1401948" cy="340619"/>
            </a:xfrm>
            <a:custGeom>
              <a:avLst/>
              <a:gdLst>
                <a:gd name="connsiteX0" fmla="*/ 0 w 887140"/>
                <a:gd name="connsiteY0" fmla="*/ 0 h 170119"/>
                <a:gd name="connsiteX1" fmla="*/ 887140 w 887140"/>
                <a:gd name="connsiteY1" fmla="*/ 0 h 170119"/>
                <a:gd name="connsiteX2" fmla="*/ 887140 w 887140"/>
                <a:gd name="connsiteY2" fmla="*/ 170119 h 170119"/>
                <a:gd name="connsiteX3" fmla="*/ 0 w 887140"/>
                <a:gd name="connsiteY3" fmla="*/ 170119 h 170119"/>
                <a:gd name="connsiteX4" fmla="*/ 0 w 887140"/>
                <a:gd name="connsiteY4" fmla="*/ 0 h 170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140" h="170119">
                  <a:moveTo>
                    <a:pt x="0" y="0"/>
                  </a:moveTo>
                  <a:lnTo>
                    <a:pt x="887140" y="0"/>
                  </a:lnTo>
                  <a:lnTo>
                    <a:pt x="887140" y="170119"/>
                  </a:lnTo>
                  <a:lnTo>
                    <a:pt x="0" y="170119"/>
                  </a:lnTo>
                  <a:lnTo>
                    <a:pt x="0" y="0"/>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spcFirstLastPara="0" vert="horz" wrap="square" lIns="27940" tIns="6985" rIns="27940" bIns="6985" numCol="1" spcCol="1270" anchor="ctr" anchorCtr="0">
              <a:noAutofit/>
            </a:bodyPr>
            <a:lstStyle/>
            <a:p>
              <a:pPr marL="120650" indent="-120650" defTabSz="488950">
                <a:spcBef>
                  <a:spcPct val="0"/>
                </a:spcBef>
                <a:buFont typeface="Arial" panose="020B0604020202020204" pitchFamily="34" charset="0"/>
                <a:buChar char="•"/>
                <a:defRPr/>
              </a:pPr>
              <a:r>
                <a:rPr lang="en-US" sz="1100" i="1" dirty="0">
                  <a:solidFill>
                    <a:srgbClr val="000000"/>
                  </a:solidFill>
                  <a:latin typeface="Calibri" panose="020F0502020204030204"/>
                </a:rPr>
                <a:t>Norma Melo, JBLM</a:t>
              </a:r>
            </a:p>
            <a:p>
              <a:pPr marL="120650" indent="-120650" defTabSz="488950">
                <a:spcBef>
                  <a:spcPct val="0"/>
                </a:spcBef>
                <a:buFont typeface="Arial" panose="020B0604020202020204" pitchFamily="34" charset="0"/>
                <a:buChar char="•"/>
                <a:defRPr/>
              </a:pPr>
              <a:r>
                <a:rPr lang="en-US" sz="1100" i="1" dirty="0">
                  <a:solidFill>
                    <a:srgbClr val="000000"/>
                  </a:solidFill>
                  <a:latin typeface="Calibri" panose="020F0502020204030204"/>
                </a:rPr>
                <a:t>Kelly Scheese, NRNW</a:t>
              </a:r>
            </a:p>
          </p:txBody>
        </p:sp>
        <p:sp>
          <p:nvSpPr>
            <p:cNvPr id="28" name="Rounded Rectangle 27"/>
            <p:cNvSpPr/>
            <p:nvPr/>
          </p:nvSpPr>
          <p:spPr>
            <a:xfrm>
              <a:off x="5125167" y="4495801"/>
              <a:ext cx="1618092" cy="731905"/>
            </a:xfrm>
            <a:prstGeom prst="roundRect">
              <a:avLst/>
            </a:prstGeom>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89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80" tIns="5080" rIns="5080" bIns="72017" numCol="1" spcCol="1270" anchor="ctr" anchorCtr="0">
              <a:noAutofit/>
            </a:bodyPr>
            <a:lstStyle/>
            <a:p>
              <a:pPr algn="ctr" defTabSz="355600">
                <a:lnSpc>
                  <a:spcPct val="90000"/>
                </a:lnSpc>
                <a:spcBef>
                  <a:spcPct val="0"/>
                </a:spcBef>
                <a:spcAft>
                  <a:spcPct val="35000"/>
                </a:spcAft>
                <a:defRPr/>
              </a:pPr>
              <a:r>
                <a:rPr lang="en-US" dirty="0">
                  <a:solidFill>
                    <a:srgbClr val="FFFFFF"/>
                  </a:solidFill>
                  <a:latin typeface="Calibri" panose="020F0502020204030204"/>
                </a:rPr>
                <a:t>Ex-Officio Members</a:t>
              </a:r>
            </a:p>
          </p:txBody>
        </p:sp>
        <p:sp>
          <p:nvSpPr>
            <p:cNvPr id="29" name="Freeform 28"/>
            <p:cNvSpPr/>
            <p:nvPr/>
          </p:nvSpPr>
          <p:spPr>
            <a:xfrm>
              <a:off x="4752677" y="5133876"/>
              <a:ext cx="2472962" cy="519641"/>
            </a:xfrm>
            <a:custGeom>
              <a:avLst/>
              <a:gdLst>
                <a:gd name="connsiteX0" fmla="*/ 0 w 887140"/>
                <a:gd name="connsiteY0" fmla="*/ 0 h 170119"/>
                <a:gd name="connsiteX1" fmla="*/ 887140 w 887140"/>
                <a:gd name="connsiteY1" fmla="*/ 0 h 170119"/>
                <a:gd name="connsiteX2" fmla="*/ 887140 w 887140"/>
                <a:gd name="connsiteY2" fmla="*/ 170119 h 170119"/>
                <a:gd name="connsiteX3" fmla="*/ 0 w 887140"/>
                <a:gd name="connsiteY3" fmla="*/ 170119 h 170119"/>
                <a:gd name="connsiteX4" fmla="*/ 0 w 887140"/>
                <a:gd name="connsiteY4" fmla="*/ 0 h 170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140" h="170119">
                  <a:moveTo>
                    <a:pt x="0" y="0"/>
                  </a:moveTo>
                  <a:lnTo>
                    <a:pt x="887140" y="0"/>
                  </a:lnTo>
                  <a:lnTo>
                    <a:pt x="887140" y="170119"/>
                  </a:lnTo>
                  <a:lnTo>
                    <a:pt x="0" y="170119"/>
                  </a:lnTo>
                  <a:lnTo>
                    <a:pt x="0" y="0"/>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spcFirstLastPara="0" vert="horz" wrap="square" lIns="27940" tIns="6985" rIns="27940" bIns="6985" numCol="1" spcCol="1270" anchor="ctr" anchorCtr="0">
              <a:noAutofit/>
            </a:bodyPr>
            <a:lstStyle/>
            <a:p>
              <a:pPr marL="168275" indent="-107950" defTabSz="488950">
                <a:spcBef>
                  <a:spcPct val="0"/>
                </a:spcBef>
                <a:buFont typeface="Arial" panose="020B0604020202020204" pitchFamily="34" charset="0"/>
                <a:buChar char="•"/>
                <a:defRPr/>
              </a:pPr>
              <a:r>
                <a:rPr lang="en-US" sz="1100" i="1" dirty="0">
                  <a:solidFill>
                    <a:srgbClr val="000000"/>
                  </a:solidFill>
                  <a:latin typeface="Calibri" panose="020F0502020204030204"/>
                </a:rPr>
                <a:t>Randy Spaulding, Exec. Director SBE</a:t>
              </a:r>
            </a:p>
            <a:p>
              <a:pPr marL="168275" indent="-107950" defTabSz="488950">
                <a:spcBef>
                  <a:spcPct val="0"/>
                </a:spcBef>
                <a:buFont typeface="Arial" panose="020B0604020202020204" pitchFamily="34" charset="0"/>
                <a:buChar char="•"/>
                <a:defRPr/>
              </a:pPr>
              <a:r>
                <a:rPr lang="en-US" sz="1100" i="1" dirty="0">
                  <a:solidFill>
                    <a:srgbClr val="000000"/>
                  </a:solidFill>
                  <a:latin typeface="Calibri" panose="020F0502020204030204"/>
                </a:rPr>
                <a:t>Mick Hoffman, Exec. Director WIAA</a:t>
              </a:r>
            </a:p>
            <a:p>
              <a:pPr marL="168275" indent="-107950" defTabSz="488950">
                <a:spcBef>
                  <a:spcPct val="0"/>
                </a:spcBef>
                <a:buFont typeface="Arial" panose="020B0604020202020204" pitchFamily="34" charset="0"/>
                <a:buChar char="•"/>
                <a:defRPr/>
              </a:pPr>
              <a:r>
                <a:rPr lang="en-US" sz="1100" i="1" dirty="0">
                  <a:solidFill>
                    <a:srgbClr val="000000"/>
                  </a:solidFill>
                  <a:latin typeface="Calibri" panose="020F0502020204030204"/>
                </a:rPr>
                <a:t>Andrew Estep, Exec. Director PTA</a:t>
              </a:r>
            </a:p>
          </p:txBody>
        </p:sp>
        <p:sp>
          <p:nvSpPr>
            <p:cNvPr id="30" name="Oval 29"/>
            <p:cNvSpPr/>
            <p:nvPr/>
          </p:nvSpPr>
          <p:spPr>
            <a:xfrm>
              <a:off x="6403115" y="978027"/>
              <a:ext cx="2193937" cy="546846"/>
            </a:xfrm>
            <a:prstGeom prst="ellipse">
              <a:avLst/>
            </a:prstGeom>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80" tIns="5080" rIns="5080" bIns="72017" numCol="1" spcCol="1270" anchor="ctr" anchorCtr="0">
              <a:noAutofit/>
            </a:bodyPr>
            <a:lstStyle/>
            <a:p>
              <a:pPr algn="ctr" defTabSz="355600">
                <a:lnSpc>
                  <a:spcPct val="90000"/>
                </a:lnSpc>
                <a:spcBef>
                  <a:spcPct val="0"/>
                </a:spcBef>
                <a:spcAft>
                  <a:spcPct val="35000"/>
                </a:spcAft>
                <a:defRPr/>
              </a:pPr>
              <a:r>
                <a:rPr lang="en-US" b="1" dirty="0">
                  <a:solidFill>
                    <a:srgbClr val="FFFFFF"/>
                  </a:solidFill>
                  <a:latin typeface="Calibri" panose="020F0502020204030204"/>
                </a:rPr>
                <a:t>Legal Counsel</a:t>
              </a:r>
            </a:p>
          </p:txBody>
        </p:sp>
        <p:sp>
          <p:nvSpPr>
            <p:cNvPr id="31" name="Freeform 30"/>
            <p:cNvSpPr/>
            <p:nvPr/>
          </p:nvSpPr>
          <p:spPr>
            <a:xfrm>
              <a:off x="7331190" y="1369447"/>
              <a:ext cx="746011" cy="243968"/>
            </a:xfrm>
            <a:custGeom>
              <a:avLst/>
              <a:gdLst>
                <a:gd name="connsiteX0" fmla="*/ 0 w 887140"/>
                <a:gd name="connsiteY0" fmla="*/ 0 h 170119"/>
                <a:gd name="connsiteX1" fmla="*/ 887140 w 887140"/>
                <a:gd name="connsiteY1" fmla="*/ 0 h 170119"/>
                <a:gd name="connsiteX2" fmla="*/ 887140 w 887140"/>
                <a:gd name="connsiteY2" fmla="*/ 170119 h 170119"/>
                <a:gd name="connsiteX3" fmla="*/ 0 w 887140"/>
                <a:gd name="connsiteY3" fmla="*/ 170119 h 170119"/>
                <a:gd name="connsiteX4" fmla="*/ 0 w 887140"/>
                <a:gd name="connsiteY4" fmla="*/ 0 h 170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140" h="170119">
                  <a:moveTo>
                    <a:pt x="0" y="0"/>
                  </a:moveTo>
                  <a:lnTo>
                    <a:pt x="887140" y="0"/>
                  </a:lnTo>
                  <a:lnTo>
                    <a:pt x="887140" y="170119"/>
                  </a:lnTo>
                  <a:lnTo>
                    <a:pt x="0" y="170119"/>
                  </a:lnTo>
                  <a:lnTo>
                    <a:pt x="0" y="0"/>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940" tIns="6985" rIns="27940" bIns="6985" numCol="1" spcCol="1270" anchor="ctr" anchorCtr="0">
              <a:noAutofit/>
            </a:bodyPr>
            <a:lstStyle/>
            <a:p>
              <a:pPr algn="ctr" defTabSz="488950">
                <a:lnSpc>
                  <a:spcPct val="90000"/>
                </a:lnSpc>
                <a:spcBef>
                  <a:spcPct val="0"/>
                </a:spcBef>
                <a:spcAft>
                  <a:spcPct val="35000"/>
                </a:spcAft>
                <a:defRPr/>
              </a:pPr>
              <a:r>
                <a:rPr lang="en-US" sz="1200" i="1" dirty="0">
                  <a:solidFill>
                    <a:srgbClr val="000000">
                      <a:hueOff val="0"/>
                      <a:satOff val="0"/>
                      <a:lumOff val="0"/>
                      <a:alphaOff val="0"/>
                    </a:srgbClr>
                  </a:solidFill>
                  <a:latin typeface="Calibri" panose="020F0502020204030204"/>
                </a:rPr>
                <a:t>Optional</a:t>
              </a:r>
              <a:endParaRPr lang="en-US" sz="2400" i="1" dirty="0">
                <a:solidFill>
                  <a:srgbClr val="000000">
                    <a:hueOff val="0"/>
                    <a:satOff val="0"/>
                    <a:lumOff val="0"/>
                    <a:alphaOff val="0"/>
                  </a:srgbClr>
                </a:solidFill>
                <a:latin typeface="Calibri" panose="020F0502020204030204"/>
              </a:endParaRPr>
            </a:p>
          </p:txBody>
        </p:sp>
        <p:sp>
          <p:nvSpPr>
            <p:cNvPr id="32" name="Rounded Rectangle 31"/>
            <p:cNvSpPr/>
            <p:nvPr/>
          </p:nvSpPr>
          <p:spPr>
            <a:xfrm>
              <a:off x="2645747" y="1752601"/>
              <a:ext cx="1618092" cy="731905"/>
            </a:xfrm>
            <a:prstGeom prst="roundRect">
              <a:avLst/>
            </a:prstGeom>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89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80" tIns="5080" rIns="5080" bIns="72017" numCol="1" spcCol="1270" anchor="ctr" anchorCtr="0">
              <a:noAutofit/>
            </a:bodyPr>
            <a:lstStyle/>
            <a:p>
              <a:pPr algn="ctr" defTabSz="355600">
                <a:lnSpc>
                  <a:spcPct val="90000"/>
                </a:lnSpc>
                <a:spcBef>
                  <a:spcPct val="0"/>
                </a:spcBef>
                <a:spcAft>
                  <a:spcPct val="35000"/>
                </a:spcAft>
                <a:defRPr/>
              </a:pPr>
              <a:r>
                <a:rPr lang="en-US" dirty="0">
                  <a:solidFill>
                    <a:srgbClr val="FFFFFF"/>
                  </a:solidFill>
                  <a:latin typeface="Calibri" panose="020F0502020204030204"/>
                </a:rPr>
                <a:t>Governor Rep</a:t>
              </a:r>
            </a:p>
          </p:txBody>
        </p:sp>
        <p:sp>
          <p:nvSpPr>
            <p:cNvPr id="33" name="Freeform 32"/>
            <p:cNvSpPr/>
            <p:nvPr/>
          </p:nvSpPr>
          <p:spPr>
            <a:xfrm>
              <a:off x="2176847" y="2241629"/>
              <a:ext cx="1732512" cy="418198"/>
            </a:xfrm>
            <a:custGeom>
              <a:avLst/>
              <a:gdLst>
                <a:gd name="connsiteX0" fmla="*/ 0 w 887140"/>
                <a:gd name="connsiteY0" fmla="*/ 0 h 170119"/>
                <a:gd name="connsiteX1" fmla="*/ 887140 w 887140"/>
                <a:gd name="connsiteY1" fmla="*/ 0 h 170119"/>
                <a:gd name="connsiteX2" fmla="*/ 887140 w 887140"/>
                <a:gd name="connsiteY2" fmla="*/ 170119 h 170119"/>
                <a:gd name="connsiteX3" fmla="*/ 0 w 887140"/>
                <a:gd name="connsiteY3" fmla="*/ 170119 h 170119"/>
                <a:gd name="connsiteX4" fmla="*/ 0 w 887140"/>
                <a:gd name="connsiteY4" fmla="*/ 0 h 170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140" h="170119">
                  <a:moveTo>
                    <a:pt x="0" y="0"/>
                  </a:moveTo>
                  <a:lnTo>
                    <a:pt x="887140" y="0"/>
                  </a:lnTo>
                  <a:lnTo>
                    <a:pt x="887140" y="170119"/>
                  </a:lnTo>
                  <a:lnTo>
                    <a:pt x="0" y="170119"/>
                  </a:lnTo>
                  <a:lnTo>
                    <a:pt x="0" y="0"/>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spcFirstLastPara="0" vert="horz" wrap="square" lIns="27940" tIns="6985" rIns="27940" bIns="6985" numCol="1" spcCol="1270" anchor="ctr" anchorCtr="0">
              <a:noAutofit/>
            </a:bodyPr>
            <a:lstStyle/>
            <a:p>
              <a:pPr algn="ctr" defTabSz="488950">
                <a:lnSpc>
                  <a:spcPct val="90000"/>
                </a:lnSpc>
                <a:spcBef>
                  <a:spcPct val="0"/>
                </a:spcBef>
                <a:spcAft>
                  <a:spcPct val="35000"/>
                </a:spcAft>
                <a:defRPr/>
              </a:pPr>
              <a:r>
                <a:rPr lang="en-US" sz="1100" i="1" dirty="0">
                  <a:solidFill>
                    <a:srgbClr val="000000"/>
                  </a:solidFill>
                  <a:latin typeface="Calibri" panose="020F0502020204030204"/>
                </a:rPr>
                <a:t>Carrie Basas, Director, </a:t>
              </a:r>
              <a:br>
                <a:rPr lang="en-US" sz="1100" i="1" dirty="0">
                  <a:solidFill>
                    <a:srgbClr val="000000"/>
                  </a:solidFill>
                  <a:latin typeface="Calibri" panose="020F0502020204030204"/>
                </a:rPr>
              </a:br>
              <a:r>
                <a:rPr lang="en-US" sz="1100" i="1" dirty="0">
                  <a:solidFill>
                    <a:srgbClr val="000000"/>
                  </a:solidFill>
                  <a:latin typeface="Calibri" panose="020F0502020204030204"/>
                </a:rPr>
                <a:t>Office of Education </a:t>
              </a:r>
              <a:r>
                <a:rPr lang="en-US" sz="1100" i="1" dirty="0" err="1">
                  <a:solidFill>
                    <a:srgbClr val="000000"/>
                  </a:solidFill>
                  <a:latin typeface="Calibri" panose="020F0502020204030204"/>
                </a:rPr>
                <a:t>Ombuds</a:t>
              </a:r>
              <a:endParaRPr lang="en-US" sz="1100" i="1" dirty="0">
                <a:solidFill>
                  <a:srgbClr val="000000"/>
                </a:solidFill>
                <a:latin typeface="Calibri" panose="020F0502020204030204"/>
              </a:endParaRPr>
            </a:p>
          </p:txBody>
        </p:sp>
        <p:sp>
          <p:nvSpPr>
            <p:cNvPr id="34" name="Rounded Rectangle 33"/>
            <p:cNvSpPr/>
            <p:nvPr/>
          </p:nvSpPr>
          <p:spPr>
            <a:xfrm>
              <a:off x="5125167" y="1752601"/>
              <a:ext cx="1618092" cy="731905"/>
            </a:xfrm>
            <a:prstGeom prst="roundRect">
              <a:avLst/>
            </a:prstGeom>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89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80" tIns="5080" rIns="5080" bIns="72017" numCol="1" spcCol="1270" anchor="ctr" anchorCtr="0">
              <a:noAutofit/>
            </a:bodyPr>
            <a:lstStyle/>
            <a:p>
              <a:pPr algn="ctr" defTabSz="355600">
                <a:lnSpc>
                  <a:spcPct val="90000"/>
                </a:lnSpc>
                <a:spcBef>
                  <a:spcPct val="0"/>
                </a:spcBef>
                <a:spcAft>
                  <a:spcPct val="35000"/>
                </a:spcAft>
                <a:defRPr/>
              </a:pPr>
              <a:r>
                <a:rPr lang="en-US" dirty="0">
                  <a:solidFill>
                    <a:srgbClr val="FFFFFF"/>
                  </a:solidFill>
                  <a:latin typeface="Calibri" panose="020F0502020204030204"/>
                </a:rPr>
                <a:t>Commissioner</a:t>
              </a:r>
            </a:p>
          </p:txBody>
        </p:sp>
        <p:sp>
          <p:nvSpPr>
            <p:cNvPr id="35" name="Freeform 34"/>
            <p:cNvSpPr/>
            <p:nvPr/>
          </p:nvSpPr>
          <p:spPr>
            <a:xfrm>
              <a:off x="5067253" y="2241629"/>
              <a:ext cx="1733920" cy="448276"/>
            </a:xfrm>
            <a:custGeom>
              <a:avLst/>
              <a:gdLst>
                <a:gd name="connsiteX0" fmla="*/ 0 w 887140"/>
                <a:gd name="connsiteY0" fmla="*/ 0 h 170119"/>
                <a:gd name="connsiteX1" fmla="*/ 887140 w 887140"/>
                <a:gd name="connsiteY1" fmla="*/ 0 h 170119"/>
                <a:gd name="connsiteX2" fmla="*/ 887140 w 887140"/>
                <a:gd name="connsiteY2" fmla="*/ 170119 h 170119"/>
                <a:gd name="connsiteX3" fmla="*/ 0 w 887140"/>
                <a:gd name="connsiteY3" fmla="*/ 170119 h 170119"/>
                <a:gd name="connsiteX4" fmla="*/ 0 w 887140"/>
                <a:gd name="connsiteY4" fmla="*/ 0 h 170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140" h="170119">
                  <a:moveTo>
                    <a:pt x="0" y="0"/>
                  </a:moveTo>
                  <a:lnTo>
                    <a:pt x="887140" y="0"/>
                  </a:lnTo>
                  <a:lnTo>
                    <a:pt x="887140" y="170119"/>
                  </a:lnTo>
                  <a:lnTo>
                    <a:pt x="0" y="170119"/>
                  </a:lnTo>
                  <a:lnTo>
                    <a:pt x="0" y="0"/>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spcFirstLastPara="0" vert="horz" wrap="square" lIns="27940" tIns="6985" rIns="27940" bIns="6985" numCol="1" spcCol="1270" anchor="ctr" anchorCtr="0">
              <a:noAutofit/>
            </a:bodyPr>
            <a:lstStyle/>
            <a:p>
              <a:pPr algn="ctr" defTabSz="488950">
                <a:spcBef>
                  <a:spcPct val="0"/>
                </a:spcBef>
                <a:defRPr/>
              </a:pPr>
              <a:r>
                <a:rPr lang="en-US" sz="1100" i="1" dirty="0">
                  <a:solidFill>
                    <a:srgbClr val="000000"/>
                  </a:solidFill>
                  <a:latin typeface="Calibri" panose="020F0502020204030204"/>
                </a:rPr>
                <a:t>Greg Lynch, </a:t>
              </a:r>
            </a:p>
            <a:p>
              <a:pPr algn="ctr" defTabSz="488950">
                <a:spcBef>
                  <a:spcPct val="0"/>
                </a:spcBef>
                <a:defRPr/>
              </a:pPr>
              <a:r>
                <a:rPr lang="en-US" sz="1100" i="1" dirty="0">
                  <a:solidFill>
                    <a:srgbClr val="000000"/>
                  </a:solidFill>
                  <a:latin typeface="Calibri" panose="020F0502020204030204"/>
                </a:rPr>
                <a:t>Superintendent, OESD 114</a:t>
              </a:r>
              <a:endParaRPr lang="en-US" sz="1050" i="1" dirty="0">
                <a:solidFill>
                  <a:srgbClr val="000000"/>
                </a:solidFill>
                <a:latin typeface="Calibri" panose="020F0502020204030204"/>
              </a:endParaRPr>
            </a:p>
          </p:txBody>
        </p:sp>
        <p:sp>
          <p:nvSpPr>
            <p:cNvPr id="36" name="Rounded Rectangle 35"/>
            <p:cNvSpPr/>
            <p:nvPr/>
          </p:nvSpPr>
          <p:spPr>
            <a:xfrm>
              <a:off x="7583311" y="1752601"/>
              <a:ext cx="1618092" cy="731905"/>
            </a:xfrm>
            <a:prstGeom prst="roundRect">
              <a:avLst/>
            </a:prstGeom>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89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80" tIns="5080" rIns="5080" bIns="72017" numCol="1" spcCol="1270" anchor="ctr" anchorCtr="0">
              <a:noAutofit/>
            </a:bodyPr>
            <a:lstStyle/>
            <a:p>
              <a:pPr algn="ctr" defTabSz="355600">
                <a:lnSpc>
                  <a:spcPct val="90000"/>
                </a:lnSpc>
                <a:spcBef>
                  <a:spcPct val="0"/>
                </a:spcBef>
                <a:spcAft>
                  <a:spcPct val="35000"/>
                </a:spcAft>
                <a:defRPr/>
              </a:pPr>
              <a:r>
                <a:rPr lang="en-US" dirty="0">
                  <a:solidFill>
                    <a:srgbClr val="FFFFFF"/>
                  </a:solidFill>
                  <a:latin typeface="Calibri" panose="020F0502020204030204"/>
                </a:rPr>
                <a:t>Legislators</a:t>
              </a:r>
            </a:p>
          </p:txBody>
        </p:sp>
        <p:sp>
          <p:nvSpPr>
            <p:cNvPr id="37" name="Freeform 36"/>
            <p:cNvSpPr/>
            <p:nvPr/>
          </p:nvSpPr>
          <p:spPr>
            <a:xfrm>
              <a:off x="8077200" y="2241630"/>
              <a:ext cx="2278084" cy="713857"/>
            </a:xfrm>
            <a:custGeom>
              <a:avLst/>
              <a:gdLst>
                <a:gd name="connsiteX0" fmla="*/ 0 w 887140"/>
                <a:gd name="connsiteY0" fmla="*/ 0 h 170119"/>
                <a:gd name="connsiteX1" fmla="*/ 887140 w 887140"/>
                <a:gd name="connsiteY1" fmla="*/ 0 h 170119"/>
                <a:gd name="connsiteX2" fmla="*/ 887140 w 887140"/>
                <a:gd name="connsiteY2" fmla="*/ 170119 h 170119"/>
                <a:gd name="connsiteX3" fmla="*/ 0 w 887140"/>
                <a:gd name="connsiteY3" fmla="*/ 170119 h 170119"/>
                <a:gd name="connsiteX4" fmla="*/ 0 w 887140"/>
                <a:gd name="connsiteY4" fmla="*/ 0 h 170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140" h="170119">
                  <a:moveTo>
                    <a:pt x="0" y="0"/>
                  </a:moveTo>
                  <a:lnTo>
                    <a:pt x="887140" y="0"/>
                  </a:lnTo>
                  <a:lnTo>
                    <a:pt x="887140" y="170119"/>
                  </a:lnTo>
                  <a:lnTo>
                    <a:pt x="0" y="170119"/>
                  </a:lnTo>
                  <a:lnTo>
                    <a:pt x="0" y="0"/>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spcFirstLastPara="0" vert="horz" wrap="square" lIns="27940" tIns="6985" rIns="27940" bIns="6985" numCol="1" spcCol="1270" anchor="ctr" anchorCtr="0">
              <a:noAutofit/>
            </a:bodyPr>
            <a:lstStyle/>
            <a:p>
              <a:pPr marL="174625" indent="-115888" defTabSz="488950">
                <a:spcBef>
                  <a:spcPct val="0"/>
                </a:spcBef>
                <a:buFont typeface="Arial" panose="020B0604020202020204" pitchFamily="34" charset="0"/>
                <a:buChar char="•"/>
                <a:defRPr/>
              </a:pPr>
              <a:r>
                <a:rPr lang="en-US" sz="1100" i="1" dirty="0">
                  <a:solidFill>
                    <a:srgbClr val="000000"/>
                  </a:solidFill>
                  <a:latin typeface="Calibri" panose="020F0502020204030204"/>
                </a:rPr>
                <a:t>Christine </a:t>
              </a:r>
              <a:r>
                <a:rPr lang="en-US" sz="1100" i="1" dirty="0" err="1">
                  <a:solidFill>
                    <a:srgbClr val="000000"/>
                  </a:solidFill>
                  <a:latin typeface="Calibri" panose="020F0502020204030204"/>
                </a:rPr>
                <a:t>Rolfes</a:t>
              </a:r>
              <a:r>
                <a:rPr lang="en-US" sz="1100" i="1" dirty="0">
                  <a:solidFill>
                    <a:srgbClr val="000000"/>
                  </a:solidFill>
                  <a:latin typeface="Calibri" panose="020F0502020204030204"/>
                </a:rPr>
                <a:t>, Senator </a:t>
              </a:r>
            </a:p>
            <a:p>
              <a:pPr marL="174625" indent="-115888" defTabSz="488950">
                <a:spcBef>
                  <a:spcPct val="0"/>
                </a:spcBef>
                <a:buFont typeface="Arial" panose="020B0604020202020204" pitchFamily="34" charset="0"/>
                <a:buChar char="•"/>
                <a:defRPr/>
              </a:pPr>
              <a:r>
                <a:rPr lang="en-US" sz="1100" i="1" dirty="0">
                  <a:solidFill>
                    <a:srgbClr val="000000"/>
                  </a:solidFill>
                  <a:latin typeface="Calibri" panose="020F0502020204030204"/>
                </a:rPr>
                <a:t>Ann Rivers Senator </a:t>
              </a:r>
            </a:p>
            <a:p>
              <a:pPr marL="174625" indent="-115888" defTabSz="488950">
                <a:spcBef>
                  <a:spcPct val="0"/>
                </a:spcBef>
                <a:buFont typeface="Arial" panose="020B0604020202020204" pitchFamily="34" charset="0"/>
                <a:buChar char="•"/>
                <a:defRPr/>
              </a:pPr>
              <a:r>
                <a:rPr lang="en-US" sz="1100" i="1" dirty="0">
                  <a:solidFill>
                    <a:srgbClr val="000000"/>
                  </a:solidFill>
                  <a:latin typeface="Calibri" panose="020F0502020204030204"/>
                </a:rPr>
                <a:t>Dave Paul, Representative </a:t>
              </a:r>
            </a:p>
            <a:p>
              <a:pPr marL="174625" indent="-115888" defTabSz="488950">
                <a:spcBef>
                  <a:spcPct val="0"/>
                </a:spcBef>
                <a:buFont typeface="Arial" panose="020B0604020202020204" pitchFamily="34" charset="0"/>
                <a:buChar char="•"/>
                <a:defRPr/>
              </a:pPr>
              <a:r>
                <a:rPr lang="en-US" sz="1100" i="1" dirty="0">
                  <a:solidFill>
                    <a:srgbClr val="000000"/>
                  </a:solidFill>
                  <a:latin typeface="Calibri" panose="020F0502020204030204"/>
                </a:rPr>
                <a:t>_________ Representative </a:t>
              </a:r>
            </a:p>
          </p:txBody>
        </p:sp>
        <p:sp>
          <p:nvSpPr>
            <p:cNvPr id="19" name="Freeform 18"/>
            <p:cNvSpPr/>
            <p:nvPr/>
          </p:nvSpPr>
          <p:spPr>
            <a:xfrm>
              <a:off x="2417754" y="5133876"/>
              <a:ext cx="1661911" cy="409003"/>
            </a:xfrm>
            <a:custGeom>
              <a:avLst/>
              <a:gdLst>
                <a:gd name="connsiteX0" fmla="*/ 0 w 887140"/>
                <a:gd name="connsiteY0" fmla="*/ 0 h 170119"/>
                <a:gd name="connsiteX1" fmla="*/ 887140 w 887140"/>
                <a:gd name="connsiteY1" fmla="*/ 0 h 170119"/>
                <a:gd name="connsiteX2" fmla="*/ 887140 w 887140"/>
                <a:gd name="connsiteY2" fmla="*/ 170119 h 170119"/>
                <a:gd name="connsiteX3" fmla="*/ 0 w 887140"/>
                <a:gd name="connsiteY3" fmla="*/ 170119 h 170119"/>
                <a:gd name="connsiteX4" fmla="*/ 0 w 887140"/>
                <a:gd name="connsiteY4" fmla="*/ 0 h 170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140" h="170119">
                  <a:moveTo>
                    <a:pt x="0" y="0"/>
                  </a:moveTo>
                  <a:lnTo>
                    <a:pt x="887140" y="0"/>
                  </a:lnTo>
                  <a:lnTo>
                    <a:pt x="887140" y="170119"/>
                  </a:lnTo>
                  <a:lnTo>
                    <a:pt x="0" y="170119"/>
                  </a:lnTo>
                  <a:lnTo>
                    <a:pt x="0" y="0"/>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spcFirstLastPara="0" vert="horz" wrap="square" lIns="27940" tIns="6985" rIns="27940" bIns="6985" numCol="1" spcCol="1270" anchor="ctr" anchorCtr="0">
              <a:noAutofit/>
            </a:bodyPr>
            <a:lstStyle/>
            <a:p>
              <a:pPr algn="ctr" defTabSz="488950">
                <a:lnSpc>
                  <a:spcPct val="90000"/>
                </a:lnSpc>
                <a:spcBef>
                  <a:spcPct val="0"/>
                </a:spcBef>
                <a:spcAft>
                  <a:spcPct val="35000"/>
                </a:spcAft>
                <a:defRPr/>
              </a:pPr>
              <a:r>
                <a:rPr lang="en-US" sz="1100" i="1" dirty="0">
                  <a:solidFill>
                    <a:srgbClr val="000000"/>
                  </a:solidFill>
                  <a:latin typeface="Calibri" panose="020F0502020204030204"/>
                </a:rPr>
                <a:t> JBLM Garrison Commander</a:t>
              </a:r>
            </a:p>
          </p:txBody>
        </p:sp>
      </p:grpSp>
      <p:sp>
        <p:nvSpPr>
          <p:cNvPr id="39" name="TextBox 38"/>
          <p:cNvSpPr txBox="1"/>
          <p:nvPr/>
        </p:nvSpPr>
        <p:spPr>
          <a:xfrm>
            <a:off x="2514600" y="6356682"/>
            <a:ext cx="8031382" cy="523220"/>
          </a:xfrm>
          <a:prstGeom prst="rect">
            <a:avLst/>
          </a:prstGeom>
          <a:noFill/>
        </p:spPr>
        <p:txBody>
          <a:bodyPr wrap="square" rtlCol="0">
            <a:spAutoFit/>
          </a:bodyPr>
          <a:lstStyle/>
          <a:p>
            <a:pPr marL="173038" indent="-173038">
              <a:buFont typeface="Arial" panose="020B0604020202020204" pitchFamily="34" charset="0"/>
              <a:buChar char="•"/>
              <a:defRPr/>
            </a:pPr>
            <a:r>
              <a:rPr lang="en-US" sz="1400" i="1" dirty="0">
                <a:solidFill>
                  <a:srgbClr val="FFFFFF"/>
                </a:solidFill>
                <a:latin typeface="Calibri" panose="020F0502020204030204"/>
              </a:rPr>
              <a:t>advisory &amp; advocacy body of policy makers and subject matter experts</a:t>
            </a:r>
          </a:p>
          <a:p>
            <a:pPr marL="173038" indent="-173038">
              <a:buFont typeface="Arial" panose="020B0604020202020204" pitchFamily="34" charset="0"/>
              <a:buChar char="•"/>
              <a:defRPr/>
            </a:pPr>
            <a:r>
              <a:rPr lang="en-US" sz="1400" i="1" dirty="0">
                <a:solidFill>
                  <a:srgbClr val="FFFFFF"/>
                </a:solidFill>
                <a:latin typeface="Calibri" panose="020F0502020204030204"/>
              </a:rPr>
              <a:t>council composition outlined in WA SSB 5248  &amp; Article VIII, </a:t>
            </a:r>
            <a:r>
              <a:rPr lang="en-US" sz="1400" dirty="0">
                <a:solidFill>
                  <a:schemeClr val="bg1"/>
                </a:solidFill>
              </a:rPr>
              <a:t>RCW 28A.705.010 </a:t>
            </a:r>
            <a:r>
              <a:rPr lang="en-US" sz="1400" b="1" dirty="0">
                <a:solidFill>
                  <a:schemeClr val="bg1"/>
                </a:solidFill>
              </a:rPr>
              <a:t>28A.705.</a:t>
            </a:r>
            <a:endParaRPr lang="en-US" sz="1400" i="1" dirty="0">
              <a:solidFill>
                <a:schemeClr val="bg1"/>
              </a:solidFill>
              <a:latin typeface="Calibri" panose="020F0502020204030204"/>
            </a:endParaRPr>
          </a:p>
        </p:txBody>
      </p:sp>
      <p:sp>
        <p:nvSpPr>
          <p:cNvPr id="3" name="Slide Number Placeholder 2"/>
          <p:cNvSpPr>
            <a:spLocks noGrp="1"/>
          </p:cNvSpPr>
          <p:nvPr>
            <p:ph type="sldNum" sz="quarter" idx="12"/>
          </p:nvPr>
        </p:nvSpPr>
        <p:spPr/>
        <p:txBody>
          <a:bodyPr/>
          <a:lstStyle/>
          <a:p>
            <a:fld id="{EAED5517-B216-4CEF-971D-ABCDAA6AC6DB}" type="slidenum">
              <a:rPr lang="en-US" smtClean="0"/>
              <a:t>9</a:t>
            </a:fld>
            <a:endParaRPr lang="en-US" dirty="0"/>
          </a:p>
        </p:txBody>
      </p:sp>
    </p:spTree>
    <p:extLst>
      <p:ext uri="{BB962C8B-B14F-4D97-AF65-F5344CB8AC3E}">
        <p14:creationId xmlns:p14="http://schemas.microsoft.com/office/powerpoint/2010/main" val="1040944173"/>
      </p:ext>
    </p:extLst>
  </p:cSld>
  <p:clrMapOvr>
    <a:masterClrMapping/>
  </p:clrMapOvr>
</p:sld>
</file>

<file path=ppt/theme/theme1.xml><?xml version="1.0" encoding="utf-8"?>
<a:theme xmlns:a="http://schemas.openxmlformats.org/drawingml/2006/main" name="Retrospect">
  <a:themeElements>
    <a:clrScheme name="Custom 30">
      <a:dk1>
        <a:sysClr val="windowText" lastClr="000000"/>
      </a:dk1>
      <a:lt1>
        <a:sysClr val="window" lastClr="FFFFFF"/>
      </a:lt1>
      <a:dk2>
        <a:srgbClr val="0B082E"/>
      </a:dk2>
      <a:lt2>
        <a:srgbClr val="F3F3F2"/>
      </a:lt2>
      <a:accent1>
        <a:srgbClr val="62B4C6"/>
      </a:accent1>
      <a:accent2>
        <a:srgbClr val="1B376E"/>
      </a:accent2>
      <a:accent3>
        <a:srgbClr val="0070C0"/>
      </a:accent3>
      <a:accent4>
        <a:srgbClr val="C00000"/>
      </a:accent4>
      <a:accent5>
        <a:srgbClr val="0070C0"/>
      </a:accent5>
      <a:accent6>
        <a:srgbClr val="0D1B37"/>
      </a:accent6>
      <a:hlink>
        <a:srgbClr val="0070C0"/>
      </a:hlink>
      <a:folHlink>
        <a:srgbClr val="00B0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1_Retrospect">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2626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2_MSC Theme">
  <a:themeElements>
    <a:clrScheme name="AMC Branding">
      <a:dk1>
        <a:sysClr val="windowText" lastClr="000000"/>
      </a:dk1>
      <a:lt1>
        <a:sysClr val="window" lastClr="FFFFFF"/>
      </a:lt1>
      <a:dk2>
        <a:srgbClr val="525349"/>
      </a:dk2>
      <a:lt2>
        <a:srgbClr val="7F7F73"/>
      </a:lt2>
      <a:accent1>
        <a:srgbClr val="B8B09C"/>
      </a:accent1>
      <a:accent2>
        <a:srgbClr val="DE1F27"/>
      </a:accent2>
      <a:accent3>
        <a:srgbClr val="214292"/>
      </a:accent3>
      <a:accent4>
        <a:srgbClr val="FFC425"/>
      </a:accent4>
      <a:accent5>
        <a:srgbClr val="F26522"/>
      </a:accent5>
      <a:accent6>
        <a:srgbClr val="70AD47"/>
      </a:accent6>
      <a:hlink>
        <a:srgbClr val="0563C1"/>
      </a:hlink>
      <a:folHlink>
        <a:srgbClr val="7F3F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OSPI New Palette">
      <a:dk1>
        <a:srgbClr val="40403D"/>
      </a:dk1>
      <a:lt1>
        <a:srgbClr val="F7F5EB"/>
      </a:lt1>
      <a:dk2>
        <a:srgbClr val="40403D"/>
      </a:dk2>
      <a:lt2>
        <a:srgbClr val="F7F5EB"/>
      </a:lt2>
      <a:accent1>
        <a:srgbClr val="FBC639"/>
      </a:accent1>
      <a:accent2>
        <a:srgbClr val="0D5761"/>
      </a:accent2>
      <a:accent3>
        <a:srgbClr val="8CB5AB"/>
      </a:accent3>
      <a:accent4>
        <a:srgbClr val="68829E"/>
      </a:accent4>
      <a:accent5>
        <a:srgbClr val="6FB5BF"/>
      </a:accent5>
      <a:accent6>
        <a:srgbClr val="626D71"/>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7493854EDC494381298684845984A0" ma:contentTypeVersion="10" ma:contentTypeDescription="Create a new document." ma:contentTypeScope="" ma:versionID="7b5f3abdd17c81c3811e135218601b37">
  <xsd:schema xmlns:xsd="http://www.w3.org/2001/XMLSchema" xmlns:xs="http://www.w3.org/2001/XMLSchema" xmlns:p="http://schemas.microsoft.com/office/2006/metadata/properties" xmlns:ns3="b894847b-9b9c-4412-966c-1d2bda452149" xmlns:ns4="26e16ba1-935f-4a3b-9941-df68cda6adec" targetNamespace="http://schemas.microsoft.com/office/2006/metadata/properties" ma:root="true" ma:fieldsID="8ae681273df2dcbae2ba940613fe49c7" ns3:_="" ns4:_="">
    <xsd:import namespace="b894847b-9b9c-4412-966c-1d2bda452149"/>
    <xsd:import namespace="26e16ba1-935f-4a3b-9941-df68cda6adec"/>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94847b-9b9c-4412-966c-1d2bda45214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6e16ba1-935f-4a3b-9941-df68cda6adec"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BBFA0D-B335-46A4-B53A-38F4B0AE4A10}">
  <ds:schemaRefs>
    <ds:schemaRef ds:uri="http://www.w3.org/XML/1998/namespace"/>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26e16ba1-935f-4a3b-9941-df68cda6adec"/>
    <ds:schemaRef ds:uri="http://schemas.microsoft.com/office/2006/metadata/properties"/>
    <ds:schemaRef ds:uri="b894847b-9b9c-4412-966c-1d2bda452149"/>
    <ds:schemaRef ds:uri="http://purl.org/dc/terms/"/>
    <ds:schemaRef ds:uri="http://purl.org/dc/elements/1.1/"/>
  </ds:schemaRefs>
</ds:datastoreItem>
</file>

<file path=customXml/itemProps2.xml><?xml version="1.0" encoding="utf-8"?>
<ds:datastoreItem xmlns:ds="http://schemas.openxmlformats.org/officeDocument/2006/customXml" ds:itemID="{8BCC7DB9-6B3C-4877-9D86-E19581BBDA81}">
  <ds:schemaRefs>
    <ds:schemaRef ds:uri="http://schemas.microsoft.com/sharepoint/v3/contenttype/forms"/>
  </ds:schemaRefs>
</ds:datastoreItem>
</file>

<file path=customXml/itemProps3.xml><?xml version="1.0" encoding="utf-8"?>
<ds:datastoreItem xmlns:ds="http://schemas.openxmlformats.org/officeDocument/2006/customXml" ds:itemID="{08A326B5-F548-423D-A847-562FA7E998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94847b-9b9c-4412-966c-1d2bda452149"/>
    <ds:schemaRef ds:uri="26e16ba1-935f-4a3b-9941-df68cda6ad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17507</TotalTime>
  <Words>2134</Words>
  <Application>Microsoft Office PowerPoint</Application>
  <PresentationFormat>Widescreen</PresentationFormat>
  <Paragraphs>314</Paragraphs>
  <Slides>28</Slides>
  <Notes>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28</vt:i4>
      </vt:variant>
    </vt:vector>
  </HeadingPairs>
  <TitlesOfParts>
    <vt:vector size="39" baseType="lpstr">
      <vt:lpstr>Arial</vt:lpstr>
      <vt:lpstr>Arial Narrow</vt:lpstr>
      <vt:lpstr>Calibri</vt:lpstr>
      <vt:lpstr>Calibri Light</vt:lpstr>
      <vt:lpstr>Segoe UI</vt:lpstr>
      <vt:lpstr>Wingdings</vt:lpstr>
      <vt:lpstr>Wingdings 3</vt:lpstr>
      <vt:lpstr>Retrospect</vt:lpstr>
      <vt:lpstr>1_Retrospect</vt:lpstr>
      <vt:lpstr>2_MSC Theme</vt:lpstr>
      <vt:lpstr>7_Office Theme</vt:lpstr>
      <vt:lpstr>Interstate Compact on Military Students  WA STATE COUNCIL  OESD 114, Bremerton October 14, 2021 10:00 to 11:30</vt:lpstr>
      <vt:lpstr> Meeting Agenda – September 24, 2020, 9:00 AM to 11:30 AM OESD 114 hosted via Zoom - Registration Link: https://zoom.us/meeting/register/tJUpceurpjIrGteGSswSKJGwP8bo0FJO4nTK.</vt:lpstr>
      <vt:lpstr>Washington  Compact Involvement &amp; History </vt:lpstr>
      <vt:lpstr>Why the Interstate Compact?</vt:lpstr>
      <vt:lpstr>PowerPoint Presentation</vt:lpstr>
      <vt:lpstr>Military Connected School Age Children US Armed Forces  </vt:lpstr>
      <vt:lpstr>PowerPoint Presentation</vt:lpstr>
      <vt:lpstr>Compact  Focus Areas RCW28A.705.010</vt:lpstr>
      <vt:lpstr>PowerPoint Presentation</vt:lpstr>
      <vt:lpstr>WA Military and Family Members Department of Defense</vt:lpstr>
      <vt:lpstr>WA Military Connected Families</vt:lpstr>
      <vt:lpstr>Defense Spending by Top Ten States Economic Military Impact</vt:lpstr>
      <vt:lpstr> MIC3 Website  www.mic3.net </vt:lpstr>
      <vt:lpstr>National Guard Proposal  For MIC3 Compact Inclusion</vt:lpstr>
      <vt:lpstr>WA State Commissioner Questions  National Guard Proposal</vt:lpstr>
      <vt:lpstr>RCW 28A.705.010 Compact provisions. </vt:lpstr>
      <vt:lpstr>WA MIC3 Commissioner Duties</vt:lpstr>
      <vt:lpstr>OSPI Military Compact Presentation Dixie Grunenfelder, Executive Director Student Engagement &amp; Support</vt:lpstr>
      <vt:lpstr>Presentation Points</vt:lpstr>
      <vt:lpstr>District Survey</vt:lpstr>
      <vt:lpstr>Response Criteria</vt:lpstr>
      <vt:lpstr>Sample Question</vt:lpstr>
      <vt:lpstr>Sample Question </vt:lpstr>
      <vt:lpstr>Survey Process</vt:lpstr>
      <vt:lpstr>2020-21 Student Military Identifier Data</vt:lpstr>
      <vt:lpstr>PowerPoint Presentation</vt:lpstr>
      <vt:lpstr>Frequently Asked Questions to OSPI</vt:lpstr>
      <vt:lpstr>Department of Defense K-12 School Initiatives</vt:lpstr>
    </vt:vector>
  </TitlesOfParts>
  <Company>Olympic Education Service District 114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Schulz, Tina</dc:creator>
  <cp:lastModifiedBy>Dixie Grunenfelder</cp:lastModifiedBy>
  <cp:revision>558</cp:revision>
  <cp:lastPrinted>2016-10-13T15:01:01Z</cp:lastPrinted>
  <dcterms:created xsi:type="dcterms:W3CDTF">2015-09-28T22:27:33Z</dcterms:created>
  <dcterms:modified xsi:type="dcterms:W3CDTF">2021-10-17T16:51:20Z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0x010100E17493854EDC494381298684845984A0</vt:lpwstr>
  </property>
</Properties>
</file>