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4" r:id="rId2"/>
    <p:sldId id="282" r:id="rId3"/>
    <p:sldId id="314" r:id="rId4"/>
    <p:sldId id="292" r:id="rId5"/>
    <p:sldId id="313" r:id="rId6"/>
    <p:sldId id="293" r:id="rId7"/>
    <p:sldId id="308" r:id="rId8"/>
    <p:sldId id="309" r:id="rId9"/>
    <p:sldId id="29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C73"/>
    <a:srgbClr val="597B51"/>
    <a:srgbClr val="EBF1DE"/>
    <a:srgbClr val="B6C85C"/>
    <a:srgbClr val="5999AC"/>
    <a:srgbClr val="0E4259"/>
    <a:srgbClr val="A4C4D0"/>
    <a:srgbClr val="0134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672"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0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AFAC2-2AD4-415E-A268-99FDDB40DC26}" type="datetimeFigureOut">
              <a:rPr lang="en-US" smtClean="0"/>
              <a:pPr/>
              <a:t>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4419600" cy="457200"/>
          </a:xfrm>
          <a:prstGeom prst="rect">
            <a:avLst/>
          </a:prstGeom>
        </p:spPr>
        <p:txBody>
          <a:bodyPr vert="horz" lIns="91440" tIns="45720" rIns="91440" bIns="45720" rtlCol="0" anchor="b"/>
          <a:lstStyle>
            <a:lvl1pPr algn="l">
              <a:defRPr sz="1200"/>
            </a:lvl1pPr>
          </a:lstStyle>
          <a:p>
            <a:r>
              <a:rPr lang="en-US" dirty="0" smtClean="0"/>
              <a:t>2011 POS Sea-Air School International Trade Class Rev 03/18/11</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F57B05-4A9B-4896-81B2-20EA1FDBA8F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latin typeface="Arial Narrow" pitchFamily="34" charset="0"/>
              </a:rPr>
              <a:t>This presentation can be used by a school counselor or teacher to help students in 8</a:t>
            </a:r>
            <a:r>
              <a:rPr lang="en-US" baseline="30000" dirty="0" smtClean="0">
                <a:latin typeface="Arial Narrow" pitchFamily="34" charset="0"/>
              </a:rPr>
              <a:t>th</a:t>
            </a:r>
            <a:r>
              <a:rPr lang="en-US" dirty="0" smtClean="0">
                <a:latin typeface="Arial Narrow" pitchFamily="34" charset="0"/>
              </a:rPr>
              <a:t> grade start thinking about college.</a:t>
            </a:r>
          </a:p>
          <a:p>
            <a:pPr>
              <a:spcBef>
                <a:spcPct val="0"/>
              </a:spcBef>
            </a:pPr>
            <a:endParaRPr lang="en-US" dirty="0" smtClean="0">
              <a:latin typeface="Arial Narrow" pitchFamily="34" charset="0"/>
            </a:endParaRPr>
          </a:p>
          <a:p>
            <a:pPr>
              <a:spcBef>
                <a:spcPct val="0"/>
              </a:spcBef>
            </a:pPr>
            <a:r>
              <a:rPr lang="en-US" dirty="0" smtClean="0">
                <a:latin typeface="Arial Narrow" pitchFamily="34" charset="0"/>
              </a:rPr>
              <a:t>It is crucial that students understand that the Minimum College Admission Standards for Washington State’s four-year public colleges and universities require students to take specific courses beginning freshman year in high school. These standards are recommended for students enrolling in community and technical colleges as well, meaning that ALL students should plan to meet these standards, no matter what they plan to do after high school.</a:t>
            </a:r>
            <a:endParaRPr lang="en-US" b="1" dirty="0" smtClean="0">
              <a:latin typeface="Arial Narrow" pitchFamily="34" charset="0"/>
            </a:endParaRPr>
          </a:p>
        </p:txBody>
      </p:sp>
      <p:sp>
        <p:nvSpPr>
          <p:cNvPr id="4" name="Slide Number Placeholder 3"/>
          <p:cNvSpPr>
            <a:spLocks noGrp="1"/>
          </p:cNvSpPr>
          <p:nvPr>
            <p:ph type="sldNum" sz="quarter" idx="10"/>
          </p:nvPr>
        </p:nvSpPr>
        <p:spPr/>
        <p:txBody>
          <a:bodyPr/>
          <a:lstStyle/>
          <a:p>
            <a:fld id="{ADF57B05-4A9B-4896-81B2-20EA1FDBA8F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latin typeface="Arial Narrow" pitchFamily="34" charset="0"/>
              </a:rPr>
              <a:t>Ask your students if they can name Washington State’s six public four-year colleges and universities. They are: University of Washington, Washington State University, Western Washington University, The Evergreen State College, Eastern Washington University, and Central Washington University.</a:t>
            </a:r>
          </a:p>
          <a:p>
            <a:pPr>
              <a:spcBef>
                <a:spcPct val="0"/>
              </a:spcBef>
            </a:pPr>
            <a:endParaRPr lang="en-US" dirty="0" smtClean="0">
              <a:latin typeface="Arial Narrow" pitchFamily="34" charset="0"/>
            </a:endParaRPr>
          </a:p>
          <a:p>
            <a:pPr>
              <a:spcBef>
                <a:spcPct val="0"/>
              </a:spcBef>
            </a:pPr>
            <a:r>
              <a:rPr lang="en-US" dirty="0" smtClean="0">
                <a:latin typeface="Arial Narrow" pitchFamily="34" charset="0"/>
              </a:rPr>
              <a:t>Tell students that there are also 34 community and technical (two-year) colleges in Washington State. Which of these colleges can they name? </a:t>
            </a:r>
          </a:p>
        </p:txBody>
      </p:sp>
      <p:sp>
        <p:nvSpPr>
          <p:cNvPr id="4" name="Slide Number Placeholder 3"/>
          <p:cNvSpPr>
            <a:spLocks noGrp="1"/>
          </p:cNvSpPr>
          <p:nvPr>
            <p:ph type="sldNum" sz="quarter" idx="10"/>
          </p:nvPr>
        </p:nvSpPr>
        <p:spPr/>
        <p:txBody>
          <a:bodyPr/>
          <a:lstStyle/>
          <a:p>
            <a:fld id="{ADF57B05-4A9B-4896-81B2-20EA1FDBA8F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latin typeface="Arial Narrow" pitchFamily="34" charset="0"/>
              </a:rPr>
              <a:t>In addition to 4-year and 2-year colleges there are many other options for students that include:</a:t>
            </a:r>
          </a:p>
          <a:p>
            <a:pPr>
              <a:spcBef>
                <a:spcPct val="0"/>
              </a:spcBef>
            </a:pPr>
            <a:endParaRPr lang="en-US" dirty="0">
              <a:latin typeface="Arial Narrow" pitchFamily="34" charset="0"/>
            </a:endParaRPr>
          </a:p>
          <a:p>
            <a:pPr>
              <a:spcBef>
                <a:spcPct val="0"/>
              </a:spcBef>
            </a:pPr>
            <a:r>
              <a:rPr lang="en-US" dirty="0" smtClean="0">
                <a:latin typeface="Arial Narrow" pitchFamily="34" charset="0"/>
              </a:rPr>
              <a:t>Military training</a:t>
            </a:r>
          </a:p>
          <a:p>
            <a:pPr>
              <a:spcBef>
                <a:spcPct val="0"/>
              </a:spcBef>
            </a:pPr>
            <a:r>
              <a:rPr lang="en-US" dirty="0" smtClean="0">
                <a:latin typeface="Arial Narrow" pitchFamily="34" charset="0"/>
              </a:rPr>
              <a:t>Industry Standard Certificate Programs</a:t>
            </a:r>
          </a:p>
          <a:p>
            <a:pPr>
              <a:spcBef>
                <a:spcPct val="0"/>
              </a:spcBef>
            </a:pPr>
            <a:r>
              <a:rPr lang="en-US" dirty="0" smtClean="0">
                <a:latin typeface="Arial Narrow" pitchFamily="34" charset="0"/>
              </a:rPr>
              <a:t>Apprenticeships</a:t>
            </a:r>
          </a:p>
          <a:p>
            <a:pPr>
              <a:spcBef>
                <a:spcPct val="0"/>
              </a:spcBef>
            </a:pPr>
            <a:r>
              <a:rPr lang="en-US" dirty="0" smtClean="0">
                <a:latin typeface="Arial Narrow" pitchFamily="34" charset="0"/>
              </a:rPr>
              <a:t>Internships</a:t>
            </a:r>
          </a:p>
          <a:p>
            <a:pPr>
              <a:spcBef>
                <a:spcPct val="0"/>
              </a:spcBef>
            </a:pPr>
            <a:r>
              <a:rPr lang="en-US" dirty="0" smtClean="0">
                <a:latin typeface="Arial Narrow" pitchFamily="34" charset="0"/>
              </a:rPr>
              <a:t>On the Job Training</a:t>
            </a:r>
          </a:p>
          <a:p>
            <a:pPr>
              <a:spcBef>
                <a:spcPct val="0"/>
              </a:spcBef>
            </a:pPr>
            <a:endParaRPr lang="en-US" dirty="0">
              <a:latin typeface="Arial Narrow" pitchFamily="34" charset="0"/>
            </a:endParaRPr>
          </a:p>
          <a:p>
            <a:pPr>
              <a:spcBef>
                <a:spcPct val="0"/>
              </a:spcBef>
            </a:pPr>
            <a:r>
              <a:rPr lang="en-US" dirty="0" smtClean="0">
                <a:latin typeface="Arial Narrow" pitchFamily="34" charset="0"/>
              </a:rPr>
              <a:t>Many of these options can connect while students are still in high school through CTE classes, skills centers, or dual credit programs in Running Start, College in the High School, Tech Prep, and CTE Advanced Placement. </a:t>
            </a:r>
            <a:endParaRPr lang="en-US" dirty="0">
              <a:latin typeface="Arial Narrow" pitchFamily="34" charset="0"/>
            </a:endParaRPr>
          </a:p>
        </p:txBody>
      </p:sp>
      <p:sp>
        <p:nvSpPr>
          <p:cNvPr id="4" name="Slide Number Placeholder 3"/>
          <p:cNvSpPr>
            <a:spLocks noGrp="1"/>
          </p:cNvSpPr>
          <p:nvPr>
            <p:ph type="sldNum" sz="quarter" idx="10"/>
          </p:nvPr>
        </p:nvSpPr>
        <p:spPr/>
        <p:txBody>
          <a:bodyPr/>
          <a:lstStyle/>
          <a:p>
            <a:fld id="{ADF57B05-4A9B-4896-81B2-20EA1FDBA8F9}" type="slidenum">
              <a:rPr lang="en-US" smtClean="0"/>
              <a:pPr/>
              <a:t>3</a:t>
            </a:fld>
            <a:endParaRPr lang="en-US"/>
          </a:p>
        </p:txBody>
      </p:sp>
    </p:spTree>
    <p:extLst>
      <p:ext uri="{BB962C8B-B14F-4D97-AF65-F5344CB8AC3E}">
        <p14:creationId xmlns:p14="http://schemas.microsoft.com/office/powerpoint/2010/main" val="2828114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latin typeface="Arial Narrow" pitchFamily="34" charset="0"/>
              </a:rPr>
              <a:t>Tell students that if they want to attend a four-year or two-year college, they need to start preparing during high school. Their four years of high school will be very important, and they will need to work hard during high school, taking rigorous courses and getting good grades.</a:t>
            </a:r>
          </a:p>
          <a:p>
            <a:pPr>
              <a:spcBef>
                <a:spcPct val="0"/>
              </a:spcBef>
            </a:pPr>
            <a:endParaRPr lang="en-US" dirty="0" smtClean="0">
              <a:latin typeface="Arial Narrow" pitchFamily="34" charset="0"/>
            </a:endParaRPr>
          </a:p>
          <a:p>
            <a:pPr>
              <a:spcBef>
                <a:spcPct val="0"/>
              </a:spcBef>
            </a:pPr>
            <a:r>
              <a:rPr lang="en-US" dirty="0" smtClean="0">
                <a:latin typeface="Arial Narrow" pitchFamily="34" charset="0"/>
              </a:rPr>
              <a:t>Students who want to attend a four-year or two-year college will apply during the Fall of their senior year. Then, they must graduate from high school in good standing. They must meet all the college admission requirements (these are required for a public four-year college and recommended for a two-year college).</a:t>
            </a:r>
          </a:p>
        </p:txBody>
      </p:sp>
      <p:sp>
        <p:nvSpPr>
          <p:cNvPr id="4" name="Slide Number Placeholder 3"/>
          <p:cNvSpPr>
            <a:spLocks noGrp="1"/>
          </p:cNvSpPr>
          <p:nvPr>
            <p:ph type="sldNum" sz="quarter" idx="10"/>
          </p:nvPr>
        </p:nvSpPr>
        <p:spPr/>
        <p:txBody>
          <a:bodyPr/>
          <a:lstStyle/>
          <a:p>
            <a:fld id="{ADF57B05-4A9B-4896-81B2-20EA1FDBA8F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latin typeface="Arial Narrow" pitchFamily="34" charset="0"/>
              </a:rPr>
              <a:t>Tell students that Washington State’s four-year public colleges and universities have set Minimum College Admission Standards that all students must meet.  These are REQUIRED for four-year public colleges and RECOMMENDED for two-year community and technical colleges. </a:t>
            </a:r>
          </a:p>
          <a:p>
            <a:pPr>
              <a:spcBef>
                <a:spcPct val="0"/>
              </a:spcBef>
            </a:pPr>
            <a:endParaRPr lang="en-US" dirty="0" smtClean="0">
              <a:latin typeface="Arial Narrow" pitchFamily="34" charset="0"/>
            </a:endParaRPr>
          </a:p>
          <a:p>
            <a:pPr>
              <a:spcBef>
                <a:spcPct val="0"/>
              </a:spcBef>
            </a:pPr>
            <a:r>
              <a:rPr lang="en-US" dirty="0" smtClean="0">
                <a:latin typeface="Arial Narrow" pitchFamily="34" charset="0"/>
              </a:rPr>
              <a:t>To meet the admission requirements: Students must meet the College Academic Distribution Requirements, a series of courses that are more than required simply to graduate from high school. They must also maintain a 2.0 minimum grade point average (GPA) out of a 4.0 scale. And when they are a high school junior or senior they must take a college entrance exam – either the SAT or ACT – and have their scores sent directly to the college.</a:t>
            </a:r>
          </a:p>
        </p:txBody>
      </p:sp>
      <p:sp>
        <p:nvSpPr>
          <p:cNvPr id="4" name="Slide Number Placeholder 3"/>
          <p:cNvSpPr>
            <a:spLocks noGrp="1"/>
          </p:cNvSpPr>
          <p:nvPr>
            <p:ph type="sldNum" sz="quarter" idx="10"/>
          </p:nvPr>
        </p:nvSpPr>
        <p:spPr/>
        <p:txBody>
          <a:bodyPr/>
          <a:lstStyle/>
          <a:p>
            <a:fld id="{ADF57B05-4A9B-4896-81B2-20EA1FDBA8F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343400"/>
            <a:ext cx="5486400" cy="4114800"/>
          </a:xfrm>
        </p:spPr>
        <p:txBody>
          <a:bodyPr>
            <a:normAutofit/>
          </a:bodyPr>
          <a:lstStyle/>
          <a:p>
            <a:pPr>
              <a:spcBef>
                <a:spcPct val="0"/>
              </a:spcBef>
            </a:pPr>
            <a:r>
              <a:rPr lang="en-US" dirty="0" smtClean="0">
                <a:latin typeface="Arial Narrow" pitchFamily="34" charset="0"/>
              </a:rPr>
              <a:t>Review this list of College Academic Distribution Requirements with students. Remind them that ALL of Washington State’s public four-year colleges and universities require these minimum course requirements, and that our state’s community and technical colleges recommend them to ensure that students are well prepared. </a:t>
            </a:r>
          </a:p>
          <a:p>
            <a:pPr>
              <a:spcBef>
                <a:spcPct val="0"/>
              </a:spcBef>
            </a:pPr>
            <a:endParaRPr lang="en-US" dirty="0" smtClean="0">
              <a:latin typeface="Arial Narrow" pitchFamily="34" charset="0"/>
            </a:endParaRPr>
          </a:p>
          <a:p>
            <a:pPr>
              <a:spcBef>
                <a:spcPct val="0"/>
              </a:spcBef>
            </a:pPr>
            <a:r>
              <a:rPr lang="en-US" dirty="0" smtClean="0">
                <a:latin typeface="Arial Narrow" pitchFamily="34" charset="0"/>
              </a:rPr>
              <a:t>To meet these requirements, students need to start working freshman year in high school. Remind students also that these requirements are HIGHER than the minimum high school graduation requirements.</a:t>
            </a:r>
            <a:endParaRPr lang="en-US" dirty="0" smtClean="0"/>
          </a:p>
        </p:txBody>
      </p:sp>
      <p:sp>
        <p:nvSpPr>
          <p:cNvPr id="4" name="Slide Number Placeholder 3"/>
          <p:cNvSpPr>
            <a:spLocks noGrp="1"/>
          </p:cNvSpPr>
          <p:nvPr>
            <p:ph type="sldNum" sz="quarter" idx="10"/>
          </p:nvPr>
        </p:nvSpPr>
        <p:spPr/>
        <p:txBody>
          <a:bodyPr/>
          <a:lstStyle/>
          <a:p>
            <a:fld id="{ADF57B05-4A9B-4896-81B2-20EA1FDBA8F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Narrow" pitchFamily="34" charset="0"/>
              </a:rPr>
              <a:t>Tell students that in addition to working hard in their classes, they should also get involved in extracurricular activities. Colleges want to know about their interests and skills. So, students should join clubs, participate in activities, play a sport, or volunteer at school or in the community.</a:t>
            </a:r>
          </a:p>
        </p:txBody>
      </p:sp>
      <p:sp>
        <p:nvSpPr>
          <p:cNvPr id="4" name="Slide Number Placeholder 3"/>
          <p:cNvSpPr>
            <a:spLocks noGrp="1"/>
          </p:cNvSpPr>
          <p:nvPr>
            <p:ph type="sldNum" sz="quarter" idx="10"/>
          </p:nvPr>
        </p:nvSpPr>
        <p:spPr/>
        <p:txBody>
          <a:bodyPr/>
          <a:lstStyle/>
          <a:p>
            <a:fld id="{ADF57B05-4A9B-4896-81B2-20EA1FDBA8F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Narrow" pitchFamily="34" charset="0"/>
              </a:rPr>
              <a:t>Students might want to know how they can learn more about college. There are many ways to learn more, including researching on the internet. If they want to spend time on a college campus, many colleges in our state offer summer classes or camp programs. These programs give high school students the chance to take classes on a college campus. Some of the programs even give students the chance to live in a college dorm for a week while they are taking classes. Your high school guidance counselor can provide more information. Many of these programs offer scholarships for students who qualify.</a:t>
            </a:r>
          </a:p>
        </p:txBody>
      </p:sp>
      <p:sp>
        <p:nvSpPr>
          <p:cNvPr id="4" name="Slide Number Placeholder 3"/>
          <p:cNvSpPr>
            <a:spLocks noGrp="1"/>
          </p:cNvSpPr>
          <p:nvPr>
            <p:ph type="sldNum" sz="quarter" idx="10"/>
          </p:nvPr>
        </p:nvSpPr>
        <p:spPr/>
        <p:txBody>
          <a:bodyPr/>
          <a:lstStyle/>
          <a:p>
            <a:fld id="{ADF57B05-4A9B-4896-81B2-20EA1FDBA8F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Narrow" pitchFamily="34" charset="0"/>
              </a:rPr>
              <a:t>Students probably think that high school graduation is a long way away. But, it is important that they use all four years of high school to prepare. They should take rigorous classes and work hard. They should join activities, clubs, and sports teams. They should research career interests and postsecondary programs. They should visit different colleges, either in person or through the internet. And then they will be able to decide where to apply!</a:t>
            </a:r>
          </a:p>
        </p:txBody>
      </p:sp>
      <p:sp>
        <p:nvSpPr>
          <p:cNvPr id="4" name="Slide Number Placeholder 3"/>
          <p:cNvSpPr>
            <a:spLocks noGrp="1"/>
          </p:cNvSpPr>
          <p:nvPr>
            <p:ph type="sldNum" sz="quarter" idx="10"/>
          </p:nvPr>
        </p:nvSpPr>
        <p:spPr/>
        <p:txBody>
          <a:bodyPr/>
          <a:lstStyle/>
          <a:p>
            <a:fld id="{ADF57B05-4A9B-4896-81B2-20EA1FDBA8F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05379F-D7EC-4B2A-936F-CE4E280733F9}"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EE9F0-E95C-400D-A4D8-B281396B50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5379F-D7EC-4B2A-936F-CE4E280733F9}"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EE9F0-E95C-400D-A4D8-B281396B50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5379F-D7EC-4B2A-936F-CE4E280733F9}"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EE9F0-E95C-400D-A4D8-B281396B50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5379F-D7EC-4B2A-936F-CE4E280733F9}"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EE9F0-E95C-400D-A4D8-B281396B50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05379F-D7EC-4B2A-936F-CE4E280733F9}"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EE9F0-E95C-400D-A4D8-B281396B50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05379F-D7EC-4B2A-936F-CE4E280733F9}" type="datetimeFigureOut">
              <a:rPr lang="en-US" smtClean="0"/>
              <a:pPr/>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EE9F0-E95C-400D-A4D8-B281396B50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05379F-D7EC-4B2A-936F-CE4E280733F9}" type="datetimeFigureOut">
              <a:rPr lang="en-US" smtClean="0"/>
              <a:pPr/>
              <a:t>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7EE9F0-E95C-400D-A4D8-B281396B50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05379F-D7EC-4B2A-936F-CE4E280733F9}" type="datetimeFigureOut">
              <a:rPr lang="en-US" smtClean="0"/>
              <a:pPr/>
              <a:t>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7EE9F0-E95C-400D-A4D8-B281396B50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05379F-D7EC-4B2A-936F-CE4E280733F9}" type="datetimeFigureOut">
              <a:rPr lang="en-US" smtClean="0"/>
              <a:pPr/>
              <a:t>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7EE9F0-E95C-400D-A4D8-B281396B50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05379F-D7EC-4B2A-936F-CE4E280733F9}" type="datetimeFigureOut">
              <a:rPr lang="en-US" smtClean="0"/>
              <a:pPr/>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EE9F0-E95C-400D-A4D8-B281396B50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05379F-D7EC-4B2A-936F-CE4E280733F9}" type="datetimeFigureOut">
              <a:rPr lang="en-US" smtClean="0"/>
              <a:pPr/>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EE9F0-E95C-400D-A4D8-B281396B50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5379F-D7EC-4B2A-936F-CE4E280733F9}" type="datetimeFigureOut">
              <a:rPr lang="en-US" smtClean="0"/>
              <a:pPr/>
              <a:t>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EE9F0-E95C-400D-A4D8-B281396B50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hyperlink" Target="http://www.cougarquest.wsu.edu/p_gallery/Week%201/MORNING%20workshops/102_World_of_Microbes/Adobe%20Web%20Gallery/content/index.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title="Postsecondary admissions for 8th grade"/>
          <p:cNvSpPr/>
          <p:nvPr/>
        </p:nvSpPr>
        <p:spPr>
          <a:xfrm>
            <a:off x="0" y="0"/>
            <a:ext cx="9144000" cy="6858000"/>
          </a:xfrm>
          <a:prstGeom prst="rect">
            <a:avLst/>
          </a:prstGeom>
          <a:solidFill>
            <a:srgbClr val="B6C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New Triangle.jpg" title="Career Guidance Washngton logo"/>
          <p:cNvPicPr>
            <a:picLocks noChangeAspect="1"/>
          </p:cNvPicPr>
          <p:nvPr/>
        </p:nvPicPr>
        <p:blipFill>
          <a:blip r:embed="rId3" cstate="print">
            <a:clrChange>
              <a:clrFrom>
                <a:srgbClr val="FFFFFF"/>
              </a:clrFrom>
              <a:clrTo>
                <a:srgbClr val="FFFFFF">
                  <a:alpha val="0"/>
                </a:srgbClr>
              </a:clrTo>
            </a:clrChange>
          </a:blip>
          <a:srcRect r="5765" b="9615"/>
          <a:stretch>
            <a:fillRect/>
          </a:stretch>
        </p:blipFill>
        <p:spPr>
          <a:xfrm>
            <a:off x="7848600" y="5638800"/>
            <a:ext cx="1240407" cy="1158815"/>
          </a:xfrm>
          <a:prstGeom prst="rect">
            <a:avLst/>
          </a:prstGeom>
        </p:spPr>
      </p:pic>
      <p:sp>
        <p:nvSpPr>
          <p:cNvPr id="1026" name="Text Box 2"/>
          <p:cNvSpPr txBox="1">
            <a:spLocks noChangeArrowheads="1"/>
          </p:cNvSpPr>
          <p:nvPr/>
        </p:nvSpPr>
        <p:spPr bwMode="auto">
          <a:xfrm>
            <a:off x="4114800" y="5889248"/>
            <a:ext cx="3962400" cy="8925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spc="1000" normalizeH="0" dirty="0" smtClean="0">
                <a:ln>
                  <a:noFill/>
                </a:ln>
                <a:solidFill>
                  <a:srgbClr val="597B51"/>
                </a:solidFill>
                <a:effectLst/>
                <a:latin typeface="Arial Narrow" pitchFamily="34" charset="0"/>
                <a:cs typeface="Arial" pitchFamily="34" charset="0"/>
              </a:rPr>
              <a:t>CAREER GUIDANCE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597B51"/>
              </a:solidFill>
              <a:effectLst/>
              <a:latin typeface="Arial Narrow"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spc="800" normalizeH="0" dirty="0" smtClean="0">
                <a:ln>
                  <a:noFill/>
                </a:ln>
                <a:solidFill>
                  <a:srgbClr val="2B4C73"/>
                </a:solidFill>
                <a:effectLst/>
                <a:latin typeface="Broadway" pitchFamily="82" charset="0"/>
                <a:cs typeface="Arial" pitchFamily="34" charset="0"/>
              </a:rPr>
              <a:t>WASHINGTON</a:t>
            </a:r>
            <a:endParaRPr kumimoji="0" lang="en-US" sz="2800" b="0" i="0" u="none" strike="noStrike" cap="none" spc="800" normalizeH="0" dirty="0" smtClean="0">
              <a:ln>
                <a:noFill/>
              </a:ln>
              <a:solidFill>
                <a:schemeClr val="tx1"/>
              </a:solidFill>
              <a:effectLst/>
              <a:latin typeface="Arial" pitchFamily="34" charset="0"/>
              <a:cs typeface="Arial" pitchFamily="34" charset="0"/>
            </a:endParaRPr>
          </a:p>
        </p:txBody>
      </p:sp>
      <p:sp>
        <p:nvSpPr>
          <p:cNvPr id="17" name="TextBox 16"/>
          <p:cNvSpPr txBox="1"/>
          <p:nvPr/>
        </p:nvSpPr>
        <p:spPr>
          <a:xfrm>
            <a:off x="152400" y="381000"/>
            <a:ext cx="8763000" cy="2000548"/>
          </a:xfrm>
          <a:prstGeom prst="rect">
            <a:avLst/>
          </a:prstGeom>
          <a:noFill/>
        </p:spPr>
        <p:txBody>
          <a:bodyPr wrap="square" rtlCol="0">
            <a:spAutoFit/>
          </a:bodyPr>
          <a:lstStyle/>
          <a:p>
            <a:pPr algn="ctr"/>
            <a:r>
              <a:rPr lang="en-US" sz="4400" b="1" dirty="0" smtClean="0">
                <a:ln w="19050">
                  <a:solidFill>
                    <a:srgbClr val="2B4C73"/>
                  </a:solidFill>
                  <a:prstDash val="solid"/>
                </a:ln>
                <a:solidFill>
                  <a:schemeClr val="bg2">
                    <a:tint val="85000"/>
                    <a:satMod val="155000"/>
                  </a:schemeClr>
                </a:solidFill>
                <a:effectLst>
                  <a:outerShdw blurRad="50800" dist="38100" dir="2700000" algn="tl" rotWithShape="0">
                    <a:prstClr val="black">
                      <a:alpha val="40000"/>
                    </a:prstClr>
                  </a:outerShdw>
                </a:effectLst>
                <a:latin typeface="Arial Black" pitchFamily="34" charset="0"/>
              </a:rPr>
              <a:t>POSTSECONDARY ADMISSIONS</a:t>
            </a:r>
          </a:p>
          <a:p>
            <a:pPr algn="ctr"/>
            <a:r>
              <a:rPr lang="en-US" sz="3600" b="1" dirty="0" smtClean="0">
                <a:solidFill>
                  <a:srgbClr val="2B4C73"/>
                </a:solidFill>
                <a:effectLst>
                  <a:outerShdw blurRad="50800" dist="38100" dir="2700000" algn="tl" rotWithShape="0">
                    <a:prstClr val="black">
                      <a:alpha val="40000"/>
                    </a:prstClr>
                  </a:outerShdw>
                </a:effectLst>
                <a:latin typeface="Arial Narrow" pitchFamily="34" charset="0"/>
              </a:rPr>
              <a:t>A GUIDE FOR GRADE 8 </a:t>
            </a:r>
            <a:endParaRPr lang="en-US" sz="6600" b="1" dirty="0" smtClean="0">
              <a:solidFill>
                <a:srgbClr val="2B4C73"/>
              </a:solidFill>
              <a:effectLst>
                <a:outerShdw blurRad="50800" dist="38100" dir="2700000" algn="tl" rotWithShape="0">
                  <a:prstClr val="black">
                    <a:alpha val="40000"/>
                  </a:prstClr>
                </a:outerShdw>
              </a:effectLst>
              <a:latin typeface="Arial Narrow" pitchFamily="34" charset="0"/>
            </a:endParaRPr>
          </a:p>
        </p:txBody>
      </p:sp>
      <p:pic>
        <p:nvPicPr>
          <p:cNvPr id="2" name="Picture 2" descr="C:\Users\Mary\AppData\Local\Microsoft\Windows\Temporary Internet Files\Content.IE5\V6BMP81S\MP900442265[1].jpg" title="Student reading book"/>
          <p:cNvPicPr>
            <a:picLocks noChangeAspect="1" noChangeArrowheads="1"/>
          </p:cNvPicPr>
          <p:nvPr/>
        </p:nvPicPr>
        <p:blipFill>
          <a:blip r:embed="rId4" cstate="print"/>
          <a:srcRect/>
          <a:stretch>
            <a:fillRect/>
          </a:stretch>
        </p:blipFill>
        <p:spPr bwMode="auto">
          <a:xfrm>
            <a:off x="2057400" y="2514600"/>
            <a:ext cx="4800600" cy="3200400"/>
          </a:xfrm>
          <a:prstGeom prst="rect">
            <a:avLst/>
          </a:prstGeom>
          <a:noFill/>
          <a:effectLst>
            <a:outerShdw blurRad="50800" dist="38100" dir="2700000" algn="tl" rotWithShape="0">
              <a:prstClr val="black">
                <a:alpha val="40000"/>
              </a:prstClr>
            </a:outerShdw>
          </a:effectLst>
        </p:spPr>
      </p:pic>
      <p:sp>
        <p:nvSpPr>
          <p:cNvPr id="3" name="Title 2"/>
          <p:cNvSpPr>
            <a:spLocks noGrp="1"/>
          </p:cNvSpPr>
          <p:nvPr>
            <p:ph type="ctrTitle"/>
          </p:nvPr>
        </p:nvSpPr>
        <p:spPr/>
        <p:txBody>
          <a:bodyPr/>
          <a:lstStyle/>
          <a:p>
            <a:r>
              <a:rPr lang="en-US" smtClean="0"/>
              <a:t>“</a:t>
            </a:r>
            <a:endParaRPr lang="en-US" dirty="0"/>
          </a:p>
        </p:txBody>
      </p:sp>
      <p:sp>
        <p:nvSpPr>
          <p:cNvPr id="6" name="Subtitle 5"/>
          <p:cNvSpPr>
            <a:spLocks noGrp="1"/>
          </p:cNvSpPr>
          <p:nvPr>
            <p:ph type="subTitle" idx="1"/>
          </p:nvPr>
        </p:nvSpPr>
        <p:spPr/>
        <p:txBody>
          <a:bodyPr/>
          <a:lstStyle/>
          <a:p>
            <a:r>
              <a:rPr lang="en-US" smtClean="0"/>
              <a: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title="Four year public colleges list"/>
          <p:cNvSpPr/>
          <p:nvPr/>
        </p:nvSpPr>
        <p:spPr>
          <a:xfrm>
            <a:off x="0" y="0"/>
            <a:ext cx="9144000" cy="6858000"/>
          </a:xfrm>
          <a:prstGeom prst="rect">
            <a:avLst/>
          </a:prstGeom>
          <a:solidFill>
            <a:srgbClr val="B6C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457200" y="274638"/>
            <a:ext cx="8382000" cy="1143000"/>
          </a:xfrm>
          <a:ln w="15875">
            <a:noFill/>
          </a:ln>
        </p:spPr>
        <p:txBody>
          <a:bodyPr>
            <a:normAutofit/>
          </a:bodyPr>
          <a:lstStyle/>
          <a:p>
            <a:r>
              <a:rPr lang="en-US" b="1" dirty="0" smtClean="0">
                <a:solidFill>
                  <a:srgbClr val="2B4C73"/>
                </a:solidFill>
                <a:effectLst>
                  <a:outerShdw blurRad="50800" dist="38100" dir="2700000" algn="tl" rotWithShape="0">
                    <a:prstClr val="black">
                      <a:alpha val="40000"/>
                    </a:prstClr>
                  </a:outerShdw>
                </a:effectLst>
                <a:latin typeface="Arial Narrow" pitchFamily="34" charset="0"/>
              </a:rPr>
              <a:t>HUSKY OR COUGAR OR…?</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sp>
        <p:nvSpPr>
          <p:cNvPr id="10" name="Content Placeholder 9"/>
          <p:cNvSpPr>
            <a:spLocks noGrp="1"/>
          </p:cNvSpPr>
          <p:nvPr>
            <p:ph idx="1"/>
          </p:nvPr>
        </p:nvSpPr>
        <p:spPr>
          <a:xfrm>
            <a:off x="457200" y="1600200"/>
            <a:ext cx="4419600" cy="4572000"/>
          </a:xfrm>
        </p:spPr>
        <p:txBody>
          <a:bodyPr>
            <a:normAutofit/>
          </a:bodyPr>
          <a:lstStyle/>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Washington State has six four-year public colleges</a:t>
            </a:r>
          </a:p>
          <a:p>
            <a:pPr marL="747522" lvl="1" indent="-347472">
              <a:spcBef>
                <a:spcPts val="0"/>
              </a:spcBef>
              <a:buFont typeface="Courier New" pitchFamily="49" charset="0"/>
              <a:buChar char="o"/>
            </a:pPr>
            <a:r>
              <a:rPr lang="en-US" sz="2000" dirty="0" smtClean="0">
                <a:solidFill>
                  <a:srgbClr val="2B4C73"/>
                </a:solidFill>
                <a:latin typeface="Arial Narrow" pitchFamily="34" charset="0"/>
              </a:rPr>
              <a:t>University of Washington</a:t>
            </a:r>
          </a:p>
          <a:p>
            <a:pPr marL="747522" lvl="1" indent="-347472">
              <a:spcBef>
                <a:spcPts val="0"/>
              </a:spcBef>
              <a:buFont typeface="Courier New" pitchFamily="49" charset="0"/>
              <a:buChar char="o"/>
            </a:pPr>
            <a:r>
              <a:rPr lang="en-US" sz="2000" dirty="0" smtClean="0">
                <a:solidFill>
                  <a:srgbClr val="2B4C73"/>
                </a:solidFill>
                <a:latin typeface="Arial Narrow" pitchFamily="34" charset="0"/>
              </a:rPr>
              <a:t>Washington State University</a:t>
            </a:r>
          </a:p>
          <a:p>
            <a:pPr marL="747522" lvl="1" indent="-347472">
              <a:spcBef>
                <a:spcPts val="0"/>
              </a:spcBef>
              <a:buFont typeface="Courier New" pitchFamily="49" charset="0"/>
              <a:buChar char="o"/>
            </a:pPr>
            <a:r>
              <a:rPr lang="en-US" sz="2000" dirty="0" smtClean="0">
                <a:solidFill>
                  <a:srgbClr val="2B4C73"/>
                </a:solidFill>
                <a:latin typeface="Arial Narrow" pitchFamily="34" charset="0"/>
              </a:rPr>
              <a:t>Western Washington University</a:t>
            </a:r>
          </a:p>
          <a:p>
            <a:pPr marL="747522" lvl="1" indent="-347472">
              <a:spcBef>
                <a:spcPts val="0"/>
              </a:spcBef>
              <a:buFont typeface="Courier New" pitchFamily="49" charset="0"/>
              <a:buChar char="o"/>
            </a:pPr>
            <a:r>
              <a:rPr lang="en-US" sz="2000" dirty="0" smtClean="0">
                <a:solidFill>
                  <a:srgbClr val="2B4C73"/>
                </a:solidFill>
                <a:latin typeface="Arial Narrow" pitchFamily="34" charset="0"/>
              </a:rPr>
              <a:t>The Evergreen State College</a:t>
            </a:r>
          </a:p>
          <a:p>
            <a:pPr marL="747522" lvl="1" indent="-347472">
              <a:spcBef>
                <a:spcPts val="0"/>
              </a:spcBef>
              <a:buFont typeface="Courier New" pitchFamily="49" charset="0"/>
              <a:buChar char="o"/>
            </a:pPr>
            <a:r>
              <a:rPr lang="en-US" sz="2000" dirty="0" smtClean="0">
                <a:solidFill>
                  <a:srgbClr val="2B4C73"/>
                </a:solidFill>
                <a:latin typeface="Arial Narrow" pitchFamily="34" charset="0"/>
              </a:rPr>
              <a:t>Eastern Washington University</a:t>
            </a:r>
          </a:p>
          <a:p>
            <a:pPr marL="747522" lvl="1" indent="-347472">
              <a:spcBef>
                <a:spcPts val="0"/>
              </a:spcBef>
              <a:buFont typeface="Courier New" pitchFamily="49" charset="0"/>
              <a:buChar char="o"/>
            </a:pPr>
            <a:r>
              <a:rPr lang="en-US" sz="2000" dirty="0" smtClean="0">
                <a:solidFill>
                  <a:srgbClr val="2B4C73"/>
                </a:solidFill>
                <a:latin typeface="Arial Narrow" pitchFamily="34" charset="0"/>
              </a:rPr>
              <a:t>Central Washington University</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There are also 34 community and technical colleges</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What else is available? </a:t>
            </a:r>
          </a:p>
          <a:p>
            <a:pPr>
              <a:buNone/>
            </a:pPr>
            <a:endParaRPr lang="en-US" dirty="0">
              <a:solidFill>
                <a:srgbClr val="2B4C73"/>
              </a:solidFill>
              <a:latin typeface="Arial Narrow" pitchFamily="34" charset="0"/>
            </a:endParaRPr>
          </a:p>
        </p:txBody>
      </p:sp>
      <p:sp>
        <p:nvSpPr>
          <p:cNvPr id="31752" name="AutoShape 8" descr="data:image/jpg;base64,/9j/4AAQSkZJRgABAQAAAQABAAD/2wBDAAkGBwgHBgkIBwgKCgkLDRYPDQwMDRsUFRAWIB0iIiAdHx8kKDQsJCYxJx8fLT0tMTU3Ojo6Iys/RD84QzQ5Ojf/2wBDAQoKCg0MDRoPDxo3JR8lNzc3Nzc3Nzc3Nzc3Nzc3Nzc3Nzc3Nzc3Nzc3Nzc3Nzc3Nzc3Nzc3Nzc3Nzc3Nzc3Nzf/wAARCABkAGQDASIAAhEBAxEB/8QAHAABAAICAwEAAAAAAAAAAAAAAAYHBAUBAgMI/8QAMhAAAQMDAwIFAgUEAwAAAAAAAQIDBAAFEQYSITFBBxMiUWEUcRUjMnKBQpGhsSSCwf/EABgBAQEBAQEAAAAAAAAAAAAAAAACAQME/8QAHhEBAQACAgMBAQAAAAAAAAAAAAECEQMhEjFBUWH/2gAMAwEAAhEDEQA/ALxpSlApSlApStFrG4zLbaEu25G6S5IaaQMA5BWMgZ4yQCB8kUG9pUOuPiDboKwpUaUWCopC3E+UpasZwlK8Entg7cnpmtQx4kTPOeW9ZCYaC6pLv1KEq2jJTuTkgHHbOThWBxigsileEGSJkRmSlC0JdbS4ELGFJyM4I9+a96BSlKBSlKBSleb6XFMrDK0odKSEKUncEnsSMjI+Mig75Fai66nstpc8mbcGUyO0dBLjp+zaQVf4qCautuq75ppFwsOpXpjZClORYzIjeckEj0FJKuMH0lXP+KpyxXaZYbm1cra4WpLasnP9fulY7g9Dn/ddOPjufpNy0t3WXiXdrZPhOQrNNj2wOgqclxi0qWB+pKd36Bg8cZJA7ZrOtOsZ2u4EmPA07b3mUkJfZmXIpUB1BwGz3HBHcfFbxlVp8SNG5WnDb6cKHVcZ5P8A6D09wfmqPt8u5+H+sVb0nz4jhbfbB9LzZ6/wRgj5xVYccyln2Fy1f4mE+Q8vTs213qNLhvw5BS+G0LlLCFKUUAK6kKSpICzwoBQ96xtBaZVqd1UuLKdFuEjZM8+QS+QAr07CVBJJWTuzkblYPNTvWC7bJt9v1EhxtUKUhMWQSoJ86O70P3QohXwCuot+JytK6mhXt5e6I86LVeflQ5afP3SQc/uFcVLjabS02lDaQlKQAAOwHSu9cA5rmgUpSgUpSgV1cRvQpO4pyCNyeo+1dqUFWo0BfYJdjQrkHIjjilYRMdjJIJz6m0ZST8jGahHiHoWTp5pi4FTC2pKilaI6CEtOAZxz13JCj0HKenNfRNRHxGssadpi5SnG/MkRmC+ypZJ2FGFnaOgyEkEjkg4rpjyWWJuMVT4N6ictOoVW5xafprgnaAtWEpdSMpP8jI/tW98bbSJMaJf2kArbIjvqQ2QCk8oOT1wcj/tVXMPLtd3beYUUriyAtB/arI/1Vr+I2qLbJsUu2rnfUSnkp8tls79p3AjOOB/v4r0Z42cksRj3jpj+HV1Zk6Au0G5vD6aEh0EHco+UtClYAzjrupKaUttFlWV/UCDFiS1rG4CSpBcZUR0JDiVJOevmCo34fb4zNyeno8u0MFt+Wo9XFIJLbIHupWCR1wAP6hW2UxIiz56pb5Vc7nbl3OSznP077TgW0j7hGB/HsRXn5ded0vH0lvg1q1y9QHrVNBEqGlKkAnPo6FP2ScY+FAdqsqvnnwvntseJcmYtxDMVyNJcdWs4SlHpcJPsAau/T9/jagjLl25p8wt21qS4jYl7HUoB5I+SB8ZqKpt6UpWBSlKBSlKBUf1rJfb07cG4kVT7q4roOQNiE7TkqJIGMduT8V6axevDNlWqwN75e4bsFG5KO5TvITnp14AycHGKq8eIM9u3Pw7mybnDlx1o3lxLThBBSoApGR3HQkEEbuASEA/B5dwnSCyglLaA68oYw2naCVLJICB15UR8Zr0uEBmxuwnESIk5l5kPFTBUQg7lDaonBPKeRhOc1vH7/cZLTdtgxU2WxyYxbXEjIS4AgfqcVuwQSeNyiO3JwTXhHtz8CC2tM+AywFKdRJlsFSSvAwGUY3PHj9WCkdU5PNejLlv1zmLKe1DbrdGRHtbaUi1uFbFslNKbW+vaVKkOZ2jI6pTz9h6duS7eIkhDkuCXnY8WzTH3JjydqpD72xByPggJ9hjaOE1h2m1NuS7Reb5JNxjXeHJNwjykp3pwjKSFexOwpPBTlPY15+INv/CWlQLAyt6JeCynzQcqCmdyVNkDgblYc7dT7ccNVe0VslqmT7fKmhT6IDQbalFoDKgohShk4AAS0pRJOOEjvX0jo27S7hCYCdOP2q2JaSIpfeRuKAPT+WOU8VTtvv0GxaWi6UdhCeq4OB11SXlNgnI2kKTyeUgA9MJBq3fDW5y7nYn1THXXxHmOMMvPEFxxtOMbiOCQSUk99vvW5Y2eyXaW0pSpaUpSgUpSg83mW30bHkJWg9UqGQf4qtfEPRVzXKXeNKuLQ44QZkJDikeaQMeYjBA34xkd8Dv1kviJqCdpuyMzLY3HdfclNsBD6VEHdnpgjniuty1HLj66tGn47bCmpMdx+StQJWgAHG3BwOR3BqpjbNs2o1sy2ZCkI+kQWVZWpbCiWznqQvhCvnak/NHLil+UY6nw8+7w5lvb5v71rXuWn4LgT8VPL9fZF3u9zhy7Fap7ESaqKl9UBbyggJUTk7xg52jqOprmG3JtV2ixLXGejx3VRwEw/qgj8wJKjsL+1AG72OBmulx/InaL3izpRCfN/n3WPdHopdgNbWg3IUFAJQgIKicrUn05B6HnFaubaJDV6bRrSPdLSh9vylym0FTTTnQOcZSpBGQpIOeSatS4ybtFVNvEi3WmTNhykQ476bY4XSCUblhRWSEgKWOCOR1rtI1PqtUNLtvt8eTiK5IezDWnaQspCcF3JOEk8bieMCp1lW9REXfD+9G6wbk7brbqKAhvb/w5ZYLrfZSeQAodsKI7Vb2nvIZt7MSJan7awynaiO4hKQj49KiD9881HImotQC6NQ12lsxnZ6Y7cpthaUhCUgulSSfTnkpPQ4IPPWbgjFTlvfbY7UrgHNc1LSlKUClKUEE8VIwnRbbH+s+lWy+qW2oshzzFNgbUAFQyolYwOc4NaC4aSuVu1VHnq1XKNyntlkyfw8LIJUEkJwdrY5GPbCuatquMVczsmmWSq/OgreUxLPHlSG24iHJMhwgFch130pUpRBB/QrIxkDbitFbNESnULfjXBLaIv5bq32FZK0N7VYBGcbhng9jjmrdxTFbOTKGoq2FZ1SLS1fY90nuw48dCW0SmcvflJdThKU44K1oIB59J55rFk2BUHTsa7Ge69bmGmA3EmR1rVgKO9CkhWSkrIUATlIGDwKtzFMVnnTSvIGko30FhRcURn1qlrdVti7d7am3FJbIGMAcE57gViyNITJV1mQULitOgvyUzhHXvUHQ6lCFK3YwN3QDogVZuK5p500hWjojNrmz3HJ7xjkIiRG5o2OIS0V7k5J9YBVgK9gOvWprWJPtsK4pQmdEYkJQcpDqArByDkZ+QP7Vl1Nu+2lKUrApSlApSlApSlApSlApSlApSlApSlB//2Q=="/>
          <p:cNvSpPr>
            <a:spLocks noChangeAspect="1" noChangeArrowheads="1"/>
          </p:cNvSpPr>
          <p:nvPr/>
        </p:nvSpPr>
        <p:spPr bwMode="auto">
          <a:xfrm>
            <a:off x="77788" y="-444500"/>
            <a:ext cx="857250" cy="857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4" name="AutoShape 10" descr="data:image/jpg;base64,/9j/4AAQSkZJRgABAQAAAQABAAD/2wBDAAkGBwgHBgkIBwgKCgkLDRYPDQwMDRsUFRAWIB0iIiAdHx8kKDQsJCYxJx8fLT0tMTU3Ojo6Iys/RD84QzQ5Ojf/2wBDAQoKCg0MDRoPDxo3JR8lNzc3Nzc3Nzc3Nzc3Nzc3Nzc3Nzc3Nzc3Nzc3Nzc3Nzc3Nzc3Nzc3Nzc3Nzc3Nzc3Nzf/wAARCABkAGQDASIAAhEBAxEB/8QAHAABAAICAwEAAAAAAAAAAAAAAAYHBAUBAgMI/8QAMhAAAQMDAwIFAgUEAwAAAAAAAQIDBAAFEQYSITFBBxMiUWEUcRUjMnKBQpGhsSSCwf/EABgBAQEBAQEAAAAAAAAAAAAAAAACAQME/8QAHhEBAQACAgMBAQAAAAAAAAAAAAECEQMhEjFBUWH/2gAMAwEAAhEDEQA/ALxpSlApSlApStFrG4zLbaEu25G6S5IaaQMA5BWMgZ4yQCB8kUG9pUOuPiDboKwpUaUWCopC3E+UpasZwlK8Entg7cnpmtQx4kTPOeW9ZCYaC6pLv1KEq2jJTuTkgHHbOThWBxigsileEGSJkRmSlC0JdbS4ELGFJyM4I9+a96BSlKBSlKBSleb6XFMrDK0odKSEKUncEnsSMjI+Mig75Fai66nstpc8mbcGUyO0dBLjp+zaQVf4qCautuq75ppFwsOpXpjZClORYzIjeckEj0FJKuMH0lXP+KpyxXaZYbm1cra4WpLasnP9fulY7g9Dn/ddOPjufpNy0t3WXiXdrZPhOQrNNj2wOgqclxi0qWB+pKd36Bg8cZJA7ZrOtOsZ2u4EmPA07b3mUkJfZmXIpUB1BwGz3HBHcfFbxlVp8SNG5WnDb6cKHVcZ5P8A6D09wfmqPt8u5+H+sVb0nz4jhbfbB9LzZ6/wRgj5xVYccyln2Fy1f4mE+Q8vTs213qNLhvw5BS+G0LlLCFKUUAK6kKSpICzwoBQ96xtBaZVqd1UuLKdFuEjZM8+QS+QAr07CVBJJWTuzkblYPNTvWC7bJt9v1EhxtUKUhMWQSoJ86O70P3QohXwCuot+JytK6mhXt5e6I86LVeflQ5afP3SQc/uFcVLjabS02lDaQlKQAAOwHSu9cA5rmgUpSgUpSgV1cRvQpO4pyCNyeo+1dqUFWo0BfYJdjQrkHIjjilYRMdjJIJz6m0ZST8jGahHiHoWTp5pi4FTC2pKilaI6CEtOAZxz13JCj0HKenNfRNRHxGssadpi5SnG/MkRmC+ypZJ2FGFnaOgyEkEjkg4rpjyWWJuMVT4N6ictOoVW5xafprgnaAtWEpdSMpP8jI/tW98bbSJMaJf2kArbIjvqQ2QCk8oOT1wcj/tVXMPLtd3beYUUriyAtB/arI/1Vr+I2qLbJsUu2rnfUSnkp8tls79p3AjOOB/v4r0Z42cksRj3jpj+HV1Zk6Au0G5vD6aEh0EHco+UtClYAzjrupKaUttFlWV/UCDFiS1rG4CSpBcZUR0JDiVJOevmCo34fb4zNyeno8u0MFt+Wo9XFIJLbIHupWCR1wAP6hW2UxIiz56pb5Vc7nbl3OSznP077TgW0j7hGB/HsRXn5ded0vH0lvg1q1y9QHrVNBEqGlKkAnPo6FP2ScY+FAdqsqvnnwvntseJcmYtxDMVyNJcdWs4SlHpcJPsAau/T9/jagjLl25p8wt21qS4jYl7HUoB5I+SB8ZqKpt6UpWBSlKBSlKBUf1rJfb07cG4kVT7q4roOQNiE7TkqJIGMduT8V6axevDNlWqwN75e4bsFG5KO5TvITnp14AycHGKq8eIM9u3Pw7mybnDlx1o3lxLThBBSoApGR3HQkEEbuASEA/B5dwnSCyglLaA68oYw2naCVLJICB15UR8Zr0uEBmxuwnESIk5l5kPFTBUQg7lDaonBPKeRhOc1vH7/cZLTdtgxU2WxyYxbXEjIS4AgfqcVuwQSeNyiO3JwTXhHtz8CC2tM+AywFKdRJlsFSSvAwGUY3PHj9WCkdU5PNejLlv1zmLKe1DbrdGRHtbaUi1uFbFslNKbW+vaVKkOZ2jI6pTz9h6duS7eIkhDkuCXnY8WzTH3JjydqpD72xByPggJ9hjaOE1h2m1NuS7Reb5JNxjXeHJNwjykp3pwjKSFexOwpPBTlPY15+INv/CWlQLAyt6JeCynzQcqCmdyVNkDgblYc7dT7ccNVe0VslqmT7fKmhT6IDQbalFoDKgohShk4AAS0pRJOOEjvX0jo27S7hCYCdOP2q2JaSIpfeRuKAPT+WOU8VTtvv0GxaWi6UdhCeq4OB11SXlNgnI2kKTyeUgA9MJBq3fDW5y7nYn1THXXxHmOMMvPEFxxtOMbiOCQSUk99vvW5Y2eyXaW0pSpaUpSgUpSg83mW30bHkJWg9UqGQf4qtfEPRVzXKXeNKuLQ44QZkJDikeaQMeYjBA34xkd8Dv1kviJqCdpuyMzLY3HdfclNsBD6VEHdnpgjniuty1HLj66tGn47bCmpMdx+StQJWgAHG3BwOR3BqpjbNs2o1sy2ZCkI+kQWVZWpbCiWznqQvhCvnak/NHLil+UY6nw8+7w5lvb5v71rXuWn4LgT8VPL9fZF3u9zhy7Fap7ESaqKl9UBbyggJUTk7xg52jqOprmG3JtV2ixLXGejx3VRwEw/qgj8wJKjsL+1AG72OBmulx/InaL3izpRCfN/n3WPdHopdgNbWg3IUFAJQgIKicrUn05B6HnFaubaJDV6bRrSPdLSh9vylym0FTTTnQOcZSpBGQpIOeSatS4ybtFVNvEi3WmTNhykQ476bY4XSCUblhRWSEgKWOCOR1rtI1PqtUNLtvt8eTiK5IezDWnaQspCcF3JOEk8bieMCp1lW9REXfD+9G6wbk7brbqKAhvb/w5ZYLrfZSeQAodsKI7Vb2nvIZt7MSJan7awynaiO4hKQj49KiD9881HImotQC6NQ12lsxnZ6Y7cpthaUhCUgulSSfTnkpPQ4IPPWbgjFTlvfbY7UrgHNc1LSlKUClKUEE8VIwnRbbH+s+lWy+qW2oshzzFNgbUAFQyolYwOc4NaC4aSuVu1VHnq1XKNyntlkyfw8LIJUEkJwdrY5GPbCuatquMVczsmmWSq/OgreUxLPHlSG24iHJMhwgFch130pUpRBB/QrIxkDbitFbNESnULfjXBLaIv5bq32FZK0N7VYBGcbhng9jjmrdxTFbOTKGoq2FZ1SLS1fY90nuw48dCW0SmcvflJdThKU44K1oIB59J55rFk2BUHTsa7Ge69bmGmA3EmR1rVgKO9CkhWSkrIUATlIGDwKtzFMVnnTSvIGko30FhRcURn1qlrdVti7d7am3FJbIGMAcE57gViyNITJV1mQULitOgvyUzhHXvUHQ6lCFK3YwN3QDogVZuK5p500hWjojNrmz3HJ7xjkIiRG5o2OIS0V7k5J9YBVgK9gOvWprWJPtsK4pQmdEYkJQcpDqArByDkZ+QP7Vl1Nu+2lKUrApSlApSlApSlApSlApSlApSlApSlB//2Q=="/>
          <p:cNvSpPr>
            <a:spLocks noChangeAspect="1" noChangeArrowheads="1"/>
          </p:cNvSpPr>
          <p:nvPr/>
        </p:nvSpPr>
        <p:spPr bwMode="auto">
          <a:xfrm>
            <a:off x="77788" y="-444500"/>
            <a:ext cx="857250" cy="857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6" name="AutoShape 12" descr="data:image/jpg;base64,/9j/4AAQSkZJRgABAQAAAQABAAD/2wBDAAkGBwgHBgkIBwgKCgkLDRYPDQwMDRsUFRAWIB0iIiAdHx8kKDQsJCYxJx8fLT0tMTU3Ojo6Iys/RD84QzQ5Ojf/2wBDAQoKCg0MDRoPDxo3JR8lNzc3Nzc3Nzc3Nzc3Nzc3Nzc3Nzc3Nzc3Nzc3Nzc3Nzc3Nzc3Nzc3Nzc3Nzc3Nzc3Nzf/wAARCABkAGQDASIAAhEBAxEB/8QAHAABAAICAwEAAAAAAAAAAAAAAAYHBAUBAgMI/8QAMhAAAQMDAwIFAgUEAwAAAAAAAQIDBAAFEQYSITFBBxMiUWEUcRUjMnKBQpGhsSSCwf/EABgBAQEBAQEAAAAAAAAAAAAAAAACAQME/8QAHhEBAQACAgMBAQAAAAAAAAAAAAECEQMhEjFBUWH/2gAMAwEAAhEDEQA/ALxpSlApSlApStFrG4zLbaEu25G6S5IaaQMA5BWMgZ4yQCB8kUG9pUOuPiDboKwpUaUWCopC3E+UpasZwlK8Entg7cnpmtQx4kTPOeW9ZCYaC6pLv1KEq2jJTuTkgHHbOThWBxigsileEGSJkRmSlC0JdbS4ELGFJyM4I9+a96BSlKBSlKBSleb6XFMrDK0odKSEKUncEnsSMjI+Mig75Fai66nstpc8mbcGUyO0dBLjp+zaQVf4qCautuq75ppFwsOpXpjZClORYzIjeckEj0FJKuMH0lXP+KpyxXaZYbm1cra4WpLasnP9fulY7g9Dn/ddOPjufpNy0t3WXiXdrZPhOQrNNj2wOgqclxi0qWB+pKd36Bg8cZJA7ZrOtOsZ2u4EmPA07b3mUkJfZmXIpUB1BwGz3HBHcfFbxlVp8SNG5WnDb6cKHVcZ5P8A6D09wfmqPt8u5+H+sVb0nz4jhbfbB9LzZ6/wRgj5xVYccyln2Fy1f4mE+Q8vTs213qNLhvw5BS+G0LlLCFKUUAK6kKSpICzwoBQ96xtBaZVqd1UuLKdFuEjZM8+QS+QAr07CVBJJWTuzkblYPNTvWC7bJt9v1EhxtUKUhMWQSoJ86O70P3QohXwCuot+JytK6mhXt5e6I86LVeflQ5afP3SQc/uFcVLjabS02lDaQlKQAAOwHSu9cA5rmgUpSgUpSgV1cRvQpO4pyCNyeo+1dqUFWo0BfYJdjQrkHIjjilYRMdjJIJz6m0ZST8jGahHiHoWTp5pi4FTC2pKilaI6CEtOAZxz13JCj0HKenNfRNRHxGssadpi5SnG/MkRmC+ypZJ2FGFnaOgyEkEjkg4rpjyWWJuMVT4N6ictOoVW5xafprgnaAtWEpdSMpP8jI/tW98bbSJMaJf2kArbIjvqQ2QCk8oOT1wcj/tVXMPLtd3beYUUriyAtB/arI/1Vr+I2qLbJsUu2rnfUSnkp8tls79p3AjOOB/v4r0Z42cksRj3jpj+HV1Zk6Au0G5vD6aEh0EHco+UtClYAzjrupKaUttFlWV/UCDFiS1rG4CSpBcZUR0JDiVJOevmCo34fb4zNyeno8u0MFt+Wo9XFIJLbIHupWCR1wAP6hW2UxIiz56pb5Vc7nbl3OSznP077TgW0j7hGB/HsRXn5ded0vH0lvg1q1y9QHrVNBEqGlKkAnPo6FP2ScY+FAdqsqvnnwvntseJcmYtxDMVyNJcdWs4SlHpcJPsAau/T9/jagjLl25p8wt21qS4jYl7HUoB5I+SB8ZqKpt6UpWBSlKBSlKBUf1rJfb07cG4kVT7q4roOQNiE7TkqJIGMduT8V6axevDNlWqwN75e4bsFG5KO5TvITnp14AycHGKq8eIM9u3Pw7mybnDlx1o3lxLThBBSoApGR3HQkEEbuASEA/B5dwnSCyglLaA68oYw2naCVLJICB15UR8Zr0uEBmxuwnESIk5l5kPFTBUQg7lDaonBPKeRhOc1vH7/cZLTdtgxU2WxyYxbXEjIS4AgfqcVuwQSeNyiO3JwTXhHtz8CC2tM+AywFKdRJlsFSSvAwGUY3PHj9WCkdU5PNejLlv1zmLKe1DbrdGRHtbaUi1uFbFslNKbW+vaVKkOZ2jI6pTz9h6duS7eIkhDkuCXnY8WzTH3JjydqpD72xByPggJ9hjaOE1h2m1NuS7Reb5JNxjXeHJNwjykp3pwjKSFexOwpPBTlPY15+INv/CWlQLAyt6JeCynzQcqCmdyVNkDgblYc7dT7ccNVe0VslqmT7fKmhT6IDQbalFoDKgohShk4AAS0pRJOOEjvX0jo27S7hCYCdOP2q2JaSIpfeRuKAPT+WOU8VTtvv0GxaWi6UdhCeq4OB11SXlNgnI2kKTyeUgA9MJBq3fDW5y7nYn1THXXxHmOMMvPEFxxtOMbiOCQSUk99vvW5Y2eyXaW0pSpaUpSgUpSg83mW30bHkJWg9UqGQf4qtfEPRVzXKXeNKuLQ44QZkJDikeaQMeYjBA34xkd8Dv1kviJqCdpuyMzLY3HdfclNsBD6VEHdnpgjniuty1HLj66tGn47bCmpMdx+StQJWgAHG3BwOR3BqpjbNs2o1sy2ZCkI+kQWVZWpbCiWznqQvhCvnak/NHLil+UY6nw8+7w5lvb5v71rXuWn4LgT8VPL9fZF3u9zhy7Fap7ESaqKl9UBbyggJUTk7xg52jqOprmG3JtV2ixLXGejx3VRwEw/qgj8wJKjsL+1AG72OBmulx/InaL3izpRCfN/n3WPdHopdgNbWg3IUFAJQgIKicrUn05B6HnFaubaJDV6bRrSPdLSh9vylym0FTTTnQOcZSpBGQpIOeSatS4ybtFVNvEi3WmTNhykQ476bY4XSCUblhRWSEgKWOCOR1rtI1PqtUNLtvt8eTiK5IezDWnaQspCcF3JOEk8bieMCp1lW9REXfD+9G6wbk7brbqKAhvb/w5ZYLrfZSeQAodsKI7Vb2nvIZt7MSJan7awynaiO4hKQj49KiD9881HImotQC6NQ12lsxnZ6Y7cpthaUhCUgulSSfTnkpPQ4IPPWbgjFTlvfbY7UrgHNc1LSlKUClKUEE8VIwnRbbH+s+lWy+qW2oshzzFNgbUAFQyolYwOc4NaC4aSuVu1VHnq1XKNyntlkyfw8LIJUEkJwdrY5GPbCuatquMVczsmmWSq/OgreUxLPHlSG24iHJMhwgFch130pUpRBB/QrIxkDbitFbNESnULfjXBLaIv5bq32FZK0N7VYBGcbhng9jjmrdxTFbOTKGoq2FZ1SLS1fY90nuw48dCW0SmcvflJdThKU44K1oIB59J55rFk2BUHTsa7Ge69bmGmA3EmR1rVgKO9CkhWSkrIUATlIGDwKtzFMVnnTSvIGko30FhRcURn1qlrdVti7d7am3FJbIGMAcE57gViyNITJV1mQULitOgvyUzhHXvUHQ6lCFK3YwN3QDogVZuK5p500hWjojNrmz3HJ7xjkIiRG5o2OIS0V7k5J9YBVgK9gOvWprWJPtsK4pQmdEYkJQcpDqArByDkZ+QP7Vl1Nu+2lKUrApSlApSlApSlApSlApSlApSlApSlB//2Q=="/>
          <p:cNvSpPr>
            <a:spLocks noChangeAspect="1" noChangeArrowheads="1"/>
          </p:cNvSpPr>
          <p:nvPr/>
        </p:nvSpPr>
        <p:spPr bwMode="auto">
          <a:xfrm>
            <a:off x="77788" y="-444500"/>
            <a:ext cx="857250" cy="857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Rectangle 14" title="Washington public colleges logos"/>
          <p:cNvSpPr/>
          <p:nvPr/>
        </p:nvSpPr>
        <p:spPr>
          <a:xfrm>
            <a:off x="4800600" y="1447800"/>
            <a:ext cx="3886200" cy="4953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New Triangle.jpg" title="Career Guidance Washington logo"/>
          <p:cNvPicPr>
            <a:picLocks noChangeAspect="1"/>
          </p:cNvPicPr>
          <p:nvPr/>
        </p:nvPicPr>
        <p:blipFill>
          <a:blip r:embed="rId3" cstate="print">
            <a:clrChange>
              <a:clrFrom>
                <a:srgbClr val="FFFFFF"/>
              </a:clrFrom>
              <a:clrTo>
                <a:srgbClr val="FFFFFF">
                  <a:alpha val="0"/>
                </a:srgbClr>
              </a:clrTo>
            </a:clrChange>
          </a:blip>
          <a:srcRect r="5765" b="9615"/>
          <a:stretch>
            <a:fillRect/>
          </a:stretch>
        </p:blipFill>
        <p:spPr>
          <a:xfrm>
            <a:off x="7903593" y="5699185"/>
            <a:ext cx="1240407" cy="1158815"/>
          </a:xfrm>
          <a:prstGeom prst="rect">
            <a:avLst/>
          </a:prstGeom>
        </p:spPr>
      </p:pic>
      <p:pic>
        <p:nvPicPr>
          <p:cNvPr id="31748" name="Picture 4" descr="http://t3.gstatic.com/images?q=tbn:ANd9GcRANbtYtAsSrEx8h1Ew3iplh4en2fsUVaB1s9HorzSm2GgrSBjydg"/>
          <p:cNvPicPr>
            <a:picLocks noChangeAspect="1" noChangeArrowheads="1"/>
          </p:cNvPicPr>
          <p:nvPr/>
        </p:nvPicPr>
        <p:blipFill>
          <a:blip r:embed="rId4" cstate="print"/>
          <a:stretch>
            <a:fillRect/>
          </a:stretch>
        </p:blipFill>
        <p:spPr bwMode="auto">
          <a:xfrm>
            <a:off x="6629400" y="1600200"/>
            <a:ext cx="1685925" cy="1685925"/>
          </a:xfrm>
          <a:prstGeom prst="rect">
            <a:avLst/>
          </a:prstGeom>
          <a:noFill/>
          <a:ln>
            <a:noFill/>
          </a:ln>
        </p:spPr>
      </p:pic>
      <p:pic>
        <p:nvPicPr>
          <p:cNvPr id="31750" name="Picture 6" descr="http://t1.gstatic.com/images?q=tbn:ANd9GcQ54_P1x3LvhddfxoLphsQf1uQmlpvYlrWSxPbwRRZu59VWRywCGQ"/>
          <p:cNvPicPr>
            <a:picLocks noChangeAspect="1" noChangeArrowheads="1"/>
          </p:cNvPicPr>
          <p:nvPr/>
        </p:nvPicPr>
        <p:blipFill>
          <a:blip r:embed="rId5" cstate="print"/>
          <a:srcRect b="19679"/>
          <a:stretch>
            <a:fillRect/>
          </a:stretch>
        </p:blipFill>
        <p:spPr bwMode="auto">
          <a:xfrm>
            <a:off x="4876800" y="4495800"/>
            <a:ext cx="1695450" cy="1678663"/>
          </a:xfrm>
          <a:prstGeom prst="rect">
            <a:avLst/>
          </a:prstGeom>
          <a:noFill/>
          <a:ln>
            <a:noFill/>
          </a:ln>
        </p:spPr>
      </p:pic>
      <p:pic>
        <p:nvPicPr>
          <p:cNvPr id="31746" name="Picture 2" descr="http://t0.gstatic.com/images?q=tbn:ANd9GcRnReP5KgkBf6UWMsMNieMpVWoQD-NC3F-u7V0vvmPhM_Eee55B"/>
          <p:cNvPicPr>
            <a:picLocks noChangeAspect="1" noChangeArrowheads="1"/>
          </p:cNvPicPr>
          <p:nvPr/>
        </p:nvPicPr>
        <p:blipFill>
          <a:blip r:embed="rId6" cstate="print"/>
          <a:stretch>
            <a:fillRect/>
          </a:stretch>
        </p:blipFill>
        <p:spPr bwMode="auto">
          <a:xfrm>
            <a:off x="5105400" y="1600200"/>
            <a:ext cx="1524000" cy="1524000"/>
          </a:xfrm>
          <a:prstGeom prst="rect">
            <a:avLst/>
          </a:prstGeom>
          <a:noFill/>
          <a:ln>
            <a:noFill/>
          </a:ln>
        </p:spPr>
      </p:pic>
      <p:pic>
        <p:nvPicPr>
          <p:cNvPr id="31758" name="Picture 14" title="Western Washington logo"/>
          <p:cNvPicPr>
            <a:picLocks noChangeAspect="1" noChangeArrowheads="1"/>
          </p:cNvPicPr>
          <p:nvPr/>
        </p:nvPicPr>
        <p:blipFill>
          <a:blip r:embed="rId7" cstate="print"/>
          <a:srcRect/>
          <a:stretch>
            <a:fillRect/>
          </a:stretch>
        </p:blipFill>
        <p:spPr bwMode="auto">
          <a:xfrm>
            <a:off x="5600700" y="3124200"/>
            <a:ext cx="1409700" cy="1409700"/>
          </a:xfrm>
          <a:prstGeom prst="rect">
            <a:avLst/>
          </a:prstGeom>
          <a:noFill/>
          <a:ln w="9525">
            <a:noFill/>
            <a:miter lim="800000"/>
            <a:headEnd/>
            <a:tailEnd/>
          </a:ln>
        </p:spPr>
      </p:pic>
      <p:sp>
        <p:nvSpPr>
          <p:cNvPr id="31760" name="AutoShape 16" descr="data:image/jpg;base64,/9j/4AAQSkZJRgABAQAAAQABAAD/2wBDAAkGBwgHBgkIBwgKCgkLDRYPDQwMDRsUFRAWIB0iIiAdHx8kKDQsJCYxJx8fLT0tMTU3Ojo6Iys/RD84QzQ5Ojf/2wBDAQoKCg0MDRoPDxo3JR8lNzc3Nzc3Nzc3Nzc3Nzc3Nzc3Nzc3Nzc3Nzc3Nzc3Nzc3Nzc3Nzc3Nzc3Nzc3Nzc3Nzf/wAARCABnAGADASIAAhEBAxEB/8QAHAAAAgIDAQEAAAAAAAAAAAAAAAYFBwECBAMI/8QAOBAAAgEDAwMDAgUBBQkAAAAAAQIDBAURACExBhJBEyJRFGEHFXGBoZEyQmKx4SMzUlOSosHR8f/EABoBAAIDAQEAAAAAAAAAAAAAAAADAQIEBQb/xAAkEQACAgIDAAEEAwAAAAAAAAAAAQIDBBESITFBBSJRYXGBsf/aAAwDAQACEQMRAD8AvHRo0aADRo0aAFKoaov/AFTXWepeWntlvhieRInZGqmkBxlhg9gwRgHc8nxrsk6N6clAMdvihZfaHppGiYb/AChB51inT0+va05wJrXCcZ8rJIOP3GvO8dM1NVdVr7VeJrY7srT+lH3ergYAOTjGMcg8eN8gGq9GxU7GS3Xy+Urn4rTKufusgYHXv0/cq8XSssl4aKWqpokmiqYl7BPExIBK/wB1gVIIG3xrgrLlU3WmaKWaKhoicSn1Cs7qOc7j0s/GSwB8HiGkqrTS3I1a9XyQ1LQrAc1kLkopJA9yk7Enc7/J0iWRBPXo1Uya2WTo0pdO3d5bnBTR3dLpS1EUjK5MZeNkK+UABBDeRkED5026bCamtoXKLi9MNGjRqxAaNGjQAaxkaQ+v+uWs8xtlo7Gr8AyysO5YAeBjyxG+OANzzjVdt1X1CST+dVuSc5DgfxjGlysjF6NdOFbdHkvB2rutae3/AIjVS16laOng+kDxp3N3Eo5ZvtnI2+M6sKhraW4Uy1FFPHPC4yrxsCDr5smVppZJZZHeWRizu7dxYnOST+51mCaop5Fkp5ZYXPLRuVPPyPtqqt7NMvpz4r8l5ddUFKtkuF1EccdZTUzvHN6SMxIB7Qe5T5/f41z9A1VhulK9Tbqd/rYgqVD1WHmyRt79/acHGMDY7DVM1NyudXD6VTXVk0ZAykk7sM+7wT+n8a3tldX2uoaot1bPSStsxibAbcncHY8+Ro5xT3oosCyUdL0+jlpqdZzOsEYmI7TIEHdj4zzr21StB+JPUNKw+palrU8iWLsb+q4H8asDpTrm2dQutLvSXAjP00rZ7sclG4b+D9tMjOMvDLbjW1dzQ1aNGjVhAajeo7j+UWKvuAALU8DOqngsB7R/XGuyrqYaOmlqamRYoYkLu7HZVAySdUp1p1nUdRymnpu+C1o2ViOzTEHZn/zC+POTxWUlFbY+iiV0+MRYkeSWR5ZnMksjF5JG5djuSf31ro0dkrQevHE7QBxGZu09itgnBPzgHbWPts9K5QrST6Mdw92PGrIpLJabXbz9XDTS+mgkmqKiPu5xwBnAyQMarcABSMn7nVowVSz2kz3ekelXsCzpUQO0bDbBBAOx254OseXy0uPnyJuckls8vyazXmiUUlPTiKclY6mmiKlGBx5xt8g8jVbSIY5HQ7lWK/01aMNNRV9vWK2SiCGZiIpqJnj7HzjOMjO/Ixvqr5VKSurHJDEE/O+oxZbclt/2TQ+2jTRuGV0ZkdGDI6nDKRwQfB0wdMdG3HqWGeppZoqeKA9qtMCRK/lduAB5weeOcR16s9wsdZ9Jc6cRSFe5GVgySLnGQf8A4db+MkuRCyKbJup+lp9CdcwXaCK33WZYroo7Qze1an7r47vlf6bcO4OdfMxAIwdxq2Pwx6tqLm0lnucnqVMMfqQTk+6VAQCG+WGRv5B+2S+uzl0zk5mE6fvj5/h0fi9cIqfpj6M1EaS1U0Y9MthnQMC2B8f2c6p/Vr1nSY64iF4rbi0U+GihhhQGODtZgykndj3ZywIG222q7fpO60fUtLY51xPUMp7oj3j0y2C4HgAAnfGMaiyDkWwciFMXs8rRZ6++VLUtrjR5whc97hQB+/n7f66dOtLpRUXSVJ0zb7dM9QsahopUxJTdhHvIXOSx4IODucnyx9LW+noLPU2OrH01bRSPOZ8ANIvcTHUA+dgAR47Sp25YbFTuaVK+tVfr6qNWmYLgoMZEY8hRnj5yeSdWhDitCMjKd1nL4Xh86RzAr78KdxqxqHqS011ABcJIYZGQRzQzIzq+MbjAOxwDvwRp26n6NtXUUTGoiENVj21MKgOP1/4h9j/Gql6i6IvXT6tM8YqaRd/XgyQo/wAS8gfxvzrLfiKxfwbasyNuoz9GiTqOzW6kBoZYZDFvDTU8bICxOdyQMDPOk2yWis6iuopKNQHcl5JCPbEud2P/AIHk/uREQl6ieGniA9SaRY1PO5OB/Ovoqw2KgsNH9NboQgO8jscvIflj5/yHjGoxsSNe2WyMqNMXGv1nvZ7ZTWe2wUFGvbDCvaM8seST9yck/rpd/Efpqo6gtUTW5VaupX7o1ZgokU7MuTsOAf1XTfrB41ua2tHHjJxlyXp8yVQnp6mWmmi9GWJykgfftYHBGx8EHz40xfhfXNS9ZUfcgkFUj04bjsyO/I/6QP3OrI6eslqraqsuVxoKaS4VdXNIEkj7vSVH9MAA7Z9oJPyx103mriucJoLDEZ62CVHiqI0xBTurcl/7JwMgquSRkEb6pGtRfRquy5Wx4yMTUF9tlZOLR6L2x5TULAmFlDkgtGC3tCMQxyNwXP21NWm3/SLJPUBGrqhu+olUcnwoPPaowB+meSdSGjTDGQnVVle729/o53pq+OORYJVxj3LgowPKttn9ARuBrus1fFc7bBVQAqrrhkPMbDZlP3BBB/TXZztpbuEslq6mpvoQH/MlkeopmfHeYwo70J2D9pAIOAQvII3AGXUMlfURdSS26oXNPLTCop5SAMFSFdPvyrZ/xH7a77dcKa5Uq1NFKJIiSM4I3H66iOuKE1NklqYmkSoow0sbRY7iO0q6jPllLAffHOMaAIPp+gt3UfVE/UEFuploqRjHS1EZ2qZMjMhXAHtwQDvz8jZ91w2Onoqa0UkdsUCj9JTEfLKRnJ+Sc5JPJOu7QAaNGjQBBz9K2yprpaqqWacSEn0Hmb0l7sFsIMAhioJByCRqajjSJFSNVVFGFVRgAfAGttGgA0aNGgCB6oluNti/Oban1IpYn+oomcr60fOVODh1wcbbgkfGoK0C5Xm+fXymmlMcJAaVS8UKSAYEaggksBkkncOOMYL0RkaQZKWqsd9D2oiONB6ElOR7XjZi8RA24JkQbjgDOl2S46b8LxW9olXjvtkDy0cMFTb4ly1Ikjlgo/5I7cg44QkjbAK673ulFeem6uopgZomgcSQt2h0PbujBjhW34bH9NecPUqM0cctJIZXkWPtjdSQTxkN2sPJ48edbXHpOx3A1UtTboWnqTmSUL7ywGAf12/96tGaktxKtNPTOH8L6uoq+ircarJaJWiViV9yKSFOBxtgfO2fOmG4VsVBTmaXubcKiLuzseFA+T/qcAE6Q+m7jVWy6TxJS1k4cn6qnMXpuj+Jj3sFy/HaDjC7ZC7yNdXTSVJnqSn1IHbHEuXSmUj/AL3I/geFBJTO9RX7/AyNbb/RvLfb0sU1KlKrXB3eRHDKYoov7oG+STjGWAHcSeBjXZbOpfzOtqJkSSltlHGDJLN2/wC1duMYJ9oHkHckfG8LSU9XeYSLakUsDN75p2JhY8EsR/vj/hXCDjJwNTVo6Uemuf5jdLibhOqBYwaaONIyOCAN8jJAydsnRTK2Xcl0E1BeDJG4kjVwGAYAgMpBH6g8a20DRrQKDRo0aADUTfra9ZD6tMqNUIpXsdiqyqf7pIBI3wQcbEfc6NGolFSWmSm09oh6CwPdoqWovYpqqDskAp3i3jyR2t3A/wBsBcEjA3ONNiIqIEUYUDAHwNGjURioLSBtt7Yr9SpW1F+t8Fmjh+rWN3qJJtoxAdgGwck924xxg5wDrFN0cs9W1VfKoVmRtSwx+lT853XJL5POTg4GQcDBo1HCPLlrsnk9aGlEVFCooVVGAAMADW2jRq5UNGjRoA//2Q=="/>
          <p:cNvSpPr>
            <a:spLocks noChangeAspect="1" noChangeArrowheads="1"/>
          </p:cNvSpPr>
          <p:nvPr/>
        </p:nvSpPr>
        <p:spPr bwMode="auto">
          <a:xfrm>
            <a:off x="77788" y="-444500"/>
            <a:ext cx="790575" cy="857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61" name="Picture 17" title="Eastern Washington Eagle"/>
          <p:cNvPicPr>
            <a:picLocks noChangeAspect="1" noChangeArrowheads="1"/>
          </p:cNvPicPr>
          <p:nvPr/>
        </p:nvPicPr>
        <p:blipFill>
          <a:blip r:embed="rId8" cstate="print"/>
          <a:srcRect/>
          <a:stretch>
            <a:fillRect/>
          </a:stretch>
        </p:blipFill>
        <p:spPr bwMode="auto">
          <a:xfrm>
            <a:off x="6705600" y="4876800"/>
            <a:ext cx="1295400" cy="1389856"/>
          </a:xfrm>
          <a:prstGeom prst="rect">
            <a:avLst/>
          </a:prstGeom>
          <a:noFill/>
          <a:ln w="9525">
            <a:noFill/>
            <a:miter lim="800000"/>
            <a:headEnd/>
            <a:tailEnd/>
          </a:ln>
        </p:spPr>
      </p:pic>
      <p:pic>
        <p:nvPicPr>
          <p:cNvPr id="31762" name="Picture 18" title="Central Washington Wildcats"/>
          <p:cNvPicPr>
            <a:picLocks noChangeAspect="1" noChangeArrowheads="1"/>
          </p:cNvPicPr>
          <p:nvPr/>
        </p:nvPicPr>
        <p:blipFill>
          <a:blip r:embed="rId9" cstate="print"/>
          <a:srcRect/>
          <a:stretch>
            <a:fillRect/>
          </a:stretch>
        </p:blipFill>
        <p:spPr bwMode="auto">
          <a:xfrm>
            <a:off x="7391400" y="3455963"/>
            <a:ext cx="1076325" cy="1192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title="Postsecondary Options"/>
          <p:cNvSpPr/>
          <p:nvPr/>
        </p:nvSpPr>
        <p:spPr>
          <a:xfrm>
            <a:off x="0" y="0"/>
            <a:ext cx="9144000" cy="6858000"/>
          </a:xfrm>
          <a:prstGeom prst="rect">
            <a:avLst/>
          </a:prstGeom>
          <a:solidFill>
            <a:srgbClr val="B6C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457200" y="274638"/>
            <a:ext cx="8382000" cy="1143000"/>
          </a:xfrm>
          <a:ln w="15875">
            <a:noFill/>
          </a:ln>
        </p:spPr>
        <p:txBody>
          <a:bodyPr>
            <a:normAutofit/>
          </a:bodyPr>
          <a:lstStyle/>
          <a:p>
            <a:r>
              <a:rPr lang="en-US" b="1" dirty="0" smtClean="0">
                <a:solidFill>
                  <a:srgbClr val="2B4C73"/>
                </a:solidFill>
                <a:effectLst>
                  <a:outerShdw blurRad="50800" dist="38100" dir="2700000" algn="tl" rotWithShape="0">
                    <a:prstClr val="black">
                      <a:alpha val="40000"/>
                    </a:prstClr>
                  </a:outerShdw>
                </a:effectLst>
                <a:latin typeface="Arial Narrow" pitchFamily="34" charset="0"/>
              </a:rPr>
              <a:t>Postsecondary Options</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sp>
        <p:nvSpPr>
          <p:cNvPr id="10" name="Content Placeholder 9"/>
          <p:cNvSpPr>
            <a:spLocks noGrp="1"/>
          </p:cNvSpPr>
          <p:nvPr>
            <p:ph idx="1"/>
          </p:nvPr>
        </p:nvSpPr>
        <p:spPr>
          <a:xfrm>
            <a:off x="457200" y="1600200"/>
            <a:ext cx="4419600" cy="4572000"/>
          </a:xfrm>
        </p:spPr>
        <p:txBody>
          <a:bodyPr>
            <a:normAutofit fontScale="85000" lnSpcReduction="20000"/>
          </a:bodyPr>
          <a:lstStyle/>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4-Year Colleges</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There are also 34 community and technical colleges</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Military Training</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Industry Standard Certificate Programs</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Apprenticeships</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Internships</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On the Job Training</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Where do you want to go?</a:t>
            </a:r>
          </a:p>
          <a:p>
            <a:pPr>
              <a:buNone/>
            </a:pPr>
            <a:endParaRPr lang="en-US" dirty="0">
              <a:solidFill>
                <a:srgbClr val="2B4C73"/>
              </a:solidFill>
              <a:latin typeface="Arial Narrow" pitchFamily="34" charset="0"/>
            </a:endParaRPr>
          </a:p>
        </p:txBody>
      </p:sp>
      <p:sp>
        <p:nvSpPr>
          <p:cNvPr id="31752" name="AutoShape 8" descr="data:image/jpg;base64,/9j/4AAQSkZJRgABAQAAAQABAAD/2wBDAAkGBwgHBgkIBwgKCgkLDRYPDQwMDRsUFRAWIB0iIiAdHx8kKDQsJCYxJx8fLT0tMTU3Ojo6Iys/RD84QzQ5Ojf/2wBDAQoKCg0MDRoPDxo3JR8lNzc3Nzc3Nzc3Nzc3Nzc3Nzc3Nzc3Nzc3Nzc3Nzc3Nzc3Nzc3Nzc3Nzc3Nzc3Nzc3Nzf/wAARCABkAGQDASIAAhEBAxEB/8QAHAABAAICAwEAAAAAAAAAAAAAAAYHBAUBAgMI/8QAMhAAAQMDAwIFAgUEAwAAAAAAAQIDBAAFEQYSITFBBxMiUWEUcRUjMnKBQpGhsSSCwf/EABgBAQEBAQEAAAAAAAAAAAAAAAACAQME/8QAHhEBAQACAgMBAQAAAAAAAAAAAAECEQMhEjFBUWH/2gAMAwEAAhEDEQA/ALxpSlApSlApStFrG4zLbaEu25G6S5IaaQMA5BWMgZ4yQCB8kUG9pUOuPiDboKwpUaUWCopC3E+UpasZwlK8Entg7cnpmtQx4kTPOeW9ZCYaC6pLv1KEq2jJTuTkgHHbOThWBxigsileEGSJkRmSlC0JdbS4ELGFJyM4I9+a96BSlKBSlKBSleb6XFMrDK0odKSEKUncEnsSMjI+Mig75Fai66nstpc8mbcGUyO0dBLjp+zaQVf4qCautuq75ppFwsOpXpjZClORYzIjeckEj0FJKuMH0lXP+KpyxXaZYbm1cra4WpLasnP9fulY7g9Dn/ddOPjufpNy0t3WXiXdrZPhOQrNNj2wOgqclxi0qWB+pKd36Bg8cZJA7ZrOtOsZ2u4EmPA07b3mUkJfZmXIpUB1BwGz3HBHcfFbxlVp8SNG5WnDb6cKHVcZ5P8A6D09wfmqPt8u5+H+sVb0nz4jhbfbB9LzZ6/wRgj5xVYccyln2Fy1f4mE+Q8vTs213qNLhvw5BS+G0LlLCFKUUAK6kKSpICzwoBQ96xtBaZVqd1UuLKdFuEjZM8+QS+QAr07CVBJJWTuzkblYPNTvWC7bJt9v1EhxtUKUhMWQSoJ86O70P3QohXwCuot+JytK6mhXt5e6I86LVeflQ5afP3SQc/uFcVLjabS02lDaQlKQAAOwHSu9cA5rmgUpSgUpSgV1cRvQpO4pyCNyeo+1dqUFWo0BfYJdjQrkHIjjilYRMdjJIJz6m0ZST8jGahHiHoWTp5pi4FTC2pKilaI6CEtOAZxz13JCj0HKenNfRNRHxGssadpi5SnG/MkRmC+ypZJ2FGFnaOgyEkEjkg4rpjyWWJuMVT4N6ictOoVW5xafprgnaAtWEpdSMpP8jI/tW98bbSJMaJf2kArbIjvqQ2QCk8oOT1wcj/tVXMPLtd3beYUUriyAtB/arI/1Vr+I2qLbJsUu2rnfUSnkp8tls79p3AjOOB/v4r0Z42cksRj3jpj+HV1Zk6Au0G5vD6aEh0EHco+UtClYAzjrupKaUttFlWV/UCDFiS1rG4CSpBcZUR0JDiVJOevmCo34fb4zNyeno8u0MFt+Wo9XFIJLbIHupWCR1wAP6hW2UxIiz56pb5Vc7nbl3OSznP077TgW0j7hGB/HsRXn5ded0vH0lvg1q1y9QHrVNBEqGlKkAnPo6FP2ScY+FAdqsqvnnwvntseJcmYtxDMVyNJcdWs4SlHpcJPsAau/T9/jagjLl25p8wt21qS4jYl7HUoB5I+SB8ZqKpt6UpWBSlKBSlKBUf1rJfb07cG4kVT7q4roOQNiE7TkqJIGMduT8V6axevDNlWqwN75e4bsFG5KO5TvITnp14AycHGKq8eIM9u3Pw7mybnDlx1o3lxLThBBSoApGR3HQkEEbuASEA/B5dwnSCyglLaA68oYw2naCVLJICB15UR8Zr0uEBmxuwnESIk5l5kPFTBUQg7lDaonBPKeRhOc1vH7/cZLTdtgxU2WxyYxbXEjIS4AgfqcVuwQSeNyiO3JwTXhHtz8CC2tM+AywFKdRJlsFSSvAwGUY3PHj9WCkdU5PNejLlv1zmLKe1DbrdGRHtbaUi1uFbFslNKbW+vaVKkOZ2jI6pTz9h6duS7eIkhDkuCXnY8WzTH3JjydqpD72xByPggJ9hjaOE1h2m1NuS7Reb5JNxjXeHJNwjykp3pwjKSFexOwpPBTlPY15+INv/CWlQLAyt6JeCynzQcqCmdyVNkDgblYc7dT7ccNVe0VslqmT7fKmhT6IDQbalFoDKgohShk4AAS0pRJOOEjvX0jo27S7hCYCdOP2q2JaSIpfeRuKAPT+WOU8VTtvv0GxaWi6UdhCeq4OB11SXlNgnI2kKTyeUgA9MJBq3fDW5y7nYn1THXXxHmOMMvPEFxxtOMbiOCQSUk99vvW5Y2eyXaW0pSpaUpSgUpSg83mW30bHkJWg9UqGQf4qtfEPRVzXKXeNKuLQ44QZkJDikeaQMeYjBA34xkd8Dv1kviJqCdpuyMzLY3HdfclNsBD6VEHdnpgjniuty1HLj66tGn47bCmpMdx+StQJWgAHG3BwOR3BqpjbNs2o1sy2ZCkI+kQWVZWpbCiWznqQvhCvnak/NHLil+UY6nw8+7w5lvb5v71rXuWn4LgT8VPL9fZF3u9zhy7Fap7ESaqKl9UBbyggJUTk7xg52jqOprmG3JtV2ixLXGejx3VRwEw/qgj8wJKjsL+1AG72OBmulx/InaL3izpRCfN/n3WPdHopdgNbWg3IUFAJQgIKicrUn05B6HnFaubaJDV6bRrSPdLSh9vylym0FTTTnQOcZSpBGQpIOeSatS4ybtFVNvEi3WmTNhykQ476bY4XSCUblhRWSEgKWOCOR1rtI1PqtUNLtvt8eTiK5IezDWnaQspCcF3JOEk8bieMCp1lW9REXfD+9G6wbk7brbqKAhvb/w5ZYLrfZSeQAodsKI7Vb2nvIZt7MSJan7awynaiO4hKQj49KiD9881HImotQC6NQ12lsxnZ6Y7cpthaUhCUgulSSfTnkpPQ4IPPWbgjFTlvfbY7UrgHNc1LSlKUClKUEE8VIwnRbbH+s+lWy+qW2oshzzFNgbUAFQyolYwOc4NaC4aSuVu1VHnq1XKNyntlkyfw8LIJUEkJwdrY5GPbCuatquMVczsmmWSq/OgreUxLPHlSG24iHJMhwgFch130pUpRBB/QrIxkDbitFbNESnULfjXBLaIv5bq32FZK0N7VYBGcbhng9jjmrdxTFbOTKGoq2FZ1SLS1fY90nuw48dCW0SmcvflJdThKU44K1oIB59J55rFk2BUHTsa7Ge69bmGmA3EmR1rVgKO9CkhWSkrIUATlIGDwKtzFMVnnTSvIGko30FhRcURn1qlrdVti7d7am3FJbIGMAcE57gViyNITJV1mQULitOgvyUzhHXvUHQ6lCFK3YwN3QDogVZuK5p500hWjojNrmz3HJ7xjkIiRG5o2OIS0V7k5J9YBVgK9gOvWprWJPtsK4pQmdEYkJQcpDqArByDkZ+QP7Vl1Nu+2lKUrApSlApSlApSlApSlApSlApSlApSlB//2Q=="/>
          <p:cNvSpPr>
            <a:spLocks noChangeAspect="1" noChangeArrowheads="1"/>
          </p:cNvSpPr>
          <p:nvPr/>
        </p:nvSpPr>
        <p:spPr bwMode="auto">
          <a:xfrm>
            <a:off x="77788" y="-444500"/>
            <a:ext cx="857250" cy="857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4" name="AutoShape 10" descr="data:image/jpg;base64,/9j/4AAQSkZJRgABAQAAAQABAAD/2wBDAAkGBwgHBgkIBwgKCgkLDRYPDQwMDRsUFRAWIB0iIiAdHx8kKDQsJCYxJx8fLT0tMTU3Ojo6Iys/RD84QzQ5Ojf/2wBDAQoKCg0MDRoPDxo3JR8lNzc3Nzc3Nzc3Nzc3Nzc3Nzc3Nzc3Nzc3Nzc3Nzc3Nzc3Nzc3Nzc3Nzc3Nzc3Nzc3Nzf/wAARCABkAGQDASIAAhEBAxEB/8QAHAABAAICAwEAAAAAAAAAAAAAAAYHBAUBAgMI/8QAMhAAAQMDAwIFAgUEAwAAAAAAAQIDBAAFEQYSITFBBxMiUWEUcRUjMnKBQpGhsSSCwf/EABgBAQEBAQEAAAAAAAAAAAAAAAACAQME/8QAHhEBAQACAgMBAQAAAAAAAAAAAAECEQMhEjFBUWH/2gAMAwEAAhEDEQA/ALxpSlApSlApStFrG4zLbaEu25G6S5IaaQMA5BWMgZ4yQCB8kUG9pUOuPiDboKwpUaUWCopC3E+UpasZwlK8Entg7cnpmtQx4kTPOeW9ZCYaC6pLv1KEq2jJTuTkgHHbOThWBxigsileEGSJkRmSlC0JdbS4ELGFJyM4I9+a96BSlKBSlKBSleb6XFMrDK0odKSEKUncEnsSMjI+Mig75Fai66nstpc8mbcGUyO0dBLjp+zaQVf4qCautuq75ppFwsOpXpjZClORYzIjeckEj0FJKuMH0lXP+KpyxXaZYbm1cra4WpLasnP9fulY7g9Dn/ddOPjufpNy0t3WXiXdrZPhOQrNNj2wOgqclxi0qWB+pKd36Bg8cZJA7ZrOtOsZ2u4EmPA07b3mUkJfZmXIpUB1BwGz3HBHcfFbxlVp8SNG5WnDb6cKHVcZ5P8A6D09wfmqPt8u5+H+sVb0nz4jhbfbB9LzZ6/wRgj5xVYccyln2Fy1f4mE+Q8vTs213qNLhvw5BS+G0LlLCFKUUAK6kKSpICzwoBQ96xtBaZVqd1UuLKdFuEjZM8+QS+QAr07CVBJJWTuzkblYPNTvWC7bJt9v1EhxtUKUhMWQSoJ86O70P3QohXwCuot+JytK6mhXt5e6I86LVeflQ5afP3SQc/uFcVLjabS02lDaQlKQAAOwHSu9cA5rmgUpSgUpSgV1cRvQpO4pyCNyeo+1dqUFWo0BfYJdjQrkHIjjilYRMdjJIJz6m0ZST8jGahHiHoWTp5pi4FTC2pKilaI6CEtOAZxz13JCj0HKenNfRNRHxGssadpi5SnG/MkRmC+ypZJ2FGFnaOgyEkEjkg4rpjyWWJuMVT4N6ictOoVW5xafprgnaAtWEpdSMpP8jI/tW98bbSJMaJf2kArbIjvqQ2QCk8oOT1wcj/tVXMPLtd3beYUUriyAtB/arI/1Vr+I2qLbJsUu2rnfUSnkp8tls79p3AjOOB/v4r0Z42cksRj3jpj+HV1Zk6Au0G5vD6aEh0EHco+UtClYAzjrupKaUttFlWV/UCDFiS1rG4CSpBcZUR0JDiVJOevmCo34fb4zNyeno8u0MFt+Wo9XFIJLbIHupWCR1wAP6hW2UxIiz56pb5Vc7nbl3OSznP077TgW0j7hGB/HsRXn5ded0vH0lvg1q1y9QHrVNBEqGlKkAnPo6FP2ScY+FAdqsqvnnwvntseJcmYtxDMVyNJcdWs4SlHpcJPsAau/T9/jagjLl25p8wt21qS4jYl7HUoB5I+SB8ZqKpt6UpWBSlKBSlKBUf1rJfb07cG4kVT7q4roOQNiE7TkqJIGMduT8V6axevDNlWqwN75e4bsFG5KO5TvITnp14AycHGKq8eIM9u3Pw7mybnDlx1o3lxLThBBSoApGR3HQkEEbuASEA/B5dwnSCyglLaA68oYw2naCVLJICB15UR8Zr0uEBmxuwnESIk5l5kPFTBUQg7lDaonBPKeRhOc1vH7/cZLTdtgxU2WxyYxbXEjIS4AgfqcVuwQSeNyiO3JwTXhHtz8CC2tM+AywFKdRJlsFSSvAwGUY3PHj9WCkdU5PNejLlv1zmLKe1DbrdGRHtbaUi1uFbFslNKbW+vaVKkOZ2jI6pTz9h6duS7eIkhDkuCXnY8WzTH3JjydqpD72xByPggJ9hjaOE1h2m1NuS7Reb5JNxjXeHJNwjykp3pwjKSFexOwpPBTlPY15+INv/CWlQLAyt6JeCynzQcqCmdyVNkDgblYc7dT7ccNVe0VslqmT7fKmhT6IDQbalFoDKgohShk4AAS0pRJOOEjvX0jo27S7hCYCdOP2q2JaSIpfeRuKAPT+WOU8VTtvv0GxaWi6UdhCeq4OB11SXlNgnI2kKTyeUgA9MJBq3fDW5y7nYn1THXXxHmOMMvPEFxxtOMbiOCQSUk99vvW5Y2eyXaW0pSpaUpSgUpSg83mW30bHkJWg9UqGQf4qtfEPRVzXKXeNKuLQ44QZkJDikeaQMeYjBA34xkd8Dv1kviJqCdpuyMzLY3HdfclNsBD6VEHdnpgjniuty1HLj66tGn47bCmpMdx+StQJWgAHG3BwOR3BqpjbNs2o1sy2ZCkI+kQWVZWpbCiWznqQvhCvnak/NHLil+UY6nw8+7w5lvb5v71rXuWn4LgT8VPL9fZF3u9zhy7Fap7ESaqKl9UBbyggJUTk7xg52jqOprmG3JtV2ixLXGejx3VRwEw/qgj8wJKjsL+1AG72OBmulx/InaL3izpRCfN/n3WPdHopdgNbWg3IUFAJQgIKicrUn05B6HnFaubaJDV6bRrSPdLSh9vylym0FTTTnQOcZSpBGQpIOeSatS4ybtFVNvEi3WmTNhykQ476bY4XSCUblhRWSEgKWOCOR1rtI1PqtUNLtvt8eTiK5IezDWnaQspCcF3JOEk8bieMCp1lW9REXfD+9G6wbk7brbqKAhvb/w5ZYLrfZSeQAodsKI7Vb2nvIZt7MSJan7awynaiO4hKQj49KiD9881HImotQC6NQ12lsxnZ6Y7cpthaUhCUgulSSfTnkpPQ4IPPWbgjFTlvfbY7UrgHNc1LSlKUClKUEE8VIwnRbbH+s+lWy+qW2oshzzFNgbUAFQyolYwOc4NaC4aSuVu1VHnq1XKNyntlkyfw8LIJUEkJwdrY5GPbCuatquMVczsmmWSq/OgreUxLPHlSG24iHJMhwgFch130pUpRBB/QrIxkDbitFbNESnULfjXBLaIv5bq32FZK0N7VYBGcbhng9jjmrdxTFbOTKGoq2FZ1SLS1fY90nuw48dCW0SmcvflJdThKU44K1oIB59J55rFk2BUHTsa7Ge69bmGmA3EmR1rVgKO9CkhWSkrIUATlIGDwKtzFMVnnTSvIGko30FhRcURn1qlrdVti7d7am3FJbIGMAcE57gViyNITJV1mQULitOgvyUzhHXvUHQ6lCFK3YwN3QDogVZuK5p500hWjojNrmz3HJ7xjkIiRG5o2OIS0V7k5J9YBVgK9gOvWprWJPtsK4pQmdEYkJQcpDqArByDkZ+QP7Vl1Nu+2lKUrApSlApSlApSlApSlApSlApSlApSlB//2Q=="/>
          <p:cNvSpPr>
            <a:spLocks noChangeAspect="1" noChangeArrowheads="1"/>
          </p:cNvSpPr>
          <p:nvPr/>
        </p:nvSpPr>
        <p:spPr bwMode="auto">
          <a:xfrm>
            <a:off x="77788" y="-444500"/>
            <a:ext cx="857250" cy="857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6" name="AutoShape 12" descr="data:image/jpg;base64,/9j/4AAQSkZJRgABAQAAAQABAAD/2wBDAAkGBwgHBgkIBwgKCgkLDRYPDQwMDRsUFRAWIB0iIiAdHx8kKDQsJCYxJx8fLT0tMTU3Ojo6Iys/RD84QzQ5Ojf/2wBDAQoKCg0MDRoPDxo3JR8lNzc3Nzc3Nzc3Nzc3Nzc3Nzc3Nzc3Nzc3Nzc3Nzc3Nzc3Nzc3Nzc3Nzc3Nzc3Nzc3Nzf/wAARCABkAGQDASIAAhEBAxEB/8QAHAABAAICAwEAAAAAAAAAAAAAAAYHBAUBAgMI/8QAMhAAAQMDAwIFAgUEAwAAAAAAAQIDBAAFEQYSITFBBxMiUWEUcRUjMnKBQpGhsSSCwf/EABgBAQEBAQEAAAAAAAAAAAAAAAACAQME/8QAHhEBAQACAgMBAQAAAAAAAAAAAAECEQMhEjFBUWH/2gAMAwEAAhEDEQA/ALxpSlApSlApStFrG4zLbaEu25G6S5IaaQMA5BWMgZ4yQCB8kUG9pUOuPiDboKwpUaUWCopC3E+UpasZwlK8Entg7cnpmtQx4kTPOeW9ZCYaC6pLv1KEq2jJTuTkgHHbOThWBxigsileEGSJkRmSlC0JdbS4ELGFJyM4I9+a96BSlKBSlKBSleb6XFMrDK0odKSEKUncEnsSMjI+Mig75Fai66nstpc8mbcGUyO0dBLjp+zaQVf4qCautuq75ppFwsOpXpjZClORYzIjeckEj0FJKuMH0lXP+KpyxXaZYbm1cra4WpLasnP9fulY7g9Dn/ddOPjufpNy0t3WXiXdrZPhOQrNNj2wOgqclxi0qWB+pKd36Bg8cZJA7ZrOtOsZ2u4EmPA07b3mUkJfZmXIpUB1BwGz3HBHcfFbxlVp8SNG5WnDb6cKHVcZ5P8A6D09wfmqPt8u5+H+sVb0nz4jhbfbB9LzZ6/wRgj5xVYccyln2Fy1f4mE+Q8vTs213qNLhvw5BS+G0LlLCFKUUAK6kKSpICzwoBQ96xtBaZVqd1UuLKdFuEjZM8+QS+QAr07CVBJJWTuzkblYPNTvWC7bJt9v1EhxtUKUhMWQSoJ86O70P3QohXwCuot+JytK6mhXt5e6I86LVeflQ5afP3SQc/uFcVLjabS02lDaQlKQAAOwHSu9cA5rmgUpSgUpSgV1cRvQpO4pyCNyeo+1dqUFWo0BfYJdjQrkHIjjilYRMdjJIJz6m0ZST8jGahHiHoWTp5pi4FTC2pKilaI6CEtOAZxz13JCj0HKenNfRNRHxGssadpi5SnG/MkRmC+ypZJ2FGFnaOgyEkEjkg4rpjyWWJuMVT4N6ictOoVW5xafprgnaAtWEpdSMpP8jI/tW98bbSJMaJf2kArbIjvqQ2QCk8oOT1wcj/tVXMPLtd3beYUUriyAtB/arI/1Vr+I2qLbJsUu2rnfUSnkp8tls79p3AjOOB/v4r0Z42cksRj3jpj+HV1Zk6Au0G5vD6aEh0EHco+UtClYAzjrupKaUttFlWV/UCDFiS1rG4CSpBcZUR0JDiVJOevmCo34fb4zNyeno8u0MFt+Wo9XFIJLbIHupWCR1wAP6hW2UxIiz56pb5Vc7nbl3OSznP077TgW0j7hGB/HsRXn5ded0vH0lvg1q1y9QHrVNBEqGlKkAnPo6FP2ScY+FAdqsqvnnwvntseJcmYtxDMVyNJcdWs4SlHpcJPsAau/T9/jagjLl25p8wt21qS4jYl7HUoB5I+SB8ZqKpt6UpWBSlKBSlKBUf1rJfb07cG4kVT7q4roOQNiE7TkqJIGMduT8V6axevDNlWqwN75e4bsFG5KO5TvITnp14AycHGKq8eIM9u3Pw7mybnDlx1o3lxLThBBSoApGR3HQkEEbuASEA/B5dwnSCyglLaA68oYw2naCVLJICB15UR8Zr0uEBmxuwnESIk5l5kPFTBUQg7lDaonBPKeRhOc1vH7/cZLTdtgxU2WxyYxbXEjIS4AgfqcVuwQSeNyiO3JwTXhHtz8CC2tM+AywFKdRJlsFSSvAwGUY3PHj9WCkdU5PNejLlv1zmLKe1DbrdGRHtbaUi1uFbFslNKbW+vaVKkOZ2jI6pTz9h6duS7eIkhDkuCXnY8WzTH3JjydqpD72xByPggJ9hjaOE1h2m1NuS7Reb5JNxjXeHJNwjykp3pwjKSFexOwpPBTlPY15+INv/CWlQLAyt6JeCynzQcqCmdyVNkDgblYc7dT7ccNVe0VslqmT7fKmhT6IDQbalFoDKgohShk4AAS0pRJOOEjvX0jo27S7hCYCdOP2q2JaSIpfeRuKAPT+WOU8VTtvv0GxaWi6UdhCeq4OB11SXlNgnI2kKTyeUgA9MJBq3fDW5y7nYn1THXXxHmOMMvPEFxxtOMbiOCQSUk99vvW5Y2eyXaW0pSpaUpSgUpSg83mW30bHkJWg9UqGQf4qtfEPRVzXKXeNKuLQ44QZkJDikeaQMeYjBA34xkd8Dv1kviJqCdpuyMzLY3HdfclNsBD6VEHdnpgjniuty1HLj66tGn47bCmpMdx+StQJWgAHG3BwOR3BqpjbNs2o1sy2ZCkI+kQWVZWpbCiWznqQvhCvnak/NHLil+UY6nw8+7w5lvb5v71rXuWn4LgT8VPL9fZF3u9zhy7Fap7ESaqKl9UBbyggJUTk7xg52jqOprmG3JtV2ixLXGejx3VRwEw/qgj8wJKjsL+1AG72OBmulx/InaL3izpRCfN/n3WPdHopdgNbWg3IUFAJQgIKicrUn05B6HnFaubaJDV6bRrSPdLSh9vylym0FTTTnQOcZSpBGQpIOeSatS4ybtFVNvEi3WmTNhykQ476bY4XSCUblhRWSEgKWOCOR1rtI1PqtUNLtvt8eTiK5IezDWnaQspCcF3JOEk8bieMCp1lW9REXfD+9G6wbk7brbqKAhvb/w5ZYLrfZSeQAodsKI7Vb2nvIZt7MSJan7awynaiO4hKQj49KiD9881HImotQC6NQ12lsxnZ6Y7cpthaUhCUgulSSfTnkpPQ4IPPWbgjFTlvfbY7UrgHNc1LSlKUClKUEE8VIwnRbbH+s+lWy+qW2oshzzFNgbUAFQyolYwOc4NaC4aSuVu1VHnq1XKNyntlkyfw8LIJUEkJwdrY5GPbCuatquMVczsmmWSq/OgreUxLPHlSG24iHJMhwgFch130pUpRBB/QrIxkDbitFbNESnULfjXBLaIv5bq32FZK0N7VYBGcbhng9jjmrdxTFbOTKGoq2FZ1SLS1fY90nuw48dCW0SmcvflJdThKU44K1oIB59J55rFk2BUHTsa7Ge69bmGmA3EmR1rVgKO9CkhWSkrIUATlIGDwKtzFMVnnTSvIGko30FhRcURn1qlrdVti7d7am3FJbIGMAcE57gViyNITJV1mQULitOgvyUzhHXvUHQ6lCFK3YwN3QDogVZuK5p500hWjojNrmz3HJ7xjkIiRG5o2OIS0V7k5J9YBVgK9gOvWprWJPtsK4pQmdEYkJQcpDqArByDkZ+QP7Vl1Nu+2lKUrApSlApSlApSlApSlApSlApSlApSlB//2Q=="/>
          <p:cNvSpPr>
            <a:spLocks noChangeAspect="1" noChangeArrowheads="1"/>
          </p:cNvSpPr>
          <p:nvPr/>
        </p:nvSpPr>
        <p:spPr bwMode="auto">
          <a:xfrm>
            <a:off x="77788" y="-444500"/>
            <a:ext cx="857250" cy="857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Rectangle 14" title="Logos"/>
          <p:cNvSpPr/>
          <p:nvPr/>
        </p:nvSpPr>
        <p:spPr>
          <a:xfrm>
            <a:off x="4800600" y="1447800"/>
            <a:ext cx="3886200" cy="4953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New Triangle.jpg" title="Career Guidance Washington"/>
          <p:cNvPicPr>
            <a:picLocks noChangeAspect="1"/>
          </p:cNvPicPr>
          <p:nvPr/>
        </p:nvPicPr>
        <p:blipFill>
          <a:blip r:embed="rId3" cstate="print">
            <a:clrChange>
              <a:clrFrom>
                <a:srgbClr val="FFFFFF"/>
              </a:clrFrom>
              <a:clrTo>
                <a:srgbClr val="FFFFFF">
                  <a:alpha val="0"/>
                </a:srgbClr>
              </a:clrTo>
            </a:clrChange>
          </a:blip>
          <a:srcRect r="5765" b="9615"/>
          <a:stretch>
            <a:fillRect/>
          </a:stretch>
        </p:blipFill>
        <p:spPr>
          <a:xfrm>
            <a:off x="7903593" y="5699185"/>
            <a:ext cx="1240407" cy="1158815"/>
          </a:xfrm>
          <a:prstGeom prst="rect">
            <a:avLst/>
          </a:prstGeom>
        </p:spPr>
      </p:pic>
      <p:sp>
        <p:nvSpPr>
          <p:cNvPr id="31760" name="AutoShape 16" descr="data:image/jpg;base64,/9j/4AAQSkZJRgABAQAAAQABAAD/2wBDAAkGBwgHBgkIBwgKCgkLDRYPDQwMDRsUFRAWIB0iIiAdHx8kKDQsJCYxJx8fLT0tMTU3Ojo6Iys/RD84QzQ5Ojf/2wBDAQoKCg0MDRoPDxo3JR8lNzc3Nzc3Nzc3Nzc3Nzc3Nzc3Nzc3Nzc3Nzc3Nzc3Nzc3Nzc3Nzc3Nzc3Nzc3Nzc3Nzf/wAARCABnAGADASIAAhEBAxEB/8QAHAAAAgIDAQEAAAAAAAAAAAAAAAYFBwECBAMI/8QAOBAAAgEDAwMDAgUBBQkAAAAAAQIDBAURACExBhJBEyJRFGEHFXGBoZEyQmKx4SMzUlOSosHR8f/EABoBAAIDAQEAAAAAAAAAAAAAAAADAQIEBQb/xAAkEQACAgIDAAEEAwAAAAAAAAAAAQIDBBESITFBBSJRYXGBsf/aAAwDAQACEQMRAD8AvHRo0aADRo0aAFKoaov/AFTXWepeWntlvhieRInZGqmkBxlhg9gwRgHc8nxrsk6N6clAMdvihZfaHppGiYb/AChB51inT0+va05wJrXCcZ8rJIOP3GvO8dM1NVdVr7VeJrY7srT+lH3ergYAOTjGMcg8eN8gGq9GxU7GS3Xy+Urn4rTKufusgYHXv0/cq8XSssl4aKWqpokmiqYl7BPExIBK/wB1gVIIG3xrgrLlU3WmaKWaKhoicSn1Cs7qOc7j0s/GSwB8HiGkqrTS3I1a9XyQ1LQrAc1kLkopJA9yk7Enc7/J0iWRBPXo1Uya2WTo0pdO3d5bnBTR3dLpS1EUjK5MZeNkK+UABBDeRkED5026bCamtoXKLi9MNGjRqxAaNGjQAaxkaQ+v+uWs8xtlo7Gr8AyysO5YAeBjyxG+OANzzjVdt1X1CST+dVuSc5DgfxjGlysjF6NdOFbdHkvB2rutae3/AIjVS16laOng+kDxp3N3Eo5ZvtnI2+M6sKhraW4Uy1FFPHPC4yrxsCDr5smVppZJZZHeWRizu7dxYnOST+51mCaop5Fkp5ZYXPLRuVPPyPtqqt7NMvpz4r8l5ddUFKtkuF1EccdZTUzvHN6SMxIB7Qe5T5/f41z9A1VhulK9Tbqd/rYgqVD1WHmyRt79/acHGMDY7DVM1NyudXD6VTXVk0ZAykk7sM+7wT+n8a3tldX2uoaot1bPSStsxibAbcncHY8+Ro5xT3oosCyUdL0+jlpqdZzOsEYmI7TIEHdj4zzr21StB+JPUNKw+palrU8iWLsb+q4H8asDpTrm2dQutLvSXAjP00rZ7sclG4b+D9tMjOMvDLbjW1dzQ1aNGjVhAajeo7j+UWKvuAALU8DOqngsB7R/XGuyrqYaOmlqamRYoYkLu7HZVAySdUp1p1nUdRymnpu+C1o2ViOzTEHZn/zC+POTxWUlFbY+iiV0+MRYkeSWR5ZnMksjF5JG5djuSf31ro0dkrQevHE7QBxGZu09itgnBPzgHbWPts9K5QrST6Mdw92PGrIpLJabXbz9XDTS+mgkmqKiPu5xwBnAyQMarcABSMn7nVowVSz2kz3ekelXsCzpUQO0bDbBBAOx254OseXy0uPnyJuckls8vyazXmiUUlPTiKclY6mmiKlGBx5xt8g8jVbSIY5HQ7lWK/01aMNNRV9vWK2SiCGZiIpqJnj7HzjOMjO/Ixvqr5VKSurHJDEE/O+oxZbclt/2TQ+2jTRuGV0ZkdGDI6nDKRwQfB0wdMdG3HqWGeppZoqeKA9qtMCRK/lduAB5weeOcR16s9wsdZ9Jc6cRSFe5GVgySLnGQf8A4db+MkuRCyKbJup+lp9CdcwXaCK33WZYroo7Qze1an7r47vlf6bcO4OdfMxAIwdxq2Pwx6tqLm0lnucnqVMMfqQTk+6VAQCG+WGRv5B+2S+uzl0zk5mE6fvj5/h0fi9cIqfpj6M1EaS1U0Y9MthnQMC2B8f2c6p/Vr1nSY64iF4rbi0U+GihhhQGODtZgykndj3ZywIG222q7fpO60fUtLY51xPUMp7oj3j0y2C4HgAAnfGMaiyDkWwciFMXs8rRZ6++VLUtrjR5whc97hQB+/n7f66dOtLpRUXSVJ0zb7dM9QsahopUxJTdhHvIXOSx4IODucnyx9LW+noLPU2OrH01bRSPOZ8ANIvcTHUA+dgAR47Sp25YbFTuaVK+tVfr6qNWmYLgoMZEY8hRnj5yeSdWhDitCMjKd1nL4Xh86RzAr78KdxqxqHqS011ABcJIYZGQRzQzIzq+MbjAOxwDvwRp26n6NtXUUTGoiENVj21MKgOP1/4h9j/Gql6i6IvXT6tM8YqaRd/XgyQo/wAS8gfxvzrLfiKxfwbasyNuoz9GiTqOzW6kBoZYZDFvDTU8bICxOdyQMDPOk2yWis6iuopKNQHcl5JCPbEud2P/AIHk/uREQl6ieGniA9SaRY1PO5OB/Ovoqw2KgsNH9NboQgO8jscvIflj5/yHjGoxsSNe2WyMqNMXGv1nvZ7ZTWe2wUFGvbDCvaM8seST9yck/rpd/Efpqo6gtUTW5VaupX7o1ZgokU7MuTsOAf1XTfrB41ua2tHHjJxlyXp8yVQnp6mWmmi9GWJykgfftYHBGx8EHz40xfhfXNS9ZUfcgkFUj04bjsyO/I/6QP3OrI6eslqraqsuVxoKaS4VdXNIEkj7vSVH9MAA7Z9oJPyx103mriucJoLDEZ62CVHiqI0xBTurcl/7JwMgquSRkEb6pGtRfRquy5Wx4yMTUF9tlZOLR6L2x5TULAmFlDkgtGC3tCMQxyNwXP21NWm3/SLJPUBGrqhu+olUcnwoPPaowB+meSdSGjTDGQnVVle729/o53pq+OORYJVxj3LgowPKttn9ARuBrus1fFc7bBVQAqrrhkPMbDZlP3BBB/TXZztpbuEslq6mpvoQH/MlkeopmfHeYwo70J2D9pAIOAQvII3AGXUMlfURdSS26oXNPLTCop5SAMFSFdPvyrZ/xH7a77dcKa5Uq1NFKJIiSM4I3H66iOuKE1NklqYmkSoow0sbRY7iO0q6jPllLAffHOMaAIPp+gt3UfVE/UEFuploqRjHS1EZ2qZMjMhXAHtwQDvz8jZ91w2Onoqa0UkdsUCj9JTEfLKRnJ+Sc5JPJOu7QAaNGjQBBz9K2yprpaqqWacSEn0Hmb0l7sFsIMAhioJByCRqajjSJFSNVVFGFVRgAfAGttGgA0aNGgCB6oluNti/Oban1IpYn+oomcr60fOVODh1wcbbgkfGoK0C5Xm+fXymmlMcJAaVS8UKSAYEaggksBkkncOOMYL0RkaQZKWqsd9D2oiONB6ElOR7XjZi8RA24JkQbjgDOl2S46b8LxW9olXjvtkDy0cMFTb4ly1Ikjlgo/5I7cg44QkjbAK673ulFeem6uopgZomgcSQt2h0PbujBjhW34bH9NecPUqM0cctJIZXkWPtjdSQTxkN2sPJ48edbXHpOx3A1UtTboWnqTmSUL7ywGAf12/96tGaktxKtNPTOH8L6uoq+ircarJaJWiViV9yKSFOBxtgfO2fOmG4VsVBTmaXubcKiLuzseFA+T/qcAE6Q+m7jVWy6TxJS1k4cn6qnMXpuj+Jj3sFy/HaDjC7ZC7yNdXTSVJnqSn1IHbHEuXSmUj/AL3I/geFBJTO9RX7/AyNbb/RvLfb0sU1KlKrXB3eRHDKYoov7oG+STjGWAHcSeBjXZbOpfzOtqJkSSltlHGDJLN2/wC1duMYJ9oHkHckfG8LSU9XeYSLakUsDN75p2JhY8EsR/vj/hXCDjJwNTVo6Uemuf5jdLibhOqBYwaaONIyOCAN8jJAydsnRTK2Xcl0E1BeDJG4kjVwGAYAgMpBH6g8a20DRrQKDRo0aADUTfra9ZD6tMqNUIpXsdiqyqf7pIBI3wQcbEfc6NGolFSWmSm09oh6CwPdoqWovYpqqDskAp3i3jyR2t3A/wBsBcEjA3ONNiIqIEUYUDAHwNGjURioLSBtt7Yr9SpW1F+t8Fmjh+rWN3qJJtoxAdgGwck924xxg5wDrFN0cs9W1VfKoVmRtSwx+lT853XJL5POTg4GQcDBo1HCPLlrsnk9aGlEVFCooVVGAAMADW2jRq5UNGjRoA//2Q=="/>
          <p:cNvSpPr>
            <a:spLocks noChangeAspect="1" noChangeArrowheads="1"/>
          </p:cNvSpPr>
          <p:nvPr/>
        </p:nvSpPr>
        <p:spPr bwMode="auto">
          <a:xfrm>
            <a:off x="77788" y="-444500"/>
            <a:ext cx="790575" cy="857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 name="Picture 17" title="Map with job training community college locations"/>
          <p:cNvPicPr>
            <a:picLocks noChangeAspect="1"/>
          </p:cNvPicPr>
          <p:nvPr/>
        </p:nvPicPr>
        <p:blipFill>
          <a:blip r:embed="rId4"/>
          <a:stretch>
            <a:fillRect/>
          </a:stretch>
        </p:blipFill>
        <p:spPr>
          <a:xfrm>
            <a:off x="4166396" y="1429495"/>
            <a:ext cx="3148804" cy="1893776"/>
          </a:xfrm>
          <a:prstGeom prst="rect">
            <a:avLst/>
          </a:prstGeom>
        </p:spPr>
      </p:pic>
      <p:pic>
        <p:nvPicPr>
          <p:cNvPr id="19" name="Picture 18" title="soldier carrying books"/>
          <p:cNvPicPr>
            <a:picLocks noChangeAspect="1"/>
          </p:cNvPicPr>
          <p:nvPr/>
        </p:nvPicPr>
        <p:blipFill>
          <a:blip r:embed="rId5"/>
          <a:stretch>
            <a:fillRect/>
          </a:stretch>
        </p:blipFill>
        <p:spPr>
          <a:xfrm>
            <a:off x="6591050" y="3347108"/>
            <a:ext cx="1822938" cy="1174012"/>
          </a:xfrm>
          <a:prstGeom prst="rect">
            <a:avLst/>
          </a:prstGeom>
        </p:spPr>
      </p:pic>
      <p:pic>
        <p:nvPicPr>
          <p:cNvPr id="20" name="Picture 19" title="Apprenticeships"/>
          <p:cNvPicPr>
            <a:picLocks noChangeAspect="1"/>
          </p:cNvPicPr>
          <p:nvPr/>
        </p:nvPicPr>
        <p:blipFill>
          <a:blip r:embed="rId6"/>
          <a:stretch>
            <a:fillRect/>
          </a:stretch>
        </p:blipFill>
        <p:spPr>
          <a:xfrm>
            <a:off x="3467468" y="3870310"/>
            <a:ext cx="2437782" cy="1301621"/>
          </a:xfrm>
          <a:prstGeom prst="rect">
            <a:avLst/>
          </a:prstGeom>
        </p:spPr>
      </p:pic>
      <p:pic>
        <p:nvPicPr>
          <p:cNvPr id="2" name="Picture 1" title="State Board of Community and technical colleges"/>
          <p:cNvPicPr>
            <a:picLocks noChangeAspect="1"/>
          </p:cNvPicPr>
          <p:nvPr/>
        </p:nvPicPr>
        <p:blipFill>
          <a:blip r:embed="rId7"/>
          <a:stretch>
            <a:fillRect/>
          </a:stretch>
        </p:blipFill>
        <p:spPr>
          <a:xfrm>
            <a:off x="7213896" y="1879884"/>
            <a:ext cx="1466350" cy="426684"/>
          </a:xfrm>
          <a:prstGeom prst="rect">
            <a:avLst/>
          </a:prstGeom>
        </p:spPr>
      </p:pic>
      <p:pic>
        <p:nvPicPr>
          <p:cNvPr id="22" name="Picture 21" title="Road sign"/>
          <p:cNvPicPr>
            <a:picLocks noChangeAspect="1"/>
          </p:cNvPicPr>
          <p:nvPr/>
        </p:nvPicPr>
        <p:blipFill>
          <a:blip r:embed="rId8"/>
          <a:stretch>
            <a:fillRect/>
          </a:stretch>
        </p:blipFill>
        <p:spPr>
          <a:xfrm>
            <a:off x="6209932" y="4990640"/>
            <a:ext cx="1579118" cy="1142040"/>
          </a:xfrm>
          <a:prstGeom prst="rect">
            <a:avLst/>
          </a:prstGeom>
        </p:spPr>
      </p:pic>
    </p:spTree>
    <p:extLst>
      <p:ext uri="{BB962C8B-B14F-4D97-AF65-F5344CB8AC3E}">
        <p14:creationId xmlns:p14="http://schemas.microsoft.com/office/powerpoint/2010/main" val="243862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title="Will you be ready"/>
          <p:cNvSpPr/>
          <p:nvPr/>
        </p:nvSpPr>
        <p:spPr>
          <a:xfrm>
            <a:off x="0" y="0"/>
            <a:ext cx="9144000" cy="6858000"/>
          </a:xfrm>
          <a:prstGeom prst="rect">
            <a:avLst/>
          </a:prstGeom>
          <a:solidFill>
            <a:srgbClr val="B6C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457200" y="274638"/>
            <a:ext cx="8382000" cy="1143000"/>
          </a:xfrm>
          <a:ln w="15875">
            <a:noFill/>
          </a:ln>
        </p:spPr>
        <p:txBody>
          <a:bodyPr>
            <a:normAutofit/>
          </a:bodyPr>
          <a:lstStyle/>
          <a:p>
            <a:r>
              <a:rPr lang="en-US" b="1" dirty="0" smtClean="0">
                <a:solidFill>
                  <a:srgbClr val="2B4C73"/>
                </a:solidFill>
                <a:effectLst>
                  <a:outerShdw blurRad="50800" dist="38100" dir="2700000" algn="tl" rotWithShape="0">
                    <a:prstClr val="black">
                      <a:alpha val="40000"/>
                    </a:prstClr>
                  </a:outerShdw>
                </a:effectLst>
                <a:latin typeface="Arial Narrow" pitchFamily="34" charset="0"/>
              </a:rPr>
              <a:t>WILL YOU BE READY?</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sp>
        <p:nvSpPr>
          <p:cNvPr id="10" name="Content Placeholder 9"/>
          <p:cNvSpPr>
            <a:spLocks noGrp="1"/>
          </p:cNvSpPr>
          <p:nvPr>
            <p:ph idx="1"/>
          </p:nvPr>
        </p:nvSpPr>
        <p:spPr>
          <a:xfrm>
            <a:off x="457200" y="1752599"/>
            <a:ext cx="4343400" cy="4572001"/>
          </a:xfrm>
        </p:spPr>
        <p:txBody>
          <a:bodyPr>
            <a:normAutofit/>
          </a:bodyPr>
          <a:lstStyle/>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Work hard in high school</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Apply during Fall of senior year</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Graduate in good standing</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Meet college admission requirements</a:t>
            </a:r>
            <a:endParaRPr lang="en-US" dirty="0">
              <a:solidFill>
                <a:srgbClr val="2B4C73"/>
              </a:solidFill>
              <a:latin typeface="Arial Narrow" pitchFamily="34" charset="0"/>
            </a:endParaRPr>
          </a:p>
        </p:txBody>
      </p:sp>
      <p:pic>
        <p:nvPicPr>
          <p:cNvPr id="2050" name="Picture 2" descr="C:\Users\Mary\AppData\Local\Microsoft\Windows\Temporary Internet Files\Content.IE5\GK35MG7F\MP900422298[1].jpg" title="Graduate"/>
          <p:cNvPicPr>
            <a:picLocks noChangeAspect="1" noChangeArrowheads="1"/>
          </p:cNvPicPr>
          <p:nvPr/>
        </p:nvPicPr>
        <p:blipFill>
          <a:blip r:embed="rId3" cstate="print"/>
          <a:srcRect/>
          <a:stretch>
            <a:fillRect/>
          </a:stretch>
        </p:blipFill>
        <p:spPr bwMode="auto">
          <a:xfrm>
            <a:off x="5330952" y="1371600"/>
            <a:ext cx="3354437" cy="5029200"/>
          </a:xfrm>
          <a:prstGeom prst="rect">
            <a:avLst/>
          </a:prstGeom>
          <a:noFill/>
          <a:effectLst>
            <a:outerShdw blurRad="50800" dist="38100" dir="2700000" algn="tl" rotWithShape="0">
              <a:prstClr val="black">
                <a:alpha val="40000"/>
              </a:prstClr>
            </a:outerShdw>
          </a:effectLst>
        </p:spPr>
      </p:pic>
      <p:pic>
        <p:nvPicPr>
          <p:cNvPr id="14" name="Picture 13" descr="New Triangle.jpg" title="Career Guidance Washington"/>
          <p:cNvPicPr>
            <a:picLocks noChangeAspect="1"/>
          </p:cNvPicPr>
          <p:nvPr/>
        </p:nvPicPr>
        <p:blipFill>
          <a:blip r:embed="rId4" cstate="print">
            <a:clrChange>
              <a:clrFrom>
                <a:srgbClr val="FFFFFF"/>
              </a:clrFrom>
              <a:clrTo>
                <a:srgbClr val="FFFFFF">
                  <a:alpha val="0"/>
                </a:srgbClr>
              </a:clrTo>
            </a:clrChange>
          </a:blip>
          <a:srcRect r="5765" b="9615"/>
          <a:stretch>
            <a:fillRect/>
          </a:stretch>
        </p:blipFill>
        <p:spPr>
          <a:xfrm>
            <a:off x="7903593" y="5699185"/>
            <a:ext cx="1240407" cy="115881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title="Admission Requirements"/>
          <p:cNvSpPr/>
          <p:nvPr/>
        </p:nvSpPr>
        <p:spPr>
          <a:xfrm>
            <a:off x="0" y="0"/>
            <a:ext cx="9144000" cy="6858000"/>
          </a:xfrm>
          <a:prstGeom prst="rect">
            <a:avLst/>
          </a:prstGeom>
          <a:solidFill>
            <a:srgbClr val="B6C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457200" y="274638"/>
            <a:ext cx="8382000" cy="1143000"/>
          </a:xfrm>
          <a:ln w="15875">
            <a:noFill/>
          </a:ln>
        </p:spPr>
        <p:txBody>
          <a:bodyPr>
            <a:normAutofit/>
          </a:bodyPr>
          <a:lstStyle/>
          <a:p>
            <a:r>
              <a:rPr lang="en-US" b="1" dirty="0" smtClean="0">
                <a:solidFill>
                  <a:srgbClr val="2B4C73"/>
                </a:solidFill>
                <a:effectLst>
                  <a:outerShdw blurRad="50800" dist="38100" dir="2700000" algn="tl" rotWithShape="0">
                    <a:prstClr val="black">
                      <a:alpha val="40000"/>
                    </a:prstClr>
                  </a:outerShdw>
                </a:effectLst>
                <a:latin typeface="Arial Narrow" pitchFamily="34" charset="0"/>
              </a:rPr>
              <a:t>ADMISSION REQUIREMENTS</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sp>
        <p:nvSpPr>
          <p:cNvPr id="10" name="Content Placeholder 9"/>
          <p:cNvSpPr>
            <a:spLocks noGrp="1"/>
          </p:cNvSpPr>
          <p:nvPr>
            <p:ph idx="1"/>
          </p:nvPr>
        </p:nvSpPr>
        <p:spPr>
          <a:xfrm>
            <a:off x="457200" y="1752599"/>
            <a:ext cx="3810000" cy="4572001"/>
          </a:xfrm>
        </p:spPr>
        <p:txBody>
          <a:bodyPr>
            <a:normAutofit/>
          </a:bodyPr>
          <a:lstStyle/>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College Academic Distribution Requirements </a:t>
            </a:r>
            <a:r>
              <a:rPr lang="en-US" sz="2400" i="1" dirty="0" smtClean="0">
                <a:solidFill>
                  <a:srgbClr val="2B4C73"/>
                </a:solidFill>
                <a:latin typeface="Arial Narrow" pitchFamily="34" charset="0"/>
              </a:rPr>
              <a:t>(these are MORE than HS graduation requirements)</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2.0 minimum GPA</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Official SAT/ACT test scores sent directly to the college</a:t>
            </a:r>
            <a:endParaRPr lang="en-US" dirty="0">
              <a:solidFill>
                <a:srgbClr val="2B4C73"/>
              </a:solidFill>
              <a:latin typeface="Arial Narrow" pitchFamily="34" charset="0"/>
            </a:endParaRPr>
          </a:p>
        </p:txBody>
      </p:sp>
      <p:pic>
        <p:nvPicPr>
          <p:cNvPr id="47108" name="Picture 4" descr="C:\Users\Mary\AppData\Local\Microsoft\Windows\Temporary Internet Files\Content.IE5\95ALYCNE\MP900422389[1].jpg" title="Student writing"/>
          <p:cNvPicPr>
            <a:picLocks noChangeAspect="1" noChangeArrowheads="1"/>
          </p:cNvPicPr>
          <p:nvPr/>
        </p:nvPicPr>
        <p:blipFill>
          <a:blip r:embed="rId3" cstate="print"/>
          <a:srcRect/>
          <a:stretch>
            <a:fillRect/>
          </a:stretch>
        </p:blipFill>
        <p:spPr bwMode="auto">
          <a:xfrm>
            <a:off x="5029200" y="1371600"/>
            <a:ext cx="3383905" cy="5029200"/>
          </a:xfrm>
          <a:prstGeom prst="rect">
            <a:avLst/>
          </a:prstGeom>
          <a:noFill/>
          <a:effectLst>
            <a:outerShdw blurRad="50800" dist="38100" dir="2700000" algn="tl" rotWithShape="0">
              <a:prstClr val="black">
                <a:alpha val="40000"/>
              </a:prstClr>
            </a:outerShdw>
          </a:effectLst>
        </p:spPr>
      </p:pic>
      <p:pic>
        <p:nvPicPr>
          <p:cNvPr id="14" name="Picture 13" descr="New Triangle.jpg" title="Career Guidance Washington"/>
          <p:cNvPicPr>
            <a:picLocks noChangeAspect="1"/>
          </p:cNvPicPr>
          <p:nvPr/>
        </p:nvPicPr>
        <p:blipFill>
          <a:blip r:embed="rId4" cstate="print">
            <a:clrChange>
              <a:clrFrom>
                <a:srgbClr val="FFFFFF"/>
              </a:clrFrom>
              <a:clrTo>
                <a:srgbClr val="FFFFFF">
                  <a:alpha val="0"/>
                </a:srgbClr>
              </a:clrTo>
            </a:clrChange>
          </a:blip>
          <a:srcRect r="5765" b="9615"/>
          <a:stretch>
            <a:fillRect/>
          </a:stretch>
        </p:blipFill>
        <p:spPr>
          <a:xfrm>
            <a:off x="7903593" y="5699185"/>
            <a:ext cx="1240407" cy="115881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title="College Academic Requirements"/>
          <p:cNvSpPr/>
          <p:nvPr/>
        </p:nvSpPr>
        <p:spPr>
          <a:xfrm>
            <a:off x="0" y="0"/>
            <a:ext cx="9144000" cy="6858000"/>
          </a:xfrm>
          <a:prstGeom prst="rect">
            <a:avLst/>
          </a:prstGeom>
          <a:solidFill>
            <a:srgbClr val="B6C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457200" y="274638"/>
            <a:ext cx="8382000" cy="1143000"/>
          </a:xfrm>
          <a:ln w="15875">
            <a:noFill/>
          </a:ln>
        </p:spPr>
        <p:txBody>
          <a:bodyPr>
            <a:normAutofit fontScale="90000"/>
          </a:bodyPr>
          <a:lstStyle/>
          <a:p>
            <a:r>
              <a:rPr lang="en-US" b="1" dirty="0" smtClean="0">
                <a:solidFill>
                  <a:srgbClr val="2B4C73"/>
                </a:solidFill>
                <a:effectLst>
                  <a:outerShdw blurRad="50800" dist="38100" dir="2700000" algn="tl" rotWithShape="0">
                    <a:prstClr val="black">
                      <a:alpha val="40000"/>
                    </a:prstClr>
                  </a:outerShdw>
                </a:effectLst>
                <a:latin typeface="Arial Narrow" pitchFamily="34" charset="0"/>
              </a:rPr>
              <a:t>COLLEGE ACADEMIC </a:t>
            </a:r>
            <a:br>
              <a:rPr lang="en-US" b="1" dirty="0" smtClean="0">
                <a:solidFill>
                  <a:srgbClr val="2B4C73"/>
                </a:solidFill>
                <a:effectLst>
                  <a:outerShdw blurRad="50800" dist="38100" dir="2700000" algn="tl" rotWithShape="0">
                    <a:prstClr val="black">
                      <a:alpha val="40000"/>
                    </a:prstClr>
                  </a:outerShdw>
                </a:effectLst>
                <a:latin typeface="Arial Narrow" pitchFamily="34" charset="0"/>
              </a:rPr>
            </a:br>
            <a:r>
              <a:rPr lang="en-US" b="1" dirty="0" smtClean="0">
                <a:solidFill>
                  <a:srgbClr val="2B4C73"/>
                </a:solidFill>
                <a:effectLst>
                  <a:outerShdw blurRad="50800" dist="38100" dir="2700000" algn="tl" rotWithShape="0">
                    <a:prstClr val="black">
                      <a:alpha val="40000"/>
                    </a:prstClr>
                  </a:outerShdw>
                </a:effectLst>
                <a:latin typeface="Arial Narrow" pitchFamily="34" charset="0"/>
              </a:rPr>
              <a:t>DISTRIBUTION REQUIREMENTS</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graphicFrame>
        <p:nvGraphicFramePr>
          <p:cNvPr id="11" name="Table 10" title="Requirement table"/>
          <p:cNvGraphicFramePr>
            <a:graphicFrameLocks noGrp="1"/>
          </p:cNvGraphicFramePr>
          <p:nvPr>
            <p:extLst>
              <p:ext uri="{D42A27DB-BD31-4B8C-83A1-F6EECF244321}">
                <p14:modId xmlns:p14="http://schemas.microsoft.com/office/powerpoint/2010/main" val="2619592191"/>
              </p:ext>
            </p:extLst>
          </p:nvPr>
        </p:nvGraphicFramePr>
        <p:xfrm>
          <a:off x="685800" y="2005965"/>
          <a:ext cx="7696200" cy="393763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3622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462915">
                <a:tc>
                  <a:txBody>
                    <a:bodyPr/>
                    <a:lstStyle/>
                    <a:p>
                      <a:pPr algn="ctr"/>
                      <a:r>
                        <a:rPr lang="en-US" sz="1600" b="1" i="0" dirty="0" smtClean="0">
                          <a:solidFill>
                            <a:schemeClr val="bg1"/>
                          </a:solidFill>
                          <a:latin typeface="Arial Narrow" pitchFamily="34" charset="0"/>
                        </a:rPr>
                        <a:t>SUBJECT</a:t>
                      </a:r>
                      <a:endParaRPr lang="en-US" sz="1600" b="1" i="0" dirty="0">
                        <a:solidFill>
                          <a:schemeClr val="bg1"/>
                        </a:solidFill>
                        <a:latin typeface="Arial Narrow"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4C73"/>
                    </a:solidFill>
                  </a:tcPr>
                </a:tc>
                <a:tc>
                  <a:txBody>
                    <a:bodyPr/>
                    <a:lstStyle/>
                    <a:p>
                      <a:pPr algn="l"/>
                      <a:r>
                        <a:rPr lang="en-US" sz="1600" b="1" i="0" dirty="0" smtClean="0">
                          <a:solidFill>
                            <a:schemeClr val="bg1"/>
                          </a:solidFill>
                          <a:latin typeface="Arial Narrow" pitchFamily="34" charset="0"/>
                        </a:rPr>
                        <a:t>REQUIREMENTS (Note that requirements may change)</a:t>
                      </a:r>
                      <a:endParaRPr lang="en-US" sz="1600" b="1" i="0" dirty="0">
                        <a:solidFill>
                          <a:schemeClr val="bg1"/>
                        </a:solidFill>
                        <a:latin typeface="Arial Narrow"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4C73"/>
                    </a:solidFill>
                  </a:tcPr>
                </a:tc>
                <a:extLst>
                  <a:ext uri="{0D108BD9-81ED-4DB2-BD59-A6C34878D82A}">
                    <a16:rowId xmlns:a16="http://schemas.microsoft.com/office/drawing/2014/main" val="10000"/>
                  </a:ext>
                </a:extLst>
              </a:tr>
              <a:tr h="462915">
                <a:tc>
                  <a:txBody>
                    <a:bodyPr/>
                    <a:lstStyle/>
                    <a:p>
                      <a:pPr algn="ctr"/>
                      <a:r>
                        <a:rPr lang="en-US" sz="1600" b="1" i="0" dirty="0" smtClean="0">
                          <a:solidFill>
                            <a:schemeClr val="bg1"/>
                          </a:solidFill>
                          <a:latin typeface="Arial Narrow" pitchFamily="34" charset="0"/>
                        </a:rPr>
                        <a:t>ENGLISH</a:t>
                      </a:r>
                      <a:br>
                        <a:rPr lang="en-US" sz="1600" b="1" i="0" dirty="0" smtClean="0">
                          <a:solidFill>
                            <a:schemeClr val="bg1"/>
                          </a:solidFill>
                          <a:latin typeface="Arial Narrow" pitchFamily="34" charset="0"/>
                        </a:rPr>
                      </a:br>
                      <a:r>
                        <a:rPr lang="en-US" sz="1600" b="1" i="0" dirty="0" smtClean="0">
                          <a:solidFill>
                            <a:schemeClr val="bg1"/>
                          </a:solidFill>
                          <a:latin typeface="Arial Narrow" pitchFamily="34" charset="0"/>
                        </a:rPr>
                        <a:t>4</a:t>
                      </a:r>
                      <a:r>
                        <a:rPr lang="en-US" sz="1600" b="1" i="0" baseline="0" dirty="0" smtClean="0">
                          <a:solidFill>
                            <a:schemeClr val="bg1"/>
                          </a:solidFill>
                          <a:latin typeface="Arial Narrow" pitchFamily="34" charset="0"/>
                        </a:rPr>
                        <a:t> credits</a:t>
                      </a:r>
                      <a:endParaRPr lang="en-US" sz="1600" b="1" i="0" dirty="0">
                        <a:solidFill>
                          <a:schemeClr val="bg1"/>
                        </a:solidFill>
                        <a:latin typeface="Arial Narrow"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7B51"/>
                    </a:solidFill>
                  </a:tcPr>
                </a:tc>
                <a:tc>
                  <a:txBody>
                    <a:bodyPr/>
                    <a:lstStyle/>
                    <a:p>
                      <a:pPr algn="l"/>
                      <a:r>
                        <a:rPr lang="en-US" sz="1600" b="0" i="0" dirty="0" smtClean="0">
                          <a:solidFill>
                            <a:schemeClr val="bg1"/>
                          </a:solidFill>
                          <a:latin typeface="Arial Narrow" pitchFamily="34" charset="0"/>
                        </a:rPr>
                        <a:t>Including 3 credits of college prep composition</a:t>
                      </a:r>
                      <a:r>
                        <a:rPr lang="en-US" sz="1600" b="0" i="0" baseline="0" dirty="0" smtClean="0">
                          <a:solidFill>
                            <a:schemeClr val="bg1"/>
                          </a:solidFill>
                          <a:latin typeface="Arial Narrow" pitchFamily="34" charset="0"/>
                        </a:rPr>
                        <a:t> or literature</a:t>
                      </a:r>
                      <a:endParaRPr lang="en-US" sz="1600" b="0" i="0" dirty="0">
                        <a:solidFill>
                          <a:schemeClr val="bg1"/>
                        </a:solidFill>
                        <a:latin typeface="Arial Narrow"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7B51"/>
                    </a:solidFill>
                  </a:tcPr>
                </a:tc>
                <a:extLst>
                  <a:ext uri="{0D108BD9-81ED-4DB2-BD59-A6C34878D82A}">
                    <a16:rowId xmlns:a16="http://schemas.microsoft.com/office/drawing/2014/main" val="10001"/>
                  </a:ext>
                </a:extLst>
              </a:tr>
              <a:tr h="370840">
                <a:tc>
                  <a:txBody>
                    <a:bodyPr/>
                    <a:lstStyle/>
                    <a:p>
                      <a:pPr algn="ctr"/>
                      <a:r>
                        <a:rPr lang="en-US" sz="1600" b="1" i="0" dirty="0" smtClean="0">
                          <a:solidFill>
                            <a:srgbClr val="597B51"/>
                          </a:solidFill>
                        </a:rPr>
                        <a:t>MATH</a:t>
                      </a:r>
                      <a:br>
                        <a:rPr lang="en-US" sz="1600" b="1" i="0" dirty="0" smtClean="0">
                          <a:solidFill>
                            <a:srgbClr val="597B51"/>
                          </a:solidFill>
                        </a:rPr>
                      </a:br>
                      <a:r>
                        <a:rPr lang="en-US" sz="1600" b="1" i="0" dirty="0" smtClean="0">
                          <a:solidFill>
                            <a:srgbClr val="597B51"/>
                          </a:solidFill>
                        </a:rPr>
                        <a:t>3 credits</a:t>
                      </a:r>
                      <a:endParaRPr lang="en-US" sz="1600" b="1" i="0" dirty="0">
                        <a:solidFill>
                          <a:srgbClr val="597B5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en-US" sz="1600" i="0" dirty="0" smtClean="0">
                          <a:solidFill>
                            <a:srgbClr val="597B51"/>
                          </a:solidFill>
                        </a:rPr>
                        <a:t>Algebra</a:t>
                      </a:r>
                      <a:r>
                        <a:rPr lang="en-US" sz="1600" i="0" baseline="0" dirty="0" smtClean="0">
                          <a:solidFill>
                            <a:srgbClr val="597B51"/>
                          </a:solidFill>
                        </a:rPr>
                        <a:t> I &amp; II + Geometry or Integrated Math I, II, III</a:t>
                      </a:r>
                      <a:br>
                        <a:rPr lang="en-US" sz="1600" i="0" baseline="0" dirty="0" smtClean="0">
                          <a:solidFill>
                            <a:srgbClr val="597B51"/>
                          </a:solidFill>
                        </a:rPr>
                      </a:br>
                      <a:r>
                        <a:rPr lang="en-US" sz="1600" i="0" kern="1200" dirty="0" smtClean="0">
                          <a:solidFill>
                            <a:srgbClr val="597B51"/>
                          </a:solidFill>
                          <a:latin typeface="+mn-lt"/>
                          <a:ea typeface="+mn-ea"/>
                          <a:cs typeface="+mn-cs"/>
                        </a:rPr>
                        <a:t>Must take a math-based quantitative course senior year</a:t>
                      </a:r>
                      <a:endParaRPr lang="en-US" sz="1600" i="0" kern="1200" dirty="0">
                        <a:solidFill>
                          <a:srgbClr val="597B5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370840">
                <a:tc>
                  <a:txBody>
                    <a:bodyPr/>
                    <a:lstStyle/>
                    <a:p>
                      <a:pPr algn="ctr"/>
                      <a:r>
                        <a:rPr lang="en-US" sz="1600" b="1" i="0" dirty="0" smtClean="0">
                          <a:solidFill>
                            <a:schemeClr val="bg1"/>
                          </a:solidFill>
                        </a:rPr>
                        <a:t>SCIENCE</a:t>
                      </a:r>
                      <a:br>
                        <a:rPr lang="en-US" sz="1600" b="1" i="0" dirty="0" smtClean="0">
                          <a:solidFill>
                            <a:schemeClr val="bg1"/>
                          </a:solidFill>
                        </a:rPr>
                      </a:br>
                      <a:r>
                        <a:rPr lang="en-US" sz="1600" b="1" i="0" dirty="0" smtClean="0">
                          <a:solidFill>
                            <a:schemeClr val="bg1"/>
                          </a:solidFill>
                        </a:rPr>
                        <a:t>2</a:t>
                      </a:r>
                      <a:r>
                        <a:rPr lang="en-US" sz="1600" b="1" i="0" baseline="0" dirty="0" smtClean="0">
                          <a:solidFill>
                            <a:schemeClr val="bg1"/>
                          </a:solidFill>
                        </a:rPr>
                        <a:t> credits</a:t>
                      </a:r>
                      <a:endParaRPr lang="en-US" sz="1600" b="1" i="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7B51"/>
                    </a:solidFill>
                  </a:tcPr>
                </a:tc>
                <a:tc>
                  <a:txBody>
                    <a:bodyPr/>
                    <a:lstStyle/>
                    <a:p>
                      <a:pPr algn="l"/>
                      <a:r>
                        <a:rPr lang="en-US" sz="1600" i="0" dirty="0" smtClean="0">
                          <a:solidFill>
                            <a:schemeClr val="bg1"/>
                          </a:solidFill>
                        </a:rPr>
                        <a:t>One credit must be in an algebra-based science course</a:t>
                      </a:r>
                      <a:br>
                        <a:rPr lang="en-US" sz="1600" i="0" dirty="0" smtClean="0">
                          <a:solidFill>
                            <a:schemeClr val="bg1"/>
                          </a:solidFill>
                        </a:rPr>
                      </a:br>
                      <a:r>
                        <a:rPr lang="en-US" sz="1600" i="0" dirty="0" smtClean="0">
                          <a:solidFill>
                            <a:schemeClr val="bg1"/>
                          </a:solidFill>
                        </a:rPr>
                        <a:t>One credit must be in biology, chemistry, or physics</a:t>
                      </a:r>
                      <a:endParaRPr lang="en-US" sz="1600" i="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7B51"/>
                    </a:solidFill>
                  </a:tcPr>
                </a:tc>
                <a:extLst>
                  <a:ext uri="{0D108BD9-81ED-4DB2-BD59-A6C34878D82A}">
                    <a16:rowId xmlns:a16="http://schemas.microsoft.com/office/drawing/2014/main" val="10003"/>
                  </a:ext>
                </a:extLst>
              </a:tr>
              <a:tr h="370840">
                <a:tc>
                  <a:txBody>
                    <a:bodyPr/>
                    <a:lstStyle/>
                    <a:p>
                      <a:pPr algn="ctr"/>
                      <a:r>
                        <a:rPr lang="en-US" sz="1600" b="1" i="0" dirty="0" smtClean="0">
                          <a:solidFill>
                            <a:srgbClr val="597B51"/>
                          </a:solidFill>
                        </a:rPr>
                        <a:t>SOCIAL</a:t>
                      </a:r>
                      <a:r>
                        <a:rPr lang="en-US" sz="1600" b="1" i="0" baseline="0" dirty="0" smtClean="0">
                          <a:solidFill>
                            <a:srgbClr val="597B51"/>
                          </a:solidFill>
                        </a:rPr>
                        <a:t> STUDIES</a:t>
                      </a:r>
                      <a:br>
                        <a:rPr lang="en-US" sz="1600" b="1" i="0" baseline="0" dirty="0" smtClean="0">
                          <a:solidFill>
                            <a:srgbClr val="597B51"/>
                          </a:solidFill>
                        </a:rPr>
                      </a:br>
                      <a:r>
                        <a:rPr lang="en-US" sz="1600" b="1" i="0" baseline="0" dirty="0" smtClean="0">
                          <a:solidFill>
                            <a:srgbClr val="597B51"/>
                          </a:solidFill>
                        </a:rPr>
                        <a:t>3 credits</a:t>
                      </a:r>
                      <a:endParaRPr lang="en-US" sz="1600" b="1" i="0" dirty="0">
                        <a:solidFill>
                          <a:srgbClr val="597B5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en-US" sz="1600" i="0" dirty="0" smtClean="0">
                          <a:solidFill>
                            <a:srgbClr val="597B51"/>
                          </a:solidFill>
                        </a:rPr>
                        <a:t>History or other social science</a:t>
                      </a:r>
                      <a:endParaRPr lang="en-US" sz="1600" i="0" dirty="0">
                        <a:solidFill>
                          <a:srgbClr val="597B5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4"/>
                  </a:ext>
                </a:extLst>
              </a:tr>
              <a:tr h="421640">
                <a:tc>
                  <a:txBody>
                    <a:bodyPr/>
                    <a:lstStyle/>
                    <a:p>
                      <a:pPr algn="ctr"/>
                      <a:r>
                        <a:rPr lang="en-US" sz="1600" b="1" i="0" dirty="0" smtClean="0">
                          <a:solidFill>
                            <a:schemeClr val="bg1"/>
                          </a:solidFill>
                        </a:rPr>
                        <a:t>WORLD</a:t>
                      </a:r>
                      <a:r>
                        <a:rPr lang="en-US" sz="1600" b="1" i="0" baseline="0" dirty="0" smtClean="0">
                          <a:solidFill>
                            <a:schemeClr val="bg1"/>
                          </a:solidFill>
                        </a:rPr>
                        <a:t> LANGUAGE</a:t>
                      </a:r>
                      <a:br>
                        <a:rPr lang="en-US" sz="1600" b="1" i="0" baseline="0" dirty="0" smtClean="0">
                          <a:solidFill>
                            <a:schemeClr val="bg1"/>
                          </a:solidFill>
                        </a:rPr>
                      </a:br>
                      <a:r>
                        <a:rPr lang="en-US" sz="1600" b="1" i="0" baseline="0" dirty="0" smtClean="0">
                          <a:solidFill>
                            <a:schemeClr val="bg1"/>
                          </a:solidFill>
                        </a:rPr>
                        <a:t>2 credits</a:t>
                      </a:r>
                      <a:endParaRPr lang="en-US" sz="1600" b="1" i="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7B51"/>
                    </a:solidFill>
                  </a:tcPr>
                </a:tc>
                <a:tc>
                  <a:txBody>
                    <a:bodyPr/>
                    <a:lstStyle/>
                    <a:p>
                      <a:pPr algn="l"/>
                      <a:r>
                        <a:rPr lang="en-US" sz="1600" i="0" dirty="0" smtClean="0">
                          <a:solidFill>
                            <a:schemeClr val="bg1"/>
                          </a:solidFill>
                        </a:rPr>
                        <a:t>2 credits must be earned in the same language</a:t>
                      </a:r>
                      <a:br>
                        <a:rPr lang="en-US" sz="1600" i="0" dirty="0" smtClean="0">
                          <a:solidFill>
                            <a:schemeClr val="bg1"/>
                          </a:solidFill>
                        </a:rPr>
                      </a:br>
                      <a:r>
                        <a:rPr lang="en-US" sz="1600" i="0" dirty="0" smtClean="0">
                          <a:solidFill>
                            <a:schemeClr val="bg1"/>
                          </a:solidFill>
                        </a:rPr>
                        <a:t>1 credit may be earned during middle school</a:t>
                      </a:r>
                      <a:endParaRPr lang="en-US" sz="1600" i="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7B51"/>
                    </a:solidFill>
                  </a:tcPr>
                </a:tc>
                <a:extLst>
                  <a:ext uri="{0D108BD9-81ED-4DB2-BD59-A6C34878D82A}">
                    <a16:rowId xmlns:a16="http://schemas.microsoft.com/office/drawing/2014/main" val="10005"/>
                  </a:ext>
                </a:extLst>
              </a:tr>
              <a:tr h="370840">
                <a:tc>
                  <a:txBody>
                    <a:bodyPr/>
                    <a:lstStyle/>
                    <a:p>
                      <a:pPr algn="ctr"/>
                      <a:r>
                        <a:rPr lang="en-US" sz="1600" b="1" i="0" dirty="0" smtClean="0">
                          <a:solidFill>
                            <a:srgbClr val="597B51"/>
                          </a:solidFill>
                        </a:rPr>
                        <a:t>ARTS</a:t>
                      </a:r>
                      <a:br>
                        <a:rPr lang="en-US" sz="1600" b="1" i="0" dirty="0" smtClean="0">
                          <a:solidFill>
                            <a:srgbClr val="597B51"/>
                          </a:solidFill>
                        </a:rPr>
                      </a:br>
                      <a:r>
                        <a:rPr lang="en-US" sz="1600" b="1" i="0" dirty="0" smtClean="0">
                          <a:solidFill>
                            <a:srgbClr val="597B51"/>
                          </a:solidFill>
                        </a:rPr>
                        <a:t>1 credit</a:t>
                      </a:r>
                      <a:endParaRPr lang="en-US" sz="1600" b="1" i="0" dirty="0">
                        <a:solidFill>
                          <a:srgbClr val="597B5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en-US" sz="1600" i="0" dirty="0" smtClean="0">
                          <a:solidFill>
                            <a:srgbClr val="597B51"/>
                          </a:solidFill>
                        </a:rPr>
                        <a:t>Fine, visual, or performing arts</a:t>
                      </a:r>
                      <a:endParaRPr lang="en-US" sz="1600" i="0" dirty="0">
                        <a:solidFill>
                          <a:srgbClr val="597B5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6"/>
                  </a:ext>
                </a:extLst>
              </a:tr>
            </a:tbl>
          </a:graphicData>
        </a:graphic>
      </p:graphicFrame>
      <p:pic>
        <p:nvPicPr>
          <p:cNvPr id="14" name="Picture 13" descr="New Triangle.jpg" title="Career Guidance Washington"/>
          <p:cNvPicPr>
            <a:picLocks noChangeAspect="1"/>
          </p:cNvPicPr>
          <p:nvPr/>
        </p:nvPicPr>
        <p:blipFill>
          <a:blip r:embed="rId3" cstate="print">
            <a:clrChange>
              <a:clrFrom>
                <a:srgbClr val="FFFFFF"/>
              </a:clrFrom>
              <a:clrTo>
                <a:srgbClr val="FFFFFF">
                  <a:alpha val="0"/>
                </a:srgbClr>
              </a:clrTo>
            </a:clrChange>
          </a:blip>
          <a:srcRect r="5765" b="9615"/>
          <a:stretch>
            <a:fillRect/>
          </a:stretch>
        </p:blipFill>
        <p:spPr>
          <a:xfrm>
            <a:off x="7903593" y="5699185"/>
            <a:ext cx="1240407" cy="115881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title="Clubs Sports Activitites"/>
          <p:cNvSpPr/>
          <p:nvPr/>
        </p:nvSpPr>
        <p:spPr>
          <a:xfrm>
            <a:off x="0" y="0"/>
            <a:ext cx="9144000" cy="6858000"/>
          </a:xfrm>
          <a:prstGeom prst="rect">
            <a:avLst/>
          </a:prstGeom>
          <a:solidFill>
            <a:srgbClr val="B6C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457200" y="274638"/>
            <a:ext cx="8382000" cy="1143000"/>
          </a:xfrm>
          <a:ln w="15875">
            <a:noFill/>
          </a:ln>
        </p:spPr>
        <p:txBody>
          <a:bodyPr>
            <a:normAutofit/>
          </a:bodyPr>
          <a:lstStyle/>
          <a:p>
            <a:r>
              <a:rPr lang="en-US" b="1" dirty="0" smtClean="0">
                <a:solidFill>
                  <a:srgbClr val="2B4C73"/>
                </a:solidFill>
                <a:effectLst>
                  <a:outerShdw blurRad="50800" dist="38100" dir="2700000" algn="tl" rotWithShape="0">
                    <a:prstClr val="black">
                      <a:alpha val="40000"/>
                    </a:prstClr>
                  </a:outerShdw>
                </a:effectLst>
                <a:latin typeface="Arial Narrow" pitchFamily="34" charset="0"/>
              </a:rPr>
              <a:t>CLUBS, SPORTS, ACTIVITIES</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sp>
        <p:nvSpPr>
          <p:cNvPr id="10" name="Content Placeholder 9"/>
          <p:cNvSpPr>
            <a:spLocks noGrp="1"/>
          </p:cNvSpPr>
          <p:nvPr>
            <p:ph idx="1"/>
          </p:nvPr>
        </p:nvSpPr>
        <p:spPr>
          <a:xfrm>
            <a:off x="304800" y="1752599"/>
            <a:ext cx="4343400" cy="4572001"/>
          </a:xfrm>
        </p:spPr>
        <p:txBody>
          <a:bodyPr>
            <a:normAutofit/>
          </a:bodyPr>
          <a:lstStyle/>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In addition to academics, show colleges your interests and skills:</a:t>
            </a:r>
          </a:p>
          <a:p>
            <a:pPr marL="747522" lvl="1" indent="-347472">
              <a:spcBef>
                <a:spcPts val="0"/>
              </a:spcBef>
              <a:buFont typeface="Courier New" pitchFamily="49" charset="0"/>
              <a:buChar char="o"/>
            </a:pPr>
            <a:r>
              <a:rPr lang="en-US" sz="2200" dirty="0" smtClean="0">
                <a:solidFill>
                  <a:srgbClr val="2B4C73"/>
                </a:solidFill>
                <a:latin typeface="Arial Narrow" pitchFamily="34" charset="0"/>
              </a:rPr>
              <a:t>Join clubs</a:t>
            </a:r>
          </a:p>
          <a:p>
            <a:pPr marL="747522" lvl="1" indent="-347472">
              <a:spcBef>
                <a:spcPts val="0"/>
              </a:spcBef>
              <a:buFont typeface="Courier New" pitchFamily="49" charset="0"/>
              <a:buChar char="o"/>
            </a:pPr>
            <a:r>
              <a:rPr lang="en-US" sz="2200" dirty="0" smtClean="0">
                <a:solidFill>
                  <a:srgbClr val="2B4C73"/>
                </a:solidFill>
                <a:latin typeface="Arial Narrow" pitchFamily="34" charset="0"/>
              </a:rPr>
              <a:t>Participate in activities</a:t>
            </a:r>
          </a:p>
          <a:p>
            <a:pPr marL="747522" lvl="1" indent="-347472">
              <a:spcBef>
                <a:spcPts val="0"/>
              </a:spcBef>
              <a:buFont typeface="Courier New" pitchFamily="49" charset="0"/>
              <a:buChar char="o"/>
            </a:pPr>
            <a:r>
              <a:rPr lang="en-US" sz="2200" dirty="0" smtClean="0">
                <a:solidFill>
                  <a:srgbClr val="2B4C73"/>
                </a:solidFill>
                <a:latin typeface="Arial Narrow" pitchFamily="34" charset="0"/>
              </a:rPr>
              <a:t>Play a sport</a:t>
            </a:r>
          </a:p>
          <a:p>
            <a:pPr marL="747522" lvl="1" indent="-347472">
              <a:spcBef>
                <a:spcPts val="0"/>
              </a:spcBef>
              <a:buFont typeface="Courier New" pitchFamily="49" charset="0"/>
              <a:buChar char="o"/>
            </a:pPr>
            <a:r>
              <a:rPr lang="en-US" sz="2200" dirty="0" smtClean="0">
                <a:solidFill>
                  <a:srgbClr val="2B4C73"/>
                </a:solidFill>
                <a:latin typeface="Arial Narrow" pitchFamily="34" charset="0"/>
              </a:rPr>
              <a:t>Volunteer at school or in your community</a:t>
            </a:r>
          </a:p>
          <a:p>
            <a:pPr>
              <a:buNone/>
            </a:pPr>
            <a:endParaRPr lang="en-US" dirty="0">
              <a:solidFill>
                <a:srgbClr val="2B4C73"/>
              </a:solidFill>
              <a:latin typeface="Arial Narrow" pitchFamily="34" charset="0"/>
            </a:endParaRPr>
          </a:p>
        </p:txBody>
      </p:sp>
      <p:pic>
        <p:nvPicPr>
          <p:cNvPr id="3074" name="Picture 2" descr="C:\Users\Mary\AppData\Local\Microsoft\Windows\Temporary Internet Files\Content.IE5\2T32XDBZ\MP900409374[1].jpg" title="Student playing basketball"/>
          <p:cNvPicPr>
            <a:picLocks noChangeAspect="1" noChangeArrowheads="1"/>
          </p:cNvPicPr>
          <p:nvPr/>
        </p:nvPicPr>
        <p:blipFill>
          <a:blip r:embed="rId3" cstate="print"/>
          <a:srcRect l="16667"/>
          <a:stretch>
            <a:fillRect/>
          </a:stretch>
        </p:blipFill>
        <p:spPr bwMode="auto">
          <a:xfrm>
            <a:off x="4648200" y="1219200"/>
            <a:ext cx="4191000" cy="5029200"/>
          </a:xfrm>
          <a:prstGeom prst="rect">
            <a:avLst/>
          </a:prstGeom>
          <a:noFill/>
          <a:effectLst>
            <a:outerShdw blurRad="50800" dist="38100" dir="2700000" algn="tl" rotWithShape="0">
              <a:prstClr val="black">
                <a:alpha val="40000"/>
              </a:prstClr>
            </a:outerShdw>
          </a:effectLst>
        </p:spPr>
      </p:pic>
      <p:pic>
        <p:nvPicPr>
          <p:cNvPr id="14" name="Picture 13" descr="New Triangle.jpg" title="Career Guidance Washington logo"/>
          <p:cNvPicPr>
            <a:picLocks noChangeAspect="1"/>
          </p:cNvPicPr>
          <p:nvPr/>
        </p:nvPicPr>
        <p:blipFill>
          <a:blip r:embed="rId4" cstate="print">
            <a:clrChange>
              <a:clrFrom>
                <a:srgbClr val="FFFFFF"/>
              </a:clrFrom>
              <a:clrTo>
                <a:srgbClr val="FFFFFF">
                  <a:alpha val="0"/>
                </a:srgbClr>
              </a:clrTo>
            </a:clrChange>
          </a:blip>
          <a:srcRect r="5765" b="9615"/>
          <a:stretch>
            <a:fillRect/>
          </a:stretch>
        </p:blipFill>
        <p:spPr>
          <a:xfrm>
            <a:off x="7903593" y="5699185"/>
            <a:ext cx="1240407" cy="115881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title="Learn more about college"/>
          <p:cNvSpPr/>
          <p:nvPr/>
        </p:nvSpPr>
        <p:spPr>
          <a:xfrm>
            <a:off x="0" y="0"/>
            <a:ext cx="9144000" cy="6858000"/>
          </a:xfrm>
          <a:prstGeom prst="rect">
            <a:avLst/>
          </a:prstGeom>
          <a:solidFill>
            <a:srgbClr val="B6C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457200" y="274638"/>
            <a:ext cx="8382000" cy="1143000"/>
          </a:xfrm>
          <a:ln w="15875">
            <a:noFill/>
          </a:ln>
        </p:spPr>
        <p:txBody>
          <a:bodyPr>
            <a:normAutofit/>
          </a:bodyPr>
          <a:lstStyle/>
          <a:p>
            <a:r>
              <a:rPr lang="en-US" b="1" dirty="0" smtClean="0">
                <a:solidFill>
                  <a:srgbClr val="2B4C73"/>
                </a:solidFill>
                <a:effectLst>
                  <a:outerShdw blurRad="50800" dist="38100" dir="2700000" algn="tl" rotWithShape="0">
                    <a:prstClr val="black">
                      <a:alpha val="40000"/>
                    </a:prstClr>
                  </a:outerShdw>
                </a:effectLst>
                <a:latin typeface="Arial Narrow" pitchFamily="34" charset="0"/>
              </a:rPr>
              <a:t>LEARN MORE ABOUT COLLEGE</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sp>
        <p:nvSpPr>
          <p:cNvPr id="10" name="Content Placeholder 9"/>
          <p:cNvSpPr>
            <a:spLocks noGrp="1"/>
          </p:cNvSpPr>
          <p:nvPr>
            <p:ph idx="1"/>
          </p:nvPr>
        </p:nvSpPr>
        <p:spPr>
          <a:xfrm>
            <a:off x="457200" y="1752599"/>
            <a:ext cx="4191000" cy="4572001"/>
          </a:xfrm>
        </p:spPr>
        <p:txBody>
          <a:bodyPr>
            <a:normAutofit/>
          </a:bodyPr>
          <a:lstStyle/>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Ask your school counselor about summer programs:</a:t>
            </a:r>
          </a:p>
          <a:p>
            <a:pPr marL="747522" lvl="1" indent="-347472">
              <a:spcBef>
                <a:spcPts val="300"/>
              </a:spcBef>
              <a:spcAft>
                <a:spcPts val="300"/>
              </a:spcAft>
              <a:buFont typeface="Courier New" pitchFamily="49" charset="0"/>
              <a:buChar char="o"/>
            </a:pPr>
            <a:r>
              <a:rPr lang="en-US" sz="2000" dirty="0" smtClean="0">
                <a:solidFill>
                  <a:srgbClr val="2B4C73"/>
                </a:solidFill>
                <a:latin typeface="Arial Narrow" pitchFamily="34" charset="0"/>
              </a:rPr>
              <a:t>WSU Cougar Quest</a:t>
            </a:r>
          </a:p>
          <a:p>
            <a:pPr marL="747522" lvl="1" indent="-347472">
              <a:spcBef>
                <a:spcPts val="300"/>
              </a:spcBef>
              <a:spcAft>
                <a:spcPts val="300"/>
              </a:spcAft>
              <a:buFont typeface="Courier New" pitchFamily="49" charset="0"/>
              <a:buChar char="o"/>
            </a:pPr>
            <a:r>
              <a:rPr lang="en-US" sz="2000" dirty="0" smtClean="0">
                <a:solidFill>
                  <a:srgbClr val="2B4C73"/>
                </a:solidFill>
                <a:latin typeface="Arial Narrow" pitchFamily="34" charset="0"/>
              </a:rPr>
              <a:t>UW Summer Classes for Teens</a:t>
            </a:r>
          </a:p>
          <a:p>
            <a:pPr marL="747522" lvl="1" indent="-347472">
              <a:spcBef>
                <a:spcPts val="300"/>
              </a:spcBef>
              <a:spcAft>
                <a:spcPts val="300"/>
              </a:spcAft>
              <a:buFont typeface="Courier New" pitchFamily="49" charset="0"/>
              <a:buChar char="o"/>
            </a:pPr>
            <a:r>
              <a:rPr lang="en-US" sz="2000" dirty="0" smtClean="0">
                <a:solidFill>
                  <a:srgbClr val="2B4C73"/>
                </a:solidFill>
                <a:latin typeface="Arial Narrow" pitchFamily="34" charset="0"/>
              </a:rPr>
              <a:t>WWU College Quest</a:t>
            </a:r>
          </a:p>
          <a:p>
            <a:pPr marL="747522" lvl="1" indent="-347472">
              <a:spcBef>
                <a:spcPts val="300"/>
              </a:spcBef>
              <a:spcAft>
                <a:spcPts val="300"/>
              </a:spcAft>
              <a:buFont typeface="Courier New" pitchFamily="49" charset="0"/>
              <a:buChar char="o"/>
            </a:pPr>
            <a:r>
              <a:rPr lang="en-US" sz="2000" dirty="0" smtClean="0">
                <a:solidFill>
                  <a:srgbClr val="2B4C73"/>
                </a:solidFill>
                <a:latin typeface="Arial Narrow" pitchFamily="34" charset="0"/>
              </a:rPr>
              <a:t>And more…</a:t>
            </a:r>
          </a:p>
          <a:p>
            <a:pPr>
              <a:spcBef>
                <a:spcPts val="1200"/>
              </a:spcBef>
              <a:spcAft>
                <a:spcPts val="1200"/>
              </a:spcAft>
              <a:buFont typeface="Arial Narrow" pitchFamily="34" charset="0"/>
              <a:buChar char="►"/>
            </a:pPr>
            <a:r>
              <a:rPr lang="en-US" sz="2400" dirty="0" smtClean="0">
                <a:solidFill>
                  <a:srgbClr val="2B4C73"/>
                </a:solidFill>
                <a:latin typeface="Arial Narrow" pitchFamily="34" charset="0"/>
              </a:rPr>
              <a:t>Live on campus</a:t>
            </a:r>
          </a:p>
          <a:p>
            <a:pPr>
              <a:spcBef>
                <a:spcPts val="1200"/>
              </a:spcBef>
              <a:spcAft>
                <a:spcPts val="1200"/>
              </a:spcAft>
              <a:buFont typeface="Arial Narrow" pitchFamily="34" charset="0"/>
              <a:buChar char="►"/>
            </a:pPr>
            <a:r>
              <a:rPr lang="en-US" sz="2400" dirty="0" smtClean="0">
                <a:solidFill>
                  <a:srgbClr val="2B4C73"/>
                </a:solidFill>
                <a:latin typeface="Arial Narrow" pitchFamily="34" charset="0"/>
              </a:rPr>
              <a:t>Try out a college major</a:t>
            </a:r>
          </a:p>
          <a:p>
            <a:pPr>
              <a:spcBef>
                <a:spcPts val="1200"/>
              </a:spcBef>
              <a:spcAft>
                <a:spcPts val="1200"/>
              </a:spcAft>
              <a:buFont typeface="Arial Narrow" pitchFamily="34" charset="0"/>
              <a:buChar char="►"/>
            </a:pPr>
            <a:r>
              <a:rPr lang="en-US" sz="2400" dirty="0" smtClean="0">
                <a:solidFill>
                  <a:srgbClr val="2B4C73"/>
                </a:solidFill>
                <a:latin typeface="Arial Narrow" pitchFamily="34" charset="0"/>
              </a:rPr>
              <a:t>Scholarships available!</a:t>
            </a:r>
          </a:p>
          <a:p>
            <a:pPr>
              <a:buNone/>
            </a:pPr>
            <a:endParaRPr lang="en-US" dirty="0">
              <a:solidFill>
                <a:srgbClr val="2B4C73"/>
              </a:solidFill>
              <a:latin typeface="Arial Narrow" pitchFamily="34" charset="0"/>
            </a:endParaRPr>
          </a:p>
        </p:txBody>
      </p:sp>
      <p:sp>
        <p:nvSpPr>
          <p:cNvPr id="16" name="TextBox 15"/>
          <p:cNvSpPr txBox="1"/>
          <p:nvPr/>
        </p:nvSpPr>
        <p:spPr>
          <a:xfrm>
            <a:off x="4800600" y="6474023"/>
            <a:ext cx="3810000" cy="307777"/>
          </a:xfrm>
          <a:prstGeom prst="rect">
            <a:avLst/>
          </a:prstGeom>
          <a:noFill/>
        </p:spPr>
        <p:txBody>
          <a:bodyPr wrap="square" rtlCol="0">
            <a:spAutoFit/>
          </a:bodyPr>
          <a:lstStyle/>
          <a:p>
            <a:pPr algn="ctr"/>
            <a:r>
              <a:rPr lang="en-US" sz="1400" dirty="0" smtClean="0">
                <a:solidFill>
                  <a:srgbClr val="2B4C73"/>
                </a:solidFill>
                <a:latin typeface="Arial Narrow" pitchFamily="34" charset="0"/>
              </a:rPr>
              <a:t>WSU Cougar Quest</a:t>
            </a:r>
            <a:endParaRPr lang="en-US" sz="1400" dirty="0">
              <a:solidFill>
                <a:srgbClr val="2B4C73"/>
              </a:solidFill>
              <a:latin typeface="Arial Narrow" pitchFamily="34" charset="0"/>
            </a:endParaRPr>
          </a:p>
        </p:txBody>
      </p:sp>
      <p:pic>
        <p:nvPicPr>
          <p:cNvPr id="23565" name="Picture 13" descr="IMG_1038">
            <a:hlinkClick r:id="rId3"/>
          </p:cNvPr>
          <p:cNvPicPr>
            <a:picLocks noChangeAspect="1" noChangeArrowheads="1"/>
          </p:cNvPicPr>
          <p:nvPr/>
        </p:nvPicPr>
        <p:blipFill>
          <a:blip r:embed="rId4" cstate="print"/>
          <a:srcRect/>
          <a:stretch>
            <a:fillRect/>
          </a:stretch>
        </p:blipFill>
        <p:spPr bwMode="auto">
          <a:xfrm>
            <a:off x="4762500" y="1371600"/>
            <a:ext cx="3771900" cy="5029200"/>
          </a:xfrm>
          <a:prstGeom prst="rect">
            <a:avLst/>
          </a:prstGeom>
          <a:noFill/>
          <a:effectLst>
            <a:outerShdw blurRad="50800" dist="38100" dir="2700000" algn="tl" rotWithShape="0">
              <a:prstClr val="black">
                <a:alpha val="40000"/>
              </a:prstClr>
            </a:outerShdw>
          </a:effectLst>
        </p:spPr>
      </p:pic>
      <p:pic>
        <p:nvPicPr>
          <p:cNvPr id="14" name="Picture 13" descr="New Triangle.jpg" title="Career Guidance Washington Logo"/>
          <p:cNvPicPr>
            <a:picLocks noChangeAspect="1"/>
          </p:cNvPicPr>
          <p:nvPr/>
        </p:nvPicPr>
        <p:blipFill>
          <a:blip r:embed="rId5" cstate="print">
            <a:clrChange>
              <a:clrFrom>
                <a:srgbClr val="FFFFFF"/>
              </a:clrFrom>
              <a:clrTo>
                <a:srgbClr val="FFFFFF">
                  <a:alpha val="0"/>
                </a:srgbClr>
              </a:clrTo>
            </a:clrChange>
          </a:blip>
          <a:srcRect r="5765" b="9615"/>
          <a:stretch>
            <a:fillRect/>
          </a:stretch>
        </p:blipFill>
        <p:spPr>
          <a:xfrm>
            <a:off x="7903593" y="5699185"/>
            <a:ext cx="1240407" cy="115881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title="How will you get there?"/>
          <p:cNvSpPr/>
          <p:nvPr/>
        </p:nvSpPr>
        <p:spPr>
          <a:xfrm>
            <a:off x="0" y="0"/>
            <a:ext cx="9144000" cy="6858000"/>
          </a:xfrm>
          <a:prstGeom prst="rect">
            <a:avLst/>
          </a:prstGeom>
          <a:solidFill>
            <a:srgbClr val="B6C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457200" y="274638"/>
            <a:ext cx="8382000" cy="1143000"/>
          </a:xfrm>
          <a:ln w="15875">
            <a:noFill/>
          </a:ln>
        </p:spPr>
        <p:txBody>
          <a:bodyPr>
            <a:normAutofit/>
          </a:bodyPr>
          <a:lstStyle/>
          <a:p>
            <a:r>
              <a:rPr lang="en-US" b="1" dirty="0" smtClean="0">
                <a:solidFill>
                  <a:srgbClr val="2B4C73"/>
                </a:solidFill>
                <a:effectLst>
                  <a:outerShdw blurRad="50800" dist="38100" dir="2700000" algn="tl" rotWithShape="0">
                    <a:prstClr val="black">
                      <a:alpha val="40000"/>
                    </a:prstClr>
                  </a:outerShdw>
                </a:effectLst>
                <a:latin typeface="Arial Narrow" pitchFamily="34" charset="0"/>
              </a:rPr>
              <a:t>HOW WILL YOU GET THERE?</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sp>
        <p:nvSpPr>
          <p:cNvPr id="10" name="Content Placeholder 9"/>
          <p:cNvSpPr>
            <a:spLocks noGrp="1"/>
          </p:cNvSpPr>
          <p:nvPr>
            <p:ph idx="1"/>
          </p:nvPr>
        </p:nvSpPr>
        <p:spPr>
          <a:xfrm>
            <a:off x="457200" y="1798637"/>
            <a:ext cx="4114800" cy="4525963"/>
          </a:xfrm>
        </p:spPr>
        <p:txBody>
          <a:bodyPr>
            <a:normAutofit/>
          </a:bodyPr>
          <a:lstStyle/>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Take rigorous classes in high school</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Join activities, clubs, and sports teams</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Research majors and careers</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Visit colleges</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Decide where to apply!</a:t>
            </a:r>
          </a:p>
          <a:p>
            <a:pPr marL="347472" indent="-347472">
              <a:spcBef>
                <a:spcPts val="1200"/>
              </a:spcBef>
              <a:spcAft>
                <a:spcPts val="1200"/>
              </a:spcAft>
              <a:buFont typeface="Arial Narrow" pitchFamily="34" charset="0"/>
              <a:buChar char="►"/>
            </a:pPr>
            <a:endParaRPr lang="en-US" sz="2400" dirty="0" smtClean="0">
              <a:solidFill>
                <a:srgbClr val="2B4C73"/>
              </a:solidFill>
              <a:latin typeface="Arial Narrow" pitchFamily="34" charset="0"/>
            </a:endParaRPr>
          </a:p>
          <a:p>
            <a:pPr marL="347472" indent="-347472">
              <a:spcBef>
                <a:spcPts val="1200"/>
              </a:spcBef>
              <a:spcAft>
                <a:spcPts val="1200"/>
              </a:spcAft>
              <a:buFont typeface="Arial Narrow" pitchFamily="34" charset="0"/>
              <a:buChar char="►"/>
            </a:pPr>
            <a:endParaRPr lang="en-US" sz="2400" i="1" dirty="0" smtClean="0">
              <a:solidFill>
                <a:srgbClr val="2B4C73"/>
              </a:solidFill>
              <a:latin typeface="Arial Narrow" pitchFamily="34" charset="0"/>
            </a:endParaRPr>
          </a:p>
          <a:p>
            <a:pPr lvl="1">
              <a:spcBef>
                <a:spcPts val="600"/>
              </a:spcBef>
              <a:spcAft>
                <a:spcPts val="600"/>
              </a:spcAft>
              <a:buFont typeface="Courier New" pitchFamily="49" charset="0"/>
              <a:buChar char="o"/>
              <a:defRPr/>
            </a:pPr>
            <a:endParaRPr lang="en-US" dirty="0">
              <a:solidFill>
                <a:srgbClr val="2B4C73"/>
              </a:solidFill>
              <a:latin typeface="Arial Narrow" pitchFamily="34" charset="0"/>
            </a:endParaRPr>
          </a:p>
        </p:txBody>
      </p:sp>
      <p:pic>
        <p:nvPicPr>
          <p:cNvPr id="21506" name="Picture 2" descr="C:\Users\Mary\AppData\Local\Microsoft\Windows\Temporary Internet Files\Content.IE5\WY9RDV32\MP900448307[1].jpg" title="Student"/>
          <p:cNvPicPr>
            <a:picLocks noChangeAspect="1" noChangeArrowheads="1"/>
          </p:cNvPicPr>
          <p:nvPr/>
        </p:nvPicPr>
        <p:blipFill>
          <a:blip r:embed="rId3" cstate="print"/>
          <a:srcRect/>
          <a:stretch>
            <a:fillRect/>
          </a:stretch>
        </p:blipFill>
        <p:spPr bwMode="auto">
          <a:xfrm>
            <a:off x="5181600" y="1371600"/>
            <a:ext cx="3352800" cy="5029200"/>
          </a:xfrm>
          <a:prstGeom prst="rect">
            <a:avLst/>
          </a:prstGeom>
          <a:noFill/>
          <a:effectLst>
            <a:outerShdw blurRad="50800" dist="38100" dir="2700000" algn="tl" rotWithShape="0">
              <a:prstClr val="black">
                <a:alpha val="40000"/>
              </a:prstClr>
            </a:outerShdw>
          </a:effectLst>
        </p:spPr>
      </p:pic>
      <p:pic>
        <p:nvPicPr>
          <p:cNvPr id="14" name="Picture 13" descr="New Triangle.jpg" title="Career Guidance Washington logo"/>
          <p:cNvPicPr>
            <a:picLocks noChangeAspect="1"/>
          </p:cNvPicPr>
          <p:nvPr/>
        </p:nvPicPr>
        <p:blipFill>
          <a:blip r:embed="rId4" cstate="print">
            <a:clrChange>
              <a:clrFrom>
                <a:srgbClr val="FFFFFF"/>
              </a:clrFrom>
              <a:clrTo>
                <a:srgbClr val="FFFFFF">
                  <a:alpha val="0"/>
                </a:srgbClr>
              </a:clrTo>
            </a:clrChange>
          </a:blip>
          <a:srcRect r="5765" b="9615"/>
          <a:stretch>
            <a:fillRect/>
          </a:stretch>
        </p:blipFill>
        <p:spPr>
          <a:xfrm>
            <a:off x="7903593" y="5699185"/>
            <a:ext cx="1240407" cy="115881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D3B662-A6AC-4505-B0E9-2B582E5F734B}"/>
</file>

<file path=customXml/itemProps2.xml><?xml version="1.0" encoding="utf-8"?>
<ds:datastoreItem xmlns:ds="http://schemas.openxmlformats.org/officeDocument/2006/customXml" ds:itemID="{18FE505A-4E4D-402E-9C11-3BC41DF762D8}"/>
</file>

<file path=customXml/itemProps3.xml><?xml version="1.0" encoding="utf-8"?>
<ds:datastoreItem xmlns:ds="http://schemas.openxmlformats.org/officeDocument/2006/customXml" ds:itemID="{A754377F-657E-4DCD-9D3A-604E07796136}"/>
</file>

<file path=docProps/app.xml><?xml version="1.0" encoding="utf-8"?>
<Properties xmlns="http://schemas.openxmlformats.org/officeDocument/2006/extended-properties" xmlns:vt="http://schemas.openxmlformats.org/officeDocument/2006/docPropsVTypes">
  <TotalTime>4213</TotalTime>
  <Words>1117</Words>
  <Application>Microsoft Office PowerPoint</Application>
  <PresentationFormat>On-screen Show (4:3)</PresentationFormat>
  <Paragraphs>109</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Black</vt:lpstr>
      <vt:lpstr>Arial Narrow</vt:lpstr>
      <vt:lpstr>Broadway</vt:lpstr>
      <vt:lpstr>Calibri</vt:lpstr>
      <vt:lpstr>Courier New</vt:lpstr>
      <vt:lpstr>Office Theme</vt:lpstr>
      <vt:lpstr>“</vt:lpstr>
      <vt:lpstr>HUSKY OR COUGAR OR…?</vt:lpstr>
      <vt:lpstr>Postsecondary Options</vt:lpstr>
      <vt:lpstr>WILL YOU BE READY?</vt:lpstr>
      <vt:lpstr>ADMISSION REQUIREMENTS</vt:lpstr>
      <vt:lpstr>COLLEGE ACADEMIC  DISTRIBUTION REQUIREMENTS</vt:lpstr>
      <vt:lpstr>CLUBS, SPORTS, ACTIVITIES</vt:lpstr>
      <vt:lpstr>LEARN MORE ABOUT COLLEGE</vt:lpstr>
      <vt:lpstr>HOW WILL YOU GET THERE?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Guidance WA - Gr 8 - Postsecondary Admissions</dc:title>
  <dc:subject>Career Guidance WA - Gr 8 - Postsecondary Admissions</dc:subject>
  <dc:creator>OSPI</dc:creator>
  <cp:keywords>Career Guidance WA - Gr 8 - Postsecondary Admissions</cp:keywords>
  <cp:lastModifiedBy>Bonnie Zimmerman</cp:lastModifiedBy>
  <cp:revision>755</cp:revision>
  <dcterms:created xsi:type="dcterms:W3CDTF">2011-03-14T20:23:13Z</dcterms:created>
  <dcterms:modified xsi:type="dcterms:W3CDTF">2018-02-06T00:27:12Z</dcterms:modified>
</cp:coreProperties>
</file>