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
  </p:notesMasterIdLst>
  <p:handoutMasterIdLst>
    <p:handoutMasterId r:id="rId10"/>
  </p:handoutMasterIdLst>
  <p:sldIdLst>
    <p:sldId id="256" r:id="rId2"/>
    <p:sldId id="269" r:id="rId3"/>
    <p:sldId id="270" r:id="rId4"/>
    <p:sldId id="267" r:id="rId5"/>
    <p:sldId id="257" r:id="rId6"/>
    <p:sldId id="258" r:id="rId7"/>
    <p:sldId id="268" r:id="rId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7" d="100"/>
          <a:sy n="77" d="100"/>
        </p:scale>
        <p:origin x="174" y="9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05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32771"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fld id="{D66C2E61-5DFB-437F-884A-7C12A8CEE1C4}" type="datetimeFigureOut">
              <a:rPr lang="en-US"/>
              <a:pPr/>
              <a:t>2/5/2018</a:t>
            </a:fld>
            <a:endParaRPr lang="en-US"/>
          </a:p>
        </p:txBody>
      </p:sp>
      <p:sp>
        <p:nvSpPr>
          <p:cNvPr id="32772"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32773"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B3A23F3F-43AA-4F5A-9B10-7CF37174D213}" type="slidenum">
              <a:rPr lang="en-US"/>
              <a:pPr/>
              <a:t>‹#›</a:t>
            </a:fld>
            <a:endParaRPr lang="en-US"/>
          </a:p>
        </p:txBody>
      </p:sp>
    </p:spTree>
    <p:extLst>
      <p:ext uri="{BB962C8B-B14F-4D97-AF65-F5344CB8AC3E}">
        <p14:creationId xmlns:p14="http://schemas.microsoft.com/office/powerpoint/2010/main" val="3749525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a:latin typeface="+mn-lt"/>
              </a:defRPr>
            </a:lvl1pPr>
          </a:lstStyle>
          <a:p>
            <a:pPr>
              <a:defRPr/>
            </a:pPr>
            <a:fld id="{0F186EA1-9C2D-4DD7-A62C-4602206A0A5B}" type="datetimeFigureOut">
              <a:rPr lang="en-US"/>
              <a:pPr>
                <a:defRPr/>
              </a:pPr>
              <a:t>2/5/2018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a:latin typeface="+mn-lt"/>
              </a:defRPr>
            </a:lvl1pPr>
          </a:lstStyle>
          <a:p>
            <a:pPr>
              <a:defRPr/>
            </a:pPr>
            <a:fld id="{6404B40C-E883-45EB-882C-4FEFC835C963}" type="slidenum">
              <a:rPr lang="en-US"/>
              <a:pPr>
                <a:defRPr/>
              </a:pPr>
              <a:t>‹#›</a:t>
            </a:fld>
            <a:endParaRPr lang="en-US"/>
          </a:p>
        </p:txBody>
      </p:sp>
    </p:spTree>
    <p:extLst>
      <p:ext uri="{BB962C8B-B14F-4D97-AF65-F5344CB8AC3E}">
        <p14:creationId xmlns:p14="http://schemas.microsoft.com/office/powerpoint/2010/main" val="2372056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b="1" dirty="0" smtClean="0"/>
              <a:t>Learning Target(s): </a:t>
            </a:r>
          </a:p>
          <a:p>
            <a:pPr marL="176131" indent="-176131" eaLnBrk="1" hangingPunct="1">
              <a:spcBef>
                <a:spcPct val="0"/>
              </a:spcBef>
              <a:buFont typeface="Arial" pitchFamily="34" charset="0"/>
              <a:buChar char="•"/>
            </a:pPr>
            <a:r>
              <a:rPr lang="en-US" dirty="0" smtClean="0"/>
              <a:t>Understanding the difference between direct and indirect costs of college</a:t>
            </a:r>
          </a:p>
          <a:p>
            <a:pPr marL="176131" indent="-176131" eaLnBrk="1" hangingPunct="1">
              <a:spcBef>
                <a:spcPct val="0"/>
              </a:spcBef>
              <a:buFont typeface="Arial" pitchFamily="34" charset="0"/>
              <a:buChar char="•"/>
            </a:pPr>
            <a:r>
              <a:rPr lang="en-US" dirty="0" smtClean="0"/>
              <a:t>Realizing the need for students to become comparison shoppers </a:t>
            </a:r>
          </a:p>
          <a:p>
            <a:pPr eaLnBrk="1" hangingPunct="1">
              <a:spcBef>
                <a:spcPct val="0"/>
              </a:spcBef>
            </a:pPr>
            <a:endParaRPr lang="en-US" dirty="0" smtClean="0"/>
          </a:p>
          <a:p>
            <a:r>
              <a:rPr lang="en-US" sz="1400" b="1" dirty="0" smtClean="0"/>
              <a:t>MEASURE(S) OF SUCCESS </a:t>
            </a:r>
            <a:endParaRPr lang="en-US" sz="1400" dirty="0" smtClean="0"/>
          </a:p>
          <a:p>
            <a:r>
              <a:rPr lang="en-US" sz="1400" b="1" dirty="0" smtClean="0"/>
              <a:t>Students will be able to: </a:t>
            </a:r>
            <a:endParaRPr lang="en-US" sz="1400" dirty="0" smtClean="0"/>
          </a:p>
          <a:p>
            <a:pPr marL="176131" indent="-176131">
              <a:buFont typeface="Arial" pitchFamily="34" charset="0"/>
              <a:buChar char="•"/>
            </a:pPr>
            <a:r>
              <a:rPr lang="en-US" dirty="0" smtClean="0"/>
              <a:t>Develop a budget for the first year in college </a:t>
            </a:r>
          </a:p>
          <a:p>
            <a:pPr marL="176131" indent="-176131">
              <a:buFont typeface="Arial" pitchFamily="34" charset="0"/>
              <a:buChar char="•"/>
            </a:pPr>
            <a:r>
              <a:rPr lang="en-US" dirty="0" smtClean="0"/>
              <a:t>Explain why a college budget is important </a:t>
            </a:r>
          </a:p>
          <a:p>
            <a:pPr eaLnBrk="1" hangingPunct="1">
              <a:spcBef>
                <a:spcPct val="0"/>
              </a:spcBef>
            </a:pPr>
            <a:endParaRPr lang="en-US" sz="1400" dirty="0" smtClean="0"/>
          </a:p>
          <a:p>
            <a:pPr eaLnBrk="1" hangingPunct="1">
              <a:spcBef>
                <a:spcPct val="0"/>
              </a:spcBef>
            </a:pPr>
            <a:r>
              <a:rPr lang="en-US" sz="1400" b="1" dirty="0" smtClean="0"/>
              <a:t>Time: </a:t>
            </a:r>
            <a:r>
              <a:rPr lang="en-US" dirty="0" smtClean="0"/>
              <a:t>20 – 30 minutes depending on the length of discussion </a:t>
            </a:r>
          </a:p>
          <a:p>
            <a:pPr eaLnBrk="1" hangingPunct="1">
              <a:spcBef>
                <a:spcPct val="0"/>
              </a:spcBef>
            </a:pPr>
            <a:endParaRPr lang="en-US" dirty="0" smtClean="0"/>
          </a:p>
          <a:p>
            <a:pPr eaLnBrk="1" hangingPunct="1">
              <a:spcBef>
                <a:spcPct val="0"/>
              </a:spcBef>
            </a:pPr>
            <a:r>
              <a:rPr lang="en-US" sz="1400" b="1" dirty="0" smtClean="0"/>
              <a:t>Notes: </a:t>
            </a:r>
          </a:p>
          <a:p>
            <a:pPr eaLnBrk="1" hangingPunct="1">
              <a:spcBef>
                <a:spcPct val="0"/>
              </a:spcBef>
              <a:buFontTx/>
              <a:buChar char="•"/>
            </a:pPr>
            <a:r>
              <a:rPr lang="en-US" dirty="0" smtClean="0"/>
              <a:t>The Power Point requires that you make copies  of the College Budget Worksheet. </a:t>
            </a:r>
          </a:p>
          <a:p>
            <a:pPr eaLnBrk="1" hangingPunct="1">
              <a:spcBef>
                <a:spcPct val="0"/>
              </a:spcBef>
              <a:buFontTx/>
              <a:buChar char="•"/>
            </a:pPr>
            <a:endParaRPr lang="en-US" dirty="0"/>
          </a:p>
          <a:p>
            <a:pPr eaLnBrk="1" hangingPunct="1">
              <a:spcBef>
                <a:spcPct val="0"/>
              </a:spcBef>
            </a:pPr>
            <a:endParaRPr lang="en-US" dirty="0" smtClean="0"/>
          </a:p>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E760D7-937F-4981-9139-C67D27CBA926}" type="slidenum">
              <a:rPr lang="en-US"/>
              <a:pPr fontAlgn="base">
                <a:spcBef>
                  <a:spcPct val="0"/>
                </a:spcBef>
                <a:spcAft>
                  <a:spcPct val="0"/>
                </a:spcAft>
                <a:defRPr/>
              </a:pPr>
              <a:t>1</a:t>
            </a:fld>
            <a:endParaRPr lang="en-US"/>
          </a:p>
        </p:txBody>
      </p:sp>
      <p:pic>
        <p:nvPicPr>
          <p:cNvPr id="5" name="Picture 4"/>
          <p:cNvPicPr>
            <a:picLocks noChangeAspect="1"/>
          </p:cNvPicPr>
          <p:nvPr/>
        </p:nvPicPr>
        <p:blipFill>
          <a:blip r:embed="rId3"/>
          <a:stretch>
            <a:fillRect/>
          </a:stretch>
        </p:blipFill>
        <p:spPr>
          <a:xfrm>
            <a:off x="721995" y="7272337"/>
            <a:ext cx="5181600" cy="457200"/>
          </a:xfrm>
          <a:prstGeom prst="rect">
            <a:avLst/>
          </a:prstGeom>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b="1" dirty="0"/>
              <a:t>Notes: </a:t>
            </a:r>
          </a:p>
          <a:p>
            <a:r>
              <a:rPr lang="en-US" dirty="0"/>
              <a:t>Share with students that while it is true that college is very expensive they need to remember three  things: </a:t>
            </a:r>
          </a:p>
          <a:p>
            <a:r>
              <a:rPr lang="en-US" dirty="0"/>
              <a:t> </a:t>
            </a:r>
          </a:p>
          <a:p>
            <a:pPr lvl="0"/>
            <a:r>
              <a:rPr lang="en-US" dirty="0"/>
              <a:t>Colleges come in all different prices just like other big ticket items like cars, houses, etc. </a:t>
            </a:r>
          </a:p>
          <a:p>
            <a:pPr lvl="0"/>
            <a:r>
              <a:rPr lang="en-US" dirty="0"/>
              <a:t>College is an investment that shows a return. Students will increase what they earn by completing a technical certificate or a four-year degree. </a:t>
            </a:r>
          </a:p>
          <a:p>
            <a:pPr lvl="0"/>
            <a:r>
              <a:rPr lang="en-US" dirty="0"/>
              <a:t>Students are in control of the cost of college. By being a consumer shopper, they can make key decisions about college will cost them personally. </a:t>
            </a:r>
          </a:p>
          <a:p>
            <a:pPr eaLnBrk="1" fontAlgn="auto" hangingPunct="1">
              <a:spcBef>
                <a:spcPts val="0"/>
              </a:spcBef>
              <a:spcAft>
                <a:spcPts val="0"/>
              </a:spcAft>
              <a:defRPr/>
            </a:pPr>
            <a:r>
              <a:rPr lang="en-US" dirty="0" smtClean="0"/>
              <a:t>.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6CB59-15CB-4CFF-A092-0AA2542A9E3B}"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19137" y="4452937"/>
            <a:ext cx="5661660" cy="4213384"/>
          </a:xfrm>
        </p:spPr>
        <p:txBody>
          <a:bodyPr/>
          <a:lstStyle/>
          <a:p>
            <a:pPr eaLnBrk="1" fontAlgn="auto" hangingPunct="1">
              <a:spcBef>
                <a:spcPts val="0"/>
              </a:spcBef>
              <a:spcAft>
                <a:spcPts val="0"/>
              </a:spcAft>
              <a:defRPr/>
            </a:pPr>
            <a:r>
              <a:rPr lang="en-US" sz="1400" b="1" dirty="0"/>
              <a:t>Notes: </a:t>
            </a:r>
          </a:p>
          <a:p>
            <a:pPr marL="228600" lvl="0" indent="-228600">
              <a:buAutoNum type="arabicPeriod"/>
            </a:pPr>
            <a:r>
              <a:rPr lang="en-US" dirty="0" smtClean="0"/>
              <a:t>Before </a:t>
            </a:r>
            <a:r>
              <a:rPr lang="en-US" dirty="0"/>
              <a:t>showing Slide 2, brainstorm with students for a few minutes about what kinds of things will affect the cost of going to college. Once students have a list, show Slide 2 and compare the student list with the questions listed. </a:t>
            </a:r>
            <a:endParaRPr lang="en-US" dirty="0" smtClean="0"/>
          </a:p>
          <a:p>
            <a:pPr lvl="0"/>
            <a:endParaRPr lang="en-US" dirty="0"/>
          </a:p>
          <a:p>
            <a:pPr lvl="0"/>
            <a:r>
              <a:rPr lang="en-US" dirty="0" smtClean="0"/>
              <a:t>2. Hand </a:t>
            </a:r>
            <a:r>
              <a:rPr lang="en-US" dirty="0"/>
              <a:t>out the first two pages of the Student Worksheet. Give students time to work through steps 1 – 3 making choices based on their personal preferences. </a:t>
            </a:r>
          </a:p>
          <a:p>
            <a:pPr lvl="0"/>
            <a:endParaRPr lang="en-US" dirty="0"/>
          </a:p>
          <a:p>
            <a:pPr lvl="0"/>
            <a:r>
              <a:rPr lang="en-US" dirty="0" smtClean="0"/>
              <a:t>3. Once </a:t>
            </a:r>
            <a:r>
              <a:rPr lang="en-US" dirty="0"/>
              <a:t>students have completed the ratings, hand out the third page of the student worksheet (or have students turn to the third page if stapled together) and have students fill in the degree program that they want to study and indicated their college choices i.e. technical certificate, two-year degree or four-year college. </a:t>
            </a:r>
          </a:p>
          <a:p>
            <a:pPr eaLnBrk="1" fontAlgn="auto" hangingPunct="1">
              <a:spcBef>
                <a:spcPts val="0"/>
              </a:spcBef>
              <a:spcAft>
                <a:spcPts val="0"/>
              </a:spcAft>
              <a:defRPr/>
            </a:pPr>
            <a:r>
              <a:rPr lang="en-US" dirty="0" smtClean="0"/>
              <a:t>.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6CB59-15CB-4CFF-A092-0AA2542A9E3B}"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600" b="1" dirty="0"/>
              <a:t>Notes: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smtClean="0"/>
              <a:t>Share with students that no matter where they go to college that they will be required to pay tuition and fees.  The tuition and fees will vary by program, college and whether they go to school full-time or part-time. Every program will require some kind of textbook or course materials. may be able to cut the cost of books by purchasing used books or renting books online. </a:t>
            </a:r>
          </a:p>
          <a:p>
            <a:pPr eaLnBrk="1" fontAlgn="auto" hangingPunct="1">
              <a:spcBef>
                <a:spcPts val="0"/>
              </a:spcBef>
              <a:spcAft>
                <a:spcPts val="0"/>
              </a:spcAft>
              <a:defRPr/>
            </a:pPr>
            <a:endParaRPr lang="en-US" dirty="0" smtClean="0"/>
          </a:p>
          <a:p>
            <a:pPr lvl="0"/>
            <a:r>
              <a:rPr lang="en-US" dirty="0" smtClean="0"/>
              <a:t>4. Share </a:t>
            </a:r>
            <a:r>
              <a:rPr lang="en-US" dirty="0"/>
              <a:t>with students that all colleges have two “fixed” expenses that are the same no matter what type of education you explore after high school. These expenses are the tuition/fees and books. </a:t>
            </a:r>
          </a:p>
          <a:p>
            <a:r>
              <a:rPr lang="en-US" dirty="0"/>
              <a:t> </a:t>
            </a:r>
          </a:p>
          <a:p>
            <a:pPr lvl="0"/>
            <a:r>
              <a:rPr lang="en-US" dirty="0" smtClean="0"/>
              <a:t>5. Hand </a:t>
            </a:r>
            <a:r>
              <a:rPr lang="en-US" dirty="0"/>
              <a:t>out the fourth page with the Cost Examples. Allow students time to fill in the worksheet with costs that approximate their choice.  </a:t>
            </a:r>
          </a:p>
          <a:p>
            <a:pPr eaLnBrk="1" fontAlgn="auto" hangingPunct="1">
              <a:spcBef>
                <a:spcPts val="0"/>
              </a:spcBef>
              <a:spcAft>
                <a:spcPts val="0"/>
              </a:spcAft>
              <a:defRPr/>
            </a:pPr>
            <a:endParaRPr 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26AF5-FA6B-41DE-82CA-97C39F012AD0}"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Notes: </a:t>
            </a:r>
          </a:p>
          <a:p>
            <a:pPr eaLnBrk="1" hangingPunct="1">
              <a:spcBef>
                <a:spcPct val="0"/>
              </a:spcBef>
            </a:pPr>
            <a:r>
              <a:rPr lang="en-US" dirty="0" smtClean="0"/>
              <a:t>Where to live while you go to college is a very personal choice. Students have many choices and there is no one or correct answer. </a:t>
            </a:r>
          </a:p>
          <a:p>
            <a:pPr eaLnBrk="1" hangingPunct="1">
              <a:spcBef>
                <a:spcPct val="0"/>
              </a:spcBef>
            </a:pPr>
            <a:endParaRPr lang="en-US" dirty="0" smtClean="0"/>
          </a:p>
          <a:p>
            <a:r>
              <a:rPr lang="en-US" dirty="0"/>
              <a:t> </a:t>
            </a:r>
          </a:p>
          <a:p>
            <a:pPr lvl="0"/>
            <a:r>
              <a:rPr lang="en-US" dirty="0" smtClean="0"/>
              <a:t>6. Share </a:t>
            </a:r>
            <a:r>
              <a:rPr lang="en-US" dirty="0"/>
              <a:t>with students that where they attend college and where they live is a very definite personal  choice. Give them time to fill in the box for “living arrangements” for their three choices. </a:t>
            </a:r>
          </a:p>
          <a:p>
            <a:r>
              <a:rPr lang="en-US" dirty="0"/>
              <a:t> </a:t>
            </a:r>
          </a:p>
          <a:p>
            <a:pPr lvl="0"/>
            <a:r>
              <a:rPr lang="en-US" dirty="0" smtClean="0"/>
              <a:t>7. Have </a:t>
            </a:r>
            <a:r>
              <a:rPr lang="en-US" dirty="0"/>
              <a:t>students complete a sub-total and discuss what students are realizing about their choices.  </a:t>
            </a:r>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09E49-E8A8-410B-BF31-D2D41A1E3FB8}"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a:t>Notes: </a:t>
            </a:r>
          </a:p>
          <a:p>
            <a:pPr eaLnBrk="1" hangingPunct="1">
              <a:spcBef>
                <a:spcPct val="0"/>
              </a:spcBef>
              <a:buFont typeface="Wingdings" pitchFamily="2" charset="2"/>
              <a:buChar char="§"/>
            </a:pPr>
            <a:r>
              <a:rPr lang="en-US" dirty="0" smtClean="0"/>
              <a:t> Indirect costs will vary dramatically from student to student. Students will need to estimate their costs for each of the categories. Things they should consider are: </a:t>
            </a:r>
          </a:p>
          <a:p>
            <a:pPr eaLnBrk="1" hangingPunct="1">
              <a:spcBef>
                <a:spcPct val="0"/>
              </a:spcBef>
            </a:pPr>
            <a:endParaRPr lang="en-US" dirty="0" smtClean="0"/>
          </a:p>
          <a:p>
            <a:pPr marL="645812" lvl="1" indent="-176131" eaLnBrk="1" hangingPunct="1">
              <a:spcBef>
                <a:spcPct val="0"/>
              </a:spcBef>
              <a:buFont typeface="Wingdings" pitchFamily="2" charset="2"/>
              <a:buChar char="§"/>
            </a:pPr>
            <a:r>
              <a:rPr lang="en-US" dirty="0" smtClean="0"/>
              <a:t>Transportation costs–</a:t>
            </a:r>
          </a:p>
          <a:p>
            <a:pPr marL="1115494" lvl="2" indent="-176131" eaLnBrk="1" hangingPunct="1">
              <a:spcBef>
                <a:spcPct val="0"/>
              </a:spcBef>
              <a:buFont typeface="Wingdings" pitchFamily="2" charset="2"/>
              <a:buChar char="§"/>
            </a:pPr>
            <a:r>
              <a:rPr lang="en-US" dirty="0" smtClean="0"/>
              <a:t>Cost of gas and parking on campus if they live off of campus </a:t>
            </a:r>
          </a:p>
          <a:p>
            <a:pPr marL="1115494" lvl="2" indent="-176131" eaLnBrk="1" hangingPunct="1">
              <a:spcBef>
                <a:spcPct val="0"/>
              </a:spcBef>
              <a:buFont typeface="Wingdings" pitchFamily="2" charset="2"/>
              <a:buChar char="§"/>
            </a:pPr>
            <a:r>
              <a:rPr lang="en-US" dirty="0" smtClean="0"/>
              <a:t>Cost of driving or bus, train, and airplane tickets if they go to school away from home </a:t>
            </a:r>
          </a:p>
          <a:p>
            <a:pPr eaLnBrk="1" hangingPunct="1">
              <a:spcBef>
                <a:spcPct val="0"/>
              </a:spcBef>
            </a:pPr>
            <a:endParaRPr lang="en-US" dirty="0" smtClean="0"/>
          </a:p>
          <a:p>
            <a:pPr marL="645812" lvl="1" indent="-176131" eaLnBrk="1" hangingPunct="1">
              <a:spcBef>
                <a:spcPct val="0"/>
              </a:spcBef>
              <a:buFont typeface="Wingdings" pitchFamily="2" charset="2"/>
              <a:buChar char="§"/>
            </a:pPr>
            <a:r>
              <a:rPr lang="en-US" dirty="0" smtClean="0"/>
              <a:t>Personal – what do they spend know on clothes, shampoo, food? </a:t>
            </a:r>
          </a:p>
          <a:p>
            <a:pPr marL="645812" lvl="1" indent="-176131" eaLnBrk="1" hangingPunct="1">
              <a:spcBef>
                <a:spcPct val="0"/>
              </a:spcBef>
              <a:buFont typeface="Wingdings" pitchFamily="2" charset="2"/>
              <a:buChar char="§"/>
            </a:pPr>
            <a:endParaRPr lang="en-US" dirty="0" smtClean="0"/>
          </a:p>
          <a:p>
            <a:pPr marL="645812" lvl="1" indent="-176131" eaLnBrk="1" hangingPunct="1">
              <a:spcBef>
                <a:spcPct val="0"/>
              </a:spcBef>
              <a:buFont typeface="Wingdings" pitchFamily="2" charset="2"/>
              <a:buChar char="§"/>
            </a:pPr>
            <a:r>
              <a:rPr lang="en-US" dirty="0" smtClean="0"/>
              <a:t>Recreation – what do they spend know on movies, concerts, outdoor recreation, groups they belong to? </a:t>
            </a:r>
          </a:p>
          <a:p>
            <a:pPr marL="645812" lvl="1" indent="-176131" eaLnBrk="1" hangingPunct="1">
              <a:spcBef>
                <a:spcPct val="0"/>
              </a:spcBef>
              <a:buFont typeface="Wingdings" pitchFamily="2" charset="2"/>
              <a:buChar char="§"/>
            </a:pPr>
            <a:endParaRPr lang="en-US" dirty="0" smtClean="0"/>
          </a:p>
          <a:p>
            <a:pPr marL="469681" lvl="1" eaLnBrk="1" hangingPunct="1">
              <a:spcBef>
                <a:spcPct val="0"/>
              </a:spcBef>
            </a:pPr>
            <a:r>
              <a:rPr lang="en-US" dirty="0" smtClean="0"/>
              <a:t>8. Stop </a:t>
            </a:r>
            <a:r>
              <a:rPr lang="en-US" dirty="0"/>
              <a:t>for a minute and relook with students the list they made up on what will impact or influence the cost of college. Move to Slide  6: Again, emphasize with students that these are “indirect costs” and represent direct personal choices related to where the college is located in comparison to their home, how much they spend for things already and what they want to do in their free time. Have students complete the information for their three choices and add everything up to have a total for all three choices. </a:t>
            </a:r>
          </a:p>
          <a:p>
            <a:pPr marL="645812" lvl="1" indent="-176131" eaLnBrk="1" hangingPunct="1">
              <a:spcBef>
                <a:spcPct val="0"/>
              </a:spcBef>
            </a:pPr>
            <a:endParaRPr lang="en-US" dirty="0" smtClean="0"/>
          </a:p>
          <a:p>
            <a:pPr eaLnBrk="1" hangingPunct="1">
              <a:spcBef>
                <a:spcPct val="0"/>
              </a:spcBef>
            </a:pPr>
            <a:endParaRPr lang="en-US" dirty="0" smtClean="0"/>
          </a:p>
          <a:p>
            <a:pPr marL="1115494" lvl="2" indent="-176131" eaLnBrk="1" hangingPunct="1">
              <a:spcBef>
                <a:spcPct val="0"/>
              </a:spcBef>
            </a:pPr>
            <a:endParaRPr lang="en-US" dirty="0" smtClean="0"/>
          </a:p>
          <a:p>
            <a:pPr marL="1115494" lvl="2" indent="-176131"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62E51-CD44-4730-ADB1-28417A48A203}"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600" b="1" dirty="0"/>
              <a:t>Notes: </a:t>
            </a:r>
          </a:p>
          <a:p>
            <a:pPr eaLnBrk="1" fontAlgn="auto" hangingPunct="1">
              <a:spcBef>
                <a:spcPts val="0"/>
              </a:spcBef>
              <a:spcAft>
                <a:spcPts val="0"/>
              </a:spcAft>
              <a:defRPr/>
            </a:pPr>
            <a:endParaRPr lang="en-US" sz="1600" b="1" dirty="0"/>
          </a:p>
          <a:p>
            <a:pPr marL="293551" indent="-293551" eaLnBrk="1" fontAlgn="auto" hangingPunct="1">
              <a:spcBef>
                <a:spcPts val="0"/>
              </a:spcBef>
              <a:spcAft>
                <a:spcPts val="0"/>
              </a:spcAft>
              <a:buFont typeface="Arial" pitchFamily="34" charset="0"/>
              <a:buChar char="•"/>
              <a:defRPr/>
            </a:pPr>
            <a:r>
              <a:rPr lang="en-US" dirty="0" smtClean="0"/>
              <a:t>As a final step, have students total all of the costs. </a:t>
            </a:r>
          </a:p>
          <a:p>
            <a:pPr marL="293551" indent="-293551" eaLnBrk="1" fontAlgn="auto" hangingPunct="1">
              <a:spcBef>
                <a:spcPts val="0"/>
              </a:spcBef>
              <a:spcAft>
                <a:spcPts val="0"/>
              </a:spcAft>
              <a:buFont typeface="Arial" pitchFamily="34" charset="0"/>
              <a:buChar char="•"/>
              <a:defRPr/>
            </a:pPr>
            <a:endParaRPr lang="en-US" dirty="0"/>
          </a:p>
          <a:p>
            <a:pPr marL="293551" indent="-293551" eaLnBrk="1" fontAlgn="auto" hangingPunct="1">
              <a:spcBef>
                <a:spcPts val="0"/>
              </a:spcBef>
              <a:spcAft>
                <a:spcPts val="0"/>
              </a:spcAft>
              <a:buFont typeface="Arial" pitchFamily="34" charset="0"/>
              <a:buChar char="•"/>
              <a:defRPr/>
            </a:pPr>
            <a:r>
              <a:rPr lang="en-US" dirty="0" smtClean="0"/>
              <a:t>Discuss what they have learned. </a:t>
            </a:r>
          </a:p>
          <a:p>
            <a:pPr eaLnBrk="1" fontAlgn="auto" hangingPunct="1">
              <a:spcBef>
                <a:spcPts val="0"/>
              </a:spcBef>
              <a:spcAft>
                <a:spcPts val="0"/>
              </a:spcAft>
              <a:defRPr/>
            </a:pPr>
            <a:endParaRPr lang="en-US" dirty="0"/>
          </a:p>
          <a:p>
            <a:pPr marL="293551" indent="-293551" eaLnBrk="1" fontAlgn="auto" hangingPunct="1">
              <a:spcBef>
                <a:spcPts val="0"/>
              </a:spcBef>
              <a:spcAft>
                <a:spcPts val="0"/>
              </a:spcAft>
              <a:buFont typeface="Arial" pitchFamily="34" charset="0"/>
              <a:buChar char="•"/>
              <a:defRPr/>
            </a:pPr>
            <a:r>
              <a:rPr lang="en-US" dirty="0" smtClean="0"/>
              <a:t>Begin the discussion of how they will pay for college?</a:t>
            </a:r>
          </a:p>
          <a:p>
            <a:pPr marL="763233" lvl="1" indent="-293551" eaLnBrk="1" fontAlgn="auto" hangingPunct="1">
              <a:spcBef>
                <a:spcPts val="0"/>
              </a:spcBef>
              <a:spcAft>
                <a:spcPts val="0"/>
              </a:spcAft>
              <a:buFont typeface="Arial" pitchFamily="34" charset="0"/>
              <a:buChar char="•"/>
              <a:defRPr/>
            </a:pPr>
            <a:r>
              <a:rPr lang="en-US" dirty="0" smtClean="0"/>
              <a:t> Do they have a plan in place? </a:t>
            </a:r>
          </a:p>
          <a:p>
            <a:pPr marL="763233" lvl="1" indent="-293551" eaLnBrk="1" fontAlgn="auto" hangingPunct="1">
              <a:spcBef>
                <a:spcPts val="0"/>
              </a:spcBef>
              <a:spcAft>
                <a:spcPts val="0"/>
              </a:spcAft>
              <a:buFont typeface="Arial" pitchFamily="34" charset="0"/>
              <a:buChar char="•"/>
              <a:defRPr/>
            </a:pPr>
            <a:r>
              <a:rPr lang="en-US" dirty="0" smtClean="0"/>
              <a:t>Are they planning on working or going part-time to cut costs? </a:t>
            </a:r>
          </a:p>
          <a:p>
            <a:pPr lvl="1" eaLnBrk="1" fontAlgn="auto" hangingPunct="1">
              <a:spcBef>
                <a:spcPts val="0"/>
              </a:spcBef>
              <a:spcAft>
                <a:spcPts val="0"/>
              </a:spcAft>
              <a:defRPr/>
            </a:pPr>
            <a:endParaRPr lang="en-US" dirty="0" smtClean="0"/>
          </a:p>
          <a:p>
            <a:pPr marL="293551" indent="-293551" eaLnBrk="1" fontAlgn="auto" hangingPunct="1">
              <a:spcBef>
                <a:spcPts val="0"/>
              </a:spcBef>
              <a:spcAft>
                <a:spcPts val="0"/>
              </a:spcAft>
              <a:buFont typeface="Arial" pitchFamily="34" charset="0"/>
              <a:buChar char="•"/>
              <a:defRPr/>
            </a:pPr>
            <a:endParaRPr lang="en-US" dirty="0" smtClean="0"/>
          </a:p>
          <a:p>
            <a:pPr marL="293551" indent="-293551" eaLnBrk="1" fontAlgn="auto" hangingPunct="1">
              <a:spcBef>
                <a:spcPts val="0"/>
              </a:spcBef>
              <a:spcAft>
                <a:spcPts val="0"/>
              </a:spcAft>
              <a:buFont typeface="Arial" pitchFamily="34" charset="0"/>
              <a:buChar char="•"/>
              <a:defRPr/>
            </a:pPr>
            <a:r>
              <a:rPr lang="en-US" dirty="0" smtClean="0"/>
              <a:t>Share with students that the next step will be to learn about the different kinds of financial aid that are available to students to help with the cost of college.   </a:t>
            </a:r>
          </a:p>
          <a:p>
            <a:pPr marL="293551" indent="-293551" eaLnBrk="1" fontAlgn="auto" hangingPunct="1">
              <a:spcBef>
                <a:spcPts val="0"/>
              </a:spcBef>
              <a:spcAft>
                <a:spcPts val="0"/>
              </a:spcAft>
              <a:buFont typeface="Arial" pitchFamily="34" charset="0"/>
              <a:buChar char="•"/>
              <a:defRPr/>
            </a:pPr>
            <a:endParaRPr lang="en-US" dirty="0" smtClean="0"/>
          </a:p>
          <a:p>
            <a:pPr lvl="1" eaLnBrk="1" fontAlgn="auto" hangingPunct="1">
              <a:spcBef>
                <a:spcPts val="0"/>
              </a:spcBef>
              <a:spcAft>
                <a:spcPts val="0"/>
              </a:spcAft>
              <a:defRPr/>
            </a:pPr>
            <a:endParaRPr lang="en-US" dirty="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CAFA8B-7850-4A4F-B8AC-BFFE0F1F58BB}" type="slidenum">
              <a:rPr lang="en-US"/>
              <a:pPr fontAlgn="base">
                <a:spcBef>
                  <a:spcPct val="0"/>
                </a:spcBef>
                <a:spcAft>
                  <a:spcPct val="0"/>
                </a:spcAft>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4A3E194-1BC8-4A0C-8446-75074491C661}" type="datetime1">
              <a:rPr lang="en-US" smtClean="0"/>
              <a:pPr>
                <a:defRPr/>
              </a:pPr>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2262FF-BCC2-448A-BD32-53B1D8BCD412}" type="slidenum">
              <a:rPr lang="en-US" smtClean="0"/>
              <a:pPr>
                <a:defRPr/>
              </a:pPr>
              <a:t>‹#›</a:t>
            </a:fld>
            <a:endParaRPr lang="en-US"/>
          </a:p>
        </p:txBody>
      </p:sp>
    </p:spTree>
    <p:extLst>
      <p:ext uri="{BB962C8B-B14F-4D97-AF65-F5344CB8AC3E}">
        <p14:creationId xmlns:p14="http://schemas.microsoft.com/office/powerpoint/2010/main" val="353086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F3EE375-1454-4DE2-9062-1C9E83BEDAAB}" type="datetime1">
              <a:rPr lang="en-US" smtClean="0"/>
              <a:pPr>
                <a:defRPr/>
              </a:pPr>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95ABE0-6CDA-4BB9-BA34-815D88B6F152}" type="slidenum">
              <a:rPr lang="en-US" smtClean="0"/>
              <a:pPr>
                <a:defRPr/>
              </a:pPr>
              <a:t>‹#›</a:t>
            </a:fld>
            <a:endParaRPr lang="en-US"/>
          </a:p>
        </p:txBody>
      </p:sp>
    </p:spTree>
    <p:extLst>
      <p:ext uri="{BB962C8B-B14F-4D97-AF65-F5344CB8AC3E}">
        <p14:creationId xmlns:p14="http://schemas.microsoft.com/office/powerpoint/2010/main" val="333746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28CDC65-634D-4E35-9692-23187B599CEC}" type="datetime1">
              <a:rPr lang="en-US" smtClean="0"/>
              <a:pPr>
                <a:defRPr/>
              </a:pPr>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C3CC89-B694-40B0-A724-84C41D6D38C6}" type="slidenum">
              <a:rPr lang="en-US" smtClean="0"/>
              <a:pPr>
                <a:defRPr/>
              </a:pPr>
              <a:t>‹#›</a:t>
            </a:fld>
            <a:endParaRPr lang="en-US"/>
          </a:p>
        </p:txBody>
      </p:sp>
    </p:spTree>
    <p:extLst>
      <p:ext uri="{BB962C8B-B14F-4D97-AF65-F5344CB8AC3E}">
        <p14:creationId xmlns:p14="http://schemas.microsoft.com/office/powerpoint/2010/main" val="14362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C2A5EAF-D08B-497D-AD83-76BB04204B07}" type="datetime1">
              <a:rPr lang="en-US" smtClean="0"/>
              <a:pPr>
                <a:defRPr/>
              </a:pPr>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B1DD59-56C0-41CA-AFFE-054B5C54E7B1}" type="slidenum">
              <a:rPr lang="en-US" smtClean="0"/>
              <a:pPr>
                <a:defRPr/>
              </a:pPr>
              <a:t>‹#›</a:t>
            </a:fld>
            <a:endParaRPr lang="en-US"/>
          </a:p>
        </p:txBody>
      </p:sp>
    </p:spTree>
    <p:extLst>
      <p:ext uri="{BB962C8B-B14F-4D97-AF65-F5344CB8AC3E}">
        <p14:creationId xmlns:p14="http://schemas.microsoft.com/office/powerpoint/2010/main" val="239597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4033550-7C56-4728-8BA1-9312DA877AB5}" type="datetime1">
              <a:rPr lang="en-US" smtClean="0"/>
              <a:pPr>
                <a:defRPr/>
              </a:pPr>
              <a:t>2/5/2018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F2A765-EB6B-4D73-9C3C-62AC6D70050D}" type="slidenum">
              <a:rPr lang="en-US" smtClean="0"/>
              <a:pPr>
                <a:defRPr/>
              </a:pPr>
              <a:t>‹#›</a:t>
            </a:fld>
            <a:endParaRPr lang="en-US"/>
          </a:p>
        </p:txBody>
      </p:sp>
    </p:spTree>
    <p:extLst>
      <p:ext uri="{BB962C8B-B14F-4D97-AF65-F5344CB8AC3E}">
        <p14:creationId xmlns:p14="http://schemas.microsoft.com/office/powerpoint/2010/main" val="6564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F0BF63E-FA75-4CF2-8F80-D7F2C2124CE4}" type="datetime1">
              <a:rPr lang="en-US" smtClean="0"/>
              <a:pPr>
                <a:defRPr/>
              </a:pPr>
              <a:t>2/5/2018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63B864B-55A3-41A3-8B1D-946C2E326E32}" type="slidenum">
              <a:rPr lang="en-US" smtClean="0"/>
              <a:pPr>
                <a:defRPr/>
              </a:pPr>
              <a:t>‹#›</a:t>
            </a:fld>
            <a:endParaRPr lang="en-US"/>
          </a:p>
        </p:txBody>
      </p:sp>
    </p:spTree>
    <p:extLst>
      <p:ext uri="{BB962C8B-B14F-4D97-AF65-F5344CB8AC3E}">
        <p14:creationId xmlns:p14="http://schemas.microsoft.com/office/powerpoint/2010/main" val="348022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30E45C8-0AD2-4819-A3E6-80F639DD9D3D}" type="datetime1">
              <a:rPr lang="en-US" smtClean="0"/>
              <a:pPr>
                <a:defRPr/>
              </a:pPr>
              <a:t>2/5/2018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4F75310-7A44-4E90-A240-87E6A0482B00}" type="slidenum">
              <a:rPr lang="en-US" smtClean="0"/>
              <a:pPr>
                <a:defRPr/>
              </a:pPr>
              <a:t>‹#›</a:t>
            </a:fld>
            <a:endParaRPr lang="en-US"/>
          </a:p>
        </p:txBody>
      </p:sp>
    </p:spTree>
    <p:extLst>
      <p:ext uri="{BB962C8B-B14F-4D97-AF65-F5344CB8AC3E}">
        <p14:creationId xmlns:p14="http://schemas.microsoft.com/office/powerpoint/2010/main" val="323675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D57D221-183F-4DF7-8585-3B395BCC884A}" type="datetime1">
              <a:rPr lang="en-US" smtClean="0"/>
              <a:pPr>
                <a:defRPr/>
              </a:pPr>
              <a:t>2/5/2018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22107D-660A-4FEB-B66B-8BFDD4A8E987}" type="slidenum">
              <a:rPr lang="en-US" smtClean="0"/>
              <a:pPr>
                <a:defRPr/>
              </a:pPr>
              <a:t>‹#›</a:t>
            </a:fld>
            <a:endParaRPr lang="en-US"/>
          </a:p>
        </p:txBody>
      </p:sp>
    </p:spTree>
    <p:extLst>
      <p:ext uri="{BB962C8B-B14F-4D97-AF65-F5344CB8AC3E}">
        <p14:creationId xmlns:p14="http://schemas.microsoft.com/office/powerpoint/2010/main" val="271013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4DE81D3-3A97-462D-BAD4-91EA28504CF9}" type="datetime1">
              <a:rPr lang="en-US" smtClean="0"/>
              <a:pPr>
                <a:defRPr/>
              </a:pPr>
              <a:t>2/5/2018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F0279D2-A207-4F40-ADF4-91480DDAF7AF}" type="slidenum">
              <a:rPr lang="en-US" smtClean="0"/>
              <a:pPr>
                <a:defRPr/>
              </a:pPr>
              <a:t>‹#›</a:t>
            </a:fld>
            <a:endParaRPr lang="en-US"/>
          </a:p>
        </p:txBody>
      </p:sp>
    </p:spTree>
    <p:extLst>
      <p:ext uri="{BB962C8B-B14F-4D97-AF65-F5344CB8AC3E}">
        <p14:creationId xmlns:p14="http://schemas.microsoft.com/office/powerpoint/2010/main" val="364949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C1DAB65-5BBC-42B5-83DC-B21FE2793628}" type="datetime1">
              <a:rPr lang="en-US" smtClean="0"/>
              <a:pPr>
                <a:defRPr/>
              </a:pPr>
              <a:t>2/5/2018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48128A-5B8E-4F51-9EA8-7FDC98809494}" type="slidenum">
              <a:rPr lang="en-US" smtClean="0"/>
              <a:pPr>
                <a:defRPr/>
              </a:pPr>
              <a:t>‹#›</a:t>
            </a:fld>
            <a:endParaRPr lang="en-US"/>
          </a:p>
        </p:txBody>
      </p:sp>
    </p:spTree>
    <p:extLst>
      <p:ext uri="{BB962C8B-B14F-4D97-AF65-F5344CB8AC3E}">
        <p14:creationId xmlns:p14="http://schemas.microsoft.com/office/powerpoint/2010/main" val="27016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6096C8-A257-43E2-9799-FAEEF9012D5E}" type="slidenum">
              <a:rPr lang="en-US" smtClean="0"/>
              <a:pPr>
                <a:defRPr/>
              </a:pPr>
              <a:t>‹#›</a:t>
            </a:fld>
            <a:endParaRPr lang="en-US"/>
          </a:p>
        </p:txBody>
      </p:sp>
      <p:pic>
        <p:nvPicPr>
          <p:cNvPr id="10" name="Picture 9" descr="CareerGuidance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5867400"/>
            <a:ext cx="2133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670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395238-93A8-4F21-9BA0-EA2E5A544193}" type="datetime1">
              <a:rPr lang="en-US" smtClean="0"/>
              <a:pPr>
                <a:defRPr/>
              </a:pPr>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70717F-55D6-42E7-99E6-B5FC548B484D}" type="slidenum">
              <a:rPr lang="en-US" smtClean="0"/>
              <a:pPr>
                <a:defRPr/>
              </a:pPr>
              <a:t>‹#›</a:t>
            </a:fld>
            <a:endParaRPr lang="en-US"/>
          </a:p>
        </p:txBody>
      </p:sp>
    </p:spTree>
    <p:extLst>
      <p:ext uri="{BB962C8B-B14F-4D97-AF65-F5344CB8AC3E}">
        <p14:creationId xmlns:p14="http://schemas.microsoft.com/office/powerpoint/2010/main" val="3938418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a:t>
            </a:r>
            <a:endParaRPr lang="en-US" dirty="0"/>
          </a:p>
        </p:txBody>
      </p:sp>
      <p:sp>
        <p:nvSpPr>
          <p:cNvPr id="14338" name="Subtitle 2"/>
          <p:cNvSpPr>
            <a:spLocks noGrp="1"/>
          </p:cNvSpPr>
          <p:nvPr>
            <p:ph type="subTitle" idx="1"/>
          </p:nvPr>
        </p:nvSpPr>
        <p:spPr/>
        <p:txBody>
          <a:bodyPr/>
          <a:lstStyle/>
          <a:p>
            <a:r>
              <a:rPr lang="en-US" smtClean="0"/>
              <a:t>The Cost of </a:t>
            </a:r>
          </a:p>
          <a:p>
            <a:r>
              <a:rPr lang="en-US" smtClean="0"/>
              <a:t>Higher Education </a:t>
            </a:r>
            <a:endParaRPr lang="en-US" dirty="0" smtClean="0"/>
          </a:p>
        </p:txBody>
      </p:sp>
      <p:sp>
        <p:nvSpPr>
          <p:cNvPr id="2" name="Slide Number Placeholder 1"/>
          <p:cNvSpPr>
            <a:spLocks noGrp="1"/>
          </p:cNvSpPr>
          <p:nvPr>
            <p:ph type="sldNum" sz="quarter" idx="12"/>
          </p:nvPr>
        </p:nvSpPr>
        <p:spPr/>
        <p:txBody>
          <a:bodyPr/>
          <a:lstStyle/>
          <a:p>
            <a:fld id="{2B2262FF-BCC2-448A-BD32-53B1D8BCD412}" type="slidenum">
              <a:rPr lang="en-US" smtClean="0"/>
              <a:pPr/>
              <a:t>1</a:t>
            </a:fld>
            <a:endParaRPr lang="en-US"/>
          </a:p>
        </p:txBody>
      </p:sp>
      <p:pic>
        <p:nvPicPr>
          <p:cNvPr id="1026" name="Picture 2" descr="C:\Users\Sharon\AppData\Local\Microsoft\Windows\Temporary Internet Files\Content.IE5\5ONXQHR1\MP900387250[1].jpg" title="Budget "/>
          <p:cNvPicPr>
            <a:picLocks noChangeAspect="1" noChangeArrowheads="1"/>
          </p:cNvPicPr>
          <p:nvPr/>
        </p:nvPicPr>
        <p:blipFill>
          <a:blip r:embed="rId3" cstate="print"/>
          <a:srcRect/>
          <a:stretch>
            <a:fillRect/>
          </a:stretch>
        </p:blipFill>
        <p:spPr bwMode="auto">
          <a:xfrm>
            <a:off x="609600" y="3429000"/>
            <a:ext cx="3657600" cy="2609850"/>
          </a:xfrm>
          <a:prstGeom prst="rect">
            <a:avLst/>
          </a:prstGeom>
          <a:ln>
            <a:noFill/>
          </a:ln>
          <a:effectLst>
            <a:outerShdw blurRad="292100" dist="139700" dir="2700000" algn="tl" rotWithShape="0">
              <a:srgbClr val="333333">
                <a:alpha val="65000"/>
              </a:srgbClr>
            </a:outerShdw>
          </a:effectLst>
          <a:extLst/>
        </p:spPr>
      </p:pic>
      <p:pic>
        <p:nvPicPr>
          <p:cNvPr id="6" name="Picture 7" descr="CareerGuidanceLogo.jpg" title="Career Guidance Washingt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533400"/>
            <a:ext cx="7010401" cy="2728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title="Career Guidance Washington lesson logo"/>
          <p:cNvPicPr>
            <a:picLocks noChangeAspect="1"/>
          </p:cNvPicPr>
          <p:nvPr/>
        </p:nvPicPr>
        <p:blipFill>
          <a:blip r:embed="rId5"/>
          <a:stretch>
            <a:fillRect/>
          </a:stretch>
        </p:blipFill>
        <p:spPr>
          <a:xfrm>
            <a:off x="1371600" y="6187393"/>
            <a:ext cx="5181600"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29162" y="1371600"/>
            <a:ext cx="3813175" cy="1016000"/>
          </a:xfrm>
        </p:spPr>
        <p:txBody>
          <a:bodyPr/>
          <a:lstStyle/>
          <a:p>
            <a:pPr eaLnBrk="1" hangingPunct="1"/>
            <a:r>
              <a:rPr lang="en-US" sz="6000" b="1" dirty="0" smtClean="0">
                <a:solidFill>
                  <a:schemeClr val="tx1"/>
                </a:solidFill>
              </a:rPr>
              <a:t>Choices </a:t>
            </a:r>
          </a:p>
        </p:txBody>
      </p:sp>
      <p:sp>
        <p:nvSpPr>
          <p:cNvPr id="3" name="Text Placeholder 2"/>
          <p:cNvSpPr>
            <a:spLocks noGrp="1"/>
          </p:cNvSpPr>
          <p:nvPr>
            <p:ph type="body" sz="half" idx="2"/>
          </p:nvPr>
        </p:nvSpPr>
        <p:spPr>
          <a:xfrm>
            <a:off x="4724400" y="2405063"/>
            <a:ext cx="3817937" cy="2420937"/>
          </a:xfrm>
        </p:spPr>
        <p:txBody>
          <a:bodyPr rtlCol="0">
            <a:normAutofit fontScale="92500"/>
          </a:bodyPr>
          <a:lstStyle/>
          <a:p>
            <a:pPr eaLnBrk="1" fontAlgn="auto" hangingPunct="1">
              <a:spcAft>
                <a:spcPts val="0"/>
              </a:spcAft>
              <a:defRPr/>
            </a:pPr>
            <a:r>
              <a:rPr lang="en-US" sz="3600" b="1" dirty="0" smtClean="0">
                <a:solidFill>
                  <a:schemeClr val="tx2">
                    <a:lumMod val="75000"/>
                  </a:schemeClr>
                </a:solidFill>
              </a:rPr>
              <a:t>You can influence how much postsecondary education will cost. </a:t>
            </a:r>
            <a:endParaRPr lang="en-US" sz="3600" b="1" dirty="0">
              <a:solidFill>
                <a:schemeClr val="tx2">
                  <a:lumMod val="75000"/>
                </a:schemeClr>
              </a:solidFill>
            </a:endParaRP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2</a:t>
            </a:fld>
            <a:endParaRPr lang="en-US" sz="2000">
              <a:solidFill>
                <a:schemeClr val="tx1"/>
              </a:solidFill>
            </a:endParaRPr>
          </a:p>
        </p:txBody>
      </p:sp>
      <p:pic>
        <p:nvPicPr>
          <p:cNvPr id="1027" name="Picture 3" descr="C:\Users\Sharon\AppData\Local\Microsoft\Windows\Temporary Internet Files\Content.IE5\R7BASQQY\MC900434411[1].wmf" title="Puzzeled emoji"/>
          <p:cNvPicPr>
            <a:picLocks noChangeAspect="1" noChangeArrowheads="1"/>
          </p:cNvPicPr>
          <p:nvPr/>
        </p:nvPicPr>
        <p:blipFill>
          <a:blip r:embed="rId3" cstate="print"/>
          <a:srcRect/>
          <a:stretch>
            <a:fillRect/>
          </a:stretch>
        </p:blipFill>
        <p:spPr bwMode="auto">
          <a:xfrm>
            <a:off x="1524000" y="1524000"/>
            <a:ext cx="2684463" cy="3021013"/>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1001" y="381000"/>
            <a:ext cx="3429000" cy="2430462"/>
          </a:xfrm>
        </p:spPr>
        <p:txBody>
          <a:bodyPr>
            <a:normAutofit fontScale="90000"/>
          </a:bodyPr>
          <a:lstStyle/>
          <a:p>
            <a:pPr eaLnBrk="1" hangingPunct="1"/>
            <a:r>
              <a:rPr lang="en-US" sz="6000" b="1" dirty="0" smtClean="0">
                <a:solidFill>
                  <a:schemeClr val="tx1"/>
                </a:solidFill>
              </a:rPr>
              <a:t>Questions to Ask Yourself  </a:t>
            </a:r>
          </a:p>
        </p:txBody>
      </p:sp>
      <p:sp>
        <p:nvSpPr>
          <p:cNvPr id="3" name="Text Placeholder 2"/>
          <p:cNvSpPr>
            <a:spLocks noGrp="1"/>
          </p:cNvSpPr>
          <p:nvPr>
            <p:ph type="body" sz="half" idx="2"/>
          </p:nvPr>
        </p:nvSpPr>
        <p:spPr>
          <a:xfrm>
            <a:off x="3200400" y="1143000"/>
            <a:ext cx="4876800" cy="4724400"/>
          </a:xfrm>
        </p:spPr>
        <p:txBody>
          <a:bodyPr rtlCol="0">
            <a:normAutofit fontScale="85000" lnSpcReduction="10000"/>
          </a:bodyPr>
          <a:lstStyle/>
          <a:p>
            <a:pPr marL="514350" indent="-514350" eaLnBrk="1" fontAlgn="auto" hangingPunct="1">
              <a:spcAft>
                <a:spcPts val="0"/>
              </a:spcAft>
              <a:buClr>
                <a:srgbClr val="FFFF00"/>
              </a:buClr>
              <a:buAutoNum type="arabicPeriod"/>
              <a:defRPr/>
            </a:pPr>
            <a:r>
              <a:rPr lang="en-US" sz="3200" b="1" dirty="0" smtClean="0"/>
              <a:t>What kind of program do you want to study? </a:t>
            </a:r>
          </a:p>
          <a:p>
            <a:pPr marL="514350" indent="-514350" eaLnBrk="1" fontAlgn="auto" hangingPunct="1">
              <a:spcAft>
                <a:spcPts val="0"/>
              </a:spcAft>
              <a:buClr>
                <a:srgbClr val="FFFF00"/>
              </a:buClr>
              <a:buAutoNum type="arabicPeriod"/>
              <a:defRPr/>
            </a:pPr>
            <a:r>
              <a:rPr lang="en-US" sz="3200" b="1" dirty="0" smtClean="0"/>
              <a:t>What community will fit you best? </a:t>
            </a:r>
          </a:p>
          <a:p>
            <a:pPr marL="514350" indent="-514350" eaLnBrk="1" fontAlgn="auto" hangingPunct="1">
              <a:spcAft>
                <a:spcPts val="0"/>
              </a:spcAft>
              <a:buClr>
                <a:srgbClr val="FFFF00"/>
              </a:buClr>
              <a:buAutoNum type="arabicPeriod"/>
              <a:defRPr/>
            </a:pPr>
            <a:r>
              <a:rPr lang="en-US" sz="3200" b="1" dirty="0" smtClean="0"/>
              <a:t>Where do you want to live? </a:t>
            </a:r>
          </a:p>
          <a:p>
            <a:pPr marL="514350" indent="-514350" eaLnBrk="1" fontAlgn="auto" hangingPunct="1">
              <a:spcAft>
                <a:spcPts val="0"/>
              </a:spcAft>
              <a:buClr>
                <a:srgbClr val="FFFF00"/>
              </a:buClr>
              <a:buAutoNum type="arabicPeriod"/>
              <a:defRPr/>
            </a:pPr>
            <a:r>
              <a:rPr lang="en-US" sz="3200" b="1" dirty="0" smtClean="0"/>
              <a:t>What do you want to spend on books? </a:t>
            </a:r>
          </a:p>
          <a:p>
            <a:pPr marL="514350" indent="-514350" eaLnBrk="1" fontAlgn="auto" hangingPunct="1">
              <a:spcAft>
                <a:spcPts val="0"/>
              </a:spcAft>
              <a:buClr>
                <a:srgbClr val="FFFF00"/>
              </a:buClr>
              <a:buAutoNum type="arabicPeriod"/>
              <a:defRPr/>
            </a:pPr>
            <a:r>
              <a:rPr lang="en-US" sz="3200" b="1" dirty="0" smtClean="0"/>
              <a:t>What kind of transportation will you need? </a:t>
            </a:r>
          </a:p>
          <a:p>
            <a:pPr marL="514350" indent="-514350" eaLnBrk="1" fontAlgn="auto" hangingPunct="1">
              <a:spcAft>
                <a:spcPts val="0"/>
              </a:spcAft>
              <a:buClr>
                <a:srgbClr val="FFFF00"/>
              </a:buClr>
              <a:buAutoNum type="arabicPeriod"/>
              <a:defRPr/>
            </a:pPr>
            <a:r>
              <a:rPr lang="en-US" sz="3200" b="1" dirty="0" smtClean="0"/>
              <a:t>What do you want to spend on personal expenses? </a:t>
            </a:r>
            <a:endParaRPr lang="en-US" sz="3200" b="1" dirty="0"/>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3</a:t>
            </a:fld>
            <a:endParaRPr lang="en-US" sz="2000">
              <a:solidFill>
                <a:schemeClr val="tx1"/>
              </a:solidFill>
            </a:endParaRPr>
          </a:p>
        </p:txBody>
      </p:sp>
    </p:spTree>
    <p:extLst>
      <p:ext uri="{BB962C8B-B14F-4D97-AF65-F5344CB8AC3E}">
        <p14:creationId xmlns:p14="http://schemas.microsoft.com/office/powerpoint/2010/main" val="386889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419600" y="838200"/>
            <a:ext cx="5486400" cy="1862138"/>
          </a:xfrm>
        </p:spPr>
        <p:txBody>
          <a:bodyPr>
            <a:normAutofit fontScale="90000"/>
          </a:bodyPr>
          <a:lstStyle/>
          <a:p>
            <a:pPr eaLnBrk="1" hangingPunct="1"/>
            <a:r>
              <a:rPr lang="en-US" sz="4400" b="1" dirty="0" smtClean="0">
                <a:solidFill>
                  <a:schemeClr val="tx1"/>
                </a:solidFill>
              </a:rPr>
              <a:t>Direct Costs </a:t>
            </a:r>
            <a:br>
              <a:rPr lang="en-US" sz="4400" b="1" dirty="0" smtClean="0">
                <a:solidFill>
                  <a:schemeClr val="tx1"/>
                </a:solidFill>
              </a:rPr>
            </a:br>
            <a:r>
              <a:rPr lang="en-US" sz="4400" b="1" dirty="0" smtClean="0">
                <a:solidFill>
                  <a:schemeClr val="tx1"/>
                </a:solidFill>
              </a:rPr>
              <a:t>for </a:t>
            </a:r>
            <a:br>
              <a:rPr lang="en-US" sz="4400" b="1" dirty="0" smtClean="0">
                <a:solidFill>
                  <a:schemeClr val="tx1"/>
                </a:solidFill>
              </a:rPr>
            </a:br>
            <a:r>
              <a:rPr lang="en-US" sz="4400" b="1" dirty="0" smtClean="0">
                <a:solidFill>
                  <a:schemeClr val="tx1"/>
                </a:solidFill>
              </a:rPr>
              <a:t>All Students </a:t>
            </a:r>
          </a:p>
        </p:txBody>
      </p:sp>
      <p:sp>
        <p:nvSpPr>
          <p:cNvPr id="18434" name="Text Placeholder 2"/>
          <p:cNvSpPr>
            <a:spLocks noGrp="1"/>
          </p:cNvSpPr>
          <p:nvPr>
            <p:ph type="body" sz="half" idx="2"/>
          </p:nvPr>
        </p:nvSpPr>
        <p:spPr>
          <a:xfrm>
            <a:off x="4724400" y="2895600"/>
            <a:ext cx="2474912" cy="2133600"/>
          </a:xfrm>
        </p:spPr>
        <p:txBody>
          <a:bodyPr>
            <a:normAutofit fontScale="55000" lnSpcReduction="20000"/>
          </a:bodyPr>
          <a:lstStyle/>
          <a:p>
            <a:pPr eaLnBrk="1" hangingPunct="1"/>
            <a:r>
              <a:rPr lang="en-US" sz="4000" b="1" dirty="0" smtClean="0">
                <a:solidFill>
                  <a:schemeClr val="tx2"/>
                </a:solidFill>
              </a:rPr>
              <a:t>	</a:t>
            </a:r>
            <a:r>
              <a:rPr lang="en-US" sz="7400" b="1" dirty="0" smtClean="0">
                <a:solidFill>
                  <a:schemeClr val="tx2"/>
                </a:solidFill>
              </a:rPr>
              <a:t>- Tuition </a:t>
            </a:r>
          </a:p>
          <a:p>
            <a:pPr eaLnBrk="1" hangingPunct="1"/>
            <a:r>
              <a:rPr lang="en-US" sz="7400" b="1" dirty="0" smtClean="0">
                <a:solidFill>
                  <a:schemeClr val="tx2"/>
                </a:solidFill>
              </a:rPr>
              <a:t>	- Fees </a:t>
            </a:r>
          </a:p>
          <a:p>
            <a:pPr eaLnBrk="1" hangingPunct="1"/>
            <a:r>
              <a:rPr lang="en-US" sz="7400" b="1" dirty="0" smtClean="0">
                <a:solidFill>
                  <a:schemeClr val="tx2"/>
                </a:solidFill>
              </a:rPr>
              <a:t>	- Books </a:t>
            </a: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4</a:t>
            </a:fld>
            <a:endParaRPr lang="en-US" sz="2000">
              <a:solidFill>
                <a:schemeClr val="tx1"/>
              </a:solidFill>
            </a:endParaRPr>
          </a:p>
        </p:txBody>
      </p:sp>
      <p:pic>
        <p:nvPicPr>
          <p:cNvPr id="2052" name="Picture 4" descr="C:\Users\Sharon\AppData\Local\Microsoft\Windows\Temporary Internet Files\Content.IE5\BAV46KQ5\MP900439436[1].jpg" title="empty classroom"/>
          <p:cNvPicPr>
            <a:picLocks noChangeAspect="1" noChangeArrowheads="1"/>
          </p:cNvPicPr>
          <p:nvPr/>
        </p:nvPicPr>
        <p:blipFill>
          <a:blip r:embed="rId3" cstate="print"/>
          <a:srcRect/>
          <a:stretch>
            <a:fillRect/>
          </a:stretch>
        </p:blipFill>
        <p:spPr bwMode="auto">
          <a:xfrm>
            <a:off x="914400" y="762000"/>
            <a:ext cx="3276600" cy="4365625"/>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873625" y="685800"/>
            <a:ext cx="3813175" cy="1473200"/>
          </a:xfrm>
        </p:spPr>
        <p:txBody>
          <a:bodyPr/>
          <a:lstStyle/>
          <a:p>
            <a:pPr eaLnBrk="1" hangingPunct="1"/>
            <a:r>
              <a:rPr lang="en-US" sz="4400" b="1" dirty="0" smtClean="0">
                <a:solidFill>
                  <a:schemeClr val="tx1"/>
                </a:solidFill>
              </a:rPr>
              <a:t>Room and Board </a:t>
            </a:r>
          </a:p>
        </p:txBody>
      </p:sp>
      <p:sp>
        <p:nvSpPr>
          <p:cNvPr id="3" name="Text Placeholder 2"/>
          <p:cNvSpPr>
            <a:spLocks noGrp="1"/>
          </p:cNvSpPr>
          <p:nvPr>
            <p:ph type="body" sz="half" idx="2"/>
          </p:nvPr>
        </p:nvSpPr>
        <p:spPr>
          <a:xfrm>
            <a:off x="4868863" y="2362200"/>
            <a:ext cx="3817937" cy="3157537"/>
          </a:xfrm>
        </p:spPr>
        <p:txBody>
          <a:bodyPr rtlCol="0">
            <a:normAutofit lnSpcReduction="10000"/>
          </a:bodyPr>
          <a:lstStyle/>
          <a:p>
            <a:pPr eaLnBrk="1" fontAlgn="auto" hangingPunct="1">
              <a:spcAft>
                <a:spcPts val="0"/>
              </a:spcAft>
              <a:buClr>
                <a:srgbClr val="7030A0"/>
              </a:buClr>
              <a:defRPr/>
            </a:pPr>
            <a:r>
              <a:rPr lang="en-US" sz="4000" b="1" dirty="0" smtClean="0">
                <a:solidFill>
                  <a:schemeClr val="tx2"/>
                </a:solidFill>
              </a:rPr>
              <a:t>Choices </a:t>
            </a:r>
          </a:p>
          <a:p>
            <a:pPr marL="342900" indent="-342900" eaLnBrk="1" fontAlgn="auto" hangingPunct="1">
              <a:spcAft>
                <a:spcPts val="0"/>
              </a:spcAft>
              <a:buClr>
                <a:srgbClr val="7030A0"/>
              </a:buClr>
              <a:buFont typeface="Wingdings" pitchFamily="2" charset="2"/>
              <a:buChar char="q"/>
              <a:defRPr/>
            </a:pPr>
            <a:r>
              <a:rPr lang="en-US" sz="3000" b="1" dirty="0" smtClean="0">
                <a:solidFill>
                  <a:schemeClr val="tx2"/>
                </a:solidFill>
              </a:rPr>
              <a:t>Live at home </a:t>
            </a:r>
          </a:p>
          <a:p>
            <a:pPr marL="342900" indent="-342900" eaLnBrk="1" fontAlgn="auto" hangingPunct="1">
              <a:spcAft>
                <a:spcPts val="0"/>
              </a:spcAft>
              <a:buClr>
                <a:srgbClr val="7030A0"/>
              </a:buClr>
              <a:buFont typeface="Wingdings" pitchFamily="2" charset="2"/>
              <a:buChar char="q"/>
              <a:defRPr/>
            </a:pPr>
            <a:r>
              <a:rPr lang="en-US" sz="3000" b="1" dirty="0" smtClean="0">
                <a:solidFill>
                  <a:schemeClr val="tx2"/>
                </a:solidFill>
              </a:rPr>
              <a:t>Live with friends and pay rent </a:t>
            </a:r>
          </a:p>
          <a:p>
            <a:pPr marL="342900" indent="-342900" eaLnBrk="1" fontAlgn="auto" hangingPunct="1">
              <a:spcAft>
                <a:spcPts val="0"/>
              </a:spcAft>
              <a:buClr>
                <a:srgbClr val="7030A0"/>
              </a:buClr>
              <a:buFont typeface="Wingdings" pitchFamily="2" charset="2"/>
              <a:buChar char="q"/>
              <a:defRPr/>
            </a:pPr>
            <a:r>
              <a:rPr lang="en-US" sz="3000" b="1" dirty="0" smtClean="0">
                <a:solidFill>
                  <a:schemeClr val="tx2"/>
                </a:solidFill>
              </a:rPr>
              <a:t>Live in a dorm on campus </a:t>
            </a:r>
            <a:endParaRPr lang="en-US" sz="3000" b="1" dirty="0">
              <a:solidFill>
                <a:schemeClr val="tx2"/>
              </a:solidFill>
            </a:endParaRP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5</a:t>
            </a:fld>
            <a:endParaRPr lang="en-US" sz="2000">
              <a:solidFill>
                <a:schemeClr val="tx1"/>
              </a:solidFill>
            </a:endParaRPr>
          </a:p>
        </p:txBody>
      </p:sp>
      <p:pic>
        <p:nvPicPr>
          <p:cNvPr id="3074" name="Picture 2" descr="C:\Program Files (x86)\Microsoft Office\MEDIA\CAGCAT10\j0185604.wmf" title="School house"/>
          <p:cNvPicPr>
            <a:picLocks noChangeAspect="1" noChangeArrowheads="1"/>
          </p:cNvPicPr>
          <p:nvPr/>
        </p:nvPicPr>
        <p:blipFill>
          <a:blip r:embed="rId3" cstate="print"/>
          <a:srcRect/>
          <a:stretch>
            <a:fillRect/>
          </a:stretch>
        </p:blipFill>
        <p:spPr bwMode="auto">
          <a:xfrm>
            <a:off x="760413" y="685800"/>
            <a:ext cx="1219200" cy="1576388"/>
          </a:xfrm>
          <a:prstGeom prst="rect">
            <a:avLst/>
          </a:prstGeom>
          <a:ln>
            <a:noFill/>
          </a:ln>
          <a:effectLst>
            <a:outerShdw blurRad="292100" dist="139700" dir="2700000" algn="tl" rotWithShape="0">
              <a:srgbClr val="333333">
                <a:alpha val="65000"/>
              </a:srgbClr>
            </a:outerShdw>
          </a:effectLst>
          <a:extLst/>
        </p:spPr>
      </p:pic>
      <p:pic>
        <p:nvPicPr>
          <p:cNvPr id="3075" name="Picture 3" descr="C:\Users\Sharon\AppData\Local\Microsoft\Windows\Temporary Internet Files\Content.IE5\R7BASQQY\MC900434223[1].wmf" title="School building"/>
          <p:cNvPicPr>
            <a:picLocks noChangeAspect="1" noChangeArrowheads="1"/>
          </p:cNvPicPr>
          <p:nvPr/>
        </p:nvPicPr>
        <p:blipFill>
          <a:blip r:embed="rId4" cstate="print"/>
          <a:srcRect/>
          <a:stretch>
            <a:fillRect/>
          </a:stretch>
        </p:blipFill>
        <p:spPr bwMode="auto">
          <a:xfrm>
            <a:off x="2362200" y="1676400"/>
            <a:ext cx="1806575" cy="1922463"/>
          </a:xfrm>
          <a:prstGeom prst="rect">
            <a:avLst/>
          </a:prstGeom>
          <a:ln>
            <a:noFill/>
          </a:ln>
          <a:effectLst>
            <a:outerShdw blurRad="292100" dist="139700" dir="2700000" algn="tl" rotWithShape="0">
              <a:srgbClr val="333333">
                <a:alpha val="65000"/>
              </a:srgbClr>
            </a:outerShdw>
          </a:effectLst>
          <a:extLst/>
        </p:spPr>
      </p:pic>
      <p:pic>
        <p:nvPicPr>
          <p:cNvPr id="3077" name="Picture 5" descr="C:\Users\Sharon\AppData\Local\Microsoft\Windows\Temporary Internet Files\Content.IE5\R7BASQQY\MC900089588[1].wmf" title="Students in dorm room"/>
          <p:cNvPicPr>
            <a:picLocks noChangeAspect="1" noChangeArrowheads="1"/>
          </p:cNvPicPr>
          <p:nvPr/>
        </p:nvPicPr>
        <p:blipFill>
          <a:blip r:embed="rId5" cstate="print"/>
          <a:srcRect/>
          <a:stretch>
            <a:fillRect/>
          </a:stretch>
        </p:blipFill>
        <p:spPr bwMode="auto">
          <a:xfrm>
            <a:off x="685800" y="3886200"/>
            <a:ext cx="3124200" cy="17526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953000" y="1600200"/>
            <a:ext cx="3389312" cy="566738"/>
          </a:xfrm>
        </p:spPr>
        <p:txBody>
          <a:bodyPr>
            <a:normAutofit fontScale="90000"/>
          </a:bodyPr>
          <a:lstStyle/>
          <a:p>
            <a:pPr eaLnBrk="1" hangingPunct="1"/>
            <a:r>
              <a:rPr lang="en-US" sz="4400" b="1" dirty="0" smtClean="0">
                <a:solidFill>
                  <a:schemeClr val="tx1"/>
                </a:solidFill>
              </a:rPr>
              <a:t>Indirect Costs </a:t>
            </a:r>
          </a:p>
        </p:txBody>
      </p:sp>
      <p:sp>
        <p:nvSpPr>
          <p:cNvPr id="22530" name="Text Placeholder 2"/>
          <p:cNvSpPr>
            <a:spLocks noGrp="1"/>
          </p:cNvSpPr>
          <p:nvPr>
            <p:ph type="body" sz="half" idx="2"/>
          </p:nvPr>
        </p:nvSpPr>
        <p:spPr>
          <a:xfrm>
            <a:off x="5410200" y="2438400"/>
            <a:ext cx="3352800" cy="1905000"/>
          </a:xfrm>
        </p:spPr>
        <p:txBody>
          <a:bodyPr>
            <a:normAutofit lnSpcReduction="10000"/>
          </a:bodyPr>
          <a:lstStyle/>
          <a:p>
            <a:pPr eaLnBrk="1" hangingPunct="1"/>
            <a:r>
              <a:rPr lang="en-US" sz="3600" b="1" dirty="0" smtClean="0">
                <a:solidFill>
                  <a:schemeClr val="tx2"/>
                </a:solidFill>
              </a:rPr>
              <a:t>- Transportation </a:t>
            </a:r>
          </a:p>
          <a:p>
            <a:pPr eaLnBrk="1" hangingPunct="1"/>
            <a:r>
              <a:rPr lang="en-US" sz="3600" b="1" dirty="0" smtClean="0">
                <a:solidFill>
                  <a:schemeClr val="tx2"/>
                </a:solidFill>
              </a:rPr>
              <a:t>- Personal </a:t>
            </a:r>
          </a:p>
          <a:p>
            <a:pPr eaLnBrk="1" hangingPunct="1"/>
            <a:r>
              <a:rPr lang="en-US" sz="3600" b="1" dirty="0" smtClean="0">
                <a:solidFill>
                  <a:schemeClr val="tx2"/>
                </a:solidFill>
              </a:rPr>
              <a:t>- Recreation </a:t>
            </a:r>
          </a:p>
          <a:p>
            <a:pPr eaLnBrk="1" hangingPunct="1"/>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6</a:t>
            </a:fld>
            <a:endParaRPr lang="en-US" sz="2000">
              <a:solidFill>
                <a:schemeClr val="tx1"/>
              </a:solidFill>
            </a:endParaRPr>
          </a:p>
        </p:txBody>
      </p:sp>
      <p:pic>
        <p:nvPicPr>
          <p:cNvPr id="4100" name="Picture 4" descr="C:\Users\Sharon\AppData\Local\Microsoft\Windows\Temporary Internet Files\Content.IE5\R7BASQQY\MP900399397[1].jpg" title="Pumping gas"/>
          <p:cNvPicPr>
            <a:picLocks noChangeAspect="1" noChangeArrowheads="1"/>
          </p:cNvPicPr>
          <p:nvPr/>
        </p:nvPicPr>
        <p:blipFill>
          <a:blip r:embed="rId3" cstate="print"/>
          <a:srcRect/>
          <a:stretch>
            <a:fillRect/>
          </a:stretch>
        </p:blipFill>
        <p:spPr bwMode="auto">
          <a:xfrm>
            <a:off x="609600" y="533400"/>
            <a:ext cx="2287588" cy="1524000"/>
          </a:xfrm>
          <a:prstGeom prst="rect">
            <a:avLst/>
          </a:prstGeom>
          <a:ln>
            <a:noFill/>
          </a:ln>
          <a:effectLst>
            <a:outerShdw blurRad="292100" dist="139700" dir="2700000" algn="tl" rotWithShape="0">
              <a:srgbClr val="333333">
                <a:alpha val="65000"/>
              </a:srgbClr>
            </a:outerShdw>
          </a:effectLst>
          <a:extLst/>
        </p:spPr>
      </p:pic>
      <p:pic>
        <p:nvPicPr>
          <p:cNvPr id="4101" name="Picture 5" descr="C:\Users\Sharon\AppData\Local\Microsoft\Windows\Temporary Internet Files\Content.IE5\R7BASQQY\MP900321049[1].jpg" title="tooth brush"/>
          <p:cNvPicPr>
            <a:picLocks noChangeAspect="1" noChangeArrowheads="1"/>
          </p:cNvPicPr>
          <p:nvPr/>
        </p:nvPicPr>
        <p:blipFill>
          <a:blip r:embed="rId4" cstate="print"/>
          <a:srcRect/>
          <a:stretch>
            <a:fillRect/>
          </a:stretch>
        </p:blipFill>
        <p:spPr bwMode="auto">
          <a:xfrm>
            <a:off x="3149600" y="1144588"/>
            <a:ext cx="1303338" cy="1825625"/>
          </a:xfrm>
          <a:prstGeom prst="rect">
            <a:avLst/>
          </a:prstGeom>
          <a:ln>
            <a:noFill/>
          </a:ln>
          <a:effectLst>
            <a:outerShdw blurRad="292100" dist="139700" dir="2700000" algn="tl" rotWithShape="0">
              <a:srgbClr val="333333">
                <a:alpha val="65000"/>
              </a:srgbClr>
            </a:outerShdw>
          </a:effectLst>
          <a:extLst/>
        </p:spPr>
      </p:pic>
      <p:pic>
        <p:nvPicPr>
          <p:cNvPr id="4105" name="Picture 9" descr="C:\Users\Sharon\AppData\Local\Microsoft\Windows\Temporary Internet Files\Content.IE5\R7BASQQY\MP900410052[1].jpg" title="Eating pizza"/>
          <p:cNvPicPr>
            <a:picLocks noChangeAspect="1" noChangeArrowheads="1"/>
          </p:cNvPicPr>
          <p:nvPr/>
        </p:nvPicPr>
        <p:blipFill>
          <a:blip r:embed="rId5" cstate="print"/>
          <a:srcRect/>
          <a:stretch>
            <a:fillRect/>
          </a:stretch>
        </p:blipFill>
        <p:spPr bwMode="auto">
          <a:xfrm>
            <a:off x="1066800" y="2362200"/>
            <a:ext cx="1676400" cy="1676400"/>
          </a:xfrm>
          <a:prstGeom prst="rect">
            <a:avLst/>
          </a:prstGeom>
          <a:ln>
            <a:noFill/>
          </a:ln>
          <a:effectLst>
            <a:outerShdw blurRad="292100" dist="139700" dir="2700000" algn="tl" rotWithShape="0">
              <a:srgbClr val="333333">
                <a:alpha val="65000"/>
              </a:srgbClr>
            </a:outerShdw>
          </a:effectLst>
          <a:extLst/>
        </p:spPr>
      </p:pic>
      <p:pic>
        <p:nvPicPr>
          <p:cNvPr id="4106" name="Picture 10" descr="C:\Users\Sharon\AppData\Local\Microsoft\Windows\Temporary Internet Files\Content.IE5\BAV46KQ5\MC900368172[1].wmf" title="Admit one ticket"/>
          <p:cNvPicPr>
            <a:picLocks noChangeAspect="1" noChangeArrowheads="1"/>
          </p:cNvPicPr>
          <p:nvPr/>
        </p:nvPicPr>
        <p:blipFill>
          <a:blip r:embed="rId6" cstate="print"/>
          <a:srcRect/>
          <a:stretch>
            <a:fillRect/>
          </a:stretch>
        </p:blipFill>
        <p:spPr bwMode="auto">
          <a:xfrm>
            <a:off x="762000" y="4191000"/>
            <a:ext cx="1704975" cy="1581150"/>
          </a:xfrm>
          <a:prstGeom prst="rect">
            <a:avLst/>
          </a:prstGeom>
          <a:ln>
            <a:noFill/>
          </a:ln>
          <a:effectLst>
            <a:outerShdw blurRad="292100" dist="139700" dir="2700000" algn="tl" rotWithShape="0">
              <a:srgbClr val="333333">
                <a:alpha val="65000"/>
              </a:srgbClr>
            </a:outerShdw>
          </a:effectLst>
          <a:extLst/>
        </p:spPr>
      </p:pic>
      <p:pic>
        <p:nvPicPr>
          <p:cNvPr id="4107" name="Picture 11" descr="C:\Users\Sharon\AppData\Local\Microsoft\Windows\Temporary Internet Files\Content.IE5\R7BASQQY\MP900314259[1].jpg" title="bucket of popcorn"/>
          <p:cNvPicPr>
            <a:picLocks noChangeAspect="1" noChangeArrowheads="1"/>
          </p:cNvPicPr>
          <p:nvPr/>
        </p:nvPicPr>
        <p:blipFill>
          <a:blip r:embed="rId7" cstate="print"/>
          <a:srcRect/>
          <a:stretch>
            <a:fillRect/>
          </a:stretch>
        </p:blipFill>
        <p:spPr bwMode="auto">
          <a:xfrm>
            <a:off x="3200400" y="3200400"/>
            <a:ext cx="1454150" cy="19939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724401" y="990600"/>
            <a:ext cx="3962400" cy="1320800"/>
          </a:xfrm>
        </p:spPr>
        <p:txBody>
          <a:bodyPr>
            <a:normAutofit fontScale="90000"/>
          </a:bodyPr>
          <a:lstStyle/>
          <a:p>
            <a:pPr eaLnBrk="1" hangingPunct="1"/>
            <a:r>
              <a:rPr lang="en-US" sz="4400" b="1" dirty="0" smtClean="0">
                <a:solidFill>
                  <a:schemeClr val="tx1"/>
                </a:solidFill>
              </a:rPr>
              <a:t>Total Cost of Higher Education </a:t>
            </a:r>
          </a:p>
        </p:txBody>
      </p:sp>
      <p:sp>
        <p:nvSpPr>
          <p:cNvPr id="24578" name="Text Placeholder 2"/>
          <p:cNvSpPr>
            <a:spLocks noGrp="1"/>
          </p:cNvSpPr>
          <p:nvPr>
            <p:ph type="body" sz="half" idx="2"/>
          </p:nvPr>
        </p:nvSpPr>
        <p:spPr>
          <a:xfrm>
            <a:off x="4868863" y="2938463"/>
            <a:ext cx="3817937" cy="1862137"/>
          </a:xfrm>
        </p:spPr>
        <p:txBody>
          <a:bodyPr/>
          <a:lstStyle/>
          <a:p>
            <a:pPr eaLnBrk="1" hangingPunct="1"/>
            <a:r>
              <a:rPr lang="en-US" sz="3600" b="1" dirty="0" smtClean="0">
                <a:solidFill>
                  <a:schemeClr val="tx2"/>
                </a:solidFill>
              </a:rPr>
              <a:t>What did you learn about your choices? </a:t>
            </a:r>
          </a:p>
        </p:txBody>
      </p:sp>
      <p:sp>
        <p:nvSpPr>
          <p:cNvPr id="2" name="Slide Number Placeholder 1"/>
          <p:cNvSpPr>
            <a:spLocks noGrp="1"/>
          </p:cNvSpPr>
          <p:nvPr>
            <p:ph type="sldNum" sz="quarter" idx="12"/>
          </p:nvPr>
        </p:nvSpPr>
        <p:spPr/>
        <p:txBody>
          <a:bodyPr/>
          <a:lstStyle/>
          <a:p>
            <a:pPr>
              <a:defRPr/>
            </a:pPr>
            <a:fld id="{E66096C8-A257-43E2-9799-FAEEF9012D5E}" type="slidenum">
              <a:rPr lang="en-US" sz="2000" smtClean="0">
                <a:solidFill>
                  <a:schemeClr val="tx1"/>
                </a:solidFill>
              </a:rPr>
              <a:pPr>
                <a:defRPr/>
              </a:pPr>
              <a:t>7</a:t>
            </a:fld>
            <a:endParaRPr lang="en-US" sz="2000">
              <a:solidFill>
                <a:schemeClr val="tx1"/>
              </a:solidFill>
            </a:endParaRPr>
          </a:p>
        </p:txBody>
      </p:sp>
      <p:pic>
        <p:nvPicPr>
          <p:cNvPr id="5122" name="Picture 2" descr="C:\Users\Sharon\AppData\Local\Microsoft\Windows\Temporary Internet Files\Content.IE5\5ONXQHR1\MP900399476[1].jpg" title="Calculator"/>
          <p:cNvPicPr>
            <a:picLocks noChangeAspect="1" noChangeArrowheads="1"/>
          </p:cNvPicPr>
          <p:nvPr/>
        </p:nvPicPr>
        <p:blipFill>
          <a:blip r:embed="rId3" cstate="print"/>
          <a:srcRect/>
          <a:stretch>
            <a:fillRect/>
          </a:stretch>
        </p:blipFill>
        <p:spPr bwMode="auto">
          <a:xfrm>
            <a:off x="1066800" y="914400"/>
            <a:ext cx="3124200" cy="3906838"/>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E1B93D-45FA-408F-9621-B211808E05C1}"/>
</file>

<file path=customXml/itemProps2.xml><?xml version="1.0" encoding="utf-8"?>
<ds:datastoreItem xmlns:ds="http://schemas.openxmlformats.org/officeDocument/2006/customXml" ds:itemID="{AE1463D3-E583-4CD8-9E9C-5FAE256DF2D4}"/>
</file>

<file path=customXml/itemProps3.xml><?xml version="1.0" encoding="utf-8"?>
<ds:datastoreItem xmlns:ds="http://schemas.openxmlformats.org/officeDocument/2006/customXml" ds:itemID="{06DFBB2E-824F-4C37-BBC7-FE24739588E6}"/>
</file>

<file path=docProps/app.xml><?xml version="1.0" encoding="utf-8"?>
<Properties xmlns="http://schemas.openxmlformats.org/officeDocument/2006/extended-properties" xmlns:vt="http://schemas.openxmlformats.org/officeDocument/2006/docPropsVTypes">
  <Template/>
  <TotalTime>4329</TotalTime>
  <Words>792</Words>
  <Application>Microsoft Office PowerPoint</Application>
  <PresentationFormat>On-screen Show (4:3)</PresentationFormat>
  <Paragraphs>109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vt:lpstr>
      <vt:lpstr>Choices </vt:lpstr>
      <vt:lpstr>Questions to Ask Yourself  </vt:lpstr>
      <vt:lpstr>Direct Costs  for  All Students </vt:lpstr>
      <vt:lpstr>Room and Board </vt:lpstr>
      <vt:lpstr>Indirect Costs </vt:lpstr>
      <vt:lpstr>Total Cost of Higher 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Ready Lesson 10 Grades 6-9 Cost of College Presentation</dc:title>
  <dc:subject>Career Ready Lesson 10 Grades 6-9 Cost of College Presentation</dc:subject>
  <dc:creator>OSPI</dc:creator>
  <cp:keywords>Career Ready Lesson 10 Grades 6-9 Cost of College Presentation</cp:keywords>
  <cp:lastModifiedBy>Bonnie Zimmerman</cp:lastModifiedBy>
  <cp:revision>41</cp:revision>
  <cp:lastPrinted>2013-08-27T17:54:39Z</cp:lastPrinted>
  <dcterms:created xsi:type="dcterms:W3CDTF">2011-10-01T21:45:29Z</dcterms:created>
  <dcterms:modified xsi:type="dcterms:W3CDTF">2018-02-06T00:25:28Z</dcterms:modified>
</cp:coreProperties>
</file>