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61" r:id="rId6"/>
  </p:sldMasterIdLst>
  <p:notesMasterIdLst>
    <p:notesMasterId r:id="rId41"/>
  </p:notesMasterIdLst>
  <p:handoutMasterIdLst>
    <p:handoutMasterId r:id="rId42"/>
  </p:handoutMasterIdLst>
  <p:sldIdLst>
    <p:sldId id="272" r:id="rId7"/>
    <p:sldId id="321" r:id="rId8"/>
    <p:sldId id="344" r:id="rId9"/>
    <p:sldId id="343" r:id="rId10"/>
    <p:sldId id="340" r:id="rId11"/>
    <p:sldId id="341" r:id="rId12"/>
    <p:sldId id="342" r:id="rId13"/>
    <p:sldId id="345" r:id="rId14"/>
    <p:sldId id="346" r:id="rId15"/>
    <p:sldId id="347" r:id="rId16"/>
    <p:sldId id="299" r:id="rId17"/>
    <p:sldId id="323" r:id="rId18"/>
    <p:sldId id="324" r:id="rId19"/>
    <p:sldId id="325" r:id="rId20"/>
    <p:sldId id="326" r:id="rId21"/>
    <p:sldId id="327" r:id="rId22"/>
    <p:sldId id="328" r:id="rId23"/>
    <p:sldId id="329" r:id="rId24"/>
    <p:sldId id="330" r:id="rId25"/>
    <p:sldId id="331" r:id="rId26"/>
    <p:sldId id="332" r:id="rId27"/>
    <p:sldId id="315" r:id="rId28"/>
    <p:sldId id="316" r:id="rId29"/>
    <p:sldId id="333" r:id="rId30"/>
    <p:sldId id="334" r:id="rId31"/>
    <p:sldId id="309" r:id="rId32"/>
    <p:sldId id="310" r:id="rId33"/>
    <p:sldId id="335" r:id="rId34"/>
    <p:sldId id="336" r:id="rId35"/>
    <p:sldId id="337" r:id="rId36"/>
    <p:sldId id="338" r:id="rId37"/>
    <p:sldId id="339" r:id="rId38"/>
    <p:sldId id="320" r:id="rId39"/>
    <p:sldId id="322"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Liden" initials="SL" lastIdx="5" clrIdx="0">
    <p:extLst>
      <p:ext uri="{19B8F6BF-5375-455C-9EA6-DF929625EA0E}">
        <p15:presenceInfo xmlns:p15="http://schemas.microsoft.com/office/powerpoint/2012/main" userId="S-1-5-21-1606980848-1425521274-839522115-21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4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83806" autoAdjust="0"/>
  </p:normalViewPr>
  <p:slideViewPr>
    <p:cSldViewPr snapToGrid="0">
      <p:cViewPr varScale="1">
        <p:scale>
          <a:sx n="93" d="100"/>
          <a:sy n="93" d="100"/>
        </p:scale>
        <p:origin x="29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019E4D7-DF1C-41D9-94F8-E909EEED5182}" type="datetimeFigureOut">
              <a:rPr lang="en-US" smtClean="0"/>
              <a:t>1/15/2020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C044A2B-B29F-4E6D-8BB4-73F780523A69}" type="slidenum">
              <a:rPr lang="en-US" smtClean="0"/>
              <a:t>‹#›</a:t>
            </a:fld>
            <a:endParaRPr lang="en-US"/>
          </a:p>
        </p:txBody>
      </p:sp>
    </p:spTree>
    <p:extLst>
      <p:ext uri="{BB962C8B-B14F-4D97-AF65-F5344CB8AC3E}">
        <p14:creationId xmlns:p14="http://schemas.microsoft.com/office/powerpoint/2010/main" val="2321261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2B79E4-ABEE-48B5-934C-A05F18B350D0}" type="datetimeFigureOut">
              <a:rPr lang="en-US" smtClean="0"/>
              <a:t>1/15/2020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81032E-8435-4810-B872-D429860A9133}" type="slidenum">
              <a:rPr lang="en-US" smtClean="0"/>
              <a:t>‹#›</a:t>
            </a:fld>
            <a:endParaRPr lang="en-US"/>
          </a:p>
        </p:txBody>
      </p:sp>
    </p:spTree>
    <p:extLst>
      <p:ext uri="{BB962C8B-B14F-4D97-AF65-F5344CB8AC3E}">
        <p14:creationId xmlns:p14="http://schemas.microsoft.com/office/powerpoint/2010/main" val="157327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8</a:t>
            </a:fld>
            <a:endParaRPr lang="en-US"/>
          </a:p>
        </p:txBody>
      </p:sp>
    </p:spTree>
    <p:extLst>
      <p:ext uri="{BB962C8B-B14F-4D97-AF65-F5344CB8AC3E}">
        <p14:creationId xmlns:p14="http://schemas.microsoft.com/office/powerpoint/2010/main" val="253984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9</a:t>
            </a:fld>
            <a:endParaRPr lang="en-US"/>
          </a:p>
        </p:txBody>
      </p:sp>
    </p:spTree>
    <p:extLst>
      <p:ext uri="{BB962C8B-B14F-4D97-AF65-F5344CB8AC3E}">
        <p14:creationId xmlns:p14="http://schemas.microsoft.com/office/powerpoint/2010/main" val="277507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10</a:t>
            </a:fld>
            <a:endParaRPr lang="en-US"/>
          </a:p>
        </p:txBody>
      </p:sp>
    </p:spTree>
    <p:extLst>
      <p:ext uri="{BB962C8B-B14F-4D97-AF65-F5344CB8AC3E}">
        <p14:creationId xmlns:p14="http://schemas.microsoft.com/office/powerpoint/2010/main" val="1356638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2574991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C4BA6C-33A8-4907-8929-5B8B483C2DDA}"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58290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4BA6C-33A8-4907-8929-5B8B483C2DDA}"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49306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C4BA6C-33A8-4907-8929-5B8B483C2DDA}"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2362099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C4BA6C-33A8-4907-8929-5B8B483C2DDA}"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38693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C4BA6C-33A8-4907-8929-5B8B483C2DDA}"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2642574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C4BA6C-33A8-4907-8929-5B8B483C2DDA}"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885965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4BA6C-33A8-4907-8929-5B8B483C2DDA}"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211194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C4BA6C-33A8-4907-8929-5B8B483C2DDA}"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3531546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C4BA6C-33A8-4907-8929-5B8B483C2DDA}"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1601170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4BA6C-33A8-4907-8929-5B8B483C2DDA}"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369547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HEX">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August 2019  </a:t>
            </a: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5688527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4BA6C-33A8-4907-8929-5B8B483C2DDA}"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D6FF2D-5E99-4157-BD9F-CA16AFF47ABC}" type="slidenum">
              <a:rPr lang="en-US" smtClean="0"/>
              <a:t>‹#›</a:t>
            </a:fld>
            <a:endParaRPr lang="en-US"/>
          </a:p>
        </p:txBody>
      </p:sp>
    </p:spTree>
    <p:extLst>
      <p:ext uri="{BB962C8B-B14F-4D97-AF65-F5344CB8AC3E}">
        <p14:creationId xmlns:p14="http://schemas.microsoft.com/office/powerpoint/2010/main" val="165423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2220954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1090196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1029854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2488695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355742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1322251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3376764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3798167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289653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26422"/>
            <a:ext cx="12182052" cy="6620944"/>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6" name="TextBox 5">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7872206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625153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A4F7F9-32D5-458F-9FF3-F3ED692D43A8}" type="slidenum">
              <a:rPr lang="en-US" smtClean="0"/>
              <a:t>‹#›</a:t>
            </a:fld>
            <a:endParaRPr lang="en-US"/>
          </a:p>
        </p:txBody>
      </p:sp>
    </p:spTree>
    <p:extLst>
      <p:ext uri="{BB962C8B-B14F-4D97-AF65-F5344CB8AC3E}">
        <p14:creationId xmlns:p14="http://schemas.microsoft.com/office/powerpoint/2010/main" val="768837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lank, no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10377377" y="6339391"/>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02158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3635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8" name="TextBox 7">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052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0526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40674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10" name="TextBox 9">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3645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3645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006062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10" name="TextBox 9">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763160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2047"/>
            <a:ext cx="12182052" cy="6846313"/>
          </a:xfrm>
          <a:prstGeom prst="rect">
            <a:avLst/>
          </a:prstGeom>
        </p:spPr>
      </p:pic>
      <p:sp>
        <p:nvSpPr>
          <p:cNvPr id="10" name="TextBox 9">
            <a:extLst>
              <a:ext uri="{FF2B5EF4-FFF2-40B4-BE49-F238E27FC236}">
                <a16:creationId xmlns:a16="http://schemas.microsoft.com/office/drawing/2014/main" id="{FBF7FD54-69B1-F147-9B2B-1E9F4A800D2E}"/>
              </a:ext>
            </a:extLst>
          </p:cNvPr>
          <p:cNvSpPr txBox="1"/>
          <p:nvPr userDrawn="1"/>
        </p:nvSpPr>
        <p:spPr>
          <a:xfrm>
            <a:off x="10377377" y="6321973"/>
            <a:ext cx="1686246" cy="276999"/>
          </a:xfrm>
          <a:prstGeom prst="rect">
            <a:avLst/>
          </a:prstGeom>
          <a:noFill/>
        </p:spPr>
        <p:txBody>
          <a:bodyPr wrap="square" rtlCol="0">
            <a:spAutoFit/>
          </a:bodyPr>
          <a:lstStyle/>
          <a:p>
            <a:pPr algn="r"/>
            <a:r>
              <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12/12/2019  |   </a:t>
            </a:r>
            <a:fld id="{3C001E99-0A0D-EE42-8F0D-DFB068775785}" type="slidenum">
              <a:rPr lang="en-US" sz="120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a:t>
            </a:fld>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8" name="TextBox 7">
            <a:extLst>
              <a:ext uri="{FF2B5EF4-FFF2-40B4-BE49-F238E27FC236}">
                <a16:creationId xmlns:a16="http://schemas.microsoft.com/office/drawing/2014/main" id="{FBF7FD54-69B1-F147-9B2B-1E9F4A800D2E}"/>
              </a:ext>
            </a:extLst>
          </p:cNvPr>
          <p:cNvSpPr txBox="1"/>
          <p:nvPr userDrawn="1"/>
        </p:nvSpPr>
        <p:spPr>
          <a:xfrm>
            <a:off x="5584411" y="6304555"/>
            <a:ext cx="4343349" cy="276999"/>
          </a:xfrm>
          <a:prstGeom prst="rect">
            <a:avLst/>
          </a:prstGeom>
          <a:noFill/>
        </p:spPr>
        <p:txBody>
          <a:bodyPr wrap="square" rtlCol="0">
            <a:spAutoFit/>
          </a:bodyPr>
          <a:lstStyle/>
          <a:p>
            <a:pPr algn="l"/>
            <a:r>
              <a:rPr lang="en-US" sz="120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sz="1200" baseline="0" dirty="0" smtClean="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rPr>
              <a:t>  SECTION</a:t>
            </a:r>
            <a:endParaRPr lang="en-US" sz="1200" dirty="0">
              <a:solidFill>
                <a:schemeClr val="bg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17656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6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6" r:id="rId4"/>
    <p:sldLayoutId id="2147483651" r:id="rId5"/>
    <p:sldLayoutId id="2147483652" r:id="rId6"/>
    <p:sldLayoutId id="2147483653" r:id="rId7"/>
    <p:sldLayoutId id="2147483654" r:id="rId8"/>
    <p:sldLayoutId id="2147483655" r:id="rId9"/>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4BA6C-33A8-4907-8929-5B8B483C2DDA}" type="datetimeFigureOut">
              <a:rPr lang="en-US" smtClean="0"/>
              <a:t>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6FF2D-5E99-4157-BD9F-CA16AFF47ABC}" type="slidenum">
              <a:rPr lang="en-US" smtClean="0"/>
              <a:t>‹#›</a:t>
            </a:fld>
            <a:endParaRPr lang="en-US"/>
          </a:p>
        </p:txBody>
      </p:sp>
    </p:spTree>
    <p:extLst>
      <p:ext uri="{BB962C8B-B14F-4D97-AF65-F5344CB8AC3E}">
        <p14:creationId xmlns:p14="http://schemas.microsoft.com/office/powerpoint/2010/main" val="152098335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4F7F9-32D5-458F-9FF3-F3ED692D43A8}" type="slidenum">
              <a:rPr lang="en-US" smtClean="0"/>
              <a:t>‹#›</a:t>
            </a:fld>
            <a:endParaRPr lang="en-US"/>
          </a:p>
        </p:txBody>
      </p:sp>
    </p:spTree>
    <p:extLst>
      <p:ext uri="{BB962C8B-B14F-4D97-AF65-F5344CB8AC3E}">
        <p14:creationId xmlns:p14="http://schemas.microsoft.com/office/powerpoint/2010/main" val="42013259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cky.mclean@k12.wa.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k12.wa.us/sites/default/files/public/safs/ins/enr/1819/userguide.docx" TargetMode="External"/><Relationship Id="rId2" Type="http://schemas.openxmlformats.org/officeDocument/2006/relationships/hyperlink" Target="https://www.k12.wa.us/sites/default/files/public/safs/ins/enr/1920/B053-19Attach.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k12.wa.us/policy-funding/school-apportionme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k12.wa.u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CC3E-C3A0-D741-A1E4-9C41C6248D05}"/>
              </a:ext>
            </a:extLst>
          </p:cNvPr>
          <p:cNvSpPr>
            <a:spLocks noGrp="1"/>
          </p:cNvSpPr>
          <p:nvPr>
            <p:ph type="ctrTitle"/>
          </p:nvPr>
        </p:nvSpPr>
        <p:spPr>
          <a:xfrm>
            <a:off x="1524000" y="697822"/>
            <a:ext cx="9144000" cy="2387600"/>
          </a:xfrm>
        </p:spPr>
        <p:txBody>
          <a:bodyPr>
            <a:normAutofit/>
          </a:bodyPr>
          <a:lstStyle/>
          <a:p>
            <a:r>
              <a:rPr lang="en-US" dirty="0" smtClean="0"/>
              <a:t>Enrollment Reporting</a:t>
            </a:r>
            <a:br>
              <a:rPr lang="en-US" dirty="0" smtClean="0"/>
            </a:br>
            <a:r>
              <a:rPr lang="en-US" sz="3300" dirty="0" smtClean="0"/>
              <a:t>Annual ESD Training</a:t>
            </a:r>
            <a:r>
              <a:rPr lang="en-US" dirty="0" smtClean="0"/>
              <a:t/>
            </a:r>
            <a:br>
              <a:rPr lang="en-US" dirty="0" smtClean="0"/>
            </a:br>
            <a:r>
              <a:rPr lang="en-US" sz="3300" dirty="0" smtClean="0"/>
              <a:t>August 2019</a:t>
            </a:r>
            <a:endParaRPr lang="en-US" sz="3300" dirty="0"/>
          </a:p>
        </p:txBody>
      </p:sp>
      <p:sp>
        <p:nvSpPr>
          <p:cNvPr id="3" name="Subtitle 2">
            <a:extLst>
              <a:ext uri="{FF2B5EF4-FFF2-40B4-BE49-F238E27FC236}">
                <a16:creationId xmlns:a16="http://schemas.microsoft.com/office/drawing/2014/main" id="{2F70EFD7-1A35-414B-9579-82D9296B813E}"/>
              </a:ext>
            </a:extLst>
          </p:cNvPr>
          <p:cNvSpPr>
            <a:spLocks noGrp="1"/>
          </p:cNvSpPr>
          <p:nvPr>
            <p:ph type="subTitle" idx="1"/>
          </p:nvPr>
        </p:nvSpPr>
        <p:spPr>
          <a:xfrm>
            <a:off x="1524000" y="3959819"/>
            <a:ext cx="9144000" cy="889583"/>
          </a:xfrm>
        </p:spPr>
        <p:txBody>
          <a:bodyPr/>
          <a:lstStyle/>
          <a:p>
            <a:r>
              <a:rPr lang="en-US" dirty="0" smtClean="0"/>
              <a:t>Becky McLean, Enrollment Reporting Supervisor, </a:t>
            </a:r>
            <a:r>
              <a:rPr lang="en-US" dirty="0" smtClean="0">
                <a:hlinkClick r:id="rId2"/>
              </a:rPr>
              <a:t>becky.mclean@k12.wa.us</a:t>
            </a:r>
            <a:r>
              <a:rPr lang="en-US" dirty="0" smtClean="0"/>
              <a:t>, 360-725-6306</a:t>
            </a:r>
          </a:p>
          <a:p>
            <a:endParaRPr lang="en-US" dirty="0"/>
          </a:p>
        </p:txBody>
      </p:sp>
      <p:sp>
        <p:nvSpPr>
          <p:cNvPr id="4" name="Title 4">
            <a:extLst>
              <a:ext uri="{FF2B5EF4-FFF2-40B4-BE49-F238E27FC236}">
                <a16:creationId xmlns:a16="http://schemas.microsoft.com/office/drawing/2014/main" id="{EEC2653B-09B9-2F4B-BFD1-78702681655A}"/>
              </a:ext>
            </a:extLst>
          </p:cNvPr>
          <p:cNvSpPr txBox="1">
            <a:spLocks/>
          </p:cNvSpPr>
          <p:nvPr/>
        </p:nvSpPr>
        <p:spPr>
          <a:xfrm>
            <a:off x="0" y="5561078"/>
            <a:ext cx="12192000" cy="5645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tx1"/>
                </a:solidFill>
                <a:latin typeface="Segoe UI Light" panose="020B0502040204020203" pitchFamily="34" charset="0"/>
                <a:ea typeface="+mj-ea"/>
                <a:cs typeface="Segoe UI Light" panose="020B0502040204020203" pitchFamily="34" charset="0"/>
              </a:defRPr>
            </a:lvl1pPr>
          </a:lstStyle>
          <a:p>
            <a:r>
              <a:rPr lang="en-US" sz="3200" b="1" dirty="0"/>
              <a:t>Office of Superintendent of Public Instruction</a:t>
            </a:r>
          </a:p>
        </p:txBody>
      </p:sp>
      <p:sp>
        <p:nvSpPr>
          <p:cNvPr id="5" name="Subtitle 5">
            <a:extLst>
              <a:ext uri="{FF2B5EF4-FFF2-40B4-BE49-F238E27FC236}">
                <a16:creationId xmlns:a16="http://schemas.microsoft.com/office/drawing/2014/main" id="{564D0AD3-C11C-FE46-A133-7DBA0BD9443F}"/>
              </a:ext>
            </a:extLst>
          </p:cNvPr>
          <p:cNvSpPr txBox="1">
            <a:spLocks/>
          </p:cNvSpPr>
          <p:nvPr/>
        </p:nvSpPr>
        <p:spPr>
          <a:xfrm>
            <a:off x="1524000" y="6182360"/>
            <a:ext cx="9144000" cy="4230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Palatino Linotype" panose="0204050205050503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Palatino Linotype" panose="02040502050505030304"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Palatino Linotype" panose="02040502050505030304"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Palatino Linotype" panose="02040502050505030304"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Chris Reykdal, State Superintendent</a:t>
            </a:r>
          </a:p>
        </p:txBody>
      </p:sp>
    </p:spTree>
    <p:extLst>
      <p:ext uri="{BB962C8B-B14F-4D97-AF65-F5344CB8AC3E}">
        <p14:creationId xmlns:p14="http://schemas.microsoft.com/office/powerpoint/2010/main" val="2841805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4074981"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NEW SAFS Website - </a:t>
            </a:r>
            <a:r>
              <a:rPr lang="en-US" sz="2500" i="1" dirty="0" smtClean="0">
                <a:solidFill>
                  <a:srgbClr val="006666"/>
                </a:solidFill>
                <a:latin typeface="+mj-lt"/>
              </a:rPr>
              <a:t>continues</a:t>
            </a:r>
            <a:endParaRPr lang="en-US" sz="2500" i="1" dirty="0">
              <a:solidFill>
                <a:srgbClr val="006666"/>
              </a:solidFill>
              <a:latin typeface="+mj-lt"/>
            </a:endParaRPr>
          </a:p>
        </p:txBody>
      </p:sp>
      <p:sp>
        <p:nvSpPr>
          <p:cNvPr id="3" name="Content Placeholder 2"/>
          <p:cNvSpPr>
            <a:spLocks noGrp="1"/>
          </p:cNvSpPr>
          <p:nvPr>
            <p:ph idx="1"/>
          </p:nvPr>
        </p:nvSpPr>
        <p:spPr>
          <a:xfrm>
            <a:off x="374805" y="1220010"/>
            <a:ext cx="4229093" cy="2714037"/>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smtClean="0"/>
              <a:t>To look up enrollment reports, select: </a:t>
            </a:r>
          </a:p>
          <a:p>
            <a:pPr marL="744538" lvl="1" indent="-339725">
              <a:lnSpc>
                <a:spcPct val="120000"/>
              </a:lnSpc>
              <a:spcBef>
                <a:spcPts val="0"/>
              </a:spcBef>
            </a:pPr>
            <a:r>
              <a:rPr lang="en-US" sz="2000" dirty="0" smtClean="0"/>
              <a:t>School Year</a:t>
            </a:r>
          </a:p>
          <a:p>
            <a:pPr marL="744538" lvl="1" indent="-339725">
              <a:lnSpc>
                <a:spcPct val="120000"/>
              </a:lnSpc>
              <a:spcBef>
                <a:spcPts val="0"/>
              </a:spcBef>
            </a:pPr>
            <a:r>
              <a:rPr lang="en-US" sz="2000" dirty="0" smtClean="0"/>
              <a:t>Apportionment</a:t>
            </a:r>
          </a:p>
          <a:p>
            <a:pPr marL="744538" lvl="1" indent="-339725">
              <a:lnSpc>
                <a:spcPct val="120000"/>
              </a:lnSpc>
              <a:spcBef>
                <a:spcPts val="0"/>
              </a:spcBef>
            </a:pPr>
            <a:r>
              <a:rPr lang="en-US" sz="2000" dirty="0" smtClean="0"/>
              <a:t>District (CCDDD)</a:t>
            </a:r>
          </a:p>
          <a:p>
            <a:pPr marL="744538" lvl="1" indent="-339725">
              <a:lnSpc>
                <a:spcPct val="120000"/>
              </a:lnSpc>
              <a:spcBef>
                <a:spcPts val="0"/>
              </a:spcBef>
            </a:pPr>
            <a:r>
              <a:rPr lang="en-US" sz="2000" dirty="0" smtClean="0"/>
              <a:t>District name</a:t>
            </a:r>
          </a:p>
        </p:txBody>
      </p:sp>
      <p:pic>
        <p:nvPicPr>
          <p:cNvPr id="4" name="Picture 3" descr="Apportionment report page" title="Apportionment report page"/>
          <p:cNvPicPr>
            <a:picLocks noChangeAspect="1"/>
          </p:cNvPicPr>
          <p:nvPr/>
        </p:nvPicPr>
        <p:blipFill rotWithShape="1">
          <a:blip r:embed="rId3"/>
          <a:srcRect l="24698" t="11822" r="24690" b="10797"/>
          <a:stretch/>
        </p:blipFill>
        <p:spPr>
          <a:xfrm>
            <a:off x="4805917" y="281762"/>
            <a:ext cx="6766560" cy="5603714"/>
          </a:xfrm>
          <a:prstGeom prst="rect">
            <a:avLst/>
          </a:prstGeom>
        </p:spPr>
      </p:pic>
      <p:cxnSp>
        <p:nvCxnSpPr>
          <p:cNvPr id="9" name="Straight Arrow Connector 8" descr="Right hand arrow" title="Right hand arrow"/>
          <p:cNvCxnSpPr/>
          <p:nvPr/>
        </p:nvCxnSpPr>
        <p:spPr>
          <a:xfrm>
            <a:off x="2615609" y="1701209"/>
            <a:ext cx="4136065" cy="69111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817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1722215"/>
            <a:ext cx="7543800" cy="560060"/>
          </a:xfrm>
        </p:spPr>
        <p:txBody>
          <a:bodyPr>
            <a:normAutofit fontScale="90000"/>
          </a:bodyPr>
          <a:lstStyle/>
          <a:p>
            <a:pPr algn="ctr"/>
            <a:r>
              <a:rPr lang="en-US" dirty="0" smtClean="0">
                <a:solidFill>
                  <a:srgbClr val="006666"/>
                </a:solidFill>
              </a:rPr>
              <a:t>Basics of Enrollment Reporting</a:t>
            </a:r>
            <a:endParaRPr lang="en-US" dirty="0">
              <a:solidFill>
                <a:srgbClr val="006666"/>
              </a:solidFill>
            </a:endParaRPr>
          </a:p>
        </p:txBody>
      </p:sp>
    </p:spTree>
    <p:extLst>
      <p:ext uri="{BB962C8B-B14F-4D97-AF65-F5344CB8AC3E}">
        <p14:creationId xmlns:p14="http://schemas.microsoft.com/office/powerpoint/2010/main" val="23951268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9426741"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Resources for Enrollment Reporting</a:t>
            </a:r>
            <a:endParaRPr lang="en-US" sz="3300" dirty="0">
              <a:solidFill>
                <a:srgbClr val="006666"/>
              </a:solidFill>
              <a:latin typeface="+mj-lt"/>
            </a:endParaRPr>
          </a:p>
        </p:txBody>
      </p:sp>
      <p:sp>
        <p:nvSpPr>
          <p:cNvPr id="3" name="Content Placeholder 2"/>
          <p:cNvSpPr>
            <a:spLocks noGrp="1"/>
          </p:cNvSpPr>
          <p:nvPr>
            <p:ph idx="1"/>
          </p:nvPr>
        </p:nvSpPr>
        <p:spPr>
          <a:xfrm>
            <a:off x="628332" y="997436"/>
            <a:ext cx="11289689" cy="5074590"/>
          </a:xfrm>
        </p:spPr>
        <p:txBody>
          <a:bodyPr>
            <a:normAutofit/>
          </a:bodyPr>
          <a:lstStyle/>
          <a:p>
            <a:pPr marL="287338" indent="-287338">
              <a:buFont typeface="Wingdings" panose="05000000000000000000" pitchFamily="2" charset="2"/>
              <a:buChar char="§"/>
            </a:pPr>
            <a:r>
              <a:rPr lang="en-US" sz="2200" dirty="0" smtClean="0"/>
              <a:t>2019–20 </a:t>
            </a:r>
            <a:r>
              <a:rPr lang="en-US" sz="2200" dirty="0"/>
              <a:t>Enrollment Reporting Handbook found here: </a:t>
            </a:r>
            <a:r>
              <a:rPr lang="en-US" sz="1900" dirty="0">
                <a:hlinkClick r:id="rId2"/>
              </a:rPr>
              <a:t>https://</a:t>
            </a:r>
            <a:r>
              <a:rPr lang="en-US" sz="1900" dirty="0" smtClean="0">
                <a:hlinkClick r:id="rId2"/>
              </a:rPr>
              <a:t>www.k12.wa.us/sites/default/files/public/safs/ins/enr/1920/B053-19Attach.docx</a:t>
            </a:r>
            <a:r>
              <a:rPr lang="en-US" sz="1800" dirty="0" smtClean="0"/>
              <a:t>.</a:t>
            </a:r>
            <a:endParaRPr lang="en-US" sz="1800" dirty="0"/>
          </a:p>
          <a:p>
            <a:pPr marL="287338" indent="-287338">
              <a:buFont typeface="Wingdings" panose="05000000000000000000" pitchFamily="2" charset="2"/>
              <a:buChar char="§"/>
            </a:pPr>
            <a:r>
              <a:rPr lang="en-US" sz="2200" dirty="0" smtClean="0"/>
              <a:t>Enrollment </a:t>
            </a:r>
            <a:r>
              <a:rPr lang="en-US" sz="2200" dirty="0"/>
              <a:t>Reporting Applications User Guide found here: </a:t>
            </a:r>
            <a:r>
              <a:rPr lang="en-US" sz="2000" dirty="0">
                <a:hlinkClick r:id="rId3"/>
              </a:rPr>
              <a:t>https://</a:t>
            </a:r>
            <a:r>
              <a:rPr lang="en-US" sz="2000" dirty="0" smtClean="0">
                <a:hlinkClick r:id="rId3"/>
              </a:rPr>
              <a:t>www.k12.wa.us/sites/default/files/public/safs/ins/enr/1819/userguide.docx</a:t>
            </a:r>
            <a:r>
              <a:rPr lang="en-US" sz="2200" dirty="0" smtClean="0"/>
              <a:t>. </a:t>
            </a:r>
            <a:endParaRPr lang="en-US" sz="2200" dirty="0"/>
          </a:p>
          <a:p>
            <a:pPr marL="0" indent="0" defTabSz="287338">
              <a:buNone/>
            </a:pPr>
            <a:r>
              <a:rPr lang="en-US" sz="2200" dirty="0" smtClean="0"/>
              <a:t>	Contains </a:t>
            </a:r>
            <a:r>
              <a:rPr lang="en-US" sz="2200" dirty="0"/>
              <a:t>instructions on how to navigate: </a:t>
            </a:r>
          </a:p>
          <a:p>
            <a:pPr marL="561975" lvl="1" indent="-277813"/>
            <a:r>
              <a:rPr lang="en-US" sz="2000" dirty="0"/>
              <a:t>NEW Enrollment (P223/P223H) application</a:t>
            </a:r>
          </a:p>
          <a:p>
            <a:pPr marL="561975" lvl="1" indent="-277813"/>
            <a:r>
              <a:rPr lang="en-US" sz="2000" dirty="0"/>
              <a:t>K–3 Class Size application</a:t>
            </a:r>
          </a:p>
          <a:p>
            <a:pPr marL="561975" lvl="1" indent="-277813"/>
            <a:r>
              <a:rPr lang="en-US" sz="2000" dirty="0"/>
              <a:t>SAFS ALE application</a:t>
            </a:r>
          </a:p>
          <a:p>
            <a:pPr marL="287338" indent="-287338">
              <a:buFont typeface="Wingdings" panose="05000000000000000000" pitchFamily="2" charset="2"/>
              <a:buChar char="§"/>
            </a:pPr>
            <a:r>
              <a:rPr lang="en-US" sz="2200" dirty="0"/>
              <a:t>ESD enrollment contact.</a:t>
            </a:r>
          </a:p>
          <a:p>
            <a:pPr marL="287338" indent="-287338">
              <a:buFont typeface="Wingdings" panose="05000000000000000000" pitchFamily="2" charset="2"/>
              <a:buChar char="§"/>
            </a:pPr>
            <a:r>
              <a:rPr lang="en-US" sz="2200" dirty="0"/>
              <a:t>Rules regarding enrollment – WAC 392-121-106 through 188.</a:t>
            </a:r>
          </a:p>
          <a:p>
            <a:pPr marL="287338" indent="-287338">
              <a:buFont typeface="Wingdings" panose="05000000000000000000" pitchFamily="2" charset="2"/>
              <a:buChar char="§"/>
            </a:pPr>
            <a:r>
              <a:rPr lang="en-US" sz="2200" dirty="0"/>
              <a:t>Becky McLean, OSPI</a:t>
            </a:r>
          </a:p>
          <a:p>
            <a:pPr marL="561975" lvl="1" indent="-274638"/>
            <a:r>
              <a:rPr lang="en-US" sz="1900" dirty="0"/>
              <a:t>360-725-6306</a:t>
            </a:r>
          </a:p>
          <a:p>
            <a:pPr marL="561975" lvl="1" indent="-274638"/>
            <a:r>
              <a:rPr lang="en-US" sz="1900" dirty="0"/>
              <a:t>becky.mclean@k12.wa.us</a:t>
            </a:r>
          </a:p>
        </p:txBody>
      </p:sp>
    </p:spTree>
    <p:extLst>
      <p:ext uri="{BB962C8B-B14F-4D97-AF65-F5344CB8AC3E}">
        <p14:creationId xmlns:p14="http://schemas.microsoft.com/office/powerpoint/2010/main" val="400009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9426741"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Why is Enrollment Reporting Important?</a:t>
            </a:r>
            <a:endParaRPr lang="en-US" sz="3300" dirty="0">
              <a:solidFill>
                <a:srgbClr val="006666"/>
              </a:solidFill>
              <a:latin typeface="+mj-lt"/>
            </a:endParaRPr>
          </a:p>
        </p:txBody>
      </p:sp>
      <p:sp>
        <p:nvSpPr>
          <p:cNvPr id="3" name="Content Placeholder 2"/>
          <p:cNvSpPr>
            <a:spLocks noGrp="1"/>
          </p:cNvSpPr>
          <p:nvPr>
            <p:ph idx="1"/>
          </p:nvPr>
        </p:nvSpPr>
        <p:spPr>
          <a:xfrm>
            <a:off x="1241361" y="1151549"/>
            <a:ext cx="8015658" cy="5074590"/>
          </a:xfrm>
        </p:spPr>
        <p:txBody>
          <a:bodyPr>
            <a:normAutofit/>
          </a:bodyPr>
          <a:lstStyle/>
          <a:p>
            <a:pPr marL="342900" indent="-342900">
              <a:buFont typeface="Wingdings" panose="05000000000000000000" pitchFamily="2" charset="2"/>
              <a:buChar char="§"/>
            </a:pPr>
            <a:r>
              <a:rPr lang="en-US" sz="2200" dirty="0"/>
              <a:t>Monthly enrollment drives school funding.</a:t>
            </a:r>
          </a:p>
          <a:p>
            <a:pPr marL="342900" indent="-342900">
              <a:buFont typeface="Wingdings" panose="05000000000000000000" pitchFamily="2" charset="2"/>
              <a:buChar char="§"/>
            </a:pPr>
            <a:r>
              <a:rPr lang="en-US" sz="2200" dirty="0"/>
              <a:t>How enrollment is reported can affect district’s funding.</a:t>
            </a:r>
          </a:p>
          <a:p>
            <a:pPr marL="342900" indent="-342900">
              <a:buFont typeface="Wingdings" panose="05000000000000000000" pitchFamily="2" charset="2"/>
              <a:buChar char="§"/>
            </a:pPr>
            <a:r>
              <a:rPr lang="en-US" sz="2200" dirty="0"/>
              <a:t>Mistakes in reporting can result in audit findings.</a:t>
            </a:r>
          </a:p>
          <a:p>
            <a:pPr marL="342900" indent="-342900">
              <a:buFont typeface="Wingdings" panose="05000000000000000000" pitchFamily="2" charset="2"/>
              <a:buChar char="§"/>
            </a:pPr>
            <a:r>
              <a:rPr lang="en-US" sz="2200" dirty="0"/>
              <a:t>Data used for forecasting future enrollment and the state’s funding obligations.</a:t>
            </a:r>
          </a:p>
          <a:p>
            <a:pPr marL="342900" indent="-342900">
              <a:buFont typeface="Wingdings" panose="05000000000000000000" pitchFamily="2" charset="2"/>
              <a:buChar char="§"/>
            </a:pPr>
            <a:r>
              <a:rPr lang="en-US" sz="2200" dirty="0"/>
              <a:t>High interest area with the public and Legislature.</a:t>
            </a:r>
          </a:p>
          <a:p>
            <a:pPr marL="561975" lvl="1" indent="-274638"/>
            <a:endParaRPr lang="en-US" sz="1900" dirty="0"/>
          </a:p>
        </p:txBody>
      </p:sp>
    </p:spTree>
    <p:extLst>
      <p:ext uri="{BB962C8B-B14F-4D97-AF65-F5344CB8AC3E}">
        <p14:creationId xmlns:p14="http://schemas.microsoft.com/office/powerpoint/2010/main" val="2078032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04" y="676472"/>
            <a:ext cx="9632225"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2018–19 State Summary Average Per Funding Levels as of July 2019</a:t>
            </a:r>
            <a:endParaRPr lang="en-US" sz="3300" dirty="0">
              <a:solidFill>
                <a:srgbClr val="006666"/>
              </a:solidFill>
              <a:latin typeface="+mj-lt"/>
            </a:endParaRPr>
          </a:p>
        </p:txBody>
      </p:sp>
      <p:graphicFrame>
        <p:nvGraphicFramePr>
          <p:cNvPr id="6" name="Table 5" descr="Annual Allocation table" title="Annual Allocation table"/>
          <p:cNvGraphicFramePr>
            <a:graphicFrameLocks noGrp="1"/>
          </p:cNvGraphicFramePr>
          <p:nvPr>
            <p:extLst>
              <p:ext uri="{D42A27DB-BD31-4B8C-83A1-F6EECF244321}">
                <p14:modId xmlns:p14="http://schemas.microsoft.com/office/powerpoint/2010/main" val="4072614484"/>
              </p:ext>
            </p:extLst>
          </p:nvPr>
        </p:nvGraphicFramePr>
        <p:xfrm>
          <a:off x="1538844" y="1562143"/>
          <a:ext cx="8595360" cy="3413760"/>
        </p:xfrm>
        <a:graphic>
          <a:graphicData uri="http://schemas.openxmlformats.org/drawingml/2006/table">
            <a:tbl>
              <a:tblPr firstRow="1" bandRow="1">
                <a:tableStyleId>{85BE263C-DBD7-4A20-BB59-AAB30ACAA65A}</a:tableStyleId>
              </a:tblPr>
              <a:tblGrid>
                <a:gridCol w="2834640">
                  <a:extLst>
                    <a:ext uri="{9D8B030D-6E8A-4147-A177-3AD203B41FA5}">
                      <a16:colId xmlns:a16="http://schemas.microsoft.com/office/drawing/2014/main" val="2194710208"/>
                    </a:ext>
                  </a:extLst>
                </a:gridCol>
                <a:gridCol w="2834640">
                  <a:extLst>
                    <a:ext uri="{9D8B030D-6E8A-4147-A177-3AD203B41FA5}">
                      <a16:colId xmlns:a16="http://schemas.microsoft.com/office/drawing/2014/main" val="80134281"/>
                    </a:ext>
                  </a:extLst>
                </a:gridCol>
                <a:gridCol w="2926080">
                  <a:extLst>
                    <a:ext uri="{9D8B030D-6E8A-4147-A177-3AD203B41FA5}">
                      <a16:colId xmlns:a16="http://schemas.microsoft.com/office/drawing/2014/main" val="2930773049"/>
                    </a:ext>
                  </a:extLst>
                </a:gridCol>
              </a:tblGrid>
              <a:tr h="370840">
                <a:tc>
                  <a:txBody>
                    <a:bodyPr/>
                    <a:lstStyle/>
                    <a:p>
                      <a:endParaRPr lang="en-US" dirty="0"/>
                    </a:p>
                  </a:txBody>
                  <a:tcPr/>
                </a:tc>
                <a:tc>
                  <a:txBody>
                    <a:bodyPr/>
                    <a:lstStyle/>
                    <a:p>
                      <a:pPr algn="ctr"/>
                      <a:r>
                        <a:rPr lang="en-US" sz="2200" dirty="0" smtClean="0">
                          <a:solidFill>
                            <a:srgbClr val="FFFFFF"/>
                          </a:solidFill>
                        </a:rPr>
                        <a:t>Annual Allocation</a:t>
                      </a:r>
                      <a:endParaRPr lang="en-US" sz="2200" dirty="0">
                        <a:solidFill>
                          <a:srgbClr val="FFFFFF"/>
                        </a:solidFill>
                      </a:endParaRPr>
                    </a:p>
                  </a:txBody>
                  <a:tcPr/>
                </a:tc>
                <a:tc>
                  <a:txBody>
                    <a:bodyPr/>
                    <a:lstStyle/>
                    <a:p>
                      <a:endParaRPr lang="en-US" dirty="0"/>
                    </a:p>
                  </a:txBody>
                  <a:tcPr/>
                </a:tc>
                <a:extLst>
                  <a:ext uri="{0D108BD9-81ED-4DB2-BD59-A6C34878D82A}">
                    <a16:rowId xmlns:a16="http://schemas.microsoft.com/office/drawing/2014/main" val="4093920572"/>
                  </a:ext>
                </a:extLst>
              </a:tr>
              <a:tr h="370840">
                <a:tc>
                  <a:txBody>
                    <a:bodyPr/>
                    <a:lstStyle/>
                    <a:p>
                      <a:r>
                        <a:rPr lang="en-US" sz="2200" dirty="0" smtClean="0"/>
                        <a:t>Basic Education</a:t>
                      </a:r>
                      <a:endParaRPr lang="en-US" sz="2200" dirty="0"/>
                    </a:p>
                  </a:txBody>
                  <a:tcPr/>
                </a:tc>
                <a:tc>
                  <a:txBody>
                    <a:bodyPr/>
                    <a:lstStyle/>
                    <a:p>
                      <a:pPr algn="ctr"/>
                      <a:r>
                        <a:rPr lang="en-US" sz="2200" dirty="0" smtClean="0"/>
                        <a:t>$8,793</a:t>
                      </a:r>
                      <a:endParaRPr lang="en-US" sz="2200" dirty="0"/>
                    </a:p>
                  </a:txBody>
                  <a:tcPr/>
                </a:tc>
                <a:tc>
                  <a:txBody>
                    <a:bodyPr/>
                    <a:lstStyle/>
                    <a:p>
                      <a:r>
                        <a:rPr lang="en-US" sz="2200" dirty="0" smtClean="0"/>
                        <a:t>Per AAFTE</a:t>
                      </a:r>
                      <a:endParaRPr lang="en-US" sz="2200" dirty="0"/>
                    </a:p>
                  </a:txBody>
                  <a:tcPr/>
                </a:tc>
                <a:extLst>
                  <a:ext uri="{0D108BD9-81ED-4DB2-BD59-A6C34878D82A}">
                    <a16:rowId xmlns:a16="http://schemas.microsoft.com/office/drawing/2014/main" val="3669212230"/>
                  </a:ext>
                </a:extLst>
              </a:tr>
              <a:tr h="370840">
                <a:tc>
                  <a:txBody>
                    <a:bodyPr/>
                    <a:lstStyle/>
                    <a:p>
                      <a:r>
                        <a:rPr lang="en-US" sz="2200" dirty="0" smtClean="0"/>
                        <a:t>Special Education</a:t>
                      </a:r>
                      <a:endParaRPr lang="en-US" sz="2200" dirty="0"/>
                    </a:p>
                  </a:txBody>
                  <a:tcPr>
                    <a:solidFill>
                      <a:schemeClr val="tx1">
                        <a:lumMod val="40000"/>
                        <a:lumOff val="60000"/>
                      </a:schemeClr>
                    </a:solidFill>
                  </a:tcPr>
                </a:tc>
                <a:tc>
                  <a:txBody>
                    <a:bodyPr/>
                    <a:lstStyle/>
                    <a:p>
                      <a:pPr algn="ctr"/>
                      <a:r>
                        <a:rPr lang="en-US" sz="2200" dirty="0" smtClean="0"/>
                        <a:t>$8,632</a:t>
                      </a:r>
                      <a:endParaRPr lang="en-US" sz="2200" dirty="0"/>
                    </a:p>
                  </a:txBody>
                  <a:tcPr>
                    <a:solidFill>
                      <a:schemeClr val="tx1">
                        <a:lumMod val="40000"/>
                        <a:lumOff val="60000"/>
                      </a:schemeClr>
                    </a:solidFill>
                  </a:tcPr>
                </a:tc>
                <a:tc>
                  <a:txBody>
                    <a:bodyPr/>
                    <a:lstStyle/>
                    <a:p>
                      <a:r>
                        <a:rPr lang="en-US" sz="2200" dirty="0" smtClean="0"/>
                        <a:t>Per Average Headcount</a:t>
                      </a:r>
                      <a:endParaRPr lang="en-US" sz="2200" dirty="0"/>
                    </a:p>
                  </a:txBody>
                  <a:tcPr>
                    <a:solidFill>
                      <a:schemeClr val="tx1">
                        <a:lumMod val="40000"/>
                        <a:lumOff val="60000"/>
                      </a:schemeClr>
                    </a:solidFill>
                  </a:tcPr>
                </a:tc>
                <a:extLst>
                  <a:ext uri="{0D108BD9-81ED-4DB2-BD59-A6C34878D82A}">
                    <a16:rowId xmlns:a16="http://schemas.microsoft.com/office/drawing/2014/main" val="2307002712"/>
                  </a:ext>
                </a:extLst>
              </a:tr>
              <a:tr h="370840">
                <a:tc>
                  <a:txBody>
                    <a:bodyPr/>
                    <a:lstStyle/>
                    <a:p>
                      <a:r>
                        <a:rPr lang="en-US" sz="2200" dirty="0" smtClean="0"/>
                        <a:t>Enhanced MS CTE</a:t>
                      </a:r>
                      <a:endParaRPr lang="en-US" sz="2200" dirty="0"/>
                    </a:p>
                  </a:txBody>
                  <a:tcPr/>
                </a:tc>
                <a:tc>
                  <a:txBody>
                    <a:bodyPr/>
                    <a:lstStyle/>
                    <a:p>
                      <a:pPr algn="ctr"/>
                      <a:r>
                        <a:rPr lang="en-US" sz="2200" dirty="0" smtClean="0"/>
                        <a:t>$1,156</a:t>
                      </a:r>
                      <a:endParaRPr lang="en-US" sz="2200" dirty="0"/>
                    </a:p>
                  </a:txBody>
                  <a:tcPr/>
                </a:tc>
                <a:tc>
                  <a:txBody>
                    <a:bodyPr/>
                    <a:lstStyle/>
                    <a:p>
                      <a:r>
                        <a:rPr lang="en-US" sz="2200" dirty="0" smtClean="0"/>
                        <a:t>Per AAFTE</a:t>
                      </a:r>
                      <a:endParaRPr lang="en-US" sz="2200" dirty="0"/>
                    </a:p>
                  </a:txBody>
                  <a:tcPr/>
                </a:tc>
                <a:extLst>
                  <a:ext uri="{0D108BD9-81ED-4DB2-BD59-A6C34878D82A}">
                    <a16:rowId xmlns:a16="http://schemas.microsoft.com/office/drawing/2014/main" val="3865431722"/>
                  </a:ext>
                </a:extLst>
              </a:tr>
              <a:tr h="370840">
                <a:tc>
                  <a:txBody>
                    <a:bodyPr/>
                    <a:lstStyle/>
                    <a:p>
                      <a:r>
                        <a:rPr lang="en-US" sz="2200" dirty="0" smtClean="0"/>
                        <a:t>Enhanced</a:t>
                      </a:r>
                      <a:r>
                        <a:rPr lang="en-US" sz="2200" baseline="0" dirty="0" smtClean="0"/>
                        <a:t> HS CTE</a:t>
                      </a:r>
                      <a:endParaRPr lang="en-US" sz="2200" dirty="0"/>
                    </a:p>
                  </a:txBody>
                  <a:tcPr>
                    <a:solidFill>
                      <a:schemeClr val="tx1">
                        <a:lumMod val="40000"/>
                        <a:lumOff val="60000"/>
                      </a:schemeClr>
                    </a:solidFill>
                  </a:tcPr>
                </a:tc>
                <a:tc>
                  <a:txBody>
                    <a:bodyPr/>
                    <a:lstStyle/>
                    <a:p>
                      <a:pPr algn="ctr"/>
                      <a:r>
                        <a:rPr lang="en-US" sz="2200" dirty="0" smtClean="0"/>
                        <a:t>$899</a:t>
                      </a:r>
                      <a:endParaRPr lang="en-US" sz="2200" dirty="0"/>
                    </a:p>
                  </a:txBody>
                  <a:tcPr>
                    <a:solidFill>
                      <a:schemeClr val="tx1">
                        <a:lumMod val="40000"/>
                        <a:lumOff val="60000"/>
                      </a:schemeClr>
                    </a:solidFill>
                  </a:tcPr>
                </a:tc>
                <a:tc>
                  <a:txBody>
                    <a:bodyPr/>
                    <a:lstStyle/>
                    <a:p>
                      <a:r>
                        <a:rPr lang="en-US" sz="2200" dirty="0" smtClean="0"/>
                        <a:t>Per AAFTE</a:t>
                      </a:r>
                      <a:endParaRPr lang="en-US" sz="2200" dirty="0"/>
                    </a:p>
                  </a:txBody>
                  <a:tcPr>
                    <a:solidFill>
                      <a:schemeClr val="tx1">
                        <a:lumMod val="40000"/>
                        <a:lumOff val="60000"/>
                      </a:schemeClr>
                    </a:solidFill>
                  </a:tcPr>
                </a:tc>
                <a:extLst>
                  <a:ext uri="{0D108BD9-81ED-4DB2-BD59-A6C34878D82A}">
                    <a16:rowId xmlns:a16="http://schemas.microsoft.com/office/drawing/2014/main" val="3924047624"/>
                  </a:ext>
                </a:extLst>
              </a:tr>
              <a:tr h="370840">
                <a:tc>
                  <a:txBody>
                    <a:bodyPr/>
                    <a:lstStyle/>
                    <a:p>
                      <a:r>
                        <a:rPr lang="en-US" sz="2200" dirty="0" smtClean="0"/>
                        <a:t>Enhanced Skill Center</a:t>
                      </a:r>
                      <a:r>
                        <a:rPr lang="en-US" sz="2200" baseline="0" dirty="0" smtClean="0"/>
                        <a:t> </a:t>
                      </a:r>
                      <a:endParaRPr lang="en-US" sz="2200" dirty="0"/>
                    </a:p>
                  </a:txBody>
                  <a:tcPr/>
                </a:tc>
                <a:tc>
                  <a:txBody>
                    <a:bodyPr/>
                    <a:lstStyle/>
                    <a:p>
                      <a:pPr algn="ctr"/>
                      <a:r>
                        <a:rPr lang="en-US" sz="2200" dirty="0" smtClean="0"/>
                        <a:t>$571</a:t>
                      </a:r>
                      <a:endParaRPr lang="en-US" sz="2200" dirty="0"/>
                    </a:p>
                  </a:txBody>
                  <a:tcPr/>
                </a:tc>
                <a:tc>
                  <a:txBody>
                    <a:bodyPr/>
                    <a:lstStyle/>
                    <a:p>
                      <a:r>
                        <a:rPr lang="en-US" sz="2200" dirty="0" smtClean="0"/>
                        <a:t>Per AAFTE</a:t>
                      </a:r>
                      <a:endParaRPr lang="en-US" sz="2200" dirty="0"/>
                    </a:p>
                  </a:txBody>
                  <a:tcPr/>
                </a:tc>
                <a:extLst>
                  <a:ext uri="{0D108BD9-81ED-4DB2-BD59-A6C34878D82A}">
                    <a16:rowId xmlns:a16="http://schemas.microsoft.com/office/drawing/2014/main" val="1474336624"/>
                  </a:ext>
                </a:extLst>
              </a:tr>
              <a:tr h="370840">
                <a:tc>
                  <a:txBody>
                    <a:bodyPr/>
                    <a:lstStyle/>
                    <a:p>
                      <a:r>
                        <a:rPr lang="en-US" sz="2200" dirty="0" smtClean="0"/>
                        <a:t>TBIP</a:t>
                      </a:r>
                      <a:endParaRPr lang="en-US" sz="2200" dirty="0"/>
                    </a:p>
                  </a:txBody>
                  <a:tcPr>
                    <a:solidFill>
                      <a:schemeClr val="tx1">
                        <a:lumMod val="40000"/>
                        <a:lumOff val="60000"/>
                      </a:schemeClr>
                    </a:solidFill>
                  </a:tcPr>
                </a:tc>
                <a:tc>
                  <a:txBody>
                    <a:bodyPr/>
                    <a:lstStyle/>
                    <a:p>
                      <a:pPr algn="ctr"/>
                      <a:r>
                        <a:rPr lang="en-US" sz="2200" dirty="0" smtClean="0"/>
                        <a:t>$1,411</a:t>
                      </a:r>
                      <a:endParaRPr lang="en-US" sz="2200" dirty="0"/>
                    </a:p>
                  </a:txBody>
                  <a:tcPr>
                    <a:solidFill>
                      <a:schemeClr val="tx1">
                        <a:lumMod val="40000"/>
                        <a:lumOff val="60000"/>
                      </a:schemeClr>
                    </a:solidFill>
                  </a:tcPr>
                </a:tc>
                <a:tc>
                  <a:txBody>
                    <a:bodyPr/>
                    <a:lstStyle/>
                    <a:p>
                      <a:r>
                        <a:rPr lang="en-US" sz="2200" dirty="0" smtClean="0"/>
                        <a:t>Per Average Headcount</a:t>
                      </a:r>
                      <a:endParaRPr lang="en-US" sz="2200" dirty="0"/>
                    </a:p>
                  </a:txBody>
                  <a:tcPr>
                    <a:solidFill>
                      <a:schemeClr val="tx1">
                        <a:lumMod val="40000"/>
                        <a:lumOff val="60000"/>
                      </a:schemeClr>
                    </a:solidFill>
                  </a:tcPr>
                </a:tc>
                <a:extLst>
                  <a:ext uri="{0D108BD9-81ED-4DB2-BD59-A6C34878D82A}">
                    <a16:rowId xmlns:a16="http://schemas.microsoft.com/office/drawing/2014/main" val="199622766"/>
                  </a:ext>
                </a:extLst>
              </a:tr>
              <a:tr h="370840">
                <a:tc>
                  <a:txBody>
                    <a:bodyPr/>
                    <a:lstStyle/>
                    <a:p>
                      <a:r>
                        <a:rPr lang="en-US" sz="2200" dirty="0" smtClean="0"/>
                        <a:t>Exited TBIP</a:t>
                      </a:r>
                      <a:endParaRPr lang="en-US" sz="2200" dirty="0"/>
                    </a:p>
                  </a:txBody>
                  <a:tcPr/>
                </a:tc>
                <a:tc>
                  <a:txBody>
                    <a:bodyPr/>
                    <a:lstStyle/>
                    <a:p>
                      <a:pPr algn="ctr"/>
                      <a:r>
                        <a:rPr lang="en-US" sz="2200" dirty="0" smtClean="0"/>
                        <a:t>$793</a:t>
                      </a:r>
                      <a:endParaRPr lang="en-US" sz="2200" dirty="0"/>
                    </a:p>
                  </a:txBody>
                  <a:tcPr/>
                </a:tc>
                <a:tc>
                  <a:txBody>
                    <a:bodyPr/>
                    <a:lstStyle/>
                    <a:p>
                      <a:r>
                        <a:rPr lang="en-US" sz="2200" dirty="0" smtClean="0"/>
                        <a:t>Per Average Headcount</a:t>
                      </a:r>
                      <a:endParaRPr lang="en-US" sz="2200" dirty="0"/>
                    </a:p>
                  </a:txBody>
                  <a:tcPr/>
                </a:tc>
                <a:extLst>
                  <a:ext uri="{0D108BD9-81ED-4DB2-BD59-A6C34878D82A}">
                    <a16:rowId xmlns:a16="http://schemas.microsoft.com/office/drawing/2014/main" val="2129728688"/>
                  </a:ext>
                </a:extLst>
              </a:tr>
            </a:tbl>
          </a:graphicData>
        </a:graphic>
      </p:graphicFrame>
    </p:spTree>
    <p:extLst>
      <p:ext uri="{BB962C8B-B14F-4D97-AF65-F5344CB8AC3E}">
        <p14:creationId xmlns:p14="http://schemas.microsoft.com/office/powerpoint/2010/main" val="835907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9426741"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Enrolled Student</a:t>
            </a:r>
            <a:endParaRPr lang="en-US" sz="3300" dirty="0">
              <a:solidFill>
                <a:srgbClr val="006666"/>
              </a:solidFill>
              <a:latin typeface="+mj-lt"/>
            </a:endParaRPr>
          </a:p>
        </p:txBody>
      </p:sp>
      <p:sp>
        <p:nvSpPr>
          <p:cNvPr id="3" name="Content Placeholder 2"/>
          <p:cNvSpPr>
            <a:spLocks noGrp="1"/>
          </p:cNvSpPr>
          <p:nvPr>
            <p:ph idx="1"/>
          </p:nvPr>
        </p:nvSpPr>
        <p:spPr>
          <a:xfrm>
            <a:off x="1241360" y="1151549"/>
            <a:ext cx="9700618" cy="5074590"/>
          </a:xfrm>
        </p:spPr>
        <p:txBody>
          <a:bodyPr>
            <a:normAutofit/>
          </a:bodyPr>
          <a:lstStyle/>
          <a:p>
            <a:pPr marL="514350" indent="-363538">
              <a:buFont typeface="Wingdings" panose="05000000000000000000" pitchFamily="2" charset="2"/>
              <a:buChar char="§"/>
            </a:pPr>
            <a:r>
              <a:rPr lang="en-US" sz="2200" dirty="0"/>
              <a:t>Resident of district or attending pursuant to:</a:t>
            </a:r>
          </a:p>
          <a:p>
            <a:pPr marL="800100" lvl="1" indent="-285750">
              <a:tabLst>
                <a:tab pos="857250" algn="l"/>
              </a:tabLst>
            </a:pPr>
            <a:r>
              <a:rPr lang="en-US" sz="2000" dirty="0"/>
              <a:t>Choice </a:t>
            </a:r>
            <a:r>
              <a:rPr lang="en-US" sz="2000" dirty="0" smtClean="0"/>
              <a:t>transfer</a:t>
            </a:r>
            <a:endParaRPr lang="en-US" sz="2000" dirty="0"/>
          </a:p>
          <a:p>
            <a:pPr marL="800100" lvl="1" indent="-285750">
              <a:tabLst>
                <a:tab pos="857250" algn="l"/>
              </a:tabLst>
            </a:pPr>
            <a:r>
              <a:rPr lang="en-US" sz="2000" dirty="0"/>
              <a:t>Interdistrict </a:t>
            </a:r>
            <a:r>
              <a:rPr lang="en-US" sz="2000" dirty="0" smtClean="0"/>
              <a:t>agreement</a:t>
            </a:r>
            <a:endParaRPr lang="en-US" sz="2000" dirty="0"/>
          </a:p>
          <a:p>
            <a:pPr marL="514350" lvl="1" indent="-363538">
              <a:buFont typeface="Wingdings" panose="05000000000000000000" pitchFamily="2" charset="2"/>
              <a:buChar char="§"/>
            </a:pPr>
            <a:r>
              <a:rPr lang="en-US" sz="2200" dirty="0">
                <a:uFill>
                  <a:solidFill>
                    <a:schemeClr val="accent6">
                      <a:lumMod val="75000"/>
                    </a:schemeClr>
                  </a:solidFill>
                </a:uFill>
              </a:rPr>
              <a:t>Under 21 years of age before September 1st for the new school year.</a:t>
            </a:r>
          </a:p>
          <a:p>
            <a:pPr marL="514350" lvl="1" indent="-363538">
              <a:buFont typeface="Wingdings" panose="05000000000000000000" pitchFamily="2" charset="2"/>
              <a:buChar char="§"/>
            </a:pPr>
            <a:r>
              <a:rPr lang="en-US" sz="2200" dirty="0"/>
              <a:t>Enrolled on or before the monthly count day.</a:t>
            </a:r>
          </a:p>
          <a:p>
            <a:pPr marL="514350" lvl="1" indent="-363538">
              <a:buFont typeface="Wingdings" panose="05000000000000000000" pitchFamily="2" charset="2"/>
              <a:buChar char="§"/>
            </a:pPr>
            <a:r>
              <a:rPr lang="en-US" sz="2200" dirty="0"/>
              <a:t>Participated in a course of study on or before the monthly count day.</a:t>
            </a:r>
          </a:p>
          <a:p>
            <a:pPr marL="514350" lvl="1" indent="-363538">
              <a:buFont typeface="Wingdings" panose="05000000000000000000" pitchFamily="2" charset="2"/>
              <a:buChar char="§"/>
            </a:pPr>
            <a:r>
              <a:rPr lang="en-US" sz="2200" dirty="0"/>
              <a:t>Does not meet any enrollment exclusions.</a:t>
            </a:r>
          </a:p>
        </p:txBody>
      </p:sp>
    </p:spTree>
    <p:extLst>
      <p:ext uri="{BB962C8B-B14F-4D97-AF65-F5344CB8AC3E}">
        <p14:creationId xmlns:p14="http://schemas.microsoft.com/office/powerpoint/2010/main" val="2144151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57978"/>
            <a:ext cx="9426741"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Count Date</a:t>
            </a:r>
            <a:endParaRPr lang="en-US" sz="3300" dirty="0">
              <a:solidFill>
                <a:srgbClr val="006666"/>
              </a:solidFill>
              <a:latin typeface="+mj-lt"/>
            </a:endParaRPr>
          </a:p>
        </p:txBody>
      </p:sp>
      <p:sp>
        <p:nvSpPr>
          <p:cNvPr id="3" name="Content Placeholder 2"/>
          <p:cNvSpPr>
            <a:spLocks noGrp="1"/>
          </p:cNvSpPr>
          <p:nvPr>
            <p:ph idx="1"/>
          </p:nvPr>
        </p:nvSpPr>
        <p:spPr>
          <a:xfrm>
            <a:off x="528917" y="771406"/>
            <a:ext cx="11245267" cy="5074590"/>
          </a:xfrm>
        </p:spPr>
        <p:txBody>
          <a:bodyPr>
            <a:normAutofit fontScale="92500"/>
          </a:bodyPr>
          <a:lstStyle/>
          <a:p>
            <a:pPr marL="287338" indent="-287338">
              <a:lnSpc>
                <a:spcPct val="120000"/>
              </a:lnSpc>
              <a:spcBef>
                <a:spcPts val="0"/>
              </a:spcBef>
              <a:spcAft>
                <a:spcPts val="0"/>
              </a:spcAft>
              <a:buFont typeface="Wingdings" panose="05000000000000000000" pitchFamily="2" charset="2"/>
              <a:buChar char="§"/>
            </a:pPr>
            <a:r>
              <a:rPr lang="en-US" sz="2400" dirty="0"/>
              <a:t>A Snapshot.</a:t>
            </a:r>
          </a:p>
          <a:p>
            <a:pPr marL="287338" indent="-287338">
              <a:lnSpc>
                <a:spcPct val="120000"/>
              </a:lnSpc>
              <a:spcBef>
                <a:spcPts val="0"/>
              </a:spcBef>
              <a:spcAft>
                <a:spcPts val="0"/>
              </a:spcAft>
              <a:buFont typeface="Wingdings" panose="05000000000000000000" pitchFamily="2" charset="2"/>
              <a:buChar char="§"/>
            </a:pPr>
            <a:r>
              <a:rPr lang="en-US" sz="2400" dirty="0"/>
              <a:t>Count date is:</a:t>
            </a:r>
          </a:p>
          <a:p>
            <a:pPr marL="514350" lvl="1">
              <a:lnSpc>
                <a:spcPct val="120000"/>
              </a:lnSpc>
              <a:spcBef>
                <a:spcPts val="0"/>
              </a:spcBef>
            </a:pPr>
            <a:r>
              <a:rPr lang="en-US" sz="2200" dirty="0"/>
              <a:t>4th school day in September.</a:t>
            </a:r>
          </a:p>
          <a:p>
            <a:pPr marL="514350" lvl="1">
              <a:lnSpc>
                <a:spcPct val="120000"/>
              </a:lnSpc>
              <a:spcBef>
                <a:spcPts val="0"/>
              </a:spcBef>
            </a:pPr>
            <a:r>
              <a:rPr lang="en-US" sz="2200" dirty="0"/>
              <a:t>1st school day of October through June. For Open Doors (OD) programs, July and August.</a:t>
            </a:r>
          </a:p>
          <a:p>
            <a:pPr marL="514350" lvl="1">
              <a:lnSpc>
                <a:spcPct val="120000"/>
              </a:lnSpc>
              <a:spcBef>
                <a:spcPts val="0"/>
              </a:spcBef>
            </a:pPr>
            <a:r>
              <a:rPr lang="en-US" sz="2200" dirty="0"/>
              <a:t>Running Start is 1st school day of October through June.</a:t>
            </a:r>
          </a:p>
          <a:p>
            <a:pPr marL="514350" lvl="1">
              <a:lnSpc>
                <a:spcPct val="120000"/>
              </a:lnSpc>
              <a:spcBef>
                <a:spcPts val="0"/>
              </a:spcBef>
            </a:pPr>
            <a:r>
              <a:rPr lang="en-US" sz="2200" dirty="0"/>
              <a:t>For </a:t>
            </a:r>
            <a:r>
              <a:rPr lang="en-US" sz="2200" dirty="0" err="1"/>
              <a:t>WAKids</a:t>
            </a:r>
            <a:r>
              <a:rPr lang="en-US" sz="2200" dirty="0"/>
              <a:t>, there are two options:</a:t>
            </a:r>
          </a:p>
          <a:p>
            <a:pPr marL="852488" lvl="2" indent="-333375">
              <a:lnSpc>
                <a:spcPct val="120000"/>
              </a:lnSpc>
              <a:spcBef>
                <a:spcPts val="0"/>
              </a:spcBef>
              <a:spcAft>
                <a:spcPts val="0"/>
              </a:spcAft>
              <a:buFont typeface="Courier New" panose="02070309020205020404" pitchFamily="49" charset="0"/>
              <a:buChar char="o"/>
            </a:pPr>
            <a:r>
              <a:rPr lang="en-US" sz="1900" dirty="0"/>
              <a:t>Count the parent/teacher/student conference days.</a:t>
            </a:r>
          </a:p>
          <a:p>
            <a:pPr marL="852488" lvl="2" indent="-333375">
              <a:lnSpc>
                <a:spcPct val="120000"/>
              </a:lnSpc>
              <a:spcBef>
                <a:spcPts val="0"/>
              </a:spcBef>
              <a:spcAft>
                <a:spcPts val="0"/>
              </a:spcAft>
              <a:buFont typeface="Courier New" panose="02070309020205020404" pitchFamily="49" charset="0"/>
              <a:buChar char="o"/>
            </a:pPr>
            <a:r>
              <a:rPr lang="en-US" sz="1900" dirty="0"/>
              <a:t>Count the first four days of actual FDK classes.</a:t>
            </a:r>
          </a:p>
          <a:p>
            <a:pPr marL="514350" lvl="1">
              <a:lnSpc>
                <a:spcPct val="120000"/>
              </a:lnSpc>
              <a:spcBef>
                <a:spcPts val="0"/>
              </a:spcBef>
            </a:pPr>
            <a:r>
              <a:rPr lang="en-US" sz="2200" dirty="0"/>
              <a:t>For schools or programs that end before June and </a:t>
            </a:r>
            <a:r>
              <a:rPr lang="en-US" sz="2200" dirty="0" smtClean="0"/>
              <a:t>for seniors </a:t>
            </a:r>
            <a:r>
              <a:rPr lang="en-US" sz="2200" dirty="0"/>
              <a:t>that graduate before June, the last </a:t>
            </a:r>
            <a:r>
              <a:rPr lang="en-US" sz="2200" dirty="0" smtClean="0"/>
              <a:t>school day in </a:t>
            </a:r>
            <a:r>
              <a:rPr lang="en-US" sz="2200" dirty="0"/>
              <a:t>May can be the June count day, provided a published school/program calendar reflects </a:t>
            </a:r>
            <a:r>
              <a:rPr lang="en-US" sz="2200" dirty="0" smtClean="0"/>
              <a:t>the </a:t>
            </a:r>
            <a:r>
              <a:rPr lang="en-US" sz="2200" dirty="0"/>
              <a:t>last </a:t>
            </a:r>
            <a:r>
              <a:rPr lang="en-US" sz="2200" dirty="0" smtClean="0"/>
              <a:t>school day </a:t>
            </a:r>
            <a:r>
              <a:rPr lang="en-US" sz="2200" dirty="0"/>
              <a:t>is in May.</a:t>
            </a:r>
          </a:p>
          <a:p>
            <a:pPr marL="287338" lvl="1" indent="-287338">
              <a:lnSpc>
                <a:spcPct val="120000"/>
              </a:lnSpc>
              <a:spcBef>
                <a:spcPts val="0"/>
              </a:spcBef>
              <a:spcAft>
                <a:spcPts val="0"/>
              </a:spcAft>
              <a:buFont typeface="Wingdings" panose="05000000000000000000" pitchFamily="2" charset="2"/>
              <a:buChar char="§"/>
            </a:pPr>
            <a:r>
              <a:rPr lang="en-US" dirty="0"/>
              <a:t>Count date can be determined by an individual school or grade’s start date or calendar.</a:t>
            </a:r>
          </a:p>
        </p:txBody>
      </p:sp>
    </p:spTree>
    <p:extLst>
      <p:ext uri="{BB962C8B-B14F-4D97-AF65-F5344CB8AC3E}">
        <p14:creationId xmlns:p14="http://schemas.microsoft.com/office/powerpoint/2010/main" val="1960925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57978"/>
            <a:ext cx="9426741"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Enrollment Exclusions</a:t>
            </a:r>
            <a:endParaRPr lang="en-US" sz="3300" dirty="0">
              <a:solidFill>
                <a:srgbClr val="006666"/>
              </a:solidFill>
              <a:latin typeface="+mj-lt"/>
            </a:endParaRPr>
          </a:p>
        </p:txBody>
      </p:sp>
      <p:sp>
        <p:nvSpPr>
          <p:cNvPr id="3" name="Content Placeholder 2"/>
          <p:cNvSpPr>
            <a:spLocks noGrp="1"/>
          </p:cNvSpPr>
          <p:nvPr>
            <p:ph idx="1"/>
          </p:nvPr>
        </p:nvSpPr>
        <p:spPr>
          <a:xfrm>
            <a:off x="426177" y="920100"/>
            <a:ext cx="11245267" cy="5074590"/>
          </a:xfrm>
        </p:spPr>
        <p:txBody>
          <a:bodyPr>
            <a:normAutofit/>
          </a:bodyPr>
          <a:lstStyle/>
          <a:p>
            <a:pPr marL="285750" indent="-285750">
              <a:lnSpc>
                <a:spcPct val="120000"/>
              </a:lnSpc>
              <a:spcBef>
                <a:spcPts val="0"/>
              </a:spcBef>
              <a:spcAft>
                <a:spcPts val="0"/>
              </a:spcAft>
              <a:buFont typeface="Wingdings" panose="05000000000000000000" pitchFamily="2" charset="2"/>
              <a:buChar char="§"/>
            </a:pPr>
            <a:r>
              <a:rPr lang="en-US" sz="2200" dirty="0"/>
              <a:t>A student shall </a:t>
            </a:r>
            <a:r>
              <a:rPr lang="en-US" sz="2200" u="sng" dirty="0">
                <a:uFill>
                  <a:solidFill>
                    <a:schemeClr val="bg1">
                      <a:lumMod val="75000"/>
                    </a:schemeClr>
                  </a:solidFill>
                </a:uFill>
              </a:rPr>
              <a:t>not</a:t>
            </a:r>
            <a:r>
              <a:rPr lang="en-US" sz="2200" dirty="0"/>
              <a:t> be counted as an enrolled student if any of the following are met:</a:t>
            </a:r>
          </a:p>
          <a:p>
            <a:pPr marL="628650" lvl="1" indent="-342900">
              <a:lnSpc>
                <a:spcPct val="120000"/>
              </a:lnSpc>
              <a:spcBef>
                <a:spcPts val="0"/>
              </a:spcBef>
            </a:pPr>
            <a:r>
              <a:rPr lang="en-US" sz="2000" dirty="0"/>
              <a:t>Consecutively absent for &gt; 20 consecutive school days.</a:t>
            </a:r>
          </a:p>
          <a:p>
            <a:pPr marL="969963" lvl="2" indent="-342900">
              <a:lnSpc>
                <a:spcPct val="120000"/>
              </a:lnSpc>
              <a:spcBef>
                <a:spcPts val="0"/>
              </a:spcBef>
              <a:spcAft>
                <a:spcPts val="0"/>
              </a:spcAft>
              <a:buFont typeface="Courier New" panose="02070309020205020404" pitchFamily="49" charset="0"/>
              <a:buChar char="o"/>
            </a:pPr>
            <a:r>
              <a:rPr lang="en-US" sz="1800" dirty="0"/>
              <a:t>Allowance exists when an agreement is in place with the parent and the district that states the student will continue his educational progress while absent and the student returns to school before the end of the school year to be counted for two additional count days.</a:t>
            </a:r>
          </a:p>
          <a:p>
            <a:pPr marL="628650" lvl="2" indent="-342900">
              <a:lnSpc>
                <a:spcPct val="120000"/>
              </a:lnSpc>
              <a:spcBef>
                <a:spcPts val="0"/>
              </a:spcBef>
            </a:pPr>
            <a:r>
              <a:rPr lang="en-US" dirty="0"/>
              <a:t>Dropped out or transferred.</a:t>
            </a:r>
          </a:p>
          <a:p>
            <a:pPr marL="628650" lvl="2" indent="-342900">
              <a:lnSpc>
                <a:spcPct val="120000"/>
              </a:lnSpc>
              <a:spcBef>
                <a:spcPts val="0"/>
              </a:spcBef>
            </a:pPr>
            <a:r>
              <a:rPr lang="en-US" dirty="0"/>
              <a:t>Met high school graduation requirements before the beginning of the school year (September 1st).</a:t>
            </a:r>
          </a:p>
          <a:p>
            <a:pPr marL="628650" lvl="2" indent="-342900">
              <a:lnSpc>
                <a:spcPct val="120000"/>
              </a:lnSpc>
              <a:spcBef>
                <a:spcPts val="0"/>
              </a:spcBef>
            </a:pPr>
            <a:r>
              <a:rPr lang="en-US" dirty="0"/>
              <a:t>Paying tuition – F1 Visa.</a:t>
            </a:r>
          </a:p>
          <a:p>
            <a:pPr marL="628650" lvl="2" indent="-342900">
              <a:lnSpc>
                <a:spcPct val="120000"/>
              </a:lnSpc>
              <a:spcBef>
                <a:spcPts val="0"/>
              </a:spcBef>
            </a:pPr>
            <a:r>
              <a:rPr lang="en-US" dirty="0"/>
              <a:t>Claimed by an institution.</a:t>
            </a:r>
          </a:p>
          <a:p>
            <a:pPr marL="628650" lvl="2" indent="-342900">
              <a:lnSpc>
                <a:spcPct val="120000"/>
              </a:lnSpc>
              <a:spcBef>
                <a:spcPts val="0"/>
              </a:spcBef>
            </a:pPr>
            <a:r>
              <a:rPr lang="en-US" dirty="0">
                <a:uFill>
                  <a:solidFill>
                    <a:schemeClr val="accent6">
                      <a:lumMod val="75000"/>
                    </a:schemeClr>
                  </a:solidFill>
                </a:uFill>
              </a:rPr>
              <a:t>Resident of either the Washington State School for Blind or Washington School for the Deaf, also known as Center for Childhood Deafness and Hearing Loss. Refer to Bulletin # </a:t>
            </a:r>
            <a:r>
              <a:rPr lang="en-US" dirty="0" smtClean="0">
                <a:uFill>
                  <a:solidFill>
                    <a:schemeClr val="accent6">
                      <a:lumMod val="75000"/>
                    </a:schemeClr>
                  </a:solidFill>
                </a:uFill>
              </a:rPr>
              <a:t>006-19.</a:t>
            </a:r>
            <a:endParaRPr lang="en-US" dirty="0">
              <a:uFill>
                <a:solidFill>
                  <a:schemeClr val="accent6">
                    <a:lumMod val="75000"/>
                  </a:schemeClr>
                </a:solidFill>
              </a:uFill>
            </a:endParaRPr>
          </a:p>
        </p:txBody>
      </p:sp>
    </p:spTree>
    <p:extLst>
      <p:ext uri="{BB962C8B-B14F-4D97-AF65-F5344CB8AC3E}">
        <p14:creationId xmlns:p14="http://schemas.microsoft.com/office/powerpoint/2010/main" val="3734065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57978"/>
            <a:ext cx="9426741"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Course of Study Includes</a:t>
            </a:r>
            <a:endParaRPr lang="en-US" sz="3300" dirty="0">
              <a:solidFill>
                <a:srgbClr val="006666"/>
              </a:solidFill>
              <a:latin typeface="+mj-lt"/>
            </a:endParaRPr>
          </a:p>
        </p:txBody>
      </p:sp>
      <p:sp>
        <p:nvSpPr>
          <p:cNvPr id="3" name="Content Placeholder 2"/>
          <p:cNvSpPr>
            <a:spLocks noGrp="1"/>
          </p:cNvSpPr>
          <p:nvPr>
            <p:ph idx="1"/>
          </p:nvPr>
        </p:nvSpPr>
        <p:spPr>
          <a:xfrm>
            <a:off x="1674688" y="1053662"/>
            <a:ext cx="7243281" cy="5074590"/>
          </a:xfrm>
        </p:spPr>
        <p:txBody>
          <a:bodyPr>
            <a:normAutofit/>
          </a:bodyPr>
          <a:lstStyle/>
          <a:p>
            <a:pPr marL="282575" indent="-282575">
              <a:lnSpc>
                <a:spcPct val="120000"/>
              </a:lnSpc>
              <a:spcBef>
                <a:spcPts val="0"/>
              </a:spcBef>
              <a:buFont typeface="Wingdings" panose="05000000000000000000" pitchFamily="2" charset="2"/>
              <a:buChar char="§"/>
            </a:pPr>
            <a:r>
              <a:rPr lang="en-US" sz="2200" dirty="0"/>
              <a:t>Basic education instruction</a:t>
            </a:r>
          </a:p>
          <a:p>
            <a:pPr marL="282575" indent="-282575">
              <a:lnSpc>
                <a:spcPct val="120000"/>
              </a:lnSpc>
              <a:spcBef>
                <a:spcPts val="0"/>
              </a:spcBef>
              <a:buFont typeface="Wingdings" panose="05000000000000000000" pitchFamily="2" charset="2"/>
              <a:buChar char="§"/>
            </a:pPr>
            <a:r>
              <a:rPr lang="en-US" sz="2200" dirty="0"/>
              <a:t>Special education</a:t>
            </a:r>
          </a:p>
          <a:p>
            <a:pPr marL="282575" indent="-282575">
              <a:lnSpc>
                <a:spcPct val="120000"/>
              </a:lnSpc>
              <a:spcBef>
                <a:spcPts val="0"/>
              </a:spcBef>
              <a:buFont typeface="Wingdings" panose="05000000000000000000" pitchFamily="2" charset="2"/>
              <a:buChar char="§"/>
            </a:pPr>
            <a:r>
              <a:rPr lang="en-US" sz="2200" dirty="0"/>
              <a:t>Alternative Learning Experience (ALE)</a:t>
            </a:r>
          </a:p>
          <a:p>
            <a:pPr marL="282575" indent="-282575">
              <a:lnSpc>
                <a:spcPct val="120000"/>
              </a:lnSpc>
              <a:spcBef>
                <a:spcPts val="0"/>
              </a:spcBef>
              <a:buFont typeface="Wingdings" panose="05000000000000000000" pitchFamily="2" charset="2"/>
              <a:buChar char="§"/>
            </a:pPr>
            <a:r>
              <a:rPr lang="en-US" sz="2200" dirty="0"/>
              <a:t>Open Doors (OD) programs</a:t>
            </a:r>
          </a:p>
          <a:p>
            <a:pPr marL="282575" indent="-282575">
              <a:lnSpc>
                <a:spcPct val="120000"/>
              </a:lnSpc>
              <a:spcBef>
                <a:spcPts val="0"/>
              </a:spcBef>
              <a:buFont typeface="Wingdings" panose="05000000000000000000" pitchFamily="2" charset="2"/>
              <a:buChar char="§"/>
            </a:pPr>
            <a:r>
              <a:rPr lang="en-US" sz="2200" dirty="0"/>
              <a:t>Running Start (RS)</a:t>
            </a:r>
          </a:p>
          <a:p>
            <a:pPr marL="282575" indent="-282575">
              <a:lnSpc>
                <a:spcPct val="120000"/>
              </a:lnSpc>
              <a:spcBef>
                <a:spcPts val="0"/>
              </a:spcBef>
              <a:buFont typeface="Wingdings" panose="05000000000000000000" pitchFamily="2" charset="2"/>
              <a:buChar char="§"/>
            </a:pPr>
            <a:r>
              <a:rPr lang="en-US" sz="2200" dirty="0"/>
              <a:t>Direct-funded technical college</a:t>
            </a:r>
          </a:p>
          <a:p>
            <a:pPr marL="282575" indent="-282575">
              <a:lnSpc>
                <a:spcPct val="120000"/>
              </a:lnSpc>
              <a:spcBef>
                <a:spcPts val="0"/>
              </a:spcBef>
              <a:buFont typeface="Wingdings" panose="05000000000000000000" pitchFamily="2" charset="2"/>
              <a:buChar char="§"/>
            </a:pPr>
            <a:r>
              <a:rPr lang="en-US" sz="2200" dirty="0"/>
              <a:t>Ancillary service</a:t>
            </a:r>
          </a:p>
          <a:p>
            <a:pPr marL="282575" indent="-282575">
              <a:lnSpc>
                <a:spcPct val="120000"/>
              </a:lnSpc>
              <a:spcBef>
                <a:spcPts val="0"/>
              </a:spcBef>
              <a:buFont typeface="Wingdings" panose="05000000000000000000" pitchFamily="2" charset="2"/>
              <a:buChar char="§"/>
            </a:pPr>
            <a:r>
              <a:rPr lang="en-US" sz="2200" dirty="0" smtClean="0"/>
              <a:t>Work-Based </a:t>
            </a:r>
            <a:r>
              <a:rPr lang="en-US" sz="2200" dirty="0"/>
              <a:t>Learning (WBL)</a:t>
            </a:r>
          </a:p>
          <a:p>
            <a:pPr marL="282575" indent="-282575">
              <a:lnSpc>
                <a:spcPct val="120000"/>
              </a:lnSpc>
              <a:spcBef>
                <a:spcPts val="0"/>
              </a:spcBef>
              <a:buFont typeface="Wingdings" panose="05000000000000000000" pitchFamily="2" charset="2"/>
              <a:buChar char="§"/>
            </a:pPr>
            <a:r>
              <a:rPr lang="en-US" sz="2200" dirty="0"/>
              <a:t>UW transition</a:t>
            </a:r>
          </a:p>
        </p:txBody>
      </p:sp>
    </p:spTree>
    <p:extLst>
      <p:ext uri="{BB962C8B-B14F-4D97-AF65-F5344CB8AC3E}">
        <p14:creationId xmlns:p14="http://schemas.microsoft.com/office/powerpoint/2010/main" val="3056027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57978"/>
            <a:ext cx="9426741"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Course of Study </a:t>
            </a:r>
            <a:r>
              <a:rPr lang="en-US" sz="3500" u="sng" dirty="0" smtClean="0">
                <a:solidFill>
                  <a:srgbClr val="006666"/>
                </a:solidFill>
                <a:latin typeface="+mj-lt"/>
              </a:rPr>
              <a:t>Does Not</a:t>
            </a:r>
            <a:r>
              <a:rPr lang="en-US" sz="3500" dirty="0" smtClean="0">
                <a:solidFill>
                  <a:srgbClr val="006666"/>
                </a:solidFill>
                <a:latin typeface="+mj-lt"/>
              </a:rPr>
              <a:t> Include</a:t>
            </a:r>
            <a:endParaRPr lang="en-US" sz="3300" dirty="0">
              <a:solidFill>
                <a:srgbClr val="006666"/>
              </a:solidFill>
              <a:latin typeface="+mj-lt"/>
            </a:endParaRPr>
          </a:p>
        </p:txBody>
      </p:sp>
      <p:sp>
        <p:nvSpPr>
          <p:cNvPr id="3" name="Content Placeholder 2"/>
          <p:cNvSpPr>
            <a:spLocks noGrp="1"/>
          </p:cNvSpPr>
          <p:nvPr>
            <p:ph idx="1"/>
          </p:nvPr>
        </p:nvSpPr>
        <p:spPr>
          <a:xfrm>
            <a:off x="1674688" y="1053662"/>
            <a:ext cx="9082355" cy="5074590"/>
          </a:xfrm>
        </p:spPr>
        <p:txBody>
          <a:bodyPr>
            <a:normAutofit/>
          </a:bodyPr>
          <a:lstStyle/>
          <a:p>
            <a:pPr marL="287338" indent="-287338">
              <a:buFont typeface="Wingdings" panose="05000000000000000000" pitchFamily="2" charset="2"/>
              <a:buChar char="§"/>
            </a:pPr>
            <a:r>
              <a:rPr lang="en-US" sz="2200" dirty="0"/>
              <a:t>Home-based instruction</a:t>
            </a:r>
          </a:p>
          <a:p>
            <a:pPr marL="287338" indent="-287338">
              <a:buFont typeface="Wingdings" panose="05000000000000000000" pitchFamily="2" charset="2"/>
              <a:buChar char="§"/>
            </a:pPr>
            <a:r>
              <a:rPr lang="en-US" sz="2200" dirty="0"/>
              <a:t>Private school instruction</a:t>
            </a:r>
          </a:p>
          <a:p>
            <a:pPr marL="287338" indent="-287338">
              <a:buFont typeface="Wingdings" panose="05000000000000000000" pitchFamily="2" charset="2"/>
              <a:buChar char="§"/>
            </a:pPr>
            <a:r>
              <a:rPr lang="en-US" sz="2200" dirty="0"/>
              <a:t>Adult education – over 21 years old after September 1st</a:t>
            </a:r>
          </a:p>
          <a:p>
            <a:pPr marL="287338" indent="-287338">
              <a:buFont typeface="Wingdings" panose="05000000000000000000" pitchFamily="2" charset="2"/>
              <a:buChar char="§"/>
            </a:pPr>
            <a:r>
              <a:rPr lang="en-US" sz="2200" dirty="0"/>
              <a:t>Out-of-state residents</a:t>
            </a:r>
          </a:p>
          <a:p>
            <a:pPr marL="287338" indent="-287338">
              <a:buFont typeface="Wingdings" panose="05000000000000000000" pitchFamily="2" charset="2"/>
              <a:buChar char="§"/>
            </a:pPr>
            <a:r>
              <a:rPr lang="en-US" sz="2200" dirty="0"/>
              <a:t>GED prep </a:t>
            </a:r>
            <a:r>
              <a:rPr lang="en-US" sz="2200" dirty="0" smtClean="0"/>
              <a:t>instruction </a:t>
            </a:r>
            <a:r>
              <a:rPr lang="en-US" sz="2200" dirty="0"/>
              <a:t>when:</a:t>
            </a:r>
          </a:p>
          <a:p>
            <a:pPr marL="514350" lvl="1">
              <a:spcBef>
                <a:spcPts val="1000"/>
              </a:spcBef>
              <a:spcAft>
                <a:spcPts val="150"/>
              </a:spcAft>
            </a:pPr>
            <a:r>
              <a:rPr lang="en-US" sz="2000" dirty="0"/>
              <a:t>Additional adult education state/federal dollars are generated </a:t>
            </a:r>
            <a:r>
              <a:rPr lang="en-US" sz="2000" b="1" u="sng" dirty="0">
                <a:uFill>
                  <a:solidFill>
                    <a:schemeClr val="accent6">
                      <a:lumMod val="75000"/>
                    </a:schemeClr>
                  </a:solidFill>
                </a:uFill>
              </a:rPr>
              <a:t>or</a:t>
            </a:r>
          </a:p>
          <a:p>
            <a:pPr marL="514350" lvl="1">
              <a:spcBef>
                <a:spcPts val="1000"/>
              </a:spcBef>
              <a:spcAft>
                <a:spcPts val="150"/>
              </a:spcAft>
            </a:pPr>
            <a:r>
              <a:rPr lang="en-US" sz="2000" dirty="0">
                <a:uFill>
                  <a:solidFill>
                    <a:schemeClr val="accent6">
                      <a:lumMod val="75000"/>
                    </a:schemeClr>
                  </a:solidFill>
                </a:uFill>
              </a:rPr>
              <a:t>Instruction does not earn high school credit.</a:t>
            </a:r>
          </a:p>
          <a:p>
            <a:pPr marL="287338" lvl="1" indent="-287338">
              <a:spcBef>
                <a:spcPts val="1000"/>
              </a:spcBef>
              <a:spcAft>
                <a:spcPts val="150"/>
              </a:spcAft>
              <a:buFont typeface="Wingdings" panose="05000000000000000000" pitchFamily="2" charset="2"/>
              <a:buChar char="§"/>
            </a:pPr>
            <a:r>
              <a:rPr lang="en-US" sz="2200" dirty="0">
                <a:uFill>
                  <a:solidFill>
                    <a:schemeClr val="accent6">
                      <a:lumMod val="75000"/>
                    </a:schemeClr>
                  </a:solidFill>
                </a:uFill>
              </a:rPr>
              <a:t>Extra-curricular activities</a:t>
            </a:r>
          </a:p>
          <a:p>
            <a:pPr marL="287338" lvl="1" indent="-287338">
              <a:spcBef>
                <a:spcPts val="1000"/>
              </a:spcBef>
              <a:spcAft>
                <a:spcPts val="150"/>
              </a:spcAft>
              <a:buFont typeface="Wingdings" panose="05000000000000000000" pitchFamily="2" charset="2"/>
              <a:buChar char="§"/>
            </a:pPr>
            <a:r>
              <a:rPr lang="en-US" sz="2200" dirty="0">
                <a:uFill>
                  <a:solidFill>
                    <a:schemeClr val="accent6">
                      <a:lumMod val="75000"/>
                    </a:schemeClr>
                  </a:solidFill>
                </a:uFill>
              </a:rPr>
              <a:t>College enrollment not earning dual credit at a high school</a:t>
            </a:r>
          </a:p>
          <a:p>
            <a:pPr marL="0" indent="0">
              <a:lnSpc>
                <a:spcPct val="120000"/>
              </a:lnSpc>
              <a:spcBef>
                <a:spcPts val="0"/>
              </a:spcBef>
              <a:buNone/>
            </a:pPr>
            <a:endParaRPr lang="en-US" sz="2200" dirty="0"/>
          </a:p>
        </p:txBody>
      </p:sp>
    </p:spTree>
    <p:extLst>
      <p:ext uri="{BB962C8B-B14F-4D97-AF65-F5344CB8AC3E}">
        <p14:creationId xmlns:p14="http://schemas.microsoft.com/office/powerpoint/2010/main" val="904340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10712823"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Agenda</a:t>
            </a:r>
            <a:endParaRPr lang="en-US" sz="3300" dirty="0">
              <a:solidFill>
                <a:srgbClr val="006666"/>
              </a:solidFill>
              <a:latin typeface="+mj-lt"/>
            </a:endParaRPr>
          </a:p>
        </p:txBody>
      </p:sp>
      <p:sp>
        <p:nvSpPr>
          <p:cNvPr id="3" name="Content Placeholder 2"/>
          <p:cNvSpPr>
            <a:spLocks noGrp="1"/>
          </p:cNvSpPr>
          <p:nvPr>
            <p:ph idx="1"/>
          </p:nvPr>
        </p:nvSpPr>
        <p:spPr>
          <a:xfrm>
            <a:off x="3534314" y="1151553"/>
            <a:ext cx="5013789" cy="4976532"/>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smtClean="0"/>
              <a:t>Upcoming Changes</a:t>
            </a:r>
          </a:p>
          <a:p>
            <a:pPr marL="739775" lvl="1" indent="-339725">
              <a:lnSpc>
                <a:spcPct val="120000"/>
              </a:lnSpc>
              <a:spcBef>
                <a:spcPts val="0"/>
              </a:spcBef>
            </a:pPr>
            <a:r>
              <a:rPr lang="en-US" sz="2000" dirty="0" smtClean="0"/>
              <a:t>Known change for 2019–20</a:t>
            </a:r>
          </a:p>
          <a:p>
            <a:pPr marL="739775" lvl="1" indent="-339725">
              <a:lnSpc>
                <a:spcPct val="120000"/>
              </a:lnSpc>
              <a:spcBef>
                <a:spcPts val="0"/>
              </a:spcBef>
            </a:pPr>
            <a:r>
              <a:rPr lang="en-US" sz="2000" dirty="0" smtClean="0"/>
              <a:t>Possible changes for 2020–21</a:t>
            </a:r>
          </a:p>
          <a:p>
            <a:pPr marL="400050" indent="-249238">
              <a:lnSpc>
                <a:spcPct val="120000"/>
              </a:lnSpc>
              <a:spcBef>
                <a:spcPts val="0"/>
              </a:spcBef>
              <a:spcAft>
                <a:spcPts val="0"/>
              </a:spcAft>
              <a:buFont typeface="Wingdings" panose="05000000000000000000" pitchFamily="2" charset="2"/>
              <a:buChar char="§"/>
            </a:pPr>
            <a:r>
              <a:rPr lang="en-US" sz="2200" dirty="0" smtClean="0"/>
              <a:t>Hot Topics:</a:t>
            </a:r>
            <a:endParaRPr lang="en-US" sz="2200" dirty="0"/>
          </a:p>
          <a:p>
            <a:pPr marL="739775" lvl="1" indent="-339725">
              <a:lnSpc>
                <a:spcPct val="120000"/>
              </a:lnSpc>
              <a:spcBef>
                <a:spcPts val="0"/>
              </a:spcBef>
            </a:pPr>
            <a:r>
              <a:rPr lang="en-US" sz="2000" dirty="0" smtClean="0"/>
              <a:t>Big Picture Schools</a:t>
            </a:r>
          </a:p>
          <a:p>
            <a:pPr marL="739775" lvl="1" indent="-339725">
              <a:lnSpc>
                <a:spcPct val="120000"/>
              </a:lnSpc>
              <a:spcBef>
                <a:spcPts val="0"/>
              </a:spcBef>
            </a:pPr>
            <a:r>
              <a:rPr lang="en-US" sz="2000" dirty="0" smtClean="0"/>
              <a:t>Transitional Kindergarten (TK)</a:t>
            </a:r>
          </a:p>
          <a:p>
            <a:pPr marL="739775" lvl="1" indent="-339725">
              <a:lnSpc>
                <a:spcPct val="120000"/>
              </a:lnSpc>
              <a:spcBef>
                <a:spcPts val="0"/>
              </a:spcBef>
            </a:pPr>
            <a:r>
              <a:rPr lang="en-US" sz="2000" dirty="0" smtClean="0"/>
              <a:t>Career Launch</a:t>
            </a:r>
          </a:p>
          <a:p>
            <a:pPr marL="739775" lvl="1" indent="-339725">
              <a:lnSpc>
                <a:spcPct val="120000"/>
              </a:lnSpc>
              <a:spcBef>
                <a:spcPts val="0"/>
              </a:spcBef>
            </a:pPr>
            <a:r>
              <a:rPr lang="en-US" sz="2000" dirty="0" smtClean="0"/>
              <a:t>New SAFS Website</a:t>
            </a:r>
          </a:p>
          <a:p>
            <a:pPr marL="400050" lvl="1" indent="-225425">
              <a:lnSpc>
                <a:spcPct val="120000"/>
              </a:lnSpc>
              <a:spcBef>
                <a:spcPts val="0"/>
              </a:spcBef>
              <a:buFont typeface="Wingdings" panose="05000000000000000000" pitchFamily="2" charset="2"/>
              <a:buChar char="§"/>
            </a:pPr>
            <a:r>
              <a:rPr lang="en-US" sz="2200" dirty="0" smtClean="0"/>
              <a:t>Basics of Enrollment Reporting</a:t>
            </a:r>
            <a:endParaRPr lang="en-US" sz="2200" dirty="0"/>
          </a:p>
          <a:p>
            <a:pPr marL="739775" lvl="1" indent="-339725">
              <a:lnSpc>
                <a:spcPct val="120000"/>
              </a:lnSpc>
              <a:spcBef>
                <a:spcPts val="0"/>
              </a:spcBef>
            </a:pPr>
            <a:endParaRPr lang="en-US" sz="2000" dirty="0" smtClean="0"/>
          </a:p>
        </p:txBody>
      </p:sp>
    </p:spTree>
    <p:extLst>
      <p:ext uri="{BB962C8B-B14F-4D97-AF65-F5344CB8AC3E}">
        <p14:creationId xmlns:p14="http://schemas.microsoft.com/office/powerpoint/2010/main" val="2548612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57978"/>
            <a:ext cx="9426741"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Full-Time Equivalent - FTE</a:t>
            </a:r>
            <a:endParaRPr lang="en-US" sz="3300" dirty="0">
              <a:solidFill>
                <a:srgbClr val="006666"/>
              </a:solidFill>
              <a:latin typeface="+mj-lt"/>
            </a:endParaRPr>
          </a:p>
        </p:txBody>
      </p:sp>
      <p:sp>
        <p:nvSpPr>
          <p:cNvPr id="3" name="Content Placeholder 2"/>
          <p:cNvSpPr>
            <a:spLocks noGrp="1"/>
          </p:cNvSpPr>
          <p:nvPr>
            <p:ph idx="1"/>
          </p:nvPr>
        </p:nvSpPr>
        <p:spPr>
          <a:xfrm>
            <a:off x="565080" y="1053662"/>
            <a:ext cx="10448817" cy="5074590"/>
          </a:xfrm>
        </p:spPr>
        <p:txBody>
          <a:bodyPr>
            <a:normAutofit/>
          </a:bodyPr>
          <a:lstStyle/>
          <a:p>
            <a:pPr marL="282575" indent="-225425">
              <a:spcAft>
                <a:spcPts val="100"/>
              </a:spcAft>
              <a:buFont typeface="Wingdings" panose="05000000000000000000" pitchFamily="2" charset="2"/>
              <a:buChar char="§"/>
            </a:pPr>
            <a:r>
              <a:rPr lang="en-US" sz="2200" dirty="0"/>
              <a:t>FTE is the measurement of student’s enrollment and is used to fund districts. </a:t>
            </a:r>
          </a:p>
          <a:p>
            <a:pPr marL="282575" indent="-225425">
              <a:spcAft>
                <a:spcPts val="100"/>
              </a:spcAft>
              <a:buFont typeface="Wingdings" panose="05000000000000000000" pitchFamily="2" charset="2"/>
              <a:buChar char="§"/>
            </a:pPr>
            <a:r>
              <a:rPr lang="en-US" sz="2200" dirty="0"/>
              <a:t>Claiming FTE is based on:</a:t>
            </a:r>
          </a:p>
          <a:p>
            <a:pPr marL="619125" lvl="1" indent="-342900">
              <a:spcBef>
                <a:spcPts val="1000"/>
              </a:spcBef>
              <a:spcAft>
                <a:spcPts val="100"/>
              </a:spcAft>
            </a:pPr>
            <a:r>
              <a:rPr lang="en-US" sz="2000" u="sng" dirty="0">
                <a:uFill>
                  <a:solidFill>
                    <a:schemeClr val="bg1">
                      <a:lumMod val="75000"/>
                    </a:schemeClr>
                  </a:solidFill>
                </a:uFill>
              </a:rPr>
              <a:t>Seat-time traditional class</a:t>
            </a:r>
            <a:r>
              <a:rPr lang="en-US" sz="2000" dirty="0">
                <a:uFill>
                  <a:solidFill>
                    <a:schemeClr val="accent6">
                      <a:lumMod val="75000"/>
                    </a:schemeClr>
                  </a:solidFill>
                </a:uFill>
              </a:rPr>
              <a:t>: enrolled hours in a classroom.</a:t>
            </a:r>
            <a:endParaRPr lang="en-US" sz="2000" u="sng" dirty="0">
              <a:uFill>
                <a:solidFill>
                  <a:schemeClr val="accent6">
                    <a:lumMod val="75000"/>
                  </a:schemeClr>
                </a:solidFill>
              </a:uFill>
            </a:endParaRPr>
          </a:p>
          <a:p>
            <a:pPr marL="619125" lvl="1" indent="-342900">
              <a:spcBef>
                <a:spcPts val="1000"/>
              </a:spcBef>
              <a:spcAft>
                <a:spcPts val="100"/>
              </a:spcAft>
            </a:pPr>
            <a:r>
              <a:rPr lang="en-US" sz="2000" u="sng" dirty="0">
                <a:uFill>
                  <a:solidFill>
                    <a:schemeClr val="bg1">
                      <a:lumMod val="75000"/>
                    </a:schemeClr>
                  </a:solidFill>
                </a:uFill>
              </a:rPr>
              <a:t>Running Start (RS) class</a:t>
            </a:r>
            <a:r>
              <a:rPr lang="en-US" sz="2000" dirty="0">
                <a:uFill>
                  <a:solidFill>
                    <a:schemeClr val="accent6">
                      <a:lumMod val="75000"/>
                    </a:schemeClr>
                  </a:solidFill>
                </a:uFill>
              </a:rPr>
              <a:t>: enrolled college credits.</a:t>
            </a:r>
            <a:endParaRPr lang="en-US" sz="2000" u="sng" dirty="0">
              <a:uFill>
                <a:solidFill>
                  <a:schemeClr val="accent6">
                    <a:lumMod val="75000"/>
                  </a:schemeClr>
                </a:solidFill>
              </a:uFill>
            </a:endParaRPr>
          </a:p>
          <a:p>
            <a:pPr marL="619125" lvl="1" indent="-342900">
              <a:spcBef>
                <a:spcPts val="1000"/>
              </a:spcBef>
              <a:spcAft>
                <a:spcPts val="100"/>
              </a:spcAft>
            </a:pPr>
            <a:r>
              <a:rPr lang="en-US" sz="2000" u="sng" dirty="0">
                <a:uFill>
                  <a:solidFill>
                    <a:schemeClr val="bg1">
                      <a:lumMod val="75000"/>
                    </a:schemeClr>
                  </a:solidFill>
                </a:uFill>
              </a:rPr>
              <a:t>ALE program</a:t>
            </a:r>
            <a:r>
              <a:rPr lang="en-US" sz="2000" dirty="0">
                <a:uFill>
                  <a:solidFill>
                    <a:schemeClr val="accent6">
                      <a:lumMod val="75000"/>
                    </a:schemeClr>
                  </a:solidFill>
                </a:uFill>
              </a:rPr>
              <a:t>: estimated hours of learning in written student learning plan.</a:t>
            </a:r>
            <a:endParaRPr lang="en-US" sz="2000" u="sng" dirty="0">
              <a:uFill>
                <a:solidFill>
                  <a:schemeClr val="accent6">
                    <a:lumMod val="75000"/>
                  </a:schemeClr>
                </a:solidFill>
              </a:uFill>
            </a:endParaRPr>
          </a:p>
          <a:p>
            <a:pPr marL="619125" lvl="1" indent="-342900">
              <a:spcBef>
                <a:spcPts val="1000"/>
              </a:spcBef>
              <a:spcAft>
                <a:spcPts val="100"/>
              </a:spcAft>
            </a:pPr>
            <a:r>
              <a:rPr lang="en-US" sz="2000" u="sng" dirty="0" smtClean="0">
                <a:uFill>
                  <a:solidFill>
                    <a:schemeClr val="bg1">
                      <a:lumMod val="75000"/>
                    </a:schemeClr>
                  </a:solidFill>
                </a:uFill>
              </a:rPr>
              <a:t>Work-based </a:t>
            </a:r>
            <a:r>
              <a:rPr lang="en-US" sz="2000" u="sng" dirty="0">
                <a:uFill>
                  <a:solidFill>
                    <a:schemeClr val="bg1">
                      <a:lumMod val="75000"/>
                    </a:schemeClr>
                  </a:solidFill>
                </a:uFill>
              </a:rPr>
              <a:t>learning (WBL)</a:t>
            </a:r>
            <a:r>
              <a:rPr lang="en-US" sz="2000" dirty="0">
                <a:uFill>
                  <a:solidFill>
                    <a:schemeClr val="accent6">
                      <a:lumMod val="75000"/>
                    </a:schemeClr>
                  </a:solidFill>
                </a:uFill>
              </a:rPr>
              <a:t>: actual hours in a WBL program.</a:t>
            </a:r>
          </a:p>
          <a:p>
            <a:pPr marL="619125" lvl="1" indent="-342900">
              <a:spcBef>
                <a:spcPts val="1000"/>
              </a:spcBef>
              <a:spcAft>
                <a:spcPts val="100"/>
              </a:spcAft>
            </a:pPr>
            <a:r>
              <a:rPr lang="en-US" sz="2000" u="sng" dirty="0">
                <a:uFill>
                  <a:solidFill>
                    <a:schemeClr val="bg1">
                      <a:lumMod val="75000"/>
                    </a:schemeClr>
                  </a:solidFill>
                </a:uFill>
              </a:rPr>
              <a:t>Ancillary Services</a:t>
            </a:r>
            <a:r>
              <a:rPr lang="en-US" sz="2000" dirty="0">
                <a:uFill>
                  <a:solidFill>
                    <a:schemeClr val="accent6">
                      <a:lumMod val="75000"/>
                    </a:schemeClr>
                  </a:solidFill>
                </a:uFill>
              </a:rPr>
              <a:t>: actual hours of services.</a:t>
            </a:r>
            <a:endParaRPr lang="en-US" sz="2000" u="sng" dirty="0">
              <a:uFill>
                <a:solidFill>
                  <a:schemeClr val="accent6">
                    <a:lumMod val="75000"/>
                  </a:schemeClr>
                </a:solidFill>
              </a:uFill>
            </a:endParaRPr>
          </a:p>
          <a:p>
            <a:pPr marL="619125" lvl="1" indent="-342900">
              <a:spcBef>
                <a:spcPts val="1000"/>
              </a:spcBef>
              <a:spcAft>
                <a:spcPts val="100"/>
              </a:spcAft>
            </a:pPr>
            <a:r>
              <a:rPr lang="en-US" sz="2000" u="sng" dirty="0">
                <a:uFill>
                  <a:solidFill>
                    <a:schemeClr val="bg1">
                      <a:lumMod val="75000"/>
                    </a:schemeClr>
                  </a:solidFill>
                </a:uFill>
              </a:rPr>
              <a:t>Open Doors (OD) program</a:t>
            </a:r>
            <a:r>
              <a:rPr lang="en-US" sz="2000" dirty="0">
                <a:uFill>
                  <a:solidFill>
                    <a:schemeClr val="accent6">
                      <a:lumMod val="75000"/>
                    </a:schemeClr>
                  </a:solidFill>
                </a:uFill>
              </a:rPr>
              <a:t>: program’s total planned hours of instruction (below 100 level classes) or enrolled college credits (college level classes).</a:t>
            </a:r>
            <a:endParaRPr lang="en-US" sz="2000" u="sng" dirty="0">
              <a:uFill>
                <a:solidFill>
                  <a:schemeClr val="accent6">
                    <a:lumMod val="75000"/>
                  </a:schemeClr>
                </a:solidFill>
              </a:uFill>
            </a:endParaRPr>
          </a:p>
          <a:p>
            <a:pPr>
              <a:spcAft>
                <a:spcPts val="100"/>
              </a:spcAft>
              <a:buFont typeface="Wingdings" panose="05000000000000000000" pitchFamily="2" charset="2"/>
              <a:buChar char="§"/>
            </a:pPr>
            <a:endParaRPr lang="en-US" dirty="0"/>
          </a:p>
          <a:p>
            <a:pPr marL="287338" lvl="1" indent="-287338">
              <a:lnSpc>
                <a:spcPct val="120000"/>
              </a:lnSpc>
              <a:spcAft>
                <a:spcPts val="150"/>
              </a:spcAft>
              <a:buFont typeface="Wingdings" panose="05000000000000000000" pitchFamily="2" charset="2"/>
              <a:buChar char="§"/>
            </a:pPr>
            <a:endParaRPr lang="en-US" sz="2200" dirty="0">
              <a:uFill>
                <a:solidFill>
                  <a:schemeClr val="accent6">
                    <a:lumMod val="75000"/>
                  </a:schemeClr>
                </a:solidFill>
              </a:uFill>
            </a:endParaRPr>
          </a:p>
          <a:p>
            <a:pPr marL="0" indent="0">
              <a:lnSpc>
                <a:spcPct val="120000"/>
              </a:lnSpc>
              <a:spcBef>
                <a:spcPts val="0"/>
              </a:spcBef>
              <a:buNone/>
            </a:pPr>
            <a:endParaRPr lang="en-US" sz="2200" dirty="0"/>
          </a:p>
        </p:txBody>
      </p:sp>
    </p:spTree>
    <p:extLst>
      <p:ext uri="{BB962C8B-B14F-4D97-AF65-F5344CB8AC3E}">
        <p14:creationId xmlns:p14="http://schemas.microsoft.com/office/powerpoint/2010/main" val="3013119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57978"/>
            <a:ext cx="9426741"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Factors for FTE Calculations</a:t>
            </a:r>
            <a:endParaRPr lang="en-US" sz="3300" dirty="0">
              <a:solidFill>
                <a:srgbClr val="006666"/>
              </a:solidFill>
              <a:latin typeface="+mj-lt"/>
            </a:endParaRPr>
          </a:p>
        </p:txBody>
      </p:sp>
      <p:sp>
        <p:nvSpPr>
          <p:cNvPr id="3" name="Content Placeholder 2"/>
          <p:cNvSpPr>
            <a:spLocks noGrp="1"/>
          </p:cNvSpPr>
          <p:nvPr>
            <p:ph idx="1"/>
          </p:nvPr>
        </p:nvSpPr>
        <p:spPr>
          <a:xfrm>
            <a:off x="750012" y="1053662"/>
            <a:ext cx="11116639" cy="5074590"/>
          </a:xfrm>
        </p:spPr>
        <p:txBody>
          <a:bodyPr>
            <a:normAutofit/>
          </a:bodyPr>
          <a:lstStyle/>
          <a:p>
            <a:pPr marL="285750" indent="-285750">
              <a:lnSpc>
                <a:spcPct val="120000"/>
              </a:lnSpc>
              <a:buFont typeface="Wingdings" panose="05000000000000000000" pitchFamily="2" charset="2"/>
              <a:buChar char="§"/>
            </a:pPr>
            <a:r>
              <a:rPr lang="en-US" sz="2200" dirty="0"/>
              <a:t>Seat-time and ALE FTE is calculated as follows:</a:t>
            </a:r>
          </a:p>
          <a:p>
            <a:pPr marL="571500" indent="-285750">
              <a:lnSpc>
                <a:spcPct val="120000"/>
              </a:lnSpc>
              <a:spcBef>
                <a:spcPts val="0"/>
              </a:spcBef>
            </a:pPr>
            <a:r>
              <a:rPr lang="en-US" sz="2000" dirty="0"/>
              <a:t>1.0 FTE is defined as 1,665 weekly minutes (27 weekly hours and 45 minutes).</a:t>
            </a:r>
          </a:p>
          <a:p>
            <a:pPr marL="285750" indent="-285750">
              <a:lnSpc>
                <a:spcPct val="120000"/>
              </a:lnSpc>
              <a:spcBef>
                <a:spcPts val="0"/>
              </a:spcBef>
              <a:spcAft>
                <a:spcPts val="0"/>
              </a:spcAft>
              <a:buFont typeface="Wingdings" panose="05000000000000000000" pitchFamily="2" charset="2"/>
              <a:buChar char="§"/>
            </a:pPr>
            <a:r>
              <a:rPr lang="en-US" sz="2200" dirty="0"/>
              <a:t>Running Start (RS) FTE is:</a:t>
            </a:r>
          </a:p>
          <a:p>
            <a:pPr marL="571500" indent="-285750">
              <a:lnSpc>
                <a:spcPct val="120000"/>
              </a:lnSpc>
              <a:spcBef>
                <a:spcPts val="0"/>
              </a:spcBef>
            </a:pPr>
            <a:r>
              <a:rPr lang="en-US" sz="2000" dirty="0"/>
              <a:t>15 college credits equals 1.0 FTE.</a:t>
            </a:r>
          </a:p>
          <a:p>
            <a:pPr marL="571500" indent="-285750">
              <a:lnSpc>
                <a:spcPct val="120000"/>
              </a:lnSpc>
              <a:spcBef>
                <a:spcPts val="0"/>
              </a:spcBef>
            </a:pPr>
            <a:r>
              <a:rPr lang="en-US" sz="2000" dirty="0" smtClean="0"/>
              <a:t># </a:t>
            </a:r>
            <a:r>
              <a:rPr lang="en-US" sz="2000" dirty="0"/>
              <a:t>of enrolled credits ÷ </a:t>
            </a:r>
            <a:r>
              <a:rPr lang="en-US" sz="2000" dirty="0" smtClean="0"/>
              <a:t>15.</a:t>
            </a:r>
            <a:endParaRPr lang="en-US" sz="2000" dirty="0"/>
          </a:p>
          <a:p>
            <a:pPr marL="285750" indent="-285750">
              <a:lnSpc>
                <a:spcPct val="120000"/>
              </a:lnSpc>
              <a:buFont typeface="Wingdings" panose="05000000000000000000" pitchFamily="2" charset="2"/>
              <a:buChar char="§"/>
            </a:pPr>
            <a:r>
              <a:rPr lang="en-US" sz="2200" dirty="0"/>
              <a:t>WBL FTE is actual hours of WBL:</a:t>
            </a:r>
          </a:p>
          <a:p>
            <a:pPr marL="561975" lvl="1" indent="-277813">
              <a:lnSpc>
                <a:spcPct val="120000"/>
              </a:lnSpc>
            </a:pPr>
            <a:r>
              <a:rPr lang="en-US" sz="2000" dirty="0"/>
              <a:t>Divided by 200 for cooperative WBL.</a:t>
            </a:r>
          </a:p>
          <a:p>
            <a:pPr marL="561975" lvl="1" indent="-277813">
              <a:lnSpc>
                <a:spcPct val="120000"/>
              </a:lnSpc>
            </a:pPr>
            <a:r>
              <a:rPr lang="en-US" sz="2000" dirty="0"/>
              <a:t>Divided by 100 for instructional WBL.</a:t>
            </a:r>
          </a:p>
          <a:p>
            <a:pPr marL="287338" lvl="1" indent="-287338" defTabSz="284163">
              <a:lnSpc>
                <a:spcPct val="120000"/>
              </a:lnSpc>
              <a:buFont typeface="Wingdings" panose="05000000000000000000" pitchFamily="2" charset="2"/>
              <a:buChar char="§"/>
            </a:pPr>
            <a:r>
              <a:rPr lang="en-US" sz="2200" dirty="0"/>
              <a:t>Ancillary services and Summer enrollment is claimed as an AAFTE. 	Divide actual hours by 1,000.</a:t>
            </a:r>
          </a:p>
          <a:p>
            <a:pPr>
              <a:lnSpc>
                <a:spcPct val="120000"/>
              </a:lnSpc>
              <a:spcBef>
                <a:spcPts val="600"/>
              </a:spcBef>
              <a:spcAft>
                <a:spcPts val="100"/>
              </a:spcAft>
              <a:buFont typeface="Wingdings" panose="05000000000000000000" pitchFamily="2" charset="2"/>
              <a:buChar char="§"/>
            </a:pPr>
            <a:endParaRPr lang="en-US" dirty="0"/>
          </a:p>
          <a:p>
            <a:pPr marL="287338" lvl="1" indent="-287338">
              <a:lnSpc>
                <a:spcPct val="120000"/>
              </a:lnSpc>
              <a:spcAft>
                <a:spcPts val="150"/>
              </a:spcAft>
              <a:buFont typeface="Wingdings" panose="05000000000000000000" pitchFamily="2" charset="2"/>
              <a:buChar char="§"/>
            </a:pPr>
            <a:endParaRPr lang="en-US" sz="2200" dirty="0">
              <a:uFill>
                <a:solidFill>
                  <a:schemeClr val="accent6">
                    <a:lumMod val="75000"/>
                  </a:schemeClr>
                </a:solidFill>
              </a:uFill>
            </a:endParaRPr>
          </a:p>
          <a:p>
            <a:pPr marL="0" indent="0">
              <a:lnSpc>
                <a:spcPct val="120000"/>
              </a:lnSpc>
              <a:spcBef>
                <a:spcPts val="0"/>
              </a:spcBef>
              <a:buNone/>
            </a:pPr>
            <a:endParaRPr lang="en-US" sz="2200" dirty="0"/>
          </a:p>
        </p:txBody>
      </p:sp>
    </p:spTree>
    <p:extLst>
      <p:ext uri="{BB962C8B-B14F-4D97-AF65-F5344CB8AC3E}">
        <p14:creationId xmlns:p14="http://schemas.microsoft.com/office/powerpoint/2010/main" val="3097504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68252"/>
            <a:ext cx="10712823"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Calculating Seat-Time FTE</a:t>
            </a:r>
            <a:endParaRPr lang="en-US" sz="3300" dirty="0">
              <a:solidFill>
                <a:srgbClr val="006666"/>
              </a:solidFill>
              <a:latin typeface="+mj-lt"/>
            </a:endParaRPr>
          </a:p>
        </p:txBody>
      </p:sp>
      <p:sp>
        <p:nvSpPr>
          <p:cNvPr id="3" name="Content Placeholder 2"/>
          <p:cNvSpPr>
            <a:spLocks noGrp="1"/>
          </p:cNvSpPr>
          <p:nvPr>
            <p:ph idx="1"/>
          </p:nvPr>
        </p:nvSpPr>
        <p:spPr>
          <a:xfrm>
            <a:off x="268740" y="1017988"/>
            <a:ext cx="11546542" cy="5074590"/>
          </a:xfrm>
        </p:spPr>
        <p:txBody>
          <a:bodyPr>
            <a:normAutofit/>
          </a:bodyPr>
          <a:lstStyle/>
          <a:p>
            <a:pPr marL="231775" indent="-231775">
              <a:lnSpc>
                <a:spcPct val="100000"/>
              </a:lnSpc>
              <a:spcBef>
                <a:spcPts val="150"/>
              </a:spcBef>
              <a:spcAft>
                <a:spcPts val="300"/>
              </a:spcAft>
              <a:buFont typeface="Wingdings" panose="05000000000000000000" pitchFamily="2" charset="2"/>
              <a:buChar char="§"/>
            </a:pPr>
            <a:r>
              <a:rPr lang="en-US" sz="2400" dirty="0" smtClean="0"/>
              <a:t>For schools where students move between classes (i.e.; middle and high schools), FTE is based on the bell schedules.</a:t>
            </a:r>
            <a:endParaRPr lang="en-US" sz="2400" dirty="0"/>
          </a:p>
          <a:p>
            <a:pPr marL="457200" lvl="1" indent="-225425">
              <a:lnSpc>
                <a:spcPct val="100000"/>
              </a:lnSpc>
            </a:pPr>
            <a:r>
              <a:rPr lang="en-US" sz="2200" dirty="0"/>
              <a:t>Look at a weekly schedule – include any regular late starts or early releases.</a:t>
            </a:r>
          </a:p>
          <a:p>
            <a:pPr marL="688975" lvl="1" indent="-231775">
              <a:lnSpc>
                <a:spcPct val="100000"/>
              </a:lnSpc>
              <a:buFont typeface="Courier New" panose="02070309020205020404" pitchFamily="49" charset="0"/>
              <a:buChar char="o"/>
            </a:pPr>
            <a:r>
              <a:rPr lang="en-US" sz="1900" dirty="0"/>
              <a:t>“Regular” means occurring at least once every two weeks.</a:t>
            </a:r>
          </a:p>
          <a:p>
            <a:pPr marL="688975" lvl="1" indent="-231775">
              <a:lnSpc>
                <a:spcPct val="100000"/>
              </a:lnSpc>
              <a:buFont typeface="Courier New" panose="02070309020205020404" pitchFamily="49" charset="0"/>
              <a:buChar char="o"/>
            </a:pPr>
            <a:r>
              <a:rPr lang="en-US" sz="1900" dirty="0"/>
              <a:t>If late starts or early releases occur every other week, you would need to calculate FTE based on a two week schedule and using 3,330 (1,665 x 2) minutes.</a:t>
            </a:r>
          </a:p>
          <a:p>
            <a:pPr marL="457200" lvl="1" indent="-225425">
              <a:lnSpc>
                <a:spcPct val="100000"/>
              </a:lnSpc>
            </a:pPr>
            <a:r>
              <a:rPr lang="en-US" sz="2200" dirty="0"/>
              <a:t>Passing time:</a:t>
            </a:r>
          </a:p>
          <a:p>
            <a:pPr marL="688975" lvl="2" indent="-231775">
              <a:lnSpc>
                <a:spcPct val="100000"/>
              </a:lnSpc>
              <a:buFont typeface="Courier New" panose="02070309020205020404" pitchFamily="49" charset="0"/>
              <a:buChar char="o"/>
            </a:pPr>
            <a:r>
              <a:rPr lang="en-US" sz="1900" dirty="0"/>
              <a:t>For every 50 minutes of instruction, up to 10 minutes of actual passing time can be claimed – 20% of total instruction.</a:t>
            </a:r>
          </a:p>
          <a:p>
            <a:pPr marL="688975" lvl="2" indent="-231775">
              <a:lnSpc>
                <a:spcPct val="100000"/>
              </a:lnSpc>
              <a:buFont typeface="Courier New" panose="02070309020205020404" pitchFamily="49" charset="0"/>
              <a:buChar char="o"/>
            </a:pPr>
            <a:r>
              <a:rPr lang="en-US" sz="1900" dirty="0"/>
              <a:t>Before and after school passing can be claimed if students and busses are expected to arrive before or remain at school during the passing time and passing time is part of a published school schedule.</a:t>
            </a:r>
          </a:p>
          <a:p>
            <a:pPr marL="688975" lvl="2" indent="-231775">
              <a:lnSpc>
                <a:spcPct val="100000"/>
              </a:lnSpc>
              <a:buFont typeface="Courier New" panose="02070309020205020404" pitchFamily="49" charset="0"/>
              <a:buChar char="o"/>
            </a:pPr>
            <a:r>
              <a:rPr lang="en-US" sz="1900" dirty="0"/>
              <a:t>Time for meals cannot be claimed as passing time.</a:t>
            </a:r>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200" dirty="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000" dirty="0"/>
          </a:p>
        </p:txBody>
      </p:sp>
    </p:spTree>
    <p:extLst>
      <p:ext uri="{BB962C8B-B14F-4D97-AF65-F5344CB8AC3E}">
        <p14:creationId xmlns:p14="http://schemas.microsoft.com/office/powerpoint/2010/main" val="2482217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9426741"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Calculating Seat-Time FTE - </a:t>
            </a:r>
            <a:r>
              <a:rPr lang="en-US" sz="2500" i="1" dirty="0" smtClean="0">
                <a:solidFill>
                  <a:schemeClr val="tx1">
                    <a:lumMod val="60000"/>
                    <a:lumOff val="40000"/>
                  </a:schemeClr>
                </a:solidFill>
                <a:latin typeface="+mj-lt"/>
              </a:rPr>
              <a:t>continues</a:t>
            </a:r>
            <a:endParaRPr lang="en-US" sz="2500" i="1" dirty="0">
              <a:solidFill>
                <a:schemeClr val="tx1">
                  <a:lumMod val="60000"/>
                  <a:lumOff val="40000"/>
                </a:schemeClr>
              </a:solidFill>
              <a:latin typeface="+mj-lt"/>
            </a:endParaRPr>
          </a:p>
        </p:txBody>
      </p:sp>
      <p:sp>
        <p:nvSpPr>
          <p:cNvPr id="3" name="Content Placeholder 2"/>
          <p:cNvSpPr>
            <a:spLocks noGrp="1"/>
          </p:cNvSpPr>
          <p:nvPr>
            <p:ph idx="1"/>
          </p:nvPr>
        </p:nvSpPr>
        <p:spPr>
          <a:xfrm>
            <a:off x="309836" y="997436"/>
            <a:ext cx="11053382" cy="5074590"/>
          </a:xfrm>
        </p:spPr>
        <p:txBody>
          <a:bodyPr>
            <a:normAutofit/>
          </a:bodyPr>
          <a:lstStyle/>
          <a:p>
            <a:pPr marL="569913" lvl="2" indent="-225425">
              <a:lnSpc>
                <a:spcPct val="100000"/>
              </a:lnSpc>
              <a:spcBef>
                <a:spcPts val="300"/>
              </a:spcBef>
              <a:tabLst>
                <a:tab pos="344488" algn="l"/>
              </a:tabLst>
            </a:pPr>
            <a:r>
              <a:rPr lang="en-US" dirty="0" smtClean="0"/>
              <a:t>Advisory time can be claimed as unused passing time and applied proportionately to the other daily classes provided:</a:t>
            </a:r>
          </a:p>
          <a:p>
            <a:pPr marL="801688" lvl="3" indent="-231775">
              <a:lnSpc>
                <a:spcPct val="100000"/>
              </a:lnSpc>
              <a:spcBef>
                <a:spcPts val="300"/>
              </a:spcBef>
              <a:buFont typeface="Courier New" panose="02070309020205020404" pitchFamily="49" charset="0"/>
              <a:buChar char="o"/>
              <a:tabLst>
                <a:tab pos="344488" algn="l"/>
              </a:tabLst>
            </a:pPr>
            <a:r>
              <a:rPr lang="en-US" dirty="0" smtClean="0"/>
              <a:t>Advisory is supervised by a teacher,</a:t>
            </a:r>
          </a:p>
          <a:p>
            <a:pPr marL="801688" lvl="3" indent="-231775">
              <a:lnSpc>
                <a:spcPct val="100000"/>
              </a:lnSpc>
              <a:spcBef>
                <a:spcPts val="300"/>
              </a:spcBef>
              <a:buFont typeface="Courier New" panose="02070309020205020404" pitchFamily="49" charset="0"/>
              <a:buChar char="o"/>
              <a:tabLst>
                <a:tab pos="344488" algn="l"/>
              </a:tabLst>
            </a:pPr>
            <a:r>
              <a:rPr lang="en-US" dirty="0" smtClean="0"/>
              <a:t>All students at school are expected to attend, </a:t>
            </a:r>
          </a:p>
          <a:p>
            <a:pPr marL="801688" lvl="3" indent="-231775">
              <a:lnSpc>
                <a:spcPct val="100000"/>
              </a:lnSpc>
              <a:spcBef>
                <a:spcPts val="300"/>
              </a:spcBef>
              <a:buFont typeface="Courier New" panose="02070309020205020404" pitchFamily="49" charset="0"/>
              <a:buChar char="o"/>
              <a:tabLst>
                <a:tab pos="344488" algn="l"/>
              </a:tabLst>
            </a:pPr>
            <a:r>
              <a:rPr lang="en-US" dirty="0" smtClean="0"/>
              <a:t>Attendance is taken, and</a:t>
            </a:r>
          </a:p>
          <a:p>
            <a:pPr marL="801688" lvl="3" indent="-231775">
              <a:lnSpc>
                <a:spcPct val="100000"/>
              </a:lnSpc>
              <a:spcBef>
                <a:spcPts val="300"/>
              </a:spcBef>
              <a:buFont typeface="Courier New" panose="02070309020205020404" pitchFamily="49" charset="0"/>
              <a:buChar char="o"/>
              <a:tabLst>
                <a:tab pos="344488" algn="l"/>
              </a:tabLst>
            </a:pPr>
            <a:r>
              <a:rPr lang="en-US" dirty="0" smtClean="0"/>
              <a:t>Credit is not awarded for the advisory time.</a:t>
            </a:r>
          </a:p>
          <a:p>
            <a:pPr marL="347663" indent="-347663">
              <a:lnSpc>
                <a:spcPct val="100000"/>
              </a:lnSpc>
              <a:buFont typeface="Wingdings" panose="05000000000000000000" pitchFamily="2" charset="2"/>
              <a:buChar char="§"/>
            </a:pPr>
            <a:r>
              <a:rPr lang="en-US" sz="2200" dirty="0" smtClean="0"/>
              <a:t>Part-time </a:t>
            </a:r>
            <a:r>
              <a:rPr lang="en-US" sz="2200" dirty="0"/>
              <a:t>students whose FTE is not based on a per class FTE (i.e., elementary students or Special Ed students in a self contained classroom) will need to have their FTE recalculated using the 1,665 weekly minutes factor. For example:</a:t>
            </a:r>
          </a:p>
          <a:p>
            <a:pPr marL="566738" lvl="1" indent="-169863">
              <a:lnSpc>
                <a:spcPct val="100000"/>
              </a:lnSpc>
            </a:pPr>
            <a:r>
              <a:rPr lang="en-US" sz="2000" dirty="0"/>
              <a:t>A 1st grade student attends one hour or 60 minutes a week. FTE would be 0.04 (60 </a:t>
            </a:r>
            <a:r>
              <a:rPr lang="en-US" sz="2000" dirty="0">
                <a:sym typeface="Symbol" panose="05050102010706020507" pitchFamily="18" charset="2"/>
              </a:rPr>
              <a:t> 1,665).</a:t>
            </a:r>
          </a:p>
          <a:p>
            <a:pPr marL="566738" lvl="1" indent="-169863">
              <a:lnSpc>
                <a:spcPct val="100000"/>
              </a:lnSpc>
            </a:pPr>
            <a:r>
              <a:rPr lang="en-US" sz="2000" dirty="0">
                <a:sym typeface="Symbol" panose="05050102010706020507" pitchFamily="18" charset="2"/>
              </a:rPr>
              <a:t>A 4th grade student attends two hours a day/5 days a week for 600 (120 x 5) weekly minutes. FTE would be 0.36 (600  1,665).</a:t>
            </a:r>
            <a:endParaRPr lang="en-US" sz="2000" dirty="0"/>
          </a:p>
          <a:p>
            <a:pPr marL="347663" indent="-347663">
              <a:buFont typeface="Wingdings" panose="05000000000000000000" pitchFamily="2" charset="2"/>
              <a:buChar char="§"/>
            </a:pPr>
            <a:endParaRPr lang="en-US" sz="2200" dirty="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200" dirty="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000" dirty="0"/>
          </a:p>
        </p:txBody>
      </p:sp>
    </p:spTree>
    <p:extLst>
      <p:ext uri="{BB962C8B-B14F-4D97-AF65-F5344CB8AC3E}">
        <p14:creationId xmlns:p14="http://schemas.microsoft.com/office/powerpoint/2010/main" val="201383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99074"/>
            <a:ext cx="10712823"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Super FTE – Exceptions to the 1.0 FTE Limitation</a:t>
            </a:r>
            <a:endParaRPr lang="en-US" sz="3300" dirty="0">
              <a:solidFill>
                <a:srgbClr val="006666"/>
              </a:solidFill>
              <a:latin typeface="+mj-lt"/>
            </a:endParaRPr>
          </a:p>
        </p:txBody>
      </p:sp>
      <p:sp>
        <p:nvSpPr>
          <p:cNvPr id="3" name="Content Placeholder 2"/>
          <p:cNvSpPr>
            <a:spLocks noGrp="1"/>
          </p:cNvSpPr>
          <p:nvPr>
            <p:ph idx="1"/>
          </p:nvPr>
        </p:nvSpPr>
        <p:spPr>
          <a:xfrm>
            <a:off x="268740" y="904974"/>
            <a:ext cx="11546542" cy="5074590"/>
          </a:xfrm>
        </p:spPr>
        <p:txBody>
          <a:bodyPr>
            <a:normAutofit/>
          </a:bodyPr>
          <a:lstStyle/>
          <a:p>
            <a:pPr>
              <a:spcBef>
                <a:spcPts val="600"/>
              </a:spcBef>
              <a:spcAft>
                <a:spcPts val="100"/>
              </a:spcAft>
              <a:buFont typeface="Wingdings" panose="05000000000000000000" pitchFamily="2" charset="2"/>
              <a:buChar char="§"/>
            </a:pPr>
            <a:r>
              <a:rPr lang="en-US" sz="2200" dirty="0"/>
              <a:t>As a general rule, students are limited to 1.0 FTE and 1.0 AAFTE.</a:t>
            </a:r>
          </a:p>
          <a:p>
            <a:pPr>
              <a:spcBef>
                <a:spcPts val="600"/>
              </a:spcBef>
              <a:spcAft>
                <a:spcPts val="100"/>
              </a:spcAft>
              <a:buFont typeface="Wingdings" panose="05000000000000000000" pitchFamily="2" charset="2"/>
              <a:buChar char="§"/>
            </a:pPr>
            <a:r>
              <a:rPr lang="en-US" sz="2200" u="sng" dirty="0">
                <a:uFill>
                  <a:solidFill>
                    <a:schemeClr val="bg1">
                      <a:lumMod val="75000"/>
                    </a:schemeClr>
                  </a:solidFill>
                </a:uFill>
              </a:rPr>
              <a:t>Exceptions</a:t>
            </a:r>
            <a:r>
              <a:rPr lang="en-US" sz="2200" dirty="0"/>
              <a:t>:</a:t>
            </a:r>
          </a:p>
          <a:p>
            <a:pPr marL="457200" lvl="1" indent="-238125">
              <a:spcBef>
                <a:spcPts val="600"/>
              </a:spcBef>
              <a:spcAft>
                <a:spcPts val="100"/>
              </a:spcAft>
            </a:pPr>
            <a:r>
              <a:rPr lang="en-US" sz="2000" dirty="0"/>
              <a:t>Running Start (RS) – up to a combined 1.2 FTE.</a:t>
            </a:r>
          </a:p>
          <a:p>
            <a:pPr marL="641350" lvl="2" indent="-184150">
              <a:spcBef>
                <a:spcPts val="600"/>
              </a:spcBef>
              <a:spcAft>
                <a:spcPts val="100"/>
              </a:spcAft>
              <a:buFont typeface="Courier New" panose="02070309020205020404" pitchFamily="49" charset="0"/>
              <a:buChar char="o"/>
            </a:pPr>
            <a:r>
              <a:rPr lang="en-US" sz="1600" dirty="0"/>
              <a:t> </a:t>
            </a:r>
            <a:r>
              <a:rPr lang="en-US" sz="1800" dirty="0"/>
              <a:t>Neither High School nor RS enrollment may exceed 1.0 FTE.</a:t>
            </a:r>
          </a:p>
          <a:p>
            <a:pPr marL="457200" lvl="1" indent="-238125">
              <a:spcBef>
                <a:spcPts val="600"/>
              </a:spcBef>
              <a:spcAft>
                <a:spcPts val="100"/>
              </a:spcAft>
            </a:pPr>
            <a:r>
              <a:rPr lang="en-US" sz="2000" dirty="0"/>
              <a:t>Skill Center (SC) – up to a combined 1.6 FTE.</a:t>
            </a:r>
          </a:p>
          <a:p>
            <a:pPr marL="685800" lvl="2">
              <a:spcBef>
                <a:spcPts val="600"/>
              </a:spcBef>
              <a:spcAft>
                <a:spcPts val="100"/>
              </a:spcAft>
              <a:buFont typeface="Courier New" panose="02070309020205020404" pitchFamily="49" charset="0"/>
              <a:buChar char="o"/>
            </a:pPr>
            <a:r>
              <a:rPr lang="en-US" sz="1800" dirty="0"/>
              <a:t>Neither High School nor SC enrollment may exceed 1.0 FTE.</a:t>
            </a:r>
          </a:p>
          <a:p>
            <a:pPr marL="228600" lvl="2">
              <a:spcBef>
                <a:spcPts val="600"/>
              </a:spcBef>
              <a:spcAft>
                <a:spcPts val="100"/>
              </a:spcAft>
              <a:buFont typeface="Wingdings" panose="05000000000000000000" pitchFamily="2" charset="2"/>
              <a:buChar char="§"/>
            </a:pPr>
            <a:r>
              <a:rPr lang="en-US" sz="2200" dirty="0"/>
              <a:t>What about a student enrolled in High School, RS, and Skill Center?</a:t>
            </a:r>
          </a:p>
          <a:p>
            <a:pPr marL="457200" lvl="2">
              <a:spcBef>
                <a:spcPts val="600"/>
              </a:spcBef>
              <a:spcAft>
                <a:spcPts val="100"/>
              </a:spcAft>
            </a:pPr>
            <a:r>
              <a:rPr lang="en-US" dirty="0"/>
              <a:t>When a student’s enrollment in both High School and SC exceeds 1.0 FTE, the available RS is limited to 0.20 FTE.</a:t>
            </a:r>
          </a:p>
          <a:p>
            <a:pPr marL="457200" lvl="2">
              <a:spcBef>
                <a:spcPts val="600"/>
              </a:spcBef>
              <a:spcAft>
                <a:spcPts val="100"/>
              </a:spcAft>
            </a:pPr>
            <a:r>
              <a:rPr lang="en-US" dirty="0"/>
              <a:t>When a student’s enrollment in both High School </a:t>
            </a:r>
            <a:endParaRPr lang="en-US" dirty="0" smtClean="0"/>
          </a:p>
          <a:p>
            <a:pPr marL="461963" lvl="2" indent="0">
              <a:spcBef>
                <a:spcPts val="600"/>
              </a:spcBef>
              <a:spcAft>
                <a:spcPts val="100"/>
              </a:spcAft>
              <a:buNone/>
            </a:pPr>
            <a:r>
              <a:rPr lang="en-US" dirty="0" smtClean="0"/>
              <a:t>and </a:t>
            </a:r>
            <a:r>
              <a:rPr lang="en-US" dirty="0"/>
              <a:t>SC is </a:t>
            </a:r>
            <a:r>
              <a:rPr lang="en-US" dirty="0" smtClean="0"/>
              <a:t>less </a:t>
            </a:r>
            <a:r>
              <a:rPr lang="en-US" dirty="0"/>
              <a:t>than 1.0 FTE, the standard 1.2 FTE </a:t>
            </a:r>
            <a:endParaRPr lang="en-US" dirty="0" smtClean="0"/>
          </a:p>
          <a:p>
            <a:pPr marL="461963" lvl="2" indent="0">
              <a:spcBef>
                <a:spcPts val="600"/>
              </a:spcBef>
              <a:spcAft>
                <a:spcPts val="100"/>
              </a:spcAft>
              <a:buNone/>
            </a:pPr>
            <a:r>
              <a:rPr lang="en-US" dirty="0" smtClean="0"/>
              <a:t>limitation </a:t>
            </a:r>
            <a:r>
              <a:rPr lang="en-US" dirty="0"/>
              <a:t>applies.</a:t>
            </a:r>
          </a:p>
          <a:p>
            <a:pPr marL="688975" lvl="2" indent="-231775">
              <a:lnSpc>
                <a:spcPct val="100000"/>
              </a:lnSpc>
              <a:buFont typeface="Courier New" panose="02070309020205020404" pitchFamily="49" charset="0"/>
              <a:buChar char="o"/>
            </a:pPr>
            <a:endParaRPr lang="en-US" sz="1900" dirty="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200" dirty="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000" dirty="0"/>
          </a:p>
        </p:txBody>
      </p:sp>
      <p:graphicFrame>
        <p:nvGraphicFramePr>
          <p:cNvPr id="4" name="Table 3" descr="Example of RS FTE limitation" title="Example of RS FTE limitation"/>
          <p:cNvGraphicFramePr>
            <a:graphicFrameLocks noGrp="1"/>
          </p:cNvGraphicFramePr>
          <p:nvPr>
            <p:extLst>
              <p:ext uri="{D42A27DB-BD31-4B8C-83A1-F6EECF244321}">
                <p14:modId xmlns:p14="http://schemas.microsoft.com/office/powerpoint/2010/main" val="3250893333"/>
              </p:ext>
            </p:extLst>
          </p:nvPr>
        </p:nvGraphicFramePr>
        <p:xfrm>
          <a:off x="6805359" y="3976574"/>
          <a:ext cx="4754880" cy="1854200"/>
        </p:xfrm>
        <a:graphic>
          <a:graphicData uri="http://schemas.openxmlformats.org/drawingml/2006/table">
            <a:tbl>
              <a:tblPr firstRow="1" bandRow="1">
                <a:tableStyleId>{3B4B98B0-60AC-42C2-AFA5-B58CD77FA1E5}</a:tableStyleId>
              </a:tblPr>
              <a:tblGrid>
                <a:gridCol w="1828800">
                  <a:extLst>
                    <a:ext uri="{9D8B030D-6E8A-4147-A177-3AD203B41FA5}">
                      <a16:colId xmlns:a16="http://schemas.microsoft.com/office/drawing/2014/main" val="2558272073"/>
                    </a:ext>
                  </a:extLst>
                </a:gridCol>
                <a:gridCol w="1645920">
                  <a:extLst>
                    <a:ext uri="{9D8B030D-6E8A-4147-A177-3AD203B41FA5}">
                      <a16:colId xmlns:a16="http://schemas.microsoft.com/office/drawing/2014/main" val="2488004594"/>
                    </a:ext>
                  </a:extLst>
                </a:gridCol>
                <a:gridCol w="1280160">
                  <a:extLst>
                    <a:ext uri="{9D8B030D-6E8A-4147-A177-3AD203B41FA5}">
                      <a16:colId xmlns:a16="http://schemas.microsoft.com/office/drawing/2014/main" val="3209571744"/>
                    </a:ext>
                  </a:extLst>
                </a:gridCol>
              </a:tblGrid>
              <a:tr h="370840">
                <a:tc>
                  <a:txBody>
                    <a:bodyPr/>
                    <a:lstStyle/>
                    <a:p>
                      <a:pPr marL="0" algn="ctr" defTabSz="914400" rtl="0" eaLnBrk="1" latinLnBrk="0" hangingPunct="1"/>
                      <a:endParaRPr lang="en-US" sz="1800" b="1" kern="1200" dirty="0">
                        <a:solidFill>
                          <a:srgbClr val="FFFFFF"/>
                        </a:solidFill>
                        <a:latin typeface="+mn-lt"/>
                        <a:ea typeface="+mn-ea"/>
                        <a:cs typeface="+mn-cs"/>
                      </a:endParaRPr>
                    </a:p>
                  </a:txBody>
                  <a:tcPr>
                    <a:solidFill>
                      <a:schemeClr val="tx1"/>
                    </a:solidFill>
                  </a:tcPr>
                </a:tc>
                <a:tc>
                  <a:txBody>
                    <a:bodyPr/>
                    <a:lstStyle/>
                    <a:p>
                      <a:pPr marL="0" algn="ctr" defTabSz="914400" rtl="0" eaLnBrk="1" latinLnBrk="0" hangingPunct="1"/>
                      <a:r>
                        <a:rPr lang="en-US" sz="1800" b="1" kern="1200" dirty="0" smtClean="0">
                          <a:solidFill>
                            <a:srgbClr val="FFFFFF"/>
                          </a:solidFill>
                          <a:latin typeface="+mn-lt"/>
                          <a:ea typeface="+mn-ea"/>
                          <a:cs typeface="+mn-cs"/>
                        </a:rPr>
                        <a:t>Student A</a:t>
                      </a:r>
                      <a:endParaRPr lang="en-US" sz="1800" b="1" kern="1200" dirty="0">
                        <a:solidFill>
                          <a:srgbClr val="FFFFFF"/>
                        </a:solidFill>
                        <a:latin typeface="+mn-lt"/>
                        <a:ea typeface="+mn-ea"/>
                        <a:cs typeface="+mn-cs"/>
                      </a:endParaRPr>
                    </a:p>
                  </a:txBody>
                  <a:tcPr>
                    <a:solidFill>
                      <a:schemeClr val="tx1"/>
                    </a:solidFill>
                  </a:tcPr>
                </a:tc>
                <a:tc>
                  <a:txBody>
                    <a:bodyPr/>
                    <a:lstStyle/>
                    <a:p>
                      <a:pPr marL="0" algn="ctr" defTabSz="914400" rtl="0" eaLnBrk="1" latinLnBrk="0" hangingPunct="1"/>
                      <a:r>
                        <a:rPr lang="en-US" sz="1800" b="1" kern="1200" dirty="0" smtClean="0">
                          <a:solidFill>
                            <a:srgbClr val="FFFFFF"/>
                          </a:solidFill>
                          <a:latin typeface="+mn-lt"/>
                          <a:ea typeface="+mn-ea"/>
                          <a:cs typeface="+mn-cs"/>
                        </a:rPr>
                        <a:t>Student B</a:t>
                      </a:r>
                      <a:endParaRPr lang="en-US" sz="1800" b="1" kern="1200" dirty="0">
                        <a:solidFill>
                          <a:srgbClr val="FFFFFF"/>
                        </a:solidFill>
                        <a:latin typeface="+mn-lt"/>
                        <a:ea typeface="+mn-ea"/>
                        <a:cs typeface="+mn-cs"/>
                      </a:endParaRPr>
                    </a:p>
                  </a:txBody>
                  <a:tcPr>
                    <a:solidFill>
                      <a:schemeClr val="tx1"/>
                    </a:solidFill>
                  </a:tcPr>
                </a:tc>
                <a:extLst>
                  <a:ext uri="{0D108BD9-81ED-4DB2-BD59-A6C34878D82A}">
                    <a16:rowId xmlns:a16="http://schemas.microsoft.com/office/drawing/2014/main" val="3901118101"/>
                  </a:ext>
                </a:extLst>
              </a:tr>
              <a:tr h="370840">
                <a:tc>
                  <a:txBody>
                    <a:bodyPr/>
                    <a:lstStyle/>
                    <a:p>
                      <a:pPr algn="r"/>
                      <a:r>
                        <a:rPr lang="en-US" dirty="0" smtClean="0"/>
                        <a:t>High School FTE</a:t>
                      </a:r>
                      <a:endParaRPr lang="en-US" dirty="0"/>
                    </a:p>
                  </a:txBody>
                  <a:tcPr/>
                </a:tc>
                <a:tc>
                  <a:txBody>
                    <a:bodyPr/>
                    <a:lstStyle/>
                    <a:p>
                      <a:pPr algn="ctr"/>
                      <a:r>
                        <a:rPr lang="en-US" dirty="0" smtClean="0"/>
                        <a:t>1.00 FTE</a:t>
                      </a:r>
                      <a:endParaRPr lang="en-US" dirty="0"/>
                    </a:p>
                  </a:txBody>
                  <a:tcPr/>
                </a:tc>
                <a:tc>
                  <a:txBody>
                    <a:bodyPr/>
                    <a:lstStyle/>
                    <a:p>
                      <a:pPr algn="ctr"/>
                      <a:r>
                        <a:rPr lang="en-US" dirty="0" smtClean="0"/>
                        <a:t>0.18 FTE</a:t>
                      </a:r>
                      <a:endParaRPr lang="en-US" dirty="0"/>
                    </a:p>
                  </a:txBody>
                  <a:tcPr/>
                </a:tc>
                <a:extLst>
                  <a:ext uri="{0D108BD9-81ED-4DB2-BD59-A6C34878D82A}">
                    <a16:rowId xmlns:a16="http://schemas.microsoft.com/office/drawing/2014/main" val="3408169118"/>
                  </a:ext>
                </a:extLst>
              </a:tr>
              <a:tr h="370840">
                <a:tc>
                  <a:txBody>
                    <a:bodyPr/>
                    <a:lstStyle/>
                    <a:p>
                      <a:pPr algn="r"/>
                      <a:r>
                        <a:rPr lang="en-US" dirty="0" smtClean="0"/>
                        <a:t>Skill Center FTE</a:t>
                      </a:r>
                      <a:endParaRPr lang="en-US" dirty="0"/>
                    </a:p>
                  </a:txBody>
                  <a:tcPr/>
                </a:tc>
                <a:tc>
                  <a:txBody>
                    <a:bodyPr/>
                    <a:lstStyle/>
                    <a:p>
                      <a:pPr algn="ctr"/>
                      <a:r>
                        <a:rPr lang="en-US" dirty="0" smtClean="0"/>
                        <a:t>0.54 FTE</a:t>
                      </a:r>
                      <a:endParaRPr lang="en-US" dirty="0"/>
                    </a:p>
                  </a:txBody>
                  <a:tcPr/>
                </a:tc>
                <a:tc>
                  <a:txBody>
                    <a:bodyPr/>
                    <a:lstStyle/>
                    <a:p>
                      <a:pPr algn="ctr"/>
                      <a:r>
                        <a:rPr lang="en-US" dirty="0" smtClean="0"/>
                        <a:t>0.54 FTE</a:t>
                      </a:r>
                      <a:endParaRPr lang="en-US" dirty="0"/>
                    </a:p>
                  </a:txBody>
                  <a:tcPr/>
                </a:tc>
                <a:extLst>
                  <a:ext uri="{0D108BD9-81ED-4DB2-BD59-A6C34878D82A}">
                    <a16:rowId xmlns:a16="http://schemas.microsoft.com/office/drawing/2014/main" val="976892136"/>
                  </a:ext>
                </a:extLst>
              </a:tr>
              <a:tr h="370840">
                <a:tc>
                  <a:txBody>
                    <a:bodyPr/>
                    <a:lstStyle/>
                    <a:p>
                      <a:pPr algn="r"/>
                      <a:r>
                        <a:rPr lang="en-US" dirty="0" smtClean="0"/>
                        <a:t>Total HS/SC FTE</a:t>
                      </a:r>
                      <a:endParaRPr lang="en-US" dirty="0"/>
                    </a:p>
                  </a:txBody>
                  <a:tcPr>
                    <a:solidFill>
                      <a:srgbClr val="00B0F0">
                        <a:alpha val="20000"/>
                      </a:srgbClr>
                    </a:solidFill>
                  </a:tcPr>
                </a:tc>
                <a:tc>
                  <a:txBody>
                    <a:bodyPr/>
                    <a:lstStyle/>
                    <a:p>
                      <a:pPr algn="ctr"/>
                      <a:r>
                        <a:rPr lang="en-US" dirty="0" smtClean="0"/>
                        <a:t>1.54 FTE</a:t>
                      </a:r>
                      <a:endParaRPr lang="en-US" dirty="0"/>
                    </a:p>
                  </a:txBody>
                  <a:tcPr>
                    <a:solidFill>
                      <a:srgbClr val="00B0F0">
                        <a:alpha val="20000"/>
                      </a:srgbClr>
                    </a:solidFill>
                  </a:tcPr>
                </a:tc>
                <a:tc>
                  <a:txBody>
                    <a:bodyPr/>
                    <a:lstStyle/>
                    <a:p>
                      <a:pPr algn="ctr"/>
                      <a:r>
                        <a:rPr lang="en-US" dirty="0" smtClean="0"/>
                        <a:t>0.72 FTE</a:t>
                      </a:r>
                      <a:endParaRPr lang="en-US" dirty="0"/>
                    </a:p>
                  </a:txBody>
                  <a:tcPr>
                    <a:solidFill>
                      <a:srgbClr val="00B0F0">
                        <a:alpha val="20000"/>
                      </a:srgbClr>
                    </a:solidFill>
                  </a:tcPr>
                </a:tc>
                <a:extLst>
                  <a:ext uri="{0D108BD9-81ED-4DB2-BD59-A6C34878D82A}">
                    <a16:rowId xmlns:a16="http://schemas.microsoft.com/office/drawing/2014/main" val="520782610"/>
                  </a:ext>
                </a:extLst>
              </a:tr>
              <a:tr h="370840">
                <a:tc>
                  <a:txBody>
                    <a:bodyPr/>
                    <a:lstStyle/>
                    <a:p>
                      <a:pPr marL="0" algn="r" defTabSz="914400" rtl="0" eaLnBrk="1" latinLnBrk="0" hangingPunct="1"/>
                      <a:r>
                        <a:rPr lang="en-US" sz="1800" kern="1200" dirty="0" smtClean="0">
                          <a:solidFill>
                            <a:schemeClr val="tx1"/>
                          </a:solidFill>
                          <a:latin typeface="+mn-lt"/>
                          <a:ea typeface="+mn-ea"/>
                          <a:cs typeface="+mn-cs"/>
                        </a:rPr>
                        <a:t>Available RS FTE</a:t>
                      </a:r>
                      <a:endParaRPr lang="en-US" sz="1800" kern="1200" dirty="0">
                        <a:solidFill>
                          <a:schemeClr val="tx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tx1"/>
                          </a:solidFill>
                          <a:latin typeface="+mn-lt"/>
                          <a:ea typeface="+mn-ea"/>
                          <a:cs typeface="+mn-cs"/>
                        </a:rPr>
                        <a:t>0.20 FTE</a:t>
                      </a:r>
                      <a:endParaRPr lang="en-US" sz="1800" kern="1200" dirty="0">
                        <a:solidFill>
                          <a:schemeClr val="tx1"/>
                        </a:solidFill>
                        <a:latin typeface="+mn-lt"/>
                        <a:ea typeface="+mn-ea"/>
                        <a:cs typeface="+mn-cs"/>
                      </a:endParaRPr>
                    </a:p>
                  </a:txBody>
                  <a:tcPr/>
                </a:tc>
                <a:tc>
                  <a:txBody>
                    <a:bodyPr/>
                    <a:lstStyle/>
                    <a:p>
                      <a:pPr marL="0" algn="ctr" defTabSz="914400" rtl="0" eaLnBrk="1" latinLnBrk="0" hangingPunct="1"/>
                      <a:r>
                        <a:rPr lang="en-US" sz="1800" kern="1200" dirty="0" smtClean="0">
                          <a:solidFill>
                            <a:schemeClr val="tx1"/>
                          </a:solidFill>
                          <a:latin typeface="+mn-lt"/>
                          <a:ea typeface="+mn-ea"/>
                          <a:cs typeface="+mn-cs"/>
                        </a:rPr>
                        <a:t>0.48 FTE</a:t>
                      </a:r>
                      <a:endParaRPr lang="en-US" sz="1800" kern="1200" dirty="0">
                        <a:solidFill>
                          <a:schemeClr val="tx1"/>
                        </a:solidFill>
                        <a:latin typeface="+mn-lt"/>
                        <a:ea typeface="+mn-ea"/>
                        <a:cs typeface="+mn-cs"/>
                      </a:endParaRPr>
                    </a:p>
                  </a:txBody>
                  <a:tcPr/>
                </a:tc>
                <a:extLst>
                  <a:ext uri="{0D108BD9-81ED-4DB2-BD59-A6C34878D82A}">
                    <a16:rowId xmlns:a16="http://schemas.microsoft.com/office/drawing/2014/main" val="1754154102"/>
                  </a:ext>
                </a:extLst>
              </a:tr>
            </a:tbl>
          </a:graphicData>
        </a:graphic>
      </p:graphicFrame>
    </p:spTree>
    <p:extLst>
      <p:ext uri="{BB962C8B-B14F-4D97-AF65-F5344CB8AC3E}">
        <p14:creationId xmlns:p14="http://schemas.microsoft.com/office/powerpoint/2010/main" val="1137521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68252"/>
            <a:ext cx="10712823"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Headcount</a:t>
            </a:r>
            <a:endParaRPr lang="en-US" sz="3300" dirty="0">
              <a:solidFill>
                <a:srgbClr val="006666"/>
              </a:solidFill>
              <a:latin typeface="+mj-lt"/>
            </a:endParaRPr>
          </a:p>
        </p:txBody>
      </p:sp>
      <p:sp>
        <p:nvSpPr>
          <p:cNvPr id="3" name="Content Placeholder 2"/>
          <p:cNvSpPr>
            <a:spLocks noGrp="1"/>
          </p:cNvSpPr>
          <p:nvPr>
            <p:ph idx="1"/>
          </p:nvPr>
        </p:nvSpPr>
        <p:spPr>
          <a:xfrm>
            <a:off x="1265333" y="1059085"/>
            <a:ext cx="9666370" cy="5074590"/>
          </a:xfrm>
        </p:spPr>
        <p:txBody>
          <a:bodyPr>
            <a:normAutofit/>
          </a:bodyPr>
          <a:lstStyle/>
          <a:p>
            <a:pPr marL="287338" indent="-287338">
              <a:buFont typeface="Wingdings" panose="05000000000000000000" pitchFamily="2" charset="2"/>
              <a:buChar char="§"/>
            </a:pPr>
            <a:r>
              <a:rPr lang="en-US" sz="2200" dirty="0"/>
              <a:t>A count of enrolled students.</a:t>
            </a:r>
          </a:p>
          <a:p>
            <a:pPr marL="287338" indent="-287338">
              <a:buFont typeface="Wingdings" panose="05000000000000000000" pitchFamily="2" charset="2"/>
              <a:buChar char="§"/>
            </a:pPr>
            <a:r>
              <a:rPr lang="en-US" sz="2200" dirty="0"/>
              <a:t>Amount of instructional or service hours is not a factor.</a:t>
            </a:r>
          </a:p>
          <a:p>
            <a:pPr marL="287338" indent="-287338">
              <a:buFont typeface="Wingdings" panose="05000000000000000000" pitchFamily="2" charset="2"/>
              <a:buChar char="§"/>
            </a:pPr>
            <a:r>
              <a:rPr lang="en-US" sz="2200" dirty="0"/>
              <a:t>Each student is 1. No partial numbers.</a:t>
            </a:r>
          </a:p>
          <a:p>
            <a:pPr marL="287338" indent="-287338">
              <a:buFont typeface="Wingdings" panose="05000000000000000000" pitchFamily="2" charset="2"/>
              <a:buChar char="§"/>
            </a:pPr>
            <a:r>
              <a:rPr lang="en-US" sz="2200" dirty="0"/>
              <a:t>Used for:</a:t>
            </a:r>
          </a:p>
          <a:p>
            <a:pPr marL="576263" lvl="1" indent="-288925">
              <a:spcBef>
                <a:spcPts val="1000"/>
              </a:spcBef>
            </a:pPr>
            <a:r>
              <a:rPr lang="en-US" sz="2000" dirty="0"/>
              <a:t>Special education funding (P223H</a:t>
            </a:r>
            <a:r>
              <a:rPr lang="en-US" sz="2000" dirty="0" smtClean="0"/>
              <a:t>)</a:t>
            </a:r>
            <a:endParaRPr lang="en-US" sz="2000" dirty="0"/>
          </a:p>
          <a:p>
            <a:pPr marL="576263" lvl="1" indent="-288925">
              <a:spcBef>
                <a:spcPts val="1000"/>
              </a:spcBef>
            </a:pPr>
            <a:r>
              <a:rPr lang="en-US" sz="2000" dirty="0"/>
              <a:t>Transitional Bilingual Instructional Program (TBIP) and Exited TBIP </a:t>
            </a:r>
            <a:r>
              <a:rPr lang="en-US" sz="2000" dirty="0" smtClean="0"/>
              <a:t>funding</a:t>
            </a:r>
            <a:endParaRPr lang="en-US" sz="2000" dirty="0"/>
          </a:p>
          <a:p>
            <a:pPr marL="576263" lvl="1" indent="-288925">
              <a:spcBef>
                <a:spcPts val="1000"/>
              </a:spcBef>
            </a:pPr>
            <a:r>
              <a:rPr lang="en-US" sz="2000" dirty="0"/>
              <a:t>State Budgeting and Caseload </a:t>
            </a:r>
            <a:r>
              <a:rPr lang="en-US" sz="2000" dirty="0" smtClean="0"/>
              <a:t>Forecast</a:t>
            </a:r>
            <a:endParaRPr lang="en-US" sz="2000" dirty="0"/>
          </a:p>
          <a:p>
            <a:pPr marL="576263" lvl="1" indent="-288925">
              <a:spcBef>
                <a:spcPts val="1000"/>
              </a:spcBef>
            </a:pPr>
            <a:r>
              <a:rPr lang="en-US" sz="2000" dirty="0"/>
              <a:t>School Construction Assistance </a:t>
            </a:r>
            <a:r>
              <a:rPr lang="en-US" sz="2000" dirty="0" smtClean="0"/>
              <a:t>Program</a:t>
            </a:r>
            <a:endParaRPr lang="en-US" sz="2000" dirty="0"/>
          </a:p>
          <a:p>
            <a:pPr marL="287338" lvl="1" indent="-287338">
              <a:spcBef>
                <a:spcPts val="1000"/>
              </a:spcBef>
              <a:buFont typeface="Wingdings" panose="05000000000000000000" pitchFamily="2" charset="2"/>
              <a:buChar char="§"/>
            </a:pPr>
            <a:r>
              <a:rPr lang="en-US" sz="2200" dirty="0"/>
              <a:t>October reporting is critical.</a:t>
            </a:r>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200" dirty="0"/>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000" dirty="0"/>
          </a:p>
        </p:txBody>
      </p:sp>
    </p:spTree>
    <p:extLst>
      <p:ext uri="{BB962C8B-B14F-4D97-AF65-F5344CB8AC3E}">
        <p14:creationId xmlns:p14="http://schemas.microsoft.com/office/powerpoint/2010/main" val="24828781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10712823"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Review of Exited TBIP Reporting</a:t>
            </a:r>
            <a:endParaRPr lang="en-US" sz="3300" dirty="0">
              <a:solidFill>
                <a:srgbClr val="006666"/>
              </a:solidFill>
              <a:latin typeface="+mj-lt"/>
            </a:endParaRPr>
          </a:p>
        </p:txBody>
      </p:sp>
      <p:sp>
        <p:nvSpPr>
          <p:cNvPr id="3" name="Content Placeholder 2"/>
          <p:cNvSpPr>
            <a:spLocks noGrp="1"/>
          </p:cNvSpPr>
          <p:nvPr>
            <p:ph idx="1"/>
          </p:nvPr>
        </p:nvSpPr>
        <p:spPr>
          <a:xfrm>
            <a:off x="340658" y="1017989"/>
            <a:ext cx="11299962" cy="4976532"/>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a:t>Who is an Exited TBIP student? </a:t>
            </a:r>
          </a:p>
          <a:p>
            <a:pPr marL="630238" indent="-233363">
              <a:lnSpc>
                <a:spcPct val="120000"/>
              </a:lnSpc>
              <a:spcBef>
                <a:spcPts val="0"/>
              </a:spcBef>
            </a:pPr>
            <a:r>
              <a:rPr lang="en-US" sz="2000" dirty="0"/>
              <a:t>One who is enrolled in the district on monthly count day.</a:t>
            </a:r>
          </a:p>
          <a:p>
            <a:pPr marL="630238" indent="-233363">
              <a:lnSpc>
                <a:spcPct val="120000"/>
              </a:lnSpc>
              <a:spcBef>
                <a:spcPts val="0"/>
              </a:spcBef>
            </a:pPr>
            <a:r>
              <a:rPr lang="en-US" sz="2000" dirty="0"/>
              <a:t>Scored Proficient on the past two years Spring ELPA21 test. For </a:t>
            </a:r>
            <a:r>
              <a:rPr lang="en-US" sz="2000" dirty="0" smtClean="0"/>
              <a:t>2019–20, </a:t>
            </a:r>
            <a:r>
              <a:rPr lang="en-US" sz="2000" dirty="0"/>
              <a:t>either the </a:t>
            </a:r>
            <a:r>
              <a:rPr lang="en-US" sz="2000" dirty="0" smtClean="0"/>
              <a:t>2018 </a:t>
            </a:r>
            <a:r>
              <a:rPr lang="en-US" sz="2000" dirty="0"/>
              <a:t>or </a:t>
            </a:r>
            <a:r>
              <a:rPr lang="en-US" sz="2000" dirty="0" smtClean="0"/>
              <a:t>2019 </a:t>
            </a:r>
            <a:r>
              <a:rPr lang="en-US" sz="2000" dirty="0"/>
              <a:t>Spring ELPA21 test.</a:t>
            </a:r>
          </a:p>
          <a:p>
            <a:pPr marL="630238" indent="-233363">
              <a:lnSpc>
                <a:spcPct val="120000"/>
              </a:lnSpc>
              <a:spcBef>
                <a:spcPts val="0"/>
              </a:spcBef>
            </a:pPr>
            <a:r>
              <a:rPr lang="en-US" sz="2000" dirty="0"/>
              <a:t>Does not have to previously been reported as TBIP. Parents could have waived TBIP services.</a:t>
            </a:r>
          </a:p>
          <a:p>
            <a:pPr marL="400050" indent="-249238">
              <a:lnSpc>
                <a:spcPct val="120000"/>
              </a:lnSpc>
              <a:spcBef>
                <a:spcPts val="0"/>
              </a:spcBef>
              <a:spcAft>
                <a:spcPts val="0"/>
              </a:spcAft>
              <a:buFont typeface="Wingdings" panose="05000000000000000000" pitchFamily="2" charset="2"/>
              <a:buChar char="§"/>
            </a:pPr>
            <a:r>
              <a:rPr lang="en-US" sz="2200" dirty="0"/>
              <a:t>Purpose of the Exited TBIP count. </a:t>
            </a:r>
          </a:p>
          <a:p>
            <a:pPr marL="630238" indent="-233363">
              <a:lnSpc>
                <a:spcPct val="120000"/>
              </a:lnSpc>
              <a:spcBef>
                <a:spcPts val="0"/>
              </a:spcBef>
            </a:pPr>
            <a:r>
              <a:rPr lang="en-US" sz="2000" dirty="0"/>
              <a:t>Exited TBIP funding provides </a:t>
            </a:r>
            <a:r>
              <a:rPr lang="en-US" sz="2000" u="sng" dirty="0"/>
              <a:t>support dollars</a:t>
            </a:r>
            <a:r>
              <a:rPr lang="en-US" sz="2000" dirty="0"/>
              <a:t> for students who were previously </a:t>
            </a:r>
            <a:r>
              <a:rPr lang="en-US" sz="2000" dirty="0" smtClean="0"/>
              <a:t>eligible </a:t>
            </a:r>
            <a:r>
              <a:rPr lang="en-US" sz="2000" dirty="0"/>
              <a:t>for TBIP.</a:t>
            </a:r>
          </a:p>
          <a:p>
            <a:pPr marL="630238" indent="-233363">
              <a:lnSpc>
                <a:spcPct val="120000"/>
              </a:lnSpc>
              <a:spcBef>
                <a:spcPts val="0"/>
              </a:spcBef>
            </a:pPr>
            <a:r>
              <a:rPr lang="en-US" sz="2000" dirty="0"/>
              <a:t>For </a:t>
            </a:r>
            <a:r>
              <a:rPr lang="en-US" sz="2000" dirty="0" smtClean="0"/>
              <a:t>2018–19, </a:t>
            </a:r>
            <a:r>
              <a:rPr lang="en-US" sz="2000" dirty="0"/>
              <a:t>statewide average was:</a:t>
            </a:r>
          </a:p>
          <a:p>
            <a:pPr marL="902081" lvl="1" indent="-285750">
              <a:lnSpc>
                <a:spcPct val="120000"/>
              </a:lnSpc>
              <a:spcBef>
                <a:spcPts val="0"/>
              </a:spcBef>
              <a:spcAft>
                <a:spcPts val="0"/>
              </a:spcAft>
              <a:buFont typeface="Courier New" panose="02070309020205020404" pitchFamily="49" charset="0"/>
              <a:buChar char="o"/>
            </a:pPr>
            <a:r>
              <a:rPr lang="en-US" sz="1800" dirty="0" smtClean="0"/>
              <a:t>$793 </a:t>
            </a:r>
            <a:r>
              <a:rPr lang="en-US" sz="1800" dirty="0"/>
              <a:t>per annual average Exited TBIP </a:t>
            </a:r>
            <a:r>
              <a:rPr lang="en-US" sz="1800" dirty="0" smtClean="0"/>
              <a:t>headcount</a:t>
            </a:r>
            <a:endParaRPr lang="en-US" sz="1800" dirty="0"/>
          </a:p>
          <a:p>
            <a:pPr marL="902081" lvl="1" indent="-285750">
              <a:lnSpc>
                <a:spcPct val="120000"/>
              </a:lnSpc>
              <a:spcBef>
                <a:spcPts val="0"/>
              </a:spcBef>
              <a:spcAft>
                <a:spcPts val="0"/>
              </a:spcAft>
              <a:buFont typeface="Courier New" panose="02070309020205020404" pitchFamily="49" charset="0"/>
              <a:buChar char="o"/>
            </a:pPr>
            <a:r>
              <a:rPr lang="en-US" sz="1800" dirty="0"/>
              <a:t>$</a:t>
            </a:r>
            <a:r>
              <a:rPr lang="en-US" sz="1800" dirty="0" smtClean="0"/>
              <a:t>1,411 </a:t>
            </a:r>
            <a:r>
              <a:rPr lang="en-US" sz="1800" dirty="0"/>
              <a:t>per annual average TBIP </a:t>
            </a:r>
            <a:r>
              <a:rPr lang="en-US" sz="1800" dirty="0" smtClean="0"/>
              <a:t>headcount</a:t>
            </a:r>
            <a:endParaRPr lang="en-US" sz="1800" dirty="0"/>
          </a:p>
        </p:txBody>
      </p:sp>
    </p:spTree>
    <p:extLst>
      <p:ext uri="{BB962C8B-B14F-4D97-AF65-F5344CB8AC3E}">
        <p14:creationId xmlns:p14="http://schemas.microsoft.com/office/powerpoint/2010/main" val="481768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10712823"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Review of Exited TBIP Reporting</a:t>
            </a:r>
            <a:endParaRPr lang="en-US" sz="3300" dirty="0">
              <a:solidFill>
                <a:srgbClr val="006666"/>
              </a:solidFill>
              <a:latin typeface="+mj-lt"/>
            </a:endParaRPr>
          </a:p>
        </p:txBody>
      </p:sp>
      <p:sp>
        <p:nvSpPr>
          <p:cNvPr id="3" name="Content Placeholder 2"/>
          <p:cNvSpPr>
            <a:spLocks noGrp="1"/>
          </p:cNvSpPr>
          <p:nvPr>
            <p:ph idx="1"/>
          </p:nvPr>
        </p:nvSpPr>
        <p:spPr>
          <a:xfrm>
            <a:off x="340658" y="1017989"/>
            <a:ext cx="11299962" cy="4976532"/>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a:t>Expectation on Exited TBIP student. </a:t>
            </a:r>
          </a:p>
          <a:p>
            <a:pPr marL="630238" indent="-233363">
              <a:lnSpc>
                <a:spcPct val="120000"/>
              </a:lnSpc>
              <a:spcBef>
                <a:spcPts val="0"/>
              </a:spcBef>
            </a:pPr>
            <a:r>
              <a:rPr lang="en-US" sz="2000" dirty="0"/>
              <a:t>A district’s Exited TBIP count should stay consistent throughout a school year with small fluctuations as new qualifying </a:t>
            </a:r>
            <a:r>
              <a:rPr lang="en-US" sz="2000" dirty="0" smtClean="0"/>
              <a:t>students </a:t>
            </a:r>
            <a:r>
              <a:rPr lang="en-US" sz="2000" dirty="0"/>
              <a:t>enroll and others withdraw.</a:t>
            </a:r>
          </a:p>
          <a:p>
            <a:pPr marL="630238" indent="-233363">
              <a:lnSpc>
                <a:spcPct val="120000"/>
              </a:lnSpc>
              <a:spcBef>
                <a:spcPts val="0"/>
              </a:spcBef>
            </a:pPr>
            <a:r>
              <a:rPr lang="en-US" sz="2000" dirty="0"/>
              <a:t>Large increases/decreases should not occur.</a:t>
            </a:r>
          </a:p>
          <a:p>
            <a:pPr marL="400050" indent="-249238">
              <a:lnSpc>
                <a:spcPct val="120000"/>
              </a:lnSpc>
              <a:spcBef>
                <a:spcPts val="0"/>
              </a:spcBef>
              <a:spcAft>
                <a:spcPts val="0"/>
              </a:spcAft>
              <a:buFont typeface="Wingdings" panose="05000000000000000000" pitchFamily="2" charset="2"/>
              <a:buChar char="§"/>
            </a:pPr>
            <a:r>
              <a:rPr lang="en-US" sz="2200" dirty="0"/>
              <a:t>What about the EDS Exited TBIP application?</a:t>
            </a:r>
          </a:p>
          <a:p>
            <a:pPr marL="630238" indent="-233363">
              <a:lnSpc>
                <a:spcPct val="120000"/>
              </a:lnSpc>
              <a:spcBef>
                <a:spcPts val="0"/>
              </a:spcBef>
            </a:pPr>
            <a:r>
              <a:rPr lang="en-US" sz="2000" dirty="0"/>
              <a:t>This application is meant to be used as a tool to identify Exited TBIP students who are enrolling in your district from another district.</a:t>
            </a:r>
          </a:p>
          <a:p>
            <a:pPr marL="630238" indent="-233363">
              <a:lnSpc>
                <a:spcPct val="120000"/>
              </a:lnSpc>
              <a:spcBef>
                <a:spcPts val="0"/>
              </a:spcBef>
            </a:pPr>
            <a:r>
              <a:rPr lang="en-US" sz="2000" dirty="0"/>
              <a:t>This application should not be used to determine your monthly Exited TBIP count. </a:t>
            </a:r>
          </a:p>
          <a:p>
            <a:pPr marL="400050" indent="-249238">
              <a:lnSpc>
                <a:spcPct val="120000"/>
              </a:lnSpc>
              <a:spcBef>
                <a:spcPts val="0"/>
              </a:spcBef>
              <a:spcAft>
                <a:spcPts val="0"/>
              </a:spcAft>
              <a:buFont typeface="Wingdings" panose="05000000000000000000" pitchFamily="2" charset="2"/>
              <a:buChar char="§"/>
            </a:pPr>
            <a:r>
              <a:rPr lang="en-US" sz="2200" dirty="0"/>
              <a:t>Things to remember. </a:t>
            </a:r>
          </a:p>
          <a:p>
            <a:pPr marL="630238" indent="-233363">
              <a:lnSpc>
                <a:spcPct val="120000"/>
              </a:lnSpc>
              <a:spcBef>
                <a:spcPts val="0"/>
              </a:spcBef>
            </a:pPr>
            <a:r>
              <a:rPr lang="en-US" sz="2000" dirty="0"/>
              <a:t>After the end of the school year and once you receive the Spring ELPA21 scores, make sure to update your </a:t>
            </a:r>
            <a:r>
              <a:rPr lang="en-US" sz="2000" dirty="0" smtClean="0"/>
              <a:t>Student Information System so </a:t>
            </a:r>
            <a:r>
              <a:rPr lang="en-US" sz="2000" dirty="0"/>
              <a:t>that your September </a:t>
            </a:r>
            <a:r>
              <a:rPr lang="en-US" sz="2000" dirty="0" smtClean="0"/>
              <a:t>reporting is </a:t>
            </a:r>
            <a:r>
              <a:rPr lang="en-US" sz="2000" dirty="0"/>
              <a:t>correct.</a:t>
            </a:r>
          </a:p>
        </p:txBody>
      </p:sp>
    </p:spTree>
    <p:extLst>
      <p:ext uri="{BB962C8B-B14F-4D97-AF65-F5344CB8AC3E}">
        <p14:creationId xmlns:p14="http://schemas.microsoft.com/office/powerpoint/2010/main" val="2676210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68252"/>
            <a:ext cx="10712823"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Types of Districts</a:t>
            </a:r>
            <a:endParaRPr lang="en-US" sz="3300" dirty="0">
              <a:solidFill>
                <a:srgbClr val="006666"/>
              </a:solidFill>
              <a:latin typeface="+mj-lt"/>
            </a:endParaRPr>
          </a:p>
        </p:txBody>
      </p:sp>
      <p:sp>
        <p:nvSpPr>
          <p:cNvPr id="3" name="Content Placeholder 2"/>
          <p:cNvSpPr>
            <a:spLocks noGrp="1"/>
          </p:cNvSpPr>
          <p:nvPr>
            <p:ph idx="1"/>
          </p:nvPr>
        </p:nvSpPr>
        <p:spPr>
          <a:xfrm>
            <a:off x="421240" y="915249"/>
            <a:ext cx="11404315" cy="5074590"/>
          </a:xfrm>
        </p:spPr>
        <p:txBody>
          <a:bodyPr>
            <a:normAutofit/>
          </a:bodyPr>
          <a:lstStyle/>
          <a:p>
            <a:pPr marL="287338" indent="-287338">
              <a:lnSpc>
                <a:spcPct val="120000"/>
              </a:lnSpc>
              <a:buFont typeface="Wingdings" panose="05000000000000000000" pitchFamily="2" charset="2"/>
              <a:buChar char="§"/>
            </a:pPr>
            <a:r>
              <a:rPr lang="en-US" sz="2200" u="sng" dirty="0">
                <a:uFill>
                  <a:solidFill>
                    <a:schemeClr val="bg1">
                      <a:lumMod val="75000"/>
                    </a:schemeClr>
                  </a:solidFill>
                </a:uFill>
              </a:rPr>
              <a:t>Resident District</a:t>
            </a:r>
            <a:r>
              <a:rPr lang="en-US" sz="2200" dirty="0">
                <a:uFill>
                  <a:solidFill>
                    <a:schemeClr val="accent6">
                      <a:lumMod val="75000"/>
                    </a:schemeClr>
                  </a:solidFill>
                </a:uFill>
              </a:rPr>
              <a:t>:</a:t>
            </a:r>
          </a:p>
          <a:p>
            <a:pPr marL="515938">
              <a:lnSpc>
                <a:spcPct val="120000"/>
              </a:lnSpc>
              <a:spcBef>
                <a:spcPts val="150"/>
              </a:spcBef>
            </a:pPr>
            <a:r>
              <a:rPr lang="en-US" sz="2000" dirty="0">
                <a:uFill>
                  <a:solidFill>
                    <a:schemeClr val="accent6">
                      <a:lumMod val="75000"/>
                    </a:schemeClr>
                  </a:solidFill>
                </a:uFill>
              </a:rPr>
              <a:t>The district where the student lives.</a:t>
            </a:r>
          </a:p>
          <a:p>
            <a:pPr marL="515938">
              <a:lnSpc>
                <a:spcPct val="120000"/>
              </a:lnSpc>
              <a:spcBef>
                <a:spcPts val="150"/>
              </a:spcBef>
            </a:pPr>
            <a:r>
              <a:rPr lang="en-US" sz="2000" dirty="0">
                <a:uFill>
                  <a:solidFill>
                    <a:schemeClr val="accent6">
                      <a:lumMod val="75000"/>
                    </a:schemeClr>
                  </a:solidFill>
                </a:uFill>
              </a:rPr>
              <a:t>For students from a </a:t>
            </a:r>
            <a:r>
              <a:rPr lang="en-US" sz="2000" u="sng" dirty="0" err="1">
                <a:uFill>
                  <a:solidFill>
                    <a:schemeClr val="accent6">
                      <a:lumMod val="75000"/>
                    </a:schemeClr>
                  </a:solidFill>
                </a:uFill>
              </a:rPr>
              <a:t>nonhigh</a:t>
            </a:r>
            <a:r>
              <a:rPr lang="en-US" sz="2000" dirty="0">
                <a:uFill>
                  <a:solidFill>
                    <a:schemeClr val="accent6">
                      <a:lumMod val="75000"/>
                    </a:schemeClr>
                  </a:solidFill>
                </a:uFill>
              </a:rPr>
              <a:t> district, the high district.</a:t>
            </a:r>
          </a:p>
          <a:p>
            <a:pPr marL="515938">
              <a:lnSpc>
                <a:spcPct val="120000"/>
              </a:lnSpc>
              <a:spcBef>
                <a:spcPts val="150"/>
              </a:spcBef>
            </a:pPr>
            <a:r>
              <a:rPr lang="en-US" sz="2000" dirty="0">
                <a:uFill>
                  <a:solidFill>
                    <a:schemeClr val="accent6">
                      <a:lumMod val="75000"/>
                    </a:schemeClr>
                  </a:solidFill>
                </a:uFill>
              </a:rPr>
              <a:t>For students that “</a:t>
            </a:r>
            <a:r>
              <a:rPr lang="en-US" sz="2000" dirty="0" err="1">
                <a:uFill>
                  <a:solidFill>
                    <a:schemeClr val="accent6">
                      <a:lumMod val="75000"/>
                    </a:schemeClr>
                  </a:solidFill>
                </a:uFill>
              </a:rPr>
              <a:t>choiced</a:t>
            </a:r>
            <a:r>
              <a:rPr lang="en-US" sz="2000" dirty="0">
                <a:uFill>
                  <a:solidFill>
                    <a:schemeClr val="accent6">
                      <a:lumMod val="75000"/>
                    </a:schemeClr>
                  </a:solidFill>
                </a:uFill>
              </a:rPr>
              <a:t>” into a nonresident district.</a:t>
            </a:r>
          </a:p>
          <a:p>
            <a:pPr marL="287338" indent="-287338">
              <a:lnSpc>
                <a:spcPct val="120000"/>
              </a:lnSpc>
              <a:buFont typeface="Wingdings" panose="05000000000000000000" pitchFamily="2" charset="2"/>
              <a:buChar char="§"/>
            </a:pPr>
            <a:r>
              <a:rPr lang="en-US" sz="2200" u="sng" dirty="0" smtClean="0">
                <a:uFill>
                  <a:solidFill>
                    <a:schemeClr val="bg1">
                      <a:lumMod val="75000"/>
                    </a:schemeClr>
                  </a:solidFill>
                </a:uFill>
              </a:rPr>
              <a:t>Serving </a:t>
            </a:r>
            <a:r>
              <a:rPr lang="en-US" sz="2200" u="sng" dirty="0">
                <a:uFill>
                  <a:solidFill>
                    <a:schemeClr val="bg1">
                      <a:lumMod val="75000"/>
                    </a:schemeClr>
                  </a:solidFill>
                </a:uFill>
              </a:rPr>
              <a:t>District</a:t>
            </a:r>
            <a:r>
              <a:rPr lang="en-US" sz="2200" dirty="0">
                <a:uFill>
                  <a:solidFill>
                    <a:schemeClr val="accent6">
                      <a:lumMod val="75000"/>
                    </a:schemeClr>
                  </a:solidFill>
                </a:uFill>
              </a:rPr>
              <a:t>:</a:t>
            </a:r>
          </a:p>
          <a:p>
            <a:pPr marL="515938">
              <a:lnSpc>
                <a:spcPct val="120000"/>
              </a:lnSpc>
              <a:spcBef>
                <a:spcPts val="150"/>
              </a:spcBef>
            </a:pPr>
            <a:r>
              <a:rPr lang="en-US" sz="2000" dirty="0">
                <a:uFill>
                  <a:solidFill>
                    <a:schemeClr val="accent6">
                      <a:lumMod val="75000"/>
                    </a:schemeClr>
                  </a:solidFill>
                </a:uFill>
              </a:rPr>
              <a:t>The district that provides instruction or service.</a:t>
            </a:r>
          </a:p>
          <a:p>
            <a:pPr marL="287338" indent="-287338">
              <a:lnSpc>
                <a:spcPct val="120000"/>
              </a:lnSpc>
              <a:buFont typeface="Wingdings" panose="05000000000000000000" pitchFamily="2" charset="2"/>
              <a:buChar char="§"/>
            </a:pPr>
            <a:r>
              <a:rPr lang="en-US" sz="2200" u="sng" dirty="0">
                <a:uFill>
                  <a:solidFill>
                    <a:schemeClr val="bg1">
                      <a:lumMod val="75000"/>
                    </a:schemeClr>
                  </a:solidFill>
                </a:uFill>
              </a:rPr>
              <a:t>Home District</a:t>
            </a:r>
            <a:r>
              <a:rPr lang="en-US" sz="2200" dirty="0">
                <a:uFill>
                  <a:solidFill>
                    <a:schemeClr val="accent6">
                      <a:lumMod val="75000"/>
                    </a:schemeClr>
                  </a:solidFill>
                </a:uFill>
              </a:rPr>
              <a:t>:</a:t>
            </a:r>
          </a:p>
          <a:p>
            <a:pPr marL="515938">
              <a:lnSpc>
                <a:spcPct val="120000"/>
              </a:lnSpc>
              <a:spcBef>
                <a:spcPts val="150"/>
              </a:spcBef>
            </a:pPr>
            <a:r>
              <a:rPr lang="en-US" sz="2000" dirty="0">
                <a:uFill>
                  <a:solidFill>
                    <a:schemeClr val="accent6">
                      <a:lumMod val="75000"/>
                    </a:schemeClr>
                  </a:solidFill>
                </a:uFill>
              </a:rPr>
              <a:t>District where </a:t>
            </a:r>
            <a:r>
              <a:rPr lang="en-US" sz="2000" dirty="0" smtClean="0">
                <a:uFill>
                  <a:solidFill>
                    <a:schemeClr val="accent6">
                      <a:lumMod val="75000"/>
                    </a:schemeClr>
                  </a:solidFill>
                </a:uFill>
              </a:rPr>
              <a:t>the student </a:t>
            </a:r>
            <a:r>
              <a:rPr lang="en-US" sz="2000" dirty="0">
                <a:uFill>
                  <a:solidFill>
                    <a:schemeClr val="accent6">
                      <a:lumMod val="75000"/>
                    </a:schemeClr>
                  </a:solidFill>
                </a:uFill>
              </a:rPr>
              <a:t>lives regardless of Choice Transfer.</a:t>
            </a:r>
          </a:p>
          <a:p>
            <a:pPr marL="515938">
              <a:lnSpc>
                <a:spcPct val="120000"/>
              </a:lnSpc>
              <a:spcBef>
                <a:spcPts val="150"/>
              </a:spcBef>
            </a:pPr>
            <a:r>
              <a:rPr lang="en-US" sz="2000" dirty="0">
                <a:uFill>
                  <a:solidFill>
                    <a:schemeClr val="accent6">
                      <a:lumMod val="75000"/>
                    </a:schemeClr>
                  </a:solidFill>
                </a:uFill>
              </a:rPr>
              <a:t>Used for ALE enrollment reporting on the SAFS ALE application.</a:t>
            </a:r>
          </a:p>
          <a:p>
            <a:pPr marL="347663" indent="-347663">
              <a:buFont typeface="Wingdings" panose="05000000000000000000" pitchFamily="2" charset="2"/>
              <a:buChar char="§"/>
            </a:pPr>
            <a:endParaRPr lang="en-US" sz="2200" dirty="0" smtClean="0"/>
          </a:p>
          <a:p>
            <a:pPr marL="347663" indent="-347663">
              <a:buFont typeface="Wingdings" panose="05000000000000000000" pitchFamily="2" charset="2"/>
              <a:buChar char="§"/>
            </a:pPr>
            <a:endParaRPr lang="en-US" sz="2000" dirty="0"/>
          </a:p>
        </p:txBody>
      </p:sp>
    </p:spTree>
    <p:extLst>
      <p:ext uri="{BB962C8B-B14F-4D97-AF65-F5344CB8AC3E}">
        <p14:creationId xmlns:p14="http://schemas.microsoft.com/office/powerpoint/2010/main" val="3209344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68252"/>
            <a:ext cx="10712823"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Choice Transfer &amp; Interdistrict Agreements</a:t>
            </a:r>
            <a:endParaRPr lang="en-US" sz="3300" dirty="0">
              <a:solidFill>
                <a:srgbClr val="006666"/>
              </a:solidFill>
              <a:latin typeface="+mj-lt"/>
            </a:endParaRPr>
          </a:p>
        </p:txBody>
      </p:sp>
      <p:sp>
        <p:nvSpPr>
          <p:cNvPr id="3" name="Content Placeholder 2"/>
          <p:cNvSpPr>
            <a:spLocks noGrp="1"/>
          </p:cNvSpPr>
          <p:nvPr>
            <p:ph idx="1"/>
          </p:nvPr>
        </p:nvSpPr>
        <p:spPr>
          <a:xfrm>
            <a:off x="421240" y="915249"/>
            <a:ext cx="11404315" cy="5074590"/>
          </a:xfrm>
        </p:spPr>
        <p:txBody>
          <a:bodyPr>
            <a:normAutofit fontScale="92500" lnSpcReduction="20000"/>
          </a:bodyPr>
          <a:lstStyle/>
          <a:p>
            <a:pPr marL="287338" indent="-287338">
              <a:lnSpc>
                <a:spcPct val="120000"/>
              </a:lnSpc>
              <a:buFont typeface="Wingdings" panose="05000000000000000000" pitchFamily="2" charset="2"/>
              <a:buChar char="§"/>
            </a:pPr>
            <a:r>
              <a:rPr lang="en-US" sz="2400" dirty="0"/>
              <a:t>One of </a:t>
            </a:r>
            <a:r>
              <a:rPr lang="en-US" sz="2400" dirty="0" smtClean="0"/>
              <a:t>following must </a:t>
            </a:r>
            <a:r>
              <a:rPr lang="en-US" sz="2400" dirty="0"/>
              <a:t>be in place in order for a district to claim a nonresident student for state </a:t>
            </a:r>
            <a:r>
              <a:rPr lang="en-US" sz="2400" dirty="0" smtClean="0"/>
              <a:t>funding:</a:t>
            </a:r>
            <a:endParaRPr lang="en-US" sz="2400" dirty="0"/>
          </a:p>
          <a:p>
            <a:pPr marL="287338" indent="-287338">
              <a:lnSpc>
                <a:spcPct val="120000"/>
              </a:lnSpc>
              <a:spcBef>
                <a:spcPts val="600"/>
              </a:spcBef>
              <a:spcAft>
                <a:spcPts val="100"/>
              </a:spcAft>
              <a:buFont typeface="Wingdings" panose="05000000000000000000" pitchFamily="2" charset="2"/>
              <a:buChar char="§"/>
            </a:pPr>
            <a:r>
              <a:rPr lang="en-US" sz="2400" dirty="0"/>
              <a:t>Choice Transfer:</a:t>
            </a:r>
          </a:p>
          <a:p>
            <a:pPr marL="515938">
              <a:lnSpc>
                <a:spcPct val="120000"/>
              </a:lnSpc>
              <a:spcBef>
                <a:spcPts val="600"/>
              </a:spcBef>
              <a:spcAft>
                <a:spcPts val="100"/>
              </a:spcAft>
            </a:pPr>
            <a:r>
              <a:rPr lang="en-US" sz="2000" dirty="0"/>
              <a:t>Student released 100% by resident district.</a:t>
            </a:r>
          </a:p>
          <a:p>
            <a:pPr marL="515938">
              <a:lnSpc>
                <a:spcPct val="120000"/>
              </a:lnSpc>
              <a:spcBef>
                <a:spcPts val="600"/>
              </a:spcBef>
              <a:spcAft>
                <a:spcPts val="100"/>
              </a:spcAft>
            </a:pPr>
            <a:r>
              <a:rPr lang="en-US" sz="2000" dirty="0"/>
              <a:t>Resident district released financial liability for the student.</a:t>
            </a:r>
          </a:p>
          <a:p>
            <a:pPr marL="515938">
              <a:lnSpc>
                <a:spcPct val="120000"/>
              </a:lnSpc>
              <a:spcBef>
                <a:spcPts val="600"/>
              </a:spcBef>
              <a:spcAft>
                <a:spcPts val="100"/>
              </a:spcAft>
            </a:pPr>
            <a:r>
              <a:rPr lang="en-US" sz="2000" dirty="0"/>
              <a:t>Serving (Choice) district is responsible for all services.</a:t>
            </a:r>
          </a:p>
          <a:p>
            <a:pPr marL="515938">
              <a:lnSpc>
                <a:spcPct val="120000"/>
              </a:lnSpc>
              <a:spcBef>
                <a:spcPts val="600"/>
              </a:spcBef>
              <a:spcAft>
                <a:spcPts val="100"/>
              </a:spcAft>
            </a:pPr>
            <a:r>
              <a:rPr lang="en-US" sz="2000" dirty="0"/>
              <a:t>Student is reported on P223/P223H as resident of Choice district.</a:t>
            </a:r>
          </a:p>
          <a:p>
            <a:pPr marL="287338" indent="-287338">
              <a:lnSpc>
                <a:spcPct val="120000"/>
              </a:lnSpc>
              <a:spcBef>
                <a:spcPts val="600"/>
              </a:spcBef>
              <a:spcAft>
                <a:spcPts val="100"/>
              </a:spcAft>
              <a:buFont typeface="Wingdings" panose="05000000000000000000" pitchFamily="2" charset="2"/>
              <a:buChar char="§"/>
            </a:pPr>
            <a:r>
              <a:rPr lang="en-US" sz="2400" dirty="0"/>
              <a:t>Interdistrict Agreement:</a:t>
            </a:r>
          </a:p>
          <a:p>
            <a:pPr marL="576263" indent="-288925">
              <a:lnSpc>
                <a:spcPct val="120000"/>
              </a:lnSpc>
              <a:spcBef>
                <a:spcPts val="600"/>
              </a:spcBef>
              <a:spcAft>
                <a:spcPts val="100"/>
              </a:spcAft>
              <a:tabLst>
                <a:tab pos="515938" algn="l"/>
              </a:tabLst>
            </a:pPr>
            <a:r>
              <a:rPr lang="en-US" sz="2000" dirty="0"/>
              <a:t>For students that attend another district part-time.</a:t>
            </a:r>
          </a:p>
          <a:p>
            <a:pPr marL="576263" indent="-288925">
              <a:lnSpc>
                <a:spcPct val="120000"/>
              </a:lnSpc>
              <a:spcBef>
                <a:spcPts val="600"/>
              </a:spcBef>
              <a:spcAft>
                <a:spcPts val="100"/>
              </a:spcAft>
              <a:tabLst>
                <a:tab pos="515938" algn="l"/>
              </a:tabLst>
            </a:pPr>
            <a:r>
              <a:rPr lang="en-US" sz="2000" dirty="0"/>
              <a:t>Responsibility for student remains with the resident district.</a:t>
            </a:r>
          </a:p>
          <a:p>
            <a:pPr marL="576263" indent="-288925">
              <a:lnSpc>
                <a:spcPct val="120000"/>
              </a:lnSpc>
              <a:spcBef>
                <a:spcPts val="600"/>
              </a:spcBef>
              <a:spcAft>
                <a:spcPts val="100"/>
              </a:spcAft>
              <a:tabLst>
                <a:tab pos="515938" algn="l"/>
              </a:tabLst>
            </a:pPr>
            <a:r>
              <a:rPr lang="en-US" sz="2000" dirty="0"/>
              <a:t>Serving district reports partial FTE on P223/P223H as a student of their resident district.</a:t>
            </a:r>
          </a:p>
          <a:p>
            <a:pPr marL="576263" indent="-288925">
              <a:lnSpc>
                <a:spcPct val="120000"/>
              </a:lnSpc>
              <a:spcBef>
                <a:spcPts val="600"/>
              </a:spcBef>
              <a:spcAft>
                <a:spcPts val="100"/>
              </a:spcAft>
              <a:tabLst>
                <a:tab pos="515938" algn="l"/>
              </a:tabLst>
            </a:pPr>
            <a:r>
              <a:rPr lang="en-US" sz="2000" dirty="0"/>
              <a:t>Basic education $ flow to the serving district.</a:t>
            </a:r>
          </a:p>
          <a:p>
            <a:pPr marL="576263" indent="-288925">
              <a:lnSpc>
                <a:spcPct val="120000"/>
              </a:lnSpc>
              <a:spcBef>
                <a:spcPts val="600"/>
              </a:spcBef>
              <a:spcAft>
                <a:spcPts val="100"/>
              </a:spcAft>
              <a:tabLst>
                <a:tab pos="515938" algn="l"/>
              </a:tabLst>
            </a:pPr>
            <a:r>
              <a:rPr lang="en-US" sz="2000" dirty="0"/>
              <a:t>Special education $ flow to the resident district.</a:t>
            </a:r>
          </a:p>
          <a:p>
            <a:pPr marL="347663" indent="-347663">
              <a:buFont typeface="Wingdings" panose="05000000000000000000" pitchFamily="2" charset="2"/>
              <a:buChar char="§"/>
            </a:pPr>
            <a:endParaRPr lang="en-US" sz="2000" dirty="0"/>
          </a:p>
        </p:txBody>
      </p:sp>
    </p:spTree>
    <p:extLst>
      <p:ext uri="{BB962C8B-B14F-4D97-AF65-F5344CB8AC3E}">
        <p14:creationId xmlns:p14="http://schemas.microsoft.com/office/powerpoint/2010/main" val="69393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10712823"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Changes for the 2019–20 School Year</a:t>
            </a:r>
            <a:endParaRPr lang="en-US" sz="3300" dirty="0">
              <a:solidFill>
                <a:srgbClr val="006666"/>
              </a:solidFill>
              <a:latin typeface="+mj-lt"/>
            </a:endParaRPr>
          </a:p>
        </p:txBody>
      </p:sp>
      <p:sp>
        <p:nvSpPr>
          <p:cNvPr id="3" name="Content Placeholder 2"/>
          <p:cNvSpPr>
            <a:spLocks noGrp="1"/>
          </p:cNvSpPr>
          <p:nvPr>
            <p:ph idx="1"/>
          </p:nvPr>
        </p:nvSpPr>
        <p:spPr>
          <a:xfrm>
            <a:off x="452062" y="1017989"/>
            <a:ext cx="11170124" cy="4976532"/>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smtClean="0"/>
              <a:t>Open Doors Headcount and FTE:</a:t>
            </a:r>
          </a:p>
          <a:p>
            <a:pPr marL="739775" lvl="1" indent="-339725">
              <a:lnSpc>
                <a:spcPct val="120000"/>
              </a:lnSpc>
              <a:spcBef>
                <a:spcPts val="0"/>
              </a:spcBef>
            </a:pPr>
            <a:r>
              <a:rPr lang="en-US" sz="2000" dirty="0" smtClean="0"/>
              <a:t>Will be reported at the school level. </a:t>
            </a:r>
          </a:p>
          <a:p>
            <a:pPr marL="739775" lvl="1" indent="-339725">
              <a:lnSpc>
                <a:spcPct val="120000"/>
              </a:lnSpc>
              <a:spcBef>
                <a:spcPts val="0"/>
              </a:spcBef>
            </a:pPr>
            <a:r>
              <a:rPr lang="en-US" sz="2000" dirty="0" smtClean="0"/>
              <a:t>Districts determine which school that will be.</a:t>
            </a:r>
          </a:p>
          <a:p>
            <a:pPr marL="739775" lvl="1" indent="-339725">
              <a:lnSpc>
                <a:spcPct val="120000"/>
              </a:lnSpc>
              <a:spcBef>
                <a:spcPts val="0"/>
              </a:spcBef>
            </a:pPr>
            <a:r>
              <a:rPr lang="en-US" sz="2000" dirty="0" smtClean="0"/>
              <a:t>If districts have a unique school for their Open Doors program(s), that should be the school to report to.</a:t>
            </a:r>
          </a:p>
          <a:p>
            <a:pPr marL="739775" lvl="1" indent="-339725">
              <a:lnSpc>
                <a:spcPct val="120000"/>
              </a:lnSpc>
              <a:spcBef>
                <a:spcPts val="0"/>
              </a:spcBef>
            </a:pPr>
            <a:r>
              <a:rPr lang="en-US" sz="2000" dirty="0" smtClean="0"/>
              <a:t>If not, districts determine which school they will report their Open Doors and then consistently report this enrollment there for the school year.</a:t>
            </a:r>
          </a:p>
        </p:txBody>
      </p:sp>
    </p:spTree>
    <p:extLst>
      <p:ext uri="{BB962C8B-B14F-4D97-AF65-F5344CB8AC3E}">
        <p14:creationId xmlns:p14="http://schemas.microsoft.com/office/powerpoint/2010/main" val="3234053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68252"/>
            <a:ext cx="10712823"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Choice Transfer &amp; Interdistrict Agreements -</a:t>
            </a:r>
            <a:r>
              <a:rPr lang="en-US" sz="4400" dirty="0" smtClean="0">
                <a:solidFill>
                  <a:srgbClr val="006666"/>
                </a:solidFill>
              </a:rPr>
              <a:t> </a:t>
            </a:r>
            <a:r>
              <a:rPr lang="en-US" sz="2500" i="1" dirty="0">
                <a:solidFill>
                  <a:schemeClr val="tx1">
                    <a:lumMod val="60000"/>
                    <a:lumOff val="40000"/>
                  </a:schemeClr>
                </a:solidFill>
                <a:latin typeface="+mj-lt"/>
              </a:rPr>
              <a:t>continues</a:t>
            </a:r>
            <a:endParaRPr lang="en-US" sz="2500" dirty="0">
              <a:solidFill>
                <a:srgbClr val="006666"/>
              </a:solidFill>
              <a:latin typeface="+mj-lt"/>
            </a:endParaRPr>
          </a:p>
        </p:txBody>
      </p:sp>
      <p:sp>
        <p:nvSpPr>
          <p:cNvPr id="3" name="Content Placeholder 2"/>
          <p:cNvSpPr>
            <a:spLocks noGrp="1"/>
          </p:cNvSpPr>
          <p:nvPr>
            <p:ph idx="1"/>
          </p:nvPr>
        </p:nvSpPr>
        <p:spPr>
          <a:xfrm>
            <a:off x="277402" y="915249"/>
            <a:ext cx="11640620" cy="5074590"/>
          </a:xfrm>
        </p:spPr>
        <p:txBody>
          <a:bodyPr>
            <a:normAutofit fontScale="92500"/>
          </a:bodyPr>
          <a:lstStyle/>
          <a:p>
            <a:pPr marL="287338" indent="-287338">
              <a:lnSpc>
                <a:spcPct val="95000"/>
              </a:lnSpc>
              <a:spcBef>
                <a:spcPts val="600"/>
              </a:spcBef>
              <a:spcAft>
                <a:spcPts val="100"/>
              </a:spcAft>
              <a:buFont typeface="Wingdings" panose="05000000000000000000" pitchFamily="2" charset="2"/>
              <a:buChar char="§"/>
            </a:pPr>
            <a:r>
              <a:rPr lang="en-US" sz="2400" dirty="0"/>
              <a:t>No choice transfers are required for students attending:</a:t>
            </a:r>
          </a:p>
          <a:p>
            <a:pPr marL="561975" lvl="1" indent="-274638">
              <a:lnSpc>
                <a:spcPct val="95000"/>
              </a:lnSpc>
              <a:spcBef>
                <a:spcPts val="600"/>
              </a:spcBef>
              <a:spcAft>
                <a:spcPts val="100"/>
              </a:spcAft>
            </a:pPr>
            <a:r>
              <a:rPr lang="en-US" sz="2100" dirty="0"/>
              <a:t>Charter </a:t>
            </a:r>
            <a:r>
              <a:rPr lang="en-US" sz="2100" dirty="0" smtClean="0"/>
              <a:t>schools</a:t>
            </a:r>
            <a:endParaRPr lang="en-US" sz="2100" dirty="0"/>
          </a:p>
          <a:p>
            <a:pPr marL="561975" lvl="1" indent="-274638">
              <a:lnSpc>
                <a:spcPct val="95000"/>
              </a:lnSpc>
              <a:spcBef>
                <a:spcPts val="600"/>
              </a:spcBef>
              <a:spcAft>
                <a:spcPts val="100"/>
              </a:spcAft>
            </a:pPr>
            <a:r>
              <a:rPr lang="en-US" sz="2100" dirty="0"/>
              <a:t>Tribal compact </a:t>
            </a:r>
            <a:r>
              <a:rPr lang="en-US" sz="2100" dirty="0" smtClean="0"/>
              <a:t>schools</a:t>
            </a:r>
            <a:endParaRPr lang="en-US" sz="2100" dirty="0"/>
          </a:p>
          <a:p>
            <a:pPr marL="561975" lvl="1" indent="-274638">
              <a:lnSpc>
                <a:spcPct val="95000"/>
              </a:lnSpc>
              <a:spcBef>
                <a:spcPts val="600"/>
              </a:spcBef>
              <a:spcAft>
                <a:spcPts val="100"/>
              </a:spcAft>
            </a:pPr>
            <a:r>
              <a:rPr lang="en-US" sz="2100" dirty="0"/>
              <a:t>High district coming from a </a:t>
            </a:r>
            <a:r>
              <a:rPr lang="en-US" sz="2100" dirty="0" err="1"/>
              <a:t>nonhigh</a:t>
            </a:r>
            <a:r>
              <a:rPr lang="en-US" sz="2100" dirty="0"/>
              <a:t> </a:t>
            </a:r>
            <a:r>
              <a:rPr lang="en-US" sz="2100" dirty="0" smtClean="0"/>
              <a:t>district</a:t>
            </a:r>
          </a:p>
          <a:p>
            <a:pPr marL="561975" lvl="1" indent="-274638">
              <a:lnSpc>
                <a:spcPct val="95000"/>
              </a:lnSpc>
              <a:spcBef>
                <a:spcPts val="600"/>
              </a:spcBef>
              <a:spcAft>
                <a:spcPts val="100"/>
              </a:spcAft>
            </a:pPr>
            <a:r>
              <a:rPr lang="en-US" sz="2100" dirty="0" smtClean="0"/>
              <a:t>Skill Center consortium</a:t>
            </a:r>
            <a:endParaRPr lang="en-US" sz="2100" dirty="0"/>
          </a:p>
          <a:p>
            <a:pPr marL="287338" indent="-287338">
              <a:lnSpc>
                <a:spcPct val="95000"/>
              </a:lnSpc>
              <a:spcBef>
                <a:spcPts val="600"/>
              </a:spcBef>
              <a:spcAft>
                <a:spcPts val="100"/>
              </a:spcAft>
              <a:buFont typeface="Wingdings" panose="05000000000000000000" pitchFamily="2" charset="2"/>
              <a:buChar char="§"/>
            </a:pPr>
            <a:r>
              <a:rPr lang="en-US" sz="2400" dirty="0"/>
              <a:t>Effective dates must be stated – beginning and end dates.</a:t>
            </a:r>
          </a:p>
          <a:p>
            <a:pPr marL="287338" indent="-287338">
              <a:lnSpc>
                <a:spcPct val="95000"/>
              </a:lnSpc>
              <a:spcBef>
                <a:spcPts val="600"/>
              </a:spcBef>
              <a:spcAft>
                <a:spcPts val="100"/>
              </a:spcAft>
              <a:buFont typeface="Wingdings" panose="05000000000000000000" pitchFamily="2" charset="2"/>
              <a:buChar char="§"/>
            </a:pPr>
            <a:r>
              <a:rPr lang="en-US" sz="2400" dirty="0"/>
              <a:t>Recommendation that transfers/agreements span for only one school year.</a:t>
            </a:r>
          </a:p>
          <a:p>
            <a:pPr marL="287338" indent="-287338">
              <a:lnSpc>
                <a:spcPct val="95000"/>
              </a:lnSpc>
              <a:spcBef>
                <a:spcPts val="600"/>
              </a:spcBef>
              <a:spcAft>
                <a:spcPts val="100"/>
              </a:spcAft>
              <a:buFont typeface="Wingdings" panose="05000000000000000000" pitchFamily="2" charset="2"/>
              <a:buChar char="§"/>
            </a:pPr>
            <a:r>
              <a:rPr lang="en-US" sz="2400" dirty="0"/>
              <a:t>Both districts must sign the transfers/agreements before the enrollment can be counted.</a:t>
            </a:r>
          </a:p>
          <a:p>
            <a:pPr marL="287338" indent="-287338">
              <a:lnSpc>
                <a:spcPct val="95000"/>
              </a:lnSpc>
              <a:spcBef>
                <a:spcPts val="600"/>
              </a:spcBef>
              <a:spcAft>
                <a:spcPts val="100"/>
              </a:spcAft>
              <a:buFont typeface="Wingdings" panose="05000000000000000000" pitchFamily="2" charset="2"/>
              <a:buChar char="§"/>
            </a:pPr>
            <a:r>
              <a:rPr lang="en-US" sz="2400" dirty="0"/>
              <a:t>Bulletin No. 035-18 dated April 25, 2018, provides:</a:t>
            </a:r>
          </a:p>
          <a:p>
            <a:pPr marL="576263" indent="-288925">
              <a:lnSpc>
                <a:spcPct val="95000"/>
              </a:lnSpc>
              <a:spcBef>
                <a:spcPts val="600"/>
              </a:spcBef>
              <a:spcAft>
                <a:spcPts val="100"/>
              </a:spcAft>
            </a:pPr>
            <a:r>
              <a:rPr lang="en-US" sz="2100" dirty="0"/>
              <a:t>Additional guidance on choice transfers and interdistrict agreements.</a:t>
            </a:r>
          </a:p>
          <a:p>
            <a:pPr marL="576263" indent="-288925">
              <a:lnSpc>
                <a:spcPct val="95000"/>
              </a:lnSpc>
              <a:spcBef>
                <a:spcPts val="600"/>
              </a:spcBef>
              <a:spcAft>
                <a:spcPts val="100"/>
              </a:spcAft>
            </a:pPr>
            <a:r>
              <a:rPr lang="en-US" sz="2100" dirty="0"/>
              <a:t>Information on the Standard Choice Transfer System (SCTS) application.</a:t>
            </a:r>
          </a:p>
          <a:p>
            <a:pPr marL="855663" indent="-279400">
              <a:lnSpc>
                <a:spcPct val="95000"/>
              </a:lnSpc>
              <a:spcBef>
                <a:spcPts val="600"/>
              </a:spcBef>
              <a:spcAft>
                <a:spcPts val="100"/>
              </a:spcAft>
              <a:buFont typeface="Courier New" panose="02070309020205020404" pitchFamily="49" charset="0"/>
              <a:buChar char="o"/>
            </a:pPr>
            <a:r>
              <a:rPr lang="en-US" sz="1800" dirty="0"/>
              <a:t>Required for all students who choice into a nonresident district’s ALE program.</a:t>
            </a:r>
          </a:p>
          <a:p>
            <a:pPr marL="855663" indent="-279400">
              <a:lnSpc>
                <a:spcPct val="95000"/>
              </a:lnSpc>
              <a:spcBef>
                <a:spcPts val="600"/>
              </a:spcBef>
              <a:spcAft>
                <a:spcPts val="100"/>
              </a:spcAft>
              <a:buFont typeface="Courier New" panose="02070309020205020404" pitchFamily="49" charset="0"/>
              <a:buChar char="o"/>
            </a:pPr>
            <a:r>
              <a:rPr lang="en-US" sz="1800" dirty="0"/>
              <a:t>Available to be used for all students’ choice transfers and interdistrict agreements.</a:t>
            </a:r>
          </a:p>
          <a:p>
            <a:pPr marL="347663" indent="-347663">
              <a:buFont typeface="Wingdings" panose="05000000000000000000" pitchFamily="2" charset="2"/>
              <a:buChar char="§"/>
            </a:pPr>
            <a:endParaRPr lang="en-US" sz="1800" dirty="0"/>
          </a:p>
        </p:txBody>
      </p:sp>
    </p:spTree>
    <p:extLst>
      <p:ext uri="{BB962C8B-B14F-4D97-AF65-F5344CB8AC3E}">
        <p14:creationId xmlns:p14="http://schemas.microsoft.com/office/powerpoint/2010/main" val="3381052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68252"/>
            <a:ext cx="10712823"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Requirements for Claiming a Special Education Student</a:t>
            </a:r>
            <a:endParaRPr lang="en-US" sz="2500" dirty="0">
              <a:solidFill>
                <a:srgbClr val="006666"/>
              </a:solidFill>
              <a:latin typeface="+mj-lt"/>
            </a:endParaRPr>
          </a:p>
        </p:txBody>
      </p:sp>
      <p:sp>
        <p:nvSpPr>
          <p:cNvPr id="3" name="Content Placeholder 2"/>
          <p:cNvSpPr>
            <a:spLocks noGrp="1"/>
          </p:cNvSpPr>
          <p:nvPr>
            <p:ph idx="1"/>
          </p:nvPr>
        </p:nvSpPr>
        <p:spPr>
          <a:xfrm>
            <a:off x="380143" y="879707"/>
            <a:ext cx="11640620" cy="2927286"/>
          </a:xfrm>
        </p:spPr>
        <p:txBody>
          <a:bodyPr>
            <a:normAutofit/>
          </a:bodyPr>
          <a:lstStyle/>
          <a:p>
            <a:pPr marL="287338" indent="-287338">
              <a:lnSpc>
                <a:spcPct val="120000"/>
              </a:lnSpc>
              <a:spcBef>
                <a:spcPts val="0"/>
              </a:spcBef>
              <a:spcAft>
                <a:spcPts val="0"/>
              </a:spcAft>
              <a:buFont typeface="Wingdings" panose="05000000000000000000" pitchFamily="2" charset="2"/>
              <a:buChar char="§"/>
            </a:pPr>
            <a:r>
              <a:rPr lang="en-US" sz="2200" dirty="0"/>
              <a:t>Enrolled in the school district,</a:t>
            </a:r>
          </a:p>
          <a:p>
            <a:pPr marL="287338" indent="-287338">
              <a:lnSpc>
                <a:spcPct val="120000"/>
              </a:lnSpc>
              <a:spcBef>
                <a:spcPts val="0"/>
              </a:spcBef>
              <a:spcAft>
                <a:spcPts val="0"/>
              </a:spcAft>
              <a:buFont typeface="Wingdings" panose="05000000000000000000" pitchFamily="2" charset="2"/>
              <a:buChar char="§"/>
            </a:pPr>
            <a:r>
              <a:rPr lang="en-US" sz="2200" dirty="0"/>
              <a:t>Based on the student’s age on September 1, has one of the following in place:</a:t>
            </a:r>
          </a:p>
          <a:p>
            <a:pPr marL="576263" indent="-288925">
              <a:lnSpc>
                <a:spcPct val="120000"/>
              </a:lnSpc>
              <a:spcBef>
                <a:spcPts val="0"/>
              </a:spcBef>
            </a:pPr>
            <a:r>
              <a:rPr lang="en-US" sz="2000" u="sng" dirty="0">
                <a:uFill>
                  <a:solidFill>
                    <a:schemeClr val="bg1">
                      <a:lumMod val="75000"/>
                    </a:schemeClr>
                  </a:solidFill>
                </a:uFill>
              </a:rPr>
              <a:t>Birth to 2</a:t>
            </a:r>
            <a:r>
              <a:rPr lang="en-US" sz="2000" dirty="0">
                <a:uFill>
                  <a:solidFill>
                    <a:schemeClr val="accent6">
                      <a:lumMod val="75000"/>
                    </a:schemeClr>
                  </a:solidFill>
                </a:uFill>
              </a:rPr>
              <a:t> – an individualized family service plan (IFSP) per IDEA Part C – Washington Early Support of Infants and Toddlers (ESIT) requirements.</a:t>
            </a:r>
          </a:p>
          <a:p>
            <a:pPr marL="576263" indent="-288925">
              <a:lnSpc>
                <a:spcPct val="120000"/>
              </a:lnSpc>
              <a:spcBef>
                <a:spcPts val="0"/>
              </a:spcBef>
            </a:pPr>
            <a:r>
              <a:rPr lang="en-US" sz="2000" u="sng" dirty="0">
                <a:uFill>
                  <a:solidFill>
                    <a:schemeClr val="bg1">
                      <a:lumMod val="75000"/>
                    </a:schemeClr>
                  </a:solidFill>
                </a:uFill>
              </a:rPr>
              <a:t>Ages 3 to </a:t>
            </a:r>
            <a:r>
              <a:rPr lang="en-US" sz="2000" u="sng" dirty="0" smtClean="0">
                <a:uFill>
                  <a:solidFill>
                    <a:schemeClr val="bg1">
                      <a:lumMod val="75000"/>
                    </a:schemeClr>
                  </a:solidFill>
                </a:uFill>
              </a:rPr>
              <a:t>21</a:t>
            </a:r>
            <a:r>
              <a:rPr lang="en-US" sz="2000" dirty="0" smtClean="0">
                <a:uFill>
                  <a:solidFill>
                    <a:schemeClr val="bg1">
                      <a:lumMod val="75000"/>
                    </a:schemeClr>
                  </a:solidFill>
                </a:uFill>
              </a:rPr>
              <a:t> </a:t>
            </a:r>
            <a:r>
              <a:rPr lang="en-US" sz="2000" dirty="0" smtClean="0">
                <a:uFill>
                  <a:solidFill>
                    <a:schemeClr val="accent6">
                      <a:lumMod val="75000"/>
                    </a:schemeClr>
                  </a:solidFill>
                </a:uFill>
              </a:rPr>
              <a:t>– </a:t>
            </a:r>
            <a:r>
              <a:rPr lang="en-US" sz="2000" dirty="0">
                <a:uFill>
                  <a:solidFill>
                    <a:schemeClr val="accent6">
                      <a:lumMod val="75000"/>
                    </a:schemeClr>
                  </a:solidFill>
                </a:uFill>
              </a:rPr>
              <a:t>a current and in effect IEP.</a:t>
            </a:r>
            <a:endParaRPr lang="en-US" sz="2000" u="sng" dirty="0">
              <a:uFill>
                <a:solidFill>
                  <a:schemeClr val="accent6">
                    <a:lumMod val="75000"/>
                  </a:schemeClr>
                </a:solidFill>
              </a:uFill>
            </a:endParaRPr>
          </a:p>
          <a:p>
            <a:pPr marL="287338" indent="-287338">
              <a:lnSpc>
                <a:spcPct val="120000"/>
              </a:lnSpc>
              <a:spcBef>
                <a:spcPts val="0"/>
              </a:spcBef>
              <a:spcAft>
                <a:spcPts val="0"/>
              </a:spcAft>
              <a:buFont typeface="Wingdings" panose="05000000000000000000" pitchFamily="2" charset="2"/>
              <a:buChar char="§"/>
            </a:pPr>
            <a:r>
              <a:rPr lang="en-US" sz="2200" dirty="0"/>
              <a:t>Evaluation is current, </a:t>
            </a:r>
            <a:r>
              <a:rPr lang="en-US" sz="2200" b="1" u="sng" dirty="0">
                <a:uFill>
                  <a:solidFill>
                    <a:schemeClr val="bg1">
                      <a:lumMod val="75000"/>
                    </a:schemeClr>
                  </a:solidFill>
                </a:uFill>
              </a:rPr>
              <a:t>and</a:t>
            </a:r>
          </a:p>
          <a:p>
            <a:pPr marL="287338" indent="-287338">
              <a:lnSpc>
                <a:spcPct val="120000"/>
              </a:lnSpc>
              <a:spcBef>
                <a:spcPts val="0"/>
              </a:spcBef>
              <a:spcAft>
                <a:spcPts val="0"/>
              </a:spcAft>
              <a:buFont typeface="Wingdings" panose="05000000000000000000" pitchFamily="2" charset="2"/>
              <a:buChar char="§"/>
            </a:pPr>
            <a:r>
              <a:rPr lang="en-US" sz="2200" dirty="0">
                <a:uFill>
                  <a:solidFill>
                    <a:schemeClr val="accent6">
                      <a:lumMod val="75000"/>
                    </a:schemeClr>
                  </a:solidFill>
                </a:uFill>
              </a:rPr>
              <a:t>Receiving special education services as defined under WAC 392-172A-01175 and -01155.</a:t>
            </a:r>
          </a:p>
        </p:txBody>
      </p:sp>
      <p:sp>
        <p:nvSpPr>
          <p:cNvPr id="4" name="Title 1"/>
          <p:cNvSpPr txBox="1">
            <a:spLocks/>
          </p:cNvSpPr>
          <p:nvPr/>
        </p:nvSpPr>
        <p:spPr>
          <a:xfrm>
            <a:off x="188160" y="3842535"/>
            <a:ext cx="10712823" cy="5469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baseline="0">
                <a:solidFill>
                  <a:schemeClr val="tx1"/>
                </a:solidFill>
                <a:latin typeface="Segoe UI Light" panose="020B0502040204020203" pitchFamily="34" charset="0"/>
                <a:ea typeface="+mj-ea"/>
                <a:cs typeface="Segoe UI Light" panose="020B0502040204020203" pitchFamily="34" charset="0"/>
              </a:defRPr>
            </a:lvl1pPr>
          </a:lstStyle>
          <a:p>
            <a:pPr marL="0" lvl="1" algn="ctr" defTabSz="685800" rtl="0">
              <a:lnSpc>
                <a:spcPct val="85000"/>
              </a:lnSpc>
              <a:spcBef>
                <a:spcPct val="0"/>
              </a:spcBef>
              <a:tabLst>
                <a:tab pos="2805113" algn="l"/>
              </a:tabLst>
            </a:pPr>
            <a:r>
              <a:rPr lang="en-US" sz="3500" kern="0" dirty="0" smtClean="0">
                <a:solidFill>
                  <a:srgbClr val="006666"/>
                </a:solidFill>
                <a:latin typeface="+mj-lt"/>
              </a:rPr>
              <a:t>Documentation to Support Enrollment</a:t>
            </a:r>
            <a:endParaRPr lang="en-US" sz="2500" kern="0" dirty="0">
              <a:solidFill>
                <a:srgbClr val="006666"/>
              </a:solidFill>
              <a:latin typeface="+mj-lt"/>
            </a:endParaRPr>
          </a:p>
        </p:txBody>
      </p:sp>
      <p:sp>
        <p:nvSpPr>
          <p:cNvPr id="7" name="Content Placeholder 2"/>
          <p:cNvSpPr txBox="1">
            <a:spLocks/>
          </p:cNvSpPr>
          <p:nvPr/>
        </p:nvSpPr>
        <p:spPr>
          <a:xfrm>
            <a:off x="380143" y="4425074"/>
            <a:ext cx="11640620" cy="29272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287338">
              <a:lnSpc>
                <a:spcPct val="120000"/>
              </a:lnSpc>
              <a:spcBef>
                <a:spcPts val="0"/>
              </a:spcBef>
              <a:spcAft>
                <a:spcPts val="0"/>
              </a:spcAft>
              <a:buFont typeface="Wingdings" panose="05000000000000000000" pitchFamily="2" charset="2"/>
              <a:buChar char="§"/>
            </a:pPr>
            <a:r>
              <a:rPr lang="en-US" sz="2200" dirty="0"/>
              <a:t>Refer to Section 10 of </a:t>
            </a:r>
            <a:r>
              <a:rPr lang="en-US" sz="2200" dirty="0" smtClean="0"/>
              <a:t>2019–20 </a:t>
            </a:r>
            <a:r>
              <a:rPr lang="en-US" sz="2200" dirty="0"/>
              <a:t>Enrollment Handbook for detailed guidance. </a:t>
            </a:r>
            <a:endParaRPr lang="en-US" sz="2200" i="1" dirty="0">
              <a:solidFill>
                <a:schemeClr val="accent6">
                  <a:lumMod val="75000"/>
                </a:schemeClr>
              </a:solidFill>
            </a:endParaRPr>
          </a:p>
          <a:p>
            <a:pPr marL="287338" indent="-287338">
              <a:lnSpc>
                <a:spcPct val="120000"/>
              </a:lnSpc>
              <a:spcBef>
                <a:spcPts val="0"/>
              </a:spcBef>
              <a:spcAft>
                <a:spcPts val="0"/>
              </a:spcAft>
              <a:buFont typeface="Wingdings" panose="05000000000000000000" pitchFamily="2" charset="2"/>
              <a:buChar char="§"/>
            </a:pPr>
            <a:r>
              <a:rPr lang="en-US" sz="2200" dirty="0"/>
              <a:t>Documentation must be retained for </a:t>
            </a:r>
            <a:r>
              <a:rPr lang="en-US" sz="2200" u="sng" dirty="0">
                <a:uFill>
                  <a:solidFill>
                    <a:schemeClr val="bg1">
                      <a:lumMod val="75000"/>
                    </a:schemeClr>
                  </a:solidFill>
                </a:uFill>
              </a:rPr>
              <a:t>ALL CLAIMED ENROLLMENT</a:t>
            </a:r>
            <a:r>
              <a:rPr lang="en-US" sz="2200" dirty="0"/>
              <a:t> including </a:t>
            </a:r>
            <a:r>
              <a:rPr lang="en-US" sz="2200" dirty="0" smtClean="0"/>
              <a:t>enrollment </a:t>
            </a:r>
            <a:r>
              <a:rPr lang="en-US" sz="2200" dirty="0"/>
              <a:t>provided under contract with an outside agency or college.</a:t>
            </a:r>
          </a:p>
        </p:txBody>
      </p:sp>
    </p:spTree>
    <p:extLst>
      <p:ext uri="{BB962C8B-B14F-4D97-AF65-F5344CB8AC3E}">
        <p14:creationId xmlns:p14="http://schemas.microsoft.com/office/powerpoint/2010/main" val="1686896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368252"/>
            <a:ext cx="10712823" cy="546997"/>
          </a:xfrm>
        </p:spPr>
        <p:txBody>
          <a:bodyPr>
            <a:noAutofit/>
          </a:bodyPr>
          <a:lstStyle/>
          <a:p>
            <a:pPr lvl="1" algn="ctr" defTabSz="685800" rtl="0">
              <a:lnSpc>
                <a:spcPct val="85000"/>
              </a:lnSpc>
              <a:spcBef>
                <a:spcPct val="0"/>
              </a:spcBef>
              <a:tabLst>
                <a:tab pos="2805113" algn="l"/>
              </a:tabLst>
            </a:pPr>
            <a:r>
              <a:rPr lang="en-US" sz="3500" dirty="0" smtClean="0">
                <a:solidFill>
                  <a:srgbClr val="006666"/>
                </a:solidFill>
                <a:latin typeface="+mj-lt"/>
              </a:rPr>
              <a:t>Revising Enrollment</a:t>
            </a:r>
            <a:endParaRPr lang="en-US" sz="2500" dirty="0">
              <a:solidFill>
                <a:srgbClr val="006666"/>
              </a:solidFill>
              <a:latin typeface="+mj-lt"/>
            </a:endParaRPr>
          </a:p>
        </p:txBody>
      </p:sp>
      <p:sp>
        <p:nvSpPr>
          <p:cNvPr id="3" name="Content Placeholder 2"/>
          <p:cNvSpPr>
            <a:spLocks noGrp="1"/>
          </p:cNvSpPr>
          <p:nvPr>
            <p:ph idx="1"/>
          </p:nvPr>
        </p:nvSpPr>
        <p:spPr>
          <a:xfrm>
            <a:off x="400691" y="791110"/>
            <a:ext cx="11640620" cy="5152908"/>
          </a:xfrm>
        </p:spPr>
        <p:txBody>
          <a:bodyPr>
            <a:normAutofit fontScale="85000" lnSpcReduction="20000"/>
          </a:bodyPr>
          <a:lstStyle/>
          <a:p>
            <a:pPr marL="287338" indent="-287338">
              <a:lnSpc>
                <a:spcPct val="110000"/>
              </a:lnSpc>
              <a:spcBef>
                <a:spcPts val="700"/>
              </a:spcBef>
              <a:spcAft>
                <a:spcPts val="100"/>
              </a:spcAft>
              <a:buFont typeface="Wingdings" panose="05000000000000000000" pitchFamily="2" charset="2"/>
              <a:buChar char="§"/>
            </a:pPr>
            <a:r>
              <a:rPr lang="en-US" sz="2200" u="sng" dirty="0">
                <a:uFill>
                  <a:solidFill>
                    <a:schemeClr val="bg1">
                      <a:lumMod val="75000"/>
                    </a:schemeClr>
                  </a:solidFill>
                </a:uFill>
              </a:rPr>
              <a:t>During school year</a:t>
            </a:r>
            <a:r>
              <a:rPr lang="en-US" sz="2200" dirty="0">
                <a:uFill>
                  <a:solidFill>
                    <a:schemeClr val="accent6">
                      <a:lumMod val="75000"/>
                    </a:schemeClr>
                  </a:solidFill>
                </a:uFill>
              </a:rPr>
              <a:t>: </a:t>
            </a:r>
          </a:p>
          <a:p>
            <a:pPr marL="561975" lvl="1" indent="-274638">
              <a:lnSpc>
                <a:spcPct val="110000"/>
              </a:lnSpc>
              <a:spcBef>
                <a:spcPts val="700"/>
              </a:spcBef>
              <a:spcAft>
                <a:spcPts val="100"/>
              </a:spcAft>
            </a:pPr>
            <a:r>
              <a:rPr lang="en-US" sz="1900" dirty="0">
                <a:uFill>
                  <a:solidFill>
                    <a:schemeClr val="accent6">
                      <a:lumMod val="75000"/>
                    </a:schemeClr>
                  </a:solidFill>
                </a:uFill>
              </a:rPr>
              <a:t>Districts may make revisions directly in EDS. </a:t>
            </a:r>
          </a:p>
          <a:p>
            <a:pPr marL="561975" lvl="1" indent="-274638">
              <a:lnSpc>
                <a:spcPct val="110000"/>
              </a:lnSpc>
              <a:spcBef>
                <a:spcPts val="700"/>
              </a:spcBef>
              <a:spcAft>
                <a:spcPts val="100"/>
              </a:spcAft>
            </a:pPr>
            <a:r>
              <a:rPr lang="en-US" sz="1900" dirty="0">
                <a:uFill>
                  <a:solidFill>
                    <a:schemeClr val="accent6">
                      <a:lumMod val="75000"/>
                    </a:schemeClr>
                  </a:solidFill>
                </a:uFill>
              </a:rPr>
              <a:t>Effects to funding will appear on the end of month’s apportionment. </a:t>
            </a:r>
          </a:p>
          <a:p>
            <a:pPr marL="561975" lvl="1" indent="-274638">
              <a:lnSpc>
                <a:spcPct val="110000"/>
              </a:lnSpc>
              <a:spcBef>
                <a:spcPts val="700"/>
              </a:spcBef>
              <a:spcAft>
                <a:spcPts val="100"/>
              </a:spcAft>
            </a:pPr>
            <a:r>
              <a:rPr lang="en-US" sz="1900" dirty="0">
                <a:uFill>
                  <a:solidFill>
                    <a:schemeClr val="accent6">
                      <a:lumMod val="75000"/>
                    </a:schemeClr>
                  </a:solidFill>
                </a:uFill>
              </a:rPr>
              <a:t>Enrollment will be used for Levy Authority and LEA calculation. </a:t>
            </a:r>
            <a:endParaRPr lang="en-US" sz="1900" u="sng" dirty="0">
              <a:uFill>
                <a:solidFill>
                  <a:schemeClr val="accent6">
                    <a:lumMod val="75000"/>
                  </a:schemeClr>
                </a:solidFill>
              </a:uFill>
            </a:endParaRPr>
          </a:p>
          <a:p>
            <a:pPr marL="287338" indent="-287338">
              <a:lnSpc>
                <a:spcPct val="110000"/>
              </a:lnSpc>
              <a:spcBef>
                <a:spcPts val="700"/>
              </a:spcBef>
              <a:spcAft>
                <a:spcPts val="100"/>
              </a:spcAft>
              <a:buFont typeface="Wingdings" panose="05000000000000000000" pitchFamily="2" charset="2"/>
              <a:buChar char="§"/>
            </a:pPr>
            <a:r>
              <a:rPr lang="en-US" sz="2200" u="sng" dirty="0">
                <a:uFill>
                  <a:solidFill>
                    <a:schemeClr val="bg1">
                      <a:lumMod val="75000"/>
                    </a:schemeClr>
                  </a:solidFill>
                </a:uFill>
              </a:rPr>
              <a:t>After August 20, </a:t>
            </a:r>
            <a:r>
              <a:rPr lang="en-US" sz="2200" u="sng" dirty="0" smtClean="0">
                <a:uFill>
                  <a:solidFill>
                    <a:schemeClr val="bg1">
                      <a:lumMod val="75000"/>
                    </a:schemeClr>
                  </a:solidFill>
                </a:uFill>
              </a:rPr>
              <a:t>2019, </a:t>
            </a:r>
            <a:r>
              <a:rPr lang="en-US" sz="2200" u="sng" dirty="0">
                <a:uFill>
                  <a:solidFill>
                    <a:schemeClr val="bg1">
                      <a:lumMod val="75000"/>
                    </a:schemeClr>
                  </a:solidFill>
                </a:uFill>
              </a:rPr>
              <a:t>through November </a:t>
            </a:r>
            <a:r>
              <a:rPr lang="en-US" sz="2200" u="sng" dirty="0" smtClean="0">
                <a:uFill>
                  <a:solidFill>
                    <a:schemeClr val="bg1">
                      <a:lumMod val="75000"/>
                    </a:schemeClr>
                  </a:solidFill>
                </a:uFill>
              </a:rPr>
              <a:t>26, 2019</a:t>
            </a:r>
            <a:r>
              <a:rPr lang="en-US" sz="2200" dirty="0" smtClean="0">
                <a:uFill>
                  <a:solidFill>
                    <a:schemeClr val="accent6">
                      <a:lumMod val="75000"/>
                    </a:schemeClr>
                  </a:solidFill>
                </a:uFill>
              </a:rPr>
              <a:t>: </a:t>
            </a:r>
            <a:endParaRPr lang="en-US" sz="2200" dirty="0">
              <a:uFill>
                <a:solidFill>
                  <a:schemeClr val="accent6">
                    <a:lumMod val="75000"/>
                  </a:schemeClr>
                </a:solidFill>
              </a:uFill>
            </a:endParaRPr>
          </a:p>
          <a:p>
            <a:pPr marL="576263" lvl="1" indent="-288925">
              <a:lnSpc>
                <a:spcPct val="110000"/>
              </a:lnSpc>
              <a:spcBef>
                <a:spcPts val="700"/>
              </a:spcBef>
              <a:spcAft>
                <a:spcPts val="100"/>
              </a:spcAft>
            </a:pPr>
            <a:r>
              <a:rPr lang="en-US" sz="1900" dirty="0">
                <a:uFill>
                  <a:solidFill>
                    <a:schemeClr val="accent6">
                      <a:lumMod val="75000"/>
                    </a:schemeClr>
                  </a:solidFill>
                </a:uFill>
              </a:rPr>
              <a:t>Districts may revise prior year enrollment in EDS. </a:t>
            </a:r>
          </a:p>
          <a:p>
            <a:pPr marL="576263" lvl="1" indent="-288925">
              <a:lnSpc>
                <a:spcPct val="110000"/>
              </a:lnSpc>
              <a:spcBef>
                <a:spcPts val="700"/>
              </a:spcBef>
              <a:spcAft>
                <a:spcPts val="100"/>
              </a:spcAft>
            </a:pPr>
            <a:r>
              <a:rPr lang="en-US" sz="1900" dirty="0">
                <a:uFill>
                  <a:solidFill>
                    <a:schemeClr val="accent6">
                      <a:lumMod val="75000"/>
                    </a:schemeClr>
                  </a:solidFill>
                </a:uFill>
              </a:rPr>
              <a:t>Effects to funding will be a prior year adjustment in January </a:t>
            </a:r>
            <a:r>
              <a:rPr lang="en-US" sz="1900" dirty="0" smtClean="0">
                <a:uFill>
                  <a:solidFill>
                    <a:schemeClr val="accent6">
                      <a:lumMod val="75000"/>
                    </a:schemeClr>
                  </a:solidFill>
                </a:uFill>
              </a:rPr>
              <a:t>2020 </a:t>
            </a:r>
            <a:r>
              <a:rPr lang="en-US" sz="1900" dirty="0">
                <a:uFill>
                  <a:solidFill>
                    <a:schemeClr val="accent6">
                      <a:lumMod val="75000"/>
                    </a:schemeClr>
                  </a:solidFill>
                </a:uFill>
              </a:rPr>
              <a:t>apportionment. </a:t>
            </a:r>
          </a:p>
          <a:p>
            <a:pPr marL="576263" lvl="1" indent="-288925">
              <a:lnSpc>
                <a:spcPct val="110000"/>
              </a:lnSpc>
              <a:spcBef>
                <a:spcPts val="700"/>
              </a:spcBef>
              <a:spcAft>
                <a:spcPts val="100"/>
              </a:spcAft>
            </a:pPr>
            <a:r>
              <a:rPr lang="en-US" sz="1900" dirty="0">
                <a:uFill>
                  <a:solidFill>
                    <a:schemeClr val="accent6">
                      <a:lumMod val="75000"/>
                    </a:schemeClr>
                  </a:solidFill>
                </a:uFill>
              </a:rPr>
              <a:t>Enrollment will </a:t>
            </a:r>
            <a:r>
              <a:rPr lang="en-US" sz="1900" u="sng" dirty="0">
                <a:uFill>
                  <a:solidFill>
                    <a:schemeClr val="accent6">
                      <a:lumMod val="75000"/>
                    </a:schemeClr>
                  </a:solidFill>
                </a:uFill>
              </a:rPr>
              <a:t>not</a:t>
            </a:r>
            <a:r>
              <a:rPr lang="en-US" sz="1900" dirty="0">
                <a:uFill>
                  <a:solidFill>
                    <a:schemeClr val="accent6">
                      <a:lumMod val="75000"/>
                    </a:schemeClr>
                  </a:solidFill>
                </a:uFill>
              </a:rPr>
              <a:t> be used for Levy Authority and LEA calculation.</a:t>
            </a:r>
            <a:endParaRPr lang="en-US" sz="1900" u="sng" dirty="0">
              <a:uFill>
                <a:solidFill>
                  <a:schemeClr val="accent6">
                    <a:lumMod val="75000"/>
                  </a:schemeClr>
                </a:solidFill>
              </a:uFill>
            </a:endParaRPr>
          </a:p>
          <a:p>
            <a:pPr marL="287338" indent="-287338">
              <a:lnSpc>
                <a:spcPct val="110000"/>
              </a:lnSpc>
              <a:spcBef>
                <a:spcPts val="700"/>
              </a:spcBef>
              <a:spcAft>
                <a:spcPts val="100"/>
              </a:spcAft>
              <a:buFont typeface="Wingdings" panose="05000000000000000000" pitchFamily="2" charset="2"/>
              <a:buChar char="§"/>
            </a:pPr>
            <a:r>
              <a:rPr lang="en-US" sz="2200" u="sng" dirty="0">
                <a:uFill>
                  <a:solidFill>
                    <a:schemeClr val="bg1">
                      <a:lumMod val="75000"/>
                    </a:schemeClr>
                  </a:solidFill>
                </a:uFill>
              </a:rPr>
              <a:t>After November </a:t>
            </a:r>
            <a:r>
              <a:rPr lang="en-US" sz="2200" u="sng" dirty="0" smtClean="0">
                <a:uFill>
                  <a:solidFill>
                    <a:schemeClr val="bg1">
                      <a:lumMod val="75000"/>
                    </a:schemeClr>
                  </a:solidFill>
                </a:uFill>
              </a:rPr>
              <a:t>26, 2019</a:t>
            </a:r>
            <a:r>
              <a:rPr lang="en-US" sz="2200" dirty="0" smtClean="0">
                <a:uFill>
                  <a:solidFill>
                    <a:schemeClr val="accent6">
                      <a:lumMod val="75000"/>
                    </a:schemeClr>
                  </a:solidFill>
                </a:uFill>
              </a:rPr>
              <a:t>: </a:t>
            </a:r>
            <a:r>
              <a:rPr lang="en-US" sz="2200" dirty="0">
                <a:uFill>
                  <a:solidFill>
                    <a:schemeClr val="accent6">
                      <a:lumMod val="75000"/>
                    </a:schemeClr>
                  </a:solidFill>
                </a:uFill>
              </a:rPr>
              <a:t>Revisions are submitted by paper. </a:t>
            </a:r>
          </a:p>
          <a:p>
            <a:pPr marL="561975" lvl="1" indent="-274638">
              <a:lnSpc>
                <a:spcPct val="110000"/>
              </a:lnSpc>
              <a:spcBef>
                <a:spcPts val="700"/>
              </a:spcBef>
              <a:spcAft>
                <a:spcPts val="100"/>
              </a:spcAft>
            </a:pPr>
            <a:r>
              <a:rPr lang="en-US" sz="1900" dirty="0">
                <a:uFill>
                  <a:solidFill>
                    <a:schemeClr val="accent6">
                      <a:lumMod val="75000"/>
                    </a:schemeClr>
                  </a:solidFill>
                </a:uFill>
              </a:rPr>
              <a:t>Cover letter with: </a:t>
            </a:r>
          </a:p>
          <a:p>
            <a:pPr marL="854075" lvl="2" indent="-336550">
              <a:lnSpc>
                <a:spcPct val="110000"/>
              </a:lnSpc>
              <a:spcBef>
                <a:spcPts val="700"/>
              </a:spcBef>
              <a:spcAft>
                <a:spcPts val="100"/>
              </a:spcAft>
              <a:buFont typeface="Courier New" panose="02070309020205020404" pitchFamily="49" charset="0"/>
              <a:buChar char="o"/>
            </a:pPr>
            <a:r>
              <a:rPr lang="en-US" sz="1700" dirty="0">
                <a:uFill>
                  <a:solidFill>
                    <a:schemeClr val="accent6">
                      <a:lumMod val="75000"/>
                    </a:schemeClr>
                  </a:solidFill>
                </a:uFill>
              </a:rPr>
              <a:t>Authorizing signature. </a:t>
            </a:r>
          </a:p>
          <a:p>
            <a:pPr marL="854075" lvl="2" indent="-336550">
              <a:lnSpc>
                <a:spcPct val="110000"/>
              </a:lnSpc>
              <a:spcBef>
                <a:spcPts val="700"/>
              </a:spcBef>
              <a:spcAft>
                <a:spcPts val="100"/>
              </a:spcAft>
              <a:buFont typeface="Courier New" panose="02070309020205020404" pitchFamily="49" charset="0"/>
              <a:buChar char="o"/>
            </a:pPr>
            <a:r>
              <a:rPr lang="en-US" sz="1700" dirty="0">
                <a:uFill>
                  <a:solidFill>
                    <a:schemeClr val="accent6">
                      <a:lumMod val="75000"/>
                    </a:schemeClr>
                  </a:solidFill>
                </a:uFill>
              </a:rPr>
              <a:t>State the status of audit for the specific school year. </a:t>
            </a:r>
          </a:p>
          <a:p>
            <a:pPr marL="854075" lvl="2" indent="-336550">
              <a:lnSpc>
                <a:spcPct val="110000"/>
              </a:lnSpc>
              <a:spcBef>
                <a:spcPts val="700"/>
              </a:spcBef>
              <a:spcAft>
                <a:spcPts val="100"/>
              </a:spcAft>
              <a:buFont typeface="Courier New" panose="02070309020205020404" pitchFamily="49" charset="0"/>
              <a:buChar char="o"/>
            </a:pPr>
            <a:r>
              <a:rPr lang="en-US" sz="1700" dirty="0">
                <a:uFill>
                  <a:solidFill>
                    <a:schemeClr val="accent6">
                      <a:lumMod val="75000"/>
                    </a:schemeClr>
                  </a:solidFill>
                </a:uFill>
              </a:rPr>
              <a:t>If in the midst of audit, the auditor must be notified of the revision.</a:t>
            </a:r>
          </a:p>
          <a:p>
            <a:pPr marL="561975" lvl="1" indent="-274638">
              <a:lnSpc>
                <a:spcPct val="110000"/>
              </a:lnSpc>
              <a:spcBef>
                <a:spcPts val="700"/>
              </a:spcBef>
              <a:spcAft>
                <a:spcPts val="100"/>
              </a:spcAft>
            </a:pPr>
            <a:r>
              <a:rPr lang="en-US" sz="1900" dirty="0">
                <a:uFill>
                  <a:solidFill>
                    <a:schemeClr val="accent6">
                      <a:lumMod val="75000"/>
                    </a:schemeClr>
                  </a:solidFill>
                </a:uFill>
              </a:rPr>
              <a:t>Marked-up 1251 or 1735 report with the changes needed, as well as </a:t>
            </a:r>
            <a:r>
              <a:rPr lang="en-US" sz="1900" dirty="0" smtClean="0">
                <a:uFill>
                  <a:solidFill>
                    <a:schemeClr val="accent6">
                      <a:lumMod val="75000"/>
                    </a:schemeClr>
                  </a:solidFill>
                </a:uFill>
              </a:rPr>
              <a:t>detailed </a:t>
            </a:r>
            <a:r>
              <a:rPr lang="en-US" sz="1900" dirty="0">
                <a:uFill>
                  <a:solidFill>
                    <a:schemeClr val="accent6">
                      <a:lumMod val="75000"/>
                    </a:schemeClr>
                  </a:solidFill>
                </a:uFill>
              </a:rPr>
              <a:t>information on which school’s enrollment needs revising.</a:t>
            </a:r>
          </a:p>
          <a:p>
            <a:pPr marL="287338" indent="-287338">
              <a:lnSpc>
                <a:spcPct val="110000"/>
              </a:lnSpc>
              <a:spcBef>
                <a:spcPts val="700"/>
              </a:spcBef>
              <a:spcAft>
                <a:spcPts val="100"/>
              </a:spcAft>
              <a:buFont typeface="Wingdings" panose="05000000000000000000" pitchFamily="2" charset="2"/>
              <a:buChar char="§"/>
            </a:pPr>
            <a:r>
              <a:rPr lang="en-US" sz="2200" u="sng" dirty="0">
                <a:uFill>
                  <a:solidFill>
                    <a:schemeClr val="bg1">
                      <a:lumMod val="75000"/>
                    </a:schemeClr>
                  </a:solidFill>
                </a:uFill>
              </a:rPr>
              <a:t>After auditor’s exit meeting</a:t>
            </a:r>
            <a:r>
              <a:rPr lang="en-US" sz="2200" dirty="0">
                <a:uFill>
                  <a:solidFill>
                    <a:schemeClr val="accent6">
                      <a:lumMod val="75000"/>
                    </a:schemeClr>
                  </a:solidFill>
                </a:uFill>
              </a:rPr>
              <a:t>: Districts cannot revise their enrollment.</a:t>
            </a:r>
            <a:endParaRPr lang="en-US" sz="2200" u="sng" dirty="0">
              <a:uFill>
                <a:solidFill>
                  <a:schemeClr val="accent6">
                    <a:lumMod val="75000"/>
                  </a:schemeClr>
                </a:solidFill>
              </a:uFill>
            </a:endParaRPr>
          </a:p>
        </p:txBody>
      </p:sp>
    </p:spTree>
    <p:extLst>
      <p:ext uri="{BB962C8B-B14F-4D97-AF65-F5344CB8AC3E}">
        <p14:creationId xmlns:p14="http://schemas.microsoft.com/office/powerpoint/2010/main" val="2326513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10712823"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Quick Review of EDS Applications</a:t>
            </a:r>
            <a:endParaRPr lang="en-US" sz="3300" dirty="0">
              <a:solidFill>
                <a:srgbClr val="006666"/>
              </a:solidFill>
              <a:latin typeface="+mj-lt"/>
            </a:endParaRPr>
          </a:p>
        </p:txBody>
      </p:sp>
      <p:sp>
        <p:nvSpPr>
          <p:cNvPr id="3" name="Content Placeholder 2"/>
          <p:cNvSpPr>
            <a:spLocks noGrp="1"/>
          </p:cNvSpPr>
          <p:nvPr>
            <p:ph idx="1"/>
          </p:nvPr>
        </p:nvSpPr>
        <p:spPr>
          <a:xfrm>
            <a:off x="613628" y="1017989"/>
            <a:ext cx="10543400" cy="4976532"/>
          </a:xfrm>
        </p:spPr>
        <p:txBody>
          <a:bodyPr>
            <a:normAutofit/>
          </a:bodyPr>
          <a:lstStyle/>
          <a:p>
            <a:pPr marL="400050" indent="-249238">
              <a:spcAft>
                <a:spcPts val="0"/>
              </a:spcAft>
              <a:buFont typeface="Wingdings" panose="05000000000000000000" pitchFamily="2" charset="2"/>
              <a:buChar char="§"/>
            </a:pPr>
            <a:r>
              <a:rPr lang="en-US" sz="2200" dirty="0" smtClean="0"/>
              <a:t>Refer to the User Guide available on Enrollment Instruction page. Needs a bit of updating for 2019–20 which will be done shortly.</a:t>
            </a:r>
          </a:p>
          <a:p>
            <a:pPr marL="627063" lvl="2" indent="-227013">
              <a:spcBef>
                <a:spcPts val="1000"/>
              </a:spcBef>
            </a:pPr>
            <a:r>
              <a:rPr lang="en-US" dirty="0" smtClean="0"/>
              <a:t>NEW Enrollment (P223 at the school level)</a:t>
            </a:r>
          </a:p>
          <a:p>
            <a:pPr marL="627063" lvl="2" indent="-227013">
              <a:spcBef>
                <a:spcPts val="1000"/>
              </a:spcBef>
            </a:pPr>
            <a:r>
              <a:rPr lang="en-US" dirty="0" smtClean="0"/>
              <a:t>SAFS ALE Reporting</a:t>
            </a:r>
          </a:p>
          <a:p>
            <a:pPr marL="627063" lvl="2" indent="-227013">
              <a:spcBef>
                <a:spcPts val="1000"/>
              </a:spcBef>
            </a:pPr>
            <a:r>
              <a:rPr lang="en-US" dirty="0" smtClean="0"/>
              <a:t>K-3 Class Size Reporting</a:t>
            </a:r>
            <a:r>
              <a:rPr lang="en-US" sz="1800" dirty="0" smtClean="0"/>
              <a:t> </a:t>
            </a:r>
          </a:p>
          <a:p>
            <a:pPr marL="517525" lvl="2" indent="-404813">
              <a:spcBef>
                <a:spcPts val="1000"/>
              </a:spcBef>
              <a:buFont typeface="Wingdings" panose="05000000000000000000" pitchFamily="2" charset="2"/>
              <a:buChar char="§"/>
            </a:pPr>
            <a:r>
              <a:rPr lang="en-US" sz="2200" dirty="0" smtClean="0"/>
              <a:t>For </a:t>
            </a:r>
            <a:r>
              <a:rPr lang="en-US" sz="2200" dirty="0"/>
              <a:t>Skyward districts, if you “run” your P223 and you don’t see the file in EDS, let ESD or me know. FTP processor may need to be woken up. </a:t>
            </a:r>
          </a:p>
          <a:p>
            <a:pPr marL="517525" lvl="2" indent="-404813">
              <a:spcBef>
                <a:spcPts val="1000"/>
              </a:spcBef>
              <a:buFont typeface="Wingdings" panose="05000000000000000000" pitchFamily="2" charset="2"/>
              <a:buChar char="§"/>
            </a:pPr>
            <a:r>
              <a:rPr lang="en-US" sz="2200" dirty="0" smtClean="0"/>
              <a:t>Remember the two new reports available that can be used to reconcile 1220.</a:t>
            </a:r>
          </a:p>
          <a:p>
            <a:pPr marL="852488" lvl="2" indent="-282575">
              <a:spcBef>
                <a:spcPts val="1000"/>
              </a:spcBef>
            </a:pPr>
            <a:r>
              <a:rPr lang="en-US" dirty="0" smtClean="0"/>
              <a:t>1251RS </a:t>
            </a:r>
            <a:r>
              <a:rPr lang="en-US" dirty="0"/>
              <a:t>– Resident District FTE by Serving District </a:t>
            </a:r>
            <a:endParaRPr lang="en-US" dirty="0" smtClean="0"/>
          </a:p>
          <a:p>
            <a:pPr marL="852488" lvl="2" indent="-282575">
              <a:spcBef>
                <a:spcPts val="1000"/>
              </a:spcBef>
            </a:pPr>
            <a:r>
              <a:rPr lang="en-US" dirty="0" smtClean="0"/>
              <a:t>1735RS </a:t>
            </a:r>
            <a:r>
              <a:rPr lang="en-US" dirty="0"/>
              <a:t>– Resident District Special Ed by Serving </a:t>
            </a:r>
            <a:r>
              <a:rPr lang="en-US" dirty="0" smtClean="0"/>
              <a:t>District</a:t>
            </a:r>
            <a:endParaRPr lang="en-US" dirty="0">
              <a:solidFill>
                <a:srgbClr val="C00000"/>
              </a:solidFill>
            </a:endParaRPr>
          </a:p>
          <a:p>
            <a:pPr marL="517525" lvl="2" indent="-404813">
              <a:spcBef>
                <a:spcPts val="1000"/>
              </a:spcBef>
              <a:buFont typeface="Wingdings" panose="05000000000000000000" pitchFamily="2" charset="2"/>
              <a:buChar char="§"/>
            </a:pPr>
            <a:r>
              <a:rPr lang="en-US" sz="2200" dirty="0" smtClean="0"/>
              <a:t>Also, remember by running Extracts, you can see </a:t>
            </a:r>
            <a:r>
              <a:rPr lang="en-US" sz="2200" dirty="0"/>
              <a:t>School Level </a:t>
            </a:r>
            <a:r>
              <a:rPr lang="en-US" sz="2200" dirty="0" smtClean="0"/>
              <a:t>data</a:t>
            </a:r>
            <a:r>
              <a:rPr lang="en-US" sz="1800" dirty="0" smtClean="0"/>
              <a:t>.</a:t>
            </a:r>
            <a:endParaRPr lang="en-US" sz="1800" dirty="0"/>
          </a:p>
          <a:p>
            <a:pPr marL="400050" lvl="2" indent="0">
              <a:lnSpc>
                <a:spcPct val="110000"/>
              </a:lnSpc>
              <a:spcBef>
                <a:spcPts val="0"/>
              </a:spcBef>
              <a:buNone/>
            </a:pPr>
            <a:endParaRPr lang="en-US" sz="1800" dirty="0"/>
          </a:p>
          <a:p>
            <a:pPr marL="284163" lvl="1" indent="-284163">
              <a:buFont typeface="Wingdings" panose="05000000000000000000" pitchFamily="2" charset="2"/>
              <a:buChar char="§"/>
            </a:pPr>
            <a:endParaRPr lang="en-US" sz="2000" dirty="0"/>
          </a:p>
        </p:txBody>
      </p:sp>
    </p:spTree>
    <p:extLst>
      <p:ext uri="{BB962C8B-B14F-4D97-AF65-F5344CB8AC3E}">
        <p14:creationId xmlns:p14="http://schemas.microsoft.com/office/powerpoint/2010/main" val="3310830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1722215"/>
            <a:ext cx="7543800" cy="560060"/>
          </a:xfrm>
        </p:spPr>
        <p:txBody>
          <a:bodyPr>
            <a:normAutofit fontScale="90000"/>
          </a:bodyPr>
          <a:lstStyle/>
          <a:p>
            <a:pPr algn="ctr"/>
            <a:r>
              <a:rPr lang="en-US" dirty="0" smtClean="0">
                <a:solidFill>
                  <a:srgbClr val="006666"/>
                </a:solidFill>
              </a:rPr>
              <a:t>Questions ?</a:t>
            </a:r>
            <a:endParaRPr lang="en-US" dirty="0">
              <a:solidFill>
                <a:srgbClr val="006666"/>
              </a:solidFill>
            </a:endParaRPr>
          </a:p>
        </p:txBody>
      </p:sp>
    </p:spTree>
    <p:extLst>
      <p:ext uri="{BB962C8B-B14F-4D97-AF65-F5344CB8AC3E}">
        <p14:creationId xmlns:p14="http://schemas.microsoft.com/office/powerpoint/2010/main" val="2852740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10712823"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Possible Changes for the 2020–21 School Year</a:t>
            </a:r>
            <a:endParaRPr lang="en-US" sz="3300" dirty="0">
              <a:solidFill>
                <a:srgbClr val="006666"/>
              </a:solidFill>
              <a:latin typeface="+mj-lt"/>
            </a:endParaRPr>
          </a:p>
        </p:txBody>
      </p:sp>
      <p:sp>
        <p:nvSpPr>
          <p:cNvPr id="3" name="Content Placeholder 2"/>
          <p:cNvSpPr>
            <a:spLocks noGrp="1"/>
          </p:cNvSpPr>
          <p:nvPr>
            <p:ph idx="1"/>
          </p:nvPr>
        </p:nvSpPr>
        <p:spPr>
          <a:xfrm>
            <a:off x="452062" y="1017989"/>
            <a:ext cx="11170124" cy="4976532"/>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smtClean="0"/>
              <a:t>P223H Birth–Two funding: </a:t>
            </a:r>
          </a:p>
          <a:p>
            <a:pPr marL="739775" lvl="1" indent="-339725">
              <a:lnSpc>
                <a:spcPct val="120000"/>
              </a:lnSpc>
              <a:spcBef>
                <a:spcPts val="0"/>
              </a:spcBef>
            </a:pPr>
            <a:r>
              <a:rPr lang="en-US" sz="2000" dirty="0" smtClean="0"/>
              <a:t>For 2020–21, funding may no longer flow through OSPI.</a:t>
            </a:r>
          </a:p>
          <a:p>
            <a:pPr marL="739775" lvl="1" indent="-339725">
              <a:lnSpc>
                <a:spcPct val="120000"/>
              </a:lnSpc>
              <a:spcBef>
                <a:spcPts val="0"/>
              </a:spcBef>
            </a:pPr>
            <a:r>
              <a:rPr lang="en-US" sz="2000" dirty="0" smtClean="0"/>
              <a:t>If so, Birth–Two field on P223H will be eliminated.</a:t>
            </a:r>
          </a:p>
          <a:p>
            <a:pPr marL="400050" indent="-249238">
              <a:lnSpc>
                <a:spcPct val="120000"/>
              </a:lnSpc>
              <a:spcBef>
                <a:spcPts val="0"/>
              </a:spcBef>
              <a:spcAft>
                <a:spcPts val="0"/>
              </a:spcAft>
              <a:buFont typeface="Wingdings" panose="05000000000000000000" pitchFamily="2" charset="2"/>
              <a:buChar char="§"/>
            </a:pPr>
            <a:r>
              <a:rPr lang="en-US" sz="2200" dirty="0" smtClean="0"/>
              <a:t>P223H K–21 category:</a:t>
            </a:r>
          </a:p>
          <a:p>
            <a:pPr marL="739775" lvl="1" indent="-339725">
              <a:lnSpc>
                <a:spcPct val="120000"/>
              </a:lnSpc>
              <a:spcBef>
                <a:spcPts val="0"/>
              </a:spcBef>
            </a:pPr>
            <a:r>
              <a:rPr lang="en-US" sz="2000" dirty="0" smtClean="0"/>
              <a:t>For 2020–21, special </a:t>
            </a:r>
            <a:r>
              <a:rPr lang="en-US" sz="2000" dirty="0" err="1" smtClean="0"/>
              <a:t>ed</a:t>
            </a:r>
            <a:r>
              <a:rPr lang="en-US" sz="2000" dirty="0" smtClean="0"/>
              <a:t> funding will differ depending students percentage of classroom instruction.</a:t>
            </a:r>
          </a:p>
          <a:p>
            <a:pPr marL="739775" lvl="1" indent="-339725">
              <a:lnSpc>
                <a:spcPct val="120000"/>
              </a:lnSpc>
              <a:spcBef>
                <a:spcPts val="0"/>
              </a:spcBef>
            </a:pPr>
            <a:r>
              <a:rPr lang="en-US" sz="2000" dirty="0" smtClean="0"/>
              <a:t>There will be two fields for K–21. </a:t>
            </a:r>
          </a:p>
          <a:p>
            <a:pPr marL="1089025" lvl="2" indent="-349250">
              <a:lnSpc>
                <a:spcPct val="120000"/>
              </a:lnSpc>
              <a:spcBef>
                <a:spcPts val="0"/>
              </a:spcBef>
              <a:buFont typeface="Courier New" panose="02070309020205020404" pitchFamily="49" charset="0"/>
              <a:buChar char="o"/>
            </a:pPr>
            <a:r>
              <a:rPr lang="en-US" sz="1800" dirty="0" smtClean="0"/>
              <a:t>Special </a:t>
            </a:r>
            <a:r>
              <a:rPr lang="en-US" sz="1800" dirty="0" err="1" smtClean="0"/>
              <a:t>ed</a:t>
            </a:r>
            <a:r>
              <a:rPr lang="en-US" sz="1800" dirty="0" smtClean="0"/>
              <a:t> funding for students who are claimed for 0.80 FTE or more on their P223 will use a 1.0075 multiplier.</a:t>
            </a:r>
          </a:p>
          <a:p>
            <a:pPr marL="1089025" lvl="2" indent="-349250">
              <a:lnSpc>
                <a:spcPct val="120000"/>
              </a:lnSpc>
              <a:spcBef>
                <a:spcPts val="0"/>
              </a:spcBef>
              <a:buFont typeface="Courier New" panose="02070309020205020404" pitchFamily="49" charset="0"/>
              <a:buChar char="o"/>
            </a:pPr>
            <a:r>
              <a:rPr lang="en-US" sz="1800" dirty="0" smtClean="0"/>
              <a:t>Special </a:t>
            </a:r>
            <a:r>
              <a:rPr lang="en-US" sz="1800" dirty="0" err="1" smtClean="0"/>
              <a:t>ed</a:t>
            </a:r>
            <a:r>
              <a:rPr lang="en-US" sz="1800" dirty="0" smtClean="0"/>
              <a:t> funding for students who are claimed for less than 0.80 FTE will use a 0.995 multiplier.</a:t>
            </a:r>
          </a:p>
          <a:p>
            <a:pPr marL="1196975" lvl="2" indent="-339725">
              <a:lnSpc>
                <a:spcPct val="120000"/>
              </a:lnSpc>
              <a:spcBef>
                <a:spcPts val="0"/>
              </a:spcBef>
            </a:pPr>
            <a:endParaRPr lang="en-US" sz="1600" dirty="0" smtClean="0"/>
          </a:p>
        </p:txBody>
      </p:sp>
    </p:spTree>
    <p:extLst>
      <p:ext uri="{BB962C8B-B14F-4D97-AF65-F5344CB8AC3E}">
        <p14:creationId xmlns:p14="http://schemas.microsoft.com/office/powerpoint/2010/main" val="4285020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10712823"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Big Picture Schools</a:t>
            </a:r>
            <a:endParaRPr lang="en-US" sz="3300" dirty="0">
              <a:solidFill>
                <a:srgbClr val="006666"/>
              </a:solidFill>
              <a:latin typeface="+mj-lt"/>
            </a:endParaRPr>
          </a:p>
        </p:txBody>
      </p:sp>
      <p:sp>
        <p:nvSpPr>
          <p:cNvPr id="3" name="Content Placeholder 2"/>
          <p:cNvSpPr>
            <a:spLocks noGrp="1"/>
          </p:cNvSpPr>
          <p:nvPr>
            <p:ph idx="1"/>
          </p:nvPr>
        </p:nvSpPr>
        <p:spPr>
          <a:xfrm>
            <a:off x="452062" y="1017989"/>
            <a:ext cx="11170124" cy="4976532"/>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smtClean="0"/>
              <a:t>Big Picture Schools:</a:t>
            </a:r>
          </a:p>
          <a:p>
            <a:pPr marL="739775" lvl="1" indent="-339725">
              <a:lnSpc>
                <a:spcPct val="120000"/>
              </a:lnSpc>
              <a:spcBef>
                <a:spcPts val="0"/>
              </a:spcBef>
            </a:pPr>
            <a:r>
              <a:rPr lang="en-US" sz="2000" dirty="0" smtClean="0"/>
              <a:t>High schools running the Big Picture model must use either the ALE or Work-Based Learning (WBL) rules to claim the internship days. </a:t>
            </a:r>
          </a:p>
          <a:p>
            <a:pPr marL="739775" lvl="1" indent="-339725">
              <a:lnSpc>
                <a:spcPct val="120000"/>
              </a:lnSpc>
              <a:spcBef>
                <a:spcPts val="0"/>
              </a:spcBef>
            </a:pPr>
            <a:r>
              <a:rPr lang="en-US" sz="2000" dirty="0" smtClean="0"/>
              <a:t>Internship days cannot be claimed as seat-time.</a:t>
            </a:r>
          </a:p>
          <a:p>
            <a:pPr marL="739775" lvl="1" indent="-339725">
              <a:lnSpc>
                <a:spcPct val="120000"/>
              </a:lnSpc>
              <a:spcBef>
                <a:spcPts val="0"/>
              </a:spcBef>
            </a:pPr>
            <a:r>
              <a:rPr lang="en-US" sz="2000" dirty="0" smtClean="0"/>
              <a:t>The State Board of Education waiver waives the credit requirements only. </a:t>
            </a:r>
          </a:p>
          <a:p>
            <a:pPr marL="739775" lvl="1" indent="-339725">
              <a:lnSpc>
                <a:spcPct val="120000"/>
              </a:lnSpc>
              <a:spcBef>
                <a:spcPts val="0"/>
              </a:spcBef>
            </a:pPr>
            <a:r>
              <a:rPr lang="en-US" sz="2000" dirty="0" smtClean="0"/>
              <a:t>Future clarification will be provided.</a:t>
            </a:r>
          </a:p>
        </p:txBody>
      </p:sp>
    </p:spTree>
    <p:extLst>
      <p:ext uri="{BB962C8B-B14F-4D97-AF65-F5344CB8AC3E}">
        <p14:creationId xmlns:p14="http://schemas.microsoft.com/office/powerpoint/2010/main" val="3047897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10712823"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Transitional Kindergarten (TK)</a:t>
            </a:r>
            <a:endParaRPr lang="en-US" sz="3300" dirty="0">
              <a:solidFill>
                <a:srgbClr val="006666"/>
              </a:solidFill>
              <a:latin typeface="+mj-lt"/>
            </a:endParaRPr>
          </a:p>
        </p:txBody>
      </p:sp>
      <p:sp>
        <p:nvSpPr>
          <p:cNvPr id="3" name="Content Placeholder 2"/>
          <p:cNvSpPr>
            <a:spLocks noGrp="1"/>
          </p:cNvSpPr>
          <p:nvPr>
            <p:ph idx="1"/>
          </p:nvPr>
        </p:nvSpPr>
        <p:spPr>
          <a:xfrm>
            <a:off x="452062" y="1017989"/>
            <a:ext cx="10582383" cy="4976532"/>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smtClean="0"/>
              <a:t>What is TK?</a:t>
            </a:r>
          </a:p>
          <a:p>
            <a:pPr lvl="1">
              <a:lnSpc>
                <a:spcPct val="120000"/>
              </a:lnSpc>
            </a:pPr>
            <a:r>
              <a:rPr lang="en-US" sz="2000" dirty="0" smtClean="0"/>
              <a:t>An </a:t>
            </a:r>
            <a:r>
              <a:rPr lang="en-US" sz="2000" dirty="0"/>
              <a:t>early entry kindergarten program </a:t>
            </a:r>
            <a:r>
              <a:rPr lang="en-US" sz="2000" dirty="0" smtClean="0"/>
              <a:t>for:</a:t>
            </a:r>
          </a:p>
          <a:p>
            <a:pPr marL="976313" lvl="2" indent="-287338">
              <a:lnSpc>
                <a:spcPct val="120000"/>
              </a:lnSpc>
              <a:buFont typeface="Courier New" panose="02070309020205020404" pitchFamily="49" charset="0"/>
              <a:buChar char="o"/>
            </a:pPr>
            <a:r>
              <a:rPr lang="en-US" sz="1800" dirty="0" smtClean="0"/>
              <a:t>Children </a:t>
            </a:r>
            <a:r>
              <a:rPr lang="en-US" sz="1800" dirty="0"/>
              <a:t>under </a:t>
            </a:r>
            <a:r>
              <a:rPr lang="en-US" sz="1800" dirty="0" smtClean="0"/>
              <a:t>5 </a:t>
            </a:r>
            <a:r>
              <a:rPr lang="en-US" sz="1800" dirty="0"/>
              <a:t>at the start of the school </a:t>
            </a:r>
            <a:r>
              <a:rPr lang="en-US" sz="1800" dirty="0" smtClean="0"/>
              <a:t>year,</a:t>
            </a:r>
          </a:p>
          <a:p>
            <a:pPr marL="976313" lvl="2" indent="-287338">
              <a:lnSpc>
                <a:spcPct val="120000"/>
              </a:lnSpc>
              <a:buFont typeface="Courier New" panose="02070309020205020404" pitchFamily="49" charset="0"/>
              <a:buChar char="o"/>
            </a:pPr>
            <a:r>
              <a:rPr lang="en-US" sz="1800" dirty="0" smtClean="0"/>
              <a:t>Who </a:t>
            </a:r>
            <a:r>
              <a:rPr lang="en-US" sz="1800" dirty="0"/>
              <a:t>do not have access to high-quality early learning experiences prior to </a:t>
            </a:r>
            <a:r>
              <a:rPr lang="en-US" sz="1800" dirty="0" smtClean="0"/>
              <a:t>kindergarten, </a:t>
            </a:r>
            <a:r>
              <a:rPr lang="en-US" sz="1800" dirty="0"/>
              <a:t>and </a:t>
            </a:r>
            <a:endParaRPr lang="en-US" sz="1800" dirty="0" smtClean="0"/>
          </a:p>
          <a:p>
            <a:pPr marL="976313" lvl="2" indent="-287338">
              <a:lnSpc>
                <a:spcPct val="120000"/>
              </a:lnSpc>
              <a:buFont typeface="Courier New" panose="02070309020205020404" pitchFamily="49" charset="0"/>
              <a:buChar char="o"/>
            </a:pPr>
            <a:r>
              <a:rPr lang="en-US" sz="1800" dirty="0" smtClean="0"/>
              <a:t>Have </a:t>
            </a:r>
            <a:r>
              <a:rPr lang="en-US" sz="1800" dirty="0"/>
              <a:t>been deemed by </a:t>
            </a:r>
            <a:r>
              <a:rPr lang="en-US" sz="1800" dirty="0" smtClean="0"/>
              <a:t>the </a:t>
            </a:r>
            <a:r>
              <a:rPr lang="en-US" sz="1800" dirty="0"/>
              <a:t>district, through a screening </a:t>
            </a:r>
            <a:r>
              <a:rPr lang="en-US" sz="1800" dirty="0" smtClean="0"/>
              <a:t>process, </a:t>
            </a:r>
            <a:r>
              <a:rPr lang="en-US" sz="1800" dirty="0"/>
              <a:t>to be in need of additional preparation to be successful in kindergarten the following year</a:t>
            </a:r>
            <a:r>
              <a:rPr lang="en-US" sz="1800" dirty="0" smtClean="0"/>
              <a:t>.</a:t>
            </a:r>
          </a:p>
          <a:p>
            <a:pPr marL="400050" lvl="2" indent="-225425">
              <a:lnSpc>
                <a:spcPct val="120000"/>
              </a:lnSpc>
              <a:buFont typeface="Wingdings" panose="05000000000000000000" pitchFamily="2" charset="2"/>
              <a:buChar char="§"/>
            </a:pPr>
            <a:r>
              <a:rPr lang="en-US" sz="2200" dirty="0" smtClean="0"/>
              <a:t>Requirements </a:t>
            </a:r>
            <a:r>
              <a:rPr lang="en-US" sz="2200" dirty="0"/>
              <a:t>for TK are the same as those for regular </a:t>
            </a:r>
            <a:r>
              <a:rPr lang="en-US" sz="2200" dirty="0" smtClean="0"/>
              <a:t>kindergarten including administration of </a:t>
            </a:r>
            <a:r>
              <a:rPr lang="en-US" sz="2200" dirty="0" err="1" smtClean="0"/>
              <a:t>WAKids</a:t>
            </a:r>
            <a:r>
              <a:rPr lang="en-US" sz="2200" dirty="0" smtClean="0"/>
              <a:t>.</a:t>
            </a:r>
          </a:p>
          <a:p>
            <a:pPr marL="400050" lvl="2" indent="-225425">
              <a:lnSpc>
                <a:spcPct val="120000"/>
              </a:lnSpc>
              <a:buFont typeface="Wingdings" panose="05000000000000000000" pitchFamily="2" charset="2"/>
              <a:buChar char="§"/>
            </a:pPr>
            <a:r>
              <a:rPr lang="en-US" sz="2200" dirty="0" smtClean="0"/>
              <a:t>Students enrolled in TK are reported on P223 in grade K.</a:t>
            </a:r>
          </a:p>
          <a:p>
            <a:pPr marL="400050" lvl="2" indent="-225425">
              <a:lnSpc>
                <a:spcPct val="120000"/>
              </a:lnSpc>
              <a:buFont typeface="Wingdings" panose="05000000000000000000" pitchFamily="2" charset="2"/>
              <a:buChar char="§"/>
            </a:pPr>
            <a:r>
              <a:rPr lang="en-US" sz="2200" dirty="0" smtClean="0"/>
              <a:t>Eligible special </a:t>
            </a:r>
            <a:r>
              <a:rPr lang="en-US" sz="2200" dirty="0" err="1" smtClean="0"/>
              <a:t>ed</a:t>
            </a:r>
            <a:r>
              <a:rPr lang="en-US" sz="2200" dirty="0" smtClean="0"/>
              <a:t> TK students are reported on P223H in grade K–21 category.</a:t>
            </a:r>
          </a:p>
          <a:p>
            <a:pPr marL="400050" lvl="2" indent="-225425">
              <a:lnSpc>
                <a:spcPct val="120000"/>
              </a:lnSpc>
              <a:buFont typeface="Wingdings" panose="05000000000000000000" pitchFamily="2" charset="2"/>
              <a:buChar char="§"/>
            </a:pPr>
            <a:r>
              <a:rPr lang="en-US" sz="2200" dirty="0" smtClean="0"/>
              <a:t>Future detailed guidance on TK will be provided. </a:t>
            </a:r>
            <a:r>
              <a:rPr lang="en-US" sz="1600" dirty="0"/>
              <a:t> </a:t>
            </a:r>
          </a:p>
        </p:txBody>
      </p:sp>
    </p:spTree>
    <p:extLst>
      <p:ext uri="{BB962C8B-B14F-4D97-AF65-F5344CB8AC3E}">
        <p14:creationId xmlns:p14="http://schemas.microsoft.com/office/powerpoint/2010/main" val="684227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10712823"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Career Launch</a:t>
            </a:r>
            <a:endParaRPr lang="en-US" sz="3300" dirty="0">
              <a:solidFill>
                <a:srgbClr val="006666"/>
              </a:solidFill>
              <a:latin typeface="+mj-lt"/>
            </a:endParaRPr>
          </a:p>
        </p:txBody>
      </p:sp>
      <p:sp>
        <p:nvSpPr>
          <p:cNvPr id="3" name="Content Placeholder 2"/>
          <p:cNvSpPr>
            <a:spLocks noGrp="1"/>
          </p:cNvSpPr>
          <p:nvPr>
            <p:ph idx="1"/>
          </p:nvPr>
        </p:nvSpPr>
        <p:spPr>
          <a:xfrm>
            <a:off x="528917" y="1017989"/>
            <a:ext cx="10712823" cy="4976532"/>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smtClean="0"/>
              <a:t>Section 60 of E2SHB 2158 provides additional funding for approved Career Launch programs. </a:t>
            </a:r>
          </a:p>
          <a:p>
            <a:pPr marL="400050" indent="-249238">
              <a:lnSpc>
                <a:spcPct val="120000"/>
              </a:lnSpc>
              <a:spcBef>
                <a:spcPts val="0"/>
              </a:spcBef>
              <a:spcAft>
                <a:spcPts val="0"/>
              </a:spcAft>
              <a:buFont typeface="Wingdings" panose="05000000000000000000" pitchFamily="2" charset="2"/>
              <a:buChar char="§"/>
            </a:pPr>
            <a:r>
              <a:rPr lang="en-US" sz="2200" dirty="0" smtClean="0"/>
              <a:t>Career Launch learning done outside of the school day or in the summer may qualify for up to an additional 0.20 FTE/AAFTE.</a:t>
            </a:r>
          </a:p>
          <a:p>
            <a:pPr marL="400050" indent="-249238">
              <a:lnSpc>
                <a:spcPct val="120000"/>
              </a:lnSpc>
              <a:spcBef>
                <a:spcPts val="0"/>
              </a:spcBef>
              <a:spcAft>
                <a:spcPts val="0"/>
              </a:spcAft>
              <a:buFont typeface="Wingdings" panose="05000000000000000000" pitchFamily="2" charset="2"/>
              <a:buChar char="§"/>
            </a:pPr>
            <a:r>
              <a:rPr lang="en-US" sz="2200" dirty="0" smtClean="0"/>
              <a:t>Most likely this learning’s FTE will be calculated as Cooperative WBL.</a:t>
            </a:r>
          </a:p>
          <a:p>
            <a:pPr marL="400050" indent="-249238">
              <a:lnSpc>
                <a:spcPct val="120000"/>
              </a:lnSpc>
              <a:spcBef>
                <a:spcPts val="0"/>
              </a:spcBef>
              <a:spcAft>
                <a:spcPts val="0"/>
              </a:spcAft>
              <a:buFont typeface="Wingdings" panose="05000000000000000000" pitchFamily="2" charset="2"/>
              <a:buChar char="§"/>
            </a:pPr>
            <a:r>
              <a:rPr lang="en-US" sz="2200" dirty="0" smtClean="0"/>
              <a:t>OSPI is developing a Career Launch approval process. </a:t>
            </a:r>
          </a:p>
          <a:p>
            <a:pPr marL="400050" indent="-249238">
              <a:lnSpc>
                <a:spcPct val="120000"/>
              </a:lnSpc>
              <a:spcBef>
                <a:spcPts val="0"/>
              </a:spcBef>
              <a:spcAft>
                <a:spcPts val="0"/>
              </a:spcAft>
              <a:buFont typeface="Wingdings" panose="05000000000000000000" pitchFamily="2" charset="2"/>
              <a:buChar char="§"/>
            </a:pPr>
            <a:r>
              <a:rPr lang="en-US" sz="2200" dirty="0" smtClean="0"/>
              <a:t>Districts will use iGrants to apply and request payment for any additional FTE. </a:t>
            </a:r>
          </a:p>
          <a:p>
            <a:pPr marL="400050" indent="-249238">
              <a:lnSpc>
                <a:spcPct val="120000"/>
              </a:lnSpc>
              <a:spcBef>
                <a:spcPts val="0"/>
              </a:spcBef>
              <a:spcAft>
                <a:spcPts val="0"/>
              </a:spcAft>
              <a:buFont typeface="Wingdings" panose="05000000000000000000" pitchFamily="2" charset="2"/>
              <a:buChar char="§"/>
            </a:pPr>
            <a:r>
              <a:rPr lang="en-US" sz="2200" dirty="0" smtClean="0"/>
              <a:t>No student’s after school/summer Career Launch learning should be reported on a P223 or P223S.</a:t>
            </a:r>
          </a:p>
          <a:p>
            <a:pPr marL="400050" indent="-249238">
              <a:lnSpc>
                <a:spcPct val="120000"/>
              </a:lnSpc>
              <a:spcBef>
                <a:spcPts val="0"/>
              </a:spcBef>
              <a:spcAft>
                <a:spcPts val="0"/>
              </a:spcAft>
              <a:buFont typeface="Wingdings" panose="05000000000000000000" pitchFamily="2" charset="2"/>
              <a:buChar char="§"/>
            </a:pPr>
            <a:r>
              <a:rPr lang="en-US" sz="2200" dirty="0" smtClean="0"/>
              <a:t>More information on this will be provided.</a:t>
            </a:r>
          </a:p>
        </p:txBody>
      </p:sp>
    </p:spTree>
    <p:extLst>
      <p:ext uri="{BB962C8B-B14F-4D97-AF65-F5344CB8AC3E}">
        <p14:creationId xmlns:p14="http://schemas.microsoft.com/office/powerpoint/2010/main" val="4252331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4936935"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NEW SAFS Website</a:t>
            </a:r>
            <a:endParaRPr lang="en-US" sz="3300" dirty="0">
              <a:solidFill>
                <a:srgbClr val="006666"/>
              </a:solidFill>
              <a:latin typeface="+mj-lt"/>
            </a:endParaRPr>
          </a:p>
        </p:txBody>
      </p:sp>
      <p:sp>
        <p:nvSpPr>
          <p:cNvPr id="3" name="Content Placeholder 2"/>
          <p:cNvSpPr>
            <a:spLocks noGrp="1"/>
          </p:cNvSpPr>
          <p:nvPr>
            <p:ph idx="1"/>
          </p:nvPr>
        </p:nvSpPr>
        <p:spPr>
          <a:xfrm>
            <a:off x="374805" y="1017989"/>
            <a:ext cx="5091047" cy="4976532"/>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smtClean="0"/>
              <a:t>On July 1, OSPI launched a new website.</a:t>
            </a:r>
          </a:p>
          <a:p>
            <a:pPr marL="400050" indent="-249238">
              <a:lnSpc>
                <a:spcPct val="120000"/>
              </a:lnSpc>
              <a:spcBef>
                <a:spcPts val="0"/>
              </a:spcBef>
              <a:spcAft>
                <a:spcPts val="0"/>
              </a:spcAft>
              <a:buFont typeface="Wingdings" panose="05000000000000000000" pitchFamily="2" charset="2"/>
              <a:buChar char="§"/>
            </a:pPr>
            <a:r>
              <a:rPr lang="en-US" sz="2200" dirty="0" smtClean="0"/>
              <a:t>School Apportionment &amp; Financial Services (SAFS) webpage: </a:t>
            </a:r>
            <a:r>
              <a:rPr lang="en-US" sz="1800" dirty="0" smtClean="0">
                <a:hlinkClick r:id="rId3"/>
              </a:rPr>
              <a:t>https</a:t>
            </a:r>
            <a:r>
              <a:rPr lang="en-US" sz="1800" dirty="0">
                <a:hlinkClick r:id="rId3"/>
              </a:rPr>
              <a:t>://</a:t>
            </a:r>
            <a:r>
              <a:rPr lang="en-US" sz="1800" dirty="0" smtClean="0">
                <a:hlinkClick r:id="rId3"/>
              </a:rPr>
              <a:t>www.k12.wa.us/policy-funding/school-apportionment</a:t>
            </a:r>
            <a:r>
              <a:rPr lang="en-US" sz="2200" dirty="0" smtClean="0"/>
              <a:t> changed significantly. </a:t>
            </a:r>
          </a:p>
          <a:p>
            <a:pPr marL="400050" indent="-249238">
              <a:lnSpc>
                <a:spcPct val="120000"/>
              </a:lnSpc>
              <a:spcBef>
                <a:spcPts val="0"/>
              </a:spcBef>
              <a:spcAft>
                <a:spcPts val="0"/>
              </a:spcAft>
              <a:buFont typeface="Wingdings" panose="05000000000000000000" pitchFamily="2" charset="2"/>
              <a:buChar char="§"/>
            </a:pPr>
            <a:r>
              <a:rPr lang="en-US" sz="2200" dirty="0" smtClean="0"/>
              <a:t>To get to page: </a:t>
            </a:r>
          </a:p>
          <a:p>
            <a:pPr marL="739775" lvl="1" indent="-339725">
              <a:lnSpc>
                <a:spcPct val="120000"/>
              </a:lnSpc>
              <a:spcBef>
                <a:spcPts val="0"/>
              </a:spcBef>
            </a:pPr>
            <a:r>
              <a:rPr lang="en-US" sz="2000" dirty="0" smtClean="0"/>
              <a:t>Select “Policy &amp; Funding” on </a:t>
            </a:r>
            <a:r>
              <a:rPr lang="en-US" sz="2000" dirty="0"/>
              <a:t>OSPI website: </a:t>
            </a:r>
            <a:r>
              <a:rPr lang="en-US" sz="2000" dirty="0">
                <a:hlinkClick r:id="rId4"/>
              </a:rPr>
              <a:t>https://www.k12.wa.us</a:t>
            </a:r>
            <a:r>
              <a:rPr lang="en-US" sz="2000" dirty="0" smtClean="0">
                <a:hlinkClick r:id="rId4"/>
              </a:rPr>
              <a:t>/</a:t>
            </a:r>
            <a:r>
              <a:rPr lang="en-US" sz="2000" dirty="0" smtClean="0"/>
              <a:t>.</a:t>
            </a:r>
          </a:p>
          <a:p>
            <a:pPr marL="739775" lvl="1" indent="-339725">
              <a:lnSpc>
                <a:spcPct val="120000"/>
              </a:lnSpc>
              <a:spcBef>
                <a:spcPts val="0"/>
              </a:spcBef>
            </a:pPr>
            <a:r>
              <a:rPr lang="en-US" sz="2000" dirty="0" smtClean="0"/>
              <a:t>Select “Apportionment.” </a:t>
            </a:r>
            <a:endParaRPr lang="en-US" sz="1800" dirty="0" smtClean="0"/>
          </a:p>
          <a:p>
            <a:pPr marL="400050" indent="-249238">
              <a:lnSpc>
                <a:spcPct val="120000"/>
              </a:lnSpc>
              <a:spcBef>
                <a:spcPts val="0"/>
              </a:spcBef>
              <a:spcAft>
                <a:spcPts val="0"/>
              </a:spcAft>
              <a:buFont typeface="Wingdings" panose="05000000000000000000" pitchFamily="2" charset="2"/>
              <a:buChar char="§"/>
            </a:pPr>
            <a:endParaRPr lang="en-US" sz="2200" dirty="0" smtClean="0"/>
          </a:p>
        </p:txBody>
      </p:sp>
      <p:pic>
        <p:nvPicPr>
          <p:cNvPr id="4" name="Picture 3" descr="Main page website" title="Main page website"/>
          <p:cNvPicPr>
            <a:picLocks noChangeAspect="1"/>
          </p:cNvPicPr>
          <p:nvPr/>
        </p:nvPicPr>
        <p:blipFill rotWithShape="1">
          <a:blip r:embed="rId5"/>
          <a:srcRect l="23923" t="12992" r="23915" b="64365"/>
          <a:stretch/>
        </p:blipFill>
        <p:spPr>
          <a:xfrm>
            <a:off x="5619964" y="1017988"/>
            <a:ext cx="6251944" cy="1640151"/>
          </a:xfrm>
          <a:prstGeom prst="rect">
            <a:avLst/>
          </a:prstGeom>
        </p:spPr>
      </p:pic>
      <p:pic>
        <p:nvPicPr>
          <p:cNvPr id="15" name="Picture 14" descr="Policy &amp; Funding web page" title="Policy &amp; Funding web page"/>
          <p:cNvPicPr>
            <a:picLocks noChangeAspect="1"/>
          </p:cNvPicPr>
          <p:nvPr/>
        </p:nvPicPr>
        <p:blipFill rotWithShape="1">
          <a:blip r:embed="rId6"/>
          <a:srcRect l="20041" t="12803" r="26115" b="41882"/>
          <a:stretch/>
        </p:blipFill>
        <p:spPr>
          <a:xfrm>
            <a:off x="5619964" y="3176892"/>
            <a:ext cx="6195674" cy="2817629"/>
          </a:xfrm>
          <a:prstGeom prst="rect">
            <a:avLst/>
          </a:prstGeom>
        </p:spPr>
      </p:pic>
      <p:cxnSp>
        <p:nvCxnSpPr>
          <p:cNvPr id="8" name="Straight Arrow Connector 7" title="Main OSPI page"/>
          <p:cNvCxnSpPr/>
          <p:nvPr/>
        </p:nvCxnSpPr>
        <p:spPr>
          <a:xfrm flipV="1">
            <a:off x="5326912" y="1753004"/>
            <a:ext cx="4146697" cy="257444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descr="Right hand arrow" title="Right hand arrow"/>
          <p:cNvCxnSpPr/>
          <p:nvPr/>
        </p:nvCxnSpPr>
        <p:spPr>
          <a:xfrm flipV="1">
            <a:off x="4061637" y="4846205"/>
            <a:ext cx="4684299" cy="21626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213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917" y="470992"/>
            <a:ext cx="10712823" cy="546997"/>
          </a:xfrm>
        </p:spPr>
        <p:txBody>
          <a:bodyPr>
            <a:noAutofit/>
          </a:bodyPr>
          <a:lstStyle/>
          <a:p>
            <a:pPr lvl="1" algn="ctr" defTabSz="685800" rtl="0">
              <a:lnSpc>
                <a:spcPct val="85000"/>
              </a:lnSpc>
              <a:spcBef>
                <a:spcPct val="0"/>
              </a:spcBef>
            </a:pPr>
            <a:r>
              <a:rPr lang="en-US" sz="3500" dirty="0" smtClean="0">
                <a:solidFill>
                  <a:srgbClr val="006666"/>
                </a:solidFill>
                <a:latin typeface="+mj-lt"/>
              </a:rPr>
              <a:t>NEW SAFS Website - </a:t>
            </a:r>
            <a:r>
              <a:rPr lang="en-US" sz="2500" i="1" dirty="0" smtClean="0">
                <a:solidFill>
                  <a:srgbClr val="006666"/>
                </a:solidFill>
                <a:latin typeface="+mj-lt"/>
              </a:rPr>
              <a:t>continues</a:t>
            </a:r>
            <a:endParaRPr lang="en-US" sz="2500" i="1" dirty="0">
              <a:solidFill>
                <a:srgbClr val="006666"/>
              </a:solidFill>
              <a:latin typeface="+mj-lt"/>
            </a:endParaRPr>
          </a:p>
        </p:txBody>
      </p:sp>
      <p:sp>
        <p:nvSpPr>
          <p:cNvPr id="3" name="Content Placeholder 2"/>
          <p:cNvSpPr>
            <a:spLocks noGrp="1"/>
          </p:cNvSpPr>
          <p:nvPr>
            <p:ph idx="1"/>
          </p:nvPr>
        </p:nvSpPr>
        <p:spPr>
          <a:xfrm>
            <a:off x="374805" y="1220010"/>
            <a:ext cx="4803251" cy="4976532"/>
          </a:xfrm>
        </p:spPr>
        <p:txBody>
          <a:bodyPr>
            <a:normAutofit/>
          </a:bodyPr>
          <a:lstStyle/>
          <a:p>
            <a:pPr marL="400050" indent="-249238">
              <a:lnSpc>
                <a:spcPct val="120000"/>
              </a:lnSpc>
              <a:spcBef>
                <a:spcPts val="0"/>
              </a:spcBef>
              <a:spcAft>
                <a:spcPts val="0"/>
              </a:spcAft>
              <a:buFont typeface="Wingdings" panose="05000000000000000000" pitchFamily="2" charset="2"/>
              <a:buChar char="§"/>
            </a:pPr>
            <a:r>
              <a:rPr lang="en-US" sz="2200" dirty="0" smtClean="0"/>
              <a:t>Main page – Less things will appear here. </a:t>
            </a:r>
          </a:p>
          <a:p>
            <a:pPr marL="400050" indent="-249238">
              <a:lnSpc>
                <a:spcPct val="120000"/>
              </a:lnSpc>
              <a:spcBef>
                <a:spcPts val="0"/>
              </a:spcBef>
              <a:spcAft>
                <a:spcPts val="0"/>
              </a:spcAft>
              <a:buFont typeface="Wingdings" panose="05000000000000000000" pitchFamily="2" charset="2"/>
              <a:buChar char="§"/>
            </a:pPr>
            <a:r>
              <a:rPr lang="en-US" sz="2200" dirty="0" smtClean="0"/>
              <a:t>For apportionment, enrollment, and fiscal reports, select here:</a:t>
            </a:r>
          </a:p>
          <a:p>
            <a:pPr marL="400050" indent="-249238">
              <a:lnSpc>
                <a:spcPct val="120000"/>
              </a:lnSpc>
              <a:spcBef>
                <a:spcPts val="0"/>
              </a:spcBef>
              <a:spcAft>
                <a:spcPts val="0"/>
              </a:spcAft>
              <a:buFont typeface="Wingdings" panose="05000000000000000000" pitchFamily="2" charset="2"/>
              <a:buChar char="§"/>
            </a:pPr>
            <a:r>
              <a:rPr lang="en-US" sz="2200" dirty="0" smtClean="0"/>
              <a:t>For enrollment reporting instructions, select here:</a:t>
            </a:r>
          </a:p>
        </p:txBody>
      </p:sp>
      <p:pic>
        <p:nvPicPr>
          <p:cNvPr id="5" name="Picture 4" descr="School Apportionment web page" title="School Apportionment web page"/>
          <p:cNvPicPr>
            <a:picLocks noChangeAspect="1"/>
          </p:cNvPicPr>
          <p:nvPr/>
        </p:nvPicPr>
        <p:blipFill rotWithShape="1">
          <a:blip r:embed="rId3"/>
          <a:srcRect l="23232" t="13030" r="24012" b="25352"/>
          <a:stretch/>
        </p:blipFill>
        <p:spPr>
          <a:xfrm>
            <a:off x="5378395" y="1217518"/>
            <a:ext cx="6504039" cy="4114800"/>
          </a:xfrm>
          <a:prstGeom prst="rect">
            <a:avLst/>
          </a:prstGeom>
        </p:spPr>
      </p:pic>
      <p:cxnSp>
        <p:nvCxnSpPr>
          <p:cNvPr id="16" name="Straight Arrow Connector 15" descr="Right hand arrow" title="Right hand arrow"/>
          <p:cNvCxnSpPr/>
          <p:nvPr/>
        </p:nvCxnSpPr>
        <p:spPr>
          <a:xfrm>
            <a:off x="2615609" y="1701209"/>
            <a:ext cx="4688958" cy="82579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descr="Right hand arrow" title="Right hand arrow"/>
          <p:cNvCxnSpPr/>
          <p:nvPr/>
        </p:nvCxnSpPr>
        <p:spPr>
          <a:xfrm>
            <a:off x="4657060" y="2711303"/>
            <a:ext cx="1095154" cy="81081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descr="Right hand arrow" title="Right hand arrow"/>
          <p:cNvCxnSpPr/>
          <p:nvPr/>
        </p:nvCxnSpPr>
        <p:spPr>
          <a:xfrm>
            <a:off x="3980119" y="3480396"/>
            <a:ext cx="1772095" cy="115539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535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67784-D90B-4416-9BE5-C88ECF5059A2}">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148C3029-1FA2-4406-860F-06D2059660F3}">
  <ds:schemaRefs>
    <ds:schemaRef ds:uri="http://schemas.microsoft.com/sharepoint/v3/contenttype/forms"/>
  </ds:schemaRefs>
</ds:datastoreItem>
</file>

<file path=customXml/itemProps3.xml><?xml version="1.0" encoding="utf-8"?>
<ds:datastoreItem xmlns:ds="http://schemas.openxmlformats.org/officeDocument/2006/customXml" ds:itemID="{CAB4D3AE-6630-4311-824A-E112BCE65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5415</TotalTime>
  <Words>2929</Words>
  <Application>Microsoft Office PowerPoint</Application>
  <PresentationFormat>Widescreen</PresentationFormat>
  <Paragraphs>340</Paragraphs>
  <Slides>34</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34</vt:i4>
      </vt:variant>
    </vt:vector>
  </HeadingPairs>
  <TitlesOfParts>
    <vt:vector size="46" baseType="lpstr">
      <vt:lpstr>Arial</vt:lpstr>
      <vt:lpstr>Calibri</vt:lpstr>
      <vt:lpstr>Calibri Light</vt:lpstr>
      <vt:lpstr>Courier New</vt:lpstr>
      <vt:lpstr>Palatino Linotype</vt:lpstr>
      <vt:lpstr>Segoe UI Historic</vt:lpstr>
      <vt:lpstr>Segoe UI Light</vt:lpstr>
      <vt:lpstr>Symbol</vt:lpstr>
      <vt:lpstr>Wingdings</vt:lpstr>
      <vt:lpstr>Office Theme</vt:lpstr>
      <vt:lpstr>1_Custom Design</vt:lpstr>
      <vt:lpstr>Custom Design</vt:lpstr>
      <vt:lpstr>Enrollment Reporting Annual ESD Training August 2019</vt:lpstr>
      <vt:lpstr>Agenda</vt:lpstr>
      <vt:lpstr>Changes for the 2019–20 School Year</vt:lpstr>
      <vt:lpstr>Possible Changes for the 2020–21 School Year</vt:lpstr>
      <vt:lpstr>Big Picture Schools</vt:lpstr>
      <vt:lpstr>Transitional Kindergarten (TK)</vt:lpstr>
      <vt:lpstr>Career Launch</vt:lpstr>
      <vt:lpstr>NEW SAFS Website</vt:lpstr>
      <vt:lpstr>NEW SAFS Website - continues</vt:lpstr>
      <vt:lpstr>NEW SAFS Website - continues</vt:lpstr>
      <vt:lpstr>Basics of Enrollment Reporting</vt:lpstr>
      <vt:lpstr>Resources for Enrollment Reporting</vt:lpstr>
      <vt:lpstr>Why is Enrollment Reporting Important?</vt:lpstr>
      <vt:lpstr>2018–19 State Summary Average Per Funding Levels as of July 2019</vt:lpstr>
      <vt:lpstr>Enrolled Student</vt:lpstr>
      <vt:lpstr>Count Date</vt:lpstr>
      <vt:lpstr>Enrollment Exclusions</vt:lpstr>
      <vt:lpstr>Course of Study Includes</vt:lpstr>
      <vt:lpstr>Course of Study Does Not Include</vt:lpstr>
      <vt:lpstr>Full-Time Equivalent - FTE</vt:lpstr>
      <vt:lpstr>Factors for FTE Calculations</vt:lpstr>
      <vt:lpstr>Calculating Seat-Time FTE</vt:lpstr>
      <vt:lpstr>Calculating Seat-Time FTE - continues</vt:lpstr>
      <vt:lpstr>Super FTE – Exceptions to the 1.0 FTE Limitation</vt:lpstr>
      <vt:lpstr>Headcount</vt:lpstr>
      <vt:lpstr>Review of Exited TBIP Reporting</vt:lpstr>
      <vt:lpstr>Review of Exited TBIP Reporting</vt:lpstr>
      <vt:lpstr>Types of Districts</vt:lpstr>
      <vt:lpstr>Choice Transfer &amp; Interdistrict Agreements</vt:lpstr>
      <vt:lpstr>Choice Transfer &amp; Interdistrict Agreements - continues</vt:lpstr>
      <vt:lpstr>Requirements for Claiming a Special Education Student</vt:lpstr>
      <vt:lpstr>Revising Enrollment</vt:lpstr>
      <vt:lpstr>Quick Review of EDS Applications</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OSPI Communications</dc:creator>
  <cp:lastModifiedBy>Becky McLean</cp:lastModifiedBy>
  <cp:revision>138</cp:revision>
  <cp:lastPrinted>2019-08-19T21:31:00Z</cp:lastPrinted>
  <dcterms:created xsi:type="dcterms:W3CDTF">2018-07-25T20:53:30Z</dcterms:created>
  <dcterms:modified xsi:type="dcterms:W3CDTF">2020-01-15T21:32:26Z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