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3"/>
  </p:notesMasterIdLst>
  <p:handoutMasterIdLst>
    <p:handoutMasterId r:id="rId14"/>
  </p:handoutMasterIdLst>
  <p:sldIdLst>
    <p:sldId id="749" r:id="rId5"/>
    <p:sldId id="796" r:id="rId6"/>
    <p:sldId id="797" r:id="rId7"/>
    <p:sldId id="784" r:id="rId8"/>
    <p:sldId id="794" r:id="rId9"/>
    <p:sldId id="801" r:id="rId10"/>
    <p:sldId id="786"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FFFFF"/>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3" autoAdjust="0"/>
    <p:restoredTop sz="83183" autoAdjust="0"/>
  </p:normalViewPr>
  <p:slideViewPr>
    <p:cSldViewPr snapToGrid="0">
      <p:cViewPr varScale="1">
        <p:scale>
          <a:sx n="53" d="100"/>
          <a:sy n="53" d="100"/>
        </p:scale>
        <p:origin x="109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In Module 6 of the WIDA ELD Standards Framework: A Collaborative Approach, the focus is on using the Proficiency Level Descriptors to explore ways that language typically develops and to guide conversations about language growth over time. The </a:t>
            </a:r>
            <a:r>
              <a:rPr lang="en-US" b="1" dirty="0"/>
              <a:t>Proficiency Level Descriptors </a:t>
            </a:r>
            <a:r>
              <a:rPr lang="en-US" dirty="0"/>
              <a:t>are key to the big ideas of collaboration among stakeholders and supporting a functional approach to language development.</a:t>
            </a:r>
          </a:p>
        </p:txBody>
      </p:sp>
    </p:spTree>
    <p:extLst>
      <p:ext uri="{BB962C8B-B14F-4D97-AF65-F5344CB8AC3E}">
        <p14:creationId xmlns:p14="http://schemas.microsoft.com/office/powerpoint/2010/main" val="422690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HurmeGeometricSans2 SemiBold"/>
              </a:rPr>
              <a:t>Proficiency Level Descriptors </a:t>
            </a:r>
            <a:r>
              <a:rPr lang="en-US" sz="1800" b="0" i="0" u="none" strike="noStrike" baseline="0" dirty="0">
                <a:solidFill>
                  <a:srgbClr val="000000"/>
                </a:solidFill>
                <a:latin typeface="HurmeGeometricSans2 SemiBold"/>
              </a:rPr>
              <a:t>illustrate a continuum of language development for multilingual learners across six levels of English language proficiency for each grade-level cluster. The descriptors span three dimensions of language: discourse, sentence, and word/phrase. PLDs are both the interpretive and expressive modes of communication are found at the end of each grade band section in the WIDA ELD Standards Framework.</a:t>
            </a:r>
            <a:endParaRPr lang="en-US" sz="1200" b="1"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350539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1800"/>
              </a:spcBef>
              <a:buNone/>
            </a:pPr>
            <a:r>
              <a:rPr lang="en-US" b="0" i="0" dirty="0">
                <a:solidFill>
                  <a:srgbClr val="000000"/>
                </a:solidFill>
                <a:effectLst/>
              </a:rPr>
              <a:t>There are a few key characteristics of the Proficiency Level Descriptors. In the PLDs:</a:t>
            </a:r>
          </a:p>
          <a:p>
            <a:pPr marL="457200" lvl="0" indent="-457200">
              <a:lnSpc>
                <a:spcPct val="100000"/>
              </a:lnSpc>
              <a:spcBef>
                <a:spcPts val="1800"/>
              </a:spcBef>
              <a:buFont typeface="Arial" panose="020B0604020202020204" pitchFamily="34" charset="0"/>
              <a:buChar char="•"/>
            </a:pPr>
            <a:r>
              <a:rPr lang="en-US" sz="2800" b="0" i="0" dirty="0">
                <a:solidFill>
                  <a:srgbClr val="000000"/>
                </a:solidFill>
                <a:effectLst/>
              </a:rPr>
              <a:t>The word “text” includes oral, visual, and written forms.</a:t>
            </a:r>
          </a:p>
          <a:p>
            <a:pPr marL="457200" lvl="0" indent="-457200">
              <a:lnSpc>
                <a:spcPct val="100000"/>
              </a:lnSpc>
              <a:spcBef>
                <a:spcPts val="1800"/>
              </a:spcBef>
              <a:buFont typeface="Arial" panose="020B0604020202020204" pitchFamily="34" charset="0"/>
              <a:buChar char="•"/>
            </a:pPr>
            <a:r>
              <a:rPr lang="en-US" sz="2800" b="0" i="0" dirty="0">
                <a:solidFill>
                  <a:srgbClr val="000000"/>
                </a:solidFill>
                <a:effectLst/>
              </a:rPr>
              <a:t>Each of the six language proficiency levels builds on </a:t>
            </a:r>
            <a:r>
              <a:rPr lang="en-US" sz="2800" dirty="0">
                <a:solidFill>
                  <a:srgbClr val="000000"/>
                </a:solidFill>
              </a:rPr>
              <a:t>the </a:t>
            </a:r>
            <a:r>
              <a:rPr lang="en-US" sz="2800" b="0" i="0" dirty="0">
                <a:solidFill>
                  <a:srgbClr val="000000"/>
                </a:solidFill>
                <a:effectLst/>
              </a:rPr>
              <a:t>others.</a:t>
            </a:r>
          </a:p>
          <a:p>
            <a:pPr marL="457200" lvl="0" indent="-457200">
              <a:lnSpc>
                <a:spcPct val="100000"/>
              </a:lnSpc>
              <a:spcBef>
                <a:spcPts val="1800"/>
              </a:spcBef>
              <a:buFont typeface="Arial" panose="020B0604020202020204" pitchFamily="34" charset="0"/>
              <a:buChar char="•"/>
            </a:pPr>
            <a:r>
              <a:rPr lang="en-US" sz="2800" dirty="0">
                <a:solidFill>
                  <a:srgbClr val="000000"/>
                </a:solidFill>
              </a:rPr>
              <a:t>Descriptions of language use </a:t>
            </a:r>
            <a:r>
              <a:rPr lang="en-US" sz="2800" b="0" i="0" dirty="0">
                <a:solidFill>
                  <a:srgbClr val="000000"/>
                </a:solidFill>
                <a:effectLst/>
              </a:rPr>
              <a:t>refer to how it is used at the end of each language proficiency level.</a:t>
            </a:r>
          </a:p>
          <a:p>
            <a:pPr marL="457200" lvl="0" indent="-457200">
              <a:lnSpc>
                <a:spcPct val="100000"/>
              </a:lnSpc>
              <a:spcBef>
                <a:spcPts val="1800"/>
              </a:spcBef>
              <a:buFont typeface="Arial" panose="020B0604020202020204" pitchFamily="34" charset="0"/>
              <a:buChar char="•"/>
            </a:pPr>
            <a:r>
              <a:rPr lang="en-US" sz="2800" b="0" i="0" dirty="0">
                <a:solidFill>
                  <a:srgbClr val="000000"/>
                </a:solidFill>
                <a:effectLst/>
              </a:rPr>
              <a:t>Appropriate scaffolding is needed for students to move through the proficiency levels.</a:t>
            </a:r>
          </a:p>
          <a:p>
            <a:endParaRPr lang="en-US" b="0" i="0" dirty="0">
              <a:solidFill>
                <a:srgbClr val="000000"/>
              </a:solidFill>
              <a:effectLst/>
              <a:latin typeface="Lato Extended"/>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51369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Now we will take 5-10 minutes to look at the Proficiency Level Descriptors for one grade band. </a:t>
            </a:r>
            <a:r>
              <a:rPr lang="en-US" i="1" dirty="0"/>
              <a:t>(Read the text on the slide.)</a:t>
            </a:r>
          </a:p>
        </p:txBody>
      </p:sp>
    </p:spTree>
    <p:extLst>
      <p:ext uri="{BB962C8B-B14F-4D97-AF65-F5344CB8AC3E}">
        <p14:creationId xmlns:p14="http://schemas.microsoft.com/office/powerpoint/2010/main" val="75652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12: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we are going to review the unit we examined in the previous sessions. Using the summative assessment task as an example, look at the Proficiency Level Descriptors for Grades 4-5 in the Expressive Communication Mode.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Quattrocento Sans"/>
                <a:cs typeface="Quattrocento Sans"/>
                <a:sym typeface="Quattrocento Sans"/>
              </a:rPr>
              <a:t>How can we use the Proficiency Level Descriptors for grades 4-5 to establish criteria for the summative assessment task?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117" name="Google Shape;2117;p12: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12: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Looking at the summative assessment in this 9</a:t>
            </a:r>
            <a:r>
              <a:rPr lang="en-US" baseline="30000" dirty="0"/>
              <a:t>th</a:t>
            </a:r>
            <a:r>
              <a:rPr lang="en-US" dirty="0"/>
              <a:t> grade ELA Unit: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Quattrocento Sans"/>
                <a:cs typeface="Quattrocento Sans"/>
                <a:sym typeface="Quattrocento Sans"/>
              </a:rPr>
              <a:t>How can we use the Proficiency Level Descriptors for grades 9-12 to establish criteria for the summative assessment task? </a:t>
            </a:r>
          </a:p>
          <a:p>
            <a:pPr marL="0" lvl="0" indent="0" algn="l" rtl="0">
              <a:spcBef>
                <a:spcPts val="0"/>
              </a:spcBef>
              <a:spcAft>
                <a:spcPts val="0"/>
              </a:spcAft>
              <a:buNone/>
            </a:pPr>
            <a:endParaRPr lang="en-US" dirty="0"/>
          </a:p>
        </p:txBody>
      </p:sp>
      <p:sp>
        <p:nvSpPr>
          <p:cNvPr id="2117" name="Google Shape;2117;p12: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74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pPr marL="0" indent="0" rtl="0" fontAlgn="base">
              <a:lnSpc>
                <a:spcPct val="100000"/>
              </a:lnSpc>
              <a:spcBef>
                <a:spcPts val="0"/>
              </a:spcBef>
              <a:spcAft>
                <a:spcPts val="600"/>
              </a:spcAft>
              <a:buNone/>
            </a:pPr>
            <a:r>
              <a:rPr lang="en-US" sz="4000" b="0" i="0" u="none" strike="noStrike" dirty="0">
                <a:solidFill>
                  <a:srgbClr val="2F2F2F"/>
                </a:solidFill>
                <a:effectLst/>
                <a:latin typeface="Calibri" panose="020F0502020204030204" pitchFamily="34" charset="0"/>
              </a:rPr>
              <a:t>With your group, choose a unit example: </a:t>
            </a:r>
          </a:p>
          <a:p>
            <a:pPr rtl="0" fontAlgn="base">
              <a:lnSpc>
                <a:spcPct val="100000"/>
              </a:lnSpc>
              <a:spcBef>
                <a:spcPts val="0"/>
              </a:spcBef>
              <a:spcAft>
                <a:spcPts val="600"/>
              </a:spcAft>
              <a:buFont typeface="Arial" panose="020B0604020202020204" pitchFamily="34" charset="0"/>
              <a:buChar char="•"/>
            </a:pPr>
            <a:r>
              <a:rPr lang="en-US" sz="1200" b="0" i="0" u="none" strike="noStrike" dirty="0">
                <a:solidFill>
                  <a:srgbClr val="2F2F2F"/>
                </a:solidFill>
                <a:effectLst/>
                <a:latin typeface="Calibri" panose="020F0502020204030204" pitchFamily="34" charset="0"/>
              </a:rPr>
              <a:t>Review the </a:t>
            </a:r>
            <a:r>
              <a:rPr lang="en-US" sz="1200" b="1" i="0" u="none" strike="noStrike" dirty="0">
                <a:solidFill>
                  <a:srgbClr val="2F2F2F"/>
                </a:solidFill>
                <a:effectLst/>
                <a:latin typeface="Calibri" panose="020F0502020204030204" pitchFamily="34" charset="0"/>
              </a:rPr>
              <a:t>Language Expectations, Functions and Features </a:t>
            </a:r>
            <a:r>
              <a:rPr lang="en-US" sz="1200" b="0" i="0" u="none" strike="noStrike" dirty="0">
                <a:solidFill>
                  <a:srgbClr val="2F2F2F"/>
                </a:solidFill>
                <a:effectLst/>
                <a:latin typeface="Calibri" panose="020F0502020204030204" pitchFamily="34" charset="0"/>
              </a:rPr>
              <a:t>that you identified previously as essential for meeting the success criteria for the unit.</a:t>
            </a:r>
          </a:p>
          <a:p>
            <a:pPr rtl="0" fontAlgn="base">
              <a:lnSpc>
                <a:spcPct val="100000"/>
              </a:lnSpc>
              <a:spcBef>
                <a:spcPts val="0"/>
              </a:spcBef>
              <a:spcAft>
                <a:spcPts val="600"/>
              </a:spcAft>
              <a:buFont typeface="Arial" panose="020B0604020202020204" pitchFamily="34" charset="0"/>
              <a:buChar char="•"/>
            </a:pPr>
            <a:r>
              <a:rPr lang="en-US" sz="1200" b="0" i="0" u="none" strike="noStrike" dirty="0">
                <a:solidFill>
                  <a:srgbClr val="2F2F2F"/>
                </a:solidFill>
                <a:effectLst/>
                <a:latin typeface="Calibri" panose="020F0502020204030204" pitchFamily="34" charset="0"/>
              </a:rPr>
              <a:t>Review the </a:t>
            </a:r>
            <a:r>
              <a:rPr lang="en-US" sz="1200" b="1" i="0" u="none" strike="noStrike" dirty="0">
                <a:solidFill>
                  <a:srgbClr val="2F2F2F"/>
                </a:solidFill>
                <a:effectLst/>
                <a:latin typeface="Calibri" panose="020F0502020204030204" pitchFamily="34" charset="0"/>
              </a:rPr>
              <a:t>Proficiency Level Descriptors</a:t>
            </a:r>
            <a:r>
              <a:rPr lang="en-US" sz="1200" b="0" i="0" u="none" strike="noStrike" dirty="0">
                <a:solidFill>
                  <a:srgbClr val="2F2F2F"/>
                </a:solidFill>
                <a:effectLst/>
                <a:latin typeface="Calibri" panose="020F0502020204030204" pitchFamily="34" charset="0"/>
              </a:rPr>
              <a:t> for that grade band.</a:t>
            </a:r>
          </a:p>
          <a:p>
            <a:pPr rtl="0" fontAlgn="base">
              <a:lnSpc>
                <a:spcPct val="100000"/>
              </a:lnSpc>
              <a:spcBef>
                <a:spcPts val="0"/>
              </a:spcBef>
              <a:spcAft>
                <a:spcPts val="600"/>
              </a:spcAft>
              <a:buFont typeface="Arial" panose="020B0604020202020204" pitchFamily="34" charset="0"/>
              <a:buChar char="•"/>
            </a:pPr>
            <a:r>
              <a:rPr lang="en-US" sz="1200" b="0" i="0" u="none" strike="noStrike" dirty="0">
                <a:solidFill>
                  <a:srgbClr val="2F2F2F"/>
                </a:solidFill>
                <a:effectLst/>
                <a:latin typeface="Calibri" panose="020F0502020204030204" pitchFamily="34" charset="0"/>
              </a:rPr>
              <a:t>How can we use the </a:t>
            </a:r>
            <a:r>
              <a:rPr lang="en-US" sz="1200" b="1" i="0" u="none" strike="noStrike" dirty="0">
                <a:solidFill>
                  <a:srgbClr val="2F2F2F"/>
                </a:solidFill>
                <a:effectLst/>
                <a:latin typeface="Calibri" panose="020F0502020204030204" pitchFamily="34" charset="0"/>
              </a:rPr>
              <a:t>Proficiency Level Descriptors </a:t>
            </a:r>
            <a:r>
              <a:rPr lang="en-US" sz="1200" b="0" i="0" u="none" strike="noStrike" dirty="0">
                <a:solidFill>
                  <a:srgbClr val="2F2F2F"/>
                </a:solidFill>
                <a:effectLst/>
                <a:latin typeface="Calibri" panose="020F0502020204030204" pitchFamily="34" charset="0"/>
              </a:rPr>
              <a:t>to establish criteria for the summative assessment task?</a:t>
            </a:r>
          </a:p>
          <a:p>
            <a:endParaRPr lang="en-US" dirty="0"/>
          </a:p>
        </p:txBody>
      </p:sp>
    </p:spTree>
    <p:extLst>
      <p:ext uri="{BB962C8B-B14F-4D97-AF65-F5344CB8AC3E}">
        <p14:creationId xmlns:p14="http://schemas.microsoft.com/office/powerpoint/2010/main" val="144466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2"/>
            <a:ext cx="5486400" cy="480059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Extended"/>
              </a:rPr>
              <a:t>Discuss with your group: How can the Proficiency Level Descriptors be used to notice and monitor students’ language development across the year?</a:t>
            </a:r>
          </a:p>
        </p:txBody>
      </p:sp>
    </p:spTree>
    <p:extLst>
      <p:ext uri="{BB962C8B-B14F-4D97-AF65-F5344CB8AC3E}">
        <p14:creationId xmlns:p14="http://schemas.microsoft.com/office/powerpoint/2010/main" val="2340803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40403D"/>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298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93"/>
        <p:cNvGrpSpPr/>
        <p:nvPr/>
      </p:nvGrpSpPr>
      <p:grpSpPr>
        <a:xfrm>
          <a:off x="0" y="0"/>
          <a:ext cx="0" cy="0"/>
          <a:chOff x="0" y="0"/>
          <a:chExt cx="0" cy="0"/>
        </a:xfrm>
      </p:grpSpPr>
      <p:sp>
        <p:nvSpPr>
          <p:cNvPr id="94" name="Google Shape;94;g100f04b5389_0_91"/>
          <p:cNvSpPr txBox="1">
            <a:spLocks noGrp="1"/>
          </p:cNvSpPr>
          <p:nvPr>
            <p:ph type="title"/>
          </p:nvPr>
        </p:nvSpPr>
        <p:spPr>
          <a:xfrm>
            <a:off x="916939" y="418814"/>
            <a:ext cx="10358100" cy="12072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3700"/>
              <a:buNone/>
              <a:defRPr sz="4400" b="0" i="0">
                <a:solidFill>
                  <a:srgbClr val="40403D"/>
                </a:solidFill>
                <a:latin typeface="Quattrocento Sans"/>
                <a:ea typeface="Quattrocento Sans"/>
                <a:cs typeface="Quattrocento Sans"/>
                <a:sym typeface="Quattrocento San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5" name="Google Shape;95;g100f04b5389_0_91"/>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700"/>
              <a:buNone/>
              <a:defRPr/>
            </a:lvl1pPr>
            <a:lvl2pPr marL="914400" lvl="1" indent="-228600" algn="l" rtl="0">
              <a:spcBef>
                <a:spcPts val="1600"/>
              </a:spcBef>
              <a:spcAft>
                <a:spcPts val="0"/>
              </a:spcAft>
              <a:buSzPts val="1500"/>
              <a:buNone/>
              <a:defRPr/>
            </a:lvl2pPr>
            <a:lvl3pPr marL="1371600" lvl="2" indent="-228600" algn="l" rtl="0">
              <a:spcBef>
                <a:spcPts val="1600"/>
              </a:spcBef>
              <a:spcAft>
                <a:spcPts val="0"/>
              </a:spcAft>
              <a:buSzPts val="1500"/>
              <a:buNone/>
              <a:defRPr/>
            </a:lvl3pPr>
            <a:lvl4pPr marL="1828800" lvl="3" indent="-228600" algn="l" rtl="0">
              <a:spcBef>
                <a:spcPts val="1600"/>
              </a:spcBef>
              <a:spcAft>
                <a:spcPts val="0"/>
              </a:spcAft>
              <a:buSzPts val="1500"/>
              <a:buNone/>
              <a:defRPr/>
            </a:lvl4pPr>
            <a:lvl5pPr marL="2286000" lvl="4" indent="-228600" algn="l" rtl="0">
              <a:spcBef>
                <a:spcPts val="1600"/>
              </a:spcBef>
              <a:spcAft>
                <a:spcPts val="0"/>
              </a:spcAft>
              <a:buSzPts val="1500"/>
              <a:buNone/>
              <a:defRPr/>
            </a:lvl5pPr>
            <a:lvl6pPr marL="2743200" lvl="5" indent="-228600" algn="l" rtl="0">
              <a:spcBef>
                <a:spcPts val="1600"/>
              </a:spcBef>
              <a:spcAft>
                <a:spcPts val="0"/>
              </a:spcAft>
              <a:buSzPts val="1500"/>
              <a:buNone/>
              <a:defRPr/>
            </a:lvl6pPr>
            <a:lvl7pPr marL="3200400" lvl="6" indent="-228600" algn="l" rtl="0">
              <a:spcBef>
                <a:spcPts val="1600"/>
              </a:spcBef>
              <a:spcAft>
                <a:spcPts val="0"/>
              </a:spcAft>
              <a:buSzPts val="1500"/>
              <a:buNone/>
              <a:defRPr/>
            </a:lvl7pPr>
            <a:lvl8pPr marL="3657600" lvl="7" indent="-228600" algn="l" rtl="0">
              <a:spcBef>
                <a:spcPts val="1600"/>
              </a:spcBef>
              <a:spcAft>
                <a:spcPts val="0"/>
              </a:spcAft>
              <a:buSzPts val="1500"/>
              <a:buNone/>
              <a:defRPr/>
            </a:lvl8pPr>
            <a:lvl9pPr marL="4114800" lvl="8" indent="-228600" algn="l" rtl="0">
              <a:spcBef>
                <a:spcPts val="1600"/>
              </a:spcBef>
              <a:spcAft>
                <a:spcPts val="1600"/>
              </a:spcAft>
              <a:buSzPts val="1500"/>
              <a:buNone/>
              <a:defRPr/>
            </a:lvl9pPr>
          </a:lstStyle>
          <a:p>
            <a:endParaRPr/>
          </a:p>
        </p:txBody>
      </p:sp>
      <p:sp>
        <p:nvSpPr>
          <p:cNvPr id="96" name="Google Shape;96;g100f04b5389_0_91"/>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700"/>
              <a:buNone/>
              <a:defRPr/>
            </a:lvl1pPr>
            <a:lvl2pPr marL="914400" lvl="1" indent="-228600" algn="l" rtl="0">
              <a:spcBef>
                <a:spcPts val="1600"/>
              </a:spcBef>
              <a:spcAft>
                <a:spcPts val="0"/>
              </a:spcAft>
              <a:buSzPts val="1500"/>
              <a:buNone/>
              <a:defRPr/>
            </a:lvl2pPr>
            <a:lvl3pPr marL="1371600" lvl="2" indent="-228600" algn="l" rtl="0">
              <a:spcBef>
                <a:spcPts val="1600"/>
              </a:spcBef>
              <a:spcAft>
                <a:spcPts val="0"/>
              </a:spcAft>
              <a:buSzPts val="1500"/>
              <a:buNone/>
              <a:defRPr/>
            </a:lvl3pPr>
            <a:lvl4pPr marL="1828800" lvl="3" indent="-228600" algn="l" rtl="0">
              <a:spcBef>
                <a:spcPts val="1600"/>
              </a:spcBef>
              <a:spcAft>
                <a:spcPts val="0"/>
              </a:spcAft>
              <a:buSzPts val="1500"/>
              <a:buNone/>
              <a:defRPr/>
            </a:lvl4pPr>
            <a:lvl5pPr marL="2286000" lvl="4" indent="-228600" algn="l" rtl="0">
              <a:spcBef>
                <a:spcPts val="1600"/>
              </a:spcBef>
              <a:spcAft>
                <a:spcPts val="0"/>
              </a:spcAft>
              <a:buSzPts val="1500"/>
              <a:buNone/>
              <a:defRPr/>
            </a:lvl5pPr>
            <a:lvl6pPr marL="2743200" lvl="5" indent="-228600" algn="l" rtl="0">
              <a:spcBef>
                <a:spcPts val="1600"/>
              </a:spcBef>
              <a:spcAft>
                <a:spcPts val="0"/>
              </a:spcAft>
              <a:buSzPts val="1500"/>
              <a:buNone/>
              <a:defRPr/>
            </a:lvl6pPr>
            <a:lvl7pPr marL="3200400" lvl="6" indent="-228600" algn="l" rtl="0">
              <a:spcBef>
                <a:spcPts val="1600"/>
              </a:spcBef>
              <a:spcAft>
                <a:spcPts val="0"/>
              </a:spcAft>
              <a:buSzPts val="1500"/>
              <a:buNone/>
              <a:defRPr/>
            </a:lvl7pPr>
            <a:lvl8pPr marL="3657600" lvl="7" indent="-228600" algn="l" rtl="0">
              <a:spcBef>
                <a:spcPts val="1600"/>
              </a:spcBef>
              <a:spcAft>
                <a:spcPts val="0"/>
              </a:spcAft>
              <a:buSzPts val="1500"/>
              <a:buNone/>
              <a:defRPr/>
            </a:lvl8pPr>
            <a:lvl9pPr marL="4114800" lvl="8" indent="-228600" algn="l" rtl="0">
              <a:spcBef>
                <a:spcPts val="1600"/>
              </a:spcBef>
              <a:spcAft>
                <a:spcPts val="1600"/>
              </a:spcAft>
              <a:buSzPts val="1500"/>
              <a:buNone/>
              <a:defRPr/>
            </a:lvl9pPr>
          </a:lstStyle>
          <a:p>
            <a:endParaRPr/>
          </a:p>
        </p:txBody>
      </p:sp>
      <p:sp>
        <p:nvSpPr>
          <p:cNvPr id="97" name="Google Shape;97;g100f04b5389_0_91"/>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g100f04b5389_0_91"/>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100f04b5389_0_91"/>
          <p:cNvSpPr txBox="1">
            <a:spLocks noGrp="1"/>
          </p:cNvSpPr>
          <p:nvPr>
            <p:ph type="sldNum" idx="12"/>
          </p:nvPr>
        </p:nvSpPr>
        <p:spPr>
          <a:xfrm>
            <a:off x="8778240" y="6377940"/>
            <a:ext cx="2804100" cy="200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extLst>
      <p:ext uri="{BB962C8B-B14F-4D97-AF65-F5344CB8AC3E}">
        <p14:creationId xmlns:p14="http://schemas.microsoft.com/office/powerpoint/2010/main" val="334328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924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3"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ACA667-CE12-4503-8137-5A98DF731142}"/>
              </a:ext>
            </a:extLst>
          </p:cNvPr>
          <p:cNvSpPr txBox="1"/>
          <p:nvPr/>
        </p:nvSpPr>
        <p:spPr>
          <a:xfrm>
            <a:off x="555010" y="309489"/>
            <a:ext cx="11045587" cy="1308296"/>
          </a:xfrm>
          <a:prstGeom prst="rect">
            <a:avLst/>
          </a:prstGeom>
          <a:solidFill>
            <a:schemeClr val="accent5">
              <a:lumMod val="40000"/>
              <a:lumOff val="6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CFDF7749-4A5D-4509-9BEE-149C479E7833}"/>
              </a:ext>
            </a:extLst>
          </p:cNvPr>
          <p:cNvSpPr>
            <a:spLocks noGrp="1"/>
          </p:cNvSpPr>
          <p:nvPr>
            <p:ph type="title"/>
          </p:nvPr>
        </p:nvSpPr>
        <p:spPr>
          <a:xfrm>
            <a:off x="1085751" y="434203"/>
            <a:ext cx="10358120" cy="1107996"/>
          </a:xfrm>
        </p:spPr>
        <p:txBody>
          <a:bodyPr>
            <a:normAutofit/>
          </a:bodyPr>
          <a:lstStyle/>
          <a:p>
            <a:r>
              <a:rPr lang="en-US" sz="4000" dirty="0"/>
              <a:t>Module 6: Proficiency Level Descriptors</a:t>
            </a:r>
          </a:p>
        </p:txBody>
      </p:sp>
      <p:sp>
        <p:nvSpPr>
          <p:cNvPr id="3" name="Content Placeholder 2">
            <a:extLst>
              <a:ext uri="{FF2B5EF4-FFF2-40B4-BE49-F238E27FC236}">
                <a16:creationId xmlns:a16="http://schemas.microsoft.com/office/drawing/2014/main" id="{D22FE7EC-E9BE-48AA-AE36-4184384947C5}"/>
              </a:ext>
            </a:extLst>
          </p:cNvPr>
          <p:cNvSpPr>
            <a:spLocks noGrp="1"/>
          </p:cNvSpPr>
          <p:nvPr>
            <p:ph sz="half" idx="2"/>
          </p:nvPr>
        </p:nvSpPr>
        <p:spPr>
          <a:xfrm>
            <a:off x="555009" y="2034678"/>
            <a:ext cx="4970853" cy="3900555"/>
          </a:xfrm>
        </p:spPr>
        <p:txBody>
          <a:bodyPr/>
          <a:lstStyle/>
          <a:p>
            <a:pPr marL="0" indent="0">
              <a:spcAft>
                <a:spcPts val="600"/>
              </a:spcAft>
              <a:buNone/>
            </a:pPr>
            <a:r>
              <a:rPr lang="en-US" sz="2800" u="sng" dirty="0"/>
              <a:t>Learning Targets:</a:t>
            </a:r>
            <a:r>
              <a:rPr lang="en-US" sz="2800" dirty="0"/>
              <a:t> </a:t>
            </a:r>
          </a:p>
          <a:p>
            <a:pPr>
              <a:spcAft>
                <a:spcPts val="600"/>
              </a:spcAft>
            </a:pPr>
            <a:r>
              <a:rPr lang="en-US" dirty="0"/>
              <a:t>Explore ways that language typically develops within a certain dimension of language.</a:t>
            </a:r>
            <a:endParaRPr lang="en-US" sz="2800" dirty="0"/>
          </a:p>
          <a:p>
            <a:pPr>
              <a:spcAft>
                <a:spcPts val="600"/>
              </a:spcAft>
            </a:pPr>
            <a:r>
              <a:rPr lang="en-US" sz="2800" dirty="0"/>
              <a:t>Use the Proficiency Level Descriptors to guide conversations about language growth over time.</a:t>
            </a:r>
          </a:p>
        </p:txBody>
      </p:sp>
      <p:sp>
        <p:nvSpPr>
          <p:cNvPr id="4" name="Content Placeholder 3" descr="Table showing the 4 WIDA big ideas">
            <a:extLst>
              <a:ext uri="{FF2B5EF4-FFF2-40B4-BE49-F238E27FC236}">
                <a16:creationId xmlns:a16="http://schemas.microsoft.com/office/drawing/2014/main" id="{29F3B4F9-ED39-42FE-86F4-5A4416118349}"/>
              </a:ext>
            </a:extLst>
          </p:cNvPr>
          <p:cNvSpPr>
            <a:spLocks noGrp="1"/>
          </p:cNvSpPr>
          <p:nvPr>
            <p:ph sz="half" idx="3"/>
          </p:nvPr>
        </p:nvSpPr>
        <p:spPr>
          <a:xfrm>
            <a:off x="5814138" y="2034678"/>
            <a:ext cx="5963880" cy="4387868"/>
          </a:xfrm>
        </p:spPr>
        <p:txBody>
          <a:bodyPr/>
          <a:lstStyle/>
          <a:p>
            <a:pPr marL="0" lvl="0" indent="0" algn="l">
              <a:buNone/>
            </a:pPr>
            <a:r>
              <a:rPr lang="en-US" u="sng" dirty="0"/>
              <a:t>BIG Ideas:</a:t>
            </a:r>
            <a:endParaRPr lang="en-US" b="1" dirty="0">
              <a:solidFill>
                <a:srgbClr val="40403D"/>
              </a:solidFill>
              <a:latin typeface="Segoe UI"/>
              <a:cs typeface="Segoe UI"/>
            </a:endParaRPr>
          </a:p>
          <a:p>
            <a:pPr lvl="0" algn="l"/>
            <a:r>
              <a:rPr lang="en-US" b="1" dirty="0">
                <a:solidFill>
                  <a:srgbClr val="40403D"/>
                </a:solidFill>
                <a:latin typeface="Segoe UI"/>
                <a:cs typeface="Segoe UI"/>
              </a:rPr>
              <a:t>Functional Approach</a:t>
            </a:r>
            <a:r>
              <a:rPr lang="en-US" dirty="0">
                <a:solidFill>
                  <a:srgbClr val="40403D"/>
                </a:solidFill>
                <a:latin typeface="Segoe UI"/>
                <a:cs typeface="Segoe UI"/>
              </a:rPr>
              <a:t> to Language Development</a:t>
            </a:r>
          </a:p>
          <a:p>
            <a:pPr lvl="0" algn="l"/>
            <a:r>
              <a:rPr lang="en-US" b="1" dirty="0"/>
              <a:t>Collaboration</a:t>
            </a:r>
            <a:r>
              <a:rPr lang="en-US" dirty="0"/>
              <a:t> among Stakeholders</a:t>
            </a:r>
          </a:p>
          <a:p>
            <a:pPr marL="0" lvl="0" indent="0" algn="l">
              <a:buNone/>
            </a:pPr>
            <a:endParaRPr lang="en-US" dirty="0">
              <a:solidFill>
                <a:srgbClr val="40403D"/>
              </a:solidFill>
              <a:latin typeface="Segoe UI"/>
              <a:cs typeface="Segoe UI"/>
            </a:endParaRPr>
          </a:p>
          <a:p>
            <a:pPr lvl="0" algn="l"/>
            <a:endParaRPr lang="en-US" dirty="0">
              <a:solidFill>
                <a:srgbClr val="40403D"/>
              </a:solidFill>
              <a:latin typeface="Segoe UI"/>
              <a:cs typeface="Segoe UI"/>
            </a:endParaRPr>
          </a:p>
          <a:p>
            <a:pPr marL="0" lvl="0" indent="0" algn="l">
              <a:buNone/>
            </a:pPr>
            <a:endParaRPr lang="en-US" dirty="0">
              <a:solidFill>
                <a:srgbClr val="40403D"/>
              </a:solidFill>
              <a:latin typeface="Segoe UI"/>
              <a:cs typeface="Segoe UI"/>
            </a:endParaRPr>
          </a:p>
          <a:p>
            <a:pPr lvl="0" algn="l"/>
            <a:endParaRPr lang="en-US" i="1" dirty="0"/>
          </a:p>
          <a:p>
            <a:pPr marL="0" lvl="0" indent="0" algn="l">
              <a:buNone/>
            </a:pPr>
            <a:r>
              <a:rPr lang="en-US" i="1" dirty="0"/>
              <a:t>	</a:t>
            </a:r>
            <a:endParaRPr lang="en-US" sz="3200" dirty="0">
              <a:solidFill>
                <a:srgbClr val="40403D"/>
              </a:solidFill>
              <a:latin typeface="Segoe UI"/>
              <a:cs typeface="Segoe UI"/>
            </a:endParaRPr>
          </a:p>
        </p:txBody>
      </p:sp>
      <p:sp>
        <p:nvSpPr>
          <p:cNvPr id="8" name="Arrow: Left-Right 7">
            <a:extLst>
              <a:ext uri="{FF2B5EF4-FFF2-40B4-BE49-F238E27FC236}">
                <a16:creationId xmlns:a16="http://schemas.microsoft.com/office/drawing/2014/main" id="{A2C54376-537C-4A13-8703-95B4BBDFD2A5}"/>
              </a:ext>
            </a:extLst>
          </p:cNvPr>
          <p:cNvSpPr/>
          <p:nvPr/>
        </p:nvSpPr>
        <p:spPr>
          <a:xfrm>
            <a:off x="555011" y="1742499"/>
            <a:ext cx="11045586" cy="1860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able showing the 4 WIDA big ideas">
            <a:extLst>
              <a:ext uri="{FF2B5EF4-FFF2-40B4-BE49-F238E27FC236}">
                <a16:creationId xmlns:a16="http://schemas.microsoft.com/office/drawing/2014/main" id="{0E40613D-D3EA-438B-88E6-D4044CFC2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081" y="3959845"/>
            <a:ext cx="4453719" cy="2568789"/>
          </a:xfrm>
          <a:prstGeom prst="rect">
            <a:avLst/>
          </a:prstGeom>
        </p:spPr>
      </p:pic>
    </p:spTree>
    <p:extLst>
      <p:ext uri="{BB962C8B-B14F-4D97-AF65-F5344CB8AC3E}">
        <p14:creationId xmlns:p14="http://schemas.microsoft.com/office/powerpoint/2010/main" val="1049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Proficiency Level Descriptors (PLDs)</a:t>
            </a:r>
            <a:endParaRPr lang="en-US" dirty="0"/>
          </a:p>
        </p:txBody>
      </p:sp>
      <p:pic>
        <p:nvPicPr>
          <p:cNvPr id="9" name="Content Placeholder 7" descr="Calendar&#10;&#10;Description automatically generated">
            <a:extLst>
              <a:ext uri="{FF2B5EF4-FFF2-40B4-BE49-F238E27FC236}">
                <a16:creationId xmlns:a16="http://schemas.microsoft.com/office/drawing/2014/main" id="{113C6F12-FE63-44C1-A299-E2B30B4C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724" y="1538691"/>
            <a:ext cx="6783576" cy="5142685"/>
          </a:xfrm>
          <a:prstGeom prst="rect">
            <a:avLst/>
          </a:prstGeom>
          <a:ln>
            <a:solidFill>
              <a:srgbClr val="40403D"/>
            </a:solidFill>
          </a:ln>
        </p:spPr>
      </p:pic>
      <p:sp>
        <p:nvSpPr>
          <p:cNvPr id="10" name="Content Placeholder 2">
            <a:extLst>
              <a:ext uri="{FF2B5EF4-FFF2-40B4-BE49-F238E27FC236}">
                <a16:creationId xmlns:a16="http://schemas.microsoft.com/office/drawing/2014/main" id="{70302CA4-51B2-4431-8EF2-6079E37AB207}"/>
              </a:ext>
            </a:extLst>
          </p:cNvPr>
          <p:cNvSpPr>
            <a:spLocks noGrp="1"/>
          </p:cNvSpPr>
          <p:nvPr>
            <p:ph sz="half" idx="2"/>
          </p:nvPr>
        </p:nvSpPr>
        <p:spPr>
          <a:xfrm>
            <a:off x="647700" y="1697794"/>
            <a:ext cx="3607917" cy="3922099"/>
          </a:xfrm>
        </p:spPr>
        <p:txBody>
          <a:bodyPr/>
          <a:lstStyle/>
          <a:p>
            <a:pPr marL="0" indent="0">
              <a:spcAft>
                <a:spcPts val="600"/>
              </a:spcAft>
              <a:buNone/>
            </a:pPr>
            <a:r>
              <a:rPr lang="en-US" dirty="0"/>
              <a:t>Proficiency Level Descriptors for…</a:t>
            </a:r>
          </a:p>
          <a:p>
            <a:pPr lvl="1">
              <a:spcAft>
                <a:spcPts val="600"/>
              </a:spcAft>
            </a:pPr>
            <a:r>
              <a:rPr lang="en-US" sz="2600" dirty="0"/>
              <a:t>Interpretive Mode</a:t>
            </a:r>
          </a:p>
          <a:p>
            <a:pPr lvl="1">
              <a:spcAft>
                <a:spcPts val="600"/>
              </a:spcAft>
            </a:pPr>
            <a:r>
              <a:rPr lang="en-US" sz="2600" dirty="0"/>
              <a:t>Expressive Mode</a:t>
            </a:r>
          </a:p>
          <a:p>
            <a:pPr marL="0" indent="0">
              <a:spcAft>
                <a:spcPts val="600"/>
              </a:spcAft>
              <a:buNone/>
            </a:pPr>
            <a:r>
              <a:rPr lang="en-US" dirty="0"/>
              <a:t>…are found at the end of each grade band section in the WIDA ELD Standards Framework</a:t>
            </a:r>
          </a:p>
        </p:txBody>
      </p:sp>
    </p:spTree>
    <p:extLst>
      <p:ext uri="{BB962C8B-B14F-4D97-AF65-F5344CB8AC3E}">
        <p14:creationId xmlns:p14="http://schemas.microsoft.com/office/powerpoint/2010/main" val="242681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CC0E23-4BB8-4147-A5B4-855A7AC06327}"/>
              </a:ext>
            </a:extLst>
          </p:cNvPr>
          <p:cNvSpPr txBox="1">
            <a:spLocks/>
          </p:cNvSpPr>
          <p:nvPr/>
        </p:nvSpPr>
        <p:spPr>
          <a:xfrm>
            <a:off x="557213" y="317232"/>
            <a:ext cx="10987087" cy="1071547"/>
          </a:xfrm>
          <a:prstGeom prst="rect">
            <a:avLst/>
          </a:prstGeom>
          <a:solidFill>
            <a:schemeClr val="accent5">
              <a:lumMod val="40000"/>
              <a:lumOff val="6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Characteristics of the PLDs</a:t>
            </a:r>
            <a:endParaRPr lang="en-US" dirty="0"/>
          </a:p>
        </p:txBody>
      </p:sp>
      <p:sp>
        <p:nvSpPr>
          <p:cNvPr id="4" name="Content Placeholder 2">
            <a:extLst>
              <a:ext uri="{FF2B5EF4-FFF2-40B4-BE49-F238E27FC236}">
                <a16:creationId xmlns:a16="http://schemas.microsoft.com/office/drawing/2014/main" id="{E411F231-C118-4BF5-BCC0-A6584036E919}"/>
              </a:ext>
            </a:extLst>
          </p:cNvPr>
          <p:cNvSpPr>
            <a:spLocks noGrp="1"/>
          </p:cNvSpPr>
          <p:nvPr>
            <p:ph sz="half" idx="2"/>
          </p:nvPr>
        </p:nvSpPr>
        <p:spPr>
          <a:xfrm>
            <a:off x="557213" y="1721856"/>
            <a:ext cx="10802802" cy="3939540"/>
          </a:xfrm>
        </p:spPr>
        <p:txBody>
          <a:bodyPr/>
          <a:lstStyle/>
          <a:p>
            <a:pPr marL="0" indent="0" algn="l">
              <a:lnSpc>
                <a:spcPct val="100000"/>
              </a:lnSpc>
              <a:spcBef>
                <a:spcPts val="1800"/>
              </a:spcBef>
              <a:buNone/>
            </a:pPr>
            <a:r>
              <a:rPr lang="en-US" b="0" i="0" dirty="0">
                <a:solidFill>
                  <a:srgbClr val="000000"/>
                </a:solidFill>
                <a:effectLst/>
              </a:rPr>
              <a:t>In the Proficiency Level Descriptors:</a:t>
            </a:r>
          </a:p>
          <a:p>
            <a:pPr lvl="1">
              <a:lnSpc>
                <a:spcPct val="100000"/>
              </a:lnSpc>
              <a:spcBef>
                <a:spcPts val="1800"/>
              </a:spcBef>
            </a:pPr>
            <a:r>
              <a:rPr lang="en-US" sz="2800" b="0" i="0" dirty="0">
                <a:solidFill>
                  <a:srgbClr val="000000"/>
                </a:solidFill>
                <a:effectLst/>
              </a:rPr>
              <a:t>The word “text” includes oral, visual, and written forms.</a:t>
            </a:r>
          </a:p>
          <a:p>
            <a:pPr lvl="1">
              <a:lnSpc>
                <a:spcPct val="100000"/>
              </a:lnSpc>
              <a:spcBef>
                <a:spcPts val="1800"/>
              </a:spcBef>
            </a:pPr>
            <a:r>
              <a:rPr lang="en-US" sz="2800" b="0" i="0" dirty="0">
                <a:solidFill>
                  <a:srgbClr val="000000"/>
                </a:solidFill>
                <a:effectLst/>
              </a:rPr>
              <a:t>Each of the six language proficiency levels builds on </a:t>
            </a:r>
            <a:r>
              <a:rPr lang="en-US" sz="2800" dirty="0">
                <a:solidFill>
                  <a:srgbClr val="000000"/>
                </a:solidFill>
              </a:rPr>
              <a:t>the </a:t>
            </a:r>
            <a:r>
              <a:rPr lang="en-US" sz="2800" b="0" i="0" dirty="0">
                <a:solidFill>
                  <a:srgbClr val="000000"/>
                </a:solidFill>
                <a:effectLst/>
              </a:rPr>
              <a:t>others.</a:t>
            </a:r>
          </a:p>
          <a:p>
            <a:pPr lvl="1">
              <a:lnSpc>
                <a:spcPct val="100000"/>
              </a:lnSpc>
              <a:spcBef>
                <a:spcPts val="1800"/>
              </a:spcBef>
            </a:pPr>
            <a:r>
              <a:rPr lang="en-US" sz="2800" dirty="0">
                <a:solidFill>
                  <a:srgbClr val="000000"/>
                </a:solidFill>
              </a:rPr>
              <a:t>Descriptions of language use </a:t>
            </a:r>
            <a:r>
              <a:rPr lang="en-US" sz="2800" b="0" i="0" dirty="0">
                <a:solidFill>
                  <a:srgbClr val="000000"/>
                </a:solidFill>
                <a:effectLst/>
              </a:rPr>
              <a:t>refer to how it is used at the end of each language proficiency level.</a:t>
            </a:r>
          </a:p>
          <a:p>
            <a:pPr lvl="1">
              <a:lnSpc>
                <a:spcPct val="100000"/>
              </a:lnSpc>
              <a:spcBef>
                <a:spcPts val="1800"/>
              </a:spcBef>
            </a:pPr>
            <a:r>
              <a:rPr lang="en-US" sz="2800" b="0" i="0" dirty="0">
                <a:solidFill>
                  <a:srgbClr val="000000"/>
                </a:solidFill>
                <a:effectLst/>
              </a:rPr>
              <a:t>Appropriate scaffolding is needed for students to move through the proficiency levels.</a:t>
            </a:r>
          </a:p>
        </p:txBody>
      </p:sp>
    </p:spTree>
    <p:extLst>
      <p:ext uri="{BB962C8B-B14F-4D97-AF65-F5344CB8AC3E}">
        <p14:creationId xmlns:p14="http://schemas.microsoft.com/office/powerpoint/2010/main" val="103800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8A6F86-7AE3-4605-AF98-A05F22076083}"/>
              </a:ext>
            </a:extLst>
          </p:cNvPr>
          <p:cNvSpPr txBox="1"/>
          <p:nvPr/>
        </p:nvSpPr>
        <p:spPr>
          <a:xfrm>
            <a:off x="941070" y="441783"/>
            <a:ext cx="10309860" cy="1143000"/>
          </a:xfrm>
          <a:prstGeom prst="rect">
            <a:avLst/>
          </a:prstGeom>
          <a:solidFill>
            <a:schemeClr val="accent5">
              <a:lumMod val="40000"/>
              <a:lumOff val="60000"/>
            </a:schemeClr>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436284" y="553888"/>
            <a:ext cx="7685194" cy="1030895"/>
          </a:xfrm>
        </p:spPr>
        <p:txBody>
          <a:bodyPr wrap="square">
            <a:normAutofit/>
          </a:bodyPr>
          <a:lstStyle/>
          <a:p>
            <a:r>
              <a:rPr lang="en-US" dirty="0"/>
              <a:t>Breakout Room Discussion</a:t>
            </a:r>
          </a:p>
        </p:txBody>
      </p:sp>
      <p:pic>
        <p:nvPicPr>
          <p:cNvPr id="7" name="Picture Placeholder 6" descr="A yellow flower">
            <a:extLst>
              <a:ext uri="{FF2B5EF4-FFF2-40B4-BE49-F238E27FC236}">
                <a16:creationId xmlns:a16="http://schemas.microsoft.com/office/drawing/2014/main" id="{B225D113-B019-439B-86CB-26F8CADB127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4" r="7165"/>
          <a:stretch/>
        </p:blipFill>
        <p:spPr>
          <a:xfrm>
            <a:off x="941070" y="1833884"/>
            <a:ext cx="5303520" cy="4526280"/>
          </a:xfrm>
          <a:noFill/>
        </p:spPr>
      </p:pic>
      <p:sp>
        <p:nvSpPr>
          <p:cNvPr id="4" name="Text Placeholder 3">
            <a:extLst>
              <a:ext uri="{FF2B5EF4-FFF2-40B4-BE49-F238E27FC236}">
                <a16:creationId xmlns:a16="http://schemas.microsoft.com/office/drawing/2014/main" id="{45980765-8797-49F2-B613-D5E5BF8DBD05}"/>
              </a:ext>
            </a:extLst>
          </p:cNvPr>
          <p:cNvSpPr>
            <a:spLocks noGrp="1"/>
          </p:cNvSpPr>
          <p:nvPr>
            <p:ph sz="half" idx="3"/>
          </p:nvPr>
        </p:nvSpPr>
        <p:spPr>
          <a:xfrm>
            <a:off x="6540818" y="1803110"/>
            <a:ext cx="5081687" cy="4778164"/>
          </a:xfrm>
        </p:spPr>
        <p:txBody>
          <a:bodyPr wrap="square">
            <a:normAutofit fontScale="85000" lnSpcReduction="10000"/>
          </a:bodyPr>
          <a:lstStyle/>
          <a:p>
            <a:pPr marL="0" indent="0" rtl="0" fontAlgn="base">
              <a:lnSpc>
                <a:spcPct val="100000"/>
              </a:lnSpc>
              <a:spcBef>
                <a:spcPts val="0"/>
              </a:spcBef>
              <a:spcAft>
                <a:spcPts val="0"/>
              </a:spcAft>
              <a:buNone/>
            </a:pPr>
            <a:r>
              <a:rPr lang="en-US" dirty="0">
                <a:solidFill>
                  <a:srgbClr val="2F2F2F"/>
                </a:solidFill>
              </a:rPr>
              <a:t>Look at</a:t>
            </a:r>
            <a:r>
              <a:rPr lang="en-US" b="0" i="0" u="none" strike="noStrike" dirty="0">
                <a:solidFill>
                  <a:srgbClr val="2F2F2F"/>
                </a:solidFill>
                <a:effectLst/>
              </a:rPr>
              <a:t> the Proficiency Level Descriptors for the Expressive Mode for one grade band:</a:t>
            </a:r>
          </a:p>
          <a:p>
            <a:pPr fontAlgn="base">
              <a:lnSpc>
                <a:spcPct val="100000"/>
              </a:lnSpc>
              <a:spcBef>
                <a:spcPts val="600"/>
              </a:spcBef>
              <a:spcAft>
                <a:spcPts val="600"/>
              </a:spcAft>
            </a:pPr>
            <a:r>
              <a:rPr lang="en-US" b="0" i="0" u="none" strike="noStrike" dirty="0">
                <a:solidFill>
                  <a:srgbClr val="2F2F2F"/>
                </a:solidFill>
                <a:effectLst/>
              </a:rPr>
              <a:t>What do you notice about how discourse develops across the </a:t>
            </a:r>
            <a:r>
              <a:rPr lang="en-US" dirty="0">
                <a:solidFill>
                  <a:srgbClr val="2F2F2F"/>
                </a:solidFill>
              </a:rPr>
              <a:t>6 lev</a:t>
            </a:r>
            <a:r>
              <a:rPr lang="en-US" b="0" i="0" u="none" strike="noStrike" dirty="0">
                <a:solidFill>
                  <a:srgbClr val="2F2F2F"/>
                </a:solidFill>
                <a:effectLst/>
              </a:rPr>
              <a:t>els? </a:t>
            </a:r>
          </a:p>
          <a:p>
            <a:pPr fontAlgn="base">
              <a:lnSpc>
                <a:spcPct val="100000"/>
              </a:lnSpc>
              <a:spcBef>
                <a:spcPts val="600"/>
              </a:spcBef>
            </a:pPr>
            <a:r>
              <a:rPr lang="en-US" b="0" i="0" u="none" strike="noStrike" dirty="0">
                <a:solidFill>
                  <a:srgbClr val="2F2F2F"/>
                </a:solidFill>
                <a:effectLst/>
              </a:rPr>
              <a:t>What are some language features that students at this grade level will need to reach proficiency at the sentence and word/phrase level?</a:t>
            </a:r>
          </a:p>
          <a:p>
            <a:pPr fontAlgn="base">
              <a:lnSpc>
                <a:spcPct val="100000"/>
              </a:lnSpc>
              <a:spcBef>
                <a:spcPts val="600"/>
              </a:spcBef>
            </a:pPr>
            <a:r>
              <a:rPr lang="en-US" dirty="0">
                <a:solidFill>
                  <a:srgbClr val="2F2F2F"/>
                </a:solidFill>
              </a:rPr>
              <a:t>How might teachers use these PLDs to support multilingual learners to meet grade-level expectations?</a:t>
            </a:r>
            <a:endParaRPr lang="en-US" b="0" i="0" u="none" strike="noStrike" dirty="0">
              <a:solidFill>
                <a:srgbClr val="2F2F2F"/>
              </a:solidFill>
              <a:effectLst/>
            </a:endParaRPr>
          </a:p>
        </p:txBody>
      </p:sp>
    </p:spTree>
    <p:extLst>
      <p:ext uri="{BB962C8B-B14F-4D97-AF65-F5344CB8AC3E}">
        <p14:creationId xmlns:p14="http://schemas.microsoft.com/office/powerpoint/2010/main" val="59804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12"/>
          <p:cNvSpPr txBox="1">
            <a:spLocks noGrp="1"/>
          </p:cNvSpPr>
          <p:nvPr>
            <p:ph type="title"/>
          </p:nvPr>
        </p:nvSpPr>
        <p:spPr>
          <a:xfrm>
            <a:off x="6319325" y="276794"/>
            <a:ext cx="5368760" cy="609398"/>
          </a:xfrm>
          <a:prstGeom prst="rect">
            <a:avLst/>
          </a:prstGeom>
          <a:solidFill>
            <a:schemeClr val="accent5">
              <a:lumMod val="40000"/>
              <a:lumOff val="60000"/>
            </a:schemeClr>
          </a:solid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t>Let’s Practice </a:t>
            </a:r>
            <a:endParaRPr dirty="0"/>
          </a:p>
        </p:txBody>
      </p:sp>
      <p:sp>
        <p:nvSpPr>
          <p:cNvPr id="2120" name="Google Shape;2120;p12"/>
          <p:cNvSpPr txBox="1">
            <a:spLocks noGrp="1"/>
          </p:cNvSpPr>
          <p:nvPr>
            <p:ph type="body" idx="1"/>
          </p:nvPr>
        </p:nvSpPr>
        <p:spPr>
          <a:xfrm>
            <a:off x="357188" y="248850"/>
            <a:ext cx="5368760" cy="6360300"/>
          </a:xfrm>
          <a:prstGeom prst="rect">
            <a:avLst/>
          </a:prstGeom>
          <a:noFill/>
          <a:ln w="38100" cap="flat" cmpd="sng">
            <a:solidFill>
              <a:srgbClr val="8CB5AB"/>
            </a:solidFill>
            <a:prstDash val="solid"/>
            <a:round/>
            <a:headEnd type="none" w="sm" len="sm"/>
            <a:tailEnd type="none" w="sm" len="sm"/>
          </a:ln>
        </p:spPr>
        <p:txBody>
          <a:bodyPr spcFirstLastPara="1" wrap="square" lIns="91440" tIns="0" rIns="182880" bIns="0" anchor="t" anchorCtr="0">
            <a:noAutofit/>
          </a:bodyPr>
          <a:lstStyle/>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Unit Overview: </a:t>
            </a:r>
            <a:r>
              <a:rPr lang="en-US" sz="2400" b="0" i="1" u="none" strike="noStrike" dirty="0">
                <a:solidFill>
                  <a:srgbClr val="000000"/>
                </a:solidFill>
                <a:effectLst/>
              </a:rPr>
              <a:t>This unit focuses on the idea that </a:t>
            </a:r>
            <a:r>
              <a:rPr lang="en-US" sz="2400" b="0" i="1" dirty="0">
                <a:solidFill>
                  <a:srgbClr val="000000"/>
                </a:solidFill>
                <a:effectLst/>
              </a:rPr>
              <a:t>sound energy produces vibrations that travel in waves and are transferred through air particles.</a:t>
            </a:r>
          </a:p>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Essential Question: </a:t>
            </a:r>
            <a:r>
              <a:rPr lang="en-US" sz="2400" b="0" i="1" u="none" strike="noStrike" dirty="0">
                <a:solidFill>
                  <a:srgbClr val="000000"/>
                </a:solidFill>
                <a:effectLst/>
              </a:rPr>
              <a:t>How do sound waves produce and transfer energy? </a:t>
            </a:r>
          </a:p>
          <a:p>
            <a:pPr marL="0" lvl="0" indent="0" rtl="0">
              <a:spcBef>
                <a:spcPts val="1600"/>
              </a:spcBef>
              <a:spcAft>
                <a:spcPts val="0"/>
              </a:spcAft>
              <a:buNone/>
            </a:pPr>
            <a:r>
              <a:rPr lang="en-US" sz="2400" b="1" i="1" dirty="0">
                <a:solidFill>
                  <a:srgbClr val="000000"/>
                </a:solidFill>
              </a:rPr>
              <a:t>Content Standard: </a:t>
            </a:r>
            <a:r>
              <a:rPr lang="en-US" sz="2400" i="1" u="sng" dirty="0">
                <a:solidFill>
                  <a:srgbClr val="40403D"/>
                </a:solidFill>
                <a:ea typeface="Quattrocento Sans"/>
                <a:cs typeface="Quattrocento Sans"/>
                <a:sym typeface="Quattrocento Sans"/>
              </a:rPr>
              <a:t>NGSS-4PS3.2</a:t>
            </a:r>
            <a:r>
              <a:rPr lang="en-US" sz="2400" i="1" dirty="0">
                <a:solidFill>
                  <a:srgbClr val="40403D"/>
                </a:solidFill>
                <a:ea typeface="Quattrocento Sans"/>
                <a:cs typeface="Quattrocento Sans"/>
                <a:sym typeface="Quattrocento Sans"/>
              </a:rPr>
              <a:t> Make observations to provide evidence that energy can be transferred from place to place by sound, light, heat, and electric currents.</a:t>
            </a:r>
          </a:p>
          <a:p>
            <a:pPr marL="0" lvl="0" indent="0" rtl="0">
              <a:spcBef>
                <a:spcPts val="1600"/>
              </a:spcBef>
              <a:spcAft>
                <a:spcPts val="0"/>
              </a:spcAft>
              <a:buNone/>
            </a:pPr>
            <a:r>
              <a:rPr lang="en-US" sz="2400" b="1" i="1" dirty="0">
                <a:solidFill>
                  <a:srgbClr val="000000"/>
                </a:solidFill>
                <a:ea typeface="Quattrocento Sans"/>
                <a:cs typeface="Quattrocento Sans"/>
                <a:sym typeface="Quattrocento Sans"/>
              </a:rPr>
              <a:t>Summative Assessment:</a:t>
            </a:r>
            <a:r>
              <a:rPr lang="en-US" sz="2400" i="1" dirty="0">
                <a:solidFill>
                  <a:srgbClr val="000000"/>
                </a:solidFill>
                <a:ea typeface="Quattrocento Sans"/>
                <a:cs typeface="Quattrocento Sans"/>
                <a:sym typeface="Quattrocento Sans"/>
              </a:rPr>
              <a:t> </a:t>
            </a:r>
            <a:r>
              <a:rPr lang="en-US" sz="2400" b="0" i="1" u="none" strike="noStrike" dirty="0">
                <a:solidFill>
                  <a:srgbClr val="000000"/>
                </a:solidFill>
                <a:effectLst/>
              </a:rPr>
              <a:t> Students will demonstrate comprehension of these concepts by writing explanations of how a singer breaks a glass with their voice.</a:t>
            </a:r>
          </a:p>
          <a:p>
            <a:pPr marL="0" lvl="0" indent="0" rtl="0">
              <a:spcBef>
                <a:spcPts val="1600"/>
              </a:spcBef>
              <a:spcAft>
                <a:spcPts val="0"/>
              </a:spcAft>
              <a:buNone/>
            </a:pPr>
            <a:endParaRPr lang="en-US" sz="2400" i="1" dirty="0">
              <a:solidFill>
                <a:srgbClr val="000000"/>
              </a:solidFill>
            </a:endParaRPr>
          </a:p>
          <a:p>
            <a:pPr marL="0" lvl="0" indent="0" rtl="0">
              <a:spcBef>
                <a:spcPts val="1600"/>
              </a:spcBef>
              <a:spcAft>
                <a:spcPts val="0"/>
              </a:spcAft>
              <a:buNone/>
            </a:pPr>
            <a:endParaRPr lang="en-US" sz="2400" dirty="0"/>
          </a:p>
          <a:p>
            <a:pPr marL="0" lvl="0" indent="0" algn="l" rtl="0">
              <a:spcBef>
                <a:spcPts val="1600"/>
              </a:spcBef>
              <a:spcAft>
                <a:spcPts val="1600"/>
              </a:spcAft>
              <a:buNone/>
            </a:pPr>
            <a:endParaRPr lang="en-US" sz="1500" dirty="0"/>
          </a:p>
          <a:p>
            <a:pPr marL="0" lvl="0" indent="0" algn="l" rtl="0">
              <a:spcBef>
                <a:spcPts val="1600"/>
              </a:spcBef>
              <a:spcAft>
                <a:spcPts val="1600"/>
              </a:spcAft>
              <a:buNone/>
            </a:pPr>
            <a:endParaRPr sz="1500" dirty="0"/>
          </a:p>
        </p:txBody>
      </p:sp>
      <p:sp>
        <p:nvSpPr>
          <p:cNvPr id="2123" name="Google Shape;2123;p12"/>
          <p:cNvSpPr txBox="1"/>
          <p:nvPr/>
        </p:nvSpPr>
        <p:spPr>
          <a:xfrm>
            <a:off x="6993405" y="959862"/>
            <a:ext cx="402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solidFill>
                  <a:srgbClr val="40403D"/>
                </a:solidFill>
                <a:latin typeface="Quattrocento Sans"/>
                <a:ea typeface="Quattrocento Sans"/>
                <a:cs typeface="Quattrocento Sans"/>
                <a:sym typeface="Quattrocento Sans"/>
              </a:rPr>
              <a:t>4</a:t>
            </a:r>
            <a:r>
              <a:rPr lang="en-US" sz="3000" baseline="30000" dirty="0">
                <a:solidFill>
                  <a:srgbClr val="40403D"/>
                </a:solidFill>
                <a:latin typeface="Quattrocento Sans"/>
                <a:ea typeface="Quattrocento Sans"/>
                <a:cs typeface="Quattrocento Sans"/>
                <a:sym typeface="Quattrocento Sans"/>
              </a:rPr>
              <a:t>th</a:t>
            </a:r>
            <a:r>
              <a:rPr lang="en-US" sz="3000" dirty="0">
                <a:solidFill>
                  <a:srgbClr val="40403D"/>
                </a:solidFill>
                <a:latin typeface="Quattrocento Sans"/>
                <a:ea typeface="Quattrocento Sans"/>
                <a:cs typeface="Quattrocento Sans"/>
                <a:sym typeface="Quattrocento Sans"/>
              </a:rPr>
              <a:t> Grade Science Unit</a:t>
            </a:r>
            <a:endParaRPr sz="3000" dirty="0"/>
          </a:p>
        </p:txBody>
      </p:sp>
      <p:cxnSp>
        <p:nvCxnSpPr>
          <p:cNvPr id="2124" name="Google Shape;2124;p12"/>
          <p:cNvCxnSpPr/>
          <p:nvPr/>
        </p:nvCxnSpPr>
        <p:spPr>
          <a:xfrm>
            <a:off x="7423305" y="3951555"/>
            <a:ext cx="3160800" cy="13500"/>
          </a:xfrm>
          <a:prstGeom prst="straightConnector1">
            <a:avLst/>
          </a:prstGeom>
          <a:noFill/>
          <a:ln w="28575" cap="flat" cmpd="sng">
            <a:solidFill>
              <a:srgbClr val="8CB5AB"/>
            </a:solidFill>
            <a:prstDash val="dot"/>
            <a:round/>
            <a:headEnd type="none" w="med" len="med"/>
            <a:tailEnd type="none" w="med" len="med"/>
          </a:ln>
        </p:spPr>
      </p:cxnSp>
      <p:sp>
        <p:nvSpPr>
          <p:cNvPr id="10" name="Google Shape;2121;p12">
            <a:extLst>
              <a:ext uri="{FF2B5EF4-FFF2-40B4-BE49-F238E27FC236}">
                <a16:creationId xmlns:a16="http://schemas.microsoft.com/office/drawing/2014/main" id="{B2233BC9-710F-4561-9FC8-619F03E85BD2}"/>
              </a:ext>
            </a:extLst>
          </p:cNvPr>
          <p:cNvSpPr txBox="1"/>
          <p:nvPr/>
        </p:nvSpPr>
        <p:spPr>
          <a:xfrm>
            <a:off x="6319325" y="1729574"/>
            <a:ext cx="5368760" cy="1883562"/>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buNone/>
            </a:pPr>
            <a:r>
              <a:rPr lang="en-US" sz="2400" b="1" dirty="0">
                <a:ea typeface="Quattrocento Sans"/>
                <a:cs typeface="Quattrocento Sans"/>
                <a:sym typeface="Quattrocento Sans"/>
              </a:rPr>
              <a:t>How can we use the Proficiency Level Descriptors for grades 4-5 to establish criteria for the summative assessment task? </a:t>
            </a:r>
          </a:p>
        </p:txBody>
      </p:sp>
      <p:pic>
        <p:nvPicPr>
          <p:cNvPr id="5" name="Picture 4" descr="Picture of an opera singer breaking a glass with her voice">
            <a:extLst>
              <a:ext uri="{FF2B5EF4-FFF2-40B4-BE49-F238E27FC236}">
                <a16:creationId xmlns:a16="http://schemas.microsoft.com/office/drawing/2014/main" id="{19A6DE3F-B4CF-40F5-8CBA-44862B9F2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980" y="4333306"/>
            <a:ext cx="4743450" cy="2247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12"/>
          <p:cNvSpPr txBox="1">
            <a:spLocks noGrp="1"/>
          </p:cNvSpPr>
          <p:nvPr>
            <p:ph type="title"/>
          </p:nvPr>
        </p:nvSpPr>
        <p:spPr>
          <a:xfrm>
            <a:off x="7691216" y="291728"/>
            <a:ext cx="4264780" cy="609398"/>
          </a:xfrm>
          <a:prstGeom prst="rect">
            <a:avLst/>
          </a:prstGeom>
          <a:solidFill>
            <a:schemeClr val="accent5">
              <a:lumMod val="40000"/>
              <a:lumOff val="60000"/>
            </a:schemeClr>
          </a:solid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t>Let’s Practice </a:t>
            </a:r>
            <a:endParaRPr dirty="0"/>
          </a:p>
        </p:txBody>
      </p:sp>
      <p:sp>
        <p:nvSpPr>
          <p:cNvPr id="2120" name="Google Shape;2120;p12"/>
          <p:cNvSpPr txBox="1">
            <a:spLocks noGrp="1"/>
          </p:cNvSpPr>
          <p:nvPr>
            <p:ph type="body" idx="1"/>
          </p:nvPr>
        </p:nvSpPr>
        <p:spPr>
          <a:xfrm>
            <a:off x="178852" y="310054"/>
            <a:ext cx="7309391" cy="6199763"/>
          </a:xfrm>
          <a:prstGeom prst="rect">
            <a:avLst/>
          </a:prstGeom>
          <a:noFill/>
          <a:ln w="38100" cap="flat" cmpd="sng">
            <a:solidFill>
              <a:srgbClr val="8CB5AB"/>
            </a:solidFill>
            <a:prstDash val="solid"/>
            <a:round/>
            <a:headEnd type="none" w="sm" len="sm"/>
            <a:tailEnd type="none" w="sm" len="sm"/>
          </a:ln>
        </p:spPr>
        <p:txBody>
          <a:bodyPr spcFirstLastPara="1" wrap="square" lIns="91440" tIns="91440" rIns="91440" bIns="91440" anchor="t" anchorCtr="0">
            <a:noAutofit/>
          </a:bodyPr>
          <a:lstStyle/>
          <a:p>
            <a:pPr marL="0" lvl="0" indent="0" rtl="0">
              <a:spcAft>
                <a:spcPts val="0"/>
              </a:spcAft>
              <a:buNone/>
            </a:pPr>
            <a:r>
              <a:rPr lang="en-US" sz="2300" b="1" i="1" dirty="0">
                <a:solidFill>
                  <a:schemeClr val="tx2">
                    <a:lumMod val="50000"/>
                  </a:schemeClr>
                </a:solidFill>
                <a:ea typeface="Quattrocento Sans"/>
                <a:cs typeface="Quattrocento Sans"/>
                <a:sym typeface="Quattrocento Sans"/>
              </a:rPr>
              <a:t>Unit Overview: </a:t>
            </a:r>
            <a:r>
              <a:rPr lang="en-US" sz="2300" i="1" dirty="0">
                <a:solidFill>
                  <a:schemeClr val="tx2">
                    <a:lumMod val="50000"/>
                  </a:schemeClr>
                </a:solidFill>
              </a:rPr>
              <a:t>Students read excerpts from two texts (nonfiction and fiction), Rilke’s Letters to a Young Poet and Mitchell’s Black Swan Green. These two texts are juxtaposed, allowing for a study of key ideas and characters across texts.</a:t>
            </a:r>
            <a:endParaRPr lang="en-US" sz="2300" i="1" dirty="0">
              <a:solidFill>
                <a:schemeClr val="tx2">
                  <a:lumMod val="50000"/>
                </a:schemeClr>
              </a:solidFill>
              <a:ea typeface="Roboto"/>
              <a:cs typeface="Roboto"/>
              <a:sym typeface="Roboto"/>
            </a:endParaRPr>
          </a:p>
          <a:p>
            <a:pPr marL="0" lvl="0" indent="0" rtl="0">
              <a:spcBef>
                <a:spcPts val="1200"/>
              </a:spcBef>
              <a:spcAft>
                <a:spcPts val="0"/>
              </a:spcAft>
              <a:buNone/>
            </a:pPr>
            <a:r>
              <a:rPr lang="en-US" sz="2300" b="1" i="1" dirty="0">
                <a:solidFill>
                  <a:srgbClr val="000000"/>
                </a:solidFill>
                <a:ea typeface="Quattrocento Sans"/>
                <a:cs typeface="Quattrocento Sans"/>
                <a:sym typeface="Quattrocento Sans"/>
              </a:rPr>
              <a:t>Essential Question: </a:t>
            </a:r>
            <a:r>
              <a:rPr lang="en-US" sz="2300" b="0" i="1" u="none" strike="noStrike" dirty="0">
                <a:solidFill>
                  <a:srgbClr val="000000"/>
                </a:solidFill>
                <a:effectLst/>
              </a:rPr>
              <a:t>How is language used to convey </a:t>
            </a:r>
            <a:r>
              <a:rPr lang="en-US" sz="2300" i="1" dirty="0">
                <a:solidFill>
                  <a:srgbClr val="000000"/>
                </a:solidFill>
              </a:rPr>
              <a:t>central ideas in works of fiction and informational texts</a:t>
            </a:r>
            <a:r>
              <a:rPr lang="en-US" sz="2300" b="0" i="1" u="none" strike="noStrike" dirty="0">
                <a:solidFill>
                  <a:srgbClr val="000000"/>
                </a:solidFill>
                <a:effectLst/>
              </a:rPr>
              <a:t>?</a:t>
            </a:r>
          </a:p>
          <a:p>
            <a:pPr marL="0" lvl="0" indent="0" algn="l" rtl="0">
              <a:spcBef>
                <a:spcPts val="1200"/>
              </a:spcBef>
              <a:spcAft>
                <a:spcPts val="0"/>
              </a:spcAft>
              <a:buNone/>
            </a:pPr>
            <a:r>
              <a:rPr lang="en-US" sz="2300" b="1" i="1" dirty="0">
                <a:solidFill>
                  <a:srgbClr val="000000"/>
                </a:solidFill>
              </a:rPr>
              <a:t>Content Standard: </a:t>
            </a:r>
            <a:r>
              <a:rPr lang="en-US" sz="2300" i="1" u="sng" dirty="0">
                <a:solidFill>
                  <a:schemeClr val="tx2">
                    <a:lumMod val="50000"/>
                  </a:schemeClr>
                </a:solidFill>
                <a:ea typeface="Arial"/>
                <a:cs typeface="Arial"/>
                <a:sym typeface="Arial"/>
              </a:rPr>
              <a:t>CCSS.ELA-LITERACY.RI.9-10.3</a:t>
            </a:r>
          </a:p>
          <a:p>
            <a:pPr marL="0" lvl="0" indent="0" algn="l" rtl="0">
              <a:spcBef>
                <a:spcPts val="0"/>
              </a:spcBef>
              <a:spcAft>
                <a:spcPts val="0"/>
              </a:spcAft>
              <a:buNone/>
            </a:pPr>
            <a:r>
              <a:rPr lang="en-US" sz="2300" i="1" dirty="0">
                <a:solidFill>
                  <a:schemeClr val="tx2">
                    <a:lumMod val="50000"/>
                  </a:schemeClr>
                </a:solidFill>
                <a:ea typeface="Arial"/>
                <a:cs typeface="Arial"/>
                <a:sym typeface="Arial"/>
              </a:rPr>
              <a:t>Analyze how the author unfolds an analysis or series of ideas or events, including the order in which the points are made, how they are introduced and developed, and the connections that are drawn between them.</a:t>
            </a:r>
          </a:p>
          <a:p>
            <a:pPr marL="0" lvl="0" indent="0" algn="l" rtl="0">
              <a:spcBef>
                <a:spcPts val="0"/>
              </a:spcBef>
              <a:spcAft>
                <a:spcPts val="0"/>
              </a:spcAft>
              <a:buNone/>
            </a:pPr>
            <a:endParaRPr lang="en-US" sz="2300" b="1" i="1" dirty="0">
              <a:solidFill>
                <a:schemeClr val="tx2">
                  <a:lumMod val="50000"/>
                </a:schemeClr>
              </a:solidFill>
              <a:ea typeface="Quattrocento Sans"/>
              <a:cs typeface="Arial"/>
              <a:sym typeface="Arial"/>
            </a:endParaRPr>
          </a:p>
          <a:p>
            <a:pPr marL="0" lvl="0" indent="0" algn="l" rtl="0">
              <a:spcBef>
                <a:spcPts val="0"/>
              </a:spcBef>
              <a:spcAft>
                <a:spcPts val="0"/>
              </a:spcAft>
              <a:buNone/>
            </a:pPr>
            <a:r>
              <a:rPr lang="en-US" sz="2300" b="1" i="1" dirty="0">
                <a:solidFill>
                  <a:srgbClr val="000000"/>
                </a:solidFill>
                <a:ea typeface="Quattrocento Sans"/>
                <a:cs typeface="Quattrocento Sans"/>
                <a:sym typeface="Quattrocento Sans"/>
              </a:rPr>
              <a:t>Summative Assessment:</a:t>
            </a:r>
            <a:r>
              <a:rPr lang="en-US" sz="2300" i="1" dirty="0">
                <a:solidFill>
                  <a:srgbClr val="000000"/>
                </a:solidFill>
                <a:ea typeface="Quattrocento Sans"/>
                <a:cs typeface="Quattrocento Sans"/>
                <a:sym typeface="Quattrocento Sans"/>
              </a:rPr>
              <a:t> </a:t>
            </a:r>
            <a:r>
              <a:rPr lang="en-US" sz="2300" b="0" i="1" u="none" strike="noStrike" dirty="0">
                <a:solidFill>
                  <a:srgbClr val="000000"/>
                </a:solidFill>
                <a:effectLst/>
              </a:rPr>
              <a:t> </a:t>
            </a:r>
            <a:r>
              <a:rPr lang="en-US" sz="2300" i="1" dirty="0"/>
              <a:t>Students write a formal, multi-paragraph response to the following prompt: Identify similar central ideas in Letters to a Young Poet and Black Swan Green. How do Rilke and Mitchell develop these similar ideas?</a:t>
            </a:r>
            <a:endParaRPr lang="en-US" sz="2300" i="1" dirty="0">
              <a:solidFill>
                <a:srgbClr val="FFFFFF"/>
              </a:solidFill>
              <a:ea typeface="Roboto"/>
              <a:cs typeface="Roboto"/>
              <a:sym typeface="Roboto"/>
            </a:endParaRPr>
          </a:p>
          <a:p>
            <a:pPr marL="0" lvl="0" indent="0" rtl="0">
              <a:spcBef>
                <a:spcPts val="1600"/>
              </a:spcBef>
              <a:spcAft>
                <a:spcPts val="0"/>
              </a:spcAft>
              <a:buNone/>
            </a:pPr>
            <a:endParaRPr lang="en-US" sz="2400" i="1" dirty="0">
              <a:solidFill>
                <a:srgbClr val="000000"/>
              </a:solidFill>
            </a:endParaRPr>
          </a:p>
          <a:p>
            <a:pPr marL="0" lvl="0" indent="0" rtl="0">
              <a:spcBef>
                <a:spcPts val="1600"/>
              </a:spcBef>
              <a:spcAft>
                <a:spcPts val="0"/>
              </a:spcAft>
              <a:buNone/>
            </a:pPr>
            <a:endParaRPr lang="en-US" sz="2400" dirty="0"/>
          </a:p>
          <a:p>
            <a:pPr marL="0" lvl="0" indent="0" algn="l" rtl="0">
              <a:spcBef>
                <a:spcPts val="1600"/>
              </a:spcBef>
              <a:spcAft>
                <a:spcPts val="1600"/>
              </a:spcAft>
              <a:buNone/>
            </a:pPr>
            <a:endParaRPr lang="en-US" sz="1500" dirty="0"/>
          </a:p>
          <a:p>
            <a:pPr marL="0" lvl="0" indent="0" algn="l" rtl="0">
              <a:spcBef>
                <a:spcPts val="1600"/>
              </a:spcBef>
              <a:spcAft>
                <a:spcPts val="1600"/>
              </a:spcAft>
              <a:buNone/>
            </a:pPr>
            <a:endParaRPr sz="1500" dirty="0"/>
          </a:p>
        </p:txBody>
      </p:sp>
      <p:sp>
        <p:nvSpPr>
          <p:cNvPr id="2123" name="Google Shape;2123;p12"/>
          <p:cNvSpPr txBox="1"/>
          <p:nvPr/>
        </p:nvSpPr>
        <p:spPr>
          <a:xfrm>
            <a:off x="7813306" y="887852"/>
            <a:ext cx="4020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solidFill>
                  <a:srgbClr val="40403D"/>
                </a:solidFill>
                <a:latin typeface="Quattrocento Sans"/>
                <a:ea typeface="Quattrocento Sans"/>
                <a:cs typeface="Quattrocento Sans"/>
                <a:sym typeface="Quattrocento Sans"/>
              </a:rPr>
              <a:t>9</a:t>
            </a:r>
            <a:r>
              <a:rPr lang="en-US" sz="3000" baseline="30000" dirty="0">
                <a:solidFill>
                  <a:srgbClr val="40403D"/>
                </a:solidFill>
                <a:latin typeface="Quattrocento Sans"/>
                <a:ea typeface="Quattrocento Sans"/>
                <a:cs typeface="Quattrocento Sans"/>
                <a:sym typeface="Quattrocento Sans"/>
              </a:rPr>
              <a:t>th</a:t>
            </a:r>
            <a:r>
              <a:rPr lang="en-US" sz="3000" dirty="0">
                <a:solidFill>
                  <a:srgbClr val="40403D"/>
                </a:solidFill>
                <a:latin typeface="Quattrocento Sans"/>
                <a:ea typeface="Quattrocento Sans"/>
                <a:cs typeface="Quattrocento Sans"/>
                <a:sym typeface="Quattrocento Sans"/>
              </a:rPr>
              <a:t> Grade ELA Unit</a:t>
            </a:r>
            <a:endParaRPr sz="3000" dirty="0"/>
          </a:p>
        </p:txBody>
      </p:sp>
      <p:cxnSp>
        <p:nvCxnSpPr>
          <p:cNvPr id="2124" name="Google Shape;2124;p12"/>
          <p:cNvCxnSpPr/>
          <p:nvPr/>
        </p:nvCxnSpPr>
        <p:spPr>
          <a:xfrm>
            <a:off x="8243206" y="4468305"/>
            <a:ext cx="3160800" cy="13500"/>
          </a:xfrm>
          <a:prstGeom prst="straightConnector1">
            <a:avLst/>
          </a:prstGeom>
          <a:noFill/>
          <a:ln w="28575" cap="flat" cmpd="sng">
            <a:solidFill>
              <a:srgbClr val="8CB5AB"/>
            </a:solidFill>
            <a:prstDash val="dot"/>
            <a:round/>
            <a:headEnd type="none" w="med" len="med"/>
            <a:tailEnd type="none" w="med" len="med"/>
          </a:ln>
        </p:spPr>
      </p:cxnSp>
      <p:pic>
        <p:nvPicPr>
          <p:cNvPr id="9" name="Google Shape;2141;p3" descr="Picture of a reader">
            <a:extLst>
              <a:ext uri="{FF2B5EF4-FFF2-40B4-BE49-F238E27FC236}">
                <a16:creationId xmlns:a16="http://schemas.microsoft.com/office/drawing/2014/main" id="{8C0695DA-A9EC-497B-ACEF-8747B4FD4E09}"/>
              </a:ext>
            </a:extLst>
          </p:cNvPr>
          <p:cNvPicPr preferRelativeResize="0"/>
          <p:nvPr/>
        </p:nvPicPr>
        <p:blipFill>
          <a:blip r:embed="rId3">
            <a:alphaModFix/>
          </a:blip>
          <a:stretch>
            <a:fillRect/>
          </a:stretch>
        </p:blipFill>
        <p:spPr>
          <a:xfrm>
            <a:off x="8916123" y="4757688"/>
            <a:ext cx="1814966" cy="1870208"/>
          </a:xfrm>
          <a:prstGeom prst="rect">
            <a:avLst/>
          </a:prstGeom>
          <a:noFill/>
          <a:ln w="76200" cap="flat" cmpd="sng">
            <a:solidFill>
              <a:schemeClr val="lt1"/>
            </a:solidFill>
            <a:prstDash val="solid"/>
            <a:round/>
            <a:headEnd type="none" w="sm" len="sm"/>
            <a:tailEnd type="none" w="sm" len="sm"/>
          </a:ln>
        </p:spPr>
      </p:pic>
      <p:sp>
        <p:nvSpPr>
          <p:cNvPr id="11" name="Google Shape;2121;p12">
            <a:extLst>
              <a:ext uri="{FF2B5EF4-FFF2-40B4-BE49-F238E27FC236}">
                <a16:creationId xmlns:a16="http://schemas.microsoft.com/office/drawing/2014/main" id="{88A0D84E-2F5B-48F9-ACF9-41203D2E0ACC}"/>
              </a:ext>
            </a:extLst>
          </p:cNvPr>
          <p:cNvSpPr txBox="1"/>
          <p:nvPr/>
        </p:nvSpPr>
        <p:spPr>
          <a:xfrm>
            <a:off x="7691215" y="1729574"/>
            <a:ext cx="4264780" cy="2308294"/>
          </a:xfrm>
          <a:prstGeom prst="rect">
            <a:avLst/>
          </a:prstGeom>
          <a:solidFill>
            <a:srgbClr val="8CB5AB"/>
          </a:solidFill>
          <a:ln>
            <a:noFill/>
          </a:ln>
        </p:spPr>
        <p:txBody>
          <a:bodyPr spcFirstLastPara="1" wrap="square" lIns="91425" tIns="91425" rIns="91425" bIns="91425" anchor="t" anchorCtr="0">
            <a:spAutoFit/>
          </a:bodyPr>
          <a:lstStyle/>
          <a:p>
            <a:pPr marL="0" lvl="0" indent="0" algn="ctr" rtl="0">
              <a:lnSpc>
                <a:spcPct val="115000"/>
              </a:lnSpc>
              <a:spcBef>
                <a:spcPts val="0"/>
              </a:spcBef>
              <a:buNone/>
            </a:pPr>
            <a:r>
              <a:rPr lang="en-US" sz="2400" b="1" dirty="0">
                <a:ea typeface="Quattrocento Sans"/>
                <a:cs typeface="Quattrocento Sans"/>
                <a:sym typeface="Quattrocento Sans"/>
              </a:rPr>
              <a:t>How can we use the Proficiency Level Descriptors for grades 9-12 to establish criteria for the summative assessment task? </a:t>
            </a:r>
          </a:p>
        </p:txBody>
      </p:sp>
    </p:spTree>
    <p:extLst>
      <p:ext uri="{BB962C8B-B14F-4D97-AF65-F5344CB8AC3E}">
        <p14:creationId xmlns:p14="http://schemas.microsoft.com/office/powerpoint/2010/main" val="119531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8A6F86-7AE3-4605-AF98-A05F22076083}"/>
              </a:ext>
            </a:extLst>
          </p:cNvPr>
          <p:cNvSpPr txBox="1"/>
          <p:nvPr/>
        </p:nvSpPr>
        <p:spPr>
          <a:xfrm>
            <a:off x="607058" y="331140"/>
            <a:ext cx="10474923" cy="1143000"/>
          </a:xfrm>
          <a:prstGeom prst="rect">
            <a:avLst/>
          </a:prstGeom>
          <a:solidFill>
            <a:schemeClr val="accent5">
              <a:lumMod val="40000"/>
              <a:lumOff val="60000"/>
            </a:schemeClr>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E08699EF-2BD3-442E-BB73-9C0C8C53C466}"/>
              </a:ext>
            </a:extLst>
          </p:cNvPr>
          <p:cNvSpPr>
            <a:spLocks noGrp="1"/>
          </p:cNvSpPr>
          <p:nvPr>
            <p:ph type="title"/>
          </p:nvPr>
        </p:nvSpPr>
        <p:spPr>
          <a:xfrm>
            <a:off x="2219536" y="446003"/>
            <a:ext cx="7752927" cy="913274"/>
          </a:xfrm>
        </p:spPr>
        <p:txBody>
          <a:bodyPr wrap="square">
            <a:normAutofit/>
          </a:bodyPr>
          <a:lstStyle/>
          <a:p>
            <a:pPr algn="ctr"/>
            <a:r>
              <a:rPr lang="en-US" dirty="0"/>
              <a:t>Breakout Room Discussion</a:t>
            </a:r>
          </a:p>
        </p:txBody>
      </p:sp>
      <p:pic>
        <p:nvPicPr>
          <p:cNvPr id="7" name="Picture Placeholder 6" descr="A yellow flower">
            <a:extLst>
              <a:ext uri="{FF2B5EF4-FFF2-40B4-BE49-F238E27FC236}">
                <a16:creationId xmlns:a16="http://schemas.microsoft.com/office/drawing/2014/main" id="{B225D113-B019-439B-86CB-26F8CADB127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4" r="7165"/>
          <a:stretch/>
        </p:blipFill>
        <p:spPr>
          <a:xfrm>
            <a:off x="607058" y="1761664"/>
            <a:ext cx="5303520" cy="4526280"/>
          </a:xfrm>
          <a:noFill/>
        </p:spPr>
      </p:pic>
      <p:sp>
        <p:nvSpPr>
          <p:cNvPr id="4" name="Text Placeholder 3">
            <a:extLst>
              <a:ext uri="{FF2B5EF4-FFF2-40B4-BE49-F238E27FC236}">
                <a16:creationId xmlns:a16="http://schemas.microsoft.com/office/drawing/2014/main" id="{45980765-8797-49F2-B613-D5E5BF8DBD05}"/>
              </a:ext>
            </a:extLst>
          </p:cNvPr>
          <p:cNvSpPr>
            <a:spLocks noGrp="1"/>
          </p:cNvSpPr>
          <p:nvPr>
            <p:ph sz="half" idx="3"/>
          </p:nvPr>
        </p:nvSpPr>
        <p:spPr>
          <a:xfrm>
            <a:off x="6095999" y="1761664"/>
            <a:ext cx="5776914" cy="4526280"/>
          </a:xfrm>
        </p:spPr>
        <p:txBody>
          <a:bodyPr wrap="square">
            <a:noAutofit/>
          </a:bodyPr>
          <a:lstStyle/>
          <a:p>
            <a:pPr marL="0" indent="0" rtl="0" fontAlgn="base">
              <a:lnSpc>
                <a:spcPct val="100000"/>
              </a:lnSpc>
              <a:spcBef>
                <a:spcPts val="0"/>
              </a:spcBef>
              <a:spcAft>
                <a:spcPts val="600"/>
              </a:spcAft>
              <a:buNone/>
            </a:pPr>
            <a:r>
              <a:rPr lang="en-US" sz="2600" b="0" i="0" u="none" strike="noStrike" dirty="0">
                <a:solidFill>
                  <a:srgbClr val="2F2F2F"/>
                </a:solidFill>
                <a:effectLst/>
                <a:latin typeface="Calibri" panose="020F0502020204030204" pitchFamily="34" charset="0"/>
              </a:rPr>
              <a:t>Choose a unit example: </a:t>
            </a:r>
          </a:p>
          <a:p>
            <a:pPr rtl="0" fontAlgn="base">
              <a:lnSpc>
                <a:spcPct val="100000"/>
              </a:lnSpc>
              <a:spcBef>
                <a:spcPts val="0"/>
              </a:spcBef>
              <a:spcAft>
                <a:spcPts val="600"/>
              </a:spcAft>
              <a:buFont typeface="Arial" panose="020B0604020202020204" pitchFamily="34" charset="0"/>
              <a:buChar char="•"/>
            </a:pPr>
            <a:r>
              <a:rPr lang="en-US" sz="2600" b="0" i="0" u="none" strike="noStrike" dirty="0">
                <a:solidFill>
                  <a:srgbClr val="2F2F2F"/>
                </a:solidFill>
                <a:effectLst/>
                <a:latin typeface="Calibri" panose="020F0502020204030204" pitchFamily="34" charset="0"/>
              </a:rPr>
              <a:t>Review the </a:t>
            </a:r>
            <a:r>
              <a:rPr lang="en-US" sz="2600" b="1" i="0" u="none" strike="noStrike" dirty="0">
                <a:solidFill>
                  <a:srgbClr val="2F2F2F"/>
                </a:solidFill>
                <a:effectLst/>
                <a:latin typeface="Calibri" panose="020F0502020204030204" pitchFamily="34" charset="0"/>
              </a:rPr>
              <a:t>Language Expectations, Functions and Features </a:t>
            </a:r>
            <a:r>
              <a:rPr lang="en-US" sz="2600" b="0" i="0" u="none" strike="noStrike" dirty="0">
                <a:solidFill>
                  <a:srgbClr val="2F2F2F"/>
                </a:solidFill>
                <a:effectLst/>
                <a:latin typeface="Calibri" panose="020F0502020204030204" pitchFamily="34" charset="0"/>
              </a:rPr>
              <a:t>that you identified previously as essential for meeting the success criteria for the unit.</a:t>
            </a:r>
          </a:p>
          <a:p>
            <a:pPr rtl="0" fontAlgn="base">
              <a:lnSpc>
                <a:spcPct val="100000"/>
              </a:lnSpc>
              <a:spcBef>
                <a:spcPts val="0"/>
              </a:spcBef>
              <a:spcAft>
                <a:spcPts val="600"/>
              </a:spcAft>
              <a:buFont typeface="Arial" panose="020B0604020202020204" pitchFamily="34" charset="0"/>
              <a:buChar char="•"/>
            </a:pPr>
            <a:r>
              <a:rPr lang="en-US" sz="2600" b="0" i="0" u="none" strike="noStrike" dirty="0">
                <a:solidFill>
                  <a:srgbClr val="2F2F2F"/>
                </a:solidFill>
                <a:effectLst/>
                <a:latin typeface="Calibri" panose="020F0502020204030204" pitchFamily="34" charset="0"/>
              </a:rPr>
              <a:t>Review the </a:t>
            </a:r>
            <a:r>
              <a:rPr lang="en-US" sz="2600" b="1" i="0" u="none" strike="noStrike" dirty="0">
                <a:solidFill>
                  <a:srgbClr val="2F2F2F"/>
                </a:solidFill>
                <a:effectLst/>
                <a:latin typeface="Calibri" panose="020F0502020204030204" pitchFamily="34" charset="0"/>
              </a:rPr>
              <a:t>Proficiency Level Descriptors</a:t>
            </a:r>
            <a:r>
              <a:rPr lang="en-US" sz="2600" b="0" i="0" u="none" strike="noStrike" dirty="0">
                <a:solidFill>
                  <a:srgbClr val="2F2F2F"/>
                </a:solidFill>
                <a:effectLst/>
                <a:latin typeface="Calibri" panose="020F0502020204030204" pitchFamily="34" charset="0"/>
              </a:rPr>
              <a:t> for that grade band.</a:t>
            </a:r>
          </a:p>
          <a:p>
            <a:pPr rtl="0" fontAlgn="base">
              <a:lnSpc>
                <a:spcPct val="100000"/>
              </a:lnSpc>
              <a:spcBef>
                <a:spcPts val="0"/>
              </a:spcBef>
              <a:spcAft>
                <a:spcPts val="600"/>
              </a:spcAft>
              <a:buFont typeface="Arial" panose="020B0604020202020204" pitchFamily="34" charset="0"/>
              <a:buChar char="•"/>
            </a:pPr>
            <a:r>
              <a:rPr lang="en-US" sz="2600" b="0" i="0" u="none" strike="noStrike" dirty="0">
                <a:solidFill>
                  <a:srgbClr val="2F2F2F"/>
                </a:solidFill>
                <a:effectLst/>
                <a:latin typeface="Calibri" panose="020F0502020204030204" pitchFamily="34" charset="0"/>
              </a:rPr>
              <a:t>How can we use the </a:t>
            </a:r>
            <a:r>
              <a:rPr lang="en-US" sz="2600" b="1" i="0" u="none" strike="noStrike" dirty="0">
                <a:solidFill>
                  <a:srgbClr val="2F2F2F"/>
                </a:solidFill>
                <a:effectLst/>
                <a:latin typeface="Calibri" panose="020F0502020204030204" pitchFamily="34" charset="0"/>
              </a:rPr>
              <a:t>Proficiency Level Descriptors </a:t>
            </a:r>
            <a:r>
              <a:rPr lang="en-US" sz="2600" b="0" i="0" u="none" strike="noStrike" dirty="0">
                <a:solidFill>
                  <a:srgbClr val="2F2F2F"/>
                </a:solidFill>
                <a:effectLst/>
                <a:latin typeface="Calibri" panose="020F0502020204030204" pitchFamily="34" charset="0"/>
              </a:rPr>
              <a:t>to establish criteria for the summative assessment task?</a:t>
            </a:r>
          </a:p>
        </p:txBody>
      </p:sp>
    </p:spTree>
    <p:extLst>
      <p:ext uri="{BB962C8B-B14F-4D97-AF65-F5344CB8AC3E}">
        <p14:creationId xmlns:p14="http://schemas.microsoft.com/office/powerpoint/2010/main" val="41731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EBF390-00D5-4A9C-AA70-AB14E6777F17}"/>
              </a:ext>
            </a:extLst>
          </p:cNvPr>
          <p:cNvSpPr txBox="1"/>
          <p:nvPr/>
        </p:nvSpPr>
        <p:spPr>
          <a:xfrm>
            <a:off x="908050" y="400050"/>
            <a:ext cx="10375900" cy="1200150"/>
          </a:xfrm>
          <a:prstGeom prst="rect">
            <a:avLst/>
          </a:prstGeom>
          <a:solidFill>
            <a:schemeClr val="accent5">
              <a:lumMod val="40000"/>
              <a:lumOff val="60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7CD4473F-9190-4B56-A3A4-72CDDB4738E0}"/>
              </a:ext>
            </a:extLst>
          </p:cNvPr>
          <p:cNvSpPr>
            <a:spLocks noGrp="1"/>
          </p:cNvSpPr>
          <p:nvPr>
            <p:ph type="title"/>
          </p:nvPr>
        </p:nvSpPr>
        <p:spPr>
          <a:xfrm>
            <a:off x="1886514" y="537210"/>
            <a:ext cx="8418972" cy="925830"/>
          </a:xfrm>
        </p:spPr>
        <p:txBody>
          <a:bodyPr wrap="square">
            <a:normAutofit/>
          </a:bodyPr>
          <a:lstStyle/>
          <a:p>
            <a:pPr algn="ctr"/>
            <a:r>
              <a:rPr lang="en-US" dirty="0"/>
              <a:t>Collaboration Planning</a:t>
            </a:r>
          </a:p>
        </p:txBody>
      </p:sp>
      <p:sp>
        <p:nvSpPr>
          <p:cNvPr id="3" name="Text Placeholder 2">
            <a:extLst>
              <a:ext uri="{FF2B5EF4-FFF2-40B4-BE49-F238E27FC236}">
                <a16:creationId xmlns:a16="http://schemas.microsoft.com/office/drawing/2014/main" id="{0E481B18-72BA-4163-BE04-689A0E8BB8C4}"/>
              </a:ext>
            </a:extLst>
          </p:cNvPr>
          <p:cNvSpPr>
            <a:spLocks noGrp="1"/>
          </p:cNvSpPr>
          <p:nvPr>
            <p:ph sz="half" idx="2"/>
          </p:nvPr>
        </p:nvSpPr>
        <p:spPr>
          <a:xfrm>
            <a:off x="908050" y="2331720"/>
            <a:ext cx="6945801" cy="2522094"/>
          </a:xfrm>
        </p:spPr>
        <p:txBody>
          <a:bodyPr wrap="square">
            <a:normAutofit/>
          </a:bodyPr>
          <a:lstStyle/>
          <a:p>
            <a:pPr indent="0">
              <a:spcAft>
                <a:spcPts val="600"/>
              </a:spcAft>
              <a:buNone/>
            </a:pPr>
            <a:r>
              <a:rPr lang="en-US" sz="3200" i="0" dirty="0">
                <a:solidFill>
                  <a:srgbClr val="000000"/>
                </a:solidFill>
                <a:effectLst/>
              </a:rPr>
              <a:t>How can the Proficiency Level Descriptors be used to notice and monitor students’ language development </a:t>
            </a:r>
            <a:r>
              <a:rPr lang="en-US" sz="3200" dirty="0">
                <a:solidFill>
                  <a:srgbClr val="000000"/>
                </a:solidFill>
              </a:rPr>
              <a:t>across the year?</a:t>
            </a:r>
            <a:endParaRPr lang="en-US" sz="3200" dirty="0"/>
          </a:p>
        </p:txBody>
      </p:sp>
      <p:pic>
        <p:nvPicPr>
          <p:cNvPr id="6" name="Picture 5" descr="A picture of a group discussion">
            <a:extLst>
              <a:ext uri="{FF2B5EF4-FFF2-40B4-BE49-F238E27FC236}">
                <a16:creationId xmlns:a16="http://schemas.microsoft.com/office/drawing/2014/main" id="{91AB9931-E085-4AE3-BB12-B5077F3FC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280" y="3429000"/>
            <a:ext cx="3383942" cy="2522094"/>
          </a:xfrm>
          <a:prstGeom prst="rect">
            <a:avLst/>
          </a:prstGeom>
        </p:spPr>
      </p:pic>
    </p:spTree>
    <p:extLst>
      <p:ext uri="{BB962C8B-B14F-4D97-AF65-F5344CB8AC3E}">
        <p14:creationId xmlns:p14="http://schemas.microsoft.com/office/powerpoint/2010/main" val="1233911468"/>
      </p:ext>
    </p:extLst>
  </p:cSld>
  <p:clrMapOvr>
    <a:masterClrMapping/>
  </p:clrMapOvr>
</p:sld>
</file>

<file path=ppt/theme/theme1.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2021" id="{4D9F2BF3-A7DF-41CA-92EF-EAA0B5D8D671}" vid="{9A4B9B34-A3E8-4DE4-B1C7-DF3CBFA6A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8E347852E65444A5B6E4F993F8F735" ma:contentTypeVersion="9" ma:contentTypeDescription="Create a new document." ma:contentTypeScope="" ma:versionID="167fbb2eee365e026b801117ea00355c">
  <xsd:schema xmlns:xsd="http://www.w3.org/2001/XMLSchema" xmlns:xs="http://www.w3.org/2001/XMLSchema" xmlns:p="http://schemas.microsoft.com/office/2006/metadata/properties" xmlns:ns2="1abddef2-746b-45ce-bbc2-1711cab18878" xmlns:ns3="3148fd10-d408-47c9-8872-5c4b4d26ba2f" targetNamespace="http://schemas.microsoft.com/office/2006/metadata/properties" ma:root="true" ma:fieldsID="993b1c87fb7e408744307805e24ae161" ns2:_="" ns3:_="">
    <xsd:import namespace="1abddef2-746b-45ce-bbc2-1711cab18878"/>
    <xsd:import namespace="3148fd10-d408-47c9-8872-5c4b4d26b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ddef2-746b-45ce-bbc2-1711cab18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48fd10-d408-47c9-8872-5c4b4d26b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2.xml><?xml version="1.0" encoding="utf-8"?>
<ds:datastoreItem xmlns:ds="http://schemas.openxmlformats.org/officeDocument/2006/customXml" ds:itemID="{2F096FE1-9834-4F5D-8C2F-4519B22A936C}"/>
</file>

<file path=customXml/itemProps3.xml><?xml version="1.0" encoding="utf-8"?>
<ds:datastoreItem xmlns:ds="http://schemas.openxmlformats.org/officeDocument/2006/customXml" ds:itemID="{31E8CD39-01C8-448B-93E4-657053375E90}">
  <ds:schemaRefs>
    <ds:schemaRef ds:uri="1abddef2-746b-45ce-bbc2-1711cab188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PowerPoint-Template-2021</Template>
  <TotalTime>1011</TotalTime>
  <Words>1003</Words>
  <Application>Microsoft Office PowerPoint</Application>
  <PresentationFormat>Widescreen</PresentationFormat>
  <Paragraphs>74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HurmeGeometricSans2 SemiBold</vt:lpstr>
      <vt:lpstr>Lato Extended</vt:lpstr>
      <vt:lpstr>Quattrocento Sans</vt:lpstr>
      <vt:lpstr>Arial</vt:lpstr>
      <vt:lpstr>Calibri</vt:lpstr>
      <vt:lpstr>Segoe UI</vt:lpstr>
      <vt:lpstr>Content Slides</vt:lpstr>
      <vt:lpstr>Module 6: Proficiency Level Descriptors</vt:lpstr>
      <vt:lpstr>PowerPoint Presentation</vt:lpstr>
      <vt:lpstr>PowerPoint Presentation</vt:lpstr>
      <vt:lpstr>Breakout Room Discussion</vt:lpstr>
      <vt:lpstr>Let’s Practice </vt:lpstr>
      <vt:lpstr>Let’s Practice </vt:lpstr>
      <vt:lpstr>Breakout Room Discussion</vt:lpstr>
      <vt:lpstr>Collaboration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(Sage)</dc:title>
  <dc:subject>Brand</dc:subject>
  <dc:creator>OSPI</dc:creator>
  <cp:lastModifiedBy>Kristin PercyCalaff</cp:lastModifiedBy>
  <cp:revision>95</cp:revision>
  <dcterms:created xsi:type="dcterms:W3CDTF">2021-04-30T15:22:26Z</dcterms:created>
  <dcterms:modified xsi:type="dcterms:W3CDTF">2022-01-03T21:15:52Z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0x010100B28E347852E65444A5B6E4F993F8F735</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ies>
</file>