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1" r:id="rId4"/>
  </p:sldMasterIdLst>
  <p:notesMasterIdLst>
    <p:notesMasterId r:id="rId49"/>
  </p:notesMasterIdLst>
  <p:handoutMasterIdLst>
    <p:handoutMasterId r:id="rId50"/>
  </p:handoutMasterIdLst>
  <p:sldIdLst>
    <p:sldId id="399" r:id="rId5"/>
    <p:sldId id="376" r:id="rId6"/>
    <p:sldId id="419" r:id="rId7"/>
    <p:sldId id="420" r:id="rId8"/>
    <p:sldId id="421" r:id="rId9"/>
    <p:sldId id="422" r:id="rId10"/>
    <p:sldId id="423" r:id="rId11"/>
    <p:sldId id="424" r:id="rId12"/>
    <p:sldId id="425" r:id="rId13"/>
    <p:sldId id="426" r:id="rId14"/>
    <p:sldId id="427" r:id="rId15"/>
    <p:sldId id="428" r:id="rId16"/>
    <p:sldId id="429" r:id="rId17"/>
    <p:sldId id="430" r:id="rId18"/>
    <p:sldId id="431" r:id="rId19"/>
    <p:sldId id="432" r:id="rId20"/>
    <p:sldId id="433" r:id="rId21"/>
    <p:sldId id="434" r:id="rId22"/>
    <p:sldId id="435" r:id="rId23"/>
    <p:sldId id="436" r:id="rId24"/>
    <p:sldId id="437" r:id="rId25"/>
    <p:sldId id="438" r:id="rId26"/>
    <p:sldId id="439" r:id="rId27"/>
    <p:sldId id="388" r:id="rId28"/>
    <p:sldId id="389" r:id="rId29"/>
    <p:sldId id="401" r:id="rId30"/>
    <p:sldId id="402" r:id="rId31"/>
    <p:sldId id="403" r:id="rId32"/>
    <p:sldId id="404" r:id="rId33"/>
    <p:sldId id="405" r:id="rId34"/>
    <p:sldId id="406" r:id="rId35"/>
    <p:sldId id="407" r:id="rId36"/>
    <p:sldId id="408" r:id="rId37"/>
    <p:sldId id="409" r:id="rId38"/>
    <p:sldId id="410" r:id="rId39"/>
    <p:sldId id="411" r:id="rId40"/>
    <p:sldId id="412" r:id="rId41"/>
    <p:sldId id="413" r:id="rId42"/>
    <p:sldId id="414" r:id="rId43"/>
    <p:sldId id="415" r:id="rId44"/>
    <p:sldId id="416" r:id="rId45"/>
    <p:sldId id="417" r:id="rId46"/>
    <p:sldId id="418" r:id="rId47"/>
    <p:sldId id="386" r:id="rId48"/>
  </p:sldIdLst>
  <p:sldSz cx="9144000" cy="6858000" type="screen4x3"/>
  <p:notesSz cx="69977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ACA800"/>
    <a:srgbClr val="CC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3" autoAdjust="0"/>
    <p:restoredTop sz="94660"/>
  </p:normalViewPr>
  <p:slideViewPr>
    <p:cSldViewPr snapToGrid="0">
      <p:cViewPr varScale="1">
        <p:scale>
          <a:sx n="111" d="100"/>
          <a:sy n="111" d="100"/>
        </p:scale>
        <p:origin x="156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2337" cy="464185"/>
          </a:xfrm>
          <a:prstGeom prst="rect">
            <a:avLst/>
          </a:prstGeom>
        </p:spPr>
        <p:txBody>
          <a:bodyPr vert="horz" lIns="93022" tIns="46511" rIns="93022" bIns="46511" rtlCol="0"/>
          <a:lstStyle>
            <a:lvl1pPr algn="l">
              <a:defRPr sz="1200"/>
            </a:lvl1pPr>
          </a:lstStyle>
          <a:p>
            <a:endParaRPr lang="en-US"/>
          </a:p>
        </p:txBody>
      </p:sp>
      <p:sp>
        <p:nvSpPr>
          <p:cNvPr id="3" name="Date Placeholder 2"/>
          <p:cNvSpPr>
            <a:spLocks noGrp="1"/>
          </p:cNvSpPr>
          <p:nvPr>
            <p:ph type="dt" sz="quarter" idx="1"/>
          </p:nvPr>
        </p:nvSpPr>
        <p:spPr>
          <a:xfrm>
            <a:off x="3963744" y="1"/>
            <a:ext cx="3032337" cy="464185"/>
          </a:xfrm>
          <a:prstGeom prst="rect">
            <a:avLst/>
          </a:prstGeom>
        </p:spPr>
        <p:txBody>
          <a:bodyPr vert="horz" lIns="93022" tIns="46511" rIns="93022" bIns="46511" rtlCol="0"/>
          <a:lstStyle>
            <a:lvl1pPr algn="r">
              <a:defRPr sz="1200"/>
            </a:lvl1pPr>
          </a:lstStyle>
          <a:p>
            <a:fld id="{2802828A-08BD-47F5-94B9-CBD35849C793}" type="datetimeFigureOut">
              <a:rPr lang="en-US" smtClean="0"/>
              <a:t>1/15/2020</a:t>
            </a:fld>
            <a:endParaRPr lang="en-US"/>
          </a:p>
        </p:txBody>
      </p:sp>
      <p:sp>
        <p:nvSpPr>
          <p:cNvPr id="4" name="Footer Placeholder 3"/>
          <p:cNvSpPr>
            <a:spLocks noGrp="1"/>
          </p:cNvSpPr>
          <p:nvPr>
            <p:ph type="ftr" sz="quarter" idx="2"/>
          </p:nvPr>
        </p:nvSpPr>
        <p:spPr>
          <a:xfrm>
            <a:off x="1" y="8817904"/>
            <a:ext cx="3032337" cy="464185"/>
          </a:xfrm>
          <a:prstGeom prst="rect">
            <a:avLst/>
          </a:prstGeom>
        </p:spPr>
        <p:txBody>
          <a:bodyPr vert="horz" lIns="93022" tIns="46511" rIns="93022" bIns="46511"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22" tIns="46511" rIns="93022" bIns="46511" rtlCol="0" anchor="b"/>
          <a:lstStyle>
            <a:lvl1pPr algn="r">
              <a:defRPr sz="1200"/>
            </a:lvl1pPr>
          </a:lstStyle>
          <a:p>
            <a:fld id="{7DA68FB9-A4C5-4621-9870-96FE03956F61}" type="slidenum">
              <a:rPr lang="en-US" smtClean="0"/>
              <a:t>‹#›</a:t>
            </a:fld>
            <a:endParaRPr lang="en-US"/>
          </a:p>
        </p:txBody>
      </p:sp>
    </p:spTree>
    <p:extLst>
      <p:ext uri="{BB962C8B-B14F-4D97-AF65-F5344CB8AC3E}">
        <p14:creationId xmlns:p14="http://schemas.microsoft.com/office/powerpoint/2010/main" val="3423179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2337" cy="465797"/>
          </a:xfrm>
          <a:prstGeom prst="rect">
            <a:avLst/>
          </a:prstGeom>
        </p:spPr>
        <p:txBody>
          <a:bodyPr vert="horz" lIns="93022" tIns="46511" rIns="93022" bIns="46511" rtlCol="0"/>
          <a:lstStyle>
            <a:lvl1pPr algn="l">
              <a:defRPr sz="1200"/>
            </a:lvl1pPr>
          </a:lstStyle>
          <a:p>
            <a:endParaRPr lang="en-US"/>
          </a:p>
        </p:txBody>
      </p:sp>
      <p:sp>
        <p:nvSpPr>
          <p:cNvPr id="3" name="Date Placeholder 2"/>
          <p:cNvSpPr>
            <a:spLocks noGrp="1"/>
          </p:cNvSpPr>
          <p:nvPr>
            <p:ph type="dt" idx="1"/>
          </p:nvPr>
        </p:nvSpPr>
        <p:spPr>
          <a:xfrm>
            <a:off x="3963744" y="1"/>
            <a:ext cx="3032337" cy="465797"/>
          </a:xfrm>
          <a:prstGeom prst="rect">
            <a:avLst/>
          </a:prstGeom>
        </p:spPr>
        <p:txBody>
          <a:bodyPr vert="horz" lIns="93022" tIns="46511" rIns="93022" bIns="46511" rtlCol="0"/>
          <a:lstStyle>
            <a:lvl1pPr algn="r">
              <a:defRPr sz="1200"/>
            </a:lvl1pPr>
          </a:lstStyle>
          <a:p>
            <a:fld id="{90429BB7-0920-45A7-A492-958B3DEA68E4}" type="datetimeFigureOut">
              <a:rPr lang="en-US" smtClean="0"/>
              <a:t>1/15/2020</a:t>
            </a:fld>
            <a:endParaRPr lang="en-US"/>
          </a:p>
        </p:txBody>
      </p:sp>
      <p:sp>
        <p:nvSpPr>
          <p:cNvPr id="4" name="Slide Image Placeholder 3"/>
          <p:cNvSpPr>
            <a:spLocks noGrp="1" noRot="1" noChangeAspect="1"/>
          </p:cNvSpPr>
          <p:nvPr>
            <p:ph type="sldImg" idx="2"/>
          </p:nvPr>
        </p:nvSpPr>
        <p:spPr>
          <a:xfrm>
            <a:off x="1409700" y="1160463"/>
            <a:ext cx="4178300" cy="3133725"/>
          </a:xfrm>
          <a:prstGeom prst="rect">
            <a:avLst/>
          </a:prstGeom>
          <a:noFill/>
          <a:ln w="12700">
            <a:solidFill>
              <a:prstClr val="black"/>
            </a:solidFill>
          </a:ln>
        </p:spPr>
        <p:txBody>
          <a:bodyPr vert="horz" lIns="93022" tIns="46511" rIns="93022" bIns="46511" rtlCol="0" anchor="ctr"/>
          <a:lstStyle/>
          <a:p>
            <a:endParaRPr lang="en-US"/>
          </a:p>
        </p:txBody>
      </p:sp>
      <p:sp>
        <p:nvSpPr>
          <p:cNvPr id="5" name="Notes Placeholder 4"/>
          <p:cNvSpPr>
            <a:spLocks noGrp="1"/>
          </p:cNvSpPr>
          <p:nvPr>
            <p:ph type="body" sz="quarter" idx="3"/>
          </p:nvPr>
        </p:nvSpPr>
        <p:spPr>
          <a:xfrm>
            <a:off x="699770" y="4467781"/>
            <a:ext cx="5598160" cy="3655457"/>
          </a:xfrm>
          <a:prstGeom prst="rect">
            <a:avLst/>
          </a:prstGeom>
        </p:spPr>
        <p:txBody>
          <a:bodyPr vert="horz" lIns="93022" tIns="46511" rIns="93022" bIns="4651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905"/>
            <a:ext cx="3032337" cy="465796"/>
          </a:xfrm>
          <a:prstGeom prst="rect">
            <a:avLst/>
          </a:prstGeom>
        </p:spPr>
        <p:txBody>
          <a:bodyPr vert="horz" lIns="93022" tIns="46511" rIns="93022" bIns="46511"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5"/>
            <a:ext cx="3032337" cy="465796"/>
          </a:xfrm>
          <a:prstGeom prst="rect">
            <a:avLst/>
          </a:prstGeom>
        </p:spPr>
        <p:txBody>
          <a:bodyPr vert="horz" lIns="93022" tIns="46511" rIns="93022" bIns="46511" rtlCol="0" anchor="b"/>
          <a:lstStyle>
            <a:lvl1pPr algn="r">
              <a:defRPr sz="1200"/>
            </a:lvl1pPr>
          </a:lstStyle>
          <a:p>
            <a:fld id="{4743F1E3-71E9-4C9D-979A-507005575817}" type="slidenum">
              <a:rPr lang="en-US" smtClean="0"/>
              <a:t>‹#›</a:t>
            </a:fld>
            <a:endParaRPr lang="en-US"/>
          </a:p>
        </p:txBody>
      </p:sp>
    </p:spTree>
    <p:extLst>
      <p:ext uri="{BB962C8B-B14F-4D97-AF65-F5344CB8AC3E}">
        <p14:creationId xmlns:p14="http://schemas.microsoft.com/office/powerpoint/2010/main" val="306300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43F1E3-71E9-4C9D-979A-507005575817}" type="slidenum">
              <a:rPr lang="en-US" smtClean="0"/>
              <a:t>1</a:t>
            </a:fld>
            <a:endParaRPr lang="en-US"/>
          </a:p>
        </p:txBody>
      </p:sp>
    </p:spTree>
    <p:extLst>
      <p:ext uri="{BB962C8B-B14F-4D97-AF65-F5344CB8AC3E}">
        <p14:creationId xmlns:p14="http://schemas.microsoft.com/office/powerpoint/2010/main" val="405548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43F1E3-71E9-4C9D-979A-507005575817}" type="slidenum">
              <a:rPr lang="en-US" smtClean="0"/>
              <a:t>20</a:t>
            </a:fld>
            <a:endParaRPr lang="en-US"/>
          </a:p>
        </p:txBody>
      </p:sp>
    </p:spTree>
    <p:extLst>
      <p:ext uri="{BB962C8B-B14F-4D97-AF65-F5344CB8AC3E}">
        <p14:creationId xmlns:p14="http://schemas.microsoft.com/office/powerpoint/2010/main" val="2142882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43F1E3-71E9-4C9D-979A-507005575817}" type="slidenum">
              <a:rPr lang="en-US" smtClean="0"/>
              <a:t>21</a:t>
            </a:fld>
            <a:endParaRPr lang="en-US"/>
          </a:p>
        </p:txBody>
      </p:sp>
    </p:spTree>
    <p:extLst>
      <p:ext uri="{BB962C8B-B14F-4D97-AF65-F5344CB8AC3E}">
        <p14:creationId xmlns:p14="http://schemas.microsoft.com/office/powerpoint/2010/main" val="1307906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43F1E3-71E9-4C9D-979A-507005575817}" type="slidenum">
              <a:rPr lang="en-US" smtClean="0"/>
              <a:t>22</a:t>
            </a:fld>
            <a:endParaRPr lang="en-US"/>
          </a:p>
        </p:txBody>
      </p:sp>
    </p:spTree>
    <p:extLst>
      <p:ext uri="{BB962C8B-B14F-4D97-AF65-F5344CB8AC3E}">
        <p14:creationId xmlns:p14="http://schemas.microsoft.com/office/powerpoint/2010/main" val="1657822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1160463"/>
            <a:ext cx="4178300" cy="3133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43F1E3-71E9-4C9D-979A-507005575817}" type="slidenum">
              <a:rPr lang="en-US" smtClean="0"/>
              <a:t>23</a:t>
            </a:fld>
            <a:endParaRPr lang="en-US"/>
          </a:p>
        </p:txBody>
      </p:sp>
    </p:spTree>
    <p:extLst>
      <p:ext uri="{BB962C8B-B14F-4D97-AF65-F5344CB8AC3E}">
        <p14:creationId xmlns:p14="http://schemas.microsoft.com/office/powerpoint/2010/main" val="2514133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0"/>
            <a:ext cx="7543800" cy="1033284"/>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9"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1/15/2020</a:t>
            </a:fld>
            <a:endParaRPr lang="en-US" dirty="0"/>
          </a:p>
        </p:txBody>
      </p:sp>
      <p:sp>
        <p:nvSpPr>
          <p:cNvPr id="20"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16427616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12A09-0B55-4CD1-A2F5-9AE0900A4AE6}" type="datetime1">
              <a:rPr lang="en-US" smtClean="0"/>
              <a:t>1/15/2020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328506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79"/>
            <a:ext cx="1971675" cy="51347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414778"/>
            <a:ext cx="5800725" cy="513477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1/15/2020</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18307223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7"/>
            <a:ext cx="7543800" cy="816258"/>
          </a:xfrm>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a:xfrm>
            <a:off x="822960" y="2193130"/>
            <a:ext cx="7543800" cy="32692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t>1/15/2020</a:t>
            </a:fld>
            <a:endParaRPr lang="en-US" dirty="0"/>
          </a:p>
        </p:txBody>
      </p:sp>
      <p:sp>
        <p:nvSpPr>
          <p:cNvPr id="5" name="Footer Placeholder 4"/>
          <p:cNvSpPr>
            <a:spLocks noGrp="1"/>
          </p:cNvSpPr>
          <p:nvPr>
            <p:ph type="ftr" sz="quarter" idx="11"/>
          </p:nvPr>
        </p:nvSpPr>
        <p:spPr/>
        <p:txBody>
          <a:bodyPr/>
          <a:lstStyle/>
          <a:p>
            <a:r>
              <a:rPr lang="en-US" dirty="0"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36584097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035776"/>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1/15/2020</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959662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5"/>
            <a:ext cx="3703320" cy="36607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36607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0FCF3A-D5E5-4E77-82EB-3BE54CCC1982}" type="datetime1">
              <a:rPr lang="en-US" smtClean="0"/>
              <a:t>1/15/2020</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26464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2916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2916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A4AFA2-E8B8-4229-A062-78E018143526}" type="datetime1">
              <a:rPr lang="en-US" smtClean="0"/>
              <a:t>1/15/2020</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466420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663942-21BD-49A6-AEBE-10DDB08256F3}" type="datetime1">
              <a:rPr lang="en-US" smtClean="0"/>
              <a:t>1/15/2020</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275446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1/15/2020</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14287685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5920" y="0"/>
            <a:ext cx="5872163" cy="5219700"/>
          </a:xfrm>
          <a:prstGeom prst="rect">
            <a:avLst/>
          </a:prstGeom>
        </p:spPr>
      </p:pic>
      <p:sp>
        <p:nvSpPr>
          <p:cNvPr id="5" name="Rectangle 4"/>
          <p:cNvSpPr/>
          <p:nvPr userDrawn="1"/>
        </p:nvSpPr>
        <p:spPr>
          <a:xfrm>
            <a:off x="1792559" y="168378"/>
            <a:ext cx="5542157" cy="2169825"/>
          </a:xfrm>
          <a:prstGeom prst="rect">
            <a:avLst/>
          </a:prstGeom>
          <a:effectLst>
            <a:glow rad="254000">
              <a:schemeClr val="tx1">
                <a:alpha val="50000"/>
              </a:schemeClr>
            </a:glow>
          </a:effectLst>
        </p:spPr>
        <p:txBody>
          <a:bodyPr wrap="square">
            <a:spAutoFit/>
          </a:bodyPr>
          <a:lstStyle/>
          <a:p>
            <a:r>
              <a:rPr lang="en-US" sz="2700" dirty="0" smtClean="0">
                <a:solidFill>
                  <a:schemeClr val="bg2"/>
                </a:solidFill>
                <a:effectLst>
                  <a:glow rad="254000">
                    <a:schemeClr val="bg1">
                      <a:alpha val="30000"/>
                    </a:schemeClr>
                  </a:glow>
                </a:effectLst>
              </a:rPr>
              <a:t>This photo is a placeholder. Click on the photo to add you own picture. Make sure your image does not overlap the banner and logo at the bottom.</a:t>
            </a:r>
            <a:endParaRPr lang="en-US" sz="2700" dirty="0">
              <a:solidFill>
                <a:schemeClr val="bg2"/>
              </a:solidFill>
              <a:effectLst>
                <a:glow rad="254000">
                  <a:schemeClr val="bg1">
                    <a:alpha val="30000"/>
                  </a:schemeClr>
                </a:glow>
              </a:effectLst>
            </a:endParaRPr>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1/15/2020</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32540939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75173" y="0"/>
            <a:ext cx="4800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EC529A53-E9EE-46AD-9FD5-78FB423C0D94}" type="datetime1">
              <a:rPr lang="en-US" smtClean="0"/>
              <a:t>1/15/2020</a:t>
            </a:fld>
            <a:endParaRPr lang="en-US" dirty="0"/>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r>
              <a:rPr lang="en-US" dirty="0" smtClean="0"/>
              <a:t>OFFICE OF SUPERINTENDENT OF PUBLIC INSTRUCTION</a:t>
            </a:r>
          </a:p>
        </p:txBody>
      </p:sp>
      <p:sp>
        <p:nvSpPr>
          <p:cNvPr id="7" name="Slide Number Placeholder 6"/>
          <p:cNvSpPr>
            <a:spLocks noGrp="1"/>
          </p:cNvSpPr>
          <p:nvPr>
            <p:ph type="sldNum" sz="quarter" idx="12"/>
          </p:nvPr>
        </p:nvSpPr>
        <p:spPr>
          <a:xfrm>
            <a:off x="7485612" y="6461628"/>
            <a:ext cx="984019" cy="361438"/>
          </a:xfrm>
        </p:spPr>
        <p:txBody>
          <a:bodyPr/>
          <a:lstStyle>
            <a:lvl1pPr>
              <a:defRPr>
                <a:solidFill>
                  <a:schemeClr val="tx2"/>
                </a:solidFill>
              </a:defRPr>
            </a:lvl1pPr>
          </a:lstStyle>
          <a:p>
            <a:fld id="{4FAB73BC-B049-4115-A692-8D63A059BFB8}" type="slidenum">
              <a:rPr lang="en-US" smtClean="0"/>
              <a:pPr/>
              <a:t>‹#›</a:t>
            </a:fld>
            <a:endParaRPr lang="en-US" dirty="0"/>
          </a:p>
        </p:txBody>
      </p:sp>
      <p:sp>
        <p:nvSpPr>
          <p:cNvPr id="11" name="Oval 10"/>
          <p:cNvSpPr/>
          <p:nvPr userDrawn="1"/>
        </p:nvSpPr>
        <p:spPr>
          <a:xfrm>
            <a:off x="2644353" y="5545385"/>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640115" y="5545385"/>
            <a:ext cx="914400" cy="914400"/>
          </a:xfrm>
          <a:prstGeom prst="rect">
            <a:avLst/>
          </a:prstGeom>
        </p:spPr>
      </p:pic>
    </p:spTree>
    <p:extLst>
      <p:ext uri="{BB962C8B-B14F-4D97-AF65-F5344CB8AC3E}">
        <p14:creationId xmlns:p14="http://schemas.microsoft.com/office/powerpoint/2010/main" val="37989938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p:nvPicPr>
        <p:blipFill>
          <a:blip r:embed="rId13">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2" name="Title Placeholder 1"/>
          <p:cNvSpPr>
            <a:spLocks noGrp="1"/>
          </p:cNvSpPr>
          <p:nvPr>
            <p:ph type="title"/>
          </p:nvPr>
        </p:nvSpPr>
        <p:spPr>
          <a:xfrm>
            <a:off x="822960" y="286607"/>
            <a:ext cx="7543800" cy="106754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364317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t>1/15/2020</a:t>
            </a:fld>
            <a:endParaRPr lang="en-US" dirty="0"/>
          </a:p>
        </p:txBody>
      </p:sp>
      <p:sp>
        <p:nvSpPr>
          <p:cNvPr id="5"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
        <p:nvSpPr>
          <p:cNvPr id="6" name="Slide Number Placeholder 5"/>
          <p:cNvSpPr>
            <a:spLocks noGrp="1"/>
          </p:cNvSpPr>
          <p:nvPr>
            <p:ph type="sldNum" sz="quarter" idx="4"/>
          </p:nvPr>
        </p:nvSpPr>
        <p:spPr>
          <a:xfrm>
            <a:off x="7425345" y="5979195"/>
            <a:ext cx="984019" cy="361438"/>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5584213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703" r:id="rId8"/>
    <p:sldLayoutId id="2147483699" r:id="rId9"/>
    <p:sldLayoutId id="2147483701" r:id="rId10"/>
    <p:sldLayoutId id="2147483702" r:id="rId11"/>
  </p:sldLayoutIdLst>
  <p:timing>
    <p:tnLst>
      <p:par>
        <p:cTn id="1" dur="indefinite" restart="never" nodeType="tmRoot"/>
      </p:par>
    </p:tnLst>
  </p:timing>
  <p:hf hdr="0"/>
  <p:txStyles>
    <p:titleStyle>
      <a:lvl1pPr algn="l" defTabSz="685800" rtl="0" eaLnBrk="1" latinLnBrk="0" hangingPunct="1">
        <a:lnSpc>
          <a:spcPct val="85000"/>
        </a:lnSpc>
        <a:spcBef>
          <a:spcPct val="0"/>
        </a:spcBef>
        <a:buNone/>
        <a:defRPr sz="3600" kern="1200" spc="-38" baseline="0">
          <a:solidFill>
            <a:schemeClr val="tx2"/>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2"/>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2"/>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k12.wa.us/BulletinsMemos/bulletins2018/B038-18AttachB.pd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k12.wa.us/safs/INS/ENR/1819/UserGuide.docx" TargetMode="External"/><Relationship Id="rId2" Type="http://schemas.openxmlformats.org/officeDocument/2006/relationships/hyperlink" Target="http://www.k12.wa.us/safs/INS/ENR/1819/EnrollmentHandbook2018-19.doc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227261"/>
          </a:xfrm>
        </p:spPr>
        <p:txBody>
          <a:bodyPr>
            <a:normAutofit/>
          </a:bodyPr>
          <a:lstStyle/>
          <a:p>
            <a:pPr algn="ctr"/>
            <a:r>
              <a:rPr lang="en-US" sz="3600" dirty="0" smtClean="0"/>
              <a:t>Enrollment Reporting for the </a:t>
            </a:r>
            <a:br>
              <a:rPr lang="en-US" sz="3600" dirty="0" smtClean="0"/>
            </a:br>
            <a:r>
              <a:rPr lang="en-US" sz="3600" dirty="0" smtClean="0"/>
              <a:t>2018</a:t>
            </a:r>
            <a:r>
              <a:rPr lang="en-US" sz="3600" dirty="0" smtClean="0">
                <a:cs typeface="Arial"/>
              </a:rPr>
              <a:t>–19</a:t>
            </a:r>
            <a:r>
              <a:rPr lang="en-US" sz="3600" dirty="0" smtClean="0">
                <a:latin typeface="Arial"/>
                <a:cs typeface="Arial"/>
              </a:rPr>
              <a:t> </a:t>
            </a:r>
            <a:r>
              <a:rPr lang="en-US" sz="3600" dirty="0" smtClean="0">
                <a:cs typeface="Arial"/>
              </a:rPr>
              <a:t>School Year</a:t>
            </a:r>
            <a:br>
              <a:rPr lang="en-US" sz="3600" dirty="0" smtClean="0">
                <a:cs typeface="Arial"/>
              </a:rPr>
            </a:br>
            <a:r>
              <a:rPr lang="en-US" sz="3600" dirty="0" smtClean="0">
                <a:cs typeface="Arial"/>
              </a:rPr>
              <a:t/>
            </a:r>
            <a:br>
              <a:rPr lang="en-US" sz="3600" dirty="0" smtClean="0">
                <a:cs typeface="Arial"/>
              </a:rPr>
            </a:br>
            <a:r>
              <a:rPr lang="en-US" sz="3000" dirty="0" smtClean="0">
                <a:solidFill>
                  <a:srgbClr val="006666"/>
                </a:solidFill>
                <a:cs typeface="Arial"/>
              </a:rPr>
              <a:t>ESD Enrollment Training</a:t>
            </a:r>
            <a:r>
              <a:rPr lang="en-US" sz="3500" dirty="0" smtClean="0">
                <a:solidFill>
                  <a:srgbClr val="006666"/>
                </a:solidFill>
                <a:cs typeface="Arial"/>
              </a:rPr>
              <a:t/>
            </a:r>
            <a:br>
              <a:rPr lang="en-US" sz="3500" dirty="0" smtClean="0">
                <a:solidFill>
                  <a:srgbClr val="006666"/>
                </a:solidFill>
                <a:cs typeface="Arial"/>
              </a:rPr>
            </a:br>
            <a:r>
              <a:rPr lang="en-US" sz="2500" dirty="0" smtClean="0">
                <a:solidFill>
                  <a:schemeClr val="accent6">
                    <a:lumMod val="75000"/>
                  </a:schemeClr>
                </a:solidFill>
                <a:cs typeface="Arial"/>
              </a:rPr>
              <a:t>August 2018</a:t>
            </a:r>
            <a:br>
              <a:rPr lang="en-US" sz="2500" dirty="0" smtClean="0">
                <a:solidFill>
                  <a:schemeClr val="accent6">
                    <a:lumMod val="75000"/>
                  </a:schemeClr>
                </a:solidFill>
                <a:cs typeface="Arial"/>
              </a:rPr>
            </a:br>
            <a:endParaRPr lang="en-US" sz="2500" dirty="0">
              <a:solidFill>
                <a:schemeClr val="accent6">
                  <a:lumMod val="75000"/>
                </a:schemeClr>
              </a:solidFill>
            </a:endParaRPr>
          </a:p>
        </p:txBody>
      </p:sp>
      <p:sp>
        <p:nvSpPr>
          <p:cNvPr id="3" name="Subtitle 2"/>
          <p:cNvSpPr>
            <a:spLocks noGrp="1"/>
          </p:cNvSpPr>
          <p:nvPr>
            <p:ph type="subTitle" idx="1"/>
          </p:nvPr>
        </p:nvSpPr>
        <p:spPr/>
        <p:txBody>
          <a:bodyPr>
            <a:normAutofit lnSpcReduction="10000"/>
          </a:bodyPr>
          <a:lstStyle/>
          <a:p>
            <a:pPr algn="ctr">
              <a:spcBef>
                <a:spcPts val="0"/>
              </a:spcBef>
              <a:spcAft>
                <a:spcPts val="0"/>
              </a:spcAft>
            </a:pPr>
            <a:r>
              <a:rPr lang="en-US" b="1" cap="none" dirty="0" smtClean="0"/>
              <a:t>Becky McLean</a:t>
            </a:r>
          </a:p>
          <a:p>
            <a:pPr algn="ctr">
              <a:spcBef>
                <a:spcPts val="0"/>
              </a:spcBef>
              <a:spcAft>
                <a:spcPts val="0"/>
              </a:spcAft>
            </a:pPr>
            <a:r>
              <a:rPr lang="en-US" cap="none" dirty="0" smtClean="0"/>
              <a:t>Supervisor, Enrollment and Categorical Funding</a:t>
            </a:r>
          </a:p>
          <a:p>
            <a:pPr algn="ctr">
              <a:spcBef>
                <a:spcPts val="0"/>
              </a:spcBef>
              <a:spcAft>
                <a:spcPts val="0"/>
              </a:spcAft>
            </a:pPr>
            <a:r>
              <a:rPr lang="en-US" cap="none" dirty="0" smtClean="0"/>
              <a:t>OSPI – School Apportionment and Financial Services</a:t>
            </a:r>
          </a:p>
          <a:p>
            <a:pPr algn="ctr">
              <a:spcBef>
                <a:spcPts val="0"/>
              </a:spcBef>
              <a:spcAft>
                <a:spcPts val="0"/>
              </a:spcAft>
            </a:pPr>
            <a:r>
              <a:rPr lang="en-US" cap="none" dirty="0" smtClean="0"/>
              <a:t>360-725-6306 </a:t>
            </a:r>
            <a:r>
              <a:rPr lang="en-US" cap="none" dirty="0" smtClean="0">
                <a:latin typeface="Arial"/>
                <a:cs typeface="Arial"/>
              </a:rPr>
              <a:t>—</a:t>
            </a:r>
            <a:r>
              <a:rPr lang="en-US" cap="none" dirty="0" smtClean="0"/>
              <a:t> becky.mclean@k12.wa.us</a:t>
            </a:r>
          </a:p>
        </p:txBody>
      </p:sp>
    </p:spTree>
    <p:extLst>
      <p:ext uri="{BB962C8B-B14F-4D97-AF65-F5344CB8AC3E}">
        <p14:creationId xmlns:p14="http://schemas.microsoft.com/office/powerpoint/2010/main" val="1206758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62" y="1055590"/>
            <a:ext cx="8589364" cy="4923607"/>
          </a:xfrm>
        </p:spPr>
        <p:txBody>
          <a:bodyPr>
            <a:normAutofit/>
          </a:bodyPr>
          <a:lstStyle/>
          <a:p>
            <a:pPr marL="569913" lvl="2" indent="-225425">
              <a:spcBef>
                <a:spcPts val="300"/>
              </a:spcBef>
              <a:buFont typeface="Arial" panose="020B0604020202020204" pitchFamily="34" charset="0"/>
              <a:buChar char="•"/>
              <a:tabLst>
                <a:tab pos="344488" algn="l"/>
              </a:tabLst>
            </a:pPr>
            <a:r>
              <a:rPr lang="en-US" sz="1900" dirty="0"/>
              <a:t>Advisory time can be claimed as unused passing time and applied proportionately to the other daily classes provided:</a:t>
            </a:r>
          </a:p>
          <a:p>
            <a:pPr marL="801688" lvl="3" indent="-231775">
              <a:spcBef>
                <a:spcPts val="300"/>
              </a:spcBef>
              <a:buFont typeface="Courier New" panose="02070309020205020404" pitchFamily="49" charset="0"/>
              <a:buChar char="o"/>
              <a:tabLst>
                <a:tab pos="344488" algn="l"/>
              </a:tabLst>
            </a:pPr>
            <a:r>
              <a:rPr lang="en-US" sz="1700" dirty="0"/>
              <a:t>Advisory is supervised by a teacher,</a:t>
            </a:r>
          </a:p>
          <a:p>
            <a:pPr marL="801688" lvl="3" indent="-231775">
              <a:spcBef>
                <a:spcPts val="300"/>
              </a:spcBef>
              <a:buFont typeface="Courier New" panose="02070309020205020404" pitchFamily="49" charset="0"/>
              <a:buChar char="o"/>
              <a:tabLst>
                <a:tab pos="344488" algn="l"/>
              </a:tabLst>
            </a:pPr>
            <a:r>
              <a:rPr lang="en-US" sz="1700" dirty="0"/>
              <a:t>All students at school are expected to attend, </a:t>
            </a:r>
            <a:endParaRPr lang="en-US" sz="1700" dirty="0" smtClean="0"/>
          </a:p>
          <a:p>
            <a:pPr marL="801688" lvl="3" indent="-231775">
              <a:spcBef>
                <a:spcPts val="300"/>
              </a:spcBef>
              <a:buFont typeface="Courier New" panose="02070309020205020404" pitchFamily="49" charset="0"/>
              <a:buChar char="o"/>
              <a:tabLst>
                <a:tab pos="344488" algn="l"/>
              </a:tabLst>
            </a:pPr>
            <a:r>
              <a:rPr lang="en-US" sz="1700" dirty="0" smtClean="0"/>
              <a:t>Attendance </a:t>
            </a:r>
            <a:r>
              <a:rPr lang="en-US" sz="1700" dirty="0"/>
              <a:t>is </a:t>
            </a:r>
            <a:r>
              <a:rPr lang="en-US" sz="1700" dirty="0" smtClean="0"/>
              <a:t>taken, and</a:t>
            </a:r>
            <a:endParaRPr lang="en-US" sz="1700" dirty="0"/>
          </a:p>
          <a:p>
            <a:pPr marL="801688" lvl="3" indent="-231775">
              <a:spcBef>
                <a:spcPts val="300"/>
              </a:spcBef>
              <a:buFont typeface="Courier New" panose="02070309020205020404" pitchFamily="49" charset="0"/>
              <a:buChar char="o"/>
              <a:tabLst>
                <a:tab pos="344488" algn="l"/>
              </a:tabLst>
            </a:pPr>
            <a:r>
              <a:rPr lang="en-US" sz="1700" dirty="0"/>
              <a:t>Credit is not awarded for the advisory time.</a:t>
            </a:r>
          </a:p>
          <a:p>
            <a:pPr marL="347663" indent="-347663">
              <a:lnSpc>
                <a:spcPct val="80000"/>
              </a:lnSpc>
              <a:buFont typeface="Wingdings" panose="05000000000000000000" pitchFamily="2" charset="2"/>
              <a:buChar char="§"/>
            </a:pPr>
            <a:r>
              <a:rPr lang="en-US" sz="2200" dirty="0" smtClean="0"/>
              <a:t>Part-time students whose FTE is not based on a per class FTE (i.e., elementary students or Special Ed students in a self contained classroom) will need to have their FTE recalculated using the 1,665 weekly minutes factor. For example:</a:t>
            </a:r>
          </a:p>
          <a:p>
            <a:pPr marL="566738" lvl="1" indent="-169863">
              <a:lnSpc>
                <a:spcPct val="80000"/>
              </a:lnSpc>
              <a:buFont typeface="Arial" panose="020B0604020202020204" pitchFamily="34" charset="0"/>
              <a:buChar char="•"/>
            </a:pPr>
            <a:r>
              <a:rPr lang="en-US" sz="1900" dirty="0"/>
              <a:t>A</a:t>
            </a:r>
            <a:r>
              <a:rPr lang="en-US" sz="1900" dirty="0" smtClean="0"/>
              <a:t> 1</a:t>
            </a:r>
            <a:r>
              <a:rPr lang="en-US" sz="1900" baseline="30000" dirty="0" smtClean="0"/>
              <a:t>st</a:t>
            </a:r>
            <a:r>
              <a:rPr lang="en-US" sz="1900" dirty="0" smtClean="0"/>
              <a:t> grade student attends one hour or 60 minutes a week. FTE would be 0.04 (60 </a:t>
            </a:r>
            <a:r>
              <a:rPr lang="en-US" sz="1900" dirty="0" smtClean="0">
                <a:sym typeface="Symbol" panose="05050102010706020507" pitchFamily="18" charset="2"/>
              </a:rPr>
              <a:t> 1,665).</a:t>
            </a:r>
          </a:p>
          <a:p>
            <a:pPr marL="566738" lvl="1" indent="-169863">
              <a:lnSpc>
                <a:spcPct val="80000"/>
              </a:lnSpc>
              <a:buFont typeface="Arial" panose="020B0604020202020204" pitchFamily="34" charset="0"/>
              <a:buChar char="•"/>
            </a:pPr>
            <a:r>
              <a:rPr lang="en-US" sz="1900" dirty="0" smtClean="0">
                <a:sym typeface="Symbol" panose="05050102010706020507" pitchFamily="18" charset="2"/>
              </a:rPr>
              <a:t>A 4</a:t>
            </a:r>
            <a:r>
              <a:rPr lang="en-US" sz="1900" baseline="30000" dirty="0" smtClean="0">
                <a:sym typeface="Symbol" panose="05050102010706020507" pitchFamily="18" charset="2"/>
              </a:rPr>
              <a:t>th</a:t>
            </a:r>
            <a:r>
              <a:rPr lang="en-US" sz="1900" dirty="0" smtClean="0">
                <a:sym typeface="Symbol" panose="05050102010706020507" pitchFamily="18" charset="2"/>
              </a:rPr>
              <a:t> grade student attends two hours a day/5 days a week for 600 (120 x 5) weekly minutes. FTE would be 0.36 (600  1,665).</a:t>
            </a:r>
            <a:endParaRPr lang="en-US" sz="1900" dirty="0" smtClean="0"/>
          </a:p>
          <a:p>
            <a:pPr marL="347663" indent="-347663">
              <a:lnSpc>
                <a:spcPct val="80000"/>
              </a:lnSpc>
              <a:buFont typeface="Wingdings" panose="05000000000000000000" pitchFamily="2" charset="2"/>
              <a:buChar char="§"/>
            </a:pPr>
            <a:endParaRPr lang="en-US" sz="2200" dirty="0" smtClean="0"/>
          </a:p>
          <a:p>
            <a:pPr marL="341312" lvl="1" indent="0">
              <a:buNone/>
            </a:pPr>
            <a:endParaRPr lang="en-US" sz="1900" dirty="0" smtClean="0"/>
          </a:p>
          <a:p>
            <a:pPr marL="341312" lvl="1" indent="0">
              <a:buNone/>
            </a:pPr>
            <a:endParaRPr lang="en-US" sz="1900" dirty="0" smtClean="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10</a:t>
            </a:fld>
            <a:endParaRPr lang="en-US"/>
          </a:p>
        </p:txBody>
      </p:sp>
      <p:sp>
        <p:nvSpPr>
          <p:cNvPr id="8" name="Title 1"/>
          <p:cNvSpPr>
            <a:spLocks noGrp="1"/>
          </p:cNvSpPr>
          <p:nvPr>
            <p:ph type="title"/>
          </p:nvPr>
        </p:nvSpPr>
        <p:spPr>
          <a:xfrm>
            <a:off x="209862" y="166687"/>
            <a:ext cx="8749500" cy="867634"/>
          </a:xfrm>
        </p:spPr>
        <p:txBody>
          <a:bodyPr>
            <a:noAutofit/>
          </a:bodyPr>
          <a:lstStyle/>
          <a:p>
            <a:pPr lvl="1" algn="ctr" defTabSz="685800" rtl="0">
              <a:lnSpc>
                <a:spcPct val="85000"/>
              </a:lnSpc>
              <a:spcBef>
                <a:spcPct val="0"/>
              </a:spcBef>
            </a:pPr>
            <a:r>
              <a:rPr lang="en-US" sz="3300" dirty="0" smtClean="0">
                <a:solidFill>
                  <a:srgbClr val="006666"/>
                </a:solidFill>
              </a:rPr>
              <a:t>Seat-time Instruction</a:t>
            </a:r>
            <a:br>
              <a:rPr lang="en-US" sz="3300" dirty="0" smtClean="0">
                <a:solidFill>
                  <a:srgbClr val="006666"/>
                </a:solidFill>
              </a:rPr>
            </a:br>
            <a:r>
              <a:rPr lang="en-US" sz="2000" i="1" dirty="0" smtClean="0">
                <a:solidFill>
                  <a:schemeClr val="accent6">
                    <a:lumMod val="75000"/>
                  </a:schemeClr>
                </a:solidFill>
              </a:rPr>
              <a:t>continues</a:t>
            </a:r>
            <a:endParaRPr lang="en-US" sz="2000" i="1" dirty="0">
              <a:solidFill>
                <a:schemeClr val="accent6">
                  <a:lumMod val="75000"/>
                </a:schemeClr>
              </a:solidFill>
              <a:latin typeface="+mj-lt"/>
            </a:endParaRPr>
          </a:p>
        </p:txBody>
      </p:sp>
    </p:spTree>
    <p:extLst>
      <p:ext uri="{BB962C8B-B14F-4D97-AF65-F5344CB8AC3E}">
        <p14:creationId xmlns:p14="http://schemas.microsoft.com/office/powerpoint/2010/main" val="2425657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210" y="893005"/>
            <a:ext cx="8357016" cy="4923607"/>
          </a:xfrm>
        </p:spPr>
        <p:txBody>
          <a:bodyPr>
            <a:normAutofit/>
          </a:bodyPr>
          <a:lstStyle/>
          <a:p>
            <a:pPr marL="347663" indent="-347663">
              <a:spcBef>
                <a:spcPts val="150"/>
              </a:spcBef>
              <a:buFont typeface="Wingdings" panose="05000000000000000000" pitchFamily="2" charset="2"/>
              <a:buChar char="§"/>
            </a:pPr>
            <a:r>
              <a:rPr lang="en-US" sz="2200" dirty="0" smtClean="0"/>
              <a:t>ALE enrollment is based on the estimated hours of learning in a Written Student Learning Plan (WSLP). </a:t>
            </a:r>
          </a:p>
          <a:p>
            <a:pPr marL="347663" indent="-347663">
              <a:spcBef>
                <a:spcPts val="150"/>
              </a:spcBef>
              <a:buFont typeface="Wingdings" panose="05000000000000000000" pitchFamily="2" charset="2"/>
              <a:buChar char="§"/>
            </a:pPr>
            <a:r>
              <a:rPr lang="en-US" sz="2200" dirty="0"/>
              <a:t>E</a:t>
            </a:r>
            <a:r>
              <a:rPr lang="en-US" sz="2200" dirty="0" smtClean="0"/>
              <a:t>stimated hours of learning will need to be increased in order for an ALE programs to claim the FTE that was previously reported. </a:t>
            </a:r>
          </a:p>
          <a:p>
            <a:pPr marL="341312" lvl="1" indent="0">
              <a:buNone/>
            </a:pPr>
            <a:endParaRPr lang="en-US" sz="1900" dirty="0" smtClean="0"/>
          </a:p>
          <a:p>
            <a:pPr marL="341312" lvl="1" indent="0">
              <a:buNone/>
            </a:pPr>
            <a:endParaRPr lang="en-US" sz="1900" dirty="0" smtClean="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11</a:t>
            </a:fld>
            <a:endParaRPr lang="en-US"/>
          </a:p>
        </p:txBody>
      </p:sp>
      <p:sp>
        <p:nvSpPr>
          <p:cNvPr id="8" name="Title 1"/>
          <p:cNvSpPr>
            <a:spLocks noGrp="1"/>
          </p:cNvSpPr>
          <p:nvPr>
            <p:ph type="title"/>
          </p:nvPr>
        </p:nvSpPr>
        <p:spPr>
          <a:xfrm>
            <a:off x="209862" y="166687"/>
            <a:ext cx="8749500" cy="613893"/>
          </a:xfrm>
        </p:spPr>
        <p:txBody>
          <a:bodyPr>
            <a:noAutofit/>
          </a:bodyPr>
          <a:lstStyle/>
          <a:p>
            <a:pPr lvl="1" algn="ctr" defTabSz="685800" rtl="0">
              <a:lnSpc>
                <a:spcPct val="85000"/>
              </a:lnSpc>
              <a:spcBef>
                <a:spcPct val="0"/>
              </a:spcBef>
            </a:pPr>
            <a:r>
              <a:rPr lang="en-US" sz="3300" smtClean="0">
                <a:solidFill>
                  <a:srgbClr val="006666"/>
                </a:solidFill>
              </a:rPr>
              <a:t>ALE Enrollment</a:t>
            </a:r>
            <a:endParaRPr lang="en-US" sz="2000" i="1">
              <a:solidFill>
                <a:srgbClr val="006666"/>
              </a:solidFill>
              <a:latin typeface="+mj-lt"/>
            </a:endParaRPr>
          </a:p>
        </p:txBody>
      </p:sp>
    </p:spTree>
    <p:extLst>
      <p:ext uri="{BB962C8B-B14F-4D97-AF65-F5344CB8AC3E}">
        <p14:creationId xmlns:p14="http://schemas.microsoft.com/office/powerpoint/2010/main" val="2650244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62" y="873798"/>
            <a:ext cx="8589364" cy="4923607"/>
          </a:xfrm>
        </p:spPr>
        <p:txBody>
          <a:bodyPr>
            <a:normAutofit/>
          </a:bodyPr>
          <a:lstStyle/>
          <a:p>
            <a:pPr marL="347663" indent="-347663">
              <a:spcBef>
                <a:spcPts val="150"/>
              </a:spcBef>
              <a:buFont typeface="Wingdings" panose="05000000000000000000" pitchFamily="2" charset="2"/>
              <a:buChar char="§"/>
            </a:pPr>
            <a:r>
              <a:rPr lang="en-US" sz="2200" dirty="0" smtClean="0"/>
              <a:t>Open Doors programs must increase their program’s annual hours from 900 to 1,000. </a:t>
            </a:r>
          </a:p>
          <a:p>
            <a:pPr marL="347663" indent="-347663">
              <a:spcBef>
                <a:spcPts val="150"/>
              </a:spcBef>
              <a:buFont typeface="Wingdings" panose="05000000000000000000" pitchFamily="2" charset="2"/>
              <a:buChar char="§"/>
            </a:pPr>
            <a:r>
              <a:rPr lang="en-US" sz="2200" dirty="0" smtClean="0"/>
              <a:t>Open Doors programs must submit an annual reporting calendar to the reporting districts at the beginning of each school year. See WAC 392-700-155.</a:t>
            </a:r>
          </a:p>
          <a:p>
            <a:pPr marL="347663" indent="-347663">
              <a:spcBef>
                <a:spcPts val="150"/>
              </a:spcBef>
              <a:buFont typeface="Wingdings" panose="05000000000000000000" pitchFamily="2" charset="2"/>
              <a:buChar char="§"/>
            </a:pPr>
            <a:r>
              <a:rPr lang="en-US" sz="2200" dirty="0" smtClean="0"/>
              <a:t>For 2018</a:t>
            </a:r>
            <a:r>
              <a:rPr lang="en-US" sz="2200" dirty="0" smtClean="0">
                <a:sym typeface="Symbol" panose="05050102010706020507" pitchFamily="18" charset="2"/>
              </a:rPr>
              <a:t></a:t>
            </a:r>
            <a:r>
              <a:rPr lang="en-US" sz="2200" dirty="0" smtClean="0"/>
              <a:t>19, these calendars must show 1,000 annual hours. </a:t>
            </a:r>
            <a:endParaRPr lang="en-US" sz="1900" dirty="0" smtClean="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12</a:t>
            </a:fld>
            <a:endParaRPr lang="en-US"/>
          </a:p>
        </p:txBody>
      </p:sp>
      <p:sp>
        <p:nvSpPr>
          <p:cNvPr id="8" name="Title 1"/>
          <p:cNvSpPr>
            <a:spLocks noGrp="1"/>
          </p:cNvSpPr>
          <p:nvPr>
            <p:ph type="title"/>
          </p:nvPr>
        </p:nvSpPr>
        <p:spPr>
          <a:xfrm>
            <a:off x="209862" y="166687"/>
            <a:ext cx="8749500" cy="613893"/>
          </a:xfrm>
        </p:spPr>
        <p:txBody>
          <a:bodyPr>
            <a:noAutofit/>
          </a:bodyPr>
          <a:lstStyle/>
          <a:p>
            <a:pPr lvl="1" algn="ctr" defTabSz="685800" rtl="0">
              <a:lnSpc>
                <a:spcPct val="85000"/>
              </a:lnSpc>
              <a:spcBef>
                <a:spcPct val="0"/>
              </a:spcBef>
            </a:pPr>
            <a:r>
              <a:rPr lang="en-US" sz="3300" smtClean="0">
                <a:solidFill>
                  <a:srgbClr val="006666"/>
                </a:solidFill>
              </a:rPr>
              <a:t>Open Doors</a:t>
            </a:r>
            <a:endParaRPr lang="en-US" sz="2000" i="1">
              <a:solidFill>
                <a:srgbClr val="006666"/>
              </a:solidFill>
              <a:latin typeface="+mj-lt"/>
            </a:endParaRPr>
          </a:p>
        </p:txBody>
      </p:sp>
    </p:spTree>
    <p:extLst>
      <p:ext uri="{BB962C8B-B14F-4D97-AF65-F5344CB8AC3E}">
        <p14:creationId xmlns:p14="http://schemas.microsoft.com/office/powerpoint/2010/main" val="157498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562" y="1020420"/>
            <a:ext cx="8517755" cy="4923607"/>
          </a:xfrm>
        </p:spPr>
        <p:txBody>
          <a:bodyPr>
            <a:normAutofit/>
          </a:bodyPr>
          <a:lstStyle/>
          <a:p>
            <a:pPr marL="344488" lvl="1" indent="-231775">
              <a:buFont typeface="Wingdings" panose="05000000000000000000" pitchFamily="2" charset="2"/>
              <a:buChar char="§"/>
            </a:pPr>
            <a:r>
              <a:rPr lang="en-US" sz="2200" smtClean="0"/>
              <a:t>There is no change to the Super FTEs. </a:t>
            </a:r>
          </a:p>
          <a:p>
            <a:pPr marL="631825" lvl="1" indent="-290513">
              <a:buFont typeface="Arial" panose="020B0604020202020204" pitchFamily="34" charset="0"/>
              <a:buChar char="•"/>
            </a:pPr>
            <a:r>
              <a:rPr lang="en-US" sz="1900" smtClean="0"/>
              <a:t>A student attending both high school and Running Start can be claimed for up to a 1.20 FTE in any month – except for January, and only when the winter college quarter and high school first semester overlaps. </a:t>
            </a:r>
          </a:p>
          <a:p>
            <a:pPr marL="631825" lvl="1" indent="-290513">
              <a:buFont typeface="Arial" panose="020B0604020202020204" pitchFamily="34" charset="0"/>
              <a:buChar char="•"/>
            </a:pPr>
            <a:r>
              <a:rPr lang="en-US" sz="1900" smtClean="0"/>
              <a:t>A student attending both high school and skill center can be claimed for up to a 1.60 FTE in any month.</a:t>
            </a:r>
          </a:p>
          <a:p>
            <a:pPr marL="344488" lvl="1" indent="-231775">
              <a:buFont typeface="Wingdings" panose="05000000000000000000" pitchFamily="2" charset="2"/>
              <a:buChar char="§"/>
            </a:pPr>
            <a:r>
              <a:rPr lang="en-US" sz="2200" smtClean="0"/>
              <a:t>However, students will need to attend more hours to reach the Super FTE limitation.</a:t>
            </a:r>
          </a:p>
          <a:p>
            <a:pPr marL="341312" lvl="1" indent="0">
              <a:buNone/>
            </a:pPr>
            <a:endParaRPr lang="en-US" sz="2200" smtClean="0"/>
          </a:p>
          <a:p>
            <a:pPr marL="341312" lvl="1" indent="0">
              <a:buNone/>
            </a:pPr>
            <a:endParaRPr lang="en-US" sz="1900" smtClean="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13</a:t>
            </a:fld>
            <a:endParaRPr lang="en-US"/>
          </a:p>
        </p:txBody>
      </p:sp>
      <p:sp>
        <p:nvSpPr>
          <p:cNvPr id="8" name="Title 1"/>
          <p:cNvSpPr>
            <a:spLocks noGrp="1"/>
          </p:cNvSpPr>
          <p:nvPr>
            <p:ph type="title"/>
          </p:nvPr>
        </p:nvSpPr>
        <p:spPr>
          <a:xfrm>
            <a:off x="209862" y="204162"/>
            <a:ext cx="8749500" cy="816258"/>
          </a:xfrm>
        </p:spPr>
        <p:txBody>
          <a:bodyPr>
            <a:noAutofit/>
          </a:bodyPr>
          <a:lstStyle/>
          <a:p>
            <a:pPr lvl="1" algn="ctr" defTabSz="685800" rtl="0">
              <a:lnSpc>
                <a:spcPct val="85000"/>
              </a:lnSpc>
              <a:spcBef>
                <a:spcPct val="0"/>
              </a:spcBef>
            </a:pPr>
            <a:r>
              <a:rPr lang="en-US" sz="3300" smtClean="0">
                <a:solidFill>
                  <a:srgbClr val="006666"/>
                </a:solidFill>
              </a:rPr>
              <a:t>Super FTEs</a:t>
            </a:r>
            <a:endParaRPr lang="en-US" sz="2000" i="1">
              <a:solidFill>
                <a:srgbClr val="006666"/>
              </a:solidFill>
              <a:latin typeface="+mj-lt"/>
            </a:endParaRPr>
          </a:p>
        </p:txBody>
      </p:sp>
    </p:spTree>
    <p:extLst>
      <p:ext uri="{BB962C8B-B14F-4D97-AF65-F5344CB8AC3E}">
        <p14:creationId xmlns:p14="http://schemas.microsoft.com/office/powerpoint/2010/main" val="935596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62" y="704537"/>
            <a:ext cx="8806722" cy="5115353"/>
          </a:xfrm>
        </p:spPr>
        <p:txBody>
          <a:bodyPr>
            <a:normAutofit/>
          </a:bodyPr>
          <a:lstStyle/>
          <a:p>
            <a:pPr marL="347663" indent="-347663">
              <a:lnSpc>
                <a:spcPct val="80000"/>
              </a:lnSpc>
              <a:buFont typeface="Wingdings" panose="05000000000000000000" pitchFamily="2" charset="2"/>
              <a:buChar char="§"/>
            </a:pPr>
            <a:r>
              <a:rPr lang="en-US" sz="2200" smtClean="0"/>
              <a:t>Running Start (RS) formula will not change.</a:t>
            </a:r>
          </a:p>
          <a:p>
            <a:pPr marL="566738" lvl="1" indent="-222250">
              <a:lnSpc>
                <a:spcPct val="80000"/>
              </a:lnSpc>
              <a:buFont typeface="Arial" panose="020B0604020202020204" pitchFamily="34" charset="0"/>
              <a:buChar char="•"/>
            </a:pPr>
            <a:r>
              <a:rPr lang="en-US" sz="1900" smtClean="0"/>
              <a:t>15 college credits continue to equal 1.0 FTE.</a:t>
            </a:r>
          </a:p>
          <a:p>
            <a:pPr marL="566738" lvl="1" indent="-222250">
              <a:lnSpc>
                <a:spcPct val="80000"/>
              </a:lnSpc>
              <a:buFont typeface="Arial" panose="020B0604020202020204" pitchFamily="34" charset="0"/>
              <a:buChar char="•"/>
            </a:pPr>
            <a:r>
              <a:rPr lang="en-US" sz="1900" smtClean="0"/>
              <a:t>Students attending only RS will not be eligible for more than 15 credits.</a:t>
            </a:r>
          </a:p>
          <a:p>
            <a:pPr marL="347663" indent="-347663">
              <a:lnSpc>
                <a:spcPct val="80000"/>
              </a:lnSpc>
              <a:buFont typeface="Wingdings" panose="05000000000000000000" pitchFamily="2" charset="2"/>
              <a:buChar char="§"/>
            </a:pPr>
            <a:r>
              <a:rPr lang="en-US" sz="2200" smtClean="0"/>
              <a:t>However, in some cases, a student enrolled in high school and RS may be eligible for additional RS credits. </a:t>
            </a:r>
          </a:p>
          <a:p>
            <a:pPr marL="566738" lvl="1" indent="-222250">
              <a:lnSpc>
                <a:spcPct val="80000"/>
              </a:lnSpc>
              <a:buFont typeface="Arial" panose="020B0604020202020204" pitchFamily="34" charset="0"/>
              <a:buChar char="•"/>
            </a:pPr>
            <a:r>
              <a:rPr lang="en-US" sz="1900" smtClean="0"/>
              <a:t>Dependent on the high school schedule and student’s high school load.</a:t>
            </a:r>
          </a:p>
          <a:p>
            <a:pPr marL="566738" lvl="1" indent="-222250">
              <a:lnSpc>
                <a:spcPct val="80000"/>
              </a:lnSpc>
              <a:buFont typeface="Arial" panose="020B0604020202020204" pitchFamily="34" charset="0"/>
              <a:buChar char="•"/>
            </a:pPr>
            <a:endParaRPr lang="en-US" sz="1900"/>
          </a:p>
          <a:p>
            <a:pPr marL="566738" lvl="1" indent="-222250">
              <a:lnSpc>
                <a:spcPct val="80000"/>
              </a:lnSpc>
              <a:buFont typeface="Arial" panose="020B0604020202020204" pitchFamily="34" charset="0"/>
              <a:buChar char="•"/>
            </a:pPr>
            <a:endParaRPr lang="en-US" sz="1900" smtClean="0"/>
          </a:p>
          <a:p>
            <a:pPr marL="566738" lvl="1" indent="-222250">
              <a:lnSpc>
                <a:spcPct val="80000"/>
              </a:lnSpc>
              <a:buFont typeface="Arial" panose="020B0604020202020204" pitchFamily="34" charset="0"/>
              <a:buChar char="•"/>
            </a:pPr>
            <a:endParaRPr lang="en-US" sz="1900"/>
          </a:p>
          <a:p>
            <a:pPr marL="566738" lvl="1" indent="-222250">
              <a:lnSpc>
                <a:spcPct val="80000"/>
              </a:lnSpc>
              <a:buFont typeface="Arial" panose="020B0604020202020204" pitchFamily="34" charset="0"/>
              <a:buChar char="•"/>
            </a:pPr>
            <a:endParaRPr lang="en-US" sz="1900" smtClean="0"/>
          </a:p>
          <a:p>
            <a:pPr marL="566738" lvl="1" indent="-222250">
              <a:lnSpc>
                <a:spcPct val="80000"/>
              </a:lnSpc>
              <a:buFont typeface="Arial" panose="020B0604020202020204" pitchFamily="34" charset="0"/>
              <a:buChar char="•"/>
            </a:pPr>
            <a:endParaRPr lang="en-US" sz="1900"/>
          </a:p>
          <a:p>
            <a:pPr marL="566738" lvl="1" indent="-222250">
              <a:lnSpc>
                <a:spcPct val="80000"/>
              </a:lnSpc>
              <a:buFont typeface="Arial" panose="020B0604020202020204" pitchFamily="34" charset="0"/>
              <a:buChar char="•"/>
            </a:pPr>
            <a:endParaRPr lang="en-US" sz="1900" smtClean="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14</a:t>
            </a:fld>
            <a:endParaRPr lang="en-US"/>
          </a:p>
        </p:txBody>
      </p:sp>
      <p:sp>
        <p:nvSpPr>
          <p:cNvPr id="8" name="Title 1"/>
          <p:cNvSpPr>
            <a:spLocks noGrp="1"/>
          </p:cNvSpPr>
          <p:nvPr>
            <p:ph type="title"/>
          </p:nvPr>
        </p:nvSpPr>
        <p:spPr>
          <a:xfrm>
            <a:off x="209862" y="166687"/>
            <a:ext cx="8749500" cy="613893"/>
          </a:xfrm>
        </p:spPr>
        <p:txBody>
          <a:bodyPr>
            <a:noAutofit/>
          </a:bodyPr>
          <a:lstStyle/>
          <a:p>
            <a:pPr lvl="1" algn="ctr" defTabSz="685800" rtl="0">
              <a:lnSpc>
                <a:spcPct val="85000"/>
              </a:lnSpc>
              <a:spcBef>
                <a:spcPct val="0"/>
              </a:spcBef>
            </a:pPr>
            <a:r>
              <a:rPr lang="en-US" sz="3300" smtClean="0">
                <a:solidFill>
                  <a:srgbClr val="006666"/>
                </a:solidFill>
              </a:rPr>
              <a:t>Running Start</a:t>
            </a:r>
            <a:endParaRPr lang="en-US" sz="2000" i="1">
              <a:solidFill>
                <a:srgbClr val="006666"/>
              </a:solidFill>
              <a:latin typeface="+mj-lt"/>
            </a:endParaRPr>
          </a:p>
        </p:txBody>
      </p:sp>
      <p:pic>
        <p:nvPicPr>
          <p:cNvPr id="7" name="Picture 6" descr="RS Table #1" title="RS Table #1"/>
          <p:cNvPicPr>
            <a:picLocks noChangeAspect="1"/>
          </p:cNvPicPr>
          <p:nvPr/>
        </p:nvPicPr>
        <p:blipFill>
          <a:blip r:embed="rId2"/>
          <a:stretch>
            <a:fillRect/>
          </a:stretch>
        </p:blipFill>
        <p:spPr>
          <a:xfrm>
            <a:off x="369206" y="2731768"/>
            <a:ext cx="4011931" cy="1463040"/>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descr="Running Start Table #2" title="Running Start Table #2"/>
          <p:cNvPicPr>
            <a:picLocks noChangeAspect="1"/>
          </p:cNvPicPr>
          <p:nvPr/>
        </p:nvPicPr>
        <p:blipFill>
          <a:blip r:embed="rId3"/>
          <a:stretch>
            <a:fillRect/>
          </a:stretch>
        </p:blipFill>
        <p:spPr>
          <a:xfrm>
            <a:off x="4727197" y="2724273"/>
            <a:ext cx="4074758" cy="146304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94773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62" y="921894"/>
            <a:ext cx="8589364" cy="5085372"/>
          </a:xfrm>
        </p:spPr>
        <p:txBody>
          <a:bodyPr>
            <a:normAutofit/>
          </a:bodyPr>
          <a:lstStyle/>
          <a:p>
            <a:pPr marL="347663" indent="-347663">
              <a:lnSpc>
                <a:spcPct val="80000"/>
              </a:lnSpc>
              <a:buFont typeface="Wingdings" panose="05000000000000000000" pitchFamily="2" charset="2"/>
              <a:buChar char="§"/>
            </a:pPr>
            <a:r>
              <a:rPr lang="en-US" sz="2200" dirty="0" smtClean="0"/>
              <a:t>For Fall 2018 planning, make sure counselors are using the updated RSEVF form posted here: </a:t>
            </a:r>
            <a:r>
              <a:rPr lang="en-US" u="sng" dirty="0">
                <a:hlinkClick r:id="rId2"/>
              </a:rPr>
              <a:t>http://</a:t>
            </a:r>
            <a:r>
              <a:rPr lang="en-US" u="sng" dirty="0" smtClean="0">
                <a:hlinkClick r:id="rId2"/>
              </a:rPr>
              <a:t>www.k12.wa.us/BulletinsMemos/bulletins2018/B038-18AttachB.pdf</a:t>
            </a:r>
            <a:r>
              <a:rPr lang="en-US" u="sng" dirty="0" smtClean="0"/>
              <a:t> </a:t>
            </a:r>
            <a:r>
              <a:rPr lang="en-US" sz="2200" dirty="0" smtClean="0"/>
              <a:t>and the bell schedule FTE for 2018</a:t>
            </a:r>
            <a:r>
              <a:rPr lang="en-US" sz="2200" dirty="0" smtClean="0">
                <a:sym typeface="Symbol" panose="05050102010706020507" pitchFamily="18" charset="2"/>
              </a:rPr>
              <a:t></a:t>
            </a:r>
            <a:r>
              <a:rPr lang="en-US" sz="2200" dirty="0" smtClean="0"/>
              <a:t>19. 	</a:t>
            </a:r>
          </a:p>
          <a:p>
            <a:pPr marL="0" indent="0">
              <a:lnSpc>
                <a:spcPct val="80000"/>
              </a:lnSpc>
              <a:spcBef>
                <a:spcPts val="0"/>
              </a:spcBef>
              <a:spcAft>
                <a:spcPts val="0"/>
              </a:spcAft>
              <a:buNone/>
            </a:pPr>
            <a:r>
              <a:rPr lang="en-US" sz="1600" dirty="0" smtClean="0">
                <a:solidFill>
                  <a:srgbClr val="006666"/>
                </a:solidFill>
              </a:rPr>
              <a:t>			From					To</a:t>
            </a:r>
            <a:endParaRPr lang="en-US" sz="2200" dirty="0" smtClean="0">
              <a:solidFill>
                <a:srgbClr val="006666"/>
              </a:solidFill>
            </a:endParaRPr>
          </a:p>
          <a:p>
            <a:pPr marL="347663" indent="-347663">
              <a:lnSpc>
                <a:spcPct val="80000"/>
              </a:lnSpc>
              <a:buFont typeface="Wingdings" panose="05000000000000000000" pitchFamily="2" charset="2"/>
              <a:buChar char="§"/>
            </a:pPr>
            <a:endParaRPr lang="en-US" sz="2200" dirty="0"/>
          </a:p>
          <a:p>
            <a:pPr marL="347663" indent="-347663">
              <a:lnSpc>
                <a:spcPct val="80000"/>
              </a:lnSpc>
              <a:buFont typeface="Wingdings" panose="05000000000000000000" pitchFamily="2" charset="2"/>
              <a:buChar char="§"/>
            </a:pPr>
            <a:endParaRPr lang="en-US" sz="2200" dirty="0" smtClean="0"/>
          </a:p>
          <a:p>
            <a:pPr marL="347663" indent="-347663">
              <a:lnSpc>
                <a:spcPct val="80000"/>
              </a:lnSpc>
              <a:buFont typeface="Wingdings" panose="05000000000000000000" pitchFamily="2" charset="2"/>
              <a:buChar char="§"/>
            </a:pPr>
            <a:endParaRPr lang="en-US" sz="2200" dirty="0" smtClean="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15</a:t>
            </a:fld>
            <a:endParaRPr lang="en-US"/>
          </a:p>
        </p:txBody>
      </p:sp>
      <p:sp>
        <p:nvSpPr>
          <p:cNvPr id="8" name="Title 1"/>
          <p:cNvSpPr>
            <a:spLocks noGrp="1"/>
          </p:cNvSpPr>
          <p:nvPr>
            <p:ph type="title"/>
          </p:nvPr>
        </p:nvSpPr>
        <p:spPr>
          <a:xfrm>
            <a:off x="209862" y="294102"/>
            <a:ext cx="8749500" cy="613893"/>
          </a:xfrm>
        </p:spPr>
        <p:txBody>
          <a:bodyPr>
            <a:noAutofit/>
          </a:bodyPr>
          <a:lstStyle/>
          <a:p>
            <a:pPr lvl="1" algn="ctr" defTabSz="685800" rtl="0">
              <a:lnSpc>
                <a:spcPct val="85000"/>
              </a:lnSpc>
              <a:spcBef>
                <a:spcPct val="0"/>
              </a:spcBef>
            </a:pPr>
            <a:r>
              <a:rPr lang="en-US" sz="3300" smtClean="0">
                <a:solidFill>
                  <a:srgbClr val="006666"/>
                </a:solidFill>
              </a:rPr>
              <a:t>Running Start</a:t>
            </a:r>
            <a:br>
              <a:rPr lang="en-US" sz="3300" smtClean="0">
                <a:solidFill>
                  <a:srgbClr val="006666"/>
                </a:solidFill>
              </a:rPr>
            </a:br>
            <a:r>
              <a:rPr lang="en-US" sz="2000" i="1" smtClean="0">
                <a:solidFill>
                  <a:schemeClr val="accent6">
                    <a:lumMod val="75000"/>
                  </a:schemeClr>
                </a:solidFill>
              </a:rPr>
              <a:t>continues</a:t>
            </a:r>
            <a:endParaRPr lang="en-US" sz="2000" i="1">
              <a:solidFill>
                <a:schemeClr val="accent6">
                  <a:lumMod val="75000"/>
                </a:schemeClr>
              </a:solidFill>
              <a:latin typeface="+mj-lt"/>
            </a:endParaRPr>
          </a:p>
        </p:txBody>
      </p:sp>
      <p:pic>
        <p:nvPicPr>
          <p:cNvPr id="10" name="Picture 9" descr="Previous RSEVF table" title="Previous RSEVF table"/>
          <p:cNvPicPr>
            <a:picLocks noChangeAspect="1"/>
          </p:cNvPicPr>
          <p:nvPr/>
        </p:nvPicPr>
        <p:blipFill rotWithShape="1">
          <a:blip r:embed="rId3"/>
          <a:srcRect l="66065" t="17330" r="3769" b="3245"/>
          <a:stretch/>
        </p:blipFill>
        <p:spPr>
          <a:xfrm>
            <a:off x="2160025" y="2033312"/>
            <a:ext cx="2560320" cy="3651382"/>
          </a:xfrm>
          <a:prstGeom prst="rect">
            <a:avLst/>
          </a:prstGeom>
        </p:spPr>
      </p:pic>
      <p:pic>
        <p:nvPicPr>
          <p:cNvPr id="2" name="Picture 1" descr="New RSEVF table" title="New RSEVF table"/>
          <p:cNvPicPr>
            <a:picLocks noChangeAspect="1"/>
          </p:cNvPicPr>
          <p:nvPr/>
        </p:nvPicPr>
        <p:blipFill rotWithShape="1">
          <a:blip r:embed="rId4"/>
          <a:srcRect l="50080" t="13188" r="38034" b="9615"/>
          <a:stretch/>
        </p:blipFill>
        <p:spPr>
          <a:xfrm>
            <a:off x="5539154" y="2087262"/>
            <a:ext cx="2651760" cy="3572690"/>
          </a:xfrm>
          <a:prstGeom prst="rect">
            <a:avLst/>
          </a:prstGeom>
        </p:spPr>
      </p:pic>
    </p:spTree>
    <p:extLst>
      <p:ext uri="{BB962C8B-B14F-4D97-AF65-F5344CB8AC3E}">
        <p14:creationId xmlns:p14="http://schemas.microsoft.com/office/powerpoint/2010/main" val="122062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77" y="861934"/>
            <a:ext cx="8686800" cy="2299993"/>
          </a:xfrm>
        </p:spPr>
        <p:txBody>
          <a:bodyPr>
            <a:normAutofit/>
          </a:bodyPr>
          <a:lstStyle/>
          <a:p>
            <a:pPr marL="344488" lvl="1" indent="-284163">
              <a:lnSpc>
                <a:spcPct val="80000"/>
              </a:lnSpc>
              <a:buFont typeface="Wingdings" panose="05000000000000000000" pitchFamily="2" charset="2"/>
              <a:buChar char="§"/>
            </a:pPr>
            <a:r>
              <a:rPr lang="en-US" sz="2200" dirty="0" smtClean="0"/>
              <a:t>Summer (P223S) and Ancillary Services (P240) AAFTE will be based on 1,000 hours for all grades.</a:t>
            </a:r>
          </a:p>
          <a:p>
            <a:pPr marL="344488" lvl="1" indent="-284163">
              <a:lnSpc>
                <a:spcPct val="80000"/>
              </a:lnSpc>
              <a:buFont typeface="Wingdings" panose="05000000000000000000" pitchFamily="2" charset="2"/>
              <a:buChar char="§"/>
            </a:pPr>
            <a:r>
              <a:rPr lang="en-US" sz="2200" dirty="0" smtClean="0"/>
              <a:t>AAFTE will be calculated by dividing actual hours by 1,000.</a:t>
            </a:r>
          </a:p>
          <a:p>
            <a:pPr marL="344488" lvl="1" indent="-284163">
              <a:lnSpc>
                <a:spcPct val="80000"/>
              </a:lnSpc>
              <a:buFont typeface="Wingdings" panose="05000000000000000000" pitchFamily="2" charset="2"/>
              <a:buChar char="§"/>
            </a:pPr>
            <a:r>
              <a:rPr lang="en-US" sz="2200" dirty="0" smtClean="0"/>
              <a:t>FTE change begins September 2018. </a:t>
            </a:r>
          </a:p>
          <a:p>
            <a:pPr marL="630238" lvl="2" indent="-285750">
              <a:lnSpc>
                <a:spcPct val="80000"/>
              </a:lnSpc>
              <a:buFont typeface="Courier New" panose="02070309020205020404" pitchFamily="49" charset="0"/>
              <a:buChar char="o"/>
            </a:pPr>
            <a:r>
              <a:rPr lang="en-US" sz="1900" dirty="0" smtClean="0"/>
              <a:t>Summer 2018 AAFTE will continue to be calculated by dividing actual hours by 900. </a:t>
            </a:r>
          </a:p>
          <a:p>
            <a:pPr marL="630238" lvl="2" indent="-285750">
              <a:lnSpc>
                <a:spcPct val="80000"/>
              </a:lnSpc>
              <a:buFont typeface="Courier New" panose="02070309020205020404" pitchFamily="49" charset="0"/>
              <a:buChar char="o"/>
            </a:pPr>
            <a:r>
              <a:rPr lang="en-US" sz="1900" dirty="0" smtClean="0"/>
              <a:t>Summer 2019 AAFTE will be based on 1,000.</a:t>
            </a:r>
          </a:p>
          <a:p>
            <a:pPr marL="341312" lvl="1" indent="0">
              <a:buNone/>
            </a:pPr>
            <a:endParaRPr lang="en-US" sz="1900" dirty="0" smtClean="0"/>
          </a:p>
          <a:p>
            <a:pPr marL="341312" lvl="1" indent="0">
              <a:buNone/>
            </a:pPr>
            <a:endParaRPr lang="en-US" sz="1900" dirty="0" smtClean="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16</a:t>
            </a:fld>
            <a:endParaRPr lang="en-US"/>
          </a:p>
        </p:txBody>
      </p:sp>
      <p:sp>
        <p:nvSpPr>
          <p:cNvPr id="8" name="Title 1"/>
          <p:cNvSpPr>
            <a:spLocks noGrp="1"/>
          </p:cNvSpPr>
          <p:nvPr>
            <p:ph type="title"/>
          </p:nvPr>
        </p:nvSpPr>
        <p:spPr>
          <a:xfrm>
            <a:off x="209862" y="204162"/>
            <a:ext cx="8749500" cy="657772"/>
          </a:xfrm>
        </p:spPr>
        <p:txBody>
          <a:bodyPr>
            <a:noAutofit/>
          </a:bodyPr>
          <a:lstStyle/>
          <a:p>
            <a:pPr lvl="1" algn="ctr" defTabSz="685800" rtl="0">
              <a:lnSpc>
                <a:spcPct val="85000"/>
              </a:lnSpc>
              <a:spcBef>
                <a:spcPct val="0"/>
              </a:spcBef>
            </a:pPr>
            <a:r>
              <a:rPr lang="en-US" sz="3300" smtClean="0">
                <a:solidFill>
                  <a:srgbClr val="006666"/>
                </a:solidFill>
              </a:rPr>
              <a:t>Summer and Ancillary Services</a:t>
            </a:r>
            <a:endParaRPr lang="en-US" sz="2000" i="1">
              <a:solidFill>
                <a:srgbClr val="006666"/>
              </a:solidFill>
              <a:latin typeface="+mj-lt"/>
            </a:endParaRPr>
          </a:p>
        </p:txBody>
      </p:sp>
      <p:sp>
        <p:nvSpPr>
          <p:cNvPr id="7" name="Title 1"/>
          <p:cNvSpPr txBox="1">
            <a:spLocks/>
          </p:cNvSpPr>
          <p:nvPr/>
        </p:nvSpPr>
        <p:spPr>
          <a:xfrm>
            <a:off x="99937" y="3428990"/>
            <a:ext cx="8749500" cy="657772"/>
          </a:xfrm>
          <a:prstGeom prst="rect">
            <a:avLst/>
          </a:prstGeom>
        </p:spPr>
        <p:txBody>
          <a:bodyPr vert="horz" lIns="91440" tIns="45720" rIns="91440" bIns="45720" rtlCol="0" anchor="b">
            <a:noAutofit/>
          </a:bodyPr>
          <a:lstStyle>
            <a:lvl1pPr marL="0" algn="l" defTabSz="685800" rtl="0" eaLnBrk="1" latinLnBrk="0" hangingPunct="1">
              <a:lnSpc>
                <a:spcPct val="85000"/>
              </a:lnSpc>
              <a:spcBef>
                <a:spcPct val="0"/>
              </a:spcBef>
              <a:buNone/>
              <a:defRPr sz="3600" kern="1200" spc="-38" baseline="0">
                <a:solidFill>
                  <a:schemeClr val="tx2"/>
                </a:solidFill>
                <a:latin typeface="+mj-lt"/>
                <a:ea typeface="+mj-ea"/>
                <a:cs typeface="+mj-cs"/>
              </a:defRPr>
            </a:lvl1pPr>
          </a:lstStyle>
          <a:p>
            <a:pPr marL="0" lvl="1" algn="ctr" defTabSz="685800" rtl="0">
              <a:lnSpc>
                <a:spcPct val="85000"/>
              </a:lnSpc>
              <a:spcBef>
                <a:spcPct val="0"/>
              </a:spcBef>
            </a:pPr>
            <a:r>
              <a:rPr lang="en-US" sz="3300" kern="0" smtClean="0">
                <a:solidFill>
                  <a:srgbClr val="006666"/>
                </a:solidFill>
              </a:rPr>
              <a:t>Work Based Learning</a:t>
            </a:r>
            <a:endParaRPr lang="en-US" sz="2000" i="1" kern="0">
              <a:solidFill>
                <a:srgbClr val="006666"/>
              </a:solidFill>
              <a:latin typeface="+mj-lt"/>
            </a:endParaRPr>
          </a:p>
        </p:txBody>
      </p:sp>
      <p:sp>
        <p:nvSpPr>
          <p:cNvPr id="9" name="Content Placeholder 2"/>
          <p:cNvSpPr txBox="1">
            <a:spLocks/>
          </p:cNvSpPr>
          <p:nvPr/>
        </p:nvSpPr>
        <p:spPr>
          <a:xfrm>
            <a:off x="252577" y="4090536"/>
            <a:ext cx="8686800" cy="2012589"/>
          </a:xfrm>
          <a:prstGeom prst="rect">
            <a:avLst/>
          </a:prstGeom>
        </p:spPr>
        <p:txBody>
          <a:bodyPr vert="horz" lIns="0" tIns="45720" rIns="0" bIns="45720"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2"/>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2"/>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344488" lvl="1" indent="-284163">
              <a:lnSpc>
                <a:spcPct val="80000"/>
              </a:lnSpc>
              <a:buFont typeface="Wingdings" panose="05000000000000000000" pitchFamily="2" charset="2"/>
              <a:buChar char="§"/>
            </a:pPr>
            <a:r>
              <a:rPr lang="en-US" sz="2200" dirty="0" smtClean="0"/>
              <a:t>No change to Work Based Learning calculation.</a:t>
            </a:r>
          </a:p>
          <a:p>
            <a:pPr marL="344488" lvl="1" indent="-284163">
              <a:lnSpc>
                <a:spcPct val="80000"/>
              </a:lnSpc>
              <a:buFont typeface="Wingdings" panose="05000000000000000000" pitchFamily="2" charset="2"/>
              <a:buChar char="§"/>
            </a:pPr>
            <a:r>
              <a:rPr lang="en-US" sz="2200" dirty="0"/>
              <a:t>Cooperative WBL will be calculated by dividing actual hours by 200. </a:t>
            </a:r>
            <a:endParaRPr lang="en-US" sz="1900" dirty="0"/>
          </a:p>
          <a:p>
            <a:pPr marL="344488" lvl="1" indent="-284163">
              <a:lnSpc>
                <a:spcPct val="80000"/>
              </a:lnSpc>
              <a:buFont typeface="Wingdings" panose="05000000000000000000" pitchFamily="2" charset="2"/>
              <a:buChar char="§"/>
            </a:pPr>
            <a:r>
              <a:rPr lang="en-US" sz="2200" dirty="0" smtClean="0"/>
              <a:t>Instructional WBL will be calculated by dividing actual hours by 100.</a:t>
            </a:r>
          </a:p>
          <a:p>
            <a:pPr marL="341312" lvl="1" indent="0">
              <a:buFont typeface="Calibri" pitchFamily="34" charset="0"/>
              <a:buNone/>
            </a:pPr>
            <a:endParaRPr lang="en-US" sz="1900" dirty="0" smtClean="0"/>
          </a:p>
        </p:txBody>
      </p:sp>
    </p:spTree>
    <p:extLst>
      <p:ext uri="{BB962C8B-B14F-4D97-AF65-F5344CB8AC3E}">
        <p14:creationId xmlns:p14="http://schemas.microsoft.com/office/powerpoint/2010/main" val="688134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189" y="873798"/>
            <a:ext cx="4533842" cy="4923607"/>
          </a:xfrm>
        </p:spPr>
        <p:txBody>
          <a:bodyPr>
            <a:normAutofit/>
          </a:bodyPr>
          <a:lstStyle/>
          <a:p>
            <a:pPr marL="344488" lvl="1" indent="-231775">
              <a:lnSpc>
                <a:spcPct val="80000"/>
              </a:lnSpc>
              <a:buFont typeface="Wingdings" panose="05000000000000000000" pitchFamily="2" charset="2"/>
              <a:buChar char="§"/>
            </a:pPr>
            <a:r>
              <a:rPr lang="en-US" sz="2200" dirty="0" smtClean="0"/>
              <a:t>The Caseload Forecast Council asked us to project what we will see when the FTE changes. </a:t>
            </a:r>
          </a:p>
          <a:p>
            <a:pPr marL="344488" lvl="1" indent="-231775">
              <a:lnSpc>
                <a:spcPct val="80000"/>
              </a:lnSpc>
              <a:buFont typeface="Wingdings" panose="05000000000000000000" pitchFamily="2" charset="2"/>
              <a:buChar char="§"/>
            </a:pPr>
            <a:r>
              <a:rPr lang="en-US" sz="2200" dirty="0" smtClean="0"/>
              <a:t>Based on data submitted by several districts, our analysis shows – assuming actual enrollment does not grow and remains:</a:t>
            </a:r>
          </a:p>
          <a:p>
            <a:pPr marL="344488" lvl="1" indent="-231775">
              <a:lnSpc>
                <a:spcPct val="80000"/>
              </a:lnSpc>
              <a:buFont typeface="Wingdings" panose="05000000000000000000" pitchFamily="2" charset="2"/>
              <a:buChar char="§"/>
            </a:pPr>
            <a:endParaRPr lang="en-US" sz="2200" dirty="0"/>
          </a:p>
          <a:p>
            <a:pPr marL="344488" lvl="1" indent="-231775">
              <a:lnSpc>
                <a:spcPct val="80000"/>
              </a:lnSpc>
              <a:buFont typeface="Wingdings" panose="05000000000000000000" pitchFamily="2" charset="2"/>
              <a:buChar char="§"/>
            </a:pPr>
            <a:endParaRPr lang="en-US" sz="2200" dirty="0" smtClean="0"/>
          </a:p>
          <a:p>
            <a:pPr marL="344488" lvl="1" indent="-231775">
              <a:lnSpc>
                <a:spcPct val="80000"/>
              </a:lnSpc>
              <a:buFont typeface="Wingdings" panose="05000000000000000000" pitchFamily="2" charset="2"/>
              <a:buChar char="§"/>
            </a:pPr>
            <a:endParaRPr lang="en-US" sz="2200" dirty="0"/>
          </a:p>
          <a:p>
            <a:pPr marL="344488" lvl="1" indent="-231775">
              <a:lnSpc>
                <a:spcPct val="80000"/>
              </a:lnSpc>
              <a:buFont typeface="Wingdings" panose="05000000000000000000" pitchFamily="2" charset="2"/>
              <a:buChar char="§"/>
            </a:pPr>
            <a:endParaRPr lang="en-US" sz="2200" dirty="0" smtClean="0"/>
          </a:p>
          <a:p>
            <a:pPr marL="344488" lvl="1" indent="-231775">
              <a:lnSpc>
                <a:spcPct val="80000"/>
              </a:lnSpc>
              <a:buFont typeface="Wingdings" panose="05000000000000000000" pitchFamily="2" charset="2"/>
              <a:buChar char="§"/>
            </a:pPr>
            <a:endParaRPr lang="en-US" sz="2200" dirty="0"/>
          </a:p>
          <a:p>
            <a:pPr marL="344488" lvl="1" indent="-231775">
              <a:lnSpc>
                <a:spcPct val="80000"/>
              </a:lnSpc>
              <a:buFont typeface="Wingdings" panose="05000000000000000000" pitchFamily="2" charset="2"/>
              <a:buChar char="§"/>
            </a:pPr>
            <a:endParaRPr lang="en-US" sz="2200" dirty="0" smtClean="0"/>
          </a:p>
          <a:p>
            <a:pPr marL="341312" lvl="1" indent="0">
              <a:buNone/>
            </a:pPr>
            <a:endParaRPr lang="en-US" sz="1900" dirty="0" smtClean="0"/>
          </a:p>
          <a:p>
            <a:pPr marL="341312" lvl="1" indent="0">
              <a:buNone/>
            </a:pPr>
            <a:endParaRPr lang="en-US" sz="1900" dirty="0" smtClean="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17</a:t>
            </a:fld>
            <a:endParaRPr lang="en-US"/>
          </a:p>
        </p:txBody>
      </p:sp>
      <p:sp>
        <p:nvSpPr>
          <p:cNvPr id="8" name="Title 1"/>
          <p:cNvSpPr>
            <a:spLocks noGrp="1"/>
          </p:cNvSpPr>
          <p:nvPr>
            <p:ph type="title"/>
          </p:nvPr>
        </p:nvSpPr>
        <p:spPr>
          <a:xfrm>
            <a:off x="209862" y="241543"/>
            <a:ext cx="8749500" cy="614978"/>
          </a:xfrm>
        </p:spPr>
        <p:txBody>
          <a:bodyPr>
            <a:noAutofit/>
          </a:bodyPr>
          <a:lstStyle/>
          <a:p>
            <a:pPr lvl="1" algn="ctr" defTabSz="685800" rtl="0">
              <a:lnSpc>
                <a:spcPct val="85000"/>
              </a:lnSpc>
              <a:spcBef>
                <a:spcPct val="0"/>
              </a:spcBef>
            </a:pPr>
            <a:r>
              <a:rPr lang="en-US" sz="3300" smtClean="0">
                <a:solidFill>
                  <a:srgbClr val="006666"/>
                </a:solidFill>
              </a:rPr>
              <a:t>Caseload Forecast Analysis</a:t>
            </a:r>
            <a:endParaRPr lang="en-US" sz="2000" i="1">
              <a:solidFill>
                <a:srgbClr val="006666"/>
              </a:solidFill>
              <a:latin typeface="+mj-lt"/>
            </a:endParaRPr>
          </a:p>
        </p:txBody>
      </p:sp>
      <p:graphicFrame>
        <p:nvGraphicFramePr>
          <p:cNvPr id="7" name="Table 6" descr="Caseload vocational" title="Caseload vocational"/>
          <p:cNvGraphicFramePr>
            <a:graphicFrameLocks noGrp="1"/>
          </p:cNvGraphicFramePr>
          <p:nvPr>
            <p:extLst>
              <p:ext uri="{D42A27DB-BD31-4B8C-83A1-F6EECF244321}">
                <p14:modId xmlns:p14="http://schemas.microsoft.com/office/powerpoint/2010/main" val="2710165776"/>
              </p:ext>
            </p:extLst>
          </p:nvPr>
        </p:nvGraphicFramePr>
        <p:xfrm>
          <a:off x="6625963" y="945159"/>
          <a:ext cx="1920240" cy="190500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2203744905"/>
                    </a:ext>
                  </a:extLst>
                </a:gridCol>
                <a:gridCol w="822960">
                  <a:extLst>
                    <a:ext uri="{9D8B030D-6E8A-4147-A177-3AD203B41FA5}">
                      <a16:colId xmlns:a16="http://schemas.microsoft.com/office/drawing/2014/main" val="3419293542"/>
                    </a:ext>
                  </a:extLst>
                </a:gridCol>
              </a:tblGrid>
              <a:tr h="292608">
                <a:tc gridSpan="2">
                  <a:txBody>
                    <a:bodyPr/>
                    <a:lstStyle/>
                    <a:p>
                      <a:pPr algn="ctr"/>
                      <a:r>
                        <a:rPr lang="en-US" dirty="0" smtClean="0">
                          <a:solidFill>
                            <a:schemeClr val="bg1"/>
                          </a:solidFill>
                        </a:rPr>
                        <a:t>Vocational</a:t>
                      </a:r>
                      <a:endParaRPr lang="en-US" dirty="0">
                        <a:solidFill>
                          <a:schemeClr val="bg1"/>
                        </a:solidFill>
                      </a:endParaRPr>
                    </a:p>
                  </a:txBody>
                  <a:tcPr anchor="b">
                    <a:solidFill>
                      <a:schemeClr val="accent6">
                        <a:lumMod val="75000"/>
                      </a:schemeClr>
                    </a:solidFill>
                  </a:tcPr>
                </a:tc>
                <a:tc hMerge="1">
                  <a:txBody>
                    <a:bodyPr/>
                    <a:lstStyle/>
                    <a:p>
                      <a:pPr algn="ctr"/>
                      <a:endParaRPr lang="en-US" dirty="0"/>
                    </a:p>
                  </a:txBody>
                  <a:tcPr anchor="b">
                    <a:solidFill>
                      <a:schemeClr val="accent6">
                        <a:lumMod val="75000"/>
                      </a:schemeClr>
                    </a:solidFill>
                  </a:tcPr>
                </a:tc>
                <a:extLst>
                  <a:ext uri="{0D108BD9-81ED-4DB2-BD59-A6C34878D82A}">
                    <a16:rowId xmlns:a16="http://schemas.microsoft.com/office/drawing/2014/main" val="2105003141"/>
                  </a:ext>
                </a:extLst>
              </a:tr>
              <a:tr h="292608">
                <a:tc>
                  <a:txBody>
                    <a:bodyPr/>
                    <a:lstStyle/>
                    <a:p>
                      <a:pPr algn="ctr"/>
                      <a:r>
                        <a:rPr lang="en-US" smtClean="0">
                          <a:solidFill>
                            <a:schemeClr val="bg1"/>
                          </a:solidFill>
                        </a:rPr>
                        <a:t>Types</a:t>
                      </a:r>
                      <a:endParaRPr lang="en-US">
                        <a:solidFill>
                          <a:schemeClr val="bg1"/>
                        </a:solidFill>
                      </a:endParaRPr>
                    </a:p>
                  </a:txBody>
                  <a:tcPr anchor="b">
                    <a:solidFill>
                      <a:srgbClr val="006666"/>
                    </a:solidFill>
                  </a:tcPr>
                </a:tc>
                <a:tc>
                  <a:txBody>
                    <a:bodyPr/>
                    <a:lstStyle/>
                    <a:p>
                      <a:pPr algn="ctr"/>
                      <a:r>
                        <a:rPr lang="en-US" dirty="0" smtClean="0">
                          <a:solidFill>
                            <a:schemeClr val="bg1"/>
                          </a:solidFill>
                        </a:rPr>
                        <a:t>% </a:t>
                      </a:r>
                      <a:r>
                        <a:rPr lang="en-US" dirty="0" err="1" smtClean="0">
                          <a:solidFill>
                            <a:schemeClr val="bg1"/>
                          </a:solidFill>
                        </a:rPr>
                        <a:t>Reduct</a:t>
                      </a:r>
                      <a:r>
                        <a:rPr lang="en-US" dirty="0" smtClean="0">
                          <a:solidFill>
                            <a:schemeClr val="bg1"/>
                          </a:solidFill>
                        </a:rPr>
                        <a:t>-ion</a:t>
                      </a:r>
                      <a:endParaRPr lang="en-US" dirty="0">
                        <a:solidFill>
                          <a:schemeClr val="bg1"/>
                        </a:solidFill>
                      </a:endParaRPr>
                    </a:p>
                  </a:txBody>
                  <a:tcPr anchor="b">
                    <a:solidFill>
                      <a:srgbClr val="006666"/>
                    </a:solidFill>
                  </a:tcPr>
                </a:tc>
                <a:extLst>
                  <a:ext uri="{0D108BD9-81ED-4DB2-BD59-A6C34878D82A}">
                    <a16:rowId xmlns:a16="http://schemas.microsoft.com/office/drawing/2014/main" val="2788351576"/>
                  </a:ext>
                </a:extLst>
              </a:tr>
              <a:tr h="292608">
                <a:tc>
                  <a:txBody>
                    <a:bodyPr/>
                    <a:lstStyle/>
                    <a:p>
                      <a:pPr algn="ctr"/>
                      <a:r>
                        <a:rPr lang="en-US" dirty="0" smtClean="0"/>
                        <a:t>Gr</a:t>
                      </a:r>
                      <a:r>
                        <a:rPr lang="en-US" baseline="0" dirty="0" smtClean="0"/>
                        <a:t> 7</a:t>
                      </a:r>
                      <a:r>
                        <a:rPr lang="en-US" sz="1400" dirty="0" smtClean="0"/>
                        <a:t>–8</a:t>
                      </a:r>
                      <a:r>
                        <a:rPr lang="en-US" baseline="0" dirty="0" smtClean="0"/>
                        <a:t> CTE</a:t>
                      </a:r>
                      <a:endParaRPr lang="en-US" dirty="0"/>
                    </a:p>
                  </a:txBody>
                  <a:tcPr/>
                </a:tc>
                <a:tc>
                  <a:txBody>
                    <a:bodyPr/>
                    <a:lstStyle/>
                    <a:p>
                      <a:pPr algn="ctr"/>
                      <a:r>
                        <a:rPr lang="en-US" smtClean="0"/>
                        <a:t>9.91%</a:t>
                      </a:r>
                      <a:endParaRPr lang="en-US"/>
                    </a:p>
                  </a:txBody>
                  <a:tcPr/>
                </a:tc>
                <a:extLst>
                  <a:ext uri="{0D108BD9-81ED-4DB2-BD59-A6C34878D82A}">
                    <a16:rowId xmlns:a16="http://schemas.microsoft.com/office/drawing/2014/main" val="2233765594"/>
                  </a:ext>
                </a:extLst>
              </a:tr>
              <a:tr h="292608">
                <a:tc>
                  <a:txBody>
                    <a:bodyPr/>
                    <a:lstStyle/>
                    <a:p>
                      <a:pPr algn="ctr"/>
                      <a:r>
                        <a:rPr lang="en-US" dirty="0" smtClean="0"/>
                        <a:t>Gr 9</a:t>
                      </a:r>
                      <a:r>
                        <a:rPr lang="en-US" sz="1200" dirty="0" smtClean="0"/>
                        <a:t>–</a:t>
                      </a:r>
                      <a:r>
                        <a:rPr lang="en-US" dirty="0" smtClean="0"/>
                        <a:t>12 CTE</a:t>
                      </a:r>
                      <a:endParaRPr lang="en-US" dirty="0"/>
                    </a:p>
                  </a:txBody>
                  <a:tcPr/>
                </a:tc>
                <a:tc>
                  <a:txBody>
                    <a:bodyPr/>
                    <a:lstStyle/>
                    <a:p>
                      <a:pPr algn="ctr"/>
                      <a:r>
                        <a:rPr lang="en-US" smtClean="0"/>
                        <a:t>9.90%</a:t>
                      </a:r>
                      <a:endParaRPr lang="en-US"/>
                    </a:p>
                  </a:txBody>
                  <a:tcPr/>
                </a:tc>
                <a:extLst>
                  <a:ext uri="{0D108BD9-81ED-4DB2-BD59-A6C34878D82A}">
                    <a16:rowId xmlns:a16="http://schemas.microsoft.com/office/drawing/2014/main" val="502263230"/>
                  </a:ext>
                </a:extLst>
              </a:tr>
              <a:tr h="292608">
                <a:tc>
                  <a:txBody>
                    <a:bodyPr/>
                    <a:lstStyle/>
                    <a:p>
                      <a:pPr algn="ctr"/>
                      <a:r>
                        <a:rPr lang="en-US" smtClean="0"/>
                        <a:t>Skill Center</a:t>
                      </a:r>
                      <a:endParaRPr lang="en-US"/>
                    </a:p>
                  </a:txBody>
                  <a:tcPr/>
                </a:tc>
                <a:tc>
                  <a:txBody>
                    <a:bodyPr/>
                    <a:lstStyle/>
                    <a:p>
                      <a:pPr algn="ctr"/>
                      <a:r>
                        <a:rPr lang="en-US" dirty="0" smtClean="0"/>
                        <a:t>9.90%</a:t>
                      </a:r>
                      <a:endParaRPr lang="en-US" dirty="0"/>
                    </a:p>
                  </a:txBody>
                  <a:tcPr/>
                </a:tc>
                <a:extLst>
                  <a:ext uri="{0D108BD9-81ED-4DB2-BD59-A6C34878D82A}">
                    <a16:rowId xmlns:a16="http://schemas.microsoft.com/office/drawing/2014/main" val="801122182"/>
                  </a:ext>
                </a:extLst>
              </a:tr>
            </a:tbl>
          </a:graphicData>
        </a:graphic>
      </p:graphicFrame>
      <p:graphicFrame>
        <p:nvGraphicFramePr>
          <p:cNvPr id="9" name="Table 8" descr="Overall table" title="Overall table"/>
          <p:cNvGraphicFramePr>
            <a:graphicFrameLocks noGrp="1"/>
          </p:cNvGraphicFramePr>
          <p:nvPr>
            <p:extLst>
              <p:ext uri="{D42A27DB-BD31-4B8C-83A1-F6EECF244321}">
                <p14:modId xmlns:p14="http://schemas.microsoft.com/office/powerpoint/2010/main" val="769268502"/>
              </p:ext>
            </p:extLst>
          </p:nvPr>
        </p:nvGraphicFramePr>
        <p:xfrm>
          <a:off x="4823037" y="945159"/>
          <a:ext cx="1645920" cy="516636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203744905"/>
                    </a:ext>
                  </a:extLst>
                </a:gridCol>
                <a:gridCol w="822960">
                  <a:extLst>
                    <a:ext uri="{9D8B030D-6E8A-4147-A177-3AD203B41FA5}">
                      <a16:colId xmlns:a16="http://schemas.microsoft.com/office/drawing/2014/main" val="3419293542"/>
                    </a:ext>
                  </a:extLst>
                </a:gridCol>
              </a:tblGrid>
              <a:tr h="292608">
                <a:tc gridSpan="2">
                  <a:txBody>
                    <a:bodyPr/>
                    <a:lstStyle/>
                    <a:p>
                      <a:pPr algn="ctr"/>
                      <a:r>
                        <a:rPr lang="en-US" dirty="0" smtClean="0">
                          <a:solidFill>
                            <a:schemeClr val="bg1"/>
                          </a:solidFill>
                        </a:rPr>
                        <a:t>OVERALL</a:t>
                      </a:r>
                      <a:endParaRPr lang="en-US" dirty="0">
                        <a:solidFill>
                          <a:schemeClr val="bg1"/>
                        </a:solidFill>
                      </a:endParaRPr>
                    </a:p>
                  </a:txBody>
                  <a:tcPr anchor="b">
                    <a:solidFill>
                      <a:schemeClr val="accent6">
                        <a:lumMod val="75000"/>
                      </a:schemeClr>
                    </a:solidFill>
                  </a:tcPr>
                </a:tc>
                <a:tc hMerge="1">
                  <a:txBody>
                    <a:bodyPr/>
                    <a:lstStyle/>
                    <a:p>
                      <a:pPr algn="ctr"/>
                      <a:endParaRPr lang="en-US" dirty="0"/>
                    </a:p>
                  </a:txBody>
                  <a:tcPr anchor="b">
                    <a:solidFill>
                      <a:schemeClr val="accent6">
                        <a:lumMod val="75000"/>
                      </a:schemeClr>
                    </a:solidFill>
                  </a:tcPr>
                </a:tc>
                <a:extLst>
                  <a:ext uri="{0D108BD9-81ED-4DB2-BD59-A6C34878D82A}">
                    <a16:rowId xmlns:a16="http://schemas.microsoft.com/office/drawing/2014/main" val="2105003141"/>
                  </a:ext>
                </a:extLst>
              </a:tr>
              <a:tr h="292608">
                <a:tc>
                  <a:txBody>
                    <a:bodyPr/>
                    <a:lstStyle/>
                    <a:p>
                      <a:pPr algn="ctr"/>
                      <a:r>
                        <a:rPr lang="en-US" smtClean="0">
                          <a:solidFill>
                            <a:schemeClr val="bg1"/>
                          </a:solidFill>
                        </a:rPr>
                        <a:t>Grades</a:t>
                      </a:r>
                      <a:endParaRPr lang="en-US">
                        <a:solidFill>
                          <a:schemeClr val="bg1"/>
                        </a:solidFill>
                      </a:endParaRPr>
                    </a:p>
                  </a:txBody>
                  <a:tcPr anchor="b">
                    <a:solidFill>
                      <a:srgbClr val="006666"/>
                    </a:solidFill>
                  </a:tcPr>
                </a:tc>
                <a:tc>
                  <a:txBody>
                    <a:bodyPr/>
                    <a:lstStyle/>
                    <a:p>
                      <a:pPr algn="ctr"/>
                      <a:r>
                        <a:rPr lang="en-US" dirty="0" smtClean="0">
                          <a:solidFill>
                            <a:schemeClr val="bg1"/>
                          </a:solidFill>
                        </a:rPr>
                        <a:t>% </a:t>
                      </a:r>
                      <a:r>
                        <a:rPr lang="en-US" dirty="0" err="1" smtClean="0">
                          <a:solidFill>
                            <a:schemeClr val="bg1"/>
                          </a:solidFill>
                        </a:rPr>
                        <a:t>Reduct</a:t>
                      </a:r>
                      <a:r>
                        <a:rPr lang="en-US" dirty="0" smtClean="0">
                          <a:solidFill>
                            <a:schemeClr val="bg1"/>
                          </a:solidFill>
                        </a:rPr>
                        <a:t>-ion</a:t>
                      </a:r>
                      <a:endParaRPr lang="en-US" dirty="0">
                        <a:solidFill>
                          <a:schemeClr val="bg1"/>
                        </a:solidFill>
                      </a:endParaRPr>
                    </a:p>
                  </a:txBody>
                  <a:tcPr anchor="b">
                    <a:solidFill>
                      <a:srgbClr val="006666"/>
                    </a:solidFill>
                  </a:tcPr>
                </a:tc>
                <a:extLst>
                  <a:ext uri="{0D108BD9-81ED-4DB2-BD59-A6C34878D82A}">
                    <a16:rowId xmlns:a16="http://schemas.microsoft.com/office/drawing/2014/main" val="2788351576"/>
                  </a:ext>
                </a:extLst>
              </a:tr>
              <a:tr h="292608">
                <a:tc>
                  <a:txBody>
                    <a:bodyPr/>
                    <a:lstStyle/>
                    <a:p>
                      <a:pPr algn="ctr"/>
                      <a:r>
                        <a:rPr lang="en-US" smtClean="0"/>
                        <a:t>K</a:t>
                      </a:r>
                      <a:endParaRPr lang="en-US"/>
                    </a:p>
                  </a:txBody>
                  <a:tcPr/>
                </a:tc>
                <a:tc>
                  <a:txBody>
                    <a:bodyPr/>
                    <a:lstStyle/>
                    <a:p>
                      <a:pPr algn="ctr"/>
                      <a:r>
                        <a:rPr lang="en-US" smtClean="0"/>
                        <a:t>0.03%</a:t>
                      </a:r>
                      <a:endParaRPr lang="en-US"/>
                    </a:p>
                  </a:txBody>
                  <a:tcPr/>
                </a:tc>
                <a:extLst>
                  <a:ext uri="{0D108BD9-81ED-4DB2-BD59-A6C34878D82A}">
                    <a16:rowId xmlns:a16="http://schemas.microsoft.com/office/drawing/2014/main" val="2233765594"/>
                  </a:ext>
                </a:extLst>
              </a:tr>
              <a:tr h="292608">
                <a:tc>
                  <a:txBody>
                    <a:bodyPr/>
                    <a:lstStyle/>
                    <a:p>
                      <a:pPr algn="ctr"/>
                      <a:r>
                        <a:rPr lang="en-US" smtClean="0"/>
                        <a:t>1</a:t>
                      </a:r>
                      <a:r>
                        <a:rPr lang="en-US" baseline="30000" smtClean="0"/>
                        <a:t>st</a:t>
                      </a:r>
                      <a:endParaRPr lang="en-US"/>
                    </a:p>
                  </a:txBody>
                  <a:tcPr/>
                </a:tc>
                <a:tc>
                  <a:txBody>
                    <a:bodyPr/>
                    <a:lstStyle/>
                    <a:p>
                      <a:pPr algn="ctr"/>
                      <a:r>
                        <a:rPr lang="en-US" smtClean="0"/>
                        <a:t>0.01%</a:t>
                      </a:r>
                      <a:endParaRPr lang="en-US"/>
                    </a:p>
                  </a:txBody>
                  <a:tcPr/>
                </a:tc>
                <a:extLst>
                  <a:ext uri="{0D108BD9-81ED-4DB2-BD59-A6C34878D82A}">
                    <a16:rowId xmlns:a16="http://schemas.microsoft.com/office/drawing/2014/main" val="502263230"/>
                  </a:ext>
                </a:extLst>
              </a:tr>
              <a:tr h="292608">
                <a:tc>
                  <a:txBody>
                    <a:bodyPr/>
                    <a:lstStyle/>
                    <a:p>
                      <a:pPr algn="ctr"/>
                      <a:r>
                        <a:rPr lang="en-US" smtClean="0"/>
                        <a:t>2</a:t>
                      </a:r>
                      <a:r>
                        <a:rPr lang="en-US" baseline="30000" smtClean="0"/>
                        <a:t>nd</a:t>
                      </a:r>
                      <a:endParaRPr lang="en-US"/>
                    </a:p>
                  </a:txBody>
                  <a:tcPr/>
                </a:tc>
                <a:tc>
                  <a:txBody>
                    <a:bodyPr/>
                    <a:lstStyle/>
                    <a:p>
                      <a:pPr algn="ctr"/>
                      <a:r>
                        <a:rPr lang="en-US" smtClean="0"/>
                        <a:t>0.02%</a:t>
                      </a:r>
                      <a:endParaRPr lang="en-US"/>
                    </a:p>
                  </a:txBody>
                  <a:tcPr/>
                </a:tc>
                <a:extLst>
                  <a:ext uri="{0D108BD9-81ED-4DB2-BD59-A6C34878D82A}">
                    <a16:rowId xmlns:a16="http://schemas.microsoft.com/office/drawing/2014/main" val="801122182"/>
                  </a:ext>
                </a:extLst>
              </a:tr>
              <a:tr h="292608">
                <a:tc>
                  <a:txBody>
                    <a:bodyPr/>
                    <a:lstStyle/>
                    <a:p>
                      <a:pPr algn="ctr"/>
                      <a:r>
                        <a:rPr lang="en-US" smtClean="0"/>
                        <a:t>3</a:t>
                      </a:r>
                      <a:r>
                        <a:rPr lang="en-US" baseline="30000" smtClean="0"/>
                        <a:t>rd</a:t>
                      </a:r>
                      <a:endParaRPr lang="en-US"/>
                    </a:p>
                  </a:txBody>
                  <a:tcPr/>
                </a:tc>
                <a:tc>
                  <a:txBody>
                    <a:bodyPr/>
                    <a:lstStyle/>
                    <a:p>
                      <a:pPr algn="ctr"/>
                      <a:r>
                        <a:rPr lang="en-US" smtClean="0"/>
                        <a:t>0.03%</a:t>
                      </a:r>
                      <a:endParaRPr lang="en-US"/>
                    </a:p>
                  </a:txBody>
                  <a:tcPr/>
                </a:tc>
                <a:extLst>
                  <a:ext uri="{0D108BD9-81ED-4DB2-BD59-A6C34878D82A}">
                    <a16:rowId xmlns:a16="http://schemas.microsoft.com/office/drawing/2014/main" val="1183638816"/>
                  </a:ext>
                </a:extLst>
              </a:tr>
              <a:tr h="292608">
                <a:tc>
                  <a:txBody>
                    <a:bodyPr/>
                    <a:lstStyle/>
                    <a:p>
                      <a:pPr algn="ctr"/>
                      <a:r>
                        <a:rPr lang="en-US" smtClean="0"/>
                        <a:t>4</a:t>
                      </a:r>
                      <a:r>
                        <a:rPr lang="en-US" baseline="30000" smtClean="0"/>
                        <a:t>th</a:t>
                      </a:r>
                      <a:endParaRPr lang="en-US"/>
                    </a:p>
                  </a:txBody>
                  <a:tcPr/>
                </a:tc>
                <a:tc>
                  <a:txBody>
                    <a:bodyPr/>
                    <a:lstStyle/>
                    <a:p>
                      <a:pPr algn="ctr"/>
                      <a:r>
                        <a:rPr lang="en-US" smtClean="0"/>
                        <a:t>0.01%</a:t>
                      </a:r>
                      <a:endParaRPr lang="en-US"/>
                    </a:p>
                  </a:txBody>
                  <a:tcPr/>
                </a:tc>
                <a:extLst>
                  <a:ext uri="{0D108BD9-81ED-4DB2-BD59-A6C34878D82A}">
                    <a16:rowId xmlns:a16="http://schemas.microsoft.com/office/drawing/2014/main" val="1985896158"/>
                  </a:ext>
                </a:extLst>
              </a:tr>
              <a:tr h="292608">
                <a:tc>
                  <a:txBody>
                    <a:bodyPr/>
                    <a:lstStyle/>
                    <a:p>
                      <a:pPr algn="ctr"/>
                      <a:r>
                        <a:rPr lang="en-US" smtClean="0"/>
                        <a:t>5</a:t>
                      </a:r>
                      <a:r>
                        <a:rPr lang="en-US" baseline="30000" smtClean="0"/>
                        <a:t>th</a:t>
                      </a:r>
                      <a:endParaRPr lang="en-US"/>
                    </a:p>
                  </a:txBody>
                  <a:tcPr/>
                </a:tc>
                <a:tc>
                  <a:txBody>
                    <a:bodyPr/>
                    <a:lstStyle/>
                    <a:p>
                      <a:pPr algn="ctr"/>
                      <a:r>
                        <a:rPr lang="en-US" smtClean="0"/>
                        <a:t>0.02%</a:t>
                      </a:r>
                      <a:endParaRPr lang="en-US"/>
                    </a:p>
                  </a:txBody>
                  <a:tcPr/>
                </a:tc>
                <a:extLst>
                  <a:ext uri="{0D108BD9-81ED-4DB2-BD59-A6C34878D82A}">
                    <a16:rowId xmlns:a16="http://schemas.microsoft.com/office/drawing/2014/main" val="2330182079"/>
                  </a:ext>
                </a:extLst>
              </a:tr>
              <a:tr h="292608">
                <a:tc>
                  <a:txBody>
                    <a:bodyPr/>
                    <a:lstStyle/>
                    <a:p>
                      <a:pPr algn="ctr"/>
                      <a:r>
                        <a:rPr lang="en-US" smtClean="0"/>
                        <a:t>6</a:t>
                      </a:r>
                      <a:r>
                        <a:rPr lang="en-US" baseline="30000" smtClean="0"/>
                        <a:t>th</a:t>
                      </a:r>
                      <a:endParaRPr lang="en-US"/>
                    </a:p>
                  </a:txBody>
                  <a:tcPr/>
                </a:tc>
                <a:tc>
                  <a:txBody>
                    <a:bodyPr/>
                    <a:lstStyle/>
                    <a:p>
                      <a:pPr algn="ctr"/>
                      <a:r>
                        <a:rPr lang="en-US" smtClean="0"/>
                        <a:t>0.09%</a:t>
                      </a:r>
                      <a:endParaRPr lang="en-US"/>
                    </a:p>
                  </a:txBody>
                  <a:tcPr/>
                </a:tc>
                <a:extLst>
                  <a:ext uri="{0D108BD9-81ED-4DB2-BD59-A6C34878D82A}">
                    <a16:rowId xmlns:a16="http://schemas.microsoft.com/office/drawing/2014/main" val="2996970531"/>
                  </a:ext>
                </a:extLst>
              </a:tr>
              <a:tr h="292608">
                <a:tc>
                  <a:txBody>
                    <a:bodyPr/>
                    <a:lstStyle/>
                    <a:p>
                      <a:pPr algn="ctr"/>
                      <a:r>
                        <a:rPr lang="en-US" smtClean="0"/>
                        <a:t>7</a:t>
                      </a:r>
                      <a:r>
                        <a:rPr lang="en-US" baseline="30000" smtClean="0"/>
                        <a:t>th</a:t>
                      </a:r>
                      <a:endParaRPr lang="en-US"/>
                    </a:p>
                  </a:txBody>
                  <a:tcPr/>
                </a:tc>
                <a:tc>
                  <a:txBody>
                    <a:bodyPr/>
                    <a:lstStyle/>
                    <a:p>
                      <a:pPr algn="ctr"/>
                      <a:r>
                        <a:rPr lang="en-US" smtClean="0"/>
                        <a:t>0.21%</a:t>
                      </a:r>
                      <a:endParaRPr lang="en-US"/>
                    </a:p>
                  </a:txBody>
                  <a:tcPr/>
                </a:tc>
                <a:extLst>
                  <a:ext uri="{0D108BD9-81ED-4DB2-BD59-A6C34878D82A}">
                    <a16:rowId xmlns:a16="http://schemas.microsoft.com/office/drawing/2014/main" val="3761782218"/>
                  </a:ext>
                </a:extLst>
              </a:tr>
              <a:tr h="292608">
                <a:tc>
                  <a:txBody>
                    <a:bodyPr/>
                    <a:lstStyle/>
                    <a:p>
                      <a:pPr algn="ctr"/>
                      <a:r>
                        <a:rPr lang="en-US" smtClean="0"/>
                        <a:t>8</a:t>
                      </a:r>
                      <a:r>
                        <a:rPr lang="en-US" baseline="30000" smtClean="0"/>
                        <a:t>th</a:t>
                      </a:r>
                      <a:endParaRPr lang="en-US"/>
                    </a:p>
                  </a:txBody>
                  <a:tcPr/>
                </a:tc>
                <a:tc>
                  <a:txBody>
                    <a:bodyPr/>
                    <a:lstStyle/>
                    <a:p>
                      <a:pPr algn="ctr"/>
                      <a:r>
                        <a:rPr lang="en-US" smtClean="0"/>
                        <a:t>0.12%</a:t>
                      </a:r>
                      <a:endParaRPr lang="en-US"/>
                    </a:p>
                  </a:txBody>
                  <a:tcPr/>
                </a:tc>
                <a:extLst>
                  <a:ext uri="{0D108BD9-81ED-4DB2-BD59-A6C34878D82A}">
                    <a16:rowId xmlns:a16="http://schemas.microsoft.com/office/drawing/2014/main" val="2892304570"/>
                  </a:ext>
                </a:extLst>
              </a:tr>
              <a:tr h="292608">
                <a:tc>
                  <a:txBody>
                    <a:bodyPr/>
                    <a:lstStyle/>
                    <a:p>
                      <a:pPr algn="ctr"/>
                      <a:r>
                        <a:rPr lang="en-US" smtClean="0"/>
                        <a:t>9</a:t>
                      </a:r>
                      <a:r>
                        <a:rPr lang="en-US" baseline="30000" smtClean="0"/>
                        <a:t>th</a:t>
                      </a:r>
                      <a:endParaRPr lang="en-US"/>
                    </a:p>
                  </a:txBody>
                  <a:tcPr/>
                </a:tc>
                <a:tc>
                  <a:txBody>
                    <a:bodyPr/>
                    <a:lstStyle/>
                    <a:p>
                      <a:pPr algn="ctr"/>
                      <a:r>
                        <a:rPr lang="en-US" smtClean="0"/>
                        <a:t>0.15%</a:t>
                      </a:r>
                      <a:endParaRPr lang="en-US"/>
                    </a:p>
                  </a:txBody>
                  <a:tcPr/>
                </a:tc>
                <a:extLst>
                  <a:ext uri="{0D108BD9-81ED-4DB2-BD59-A6C34878D82A}">
                    <a16:rowId xmlns:a16="http://schemas.microsoft.com/office/drawing/2014/main" val="1566213803"/>
                  </a:ext>
                </a:extLst>
              </a:tr>
              <a:tr h="292608">
                <a:tc>
                  <a:txBody>
                    <a:bodyPr/>
                    <a:lstStyle/>
                    <a:p>
                      <a:pPr algn="ctr"/>
                      <a:r>
                        <a:rPr lang="en-US" smtClean="0"/>
                        <a:t>10</a:t>
                      </a:r>
                      <a:r>
                        <a:rPr lang="en-US" baseline="30000" smtClean="0"/>
                        <a:t>th</a:t>
                      </a:r>
                      <a:endParaRPr lang="en-US"/>
                    </a:p>
                  </a:txBody>
                  <a:tcPr/>
                </a:tc>
                <a:tc>
                  <a:txBody>
                    <a:bodyPr/>
                    <a:lstStyle/>
                    <a:p>
                      <a:pPr algn="ctr"/>
                      <a:r>
                        <a:rPr lang="en-US" smtClean="0"/>
                        <a:t>0.25%</a:t>
                      </a:r>
                      <a:endParaRPr lang="en-US"/>
                    </a:p>
                  </a:txBody>
                  <a:tcPr/>
                </a:tc>
                <a:extLst>
                  <a:ext uri="{0D108BD9-81ED-4DB2-BD59-A6C34878D82A}">
                    <a16:rowId xmlns:a16="http://schemas.microsoft.com/office/drawing/2014/main" val="1115805768"/>
                  </a:ext>
                </a:extLst>
              </a:tr>
              <a:tr h="292608">
                <a:tc>
                  <a:txBody>
                    <a:bodyPr/>
                    <a:lstStyle/>
                    <a:p>
                      <a:pPr algn="ctr"/>
                      <a:r>
                        <a:rPr lang="en-US" smtClean="0"/>
                        <a:t>11</a:t>
                      </a:r>
                      <a:r>
                        <a:rPr lang="en-US" baseline="30000" smtClean="0"/>
                        <a:t>th</a:t>
                      </a:r>
                      <a:endParaRPr lang="en-US"/>
                    </a:p>
                  </a:txBody>
                  <a:tcPr/>
                </a:tc>
                <a:tc>
                  <a:txBody>
                    <a:bodyPr/>
                    <a:lstStyle/>
                    <a:p>
                      <a:pPr algn="ctr"/>
                      <a:r>
                        <a:rPr lang="en-US" smtClean="0"/>
                        <a:t>0.97%</a:t>
                      </a:r>
                      <a:endParaRPr lang="en-US"/>
                    </a:p>
                  </a:txBody>
                  <a:tcPr/>
                </a:tc>
                <a:extLst>
                  <a:ext uri="{0D108BD9-81ED-4DB2-BD59-A6C34878D82A}">
                    <a16:rowId xmlns:a16="http://schemas.microsoft.com/office/drawing/2014/main" val="2212208477"/>
                  </a:ext>
                </a:extLst>
              </a:tr>
              <a:tr h="292608">
                <a:tc>
                  <a:txBody>
                    <a:bodyPr/>
                    <a:lstStyle/>
                    <a:p>
                      <a:pPr algn="ctr"/>
                      <a:r>
                        <a:rPr lang="en-US" smtClean="0"/>
                        <a:t>12</a:t>
                      </a:r>
                      <a:r>
                        <a:rPr lang="en-US" baseline="30000" smtClean="0"/>
                        <a:t>th</a:t>
                      </a:r>
                      <a:endParaRPr lang="en-US"/>
                    </a:p>
                  </a:txBody>
                  <a:tcPr/>
                </a:tc>
                <a:tc>
                  <a:txBody>
                    <a:bodyPr/>
                    <a:lstStyle/>
                    <a:p>
                      <a:pPr algn="ctr"/>
                      <a:r>
                        <a:rPr lang="en-US" smtClean="0"/>
                        <a:t>1.86%</a:t>
                      </a:r>
                      <a:endParaRPr lang="en-US"/>
                    </a:p>
                  </a:txBody>
                  <a:tcPr/>
                </a:tc>
                <a:extLst>
                  <a:ext uri="{0D108BD9-81ED-4DB2-BD59-A6C34878D82A}">
                    <a16:rowId xmlns:a16="http://schemas.microsoft.com/office/drawing/2014/main" val="3085429163"/>
                  </a:ext>
                </a:extLst>
              </a:tr>
              <a:tr h="292608">
                <a:tc>
                  <a:txBody>
                    <a:bodyPr/>
                    <a:lstStyle/>
                    <a:p>
                      <a:pPr algn="ctr"/>
                      <a:r>
                        <a:rPr lang="en-US" smtClean="0"/>
                        <a:t>Total</a:t>
                      </a:r>
                      <a:endParaRPr lang="en-US"/>
                    </a:p>
                  </a:txBody>
                  <a:tcPr/>
                </a:tc>
                <a:tc>
                  <a:txBody>
                    <a:bodyPr/>
                    <a:lstStyle/>
                    <a:p>
                      <a:pPr algn="ctr"/>
                      <a:r>
                        <a:rPr lang="en-US" dirty="0" smtClean="0"/>
                        <a:t>0.28%</a:t>
                      </a:r>
                      <a:endParaRPr lang="en-US" dirty="0"/>
                    </a:p>
                  </a:txBody>
                  <a:tcPr/>
                </a:tc>
                <a:extLst>
                  <a:ext uri="{0D108BD9-81ED-4DB2-BD59-A6C34878D82A}">
                    <a16:rowId xmlns:a16="http://schemas.microsoft.com/office/drawing/2014/main" val="2695182408"/>
                  </a:ext>
                </a:extLst>
              </a:tr>
            </a:tbl>
          </a:graphicData>
        </a:graphic>
      </p:graphicFrame>
      <p:graphicFrame>
        <p:nvGraphicFramePr>
          <p:cNvPr id="10" name="Table 9" descr="Running Start table" title="Running Start table"/>
          <p:cNvGraphicFramePr>
            <a:graphicFrameLocks noGrp="1"/>
          </p:cNvGraphicFramePr>
          <p:nvPr>
            <p:extLst>
              <p:ext uri="{D42A27DB-BD31-4B8C-83A1-F6EECF244321}">
                <p14:modId xmlns:p14="http://schemas.microsoft.com/office/powerpoint/2010/main" val="4271427508"/>
              </p:ext>
            </p:extLst>
          </p:nvPr>
        </p:nvGraphicFramePr>
        <p:xfrm>
          <a:off x="6605836" y="3047125"/>
          <a:ext cx="1920240" cy="169164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2203744905"/>
                    </a:ext>
                  </a:extLst>
                </a:gridCol>
                <a:gridCol w="822960">
                  <a:extLst>
                    <a:ext uri="{9D8B030D-6E8A-4147-A177-3AD203B41FA5}">
                      <a16:colId xmlns:a16="http://schemas.microsoft.com/office/drawing/2014/main" val="3419293542"/>
                    </a:ext>
                  </a:extLst>
                </a:gridCol>
              </a:tblGrid>
              <a:tr h="292608">
                <a:tc gridSpan="2">
                  <a:txBody>
                    <a:bodyPr/>
                    <a:lstStyle/>
                    <a:p>
                      <a:pPr algn="ctr"/>
                      <a:r>
                        <a:rPr lang="en-US" smtClean="0">
                          <a:solidFill>
                            <a:schemeClr val="bg1"/>
                          </a:solidFill>
                        </a:rPr>
                        <a:t>Running Start</a:t>
                      </a:r>
                      <a:endParaRPr lang="en-US">
                        <a:solidFill>
                          <a:schemeClr val="bg1"/>
                        </a:solidFill>
                      </a:endParaRPr>
                    </a:p>
                  </a:txBody>
                  <a:tcPr anchor="b">
                    <a:solidFill>
                      <a:schemeClr val="accent6">
                        <a:lumMod val="75000"/>
                      </a:schemeClr>
                    </a:solidFill>
                  </a:tcPr>
                </a:tc>
                <a:tc hMerge="1">
                  <a:txBody>
                    <a:bodyPr/>
                    <a:lstStyle/>
                    <a:p>
                      <a:pPr algn="ctr"/>
                      <a:endParaRPr lang="en-US" dirty="0"/>
                    </a:p>
                  </a:txBody>
                  <a:tcPr anchor="b">
                    <a:solidFill>
                      <a:schemeClr val="accent6">
                        <a:lumMod val="75000"/>
                      </a:schemeClr>
                    </a:solidFill>
                  </a:tcPr>
                </a:tc>
                <a:extLst>
                  <a:ext uri="{0D108BD9-81ED-4DB2-BD59-A6C34878D82A}">
                    <a16:rowId xmlns:a16="http://schemas.microsoft.com/office/drawing/2014/main" val="2105003141"/>
                  </a:ext>
                </a:extLst>
              </a:tr>
              <a:tr h="292608">
                <a:tc>
                  <a:txBody>
                    <a:bodyPr/>
                    <a:lstStyle/>
                    <a:p>
                      <a:pPr algn="ctr"/>
                      <a:r>
                        <a:rPr lang="en-US" smtClean="0">
                          <a:solidFill>
                            <a:schemeClr val="bg1"/>
                          </a:solidFill>
                        </a:rPr>
                        <a:t>Types</a:t>
                      </a:r>
                      <a:endParaRPr lang="en-US">
                        <a:solidFill>
                          <a:schemeClr val="bg1"/>
                        </a:solidFill>
                      </a:endParaRPr>
                    </a:p>
                  </a:txBody>
                  <a:tcPr anchor="b">
                    <a:solidFill>
                      <a:srgbClr val="006666"/>
                    </a:solidFill>
                  </a:tcPr>
                </a:tc>
                <a:tc>
                  <a:txBody>
                    <a:bodyPr/>
                    <a:lstStyle/>
                    <a:p>
                      <a:pPr algn="ctr"/>
                      <a:r>
                        <a:rPr lang="en-US" smtClean="0">
                          <a:solidFill>
                            <a:schemeClr val="bg1"/>
                          </a:solidFill>
                        </a:rPr>
                        <a:t>% Increase</a:t>
                      </a:r>
                      <a:endParaRPr lang="en-US">
                        <a:solidFill>
                          <a:schemeClr val="bg1"/>
                        </a:solidFill>
                      </a:endParaRPr>
                    </a:p>
                  </a:txBody>
                  <a:tcPr anchor="b">
                    <a:solidFill>
                      <a:srgbClr val="006666"/>
                    </a:solidFill>
                  </a:tcPr>
                </a:tc>
                <a:extLst>
                  <a:ext uri="{0D108BD9-81ED-4DB2-BD59-A6C34878D82A}">
                    <a16:rowId xmlns:a16="http://schemas.microsoft.com/office/drawing/2014/main" val="2788351576"/>
                  </a:ext>
                </a:extLst>
              </a:tr>
              <a:tr h="292608">
                <a:tc>
                  <a:txBody>
                    <a:bodyPr/>
                    <a:lstStyle/>
                    <a:p>
                      <a:pPr algn="ctr"/>
                      <a:r>
                        <a:rPr lang="en-US" smtClean="0"/>
                        <a:t>Gr</a:t>
                      </a:r>
                      <a:r>
                        <a:rPr lang="en-US" baseline="0" smtClean="0"/>
                        <a:t> 11</a:t>
                      </a:r>
                      <a:endParaRPr lang="en-US"/>
                    </a:p>
                  </a:txBody>
                  <a:tcPr/>
                </a:tc>
                <a:tc>
                  <a:txBody>
                    <a:bodyPr/>
                    <a:lstStyle/>
                    <a:p>
                      <a:pPr algn="ctr"/>
                      <a:r>
                        <a:rPr lang="en-US" smtClean="0"/>
                        <a:t>1.76%</a:t>
                      </a:r>
                      <a:endParaRPr lang="en-US"/>
                    </a:p>
                  </a:txBody>
                  <a:tcPr/>
                </a:tc>
                <a:extLst>
                  <a:ext uri="{0D108BD9-81ED-4DB2-BD59-A6C34878D82A}">
                    <a16:rowId xmlns:a16="http://schemas.microsoft.com/office/drawing/2014/main" val="2233765594"/>
                  </a:ext>
                </a:extLst>
              </a:tr>
              <a:tr h="292608">
                <a:tc>
                  <a:txBody>
                    <a:bodyPr/>
                    <a:lstStyle/>
                    <a:p>
                      <a:pPr algn="ctr"/>
                      <a:r>
                        <a:rPr lang="en-US" smtClean="0"/>
                        <a:t>Gr 12</a:t>
                      </a:r>
                      <a:endParaRPr lang="en-US"/>
                    </a:p>
                  </a:txBody>
                  <a:tcPr/>
                </a:tc>
                <a:tc>
                  <a:txBody>
                    <a:bodyPr/>
                    <a:lstStyle/>
                    <a:p>
                      <a:pPr algn="ctr"/>
                      <a:r>
                        <a:rPr lang="en-US" smtClean="0"/>
                        <a:t>1.03%</a:t>
                      </a:r>
                      <a:endParaRPr lang="en-US"/>
                    </a:p>
                  </a:txBody>
                  <a:tcPr/>
                </a:tc>
                <a:extLst>
                  <a:ext uri="{0D108BD9-81ED-4DB2-BD59-A6C34878D82A}">
                    <a16:rowId xmlns:a16="http://schemas.microsoft.com/office/drawing/2014/main" val="502263230"/>
                  </a:ext>
                </a:extLst>
              </a:tr>
              <a:tr h="292608">
                <a:tc>
                  <a:txBody>
                    <a:bodyPr/>
                    <a:lstStyle/>
                    <a:p>
                      <a:pPr algn="ctr"/>
                      <a:r>
                        <a:rPr lang="en-US" smtClean="0"/>
                        <a:t>Total</a:t>
                      </a:r>
                      <a:endParaRPr lang="en-US"/>
                    </a:p>
                  </a:txBody>
                  <a:tcPr/>
                </a:tc>
                <a:tc>
                  <a:txBody>
                    <a:bodyPr/>
                    <a:lstStyle/>
                    <a:p>
                      <a:pPr algn="ctr"/>
                      <a:r>
                        <a:rPr lang="en-US" dirty="0" smtClean="0"/>
                        <a:t>1.13%</a:t>
                      </a:r>
                      <a:endParaRPr lang="en-US" dirty="0"/>
                    </a:p>
                  </a:txBody>
                  <a:tcPr/>
                </a:tc>
                <a:extLst>
                  <a:ext uri="{0D108BD9-81ED-4DB2-BD59-A6C34878D82A}">
                    <a16:rowId xmlns:a16="http://schemas.microsoft.com/office/drawing/2014/main" val="801122182"/>
                  </a:ext>
                </a:extLst>
              </a:tr>
            </a:tbl>
          </a:graphicData>
        </a:graphic>
      </p:graphicFrame>
    </p:spTree>
    <p:extLst>
      <p:ext uri="{BB962C8B-B14F-4D97-AF65-F5344CB8AC3E}">
        <p14:creationId xmlns:p14="http://schemas.microsoft.com/office/powerpoint/2010/main" val="2567530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016" y="190948"/>
            <a:ext cx="7543800" cy="627793"/>
          </a:xfrm>
        </p:spPr>
        <p:txBody>
          <a:bodyPr>
            <a:normAutofit/>
          </a:bodyPr>
          <a:lstStyle/>
          <a:p>
            <a:pPr algn="ctr"/>
            <a:r>
              <a:rPr lang="en-US" sz="3300" dirty="0" smtClean="0">
                <a:solidFill>
                  <a:srgbClr val="006666"/>
                </a:solidFill>
              </a:rPr>
              <a:t>Updates on the NEW Enrollment Application</a:t>
            </a:r>
            <a:endParaRPr lang="en-US" sz="3300" dirty="0">
              <a:solidFill>
                <a:srgbClr val="006666"/>
              </a:solidFill>
            </a:endParaRPr>
          </a:p>
        </p:txBody>
      </p:sp>
      <p:sp>
        <p:nvSpPr>
          <p:cNvPr id="3" name="Content Placeholder 2"/>
          <p:cNvSpPr>
            <a:spLocks noGrp="1"/>
          </p:cNvSpPr>
          <p:nvPr>
            <p:ph idx="1"/>
          </p:nvPr>
        </p:nvSpPr>
        <p:spPr>
          <a:xfrm>
            <a:off x="86264" y="637843"/>
            <a:ext cx="8856568" cy="4986581"/>
          </a:xfrm>
        </p:spPr>
        <p:txBody>
          <a:bodyPr>
            <a:noAutofit/>
          </a:bodyPr>
          <a:lstStyle/>
          <a:p>
            <a:pPr marL="400050" indent="-249238">
              <a:lnSpc>
                <a:spcPct val="110000"/>
              </a:lnSpc>
              <a:spcBef>
                <a:spcPts val="0"/>
              </a:spcBef>
              <a:spcAft>
                <a:spcPts val="0"/>
              </a:spcAft>
              <a:buFont typeface="Wingdings" panose="05000000000000000000" pitchFamily="2" charset="2"/>
              <a:buChar char="§"/>
            </a:pPr>
            <a:r>
              <a:rPr lang="en-US" sz="2200" dirty="0" smtClean="0"/>
              <a:t>Remember you can upload your data by: </a:t>
            </a:r>
          </a:p>
          <a:p>
            <a:pPr marL="630238" indent="-233363">
              <a:lnSpc>
                <a:spcPct val="100000"/>
              </a:lnSpc>
              <a:spcBef>
                <a:spcPts val="0"/>
              </a:spcBef>
              <a:spcAft>
                <a:spcPts val="0"/>
              </a:spcAft>
              <a:buFont typeface="Arial" panose="020B0604020202020204" pitchFamily="34" charset="0"/>
              <a:buChar char="•"/>
            </a:pPr>
            <a:r>
              <a:rPr lang="en-US" sz="1900" dirty="0" smtClean="0"/>
              <a:t>Creating a TXT file of your data and uploading using the IMPORT tab.</a:t>
            </a:r>
          </a:p>
          <a:p>
            <a:pPr marL="630238" indent="-233363">
              <a:lnSpc>
                <a:spcPct val="100000"/>
              </a:lnSpc>
              <a:spcBef>
                <a:spcPts val="0"/>
              </a:spcBef>
              <a:spcAft>
                <a:spcPts val="0"/>
              </a:spcAft>
              <a:buFont typeface="Arial" panose="020B0604020202020204" pitchFamily="34" charset="0"/>
              <a:buChar char="•"/>
            </a:pPr>
            <a:r>
              <a:rPr lang="en-US" sz="1900" dirty="0" smtClean="0"/>
              <a:t>For Skyward users, by exporting your data through the FTP process.</a:t>
            </a:r>
          </a:p>
          <a:p>
            <a:pPr marL="630238" indent="-233363">
              <a:lnSpc>
                <a:spcPct val="100000"/>
              </a:lnSpc>
              <a:spcBef>
                <a:spcPts val="0"/>
              </a:spcBef>
              <a:spcAft>
                <a:spcPts val="0"/>
              </a:spcAft>
              <a:buFont typeface="Arial" panose="020B0604020202020204" pitchFamily="34" charset="0"/>
              <a:buChar char="•"/>
            </a:pPr>
            <a:r>
              <a:rPr lang="en-US" sz="1900" dirty="0" smtClean="0"/>
              <a:t>If data does not show up in NEW Enrollment application, contact me to see if the file processor is working (needs to be woken up). </a:t>
            </a:r>
          </a:p>
          <a:p>
            <a:pPr marL="630238" indent="-233363">
              <a:lnSpc>
                <a:spcPct val="100000"/>
              </a:lnSpc>
              <a:spcBef>
                <a:spcPts val="0"/>
              </a:spcBef>
              <a:spcAft>
                <a:spcPts val="0"/>
              </a:spcAft>
              <a:buFont typeface="Arial" panose="020B0604020202020204" pitchFamily="34" charset="0"/>
              <a:buChar char="•"/>
            </a:pPr>
            <a:r>
              <a:rPr lang="en-US" sz="1900" dirty="0" smtClean="0"/>
              <a:t>When uploading data, the data submitted will only overwrite the fields for the data submitted.</a:t>
            </a:r>
            <a:endParaRPr lang="en-US" sz="1900" dirty="0"/>
          </a:p>
          <a:p>
            <a:pPr marL="396875" indent="-223838">
              <a:lnSpc>
                <a:spcPct val="100000"/>
              </a:lnSpc>
              <a:spcBef>
                <a:spcPts val="0"/>
              </a:spcBef>
              <a:spcAft>
                <a:spcPts val="0"/>
              </a:spcAft>
              <a:buFont typeface="Wingdings" panose="05000000000000000000" pitchFamily="2" charset="2"/>
              <a:buChar char="§"/>
            </a:pPr>
            <a:r>
              <a:rPr lang="en-US" sz="2200" dirty="0"/>
              <a:t>Enrollment reports are run at a district level only.</a:t>
            </a:r>
          </a:p>
          <a:p>
            <a:pPr marL="630238" indent="-233363">
              <a:lnSpc>
                <a:spcPct val="100000"/>
              </a:lnSpc>
              <a:spcBef>
                <a:spcPts val="0"/>
              </a:spcBef>
              <a:spcAft>
                <a:spcPts val="0"/>
              </a:spcAft>
              <a:buFont typeface="Arial" panose="020B0604020202020204" pitchFamily="34" charset="0"/>
              <a:buChar char="•"/>
            </a:pPr>
            <a:r>
              <a:rPr lang="en-US" sz="1900" dirty="0"/>
              <a:t>No school level reports are created. The Extract provides the school level data.</a:t>
            </a:r>
          </a:p>
          <a:p>
            <a:pPr marL="630238" indent="-233363">
              <a:lnSpc>
                <a:spcPct val="100000"/>
              </a:lnSpc>
              <a:spcBef>
                <a:spcPts val="0"/>
              </a:spcBef>
              <a:spcAft>
                <a:spcPts val="0"/>
              </a:spcAft>
              <a:buFont typeface="Arial" panose="020B0604020202020204" pitchFamily="34" charset="0"/>
              <a:buChar char="•"/>
            </a:pPr>
            <a:r>
              <a:rPr lang="en-US" sz="1900" dirty="0"/>
              <a:t>The following reports are available in the NEW Enrollment:</a:t>
            </a:r>
          </a:p>
          <a:p>
            <a:pPr marL="914400" lvl="1" indent="-284163">
              <a:lnSpc>
                <a:spcPct val="100000"/>
              </a:lnSpc>
              <a:spcBef>
                <a:spcPts val="0"/>
              </a:spcBef>
              <a:spcAft>
                <a:spcPts val="0"/>
              </a:spcAft>
              <a:buFont typeface="Courier New" panose="02070309020205020404" pitchFamily="49" charset="0"/>
              <a:buChar char="o"/>
            </a:pPr>
            <a:r>
              <a:rPr lang="en-US" sz="1500" dirty="0"/>
              <a:t>1251 – FTE </a:t>
            </a:r>
            <a:r>
              <a:rPr lang="en-US" sz="1500" dirty="0" smtClean="0"/>
              <a:t>Summary			</a:t>
            </a:r>
            <a:endParaRPr lang="en-US" sz="1500" dirty="0"/>
          </a:p>
          <a:p>
            <a:pPr marL="914400" lvl="1" indent="-284163">
              <a:lnSpc>
                <a:spcPct val="100000"/>
              </a:lnSpc>
              <a:spcBef>
                <a:spcPts val="0"/>
              </a:spcBef>
              <a:spcAft>
                <a:spcPts val="0"/>
              </a:spcAft>
              <a:buFont typeface="Courier New" panose="02070309020205020404" pitchFamily="49" charset="0"/>
              <a:buChar char="o"/>
            </a:pPr>
            <a:r>
              <a:rPr lang="en-US" sz="1500" dirty="0"/>
              <a:t>1251H – HC Summary</a:t>
            </a:r>
          </a:p>
          <a:p>
            <a:pPr marL="914400" lvl="1" indent="-284163">
              <a:lnSpc>
                <a:spcPct val="100000"/>
              </a:lnSpc>
              <a:spcBef>
                <a:spcPts val="0"/>
              </a:spcBef>
              <a:spcAft>
                <a:spcPts val="0"/>
              </a:spcAft>
              <a:buFont typeface="Courier New" panose="02070309020205020404" pitchFamily="49" charset="0"/>
              <a:buChar char="o"/>
            </a:pPr>
            <a:r>
              <a:rPr lang="en-US" sz="1500" dirty="0"/>
              <a:t>1735T – Special Ed District Summary</a:t>
            </a:r>
          </a:p>
          <a:p>
            <a:pPr marL="914400" lvl="1" indent="-284163">
              <a:lnSpc>
                <a:spcPct val="100000"/>
              </a:lnSpc>
              <a:spcBef>
                <a:spcPts val="0"/>
              </a:spcBef>
              <a:spcAft>
                <a:spcPts val="0"/>
              </a:spcAft>
              <a:buFont typeface="Courier New" panose="02070309020205020404" pitchFamily="49" charset="0"/>
              <a:buChar char="o"/>
            </a:pPr>
            <a:r>
              <a:rPr lang="en-US" sz="1500" dirty="0"/>
              <a:t>1251SR – Serving District FTE by Resident District</a:t>
            </a:r>
          </a:p>
          <a:p>
            <a:pPr marL="914400" lvl="1" indent="-284163">
              <a:lnSpc>
                <a:spcPct val="100000"/>
              </a:lnSpc>
              <a:spcBef>
                <a:spcPts val="0"/>
              </a:spcBef>
              <a:spcAft>
                <a:spcPts val="0"/>
              </a:spcAft>
              <a:buFont typeface="Courier New" panose="02070309020205020404" pitchFamily="49" charset="0"/>
              <a:buChar char="o"/>
            </a:pPr>
            <a:r>
              <a:rPr lang="en-US" sz="1500" dirty="0"/>
              <a:t>1251HSR – Serving District HC by Resident District</a:t>
            </a:r>
          </a:p>
          <a:p>
            <a:pPr marL="914400" lvl="1" indent="-284163">
              <a:lnSpc>
                <a:spcPct val="100000"/>
              </a:lnSpc>
              <a:spcBef>
                <a:spcPts val="0"/>
              </a:spcBef>
              <a:spcAft>
                <a:spcPts val="0"/>
              </a:spcAft>
              <a:buFont typeface="Courier New" panose="02070309020205020404" pitchFamily="49" charset="0"/>
              <a:buChar char="o"/>
            </a:pPr>
            <a:r>
              <a:rPr lang="en-US" sz="1500" dirty="0"/>
              <a:t>1735SR – Serving District Special Ed by Resident District</a:t>
            </a:r>
          </a:p>
          <a:p>
            <a:pPr marL="914400" lvl="1" indent="-284163">
              <a:lnSpc>
                <a:spcPct val="100000"/>
              </a:lnSpc>
              <a:spcBef>
                <a:spcPts val="0"/>
              </a:spcBef>
              <a:spcAft>
                <a:spcPts val="0"/>
              </a:spcAft>
              <a:buFont typeface="Courier New" panose="02070309020205020404" pitchFamily="49" charset="0"/>
              <a:buChar char="o"/>
            </a:pPr>
            <a:r>
              <a:rPr lang="en-US" sz="1500" dirty="0"/>
              <a:t>1251RS – Resident District FTE by Serving District – </a:t>
            </a:r>
            <a:r>
              <a:rPr lang="en-US" sz="1500" dirty="0">
                <a:solidFill>
                  <a:srgbClr val="C00000"/>
                </a:solidFill>
              </a:rPr>
              <a:t>NEW</a:t>
            </a:r>
          </a:p>
          <a:p>
            <a:pPr marL="914400" lvl="1" indent="-284163">
              <a:lnSpc>
                <a:spcPct val="100000"/>
              </a:lnSpc>
              <a:spcBef>
                <a:spcPts val="0"/>
              </a:spcBef>
              <a:spcAft>
                <a:spcPts val="0"/>
              </a:spcAft>
              <a:buFont typeface="Courier New" panose="02070309020205020404" pitchFamily="49" charset="0"/>
              <a:buChar char="o"/>
            </a:pPr>
            <a:r>
              <a:rPr lang="en-US" sz="1500" dirty="0"/>
              <a:t>1735RS – Resident District Special Ed by Serving District – </a:t>
            </a:r>
            <a:r>
              <a:rPr lang="en-US" sz="1500" dirty="0">
                <a:solidFill>
                  <a:srgbClr val="C00000"/>
                </a:solidFill>
              </a:rPr>
              <a:t>NEW</a:t>
            </a:r>
          </a:p>
          <a:p>
            <a:pPr marL="396875" indent="0">
              <a:lnSpc>
                <a:spcPct val="100000"/>
              </a:lnSpc>
              <a:spcBef>
                <a:spcPts val="0"/>
              </a:spcBef>
              <a:spcAft>
                <a:spcPts val="0"/>
              </a:spcAft>
              <a:buNone/>
            </a:pPr>
            <a:endParaRPr lang="en-US" sz="1900" dirty="0" smtClean="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18</a:t>
            </a:fld>
            <a:endParaRPr lang="en-US"/>
          </a:p>
        </p:txBody>
      </p:sp>
    </p:spTree>
    <p:extLst>
      <p:ext uri="{BB962C8B-B14F-4D97-AF65-F5344CB8AC3E}">
        <p14:creationId xmlns:p14="http://schemas.microsoft.com/office/powerpoint/2010/main" val="1747228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602" y="466182"/>
            <a:ext cx="7543800" cy="627793"/>
          </a:xfrm>
        </p:spPr>
        <p:txBody>
          <a:bodyPr>
            <a:normAutofit fontScale="90000"/>
          </a:bodyPr>
          <a:lstStyle/>
          <a:p>
            <a:pPr algn="ctr"/>
            <a:r>
              <a:rPr lang="en-US" sz="3300" dirty="0">
                <a:solidFill>
                  <a:srgbClr val="006666"/>
                </a:solidFill>
              </a:rPr>
              <a:t>Updates on NEW Enrollment </a:t>
            </a:r>
            <a:r>
              <a:rPr lang="en-US" sz="3300" dirty="0" smtClean="0">
                <a:solidFill>
                  <a:srgbClr val="006666"/>
                </a:solidFill>
              </a:rPr>
              <a:t>Application</a:t>
            </a:r>
            <a:br>
              <a:rPr lang="en-US" sz="3300" dirty="0" smtClean="0">
                <a:solidFill>
                  <a:srgbClr val="006666"/>
                </a:solidFill>
              </a:rPr>
            </a:br>
            <a:r>
              <a:rPr lang="en-US" sz="2200" i="1" dirty="0" smtClean="0">
                <a:solidFill>
                  <a:schemeClr val="accent6">
                    <a:lumMod val="75000"/>
                  </a:schemeClr>
                </a:solidFill>
              </a:rPr>
              <a:t>continues</a:t>
            </a:r>
            <a:endParaRPr lang="en-US" sz="2200" i="1" dirty="0">
              <a:solidFill>
                <a:schemeClr val="accent6">
                  <a:lumMod val="75000"/>
                </a:schemeClr>
              </a:solidFill>
            </a:endParaRPr>
          </a:p>
        </p:txBody>
      </p:sp>
      <p:sp>
        <p:nvSpPr>
          <p:cNvPr id="3" name="Content Placeholder 2"/>
          <p:cNvSpPr>
            <a:spLocks noGrp="1"/>
          </p:cNvSpPr>
          <p:nvPr>
            <p:ph idx="1"/>
          </p:nvPr>
        </p:nvSpPr>
        <p:spPr>
          <a:xfrm>
            <a:off x="166324" y="1085895"/>
            <a:ext cx="5813852" cy="4590714"/>
          </a:xfrm>
        </p:spPr>
        <p:txBody>
          <a:bodyPr>
            <a:noAutofit/>
          </a:bodyPr>
          <a:lstStyle/>
          <a:p>
            <a:pPr marL="284163" indent="-284163">
              <a:lnSpc>
                <a:spcPct val="100000"/>
              </a:lnSpc>
              <a:spcBef>
                <a:spcPts val="0"/>
              </a:spcBef>
              <a:spcAft>
                <a:spcPts val="0"/>
              </a:spcAft>
              <a:buFont typeface="Wingdings" panose="05000000000000000000" pitchFamily="2" charset="2"/>
              <a:buChar char="§"/>
            </a:pPr>
            <a:r>
              <a:rPr lang="en-US" sz="2200" dirty="0" smtClean="0"/>
              <a:t>Data Extracts provides a way to see School Level detail.</a:t>
            </a:r>
          </a:p>
          <a:p>
            <a:pPr marL="517525" indent="-233363">
              <a:lnSpc>
                <a:spcPct val="100000"/>
              </a:lnSpc>
              <a:spcBef>
                <a:spcPts val="0"/>
              </a:spcBef>
              <a:spcAft>
                <a:spcPts val="0"/>
              </a:spcAft>
              <a:buFont typeface="Arial" panose="020B0604020202020204" pitchFamily="34" charset="0"/>
              <a:buChar char="•"/>
            </a:pPr>
            <a:r>
              <a:rPr lang="en-US" sz="1900" dirty="0" smtClean="0"/>
              <a:t>Creating an Excel spreadsheet of the enrollment reported.</a:t>
            </a:r>
          </a:p>
          <a:p>
            <a:pPr marL="517525" indent="-233363">
              <a:lnSpc>
                <a:spcPct val="100000"/>
              </a:lnSpc>
              <a:spcBef>
                <a:spcPts val="0"/>
              </a:spcBef>
              <a:spcAft>
                <a:spcPts val="0"/>
              </a:spcAft>
              <a:buFont typeface="Arial" panose="020B0604020202020204" pitchFamily="34" charset="0"/>
              <a:buChar char="•"/>
            </a:pPr>
            <a:r>
              <a:rPr lang="en-US" sz="1900" dirty="0"/>
              <a:t>Extracts can be run:</a:t>
            </a:r>
          </a:p>
          <a:p>
            <a:pPr marL="801688" lvl="1" indent="-284163">
              <a:lnSpc>
                <a:spcPct val="100000"/>
              </a:lnSpc>
              <a:spcBef>
                <a:spcPts val="0"/>
              </a:spcBef>
              <a:spcAft>
                <a:spcPts val="0"/>
              </a:spcAft>
              <a:buFont typeface="Courier New" panose="02070309020205020404" pitchFamily="49" charset="0"/>
              <a:buChar char="o"/>
            </a:pPr>
            <a:r>
              <a:rPr lang="en-US" sz="1700" dirty="0"/>
              <a:t>For a specific month or the entire school year.</a:t>
            </a:r>
          </a:p>
          <a:p>
            <a:pPr marL="801688" lvl="1" indent="-284163">
              <a:lnSpc>
                <a:spcPct val="100000"/>
              </a:lnSpc>
              <a:spcBef>
                <a:spcPts val="0"/>
              </a:spcBef>
              <a:spcAft>
                <a:spcPts val="0"/>
              </a:spcAft>
              <a:buFont typeface="Courier New" panose="02070309020205020404" pitchFamily="49" charset="0"/>
              <a:buChar char="o"/>
            </a:pPr>
            <a:r>
              <a:rPr lang="en-US" sz="1700" dirty="0"/>
              <a:t>For the data that is “Accepted by OSPI” status or data that is in the most recent non-”Accepted by OSPI” file.</a:t>
            </a:r>
          </a:p>
          <a:p>
            <a:pPr marL="801688" lvl="1" indent="-284163">
              <a:lnSpc>
                <a:spcPct val="100000"/>
              </a:lnSpc>
              <a:spcBef>
                <a:spcPts val="0"/>
              </a:spcBef>
              <a:spcAft>
                <a:spcPts val="0"/>
              </a:spcAft>
              <a:buFont typeface="Courier New" panose="02070309020205020404" pitchFamily="49" charset="0"/>
              <a:buChar char="o"/>
            </a:pPr>
            <a:r>
              <a:rPr lang="en-US" sz="1700" dirty="0"/>
              <a:t>For the district level or at the school level.</a:t>
            </a:r>
          </a:p>
          <a:p>
            <a:pPr marL="517525" indent="-233363">
              <a:lnSpc>
                <a:spcPct val="100000"/>
              </a:lnSpc>
              <a:spcBef>
                <a:spcPts val="0"/>
              </a:spcBef>
              <a:spcAft>
                <a:spcPts val="0"/>
              </a:spcAft>
              <a:buFont typeface="Arial" panose="020B0604020202020204" pitchFamily="34" charset="0"/>
              <a:buChar char="•"/>
            </a:pPr>
            <a:r>
              <a:rPr lang="en-US" sz="1900" dirty="0" smtClean="0"/>
              <a:t>Use the Filter function to look up rows.</a:t>
            </a:r>
          </a:p>
          <a:p>
            <a:pPr marL="517525" indent="-233363">
              <a:lnSpc>
                <a:spcPct val="100000"/>
              </a:lnSpc>
              <a:spcBef>
                <a:spcPts val="0"/>
              </a:spcBef>
              <a:spcAft>
                <a:spcPts val="0"/>
              </a:spcAft>
              <a:buFont typeface="Arial" panose="020B0604020202020204" pitchFamily="34" charset="0"/>
              <a:buChar char="•"/>
            </a:pPr>
            <a:r>
              <a:rPr lang="en-US" sz="1900" dirty="0" smtClean="0"/>
              <a:t>Use Pivot Table function to create the school level reports needed.</a:t>
            </a:r>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19</a:t>
            </a:fld>
            <a:endParaRPr lang="en-US"/>
          </a:p>
        </p:txBody>
      </p:sp>
      <p:pic>
        <p:nvPicPr>
          <p:cNvPr id="4" name="Picture 3" descr="Extract screen shot" title="Extract screen shot"/>
          <p:cNvPicPr>
            <a:picLocks noChangeAspect="1"/>
          </p:cNvPicPr>
          <p:nvPr/>
        </p:nvPicPr>
        <p:blipFill rotWithShape="1">
          <a:blip r:embed="rId2"/>
          <a:srcRect l="-172" t="16622" r="73794" b="41115"/>
          <a:stretch/>
        </p:blipFill>
        <p:spPr>
          <a:xfrm>
            <a:off x="6166291" y="1604505"/>
            <a:ext cx="2659722"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Oval 7" descr="Oval over Extract" title="Oval over Extract"/>
          <p:cNvSpPr/>
          <p:nvPr/>
        </p:nvSpPr>
        <p:spPr>
          <a:xfrm>
            <a:off x="8321511" y="1767508"/>
            <a:ext cx="504502" cy="15834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908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7"/>
            <a:ext cx="7543800" cy="589156"/>
          </a:xfrm>
        </p:spPr>
        <p:txBody>
          <a:bodyPr/>
          <a:lstStyle/>
          <a:p>
            <a:pPr algn="ctr"/>
            <a:r>
              <a:rPr lang="en-US" sz="3300" dirty="0" smtClean="0">
                <a:solidFill>
                  <a:srgbClr val="006666"/>
                </a:solidFill>
              </a:rPr>
              <a:t>Agenda</a:t>
            </a:r>
            <a:endParaRPr lang="en-US" sz="3300" dirty="0">
              <a:solidFill>
                <a:srgbClr val="006666"/>
              </a:solidFill>
            </a:endParaRPr>
          </a:p>
        </p:txBody>
      </p:sp>
      <p:sp>
        <p:nvSpPr>
          <p:cNvPr id="3" name="Content Placeholder 2"/>
          <p:cNvSpPr>
            <a:spLocks noGrp="1"/>
          </p:cNvSpPr>
          <p:nvPr>
            <p:ph idx="1"/>
          </p:nvPr>
        </p:nvSpPr>
        <p:spPr>
          <a:xfrm>
            <a:off x="474453" y="1066904"/>
            <a:ext cx="8330929" cy="4547939"/>
          </a:xfrm>
        </p:spPr>
        <p:txBody>
          <a:bodyPr>
            <a:normAutofit/>
          </a:bodyPr>
          <a:lstStyle/>
          <a:p>
            <a:pPr marL="282575" indent="-282575">
              <a:buFont typeface="Wingdings" panose="05000000000000000000" pitchFamily="2" charset="2"/>
              <a:buChar char="§"/>
            </a:pPr>
            <a:r>
              <a:rPr lang="en-US" sz="2400" dirty="0" smtClean="0"/>
              <a:t>Change </a:t>
            </a:r>
            <a:r>
              <a:rPr lang="en-US" sz="2400" dirty="0"/>
              <a:t>to the FTE </a:t>
            </a:r>
            <a:r>
              <a:rPr lang="en-US" sz="2400" dirty="0" smtClean="0"/>
              <a:t>Calculation for the 2018–</a:t>
            </a:r>
            <a:r>
              <a:rPr lang="en-US" sz="2400" dirty="0" smtClean="0">
                <a:latin typeface="Calibri" panose="020F0502020204030204" pitchFamily="34" charset="0"/>
              </a:rPr>
              <a:t>1</a:t>
            </a:r>
            <a:r>
              <a:rPr lang="en-US" sz="2400" dirty="0" smtClean="0"/>
              <a:t>9 </a:t>
            </a:r>
            <a:r>
              <a:rPr lang="en-US" sz="2400" dirty="0"/>
              <a:t>School </a:t>
            </a:r>
            <a:r>
              <a:rPr lang="en-US" sz="2400" dirty="0" smtClean="0"/>
              <a:t>Year</a:t>
            </a:r>
            <a:endParaRPr lang="en-US" sz="2400" dirty="0"/>
          </a:p>
          <a:p>
            <a:pPr marL="282575" indent="-282575">
              <a:buFont typeface="Wingdings" panose="05000000000000000000" pitchFamily="2" charset="2"/>
              <a:buChar char="§"/>
            </a:pPr>
            <a:r>
              <a:rPr lang="en-US" sz="2400" dirty="0" smtClean="0"/>
              <a:t>Updates on the NEW Enrollment Application</a:t>
            </a:r>
          </a:p>
          <a:p>
            <a:pPr marL="282575" indent="-282575">
              <a:buFont typeface="Wingdings" panose="05000000000000000000" pitchFamily="2" charset="2"/>
              <a:buChar char="§"/>
            </a:pPr>
            <a:r>
              <a:rPr lang="en-US" sz="2400" dirty="0" smtClean="0"/>
              <a:t>Work Based Learning (WBL) Enrollment Reporting</a:t>
            </a:r>
          </a:p>
          <a:p>
            <a:pPr marL="282575" indent="-282575">
              <a:buFont typeface="Wingdings" panose="05000000000000000000" pitchFamily="2" charset="2"/>
              <a:buChar char="§"/>
            </a:pPr>
            <a:r>
              <a:rPr lang="en-US" sz="2400" dirty="0" smtClean="0"/>
              <a:t>Claiming Suspended and Expelled Students</a:t>
            </a:r>
            <a:endParaRPr lang="en-US" sz="2400" dirty="0"/>
          </a:p>
          <a:p>
            <a:pPr marL="282575" indent="-282575">
              <a:buFont typeface="Wingdings" panose="05000000000000000000" pitchFamily="2" charset="2"/>
              <a:buChar char="§"/>
            </a:pPr>
            <a:r>
              <a:rPr lang="en-US" sz="2400" dirty="0" smtClean="0"/>
              <a:t>Basics of Enrollment Reporting</a:t>
            </a:r>
            <a:endParaRPr lang="en-US" sz="2400"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2</a:t>
            </a:fld>
            <a:endParaRPr lang="en-US" dirty="0"/>
          </a:p>
        </p:txBody>
      </p:sp>
    </p:spTree>
    <p:extLst>
      <p:ext uri="{BB962C8B-B14F-4D97-AF65-F5344CB8AC3E}">
        <p14:creationId xmlns:p14="http://schemas.microsoft.com/office/powerpoint/2010/main" val="4016084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14" y="296013"/>
            <a:ext cx="8540496" cy="589682"/>
          </a:xfrm>
        </p:spPr>
        <p:txBody>
          <a:bodyPr>
            <a:normAutofit fontScale="90000"/>
          </a:bodyPr>
          <a:lstStyle/>
          <a:p>
            <a:pPr algn="ctr"/>
            <a:r>
              <a:rPr lang="en-US" smtClean="0">
                <a:solidFill>
                  <a:srgbClr val="006666"/>
                </a:solidFill>
              </a:rPr>
              <a:t>Work Based Learning (WBL) Enrollment Reporting</a:t>
            </a:r>
            <a:endParaRPr lang="en-US">
              <a:solidFill>
                <a:srgbClr val="006666"/>
              </a:solidFill>
            </a:endParaRPr>
          </a:p>
        </p:txBody>
      </p:sp>
      <p:sp>
        <p:nvSpPr>
          <p:cNvPr id="3" name="Content Placeholder 2"/>
          <p:cNvSpPr>
            <a:spLocks noGrp="1"/>
          </p:cNvSpPr>
          <p:nvPr>
            <p:ph idx="1"/>
          </p:nvPr>
        </p:nvSpPr>
        <p:spPr>
          <a:xfrm>
            <a:off x="192024" y="877561"/>
            <a:ext cx="8869680" cy="4937042"/>
          </a:xfrm>
          <a:ln>
            <a:noFill/>
          </a:ln>
        </p:spPr>
        <p:txBody>
          <a:bodyPr>
            <a:normAutofit/>
          </a:bodyPr>
          <a:lstStyle/>
          <a:p>
            <a:pPr marL="285750" indent="-285750">
              <a:lnSpc>
                <a:spcPct val="100000"/>
              </a:lnSpc>
              <a:spcBef>
                <a:spcPts val="0"/>
              </a:spcBef>
              <a:spcAft>
                <a:spcPts val="0"/>
              </a:spcAft>
              <a:buFont typeface="Wingdings" panose="05000000000000000000" pitchFamily="2" charset="2"/>
              <a:buChar char="§"/>
            </a:pPr>
            <a:r>
              <a:rPr lang="en-US" sz="2000" dirty="0" smtClean="0"/>
              <a:t>WBL opportunities can be claimed for </a:t>
            </a:r>
            <a:r>
              <a:rPr lang="en-US" sz="2000" b="1" dirty="0"/>
              <a:t>B</a:t>
            </a:r>
            <a:r>
              <a:rPr lang="en-US" sz="2000" b="1" dirty="0" smtClean="0"/>
              <a:t>asic </a:t>
            </a:r>
            <a:r>
              <a:rPr lang="en-US" sz="2000" b="1" dirty="0"/>
              <a:t>E</a:t>
            </a:r>
            <a:r>
              <a:rPr lang="en-US" sz="2000" b="1" dirty="0" smtClean="0"/>
              <a:t>d state funding </a:t>
            </a:r>
            <a:r>
              <a:rPr lang="en-US" sz="2000" dirty="0" smtClean="0"/>
              <a:t>when:</a:t>
            </a:r>
          </a:p>
          <a:p>
            <a:pPr marL="561975" lvl="1" indent="-276225">
              <a:lnSpc>
                <a:spcPct val="100000"/>
              </a:lnSpc>
              <a:spcBef>
                <a:spcPts val="0"/>
              </a:spcBef>
              <a:spcAft>
                <a:spcPts val="0"/>
              </a:spcAft>
              <a:buFont typeface="Arial" panose="020B0604020202020204" pitchFamily="34" charset="0"/>
              <a:buChar char="•"/>
            </a:pPr>
            <a:r>
              <a:rPr lang="en-US" sz="1800" dirty="0" smtClean="0"/>
              <a:t>A student’s WBL experience earns additional credit.</a:t>
            </a:r>
          </a:p>
          <a:p>
            <a:pPr marL="561975" lvl="1" indent="-276225">
              <a:lnSpc>
                <a:spcPct val="100000"/>
              </a:lnSpc>
              <a:spcBef>
                <a:spcPts val="0"/>
              </a:spcBef>
              <a:spcAft>
                <a:spcPts val="0"/>
              </a:spcAft>
              <a:buFont typeface="Arial" panose="020B0604020202020204" pitchFamily="34" charset="0"/>
              <a:buChar char="•"/>
            </a:pPr>
            <a:r>
              <a:rPr lang="en-US" sz="1800" dirty="0" smtClean="0"/>
              <a:t>There is a completed learning plan.</a:t>
            </a:r>
          </a:p>
          <a:p>
            <a:pPr marL="561975" lvl="1" indent="-276225">
              <a:lnSpc>
                <a:spcPct val="100000"/>
              </a:lnSpc>
              <a:spcBef>
                <a:spcPts val="0"/>
              </a:spcBef>
              <a:spcAft>
                <a:spcPts val="0"/>
              </a:spcAft>
              <a:buFont typeface="Arial" panose="020B0604020202020204" pitchFamily="34" charset="0"/>
              <a:buChar char="•"/>
            </a:pPr>
            <a:r>
              <a:rPr lang="en-US" sz="1800" dirty="0" smtClean="0"/>
              <a:t>There is an agreement between the district and the workplace, and</a:t>
            </a:r>
          </a:p>
          <a:p>
            <a:pPr marL="561975" lvl="1" indent="-276225">
              <a:lnSpc>
                <a:spcPct val="100000"/>
              </a:lnSpc>
              <a:spcBef>
                <a:spcPts val="0"/>
              </a:spcBef>
              <a:spcAft>
                <a:spcPts val="0"/>
              </a:spcAft>
              <a:buFont typeface="Arial" panose="020B0604020202020204" pitchFamily="34" charset="0"/>
              <a:buChar char="•"/>
            </a:pPr>
            <a:r>
              <a:rPr lang="en-US" sz="1800" dirty="0" smtClean="0"/>
              <a:t>Student has participated in a program orientation.</a:t>
            </a:r>
            <a:endParaRPr lang="en-US" sz="1800" dirty="0"/>
          </a:p>
          <a:p>
            <a:pPr marL="285750" indent="-285750">
              <a:lnSpc>
                <a:spcPct val="100000"/>
              </a:lnSpc>
              <a:spcBef>
                <a:spcPts val="0"/>
              </a:spcBef>
              <a:spcAft>
                <a:spcPts val="0"/>
              </a:spcAft>
              <a:buFont typeface="Wingdings" panose="05000000000000000000" pitchFamily="2" charset="2"/>
              <a:buChar char="§"/>
            </a:pPr>
            <a:r>
              <a:rPr lang="en-US" sz="2000" dirty="0" smtClean="0"/>
              <a:t>WBL </a:t>
            </a:r>
            <a:r>
              <a:rPr lang="en-US" sz="2000" dirty="0"/>
              <a:t>opportunities can be claimed for </a:t>
            </a:r>
            <a:r>
              <a:rPr lang="en-US" sz="2000" b="1" dirty="0" smtClean="0"/>
              <a:t>CTE enhanced funding </a:t>
            </a:r>
            <a:r>
              <a:rPr lang="en-US" sz="2000" dirty="0" smtClean="0"/>
              <a:t>when</a:t>
            </a:r>
            <a:r>
              <a:rPr lang="en-US" sz="2000" dirty="0"/>
              <a:t>:</a:t>
            </a:r>
          </a:p>
          <a:p>
            <a:pPr marL="561975" lvl="1" indent="-276225">
              <a:lnSpc>
                <a:spcPct val="100000"/>
              </a:lnSpc>
              <a:spcBef>
                <a:spcPts val="0"/>
              </a:spcBef>
              <a:spcAft>
                <a:spcPts val="0"/>
              </a:spcAft>
              <a:buFont typeface="Arial" panose="020B0604020202020204" pitchFamily="34" charset="0"/>
              <a:buChar char="•"/>
            </a:pPr>
            <a:r>
              <a:rPr lang="en-US" sz="1800" dirty="0" smtClean="0"/>
              <a:t>The WSL is a state-approved vocational class, and </a:t>
            </a:r>
          </a:p>
          <a:p>
            <a:pPr marL="561975" lvl="1" indent="-276225">
              <a:lnSpc>
                <a:spcPct val="100000"/>
              </a:lnSpc>
              <a:spcBef>
                <a:spcPts val="0"/>
              </a:spcBef>
              <a:spcAft>
                <a:spcPts val="0"/>
              </a:spcAft>
              <a:buFont typeface="Arial" panose="020B0604020202020204" pitchFamily="34" charset="0"/>
              <a:buChar char="•"/>
            </a:pPr>
            <a:r>
              <a:rPr lang="en-US" sz="1800" dirty="0" smtClean="0"/>
              <a:t>The instructor who is either teaching or coordinating the WSL has a valid vocational endorsement for the subject area.</a:t>
            </a:r>
          </a:p>
          <a:p>
            <a:pPr marL="285750" indent="-285750">
              <a:lnSpc>
                <a:spcPct val="100000"/>
              </a:lnSpc>
              <a:spcBef>
                <a:spcPts val="0"/>
              </a:spcBef>
              <a:spcAft>
                <a:spcPts val="0"/>
              </a:spcAft>
              <a:buFont typeface="Wingdings" panose="05000000000000000000" pitchFamily="2" charset="2"/>
              <a:buChar char="§"/>
            </a:pPr>
            <a:r>
              <a:rPr lang="en-US" sz="2000" dirty="0"/>
              <a:t>WBL opportunities can be claimed for </a:t>
            </a:r>
            <a:r>
              <a:rPr lang="en-US" sz="2000" b="1" dirty="0"/>
              <a:t>Skill Center enhanced funding</a:t>
            </a:r>
            <a:r>
              <a:rPr lang="en-US" sz="2000" dirty="0"/>
              <a:t> when:</a:t>
            </a:r>
          </a:p>
          <a:p>
            <a:pPr marL="561975" lvl="1" indent="-276225">
              <a:lnSpc>
                <a:spcPct val="100000"/>
              </a:lnSpc>
              <a:spcBef>
                <a:spcPts val="0"/>
              </a:spcBef>
              <a:spcAft>
                <a:spcPts val="0"/>
              </a:spcAft>
              <a:buFont typeface="Arial" panose="020B0604020202020204" pitchFamily="34" charset="0"/>
              <a:buChar char="•"/>
            </a:pPr>
            <a:r>
              <a:rPr lang="en-US" sz="1900" dirty="0"/>
              <a:t>The WBL is a preparatory and part of a state-approved skill center course, and </a:t>
            </a:r>
          </a:p>
          <a:p>
            <a:pPr marL="561975" lvl="1" indent="-276225">
              <a:lnSpc>
                <a:spcPct val="100000"/>
              </a:lnSpc>
              <a:spcBef>
                <a:spcPts val="0"/>
              </a:spcBef>
              <a:spcAft>
                <a:spcPts val="0"/>
              </a:spcAft>
              <a:buFont typeface="Arial" panose="020B0604020202020204" pitchFamily="34" charset="0"/>
              <a:buChar char="•"/>
            </a:pPr>
            <a:r>
              <a:rPr lang="en-US" sz="1900" dirty="0"/>
              <a:t>The instructor who is either teaching or coordinating the WBL has a valid skill center endorsement for the subject area.</a:t>
            </a:r>
          </a:p>
          <a:p>
            <a:pPr marL="284163" lvl="1" indent="-284163">
              <a:lnSpc>
                <a:spcPct val="100000"/>
              </a:lnSpc>
              <a:spcBef>
                <a:spcPts val="0"/>
              </a:spcBef>
              <a:spcAft>
                <a:spcPts val="0"/>
              </a:spcAft>
              <a:buFont typeface="Wingdings" panose="05000000000000000000" pitchFamily="2" charset="2"/>
              <a:buChar char="§"/>
            </a:pPr>
            <a:r>
              <a:rPr lang="en-US" sz="2000" dirty="0"/>
              <a:t>WBL done through an </a:t>
            </a:r>
            <a:r>
              <a:rPr lang="en-US" sz="2000" b="1" dirty="0"/>
              <a:t>Open Doors program </a:t>
            </a:r>
            <a:r>
              <a:rPr lang="en-US" sz="2000" dirty="0"/>
              <a:t>cannot be claimed as an additional FTE or reported for enhanced CTE funding.</a:t>
            </a:r>
          </a:p>
          <a:p>
            <a:pPr marL="284163" lvl="1" indent="-284163">
              <a:lnSpc>
                <a:spcPct val="100000"/>
              </a:lnSpc>
              <a:spcBef>
                <a:spcPts val="0"/>
              </a:spcBef>
              <a:spcAft>
                <a:spcPts val="0"/>
              </a:spcAft>
              <a:buFont typeface="Wingdings" panose="05000000000000000000" pitchFamily="2" charset="2"/>
              <a:buChar char="§"/>
            </a:pPr>
            <a:r>
              <a:rPr lang="en-US" sz="2000" dirty="0"/>
              <a:t>WBL done in association with an </a:t>
            </a:r>
            <a:r>
              <a:rPr lang="en-US" sz="2000" b="1" dirty="0"/>
              <a:t>ALE class</a:t>
            </a:r>
            <a:r>
              <a:rPr lang="en-US" sz="2000" dirty="0"/>
              <a:t> can generate enhanced CTE funding. </a:t>
            </a:r>
          </a:p>
          <a:p>
            <a:pPr marL="561975" lvl="1" indent="-276225">
              <a:lnSpc>
                <a:spcPct val="100000"/>
              </a:lnSpc>
              <a:spcBef>
                <a:spcPts val="0"/>
              </a:spcBef>
              <a:spcAft>
                <a:spcPts val="0"/>
              </a:spcAft>
              <a:buFont typeface="Arial" panose="020B0604020202020204" pitchFamily="34" charset="0"/>
              <a:buChar char="•"/>
            </a:pPr>
            <a:endParaRPr lang="en-US" sz="1800" dirty="0" smtClean="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20</a:t>
            </a:fld>
            <a:endParaRPr lang="en-US"/>
          </a:p>
        </p:txBody>
      </p:sp>
    </p:spTree>
    <p:extLst>
      <p:ext uri="{BB962C8B-B14F-4D97-AF65-F5344CB8AC3E}">
        <p14:creationId xmlns:p14="http://schemas.microsoft.com/office/powerpoint/2010/main" val="1435797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340376"/>
            <a:ext cx="7543800" cy="523719"/>
          </a:xfrm>
        </p:spPr>
        <p:txBody>
          <a:bodyPr>
            <a:normAutofit/>
          </a:bodyPr>
          <a:lstStyle/>
          <a:p>
            <a:pPr algn="ctr"/>
            <a:r>
              <a:rPr lang="en-US" sz="3000" smtClean="0">
                <a:solidFill>
                  <a:srgbClr val="006666"/>
                </a:solidFill>
              </a:rPr>
              <a:t>Types of WBL</a:t>
            </a:r>
            <a:endParaRPr lang="en-US" sz="3000">
              <a:solidFill>
                <a:srgbClr val="006666"/>
              </a:solidFill>
            </a:endParaRPr>
          </a:p>
        </p:txBody>
      </p:sp>
      <p:sp>
        <p:nvSpPr>
          <p:cNvPr id="3" name="Content Placeholder 2"/>
          <p:cNvSpPr>
            <a:spLocks noGrp="1"/>
          </p:cNvSpPr>
          <p:nvPr>
            <p:ph idx="1"/>
          </p:nvPr>
        </p:nvSpPr>
        <p:spPr>
          <a:xfrm>
            <a:off x="493776" y="761656"/>
            <a:ext cx="8174736" cy="2727142"/>
          </a:xfrm>
          <a:ln>
            <a:noFill/>
          </a:ln>
        </p:spPr>
        <p:txBody>
          <a:bodyPr>
            <a:normAutofit/>
          </a:bodyPr>
          <a:lstStyle/>
          <a:p>
            <a:pPr marL="285750" indent="-285750">
              <a:lnSpc>
                <a:spcPct val="100000"/>
              </a:lnSpc>
              <a:spcBef>
                <a:spcPts val="0"/>
              </a:spcBef>
              <a:spcAft>
                <a:spcPts val="0"/>
              </a:spcAft>
              <a:buFont typeface="Wingdings" panose="05000000000000000000" pitchFamily="2" charset="2"/>
              <a:buChar char="§"/>
            </a:pPr>
            <a:r>
              <a:rPr lang="en-US" sz="2000" dirty="0" smtClean="0"/>
              <a:t>WBL can be either cooperative or instructional.</a:t>
            </a:r>
          </a:p>
          <a:p>
            <a:pPr marL="285750" indent="-285750">
              <a:lnSpc>
                <a:spcPct val="100000"/>
              </a:lnSpc>
              <a:spcBef>
                <a:spcPts val="0"/>
              </a:spcBef>
              <a:spcAft>
                <a:spcPts val="0"/>
              </a:spcAft>
              <a:buFont typeface="Wingdings" panose="05000000000000000000" pitchFamily="2" charset="2"/>
              <a:buChar char="§"/>
            </a:pPr>
            <a:r>
              <a:rPr lang="en-US" sz="2000" dirty="0" smtClean="0"/>
              <a:t>Cooperative WBL is one that is:</a:t>
            </a:r>
          </a:p>
          <a:p>
            <a:pPr marL="561975" lvl="1" indent="-277813">
              <a:lnSpc>
                <a:spcPct val="100000"/>
              </a:lnSpc>
              <a:spcBef>
                <a:spcPts val="0"/>
              </a:spcBef>
              <a:spcAft>
                <a:spcPts val="0"/>
              </a:spcAft>
              <a:buFont typeface="Arial" panose="020B0604020202020204" pitchFamily="34" charset="0"/>
              <a:buChar char="•"/>
            </a:pPr>
            <a:r>
              <a:rPr lang="en-US" sz="1800" dirty="0" smtClean="0"/>
              <a:t>Coordinated by an instructional staff, </a:t>
            </a:r>
          </a:p>
          <a:p>
            <a:pPr marL="561975" lvl="1" indent="-277813">
              <a:lnSpc>
                <a:spcPct val="100000"/>
              </a:lnSpc>
              <a:spcBef>
                <a:spcPts val="0"/>
              </a:spcBef>
              <a:spcAft>
                <a:spcPts val="0"/>
              </a:spcAft>
              <a:buFont typeface="Arial" panose="020B0604020202020204" pitchFamily="34" charset="0"/>
              <a:buChar char="•"/>
            </a:pPr>
            <a:r>
              <a:rPr lang="en-US" sz="1800" dirty="0" smtClean="0"/>
              <a:t>Typically an employer/employee relationship, and </a:t>
            </a:r>
          </a:p>
          <a:p>
            <a:pPr marL="561975" lvl="1" indent="-277813">
              <a:lnSpc>
                <a:spcPct val="100000"/>
              </a:lnSpc>
              <a:spcBef>
                <a:spcPts val="0"/>
              </a:spcBef>
              <a:spcAft>
                <a:spcPts val="0"/>
              </a:spcAft>
              <a:buFont typeface="Arial" panose="020B0604020202020204" pitchFamily="34" charset="0"/>
              <a:buChar char="•"/>
            </a:pPr>
            <a:r>
              <a:rPr lang="en-US" sz="1800" dirty="0" smtClean="0"/>
              <a:t>Could include salary for the student.</a:t>
            </a:r>
          </a:p>
          <a:p>
            <a:pPr marL="285750" indent="-285750">
              <a:lnSpc>
                <a:spcPct val="100000"/>
              </a:lnSpc>
              <a:spcBef>
                <a:spcPts val="0"/>
              </a:spcBef>
              <a:spcAft>
                <a:spcPts val="0"/>
              </a:spcAft>
              <a:buFont typeface="Wingdings" panose="05000000000000000000" pitchFamily="2" charset="2"/>
              <a:buChar char="§"/>
            </a:pPr>
            <a:r>
              <a:rPr lang="en-US" sz="2000" dirty="0" smtClean="0"/>
              <a:t>Instructional WBL is one that is:</a:t>
            </a:r>
          </a:p>
          <a:p>
            <a:pPr marL="569913" indent="-285750">
              <a:lnSpc>
                <a:spcPct val="100000"/>
              </a:lnSpc>
              <a:spcBef>
                <a:spcPts val="0"/>
              </a:spcBef>
              <a:spcAft>
                <a:spcPts val="0"/>
              </a:spcAft>
              <a:buFont typeface="Arial" panose="020B0604020202020204" pitchFamily="34" charset="0"/>
              <a:buChar char="•"/>
            </a:pPr>
            <a:r>
              <a:rPr lang="en-US" sz="1800" dirty="0" smtClean="0"/>
              <a:t>Embedded in a high school class, </a:t>
            </a:r>
          </a:p>
          <a:p>
            <a:pPr marL="569913" indent="-285750">
              <a:lnSpc>
                <a:spcPct val="100000"/>
              </a:lnSpc>
              <a:spcBef>
                <a:spcPts val="0"/>
              </a:spcBef>
              <a:spcAft>
                <a:spcPts val="0"/>
              </a:spcAft>
              <a:buFont typeface="Arial" panose="020B0604020202020204" pitchFamily="34" charset="0"/>
              <a:buChar char="•"/>
            </a:pPr>
            <a:r>
              <a:rPr lang="en-US" sz="1800" dirty="0" smtClean="0"/>
              <a:t>Taught by an instructional staff, and</a:t>
            </a:r>
          </a:p>
          <a:p>
            <a:pPr marL="569913" indent="-285750">
              <a:lnSpc>
                <a:spcPct val="100000"/>
              </a:lnSpc>
              <a:spcBef>
                <a:spcPts val="0"/>
              </a:spcBef>
              <a:spcAft>
                <a:spcPts val="0"/>
              </a:spcAft>
              <a:buFont typeface="Arial" panose="020B0604020202020204" pitchFamily="34" charset="0"/>
              <a:buChar char="•"/>
            </a:pPr>
            <a:r>
              <a:rPr lang="en-US" sz="1800" dirty="0" smtClean="0"/>
              <a:t>Student does not earn a salary.</a:t>
            </a:r>
            <a:endParaRPr lang="en-US" sz="1800"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21</a:t>
            </a:fld>
            <a:endParaRPr lang="en-US"/>
          </a:p>
        </p:txBody>
      </p:sp>
      <p:sp>
        <p:nvSpPr>
          <p:cNvPr id="7" name="Title 1"/>
          <p:cNvSpPr txBox="1">
            <a:spLocks/>
          </p:cNvSpPr>
          <p:nvPr/>
        </p:nvSpPr>
        <p:spPr>
          <a:xfrm>
            <a:off x="377163" y="3457111"/>
            <a:ext cx="8307377" cy="476177"/>
          </a:xfrm>
          <a:prstGeom prst="rect">
            <a:avLst/>
          </a:prstGeom>
        </p:spPr>
        <p:txBody>
          <a:bodyPr vert="horz" lIns="91440" tIns="45720" rIns="91440" bIns="45720" rtlCol="0" anchor="b">
            <a:normAutofit lnSpcReduction="10000"/>
          </a:bodyPr>
          <a:lstStyle>
            <a:lvl1pPr marL="0" algn="l" defTabSz="685800" rtl="0" eaLnBrk="1" latinLnBrk="0" hangingPunct="1">
              <a:lnSpc>
                <a:spcPct val="85000"/>
              </a:lnSpc>
              <a:spcBef>
                <a:spcPct val="0"/>
              </a:spcBef>
              <a:buNone/>
              <a:defRPr sz="3600" kern="1200" spc="-38" baseline="0">
                <a:solidFill>
                  <a:schemeClr val="tx2"/>
                </a:solidFill>
                <a:latin typeface="+mj-lt"/>
                <a:ea typeface="+mj-ea"/>
                <a:cs typeface="+mj-cs"/>
              </a:defRPr>
            </a:lvl1pPr>
          </a:lstStyle>
          <a:p>
            <a:pPr algn="ctr"/>
            <a:r>
              <a:rPr lang="en-US" sz="3000" dirty="0" smtClean="0">
                <a:solidFill>
                  <a:srgbClr val="006666"/>
                </a:solidFill>
              </a:rPr>
              <a:t>Limitation on the Amount of Claimable Hours</a:t>
            </a:r>
            <a:endParaRPr lang="en-US" sz="3000" dirty="0">
              <a:solidFill>
                <a:srgbClr val="006666"/>
              </a:solidFill>
            </a:endParaRPr>
          </a:p>
        </p:txBody>
      </p:sp>
      <p:sp>
        <p:nvSpPr>
          <p:cNvPr id="9" name="Content Placeholder 2"/>
          <p:cNvSpPr txBox="1">
            <a:spLocks/>
          </p:cNvSpPr>
          <p:nvPr/>
        </p:nvSpPr>
        <p:spPr>
          <a:xfrm>
            <a:off x="493776" y="3933777"/>
            <a:ext cx="8174736" cy="1863174"/>
          </a:xfrm>
          <a:prstGeom prst="rect">
            <a:avLst/>
          </a:prstGeom>
          <a:ln>
            <a:noFill/>
          </a:ln>
        </p:spPr>
        <p:txBody>
          <a:bodyPr vert="horz" lIns="0" tIns="45720" rIns="0" bIns="45720"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2"/>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2"/>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Wingdings" panose="05000000000000000000" pitchFamily="2" charset="2"/>
              <a:buChar char="§"/>
            </a:pPr>
            <a:r>
              <a:rPr lang="en-US" sz="2000" dirty="0" smtClean="0"/>
              <a:t>No more than 360 hours of cooperative WBL for each 1 credit awarded.</a:t>
            </a:r>
          </a:p>
          <a:p>
            <a:pPr marL="285750" indent="-285750">
              <a:lnSpc>
                <a:spcPct val="100000"/>
              </a:lnSpc>
              <a:spcBef>
                <a:spcPts val="0"/>
              </a:spcBef>
              <a:spcAft>
                <a:spcPts val="0"/>
              </a:spcAft>
              <a:buFont typeface="Wingdings" panose="05000000000000000000" pitchFamily="2" charset="2"/>
              <a:buChar char="§"/>
            </a:pPr>
            <a:r>
              <a:rPr lang="en-US" sz="2000" dirty="0" smtClean="0"/>
              <a:t>No more than 180 hours of instructional WBL for each 1 credit awarded.</a:t>
            </a:r>
          </a:p>
          <a:p>
            <a:pPr marL="285750" indent="-285750">
              <a:lnSpc>
                <a:spcPct val="100000"/>
              </a:lnSpc>
              <a:spcBef>
                <a:spcPts val="0"/>
              </a:spcBef>
              <a:spcAft>
                <a:spcPts val="0"/>
              </a:spcAft>
              <a:buFont typeface="Wingdings" panose="05000000000000000000" pitchFamily="2" charset="2"/>
              <a:buChar char="§"/>
            </a:pPr>
            <a:r>
              <a:rPr lang="en-US" sz="2000" dirty="0" smtClean="0"/>
              <a:t>If the credit awarded are less or more than 1 credit, the amount of WBL hours is adjusted proportionally.</a:t>
            </a:r>
          </a:p>
          <a:p>
            <a:pPr marL="561975" lvl="1" indent="-277813">
              <a:lnSpc>
                <a:spcPct val="100000"/>
              </a:lnSpc>
              <a:spcBef>
                <a:spcPts val="0"/>
              </a:spcBef>
              <a:spcAft>
                <a:spcPts val="0"/>
              </a:spcAft>
              <a:buFont typeface="Arial" panose="020B0604020202020204" pitchFamily="34" charset="0"/>
              <a:buChar char="•"/>
            </a:pPr>
            <a:r>
              <a:rPr lang="en-US" sz="1850" dirty="0" smtClean="0"/>
              <a:t>For example, a ½ credit of cooperative WBL would be limited to 180 hours.</a:t>
            </a:r>
          </a:p>
        </p:txBody>
      </p:sp>
    </p:spTree>
    <p:extLst>
      <p:ext uri="{BB962C8B-B14F-4D97-AF65-F5344CB8AC3E}">
        <p14:creationId xmlns:p14="http://schemas.microsoft.com/office/powerpoint/2010/main" val="3472783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409525"/>
            <a:ext cx="7543800" cy="589682"/>
          </a:xfrm>
        </p:spPr>
        <p:txBody>
          <a:bodyPr>
            <a:normAutofit/>
          </a:bodyPr>
          <a:lstStyle/>
          <a:p>
            <a:pPr algn="ctr"/>
            <a:r>
              <a:rPr lang="en-US" sz="3300" smtClean="0">
                <a:solidFill>
                  <a:srgbClr val="006666"/>
                </a:solidFill>
              </a:rPr>
              <a:t>Calculating WBL as an FTE</a:t>
            </a:r>
            <a:endParaRPr lang="en-US" sz="3300">
              <a:solidFill>
                <a:srgbClr val="006666"/>
              </a:solidFill>
            </a:endParaRPr>
          </a:p>
        </p:txBody>
      </p:sp>
      <p:sp>
        <p:nvSpPr>
          <p:cNvPr id="3" name="Content Placeholder 2"/>
          <p:cNvSpPr>
            <a:spLocks noGrp="1"/>
          </p:cNvSpPr>
          <p:nvPr>
            <p:ph idx="1"/>
          </p:nvPr>
        </p:nvSpPr>
        <p:spPr>
          <a:xfrm>
            <a:off x="274320" y="1033009"/>
            <a:ext cx="8604504" cy="4937042"/>
          </a:xfrm>
          <a:ln>
            <a:noFill/>
          </a:ln>
        </p:spPr>
        <p:txBody>
          <a:bodyPr>
            <a:normAutofit/>
          </a:bodyPr>
          <a:lstStyle/>
          <a:p>
            <a:pPr marL="285750" indent="-285750">
              <a:lnSpc>
                <a:spcPct val="100000"/>
              </a:lnSpc>
              <a:spcBef>
                <a:spcPts val="0"/>
              </a:spcBef>
              <a:spcAft>
                <a:spcPts val="0"/>
              </a:spcAft>
              <a:buFont typeface="Wingdings" panose="05000000000000000000" pitchFamily="2" charset="2"/>
              <a:buChar char="§"/>
            </a:pPr>
            <a:r>
              <a:rPr lang="en-US" sz="2200" dirty="0" smtClean="0"/>
              <a:t>Depending on the type of WBL, FTE for WBL is calculated as follows:</a:t>
            </a:r>
          </a:p>
          <a:p>
            <a:pPr marL="561975" lvl="1" indent="-276225">
              <a:lnSpc>
                <a:spcPct val="100000"/>
              </a:lnSpc>
              <a:spcBef>
                <a:spcPts val="0"/>
              </a:spcBef>
              <a:spcAft>
                <a:spcPts val="0"/>
              </a:spcAft>
              <a:buFont typeface="Arial" panose="020B0604020202020204" pitchFamily="34" charset="0"/>
              <a:buChar char="•"/>
            </a:pPr>
            <a:r>
              <a:rPr lang="en-US" sz="1900" dirty="0" smtClean="0"/>
              <a:t>Cooperative – divide the monthly actual hours by 200.</a:t>
            </a:r>
          </a:p>
          <a:p>
            <a:pPr marL="561975" lvl="1" indent="-276225">
              <a:lnSpc>
                <a:spcPct val="100000"/>
              </a:lnSpc>
              <a:spcBef>
                <a:spcPts val="0"/>
              </a:spcBef>
              <a:spcAft>
                <a:spcPts val="0"/>
              </a:spcAft>
              <a:buFont typeface="Arial" panose="020B0604020202020204" pitchFamily="34" charset="0"/>
              <a:buChar char="•"/>
            </a:pPr>
            <a:r>
              <a:rPr lang="en-US" sz="1900" dirty="0" smtClean="0"/>
              <a:t>Instructional – divide the monthly actual hours by 100.</a:t>
            </a:r>
            <a:endParaRPr lang="en-US" sz="1900" dirty="0"/>
          </a:p>
          <a:p>
            <a:pPr marL="284163" lvl="1" indent="-284163">
              <a:lnSpc>
                <a:spcPct val="100000"/>
              </a:lnSpc>
              <a:spcBef>
                <a:spcPts val="0"/>
              </a:spcBef>
              <a:spcAft>
                <a:spcPts val="0"/>
              </a:spcAft>
              <a:buFont typeface="Wingdings" panose="05000000000000000000" pitchFamily="2" charset="2"/>
              <a:buChar char="§"/>
            </a:pPr>
            <a:r>
              <a:rPr lang="en-US" sz="2200" dirty="0" smtClean="0"/>
              <a:t>WBL FTE is reported monthly for the month that the WBL occurred. Will require revising that month’s P223.</a:t>
            </a:r>
          </a:p>
          <a:p>
            <a:pPr marL="284163" lvl="1" indent="-284163">
              <a:lnSpc>
                <a:spcPct val="100000"/>
              </a:lnSpc>
              <a:spcBef>
                <a:spcPts val="0"/>
              </a:spcBef>
              <a:spcAft>
                <a:spcPts val="0"/>
              </a:spcAft>
              <a:buFont typeface="Wingdings" panose="05000000000000000000" pitchFamily="2" charset="2"/>
              <a:buChar char="§"/>
            </a:pPr>
            <a:r>
              <a:rPr lang="en-US" sz="2200" dirty="0" smtClean="0"/>
              <a:t>For example:</a:t>
            </a:r>
          </a:p>
          <a:p>
            <a:pPr marL="576263" lvl="2" indent="-292100">
              <a:lnSpc>
                <a:spcPct val="100000"/>
              </a:lnSpc>
              <a:spcBef>
                <a:spcPts val="0"/>
              </a:spcBef>
              <a:spcAft>
                <a:spcPts val="0"/>
              </a:spcAft>
              <a:buFont typeface="Arial" panose="020B0604020202020204" pitchFamily="34" charset="0"/>
              <a:buChar char="•"/>
            </a:pPr>
            <a:r>
              <a:rPr lang="en-US" sz="1900" dirty="0" smtClean="0"/>
              <a:t>Student had 40 hours of </a:t>
            </a:r>
            <a:r>
              <a:rPr lang="en-US" sz="1900" b="1" dirty="0" smtClean="0"/>
              <a:t>cooperative</a:t>
            </a:r>
            <a:r>
              <a:rPr lang="en-US" sz="1900" dirty="0" smtClean="0"/>
              <a:t> WBL in January. The FTE is 0.20 (40 ÷ 200). The available FTE should be reported on the January P223.</a:t>
            </a:r>
          </a:p>
          <a:p>
            <a:pPr marL="576263" lvl="2" indent="-292100">
              <a:lnSpc>
                <a:spcPct val="100000"/>
              </a:lnSpc>
              <a:spcBef>
                <a:spcPts val="0"/>
              </a:spcBef>
              <a:spcAft>
                <a:spcPts val="0"/>
              </a:spcAft>
              <a:buFont typeface="Arial" panose="020B0604020202020204" pitchFamily="34" charset="0"/>
              <a:buChar char="•"/>
            </a:pPr>
            <a:r>
              <a:rPr lang="en-US" sz="1900" dirty="0" smtClean="0"/>
              <a:t>Student had 40 hours of </a:t>
            </a:r>
            <a:r>
              <a:rPr lang="en-US" sz="1900" b="1" dirty="0" smtClean="0"/>
              <a:t>instructional</a:t>
            </a:r>
            <a:r>
              <a:rPr lang="en-US" sz="1900" dirty="0" smtClean="0"/>
              <a:t> WBL in October. The FTE is 0.40 (40 ÷ 100). The available FTE should be reported on the October P223.</a:t>
            </a:r>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22</a:t>
            </a:fld>
            <a:endParaRPr lang="en-US"/>
          </a:p>
        </p:txBody>
      </p:sp>
    </p:spTree>
    <p:extLst>
      <p:ext uri="{BB962C8B-B14F-4D97-AF65-F5344CB8AC3E}">
        <p14:creationId xmlns:p14="http://schemas.microsoft.com/office/powerpoint/2010/main" val="3692929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23</a:t>
            </a:fld>
            <a:endParaRPr lang="en-US"/>
          </a:p>
        </p:txBody>
      </p:sp>
      <p:sp>
        <p:nvSpPr>
          <p:cNvPr id="10" name="Content Placeholder 2"/>
          <p:cNvSpPr txBox="1">
            <a:spLocks/>
          </p:cNvSpPr>
          <p:nvPr/>
        </p:nvSpPr>
        <p:spPr>
          <a:xfrm>
            <a:off x="165525" y="772177"/>
            <a:ext cx="8784958" cy="5120640"/>
          </a:xfrm>
          <a:prstGeom prst="rect">
            <a:avLst/>
          </a:prstGeom>
          <a:ln>
            <a:noFill/>
          </a:ln>
        </p:spPr>
        <p:txBody>
          <a:bodyPr vert="horz" lIns="0" tIns="45720" rIns="0" bIns="45720"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2"/>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2"/>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r>
              <a:rPr lang="en-US" sz="2100" dirty="0" smtClean="0"/>
              <a:t>When claiming WBL hours, a student cannot exceed the allowable FTE limitation. </a:t>
            </a:r>
          </a:p>
          <a:p>
            <a:pPr marL="284163" lvl="1" indent="-284163">
              <a:lnSpc>
                <a:spcPct val="100000"/>
              </a:lnSpc>
              <a:spcBef>
                <a:spcPts val="0"/>
              </a:spcBef>
              <a:spcAft>
                <a:spcPts val="0"/>
              </a:spcAft>
              <a:buFont typeface="Wingdings" panose="05000000000000000000" pitchFamily="2" charset="2"/>
              <a:buChar char="§"/>
            </a:pPr>
            <a:r>
              <a:rPr lang="en-US" sz="2000" dirty="0" smtClean="0"/>
              <a:t>High school WBL: </a:t>
            </a:r>
          </a:p>
          <a:p>
            <a:pPr marL="576263" lvl="2" indent="-292100">
              <a:lnSpc>
                <a:spcPct val="100000"/>
              </a:lnSpc>
              <a:spcBef>
                <a:spcPts val="0"/>
              </a:spcBef>
              <a:spcAft>
                <a:spcPts val="0"/>
              </a:spcAft>
              <a:buFont typeface="Arial" panose="020B0604020202020204" pitchFamily="34" charset="0"/>
              <a:buChar char="•"/>
            </a:pPr>
            <a:r>
              <a:rPr lang="en-US" sz="1800" dirty="0" smtClean="0"/>
              <a:t>A student cannot be claimed for more than a 1.0 FTE in any month for Basic Ed funding (K–12 FTE field). WBL hours may not be able to be claimed if the student is already claimed as a 1.0 FTE for his high school enrollment.</a:t>
            </a:r>
          </a:p>
          <a:p>
            <a:pPr marL="576263" lvl="2" indent="-292100">
              <a:lnSpc>
                <a:spcPct val="100000"/>
              </a:lnSpc>
              <a:spcBef>
                <a:spcPts val="0"/>
              </a:spcBef>
              <a:spcAft>
                <a:spcPts val="0"/>
              </a:spcAft>
              <a:buFont typeface="Arial" panose="020B0604020202020204" pitchFamily="34" charset="0"/>
              <a:buChar char="•"/>
            </a:pPr>
            <a:r>
              <a:rPr lang="en-US" sz="1800" dirty="0" smtClean="0"/>
              <a:t>If the WBL qualifies for CTE enhanced funding, the WBL hours may be included in the 9–12 Vocational FTE field, provided the student does not exceed the 1.0 FTE in this field. </a:t>
            </a:r>
          </a:p>
          <a:p>
            <a:pPr marL="284163" lvl="1" indent="-284163">
              <a:lnSpc>
                <a:spcPct val="100000"/>
              </a:lnSpc>
              <a:spcBef>
                <a:spcPts val="0"/>
              </a:spcBef>
              <a:spcAft>
                <a:spcPts val="0"/>
              </a:spcAft>
              <a:buFont typeface="Wingdings" panose="05000000000000000000" pitchFamily="2" charset="2"/>
              <a:buChar char="§"/>
            </a:pPr>
            <a:r>
              <a:rPr lang="en-US" sz="2000" dirty="0" smtClean="0"/>
              <a:t>Skill Center WBL:</a:t>
            </a:r>
          </a:p>
          <a:p>
            <a:pPr marL="576263" lvl="2" indent="-292100">
              <a:lnSpc>
                <a:spcPct val="100000"/>
              </a:lnSpc>
              <a:spcBef>
                <a:spcPts val="0"/>
              </a:spcBef>
              <a:spcAft>
                <a:spcPts val="0"/>
              </a:spcAft>
              <a:buFont typeface="Arial" panose="020B0604020202020204" pitchFamily="34" charset="0"/>
              <a:buChar char="•"/>
            </a:pPr>
            <a:r>
              <a:rPr lang="en-US" sz="1800" dirty="0" smtClean="0"/>
              <a:t>A student cannot be claimed for more than a 1.0 FTE by a skill center – for both the Basic Ed funding (K–12 FTE field) and for Skill Center enhanced funding (Skill Center FTE field).</a:t>
            </a:r>
          </a:p>
          <a:p>
            <a:pPr marL="576263" lvl="2" indent="-292100">
              <a:lnSpc>
                <a:spcPct val="100000"/>
              </a:lnSpc>
              <a:spcBef>
                <a:spcPts val="0"/>
              </a:spcBef>
              <a:spcAft>
                <a:spcPts val="0"/>
              </a:spcAft>
              <a:buFont typeface="Arial" panose="020B0604020202020204" pitchFamily="34" charset="0"/>
              <a:buChar char="•"/>
            </a:pPr>
            <a:r>
              <a:rPr lang="en-US" sz="1800" dirty="0" smtClean="0"/>
              <a:t>When enrolled in both a high school and skill center, a student cannot be claimed for more than a combined 1.60 FTE.</a:t>
            </a:r>
          </a:p>
          <a:p>
            <a:pPr marL="576263" lvl="2" indent="-292100">
              <a:lnSpc>
                <a:spcPct val="100000"/>
              </a:lnSpc>
              <a:spcBef>
                <a:spcPts val="0"/>
              </a:spcBef>
              <a:spcAft>
                <a:spcPts val="0"/>
              </a:spcAft>
              <a:buFont typeface="Arial" panose="020B0604020202020204" pitchFamily="34" charset="0"/>
              <a:buChar char="•"/>
            </a:pPr>
            <a:r>
              <a:rPr lang="en-US" sz="1800" dirty="0" smtClean="0"/>
              <a:t>WBL hours can be claimed provided the student does not exceed these limitations in any month.</a:t>
            </a:r>
          </a:p>
        </p:txBody>
      </p:sp>
      <p:sp>
        <p:nvSpPr>
          <p:cNvPr id="12" name="Title 1"/>
          <p:cNvSpPr>
            <a:spLocks noGrp="1"/>
          </p:cNvSpPr>
          <p:nvPr>
            <p:ph type="title"/>
          </p:nvPr>
        </p:nvSpPr>
        <p:spPr>
          <a:xfrm>
            <a:off x="93306" y="249734"/>
            <a:ext cx="8929396" cy="521669"/>
          </a:xfrm>
        </p:spPr>
        <p:txBody>
          <a:bodyPr>
            <a:normAutofit/>
          </a:bodyPr>
          <a:lstStyle/>
          <a:p>
            <a:pPr algn="ctr"/>
            <a:r>
              <a:rPr lang="en-US" sz="3000" smtClean="0">
                <a:solidFill>
                  <a:srgbClr val="006666"/>
                </a:solidFill>
              </a:rPr>
              <a:t>Understanding the FTE Limitation as It Applies to WBL</a:t>
            </a:r>
            <a:endParaRPr lang="en-US" sz="3000">
              <a:solidFill>
                <a:srgbClr val="006666"/>
              </a:solidFill>
            </a:endParaRPr>
          </a:p>
        </p:txBody>
      </p:sp>
    </p:spTree>
    <p:extLst>
      <p:ext uri="{BB962C8B-B14F-4D97-AF65-F5344CB8AC3E}">
        <p14:creationId xmlns:p14="http://schemas.microsoft.com/office/powerpoint/2010/main" val="3623984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08" y="286607"/>
            <a:ext cx="8915400" cy="474299"/>
          </a:xfrm>
        </p:spPr>
        <p:txBody>
          <a:bodyPr>
            <a:noAutofit/>
          </a:bodyPr>
          <a:lstStyle/>
          <a:p>
            <a:pPr algn="ctr"/>
            <a:r>
              <a:rPr lang="en-US" sz="3300" dirty="0" smtClean="0">
                <a:solidFill>
                  <a:srgbClr val="006666"/>
                </a:solidFill>
              </a:rPr>
              <a:t>Claiming Suspended and Expelled Students</a:t>
            </a:r>
            <a:endParaRPr lang="en-US" sz="3300" dirty="0">
              <a:solidFill>
                <a:srgbClr val="006666"/>
              </a:solidFill>
            </a:endParaRPr>
          </a:p>
        </p:txBody>
      </p:sp>
      <p:sp>
        <p:nvSpPr>
          <p:cNvPr id="3" name="Content Placeholder 2"/>
          <p:cNvSpPr>
            <a:spLocks noGrp="1"/>
          </p:cNvSpPr>
          <p:nvPr>
            <p:ph idx="1"/>
          </p:nvPr>
        </p:nvSpPr>
        <p:spPr>
          <a:xfrm>
            <a:off x="287868" y="805045"/>
            <a:ext cx="8576732" cy="5059423"/>
          </a:xfrm>
        </p:spPr>
        <p:txBody>
          <a:bodyPr>
            <a:normAutofit/>
          </a:bodyPr>
          <a:lstStyle/>
          <a:p>
            <a:pPr marL="285750" indent="-285750">
              <a:lnSpc>
                <a:spcPct val="100000"/>
              </a:lnSpc>
              <a:spcBef>
                <a:spcPts val="0"/>
              </a:spcBef>
              <a:spcAft>
                <a:spcPts val="0"/>
              </a:spcAft>
              <a:buFont typeface="Wingdings" panose="05000000000000000000" pitchFamily="2" charset="2"/>
              <a:buChar char="§"/>
            </a:pPr>
            <a:r>
              <a:rPr lang="en-US" sz="2200" dirty="0" smtClean="0"/>
              <a:t>2016 HB 1541 requires districts to provide educational services for students who have been suspended or expelled as soon as reasonably possible and comparable, equitable, and appropriate to the regular education the student received prior to being suspended or expelled.</a:t>
            </a:r>
          </a:p>
          <a:p>
            <a:pPr marL="285750" indent="-285750">
              <a:lnSpc>
                <a:spcPct val="100000"/>
              </a:lnSpc>
              <a:spcBef>
                <a:spcPts val="0"/>
              </a:spcBef>
              <a:spcAft>
                <a:spcPts val="0"/>
              </a:spcAft>
              <a:buFont typeface="Wingdings" panose="05000000000000000000" pitchFamily="2" charset="2"/>
              <a:buChar char="§"/>
            </a:pPr>
            <a:r>
              <a:rPr lang="en-US" sz="2200" dirty="0" smtClean="0"/>
              <a:t>As a result, WAC 392-121-108 – Enrollment Exclusion has been revised to remove the prohibition to claim suspended or expelled students for state funding.</a:t>
            </a:r>
          </a:p>
          <a:p>
            <a:pPr marL="285750" indent="-285750">
              <a:lnSpc>
                <a:spcPct val="100000"/>
              </a:lnSpc>
              <a:spcBef>
                <a:spcPts val="0"/>
              </a:spcBef>
              <a:spcAft>
                <a:spcPts val="0"/>
              </a:spcAft>
              <a:buFont typeface="Wingdings" panose="05000000000000000000" pitchFamily="2" charset="2"/>
              <a:buChar char="§"/>
            </a:pPr>
            <a:r>
              <a:rPr lang="en-US" sz="2200" dirty="0" smtClean="0"/>
              <a:t>However, the 20 days of consecutive absence school days remains an exclusion.</a:t>
            </a:r>
          </a:p>
          <a:p>
            <a:pPr marL="285750" indent="-285750">
              <a:lnSpc>
                <a:spcPct val="100000"/>
              </a:lnSpc>
              <a:spcBef>
                <a:spcPts val="0"/>
              </a:spcBef>
              <a:spcAft>
                <a:spcPts val="0"/>
              </a:spcAft>
              <a:buFont typeface="Wingdings" panose="05000000000000000000" pitchFamily="2" charset="2"/>
              <a:buChar char="§"/>
            </a:pPr>
            <a:r>
              <a:rPr lang="en-US" sz="2200" dirty="0" smtClean="0"/>
              <a:t>Therefore, a student who has been suspended or expelled but who has not received education services within 20 school days of the monthly count day, cannot be claimed.</a:t>
            </a:r>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24</a:t>
            </a:fld>
            <a:endParaRPr lang="en-US" dirty="0"/>
          </a:p>
        </p:txBody>
      </p:sp>
    </p:spTree>
    <p:extLst>
      <p:ext uri="{BB962C8B-B14F-4D97-AF65-F5344CB8AC3E}">
        <p14:creationId xmlns:p14="http://schemas.microsoft.com/office/powerpoint/2010/main" val="3937803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66" y="518427"/>
            <a:ext cx="8915400" cy="474299"/>
          </a:xfrm>
        </p:spPr>
        <p:txBody>
          <a:bodyPr>
            <a:noAutofit/>
          </a:bodyPr>
          <a:lstStyle/>
          <a:p>
            <a:pPr algn="ctr"/>
            <a:r>
              <a:rPr lang="en-US" sz="3300" dirty="0" smtClean="0">
                <a:solidFill>
                  <a:srgbClr val="006666"/>
                </a:solidFill>
              </a:rPr>
              <a:t>Claiming Suspended and Expelled Students</a:t>
            </a:r>
            <a:br>
              <a:rPr lang="en-US" sz="3300" dirty="0" smtClean="0">
                <a:solidFill>
                  <a:srgbClr val="006666"/>
                </a:solidFill>
              </a:rPr>
            </a:br>
            <a:r>
              <a:rPr lang="en-US" sz="2000" i="1" dirty="0" smtClean="0">
                <a:solidFill>
                  <a:schemeClr val="accent6">
                    <a:lumMod val="75000"/>
                  </a:schemeClr>
                </a:solidFill>
              </a:rPr>
              <a:t>continues</a:t>
            </a:r>
            <a:endParaRPr lang="en-US" sz="2000" i="1" dirty="0">
              <a:solidFill>
                <a:schemeClr val="accent6">
                  <a:lumMod val="75000"/>
                </a:schemeClr>
              </a:solidFill>
            </a:endParaRPr>
          </a:p>
        </p:txBody>
      </p:sp>
      <p:sp>
        <p:nvSpPr>
          <p:cNvPr id="3" name="Content Placeholder 2"/>
          <p:cNvSpPr>
            <a:spLocks noGrp="1"/>
          </p:cNvSpPr>
          <p:nvPr>
            <p:ph idx="1"/>
          </p:nvPr>
        </p:nvSpPr>
        <p:spPr>
          <a:xfrm>
            <a:off x="356616" y="869440"/>
            <a:ext cx="8559499" cy="5059423"/>
          </a:xfrm>
        </p:spPr>
        <p:txBody>
          <a:bodyPr>
            <a:normAutofit/>
          </a:bodyPr>
          <a:lstStyle/>
          <a:p>
            <a:pPr marL="0" indent="0">
              <a:lnSpc>
                <a:spcPct val="100000"/>
              </a:lnSpc>
              <a:spcBef>
                <a:spcPts val="0"/>
              </a:spcBef>
              <a:spcAft>
                <a:spcPts val="0"/>
              </a:spcAft>
              <a:buNone/>
            </a:pPr>
            <a:r>
              <a:rPr lang="en-US" sz="2400" dirty="0" smtClean="0"/>
              <a:t>Some options for these students:</a:t>
            </a:r>
          </a:p>
          <a:p>
            <a:pPr marL="282575" lvl="1" indent="-282575">
              <a:lnSpc>
                <a:spcPct val="100000"/>
              </a:lnSpc>
              <a:spcBef>
                <a:spcPts val="0"/>
              </a:spcBef>
              <a:spcAft>
                <a:spcPts val="0"/>
              </a:spcAft>
              <a:buFont typeface="Wingdings" panose="05000000000000000000" pitchFamily="2" charset="2"/>
              <a:buChar char="§"/>
              <a:tabLst>
                <a:tab pos="282575" algn="l"/>
              </a:tabLst>
            </a:pPr>
            <a:r>
              <a:rPr lang="en-US" sz="2200" dirty="0" smtClean="0"/>
              <a:t>Enrollment in an ALE program. FTE is based on the estimated hours in a Written Student Learning Plan.</a:t>
            </a:r>
          </a:p>
          <a:p>
            <a:pPr marL="282575" lvl="1" indent="-282575">
              <a:lnSpc>
                <a:spcPct val="100000"/>
              </a:lnSpc>
              <a:spcBef>
                <a:spcPts val="0"/>
              </a:spcBef>
              <a:spcAft>
                <a:spcPts val="0"/>
              </a:spcAft>
              <a:buFont typeface="Wingdings" panose="05000000000000000000" pitchFamily="2" charset="2"/>
              <a:buChar char="§"/>
              <a:tabLst>
                <a:tab pos="282575" algn="l"/>
              </a:tabLst>
            </a:pPr>
            <a:r>
              <a:rPr lang="en-US" sz="2200" dirty="0" smtClean="0"/>
              <a:t>Alternative classroom setting where student attends classes outside of the school. FTE is based on the student’s enrolled weekly minutes in the alternative classroom setting. </a:t>
            </a:r>
          </a:p>
          <a:p>
            <a:pPr marL="282575" lvl="1" indent="-282575">
              <a:lnSpc>
                <a:spcPct val="100000"/>
              </a:lnSpc>
              <a:spcBef>
                <a:spcPts val="0"/>
              </a:spcBef>
              <a:spcAft>
                <a:spcPts val="0"/>
              </a:spcAft>
              <a:buFont typeface="Wingdings" panose="05000000000000000000" pitchFamily="2" charset="2"/>
              <a:buChar char="§"/>
              <a:tabLst>
                <a:tab pos="282575" algn="l"/>
              </a:tabLst>
            </a:pPr>
            <a:r>
              <a:rPr lang="en-US" sz="2200" dirty="0" smtClean="0"/>
              <a:t>Enrollment in an Open Doors program.</a:t>
            </a:r>
          </a:p>
          <a:p>
            <a:pPr marL="282575" lvl="1" indent="-282575">
              <a:lnSpc>
                <a:spcPct val="100000"/>
              </a:lnSpc>
              <a:spcBef>
                <a:spcPts val="0"/>
              </a:spcBef>
              <a:spcAft>
                <a:spcPts val="0"/>
              </a:spcAft>
              <a:buFont typeface="Wingdings" panose="05000000000000000000" pitchFamily="2" charset="2"/>
              <a:buChar char="§"/>
              <a:tabLst>
                <a:tab pos="282575" algn="l"/>
              </a:tabLst>
            </a:pPr>
            <a:r>
              <a:rPr lang="en-US" sz="2200" dirty="0" smtClean="0"/>
              <a:t>Agreement </a:t>
            </a:r>
            <a:r>
              <a:rPr lang="en-US" sz="2200" dirty="0"/>
              <a:t>in place with the parents that the student will continue his education progress </a:t>
            </a:r>
            <a:r>
              <a:rPr lang="en-US" sz="2200" dirty="0" smtClean="0"/>
              <a:t>while temporarily absent from school. </a:t>
            </a:r>
          </a:p>
          <a:p>
            <a:pPr marL="479425" lvl="2" indent="-196850">
              <a:lnSpc>
                <a:spcPct val="100000"/>
              </a:lnSpc>
              <a:spcBef>
                <a:spcPts val="0"/>
              </a:spcBef>
              <a:spcAft>
                <a:spcPts val="0"/>
              </a:spcAft>
              <a:buFont typeface="Arial" panose="020B0604020202020204" pitchFamily="34" charset="0"/>
              <a:buChar char="•"/>
              <a:tabLst>
                <a:tab pos="282575" algn="l"/>
              </a:tabLst>
            </a:pPr>
            <a:r>
              <a:rPr lang="en-US" sz="1900" dirty="0" smtClean="0"/>
              <a:t>Student </a:t>
            </a:r>
            <a:r>
              <a:rPr lang="en-US" sz="1900" dirty="0"/>
              <a:t>can be claimed for two monthly count days but must </a:t>
            </a:r>
            <a:r>
              <a:rPr lang="en-US" sz="1900" dirty="0" smtClean="0"/>
              <a:t>return </a:t>
            </a:r>
            <a:r>
              <a:rPr lang="en-US" sz="1900" dirty="0"/>
              <a:t>to school prior to the end of the school year</a:t>
            </a:r>
            <a:r>
              <a:rPr lang="en-US" sz="1900" dirty="0" smtClean="0"/>
              <a:t>. </a:t>
            </a:r>
          </a:p>
          <a:p>
            <a:pPr marL="479425" lvl="2" indent="-196850">
              <a:lnSpc>
                <a:spcPct val="100000"/>
              </a:lnSpc>
              <a:spcBef>
                <a:spcPts val="0"/>
              </a:spcBef>
              <a:spcAft>
                <a:spcPts val="0"/>
              </a:spcAft>
              <a:buFont typeface="Arial" panose="020B0604020202020204" pitchFamily="34" charset="0"/>
              <a:buChar char="•"/>
              <a:tabLst>
                <a:tab pos="282575" algn="l"/>
              </a:tabLst>
            </a:pPr>
            <a:r>
              <a:rPr lang="en-US" sz="1900" dirty="0" smtClean="0"/>
              <a:t>Caution should be taken to make sure this option meets the comparable, equitable, and appropriate requirements.</a:t>
            </a:r>
            <a:endParaRPr lang="en-US" sz="1900" dirty="0"/>
          </a:p>
          <a:p>
            <a:pPr marL="282575" lvl="1" indent="-282575">
              <a:lnSpc>
                <a:spcPct val="100000"/>
              </a:lnSpc>
              <a:spcBef>
                <a:spcPts val="0"/>
              </a:spcBef>
              <a:spcAft>
                <a:spcPts val="0"/>
              </a:spcAft>
              <a:buFont typeface="Wingdings" panose="05000000000000000000" pitchFamily="2" charset="2"/>
              <a:buChar char="§"/>
              <a:tabLst>
                <a:tab pos="282575" algn="l"/>
              </a:tabLst>
            </a:pPr>
            <a:endParaRPr lang="en-US" sz="2200"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25</a:t>
            </a:fld>
            <a:endParaRPr lang="en-US" dirty="0"/>
          </a:p>
        </p:txBody>
      </p:sp>
    </p:spTree>
    <p:extLst>
      <p:ext uri="{BB962C8B-B14F-4D97-AF65-F5344CB8AC3E}">
        <p14:creationId xmlns:p14="http://schemas.microsoft.com/office/powerpoint/2010/main" val="3387171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2960" y="993863"/>
            <a:ext cx="7543800" cy="1067544"/>
          </a:xfrm>
        </p:spPr>
        <p:txBody>
          <a:bodyPr/>
          <a:lstStyle/>
          <a:p>
            <a:pPr algn="ctr"/>
            <a:r>
              <a:rPr lang="en-US" dirty="0" smtClean="0">
                <a:solidFill>
                  <a:srgbClr val="006666"/>
                </a:solidFill>
              </a:rPr>
              <a:t>Basics of Enrollment Reporting</a:t>
            </a:r>
            <a:endParaRPr lang="en-US" dirty="0">
              <a:solidFill>
                <a:srgbClr val="006666"/>
              </a:solidFill>
            </a:endParaRPr>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26</a:t>
            </a:fld>
            <a:endParaRPr lang="en-US" dirty="0"/>
          </a:p>
        </p:txBody>
      </p:sp>
    </p:spTree>
    <p:extLst>
      <p:ext uri="{BB962C8B-B14F-4D97-AF65-F5344CB8AC3E}">
        <p14:creationId xmlns:p14="http://schemas.microsoft.com/office/powerpoint/2010/main" val="135663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7"/>
            <a:ext cx="7543800" cy="560060"/>
          </a:xfrm>
        </p:spPr>
        <p:txBody>
          <a:bodyPr/>
          <a:lstStyle/>
          <a:p>
            <a:pPr algn="ctr"/>
            <a:r>
              <a:rPr lang="en-US" dirty="0" smtClean="0">
                <a:solidFill>
                  <a:srgbClr val="006666"/>
                </a:solidFill>
              </a:rPr>
              <a:t>Resources for Enrollment Reporting</a:t>
            </a:r>
            <a:endParaRPr lang="en-US" dirty="0">
              <a:solidFill>
                <a:srgbClr val="006666"/>
              </a:solidFill>
            </a:endParaRPr>
          </a:p>
        </p:txBody>
      </p:sp>
      <p:sp>
        <p:nvSpPr>
          <p:cNvPr id="3" name="Content Placeholder 2"/>
          <p:cNvSpPr>
            <a:spLocks noGrp="1"/>
          </p:cNvSpPr>
          <p:nvPr>
            <p:ph idx="1"/>
          </p:nvPr>
        </p:nvSpPr>
        <p:spPr>
          <a:xfrm>
            <a:off x="207034" y="906905"/>
            <a:ext cx="8824823" cy="4648567"/>
          </a:xfrm>
        </p:spPr>
        <p:txBody>
          <a:bodyPr>
            <a:normAutofit lnSpcReduction="10000"/>
          </a:bodyPr>
          <a:lstStyle/>
          <a:p>
            <a:pPr marL="287338" indent="-287338">
              <a:buFont typeface="Wingdings" panose="05000000000000000000" pitchFamily="2" charset="2"/>
              <a:buChar char="§"/>
            </a:pPr>
            <a:r>
              <a:rPr lang="en-US" sz="2200" dirty="0" smtClean="0"/>
              <a:t>2018–19 </a:t>
            </a:r>
            <a:r>
              <a:rPr lang="en-US" sz="2200" dirty="0"/>
              <a:t>Enrollment Reporting Handbook found here: </a:t>
            </a:r>
            <a:r>
              <a:rPr lang="en-US" sz="1900" dirty="0">
                <a:hlinkClick r:id="rId2"/>
              </a:rPr>
              <a:t>http://</a:t>
            </a:r>
            <a:r>
              <a:rPr lang="en-US" sz="1900" dirty="0" smtClean="0">
                <a:hlinkClick r:id="rId2"/>
              </a:rPr>
              <a:t>www.k12.wa.us/safs/INS/ENR/1819/EnrollmentHandbook2018-19.docx</a:t>
            </a:r>
            <a:r>
              <a:rPr lang="en-US" sz="1800" dirty="0" smtClean="0"/>
              <a:t>.</a:t>
            </a:r>
            <a:endParaRPr lang="en-US" sz="1800" dirty="0"/>
          </a:p>
          <a:p>
            <a:pPr marL="287338" indent="-287338">
              <a:buFont typeface="Wingdings" panose="05000000000000000000" pitchFamily="2" charset="2"/>
              <a:buChar char="§"/>
            </a:pPr>
            <a:r>
              <a:rPr lang="en-US" sz="2200" dirty="0" smtClean="0">
                <a:solidFill>
                  <a:srgbClr val="C00000"/>
                </a:solidFill>
              </a:rPr>
              <a:t>NEW</a:t>
            </a:r>
            <a:r>
              <a:rPr lang="en-US" sz="2200" dirty="0" smtClean="0"/>
              <a:t> – the Enrollment Reporting Applications User Guide found here</a:t>
            </a:r>
            <a:r>
              <a:rPr lang="en-US" sz="2200" dirty="0"/>
              <a:t>: </a:t>
            </a:r>
            <a:r>
              <a:rPr lang="en-US" sz="2000" dirty="0">
                <a:hlinkClick r:id="rId3"/>
              </a:rPr>
              <a:t>http://</a:t>
            </a:r>
            <a:r>
              <a:rPr lang="en-US" sz="2000" dirty="0" smtClean="0">
                <a:hlinkClick r:id="rId3"/>
              </a:rPr>
              <a:t>www.k12.wa.us/safs/INS/ENR/1819/UserGuide.docx</a:t>
            </a:r>
            <a:r>
              <a:rPr lang="en-US" sz="2200" dirty="0" smtClean="0"/>
              <a:t>. </a:t>
            </a:r>
            <a:r>
              <a:rPr lang="en-US" sz="2400" dirty="0"/>
              <a:t>Contains instructions on how to </a:t>
            </a:r>
            <a:r>
              <a:rPr lang="en-US" sz="2400" dirty="0" smtClean="0"/>
              <a:t>navigate: </a:t>
            </a:r>
            <a:endParaRPr lang="en-US" sz="2200" dirty="0" smtClean="0"/>
          </a:p>
          <a:p>
            <a:pPr marL="561975" lvl="1" indent="-277813">
              <a:buFont typeface="Arial" panose="020B0604020202020204" pitchFamily="34" charset="0"/>
              <a:buChar char="•"/>
            </a:pPr>
            <a:r>
              <a:rPr lang="en-US" sz="2050" dirty="0" smtClean="0"/>
              <a:t>NEW Enrollment (P223/P223H) application</a:t>
            </a:r>
          </a:p>
          <a:p>
            <a:pPr marL="561975" lvl="1" indent="-277813">
              <a:buFont typeface="Arial" panose="020B0604020202020204" pitchFamily="34" charset="0"/>
              <a:buChar char="•"/>
            </a:pPr>
            <a:r>
              <a:rPr lang="en-US" sz="2050" dirty="0" smtClean="0"/>
              <a:t>K</a:t>
            </a:r>
            <a:r>
              <a:rPr lang="en-US" sz="2000" dirty="0" smtClean="0"/>
              <a:t>–3 Class Size application</a:t>
            </a:r>
          </a:p>
          <a:p>
            <a:pPr marL="561975" lvl="1" indent="-277813">
              <a:buFont typeface="Arial" panose="020B0604020202020204" pitchFamily="34" charset="0"/>
              <a:buChar char="•"/>
            </a:pPr>
            <a:r>
              <a:rPr lang="en-US" sz="2000" dirty="0" smtClean="0"/>
              <a:t>SAFS ALE application</a:t>
            </a:r>
            <a:endParaRPr lang="en-US" sz="2050" dirty="0" smtClean="0"/>
          </a:p>
          <a:p>
            <a:pPr marL="287338" indent="-287338">
              <a:buFont typeface="Wingdings" panose="05000000000000000000" pitchFamily="2" charset="2"/>
              <a:buChar char="§"/>
            </a:pPr>
            <a:r>
              <a:rPr lang="en-US" sz="2200" dirty="0" smtClean="0"/>
              <a:t>ESD enrollment contact.</a:t>
            </a:r>
          </a:p>
          <a:p>
            <a:pPr marL="287338" indent="-287338">
              <a:buFont typeface="Wingdings" panose="05000000000000000000" pitchFamily="2" charset="2"/>
              <a:buChar char="§"/>
            </a:pPr>
            <a:r>
              <a:rPr lang="en-US" sz="2200" dirty="0" smtClean="0"/>
              <a:t>Rules regarding enrollment – WAC 392-121-106 through 188.</a:t>
            </a:r>
          </a:p>
          <a:p>
            <a:pPr marL="287338" indent="-287338">
              <a:buFont typeface="Wingdings" panose="05000000000000000000" pitchFamily="2" charset="2"/>
              <a:buChar char="§"/>
            </a:pPr>
            <a:r>
              <a:rPr lang="en-US" sz="2200" dirty="0" smtClean="0"/>
              <a:t>Becky McLean, OSPI</a:t>
            </a:r>
          </a:p>
          <a:p>
            <a:pPr marL="561975" lvl="1" indent="-274638">
              <a:buFont typeface="Arial" panose="020B0604020202020204" pitchFamily="34" charset="0"/>
              <a:buChar char="•"/>
            </a:pPr>
            <a:r>
              <a:rPr lang="en-US" sz="1900" dirty="0" smtClean="0"/>
              <a:t>360-725-6306</a:t>
            </a:r>
          </a:p>
          <a:p>
            <a:pPr marL="561975" lvl="1" indent="-274638">
              <a:buFont typeface="Arial" panose="020B0604020202020204" pitchFamily="34" charset="0"/>
              <a:buChar char="•"/>
            </a:pPr>
            <a:r>
              <a:rPr lang="en-US" sz="1900" dirty="0" smtClean="0"/>
              <a:t>becky.mclean@k12.wa.us</a:t>
            </a:r>
            <a:endParaRPr lang="en-US" sz="1900"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27</a:t>
            </a:fld>
            <a:endParaRPr lang="en-US" dirty="0"/>
          </a:p>
        </p:txBody>
      </p:sp>
    </p:spTree>
    <p:extLst>
      <p:ext uri="{BB962C8B-B14F-4D97-AF65-F5344CB8AC3E}">
        <p14:creationId xmlns:p14="http://schemas.microsoft.com/office/powerpoint/2010/main" val="3118906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6666"/>
                </a:solidFill>
              </a:rPr>
              <a:t>Why is Enrollment Reporting Important?</a:t>
            </a:r>
            <a:endParaRPr lang="en-US" dirty="0">
              <a:solidFill>
                <a:srgbClr val="006666"/>
              </a:solidFill>
            </a:endParaRPr>
          </a:p>
        </p:txBody>
      </p:sp>
      <p:sp>
        <p:nvSpPr>
          <p:cNvPr id="3" name="Content Placeholder 2"/>
          <p:cNvSpPr>
            <a:spLocks noGrp="1"/>
          </p:cNvSpPr>
          <p:nvPr>
            <p:ph idx="1"/>
          </p:nvPr>
        </p:nvSpPr>
        <p:spPr>
          <a:xfrm>
            <a:off x="621102" y="1313396"/>
            <a:ext cx="8039819" cy="4233614"/>
          </a:xfrm>
        </p:spPr>
        <p:txBody>
          <a:bodyPr>
            <a:normAutofit/>
          </a:bodyPr>
          <a:lstStyle/>
          <a:p>
            <a:pPr marL="342900" indent="-342900">
              <a:spcBef>
                <a:spcPts val="150"/>
              </a:spcBef>
              <a:buFont typeface="Wingdings" panose="05000000000000000000" pitchFamily="2" charset="2"/>
              <a:buChar char="§"/>
            </a:pPr>
            <a:r>
              <a:rPr lang="en-US" sz="2200" dirty="0" smtClean="0"/>
              <a:t>Monthly enrollment drives school funding.</a:t>
            </a:r>
          </a:p>
          <a:p>
            <a:pPr marL="342900" indent="-342900">
              <a:spcBef>
                <a:spcPts val="150"/>
              </a:spcBef>
              <a:buFont typeface="Wingdings" panose="05000000000000000000" pitchFamily="2" charset="2"/>
              <a:buChar char="§"/>
            </a:pPr>
            <a:r>
              <a:rPr lang="en-US" sz="2200" dirty="0" smtClean="0"/>
              <a:t>How enrollment is reported can affect district’s funding.</a:t>
            </a:r>
          </a:p>
          <a:p>
            <a:pPr marL="342900" indent="-342900">
              <a:spcBef>
                <a:spcPts val="150"/>
              </a:spcBef>
              <a:buFont typeface="Wingdings" panose="05000000000000000000" pitchFamily="2" charset="2"/>
              <a:buChar char="§"/>
            </a:pPr>
            <a:r>
              <a:rPr lang="en-US" sz="2200" dirty="0" smtClean="0"/>
              <a:t>Mistakes in reporting can result in audit findings.</a:t>
            </a:r>
          </a:p>
          <a:p>
            <a:pPr marL="342900" indent="-342900">
              <a:spcBef>
                <a:spcPts val="150"/>
              </a:spcBef>
              <a:buFont typeface="Wingdings" panose="05000000000000000000" pitchFamily="2" charset="2"/>
              <a:buChar char="§"/>
            </a:pPr>
            <a:r>
              <a:rPr lang="en-US" sz="2200" dirty="0" smtClean="0"/>
              <a:t>Data used for forecasting future enrollment and the state’s funding obligations.</a:t>
            </a:r>
          </a:p>
          <a:p>
            <a:pPr marL="342900" indent="-342900">
              <a:spcBef>
                <a:spcPts val="150"/>
              </a:spcBef>
              <a:buFont typeface="Wingdings" panose="05000000000000000000" pitchFamily="2" charset="2"/>
              <a:buChar char="§"/>
            </a:pPr>
            <a:r>
              <a:rPr lang="en-US" sz="2200" dirty="0" smtClean="0"/>
              <a:t>High interest area with the public and Legislature.</a:t>
            </a:r>
            <a:endParaRPr lang="en-US" sz="2200"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28</a:t>
            </a:fld>
            <a:endParaRPr lang="en-US" dirty="0"/>
          </a:p>
        </p:txBody>
      </p:sp>
    </p:spTree>
    <p:extLst>
      <p:ext uri="{BB962C8B-B14F-4D97-AF65-F5344CB8AC3E}">
        <p14:creationId xmlns:p14="http://schemas.microsoft.com/office/powerpoint/2010/main" val="3796096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489815"/>
            <a:ext cx="7543800" cy="816258"/>
          </a:xfrm>
        </p:spPr>
        <p:txBody>
          <a:bodyPr>
            <a:normAutofit fontScale="90000"/>
          </a:bodyPr>
          <a:lstStyle/>
          <a:p>
            <a:pPr algn="ctr"/>
            <a:r>
              <a:rPr lang="en-US" dirty="0" smtClean="0">
                <a:solidFill>
                  <a:srgbClr val="006666"/>
                </a:solidFill>
              </a:rPr>
              <a:t>2017–18 State Summary Average </a:t>
            </a:r>
            <a:br>
              <a:rPr lang="en-US" dirty="0" smtClean="0">
                <a:solidFill>
                  <a:srgbClr val="006666"/>
                </a:solidFill>
              </a:rPr>
            </a:br>
            <a:r>
              <a:rPr lang="en-US" dirty="0" smtClean="0">
                <a:solidFill>
                  <a:srgbClr val="006666"/>
                </a:solidFill>
              </a:rPr>
              <a:t>Per Funding Levels as of July 2018</a:t>
            </a:r>
            <a:endParaRPr lang="en-US" dirty="0">
              <a:solidFill>
                <a:srgbClr val="006666"/>
              </a:solidFill>
            </a:endParaRPr>
          </a:p>
        </p:txBody>
      </p:sp>
      <p:graphicFrame>
        <p:nvGraphicFramePr>
          <p:cNvPr id="7" name="Content Placeholder 6" descr="Annual allocation" title="Annual allocation"/>
          <p:cNvGraphicFramePr>
            <a:graphicFrameLocks noGrp="1"/>
          </p:cNvGraphicFramePr>
          <p:nvPr>
            <p:ph idx="1"/>
            <p:extLst>
              <p:ext uri="{D42A27DB-BD31-4B8C-83A1-F6EECF244321}">
                <p14:modId xmlns:p14="http://schemas.microsoft.com/office/powerpoint/2010/main" val="4054863712"/>
              </p:ext>
            </p:extLst>
          </p:nvPr>
        </p:nvGraphicFramePr>
        <p:xfrm>
          <a:off x="822325" y="1566600"/>
          <a:ext cx="7543801" cy="3048000"/>
        </p:xfrm>
        <a:graphic>
          <a:graphicData uri="http://schemas.openxmlformats.org/drawingml/2006/table">
            <a:tbl>
              <a:tblPr firstRow="1" bandRow="1">
                <a:tableStyleId>{5C22544A-7EE6-4342-B048-85BDC9FD1C3A}</a:tableStyleId>
              </a:tblPr>
              <a:tblGrid>
                <a:gridCol w="2792413">
                  <a:extLst>
                    <a:ext uri="{9D8B030D-6E8A-4147-A177-3AD203B41FA5}">
                      <a16:colId xmlns:a16="http://schemas.microsoft.com/office/drawing/2014/main" val="20000"/>
                    </a:ext>
                  </a:extLst>
                </a:gridCol>
                <a:gridCol w="2236788">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pPr algn="ctr"/>
                      <a:r>
                        <a:rPr lang="en-US" sz="1900" dirty="0" smtClean="0"/>
                        <a:t>Annual Allocation</a:t>
                      </a:r>
                      <a:endParaRPr lang="en-US" sz="1900"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900" dirty="0" smtClean="0"/>
                        <a:t>Basic Education</a:t>
                      </a:r>
                      <a:endParaRPr lang="en-US" sz="1900" dirty="0"/>
                    </a:p>
                  </a:txBody>
                  <a:tcPr anchor="ctr"/>
                </a:tc>
                <a:tc>
                  <a:txBody>
                    <a:bodyPr/>
                    <a:lstStyle/>
                    <a:p>
                      <a:pPr algn="ctr"/>
                      <a:r>
                        <a:rPr lang="en-US" sz="1900" dirty="0" smtClean="0"/>
                        <a:t>$6,869</a:t>
                      </a:r>
                      <a:endParaRPr lang="en-US" sz="1900" dirty="0"/>
                    </a:p>
                  </a:txBody>
                  <a:tcPr anchor="ctr"/>
                </a:tc>
                <a:tc>
                  <a:txBody>
                    <a:bodyPr/>
                    <a:lstStyle/>
                    <a:p>
                      <a:r>
                        <a:rPr lang="en-US" sz="1900" dirty="0" smtClean="0"/>
                        <a:t>Per AAFTE</a:t>
                      </a:r>
                      <a:endParaRPr lang="en-US" sz="1900" dirty="0"/>
                    </a:p>
                  </a:txBody>
                  <a:tcPr anchor="ctr"/>
                </a:tc>
                <a:extLst>
                  <a:ext uri="{0D108BD9-81ED-4DB2-BD59-A6C34878D82A}">
                    <a16:rowId xmlns:a16="http://schemas.microsoft.com/office/drawing/2014/main" val="10001"/>
                  </a:ext>
                </a:extLst>
              </a:tr>
              <a:tr h="370840">
                <a:tc>
                  <a:txBody>
                    <a:bodyPr/>
                    <a:lstStyle/>
                    <a:p>
                      <a:r>
                        <a:rPr lang="en-US" sz="1900" dirty="0" smtClean="0"/>
                        <a:t>Special</a:t>
                      </a:r>
                      <a:r>
                        <a:rPr lang="en-US" sz="1900" baseline="0" dirty="0" smtClean="0"/>
                        <a:t> Education</a:t>
                      </a:r>
                      <a:endParaRPr lang="en-US" sz="1900" dirty="0"/>
                    </a:p>
                  </a:txBody>
                  <a:tcPr anchor="ctr"/>
                </a:tc>
                <a:tc>
                  <a:txBody>
                    <a:bodyPr/>
                    <a:lstStyle/>
                    <a:p>
                      <a:pPr algn="ctr"/>
                      <a:r>
                        <a:rPr lang="en-US" sz="1900" dirty="0" smtClean="0"/>
                        <a:t>$6,714</a:t>
                      </a:r>
                      <a:endParaRPr lang="en-US" sz="1900" dirty="0"/>
                    </a:p>
                  </a:txBody>
                  <a:tcPr anchor="ctr"/>
                </a:tc>
                <a:tc>
                  <a:txBody>
                    <a:bodyPr/>
                    <a:lstStyle/>
                    <a:p>
                      <a:r>
                        <a:rPr lang="en-US" sz="1900" dirty="0" smtClean="0"/>
                        <a:t>Per Average Headcount</a:t>
                      </a:r>
                      <a:endParaRPr lang="en-US" sz="1900" dirty="0"/>
                    </a:p>
                  </a:txBody>
                  <a:tcPr anchor="ctr"/>
                </a:tc>
                <a:extLst>
                  <a:ext uri="{0D108BD9-81ED-4DB2-BD59-A6C34878D82A}">
                    <a16:rowId xmlns:a16="http://schemas.microsoft.com/office/drawing/2014/main" val="10002"/>
                  </a:ext>
                </a:extLst>
              </a:tr>
              <a:tr h="370840">
                <a:tc>
                  <a:txBody>
                    <a:bodyPr/>
                    <a:lstStyle/>
                    <a:p>
                      <a:r>
                        <a:rPr lang="en-US" sz="1900" dirty="0" smtClean="0"/>
                        <a:t>Enhanced MS CTE</a:t>
                      </a:r>
                      <a:endParaRPr lang="en-US" sz="1900" dirty="0"/>
                    </a:p>
                  </a:txBody>
                  <a:tcPr anchor="ctr"/>
                </a:tc>
                <a:tc>
                  <a:txBody>
                    <a:bodyPr/>
                    <a:lstStyle/>
                    <a:p>
                      <a:pPr algn="ctr"/>
                      <a:r>
                        <a:rPr lang="en-US" sz="1900" dirty="0" smtClean="0"/>
                        <a:t>    $324</a:t>
                      </a:r>
                      <a:endParaRPr lang="en-US" sz="1900" dirty="0"/>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900" dirty="0" smtClean="0"/>
                        <a:t>Per AAFTE</a:t>
                      </a:r>
                    </a:p>
                  </a:txBody>
                  <a:tcPr anchor="ctr"/>
                </a:tc>
                <a:extLst>
                  <a:ext uri="{0D108BD9-81ED-4DB2-BD59-A6C34878D82A}">
                    <a16:rowId xmlns:a16="http://schemas.microsoft.com/office/drawing/2014/main" val="1811136304"/>
                  </a:ext>
                </a:extLst>
              </a:tr>
              <a:tr h="370840">
                <a:tc>
                  <a:txBody>
                    <a:bodyPr/>
                    <a:lstStyle/>
                    <a:p>
                      <a:r>
                        <a:rPr lang="en-US" sz="1900" dirty="0" smtClean="0"/>
                        <a:t>Enhanced</a:t>
                      </a:r>
                      <a:r>
                        <a:rPr lang="en-US" sz="1900" baseline="0" dirty="0" smtClean="0"/>
                        <a:t> HS CTE</a:t>
                      </a:r>
                      <a:endParaRPr lang="en-US" sz="1900" dirty="0"/>
                    </a:p>
                  </a:txBody>
                  <a:tcPr anchor="ctr"/>
                </a:tc>
                <a:tc>
                  <a:txBody>
                    <a:bodyPr/>
                    <a:lstStyle/>
                    <a:p>
                      <a:pPr algn="ctr"/>
                      <a:r>
                        <a:rPr lang="en-US" sz="1900" dirty="0" smtClean="0"/>
                        <a:t>    $318</a:t>
                      </a:r>
                      <a:endParaRPr lang="en-US" sz="1900" dirty="0"/>
                    </a:p>
                  </a:txBody>
                  <a:tcPr anchor="ctr"/>
                </a:tc>
                <a:tc>
                  <a:txBody>
                    <a:bodyPr/>
                    <a:lstStyle/>
                    <a:p>
                      <a:r>
                        <a:rPr lang="en-US" sz="1900" dirty="0" smtClean="0"/>
                        <a:t>Per AAFTE</a:t>
                      </a:r>
                      <a:endParaRPr lang="en-US" sz="1900" dirty="0"/>
                    </a:p>
                  </a:txBody>
                  <a:tcPr anchor="ctr"/>
                </a:tc>
                <a:extLst>
                  <a:ext uri="{0D108BD9-81ED-4DB2-BD59-A6C34878D82A}">
                    <a16:rowId xmlns:a16="http://schemas.microsoft.com/office/drawing/2014/main" val="10003"/>
                  </a:ext>
                </a:extLst>
              </a:tr>
              <a:tr h="370840">
                <a:tc>
                  <a:txBody>
                    <a:bodyPr/>
                    <a:lstStyle/>
                    <a:p>
                      <a:r>
                        <a:rPr lang="en-US" sz="1900" dirty="0" smtClean="0"/>
                        <a:t>Enhanced Skill Center CTE</a:t>
                      </a:r>
                      <a:endParaRPr lang="en-US" sz="1900" dirty="0"/>
                    </a:p>
                  </a:txBody>
                  <a:tcPr anchor="ctr"/>
                </a:tc>
                <a:tc>
                  <a:txBody>
                    <a:bodyPr/>
                    <a:lstStyle/>
                    <a:p>
                      <a:pPr algn="ctr"/>
                      <a:r>
                        <a:rPr lang="en-US" sz="1900" dirty="0" smtClean="0"/>
                        <a:t>    $994</a:t>
                      </a:r>
                      <a:endParaRPr lang="en-US" sz="1900" dirty="0"/>
                    </a:p>
                  </a:txBody>
                  <a:tcPr anchor="ctr"/>
                </a:tc>
                <a:tc>
                  <a:txBody>
                    <a:bodyPr/>
                    <a:lstStyle/>
                    <a:p>
                      <a:r>
                        <a:rPr lang="en-US" sz="1900" dirty="0" smtClean="0"/>
                        <a:t>Per AAFTE</a:t>
                      </a:r>
                      <a:endParaRPr lang="en-US" sz="1900" dirty="0"/>
                    </a:p>
                  </a:txBody>
                  <a:tcPr anchor="ctr"/>
                </a:tc>
                <a:extLst>
                  <a:ext uri="{0D108BD9-81ED-4DB2-BD59-A6C34878D82A}">
                    <a16:rowId xmlns:a16="http://schemas.microsoft.com/office/drawing/2014/main" val="10004"/>
                  </a:ext>
                </a:extLst>
              </a:tr>
              <a:tr h="370840">
                <a:tc>
                  <a:txBody>
                    <a:bodyPr/>
                    <a:lstStyle/>
                    <a:p>
                      <a:r>
                        <a:rPr lang="en-US" sz="1900" dirty="0" smtClean="0"/>
                        <a:t>TBIP</a:t>
                      </a:r>
                      <a:endParaRPr lang="en-US" sz="1900" dirty="0"/>
                    </a:p>
                  </a:txBody>
                  <a:tcPr anchor="ctr"/>
                </a:tc>
                <a:tc>
                  <a:txBody>
                    <a:bodyPr/>
                    <a:lstStyle/>
                    <a:p>
                      <a:pPr algn="ctr"/>
                      <a:r>
                        <a:rPr lang="en-US" sz="1900" dirty="0" smtClean="0"/>
                        <a:t>    $1,008</a:t>
                      </a:r>
                      <a:endParaRPr lang="en-US" sz="1900" dirty="0"/>
                    </a:p>
                  </a:txBody>
                  <a:tcPr anchor="ctr"/>
                </a:tc>
                <a:tc>
                  <a:txBody>
                    <a:bodyPr/>
                    <a:lstStyle/>
                    <a:p>
                      <a:r>
                        <a:rPr lang="en-US" sz="1900" dirty="0" smtClean="0"/>
                        <a:t>Per Average</a:t>
                      </a:r>
                      <a:r>
                        <a:rPr lang="en-US" sz="1900" baseline="0" dirty="0" smtClean="0"/>
                        <a:t> Headcount</a:t>
                      </a:r>
                      <a:endParaRPr lang="en-US" sz="1900" dirty="0"/>
                    </a:p>
                  </a:txBody>
                  <a:tcPr anchor="ctr"/>
                </a:tc>
                <a:extLst>
                  <a:ext uri="{0D108BD9-81ED-4DB2-BD59-A6C34878D82A}">
                    <a16:rowId xmlns:a16="http://schemas.microsoft.com/office/drawing/2014/main" val="10005"/>
                  </a:ext>
                </a:extLst>
              </a:tr>
              <a:tr h="368814">
                <a:tc>
                  <a:txBody>
                    <a:bodyPr/>
                    <a:lstStyle/>
                    <a:p>
                      <a:r>
                        <a:rPr lang="en-US" sz="1900" dirty="0" smtClean="0"/>
                        <a:t>Exited TBIP</a:t>
                      </a:r>
                      <a:endParaRPr lang="en-US" sz="1900" dirty="0"/>
                    </a:p>
                  </a:txBody>
                  <a:tcPr anchor="ctr"/>
                </a:tc>
                <a:tc>
                  <a:txBody>
                    <a:bodyPr/>
                    <a:lstStyle/>
                    <a:p>
                      <a:pPr algn="ctr"/>
                      <a:r>
                        <a:rPr lang="en-US" sz="1900" dirty="0" smtClean="0"/>
                        <a:t>    $633</a:t>
                      </a:r>
                      <a:endParaRPr lang="en-US" sz="1900" dirty="0"/>
                    </a:p>
                  </a:txBody>
                  <a:tcPr anchor="ctr"/>
                </a:tc>
                <a:tc>
                  <a:txBody>
                    <a:bodyPr/>
                    <a:lstStyle/>
                    <a:p>
                      <a:r>
                        <a:rPr lang="en-US" sz="1900" dirty="0" smtClean="0"/>
                        <a:t>Per Average Headcount</a:t>
                      </a:r>
                      <a:endParaRPr lang="en-US" sz="1900" dirty="0"/>
                    </a:p>
                  </a:txBody>
                  <a:tcPr anchor="ctr"/>
                </a:tc>
                <a:extLst>
                  <a:ext uri="{0D108BD9-81ED-4DB2-BD59-A6C34878D82A}">
                    <a16:rowId xmlns:a16="http://schemas.microsoft.com/office/drawing/2014/main" val="10006"/>
                  </a:ext>
                </a:extLst>
              </a:tr>
            </a:tbl>
          </a:graphicData>
        </a:graphic>
      </p:graphicFrame>
      <p:sp>
        <p:nvSpPr>
          <p:cNvPr id="5" name="Footer Placeholder 4"/>
          <p:cNvSpPr>
            <a:spLocks noGrp="1"/>
          </p:cNvSpPr>
          <p:nvPr>
            <p:ph type="ftr" sz="quarter" idx="11"/>
          </p:nvPr>
        </p:nvSpPr>
        <p:spPr/>
        <p:txBody>
          <a:bodyPr/>
          <a:lstStyle/>
          <a:p>
            <a:r>
              <a:rPr lang="en-US" dirty="0"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29</a:t>
            </a:fld>
            <a:endParaRPr lang="en-US" dirty="0"/>
          </a:p>
        </p:txBody>
      </p:sp>
    </p:spTree>
    <p:extLst>
      <p:ext uri="{BB962C8B-B14F-4D97-AF65-F5344CB8AC3E}">
        <p14:creationId xmlns:p14="http://schemas.microsoft.com/office/powerpoint/2010/main" val="3158720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71" y="211016"/>
            <a:ext cx="8836270" cy="546997"/>
          </a:xfrm>
        </p:spPr>
        <p:txBody>
          <a:bodyPr>
            <a:noAutofit/>
          </a:bodyPr>
          <a:lstStyle/>
          <a:p>
            <a:pPr lvl="1" algn="ctr" defTabSz="685800" rtl="0">
              <a:lnSpc>
                <a:spcPct val="85000"/>
              </a:lnSpc>
              <a:spcBef>
                <a:spcPct val="0"/>
              </a:spcBef>
            </a:pPr>
            <a:r>
              <a:rPr lang="en-US" sz="3300" smtClean="0">
                <a:solidFill>
                  <a:srgbClr val="006666"/>
                </a:solidFill>
                <a:latin typeface="+mj-lt"/>
              </a:rPr>
              <a:t>Changes to the FTE Calculation for 2018</a:t>
            </a:r>
            <a:r>
              <a:rPr lang="en-US" sz="3600" smtClean="0">
                <a:solidFill>
                  <a:srgbClr val="006666"/>
                </a:solidFill>
              </a:rPr>
              <a:t>–</a:t>
            </a:r>
            <a:r>
              <a:rPr lang="en-US" sz="3300" smtClean="0">
                <a:solidFill>
                  <a:srgbClr val="006666"/>
                </a:solidFill>
                <a:latin typeface="+mj-lt"/>
              </a:rPr>
              <a:t>19</a:t>
            </a:r>
            <a:endParaRPr lang="en-US" sz="3300">
              <a:solidFill>
                <a:srgbClr val="006666"/>
              </a:solidFill>
              <a:latin typeface="+mj-lt"/>
            </a:endParaRPr>
          </a:p>
        </p:txBody>
      </p:sp>
      <p:sp>
        <p:nvSpPr>
          <p:cNvPr id="3" name="Content Placeholder 2"/>
          <p:cNvSpPr>
            <a:spLocks noGrp="1"/>
          </p:cNvSpPr>
          <p:nvPr>
            <p:ph idx="1"/>
          </p:nvPr>
        </p:nvSpPr>
        <p:spPr>
          <a:xfrm>
            <a:off x="250166" y="828136"/>
            <a:ext cx="8481603" cy="4906409"/>
          </a:xfrm>
        </p:spPr>
        <p:txBody>
          <a:bodyPr>
            <a:normAutofit/>
          </a:bodyPr>
          <a:lstStyle/>
          <a:p>
            <a:pPr marL="347663" indent="-347663">
              <a:buFont typeface="Wingdings" panose="05000000000000000000" pitchFamily="2" charset="2"/>
              <a:buChar char="§"/>
            </a:pPr>
            <a:r>
              <a:rPr lang="en-US" sz="2200" dirty="0" smtClean="0"/>
              <a:t>RCW 28A.150.260 (13c) states that OSPI is to, in rule, define a FTE based on the minimum instructional hours required in RCW 28A.150.220</a:t>
            </a:r>
            <a:r>
              <a:rPr lang="en-US" sz="2200" dirty="0"/>
              <a:t> </a:t>
            </a:r>
            <a:r>
              <a:rPr lang="en-US" sz="2200" dirty="0" smtClean="0"/>
              <a:t>which states:</a:t>
            </a:r>
          </a:p>
          <a:p>
            <a:pPr marL="566738" lvl="1" indent="-222250">
              <a:buFont typeface="Arial" panose="020B0604020202020204" pitchFamily="34" charset="0"/>
              <a:buChar char="•"/>
            </a:pPr>
            <a:r>
              <a:rPr lang="en-US" sz="1900" dirty="0" smtClean="0"/>
              <a:t>At least 1,080 annual instructional hours for students enrolled in grades 9</a:t>
            </a:r>
            <a:r>
              <a:rPr lang="en-US" sz="1900" dirty="0" smtClean="0">
                <a:sym typeface="Symbol" panose="05050102010706020507" pitchFamily="18" charset="2"/>
              </a:rPr>
              <a:t>12.</a:t>
            </a:r>
          </a:p>
          <a:p>
            <a:pPr marL="566738" lvl="1" indent="-222250">
              <a:buFont typeface="Arial" panose="020B0604020202020204" pitchFamily="34" charset="0"/>
              <a:buChar char="•"/>
            </a:pPr>
            <a:r>
              <a:rPr lang="en-US" sz="1900" dirty="0" smtClean="0">
                <a:sym typeface="Symbol" panose="05050102010706020507" pitchFamily="18" charset="2"/>
              </a:rPr>
              <a:t>At least 1,000 annual instruction hours for students enrolled in grades K8.</a:t>
            </a:r>
          </a:p>
          <a:p>
            <a:pPr marL="566738" lvl="1" indent="-222250">
              <a:buFont typeface="Arial" panose="020B0604020202020204" pitchFamily="34" charset="0"/>
              <a:buChar char="•"/>
            </a:pPr>
            <a:r>
              <a:rPr lang="en-US" sz="1900" dirty="0" smtClean="0">
                <a:sym typeface="Symbol" panose="05050102010706020507" pitchFamily="18" charset="2"/>
              </a:rPr>
              <a:t>Annual instructional hours can be averaged across grades – 1,027. </a:t>
            </a:r>
          </a:p>
          <a:p>
            <a:pPr marL="347663" lvl="2" indent="-347663">
              <a:lnSpc>
                <a:spcPct val="100000"/>
              </a:lnSpc>
              <a:spcBef>
                <a:spcPts val="0"/>
              </a:spcBef>
              <a:spcAft>
                <a:spcPts val="0"/>
              </a:spcAft>
              <a:buFont typeface="Wingdings" panose="05000000000000000000" pitchFamily="2" charset="2"/>
              <a:buChar char="§"/>
            </a:pPr>
            <a:r>
              <a:rPr lang="en-US" sz="2200" dirty="0" smtClean="0"/>
              <a:t>This requirement has been delayed for two school years (2016</a:t>
            </a:r>
            <a:r>
              <a:rPr lang="en-US" sz="2200" dirty="0" smtClean="0">
                <a:sym typeface="Symbol" panose="05050102010706020507" pitchFamily="18" charset="2"/>
              </a:rPr>
              <a:t>17 and </a:t>
            </a:r>
            <a:r>
              <a:rPr lang="en-US" sz="2200" dirty="0" smtClean="0"/>
              <a:t>2017</a:t>
            </a:r>
            <a:r>
              <a:rPr lang="en-US" sz="2200" dirty="0" smtClean="0">
                <a:sym typeface="Symbol" panose="05050102010706020507" pitchFamily="18" charset="2"/>
              </a:rPr>
              <a:t>18).</a:t>
            </a:r>
          </a:p>
          <a:p>
            <a:pPr marL="347663" lvl="2" indent="-347663">
              <a:lnSpc>
                <a:spcPct val="100000"/>
              </a:lnSpc>
              <a:spcBef>
                <a:spcPts val="0"/>
              </a:spcBef>
              <a:spcAft>
                <a:spcPts val="0"/>
              </a:spcAft>
              <a:buFont typeface="Wingdings" panose="05000000000000000000" pitchFamily="2" charset="2"/>
              <a:buChar char="§"/>
            </a:pPr>
            <a:r>
              <a:rPr lang="en-US" sz="2200" dirty="0" smtClean="0">
                <a:sym typeface="Symbol" panose="05050102010706020507" pitchFamily="18" charset="2"/>
              </a:rPr>
              <a:t>Starting with the 201415 school year, approximately $96 million was allocated in SSB 6652 targeted towards high school students only.</a:t>
            </a:r>
          </a:p>
          <a:p>
            <a:pPr marL="569913" lvl="3" indent="-225425">
              <a:lnSpc>
                <a:spcPct val="100000"/>
              </a:lnSpc>
              <a:spcBef>
                <a:spcPts val="0"/>
              </a:spcBef>
              <a:spcAft>
                <a:spcPts val="0"/>
              </a:spcAft>
              <a:buFont typeface="Arial" panose="020B0604020202020204" pitchFamily="34" charset="0"/>
              <a:buChar char="•"/>
            </a:pPr>
            <a:r>
              <a:rPr lang="en-US" sz="1900" dirty="0" smtClean="0">
                <a:sym typeface="Symbol" panose="05050102010706020507" pitchFamily="18" charset="2"/>
              </a:rPr>
              <a:t>Funding did not flow through to vocational and skill center programs.</a:t>
            </a:r>
            <a:endParaRPr lang="en-US" sz="1900" dirty="0" smtClean="0"/>
          </a:p>
          <a:p>
            <a:pPr marL="347663" lvl="2" indent="-347663">
              <a:lnSpc>
                <a:spcPct val="100000"/>
              </a:lnSpc>
              <a:spcBef>
                <a:spcPts val="0"/>
              </a:spcBef>
              <a:spcAft>
                <a:spcPts val="0"/>
              </a:spcAft>
              <a:buFont typeface="Wingdings" panose="05000000000000000000" pitchFamily="2" charset="2"/>
              <a:buChar char="§"/>
            </a:pPr>
            <a:r>
              <a:rPr lang="en-US" sz="2200" dirty="0" smtClean="0"/>
              <a:t>Beginning </a:t>
            </a:r>
            <a:r>
              <a:rPr lang="en-US" sz="2200" dirty="0"/>
              <a:t>with 2018–19, FTE calculation will change:</a:t>
            </a:r>
          </a:p>
          <a:p>
            <a:pPr marL="569913" lvl="3" indent="-225425">
              <a:lnSpc>
                <a:spcPct val="100000"/>
              </a:lnSpc>
              <a:spcBef>
                <a:spcPts val="0"/>
              </a:spcBef>
              <a:spcAft>
                <a:spcPts val="0"/>
              </a:spcAft>
              <a:buFont typeface="Arial" panose="020B0604020202020204" pitchFamily="34" charset="0"/>
              <a:buChar char="•"/>
              <a:tabLst>
                <a:tab pos="569913" algn="l"/>
              </a:tabLst>
            </a:pPr>
            <a:r>
              <a:rPr lang="en-US" sz="1900" dirty="0"/>
              <a:t>From 720 annual hours for grades K–3 and 900 annual hours for grades 4–12. </a:t>
            </a:r>
          </a:p>
          <a:p>
            <a:pPr marL="569913" lvl="3" indent="-225425">
              <a:lnSpc>
                <a:spcPct val="100000"/>
              </a:lnSpc>
              <a:spcBef>
                <a:spcPts val="0"/>
              </a:spcBef>
              <a:spcAft>
                <a:spcPts val="0"/>
              </a:spcAft>
              <a:buFont typeface="Arial" panose="020B0604020202020204" pitchFamily="34" charset="0"/>
              <a:buChar char="•"/>
              <a:tabLst>
                <a:tab pos="569913" algn="l"/>
              </a:tabLst>
            </a:pPr>
            <a:r>
              <a:rPr lang="en-US" sz="1900" dirty="0"/>
              <a:t>To 1,000 annual hours for all grades</a:t>
            </a:r>
            <a:r>
              <a:rPr lang="en-US" sz="1900" dirty="0" smtClean="0"/>
              <a:t>.</a:t>
            </a:r>
            <a:endParaRPr lang="en-US" sz="1900" dirty="0"/>
          </a:p>
          <a:p>
            <a:pPr marL="344488" lvl="1" indent="0">
              <a:buNone/>
            </a:pPr>
            <a:endParaRPr lang="en-US" sz="1900" dirty="0" smtClean="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3</a:t>
            </a:fld>
            <a:endParaRPr lang="en-US"/>
          </a:p>
        </p:txBody>
      </p:sp>
    </p:spTree>
    <p:extLst>
      <p:ext uri="{BB962C8B-B14F-4D97-AF65-F5344CB8AC3E}">
        <p14:creationId xmlns:p14="http://schemas.microsoft.com/office/powerpoint/2010/main" val="1436721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7"/>
            <a:ext cx="7543800" cy="606362"/>
          </a:xfrm>
        </p:spPr>
        <p:txBody>
          <a:bodyPr/>
          <a:lstStyle/>
          <a:p>
            <a:pPr algn="ctr"/>
            <a:r>
              <a:rPr lang="en-US" dirty="0" smtClean="0">
                <a:solidFill>
                  <a:srgbClr val="006666"/>
                </a:solidFill>
              </a:rPr>
              <a:t>Enrolled Student</a:t>
            </a:r>
            <a:endParaRPr lang="en-US" dirty="0">
              <a:solidFill>
                <a:srgbClr val="006666"/>
              </a:solidFill>
            </a:endParaRPr>
          </a:p>
        </p:txBody>
      </p:sp>
      <p:sp>
        <p:nvSpPr>
          <p:cNvPr id="3" name="Content Placeholder 2"/>
          <p:cNvSpPr>
            <a:spLocks noGrp="1"/>
          </p:cNvSpPr>
          <p:nvPr>
            <p:ph idx="1"/>
          </p:nvPr>
        </p:nvSpPr>
        <p:spPr>
          <a:xfrm>
            <a:off x="822960" y="1078706"/>
            <a:ext cx="7378065" cy="4383633"/>
          </a:xfrm>
        </p:spPr>
        <p:txBody>
          <a:bodyPr>
            <a:normAutofit lnSpcReduction="10000"/>
          </a:bodyPr>
          <a:lstStyle/>
          <a:p>
            <a:pPr marL="514350" indent="-363538">
              <a:buFont typeface="Wingdings" panose="05000000000000000000" pitchFamily="2" charset="2"/>
              <a:buChar char="§"/>
            </a:pPr>
            <a:r>
              <a:rPr lang="en-US" sz="2200" dirty="0" smtClean="0"/>
              <a:t>Resident of district or attending pursuant to:</a:t>
            </a:r>
          </a:p>
          <a:p>
            <a:pPr marL="800100" lvl="1" indent="-285750">
              <a:buFont typeface="Arial" panose="020B0604020202020204" pitchFamily="34" charset="0"/>
              <a:buChar char="•"/>
              <a:tabLst>
                <a:tab pos="857250" algn="l"/>
              </a:tabLst>
            </a:pPr>
            <a:r>
              <a:rPr lang="en-US" sz="2200" dirty="0" smtClean="0"/>
              <a:t>Choice transfer.</a:t>
            </a:r>
          </a:p>
          <a:p>
            <a:pPr marL="800100" lvl="1" indent="-285750">
              <a:buFont typeface="Arial" panose="020B0604020202020204" pitchFamily="34" charset="0"/>
              <a:buChar char="•"/>
              <a:tabLst>
                <a:tab pos="857250" algn="l"/>
              </a:tabLst>
            </a:pPr>
            <a:r>
              <a:rPr lang="en-US" sz="2200" dirty="0" err="1" smtClean="0"/>
              <a:t>Interdistrict</a:t>
            </a:r>
            <a:r>
              <a:rPr lang="en-US" sz="2200" dirty="0" smtClean="0"/>
              <a:t> agreement.</a:t>
            </a:r>
          </a:p>
          <a:p>
            <a:pPr marL="514350" lvl="1" indent="-363538">
              <a:buFont typeface="Wingdings" panose="05000000000000000000" pitchFamily="2" charset="2"/>
              <a:buChar char="§"/>
            </a:pPr>
            <a:r>
              <a:rPr lang="en-US" sz="2200" dirty="0" smtClean="0">
                <a:uFill>
                  <a:solidFill>
                    <a:schemeClr val="accent6">
                      <a:lumMod val="75000"/>
                    </a:schemeClr>
                  </a:solidFill>
                </a:uFill>
              </a:rPr>
              <a:t>Under 21 years of age before September 1st for the new school year.</a:t>
            </a:r>
          </a:p>
          <a:p>
            <a:pPr marL="514350" lvl="1" indent="-363538">
              <a:buFont typeface="Wingdings" panose="05000000000000000000" pitchFamily="2" charset="2"/>
              <a:buChar char="§"/>
            </a:pPr>
            <a:r>
              <a:rPr lang="en-US" sz="2200" dirty="0" smtClean="0"/>
              <a:t>Enrolled on or before the monthly count day.</a:t>
            </a:r>
          </a:p>
          <a:p>
            <a:pPr marL="514350" lvl="1" indent="-363538">
              <a:buFont typeface="Wingdings" panose="05000000000000000000" pitchFamily="2" charset="2"/>
              <a:buChar char="§"/>
            </a:pPr>
            <a:r>
              <a:rPr lang="en-US" sz="2200" dirty="0" smtClean="0"/>
              <a:t>Participated in a course of study on or before the monthly count day.</a:t>
            </a:r>
          </a:p>
          <a:p>
            <a:pPr marL="514350" lvl="1" indent="-363538">
              <a:buFont typeface="Wingdings" panose="05000000000000000000" pitchFamily="2" charset="2"/>
              <a:buChar char="§"/>
            </a:pPr>
            <a:r>
              <a:rPr lang="en-US" sz="2200" dirty="0" smtClean="0"/>
              <a:t>Does not meet any enrollment exclusions.</a:t>
            </a:r>
          </a:p>
          <a:p>
            <a:pPr lvl="1">
              <a:buFont typeface="Wingdings" panose="05000000000000000000" pitchFamily="2" charset="2"/>
              <a:buChar char="§"/>
            </a:pPr>
            <a:endParaRPr lang="en-US" dirty="0" smtClean="0"/>
          </a:p>
          <a:p>
            <a:pPr lvl="1">
              <a:buFont typeface="Wingdings" panose="05000000000000000000" pitchFamily="2" charset="2"/>
              <a:buChar char="§"/>
            </a:pPr>
            <a:endParaRPr lang="en-US" dirty="0"/>
          </a:p>
          <a:p>
            <a:pPr lvl="1">
              <a:buFont typeface="Wingdings" panose="05000000000000000000" pitchFamily="2" charset="2"/>
              <a:buChar char="§"/>
            </a:pPr>
            <a:endParaRPr lang="en-US" dirty="0" smtClean="0"/>
          </a:p>
          <a:p>
            <a:pPr lvl="1">
              <a:buFont typeface="Wingdings" panose="05000000000000000000" pitchFamily="2" charset="2"/>
              <a:buChar char="§"/>
            </a:pPr>
            <a:endParaRPr lang="en-US" sz="1900" dirty="0">
              <a:solidFill>
                <a:schemeClr val="accent6">
                  <a:lumMod val="75000"/>
                </a:schemeClr>
              </a:solidFill>
            </a:endParaRPr>
          </a:p>
          <a:p>
            <a:pPr lvl="1" algn="ctr">
              <a:buClr>
                <a:schemeClr val="accent6">
                  <a:lumMod val="75000"/>
                </a:schemeClr>
              </a:buClr>
              <a:buFont typeface="Wingdings" panose="05000000000000000000" pitchFamily="2" charset="2"/>
              <a:buChar char="w"/>
            </a:pPr>
            <a:r>
              <a:rPr lang="en-US" sz="1900" dirty="0" smtClean="0">
                <a:solidFill>
                  <a:schemeClr val="accent6">
                    <a:lumMod val="75000"/>
                  </a:schemeClr>
                </a:solidFill>
              </a:rPr>
              <a:t>WAC 392-121-106 defines enrolled student.</a:t>
            </a:r>
            <a:endParaRPr lang="en-US" sz="1900" dirty="0">
              <a:solidFill>
                <a:schemeClr val="accent6">
                  <a:lumMod val="75000"/>
                </a:schemeClr>
              </a:solidFill>
            </a:endParaRPr>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30</a:t>
            </a:fld>
            <a:endParaRPr lang="en-US" dirty="0"/>
          </a:p>
        </p:txBody>
      </p:sp>
    </p:spTree>
    <p:extLst>
      <p:ext uri="{BB962C8B-B14F-4D97-AF65-F5344CB8AC3E}">
        <p14:creationId xmlns:p14="http://schemas.microsoft.com/office/powerpoint/2010/main" val="2122229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7"/>
            <a:ext cx="7543800" cy="599218"/>
          </a:xfrm>
        </p:spPr>
        <p:txBody>
          <a:bodyPr/>
          <a:lstStyle/>
          <a:p>
            <a:pPr algn="ctr"/>
            <a:r>
              <a:rPr lang="en-US" dirty="0" smtClean="0">
                <a:solidFill>
                  <a:srgbClr val="006666"/>
                </a:solidFill>
              </a:rPr>
              <a:t>Count Date</a:t>
            </a:r>
            <a:endParaRPr lang="en-US" dirty="0">
              <a:solidFill>
                <a:srgbClr val="006666"/>
              </a:solidFill>
            </a:endParaRPr>
          </a:p>
        </p:txBody>
      </p:sp>
      <p:sp>
        <p:nvSpPr>
          <p:cNvPr id="3" name="Content Placeholder 2"/>
          <p:cNvSpPr>
            <a:spLocks noGrp="1"/>
          </p:cNvSpPr>
          <p:nvPr>
            <p:ph idx="1"/>
          </p:nvPr>
        </p:nvSpPr>
        <p:spPr>
          <a:xfrm>
            <a:off x="405442" y="741873"/>
            <a:ext cx="8574656" cy="4872970"/>
          </a:xfrm>
        </p:spPr>
        <p:txBody>
          <a:bodyPr>
            <a:normAutofit fontScale="70000" lnSpcReduction="20000"/>
          </a:bodyPr>
          <a:lstStyle/>
          <a:p>
            <a:pPr marL="287338" indent="-287338">
              <a:lnSpc>
                <a:spcPct val="120000"/>
              </a:lnSpc>
              <a:spcBef>
                <a:spcPts val="0"/>
              </a:spcBef>
              <a:spcAft>
                <a:spcPts val="0"/>
              </a:spcAft>
              <a:buFont typeface="Wingdings" panose="05000000000000000000" pitchFamily="2" charset="2"/>
              <a:buChar char="§"/>
            </a:pPr>
            <a:r>
              <a:rPr lang="en-US" sz="3100" dirty="0" smtClean="0"/>
              <a:t>A Snapshot.</a:t>
            </a:r>
          </a:p>
          <a:p>
            <a:pPr marL="287338" indent="-287338">
              <a:lnSpc>
                <a:spcPct val="120000"/>
              </a:lnSpc>
              <a:spcBef>
                <a:spcPts val="0"/>
              </a:spcBef>
              <a:spcAft>
                <a:spcPts val="0"/>
              </a:spcAft>
              <a:buFont typeface="Wingdings" panose="05000000000000000000" pitchFamily="2" charset="2"/>
              <a:buChar char="§"/>
            </a:pPr>
            <a:r>
              <a:rPr lang="en-US" sz="3100" dirty="0" smtClean="0"/>
              <a:t>Count date is:</a:t>
            </a:r>
          </a:p>
          <a:p>
            <a:pPr marL="514350" lvl="1" indent="-228600">
              <a:lnSpc>
                <a:spcPct val="120000"/>
              </a:lnSpc>
              <a:spcBef>
                <a:spcPts val="0"/>
              </a:spcBef>
              <a:spcAft>
                <a:spcPts val="0"/>
              </a:spcAft>
              <a:buFont typeface="Arial" panose="020B0604020202020204" pitchFamily="34" charset="0"/>
              <a:buChar char="•"/>
            </a:pPr>
            <a:r>
              <a:rPr lang="en-US" sz="2700" dirty="0" smtClean="0"/>
              <a:t>4th school day in September.</a:t>
            </a:r>
          </a:p>
          <a:p>
            <a:pPr marL="514350" lvl="1" indent="-228600">
              <a:lnSpc>
                <a:spcPct val="120000"/>
              </a:lnSpc>
              <a:spcBef>
                <a:spcPts val="0"/>
              </a:spcBef>
              <a:spcAft>
                <a:spcPts val="0"/>
              </a:spcAft>
              <a:buFont typeface="Arial" panose="020B0604020202020204" pitchFamily="34" charset="0"/>
              <a:buChar char="•"/>
            </a:pPr>
            <a:r>
              <a:rPr lang="en-US" sz="2700" dirty="0" smtClean="0"/>
              <a:t>1st school day of October through June. For Open Doors (OD) programs, July and August.</a:t>
            </a:r>
          </a:p>
          <a:p>
            <a:pPr marL="514350" lvl="1" indent="-228600">
              <a:lnSpc>
                <a:spcPct val="120000"/>
              </a:lnSpc>
              <a:spcBef>
                <a:spcPts val="0"/>
              </a:spcBef>
              <a:spcAft>
                <a:spcPts val="0"/>
              </a:spcAft>
              <a:buFont typeface="Arial" panose="020B0604020202020204" pitchFamily="34" charset="0"/>
              <a:buChar char="•"/>
            </a:pPr>
            <a:r>
              <a:rPr lang="en-US" sz="2700" dirty="0" smtClean="0"/>
              <a:t>Running Start is 1st school day of October through June.</a:t>
            </a:r>
          </a:p>
          <a:p>
            <a:pPr marL="514350" lvl="1" indent="-228600">
              <a:lnSpc>
                <a:spcPct val="120000"/>
              </a:lnSpc>
              <a:spcBef>
                <a:spcPts val="0"/>
              </a:spcBef>
              <a:spcAft>
                <a:spcPts val="0"/>
              </a:spcAft>
              <a:buFont typeface="Arial" panose="020B0604020202020204" pitchFamily="34" charset="0"/>
              <a:buChar char="•"/>
            </a:pPr>
            <a:r>
              <a:rPr lang="en-US" sz="2700" dirty="0" smtClean="0"/>
              <a:t>For </a:t>
            </a:r>
            <a:r>
              <a:rPr lang="en-US" sz="2700" dirty="0" err="1" smtClean="0"/>
              <a:t>WAKids</a:t>
            </a:r>
            <a:r>
              <a:rPr lang="en-US" sz="2700" dirty="0" smtClean="0"/>
              <a:t>, there are two options:</a:t>
            </a:r>
          </a:p>
          <a:p>
            <a:pPr marL="708025" lvl="2" indent="-188913">
              <a:lnSpc>
                <a:spcPct val="120000"/>
              </a:lnSpc>
              <a:spcBef>
                <a:spcPts val="0"/>
              </a:spcBef>
              <a:spcAft>
                <a:spcPts val="0"/>
              </a:spcAft>
              <a:buFont typeface="Courier New" panose="02070309020205020404" pitchFamily="49" charset="0"/>
              <a:buChar char="o"/>
            </a:pPr>
            <a:r>
              <a:rPr lang="en-US" sz="2400" dirty="0" smtClean="0"/>
              <a:t>Count the parent/teacher/student conference days.</a:t>
            </a:r>
          </a:p>
          <a:p>
            <a:pPr marL="708025" lvl="2" indent="-188913">
              <a:lnSpc>
                <a:spcPct val="120000"/>
              </a:lnSpc>
              <a:spcBef>
                <a:spcPts val="0"/>
              </a:spcBef>
              <a:spcAft>
                <a:spcPts val="0"/>
              </a:spcAft>
              <a:buFont typeface="Courier New" panose="02070309020205020404" pitchFamily="49" charset="0"/>
              <a:buChar char="o"/>
            </a:pPr>
            <a:r>
              <a:rPr lang="en-US" sz="2400" dirty="0" smtClean="0"/>
              <a:t>Count the first four days of actual FDK classes.</a:t>
            </a:r>
          </a:p>
          <a:p>
            <a:pPr marL="514350" lvl="1" indent="-228600">
              <a:lnSpc>
                <a:spcPct val="120000"/>
              </a:lnSpc>
              <a:spcBef>
                <a:spcPts val="0"/>
              </a:spcBef>
              <a:spcAft>
                <a:spcPts val="0"/>
              </a:spcAft>
              <a:buFont typeface="Arial" panose="020B0604020202020204" pitchFamily="34" charset="0"/>
              <a:buChar char="•"/>
            </a:pPr>
            <a:r>
              <a:rPr lang="en-US" sz="2700" dirty="0" smtClean="0"/>
              <a:t>For schools or programs that end before June and seniors that graduate before June, the last day of school in May can be the June count day, provided a published school/program calendar reflects that the last day is in May.</a:t>
            </a:r>
          </a:p>
          <a:p>
            <a:pPr marL="287338" lvl="1" indent="-287338">
              <a:lnSpc>
                <a:spcPct val="120000"/>
              </a:lnSpc>
              <a:spcBef>
                <a:spcPts val="0"/>
              </a:spcBef>
              <a:spcAft>
                <a:spcPts val="0"/>
              </a:spcAft>
              <a:buFont typeface="Wingdings" panose="05000000000000000000" pitchFamily="2" charset="2"/>
              <a:buChar char="§"/>
            </a:pPr>
            <a:r>
              <a:rPr lang="en-US" sz="3100" dirty="0" smtClean="0"/>
              <a:t>Count date can be determined by an individual school or grade’s start date or calendar.</a:t>
            </a:r>
          </a:p>
          <a:p>
            <a:pPr marL="287338" lvl="1" indent="-287338">
              <a:lnSpc>
                <a:spcPct val="70000"/>
              </a:lnSpc>
              <a:spcBef>
                <a:spcPts val="0"/>
              </a:spcBef>
              <a:spcAft>
                <a:spcPts val="0"/>
              </a:spcAft>
              <a:buFont typeface="Wingdings" panose="05000000000000000000" pitchFamily="2" charset="2"/>
              <a:buChar char="§"/>
            </a:pPr>
            <a:endParaRPr lang="en-US" sz="2800" dirty="0" smtClean="0"/>
          </a:p>
          <a:p>
            <a:pPr marL="342900" lvl="1" indent="233363" algn="ctr" defTabSz="627063">
              <a:buClr>
                <a:schemeClr val="accent6">
                  <a:lumMod val="75000"/>
                </a:schemeClr>
              </a:buClr>
              <a:buFont typeface="Wingdings" panose="05000000000000000000" pitchFamily="2" charset="2"/>
              <a:buChar char="w"/>
              <a:tabLst>
                <a:tab pos="1143000" algn="l"/>
              </a:tabLst>
            </a:pPr>
            <a:r>
              <a:rPr lang="en-US" sz="2500" dirty="0" smtClean="0">
                <a:solidFill>
                  <a:schemeClr val="accent6">
                    <a:lumMod val="75000"/>
                  </a:schemeClr>
                </a:solidFill>
              </a:rPr>
              <a:t>WAC 392-121-119 defines enrollment count dates.</a:t>
            </a:r>
            <a:endParaRPr lang="en-US" sz="2500"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31</a:t>
            </a:fld>
            <a:endParaRPr lang="en-US" dirty="0"/>
          </a:p>
        </p:txBody>
      </p:sp>
    </p:spTree>
    <p:extLst>
      <p:ext uri="{BB962C8B-B14F-4D97-AF65-F5344CB8AC3E}">
        <p14:creationId xmlns:p14="http://schemas.microsoft.com/office/powerpoint/2010/main" val="209270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00879"/>
            <a:ext cx="7543800" cy="620649"/>
          </a:xfrm>
        </p:spPr>
        <p:txBody>
          <a:bodyPr/>
          <a:lstStyle/>
          <a:p>
            <a:pPr algn="ctr"/>
            <a:r>
              <a:rPr lang="en-US" dirty="0" smtClean="0">
                <a:solidFill>
                  <a:srgbClr val="006666"/>
                </a:solidFill>
              </a:rPr>
              <a:t>Enrollment Exclusions</a:t>
            </a:r>
            <a:endParaRPr lang="en-US" dirty="0">
              <a:solidFill>
                <a:srgbClr val="006666"/>
              </a:solidFill>
            </a:endParaRPr>
          </a:p>
        </p:txBody>
      </p:sp>
      <p:sp>
        <p:nvSpPr>
          <p:cNvPr id="3" name="Content Placeholder 2"/>
          <p:cNvSpPr>
            <a:spLocks noGrp="1"/>
          </p:cNvSpPr>
          <p:nvPr>
            <p:ph idx="1"/>
          </p:nvPr>
        </p:nvSpPr>
        <p:spPr>
          <a:xfrm>
            <a:off x="220133" y="710711"/>
            <a:ext cx="8686800" cy="4483645"/>
          </a:xfrm>
        </p:spPr>
        <p:txBody>
          <a:bodyPr>
            <a:noAutofit/>
          </a:bodyPr>
          <a:lstStyle/>
          <a:p>
            <a:pPr marL="285750" indent="-285750">
              <a:lnSpc>
                <a:spcPct val="100000"/>
              </a:lnSpc>
              <a:spcBef>
                <a:spcPts val="0"/>
              </a:spcBef>
              <a:spcAft>
                <a:spcPts val="0"/>
              </a:spcAft>
              <a:buFont typeface="Wingdings" panose="05000000000000000000" pitchFamily="2" charset="2"/>
              <a:buChar char="§"/>
            </a:pPr>
            <a:r>
              <a:rPr lang="en-US" sz="2200" dirty="0" smtClean="0"/>
              <a:t>A student shall </a:t>
            </a:r>
            <a:r>
              <a:rPr lang="en-US" sz="2200" u="sng" dirty="0" smtClean="0">
                <a:uFill>
                  <a:solidFill>
                    <a:schemeClr val="accent6">
                      <a:lumMod val="75000"/>
                    </a:schemeClr>
                  </a:solidFill>
                </a:uFill>
              </a:rPr>
              <a:t>not</a:t>
            </a:r>
            <a:r>
              <a:rPr lang="en-US" sz="2200" dirty="0" smtClean="0"/>
              <a:t> be counted as an enrolled student if any of the following are met:</a:t>
            </a:r>
          </a:p>
          <a:p>
            <a:pPr marL="628650" lvl="1" indent="-342900">
              <a:lnSpc>
                <a:spcPct val="100000"/>
              </a:lnSpc>
              <a:spcBef>
                <a:spcPts val="0"/>
              </a:spcBef>
              <a:spcAft>
                <a:spcPts val="0"/>
              </a:spcAft>
              <a:buFont typeface="Arial" panose="020B0604020202020204" pitchFamily="34" charset="0"/>
              <a:buChar char="•"/>
            </a:pPr>
            <a:r>
              <a:rPr lang="en-US" sz="1900" dirty="0" smtClean="0"/>
              <a:t>Consecutively absent for &gt; 20 consecutive school days.</a:t>
            </a:r>
          </a:p>
          <a:p>
            <a:pPr marL="969963" lvl="2" indent="-342900">
              <a:lnSpc>
                <a:spcPct val="100000"/>
              </a:lnSpc>
              <a:spcBef>
                <a:spcPts val="0"/>
              </a:spcBef>
              <a:spcAft>
                <a:spcPts val="0"/>
              </a:spcAft>
              <a:buFont typeface="Courier New" panose="02070309020205020404" pitchFamily="49" charset="0"/>
              <a:buChar char="o"/>
            </a:pPr>
            <a:r>
              <a:rPr lang="en-US" sz="1700" dirty="0" smtClean="0"/>
              <a:t>Allowance exists when an agreement is in place with the parent and the district that states the student will continue his educational progress while absent and the student returns to school before the end of the school year to be counted for two additional count days.</a:t>
            </a:r>
          </a:p>
          <a:p>
            <a:pPr marL="628650" lvl="2" indent="-342900">
              <a:lnSpc>
                <a:spcPct val="100000"/>
              </a:lnSpc>
              <a:spcBef>
                <a:spcPts val="0"/>
              </a:spcBef>
              <a:spcAft>
                <a:spcPts val="0"/>
              </a:spcAft>
              <a:buFont typeface="Arial" panose="020B0604020202020204" pitchFamily="34" charset="0"/>
              <a:buChar char="•"/>
            </a:pPr>
            <a:r>
              <a:rPr lang="en-US" sz="1900" dirty="0" smtClean="0"/>
              <a:t>Dropped out or transferred.</a:t>
            </a:r>
          </a:p>
          <a:p>
            <a:pPr marL="628650" lvl="2" indent="-342900">
              <a:lnSpc>
                <a:spcPct val="100000"/>
              </a:lnSpc>
              <a:spcBef>
                <a:spcPts val="0"/>
              </a:spcBef>
              <a:spcAft>
                <a:spcPts val="0"/>
              </a:spcAft>
              <a:buFont typeface="Arial" panose="020B0604020202020204" pitchFamily="34" charset="0"/>
              <a:buChar char="•"/>
            </a:pPr>
            <a:r>
              <a:rPr lang="en-US" sz="1900" dirty="0" smtClean="0"/>
              <a:t>Met high school graduation requirements before the beginning of the school year (September 1st).</a:t>
            </a:r>
          </a:p>
          <a:p>
            <a:pPr marL="628650" lvl="2" indent="-342900">
              <a:lnSpc>
                <a:spcPct val="100000"/>
              </a:lnSpc>
              <a:spcBef>
                <a:spcPts val="0"/>
              </a:spcBef>
              <a:spcAft>
                <a:spcPts val="0"/>
              </a:spcAft>
              <a:buFont typeface="Arial" panose="020B0604020202020204" pitchFamily="34" charset="0"/>
              <a:buChar char="•"/>
            </a:pPr>
            <a:r>
              <a:rPr lang="en-US" sz="1900" dirty="0" smtClean="0"/>
              <a:t>Paying tuition – F1 Visa.</a:t>
            </a:r>
          </a:p>
          <a:p>
            <a:pPr marL="628650" lvl="2" indent="-342900">
              <a:lnSpc>
                <a:spcPct val="100000"/>
              </a:lnSpc>
              <a:spcBef>
                <a:spcPts val="0"/>
              </a:spcBef>
              <a:spcAft>
                <a:spcPts val="0"/>
              </a:spcAft>
              <a:buFont typeface="Arial" panose="020B0604020202020204" pitchFamily="34" charset="0"/>
              <a:buChar char="•"/>
            </a:pPr>
            <a:r>
              <a:rPr lang="en-US" sz="1900" dirty="0" smtClean="0"/>
              <a:t>Claimed by an institution.</a:t>
            </a:r>
          </a:p>
          <a:p>
            <a:pPr marL="628650" lvl="2" indent="-342900">
              <a:lnSpc>
                <a:spcPct val="100000"/>
              </a:lnSpc>
              <a:spcBef>
                <a:spcPts val="0"/>
              </a:spcBef>
              <a:spcAft>
                <a:spcPts val="0"/>
              </a:spcAft>
              <a:buFont typeface="Arial" panose="020B0604020202020204" pitchFamily="34" charset="0"/>
              <a:buChar char="•"/>
            </a:pPr>
            <a:r>
              <a:rPr lang="en-US" sz="1900" dirty="0" smtClean="0">
                <a:uFill>
                  <a:solidFill>
                    <a:schemeClr val="accent6">
                      <a:lumMod val="75000"/>
                    </a:schemeClr>
                  </a:solidFill>
                </a:uFill>
              </a:rPr>
              <a:t>Resident of either the Washington State School for Blind or Washington School for the Deaf, also known as Center for Childhood Deafness and Hearing Loss. Refer to Bulletin # 037-17.</a:t>
            </a:r>
          </a:p>
          <a:p>
            <a:pPr marL="628650" lvl="2" indent="-342900">
              <a:lnSpc>
                <a:spcPct val="30000"/>
              </a:lnSpc>
              <a:buFont typeface="Arial" panose="020B0604020202020204" pitchFamily="34" charset="0"/>
              <a:buChar char="•"/>
            </a:pPr>
            <a:endParaRPr lang="en-US" sz="1900" dirty="0" smtClean="0"/>
          </a:p>
          <a:p>
            <a:pPr marL="628650" lvl="2" indent="-342900" algn="ctr">
              <a:buClr>
                <a:schemeClr val="accent6">
                  <a:lumMod val="75000"/>
                </a:schemeClr>
              </a:buClr>
              <a:buFont typeface="Wingdings" panose="05000000000000000000" pitchFamily="2" charset="2"/>
              <a:buChar char="w"/>
            </a:pPr>
            <a:r>
              <a:rPr lang="en-US" sz="1900" dirty="0" smtClean="0">
                <a:solidFill>
                  <a:schemeClr val="accent6">
                    <a:lumMod val="75000"/>
                  </a:schemeClr>
                </a:solidFill>
              </a:rPr>
              <a:t>WAC 392-121-108 defines enrollment exclusions.</a:t>
            </a:r>
            <a:endParaRPr lang="en-US" sz="1900" dirty="0">
              <a:solidFill>
                <a:schemeClr val="accent6">
                  <a:lumMod val="75000"/>
                </a:schemeClr>
              </a:solidFill>
            </a:endParaRPr>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32</a:t>
            </a:fld>
            <a:endParaRPr lang="en-US" dirty="0"/>
          </a:p>
        </p:txBody>
      </p:sp>
    </p:spTree>
    <p:extLst>
      <p:ext uri="{BB962C8B-B14F-4D97-AF65-F5344CB8AC3E}">
        <p14:creationId xmlns:p14="http://schemas.microsoft.com/office/powerpoint/2010/main" val="1018847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7"/>
            <a:ext cx="7543800" cy="563499"/>
          </a:xfrm>
        </p:spPr>
        <p:txBody>
          <a:bodyPr/>
          <a:lstStyle/>
          <a:p>
            <a:pPr algn="ctr"/>
            <a:r>
              <a:rPr lang="en-US" dirty="0" smtClean="0">
                <a:solidFill>
                  <a:srgbClr val="006666"/>
                </a:solidFill>
              </a:rPr>
              <a:t>Course of Study Includes</a:t>
            </a:r>
            <a:endParaRPr lang="en-US" dirty="0">
              <a:solidFill>
                <a:srgbClr val="006666"/>
              </a:solidFill>
            </a:endParaRPr>
          </a:p>
        </p:txBody>
      </p:sp>
      <p:sp>
        <p:nvSpPr>
          <p:cNvPr id="3" name="Content Placeholder 2"/>
          <p:cNvSpPr>
            <a:spLocks noGrp="1"/>
          </p:cNvSpPr>
          <p:nvPr>
            <p:ph idx="1"/>
          </p:nvPr>
        </p:nvSpPr>
        <p:spPr>
          <a:xfrm>
            <a:off x="1758791" y="1021557"/>
            <a:ext cx="5320665" cy="4540795"/>
          </a:xfrm>
        </p:spPr>
        <p:txBody>
          <a:bodyPr>
            <a:normAutofit/>
          </a:bodyPr>
          <a:lstStyle/>
          <a:p>
            <a:pPr marL="282575" indent="-282575">
              <a:spcBef>
                <a:spcPts val="150"/>
              </a:spcBef>
              <a:buFont typeface="Wingdings" panose="05000000000000000000" pitchFamily="2" charset="2"/>
              <a:buChar char="§"/>
            </a:pPr>
            <a:r>
              <a:rPr lang="en-US" sz="2200" dirty="0" smtClean="0"/>
              <a:t>Basic education instruction</a:t>
            </a:r>
          </a:p>
          <a:p>
            <a:pPr marL="282575" indent="-282575">
              <a:spcBef>
                <a:spcPts val="150"/>
              </a:spcBef>
              <a:buFont typeface="Wingdings" panose="05000000000000000000" pitchFamily="2" charset="2"/>
              <a:buChar char="§"/>
            </a:pPr>
            <a:r>
              <a:rPr lang="en-US" sz="2200" dirty="0" smtClean="0"/>
              <a:t>Special education</a:t>
            </a:r>
          </a:p>
          <a:p>
            <a:pPr marL="282575" indent="-282575">
              <a:spcBef>
                <a:spcPts val="150"/>
              </a:spcBef>
              <a:buFont typeface="Wingdings" panose="05000000000000000000" pitchFamily="2" charset="2"/>
              <a:buChar char="§"/>
            </a:pPr>
            <a:r>
              <a:rPr lang="en-US" sz="2200" dirty="0" smtClean="0"/>
              <a:t>Alternative Learning </a:t>
            </a:r>
            <a:r>
              <a:rPr lang="en-US" sz="2200" dirty="0"/>
              <a:t>E</a:t>
            </a:r>
            <a:r>
              <a:rPr lang="en-US" sz="2200" dirty="0" smtClean="0"/>
              <a:t>xperience (ALE)</a:t>
            </a:r>
          </a:p>
          <a:p>
            <a:pPr marL="282575" indent="-282575">
              <a:spcBef>
                <a:spcPts val="150"/>
              </a:spcBef>
              <a:buFont typeface="Wingdings" panose="05000000000000000000" pitchFamily="2" charset="2"/>
              <a:buChar char="§"/>
            </a:pPr>
            <a:r>
              <a:rPr lang="en-US" sz="2200" dirty="0" smtClean="0"/>
              <a:t>Open Doors (OD) programs</a:t>
            </a:r>
          </a:p>
          <a:p>
            <a:pPr marL="282575" indent="-282575">
              <a:spcBef>
                <a:spcPts val="150"/>
              </a:spcBef>
              <a:buFont typeface="Wingdings" panose="05000000000000000000" pitchFamily="2" charset="2"/>
              <a:buChar char="§"/>
            </a:pPr>
            <a:r>
              <a:rPr lang="en-US" sz="2200" dirty="0" smtClean="0"/>
              <a:t>Running Start (RS)</a:t>
            </a:r>
          </a:p>
          <a:p>
            <a:pPr marL="282575" indent="-282575">
              <a:spcBef>
                <a:spcPts val="150"/>
              </a:spcBef>
              <a:buFont typeface="Wingdings" panose="05000000000000000000" pitchFamily="2" charset="2"/>
              <a:buChar char="§"/>
            </a:pPr>
            <a:r>
              <a:rPr lang="en-US" sz="2200" dirty="0" smtClean="0"/>
              <a:t>Direct-funded technical college</a:t>
            </a:r>
          </a:p>
          <a:p>
            <a:pPr marL="282575" indent="-282575">
              <a:spcBef>
                <a:spcPts val="150"/>
              </a:spcBef>
              <a:buFont typeface="Wingdings" panose="05000000000000000000" pitchFamily="2" charset="2"/>
              <a:buChar char="§"/>
            </a:pPr>
            <a:r>
              <a:rPr lang="en-US" sz="2200" dirty="0" smtClean="0"/>
              <a:t>Ancillary service</a:t>
            </a:r>
          </a:p>
          <a:p>
            <a:pPr marL="282575" indent="-282575">
              <a:spcBef>
                <a:spcPts val="150"/>
              </a:spcBef>
              <a:buFont typeface="Wingdings" panose="05000000000000000000" pitchFamily="2" charset="2"/>
              <a:buChar char="§"/>
            </a:pPr>
            <a:r>
              <a:rPr lang="en-US" sz="2200" dirty="0" smtClean="0"/>
              <a:t>Work Based Learning (WBL)</a:t>
            </a:r>
          </a:p>
          <a:p>
            <a:pPr marL="282575" indent="-282575">
              <a:spcBef>
                <a:spcPts val="150"/>
              </a:spcBef>
              <a:buFont typeface="Wingdings" panose="05000000000000000000" pitchFamily="2" charset="2"/>
              <a:buChar char="§"/>
            </a:pPr>
            <a:r>
              <a:rPr lang="en-US" sz="2200" dirty="0" smtClean="0"/>
              <a:t>UW transition</a:t>
            </a:r>
          </a:p>
          <a:p>
            <a:pPr marL="282575" indent="-282575">
              <a:buFont typeface="Wingdings" panose="05000000000000000000" pitchFamily="2" charset="2"/>
              <a:buChar char="§"/>
            </a:pPr>
            <a:endParaRPr lang="en-US" sz="2200" dirty="0"/>
          </a:p>
          <a:p>
            <a:pPr algn="ctr">
              <a:buClr>
                <a:schemeClr val="accent6">
                  <a:lumMod val="75000"/>
                </a:schemeClr>
              </a:buClr>
              <a:buFont typeface="Wingdings" panose="05000000000000000000" pitchFamily="2" charset="2"/>
              <a:buChar char="w"/>
            </a:pPr>
            <a:r>
              <a:rPr lang="en-US" sz="1900" dirty="0" smtClean="0">
                <a:solidFill>
                  <a:schemeClr val="accent6">
                    <a:lumMod val="75000"/>
                  </a:schemeClr>
                </a:solidFill>
              </a:rPr>
              <a:t>WAC 392-121-107 defines course of study.</a:t>
            </a:r>
            <a:endParaRPr lang="en-US" sz="1900" dirty="0">
              <a:solidFill>
                <a:schemeClr val="accent6">
                  <a:lumMod val="75000"/>
                </a:schemeClr>
              </a:solidFill>
            </a:endParaRPr>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33</a:t>
            </a:fld>
            <a:endParaRPr lang="en-US" dirty="0"/>
          </a:p>
        </p:txBody>
      </p:sp>
    </p:spTree>
    <p:extLst>
      <p:ext uri="{BB962C8B-B14F-4D97-AF65-F5344CB8AC3E}">
        <p14:creationId xmlns:p14="http://schemas.microsoft.com/office/powerpoint/2010/main" val="841081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7"/>
            <a:ext cx="7543800" cy="584931"/>
          </a:xfrm>
        </p:spPr>
        <p:txBody>
          <a:bodyPr/>
          <a:lstStyle/>
          <a:p>
            <a:pPr algn="ctr"/>
            <a:r>
              <a:rPr lang="en-US" dirty="0" smtClean="0">
                <a:solidFill>
                  <a:srgbClr val="006666"/>
                </a:solidFill>
              </a:rPr>
              <a:t>Course of Study </a:t>
            </a:r>
            <a:r>
              <a:rPr lang="en-US" u="sng" dirty="0" smtClean="0">
                <a:solidFill>
                  <a:srgbClr val="006666"/>
                </a:solidFill>
                <a:uFill>
                  <a:solidFill>
                    <a:schemeClr val="accent6">
                      <a:lumMod val="75000"/>
                    </a:schemeClr>
                  </a:solidFill>
                </a:uFill>
              </a:rPr>
              <a:t>Does Not</a:t>
            </a:r>
            <a:r>
              <a:rPr lang="en-US" dirty="0" smtClean="0">
                <a:solidFill>
                  <a:srgbClr val="006666"/>
                </a:solidFill>
              </a:rPr>
              <a:t> Include</a:t>
            </a:r>
            <a:endParaRPr lang="en-US" dirty="0">
              <a:solidFill>
                <a:srgbClr val="006666"/>
              </a:solidFill>
            </a:endParaRPr>
          </a:p>
        </p:txBody>
      </p:sp>
      <p:sp>
        <p:nvSpPr>
          <p:cNvPr id="3" name="Content Placeholder 2"/>
          <p:cNvSpPr>
            <a:spLocks noGrp="1"/>
          </p:cNvSpPr>
          <p:nvPr>
            <p:ph idx="1"/>
          </p:nvPr>
        </p:nvSpPr>
        <p:spPr>
          <a:xfrm>
            <a:off x="736697" y="966305"/>
            <a:ext cx="7543800" cy="4576514"/>
          </a:xfrm>
        </p:spPr>
        <p:txBody>
          <a:bodyPr>
            <a:normAutofit/>
          </a:bodyPr>
          <a:lstStyle/>
          <a:p>
            <a:pPr marL="287338" indent="-287338">
              <a:spcBef>
                <a:spcPts val="150"/>
              </a:spcBef>
              <a:buFont typeface="Wingdings" panose="05000000000000000000" pitchFamily="2" charset="2"/>
              <a:buChar char="§"/>
            </a:pPr>
            <a:r>
              <a:rPr lang="en-US" sz="2200" dirty="0" smtClean="0"/>
              <a:t>Home-based instruction</a:t>
            </a:r>
          </a:p>
          <a:p>
            <a:pPr marL="287338" indent="-287338">
              <a:spcBef>
                <a:spcPts val="150"/>
              </a:spcBef>
              <a:buFont typeface="Wingdings" panose="05000000000000000000" pitchFamily="2" charset="2"/>
              <a:buChar char="§"/>
            </a:pPr>
            <a:r>
              <a:rPr lang="en-US" sz="2200" dirty="0" smtClean="0"/>
              <a:t>Private school instruction</a:t>
            </a:r>
          </a:p>
          <a:p>
            <a:pPr marL="287338" indent="-287338">
              <a:spcBef>
                <a:spcPts val="150"/>
              </a:spcBef>
              <a:buFont typeface="Wingdings" panose="05000000000000000000" pitchFamily="2" charset="2"/>
              <a:buChar char="§"/>
            </a:pPr>
            <a:r>
              <a:rPr lang="en-US" sz="2200" dirty="0" smtClean="0"/>
              <a:t>Adult education – over 21 years old after September 1st</a:t>
            </a:r>
          </a:p>
          <a:p>
            <a:pPr marL="287338" indent="-287338">
              <a:spcBef>
                <a:spcPts val="150"/>
              </a:spcBef>
              <a:buFont typeface="Wingdings" panose="05000000000000000000" pitchFamily="2" charset="2"/>
              <a:buChar char="§"/>
            </a:pPr>
            <a:r>
              <a:rPr lang="en-US" sz="2200" dirty="0" smtClean="0"/>
              <a:t>Out-of-state residents</a:t>
            </a:r>
          </a:p>
          <a:p>
            <a:pPr marL="287338" indent="-287338">
              <a:spcBef>
                <a:spcPts val="150"/>
              </a:spcBef>
              <a:buFont typeface="Wingdings" panose="05000000000000000000" pitchFamily="2" charset="2"/>
              <a:buChar char="§"/>
            </a:pPr>
            <a:r>
              <a:rPr lang="en-US" sz="2200" dirty="0" smtClean="0"/>
              <a:t>GED prep instructions when:</a:t>
            </a:r>
          </a:p>
          <a:p>
            <a:pPr marL="514350" lvl="1" indent="-228600">
              <a:spcAft>
                <a:spcPts val="150"/>
              </a:spcAft>
              <a:buFont typeface="Arial" panose="020B0604020202020204" pitchFamily="34" charset="0"/>
              <a:buChar char="•"/>
            </a:pPr>
            <a:r>
              <a:rPr lang="en-US" sz="1900" dirty="0" smtClean="0"/>
              <a:t>Additional adult education state/federal dollars are generated </a:t>
            </a:r>
            <a:r>
              <a:rPr lang="en-US" sz="1900" b="1" u="sng" dirty="0" smtClean="0">
                <a:uFill>
                  <a:solidFill>
                    <a:schemeClr val="accent6">
                      <a:lumMod val="75000"/>
                    </a:schemeClr>
                  </a:solidFill>
                </a:uFill>
              </a:rPr>
              <a:t>or</a:t>
            </a:r>
          </a:p>
          <a:p>
            <a:pPr marL="514350" lvl="1" indent="-228600">
              <a:spcAft>
                <a:spcPts val="150"/>
              </a:spcAft>
              <a:buFont typeface="Arial" panose="020B0604020202020204" pitchFamily="34" charset="0"/>
              <a:buChar char="•"/>
            </a:pPr>
            <a:r>
              <a:rPr lang="en-US" sz="1900" dirty="0" smtClean="0">
                <a:uFill>
                  <a:solidFill>
                    <a:schemeClr val="accent6">
                      <a:lumMod val="75000"/>
                    </a:schemeClr>
                  </a:solidFill>
                </a:uFill>
              </a:rPr>
              <a:t>Instruction does not earn high school credit.</a:t>
            </a:r>
          </a:p>
          <a:p>
            <a:pPr marL="287338" lvl="1" indent="-287338">
              <a:spcAft>
                <a:spcPts val="150"/>
              </a:spcAft>
              <a:buFont typeface="Wingdings" panose="05000000000000000000" pitchFamily="2" charset="2"/>
              <a:buChar char="§"/>
            </a:pPr>
            <a:r>
              <a:rPr lang="en-US" sz="2200" dirty="0" smtClean="0">
                <a:uFill>
                  <a:solidFill>
                    <a:schemeClr val="accent6">
                      <a:lumMod val="75000"/>
                    </a:schemeClr>
                  </a:solidFill>
                </a:uFill>
              </a:rPr>
              <a:t>Extra-curricular activities</a:t>
            </a:r>
          </a:p>
          <a:p>
            <a:pPr marL="287338" lvl="1" indent="-287338">
              <a:spcAft>
                <a:spcPts val="150"/>
              </a:spcAft>
              <a:buFont typeface="Wingdings" panose="05000000000000000000" pitchFamily="2" charset="2"/>
              <a:buChar char="§"/>
            </a:pPr>
            <a:r>
              <a:rPr lang="en-US" sz="2200" dirty="0" smtClean="0">
                <a:uFill>
                  <a:solidFill>
                    <a:schemeClr val="accent6">
                      <a:lumMod val="75000"/>
                    </a:schemeClr>
                  </a:solidFill>
                </a:uFill>
              </a:rPr>
              <a:t>College enrollment not earning dual credit at a high school</a:t>
            </a:r>
          </a:p>
          <a:p>
            <a:pPr marL="287338" lvl="1" indent="-287338">
              <a:spcAft>
                <a:spcPts val="150"/>
              </a:spcAft>
              <a:buFont typeface="Wingdings" panose="05000000000000000000" pitchFamily="2" charset="2"/>
              <a:buChar char="§"/>
            </a:pPr>
            <a:endParaRPr lang="en-US" sz="2200" dirty="0">
              <a:uFill>
                <a:solidFill>
                  <a:schemeClr val="accent6">
                    <a:lumMod val="75000"/>
                  </a:schemeClr>
                </a:solidFill>
              </a:uFill>
            </a:endParaRPr>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34</a:t>
            </a:fld>
            <a:endParaRPr lang="en-US" dirty="0"/>
          </a:p>
        </p:txBody>
      </p:sp>
    </p:spTree>
    <p:extLst>
      <p:ext uri="{BB962C8B-B14F-4D97-AF65-F5344CB8AC3E}">
        <p14:creationId xmlns:p14="http://schemas.microsoft.com/office/powerpoint/2010/main" val="2788185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7"/>
            <a:ext cx="7543800" cy="534924"/>
          </a:xfrm>
        </p:spPr>
        <p:txBody>
          <a:bodyPr>
            <a:noAutofit/>
          </a:bodyPr>
          <a:lstStyle/>
          <a:p>
            <a:pPr algn="ctr"/>
            <a:r>
              <a:rPr lang="en-US" dirty="0" smtClean="0">
                <a:solidFill>
                  <a:srgbClr val="006666"/>
                </a:solidFill>
              </a:rPr>
              <a:t>Full-Time Equivalent </a:t>
            </a:r>
            <a:r>
              <a:rPr lang="en-US" dirty="0">
                <a:solidFill>
                  <a:srgbClr val="006666"/>
                </a:solidFill>
              </a:rPr>
              <a:t>–</a:t>
            </a:r>
            <a:r>
              <a:rPr lang="en-US" dirty="0"/>
              <a:t> </a:t>
            </a:r>
            <a:r>
              <a:rPr lang="en-US" dirty="0" smtClean="0">
                <a:solidFill>
                  <a:srgbClr val="006666"/>
                </a:solidFill>
              </a:rPr>
              <a:t>FTE</a:t>
            </a:r>
            <a:endParaRPr lang="en-US" dirty="0">
              <a:solidFill>
                <a:srgbClr val="006666"/>
              </a:solidFill>
            </a:endParaRPr>
          </a:p>
        </p:txBody>
      </p:sp>
      <p:sp>
        <p:nvSpPr>
          <p:cNvPr id="3" name="Content Placeholder 2"/>
          <p:cNvSpPr>
            <a:spLocks noGrp="1"/>
          </p:cNvSpPr>
          <p:nvPr>
            <p:ph idx="1"/>
          </p:nvPr>
        </p:nvSpPr>
        <p:spPr>
          <a:xfrm>
            <a:off x="385763" y="1132692"/>
            <a:ext cx="8165306" cy="4583658"/>
          </a:xfrm>
        </p:spPr>
        <p:txBody>
          <a:bodyPr/>
          <a:lstStyle/>
          <a:p>
            <a:pPr marL="282575" indent="-225425">
              <a:spcBef>
                <a:spcPts val="600"/>
              </a:spcBef>
              <a:spcAft>
                <a:spcPts val="100"/>
              </a:spcAft>
              <a:buFont typeface="Wingdings" panose="05000000000000000000" pitchFamily="2" charset="2"/>
              <a:buChar char="§"/>
            </a:pPr>
            <a:r>
              <a:rPr lang="en-US" sz="2200" dirty="0" smtClean="0"/>
              <a:t>FTE is the measurement of student’s enrollment and is used to fund districts. </a:t>
            </a:r>
          </a:p>
          <a:p>
            <a:pPr marL="282575" indent="-225425">
              <a:spcBef>
                <a:spcPts val="600"/>
              </a:spcBef>
              <a:spcAft>
                <a:spcPts val="100"/>
              </a:spcAft>
              <a:buFont typeface="Wingdings" panose="05000000000000000000" pitchFamily="2" charset="2"/>
              <a:buChar char="§"/>
            </a:pPr>
            <a:r>
              <a:rPr lang="en-US" sz="2200" dirty="0" smtClean="0"/>
              <a:t>Claiming FTE is based on:</a:t>
            </a:r>
          </a:p>
          <a:p>
            <a:pPr marL="619125" lvl="1" indent="-342900">
              <a:spcBef>
                <a:spcPts val="600"/>
              </a:spcBef>
              <a:spcAft>
                <a:spcPts val="100"/>
              </a:spcAft>
              <a:buFont typeface="Arial" panose="020B0604020202020204" pitchFamily="34" charset="0"/>
              <a:buChar char="•"/>
            </a:pPr>
            <a:r>
              <a:rPr lang="en-US" sz="1900" u="sng" dirty="0" smtClean="0">
                <a:uFill>
                  <a:solidFill>
                    <a:schemeClr val="accent6">
                      <a:lumMod val="75000"/>
                    </a:schemeClr>
                  </a:solidFill>
                </a:uFill>
              </a:rPr>
              <a:t>Seat-time traditional class</a:t>
            </a:r>
            <a:r>
              <a:rPr lang="en-US" sz="1900" dirty="0" smtClean="0">
                <a:uFill>
                  <a:solidFill>
                    <a:schemeClr val="accent6">
                      <a:lumMod val="75000"/>
                    </a:schemeClr>
                  </a:solidFill>
                </a:uFill>
              </a:rPr>
              <a:t>: enrolled hours in a classroom.</a:t>
            </a:r>
            <a:endParaRPr lang="en-US" sz="1900" u="sng" dirty="0" smtClean="0">
              <a:uFill>
                <a:solidFill>
                  <a:schemeClr val="accent6">
                    <a:lumMod val="75000"/>
                  </a:schemeClr>
                </a:solidFill>
              </a:uFill>
            </a:endParaRPr>
          </a:p>
          <a:p>
            <a:pPr marL="619125" lvl="1" indent="-342900">
              <a:spcBef>
                <a:spcPts val="600"/>
              </a:spcBef>
              <a:spcAft>
                <a:spcPts val="100"/>
              </a:spcAft>
              <a:buFont typeface="Arial" panose="020B0604020202020204" pitchFamily="34" charset="0"/>
              <a:buChar char="•"/>
            </a:pPr>
            <a:r>
              <a:rPr lang="en-US" sz="1900" u="sng" dirty="0" smtClean="0">
                <a:uFill>
                  <a:solidFill>
                    <a:schemeClr val="accent6">
                      <a:lumMod val="75000"/>
                    </a:schemeClr>
                  </a:solidFill>
                </a:uFill>
              </a:rPr>
              <a:t>Running Start (RS) class</a:t>
            </a:r>
            <a:r>
              <a:rPr lang="en-US" sz="1900" dirty="0" smtClean="0">
                <a:uFill>
                  <a:solidFill>
                    <a:schemeClr val="accent6">
                      <a:lumMod val="75000"/>
                    </a:schemeClr>
                  </a:solidFill>
                </a:uFill>
              </a:rPr>
              <a:t>: enrolled college credits.</a:t>
            </a:r>
            <a:endParaRPr lang="en-US" sz="1900" u="sng" dirty="0" smtClean="0">
              <a:uFill>
                <a:solidFill>
                  <a:schemeClr val="accent6">
                    <a:lumMod val="75000"/>
                  </a:schemeClr>
                </a:solidFill>
              </a:uFill>
            </a:endParaRPr>
          </a:p>
          <a:p>
            <a:pPr marL="619125" lvl="1" indent="-342900">
              <a:spcBef>
                <a:spcPts val="600"/>
              </a:spcBef>
              <a:spcAft>
                <a:spcPts val="100"/>
              </a:spcAft>
              <a:buFont typeface="Arial" panose="020B0604020202020204" pitchFamily="34" charset="0"/>
              <a:buChar char="•"/>
            </a:pPr>
            <a:r>
              <a:rPr lang="en-US" sz="1900" u="sng" dirty="0" smtClean="0">
                <a:uFill>
                  <a:solidFill>
                    <a:schemeClr val="accent6">
                      <a:lumMod val="75000"/>
                    </a:schemeClr>
                  </a:solidFill>
                </a:uFill>
              </a:rPr>
              <a:t>ALE program</a:t>
            </a:r>
            <a:r>
              <a:rPr lang="en-US" sz="1900" dirty="0" smtClean="0">
                <a:uFill>
                  <a:solidFill>
                    <a:schemeClr val="accent6">
                      <a:lumMod val="75000"/>
                    </a:schemeClr>
                  </a:solidFill>
                </a:uFill>
              </a:rPr>
              <a:t>: estimated hours of learning in written student learning plan.</a:t>
            </a:r>
            <a:endParaRPr lang="en-US" sz="1900" u="sng" dirty="0" smtClean="0">
              <a:uFill>
                <a:solidFill>
                  <a:schemeClr val="accent6">
                    <a:lumMod val="75000"/>
                  </a:schemeClr>
                </a:solidFill>
              </a:uFill>
            </a:endParaRPr>
          </a:p>
          <a:p>
            <a:pPr marL="619125" lvl="1" indent="-342900">
              <a:spcBef>
                <a:spcPts val="600"/>
              </a:spcBef>
              <a:spcAft>
                <a:spcPts val="100"/>
              </a:spcAft>
              <a:buFont typeface="Arial" panose="020B0604020202020204" pitchFamily="34" charset="0"/>
              <a:buChar char="•"/>
            </a:pPr>
            <a:r>
              <a:rPr lang="en-US" sz="1900" u="sng" dirty="0" smtClean="0">
                <a:uFill>
                  <a:solidFill>
                    <a:schemeClr val="accent6">
                      <a:lumMod val="75000"/>
                    </a:schemeClr>
                  </a:solidFill>
                </a:uFill>
              </a:rPr>
              <a:t>Work based learning (WBL)</a:t>
            </a:r>
            <a:r>
              <a:rPr lang="en-US" sz="1900" dirty="0" smtClean="0">
                <a:uFill>
                  <a:solidFill>
                    <a:schemeClr val="accent6">
                      <a:lumMod val="75000"/>
                    </a:schemeClr>
                  </a:solidFill>
                </a:uFill>
              </a:rPr>
              <a:t>: actual hours in a WBL program.</a:t>
            </a:r>
          </a:p>
          <a:p>
            <a:pPr marL="619125" lvl="1" indent="-342900">
              <a:spcBef>
                <a:spcPts val="600"/>
              </a:spcBef>
              <a:spcAft>
                <a:spcPts val="100"/>
              </a:spcAft>
              <a:buFont typeface="Arial" panose="020B0604020202020204" pitchFamily="34" charset="0"/>
              <a:buChar char="•"/>
            </a:pPr>
            <a:r>
              <a:rPr lang="en-US" sz="1900" u="sng" dirty="0" smtClean="0">
                <a:uFill>
                  <a:solidFill>
                    <a:schemeClr val="accent6">
                      <a:lumMod val="75000"/>
                    </a:schemeClr>
                  </a:solidFill>
                </a:uFill>
              </a:rPr>
              <a:t>Ancillary Services</a:t>
            </a:r>
            <a:r>
              <a:rPr lang="en-US" sz="1900" dirty="0" smtClean="0">
                <a:uFill>
                  <a:solidFill>
                    <a:schemeClr val="accent6">
                      <a:lumMod val="75000"/>
                    </a:schemeClr>
                  </a:solidFill>
                </a:uFill>
              </a:rPr>
              <a:t>: actual hours of services.</a:t>
            </a:r>
            <a:endParaRPr lang="en-US" sz="1900" u="sng" dirty="0" smtClean="0">
              <a:uFill>
                <a:solidFill>
                  <a:schemeClr val="accent6">
                    <a:lumMod val="75000"/>
                  </a:schemeClr>
                </a:solidFill>
              </a:uFill>
            </a:endParaRPr>
          </a:p>
          <a:p>
            <a:pPr marL="619125" lvl="1" indent="-342900">
              <a:spcBef>
                <a:spcPts val="600"/>
              </a:spcBef>
              <a:spcAft>
                <a:spcPts val="100"/>
              </a:spcAft>
              <a:buFont typeface="Arial" panose="020B0604020202020204" pitchFamily="34" charset="0"/>
              <a:buChar char="•"/>
            </a:pPr>
            <a:r>
              <a:rPr lang="en-US" sz="1900" u="sng" dirty="0" smtClean="0">
                <a:uFill>
                  <a:solidFill>
                    <a:schemeClr val="accent6">
                      <a:lumMod val="75000"/>
                    </a:schemeClr>
                  </a:solidFill>
                </a:uFill>
              </a:rPr>
              <a:t>Open Doors (OD) program</a:t>
            </a:r>
            <a:r>
              <a:rPr lang="en-US" sz="1900" dirty="0" smtClean="0">
                <a:uFill>
                  <a:solidFill>
                    <a:schemeClr val="accent6">
                      <a:lumMod val="75000"/>
                    </a:schemeClr>
                  </a:solidFill>
                </a:uFill>
              </a:rPr>
              <a:t>: program’s total planned hours of instruction (below 100 level classes) or enrolled college credits (college level classes).</a:t>
            </a:r>
            <a:endParaRPr lang="en-US" sz="1900" u="sng" dirty="0" smtClean="0">
              <a:uFill>
                <a:solidFill>
                  <a:schemeClr val="accent6">
                    <a:lumMod val="75000"/>
                  </a:schemeClr>
                </a:solidFill>
              </a:uFill>
            </a:endParaRPr>
          </a:p>
          <a:p>
            <a:pPr>
              <a:spcBef>
                <a:spcPts val="600"/>
              </a:spcBef>
              <a:spcAft>
                <a:spcPts val="100"/>
              </a:spcAft>
              <a:buFont typeface="Wingdings" panose="05000000000000000000" pitchFamily="2" charset="2"/>
              <a:buChar char="§"/>
            </a:pPr>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35</a:t>
            </a:fld>
            <a:endParaRPr lang="en-US" dirty="0"/>
          </a:p>
        </p:txBody>
      </p:sp>
    </p:spTree>
    <p:extLst>
      <p:ext uri="{BB962C8B-B14F-4D97-AF65-F5344CB8AC3E}">
        <p14:creationId xmlns:p14="http://schemas.microsoft.com/office/powerpoint/2010/main" val="28751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7"/>
            <a:ext cx="7543800" cy="592074"/>
          </a:xfrm>
        </p:spPr>
        <p:txBody>
          <a:bodyPr/>
          <a:lstStyle/>
          <a:p>
            <a:pPr algn="ctr"/>
            <a:r>
              <a:rPr lang="en-US" dirty="0" smtClean="0">
                <a:solidFill>
                  <a:srgbClr val="006666"/>
                </a:solidFill>
              </a:rPr>
              <a:t>FTE Calculations</a:t>
            </a:r>
            <a:endParaRPr lang="en-US" dirty="0">
              <a:solidFill>
                <a:srgbClr val="006666"/>
              </a:solidFill>
            </a:endParaRPr>
          </a:p>
        </p:txBody>
      </p:sp>
      <p:sp>
        <p:nvSpPr>
          <p:cNvPr id="3" name="Content Placeholder 2"/>
          <p:cNvSpPr>
            <a:spLocks noGrp="1"/>
          </p:cNvSpPr>
          <p:nvPr>
            <p:ph idx="1"/>
          </p:nvPr>
        </p:nvSpPr>
        <p:spPr>
          <a:xfrm>
            <a:off x="499532" y="982519"/>
            <a:ext cx="8437433" cy="4716222"/>
          </a:xfrm>
        </p:spPr>
        <p:txBody>
          <a:bodyPr>
            <a:normAutofit/>
          </a:bodyPr>
          <a:lstStyle/>
          <a:p>
            <a:pPr marL="285750" indent="-285750">
              <a:lnSpc>
                <a:spcPct val="100000"/>
              </a:lnSpc>
              <a:buFont typeface="Wingdings" panose="05000000000000000000" pitchFamily="2" charset="2"/>
              <a:buChar char="§"/>
            </a:pPr>
            <a:r>
              <a:rPr lang="en-US" sz="2200" dirty="0" smtClean="0"/>
              <a:t>Seat-time and ALE FTE is calculated as follows:</a:t>
            </a:r>
          </a:p>
          <a:p>
            <a:pPr marL="571500" indent="-285750">
              <a:lnSpc>
                <a:spcPct val="100000"/>
              </a:lnSpc>
              <a:spcBef>
                <a:spcPts val="0"/>
              </a:spcBef>
              <a:spcAft>
                <a:spcPts val="0"/>
              </a:spcAft>
              <a:buFont typeface="Arial" panose="020B0604020202020204" pitchFamily="34" charset="0"/>
              <a:buChar char="•"/>
            </a:pPr>
            <a:r>
              <a:rPr lang="en-US" sz="1900" dirty="0" smtClean="0"/>
              <a:t>1.0 FTE is defined as 1,665 weekly minutes (27 weekly hours and 45 minutes).</a:t>
            </a:r>
            <a:endParaRPr lang="en-US" sz="1700" dirty="0" smtClean="0"/>
          </a:p>
          <a:p>
            <a:pPr marL="285750" indent="-285750">
              <a:lnSpc>
                <a:spcPct val="110000"/>
              </a:lnSpc>
              <a:spcBef>
                <a:spcPts val="0"/>
              </a:spcBef>
              <a:spcAft>
                <a:spcPts val="0"/>
              </a:spcAft>
              <a:buFont typeface="Wingdings" panose="05000000000000000000" pitchFamily="2" charset="2"/>
              <a:buChar char="§"/>
            </a:pPr>
            <a:r>
              <a:rPr lang="en-US" sz="2200" dirty="0" smtClean="0"/>
              <a:t>Running Start (RS) FTE is:</a:t>
            </a:r>
          </a:p>
          <a:p>
            <a:pPr marL="571500" indent="-285750">
              <a:lnSpc>
                <a:spcPct val="110000"/>
              </a:lnSpc>
              <a:spcBef>
                <a:spcPts val="0"/>
              </a:spcBef>
              <a:spcAft>
                <a:spcPts val="0"/>
              </a:spcAft>
              <a:buFont typeface="Arial" panose="020B0604020202020204" pitchFamily="34" charset="0"/>
              <a:buChar char="•"/>
            </a:pPr>
            <a:r>
              <a:rPr lang="en-US" sz="1900" dirty="0"/>
              <a:t>15 college credits equals 1.0 FTE.</a:t>
            </a:r>
          </a:p>
          <a:p>
            <a:pPr marL="571500" indent="-285750">
              <a:lnSpc>
                <a:spcPct val="110000"/>
              </a:lnSpc>
              <a:spcBef>
                <a:spcPts val="0"/>
              </a:spcBef>
              <a:spcAft>
                <a:spcPts val="0"/>
              </a:spcAft>
              <a:buFont typeface="Arial" panose="020B0604020202020204" pitchFamily="34" charset="0"/>
              <a:buChar char="•"/>
            </a:pPr>
            <a:r>
              <a:rPr lang="en-US" sz="1900" dirty="0"/>
              <a:t>(# of enrolled credits ÷ 15).</a:t>
            </a:r>
          </a:p>
          <a:p>
            <a:pPr marL="285750" indent="-285750">
              <a:buFont typeface="Wingdings" panose="05000000000000000000" pitchFamily="2" charset="2"/>
              <a:buChar char="§"/>
            </a:pPr>
            <a:r>
              <a:rPr lang="en-US" sz="2200" dirty="0" smtClean="0"/>
              <a:t>WBL FTE is actual hours of WBL:</a:t>
            </a:r>
          </a:p>
          <a:p>
            <a:pPr marL="561975" lvl="1" indent="-277813">
              <a:buFont typeface="Arial" panose="020B0604020202020204" pitchFamily="34" charset="0"/>
              <a:buChar char="•"/>
            </a:pPr>
            <a:r>
              <a:rPr lang="en-US" sz="1900" dirty="0"/>
              <a:t>Divided by 200 for cooperative WBL.</a:t>
            </a:r>
          </a:p>
          <a:p>
            <a:pPr marL="561975" lvl="1" indent="-277813">
              <a:buFont typeface="Arial" panose="020B0604020202020204" pitchFamily="34" charset="0"/>
              <a:buChar char="•"/>
            </a:pPr>
            <a:r>
              <a:rPr lang="en-US" sz="1900" dirty="0" smtClean="0"/>
              <a:t>Divided by 100 for instructional WBL.</a:t>
            </a:r>
          </a:p>
          <a:p>
            <a:pPr marL="0" lvl="1" indent="282575" defTabSz="284163">
              <a:buFont typeface="Wingdings" panose="05000000000000000000" pitchFamily="2" charset="2"/>
              <a:buChar char="§"/>
            </a:pPr>
            <a:r>
              <a:rPr lang="en-US" sz="2200" dirty="0" smtClean="0"/>
              <a:t>Ancillary services and Summer enrollment is claimed as an AAFTE. 	Divide actual hours by 1,000.</a:t>
            </a:r>
            <a:endParaRPr lang="en-US" sz="2200"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36</a:t>
            </a:fld>
            <a:endParaRPr lang="en-US" dirty="0"/>
          </a:p>
        </p:txBody>
      </p:sp>
    </p:spTree>
    <p:extLst>
      <p:ext uri="{BB962C8B-B14F-4D97-AF65-F5344CB8AC3E}">
        <p14:creationId xmlns:p14="http://schemas.microsoft.com/office/powerpoint/2010/main" val="2006860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93735"/>
            <a:ext cx="7543800" cy="816258"/>
          </a:xfrm>
        </p:spPr>
        <p:txBody>
          <a:bodyPr>
            <a:normAutofit fontScale="90000"/>
          </a:bodyPr>
          <a:lstStyle/>
          <a:p>
            <a:pPr algn="ctr"/>
            <a:r>
              <a:rPr lang="en-US" dirty="0" smtClean="0">
                <a:solidFill>
                  <a:srgbClr val="006666"/>
                </a:solidFill>
              </a:rPr>
              <a:t>Super FTE </a:t>
            </a:r>
            <a:r>
              <a:rPr lang="en-US" dirty="0">
                <a:solidFill>
                  <a:srgbClr val="006666"/>
                </a:solidFill>
              </a:rPr>
              <a:t>–</a:t>
            </a:r>
            <a:r>
              <a:rPr lang="en-US" dirty="0" smtClean="0">
                <a:solidFill>
                  <a:srgbClr val="006666"/>
                </a:solidFill>
              </a:rPr>
              <a:t> </a:t>
            </a:r>
            <a:br>
              <a:rPr lang="en-US" dirty="0" smtClean="0">
                <a:solidFill>
                  <a:srgbClr val="006666"/>
                </a:solidFill>
              </a:rPr>
            </a:br>
            <a:r>
              <a:rPr lang="en-US" dirty="0" smtClean="0">
                <a:solidFill>
                  <a:srgbClr val="006666"/>
                </a:solidFill>
              </a:rPr>
              <a:t>Exceptions to the 1.0 FTE Limitation</a:t>
            </a:r>
            <a:endParaRPr lang="en-US" dirty="0">
              <a:solidFill>
                <a:srgbClr val="006666"/>
              </a:solidFill>
            </a:endParaRPr>
          </a:p>
        </p:txBody>
      </p:sp>
      <p:sp>
        <p:nvSpPr>
          <p:cNvPr id="3" name="Content Placeholder 2"/>
          <p:cNvSpPr>
            <a:spLocks noGrp="1"/>
          </p:cNvSpPr>
          <p:nvPr>
            <p:ph idx="1"/>
          </p:nvPr>
        </p:nvSpPr>
        <p:spPr>
          <a:xfrm>
            <a:off x="92869" y="942974"/>
            <a:ext cx="8993981" cy="4447926"/>
          </a:xfrm>
        </p:spPr>
        <p:txBody>
          <a:bodyPr>
            <a:normAutofit lnSpcReduction="10000"/>
          </a:bodyPr>
          <a:lstStyle/>
          <a:p>
            <a:pPr marL="228600" indent="-228600">
              <a:spcBef>
                <a:spcPts val="600"/>
              </a:spcBef>
              <a:spcAft>
                <a:spcPts val="100"/>
              </a:spcAft>
              <a:buFont typeface="Wingdings" panose="05000000000000000000" pitchFamily="2" charset="2"/>
              <a:buChar char="§"/>
            </a:pPr>
            <a:r>
              <a:rPr lang="en-US" sz="2200" dirty="0" smtClean="0"/>
              <a:t>As a general rule, students are limited to 1.0 FTE and 1.0 AAFTE.</a:t>
            </a:r>
          </a:p>
          <a:p>
            <a:pPr marL="228600" indent="-228600">
              <a:spcBef>
                <a:spcPts val="600"/>
              </a:spcBef>
              <a:spcAft>
                <a:spcPts val="100"/>
              </a:spcAft>
              <a:buFont typeface="Wingdings" panose="05000000000000000000" pitchFamily="2" charset="2"/>
              <a:buChar char="§"/>
            </a:pPr>
            <a:r>
              <a:rPr lang="en-US" sz="2200" u="sng" dirty="0" smtClean="0">
                <a:uFill>
                  <a:solidFill>
                    <a:schemeClr val="accent6">
                      <a:lumMod val="75000"/>
                    </a:schemeClr>
                  </a:solidFill>
                </a:uFill>
              </a:rPr>
              <a:t>Exceptions</a:t>
            </a:r>
            <a:r>
              <a:rPr lang="en-US" sz="2200" dirty="0" smtClean="0"/>
              <a:t>:</a:t>
            </a:r>
          </a:p>
          <a:p>
            <a:pPr marL="457200" lvl="1" indent="-238125">
              <a:spcBef>
                <a:spcPts val="600"/>
              </a:spcBef>
              <a:spcAft>
                <a:spcPts val="100"/>
              </a:spcAft>
              <a:buFont typeface="Arial" panose="020B0604020202020204" pitchFamily="34" charset="0"/>
              <a:buChar char="•"/>
            </a:pPr>
            <a:r>
              <a:rPr lang="en-US" sz="1900" dirty="0" smtClean="0"/>
              <a:t>Running Start (RS) – up to a combined 1.2 FTE.</a:t>
            </a:r>
          </a:p>
          <a:p>
            <a:pPr marL="641350" lvl="2" indent="-184150">
              <a:spcBef>
                <a:spcPts val="600"/>
              </a:spcBef>
              <a:spcAft>
                <a:spcPts val="100"/>
              </a:spcAft>
              <a:buFont typeface="Courier New" panose="02070309020205020404" pitchFamily="49" charset="0"/>
              <a:buChar char="o"/>
            </a:pPr>
            <a:r>
              <a:rPr lang="en-US" sz="1600" dirty="0"/>
              <a:t> </a:t>
            </a:r>
            <a:r>
              <a:rPr lang="en-US" sz="1700" dirty="0" smtClean="0"/>
              <a:t>Neither High School nor RS enrollment may exceed 1.0 FTE.</a:t>
            </a:r>
          </a:p>
          <a:p>
            <a:pPr marL="457200" lvl="1" indent="-238125">
              <a:spcBef>
                <a:spcPts val="600"/>
              </a:spcBef>
              <a:spcAft>
                <a:spcPts val="100"/>
              </a:spcAft>
              <a:buFont typeface="Arial" panose="020B0604020202020204" pitchFamily="34" charset="0"/>
              <a:buChar char="•"/>
            </a:pPr>
            <a:r>
              <a:rPr lang="en-US" sz="1900" dirty="0" smtClean="0"/>
              <a:t>Skill Center (SC) – up to a combined 1.6 FTE.</a:t>
            </a:r>
          </a:p>
          <a:p>
            <a:pPr marL="685800" lvl="2" indent="-228600">
              <a:spcBef>
                <a:spcPts val="600"/>
              </a:spcBef>
              <a:spcAft>
                <a:spcPts val="100"/>
              </a:spcAft>
              <a:buFont typeface="Courier New" panose="02070309020205020404" pitchFamily="49" charset="0"/>
              <a:buChar char="o"/>
            </a:pPr>
            <a:r>
              <a:rPr lang="en-US" sz="1700" dirty="0"/>
              <a:t>Neither High School nor </a:t>
            </a:r>
            <a:r>
              <a:rPr lang="en-US" sz="1700" dirty="0" smtClean="0"/>
              <a:t>SC </a:t>
            </a:r>
            <a:r>
              <a:rPr lang="en-US" sz="1700" dirty="0"/>
              <a:t>enrollment may exceed 1.0 FTE</a:t>
            </a:r>
            <a:r>
              <a:rPr lang="en-US" sz="1700" dirty="0" smtClean="0"/>
              <a:t>.</a:t>
            </a:r>
          </a:p>
          <a:p>
            <a:pPr marL="228600" lvl="2" indent="-228600">
              <a:spcBef>
                <a:spcPts val="600"/>
              </a:spcBef>
              <a:spcAft>
                <a:spcPts val="100"/>
              </a:spcAft>
              <a:buFont typeface="Wingdings" panose="05000000000000000000" pitchFamily="2" charset="2"/>
              <a:buChar char="§"/>
            </a:pPr>
            <a:r>
              <a:rPr lang="en-US" sz="2200" dirty="0" smtClean="0"/>
              <a:t>What about a student enrolled in High School, RS, and Skill Center?</a:t>
            </a:r>
          </a:p>
          <a:p>
            <a:pPr marL="457200" lvl="2" indent="-228600">
              <a:spcBef>
                <a:spcPts val="600"/>
              </a:spcBef>
              <a:spcAft>
                <a:spcPts val="100"/>
              </a:spcAft>
              <a:buFont typeface="Arial" panose="020B0604020202020204" pitchFamily="34" charset="0"/>
              <a:buChar char="•"/>
            </a:pPr>
            <a:r>
              <a:rPr lang="en-US" sz="1900" dirty="0" smtClean="0"/>
              <a:t>When a student’s enrollment in both High School and SC exceeds 1.0 FTE, the available RS is limited to 0.20 FTE.</a:t>
            </a:r>
          </a:p>
          <a:p>
            <a:pPr marL="457200" lvl="2" indent="-228600">
              <a:spcBef>
                <a:spcPts val="600"/>
              </a:spcBef>
              <a:spcAft>
                <a:spcPts val="100"/>
              </a:spcAft>
              <a:buFont typeface="Arial" panose="020B0604020202020204" pitchFamily="34" charset="0"/>
              <a:buChar char="•"/>
            </a:pPr>
            <a:r>
              <a:rPr lang="en-US" sz="1900" dirty="0" smtClean="0"/>
              <a:t>When a student’s enrollment in both High School and SC is less than 1.0 FTE, the standard 1.2 FTE limitation applies.</a:t>
            </a:r>
          </a:p>
          <a:p>
            <a:pPr marL="457200" lvl="2" indent="-228600">
              <a:buFont typeface="Arial" panose="020B0604020202020204" pitchFamily="34" charset="0"/>
              <a:buChar char="•"/>
            </a:pPr>
            <a:endParaRPr lang="en-US" sz="1900" dirty="0" smtClean="0"/>
          </a:p>
          <a:p>
            <a:pPr marL="514350" lvl="2" indent="-285750">
              <a:buClr>
                <a:schemeClr val="accent6">
                  <a:lumMod val="75000"/>
                </a:schemeClr>
              </a:buClr>
              <a:buFont typeface="Wingdings" panose="05000000000000000000" pitchFamily="2" charset="2"/>
              <a:buChar char="w"/>
            </a:pPr>
            <a:r>
              <a:rPr lang="en-US" sz="1700" dirty="0" smtClean="0">
                <a:solidFill>
                  <a:schemeClr val="accent6">
                    <a:lumMod val="75000"/>
                  </a:schemeClr>
                </a:solidFill>
              </a:rPr>
              <a:t>WAC 392-121-136 defines limitation</a:t>
            </a:r>
          </a:p>
          <a:p>
            <a:pPr marL="228600" lvl="2" indent="0">
              <a:buClr>
                <a:schemeClr val="accent6">
                  <a:lumMod val="75000"/>
                </a:schemeClr>
              </a:buClr>
              <a:buNone/>
              <a:tabLst>
                <a:tab pos="514350" algn="l"/>
                <a:tab pos="685800" algn="l"/>
              </a:tabLst>
            </a:pPr>
            <a:r>
              <a:rPr lang="en-US" sz="1700" dirty="0" smtClean="0">
                <a:solidFill>
                  <a:schemeClr val="accent6">
                    <a:lumMod val="75000"/>
                  </a:schemeClr>
                </a:solidFill>
              </a:rPr>
              <a:t>	on enrollment count.</a:t>
            </a:r>
            <a:endParaRPr lang="en-US" sz="1700" dirty="0">
              <a:solidFill>
                <a:schemeClr val="accent6">
                  <a:lumMod val="75000"/>
                </a:schemeClr>
              </a:solidFill>
            </a:endParaRPr>
          </a:p>
          <a:p>
            <a:pPr marL="457200" lvl="1" indent="-238125">
              <a:buFont typeface="Arial" panose="020B0604020202020204" pitchFamily="34" charset="0"/>
              <a:buChar char="•"/>
            </a:pPr>
            <a:endParaRPr lang="en-US" sz="1900"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37</a:t>
            </a:fld>
            <a:endParaRPr lang="en-US" dirty="0"/>
          </a:p>
        </p:txBody>
      </p:sp>
      <p:graphicFrame>
        <p:nvGraphicFramePr>
          <p:cNvPr id="7" name="Table 6" descr="Skill Center Running Start FTE table" title="Skill Center Running Start FTE table"/>
          <p:cNvGraphicFramePr>
            <a:graphicFrameLocks noGrp="1"/>
          </p:cNvGraphicFramePr>
          <p:nvPr>
            <p:extLst>
              <p:ext uri="{D42A27DB-BD31-4B8C-83A1-F6EECF244321}">
                <p14:modId xmlns:p14="http://schemas.microsoft.com/office/powerpoint/2010/main" val="656472555"/>
              </p:ext>
            </p:extLst>
          </p:nvPr>
        </p:nvGraphicFramePr>
        <p:xfrm>
          <a:off x="4579182" y="4268800"/>
          <a:ext cx="4389121" cy="1600250"/>
        </p:xfrm>
        <a:graphic>
          <a:graphicData uri="http://schemas.openxmlformats.org/drawingml/2006/table">
            <a:tbl>
              <a:tblPr firstRow="1" bandRow="1">
                <a:tableStyleId>{5C22544A-7EE6-4342-B048-85BDC9FD1C3A}</a:tableStyleId>
              </a:tblPr>
              <a:tblGrid>
                <a:gridCol w="2436019">
                  <a:extLst>
                    <a:ext uri="{9D8B030D-6E8A-4147-A177-3AD203B41FA5}">
                      <a16:colId xmlns:a16="http://schemas.microsoft.com/office/drawing/2014/main" val="20000"/>
                    </a:ext>
                  </a:extLst>
                </a:gridCol>
                <a:gridCol w="987258">
                  <a:extLst>
                    <a:ext uri="{9D8B030D-6E8A-4147-A177-3AD203B41FA5}">
                      <a16:colId xmlns:a16="http://schemas.microsoft.com/office/drawing/2014/main" val="20001"/>
                    </a:ext>
                  </a:extLst>
                </a:gridCol>
                <a:gridCol w="965844">
                  <a:extLst>
                    <a:ext uri="{9D8B030D-6E8A-4147-A177-3AD203B41FA5}">
                      <a16:colId xmlns:a16="http://schemas.microsoft.com/office/drawing/2014/main" val="20002"/>
                    </a:ext>
                  </a:extLst>
                </a:gridCol>
              </a:tblGrid>
              <a:tr h="0">
                <a:tc>
                  <a:txBody>
                    <a:bodyPr/>
                    <a:lstStyle/>
                    <a:p>
                      <a:endParaRPr lang="en-US" sz="1500" dirty="0"/>
                    </a:p>
                  </a:txBody>
                  <a:tcPr marL="91451" marR="91451" marT="45725" marB="45725"/>
                </a:tc>
                <a:tc>
                  <a:txBody>
                    <a:bodyPr/>
                    <a:lstStyle/>
                    <a:p>
                      <a:pPr algn="ctr"/>
                      <a:r>
                        <a:rPr lang="en-US" sz="1500" dirty="0" smtClean="0"/>
                        <a:t>Student A</a:t>
                      </a:r>
                      <a:endParaRPr lang="en-US" sz="1500" dirty="0"/>
                    </a:p>
                  </a:txBody>
                  <a:tcPr marL="91451" marR="91451" marT="45725" marB="45725"/>
                </a:tc>
                <a:tc>
                  <a:txBody>
                    <a:bodyPr/>
                    <a:lstStyle/>
                    <a:p>
                      <a:pPr algn="ctr"/>
                      <a:r>
                        <a:rPr lang="en-US" sz="1500" dirty="0" smtClean="0"/>
                        <a:t>Student B</a:t>
                      </a:r>
                      <a:endParaRPr lang="en-US" sz="1500" dirty="0"/>
                    </a:p>
                  </a:txBody>
                  <a:tcPr marL="91451" marR="91451" marT="45725" marB="45725"/>
                </a:tc>
                <a:extLst>
                  <a:ext uri="{0D108BD9-81ED-4DB2-BD59-A6C34878D82A}">
                    <a16:rowId xmlns:a16="http://schemas.microsoft.com/office/drawing/2014/main" val="10000"/>
                  </a:ext>
                </a:extLst>
              </a:tr>
              <a:tr h="0">
                <a:tc>
                  <a:txBody>
                    <a:bodyPr/>
                    <a:lstStyle/>
                    <a:p>
                      <a:pPr algn="r"/>
                      <a:r>
                        <a:rPr lang="en-US" sz="1500" dirty="0" smtClean="0"/>
                        <a:t>High School FTE</a:t>
                      </a:r>
                      <a:endParaRPr lang="en-US" sz="1500" dirty="0"/>
                    </a:p>
                  </a:txBody>
                  <a:tcPr marL="91451" marR="91451" marT="45725" marB="45725"/>
                </a:tc>
                <a:tc>
                  <a:txBody>
                    <a:bodyPr/>
                    <a:lstStyle/>
                    <a:p>
                      <a:pPr algn="ctr"/>
                      <a:r>
                        <a:rPr lang="en-US" sz="1500" dirty="0" smtClean="0"/>
                        <a:t>1.00 FTE</a:t>
                      </a:r>
                      <a:endParaRPr lang="en-US" sz="1500" dirty="0"/>
                    </a:p>
                  </a:txBody>
                  <a:tcPr marL="91451" marR="91451" marT="45725" marB="45725"/>
                </a:tc>
                <a:tc>
                  <a:txBody>
                    <a:bodyPr/>
                    <a:lstStyle/>
                    <a:p>
                      <a:pPr algn="ctr"/>
                      <a:r>
                        <a:rPr lang="en-US" sz="1500" dirty="0" smtClean="0"/>
                        <a:t>0.18 FTE</a:t>
                      </a:r>
                      <a:endParaRPr lang="en-US" sz="1500" dirty="0"/>
                    </a:p>
                  </a:txBody>
                  <a:tcPr marL="91451" marR="91451" marT="45725" marB="45725"/>
                </a:tc>
                <a:extLst>
                  <a:ext uri="{0D108BD9-81ED-4DB2-BD59-A6C34878D82A}">
                    <a16:rowId xmlns:a16="http://schemas.microsoft.com/office/drawing/2014/main" val="10001"/>
                  </a:ext>
                </a:extLst>
              </a:tr>
              <a:tr h="0">
                <a:tc>
                  <a:txBody>
                    <a:bodyPr/>
                    <a:lstStyle/>
                    <a:p>
                      <a:pPr algn="r"/>
                      <a:r>
                        <a:rPr lang="en-US" sz="1500" dirty="0" smtClean="0"/>
                        <a:t>Skill Center FTE</a:t>
                      </a:r>
                      <a:endParaRPr lang="en-US" sz="1500" dirty="0"/>
                    </a:p>
                  </a:txBody>
                  <a:tcPr marL="91451" marR="91451" marT="45725" marB="45725">
                    <a:lnB w="28575" cap="flat" cmpd="sng" algn="ctr">
                      <a:solidFill>
                        <a:schemeClr val="tx1"/>
                      </a:solidFill>
                      <a:prstDash val="solid"/>
                      <a:round/>
                      <a:headEnd type="none" w="med" len="med"/>
                      <a:tailEnd type="none" w="med" len="med"/>
                    </a:lnB>
                  </a:tcPr>
                </a:tc>
                <a:tc>
                  <a:txBody>
                    <a:bodyPr/>
                    <a:lstStyle/>
                    <a:p>
                      <a:pPr algn="ctr"/>
                      <a:r>
                        <a:rPr lang="en-US" sz="1500" dirty="0" smtClean="0"/>
                        <a:t>0.54 FTE</a:t>
                      </a:r>
                      <a:endParaRPr lang="en-US" sz="1500" dirty="0"/>
                    </a:p>
                  </a:txBody>
                  <a:tcPr marL="91451" marR="91451" marT="45725" marB="45725">
                    <a:lnB w="28575" cap="flat" cmpd="sng" algn="ctr">
                      <a:solidFill>
                        <a:schemeClr val="tx1"/>
                      </a:solidFill>
                      <a:prstDash val="solid"/>
                      <a:round/>
                      <a:headEnd type="none" w="med" len="med"/>
                      <a:tailEnd type="none" w="med" len="med"/>
                    </a:lnB>
                  </a:tcPr>
                </a:tc>
                <a:tc>
                  <a:txBody>
                    <a:bodyPr/>
                    <a:lstStyle/>
                    <a:p>
                      <a:pPr algn="ctr"/>
                      <a:r>
                        <a:rPr lang="en-US" sz="1500" dirty="0" smtClean="0"/>
                        <a:t>0.54 FTE</a:t>
                      </a:r>
                      <a:endParaRPr lang="en-US" sz="1500" dirty="0"/>
                    </a:p>
                  </a:txBody>
                  <a:tcPr marL="91451" marR="91451" marT="45725" marB="45725">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r"/>
                      <a:r>
                        <a:rPr lang="en-US" sz="1500" b="1" dirty="0" smtClean="0"/>
                        <a:t>Total HS/SC FTE</a:t>
                      </a:r>
                      <a:endParaRPr lang="en-US" sz="1500" b="1" dirty="0"/>
                    </a:p>
                  </a:txBody>
                  <a:tcPr marL="91451" marR="91451" marT="45725" marB="45725">
                    <a:lnT w="28575" cap="flat" cmpd="sng" algn="ctr">
                      <a:solidFill>
                        <a:schemeClr val="tx1"/>
                      </a:solidFill>
                      <a:prstDash val="solid"/>
                      <a:round/>
                      <a:headEnd type="none" w="med" len="med"/>
                      <a:tailEnd type="none" w="med" len="med"/>
                    </a:lnT>
                  </a:tcPr>
                </a:tc>
                <a:tc>
                  <a:txBody>
                    <a:bodyPr/>
                    <a:lstStyle/>
                    <a:p>
                      <a:pPr algn="ctr"/>
                      <a:r>
                        <a:rPr lang="en-US" sz="1500" b="1" dirty="0" smtClean="0"/>
                        <a:t>1.54</a:t>
                      </a:r>
                      <a:r>
                        <a:rPr lang="en-US" sz="1500" b="1" baseline="0" dirty="0" smtClean="0"/>
                        <a:t> FTE</a:t>
                      </a:r>
                      <a:endParaRPr lang="en-US" sz="1500" b="1" dirty="0"/>
                    </a:p>
                  </a:txBody>
                  <a:tcPr marL="91451" marR="91451" marT="45725" marB="45725">
                    <a:lnT w="28575" cap="flat" cmpd="sng" algn="ctr">
                      <a:solidFill>
                        <a:schemeClr val="tx1"/>
                      </a:solidFill>
                      <a:prstDash val="solid"/>
                      <a:round/>
                      <a:headEnd type="none" w="med" len="med"/>
                      <a:tailEnd type="none" w="med" len="med"/>
                    </a:lnT>
                  </a:tcPr>
                </a:tc>
                <a:tc>
                  <a:txBody>
                    <a:bodyPr/>
                    <a:lstStyle/>
                    <a:p>
                      <a:pPr algn="ctr"/>
                      <a:r>
                        <a:rPr lang="en-US" sz="1500" b="1" dirty="0" smtClean="0"/>
                        <a:t>0.72 FTE</a:t>
                      </a:r>
                      <a:endParaRPr lang="en-US" sz="1500" b="1" dirty="0"/>
                    </a:p>
                  </a:txBody>
                  <a:tcPr marL="91451" marR="91451" marT="45725" marB="45725">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0">
                <a:tc>
                  <a:txBody>
                    <a:bodyPr/>
                    <a:lstStyle/>
                    <a:p>
                      <a:pPr algn="r"/>
                      <a:r>
                        <a:rPr lang="en-US" sz="1500" dirty="0" smtClean="0"/>
                        <a:t>Available</a:t>
                      </a:r>
                      <a:r>
                        <a:rPr lang="en-US" sz="1500" baseline="0" dirty="0" smtClean="0"/>
                        <a:t> RS FTE</a:t>
                      </a:r>
                      <a:endParaRPr lang="en-US" sz="1500" dirty="0"/>
                    </a:p>
                  </a:txBody>
                  <a:tcPr marL="91451" marR="91451" marT="45725" marB="45725"/>
                </a:tc>
                <a:tc>
                  <a:txBody>
                    <a:bodyPr/>
                    <a:lstStyle/>
                    <a:p>
                      <a:pPr algn="ctr"/>
                      <a:r>
                        <a:rPr lang="en-US" sz="1500" dirty="0" smtClean="0"/>
                        <a:t>0.20 FTE</a:t>
                      </a:r>
                      <a:endParaRPr lang="en-US" sz="1500" dirty="0"/>
                    </a:p>
                  </a:txBody>
                  <a:tcPr marL="91451" marR="91451" marT="45725" marB="45725"/>
                </a:tc>
                <a:tc>
                  <a:txBody>
                    <a:bodyPr/>
                    <a:lstStyle/>
                    <a:p>
                      <a:pPr algn="ctr"/>
                      <a:r>
                        <a:rPr lang="en-US" sz="1500" dirty="0" smtClean="0"/>
                        <a:t>0.48 FTE</a:t>
                      </a:r>
                      <a:endParaRPr lang="en-US" sz="1500" dirty="0"/>
                    </a:p>
                  </a:txBody>
                  <a:tcPr marL="91451" marR="91451" marT="45725" marB="457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77813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7"/>
            <a:ext cx="7543800" cy="484918"/>
          </a:xfrm>
        </p:spPr>
        <p:txBody>
          <a:bodyPr>
            <a:noAutofit/>
          </a:bodyPr>
          <a:lstStyle/>
          <a:p>
            <a:pPr algn="ctr"/>
            <a:r>
              <a:rPr lang="en-US" altLang="en-US" dirty="0">
                <a:solidFill>
                  <a:srgbClr val="006666"/>
                </a:solidFill>
              </a:rPr>
              <a:t>Headcount</a:t>
            </a:r>
            <a:endParaRPr lang="en-US" dirty="0">
              <a:solidFill>
                <a:srgbClr val="006666"/>
              </a:solidFill>
            </a:endParaRPr>
          </a:p>
        </p:txBody>
      </p:sp>
      <p:sp>
        <p:nvSpPr>
          <p:cNvPr id="3" name="Content Placeholder 2"/>
          <p:cNvSpPr>
            <a:spLocks noGrp="1"/>
          </p:cNvSpPr>
          <p:nvPr>
            <p:ph idx="1"/>
          </p:nvPr>
        </p:nvSpPr>
        <p:spPr>
          <a:xfrm>
            <a:off x="822960" y="972088"/>
            <a:ext cx="7543800" cy="4676526"/>
          </a:xfrm>
        </p:spPr>
        <p:txBody>
          <a:bodyPr>
            <a:normAutofit/>
          </a:bodyPr>
          <a:lstStyle/>
          <a:p>
            <a:pPr marL="287338" indent="-287338">
              <a:spcBef>
                <a:spcPts val="150"/>
              </a:spcBef>
              <a:buFont typeface="Wingdings" panose="05000000000000000000" pitchFamily="2" charset="2"/>
              <a:buChar char="§"/>
            </a:pPr>
            <a:r>
              <a:rPr lang="en-US" sz="2200" dirty="0" smtClean="0"/>
              <a:t>A count of enrolled students.</a:t>
            </a:r>
          </a:p>
          <a:p>
            <a:pPr marL="287338" indent="-287338">
              <a:spcBef>
                <a:spcPts val="150"/>
              </a:spcBef>
              <a:buFont typeface="Wingdings" panose="05000000000000000000" pitchFamily="2" charset="2"/>
              <a:buChar char="§"/>
            </a:pPr>
            <a:r>
              <a:rPr lang="en-US" sz="2200" dirty="0" smtClean="0"/>
              <a:t>Amount of instructional or service hours is not a factor.</a:t>
            </a:r>
          </a:p>
          <a:p>
            <a:pPr marL="287338" indent="-287338">
              <a:spcBef>
                <a:spcPts val="150"/>
              </a:spcBef>
              <a:buFont typeface="Wingdings" panose="05000000000000000000" pitchFamily="2" charset="2"/>
              <a:buChar char="§"/>
            </a:pPr>
            <a:r>
              <a:rPr lang="en-US" sz="2200" dirty="0" smtClean="0"/>
              <a:t>Each student is 1. No partial numbers.</a:t>
            </a:r>
          </a:p>
          <a:p>
            <a:pPr marL="287338" indent="-287338">
              <a:spcBef>
                <a:spcPts val="150"/>
              </a:spcBef>
              <a:buFont typeface="Wingdings" panose="05000000000000000000" pitchFamily="2" charset="2"/>
              <a:buChar char="§"/>
            </a:pPr>
            <a:r>
              <a:rPr lang="en-US" sz="2200" dirty="0" smtClean="0"/>
              <a:t>Used for:</a:t>
            </a:r>
          </a:p>
          <a:p>
            <a:pPr marL="576263" lvl="1" indent="-288925">
              <a:buFont typeface="Arial" panose="020B0604020202020204" pitchFamily="34" charset="0"/>
              <a:buChar char="•"/>
            </a:pPr>
            <a:r>
              <a:rPr lang="en-US" sz="1900" dirty="0" smtClean="0"/>
              <a:t>Special education funding (P223H).</a:t>
            </a:r>
          </a:p>
          <a:p>
            <a:pPr marL="576263" lvl="1" indent="-288925">
              <a:buFont typeface="Arial" panose="020B0604020202020204" pitchFamily="34" charset="0"/>
              <a:buChar char="•"/>
            </a:pPr>
            <a:r>
              <a:rPr lang="en-US" sz="1900" dirty="0" smtClean="0"/>
              <a:t>Transitional Bilingual Instructional Program (TBIP) and Exited TBIP funding.</a:t>
            </a:r>
          </a:p>
          <a:p>
            <a:pPr marL="576263" lvl="1" indent="-288925">
              <a:buFont typeface="Arial" panose="020B0604020202020204" pitchFamily="34" charset="0"/>
              <a:buChar char="•"/>
            </a:pPr>
            <a:r>
              <a:rPr lang="en-US" sz="1900" dirty="0" smtClean="0"/>
              <a:t>State Budgeting and Caseload Forecast.</a:t>
            </a:r>
          </a:p>
          <a:p>
            <a:pPr marL="576263" lvl="1" indent="-288925">
              <a:buFont typeface="Arial" panose="020B0604020202020204" pitchFamily="34" charset="0"/>
              <a:buChar char="•"/>
            </a:pPr>
            <a:r>
              <a:rPr lang="en-US" sz="1900" dirty="0" smtClean="0"/>
              <a:t>School Construction Assistance Program.</a:t>
            </a:r>
          </a:p>
          <a:p>
            <a:pPr marL="287338" lvl="1" indent="-287338">
              <a:buFont typeface="Wingdings" panose="05000000000000000000" pitchFamily="2" charset="2"/>
              <a:buChar char="§"/>
            </a:pPr>
            <a:r>
              <a:rPr lang="en-US" sz="2200" dirty="0" smtClean="0"/>
              <a:t>October reporting is critical.</a:t>
            </a:r>
          </a:p>
          <a:p>
            <a:pPr>
              <a:buFont typeface="Wingdings" panose="05000000000000000000" pitchFamily="2" charset="2"/>
              <a:buChar char="§"/>
            </a:pPr>
            <a:endParaRPr lang="en-US" sz="2200"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38</a:t>
            </a:fld>
            <a:endParaRPr lang="en-US" dirty="0"/>
          </a:p>
        </p:txBody>
      </p:sp>
    </p:spTree>
    <p:extLst>
      <p:ext uri="{BB962C8B-B14F-4D97-AF65-F5344CB8AC3E}">
        <p14:creationId xmlns:p14="http://schemas.microsoft.com/office/powerpoint/2010/main" val="587810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76536"/>
            <a:ext cx="7543800" cy="661660"/>
          </a:xfrm>
        </p:spPr>
        <p:txBody>
          <a:bodyPr/>
          <a:lstStyle/>
          <a:p>
            <a:pPr algn="ctr"/>
            <a:r>
              <a:rPr lang="en-US" dirty="0" smtClean="0">
                <a:solidFill>
                  <a:srgbClr val="006666"/>
                </a:solidFill>
              </a:rPr>
              <a:t>Types of Districts</a:t>
            </a:r>
            <a:endParaRPr lang="en-US" dirty="0">
              <a:solidFill>
                <a:srgbClr val="006666"/>
              </a:solidFill>
            </a:endParaRPr>
          </a:p>
        </p:txBody>
      </p:sp>
      <p:sp>
        <p:nvSpPr>
          <p:cNvPr id="3" name="Content Placeholder 2"/>
          <p:cNvSpPr>
            <a:spLocks noGrp="1"/>
          </p:cNvSpPr>
          <p:nvPr>
            <p:ph idx="1"/>
          </p:nvPr>
        </p:nvSpPr>
        <p:spPr>
          <a:xfrm>
            <a:off x="541867" y="838200"/>
            <a:ext cx="8221133" cy="4624140"/>
          </a:xfrm>
        </p:spPr>
        <p:txBody>
          <a:bodyPr>
            <a:normAutofit/>
          </a:bodyPr>
          <a:lstStyle/>
          <a:p>
            <a:pPr marL="287338" indent="-287338">
              <a:buFont typeface="Wingdings" panose="05000000000000000000" pitchFamily="2" charset="2"/>
              <a:buChar char="§"/>
            </a:pPr>
            <a:r>
              <a:rPr lang="en-US" sz="2200" u="sng" dirty="0" smtClean="0">
                <a:solidFill>
                  <a:schemeClr val="tx1"/>
                </a:solidFill>
                <a:uFill>
                  <a:solidFill>
                    <a:schemeClr val="accent6">
                      <a:lumMod val="75000"/>
                    </a:schemeClr>
                  </a:solidFill>
                </a:uFill>
              </a:rPr>
              <a:t>Resident District</a:t>
            </a:r>
            <a:r>
              <a:rPr lang="en-US" sz="2200" dirty="0" smtClean="0">
                <a:solidFill>
                  <a:schemeClr val="tx1"/>
                </a:solidFill>
                <a:uFill>
                  <a:solidFill>
                    <a:schemeClr val="accent6">
                      <a:lumMod val="75000"/>
                    </a:schemeClr>
                  </a:solidFill>
                </a:uFill>
              </a:rPr>
              <a:t>:</a:t>
            </a:r>
          </a:p>
          <a:p>
            <a:pPr marL="515938" indent="-228600">
              <a:spcBef>
                <a:spcPts val="150"/>
              </a:spcBef>
              <a:buFont typeface="Arial" panose="020B0604020202020204" pitchFamily="34" charset="0"/>
              <a:buChar char="•"/>
            </a:pPr>
            <a:r>
              <a:rPr lang="en-US" sz="1900" dirty="0" smtClean="0">
                <a:solidFill>
                  <a:schemeClr val="tx1"/>
                </a:solidFill>
                <a:uFill>
                  <a:solidFill>
                    <a:schemeClr val="accent6">
                      <a:lumMod val="75000"/>
                    </a:schemeClr>
                  </a:solidFill>
                </a:uFill>
              </a:rPr>
              <a:t>The district where the student lives.</a:t>
            </a:r>
          </a:p>
          <a:p>
            <a:pPr marL="515938" indent="-228600">
              <a:spcBef>
                <a:spcPts val="150"/>
              </a:spcBef>
              <a:buFont typeface="Arial" panose="020B0604020202020204" pitchFamily="34" charset="0"/>
              <a:buChar char="•"/>
            </a:pPr>
            <a:r>
              <a:rPr lang="en-US" sz="1900" dirty="0" smtClean="0">
                <a:solidFill>
                  <a:schemeClr val="tx1"/>
                </a:solidFill>
                <a:uFill>
                  <a:solidFill>
                    <a:schemeClr val="accent6">
                      <a:lumMod val="75000"/>
                    </a:schemeClr>
                  </a:solidFill>
                </a:uFill>
              </a:rPr>
              <a:t>For students from a </a:t>
            </a:r>
            <a:r>
              <a:rPr lang="en-US" sz="1900" u="sng" dirty="0" err="1" smtClean="0">
                <a:solidFill>
                  <a:schemeClr val="tx1"/>
                </a:solidFill>
                <a:uFill>
                  <a:solidFill>
                    <a:schemeClr val="accent6">
                      <a:lumMod val="75000"/>
                    </a:schemeClr>
                  </a:solidFill>
                </a:uFill>
              </a:rPr>
              <a:t>nonhigh</a:t>
            </a:r>
            <a:r>
              <a:rPr lang="en-US" sz="1900" dirty="0">
                <a:solidFill>
                  <a:schemeClr val="tx1"/>
                </a:solidFill>
                <a:uFill>
                  <a:solidFill>
                    <a:schemeClr val="accent6">
                      <a:lumMod val="75000"/>
                    </a:schemeClr>
                  </a:solidFill>
                </a:uFill>
              </a:rPr>
              <a:t> </a:t>
            </a:r>
            <a:r>
              <a:rPr lang="en-US" sz="1900" dirty="0" smtClean="0">
                <a:solidFill>
                  <a:schemeClr val="tx1"/>
                </a:solidFill>
                <a:uFill>
                  <a:solidFill>
                    <a:schemeClr val="accent6">
                      <a:lumMod val="75000"/>
                    </a:schemeClr>
                  </a:solidFill>
                </a:uFill>
              </a:rPr>
              <a:t>district, the high district.</a:t>
            </a:r>
          </a:p>
          <a:p>
            <a:pPr marL="515938" indent="-228600">
              <a:spcBef>
                <a:spcPts val="150"/>
              </a:spcBef>
              <a:buFont typeface="Arial" panose="020B0604020202020204" pitchFamily="34" charset="0"/>
              <a:buChar char="•"/>
            </a:pPr>
            <a:r>
              <a:rPr lang="en-US" sz="1900" dirty="0" smtClean="0">
                <a:solidFill>
                  <a:schemeClr val="tx1"/>
                </a:solidFill>
                <a:uFill>
                  <a:solidFill>
                    <a:schemeClr val="accent6">
                      <a:lumMod val="75000"/>
                    </a:schemeClr>
                  </a:solidFill>
                </a:uFill>
              </a:rPr>
              <a:t>For students that “</a:t>
            </a:r>
            <a:r>
              <a:rPr lang="en-US" sz="1900" dirty="0" err="1" smtClean="0">
                <a:solidFill>
                  <a:schemeClr val="tx1"/>
                </a:solidFill>
                <a:uFill>
                  <a:solidFill>
                    <a:schemeClr val="accent6">
                      <a:lumMod val="75000"/>
                    </a:schemeClr>
                  </a:solidFill>
                </a:uFill>
              </a:rPr>
              <a:t>choiced</a:t>
            </a:r>
            <a:r>
              <a:rPr lang="en-US" sz="1900" dirty="0" smtClean="0">
                <a:solidFill>
                  <a:schemeClr val="tx1"/>
                </a:solidFill>
                <a:uFill>
                  <a:solidFill>
                    <a:schemeClr val="accent6">
                      <a:lumMod val="75000"/>
                    </a:schemeClr>
                  </a:solidFill>
                </a:uFill>
              </a:rPr>
              <a:t>” into a nonresident district.</a:t>
            </a:r>
          </a:p>
          <a:p>
            <a:pPr marL="287338" indent="0">
              <a:lnSpc>
                <a:spcPct val="60000"/>
              </a:lnSpc>
              <a:spcBef>
                <a:spcPts val="0"/>
              </a:spcBef>
              <a:spcAft>
                <a:spcPts val="0"/>
              </a:spcAft>
              <a:buNone/>
            </a:pPr>
            <a:endParaRPr lang="en-US" sz="1900" dirty="0" smtClean="0">
              <a:solidFill>
                <a:schemeClr val="tx1"/>
              </a:solidFill>
              <a:uFill>
                <a:solidFill>
                  <a:schemeClr val="accent6">
                    <a:lumMod val="75000"/>
                  </a:schemeClr>
                </a:solidFill>
              </a:uFill>
            </a:endParaRPr>
          </a:p>
          <a:p>
            <a:pPr marL="1371600" lvl="1" indent="-169863">
              <a:buClr>
                <a:schemeClr val="accent6">
                  <a:lumMod val="75000"/>
                </a:schemeClr>
              </a:buClr>
              <a:buFont typeface="Wingdings" panose="05000000000000000000" pitchFamily="2" charset="2"/>
              <a:buChar char="w"/>
            </a:pPr>
            <a:r>
              <a:rPr lang="en-US" sz="1750" dirty="0" smtClean="0">
                <a:solidFill>
                  <a:schemeClr val="accent6">
                    <a:lumMod val="50000"/>
                  </a:schemeClr>
                </a:solidFill>
                <a:uFill>
                  <a:solidFill>
                    <a:schemeClr val="accent6">
                      <a:lumMod val="75000"/>
                    </a:schemeClr>
                  </a:solidFill>
                </a:uFill>
              </a:rPr>
              <a:t>WAC 392-121-106 defines resident district.</a:t>
            </a:r>
          </a:p>
          <a:p>
            <a:pPr marL="1371600" lvl="1" indent="-169863">
              <a:buClr>
                <a:schemeClr val="accent6">
                  <a:lumMod val="75000"/>
                </a:schemeClr>
              </a:buClr>
              <a:buFont typeface="Wingdings" panose="05000000000000000000" pitchFamily="2" charset="2"/>
              <a:buChar char="w"/>
            </a:pPr>
            <a:r>
              <a:rPr lang="en-US" sz="1750" dirty="0" smtClean="0">
                <a:solidFill>
                  <a:schemeClr val="accent6">
                    <a:lumMod val="50000"/>
                  </a:schemeClr>
                </a:solidFill>
                <a:uFill>
                  <a:solidFill>
                    <a:schemeClr val="accent6">
                      <a:lumMod val="75000"/>
                    </a:schemeClr>
                  </a:solidFill>
                </a:uFill>
              </a:rPr>
              <a:t>WAC chapter 392-137 defines nonresident attendance.</a:t>
            </a:r>
          </a:p>
          <a:p>
            <a:pPr marL="287338" indent="-287338">
              <a:buFont typeface="Wingdings" panose="05000000000000000000" pitchFamily="2" charset="2"/>
              <a:buChar char="§"/>
            </a:pPr>
            <a:r>
              <a:rPr lang="en-US" sz="2200" u="sng" dirty="0" smtClean="0">
                <a:solidFill>
                  <a:schemeClr val="tx1"/>
                </a:solidFill>
                <a:uFill>
                  <a:solidFill>
                    <a:schemeClr val="accent6">
                      <a:lumMod val="75000"/>
                    </a:schemeClr>
                  </a:solidFill>
                </a:uFill>
              </a:rPr>
              <a:t>Serving District</a:t>
            </a:r>
            <a:r>
              <a:rPr lang="en-US" sz="2200" dirty="0" smtClean="0">
                <a:solidFill>
                  <a:schemeClr val="tx1"/>
                </a:solidFill>
                <a:uFill>
                  <a:solidFill>
                    <a:schemeClr val="accent6">
                      <a:lumMod val="75000"/>
                    </a:schemeClr>
                  </a:solidFill>
                </a:uFill>
              </a:rPr>
              <a:t>:</a:t>
            </a:r>
          </a:p>
          <a:p>
            <a:pPr marL="515938" indent="-228600">
              <a:spcBef>
                <a:spcPts val="150"/>
              </a:spcBef>
              <a:buFont typeface="Arial" panose="020B0604020202020204" pitchFamily="34" charset="0"/>
              <a:buChar char="•"/>
            </a:pPr>
            <a:r>
              <a:rPr lang="en-US" sz="1900" dirty="0" smtClean="0">
                <a:solidFill>
                  <a:schemeClr val="tx1"/>
                </a:solidFill>
                <a:uFill>
                  <a:solidFill>
                    <a:schemeClr val="accent6">
                      <a:lumMod val="75000"/>
                    </a:schemeClr>
                  </a:solidFill>
                </a:uFill>
              </a:rPr>
              <a:t>The district that provides instruction or service.</a:t>
            </a:r>
          </a:p>
          <a:p>
            <a:pPr marL="287338" indent="-287338">
              <a:buFont typeface="Wingdings" panose="05000000000000000000" pitchFamily="2" charset="2"/>
              <a:buChar char="§"/>
            </a:pPr>
            <a:r>
              <a:rPr lang="en-US" sz="2200" u="sng" dirty="0" smtClean="0">
                <a:solidFill>
                  <a:schemeClr val="tx1"/>
                </a:solidFill>
                <a:uFill>
                  <a:solidFill>
                    <a:schemeClr val="accent6">
                      <a:lumMod val="75000"/>
                    </a:schemeClr>
                  </a:solidFill>
                </a:uFill>
              </a:rPr>
              <a:t>Home District</a:t>
            </a:r>
            <a:r>
              <a:rPr lang="en-US" sz="2200" dirty="0" smtClean="0">
                <a:solidFill>
                  <a:schemeClr val="tx1"/>
                </a:solidFill>
                <a:uFill>
                  <a:solidFill>
                    <a:schemeClr val="accent6">
                      <a:lumMod val="75000"/>
                    </a:schemeClr>
                  </a:solidFill>
                </a:uFill>
              </a:rPr>
              <a:t>:</a:t>
            </a:r>
          </a:p>
          <a:p>
            <a:pPr marL="515938" indent="-228600">
              <a:spcBef>
                <a:spcPts val="150"/>
              </a:spcBef>
              <a:buFont typeface="Arial" panose="020B0604020202020204" pitchFamily="34" charset="0"/>
              <a:buChar char="•"/>
            </a:pPr>
            <a:r>
              <a:rPr lang="en-US" sz="1900" dirty="0" smtClean="0">
                <a:solidFill>
                  <a:schemeClr val="tx1"/>
                </a:solidFill>
                <a:uFill>
                  <a:solidFill>
                    <a:schemeClr val="accent6">
                      <a:lumMod val="75000"/>
                    </a:schemeClr>
                  </a:solidFill>
                </a:uFill>
              </a:rPr>
              <a:t>District where student lives regardless of Choice Transfer.</a:t>
            </a:r>
          </a:p>
          <a:p>
            <a:pPr marL="515938" indent="-228600">
              <a:spcBef>
                <a:spcPts val="150"/>
              </a:spcBef>
              <a:buFont typeface="Arial" panose="020B0604020202020204" pitchFamily="34" charset="0"/>
              <a:buChar char="•"/>
            </a:pPr>
            <a:r>
              <a:rPr lang="en-US" sz="1900" dirty="0" smtClean="0">
                <a:solidFill>
                  <a:schemeClr val="tx1"/>
                </a:solidFill>
                <a:uFill>
                  <a:solidFill>
                    <a:schemeClr val="accent6">
                      <a:lumMod val="75000"/>
                    </a:schemeClr>
                  </a:solidFill>
                </a:uFill>
              </a:rPr>
              <a:t>Used for ALE enrollment reporting on the SAFS ALE application.</a:t>
            </a:r>
            <a:endParaRPr lang="en-US" sz="1900" dirty="0">
              <a:solidFill>
                <a:schemeClr val="tx1"/>
              </a:solidFill>
              <a:uFill>
                <a:solidFill>
                  <a:schemeClr val="accent6">
                    <a:lumMod val="75000"/>
                  </a:schemeClr>
                </a:solidFill>
              </a:uFill>
            </a:endParaRPr>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39</a:t>
            </a:fld>
            <a:endParaRPr lang="en-US" dirty="0"/>
          </a:p>
        </p:txBody>
      </p:sp>
    </p:spTree>
    <p:extLst>
      <p:ext uri="{BB962C8B-B14F-4D97-AF65-F5344CB8AC3E}">
        <p14:creationId xmlns:p14="http://schemas.microsoft.com/office/powerpoint/2010/main" val="152316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21" y="211016"/>
            <a:ext cx="8836270" cy="546997"/>
          </a:xfrm>
        </p:spPr>
        <p:txBody>
          <a:bodyPr>
            <a:noAutofit/>
          </a:bodyPr>
          <a:lstStyle/>
          <a:p>
            <a:pPr lvl="1" algn="ctr" defTabSz="685800" rtl="0">
              <a:lnSpc>
                <a:spcPct val="85000"/>
              </a:lnSpc>
              <a:spcBef>
                <a:spcPct val="0"/>
              </a:spcBef>
            </a:pPr>
            <a:r>
              <a:rPr lang="en-US" sz="3300" smtClean="0">
                <a:solidFill>
                  <a:srgbClr val="006666"/>
                </a:solidFill>
                <a:latin typeface="+mj-lt"/>
              </a:rPr>
              <a:t>Rule Change Process</a:t>
            </a:r>
            <a:endParaRPr lang="en-US" sz="3300">
              <a:solidFill>
                <a:srgbClr val="006666"/>
              </a:solidFill>
              <a:latin typeface="+mj-lt"/>
            </a:endParaRPr>
          </a:p>
        </p:txBody>
      </p:sp>
      <p:sp>
        <p:nvSpPr>
          <p:cNvPr id="3" name="Content Placeholder 2"/>
          <p:cNvSpPr>
            <a:spLocks noGrp="1"/>
          </p:cNvSpPr>
          <p:nvPr>
            <p:ph idx="1"/>
          </p:nvPr>
        </p:nvSpPr>
        <p:spPr>
          <a:xfrm>
            <a:off x="383759" y="855448"/>
            <a:ext cx="8228090" cy="4985037"/>
          </a:xfrm>
        </p:spPr>
        <p:txBody>
          <a:bodyPr>
            <a:normAutofit/>
          </a:bodyPr>
          <a:lstStyle/>
          <a:p>
            <a:pPr marL="344488" lvl="3" indent="-344488">
              <a:buFont typeface="Wingdings" panose="05000000000000000000" pitchFamily="2" charset="2"/>
              <a:buChar char="§"/>
            </a:pPr>
            <a:r>
              <a:rPr lang="en-US" sz="2200" dirty="0" smtClean="0"/>
              <a:t>The following WACs were revised and permanently adopted on August 2, 2017.</a:t>
            </a:r>
          </a:p>
          <a:p>
            <a:pPr marL="517525" lvl="4" indent="-173038">
              <a:buFont typeface="Arial" panose="020B0604020202020204" pitchFamily="34" charset="0"/>
              <a:buChar char="•"/>
            </a:pPr>
            <a:r>
              <a:rPr lang="en-US" sz="1900" u="sng" dirty="0" smtClean="0">
                <a:uFill>
                  <a:solidFill>
                    <a:srgbClr val="006666"/>
                  </a:solidFill>
                </a:uFill>
              </a:rPr>
              <a:t>WAC 392-121-122</a:t>
            </a:r>
            <a:r>
              <a:rPr lang="en-US" sz="1900" dirty="0" smtClean="0"/>
              <a:t> – Definition – Full-time equivalent student</a:t>
            </a:r>
          </a:p>
          <a:p>
            <a:pPr marL="517525" lvl="4" indent="-173038">
              <a:buFont typeface="Arial" panose="020B0604020202020204" pitchFamily="34" charset="0"/>
              <a:buChar char="•"/>
            </a:pPr>
            <a:r>
              <a:rPr lang="en-US" sz="1900" u="sng" dirty="0" smtClean="0">
                <a:uFill>
                  <a:solidFill>
                    <a:srgbClr val="006666"/>
                  </a:solidFill>
                </a:uFill>
              </a:rPr>
              <a:t>WAC 392-121-133</a:t>
            </a:r>
            <a:r>
              <a:rPr lang="en-US" sz="1900" dirty="0" smtClean="0"/>
              <a:t> – Definition – Annual average full-time equivalent students</a:t>
            </a:r>
          </a:p>
          <a:p>
            <a:pPr marL="517525" lvl="4" indent="-173038">
              <a:buFont typeface="Arial" panose="020B0604020202020204" pitchFamily="34" charset="0"/>
              <a:buChar char="•"/>
            </a:pPr>
            <a:r>
              <a:rPr lang="en-US" sz="1900" u="sng" dirty="0" smtClean="0">
                <a:uFill>
                  <a:solidFill>
                    <a:srgbClr val="006666"/>
                  </a:solidFill>
                </a:uFill>
              </a:rPr>
              <a:t>WAC 392-121-136</a:t>
            </a:r>
            <a:r>
              <a:rPr lang="en-US" sz="1900" dirty="0" smtClean="0"/>
              <a:t> – Limitation on enrollment counts</a:t>
            </a:r>
          </a:p>
          <a:p>
            <a:pPr marL="517525" lvl="4" indent="-173038">
              <a:buFont typeface="Arial" panose="020B0604020202020204" pitchFamily="34" charset="0"/>
              <a:buChar char="•"/>
            </a:pPr>
            <a:r>
              <a:rPr lang="en-US" sz="1900" u="sng" dirty="0" smtClean="0">
                <a:uFill>
                  <a:solidFill>
                    <a:srgbClr val="006666"/>
                  </a:solidFill>
                </a:uFill>
              </a:rPr>
              <a:t>WAC 392-121-137</a:t>
            </a:r>
            <a:r>
              <a:rPr lang="en-US" sz="1900" dirty="0" smtClean="0"/>
              <a:t> – Full-time equivalent enrollment of students with a disability</a:t>
            </a:r>
          </a:p>
          <a:p>
            <a:pPr marL="517525" lvl="4" indent="-173038">
              <a:buFont typeface="Arial" panose="020B0604020202020204" pitchFamily="34" charset="0"/>
              <a:buChar char="•"/>
            </a:pPr>
            <a:r>
              <a:rPr lang="en-US" sz="1900" u="sng" dirty="0" smtClean="0">
                <a:uFill>
                  <a:solidFill>
                    <a:srgbClr val="006666"/>
                  </a:solidFill>
                </a:uFill>
              </a:rPr>
              <a:t>WAC 392-122-225</a:t>
            </a:r>
            <a:r>
              <a:rPr lang="en-US" sz="1900" dirty="0" smtClean="0"/>
              <a:t> – Definition – State institutional education program – Institutional education FTE students</a:t>
            </a:r>
          </a:p>
          <a:p>
            <a:pPr marL="517525" lvl="4" indent="-173038">
              <a:buFont typeface="Arial" panose="020B0604020202020204" pitchFamily="34" charset="0"/>
              <a:buChar char="•"/>
            </a:pPr>
            <a:r>
              <a:rPr lang="en-US" sz="1900" u="sng" dirty="0" smtClean="0">
                <a:uFill>
                  <a:solidFill>
                    <a:srgbClr val="006666"/>
                  </a:solidFill>
                </a:uFill>
              </a:rPr>
              <a:t>WAC 392-122-421</a:t>
            </a:r>
            <a:r>
              <a:rPr lang="en-US" sz="1900" dirty="0" smtClean="0"/>
              <a:t> – Full-day kindergarten program – Definition</a:t>
            </a:r>
          </a:p>
          <a:p>
            <a:pPr marL="517525" lvl="4" indent="-173038">
              <a:buFont typeface="Arial" panose="020B0604020202020204" pitchFamily="34" charset="0"/>
              <a:buChar char="•"/>
            </a:pPr>
            <a:r>
              <a:rPr lang="en-US" sz="1900" u="sng" dirty="0" smtClean="0">
                <a:uFill>
                  <a:solidFill>
                    <a:srgbClr val="006666"/>
                  </a:solidFill>
                </a:uFill>
              </a:rPr>
              <a:t>WAC 392-169-057</a:t>
            </a:r>
            <a:r>
              <a:rPr lang="en-US" sz="1900" dirty="0" smtClean="0">
                <a:uFill>
                  <a:solidFill>
                    <a:srgbClr val="006666"/>
                  </a:solidFill>
                </a:uFill>
              </a:rPr>
              <a:t> </a:t>
            </a:r>
            <a:r>
              <a:rPr lang="en-US" sz="1900" dirty="0" smtClean="0"/>
              <a:t>– Enrollment – Extent of combined high school and running start enrollment</a:t>
            </a:r>
          </a:p>
          <a:p>
            <a:pPr marL="517525" lvl="4" indent="-173038">
              <a:buFont typeface="Arial" panose="020B0604020202020204" pitchFamily="34" charset="0"/>
              <a:buChar char="•"/>
            </a:pPr>
            <a:r>
              <a:rPr lang="en-US" sz="1900" u="sng" dirty="0" smtClean="0">
                <a:uFill>
                  <a:solidFill>
                    <a:srgbClr val="006666"/>
                  </a:solidFill>
                </a:uFill>
              </a:rPr>
              <a:t>WAC 392-700-155</a:t>
            </a:r>
            <a:r>
              <a:rPr lang="en-US" sz="1900" dirty="0" smtClean="0">
                <a:uFill>
                  <a:solidFill>
                    <a:srgbClr val="006666"/>
                  </a:solidFill>
                </a:uFill>
              </a:rPr>
              <a:t> </a:t>
            </a:r>
            <a:r>
              <a:rPr lang="en-US" sz="1900" dirty="0" smtClean="0"/>
              <a:t>– Annual reporting calendar for Open Doors</a:t>
            </a:r>
          </a:p>
          <a:p>
            <a:pPr marL="344488" lvl="4" indent="-344488">
              <a:buFont typeface="Wingdings" panose="05000000000000000000" pitchFamily="2" charset="2"/>
              <a:buChar char="§"/>
            </a:pPr>
            <a:r>
              <a:rPr lang="en-US" sz="2200" dirty="0" smtClean="0"/>
              <a:t>Public hearing was held on July 28, 2</a:t>
            </a:r>
            <a:r>
              <a:rPr lang="en-US" sz="2000" dirty="0" smtClean="0"/>
              <a:t>017</a:t>
            </a:r>
            <a:r>
              <a:rPr lang="en-US" sz="2000" dirty="0"/>
              <a:t>.</a:t>
            </a:r>
          </a:p>
          <a:p>
            <a:pPr marL="344487" lvl="4" indent="0">
              <a:lnSpc>
                <a:spcPct val="100000"/>
              </a:lnSpc>
              <a:spcBef>
                <a:spcPts val="0"/>
              </a:spcBef>
              <a:spcAft>
                <a:spcPts val="0"/>
              </a:spcAft>
              <a:buNone/>
            </a:pPr>
            <a:endParaRPr lang="en-US" sz="1900" dirty="0" smtClean="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4</a:t>
            </a:fld>
            <a:endParaRPr lang="en-US"/>
          </a:p>
        </p:txBody>
      </p:sp>
    </p:spTree>
    <p:extLst>
      <p:ext uri="{BB962C8B-B14F-4D97-AF65-F5344CB8AC3E}">
        <p14:creationId xmlns:p14="http://schemas.microsoft.com/office/powerpoint/2010/main" val="29791662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44272"/>
            <a:ext cx="7543800" cy="492326"/>
          </a:xfrm>
        </p:spPr>
        <p:txBody>
          <a:bodyPr>
            <a:normAutofit fontScale="90000"/>
          </a:bodyPr>
          <a:lstStyle/>
          <a:p>
            <a:pPr algn="ctr"/>
            <a:r>
              <a:rPr lang="en-US" dirty="0" smtClean="0">
                <a:solidFill>
                  <a:srgbClr val="006666"/>
                </a:solidFill>
              </a:rPr>
              <a:t>Choice Transfers &amp; </a:t>
            </a:r>
            <a:r>
              <a:rPr lang="en-US" dirty="0" err="1" smtClean="0">
                <a:solidFill>
                  <a:srgbClr val="006666"/>
                </a:solidFill>
              </a:rPr>
              <a:t>Interdistrict</a:t>
            </a:r>
            <a:r>
              <a:rPr lang="en-US" dirty="0" smtClean="0">
                <a:solidFill>
                  <a:srgbClr val="006666"/>
                </a:solidFill>
              </a:rPr>
              <a:t> Agreements</a:t>
            </a:r>
            <a:endParaRPr lang="en-US" dirty="0">
              <a:solidFill>
                <a:srgbClr val="006666"/>
              </a:solidFill>
            </a:endParaRPr>
          </a:p>
        </p:txBody>
      </p:sp>
      <p:sp>
        <p:nvSpPr>
          <p:cNvPr id="3" name="Content Placeholder 2"/>
          <p:cNvSpPr>
            <a:spLocks noGrp="1"/>
          </p:cNvSpPr>
          <p:nvPr>
            <p:ph idx="1"/>
          </p:nvPr>
        </p:nvSpPr>
        <p:spPr>
          <a:xfrm>
            <a:off x="245533" y="736597"/>
            <a:ext cx="8771467" cy="4902200"/>
          </a:xfrm>
        </p:spPr>
        <p:txBody>
          <a:bodyPr>
            <a:normAutofit lnSpcReduction="10000"/>
          </a:bodyPr>
          <a:lstStyle/>
          <a:p>
            <a:pPr>
              <a:lnSpc>
                <a:spcPct val="85000"/>
              </a:lnSpc>
            </a:pPr>
            <a:r>
              <a:rPr lang="en-US" sz="2200" dirty="0" smtClean="0"/>
              <a:t>One of these agreements must be in place in order for a district to claim a nonresident student for state funding excluding Skill Center enrollment for </a:t>
            </a:r>
            <a:r>
              <a:rPr lang="en-US" sz="2200" dirty="0"/>
              <a:t>c</a:t>
            </a:r>
            <a:r>
              <a:rPr lang="en-US" sz="2200" dirty="0" smtClean="0"/>
              <a:t>onsortium districts:</a:t>
            </a:r>
          </a:p>
          <a:p>
            <a:pPr marL="287338" indent="-287338">
              <a:lnSpc>
                <a:spcPct val="85000"/>
              </a:lnSpc>
              <a:spcBef>
                <a:spcPts val="600"/>
              </a:spcBef>
              <a:spcAft>
                <a:spcPts val="100"/>
              </a:spcAft>
              <a:buFont typeface="Wingdings" panose="05000000000000000000" pitchFamily="2" charset="2"/>
              <a:buChar char="§"/>
            </a:pPr>
            <a:r>
              <a:rPr lang="en-US" sz="2200" dirty="0" smtClean="0"/>
              <a:t>Choice Transfer:</a:t>
            </a:r>
          </a:p>
          <a:p>
            <a:pPr marL="515938" indent="-228600">
              <a:lnSpc>
                <a:spcPct val="85000"/>
              </a:lnSpc>
              <a:spcBef>
                <a:spcPts val="600"/>
              </a:spcBef>
              <a:spcAft>
                <a:spcPts val="100"/>
              </a:spcAft>
              <a:buFont typeface="Arial" panose="020B0604020202020204" pitchFamily="34" charset="0"/>
              <a:buChar char="•"/>
            </a:pPr>
            <a:r>
              <a:rPr lang="en-US" sz="1900" dirty="0" smtClean="0"/>
              <a:t>Student released 100% by resident district.</a:t>
            </a:r>
          </a:p>
          <a:p>
            <a:pPr marL="515938" indent="-228600">
              <a:lnSpc>
                <a:spcPct val="85000"/>
              </a:lnSpc>
              <a:spcBef>
                <a:spcPts val="600"/>
              </a:spcBef>
              <a:spcAft>
                <a:spcPts val="100"/>
              </a:spcAft>
              <a:buFont typeface="Arial" panose="020B0604020202020204" pitchFamily="34" charset="0"/>
              <a:buChar char="•"/>
            </a:pPr>
            <a:r>
              <a:rPr lang="en-US" sz="1900" dirty="0" smtClean="0"/>
              <a:t>Resident district released financial liability for the student.</a:t>
            </a:r>
          </a:p>
          <a:p>
            <a:pPr marL="515938" indent="-228600">
              <a:lnSpc>
                <a:spcPct val="85000"/>
              </a:lnSpc>
              <a:spcBef>
                <a:spcPts val="600"/>
              </a:spcBef>
              <a:spcAft>
                <a:spcPts val="100"/>
              </a:spcAft>
              <a:buFont typeface="Arial" panose="020B0604020202020204" pitchFamily="34" charset="0"/>
              <a:buChar char="•"/>
            </a:pPr>
            <a:r>
              <a:rPr lang="en-US" sz="1900" dirty="0" smtClean="0"/>
              <a:t>Serving (Choice) district is responsible for all services.</a:t>
            </a:r>
          </a:p>
          <a:p>
            <a:pPr marL="515938" indent="-228600">
              <a:lnSpc>
                <a:spcPct val="85000"/>
              </a:lnSpc>
              <a:spcBef>
                <a:spcPts val="600"/>
              </a:spcBef>
              <a:spcAft>
                <a:spcPts val="100"/>
              </a:spcAft>
              <a:buFont typeface="Arial" panose="020B0604020202020204" pitchFamily="34" charset="0"/>
              <a:buChar char="•"/>
            </a:pPr>
            <a:r>
              <a:rPr lang="en-US" sz="1900" dirty="0" smtClean="0"/>
              <a:t>Student is reported on P223/P223H as resident of Choice district.</a:t>
            </a:r>
          </a:p>
          <a:p>
            <a:pPr marL="287338" indent="-287338">
              <a:lnSpc>
                <a:spcPct val="85000"/>
              </a:lnSpc>
              <a:spcBef>
                <a:spcPts val="600"/>
              </a:spcBef>
              <a:spcAft>
                <a:spcPts val="100"/>
              </a:spcAft>
              <a:buFont typeface="Wingdings" panose="05000000000000000000" pitchFamily="2" charset="2"/>
              <a:buChar char="§"/>
            </a:pPr>
            <a:r>
              <a:rPr lang="en-US" sz="2200" dirty="0" err="1" smtClean="0"/>
              <a:t>Interdistrict</a:t>
            </a:r>
            <a:r>
              <a:rPr lang="en-US" sz="2200" dirty="0" smtClean="0"/>
              <a:t> Agreement:</a:t>
            </a:r>
          </a:p>
          <a:p>
            <a:pPr marL="576263" indent="-288925">
              <a:lnSpc>
                <a:spcPct val="85000"/>
              </a:lnSpc>
              <a:spcBef>
                <a:spcPts val="600"/>
              </a:spcBef>
              <a:spcAft>
                <a:spcPts val="100"/>
              </a:spcAft>
              <a:buFont typeface="Arial" panose="020B0604020202020204" pitchFamily="34" charset="0"/>
              <a:buChar char="•"/>
              <a:tabLst>
                <a:tab pos="515938" algn="l"/>
              </a:tabLst>
            </a:pPr>
            <a:r>
              <a:rPr lang="en-US" sz="1900" dirty="0" smtClean="0"/>
              <a:t>For students that attend another district part-time.</a:t>
            </a:r>
          </a:p>
          <a:p>
            <a:pPr marL="576263" indent="-288925">
              <a:lnSpc>
                <a:spcPct val="85000"/>
              </a:lnSpc>
              <a:spcBef>
                <a:spcPts val="600"/>
              </a:spcBef>
              <a:spcAft>
                <a:spcPts val="100"/>
              </a:spcAft>
              <a:buFont typeface="Arial" panose="020B0604020202020204" pitchFamily="34" charset="0"/>
              <a:buChar char="•"/>
              <a:tabLst>
                <a:tab pos="515938" algn="l"/>
              </a:tabLst>
            </a:pPr>
            <a:r>
              <a:rPr lang="en-US" sz="1900" dirty="0" smtClean="0"/>
              <a:t>Responsibility for student remains with the resident district.</a:t>
            </a:r>
          </a:p>
          <a:p>
            <a:pPr marL="576263" indent="-288925">
              <a:lnSpc>
                <a:spcPct val="85000"/>
              </a:lnSpc>
              <a:spcBef>
                <a:spcPts val="600"/>
              </a:spcBef>
              <a:spcAft>
                <a:spcPts val="100"/>
              </a:spcAft>
              <a:buFont typeface="Arial" panose="020B0604020202020204" pitchFamily="34" charset="0"/>
              <a:buChar char="•"/>
              <a:tabLst>
                <a:tab pos="515938" algn="l"/>
              </a:tabLst>
            </a:pPr>
            <a:r>
              <a:rPr lang="en-US" sz="1900" dirty="0" smtClean="0"/>
              <a:t>Serving district reports partial FTE on P223/P223H as a student of their resident district.</a:t>
            </a:r>
          </a:p>
          <a:p>
            <a:pPr marL="576263" indent="-288925">
              <a:lnSpc>
                <a:spcPct val="85000"/>
              </a:lnSpc>
              <a:spcBef>
                <a:spcPts val="600"/>
              </a:spcBef>
              <a:spcAft>
                <a:spcPts val="100"/>
              </a:spcAft>
              <a:buFont typeface="Arial" panose="020B0604020202020204" pitchFamily="34" charset="0"/>
              <a:buChar char="•"/>
              <a:tabLst>
                <a:tab pos="515938" algn="l"/>
              </a:tabLst>
            </a:pPr>
            <a:r>
              <a:rPr lang="en-US" sz="1900" dirty="0" smtClean="0"/>
              <a:t>Basic education $ flow to the serving district.</a:t>
            </a:r>
          </a:p>
          <a:p>
            <a:pPr marL="576263" indent="-288925">
              <a:lnSpc>
                <a:spcPct val="85000"/>
              </a:lnSpc>
              <a:spcBef>
                <a:spcPts val="600"/>
              </a:spcBef>
              <a:spcAft>
                <a:spcPts val="100"/>
              </a:spcAft>
              <a:buFont typeface="Arial" panose="020B0604020202020204" pitchFamily="34" charset="0"/>
              <a:buChar char="•"/>
              <a:tabLst>
                <a:tab pos="515938" algn="l"/>
              </a:tabLst>
            </a:pPr>
            <a:r>
              <a:rPr lang="en-US" sz="1900" dirty="0" smtClean="0"/>
              <a:t>Special education $ flow to the resident district.</a:t>
            </a:r>
            <a:endParaRPr lang="en-US" sz="1900"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40</a:t>
            </a:fld>
            <a:endParaRPr lang="en-US" dirty="0"/>
          </a:p>
        </p:txBody>
      </p:sp>
    </p:spTree>
    <p:extLst>
      <p:ext uri="{BB962C8B-B14F-4D97-AF65-F5344CB8AC3E}">
        <p14:creationId xmlns:p14="http://schemas.microsoft.com/office/powerpoint/2010/main" val="817509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93470"/>
            <a:ext cx="7543800" cy="816258"/>
          </a:xfrm>
        </p:spPr>
        <p:txBody>
          <a:bodyPr>
            <a:normAutofit fontScale="90000"/>
          </a:bodyPr>
          <a:lstStyle/>
          <a:p>
            <a:pPr algn="ctr"/>
            <a:r>
              <a:rPr lang="en-US" dirty="0">
                <a:solidFill>
                  <a:srgbClr val="006666"/>
                </a:solidFill>
              </a:rPr>
              <a:t>Choice Transfers &amp; </a:t>
            </a:r>
            <a:r>
              <a:rPr lang="en-US" dirty="0" err="1">
                <a:solidFill>
                  <a:srgbClr val="006666"/>
                </a:solidFill>
              </a:rPr>
              <a:t>Interdistrict</a:t>
            </a:r>
            <a:r>
              <a:rPr lang="en-US" dirty="0">
                <a:solidFill>
                  <a:srgbClr val="006666"/>
                </a:solidFill>
              </a:rPr>
              <a:t> </a:t>
            </a:r>
            <a:r>
              <a:rPr lang="en-US" dirty="0" smtClean="0">
                <a:solidFill>
                  <a:srgbClr val="006666"/>
                </a:solidFill>
              </a:rPr>
              <a:t>Agreements</a:t>
            </a:r>
            <a:br>
              <a:rPr lang="en-US" dirty="0" smtClean="0">
                <a:solidFill>
                  <a:srgbClr val="006666"/>
                </a:solidFill>
              </a:rPr>
            </a:br>
            <a:r>
              <a:rPr lang="en-US" sz="2200" i="1" dirty="0" smtClean="0">
                <a:solidFill>
                  <a:schemeClr val="accent6">
                    <a:lumMod val="75000"/>
                  </a:schemeClr>
                </a:solidFill>
              </a:rPr>
              <a:t>continues</a:t>
            </a:r>
            <a:endParaRPr lang="en-US" sz="2200" i="1" dirty="0">
              <a:solidFill>
                <a:schemeClr val="accent6">
                  <a:lumMod val="75000"/>
                </a:schemeClr>
              </a:solidFill>
            </a:endParaRPr>
          </a:p>
        </p:txBody>
      </p:sp>
      <p:sp>
        <p:nvSpPr>
          <p:cNvPr id="3" name="Content Placeholder 2"/>
          <p:cNvSpPr>
            <a:spLocks noGrp="1"/>
          </p:cNvSpPr>
          <p:nvPr>
            <p:ph idx="1"/>
          </p:nvPr>
        </p:nvSpPr>
        <p:spPr>
          <a:xfrm>
            <a:off x="237070" y="948258"/>
            <a:ext cx="8889999" cy="4665142"/>
          </a:xfrm>
        </p:spPr>
        <p:txBody>
          <a:bodyPr>
            <a:normAutofit fontScale="92500" lnSpcReduction="10000"/>
          </a:bodyPr>
          <a:lstStyle/>
          <a:p>
            <a:pPr marL="287338" indent="-287338">
              <a:lnSpc>
                <a:spcPct val="95000"/>
              </a:lnSpc>
              <a:spcBef>
                <a:spcPts val="600"/>
              </a:spcBef>
              <a:spcAft>
                <a:spcPts val="100"/>
              </a:spcAft>
              <a:buFont typeface="Wingdings" panose="05000000000000000000" pitchFamily="2" charset="2"/>
              <a:buChar char="§"/>
            </a:pPr>
            <a:r>
              <a:rPr lang="en-US" sz="2400" dirty="0" smtClean="0"/>
              <a:t>No choice transfers are required for students attending:</a:t>
            </a:r>
          </a:p>
          <a:p>
            <a:pPr marL="561975" lvl="1" indent="-274638">
              <a:lnSpc>
                <a:spcPct val="95000"/>
              </a:lnSpc>
              <a:spcBef>
                <a:spcPts val="600"/>
              </a:spcBef>
              <a:spcAft>
                <a:spcPts val="100"/>
              </a:spcAft>
              <a:buFont typeface="Arial" panose="020B0604020202020204" pitchFamily="34" charset="0"/>
              <a:buChar char="•"/>
            </a:pPr>
            <a:r>
              <a:rPr lang="en-US" sz="2100" dirty="0" smtClean="0"/>
              <a:t>Charter schools.</a:t>
            </a:r>
          </a:p>
          <a:p>
            <a:pPr marL="561975" lvl="1" indent="-274638">
              <a:lnSpc>
                <a:spcPct val="95000"/>
              </a:lnSpc>
              <a:spcBef>
                <a:spcPts val="600"/>
              </a:spcBef>
              <a:spcAft>
                <a:spcPts val="100"/>
              </a:spcAft>
              <a:buFont typeface="Arial" panose="020B0604020202020204" pitchFamily="34" charset="0"/>
              <a:buChar char="•"/>
            </a:pPr>
            <a:r>
              <a:rPr lang="en-US" sz="2100" dirty="0" smtClean="0"/>
              <a:t>Tribal compact schools.</a:t>
            </a:r>
          </a:p>
          <a:p>
            <a:pPr marL="561975" lvl="1" indent="-274638">
              <a:lnSpc>
                <a:spcPct val="95000"/>
              </a:lnSpc>
              <a:spcBef>
                <a:spcPts val="600"/>
              </a:spcBef>
              <a:spcAft>
                <a:spcPts val="100"/>
              </a:spcAft>
              <a:buFont typeface="Arial" panose="020B0604020202020204" pitchFamily="34" charset="0"/>
              <a:buChar char="•"/>
            </a:pPr>
            <a:r>
              <a:rPr lang="en-US" sz="2100" dirty="0" smtClean="0"/>
              <a:t>High district coming from a </a:t>
            </a:r>
            <a:r>
              <a:rPr lang="en-US" sz="2100" dirty="0" err="1" smtClean="0"/>
              <a:t>nonhigh</a:t>
            </a:r>
            <a:r>
              <a:rPr lang="en-US" sz="2100" dirty="0" smtClean="0"/>
              <a:t> district.</a:t>
            </a:r>
          </a:p>
          <a:p>
            <a:pPr marL="287338" indent="-287338">
              <a:lnSpc>
                <a:spcPct val="95000"/>
              </a:lnSpc>
              <a:spcBef>
                <a:spcPts val="600"/>
              </a:spcBef>
              <a:spcAft>
                <a:spcPts val="100"/>
              </a:spcAft>
              <a:buFont typeface="Wingdings" panose="05000000000000000000" pitchFamily="2" charset="2"/>
              <a:buChar char="§"/>
            </a:pPr>
            <a:r>
              <a:rPr lang="en-US" sz="2400" dirty="0" smtClean="0"/>
              <a:t>Effective dates must be stated – beginning and end dates.</a:t>
            </a:r>
          </a:p>
          <a:p>
            <a:pPr marL="287338" indent="-287338">
              <a:lnSpc>
                <a:spcPct val="95000"/>
              </a:lnSpc>
              <a:spcBef>
                <a:spcPts val="600"/>
              </a:spcBef>
              <a:spcAft>
                <a:spcPts val="100"/>
              </a:spcAft>
              <a:buFont typeface="Wingdings" panose="05000000000000000000" pitchFamily="2" charset="2"/>
              <a:buChar char="§"/>
            </a:pPr>
            <a:r>
              <a:rPr lang="en-US" sz="2400" dirty="0" smtClean="0"/>
              <a:t>Recommendation that transfers/agreements span for only one school year.</a:t>
            </a:r>
          </a:p>
          <a:p>
            <a:pPr marL="287338" indent="-287338">
              <a:lnSpc>
                <a:spcPct val="95000"/>
              </a:lnSpc>
              <a:spcBef>
                <a:spcPts val="600"/>
              </a:spcBef>
              <a:spcAft>
                <a:spcPts val="100"/>
              </a:spcAft>
              <a:buFont typeface="Wingdings" panose="05000000000000000000" pitchFamily="2" charset="2"/>
              <a:buChar char="§"/>
            </a:pPr>
            <a:r>
              <a:rPr lang="en-US" sz="2400" dirty="0" smtClean="0"/>
              <a:t>Both districts must sign the transfers/agreements before the enrollment can be counted.</a:t>
            </a:r>
          </a:p>
          <a:p>
            <a:pPr marL="287338" indent="-287338">
              <a:lnSpc>
                <a:spcPct val="95000"/>
              </a:lnSpc>
              <a:spcBef>
                <a:spcPts val="600"/>
              </a:spcBef>
              <a:spcAft>
                <a:spcPts val="100"/>
              </a:spcAft>
              <a:buFont typeface="Wingdings" panose="05000000000000000000" pitchFamily="2" charset="2"/>
              <a:buChar char="§"/>
            </a:pPr>
            <a:r>
              <a:rPr lang="en-US" sz="2400" dirty="0" smtClean="0"/>
              <a:t>Bulletin No. 035-18 dated April 25, 2018, provides:</a:t>
            </a:r>
          </a:p>
          <a:p>
            <a:pPr marL="576263" indent="-288925">
              <a:lnSpc>
                <a:spcPct val="95000"/>
              </a:lnSpc>
              <a:spcBef>
                <a:spcPts val="600"/>
              </a:spcBef>
              <a:spcAft>
                <a:spcPts val="100"/>
              </a:spcAft>
              <a:buFont typeface="Arial" panose="020B0604020202020204" pitchFamily="34" charset="0"/>
              <a:buChar char="•"/>
            </a:pPr>
            <a:r>
              <a:rPr lang="en-US" sz="2100" dirty="0" smtClean="0"/>
              <a:t>Additional guidance on choice transfers and </a:t>
            </a:r>
            <a:r>
              <a:rPr lang="en-US" sz="2100" dirty="0" err="1" smtClean="0"/>
              <a:t>interdistrict</a:t>
            </a:r>
            <a:r>
              <a:rPr lang="en-US" sz="2100" dirty="0" smtClean="0"/>
              <a:t> agreements.</a:t>
            </a:r>
          </a:p>
          <a:p>
            <a:pPr marL="576263" indent="-288925">
              <a:lnSpc>
                <a:spcPct val="95000"/>
              </a:lnSpc>
              <a:spcBef>
                <a:spcPts val="600"/>
              </a:spcBef>
              <a:spcAft>
                <a:spcPts val="100"/>
              </a:spcAft>
              <a:buFont typeface="Arial" panose="020B0604020202020204" pitchFamily="34" charset="0"/>
              <a:buChar char="•"/>
            </a:pPr>
            <a:r>
              <a:rPr lang="en-US" sz="2100" dirty="0" smtClean="0"/>
              <a:t>Information on the Standard Choice Transfer System (SCTS) application.</a:t>
            </a:r>
          </a:p>
          <a:p>
            <a:pPr marL="855663" indent="-279400">
              <a:lnSpc>
                <a:spcPct val="95000"/>
              </a:lnSpc>
              <a:spcBef>
                <a:spcPts val="600"/>
              </a:spcBef>
              <a:spcAft>
                <a:spcPts val="100"/>
              </a:spcAft>
              <a:buFont typeface="Courier New" panose="02070309020205020404" pitchFamily="49" charset="0"/>
              <a:buChar char="o"/>
            </a:pPr>
            <a:r>
              <a:rPr lang="en-US" sz="1700" dirty="0" smtClean="0"/>
              <a:t>Required for all students who choice into a nonresident district’s ALE program.</a:t>
            </a:r>
          </a:p>
          <a:p>
            <a:pPr marL="855663" indent="-279400">
              <a:lnSpc>
                <a:spcPct val="95000"/>
              </a:lnSpc>
              <a:spcBef>
                <a:spcPts val="600"/>
              </a:spcBef>
              <a:spcAft>
                <a:spcPts val="100"/>
              </a:spcAft>
              <a:buFont typeface="Courier New" panose="02070309020205020404" pitchFamily="49" charset="0"/>
              <a:buChar char="o"/>
            </a:pPr>
            <a:r>
              <a:rPr lang="en-US" sz="1700" dirty="0" smtClean="0"/>
              <a:t>Available to be used for all students’ choice transfers and </a:t>
            </a:r>
            <a:r>
              <a:rPr lang="en-US" sz="1700" dirty="0" err="1" smtClean="0"/>
              <a:t>interdistrict</a:t>
            </a:r>
            <a:r>
              <a:rPr lang="en-US" sz="1700" dirty="0" smtClean="0"/>
              <a:t> agreements.</a:t>
            </a:r>
            <a:endParaRPr lang="en-US" sz="1700"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41</a:t>
            </a:fld>
            <a:endParaRPr lang="en-US" dirty="0"/>
          </a:p>
        </p:txBody>
      </p:sp>
    </p:spTree>
    <p:extLst>
      <p:ext uri="{BB962C8B-B14F-4D97-AF65-F5344CB8AC3E}">
        <p14:creationId xmlns:p14="http://schemas.microsoft.com/office/powerpoint/2010/main" val="1613613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881"/>
            <a:ext cx="9049109" cy="491889"/>
          </a:xfrm>
        </p:spPr>
        <p:txBody>
          <a:bodyPr>
            <a:normAutofit/>
          </a:bodyPr>
          <a:lstStyle/>
          <a:p>
            <a:pPr algn="ctr"/>
            <a:r>
              <a:rPr lang="en-US" sz="2900" dirty="0" smtClean="0">
                <a:solidFill>
                  <a:srgbClr val="006666"/>
                </a:solidFill>
              </a:rPr>
              <a:t>Requirements for Claiming a Special Education Student</a:t>
            </a:r>
            <a:endParaRPr lang="en-US" sz="2900" dirty="0">
              <a:solidFill>
                <a:srgbClr val="006666"/>
              </a:solidFill>
            </a:endParaRPr>
          </a:p>
        </p:txBody>
      </p:sp>
      <p:sp>
        <p:nvSpPr>
          <p:cNvPr id="3" name="Content Placeholder 2"/>
          <p:cNvSpPr>
            <a:spLocks noGrp="1"/>
          </p:cNvSpPr>
          <p:nvPr>
            <p:ph idx="1"/>
          </p:nvPr>
        </p:nvSpPr>
        <p:spPr>
          <a:xfrm>
            <a:off x="215661" y="683277"/>
            <a:ext cx="8833448" cy="2732790"/>
          </a:xfrm>
        </p:spPr>
        <p:txBody>
          <a:bodyPr>
            <a:normAutofit/>
          </a:bodyPr>
          <a:lstStyle/>
          <a:p>
            <a:pPr marL="287338" indent="-287338">
              <a:lnSpc>
                <a:spcPct val="100000"/>
              </a:lnSpc>
              <a:spcBef>
                <a:spcPts val="0"/>
              </a:spcBef>
              <a:spcAft>
                <a:spcPts val="0"/>
              </a:spcAft>
              <a:buFont typeface="Wingdings" panose="05000000000000000000" pitchFamily="2" charset="2"/>
              <a:buChar char="§"/>
            </a:pPr>
            <a:r>
              <a:rPr lang="en-US" sz="2100" dirty="0" smtClean="0"/>
              <a:t>Enrolled in the school district,</a:t>
            </a:r>
          </a:p>
          <a:p>
            <a:pPr marL="287338" indent="-287338">
              <a:lnSpc>
                <a:spcPct val="100000"/>
              </a:lnSpc>
              <a:spcBef>
                <a:spcPts val="0"/>
              </a:spcBef>
              <a:spcAft>
                <a:spcPts val="0"/>
              </a:spcAft>
              <a:buFont typeface="Wingdings" panose="05000000000000000000" pitchFamily="2" charset="2"/>
              <a:buChar char="§"/>
            </a:pPr>
            <a:r>
              <a:rPr lang="en-US" sz="2100" dirty="0" smtClean="0"/>
              <a:t>Based on the student’s age on September 1, has one of the following in place:</a:t>
            </a:r>
          </a:p>
          <a:p>
            <a:pPr marL="576263" indent="-288925">
              <a:lnSpc>
                <a:spcPct val="100000"/>
              </a:lnSpc>
              <a:spcBef>
                <a:spcPts val="0"/>
              </a:spcBef>
              <a:spcAft>
                <a:spcPts val="0"/>
              </a:spcAft>
              <a:buFont typeface="Arial" panose="020B0604020202020204" pitchFamily="34" charset="0"/>
              <a:buChar char="•"/>
            </a:pPr>
            <a:r>
              <a:rPr lang="en-US" sz="1900" u="sng" dirty="0" smtClean="0">
                <a:uFill>
                  <a:solidFill>
                    <a:schemeClr val="accent6">
                      <a:lumMod val="75000"/>
                    </a:schemeClr>
                  </a:solidFill>
                </a:uFill>
              </a:rPr>
              <a:t>Birth to 2</a:t>
            </a:r>
            <a:r>
              <a:rPr lang="en-US" sz="1900" dirty="0" smtClean="0">
                <a:uFill>
                  <a:solidFill>
                    <a:schemeClr val="accent6">
                      <a:lumMod val="75000"/>
                    </a:schemeClr>
                  </a:solidFill>
                </a:uFill>
              </a:rPr>
              <a:t> – an individualized family service plan (IFSP) per IDEA Part C – Washington Early Support of Infants and Toddlers (ESIT) requirements.</a:t>
            </a:r>
          </a:p>
          <a:p>
            <a:pPr marL="576263" indent="-288925">
              <a:lnSpc>
                <a:spcPct val="100000"/>
              </a:lnSpc>
              <a:spcBef>
                <a:spcPts val="0"/>
              </a:spcBef>
              <a:spcAft>
                <a:spcPts val="0"/>
              </a:spcAft>
              <a:buFont typeface="Arial" panose="020B0604020202020204" pitchFamily="34" charset="0"/>
              <a:buChar char="•"/>
            </a:pPr>
            <a:r>
              <a:rPr lang="en-US" sz="1900" u="sng" dirty="0" smtClean="0">
                <a:uFill>
                  <a:solidFill>
                    <a:schemeClr val="accent6">
                      <a:lumMod val="75000"/>
                    </a:schemeClr>
                  </a:solidFill>
                </a:uFill>
              </a:rPr>
              <a:t>Ages 3 to 21</a:t>
            </a:r>
            <a:r>
              <a:rPr lang="en-US" sz="1900" dirty="0" smtClean="0">
                <a:uFill>
                  <a:solidFill>
                    <a:schemeClr val="accent6">
                      <a:lumMod val="75000"/>
                    </a:schemeClr>
                  </a:solidFill>
                </a:uFill>
              </a:rPr>
              <a:t> – a current and in effect IEP.</a:t>
            </a:r>
            <a:endParaRPr lang="en-US" sz="1900" u="sng" dirty="0" smtClean="0">
              <a:uFill>
                <a:solidFill>
                  <a:schemeClr val="accent6">
                    <a:lumMod val="75000"/>
                  </a:schemeClr>
                </a:solidFill>
              </a:uFill>
            </a:endParaRPr>
          </a:p>
          <a:p>
            <a:pPr marL="287338" indent="-287338">
              <a:lnSpc>
                <a:spcPct val="100000"/>
              </a:lnSpc>
              <a:spcBef>
                <a:spcPts val="0"/>
              </a:spcBef>
              <a:spcAft>
                <a:spcPts val="0"/>
              </a:spcAft>
              <a:buFont typeface="Wingdings" panose="05000000000000000000" pitchFamily="2" charset="2"/>
              <a:buChar char="§"/>
            </a:pPr>
            <a:r>
              <a:rPr lang="en-US" sz="2100" dirty="0" smtClean="0"/>
              <a:t>Evaluation is current, </a:t>
            </a:r>
            <a:r>
              <a:rPr lang="en-US" sz="2100" b="1" u="sng" dirty="0" smtClean="0">
                <a:uFill>
                  <a:solidFill>
                    <a:schemeClr val="accent6">
                      <a:lumMod val="75000"/>
                    </a:schemeClr>
                  </a:solidFill>
                </a:uFill>
              </a:rPr>
              <a:t>and</a:t>
            </a:r>
          </a:p>
          <a:p>
            <a:pPr marL="287338" indent="-287338">
              <a:lnSpc>
                <a:spcPct val="100000"/>
              </a:lnSpc>
              <a:spcBef>
                <a:spcPts val="0"/>
              </a:spcBef>
              <a:spcAft>
                <a:spcPts val="0"/>
              </a:spcAft>
              <a:buFont typeface="Wingdings" panose="05000000000000000000" pitchFamily="2" charset="2"/>
              <a:buChar char="§"/>
            </a:pPr>
            <a:r>
              <a:rPr lang="en-US" sz="2100" dirty="0" smtClean="0">
                <a:uFill>
                  <a:solidFill>
                    <a:schemeClr val="accent6">
                      <a:lumMod val="75000"/>
                    </a:schemeClr>
                  </a:solidFill>
                </a:uFill>
              </a:rPr>
              <a:t>Receiving special education services as defined under WAC 392-172A-01175 and -01155.</a:t>
            </a:r>
            <a:endParaRPr lang="en-US" sz="2100" dirty="0">
              <a:uFill>
                <a:solidFill>
                  <a:schemeClr val="accent6">
                    <a:lumMod val="75000"/>
                  </a:schemeClr>
                </a:solidFill>
              </a:uFill>
            </a:endParaRPr>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42</a:t>
            </a:fld>
            <a:endParaRPr lang="en-US" dirty="0"/>
          </a:p>
        </p:txBody>
      </p:sp>
      <p:sp>
        <p:nvSpPr>
          <p:cNvPr id="7" name="Title 1"/>
          <p:cNvSpPr txBox="1">
            <a:spLocks/>
          </p:cNvSpPr>
          <p:nvPr/>
        </p:nvSpPr>
        <p:spPr>
          <a:xfrm>
            <a:off x="310551" y="3488377"/>
            <a:ext cx="8678172" cy="564707"/>
          </a:xfrm>
          <a:prstGeom prst="rect">
            <a:avLst/>
          </a:prstGeom>
        </p:spPr>
        <p:txBody>
          <a:bodyPr vert="horz" lIns="91440" tIns="45720" rIns="91440" bIns="45720" rtlCol="0" anchor="b">
            <a:noAutofit/>
          </a:bodyPr>
          <a:lstStyle>
            <a:lvl1pPr marL="0" algn="l" defTabSz="685800" rtl="0" eaLnBrk="1" latinLnBrk="0" hangingPunct="1">
              <a:lnSpc>
                <a:spcPct val="85000"/>
              </a:lnSpc>
              <a:spcBef>
                <a:spcPct val="0"/>
              </a:spcBef>
              <a:buNone/>
              <a:defRPr sz="3600" kern="1200" spc="-38" baseline="0">
                <a:solidFill>
                  <a:schemeClr val="tx2"/>
                </a:solidFill>
                <a:latin typeface="+mj-lt"/>
                <a:ea typeface="+mj-ea"/>
                <a:cs typeface="+mj-cs"/>
              </a:defRPr>
            </a:lvl1pPr>
          </a:lstStyle>
          <a:p>
            <a:pPr algn="ctr"/>
            <a:r>
              <a:rPr lang="en-US" sz="2900" dirty="0" smtClean="0">
                <a:solidFill>
                  <a:srgbClr val="006666"/>
                </a:solidFill>
              </a:rPr>
              <a:t>Documentation to Support Reported Enrollment</a:t>
            </a:r>
            <a:endParaRPr lang="en-US" sz="2900" dirty="0">
              <a:solidFill>
                <a:srgbClr val="006666"/>
              </a:solidFill>
            </a:endParaRPr>
          </a:p>
        </p:txBody>
      </p:sp>
      <p:sp>
        <p:nvSpPr>
          <p:cNvPr id="8" name="Content Placeholder 2"/>
          <p:cNvSpPr txBox="1">
            <a:spLocks/>
          </p:cNvSpPr>
          <p:nvPr/>
        </p:nvSpPr>
        <p:spPr>
          <a:xfrm>
            <a:off x="215661" y="4065012"/>
            <a:ext cx="8773062" cy="1354793"/>
          </a:xfrm>
          <a:prstGeom prst="rect">
            <a:avLst/>
          </a:prstGeom>
        </p:spPr>
        <p:txBody>
          <a:bodyPr vert="horz" lIns="0" tIns="45720" rIns="0" bIns="45720" rtlCol="0">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2"/>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2"/>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287338" indent="-287338">
              <a:lnSpc>
                <a:spcPct val="100000"/>
              </a:lnSpc>
              <a:spcBef>
                <a:spcPts val="0"/>
              </a:spcBef>
              <a:spcAft>
                <a:spcPts val="0"/>
              </a:spcAft>
              <a:buFont typeface="Wingdings" panose="05000000000000000000" pitchFamily="2" charset="2"/>
              <a:buChar char="§"/>
            </a:pPr>
            <a:r>
              <a:rPr lang="en-US" sz="2000" dirty="0" smtClean="0"/>
              <a:t>Refer to Section 10 of 2018–19 Enrollment Handbook for detailed guidance. </a:t>
            </a:r>
            <a:endParaRPr lang="en-US" sz="2000" i="1" dirty="0" smtClean="0">
              <a:solidFill>
                <a:schemeClr val="accent6">
                  <a:lumMod val="75000"/>
                </a:schemeClr>
              </a:solidFill>
            </a:endParaRPr>
          </a:p>
          <a:p>
            <a:pPr marL="287338" indent="-287338">
              <a:lnSpc>
                <a:spcPct val="100000"/>
              </a:lnSpc>
              <a:spcBef>
                <a:spcPts val="0"/>
              </a:spcBef>
              <a:spcAft>
                <a:spcPts val="0"/>
              </a:spcAft>
              <a:buFont typeface="Wingdings" panose="05000000000000000000" pitchFamily="2" charset="2"/>
              <a:buChar char="§"/>
            </a:pPr>
            <a:r>
              <a:rPr lang="en-US" sz="2000" dirty="0" smtClean="0"/>
              <a:t>Documentation must be retained for </a:t>
            </a:r>
            <a:r>
              <a:rPr lang="en-US" sz="2000" u="sng" dirty="0" smtClean="0">
                <a:uFill>
                  <a:solidFill>
                    <a:schemeClr val="accent6">
                      <a:lumMod val="75000"/>
                    </a:schemeClr>
                  </a:solidFill>
                </a:uFill>
              </a:rPr>
              <a:t>ALL CLAIMED ENROLLMENT</a:t>
            </a:r>
            <a:r>
              <a:rPr lang="en-US" sz="2000" dirty="0" smtClean="0"/>
              <a:t> including for enrollment provided under contract with an outside agency or college.</a:t>
            </a:r>
          </a:p>
        </p:txBody>
      </p:sp>
    </p:spTree>
    <p:extLst>
      <p:ext uri="{BB962C8B-B14F-4D97-AF65-F5344CB8AC3E}">
        <p14:creationId xmlns:p14="http://schemas.microsoft.com/office/powerpoint/2010/main" val="3573799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85003"/>
            <a:ext cx="7543800" cy="483860"/>
          </a:xfrm>
        </p:spPr>
        <p:txBody>
          <a:bodyPr>
            <a:normAutofit fontScale="90000"/>
          </a:bodyPr>
          <a:lstStyle/>
          <a:p>
            <a:pPr algn="ctr"/>
            <a:r>
              <a:rPr lang="en-US" sz="4000" dirty="0" smtClean="0">
                <a:solidFill>
                  <a:srgbClr val="006666"/>
                </a:solidFill>
              </a:rPr>
              <a:t>Revising Enrollment</a:t>
            </a:r>
            <a:endParaRPr lang="en-US" sz="4000" dirty="0">
              <a:solidFill>
                <a:srgbClr val="006666"/>
              </a:solidFill>
            </a:endParaRPr>
          </a:p>
        </p:txBody>
      </p:sp>
      <p:sp>
        <p:nvSpPr>
          <p:cNvPr id="3" name="Content Placeholder 2"/>
          <p:cNvSpPr>
            <a:spLocks noGrp="1"/>
          </p:cNvSpPr>
          <p:nvPr>
            <p:ph idx="1"/>
          </p:nvPr>
        </p:nvSpPr>
        <p:spPr>
          <a:xfrm>
            <a:off x="237068" y="499161"/>
            <a:ext cx="8779933" cy="5232404"/>
          </a:xfrm>
        </p:spPr>
        <p:txBody>
          <a:bodyPr>
            <a:normAutofit/>
          </a:bodyPr>
          <a:lstStyle/>
          <a:p>
            <a:pPr marL="287338" indent="-287338">
              <a:lnSpc>
                <a:spcPct val="85000"/>
              </a:lnSpc>
              <a:spcBef>
                <a:spcPts val="400"/>
              </a:spcBef>
              <a:spcAft>
                <a:spcPts val="100"/>
              </a:spcAft>
              <a:buFont typeface="Wingdings" panose="05000000000000000000" pitchFamily="2" charset="2"/>
              <a:buChar char="§"/>
            </a:pPr>
            <a:r>
              <a:rPr lang="en-US" sz="2200" u="sng" dirty="0" smtClean="0">
                <a:uFill>
                  <a:solidFill>
                    <a:schemeClr val="accent6">
                      <a:lumMod val="75000"/>
                    </a:schemeClr>
                  </a:solidFill>
                </a:uFill>
              </a:rPr>
              <a:t>During school year</a:t>
            </a:r>
            <a:r>
              <a:rPr lang="en-US" sz="2200" dirty="0" smtClean="0">
                <a:uFill>
                  <a:solidFill>
                    <a:schemeClr val="accent6">
                      <a:lumMod val="75000"/>
                    </a:schemeClr>
                  </a:solidFill>
                </a:uFill>
              </a:rPr>
              <a:t>: </a:t>
            </a:r>
          </a:p>
          <a:p>
            <a:pPr marL="561975" lvl="1" indent="-274638">
              <a:lnSpc>
                <a:spcPct val="85000"/>
              </a:lnSpc>
              <a:spcBef>
                <a:spcPts val="400"/>
              </a:spcBef>
              <a:spcAft>
                <a:spcPts val="100"/>
              </a:spcAft>
              <a:buFont typeface="Arial" panose="020B0604020202020204" pitchFamily="34" charset="0"/>
              <a:buChar char="•"/>
            </a:pPr>
            <a:r>
              <a:rPr lang="en-US" sz="1900" dirty="0" smtClean="0">
                <a:uFill>
                  <a:solidFill>
                    <a:schemeClr val="accent6">
                      <a:lumMod val="75000"/>
                    </a:schemeClr>
                  </a:solidFill>
                </a:uFill>
              </a:rPr>
              <a:t>Districts may make revisions directly in EDS. </a:t>
            </a:r>
          </a:p>
          <a:p>
            <a:pPr marL="561975" lvl="1" indent="-274638">
              <a:lnSpc>
                <a:spcPct val="85000"/>
              </a:lnSpc>
              <a:spcBef>
                <a:spcPts val="400"/>
              </a:spcBef>
              <a:spcAft>
                <a:spcPts val="100"/>
              </a:spcAft>
              <a:buFont typeface="Arial" panose="020B0604020202020204" pitchFamily="34" charset="0"/>
              <a:buChar char="•"/>
            </a:pPr>
            <a:r>
              <a:rPr lang="en-US" sz="1900" dirty="0" smtClean="0">
                <a:uFill>
                  <a:solidFill>
                    <a:schemeClr val="accent6">
                      <a:lumMod val="75000"/>
                    </a:schemeClr>
                  </a:solidFill>
                </a:uFill>
              </a:rPr>
              <a:t>Effects to funding will appear on the end of month’s apportionment. </a:t>
            </a:r>
          </a:p>
          <a:p>
            <a:pPr marL="561975" lvl="1" indent="-274638">
              <a:lnSpc>
                <a:spcPct val="85000"/>
              </a:lnSpc>
              <a:spcBef>
                <a:spcPts val="400"/>
              </a:spcBef>
              <a:spcAft>
                <a:spcPts val="100"/>
              </a:spcAft>
              <a:buFont typeface="Arial" panose="020B0604020202020204" pitchFamily="34" charset="0"/>
              <a:buChar char="•"/>
            </a:pPr>
            <a:r>
              <a:rPr lang="en-US" sz="1900" dirty="0" smtClean="0">
                <a:uFill>
                  <a:solidFill>
                    <a:schemeClr val="accent6">
                      <a:lumMod val="75000"/>
                    </a:schemeClr>
                  </a:solidFill>
                </a:uFill>
              </a:rPr>
              <a:t>Enrollment will be used for Levy Authority and LEA calculation. </a:t>
            </a:r>
            <a:endParaRPr lang="en-US" sz="1900" u="sng" dirty="0" smtClean="0">
              <a:uFill>
                <a:solidFill>
                  <a:schemeClr val="accent6">
                    <a:lumMod val="75000"/>
                  </a:schemeClr>
                </a:solidFill>
              </a:uFill>
            </a:endParaRPr>
          </a:p>
          <a:p>
            <a:pPr marL="287338" indent="-287338">
              <a:lnSpc>
                <a:spcPct val="85000"/>
              </a:lnSpc>
              <a:spcBef>
                <a:spcPts val="400"/>
              </a:spcBef>
              <a:spcAft>
                <a:spcPts val="100"/>
              </a:spcAft>
              <a:buFont typeface="Wingdings" panose="05000000000000000000" pitchFamily="2" charset="2"/>
              <a:buChar char="§"/>
            </a:pPr>
            <a:r>
              <a:rPr lang="en-US" sz="2200" u="sng" dirty="0" smtClean="0">
                <a:uFill>
                  <a:solidFill>
                    <a:schemeClr val="accent6">
                      <a:lumMod val="75000"/>
                    </a:schemeClr>
                  </a:solidFill>
                </a:uFill>
              </a:rPr>
              <a:t>After August 20, 2018, through November 19, 2018</a:t>
            </a:r>
            <a:r>
              <a:rPr lang="en-US" sz="2200" dirty="0" smtClean="0">
                <a:uFill>
                  <a:solidFill>
                    <a:schemeClr val="accent6">
                      <a:lumMod val="75000"/>
                    </a:schemeClr>
                  </a:solidFill>
                </a:uFill>
              </a:rPr>
              <a:t>: </a:t>
            </a:r>
          </a:p>
          <a:p>
            <a:pPr marL="576263" lvl="1" indent="-288925">
              <a:lnSpc>
                <a:spcPct val="85000"/>
              </a:lnSpc>
              <a:spcBef>
                <a:spcPts val="400"/>
              </a:spcBef>
              <a:spcAft>
                <a:spcPts val="100"/>
              </a:spcAft>
              <a:buFont typeface="Arial" panose="020B0604020202020204" pitchFamily="34" charset="0"/>
              <a:buChar char="•"/>
            </a:pPr>
            <a:r>
              <a:rPr lang="en-US" sz="1900" dirty="0" smtClean="0">
                <a:uFill>
                  <a:solidFill>
                    <a:schemeClr val="accent6">
                      <a:lumMod val="75000"/>
                    </a:schemeClr>
                  </a:solidFill>
                </a:uFill>
              </a:rPr>
              <a:t>Districts may revise prior year enrollment in EDS. </a:t>
            </a:r>
          </a:p>
          <a:p>
            <a:pPr marL="576263" lvl="1" indent="-288925">
              <a:lnSpc>
                <a:spcPct val="85000"/>
              </a:lnSpc>
              <a:spcBef>
                <a:spcPts val="400"/>
              </a:spcBef>
              <a:spcAft>
                <a:spcPts val="100"/>
              </a:spcAft>
              <a:buFont typeface="Arial" panose="020B0604020202020204" pitchFamily="34" charset="0"/>
              <a:buChar char="•"/>
            </a:pPr>
            <a:r>
              <a:rPr lang="en-US" sz="1900" dirty="0" smtClean="0">
                <a:uFill>
                  <a:solidFill>
                    <a:schemeClr val="accent6">
                      <a:lumMod val="75000"/>
                    </a:schemeClr>
                  </a:solidFill>
                </a:uFill>
              </a:rPr>
              <a:t>Effects to funding will be a prior year adjustment in January 2019 apportionment. </a:t>
            </a:r>
          </a:p>
          <a:p>
            <a:pPr marL="576263" lvl="1" indent="-288925">
              <a:lnSpc>
                <a:spcPct val="85000"/>
              </a:lnSpc>
              <a:spcBef>
                <a:spcPts val="400"/>
              </a:spcBef>
              <a:spcAft>
                <a:spcPts val="100"/>
              </a:spcAft>
              <a:buFont typeface="Arial" panose="020B0604020202020204" pitchFamily="34" charset="0"/>
              <a:buChar char="•"/>
            </a:pPr>
            <a:r>
              <a:rPr lang="en-US" sz="1900" dirty="0" smtClean="0">
                <a:uFill>
                  <a:solidFill>
                    <a:schemeClr val="accent6">
                      <a:lumMod val="75000"/>
                    </a:schemeClr>
                  </a:solidFill>
                </a:uFill>
              </a:rPr>
              <a:t>Enrollment will </a:t>
            </a:r>
            <a:r>
              <a:rPr lang="en-US" sz="1900" u="sng" dirty="0" smtClean="0">
                <a:uFill>
                  <a:solidFill>
                    <a:schemeClr val="accent6">
                      <a:lumMod val="75000"/>
                    </a:schemeClr>
                  </a:solidFill>
                </a:uFill>
              </a:rPr>
              <a:t>not</a:t>
            </a:r>
            <a:r>
              <a:rPr lang="en-US" sz="1900" dirty="0" smtClean="0">
                <a:uFill>
                  <a:solidFill>
                    <a:schemeClr val="accent6">
                      <a:lumMod val="75000"/>
                    </a:schemeClr>
                  </a:solidFill>
                </a:uFill>
              </a:rPr>
              <a:t> be used for Levy Authority and LEA calculation.</a:t>
            </a:r>
            <a:endParaRPr lang="en-US" sz="1900" u="sng" dirty="0" smtClean="0">
              <a:uFill>
                <a:solidFill>
                  <a:schemeClr val="accent6">
                    <a:lumMod val="75000"/>
                  </a:schemeClr>
                </a:solidFill>
              </a:uFill>
            </a:endParaRPr>
          </a:p>
          <a:p>
            <a:pPr marL="287338" indent="-287338">
              <a:lnSpc>
                <a:spcPct val="85000"/>
              </a:lnSpc>
              <a:spcBef>
                <a:spcPts val="400"/>
              </a:spcBef>
              <a:spcAft>
                <a:spcPts val="100"/>
              </a:spcAft>
              <a:buFont typeface="Wingdings" panose="05000000000000000000" pitchFamily="2" charset="2"/>
              <a:buChar char="§"/>
            </a:pPr>
            <a:r>
              <a:rPr lang="en-US" sz="2200" u="sng" dirty="0" smtClean="0">
                <a:uFill>
                  <a:solidFill>
                    <a:schemeClr val="accent6">
                      <a:lumMod val="75000"/>
                    </a:schemeClr>
                  </a:solidFill>
                </a:uFill>
              </a:rPr>
              <a:t>After November 19, 2018</a:t>
            </a:r>
            <a:r>
              <a:rPr lang="en-US" sz="2200" dirty="0" smtClean="0">
                <a:uFill>
                  <a:solidFill>
                    <a:schemeClr val="accent6">
                      <a:lumMod val="75000"/>
                    </a:schemeClr>
                  </a:solidFill>
                </a:uFill>
              </a:rPr>
              <a:t>: Revisions are submitted by paper. </a:t>
            </a:r>
          </a:p>
          <a:p>
            <a:pPr marL="561975" lvl="1" indent="-274638">
              <a:lnSpc>
                <a:spcPct val="85000"/>
              </a:lnSpc>
              <a:spcBef>
                <a:spcPts val="400"/>
              </a:spcBef>
              <a:spcAft>
                <a:spcPts val="100"/>
              </a:spcAft>
              <a:buFont typeface="Arial" panose="020B0604020202020204" pitchFamily="34" charset="0"/>
              <a:buChar char="•"/>
            </a:pPr>
            <a:r>
              <a:rPr lang="en-US" sz="1900" dirty="0" smtClean="0">
                <a:uFill>
                  <a:solidFill>
                    <a:schemeClr val="accent6">
                      <a:lumMod val="75000"/>
                    </a:schemeClr>
                  </a:solidFill>
                </a:uFill>
              </a:rPr>
              <a:t>Cover letter with: </a:t>
            </a:r>
          </a:p>
          <a:p>
            <a:pPr marL="854075" lvl="2" indent="-336550">
              <a:lnSpc>
                <a:spcPct val="85000"/>
              </a:lnSpc>
              <a:spcBef>
                <a:spcPts val="400"/>
              </a:spcBef>
              <a:spcAft>
                <a:spcPts val="100"/>
              </a:spcAft>
              <a:buFont typeface="Courier New" panose="02070309020205020404" pitchFamily="49" charset="0"/>
              <a:buChar char="o"/>
            </a:pPr>
            <a:r>
              <a:rPr lang="en-US" sz="1700" dirty="0" smtClean="0">
                <a:uFill>
                  <a:solidFill>
                    <a:schemeClr val="accent6">
                      <a:lumMod val="75000"/>
                    </a:schemeClr>
                  </a:solidFill>
                </a:uFill>
              </a:rPr>
              <a:t>Authorizing signature. </a:t>
            </a:r>
          </a:p>
          <a:p>
            <a:pPr marL="854075" lvl="2" indent="-336550">
              <a:lnSpc>
                <a:spcPct val="85000"/>
              </a:lnSpc>
              <a:spcBef>
                <a:spcPts val="400"/>
              </a:spcBef>
              <a:spcAft>
                <a:spcPts val="100"/>
              </a:spcAft>
              <a:buFont typeface="Courier New" panose="02070309020205020404" pitchFamily="49" charset="0"/>
              <a:buChar char="o"/>
            </a:pPr>
            <a:r>
              <a:rPr lang="en-US" sz="1700" dirty="0" smtClean="0">
                <a:uFill>
                  <a:solidFill>
                    <a:schemeClr val="accent6">
                      <a:lumMod val="75000"/>
                    </a:schemeClr>
                  </a:solidFill>
                </a:uFill>
              </a:rPr>
              <a:t>State the status of audit for the specific school year. </a:t>
            </a:r>
          </a:p>
          <a:p>
            <a:pPr marL="854075" lvl="2" indent="-336550">
              <a:lnSpc>
                <a:spcPct val="85000"/>
              </a:lnSpc>
              <a:spcBef>
                <a:spcPts val="400"/>
              </a:spcBef>
              <a:spcAft>
                <a:spcPts val="100"/>
              </a:spcAft>
              <a:buFont typeface="Courier New" panose="02070309020205020404" pitchFamily="49" charset="0"/>
              <a:buChar char="o"/>
            </a:pPr>
            <a:r>
              <a:rPr lang="en-US" sz="1700" dirty="0" smtClean="0">
                <a:uFill>
                  <a:solidFill>
                    <a:schemeClr val="accent6">
                      <a:lumMod val="75000"/>
                    </a:schemeClr>
                  </a:solidFill>
                </a:uFill>
              </a:rPr>
              <a:t>If in the midst of audit, the auditor must be notified of the revision.</a:t>
            </a:r>
          </a:p>
          <a:p>
            <a:pPr marL="561975" lvl="1" indent="-274638">
              <a:lnSpc>
                <a:spcPct val="85000"/>
              </a:lnSpc>
              <a:spcBef>
                <a:spcPts val="400"/>
              </a:spcBef>
              <a:spcAft>
                <a:spcPts val="100"/>
              </a:spcAft>
              <a:buFont typeface="Arial" panose="020B0604020202020204" pitchFamily="34" charset="0"/>
              <a:buChar char="•"/>
            </a:pPr>
            <a:r>
              <a:rPr lang="en-US" sz="1900" dirty="0" smtClean="0">
                <a:uFill>
                  <a:solidFill>
                    <a:schemeClr val="accent6">
                      <a:lumMod val="75000"/>
                    </a:schemeClr>
                  </a:solidFill>
                </a:uFill>
              </a:rPr>
              <a:t>Marked-up 1251 or 1735 report with the changes needed, as well as detail information on which school’s enrollment needs revising.</a:t>
            </a:r>
          </a:p>
          <a:p>
            <a:pPr marL="287338" indent="-287338">
              <a:lnSpc>
                <a:spcPct val="85000"/>
              </a:lnSpc>
              <a:spcBef>
                <a:spcPts val="400"/>
              </a:spcBef>
              <a:spcAft>
                <a:spcPts val="100"/>
              </a:spcAft>
              <a:buFont typeface="Wingdings" panose="05000000000000000000" pitchFamily="2" charset="2"/>
              <a:buChar char="§"/>
            </a:pPr>
            <a:r>
              <a:rPr lang="en-US" sz="2200" u="sng" dirty="0" smtClean="0">
                <a:uFill>
                  <a:solidFill>
                    <a:schemeClr val="accent6">
                      <a:lumMod val="75000"/>
                    </a:schemeClr>
                  </a:solidFill>
                </a:uFill>
              </a:rPr>
              <a:t>After auditor’s exit meeting</a:t>
            </a:r>
            <a:r>
              <a:rPr lang="en-US" sz="2200" dirty="0" smtClean="0">
                <a:uFill>
                  <a:solidFill>
                    <a:schemeClr val="accent6">
                      <a:lumMod val="75000"/>
                    </a:schemeClr>
                  </a:solidFill>
                </a:uFill>
              </a:rPr>
              <a:t>: Districts cannot revise their enrollment.</a:t>
            </a:r>
            <a:endParaRPr lang="en-US" sz="2200" u="sng" dirty="0">
              <a:uFill>
                <a:solidFill>
                  <a:schemeClr val="accent6">
                    <a:lumMod val="75000"/>
                  </a:schemeClr>
                </a:solidFill>
              </a:uFill>
            </a:endParaRPr>
          </a:p>
        </p:txBody>
      </p:sp>
      <p:sp>
        <p:nvSpPr>
          <p:cNvPr id="5" name="Footer Placeholder 4"/>
          <p:cNvSpPr>
            <a:spLocks noGrp="1"/>
          </p:cNvSpPr>
          <p:nvPr>
            <p:ph type="ftr" sz="quarter" idx="11"/>
          </p:nvPr>
        </p:nvSpPr>
        <p:spPr/>
        <p:txBody>
          <a:bodyPr/>
          <a:lstStyle/>
          <a:p>
            <a:r>
              <a:rPr lang="en-US" dirty="0"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43</a:t>
            </a:fld>
            <a:endParaRPr lang="en-US" dirty="0"/>
          </a:p>
        </p:txBody>
      </p:sp>
    </p:spTree>
    <p:extLst>
      <p:ext uri="{BB962C8B-B14F-4D97-AF65-F5344CB8AC3E}">
        <p14:creationId xmlns:p14="http://schemas.microsoft.com/office/powerpoint/2010/main" val="1646629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722215"/>
            <a:ext cx="7543800" cy="560060"/>
          </a:xfrm>
        </p:spPr>
        <p:txBody>
          <a:bodyPr>
            <a:normAutofit/>
          </a:bodyPr>
          <a:lstStyle/>
          <a:p>
            <a:pPr algn="ctr"/>
            <a:r>
              <a:rPr lang="en-US" dirty="0" smtClean="0">
                <a:solidFill>
                  <a:srgbClr val="006666"/>
                </a:solidFill>
              </a:rPr>
              <a:t>Questions ?</a:t>
            </a:r>
            <a:endParaRPr lang="en-US" dirty="0">
              <a:solidFill>
                <a:srgbClr val="006666"/>
              </a:solidFill>
            </a:endParaRPr>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a:xfrm>
            <a:off x="7382741" y="5988131"/>
            <a:ext cx="984019" cy="361438"/>
          </a:xfrm>
        </p:spPr>
        <p:txBody>
          <a:bodyPr/>
          <a:lstStyle/>
          <a:p>
            <a:fld id="{6113E31D-E2AB-40D1-8B51-AFA5AFEF393A}" type="slidenum">
              <a:rPr lang="en-US" smtClean="0"/>
              <a:t>44</a:t>
            </a:fld>
            <a:endParaRPr lang="en-US" dirty="0"/>
          </a:p>
        </p:txBody>
      </p:sp>
    </p:spTree>
    <p:extLst>
      <p:ext uri="{BB962C8B-B14F-4D97-AF65-F5344CB8AC3E}">
        <p14:creationId xmlns:p14="http://schemas.microsoft.com/office/powerpoint/2010/main" val="992704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42" y="334680"/>
            <a:ext cx="8836270" cy="546997"/>
          </a:xfrm>
        </p:spPr>
        <p:txBody>
          <a:bodyPr>
            <a:noAutofit/>
          </a:bodyPr>
          <a:lstStyle/>
          <a:p>
            <a:pPr lvl="1" algn="ctr" defTabSz="685800" rtl="0">
              <a:lnSpc>
                <a:spcPct val="85000"/>
              </a:lnSpc>
              <a:spcBef>
                <a:spcPct val="0"/>
              </a:spcBef>
            </a:pPr>
            <a:r>
              <a:rPr lang="en-US" sz="3300" smtClean="0">
                <a:solidFill>
                  <a:srgbClr val="006666"/>
                </a:solidFill>
                <a:latin typeface="+mn-lt"/>
              </a:rPr>
              <a:t>What does this mean?</a:t>
            </a:r>
            <a:endParaRPr lang="en-US" sz="2000" i="1">
              <a:solidFill>
                <a:srgbClr val="006666"/>
              </a:solidFill>
              <a:latin typeface="+mj-lt"/>
            </a:endParaRPr>
          </a:p>
        </p:txBody>
      </p:sp>
      <p:sp>
        <p:nvSpPr>
          <p:cNvPr id="3" name="Content Placeholder 2"/>
          <p:cNvSpPr>
            <a:spLocks noGrp="1"/>
          </p:cNvSpPr>
          <p:nvPr>
            <p:ph idx="1"/>
          </p:nvPr>
        </p:nvSpPr>
        <p:spPr>
          <a:xfrm>
            <a:off x="272562" y="878763"/>
            <a:ext cx="8537331" cy="4736080"/>
          </a:xfrm>
        </p:spPr>
        <p:txBody>
          <a:bodyPr>
            <a:normAutofit/>
          </a:bodyPr>
          <a:lstStyle/>
          <a:p>
            <a:pPr marL="347663" indent="-347663">
              <a:buFont typeface="Wingdings" panose="05000000000000000000" pitchFamily="2" charset="2"/>
              <a:buChar char="§"/>
            </a:pPr>
            <a:r>
              <a:rPr lang="en-US" sz="2200" dirty="0" smtClean="0"/>
              <a:t>1,000 annual hours </a:t>
            </a:r>
            <a:r>
              <a:rPr lang="en-US" sz="2200" dirty="0" smtClean="0">
                <a:sym typeface="Symbol" panose="05050102010706020507" pitchFamily="18" charset="2"/>
              </a:rPr>
              <a:t> 180 school days = 5.55 hours which translates to:</a:t>
            </a:r>
            <a:endParaRPr lang="en-US" sz="2200" dirty="0" smtClean="0"/>
          </a:p>
          <a:p>
            <a:pPr marL="347663" indent="-347663">
              <a:buFont typeface="Wingdings" panose="05000000000000000000" pitchFamily="2" charset="2"/>
              <a:buChar char="§"/>
            </a:pPr>
            <a:endParaRPr lang="en-US" sz="2200" dirty="0" smtClean="0"/>
          </a:p>
          <a:p>
            <a:pPr marL="347663" indent="-347663">
              <a:buFont typeface="Wingdings" panose="05000000000000000000" pitchFamily="2" charset="2"/>
              <a:buChar char="§"/>
            </a:pPr>
            <a:endParaRPr lang="en-US" sz="2200" dirty="0"/>
          </a:p>
          <a:p>
            <a:pPr marL="347663" indent="-347663">
              <a:buFont typeface="Wingdings" panose="05000000000000000000" pitchFamily="2" charset="2"/>
              <a:buChar char="§"/>
            </a:pPr>
            <a:endParaRPr lang="en-US" sz="2200" dirty="0" smtClean="0"/>
          </a:p>
          <a:p>
            <a:pPr marL="347663" indent="-347663">
              <a:buFont typeface="Wingdings" panose="05000000000000000000" pitchFamily="2" charset="2"/>
              <a:buChar char="§"/>
            </a:pPr>
            <a:endParaRPr lang="en-US" sz="2200" dirty="0"/>
          </a:p>
          <a:p>
            <a:pPr marL="347663" indent="-347663">
              <a:buFont typeface="Wingdings" panose="05000000000000000000" pitchFamily="2" charset="2"/>
              <a:buChar char="§"/>
            </a:pPr>
            <a:endParaRPr lang="en-US" sz="2200" dirty="0" smtClean="0"/>
          </a:p>
          <a:p>
            <a:pPr marL="347663" indent="-347663">
              <a:buFont typeface="Wingdings" panose="05000000000000000000" pitchFamily="2" charset="2"/>
              <a:buChar char="§"/>
            </a:pPr>
            <a:endParaRPr lang="en-US" sz="2200" dirty="0"/>
          </a:p>
          <a:p>
            <a:pPr marL="347663" indent="-347663">
              <a:buFont typeface="Wingdings" panose="05000000000000000000" pitchFamily="2" charset="2"/>
              <a:buChar char="§"/>
            </a:pPr>
            <a:r>
              <a:rPr lang="en-US" sz="2200" dirty="0" smtClean="0"/>
              <a:t>Grades K</a:t>
            </a:r>
            <a:r>
              <a:rPr lang="en-US" sz="2200" dirty="0" smtClean="0">
                <a:sym typeface="Symbol" panose="05050102010706020507" pitchFamily="18" charset="2"/>
              </a:rPr>
              <a:t>3 FTE is diluted by 28%, Grades </a:t>
            </a:r>
            <a:r>
              <a:rPr lang="en-US" sz="2200" dirty="0">
                <a:sym typeface="Symbol" panose="05050102010706020507" pitchFamily="18" charset="2"/>
              </a:rPr>
              <a:t>4  12 </a:t>
            </a:r>
            <a:r>
              <a:rPr lang="en-US" sz="2200" dirty="0" smtClean="0">
                <a:sym typeface="Symbol" panose="05050102010706020507" pitchFamily="18" charset="2"/>
              </a:rPr>
              <a:t>by 10%.</a:t>
            </a:r>
            <a:endParaRPr lang="en-US" sz="2200" dirty="0" smtClean="0"/>
          </a:p>
          <a:p>
            <a:pPr marL="347663" indent="-347663">
              <a:buFont typeface="Wingdings" panose="05000000000000000000" pitchFamily="2" charset="2"/>
              <a:buChar char="§"/>
            </a:pPr>
            <a:r>
              <a:rPr lang="en-US" sz="2200" dirty="0" smtClean="0"/>
              <a:t>Examples:</a:t>
            </a:r>
          </a:p>
          <a:p>
            <a:pPr marL="631825" lvl="1" indent="-290513">
              <a:buFont typeface="Arial" panose="020B0604020202020204" pitchFamily="34" charset="0"/>
              <a:buChar char="•"/>
            </a:pPr>
            <a:r>
              <a:rPr lang="en-US" sz="1900" dirty="0" smtClean="0"/>
              <a:t>A 1-hour high school class changes from 0.20 FTE to 0.18 FTE.</a:t>
            </a:r>
          </a:p>
          <a:p>
            <a:pPr marL="631825" lvl="1" indent="-290513">
              <a:buFont typeface="Arial" panose="020B0604020202020204" pitchFamily="34" charset="0"/>
              <a:buChar char="•"/>
            </a:pPr>
            <a:r>
              <a:rPr lang="en-US" sz="1900" dirty="0" smtClean="0"/>
              <a:t>A 1st grader enrolled for 2 daily hours changes from 0.50 FTE to 0.36 FTE.</a:t>
            </a:r>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5</a:t>
            </a:fld>
            <a:endParaRPr lang="en-US"/>
          </a:p>
        </p:txBody>
      </p:sp>
      <p:graphicFrame>
        <p:nvGraphicFramePr>
          <p:cNvPr id="4" name="Table 3" descr="FTE Table" title="FTE Table"/>
          <p:cNvGraphicFramePr>
            <a:graphicFrameLocks noGrp="1"/>
          </p:cNvGraphicFramePr>
          <p:nvPr>
            <p:extLst>
              <p:ext uri="{D42A27DB-BD31-4B8C-83A1-F6EECF244321}">
                <p14:modId xmlns:p14="http://schemas.microsoft.com/office/powerpoint/2010/main" val="599835555"/>
              </p:ext>
            </p:extLst>
          </p:nvPr>
        </p:nvGraphicFramePr>
        <p:xfrm>
          <a:off x="552157" y="1365949"/>
          <a:ext cx="7978140" cy="2221322"/>
        </p:xfrm>
        <a:graphic>
          <a:graphicData uri="http://schemas.openxmlformats.org/drawingml/2006/table">
            <a:tbl>
              <a:tblPr firstRow="1" bandRow="1">
                <a:tableStyleId>{5C22544A-7EE6-4342-B048-85BDC9FD1C3A}</a:tableStyleId>
              </a:tblPr>
              <a:tblGrid>
                <a:gridCol w="1805940">
                  <a:extLst>
                    <a:ext uri="{9D8B030D-6E8A-4147-A177-3AD203B41FA5}">
                      <a16:colId xmlns:a16="http://schemas.microsoft.com/office/drawing/2014/main" val="20000"/>
                    </a:ext>
                  </a:extLst>
                </a:gridCol>
                <a:gridCol w="1805940">
                  <a:extLst>
                    <a:ext uri="{9D8B030D-6E8A-4147-A177-3AD203B41FA5}">
                      <a16:colId xmlns:a16="http://schemas.microsoft.com/office/drawing/2014/main" val="20001"/>
                    </a:ext>
                  </a:extLst>
                </a:gridCol>
                <a:gridCol w="1805940">
                  <a:extLst>
                    <a:ext uri="{9D8B030D-6E8A-4147-A177-3AD203B41FA5}">
                      <a16:colId xmlns:a16="http://schemas.microsoft.com/office/drawing/2014/main" val="20002"/>
                    </a:ext>
                  </a:extLst>
                </a:gridCol>
                <a:gridCol w="2560320">
                  <a:extLst>
                    <a:ext uri="{9D8B030D-6E8A-4147-A177-3AD203B41FA5}">
                      <a16:colId xmlns:a16="http://schemas.microsoft.com/office/drawing/2014/main" val="20003"/>
                    </a:ext>
                  </a:extLst>
                </a:gridCol>
              </a:tblGrid>
              <a:tr h="365760">
                <a:tc>
                  <a:txBody>
                    <a:bodyPr/>
                    <a:lstStyle/>
                    <a:p>
                      <a:endParaRPr lang="en-US" sz="1800"/>
                    </a:p>
                  </a:txBody>
                  <a:tcPr/>
                </a:tc>
                <a:tc gridSpan="2">
                  <a:txBody>
                    <a:bodyPr/>
                    <a:lstStyle/>
                    <a:p>
                      <a:pPr algn="ctr"/>
                      <a:r>
                        <a:rPr lang="en-US" sz="1800" smtClean="0"/>
                        <a:t>From</a:t>
                      </a:r>
                      <a:endParaRPr lang="en-US" sz="1800"/>
                    </a:p>
                  </a:txBody>
                  <a:tcPr/>
                </a:tc>
                <a:tc hMerge="1">
                  <a:txBody>
                    <a:bodyPr/>
                    <a:lstStyle/>
                    <a:p>
                      <a:endParaRPr lang="en-US" dirty="0"/>
                    </a:p>
                  </a:txBody>
                  <a:tcPr/>
                </a:tc>
                <a:tc>
                  <a:txBody>
                    <a:bodyPr/>
                    <a:lstStyle/>
                    <a:p>
                      <a:pPr algn="ctr"/>
                      <a:r>
                        <a:rPr lang="en-US" sz="1800" smtClean="0"/>
                        <a:t>To</a:t>
                      </a:r>
                      <a:endParaRPr lang="en-US" sz="1800"/>
                    </a:p>
                  </a:txBody>
                  <a:tcPr/>
                </a:tc>
                <a:extLst>
                  <a:ext uri="{0D108BD9-81ED-4DB2-BD59-A6C34878D82A}">
                    <a16:rowId xmlns:a16="http://schemas.microsoft.com/office/drawing/2014/main" val="10000"/>
                  </a:ext>
                </a:extLst>
              </a:tr>
              <a:tr h="365760">
                <a:tc>
                  <a:txBody>
                    <a:bodyPr/>
                    <a:lstStyle/>
                    <a:p>
                      <a:endParaRPr lang="en-US" sz="1800">
                        <a:solidFill>
                          <a:schemeClr val="bg1"/>
                        </a:solidFill>
                      </a:endParaRPr>
                    </a:p>
                  </a:txBody>
                  <a:tcPr>
                    <a:solidFill>
                      <a:schemeClr val="accent1">
                        <a:lumMod val="75000"/>
                      </a:schemeClr>
                    </a:solidFill>
                  </a:tcPr>
                </a:tc>
                <a:tc>
                  <a:txBody>
                    <a:bodyPr/>
                    <a:lstStyle/>
                    <a:p>
                      <a:pPr algn="ctr"/>
                      <a:r>
                        <a:rPr lang="en-US" sz="1800" smtClean="0">
                          <a:solidFill>
                            <a:schemeClr val="bg1"/>
                          </a:solidFill>
                        </a:rPr>
                        <a:t>For Gr K–3</a:t>
                      </a:r>
                      <a:endParaRPr lang="en-US" sz="1800">
                        <a:solidFill>
                          <a:schemeClr val="bg1"/>
                        </a:solidFill>
                      </a:endParaRPr>
                    </a:p>
                  </a:txBody>
                  <a:tcPr>
                    <a:solidFill>
                      <a:schemeClr val="accent1">
                        <a:lumMod val="75000"/>
                      </a:schemeClr>
                    </a:solidFill>
                  </a:tcPr>
                </a:tc>
                <a:tc>
                  <a:txBody>
                    <a:bodyPr/>
                    <a:lstStyle/>
                    <a:p>
                      <a:pPr algn="ctr"/>
                      <a:r>
                        <a:rPr lang="en-US" sz="1800" smtClean="0">
                          <a:solidFill>
                            <a:schemeClr val="bg1"/>
                          </a:solidFill>
                        </a:rPr>
                        <a:t>For</a:t>
                      </a:r>
                      <a:r>
                        <a:rPr lang="en-US" sz="1800" baseline="0" smtClean="0">
                          <a:solidFill>
                            <a:schemeClr val="bg1"/>
                          </a:solidFill>
                        </a:rPr>
                        <a:t> Gr 4–12</a:t>
                      </a:r>
                      <a:endParaRPr lang="en-US" sz="1800">
                        <a:solidFill>
                          <a:schemeClr val="bg1"/>
                        </a:solidFill>
                      </a:endParaRPr>
                    </a:p>
                  </a:txBody>
                  <a:tcPr>
                    <a:solidFill>
                      <a:schemeClr val="accent1">
                        <a:lumMod val="75000"/>
                      </a:schemeClr>
                    </a:solidFill>
                  </a:tcPr>
                </a:tc>
                <a:tc>
                  <a:txBody>
                    <a:bodyPr/>
                    <a:lstStyle/>
                    <a:p>
                      <a:pPr algn="ctr"/>
                      <a:r>
                        <a:rPr lang="en-US" sz="1800" smtClean="0">
                          <a:solidFill>
                            <a:schemeClr val="bg1"/>
                          </a:solidFill>
                        </a:rPr>
                        <a:t>For All Grades</a:t>
                      </a:r>
                      <a:endParaRPr lang="en-US" sz="1800">
                        <a:solidFill>
                          <a:schemeClr val="bg1"/>
                        </a:solidFill>
                      </a:endParaRPr>
                    </a:p>
                  </a:txBody>
                  <a:tcPr>
                    <a:solidFill>
                      <a:schemeClr val="accent1">
                        <a:lumMod val="75000"/>
                      </a:schemeClr>
                    </a:solidFill>
                  </a:tcPr>
                </a:tc>
                <a:extLst>
                  <a:ext uri="{0D108BD9-81ED-4DB2-BD59-A6C34878D82A}">
                    <a16:rowId xmlns:a16="http://schemas.microsoft.com/office/drawing/2014/main" val="10001"/>
                  </a:ext>
                </a:extLst>
              </a:tr>
              <a:tr h="365760">
                <a:tc>
                  <a:txBody>
                    <a:bodyPr/>
                    <a:lstStyle/>
                    <a:p>
                      <a:r>
                        <a:rPr lang="en-US" sz="1800" smtClean="0"/>
                        <a:t>Daily Hours</a:t>
                      </a:r>
                      <a:endParaRPr lang="en-US" sz="1800"/>
                    </a:p>
                  </a:txBody>
                  <a:tcPr/>
                </a:tc>
                <a:tc>
                  <a:txBody>
                    <a:bodyPr/>
                    <a:lstStyle/>
                    <a:p>
                      <a:pPr algn="ctr"/>
                      <a:r>
                        <a:rPr lang="en-US" sz="1800" smtClean="0"/>
                        <a:t>4 hours</a:t>
                      </a:r>
                      <a:endParaRPr lang="en-US" sz="1800"/>
                    </a:p>
                  </a:txBody>
                  <a:tcPr/>
                </a:tc>
                <a:tc>
                  <a:txBody>
                    <a:bodyPr/>
                    <a:lstStyle/>
                    <a:p>
                      <a:pPr algn="ctr"/>
                      <a:r>
                        <a:rPr lang="en-US" sz="1800" smtClean="0"/>
                        <a:t>5 hours</a:t>
                      </a:r>
                      <a:endParaRPr lang="en-US" sz="1800"/>
                    </a:p>
                  </a:txBody>
                  <a:tcPr/>
                </a:tc>
                <a:tc>
                  <a:txBody>
                    <a:bodyPr/>
                    <a:lstStyle/>
                    <a:p>
                      <a:pPr algn="ctr"/>
                      <a:r>
                        <a:rPr lang="en-US" sz="1800" dirty="0" smtClean="0"/>
                        <a:t>5 hours &amp; 33 minutes</a:t>
                      </a:r>
                      <a:endParaRPr lang="en-US" sz="1800" dirty="0"/>
                    </a:p>
                  </a:txBody>
                  <a:tcPr/>
                </a:tc>
                <a:extLst>
                  <a:ext uri="{0D108BD9-81ED-4DB2-BD59-A6C34878D82A}">
                    <a16:rowId xmlns:a16="http://schemas.microsoft.com/office/drawing/2014/main" val="10002"/>
                  </a:ext>
                </a:extLst>
              </a:tr>
              <a:tr h="392522">
                <a:tc>
                  <a:txBody>
                    <a:bodyPr/>
                    <a:lstStyle/>
                    <a:p>
                      <a:r>
                        <a:rPr lang="en-US" sz="1800" smtClean="0"/>
                        <a:t>Daily Minutes</a:t>
                      </a:r>
                      <a:endParaRPr lang="en-US" sz="1800"/>
                    </a:p>
                  </a:txBody>
                  <a:tcPr/>
                </a:tc>
                <a:tc>
                  <a:txBody>
                    <a:bodyPr/>
                    <a:lstStyle/>
                    <a:p>
                      <a:pPr algn="ctr"/>
                      <a:r>
                        <a:rPr lang="en-US" sz="1800" smtClean="0"/>
                        <a:t>240 minutes</a:t>
                      </a:r>
                      <a:endParaRPr lang="en-US" sz="1800"/>
                    </a:p>
                  </a:txBody>
                  <a:tcPr/>
                </a:tc>
                <a:tc>
                  <a:txBody>
                    <a:bodyPr/>
                    <a:lstStyle/>
                    <a:p>
                      <a:pPr algn="ctr"/>
                      <a:r>
                        <a:rPr lang="en-US" sz="1800" smtClean="0"/>
                        <a:t>300 minutes</a:t>
                      </a:r>
                      <a:endParaRPr lang="en-US" sz="1800"/>
                    </a:p>
                  </a:txBody>
                  <a:tcPr/>
                </a:tc>
                <a:tc>
                  <a:txBody>
                    <a:bodyPr/>
                    <a:lstStyle/>
                    <a:p>
                      <a:pPr algn="ctr"/>
                      <a:r>
                        <a:rPr lang="en-US" sz="1800" smtClean="0"/>
                        <a:t>333 minutes</a:t>
                      </a:r>
                      <a:endParaRPr lang="en-US" sz="1800"/>
                    </a:p>
                  </a:txBody>
                  <a:tcPr/>
                </a:tc>
                <a:extLst>
                  <a:ext uri="{0D108BD9-81ED-4DB2-BD59-A6C34878D82A}">
                    <a16:rowId xmlns:a16="http://schemas.microsoft.com/office/drawing/2014/main" val="10003"/>
                  </a:ext>
                </a:extLst>
              </a:tr>
              <a:tr h="365760">
                <a:tc>
                  <a:txBody>
                    <a:bodyPr/>
                    <a:lstStyle/>
                    <a:p>
                      <a:r>
                        <a:rPr lang="en-US" sz="1800" smtClean="0"/>
                        <a:t>Weekly Hours</a:t>
                      </a:r>
                      <a:endParaRPr lang="en-US" sz="1800"/>
                    </a:p>
                  </a:txBody>
                  <a:tcPr/>
                </a:tc>
                <a:tc>
                  <a:txBody>
                    <a:bodyPr/>
                    <a:lstStyle/>
                    <a:p>
                      <a:pPr algn="ctr"/>
                      <a:r>
                        <a:rPr lang="en-US" sz="1800" smtClean="0"/>
                        <a:t>20 hours</a:t>
                      </a:r>
                      <a:endParaRPr lang="en-US" sz="1800"/>
                    </a:p>
                  </a:txBody>
                  <a:tcPr/>
                </a:tc>
                <a:tc>
                  <a:txBody>
                    <a:bodyPr/>
                    <a:lstStyle/>
                    <a:p>
                      <a:pPr algn="ctr"/>
                      <a:r>
                        <a:rPr lang="en-US" sz="1800" smtClean="0"/>
                        <a:t>25 hours</a:t>
                      </a:r>
                      <a:endParaRPr lang="en-US" sz="1800"/>
                    </a:p>
                  </a:txBody>
                  <a:tcPr/>
                </a:tc>
                <a:tc>
                  <a:txBody>
                    <a:bodyPr/>
                    <a:lstStyle/>
                    <a:p>
                      <a:pPr algn="ctr"/>
                      <a:r>
                        <a:rPr lang="en-US" sz="1800" smtClean="0"/>
                        <a:t>27 hours &amp; 45 minutes</a:t>
                      </a:r>
                      <a:endParaRPr lang="en-US" sz="1800"/>
                    </a:p>
                  </a:txBody>
                  <a:tcPr/>
                </a:tc>
                <a:extLst>
                  <a:ext uri="{0D108BD9-81ED-4DB2-BD59-A6C34878D82A}">
                    <a16:rowId xmlns:a16="http://schemas.microsoft.com/office/drawing/2014/main" val="10004"/>
                  </a:ext>
                </a:extLst>
              </a:tr>
              <a:tr h="365760">
                <a:tc>
                  <a:txBody>
                    <a:bodyPr/>
                    <a:lstStyle/>
                    <a:p>
                      <a:r>
                        <a:rPr lang="en-US" sz="1800" smtClean="0"/>
                        <a:t>Weekly Minutes</a:t>
                      </a:r>
                      <a:endParaRPr lang="en-US" sz="1800"/>
                    </a:p>
                  </a:txBody>
                  <a:tcPr/>
                </a:tc>
                <a:tc>
                  <a:txBody>
                    <a:bodyPr/>
                    <a:lstStyle/>
                    <a:p>
                      <a:pPr algn="ctr"/>
                      <a:r>
                        <a:rPr lang="en-US" sz="1800" smtClean="0"/>
                        <a:t>1,200 minutes</a:t>
                      </a:r>
                      <a:endParaRPr lang="en-US" sz="1800"/>
                    </a:p>
                  </a:txBody>
                  <a:tcPr/>
                </a:tc>
                <a:tc>
                  <a:txBody>
                    <a:bodyPr/>
                    <a:lstStyle/>
                    <a:p>
                      <a:pPr algn="ctr"/>
                      <a:r>
                        <a:rPr lang="en-US" sz="1800" smtClean="0"/>
                        <a:t>1,500 minutes</a:t>
                      </a:r>
                      <a:endParaRPr lang="en-US" sz="1800"/>
                    </a:p>
                  </a:txBody>
                  <a:tcPr/>
                </a:tc>
                <a:tc>
                  <a:txBody>
                    <a:bodyPr/>
                    <a:lstStyle/>
                    <a:p>
                      <a:pPr algn="ctr"/>
                      <a:r>
                        <a:rPr lang="en-US" sz="1800" dirty="0" smtClean="0"/>
                        <a:t>1,665 minutes</a:t>
                      </a:r>
                      <a:endParaRPr lang="en-US" sz="18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39385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22" y="252234"/>
            <a:ext cx="8572173" cy="654671"/>
          </a:xfrm>
        </p:spPr>
        <p:txBody>
          <a:bodyPr>
            <a:noAutofit/>
          </a:bodyPr>
          <a:lstStyle/>
          <a:p>
            <a:pPr lvl="1" algn="ctr" defTabSz="685800" rtl="0">
              <a:lnSpc>
                <a:spcPct val="85000"/>
              </a:lnSpc>
              <a:spcBef>
                <a:spcPct val="0"/>
              </a:spcBef>
            </a:pPr>
            <a:r>
              <a:rPr lang="en-US" sz="3300" smtClean="0">
                <a:solidFill>
                  <a:srgbClr val="006666"/>
                </a:solidFill>
                <a:latin typeface="+mn-lt"/>
              </a:rPr>
              <a:t>What does this mean for CTE enhanced funding?</a:t>
            </a:r>
            <a:endParaRPr lang="en-US" sz="2000" i="1">
              <a:solidFill>
                <a:srgbClr val="006666"/>
              </a:solidFill>
              <a:latin typeface="+mj-lt"/>
            </a:endParaRPr>
          </a:p>
        </p:txBody>
      </p:sp>
      <p:sp>
        <p:nvSpPr>
          <p:cNvPr id="3" name="Content Placeholder 2"/>
          <p:cNvSpPr>
            <a:spLocks noGrp="1"/>
          </p:cNvSpPr>
          <p:nvPr>
            <p:ph idx="1"/>
          </p:nvPr>
        </p:nvSpPr>
        <p:spPr>
          <a:xfrm>
            <a:off x="272562" y="959370"/>
            <a:ext cx="8537331" cy="4677958"/>
          </a:xfrm>
        </p:spPr>
        <p:txBody>
          <a:bodyPr>
            <a:normAutofit/>
          </a:bodyPr>
          <a:lstStyle/>
          <a:p>
            <a:pPr marL="231775" indent="-231775">
              <a:buFont typeface="Wingdings" panose="05000000000000000000" pitchFamily="2" charset="2"/>
              <a:buChar char="§"/>
            </a:pPr>
            <a:r>
              <a:rPr lang="en-US" sz="2200" dirty="0" smtClean="0"/>
              <a:t>CTE FTE will be reduced by 10%. </a:t>
            </a:r>
          </a:p>
          <a:p>
            <a:pPr marL="231775" indent="-231775">
              <a:buFont typeface="Wingdings" panose="05000000000000000000" pitchFamily="2" charset="2"/>
              <a:buChar char="§"/>
            </a:pPr>
            <a:r>
              <a:rPr lang="en-US" sz="2200" dirty="0" smtClean="0"/>
              <a:t>Additional non-CTE FTE can be claimed.</a:t>
            </a:r>
          </a:p>
          <a:p>
            <a:pPr marL="231775" indent="-231775">
              <a:buFont typeface="Wingdings" panose="05000000000000000000" pitchFamily="2" charset="2"/>
              <a:buChar char="§"/>
            </a:pPr>
            <a:r>
              <a:rPr lang="en-US" sz="2200" dirty="0" smtClean="0"/>
              <a:t>For example, </a:t>
            </a:r>
          </a:p>
          <a:p>
            <a:pPr marL="457200" lvl="1" indent="-225425">
              <a:buFont typeface="Arial" panose="020B0604020202020204" pitchFamily="34" charset="0"/>
              <a:buChar char="•"/>
            </a:pPr>
            <a:r>
              <a:rPr lang="en-US" sz="1900" dirty="0" smtClean="0"/>
              <a:t>A high school schedule has six classes per day that meet one hour a day/five days a week. Each class has 300 weekly minutes.</a:t>
            </a:r>
          </a:p>
          <a:p>
            <a:pPr marL="457200" lvl="1" indent="-225425">
              <a:buFont typeface="Arial" panose="020B0604020202020204" pitchFamily="34" charset="0"/>
              <a:buChar char="•"/>
            </a:pPr>
            <a:r>
              <a:rPr lang="en-US" sz="1900" dirty="0" smtClean="0"/>
              <a:t>Student is enrolled in one CTE class and 5 non-CTE class.</a:t>
            </a:r>
          </a:p>
          <a:p>
            <a:pPr marL="347663" indent="-347663">
              <a:buFont typeface="Wingdings" panose="05000000000000000000" pitchFamily="2" charset="2"/>
              <a:buChar char="§"/>
            </a:pPr>
            <a:endParaRPr lang="en-US" sz="2200" dirty="0"/>
          </a:p>
          <a:p>
            <a:pPr marL="347663" indent="-347663">
              <a:buFont typeface="Wingdings" panose="05000000000000000000" pitchFamily="2" charset="2"/>
              <a:buChar char="§"/>
            </a:pPr>
            <a:endParaRPr lang="en-US" sz="2200" dirty="0" smtClean="0"/>
          </a:p>
          <a:p>
            <a:pPr marL="347663" indent="-347663">
              <a:buFont typeface="Wingdings" panose="05000000000000000000" pitchFamily="2" charset="2"/>
              <a:buChar char="§"/>
            </a:pPr>
            <a:endParaRPr lang="en-US" sz="2200" dirty="0"/>
          </a:p>
          <a:p>
            <a:pPr marL="347663" indent="-347663">
              <a:buFont typeface="Wingdings" panose="05000000000000000000" pitchFamily="2" charset="2"/>
              <a:buChar char="§"/>
            </a:pPr>
            <a:endParaRPr lang="en-US" sz="2200" dirty="0" smtClean="0"/>
          </a:p>
          <a:p>
            <a:pPr marL="347663" indent="-347663">
              <a:buFont typeface="Wingdings" panose="05000000000000000000" pitchFamily="2" charset="2"/>
              <a:buChar char="§"/>
            </a:pPr>
            <a:endParaRPr lang="en-US" sz="2200"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6</a:t>
            </a:fld>
            <a:endParaRPr lang="en-US"/>
          </a:p>
        </p:txBody>
      </p:sp>
      <p:graphicFrame>
        <p:nvGraphicFramePr>
          <p:cNvPr id="7" name="Table 6" descr="CTE Table" title="CTE Table"/>
          <p:cNvGraphicFramePr>
            <a:graphicFrameLocks noGrp="1"/>
          </p:cNvGraphicFramePr>
          <p:nvPr>
            <p:extLst>
              <p:ext uri="{D42A27DB-BD31-4B8C-83A1-F6EECF244321}">
                <p14:modId xmlns:p14="http://schemas.microsoft.com/office/powerpoint/2010/main" val="2488748742"/>
              </p:ext>
            </p:extLst>
          </p:nvPr>
        </p:nvGraphicFramePr>
        <p:xfrm>
          <a:off x="1499014" y="3195818"/>
          <a:ext cx="5926360" cy="1953304"/>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2298262490"/>
                    </a:ext>
                  </a:extLst>
                </a:gridCol>
                <a:gridCol w="1097280">
                  <a:extLst>
                    <a:ext uri="{9D8B030D-6E8A-4147-A177-3AD203B41FA5}">
                      <a16:colId xmlns:a16="http://schemas.microsoft.com/office/drawing/2014/main" val="3611027643"/>
                    </a:ext>
                  </a:extLst>
                </a:gridCol>
                <a:gridCol w="1188720">
                  <a:extLst>
                    <a:ext uri="{9D8B030D-6E8A-4147-A177-3AD203B41FA5}">
                      <a16:colId xmlns:a16="http://schemas.microsoft.com/office/drawing/2014/main" val="3862085505"/>
                    </a:ext>
                  </a:extLst>
                </a:gridCol>
                <a:gridCol w="1371600">
                  <a:extLst>
                    <a:ext uri="{9D8B030D-6E8A-4147-A177-3AD203B41FA5}">
                      <a16:colId xmlns:a16="http://schemas.microsoft.com/office/drawing/2014/main" val="1126862826"/>
                    </a:ext>
                  </a:extLst>
                </a:gridCol>
                <a:gridCol w="1080040">
                  <a:extLst>
                    <a:ext uri="{9D8B030D-6E8A-4147-A177-3AD203B41FA5}">
                      <a16:colId xmlns:a16="http://schemas.microsoft.com/office/drawing/2014/main" val="2318371066"/>
                    </a:ext>
                  </a:extLst>
                </a:gridCol>
              </a:tblGrid>
              <a:tr h="789294">
                <a:tc>
                  <a:txBody>
                    <a:bodyPr/>
                    <a:lstStyle/>
                    <a:p>
                      <a:pPr algn="ctr"/>
                      <a:r>
                        <a:rPr lang="en-US" sz="1900" dirty="0" smtClean="0"/>
                        <a:t>School Year</a:t>
                      </a:r>
                      <a:endParaRPr lang="en-US" sz="1900" dirty="0"/>
                    </a:p>
                  </a:txBody>
                  <a:tcPr/>
                </a:tc>
                <a:tc>
                  <a:txBody>
                    <a:bodyPr/>
                    <a:lstStyle/>
                    <a:p>
                      <a:pPr algn="ctr"/>
                      <a:r>
                        <a:rPr lang="en-US" sz="1900" smtClean="0"/>
                        <a:t>Weekly Minutes</a:t>
                      </a:r>
                      <a:endParaRPr lang="en-US" sz="1900"/>
                    </a:p>
                  </a:txBody>
                  <a:tcPr/>
                </a:tc>
                <a:tc>
                  <a:txBody>
                    <a:bodyPr/>
                    <a:lstStyle/>
                    <a:p>
                      <a:pPr algn="ctr"/>
                      <a:r>
                        <a:rPr lang="en-US" sz="1900" smtClean="0"/>
                        <a:t>CTE Class FTE</a:t>
                      </a:r>
                      <a:endParaRPr lang="en-US" sz="1900"/>
                    </a:p>
                  </a:txBody>
                  <a:tcPr/>
                </a:tc>
                <a:tc>
                  <a:txBody>
                    <a:bodyPr/>
                    <a:lstStyle/>
                    <a:p>
                      <a:pPr algn="ctr"/>
                      <a:r>
                        <a:rPr lang="en-US" sz="1900" dirty="0" smtClean="0"/>
                        <a:t>Non-CTE Class FTE</a:t>
                      </a:r>
                      <a:endParaRPr lang="en-US" sz="1900" dirty="0"/>
                    </a:p>
                  </a:txBody>
                  <a:tcPr/>
                </a:tc>
                <a:tc>
                  <a:txBody>
                    <a:bodyPr/>
                    <a:lstStyle/>
                    <a:p>
                      <a:pPr algn="ctr"/>
                      <a:r>
                        <a:rPr lang="en-US" sz="1900" smtClean="0"/>
                        <a:t>Total</a:t>
                      </a:r>
                    </a:p>
                    <a:p>
                      <a:pPr algn="ctr"/>
                      <a:r>
                        <a:rPr lang="en-US" sz="1900" smtClean="0"/>
                        <a:t>FTE</a:t>
                      </a:r>
                      <a:endParaRPr lang="en-US" sz="1900"/>
                    </a:p>
                  </a:txBody>
                  <a:tcPr/>
                </a:tc>
                <a:extLst>
                  <a:ext uri="{0D108BD9-81ED-4DB2-BD59-A6C34878D82A}">
                    <a16:rowId xmlns:a16="http://schemas.microsoft.com/office/drawing/2014/main" val="2320510144"/>
                  </a:ext>
                </a:extLst>
              </a:tr>
              <a:tr h="582005">
                <a:tc>
                  <a:txBody>
                    <a:bodyPr/>
                    <a:lstStyle/>
                    <a:p>
                      <a:pPr algn="ctr"/>
                      <a:r>
                        <a:rPr lang="en-US" sz="1900" dirty="0" smtClean="0"/>
                        <a:t>2017</a:t>
                      </a:r>
                      <a:r>
                        <a:rPr lang="en-US" sz="2000" dirty="0" smtClean="0">
                          <a:sym typeface="Symbol" panose="05050102010706020507" pitchFamily="18" charset="2"/>
                        </a:rPr>
                        <a:t></a:t>
                      </a:r>
                      <a:r>
                        <a:rPr lang="en-US" sz="1900" dirty="0" smtClean="0"/>
                        <a:t>18</a:t>
                      </a:r>
                      <a:endParaRPr lang="en-US" sz="1900" dirty="0"/>
                    </a:p>
                  </a:txBody>
                  <a:tcPr anchor="ctr"/>
                </a:tc>
                <a:tc>
                  <a:txBody>
                    <a:bodyPr/>
                    <a:lstStyle/>
                    <a:p>
                      <a:pPr algn="ctr"/>
                      <a:r>
                        <a:rPr lang="en-US" sz="1900" smtClean="0"/>
                        <a:t>1,500</a:t>
                      </a:r>
                      <a:endParaRPr lang="en-US" sz="1900"/>
                    </a:p>
                  </a:txBody>
                  <a:tcPr anchor="ctr"/>
                </a:tc>
                <a:tc>
                  <a:txBody>
                    <a:bodyPr/>
                    <a:lstStyle/>
                    <a:p>
                      <a:pPr algn="ctr"/>
                      <a:r>
                        <a:rPr lang="en-US" sz="1900" smtClean="0"/>
                        <a:t>0.20</a:t>
                      </a:r>
                      <a:endParaRPr lang="en-US" sz="1900"/>
                    </a:p>
                  </a:txBody>
                  <a:tcPr anchor="ctr"/>
                </a:tc>
                <a:tc>
                  <a:txBody>
                    <a:bodyPr/>
                    <a:lstStyle/>
                    <a:p>
                      <a:pPr algn="ctr"/>
                      <a:r>
                        <a:rPr lang="en-US" sz="1900" smtClean="0"/>
                        <a:t>0.80</a:t>
                      </a:r>
                      <a:endParaRPr lang="en-US" sz="1900"/>
                    </a:p>
                  </a:txBody>
                  <a:tcPr anchor="ctr"/>
                </a:tc>
                <a:tc>
                  <a:txBody>
                    <a:bodyPr/>
                    <a:lstStyle/>
                    <a:p>
                      <a:pPr algn="ctr"/>
                      <a:r>
                        <a:rPr lang="en-US" sz="1900" smtClean="0"/>
                        <a:t>1.00</a:t>
                      </a:r>
                      <a:endParaRPr lang="en-US" sz="1900"/>
                    </a:p>
                  </a:txBody>
                  <a:tcPr anchor="ctr"/>
                </a:tc>
                <a:extLst>
                  <a:ext uri="{0D108BD9-81ED-4DB2-BD59-A6C34878D82A}">
                    <a16:rowId xmlns:a16="http://schemas.microsoft.com/office/drawing/2014/main" val="3034704377"/>
                  </a:ext>
                </a:extLst>
              </a:tr>
              <a:tr h="582005">
                <a:tc>
                  <a:txBody>
                    <a:bodyPr/>
                    <a:lstStyle/>
                    <a:p>
                      <a:pPr algn="ctr"/>
                      <a:r>
                        <a:rPr lang="en-US" sz="1900" dirty="0" smtClean="0"/>
                        <a:t>2018</a:t>
                      </a:r>
                      <a:r>
                        <a:rPr lang="en-US" sz="2000" dirty="0" smtClean="0">
                          <a:sym typeface="Symbol" panose="05050102010706020507" pitchFamily="18" charset="2"/>
                        </a:rPr>
                        <a:t></a:t>
                      </a:r>
                      <a:r>
                        <a:rPr lang="en-US" sz="1900" dirty="0" smtClean="0"/>
                        <a:t>19</a:t>
                      </a:r>
                      <a:endParaRPr lang="en-US" sz="1900" dirty="0"/>
                    </a:p>
                  </a:txBody>
                  <a:tcPr anchor="ctr"/>
                </a:tc>
                <a:tc>
                  <a:txBody>
                    <a:bodyPr/>
                    <a:lstStyle/>
                    <a:p>
                      <a:pPr algn="ctr"/>
                      <a:r>
                        <a:rPr lang="en-US" sz="1900" smtClean="0"/>
                        <a:t>1,665</a:t>
                      </a:r>
                      <a:endParaRPr lang="en-US" sz="1900"/>
                    </a:p>
                  </a:txBody>
                  <a:tcPr anchor="ctr"/>
                </a:tc>
                <a:tc>
                  <a:txBody>
                    <a:bodyPr/>
                    <a:lstStyle/>
                    <a:p>
                      <a:pPr algn="ctr"/>
                      <a:r>
                        <a:rPr lang="en-US" sz="1900" smtClean="0"/>
                        <a:t>0.18</a:t>
                      </a:r>
                      <a:endParaRPr lang="en-US" sz="1900"/>
                    </a:p>
                  </a:txBody>
                  <a:tcPr anchor="ctr"/>
                </a:tc>
                <a:tc>
                  <a:txBody>
                    <a:bodyPr/>
                    <a:lstStyle/>
                    <a:p>
                      <a:pPr algn="ctr"/>
                      <a:r>
                        <a:rPr lang="en-US" sz="1900" smtClean="0"/>
                        <a:t>0.82</a:t>
                      </a:r>
                      <a:endParaRPr lang="en-US" sz="1900"/>
                    </a:p>
                  </a:txBody>
                  <a:tcPr anchor="ctr"/>
                </a:tc>
                <a:tc>
                  <a:txBody>
                    <a:bodyPr/>
                    <a:lstStyle/>
                    <a:p>
                      <a:pPr algn="ctr"/>
                      <a:r>
                        <a:rPr lang="en-US" sz="1900" dirty="0" smtClean="0"/>
                        <a:t>1.00</a:t>
                      </a:r>
                      <a:endParaRPr lang="en-US" sz="1900" dirty="0"/>
                    </a:p>
                  </a:txBody>
                  <a:tcPr anchor="ctr"/>
                </a:tc>
                <a:extLst>
                  <a:ext uri="{0D108BD9-81ED-4DB2-BD59-A6C34878D82A}">
                    <a16:rowId xmlns:a16="http://schemas.microsoft.com/office/drawing/2014/main" val="1900296548"/>
                  </a:ext>
                </a:extLst>
              </a:tr>
            </a:tbl>
          </a:graphicData>
        </a:graphic>
      </p:graphicFrame>
    </p:spTree>
    <p:extLst>
      <p:ext uri="{BB962C8B-B14F-4D97-AF65-F5344CB8AC3E}">
        <p14:creationId xmlns:p14="http://schemas.microsoft.com/office/powerpoint/2010/main" val="2112797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96" y="147304"/>
            <a:ext cx="8885208" cy="654671"/>
          </a:xfrm>
        </p:spPr>
        <p:txBody>
          <a:bodyPr>
            <a:noAutofit/>
          </a:bodyPr>
          <a:lstStyle/>
          <a:p>
            <a:pPr lvl="1" algn="ctr" defTabSz="685800" rtl="0">
              <a:lnSpc>
                <a:spcPct val="85000"/>
              </a:lnSpc>
              <a:spcBef>
                <a:spcPct val="0"/>
              </a:spcBef>
            </a:pPr>
            <a:r>
              <a:rPr lang="en-US" sz="3000" smtClean="0">
                <a:solidFill>
                  <a:srgbClr val="006666"/>
                </a:solidFill>
                <a:latin typeface="+mn-lt"/>
              </a:rPr>
              <a:t>What does this mean for Skill Center enhanced funding?</a:t>
            </a:r>
            <a:endParaRPr lang="en-US" sz="3000" i="1">
              <a:solidFill>
                <a:srgbClr val="006666"/>
              </a:solidFill>
              <a:latin typeface="+mj-lt"/>
            </a:endParaRPr>
          </a:p>
        </p:txBody>
      </p:sp>
      <p:sp>
        <p:nvSpPr>
          <p:cNvPr id="3" name="Content Placeholder 2"/>
          <p:cNvSpPr>
            <a:spLocks noGrp="1"/>
          </p:cNvSpPr>
          <p:nvPr>
            <p:ph idx="1"/>
          </p:nvPr>
        </p:nvSpPr>
        <p:spPr>
          <a:xfrm>
            <a:off x="280057" y="757005"/>
            <a:ext cx="8537331" cy="4677958"/>
          </a:xfrm>
        </p:spPr>
        <p:txBody>
          <a:bodyPr>
            <a:normAutofit/>
          </a:bodyPr>
          <a:lstStyle/>
          <a:p>
            <a:pPr marL="231775" indent="-231775">
              <a:spcBef>
                <a:spcPts val="600"/>
              </a:spcBef>
              <a:buFont typeface="Wingdings" panose="05000000000000000000" pitchFamily="2" charset="2"/>
              <a:buChar char="§"/>
            </a:pPr>
            <a:r>
              <a:rPr lang="en-US" sz="2200" smtClean="0"/>
              <a:t>Skill Center FTE will be reduced by 10%. </a:t>
            </a:r>
          </a:p>
          <a:p>
            <a:pPr marL="231775" indent="-231775">
              <a:spcBef>
                <a:spcPts val="600"/>
              </a:spcBef>
              <a:buFont typeface="Wingdings" panose="05000000000000000000" pitchFamily="2" charset="2"/>
              <a:buChar char="§"/>
            </a:pPr>
            <a:r>
              <a:rPr lang="en-US" sz="2200" smtClean="0"/>
              <a:t>Claimable high school FTE will not increase.</a:t>
            </a:r>
          </a:p>
          <a:p>
            <a:pPr marL="231775" indent="-231775">
              <a:spcBef>
                <a:spcPts val="600"/>
              </a:spcBef>
              <a:buFont typeface="Wingdings" panose="05000000000000000000" pitchFamily="2" charset="2"/>
              <a:buChar char="§"/>
            </a:pPr>
            <a:r>
              <a:rPr lang="en-US" sz="2200" smtClean="0"/>
              <a:t>For example, </a:t>
            </a:r>
          </a:p>
          <a:p>
            <a:pPr marL="457200" lvl="1" indent="-225425">
              <a:spcBef>
                <a:spcPts val="600"/>
              </a:spcBef>
              <a:buFont typeface="Arial" panose="020B0604020202020204" pitchFamily="34" charset="0"/>
              <a:buChar char="•"/>
            </a:pPr>
            <a:r>
              <a:rPr lang="en-US" sz="1900" smtClean="0"/>
              <a:t>A Skill Center class meets three hours a day/five days a week – for 900 weekly minutes.</a:t>
            </a:r>
          </a:p>
          <a:p>
            <a:pPr marL="457200" lvl="1" indent="-225425">
              <a:spcBef>
                <a:spcPts val="600"/>
              </a:spcBef>
              <a:buFont typeface="Arial" panose="020B0604020202020204" pitchFamily="34" charset="0"/>
              <a:buChar char="•"/>
            </a:pPr>
            <a:r>
              <a:rPr lang="en-US" sz="1900" smtClean="0"/>
              <a:t>The </a:t>
            </a:r>
            <a:r>
              <a:rPr lang="en-US" sz="1900"/>
              <a:t>high school schedule has six classes per day that meet one hour a day/five days a week. Each class has 300 weekly minutes.</a:t>
            </a:r>
          </a:p>
          <a:p>
            <a:pPr marL="457200" lvl="1" indent="-225425">
              <a:spcBef>
                <a:spcPts val="600"/>
              </a:spcBef>
              <a:buFont typeface="Arial" panose="020B0604020202020204" pitchFamily="34" charset="0"/>
              <a:buChar char="•"/>
            </a:pPr>
            <a:r>
              <a:rPr lang="en-US" sz="1900" smtClean="0"/>
              <a:t>Student is enrolled in the Skill Center class and 3 high school classes.</a:t>
            </a:r>
          </a:p>
          <a:p>
            <a:pPr marL="347663" indent="-347663">
              <a:buFont typeface="Wingdings" panose="05000000000000000000" pitchFamily="2" charset="2"/>
              <a:buChar char="§"/>
            </a:pPr>
            <a:endParaRPr lang="en-US" sz="2200"/>
          </a:p>
          <a:p>
            <a:pPr marL="347663" indent="-347663">
              <a:buFont typeface="Wingdings" panose="05000000000000000000" pitchFamily="2" charset="2"/>
              <a:buChar char="§"/>
            </a:pPr>
            <a:endParaRPr lang="en-US" sz="2200" smtClean="0"/>
          </a:p>
          <a:p>
            <a:pPr marL="347663" indent="-347663">
              <a:buFont typeface="Wingdings" panose="05000000000000000000" pitchFamily="2" charset="2"/>
              <a:buChar char="§"/>
            </a:pPr>
            <a:endParaRPr lang="en-US" sz="2200"/>
          </a:p>
          <a:p>
            <a:pPr marL="347663" indent="-347663">
              <a:buFont typeface="Wingdings" panose="05000000000000000000" pitchFamily="2" charset="2"/>
              <a:buChar char="§"/>
            </a:pPr>
            <a:endParaRPr lang="en-US" sz="2200" smtClean="0"/>
          </a:p>
          <a:p>
            <a:pPr marL="347663" indent="-347663">
              <a:buFont typeface="Wingdings" panose="05000000000000000000" pitchFamily="2" charset="2"/>
              <a:buChar char="§"/>
            </a:pPr>
            <a:endParaRPr lang="en-US" sz="220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7</a:t>
            </a:fld>
            <a:endParaRPr lang="en-US"/>
          </a:p>
        </p:txBody>
      </p:sp>
      <p:graphicFrame>
        <p:nvGraphicFramePr>
          <p:cNvPr id="7" name="Table 6" descr="Vocational Table" title="Vocational Table"/>
          <p:cNvGraphicFramePr>
            <a:graphicFrameLocks noGrp="1"/>
          </p:cNvGraphicFramePr>
          <p:nvPr>
            <p:extLst>
              <p:ext uri="{D42A27DB-BD31-4B8C-83A1-F6EECF244321}">
                <p14:modId xmlns:p14="http://schemas.microsoft.com/office/powerpoint/2010/main" val="2377395809"/>
              </p:ext>
            </p:extLst>
          </p:nvPr>
        </p:nvGraphicFramePr>
        <p:xfrm>
          <a:off x="1501425" y="3579094"/>
          <a:ext cx="6035040" cy="1953304"/>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2298262490"/>
                    </a:ext>
                  </a:extLst>
                </a:gridCol>
                <a:gridCol w="1097280">
                  <a:extLst>
                    <a:ext uri="{9D8B030D-6E8A-4147-A177-3AD203B41FA5}">
                      <a16:colId xmlns:a16="http://schemas.microsoft.com/office/drawing/2014/main" val="3611027643"/>
                    </a:ext>
                  </a:extLst>
                </a:gridCol>
                <a:gridCol w="1371600">
                  <a:extLst>
                    <a:ext uri="{9D8B030D-6E8A-4147-A177-3AD203B41FA5}">
                      <a16:colId xmlns:a16="http://schemas.microsoft.com/office/drawing/2014/main" val="3862085505"/>
                    </a:ext>
                  </a:extLst>
                </a:gridCol>
                <a:gridCol w="1371600">
                  <a:extLst>
                    <a:ext uri="{9D8B030D-6E8A-4147-A177-3AD203B41FA5}">
                      <a16:colId xmlns:a16="http://schemas.microsoft.com/office/drawing/2014/main" val="1126862826"/>
                    </a:ext>
                  </a:extLst>
                </a:gridCol>
                <a:gridCol w="1005840">
                  <a:extLst>
                    <a:ext uri="{9D8B030D-6E8A-4147-A177-3AD203B41FA5}">
                      <a16:colId xmlns:a16="http://schemas.microsoft.com/office/drawing/2014/main" val="2318371066"/>
                    </a:ext>
                  </a:extLst>
                </a:gridCol>
              </a:tblGrid>
              <a:tr h="789294">
                <a:tc>
                  <a:txBody>
                    <a:bodyPr/>
                    <a:lstStyle/>
                    <a:p>
                      <a:pPr algn="ctr"/>
                      <a:r>
                        <a:rPr lang="en-US" sz="1900" dirty="0" smtClean="0"/>
                        <a:t>School Year</a:t>
                      </a:r>
                      <a:endParaRPr lang="en-US" sz="1900" dirty="0"/>
                    </a:p>
                  </a:txBody>
                  <a:tcPr/>
                </a:tc>
                <a:tc>
                  <a:txBody>
                    <a:bodyPr/>
                    <a:lstStyle/>
                    <a:p>
                      <a:pPr algn="ctr"/>
                      <a:r>
                        <a:rPr lang="en-US" sz="1900" smtClean="0"/>
                        <a:t>Weekly Minutes</a:t>
                      </a:r>
                      <a:endParaRPr lang="en-US" sz="1900"/>
                    </a:p>
                  </a:txBody>
                  <a:tcPr/>
                </a:tc>
                <a:tc>
                  <a:txBody>
                    <a:bodyPr/>
                    <a:lstStyle/>
                    <a:p>
                      <a:pPr algn="ctr"/>
                      <a:r>
                        <a:rPr lang="en-US" sz="1900" smtClean="0"/>
                        <a:t>Skill</a:t>
                      </a:r>
                      <a:r>
                        <a:rPr lang="en-US" sz="1900" baseline="0" smtClean="0"/>
                        <a:t> Center</a:t>
                      </a:r>
                      <a:r>
                        <a:rPr lang="en-US" sz="1900" smtClean="0"/>
                        <a:t> Class FTE</a:t>
                      </a:r>
                      <a:endParaRPr lang="en-US" sz="1900"/>
                    </a:p>
                  </a:txBody>
                  <a:tcPr/>
                </a:tc>
                <a:tc>
                  <a:txBody>
                    <a:bodyPr/>
                    <a:lstStyle/>
                    <a:p>
                      <a:pPr algn="ctr"/>
                      <a:r>
                        <a:rPr lang="en-US" sz="1900" smtClean="0"/>
                        <a:t>High</a:t>
                      </a:r>
                      <a:r>
                        <a:rPr lang="en-US" sz="1900" baseline="0" smtClean="0"/>
                        <a:t> School</a:t>
                      </a:r>
                      <a:r>
                        <a:rPr lang="en-US" sz="1900" smtClean="0"/>
                        <a:t> Class FTE</a:t>
                      </a:r>
                      <a:endParaRPr lang="en-US" sz="1900"/>
                    </a:p>
                  </a:txBody>
                  <a:tcPr/>
                </a:tc>
                <a:tc>
                  <a:txBody>
                    <a:bodyPr/>
                    <a:lstStyle/>
                    <a:p>
                      <a:pPr algn="ctr"/>
                      <a:r>
                        <a:rPr lang="en-US" sz="1900" smtClean="0"/>
                        <a:t>Total FTE</a:t>
                      </a:r>
                      <a:endParaRPr lang="en-US" sz="1900"/>
                    </a:p>
                  </a:txBody>
                  <a:tcPr/>
                </a:tc>
                <a:extLst>
                  <a:ext uri="{0D108BD9-81ED-4DB2-BD59-A6C34878D82A}">
                    <a16:rowId xmlns:a16="http://schemas.microsoft.com/office/drawing/2014/main" val="2320510144"/>
                  </a:ext>
                </a:extLst>
              </a:tr>
              <a:tr h="582005">
                <a:tc>
                  <a:txBody>
                    <a:bodyPr/>
                    <a:lstStyle/>
                    <a:p>
                      <a:pPr algn="ctr"/>
                      <a:r>
                        <a:rPr lang="en-US" sz="1900" dirty="0" smtClean="0"/>
                        <a:t>2017</a:t>
                      </a:r>
                      <a:r>
                        <a:rPr lang="en-US" sz="2000" dirty="0" smtClean="0">
                          <a:sym typeface="Symbol" panose="05050102010706020507" pitchFamily="18" charset="2"/>
                        </a:rPr>
                        <a:t></a:t>
                      </a:r>
                      <a:r>
                        <a:rPr lang="en-US" sz="1900" dirty="0" smtClean="0"/>
                        <a:t>18</a:t>
                      </a:r>
                      <a:endParaRPr lang="en-US" sz="1900" dirty="0"/>
                    </a:p>
                  </a:txBody>
                  <a:tcPr anchor="ctr"/>
                </a:tc>
                <a:tc>
                  <a:txBody>
                    <a:bodyPr/>
                    <a:lstStyle/>
                    <a:p>
                      <a:pPr algn="ctr"/>
                      <a:r>
                        <a:rPr lang="en-US" sz="1900" smtClean="0"/>
                        <a:t>1,500</a:t>
                      </a:r>
                      <a:endParaRPr lang="en-US" sz="1900"/>
                    </a:p>
                  </a:txBody>
                  <a:tcPr anchor="ctr"/>
                </a:tc>
                <a:tc>
                  <a:txBody>
                    <a:bodyPr/>
                    <a:lstStyle/>
                    <a:p>
                      <a:pPr algn="ctr"/>
                      <a:r>
                        <a:rPr lang="en-US" sz="1900" smtClean="0"/>
                        <a:t>0.60</a:t>
                      </a:r>
                      <a:endParaRPr lang="en-US" sz="1900"/>
                    </a:p>
                  </a:txBody>
                  <a:tcPr anchor="ctr"/>
                </a:tc>
                <a:tc>
                  <a:txBody>
                    <a:bodyPr/>
                    <a:lstStyle/>
                    <a:p>
                      <a:pPr algn="ctr"/>
                      <a:r>
                        <a:rPr lang="en-US" sz="1900" smtClean="0"/>
                        <a:t>0.60</a:t>
                      </a:r>
                      <a:endParaRPr lang="en-US" sz="1900"/>
                    </a:p>
                  </a:txBody>
                  <a:tcPr anchor="ctr"/>
                </a:tc>
                <a:tc>
                  <a:txBody>
                    <a:bodyPr/>
                    <a:lstStyle/>
                    <a:p>
                      <a:pPr algn="ctr"/>
                      <a:r>
                        <a:rPr lang="en-US" sz="1900" smtClean="0"/>
                        <a:t>1.20</a:t>
                      </a:r>
                      <a:endParaRPr lang="en-US" sz="1900"/>
                    </a:p>
                  </a:txBody>
                  <a:tcPr anchor="ctr"/>
                </a:tc>
                <a:extLst>
                  <a:ext uri="{0D108BD9-81ED-4DB2-BD59-A6C34878D82A}">
                    <a16:rowId xmlns:a16="http://schemas.microsoft.com/office/drawing/2014/main" val="3034704377"/>
                  </a:ext>
                </a:extLst>
              </a:tr>
              <a:tr h="582005">
                <a:tc>
                  <a:txBody>
                    <a:bodyPr/>
                    <a:lstStyle/>
                    <a:p>
                      <a:pPr algn="ctr"/>
                      <a:r>
                        <a:rPr lang="en-US" sz="1900" dirty="0" smtClean="0"/>
                        <a:t>2018</a:t>
                      </a:r>
                      <a:r>
                        <a:rPr lang="en-US" sz="2000" dirty="0" smtClean="0">
                          <a:sym typeface="Symbol" panose="05050102010706020507" pitchFamily="18" charset="2"/>
                        </a:rPr>
                        <a:t></a:t>
                      </a:r>
                      <a:r>
                        <a:rPr lang="en-US" sz="1900" dirty="0" smtClean="0"/>
                        <a:t>19</a:t>
                      </a:r>
                      <a:endParaRPr lang="en-US" sz="1900" dirty="0"/>
                    </a:p>
                  </a:txBody>
                  <a:tcPr anchor="ctr"/>
                </a:tc>
                <a:tc>
                  <a:txBody>
                    <a:bodyPr/>
                    <a:lstStyle/>
                    <a:p>
                      <a:pPr algn="ctr"/>
                      <a:r>
                        <a:rPr lang="en-US" sz="1900" smtClean="0"/>
                        <a:t>1,665</a:t>
                      </a:r>
                      <a:endParaRPr lang="en-US" sz="1900"/>
                    </a:p>
                  </a:txBody>
                  <a:tcPr anchor="ctr"/>
                </a:tc>
                <a:tc>
                  <a:txBody>
                    <a:bodyPr/>
                    <a:lstStyle/>
                    <a:p>
                      <a:pPr algn="ctr"/>
                      <a:r>
                        <a:rPr lang="en-US" sz="1900" smtClean="0"/>
                        <a:t>0.54</a:t>
                      </a:r>
                      <a:endParaRPr lang="en-US" sz="1900"/>
                    </a:p>
                  </a:txBody>
                  <a:tcPr anchor="ctr"/>
                </a:tc>
                <a:tc>
                  <a:txBody>
                    <a:bodyPr/>
                    <a:lstStyle/>
                    <a:p>
                      <a:pPr algn="ctr"/>
                      <a:r>
                        <a:rPr lang="en-US" sz="1900" smtClean="0"/>
                        <a:t>0.54</a:t>
                      </a:r>
                      <a:endParaRPr lang="en-US" sz="1900"/>
                    </a:p>
                  </a:txBody>
                  <a:tcPr anchor="ctr"/>
                </a:tc>
                <a:tc>
                  <a:txBody>
                    <a:bodyPr/>
                    <a:lstStyle/>
                    <a:p>
                      <a:pPr algn="ctr"/>
                      <a:r>
                        <a:rPr lang="en-US" sz="1900" dirty="0" smtClean="0"/>
                        <a:t>1.08</a:t>
                      </a:r>
                      <a:endParaRPr lang="en-US" sz="1900" dirty="0"/>
                    </a:p>
                  </a:txBody>
                  <a:tcPr anchor="ctr"/>
                </a:tc>
                <a:extLst>
                  <a:ext uri="{0D108BD9-81ED-4DB2-BD59-A6C34878D82A}">
                    <a16:rowId xmlns:a16="http://schemas.microsoft.com/office/drawing/2014/main" val="1900296548"/>
                  </a:ext>
                </a:extLst>
              </a:tr>
            </a:tbl>
          </a:graphicData>
        </a:graphic>
      </p:graphicFrame>
    </p:spTree>
    <p:extLst>
      <p:ext uri="{BB962C8B-B14F-4D97-AF65-F5344CB8AC3E}">
        <p14:creationId xmlns:p14="http://schemas.microsoft.com/office/powerpoint/2010/main" val="872263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7"/>
            <a:ext cx="7543800" cy="534924"/>
          </a:xfrm>
        </p:spPr>
        <p:txBody>
          <a:bodyPr>
            <a:noAutofit/>
          </a:bodyPr>
          <a:lstStyle/>
          <a:p>
            <a:pPr algn="ctr"/>
            <a:r>
              <a:rPr lang="en-US" smtClean="0">
                <a:solidFill>
                  <a:srgbClr val="006666"/>
                </a:solidFill>
              </a:rPr>
              <a:t>Methods To Determine FTE</a:t>
            </a:r>
            <a:endParaRPr lang="en-US">
              <a:solidFill>
                <a:srgbClr val="006666"/>
              </a:solidFill>
            </a:endParaRPr>
          </a:p>
        </p:txBody>
      </p:sp>
      <p:sp>
        <p:nvSpPr>
          <p:cNvPr id="3" name="Content Placeholder 2"/>
          <p:cNvSpPr>
            <a:spLocks noGrp="1"/>
          </p:cNvSpPr>
          <p:nvPr>
            <p:ph idx="1"/>
          </p:nvPr>
        </p:nvSpPr>
        <p:spPr>
          <a:xfrm>
            <a:off x="385763" y="821531"/>
            <a:ext cx="8165306" cy="4894819"/>
          </a:xfrm>
        </p:spPr>
        <p:txBody>
          <a:bodyPr/>
          <a:lstStyle/>
          <a:p>
            <a:pPr marL="282575" indent="-225425">
              <a:spcBef>
                <a:spcPts val="600"/>
              </a:spcBef>
              <a:spcAft>
                <a:spcPts val="100"/>
              </a:spcAft>
              <a:buFont typeface="Wingdings" panose="05000000000000000000" pitchFamily="2" charset="2"/>
              <a:buChar char="§"/>
            </a:pPr>
            <a:r>
              <a:rPr lang="en-US" sz="2200" dirty="0" smtClean="0"/>
              <a:t>FTE is the measurement of student’s enrollment and is used to fund most of a district’s apportionment.</a:t>
            </a:r>
          </a:p>
          <a:p>
            <a:pPr marL="282575" indent="-225425">
              <a:spcBef>
                <a:spcPts val="600"/>
              </a:spcBef>
              <a:spcAft>
                <a:spcPts val="100"/>
              </a:spcAft>
              <a:buFont typeface="Wingdings" panose="05000000000000000000" pitchFamily="2" charset="2"/>
              <a:buChar char="§"/>
            </a:pPr>
            <a:r>
              <a:rPr lang="en-US" sz="2200" dirty="0" smtClean="0"/>
              <a:t>Claiming FTE is based on:</a:t>
            </a:r>
          </a:p>
          <a:p>
            <a:pPr marL="619125" lvl="1" indent="-342900">
              <a:spcBef>
                <a:spcPts val="600"/>
              </a:spcBef>
              <a:spcAft>
                <a:spcPts val="100"/>
              </a:spcAft>
              <a:buFont typeface="Arial" panose="020B0604020202020204" pitchFamily="34" charset="0"/>
              <a:buChar char="•"/>
            </a:pPr>
            <a:r>
              <a:rPr lang="en-US" sz="1900" u="sng" dirty="0" smtClean="0">
                <a:uFill>
                  <a:solidFill>
                    <a:schemeClr val="accent6">
                      <a:lumMod val="75000"/>
                    </a:schemeClr>
                  </a:solidFill>
                </a:uFill>
              </a:rPr>
              <a:t>Seat-time instruction</a:t>
            </a:r>
            <a:r>
              <a:rPr lang="en-US" sz="1900" dirty="0" smtClean="0">
                <a:uFill>
                  <a:solidFill>
                    <a:schemeClr val="accent6">
                      <a:lumMod val="75000"/>
                    </a:schemeClr>
                  </a:solidFill>
                </a:uFill>
              </a:rPr>
              <a:t>: enrolled hours in a classroom.</a:t>
            </a:r>
            <a:endParaRPr lang="en-US" sz="1900" u="sng" dirty="0" smtClean="0">
              <a:uFill>
                <a:solidFill>
                  <a:schemeClr val="accent6">
                    <a:lumMod val="75000"/>
                  </a:schemeClr>
                </a:solidFill>
              </a:uFill>
            </a:endParaRPr>
          </a:p>
          <a:p>
            <a:pPr marL="619125" lvl="1" indent="-342900">
              <a:spcBef>
                <a:spcPts val="600"/>
              </a:spcBef>
              <a:spcAft>
                <a:spcPts val="100"/>
              </a:spcAft>
              <a:buFont typeface="Arial" panose="020B0604020202020204" pitchFamily="34" charset="0"/>
              <a:buChar char="•"/>
            </a:pPr>
            <a:r>
              <a:rPr lang="en-US" sz="1900" u="sng" dirty="0" smtClean="0">
                <a:uFill>
                  <a:solidFill>
                    <a:schemeClr val="accent6">
                      <a:lumMod val="75000"/>
                    </a:schemeClr>
                  </a:solidFill>
                </a:uFill>
              </a:rPr>
              <a:t>Running Start (RS) class</a:t>
            </a:r>
            <a:r>
              <a:rPr lang="en-US" sz="1900" dirty="0" smtClean="0">
                <a:uFill>
                  <a:solidFill>
                    <a:schemeClr val="accent6">
                      <a:lumMod val="75000"/>
                    </a:schemeClr>
                  </a:solidFill>
                </a:uFill>
              </a:rPr>
              <a:t>: enrolled college credits.</a:t>
            </a:r>
            <a:endParaRPr lang="en-US" sz="1900" u="sng" dirty="0" smtClean="0">
              <a:uFill>
                <a:solidFill>
                  <a:schemeClr val="accent6">
                    <a:lumMod val="75000"/>
                  </a:schemeClr>
                </a:solidFill>
              </a:uFill>
            </a:endParaRPr>
          </a:p>
          <a:p>
            <a:pPr marL="619125" lvl="1" indent="-342900">
              <a:spcBef>
                <a:spcPts val="600"/>
              </a:spcBef>
              <a:spcAft>
                <a:spcPts val="100"/>
              </a:spcAft>
              <a:buFont typeface="Arial" panose="020B0604020202020204" pitchFamily="34" charset="0"/>
              <a:buChar char="•"/>
            </a:pPr>
            <a:r>
              <a:rPr lang="en-US" sz="1900" u="sng" dirty="0" smtClean="0">
                <a:uFill>
                  <a:solidFill>
                    <a:schemeClr val="accent6">
                      <a:lumMod val="75000"/>
                    </a:schemeClr>
                  </a:solidFill>
                </a:uFill>
              </a:rPr>
              <a:t>ALE program</a:t>
            </a:r>
            <a:r>
              <a:rPr lang="en-US" sz="1900" dirty="0" smtClean="0">
                <a:uFill>
                  <a:solidFill>
                    <a:schemeClr val="accent6">
                      <a:lumMod val="75000"/>
                    </a:schemeClr>
                  </a:solidFill>
                </a:uFill>
              </a:rPr>
              <a:t>: estimated hours of learning in written student learning plan.</a:t>
            </a:r>
            <a:endParaRPr lang="en-US" sz="1900" u="sng" dirty="0" smtClean="0">
              <a:uFill>
                <a:solidFill>
                  <a:schemeClr val="accent6">
                    <a:lumMod val="75000"/>
                  </a:schemeClr>
                </a:solidFill>
              </a:uFill>
            </a:endParaRPr>
          </a:p>
          <a:p>
            <a:pPr marL="619125" lvl="1" indent="-342900">
              <a:spcBef>
                <a:spcPts val="600"/>
              </a:spcBef>
              <a:spcAft>
                <a:spcPts val="100"/>
              </a:spcAft>
              <a:buFont typeface="Arial" panose="020B0604020202020204" pitchFamily="34" charset="0"/>
              <a:buChar char="•"/>
            </a:pPr>
            <a:r>
              <a:rPr lang="en-US" sz="1900" u="sng" dirty="0" smtClean="0">
                <a:uFill>
                  <a:solidFill>
                    <a:schemeClr val="accent6">
                      <a:lumMod val="75000"/>
                    </a:schemeClr>
                  </a:solidFill>
                </a:uFill>
              </a:rPr>
              <a:t>Work based learning (WBL)</a:t>
            </a:r>
            <a:r>
              <a:rPr lang="en-US" sz="1900" dirty="0" smtClean="0">
                <a:uFill>
                  <a:solidFill>
                    <a:schemeClr val="accent6">
                      <a:lumMod val="75000"/>
                    </a:schemeClr>
                  </a:solidFill>
                </a:uFill>
              </a:rPr>
              <a:t>: actual hours in a WBL program.</a:t>
            </a:r>
          </a:p>
          <a:p>
            <a:pPr marL="619125" lvl="1" indent="-342900">
              <a:spcBef>
                <a:spcPts val="600"/>
              </a:spcBef>
              <a:spcAft>
                <a:spcPts val="100"/>
              </a:spcAft>
              <a:buFont typeface="Arial" panose="020B0604020202020204" pitchFamily="34" charset="0"/>
              <a:buChar char="•"/>
            </a:pPr>
            <a:r>
              <a:rPr lang="en-US" sz="1900" u="sng" dirty="0" smtClean="0">
                <a:uFill>
                  <a:solidFill>
                    <a:schemeClr val="accent6">
                      <a:lumMod val="75000"/>
                    </a:schemeClr>
                  </a:solidFill>
                </a:uFill>
              </a:rPr>
              <a:t>Ancillary services</a:t>
            </a:r>
            <a:r>
              <a:rPr lang="en-US" sz="1900" dirty="0" smtClean="0">
                <a:uFill>
                  <a:solidFill>
                    <a:schemeClr val="accent6">
                      <a:lumMod val="75000"/>
                    </a:schemeClr>
                  </a:solidFill>
                </a:uFill>
              </a:rPr>
              <a:t>: actual hours of services.</a:t>
            </a:r>
            <a:endParaRPr lang="en-US" sz="1900" u="sng" dirty="0" smtClean="0">
              <a:uFill>
                <a:solidFill>
                  <a:schemeClr val="accent6">
                    <a:lumMod val="75000"/>
                  </a:schemeClr>
                </a:solidFill>
              </a:uFill>
            </a:endParaRPr>
          </a:p>
          <a:p>
            <a:pPr marL="619125" lvl="1" indent="-342900">
              <a:spcBef>
                <a:spcPts val="600"/>
              </a:spcBef>
              <a:spcAft>
                <a:spcPts val="100"/>
              </a:spcAft>
              <a:buFont typeface="Arial" panose="020B0604020202020204" pitchFamily="34" charset="0"/>
              <a:buChar char="•"/>
            </a:pPr>
            <a:r>
              <a:rPr lang="en-US" sz="1900" u="sng" dirty="0" smtClean="0">
                <a:uFill>
                  <a:solidFill>
                    <a:schemeClr val="accent6">
                      <a:lumMod val="75000"/>
                    </a:schemeClr>
                  </a:solidFill>
                </a:uFill>
              </a:rPr>
              <a:t>Open Doors (OD) program</a:t>
            </a:r>
            <a:r>
              <a:rPr lang="en-US" sz="1900" dirty="0" smtClean="0">
                <a:uFill>
                  <a:solidFill>
                    <a:schemeClr val="accent6">
                      <a:lumMod val="75000"/>
                    </a:schemeClr>
                  </a:solidFill>
                </a:uFill>
              </a:rPr>
              <a:t>: program’s total planned hours of instruction (below 100 level classes) or enrolled college credits (college level classes).</a:t>
            </a:r>
            <a:endParaRPr lang="en-US" sz="1900" u="sng" dirty="0" smtClean="0">
              <a:uFill>
                <a:solidFill>
                  <a:schemeClr val="accent6">
                    <a:lumMod val="75000"/>
                  </a:schemeClr>
                </a:solidFill>
              </a:uFill>
            </a:endParaRPr>
          </a:p>
          <a:p>
            <a:pPr>
              <a:spcBef>
                <a:spcPts val="600"/>
              </a:spcBef>
              <a:spcAft>
                <a:spcPts val="100"/>
              </a:spcAft>
              <a:buFont typeface="Wingdings" panose="05000000000000000000" pitchFamily="2" charset="2"/>
              <a:buChar char="§"/>
            </a:pPr>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8</a:t>
            </a:fld>
            <a:endParaRPr lang="en-US"/>
          </a:p>
        </p:txBody>
      </p:sp>
    </p:spTree>
    <p:extLst>
      <p:ext uri="{BB962C8B-B14F-4D97-AF65-F5344CB8AC3E}">
        <p14:creationId xmlns:p14="http://schemas.microsoft.com/office/powerpoint/2010/main" val="3425986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550" y="886349"/>
            <a:ext cx="8402129" cy="5273565"/>
          </a:xfrm>
        </p:spPr>
        <p:txBody>
          <a:bodyPr>
            <a:normAutofit/>
          </a:bodyPr>
          <a:lstStyle/>
          <a:p>
            <a:pPr marL="231775" indent="-231775">
              <a:spcBef>
                <a:spcPts val="150"/>
              </a:spcBef>
              <a:spcAft>
                <a:spcPts val="300"/>
              </a:spcAft>
              <a:buFont typeface="Wingdings" panose="05000000000000000000" pitchFamily="2" charset="2"/>
              <a:buChar char="§"/>
            </a:pPr>
            <a:r>
              <a:rPr lang="en-US" sz="2200" dirty="0"/>
              <a:t>Middle and high schools’ bell schedules must be reviewed and FTE recalculated for the </a:t>
            </a:r>
            <a:r>
              <a:rPr lang="en-US" sz="2200" dirty="0" smtClean="0"/>
              <a:t>2018</a:t>
            </a:r>
            <a:r>
              <a:rPr lang="en-US" sz="2200" dirty="0" smtClean="0">
                <a:sym typeface="Symbol" panose="05050102010706020507" pitchFamily="18" charset="2"/>
              </a:rPr>
              <a:t></a:t>
            </a:r>
            <a:r>
              <a:rPr lang="en-US" sz="2200" dirty="0" smtClean="0"/>
              <a:t>19 </a:t>
            </a:r>
            <a:r>
              <a:rPr lang="en-US" sz="2200" dirty="0"/>
              <a:t>school </a:t>
            </a:r>
            <a:r>
              <a:rPr lang="en-US" sz="2200" dirty="0" smtClean="0"/>
              <a:t>year </a:t>
            </a:r>
            <a:r>
              <a:rPr lang="en-US" sz="2200" dirty="0">
                <a:sym typeface="Symbol" panose="05050102010706020507" pitchFamily="18" charset="2"/>
              </a:rPr>
              <a:t></a:t>
            </a:r>
            <a:r>
              <a:rPr lang="en-US" sz="2200" dirty="0" smtClean="0"/>
              <a:t> </a:t>
            </a:r>
            <a:r>
              <a:rPr lang="en-US" sz="2200" dirty="0"/>
              <a:t>using 1,665 enrolled weekly minutes – instead of 1,500</a:t>
            </a:r>
            <a:r>
              <a:rPr lang="en-US" sz="2200" dirty="0" smtClean="0"/>
              <a:t>.</a:t>
            </a:r>
          </a:p>
          <a:p>
            <a:pPr marL="457200" lvl="1" indent="-225425">
              <a:buFont typeface="Arial" panose="020B0604020202020204" pitchFamily="34" charset="0"/>
              <a:buChar char="•"/>
            </a:pPr>
            <a:r>
              <a:rPr lang="en-US" sz="1900" dirty="0" smtClean="0"/>
              <a:t>Look at a weekly schedule – include any regular late starts or early releases.</a:t>
            </a:r>
          </a:p>
          <a:p>
            <a:pPr marL="688975" lvl="1" indent="-231775">
              <a:buFont typeface="Courier New" panose="02070309020205020404" pitchFamily="49" charset="0"/>
              <a:buChar char="o"/>
            </a:pPr>
            <a:r>
              <a:rPr lang="en-US" sz="1700" dirty="0" smtClean="0"/>
              <a:t>“Regular” means occurring at least once every two weeks.</a:t>
            </a:r>
          </a:p>
          <a:p>
            <a:pPr marL="688975" lvl="1" indent="-231775">
              <a:buFont typeface="Courier New" panose="02070309020205020404" pitchFamily="49" charset="0"/>
              <a:buChar char="o"/>
            </a:pPr>
            <a:r>
              <a:rPr lang="en-US" sz="1700" dirty="0" smtClean="0"/>
              <a:t>If late starts or early releases occur every other week, you would need to calculate FTE based on a two week schedule and using 3,330 (1,665 x 2) minutes.</a:t>
            </a:r>
          </a:p>
          <a:p>
            <a:pPr marL="457200" lvl="1" indent="-225425">
              <a:buFont typeface="Arial" panose="020B0604020202020204" pitchFamily="34" charset="0"/>
              <a:buChar char="•"/>
            </a:pPr>
            <a:r>
              <a:rPr lang="en-US" sz="1900" dirty="0" smtClean="0"/>
              <a:t>Passing time:</a:t>
            </a:r>
          </a:p>
          <a:p>
            <a:pPr marL="688975" lvl="2" indent="-231775">
              <a:buFont typeface="Courier New" panose="02070309020205020404" pitchFamily="49" charset="0"/>
              <a:buChar char="o"/>
            </a:pPr>
            <a:r>
              <a:rPr lang="en-US" sz="1700" dirty="0" smtClean="0"/>
              <a:t>For every 50 minutes of instruction, up to 10 minutes of actual passing time can be claimed – 20% of total instruction.</a:t>
            </a:r>
          </a:p>
          <a:p>
            <a:pPr marL="688975" lvl="2" indent="-231775">
              <a:buFont typeface="Courier New" panose="02070309020205020404" pitchFamily="49" charset="0"/>
              <a:buChar char="o"/>
            </a:pPr>
            <a:r>
              <a:rPr lang="en-US" sz="1700" dirty="0" smtClean="0"/>
              <a:t>Before and after school passing can be claimed if students and busses are expected to arrive before or remain at school during the passing time and passing time is part of a published school schedule.</a:t>
            </a:r>
          </a:p>
          <a:p>
            <a:pPr marL="688975" lvl="2" indent="-231775">
              <a:buFont typeface="Courier New" panose="02070309020205020404" pitchFamily="49" charset="0"/>
              <a:buChar char="o"/>
            </a:pPr>
            <a:r>
              <a:rPr lang="en-US" sz="1700" dirty="0" smtClean="0"/>
              <a:t>Time for meals cannot be claimed as passing time.</a:t>
            </a:r>
          </a:p>
          <a:p>
            <a:pPr marL="341312" lvl="1" indent="0">
              <a:buNone/>
            </a:pPr>
            <a:endParaRPr lang="en-US" sz="1900" dirty="0" smtClean="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a:p>
        </p:txBody>
      </p:sp>
      <p:sp>
        <p:nvSpPr>
          <p:cNvPr id="6" name="Slide Number Placeholder 5"/>
          <p:cNvSpPr>
            <a:spLocks noGrp="1"/>
          </p:cNvSpPr>
          <p:nvPr>
            <p:ph type="sldNum" sz="quarter" idx="12"/>
          </p:nvPr>
        </p:nvSpPr>
        <p:spPr/>
        <p:txBody>
          <a:bodyPr/>
          <a:lstStyle/>
          <a:p>
            <a:fld id="{6113E31D-E2AB-40D1-8B51-AFA5AFEF393A}" type="slidenum">
              <a:rPr lang="en-US" smtClean="0"/>
              <a:t>9</a:t>
            </a:fld>
            <a:endParaRPr lang="en-US"/>
          </a:p>
        </p:txBody>
      </p:sp>
      <p:sp>
        <p:nvSpPr>
          <p:cNvPr id="8" name="Title 1"/>
          <p:cNvSpPr>
            <a:spLocks noGrp="1"/>
          </p:cNvSpPr>
          <p:nvPr>
            <p:ph type="title"/>
          </p:nvPr>
        </p:nvSpPr>
        <p:spPr>
          <a:xfrm>
            <a:off x="209862" y="233859"/>
            <a:ext cx="8749500" cy="613893"/>
          </a:xfrm>
        </p:spPr>
        <p:txBody>
          <a:bodyPr>
            <a:noAutofit/>
          </a:bodyPr>
          <a:lstStyle/>
          <a:p>
            <a:pPr lvl="1" algn="ctr" defTabSz="685800" rtl="0">
              <a:lnSpc>
                <a:spcPct val="85000"/>
              </a:lnSpc>
              <a:spcBef>
                <a:spcPct val="0"/>
              </a:spcBef>
            </a:pPr>
            <a:r>
              <a:rPr lang="en-US" sz="3300" dirty="0" smtClean="0">
                <a:solidFill>
                  <a:srgbClr val="006666"/>
                </a:solidFill>
              </a:rPr>
              <a:t>Seat-time Instruction</a:t>
            </a:r>
            <a:endParaRPr lang="en-US" sz="2000" i="1" dirty="0">
              <a:solidFill>
                <a:srgbClr val="006666"/>
              </a:solidFill>
              <a:latin typeface="+mj-lt"/>
            </a:endParaRPr>
          </a:p>
        </p:txBody>
      </p:sp>
    </p:spTree>
    <p:extLst>
      <p:ext uri="{BB962C8B-B14F-4D97-AF65-F5344CB8AC3E}">
        <p14:creationId xmlns:p14="http://schemas.microsoft.com/office/powerpoint/2010/main" val="2231763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SPI-PPT-Template-standard">
  <a:themeElements>
    <a:clrScheme name="Custom 3">
      <a:dk1>
        <a:srgbClr val="5D5B4E"/>
      </a:dk1>
      <a:lt1>
        <a:sysClr val="window" lastClr="FFFFFF"/>
      </a:lt1>
      <a:dk2>
        <a:srgbClr val="5D5B4E"/>
      </a:dk2>
      <a:lt2>
        <a:srgbClr val="FFFFFF"/>
      </a:lt2>
      <a:accent1>
        <a:srgbClr val="3A6983"/>
      </a:accent1>
      <a:accent2>
        <a:srgbClr val="E86948"/>
      </a:accent2>
      <a:accent3>
        <a:srgbClr val="B7C333"/>
      </a:accent3>
      <a:accent4>
        <a:srgbClr val="3A6983"/>
      </a:accent4>
      <a:accent5>
        <a:srgbClr val="E86948"/>
      </a:accent5>
      <a:accent6>
        <a:srgbClr val="B7C333"/>
      </a:accent6>
      <a:hlink>
        <a:srgbClr val="3A6983"/>
      </a:hlink>
      <a:folHlink>
        <a:srgbClr val="5D5B4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SPI-PPT-Template-standard" id="{2131D926-A192-4751-82CE-4FCE9BAE237A}" vid="{13F5B592-99E5-44C1-A4C7-72398F8264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6F066B-A751-4728-AA4A-4B935C9A797D}">
  <ds:schemaRefs>
    <ds:schemaRef ds:uri="http://schemas.microsoft.com/sharepoint/v3/contenttype/forms"/>
  </ds:schemaRefs>
</ds:datastoreItem>
</file>

<file path=customXml/itemProps2.xml><?xml version="1.0" encoding="utf-8"?>
<ds:datastoreItem xmlns:ds="http://schemas.openxmlformats.org/officeDocument/2006/customXml" ds:itemID="{FAC99A30-4372-41FB-927D-094353C5892B}">
  <ds:schemaRef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B15ABE4-7482-4AE0-ACCB-45C413117E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OSPI-PPT-Template-standard</Template>
  <TotalTime>3134</TotalTime>
  <Words>4794</Words>
  <Application>Microsoft Office PowerPoint</Application>
  <PresentationFormat>On-screen Show (4:3)</PresentationFormat>
  <Paragraphs>636</Paragraphs>
  <Slides>44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Courier New</vt:lpstr>
      <vt:lpstr>Symbol</vt:lpstr>
      <vt:lpstr>Wingdings</vt:lpstr>
      <vt:lpstr>OSPI-PPT-Template-standard</vt:lpstr>
      <vt:lpstr>Enrollment Reporting for the  2018–19 School Year  ESD Enrollment Training August 2018 </vt:lpstr>
      <vt:lpstr>Agenda</vt:lpstr>
      <vt:lpstr>Changes to the FTE Calculation for 2018–19</vt:lpstr>
      <vt:lpstr>Rule Change Process</vt:lpstr>
      <vt:lpstr>What does this mean?</vt:lpstr>
      <vt:lpstr>What does this mean for CTE enhanced funding?</vt:lpstr>
      <vt:lpstr>What does this mean for Skill Center enhanced funding?</vt:lpstr>
      <vt:lpstr>Methods To Determine FTE</vt:lpstr>
      <vt:lpstr>Seat-time Instruction</vt:lpstr>
      <vt:lpstr>Seat-time Instruction continues</vt:lpstr>
      <vt:lpstr>ALE Enrollment</vt:lpstr>
      <vt:lpstr>Open Doors</vt:lpstr>
      <vt:lpstr>Super FTEs</vt:lpstr>
      <vt:lpstr>Running Start</vt:lpstr>
      <vt:lpstr>Running Start continues</vt:lpstr>
      <vt:lpstr>Summer and Ancillary Services</vt:lpstr>
      <vt:lpstr>Caseload Forecast Analysis</vt:lpstr>
      <vt:lpstr>Updates on the NEW Enrollment Application</vt:lpstr>
      <vt:lpstr>Updates on NEW Enrollment Application continues</vt:lpstr>
      <vt:lpstr>Work Based Learning (WBL) Enrollment Reporting</vt:lpstr>
      <vt:lpstr>Types of WBL</vt:lpstr>
      <vt:lpstr>Calculating WBL as an FTE</vt:lpstr>
      <vt:lpstr>Understanding the FTE Limitation as It Applies to WBL</vt:lpstr>
      <vt:lpstr>Claiming Suspended and Expelled Students</vt:lpstr>
      <vt:lpstr>Claiming Suspended and Expelled Students continues</vt:lpstr>
      <vt:lpstr>Basics of Enrollment Reporting</vt:lpstr>
      <vt:lpstr>Resources for Enrollment Reporting</vt:lpstr>
      <vt:lpstr>Why is Enrollment Reporting Important?</vt:lpstr>
      <vt:lpstr>2017–18 State Summary Average  Per Funding Levels as of July 2018</vt:lpstr>
      <vt:lpstr>Enrolled Student</vt:lpstr>
      <vt:lpstr>Count Date</vt:lpstr>
      <vt:lpstr>Enrollment Exclusions</vt:lpstr>
      <vt:lpstr>Course of Study Includes</vt:lpstr>
      <vt:lpstr>Course of Study Does Not Include</vt:lpstr>
      <vt:lpstr>Full-Time Equivalent – FTE</vt:lpstr>
      <vt:lpstr>FTE Calculations</vt:lpstr>
      <vt:lpstr>Super FTE –  Exceptions to the 1.0 FTE Limitation</vt:lpstr>
      <vt:lpstr>Headcount</vt:lpstr>
      <vt:lpstr>Types of Districts</vt:lpstr>
      <vt:lpstr>Choice Transfers &amp; Interdistrict Agreements</vt:lpstr>
      <vt:lpstr>Choice Transfers &amp; Interdistrict Agreements continues</vt:lpstr>
      <vt:lpstr>Requirements for Claiming a Special Education Student</vt:lpstr>
      <vt:lpstr>Revising Enrollment</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Enrollment Reporting for the  2015–16 School Year  ESD Enrollment Training August 2015</dc:title>
  <dc:creator>Becky McLean</dc:creator>
  <cp:lastModifiedBy>Becky McLean</cp:lastModifiedBy>
  <cp:revision>220</cp:revision>
  <cp:lastPrinted>2018-08-03T14:01:07Z</cp:lastPrinted>
  <dcterms:created xsi:type="dcterms:W3CDTF">2015-08-17T16:28:57Z</dcterms:created>
  <dcterms:modified xsi:type="dcterms:W3CDTF">2020-01-15T22:22:41Z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0x0101002FDE9A79CABB504F9298A94928D08125</vt:lpwstr>
  </property>
</Properties>
</file>