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tags/tag54.xml" ContentType="application/vnd.openxmlformats-officedocument.presentationml.tags+xml"/>
  <Override PartName="/ppt/notesSlides/notesSlide53.xml" ContentType="application/vnd.openxmlformats-officedocument.presentationml.notesSlide+xml"/>
  <Override PartName="/ppt/tags/tag55.xml" ContentType="application/vnd.openxmlformats-officedocument.presentationml.tags+xml"/>
  <Override PartName="/ppt/notesSlides/notesSlide54.xml" ContentType="application/vnd.openxmlformats-officedocument.presentationml.notesSlide+xml"/>
  <Override PartName="/ppt/tags/tag56.xml" ContentType="application/vnd.openxmlformats-officedocument.presentationml.tags+xml"/>
  <Override PartName="/ppt/notesSlides/notesSlide55.xml" ContentType="application/vnd.openxmlformats-officedocument.presentationml.notesSlide+xml"/>
  <Override PartName="/ppt/tags/tag57.xml" ContentType="application/vnd.openxmlformats-officedocument.presentationml.tags+xml"/>
  <Override PartName="/ppt/notesSlides/notesSlide56.xml" ContentType="application/vnd.openxmlformats-officedocument.presentationml.notesSlide+xml"/>
  <Override PartName="/ppt/tags/tag58.xml" ContentType="application/vnd.openxmlformats-officedocument.presentationml.tags+xml"/>
  <Override PartName="/ppt/notesSlides/notesSlide57.xml" ContentType="application/vnd.openxmlformats-officedocument.presentationml.notesSlide+xml"/>
  <Override PartName="/ppt/tags/tag59.xml" ContentType="application/vnd.openxmlformats-officedocument.presentationml.tags+xml"/>
  <Override PartName="/ppt/notesSlides/notesSlide58.xml" ContentType="application/vnd.openxmlformats-officedocument.presentationml.notesSlide+xml"/>
  <Override PartName="/ppt/tags/tag60.xml" ContentType="application/vnd.openxmlformats-officedocument.presentationml.tags+xml"/>
  <Override PartName="/ppt/notesSlides/notesSlide59.xml" ContentType="application/vnd.openxmlformats-officedocument.presentationml.notesSlide+xml"/>
  <Override PartName="/ppt/tags/tag61.xml" ContentType="application/vnd.openxmlformats-officedocument.presentationml.tags+xml"/>
  <Override PartName="/ppt/notesSlides/notesSlide60.xml" ContentType="application/vnd.openxmlformats-officedocument.presentationml.notesSlide+xml"/>
  <Override PartName="/ppt/tags/tag62.xml" ContentType="application/vnd.openxmlformats-officedocument.presentationml.tags+xml"/>
  <Override PartName="/ppt/notesSlides/notesSlide61.xml" ContentType="application/vnd.openxmlformats-officedocument.presentationml.notesSlide+xml"/>
  <Override PartName="/ppt/tags/tag63.xml" ContentType="application/vnd.openxmlformats-officedocument.presentationml.tags+xml"/>
  <Override PartName="/ppt/notesSlides/notesSlide62.xml" ContentType="application/vnd.openxmlformats-officedocument.presentationml.notesSlide+xml"/>
  <Override PartName="/ppt/tags/tag64.xml" ContentType="application/vnd.openxmlformats-officedocument.presentationml.tags+xml"/>
  <Override PartName="/ppt/notesSlides/notesSlide63.xml" ContentType="application/vnd.openxmlformats-officedocument.presentationml.notesSlide+xml"/>
  <Override PartName="/ppt/tags/tag65.xml" ContentType="application/vnd.openxmlformats-officedocument.presentationml.tags+xml"/>
  <Override PartName="/ppt/notesSlides/notesSlide64.xml" ContentType="application/vnd.openxmlformats-officedocument.presentationml.notesSlide+xml"/>
  <Override PartName="/ppt/tags/tag66.xml" ContentType="application/vnd.openxmlformats-officedocument.presentationml.tags+xml"/>
  <Override PartName="/ppt/notesSlides/notesSlide65.xml" ContentType="application/vnd.openxmlformats-officedocument.presentationml.notesSlide+xml"/>
  <Override PartName="/ppt/tags/tag67.xml" ContentType="application/vnd.openxmlformats-officedocument.presentationml.tags+xml"/>
  <Override PartName="/ppt/notesSlides/notesSlide66.xml" ContentType="application/vnd.openxmlformats-officedocument.presentationml.notesSlide+xml"/>
  <Override PartName="/ppt/tags/tag68.xml" ContentType="application/vnd.openxmlformats-officedocument.presentationml.tags+xml"/>
  <Override PartName="/ppt/notesSlides/notesSlide67.xml" ContentType="application/vnd.openxmlformats-officedocument.presentationml.notesSlide+xml"/>
  <Override PartName="/ppt/tags/tag69.xml" ContentType="application/vnd.openxmlformats-officedocument.presentationml.tags+xml"/>
  <Override PartName="/ppt/notesSlides/notesSlide68.xml" ContentType="application/vnd.openxmlformats-officedocument.presentationml.notesSlide+xml"/>
  <Override PartName="/ppt/tags/tag70.xml" ContentType="application/vnd.openxmlformats-officedocument.presentationml.tags+xml"/>
  <Override PartName="/ppt/notesSlides/notesSlide69.xml" ContentType="application/vnd.openxmlformats-officedocument.presentationml.notesSlide+xml"/>
  <Override PartName="/ppt/tags/tag71.xml" ContentType="application/vnd.openxmlformats-officedocument.presentationml.tags+xml"/>
  <Override PartName="/ppt/notesSlides/notesSlide70.xml" ContentType="application/vnd.openxmlformats-officedocument.presentationml.notesSlide+xml"/>
  <Override PartName="/ppt/tags/tag72.xml" ContentType="application/vnd.openxmlformats-officedocument.presentationml.tags+xml"/>
  <Override PartName="/ppt/notesSlides/notesSlide71.xml" ContentType="application/vnd.openxmlformats-officedocument.presentationml.notesSlide+xml"/>
  <Override PartName="/ppt/tags/tag73.xml" ContentType="application/vnd.openxmlformats-officedocument.presentationml.tags+xml"/>
  <Override PartName="/ppt/notesSlides/notesSlide72.xml" ContentType="application/vnd.openxmlformats-officedocument.presentationml.notesSlide+xml"/>
  <Override PartName="/ppt/tags/tag74.xml" ContentType="application/vnd.openxmlformats-officedocument.presentationml.tags+xml"/>
  <Override PartName="/ppt/notesSlides/notesSlide73.xml" ContentType="application/vnd.openxmlformats-officedocument.presentationml.notesSlide+xml"/>
  <Override PartName="/ppt/tags/tag75.xml" ContentType="application/vnd.openxmlformats-officedocument.presentationml.tags+xml"/>
  <Override PartName="/ppt/notesSlides/notesSlide74.xml" ContentType="application/vnd.openxmlformats-officedocument.presentationml.notesSlide+xml"/>
  <Override PartName="/ppt/tags/tag76.xml" ContentType="application/vnd.openxmlformats-officedocument.presentationml.tags+xml"/>
  <Override PartName="/ppt/notesSlides/notesSlide75.xml" ContentType="application/vnd.openxmlformats-officedocument.presentationml.notesSlide+xml"/>
  <Override PartName="/ppt/tags/tag77.xml" ContentType="application/vnd.openxmlformats-officedocument.presentationml.tags+xml"/>
  <Override PartName="/ppt/notesSlides/notesSlide76.xml" ContentType="application/vnd.openxmlformats-officedocument.presentationml.notesSlide+xml"/>
  <Override PartName="/ppt/tags/tag78.xml" ContentType="application/vnd.openxmlformats-officedocument.presentationml.tags+xml"/>
  <Override PartName="/ppt/notesSlides/notesSlide77.xml" ContentType="application/vnd.openxmlformats-officedocument.presentationml.notesSlide+xml"/>
  <Override PartName="/ppt/tags/tag79.xml" ContentType="application/vnd.openxmlformats-officedocument.presentationml.tags+xml"/>
  <Override PartName="/ppt/notesSlides/notesSlide78.xml" ContentType="application/vnd.openxmlformats-officedocument.presentationml.notesSlide+xml"/>
  <Override PartName="/ppt/tags/tag80.xml" ContentType="application/vnd.openxmlformats-officedocument.presentationml.tags+xml"/>
  <Override PartName="/ppt/notesSlides/notesSlide79.xml" ContentType="application/vnd.openxmlformats-officedocument.presentationml.notesSlide+xml"/>
  <Override PartName="/ppt/tags/tag81.xml" ContentType="application/vnd.openxmlformats-officedocument.presentationml.tags+xml"/>
  <Override PartName="/ppt/notesSlides/notesSlide80.xml" ContentType="application/vnd.openxmlformats-officedocument.presentationml.notesSlide+xml"/>
  <Override PartName="/ppt/tags/tag82.xml" ContentType="application/vnd.openxmlformats-officedocument.presentationml.tags+xml"/>
  <Override PartName="/ppt/notesSlides/notesSlide81.xml" ContentType="application/vnd.openxmlformats-officedocument.presentationml.notesSlide+xml"/>
  <Override PartName="/ppt/tags/tag83.xml" ContentType="application/vnd.openxmlformats-officedocument.presentationml.tags+xml"/>
  <Override PartName="/ppt/notesSlides/notesSlide82.xml" ContentType="application/vnd.openxmlformats-officedocument.presentationml.notesSlide+xml"/>
  <Override PartName="/ppt/tags/tag84.xml" ContentType="application/vnd.openxmlformats-officedocument.presentationml.tags+xml"/>
  <Override PartName="/ppt/notesSlides/notesSlide83.xml" ContentType="application/vnd.openxmlformats-officedocument.presentationml.notesSlide+xml"/>
  <Override PartName="/ppt/tags/tag85.xml" ContentType="application/vnd.openxmlformats-officedocument.presentationml.tags+xml"/>
  <Override PartName="/ppt/notesSlides/notesSlide84.xml" ContentType="application/vnd.openxmlformats-officedocument.presentationml.notesSlide+xml"/>
  <Override PartName="/ppt/tags/tag86.xml" ContentType="application/vnd.openxmlformats-officedocument.presentationml.tags+xml"/>
  <Override PartName="/ppt/notesSlides/notesSlide85.xml" ContentType="application/vnd.openxmlformats-officedocument.presentationml.notesSlide+xml"/>
  <Override PartName="/ppt/tags/tag87.xml" ContentType="application/vnd.openxmlformats-officedocument.presentationml.tags+xml"/>
  <Override PartName="/ppt/notesSlides/notesSlide86.xml" ContentType="application/vnd.openxmlformats-officedocument.presentationml.notesSlide+xml"/>
  <Override PartName="/ppt/tags/tag88.xml" ContentType="application/vnd.openxmlformats-officedocument.presentationml.tags+xml"/>
  <Override PartName="/ppt/notesSlides/notesSlide87.xml" ContentType="application/vnd.openxmlformats-officedocument.presentationml.notesSlide+xml"/>
  <Override PartName="/ppt/tags/tag89.xml" ContentType="application/vnd.openxmlformats-officedocument.presentationml.tags+xml"/>
  <Override PartName="/ppt/notesSlides/notesSlide88.xml" ContentType="application/vnd.openxmlformats-officedocument.presentationml.notesSlide+xml"/>
  <Override PartName="/ppt/tags/tag90.xml" ContentType="application/vnd.openxmlformats-officedocument.presentationml.tags+xml"/>
  <Override PartName="/ppt/notesSlides/notesSlide89.xml" ContentType="application/vnd.openxmlformats-officedocument.presentationml.notesSlide+xml"/>
  <Override PartName="/ppt/tags/tag91.xml" ContentType="application/vnd.openxmlformats-officedocument.presentationml.tags+xml"/>
  <Override PartName="/ppt/notesSlides/notesSlide90.xml" ContentType="application/vnd.openxmlformats-officedocument.presentationml.notesSlide+xml"/>
  <Override PartName="/ppt/tags/tag92.xml" ContentType="application/vnd.openxmlformats-officedocument.presentationml.tags+xml"/>
  <Override PartName="/ppt/notesSlides/notesSlide91.xml" ContentType="application/vnd.openxmlformats-officedocument.presentationml.notesSlide+xml"/>
  <Override PartName="/ppt/tags/tag93.xml" ContentType="application/vnd.openxmlformats-officedocument.presentationml.tags+xml"/>
  <Override PartName="/ppt/notesSlides/notesSlide92.xml" ContentType="application/vnd.openxmlformats-officedocument.presentationml.notesSlide+xml"/>
  <Override PartName="/ppt/tags/tag94.xml" ContentType="application/vnd.openxmlformats-officedocument.presentationml.tags+xml"/>
  <Override PartName="/ppt/notesSlides/notesSlide93.xml" ContentType="application/vnd.openxmlformats-officedocument.presentationml.notesSlide+xml"/>
  <Override PartName="/ppt/tags/tag95.xml" ContentType="application/vnd.openxmlformats-officedocument.presentationml.tags+xml"/>
  <Override PartName="/ppt/notesSlides/notesSlide94.xml" ContentType="application/vnd.openxmlformats-officedocument.presentationml.notesSlide+xml"/>
  <Override PartName="/ppt/tags/tag96.xml" ContentType="application/vnd.openxmlformats-officedocument.presentationml.tags+xml"/>
  <Override PartName="/ppt/notesSlides/notesSlide95.xml" ContentType="application/vnd.openxmlformats-officedocument.presentationml.notesSlide+xml"/>
  <Override PartName="/ppt/tags/tag97.xml" ContentType="application/vnd.openxmlformats-officedocument.presentationml.tags+xml"/>
  <Override PartName="/ppt/notesSlides/notesSlide96.xml" ContentType="application/vnd.openxmlformats-officedocument.presentationml.notesSlide+xml"/>
  <Override PartName="/ppt/tags/tag98.xml" ContentType="application/vnd.openxmlformats-officedocument.presentationml.tags+xml"/>
  <Override PartName="/ppt/notesSlides/notesSlide97.xml" ContentType="application/vnd.openxmlformats-officedocument.presentationml.notesSlide+xml"/>
  <Override PartName="/ppt/tags/tag99.xml" ContentType="application/vnd.openxmlformats-officedocument.presentationml.tags+xml"/>
  <Override PartName="/ppt/notesSlides/notesSlide98.xml" ContentType="application/vnd.openxmlformats-officedocument.presentationml.notesSlide+xml"/>
  <Override PartName="/ppt/tags/tag100.xml" ContentType="application/vnd.openxmlformats-officedocument.presentationml.tags+xml"/>
  <Override PartName="/ppt/notesSlides/notesSlide99.xml" ContentType="application/vnd.openxmlformats-officedocument.presentationml.notesSlide+xml"/>
  <Override PartName="/ppt/tags/tag101.xml" ContentType="application/vnd.openxmlformats-officedocument.presentationml.tags+xml"/>
  <Override PartName="/ppt/notesSlides/notesSlide100.xml" ContentType="application/vnd.openxmlformats-officedocument.presentationml.notesSlide+xml"/>
  <Override PartName="/ppt/tags/tag102.xml" ContentType="application/vnd.openxmlformats-officedocument.presentationml.tags+xml"/>
  <Override PartName="/ppt/notesSlides/notesSlide101.xml" ContentType="application/vnd.openxmlformats-officedocument.presentationml.notesSlide+xml"/>
  <Override PartName="/ppt/tags/tag103.xml" ContentType="application/vnd.openxmlformats-officedocument.presentationml.tags+xml"/>
  <Override PartName="/ppt/notesSlides/notesSlide102.xml" ContentType="application/vnd.openxmlformats-officedocument.presentationml.notesSlide+xml"/>
  <Override PartName="/ppt/tags/tag104.xml" ContentType="application/vnd.openxmlformats-officedocument.presentationml.tags+xml"/>
  <Override PartName="/ppt/notesSlides/notesSlide103.xml" ContentType="application/vnd.openxmlformats-officedocument.presentationml.notesSlide+xml"/>
  <Override PartName="/ppt/tags/tag105.xml" ContentType="application/vnd.openxmlformats-officedocument.presentationml.tags+xml"/>
  <Override PartName="/ppt/notesSlides/notesSlide104.xml" ContentType="application/vnd.openxmlformats-officedocument.presentationml.notesSlide+xml"/>
  <Override PartName="/ppt/tags/tag106.xml" ContentType="application/vnd.openxmlformats-officedocument.presentationml.tags+xml"/>
  <Override PartName="/ppt/notesSlides/notesSlide105.xml" ContentType="application/vnd.openxmlformats-officedocument.presentationml.notesSlide+xml"/>
  <Override PartName="/ppt/tags/tag107.xml" ContentType="application/vnd.openxmlformats-officedocument.presentationml.tags+xml"/>
  <Override PartName="/ppt/notesSlides/notesSlide106.xml" ContentType="application/vnd.openxmlformats-officedocument.presentationml.notesSlide+xml"/>
  <Override PartName="/ppt/tags/tag108.xml" ContentType="application/vnd.openxmlformats-officedocument.presentationml.tags+xml"/>
  <Override PartName="/ppt/notesSlides/notesSlide107.xml" ContentType="application/vnd.openxmlformats-officedocument.presentationml.notesSlide+xml"/>
  <Override PartName="/ppt/tags/tag109.xml" ContentType="application/vnd.openxmlformats-officedocument.presentationml.tags+xml"/>
  <Override PartName="/ppt/notesSlides/notesSlide108.xml" ContentType="application/vnd.openxmlformats-officedocument.presentationml.notesSlide+xml"/>
  <Override PartName="/ppt/tags/tag110.xml" ContentType="application/vnd.openxmlformats-officedocument.presentationml.tags+xml"/>
  <Override PartName="/ppt/notesSlides/notesSlide109.xml" ContentType="application/vnd.openxmlformats-officedocument.presentationml.notesSlide+xml"/>
  <Override PartName="/ppt/tags/tag111.xml" ContentType="application/vnd.openxmlformats-officedocument.presentationml.tags+xml"/>
  <Override PartName="/ppt/notesSlides/notesSlide110.xml" ContentType="application/vnd.openxmlformats-officedocument.presentationml.notesSlide+xml"/>
  <Override PartName="/ppt/tags/tag112.xml" ContentType="application/vnd.openxmlformats-officedocument.presentationml.tags+xml"/>
  <Override PartName="/ppt/notesSlides/notesSlide111.xml" ContentType="application/vnd.openxmlformats-officedocument.presentationml.notesSlide+xml"/>
  <Override PartName="/ppt/tags/tag113.xml" ContentType="application/vnd.openxmlformats-officedocument.presentationml.tags+xml"/>
  <Override PartName="/ppt/notesSlides/notesSlide112.xml" ContentType="application/vnd.openxmlformats-officedocument.presentationml.notesSlide+xml"/>
  <Override PartName="/ppt/tags/tag114.xml" ContentType="application/vnd.openxmlformats-officedocument.presentationml.tags+xml"/>
  <Override PartName="/ppt/notesSlides/notesSlide113.xml" ContentType="application/vnd.openxmlformats-officedocument.presentationml.notesSlide+xml"/>
  <Override PartName="/ppt/tags/tag115.xml" ContentType="application/vnd.openxmlformats-officedocument.presentationml.tags+xml"/>
  <Override PartName="/ppt/notesSlides/notesSlide114.xml" ContentType="application/vnd.openxmlformats-officedocument.presentationml.notesSlide+xml"/>
  <Override PartName="/ppt/tags/tag116.xml" ContentType="application/vnd.openxmlformats-officedocument.presentationml.tags+xml"/>
  <Override PartName="/ppt/notesSlides/notesSlide115.xml" ContentType="application/vnd.openxmlformats-officedocument.presentationml.notesSlide+xml"/>
  <Override PartName="/ppt/tags/tag117.xml" ContentType="application/vnd.openxmlformats-officedocument.presentationml.tags+xml"/>
  <Override PartName="/ppt/notesSlides/notesSlide116.xml" ContentType="application/vnd.openxmlformats-officedocument.presentationml.notesSlide+xml"/>
  <Override PartName="/ppt/tags/tag118.xml" ContentType="application/vnd.openxmlformats-officedocument.presentationml.tags+xml"/>
  <Override PartName="/ppt/notesSlides/notesSlide117.xml" ContentType="application/vnd.openxmlformats-officedocument.presentationml.notesSlide+xml"/>
  <Override PartName="/ppt/tags/tag119.xml" ContentType="application/vnd.openxmlformats-officedocument.presentationml.tags+xml"/>
  <Override PartName="/ppt/notesSlides/notesSlide118.xml" ContentType="application/vnd.openxmlformats-officedocument.presentationml.notesSlide+xml"/>
  <Override PartName="/ppt/tags/tag120.xml" ContentType="application/vnd.openxmlformats-officedocument.presentationml.tags+xml"/>
  <Override PartName="/ppt/notesSlides/notesSlide119.xml" ContentType="application/vnd.openxmlformats-officedocument.presentationml.notesSlide+xml"/>
  <Override PartName="/ppt/tags/tag121.xml" ContentType="application/vnd.openxmlformats-officedocument.presentationml.tags+xml"/>
  <Override PartName="/ppt/notesSlides/notesSlide120.xml" ContentType="application/vnd.openxmlformats-officedocument.presentationml.notesSlide+xml"/>
  <Override PartName="/ppt/tags/tag122.xml" ContentType="application/vnd.openxmlformats-officedocument.presentationml.tags+xml"/>
  <Override PartName="/ppt/notesSlides/notesSlide121.xml" ContentType="application/vnd.openxmlformats-officedocument.presentationml.notesSlide+xml"/>
  <Override PartName="/ppt/tags/tag123.xml" ContentType="application/vnd.openxmlformats-officedocument.presentationml.tags+xml"/>
  <Override PartName="/ppt/notesSlides/notesSlide122.xml" ContentType="application/vnd.openxmlformats-officedocument.presentationml.notesSlide+xml"/>
  <Override PartName="/ppt/tags/tag124.xml" ContentType="application/vnd.openxmlformats-officedocument.presentationml.tags+xml"/>
  <Override PartName="/ppt/notesSlides/notesSlide123.xml" ContentType="application/vnd.openxmlformats-officedocument.presentationml.notesSlide+xml"/>
  <Override PartName="/ppt/tags/tag125.xml" ContentType="application/vnd.openxmlformats-officedocument.presentationml.tags+xml"/>
  <Override PartName="/ppt/notesSlides/notesSlide124.xml" ContentType="application/vnd.openxmlformats-officedocument.presentationml.notesSlide+xml"/>
  <Override PartName="/ppt/tags/tag126.xml" ContentType="application/vnd.openxmlformats-officedocument.presentationml.tags+xml"/>
  <Override PartName="/ppt/notesSlides/notesSlide1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27.xml" ContentType="application/vnd.openxmlformats-officedocument.presentationml.tags+xml"/>
  <Override PartName="/ppt/notesSlides/notesSlide126.xml" ContentType="application/vnd.openxmlformats-officedocument.presentationml.notesSlide+xml"/>
  <Override PartName="/ppt/tags/tag128.xml" ContentType="application/vnd.openxmlformats-officedocument.presentationml.tags+xml"/>
  <Override PartName="/ppt/notesSlides/notesSlide127.xml" ContentType="application/vnd.openxmlformats-officedocument.presentationml.notesSlide+xml"/>
  <Override PartName="/ppt/tags/tag129.xml" ContentType="application/vnd.openxmlformats-officedocument.presentationml.tags+xml"/>
  <Override PartName="/ppt/notesSlides/notesSlide128.xml" ContentType="application/vnd.openxmlformats-officedocument.presentationml.notesSlide+xml"/>
  <Override PartName="/ppt/tags/tag130.xml" ContentType="application/vnd.openxmlformats-officedocument.presentationml.tags+xml"/>
  <Override PartName="/ppt/notesSlides/notesSlide129.xml" ContentType="application/vnd.openxmlformats-officedocument.presentationml.notesSlide+xml"/>
  <Override PartName="/ppt/tags/tag131.xml" ContentType="application/vnd.openxmlformats-officedocument.presentationml.tags+xml"/>
  <Override PartName="/ppt/notesSlides/notesSlide130.xml" ContentType="application/vnd.openxmlformats-officedocument.presentationml.notesSlide+xml"/>
  <Override PartName="/ppt/tags/tag132.xml" ContentType="application/vnd.openxmlformats-officedocument.presentationml.tags+xml"/>
  <Override PartName="/ppt/notesSlides/notesSlide131.xml" ContentType="application/vnd.openxmlformats-officedocument.presentationml.notesSlide+xml"/>
  <Override PartName="/ppt/tags/tag133.xml" ContentType="application/vnd.openxmlformats-officedocument.presentationml.tags+xml"/>
  <Override PartName="/ppt/notesSlides/notesSlide132.xml" ContentType="application/vnd.openxmlformats-officedocument.presentationml.notesSlide+xml"/>
  <Override PartName="/ppt/tags/tag134.xml" ContentType="application/vnd.openxmlformats-officedocument.presentationml.tags+xml"/>
  <Override PartName="/ppt/notesSlides/notesSlide133.xml" ContentType="application/vnd.openxmlformats-officedocument.presentationml.notesSlide+xml"/>
  <Override PartName="/ppt/tags/tag135.xml" ContentType="application/vnd.openxmlformats-officedocument.presentationml.tags+xml"/>
  <Override PartName="/ppt/notesSlides/notesSlide134.xml" ContentType="application/vnd.openxmlformats-officedocument.presentationml.notesSlide+xml"/>
  <Override PartName="/ppt/tags/tag136.xml" ContentType="application/vnd.openxmlformats-officedocument.presentationml.tags+xml"/>
  <Override PartName="/ppt/notesSlides/notesSlide135.xml" ContentType="application/vnd.openxmlformats-officedocument.presentationml.notesSlide+xml"/>
  <Override PartName="/ppt/tags/tag137.xml" ContentType="application/vnd.openxmlformats-officedocument.presentationml.tags+xml"/>
  <Override PartName="/ppt/notesSlides/notesSlide136.xml" ContentType="application/vnd.openxmlformats-officedocument.presentationml.notesSlide+xml"/>
  <Override PartName="/ppt/tags/tag138.xml" ContentType="application/vnd.openxmlformats-officedocument.presentationml.tags+xml"/>
  <Override PartName="/ppt/notesSlides/notesSlide137.xml" ContentType="application/vnd.openxmlformats-officedocument.presentationml.notesSlide+xml"/>
  <Override PartName="/ppt/tags/tag139.xml" ContentType="application/vnd.openxmlformats-officedocument.presentationml.tags+xml"/>
  <Override PartName="/ppt/notesSlides/notesSlide138.xml" ContentType="application/vnd.openxmlformats-officedocument.presentationml.notesSlide+xml"/>
  <Override PartName="/ppt/tags/tag140.xml" ContentType="application/vnd.openxmlformats-officedocument.presentationml.tags+xml"/>
  <Override PartName="/ppt/notesSlides/notesSlide139.xml" ContentType="application/vnd.openxmlformats-officedocument.presentationml.notesSlide+xml"/>
  <Override PartName="/ppt/tags/tag141.xml" ContentType="application/vnd.openxmlformats-officedocument.presentationml.tags+xml"/>
  <Override PartName="/ppt/notesSlides/notesSlide140.xml" ContentType="application/vnd.openxmlformats-officedocument.presentationml.notesSlide+xml"/>
  <Override PartName="/ppt/tags/tag142.xml" ContentType="application/vnd.openxmlformats-officedocument.presentationml.tags+xml"/>
  <Override PartName="/ppt/notesSlides/notesSlide141.xml" ContentType="application/vnd.openxmlformats-officedocument.presentationml.notesSlide+xml"/>
  <Override PartName="/ppt/tags/tag143.xml" ContentType="application/vnd.openxmlformats-officedocument.presentationml.tags+xml"/>
  <Override PartName="/ppt/notesSlides/notesSlide142.xml" ContentType="application/vnd.openxmlformats-officedocument.presentationml.notesSlide+xml"/>
  <Override PartName="/ppt/tags/tag144.xml" ContentType="application/vnd.openxmlformats-officedocument.presentationml.tags+xml"/>
  <Override PartName="/ppt/notesSlides/notesSlide143.xml" ContentType="application/vnd.openxmlformats-officedocument.presentationml.notesSlide+xml"/>
  <Override PartName="/ppt/tags/tag145.xml" ContentType="application/vnd.openxmlformats-officedocument.presentationml.tags+xml"/>
  <Override PartName="/ppt/notesSlides/notesSlide144.xml" ContentType="application/vnd.openxmlformats-officedocument.presentationml.notesSlide+xml"/>
  <Override PartName="/ppt/tags/tag146.xml" ContentType="application/vnd.openxmlformats-officedocument.presentationml.tags+xml"/>
  <Override PartName="/ppt/notesSlides/notesSlide145.xml" ContentType="application/vnd.openxmlformats-officedocument.presentationml.notesSlide+xml"/>
  <Override PartName="/ppt/tags/tag147.xml" ContentType="application/vnd.openxmlformats-officedocument.presentationml.tags+xml"/>
  <Override PartName="/ppt/notesSlides/notesSlide146.xml" ContentType="application/vnd.openxmlformats-officedocument.presentationml.notesSlide+xml"/>
  <Override PartName="/ppt/tags/tag148.xml" ContentType="application/vnd.openxmlformats-officedocument.presentationml.tags+xml"/>
  <Override PartName="/ppt/notesSlides/notesSlide147.xml" ContentType="application/vnd.openxmlformats-officedocument.presentationml.notesSlide+xml"/>
  <Override PartName="/ppt/tags/tag149.xml" ContentType="application/vnd.openxmlformats-officedocument.presentationml.tags+xml"/>
  <Override PartName="/ppt/notesSlides/notesSlide148.xml" ContentType="application/vnd.openxmlformats-officedocument.presentationml.notesSlide+xml"/>
  <Override PartName="/ppt/tags/tag150.xml" ContentType="application/vnd.openxmlformats-officedocument.presentationml.tags+xml"/>
  <Override PartName="/ppt/notesSlides/notesSlide149.xml" ContentType="application/vnd.openxmlformats-officedocument.presentationml.notesSlide+xml"/>
  <Override PartName="/ppt/tags/tag151.xml" ContentType="application/vnd.openxmlformats-officedocument.presentationml.tags+xml"/>
  <Override PartName="/ppt/notesSlides/notesSlide150.xml" ContentType="application/vnd.openxmlformats-officedocument.presentationml.notesSlide+xml"/>
  <Override PartName="/ppt/tags/tag152.xml" ContentType="application/vnd.openxmlformats-officedocument.presentationml.tags+xml"/>
  <Override PartName="/ppt/notesSlides/notesSlide151.xml" ContentType="application/vnd.openxmlformats-officedocument.presentationml.notesSlide+xml"/>
  <Override PartName="/ppt/tags/tag153.xml" ContentType="application/vnd.openxmlformats-officedocument.presentationml.tags+xml"/>
  <Override PartName="/ppt/notesSlides/notesSlide152.xml" ContentType="application/vnd.openxmlformats-officedocument.presentationml.notesSlide+xml"/>
  <Override PartName="/ppt/tags/tag154.xml" ContentType="application/vnd.openxmlformats-officedocument.presentationml.tags+xml"/>
  <Override PartName="/ppt/notesSlides/notesSlide153.xml" ContentType="application/vnd.openxmlformats-officedocument.presentationml.notesSlide+xml"/>
  <Override PartName="/ppt/tags/tag155.xml" ContentType="application/vnd.openxmlformats-officedocument.presentationml.tags+xml"/>
  <Override PartName="/ppt/notesSlides/notesSlide1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6"/>
  </p:notesMasterIdLst>
  <p:handoutMasterIdLst>
    <p:handoutMasterId r:id="rId157"/>
  </p:handoutMasterIdLst>
  <p:sldIdLst>
    <p:sldId id="256" r:id="rId2"/>
    <p:sldId id="260" r:id="rId3"/>
    <p:sldId id="652" r:id="rId4"/>
    <p:sldId id="398" r:id="rId5"/>
    <p:sldId id="397" r:id="rId6"/>
    <p:sldId id="395" r:id="rId7"/>
    <p:sldId id="602" r:id="rId8"/>
    <p:sldId id="525" r:id="rId9"/>
    <p:sldId id="502" r:id="rId10"/>
    <p:sldId id="520" r:id="rId11"/>
    <p:sldId id="521" r:id="rId12"/>
    <p:sldId id="522" r:id="rId13"/>
    <p:sldId id="523" r:id="rId14"/>
    <p:sldId id="511" r:id="rId15"/>
    <p:sldId id="524" r:id="rId16"/>
    <p:sldId id="513" r:id="rId17"/>
    <p:sldId id="514" r:id="rId18"/>
    <p:sldId id="516" r:id="rId19"/>
    <p:sldId id="603" r:id="rId20"/>
    <p:sldId id="604" r:id="rId21"/>
    <p:sldId id="517" r:id="rId22"/>
    <p:sldId id="606" r:id="rId23"/>
    <p:sldId id="607" r:id="rId24"/>
    <p:sldId id="526" r:id="rId25"/>
    <p:sldId id="527" r:id="rId26"/>
    <p:sldId id="528" r:id="rId27"/>
    <p:sldId id="693" r:id="rId28"/>
    <p:sldId id="529" r:id="rId29"/>
    <p:sldId id="415" r:id="rId30"/>
    <p:sldId id="532" r:id="rId31"/>
    <p:sldId id="312" r:id="rId32"/>
    <p:sldId id="404" r:id="rId33"/>
    <p:sldId id="530" r:id="rId34"/>
    <p:sldId id="534" r:id="rId35"/>
    <p:sldId id="533" r:id="rId36"/>
    <p:sldId id="531" r:id="rId37"/>
    <p:sldId id="483" r:id="rId38"/>
    <p:sldId id="484" r:id="rId39"/>
    <p:sldId id="482" r:id="rId40"/>
    <p:sldId id="691" r:id="rId41"/>
    <p:sldId id="692" r:id="rId42"/>
    <p:sldId id="690" r:id="rId43"/>
    <p:sldId id="301" r:id="rId44"/>
    <p:sldId id="536" r:id="rId45"/>
    <p:sldId id="537" r:id="rId46"/>
    <p:sldId id="538" r:id="rId47"/>
    <p:sldId id="539" r:id="rId48"/>
    <p:sldId id="544" r:id="rId49"/>
    <p:sldId id="540" r:id="rId50"/>
    <p:sldId id="541" r:id="rId51"/>
    <p:sldId id="471" r:id="rId52"/>
    <p:sldId id="663" r:id="rId53"/>
    <p:sldId id="664" r:id="rId54"/>
    <p:sldId id="665" r:id="rId55"/>
    <p:sldId id="667" r:id="rId56"/>
    <p:sldId id="669" r:id="rId57"/>
    <p:sldId id="670" r:id="rId58"/>
    <p:sldId id="671" r:id="rId59"/>
    <p:sldId id="674" r:id="rId60"/>
    <p:sldId id="675" r:id="rId61"/>
    <p:sldId id="676" r:id="rId62"/>
    <p:sldId id="535" r:id="rId63"/>
    <p:sldId id="480" r:id="rId64"/>
    <p:sldId id="687" r:id="rId65"/>
    <p:sldId id="688" r:id="rId66"/>
    <p:sldId id="685" r:id="rId67"/>
    <p:sldId id="613" r:id="rId68"/>
    <p:sldId id="614" r:id="rId69"/>
    <p:sldId id="615" r:id="rId70"/>
    <p:sldId id="648" r:id="rId71"/>
    <p:sldId id="689" r:id="rId72"/>
    <p:sldId id="545" r:id="rId73"/>
    <p:sldId id="546" r:id="rId74"/>
    <p:sldId id="547" r:id="rId75"/>
    <p:sldId id="548" r:id="rId76"/>
    <p:sldId id="549" r:id="rId77"/>
    <p:sldId id="680" r:id="rId78"/>
    <p:sldId id="682" r:id="rId79"/>
    <p:sldId id="683" r:id="rId80"/>
    <p:sldId id="681" r:id="rId81"/>
    <p:sldId id="556" r:id="rId82"/>
    <p:sldId id="621" r:id="rId83"/>
    <p:sldId id="622" r:id="rId84"/>
    <p:sldId id="623" r:id="rId85"/>
    <p:sldId id="624" r:id="rId86"/>
    <p:sldId id="567" r:id="rId87"/>
    <p:sldId id="568" r:id="rId88"/>
    <p:sldId id="569" r:id="rId89"/>
    <p:sldId id="571" r:id="rId90"/>
    <p:sldId id="572" r:id="rId91"/>
    <p:sldId id="573" r:id="rId92"/>
    <p:sldId id="694" r:id="rId93"/>
    <p:sldId id="575" r:id="rId94"/>
    <p:sldId id="577" r:id="rId95"/>
    <p:sldId id="579" r:id="rId96"/>
    <p:sldId id="580" r:id="rId97"/>
    <p:sldId id="583" r:id="rId98"/>
    <p:sldId id="584" r:id="rId99"/>
    <p:sldId id="585" r:id="rId100"/>
    <p:sldId id="586" r:id="rId101"/>
    <p:sldId id="587" r:id="rId102"/>
    <p:sldId id="591" r:id="rId103"/>
    <p:sldId id="695" r:id="rId104"/>
    <p:sldId id="696" r:id="rId105"/>
    <p:sldId id="697" r:id="rId106"/>
    <p:sldId id="698" r:id="rId107"/>
    <p:sldId id="699" r:id="rId108"/>
    <p:sldId id="594" r:id="rId109"/>
    <p:sldId id="595" r:id="rId110"/>
    <p:sldId id="596" r:id="rId111"/>
    <p:sldId id="597" r:id="rId112"/>
    <p:sldId id="598" r:id="rId113"/>
    <p:sldId id="599" r:id="rId114"/>
    <p:sldId id="469" r:id="rId115"/>
    <p:sldId id="625" r:id="rId116"/>
    <p:sldId id="626" r:id="rId117"/>
    <p:sldId id="710" r:id="rId118"/>
    <p:sldId id="711" r:id="rId119"/>
    <p:sldId id="627" r:id="rId120"/>
    <p:sldId id="701" r:id="rId121"/>
    <p:sldId id="703" r:id="rId122"/>
    <p:sldId id="700" r:id="rId123"/>
    <p:sldId id="702" r:id="rId124"/>
    <p:sldId id="638" r:id="rId125"/>
    <p:sldId id="631" r:id="rId126"/>
    <p:sldId id="649" r:id="rId127"/>
    <p:sldId id="650" r:id="rId128"/>
    <p:sldId id="651" r:id="rId129"/>
    <p:sldId id="704" r:id="rId130"/>
    <p:sldId id="654" r:id="rId131"/>
    <p:sldId id="653" r:id="rId132"/>
    <p:sldId id="656" r:id="rId133"/>
    <p:sldId id="705" r:id="rId134"/>
    <p:sldId id="655" r:id="rId135"/>
    <p:sldId id="706" r:id="rId136"/>
    <p:sldId id="657" r:id="rId137"/>
    <p:sldId id="709" r:id="rId138"/>
    <p:sldId id="708" r:id="rId139"/>
    <p:sldId id="632" r:id="rId140"/>
    <p:sldId id="658" r:id="rId141"/>
    <p:sldId id="659" r:id="rId142"/>
    <p:sldId id="679" r:id="rId143"/>
    <p:sldId id="678" r:id="rId144"/>
    <p:sldId id="640" r:id="rId145"/>
    <p:sldId id="639" r:id="rId146"/>
    <p:sldId id="641" r:id="rId147"/>
    <p:sldId id="642" r:id="rId148"/>
    <p:sldId id="643" r:id="rId149"/>
    <p:sldId id="644" r:id="rId150"/>
    <p:sldId id="645" r:id="rId151"/>
    <p:sldId id="646" r:id="rId152"/>
    <p:sldId id="647" r:id="rId153"/>
    <p:sldId id="326" r:id="rId154"/>
    <p:sldId id="328" r:id="rId155"/>
  </p:sldIdLst>
  <p:sldSz cx="9144000" cy="6858000" type="screen4x3"/>
  <p:notesSz cx="6997700" cy="9271000"/>
  <p:custDataLst>
    <p:tags r:id="rId158"/>
  </p:custData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DDDDDD"/>
    <a:srgbClr val="F88E24"/>
    <a:srgbClr val="F88614"/>
    <a:srgbClr val="FFFF99"/>
    <a:srgbClr val="F4EF11"/>
    <a:srgbClr val="F5DA11"/>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9" autoAdjust="0"/>
    <p:restoredTop sz="47295" autoAdjust="0"/>
  </p:normalViewPr>
  <p:slideViewPr>
    <p:cSldViewPr>
      <p:cViewPr varScale="1">
        <p:scale>
          <a:sx n="33" d="100"/>
          <a:sy n="33" d="100"/>
        </p:scale>
        <p:origin x="2170" y="34"/>
      </p:cViewPr>
      <p:guideLst>
        <p:guide orient="horz" pos="2160"/>
        <p:guide pos="2880"/>
      </p:guideLst>
    </p:cSldViewPr>
  </p:slideViewPr>
  <p:outlineViewPr>
    <p:cViewPr>
      <p:scale>
        <a:sx n="33" d="100"/>
        <a:sy n="33" d="100"/>
      </p:scale>
      <p:origin x="0" y="29796"/>
    </p:cViewPr>
  </p:outlineViewPr>
  <p:notesTextViewPr>
    <p:cViewPr>
      <p:scale>
        <a:sx n="3" d="2"/>
        <a:sy n="3" d="2"/>
      </p:scale>
      <p:origin x="0" y="-226"/>
    </p:cViewPr>
  </p:notesTextViewPr>
  <p:sorterViewPr>
    <p:cViewPr varScale="1">
      <p:scale>
        <a:sx n="100" d="100"/>
        <a:sy n="100" d="100"/>
      </p:scale>
      <p:origin x="0" y="-40330"/>
    </p:cViewPr>
  </p:sorterViewPr>
  <p:notesViewPr>
    <p:cSldViewPr>
      <p:cViewPr varScale="1">
        <p:scale>
          <a:sx n="52" d="100"/>
          <a:sy n="52" d="100"/>
        </p:scale>
        <p:origin x="2654" y="5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6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9B8CA7-2F70-4D97-938A-3134E3D8E394}" type="doc">
      <dgm:prSet loTypeId="urn:microsoft.com/office/officeart/2005/8/layout/process1" loCatId="process" qsTypeId="urn:microsoft.com/office/officeart/2005/8/quickstyle/simple1" qsCatId="simple" csTypeId="urn:microsoft.com/office/officeart/2005/8/colors/accent1_2" csCatId="accent1" phldr="1"/>
      <dgm:spPr/>
    </dgm:pt>
    <dgm:pt modelId="{AB502A63-C388-41BD-A4B9-8F7E000CD9B3}">
      <dgm:prSet phldrT="[Text]" custT="1"/>
      <dgm:spPr>
        <a:solidFill>
          <a:srgbClr val="006600"/>
        </a:solidFill>
      </dgm:spPr>
      <dgm:t>
        <a:bodyPr/>
        <a:lstStyle/>
        <a:p>
          <a:r>
            <a:rPr lang="en-US" sz="2800" dirty="0" smtClean="0"/>
            <a:t>Meet </a:t>
          </a:r>
          <a:r>
            <a:rPr lang="en-US" sz="4000" dirty="0" smtClean="0"/>
            <a:t>GENERAL </a:t>
          </a:r>
          <a:r>
            <a:rPr lang="en-US" sz="3200" dirty="0" smtClean="0"/>
            <a:t>standards </a:t>
          </a:r>
          <a:endParaRPr lang="en-US" sz="3200" dirty="0"/>
        </a:p>
      </dgm:t>
    </dgm:pt>
    <dgm:pt modelId="{7F4BDD54-A355-4B03-B040-1BA6224B7C18}" type="parTrans" cxnId="{02A45D2C-4796-48E6-9AF9-A105A48C3739}">
      <dgm:prSet/>
      <dgm:spPr/>
      <dgm:t>
        <a:bodyPr/>
        <a:lstStyle/>
        <a:p>
          <a:endParaRPr lang="en-US"/>
        </a:p>
      </dgm:t>
    </dgm:pt>
    <dgm:pt modelId="{A8651A41-F3AC-47C9-BC20-612BCF112945}" type="sibTrans" cxnId="{02A45D2C-4796-48E6-9AF9-A105A48C3739}">
      <dgm:prSet/>
      <dgm:spPr>
        <a:solidFill>
          <a:srgbClr val="006600">
            <a:alpha val="62000"/>
          </a:srgbClr>
        </a:solidFill>
      </dgm:spPr>
      <dgm:t>
        <a:bodyPr/>
        <a:lstStyle/>
        <a:p>
          <a:endParaRPr lang="en-US"/>
        </a:p>
      </dgm:t>
    </dgm:pt>
    <dgm:pt modelId="{142DD84D-8AB1-4F05-9468-F3AC96AB1159}">
      <dgm:prSet phldrT="[Text]" custT="1"/>
      <dgm:spPr>
        <a:solidFill>
          <a:srgbClr val="006600"/>
        </a:solidFill>
      </dgm:spPr>
      <dgm:t>
        <a:bodyPr/>
        <a:lstStyle/>
        <a:p>
          <a:r>
            <a:rPr lang="en-US" sz="2800" dirty="0" smtClean="0"/>
            <a:t>Meet</a:t>
          </a:r>
          <a:r>
            <a:rPr lang="en-US" sz="3100" dirty="0" smtClean="0"/>
            <a:t> </a:t>
          </a:r>
          <a:r>
            <a:rPr lang="en-US" sz="4000" dirty="0" smtClean="0"/>
            <a:t>NUTRIENT</a:t>
          </a:r>
          <a:r>
            <a:rPr lang="en-US" sz="3100" dirty="0" smtClean="0"/>
            <a:t> </a:t>
          </a:r>
          <a:r>
            <a:rPr lang="en-US" sz="3200" dirty="0" smtClean="0"/>
            <a:t>standards</a:t>
          </a:r>
          <a:endParaRPr lang="en-US" sz="3200" dirty="0"/>
        </a:p>
      </dgm:t>
    </dgm:pt>
    <dgm:pt modelId="{A9C632DA-E0AD-4EDC-86B1-87705ACDE9EA}" type="parTrans" cxnId="{9603073B-0A52-4420-9D52-2F4B11F1862B}">
      <dgm:prSet/>
      <dgm:spPr/>
      <dgm:t>
        <a:bodyPr/>
        <a:lstStyle/>
        <a:p>
          <a:endParaRPr lang="en-US"/>
        </a:p>
      </dgm:t>
    </dgm:pt>
    <dgm:pt modelId="{27D9C76F-EC47-4258-8FC2-6466DAF81FC2}" type="sibTrans" cxnId="{9603073B-0A52-4420-9D52-2F4B11F1862B}">
      <dgm:prSet/>
      <dgm:spPr>
        <a:solidFill>
          <a:srgbClr val="006600">
            <a:alpha val="62000"/>
          </a:srgbClr>
        </a:solidFill>
      </dgm:spPr>
      <dgm:t>
        <a:bodyPr/>
        <a:lstStyle/>
        <a:p>
          <a:endParaRPr lang="en-US"/>
        </a:p>
      </dgm:t>
    </dgm:pt>
    <dgm:pt modelId="{486415AA-C054-4770-9AC6-DF7029B7DCA5}">
      <dgm:prSet phldrT="[Text]"/>
      <dgm:spPr>
        <a:solidFill>
          <a:srgbClr val="006600"/>
        </a:solidFill>
      </dgm:spPr>
      <dgm:t>
        <a:bodyPr/>
        <a:lstStyle/>
        <a:p>
          <a:r>
            <a:rPr lang="en-US" dirty="0" smtClean="0"/>
            <a:t>May be sold as a competitive food</a:t>
          </a:r>
          <a:endParaRPr lang="en-US" dirty="0"/>
        </a:p>
      </dgm:t>
    </dgm:pt>
    <dgm:pt modelId="{A1AF8B4B-3192-409D-B93B-958F40F89736}" type="parTrans" cxnId="{6A7B549A-2A8A-40A5-8305-675B576955EC}">
      <dgm:prSet/>
      <dgm:spPr/>
      <dgm:t>
        <a:bodyPr/>
        <a:lstStyle/>
        <a:p>
          <a:endParaRPr lang="en-US"/>
        </a:p>
      </dgm:t>
    </dgm:pt>
    <dgm:pt modelId="{D9806242-4A9A-4AF6-A6ED-AE8132C493B7}" type="sibTrans" cxnId="{6A7B549A-2A8A-40A5-8305-675B576955EC}">
      <dgm:prSet/>
      <dgm:spPr/>
      <dgm:t>
        <a:bodyPr/>
        <a:lstStyle/>
        <a:p>
          <a:endParaRPr lang="en-US"/>
        </a:p>
      </dgm:t>
    </dgm:pt>
    <dgm:pt modelId="{CEB4CBBA-D55D-4185-988E-836E4F3D81AF}" type="pres">
      <dgm:prSet presAssocID="{FD9B8CA7-2F70-4D97-938A-3134E3D8E394}" presName="Name0" presStyleCnt="0">
        <dgm:presLayoutVars>
          <dgm:dir/>
          <dgm:resizeHandles val="exact"/>
        </dgm:presLayoutVars>
      </dgm:prSet>
      <dgm:spPr/>
    </dgm:pt>
    <dgm:pt modelId="{DDADCF24-FBAF-4896-AFB5-D38710322A9B}" type="pres">
      <dgm:prSet presAssocID="{AB502A63-C388-41BD-A4B9-8F7E000CD9B3}" presName="node" presStyleLbl="node1" presStyleIdx="0" presStyleCnt="3" custScaleX="125274">
        <dgm:presLayoutVars>
          <dgm:bulletEnabled val="1"/>
        </dgm:presLayoutVars>
      </dgm:prSet>
      <dgm:spPr/>
      <dgm:t>
        <a:bodyPr/>
        <a:lstStyle/>
        <a:p>
          <a:endParaRPr lang="en-US"/>
        </a:p>
      </dgm:t>
    </dgm:pt>
    <dgm:pt modelId="{B7433B53-C33B-48DF-9567-B8686708E709}" type="pres">
      <dgm:prSet presAssocID="{A8651A41-F3AC-47C9-BC20-612BCF112945}" presName="sibTrans" presStyleLbl="sibTrans2D1" presStyleIdx="0" presStyleCnt="2"/>
      <dgm:spPr/>
      <dgm:t>
        <a:bodyPr/>
        <a:lstStyle/>
        <a:p>
          <a:endParaRPr lang="en-US"/>
        </a:p>
      </dgm:t>
    </dgm:pt>
    <dgm:pt modelId="{CF8A252E-10A5-4304-883E-358ED5A03245}" type="pres">
      <dgm:prSet presAssocID="{A8651A41-F3AC-47C9-BC20-612BCF112945}" presName="connectorText" presStyleLbl="sibTrans2D1" presStyleIdx="0" presStyleCnt="2"/>
      <dgm:spPr/>
      <dgm:t>
        <a:bodyPr/>
        <a:lstStyle/>
        <a:p>
          <a:endParaRPr lang="en-US"/>
        </a:p>
      </dgm:t>
    </dgm:pt>
    <dgm:pt modelId="{F03B3B17-B530-41FE-86FD-181B5DE548D8}" type="pres">
      <dgm:prSet presAssocID="{142DD84D-8AB1-4F05-9468-F3AC96AB1159}" presName="node" presStyleLbl="node1" presStyleIdx="1" presStyleCnt="3" custScaleX="158051" custLinFactNeighborX="-7177" custLinFactNeighborY="67">
        <dgm:presLayoutVars>
          <dgm:bulletEnabled val="1"/>
        </dgm:presLayoutVars>
      </dgm:prSet>
      <dgm:spPr/>
      <dgm:t>
        <a:bodyPr/>
        <a:lstStyle/>
        <a:p>
          <a:endParaRPr lang="en-US"/>
        </a:p>
      </dgm:t>
    </dgm:pt>
    <dgm:pt modelId="{3E4746C8-406E-4C9E-B6FB-A11F9779A5CE}" type="pres">
      <dgm:prSet presAssocID="{27D9C76F-EC47-4258-8FC2-6466DAF81FC2}" presName="sibTrans" presStyleLbl="sibTrans2D1" presStyleIdx="1" presStyleCnt="2"/>
      <dgm:spPr/>
      <dgm:t>
        <a:bodyPr/>
        <a:lstStyle/>
        <a:p>
          <a:endParaRPr lang="en-US"/>
        </a:p>
      </dgm:t>
    </dgm:pt>
    <dgm:pt modelId="{AF322619-A4BF-4026-BB99-2213337502F8}" type="pres">
      <dgm:prSet presAssocID="{27D9C76F-EC47-4258-8FC2-6466DAF81FC2}" presName="connectorText" presStyleLbl="sibTrans2D1" presStyleIdx="1" presStyleCnt="2"/>
      <dgm:spPr/>
      <dgm:t>
        <a:bodyPr/>
        <a:lstStyle/>
        <a:p>
          <a:endParaRPr lang="en-US"/>
        </a:p>
      </dgm:t>
    </dgm:pt>
    <dgm:pt modelId="{5E1BA09A-6ED4-4099-AF4F-CE731B69FC21}" type="pres">
      <dgm:prSet presAssocID="{486415AA-C054-4770-9AC6-DF7029B7DCA5}" presName="node" presStyleLbl="node1" presStyleIdx="2" presStyleCnt="3">
        <dgm:presLayoutVars>
          <dgm:bulletEnabled val="1"/>
        </dgm:presLayoutVars>
      </dgm:prSet>
      <dgm:spPr/>
      <dgm:t>
        <a:bodyPr/>
        <a:lstStyle/>
        <a:p>
          <a:endParaRPr lang="en-US"/>
        </a:p>
      </dgm:t>
    </dgm:pt>
  </dgm:ptLst>
  <dgm:cxnLst>
    <dgm:cxn modelId="{70E0B23E-3551-41D0-9D5B-4FF99602B4D5}" type="presOf" srcId="{27D9C76F-EC47-4258-8FC2-6466DAF81FC2}" destId="{3E4746C8-406E-4C9E-B6FB-A11F9779A5CE}" srcOrd="0" destOrd="0" presId="urn:microsoft.com/office/officeart/2005/8/layout/process1"/>
    <dgm:cxn modelId="{CE664007-F57B-47D3-B615-440C1166FFD9}" type="presOf" srcId="{FD9B8CA7-2F70-4D97-938A-3134E3D8E394}" destId="{CEB4CBBA-D55D-4185-988E-836E4F3D81AF}" srcOrd="0" destOrd="0" presId="urn:microsoft.com/office/officeart/2005/8/layout/process1"/>
    <dgm:cxn modelId="{6A7B549A-2A8A-40A5-8305-675B576955EC}" srcId="{FD9B8CA7-2F70-4D97-938A-3134E3D8E394}" destId="{486415AA-C054-4770-9AC6-DF7029B7DCA5}" srcOrd="2" destOrd="0" parTransId="{A1AF8B4B-3192-409D-B93B-958F40F89736}" sibTransId="{D9806242-4A9A-4AF6-A6ED-AE8132C493B7}"/>
    <dgm:cxn modelId="{9603073B-0A52-4420-9D52-2F4B11F1862B}" srcId="{FD9B8CA7-2F70-4D97-938A-3134E3D8E394}" destId="{142DD84D-8AB1-4F05-9468-F3AC96AB1159}" srcOrd="1" destOrd="0" parTransId="{A9C632DA-E0AD-4EDC-86B1-87705ACDE9EA}" sibTransId="{27D9C76F-EC47-4258-8FC2-6466DAF81FC2}"/>
    <dgm:cxn modelId="{C60375EB-40F4-44F1-83B8-EF0828805350}" type="presOf" srcId="{A8651A41-F3AC-47C9-BC20-612BCF112945}" destId="{B7433B53-C33B-48DF-9567-B8686708E709}" srcOrd="0" destOrd="0" presId="urn:microsoft.com/office/officeart/2005/8/layout/process1"/>
    <dgm:cxn modelId="{954C038F-478A-47C7-ADFC-200AAE500E68}" type="presOf" srcId="{A8651A41-F3AC-47C9-BC20-612BCF112945}" destId="{CF8A252E-10A5-4304-883E-358ED5A03245}" srcOrd="1" destOrd="0" presId="urn:microsoft.com/office/officeart/2005/8/layout/process1"/>
    <dgm:cxn modelId="{02A45D2C-4796-48E6-9AF9-A105A48C3739}" srcId="{FD9B8CA7-2F70-4D97-938A-3134E3D8E394}" destId="{AB502A63-C388-41BD-A4B9-8F7E000CD9B3}" srcOrd="0" destOrd="0" parTransId="{7F4BDD54-A355-4B03-B040-1BA6224B7C18}" sibTransId="{A8651A41-F3AC-47C9-BC20-612BCF112945}"/>
    <dgm:cxn modelId="{F991F322-232D-4EC9-B416-9E05181ADD3D}" type="presOf" srcId="{27D9C76F-EC47-4258-8FC2-6466DAF81FC2}" destId="{AF322619-A4BF-4026-BB99-2213337502F8}" srcOrd="1" destOrd="0" presId="urn:microsoft.com/office/officeart/2005/8/layout/process1"/>
    <dgm:cxn modelId="{FAA7C829-3453-4013-999C-B7391F986905}" type="presOf" srcId="{486415AA-C054-4770-9AC6-DF7029B7DCA5}" destId="{5E1BA09A-6ED4-4099-AF4F-CE731B69FC21}" srcOrd="0" destOrd="0" presId="urn:microsoft.com/office/officeart/2005/8/layout/process1"/>
    <dgm:cxn modelId="{A4C979DD-93FD-4A8E-A934-645757219EFE}" type="presOf" srcId="{AB502A63-C388-41BD-A4B9-8F7E000CD9B3}" destId="{DDADCF24-FBAF-4896-AFB5-D38710322A9B}" srcOrd="0" destOrd="0" presId="urn:microsoft.com/office/officeart/2005/8/layout/process1"/>
    <dgm:cxn modelId="{782D69F8-3D25-4D9E-8313-A21551DC64D0}" type="presOf" srcId="{142DD84D-8AB1-4F05-9468-F3AC96AB1159}" destId="{F03B3B17-B530-41FE-86FD-181B5DE548D8}" srcOrd="0" destOrd="0" presId="urn:microsoft.com/office/officeart/2005/8/layout/process1"/>
    <dgm:cxn modelId="{D60CA239-F2AA-4EC1-83F8-0139A8186192}" type="presParOf" srcId="{CEB4CBBA-D55D-4185-988E-836E4F3D81AF}" destId="{DDADCF24-FBAF-4896-AFB5-D38710322A9B}" srcOrd="0" destOrd="0" presId="urn:microsoft.com/office/officeart/2005/8/layout/process1"/>
    <dgm:cxn modelId="{731185B3-DD3D-4316-A703-744704A7A7D4}" type="presParOf" srcId="{CEB4CBBA-D55D-4185-988E-836E4F3D81AF}" destId="{B7433B53-C33B-48DF-9567-B8686708E709}" srcOrd="1" destOrd="0" presId="urn:microsoft.com/office/officeart/2005/8/layout/process1"/>
    <dgm:cxn modelId="{408332BC-70E5-406E-9125-6D9C6BDA423E}" type="presParOf" srcId="{B7433B53-C33B-48DF-9567-B8686708E709}" destId="{CF8A252E-10A5-4304-883E-358ED5A03245}" srcOrd="0" destOrd="0" presId="urn:microsoft.com/office/officeart/2005/8/layout/process1"/>
    <dgm:cxn modelId="{235D4772-C384-451E-8CE5-9761A7FBAA5E}" type="presParOf" srcId="{CEB4CBBA-D55D-4185-988E-836E4F3D81AF}" destId="{F03B3B17-B530-41FE-86FD-181B5DE548D8}" srcOrd="2" destOrd="0" presId="urn:microsoft.com/office/officeart/2005/8/layout/process1"/>
    <dgm:cxn modelId="{09F315AE-6AB0-4FB2-B2B2-7B2D93022A2F}" type="presParOf" srcId="{CEB4CBBA-D55D-4185-988E-836E4F3D81AF}" destId="{3E4746C8-406E-4C9E-B6FB-A11F9779A5CE}" srcOrd="3" destOrd="0" presId="urn:microsoft.com/office/officeart/2005/8/layout/process1"/>
    <dgm:cxn modelId="{60A59DB9-CECA-4350-871C-459E0921126A}" type="presParOf" srcId="{3E4746C8-406E-4C9E-B6FB-A11F9779A5CE}" destId="{AF322619-A4BF-4026-BB99-2213337502F8}" srcOrd="0" destOrd="0" presId="urn:microsoft.com/office/officeart/2005/8/layout/process1"/>
    <dgm:cxn modelId="{6DC6FAC3-B526-4B12-A5EC-8DDD8427439B}" type="presParOf" srcId="{CEB4CBBA-D55D-4185-988E-836E4F3D81AF}" destId="{5E1BA09A-6ED4-4099-AF4F-CE731B69FC21}"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ADCF24-FBAF-4896-AFB5-D38710322A9B}">
      <dsp:nvSpPr>
        <dsp:cNvPr id="0" name=""/>
        <dsp:cNvSpPr/>
      </dsp:nvSpPr>
      <dsp:spPr>
        <a:xfrm>
          <a:off x="4382" y="538083"/>
          <a:ext cx="2305164" cy="1769163"/>
        </a:xfrm>
        <a:prstGeom prst="roundRect">
          <a:avLst>
            <a:gd name="adj" fmla="val 10000"/>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Meet </a:t>
          </a:r>
          <a:r>
            <a:rPr lang="en-US" sz="4000" kern="1200" dirty="0" smtClean="0"/>
            <a:t>GENERAL </a:t>
          </a:r>
          <a:r>
            <a:rPr lang="en-US" sz="3200" kern="1200" dirty="0" smtClean="0"/>
            <a:t>standards </a:t>
          </a:r>
          <a:endParaRPr lang="en-US" sz="3200" kern="1200" dirty="0"/>
        </a:p>
      </dsp:txBody>
      <dsp:txXfrm>
        <a:off x="56199" y="589900"/>
        <a:ext cx="2201530" cy="1665529"/>
      </dsp:txXfrm>
    </dsp:sp>
    <dsp:sp modelId="{B7433B53-C33B-48DF-9567-B8686708E709}">
      <dsp:nvSpPr>
        <dsp:cNvPr id="0" name=""/>
        <dsp:cNvSpPr/>
      </dsp:nvSpPr>
      <dsp:spPr>
        <a:xfrm rot="1239">
          <a:off x="2480350" y="1195034"/>
          <a:ext cx="362103" cy="456344"/>
        </a:xfrm>
        <a:prstGeom prst="rightArrow">
          <a:avLst>
            <a:gd name="adj1" fmla="val 60000"/>
            <a:gd name="adj2" fmla="val 50000"/>
          </a:avLst>
        </a:prstGeom>
        <a:solidFill>
          <a:srgbClr val="006600">
            <a:alpha val="62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2480350" y="1286283"/>
        <a:ext cx="253472" cy="273806"/>
      </dsp:txXfrm>
    </dsp:sp>
    <dsp:sp modelId="{F03B3B17-B530-41FE-86FD-181B5DE548D8}">
      <dsp:nvSpPr>
        <dsp:cNvPr id="0" name=""/>
        <dsp:cNvSpPr/>
      </dsp:nvSpPr>
      <dsp:spPr>
        <a:xfrm>
          <a:off x="2992760" y="539268"/>
          <a:ext cx="2908293" cy="1769163"/>
        </a:xfrm>
        <a:prstGeom prst="roundRect">
          <a:avLst>
            <a:gd name="adj" fmla="val 10000"/>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smtClean="0"/>
            <a:t>Meet</a:t>
          </a:r>
          <a:r>
            <a:rPr lang="en-US" sz="3100" kern="1200" dirty="0" smtClean="0"/>
            <a:t> </a:t>
          </a:r>
          <a:r>
            <a:rPr lang="en-US" sz="4000" kern="1200" dirty="0" smtClean="0"/>
            <a:t>NUTRIENT</a:t>
          </a:r>
          <a:r>
            <a:rPr lang="en-US" sz="3100" kern="1200" dirty="0" smtClean="0"/>
            <a:t> </a:t>
          </a:r>
          <a:r>
            <a:rPr lang="en-US" sz="3200" kern="1200" dirty="0" smtClean="0"/>
            <a:t>standards</a:t>
          </a:r>
          <a:endParaRPr lang="en-US" sz="3200" kern="1200" dirty="0"/>
        </a:p>
      </dsp:txBody>
      <dsp:txXfrm>
        <a:off x="3044577" y="591085"/>
        <a:ext cx="2804659" cy="1665529"/>
      </dsp:txXfrm>
    </dsp:sp>
    <dsp:sp modelId="{3E4746C8-406E-4C9E-B6FB-A11F9779A5CE}">
      <dsp:nvSpPr>
        <dsp:cNvPr id="0" name=""/>
        <dsp:cNvSpPr/>
      </dsp:nvSpPr>
      <dsp:spPr>
        <a:xfrm rot="21598712">
          <a:off x="6098270" y="1194980"/>
          <a:ext cx="418098" cy="456344"/>
        </a:xfrm>
        <a:prstGeom prst="rightArrow">
          <a:avLst>
            <a:gd name="adj1" fmla="val 60000"/>
            <a:gd name="adj2" fmla="val 50000"/>
          </a:avLst>
        </a:prstGeom>
        <a:solidFill>
          <a:srgbClr val="006600">
            <a:alpha val="62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p>
      </dsp:txBody>
      <dsp:txXfrm>
        <a:off x="6098270" y="1286272"/>
        <a:ext cx="292669" cy="273806"/>
      </dsp:txXfrm>
    </dsp:sp>
    <dsp:sp modelId="{5E1BA09A-6ED4-4099-AF4F-CE731B69FC21}">
      <dsp:nvSpPr>
        <dsp:cNvPr id="0" name=""/>
        <dsp:cNvSpPr/>
      </dsp:nvSpPr>
      <dsp:spPr>
        <a:xfrm>
          <a:off x="6689919" y="538083"/>
          <a:ext cx="1840098" cy="1769163"/>
        </a:xfrm>
        <a:prstGeom prst="roundRect">
          <a:avLst>
            <a:gd name="adj" fmla="val 10000"/>
          </a:avLst>
        </a:prstGeom>
        <a:solidFill>
          <a:srgbClr val="00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May be sold as a competitive food</a:t>
          </a:r>
          <a:endParaRPr lang="en-US" sz="2500" kern="1200" dirty="0"/>
        </a:p>
      </dsp:txBody>
      <dsp:txXfrm>
        <a:off x="6741736" y="589900"/>
        <a:ext cx="1736464" cy="166552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3713" cy="463550"/>
          </a:xfrm>
          <a:prstGeom prst="rect">
            <a:avLst/>
          </a:prstGeom>
        </p:spPr>
        <p:txBody>
          <a:bodyPr vert="horz" lIns="91221" tIns="45610" rIns="91221" bIns="45610" rtlCol="0"/>
          <a:lstStyle>
            <a:lvl1pPr algn="l" eaLnBrk="1" hangingPunct="1">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62400" y="0"/>
            <a:ext cx="3033713" cy="463550"/>
          </a:xfrm>
          <a:prstGeom prst="rect">
            <a:avLst/>
          </a:prstGeom>
        </p:spPr>
        <p:txBody>
          <a:bodyPr vert="horz" lIns="91221" tIns="45610" rIns="91221" bIns="45610" rtlCol="0"/>
          <a:lstStyle>
            <a:lvl1pPr algn="r" eaLnBrk="1" hangingPunct="1">
              <a:defRPr sz="1200">
                <a:latin typeface="Arial" charset="0"/>
                <a:cs typeface="Arial" charset="0"/>
              </a:defRPr>
            </a:lvl1pPr>
          </a:lstStyle>
          <a:p>
            <a:pPr>
              <a:defRPr/>
            </a:pPr>
            <a:fld id="{0794FF1D-BF08-458F-9B08-D214E7F5F7F7}" type="datetimeFigureOut">
              <a:rPr lang="en-US"/>
              <a:pPr>
                <a:defRPr/>
              </a:pPr>
              <a:t>6/3/2014</a:t>
            </a:fld>
            <a:endParaRPr lang="en-US"/>
          </a:p>
        </p:txBody>
      </p:sp>
      <p:sp>
        <p:nvSpPr>
          <p:cNvPr id="4" name="Footer Placeholder 3"/>
          <p:cNvSpPr>
            <a:spLocks noGrp="1"/>
          </p:cNvSpPr>
          <p:nvPr>
            <p:ph type="ftr" sz="quarter" idx="2"/>
          </p:nvPr>
        </p:nvSpPr>
        <p:spPr>
          <a:xfrm>
            <a:off x="0" y="8805863"/>
            <a:ext cx="3033713" cy="463550"/>
          </a:xfrm>
          <a:prstGeom prst="rect">
            <a:avLst/>
          </a:prstGeom>
        </p:spPr>
        <p:txBody>
          <a:bodyPr vert="horz" lIns="91221" tIns="45610" rIns="91221" bIns="45610" rtlCol="0" anchor="b"/>
          <a:lstStyle>
            <a:lvl1pPr algn="l" eaLnBrk="1" hangingPunct="1">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62400" y="8805863"/>
            <a:ext cx="3033713" cy="463550"/>
          </a:xfrm>
          <a:prstGeom prst="rect">
            <a:avLst/>
          </a:prstGeom>
        </p:spPr>
        <p:txBody>
          <a:bodyPr vert="horz" wrap="square" lIns="91221" tIns="45610" rIns="91221" bIns="45610" numCol="1" anchor="b" anchorCtr="0" compatLnSpc="1">
            <a:prstTxWarp prst="textNoShape">
              <a:avLst/>
            </a:prstTxWarp>
          </a:bodyPr>
          <a:lstStyle>
            <a:lvl1pPr algn="r" eaLnBrk="1" hangingPunct="1">
              <a:defRPr sz="1200"/>
            </a:lvl1pPr>
          </a:lstStyle>
          <a:p>
            <a:pPr>
              <a:defRPr/>
            </a:pPr>
            <a:fld id="{E3C49975-E768-4072-8629-55F28317DA29}" type="slidenum">
              <a:rPr lang="en-US" altLang="en-US"/>
              <a:pPr>
                <a:defRPr/>
              </a:pPr>
              <a:t>‹#›</a:t>
            </a:fld>
            <a:endParaRPr lang="en-US" altLang="en-US"/>
          </a:p>
        </p:txBody>
      </p:sp>
    </p:spTree>
    <p:extLst>
      <p:ext uri="{BB962C8B-B14F-4D97-AF65-F5344CB8AC3E}">
        <p14:creationId xmlns:p14="http://schemas.microsoft.com/office/powerpoint/2010/main" val="4220343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3713" cy="463550"/>
          </a:xfrm>
          <a:prstGeom prst="rect">
            <a:avLst/>
          </a:prstGeom>
        </p:spPr>
        <p:txBody>
          <a:bodyPr vert="horz" lIns="92953" tIns="46477" rIns="92953" bIns="46477"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62400" y="0"/>
            <a:ext cx="3033713" cy="463550"/>
          </a:xfrm>
          <a:prstGeom prst="rect">
            <a:avLst/>
          </a:prstGeom>
        </p:spPr>
        <p:txBody>
          <a:bodyPr vert="horz" lIns="92953" tIns="46477" rIns="92953" bIns="46477" rtlCol="0"/>
          <a:lstStyle>
            <a:lvl1pPr algn="r" eaLnBrk="1" fontAlgn="auto" hangingPunct="1">
              <a:spcBef>
                <a:spcPts val="0"/>
              </a:spcBef>
              <a:spcAft>
                <a:spcPts val="0"/>
              </a:spcAft>
              <a:defRPr sz="1200">
                <a:latin typeface="+mn-lt"/>
                <a:cs typeface="+mn-cs"/>
              </a:defRPr>
            </a:lvl1pPr>
          </a:lstStyle>
          <a:p>
            <a:pPr>
              <a:defRPr/>
            </a:pPr>
            <a:fld id="{9F01576F-E981-48FD-8E32-445BC3408EAA}" type="datetimeFigureOut">
              <a:rPr lang="en-US"/>
              <a:pPr>
                <a:defRPr/>
              </a:pPr>
              <a:t>6/3/2014</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2953" tIns="46477" rIns="92953" bIns="46477" rtlCol="0" anchor="ctr"/>
          <a:lstStyle/>
          <a:p>
            <a:pPr lvl="0"/>
            <a:endParaRPr lang="en-US" noProof="0" smtClean="0"/>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92953" tIns="46477" rIns="92953" bIns="46477"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05863"/>
            <a:ext cx="3033713" cy="463550"/>
          </a:xfrm>
          <a:prstGeom prst="rect">
            <a:avLst/>
          </a:prstGeom>
        </p:spPr>
        <p:txBody>
          <a:bodyPr vert="horz" lIns="92953" tIns="46477" rIns="92953" bIns="46477"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62400" y="8805863"/>
            <a:ext cx="3033713" cy="463550"/>
          </a:xfrm>
          <a:prstGeom prst="rect">
            <a:avLst/>
          </a:prstGeom>
        </p:spPr>
        <p:txBody>
          <a:bodyPr vert="horz" wrap="square" lIns="92953" tIns="46477" rIns="92953" bIns="46477"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064B8690-8F26-4B9C-9F11-78EE00BB8969}" type="slidenum">
              <a:rPr lang="en-US" altLang="en-US"/>
              <a:pPr>
                <a:defRPr/>
              </a:pPr>
              <a:t>‹#›</a:t>
            </a:fld>
            <a:endParaRPr lang="en-US" altLang="en-US"/>
          </a:p>
        </p:txBody>
      </p:sp>
    </p:spTree>
    <p:extLst>
      <p:ext uri="{BB962C8B-B14F-4D97-AF65-F5344CB8AC3E}">
        <p14:creationId xmlns:p14="http://schemas.microsoft.com/office/powerpoint/2010/main" val="24694456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46FF4B-1918-4F1D-BECC-B40F482E663C}" type="slidenum">
              <a:rPr lang="en-US" altLang="en-US" smtClean="0"/>
              <a:pPr>
                <a:spcBef>
                  <a:spcPct val="0"/>
                </a:spcBef>
              </a:pPr>
              <a:t>1</a:t>
            </a:fld>
            <a:endParaRPr lang="en-US" altLang="en-US" smtClean="0"/>
          </a:p>
        </p:txBody>
      </p:sp>
    </p:spTree>
    <p:extLst>
      <p:ext uri="{BB962C8B-B14F-4D97-AF65-F5344CB8AC3E}">
        <p14:creationId xmlns:p14="http://schemas.microsoft.com/office/powerpoint/2010/main" val="2257555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 also made updated the grains page of your menu builder tool.</a:t>
            </a:r>
          </a:p>
          <a:p>
            <a:pPr eaLnBrk="1" hangingPunct="1">
              <a:spcBef>
                <a:spcPct val="0"/>
              </a:spcBef>
            </a:pPr>
            <a:r>
              <a:rPr lang="en-US" altLang="en-US" dirty="0" smtClean="0"/>
              <a:t>Let’s pull this out and take a look at the flow chart for determining grains creditability and whole grain rich determination</a:t>
            </a:r>
            <a:r>
              <a:rPr lang="en-US" altLang="en-US" dirty="0" smtClean="0"/>
              <a:t>.</a:t>
            </a:r>
          </a:p>
          <a:p>
            <a:pPr eaLnBrk="1" hangingPunct="1">
              <a:spcBef>
                <a:spcPct val="0"/>
              </a:spcBef>
            </a:pPr>
            <a:r>
              <a:rPr lang="en-US" altLang="en-US" dirty="0" smtClean="0"/>
              <a:t>The full “Menu Builder Tool” can be found at: http://www.k12.wa.us/ChildNutrition/Programs/NSLBP/pubdocs/MenuBuilderTool.pdf</a:t>
            </a:r>
          </a:p>
          <a:p>
            <a:pPr eaLnBrk="1" hangingPunct="1">
              <a:spcBef>
                <a:spcPct val="0"/>
              </a:spcBef>
            </a:pPr>
            <a:endParaRPr lang="en-US" altLang="en-US" dirty="0"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76D76C-677C-4BAA-BD40-68DA3B96E699}" type="slidenum">
              <a:rPr lang="en-US" altLang="en-US" smtClean="0"/>
              <a:pPr>
                <a:spcBef>
                  <a:spcPct val="0"/>
                </a:spcBef>
              </a:pPr>
              <a:t>10</a:t>
            </a:fld>
            <a:endParaRPr lang="en-US" altLang="en-US" smtClean="0"/>
          </a:p>
        </p:txBody>
      </p:sp>
    </p:spTree>
    <p:extLst>
      <p:ext uri="{BB962C8B-B14F-4D97-AF65-F5344CB8AC3E}">
        <p14:creationId xmlns:p14="http://schemas.microsoft.com/office/powerpoint/2010/main" val="94546627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How many items on this tray?  </a:t>
            </a:r>
            <a:r>
              <a:rPr lang="en-US" altLang="en-US" sz="1200" b="1" dirty="0" smtClean="0"/>
              <a:t>3 items </a:t>
            </a:r>
          </a:p>
          <a:p>
            <a:pPr eaLnBrk="1" hangingPunct="1">
              <a:spcBef>
                <a:spcPct val="0"/>
              </a:spcBef>
            </a:pPr>
            <a:r>
              <a:rPr lang="en-US" altLang="en-US" sz="1200" dirty="0" smtClean="0"/>
              <a:t>-Is there a minimum of ½ cup fruit or vegetable? </a:t>
            </a:r>
            <a:r>
              <a:rPr lang="en-US" altLang="en-US" sz="1200" b="1" i="0" dirty="0" smtClean="0"/>
              <a:t>No</a:t>
            </a:r>
            <a:endParaRPr lang="en-US" altLang="en-US" sz="1200" b="1" dirty="0" smtClean="0"/>
          </a:p>
          <a:p>
            <a:pPr eaLnBrk="1" hangingPunct="1">
              <a:spcBef>
                <a:spcPct val="0"/>
              </a:spcBef>
            </a:pPr>
            <a:r>
              <a:rPr lang="en-US" altLang="en-US" sz="1200" dirty="0" smtClean="0"/>
              <a:t>-Is this tray reimbursable? </a:t>
            </a:r>
            <a:r>
              <a:rPr lang="en-US" altLang="en-US" sz="1200" b="1" dirty="0" smtClean="0"/>
              <a:t>No</a:t>
            </a:r>
            <a:endParaRPr lang="en-US" altLang="en-US" sz="1200" dirty="0" smtClean="0"/>
          </a:p>
          <a:p>
            <a:pPr eaLnBrk="1" hangingPunct="1">
              <a:spcBef>
                <a:spcPct val="0"/>
              </a:spcBef>
            </a:pPr>
            <a:endParaRPr lang="en-US" altLang="en-US" dirty="0" smtClean="0"/>
          </a:p>
          <a:p>
            <a:pPr eaLnBrk="1" hangingPunct="1">
              <a:spcBef>
                <a:spcPct val="0"/>
              </a:spcBef>
            </a:pPr>
            <a:endParaRPr lang="en-US" altLang="en-US" dirty="0" smtClean="0"/>
          </a:p>
          <a:p>
            <a:pPr eaLnBrk="1" hangingPunct="1">
              <a:spcBef>
                <a:spcPct val="0"/>
              </a:spcBef>
            </a:pPr>
            <a:endParaRPr lang="en-US" altLang="en-US" dirty="0" smtClean="0"/>
          </a:p>
        </p:txBody>
      </p:sp>
      <p:sp>
        <p:nvSpPr>
          <p:cNvPr id="221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3A77236-B257-4DA6-9607-5E04EA2C0F5B}" type="slidenum">
              <a:rPr lang="en-US" altLang="en-US" smtClean="0"/>
              <a:pPr>
                <a:spcBef>
                  <a:spcPct val="0"/>
                </a:spcBef>
              </a:pPr>
              <a:t>100</a:t>
            </a:fld>
            <a:endParaRPr lang="en-US" altLang="en-US" smtClean="0"/>
          </a:p>
        </p:txBody>
      </p:sp>
    </p:spTree>
    <p:extLst>
      <p:ext uri="{BB962C8B-B14F-4D97-AF65-F5344CB8AC3E}">
        <p14:creationId xmlns:p14="http://schemas.microsoft.com/office/powerpoint/2010/main" val="26196725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How many items on this tray?  </a:t>
            </a:r>
            <a:r>
              <a:rPr lang="en-US" altLang="en-US" sz="1200" b="1" dirty="0" smtClean="0"/>
              <a:t>3 items </a:t>
            </a:r>
          </a:p>
          <a:p>
            <a:pPr eaLnBrk="1" hangingPunct="1">
              <a:spcBef>
                <a:spcPct val="0"/>
              </a:spcBef>
            </a:pPr>
            <a:r>
              <a:rPr lang="en-US" altLang="en-US" sz="1200" dirty="0" smtClean="0"/>
              <a:t>-Is there a minimum of ½ cup fruit or vegetable? </a:t>
            </a:r>
            <a:r>
              <a:rPr lang="en-US" altLang="en-US" sz="1200" b="1" i="1" dirty="0" smtClean="0"/>
              <a:t>YES</a:t>
            </a:r>
            <a:endParaRPr lang="en-US" altLang="en-US" sz="1200" b="1" dirty="0" smtClean="0"/>
          </a:p>
          <a:p>
            <a:pPr eaLnBrk="1" hangingPunct="1">
              <a:spcBef>
                <a:spcPct val="0"/>
              </a:spcBef>
            </a:pPr>
            <a:r>
              <a:rPr lang="en-US" altLang="en-US" sz="1200" dirty="0" smtClean="0"/>
              <a:t>-Is this tray reimbursable? </a:t>
            </a:r>
            <a:r>
              <a:rPr lang="en-US" altLang="en-US" sz="1200" b="1" dirty="0" smtClean="0"/>
              <a:t>Yes</a:t>
            </a:r>
            <a:endParaRPr lang="en-US" altLang="en-US" sz="1200" dirty="0" smtClean="0"/>
          </a:p>
          <a:p>
            <a:pPr eaLnBrk="1" hangingPunct="1">
              <a:spcBef>
                <a:spcPct val="0"/>
              </a:spcBef>
            </a:pPr>
            <a:endParaRPr lang="en-US" altLang="en-US" sz="2400" dirty="0" smtClean="0"/>
          </a:p>
          <a:p>
            <a:pPr eaLnBrk="1" hangingPunct="1">
              <a:spcBef>
                <a:spcPct val="0"/>
              </a:spcBef>
            </a:pPr>
            <a:endParaRPr lang="en-US" altLang="en-US" sz="2400" dirty="0" smtClean="0"/>
          </a:p>
        </p:txBody>
      </p:sp>
      <p:sp>
        <p:nvSpPr>
          <p:cNvPr id="2232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94845C-C6BF-46B8-B290-2D137DC5A81E}" type="slidenum">
              <a:rPr lang="en-US" altLang="en-US" smtClean="0"/>
              <a:pPr>
                <a:spcBef>
                  <a:spcPct val="0"/>
                </a:spcBef>
              </a:pPr>
              <a:t>101</a:t>
            </a:fld>
            <a:endParaRPr lang="en-US" altLang="en-US" smtClean="0"/>
          </a:p>
        </p:txBody>
      </p:sp>
    </p:spTree>
    <p:extLst>
      <p:ext uri="{BB962C8B-B14F-4D97-AF65-F5344CB8AC3E}">
        <p14:creationId xmlns:p14="http://schemas.microsoft.com/office/powerpoint/2010/main" val="34162628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Notes Placeholder 2"/>
          <p:cNvSpPr>
            <a:spLocks noGrp="1"/>
          </p:cNvSpPr>
          <p:nvPr>
            <p:ph type="body" idx="1"/>
          </p:nvPr>
        </p:nvSpPr>
        <p:spPr bwMode="auto">
          <a:extLst/>
        </p:spPr>
        <p:txBody>
          <a:bodyPr wrap="square" numCol="1" anchor="t" anchorCtr="0" compatLnSpc="1">
            <a:prstTxWarp prst="textNoShape">
              <a:avLst/>
            </a:prstTxWarp>
          </a:bodyPr>
          <a:lstStyle/>
          <a:p>
            <a:pPr eaLnBrk="1" hangingPunct="1">
              <a:spcBef>
                <a:spcPct val="0"/>
              </a:spcBef>
              <a:defRPr/>
            </a:pPr>
            <a:r>
              <a:rPr lang="en-US" sz="1200" dirty="0" smtClean="0"/>
              <a:t>Let’s look at several trays where we count the </a:t>
            </a:r>
            <a:r>
              <a:rPr lang="en-US" sz="1200" u="sng" dirty="0" smtClean="0"/>
              <a:t>M/MA (yogurt) counted as a grain</a:t>
            </a:r>
            <a:endParaRPr lang="en-US" sz="1200" b="1" u="sng" dirty="0" smtClean="0"/>
          </a:p>
          <a:p>
            <a:pPr eaLnBrk="1" hangingPunct="1">
              <a:spcBef>
                <a:spcPct val="0"/>
              </a:spcBef>
              <a:defRPr/>
            </a:pPr>
            <a:endParaRPr lang="en-US" sz="1200" b="1" u="sng" dirty="0" smtClean="0"/>
          </a:p>
          <a:p>
            <a:pPr eaLnBrk="1" hangingPunct="1">
              <a:spcBef>
                <a:spcPct val="0"/>
              </a:spcBef>
              <a:defRPr/>
            </a:pPr>
            <a:r>
              <a:rPr lang="en-US" sz="1200" dirty="0" smtClean="0"/>
              <a:t>So the </a:t>
            </a:r>
            <a:r>
              <a:rPr lang="en-US" sz="1200" u="sng" dirty="0" smtClean="0"/>
              <a:t>planned</a:t>
            </a:r>
            <a:r>
              <a:rPr lang="en-US" sz="1200" dirty="0" smtClean="0"/>
              <a:t> menu is 1 cup of milk, </a:t>
            </a:r>
            <a:r>
              <a:rPr lang="en-US" sz="1200" dirty="0" smtClean="0"/>
              <a:t>a carton of yogurt</a:t>
            </a:r>
            <a:r>
              <a:rPr lang="en-US" sz="1200" baseline="0" dirty="0" smtClean="0"/>
              <a:t> that counts as a 1 oz grain, </a:t>
            </a:r>
            <a:r>
              <a:rPr lang="en-US" sz="1200" dirty="0" smtClean="0"/>
              <a:t>a </a:t>
            </a:r>
            <a:r>
              <a:rPr lang="en-US" sz="1200" dirty="0" smtClean="0"/>
              <a:t>mini bagel that is 1oz </a:t>
            </a:r>
            <a:r>
              <a:rPr lang="en-US" sz="1200" dirty="0" smtClean="0"/>
              <a:t>eq of grain, ½ cup of fruit, and ½ cup juice:</a:t>
            </a:r>
          </a:p>
          <a:p>
            <a:pPr marL="171450" indent="-171450" eaLnBrk="1" hangingPunct="1">
              <a:spcBef>
                <a:spcPct val="0"/>
              </a:spcBef>
              <a:buFont typeface="Wingdings" pitchFamily="2" charset="2"/>
              <a:buChar char=""/>
              <a:defRPr/>
            </a:pPr>
            <a:r>
              <a:rPr lang="en-US" sz="1200" dirty="0" smtClean="0"/>
              <a:t>The yogurt that is 1 oz equivalent of M/MA is an </a:t>
            </a:r>
            <a:r>
              <a:rPr lang="en-US" sz="1200" b="1" u="sng" dirty="0" smtClean="0"/>
              <a:t>counted as a grain</a:t>
            </a:r>
          </a:p>
          <a:p>
            <a:pPr eaLnBrk="1" hangingPunct="1">
              <a:spcBef>
                <a:spcPct val="0"/>
              </a:spcBef>
              <a:defRPr/>
            </a:pPr>
            <a:endParaRPr lang="en-US" sz="2000" dirty="0" smtClean="0"/>
          </a:p>
          <a:p>
            <a:pPr eaLnBrk="1" hangingPunct="1">
              <a:spcBef>
                <a:spcPct val="0"/>
              </a:spcBef>
              <a:defRPr/>
            </a:pPr>
            <a:endParaRPr lang="en-US" dirty="0" smtClean="0"/>
          </a:p>
        </p:txBody>
      </p:sp>
      <p:sp>
        <p:nvSpPr>
          <p:cNvPr id="2252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5B7384-8551-44DB-971A-0A6ADDA92022}" type="slidenum">
              <a:rPr lang="en-US" altLang="en-US" smtClean="0"/>
              <a:pPr>
                <a:spcBef>
                  <a:spcPct val="0"/>
                </a:spcBef>
              </a:pPr>
              <a:t>102</a:t>
            </a:fld>
            <a:endParaRPr lang="en-US" altLang="en-US" smtClean="0"/>
          </a:p>
        </p:txBody>
      </p:sp>
    </p:spTree>
    <p:extLst>
      <p:ext uri="{BB962C8B-B14F-4D97-AF65-F5344CB8AC3E}">
        <p14:creationId xmlns:p14="http://schemas.microsoft.com/office/powerpoint/2010/main" val="36746854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How many items on this tray?  </a:t>
            </a:r>
            <a:r>
              <a:rPr lang="en-US" altLang="en-US" sz="1200" b="1" dirty="0" smtClean="0"/>
              <a:t>3 items </a:t>
            </a:r>
          </a:p>
          <a:p>
            <a:pPr eaLnBrk="1" hangingPunct="1">
              <a:spcBef>
                <a:spcPct val="0"/>
              </a:spcBef>
            </a:pPr>
            <a:r>
              <a:rPr lang="en-US" altLang="en-US" sz="1200" dirty="0" smtClean="0"/>
              <a:t>-Is there a minimum of ½ cup fruit or vegetable? </a:t>
            </a:r>
            <a:r>
              <a:rPr lang="en-US" altLang="en-US" sz="1200" b="1" i="0" dirty="0" smtClean="0"/>
              <a:t>No</a:t>
            </a:r>
            <a:endParaRPr lang="en-US" altLang="en-US" sz="1200" b="1" dirty="0" smtClean="0"/>
          </a:p>
          <a:p>
            <a:pPr eaLnBrk="1" hangingPunct="1">
              <a:spcBef>
                <a:spcPct val="0"/>
              </a:spcBef>
            </a:pPr>
            <a:r>
              <a:rPr lang="en-US" altLang="en-US" sz="1200" dirty="0" smtClean="0"/>
              <a:t>-Is this tray reimbursable? </a:t>
            </a:r>
            <a:r>
              <a:rPr lang="en-US" altLang="en-US" sz="1200" b="1" dirty="0" smtClean="0"/>
              <a:t>No</a:t>
            </a:r>
            <a:endParaRPr lang="en-US" altLang="en-US" sz="1200" dirty="0" smtClean="0"/>
          </a:p>
          <a:p>
            <a:pPr eaLnBrk="1" hangingPunct="1">
              <a:spcBef>
                <a:spcPct val="0"/>
              </a:spcBef>
            </a:pPr>
            <a:endParaRPr lang="en-US" altLang="en-US" dirty="0" smtClean="0"/>
          </a:p>
        </p:txBody>
      </p:sp>
      <p:sp>
        <p:nvSpPr>
          <p:cNvPr id="227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D0FA0E-EA86-414E-BF90-5115D327F2E4}" type="slidenum">
              <a:rPr lang="en-US" altLang="en-US" smtClean="0"/>
              <a:pPr>
                <a:spcBef>
                  <a:spcPct val="0"/>
                </a:spcBef>
              </a:pPr>
              <a:t>103</a:t>
            </a:fld>
            <a:endParaRPr lang="en-US" altLang="en-US" smtClean="0"/>
          </a:p>
        </p:txBody>
      </p:sp>
    </p:spTree>
    <p:extLst>
      <p:ext uri="{BB962C8B-B14F-4D97-AF65-F5344CB8AC3E}">
        <p14:creationId xmlns:p14="http://schemas.microsoft.com/office/powerpoint/2010/main" val="169192979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How many items on this tray?  </a:t>
            </a:r>
            <a:r>
              <a:rPr lang="en-US" altLang="en-US" sz="1200" b="1" dirty="0" smtClean="0"/>
              <a:t>3 items </a:t>
            </a:r>
          </a:p>
          <a:p>
            <a:pPr eaLnBrk="1" hangingPunct="1">
              <a:spcBef>
                <a:spcPct val="0"/>
              </a:spcBef>
            </a:pPr>
            <a:r>
              <a:rPr lang="en-US" altLang="en-US" sz="1200" dirty="0" smtClean="0"/>
              <a:t>-Is there a minimum of ½ cup fruit or vegetable? </a:t>
            </a:r>
            <a:r>
              <a:rPr lang="en-US" altLang="en-US" sz="1200" b="1" i="1" dirty="0" smtClean="0"/>
              <a:t>YES</a:t>
            </a:r>
            <a:endParaRPr lang="en-US" altLang="en-US" sz="1200" b="1" dirty="0" smtClean="0"/>
          </a:p>
          <a:p>
            <a:pPr eaLnBrk="1" hangingPunct="1">
              <a:spcBef>
                <a:spcPct val="0"/>
              </a:spcBef>
            </a:pPr>
            <a:r>
              <a:rPr lang="en-US" altLang="en-US" sz="1200" dirty="0" smtClean="0"/>
              <a:t>-Is this tray reimbursable? </a:t>
            </a:r>
            <a:r>
              <a:rPr lang="en-US" altLang="en-US" sz="1200" b="1" dirty="0" smtClean="0"/>
              <a:t>Yes</a:t>
            </a:r>
            <a:endParaRPr lang="en-US" altLang="en-US" sz="1200" dirty="0" smtClean="0"/>
          </a:p>
          <a:p>
            <a:pPr eaLnBrk="1" hangingPunct="1">
              <a:spcBef>
                <a:spcPct val="0"/>
              </a:spcBef>
            </a:pPr>
            <a:endParaRPr lang="en-US" altLang="en-US" dirty="0" smtClean="0"/>
          </a:p>
        </p:txBody>
      </p:sp>
      <p:sp>
        <p:nvSpPr>
          <p:cNvPr id="229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9C0ADD-837D-4BA2-A3C9-23E8574E4501}" type="slidenum">
              <a:rPr lang="en-US" altLang="en-US" smtClean="0"/>
              <a:pPr>
                <a:spcBef>
                  <a:spcPct val="0"/>
                </a:spcBef>
              </a:pPr>
              <a:t>104</a:t>
            </a:fld>
            <a:endParaRPr lang="en-US" altLang="en-US" smtClean="0"/>
          </a:p>
        </p:txBody>
      </p:sp>
    </p:spTree>
    <p:extLst>
      <p:ext uri="{BB962C8B-B14F-4D97-AF65-F5344CB8AC3E}">
        <p14:creationId xmlns:p14="http://schemas.microsoft.com/office/powerpoint/2010/main" val="35259058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How many items on this tray?  </a:t>
            </a:r>
            <a:r>
              <a:rPr lang="en-US" altLang="en-US" sz="1200" b="1" dirty="0" smtClean="0"/>
              <a:t>3 items </a:t>
            </a:r>
          </a:p>
          <a:p>
            <a:pPr eaLnBrk="1" hangingPunct="1">
              <a:spcBef>
                <a:spcPct val="0"/>
              </a:spcBef>
            </a:pPr>
            <a:r>
              <a:rPr lang="en-US" altLang="en-US" sz="1200" dirty="0" smtClean="0"/>
              <a:t>-Is there a minimum of ½ cup fruit or vegetable? </a:t>
            </a:r>
            <a:r>
              <a:rPr lang="en-US" altLang="en-US" sz="1200" b="1" i="1" dirty="0" smtClean="0"/>
              <a:t>YES</a:t>
            </a:r>
            <a:endParaRPr lang="en-US" altLang="en-US" sz="1200" b="1" dirty="0" smtClean="0"/>
          </a:p>
          <a:p>
            <a:pPr eaLnBrk="1" hangingPunct="1">
              <a:spcBef>
                <a:spcPct val="0"/>
              </a:spcBef>
            </a:pPr>
            <a:r>
              <a:rPr lang="en-US" altLang="en-US" sz="1200" dirty="0" smtClean="0"/>
              <a:t>-Is this tray reimbursable? </a:t>
            </a:r>
            <a:r>
              <a:rPr lang="en-US" altLang="en-US" sz="1200" b="1" dirty="0" smtClean="0"/>
              <a:t>Yes</a:t>
            </a:r>
            <a:endParaRPr lang="en-US" altLang="en-US" sz="1200" dirty="0" smtClean="0"/>
          </a:p>
          <a:p>
            <a:pPr eaLnBrk="1" hangingPunct="1">
              <a:spcBef>
                <a:spcPct val="0"/>
              </a:spcBef>
            </a:pPr>
            <a:endParaRPr lang="en-US" altLang="en-US" dirty="0" smtClean="0"/>
          </a:p>
        </p:txBody>
      </p:sp>
      <p:sp>
        <p:nvSpPr>
          <p:cNvPr id="2314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7156FE-83B6-4738-B63C-BED5871A7158}" type="slidenum">
              <a:rPr lang="en-US" altLang="en-US" smtClean="0"/>
              <a:pPr>
                <a:spcBef>
                  <a:spcPct val="0"/>
                </a:spcBef>
              </a:pPr>
              <a:t>105</a:t>
            </a:fld>
            <a:endParaRPr lang="en-US" altLang="en-US" smtClean="0"/>
          </a:p>
        </p:txBody>
      </p:sp>
    </p:spTree>
    <p:extLst>
      <p:ext uri="{BB962C8B-B14F-4D97-AF65-F5344CB8AC3E}">
        <p14:creationId xmlns:p14="http://schemas.microsoft.com/office/powerpoint/2010/main" val="18998728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How many items on this tray?  </a:t>
            </a:r>
            <a:r>
              <a:rPr lang="en-US" altLang="en-US" sz="1200" b="1" dirty="0" smtClean="0"/>
              <a:t>2 items (a</a:t>
            </a:r>
            <a:r>
              <a:rPr lang="en-US" altLang="en-US" sz="1200" b="1" baseline="0" dirty="0" smtClean="0"/>
              <a:t> FULL cup of fruit/juice is considered an item)</a:t>
            </a:r>
            <a:endParaRPr lang="en-US" altLang="en-US" sz="1200" b="1" dirty="0" smtClean="0"/>
          </a:p>
          <a:p>
            <a:pPr eaLnBrk="1" hangingPunct="1">
              <a:spcBef>
                <a:spcPct val="0"/>
              </a:spcBef>
            </a:pPr>
            <a:r>
              <a:rPr lang="en-US" altLang="en-US" sz="1200" dirty="0" smtClean="0"/>
              <a:t>-Is there a minimum of ½ cup fruit or vegetable? </a:t>
            </a:r>
            <a:r>
              <a:rPr lang="en-US" altLang="en-US" sz="1200" b="1" i="1" dirty="0" smtClean="0"/>
              <a:t>YES</a:t>
            </a:r>
            <a:endParaRPr lang="en-US" altLang="en-US" sz="1200" b="1" dirty="0" smtClean="0"/>
          </a:p>
          <a:p>
            <a:pPr eaLnBrk="1" hangingPunct="1">
              <a:spcBef>
                <a:spcPct val="0"/>
              </a:spcBef>
            </a:pPr>
            <a:r>
              <a:rPr lang="en-US" altLang="en-US" sz="1200" dirty="0" smtClean="0"/>
              <a:t>-Is this tray reimbursable? </a:t>
            </a:r>
            <a:r>
              <a:rPr lang="en-US" altLang="en-US" sz="1200" b="1" dirty="0" smtClean="0"/>
              <a:t>No  (not enough items)</a:t>
            </a:r>
            <a:endParaRPr lang="en-US" altLang="en-US" sz="1200" dirty="0" smtClean="0"/>
          </a:p>
        </p:txBody>
      </p:sp>
      <p:sp>
        <p:nvSpPr>
          <p:cNvPr id="233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C0C8F35-0F2D-4D48-BD0D-38C19384C184}" type="slidenum">
              <a:rPr lang="en-US" altLang="en-US" smtClean="0"/>
              <a:pPr>
                <a:spcBef>
                  <a:spcPct val="0"/>
                </a:spcBef>
              </a:pPr>
              <a:t>106</a:t>
            </a:fld>
            <a:endParaRPr lang="en-US" altLang="en-US" smtClean="0"/>
          </a:p>
        </p:txBody>
      </p:sp>
    </p:spTree>
    <p:extLst>
      <p:ext uri="{BB962C8B-B14F-4D97-AF65-F5344CB8AC3E}">
        <p14:creationId xmlns:p14="http://schemas.microsoft.com/office/powerpoint/2010/main" val="323664712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How many items on this tray?  </a:t>
            </a:r>
            <a:r>
              <a:rPr lang="en-US" altLang="en-US" sz="1200" b="1" dirty="0" smtClean="0"/>
              <a:t>3 items </a:t>
            </a:r>
            <a:r>
              <a:rPr lang="en-US" altLang="en-US" sz="1200" b="0" dirty="0" smtClean="0"/>
              <a:t>(2 x ½</a:t>
            </a:r>
            <a:r>
              <a:rPr lang="en-US" altLang="en-US" sz="1200" b="0" baseline="0" dirty="0" smtClean="0"/>
              <a:t> cup oranges = 1 item and 2 x ½ cup juice= 1 item)</a:t>
            </a:r>
            <a:endParaRPr lang="en-US" altLang="en-US" sz="1200" b="0" dirty="0" smtClean="0"/>
          </a:p>
          <a:p>
            <a:pPr eaLnBrk="1" hangingPunct="1">
              <a:spcBef>
                <a:spcPct val="0"/>
              </a:spcBef>
            </a:pPr>
            <a:r>
              <a:rPr lang="en-US" altLang="en-US" sz="1200" dirty="0" smtClean="0"/>
              <a:t>-Is there a minimum of ½ cup fruit or vegetable? </a:t>
            </a:r>
            <a:r>
              <a:rPr lang="en-US" altLang="en-US" sz="1200" b="1" i="1" dirty="0" smtClean="0"/>
              <a:t>YES</a:t>
            </a:r>
            <a:endParaRPr lang="en-US" altLang="en-US" sz="1200" b="1" dirty="0" smtClean="0"/>
          </a:p>
          <a:p>
            <a:pPr eaLnBrk="1" hangingPunct="1">
              <a:spcBef>
                <a:spcPct val="0"/>
              </a:spcBef>
            </a:pPr>
            <a:r>
              <a:rPr lang="en-US" altLang="en-US" sz="1200" dirty="0" smtClean="0"/>
              <a:t>-Is this tray reimbursable? </a:t>
            </a:r>
            <a:r>
              <a:rPr lang="en-US" altLang="en-US" sz="1200" b="1" dirty="0" smtClean="0"/>
              <a:t>Yes</a:t>
            </a:r>
            <a:endParaRPr lang="en-US" altLang="en-US" sz="1200" dirty="0" smtClean="0"/>
          </a:p>
        </p:txBody>
      </p:sp>
      <p:sp>
        <p:nvSpPr>
          <p:cNvPr id="2355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2300CA-1D8E-4C36-9EC1-43EB235F864A}" type="slidenum">
              <a:rPr lang="en-US" altLang="en-US" smtClean="0"/>
              <a:pPr>
                <a:spcBef>
                  <a:spcPct val="0"/>
                </a:spcBef>
              </a:pPr>
              <a:t>107</a:t>
            </a:fld>
            <a:endParaRPr lang="en-US" altLang="en-US" smtClean="0"/>
          </a:p>
        </p:txBody>
      </p:sp>
    </p:spTree>
    <p:extLst>
      <p:ext uri="{BB962C8B-B14F-4D97-AF65-F5344CB8AC3E}">
        <p14:creationId xmlns:p14="http://schemas.microsoft.com/office/powerpoint/2010/main" val="21394402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The breakfast sandwich can count as</a:t>
            </a:r>
          </a:p>
          <a:p>
            <a:pPr eaLnBrk="1" hangingPunct="1">
              <a:spcBef>
                <a:spcPct val="0"/>
              </a:spcBef>
            </a:pPr>
            <a:r>
              <a:rPr lang="en-US" altLang="en-US" sz="1200" dirty="0" smtClean="0"/>
              <a:t>	4 ITEMS: Count both grains oz </a:t>
            </a:r>
            <a:r>
              <a:rPr lang="en-US" altLang="en-US" sz="1200" dirty="0" err="1" smtClean="0"/>
              <a:t>eq</a:t>
            </a:r>
            <a:r>
              <a:rPr lang="en-US" altLang="en-US" sz="1200" dirty="0" smtClean="0"/>
              <a:t> AND count the 2 oz M/MA as grains</a:t>
            </a:r>
          </a:p>
          <a:p>
            <a:pPr eaLnBrk="1" hangingPunct="1">
              <a:spcBef>
                <a:spcPct val="0"/>
              </a:spcBef>
            </a:pPr>
            <a:r>
              <a:rPr lang="en-US" altLang="en-US" sz="1200" dirty="0" smtClean="0"/>
              <a:t>	2 ITEMS: Count both grains oz </a:t>
            </a:r>
            <a:r>
              <a:rPr lang="en-US" altLang="en-US" sz="1200" dirty="0" err="1" smtClean="0"/>
              <a:t>eq</a:t>
            </a:r>
            <a:r>
              <a:rPr lang="en-US" altLang="en-US" sz="1200" dirty="0" smtClean="0"/>
              <a:t> and count the 2oz M/MA as EXTRA</a:t>
            </a:r>
          </a:p>
          <a:p>
            <a:pPr eaLnBrk="1" hangingPunct="1">
              <a:spcBef>
                <a:spcPct val="0"/>
              </a:spcBef>
            </a:pPr>
            <a:r>
              <a:rPr lang="en-US" altLang="en-US" sz="1200" dirty="0" smtClean="0"/>
              <a:t>	1 ITEM: Count the 2oz grains as 1 item and count the 2oz M/MA as EXTRA</a:t>
            </a:r>
          </a:p>
          <a:p>
            <a:pPr eaLnBrk="1" hangingPunct="1">
              <a:spcBef>
                <a:spcPct val="0"/>
              </a:spcBef>
            </a:pPr>
            <a:endParaRPr lang="en-US" altLang="en-US" sz="1200" dirty="0" smtClean="0"/>
          </a:p>
          <a:p>
            <a:pPr eaLnBrk="1" hangingPunct="1">
              <a:spcBef>
                <a:spcPct val="0"/>
              </a:spcBef>
            </a:pPr>
            <a:r>
              <a:rPr lang="en-US" altLang="en-US" sz="1200" dirty="0" smtClean="0"/>
              <a:t>The </a:t>
            </a:r>
            <a:r>
              <a:rPr lang="en-US" altLang="en-US" sz="1200" u="sng" dirty="0" smtClean="0"/>
              <a:t>planned</a:t>
            </a:r>
            <a:r>
              <a:rPr lang="en-US" altLang="en-US" sz="1200" dirty="0" smtClean="0"/>
              <a:t> menu is 1 cup of milk, a breakfast sandwich </a:t>
            </a:r>
            <a:r>
              <a:rPr lang="en-US" altLang="en-US" sz="1200" dirty="0" smtClean="0"/>
              <a:t>that is 2oz </a:t>
            </a:r>
            <a:r>
              <a:rPr lang="en-US" altLang="en-US" sz="1200" dirty="0" err="1" smtClean="0"/>
              <a:t>eq</a:t>
            </a:r>
            <a:r>
              <a:rPr lang="en-US" altLang="en-US" sz="1200" dirty="0" smtClean="0"/>
              <a:t> of grain and 2 oz equivalent of M/MA that we are </a:t>
            </a:r>
            <a:r>
              <a:rPr lang="en-US" altLang="en-US" sz="1200" dirty="0" smtClean="0"/>
              <a:t>counting as </a:t>
            </a:r>
            <a:r>
              <a:rPr lang="en-US" altLang="en-US" sz="1200" dirty="0" smtClean="0"/>
              <a:t>2 items and ½ cup of juice and ½ cup of </a:t>
            </a:r>
            <a:r>
              <a:rPr lang="en-US" altLang="en-US" sz="1200" dirty="0" smtClean="0"/>
              <a:t>fruit</a:t>
            </a:r>
            <a:endParaRPr lang="en-US" altLang="en-US" sz="1200" dirty="0" smtClean="0"/>
          </a:p>
        </p:txBody>
      </p:sp>
      <p:sp>
        <p:nvSpPr>
          <p:cNvPr id="2375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CCAEEF-F0BC-4846-A335-FE25314DED83}" type="slidenum">
              <a:rPr lang="en-US" altLang="en-US" smtClean="0"/>
              <a:pPr>
                <a:spcBef>
                  <a:spcPct val="0"/>
                </a:spcBef>
              </a:pPr>
              <a:t>108</a:t>
            </a:fld>
            <a:endParaRPr lang="en-US" altLang="en-US" smtClean="0"/>
          </a:p>
        </p:txBody>
      </p:sp>
    </p:spTree>
    <p:extLst>
      <p:ext uri="{BB962C8B-B14F-4D97-AF65-F5344CB8AC3E}">
        <p14:creationId xmlns:p14="http://schemas.microsoft.com/office/powerpoint/2010/main" val="368341961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How many items on this tray?  </a:t>
            </a:r>
            <a:r>
              <a:rPr lang="en-US" altLang="en-US" sz="1200" b="1" dirty="0" smtClean="0"/>
              <a:t>3 items </a:t>
            </a:r>
          </a:p>
          <a:p>
            <a:pPr eaLnBrk="1" hangingPunct="1">
              <a:spcBef>
                <a:spcPct val="0"/>
              </a:spcBef>
            </a:pPr>
            <a:r>
              <a:rPr lang="en-US" altLang="en-US" sz="1200" dirty="0" smtClean="0"/>
              <a:t>-Is there a minimum of ½ cup fruit or vegetable? </a:t>
            </a:r>
            <a:r>
              <a:rPr lang="en-US" altLang="en-US" sz="1200" b="1" i="1" dirty="0" smtClean="0"/>
              <a:t>No</a:t>
            </a:r>
            <a:endParaRPr lang="en-US" altLang="en-US" sz="1200" b="1" dirty="0" smtClean="0"/>
          </a:p>
          <a:p>
            <a:pPr eaLnBrk="1" hangingPunct="1">
              <a:spcBef>
                <a:spcPct val="0"/>
              </a:spcBef>
            </a:pPr>
            <a:r>
              <a:rPr lang="en-US" altLang="en-US" sz="1200" dirty="0" smtClean="0"/>
              <a:t>-Is this tray reimbursable? </a:t>
            </a:r>
            <a:r>
              <a:rPr lang="en-US" altLang="en-US" sz="1200" b="1" dirty="0" smtClean="0"/>
              <a:t>No</a:t>
            </a:r>
            <a:endParaRPr lang="en-US" altLang="en-US" sz="1200" dirty="0" smtClean="0"/>
          </a:p>
          <a:p>
            <a:pPr eaLnBrk="1" hangingPunct="1">
              <a:spcBef>
                <a:spcPct val="0"/>
              </a:spcBef>
            </a:pPr>
            <a:endParaRPr lang="en-US" altLang="en-US" sz="2400" dirty="0" smtClean="0"/>
          </a:p>
        </p:txBody>
      </p:sp>
      <p:sp>
        <p:nvSpPr>
          <p:cNvPr id="239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9B62FB-D934-45CB-8974-8774A07AC9DE}" type="slidenum">
              <a:rPr lang="en-US" altLang="en-US" smtClean="0"/>
              <a:pPr>
                <a:spcBef>
                  <a:spcPct val="0"/>
                </a:spcBef>
              </a:pPr>
              <a:t>109</a:t>
            </a:fld>
            <a:endParaRPr lang="en-US" altLang="en-US" smtClean="0"/>
          </a:p>
        </p:txBody>
      </p:sp>
    </p:spTree>
    <p:extLst>
      <p:ext uri="{BB962C8B-B14F-4D97-AF65-F5344CB8AC3E}">
        <p14:creationId xmlns:p14="http://schemas.microsoft.com/office/powerpoint/2010/main" val="3628860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For the Grains Component we must meet the whole grain requirements and the serving amount and size requirements.</a:t>
            </a:r>
          </a:p>
          <a:p>
            <a:pPr eaLnBrk="1" hangingPunct="1">
              <a:spcBef>
                <a:spcPct val="0"/>
              </a:spcBef>
            </a:pPr>
            <a:endParaRPr lang="en-US" altLang="en-US" i="1" smtClean="0"/>
          </a:p>
          <a:p>
            <a:pPr eaLnBrk="1" hangingPunct="1">
              <a:spcBef>
                <a:spcPct val="0"/>
              </a:spcBef>
            </a:pPr>
            <a:r>
              <a:rPr lang="en-US" altLang="en-US" smtClean="0"/>
              <a:t>Let’s start with a quick review of the Whole grain Requirements.</a:t>
            </a:r>
          </a:p>
          <a:p>
            <a:pPr eaLnBrk="1" hangingPunct="1">
              <a:spcBef>
                <a:spcPct val="0"/>
              </a:spcBef>
            </a:pPr>
            <a:r>
              <a:rPr lang="en-US" altLang="en-US" b="1" smtClean="0"/>
              <a:t>Grains must be creditable</a:t>
            </a:r>
          </a:p>
          <a:p>
            <a:pPr eaLnBrk="1" hangingPunct="1">
              <a:spcBef>
                <a:spcPct val="0"/>
              </a:spcBef>
            </a:pPr>
            <a:r>
              <a:rPr lang="en-US" altLang="en-US" smtClean="0"/>
              <a:t>non-creditable grains: oat fiber, corn fiber, wheat starch, corn starch, bran, germ and modified food starch (unless less than 2% of the product)</a:t>
            </a:r>
          </a:p>
          <a:p>
            <a:pPr eaLnBrk="1" hangingPunct="1">
              <a:spcBef>
                <a:spcPct val="0"/>
              </a:spcBef>
            </a:pPr>
            <a:r>
              <a:rPr lang="en-US" altLang="en-US" smtClean="0"/>
              <a:t>Lets look at an example….what ingredient is a non-creditable grain.</a:t>
            </a:r>
          </a:p>
          <a:p>
            <a:pPr eaLnBrk="1" hangingPunct="1">
              <a:spcBef>
                <a:spcPct val="0"/>
              </a:spcBef>
            </a:pPr>
            <a:r>
              <a:rPr lang="en-US" altLang="en-US" smtClean="0"/>
              <a:t>What would you need to do next?  Request info from manufacturer regarding how much.</a:t>
            </a:r>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DE9EF6-C127-45ED-AF98-7143FE00E85F}" type="slidenum">
              <a:rPr lang="en-US" altLang="en-US" smtClean="0"/>
              <a:pPr>
                <a:spcBef>
                  <a:spcPct val="0"/>
                </a:spcBef>
              </a:pPr>
              <a:t>11</a:t>
            </a:fld>
            <a:endParaRPr lang="en-US" altLang="en-US" smtClean="0"/>
          </a:p>
        </p:txBody>
      </p:sp>
    </p:spTree>
    <p:extLst>
      <p:ext uri="{BB962C8B-B14F-4D97-AF65-F5344CB8AC3E}">
        <p14:creationId xmlns:p14="http://schemas.microsoft.com/office/powerpoint/2010/main" val="317312732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How many items on this tray?  </a:t>
            </a:r>
            <a:r>
              <a:rPr lang="en-US" altLang="en-US" sz="1200" b="1" dirty="0" smtClean="0"/>
              <a:t>3 items </a:t>
            </a:r>
          </a:p>
          <a:p>
            <a:pPr eaLnBrk="1" hangingPunct="1">
              <a:spcBef>
                <a:spcPct val="0"/>
              </a:spcBef>
            </a:pPr>
            <a:r>
              <a:rPr lang="en-US" altLang="en-US" sz="1200" dirty="0" smtClean="0"/>
              <a:t>-Is there a minimum of ½ cup fruit or vegetable? </a:t>
            </a:r>
            <a:r>
              <a:rPr lang="en-US" altLang="en-US" sz="1200" b="1" i="1" dirty="0" smtClean="0"/>
              <a:t>YES</a:t>
            </a:r>
            <a:endParaRPr lang="en-US" altLang="en-US" sz="1200" b="1" dirty="0" smtClean="0"/>
          </a:p>
          <a:p>
            <a:pPr eaLnBrk="1" hangingPunct="1">
              <a:spcBef>
                <a:spcPct val="0"/>
              </a:spcBef>
            </a:pPr>
            <a:r>
              <a:rPr lang="en-US" altLang="en-US" sz="1200" dirty="0" smtClean="0"/>
              <a:t>-Is this tray reimbursable? </a:t>
            </a:r>
            <a:r>
              <a:rPr lang="en-US" altLang="en-US" sz="1200" b="1" dirty="0" smtClean="0"/>
              <a:t>Yes</a:t>
            </a:r>
            <a:endParaRPr lang="en-US" altLang="en-US" sz="1200" dirty="0" smtClean="0"/>
          </a:p>
          <a:p>
            <a:pPr eaLnBrk="1" hangingPunct="1">
              <a:spcBef>
                <a:spcPct val="0"/>
              </a:spcBef>
            </a:pPr>
            <a:r>
              <a:rPr lang="en-US" altLang="en-US" sz="1200" dirty="0" smtClean="0"/>
              <a:t>		</a:t>
            </a:r>
          </a:p>
        </p:txBody>
      </p:sp>
      <p:sp>
        <p:nvSpPr>
          <p:cNvPr id="241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C88798F-1A66-4E99-8C76-AC2F0BCAECE4}" type="slidenum">
              <a:rPr lang="en-US" altLang="en-US" smtClean="0"/>
              <a:pPr>
                <a:spcBef>
                  <a:spcPct val="0"/>
                </a:spcBef>
              </a:pPr>
              <a:t>110</a:t>
            </a:fld>
            <a:endParaRPr lang="en-US" altLang="en-US" smtClean="0"/>
          </a:p>
        </p:txBody>
      </p:sp>
    </p:spTree>
    <p:extLst>
      <p:ext uri="{BB962C8B-B14F-4D97-AF65-F5344CB8AC3E}">
        <p14:creationId xmlns:p14="http://schemas.microsoft.com/office/powerpoint/2010/main" val="42725791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How many items on this tray?  </a:t>
            </a:r>
            <a:r>
              <a:rPr lang="en-US" altLang="en-US" sz="1200" b="1" dirty="0" smtClean="0"/>
              <a:t>2 items (a</a:t>
            </a:r>
            <a:r>
              <a:rPr lang="en-US" altLang="en-US" sz="1200" b="1" baseline="0" dirty="0" smtClean="0"/>
              <a:t> FULL cup of fruit/juice is considered an item)</a:t>
            </a:r>
            <a:endParaRPr lang="en-US" altLang="en-US" sz="1200" b="1" dirty="0" smtClean="0"/>
          </a:p>
          <a:p>
            <a:pPr eaLnBrk="1" hangingPunct="1">
              <a:spcBef>
                <a:spcPct val="0"/>
              </a:spcBef>
            </a:pPr>
            <a:r>
              <a:rPr lang="en-US" altLang="en-US" sz="1200" dirty="0" smtClean="0"/>
              <a:t>-Is there a minimum of ½ cup fruit or vegetable? </a:t>
            </a:r>
            <a:r>
              <a:rPr lang="en-US" altLang="en-US" sz="1200" b="1" i="1" dirty="0" smtClean="0"/>
              <a:t>YES</a:t>
            </a:r>
            <a:endParaRPr lang="en-US" altLang="en-US" sz="1200" b="1" dirty="0" smtClean="0"/>
          </a:p>
          <a:p>
            <a:pPr eaLnBrk="1" hangingPunct="1">
              <a:spcBef>
                <a:spcPct val="0"/>
              </a:spcBef>
            </a:pPr>
            <a:r>
              <a:rPr lang="en-US" altLang="en-US" sz="1200" dirty="0" smtClean="0"/>
              <a:t>-Is this tray reimbursable? </a:t>
            </a:r>
            <a:r>
              <a:rPr lang="en-US" altLang="en-US" sz="1200" b="1" dirty="0" smtClean="0"/>
              <a:t>No  (not enough items)</a:t>
            </a:r>
            <a:endParaRPr lang="en-US" altLang="en-US" sz="1200" dirty="0" smtClean="0"/>
          </a:p>
          <a:p>
            <a:pPr eaLnBrk="1" hangingPunct="1">
              <a:spcBef>
                <a:spcPct val="0"/>
              </a:spcBef>
            </a:pPr>
            <a:endParaRPr lang="en-US" altLang="en-US" sz="2400" dirty="0" smtClean="0"/>
          </a:p>
          <a:p>
            <a:pPr eaLnBrk="1" hangingPunct="1">
              <a:spcBef>
                <a:spcPct val="0"/>
              </a:spcBef>
            </a:pPr>
            <a:endParaRPr lang="en-US" altLang="en-US" dirty="0" smtClean="0"/>
          </a:p>
        </p:txBody>
      </p:sp>
      <p:sp>
        <p:nvSpPr>
          <p:cNvPr id="243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E36DA8-4038-4C9F-85A9-BC83CF547E34}" type="slidenum">
              <a:rPr lang="en-US" altLang="en-US" smtClean="0"/>
              <a:pPr>
                <a:spcBef>
                  <a:spcPct val="0"/>
                </a:spcBef>
              </a:pPr>
              <a:t>111</a:t>
            </a:fld>
            <a:endParaRPr lang="en-US" altLang="en-US" smtClean="0"/>
          </a:p>
        </p:txBody>
      </p:sp>
    </p:spTree>
    <p:extLst>
      <p:ext uri="{BB962C8B-B14F-4D97-AF65-F5344CB8AC3E}">
        <p14:creationId xmlns:p14="http://schemas.microsoft.com/office/powerpoint/2010/main" val="31228659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You can see how there is the potential for it to be confusing for students and cashiers alike…</a:t>
            </a:r>
          </a:p>
          <a:p>
            <a:pPr eaLnBrk="1" hangingPunct="1">
              <a:spcBef>
                <a:spcPct val="0"/>
              </a:spcBef>
            </a:pPr>
            <a:endParaRPr lang="en-US" altLang="en-US" sz="1200" dirty="0" smtClean="0"/>
          </a:p>
          <a:p>
            <a:pPr eaLnBrk="1" hangingPunct="1">
              <a:spcBef>
                <a:spcPct val="0"/>
              </a:spcBef>
            </a:pPr>
            <a:r>
              <a:rPr lang="en-US" altLang="en-US" sz="1200" b="1" dirty="0" smtClean="0"/>
              <a:t>Remember – the menu planner decides how to count the items!</a:t>
            </a:r>
          </a:p>
          <a:p>
            <a:pPr eaLnBrk="1" hangingPunct="1">
              <a:spcBef>
                <a:spcPct val="0"/>
              </a:spcBef>
            </a:pPr>
            <a:endParaRPr lang="en-US" altLang="en-US" sz="1200" b="1" dirty="0" smtClean="0"/>
          </a:p>
          <a:p>
            <a:pPr eaLnBrk="1" hangingPunct="1">
              <a:spcBef>
                <a:spcPct val="0"/>
              </a:spcBef>
            </a:pPr>
            <a:r>
              <a:rPr lang="en-US" altLang="en-US" sz="1200" dirty="0" smtClean="0"/>
              <a:t>Consider how you can make all of your </a:t>
            </a:r>
            <a:r>
              <a:rPr lang="en-US" altLang="en-US" sz="1200" dirty="0" smtClean="0"/>
              <a:t>entrees contain </a:t>
            </a:r>
            <a:r>
              <a:rPr lang="en-US" altLang="en-US" sz="1200" dirty="0" smtClean="0"/>
              <a:t>the </a:t>
            </a:r>
            <a:r>
              <a:rPr lang="en-US" altLang="en-US" sz="1200" i="1" u="sng" dirty="0" smtClean="0"/>
              <a:t>same # of items.</a:t>
            </a:r>
          </a:p>
          <a:p>
            <a:pPr eaLnBrk="1" hangingPunct="1">
              <a:spcBef>
                <a:spcPct val="0"/>
              </a:spcBef>
            </a:pPr>
            <a:endParaRPr lang="en-US" altLang="en-US" i="1" dirty="0" smtClean="0"/>
          </a:p>
          <a:p>
            <a:pPr eaLnBrk="1" hangingPunct="1">
              <a:spcBef>
                <a:spcPct val="0"/>
              </a:spcBef>
            </a:pPr>
            <a:endParaRPr lang="en-US" altLang="en-US" i="1" dirty="0" smtClean="0"/>
          </a:p>
        </p:txBody>
      </p:sp>
      <p:sp>
        <p:nvSpPr>
          <p:cNvPr id="2457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6B8A43-8DDC-4B94-8246-074D443BD5F5}" type="slidenum">
              <a:rPr lang="en-US" altLang="en-US" smtClean="0"/>
              <a:pPr>
                <a:spcBef>
                  <a:spcPct val="0"/>
                </a:spcBef>
              </a:pPr>
              <a:t>112</a:t>
            </a:fld>
            <a:endParaRPr lang="en-US" altLang="en-US" smtClean="0"/>
          </a:p>
        </p:txBody>
      </p:sp>
    </p:spTree>
    <p:extLst>
      <p:ext uri="{BB962C8B-B14F-4D97-AF65-F5344CB8AC3E}">
        <p14:creationId xmlns:p14="http://schemas.microsoft.com/office/powerpoint/2010/main" val="359033898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extLst/>
        </p:spPr>
        <p:txBody>
          <a:bodyPr wrap="square" numCol="1" anchor="t" anchorCtr="0" compatLnSpc="1">
            <a:prstTxWarp prst="textNoShape">
              <a:avLst/>
            </a:prstTxWarp>
            <a:normAutofit lnSpcReduction="10000"/>
          </a:bodyPr>
          <a:lstStyle/>
          <a:p>
            <a:pPr eaLnBrk="1" hangingPunct="1">
              <a:spcBef>
                <a:spcPct val="0"/>
              </a:spcBef>
              <a:defRPr/>
            </a:pPr>
            <a:r>
              <a:rPr lang="en-US" sz="1200" dirty="0" smtClean="0"/>
              <a:t>Here is an example where we put together 4 different menus that can all be counted as 4 items.</a:t>
            </a:r>
          </a:p>
          <a:p>
            <a:pPr eaLnBrk="1" hangingPunct="1">
              <a:spcBef>
                <a:spcPct val="0"/>
              </a:spcBef>
              <a:defRPr/>
            </a:pPr>
            <a:r>
              <a:rPr lang="en-US" sz="1200" b="1" dirty="0" smtClean="0"/>
              <a:t>Tray 1</a:t>
            </a:r>
            <a:r>
              <a:rPr lang="en-US" sz="1200" dirty="0" smtClean="0"/>
              <a:t>: </a:t>
            </a:r>
            <a:r>
              <a:rPr lang="en-US" sz="1200" i="1" dirty="0" smtClean="0"/>
              <a:t>(1 cup milk; ½ cup juice, ½ cup fruit; entrée </a:t>
            </a:r>
            <a:r>
              <a:rPr lang="en-US" sz="1200" i="1" dirty="0" smtClean="0"/>
              <a:t>with a </a:t>
            </a:r>
            <a:r>
              <a:rPr lang="en-US" sz="1200" i="1" dirty="0" smtClean="0"/>
              <a:t>2 oz grain </a:t>
            </a:r>
            <a:r>
              <a:rPr lang="en-US" sz="1200" i="1" dirty="0" smtClean="0"/>
              <a:t>eq and 2 oz </a:t>
            </a:r>
            <a:r>
              <a:rPr lang="en-US" sz="1200" i="1" dirty="0" err="1" smtClean="0"/>
              <a:t>eq</a:t>
            </a:r>
            <a:r>
              <a:rPr lang="en-US" sz="1200" i="1" dirty="0" smtClean="0"/>
              <a:t> </a:t>
            </a:r>
            <a:r>
              <a:rPr lang="en-US" sz="1200" i="1" dirty="0" smtClean="0"/>
              <a:t>M/MA entrée)</a:t>
            </a:r>
            <a:endParaRPr lang="en-US" sz="1200" i="1" dirty="0" smtClean="0"/>
          </a:p>
          <a:p>
            <a:pPr eaLnBrk="1" hangingPunct="1">
              <a:spcBef>
                <a:spcPct val="0"/>
              </a:spcBef>
              <a:defRPr/>
            </a:pPr>
            <a:r>
              <a:rPr lang="en-US" sz="1200" dirty="0" smtClean="0"/>
              <a:t>Can count </a:t>
            </a:r>
            <a:r>
              <a:rPr lang="en-US" sz="1200" dirty="0" smtClean="0"/>
              <a:t>as:4 </a:t>
            </a:r>
            <a:r>
              <a:rPr lang="en-US" sz="1200" dirty="0" smtClean="0"/>
              <a:t>items (Grain and M/MA combination is counted as </a:t>
            </a:r>
            <a:r>
              <a:rPr lang="en-US" sz="1200" dirty="0" smtClean="0"/>
              <a:t>2</a:t>
            </a:r>
            <a:r>
              <a:rPr lang="en-US" sz="1200" baseline="0" dirty="0" smtClean="0"/>
              <a:t> </a:t>
            </a:r>
            <a:r>
              <a:rPr lang="en-US" sz="1200" dirty="0" smtClean="0"/>
              <a:t>items</a:t>
            </a:r>
            <a:endParaRPr lang="en-US" sz="1200" dirty="0" smtClean="0"/>
          </a:p>
          <a:p>
            <a:pPr eaLnBrk="1" hangingPunct="1">
              <a:spcBef>
                <a:spcPct val="0"/>
              </a:spcBef>
              <a:defRPr/>
            </a:pPr>
            <a:r>
              <a:rPr lang="en-US" sz="1200" dirty="0" smtClean="0"/>
              <a:t>	</a:t>
            </a:r>
            <a:r>
              <a:rPr lang="en-US" sz="1200" b="1" dirty="0" smtClean="0"/>
              <a:t>4 items </a:t>
            </a:r>
            <a:r>
              <a:rPr lang="en-US" sz="1200" dirty="0" smtClean="0"/>
              <a:t>(M/MA is counted as an extra)</a:t>
            </a:r>
          </a:p>
          <a:p>
            <a:pPr eaLnBrk="1" hangingPunct="1">
              <a:spcBef>
                <a:spcPct val="0"/>
              </a:spcBef>
              <a:defRPr/>
            </a:pPr>
            <a:r>
              <a:rPr lang="en-US" sz="1200" dirty="0" smtClean="0"/>
              <a:t>	6 items (M/MA is counted as grains)</a:t>
            </a:r>
          </a:p>
          <a:p>
            <a:pPr eaLnBrk="1" hangingPunct="1">
              <a:spcBef>
                <a:spcPct val="0"/>
              </a:spcBef>
              <a:defRPr/>
            </a:pPr>
            <a:endParaRPr lang="en-US" sz="1200" i="1" dirty="0" smtClean="0"/>
          </a:p>
          <a:p>
            <a:pPr eaLnBrk="1" hangingPunct="1">
              <a:spcBef>
                <a:spcPct val="0"/>
              </a:spcBef>
              <a:defRPr/>
            </a:pPr>
            <a:r>
              <a:rPr lang="en-US" sz="1200" b="1" dirty="0" smtClean="0"/>
              <a:t>Tray 2</a:t>
            </a:r>
            <a:r>
              <a:rPr lang="en-US" sz="1200" dirty="0" smtClean="0"/>
              <a:t>: </a:t>
            </a:r>
            <a:r>
              <a:rPr lang="en-US" sz="1200" i="1" dirty="0" smtClean="0"/>
              <a:t>(1 cup milk; ½ cup juice, ½ cup fruit; entrée with 1oz grain eq and 1oz eq M/MA)</a:t>
            </a:r>
          </a:p>
          <a:p>
            <a:pPr eaLnBrk="1" hangingPunct="1">
              <a:spcBef>
                <a:spcPct val="0"/>
              </a:spcBef>
              <a:defRPr/>
            </a:pPr>
            <a:r>
              <a:rPr lang="en-US" sz="1200" dirty="0" smtClean="0"/>
              <a:t>Can count </a:t>
            </a:r>
            <a:r>
              <a:rPr lang="en-US" sz="1200" dirty="0" smtClean="0"/>
              <a:t>as: 4 </a:t>
            </a:r>
            <a:r>
              <a:rPr lang="en-US" sz="1200" dirty="0" smtClean="0"/>
              <a:t>items (Grain and M/MA combination is counted as </a:t>
            </a:r>
            <a:r>
              <a:rPr lang="en-US" sz="1200" dirty="0" smtClean="0"/>
              <a:t>2 items; </a:t>
            </a:r>
            <a:endParaRPr lang="en-US" sz="1200" dirty="0" smtClean="0"/>
          </a:p>
          <a:p>
            <a:pPr eaLnBrk="1" hangingPunct="1">
              <a:spcBef>
                <a:spcPct val="0"/>
              </a:spcBef>
              <a:defRPr/>
            </a:pPr>
            <a:r>
              <a:rPr lang="en-US" sz="1200" dirty="0" smtClean="0"/>
              <a:t>	</a:t>
            </a:r>
            <a:r>
              <a:rPr lang="en-US" sz="1200" b="1" dirty="0" smtClean="0"/>
              <a:t>4 items </a:t>
            </a:r>
            <a:r>
              <a:rPr lang="en-US" sz="1200" dirty="0" smtClean="0"/>
              <a:t>(M/MA is counted as a grain)</a:t>
            </a:r>
          </a:p>
          <a:p>
            <a:pPr eaLnBrk="1" hangingPunct="1">
              <a:spcBef>
                <a:spcPct val="0"/>
              </a:spcBef>
              <a:defRPr/>
            </a:pPr>
            <a:r>
              <a:rPr lang="en-US" sz="1200" b="1" dirty="0" smtClean="0"/>
              <a:t>Tray 3</a:t>
            </a:r>
            <a:r>
              <a:rPr lang="en-US" sz="1200" dirty="0" smtClean="0"/>
              <a:t>: </a:t>
            </a:r>
            <a:r>
              <a:rPr lang="en-US" sz="1200" i="1" dirty="0" smtClean="0"/>
              <a:t>(1 cup milk; ½ cup juice, ½ cup fruit; 1 oz grain and 1 oz grain) </a:t>
            </a:r>
          </a:p>
          <a:p>
            <a:pPr eaLnBrk="1" hangingPunct="1">
              <a:spcBef>
                <a:spcPct val="0"/>
              </a:spcBef>
              <a:defRPr/>
            </a:pPr>
            <a:r>
              <a:rPr lang="en-US" sz="1200" dirty="0" smtClean="0"/>
              <a:t>	</a:t>
            </a:r>
            <a:r>
              <a:rPr lang="en-US" sz="1200" b="1" dirty="0" smtClean="0"/>
              <a:t>4 </a:t>
            </a:r>
            <a:r>
              <a:rPr lang="en-US" sz="1200" b="1" dirty="0" smtClean="0"/>
              <a:t>items</a:t>
            </a:r>
            <a:r>
              <a:rPr lang="en-US" sz="1200" i="1" dirty="0" smtClean="0"/>
              <a:t>	</a:t>
            </a:r>
          </a:p>
          <a:p>
            <a:pPr eaLnBrk="1" hangingPunct="1">
              <a:spcBef>
                <a:spcPct val="0"/>
              </a:spcBef>
              <a:defRPr/>
            </a:pPr>
            <a:r>
              <a:rPr lang="en-US" sz="1200" b="1" dirty="0" smtClean="0"/>
              <a:t>Tray 4</a:t>
            </a:r>
            <a:r>
              <a:rPr lang="en-US" sz="1200" dirty="0" smtClean="0"/>
              <a:t>: </a:t>
            </a:r>
            <a:r>
              <a:rPr lang="en-US" sz="1200" i="1" dirty="0" smtClean="0"/>
              <a:t>(1 cup milk; ½ cup juice, ½ cup fruit; 2 oz grain eq and 2 oz eq M/MA)</a:t>
            </a:r>
          </a:p>
          <a:p>
            <a:pPr eaLnBrk="1" hangingPunct="1">
              <a:spcBef>
                <a:spcPct val="0"/>
              </a:spcBef>
              <a:defRPr/>
            </a:pPr>
            <a:r>
              <a:rPr lang="en-US" sz="1200" dirty="0" smtClean="0"/>
              <a:t>Can count as: </a:t>
            </a:r>
            <a:r>
              <a:rPr lang="en-US" sz="1200" dirty="0" smtClean="0"/>
              <a:t>4 </a:t>
            </a:r>
            <a:r>
              <a:rPr lang="en-US" sz="1200" dirty="0" smtClean="0"/>
              <a:t>items (2 oz Grain is counted as 1 item and M/MA is counted as </a:t>
            </a:r>
            <a:r>
              <a:rPr lang="en-US" sz="1200" dirty="0" smtClean="0"/>
              <a:t> a grain)</a:t>
            </a:r>
            <a:endParaRPr lang="en-US" sz="1200" dirty="0" smtClean="0"/>
          </a:p>
          <a:p>
            <a:pPr eaLnBrk="1" hangingPunct="1">
              <a:spcBef>
                <a:spcPct val="0"/>
              </a:spcBef>
              <a:defRPr/>
            </a:pPr>
            <a:r>
              <a:rPr lang="en-US" sz="1200" dirty="0" smtClean="0"/>
              <a:t>	</a:t>
            </a:r>
            <a:r>
              <a:rPr lang="en-US" sz="1200" b="1" dirty="0" smtClean="0"/>
              <a:t>4 items </a:t>
            </a:r>
            <a:r>
              <a:rPr lang="en-US" sz="1200" dirty="0" smtClean="0"/>
              <a:t>(M/MA is counted as an extra)</a:t>
            </a:r>
          </a:p>
          <a:p>
            <a:pPr eaLnBrk="1" hangingPunct="1">
              <a:spcBef>
                <a:spcPct val="0"/>
              </a:spcBef>
              <a:defRPr/>
            </a:pPr>
            <a:r>
              <a:rPr lang="en-US" sz="1200" dirty="0" smtClean="0"/>
              <a:t>	</a:t>
            </a:r>
            <a:r>
              <a:rPr lang="en-US" sz="1200" b="1" dirty="0" smtClean="0"/>
              <a:t>4 items </a:t>
            </a:r>
            <a:r>
              <a:rPr lang="en-US" sz="1200" dirty="0" smtClean="0"/>
              <a:t>(2 oz grain is counted as 1 item and M/MA is counted as a grain)</a:t>
            </a:r>
          </a:p>
          <a:p>
            <a:pPr eaLnBrk="1" hangingPunct="1">
              <a:spcBef>
                <a:spcPct val="0"/>
              </a:spcBef>
              <a:defRPr/>
            </a:pPr>
            <a:r>
              <a:rPr lang="en-US" sz="1200" dirty="0" smtClean="0"/>
              <a:t>	5 items (2 oz grain is counted as 2 items and M/MA is counted as a grain)</a:t>
            </a:r>
          </a:p>
          <a:p>
            <a:pPr eaLnBrk="1" hangingPunct="1">
              <a:spcBef>
                <a:spcPct val="0"/>
              </a:spcBef>
              <a:defRPr/>
            </a:pPr>
            <a:endParaRPr lang="en-US" sz="1200" i="1" dirty="0" smtClean="0"/>
          </a:p>
          <a:p>
            <a:pPr eaLnBrk="1" hangingPunct="1">
              <a:spcBef>
                <a:spcPct val="0"/>
              </a:spcBef>
              <a:defRPr/>
            </a:pPr>
            <a:r>
              <a:rPr lang="en-US" sz="1200" i="1" dirty="0" smtClean="0"/>
              <a:t>		</a:t>
            </a:r>
          </a:p>
          <a:p>
            <a:pPr eaLnBrk="1" hangingPunct="1">
              <a:spcBef>
                <a:spcPct val="0"/>
              </a:spcBef>
              <a:defRPr/>
            </a:pPr>
            <a:r>
              <a:rPr lang="en-US" sz="1200" i="1" dirty="0" smtClean="0"/>
              <a:t>How can you set up your menu to help students and staff identify what and how much they need to take?</a:t>
            </a:r>
          </a:p>
          <a:p>
            <a:pPr eaLnBrk="1" hangingPunct="1">
              <a:spcBef>
                <a:spcPct val="0"/>
              </a:spcBef>
              <a:defRPr/>
            </a:pPr>
            <a:endParaRPr lang="en-US" sz="1600" i="1" dirty="0" smtClean="0"/>
          </a:p>
        </p:txBody>
      </p:sp>
      <p:sp>
        <p:nvSpPr>
          <p:cNvPr id="247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2E322B-3CE8-4856-9477-A1FB40BECD27}" type="slidenum">
              <a:rPr lang="en-US" altLang="en-US" smtClean="0"/>
              <a:pPr>
                <a:spcBef>
                  <a:spcPct val="0"/>
                </a:spcBef>
              </a:pPr>
              <a:t>113</a:t>
            </a:fld>
            <a:endParaRPr lang="en-US" altLang="en-US" smtClean="0"/>
          </a:p>
        </p:txBody>
      </p:sp>
    </p:spTree>
    <p:extLst>
      <p:ext uri="{BB962C8B-B14F-4D97-AF65-F5344CB8AC3E}">
        <p14:creationId xmlns:p14="http://schemas.microsoft.com/office/powerpoint/2010/main" val="1054650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USDA </a:t>
            </a:r>
            <a:r>
              <a:rPr lang="en-US" altLang="en-US" dirty="0" smtClean="0"/>
              <a:t>continues to develop and update </a:t>
            </a:r>
            <a:r>
              <a:rPr lang="en-US" altLang="en-US" dirty="0" smtClean="0"/>
              <a:t>resources.</a:t>
            </a:r>
          </a:p>
          <a:p>
            <a:r>
              <a:rPr lang="en-US" altLang="en-US" dirty="0" smtClean="0"/>
              <a:t>See</a:t>
            </a:r>
            <a:r>
              <a:rPr lang="en-US" altLang="en-US" baseline="0" dirty="0" smtClean="0"/>
              <a:t> all they have to offer at: http://www.fns.usda.gov/tn/team-nutrition</a:t>
            </a:r>
          </a:p>
          <a:p>
            <a:endParaRPr lang="en-US" altLang="en-US" dirty="0" smtClean="0"/>
          </a:p>
        </p:txBody>
      </p:sp>
      <p:sp>
        <p:nvSpPr>
          <p:cNvPr id="249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D5DDCEB-C6B0-4127-8054-D8BAEA4A667E}" type="slidenum">
              <a:rPr lang="en-US" altLang="en-US" smtClean="0"/>
              <a:pPr>
                <a:spcBef>
                  <a:spcPct val="0"/>
                </a:spcBef>
              </a:pPr>
              <a:t>114</a:t>
            </a:fld>
            <a:endParaRPr lang="en-US" altLang="en-US" smtClean="0"/>
          </a:p>
        </p:txBody>
      </p:sp>
    </p:spTree>
    <p:extLst>
      <p:ext uri="{BB962C8B-B14F-4D97-AF65-F5344CB8AC3E}">
        <p14:creationId xmlns:p14="http://schemas.microsoft.com/office/powerpoint/2010/main" val="242247329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 On June 28, 2013, the United States Department of Agriculture (USDA) released the Interim rule: </a:t>
            </a:r>
            <a:r>
              <a:rPr lang="en-US" altLang="en-US" dirty="0" smtClean="0"/>
              <a:t>Nutrition Standards for all Foods Sold in School.</a:t>
            </a:r>
          </a:p>
          <a:p>
            <a:endParaRPr lang="en-US" altLang="en-US" dirty="0" smtClean="0"/>
          </a:p>
          <a:p>
            <a:r>
              <a:rPr lang="en-US" altLang="en-US" dirty="0" smtClean="0"/>
              <a:t>This interim rule was released after USDA reviewed the nearly 250,000 comments they received from the proposed rule.  </a:t>
            </a:r>
          </a:p>
          <a:p>
            <a:r>
              <a:rPr lang="en-US" altLang="en-US" dirty="0" smtClean="0"/>
              <a:t>These are MINIMUM requirements. Districts that have stronger standards than what is being proposed will be able to maintain their own policies.</a:t>
            </a:r>
          </a:p>
          <a:p>
            <a:r>
              <a:rPr lang="en-US" altLang="en-US" dirty="0" smtClean="0"/>
              <a:t>Requirements take effect July 1</a:t>
            </a:r>
            <a:r>
              <a:rPr lang="en-US" altLang="en-US" baseline="30000" dirty="0" smtClean="0"/>
              <a:t>st</a:t>
            </a:r>
            <a:r>
              <a:rPr lang="en-US" altLang="en-US" dirty="0" smtClean="0"/>
              <a:t> 2014  (USDA encourages informal input during </a:t>
            </a:r>
            <a:r>
              <a:rPr lang="en-US" altLang="en-US" dirty="0" smtClean="0"/>
              <a:t>implementation)</a:t>
            </a:r>
          </a:p>
          <a:p>
            <a:r>
              <a:rPr lang="en-US" altLang="en-US" dirty="0" smtClean="0"/>
              <a:t>Find OSPI Smart Snack Resources at: http://www.k12.wa.us/ChildNutrition/Programs/NSLBP/ProgramApp.aspx</a:t>
            </a:r>
          </a:p>
          <a:p>
            <a:r>
              <a:rPr lang="en-US" altLang="en-US" dirty="0" smtClean="0"/>
              <a:t>Find USDA Smart Snack Resources at: http://www.fns.usda.gov/school-meals/smart-snacks-school</a:t>
            </a:r>
            <a:endParaRPr lang="en-US" altLang="en-US" dirty="0" smtClean="0"/>
          </a:p>
        </p:txBody>
      </p:sp>
      <p:sp>
        <p:nvSpPr>
          <p:cNvPr id="251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661B4B-CE05-4982-B2BC-5425A44F55F3}" type="slidenum">
              <a:rPr lang="en-US" altLang="en-US" smtClean="0"/>
              <a:pPr>
                <a:spcBef>
                  <a:spcPct val="0"/>
                </a:spcBef>
              </a:pPr>
              <a:t>115</a:t>
            </a:fld>
            <a:endParaRPr lang="en-US" altLang="en-US" smtClean="0"/>
          </a:p>
        </p:txBody>
      </p:sp>
    </p:spTree>
    <p:extLst>
      <p:ext uri="{BB962C8B-B14F-4D97-AF65-F5344CB8AC3E}">
        <p14:creationId xmlns:p14="http://schemas.microsoft.com/office/powerpoint/2010/main" val="60385092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53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6A95DD-8C22-49C0-84A4-A1DF650BA6D5}" type="slidenum">
              <a:rPr lang="en-US" altLang="en-US" smtClean="0"/>
              <a:pPr>
                <a:spcBef>
                  <a:spcPct val="0"/>
                </a:spcBef>
              </a:pPr>
              <a:t>116</a:t>
            </a:fld>
            <a:endParaRPr lang="en-US" altLang="en-US" smtClean="0"/>
          </a:p>
        </p:txBody>
      </p:sp>
    </p:spTree>
    <p:extLst>
      <p:ext uri="{BB962C8B-B14F-4D97-AF65-F5344CB8AC3E}">
        <p14:creationId xmlns:p14="http://schemas.microsoft.com/office/powerpoint/2010/main" val="40434852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56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CF6CB0-3834-4992-85B6-3DC59D34CCF4}" type="slidenum">
              <a:rPr lang="en-US" altLang="en-US" smtClean="0"/>
              <a:pPr>
                <a:spcBef>
                  <a:spcPct val="0"/>
                </a:spcBef>
              </a:pPr>
              <a:t>117</a:t>
            </a:fld>
            <a:endParaRPr lang="en-US" altLang="en-US" smtClean="0"/>
          </a:p>
        </p:txBody>
      </p:sp>
    </p:spTree>
    <p:extLst>
      <p:ext uri="{BB962C8B-B14F-4D97-AF65-F5344CB8AC3E}">
        <p14:creationId xmlns:p14="http://schemas.microsoft.com/office/powerpoint/2010/main" val="37068000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58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9B0200-5D59-4700-8FC7-73DE78BB171C}" type="slidenum">
              <a:rPr lang="en-US" altLang="en-US" smtClean="0"/>
              <a:pPr>
                <a:spcBef>
                  <a:spcPct val="0"/>
                </a:spcBef>
              </a:pPr>
              <a:t>118</a:t>
            </a:fld>
            <a:endParaRPr lang="en-US" altLang="en-US" smtClean="0"/>
          </a:p>
        </p:txBody>
      </p:sp>
    </p:spTree>
    <p:extLst>
      <p:ext uri="{BB962C8B-B14F-4D97-AF65-F5344CB8AC3E}">
        <p14:creationId xmlns:p14="http://schemas.microsoft.com/office/powerpoint/2010/main" val="389896043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The rule will set minimum standards for all foods sold outside school meal programs; on school campus; and at any time during the school day.  Let’s look a little close at how the USDA defined these.   </a:t>
            </a:r>
          </a:p>
          <a:p>
            <a:pPr marL="171450" indent="-171450">
              <a:buFont typeface="Wingdings" panose="05000000000000000000" pitchFamily="2" charset="2"/>
              <a:buChar char="ü"/>
              <a:defRPr/>
            </a:pPr>
            <a:r>
              <a:rPr lang="en-US" altLang="en-US" dirty="0" smtClean="0"/>
              <a:t> Outside school meal programs is defined as foods sold a la carte, in school stores, snack bars and vending machines. (Take a minute What areas that will need to be considered for your district? )</a:t>
            </a:r>
          </a:p>
          <a:p>
            <a:pPr marL="171450" indent="-171450">
              <a:buFont typeface="Wingdings" panose="05000000000000000000" pitchFamily="2" charset="2"/>
              <a:buChar char="ü"/>
              <a:defRPr/>
            </a:pPr>
            <a:r>
              <a:rPr lang="en-US" altLang="en-US" dirty="0" smtClean="0"/>
              <a:t>Entire School Campus ( School Campus is defined as all areas of the property under the jurisdiction of the school that are accessible to students during the school day.)</a:t>
            </a:r>
          </a:p>
          <a:p>
            <a:pPr marL="171450" indent="-171450">
              <a:buFont typeface="Wingdings" panose="05000000000000000000" pitchFamily="2" charset="2"/>
              <a:buChar char="ü"/>
              <a:defRPr/>
            </a:pPr>
            <a:r>
              <a:rPr lang="en-US" altLang="en-US" dirty="0" smtClean="0"/>
              <a:t>During the School Day (At any time during the school day is the period from midnight before to 30 minutes after the end of the official school day.  Because it is based on the each schools “school day” – there will be variances between districts and perhaps even between schools within the district.)</a:t>
            </a:r>
          </a:p>
          <a:p>
            <a:pPr>
              <a:buFont typeface="Wingdings" panose="05000000000000000000" pitchFamily="2" charset="2"/>
              <a:buNone/>
              <a:defRPr/>
            </a:pPr>
            <a:r>
              <a:rPr lang="en-US" altLang="en-US" dirty="0" smtClean="0"/>
              <a:t> These 3 requirements will really help you answer many questions about the smart snacks rule…let’s try it with some of the questions we have been receiving about Smart </a:t>
            </a:r>
            <a:r>
              <a:rPr lang="en-US" altLang="en-US" dirty="0" smtClean="0"/>
              <a:t>Snacks</a:t>
            </a:r>
            <a:endParaRPr lang="en-US" altLang="en-US" dirty="0" smtClean="0"/>
          </a:p>
        </p:txBody>
      </p:sp>
      <p:sp>
        <p:nvSpPr>
          <p:cNvPr id="260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6315AC-9479-407F-AD54-E80D836D99F0}" type="slidenum">
              <a:rPr lang="en-US" altLang="en-US" smtClean="0"/>
              <a:pPr>
                <a:spcBef>
                  <a:spcPct val="0"/>
                </a:spcBef>
              </a:pPr>
              <a:t>119</a:t>
            </a:fld>
            <a:endParaRPr lang="en-US" altLang="en-US" smtClean="0"/>
          </a:p>
        </p:txBody>
      </p:sp>
    </p:spTree>
    <p:extLst>
      <p:ext uri="{BB962C8B-B14F-4D97-AF65-F5344CB8AC3E}">
        <p14:creationId xmlns:p14="http://schemas.microsoft.com/office/powerpoint/2010/main" val="1429396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Next in the flow chart we need to check that all grains in the product are whole grain or enriched.</a:t>
            </a:r>
          </a:p>
          <a:p>
            <a:pPr eaLnBrk="1" hangingPunct="1">
              <a:spcBef>
                <a:spcPct val="0"/>
              </a:spcBef>
            </a:pPr>
            <a:endParaRPr lang="en-US" altLang="en-US" i="1" smtClean="0"/>
          </a:p>
          <a:p>
            <a:pPr eaLnBrk="1" hangingPunct="1">
              <a:spcBef>
                <a:spcPct val="0"/>
              </a:spcBef>
            </a:pPr>
            <a:r>
              <a:rPr lang="en-US" altLang="en-US" smtClean="0">
                <a:sym typeface="Wingdings" panose="05000000000000000000" pitchFamily="2" charset="2"/>
              </a:rPr>
              <a:t>All grain </a:t>
            </a:r>
            <a:r>
              <a:rPr lang="en-US" altLang="en-US" u="sng" smtClean="0">
                <a:sym typeface="Wingdings" panose="05000000000000000000" pitchFamily="2" charset="2"/>
              </a:rPr>
              <a:t>ingredients</a:t>
            </a:r>
            <a:r>
              <a:rPr lang="en-US" altLang="en-US" smtClean="0">
                <a:sym typeface="Wingdings" panose="05000000000000000000" pitchFamily="2" charset="2"/>
              </a:rPr>
              <a:t> must be whole grain OR enriched (or be less &lt; 2% of the product).</a:t>
            </a:r>
          </a:p>
          <a:p>
            <a:pPr eaLnBrk="1" hangingPunct="1">
              <a:spcBef>
                <a:spcPct val="0"/>
              </a:spcBef>
            </a:pPr>
            <a:r>
              <a:rPr lang="en-US" altLang="en-US" smtClean="0">
                <a:sym typeface="Wingdings" panose="05000000000000000000" pitchFamily="2" charset="2"/>
              </a:rPr>
              <a:t>Lets look at example of corn tortilla chips.</a:t>
            </a:r>
          </a:p>
          <a:p>
            <a:pPr eaLnBrk="1" hangingPunct="1">
              <a:spcBef>
                <a:spcPct val="0"/>
              </a:spcBef>
            </a:pPr>
            <a:r>
              <a:rPr lang="en-US" altLang="en-US" smtClean="0">
                <a:sym typeface="Wingdings" panose="05000000000000000000" pitchFamily="2" charset="2"/>
              </a:rPr>
              <a:t>What ingredient are we concerned about? Corn…needs to be Whole corn or Enriched corn</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A55759-F450-4EA9-B43C-E3476340DA33}" type="slidenum">
              <a:rPr lang="en-US" altLang="en-US" smtClean="0"/>
              <a:pPr>
                <a:spcBef>
                  <a:spcPct val="0"/>
                </a:spcBef>
              </a:pPr>
              <a:t>12</a:t>
            </a:fld>
            <a:endParaRPr lang="en-US" altLang="en-US" smtClean="0"/>
          </a:p>
        </p:txBody>
      </p:sp>
    </p:spTree>
    <p:extLst>
      <p:ext uri="{BB962C8B-B14F-4D97-AF65-F5344CB8AC3E}">
        <p14:creationId xmlns:p14="http://schemas.microsoft.com/office/powerpoint/2010/main" val="31520675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solidFill>
                  <a:srgbClr val="000000"/>
                </a:solidFill>
              </a:rPr>
              <a:t>Do the Smart Snacks rules apply to foods and beverages given to students as a reward? For example a pizza party for reaching reading goals or a root beer float party for doing well on a test?</a:t>
            </a:r>
          </a:p>
          <a:p>
            <a:pPr eaLnBrk="1" hangingPunct="1">
              <a:spcBef>
                <a:spcPct val="0"/>
              </a:spcBef>
            </a:pPr>
            <a:endParaRPr lang="en-US" altLang="en-US" dirty="0" smtClean="0">
              <a:solidFill>
                <a:srgbClr val="000000"/>
              </a:solidFill>
            </a:endParaRPr>
          </a:p>
          <a:p>
            <a:pPr eaLnBrk="1" hangingPunct="1">
              <a:spcBef>
                <a:spcPct val="0"/>
              </a:spcBef>
            </a:pPr>
            <a:r>
              <a:rPr lang="en-US" altLang="en-US" dirty="0" smtClean="0">
                <a:solidFill>
                  <a:srgbClr val="000000"/>
                </a:solidFill>
              </a:rPr>
              <a:t>Is it </a:t>
            </a:r>
            <a:r>
              <a:rPr lang="en-US" altLang="en-US" b="1" dirty="0" smtClean="0">
                <a:solidFill>
                  <a:srgbClr val="000000"/>
                </a:solidFill>
              </a:rPr>
              <a:t>sold</a:t>
            </a:r>
            <a:r>
              <a:rPr lang="en-US" altLang="en-US" dirty="0" smtClean="0">
                <a:solidFill>
                  <a:srgbClr val="000000"/>
                </a:solidFill>
              </a:rPr>
              <a:t> out side the School Meals program – NO…</a:t>
            </a:r>
          </a:p>
          <a:p>
            <a:pPr eaLnBrk="1" hangingPunct="1">
              <a:spcBef>
                <a:spcPct val="0"/>
              </a:spcBef>
            </a:pPr>
            <a:r>
              <a:rPr lang="en-US" altLang="en-US" dirty="0" smtClean="0">
                <a:solidFill>
                  <a:srgbClr val="000000"/>
                </a:solidFill>
              </a:rPr>
              <a:t>So </a:t>
            </a:r>
            <a:r>
              <a:rPr lang="en-US" altLang="en-US" dirty="0" smtClean="0">
                <a:solidFill>
                  <a:srgbClr val="000000"/>
                </a:solidFill>
              </a:rPr>
              <a:t>our answer is NO – food and beverages that are not sold do not fall under the Smart Snack rule</a:t>
            </a:r>
          </a:p>
        </p:txBody>
      </p:sp>
      <p:sp>
        <p:nvSpPr>
          <p:cNvPr id="262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26A952-F908-4E25-B4E9-AE5B0987C13D}" type="slidenum">
              <a:rPr lang="en-US" altLang="en-US" smtClean="0"/>
              <a:pPr>
                <a:spcBef>
                  <a:spcPct val="0"/>
                </a:spcBef>
              </a:pPr>
              <a:t>120</a:t>
            </a:fld>
            <a:endParaRPr lang="en-US" altLang="en-US" smtClean="0"/>
          </a:p>
        </p:txBody>
      </p:sp>
    </p:spTree>
    <p:extLst>
      <p:ext uri="{BB962C8B-B14F-4D97-AF65-F5344CB8AC3E}">
        <p14:creationId xmlns:p14="http://schemas.microsoft.com/office/powerpoint/2010/main" val="40337372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solidFill>
                  <a:srgbClr val="000000"/>
                </a:solidFill>
              </a:rPr>
              <a:t>Do the Smart Snacks rules apply to foods and beverages sold in the staff break room?</a:t>
            </a:r>
          </a:p>
          <a:p>
            <a:pPr eaLnBrk="1" hangingPunct="1">
              <a:spcBef>
                <a:spcPct val="0"/>
              </a:spcBef>
            </a:pPr>
            <a:r>
              <a:rPr lang="en-US" altLang="en-US" smtClean="0">
                <a:solidFill>
                  <a:srgbClr val="000000"/>
                </a:solidFill>
              </a:rPr>
              <a:t>Again, lets review our three points to check if the smart snacks rule applies to this situation</a:t>
            </a:r>
          </a:p>
          <a:p>
            <a:pPr eaLnBrk="1" hangingPunct="1">
              <a:spcBef>
                <a:spcPct val="0"/>
              </a:spcBef>
            </a:pPr>
            <a:r>
              <a:rPr lang="en-US" altLang="en-US" smtClean="0">
                <a:solidFill>
                  <a:srgbClr val="000000"/>
                </a:solidFill>
              </a:rPr>
              <a:t>Is it </a:t>
            </a:r>
            <a:r>
              <a:rPr lang="en-US" altLang="en-US" b="1" smtClean="0">
                <a:solidFill>
                  <a:srgbClr val="000000"/>
                </a:solidFill>
              </a:rPr>
              <a:t>sold</a:t>
            </a:r>
            <a:r>
              <a:rPr lang="en-US" altLang="en-US" smtClean="0">
                <a:solidFill>
                  <a:srgbClr val="000000"/>
                </a:solidFill>
              </a:rPr>
              <a:t> out side the School Meals program – Yes…</a:t>
            </a:r>
          </a:p>
          <a:p>
            <a:pPr eaLnBrk="1" hangingPunct="1">
              <a:spcBef>
                <a:spcPct val="0"/>
              </a:spcBef>
            </a:pPr>
            <a:r>
              <a:rPr lang="en-US" altLang="en-US" smtClean="0">
                <a:solidFill>
                  <a:srgbClr val="000000"/>
                </a:solidFill>
              </a:rPr>
              <a:t>Is it sold on the school campus – yes…technically it does – but the question we need to ask – is do students have access?  If the answer is Yes – students can come and go as they please in the staff break room then Yes, the smart snack rules apply.</a:t>
            </a:r>
          </a:p>
          <a:p>
            <a:pPr eaLnBrk="1" hangingPunct="1">
              <a:spcBef>
                <a:spcPct val="0"/>
              </a:spcBef>
            </a:pPr>
            <a:r>
              <a:rPr lang="en-US" altLang="en-US" smtClean="0">
                <a:solidFill>
                  <a:srgbClr val="000000"/>
                </a:solidFill>
              </a:rPr>
              <a:t>If the answer is NO, the students do not have access to this room – and the items sold there – then No the smart snack rules would not apply.</a:t>
            </a:r>
          </a:p>
        </p:txBody>
      </p:sp>
      <p:sp>
        <p:nvSpPr>
          <p:cNvPr id="264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7CBEF8-810A-4571-84D0-F04884C5A77D}" type="slidenum">
              <a:rPr lang="en-US" altLang="en-US" smtClean="0"/>
              <a:pPr>
                <a:spcBef>
                  <a:spcPct val="0"/>
                </a:spcBef>
              </a:pPr>
              <a:t>121</a:t>
            </a:fld>
            <a:endParaRPr lang="en-US" altLang="en-US" smtClean="0"/>
          </a:p>
        </p:txBody>
      </p:sp>
    </p:spTree>
    <p:extLst>
      <p:ext uri="{BB962C8B-B14F-4D97-AF65-F5344CB8AC3E}">
        <p14:creationId xmlns:p14="http://schemas.microsoft.com/office/powerpoint/2010/main" val="151903967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dirty="0" smtClean="0">
                <a:solidFill>
                  <a:prstClr val="black"/>
                </a:solidFill>
              </a:rPr>
              <a:t>Do the Smart Snacks rules apply to foods and beverages sold in concession stands at Sporting Events?</a:t>
            </a:r>
          </a:p>
          <a:p>
            <a:pPr eaLnBrk="1" fontAlgn="auto" hangingPunct="1">
              <a:spcBef>
                <a:spcPts val="0"/>
              </a:spcBef>
              <a:spcAft>
                <a:spcPts val="0"/>
              </a:spcAft>
              <a:defRPr/>
            </a:pPr>
            <a:r>
              <a:rPr lang="en-US" dirty="0" smtClean="0">
                <a:solidFill>
                  <a:prstClr val="black"/>
                </a:solidFill>
              </a:rPr>
              <a:t>Lets review our three points to check if the smart snacks rule applies to this situation</a:t>
            </a:r>
          </a:p>
          <a:p>
            <a:pPr eaLnBrk="1" fontAlgn="auto" hangingPunct="1">
              <a:spcBef>
                <a:spcPts val="0"/>
              </a:spcBef>
              <a:spcAft>
                <a:spcPts val="0"/>
              </a:spcAft>
              <a:defRPr/>
            </a:pPr>
            <a:r>
              <a:rPr lang="en-US" dirty="0" smtClean="0">
                <a:solidFill>
                  <a:prstClr val="black"/>
                </a:solidFill>
              </a:rPr>
              <a:t>Is it sold out side the School Meals program – yes…so it applies for this one</a:t>
            </a:r>
          </a:p>
          <a:p>
            <a:pPr marL="228600" indent="-228600" eaLnBrk="1" fontAlgn="auto" hangingPunct="1">
              <a:spcBef>
                <a:spcPts val="0"/>
              </a:spcBef>
              <a:spcAft>
                <a:spcPts val="0"/>
              </a:spcAft>
              <a:buFontTx/>
              <a:buAutoNum type="arabicParenR"/>
              <a:defRPr/>
            </a:pPr>
            <a:r>
              <a:rPr lang="en-US" dirty="0" smtClean="0">
                <a:solidFill>
                  <a:prstClr val="black"/>
                </a:solidFill>
              </a:rPr>
              <a:t>Is it sold on the school campus – yes…so it applies for this one</a:t>
            </a:r>
          </a:p>
          <a:p>
            <a:pPr marL="228600" indent="-228600" eaLnBrk="1" fontAlgn="auto" hangingPunct="1">
              <a:spcBef>
                <a:spcPts val="0"/>
              </a:spcBef>
              <a:spcAft>
                <a:spcPts val="0"/>
              </a:spcAft>
              <a:buFontTx/>
              <a:buAutoNum type="arabicParenR"/>
              <a:defRPr/>
            </a:pPr>
            <a:r>
              <a:rPr lang="en-US" dirty="0" smtClean="0">
                <a:solidFill>
                  <a:prstClr val="black"/>
                </a:solidFill>
              </a:rPr>
              <a:t>Is it sold during the school day - ..if the sporting events is held later than one half hour after the school day then the smart snacks rule would NOT apply –so our answer is NO – the smart snack rules do not apply to foods and beverages sold in concession stands IF it is held at least ½ hour AFTER the end of the school day</a:t>
            </a:r>
          </a:p>
          <a:p>
            <a:pPr marL="228600" indent="-228600" eaLnBrk="1" fontAlgn="auto" hangingPunct="1">
              <a:spcBef>
                <a:spcPts val="0"/>
              </a:spcBef>
              <a:spcAft>
                <a:spcPts val="0"/>
              </a:spcAft>
              <a:buFontTx/>
              <a:buAutoNum type="arabicParenR"/>
              <a:defRPr/>
            </a:pPr>
            <a:endParaRPr lang="en-US" dirty="0" smtClean="0">
              <a:solidFill>
                <a:prstClr val="black"/>
              </a:solidFill>
            </a:endParaRPr>
          </a:p>
        </p:txBody>
      </p:sp>
      <p:sp>
        <p:nvSpPr>
          <p:cNvPr id="266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7FE7A2-6FE6-4654-90A8-DFEBBADD9AC1}" type="slidenum">
              <a:rPr lang="en-US" altLang="en-US" smtClean="0"/>
              <a:pPr>
                <a:spcBef>
                  <a:spcPct val="0"/>
                </a:spcBef>
              </a:pPr>
              <a:t>122</a:t>
            </a:fld>
            <a:endParaRPr lang="en-US" altLang="en-US" smtClean="0"/>
          </a:p>
        </p:txBody>
      </p:sp>
    </p:spTree>
    <p:extLst>
      <p:ext uri="{BB962C8B-B14F-4D97-AF65-F5344CB8AC3E}">
        <p14:creationId xmlns:p14="http://schemas.microsoft.com/office/powerpoint/2010/main" val="18404426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dirty="0" smtClean="0">
                <a:solidFill>
                  <a:prstClr val="black"/>
                </a:solidFill>
              </a:rPr>
              <a:t>Do the Smart Snacks rules apply to foods and beverages being sold as a </a:t>
            </a:r>
            <a:r>
              <a:rPr lang="en-US" dirty="0" err="1" smtClean="0">
                <a:solidFill>
                  <a:prstClr val="black"/>
                </a:solidFill>
              </a:rPr>
              <a:t>Fundraisier</a:t>
            </a:r>
            <a:r>
              <a:rPr lang="en-US" dirty="0" smtClean="0">
                <a:solidFill>
                  <a:prstClr val="black"/>
                </a:solidFill>
              </a:rPr>
              <a:t>, say  cookie dough or a bake sale</a:t>
            </a:r>
          </a:p>
          <a:p>
            <a:pPr eaLnBrk="1" fontAlgn="auto" hangingPunct="1">
              <a:spcBef>
                <a:spcPts val="0"/>
              </a:spcBef>
              <a:spcAft>
                <a:spcPts val="0"/>
              </a:spcAft>
              <a:defRPr/>
            </a:pPr>
            <a:r>
              <a:rPr lang="en-US" dirty="0" smtClean="0">
                <a:solidFill>
                  <a:prstClr val="black"/>
                </a:solidFill>
              </a:rPr>
              <a:t>Again, lets review our three points to check if the smart snacks rule applies to this situation</a:t>
            </a:r>
          </a:p>
          <a:p>
            <a:pPr eaLnBrk="1" fontAlgn="auto" hangingPunct="1">
              <a:spcBef>
                <a:spcPts val="0"/>
              </a:spcBef>
              <a:spcAft>
                <a:spcPts val="0"/>
              </a:spcAft>
              <a:defRPr/>
            </a:pPr>
            <a:r>
              <a:rPr lang="en-US" dirty="0" smtClean="0">
                <a:solidFill>
                  <a:prstClr val="black"/>
                </a:solidFill>
              </a:rPr>
              <a:t>Is it </a:t>
            </a:r>
            <a:r>
              <a:rPr lang="en-US" b="1" dirty="0" smtClean="0">
                <a:solidFill>
                  <a:prstClr val="black"/>
                </a:solidFill>
              </a:rPr>
              <a:t>sold</a:t>
            </a:r>
            <a:r>
              <a:rPr lang="en-US" dirty="0" smtClean="0">
                <a:solidFill>
                  <a:prstClr val="black"/>
                </a:solidFill>
              </a:rPr>
              <a:t> out side the School Meals program – Yes – these items are being SOLD so the smart snacks rules would apply…  </a:t>
            </a:r>
          </a:p>
          <a:p>
            <a:pPr marL="228600" indent="-228600" eaLnBrk="1" fontAlgn="auto" hangingPunct="1">
              <a:spcBef>
                <a:spcPts val="0"/>
              </a:spcBef>
              <a:spcAft>
                <a:spcPts val="0"/>
              </a:spcAft>
              <a:buFontTx/>
              <a:buAutoNum type="arabicParenR"/>
              <a:defRPr/>
            </a:pPr>
            <a:r>
              <a:rPr lang="en-US" dirty="0" smtClean="0">
                <a:solidFill>
                  <a:prstClr val="black"/>
                </a:solidFill>
              </a:rPr>
              <a:t>Is it sold on the school campus? And 3)Is it sold during the school day –</a:t>
            </a:r>
          </a:p>
          <a:p>
            <a:pPr eaLnBrk="1" fontAlgn="auto" hangingPunct="1">
              <a:spcBef>
                <a:spcPts val="0"/>
              </a:spcBef>
              <a:spcAft>
                <a:spcPts val="0"/>
              </a:spcAft>
              <a:defRPr/>
            </a:pPr>
            <a:r>
              <a:rPr lang="en-US" dirty="0" smtClean="0">
                <a:solidFill>
                  <a:prstClr val="black"/>
                </a:solidFill>
              </a:rPr>
              <a:t>These take a little more looking into -  </a:t>
            </a:r>
          </a:p>
          <a:p>
            <a:pPr eaLnBrk="1" fontAlgn="auto" hangingPunct="1">
              <a:spcBef>
                <a:spcPts val="0"/>
              </a:spcBef>
              <a:spcAft>
                <a:spcPts val="0"/>
              </a:spcAft>
              <a:defRPr/>
            </a:pPr>
            <a:r>
              <a:rPr lang="en-US" dirty="0" smtClean="0">
                <a:solidFill>
                  <a:prstClr val="black"/>
                </a:solidFill>
              </a:rPr>
              <a:t>The cookie dough is not intended for consumption on the school campus or during the school day.  Students may be returning order forms and picking up the cookie dough – but (hopefully ) not actually eating the cookie dough </a:t>
            </a:r>
          </a:p>
          <a:p>
            <a:pPr eaLnBrk="1" fontAlgn="auto" hangingPunct="1">
              <a:spcBef>
                <a:spcPts val="0"/>
              </a:spcBef>
              <a:spcAft>
                <a:spcPts val="0"/>
              </a:spcAft>
              <a:defRPr/>
            </a:pPr>
            <a:r>
              <a:rPr lang="en-US" dirty="0" smtClean="0">
                <a:solidFill>
                  <a:prstClr val="black"/>
                </a:solidFill>
              </a:rPr>
              <a:t>So NO in this example – the smart snack rules do not apply.</a:t>
            </a:r>
          </a:p>
          <a:p>
            <a:pPr eaLnBrk="1" fontAlgn="auto" hangingPunct="1">
              <a:spcBef>
                <a:spcPts val="0"/>
              </a:spcBef>
              <a:spcAft>
                <a:spcPts val="0"/>
              </a:spcAft>
              <a:defRPr/>
            </a:pPr>
            <a:r>
              <a:rPr lang="en-US" dirty="0" smtClean="0">
                <a:solidFill>
                  <a:prstClr val="black"/>
                </a:solidFill>
              </a:rPr>
              <a:t>For the bake sale it all depends on if the sale is held during the school day on campus</a:t>
            </a:r>
          </a:p>
          <a:p>
            <a:pPr eaLnBrk="1" fontAlgn="auto" hangingPunct="1">
              <a:spcBef>
                <a:spcPts val="0"/>
              </a:spcBef>
              <a:spcAft>
                <a:spcPts val="0"/>
              </a:spcAft>
              <a:defRPr/>
            </a:pPr>
            <a:r>
              <a:rPr lang="en-US" dirty="0" smtClean="0">
                <a:solidFill>
                  <a:prstClr val="black"/>
                </a:solidFill>
              </a:rPr>
              <a:t>Yes and the smart snack rules apply</a:t>
            </a:r>
          </a:p>
          <a:p>
            <a:pPr eaLnBrk="1" fontAlgn="auto" hangingPunct="1">
              <a:spcBef>
                <a:spcPts val="0"/>
              </a:spcBef>
              <a:spcAft>
                <a:spcPts val="0"/>
              </a:spcAft>
              <a:defRPr/>
            </a:pPr>
            <a:r>
              <a:rPr lang="en-US" dirty="0" smtClean="0">
                <a:solidFill>
                  <a:prstClr val="black"/>
                </a:solidFill>
              </a:rPr>
              <a:t>No and the smart snack rules do NOT apply</a:t>
            </a:r>
          </a:p>
          <a:p>
            <a:pPr eaLnBrk="1" fontAlgn="auto" hangingPunct="1">
              <a:spcBef>
                <a:spcPts val="0"/>
              </a:spcBef>
              <a:spcAft>
                <a:spcPts val="0"/>
              </a:spcAft>
              <a:defRPr/>
            </a:pPr>
            <a:r>
              <a:rPr lang="en-US" dirty="0" smtClean="0">
                <a:solidFill>
                  <a:prstClr val="black"/>
                </a:solidFill>
              </a:rPr>
              <a:t>Lets talk a little more about Fundraisers </a:t>
            </a:r>
          </a:p>
          <a:p>
            <a:pPr eaLnBrk="1" fontAlgn="auto" hangingPunct="1">
              <a:spcBef>
                <a:spcPts val="0"/>
              </a:spcBef>
              <a:spcAft>
                <a:spcPts val="0"/>
              </a:spcAft>
              <a:defRPr/>
            </a:pPr>
            <a:endParaRPr lang="en-US" dirty="0" smtClean="0">
              <a:solidFill>
                <a:prstClr val="black"/>
              </a:solidFill>
            </a:endParaRPr>
          </a:p>
        </p:txBody>
      </p:sp>
      <p:sp>
        <p:nvSpPr>
          <p:cNvPr id="268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1E8483-86B2-44B1-81DF-B7B89B83E220}" type="slidenum">
              <a:rPr lang="en-US" altLang="en-US" smtClean="0"/>
              <a:pPr>
                <a:spcBef>
                  <a:spcPct val="0"/>
                </a:spcBef>
              </a:pPr>
              <a:t>123</a:t>
            </a:fld>
            <a:endParaRPr lang="en-US" altLang="en-US" smtClean="0"/>
          </a:p>
        </p:txBody>
      </p:sp>
    </p:spTree>
    <p:extLst>
      <p:ext uri="{BB962C8B-B14F-4D97-AF65-F5344CB8AC3E}">
        <p14:creationId xmlns:p14="http://schemas.microsoft.com/office/powerpoint/2010/main" val="20805347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dirty="0" smtClean="0"/>
          </a:p>
          <a:p>
            <a:r>
              <a:rPr lang="en-US" altLang="en-US" dirty="0" smtClean="0"/>
              <a:t>No restrictions on food items that meet the competitive foods standards</a:t>
            </a:r>
          </a:p>
          <a:p>
            <a:r>
              <a:rPr lang="en-US" altLang="en-US" dirty="0" smtClean="0"/>
              <a:t>Standards do not apply to non-school hours</a:t>
            </a:r>
          </a:p>
          <a:p>
            <a:r>
              <a:rPr lang="en-US" altLang="en-US" dirty="0" smtClean="0"/>
              <a:t>Special Exemption for “infrequent”  fundraisers – “State agencies may determine the frequency with which  fundraising activities take place that allow the sale of food and beverage items that do not meet the nutrition standards</a:t>
            </a:r>
            <a:r>
              <a:rPr lang="en-US" altLang="en-US" dirty="0" smtClean="0"/>
              <a:t>.” Washington</a:t>
            </a:r>
            <a:r>
              <a:rPr lang="en-US" altLang="en-US" baseline="0" dirty="0" smtClean="0"/>
              <a:t> State has not set a policy at this point – therefore there are no fundraiser </a:t>
            </a:r>
            <a:r>
              <a:rPr lang="en-US" altLang="en-US" baseline="0" dirty="0" err="1" smtClean="0"/>
              <a:t>examptions</a:t>
            </a:r>
            <a:r>
              <a:rPr lang="en-US" altLang="en-US" baseline="0" dirty="0" smtClean="0"/>
              <a:t>.</a:t>
            </a:r>
            <a:endParaRPr lang="en-US" altLang="en-US" dirty="0" smtClean="0"/>
          </a:p>
          <a:p>
            <a:endParaRPr lang="en-US" altLang="en-US" dirty="0" smtClean="0"/>
          </a:p>
        </p:txBody>
      </p:sp>
      <p:sp>
        <p:nvSpPr>
          <p:cNvPr id="270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772960-9A69-401B-8D03-781C515E1440}" type="slidenum">
              <a:rPr lang="en-US" altLang="en-US" smtClean="0"/>
              <a:pPr>
                <a:spcBef>
                  <a:spcPct val="0"/>
                </a:spcBef>
              </a:pPr>
              <a:t>124</a:t>
            </a:fld>
            <a:endParaRPr lang="en-US" altLang="en-US" smtClean="0"/>
          </a:p>
        </p:txBody>
      </p:sp>
    </p:spTree>
    <p:extLst>
      <p:ext uri="{BB962C8B-B14F-4D97-AF65-F5344CB8AC3E}">
        <p14:creationId xmlns:p14="http://schemas.microsoft.com/office/powerpoint/2010/main" val="159922084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Standards for Foods</a:t>
            </a:r>
          </a:p>
          <a:p>
            <a:r>
              <a:rPr lang="en-US" altLang="en-US" dirty="0" smtClean="0"/>
              <a:t>Apply to All Grade Levels</a:t>
            </a:r>
          </a:p>
          <a:p>
            <a:r>
              <a:rPr lang="en-US" altLang="en-US" dirty="0" smtClean="0"/>
              <a:t>Include General Standards AND Specific Nutrient Standards</a:t>
            </a:r>
          </a:p>
          <a:p>
            <a:r>
              <a:rPr lang="en-US" altLang="en-US" dirty="0" smtClean="0"/>
              <a:t>Provide exemptions to Nutrient Standards for Specific Foods</a:t>
            </a:r>
          </a:p>
          <a:p>
            <a:r>
              <a:rPr lang="en-US" altLang="en-US" dirty="0" smtClean="0"/>
              <a:t>Allow broader exemptions for fruits and vegetable and some SNLP/SBP foods</a:t>
            </a:r>
          </a:p>
          <a:p>
            <a:endParaRPr lang="en-US" altLang="en-US" dirty="0" smtClean="0"/>
          </a:p>
        </p:txBody>
      </p:sp>
      <p:sp>
        <p:nvSpPr>
          <p:cNvPr id="272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A3E71A-BCBF-4468-A280-B5A35284B461}" type="slidenum">
              <a:rPr lang="en-US" altLang="en-US" smtClean="0"/>
              <a:pPr>
                <a:spcBef>
                  <a:spcPct val="0"/>
                </a:spcBef>
              </a:pPr>
              <a:t>125</a:t>
            </a:fld>
            <a:endParaRPr lang="en-US" altLang="en-US" smtClean="0"/>
          </a:p>
        </p:txBody>
      </p:sp>
    </p:spTree>
    <p:extLst>
      <p:ext uri="{BB962C8B-B14F-4D97-AF65-F5344CB8AC3E}">
        <p14:creationId xmlns:p14="http://schemas.microsoft.com/office/powerpoint/2010/main" val="124217789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Take out Smart Snacks Reference Sheet</a:t>
            </a:r>
          </a:p>
          <a:p>
            <a:r>
              <a:rPr lang="en-US" altLang="en-US" smtClean="0"/>
              <a:t>There are a couple of tools that I would like to introduce you to today.</a:t>
            </a:r>
          </a:p>
          <a:p>
            <a:r>
              <a:rPr lang="en-US" altLang="en-US" smtClean="0"/>
              <a:t>The first is a reference sheet that helps walk us thru how an item qualifies as a smart snack.</a:t>
            </a:r>
          </a:p>
          <a:p>
            <a:r>
              <a:rPr lang="en-US" altLang="en-US" smtClean="0"/>
              <a:t>The nutrient standards are quite technical and I will show you a helpful tool for that step a little later.</a:t>
            </a:r>
          </a:p>
          <a:p>
            <a:r>
              <a:rPr lang="en-US" altLang="en-US" smtClean="0"/>
              <a:t>So let’s try our hand at evaluate some items to see if they qualify as a Smart Snack</a:t>
            </a:r>
          </a:p>
        </p:txBody>
      </p:sp>
      <p:sp>
        <p:nvSpPr>
          <p:cNvPr id="274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A0A7CFF-750D-4C0F-870E-8C6AEA76DCCB}" type="slidenum">
              <a:rPr lang="en-US" altLang="en-US" smtClean="0"/>
              <a:pPr>
                <a:spcBef>
                  <a:spcPct val="0"/>
                </a:spcBef>
              </a:pPr>
              <a:t>126</a:t>
            </a:fld>
            <a:endParaRPr lang="en-US" altLang="en-US" smtClean="0"/>
          </a:p>
        </p:txBody>
      </p:sp>
    </p:spTree>
    <p:extLst>
      <p:ext uri="{BB962C8B-B14F-4D97-AF65-F5344CB8AC3E}">
        <p14:creationId xmlns:p14="http://schemas.microsoft.com/office/powerpoint/2010/main" val="337534481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How about this apple?</a:t>
            </a:r>
          </a:p>
          <a:p>
            <a:r>
              <a:rPr lang="en-US" altLang="en-US" smtClean="0"/>
              <a:t>Remember, we want to first evaluate those very first criteria… they are listed in the very first sentence of your Smart Snack Reference Sheet..</a:t>
            </a:r>
          </a:p>
          <a:p>
            <a:r>
              <a:rPr lang="en-US" altLang="en-US" smtClean="0"/>
              <a:t>Is the item “</a:t>
            </a:r>
            <a:r>
              <a:rPr lang="en-US" altLang="en-US" b="1" smtClean="0"/>
              <a:t>sold</a:t>
            </a:r>
            <a:r>
              <a:rPr lang="en-US" altLang="en-US" smtClean="0"/>
              <a:t> on </a:t>
            </a:r>
            <a:r>
              <a:rPr lang="en-US" altLang="en-US" b="1" smtClean="0"/>
              <a:t>school campus</a:t>
            </a:r>
            <a:r>
              <a:rPr lang="en-US" altLang="en-US" smtClean="0"/>
              <a:t>, during the </a:t>
            </a:r>
            <a:r>
              <a:rPr lang="en-US" altLang="en-US" b="1" smtClean="0"/>
              <a:t>school day</a:t>
            </a:r>
            <a:r>
              <a:rPr lang="en-US" altLang="en-US" smtClean="0"/>
              <a:t>”</a:t>
            </a:r>
          </a:p>
          <a:p>
            <a:r>
              <a:rPr lang="en-US" altLang="en-US" smtClean="0"/>
              <a:t>Let’s imagine our student store would like to sell apples.</a:t>
            </a:r>
          </a:p>
          <a:p>
            <a:r>
              <a:rPr lang="en-US" altLang="en-US" smtClean="0"/>
              <a:t>Let’s start with Step 1….Does the item meet one of the following exemptions (refer to reference sheet)</a:t>
            </a:r>
          </a:p>
          <a:p>
            <a:r>
              <a:rPr lang="en-US" altLang="en-US" smtClean="0"/>
              <a:t>YES So this item meets the Smart Snack Standards and may be sold – there is no need to evaluate further</a:t>
            </a:r>
          </a:p>
        </p:txBody>
      </p:sp>
      <p:sp>
        <p:nvSpPr>
          <p:cNvPr id="276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F173DC6-7128-4627-B930-EBD52DB6FC09}" type="slidenum">
              <a:rPr lang="en-US" altLang="en-US" smtClean="0"/>
              <a:pPr>
                <a:spcBef>
                  <a:spcPct val="0"/>
                </a:spcBef>
              </a:pPr>
              <a:t>127</a:t>
            </a:fld>
            <a:endParaRPr lang="en-US" altLang="en-US" smtClean="0"/>
          </a:p>
        </p:txBody>
      </p:sp>
    </p:spTree>
    <p:extLst>
      <p:ext uri="{BB962C8B-B14F-4D97-AF65-F5344CB8AC3E}">
        <p14:creationId xmlns:p14="http://schemas.microsoft.com/office/powerpoint/2010/main" val="168625370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How about this pizza?</a:t>
            </a:r>
          </a:p>
          <a:p>
            <a:r>
              <a:rPr lang="en-US" altLang="en-US" dirty="0" smtClean="0"/>
              <a:t>Remember, we want to first evaluate those very first criteria… they are listed in the very first sentence of your Smart Snack Reference Sheet..</a:t>
            </a:r>
          </a:p>
          <a:p>
            <a:r>
              <a:rPr lang="en-US" altLang="en-US" dirty="0" smtClean="0"/>
              <a:t>Let’s </a:t>
            </a:r>
            <a:r>
              <a:rPr lang="en-US" altLang="en-US" dirty="0" smtClean="0"/>
              <a:t>imagine that this is Little Cesar Pizza that the school student store would like to sell.</a:t>
            </a:r>
          </a:p>
          <a:p>
            <a:r>
              <a:rPr lang="en-US" altLang="en-US" dirty="0" smtClean="0"/>
              <a:t>Let’s start with Step 1….Does the item meet one of the following exemptions (refer to reference sheet)</a:t>
            </a:r>
          </a:p>
          <a:p>
            <a:r>
              <a:rPr lang="en-US" altLang="en-US" dirty="0" smtClean="0"/>
              <a:t>No.. So we must move on to Step 2</a:t>
            </a:r>
          </a:p>
          <a:p>
            <a:r>
              <a:rPr lang="en-US" altLang="en-US" dirty="0" smtClean="0"/>
              <a:t>Step 2… Does the Pizza meet ONE of the general standards? (refer to reference sheet)</a:t>
            </a:r>
          </a:p>
          <a:p>
            <a:r>
              <a:rPr lang="en-US" altLang="en-US" dirty="0" smtClean="0"/>
              <a:t>If No to all of these…NO item does not meet / can not be sold</a:t>
            </a:r>
          </a:p>
          <a:p>
            <a:r>
              <a:rPr lang="en-US" altLang="en-US" dirty="0" smtClean="0"/>
              <a:t>If YES to at least one of these…then we would need to continue on to step 3.. We are going to go in to the details of Step 3 in a bit.  For right now lets just know that for the student store to sell pizza it would have to first meet the general standards and then the nutrient standards </a:t>
            </a:r>
          </a:p>
          <a:p>
            <a:r>
              <a:rPr lang="en-US" altLang="en-US" dirty="0" smtClean="0"/>
              <a:t> </a:t>
            </a:r>
          </a:p>
        </p:txBody>
      </p:sp>
      <p:sp>
        <p:nvSpPr>
          <p:cNvPr id="278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2FBCD43-7851-4CA4-B040-9EAD091C3FFA}" type="slidenum">
              <a:rPr lang="en-US" altLang="en-US" smtClean="0"/>
              <a:pPr>
                <a:spcBef>
                  <a:spcPct val="0"/>
                </a:spcBef>
              </a:pPr>
              <a:t>128</a:t>
            </a:fld>
            <a:endParaRPr lang="en-US" altLang="en-US" smtClean="0"/>
          </a:p>
        </p:txBody>
      </p:sp>
    </p:spTree>
    <p:extLst>
      <p:ext uri="{BB962C8B-B14F-4D97-AF65-F5344CB8AC3E}">
        <p14:creationId xmlns:p14="http://schemas.microsoft.com/office/powerpoint/2010/main" val="229331419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How about this pizza?  Now this pizza was sold as part of a reimbursable meal in the NSLP the day before.</a:t>
            </a:r>
          </a:p>
          <a:p>
            <a:r>
              <a:rPr lang="en-US" altLang="en-US" smtClean="0"/>
              <a:t>Let’s start with Step 1…. Note the 4</a:t>
            </a:r>
            <a:r>
              <a:rPr lang="en-US" altLang="en-US" baseline="30000" smtClean="0"/>
              <a:t>th</a:t>
            </a:r>
            <a:r>
              <a:rPr lang="en-US" altLang="en-US" smtClean="0"/>
              <a:t> bullet (refer to reference sheet)</a:t>
            </a:r>
          </a:p>
          <a:p>
            <a:r>
              <a:rPr lang="en-US" altLang="en-US" smtClean="0"/>
              <a:t>IF bullet 4 applies - Can be sold anywhere in the school.</a:t>
            </a:r>
          </a:p>
          <a:p>
            <a:r>
              <a:rPr lang="en-US" altLang="en-US" smtClean="0"/>
              <a:t>Remember it must be the same pizza (same brand, type, size, etc)</a:t>
            </a:r>
          </a:p>
        </p:txBody>
      </p:sp>
      <p:sp>
        <p:nvSpPr>
          <p:cNvPr id="280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8C415F-E93F-45F4-BC85-02114081FD32}" type="slidenum">
              <a:rPr lang="en-US" altLang="en-US" smtClean="0"/>
              <a:pPr>
                <a:spcBef>
                  <a:spcPct val="0"/>
                </a:spcBef>
              </a:pPr>
              <a:t>129</a:t>
            </a:fld>
            <a:endParaRPr lang="en-US" altLang="en-US" smtClean="0"/>
          </a:p>
        </p:txBody>
      </p:sp>
    </p:spTree>
    <p:extLst>
      <p:ext uri="{BB962C8B-B14F-4D97-AF65-F5344CB8AC3E}">
        <p14:creationId xmlns:p14="http://schemas.microsoft.com/office/powerpoint/2010/main" val="990208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Next we need to see if the items meets the requirements for whole grain rich.</a:t>
            </a:r>
          </a:p>
          <a:p>
            <a:pPr eaLnBrk="1" hangingPunct="1">
              <a:spcBef>
                <a:spcPct val="0"/>
              </a:spcBef>
            </a:pPr>
            <a:endParaRPr lang="en-US" altLang="en-US" b="1" smtClean="0">
              <a:sym typeface="Wingdings" panose="05000000000000000000" pitchFamily="2" charset="2"/>
            </a:endParaRPr>
          </a:p>
          <a:p>
            <a:pPr eaLnBrk="1" hangingPunct="1">
              <a:spcBef>
                <a:spcPct val="0"/>
              </a:spcBef>
            </a:pPr>
            <a:r>
              <a:rPr lang="en-US" altLang="en-US" b="1" smtClean="0"/>
              <a:t>SY 2014 – 15:</a:t>
            </a:r>
            <a:r>
              <a:rPr lang="en-US" altLang="en-US" u="sng" smtClean="0"/>
              <a:t>all</a:t>
            </a:r>
            <a:r>
              <a:rPr lang="en-US" altLang="en-US" smtClean="0"/>
              <a:t> offerings must be whole grain rich*</a:t>
            </a:r>
          </a:p>
          <a:p>
            <a:pPr eaLnBrk="1" hangingPunct="1">
              <a:spcBef>
                <a:spcPct val="0"/>
              </a:spcBef>
            </a:pPr>
            <a:r>
              <a:rPr lang="en-US" altLang="en-US" sz="1600" smtClean="0"/>
              <a:t>Meet at least </a:t>
            </a:r>
            <a:r>
              <a:rPr lang="en-US" altLang="en-US" sz="1600" u="sng" smtClean="0"/>
              <a:t>one</a:t>
            </a:r>
            <a:r>
              <a:rPr lang="en-US" altLang="en-US" sz="1600" smtClean="0"/>
              <a:t> of the following:</a:t>
            </a:r>
          </a:p>
          <a:p>
            <a:pPr eaLnBrk="1" hangingPunct="1"/>
            <a:r>
              <a:rPr lang="en-US" altLang="en-US" smtClean="0"/>
              <a:t>A) Whole grains per oz eq must be ≥ 8 grams</a:t>
            </a:r>
          </a:p>
          <a:p>
            <a:pPr eaLnBrk="1" hangingPunct="1"/>
            <a:r>
              <a:rPr lang="en-US" altLang="en-US" smtClean="0"/>
              <a:t>B) Product includes FDA’s whole grain health claim on its packaging</a:t>
            </a:r>
            <a:r>
              <a:rPr lang="en-US" altLang="en-US" smtClean="0">
                <a:solidFill>
                  <a:srgbClr val="FF0000"/>
                </a:solidFill>
              </a:rPr>
              <a:t> </a:t>
            </a:r>
          </a:p>
          <a:p>
            <a:pPr eaLnBrk="1" hangingPunct="1"/>
            <a:r>
              <a:rPr lang="en-US" altLang="en-US" smtClean="0"/>
              <a:t>C) Product ingredient listing lists whole grain first </a:t>
            </a:r>
          </a:p>
          <a:p>
            <a:pPr algn="ctr" eaLnBrk="1" hangingPunct="1"/>
            <a:r>
              <a:rPr lang="en-US" altLang="en-US" b="1" smtClean="0"/>
              <a:t>OR</a:t>
            </a:r>
          </a:p>
          <a:p>
            <a:pPr algn="ctr" eaLnBrk="1" hangingPunct="1"/>
            <a:r>
              <a:rPr lang="en-US" altLang="en-US" smtClean="0"/>
              <a:t>Recipe – whole grain or combination of whole grains heavier in weight than other grains</a:t>
            </a:r>
          </a:p>
          <a:p>
            <a:pPr eaLnBrk="1" hangingPunct="1">
              <a:spcBef>
                <a:spcPct val="0"/>
              </a:spcBef>
            </a:pPr>
            <a:endParaRPr lang="en-US" altLang="en-US" b="1" smtClean="0"/>
          </a:p>
          <a:p>
            <a:pPr eaLnBrk="1" hangingPunct="1">
              <a:spcBef>
                <a:spcPct val="0"/>
              </a:spcBef>
            </a:pPr>
            <a:r>
              <a:rPr lang="en-US" altLang="en-US" i="1" smtClean="0">
                <a:sym typeface="Wingdings" panose="05000000000000000000" pitchFamily="2" charset="2"/>
              </a:rPr>
              <a:t>Page 10 of Whole Grains Resource</a:t>
            </a:r>
            <a:endParaRPr lang="en-US" altLang="en-US" b="1" i="1" smtClean="0">
              <a:sym typeface="Wingdings" panose="05000000000000000000" pitchFamily="2" charset="2"/>
            </a:endParaRPr>
          </a:p>
          <a:p>
            <a:pPr eaLnBrk="1" hangingPunct="1">
              <a:spcBef>
                <a:spcPct val="0"/>
              </a:spcBef>
            </a:pPr>
            <a:endParaRPr lang="en-US" altLang="en-US" i="1"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356B88-F46D-42FD-9409-752320B8C240}" type="slidenum">
              <a:rPr lang="en-US" altLang="en-US" smtClean="0"/>
              <a:pPr>
                <a:spcBef>
                  <a:spcPct val="0"/>
                </a:spcBef>
              </a:pPr>
              <a:t>13</a:t>
            </a:fld>
            <a:endParaRPr lang="en-US" altLang="en-US" smtClean="0"/>
          </a:p>
        </p:txBody>
      </p:sp>
    </p:spTree>
    <p:extLst>
      <p:ext uri="{BB962C8B-B14F-4D97-AF65-F5344CB8AC3E}">
        <p14:creationId xmlns:p14="http://schemas.microsoft.com/office/powerpoint/2010/main" val="399513577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How about Cup of Noodles?</a:t>
            </a:r>
          </a:p>
          <a:p>
            <a:r>
              <a:rPr lang="en-US" altLang="en-US" dirty="0" smtClean="0"/>
              <a:t>Remember, we want to first evaluate those very first criteria… they are listed in the very first sentence of your Smart Snack Reference Sheet..</a:t>
            </a:r>
          </a:p>
          <a:p>
            <a:r>
              <a:rPr lang="en-US" altLang="en-US" dirty="0" smtClean="0"/>
              <a:t>Is the item “</a:t>
            </a:r>
            <a:r>
              <a:rPr lang="en-US" altLang="en-US" b="1" dirty="0" smtClean="0"/>
              <a:t>sold</a:t>
            </a:r>
            <a:r>
              <a:rPr lang="en-US" altLang="en-US" dirty="0" smtClean="0"/>
              <a:t> on </a:t>
            </a:r>
            <a:r>
              <a:rPr lang="en-US" altLang="en-US" b="1" dirty="0" smtClean="0"/>
              <a:t>school campus</a:t>
            </a:r>
            <a:r>
              <a:rPr lang="en-US" altLang="en-US" dirty="0" smtClean="0"/>
              <a:t>, during the </a:t>
            </a:r>
            <a:r>
              <a:rPr lang="en-US" altLang="en-US" b="1" dirty="0" smtClean="0"/>
              <a:t>school day</a:t>
            </a:r>
            <a:r>
              <a:rPr lang="en-US" altLang="en-US" dirty="0" smtClean="0"/>
              <a:t>”</a:t>
            </a:r>
          </a:p>
          <a:p>
            <a:r>
              <a:rPr lang="en-US" altLang="en-US" dirty="0" smtClean="0"/>
              <a:t>Let’s imagine that this school student store would like to sell this item.</a:t>
            </a:r>
          </a:p>
          <a:p>
            <a:r>
              <a:rPr lang="en-US" altLang="en-US" dirty="0" smtClean="0"/>
              <a:t>Let’s start with Step 1….Does the item meet one of the following exemptions (refer to reference sheet)</a:t>
            </a:r>
          </a:p>
          <a:p>
            <a:r>
              <a:rPr lang="en-US" altLang="en-US" dirty="0" smtClean="0"/>
              <a:t>No.. So we must move on to Step 2</a:t>
            </a:r>
          </a:p>
          <a:p>
            <a:r>
              <a:rPr lang="en-US" altLang="en-US" dirty="0" smtClean="0"/>
              <a:t>Step 2… Does the cup of noodles meet ONE of the general standards? (refer to reference sheet)</a:t>
            </a:r>
          </a:p>
          <a:p>
            <a:r>
              <a:rPr lang="en-US" altLang="en-US" dirty="0" smtClean="0"/>
              <a:t>If No to all of these…NO item does not meet / can not be sold</a:t>
            </a:r>
          </a:p>
          <a:p>
            <a:r>
              <a:rPr lang="en-US" altLang="en-US" dirty="0" smtClean="0"/>
              <a:t> </a:t>
            </a:r>
          </a:p>
        </p:txBody>
      </p:sp>
      <p:sp>
        <p:nvSpPr>
          <p:cNvPr id="282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83FA41-3767-40A2-AC89-415422705024}" type="slidenum">
              <a:rPr lang="en-US" altLang="en-US" smtClean="0"/>
              <a:pPr>
                <a:spcBef>
                  <a:spcPct val="0"/>
                </a:spcBef>
              </a:pPr>
              <a:t>130</a:t>
            </a:fld>
            <a:endParaRPr lang="en-US" altLang="en-US" smtClean="0"/>
          </a:p>
        </p:txBody>
      </p:sp>
    </p:spTree>
    <p:extLst>
      <p:ext uri="{BB962C8B-B14F-4D97-AF65-F5344CB8AC3E}">
        <p14:creationId xmlns:p14="http://schemas.microsoft.com/office/powerpoint/2010/main" val="280122582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dirty="0" smtClean="0"/>
              <a:t>What about a whole wheat bagel?</a:t>
            </a:r>
          </a:p>
          <a:p>
            <a:pPr>
              <a:defRPr/>
            </a:pPr>
            <a:r>
              <a:rPr lang="en-US" altLang="en-US" dirty="0" smtClean="0"/>
              <a:t>Before we evaluate …let’s talk about an important note that we have not yet covered.</a:t>
            </a:r>
          </a:p>
          <a:p>
            <a:pPr>
              <a:defRPr/>
            </a:pPr>
            <a:r>
              <a:rPr lang="en-US" altLang="en-US" dirty="0" smtClean="0"/>
              <a:t>Items must be evaluated as sold.</a:t>
            </a:r>
          </a:p>
          <a:p>
            <a:pPr>
              <a:defRPr/>
            </a:pPr>
            <a:r>
              <a:rPr lang="en-US" altLang="en-US" dirty="0" smtClean="0"/>
              <a:t>This means that if we sell a whole wheat bagel with cream cheese.</a:t>
            </a:r>
          </a:p>
          <a:p>
            <a:pPr>
              <a:defRPr/>
            </a:pPr>
            <a:r>
              <a:rPr lang="en-US" altLang="en-US" dirty="0" smtClean="0"/>
              <a:t>Regulations tell us that items must be evaluated “per portion, as packaged” and that “accompaniments such as cream cheese, salad dressing and butter must be included in the nutrient profile as part of the food item sold.</a:t>
            </a:r>
          </a:p>
          <a:p>
            <a:pPr>
              <a:defRPr/>
            </a:pPr>
            <a:r>
              <a:rPr lang="en-US" altLang="en-US" dirty="0" smtClean="0"/>
              <a:t>So let’s move thru our steps</a:t>
            </a:r>
          </a:p>
          <a:p>
            <a:pPr>
              <a:defRPr/>
            </a:pPr>
            <a:r>
              <a:rPr lang="en-US" altLang="en-US" dirty="0" smtClean="0"/>
              <a:t>Is the item “</a:t>
            </a:r>
            <a:r>
              <a:rPr lang="en-US" altLang="en-US" b="1" dirty="0" smtClean="0"/>
              <a:t>sold</a:t>
            </a:r>
            <a:r>
              <a:rPr lang="en-US" altLang="en-US" dirty="0" smtClean="0"/>
              <a:t> on </a:t>
            </a:r>
            <a:r>
              <a:rPr lang="en-US" altLang="en-US" b="1" dirty="0" smtClean="0"/>
              <a:t>school campus</a:t>
            </a:r>
            <a:r>
              <a:rPr lang="en-US" altLang="en-US" dirty="0" smtClean="0"/>
              <a:t>, during the </a:t>
            </a:r>
            <a:r>
              <a:rPr lang="en-US" altLang="en-US" b="1" dirty="0" smtClean="0"/>
              <a:t>school day</a:t>
            </a:r>
            <a:r>
              <a:rPr lang="en-US" altLang="en-US" dirty="0" smtClean="0"/>
              <a:t>”</a:t>
            </a:r>
          </a:p>
          <a:p>
            <a:pPr>
              <a:defRPr/>
            </a:pPr>
            <a:r>
              <a:rPr lang="en-US" altLang="en-US" dirty="0" smtClean="0"/>
              <a:t>Let’s </a:t>
            </a:r>
            <a:r>
              <a:rPr lang="en-US" altLang="en-US" dirty="0" smtClean="0"/>
              <a:t>start with Step 1….Does the item meet one of the following exemptions (refer to reference sheet)</a:t>
            </a:r>
          </a:p>
          <a:p>
            <a:pPr>
              <a:defRPr/>
            </a:pPr>
            <a:r>
              <a:rPr lang="en-US" altLang="en-US" dirty="0" smtClean="0"/>
              <a:t>No.. So we must move on to Step 2</a:t>
            </a:r>
          </a:p>
          <a:p>
            <a:pPr>
              <a:defRPr/>
            </a:pPr>
            <a:r>
              <a:rPr lang="en-US" altLang="en-US" dirty="0" smtClean="0"/>
              <a:t>Step 2… Does the bagel meet ONE of the general standards? (refer to reference sheet)</a:t>
            </a:r>
          </a:p>
          <a:p>
            <a:pPr>
              <a:defRPr/>
            </a:pPr>
            <a:r>
              <a:rPr lang="en-US" altLang="en-US" dirty="0" smtClean="0"/>
              <a:t>Lets imagine that this is a whole wheat bagel, with whole wheat being listed first on the ingredient statement. YES it meets this step so now we would need to continue on to step 3.. </a:t>
            </a:r>
          </a:p>
          <a:p>
            <a:pPr>
              <a:defRPr/>
            </a:pPr>
            <a:r>
              <a:rPr lang="en-US" altLang="en-US" dirty="0" smtClean="0"/>
              <a:t>We are going to wait for the details of Step 3 but let’s remember that when we evaluate the nutrient standards we will need to evaluate the combine nutrient standards of bagel AND the cream cheese</a:t>
            </a:r>
          </a:p>
          <a:p>
            <a:pPr>
              <a:defRPr/>
            </a:pPr>
            <a:endParaRPr lang="en-US" altLang="en-US" dirty="0" smtClean="0"/>
          </a:p>
        </p:txBody>
      </p:sp>
      <p:sp>
        <p:nvSpPr>
          <p:cNvPr id="284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00B8E9-7809-4674-B290-421C478E2F45}" type="slidenum">
              <a:rPr lang="en-US" altLang="en-US" smtClean="0"/>
              <a:pPr>
                <a:spcBef>
                  <a:spcPct val="0"/>
                </a:spcBef>
              </a:pPr>
              <a:t>131</a:t>
            </a:fld>
            <a:endParaRPr lang="en-US" altLang="en-US" smtClean="0"/>
          </a:p>
        </p:txBody>
      </p:sp>
    </p:spTree>
    <p:extLst>
      <p:ext uri="{BB962C8B-B14F-4D97-AF65-F5344CB8AC3E}">
        <p14:creationId xmlns:p14="http://schemas.microsoft.com/office/powerpoint/2010/main" val="428269293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Step 1:  does not meet exemptions…must move to next step</a:t>
            </a:r>
          </a:p>
          <a:p>
            <a:r>
              <a:rPr lang="en-US" altLang="en-US" smtClean="0"/>
              <a:t>Step 2: Does it meet any of the General</a:t>
            </a:r>
          </a:p>
          <a:p>
            <a:r>
              <a:rPr lang="en-US" altLang="en-US" smtClean="0"/>
              <a:t>But we see in the notes that juice from concentrate or puree does NOT meet the standards…so does not meet the standards and no need to evaluate further</a:t>
            </a:r>
          </a:p>
        </p:txBody>
      </p:sp>
      <p:sp>
        <p:nvSpPr>
          <p:cNvPr id="286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D871D2-0617-465D-BEF5-BE6D2B78A8FC}" type="slidenum">
              <a:rPr lang="en-US" altLang="en-US" smtClean="0"/>
              <a:pPr>
                <a:spcBef>
                  <a:spcPct val="0"/>
                </a:spcBef>
              </a:pPr>
              <a:t>132</a:t>
            </a:fld>
            <a:endParaRPr lang="en-US" altLang="en-US" smtClean="0"/>
          </a:p>
        </p:txBody>
      </p:sp>
    </p:spTree>
    <p:extLst>
      <p:ext uri="{BB962C8B-B14F-4D97-AF65-F5344CB8AC3E}">
        <p14:creationId xmlns:p14="http://schemas.microsoft.com/office/powerpoint/2010/main" val="329877596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How about these fruit snacks – the package says it is made from real fruit and vegetable juice?</a:t>
            </a:r>
          </a:p>
          <a:p>
            <a:r>
              <a:rPr lang="en-US" altLang="en-US" smtClean="0"/>
              <a:t>Step 1:  does not meet exemptions…must move to next step</a:t>
            </a:r>
          </a:p>
          <a:p>
            <a:r>
              <a:rPr lang="en-US" altLang="en-US" smtClean="0"/>
              <a:t>Step 2: Does it meet any of the General</a:t>
            </a:r>
          </a:p>
          <a:p>
            <a:r>
              <a:rPr lang="en-US" altLang="en-US" smtClean="0"/>
              <a:t>But we see in the notes that juice from concentrate or puree does NOT meet the standards…so does not meet the standards and no need to evaluate further</a:t>
            </a:r>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C80665-CE39-4297-8E15-239EB883D54E}" type="slidenum">
              <a:rPr lang="en-US" altLang="en-US" smtClean="0"/>
              <a:pPr>
                <a:spcBef>
                  <a:spcPct val="0"/>
                </a:spcBef>
              </a:pPr>
              <a:t>133</a:t>
            </a:fld>
            <a:endParaRPr lang="en-US" altLang="en-US" smtClean="0"/>
          </a:p>
        </p:txBody>
      </p:sp>
    </p:spTree>
    <p:extLst>
      <p:ext uri="{BB962C8B-B14F-4D97-AF65-F5344CB8AC3E}">
        <p14:creationId xmlns:p14="http://schemas.microsoft.com/office/powerpoint/2010/main" val="223039518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Step 1:  does not meet exemptions…must move to next step</a:t>
            </a:r>
          </a:p>
          <a:p>
            <a:r>
              <a:rPr lang="en-US" altLang="en-US" dirty="0" smtClean="0"/>
              <a:t>Step 2: YES… in Smart Snacks…popcorn is considered a whole grain.</a:t>
            </a:r>
          </a:p>
          <a:p>
            <a:r>
              <a:rPr lang="en-US" altLang="en-US" dirty="0" smtClean="0"/>
              <a:t>So we can move on to step 3..</a:t>
            </a:r>
          </a:p>
          <a:p>
            <a:r>
              <a:rPr lang="en-US" altLang="en-US" dirty="0" smtClean="0"/>
              <a:t>First standard. Is calories – this is </a:t>
            </a:r>
            <a:r>
              <a:rPr lang="en-US" altLang="en-US" dirty="0" smtClean="0"/>
              <a:t>snack </a:t>
            </a:r>
            <a:r>
              <a:rPr lang="en-US" altLang="en-US" dirty="0" smtClean="0"/>
              <a:t>– so is it less than 200 calories? YES</a:t>
            </a:r>
          </a:p>
          <a:p>
            <a:r>
              <a:rPr lang="en-US" altLang="en-US" dirty="0" smtClean="0"/>
              <a:t>Sodium</a:t>
            </a:r>
          </a:p>
          <a:p>
            <a:endParaRPr lang="en-US" altLang="en-US" dirty="0" smtClean="0"/>
          </a:p>
        </p:txBody>
      </p:sp>
      <p:sp>
        <p:nvSpPr>
          <p:cNvPr id="290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6D8F04-0308-4CB4-BFC0-2A29B064CF5E}" type="slidenum">
              <a:rPr lang="en-US" altLang="en-US" smtClean="0"/>
              <a:pPr>
                <a:spcBef>
                  <a:spcPct val="0"/>
                </a:spcBef>
              </a:pPr>
              <a:t>134</a:t>
            </a:fld>
            <a:endParaRPr lang="en-US" altLang="en-US" smtClean="0"/>
          </a:p>
        </p:txBody>
      </p:sp>
    </p:spTree>
    <p:extLst>
      <p:ext uri="{BB962C8B-B14F-4D97-AF65-F5344CB8AC3E}">
        <p14:creationId xmlns:p14="http://schemas.microsoft.com/office/powerpoint/2010/main" val="56150267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First standard. </a:t>
            </a:r>
          </a:p>
          <a:p>
            <a:r>
              <a:rPr lang="en-US" altLang="en-US" dirty="0" smtClean="0"/>
              <a:t>Calories – this is a snack or entree – so is it less than 200 calories? YES</a:t>
            </a:r>
          </a:p>
          <a:p>
            <a:r>
              <a:rPr lang="en-US" altLang="en-US" dirty="0" smtClean="0"/>
              <a:t>Sodium – is it less than 230? YES</a:t>
            </a:r>
          </a:p>
          <a:p>
            <a:r>
              <a:rPr lang="en-US" altLang="en-US" dirty="0" smtClean="0"/>
              <a:t>Lets skip down and look at </a:t>
            </a:r>
            <a:r>
              <a:rPr lang="en-US" altLang="en-US" dirty="0" smtClean="0"/>
              <a:t>Total </a:t>
            </a:r>
            <a:r>
              <a:rPr lang="en-US" altLang="en-US" dirty="0" smtClean="0"/>
              <a:t>Fat / Saturated Fat and </a:t>
            </a:r>
            <a:r>
              <a:rPr lang="en-US" altLang="en-US" dirty="0" smtClean="0"/>
              <a:t>Sugar…we </a:t>
            </a:r>
            <a:r>
              <a:rPr lang="en-US" altLang="en-US" dirty="0" smtClean="0"/>
              <a:t>need to do a little figuring</a:t>
            </a:r>
          </a:p>
          <a:p>
            <a:endParaRPr lang="en-US" altLang="en-US" dirty="0" smtClean="0"/>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E03F84-6F55-4ACD-8867-13EBA5B62332}" type="slidenum">
              <a:rPr lang="en-US" altLang="en-US" smtClean="0"/>
              <a:pPr>
                <a:spcBef>
                  <a:spcPct val="0"/>
                </a:spcBef>
              </a:pPr>
              <a:t>135</a:t>
            </a:fld>
            <a:endParaRPr lang="en-US" altLang="en-US" smtClean="0"/>
          </a:p>
        </p:txBody>
      </p:sp>
    </p:spTree>
    <p:extLst>
      <p:ext uri="{BB962C8B-B14F-4D97-AF65-F5344CB8AC3E}">
        <p14:creationId xmlns:p14="http://schemas.microsoft.com/office/powerpoint/2010/main" val="309148990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For Calories from Fat we can figure it two ways</a:t>
            </a:r>
          </a:p>
          <a:p>
            <a:r>
              <a:rPr lang="en-US" altLang="en-US" smtClean="0"/>
              <a:t>One way is to use the “calories from fat”</a:t>
            </a:r>
          </a:p>
          <a:p>
            <a:r>
              <a:rPr lang="en-US" altLang="en-US" smtClean="0"/>
              <a:t>You will find the equation on your Reference sheet…which is to divide the calories from fat and then multiply by 100.</a:t>
            </a:r>
          </a:p>
          <a:p>
            <a:r>
              <a:rPr lang="en-US" altLang="en-US" smtClean="0"/>
              <a:t>We get 34.6%</a:t>
            </a:r>
          </a:p>
        </p:txBody>
      </p:sp>
      <p:sp>
        <p:nvSpPr>
          <p:cNvPr id="294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24C140-4EEF-4E29-B857-BF4DA3E9CF95}" type="slidenum">
              <a:rPr lang="en-US" altLang="en-US" smtClean="0"/>
              <a:pPr>
                <a:spcBef>
                  <a:spcPct val="0"/>
                </a:spcBef>
              </a:pPr>
              <a:t>136</a:t>
            </a:fld>
            <a:endParaRPr lang="en-US" altLang="en-US" smtClean="0"/>
          </a:p>
        </p:txBody>
      </p:sp>
    </p:spTree>
    <p:extLst>
      <p:ext uri="{BB962C8B-B14F-4D97-AF65-F5344CB8AC3E}">
        <p14:creationId xmlns:p14="http://schemas.microsoft.com/office/powerpoint/2010/main" val="314630264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For Calories from Fat we can figure it two ways</a:t>
            </a:r>
          </a:p>
          <a:p>
            <a:r>
              <a:rPr lang="en-US" altLang="en-US" dirty="0" smtClean="0"/>
              <a:t>Another way is to use the “calories from fat”</a:t>
            </a:r>
          </a:p>
          <a:p>
            <a:r>
              <a:rPr lang="en-US" altLang="en-US" dirty="0" smtClean="0"/>
              <a:t>You will find the equation on your Reference sheet…which is to multiply the total fat grams by 9 then divide by total calories and then multiply by 100.</a:t>
            </a:r>
          </a:p>
          <a:p>
            <a:r>
              <a:rPr lang="en-US" altLang="en-US" dirty="0" smtClean="0"/>
              <a:t>We get the same answer of 34.6% (occasionally you will get slight different figures – either is acceptable to use.)</a:t>
            </a:r>
          </a:p>
        </p:txBody>
      </p:sp>
      <p:sp>
        <p:nvSpPr>
          <p:cNvPr id="296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96CE133-6941-44FE-93D4-E58FF8FB97A0}" type="slidenum">
              <a:rPr lang="en-US" altLang="en-US" smtClean="0"/>
              <a:pPr>
                <a:spcBef>
                  <a:spcPct val="0"/>
                </a:spcBef>
              </a:pPr>
              <a:t>137</a:t>
            </a:fld>
            <a:endParaRPr lang="en-US" altLang="en-US" smtClean="0"/>
          </a:p>
        </p:txBody>
      </p:sp>
    </p:spTree>
    <p:extLst>
      <p:ext uri="{BB962C8B-B14F-4D97-AF65-F5344CB8AC3E}">
        <p14:creationId xmlns:p14="http://schemas.microsoft.com/office/powerpoint/2010/main" val="406816386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For Calories from saturated fat </a:t>
            </a:r>
          </a:p>
          <a:p>
            <a:r>
              <a:rPr lang="en-US" altLang="en-US" smtClean="0"/>
              <a:t>You use find the equation on your Reference sheet…which is to multiply the saturated  fat grams by 9 then divide by total calories and then multiply by 100.</a:t>
            </a:r>
          </a:p>
          <a:p>
            <a:r>
              <a:rPr lang="en-US" altLang="en-US" smtClean="0"/>
              <a:t>We get the 6.9% which meets the standard.</a:t>
            </a:r>
          </a:p>
          <a:p>
            <a:r>
              <a:rPr lang="en-US" altLang="en-US" smtClean="0"/>
              <a:t>We see that sugars are less than 1 mg – so This snack meets the Smart Snack Standards and can be sold!</a:t>
            </a:r>
          </a:p>
          <a:p>
            <a:endParaRPr lang="en-US" altLang="en-US" smtClean="0"/>
          </a:p>
        </p:txBody>
      </p:sp>
      <p:sp>
        <p:nvSpPr>
          <p:cNvPr id="299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4DD457F-29E7-46FA-9975-67F57FC5EBE7}" type="slidenum">
              <a:rPr lang="en-US" altLang="en-US" smtClean="0"/>
              <a:pPr>
                <a:spcBef>
                  <a:spcPct val="0"/>
                </a:spcBef>
              </a:pPr>
              <a:t>138</a:t>
            </a:fld>
            <a:endParaRPr lang="en-US" altLang="en-US" smtClean="0"/>
          </a:p>
        </p:txBody>
      </p:sp>
    </p:spTree>
    <p:extLst>
      <p:ext uri="{BB962C8B-B14F-4D97-AF65-F5344CB8AC3E}">
        <p14:creationId xmlns:p14="http://schemas.microsoft.com/office/powerpoint/2010/main" val="145169718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Vary by Grade Level</a:t>
            </a:r>
          </a:p>
          <a:p>
            <a:r>
              <a:rPr lang="en-US" altLang="en-US" b="1" dirty="0" smtClean="0"/>
              <a:t>Identify Specific Types of Beverages</a:t>
            </a:r>
          </a:p>
          <a:p>
            <a:r>
              <a:rPr lang="en-US" altLang="en-US" b="1" dirty="0" smtClean="0"/>
              <a:t>Address Container Size</a:t>
            </a:r>
          </a:p>
          <a:p>
            <a:endParaRPr lang="en-US" altLang="en-US" dirty="0" smtClean="0"/>
          </a:p>
        </p:txBody>
      </p:sp>
      <p:sp>
        <p:nvSpPr>
          <p:cNvPr id="301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1D75E7-265F-4DC8-9D76-2D4DA2D9C131}" type="slidenum">
              <a:rPr lang="en-US" altLang="en-US" smtClean="0"/>
              <a:pPr>
                <a:spcBef>
                  <a:spcPct val="0"/>
                </a:spcBef>
              </a:pPr>
              <a:t>139</a:t>
            </a:fld>
            <a:endParaRPr lang="en-US" altLang="en-US" smtClean="0"/>
          </a:p>
        </p:txBody>
      </p:sp>
    </p:spTree>
    <p:extLst>
      <p:ext uri="{BB962C8B-B14F-4D97-AF65-F5344CB8AC3E}">
        <p14:creationId xmlns:p14="http://schemas.microsoft.com/office/powerpoint/2010/main" val="951280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0" dirty="0" smtClean="0"/>
              <a:t>There are </a:t>
            </a:r>
            <a:r>
              <a:rPr lang="en-US" altLang="en-US" b="1" i="0" u="sng" dirty="0" smtClean="0"/>
              <a:t>two</a:t>
            </a:r>
            <a:r>
              <a:rPr lang="en-US" altLang="en-US" b="1" i="0" dirty="0" smtClean="0"/>
              <a:t> </a:t>
            </a:r>
            <a:r>
              <a:rPr lang="en-US" altLang="en-US" i="0" dirty="0" smtClean="0"/>
              <a:t>methods for determining </a:t>
            </a:r>
            <a:r>
              <a:rPr lang="en-US" altLang="en-US" i="0" u="sng" dirty="0" smtClean="0"/>
              <a:t>Oz. Equivalency </a:t>
            </a:r>
            <a:r>
              <a:rPr lang="en-US" altLang="en-US" i="0" dirty="0" smtClean="0"/>
              <a:t>for grains/breads.</a:t>
            </a:r>
          </a:p>
          <a:p>
            <a:pPr eaLnBrk="1" hangingPunct="1">
              <a:spcBef>
                <a:spcPct val="0"/>
              </a:spcBef>
            </a:pPr>
            <a:endParaRPr lang="en-US" altLang="en-US" sz="2400" i="1" dirty="0"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8F70C12-91B1-4E43-BC5A-C54B8448092E}" type="slidenum">
              <a:rPr lang="en-US" altLang="en-US" smtClean="0"/>
              <a:pPr>
                <a:spcBef>
                  <a:spcPct val="0"/>
                </a:spcBef>
              </a:pPr>
              <a:t>14</a:t>
            </a:fld>
            <a:endParaRPr lang="en-US" altLang="en-US" smtClean="0"/>
          </a:p>
        </p:txBody>
      </p:sp>
    </p:spTree>
    <p:extLst>
      <p:ext uri="{BB962C8B-B14F-4D97-AF65-F5344CB8AC3E}">
        <p14:creationId xmlns:p14="http://schemas.microsoft.com/office/powerpoint/2010/main" val="377000177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This</a:t>
            </a:r>
            <a:r>
              <a:rPr lang="en-US" altLang="en-US" baseline="0" dirty="0" smtClean="0"/>
              <a:t> item qualifies </a:t>
            </a:r>
            <a:endParaRPr lang="en-US" altLang="en-US" dirty="0" smtClean="0"/>
          </a:p>
        </p:txBody>
      </p:sp>
      <p:sp>
        <p:nvSpPr>
          <p:cNvPr id="303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7B27C6-0C60-4CA0-AD2C-293D4D8DB472}" type="slidenum">
              <a:rPr lang="en-US" altLang="en-US" smtClean="0"/>
              <a:pPr>
                <a:spcBef>
                  <a:spcPct val="0"/>
                </a:spcBef>
              </a:pPr>
              <a:t>140</a:t>
            </a:fld>
            <a:endParaRPr lang="en-US" altLang="en-US" smtClean="0"/>
          </a:p>
        </p:txBody>
      </p:sp>
    </p:spTree>
    <p:extLst>
      <p:ext uri="{BB962C8B-B14F-4D97-AF65-F5344CB8AC3E}">
        <p14:creationId xmlns:p14="http://schemas.microsoft.com/office/powerpoint/2010/main" val="72902559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Does</a:t>
            </a:r>
            <a:r>
              <a:rPr lang="en-US" altLang="en-US" baseline="0" dirty="0" smtClean="0"/>
              <a:t> not qualify</a:t>
            </a:r>
            <a:endParaRPr lang="en-US" altLang="en-US" dirty="0" smtClean="0"/>
          </a:p>
        </p:txBody>
      </p:sp>
      <p:sp>
        <p:nvSpPr>
          <p:cNvPr id="305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B598BC-C300-4F58-B958-AF4A99EC1C3B}" type="slidenum">
              <a:rPr lang="en-US" altLang="en-US" smtClean="0"/>
              <a:pPr>
                <a:spcBef>
                  <a:spcPct val="0"/>
                </a:spcBef>
              </a:pPr>
              <a:t>141</a:t>
            </a:fld>
            <a:endParaRPr lang="en-US" altLang="en-US" smtClean="0"/>
          </a:p>
        </p:txBody>
      </p:sp>
    </p:spTree>
    <p:extLst>
      <p:ext uri="{BB962C8B-B14F-4D97-AF65-F5344CB8AC3E}">
        <p14:creationId xmlns:p14="http://schemas.microsoft.com/office/powerpoint/2010/main" val="14417014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0" dirty="0" smtClean="0"/>
              <a:t>Does not</a:t>
            </a:r>
            <a:r>
              <a:rPr lang="en-US" altLang="en-US" b="0" baseline="0" dirty="0" smtClean="0"/>
              <a:t> qualify (in this size container)</a:t>
            </a:r>
            <a:endParaRPr lang="en-US" altLang="en-US" b="0" dirty="0" smtClean="0"/>
          </a:p>
          <a:p>
            <a:endParaRPr lang="en-US" altLang="en-US" dirty="0" smtClean="0"/>
          </a:p>
        </p:txBody>
      </p:sp>
      <p:sp>
        <p:nvSpPr>
          <p:cNvPr id="307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9C43BF-6DB8-4C80-8A91-A894F9BE40A2}" type="slidenum">
              <a:rPr lang="en-US" altLang="en-US" smtClean="0"/>
              <a:pPr>
                <a:spcBef>
                  <a:spcPct val="0"/>
                </a:spcBef>
              </a:pPr>
              <a:t>142</a:t>
            </a:fld>
            <a:endParaRPr lang="en-US" altLang="en-US" smtClean="0"/>
          </a:p>
        </p:txBody>
      </p:sp>
    </p:spTree>
    <p:extLst>
      <p:ext uri="{BB962C8B-B14F-4D97-AF65-F5344CB8AC3E}">
        <p14:creationId xmlns:p14="http://schemas.microsoft.com/office/powerpoint/2010/main" val="365209082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0" dirty="0" smtClean="0"/>
              <a:t>Qualifies – you can</a:t>
            </a:r>
            <a:r>
              <a:rPr lang="en-US" altLang="en-US" b="0" baseline="0" dirty="0" smtClean="0"/>
              <a:t> choose to not allow at a district level – address in wellness policy.</a:t>
            </a:r>
            <a:endParaRPr lang="en-US" altLang="en-US" b="0" dirty="0" smtClean="0"/>
          </a:p>
          <a:p>
            <a:endParaRPr lang="en-US" altLang="en-US" dirty="0" smtClean="0"/>
          </a:p>
        </p:txBody>
      </p:sp>
      <p:sp>
        <p:nvSpPr>
          <p:cNvPr id="309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0A9F96-715B-4BE1-9F4F-2CEBE3943A7F}" type="slidenum">
              <a:rPr lang="en-US" altLang="en-US" smtClean="0"/>
              <a:pPr>
                <a:spcBef>
                  <a:spcPct val="0"/>
                </a:spcBef>
              </a:pPr>
              <a:t>143</a:t>
            </a:fld>
            <a:endParaRPr lang="en-US" altLang="en-US" smtClean="0"/>
          </a:p>
        </p:txBody>
      </p:sp>
    </p:spTree>
    <p:extLst>
      <p:ext uri="{BB962C8B-B14F-4D97-AF65-F5344CB8AC3E}">
        <p14:creationId xmlns:p14="http://schemas.microsoft.com/office/powerpoint/2010/main" val="19194771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Alliance for a Healthier Generation </a:t>
            </a:r>
            <a:r>
              <a:rPr lang="en-US" altLang="en-US" dirty="0" smtClean="0"/>
              <a:t>has a “Smart Snack” Calculator</a:t>
            </a:r>
            <a:r>
              <a:rPr lang="en-US" altLang="en-US" baseline="0" dirty="0" smtClean="0"/>
              <a:t> that can help you evaluate products.  It has been approved by USDA.</a:t>
            </a:r>
          </a:p>
          <a:p>
            <a:r>
              <a:rPr lang="en-US" altLang="en-US" baseline="0" dirty="0" smtClean="0"/>
              <a:t>You can find a link to the calculator an the OPSI CNS web page: http://www.k12.wa.us/ChildNutrition/Programs/NSLBP/ProgramApp.aspx</a:t>
            </a:r>
          </a:p>
          <a:p>
            <a:endParaRPr lang="en-US" altLang="en-US" baseline="0" dirty="0" smtClean="0"/>
          </a:p>
        </p:txBody>
      </p:sp>
      <p:sp>
        <p:nvSpPr>
          <p:cNvPr id="311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9F1992-93E6-4188-A9A8-9695E372EEC0}" type="slidenum">
              <a:rPr lang="en-US" altLang="en-US" smtClean="0"/>
              <a:pPr>
                <a:spcBef>
                  <a:spcPct val="0"/>
                </a:spcBef>
              </a:pPr>
              <a:t>144</a:t>
            </a:fld>
            <a:endParaRPr lang="en-US" altLang="en-US" smtClean="0"/>
          </a:p>
        </p:txBody>
      </p:sp>
    </p:spTree>
    <p:extLst>
      <p:ext uri="{BB962C8B-B14F-4D97-AF65-F5344CB8AC3E}">
        <p14:creationId xmlns:p14="http://schemas.microsoft.com/office/powerpoint/2010/main" val="360440901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t>There are some steps you can take now:</a:t>
            </a:r>
          </a:p>
          <a:p>
            <a:pPr marL="171450" indent="-171450">
              <a:buFont typeface="Arial" pitchFamily="34" charset="0"/>
              <a:buChar char="•"/>
              <a:defRPr/>
            </a:pPr>
            <a:r>
              <a:rPr lang="en-US" dirty="0" smtClean="0"/>
              <a:t>Bring the proposed rule to the attention of all that may be potentially affected, this may include:</a:t>
            </a:r>
          </a:p>
          <a:p>
            <a:pPr>
              <a:buFont typeface="Arial" pitchFamily="34" charset="0"/>
              <a:buNone/>
              <a:defRPr/>
            </a:pPr>
            <a:r>
              <a:rPr lang="en-US" dirty="0" smtClean="0"/>
              <a:t>-Administration, school board, wellness policy committee, student clubs and leaders, sports teams, facilities, etc.   </a:t>
            </a:r>
          </a:p>
          <a:p>
            <a:pPr marL="171450" indent="-171450">
              <a:buFont typeface="Arial" pitchFamily="34" charset="0"/>
              <a:buChar char="•"/>
              <a:defRPr/>
            </a:pPr>
            <a:r>
              <a:rPr lang="en-US" dirty="0" smtClean="0"/>
              <a:t>Begin to review policies:</a:t>
            </a:r>
          </a:p>
          <a:p>
            <a:pPr>
              <a:buFont typeface="Arial" pitchFamily="34" charset="0"/>
              <a:buNone/>
              <a:defRPr/>
            </a:pPr>
            <a:r>
              <a:rPr lang="en-US" dirty="0" smtClean="0"/>
              <a:t>-open </a:t>
            </a:r>
            <a:r>
              <a:rPr lang="en-US" dirty="0" err="1" smtClean="0"/>
              <a:t>vs</a:t>
            </a:r>
            <a:r>
              <a:rPr lang="en-US" dirty="0" smtClean="0"/>
              <a:t> closed campus, where and when food is sold, who sells food, who is the governing person, wellness policy.</a:t>
            </a:r>
          </a:p>
          <a:p>
            <a:pPr>
              <a:buFont typeface="Arial" pitchFamily="34" charset="0"/>
              <a:buNone/>
              <a:defRPr/>
            </a:pPr>
            <a:endParaRPr lang="en-US" dirty="0" smtClean="0"/>
          </a:p>
          <a:p>
            <a:pPr>
              <a:buFont typeface="Arial" pitchFamily="34" charset="0"/>
              <a:buNone/>
              <a:defRPr/>
            </a:pPr>
            <a:r>
              <a:rPr lang="en-US" dirty="0" smtClean="0"/>
              <a:t>What other groups and policies can you think of?</a:t>
            </a:r>
          </a:p>
          <a:p>
            <a:pPr>
              <a:defRPr/>
            </a:pPr>
            <a:r>
              <a:rPr lang="en-US" dirty="0" smtClean="0"/>
              <a:t>         </a:t>
            </a:r>
          </a:p>
        </p:txBody>
      </p:sp>
      <p:sp>
        <p:nvSpPr>
          <p:cNvPr id="313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706AD31-35D3-4AB7-B429-24C7F1428205}" type="slidenum">
              <a:rPr lang="en-US" altLang="en-US" smtClean="0"/>
              <a:pPr>
                <a:spcBef>
                  <a:spcPct val="0"/>
                </a:spcBef>
              </a:pPr>
              <a:t>145</a:t>
            </a:fld>
            <a:endParaRPr lang="en-US" altLang="en-US" smtClean="0"/>
          </a:p>
        </p:txBody>
      </p:sp>
    </p:spTree>
    <p:extLst>
      <p:ext uri="{BB962C8B-B14F-4D97-AF65-F5344CB8AC3E}">
        <p14:creationId xmlns:p14="http://schemas.microsoft.com/office/powerpoint/2010/main" val="107631111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15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244074-4480-40C7-BF6B-8098E21C033D}" type="slidenum">
              <a:rPr lang="en-US" altLang="en-US" smtClean="0"/>
              <a:pPr>
                <a:spcBef>
                  <a:spcPct val="0"/>
                </a:spcBef>
              </a:pPr>
              <a:t>146</a:t>
            </a:fld>
            <a:endParaRPr lang="en-US" altLang="en-US" smtClean="0"/>
          </a:p>
        </p:txBody>
      </p:sp>
    </p:spTree>
    <p:extLst>
      <p:ext uri="{BB962C8B-B14F-4D97-AF65-F5344CB8AC3E}">
        <p14:creationId xmlns:p14="http://schemas.microsoft.com/office/powerpoint/2010/main" val="393410698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17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913A6AE-363D-4192-BEDA-0B3B0CB30CEE}" type="slidenum">
              <a:rPr lang="en-US" altLang="en-US" smtClean="0"/>
              <a:pPr>
                <a:spcBef>
                  <a:spcPct val="0"/>
                </a:spcBef>
              </a:pPr>
              <a:t>147</a:t>
            </a:fld>
            <a:endParaRPr lang="en-US" altLang="en-US" smtClean="0"/>
          </a:p>
        </p:txBody>
      </p:sp>
    </p:spTree>
    <p:extLst>
      <p:ext uri="{BB962C8B-B14F-4D97-AF65-F5344CB8AC3E}">
        <p14:creationId xmlns:p14="http://schemas.microsoft.com/office/powerpoint/2010/main" val="353761701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19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4AEA8F-C836-47AE-A798-B69A9C8A1171}" type="slidenum">
              <a:rPr lang="en-US" altLang="en-US" smtClean="0"/>
              <a:pPr>
                <a:spcBef>
                  <a:spcPct val="0"/>
                </a:spcBef>
              </a:pPr>
              <a:t>148</a:t>
            </a:fld>
            <a:endParaRPr lang="en-US" altLang="en-US" smtClean="0"/>
          </a:p>
        </p:txBody>
      </p:sp>
    </p:spTree>
    <p:extLst>
      <p:ext uri="{BB962C8B-B14F-4D97-AF65-F5344CB8AC3E}">
        <p14:creationId xmlns:p14="http://schemas.microsoft.com/office/powerpoint/2010/main" val="320756982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21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5EBF31B-D480-4471-BA1C-43E10B774E5E}" type="slidenum">
              <a:rPr lang="en-US" altLang="en-US" smtClean="0"/>
              <a:pPr>
                <a:spcBef>
                  <a:spcPct val="0"/>
                </a:spcBef>
              </a:pPr>
              <a:t>149</a:t>
            </a:fld>
            <a:endParaRPr lang="en-US" altLang="en-US" smtClean="0"/>
          </a:p>
        </p:txBody>
      </p:sp>
    </p:spTree>
    <p:extLst>
      <p:ext uri="{BB962C8B-B14F-4D97-AF65-F5344CB8AC3E}">
        <p14:creationId xmlns:p14="http://schemas.microsoft.com/office/powerpoint/2010/main" val="4087284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err="1" smtClean="0"/>
              <a:t>Pg</a:t>
            </a:r>
            <a:r>
              <a:rPr lang="en-US" altLang="en-US" dirty="0" smtClean="0"/>
              <a:t> 21 of Whole Grain Resource book for example of oz </a:t>
            </a:r>
            <a:r>
              <a:rPr lang="en-US" altLang="en-US" dirty="0" err="1" smtClean="0"/>
              <a:t>eq</a:t>
            </a:r>
            <a:r>
              <a:rPr lang="en-US" altLang="en-US" dirty="0" smtClean="0"/>
              <a:t> weight of product vs weight of grains</a:t>
            </a:r>
          </a:p>
          <a:p>
            <a:endParaRPr lang="en-US" altLang="en-US" sz="2200" dirty="0"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F40D5B3-5225-4E70-AF68-A231C0FEB5F3}" type="slidenum">
              <a:rPr lang="en-US" altLang="en-US" smtClean="0"/>
              <a:pPr>
                <a:spcBef>
                  <a:spcPct val="0"/>
                </a:spcBef>
              </a:pPr>
              <a:t>15</a:t>
            </a:fld>
            <a:endParaRPr lang="en-US" altLang="en-US" smtClean="0"/>
          </a:p>
        </p:txBody>
      </p:sp>
    </p:spTree>
    <p:extLst>
      <p:ext uri="{BB962C8B-B14F-4D97-AF65-F5344CB8AC3E}">
        <p14:creationId xmlns:p14="http://schemas.microsoft.com/office/powerpoint/2010/main" val="273425030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23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10B9BD3-8804-4B60-9470-E6E6770E5947}" type="slidenum">
              <a:rPr lang="en-US" altLang="en-US" smtClean="0"/>
              <a:pPr>
                <a:spcBef>
                  <a:spcPct val="0"/>
                </a:spcBef>
              </a:pPr>
              <a:t>150</a:t>
            </a:fld>
            <a:endParaRPr lang="en-US" altLang="en-US" smtClean="0"/>
          </a:p>
        </p:txBody>
      </p:sp>
    </p:spTree>
    <p:extLst>
      <p:ext uri="{BB962C8B-B14F-4D97-AF65-F5344CB8AC3E}">
        <p14:creationId xmlns:p14="http://schemas.microsoft.com/office/powerpoint/2010/main" val="371990894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Char char="ü"/>
            </a:pPr>
            <a:r>
              <a:rPr lang="en-US" altLang="en-US" smtClean="0"/>
              <a:t>Activity based fundraisers: walk-a- thons / fun runs / jump rope competitions / team sport tournaments</a:t>
            </a:r>
          </a:p>
          <a:p>
            <a:pPr>
              <a:buFont typeface="Wingdings" panose="05000000000000000000" pitchFamily="2" charset="2"/>
              <a:buChar char="ü"/>
            </a:pPr>
            <a:r>
              <a:rPr lang="en-US" altLang="en-US" smtClean="0"/>
              <a:t>Events as fundraisers: talent show / craft fairs / art shows (feature student works)</a:t>
            </a:r>
          </a:p>
          <a:p>
            <a:pPr>
              <a:buFont typeface="Wingdings" panose="05000000000000000000" pitchFamily="2" charset="2"/>
              <a:buChar char="ü"/>
            </a:pPr>
            <a:r>
              <a:rPr lang="en-US" altLang="en-US" smtClean="0"/>
              <a:t>School promotional items: water bottles / clothing articles / sports equipment</a:t>
            </a:r>
          </a:p>
          <a:p>
            <a:pPr>
              <a:buFont typeface="Wingdings" panose="05000000000000000000" pitchFamily="2" charset="2"/>
              <a:buChar char="ü"/>
            </a:pPr>
            <a:r>
              <a:rPr lang="en-US" altLang="en-US" smtClean="0"/>
              <a:t>Sell ad space: local businesses advertisements in school newsletters or school newspapers</a:t>
            </a:r>
          </a:p>
          <a:p>
            <a:endParaRPr lang="en-US" altLang="en-US" smtClean="0"/>
          </a:p>
        </p:txBody>
      </p:sp>
      <p:sp>
        <p:nvSpPr>
          <p:cNvPr id="325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AB909A-1652-4515-8BE9-E7B883DEAA40}" type="slidenum">
              <a:rPr lang="en-US" altLang="en-US" smtClean="0"/>
              <a:pPr>
                <a:spcBef>
                  <a:spcPct val="0"/>
                </a:spcBef>
              </a:pPr>
              <a:t>151</a:t>
            </a:fld>
            <a:endParaRPr lang="en-US" altLang="en-US" smtClean="0"/>
          </a:p>
        </p:txBody>
      </p:sp>
    </p:spTree>
    <p:extLst>
      <p:ext uri="{BB962C8B-B14F-4D97-AF65-F5344CB8AC3E}">
        <p14:creationId xmlns:p14="http://schemas.microsoft.com/office/powerpoint/2010/main" val="110488805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10000"/>
          </a:bodyPr>
          <a:lstStyle/>
          <a:p>
            <a:pPr>
              <a:defRPr/>
            </a:pPr>
            <a:r>
              <a:rPr lang="en-US" dirty="0" smtClean="0"/>
              <a:t>Study published </a:t>
            </a:r>
            <a:r>
              <a:rPr lang="en-US" dirty="0" smtClean="0"/>
              <a:t>in the Journal of Public Health, </a:t>
            </a:r>
            <a:r>
              <a:rPr lang="en-US" dirty="0" smtClean="0"/>
              <a:t>conducted </a:t>
            </a:r>
            <a:r>
              <a:rPr lang="en-US" dirty="0" smtClean="0"/>
              <a:t>by </a:t>
            </a:r>
            <a:r>
              <a:rPr lang="en-US" dirty="0" smtClean="0"/>
              <a:t>the</a:t>
            </a:r>
            <a:r>
              <a:rPr lang="en-US" baseline="0" dirty="0" smtClean="0"/>
              <a:t> </a:t>
            </a:r>
            <a:r>
              <a:rPr lang="en-US" dirty="0" smtClean="0"/>
              <a:t>Cornell </a:t>
            </a:r>
            <a:r>
              <a:rPr lang="en-US" dirty="0" smtClean="0"/>
              <a:t>Center for Behavioral Economics in Child Nutrition Programs (B.E.N. Center</a:t>
            </a:r>
            <a:r>
              <a:rPr lang="en-US" dirty="0" smtClean="0"/>
              <a:t>).</a:t>
            </a:r>
          </a:p>
          <a:p>
            <a:pPr>
              <a:defRPr/>
            </a:pPr>
            <a:r>
              <a:rPr lang="en-US" dirty="0" smtClean="0"/>
              <a:t>Demonstrated that healthy</a:t>
            </a:r>
            <a:r>
              <a:rPr lang="en-US" baseline="0" dirty="0" smtClean="0"/>
              <a:t> choices could successfully be sold at concession stands.</a:t>
            </a:r>
            <a:endParaRPr lang="en-US" dirty="0" smtClean="0"/>
          </a:p>
          <a:p>
            <a:pPr>
              <a:defRPr/>
            </a:pPr>
            <a:endParaRPr lang="en-US" dirty="0"/>
          </a:p>
        </p:txBody>
      </p:sp>
      <p:sp>
        <p:nvSpPr>
          <p:cNvPr id="327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1EA6C6B-73DA-44E7-AE0D-E02C29924F8D}" type="slidenum">
              <a:rPr lang="en-US" altLang="en-US" smtClean="0">
                <a:latin typeface="Calibri" panose="020F0502020204030204" pitchFamily="34" charset="0"/>
              </a:rPr>
              <a:pPr/>
              <a:t>152</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120458905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dirty="0" smtClean="0"/>
          </a:p>
        </p:txBody>
      </p:sp>
      <p:sp>
        <p:nvSpPr>
          <p:cNvPr id="329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E1327E-2026-4213-AB38-B8335607C27D}" type="slidenum">
              <a:rPr lang="en-US" altLang="en-US" smtClean="0"/>
              <a:pPr>
                <a:spcBef>
                  <a:spcPct val="0"/>
                </a:spcBef>
              </a:pPr>
              <a:t>153</a:t>
            </a:fld>
            <a:endParaRPr lang="en-US" altLang="en-US" smtClean="0"/>
          </a:p>
        </p:txBody>
      </p:sp>
    </p:spTree>
    <p:extLst>
      <p:ext uri="{BB962C8B-B14F-4D97-AF65-F5344CB8AC3E}">
        <p14:creationId xmlns:p14="http://schemas.microsoft.com/office/powerpoint/2010/main" val="3851034107"/>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smtClean="0"/>
          </a:p>
        </p:txBody>
      </p:sp>
      <p:sp>
        <p:nvSpPr>
          <p:cNvPr id="331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84607B-2890-4D80-AE76-B9D0D65A5A67}" type="slidenum">
              <a:rPr lang="en-US" altLang="en-US" smtClean="0"/>
              <a:pPr>
                <a:spcBef>
                  <a:spcPct val="0"/>
                </a:spcBef>
              </a:pPr>
              <a:t>154</a:t>
            </a:fld>
            <a:endParaRPr lang="en-US" altLang="en-US" smtClean="0"/>
          </a:p>
        </p:txBody>
      </p:sp>
    </p:spTree>
    <p:extLst>
      <p:ext uri="{BB962C8B-B14F-4D97-AF65-F5344CB8AC3E}">
        <p14:creationId xmlns:p14="http://schemas.microsoft.com/office/powerpoint/2010/main" val="2863535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Additionally – remember the nuances of grain crediting and rounding.</a:t>
            </a:r>
          </a:p>
          <a:p>
            <a:endParaRPr lang="en-US" altLang="en-US" sz="2400" dirty="0" smtClean="0"/>
          </a:p>
          <a:p>
            <a:endParaRPr lang="en-US" altLang="en-US" dirty="0"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D172D3-332A-4F7C-9854-843744771720}" type="slidenum">
              <a:rPr lang="en-US" altLang="en-US" smtClean="0"/>
              <a:pPr>
                <a:spcBef>
                  <a:spcPct val="0"/>
                </a:spcBef>
              </a:pPr>
              <a:t>16</a:t>
            </a:fld>
            <a:endParaRPr lang="en-US" altLang="en-US" smtClean="0"/>
          </a:p>
        </p:txBody>
      </p:sp>
    </p:spTree>
    <p:extLst>
      <p:ext uri="{BB962C8B-B14F-4D97-AF65-F5344CB8AC3E}">
        <p14:creationId xmlns:p14="http://schemas.microsoft.com/office/powerpoint/2010/main" val="1269025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Also note the foot notes on exhibit A regarding grain based desserts.</a:t>
            </a:r>
          </a:p>
          <a:p>
            <a:endParaRPr lang="en-US" altLang="en-US" dirty="0" smtClean="0"/>
          </a:p>
          <a:p>
            <a:endParaRPr lang="en-US" altLang="en-US" sz="2200" dirty="0"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9A052A-9135-4FE3-B1DE-3B34D910F64A}" type="slidenum">
              <a:rPr lang="en-US" altLang="en-US" smtClean="0"/>
              <a:pPr>
                <a:spcBef>
                  <a:spcPct val="0"/>
                </a:spcBef>
              </a:pPr>
              <a:t>17</a:t>
            </a:fld>
            <a:endParaRPr lang="en-US" altLang="en-US" smtClean="0"/>
          </a:p>
        </p:txBody>
      </p:sp>
    </p:spTree>
    <p:extLst>
      <p:ext uri="{BB962C8B-B14F-4D97-AF65-F5344CB8AC3E}">
        <p14:creationId xmlns:p14="http://schemas.microsoft.com/office/powerpoint/2010/main" val="30570470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dirty="0" smtClean="0"/>
              <a:t>Does this item contain Non-Creditable Grains? </a:t>
            </a:r>
            <a:r>
              <a:rPr lang="en-US" altLang="en-US" dirty="0" smtClean="0"/>
              <a:t>….</a:t>
            </a:r>
            <a:r>
              <a:rPr lang="en-US" altLang="en-US" dirty="0" smtClean="0"/>
              <a:t>Yes </a:t>
            </a:r>
            <a:r>
              <a:rPr lang="en-US" altLang="en-US" dirty="0" smtClean="0"/>
              <a:t>Oat fiber… But less than 2% so OK </a:t>
            </a:r>
            <a:endParaRPr lang="en-US" altLang="en-US" dirty="0" smtClean="0"/>
          </a:p>
          <a:p>
            <a:pPr>
              <a:defRPr/>
            </a:pPr>
            <a:r>
              <a:rPr lang="en-US" altLang="en-US" dirty="0" smtClean="0"/>
              <a:t>All </a:t>
            </a:r>
            <a:r>
              <a:rPr lang="en-US" altLang="en-US" dirty="0" smtClean="0"/>
              <a:t>grains whole grain or </a:t>
            </a:r>
            <a:r>
              <a:rPr lang="en-US" altLang="en-US" dirty="0" smtClean="0"/>
              <a:t>enriched?…</a:t>
            </a:r>
            <a:r>
              <a:rPr lang="en-US" altLang="en-US" dirty="0" smtClean="0"/>
              <a:t>Yes</a:t>
            </a:r>
          </a:p>
          <a:p>
            <a:pPr>
              <a:defRPr/>
            </a:pPr>
            <a:r>
              <a:rPr lang="en-US" altLang="en-US" dirty="0" smtClean="0"/>
              <a:t>Whole Grain Rich? </a:t>
            </a:r>
            <a:r>
              <a:rPr lang="en-US" altLang="en-US" dirty="0" smtClean="0"/>
              <a:t>Yes</a:t>
            </a:r>
            <a:endParaRPr lang="en-US" altLang="en-US" dirty="0" smtClean="0"/>
          </a:p>
          <a:p>
            <a:pPr>
              <a:defRPr/>
            </a:pPr>
            <a:endParaRPr lang="en-US" altLang="en-US" dirty="0" smtClean="0"/>
          </a:p>
          <a:p>
            <a:pPr>
              <a:defRPr/>
            </a:pPr>
            <a:r>
              <a:rPr lang="en-US" altLang="en-US" dirty="0" smtClean="0"/>
              <a:t>Now how about oz eq….at this point all we have is the package information ..so what method are we going to use?  </a:t>
            </a:r>
            <a:r>
              <a:rPr lang="en-US" altLang="en-US" dirty="0" smtClean="0"/>
              <a:t>Oz equivalency</a:t>
            </a:r>
            <a:r>
              <a:rPr lang="en-US" altLang="en-US" baseline="0" dirty="0" smtClean="0"/>
              <a:t> based on the weight of the product (using Exhibit A)</a:t>
            </a:r>
            <a:endParaRPr lang="en-US" altLang="en-US" dirty="0" smtClean="0"/>
          </a:p>
          <a:p>
            <a:pPr>
              <a:defRPr/>
            </a:pPr>
            <a:r>
              <a:rPr lang="en-US" altLang="en-US" dirty="0" smtClean="0"/>
              <a:t>What group on Exhibit A?  Group D</a:t>
            </a:r>
          </a:p>
          <a:p>
            <a:pPr>
              <a:defRPr/>
            </a:pPr>
            <a:r>
              <a:rPr lang="en-US" altLang="en-US" dirty="0" smtClean="0"/>
              <a:t>At 57 grams….how many Oz Eq?  </a:t>
            </a:r>
            <a:r>
              <a:rPr lang="en-US" altLang="en-US" b="1" dirty="0" smtClean="0"/>
              <a:t>1 oz eq</a:t>
            </a:r>
          </a:p>
          <a:p>
            <a:pPr>
              <a:defRPr/>
            </a:pPr>
            <a:endParaRPr lang="en-US" altLang="en-US" b="1" dirty="0" smtClean="0"/>
          </a:p>
          <a:p>
            <a:pPr>
              <a:defRPr/>
            </a:pPr>
            <a:r>
              <a:rPr lang="en-US" altLang="en-US" dirty="0" smtClean="0"/>
              <a:t>What do I need to keep on hand for product documentation?</a:t>
            </a:r>
          </a:p>
          <a:p>
            <a:pPr>
              <a:defRPr/>
            </a:pPr>
            <a:r>
              <a:rPr lang="en-US" altLang="en-US" dirty="0" smtClean="0"/>
              <a:t>Package label</a:t>
            </a:r>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8AA71D-77F2-44CA-9E9F-D50E4120616B}" type="slidenum">
              <a:rPr lang="en-US" altLang="en-US" smtClean="0"/>
              <a:pPr>
                <a:spcBef>
                  <a:spcPct val="0"/>
                </a:spcBef>
              </a:pPr>
              <a:t>18</a:t>
            </a:fld>
            <a:endParaRPr lang="en-US" altLang="en-US" smtClean="0"/>
          </a:p>
        </p:txBody>
      </p:sp>
    </p:spTree>
    <p:extLst>
      <p:ext uri="{BB962C8B-B14F-4D97-AF65-F5344CB8AC3E}">
        <p14:creationId xmlns:p14="http://schemas.microsoft.com/office/powerpoint/2010/main" val="1692480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dirty="0" smtClean="0"/>
              <a:t>Does this product contain non-Creditable Grains? </a:t>
            </a:r>
            <a:r>
              <a:rPr lang="en-US" altLang="en-US" dirty="0" smtClean="0"/>
              <a:t>….YES Wheat bran and soy </a:t>
            </a:r>
            <a:r>
              <a:rPr lang="en-US" altLang="en-US" dirty="0" smtClean="0"/>
              <a:t>flour</a:t>
            </a:r>
            <a:r>
              <a:rPr lang="en-US" altLang="en-US" baseline="0" dirty="0" smtClean="0"/>
              <a:t> - n</a:t>
            </a:r>
            <a:r>
              <a:rPr lang="en-US" altLang="en-US" dirty="0" smtClean="0"/>
              <a:t>eed </a:t>
            </a:r>
            <a:r>
              <a:rPr lang="en-US" altLang="en-US" dirty="0" smtClean="0"/>
              <a:t>to find out how much </a:t>
            </a:r>
          </a:p>
          <a:p>
            <a:pPr>
              <a:defRPr/>
            </a:pPr>
            <a:r>
              <a:rPr lang="en-US" altLang="en-US" dirty="0" smtClean="0"/>
              <a:t>Are all grains whole grain or enriched?…No corn meal need to be enriched or need to find out how much</a:t>
            </a:r>
          </a:p>
          <a:p>
            <a:pPr>
              <a:defRPr/>
            </a:pPr>
            <a:r>
              <a:rPr lang="en-US" altLang="en-US" dirty="0" smtClean="0"/>
              <a:t>Whole Grain Rich? YES</a:t>
            </a:r>
          </a:p>
          <a:p>
            <a:pPr>
              <a:defRPr/>
            </a:pPr>
            <a:r>
              <a:rPr lang="en-US" altLang="en-US" dirty="0" smtClean="0"/>
              <a:t>Need a Product Formulation statement</a:t>
            </a:r>
          </a:p>
          <a:p>
            <a:pPr>
              <a:defRPr/>
            </a:pPr>
            <a:r>
              <a:rPr lang="en-US" altLang="en-US" dirty="0" smtClean="0"/>
              <a:t>Now how about oz eq….at this point all we have is the package information ..so what method are we going to use? </a:t>
            </a:r>
            <a:r>
              <a:rPr lang="en-US" altLang="en-US" dirty="0" smtClean="0"/>
              <a:t>Oz equivalency</a:t>
            </a:r>
            <a:r>
              <a:rPr lang="en-US" altLang="en-US" baseline="0" dirty="0" smtClean="0"/>
              <a:t> based on the weight of the product (using Exhibit A)</a:t>
            </a:r>
            <a:endParaRPr lang="en-US" altLang="en-US" dirty="0" smtClean="0"/>
          </a:p>
          <a:p>
            <a:pPr>
              <a:defRPr/>
            </a:pPr>
            <a:r>
              <a:rPr lang="en-US" altLang="en-US" dirty="0" smtClean="0"/>
              <a:t>What </a:t>
            </a:r>
            <a:r>
              <a:rPr lang="en-US" altLang="en-US" dirty="0" smtClean="0"/>
              <a:t>group on Exhibit A?  </a:t>
            </a:r>
            <a:r>
              <a:rPr lang="en-US" altLang="en-US" dirty="0" smtClean="0"/>
              <a:t>Group B</a:t>
            </a:r>
          </a:p>
          <a:p>
            <a:pPr>
              <a:defRPr/>
            </a:pPr>
            <a:r>
              <a:rPr lang="en-US" altLang="en-US" dirty="0" smtClean="0"/>
              <a:t>At 56.5 grams….how many Oz Eq?  </a:t>
            </a:r>
            <a:r>
              <a:rPr lang="en-US" altLang="en-US" b="1" dirty="0" smtClean="0"/>
              <a:t>2 oz eq</a:t>
            </a:r>
          </a:p>
          <a:p>
            <a:pPr>
              <a:defRPr/>
            </a:pPr>
            <a:endParaRPr lang="en-US" altLang="en-US" sz="2400" b="1"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7DA2C2-3351-48C4-8971-74A9D4195518}" type="slidenum">
              <a:rPr lang="en-US" altLang="en-US" smtClean="0"/>
              <a:pPr>
                <a:spcBef>
                  <a:spcPct val="0"/>
                </a:spcBef>
              </a:pPr>
              <a:t>19</a:t>
            </a:fld>
            <a:endParaRPr lang="en-US" altLang="en-US" smtClean="0"/>
          </a:p>
        </p:txBody>
      </p:sp>
    </p:spTree>
    <p:extLst>
      <p:ext uri="{BB962C8B-B14F-4D97-AF65-F5344CB8AC3E}">
        <p14:creationId xmlns:p14="http://schemas.microsoft.com/office/powerpoint/2010/main" val="3446840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40D20C-3ED0-4CD1-89CD-1D4FE72A896A}" type="slidenum">
              <a:rPr lang="en-US" altLang="en-US" smtClean="0"/>
              <a:pPr>
                <a:spcBef>
                  <a:spcPct val="0"/>
                </a:spcBef>
              </a:pPr>
              <a:t>2</a:t>
            </a:fld>
            <a:endParaRPr lang="en-US" altLang="en-US" smtClean="0"/>
          </a:p>
        </p:txBody>
      </p:sp>
    </p:spTree>
    <p:extLst>
      <p:ext uri="{BB962C8B-B14F-4D97-AF65-F5344CB8AC3E}">
        <p14:creationId xmlns:p14="http://schemas.microsoft.com/office/powerpoint/2010/main" val="1975215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dirty="0" smtClean="0"/>
              <a:t>Does this product contain non-Creditable Grains? </a:t>
            </a:r>
            <a:r>
              <a:rPr lang="en-US" altLang="en-US" dirty="0" smtClean="0"/>
              <a:t>….YES </a:t>
            </a:r>
            <a:endParaRPr lang="en-US" altLang="en-US" dirty="0" smtClean="0"/>
          </a:p>
          <a:p>
            <a:pPr>
              <a:defRPr/>
            </a:pPr>
            <a:r>
              <a:rPr lang="en-US" altLang="en-US" dirty="0" smtClean="0"/>
              <a:t>But note the third</a:t>
            </a:r>
            <a:r>
              <a:rPr lang="en-US" altLang="en-US" baseline="0" dirty="0" smtClean="0"/>
              <a:t> and fourth bullets on our flow chart.</a:t>
            </a:r>
          </a:p>
          <a:p>
            <a:pPr>
              <a:defRPr/>
            </a:pPr>
            <a:r>
              <a:rPr lang="en-US" altLang="en-US" dirty="0" smtClean="0"/>
              <a:t>What </a:t>
            </a:r>
            <a:r>
              <a:rPr lang="en-US" altLang="en-US" dirty="0" smtClean="0"/>
              <a:t>do we need to know next…is this a fortified cereal?  </a:t>
            </a:r>
            <a:r>
              <a:rPr lang="en-US" altLang="en-US" dirty="0" smtClean="0"/>
              <a:t>How do we know? Vitamin and minerals listed in ingredient label.</a:t>
            </a:r>
          </a:p>
          <a:p>
            <a:pPr>
              <a:defRPr/>
            </a:pPr>
            <a:r>
              <a:rPr lang="en-US" altLang="en-US" dirty="0" smtClean="0"/>
              <a:t>Are all grains whole grain or enriched…NO Corn meal not enriched</a:t>
            </a:r>
          </a:p>
          <a:p>
            <a:pPr>
              <a:defRPr/>
            </a:pPr>
            <a:r>
              <a:rPr lang="en-US" altLang="en-US" dirty="0" smtClean="0"/>
              <a:t>But see bullet on the second box on our flow chart. </a:t>
            </a:r>
            <a:r>
              <a:rPr lang="en-US" altLang="en-US" dirty="0" smtClean="0"/>
              <a:t>Non – whole grains or non-enriched OK because cereal is fortified… somewhere on the label will state “fortified cereal” </a:t>
            </a:r>
            <a:endParaRPr lang="en-US" altLang="en-US" dirty="0" smtClean="0"/>
          </a:p>
          <a:p>
            <a:pPr>
              <a:defRPr/>
            </a:pPr>
            <a:r>
              <a:rPr lang="en-US" altLang="en-US" dirty="0" smtClean="0"/>
              <a:t>Whole </a:t>
            </a:r>
            <a:r>
              <a:rPr lang="en-US" altLang="en-US" dirty="0" smtClean="0"/>
              <a:t>Grain Rich? </a:t>
            </a:r>
            <a:r>
              <a:rPr lang="en-US" altLang="en-US" dirty="0" smtClean="0"/>
              <a:t>YES</a:t>
            </a:r>
          </a:p>
          <a:p>
            <a:pPr>
              <a:defRPr/>
            </a:pPr>
            <a:r>
              <a:rPr lang="en-US" altLang="en-US" dirty="0" smtClean="0"/>
              <a:t>Now how about oz eq….at this point all we have is the package information ..so what method are we going to use?  Exhibit A</a:t>
            </a:r>
          </a:p>
          <a:p>
            <a:pPr>
              <a:defRPr/>
            </a:pPr>
            <a:r>
              <a:rPr lang="en-US" altLang="en-US" dirty="0" smtClean="0"/>
              <a:t>What group on Exhibit A?  Group I</a:t>
            </a:r>
          </a:p>
          <a:p>
            <a:pPr>
              <a:defRPr/>
            </a:pPr>
            <a:r>
              <a:rPr lang="en-US" altLang="en-US" dirty="0" smtClean="0"/>
              <a:t>how many Oz Eq?  1 oz eq</a:t>
            </a:r>
          </a:p>
          <a:p>
            <a:pPr>
              <a:defRPr/>
            </a:pPr>
            <a:endParaRPr lang="en-US" altLang="en-US" sz="2400" b="1"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B829DA-DE8F-473D-B7F7-882256741446}" type="slidenum">
              <a:rPr lang="en-US" altLang="en-US" smtClean="0"/>
              <a:pPr>
                <a:spcBef>
                  <a:spcPct val="0"/>
                </a:spcBef>
              </a:pPr>
              <a:t>20</a:t>
            </a:fld>
            <a:endParaRPr lang="en-US" altLang="en-US" smtClean="0"/>
          </a:p>
        </p:txBody>
      </p:sp>
    </p:spTree>
    <p:extLst>
      <p:ext uri="{BB962C8B-B14F-4D97-AF65-F5344CB8AC3E}">
        <p14:creationId xmlns:p14="http://schemas.microsoft.com/office/powerpoint/2010/main" val="3928644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Let’s take a look at a mixed dish : Breakfast Pizza</a:t>
            </a:r>
          </a:p>
          <a:p>
            <a:r>
              <a:rPr lang="en-US" altLang="en-US" dirty="0" smtClean="0"/>
              <a:t>You have to really watch the brackets</a:t>
            </a:r>
            <a:endParaRPr lang="en-US" altLang="en-US" b="1" dirty="0" smtClean="0"/>
          </a:p>
          <a:p>
            <a:r>
              <a:rPr lang="en-US" altLang="en-US" b="1" dirty="0" smtClean="0"/>
              <a:t>Does this product contain non-Creditable </a:t>
            </a:r>
            <a:r>
              <a:rPr lang="en-US" altLang="en-US" b="1" dirty="0" smtClean="0"/>
              <a:t>Grains or unenriched</a:t>
            </a:r>
            <a:r>
              <a:rPr lang="en-US" altLang="en-US" b="1" baseline="0" dirty="0" smtClean="0"/>
              <a:t> / non whole grains</a:t>
            </a:r>
            <a:r>
              <a:rPr lang="en-US" altLang="en-US" b="1" dirty="0" smtClean="0"/>
              <a:t>? </a:t>
            </a:r>
            <a:r>
              <a:rPr lang="en-US" altLang="en-US" dirty="0" smtClean="0"/>
              <a:t>….Yes soy flour </a:t>
            </a:r>
            <a:endParaRPr lang="en-US" altLang="en-US" dirty="0" smtClean="0"/>
          </a:p>
          <a:p>
            <a:r>
              <a:rPr lang="en-US" altLang="en-US" b="1" dirty="0" smtClean="0"/>
              <a:t>Whole </a:t>
            </a:r>
            <a:r>
              <a:rPr lang="en-US" altLang="en-US" b="1" dirty="0" smtClean="0"/>
              <a:t>Grain Rich? </a:t>
            </a:r>
            <a:r>
              <a:rPr lang="en-US" altLang="en-US" dirty="0" smtClean="0"/>
              <a:t>NO… at least not with this ingredient list alone.</a:t>
            </a:r>
          </a:p>
          <a:p>
            <a:r>
              <a:rPr lang="en-US" altLang="en-US" b="1" dirty="0" smtClean="0"/>
              <a:t>Now how about oz </a:t>
            </a:r>
            <a:r>
              <a:rPr lang="en-US" altLang="en-US" b="1" dirty="0" err="1" smtClean="0"/>
              <a:t>eq</a:t>
            </a:r>
            <a:r>
              <a:rPr lang="en-US" altLang="en-US" dirty="0" smtClean="0"/>
              <a:t>….Can’t use Exhibit A for  mixed product – will need information from manufacturer</a:t>
            </a:r>
          </a:p>
          <a:p>
            <a:endParaRPr lang="en-US" altLang="en-US" sz="2400" b="1" dirty="0"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1B2BAF-150F-450E-B470-0E368E93DE19}" type="slidenum">
              <a:rPr lang="en-US" altLang="en-US" smtClean="0"/>
              <a:pPr>
                <a:spcBef>
                  <a:spcPct val="0"/>
                </a:spcBef>
              </a:pPr>
              <a:t>21</a:t>
            </a:fld>
            <a:endParaRPr lang="en-US" altLang="en-US" smtClean="0"/>
          </a:p>
        </p:txBody>
      </p:sp>
    </p:spTree>
    <p:extLst>
      <p:ext uri="{BB962C8B-B14F-4D97-AF65-F5344CB8AC3E}">
        <p14:creationId xmlns:p14="http://schemas.microsoft.com/office/powerpoint/2010/main" val="17172830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Ah – but look at this…this product has a CN label  AND</a:t>
            </a:r>
          </a:p>
          <a:p>
            <a:r>
              <a:rPr lang="en-US" altLang="en-US" dirty="0" smtClean="0"/>
              <a:t>A CN label trumps ALL…verification that product has been reviewed by USDA.</a:t>
            </a:r>
          </a:p>
          <a:p>
            <a:r>
              <a:rPr lang="en-US" altLang="en-US" dirty="0" smtClean="0"/>
              <a:t>Just make sure that label is current.</a:t>
            </a:r>
          </a:p>
          <a:p>
            <a:r>
              <a:rPr lang="en-US" altLang="en-US" dirty="0" smtClean="0"/>
              <a:t>If CN label uses the term GRAINS…product has met creditable grains, enriched AND whole grains requirements.</a:t>
            </a:r>
          </a:p>
          <a:p>
            <a:endParaRPr lang="en-US" altLang="en-US" sz="2400" b="1" dirty="0"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0A4FDE-C00A-42E3-B81B-80C172CAF16F}" type="slidenum">
              <a:rPr lang="en-US" altLang="en-US" smtClean="0"/>
              <a:pPr>
                <a:spcBef>
                  <a:spcPct val="0"/>
                </a:spcBef>
              </a:pPr>
              <a:t>22</a:t>
            </a:fld>
            <a:endParaRPr lang="en-US" altLang="en-US" smtClean="0"/>
          </a:p>
        </p:txBody>
      </p:sp>
    </p:spTree>
    <p:extLst>
      <p:ext uri="{BB962C8B-B14F-4D97-AF65-F5344CB8AC3E}">
        <p14:creationId xmlns:p14="http://schemas.microsoft.com/office/powerpoint/2010/main" val="2683339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Make </a:t>
            </a:r>
            <a:r>
              <a:rPr lang="en-US" altLang="en-US" dirty="0" smtClean="0"/>
              <a:t>sure the croutons serving size is less than .25 oz </a:t>
            </a:r>
            <a:r>
              <a:rPr lang="en-US" altLang="en-US" dirty="0" err="1" smtClean="0"/>
              <a:t>eq</a:t>
            </a:r>
            <a:r>
              <a:rPr lang="en-US" altLang="en-US" dirty="0" smtClean="0"/>
              <a:t> (3.99 grams) and then they would not need to meet the whole grains specifications but would still be included in the dietary specification (same as a condiment)</a:t>
            </a:r>
          </a:p>
          <a:p>
            <a:endParaRPr lang="en-US" altLang="en-US" dirty="0"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D1DA45-3BBC-4EAC-80C5-F3BA572EB844}" type="slidenum">
              <a:rPr lang="en-US" altLang="en-US" smtClean="0"/>
              <a:pPr>
                <a:spcBef>
                  <a:spcPct val="0"/>
                </a:spcBef>
              </a:pPr>
              <a:t>23</a:t>
            </a:fld>
            <a:endParaRPr lang="en-US" altLang="en-US" smtClean="0"/>
          </a:p>
        </p:txBody>
      </p:sp>
    </p:spTree>
    <p:extLst>
      <p:ext uri="{BB962C8B-B14F-4D97-AF65-F5344CB8AC3E}">
        <p14:creationId xmlns:p14="http://schemas.microsoft.com/office/powerpoint/2010/main" val="2197917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NEXT COMPONENT:  MEAT/MEAT ALTERNATE</a:t>
            </a:r>
          </a:p>
          <a:p>
            <a:pPr eaLnBrk="1" hangingPunct="1">
              <a:spcBef>
                <a:spcPct val="0"/>
              </a:spcBef>
            </a:pPr>
            <a:r>
              <a:rPr lang="en-US" altLang="en-US" dirty="0" smtClean="0"/>
              <a:t>The Meat / Meat Alternate group is different depending on what meal you are planning.</a:t>
            </a:r>
          </a:p>
          <a:p>
            <a:pPr eaLnBrk="1" hangingPunct="1">
              <a:spcBef>
                <a:spcPct val="0"/>
              </a:spcBef>
            </a:pPr>
            <a:endParaRPr lang="en-US" altLang="en-US" dirty="0" smtClean="0"/>
          </a:p>
          <a:p>
            <a:pPr eaLnBrk="1" hangingPunct="1">
              <a:spcBef>
                <a:spcPct val="0"/>
              </a:spcBef>
            </a:pPr>
            <a:r>
              <a:rPr lang="en-US" altLang="en-US" dirty="0" smtClean="0"/>
              <a:t>For Breakfast:  </a:t>
            </a:r>
            <a:r>
              <a:rPr lang="en-US" altLang="en-US" b="1" dirty="0" smtClean="0"/>
              <a:t>No meat is required</a:t>
            </a:r>
            <a:r>
              <a:rPr lang="en-US" altLang="en-US" dirty="0" smtClean="0"/>
              <a:t>.  </a:t>
            </a:r>
          </a:p>
          <a:p>
            <a:pPr eaLnBrk="1" hangingPunct="1">
              <a:spcBef>
                <a:spcPct val="0"/>
              </a:spcBef>
            </a:pPr>
            <a:r>
              <a:rPr lang="en-US" altLang="en-US" sz="2400" dirty="0" smtClean="0"/>
              <a:t>	</a:t>
            </a:r>
          </a:p>
          <a:p>
            <a:pPr eaLnBrk="1" hangingPunct="1">
              <a:spcBef>
                <a:spcPct val="0"/>
              </a:spcBef>
            </a:pPr>
            <a:endParaRPr lang="en-US" altLang="en-US" sz="2000" dirty="0" smtClean="0"/>
          </a:p>
          <a:p>
            <a:pPr eaLnBrk="1" hangingPunct="1">
              <a:spcBef>
                <a:spcPct val="0"/>
              </a:spcBef>
            </a:pPr>
            <a:endParaRPr lang="en-US" altLang="en-US" i="1" dirty="0"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CF5C3B-3A13-422F-B7C2-A6879400D1DC}" type="slidenum">
              <a:rPr lang="en-US" altLang="en-US" smtClean="0"/>
              <a:pPr>
                <a:spcBef>
                  <a:spcPct val="0"/>
                </a:spcBef>
              </a:pPr>
              <a:t>24</a:t>
            </a:fld>
            <a:endParaRPr lang="en-US" altLang="en-US" smtClean="0"/>
          </a:p>
        </p:txBody>
      </p:sp>
    </p:spTree>
    <p:extLst>
      <p:ext uri="{BB962C8B-B14F-4D97-AF65-F5344CB8AC3E}">
        <p14:creationId xmlns:p14="http://schemas.microsoft.com/office/powerpoint/2010/main" val="1659866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defRPr/>
            </a:pPr>
            <a:r>
              <a:rPr lang="en-US" altLang="en-US" dirty="0" smtClean="0"/>
              <a:t>Not new with the new meal patterns – but as a reminder.</a:t>
            </a:r>
          </a:p>
          <a:p>
            <a:pPr eaLnBrk="1" hangingPunct="1">
              <a:spcBef>
                <a:spcPct val="0"/>
              </a:spcBef>
              <a:defRPr/>
            </a:pPr>
            <a:r>
              <a:rPr lang="en-US" altLang="en-US" dirty="0" smtClean="0"/>
              <a:t>(from 201.10)</a:t>
            </a:r>
            <a:endParaRPr lang="en-US" altLang="en-US" i="1" dirty="0" smtClean="0"/>
          </a:p>
          <a:p>
            <a:pPr>
              <a:defRPr/>
            </a:pPr>
            <a:r>
              <a:rPr lang="en-US" dirty="0" smtClean="0"/>
              <a:t>(B) </a:t>
            </a:r>
            <a:r>
              <a:rPr lang="en-US" i="1" dirty="0" smtClean="0"/>
              <a:t>Nuts and seeds. </a:t>
            </a:r>
            <a:r>
              <a:rPr lang="en-US" dirty="0" smtClean="0"/>
              <a:t>Nuts and seeds and their butters are allowed as meat alternates</a:t>
            </a:r>
          </a:p>
          <a:p>
            <a:pPr>
              <a:defRPr/>
            </a:pPr>
            <a:r>
              <a:rPr lang="en-US" dirty="0" smtClean="0"/>
              <a:t>in accordance with FNS guidance. Acorns, chestnuts, and coconuts may not be used because of their low protein and iron content. Nut and seed meals or flours may be used only if they meet the requirements for Alternate Protein Products established in appendix A to this part. Nuts or seeds may be used to meet no more than one half (50 percent) of the meats/meat alternates component with another meats/meat alternates to meet the full requirement.</a:t>
            </a:r>
            <a:endParaRPr lang="en-US" altLang="en-US" i="1"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947802-095D-4D09-BE39-A0E93E6F373D}" type="slidenum">
              <a:rPr lang="en-US" altLang="en-US" smtClean="0"/>
              <a:pPr>
                <a:spcBef>
                  <a:spcPct val="0"/>
                </a:spcBef>
              </a:pPr>
              <a:t>25</a:t>
            </a:fld>
            <a:endParaRPr lang="en-US" altLang="en-US" smtClean="0"/>
          </a:p>
        </p:txBody>
      </p:sp>
    </p:spTree>
    <p:extLst>
      <p:ext uri="{BB962C8B-B14F-4D97-AF65-F5344CB8AC3E}">
        <p14:creationId xmlns:p14="http://schemas.microsoft.com/office/powerpoint/2010/main" val="949108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defRPr/>
            </a:pPr>
            <a:r>
              <a:rPr lang="en-US" altLang="en-US" i="1" dirty="0" smtClean="0"/>
              <a:t>Lets look at an example.  This egg burrito has a 1oz eq. tortilla and a 1 oz eq of egg</a:t>
            </a:r>
          </a:p>
          <a:p>
            <a:pPr eaLnBrk="1" hangingPunct="1">
              <a:spcBef>
                <a:spcPct val="0"/>
              </a:spcBef>
              <a:defRPr/>
            </a:pPr>
            <a:endParaRPr lang="en-US" altLang="en-US" dirty="0" smtClean="0"/>
          </a:p>
          <a:p>
            <a:pPr eaLnBrk="1" hangingPunct="1">
              <a:spcBef>
                <a:spcPct val="0"/>
              </a:spcBef>
              <a:defRPr/>
            </a:pPr>
            <a:r>
              <a:rPr lang="en-US" dirty="0" smtClean="0"/>
              <a:t>If you count a M/MA as a grain is counts towards your weekly minimum</a:t>
            </a:r>
          </a:p>
          <a:p>
            <a:pPr eaLnBrk="1" hangingPunct="1">
              <a:spcBef>
                <a:spcPct val="0"/>
              </a:spcBef>
              <a:defRPr/>
            </a:pPr>
            <a:r>
              <a:rPr lang="en-US" altLang="en-US" dirty="0" smtClean="0"/>
              <a:t>OR you may count the M/MA as an “extra” </a:t>
            </a:r>
          </a:p>
          <a:p>
            <a:pPr marL="800100" lvl="1" indent="-342900" eaLnBrk="1" hangingPunct="1">
              <a:spcBef>
                <a:spcPct val="0"/>
              </a:spcBef>
              <a:buFont typeface="Arial" panose="020B0604020202020204" pitchFamily="34" charset="0"/>
              <a:buChar char="•"/>
              <a:defRPr/>
            </a:pPr>
            <a:r>
              <a:rPr lang="en-US" altLang="en-US" dirty="0" smtClean="0">
                <a:sym typeface="Wingdings" panose="05000000000000000000" pitchFamily="2" charset="2"/>
              </a:rPr>
              <a:t>It doesn’t get counted toward meal pattern components</a:t>
            </a:r>
          </a:p>
          <a:p>
            <a:pPr marL="800100" lvl="1" indent="-342900" eaLnBrk="1" hangingPunct="1">
              <a:spcBef>
                <a:spcPct val="0"/>
              </a:spcBef>
              <a:buFont typeface="Arial" panose="020B0604020202020204" pitchFamily="34" charset="0"/>
              <a:buChar char="•"/>
              <a:defRPr/>
            </a:pPr>
            <a:r>
              <a:rPr lang="en-US" altLang="en-US" dirty="0" smtClean="0"/>
              <a:t>It’s important to note that you would include the “extra” item in the dietary specifications (Calories, Sat fat. And sodium)</a:t>
            </a:r>
          </a:p>
          <a:p>
            <a:pPr eaLnBrk="1" hangingPunct="1">
              <a:spcBef>
                <a:spcPct val="0"/>
              </a:spcBef>
              <a:defRPr/>
            </a:pPr>
            <a:r>
              <a:rPr lang="en-US" altLang="en-US" dirty="0" smtClean="0"/>
              <a:t>Also note that an “extra” item does NOT count for OVS</a:t>
            </a:r>
          </a:p>
          <a:p>
            <a:pPr eaLnBrk="1" hangingPunct="1">
              <a:spcBef>
                <a:spcPct val="0"/>
              </a:spcBef>
              <a:defRPr/>
            </a:pPr>
            <a:endParaRPr lang="en-US" altLang="en-US" sz="2400" i="1" dirty="0"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871361-AC74-4EDE-9EE7-93B944803DCD}" type="slidenum">
              <a:rPr lang="en-US" altLang="en-US" smtClean="0"/>
              <a:pPr>
                <a:spcBef>
                  <a:spcPct val="0"/>
                </a:spcBef>
              </a:pPr>
              <a:t>26</a:t>
            </a:fld>
            <a:endParaRPr lang="en-US" altLang="en-US" smtClean="0"/>
          </a:p>
        </p:txBody>
      </p:sp>
    </p:spTree>
    <p:extLst>
      <p:ext uri="{BB962C8B-B14F-4D97-AF65-F5344CB8AC3E}">
        <p14:creationId xmlns:p14="http://schemas.microsoft.com/office/powerpoint/2010/main" val="33613385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Take a look at this breakfast menu?</a:t>
            </a:r>
          </a:p>
          <a:p>
            <a:pPr eaLnBrk="1" hangingPunct="1">
              <a:spcBef>
                <a:spcPct val="0"/>
              </a:spcBef>
            </a:pPr>
            <a:r>
              <a:rPr lang="en-US" altLang="en-US" dirty="0" smtClean="0"/>
              <a:t>Do you notice any problems?</a:t>
            </a:r>
          </a:p>
          <a:p>
            <a:pPr eaLnBrk="1" hangingPunct="1">
              <a:spcBef>
                <a:spcPct val="0"/>
              </a:spcBef>
            </a:pPr>
            <a:r>
              <a:rPr lang="en-US" altLang="en-US" dirty="0" smtClean="0"/>
              <a:t>-Can’t menu egg and </a:t>
            </a:r>
            <a:r>
              <a:rPr lang="en-US" altLang="en-US" dirty="0" smtClean="0"/>
              <a:t>sausage together as an entrée choice </a:t>
            </a:r>
            <a:r>
              <a:rPr lang="en-US" altLang="en-US" dirty="0" smtClean="0"/>
              <a:t>–must have a min of 1 oz grain</a:t>
            </a:r>
          </a:p>
          <a:p>
            <a:pPr eaLnBrk="1" hangingPunct="1">
              <a:spcBef>
                <a:spcPct val="0"/>
              </a:spcBef>
            </a:pPr>
            <a:r>
              <a:rPr lang="en-US" altLang="en-US" dirty="0" smtClean="0"/>
              <a:t>-Yogurt parfait OK IF includes at least 1 oz </a:t>
            </a:r>
            <a:r>
              <a:rPr lang="en-US" altLang="en-US" dirty="0" err="1" smtClean="0"/>
              <a:t>eq</a:t>
            </a:r>
            <a:r>
              <a:rPr lang="en-US" altLang="en-US" dirty="0" smtClean="0"/>
              <a:t> grain in granola</a:t>
            </a:r>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83E120-5BBE-4E61-BD8D-8C42316E5F15}" type="slidenum">
              <a:rPr lang="en-US" altLang="en-US" smtClean="0"/>
              <a:pPr>
                <a:spcBef>
                  <a:spcPct val="0"/>
                </a:spcBef>
              </a:pPr>
              <a:t>27</a:t>
            </a:fld>
            <a:endParaRPr lang="en-US" altLang="en-US" smtClean="0"/>
          </a:p>
        </p:txBody>
      </p:sp>
    </p:spTree>
    <p:extLst>
      <p:ext uri="{BB962C8B-B14F-4D97-AF65-F5344CB8AC3E}">
        <p14:creationId xmlns:p14="http://schemas.microsoft.com/office/powerpoint/2010/main" val="2362368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400" b="1" dirty="0"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0F05EB-C027-4665-B067-73D288BD6F69}" type="slidenum">
              <a:rPr lang="en-US" altLang="en-US" smtClean="0"/>
              <a:pPr>
                <a:spcBef>
                  <a:spcPct val="0"/>
                </a:spcBef>
              </a:pPr>
              <a:t>28</a:t>
            </a:fld>
            <a:endParaRPr lang="en-US" altLang="en-US" smtClean="0"/>
          </a:p>
        </p:txBody>
      </p:sp>
    </p:spTree>
    <p:extLst>
      <p:ext uri="{BB962C8B-B14F-4D97-AF65-F5344CB8AC3E}">
        <p14:creationId xmlns:p14="http://schemas.microsoft.com/office/powerpoint/2010/main" val="3048854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73751" lvl="1" indent="-373751" defTabSz="997725" eaLnBrk="1" hangingPunct="1">
              <a:spcBef>
                <a:spcPct val="0"/>
              </a:spcBef>
              <a:defRPr/>
            </a:pPr>
            <a:r>
              <a:rPr lang="en-US" dirty="0" smtClean="0">
                <a:latin typeface="Arial" charset="0"/>
                <a:cs typeface="Arial" charset="0"/>
              </a:rPr>
              <a:t>A couple of quick reminders for fruit:</a:t>
            </a:r>
          </a:p>
          <a:p>
            <a:pPr marL="273662" indent="-273662" eaLnBrk="1" fontAlgn="auto" hangingPunct="1">
              <a:spcAft>
                <a:spcPts val="0"/>
              </a:spcAft>
              <a:defRPr/>
            </a:pPr>
            <a:r>
              <a:rPr lang="en-US" dirty="0"/>
              <a:t>Fresh, </a:t>
            </a:r>
            <a:r>
              <a:rPr lang="en-US" dirty="0" smtClean="0"/>
              <a:t>frozen, </a:t>
            </a:r>
            <a:r>
              <a:rPr lang="en-US" dirty="0"/>
              <a:t>canned in juice/light syrup, or dried fruit options </a:t>
            </a:r>
          </a:p>
          <a:p>
            <a:pPr marL="273662" indent="-273662" eaLnBrk="1" fontAlgn="auto" hangingPunct="1">
              <a:spcAft>
                <a:spcPts val="0"/>
              </a:spcAft>
              <a:defRPr/>
            </a:pPr>
            <a:r>
              <a:rPr lang="en-US" dirty="0" smtClean="0"/>
              <a:t>Frozen fruit </a:t>
            </a:r>
            <a:r>
              <a:rPr lang="en-US" dirty="0"/>
              <a:t>with added sugar </a:t>
            </a:r>
            <a:r>
              <a:rPr lang="en-US" dirty="0" smtClean="0"/>
              <a:t>made permanent in final 6 cent rule</a:t>
            </a:r>
            <a:endParaRPr lang="en-US" dirty="0"/>
          </a:p>
          <a:p>
            <a:pPr marL="273662" indent="-273662" eaLnBrk="1" fontAlgn="auto" hangingPunct="1">
              <a:spcAft>
                <a:spcPts val="0"/>
              </a:spcAft>
              <a:defRPr/>
            </a:pPr>
            <a:r>
              <a:rPr lang="en-US" dirty="0"/>
              <a:t>¼ cup of dried fruit =  ½ cup of fruit</a:t>
            </a:r>
          </a:p>
          <a:p>
            <a:pPr marL="1071841" lvl="2" indent="-273662" eaLnBrk="1" fontAlgn="auto" hangingPunct="1">
              <a:spcAft>
                <a:spcPts val="0"/>
              </a:spcAft>
              <a:defRPr/>
            </a:pPr>
            <a:r>
              <a:rPr lang="en-US" dirty="0" smtClean="0"/>
              <a:t>Refer to Food Buying Guide for crediting</a:t>
            </a:r>
            <a:endParaRPr lang="en-US" dirty="0"/>
          </a:p>
          <a:p>
            <a:pPr marL="273662" indent="-273662" eaLnBrk="1" fontAlgn="auto" hangingPunct="1">
              <a:spcAft>
                <a:spcPts val="0"/>
              </a:spcAft>
              <a:defRPr/>
            </a:pPr>
            <a:r>
              <a:rPr lang="en-US" dirty="0"/>
              <a:t>No more than half of fruit offerings may be in the form of juice (effective SY 14-15)</a:t>
            </a:r>
          </a:p>
          <a:p>
            <a:pPr marL="273662" indent="-273662" eaLnBrk="1" fontAlgn="auto" hangingPunct="1">
              <a:spcAft>
                <a:spcPts val="0"/>
              </a:spcAft>
              <a:defRPr/>
            </a:pPr>
            <a:r>
              <a:rPr lang="en-US" dirty="0"/>
              <a:t>100% juice only</a:t>
            </a:r>
          </a:p>
          <a:p>
            <a:pPr defTabSz="997725" eaLnBrk="1" hangingPunct="1">
              <a:spcBef>
                <a:spcPct val="0"/>
              </a:spcBef>
              <a:defRPr/>
            </a:pPr>
            <a:endParaRPr lang="en-US" i="1" dirty="0"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A94D3A-28BC-4D3B-B6BD-49CBCFF51A7A}" type="slidenum">
              <a:rPr lang="en-US" altLang="en-US" smtClean="0"/>
              <a:pPr>
                <a:spcBef>
                  <a:spcPct val="0"/>
                </a:spcBef>
              </a:pPr>
              <a:t>29</a:t>
            </a:fld>
            <a:endParaRPr lang="en-US" altLang="en-US" smtClean="0"/>
          </a:p>
        </p:txBody>
      </p:sp>
    </p:spTree>
    <p:extLst>
      <p:ext uri="{BB962C8B-B14F-4D97-AF65-F5344CB8AC3E}">
        <p14:creationId xmlns:p14="http://schemas.microsoft.com/office/powerpoint/2010/main" val="3849215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2EB827-FBEF-4188-8911-B15F440E384D}" type="slidenum">
              <a:rPr lang="en-US" altLang="en-US" smtClean="0">
                <a:latin typeface="Calibri" panose="020F0502020204030204" pitchFamily="34" charset="0"/>
              </a:rPr>
              <a:pPr/>
              <a:t>3</a:t>
            </a:fld>
            <a:endParaRPr lang="en-US" altLang="en-US" smtClean="0">
              <a:latin typeface="Calibri" panose="020F0502020204030204" pitchFamily="34" charset="0"/>
            </a:endParaRPr>
          </a:p>
        </p:txBody>
      </p:sp>
    </p:spTree>
    <p:extLst>
      <p:ext uri="{BB962C8B-B14F-4D97-AF65-F5344CB8AC3E}">
        <p14:creationId xmlns:p14="http://schemas.microsoft.com/office/powerpoint/2010/main" val="2423966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6950" eaLnBrk="1" hangingPunct="1">
              <a:spcBef>
                <a:spcPct val="0"/>
              </a:spcBef>
            </a:pPr>
            <a:r>
              <a:rPr lang="en-US" altLang="en-US" i="0" dirty="0" smtClean="0"/>
              <a:t>Make sure to check your figures…some crediting amounts were adjusted in the newest version of the </a:t>
            </a:r>
            <a:r>
              <a:rPr lang="en-US" altLang="en-US" i="0" dirty="0" smtClean="0"/>
              <a:t>Food Buying Guide. (located at: http://www.fns.usda.gov/tn/food-buying-guide-school-meal-programs)</a:t>
            </a:r>
          </a:p>
          <a:p>
            <a:pPr defTabSz="996950" eaLnBrk="1" hangingPunct="1">
              <a:spcBef>
                <a:spcPct val="0"/>
              </a:spcBef>
            </a:pPr>
            <a:endParaRPr lang="en-US" altLang="en-US" i="0" dirty="0" smtClean="0"/>
          </a:p>
          <a:p>
            <a:pPr defTabSz="996950" eaLnBrk="1" hangingPunct="1">
              <a:spcBef>
                <a:spcPct val="0"/>
              </a:spcBef>
            </a:pPr>
            <a:r>
              <a:rPr lang="en-US" altLang="en-US" i="0" dirty="0" smtClean="0"/>
              <a:t>What do you do if you have a fruit you can not locate in the FBG?</a:t>
            </a:r>
          </a:p>
          <a:p>
            <a:pPr defTabSz="996950" eaLnBrk="1" hangingPunct="1">
              <a:spcBef>
                <a:spcPct val="0"/>
              </a:spcBef>
            </a:pPr>
            <a:r>
              <a:rPr lang="en-US" altLang="en-US" i="0" dirty="0" smtClean="0"/>
              <a:t>For example </a:t>
            </a:r>
            <a:r>
              <a:rPr lang="en-US" altLang="en-US" i="0" dirty="0" err="1" smtClean="0"/>
              <a:t>Pluots</a:t>
            </a:r>
            <a:r>
              <a:rPr lang="en-US" altLang="en-US" i="0" dirty="0" smtClean="0"/>
              <a:t>…look in FBG</a:t>
            </a:r>
          </a:p>
          <a:p>
            <a:pPr defTabSz="996950" eaLnBrk="1" hangingPunct="1">
              <a:spcBef>
                <a:spcPct val="0"/>
              </a:spcBef>
            </a:pPr>
            <a:r>
              <a:rPr lang="en-US" altLang="en-US" i="0" dirty="0" smtClean="0"/>
              <a:t>You could…</a:t>
            </a:r>
          </a:p>
          <a:p>
            <a:pPr defTabSz="996950" eaLnBrk="1" hangingPunct="1">
              <a:spcBef>
                <a:spcPct val="0"/>
              </a:spcBef>
            </a:pPr>
            <a:r>
              <a:rPr lang="en-US" altLang="en-US" i="0" dirty="0" smtClean="0"/>
              <a:t>	-Check with your specialist</a:t>
            </a:r>
          </a:p>
          <a:p>
            <a:pPr defTabSz="996950" eaLnBrk="1" hangingPunct="1">
              <a:spcBef>
                <a:spcPct val="0"/>
              </a:spcBef>
            </a:pPr>
            <a:r>
              <a:rPr lang="en-US" altLang="en-US" i="0" dirty="0" smtClean="0"/>
              <a:t>	-Use equitable fruit/ size of fruit and document</a:t>
            </a:r>
          </a:p>
          <a:p>
            <a:pPr defTabSz="996950" eaLnBrk="1" hangingPunct="1">
              <a:spcBef>
                <a:spcPct val="0"/>
              </a:spcBef>
            </a:pPr>
            <a:r>
              <a:rPr lang="en-US" altLang="en-US" i="0" dirty="0" smtClean="0"/>
              <a:t>	-Cut up a </a:t>
            </a:r>
            <a:r>
              <a:rPr lang="en-US" altLang="en-US" i="0" dirty="0" err="1" smtClean="0"/>
              <a:t>pluot</a:t>
            </a:r>
            <a:r>
              <a:rPr lang="en-US" altLang="en-US" i="0" dirty="0" smtClean="0"/>
              <a:t> in measure and document</a:t>
            </a:r>
          </a:p>
          <a:p>
            <a:pPr defTabSz="996950" eaLnBrk="1" hangingPunct="1">
              <a:spcBef>
                <a:spcPct val="0"/>
              </a:spcBef>
            </a:pPr>
            <a:r>
              <a:rPr lang="en-US" altLang="en-US" i="0" dirty="0" smtClean="0"/>
              <a:t>This flexibility is only allowed for fruit!</a:t>
            </a:r>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025A6C-33FB-4EFC-BDF8-741ECC3CCBCE}" type="slidenum">
              <a:rPr lang="en-US" altLang="en-US" smtClean="0"/>
              <a:pPr>
                <a:spcBef>
                  <a:spcPct val="0"/>
                </a:spcBef>
              </a:pPr>
              <a:t>30</a:t>
            </a:fld>
            <a:endParaRPr lang="en-US" altLang="en-US" smtClean="0"/>
          </a:p>
        </p:txBody>
      </p:sp>
    </p:spTree>
    <p:extLst>
      <p:ext uri="{BB962C8B-B14F-4D97-AF65-F5344CB8AC3E}">
        <p14:creationId xmlns:p14="http://schemas.microsoft.com/office/powerpoint/2010/main" val="39128863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No more than half of the fruit </a:t>
            </a:r>
            <a:r>
              <a:rPr lang="en-US" altLang="en-US" b="1" smtClean="0"/>
              <a:t>offerings</a:t>
            </a:r>
            <a:r>
              <a:rPr lang="en-US" altLang="en-US" smtClean="0"/>
              <a:t> may be in the form of juice for the week</a:t>
            </a:r>
          </a:p>
          <a:p>
            <a:pPr eaLnBrk="1" hangingPunct="1"/>
            <a:r>
              <a:rPr lang="en-US" altLang="en-US" sz="1100" smtClean="0"/>
              <a:t>(“offering” is the amount of fruit the child is able to select regardless of number of variety choices)</a:t>
            </a:r>
          </a:p>
          <a:p>
            <a:pPr eaLnBrk="1" hangingPunct="1">
              <a:spcBef>
                <a:spcPct val="0"/>
              </a:spcBef>
            </a:pPr>
            <a:endParaRPr lang="en-US" altLang="en-US" i="1"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7DCDE0-FA21-4BD5-B639-88A164DFB380}" type="slidenum">
              <a:rPr lang="en-US" altLang="en-US" smtClean="0"/>
              <a:pPr>
                <a:spcBef>
                  <a:spcPct val="0"/>
                </a:spcBef>
              </a:pPr>
              <a:t>31</a:t>
            </a:fld>
            <a:endParaRPr lang="en-US" altLang="en-US" smtClean="0"/>
          </a:p>
        </p:txBody>
      </p:sp>
    </p:spTree>
    <p:extLst>
      <p:ext uri="{BB962C8B-B14F-4D97-AF65-F5344CB8AC3E}">
        <p14:creationId xmlns:p14="http://schemas.microsoft.com/office/powerpoint/2010/main" val="1781423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Milk and fruit can be credited in a smoothie.  </a:t>
            </a:r>
          </a:p>
          <a:p>
            <a:r>
              <a:rPr lang="en-US" altLang="en-US" dirty="0" smtClean="0"/>
              <a:t>Meat/meat alternate in the form of yogurt may be credited.</a:t>
            </a:r>
          </a:p>
          <a:p>
            <a:r>
              <a:rPr lang="en-US" altLang="en-US" dirty="0" smtClean="0"/>
              <a:t>The type of milk used must be consistent with CNP guidance.  For National School Lunch and School Breakfast Programs, the milk fat content must be 1% or less and flavored milk must be fat-free. </a:t>
            </a:r>
          </a:p>
          <a:p>
            <a:r>
              <a:rPr lang="en-US" altLang="en-US" dirty="0" smtClean="0"/>
              <a:t>Pureed fruit added to smoothies must be considered juice and the rule of no more than half of all weekly fruit offerings can be in the form of juice applies.</a:t>
            </a:r>
          </a:p>
          <a:p>
            <a:r>
              <a:rPr lang="en-US" altLang="en-US" dirty="0" smtClean="0"/>
              <a:t>When smoothies are on the menu, fluid milk and must also be offered as a choice to meet the variety of milk requirement.</a:t>
            </a:r>
          </a:p>
          <a:p>
            <a:r>
              <a:rPr lang="en-US" altLang="en-US" dirty="0" smtClean="0"/>
              <a:t>Commercially prepared smoothies may only credit toward the fruit component (the milk does not meet standard of identity requirements).</a:t>
            </a:r>
          </a:p>
          <a:p>
            <a:r>
              <a:rPr lang="en-US" altLang="en-US" dirty="0" smtClean="0"/>
              <a:t>Smoothies with nutritional and/or herbal supplements added are not creditable in CNPs. </a:t>
            </a:r>
          </a:p>
          <a:p>
            <a:endParaRPr lang="en-US" altLang="en-US" dirty="0" smtClean="0"/>
          </a:p>
          <a:p>
            <a:pPr eaLnBrk="1" hangingPunct="1">
              <a:spcBef>
                <a:spcPct val="0"/>
              </a:spcBef>
            </a:pPr>
            <a:endParaRPr lang="en-US" altLang="en-US" i="1" dirty="0"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9586BA-8F6F-41E5-B677-741ACC4278C8}" type="slidenum">
              <a:rPr lang="en-US" altLang="en-US" smtClean="0"/>
              <a:pPr>
                <a:spcBef>
                  <a:spcPct val="0"/>
                </a:spcBef>
              </a:pPr>
              <a:t>32</a:t>
            </a:fld>
            <a:endParaRPr lang="en-US" altLang="en-US" smtClean="0"/>
          </a:p>
        </p:txBody>
      </p:sp>
    </p:spTree>
    <p:extLst>
      <p:ext uri="{BB962C8B-B14F-4D97-AF65-F5344CB8AC3E}">
        <p14:creationId xmlns:p14="http://schemas.microsoft.com/office/powerpoint/2010/main" val="27859232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400" b="1" dirty="0" smtClean="0"/>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57EFAB-09B8-4981-88A4-6DC3A1913D41}" type="slidenum">
              <a:rPr lang="en-US" altLang="en-US" smtClean="0"/>
              <a:pPr>
                <a:spcBef>
                  <a:spcPct val="0"/>
                </a:spcBef>
              </a:pPr>
              <a:t>33</a:t>
            </a:fld>
            <a:endParaRPr lang="en-US" altLang="en-US" smtClean="0"/>
          </a:p>
        </p:txBody>
      </p:sp>
    </p:spTree>
    <p:extLst>
      <p:ext uri="{BB962C8B-B14F-4D97-AF65-F5344CB8AC3E}">
        <p14:creationId xmlns:p14="http://schemas.microsoft.com/office/powerpoint/2010/main" val="4162332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FOR BREAKFAST –</a:t>
            </a:r>
          </a:p>
          <a:p>
            <a:pPr eaLnBrk="1" hangingPunct="1">
              <a:spcBef>
                <a:spcPct val="0"/>
              </a:spcBef>
            </a:pPr>
            <a:r>
              <a:rPr lang="en-US" altLang="en-US" dirty="0" smtClean="0"/>
              <a:t>Vegetables can substitute for a fruit (BUT must menu 2 cups for vegetable from sub group </a:t>
            </a:r>
            <a:r>
              <a:rPr lang="en-US" altLang="en-US" i="1" u="sng" dirty="0" smtClean="0"/>
              <a:t>other than starchy</a:t>
            </a:r>
            <a:r>
              <a:rPr lang="en-US" altLang="en-US" dirty="0" smtClean="0"/>
              <a:t> </a:t>
            </a:r>
            <a:r>
              <a:rPr lang="en-US" altLang="en-US" b="1" dirty="0" smtClean="0"/>
              <a:t>before</a:t>
            </a:r>
            <a:r>
              <a:rPr lang="en-US" altLang="en-US" dirty="0" smtClean="0"/>
              <a:t> you can offer starchy veggies)</a:t>
            </a:r>
          </a:p>
          <a:p>
            <a:pPr eaLnBrk="1" hangingPunct="1">
              <a:spcBef>
                <a:spcPct val="0"/>
              </a:spcBef>
            </a:pPr>
            <a:r>
              <a:rPr lang="en-US" altLang="en-US" dirty="0" smtClean="0"/>
              <a:t>The other option for vegetables is to </a:t>
            </a:r>
            <a:r>
              <a:rPr lang="en-US" altLang="en-US" u="sng" dirty="0" smtClean="0"/>
              <a:t>not count them as a component</a:t>
            </a:r>
            <a:r>
              <a:rPr lang="en-US" altLang="en-US" dirty="0" smtClean="0"/>
              <a:t> and count them as an </a:t>
            </a:r>
            <a:r>
              <a:rPr lang="en-US" altLang="en-US" b="1" dirty="0" smtClean="0"/>
              <a:t>EXTRA</a:t>
            </a:r>
          </a:p>
          <a:p>
            <a:pPr eaLnBrk="1" hangingPunct="1">
              <a:spcBef>
                <a:spcPct val="0"/>
              </a:spcBef>
            </a:pPr>
            <a:endParaRPr lang="en-US" altLang="en-US" dirty="0" smtClean="0"/>
          </a:p>
          <a:p>
            <a:pPr eaLnBrk="1" hangingPunct="1">
              <a:spcBef>
                <a:spcPct val="0"/>
              </a:spcBef>
            </a:pPr>
            <a:r>
              <a:rPr lang="en-US" altLang="en-US" dirty="0" smtClean="0"/>
              <a:t>Remember that “extra” must be included in the dietary specifications and do not count in OVS</a:t>
            </a:r>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FD474E-F801-4E28-9863-667B6169CC98}" type="slidenum">
              <a:rPr lang="en-US" altLang="en-US" smtClean="0"/>
              <a:pPr>
                <a:spcBef>
                  <a:spcPct val="0"/>
                </a:spcBef>
              </a:pPr>
              <a:t>34</a:t>
            </a:fld>
            <a:endParaRPr lang="en-US" altLang="en-US" smtClean="0"/>
          </a:p>
        </p:txBody>
      </p:sp>
    </p:spTree>
    <p:extLst>
      <p:ext uri="{BB962C8B-B14F-4D97-AF65-F5344CB8AC3E}">
        <p14:creationId xmlns:p14="http://schemas.microsoft.com/office/powerpoint/2010/main" val="30577252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Vegetables at lunch</a:t>
            </a:r>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B3BB21-1BE4-4A08-B0CC-5834CC126CDA}" type="slidenum">
              <a:rPr lang="en-US" altLang="en-US" smtClean="0"/>
              <a:pPr>
                <a:spcBef>
                  <a:spcPct val="0"/>
                </a:spcBef>
              </a:pPr>
              <a:t>35</a:t>
            </a:fld>
            <a:endParaRPr lang="en-US" altLang="en-US" smtClean="0"/>
          </a:p>
        </p:txBody>
      </p:sp>
    </p:spTree>
    <p:extLst>
      <p:ext uri="{BB962C8B-B14F-4D97-AF65-F5344CB8AC3E}">
        <p14:creationId xmlns:p14="http://schemas.microsoft.com/office/powerpoint/2010/main" val="3237868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b="0" dirty="0" smtClean="0"/>
              <a:t>This handout can be found</a:t>
            </a:r>
            <a:r>
              <a:rPr lang="en-US" altLang="en-US" sz="2400" b="0" baseline="0" dirty="0" smtClean="0"/>
              <a:t> at </a:t>
            </a:r>
            <a:r>
              <a:rPr lang="en-US" altLang="en-US" sz="2400" b="0" dirty="0" smtClean="0"/>
              <a:t>http://www.k12.wa.us/ChildNutrition/Programs/NSLBP/pubdocs/VegetableSubgrouphandout.pdf</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sz="2400" b="0" dirty="0" smtClean="0"/>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2400" b="0" dirty="0" smtClean="0"/>
              <a:t>Other versions of the chart,</a:t>
            </a:r>
            <a:r>
              <a:rPr lang="en-US" altLang="en-US" sz="2400" b="0" baseline="0" dirty="0" smtClean="0"/>
              <a:t> including posters can be found at: </a:t>
            </a:r>
            <a:r>
              <a:rPr lang="en-US" altLang="en-US" sz="2400" dirty="0" smtClean="0"/>
              <a:t>http://www.k12.wa.us/ChildNutrition/Programs/NSLBP/NewMealPatterns.aspx</a:t>
            </a:r>
          </a:p>
          <a:p>
            <a:pPr eaLnBrk="1" hangingPunct="1">
              <a:spcBef>
                <a:spcPct val="0"/>
              </a:spcBef>
            </a:pPr>
            <a:endParaRPr lang="en-US" altLang="en-US" sz="2400" b="0" dirty="0"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C49F0C-FCE6-4D14-BFEC-70B58CE9EF0E}" type="slidenum">
              <a:rPr lang="en-US" altLang="en-US" smtClean="0"/>
              <a:pPr>
                <a:spcBef>
                  <a:spcPct val="0"/>
                </a:spcBef>
              </a:pPr>
              <a:t>36</a:t>
            </a:fld>
            <a:endParaRPr lang="en-US" altLang="en-US" smtClean="0"/>
          </a:p>
        </p:txBody>
      </p:sp>
    </p:spTree>
    <p:extLst>
      <p:ext uri="{BB962C8B-B14F-4D97-AF65-F5344CB8AC3E}">
        <p14:creationId xmlns:p14="http://schemas.microsoft.com/office/powerpoint/2010/main" val="424189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Swiss Chard: Dark Green</a:t>
            </a:r>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013310-4A95-4369-A981-9EC06806C034}" type="slidenum">
              <a:rPr lang="en-US" altLang="en-US" smtClean="0"/>
              <a:pPr>
                <a:spcBef>
                  <a:spcPct val="0"/>
                </a:spcBef>
              </a:pPr>
              <a:t>37</a:t>
            </a:fld>
            <a:endParaRPr lang="en-US" altLang="en-US" smtClean="0"/>
          </a:p>
        </p:txBody>
      </p:sp>
    </p:spTree>
    <p:extLst>
      <p:ext uri="{BB962C8B-B14F-4D97-AF65-F5344CB8AC3E}">
        <p14:creationId xmlns:p14="http://schemas.microsoft.com/office/powerpoint/2010/main" val="1132892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Artichoke: Other</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B16FB1-74B9-49AD-9CB7-5280BB1392F8}" type="slidenum">
              <a:rPr lang="en-US" altLang="en-US" smtClean="0"/>
              <a:pPr>
                <a:spcBef>
                  <a:spcPct val="0"/>
                </a:spcBef>
              </a:pPr>
              <a:t>38</a:t>
            </a:fld>
            <a:endParaRPr lang="en-US" altLang="en-US" smtClean="0"/>
          </a:p>
        </p:txBody>
      </p:sp>
    </p:spTree>
    <p:extLst>
      <p:ext uri="{BB962C8B-B14F-4D97-AF65-F5344CB8AC3E}">
        <p14:creationId xmlns:p14="http://schemas.microsoft.com/office/powerpoint/2010/main" val="21629226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Fresh green garbanzo beans</a:t>
            </a:r>
          </a:p>
          <a:p>
            <a:r>
              <a:rPr lang="en-US" altLang="en-US" dirty="0" smtClean="0"/>
              <a:t>Originally we thought it would be classified at a starchy vegetable.  USDA </a:t>
            </a:r>
            <a:r>
              <a:rPr lang="en-US" altLang="en-US" dirty="0" smtClean="0"/>
              <a:t>recently provided guidance</a:t>
            </a:r>
            <a:r>
              <a:rPr lang="en-US" altLang="en-US" baseline="0" dirty="0" smtClean="0"/>
              <a:t> </a:t>
            </a:r>
            <a:r>
              <a:rPr lang="en-US" altLang="en-US" dirty="0" smtClean="0"/>
              <a:t>that </a:t>
            </a:r>
            <a:r>
              <a:rPr lang="en-US" altLang="en-US" dirty="0" smtClean="0"/>
              <a:t>due to it’s unique nutrient profile, fresh green garbanzo beans should be classified as a legume.</a:t>
            </a:r>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3499BDE-741C-460F-9A8A-DCE7CEDA9D4D}" type="slidenum">
              <a:rPr lang="en-US" altLang="en-US" smtClean="0"/>
              <a:pPr>
                <a:spcBef>
                  <a:spcPct val="0"/>
                </a:spcBef>
              </a:pPr>
              <a:t>39</a:t>
            </a:fld>
            <a:endParaRPr lang="en-US" altLang="en-US" smtClean="0"/>
          </a:p>
        </p:txBody>
      </p:sp>
    </p:spTree>
    <p:extLst>
      <p:ext uri="{BB962C8B-B14F-4D97-AF65-F5344CB8AC3E}">
        <p14:creationId xmlns:p14="http://schemas.microsoft.com/office/powerpoint/2010/main" val="370513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dirty="0" smtClean="0"/>
              <a:t>The new meal patterns were planned to be phased in over multiple years.</a:t>
            </a:r>
          </a:p>
          <a:p>
            <a:pPr>
              <a:defRPr/>
            </a:pPr>
            <a:r>
              <a:rPr lang="en-US" dirty="0" smtClean="0"/>
              <a:t>In SY 2012-13 we were introduced to:</a:t>
            </a:r>
          </a:p>
          <a:p>
            <a:pPr marL="171450" indent="-171450">
              <a:buFont typeface="Arial" panose="020B0604020202020204" pitchFamily="34" charset="0"/>
              <a:buChar char="•"/>
              <a:defRPr/>
            </a:pPr>
            <a:r>
              <a:rPr lang="en-US" dirty="0" smtClean="0"/>
              <a:t>Grade Groups</a:t>
            </a:r>
          </a:p>
          <a:p>
            <a:pPr marL="171450" indent="-171450">
              <a:buFont typeface="Arial" panose="020B0604020202020204" pitchFamily="34" charset="0"/>
              <a:buChar char="•"/>
              <a:defRPr/>
            </a:pPr>
            <a:r>
              <a:rPr lang="en-US" dirty="0" smtClean="0"/>
              <a:t>Food Based Menu Planning</a:t>
            </a:r>
          </a:p>
          <a:p>
            <a:pPr marL="171450" indent="-171450">
              <a:buFont typeface="Arial" panose="020B0604020202020204" pitchFamily="34" charset="0"/>
              <a:buChar char="•"/>
              <a:defRPr/>
            </a:pPr>
            <a:r>
              <a:rPr lang="en-US" dirty="0" smtClean="0"/>
              <a:t>And ½ of all grains had to be whole grain rich</a:t>
            </a:r>
          </a:p>
          <a:p>
            <a:pPr>
              <a:buFont typeface="Arial" panose="020B0604020202020204" pitchFamily="34" charset="0"/>
              <a:buNone/>
              <a:defRPr/>
            </a:pPr>
            <a:endParaRPr lang="en-US" dirty="0" smtClean="0"/>
          </a:p>
          <a:p>
            <a:pPr>
              <a:buFont typeface="Arial" panose="020B0604020202020204" pitchFamily="34" charset="0"/>
              <a:buNone/>
              <a:defRPr/>
            </a:pPr>
            <a:r>
              <a:rPr lang="en-US" dirty="0" smtClean="0"/>
              <a:t>In SY 2013-14 </a:t>
            </a:r>
          </a:p>
          <a:p>
            <a:pPr marL="171450" indent="-171450">
              <a:buFont typeface="Arial" panose="020B0604020202020204" pitchFamily="34" charset="0"/>
              <a:buChar char="•"/>
              <a:defRPr/>
            </a:pPr>
            <a:r>
              <a:rPr lang="en-US" dirty="0" smtClean="0"/>
              <a:t>The Breakfast Meal Patterns were introduced.</a:t>
            </a:r>
          </a:p>
          <a:p>
            <a:pPr>
              <a:spcBef>
                <a:spcPts val="0"/>
              </a:spcBef>
              <a:defRPr/>
            </a:pPr>
            <a:endParaRPr lang="en-US" dirty="0" smtClean="0"/>
          </a:p>
          <a:p>
            <a:pPr>
              <a:spcBef>
                <a:spcPts val="0"/>
              </a:spcBef>
              <a:defRPr/>
            </a:pPr>
            <a:r>
              <a:rPr lang="en-US" dirty="0" smtClean="0"/>
              <a:t>And finally phased in requirements that become effective SY 2014-15 include:</a:t>
            </a:r>
          </a:p>
          <a:p>
            <a:pPr marL="171039" indent="-171039">
              <a:spcBef>
                <a:spcPts val="0"/>
              </a:spcBef>
              <a:buFont typeface="Arial" pitchFamily="34" charset="0"/>
              <a:buChar char="•"/>
              <a:defRPr/>
            </a:pPr>
            <a:r>
              <a:rPr lang="en-US" dirty="0" smtClean="0"/>
              <a:t>All Grains must be whole grain rich  </a:t>
            </a:r>
          </a:p>
          <a:p>
            <a:pPr marL="171039" indent="-171039">
              <a:spcBef>
                <a:spcPts val="0"/>
              </a:spcBef>
              <a:buFont typeface="Arial" pitchFamily="34" charset="0"/>
              <a:buChar char="•"/>
              <a:defRPr/>
            </a:pPr>
            <a:r>
              <a:rPr lang="en-US" dirty="0" smtClean="0"/>
              <a:t>1 cup of fruit at breakfast    </a:t>
            </a:r>
          </a:p>
          <a:p>
            <a:pPr marL="171039" indent="-171039">
              <a:spcBef>
                <a:spcPts val="0"/>
              </a:spcBef>
              <a:buFont typeface="Arial" pitchFamily="34" charset="0"/>
              <a:buChar char="•"/>
              <a:defRPr/>
            </a:pPr>
            <a:r>
              <a:rPr lang="en-US" dirty="0" smtClean="0"/>
              <a:t>Sodium Target 1</a:t>
            </a:r>
          </a:p>
          <a:p>
            <a:pPr marL="171039" indent="-171039">
              <a:spcBef>
                <a:spcPts val="0"/>
              </a:spcBef>
              <a:buFont typeface="Arial" pitchFamily="34" charset="0"/>
              <a:buChar char="•"/>
              <a:defRPr/>
            </a:pPr>
            <a:endParaRPr lang="en-US" dirty="0" smtClean="0"/>
          </a:p>
          <a:p>
            <a:pPr>
              <a:spcBef>
                <a:spcPts val="0"/>
              </a:spcBef>
              <a:defRPr/>
            </a:pPr>
            <a:endParaRPr lang="en-US" dirty="0" smtClean="0"/>
          </a:p>
          <a:p>
            <a:pPr>
              <a:defRPr/>
            </a:pPr>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280A2B-DD30-4AFB-99F0-9222A4CB281E}" type="slidenum">
              <a:rPr lang="en-US" altLang="en-US" smtClean="0"/>
              <a:pPr>
                <a:spcBef>
                  <a:spcPct val="0"/>
                </a:spcBef>
              </a:pPr>
              <a:t>4</a:t>
            </a:fld>
            <a:endParaRPr lang="en-US" altLang="en-US" smtClean="0"/>
          </a:p>
        </p:txBody>
      </p:sp>
    </p:spTree>
    <p:extLst>
      <p:ext uri="{BB962C8B-B14F-4D97-AF65-F5344CB8AC3E}">
        <p14:creationId xmlns:p14="http://schemas.microsoft.com/office/powerpoint/2010/main" val="4072494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dirty="0" smtClean="0"/>
              <a:t>Lets look at a menu and evaluate for vegetable servings and vegetable sub groups.  </a:t>
            </a:r>
            <a:endParaRPr lang="en-US" altLang="en-US" b="0" dirty="0" smtClean="0"/>
          </a:p>
          <a:p>
            <a:pPr eaLnBrk="1" hangingPunct="1">
              <a:spcBef>
                <a:spcPct val="0"/>
              </a:spcBef>
            </a:pPr>
            <a:r>
              <a:rPr lang="en-US" altLang="en-US" b="0" dirty="0" smtClean="0"/>
              <a:t>For </a:t>
            </a:r>
            <a:r>
              <a:rPr lang="en-US" altLang="en-US" b="0" dirty="0" smtClean="0"/>
              <a:t>the student who selects the Chicken Caesar Salad (recipe indicates each serving contains 2 cups of romaine lettuce) they have a total of 1¾ cups of vegetables available to them on this day.</a:t>
            </a:r>
          </a:p>
          <a:p>
            <a:pPr eaLnBrk="1" hangingPunct="1">
              <a:spcBef>
                <a:spcPct val="0"/>
              </a:spcBef>
            </a:pPr>
            <a:r>
              <a:rPr lang="en-US" altLang="en-US" b="0" dirty="0" smtClean="0"/>
              <a:t>For the student who selects the Beef and Bean Burrito (recipe indicates each serving contains beef and cheese for meat/meat alt crediting AND ¼ cup of legumes for vegetable crediting) they have a total of 1 cup of vegetables available to them on this day.</a:t>
            </a:r>
          </a:p>
          <a:p>
            <a:pPr eaLnBrk="1" hangingPunct="1">
              <a:spcBef>
                <a:spcPct val="0"/>
              </a:spcBef>
            </a:pPr>
            <a:endParaRPr lang="en-US" altLang="en-US" b="1" dirty="0"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CBD1F0C-B179-4F79-BAB0-134AFAB8D8C0}" type="slidenum">
              <a:rPr lang="en-US" altLang="en-US" smtClean="0"/>
              <a:pPr>
                <a:spcBef>
                  <a:spcPct val="0"/>
                </a:spcBef>
              </a:pPr>
              <a:t>40</a:t>
            </a:fld>
            <a:endParaRPr lang="en-US" altLang="en-US" smtClean="0"/>
          </a:p>
        </p:txBody>
      </p:sp>
    </p:spTree>
    <p:extLst>
      <p:ext uri="{BB962C8B-B14F-4D97-AF65-F5344CB8AC3E}">
        <p14:creationId xmlns:p14="http://schemas.microsoft.com/office/powerpoint/2010/main" val="10029535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dirty="0" smtClean="0"/>
              <a:t>Now let’s consider what vegetables can be included in your weekly count of sub groups.  </a:t>
            </a:r>
            <a:endParaRPr lang="en-US" altLang="en-US" b="0" dirty="0" smtClean="0"/>
          </a:p>
          <a:p>
            <a:pPr eaLnBrk="1" hangingPunct="1">
              <a:spcBef>
                <a:spcPct val="0"/>
              </a:spcBef>
            </a:pPr>
            <a:r>
              <a:rPr lang="en-US" altLang="en-US" b="0" dirty="0" smtClean="0"/>
              <a:t>Only </a:t>
            </a:r>
            <a:r>
              <a:rPr lang="en-US" altLang="en-US" b="0" dirty="0" smtClean="0"/>
              <a:t>the carrots, cheery tomatoes, and celery.  </a:t>
            </a:r>
            <a:r>
              <a:rPr lang="en-US" altLang="en-US" b="0" dirty="0" smtClean="0"/>
              <a:t>T</a:t>
            </a:r>
          </a:p>
          <a:p>
            <a:pPr eaLnBrk="1" hangingPunct="1">
              <a:spcBef>
                <a:spcPct val="0"/>
              </a:spcBef>
            </a:pPr>
            <a:r>
              <a:rPr lang="en-US" altLang="en-US" b="0" dirty="0" smtClean="0"/>
              <a:t>he </a:t>
            </a:r>
            <a:r>
              <a:rPr lang="en-US" altLang="en-US" b="0" dirty="0" smtClean="0"/>
              <a:t>romaine and refried beans can count towards you weekly sub groups because they were not available to all students.</a:t>
            </a:r>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CE65D6-6D63-4336-881D-509397F7C1CD}" type="slidenum">
              <a:rPr lang="en-US" altLang="en-US" smtClean="0"/>
              <a:pPr>
                <a:spcBef>
                  <a:spcPct val="0"/>
                </a:spcBef>
              </a:pPr>
              <a:t>41</a:t>
            </a:fld>
            <a:endParaRPr lang="en-US" altLang="en-US" smtClean="0"/>
          </a:p>
        </p:txBody>
      </p:sp>
    </p:spTree>
    <p:extLst>
      <p:ext uri="{BB962C8B-B14F-4D97-AF65-F5344CB8AC3E}">
        <p14:creationId xmlns:p14="http://schemas.microsoft.com/office/powerpoint/2010/main" val="19382366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dirty="0" smtClean="0"/>
              <a:t>Remember that planned menu is a separate issue </a:t>
            </a:r>
            <a:r>
              <a:rPr lang="en-US" altLang="en-US" b="0" dirty="0" smtClean="0"/>
              <a:t>from </a:t>
            </a:r>
            <a:r>
              <a:rPr lang="en-US" altLang="en-US" b="0" dirty="0" smtClean="0"/>
              <a:t>offer vs serve (which we talk about later).  </a:t>
            </a:r>
            <a:endParaRPr lang="en-US" altLang="en-US" b="0" dirty="0" smtClean="0"/>
          </a:p>
          <a:p>
            <a:pPr eaLnBrk="1" hangingPunct="1">
              <a:spcBef>
                <a:spcPct val="0"/>
              </a:spcBef>
            </a:pPr>
            <a:r>
              <a:rPr lang="en-US" altLang="en-US" b="0" dirty="0" smtClean="0"/>
              <a:t>Daily </a:t>
            </a:r>
            <a:r>
              <a:rPr lang="en-US" altLang="en-US" b="0" dirty="0" smtClean="0"/>
              <a:t>vegetable and weekly sub groups are for the planned menu (not what students actually select).</a:t>
            </a:r>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8D9909-ED18-44A3-884B-5BA416011B42}" type="slidenum">
              <a:rPr lang="en-US" altLang="en-US" smtClean="0"/>
              <a:pPr>
                <a:spcBef>
                  <a:spcPct val="0"/>
                </a:spcBef>
              </a:pPr>
              <a:t>42</a:t>
            </a:fld>
            <a:endParaRPr lang="en-US" altLang="en-US" smtClean="0"/>
          </a:p>
        </p:txBody>
      </p:sp>
    </p:spTree>
    <p:extLst>
      <p:ext uri="{BB962C8B-B14F-4D97-AF65-F5344CB8AC3E}">
        <p14:creationId xmlns:p14="http://schemas.microsoft.com/office/powerpoint/2010/main" val="178747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25513" eaLnBrk="1" hangingPunct="1">
              <a:spcBef>
                <a:spcPct val="0"/>
              </a:spcBef>
            </a:pPr>
            <a:r>
              <a:rPr lang="en-US" altLang="en-US" dirty="0" smtClean="0">
                <a:latin typeface="Arial" panose="020B0604020202020204" pitchFamily="34" charset="0"/>
                <a:cs typeface="Arial" panose="020B0604020202020204" pitchFamily="34" charset="0"/>
              </a:rPr>
              <a:t>There are four dietary specifications that are reviewed for .  These specifications are calories, sodium, saturated fat, and trans fat.</a:t>
            </a:r>
          </a:p>
          <a:p>
            <a:pPr marL="0" lvl="1" defTabSz="925513" eaLnBrk="1" hangingPunct="1">
              <a:spcBef>
                <a:spcPct val="0"/>
              </a:spcBef>
            </a:pPr>
            <a:r>
              <a:rPr lang="en-US" altLang="en-US" dirty="0" smtClean="0">
                <a:latin typeface="Arial" panose="020B0604020202020204" pitchFamily="34" charset="0"/>
                <a:cs typeface="Arial" panose="020B0604020202020204" pitchFamily="34" charset="0"/>
              </a:rPr>
              <a:t>The standards for calories, sodium, and saturated fat are to be met on average over the school </a:t>
            </a:r>
            <a:r>
              <a:rPr lang="en-US" altLang="en-US" u="sng" dirty="0" smtClean="0">
                <a:latin typeface="Arial" panose="020B0604020202020204" pitchFamily="34" charset="0"/>
                <a:cs typeface="Arial" panose="020B0604020202020204" pitchFamily="34" charset="0"/>
              </a:rPr>
              <a:t>week</a:t>
            </a:r>
            <a:r>
              <a:rPr lang="en-US" altLang="en-US" dirty="0" smtClean="0">
                <a:latin typeface="Arial" panose="020B0604020202020204" pitchFamily="34" charset="0"/>
                <a:cs typeface="Arial" panose="020B0604020202020204" pitchFamily="34" charset="0"/>
              </a:rPr>
              <a:t>. </a:t>
            </a:r>
          </a:p>
          <a:p>
            <a:pPr marL="0" lvl="1" defTabSz="925513" eaLnBrk="1" hangingPunct="1">
              <a:spcBef>
                <a:spcPct val="0"/>
              </a:spcBef>
            </a:pPr>
            <a:r>
              <a:rPr lang="en-US" altLang="en-US" dirty="0" smtClean="0">
                <a:latin typeface="Arial" panose="020B0604020202020204" pitchFamily="34" charset="0"/>
                <a:cs typeface="Arial" panose="020B0604020202020204" pitchFamily="34" charset="0"/>
              </a:rPr>
              <a:t>However, with regard to trans fat, food products and ingredients used </a:t>
            </a:r>
            <a:r>
              <a:rPr lang="en-US" altLang="en-US" u="sng" dirty="0" smtClean="0">
                <a:latin typeface="Arial" panose="020B0604020202020204" pitchFamily="34" charset="0"/>
                <a:cs typeface="Arial" panose="020B0604020202020204" pitchFamily="34" charset="0"/>
              </a:rPr>
              <a:t>daily</a:t>
            </a:r>
            <a:r>
              <a:rPr lang="en-US" altLang="en-US" dirty="0" smtClean="0">
                <a:latin typeface="Arial" panose="020B0604020202020204" pitchFamily="34" charset="0"/>
                <a:cs typeface="Arial" panose="020B0604020202020204" pitchFamily="34" charset="0"/>
              </a:rPr>
              <a:t> will have to contain zero grams of trans fat per serving.</a:t>
            </a:r>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345EFA-AE3E-4818-B349-AB9BCB2D5FEB}" type="slidenum">
              <a:rPr lang="en-US" altLang="en-US" smtClean="0"/>
              <a:pPr>
                <a:spcBef>
                  <a:spcPct val="0"/>
                </a:spcBef>
              </a:pPr>
              <a:t>43</a:t>
            </a:fld>
            <a:endParaRPr lang="en-US" altLang="en-US" smtClean="0"/>
          </a:p>
        </p:txBody>
      </p:sp>
    </p:spTree>
    <p:extLst>
      <p:ext uri="{BB962C8B-B14F-4D97-AF65-F5344CB8AC3E}">
        <p14:creationId xmlns:p14="http://schemas.microsoft.com/office/powerpoint/2010/main" val="20862377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8050" eaLnBrk="1" hangingPunct="1"/>
            <a:r>
              <a:rPr lang="en-US" altLang="en-US" dirty="0" smtClean="0">
                <a:latin typeface="Arial" panose="020B0604020202020204" pitchFamily="34" charset="0"/>
                <a:cs typeface="Arial" panose="020B0604020202020204" pitchFamily="34" charset="0"/>
              </a:rPr>
              <a:t>The first dietary specification is </a:t>
            </a:r>
            <a:r>
              <a:rPr lang="en-US" altLang="en-US" b="1" dirty="0" smtClean="0">
                <a:latin typeface="Arial" panose="020B0604020202020204" pitchFamily="34" charset="0"/>
                <a:cs typeface="Arial" panose="020B0604020202020204" pitchFamily="34" charset="0"/>
              </a:rPr>
              <a:t>calories.</a:t>
            </a:r>
            <a:r>
              <a:rPr lang="en-US" altLang="en-US" dirty="0" smtClean="0">
                <a:latin typeface="Arial" panose="020B0604020202020204" pitchFamily="34" charset="0"/>
                <a:cs typeface="Arial" panose="020B0604020202020204" pitchFamily="34" charset="0"/>
              </a:rPr>
              <a:t> </a:t>
            </a:r>
          </a:p>
          <a:p>
            <a:pPr defTabSz="908050" eaLnBrk="1" hangingPunct="1"/>
            <a:r>
              <a:rPr lang="en-US" altLang="en-US" dirty="0" smtClean="0">
                <a:latin typeface="Arial" panose="020B0604020202020204" pitchFamily="34" charset="0"/>
                <a:cs typeface="Arial" panose="020B0604020202020204" pitchFamily="34" charset="0"/>
                <a:sym typeface="Wingdings" panose="05000000000000000000" pitchFamily="2" charset="2"/>
              </a:rPr>
              <a:t> C</a:t>
            </a:r>
            <a:r>
              <a:rPr lang="en-US" altLang="en-US" dirty="0" smtClean="0">
                <a:latin typeface="Arial" panose="020B0604020202020204" pitchFamily="34" charset="0"/>
                <a:cs typeface="Arial" panose="020B0604020202020204" pitchFamily="34" charset="0"/>
              </a:rPr>
              <a:t>alorie ranges are to be met </a:t>
            </a:r>
            <a:r>
              <a:rPr lang="en-US" altLang="en-US" u="sng" dirty="0" smtClean="0">
                <a:latin typeface="Arial" panose="020B0604020202020204" pitchFamily="34" charset="0"/>
                <a:cs typeface="Arial" panose="020B0604020202020204" pitchFamily="34" charset="0"/>
              </a:rPr>
              <a:t>ON AVERAGE </a:t>
            </a:r>
            <a:r>
              <a:rPr lang="en-US" altLang="en-US" dirty="0" smtClean="0">
                <a:latin typeface="Arial" panose="020B0604020202020204" pitchFamily="34" charset="0"/>
                <a:cs typeface="Arial" panose="020B0604020202020204" pitchFamily="34" charset="0"/>
              </a:rPr>
              <a:t>over the school week.</a:t>
            </a:r>
          </a:p>
          <a:p>
            <a:pPr defTabSz="908050" eaLnBrk="1" hangingPunct="1"/>
            <a:r>
              <a:rPr lang="en-US" altLang="en-US" dirty="0" smtClean="0">
                <a:latin typeface="Arial" panose="020B0604020202020204" pitchFamily="34" charset="0"/>
                <a:cs typeface="Arial" panose="020B0604020202020204" pitchFamily="34" charset="0"/>
                <a:sym typeface="Wingdings" panose="05000000000000000000" pitchFamily="2" charset="2"/>
              </a:rPr>
              <a:t> R</a:t>
            </a:r>
            <a:r>
              <a:rPr lang="en-US" altLang="en-US" dirty="0" smtClean="0">
                <a:latin typeface="Arial" panose="020B0604020202020204" pitchFamily="34" charset="0"/>
                <a:cs typeface="Arial" panose="020B0604020202020204" pitchFamily="34" charset="0"/>
              </a:rPr>
              <a:t>equirements became effectiv</a:t>
            </a:r>
            <a:r>
              <a:rPr lang="en-US" altLang="en-US" dirty="0" smtClean="0"/>
              <a:t>e SY 2013-14 for </a:t>
            </a:r>
            <a:r>
              <a:rPr lang="en-US" altLang="en-US" b="1" dirty="0" smtClean="0"/>
              <a:t>both</a:t>
            </a:r>
            <a:r>
              <a:rPr lang="en-US" altLang="en-US" dirty="0" smtClean="0"/>
              <a:t> breakfast and lunch.</a:t>
            </a:r>
            <a:endParaRPr lang="en-US" altLang="en-US" dirty="0" smtClean="0">
              <a:latin typeface="Arial" panose="020B0604020202020204" pitchFamily="34" charset="0"/>
              <a:cs typeface="Arial" panose="020B0604020202020204" pitchFamily="34" charset="0"/>
            </a:endParaRPr>
          </a:p>
          <a:p>
            <a:pPr defTabSz="908050" eaLnBrk="1" hangingPunct="1">
              <a:spcBef>
                <a:spcPct val="0"/>
              </a:spcBef>
            </a:pPr>
            <a:r>
              <a:rPr lang="en-US" altLang="en-US" dirty="0" smtClean="0">
                <a:latin typeface="Arial" panose="020B0604020202020204" pitchFamily="34" charset="0"/>
                <a:cs typeface="Arial" panose="020B0604020202020204" pitchFamily="34" charset="0"/>
                <a:sym typeface="Wingdings" panose="05000000000000000000" pitchFamily="2" charset="2"/>
              </a:rPr>
              <a:t> I</a:t>
            </a:r>
            <a:r>
              <a:rPr lang="en-US" altLang="en-US" dirty="0" smtClean="0">
                <a:latin typeface="Arial" panose="020B0604020202020204" pitchFamily="34" charset="0"/>
                <a:cs typeface="Arial" panose="020B0604020202020204" pitchFamily="34" charset="0"/>
              </a:rPr>
              <a:t>ntent is not to reduce the amount of food but to avoid excessive calories.  The meal patterns provide more fruits, vegetables and whole grains and should result in nutrient-dense meals. The required maximum calorie levels are expected to drive menu planners to offer </a:t>
            </a:r>
            <a:r>
              <a:rPr lang="en-US" altLang="en-US" u="sng" dirty="0" smtClean="0">
                <a:latin typeface="Arial" panose="020B0604020202020204" pitchFamily="34" charset="0"/>
                <a:cs typeface="Arial" panose="020B0604020202020204" pitchFamily="34" charset="0"/>
              </a:rPr>
              <a:t>nutrient dense</a:t>
            </a:r>
            <a:r>
              <a:rPr lang="en-US" altLang="en-US" dirty="0" smtClean="0">
                <a:latin typeface="Arial" panose="020B0604020202020204" pitchFamily="34" charset="0"/>
                <a:cs typeface="Arial" panose="020B0604020202020204" pitchFamily="34" charset="0"/>
              </a:rPr>
              <a:t> foods and ingredients to prepare meals, and avoid products that are high in fats and added sugars. </a:t>
            </a:r>
          </a:p>
          <a:p>
            <a:pPr defTabSz="908050" eaLnBrk="1" hangingPunct="1">
              <a:spcBef>
                <a:spcPct val="0"/>
              </a:spcBef>
            </a:pPr>
            <a:endParaRPr lang="en-US" altLang="en-US" dirty="0" smtClean="0">
              <a:latin typeface="Arial" panose="020B0604020202020204" pitchFamily="34" charset="0"/>
              <a:cs typeface="Arial" panose="020B0604020202020204" pitchFamily="34" charset="0"/>
            </a:endParaRPr>
          </a:p>
          <a:p>
            <a:pPr defTabSz="908050" eaLnBrk="1" hangingPunct="1">
              <a:spcBef>
                <a:spcPct val="0"/>
              </a:spcBef>
            </a:pPr>
            <a:endParaRPr lang="en-US" altLang="en-US" i="1" dirty="0"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6332C3B-4872-497D-A7E0-D8434C0C63D7}" type="slidenum">
              <a:rPr lang="en-US" altLang="en-US" smtClean="0"/>
              <a:pPr>
                <a:spcBef>
                  <a:spcPct val="0"/>
                </a:spcBef>
              </a:pPr>
              <a:t>44</a:t>
            </a:fld>
            <a:endParaRPr lang="en-US" altLang="en-US" smtClean="0"/>
          </a:p>
        </p:txBody>
      </p:sp>
    </p:spTree>
    <p:extLst>
      <p:ext uri="{BB962C8B-B14F-4D97-AF65-F5344CB8AC3E}">
        <p14:creationId xmlns:p14="http://schemas.microsoft.com/office/powerpoint/2010/main" val="4875035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6463" eaLnBrk="1" hangingPunct="1">
              <a:spcBef>
                <a:spcPct val="0"/>
              </a:spcBef>
            </a:pPr>
            <a:r>
              <a:rPr lang="en-US" altLang="en-US" u="sng" smtClean="0">
                <a:latin typeface="Arial" panose="020B0604020202020204" pitchFamily="34" charset="0"/>
                <a:cs typeface="Arial" panose="020B0604020202020204" pitchFamily="34" charset="0"/>
              </a:rPr>
              <a:t>Breakfast</a:t>
            </a:r>
            <a:r>
              <a:rPr lang="en-US" altLang="en-US" smtClean="0">
                <a:latin typeface="Arial" panose="020B0604020202020204" pitchFamily="34" charset="0"/>
                <a:cs typeface="Arial" panose="020B0604020202020204" pitchFamily="34" charset="0"/>
              </a:rPr>
              <a:t>:  there is a calorie overlap in the K-5 and grade 6 -8 groups – and K-12.  </a:t>
            </a:r>
          </a:p>
          <a:p>
            <a:pPr defTabSz="906463" eaLnBrk="1" hangingPunct="1">
              <a:spcBef>
                <a:spcPct val="0"/>
              </a:spcBef>
            </a:pPr>
            <a:endParaRPr lang="en-US" altLang="en-US" smtClean="0">
              <a:latin typeface="Arial" panose="020B0604020202020204" pitchFamily="34" charset="0"/>
              <a:cs typeface="Arial" panose="020B0604020202020204" pitchFamily="34" charset="0"/>
            </a:endParaRPr>
          </a:p>
          <a:p>
            <a:pPr defTabSz="906463" eaLnBrk="1" hangingPunct="1">
              <a:spcBef>
                <a:spcPct val="0"/>
              </a:spcBef>
            </a:pPr>
            <a:r>
              <a:rPr lang="en-US" altLang="en-US" smtClean="0">
                <a:latin typeface="Arial" panose="020B0604020202020204" pitchFamily="34" charset="0"/>
                <a:cs typeface="Arial" panose="020B0604020202020204" pitchFamily="34" charset="0"/>
              </a:rPr>
              <a:t>Of course the challenge is that the range of allowed calories becomes quite small.</a:t>
            </a:r>
            <a:endParaRPr lang="en-US" altLang="en-US"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AA991A3-6BC2-4622-A824-0D2696DD3A93}" type="slidenum">
              <a:rPr lang="en-US" altLang="en-US" smtClean="0"/>
              <a:pPr>
                <a:spcBef>
                  <a:spcPct val="0"/>
                </a:spcBef>
              </a:pPr>
              <a:t>45</a:t>
            </a:fld>
            <a:endParaRPr lang="en-US" altLang="en-US" smtClean="0"/>
          </a:p>
        </p:txBody>
      </p:sp>
    </p:spTree>
    <p:extLst>
      <p:ext uri="{BB962C8B-B14F-4D97-AF65-F5344CB8AC3E}">
        <p14:creationId xmlns:p14="http://schemas.microsoft.com/office/powerpoint/2010/main" val="27356134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87425" eaLnBrk="1" hangingPunct="1">
              <a:spcBef>
                <a:spcPct val="0"/>
              </a:spcBef>
            </a:pPr>
            <a:r>
              <a:rPr lang="en-US" altLang="en-US" smtClean="0">
                <a:latin typeface="Arial" panose="020B0604020202020204" pitchFamily="34" charset="0"/>
                <a:cs typeface="Arial" panose="020B0604020202020204" pitchFamily="34" charset="0"/>
              </a:rPr>
              <a:t>There is </a:t>
            </a:r>
            <a:r>
              <a:rPr lang="en-US" altLang="en-US" u="sng" smtClean="0">
                <a:latin typeface="Arial" panose="020B0604020202020204" pitchFamily="34" charset="0"/>
                <a:cs typeface="Arial" panose="020B0604020202020204" pitchFamily="34" charset="0"/>
              </a:rPr>
              <a:t>calorie overlap for K-8 at lunch </a:t>
            </a:r>
            <a:r>
              <a:rPr lang="en-US" altLang="en-US" smtClean="0">
                <a:latin typeface="Arial" panose="020B0604020202020204" pitchFamily="34" charset="0"/>
                <a:cs typeface="Arial" panose="020B0604020202020204" pitchFamily="34" charset="0"/>
              </a:rPr>
              <a:t>– unfortunately there is </a:t>
            </a:r>
            <a:r>
              <a:rPr lang="en-US" altLang="en-US" b="1" smtClean="0">
                <a:latin typeface="Arial" panose="020B0604020202020204" pitchFamily="34" charset="0"/>
                <a:cs typeface="Arial" panose="020B0604020202020204" pitchFamily="34" charset="0"/>
              </a:rPr>
              <a:t>no overlap </a:t>
            </a:r>
            <a:r>
              <a:rPr lang="en-US" altLang="en-US" smtClean="0">
                <a:latin typeface="Arial" panose="020B0604020202020204" pitchFamily="34" charset="0"/>
                <a:cs typeface="Arial" panose="020B0604020202020204" pitchFamily="34" charset="0"/>
              </a:rPr>
              <a:t>for </a:t>
            </a:r>
            <a:r>
              <a:rPr lang="en-US" altLang="en-US" u="sng" smtClean="0">
                <a:latin typeface="Arial" panose="020B0604020202020204" pitchFamily="34" charset="0"/>
                <a:cs typeface="Arial" panose="020B0604020202020204" pitchFamily="34" charset="0"/>
              </a:rPr>
              <a:t>grade groups 6-8 and 9-12 at lunch</a:t>
            </a:r>
            <a:r>
              <a:rPr lang="en-US" altLang="en-US" smtClean="0">
                <a:latin typeface="Arial" panose="020B0604020202020204" pitchFamily="34" charset="0"/>
                <a:cs typeface="Arial" panose="020B0604020202020204" pitchFamily="34" charset="0"/>
              </a:rPr>
              <a:t>.</a:t>
            </a:r>
          </a:p>
          <a:p>
            <a:pPr marL="0" lvl="1" defTabSz="987425" eaLnBrk="1" hangingPunct="1">
              <a:spcBef>
                <a:spcPct val="0"/>
              </a:spcBef>
            </a:pPr>
            <a:endParaRPr lang="en-US" altLang="en-US" sz="2400" smtClean="0">
              <a:latin typeface="Arial" panose="020B0604020202020204" pitchFamily="34" charset="0"/>
              <a:cs typeface="Arial" panose="020B0604020202020204" pitchFamily="34" charset="0"/>
            </a:endParaRPr>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CA7261-7C79-4C7E-8420-CCF7F796EB46}" type="slidenum">
              <a:rPr lang="en-US" altLang="en-US" smtClean="0"/>
              <a:pPr>
                <a:spcBef>
                  <a:spcPct val="0"/>
                </a:spcBef>
              </a:pPr>
              <a:t>46</a:t>
            </a:fld>
            <a:endParaRPr lang="en-US" altLang="en-US" smtClean="0"/>
          </a:p>
        </p:txBody>
      </p:sp>
    </p:spTree>
    <p:extLst>
      <p:ext uri="{BB962C8B-B14F-4D97-AF65-F5344CB8AC3E}">
        <p14:creationId xmlns:p14="http://schemas.microsoft.com/office/powerpoint/2010/main" val="13489716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extLst/>
        </p:spPr>
        <p:txBody>
          <a:bodyPr wrap="square" numCol="1" anchor="t" anchorCtr="0" compatLnSpc="1">
            <a:prstTxWarp prst="textNoShape">
              <a:avLst/>
            </a:prstTxWarp>
            <a:normAutofit/>
          </a:bodyPr>
          <a:lstStyle/>
          <a:p>
            <a:pPr marL="0" lvl="1" defTabSz="989013" eaLnBrk="1" hangingPunct="1">
              <a:spcBef>
                <a:spcPct val="0"/>
              </a:spcBef>
              <a:defRPr/>
            </a:pPr>
            <a:r>
              <a:rPr lang="en-US" sz="1200" dirty="0" smtClean="0">
                <a:latin typeface="+mn-lt"/>
                <a:cs typeface="Arial" pitchFamily="34" charset="0"/>
              </a:rPr>
              <a:t>The final rule requires schools to make a gradual reduction in the sodium content of the meals, as recommended by the IOM. </a:t>
            </a:r>
          </a:p>
          <a:p>
            <a:pPr marL="0" lvl="1" defTabSz="989013" eaLnBrk="1" hangingPunct="1">
              <a:spcBef>
                <a:spcPct val="0"/>
              </a:spcBef>
              <a:defRPr/>
            </a:pPr>
            <a:endParaRPr lang="en-US" sz="1200" dirty="0" smtClean="0">
              <a:latin typeface="+mn-lt"/>
              <a:cs typeface="Arial" pitchFamily="34" charset="0"/>
            </a:endParaRPr>
          </a:p>
          <a:p>
            <a:pPr marL="0" lvl="1" defTabSz="989013" eaLnBrk="1" hangingPunct="1">
              <a:spcBef>
                <a:spcPct val="0"/>
              </a:spcBef>
              <a:defRPr/>
            </a:pPr>
            <a:r>
              <a:rPr lang="en-US" sz="1200" dirty="0" smtClean="0">
                <a:latin typeface="+mn-lt"/>
                <a:cs typeface="Arial" pitchFamily="34" charset="0"/>
              </a:rPr>
              <a:t>The initial  target is what is featured on the Meal Pattern Chart.</a:t>
            </a:r>
          </a:p>
          <a:p>
            <a:pPr marL="0" lvl="1" defTabSz="989013" eaLnBrk="1" hangingPunct="1">
              <a:spcBef>
                <a:spcPct val="0"/>
              </a:spcBef>
              <a:defRPr/>
            </a:pPr>
            <a:r>
              <a:rPr lang="en-US" sz="1200" dirty="0" smtClean="0">
                <a:latin typeface="+mn-lt"/>
                <a:cs typeface="Arial" pitchFamily="34" charset="0"/>
              </a:rPr>
              <a:t>Like calories, sodium is a </a:t>
            </a:r>
            <a:r>
              <a:rPr lang="en-US" sz="1200" u="sng" dirty="0" smtClean="0">
                <a:latin typeface="+mn-lt"/>
                <a:cs typeface="Arial" pitchFamily="34" charset="0"/>
              </a:rPr>
              <a:t>weekly</a:t>
            </a:r>
            <a:r>
              <a:rPr lang="en-US" sz="1200" dirty="0" smtClean="0">
                <a:latin typeface="+mn-lt"/>
                <a:cs typeface="Arial" pitchFamily="34" charset="0"/>
              </a:rPr>
              <a:t> average</a:t>
            </a:r>
          </a:p>
          <a:p>
            <a:pPr marL="0" lvl="1" defTabSz="989013" eaLnBrk="1" hangingPunct="1">
              <a:spcBef>
                <a:spcPct val="0"/>
              </a:spcBef>
              <a:defRPr/>
            </a:pPr>
            <a:endParaRPr lang="en-US" sz="1200" b="1" dirty="0" smtClean="0">
              <a:latin typeface="+mn-lt"/>
              <a:cs typeface="Arial" pitchFamily="34" charset="0"/>
            </a:endParaRPr>
          </a:p>
          <a:p>
            <a:pPr marL="0" lvl="1" defTabSz="989013" eaLnBrk="1" hangingPunct="1">
              <a:spcBef>
                <a:spcPct val="0"/>
              </a:spcBef>
              <a:defRPr/>
            </a:pPr>
            <a:r>
              <a:rPr lang="en-US" sz="1200" dirty="0" smtClean="0">
                <a:latin typeface="+mn-lt"/>
              </a:rPr>
              <a:t>Prior to the implementation of Target 2 and the Final sodium targets contained in this rule, USDA will evaluate relevant data on sodium intake and human health, as required by Section 743 of the Consolidated and Further Continuing Appropriations Act of 2012.</a:t>
            </a:r>
            <a:r>
              <a:rPr lang="en-US" sz="1200" dirty="0" smtClean="0">
                <a:latin typeface="+mn-lt"/>
                <a:cs typeface="Arial" pitchFamily="34" charset="0"/>
              </a:rPr>
              <a:t>  </a:t>
            </a:r>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A8F79F-7980-422F-AC86-CF217D0534EF}" type="slidenum">
              <a:rPr lang="en-US" altLang="en-US" smtClean="0"/>
              <a:pPr>
                <a:spcBef>
                  <a:spcPct val="0"/>
                </a:spcBef>
              </a:pPr>
              <a:t>47</a:t>
            </a:fld>
            <a:endParaRPr lang="en-US" altLang="en-US" smtClean="0"/>
          </a:p>
        </p:txBody>
      </p:sp>
    </p:spTree>
    <p:extLst>
      <p:ext uri="{BB962C8B-B14F-4D97-AF65-F5344CB8AC3E}">
        <p14:creationId xmlns:p14="http://schemas.microsoft.com/office/powerpoint/2010/main" val="1094410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77900" eaLnBrk="1" hangingPunct="1">
              <a:spcBef>
                <a:spcPct val="0"/>
              </a:spcBef>
              <a:buFontTx/>
              <a:buChar char="•"/>
            </a:pPr>
            <a:r>
              <a:rPr lang="en-US" altLang="en-US" smtClean="0">
                <a:latin typeface="Arial" panose="020B0604020202020204" pitchFamily="34" charset="0"/>
                <a:cs typeface="Arial" panose="020B0604020202020204" pitchFamily="34" charset="0"/>
              </a:rPr>
              <a:t>How about determining our Sodium budget…</a:t>
            </a:r>
          </a:p>
          <a:p>
            <a:pPr marL="0" lvl="1" defTabSz="977900" eaLnBrk="1" hangingPunct="1">
              <a:spcBef>
                <a:spcPct val="0"/>
              </a:spcBef>
              <a:buFontTx/>
              <a:buChar char="•"/>
            </a:pPr>
            <a:r>
              <a:rPr lang="en-US" altLang="en-US" smtClean="0">
                <a:latin typeface="Arial" panose="020B0604020202020204" pitchFamily="34" charset="0"/>
                <a:cs typeface="Arial" panose="020B0604020202020204" pitchFamily="34" charset="0"/>
              </a:rPr>
              <a:t>It is helpful to think about how many grams of sodium you have to “spend” on an entrée.</a:t>
            </a:r>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8D1AC00-7D5E-4C96-819E-BC0E54A8435A}" type="slidenum">
              <a:rPr lang="en-US" altLang="en-US" smtClean="0"/>
              <a:pPr>
                <a:spcBef>
                  <a:spcPct val="0"/>
                </a:spcBef>
              </a:pPr>
              <a:t>48</a:t>
            </a:fld>
            <a:endParaRPr lang="en-US" altLang="en-US" smtClean="0"/>
          </a:p>
        </p:txBody>
      </p:sp>
    </p:spTree>
    <p:extLst>
      <p:ext uri="{BB962C8B-B14F-4D97-AF65-F5344CB8AC3E}">
        <p14:creationId xmlns:p14="http://schemas.microsoft.com/office/powerpoint/2010/main" val="7142639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79488" eaLnBrk="1" hangingPunct="1">
              <a:spcBef>
                <a:spcPct val="0"/>
              </a:spcBef>
            </a:pPr>
            <a:r>
              <a:rPr lang="en-US" altLang="en-US" dirty="0" smtClean="0">
                <a:latin typeface="Arial" panose="020B0604020202020204" pitchFamily="34" charset="0"/>
                <a:cs typeface="Arial" panose="020B0604020202020204" pitchFamily="34" charset="0"/>
              </a:rPr>
              <a:t>The next dietary specification is </a:t>
            </a:r>
            <a:r>
              <a:rPr lang="en-US" altLang="en-US" b="1" dirty="0" smtClean="0">
                <a:latin typeface="Arial" panose="020B0604020202020204" pitchFamily="34" charset="0"/>
                <a:cs typeface="Arial" panose="020B0604020202020204" pitchFamily="34" charset="0"/>
              </a:rPr>
              <a:t>saturated fat.</a:t>
            </a:r>
          </a:p>
          <a:p>
            <a:pPr marL="0" lvl="1" defTabSz="979488" eaLnBrk="1" hangingPunct="1">
              <a:spcBef>
                <a:spcPct val="0"/>
              </a:spcBef>
            </a:pPr>
            <a:endParaRPr lang="en-US" altLang="en-US" dirty="0" smtClean="0">
              <a:latin typeface="Arial" panose="020B0604020202020204" pitchFamily="34" charset="0"/>
              <a:cs typeface="Arial" panose="020B0604020202020204" pitchFamily="34" charset="0"/>
            </a:endParaRPr>
          </a:p>
          <a:p>
            <a:pPr marL="0" lvl="1" defTabSz="979488" eaLnBrk="1" hangingPunct="1">
              <a:spcBef>
                <a:spcPct val="0"/>
              </a:spcBef>
            </a:pPr>
            <a:r>
              <a:rPr lang="en-US" altLang="en-US" dirty="0" smtClean="0">
                <a:latin typeface="Arial" panose="020B0604020202020204" pitchFamily="34" charset="0"/>
                <a:cs typeface="Arial" panose="020B0604020202020204" pitchFamily="34" charset="0"/>
                <a:sym typeface="Wingdings" panose="05000000000000000000" pitchFamily="2" charset="2"/>
              </a:rPr>
              <a:t> </a:t>
            </a:r>
            <a:r>
              <a:rPr lang="en-US" altLang="en-US" dirty="0" smtClean="0">
                <a:latin typeface="Arial" panose="020B0604020202020204" pitchFamily="34" charset="0"/>
                <a:cs typeface="Arial" panose="020B0604020202020204" pitchFamily="34" charset="0"/>
              </a:rPr>
              <a:t>The standard – less than 10% of calories -- is the same as the one in the past regulations.</a:t>
            </a:r>
          </a:p>
          <a:p>
            <a:pPr marL="0" lvl="1" defTabSz="979488" eaLnBrk="1" hangingPunct="1">
              <a:spcBef>
                <a:spcPct val="0"/>
              </a:spcBef>
            </a:pPr>
            <a:r>
              <a:rPr lang="en-US" altLang="en-US" dirty="0" smtClean="0">
                <a:latin typeface="Arial" panose="020B0604020202020204" pitchFamily="34" charset="0"/>
                <a:cs typeface="Arial" panose="020B0604020202020204" pitchFamily="34" charset="0"/>
                <a:sym typeface="Wingdings" panose="05000000000000000000" pitchFamily="2" charset="2"/>
              </a:rPr>
              <a:t> </a:t>
            </a:r>
            <a:r>
              <a:rPr lang="en-US" altLang="en-US" dirty="0" smtClean="0">
                <a:latin typeface="Arial" panose="020B0604020202020204" pitchFamily="34" charset="0"/>
                <a:cs typeface="Arial" panose="020B0604020202020204" pitchFamily="34" charset="0"/>
              </a:rPr>
              <a:t>The saturated fat requirement is a weekly average.</a:t>
            </a:r>
          </a:p>
          <a:p>
            <a:pPr marL="0" lvl="1" defTabSz="979488" eaLnBrk="1" hangingPunct="1">
              <a:spcBef>
                <a:spcPct val="0"/>
              </a:spcBef>
            </a:pPr>
            <a:r>
              <a:rPr lang="en-US" altLang="en-US" dirty="0" smtClean="0">
                <a:latin typeface="Arial" panose="020B0604020202020204" pitchFamily="34" charset="0"/>
                <a:cs typeface="Arial" panose="020B0604020202020204" pitchFamily="34" charset="0"/>
                <a:sym typeface="Wingdings" panose="05000000000000000000" pitchFamily="2" charset="2"/>
              </a:rPr>
              <a:t> </a:t>
            </a:r>
            <a:r>
              <a:rPr lang="en-US" altLang="en-US" dirty="0" smtClean="0">
                <a:latin typeface="Arial" panose="020B0604020202020204" pitchFamily="34" charset="0"/>
                <a:cs typeface="Arial" panose="020B0604020202020204" pitchFamily="34" charset="0"/>
              </a:rPr>
              <a:t>Note that this rule does not require schools to meet a </a:t>
            </a:r>
            <a:r>
              <a:rPr lang="en-US" altLang="en-US" b="1" dirty="0" smtClean="0">
                <a:latin typeface="Arial" panose="020B0604020202020204" pitchFamily="34" charset="0"/>
                <a:cs typeface="Arial" panose="020B0604020202020204" pitchFamily="34" charset="0"/>
              </a:rPr>
              <a:t>total</a:t>
            </a:r>
            <a:r>
              <a:rPr lang="en-US" altLang="en-US" dirty="0" smtClean="0">
                <a:latin typeface="Arial" panose="020B0604020202020204" pitchFamily="34" charset="0"/>
                <a:cs typeface="Arial" panose="020B0604020202020204" pitchFamily="34" charset="0"/>
              </a:rPr>
              <a:t> fat standard.</a:t>
            </a:r>
            <a:endParaRPr lang="en-US" altLang="en-US" i="1" dirty="0"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274F4C-573C-4C13-AEE2-3098E95EFEE8}" type="slidenum">
              <a:rPr lang="en-US" altLang="en-US" smtClean="0"/>
              <a:pPr>
                <a:spcBef>
                  <a:spcPct val="0"/>
                </a:spcBef>
              </a:pPr>
              <a:t>49</a:t>
            </a:fld>
            <a:endParaRPr lang="en-US" altLang="en-US" smtClean="0"/>
          </a:p>
        </p:txBody>
      </p:sp>
    </p:spTree>
    <p:extLst>
      <p:ext uri="{BB962C8B-B14F-4D97-AF65-F5344CB8AC3E}">
        <p14:creationId xmlns:p14="http://schemas.microsoft.com/office/powerpoint/2010/main" val="1888390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t>During the phase in period, USDA  monitored implementation of the meal patterns and made some adjustments to help operators and industry.</a:t>
            </a:r>
          </a:p>
          <a:p>
            <a:pPr>
              <a:defRPr/>
            </a:pPr>
            <a:r>
              <a:rPr lang="en-US" dirty="0" smtClean="0"/>
              <a:t>The most notable of these changes include</a:t>
            </a:r>
          </a:p>
          <a:p>
            <a:pPr marL="171450" indent="-171450">
              <a:buFont typeface="Arial" panose="020B0604020202020204" pitchFamily="34" charset="0"/>
              <a:buChar char="•"/>
              <a:defRPr/>
            </a:pPr>
            <a:r>
              <a:rPr lang="en-US" dirty="0" smtClean="0"/>
              <a:t>Meat/Meat Alternate and Grains</a:t>
            </a:r>
            <a:r>
              <a:rPr lang="en-US" b="1" dirty="0" smtClean="0"/>
              <a:t> </a:t>
            </a:r>
            <a:r>
              <a:rPr lang="en-US" dirty="0" smtClean="0"/>
              <a:t>maximums were removed</a:t>
            </a:r>
          </a:p>
          <a:p>
            <a:pPr marL="171450" indent="-171450">
              <a:buFont typeface="Arial" panose="020B0604020202020204" pitchFamily="34" charset="0"/>
              <a:buChar char="•"/>
              <a:defRPr/>
            </a:pPr>
            <a:r>
              <a:rPr lang="en-US" dirty="0" smtClean="0"/>
              <a:t>Frozen Fruit with added sugar</a:t>
            </a:r>
          </a:p>
          <a:p>
            <a:pPr>
              <a:defRPr/>
            </a:pPr>
            <a:endParaRPr 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D4873B-41AE-4AEA-8A9D-F14F7C646164}" type="slidenum">
              <a:rPr lang="en-US" altLang="en-US" smtClean="0"/>
              <a:pPr>
                <a:spcBef>
                  <a:spcPct val="0"/>
                </a:spcBef>
              </a:pPr>
              <a:t>5</a:t>
            </a:fld>
            <a:endParaRPr lang="en-US" altLang="en-US" smtClean="0"/>
          </a:p>
        </p:txBody>
      </p:sp>
    </p:spTree>
    <p:extLst>
      <p:ext uri="{BB962C8B-B14F-4D97-AF65-F5344CB8AC3E}">
        <p14:creationId xmlns:p14="http://schemas.microsoft.com/office/powerpoint/2010/main" val="30447469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79488" eaLnBrk="1" hangingPunct="1">
              <a:spcBef>
                <a:spcPct val="0"/>
              </a:spcBef>
            </a:pPr>
            <a:r>
              <a:rPr lang="en-US" altLang="en-US" sz="1200" dirty="0" smtClean="0">
                <a:latin typeface="Arial" panose="020B0604020202020204" pitchFamily="34" charset="0"/>
                <a:cs typeface="Arial" panose="020B0604020202020204" pitchFamily="34" charset="0"/>
              </a:rPr>
              <a:t>The fourth dietary specification is </a:t>
            </a:r>
            <a:r>
              <a:rPr lang="en-US" altLang="en-US" sz="1200" b="1" dirty="0" smtClean="0">
                <a:latin typeface="Arial" panose="020B0604020202020204" pitchFamily="34" charset="0"/>
                <a:cs typeface="Arial" panose="020B0604020202020204" pitchFamily="34" charset="0"/>
              </a:rPr>
              <a:t>trans fat.</a:t>
            </a:r>
          </a:p>
          <a:p>
            <a:pPr marL="0" lvl="1" defTabSz="979488" eaLnBrk="1" hangingPunct="1">
              <a:spcBef>
                <a:spcPct val="0"/>
              </a:spcBef>
              <a:buFontTx/>
              <a:buNone/>
            </a:pPr>
            <a:endParaRPr lang="en-US" altLang="en-US" sz="1200" dirty="0" smtClean="0">
              <a:latin typeface="Arial" panose="020B0604020202020204" pitchFamily="34" charset="0"/>
              <a:cs typeface="Arial" panose="020B0604020202020204" pitchFamily="34" charset="0"/>
            </a:endParaRPr>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41503E-3037-496A-A06A-063E6C4C0D50}" type="slidenum">
              <a:rPr lang="en-US" altLang="en-US" smtClean="0"/>
              <a:pPr>
                <a:spcBef>
                  <a:spcPct val="0"/>
                </a:spcBef>
              </a:pPr>
              <a:t>50</a:t>
            </a:fld>
            <a:endParaRPr lang="en-US" altLang="en-US" smtClean="0"/>
          </a:p>
        </p:txBody>
      </p:sp>
    </p:spTree>
    <p:extLst>
      <p:ext uri="{BB962C8B-B14F-4D97-AF65-F5344CB8AC3E}">
        <p14:creationId xmlns:p14="http://schemas.microsoft.com/office/powerpoint/2010/main" val="7454484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So how exactly do your “Assure” or “Prove” that you are meeting meal pattern.</a:t>
            </a:r>
          </a:p>
          <a:p>
            <a:pPr eaLnBrk="1" hangingPunct="1">
              <a:spcBef>
                <a:spcPct val="0"/>
              </a:spcBef>
            </a:pPr>
            <a:endParaRPr lang="en-US" altLang="en-US" dirty="0" smtClean="0"/>
          </a:p>
          <a:p>
            <a:pPr eaLnBrk="1" hangingPunct="1">
              <a:spcBef>
                <a:spcPct val="0"/>
              </a:spcBef>
            </a:pPr>
            <a:r>
              <a:rPr lang="en-US" altLang="en-US" dirty="0" smtClean="0"/>
              <a:t>There are four areas you </a:t>
            </a:r>
            <a:r>
              <a:rPr lang="en-US" altLang="en-US" dirty="0" smtClean="0"/>
              <a:t>need </a:t>
            </a:r>
            <a:r>
              <a:rPr lang="en-US" altLang="en-US" dirty="0" smtClean="0"/>
              <a:t>to give attention to</a:t>
            </a:r>
          </a:p>
          <a:p>
            <a:pPr marL="171450" indent="-171450">
              <a:buFont typeface="Arial" panose="020B0604020202020204" pitchFamily="34" charset="0"/>
              <a:buChar char="•"/>
            </a:pPr>
            <a:r>
              <a:rPr lang="en-US" altLang="en-US" b="0" dirty="0" smtClean="0"/>
              <a:t>Planned </a:t>
            </a:r>
            <a:r>
              <a:rPr lang="en-US" altLang="en-US" b="0" dirty="0" smtClean="0"/>
              <a:t>Menus</a:t>
            </a:r>
            <a:endParaRPr lang="en-US" altLang="en-US" sz="100" b="0" dirty="0" smtClean="0"/>
          </a:p>
          <a:p>
            <a:pPr marL="171450" indent="-171450">
              <a:buFont typeface="Arial" panose="020B0604020202020204" pitchFamily="34" charset="0"/>
              <a:buChar char="•"/>
            </a:pPr>
            <a:r>
              <a:rPr lang="en-US" altLang="en-US" b="0" dirty="0" smtClean="0"/>
              <a:t>Production Records</a:t>
            </a:r>
          </a:p>
          <a:p>
            <a:pPr marL="171450" indent="-171450">
              <a:buFont typeface="Arial" panose="020B0604020202020204" pitchFamily="34" charset="0"/>
              <a:buChar char="•"/>
            </a:pPr>
            <a:r>
              <a:rPr lang="en-US" altLang="en-US" b="0" dirty="0" smtClean="0"/>
              <a:t>Product </a:t>
            </a:r>
            <a:r>
              <a:rPr lang="en-US" altLang="en-US" b="0" dirty="0" smtClean="0"/>
              <a:t>Documentation</a:t>
            </a:r>
          </a:p>
          <a:p>
            <a:pPr marL="171450" indent="-171450">
              <a:buFont typeface="Arial" panose="020B0604020202020204" pitchFamily="34" charset="0"/>
              <a:buChar char="•"/>
            </a:pPr>
            <a:r>
              <a:rPr lang="en-US" altLang="en-US" b="0" dirty="0" smtClean="0"/>
              <a:t>Nutrient </a:t>
            </a:r>
            <a:r>
              <a:rPr lang="en-US" altLang="en-US" b="0" dirty="0" smtClean="0"/>
              <a:t>Information</a:t>
            </a:r>
          </a:p>
          <a:p>
            <a:pPr eaLnBrk="1" hangingPunct="1">
              <a:spcBef>
                <a:spcPct val="0"/>
              </a:spcBef>
            </a:pPr>
            <a:endParaRPr lang="en-US" altLang="en-US" b="1" dirty="0"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9AEA81F-34E4-45E6-A464-A004E2E5A67D}" type="slidenum">
              <a:rPr lang="en-US" altLang="en-US" smtClean="0"/>
              <a:pPr>
                <a:spcBef>
                  <a:spcPct val="0"/>
                </a:spcBef>
              </a:pPr>
              <a:t>51</a:t>
            </a:fld>
            <a:endParaRPr lang="en-US" altLang="en-US" smtClean="0"/>
          </a:p>
        </p:txBody>
      </p:sp>
    </p:spTree>
    <p:extLst>
      <p:ext uri="{BB962C8B-B14F-4D97-AF65-F5344CB8AC3E}">
        <p14:creationId xmlns:p14="http://schemas.microsoft.com/office/powerpoint/2010/main" val="2956014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 next step to assuring meal pattern is in regards to product documentation.  </a:t>
            </a:r>
          </a:p>
          <a:p>
            <a:pPr eaLnBrk="1" hangingPunct="1">
              <a:spcBef>
                <a:spcPct val="0"/>
              </a:spcBef>
            </a:pPr>
            <a:r>
              <a:rPr lang="en-US" altLang="en-US" dirty="0" smtClean="0"/>
              <a:t>This includes:</a:t>
            </a:r>
          </a:p>
          <a:p>
            <a:pPr marL="171450" indent="-171450">
              <a:spcBef>
                <a:spcPct val="0"/>
              </a:spcBef>
              <a:buFont typeface="Arial" panose="020B0604020202020204" pitchFamily="34" charset="0"/>
              <a:buChar char="•"/>
            </a:pPr>
            <a:r>
              <a:rPr lang="en-US" altLang="en-US" b="0" dirty="0" smtClean="0"/>
              <a:t>CN label </a:t>
            </a:r>
            <a:r>
              <a:rPr lang="en-US" altLang="en-US" b="0" dirty="0" smtClean="0"/>
              <a:t>OR Product </a:t>
            </a:r>
            <a:r>
              <a:rPr lang="en-US" altLang="en-US" b="0" dirty="0" smtClean="0"/>
              <a:t>Formulation Statement </a:t>
            </a:r>
            <a:endParaRPr lang="en-US" altLang="en-US" b="0" dirty="0" smtClean="0"/>
          </a:p>
          <a:p>
            <a:pPr marL="171450" indent="-171450">
              <a:spcBef>
                <a:spcPct val="0"/>
              </a:spcBef>
              <a:buFont typeface="Arial" panose="020B0604020202020204" pitchFamily="34" charset="0"/>
              <a:buChar char="•"/>
            </a:pPr>
            <a:r>
              <a:rPr lang="en-US" altLang="en-US" b="0" dirty="0" smtClean="0"/>
              <a:t>USDA </a:t>
            </a:r>
            <a:r>
              <a:rPr lang="en-US" altLang="en-US" b="0" dirty="0" smtClean="0"/>
              <a:t>Fact Sheet </a:t>
            </a:r>
            <a:endParaRPr lang="en-US" altLang="en-US" b="0" dirty="0" smtClean="0"/>
          </a:p>
          <a:p>
            <a:pPr marL="171450" indent="-171450">
              <a:spcBef>
                <a:spcPct val="0"/>
              </a:spcBef>
              <a:buFont typeface="Arial" panose="020B0604020202020204" pitchFamily="34" charset="0"/>
              <a:buChar char="•"/>
            </a:pPr>
            <a:r>
              <a:rPr lang="en-US" altLang="en-US" b="0" dirty="0" smtClean="0"/>
              <a:t>Standardized </a:t>
            </a:r>
            <a:r>
              <a:rPr lang="en-US" altLang="en-US" b="0" dirty="0" smtClean="0"/>
              <a:t>Recipe with Meal Pattern </a:t>
            </a:r>
            <a:r>
              <a:rPr lang="en-US" altLang="en-US" b="0" dirty="0" smtClean="0"/>
              <a:t>Contribution</a:t>
            </a:r>
          </a:p>
          <a:p>
            <a:pPr marL="171450" indent="-171450">
              <a:spcBef>
                <a:spcPct val="0"/>
              </a:spcBef>
              <a:buFont typeface="Arial" panose="020B0604020202020204" pitchFamily="34" charset="0"/>
              <a:buChar char="•"/>
            </a:pPr>
            <a:r>
              <a:rPr lang="en-US" altLang="en-US" b="0" dirty="0" smtClean="0"/>
              <a:t>Ingredient </a:t>
            </a:r>
            <a:r>
              <a:rPr lang="en-US" altLang="en-US" b="0" dirty="0" smtClean="0"/>
              <a:t>List</a:t>
            </a:r>
          </a:p>
          <a:p>
            <a:pPr eaLnBrk="1" hangingPunct="1">
              <a:spcBef>
                <a:spcPct val="0"/>
              </a:spcBef>
            </a:pPr>
            <a:endParaRPr lang="en-US" altLang="en-US" i="1" dirty="0"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CC84DC-2B19-4D4C-BF35-F6FA4002D4BF}" type="slidenum">
              <a:rPr lang="en-US" altLang="en-US" smtClean="0"/>
              <a:pPr>
                <a:spcBef>
                  <a:spcPct val="0"/>
                </a:spcBef>
              </a:pPr>
              <a:t>52</a:t>
            </a:fld>
            <a:endParaRPr lang="en-US" altLang="en-US" smtClean="0"/>
          </a:p>
        </p:txBody>
      </p:sp>
    </p:spTree>
    <p:extLst>
      <p:ext uri="{BB962C8B-B14F-4D97-AF65-F5344CB8AC3E}">
        <p14:creationId xmlns:p14="http://schemas.microsoft.com/office/powerpoint/2010/main" val="22453148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Let’s first look at CN Labels.</a:t>
            </a:r>
          </a:p>
          <a:p>
            <a:r>
              <a:rPr lang="en-US" altLang="en-US" dirty="0" smtClean="0"/>
              <a:t>CN labels are used for items that contribute to the M/MA component</a:t>
            </a:r>
          </a:p>
          <a:p>
            <a:endParaRPr lang="en-US" altLang="en-US" b="1" dirty="0" smtClean="0"/>
          </a:p>
          <a:p>
            <a:r>
              <a:rPr lang="en-US" altLang="en-US" b="1" dirty="0" smtClean="0"/>
              <a:t>From TA 02-2012 </a:t>
            </a:r>
            <a:r>
              <a:rPr lang="en-US" altLang="en-US" dirty="0" smtClean="0"/>
              <a:t>“The Food and Nutrition Service (FNS) would like to remind school food authorities and other program operators that the CN Labeling Program is limited to entrée items and 50-percent juice drinks and juice drink products.</a:t>
            </a:r>
          </a:p>
          <a:p>
            <a:r>
              <a:rPr lang="en-US" altLang="en-US" dirty="0" smtClean="0"/>
              <a:t>Because of an increase in requests for CN Labels for bakery and fruit/vegetable products such as cookies and 100-percent fruit/vegetable purees and juices that are not intended for the CN Labeling Program, it is important to remind school food authorities and other program operators that the CN Labeling Program is limited to the following two food categories:</a:t>
            </a:r>
          </a:p>
          <a:p>
            <a:r>
              <a:rPr lang="en-US" altLang="en-US" dirty="0" smtClean="0"/>
              <a:t>Main dish products which contribute a minimum of 0.5 ounces equivalent meat/meat alternate toward meal pattern requirements. Examples of these products include but are not limited to beef patties, cheese or meat pizzas, meat or cheese and bean burritos, egg rolls, and breaded fish portions.</a:t>
            </a:r>
          </a:p>
          <a:p>
            <a:r>
              <a:rPr lang="en-US" altLang="en-US" dirty="0" smtClean="0"/>
              <a:t>Juice drink and juice drink products which contain at least 50 percent full-strength juice by volume. This includes such products as grape drink, fruit punch, and juice bars.” </a:t>
            </a:r>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E38D68C-F0F6-4818-8C1C-C71072A2BB91}" type="slidenum">
              <a:rPr lang="en-US" altLang="en-US" smtClean="0"/>
              <a:pPr>
                <a:spcBef>
                  <a:spcPct val="0"/>
                </a:spcBef>
              </a:pPr>
              <a:t>53</a:t>
            </a:fld>
            <a:endParaRPr lang="en-US" altLang="en-US" smtClean="0"/>
          </a:p>
        </p:txBody>
      </p:sp>
    </p:spTree>
    <p:extLst>
      <p:ext uri="{BB962C8B-B14F-4D97-AF65-F5344CB8AC3E}">
        <p14:creationId xmlns:p14="http://schemas.microsoft.com/office/powerpoint/2010/main" val="18549291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CN labels ideally:</a:t>
            </a:r>
          </a:p>
          <a:p>
            <a:r>
              <a:rPr lang="en-US" altLang="en-US" dirty="0" smtClean="0"/>
              <a:t>Must be removed or copy taken from actual purchased product</a:t>
            </a:r>
          </a:p>
          <a:p>
            <a:endParaRPr lang="en-US" altLang="en-US" dirty="0" smtClean="0"/>
          </a:p>
          <a:p>
            <a:r>
              <a:rPr lang="en-US" altLang="en-US" dirty="0" smtClean="0"/>
              <a:t>Also – make sure and check expiration dates</a:t>
            </a:r>
          </a:p>
          <a:p>
            <a:r>
              <a:rPr lang="en-US" altLang="en-US" dirty="0" smtClean="0"/>
              <a:t>Expire 5 years from original approval date</a:t>
            </a:r>
          </a:p>
          <a:p>
            <a:pPr eaLnBrk="1" hangingPunct="1">
              <a:spcBef>
                <a:spcPct val="0"/>
              </a:spcBef>
            </a:pPr>
            <a:endParaRPr lang="en-US" altLang="en-US" i="1" dirty="0"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5D82D6-312A-4AEB-8847-E7AFB4B4B143}" type="slidenum">
              <a:rPr lang="en-US" altLang="en-US" smtClean="0"/>
              <a:pPr>
                <a:spcBef>
                  <a:spcPct val="0"/>
                </a:spcBef>
              </a:pPr>
              <a:t>54</a:t>
            </a:fld>
            <a:endParaRPr lang="en-US" altLang="en-US" smtClean="0"/>
          </a:p>
        </p:txBody>
      </p:sp>
    </p:spTree>
    <p:extLst>
      <p:ext uri="{BB962C8B-B14F-4D97-AF65-F5344CB8AC3E}">
        <p14:creationId xmlns:p14="http://schemas.microsoft.com/office/powerpoint/2010/main" val="36913258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i="0" dirty="0" smtClean="0"/>
              <a:t>USDA has Product Formulation templates (see</a:t>
            </a:r>
            <a:r>
              <a:rPr lang="en-US" altLang="en-US" i="0" baseline="0" dirty="0" smtClean="0"/>
              <a:t> USDA resources</a:t>
            </a:r>
            <a:r>
              <a:rPr lang="en-US" altLang="en-US" i="0" dirty="0" smtClean="0"/>
              <a:t> at:</a:t>
            </a:r>
            <a:r>
              <a:rPr lang="en-US" altLang="en-US" i="0" baseline="0" dirty="0" smtClean="0"/>
              <a:t> http://www.k12.wa.us/ChildNutrition/Programs/NSLBP/Resources.aspx)</a:t>
            </a:r>
          </a:p>
          <a:p>
            <a:pPr eaLnBrk="1" hangingPunct="1">
              <a:spcBef>
                <a:spcPct val="0"/>
              </a:spcBef>
            </a:pPr>
            <a:r>
              <a:rPr lang="en-US" altLang="en-US" i="0" baseline="0" dirty="0" smtClean="0"/>
              <a:t>Not required to use – but helpful in getting the correct information from manufacturers</a:t>
            </a:r>
          </a:p>
          <a:p>
            <a:pPr eaLnBrk="1" hangingPunct="1">
              <a:spcBef>
                <a:spcPct val="0"/>
              </a:spcBef>
            </a:pPr>
            <a:endParaRPr lang="en-US" altLang="en-US" i="1" dirty="0"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CA024A-D1BC-4381-9DE4-1DC9D54F72C9}" type="slidenum">
              <a:rPr lang="en-US" altLang="en-US" smtClean="0"/>
              <a:pPr>
                <a:spcBef>
                  <a:spcPct val="0"/>
                </a:spcBef>
              </a:pPr>
              <a:t>55</a:t>
            </a:fld>
            <a:endParaRPr lang="en-US" altLang="en-US" smtClean="0"/>
          </a:p>
        </p:txBody>
      </p:sp>
    </p:spTree>
    <p:extLst>
      <p:ext uri="{BB962C8B-B14F-4D97-AF65-F5344CB8AC3E}">
        <p14:creationId xmlns:p14="http://schemas.microsoft.com/office/powerpoint/2010/main" val="23902886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You can also use USDA Fact sheets for those applicable foods</a:t>
            </a:r>
            <a:r>
              <a:rPr lang="en-US" altLang="en-US" dirty="0" smtClean="0"/>
              <a:t>.</a:t>
            </a:r>
          </a:p>
          <a:p>
            <a:pPr eaLnBrk="1" hangingPunct="1">
              <a:spcBef>
                <a:spcPct val="0"/>
              </a:spcBef>
            </a:pPr>
            <a:r>
              <a:rPr lang="en-US" altLang="en-US" dirty="0" smtClean="0"/>
              <a:t>Link</a:t>
            </a:r>
            <a:r>
              <a:rPr lang="en-US" altLang="en-US" baseline="0" dirty="0" smtClean="0"/>
              <a:t> found on our Food Distribution web page: http://www.k12.wa.us/ChildNutrition/programs/FoodDistribution/default.aspx</a:t>
            </a:r>
          </a:p>
          <a:p>
            <a:pPr eaLnBrk="1" hangingPunct="1">
              <a:spcBef>
                <a:spcPct val="0"/>
              </a:spcBef>
            </a:pPr>
            <a:endParaRPr lang="en-US" altLang="en-US" baseline="0" dirty="0" smtClean="0"/>
          </a:p>
          <a:p>
            <a:pPr eaLnBrk="1" hangingPunct="1">
              <a:spcBef>
                <a:spcPct val="0"/>
              </a:spcBef>
            </a:pPr>
            <a:endParaRPr lang="en-US" altLang="en-US" dirty="0"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EC15B8-A5A3-44AE-A178-D429D831A167}" type="slidenum">
              <a:rPr lang="en-US" altLang="en-US" smtClean="0"/>
              <a:pPr>
                <a:spcBef>
                  <a:spcPct val="0"/>
                </a:spcBef>
              </a:pPr>
              <a:t>56</a:t>
            </a:fld>
            <a:endParaRPr lang="en-US" altLang="en-US" smtClean="0"/>
          </a:p>
        </p:txBody>
      </p:sp>
    </p:spTree>
    <p:extLst>
      <p:ext uri="{BB962C8B-B14F-4D97-AF65-F5344CB8AC3E}">
        <p14:creationId xmlns:p14="http://schemas.microsoft.com/office/powerpoint/2010/main" val="2372469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The Food Buying Guide can be used to demonstrate that adequate product was purchased and prepared.</a:t>
            </a:r>
          </a:p>
          <a:p>
            <a:pPr eaLnBrk="1" hangingPunct="1">
              <a:spcBef>
                <a:spcPct val="0"/>
              </a:spcBef>
            </a:pPr>
            <a:r>
              <a:rPr lang="en-US" altLang="en-US" dirty="0" smtClean="0"/>
              <a:t>Remember that food items must match the description and form EXACTLY as listed in the Food Buying Guide.</a:t>
            </a:r>
          </a:p>
          <a:p>
            <a:pPr eaLnBrk="1" hangingPunct="1">
              <a:spcBef>
                <a:spcPct val="0"/>
              </a:spcBef>
            </a:pPr>
            <a:endParaRPr lang="en-US" altLang="en-US" dirty="0" smtClean="0"/>
          </a:p>
          <a:p>
            <a:pPr eaLnBrk="1" hangingPunct="1">
              <a:spcBef>
                <a:spcPct val="0"/>
              </a:spcBef>
            </a:pPr>
            <a:r>
              <a:rPr lang="en-US" altLang="en-US" dirty="0" smtClean="0"/>
              <a:t>Make sure to update your copy of the Food Buying guide as sections become available and to train </a:t>
            </a:r>
            <a:r>
              <a:rPr lang="en-US" altLang="en-US" dirty="0" smtClean="0"/>
              <a:t>new employees </a:t>
            </a:r>
            <a:r>
              <a:rPr lang="en-US" altLang="en-US" dirty="0" smtClean="0"/>
              <a:t>on how to use the Food Buying </a:t>
            </a:r>
            <a:r>
              <a:rPr lang="en-US" altLang="en-US" dirty="0" smtClean="0"/>
              <a:t>Guide</a:t>
            </a:r>
          </a:p>
          <a:p>
            <a:pPr eaLnBrk="1" hangingPunct="1">
              <a:spcBef>
                <a:spcPct val="0"/>
              </a:spcBef>
            </a:pPr>
            <a:r>
              <a:rPr lang="en-US" altLang="en-US" dirty="0" smtClean="0"/>
              <a:t>http://www.fns.usda.gov/tn/food-buying-guide-school-meal-programs</a:t>
            </a:r>
            <a:endParaRPr lang="en-US" altLang="en-US" dirty="0"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E8DD1D-5874-4AF8-99A8-BB12A80A6AD5}" type="slidenum">
              <a:rPr lang="en-US" altLang="en-US" smtClean="0"/>
              <a:pPr>
                <a:spcBef>
                  <a:spcPct val="0"/>
                </a:spcBef>
              </a:pPr>
              <a:t>57</a:t>
            </a:fld>
            <a:endParaRPr lang="en-US" altLang="en-US" smtClean="0"/>
          </a:p>
        </p:txBody>
      </p:sp>
    </p:spTree>
    <p:extLst>
      <p:ext uri="{BB962C8B-B14F-4D97-AF65-F5344CB8AC3E}">
        <p14:creationId xmlns:p14="http://schemas.microsoft.com/office/powerpoint/2010/main" val="29238500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r>
              <a:rPr lang="en-US" altLang="en-US" sz="1800" dirty="0" smtClean="0"/>
              <a:t>Recipes are another important tool in demonstrating meal pattern is being met.</a:t>
            </a:r>
          </a:p>
          <a:p>
            <a:r>
              <a:rPr lang="en-US" altLang="en-US" sz="1800" b="0" dirty="0" smtClean="0"/>
              <a:t>For menu items that combine two or more ingredients</a:t>
            </a:r>
          </a:p>
          <a:p>
            <a:r>
              <a:rPr lang="en-US" altLang="en-US" sz="1800" b="0" dirty="0" smtClean="0"/>
              <a:t>Must be standardized</a:t>
            </a:r>
          </a:p>
          <a:p>
            <a:endParaRPr lang="en-US" altLang="en-US" sz="800" b="0" dirty="0" smtClean="0"/>
          </a:p>
          <a:p>
            <a:r>
              <a:rPr lang="en-US" altLang="en-US" sz="1800" b="0" dirty="0" smtClean="0"/>
              <a:t>Worksheet for figuring Meal </a:t>
            </a:r>
            <a:r>
              <a:rPr lang="en-US" altLang="en-US" sz="1800" b="0" dirty="0" smtClean="0"/>
              <a:t>Pattern contribution </a:t>
            </a:r>
            <a:r>
              <a:rPr lang="en-US" altLang="en-US" sz="1800" b="0" dirty="0" smtClean="0"/>
              <a:t>are</a:t>
            </a:r>
            <a:r>
              <a:rPr lang="en-US" altLang="en-US" sz="1800" b="0" baseline="0" dirty="0" smtClean="0"/>
              <a:t> found in the </a:t>
            </a:r>
            <a:r>
              <a:rPr lang="en-US" altLang="en-US" sz="1800" dirty="0" smtClean="0"/>
              <a:t>Food </a:t>
            </a:r>
            <a:r>
              <a:rPr lang="en-US" altLang="en-US" sz="1800" dirty="0" smtClean="0"/>
              <a:t>Buying Guide – Appendix </a:t>
            </a:r>
            <a:r>
              <a:rPr lang="en-US" altLang="en-US" sz="1800" dirty="0" smtClean="0"/>
              <a:t>A.</a:t>
            </a:r>
            <a:r>
              <a:rPr lang="en-US" altLang="en-US" sz="1800" baseline="0" dirty="0" smtClean="0"/>
              <a:t> However, they have not been updated as of 5/30/14.  </a:t>
            </a:r>
          </a:p>
          <a:p>
            <a:r>
              <a:rPr lang="en-US" altLang="en-US" sz="1800" baseline="0" dirty="0" smtClean="0"/>
              <a:t>Use the OSPI CNS versions, found at </a:t>
            </a:r>
            <a:endParaRPr lang="en-US" altLang="en-US" sz="1800" dirty="0" smtClean="0"/>
          </a:p>
          <a:p>
            <a:pPr eaLnBrk="1" hangingPunct="1">
              <a:spcBef>
                <a:spcPct val="0"/>
              </a:spcBef>
              <a:buFontTx/>
              <a:buNone/>
            </a:pPr>
            <a:r>
              <a:rPr lang="en-US" altLang="en-US" sz="1800" dirty="0" smtClean="0"/>
              <a:t>http://www.k12.wa.us/ChildNutrition/Programs/NSLBP/NewMealPatterns.aspx</a:t>
            </a:r>
            <a:endParaRPr lang="en-US" altLang="en-US" sz="1800" dirty="0" smtClean="0"/>
          </a:p>
          <a:p>
            <a:pPr eaLnBrk="1" hangingPunct="1">
              <a:spcBef>
                <a:spcPct val="0"/>
              </a:spcBef>
            </a:pPr>
            <a:endParaRPr lang="en-US" altLang="en-US" sz="1800" i="1" dirty="0"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22B559-72AF-4892-998C-4F3423DD2813}" type="slidenum">
              <a:rPr lang="en-US" altLang="en-US" smtClean="0"/>
              <a:pPr>
                <a:spcBef>
                  <a:spcPct val="0"/>
                </a:spcBef>
              </a:pPr>
              <a:t>58</a:t>
            </a:fld>
            <a:endParaRPr lang="en-US" altLang="en-US" smtClean="0"/>
          </a:p>
        </p:txBody>
      </p:sp>
    </p:spTree>
    <p:extLst>
      <p:ext uri="{BB962C8B-B14F-4D97-AF65-F5344CB8AC3E}">
        <p14:creationId xmlns:p14="http://schemas.microsoft.com/office/powerpoint/2010/main" val="13270025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USDA is still in the process of updating these sections…so in the mean time we have updated to of the worksheets for figuring meal pattern contribution.</a:t>
            </a:r>
          </a:p>
          <a:p>
            <a:endParaRPr lang="en-US" altLang="en-US" dirty="0" smtClean="0"/>
          </a:p>
          <a:p>
            <a:r>
              <a:rPr lang="en-US" altLang="en-US" dirty="0" smtClean="0"/>
              <a:t>The first one is a worksheet for calculating grains contribution from a recipe.  </a:t>
            </a:r>
          </a:p>
          <a:p>
            <a:r>
              <a:rPr lang="en-US" altLang="en-US" dirty="0" smtClean="0"/>
              <a:t>Who bakes any of their own grain products?  </a:t>
            </a:r>
          </a:p>
          <a:p>
            <a:r>
              <a:rPr lang="en-US" altLang="en-US" dirty="0" smtClean="0"/>
              <a:t>This worksheet can help you figure out the grains contribution of your item.  It has been updated to reflect the 16oz of creditable grains/oz </a:t>
            </a:r>
            <a:r>
              <a:rPr lang="en-US" altLang="en-US" dirty="0" err="1" smtClean="0"/>
              <a:t>eq</a:t>
            </a:r>
            <a:endParaRPr lang="en-US" altLang="en-US" dirty="0" smtClean="0"/>
          </a:p>
          <a:p>
            <a:r>
              <a:rPr lang="en-US" altLang="en-US" dirty="0" smtClean="0"/>
              <a:t>You can find the worksheet at:</a:t>
            </a:r>
          </a:p>
          <a:p>
            <a:r>
              <a:rPr lang="en-US" altLang="en-US" dirty="0" smtClean="0"/>
              <a:t>http://www.k12.wa.us/ChildNutrition/Programs/NSLBP/NewMealPatterns.aspx</a:t>
            </a:r>
            <a:endParaRPr lang="en-US" altLang="en-US" dirty="0" smtClean="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D44AB0-D086-4263-9B21-E6564EBB3EA9}" type="slidenum">
              <a:rPr lang="en-US" altLang="en-US" smtClean="0"/>
              <a:pPr>
                <a:spcBef>
                  <a:spcPct val="0"/>
                </a:spcBef>
              </a:pPr>
              <a:t>59</a:t>
            </a:fld>
            <a:endParaRPr lang="en-US" altLang="en-US" smtClean="0"/>
          </a:p>
        </p:txBody>
      </p:sp>
    </p:spTree>
    <p:extLst>
      <p:ext uri="{BB962C8B-B14F-4D97-AF65-F5344CB8AC3E}">
        <p14:creationId xmlns:p14="http://schemas.microsoft.com/office/powerpoint/2010/main" val="3823061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OSPI Meal Pattern Charts – both the Breakfast and Lunch meal pattern charts designed by OSPI have been updated to reflect the phase in and changes.</a:t>
            </a:r>
          </a:p>
          <a:p>
            <a:pPr eaLnBrk="1" hangingPunct="1">
              <a:spcBef>
                <a:spcPct val="0"/>
              </a:spcBef>
            </a:pPr>
            <a:r>
              <a:rPr lang="en-US" altLang="en-US" dirty="0" smtClean="0"/>
              <a:t>You can find electronic copies of the meal pattern charts at: http://www.k12.wa.us/ChildNutrition/Programs/NSLBP/NewMealPatterns.aspx</a:t>
            </a:r>
          </a:p>
          <a:p>
            <a:pPr eaLnBrk="1" hangingPunct="1">
              <a:spcBef>
                <a:spcPct val="0"/>
              </a:spcBef>
            </a:pPr>
            <a:endParaRPr lang="en-US" altLang="en-US" dirty="0"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A39D38-B964-443F-9098-250F0088A45B}" type="slidenum">
              <a:rPr lang="en-US" altLang="en-US" smtClean="0"/>
              <a:pPr>
                <a:spcBef>
                  <a:spcPct val="0"/>
                </a:spcBef>
              </a:pPr>
              <a:t>6</a:t>
            </a:fld>
            <a:endParaRPr lang="en-US" altLang="en-US" smtClean="0"/>
          </a:p>
        </p:txBody>
      </p:sp>
    </p:spTree>
    <p:extLst>
      <p:ext uri="{BB962C8B-B14F-4D97-AF65-F5344CB8AC3E}">
        <p14:creationId xmlns:p14="http://schemas.microsoft.com/office/powerpoint/2010/main" val="5777510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The second worksheet is the “Meal Pattern Contribution Worksheet.</a:t>
            </a:r>
          </a:p>
          <a:p>
            <a:r>
              <a:rPr lang="en-US" altLang="en-US" dirty="0" smtClean="0"/>
              <a:t>It can be used for many items.</a:t>
            </a:r>
          </a:p>
          <a:p>
            <a:endParaRPr lang="en-US" altLang="en-US" dirty="0" smtClean="0"/>
          </a:p>
          <a:p>
            <a:r>
              <a:rPr lang="en-US" altLang="en-US" dirty="0" smtClean="0"/>
              <a:t>You can find the worksheet at:</a:t>
            </a:r>
          </a:p>
          <a:p>
            <a:r>
              <a:rPr lang="en-US" altLang="en-US" dirty="0" smtClean="0"/>
              <a:t>http://www.k12.wa.us/ChildNutrition/Programs/NSLBP/NewMealPatterns.aspx</a:t>
            </a:r>
          </a:p>
          <a:p>
            <a:endParaRPr lang="en-US" altLang="en-US" dirty="0"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C60C7B-02AF-46B3-B756-103CE71F62E3}" type="slidenum">
              <a:rPr lang="en-US" altLang="en-US" smtClean="0">
                <a:latin typeface="Arial" panose="020B0604020202020204" pitchFamily="34" charset="0"/>
              </a:rPr>
              <a:pPr>
                <a:spcBef>
                  <a:spcPct val="0"/>
                </a:spcBef>
              </a:pPr>
              <a:t>60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0004439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And don’t forget that nutrient information is need to confirm nutrient specifications (calories, sat fat, sodium and trans fat)</a:t>
            </a:r>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48A617-A756-4E0A-BC7C-A17C21EE635B}" type="slidenum">
              <a:rPr lang="en-US" altLang="en-US" smtClean="0"/>
              <a:pPr>
                <a:spcBef>
                  <a:spcPct val="0"/>
                </a:spcBef>
              </a:pPr>
              <a:t>61</a:t>
            </a:fld>
            <a:endParaRPr lang="en-US" altLang="en-US" smtClean="0"/>
          </a:p>
        </p:txBody>
      </p:sp>
    </p:spTree>
    <p:extLst>
      <p:ext uri="{BB962C8B-B14F-4D97-AF65-F5344CB8AC3E}">
        <p14:creationId xmlns:p14="http://schemas.microsoft.com/office/powerpoint/2010/main" val="413847395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0BB73B-5288-4519-9410-59F89803F95B}" type="slidenum">
              <a:rPr lang="en-US" altLang="en-US" smtClean="0"/>
              <a:pPr>
                <a:spcBef>
                  <a:spcPct val="0"/>
                </a:spcBef>
              </a:pPr>
              <a:t>62</a:t>
            </a:fld>
            <a:endParaRPr lang="en-US" altLang="en-US" smtClean="0"/>
          </a:p>
        </p:txBody>
      </p:sp>
    </p:spTree>
    <p:extLst>
      <p:ext uri="{BB962C8B-B14F-4D97-AF65-F5344CB8AC3E}">
        <p14:creationId xmlns:p14="http://schemas.microsoft.com/office/powerpoint/2010/main" val="2642793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t>From USDA Administrative review guidance:</a:t>
            </a:r>
          </a:p>
          <a:p>
            <a:pPr>
              <a:defRPr/>
            </a:pPr>
            <a:r>
              <a:rPr lang="en-US" dirty="0" smtClean="0"/>
              <a:t>The </a:t>
            </a:r>
            <a:r>
              <a:rPr lang="en-US" dirty="0" smtClean="0"/>
              <a:t>State</a:t>
            </a:r>
            <a:r>
              <a:rPr lang="en-US" baseline="0" dirty="0" smtClean="0"/>
              <a:t> Agency</a:t>
            </a:r>
            <a:r>
              <a:rPr lang="en-US" dirty="0" smtClean="0"/>
              <a:t> </a:t>
            </a:r>
            <a:r>
              <a:rPr lang="en-US" dirty="0" smtClean="0"/>
              <a:t>must evaluate </a:t>
            </a:r>
            <a:r>
              <a:rPr lang="en-US" b="1" dirty="0" smtClean="0"/>
              <a:t>production records </a:t>
            </a:r>
            <a:r>
              <a:rPr lang="en-US" dirty="0" smtClean="0"/>
              <a:t>to ensure the following: </a:t>
            </a:r>
          </a:p>
          <a:p>
            <a:pPr marL="171039" indent="-171039">
              <a:buFont typeface="Arial" pitchFamily="34" charset="0"/>
              <a:buChar char="•"/>
              <a:defRPr/>
            </a:pPr>
            <a:r>
              <a:rPr lang="en-US" dirty="0" smtClean="0"/>
              <a:t>Records include all information necessary to support the claiming of reimbursable meals </a:t>
            </a:r>
            <a:r>
              <a:rPr lang="en-US" dirty="0" smtClean="0"/>
              <a:t>(i.e</a:t>
            </a:r>
            <a:r>
              <a:rPr lang="en-US" dirty="0" smtClean="0"/>
              <a:t>., all menu items are listed and all required meal components are offered) </a:t>
            </a:r>
          </a:p>
          <a:p>
            <a:pPr marL="171039" indent="-171039">
              <a:buFont typeface="Arial" pitchFamily="34" charset="0"/>
              <a:buChar char="•"/>
              <a:defRPr/>
            </a:pPr>
            <a:r>
              <a:rPr lang="en-US" dirty="0" smtClean="0"/>
              <a:t>Records are used for proper planning (e.g., evaluate for consumption and leftovers) </a:t>
            </a:r>
          </a:p>
          <a:p>
            <a:pPr marL="171039" indent="-171039">
              <a:buFont typeface="Arial" pitchFamily="34" charset="0"/>
              <a:buChar char="•"/>
              <a:defRPr/>
            </a:pPr>
            <a:r>
              <a:rPr lang="en-US" dirty="0" smtClean="0"/>
              <a:t>Records document food prepared is creditable for the total number of portions served, including adult meals and a la carte sales from the reimbursable line </a:t>
            </a:r>
          </a:p>
          <a:p>
            <a:pPr marL="171039" indent="-171039">
              <a:buFont typeface="Arial" pitchFamily="34" charset="0"/>
              <a:buChar char="•"/>
              <a:defRPr/>
            </a:pPr>
            <a:r>
              <a:rPr lang="en-US" dirty="0" smtClean="0"/>
              <a:t>Records document required weekly quantity requirements for grains, meat/meat alternates, vegetables, fruit and milk. </a:t>
            </a:r>
            <a:r>
              <a:rPr lang="en-US" dirty="0" smtClean="0"/>
              <a:t>Records </a:t>
            </a:r>
            <a:r>
              <a:rPr lang="en-US" dirty="0" smtClean="0"/>
              <a:t>align with standardized </a:t>
            </a:r>
            <a:r>
              <a:rPr lang="en-US" dirty="0" smtClean="0"/>
              <a:t>recipes</a:t>
            </a:r>
            <a:endParaRPr lang="en-US" b="1" dirty="0" smtClean="0"/>
          </a:p>
          <a:p>
            <a:pPr eaLnBrk="1" hangingPunct="1">
              <a:spcBef>
                <a:spcPct val="0"/>
              </a:spcBef>
              <a:defRPr/>
            </a:pPr>
            <a:endParaRPr lang="en-US" b="1" dirty="0" smtClean="0"/>
          </a:p>
          <a:p>
            <a:pPr eaLnBrk="1" hangingPunct="1">
              <a:spcBef>
                <a:spcPct val="0"/>
              </a:spcBef>
              <a:defRPr/>
            </a:pPr>
            <a:endParaRPr lang="en-US" i="1" dirty="0" smtClean="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A97EEB-9768-43B7-BEEA-7E5314B2A88B}" type="slidenum">
              <a:rPr lang="en-US" altLang="en-US" smtClean="0"/>
              <a:pPr>
                <a:spcBef>
                  <a:spcPct val="0"/>
                </a:spcBef>
              </a:pPr>
              <a:t>63</a:t>
            </a:fld>
            <a:endParaRPr lang="en-US" altLang="en-US" smtClean="0"/>
          </a:p>
        </p:txBody>
      </p:sp>
    </p:spTree>
    <p:extLst>
      <p:ext uri="{BB962C8B-B14F-4D97-AF65-F5344CB8AC3E}">
        <p14:creationId xmlns:p14="http://schemas.microsoft.com/office/powerpoint/2010/main" val="25134897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dirty="0" smtClean="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155785B-5D22-464E-968A-8DBF8680DA63}" type="slidenum">
              <a:rPr lang="en-US" altLang="en-US" smtClean="0"/>
              <a:pPr>
                <a:spcBef>
                  <a:spcPct val="0"/>
                </a:spcBef>
              </a:pPr>
              <a:t>64</a:t>
            </a:fld>
            <a:endParaRPr lang="en-US" altLang="en-US" smtClean="0"/>
          </a:p>
        </p:txBody>
      </p:sp>
    </p:spTree>
    <p:extLst>
      <p:ext uri="{BB962C8B-B14F-4D97-AF65-F5344CB8AC3E}">
        <p14:creationId xmlns:p14="http://schemas.microsoft.com/office/powerpoint/2010/main" val="5305919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smtClean="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C579AB1-2A10-4CE0-AB36-33DC0D6E6CAD}" type="slidenum">
              <a:rPr lang="en-US" altLang="en-US" smtClean="0"/>
              <a:pPr>
                <a:spcBef>
                  <a:spcPct val="0"/>
                </a:spcBef>
              </a:pPr>
              <a:t>65</a:t>
            </a:fld>
            <a:endParaRPr lang="en-US" altLang="en-US" smtClean="0"/>
          </a:p>
        </p:txBody>
      </p:sp>
    </p:spTree>
    <p:extLst>
      <p:ext uri="{BB962C8B-B14F-4D97-AF65-F5344CB8AC3E}">
        <p14:creationId xmlns:p14="http://schemas.microsoft.com/office/powerpoint/2010/main" val="1327190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0" dirty="0" smtClean="0"/>
              <a:t>Planned</a:t>
            </a:r>
            <a:r>
              <a:rPr lang="en-US" altLang="en-US" b="0" baseline="0" dirty="0" smtClean="0"/>
              <a:t> portion sizes should match products  / recipes (for entrées / grains) and measures i.e. cups for fruits and vegetables.</a:t>
            </a:r>
          </a:p>
          <a:p>
            <a:pPr eaLnBrk="1" hangingPunct="1">
              <a:spcBef>
                <a:spcPct val="0"/>
              </a:spcBef>
            </a:pPr>
            <a:endParaRPr lang="en-US" altLang="en-US" b="0" dirty="0"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AD7C37-7EE4-4F52-BDAB-0CF86E110894}" type="slidenum">
              <a:rPr lang="en-US" altLang="en-US" smtClean="0"/>
              <a:pPr>
                <a:spcBef>
                  <a:spcPct val="0"/>
                </a:spcBef>
              </a:pPr>
              <a:t>66</a:t>
            </a:fld>
            <a:endParaRPr lang="en-US" altLang="en-US" smtClean="0"/>
          </a:p>
        </p:txBody>
      </p:sp>
    </p:spTree>
    <p:extLst>
      <p:ext uri="{BB962C8B-B14F-4D97-AF65-F5344CB8AC3E}">
        <p14:creationId xmlns:p14="http://schemas.microsoft.com/office/powerpoint/2010/main" val="30892596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i="0" dirty="0" smtClean="0"/>
              <a:t>4 oz does NOT mean ½ cup!!</a:t>
            </a:r>
          </a:p>
          <a:p>
            <a:pPr eaLnBrk="1" hangingPunct="1">
              <a:spcBef>
                <a:spcPct val="0"/>
              </a:spcBef>
              <a:defRPr/>
            </a:pPr>
            <a:r>
              <a:rPr lang="en-US" i="0" dirty="0" smtClean="0"/>
              <a:t>Someone</a:t>
            </a:r>
            <a:r>
              <a:rPr lang="en-US" i="0" baseline="0" dirty="0" smtClean="0"/>
              <a:t> might envision that this is what 4 oz of carrots looks like.</a:t>
            </a:r>
          </a:p>
          <a:p>
            <a:pPr eaLnBrk="1" hangingPunct="1">
              <a:spcBef>
                <a:spcPct val="0"/>
              </a:spcBef>
              <a:defRPr/>
            </a:pPr>
            <a:r>
              <a:rPr lang="en-US" i="0" baseline="0" dirty="0" smtClean="0"/>
              <a:t>CLICK</a:t>
            </a:r>
          </a:p>
          <a:p>
            <a:pPr eaLnBrk="1" hangingPunct="1">
              <a:spcBef>
                <a:spcPct val="0"/>
              </a:spcBef>
              <a:defRPr/>
            </a:pPr>
            <a:r>
              <a:rPr lang="en-US" i="0" baseline="0" dirty="0" smtClean="0"/>
              <a:t>But the reality is 4 oz of carrots equals more than ¾ cup!</a:t>
            </a:r>
            <a:endParaRPr lang="en-US" i="0" dirty="0" smtClean="0"/>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1EAC84-3617-464B-94F3-049A43C6F4DB}" type="slidenum">
              <a:rPr lang="en-US" altLang="en-US" smtClean="0"/>
              <a:pPr>
                <a:spcBef>
                  <a:spcPct val="0"/>
                </a:spcBef>
              </a:pPr>
              <a:t>67</a:t>
            </a:fld>
            <a:endParaRPr lang="en-US" altLang="en-US" smtClean="0"/>
          </a:p>
        </p:txBody>
      </p:sp>
    </p:spTree>
    <p:extLst>
      <p:ext uri="{BB962C8B-B14F-4D97-AF65-F5344CB8AC3E}">
        <p14:creationId xmlns:p14="http://schemas.microsoft.com/office/powerpoint/2010/main" val="40881702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i="0" dirty="0" smtClean="0"/>
              <a:t>4 oz does NOT mean ½ cup!!</a:t>
            </a:r>
          </a:p>
          <a:p>
            <a:pPr eaLnBrk="1" hangingPunct="1">
              <a:spcBef>
                <a:spcPct val="0"/>
              </a:spcBef>
              <a:defRPr/>
            </a:pPr>
            <a:r>
              <a:rPr lang="en-US" i="0" dirty="0" smtClean="0"/>
              <a:t>Someone</a:t>
            </a:r>
            <a:r>
              <a:rPr lang="en-US" i="0" baseline="0" dirty="0" smtClean="0"/>
              <a:t> might envision that this is what 4 oz of celery looks like.</a:t>
            </a:r>
          </a:p>
          <a:p>
            <a:pPr eaLnBrk="1" hangingPunct="1">
              <a:spcBef>
                <a:spcPct val="0"/>
              </a:spcBef>
              <a:defRPr/>
            </a:pPr>
            <a:r>
              <a:rPr lang="en-US" i="0" baseline="0" dirty="0" smtClean="0"/>
              <a:t>CLICK</a:t>
            </a:r>
          </a:p>
          <a:p>
            <a:pPr eaLnBrk="1" hangingPunct="1">
              <a:spcBef>
                <a:spcPct val="0"/>
              </a:spcBef>
              <a:defRPr/>
            </a:pPr>
            <a:r>
              <a:rPr lang="en-US" i="0" baseline="0" dirty="0" smtClean="0"/>
              <a:t>But the reality is 4 oz of celery equals more than 7/8 cup!</a:t>
            </a:r>
            <a:endParaRPr lang="en-US" i="0" dirty="0" smtClean="0"/>
          </a:p>
          <a:p>
            <a:pPr eaLnBrk="1" hangingPunct="1">
              <a:spcBef>
                <a:spcPct val="0"/>
              </a:spcBef>
              <a:defRPr/>
            </a:pPr>
            <a:endParaRPr lang="en-US" i="1" dirty="0" smtClean="0"/>
          </a:p>
        </p:txBody>
      </p:sp>
      <p:sp>
        <p:nvSpPr>
          <p:cNvPr id="155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FBBF6E-7264-4B50-AF92-A89F181FA6BA}" type="slidenum">
              <a:rPr lang="en-US" altLang="en-US" smtClean="0"/>
              <a:pPr>
                <a:spcBef>
                  <a:spcPct val="0"/>
                </a:spcBef>
              </a:pPr>
              <a:t>68</a:t>
            </a:fld>
            <a:endParaRPr lang="en-US" altLang="en-US" smtClean="0"/>
          </a:p>
        </p:txBody>
      </p:sp>
    </p:spTree>
    <p:extLst>
      <p:ext uri="{BB962C8B-B14F-4D97-AF65-F5344CB8AC3E}">
        <p14:creationId xmlns:p14="http://schemas.microsoft.com/office/powerpoint/2010/main" val="185766378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i="0" dirty="0" smtClean="0"/>
              <a:t>4 oz does NOT mean ½ cup!!</a:t>
            </a:r>
          </a:p>
          <a:p>
            <a:pPr eaLnBrk="1" hangingPunct="1">
              <a:spcBef>
                <a:spcPct val="0"/>
              </a:spcBef>
              <a:defRPr/>
            </a:pPr>
            <a:r>
              <a:rPr lang="en-US" i="0" dirty="0" smtClean="0"/>
              <a:t>Someone</a:t>
            </a:r>
            <a:r>
              <a:rPr lang="en-US" i="0" baseline="0" dirty="0" smtClean="0"/>
              <a:t> might envision that this is what 4 oz of dried cranberries looks like.</a:t>
            </a:r>
          </a:p>
          <a:p>
            <a:pPr eaLnBrk="1" hangingPunct="1">
              <a:spcBef>
                <a:spcPct val="0"/>
              </a:spcBef>
              <a:defRPr/>
            </a:pPr>
            <a:r>
              <a:rPr lang="en-US" i="0" baseline="0" dirty="0" smtClean="0"/>
              <a:t>CLICK</a:t>
            </a:r>
          </a:p>
          <a:p>
            <a:pPr eaLnBrk="1" hangingPunct="1">
              <a:spcBef>
                <a:spcPct val="0"/>
              </a:spcBef>
              <a:defRPr/>
            </a:pPr>
            <a:r>
              <a:rPr lang="en-US" i="0" baseline="0" dirty="0" smtClean="0"/>
              <a:t>But the reality is 4 oz of dried cranberries equals more than 7/8 cup!</a:t>
            </a:r>
          </a:p>
          <a:p>
            <a:pPr eaLnBrk="1" hangingPunct="1">
              <a:spcBef>
                <a:spcPct val="0"/>
              </a:spcBef>
              <a:defRPr/>
            </a:pPr>
            <a:r>
              <a:rPr lang="en-US" i="0" baseline="0" dirty="0" smtClean="0"/>
              <a:t>Think about how that difference would affect your dietary specifications!</a:t>
            </a:r>
            <a:endParaRPr lang="en-US" i="0" dirty="0" smtClean="0"/>
          </a:p>
          <a:p>
            <a:pPr eaLnBrk="1" hangingPunct="1">
              <a:spcBef>
                <a:spcPct val="0"/>
              </a:spcBef>
              <a:defRPr/>
            </a:pPr>
            <a:endParaRPr lang="en-US" i="1" dirty="0" smtClean="0"/>
          </a:p>
        </p:txBody>
      </p:sp>
      <p:sp>
        <p:nvSpPr>
          <p:cNvPr id="157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1A85EF2-2158-453B-9A15-BBEEFA62FB3C}" type="slidenum">
              <a:rPr lang="en-US" altLang="en-US" smtClean="0"/>
              <a:pPr>
                <a:spcBef>
                  <a:spcPct val="0"/>
                </a:spcBef>
              </a:pPr>
              <a:t>69</a:t>
            </a:fld>
            <a:endParaRPr lang="en-US" altLang="en-US" smtClean="0"/>
          </a:p>
        </p:txBody>
      </p:sp>
    </p:spTree>
    <p:extLst>
      <p:ext uri="{BB962C8B-B14F-4D97-AF65-F5344CB8AC3E}">
        <p14:creationId xmlns:p14="http://schemas.microsoft.com/office/powerpoint/2010/main" val="1973732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extLst/>
        </p:spPr>
        <p:txBody>
          <a:bodyPr wrap="square" numCol="1" anchor="t" anchorCtr="0" compatLnSpc="1">
            <a:prstTxWarp prst="textNoShape">
              <a:avLst/>
            </a:prstTxWarp>
          </a:bodyPr>
          <a:lstStyle/>
          <a:p>
            <a:pPr marL="0" lvl="4" defTabSz="973138" eaLnBrk="1" hangingPunct="1">
              <a:spcBef>
                <a:spcPct val="0"/>
              </a:spcBef>
              <a:defRPr/>
            </a:pPr>
            <a:r>
              <a:rPr lang="en-US" dirty="0" smtClean="0"/>
              <a:t>The first component is Milk</a:t>
            </a:r>
            <a:endParaRPr lang="en-US" dirty="0" smtClean="0">
              <a:latin typeface="+mj-lt"/>
            </a:endParaRPr>
          </a:p>
          <a:p>
            <a:pPr defTabSz="973138" eaLnBrk="1" hangingPunct="1">
              <a:spcBef>
                <a:spcPct val="0"/>
              </a:spcBef>
              <a:buFontTx/>
              <a:buChar char="•"/>
              <a:defRPr/>
            </a:pPr>
            <a:r>
              <a:rPr lang="en-US" dirty="0" smtClean="0">
                <a:latin typeface="+mj-lt"/>
              </a:rPr>
              <a:t>1 cup daily.</a:t>
            </a:r>
          </a:p>
          <a:p>
            <a:pPr defTabSz="973138" eaLnBrk="1" hangingPunct="1">
              <a:spcBef>
                <a:spcPct val="0"/>
              </a:spcBef>
              <a:buFontTx/>
              <a:buChar char="•"/>
              <a:defRPr/>
            </a:pPr>
            <a:r>
              <a:rPr lang="en-US" dirty="0" smtClean="0">
                <a:latin typeface="+mj-lt"/>
              </a:rPr>
              <a:t>Schools must also offer at least two choices from a variety of milk including- fat-free (unflavored or flavored), low-fat (unflavored only), and fat-free or low-fat (lactose reduced or lactose-free). </a:t>
            </a:r>
          </a:p>
          <a:p>
            <a:pPr defTabSz="973138" eaLnBrk="1" hangingPunct="1">
              <a:spcBef>
                <a:spcPct val="0"/>
              </a:spcBef>
              <a:buFontTx/>
              <a:buChar char="•"/>
              <a:defRPr/>
            </a:pPr>
            <a:r>
              <a:rPr lang="en-US" dirty="0" smtClean="0">
                <a:latin typeface="+mj-lt"/>
              </a:rPr>
              <a:t>There is no change to the requirements for the nutritional content of optional non-dairy beverages offered to students with special dietary needs.</a:t>
            </a:r>
          </a:p>
          <a:p>
            <a:pPr defTabSz="973138" eaLnBrk="1" hangingPunct="1">
              <a:spcBef>
                <a:spcPct val="0"/>
              </a:spcBef>
              <a:buFontTx/>
              <a:buChar char="•"/>
              <a:defRPr/>
            </a:pPr>
            <a:r>
              <a:rPr lang="en-US" dirty="0" smtClean="0">
                <a:latin typeface="+mj-lt"/>
              </a:rPr>
              <a:t>Lastly, the milk fat and flavor restrictions established by this final rule also apply to meals for children in the 3-4 year-old age group. ( reference SP-29-2011).</a:t>
            </a:r>
          </a:p>
          <a:p>
            <a:pPr defTabSz="973138" eaLnBrk="1" hangingPunct="1">
              <a:spcBef>
                <a:spcPct val="0"/>
              </a:spcBef>
              <a:defRPr/>
            </a:pPr>
            <a:endParaRPr lang="en-US" sz="2000" i="1" dirty="0" smtClean="0">
              <a:latin typeface="+mj-lt"/>
            </a:endParaRP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1D37902-0303-44B7-8CE3-F6F4489AF3A3}" type="slidenum">
              <a:rPr lang="en-US" altLang="en-US" smtClean="0"/>
              <a:pPr>
                <a:spcBef>
                  <a:spcPct val="0"/>
                </a:spcBef>
              </a:pPr>
              <a:t>7</a:t>
            </a:fld>
            <a:endParaRPr lang="en-US" altLang="en-US" smtClean="0"/>
          </a:p>
        </p:txBody>
      </p:sp>
    </p:spTree>
    <p:extLst>
      <p:ext uri="{BB962C8B-B14F-4D97-AF65-F5344CB8AC3E}">
        <p14:creationId xmlns:p14="http://schemas.microsoft.com/office/powerpoint/2010/main" val="17711148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Activity:</a:t>
            </a:r>
            <a:r>
              <a:rPr lang="en-US" altLang="en-US" baseline="0" dirty="0" smtClean="0"/>
              <a:t> </a:t>
            </a:r>
            <a:r>
              <a:rPr lang="en-US" altLang="en-US" dirty="0" smtClean="0"/>
              <a:t>menu </a:t>
            </a:r>
            <a:r>
              <a:rPr lang="en-US" altLang="en-US" dirty="0" smtClean="0"/>
              <a:t>+ production </a:t>
            </a:r>
            <a:r>
              <a:rPr lang="en-US" altLang="en-US" dirty="0" smtClean="0"/>
              <a:t>record</a:t>
            </a:r>
          </a:p>
          <a:p>
            <a:pPr eaLnBrk="1" hangingPunct="1">
              <a:spcBef>
                <a:spcPct val="0"/>
              </a:spcBef>
            </a:pPr>
            <a:endParaRPr lang="en-US" altLang="en-US" b="1" dirty="0" smtClean="0"/>
          </a:p>
          <a:p>
            <a:pPr eaLnBrk="1" hangingPunct="1">
              <a:spcBef>
                <a:spcPct val="0"/>
              </a:spcBef>
            </a:pPr>
            <a:r>
              <a:rPr lang="en-US" altLang="en-US" b="0" dirty="0" smtClean="0"/>
              <a:t>Samples of production records</a:t>
            </a:r>
            <a:r>
              <a:rPr lang="en-US" altLang="en-US" b="0" baseline="0" dirty="0" smtClean="0"/>
              <a:t> can be found at:</a:t>
            </a:r>
          </a:p>
          <a:p>
            <a:r>
              <a:rPr lang="en-US" altLang="en-US" dirty="0" smtClean="0"/>
              <a:t>http://www.k12.wa.us/ChildNutrition/Programs/NSLBP/NewMealPatterns.aspx</a:t>
            </a:r>
          </a:p>
          <a:p>
            <a:pPr eaLnBrk="1" hangingPunct="1">
              <a:spcBef>
                <a:spcPct val="0"/>
              </a:spcBef>
            </a:pPr>
            <a:endParaRPr lang="en-US" altLang="en-US" b="1" dirty="0" smtClean="0"/>
          </a:p>
        </p:txBody>
      </p:sp>
      <p:sp>
        <p:nvSpPr>
          <p:cNvPr id="159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2B27C5-DFC2-492E-8421-6B7641413FD3}" type="slidenum">
              <a:rPr lang="en-US" altLang="en-US" smtClean="0"/>
              <a:pPr>
                <a:spcBef>
                  <a:spcPct val="0"/>
                </a:spcBef>
              </a:pPr>
              <a:t>70</a:t>
            </a:fld>
            <a:endParaRPr lang="en-US" altLang="en-US" smtClean="0"/>
          </a:p>
        </p:txBody>
      </p:sp>
    </p:spTree>
    <p:extLst>
      <p:ext uri="{BB962C8B-B14F-4D97-AF65-F5344CB8AC3E}">
        <p14:creationId xmlns:p14="http://schemas.microsoft.com/office/powerpoint/2010/main" val="34176363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latin typeface="Arial" panose="020B0604020202020204" pitchFamily="34" charset="0"/>
                <a:cs typeface="Arial" panose="020B0604020202020204" pitchFamily="34" charset="0"/>
              </a:rPr>
              <a:t>A quick reminder that ID of a reimbursable meal is also required at breakfast.</a:t>
            </a:r>
          </a:p>
          <a:p>
            <a:r>
              <a:rPr lang="en-US" altLang="en-US" dirty="0" smtClean="0">
                <a:latin typeface="Arial" panose="020B0604020202020204" pitchFamily="34" charset="0"/>
                <a:cs typeface="Arial" panose="020B0604020202020204" pitchFamily="34" charset="0"/>
              </a:rPr>
              <a:t>Resources are</a:t>
            </a:r>
            <a:r>
              <a:rPr lang="en-US" altLang="en-US" baseline="0" dirty="0" smtClean="0">
                <a:latin typeface="Arial" panose="020B0604020202020204" pitchFamily="34" charset="0"/>
                <a:cs typeface="Arial" panose="020B0604020202020204" pitchFamily="34" charset="0"/>
              </a:rPr>
              <a:t> available at: </a:t>
            </a:r>
            <a:r>
              <a:rPr lang="en-US" altLang="en-US" dirty="0" smtClean="0"/>
              <a:t>http://www.k12.wa.us/ChildNutrition/Programs/NSLBP/NewMealPatterns.aspx</a:t>
            </a:r>
          </a:p>
          <a:p>
            <a:pPr eaLnBrk="1" hangingPunct="1">
              <a:spcBef>
                <a:spcPct val="0"/>
              </a:spcBef>
              <a:buFontTx/>
              <a:buNone/>
            </a:pPr>
            <a:endParaRPr lang="en-US" altLang="en-US" dirty="0" smtClean="0">
              <a:latin typeface="Arial" panose="020B0604020202020204" pitchFamily="34" charset="0"/>
              <a:cs typeface="Arial" panose="020B0604020202020204" pitchFamily="34" charset="0"/>
            </a:endParaRPr>
          </a:p>
          <a:p>
            <a:pPr eaLnBrk="1" hangingPunct="1">
              <a:spcBef>
                <a:spcPct val="0"/>
              </a:spcBef>
              <a:buFontTx/>
              <a:buChar char="•"/>
            </a:pPr>
            <a:endParaRPr lang="en-US" altLang="en-US" b="1" dirty="0" smtClean="0">
              <a:latin typeface="Arial" panose="020B0604020202020204" pitchFamily="34" charset="0"/>
              <a:cs typeface="Arial" panose="020B0604020202020204" pitchFamily="34" charset="0"/>
            </a:endParaRPr>
          </a:p>
          <a:p>
            <a:pPr eaLnBrk="1" hangingPunct="1">
              <a:spcBef>
                <a:spcPct val="0"/>
              </a:spcBef>
            </a:pPr>
            <a:endParaRPr lang="en-US" altLang="en-US" dirty="0" smtClean="0"/>
          </a:p>
          <a:p>
            <a:pPr eaLnBrk="1" hangingPunct="1">
              <a:spcBef>
                <a:spcPct val="0"/>
              </a:spcBef>
            </a:pPr>
            <a:endParaRPr lang="en-US" altLang="en-US" i="1" dirty="0" smtClean="0"/>
          </a:p>
        </p:txBody>
      </p:sp>
      <p:sp>
        <p:nvSpPr>
          <p:cNvPr id="161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BBD69C-3C18-44D4-94FD-CB4619208F88}" type="slidenum">
              <a:rPr lang="en-US" altLang="en-US" smtClean="0"/>
              <a:pPr>
                <a:spcBef>
                  <a:spcPct val="0"/>
                </a:spcBef>
              </a:pPr>
              <a:t>71</a:t>
            </a:fld>
            <a:endParaRPr lang="en-US" altLang="en-US" smtClean="0"/>
          </a:p>
        </p:txBody>
      </p:sp>
    </p:spTree>
    <p:extLst>
      <p:ext uri="{BB962C8B-B14F-4D97-AF65-F5344CB8AC3E}">
        <p14:creationId xmlns:p14="http://schemas.microsoft.com/office/powerpoint/2010/main" val="421972081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400" i="1" smtClean="0"/>
          </a:p>
          <a:p>
            <a:pPr eaLnBrk="1" hangingPunct="1">
              <a:spcBef>
                <a:spcPct val="0"/>
              </a:spcBef>
            </a:pPr>
            <a:endParaRPr lang="en-US" altLang="en-US" sz="2400" i="1" smtClean="0"/>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2DE39E-FFB6-444C-9D1F-9E1913919629}" type="slidenum">
              <a:rPr lang="en-US" altLang="en-US" smtClean="0"/>
              <a:pPr>
                <a:spcBef>
                  <a:spcPct val="0"/>
                </a:spcBef>
              </a:pPr>
              <a:t>72</a:t>
            </a:fld>
            <a:endParaRPr lang="en-US" altLang="en-US" smtClean="0"/>
          </a:p>
        </p:txBody>
      </p:sp>
    </p:spTree>
    <p:extLst>
      <p:ext uri="{BB962C8B-B14F-4D97-AF65-F5344CB8AC3E}">
        <p14:creationId xmlns:p14="http://schemas.microsoft.com/office/powerpoint/2010/main" val="396658939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7" name="Notes Placeholder 2"/>
          <p:cNvSpPr>
            <a:spLocks noGrp="1"/>
          </p:cNvSpPr>
          <p:nvPr>
            <p:ph type="body" idx="1"/>
          </p:nvPr>
        </p:nvSpPr>
        <p:spPr bwMode="auto">
          <a:extLst/>
        </p:spPr>
        <p:txBody>
          <a:bodyPr wrap="square" numCol="1" anchor="t" anchorCtr="0" compatLnSpc="1">
            <a:prstTxWarp prst="textNoShape">
              <a:avLst/>
            </a:prstTxWarp>
            <a:normAutofit fontScale="85000" lnSpcReduction="20000"/>
          </a:bodyPr>
          <a:lstStyle/>
          <a:p>
            <a:pPr eaLnBrk="1" hangingPunct="1">
              <a:spcBef>
                <a:spcPct val="0"/>
              </a:spcBef>
              <a:defRPr/>
            </a:pPr>
            <a:r>
              <a:rPr lang="en-US" sz="2400" dirty="0" smtClean="0">
                <a:sym typeface="Wingdings"/>
              </a:rPr>
              <a:t></a:t>
            </a:r>
            <a:r>
              <a:rPr lang="en-US" sz="2400" dirty="0" smtClean="0"/>
              <a:t>OVS </a:t>
            </a:r>
            <a:r>
              <a:rPr lang="en-US" sz="2400" dirty="0" smtClean="0"/>
              <a:t>is </a:t>
            </a:r>
            <a:r>
              <a:rPr lang="en-US" sz="2400" dirty="0" smtClean="0"/>
              <a:t>required for senior high schools (9 – 12) and is optional for lower grades. </a:t>
            </a:r>
          </a:p>
          <a:p>
            <a:pPr eaLnBrk="1" hangingPunct="1">
              <a:spcBef>
                <a:spcPct val="0"/>
              </a:spcBef>
              <a:defRPr/>
            </a:pPr>
            <a:r>
              <a:rPr lang="en-US" sz="2400" dirty="0" smtClean="0">
                <a:sym typeface="Wingdings"/>
              </a:rPr>
              <a:t></a:t>
            </a:r>
            <a:r>
              <a:rPr lang="en-US" sz="2400" dirty="0" smtClean="0"/>
              <a:t>The option to decline items remains with the child  - although must take at least ½ cup of fruit or vegetable which we’ll discuss later. </a:t>
            </a:r>
          </a:p>
          <a:p>
            <a:pPr eaLnBrk="1" hangingPunct="1">
              <a:spcBef>
                <a:spcPct val="0"/>
              </a:spcBef>
              <a:defRPr/>
            </a:pPr>
            <a:r>
              <a:rPr lang="en-US" sz="2400" dirty="0" smtClean="0">
                <a:sym typeface="Wingdings"/>
              </a:rPr>
              <a:t></a:t>
            </a:r>
            <a:r>
              <a:rPr lang="en-US" sz="2400" dirty="0" smtClean="0"/>
              <a:t>Meal is still priced as a unit and the price is the same whether the child takes the full reimbursable meal or declines one or two items. </a:t>
            </a:r>
          </a:p>
          <a:p>
            <a:pPr marL="0" lvl="1" eaLnBrk="1" hangingPunct="1">
              <a:spcBef>
                <a:spcPct val="0"/>
              </a:spcBef>
              <a:defRPr/>
            </a:pPr>
            <a:r>
              <a:rPr lang="en-US" sz="2400" dirty="0" smtClean="0">
                <a:sym typeface="Wingdings"/>
              </a:rPr>
              <a:t></a:t>
            </a:r>
            <a:r>
              <a:rPr lang="en-US" sz="2400" dirty="0" smtClean="0"/>
              <a:t>Full amount of each component must be made available to choose.  </a:t>
            </a:r>
          </a:p>
          <a:p>
            <a:pPr eaLnBrk="1" hangingPunct="1">
              <a:spcBef>
                <a:spcPct val="0"/>
              </a:spcBef>
              <a:defRPr/>
            </a:pPr>
            <a:r>
              <a:rPr lang="en-US" sz="2400" dirty="0" smtClean="0">
                <a:sym typeface="Wingdings"/>
              </a:rPr>
              <a:t></a:t>
            </a:r>
            <a:r>
              <a:rPr lang="en-US" sz="2400" dirty="0" smtClean="0"/>
              <a:t>And students are always encouraged to not only take the full planned serving for the fruit and vegetable components but for all components as only the full meal provides the nutritional benefits needed for each grade grouping of students. </a:t>
            </a:r>
          </a:p>
          <a:p>
            <a:pPr eaLnBrk="1" hangingPunct="1">
              <a:spcBef>
                <a:spcPct val="0"/>
              </a:spcBef>
              <a:defRPr/>
            </a:pPr>
            <a:endParaRPr lang="en-US" sz="2400" i="1" dirty="0" smtClean="0"/>
          </a:p>
          <a:p>
            <a:pPr eaLnBrk="1" hangingPunct="1">
              <a:spcBef>
                <a:spcPct val="0"/>
              </a:spcBef>
              <a:defRPr/>
            </a:pPr>
            <a:endParaRPr lang="en-US" sz="2400" i="1" dirty="0" smtClean="0"/>
          </a:p>
          <a:p>
            <a:pPr eaLnBrk="1" hangingPunct="1">
              <a:spcBef>
                <a:spcPct val="0"/>
              </a:spcBef>
              <a:defRPr/>
            </a:pPr>
            <a:endParaRPr lang="en-US" sz="2400" i="1" dirty="0" smtClean="0"/>
          </a:p>
        </p:txBody>
      </p:sp>
      <p:sp>
        <p:nvSpPr>
          <p:cNvPr id="165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6DD7C3-4AC5-4CCC-BEC8-63644E3DB97A}" type="slidenum">
              <a:rPr lang="en-US" altLang="en-US" smtClean="0"/>
              <a:pPr>
                <a:spcBef>
                  <a:spcPct val="0"/>
                </a:spcBef>
              </a:pPr>
              <a:t>73</a:t>
            </a:fld>
            <a:endParaRPr lang="en-US" altLang="en-US" smtClean="0"/>
          </a:p>
        </p:txBody>
      </p:sp>
    </p:spTree>
    <p:extLst>
      <p:ext uri="{BB962C8B-B14F-4D97-AF65-F5344CB8AC3E}">
        <p14:creationId xmlns:p14="http://schemas.microsoft.com/office/powerpoint/2010/main" val="4192019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Notes Placeholder 2"/>
          <p:cNvSpPr>
            <a:spLocks noGrp="1"/>
          </p:cNvSpPr>
          <p:nvPr>
            <p:ph type="body" idx="1"/>
          </p:nvPr>
        </p:nvSpPr>
        <p:spPr bwMode="auto">
          <a:extLst/>
        </p:spPr>
        <p:txBody>
          <a:bodyPr wrap="square" numCol="1" anchor="t" anchorCtr="0" compatLnSpc="1">
            <a:prstTxWarp prst="textNoShape">
              <a:avLst/>
            </a:prstTxWarp>
            <a:normAutofit/>
          </a:bodyPr>
          <a:lstStyle/>
          <a:p>
            <a:pPr eaLnBrk="1" hangingPunct="1">
              <a:lnSpc>
                <a:spcPct val="90000"/>
              </a:lnSpc>
              <a:spcBef>
                <a:spcPct val="0"/>
              </a:spcBef>
              <a:defRPr/>
            </a:pPr>
            <a:r>
              <a:rPr lang="en-US" altLang="en-US" sz="1200" dirty="0" smtClean="0"/>
              <a:t>First we will look at OVS at </a:t>
            </a:r>
            <a:r>
              <a:rPr lang="en-US" altLang="en-US" sz="1200" b="1" dirty="0" smtClean="0"/>
              <a:t>LUNCH:</a:t>
            </a:r>
          </a:p>
          <a:p>
            <a:pPr eaLnBrk="1" hangingPunct="1">
              <a:lnSpc>
                <a:spcPct val="90000"/>
              </a:lnSpc>
              <a:spcBef>
                <a:spcPct val="0"/>
              </a:spcBef>
              <a:defRPr/>
            </a:pPr>
            <a:r>
              <a:rPr lang="en-US" altLang="en-US" sz="1200" dirty="0" smtClean="0">
                <a:sym typeface="Wingdings" pitchFamily="2" charset="2"/>
              </a:rPr>
              <a:t></a:t>
            </a:r>
            <a:r>
              <a:rPr lang="en-US" altLang="en-US" sz="1200" dirty="0" smtClean="0"/>
              <a:t>Under OVS at lunch students are required to select 3 of 5 </a:t>
            </a:r>
            <a:r>
              <a:rPr lang="en-US" altLang="en-US" sz="1200" u="sng" dirty="0" smtClean="0"/>
              <a:t>components</a:t>
            </a:r>
            <a:r>
              <a:rPr lang="en-US" altLang="en-US" sz="1200" dirty="0" smtClean="0"/>
              <a:t>.  One selection must be ½ cup of fruit or vegetables.</a:t>
            </a:r>
          </a:p>
          <a:p>
            <a:pPr eaLnBrk="1" hangingPunct="1">
              <a:lnSpc>
                <a:spcPct val="90000"/>
              </a:lnSpc>
              <a:spcBef>
                <a:spcPct val="0"/>
              </a:spcBef>
              <a:defRPr/>
            </a:pPr>
            <a:endParaRPr lang="en-US" altLang="en-US" sz="1200" dirty="0" smtClean="0"/>
          </a:p>
          <a:p>
            <a:pPr eaLnBrk="1" hangingPunct="1">
              <a:lnSpc>
                <a:spcPct val="90000"/>
              </a:lnSpc>
              <a:spcBef>
                <a:spcPct val="0"/>
              </a:spcBef>
              <a:defRPr/>
            </a:pPr>
            <a:r>
              <a:rPr lang="en-US" altLang="en-US" sz="1200" dirty="0" smtClean="0">
                <a:solidFill>
                  <a:srgbClr val="C00000"/>
                </a:solidFill>
                <a:sym typeface="Wingdings" pitchFamily="2" charset="2"/>
              </a:rPr>
              <a:t></a:t>
            </a:r>
            <a:r>
              <a:rPr lang="en-US" altLang="en-US" sz="1200" dirty="0" smtClean="0">
                <a:solidFill>
                  <a:srgbClr val="C00000"/>
                </a:solidFill>
              </a:rPr>
              <a:t>In order for the fruit or vegetable component to be credited under OVS, the student must take at least ½ cup serving of the fruit or vegetable component.  This smaller portion size is only credited under OVS as meeting the fruit or vegetable component.  Students must select the full serving of all other food components.  </a:t>
            </a:r>
          </a:p>
          <a:p>
            <a:pPr eaLnBrk="1" hangingPunct="1">
              <a:lnSpc>
                <a:spcPct val="90000"/>
              </a:lnSpc>
              <a:spcBef>
                <a:spcPct val="0"/>
              </a:spcBef>
              <a:defRPr/>
            </a:pPr>
            <a:endParaRPr lang="en-US" altLang="en-US" sz="2400" dirty="0" smtClean="0">
              <a:solidFill>
                <a:srgbClr val="C00000"/>
              </a:solidFill>
            </a:endParaRPr>
          </a:p>
          <a:p>
            <a:pPr eaLnBrk="1" hangingPunct="1">
              <a:lnSpc>
                <a:spcPct val="90000"/>
              </a:lnSpc>
              <a:spcBef>
                <a:spcPct val="0"/>
              </a:spcBef>
              <a:defRPr/>
            </a:pPr>
            <a:endParaRPr lang="en-US" altLang="en-US" i="1" dirty="0" smtClean="0">
              <a:solidFill>
                <a:srgbClr val="C00000"/>
              </a:solidFill>
            </a:endParaRPr>
          </a:p>
          <a:p>
            <a:pPr eaLnBrk="1" hangingPunct="1">
              <a:lnSpc>
                <a:spcPct val="90000"/>
              </a:lnSpc>
              <a:spcBef>
                <a:spcPct val="0"/>
              </a:spcBef>
              <a:defRPr/>
            </a:pPr>
            <a:endParaRPr lang="en-US" altLang="en-US" dirty="0" smtClean="0"/>
          </a:p>
          <a:p>
            <a:pPr eaLnBrk="1" hangingPunct="1">
              <a:spcBef>
                <a:spcPct val="0"/>
              </a:spcBef>
              <a:defRPr/>
            </a:pPr>
            <a:endParaRPr lang="en-US" altLang="en-US" i="1" dirty="0" smtClean="0"/>
          </a:p>
        </p:txBody>
      </p:sp>
      <p:sp>
        <p:nvSpPr>
          <p:cNvPr id="167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CD0867-EB4D-44C6-A085-72ABED3645FD}" type="slidenum">
              <a:rPr lang="en-US" altLang="en-US" smtClean="0"/>
              <a:pPr>
                <a:spcBef>
                  <a:spcPct val="0"/>
                </a:spcBef>
              </a:pPr>
              <a:t>74</a:t>
            </a:fld>
            <a:endParaRPr lang="en-US" altLang="en-US" smtClean="0"/>
          </a:p>
        </p:txBody>
      </p:sp>
    </p:spTree>
    <p:extLst>
      <p:ext uri="{BB962C8B-B14F-4D97-AF65-F5344CB8AC3E}">
        <p14:creationId xmlns:p14="http://schemas.microsoft.com/office/powerpoint/2010/main" val="16741667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Although fruits and vegetables are separate components in the meal patterns, the OVS requirement to select at least ½ cup of fruits or vegetables may be</a:t>
            </a:r>
          </a:p>
          <a:p>
            <a:pPr eaLnBrk="1" hangingPunct="1">
              <a:spcBef>
                <a:spcPct val="0"/>
              </a:spcBef>
            </a:pPr>
            <a:r>
              <a:rPr lang="en-US" altLang="en-US" sz="1200" dirty="0" smtClean="0"/>
              <a:t>	-a mix of different fruits</a:t>
            </a:r>
          </a:p>
          <a:p>
            <a:pPr eaLnBrk="1" hangingPunct="1">
              <a:spcBef>
                <a:spcPct val="0"/>
              </a:spcBef>
            </a:pPr>
            <a:r>
              <a:rPr lang="en-US" altLang="en-US" sz="1200" dirty="0" smtClean="0"/>
              <a:t>	- a mix of different vegetables</a:t>
            </a:r>
          </a:p>
          <a:p>
            <a:pPr eaLnBrk="1" hangingPunct="1">
              <a:spcBef>
                <a:spcPct val="0"/>
              </a:spcBef>
            </a:pPr>
            <a:r>
              <a:rPr lang="en-US" altLang="en-US" sz="1200" dirty="0" smtClean="0"/>
              <a:t>	-a mix of fruits and vegetables</a:t>
            </a:r>
          </a:p>
          <a:p>
            <a:pPr eaLnBrk="1" hangingPunct="1">
              <a:spcBef>
                <a:spcPct val="0"/>
              </a:spcBef>
            </a:pPr>
            <a:endParaRPr lang="en-US" altLang="en-US" sz="2400" dirty="0" smtClean="0"/>
          </a:p>
          <a:p>
            <a:pPr eaLnBrk="1" hangingPunct="1">
              <a:spcBef>
                <a:spcPct val="0"/>
              </a:spcBef>
            </a:pPr>
            <a:endParaRPr lang="en-US" altLang="en-US" sz="2400" i="1" dirty="0" smtClean="0"/>
          </a:p>
          <a:p>
            <a:r>
              <a:rPr lang="en-US" altLang="en-US" i="1" dirty="0" smtClean="0"/>
              <a:t> </a:t>
            </a:r>
          </a:p>
        </p:txBody>
      </p:sp>
      <p:sp>
        <p:nvSpPr>
          <p:cNvPr id="169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FD256D-577D-42DF-AD48-7145EBF795E0}" type="slidenum">
              <a:rPr lang="en-US" altLang="en-US" smtClean="0"/>
              <a:pPr>
                <a:spcBef>
                  <a:spcPct val="0"/>
                </a:spcBef>
              </a:pPr>
              <a:t>75</a:t>
            </a:fld>
            <a:endParaRPr lang="en-US" altLang="en-US" smtClean="0"/>
          </a:p>
        </p:txBody>
      </p:sp>
    </p:spTree>
    <p:extLst>
      <p:ext uri="{BB962C8B-B14F-4D97-AF65-F5344CB8AC3E}">
        <p14:creationId xmlns:p14="http://schemas.microsoft.com/office/powerpoint/2010/main" val="231351697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Here is our </a:t>
            </a:r>
            <a:r>
              <a:rPr lang="en-US" altLang="en-US" sz="1200" b="1" u="sng" dirty="0" smtClean="0"/>
              <a:t>planned</a:t>
            </a:r>
            <a:r>
              <a:rPr lang="en-US" altLang="en-US" sz="1200" dirty="0" smtClean="0"/>
              <a:t> meal: Spaghetti w/meat sauce</a:t>
            </a:r>
            <a:r>
              <a:rPr lang="en-US" altLang="en-US" sz="1200" dirty="0" smtClean="0">
                <a:sym typeface="Wingdings" panose="05000000000000000000" pitchFamily="2" charset="2"/>
              </a:rPr>
              <a:t>), ½ fresh green beans, 1 cup mixed salad (that credits as what??? ½ cup), 1 cup fresh grapes and milk.</a:t>
            </a:r>
          </a:p>
          <a:p>
            <a:pPr eaLnBrk="1" hangingPunct="1">
              <a:spcBef>
                <a:spcPct val="0"/>
              </a:spcBef>
            </a:pPr>
            <a:endParaRPr lang="en-US" altLang="en-US" sz="1200" dirty="0" smtClean="0"/>
          </a:p>
          <a:p>
            <a:pPr eaLnBrk="1" hangingPunct="1">
              <a:spcBef>
                <a:spcPct val="0"/>
              </a:spcBef>
            </a:pPr>
            <a:r>
              <a:rPr lang="en-US" altLang="en-US" sz="1200" dirty="0" smtClean="0"/>
              <a:t>For this tray:</a:t>
            </a:r>
          </a:p>
          <a:p>
            <a:pPr eaLnBrk="1" hangingPunct="1">
              <a:spcBef>
                <a:spcPct val="0"/>
              </a:spcBef>
            </a:pPr>
            <a:r>
              <a:rPr lang="en-US" altLang="en-US" sz="1200" i="1" dirty="0" smtClean="0"/>
              <a:t>   -</a:t>
            </a:r>
            <a:r>
              <a:rPr lang="en-US" altLang="en-US" sz="1200" dirty="0" smtClean="0"/>
              <a:t>How many components: </a:t>
            </a:r>
            <a:r>
              <a:rPr lang="en-US" altLang="en-US" sz="1200" b="1" i="1" dirty="0" smtClean="0"/>
              <a:t>5</a:t>
            </a:r>
          </a:p>
          <a:p>
            <a:pPr eaLnBrk="1" hangingPunct="1">
              <a:spcBef>
                <a:spcPct val="0"/>
              </a:spcBef>
            </a:pPr>
            <a:r>
              <a:rPr lang="en-US" altLang="en-US" sz="1200" dirty="0" smtClean="0"/>
              <a:t>   -Is there a minimum of ½ cup fruit or vegetable? </a:t>
            </a:r>
            <a:r>
              <a:rPr lang="en-US" altLang="en-US" sz="1200" b="1" i="1" dirty="0" smtClean="0"/>
              <a:t>Yes</a:t>
            </a:r>
          </a:p>
          <a:p>
            <a:pPr eaLnBrk="1" hangingPunct="1">
              <a:spcBef>
                <a:spcPct val="0"/>
              </a:spcBef>
            </a:pPr>
            <a:r>
              <a:rPr lang="en-US" altLang="en-US" sz="1200" dirty="0" smtClean="0"/>
              <a:t>   -Is this tray reimbursable: </a:t>
            </a:r>
            <a:r>
              <a:rPr lang="en-US" altLang="en-US" sz="1200" b="1" i="1" dirty="0" smtClean="0"/>
              <a:t>Yes</a:t>
            </a:r>
          </a:p>
        </p:txBody>
      </p:sp>
      <p:sp>
        <p:nvSpPr>
          <p:cNvPr id="172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1573D3-5BF9-48EB-9F42-6608EDB297AB}" type="slidenum">
              <a:rPr lang="en-US" altLang="en-US" smtClean="0"/>
              <a:pPr>
                <a:spcBef>
                  <a:spcPct val="0"/>
                </a:spcBef>
              </a:pPr>
              <a:t>76</a:t>
            </a:fld>
            <a:endParaRPr lang="en-US" altLang="en-US" smtClean="0"/>
          </a:p>
        </p:txBody>
      </p:sp>
    </p:spTree>
    <p:extLst>
      <p:ext uri="{BB962C8B-B14F-4D97-AF65-F5344CB8AC3E}">
        <p14:creationId xmlns:p14="http://schemas.microsoft.com/office/powerpoint/2010/main" val="40097359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The student declines the </a:t>
            </a:r>
            <a:r>
              <a:rPr lang="en-US" altLang="en-US" sz="1200" dirty="0" smtClean="0"/>
              <a:t>salad</a:t>
            </a:r>
            <a:endParaRPr lang="en-US" altLang="en-US" sz="1200" dirty="0" smtClean="0">
              <a:sym typeface="Wingdings" panose="05000000000000000000" pitchFamily="2" charset="2"/>
            </a:endParaRPr>
          </a:p>
          <a:p>
            <a:pPr eaLnBrk="1" hangingPunct="1">
              <a:spcBef>
                <a:spcPct val="0"/>
              </a:spcBef>
            </a:pPr>
            <a:endParaRPr lang="en-US" altLang="en-US" sz="1200" dirty="0" smtClean="0"/>
          </a:p>
          <a:p>
            <a:pPr eaLnBrk="1" hangingPunct="1">
              <a:spcBef>
                <a:spcPct val="0"/>
              </a:spcBef>
            </a:pPr>
            <a:r>
              <a:rPr lang="en-US" altLang="en-US" sz="1200" dirty="0" smtClean="0"/>
              <a:t>For this tray:</a:t>
            </a:r>
          </a:p>
          <a:p>
            <a:pPr eaLnBrk="1" hangingPunct="1">
              <a:spcBef>
                <a:spcPct val="0"/>
              </a:spcBef>
            </a:pPr>
            <a:r>
              <a:rPr lang="en-US" altLang="en-US" sz="1200" i="1" dirty="0" smtClean="0"/>
              <a:t>   -</a:t>
            </a:r>
            <a:r>
              <a:rPr lang="en-US" altLang="en-US" sz="1200" dirty="0" smtClean="0"/>
              <a:t>How many components: </a:t>
            </a:r>
            <a:r>
              <a:rPr lang="en-US" altLang="en-US" sz="1200" b="1" i="1" dirty="0" smtClean="0"/>
              <a:t>5</a:t>
            </a:r>
            <a:endParaRPr lang="en-US" altLang="en-US" sz="1200" b="1" i="1" dirty="0" smtClean="0"/>
          </a:p>
          <a:p>
            <a:pPr eaLnBrk="1" hangingPunct="1">
              <a:spcBef>
                <a:spcPct val="0"/>
              </a:spcBef>
            </a:pPr>
            <a:r>
              <a:rPr lang="en-US" altLang="en-US" sz="1200" dirty="0" smtClean="0"/>
              <a:t>   -Is there a minimum of ½ cup fruit or vegetable? </a:t>
            </a:r>
            <a:r>
              <a:rPr lang="en-US" altLang="en-US" sz="1200" b="1" i="1" dirty="0" smtClean="0"/>
              <a:t>Yes</a:t>
            </a:r>
          </a:p>
          <a:p>
            <a:pPr eaLnBrk="1" hangingPunct="1">
              <a:spcBef>
                <a:spcPct val="0"/>
              </a:spcBef>
            </a:pPr>
            <a:r>
              <a:rPr lang="en-US" altLang="en-US" sz="1200" dirty="0" smtClean="0"/>
              <a:t>   -Is this tray reimbursable: </a:t>
            </a:r>
            <a:r>
              <a:rPr lang="en-US" altLang="en-US" sz="1200" b="1" i="1" dirty="0" smtClean="0"/>
              <a:t>Yes</a:t>
            </a:r>
          </a:p>
        </p:txBody>
      </p:sp>
      <p:sp>
        <p:nvSpPr>
          <p:cNvPr id="174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FC3814-69BC-4C27-9F58-3B65E42CC13C}" type="slidenum">
              <a:rPr lang="en-US" altLang="en-US" smtClean="0"/>
              <a:pPr>
                <a:spcBef>
                  <a:spcPct val="0"/>
                </a:spcBef>
              </a:pPr>
              <a:t>77</a:t>
            </a:fld>
            <a:endParaRPr lang="en-US" altLang="en-US" smtClean="0"/>
          </a:p>
        </p:txBody>
      </p:sp>
    </p:spTree>
    <p:extLst>
      <p:ext uri="{BB962C8B-B14F-4D97-AF65-F5344CB8AC3E}">
        <p14:creationId xmlns:p14="http://schemas.microsoft.com/office/powerpoint/2010/main" val="12084400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6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For this tray:</a:t>
            </a:r>
          </a:p>
          <a:p>
            <a:pPr eaLnBrk="1" hangingPunct="1">
              <a:spcBef>
                <a:spcPct val="0"/>
              </a:spcBef>
            </a:pPr>
            <a:r>
              <a:rPr lang="en-US" altLang="en-US" sz="1200" i="1" dirty="0" smtClean="0"/>
              <a:t>   -</a:t>
            </a:r>
            <a:r>
              <a:rPr lang="en-US" altLang="en-US" sz="1200" dirty="0" smtClean="0"/>
              <a:t>How many components: </a:t>
            </a:r>
            <a:r>
              <a:rPr lang="en-US" altLang="en-US" sz="1200" b="1" i="1" dirty="0" smtClean="0"/>
              <a:t>4</a:t>
            </a:r>
            <a:r>
              <a:rPr lang="en-US" altLang="en-US" sz="1200" dirty="0" smtClean="0"/>
              <a:t>   </a:t>
            </a:r>
            <a:endParaRPr lang="en-US" altLang="en-US" sz="1200" dirty="0" smtClean="0"/>
          </a:p>
          <a:p>
            <a:pPr eaLnBrk="1" hangingPunct="1">
              <a:spcBef>
                <a:spcPct val="0"/>
              </a:spcBef>
            </a:pPr>
            <a:r>
              <a:rPr lang="en-US" altLang="en-US" sz="1200" dirty="0" smtClean="0"/>
              <a:t>   -</a:t>
            </a:r>
            <a:r>
              <a:rPr lang="en-US" altLang="en-US" sz="1200" dirty="0" smtClean="0"/>
              <a:t>Is there a minimum of ½ cup fruit or vegetable? </a:t>
            </a:r>
            <a:r>
              <a:rPr lang="en-US" altLang="en-US" sz="1200" b="1" dirty="0" smtClean="0"/>
              <a:t>Yes</a:t>
            </a:r>
          </a:p>
          <a:p>
            <a:pPr eaLnBrk="1" hangingPunct="1">
              <a:spcBef>
                <a:spcPct val="0"/>
              </a:spcBef>
            </a:pPr>
            <a:r>
              <a:rPr lang="en-US" altLang="en-US" sz="1200" dirty="0" smtClean="0"/>
              <a:t>   -Is this tray reimbursable: </a:t>
            </a:r>
            <a:r>
              <a:rPr lang="en-US" altLang="en-US" sz="1200" b="1" i="1" dirty="0" smtClean="0"/>
              <a:t>Yes</a:t>
            </a:r>
          </a:p>
        </p:txBody>
      </p:sp>
      <p:sp>
        <p:nvSpPr>
          <p:cNvPr id="176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10DE762-BE41-485D-BAD2-B4CD259F2607}" type="slidenum">
              <a:rPr lang="en-US" altLang="en-US" smtClean="0"/>
              <a:pPr>
                <a:spcBef>
                  <a:spcPct val="0"/>
                </a:spcBef>
              </a:pPr>
              <a:t>78</a:t>
            </a:fld>
            <a:endParaRPr lang="en-US" altLang="en-US" smtClean="0"/>
          </a:p>
        </p:txBody>
      </p:sp>
    </p:spTree>
    <p:extLst>
      <p:ext uri="{BB962C8B-B14F-4D97-AF65-F5344CB8AC3E}">
        <p14:creationId xmlns:p14="http://schemas.microsoft.com/office/powerpoint/2010/main" val="399509290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smtClean="0"/>
              <a:t>For this tray:</a:t>
            </a:r>
          </a:p>
          <a:p>
            <a:pPr eaLnBrk="1" hangingPunct="1">
              <a:spcBef>
                <a:spcPct val="0"/>
              </a:spcBef>
            </a:pPr>
            <a:r>
              <a:rPr lang="en-US" altLang="en-US" sz="2400" i="1" smtClean="0"/>
              <a:t>   -</a:t>
            </a:r>
            <a:r>
              <a:rPr lang="en-US" altLang="en-US" sz="2400" smtClean="0"/>
              <a:t>How many components: </a:t>
            </a:r>
            <a:r>
              <a:rPr lang="en-US" altLang="en-US" sz="2400" b="1" i="1" smtClean="0"/>
              <a:t>3</a:t>
            </a:r>
          </a:p>
          <a:p>
            <a:pPr eaLnBrk="1" hangingPunct="1">
              <a:spcBef>
                <a:spcPct val="0"/>
              </a:spcBef>
            </a:pPr>
            <a:r>
              <a:rPr lang="en-US" altLang="en-US" sz="2400" smtClean="0"/>
              <a:t>   -Is there a minimum of ½ cup fruit or vegetable? </a:t>
            </a:r>
            <a:r>
              <a:rPr lang="en-US" altLang="en-US" sz="2400" b="1" i="1" smtClean="0"/>
              <a:t>Yes</a:t>
            </a:r>
          </a:p>
          <a:p>
            <a:pPr eaLnBrk="1" hangingPunct="1">
              <a:spcBef>
                <a:spcPct val="0"/>
              </a:spcBef>
            </a:pPr>
            <a:r>
              <a:rPr lang="en-US" altLang="en-US" sz="2400" smtClean="0"/>
              <a:t>   -Is this tray reimbursable: </a:t>
            </a:r>
            <a:r>
              <a:rPr lang="en-US" altLang="en-US" sz="2400" b="1" i="1" smtClean="0"/>
              <a:t>Yes</a:t>
            </a:r>
          </a:p>
        </p:txBody>
      </p:sp>
      <p:sp>
        <p:nvSpPr>
          <p:cNvPr id="178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D42DB9-A176-4AF2-9391-7F8E909CB1B5}" type="slidenum">
              <a:rPr lang="en-US" altLang="en-US" smtClean="0"/>
              <a:pPr>
                <a:spcBef>
                  <a:spcPct val="0"/>
                </a:spcBef>
              </a:pPr>
              <a:t>79</a:t>
            </a:fld>
            <a:endParaRPr lang="en-US" altLang="en-US" smtClean="0"/>
          </a:p>
        </p:txBody>
      </p:sp>
    </p:spTree>
    <p:extLst>
      <p:ext uri="{BB962C8B-B14F-4D97-AF65-F5344CB8AC3E}">
        <p14:creationId xmlns:p14="http://schemas.microsoft.com/office/powerpoint/2010/main" val="3619457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Second component = grains/breads</a:t>
            </a:r>
          </a:p>
          <a:p>
            <a:pPr eaLnBrk="1" hangingPunct="1">
              <a:spcBef>
                <a:spcPct val="0"/>
              </a:spcBef>
            </a:pPr>
            <a:endParaRPr lang="en-US" altLang="en-US" b="1" smtClean="0"/>
          </a:p>
          <a:p>
            <a:pPr eaLnBrk="1" hangingPunct="1">
              <a:spcBef>
                <a:spcPct val="0"/>
              </a:spcBef>
            </a:pPr>
            <a:r>
              <a:rPr lang="en-US" altLang="en-US" smtClean="0">
                <a:sym typeface="Wingdings" panose="05000000000000000000" pitchFamily="2" charset="2"/>
              </a:rPr>
              <a:t></a:t>
            </a:r>
            <a:r>
              <a:rPr lang="en-US" altLang="en-US" smtClean="0"/>
              <a:t> For all age groups there is a 1 oz. daily </a:t>
            </a:r>
            <a:r>
              <a:rPr lang="en-US" altLang="en-US" b="1" smtClean="0"/>
              <a:t>minimum</a:t>
            </a:r>
            <a:r>
              <a:rPr lang="en-US" altLang="en-US" smtClean="0"/>
              <a:t>, for </a:t>
            </a:r>
            <a:r>
              <a:rPr lang="en-US" altLang="en-US" u="sng" smtClean="0"/>
              <a:t>breakfast</a:t>
            </a:r>
            <a:r>
              <a:rPr lang="en-US" altLang="en-US" smtClean="0"/>
              <a:t> </a:t>
            </a:r>
            <a:r>
              <a:rPr lang="en-US" altLang="en-US" b="1" smtClean="0"/>
              <a:t>and </a:t>
            </a:r>
            <a:r>
              <a:rPr lang="en-US" altLang="en-US" u="sng" smtClean="0"/>
              <a:t>lunch</a:t>
            </a:r>
            <a:r>
              <a:rPr lang="en-US" altLang="en-US" smtClean="0"/>
              <a:t>..</a:t>
            </a:r>
          </a:p>
          <a:p>
            <a:pPr eaLnBrk="1" hangingPunct="1">
              <a:spcBef>
                <a:spcPct val="0"/>
              </a:spcBef>
              <a:buFont typeface="Wingdings" panose="05000000000000000000" pitchFamily="2" charset="2"/>
              <a:buNone/>
            </a:pPr>
            <a:r>
              <a:rPr lang="en-US" altLang="en-US" smtClean="0">
                <a:sym typeface="Wingdings" panose="05000000000000000000" pitchFamily="2" charset="2"/>
              </a:rPr>
              <a:t> </a:t>
            </a:r>
            <a:r>
              <a:rPr lang="en-US" altLang="en-US" smtClean="0"/>
              <a:t>For </a:t>
            </a:r>
            <a:r>
              <a:rPr lang="en-US" altLang="en-US" u="sng" smtClean="0"/>
              <a:t>breakfast:</a:t>
            </a:r>
            <a:r>
              <a:rPr lang="en-US" altLang="en-US" smtClean="0"/>
              <a:t> for grade group K-5 the weekly requirements are 7 oz., for grade group 6-8 its 8 oz., and for grade 9-12 is 9oz. </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1B70F8-1594-4695-9050-0DAA6293888B}" type="slidenum">
              <a:rPr lang="en-US" altLang="en-US" smtClean="0"/>
              <a:pPr>
                <a:spcBef>
                  <a:spcPct val="0"/>
                </a:spcBef>
              </a:pPr>
              <a:t>8</a:t>
            </a:fld>
            <a:endParaRPr lang="en-US" altLang="en-US" smtClean="0"/>
          </a:p>
        </p:txBody>
      </p:sp>
    </p:spTree>
    <p:extLst>
      <p:ext uri="{BB962C8B-B14F-4D97-AF65-F5344CB8AC3E}">
        <p14:creationId xmlns:p14="http://schemas.microsoft.com/office/powerpoint/2010/main" val="301525518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For this tray:</a:t>
            </a:r>
          </a:p>
          <a:p>
            <a:pPr eaLnBrk="1" hangingPunct="1">
              <a:spcBef>
                <a:spcPct val="0"/>
              </a:spcBef>
            </a:pPr>
            <a:r>
              <a:rPr lang="en-US" altLang="en-US" sz="2400" i="1" dirty="0" smtClean="0"/>
              <a:t>   -</a:t>
            </a:r>
            <a:r>
              <a:rPr lang="en-US" altLang="en-US" sz="2400" dirty="0" smtClean="0"/>
              <a:t>How many components: </a:t>
            </a:r>
            <a:r>
              <a:rPr lang="en-US" altLang="en-US" sz="2400" b="1" i="1" dirty="0" smtClean="0"/>
              <a:t>3</a:t>
            </a:r>
          </a:p>
          <a:p>
            <a:pPr eaLnBrk="1" hangingPunct="1">
              <a:spcBef>
                <a:spcPct val="0"/>
              </a:spcBef>
            </a:pPr>
            <a:r>
              <a:rPr lang="en-US" altLang="en-US" sz="2400" dirty="0" smtClean="0"/>
              <a:t>   -Is there a minimum of ½ cup fruit or vegetable? </a:t>
            </a:r>
            <a:r>
              <a:rPr lang="en-US" altLang="en-US" sz="2400" b="1" i="1" dirty="0" smtClean="0"/>
              <a:t>Yes</a:t>
            </a:r>
          </a:p>
          <a:p>
            <a:pPr eaLnBrk="1" hangingPunct="1">
              <a:spcBef>
                <a:spcPct val="0"/>
              </a:spcBef>
            </a:pPr>
            <a:r>
              <a:rPr lang="en-US" altLang="en-US" sz="2400" dirty="0" smtClean="0"/>
              <a:t>   -Is this tray reimbursable: </a:t>
            </a:r>
            <a:r>
              <a:rPr lang="en-US" altLang="en-US" sz="2400" b="1" i="1" dirty="0" smtClean="0"/>
              <a:t>Yes</a:t>
            </a:r>
          </a:p>
          <a:p>
            <a:pPr eaLnBrk="1" hangingPunct="1">
              <a:spcBef>
                <a:spcPct val="0"/>
              </a:spcBef>
            </a:pPr>
            <a:r>
              <a:rPr lang="en-US" altLang="en-US" sz="2400" b="1" i="1" dirty="0" smtClean="0"/>
              <a:t>(This tray is OK because there is a full component</a:t>
            </a:r>
            <a:r>
              <a:rPr lang="en-US" altLang="en-US" sz="2400" b="1" i="1" baseline="0" dirty="0" smtClean="0"/>
              <a:t> of fruit)</a:t>
            </a:r>
            <a:endParaRPr lang="en-US" altLang="en-US" sz="2400" b="1" i="1" dirty="0" smtClean="0"/>
          </a:p>
          <a:p>
            <a:pPr eaLnBrk="1" hangingPunct="1">
              <a:spcBef>
                <a:spcPct val="0"/>
              </a:spcBef>
            </a:pPr>
            <a:endParaRPr lang="en-US" altLang="en-US" sz="2400" b="1" i="1" dirty="0" smtClean="0"/>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F43283-37B9-4F93-BCAB-868CC0AFAD77}" type="slidenum">
              <a:rPr lang="en-US" altLang="en-US" smtClean="0"/>
              <a:pPr>
                <a:spcBef>
                  <a:spcPct val="0"/>
                </a:spcBef>
              </a:pPr>
              <a:t>80</a:t>
            </a:fld>
            <a:endParaRPr lang="en-US" altLang="en-US" smtClean="0"/>
          </a:p>
        </p:txBody>
      </p:sp>
    </p:spTree>
    <p:extLst>
      <p:ext uri="{BB962C8B-B14F-4D97-AF65-F5344CB8AC3E}">
        <p14:creationId xmlns:p14="http://schemas.microsoft.com/office/powerpoint/2010/main" val="56408458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The </a:t>
            </a:r>
            <a:r>
              <a:rPr lang="en-US" altLang="en-US" sz="1200" u="sng" dirty="0" smtClean="0"/>
              <a:t>planned</a:t>
            </a:r>
            <a:r>
              <a:rPr lang="en-US" altLang="en-US" sz="1200" dirty="0" smtClean="0"/>
              <a:t> meal for the day : a beef and bean burrito, ½ c corn, ½ cup of broccoli florets, </a:t>
            </a:r>
            <a:r>
              <a:rPr lang="en-US" altLang="en-US" sz="1200" dirty="0" smtClean="0"/>
              <a:t>1 </a:t>
            </a:r>
            <a:r>
              <a:rPr lang="en-US" altLang="en-US" sz="1200" dirty="0" smtClean="0"/>
              <a:t>cup of watermelon, and milk.</a:t>
            </a:r>
          </a:p>
          <a:p>
            <a:pPr eaLnBrk="1" hangingPunct="1">
              <a:spcBef>
                <a:spcPct val="0"/>
              </a:spcBef>
            </a:pPr>
            <a:endParaRPr lang="en-US" altLang="en-US" sz="1200" dirty="0" smtClean="0"/>
          </a:p>
          <a:p>
            <a:pPr eaLnBrk="1" hangingPunct="1">
              <a:spcBef>
                <a:spcPct val="0"/>
              </a:spcBef>
            </a:pPr>
            <a:r>
              <a:rPr lang="en-US" altLang="en-US" sz="1200" dirty="0" smtClean="0"/>
              <a:t>How many components: </a:t>
            </a:r>
            <a:r>
              <a:rPr lang="en-US" altLang="en-US" sz="1200" b="1" i="1" dirty="0" smtClean="0"/>
              <a:t>5</a:t>
            </a:r>
          </a:p>
          <a:p>
            <a:pPr eaLnBrk="1" hangingPunct="1">
              <a:spcBef>
                <a:spcPct val="0"/>
              </a:spcBef>
            </a:pPr>
            <a:r>
              <a:rPr lang="en-US" altLang="en-US" sz="1200" dirty="0" smtClean="0"/>
              <a:t>   -Is there a minimum of ½ cup fruit or vegetable? </a:t>
            </a:r>
            <a:r>
              <a:rPr lang="en-US" altLang="en-US" sz="1200" b="1" i="1" dirty="0" smtClean="0"/>
              <a:t>YES</a:t>
            </a:r>
          </a:p>
          <a:p>
            <a:pPr eaLnBrk="1" hangingPunct="1">
              <a:spcBef>
                <a:spcPct val="0"/>
              </a:spcBef>
            </a:pPr>
            <a:r>
              <a:rPr lang="en-US" altLang="en-US" sz="1200" dirty="0" smtClean="0"/>
              <a:t>  -Is this tray reimbursable: </a:t>
            </a:r>
            <a:r>
              <a:rPr lang="en-US" altLang="en-US" sz="1200" b="1" i="1" dirty="0" smtClean="0"/>
              <a:t>YES</a:t>
            </a:r>
          </a:p>
        </p:txBody>
      </p:sp>
      <p:sp>
        <p:nvSpPr>
          <p:cNvPr id="182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F15458-061D-4E84-A2B6-4A0AB4C1B68B}" type="slidenum">
              <a:rPr lang="en-US" altLang="en-US" smtClean="0"/>
              <a:pPr>
                <a:spcBef>
                  <a:spcPct val="0"/>
                </a:spcBef>
              </a:pPr>
              <a:t>81</a:t>
            </a:fld>
            <a:endParaRPr lang="en-US" altLang="en-US" smtClean="0"/>
          </a:p>
        </p:txBody>
      </p:sp>
    </p:spTree>
    <p:extLst>
      <p:ext uri="{BB962C8B-B14F-4D97-AF65-F5344CB8AC3E}">
        <p14:creationId xmlns:p14="http://schemas.microsoft.com/office/powerpoint/2010/main" val="11620195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How </a:t>
            </a:r>
            <a:r>
              <a:rPr lang="en-US" altLang="en-US" sz="2400" dirty="0" smtClean="0"/>
              <a:t>many components: </a:t>
            </a:r>
            <a:r>
              <a:rPr lang="en-US" altLang="en-US" sz="2400" b="1" i="1" dirty="0" smtClean="0"/>
              <a:t>3</a:t>
            </a:r>
          </a:p>
          <a:p>
            <a:pPr eaLnBrk="1" hangingPunct="1">
              <a:spcBef>
                <a:spcPct val="0"/>
              </a:spcBef>
            </a:pPr>
            <a:r>
              <a:rPr lang="en-US" altLang="en-US" sz="2400" dirty="0" smtClean="0"/>
              <a:t>  </a:t>
            </a:r>
            <a:r>
              <a:rPr lang="en-US" altLang="en-US" sz="2400" dirty="0" smtClean="0"/>
              <a:t>-</a:t>
            </a:r>
            <a:r>
              <a:rPr lang="en-US" altLang="en-US" sz="2400" dirty="0" smtClean="0"/>
              <a:t>Is there a minimum of ½ cup fruit or vegetable? </a:t>
            </a:r>
            <a:r>
              <a:rPr lang="en-US" altLang="en-US" sz="2400" b="1" i="1" dirty="0" smtClean="0"/>
              <a:t>YES</a:t>
            </a:r>
          </a:p>
          <a:p>
            <a:pPr eaLnBrk="1" hangingPunct="1">
              <a:spcBef>
                <a:spcPct val="0"/>
              </a:spcBef>
            </a:pPr>
            <a:r>
              <a:rPr lang="en-US" altLang="en-US" sz="2400" dirty="0" smtClean="0"/>
              <a:t>  -Is this tray reimbursable: </a:t>
            </a:r>
            <a:r>
              <a:rPr lang="en-US" altLang="en-US" sz="2400" b="1" i="1" dirty="0" smtClean="0"/>
              <a:t>YES</a:t>
            </a:r>
          </a:p>
        </p:txBody>
      </p:sp>
      <p:sp>
        <p:nvSpPr>
          <p:cNvPr id="184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4CC282-7F58-45F8-9E95-1BDC8C139689}" type="slidenum">
              <a:rPr lang="en-US" altLang="en-US" smtClean="0"/>
              <a:pPr>
                <a:spcBef>
                  <a:spcPct val="0"/>
                </a:spcBef>
              </a:pPr>
              <a:t>82</a:t>
            </a:fld>
            <a:endParaRPr lang="en-US" altLang="en-US" smtClean="0"/>
          </a:p>
        </p:txBody>
      </p:sp>
    </p:spTree>
    <p:extLst>
      <p:ext uri="{BB962C8B-B14F-4D97-AF65-F5344CB8AC3E}">
        <p14:creationId xmlns:p14="http://schemas.microsoft.com/office/powerpoint/2010/main" val="29355692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How </a:t>
            </a:r>
            <a:r>
              <a:rPr lang="en-US" altLang="en-US" sz="1200" dirty="0" smtClean="0"/>
              <a:t>many components: </a:t>
            </a:r>
            <a:r>
              <a:rPr lang="en-US" altLang="en-US" sz="1200" b="1" i="1" dirty="0" smtClean="0"/>
              <a:t>3</a:t>
            </a:r>
            <a:r>
              <a:rPr lang="en-US" altLang="en-US" sz="1200" dirty="0" smtClean="0"/>
              <a:t>   </a:t>
            </a:r>
          </a:p>
          <a:p>
            <a:pPr eaLnBrk="1" hangingPunct="1">
              <a:spcBef>
                <a:spcPct val="0"/>
              </a:spcBef>
            </a:pPr>
            <a:r>
              <a:rPr lang="en-US" altLang="en-US" sz="1200" dirty="0" smtClean="0"/>
              <a:t> -</a:t>
            </a:r>
            <a:r>
              <a:rPr lang="en-US" altLang="en-US" sz="1200" dirty="0" smtClean="0"/>
              <a:t>Is there a minimum of ½ cup fruit or vegetable? </a:t>
            </a:r>
            <a:r>
              <a:rPr lang="en-US" altLang="en-US" sz="1200" b="1" i="1" dirty="0" smtClean="0"/>
              <a:t>No</a:t>
            </a:r>
          </a:p>
          <a:p>
            <a:pPr eaLnBrk="1" hangingPunct="1">
              <a:spcBef>
                <a:spcPct val="0"/>
              </a:spcBef>
            </a:pPr>
            <a:r>
              <a:rPr lang="en-US" altLang="en-US" sz="1200" dirty="0" smtClean="0"/>
              <a:t>  -Is this tray reimbursable: </a:t>
            </a:r>
            <a:r>
              <a:rPr lang="en-US" altLang="en-US" sz="1200" b="1" i="1" dirty="0" smtClean="0"/>
              <a:t>No</a:t>
            </a:r>
          </a:p>
        </p:txBody>
      </p:sp>
      <p:sp>
        <p:nvSpPr>
          <p:cNvPr id="186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5DB193-63DD-45A0-8258-59AD7C3D7DBB}" type="slidenum">
              <a:rPr lang="en-US" altLang="en-US" smtClean="0"/>
              <a:pPr>
                <a:spcBef>
                  <a:spcPct val="0"/>
                </a:spcBef>
              </a:pPr>
              <a:t>83</a:t>
            </a:fld>
            <a:endParaRPr lang="en-US" altLang="en-US" smtClean="0"/>
          </a:p>
        </p:txBody>
      </p:sp>
    </p:spTree>
    <p:extLst>
      <p:ext uri="{BB962C8B-B14F-4D97-AF65-F5344CB8AC3E}">
        <p14:creationId xmlns:p14="http://schemas.microsoft.com/office/powerpoint/2010/main" val="31429459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How </a:t>
            </a:r>
            <a:r>
              <a:rPr lang="en-US" altLang="en-US" sz="2400" dirty="0" smtClean="0"/>
              <a:t>many components: </a:t>
            </a:r>
            <a:r>
              <a:rPr lang="en-US" altLang="en-US" sz="2400" b="1" i="1" dirty="0" smtClean="0"/>
              <a:t>3</a:t>
            </a:r>
          </a:p>
          <a:p>
            <a:pPr eaLnBrk="1" hangingPunct="1">
              <a:spcBef>
                <a:spcPct val="0"/>
              </a:spcBef>
            </a:pPr>
            <a:r>
              <a:rPr lang="en-US" altLang="en-US" sz="2400" dirty="0" smtClean="0"/>
              <a:t>  </a:t>
            </a:r>
            <a:r>
              <a:rPr lang="en-US" altLang="en-US" sz="2400" dirty="0" smtClean="0"/>
              <a:t>-</a:t>
            </a:r>
            <a:r>
              <a:rPr lang="en-US" altLang="en-US" sz="2400" dirty="0" smtClean="0"/>
              <a:t>Is there a minimum of ½ cup fruit or vegetable? </a:t>
            </a:r>
            <a:r>
              <a:rPr lang="en-US" altLang="en-US" sz="2400" b="1" i="1" dirty="0" smtClean="0"/>
              <a:t>YES</a:t>
            </a:r>
          </a:p>
          <a:p>
            <a:pPr eaLnBrk="1" hangingPunct="1">
              <a:spcBef>
                <a:spcPct val="0"/>
              </a:spcBef>
            </a:pPr>
            <a:r>
              <a:rPr lang="en-US" altLang="en-US" sz="2400" dirty="0" smtClean="0"/>
              <a:t>  -Is this tray reimbursable: </a:t>
            </a:r>
            <a:r>
              <a:rPr lang="en-US" altLang="en-US" sz="2400" b="1" i="1" dirty="0" smtClean="0"/>
              <a:t>YES</a:t>
            </a:r>
          </a:p>
        </p:txBody>
      </p:sp>
      <p:sp>
        <p:nvSpPr>
          <p:cNvPr id="188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9A93E6-AEEE-4838-B3B9-25E80BB21D86}" type="slidenum">
              <a:rPr lang="en-US" altLang="en-US" smtClean="0"/>
              <a:pPr>
                <a:spcBef>
                  <a:spcPct val="0"/>
                </a:spcBef>
              </a:pPr>
              <a:t>84</a:t>
            </a:fld>
            <a:endParaRPr lang="en-US" altLang="en-US" smtClean="0"/>
          </a:p>
        </p:txBody>
      </p:sp>
    </p:spTree>
    <p:extLst>
      <p:ext uri="{BB962C8B-B14F-4D97-AF65-F5344CB8AC3E}">
        <p14:creationId xmlns:p14="http://schemas.microsoft.com/office/powerpoint/2010/main" val="147476201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How </a:t>
            </a:r>
            <a:r>
              <a:rPr lang="en-US" altLang="en-US" sz="2400" dirty="0" smtClean="0"/>
              <a:t>many components: </a:t>
            </a:r>
            <a:r>
              <a:rPr lang="en-US" altLang="en-US" sz="2400" b="1" i="1" dirty="0" smtClean="0"/>
              <a:t>2</a:t>
            </a:r>
          </a:p>
          <a:p>
            <a:pPr eaLnBrk="1" hangingPunct="1">
              <a:spcBef>
                <a:spcPct val="0"/>
              </a:spcBef>
            </a:pPr>
            <a:r>
              <a:rPr lang="en-US" altLang="en-US" sz="2400" dirty="0" smtClean="0"/>
              <a:t>   -Is there a minimum of ½ cup fruit or vegetable? </a:t>
            </a:r>
            <a:r>
              <a:rPr lang="en-US" altLang="en-US" sz="2400" b="1" i="1" dirty="0" smtClean="0"/>
              <a:t>YES</a:t>
            </a:r>
          </a:p>
          <a:p>
            <a:pPr eaLnBrk="1" hangingPunct="1">
              <a:spcBef>
                <a:spcPct val="0"/>
              </a:spcBef>
            </a:pPr>
            <a:r>
              <a:rPr lang="en-US" altLang="en-US" sz="2400" dirty="0" smtClean="0"/>
              <a:t>  </a:t>
            </a:r>
            <a:r>
              <a:rPr lang="en-US" altLang="en-US" sz="2400" dirty="0" smtClean="0"/>
              <a:t> -</a:t>
            </a:r>
            <a:r>
              <a:rPr lang="en-US" altLang="en-US" sz="2400" dirty="0" smtClean="0"/>
              <a:t>Is this tray reimbursable: </a:t>
            </a:r>
            <a:r>
              <a:rPr lang="en-US" altLang="en-US" sz="2400" b="1" i="1" dirty="0" smtClean="0"/>
              <a:t>No </a:t>
            </a:r>
            <a:r>
              <a:rPr lang="en-US" altLang="en-US" sz="2400" b="0" i="1" dirty="0" smtClean="0"/>
              <a:t>(not enough components)</a:t>
            </a:r>
            <a:endParaRPr lang="en-US" altLang="en-US" sz="2400" b="0" i="1" dirty="0" smtClean="0"/>
          </a:p>
        </p:txBody>
      </p:sp>
      <p:sp>
        <p:nvSpPr>
          <p:cNvPr id="190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518D2A-D441-4D8D-B47F-6E67D21E451E}" type="slidenum">
              <a:rPr lang="en-US" altLang="en-US" smtClean="0"/>
              <a:pPr>
                <a:spcBef>
                  <a:spcPct val="0"/>
                </a:spcBef>
              </a:pPr>
              <a:t>85</a:t>
            </a:fld>
            <a:endParaRPr lang="en-US" altLang="en-US" smtClean="0"/>
          </a:p>
        </p:txBody>
      </p:sp>
    </p:spTree>
    <p:extLst>
      <p:ext uri="{BB962C8B-B14F-4D97-AF65-F5344CB8AC3E}">
        <p14:creationId xmlns:p14="http://schemas.microsoft.com/office/powerpoint/2010/main" val="133078251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z="2400" smtClean="0"/>
              <a:t>Offer vs Serve is </a:t>
            </a:r>
            <a:r>
              <a:rPr lang="en-US" altLang="en-US" sz="2400" u="sng" smtClean="0"/>
              <a:t>optional</a:t>
            </a:r>
            <a:r>
              <a:rPr lang="en-US" altLang="en-US" sz="2400" smtClean="0"/>
              <a:t> at Breakfast for </a:t>
            </a:r>
            <a:r>
              <a:rPr lang="en-US" altLang="en-US" sz="2400" u="sng" smtClean="0"/>
              <a:t>all</a:t>
            </a:r>
            <a:r>
              <a:rPr lang="en-US" altLang="en-US" sz="2400" smtClean="0"/>
              <a:t> grade groups</a:t>
            </a:r>
          </a:p>
          <a:p>
            <a:pPr eaLnBrk="1" hangingPunct="1"/>
            <a:endParaRPr lang="en-US" altLang="en-US" sz="2400" smtClean="0"/>
          </a:p>
          <a:p>
            <a:pPr eaLnBrk="1" hangingPunct="1"/>
            <a:r>
              <a:rPr lang="en-US" altLang="en-US" sz="2400" smtClean="0"/>
              <a:t>OVS works </a:t>
            </a:r>
            <a:r>
              <a:rPr lang="en-US" altLang="en-US" sz="2400" b="1" smtClean="0"/>
              <a:t>differently</a:t>
            </a:r>
            <a:r>
              <a:rPr lang="en-US" altLang="en-US" sz="2400" smtClean="0"/>
              <a:t> at Breakfast than it does at Lunch…</a:t>
            </a:r>
          </a:p>
          <a:p>
            <a:endParaRPr lang="en-US" altLang="en-US" sz="2400" smtClean="0"/>
          </a:p>
          <a:p>
            <a:pPr eaLnBrk="1" hangingPunct="1">
              <a:spcBef>
                <a:spcPct val="0"/>
              </a:spcBef>
            </a:pPr>
            <a:endParaRPr lang="en-US" altLang="en-US" sz="2400" i="1" smtClean="0"/>
          </a:p>
        </p:txBody>
      </p:sp>
      <p:sp>
        <p:nvSpPr>
          <p:cNvPr id="192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94CD37F-2EAF-4FC8-93E0-FDFA14140E97}" type="slidenum">
              <a:rPr lang="en-US" altLang="en-US" smtClean="0"/>
              <a:pPr>
                <a:spcBef>
                  <a:spcPct val="0"/>
                </a:spcBef>
              </a:pPr>
              <a:t>86</a:t>
            </a:fld>
            <a:endParaRPr lang="en-US" altLang="en-US" smtClean="0"/>
          </a:p>
        </p:txBody>
      </p:sp>
    </p:spTree>
    <p:extLst>
      <p:ext uri="{BB962C8B-B14F-4D97-AF65-F5344CB8AC3E}">
        <p14:creationId xmlns:p14="http://schemas.microsoft.com/office/powerpoint/2010/main" val="32419836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2400" b="1" smtClean="0"/>
              <a:t>READ SLIDE.</a:t>
            </a:r>
          </a:p>
          <a:p>
            <a:pPr eaLnBrk="1" hangingPunct="1">
              <a:spcBef>
                <a:spcPct val="0"/>
              </a:spcBef>
            </a:pPr>
            <a:endParaRPr lang="en-US" altLang="en-US" i="1" smtClean="0"/>
          </a:p>
        </p:txBody>
      </p:sp>
      <p:sp>
        <p:nvSpPr>
          <p:cNvPr id="194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7D7420-5731-4FFD-8E28-0EFAD99D60C9}" type="slidenum">
              <a:rPr lang="en-US" altLang="en-US" smtClean="0"/>
              <a:pPr>
                <a:spcBef>
                  <a:spcPct val="0"/>
                </a:spcBef>
              </a:pPr>
              <a:t>87</a:t>
            </a:fld>
            <a:endParaRPr lang="en-US" altLang="en-US" smtClean="0"/>
          </a:p>
        </p:txBody>
      </p:sp>
    </p:spTree>
    <p:extLst>
      <p:ext uri="{BB962C8B-B14F-4D97-AF65-F5344CB8AC3E}">
        <p14:creationId xmlns:p14="http://schemas.microsoft.com/office/powerpoint/2010/main" val="33226029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z="2400" b="1" i="1" dirty="0" smtClean="0"/>
          </a:p>
        </p:txBody>
      </p:sp>
      <p:sp>
        <p:nvSpPr>
          <p:cNvPr id="1966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648FBF-2AFA-474B-8876-BB78B090EE47}" type="slidenum">
              <a:rPr lang="en-US" altLang="en-US" smtClean="0"/>
              <a:pPr>
                <a:spcBef>
                  <a:spcPct val="0"/>
                </a:spcBef>
              </a:pPr>
              <a:t>88</a:t>
            </a:fld>
            <a:endParaRPr lang="en-US" altLang="en-US" smtClean="0"/>
          </a:p>
        </p:txBody>
      </p:sp>
    </p:spTree>
    <p:extLst>
      <p:ext uri="{BB962C8B-B14F-4D97-AF65-F5344CB8AC3E}">
        <p14:creationId xmlns:p14="http://schemas.microsoft.com/office/powerpoint/2010/main" val="259453818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i="1" dirty="0" smtClean="0"/>
          </a:p>
          <a:p>
            <a:r>
              <a:rPr lang="en-US" altLang="en-US" i="1" dirty="0" smtClean="0"/>
              <a:t> </a:t>
            </a:r>
          </a:p>
        </p:txBody>
      </p:sp>
      <p:sp>
        <p:nvSpPr>
          <p:cNvPr id="1986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738301-15EC-49B7-B66B-3905721F58B9}" type="slidenum">
              <a:rPr lang="en-US" altLang="en-US" smtClean="0"/>
              <a:pPr>
                <a:spcBef>
                  <a:spcPct val="0"/>
                </a:spcBef>
              </a:pPr>
              <a:t>89</a:t>
            </a:fld>
            <a:endParaRPr lang="en-US" altLang="en-US" smtClean="0"/>
          </a:p>
        </p:txBody>
      </p:sp>
    </p:spTree>
    <p:extLst>
      <p:ext uri="{BB962C8B-B14F-4D97-AF65-F5344CB8AC3E}">
        <p14:creationId xmlns:p14="http://schemas.microsoft.com/office/powerpoint/2010/main" val="3468630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We are introducing two new resources that you received today.</a:t>
            </a:r>
          </a:p>
          <a:p>
            <a:pPr eaLnBrk="1" hangingPunct="1">
              <a:spcBef>
                <a:spcPct val="0"/>
              </a:spcBef>
            </a:pPr>
            <a:r>
              <a:rPr lang="en-US" altLang="en-US" dirty="0" smtClean="0"/>
              <a:t>You can find a link to this resource on our web pages if you would like to print additional copies.</a:t>
            </a:r>
          </a:p>
          <a:p>
            <a:pPr eaLnBrk="1" hangingPunct="1">
              <a:spcBef>
                <a:spcPct val="0"/>
              </a:spcBef>
            </a:pPr>
            <a:r>
              <a:rPr lang="en-US" altLang="en-US" dirty="0" smtClean="0"/>
              <a:t>http://www.fns.usda.gov/tn/whole-grain-resource</a:t>
            </a:r>
          </a:p>
          <a:p>
            <a:pPr eaLnBrk="1" hangingPunct="1">
              <a:spcBef>
                <a:spcPct val="0"/>
              </a:spcBef>
            </a:pPr>
            <a:endParaRPr lang="en-US" altLang="en-US" dirty="0" smtClean="0"/>
          </a:p>
          <a:p>
            <a:pPr eaLnBrk="1" hangingPunct="1">
              <a:spcBef>
                <a:spcPct val="0"/>
              </a:spcBef>
            </a:pPr>
            <a:r>
              <a:rPr lang="en-US" altLang="en-US" dirty="0" smtClean="0"/>
              <a:t>The first is a Whole Grain Resource form USDA.  We are going to use this in just a bit.</a:t>
            </a:r>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F79D06-53D5-4ED8-9EC1-96B01F821896}" type="slidenum">
              <a:rPr lang="en-US" altLang="en-US" smtClean="0"/>
              <a:pPr>
                <a:spcBef>
                  <a:spcPct val="0"/>
                </a:spcBef>
              </a:pPr>
              <a:t>9</a:t>
            </a:fld>
            <a:endParaRPr lang="en-US" altLang="en-US" smtClean="0"/>
          </a:p>
        </p:txBody>
      </p:sp>
    </p:spTree>
    <p:extLst>
      <p:ext uri="{BB962C8B-B14F-4D97-AF65-F5344CB8AC3E}">
        <p14:creationId xmlns:p14="http://schemas.microsoft.com/office/powerpoint/2010/main" val="9815684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b="0" dirty="0" smtClean="0"/>
              <a:t>For breakfast OVS it important to understand the difference between a </a:t>
            </a:r>
            <a:r>
              <a:rPr lang="en-US" altLang="en-US" sz="1200" b="0" u="sng" dirty="0" smtClean="0"/>
              <a:t>component and an item</a:t>
            </a:r>
            <a:r>
              <a:rPr lang="en-US" altLang="en-US" sz="1200" b="0" dirty="0" smtClean="0"/>
              <a:t>:</a:t>
            </a:r>
            <a:endParaRPr lang="en-US" altLang="en-US" sz="1200" b="0" u="sng" dirty="0" smtClean="0"/>
          </a:p>
          <a:p>
            <a:pPr eaLnBrk="1" hangingPunct="1">
              <a:spcBef>
                <a:spcPct val="0"/>
              </a:spcBef>
            </a:pPr>
            <a:endParaRPr lang="en-US" altLang="en-US" sz="2400" dirty="0" smtClean="0"/>
          </a:p>
          <a:p>
            <a:pPr eaLnBrk="1" hangingPunct="1">
              <a:spcBef>
                <a:spcPct val="0"/>
              </a:spcBef>
            </a:pPr>
            <a:endParaRPr lang="en-US" altLang="en-US" i="1" dirty="0" smtClean="0"/>
          </a:p>
        </p:txBody>
      </p:sp>
      <p:sp>
        <p:nvSpPr>
          <p:cNvPr id="200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03BFAB-523D-4658-BC5F-BE6EE7A8BC7F}" type="slidenum">
              <a:rPr lang="en-US" altLang="en-US" smtClean="0"/>
              <a:pPr>
                <a:spcBef>
                  <a:spcPct val="0"/>
                </a:spcBef>
              </a:pPr>
              <a:t>90</a:t>
            </a:fld>
            <a:endParaRPr lang="en-US" altLang="en-US" smtClean="0"/>
          </a:p>
        </p:txBody>
      </p:sp>
    </p:spTree>
    <p:extLst>
      <p:ext uri="{BB962C8B-B14F-4D97-AF65-F5344CB8AC3E}">
        <p14:creationId xmlns:p14="http://schemas.microsoft.com/office/powerpoint/2010/main" val="5218590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2400" smtClean="0"/>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523E73-EB44-474A-AF51-F700AF854762}" type="slidenum">
              <a:rPr lang="en-US" altLang="en-US" smtClean="0"/>
              <a:pPr>
                <a:spcBef>
                  <a:spcPct val="0"/>
                </a:spcBef>
              </a:pPr>
              <a:t>91</a:t>
            </a:fld>
            <a:endParaRPr lang="en-US" altLang="en-US" smtClean="0"/>
          </a:p>
        </p:txBody>
      </p:sp>
    </p:spTree>
    <p:extLst>
      <p:ext uri="{BB962C8B-B14F-4D97-AF65-F5344CB8AC3E}">
        <p14:creationId xmlns:p14="http://schemas.microsoft.com/office/powerpoint/2010/main" val="38906253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smtClean="0"/>
              <a:t>For some items – it is pretty simple to determine how many items it represents.</a:t>
            </a:r>
          </a:p>
          <a:p>
            <a:pPr eaLnBrk="1" hangingPunct="1">
              <a:spcBef>
                <a:spcPct val="0"/>
              </a:spcBef>
            </a:pPr>
            <a:endParaRPr lang="en-US" altLang="en-US" sz="2400" smtClean="0"/>
          </a:p>
          <a:p>
            <a:pPr eaLnBrk="1" hangingPunct="1">
              <a:spcBef>
                <a:spcPct val="0"/>
              </a:spcBef>
            </a:pPr>
            <a:r>
              <a:rPr lang="en-US" altLang="en-US" sz="2400" smtClean="0"/>
              <a:t>For example:</a:t>
            </a:r>
          </a:p>
          <a:p>
            <a:pPr eaLnBrk="1" hangingPunct="1">
              <a:spcBef>
                <a:spcPct val="0"/>
              </a:spcBef>
            </a:pPr>
            <a:r>
              <a:rPr lang="en-US" altLang="en-US" sz="2400" smtClean="0"/>
              <a:t>This 1 oz grain equivalent piece of toast = 1 item</a:t>
            </a:r>
          </a:p>
        </p:txBody>
      </p:sp>
      <p:sp>
        <p:nvSpPr>
          <p:cNvPr id="204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4DF8BE-9B49-4F68-A4DF-F1212C4A16A3}" type="slidenum">
              <a:rPr lang="en-US" altLang="en-US" smtClean="0"/>
              <a:pPr>
                <a:spcBef>
                  <a:spcPct val="0"/>
                </a:spcBef>
              </a:pPr>
              <a:t>92</a:t>
            </a:fld>
            <a:endParaRPr lang="en-US" altLang="en-US" smtClean="0"/>
          </a:p>
        </p:txBody>
      </p:sp>
    </p:spTree>
    <p:extLst>
      <p:ext uri="{BB962C8B-B14F-4D97-AF65-F5344CB8AC3E}">
        <p14:creationId xmlns:p14="http://schemas.microsoft.com/office/powerpoint/2010/main" val="36952784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2400" dirty="0" smtClean="0"/>
              <a:t>Two </a:t>
            </a:r>
            <a:r>
              <a:rPr lang="en-US" altLang="en-US" sz="2400" dirty="0" smtClean="0"/>
              <a:t>items can</a:t>
            </a:r>
            <a:r>
              <a:rPr lang="en-US" altLang="en-US" sz="2400" baseline="0" dirty="0" smtClean="0"/>
              <a:t> count as 2 items; 2 </a:t>
            </a:r>
            <a:r>
              <a:rPr lang="en-US" altLang="en-US" sz="2400" dirty="0" smtClean="0"/>
              <a:t>slices </a:t>
            </a:r>
            <a:r>
              <a:rPr lang="en-US" altLang="en-US" sz="2400" dirty="0" smtClean="0"/>
              <a:t>of toast is an example of this.</a:t>
            </a:r>
          </a:p>
          <a:p>
            <a:pPr eaLnBrk="1" hangingPunct="1">
              <a:spcBef>
                <a:spcPct val="0"/>
              </a:spcBef>
            </a:pPr>
            <a:endParaRPr lang="en-US" altLang="en-US" i="1" dirty="0" smtClean="0"/>
          </a:p>
        </p:txBody>
      </p:sp>
      <p:sp>
        <p:nvSpPr>
          <p:cNvPr id="206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84C4C84-A974-4B42-B3B4-DC79F06840A3}" type="slidenum">
              <a:rPr lang="en-US" altLang="en-US" smtClean="0"/>
              <a:pPr>
                <a:spcBef>
                  <a:spcPct val="0"/>
                </a:spcBef>
              </a:pPr>
              <a:t>93</a:t>
            </a:fld>
            <a:endParaRPr lang="en-US" altLang="en-US" smtClean="0"/>
          </a:p>
        </p:txBody>
      </p:sp>
    </p:spTree>
    <p:extLst>
      <p:ext uri="{BB962C8B-B14F-4D97-AF65-F5344CB8AC3E}">
        <p14:creationId xmlns:p14="http://schemas.microsoft.com/office/powerpoint/2010/main" val="1610772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Large items</a:t>
            </a:r>
            <a:r>
              <a:rPr lang="en-US" altLang="en-US" sz="1200" baseline="0" dirty="0" smtClean="0"/>
              <a:t> can count as 1 or 2 items.</a:t>
            </a:r>
          </a:p>
          <a:p>
            <a:pPr eaLnBrk="1" hangingPunct="1">
              <a:spcBef>
                <a:spcPct val="0"/>
              </a:spcBef>
            </a:pPr>
            <a:r>
              <a:rPr lang="en-US" altLang="en-US" sz="1200" dirty="0" smtClean="0"/>
              <a:t>Here </a:t>
            </a:r>
            <a:r>
              <a:rPr lang="en-US" altLang="en-US" sz="1200" dirty="0" smtClean="0"/>
              <a:t>is a 2 oz </a:t>
            </a:r>
            <a:r>
              <a:rPr lang="en-US" altLang="en-US" sz="1200" dirty="0" err="1" smtClean="0"/>
              <a:t>eq</a:t>
            </a:r>
            <a:r>
              <a:rPr lang="en-US" altLang="en-US" sz="1200" dirty="0" smtClean="0"/>
              <a:t> muffin as an example.</a:t>
            </a:r>
          </a:p>
          <a:p>
            <a:pPr marL="0" indent="0" eaLnBrk="1" hangingPunct="1">
              <a:spcBef>
                <a:spcPct val="0"/>
              </a:spcBef>
              <a:buFont typeface="Arial" panose="020B0604020202020204" pitchFamily="34" charset="0"/>
              <a:buNone/>
            </a:pPr>
            <a:r>
              <a:rPr lang="en-US" altLang="en-US" sz="1200" dirty="0" smtClean="0"/>
              <a:t>	This </a:t>
            </a:r>
            <a:r>
              <a:rPr lang="en-US" altLang="en-US" sz="1200" dirty="0" smtClean="0"/>
              <a:t>muffin can count as 1 </a:t>
            </a:r>
            <a:r>
              <a:rPr lang="en-US" altLang="en-US" sz="1200" b="1" dirty="0" smtClean="0"/>
              <a:t>OR </a:t>
            </a:r>
            <a:r>
              <a:rPr lang="en-US" altLang="en-US" sz="1200" dirty="0" smtClean="0"/>
              <a:t>2 items.</a:t>
            </a:r>
          </a:p>
          <a:p>
            <a:pPr eaLnBrk="1" hangingPunct="1">
              <a:spcBef>
                <a:spcPct val="0"/>
              </a:spcBef>
            </a:pPr>
            <a:r>
              <a:rPr lang="en-US" altLang="en-US" sz="1200" dirty="0" smtClean="0"/>
              <a:t>It </a:t>
            </a:r>
            <a:r>
              <a:rPr lang="en-US" altLang="en-US" sz="1200" dirty="0" smtClean="0"/>
              <a:t>is up to the menu planner!</a:t>
            </a:r>
          </a:p>
          <a:p>
            <a:pPr eaLnBrk="1" hangingPunct="1">
              <a:spcBef>
                <a:spcPct val="0"/>
              </a:spcBef>
            </a:pPr>
            <a:endParaRPr lang="en-US" altLang="en-US" sz="2400" i="1" dirty="0" smtClean="0"/>
          </a:p>
          <a:p>
            <a:pPr eaLnBrk="1" hangingPunct="1">
              <a:spcBef>
                <a:spcPct val="0"/>
              </a:spcBef>
            </a:pPr>
            <a:endParaRPr lang="en-US" altLang="en-US" i="1" dirty="0" smtClean="0"/>
          </a:p>
          <a:p>
            <a:pPr eaLnBrk="1" hangingPunct="1">
              <a:spcBef>
                <a:spcPct val="0"/>
              </a:spcBef>
            </a:pPr>
            <a:endParaRPr lang="en-US" altLang="en-US" i="1" dirty="0" smtClean="0"/>
          </a:p>
        </p:txBody>
      </p:sp>
      <p:sp>
        <p:nvSpPr>
          <p:cNvPr id="208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329D839-C644-4614-AB2E-34886E85E237}" type="slidenum">
              <a:rPr lang="en-US" altLang="en-US" smtClean="0"/>
              <a:pPr>
                <a:spcBef>
                  <a:spcPct val="0"/>
                </a:spcBef>
              </a:pPr>
              <a:t>94</a:t>
            </a:fld>
            <a:endParaRPr lang="en-US" altLang="en-US" smtClean="0"/>
          </a:p>
        </p:txBody>
      </p:sp>
    </p:spTree>
    <p:extLst>
      <p:ext uri="{BB962C8B-B14F-4D97-AF65-F5344CB8AC3E}">
        <p14:creationId xmlns:p14="http://schemas.microsoft.com/office/powerpoint/2010/main" val="33071269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b="0" dirty="0" smtClean="0"/>
              <a:t>Mixed</a:t>
            </a:r>
            <a:r>
              <a:rPr lang="en-US" altLang="en-US" sz="1200" b="0" baseline="0" dirty="0" smtClean="0"/>
              <a:t> dish entrees item count depends on if you count the M/MA as a grain or as an extra.</a:t>
            </a:r>
            <a:endParaRPr lang="en-US" altLang="en-US" sz="1200" b="0" dirty="0" smtClean="0"/>
          </a:p>
          <a:p>
            <a:pPr eaLnBrk="1" hangingPunct="1">
              <a:spcBef>
                <a:spcPct val="0"/>
              </a:spcBef>
            </a:pPr>
            <a:endParaRPr lang="en-US" altLang="en-US" i="1" dirty="0" smtClean="0"/>
          </a:p>
          <a:p>
            <a:pPr eaLnBrk="1" hangingPunct="1">
              <a:spcBef>
                <a:spcPct val="0"/>
              </a:spcBef>
            </a:pPr>
            <a:endParaRPr lang="en-US" altLang="en-US" i="1" dirty="0" smtClean="0"/>
          </a:p>
        </p:txBody>
      </p:sp>
      <p:sp>
        <p:nvSpPr>
          <p:cNvPr id="210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60276FE-87FC-474D-835A-2D68E823B629}" type="slidenum">
              <a:rPr lang="en-US" altLang="en-US" smtClean="0"/>
              <a:pPr>
                <a:spcBef>
                  <a:spcPct val="0"/>
                </a:spcBef>
              </a:pPr>
              <a:t>95</a:t>
            </a:fld>
            <a:endParaRPr lang="en-US" altLang="en-US" smtClean="0"/>
          </a:p>
        </p:txBody>
      </p:sp>
    </p:spTree>
    <p:extLst>
      <p:ext uri="{BB962C8B-B14F-4D97-AF65-F5344CB8AC3E}">
        <p14:creationId xmlns:p14="http://schemas.microsoft.com/office/powerpoint/2010/main" val="139425727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b="0" dirty="0" smtClean="0"/>
              <a:t>Mixed</a:t>
            </a:r>
            <a:r>
              <a:rPr lang="en-US" altLang="en-US" sz="1200" b="0" baseline="0" dirty="0" smtClean="0"/>
              <a:t> dish entrees item count depends on if you count the M/MA as a grain or as an extra.</a:t>
            </a:r>
            <a:endParaRPr lang="en-US" altLang="en-US" sz="1200" b="0" dirty="0" smtClean="0"/>
          </a:p>
          <a:p>
            <a:pPr eaLnBrk="1" hangingPunct="1">
              <a:spcBef>
                <a:spcPct val="0"/>
              </a:spcBef>
            </a:pPr>
            <a:endParaRPr lang="en-US" altLang="en-US" sz="1200" i="1" dirty="0" smtClean="0"/>
          </a:p>
        </p:txBody>
      </p:sp>
      <p:sp>
        <p:nvSpPr>
          <p:cNvPr id="212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33BAB6F-0D7D-41C9-A859-026454E8BC8E}" type="slidenum">
              <a:rPr lang="en-US" altLang="en-US" smtClean="0"/>
              <a:pPr>
                <a:spcBef>
                  <a:spcPct val="0"/>
                </a:spcBef>
              </a:pPr>
              <a:t>96</a:t>
            </a:fld>
            <a:endParaRPr lang="en-US" altLang="en-US" smtClean="0"/>
          </a:p>
        </p:txBody>
      </p:sp>
    </p:spTree>
    <p:extLst>
      <p:ext uri="{BB962C8B-B14F-4D97-AF65-F5344CB8AC3E}">
        <p14:creationId xmlns:p14="http://schemas.microsoft.com/office/powerpoint/2010/main" val="15092108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Here is our </a:t>
            </a:r>
            <a:r>
              <a:rPr lang="en-US" altLang="en-US" sz="1200" u="sng" dirty="0" smtClean="0"/>
              <a:t>planned menu </a:t>
            </a:r>
            <a:r>
              <a:rPr lang="en-US" altLang="en-US" sz="1200" dirty="0" smtClean="0"/>
              <a:t>with 1 cup of milk, 1 oz </a:t>
            </a:r>
            <a:r>
              <a:rPr lang="en-US" altLang="en-US" sz="1200" dirty="0" err="1" smtClean="0"/>
              <a:t>eq</a:t>
            </a:r>
            <a:r>
              <a:rPr lang="en-US" altLang="en-US" sz="1200" dirty="0" smtClean="0"/>
              <a:t> of cereal, 1 oz </a:t>
            </a:r>
            <a:r>
              <a:rPr lang="en-US" altLang="en-US" sz="1200" dirty="0" err="1" smtClean="0"/>
              <a:t>eq</a:t>
            </a:r>
            <a:r>
              <a:rPr lang="en-US" altLang="en-US" sz="1200" dirty="0" smtClean="0"/>
              <a:t> of toast and ½ cup of fruit and ½ cup of fruit </a:t>
            </a:r>
            <a:r>
              <a:rPr lang="en-US" altLang="en-US" sz="1200" dirty="0" smtClean="0"/>
              <a:t>juice</a:t>
            </a:r>
            <a:endParaRPr lang="en-US" altLang="en-US" sz="1200" dirty="0" smtClean="0"/>
          </a:p>
          <a:p>
            <a:pPr eaLnBrk="1" hangingPunct="1">
              <a:spcBef>
                <a:spcPct val="0"/>
              </a:spcBef>
            </a:pPr>
            <a:endParaRPr lang="en-US" altLang="en-US" dirty="0" smtClean="0"/>
          </a:p>
        </p:txBody>
      </p:sp>
      <p:sp>
        <p:nvSpPr>
          <p:cNvPr id="215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431EAF0-3D54-4528-9C80-FCA398BA0DFA}" type="slidenum">
              <a:rPr lang="en-US" altLang="en-US" smtClean="0"/>
              <a:pPr>
                <a:spcBef>
                  <a:spcPct val="0"/>
                </a:spcBef>
              </a:pPr>
              <a:t>97</a:t>
            </a:fld>
            <a:endParaRPr lang="en-US" altLang="en-US" smtClean="0"/>
          </a:p>
        </p:txBody>
      </p:sp>
    </p:spTree>
    <p:extLst>
      <p:ext uri="{BB962C8B-B14F-4D97-AF65-F5344CB8AC3E}">
        <p14:creationId xmlns:p14="http://schemas.microsoft.com/office/powerpoint/2010/main" val="92481552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How many items on this tray?  </a:t>
            </a:r>
            <a:r>
              <a:rPr lang="en-US" altLang="en-US" sz="1200" b="1" dirty="0" smtClean="0"/>
              <a:t>3 items </a:t>
            </a:r>
          </a:p>
          <a:p>
            <a:pPr eaLnBrk="1" hangingPunct="1">
              <a:spcBef>
                <a:spcPct val="0"/>
              </a:spcBef>
            </a:pPr>
            <a:r>
              <a:rPr lang="en-US" altLang="en-US" sz="1200" dirty="0" smtClean="0"/>
              <a:t>-Is there a minimum of ½ cup fruit or vegetable? </a:t>
            </a:r>
            <a:r>
              <a:rPr lang="en-US" altLang="en-US" sz="1200" b="1" i="0" dirty="0" smtClean="0"/>
              <a:t>No</a:t>
            </a:r>
            <a:endParaRPr lang="en-US" altLang="en-US" sz="1200" b="1" i="0" dirty="0" smtClean="0"/>
          </a:p>
          <a:p>
            <a:pPr eaLnBrk="1" hangingPunct="1">
              <a:spcBef>
                <a:spcPct val="0"/>
              </a:spcBef>
            </a:pPr>
            <a:r>
              <a:rPr lang="en-US" altLang="en-US" sz="1200" dirty="0" smtClean="0"/>
              <a:t>-Is </a:t>
            </a:r>
            <a:r>
              <a:rPr lang="en-US" altLang="en-US" sz="1200" dirty="0" smtClean="0"/>
              <a:t>this tray reimbursable? </a:t>
            </a:r>
            <a:r>
              <a:rPr lang="en-US" altLang="en-US" sz="1200" b="1" dirty="0" smtClean="0"/>
              <a:t>NO</a:t>
            </a:r>
            <a:endParaRPr lang="en-US" altLang="en-US" sz="1200" dirty="0" smtClean="0"/>
          </a:p>
          <a:p>
            <a:pPr eaLnBrk="1" hangingPunct="1">
              <a:spcBef>
                <a:spcPct val="0"/>
              </a:spcBef>
            </a:pPr>
            <a:endParaRPr lang="en-US" altLang="en-US" dirty="0" smtClean="0"/>
          </a:p>
        </p:txBody>
      </p:sp>
      <p:sp>
        <p:nvSpPr>
          <p:cNvPr id="217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095BB6-5272-410D-B76C-8BFE5FA0F5A9}" type="slidenum">
              <a:rPr lang="en-US" altLang="en-US" smtClean="0"/>
              <a:pPr>
                <a:spcBef>
                  <a:spcPct val="0"/>
                </a:spcBef>
              </a:pPr>
              <a:t>98</a:t>
            </a:fld>
            <a:endParaRPr lang="en-US" altLang="en-US" smtClean="0"/>
          </a:p>
        </p:txBody>
      </p:sp>
    </p:spTree>
    <p:extLst>
      <p:ext uri="{BB962C8B-B14F-4D97-AF65-F5344CB8AC3E}">
        <p14:creationId xmlns:p14="http://schemas.microsoft.com/office/powerpoint/2010/main" val="34365517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200" dirty="0" smtClean="0"/>
              <a:t>How many items on this tray?  </a:t>
            </a:r>
            <a:r>
              <a:rPr lang="en-US" altLang="en-US" sz="1200" b="1" dirty="0" smtClean="0"/>
              <a:t>3 items </a:t>
            </a:r>
          </a:p>
          <a:p>
            <a:pPr eaLnBrk="1" hangingPunct="1">
              <a:spcBef>
                <a:spcPct val="0"/>
              </a:spcBef>
            </a:pPr>
            <a:r>
              <a:rPr lang="en-US" altLang="en-US" sz="1200" dirty="0" smtClean="0"/>
              <a:t>-Is there a minimum of ½ cup fruit or vegetable? </a:t>
            </a:r>
            <a:r>
              <a:rPr lang="en-US" altLang="en-US" sz="1200" b="1" i="1" dirty="0" smtClean="0"/>
              <a:t>YES</a:t>
            </a:r>
            <a:endParaRPr lang="en-US" altLang="en-US" sz="1200" b="1" dirty="0" smtClean="0"/>
          </a:p>
          <a:p>
            <a:pPr eaLnBrk="1" hangingPunct="1">
              <a:spcBef>
                <a:spcPct val="0"/>
              </a:spcBef>
            </a:pPr>
            <a:r>
              <a:rPr lang="en-US" altLang="en-US" sz="1200" dirty="0" smtClean="0"/>
              <a:t>-Is this tray reimbursable? </a:t>
            </a:r>
            <a:r>
              <a:rPr lang="en-US" altLang="en-US" sz="1200" b="1" dirty="0" smtClean="0"/>
              <a:t>Yes</a:t>
            </a:r>
            <a:endParaRPr lang="en-US" altLang="en-US" sz="1200" dirty="0" smtClean="0"/>
          </a:p>
          <a:p>
            <a:pPr eaLnBrk="1" hangingPunct="1">
              <a:spcBef>
                <a:spcPct val="0"/>
              </a:spcBef>
            </a:pPr>
            <a:endParaRPr lang="en-US" altLang="en-US" dirty="0" smtClean="0"/>
          </a:p>
        </p:txBody>
      </p:sp>
      <p:sp>
        <p:nvSpPr>
          <p:cNvPr id="219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381674-BA03-41DC-98A3-E1BE8C195D1A}" type="slidenum">
              <a:rPr lang="en-US" altLang="en-US" smtClean="0"/>
              <a:pPr>
                <a:spcBef>
                  <a:spcPct val="0"/>
                </a:spcBef>
              </a:pPr>
              <a:t>99</a:t>
            </a:fld>
            <a:endParaRPr lang="en-US" altLang="en-US" smtClean="0"/>
          </a:p>
        </p:txBody>
      </p:sp>
    </p:spTree>
    <p:extLst>
      <p:ext uri="{BB962C8B-B14F-4D97-AF65-F5344CB8AC3E}">
        <p14:creationId xmlns:p14="http://schemas.microsoft.com/office/powerpoint/2010/main" val="3831812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F4BCCB3A-0513-44B3-BD2A-10C7F60FF225}" type="datetimeFigureOut">
              <a:rPr lang="en-US"/>
              <a:pPr>
                <a:defRPr/>
              </a:pPr>
              <a:t>6/3/2014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FC193470-01F0-4D3E-AB4C-C879980E53B5}" type="slidenum">
              <a:rPr lang="en-US" altLang="en-US"/>
              <a:pPr>
                <a:defRPr/>
              </a:pPr>
              <a:t>‹#›</a:t>
            </a:fld>
            <a:endParaRPr lang="en-US" altLang="en-US"/>
          </a:p>
        </p:txBody>
      </p:sp>
    </p:spTree>
    <p:extLst>
      <p:ext uri="{BB962C8B-B14F-4D97-AF65-F5344CB8AC3E}">
        <p14:creationId xmlns:p14="http://schemas.microsoft.com/office/powerpoint/2010/main" val="348518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7F7F61F9-29B0-4570-B5BD-AE985AC10197}" type="datetimeFigureOut">
              <a:rPr lang="en-US"/>
              <a:pPr>
                <a:defRPr/>
              </a:pPr>
              <a:t>6/3/2014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2D809204-2A5C-4352-BD15-A6B3EBE278AF}" type="slidenum">
              <a:rPr lang="en-US" altLang="en-US"/>
              <a:pPr>
                <a:defRPr/>
              </a:pPr>
              <a:t>‹#›</a:t>
            </a:fld>
            <a:endParaRPr lang="en-US" altLang="en-US"/>
          </a:p>
        </p:txBody>
      </p:sp>
    </p:spTree>
    <p:extLst>
      <p:ext uri="{BB962C8B-B14F-4D97-AF65-F5344CB8AC3E}">
        <p14:creationId xmlns:p14="http://schemas.microsoft.com/office/powerpoint/2010/main" val="760613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BB20304C-D075-44AD-9A6A-9F8D6F56402D}" type="datetimeFigureOut">
              <a:rPr lang="en-US"/>
              <a:pPr>
                <a:defRPr/>
              </a:pPr>
              <a:t>6/3/2014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3E275AAA-A50E-4E4B-9F9E-1C50564C1868}" type="slidenum">
              <a:rPr lang="en-US" altLang="en-US"/>
              <a:pPr>
                <a:defRPr/>
              </a:pPr>
              <a:t>‹#›</a:t>
            </a:fld>
            <a:endParaRPr lang="en-US" altLang="en-US"/>
          </a:p>
        </p:txBody>
      </p:sp>
    </p:spTree>
    <p:extLst>
      <p:ext uri="{BB962C8B-B14F-4D97-AF65-F5344CB8AC3E}">
        <p14:creationId xmlns:p14="http://schemas.microsoft.com/office/powerpoint/2010/main" val="2691192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8C0ABF8A-6812-4EBD-9E34-96A045F5A4CD}" type="datetimeFigureOut">
              <a:rPr lang="en-US"/>
              <a:pPr>
                <a:defRPr/>
              </a:pPr>
              <a:t>6/3/2014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49B3332E-9964-422B-A5D2-5F882C2615A5}" type="slidenum">
              <a:rPr lang="en-US" altLang="en-US"/>
              <a:pPr>
                <a:defRPr/>
              </a:pPr>
              <a:t>‹#›</a:t>
            </a:fld>
            <a:endParaRPr lang="en-US" altLang="en-US"/>
          </a:p>
        </p:txBody>
      </p:sp>
    </p:spTree>
    <p:extLst>
      <p:ext uri="{BB962C8B-B14F-4D97-AF65-F5344CB8AC3E}">
        <p14:creationId xmlns:p14="http://schemas.microsoft.com/office/powerpoint/2010/main" val="2581492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F8E3611A-601C-40B0-A2B3-108178A7DD6F}" type="datetimeFigureOut">
              <a:rPr lang="en-US"/>
              <a:pPr>
                <a:defRPr/>
              </a:pPr>
              <a:t>6/3/2014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9300B52B-415E-48A5-B39D-BA5E18D605E0}" type="slidenum">
              <a:rPr lang="en-US" altLang="en-US"/>
              <a:pPr>
                <a:defRPr/>
              </a:pPr>
              <a:t>‹#›</a:t>
            </a:fld>
            <a:endParaRPr lang="en-US" altLang="en-US"/>
          </a:p>
        </p:txBody>
      </p:sp>
    </p:spTree>
    <p:extLst>
      <p:ext uri="{BB962C8B-B14F-4D97-AF65-F5344CB8AC3E}">
        <p14:creationId xmlns:p14="http://schemas.microsoft.com/office/powerpoint/2010/main" val="1321110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DD752956-3696-4F48-9CEF-EBFFD5C9D2A7}" type="datetimeFigureOut">
              <a:rPr lang="en-US"/>
              <a:pPr>
                <a:defRPr/>
              </a:pPr>
              <a:t>6/3/2014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4894F620-F23A-4D91-8516-BC6990572CCC}" type="slidenum">
              <a:rPr lang="en-US" altLang="en-US"/>
              <a:pPr>
                <a:defRPr/>
              </a:pPr>
              <a:t>‹#›</a:t>
            </a:fld>
            <a:endParaRPr lang="en-US" altLang="en-US"/>
          </a:p>
        </p:txBody>
      </p:sp>
    </p:spTree>
    <p:extLst>
      <p:ext uri="{BB962C8B-B14F-4D97-AF65-F5344CB8AC3E}">
        <p14:creationId xmlns:p14="http://schemas.microsoft.com/office/powerpoint/2010/main" val="1773375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0E1EF7CD-5414-4F48-8484-FC78CDD5CCCB}" type="datetimeFigureOut">
              <a:rPr lang="en-US"/>
              <a:pPr>
                <a:defRPr/>
              </a:pPr>
              <a:t>6/3/2014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43428E5F-323A-404C-A457-8977650E652D}" type="slidenum">
              <a:rPr lang="en-US" altLang="en-US"/>
              <a:pPr>
                <a:defRPr/>
              </a:pPr>
              <a:t>‹#›</a:t>
            </a:fld>
            <a:endParaRPr lang="en-US" altLang="en-US"/>
          </a:p>
        </p:txBody>
      </p:sp>
    </p:spTree>
    <p:extLst>
      <p:ext uri="{BB962C8B-B14F-4D97-AF65-F5344CB8AC3E}">
        <p14:creationId xmlns:p14="http://schemas.microsoft.com/office/powerpoint/2010/main" val="613165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3C2F8BE7-8842-4C20-8928-E4118EAA16F6}" type="datetimeFigureOut">
              <a:rPr lang="en-US"/>
              <a:pPr>
                <a:defRPr/>
              </a:pPr>
              <a:t>6/3/2014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4B1B2EC9-A923-481E-A806-994529EBD07D}" type="slidenum">
              <a:rPr lang="en-US" altLang="en-US"/>
              <a:pPr>
                <a:defRPr/>
              </a:pPr>
              <a:t>‹#›</a:t>
            </a:fld>
            <a:endParaRPr lang="en-US" altLang="en-US"/>
          </a:p>
        </p:txBody>
      </p:sp>
    </p:spTree>
    <p:extLst>
      <p:ext uri="{BB962C8B-B14F-4D97-AF65-F5344CB8AC3E}">
        <p14:creationId xmlns:p14="http://schemas.microsoft.com/office/powerpoint/2010/main" val="2233773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B1AA8E5D-C99E-4665-B2D6-75F18B415FCD}" type="datetimeFigureOut">
              <a:rPr lang="en-US"/>
              <a:pPr>
                <a:defRPr/>
              </a:pPr>
              <a:t>6/3/2014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879967F7-4B4C-44A8-99DF-9E16EEC982E4}" type="slidenum">
              <a:rPr lang="en-US" altLang="en-US"/>
              <a:pPr>
                <a:defRPr/>
              </a:pPr>
              <a:t>‹#›</a:t>
            </a:fld>
            <a:endParaRPr lang="en-US" altLang="en-US"/>
          </a:p>
        </p:txBody>
      </p:sp>
    </p:spTree>
    <p:extLst>
      <p:ext uri="{BB962C8B-B14F-4D97-AF65-F5344CB8AC3E}">
        <p14:creationId xmlns:p14="http://schemas.microsoft.com/office/powerpoint/2010/main" val="754895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CCBE8577-B535-44DC-96BD-05B2C41CB676}" type="datetimeFigureOut">
              <a:rPr lang="en-US"/>
              <a:pPr>
                <a:defRPr/>
              </a:pPr>
              <a:t>6/3/2014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E429368F-3863-4680-8EB5-E3B11FFC8A5F}" type="slidenum">
              <a:rPr lang="en-US" altLang="en-US"/>
              <a:pPr>
                <a:defRPr/>
              </a:pPr>
              <a:t>‹#›</a:t>
            </a:fld>
            <a:endParaRPr lang="en-US" altLang="en-US"/>
          </a:p>
        </p:txBody>
      </p:sp>
    </p:spTree>
    <p:extLst>
      <p:ext uri="{BB962C8B-B14F-4D97-AF65-F5344CB8AC3E}">
        <p14:creationId xmlns:p14="http://schemas.microsoft.com/office/powerpoint/2010/main" val="4262747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fld id="{13B31C98-4E36-4DC4-AC6F-543FF3365383}" type="datetimeFigureOut">
              <a:rPr lang="en-US"/>
              <a:pPr>
                <a:defRPr/>
              </a:pPr>
              <a:t>6/3/2014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anose="020F0502020204030204" pitchFamily="34" charset="0"/>
              </a:defRPr>
            </a:lvl1pPr>
          </a:lstStyle>
          <a:p>
            <a:pPr>
              <a:defRPr/>
            </a:pPr>
            <a:fld id="{1706BA0B-8329-46E3-94FE-39D03CAB17D1}" type="slidenum">
              <a:rPr lang="en-US" altLang="en-US"/>
              <a:pPr>
                <a:defRPr/>
              </a:pPr>
              <a:t>‹#›</a:t>
            </a:fld>
            <a:endParaRPr lang="en-US" altLang="en-US"/>
          </a:p>
        </p:txBody>
      </p:sp>
    </p:spTree>
    <p:extLst>
      <p:ext uri="{BB962C8B-B14F-4D97-AF65-F5344CB8AC3E}">
        <p14:creationId xmlns:p14="http://schemas.microsoft.com/office/powerpoint/2010/main" val="1255163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5400" y="5551488"/>
            <a:ext cx="9144000"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cSld>
  <p:clrMap bg1="lt1" tx1="dk1" bg2="lt2" tx2="dk2" accent1="accent1" accent2="accent2" accent3="accent3" accent4="accent4" accent5="accent5" accent6="accent6" hlink="hlink" folHlink="folHlink"/>
  <p:sldLayoutIdLst>
    <p:sldLayoutId id="2147484727" r:id="rId1"/>
    <p:sldLayoutId id="2147484728" r:id="rId2"/>
    <p:sldLayoutId id="2147484729" r:id="rId3"/>
    <p:sldLayoutId id="2147484730" r:id="rId4"/>
    <p:sldLayoutId id="2147484731" r:id="rId5"/>
    <p:sldLayoutId id="2147484732" r:id="rId6"/>
    <p:sldLayoutId id="2147484733" r:id="rId7"/>
    <p:sldLayoutId id="2147484734" r:id="rId8"/>
    <p:sldLayoutId id="2147484735" r:id="rId9"/>
    <p:sldLayoutId id="2147484736" r:id="rId10"/>
    <p:sldLayoutId id="2147484737" r:id="rId11"/>
  </p:sldLayoutIdLst>
  <p:timing>
    <p:tnLst>
      <p:par>
        <p:cTn id="1" dur="indefinite" restart="never" nodeType="tmRoot"/>
      </p:par>
    </p:tnLst>
  </p:timing>
  <p:txStyles>
    <p:titleStyle>
      <a:lvl1pPr algn="ctr" rtl="0" eaLnBrk="0" fontAlgn="base" hangingPunct="0">
        <a:spcBef>
          <a:spcPct val="0"/>
        </a:spcBef>
        <a:spcAft>
          <a:spcPct val="0"/>
        </a:spcAft>
        <a:defRPr sz="4400" b="0" i="0" u="none"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02.xml"/><Relationship Id="rId6" Type="http://schemas.openxmlformats.org/officeDocument/2006/relationships/image" Target="../media/image97.png"/><Relationship Id="rId5" Type="http://schemas.openxmlformats.org/officeDocument/2006/relationships/image" Target="../media/image98.png"/><Relationship Id="rId4" Type="http://schemas.openxmlformats.org/officeDocument/2006/relationships/image" Target="../media/image93.png"/></Relationships>
</file>

<file path=ppt/slides/_rels/slide10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102.xml"/><Relationship Id="rId7"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103.xml"/><Relationship Id="rId6" Type="http://schemas.openxmlformats.org/officeDocument/2006/relationships/image" Target="../media/image100.png"/><Relationship Id="rId5" Type="http://schemas.openxmlformats.org/officeDocument/2006/relationships/image" Target="../media/image95.png"/><Relationship Id="rId4" Type="http://schemas.openxmlformats.org/officeDocument/2006/relationships/image" Target="../media/image93.png"/><Relationship Id="rId9" Type="http://schemas.openxmlformats.org/officeDocument/2006/relationships/image" Target="../media/image102.pn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7"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ags" Target="../tags/tag104.xml"/><Relationship Id="rId6" Type="http://schemas.openxmlformats.org/officeDocument/2006/relationships/image" Target="../media/image100.png"/><Relationship Id="rId5" Type="http://schemas.openxmlformats.org/officeDocument/2006/relationships/image" Target="../media/image95.png"/><Relationship Id="rId4" Type="http://schemas.openxmlformats.org/officeDocument/2006/relationships/image" Target="../media/image93.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7" Type="http://schemas.openxmlformats.org/officeDocument/2006/relationships/image" Target="../media/image102.png"/><Relationship Id="rId2" Type="http://schemas.openxmlformats.org/officeDocument/2006/relationships/slideLayout" Target="../slideLayouts/slideLayout2.xml"/><Relationship Id="rId1" Type="http://schemas.openxmlformats.org/officeDocument/2006/relationships/tags" Target="../tags/tag105.xml"/><Relationship Id="rId6" Type="http://schemas.openxmlformats.org/officeDocument/2006/relationships/image" Target="../media/image98.png"/><Relationship Id="rId5" Type="http://schemas.openxmlformats.org/officeDocument/2006/relationships/image" Target="../media/image100.png"/><Relationship Id="rId4" Type="http://schemas.openxmlformats.org/officeDocument/2006/relationships/image" Target="../media/image93.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7"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106.xml"/><Relationship Id="rId6" Type="http://schemas.openxmlformats.org/officeDocument/2006/relationships/image" Target="../media/image100.png"/><Relationship Id="rId5" Type="http://schemas.openxmlformats.org/officeDocument/2006/relationships/image" Target="../media/image95.png"/><Relationship Id="rId4" Type="http://schemas.openxmlformats.org/officeDocument/2006/relationships/image" Target="../media/image93.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7"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10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3.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7"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108.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3.png"/></Relationships>
</file>

<file path=ppt/slides/_rels/slide10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108.xml"/><Relationship Id="rId7"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tags" Target="../tags/tag109.xml"/><Relationship Id="rId6" Type="http://schemas.openxmlformats.org/officeDocument/2006/relationships/image" Target="../media/image92.png"/><Relationship Id="rId5" Type="http://schemas.openxmlformats.org/officeDocument/2006/relationships/image" Target="../media/image95.png"/><Relationship Id="rId4" Type="http://schemas.openxmlformats.org/officeDocument/2006/relationships/image" Target="../media/image93.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10.xml"/><Relationship Id="rId6" Type="http://schemas.openxmlformats.org/officeDocument/2006/relationships/image" Target="../media/image92.png"/><Relationship Id="rId5" Type="http://schemas.openxmlformats.org/officeDocument/2006/relationships/image" Target="../media/image95.png"/><Relationship Id="rId4" Type="http://schemas.openxmlformats.org/officeDocument/2006/relationships/image" Target="../media/image9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11.xml"/><Relationship Id="rId6" Type="http://schemas.openxmlformats.org/officeDocument/2006/relationships/image" Target="../media/image98.png"/><Relationship Id="rId5" Type="http://schemas.openxmlformats.org/officeDocument/2006/relationships/image" Target="../media/image92.png"/><Relationship Id="rId4" Type="http://schemas.openxmlformats.org/officeDocument/2006/relationships/image" Target="../media/image93.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7"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112.xml"/><Relationship Id="rId6" Type="http://schemas.openxmlformats.org/officeDocument/2006/relationships/image" Target="../media/image103.png"/><Relationship Id="rId5" Type="http://schemas.openxmlformats.org/officeDocument/2006/relationships/image" Target="../media/image95.png"/><Relationship Id="rId4" Type="http://schemas.openxmlformats.org/officeDocument/2006/relationships/image" Target="../media/image93.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13.xml"/></Relationships>
</file>

<file path=ppt/slides/_rels/slide11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0.png"/><Relationship Id="rId3" Type="http://schemas.openxmlformats.org/officeDocument/2006/relationships/notesSlide" Target="../notesSlides/notesSlide113.xml"/><Relationship Id="rId7" Type="http://schemas.openxmlformats.org/officeDocument/2006/relationships/image" Target="../media/image106.png"/><Relationship Id="rId12" Type="http://schemas.openxmlformats.org/officeDocument/2006/relationships/image" Target="../media/image109.png"/><Relationship Id="rId2" Type="http://schemas.openxmlformats.org/officeDocument/2006/relationships/slideLayout" Target="../slideLayouts/slideLayout2.xml"/><Relationship Id="rId16" Type="http://schemas.openxmlformats.org/officeDocument/2006/relationships/image" Target="../media/image113.png"/><Relationship Id="rId1" Type="http://schemas.openxmlformats.org/officeDocument/2006/relationships/tags" Target="../tags/tag114.xml"/><Relationship Id="rId6" Type="http://schemas.openxmlformats.org/officeDocument/2006/relationships/image" Target="../media/image105.png"/><Relationship Id="rId11" Type="http://schemas.openxmlformats.org/officeDocument/2006/relationships/image" Target="../media/image29.png"/><Relationship Id="rId5" Type="http://schemas.openxmlformats.org/officeDocument/2006/relationships/image" Target="../media/image104.png"/><Relationship Id="rId15" Type="http://schemas.openxmlformats.org/officeDocument/2006/relationships/image" Target="../media/image112.png"/><Relationship Id="rId10" Type="http://schemas.openxmlformats.org/officeDocument/2006/relationships/image" Target="../media/image100.png"/><Relationship Id="rId4" Type="http://schemas.openxmlformats.org/officeDocument/2006/relationships/image" Target="../media/image93.png"/><Relationship Id="rId9" Type="http://schemas.openxmlformats.org/officeDocument/2006/relationships/image" Target="../media/image108.png"/><Relationship Id="rId14" Type="http://schemas.openxmlformats.org/officeDocument/2006/relationships/image" Target="../media/image111.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15.xml"/><Relationship Id="rId5" Type="http://schemas.openxmlformats.org/officeDocument/2006/relationships/image" Target="../media/image115.png"/><Relationship Id="rId4" Type="http://schemas.openxmlformats.org/officeDocument/2006/relationships/image" Target="../media/image114.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116.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11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tags" Target="../tags/tag118.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7.xml"/><Relationship Id="rId1" Type="http://schemas.openxmlformats.org/officeDocument/2006/relationships/tags" Target="../tags/tag119.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12.png"/><Relationship Id="rId4" Type="http://schemas.openxmlformats.org/officeDocument/2006/relationships/image" Target="../media/image11.png"/></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2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25.xml"/><Relationship Id="rId4" Type="http://schemas.openxmlformats.org/officeDocument/2006/relationships/image" Target="../media/image116.png"/></Relationships>
</file>

<file path=ppt/slides/_rels/slide12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25.xml"/><Relationship Id="rId7" Type="http://schemas.openxmlformats.org/officeDocument/2006/relationships/diagramQuickStyle" Target="../diagrams/quickStyle1.xml"/><Relationship Id="rId2" Type="http://schemas.openxmlformats.org/officeDocument/2006/relationships/slideLayout" Target="../slideLayouts/slideLayout2.xml"/><Relationship Id="rId1" Type="http://schemas.openxmlformats.org/officeDocument/2006/relationships/tags" Target="../tags/tag12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16.png"/><Relationship Id="rId9" Type="http://schemas.microsoft.com/office/2007/relationships/diagramDrawing" Target="../diagrams/drawing1.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27.xml"/><Relationship Id="rId4" Type="http://schemas.openxmlformats.org/officeDocument/2006/relationships/image" Target="../media/image117.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28.xml"/><Relationship Id="rId5" Type="http://schemas.openxmlformats.org/officeDocument/2006/relationships/image" Target="../media/image118.jpeg"/><Relationship Id="rId4" Type="http://schemas.openxmlformats.org/officeDocument/2006/relationships/image" Target="../media/image116.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29.xml"/><Relationship Id="rId5" Type="http://schemas.openxmlformats.org/officeDocument/2006/relationships/image" Target="../media/image119.png"/><Relationship Id="rId4" Type="http://schemas.openxmlformats.org/officeDocument/2006/relationships/image" Target="../media/image116.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0.xml"/><Relationship Id="rId5" Type="http://schemas.openxmlformats.org/officeDocument/2006/relationships/image" Target="../media/image119.png"/><Relationship Id="rId4" Type="http://schemas.openxmlformats.org/officeDocument/2006/relationships/image" Target="../media/image1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31.xml"/><Relationship Id="rId4" Type="http://schemas.openxmlformats.org/officeDocument/2006/relationships/image" Target="../media/image120.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xml"/><Relationship Id="rId1" Type="http://schemas.openxmlformats.org/officeDocument/2006/relationships/tags" Target="../tags/tag13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16.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33.xml"/><Relationship Id="rId4" Type="http://schemas.openxmlformats.org/officeDocument/2006/relationships/image" Target="../media/image123.jpe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124.jpeg"/></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35.xml"/><Relationship Id="rId5" Type="http://schemas.openxmlformats.org/officeDocument/2006/relationships/image" Target="../media/image125.png"/><Relationship Id="rId4" Type="http://schemas.openxmlformats.org/officeDocument/2006/relationships/image" Target="../media/image116.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36.xml"/><Relationship Id="rId4" Type="http://schemas.openxmlformats.org/officeDocument/2006/relationships/image" Target="../media/image116.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37.xml"/><Relationship Id="rId5" Type="http://schemas.openxmlformats.org/officeDocument/2006/relationships/image" Target="../media/image126.png"/><Relationship Id="rId4" Type="http://schemas.openxmlformats.org/officeDocument/2006/relationships/image" Target="../media/image116.png"/></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38.xml"/><Relationship Id="rId6" Type="http://schemas.openxmlformats.org/officeDocument/2006/relationships/image" Target="../media/image127.png"/><Relationship Id="rId5" Type="http://schemas.openxmlformats.org/officeDocument/2006/relationships/image" Target="../media/image116.png"/><Relationship Id="rId4" Type="http://schemas.openxmlformats.org/officeDocument/2006/relationships/image" Target="../media/image126.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39.xml"/><Relationship Id="rId5" Type="http://schemas.openxmlformats.org/officeDocument/2006/relationships/image" Target="../media/image128.png"/><Relationship Id="rId4" Type="http://schemas.openxmlformats.org/officeDocument/2006/relationships/image" Target="../media/image116.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0.xml"/><Relationship Id="rId5" Type="http://schemas.openxmlformats.org/officeDocument/2006/relationships/image" Target="../media/image130.png"/><Relationship Id="rId4" Type="http://schemas.openxmlformats.org/officeDocument/2006/relationships/image" Target="../media/image12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41.xml"/><Relationship Id="rId4" Type="http://schemas.openxmlformats.org/officeDocument/2006/relationships/image" Target="../media/image131.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42.xml"/><Relationship Id="rId4" Type="http://schemas.openxmlformats.org/officeDocument/2006/relationships/image" Target="../media/image132.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43.xml"/><Relationship Id="rId4" Type="http://schemas.openxmlformats.org/officeDocument/2006/relationships/image" Target="../media/image133.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44.xml"/><Relationship Id="rId4" Type="http://schemas.openxmlformats.org/officeDocument/2006/relationships/image" Target="../media/image134.jpe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45.xml"/><Relationship Id="rId5" Type="http://schemas.openxmlformats.org/officeDocument/2006/relationships/image" Target="../media/image135.png"/><Relationship Id="rId4" Type="http://schemas.openxmlformats.org/officeDocument/2006/relationships/image" Target="../media/image116.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46.xml"/><Relationship Id="rId4" Type="http://schemas.openxmlformats.org/officeDocument/2006/relationships/image" Target="../media/image136.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47.xml"/><Relationship Id="rId4" Type="http://schemas.openxmlformats.org/officeDocument/2006/relationships/image" Target="../media/image137.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17.pn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138.jpe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53.xml"/><Relationship Id="rId4" Type="http://schemas.openxmlformats.org/officeDocument/2006/relationships/image" Target="../media/image139.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140.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5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19.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19.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25.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31.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33.jpe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39.png"/><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42.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4.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56.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8.xml"/><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1.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61.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66.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67.xml"/><Relationship Id="rId5" Type="http://schemas.openxmlformats.org/officeDocument/2006/relationships/image" Target="../media/image67.png"/><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7"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68.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69.xml"/><Relationship Id="rId5" Type="http://schemas.openxmlformats.org/officeDocument/2006/relationships/image" Target="../media/image73.png"/><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image" Target="../media/image75.png"/><Relationship Id="rId4"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1.xml"/><Relationship Id="rId5" Type="http://schemas.openxmlformats.org/officeDocument/2006/relationships/image" Target="../media/image66.png"/><Relationship Id="rId4" Type="http://schemas.openxmlformats.org/officeDocument/2006/relationships/image" Target="../media/image76.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77.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76.xml"/><Relationship Id="rId7"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45.png"/><Relationship Id="rId9" Type="http://schemas.openxmlformats.org/officeDocument/2006/relationships/image" Target="../media/image82.png"/></Relationships>
</file>

<file path=ppt/slides/_rels/slide7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77.xml"/><Relationship Id="rId7"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45.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7"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79.xml"/><Relationship Id="rId6" Type="http://schemas.openxmlformats.org/officeDocument/2006/relationships/image" Target="../media/image78.png"/><Relationship Id="rId5" Type="http://schemas.openxmlformats.org/officeDocument/2006/relationships/image" Target="../media/image80.png"/><Relationship Id="rId4" Type="http://schemas.openxmlformats.org/officeDocument/2006/relationships/image" Target="../media/image45.png"/></Relationships>
</file>

<file path=ppt/slides/_rels/slide7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79.xml"/><Relationship Id="rId7"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80.xml"/><Relationship Id="rId6" Type="http://schemas.openxmlformats.org/officeDocument/2006/relationships/image" Target="../media/image80.png"/><Relationship Id="rId5" Type="http://schemas.openxmlformats.org/officeDocument/2006/relationships/image" Target="../media/image82.png"/><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7"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81.xml"/><Relationship Id="rId6" Type="http://schemas.openxmlformats.org/officeDocument/2006/relationships/image" Target="../media/image78.png"/><Relationship Id="rId5" Type="http://schemas.openxmlformats.org/officeDocument/2006/relationships/image" Target="../media/image82.png"/><Relationship Id="rId4" Type="http://schemas.openxmlformats.org/officeDocument/2006/relationships/image" Target="../media/image45.png"/></Relationships>
</file>

<file path=ppt/slides/_rels/slide8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notesSlide" Target="../notesSlides/notesSlide81.xml"/><Relationship Id="rId7"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tags" Target="../tags/tag82.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8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notesSlide" Target="../notesSlides/notesSlide84.xml"/><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85.xml"/><Relationship Id="rId6" Type="http://schemas.openxmlformats.org/officeDocument/2006/relationships/image" Target="../media/image86.png"/><Relationship Id="rId5" Type="http://schemas.openxmlformats.org/officeDocument/2006/relationships/image" Target="../media/image84.png"/><Relationship Id="rId4" Type="http://schemas.openxmlformats.org/officeDocument/2006/relationships/image" Target="../media/image8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7" Type="http://schemas.openxmlformats.org/officeDocument/2006/relationships/image" Target="../media/image89.png"/><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image" Target="../media/image86.png"/><Relationship Id="rId5" Type="http://schemas.openxmlformats.org/officeDocument/2006/relationships/image" Target="../media/image84.png"/><Relationship Id="rId4" Type="http://schemas.openxmlformats.org/officeDocument/2006/relationships/image" Target="../media/image83.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90.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90.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91.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9.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image" Target="../media/image92.png"/></Relationships>
</file>

<file path=ppt/slides/_rels/slide9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notesSlide" Target="../notesSlides/notesSlide97.xml"/><Relationship Id="rId7"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7" Type="http://schemas.openxmlformats.org/officeDocument/2006/relationships/image" Target="../media/image95.png"/><Relationship Id="rId2" Type="http://schemas.openxmlformats.org/officeDocument/2006/relationships/slideLayout" Target="../slideLayouts/slideLayout2.xml"/><Relationship Id="rId1" Type="http://schemas.openxmlformats.org/officeDocument/2006/relationships/tags" Target="../tags/tag9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7.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ags" Target="../tags/tag100.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TextBox 2"/>
          <p:cNvSpPr txBox="1">
            <a:spLocks noChangeArrowheads="1"/>
          </p:cNvSpPr>
          <p:nvPr/>
        </p:nvSpPr>
        <p:spPr bwMode="auto">
          <a:xfrm>
            <a:off x="0" y="762000"/>
            <a:ext cx="9144000" cy="13541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5400" b="1" dirty="0" smtClean="0">
                <a:solidFill>
                  <a:schemeClr val="bg1"/>
                </a:solidFill>
                <a:latin typeface="+mn-lt"/>
              </a:rPr>
              <a:t>Meal Pattern Training: Part 3</a:t>
            </a:r>
          </a:p>
          <a:p>
            <a:pPr algn="ctr" eaLnBrk="1" hangingPunct="1">
              <a:defRPr/>
            </a:pPr>
            <a:r>
              <a:rPr lang="en-US" altLang="en-US" sz="2800" b="1" dirty="0" smtClean="0">
                <a:solidFill>
                  <a:schemeClr val="bg1"/>
                </a:solidFill>
                <a:latin typeface="Calibri" panose="020F0502020204030204" pitchFamily="34" charset="0"/>
              </a:rPr>
              <a:t>Spring 2014</a:t>
            </a: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pic>
        <p:nvPicPr>
          <p:cNvPr id="3379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2288" y="1308100"/>
            <a:ext cx="5370512"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87525" y="2720975"/>
            <a:ext cx="5375275" cy="539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7620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3"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pic>
        <p:nvPicPr>
          <p:cNvPr id="220164" name="Picture 4" descr="http://ecx.images-amazon.com/images/I/51ktyDDyAgL._SL500_SS5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124200"/>
            <a:ext cx="356235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7963" y="962025"/>
            <a:ext cx="17224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6" name="Picture 4" descr="http://ecx.images-amazon.com/images/I/51ktyDDyAgL._SL500_SS5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124200"/>
            <a:ext cx="356235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5D8599E-3D86-4567-9A3B-BB281E523F72}" type="slidenum">
              <a:rPr lang="en-US" altLang="en-US" smtClean="0">
                <a:latin typeface="Calibri" panose="020F0502020204030204" pitchFamily="34" charset="0"/>
              </a:rPr>
              <a:pPr algn="r"/>
              <a:t>100</a:t>
            </a:fld>
            <a:endParaRPr lang="en-US" altLang="en-US"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7620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1"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sp>
        <p:nvSpPr>
          <p:cNvPr id="22221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77B6963-FB31-475A-B821-A210AD7F71C6}" type="slidenum">
              <a:rPr lang="en-US" altLang="en-US" smtClean="0">
                <a:latin typeface="Calibri" panose="020F0502020204030204" pitchFamily="34" charset="0"/>
              </a:rPr>
              <a:pPr algn="r"/>
              <a:t>101</a:t>
            </a:fld>
            <a:endParaRPr lang="en-US" altLang="en-US" smtClean="0">
              <a:latin typeface="Calibri" panose="020F0502020204030204" pitchFamily="34" charset="0"/>
            </a:endParaRPr>
          </a:p>
        </p:txBody>
      </p:sp>
      <p:pic>
        <p:nvPicPr>
          <p:cNvPr id="222213" name="Picture 2" descr="\\k12\shares\user data\leanne.eko\My Pictures\Mollies tray photos\JUI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5263" y="1447800"/>
            <a:ext cx="2751137"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4" name="Picture 13" descr="http://duden.de/_media_/full/T/Toast-2011002809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579122">
            <a:off x="3175000" y="3813175"/>
            <a:ext cx="3189288"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5" name="Picture 13" descr="http://duden.de/_media_/full/T/Toast-2011002809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579122">
            <a:off x="3476625" y="4219575"/>
            <a:ext cx="3189288"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6" name="Picture 13" descr="http://duden.de/_media_/full/T/Toast-2011002809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579122">
            <a:off x="4772025" y="3897313"/>
            <a:ext cx="3189288"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7" name="Picture 13" descr="http://duden.de/_media_/full/T/Toast-2011002809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579122">
            <a:off x="5122863" y="4219575"/>
            <a:ext cx="3189287"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5715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pic>
        <p:nvPicPr>
          <p:cNvPr id="22426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963" y="962025"/>
            <a:ext cx="17224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5538" y="3965575"/>
            <a:ext cx="18288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593850" y="5553075"/>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1 oz Grain</a:t>
            </a:r>
          </a:p>
        </p:txBody>
      </p:sp>
      <p:sp>
        <p:nvSpPr>
          <p:cNvPr id="13" name="Rectangle 12"/>
          <p:cNvSpPr/>
          <p:nvPr/>
        </p:nvSpPr>
        <p:spPr>
          <a:xfrm>
            <a:off x="5424488" y="5422900"/>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1 oz M/MA= 1 oz Grain</a:t>
            </a:r>
          </a:p>
        </p:txBody>
      </p:sp>
      <p:pic>
        <p:nvPicPr>
          <p:cNvPr id="224264"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508125"/>
            <a:ext cx="19240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447800" y="3124200"/>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½ cup fruit</a:t>
            </a:r>
          </a:p>
        </p:txBody>
      </p:sp>
      <p:sp>
        <p:nvSpPr>
          <p:cNvPr id="15" name="Rectangle 14"/>
          <p:cNvSpPr/>
          <p:nvPr/>
        </p:nvSpPr>
        <p:spPr>
          <a:xfrm>
            <a:off x="5783263" y="3143250"/>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1 cup milk</a:t>
            </a:r>
          </a:p>
        </p:txBody>
      </p:sp>
      <p:sp>
        <p:nvSpPr>
          <p:cNvPr id="22426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01CDEB91-A7E6-4F59-BD30-2479FF8B6D22}" type="slidenum">
              <a:rPr lang="en-US" altLang="en-US" smtClean="0">
                <a:latin typeface="Calibri" panose="020F0502020204030204" pitchFamily="34" charset="0"/>
              </a:rPr>
              <a:pPr algn="r"/>
              <a:t>102</a:t>
            </a:fld>
            <a:endParaRPr lang="en-US" altLang="en-US" smtClean="0">
              <a:latin typeface="Calibri" panose="020F0502020204030204" pitchFamily="34" charset="0"/>
            </a:endParaRPr>
          </a:p>
        </p:txBody>
      </p:sp>
      <p:pic>
        <p:nvPicPr>
          <p:cNvPr id="224268" name="Picture 2" descr="\\k12\shares\user data\leanne.eko\My Pictures\Mollies tray photos\JUIC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1370013"/>
            <a:ext cx="275113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581400" y="3108325"/>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½ cup fruit</a:t>
            </a:r>
          </a:p>
        </p:txBody>
      </p:sp>
      <p:pic>
        <p:nvPicPr>
          <p:cNvPr id="224270" name="Picture 16"/>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60450" y="3986213"/>
            <a:ext cx="24034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5715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7"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pic>
        <p:nvPicPr>
          <p:cNvPr id="22630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963" y="962025"/>
            <a:ext cx="17224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0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5538" y="3965575"/>
            <a:ext cx="18288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1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C7B0FE41-10E8-4541-8382-9ADCC72EF6EB}" type="slidenum">
              <a:rPr lang="en-US" altLang="en-US" smtClean="0">
                <a:latin typeface="Calibri" panose="020F0502020204030204" pitchFamily="34" charset="0"/>
              </a:rPr>
              <a:pPr algn="r"/>
              <a:t>103</a:t>
            </a:fld>
            <a:endParaRPr lang="en-US" altLang="en-US" smtClean="0">
              <a:latin typeface="Calibri" panose="020F0502020204030204" pitchFamily="34" charset="0"/>
            </a:endParaRPr>
          </a:p>
        </p:txBody>
      </p:sp>
      <p:pic>
        <p:nvPicPr>
          <p:cNvPr id="226311"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0450" y="3986213"/>
            <a:ext cx="24034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5715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5"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pic>
        <p:nvPicPr>
          <p:cNvPr id="2283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538" y="3965575"/>
            <a:ext cx="18288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4CF7CB96-19A9-4533-9A58-D0C22418B14C}" type="slidenum">
              <a:rPr lang="en-US" altLang="en-US" smtClean="0">
                <a:latin typeface="Calibri" panose="020F0502020204030204" pitchFamily="34" charset="0"/>
              </a:rPr>
              <a:pPr algn="r"/>
              <a:t>104</a:t>
            </a:fld>
            <a:endParaRPr lang="en-US" altLang="en-US" smtClean="0">
              <a:latin typeface="Calibri" panose="020F0502020204030204" pitchFamily="34" charset="0"/>
            </a:endParaRPr>
          </a:p>
        </p:txBody>
      </p:sp>
      <p:pic>
        <p:nvPicPr>
          <p:cNvPr id="228358" name="Picture 2" descr="\\k12\shares\user data\leanne.eko\My Pictures\Mollies tray photos\JUI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1370013"/>
            <a:ext cx="275113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59" name="Picture 1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60450" y="3986213"/>
            <a:ext cx="240347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5715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3"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pic>
        <p:nvPicPr>
          <p:cNvPr id="23040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963" y="962025"/>
            <a:ext cx="17224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5538" y="3965575"/>
            <a:ext cx="18288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6"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14400" y="1508125"/>
            <a:ext cx="19240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103EC2D7-8BF1-4E9B-8D89-9F29B7AEA001}" type="slidenum">
              <a:rPr lang="en-US" altLang="en-US" smtClean="0">
                <a:latin typeface="Calibri" panose="020F0502020204030204" pitchFamily="34" charset="0"/>
              </a:rPr>
              <a:pPr algn="r"/>
              <a:t>105</a:t>
            </a:fld>
            <a:endParaRPr lang="en-US" altLang="en-US"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5715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1"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pic>
        <p:nvPicPr>
          <p:cNvPr id="2324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538" y="3965575"/>
            <a:ext cx="18288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3"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508125"/>
            <a:ext cx="19240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BBF8862A-03CA-46ED-87F8-142FE733CD44}" type="slidenum">
              <a:rPr lang="en-US" altLang="en-US" smtClean="0">
                <a:latin typeface="Calibri" panose="020F0502020204030204" pitchFamily="34" charset="0"/>
              </a:rPr>
              <a:pPr algn="r"/>
              <a:t>106</a:t>
            </a:fld>
            <a:endParaRPr lang="en-US" altLang="en-US" smtClean="0">
              <a:latin typeface="Calibri" panose="020F0502020204030204" pitchFamily="34" charset="0"/>
            </a:endParaRPr>
          </a:p>
        </p:txBody>
      </p:sp>
      <p:pic>
        <p:nvPicPr>
          <p:cNvPr id="232455" name="Picture 2" descr="\\k12\shares\user data\leanne.eko\My Pictures\Mollies tray photos\JUI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370013"/>
            <a:ext cx="275113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5715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499"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sp>
        <p:nvSpPr>
          <p:cNvPr id="23450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0E004B9A-DDEE-4A93-82BC-B2E16D28AAF1}" type="slidenum">
              <a:rPr lang="en-US" altLang="en-US" smtClean="0">
                <a:latin typeface="Calibri" panose="020F0502020204030204" pitchFamily="34" charset="0"/>
              </a:rPr>
              <a:pPr algn="r"/>
              <a:t>107</a:t>
            </a:fld>
            <a:endParaRPr lang="en-US" altLang="en-US" smtClean="0">
              <a:latin typeface="Calibri" panose="020F0502020204030204" pitchFamily="34" charset="0"/>
            </a:endParaRPr>
          </a:p>
        </p:txBody>
      </p:sp>
      <p:pic>
        <p:nvPicPr>
          <p:cNvPr id="2345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538" y="3965575"/>
            <a:ext cx="18288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508125"/>
            <a:ext cx="19240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72357" y="3983648"/>
            <a:ext cx="192405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k12\shares\user data\leanne.eko\My Pictures\Mollies tray photos\JUI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3200" y="1370013"/>
            <a:ext cx="275113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k12\shares\user data\leanne.eko\My Pictures\Mollies tray photos\JUI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4554" y="1411166"/>
            <a:ext cx="2751138"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5715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7"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pic>
        <p:nvPicPr>
          <p:cNvPr id="23654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963" y="962025"/>
            <a:ext cx="17224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9" name="Picture 10" descr="http://www.foodprofile.com/productionservice/WEB-AFSProfileMatchingService/Images/00009063111-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4788" y="3844925"/>
            <a:ext cx="2995612"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50"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1584">
            <a:off x="138112" y="3736976"/>
            <a:ext cx="366712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5783263" y="3143250"/>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1 cup milk</a:t>
            </a:r>
          </a:p>
        </p:txBody>
      </p:sp>
      <p:sp>
        <p:nvSpPr>
          <p:cNvPr id="8" name="Rectangle 7"/>
          <p:cNvSpPr/>
          <p:nvPr/>
        </p:nvSpPr>
        <p:spPr>
          <a:xfrm>
            <a:off x="1968500" y="5786438"/>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½ cup Fruit</a:t>
            </a:r>
          </a:p>
        </p:txBody>
      </p:sp>
      <p:sp>
        <p:nvSpPr>
          <p:cNvPr id="9" name="Rectangle 8"/>
          <p:cNvSpPr/>
          <p:nvPr/>
        </p:nvSpPr>
        <p:spPr>
          <a:xfrm>
            <a:off x="4876800" y="5634038"/>
            <a:ext cx="2743200" cy="601662"/>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2 oz G + 2 oz M/MA =2 G</a:t>
            </a:r>
          </a:p>
        </p:txBody>
      </p:sp>
      <p:pic>
        <p:nvPicPr>
          <p:cNvPr id="236554" name="Picture 2" descr="\\k12\shares\user data\leanne.eko\My Pictures\Mollies tray photos\JUIC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9738" y="1611313"/>
            <a:ext cx="2308225"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452813" y="3138488"/>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½ cup Fruit</a:t>
            </a:r>
          </a:p>
        </p:txBody>
      </p:sp>
      <p:sp>
        <p:nvSpPr>
          <p:cNvPr id="236556"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DA464653-B0D5-478F-9731-DC616F35980A}" type="slidenum">
              <a:rPr lang="en-US" altLang="en-US" smtClean="0">
                <a:latin typeface="Calibri" panose="020F0502020204030204" pitchFamily="34" charset="0"/>
              </a:rPr>
              <a:pPr algn="r"/>
              <a:t>108</a:t>
            </a:fld>
            <a:endParaRPr lang="en-US" altLang="en-US"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5715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5"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pic>
        <p:nvPicPr>
          <p:cNvPr id="23859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963" y="962025"/>
            <a:ext cx="17224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7" name="Picture 10" descr="http://www.foodprofile.com/productionservice/WEB-AFSProfileMatchingService/Images/00009063111-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4788" y="3844925"/>
            <a:ext cx="2995612"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4900258A-B932-4BFF-A95C-C1E72623E786}" type="slidenum">
              <a:rPr lang="en-US" altLang="en-US" smtClean="0">
                <a:latin typeface="Calibri" panose="020F0502020204030204" pitchFamily="34" charset="0"/>
              </a:rPr>
              <a:pPr algn="r"/>
              <a:t>109</a:t>
            </a:fld>
            <a:endParaRPr lang="en-US" altLang="en-US"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pic>
        <p:nvPicPr>
          <p:cNvPr id="3584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490663"/>
            <a:ext cx="90328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1524000" y="5181600"/>
            <a:ext cx="6096000" cy="1384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latin typeface="Times New Roman" panose="02020603050405020304" pitchFamily="18" charset="0"/>
                <a:cs typeface="Times New Roman" panose="02020603050405020304" pitchFamily="18" charset="0"/>
              </a:rPr>
              <a:t>Ingredients: whole wheat flour, water, wheat bran, salt, malt, brown sugar, yeast, salt. </a:t>
            </a:r>
          </a:p>
        </p:txBody>
      </p:sp>
      <p:sp>
        <p:nvSpPr>
          <p:cNvPr id="5" name="Oval 4"/>
          <p:cNvSpPr/>
          <p:nvPr/>
        </p:nvSpPr>
        <p:spPr>
          <a:xfrm>
            <a:off x="1524000" y="5638800"/>
            <a:ext cx="1676400"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5715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3"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SY 2014-15</a:t>
            </a:r>
            <a:endParaRPr lang="en-US" altLang="en-US" sz="4400">
              <a:solidFill>
                <a:schemeClr val="bg1"/>
              </a:solidFill>
              <a:latin typeface="Calibri" panose="020F0502020204030204" pitchFamily="34" charset="0"/>
            </a:endParaRPr>
          </a:p>
        </p:txBody>
      </p:sp>
      <p:pic>
        <p:nvPicPr>
          <p:cNvPr id="240644" name="Picture 10" descr="http://www.foodprofile.com/productionservice/WEB-AFSProfileMatchingService/Images/00009063111-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4788" y="3844925"/>
            <a:ext cx="2995612"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81FBF3FE-1574-4BC3-BE06-CAA5962D17CF}" type="slidenum">
              <a:rPr lang="en-US" altLang="en-US" smtClean="0">
                <a:latin typeface="Calibri" panose="020F0502020204030204" pitchFamily="34" charset="0"/>
              </a:rPr>
              <a:pPr algn="r"/>
              <a:t>110</a:t>
            </a:fld>
            <a:endParaRPr lang="en-US" altLang="en-US" smtClean="0">
              <a:latin typeface="Calibri" panose="020F0502020204030204" pitchFamily="34" charset="0"/>
            </a:endParaRPr>
          </a:p>
        </p:txBody>
      </p:sp>
      <p:pic>
        <p:nvPicPr>
          <p:cNvPr id="240646" name="Picture 2" descr="\\k12\shares\user data\leanne.eko\My Pictures\Mollies tray photos\JUIC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9738" y="1611313"/>
            <a:ext cx="2308225"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5715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SY 2014-15</a:t>
            </a:r>
            <a:endParaRPr lang="en-US" altLang="en-US" sz="4400">
              <a:solidFill>
                <a:schemeClr val="bg1"/>
              </a:solidFill>
              <a:latin typeface="Calibri" panose="020F0502020204030204" pitchFamily="34" charset="0"/>
            </a:endParaRPr>
          </a:p>
        </p:txBody>
      </p:sp>
      <p:pic>
        <p:nvPicPr>
          <p:cNvPr id="24269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963" y="962025"/>
            <a:ext cx="17224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161584">
            <a:off x="138112" y="3736976"/>
            <a:ext cx="3667125"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4" name="Picture 2" descr="\\k12\shares\user data\leanne.eko\My Pictures\Mollies tray photos\JUI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9738" y="1611313"/>
            <a:ext cx="2308225"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5B88EE1B-4FC4-43C2-BD06-29BDBCEF631C}" type="slidenum">
              <a:rPr lang="en-US" altLang="en-US" smtClean="0">
                <a:latin typeface="Calibri" panose="020F0502020204030204" pitchFamily="34" charset="0"/>
              </a:rPr>
              <a:pPr algn="r"/>
              <a:t>111</a:t>
            </a:fld>
            <a:endParaRPr lang="en-US" altLang="en-US"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TextBox 3"/>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a:t>
            </a:r>
          </a:p>
          <a:p>
            <a:pPr algn="ctr" eaLnBrk="1" hangingPunct="1"/>
            <a:r>
              <a:rPr lang="en-US" altLang="en-US" sz="4400" b="1">
                <a:solidFill>
                  <a:schemeClr val="bg1"/>
                </a:solidFill>
                <a:latin typeface="Calibri" panose="020F0502020204030204" pitchFamily="34" charset="0"/>
              </a:rPr>
              <a:t>Counting Items</a:t>
            </a:r>
            <a:endParaRPr lang="en-US" altLang="en-US" sz="4400">
              <a:solidFill>
                <a:schemeClr val="bg1"/>
              </a:solidFill>
              <a:latin typeface="Calibri" panose="020F0502020204030204" pitchFamily="34" charset="0"/>
            </a:endParaRPr>
          </a:p>
        </p:txBody>
      </p:sp>
      <p:sp>
        <p:nvSpPr>
          <p:cNvPr id="7" name="TextBox 6"/>
          <p:cNvSpPr txBox="1"/>
          <p:nvPr/>
        </p:nvSpPr>
        <p:spPr>
          <a:xfrm>
            <a:off x="495300" y="2174875"/>
            <a:ext cx="8153400" cy="1201738"/>
          </a:xfrm>
          <a:prstGeom prst="rect">
            <a:avLst/>
          </a:prstGeom>
          <a:solidFill>
            <a:schemeClr val="bg1">
              <a:lumMod val="85000"/>
            </a:schemeClr>
          </a:solidFill>
        </p:spPr>
        <p:txBody>
          <a:bodyPr>
            <a:spAutoFit/>
          </a:bodyPr>
          <a:lstStyle/>
          <a:p>
            <a:pPr marL="342900" indent="-342900" algn="ctr" eaLnBrk="1" hangingPunct="1">
              <a:spcBef>
                <a:spcPct val="20000"/>
              </a:spcBef>
              <a:defRPr/>
            </a:pPr>
            <a:r>
              <a:rPr lang="en-US" sz="3600" b="1" dirty="0">
                <a:solidFill>
                  <a:prstClr val="black"/>
                </a:solidFill>
                <a:latin typeface="Calibri"/>
                <a:cs typeface="+mn-cs"/>
              </a:rPr>
              <a:t>The Menu Planner Decides how to count the items!</a:t>
            </a:r>
          </a:p>
        </p:txBody>
      </p:sp>
      <p:sp>
        <p:nvSpPr>
          <p:cNvPr id="2447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8337FA7-0C47-433C-9BE8-03425AC5D0B9}" type="slidenum">
              <a:rPr lang="en-US" altLang="en-US" smtClean="0">
                <a:latin typeface="Calibri" panose="020F0502020204030204" pitchFamily="34" charset="0"/>
              </a:rPr>
              <a:pPr algn="r"/>
              <a:t>112</a:t>
            </a:fld>
            <a:endParaRPr lang="en-US" altLang="en-US" smtClean="0">
              <a:latin typeface="Calibri" panose="020F0502020204030204" pitchFamily="34" charset="0"/>
            </a:endParaRPr>
          </a:p>
        </p:txBody>
      </p:sp>
      <p:sp>
        <p:nvSpPr>
          <p:cNvPr id="3" name="Rectangle 2"/>
          <p:cNvSpPr/>
          <p:nvPr/>
        </p:nvSpPr>
        <p:spPr>
          <a:xfrm>
            <a:off x="495300" y="3810000"/>
            <a:ext cx="8153400" cy="1323975"/>
          </a:xfrm>
          <a:prstGeom prst="rect">
            <a:avLst/>
          </a:prstGeom>
        </p:spPr>
        <p:txBody>
          <a:bodyPr>
            <a:spAutoFit/>
          </a:bodyPr>
          <a:lstStyle/>
          <a:p>
            <a:pPr algn="ctr" eaLnBrk="1" hangingPunct="1">
              <a:defRPr/>
            </a:pPr>
            <a:r>
              <a:rPr lang="en-US" sz="4000" dirty="0">
                <a:latin typeface="+mn-lt"/>
                <a:cs typeface="Arial" charset="0"/>
              </a:rPr>
              <a:t>Consider making all planned menus contain the same # of items!</a:t>
            </a:r>
          </a:p>
        </p:txBody>
      </p:sp>
    </p:spTree>
    <p:custDataLst>
      <p:tags r:id="rId1"/>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83372404-4249-4854-9091-E1C45CB3388D}" type="slidenum">
              <a:rPr lang="en-US" altLang="en-US" smtClean="0">
                <a:latin typeface="Calibri" panose="020F0502020204030204" pitchFamily="34" charset="0"/>
              </a:rPr>
              <a:pPr algn="r"/>
              <a:t>113</a:t>
            </a:fld>
            <a:endParaRPr lang="en-US" altLang="en-US" smtClean="0">
              <a:latin typeface="Calibri" panose="020F0502020204030204" pitchFamily="34" charset="0"/>
            </a:endParaRPr>
          </a:p>
        </p:txBody>
      </p:sp>
      <p:pic>
        <p:nvPicPr>
          <p:cNvPr id="246787"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22225" y="-457200"/>
            <a:ext cx="4513263"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608513" y="3200400"/>
            <a:ext cx="4513262"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608513" y="-457200"/>
            <a:ext cx="4513262"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0" name="Picture 10" descr="http://www.foodprofile.com/productionservice/WEB-AFSProfileMatchingService/Images/00009063111-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828800"/>
            <a:ext cx="1497013"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6700" y="304800"/>
            <a:ext cx="798513"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366713"/>
            <a:ext cx="8001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3"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91400" y="3949700"/>
            <a:ext cx="8001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161584">
            <a:off x="-184149" y="1692275"/>
            <a:ext cx="1890712" cy="141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5" name="Picture 7" descr="http://www.pachd.com/free-images/food-images/english-muffin-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1725" y="5270500"/>
            <a:ext cx="241935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6"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5410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7"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08688" y="4062413"/>
            <a:ext cx="987425"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8" name="Picture 2" descr="http://www.foodprofile.com/productionservice/WEB-AFSProfileMatchingService/Images/00009063061-F.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29200" y="-76200"/>
            <a:ext cx="3933825"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9" name="Picture 10" descr="\\k12\shares\user data\leanne.eko\My Pictures\Mollies tray photos\IMG_0122.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97425" y="1752600"/>
            <a:ext cx="155257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0"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39700" y="3200400"/>
            <a:ext cx="4513263"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1" name="Picture 4" descr="http://ecx.images-amazon.com/images/I/51ktyDDyAgL._SL500_SS500_.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33600" y="5122863"/>
            <a:ext cx="1582738" cy="158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2" name="Picture 13" descr="http://duden.de/_media_/full/T/Toast-201100280976.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9579122">
            <a:off x="317500" y="4114800"/>
            <a:ext cx="13208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3" name="Picture 13" descr="http://duden.de/_media_/full/T/Toast-201100280976.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9579122">
            <a:off x="469900" y="4343400"/>
            <a:ext cx="13208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4" name="Picture 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81000" y="5424488"/>
            <a:ext cx="151765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0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0838" y="3949700"/>
            <a:ext cx="798512"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3025" y="3263900"/>
            <a:ext cx="9177338" cy="584200"/>
          </a:xfrm>
          <a:prstGeom prst="rect">
            <a:avLst/>
          </a:prstGeom>
          <a:noFill/>
        </p:spPr>
        <p:txBody>
          <a:bodyPr>
            <a:spAutoFit/>
          </a:bodyPr>
          <a:lstStyle/>
          <a:p>
            <a:pPr algn="ctr" eaLnBrk="1" hangingPunct="1">
              <a:defRPr/>
            </a:pPr>
            <a:r>
              <a:rPr lang="en-US" sz="3200" dirty="0">
                <a:latin typeface="+mn-lt"/>
                <a:cs typeface="Arial" charset="0"/>
              </a:rPr>
              <a:t>Each of these planned menus CAN count as 4 ITEMS!</a:t>
            </a:r>
            <a:endParaRPr lang="en-US" dirty="0">
              <a:latin typeface="Arial" charset="0"/>
              <a:cs typeface="Arial" charset="0"/>
            </a:endParaRPr>
          </a:p>
        </p:txBody>
      </p:sp>
      <p:sp>
        <p:nvSpPr>
          <p:cNvPr id="2" name="Oval 1"/>
          <p:cNvSpPr/>
          <p:nvPr/>
        </p:nvSpPr>
        <p:spPr>
          <a:xfrm>
            <a:off x="304800" y="381000"/>
            <a:ext cx="457200" cy="434975"/>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chemeClr val="tx1"/>
                </a:solidFill>
              </a:rPr>
              <a:t>1</a:t>
            </a:r>
          </a:p>
        </p:txBody>
      </p:sp>
      <p:sp>
        <p:nvSpPr>
          <p:cNvPr id="24" name="Oval 23"/>
          <p:cNvSpPr/>
          <p:nvPr/>
        </p:nvSpPr>
        <p:spPr>
          <a:xfrm>
            <a:off x="381000" y="4060825"/>
            <a:ext cx="457200" cy="434975"/>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chemeClr val="tx1"/>
                </a:solidFill>
              </a:rPr>
              <a:t>3</a:t>
            </a:r>
          </a:p>
        </p:txBody>
      </p:sp>
      <p:sp>
        <p:nvSpPr>
          <p:cNvPr id="25" name="Oval 24"/>
          <p:cNvSpPr/>
          <p:nvPr/>
        </p:nvSpPr>
        <p:spPr>
          <a:xfrm>
            <a:off x="4876800" y="366713"/>
            <a:ext cx="457200" cy="434975"/>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chemeClr val="tx1"/>
                </a:solidFill>
              </a:rPr>
              <a:t>2</a:t>
            </a:r>
          </a:p>
        </p:txBody>
      </p:sp>
      <p:pic>
        <p:nvPicPr>
          <p:cNvPr id="246810" name="Picture 2" descr="\\k12\shares\user data\leanne.eko\My Pictures\Mollies tray photos\JUICE.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95413" y="447675"/>
            <a:ext cx="1335087"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11" name="Picture 2" descr="\\k12\shares\user data\leanne.eko\My Pictures\Mollies tray photos\JUICE.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59325" y="4129088"/>
            <a:ext cx="13335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12" name="Picture 2" descr="\\k12\shares\user data\leanne.eko\My Pictures\Mollies tray photos\JUICE.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438275" y="4121150"/>
            <a:ext cx="1335088"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813" name="Picture 2" descr="\\k12\shares\user data\leanne.eko\My Pictures\Mollies tray photos\JUICE.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88038" y="452438"/>
            <a:ext cx="13335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p:cNvSpPr/>
          <p:nvPr/>
        </p:nvSpPr>
        <p:spPr>
          <a:xfrm>
            <a:off x="4876800" y="4060825"/>
            <a:ext cx="457200" cy="434975"/>
          </a:xfrm>
          <a:prstGeom prst="ellipse">
            <a:avLst/>
          </a:prstGeom>
          <a:solidFill>
            <a:schemeClr val="bg1"/>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b="1" dirty="0">
                <a:solidFill>
                  <a:schemeClr val="tx1"/>
                </a:solidFill>
              </a:rPr>
              <a:t>4</a:t>
            </a:r>
          </a:p>
        </p:txBody>
      </p:sp>
    </p:spTree>
    <p:custDataLst>
      <p:tags r:id="rId1"/>
    </p:custData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7925" y="715963"/>
            <a:ext cx="6696075"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88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287713"/>
            <a:ext cx="2584450" cy="337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8836" name="TextBox 3"/>
          <p:cNvSpPr txBox="1">
            <a:spLocks noChangeArrowheads="1"/>
          </p:cNvSpPr>
          <p:nvPr/>
        </p:nvSpPr>
        <p:spPr bwMode="auto">
          <a:xfrm>
            <a:off x="0" y="1524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Resources</a:t>
            </a:r>
            <a:endParaRPr lang="en-US" altLang="en-US" sz="4400">
              <a:solidFill>
                <a:schemeClr val="bg1"/>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Content Placeholder 2"/>
          <p:cNvSpPr>
            <a:spLocks noGrp="1"/>
          </p:cNvSpPr>
          <p:nvPr>
            <p:ph idx="4294967295"/>
          </p:nvPr>
        </p:nvSpPr>
        <p:spPr bwMode="auto">
          <a:xfrm>
            <a:off x="304800" y="1600200"/>
            <a:ext cx="8610600" cy="45259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indent="-742950" algn="ctr" eaLnBrk="1" hangingPunct="1">
              <a:buFont typeface="Arial" panose="020B0604020202020204" pitchFamily="34" charset="0"/>
              <a:buNone/>
            </a:pPr>
            <a:r>
              <a:rPr lang="en-US" altLang="en-US" sz="4400" b="1" smtClean="0"/>
              <a:t>“Nutrition Standards for all Foods Sold in School”</a:t>
            </a:r>
          </a:p>
          <a:p>
            <a:pPr marL="742950" indent="-742950" algn="ctr" eaLnBrk="1" hangingPunct="1">
              <a:buFont typeface="Arial" panose="020B0604020202020204" pitchFamily="34" charset="0"/>
              <a:buNone/>
            </a:pPr>
            <a:r>
              <a:rPr lang="en-US" altLang="en-US" sz="4000" smtClean="0"/>
              <a:t>Part of the Healthy Hungry Free Kids Act</a:t>
            </a:r>
          </a:p>
        </p:txBody>
      </p:sp>
      <p:sp>
        <p:nvSpPr>
          <p:cNvPr id="250883" name="TextBox 4"/>
          <p:cNvSpPr txBox="1">
            <a:spLocks noChangeArrowheads="1"/>
          </p:cNvSpPr>
          <p:nvPr/>
        </p:nvSpPr>
        <p:spPr bwMode="auto">
          <a:xfrm>
            <a:off x="0" y="5334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Competitive Foods          Smart Snacks </a:t>
            </a:r>
          </a:p>
        </p:txBody>
      </p:sp>
      <p:sp>
        <p:nvSpPr>
          <p:cNvPr id="250884" name="Content Placeholder 2"/>
          <p:cNvSpPr txBox="1">
            <a:spLocks/>
          </p:cNvSpPr>
          <p:nvPr/>
        </p:nvSpPr>
        <p:spPr bwMode="auto">
          <a:xfrm>
            <a:off x="304800" y="4191000"/>
            <a:ext cx="8610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742950" indent="-7429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Font typeface="Arial" panose="020B0604020202020204" pitchFamily="34" charset="0"/>
              <a:buNone/>
            </a:pPr>
            <a:r>
              <a:rPr lang="en-US" altLang="en-US" sz="4000">
                <a:latin typeface="Calibri" panose="020F0502020204030204" pitchFamily="34" charset="0"/>
              </a:rPr>
              <a:t>Effective July 1, 2014</a:t>
            </a:r>
          </a:p>
        </p:txBody>
      </p:sp>
      <p:sp>
        <p:nvSpPr>
          <p:cNvPr id="2" name="Right Arrow 1"/>
          <p:cNvSpPr/>
          <p:nvPr/>
        </p:nvSpPr>
        <p:spPr>
          <a:xfrm>
            <a:off x="4953000" y="652463"/>
            <a:ext cx="609600" cy="5334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4294967295"/>
          </p:nvPr>
        </p:nvSpPr>
        <p:spPr bwMode="auto">
          <a:xfrm>
            <a:off x="228600" y="1600200"/>
            <a:ext cx="8686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indent="-742950" algn="ctr" eaLnBrk="1" hangingPunct="1">
              <a:buFont typeface="Arial" panose="020B0604020202020204" pitchFamily="34" charset="0"/>
              <a:buNone/>
              <a:defRPr/>
            </a:pPr>
            <a:r>
              <a:rPr lang="en-US" sz="4000" b="1" dirty="0" smtClean="0"/>
              <a:t>Improving the nutrition of ALL foods sold in school is critical to:</a:t>
            </a:r>
          </a:p>
          <a:p>
            <a:pPr algn="ctr" eaLnBrk="1" hangingPunct="1">
              <a:buFont typeface="Wingdings" panose="05000000000000000000" pitchFamily="2" charset="2"/>
              <a:buChar char="ü"/>
              <a:defRPr/>
            </a:pPr>
            <a:r>
              <a:rPr lang="en-US" dirty="0" smtClean="0"/>
              <a:t>Improve the diet and overall health of all children</a:t>
            </a:r>
          </a:p>
          <a:p>
            <a:pPr algn="ctr" eaLnBrk="1" hangingPunct="1">
              <a:buFont typeface="Wingdings" panose="05000000000000000000" pitchFamily="2" charset="2"/>
              <a:buChar char="ü"/>
              <a:defRPr/>
            </a:pPr>
            <a:r>
              <a:rPr lang="en-US" dirty="0" smtClean="0"/>
              <a:t>Ensure children from all income levels adopt healthy eating habits that will enable them to live productive lives</a:t>
            </a:r>
          </a:p>
          <a:p>
            <a:pPr algn="ctr" eaLnBrk="1" hangingPunct="1">
              <a:buFont typeface="Wingdings" panose="05000000000000000000" pitchFamily="2" charset="2"/>
              <a:buChar char="ü"/>
              <a:defRPr/>
            </a:pPr>
            <a:r>
              <a:rPr lang="en-US" dirty="0" smtClean="0"/>
              <a:t>Help children make healthier choices and reduce their risk of obesity</a:t>
            </a:r>
          </a:p>
        </p:txBody>
      </p:sp>
      <p:sp>
        <p:nvSpPr>
          <p:cNvPr id="252931" name="TextBox 4"/>
          <p:cNvSpPr txBox="1">
            <a:spLocks noChangeArrowheads="1"/>
          </p:cNvSpPr>
          <p:nvPr/>
        </p:nvSpPr>
        <p:spPr bwMode="auto">
          <a:xfrm>
            <a:off x="0" y="5334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in Schools</a:t>
            </a:r>
          </a:p>
        </p:txBody>
      </p:sp>
    </p:spTree>
    <p:custDataLst>
      <p:tags r:id="rId1"/>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4294967295"/>
          </p:nvPr>
        </p:nvSpPr>
        <p:spPr bwMode="auto">
          <a:xfrm>
            <a:off x="228600" y="1524000"/>
            <a:ext cx="8686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indent="-742950" algn="ctr" eaLnBrk="1" hangingPunct="1">
              <a:buFont typeface="Arial" panose="020B0604020202020204" pitchFamily="34" charset="0"/>
              <a:buNone/>
              <a:defRPr/>
            </a:pPr>
            <a:r>
              <a:rPr lang="en-US" b="1" dirty="0" smtClean="0"/>
              <a:t>How has the Smart Snacks rule been communicated?</a:t>
            </a:r>
          </a:p>
          <a:p>
            <a:pPr eaLnBrk="1" hangingPunct="1">
              <a:buFont typeface="Wingdings" panose="05000000000000000000" pitchFamily="2" charset="2"/>
              <a:buChar char="ü"/>
              <a:defRPr/>
            </a:pPr>
            <a:r>
              <a:rPr lang="en-US" dirty="0" smtClean="0"/>
              <a:t>Joint letter from USDA and Department of Education</a:t>
            </a:r>
          </a:p>
          <a:p>
            <a:pPr eaLnBrk="1" hangingPunct="1">
              <a:buFont typeface="Wingdings" panose="05000000000000000000" pitchFamily="2" charset="2"/>
              <a:buChar char="ü"/>
              <a:defRPr/>
            </a:pPr>
            <a:r>
              <a:rPr lang="en-US" dirty="0" smtClean="0"/>
              <a:t>OSPI CNS communication to Superintendents and Principals</a:t>
            </a:r>
          </a:p>
          <a:p>
            <a:pPr eaLnBrk="1" hangingPunct="1">
              <a:buFont typeface="Wingdings" panose="05000000000000000000" pitchFamily="2" charset="2"/>
              <a:buChar char="ü"/>
              <a:defRPr/>
            </a:pPr>
            <a:r>
              <a:rPr lang="en-US" dirty="0" smtClean="0"/>
              <a:t>Washington Association of School Business Officials conference</a:t>
            </a:r>
          </a:p>
          <a:p>
            <a:pPr eaLnBrk="1" hangingPunct="1">
              <a:buFont typeface="Wingdings" panose="05000000000000000000" pitchFamily="2" charset="2"/>
              <a:buChar char="ü"/>
              <a:defRPr/>
            </a:pPr>
            <a:r>
              <a:rPr lang="en-US" dirty="0" smtClean="0"/>
              <a:t>WASBO Small School Business manager committee</a:t>
            </a:r>
          </a:p>
          <a:p>
            <a:pPr marL="0" indent="0" eaLnBrk="1" hangingPunct="1">
              <a:buFont typeface="Arial" panose="020B0604020202020204" pitchFamily="34" charset="0"/>
              <a:buNone/>
              <a:defRPr/>
            </a:pPr>
            <a:endParaRPr lang="en-US" dirty="0" smtClean="0"/>
          </a:p>
          <a:p>
            <a:pPr marL="0" indent="0" algn="ctr" eaLnBrk="1" hangingPunct="1">
              <a:buFont typeface="Arial" panose="020B0604020202020204" pitchFamily="34" charset="0"/>
              <a:buNone/>
              <a:defRPr/>
            </a:pPr>
            <a:endParaRPr lang="en-US" dirty="0" smtClean="0"/>
          </a:p>
          <a:p>
            <a:pPr algn="ctr" eaLnBrk="1" hangingPunct="1">
              <a:buFont typeface="Wingdings" panose="05000000000000000000" pitchFamily="2" charset="2"/>
              <a:buChar char="ü"/>
              <a:defRPr/>
            </a:pPr>
            <a:endParaRPr lang="en-US" dirty="0"/>
          </a:p>
          <a:p>
            <a:pPr algn="ctr" eaLnBrk="1" hangingPunct="1">
              <a:buFont typeface="Wingdings" panose="05000000000000000000" pitchFamily="2" charset="2"/>
              <a:buChar char="ü"/>
              <a:defRPr/>
            </a:pPr>
            <a:endParaRPr lang="en-US" dirty="0" smtClean="0"/>
          </a:p>
        </p:txBody>
      </p:sp>
      <p:sp>
        <p:nvSpPr>
          <p:cNvPr id="254979" name="TextBox 4"/>
          <p:cNvSpPr txBox="1">
            <a:spLocks noChangeArrowheads="1"/>
          </p:cNvSpPr>
          <p:nvPr/>
        </p:nvSpPr>
        <p:spPr bwMode="auto">
          <a:xfrm>
            <a:off x="0" y="5334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in Schools</a:t>
            </a:r>
          </a:p>
        </p:txBody>
      </p:sp>
    </p:spTree>
    <p:custDataLst>
      <p:tags r:id="rId1"/>
    </p:custData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4294967295"/>
          </p:nvPr>
        </p:nvSpPr>
        <p:spPr bwMode="auto">
          <a:xfrm>
            <a:off x="228600" y="1524000"/>
            <a:ext cx="8686800" cy="45259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742950" indent="-742950" algn="ctr" eaLnBrk="1" hangingPunct="1">
              <a:buFont typeface="Arial" panose="020B0604020202020204" pitchFamily="34" charset="0"/>
              <a:buNone/>
              <a:defRPr/>
            </a:pPr>
            <a:r>
              <a:rPr lang="en-US" b="1" dirty="0" smtClean="0"/>
              <a:t>How has the Smart Snacks rule been communicated?</a:t>
            </a:r>
          </a:p>
          <a:p>
            <a:pPr eaLnBrk="1" hangingPunct="1">
              <a:buFont typeface="Wingdings" panose="05000000000000000000" pitchFamily="2" charset="2"/>
              <a:buChar char="ü"/>
              <a:defRPr/>
            </a:pPr>
            <a:r>
              <a:rPr lang="en-US" dirty="0" smtClean="0"/>
              <a:t>Action for Healthy Kids Training</a:t>
            </a:r>
          </a:p>
          <a:p>
            <a:pPr eaLnBrk="1" hangingPunct="1">
              <a:buFont typeface="Wingdings" panose="05000000000000000000" pitchFamily="2" charset="2"/>
              <a:buChar char="ü"/>
              <a:defRPr/>
            </a:pPr>
            <a:r>
              <a:rPr lang="en-US" dirty="0" smtClean="0"/>
              <a:t>Career and Technical Education Conference</a:t>
            </a:r>
          </a:p>
          <a:p>
            <a:pPr eaLnBrk="1" hangingPunct="1">
              <a:buFont typeface="Wingdings" panose="05000000000000000000" pitchFamily="2" charset="2"/>
              <a:buChar char="ü"/>
              <a:defRPr/>
            </a:pPr>
            <a:r>
              <a:rPr lang="en-US" dirty="0" smtClean="0"/>
              <a:t>Washington School Marketing Advisors</a:t>
            </a:r>
          </a:p>
          <a:p>
            <a:pPr eaLnBrk="1" hangingPunct="1">
              <a:buFont typeface="Wingdings" panose="05000000000000000000" pitchFamily="2" charset="2"/>
              <a:buChar char="ü"/>
              <a:defRPr/>
            </a:pPr>
            <a:r>
              <a:rPr lang="en-US" dirty="0" smtClean="0"/>
              <a:t>Washington Educators Conference</a:t>
            </a:r>
          </a:p>
          <a:p>
            <a:pPr eaLnBrk="1" hangingPunct="1">
              <a:buFont typeface="Wingdings" panose="05000000000000000000" pitchFamily="2" charset="2"/>
              <a:buChar char="ü"/>
              <a:defRPr/>
            </a:pPr>
            <a:r>
              <a:rPr lang="en-US" dirty="0" smtClean="0"/>
              <a:t>FBLA and DECCA Marketing Conference</a:t>
            </a:r>
          </a:p>
          <a:p>
            <a:pPr eaLnBrk="1" hangingPunct="1">
              <a:buFont typeface="Wingdings" panose="05000000000000000000" pitchFamily="2" charset="2"/>
              <a:buChar char="ü"/>
              <a:defRPr/>
            </a:pPr>
            <a:endParaRPr lang="en-US" dirty="0" smtClean="0"/>
          </a:p>
          <a:p>
            <a:pPr marL="0" indent="0" algn="ctr" eaLnBrk="1" hangingPunct="1">
              <a:buFont typeface="Arial" panose="020B0604020202020204" pitchFamily="34" charset="0"/>
              <a:buNone/>
              <a:defRPr/>
            </a:pPr>
            <a:endParaRPr lang="en-US" dirty="0" smtClean="0"/>
          </a:p>
          <a:p>
            <a:pPr algn="ctr" eaLnBrk="1" hangingPunct="1">
              <a:buFont typeface="Wingdings" panose="05000000000000000000" pitchFamily="2" charset="2"/>
              <a:buChar char="ü"/>
              <a:defRPr/>
            </a:pPr>
            <a:endParaRPr lang="en-US" dirty="0"/>
          </a:p>
          <a:p>
            <a:pPr algn="ctr" eaLnBrk="1" hangingPunct="1">
              <a:buFont typeface="Wingdings" panose="05000000000000000000" pitchFamily="2" charset="2"/>
              <a:buChar char="ü"/>
              <a:defRPr/>
            </a:pPr>
            <a:endParaRPr lang="en-US" dirty="0" smtClean="0"/>
          </a:p>
        </p:txBody>
      </p:sp>
      <p:sp>
        <p:nvSpPr>
          <p:cNvPr id="257027" name="TextBox 4"/>
          <p:cNvSpPr txBox="1">
            <a:spLocks noChangeArrowheads="1"/>
          </p:cNvSpPr>
          <p:nvPr/>
        </p:nvSpPr>
        <p:spPr bwMode="auto">
          <a:xfrm>
            <a:off x="0" y="5334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in Schools</a:t>
            </a:r>
          </a:p>
        </p:txBody>
      </p:sp>
    </p:spTree>
    <p:custDataLst>
      <p:tags r:id="rId1"/>
    </p:custData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extBox 4"/>
          <p:cNvSpPr txBox="1">
            <a:spLocks noChangeArrowheads="1"/>
          </p:cNvSpPr>
          <p:nvPr/>
        </p:nvSpPr>
        <p:spPr bwMode="auto">
          <a:xfrm>
            <a:off x="0" y="304800"/>
            <a:ext cx="9144000" cy="126206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a:p>
            <a:pPr algn="ctr" eaLnBrk="1" hangingPunct="1"/>
            <a:r>
              <a:rPr lang="en-US" altLang="en-US" sz="3200" b="1">
                <a:solidFill>
                  <a:schemeClr val="bg1"/>
                </a:solidFill>
              </a:rPr>
              <a:t>What foods does this rule apply to?</a:t>
            </a:r>
          </a:p>
        </p:txBody>
      </p:sp>
      <p:sp>
        <p:nvSpPr>
          <p:cNvPr id="21508" name="Rectangle 1"/>
          <p:cNvSpPr>
            <a:spLocks noChangeArrowheads="1"/>
          </p:cNvSpPr>
          <p:nvPr/>
        </p:nvSpPr>
        <p:spPr bwMode="auto">
          <a:xfrm>
            <a:off x="533400" y="2286000"/>
            <a:ext cx="8077200" cy="3970338"/>
          </a:xfrm>
          <a:prstGeom prst="rect">
            <a:avLst/>
          </a:prstGeom>
          <a:solidFill>
            <a:schemeClr val="accent3">
              <a:lumMod val="40000"/>
              <a:lumOff val="6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71500" indent="-571500" algn="ctr" eaLnBrk="1" hangingPunct="1">
              <a:buFont typeface="Wingdings" panose="05000000000000000000" pitchFamily="2" charset="2"/>
              <a:buChar char="ü"/>
              <a:defRPr/>
            </a:pPr>
            <a:r>
              <a:rPr lang="en-US" altLang="en-US" sz="3600" b="1" dirty="0" smtClean="0">
                <a:latin typeface="+mn-lt"/>
              </a:rPr>
              <a:t>All food/beverage sold  “outside School Meals Programs”</a:t>
            </a:r>
          </a:p>
          <a:p>
            <a:pPr algn="ctr" eaLnBrk="1" hangingPunct="1">
              <a:defRPr/>
            </a:pPr>
            <a:endParaRPr lang="en-US" altLang="en-US" sz="3600" b="1" dirty="0" smtClean="0">
              <a:latin typeface="+mn-lt"/>
            </a:endParaRPr>
          </a:p>
          <a:p>
            <a:pPr marL="571500" indent="-571500" algn="ctr" eaLnBrk="1" hangingPunct="1">
              <a:buFont typeface="Wingdings" panose="05000000000000000000" pitchFamily="2" charset="2"/>
              <a:buChar char="ü"/>
              <a:defRPr/>
            </a:pPr>
            <a:r>
              <a:rPr lang="en-US" altLang="en-US" sz="3600" b="1" dirty="0" smtClean="0">
                <a:latin typeface="+mj-lt"/>
              </a:rPr>
              <a:t>Entire </a:t>
            </a:r>
            <a:r>
              <a:rPr lang="en-US" altLang="en-US" sz="3600" b="1" dirty="0">
                <a:latin typeface="+mj-lt"/>
              </a:rPr>
              <a:t>“School Campus</a:t>
            </a:r>
            <a:r>
              <a:rPr lang="en-US" altLang="en-US" sz="3600" b="1" dirty="0" smtClean="0">
                <a:latin typeface="+mj-lt"/>
              </a:rPr>
              <a:t>”</a:t>
            </a:r>
          </a:p>
          <a:p>
            <a:pPr algn="ctr" eaLnBrk="1" hangingPunct="1">
              <a:defRPr/>
            </a:pPr>
            <a:endParaRPr lang="en-US" altLang="en-US" sz="3600" b="1" dirty="0" smtClean="0">
              <a:latin typeface="+mj-lt"/>
            </a:endParaRPr>
          </a:p>
          <a:p>
            <a:pPr marL="571500" indent="-571500" algn="ctr" eaLnBrk="1" hangingPunct="1">
              <a:buFont typeface="Wingdings" panose="05000000000000000000" pitchFamily="2" charset="2"/>
              <a:buChar char="ü"/>
              <a:defRPr/>
            </a:pPr>
            <a:r>
              <a:rPr lang="en-US" altLang="en-US" sz="3600" b="1" dirty="0" smtClean="0">
                <a:latin typeface="+mj-lt"/>
              </a:rPr>
              <a:t>During the School Day</a:t>
            </a:r>
            <a:endParaRPr lang="en-US" altLang="en-US" sz="3600" b="1" dirty="0">
              <a:latin typeface="+mj-lt"/>
            </a:endParaRPr>
          </a:p>
          <a:p>
            <a:pPr marL="571500" indent="-571500" algn="ctr" eaLnBrk="1" hangingPunct="1">
              <a:buFont typeface="Wingdings" panose="05000000000000000000" pitchFamily="2" charset="2"/>
              <a:buChar char="ü"/>
              <a:defRPr/>
            </a:pPr>
            <a:endParaRPr lang="en-US" altLang="en-US" sz="3600" b="1" dirty="0" smtClean="0">
              <a:latin typeface="+mn-lt"/>
            </a:endParaRPr>
          </a:p>
        </p:txBody>
      </p:sp>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pic>
        <p:nvPicPr>
          <p:cNvPr id="3789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5413" y="1524000"/>
            <a:ext cx="8893175"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5181600" y="4141788"/>
            <a:ext cx="2971800" cy="1384300"/>
          </a:xfrm>
          <a:prstGeom prst="rect">
            <a:avLst/>
          </a:prstGeom>
        </p:spPr>
        <p:txBody>
          <a:bodyPr>
            <a:spAutoFit/>
          </a:bodyPr>
          <a:lstStyle/>
          <a:p>
            <a:pPr algn="r" eaLnBrk="1" hangingPunct="1">
              <a:defRPr/>
            </a:pPr>
            <a:r>
              <a:rPr lang="en-US" sz="2800" b="1" dirty="0">
                <a:latin typeface="+mn-lt"/>
                <a:cs typeface="Arial" charset="0"/>
              </a:rPr>
              <a:t>Ingredients:</a:t>
            </a:r>
          </a:p>
          <a:p>
            <a:pPr algn="r" eaLnBrk="1" hangingPunct="1">
              <a:defRPr/>
            </a:pPr>
            <a:r>
              <a:rPr lang="en-US" sz="2800" dirty="0">
                <a:latin typeface="+mn-lt"/>
                <a:cs typeface="Arial" charset="0"/>
              </a:rPr>
              <a:t>Corn, Vegetable Oil, and Salt.</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165475"/>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7"/>
          <p:cNvSpPr/>
          <p:nvPr/>
        </p:nvSpPr>
        <p:spPr>
          <a:xfrm>
            <a:off x="5486400" y="4648200"/>
            <a:ext cx="1181100" cy="4524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TextBox 4"/>
          <p:cNvSpPr txBox="1">
            <a:spLocks noChangeArrowheads="1"/>
          </p:cNvSpPr>
          <p:nvPr/>
        </p:nvSpPr>
        <p:spPr bwMode="auto">
          <a:xfrm>
            <a:off x="0" y="304800"/>
            <a:ext cx="9144000" cy="126206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a:p>
            <a:pPr algn="ctr" eaLnBrk="1" hangingPunct="1"/>
            <a:r>
              <a:rPr lang="en-US" altLang="en-US" sz="3200" b="1">
                <a:solidFill>
                  <a:schemeClr val="bg1"/>
                </a:solidFill>
              </a:rPr>
              <a:t>What foods does this rule apply to?</a:t>
            </a:r>
          </a:p>
        </p:txBody>
      </p:sp>
      <p:sp>
        <p:nvSpPr>
          <p:cNvPr id="21508" name="Rectangle 1"/>
          <p:cNvSpPr>
            <a:spLocks noChangeArrowheads="1"/>
          </p:cNvSpPr>
          <p:nvPr/>
        </p:nvSpPr>
        <p:spPr bwMode="auto">
          <a:xfrm>
            <a:off x="533400" y="2743200"/>
            <a:ext cx="8077200" cy="1754188"/>
          </a:xfrm>
          <a:prstGeom prst="rect">
            <a:avLst/>
          </a:prstGeom>
          <a:solidFill>
            <a:schemeClr val="accent3">
              <a:lumMod val="40000"/>
              <a:lumOff val="6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b="1" dirty="0" smtClean="0">
                <a:latin typeface="+mn-lt"/>
              </a:rPr>
              <a:t>Do the Smart Snacks rules apply to foods and beverages given to students as rewards?</a:t>
            </a:r>
          </a:p>
        </p:txBody>
      </p:sp>
    </p:spTree>
    <p:custDataLst>
      <p:tags r:id="rId1"/>
    </p:custData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extBox 4"/>
          <p:cNvSpPr txBox="1">
            <a:spLocks noChangeArrowheads="1"/>
          </p:cNvSpPr>
          <p:nvPr/>
        </p:nvSpPr>
        <p:spPr bwMode="auto">
          <a:xfrm>
            <a:off x="0" y="304800"/>
            <a:ext cx="9144000" cy="126206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a:p>
            <a:pPr algn="ctr" eaLnBrk="1" hangingPunct="1"/>
            <a:r>
              <a:rPr lang="en-US" altLang="en-US" sz="3200" b="1">
                <a:solidFill>
                  <a:schemeClr val="bg1"/>
                </a:solidFill>
              </a:rPr>
              <a:t>What foods does this rule apply to?</a:t>
            </a:r>
          </a:p>
        </p:txBody>
      </p:sp>
      <p:sp>
        <p:nvSpPr>
          <p:cNvPr id="21508" name="Rectangle 1"/>
          <p:cNvSpPr>
            <a:spLocks noChangeArrowheads="1"/>
          </p:cNvSpPr>
          <p:nvPr/>
        </p:nvSpPr>
        <p:spPr bwMode="auto">
          <a:xfrm>
            <a:off x="533400" y="2971800"/>
            <a:ext cx="8077200" cy="1754188"/>
          </a:xfrm>
          <a:prstGeom prst="rect">
            <a:avLst/>
          </a:prstGeom>
          <a:solidFill>
            <a:schemeClr val="accent3">
              <a:lumMod val="40000"/>
              <a:lumOff val="6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b="1" dirty="0" smtClean="0">
                <a:latin typeface="+mn-lt"/>
              </a:rPr>
              <a:t>Do the Smart Snacks rules apply to foods and beverages sold in the staff break room?</a:t>
            </a:r>
          </a:p>
        </p:txBody>
      </p:sp>
    </p:spTree>
    <p:custDataLst>
      <p:tags r:id="rId1"/>
    </p:custData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extBox 4"/>
          <p:cNvSpPr txBox="1">
            <a:spLocks noChangeArrowheads="1"/>
          </p:cNvSpPr>
          <p:nvPr/>
        </p:nvSpPr>
        <p:spPr bwMode="auto">
          <a:xfrm>
            <a:off x="0" y="304800"/>
            <a:ext cx="9144000" cy="126206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a:p>
            <a:pPr algn="ctr" eaLnBrk="1" hangingPunct="1"/>
            <a:r>
              <a:rPr lang="en-US" altLang="en-US" sz="3200" b="1">
                <a:solidFill>
                  <a:schemeClr val="bg1"/>
                </a:solidFill>
              </a:rPr>
              <a:t>What foods does this rule apply to?</a:t>
            </a:r>
          </a:p>
        </p:txBody>
      </p:sp>
      <p:sp>
        <p:nvSpPr>
          <p:cNvPr id="21508" name="Rectangle 1"/>
          <p:cNvSpPr>
            <a:spLocks noChangeArrowheads="1"/>
          </p:cNvSpPr>
          <p:nvPr/>
        </p:nvSpPr>
        <p:spPr bwMode="auto">
          <a:xfrm>
            <a:off x="533400" y="3276600"/>
            <a:ext cx="8077200" cy="1754188"/>
          </a:xfrm>
          <a:prstGeom prst="rect">
            <a:avLst/>
          </a:prstGeom>
          <a:solidFill>
            <a:schemeClr val="accent3">
              <a:lumMod val="40000"/>
              <a:lumOff val="6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b="1" dirty="0" smtClean="0">
                <a:latin typeface="+mn-lt"/>
              </a:rPr>
              <a:t>Do the Smart Snacks rules apply to foods and beverages sold in concession stands at Sporting Events?</a:t>
            </a:r>
          </a:p>
        </p:txBody>
      </p:sp>
    </p:spTree>
    <p:custDataLst>
      <p:tags r:id="rId1"/>
    </p:custData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extBox 4"/>
          <p:cNvSpPr txBox="1">
            <a:spLocks noChangeArrowheads="1"/>
          </p:cNvSpPr>
          <p:nvPr/>
        </p:nvSpPr>
        <p:spPr bwMode="auto">
          <a:xfrm>
            <a:off x="0" y="304800"/>
            <a:ext cx="9144000" cy="126206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a:p>
            <a:pPr algn="ctr" eaLnBrk="1" hangingPunct="1"/>
            <a:r>
              <a:rPr lang="en-US" altLang="en-US" sz="3200" b="1">
                <a:solidFill>
                  <a:schemeClr val="bg1"/>
                </a:solidFill>
              </a:rPr>
              <a:t>What foods does this rule apply to?</a:t>
            </a:r>
          </a:p>
        </p:txBody>
      </p:sp>
      <p:sp>
        <p:nvSpPr>
          <p:cNvPr id="21508" name="Rectangle 1"/>
          <p:cNvSpPr>
            <a:spLocks noChangeArrowheads="1"/>
          </p:cNvSpPr>
          <p:nvPr/>
        </p:nvSpPr>
        <p:spPr bwMode="auto">
          <a:xfrm>
            <a:off x="533400" y="3048000"/>
            <a:ext cx="8077200" cy="1200150"/>
          </a:xfrm>
          <a:prstGeom prst="rect">
            <a:avLst/>
          </a:prstGeom>
          <a:solidFill>
            <a:schemeClr val="accent3">
              <a:lumMod val="40000"/>
              <a:lumOff val="60000"/>
            </a:schemeClr>
          </a:solid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3600" b="1" dirty="0" smtClean="0">
                <a:latin typeface="+mn-lt"/>
              </a:rPr>
              <a:t>Do the Smart Snacks rules apply to foods and beverages sold as fundraisers?</a:t>
            </a:r>
          </a:p>
        </p:txBody>
      </p:sp>
    </p:spTree>
    <p:custDataLst>
      <p:tags r:id="rId1"/>
    </p:custData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TextBox 4"/>
          <p:cNvSpPr txBox="1">
            <a:spLocks noChangeArrowheads="1"/>
          </p:cNvSpPr>
          <p:nvPr/>
        </p:nvSpPr>
        <p:spPr bwMode="auto">
          <a:xfrm>
            <a:off x="-33338" y="304800"/>
            <a:ext cx="9144001"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 Fundraisers</a:t>
            </a:r>
          </a:p>
        </p:txBody>
      </p:sp>
      <p:pic>
        <p:nvPicPr>
          <p:cNvPr id="269315" name="Picture 5" descr="http://sweetclipart.com/multisite/sweetclipart/files/wall_clock_thr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1259800"/>
            <a:ext cx="13414375" cy="134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Content Placeholder 3"/>
          <p:cNvSpPr>
            <a:spLocks noGrp="1"/>
          </p:cNvSpPr>
          <p:nvPr>
            <p:ph idx="1"/>
          </p:nvPr>
        </p:nvSpPr>
        <p:spPr bwMode="auto">
          <a:xfrm>
            <a:off x="423863" y="1600200"/>
            <a:ext cx="8229600" cy="4525963"/>
          </a:xfrm>
          <a:solidFill>
            <a:schemeClr val="accent3">
              <a:lumMod val="20000"/>
              <a:lumOff val="80000"/>
            </a:schemeClr>
          </a:solidFill>
          <a:extLst/>
        </p:spPr>
        <p:txBody>
          <a:bodyPr vert="horz" wrap="square" lIns="91440" tIns="45720" rIns="91440" bIns="45720" numCol="1" anchor="t" anchorCtr="0" compatLnSpc="1">
            <a:prstTxWarp prst="textNoShape">
              <a:avLst/>
            </a:prstTxWarp>
          </a:bodyPr>
          <a:lstStyle/>
          <a:p>
            <a:pPr algn="ctr">
              <a:defRPr/>
            </a:pPr>
            <a:r>
              <a:rPr lang="en-US" sz="4000" dirty="0" smtClean="0"/>
              <a:t>No restrictions on food items that meet the competitive foods standards</a:t>
            </a:r>
          </a:p>
          <a:p>
            <a:pPr algn="ctr">
              <a:buFont typeface="Arial" charset="0"/>
              <a:buChar char="•"/>
              <a:defRPr/>
            </a:pPr>
            <a:r>
              <a:rPr lang="en-US" sz="4000" dirty="0" smtClean="0"/>
              <a:t>Standards do not apply to non-school hours</a:t>
            </a:r>
          </a:p>
          <a:p>
            <a:pPr algn="ctr">
              <a:buFont typeface="Arial" charset="0"/>
              <a:buChar char="•"/>
              <a:defRPr/>
            </a:pPr>
            <a:r>
              <a:rPr lang="en-US" sz="4000" dirty="0" smtClean="0"/>
              <a:t>No State exemption for fundraisers at this time</a:t>
            </a:r>
          </a:p>
        </p:txBody>
      </p:sp>
    </p:spTree>
    <p:custDataLst>
      <p:tags r:id="rId1"/>
    </p:custData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TextBox 4"/>
          <p:cNvSpPr txBox="1">
            <a:spLocks noChangeArrowheads="1"/>
          </p:cNvSpPr>
          <p:nvPr/>
        </p:nvSpPr>
        <p:spPr bwMode="auto">
          <a:xfrm>
            <a:off x="0" y="4572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pic>
        <p:nvPicPr>
          <p:cNvPr id="271363" name="Picture 5" descr="http://sweetclipart.com/multisite/sweetclipart/files/wall_clock_thr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1259800"/>
            <a:ext cx="13414375" cy="134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3"/>
          <p:cNvSpPr>
            <a:spLocks noGrp="1"/>
          </p:cNvSpPr>
          <p:nvPr>
            <p:ph idx="1"/>
          </p:nvPr>
        </p:nvSpPr>
        <p:spPr>
          <a:xfrm>
            <a:off x="152400" y="1447800"/>
            <a:ext cx="8839200" cy="5029200"/>
          </a:xfrm>
        </p:spPr>
        <p:txBody>
          <a:bodyPr/>
          <a:lstStyle/>
          <a:p>
            <a:pPr marL="0" indent="0" algn="ctr">
              <a:buFont typeface="Arial" charset="0"/>
              <a:buNone/>
              <a:defRPr/>
            </a:pPr>
            <a:r>
              <a:rPr lang="en-US" sz="3600" b="1" dirty="0" smtClean="0"/>
              <a:t>Standards for </a:t>
            </a:r>
            <a:r>
              <a:rPr lang="en-US" sz="3600" b="1" u="sng" dirty="0" smtClean="0"/>
              <a:t>Foods</a:t>
            </a:r>
          </a:p>
          <a:p>
            <a:pPr>
              <a:buFont typeface="Arial" charset="0"/>
              <a:buChar char="•"/>
              <a:defRPr/>
            </a:pPr>
            <a:r>
              <a:rPr lang="en-US" dirty="0" smtClean="0"/>
              <a:t>Applies to All Grade Levels</a:t>
            </a:r>
          </a:p>
          <a:p>
            <a:pPr>
              <a:buFont typeface="Arial" charset="0"/>
              <a:buChar char="•"/>
              <a:defRPr/>
            </a:pPr>
            <a:r>
              <a:rPr lang="en-US" dirty="0" smtClean="0"/>
              <a:t>Includes General AND Specific Nutrient Standards</a:t>
            </a:r>
          </a:p>
          <a:p>
            <a:pPr>
              <a:buFont typeface="Arial" charset="0"/>
              <a:buChar char="•"/>
              <a:defRPr/>
            </a:pPr>
            <a:r>
              <a:rPr lang="en-US" dirty="0" smtClean="0"/>
              <a:t>Provides exemptions for some Specific Foods</a:t>
            </a:r>
          </a:p>
        </p:txBody>
      </p:sp>
      <p:graphicFrame>
        <p:nvGraphicFramePr>
          <p:cNvPr id="5" name="Content Placeholder 2"/>
          <p:cNvGraphicFramePr>
            <a:graphicFrameLocks/>
          </p:cNvGraphicFramePr>
          <p:nvPr/>
        </p:nvGraphicFramePr>
        <p:xfrm>
          <a:off x="304800" y="3962400"/>
          <a:ext cx="8534400" cy="28453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ustDataLst>
      <p:tags r:id="rId1"/>
    </p:custData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pic>
        <p:nvPicPr>
          <p:cNvPr id="2734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8" y="1219200"/>
            <a:ext cx="9067800"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pic>
        <p:nvPicPr>
          <p:cNvPr id="275459" name="Picture 5" descr="http://sweetclipart.com/multisite/sweetclipart/files/wall_clock_thr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1259800"/>
            <a:ext cx="13414375" cy="134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5460"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557338" y="1150938"/>
            <a:ext cx="5767387" cy="576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pic>
        <p:nvPicPr>
          <p:cNvPr id="277507" name="Picture 5" descr="http://sweetclipart.com/multisite/sweetclipart/files/wall_clock_thr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1259800"/>
            <a:ext cx="13414375" cy="134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750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286000"/>
            <a:ext cx="15293975" cy="955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9" name="Rectangle 1"/>
          <p:cNvSpPr>
            <a:spLocks noChangeArrowheads="1"/>
          </p:cNvSpPr>
          <p:nvPr/>
        </p:nvSpPr>
        <p:spPr bwMode="auto">
          <a:xfrm>
            <a:off x="5903913" y="2124075"/>
            <a:ext cx="150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chemeClr val="bg1"/>
                </a:solidFill>
                <a:latin typeface="Calibri" panose="020F0502020204030204" pitchFamily="34" charset="0"/>
              </a:rPr>
              <a:t>Smart Snacks </a:t>
            </a:r>
            <a:endParaRPr lang="en-US" altLang="en-US"/>
          </a:p>
        </p:txBody>
      </p:sp>
    </p:spTree>
    <p:custDataLst>
      <p:tags r:id="rId1"/>
    </p:custData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pic>
        <p:nvPicPr>
          <p:cNvPr id="279555" name="Picture 5" descr="http://sweetclipart.com/multisite/sweetclipart/files/wall_clock_thr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1259800"/>
            <a:ext cx="13414375" cy="134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2286000"/>
            <a:ext cx="15293975" cy="955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7" name="Rectangle 1"/>
          <p:cNvSpPr>
            <a:spLocks noChangeArrowheads="1"/>
          </p:cNvSpPr>
          <p:nvPr/>
        </p:nvSpPr>
        <p:spPr bwMode="auto">
          <a:xfrm>
            <a:off x="5903913" y="2124075"/>
            <a:ext cx="1504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solidFill>
                  <a:schemeClr val="bg1"/>
                </a:solidFill>
                <a:latin typeface="Calibri" panose="020F0502020204030204" pitchFamily="34" charset="0"/>
              </a:rPr>
              <a:t>Smart Snacks </a:t>
            </a:r>
            <a:endParaRPr lang="en-US" altLang="en-US"/>
          </a:p>
        </p:txBody>
      </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pic>
        <p:nvPicPr>
          <p:cNvPr id="3993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0500" y="1905000"/>
            <a:ext cx="8763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981200" y="4724400"/>
            <a:ext cx="6324600" cy="1816100"/>
          </a:xfrm>
          <a:prstGeom prst="rect">
            <a:avLst/>
          </a:prstGeom>
        </p:spPr>
        <p:txBody>
          <a:bodyPr>
            <a:spAutoFit/>
          </a:bodyPr>
          <a:lstStyle/>
          <a:p>
            <a:pPr algn="r" eaLnBrk="1" hangingPunct="1">
              <a:defRPr/>
            </a:pPr>
            <a:r>
              <a:rPr lang="en-US" sz="2800" b="1" dirty="0">
                <a:latin typeface="+mn-lt"/>
                <a:cs typeface="Arial" charset="0"/>
              </a:rPr>
              <a:t>Ingredients:</a:t>
            </a:r>
          </a:p>
          <a:p>
            <a:pPr algn="r" eaLnBrk="1" hangingPunct="1">
              <a:defRPr/>
            </a:pPr>
            <a:r>
              <a:rPr lang="en-US" sz="2800" dirty="0">
                <a:latin typeface="+mn-lt"/>
                <a:cs typeface="Arial" charset="0"/>
              </a:rPr>
              <a:t>Whole wheat flour, enriched flour, sugar, vegetable shortening, eggs, molasses, baking soda, salt, spices.</a:t>
            </a:r>
          </a:p>
        </p:txBody>
      </p:sp>
      <p:sp>
        <p:nvSpPr>
          <p:cNvPr id="6" name="Oval 5"/>
          <p:cNvSpPr/>
          <p:nvPr/>
        </p:nvSpPr>
        <p:spPr>
          <a:xfrm>
            <a:off x="2133600" y="5018088"/>
            <a:ext cx="3048000" cy="69691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pic>
        <p:nvPicPr>
          <p:cNvPr id="28160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150938"/>
            <a:ext cx="57721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pic>
        <p:nvPicPr>
          <p:cNvPr id="283651" name="Picture 5" descr="http://sweetclipart.com/multisite/sweetclipart/files/wall_clock_thr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1259800"/>
            <a:ext cx="13414375" cy="134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420813"/>
            <a:ext cx="8763000"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365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64650">
            <a:off x="6207125" y="1116013"/>
            <a:ext cx="3022600"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533400"/>
            <a:ext cx="65532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9"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graphicFrame>
        <p:nvGraphicFramePr>
          <p:cNvPr id="4" name="Table 3"/>
          <p:cNvGraphicFramePr>
            <a:graphicFrameLocks noGrp="1"/>
          </p:cNvGraphicFramePr>
          <p:nvPr/>
        </p:nvGraphicFramePr>
        <p:xfrm>
          <a:off x="-192088" y="3962400"/>
          <a:ext cx="9331326" cy="5381625"/>
        </p:xfrm>
        <a:graphic>
          <a:graphicData uri="http://schemas.openxmlformats.org/drawingml/2006/table">
            <a:tbl>
              <a:tblPr firstRow="1" firstCol="1" bandRow="1"/>
              <a:tblGrid>
                <a:gridCol w="9331326"/>
              </a:tblGrid>
              <a:tr h="5381625">
                <a:tc>
                  <a:txBody>
                    <a:bodyPr/>
                    <a:lstStyle/>
                    <a:p>
                      <a:pPr marL="457200" marR="0">
                        <a:lnSpc>
                          <a:spcPct val="107000"/>
                        </a:lnSpc>
                        <a:spcBef>
                          <a:spcPts val="0"/>
                        </a:spcBef>
                        <a:spcAft>
                          <a:spcPts val="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Ingredients: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Pears</a:t>
                      </a:r>
                      <a:r>
                        <a:rPr lang="en-US" sz="2800" baseline="0" dirty="0" smtClean="0">
                          <a:effectLst/>
                          <a:latin typeface="Calibri" panose="020F0502020204030204" pitchFamily="34" charset="0"/>
                          <a:ea typeface="Calibri" panose="020F0502020204030204" pitchFamily="34" charset="0"/>
                          <a:cs typeface="Times New Roman" panose="02020603050405020304" pitchFamily="18" charset="0"/>
                        </a:rPr>
                        <a:t> from Concentrate, Sugar, Maltodextrin, Corn Syrup, Partially Hydrogenated Cottonseed Oil, Contains 2% or less of Carrageenan, Citric Acid, Acetylated Monoglycerides, Sodium Citrate, Malic Acid, Xanthan Gum, Locust Bean Gun, Vitamin C, Potassium Citrate, Natural Flavor, Color yellow 5, red 40, blue 1)</a:t>
                      </a: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73" marR="68573" marT="0" marB="0">
                    <a:lnL>
                      <a:noFill/>
                    </a:lnL>
                    <a:lnR>
                      <a:noFill/>
                    </a:lnR>
                    <a:lnT>
                      <a:noFill/>
                    </a:lnT>
                    <a:lnB>
                      <a:noFill/>
                    </a:lnB>
                  </a:tcPr>
                </a:tc>
              </a:tr>
            </a:tbl>
          </a:graphicData>
        </a:graphic>
      </p:graphicFrame>
    </p:spTree>
    <p:custDataLst>
      <p:tags r:id="rId1"/>
    </p:custData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71600"/>
            <a:ext cx="5207000" cy="520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7"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graphicFrame>
        <p:nvGraphicFramePr>
          <p:cNvPr id="4" name="Table 3"/>
          <p:cNvGraphicFramePr>
            <a:graphicFrameLocks noGrp="1"/>
          </p:cNvGraphicFramePr>
          <p:nvPr/>
        </p:nvGraphicFramePr>
        <p:xfrm>
          <a:off x="4191000" y="1371600"/>
          <a:ext cx="4953000" cy="5381625"/>
        </p:xfrm>
        <a:graphic>
          <a:graphicData uri="http://schemas.openxmlformats.org/drawingml/2006/table">
            <a:tbl>
              <a:tblPr firstRow="1" firstCol="1" bandRow="1"/>
              <a:tblGrid>
                <a:gridCol w="4953000"/>
              </a:tblGrid>
              <a:tr h="5381625">
                <a:tc>
                  <a:txBody>
                    <a:bodyPr/>
                    <a:lstStyle/>
                    <a:p>
                      <a:pPr marL="457200" marR="0">
                        <a:lnSpc>
                          <a:spcPct val="107000"/>
                        </a:lnSpc>
                        <a:spcBef>
                          <a:spcPts val="0"/>
                        </a:spcBef>
                        <a:spcAft>
                          <a:spcPts val="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Ingredients:</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Fruit juice blend from concentrate, Corn syrup</a:t>
                      </a:r>
                      <a:r>
                        <a:rPr lang="en-US" sz="2800" baseline="0" dirty="0" smtClean="0">
                          <a:effectLst/>
                          <a:latin typeface="Calibri" panose="020F0502020204030204" pitchFamily="34" charset="0"/>
                          <a:ea typeface="Calibri" panose="020F0502020204030204" pitchFamily="34" charset="0"/>
                          <a:cs typeface="Times New Roman" panose="02020603050405020304" pitchFamily="18" charset="0"/>
                        </a:rPr>
                        <a:t>, Sugar, Modified Corn Starch Contains 2% or less of Fruit Pectin, Citric Acid, Vitamin C, Dextrose, Sodium Citrate, Vegetable and Fruit juice added for color, Malic Acid, Potassium citrate, Mineral oil,  Natural Flavor, Camauba Wax, Beeswax)</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bl>
          </a:graphicData>
        </a:graphic>
      </p:graphicFrame>
    </p:spTree>
    <p:custDataLst>
      <p:tags r:id="rId1"/>
    </p:custData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pic>
        <p:nvPicPr>
          <p:cNvPr id="289795" name="Picture 5" descr="http://sweetclipart.com/multisite/sweetclipart/files/wall_clock_thr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1259800"/>
            <a:ext cx="13414375" cy="134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979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676400"/>
            <a:ext cx="3140075"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le 14"/>
          <p:cNvGraphicFramePr>
            <a:graphicFrameLocks noGrp="1"/>
          </p:cNvGraphicFramePr>
          <p:nvPr/>
        </p:nvGraphicFramePr>
        <p:xfrm>
          <a:off x="914400" y="1277938"/>
          <a:ext cx="4038600" cy="5591176"/>
        </p:xfrm>
        <a:graphic>
          <a:graphicData uri="http://schemas.openxmlformats.org/drawingml/2006/table">
            <a:tbl>
              <a:tblPr firstRow="1" firstCol="1" bandRow="1"/>
              <a:tblGrid>
                <a:gridCol w="2218002"/>
                <a:gridCol w="364318"/>
                <a:gridCol w="364318"/>
                <a:gridCol w="364318"/>
                <a:gridCol w="364318"/>
                <a:gridCol w="363326"/>
              </a:tblGrid>
              <a:tr h="521893">
                <a:tc gridSpan="6">
                  <a:txBody>
                    <a:bodyPr/>
                    <a:lstStyle/>
                    <a:p>
                      <a:pPr marL="0" marR="0" algn="ctr">
                        <a:lnSpc>
                          <a:spcPct val="107000"/>
                        </a:lnSpc>
                        <a:spcBef>
                          <a:spcPts val="0"/>
                        </a:spcBef>
                        <a:spcAft>
                          <a:spcPts val="0"/>
                        </a:spcAft>
                      </a:pPr>
                      <a:r>
                        <a:rPr lang="en-US" sz="3200" b="1" dirty="0">
                          <a:effectLst/>
                          <a:latin typeface="Arial Black" panose="020B0A04020102020204" pitchFamily="34" charset="0"/>
                          <a:ea typeface="Calibri" panose="020F0502020204030204" pitchFamily="34" charset="0"/>
                          <a:cs typeface="Times New Roman" panose="02020603050405020304" pitchFamily="18" charset="0"/>
                        </a:rPr>
                        <a:t>Nutrition Facts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0271">
                <a:tc gridSpan="6">
                  <a:txBody>
                    <a:bodyPr/>
                    <a:lstStyle/>
                    <a:p>
                      <a:pPr marL="45720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Times New Roman" panose="02020603050405020304" pitchFamily="18" charset="0"/>
                        </a:rPr>
                        <a:t>Serving Size 1 oz (28 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762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3384">
                <a:tc gridSpan="6">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Amount Per Serving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1389">
                <a:tc gridSpan="2">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Calories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gridSpan="4">
                  <a:txBody>
                    <a:bodyPr/>
                    <a:lstStyle/>
                    <a:p>
                      <a:pPr marL="0" marR="0" algn="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130</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91389">
                <a:tc gridSpan="2">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Calories from fat</a:t>
                      </a:r>
                    </a:p>
                  </a:txBody>
                  <a:tcPr marL="63322" marR="63322"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45</a:t>
                      </a:r>
                    </a:p>
                  </a:txBody>
                  <a:tcPr marL="63322" marR="63322"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00349">
                <a:tc>
                  <a:txBody>
                    <a:bodyPr/>
                    <a:lstStyle/>
                    <a:p>
                      <a:pPr marL="0" marR="0">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chemeClr val="bg1"/>
                    </a:solidFill>
                  </a:tcPr>
                </a:tc>
                <a:tc gridSpan="5">
                  <a:txBody>
                    <a:bodyPr/>
                    <a:lstStyle/>
                    <a:p>
                      <a:pPr marL="0" marR="0" algn="r">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Daily Value*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Total Fat</a:t>
                      </a:r>
                      <a:r>
                        <a:rPr lang="en-US" sz="2400" dirty="0">
                          <a:effectLst/>
                          <a:latin typeface="Calibri" panose="020F0502020204030204" pitchFamily="34" charset="0"/>
                          <a:ea typeface="Calibri" panose="020F0502020204030204" pitchFamily="34" charset="0"/>
                          <a:cs typeface="Times New Roman" panose="02020603050405020304" pitchFamily="18" charset="0"/>
                        </a:rPr>
                        <a:t>     5g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8%</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Saturated Fat 1g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4%</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Trans Fat  0 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Cholesterol</a:t>
                      </a:r>
                      <a:r>
                        <a:rPr lang="en-US" sz="2400" dirty="0">
                          <a:effectLst/>
                          <a:latin typeface="Calibri" panose="020F0502020204030204" pitchFamily="34" charset="0"/>
                          <a:ea typeface="Calibri" panose="020F0502020204030204" pitchFamily="34" charset="0"/>
                          <a:cs typeface="Times New Roman" panose="02020603050405020304" pitchFamily="18" charset="0"/>
                        </a:rPr>
                        <a:t> 0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Sodium</a:t>
                      </a:r>
                      <a:r>
                        <a:rPr lang="en-US" sz="2400" dirty="0">
                          <a:effectLst/>
                          <a:latin typeface="Calibri" panose="020F0502020204030204" pitchFamily="34" charset="0"/>
                          <a:ea typeface="Calibri" panose="020F0502020204030204" pitchFamily="34" charset="0"/>
                          <a:cs typeface="Times New Roman" panose="02020603050405020304" pitchFamily="18" charset="0"/>
                        </a:rPr>
                        <a:t> 220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9%</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3">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Total Carbohydrates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gridSpan="3">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6%</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Dietary Fiber 3g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13%</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5">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Sugars less than 1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Protein </a:t>
                      </a:r>
                      <a:r>
                        <a:rPr lang="en-US" sz="2400" dirty="0">
                          <a:effectLst/>
                          <a:latin typeface="Calibri" panose="020F0502020204030204" pitchFamily="34" charset="0"/>
                          <a:ea typeface="Calibri" panose="020F0502020204030204" pitchFamily="34" charset="0"/>
                          <a:cs typeface="Times New Roman" panose="02020603050405020304" pitchFamily="18" charset="0"/>
                        </a:rPr>
                        <a:t>3g</a:t>
                      </a:r>
                    </a:p>
                  </a:txBody>
                  <a:tcPr marL="63322" marR="63322"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bl>
          </a:graphicData>
        </a:graphic>
      </p:graphicFrame>
    </p:spTree>
    <p:custDataLst>
      <p:tags r:id="rId1"/>
    </p:custData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pic>
        <p:nvPicPr>
          <p:cNvPr id="291843" name="Picture 5" descr="http://sweetclipart.com/multisite/sweetclipart/files/wall_clock_thr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1259800"/>
            <a:ext cx="13414375" cy="134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Table 14"/>
          <p:cNvGraphicFramePr>
            <a:graphicFrameLocks noGrp="1"/>
          </p:cNvGraphicFramePr>
          <p:nvPr/>
        </p:nvGraphicFramePr>
        <p:xfrm>
          <a:off x="381000" y="1271588"/>
          <a:ext cx="4038600" cy="5591176"/>
        </p:xfrm>
        <a:graphic>
          <a:graphicData uri="http://schemas.openxmlformats.org/drawingml/2006/table">
            <a:tbl>
              <a:tblPr firstRow="1" firstCol="1" bandRow="1"/>
              <a:tblGrid>
                <a:gridCol w="2218002"/>
                <a:gridCol w="364318"/>
                <a:gridCol w="364318"/>
                <a:gridCol w="364318"/>
                <a:gridCol w="364318"/>
                <a:gridCol w="363326"/>
              </a:tblGrid>
              <a:tr h="521893">
                <a:tc gridSpan="6">
                  <a:txBody>
                    <a:bodyPr/>
                    <a:lstStyle/>
                    <a:p>
                      <a:pPr marL="0" marR="0" algn="ctr">
                        <a:lnSpc>
                          <a:spcPct val="107000"/>
                        </a:lnSpc>
                        <a:spcBef>
                          <a:spcPts val="0"/>
                        </a:spcBef>
                        <a:spcAft>
                          <a:spcPts val="0"/>
                        </a:spcAft>
                      </a:pPr>
                      <a:r>
                        <a:rPr lang="en-US" sz="3200" b="1" dirty="0">
                          <a:effectLst/>
                          <a:latin typeface="Arial Black" panose="020B0A04020102020204" pitchFamily="34" charset="0"/>
                          <a:ea typeface="Calibri" panose="020F0502020204030204" pitchFamily="34" charset="0"/>
                          <a:cs typeface="Times New Roman" panose="02020603050405020304" pitchFamily="18" charset="0"/>
                        </a:rPr>
                        <a:t>Nutrition Facts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0271">
                <a:tc gridSpan="6">
                  <a:txBody>
                    <a:bodyPr/>
                    <a:lstStyle/>
                    <a:p>
                      <a:pPr marL="45720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Times New Roman" panose="02020603050405020304" pitchFamily="18" charset="0"/>
                        </a:rPr>
                        <a:t>Serving Size 1 oz (28 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762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3384">
                <a:tc gridSpan="6">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Amount Per Serving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1389">
                <a:tc gridSpan="2">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Calories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gridSpan="4">
                  <a:txBody>
                    <a:bodyPr/>
                    <a:lstStyle/>
                    <a:p>
                      <a:pPr marL="0" marR="0" algn="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130</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91389">
                <a:tc gridSpan="2">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Calories from fat</a:t>
                      </a:r>
                    </a:p>
                  </a:txBody>
                  <a:tcPr marL="63322" marR="63322"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45</a:t>
                      </a:r>
                    </a:p>
                  </a:txBody>
                  <a:tcPr marL="63322" marR="63322"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00349">
                <a:tc>
                  <a:txBody>
                    <a:bodyPr/>
                    <a:lstStyle/>
                    <a:p>
                      <a:pPr marL="0" marR="0">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chemeClr val="bg1"/>
                    </a:solidFill>
                  </a:tcPr>
                </a:tc>
                <a:tc gridSpan="5">
                  <a:txBody>
                    <a:bodyPr/>
                    <a:lstStyle/>
                    <a:p>
                      <a:pPr marL="0" marR="0" algn="r">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Daily Value*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Total Fat</a:t>
                      </a:r>
                      <a:r>
                        <a:rPr lang="en-US" sz="2400" dirty="0">
                          <a:effectLst/>
                          <a:latin typeface="Calibri" panose="020F0502020204030204" pitchFamily="34" charset="0"/>
                          <a:ea typeface="Calibri" panose="020F0502020204030204" pitchFamily="34" charset="0"/>
                          <a:cs typeface="Times New Roman" panose="02020603050405020304" pitchFamily="18" charset="0"/>
                        </a:rPr>
                        <a:t>     5g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8%</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Saturated Fat 1g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4%</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Trans Fat  0 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Cholesterol</a:t>
                      </a:r>
                      <a:r>
                        <a:rPr lang="en-US" sz="2400" dirty="0">
                          <a:effectLst/>
                          <a:latin typeface="Calibri" panose="020F0502020204030204" pitchFamily="34" charset="0"/>
                          <a:ea typeface="Calibri" panose="020F0502020204030204" pitchFamily="34" charset="0"/>
                          <a:cs typeface="Times New Roman" panose="02020603050405020304" pitchFamily="18" charset="0"/>
                        </a:rPr>
                        <a:t> 0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Sodium</a:t>
                      </a:r>
                      <a:r>
                        <a:rPr lang="en-US" sz="2400" dirty="0">
                          <a:effectLst/>
                          <a:latin typeface="Calibri" panose="020F0502020204030204" pitchFamily="34" charset="0"/>
                          <a:ea typeface="Calibri" panose="020F0502020204030204" pitchFamily="34" charset="0"/>
                          <a:cs typeface="Times New Roman" panose="02020603050405020304" pitchFamily="18" charset="0"/>
                        </a:rPr>
                        <a:t> 220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9%</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3">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Total Carbohydrates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gridSpan="3">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6%</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Dietary Fiber 3g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13%</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5">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Sugars less than 1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Protein </a:t>
                      </a:r>
                      <a:r>
                        <a:rPr lang="en-US" sz="2400" dirty="0">
                          <a:effectLst/>
                          <a:latin typeface="Calibri" panose="020F0502020204030204" pitchFamily="34" charset="0"/>
                          <a:ea typeface="Calibri" panose="020F0502020204030204" pitchFamily="34" charset="0"/>
                          <a:cs typeface="Times New Roman" panose="02020603050405020304" pitchFamily="18" charset="0"/>
                        </a:rPr>
                        <a:t>3g</a:t>
                      </a:r>
                    </a:p>
                  </a:txBody>
                  <a:tcPr marL="63322" marR="63322"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bl>
          </a:graphicData>
        </a:graphic>
      </p:graphicFrame>
      <p:graphicFrame>
        <p:nvGraphicFramePr>
          <p:cNvPr id="3" name="Table 2"/>
          <p:cNvGraphicFramePr>
            <a:graphicFrameLocks noGrp="1"/>
          </p:cNvGraphicFramePr>
          <p:nvPr/>
        </p:nvGraphicFramePr>
        <p:xfrm>
          <a:off x="4800600" y="1676400"/>
          <a:ext cx="4572000" cy="4865689"/>
        </p:xfrm>
        <a:graphic>
          <a:graphicData uri="http://schemas.openxmlformats.org/drawingml/2006/table">
            <a:tbl>
              <a:tblPr firstRow="1" firstCol="1" bandRow="1"/>
              <a:tblGrid>
                <a:gridCol w="1447801"/>
                <a:gridCol w="1009809"/>
                <a:gridCol w="1525412"/>
                <a:gridCol w="588978"/>
              </a:tblGrid>
              <a:tr h="420622">
                <a:tc>
                  <a:txBody>
                    <a:bodyPr/>
                    <a:lstStyle/>
                    <a:p>
                      <a:pPr marL="0" marR="0" algn="ctr">
                        <a:lnSpc>
                          <a:spcPct val="115000"/>
                        </a:lnSpc>
                        <a:spcBef>
                          <a:spcPts val="0"/>
                        </a:spcBef>
                        <a:spcAft>
                          <a:spcPts val="100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a:txBody>
                    <a:bodyPr/>
                    <a:lstStyle/>
                    <a:p>
                      <a:pPr marL="0" marR="0" algn="ctr">
                        <a:lnSpc>
                          <a:spcPct val="115000"/>
                        </a:lnSpc>
                        <a:spcBef>
                          <a:spcPts val="0"/>
                        </a:spcBef>
                        <a:spcAft>
                          <a:spcPts val="10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Entree</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a:txBody>
                    <a:bodyPr/>
                    <a:lstStyle/>
                    <a:p>
                      <a:pPr marL="0" marR="0" algn="ctr">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Snack</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dot"/>
                      <a:round/>
                      <a:headEnd type="none" w="med" len="med"/>
                      <a:tailEnd type="none" w="med" len="med"/>
                    </a:lnR>
                    <a:lnT>
                      <a:noFill/>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a:txBody>
                    <a:bodyPr/>
                    <a:lstStyle/>
                    <a:p>
                      <a:pPr marL="0" marR="0" algn="ctr">
                        <a:lnSpc>
                          <a:spcPct val="115000"/>
                        </a:lnSpc>
                        <a:spcBef>
                          <a:spcPts val="0"/>
                        </a:spcBef>
                        <a:spcAft>
                          <a:spcPts val="100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a:noFill/>
                    </a:lnR>
                    <a:lnT>
                      <a:noFill/>
                    </a:lnT>
                    <a:lnB>
                      <a:noFill/>
                    </a:lnB>
                  </a:tcPr>
                </a:tc>
              </a:tr>
              <a:tr h="490726">
                <a:tc>
                  <a:txBody>
                    <a:bodyPr/>
                    <a:lstStyle/>
                    <a:p>
                      <a:pPr marL="0" marR="0" algn="ctr">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Calories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a:txBody>
                    <a:bodyPr/>
                    <a:lstStyle/>
                    <a:p>
                      <a:pPr marL="0" marR="0" algn="ctr">
                        <a:lnSpc>
                          <a:spcPct val="115000"/>
                        </a:lnSpc>
                        <a:spcBef>
                          <a:spcPts val="0"/>
                        </a:spcBef>
                        <a:spcAft>
                          <a:spcPts val="10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 350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a:txBody>
                    <a:bodyPr/>
                    <a:lstStyle/>
                    <a:p>
                      <a:pPr marL="0" marR="0" algn="ctr">
                        <a:lnSpc>
                          <a:spcPct val="115000"/>
                        </a:lnSpc>
                        <a:spcBef>
                          <a:spcPts val="0"/>
                        </a:spcBef>
                        <a:spcAft>
                          <a:spcPts val="1000"/>
                        </a:spcAft>
                      </a:pPr>
                      <a:r>
                        <a:rPr lang="en-US" sz="2800" b="1">
                          <a:effectLst/>
                          <a:latin typeface="Calibri" panose="020F0502020204030204" pitchFamily="34" charset="0"/>
                          <a:ea typeface="Calibri" panose="020F0502020204030204" pitchFamily="34" charset="0"/>
                          <a:cs typeface="Times New Roman" panose="02020603050405020304" pitchFamily="18" charset="0"/>
                        </a:rPr>
                        <a:t>≤ 200</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rowSpan="3">
                  <a:txBody>
                    <a:bodyPr/>
                    <a:lstStyle/>
                    <a:p>
                      <a:pPr marL="102870" marR="0" indent="-102870">
                        <a:lnSpc>
                          <a:spcPct val="115000"/>
                        </a:lnSpc>
                        <a:spcBef>
                          <a:spcPts val="0"/>
                        </a:spcBef>
                        <a:spcAft>
                          <a:spcPts val="100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a:noFill/>
                    </a:lnR>
                    <a:lnT>
                      <a:noFill/>
                    </a:lnT>
                    <a:lnB>
                      <a:noFill/>
                    </a:lnB>
                  </a:tcPr>
                </a:tc>
              </a:tr>
              <a:tr h="490726">
                <a:tc>
                  <a:txBody>
                    <a:bodyPr/>
                    <a:lstStyle/>
                    <a:p>
                      <a:pPr marL="0" marR="0" algn="ctr">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Sodium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a:txBody>
                    <a:bodyPr/>
                    <a:lstStyle/>
                    <a:p>
                      <a:pPr marL="0" marR="0" algn="ctr">
                        <a:lnSpc>
                          <a:spcPct val="115000"/>
                        </a:lnSpc>
                        <a:spcBef>
                          <a:spcPts val="0"/>
                        </a:spcBef>
                        <a:spcAft>
                          <a:spcPts val="10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 480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a:txBody>
                    <a:bodyPr/>
                    <a:lstStyle/>
                    <a:p>
                      <a:pPr marL="0" marR="0" algn="ctr">
                        <a:lnSpc>
                          <a:spcPct val="115000"/>
                        </a:lnSpc>
                        <a:spcBef>
                          <a:spcPts val="0"/>
                        </a:spcBef>
                        <a:spcAft>
                          <a:spcPts val="10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 230</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vMerge="1">
                  <a:txBody>
                    <a:bodyPr/>
                    <a:lstStyle/>
                    <a:p>
                      <a:endParaRPr lang="en-US"/>
                    </a:p>
                  </a:txBody>
                  <a:tcPr/>
                </a:tc>
              </a:tr>
              <a:tr h="1008923">
                <a:tc>
                  <a:txBody>
                    <a:bodyPr/>
                    <a:lstStyle/>
                    <a:p>
                      <a:pPr marL="0" marR="0" algn="ctr">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Total Fat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gridSpan="2">
                  <a:txBody>
                    <a:bodyPr/>
                    <a:lstStyle/>
                    <a:p>
                      <a:pPr marL="0" marR="0" algn="ctr">
                        <a:lnSpc>
                          <a:spcPct val="115000"/>
                        </a:lnSpc>
                        <a:spcBef>
                          <a:spcPts val="0"/>
                        </a:spcBef>
                        <a:spcAft>
                          <a:spcPts val="10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 35% of calories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hMerge="1">
                  <a:txBody>
                    <a:bodyPr/>
                    <a:lstStyle/>
                    <a:p>
                      <a:endParaRPr lang="en-US"/>
                    </a:p>
                  </a:txBody>
                  <a:tcPr/>
                </a:tc>
                <a:tc vMerge="1">
                  <a:txBody>
                    <a:bodyPr/>
                    <a:lstStyle/>
                    <a:p>
                      <a:endParaRPr lang="en-US"/>
                    </a:p>
                  </a:txBody>
                  <a:tcPr/>
                </a:tc>
              </a:tr>
              <a:tr h="981452">
                <a:tc>
                  <a:txBody>
                    <a:bodyPr/>
                    <a:lstStyle/>
                    <a:p>
                      <a:pPr marL="0" marR="0" algn="ctr">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Saturated Fat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gridSpan="2">
                  <a:txBody>
                    <a:bodyPr/>
                    <a:lstStyle/>
                    <a:p>
                      <a:pPr marL="0" marR="0" algn="ctr">
                        <a:lnSpc>
                          <a:spcPct val="115000"/>
                        </a:lnSpc>
                        <a:spcBef>
                          <a:spcPts val="0"/>
                        </a:spcBef>
                        <a:spcAft>
                          <a:spcPts val="10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&lt; 10% of calories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hMerge="1">
                  <a:txBody>
                    <a:bodyPr/>
                    <a:lstStyle/>
                    <a:p>
                      <a:endParaRPr lang="en-US"/>
                    </a:p>
                  </a:txBody>
                  <a:tcPr/>
                </a:tc>
                <a:tc>
                  <a:txBody>
                    <a:bodyPr/>
                    <a:lstStyle/>
                    <a:p>
                      <a:pPr marL="0" marR="0" indent="9525">
                        <a:lnSpc>
                          <a:spcPct val="115000"/>
                        </a:lnSpc>
                        <a:spcBef>
                          <a:spcPts val="0"/>
                        </a:spcBef>
                        <a:spcAft>
                          <a:spcPts val="100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a:noFill/>
                    </a:lnR>
                    <a:lnT>
                      <a:noFill/>
                    </a:lnT>
                    <a:lnB>
                      <a:noFill/>
                    </a:lnB>
                  </a:tcPr>
                </a:tc>
              </a:tr>
              <a:tr h="490726">
                <a:tc>
                  <a:txBody>
                    <a:bodyPr/>
                    <a:lstStyle/>
                    <a:p>
                      <a:pPr marL="0" marR="0" algn="ctr">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Trans Fat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gridSpan="2">
                  <a:txBody>
                    <a:bodyPr/>
                    <a:lstStyle/>
                    <a:p>
                      <a:pPr marL="0" marR="0" algn="ctr">
                        <a:lnSpc>
                          <a:spcPct val="115000"/>
                        </a:lnSpc>
                        <a:spcBef>
                          <a:spcPts val="0"/>
                        </a:spcBef>
                        <a:spcAft>
                          <a:spcPts val="10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0 grams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pattFill prst="pct10">
                      <a:fgClr>
                        <a:srgbClr val="FFFFFF"/>
                      </a:fgClr>
                      <a:bgClr>
                        <a:srgbClr val="E5E5E5"/>
                      </a:bgClr>
                    </a:pattFill>
                  </a:tcPr>
                </a:tc>
                <a:tc hMerge="1">
                  <a:txBody>
                    <a:bodyPr/>
                    <a:lstStyle/>
                    <a:p>
                      <a:endParaRPr lang="en-US"/>
                    </a:p>
                  </a:txBody>
                  <a:tcPr/>
                </a:tc>
                <a:tc rowSpan="2">
                  <a:txBody>
                    <a:bodyPr/>
                    <a:lstStyle/>
                    <a:p>
                      <a:pPr marL="0" marR="0" algn="ctr">
                        <a:lnSpc>
                          <a:spcPct val="115000"/>
                        </a:lnSpc>
                        <a:spcBef>
                          <a:spcPts val="0"/>
                        </a:spcBef>
                        <a:spcAft>
                          <a:spcPts val="1000"/>
                        </a:spcAft>
                      </a:pPr>
                      <a:r>
                        <a:rPr lang="en-US" sz="14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dot"/>
                      <a:round/>
                      <a:headEnd type="none" w="med" len="med"/>
                      <a:tailEnd type="none" w="med" len="med"/>
                    </a:lnL>
                    <a:lnR>
                      <a:noFill/>
                    </a:lnR>
                    <a:lnT>
                      <a:noFill/>
                    </a:lnT>
                    <a:lnB>
                      <a:noFill/>
                    </a:lnB>
                  </a:tcPr>
                </a:tc>
              </a:tr>
              <a:tr h="982514">
                <a:tc>
                  <a:txBody>
                    <a:bodyPr/>
                    <a:lstStyle/>
                    <a:p>
                      <a:pPr marL="0" marR="0" algn="ctr">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Sugar</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dot"/>
                      <a:round/>
                      <a:headEnd type="none" w="med" len="med"/>
                      <a:tailEnd type="none" w="med" len="med"/>
                    </a:lnT>
                    <a:lnB>
                      <a:noFill/>
                    </a:lnB>
                    <a:pattFill prst="pct10">
                      <a:fgClr>
                        <a:srgbClr val="FFFFFF"/>
                      </a:fgClr>
                      <a:bgClr>
                        <a:srgbClr val="E5E5E5"/>
                      </a:bgClr>
                    </a:pattFill>
                  </a:tcPr>
                </a:tc>
                <a:tc gridSpan="2">
                  <a:txBody>
                    <a:bodyPr/>
                    <a:lstStyle/>
                    <a:p>
                      <a:pPr marL="0" marR="0" algn="ctr">
                        <a:lnSpc>
                          <a:spcPct val="115000"/>
                        </a:lnSpc>
                        <a:spcBef>
                          <a:spcPts val="0"/>
                        </a:spcBef>
                        <a:spcAft>
                          <a:spcPts val="100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 35%</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(of weight from total sugars)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a:noFill/>
                    </a:lnB>
                    <a:pattFill prst="pct10">
                      <a:fgClr>
                        <a:srgbClr val="FFFFFF"/>
                      </a:fgClr>
                      <a:bgClr>
                        <a:srgbClr val="E5E5E5"/>
                      </a:bgClr>
                    </a:pattFill>
                  </a:tcPr>
                </a:tc>
                <a:tc hMerge="1">
                  <a:txBody>
                    <a:bodyPr/>
                    <a:lstStyle/>
                    <a:p>
                      <a:endParaRPr lang="en-US"/>
                    </a:p>
                  </a:txBody>
                  <a:tcPr/>
                </a:tc>
                <a:tc vMerge="1">
                  <a:txBody>
                    <a:bodyPr/>
                    <a:lstStyle/>
                    <a:p>
                      <a:endParaRPr lang="en-US"/>
                    </a:p>
                  </a:txBody>
                  <a:tcPr/>
                </a:tc>
              </a:tr>
            </a:tbl>
          </a:graphicData>
        </a:graphic>
      </p:graphicFrame>
    </p:spTree>
    <p:custDataLst>
      <p:tags r:id="rId1"/>
    </p:custData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pic>
        <p:nvPicPr>
          <p:cNvPr id="293891" name="Picture 5" descr="http://sweetclipart.com/multisite/sweetclipart/files/wall_clock_thr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1259800"/>
            <a:ext cx="13414375" cy="134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609601" y="1524001"/>
          <a:ext cx="8153400" cy="2209800"/>
        </p:xfrm>
        <a:graphic>
          <a:graphicData uri="http://schemas.openxmlformats.org/drawingml/2006/table">
            <a:tbl>
              <a:tblPr firstRow="1" firstCol="1" bandRow="1"/>
              <a:tblGrid>
                <a:gridCol w="3540307"/>
                <a:gridCol w="810499"/>
                <a:gridCol w="3802594"/>
              </a:tblGrid>
              <a:tr h="853263">
                <a:tc gridSpan="3">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 calculate the percentage calories from fat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(choose either method – each method may provide slightly different results)</a:t>
                      </a:r>
                    </a:p>
                  </a:txBody>
                  <a:tcPr marL="68580" marR="68580" marT="0" marB="0" anchor="ctr">
                    <a:lnL>
                      <a:noFill/>
                    </a:lnL>
                    <a:lnR>
                      <a:noFill/>
                    </a:lnR>
                    <a:lnT>
                      <a:noFill/>
                    </a:lnT>
                    <a:lnB>
                      <a:noFill/>
                    </a:lnB>
                    <a:pattFill prst="pct20">
                      <a:fgClr>
                        <a:srgbClr val="FFFFFF"/>
                      </a:fgClr>
                      <a:bgClr>
                        <a:srgbClr val="D9D9D9"/>
                      </a:bgClr>
                    </a:pattFill>
                  </a:tcPr>
                </a:tc>
                <a:tc hMerge="1">
                  <a:txBody>
                    <a:bodyPr/>
                    <a:lstStyle/>
                    <a:p>
                      <a:endParaRPr lang="en-US"/>
                    </a:p>
                  </a:txBody>
                  <a:tcPr/>
                </a:tc>
                <a:tc hMerge="1">
                  <a:txBody>
                    <a:bodyPr/>
                    <a:lstStyle/>
                    <a:p>
                      <a:endParaRPr lang="en-US"/>
                    </a:p>
                  </a:txBody>
                  <a:tcPr/>
                </a:tc>
              </a:tr>
              <a:tr h="1356537">
                <a:tc>
                  <a:txBody>
                    <a:bodyPr/>
                    <a:lstStyle/>
                    <a:p>
                      <a:endParaRPr lang="en-US"/>
                    </a:p>
                  </a:txBody>
                  <a:tcPr marL="68580" marR="68580" marT="0" marB="0" anchor="ctr">
                    <a:lnL>
                      <a:noFill/>
                    </a:lnL>
                    <a:lnR>
                      <a:noFill/>
                    </a:lnR>
                    <a:lnT>
                      <a:noFill/>
                    </a:lnT>
                    <a:lnB>
                      <a:noFill/>
                    </a:lnB>
                    <a:blipFill rotWithShape="0">
                      <a:blip r:embed="rId5"/>
                      <a:stretch>
                        <a:fillRect t="-62780" r="-130293"/>
                      </a:stretch>
                    </a:blipFill>
                  </a:tcPr>
                </a:tc>
                <a:tc>
                  <a:txBody>
                    <a:bodyPr/>
                    <a:lstStyle/>
                    <a:p>
                      <a:pPr marL="0" marR="0" algn="ctr">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pattFill prst="pct20">
                      <a:fgClr>
                        <a:srgbClr val="FFFFFF"/>
                      </a:fgClr>
                      <a:bgClr>
                        <a:srgbClr val="D9D9D9"/>
                      </a:bgClr>
                    </a:pattFill>
                  </a:tcPr>
                </a:tc>
                <a:tc>
                  <a:txBody>
                    <a:bodyPr/>
                    <a:lstStyle/>
                    <a:p>
                      <a:endParaRPr lang="en-US"/>
                    </a:p>
                  </a:txBody>
                  <a:tcPr marL="68580" marR="68580" marT="0" marB="0" anchor="ctr">
                    <a:lnL>
                      <a:noFill/>
                    </a:lnL>
                    <a:lnR>
                      <a:noFill/>
                    </a:lnR>
                    <a:lnT>
                      <a:noFill/>
                    </a:lnT>
                    <a:lnB>
                      <a:noFill/>
                    </a:lnB>
                    <a:blipFill rotWithShape="0">
                      <a:blip r:embed="rId5"/>
                      <a:stretch>
                        <a:fillRect l="-114423" t="-62780"/>
                      </a:stretch>
                    </a:blipFill>
                  </a:tcPr>
                </a:tc>
              </a:tr>
            </a:tbl>
          </a:graphicData>
        </a:graphic>
      </p:graphicFrame>
      <p:sp>
        <p:nvSpPr>
          <p:cNvPr id="3" name="Oval Callout 2"/>
          <p:cNvSpPr/>
          <p:nvPr/>
        </p:nvSpPr>
        <p:spPr>
          <a:xfrm>
            <a:off x="4572000" y="1981200"/>
            <a:ext cx="2667000" cy="1600200"/>
          </a:xfrm>
          <a:prstGeom prst="wedgeEllipseCallout">
            <a:avLst>
              <a:gd name="adj1" fmla="val -100833"/>
              <a:gd name="adj2" fmla="val 3779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a:solidFill>
                  <a:schemeClr val="tx1"/>
                </a:solidFill>
              </a:rPr>
              <a:t>34.6%</a:t>
            </a:r>
          </a:p>
        </p:txBody>
      </p:sp>
      <p:graphicFrame>
        <p:nvGraphicFramePr>
          <p:cNvPr id="8" name="Table 7"/>
          <p:cNvGraphicFramePr>
            <a:graphicFrameLocks noGrp="1"/>
          </p:cNvGraphicFramePr>
          <p:nvPr/>
        </p:nvGraphicFramePr>
        <p:xfrm>
          <a:off x="2438400" y="3962400"/>
          <a:ext cx="4038600" cy="5591176"/>
        </p:xfrm>
        <a:graphic>
          <a:graphicData uri="http://schemas.openxmlformats.org/drawingml/2006/table">
            <a:tbl>
              <a:tblPr firstRow="1" firstCol="1" bandRow="1"/>
              <a:tblGrid>
                <a:gridCol w="2218002"/>
                <a:gridCol w="364318"/>
                <a:gridCol w="364318"/>
                <a:gridCol w="364318"/>
                <a:gridCol w="364318"/>
                <a:gridCol w="363326"/>
              </a:tblGrid>
              <a:tr h="521893">
                <a:tc gridSpan="6">
                  <a:txBody>
                    <a:bodyPr/>
                    <a:lstStyle/>
                    <a:p>
                      <a:pPr marL="0" marR="0" algn="ctr">
                        <a:lnSpc>
                          <a:spcPct val="107000"/>
                        </a:lnSpc>
                        <a:spcBef>
                          <a:spcPts val="0"/>
                        </a:spcBef>
                        <a:spcAft>
                          <a:spcPts val="0"/>
                        </a:spcAft>
                      </a:pPr>
                      <a:r>
                        <a:rPr lang="en-US" sz="3200" b="1" dirty="0">
                          <a:effectLst/>
                          <a:latin typeface="Arial Black" panose="020B0A04020102020204" pitchFamily="34" charset="0"/>
                          <a:ea typeface="Calibri" panose="020F0502020204030204" pitchFamily="34" charset="0"/>
                          <a:cs typeface="Times New Roman" panose="02020603050405020304" pitchFamily="18" charset="0"/>
                        </a:rPr>
                        <a:t>Nutrition Facts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0271">
                <a:tc gridSpan="6">
                  <a:txBody>
                    <a:bodyPr/>
                    <a:lstStyle/>
                    <a:p>
                      <a:pPr marL="45720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Times New Roman" panose="02020603050405020304" pitchFamily="18" charset="0"/>
                        </a:rPr>
                        <a:t>Serving Size 1 oz (28 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762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3384">
                <a:tc gridSpan="6">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Amount Per Serving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1389">
                <a:tc gridSpan="2">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Calories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gridSpan="4">
                  <a:txBody>
                    <a:bodyPr/>
                    <a:lstStyle/>
                    <a:p>
                      <a:pPr marL="0" marR="0" algn="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130</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91389">
                <a:tc gridSpan="2">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Calories from fat</a:t>
                      </a:r>
                    </a:p>
                  </a:txBody>
                  <a:tcPr marL="63322" marR="63322"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45</a:t>
                      </a:r>
                    </a:p>
                  </a:txBody>
                  <a:tcPr marL="63322" marR="63322"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00349">
                <a:tc>
                  <a:txBody>
                    <a:bodyPr/>
                    <a:lstStyle/>
                    <a:p>
                      <a:pPr marL="0" marR="0">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chemeClr val="bg1"/>
                    </a:solidFill>
                  </a:tcPr>
                </a:tc>
                <a:tc gridSpan="5">
                  <a:txBody>
                    <a:bodyPr/>
                    <a:lstStyle/>
                    <a:p>
                      <a:pPr marL="0" marR="0" algn="r">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Daily Value*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Total Fat</a:t>
                      </a:r>
                      <a:r>
                        <a:rPr lang="en-US" sz="2400" dirty="0">
                          <a:effectLst/>
                          <a:latin typeface="Calibri" panose="020F0502020204030204" pitchFamily="34" charset="0"/>
                          <a:ea typeface="Calibri" panose="020F0502020204030204" pitchFamily="34" charset="0"/>
                          <a:cs typeface="Times New Roman" panose="02020603050405020304" pitchFamily="18" charset="0"/>
                        </a:rPr>
                        <a:t>     5g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8%</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Saturated Fat 1g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4%</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Trans Fat  0 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Cholesterol</a:t>
                      </a:r>
                      <a:r>
                        <a:rPr lang="en-US" sz="2400" dirty="0">
                          <a:effectLst/>
                          <a:latin typeface="Calibri" panose="020F0502020204030204" pitchFamily="34" charset="0"/>
                          <a:ea typeface="Calibri" panose="020F0502020204030204" pitchFamily="34" charset="0"/>
                          <a:cs typeface="Times New Roman" panose="02020603050405020304" pitchFamily="18" charset="0"/>
                        </a:rPr>
                        <a:t> 0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Sodium</a:t>
                      </a:r>
                      <a:r>
                        <a:rPr lang="en-US" sz="2400" dirty="0">
                          <a:effectLst/>
                          <a:latin typeface="Calibri" panose="020F0502020204030204" pitchFamily="34" charset="0"/>
                          <a:ea typeface="Calibri" panose="020F0502020204030204" pitchFamily="34" charset="0"/>
                          <a:cs typeface="Times New Roman" panose="02020603050405020304" pitchFamily="18" charset="0"/>
                        </a:rPr>
                        <a:t> 220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9%</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3">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Total Carbohydrates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gridSpan="3">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6%</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Dietary Fiber 3g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13%</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5">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Sugars less than 1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Protein </a:t>
                      </a:r>
                      <a:r>
                        <a:rPr lang="en-US" sz="2400" dirty="0">
                          <a:effectLst/>
                          <a:latin typeface="Calibri" panose="020F0502020204030204" pitchFamily="34" charset="0"/>
                          <a:ea typeface="Calibri" panose="020F0502020204030204" pitchFamily="34" charset="0"/>
                          <a:cs typeface="Times New Roman" panose="02020603050405020304" pitchFamily="18" charset="0"/>
                        </a:rPr>
                        <a:t>3g</a:t>
                      </a:r>
                    </a:p>
                  </a:txBody>
                  <a:tcPr marL="63322" marR="63322"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bl>
          </a:graphicData>
        </a:graphic>
      </p:graphicFrame>
      <p:sp>
        <p:nvSpPr>
          <p:cNvPr id="9" name="Oval 8"/>
          <p:cNvSpPr/>
          <p:nvPr/>
        </p:nvSpPr>
        <p:spPr>
          <a:xfrm>
            <a:off x="2019300" y="5181600"/>
            <a:ext cx="5105400" cy="56991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5800" y="1403861"/>
          <a:ext cx="8153400" cy="2209800"/>
        </p:xfrm>
        <a:graphic>
          <a:graphicData uri="http://schemas.openxmlformats.org/drawingml/2006/table">
            <a:tbl>
              <a:tblPr firstRow="1" firstCol="1" bandRow="1"/>
              <a:tblGrid>
                <a:gridCol w="3540307"/>
                <a:gridCol w="810499"/>
                <a:gridCol w="3802594"/>
              </a:tblGrid>
              <a:tr h="853263">
                <a:tc gridSpan="3">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 calculate the percentage calories from fat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(choose either method – each method may provide slightly different results)</a:t>
                      </a:r>
                    </a:p>
                  </a:txBody>
                  <a:tcPr marL="68580" marR="68580" marT="0" marB="0" anchor="ctr">
                    <a:lnL>
                      <a:noFill/>
                    </a:lnL>
                    <a:lnR>
                      <a:noFill/>
                    </a:lnR>
                    <a:lnT>
                      <a:noFill/>
                    </a:lnT>
                    <a:lnB>
                      <a:noFill/>
                    </a:lnB>
                    <a:pattFill prst="pct20">
                      <a:fgClr>
                        <a:srgbClr val="FFFFFF"/>
                      </a:fgClr>
                      <a:bgClr>
                        <a:srgbClr val="D9D9D9"/>
                      </a:bgClr>
                    </a:pattFill>
                  </a:tcPr>
                </a:tc>
                <a:tc hMerge="1">
                  <a:txBody>
                    <a:bodyPr/>
                    <a:lstStyle/>
                    <a:p>
                      <a:endParaRPr lang="en-US"/>
                    </a:p>
                  </a:txBody>
                  <a:tcPr/>
                </a:tc>
                <a:tc hMerge="1">
                  <a:txBody>
                    <a:bodyPr/>
                    <a:lstStyle/>
                    <a:p>
                      <a:endParaRPr lang="en-US"/>
                    </a:p>
                  </a:txBody>
                  <a:tcPr/>
                </a:tc>
              </a:tr>
              <a:tr h="1356537">
                <a:tc>
                  <a:txBody>
                    <a:bodyPr/>
                    <a:lstStyle/>
                    <a:p>
                      <a:endParaRPr lang="en-US" dirty="0"/>
                    </a:p>
                  </a:txBody>
                  <a:tcPr marL="68580" marR="68580" marT="0" marB="0" anchor="ctr">
                    <a:lnL>
                      <a:noFill/>
                    </a:lnL>
                    <a:lnR>
                      <a:noFill/>
                    </a:lnR>
                    <a:lnT>
                      <a:noFill/>
                    </a:lnT>
                    <a:lnB>
                      <a:noFill/>
                    </a:lnB>
                    <a:blipFill rotWithShape="0">
                      <a:blip r:embed="rId4"/>
                      <a:stretch>
                        <a:fillRect t="-62780" r="-130293"/>
                      </a:stretch>
                    </a:blipFill>
                  </a:tcPr>
                </a:tc>
                <a:tc>
                  <a:txBody>
                    <a:bodyPr/>
                    <a:lstStyle/>
                    <a:p>
                      <a:pPr marL="0" marR="0" algn="ctr">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pattFill prst="pct20">
                      <a:fgClr>
                        <a:srgbClr val="FFFFFF"/>
                      </a:fgClr>
                      <a:bgClr>
                        <a:srgbClr val="D9D9D9"/>
                      </a:bgClr>
                    </a:pattFill>
                  </a:tcPr>
                </a:tc>
                <a:tc>
                  <a:txBody>
                    <a:bodyPr/>
                    <a:lstStyle/>
                    <a:p>
                      <a:endParaRPr lang="en-US" dirty="0"/>
                    </a:p>
                  </a:txBody>
                  <a:tcPr marL="68580" marR="68580" marT="0" marB="0" anchor="ctr">
                    <a:lnL>
                      <a:noFill/>
                    </a:lnL>
                    <a:lnR>
                      <a:noFill/>
                    </a:lnR>
                    <a:lnT>
                      <a:noFill/>
                    </a:lnT>
                    <a:lnB>
                      <a:noFill/>
                    </a:lnB>
                    <a:blipFill rotWithShape="0">
                      <a:blip r:embed="rId4"/>
                      <a:stretch>
                        <a:fillRect l="-114423" t="-62780"/>
                      </a:stretch>
                    </a:blipFill>
                  </a:tcPr>
                </a:tc>
              </a:tr>
            </a:tbl>
          </a:graphicData>
        </a:graphic>
      </p:graphicFrame>
      <p:sp>
        <p:nvSpPr>
          <p:cNvPr id="295939"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pic>
        <p:nvPicPr>
          <p:cNvPr id="295940" name="Picture 5" descr="http://sweetclipart.com/multisite/sweetclipart/files/wall_clock_thre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0" y="-21259800"/>
            <a:ext cx="13414375" cy="134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Callout 2"/>
          <p:cNvSpPr/>
          <p:nvPr/>
        </p:nvSpPr>
        <p:spPr>
          <a:xfrm>
            <a:off x="1066800" y="2033588"/>
            <a:ext cx="2667000" cy="1600200"/>
          </a:xfrm>
          <a:prstGeom prst="wedgeEllipseCallout">
            <a:avLst>
              <a:gd name="adj1" fmla="val 113621"/>
              <a:gd name="adj2" fmla="val 9778"/>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a:solidFill>
                  <a:schemeClr val="tx1"/>
                </a:solidFill>
              </a:rPr>
              <a:t>34.6%</a:t>
            </a:r>
          </a:p>
        </p:txBody>
      </p:sp>
      <p:graphicFrame>
        <p:nvGraphicFramePr>
          <p:cNvPr id="8" name="Table 7"/>
          <p:cNvGraphicFramePr>
            <a:graphicFrameLocks noGrp="1"/>
          </p:cNvGraphicFramePr>
          <p:nvPr/>
        </p:nvGraphicFramePr>
        <p:xfrm>
          <a:off x="2438400" y="3962400"/>
          <a:ext cx="4038600" cy="5591176"/>
        </p:xfrm>
        <a:graphic>
          <a:graphicData uri="http://schemas.openxmlformats.org/drawingml/2006/table">
            <a:tbl>
              <a:tblPr firstRow="1" firstCol="1" bandRow="1"/>
              <a:tblGrid>
                <a:gridCol w="2218002"/>
                <a:gridCol w="364318"/>
                <a:gridCol w="364318"/>
                <a:gridCol w="364318"/>
                <a:gridCol w="364318"/>
                <a:gridCol w="363326"/>
              </a:tblGrid>
              <a:tr h="521893">
                <a:tc gridSpan="6">
                  <a:txBody>
                    <a:bodyPr/>
                    <a:lstStyle/>
                    <a:p>
                      <a:pPr marL="0" marR="0" algn="ctr">
                        <a:lnSpc>
                          <a:spcPct val="107000"/>
                        </a:lnSpc>
                        <a:spcBef>
                          <a:spcPts val="0"/>
                        </a:spcBef>
                        <a:spcAft>
                          <a:spcPts val="0"/>
                        </a:spcAft>
                      </a:pPr>
                      <a:r>
                        <a:rPr lang="en-US" sz="3200" b="1" dirty="0">
                          <a:effectLst/>
                          <a:latin typeface="Arial Black" panose="020B0A04020102020204" pitchFamily="34" charset="0"/>
                          <a:ea typeface="Calibri" panose="020F0502020204030204" pitchFamily="34" charset="0"/>
                          <a:cs typeface="Times New Roman" panose="02020603050405020304" pitchFamily="18" charset="0"/>
                        </a:rPr>
                        <a:t>Nutrition Facts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0271">
                <a:tc gridSpan="6">
                  <a:txBody>
                    <a:bodyPr/>
                    <a:lstStyle/>
                    <a:p>
                      <a:pPr marL="45720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Times New Roman" panose="02020603050405020304" pitchFamily="18" charset="0"/>
                        </a:rPr>
                        <a:t>Serving Size 1 oz (28 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762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3384">
                <a:tc gridSpan="6">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Amount Per Serving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1389">
                <a:tc gridSpan="2">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Calories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gridSpan="4">
                  <a:txBody>
                    <a:bodyPr/>
                    <a:lstStyle/>
                    <a:p>
                      <a:pPr marL="0" marR="0" algn="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130</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91389">
                <a:tc gridSpan="2">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Calories from fat</a:t>
                      </a:r>
                    </a:p>
                  </a:txBody>
                  <a:tcPr marL="63322" marR="63322"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45</a:t>
                      </a:r>
                    </a:p>
                  </a:txBody>
                  <a:tcPr marL="63322" marR="63322"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00349">
                <a:tc>
                  <a:txBody>
                    <a:bodyPr/>
                    <a:lstStyle/>
                    <a:p>
                      <a:pPr marL="0" marR="0">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chemeClr val="bg1"/>
                    </a:solidFill>
                  </a:tcPr>
                </a:tc>
                <a:tc gridSpan="5">
                  <a:txBody>
                    <a:bodyPr/>
                    <a:lstStyle/>
                    <a:p>
                      <a:pPr marL="0" marR="0" algn="r">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Daily Value*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Total Fat</a:t>
                      </a:r>
                      <a:r>
                        <a:rPr lang="en-US" sz="2400" dirty="0">
                          <a:effectLst/>
                          <a:latin typeface="Calibri" panose="020F0502020204030204" pitchFamily="34" charset="0"/>
                          <a:ea typeface="Calibri" panose="020F0502020204030204" pitchFamily="34" charset="0"/>
                          <a:cs typeface="Times New Roman" panose="02020603050405020304" pitchFamily="18" charset="0"/>
                        </a:rPr>
                        <a:t>     5g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8%</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Saturated Fat 1g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4%</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Trans Fat  0 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Cholesterol</a:t>
                      </a:r>
                      <a:r>
                        <a:rPr lang="en-US" sz="2400" dirty="0">
                          <a:effectLst/>
                          <a:latin typeface="Calibri" panose="020F0502020204030204" pitchFamily="34" charset="0"/>
                          <a:ea typeface="Calibri" panose="020F0502020204030204" pitchFamily="34" charset="0"/>
                          <a:cs typeface="Times New Roman" panose="02020603050405020304" pitchFamily="18" charset="0"/>
                        </a:rPr>
                        <a:t> 0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Sodium</a:t>
                      </a:r>
                      <a:r>
                        <a:rPr lang="en-US" sz="2400" dirty="0">
                          <a:effectLst/>
                          <a:latin typeface="Calibri" panose="020F0502020204030204" pitchFamily="34" charset="0"/>
                          <a:ea typeface="Calibri" panose="020F0502020204030204" pitchFamily="34" charset="0"/>
                          <a:cs typeface="Times New Roman" panose="02020603050405020304" pitchFamily="18" charset="0"/>
                        </a:rPr>
                        <a:t> 220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9%</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3">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Total Carbohydrates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gridSpan="3">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6%</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c hMerge="1">
                  <a:txBody>
                    <a:bodyPr/>
                    <a:lstStyle/>
                    <a:p>
                      <a:endParaRPr lang="en-US"/>
                    </a:p>
                  </a:txBody>
                  <a:tcPr/>
                </a:tc>
              </a:tr>
              <a:tr h="391389">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Dietary Fiber 3g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13%</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89">
                <a:tc gridSpan="5">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Sugars less than 1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r>
              <a:tr h="391389">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Protein </a:t>
                      </a:r>
                      <a:r>
                        <a:rPr lang="en-US" sz="2400" dirty="0">
                          <a:effectLst/>
                          <a:latin typeface="Calibri" panose="020F0502020204030204" pitchFamily="34" charset="0"/>
                          <a:ea typeface="Calibri" panose="020F0502020204030204" pitchFamily="34" charset="0"/>
                          <a:cs typeface="Times New Roman" panose="02020603050405020304" pitchFamily="18" charset="0"/>
                        </a:rPr>
                        <a:t>3g</a:t>
                      </a:r>
                    </a:p>
                  </a:txBody>
                  <a:tcPr marL="63322" marR="63322"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bl>
          </a:graphicData>
        </a:graphic>
      </p:graphicFrame>
      <p:sp>
        <p:nvSpPr>
          <p:cNvPr id="9" name="Oval 8"/>
          <p:cNvSpPr/>
          <p:nvPr/>
        </p:nvSpPr>
        <p:spPr>
          <a:xfrm>
            <a:off x="2019300" y="5943600"/>
            <a:ext cx="5105400" cy="569913"/>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95977"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133600"/>
            <a:ext cx="3176588"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pic>
        <p:nvPicPr>
          <p:cNvPr id="297987" name="Picture 5" descr="http://sweetclipart.com/multisite/sweetclipart/files/wall_clock_thr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1259800"/>
            <a:ext cx="13414375" cy="134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152400" y="1447800"/>
          <a:ext cx="4038600" cy="5591171"/>
        </p:xfrm>
        <a:graphic>
          <a:graphicData uri="http://schemas.openxmlformats.org/drawingml/2006/table">
            <a:tbl>
              <a:tblPr firstRow="1" firstCol="1" bandRow="1"/>
              <a:tblGrid>
                <a:gridCol w="2218002"/>
                <a:gridCol w="364318"/>
                <a:gridCol w="364318"/>
                <a:gridCol w="364318"/>
                <a:gridCol w="364318"/>
                <a:gridCol w="363326"/>
              </a:tblGrid>
              <a:tr h="521848">
                <a:tc gridSpan="6">
                  <a:txBody>
                    <a:bodyPr/>
                    <a:lstStyle/>
                    <a:p>
                      <a:pPr marL="0" marR="0" algn="ctr">
                        <a:lnSpc>
                          <a:spcPct val="107000"/>
                        </a:lnSpc>
                        <a:spcBef>
                          <a:spcPts val="0"/>
                        </a:spcBef>
                        <a:spcAft>
                          <a:spcPts val="0"/>
                        </a:spcAft>
                      </a:pPr>
                      <a:r>
                        <a:rPr lang="en-US" sz="3200" b="1" dirty="0">
                          <a:effectLst/>
                          <a:latin typeface="Arial Black" panose="020B0A04020102020204" pitchFamily="34" charset="0"/>
                          <a:ea typeface="Calibri" panose="020F0502020204030204" pitchFamily="34" charset="0"/>
                          <a:cs typeface="Times New Roman" panose="02020603050405020304" pitchFamily="18" charset="0"/>
                        </a:rPr>
                        <a:t>Nutrition Facts</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60273">
                <a:tc gridSpan="6">
                  <a:txBody>
                    <a:bodyPr/>
                    <a:lstStyle/>
                    <a:p>
                      <a:pPr marL="457200" marR="0">
                        <a:lnSpc>
                          <a:spcPct val="107000"/>
                        </a:lnSpc>
                        <a:spcBef>
                          <a:spcPts val="0"/>
                        </a:spcBef>
                        <a:spcAft>
                          <a:spcPts val="0"/>
                        </a:spcAft>
                      </a:pPr>
                      <a:r>
                        <a:rPr lang="en-US" sz="1300">
                          <a:effectLst/>
                          <a:latin typeface="Calibri" panose="020F0502020204030204" pitchFamily="34" charset="0"/>
                          <a:ea typeface="Calibri" panose="020F0502020204030204" pitchFamily="34" charset="0"/>
                          <a:cs typeface="Times New Roman" panose="02020603050405020304" pitchFamily="18" charset="0"/>
                        </a:rPr>
                        <a:t>Serving Size 1 oz (28 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762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3386">
                <a:tc gridSpan="6">
                  <a:txBody>
                    <a:bodyPr/>
                    <a:lstStyle/>
                    <a:p>
                      <a:pPr marL="0" marR="0">
                        <a:lnSpc>
                          <a:spcPct val="107000"/>
                        </a:lnSpc>
                        <a:spcBef>
                          <a:spcPts val="0"/>
                        </a:spcBef>
                        <a:spcAft>
                          <a:spcPts val="0"/>
                        </a:spcAft>
                      </a:pPr>
                      <a:r>
                        <a:rPr lang="en-US" sz="1000" b="1">
                          <a:effectLst/>
                          <a:latin typeface="Calibri" panose="020F0502020204030204" pitchFamily="34" charset="0"/>
                          <a:ea typeface="Calibri" panose="020F0502020204030204" pitchFamily="34" charset="0"/>
                          <a:cs typeface="Times New Roman" panose="02020603050405020304" pitchFamily="18" charset="0"/>
                        </a:rPr>
                        <a:t>Amount Per Serving</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1392">
                <a:tc gridSpan="2">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Calories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gridSpan="4">
                  <a:txBody>
                    <a:bodyPr/>
                    <a:lstStyle/>
                    <a:p>
                      <a:pPr marL="0" marR="0" algn="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130</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91392">
                <a:tc gridSpan="2">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Calories from fat</a:t>
                      </a:r>
                    </a:p>
                  </a:txBody>
                  <a:tcPr marL="63322" marR="63322"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gridSpan="4">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45</a:t>
                      </a:r>
                    </a:p>
                  </a:txBody>
                  <a:tcPr marL="63322" marR="63322"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00352">
                <a:tc>
                  <a:txBody>
                    <a:bodyPr/>
                    <a:lstStyle/>
                    <a:p>
                      <a:pPr marL="0" marR="0">
                        <a:lnSpc>
                          <a:spcPct val="107000"/>
                        </a:lnSpc>
                        <a:spcBef>
                          <a:spcPts val="0"/>
                        </a:spcBef>
                        <a:spcAft>
                          <a:spcPts val="0"/>
                        </a:spcAft>
                      </a:pP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chemeClr val="bg1"/>
                    </a:solidFill>
                  </a:tcPr>
                </a:tc>
                <a:tc gridSpan="5">
                  <a:txBody>
                    <a:bodyPr/>
                    <a:lstStyle/>
                    <a:p>
                      <a:pPr marL="0" marR="0" algn="r">
                        <a:lnSpc>
                          <a:spcPct val="107000"/>
                        </a:lnSpc>
                        <a:spcBef>
                          <a:spcPts val="0"/>
                        </a:spcBef>
                        <a:spcAft>
                          <a:spcPts val="0"/>
                        </a:spcAft>
                      </a:pPr>
                      <a:r>
                        <a:rPr lang="en-US" sz="1300" dirty="0">
                          <a:effectLst/>
                          <a:latin typeface="Calibri" panose="020F0502020204030204" pitchFamily="34" charset="0"/>
                          <a:ea typeface="Calibri" panose="020F0502020204030204" pitchFamily="34" charset="0"/>
                          <a:cs typeface="Times New Roman" panose="02020603050405020304" pitchFamily="18" charset="0"/>
                        </a:rPr>
                        <a:t>% Daily Value*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1392">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Total Fat</a:t>
                      </a:r>
                      <a:r>
                        <a:rPr lang="en-US" sz="2400" dirty="0">
                          <a:effectLst/>
                          <a:latin typeface="Calibri" panose="020F0502020204030204" pitchFamily="34" charset="0"/>
                          <a:ea typeface="Calibri" panose="020F0502020204030204" pitchFamily="34" charset="0"/>
                          <a:cs typeface="Times New Roman" panose="02020603050405020304" pitchFamily="18" charset="0"/>
                        </a:rPr>
                        <a:t>     5g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8%</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92">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Saturated Fat 1g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4%</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92">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Trans Fat  0 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92">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Cholesterol</a:t>
                      </a:r>
                      <a:r>
                        <a:rPr lang="en-US" sz="2400" dirty="0">
                          <a:effectLst/>
                          <a:latin typeface="Calibri" panose="020F0502020204030204" pitchFamily="34" charset="0"/>
                          <a:ea typeface="Calibri" panose="020F0502020204030204" pitchFamily="34" charset="0"/>
                          <a:cs typeface="Times New Roman" panose="02020603050405020304" pitchFamily="18" charset="0"/>
                        </a:rPr>
                        <a:t> 0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92">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Sodium</a:t>
                      </a:r>
                      <a:r>
                        <a:rPr lang="en-US" sz="2400" dirty="0">
                          <a:effectLst/>
                          <a:latin typeface="Calibri" panose="020F0502020204030204" pitchFamily="34" charset="0"/>
                          <a:ea typeface="Calibri" panose="020F0502020204030204" pitchFamily="34" charset="0"/>
                          <a:cs typeface="Times New Roman" panose="02020603050405020304" pitchFamily="18" charset="0"/>
                        </a:rPr>
                        <a:t> 220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9%</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92">
                <a:tc gridSpan="3">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Total Carbohydrates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gridSpan="3">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6%</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c hMerge="1">
                  <a:txBody>
                    <a:bodyPr/>
                    <a:lstStyle/>
                    <a:p>
                      <a:endParaRPr lang="en-US"/>
                    </a:p>
                  </a:txBody>
                  <a:tcPr/>
                </a:tc>
              </a:tr>
              <a:tr h="391392">
                <a:tc gridSpan="4">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Dietary Fiber 3g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13%</a:t>
                      </a: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c hMerge="1">
                  <a:txBody>
                    <a:bodyPr/>
                    <a:lstStyle/>
                    <a:p>
                      <a:endParaRPr lang="en-US"/>
                    </a:p>
                  </a:txBody>
                  <a:tcPr/>
                </a:tc>
              </a:tr>
              <a:tr h="391392">
                <a:tc gridSpan="5">
                  <a:txBody>
                    <a:bodyPr/>
                    <a:lstStyle/>
                    <a:p>
                      <a:pPr marL="0" marR="0">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    Sugars less than 1 mg</a:t>
                      </a:r>
                    </a:p>
                  </a:txBody>
                  <a:tcPr marL="63322" marR="63322" marT="0" marB="0">
                    <a:lnL w="28575" cap="flat" cmpd="sng" algn="ctr">
                      <a:solidFill>
                        <a:srgbClr val="000000"/>
                      </a:solidFill>
                      <a:prstDash val="solid"/>
                      <a:round/>
                      <a:headEnd type="none" w="med" len="med"/>
                      <a:tailEnd type="none" w="med" len="med"/>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a:noFill/>
                    </a:lnT>
                    <a:lnB>
                      <a:noFill/>
                    </a:lnB>
                    <a:solidFill>
                      <a:schemeClr val="bg1"/>
                    </a:solidFill>
                  </a:tcPr>
                </a:tc>
              </a:tr>
              <a:tr h="391392">
                <a:tc gridSpan="4">
                  <a:txBody>
                    <a:bodyPr/>
                    <a:lstStyle/>
                    <a:p>
                      <a:pPr marL="0" marR="0">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Protein </a:t>
                      </a:r>
                      <a:r>
                        <a:rPr lang="en-US" sz="2400" dirty="0">
                          <a:effectLst/>
                          <a:latin typeface="Calibri" panose="020F0502020204030204" pitchFamily="34" charset="0"/>
                          <a:ea typeface="Calibri" panose="020F0502020204030204" pitchFamily="34" charset="0"/>
                          <a:cs typeface="Times New Roman" panose="02020603050405020304" pitchFamily="18" charset="0"/>
                        </a:rPr>
                        <a:t>3g</a:t>
                      </a:r>
                    </a:p>
                  </a:txBody>
                  <a:tcPr marL="63322" marR="63322"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algn="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322" marR="63322"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r>
            </a:tbl>
          </a:graphicData>
        </a:graphic>
      </p:graphicFrame>
      <p:sp>
        <p:nvSpPr>
          <p:cNvPr id="9" name="Oval 8"/>
          <p:cNvSpPr/>
          <p:nvPr/>
        </p:nvSpPr>
        <p:spPr>
          <a:xfrm>
            <a:off x="36513" y="3810000"/>
            <a:ext cx="3087687" cy="533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6" name="Table 5"/>
          <p:cNvGraphicFramePr>
            <a:graphicFrameLocks noGrp="1"/>
          </p:cNvGraphicFramePr>
          <p:nvPr/>
        </p:nvGraphicFramePr>
        <p:xfrm>
          <a:off x="4419600" y="3552793"/>
          <a:ext cx="4095750" cy="2788171"/>
        </p:xfrm>
        <a:graphic>
          <a:graphicData uri="http://schemas.openxmlformats.org/drawingml/2006/table">
            <a:tbl>
              <a:tblPr firstRow="1" firstCol="1" bandRow="1"/>
              <a:tblGrid>
                <a:gridCol w="4095750"/>
              </a:tblGrid>
              <a:tr h="841248">
                <a:tc>
                  <a:txBody>
                    <a:bodyPr/>
                    <a:lstStyle/>
                    <a:p>
                      <a:pPr marL="0" marR="0" algn="ctr">
                        <a:lnSpc>
                          <a:spcPct val="115000"/>
                        </a:lnSpc>
                        <a:spcBef>
                          <a:spcPts val="0"/>
                        </a:spcBef>
                        <a:spcAft>
                          <a:spcPts val="10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To calculate the percentage of calories from Saturated Fat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8702" marR="58702" marT="0" marB="0" anchor="ctr">
                    <a:lnL>
                      <a:noFill/>
                    </a:lnL>
                    <a:lnR>
                      <a:noFill/>
                    </a:lnR>
                    <a:lnT>
                      <a:noFill/>
                    </a:lnT>
                    <a:lnB>
                      <a:noFill/>
                    </a:lnB>
                    <a:pattFill prst="pct20">
                      <a:fgClr>
                        <a:srgbClr val="FFFFFF"/>
                      </a:fgClr>
                      <a:bgClr>
                        <a:srgbClr val="D9D9D9"/>
                      </a:bgClr>
                    </a:pattFill>
                  </a:tcPr>
                </a:tc>
              </a:tr>
              <a:tr h="1946923">
                <a:tc>
                  <a:txBody>
                    <a:bodyPr/>
                    <a:lstStyle/>
                    <a:p>
                      <a:endParaRPr lang="en-US"/>
                    </a:p>
                  </a:txBody>
                  <a:tcPr marL="58702" marR="58702" marT="0" marB="0" anchor="ctr">
                    <a:lnL>
                      <a:noFill/>
                    </a:lnL>
                    <a:lnR>
                      <a:noFill/>
                    </a:lnR>
                    <a:lnT>
                      <a:noFill/>
                    </a:lnT>
                    <a:lnB>
                      <a:noFill/>
                    </a:lnB>
                    <a:blipFill rotWithShape="0">
                      <a:blip r:embed="rId5"/>
                      <a:stretch>
                        <a:fillRect t="-46106"/>
                      </a:stretch>
                    </a:blipFill>
                  </a:tcPr>
                </a:tc>
              </a:tr>
            </a:tbl>
          </a:graphicData>
        </a:graphic>
      </p:graphicFrame>
      <p:sp>
        <p:nvSpPr>
          <p:cNvPr id="7" name="Oval Callout 6"/>
          <p:cNvSpPr/>
          <p:nvPr/>
        </p:nvSpPr>
        <p:spPr>
          <a:xfrm>
            <a:off x="6450013" y="1524000"/>
            <a:ext cx="2667000" cy="1600200"/>
          </a:xfrm>
          <a:prstGeom prst="wedgeEllipseCallout">
            <a:avLst>
              <a:gd name="adj1" fmla="val -38664"/>
              <a:gd name="adj2" fmla="val 17064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a:solidFill>
                  <a:schemeClr val="tx1"/>
                </a:solidFill>
              </a:rPr>
              <a:t>6.9%</a:t>
            </a:r>
          </a:p>
        </p:txBody>
      </p:sp>
    </p:spTree>
    <p:custDataLst>
      <p:tags r:id="rId1"/>
    </p:custData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TextBox 4"/>
          <p:cNvSpPr txBox="1">
            <a:spLocks noChangeArrowheads="1"/>
          </p:cNvSpPr>
          <p:nvPr/>
        </p:nvSpPr>
        <p:spPr bwMode="auto">
          <a:xfrm>
            <a:off x="-33338" y="304800"/>
            <a:ext cx="9144001"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 Beverages</a:t>
            </a:r>
          </a:p>
        </p:txBody>
      </p:sp>
      <p:pic>
        <p:nvPicPr>
          <p:cNvPr id="300035" name="Picture 4" descr="http://insidefitnessmag.com/wp-content/uploads/2011/06/sport-drin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5125" y="3124200"/>
            <a:ext cx="4968875"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0036" name="Picture 6" descr="http://www.tranquilwater.com.au/update/wp-content/uploads/1.5L-Water-Bottl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3319463"/>
            <a:ext cx="324485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3"/>
          <p:cNvSpPr txBox="1">
            <a:spLocks/>
          </p:cNvSpPr>
          <p:nvPr/>
        </p:nvSpPr>
        <p:spPr>
          <a:xfrm>
            <a:off x="296863" y="1600200"/>
            <a:ext cx="8839200" cy="5029200"/>
          </a:xfrm>
          <a:prstGeom prst="rect">
            <a:avLst/>
          </a:prstGeom>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charset="0"/>
              <a:buNone/>
              <a:defRPr/>
            </a:pPr>
            <a:r>
              <a:rPr lang="en-US" sz="3600" b="1" dirty="0" smtClean="0"/>
              <a:t>Standards for </a:t>
            </a:r>
            <a:r>
              <a:rPr lang="en-US" sz="3600" b="1" u="sng" dirty="0" smtClean="0"/>
              <a:t>Beverages</a:t>
            </a:r>
          </a:p>
          <a:p>
            <a:pPr>
              <a:buFont typeface="Arial" charset="0"/>
              <a:buChar char="•"/>
              <a:defRPr/>
            </a:pPr>
            <a:r>
              <a:rPr lang="en-US" dirty="0" smtClean="0"/>
              <a:t>Varies by Grade Level</a:t>
            </a:r>
          </a:p>
          <a:p>
            <a:pPr>
              <a:buFont typeface="Arial" charset="0"/>
              <a:buChar char="•"/>
              <a:defRPr/>
            </a:pPr>
            <a:r>
              <a:rPr lang="en-US" dirty="0" smtClean="0"/>
              <a:t>Identifies specific types of beverages</a:t>
            </a:r>
          </a:p>
          <a:p>
            <a:pPr>
              <a:buFont typeface="Arial" charset="0"/>
              <a:buChar char="•"/>
              <a:defRPr/>
            </a:pPr>
            <a:r>
              <a:rPr lang="en-US" dirty="0" smtClean="0"/>
              <a:t>Based on size</a:t>
            </a: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3"/>
          <p:cNvSpPr txBox="1">
            <a:spLocks noChangeArrowheads="1"/>
          </p:cNvSpPr>
          <p:nvPr/>
        </p:nvSpPr>
        <p:spPr bwMode="auto">
          <a:xfrm>
            <a:off x="0" y="255588"/>
            <a:ext cx="9144000" cy="7683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buFont typeface="Arial" panose="020B0604020202020204" pitchFamily="34" charset="0"/>
              <a:buNone/>
              <a:defRPr/>
            </a:pPr>
            <a:r>
              <a:rPr lang="en-US" altLang="en-US" sz="4400" b="1" dirty="0" smtClean="0">
                <a:solidFill>
                  <a:schemeClr val="bg1"/>
                </a:solidFill>
                <a:latin typeface="+mn-lt"/>
              </a:rPr>
              <a:t>Determining oz Equivalency</a:t>
            </a:r>
          </a:p>
        </p:txBody>
      </p:sp>
      <p:sp>
        <p:nvSpPr>
          <p:cNvPr id="7" name="Content Placeholder 2"/>
          <p:cNvSpPr txBox="1">
            <a:spLocks/>
          </p:cNvSpPr>
          <p:nvPr/>
        </p:nvSpPr>
        <p:spPr bwMode="auto">
          <a:xfrm>
            <a:off x="4724400" y="1304925"/>
            <a:ext cx="4267200" cy="3276600"/>
          </a:xfrm>
          <a:prstGeom prst="rect">
            <a:avLst/>
          </a:prstGeom>
          <a:solidFill>
            <a:schemeClr val="bg1">
              <a:lumMod val="75000"/>
            </a:schemeClr>
          </a:solidFill>
          <a:extLst/>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pitchFamily="34" charset="0"/>
              <a:buNone/>
              <a:defRPr/>
            </a:pPr>
            <a:r>
              <a:rPr lang="en-US" sz="3600" b="1" dirty="0" smtClean="0"/>
              <a:t>OZ Equivalency based on </a:t>
            </a:r>
            <a:r>
              <a:rPr lang="en-US" sz="3600" b="1" u="sng" dirty="0" smtClean="0"/>
              <a:t>weight of product</a:t>
            </a:r>
            <a:r>
              <a:rPr lang="en-US" sz="3600" b="1" dirty="0" smtClean="0"/>
              <a:t> using </a:t>
            </a:r>
          </a:p>
          <a:p>
            <a:pPr marL="0" indent="0" algn="ctr" eaLnBrk="1" hangingPunct="1">
              <a:buFont typeface="Arial" pitchFamily="34" charset="0"/>
              <a:buNone/>
              <a:defRPr/>
            </a:pPr>
            <a:r>
              <a:rPr lang="en-US" sz="3600" b="1" dirty="0" smtClean="0"/>
              <a:t>Exhibit A</a:t>
            </a:r>
          </a:p>
          <a:p>
            <a:pPr marL="0" indent="0" algn="ctr" eaLnBrk="1" hangingPunct="1">
              <a:buFont typeface="Arial" pitchFamily="34" charset="0"/>
              <a:buNone/>
              <a:defRPr/>
            </a:pPr>
            <a:r>
              <a:rPr lang="en-US" sz="2400" dirty="0" smtClean="0"/>
              <a:t>(documented by a product label and Exhibit A)</a:t>
            </a:r>
          </a:p>
        </p:txBody>
      </p:sp>
      <p:sp>
        <p:nvSpPr>
          <p:cNvPr id="8" name="Content Placeholder 2"/>
          <p:cNvSpPr txBox="1">
            <a:spLocks/>
          </p:cNvSpPr>
          <p:nvPr/>
        </p:nvSpPr>
        <p:spPr bwMode="auto">
          <a:xfrm>
            <a:off x="247650" y="1319213"/>
            <a:ext cx="4267200" cy="2971800"/>
          </a:xfrm>
          <a:prstGeom prst="rect">
            <a:avLst/>
          </a:prstGeom>
          <a:solidFill>
            <a:schemeClr val="bg1">
              <a:lumMod val="75000"/>
            </a:schemeClr>
          </a:solidFill>
          <a:extLst/>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pitchFamily="34" charset="0"/>
              <a:buNone/>
              <a:defRPr/>
            </a:pPr>
            <a:r>
              <a:rPr lang="en-US" sz="3600" b="1" dirty="0" smtClean="0"/>
              <a:t>OZ Equivalency based on </a:t>
            </a:r>
            <a:r>
              <a:rPr lang="en-US" sz="3600" b="1" u="sng" dirty="0" smtClean="0"/>
              <a:t>weight of creditable grains</a:t>
            </a:r>
          </a:p>
          <a:p>
            <a:pPr marL="0" indent="0" algn="ctr" eaLnBrk="1" hangingPunct="1">
              <a:buFont typeface="Arial" pitchFamily="34" charset="0"/>
              <a:buNone/>
              <a:defRPr/>
            </a:pPr>
            <a:r>
              <a:rPr lang="en-US" sz="2400" dirty="0" smtClean="0"/>
              <a:t>(documented by a CN label on a mixed dish OR product formulation statement)</a:t>
            </a:r>
          </a:p>
        </p:txBody>
      </p:sp>
      <p:pic>
        <p:nvPicPr>
          <p:cNvPr id="41989"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55863" y="4103688"/>
            <a:ext cx="4329112"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363045">
            <a:off x="4213225" y="4332288"/>
            <a:ext cx="28114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320925" y="3916363"/>
            <a:ext cx="2298700" cy="181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TextBox 4"/>
          <p:cNvSpPr txBox="1">
            <a:spLocks noChangeArrowheads="1"/>
          </p:cNvSpPr>
          <p:nvPr/>
        </p:nvSpPr>
        <p:spPr bwMode="auto">
          <a:xfrm>
            <a:off x="-33338" y="304800"/>
            <a:ext cx="9144001"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 Beverages</a:t>
            </a:r>
          </a:p>
        </p:txBody>
      </p:sp>
      <p:pic>
        <p:nvPicPr>
          <p:cNvPr id="30208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343400"/>
            <a:ext cx="3271838"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nvGraphicFramePr>
        <p:xfrm>
          <a:off x="-228600" y="1219200"/>
          <a:ext cx="4283075" cy="4011613"/>
        </p:xfrm>
        <a:graphic>
          <a:graphicData uri="http://schemas.openxmlformats.org/drawingml/2006/table">
            <a:tbl>
              <a:tblPr firstRow="1" firstCol="1" bandRow="1"/>
              <a:tblGrid>
                <a:gridCol w="4283075"/>
              </a:tblGrid>
              <a:tr h="4011613">
                <a:tc>
                  <a:txBody>
                    <a:bodyPr/>
                    <a:lstStyle/>
                    <a:p>
                      <a:pPr marL="457200" marR="0">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Ingredients: Pure fruit juice from grape, apple, orange acerola and lemon juice concentrate, sparkling water, natural flavors, natural colors, vitamin C, calcium, vitamin D.</a:t>
                      </a:r>
                    </a:p>
                    <a:p>
                      <a:pPr marL="0" marR="0">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r>
            </a:tbl>
          </a:graphicData>
        </a:graphic>
      </p:graphicFrame>
      <p:graphicFrame>
        <p:nvGraphicFramePr>
          <p:cNvPr id="6" name="Table 5"/>
          <p:cNvGraphicFramePr>
            <a:graphicFrameLocks noGrp="1"/>
          </p:cNvGraphicFramePr>
          <p:nvPr/>
        </p:nvGraphicFramePr>
        <p:xfrm>
          <a:off x="5181600" y="1828800"/>
          <a:ext cx="3657600" cy="3244852"/>
        </p:xfrm>
        <a:graphic>
          <a:graphicData uri="http://schemas.openxmlformats.org/drawingml/2006/table">
            <a:tbl>
              <a:tblPr firstRow="1" firstCol="1" bandRow="1"/>
              <a:tblGrid>
                <a:gridCol w="2207220"/>
                <a:gridCol w="342770"/>
                <a:gridCol w="498010"/>
                <a:gridCol w="609600"/>
              </a:tblGrid>
              <a:tr h="456538">
                <a:tc gridSpan="4">
                  <a:txBody>
                    <a:bodyPr/>
                    <a:lstStyle/>
                    <a:p>
                      <a:pPr marL="0" marR="0" algn="ctr">
                        <a:lnSpc>
                          <a:spcPct val="107000"/>
                        </a:lnSpc>
                        <a:spcBef>
                          <a:spcPts val="0"/>
                        </a:spcBef>
                        <a:spcAft>
                          <a:spcPts val="0"/>
                        </a:spcAft>
                      </a:pPr>
                      <a:r>
                        <a:rPr lang="en-US" sz="2800" b="1" dirty="0">
                          <a:effectLst/>
                          <a:latin typeface="Arial Black" panose="020B0A04020102020204" pitchFamily="34" charset="0"/>
                          <a:ea typeface="Calibri" panose="020F0502020204030204" pitchFamily="34" charset="0"/>
                          <a:cs typeface="Times New Roman" panose="02020603050405020304" pitchFamily="18" charset="0"/>
                        </a:rPr>
                        <a:t>Nutrition Facts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91328">
                <a:tc gridSpan="4">
                  <a:txBody>
                    <a:bodyPr/>
                    <a:lstStyle/>
                    <a:p>
                      <a:pPr marL="457200" marR="0" algn="l">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Serving Size 8 fl oz </a:t>
                      </a: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762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79377">
                <a:tc gridSpan="4">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Amount Per Serving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26117">
                <a:tc gridSpan="2">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Calories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gridSpan="2">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95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r>
              <a:tr h="260907">
                <a:tc>
                  <a:txBody>
                    <a:bodyPr/>
                    <a:lstStyle/>
                    <a:p>
                      <a:pPr marL="0" marR="0">
                        <a:lnSpc>
                          <a:spcPct val="107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chemeClr val="bg1">
                        <a:lumMod val="85000"/>
                      </a:schemeClr>
                    </a:solidFill>
                  </a:tcPr>
                </a:tc>
                <a:tc gridSpan="3">
                  <a:txBody>
                    <a:bodyPr/>
                    <a:lstStyle/>
                    <a:p>
                      <a:pPr marL="0" marR="0" algn="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Daily Value*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hMerge="1">
                  <a:txBody>
                    <a:bodyPr/>
                    <a:lstStyle/>
                    <a:p>
                      <a:endParaRPr lang="en-US"/>
                    </a:p>
                  </a:txBody>
                  <a:tcPr/>
                </a:tc>
              </a:tr>
              <a:tr h="326117">
                <a:tc gridSpan="3">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Total Fat</a:t>
                      </a:r>
                      <a:r>
                        <a:rPr lang="en-US" sz="2000" dirty="0">
                          <a:effectLst/>
                          <a:latin typeface="Calibri" panose="020F0502020204030204" pitchFamily="34" charset="0"/>
                          <a:ea typeface="Calibri" panose="020F0502020204030204" pitchFamily="34" charset="0"/>
                          <a:cs typeface="Times New Roman" panose="02020603050405020304" pitchFamily="18" charset="0"/>
                        </a:rPr>
                        <a:t>     0g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26117">
                <a:tc gridSpan="3">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Sodium</a:t>
                      </a:r>
                      <a:r>
                        <a:rPr lang="en-US" sz="2000">
                          <a:effectLst/>
                          <a:latin typeface="Calibri" panose="020F0502020204030204" pitchFamily="34" charset="0"/>
                          <a:ea typeface="Calibri" panose="020F0502020204030204" pitchFamily="34" charset="0"/>
                          <a:cs typeface="Times New Roman" panose="02020603050405020304" pitchFamily="18" charset="0"/>
                        </a:rPr>
                        <a:t> 17 mg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26117">
                <a:tc gridSpan="3">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Total Carbohydrates 24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26117">
                <a:tc gridSpan="3">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    Sugars 23g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26117">
                <a:tc gridSpan="3">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Protein </a:t>
                      </a:r>
                      <a:r>
                        <a:rPr lang="en-US" sz="2000">
                          <a:effectLst/>
                          <a:latin typeface="Calibri" panose="020F0502020204030204" pitchFamily="34" charset="0"/>
                          <a:ea typeface="Calibri" panose="020F0502020204030204" pitchFamily="34" charset="0"/>
                          <a:cs typeface="Times New Roman" panose="02020603050405020304" pitchFamily="18" charset="0"/>
                        </a:rPr>
                        <a:t>3g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Tree>
    <p:custDataLst>
      <p:tags r:id="rId1"/>
    </p:custData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TextBox 4"/>
          <p:cNvSpPr txBox="1">
            <a:spLocks noChangeArrowheads="1"/>
          </p:cNvSpPr>
          <p:nvPr/>
        </p:nvSpPr>
        <p:spPr bwMode="auto">
          <a:xfrm>
            <a:off x="-33338" y="304800"/>
            <a:ext cx="9144001"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 Beverages</a:t>
            </a:r>
          </a:p>
        </p:txBody>
      </p:sp>
      <p:pic>
        <p:nvPicPr>
          <p:cNvPr id="30413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376488"/>
            <a:ext cx="1828800" cy="448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2" name="Rectangle 3"/>
          <p:cNvSpPr>
            <a:spLocks noChangeArrowheads="1"/>
          </p:cNvSpPr>
          <p:nvPr/>
        </p:nvSpPr>
        <p:spPr bwMode="auto">
          <a:xfrm>
            <a:off x="3581400" y="4770438"/>
            <a:ext cx="5592763" cy="206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06329" rIns="0" bIns="106329"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000" b="1">
                <a:solidFill>
                  <a:srgbClr val="491A0D"/>
                </a:solidFill>
                <a:latin typeface="Helvetica Neue"/>
              </a:rPr>
              <a:t>ingredients:</a:t>
            </a:r>
          </a:p>
          <a:p>
            <a:pPr algn="ctr"/>
            <a:r>
              <a:rPr lang="en-US" altLang="en-US" sz="2000">
                <a:solidFill>
                  <a:srgbClr val="491A0D"/>
                </a:solidFill>
                <a:latin typeface="geometric_slabserif_703XBd"/>
              </a:rPr>
              <a:t>FILTERED WATER, SUGAR, KIWI JUICE CONCENTRATE, CITRIC ACID, STRAWBERRY JUICE CONCENTRATE, NATURAL FLAVORS, ACACIA GUM, VEGETABLE JUICE CONCENTRATE (FOR COLOR), ESTER GUM </a:t>
            </a:r>
            <a:endParaRPr lang="en-US" altLang="en-US" sz="2000"/>
          </a:p>
        </p:txBody>
      </p:sp>
      <p:graphicFrame>
        <p:nvGraphicFramePr>
          <p:cNvPr id="5" name="Table 4"/>
          <p:cNvGraphicFramePr>
            <a:graphicFrameLocks noGrp="1"/>
          </p:cNvGraphicFramePr>
          <p:nvPr/>
        </p:nvGraphicFramePr>
        <p:xfrm>
          <a:off x="2724150" y="1308100"/>
          <a:ext cx="3390900" cy="3309939"/>
        </p:xfrm>
        <a:graphic>
          <a:graphicData uri="http://schemas.openxmlformats.org/drawingml/2006/table">
            <a:tbl>
              <a:tblPr firstRow="1" firstCol="1" bandRow="1"/>
              <a:tblGrid>
                <a:gridCol w="2046276"/>
                <a:gridCol w="317777"/>
                <a:gridCol w="317777"/>
                <a:gridCol w="709070"/>
              </a:tblGrid>
              <a:tr h="391516">
                <a:tc gridSpan="4">
                  <a:txBody>
                    <a:bodyPr/>
                    <a:lstStyle/>
                    <a:p>
                      <a:pPr marL="0" marR="0" algn="ctr">
                        <a:lnSpc>
                          <a:spcPct val="107000"/>
                        </a:lnSpc>
                        <a:spcBef>
                          <a:spcPts val="0"/>
                        </a:spcBef>
                        <a:spcAft>
                          <a:spcPts val="0"/>
                        </a:spcAft>
                      </a:pPr>
                      <a:r>
                        <a:rPr lang="en-US" sz="2400" b="1" dirty="0">
                          <a:effectLst/>
                          <a:latin typeface="Arial Black" panose="020B0A04020102020204" pitchFamily="34" charset="0"/>
                          <a:ea typeface="Calibri" panose="020F0502020204030204" pitchFamily="34" charset="0"/>
                          <a:cs typeface="Times New Roman" panose="02020603050405020304" pitchFamily="18" charset="0"/>
                        </a:rPr>
                        <a:t>Nutrition Facts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26274">
                <a:tc gridSpan="4">
                  <a:txBody>
                    <a:bodyPr/>
                    <a:lstStyle/>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Serving Size 16 fl oz </a:t>
                      </a:r>
                    </a:p>
                  </a:txBody>
                  <a:tcPr marL="68551" marR="6855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762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79464">
                <a:tc gridSpan="4">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Amount Per Serving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26274">
                <a:tc gridSpan="2">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Calories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gridSpan="2">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190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r>
              <a:tr h="420775">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chemeClr val="bg1">
                        <a:lumMod val="85000"/>
                      </a:schemeClr>
                    </a:solidFill>
                  </a:tcPr>
                </a:tc>
                <a:tc gridSpan="3">
                  <a:txBody>
                    <a:bodyPr/>
                    <a:lstStyle/>
                    <a:p>
                      <a:pPr marL="0" marR="0" algn="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Daily Value*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hMerge="1">
                  <a:txBody>
                    <a:bodyPr/>
                    <a:lstStyle/>
                    <a:p>
                      <a:endParaRPr lang="en-US"/>
                    </a:p>
                  </a:txBody>
                  <a:tcPr/>
                </a:tc>
              </a:tr>
              <a:tr h="326274">
                <a:tc gridSpan="3">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Total Fat</a:t>
                      </a:r>
                      <a:r>
                        <a:rPr lang="en-US" sz="2000">
                          <a:effectLst/>
                          <a:latin typeface="Calibri" panose="020F0502020204030204" pitchFamily="34" charset="0"/>
                          <a:ea typeface="Calibri" panose="020F0502020204030204" pitchFamily="34" charset="0"/>
                          <a:cs typeface="Times New Roman" panose="02020603050405020304" pitchFamily="18" charset="0"/>
                        </a:rPr>
                        <a:t>     0g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26274">
                <a:tc gridSpan="3">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Sodium</a:t>
                      </a:r>
                      <a:r>
                        <a:rPr lang="en-US" sz="2000">
                          <a:effectLst/>
                          <a:latin typeface="Calibri" panose="020F0502020204030204" pitchFamily="34" charset="0"/>
                          <a:ea typeface="Calibri" panose="020F0502020204030204" pitchFamily="34" charset="0"/>
                          <a:cs typeface="Times New Roman" panose="02020603050405020304" pitchFamily="18" charset="0"/>
                        </a:rPr>
                        <a:t> 15 mg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60540">
                <a:tc gridSpan="3">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Total Carbohydrates 46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26274">
                <a:tc gridSpan="3">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    Sugars 45g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26274">
                <a:tc gridSpan="3">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Protein </a:t>
                      </a:r>
                      <a:r>
                        <a:rPr lang="en-US" sz="2000" dirty="0">
                          <a:effectLst/>
                          <a:latin typeface="Calibri" panose="020F0502020204030204" pitchFamily="34" charset="0"/>
                          <a:ea typeface="Calibri" panose="020F0502020204030204" pitchFamily="34" charset="0"/>
                          <a:cs typeface="Times New Roman" panose="02020603050405020304" pitchFamily="18" charset="0"/>
                        </a:rPr>
                        <a:t>0g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51" marR="68551"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Tree>
    <p:custDataLst>
      <p:tags r:id="rId1"/>
    </p:custData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TextBox 4"/>
          <p:cNvSpPr txBox="1">
            <a:spLocks noChangeArrowheads="1"/>
          </p:cNvSpPr>
          <p:nvPr/>
        </p:nvSpPr>
        <p:spPr bwMode="auto">
          <a:xfrm>
            <a:off x="-33338" y="304800"/>
            <a:ext cx="9144001"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 Beverages</a:t>
            </a:r>
          </a:p>
        </p:txBody>
      </p:sp>
      <p:pic>
        <p:nvPicPr>
          <p:cNvPr id="30617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219200"/>
            <a:ext cx="57658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p:cNvGraphicFramePr>
            <a:graphicFrameLocks noGrp="1"/>
          </p:cNvGraphicFramePr>
          <p:nvPr/>
        </p:nvGraphicFramePr>
        <p:xfrm>
          <a:off x="5257800" y="2743200"/>
          <a:ext cx="3392488" cy="3308351"/>
        </p:xfrm>
        <a:graphic>
          <a:graphicData uri="http://schemas.openxmlformats.org/drawingml/2006/table">
            <a:tbl>
              <a:tblPr firstRow="1" firstCol="1" bandRow="1"/>
              <a:tblGrid>
                <a:gridCol w="2047234"/>
                <a:gridCol w="317926"/>
                <a:gridCol w="317926"/>
                <a:gridCol w="709402"/>
              </a:tblGrid>
              <a:tr h="391349">
                <a:tc gridSpan="4">
                  <a:txBody>
                    <a:bodyPr/>
                    <a:lstStyle/>
                    <a:p>
                      <a:pPr marL="0" marR="0" algn="ctr">
                        <a:lnSpc>
                          <a:spcPct val="107000"/>
                        </a:lnSpc>
                        <a:spcBef>
                          <a:spcPts val="0"/>
                        </a:spcBef>
                        <a:spcAft>
                          <a:spcPts val="0"/>
                        </a:spcAft>
                      </a:pPr>
                      <a:r>
                        <a:rPr lang="en-US" sz="2400" b="1" dirty="0">
                          <a:effectLst/>
                          <a:latin typeface="Arial Black" panose="020B0A04020102020204" pitchFamily="34" charset="0"/>
                          <a:ea typeface="Calibri" panose="020F0502020204030204" pitchFamily="34" charset="0"/>
                          <a:cs typeface="Times New Roman" panose="02020603050405020304" pitchFamily="18" charset="0"/>
                        </a:rPr>
                        <a:t>Nutrition Facts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26135">
                <a:tc gridSpan="4">
                  <a:txBody>
                    <a:bodyPr/>
                    <a:lstStyle/>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Serving Size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20 </a:t>
                      </a:r>
                      <a:r>
                        <a:rPr lang="en-US" sz="2000" dirty="0">
                          <a:effectLst/>
                          <a:latin typeface="Calibri" panose="020F0502020204030204" pitchFamily="34" charset="0"/>
                          <a:ea typeface="Calibri" panose="020F0502020204030204" pitchFamily="34" charset="0"/>
                          <a:cs typeface="Times New Roman" panose="02020603050405020304" pitchFamily="18" charset="0"/>
                        </a:rPr>
                        <a:t>fl oz </a:t>
                      </a:r>
                    </a:p>
                  </a:txBody>
                  <a:tcPr marL="68583" marR="6858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762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79387">
                <a:tc gridSpan="4">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Amount Per Serving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26135">
                <a:tc gridSpan="2">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Calories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gridSpan="2">
                  <a:txBody>
                    <a:bodyPr/>
                    <a:lstStyle/>
                    <a:p>
                      <a:pPr marL="0" marR="0" algn="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62.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r>
              <a:tr h="420500">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chemeClr val="bg1">
                        <a:lumMod val="85000"/>
                      </a:schemeClr>
                    </a:solidFill>
                  </a:tcPr>
                </a:tc>
                <a:tc gridSpan="3">
                  <a:txBody>
                    <a:bodyPr/>
                    <a:lstStyle/>
                    <a:p>
                      <a:pPr marL="0" marR="0" algn="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Daily Value*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hMerge="1">
                  <a:txBody>
                    <a:bodyPr/>
                    <a:lstStyle/>
                    <a:p>
                      <a:endParaRPr lang="en-US"/>
                    </a:p>
                  </a:txBody>
                  <a:tcPr/>
                </a:tc>
              </a:tr>
              <a:tr h="326135">
                <a:tc gridSpan="3">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Total Fat</a:t>
                      </a:r>
                      <a:r>
                        <a:rPr lang="en-US" sz="2000">
                          <a:effectLst/>
                          <a:latin typeface="Calibri" panose="020F0502020204030204" pitchFamily="34" charset="0"/>
                          <a:ea typeface="Calibri" panose="020F0502020204030204" pitchFamily="34" charset="0"/>
                          <a:cs typeface="Times New Roman" panose="02020603050405020304" pitchFamily="18" charset="0"/>
                        </a:rPr>
                        <a:t>     0g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26135">
                <a:tc gridSpan="3">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Sodium</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mg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60305">
                <a:tc gridSpan="3">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Total Carbohydrates 46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26135">
                <a:tc gridSpan="3">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    Sugars 45g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26135">
                <a:tc gridSpan="3">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Protein </a:t>
                      </a:r>
                      <a:r>
                        <a:rPr lang="en-US" sz="2000" dirty="0">
                          <a:effectLst/>
                          <a:latin typeface="Calibri" panose="020F0502020204030204" pitchFamily="34" charset="0"/>
                          <a:ea typeface="Calibri" panose="020F0502020204030204" pitchFamily="34" charset="0"/>
                          <a:cs typeface="Times New Roman" panose="02020603050405020304" pitchFamily="18" charset="0"/>
                        </a:rPr>
                        <a:t>0g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Tree>
    <p:custDataLst>
      <p:tags r:id="rId1"/>
    </p:custData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TextBox 4"/>
          <p:cNvSpPr txBox="1">
            <a:spLocks noChangeArrowheads="1"/>
          </p:cNvSpPr>
          <p:nvPr/>
        </p:nvSpPr>
        <p:spPr bwMode="auto">
          <a:xfrm>
            <a:off x="-33338" y="304800"/>
            <a:ext cx="9144001"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 Beverages</a:t>
            </a:r>
          </a:p>
        </p:txBody>
      </p:sp>
      <p:graphicFrame>
        <p:nvGraphicFramePr>
          <p:cNvPr id="5" name="Table 4"/>
          <p:cNvGraphicFramePr>
            <a:graphicFrameLocks noGrp="1"/>
          </p:cNvGraphicFramePr>
          <p:nvPr/>
        </p:nvGraphicFramePr>
        <p:xfrm>
          <a:off x="4495800" y="2286000"/>
          <a:ext cx="3392488" cy="3375022"/>
        </p:xfrm>
        <a:graphic>
          <a:graphicData uri="http://schemas.openxmlformats.org/drawingml/2006/table">
            <a:tbl>
              <a:tblPr firstRow="1" firstCol="1" bandRow="1"/>
              <a:tblGrid>
                <a:gridCol w="2047234"/>
                <a:gridCol w="317926"/>
                <a:gridCol w="317926"/>
                <a:gridCol w="709402"/>
              </a:tblGrid>
              <a:tr h="457286">
                <a:tc gridSpan="4">
                  <a:txBody>
                    <a:bodyPr/>
                    <a:lstStyle/>
                    <a:p>
                      <a:pPr marL="0" marR="0" algn="ctr">
                        <a:lnSpc>
                          <a:spcPct val="107000"/>
                        </a:lnSpc>
                        <a:spcBef>
                          <a:spcPts val="0"/>
                        </a:spcBef>
                        <a:spcAft>
                          <a:spcPts val="0"/>
                        </a:spcAft>
                      </a:pPr>
                      <a:r>
                        <a:rPr lang="en-US" sz="2400" b="1" dirty="0">
                          <a:effectLst/>
                          <a:latin typeface="Arial Black" panose="020B0A04020102020204" pitchFamily="34" charset="0"/>
                          <a:ea typeface="Calibri" panose="020F0502020204030204" pitchFamily="34" charset="0"/>
                          <a:cs typeface="Times New Roman" panose="02020603050405020304" pitchFamily="18" charset="0"/>
                        </a:rPr>
                        <a:t>Nutrition Facts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26197">
                <a:tc gridSpan="4">
                  <a:txBody>
                    <a:bodyPr/>
                    <a:lstStyle/>
                    <a:p>
                      <a:pPr marL="457200" marR="0">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Serving Size </a:t>
                      </a:r>
                      <a:r>
                        <a:rPr lang="en-US" sz="2000" dirty="0" smtClean="0">
                          <a:effectLst/>
                          <a:latin typeface="Calibri" panose="020F0502020204030204" pitchFamily="34" charset="0"/>
                          <a:ea typeface="Calibri" panose="020F0502020204030204" pitchFamily="34" charset="0"/>
                          <a:cs typeface="Times New Roman" panose="02020603050405020304" pitchFamily="18" charset="0"/>
                        </a:rPr>
                        <a:t>20 </a:t>
                      </a:r>
                      <a:r>
                        <a:rPr lang="en-US" sz="2000" dirty="0">
                          <a:effectLst/>
                          <a:latin typeface="Calibri" panose="020F0502020204030204" pitchFamily="34" charset="0"/>
                          <a:ea typeface="Calibri" panose="020F0502020204030204" pitchFamily="34" charset="0"/>
                          <a:cs typeface="Times New Roman" panose="02020603050405020304" pitchFamily="18" charset="0"/>
                        </a:rPr>
                        <a:t>fl oz </a:t>
                      </a:r>
                    </a:p>
                  </a:txBody>
                  <a:tcPr marL="68583" marR="6858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a:noFill/>
                    </a:lnT>
                    <a:lnB w="76200"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79422">
                <a:tc gridSpan="4">
                  <a:txBody>
                    <a:bodyPr/>
                    <a:lstStyle/>
                    <a:p>
                      <a:pPr marL="0" marR="0">
                        <a:lnSpc>
                          <a:spcPct val="107000"/>
                        </a:lnSpc>
                        <a:spcBef>
                          <a:spcPts val="0"/>
                        </a:spcBef>
                        <a:spcAft>
                          <a:spcPts val="0"/>
                        </a:spcAft>
                      </a:pPr>
                      <a:r>
                        <a:rPr lang="en-US" sz="1100" b="1">
                          <a:effectLst/>
                          <a:latin typeface="Calibri" panose="020F0502020204030204" pitchFamily="34" charset="0"/>
                          <a:ea typeface="Calibri" panose="020F0502020204030204" pitchFamily="34" charset="0"/>
                          <a:cs typeface="Times New Roman" panose="02020603050405020304" pitchFamily="18" charset="0"/>
                        </a:rPr>
                        <a:t>Amount Per Serving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76200" cap="flat" cmpd="sng" algn="ctr">
                      <a:solidFill>
                        <a:srgbClr val="000000"/>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326197">
                <a:tc gridSpan="2">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Calories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gridSpan="2">
                  <a:txBody>
                    <a:bodyPr/>
                    <a:lstStyle/>
                    <a:p>
                      <a:pPr marL="0" marR="0" algn="r">
                        <a:lnSpc>
                          <a:spcPct val="107000"/>
                        </a:lnSpc>
                        <a:spcBef>
                          <a:spcPts val="0"/>
                        </a:spcBef>
                        <a:spcAft>
                          <a:spcPts val="0"/>
                        </a:spcAft>
                      </a:pPr>
                      <a:r>
                        <a:rPr lang="en-US" sz="1100" dirty="0" smtClean="0">
                          <a:effectLst/>
                          <a:latin typeface="Calibri" panose="020F0502020204030204" pitchFamily="34" charset="0"/>
                          <a:ea typeface="Calibri" panose="020F0502020204030204" pitchFamily="34" charset="0"/>
                          <a:cs typeface="Times New Roman" panose="02020603050405020304" pitchFamily="18" charset="0"/>
                        </a:rPr>
                        <a:t>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r>
              <a:tr h="420676">
                <a:tc>
                  <a:txBody>
                    <a:bodyPr/>
                    <a:lstStyle/>
                    <a:p>
                      <a:pPr marL="0" marR="0">
                        <a:lnSpc>
                          <a:spcPct val="107000"/>
                        </a:lnSpc>
                        <a:spcBef>
                          <a:spcPts val="0"/>
                        </a:spcBef>
                        <a:spcAft>
                          <a:spcPts val="0"/>
                        </a:spcAft>
                      </a:pPr>
                      <a:r>
                        <a:rPr lang="en-US" sz="16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w="28575" cap="flat" cmpd="sng" algn="ctr">
                      <a:solidFill>
                        <a:srgbClr val="000000"/>
                      </a:solidFill>
                      <a:prstDash val="solid"/>
                      <a:round/>
                      <a:headEnd type="none" w="med" len="med"/>
                      <a:tailEnd type="none" w="med" len="med"/>
                    </a:lnT>
                    <a:lnB>
                      <a:noFill/>
                    </a:lnB>
                    <a:solidFill>
                      <a:schemeClr val="bg1">
                        <a:lumMod val="85000"/>
                      </a:schemeClr>
                    </a:solidFill>
                  </a:tcPr>
                </a:tc>
                <a:tc gridSpan="3">
                  <a:txBody>
                    <a:bodyPr/>
                    <a:lstStyle/>
                    <a:p>
                      <a:pPr marL="0" marR="0" algn="r">
                        <a:lnSpc>
                          <a:spcPct val="107000"/>
                        </a:lnSpc>
                        <a:spcBef>
                          <a:spcPts val="0"/>
                        </a:spcBef>
                        <a:spcAft>
                          <a:spcPts val="0"/>
                        </a:spcAft>
                      </a:pPr>
                      <a:r>
                        <a:rPr lang="en-US" sz="1400">
                          <a:effectLst/>
                          <a:latin typeface="Calibri" panose="020F0502020204030204" pitchFamily="34" charset="0"/>
                          <a:ea typeface="Calibri" panose="020F0502020204030204" pitchFamily="34" charset="0"/>
                          <a:cs typeface="Times New Roman" panose="02020603050405020304" pitchFamily="18" charset="0"/>
                        </a:rPr>
                        <a:t>% Daily Value*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chemeClr val="bg1">
                        <a:lumMod val="85000"/>
                      </a:schemeClr>
                    </a:solidFill>
                  </a:tcPr>
                </a:tc>
                <a:tc hMerge="1">
                  <a:txBody>
                    <a:bodyPr/>
                    <a:lstStyle/>
                    <a:p>
                      <a:endParaRPr lang="en-US"/>
                    </a:p>
                  </a:txBody>
                  <a:tcPr/>
                </a:tc>
                <a:tc hMerge="1">
                  <a:txBody>
                    <a:bodyPr/>
                    <a:lstStyle/>
                    <a:p>
                      <a:endParaRPr lang="en-US"/>
                    </a:p>
                  </a:txBody>
                  <a:tcPr/>
                </a:tc>
              </a:tr>
              <a:tr h="326197">
                <a:tc gridSpan="3">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Total Fat</a:t>
                      </a:r>
                      <a:r>
                        <a:rPr lang="en-US" sz="2000">
                          <a:effectLst/>
                          <a:latin typeface="Calibri" panose="020F0502020204030204" pitchFamily="34" charset="0"/>
                          <a:ea typeface="Calibri" panose="020F0502020204030204" pitchFamily="34" charset="0"/>
                          <a:cs typeface="Times New Roman" panose="02020603050405020304" pitchFamily="18" charset="0"/>
                        </a:rPr>
                        <a:t>     0g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26197">
                <a:tc gridSpan="3">
                  <a:txBody>
                    <a:bodyPr/>
                    <a:lstStyle/>
                    <a:p>
                      <a:pPr marL="0" marR="0">
                        <a:lnSpc>
                          <a:spcPct val="107000"/>
                        </a:lnSpc>
                        <a:spcBef>
                          <a:spcPts val="0"/>
                        </a:spcBef>
                        <a:spcAft>
                          <a:spcPts val="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Sodium</a:t>
                      </a:r>
                      <a:r>
                        <a:rPr lang="en-US" sz="2000">
                          <a:effectLst/>
                          <a:latin typeface="Calibri" panose="020F0502020204030204" pitchFamily="34" charset="0"/>
                          <a:ea typeface="Calibri" panose="020F0502020204030204" pitchFamily="34" charset="0"/>
                          <a:cs typeface="Times New Roman" panose="02020603050405020304" pitchFamily="18" charset="0"/>
                        </a:rPr>
                        <a:t> 15 mg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60456">
                <a:tc gridSpan="3">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Total Carbohydrates 46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26197">
                <a:tc gridSpan="3">
                  <a:txBody>
                    <a:bodyPr/>
                    <a:lstStyle/>
                    <a:p>
                      <a:pPr marL="0" marR="0">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    Sugars 45g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326197">
                <a:tc gridSpan="3">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Protein </a:t>
                      </a:r>
                      <a:r>
                        <a:rPr lang="en-US" sz="2000" dirty="0">
                          <a:effectLst/>
                          <a:latin typeface="Calibri" panose="020F0502020204030204" pitchFamily="34" charset="0"/>
                          <a:ea typeface="Calibri" panose="020F0502020204030204" pitchFamily="34" charset="0"/>
                          <a:cs typeface="Times New Roman" panose="02020603050405020304" pitchFamily="18" charset="0"/>
                        </a:rPr>
                        <a:t>0g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solidFill>
                      <a:schemeClr val="bg1">
                        <a:lumMod val="85000"/>
                      </a:schemeClr>
                    </a:solidFill>
                  </a:tcPr>
                </a:tc>
                <a:tc hMerge="1">
                  <a:txBody>
                    <a:bodyPr/>
                    <a:lstStyle/>
                    <a:p>
                      <a:endParaRPr lang="en-US"/>
                    </a:p>
                  </a:txBody>
                  <a:tcPr/>
                </a:tc>
                <a:tc hMerge="1">
                  <a:txBody>
                    <a:bodyPr/>
                    <a:lstStyle/>
                    <a:p>
                      <a:endParaRPr lang="en-US"/>
                    </a:p>
                  </a:txBody>
                  <a:tcPr/>
                </a:tc>
                <a:tc>
                  <a:txBody>
                    <a:bodyPr/>
                    <a:lstStyle/>
                    <a:p>
                      <a:pPr marL="0" marR="0" algn="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3" marR="68583" marT="0" marB="0">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pic>
        <p:nvPicPr>
          <p:cNvPr id="30825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371600"/>
            <a:ext cx="5029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TextBox 4"/>
          <p:cNvSpPr txBox="1">
            <a:spLocks noChangeArrowheads="1"/>
          </p:cNvSpPr>
          <p:nvPr/>
        </p:nvSpPr>
        <p:spPr bwMode="auto">
          <a:xfrm>
            <a:off x="0" y="3810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a:t>
            </a:r>
          </a:p>
        </p:txBody>
      </p:sp>
      <p:pic>
        <p:nvPicPr>
          <p:cNvPr id="310275" name="Picture 5" descr="http://sweetclipart.com/multisite/sweetclipart/files/wall_clock_thre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21259800"/>
            <a:ext cx="13414375" cy="134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027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6725" y="1752600"/>
            <a:ext cx="3629025"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Content Placeholder 3"/>
          <p:cNvSpPr txBox="1">
            <a:spLocks/>
          </p:cNvSpPr>
          <p:nvPr/>
        </p:nvSpPr>
        <p:spPr bwMode="auto">
          <a:xfrm>
            <a:off x="4086225" y="2927350"/>
            <a:ext cx="495935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571500" indent="-571500" algn="ctr">
              <a:spcBef>
                <a:spcPct val="20000"/>
              </a:spcBef>
              <a:buFont typeface="Wingdings" panose="05000000000000000000" pitchFamily="2" charset="2"/>
              <a:buChar char="ü"/>
              <a:defRPr/>
            </a:pPr>
            <a:r>
              <a:rPr lang="en-US" altLang="en-US" sz="4400" b="1" dirty="0" smtClean="0">
                <a:latin typeface="Calibri" panose="020F0502020204030204" pitchFamily="34" charset="0"/>
              </a:rPr>
              <a:t>Evaluate Products</a:t>
            </a:r>
          </a:p>
          <a:p>
            <a:pPr algn="ctr">
              <a:spcBef>
                <a:spcPct val="20000"/>
              </a:spcBef>
              <a:buFont typeface="Arial" panose="020B0604020202020204" pitchFamily="34" charset="0"/>
              <a:buNone/>
              <a:defRPr/>
            </a:pPr>
            <a:endParaRPr lang="en-US" altLang="en-US" sz="3600" dirty="0" smtClean="0">
              <a:latin typeface="Calibri" panose="020F0502020204030204" pitchFamily="34" charset="0"/>
            </a:endParaRPr>
          </a:p>
          <a:p>
            <a:pPr algn="ctr">
              <a:spcBef>
                <a:spcPct val="20000"/>
              </a:spcBef>
              <a:buFont typeface="Arial" panose="020B0604020202020204" pitchFamily="34" charset="0"/>
              <a:buNone/>
              <a:defRPr/>
            </a:pPr>
            <a:endParaRPr lang="en-US" altLang="en-US" sz="4400" b="1" dirty="0" smtClean="0">
              <a:latin typeface="Calibri" panose="020F0502020204030204" pitchFamily="34" charset="0"/>
            </a:endParaRPr>
          </a:p>
          <a:p>
            <a:pPr algn="ctr">
              <a:spcBef>
                <a:spcPct val="20000"/>
              </a:spcBef>
              <a:buFont typeface="Arial" panose="020B0604020202020204" pitchFamily="34" charset="0"/>
              <a:buNone/>
              <a:defRPr/>
            </a:pPr>
            <a:endParaRPr lang="en-US" altLang="en-US" sz="4400" dirty="0" smtClean="0">
              <a:latin typeface="Calibri" panose="020F0502020204030204" pitchFamily="34" charset="0"/>
            </a:endParaRPr>
          </a:p>
          <a:p>
            <a:pPr>
              <a:spcBef>
                <a:spcPct val="20000"/>
              </a:spcBef>
              <a:buFont typeface="Arial" panose="020B0604020202020204" pitchFamily="34" charset="0"/>
              <a:buNone/>
              <a:defRPr/>
            </a:pPr>
            <a:endParaRPr lang="en-US" altLang="en-US" sz="3200" dirty="0" smtClean="0">
              <a:latin typeface="Calibri" panose="020F0502020204030204" pitchFamily="34" charset="0"/>
            </a:endParaRPr>
          </a:p>
          <a:p>
            <a:pPr>
              <a:spcBef>
                <a:spcPct val="20000"/>
              </a:spcBef>
              <a:buFont typeface="Arial" panose="020B0604020202020204" pitchFamily="34" charset="0"/>
              <a:buNone/>
              <a:defRPr/>
            </a:pPr>
            <a:endParaRPr lang="en-US" altLang="en-US" sz="3200" dirty="0" smtClean="0">
              <a:latin typeface="Calibri" panose="020F0502020204030204" pitchFamily="34" charset="0"/>
            </a:endParaRPr>
          </a:p>
          <a:p>
            <a:pPr>
              <a:spcBef>
                <a:spcPct val="20000"/>
              </a:spcBef>
              <a:buFont typeface="Arial" panose="020B0604020202020204" pitchFamily="34" charset="0"/>
              <a:buNone/>
              <a:defRPr/>
            </a:pPr>
            <a:endParaRPr lang="en-US" altLang="en-US" sz="3200" dirty="0" smtClean="0">
              <a:latin typeface="Calibri" panose="020F0502020204030204" pitchFamily="34" charset="0"/>
            </a:endParaRPr>
          </a:p>
          <a:p>
            <a:pPr>
              <a:spcBef>
                <a:spcPct val="20000"/>
              </a:spcBef>
              <a:buFont typeface="Arial" panose="020B0604020202020204" pitchFamily="34" charset="0"/>
              <a:buNone/>
              <a:defRPr/>
            </a:pPr>
            <a:endParaRPr lang="en-US" altLang="en-US" sz="3200" dirty="0"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TextBox 4"/>
          <p:cNvSpPr txBox="1">
            <a:spLocks noChangeArrowheads="1"/>
          </p:cNvSpPr>
          <p:nvPr/>
        </p:nvSpPr>
        <p:spPr bwMode="auto">
          <a:xfrm>
            <a:off x="0" y="304800"/>
            <a:ext cx="9144000" cy="132397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000" b="1">
                <a:solidFill>
                  <a:schemeClr val="bg1"/>
                </a:solidFill>
                <a:latin typeface="Calibri" panose="020F0502020204030204" pitchFamily="34" charset="0"/>
              </a:rPr>
              <a:t>Smart Snacks </a:t>
            </a:r>
          </a:p>
          <a:p>
            <a:pPr algn="ctr" eaLnBrk="1" hangingPunct="1"/>
            <a:r>
              <a:rPr lang="en-US" altLang="en-US" sz="4000" b="1">
                <a:solidFill>
                  <a:schemeClr val="bg1"/>
                </a:solidFill>
                <a:latin typeface="Calibri" panose="020F0502020204030204" pitchFamily="34" charset="0"/>
              </a:rPr>
              <a:t>What do we do?</a:t>
            </a:r>
          </a:p>
        </p:txBody>
      </p:sp>
      <p:sp>
        <p:nvSpPr>
          <p:cNvPr id="48131" name="Content Placeholder 3"/>
          <p:cNvSpPr>
            <a:spLocks noGrp="1"/>
          </p:cNvSpPr>
          <p:nvPr>
            <p:ph idx="1"/>
          </p:nvPr>
        </p:nvSpPr>
        <p:spPr bwMode="auto">
          <a:xfrm>
            <a:off x="381000" y="2209800"/>
            <a:ext cx="8458200" cy="426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buFont typeface="Wingdings" panose="05000000000000000000" pitchFamily="2" charset="2"/>
              <a:buChar char="ü"/>
              <a:defRPr/>
            </a:pPr>
            <a:r>
              <a:rPr lang="en-US" altLang="en-US" sz="4000" b="1" dirty="0" smtClean="0"/>
              <a:t>Involve / collaborate with ALL</a:t>
            </a:r>
          </a:p>
          <a:p>
            <a:pPr>
              <a:buFont typeface="Wingdings" panose="05000000000000000000" pitchFamily="2" charset="2"/>
              <a:buChar char="ü"/>
              <a:defRPr/>
            </a:pPr>
            <a:r>
              <a:rPr lang="en-US" altLang="en-US" sz="4000" b="1" dirty="0" smtClean="0"/>
              <a:t>Review policies</a:t>
            </a:r>
          </a:p>
          <a:p>
            <a:pPr marL="0" indent="0">
              <a:buFont typeface="Arial" panose="020B0604020202020204" pitchFamily="34" charset="0"/>
              <a:buNone/>
              <a:defRPr/>
            </a:pPr>
            <a:endParaRPr lang="en-US" altLang="en-US" dirty="0" smtClean="0"/>
          </a:p>
          <a:p>
            <a:pPr marL="0" indent="0">
              <a:buFont typeface="Arial" panose="020B0604020202020204" pitchFamily="34" charset="0"/>
              <a:buNone/>
              <a:defRPr/>
            </a:pPr>
            <a:endParaRPr lang="en-US" altLang="en-US" dirty="0" smtClean="0"/>
          </a:p>
          <a:p>
            <a:pPr marL="0" indent="0">
              <a:buFont typeface="Arial" panose="020B0604020202020204" pitchFamily="34" charset="0"/>
              <a:buNone/>
              <a:defRPr/>
            </a:pPr>
            <a:endParaRPr lang="en-US" altLang="en-US" dirty="0" smtClean="0"/>
          </a:p>
          <a:p>
            <a:pPr marL="0" indent="0">
              <a:buFont typeface="Arial" panose="020B0604020202020204" pitchFamily="34" charset="0"/>
              <a:buNone/>
              <a:defRPr/>
            </a:pPr>
            <a:endParaRPr lang="en-US" altLang="en-US" dirty="0" smtClean="0"/>
          </a:p>
        </p:txBody>
      </p:sp>
      <p:pic>
        <p:nvPicPr>
          <p:cNvPr id="312324" name="Picture 6" descr="http://jenniferclaro.files.wordpress.com/2011/07/collabor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28956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TextBox 4"/>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a:t>
            </a:r>
          </a:p>
          <a:p>
            <a:pPr algn="ctr" eaLnBrk="1" hangingPunct="1"/>
            <a:r>
              <a:rPr lang="en-US" altLang="en-US" sz="4400" b="1">
                <a:solidFill>
                  <a:schemeClr val="bg1"/>
                </a:solidFill>
                <a:latin typeface="Calibri" panose="020F0502020204030204" pitchFamily="34" charset="0"/>
              </a:rPr>
              <a:t>What do we do?</a:t>
            </a:r>
          </a:p>
        </p:txBody>
      </p:sp>
      <p:sp>
        <p:nvSpPr>
          <p:cNvPr id="41987" name="Content Placeholder 3"/>
          <p:cNvSpPr>
            <a:spLocks noGrp="1"/>
          </p:cNvSpPr>
          <p:nvPr>
            <p:ph idx="1"/>
          </p:nvPr>
        </p:nvSpPr>
        <p:spPr bwMode="auto">
          <a:xfrm>
            <a:off x="304800" y="2133600"/>
            <a:ext cx="8534400" cy="4343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a:buFont typeface="Wingdings" panose="05000000000000000000" pitchFamily="2" charset="2"/>
              <a:buChar char="ü"/>
              <a:defRPr/>
            </a:pPr>
            <a:r>
              <a:rPr lang="en-US" altLang="en-US" sz="4800" b="1" dirty="0" smtClean="0"/>
              <a:t>Engage Students</a:t>
            </a:r>
            <a:endParaRPr lang="en-US" altLang="en-US" b="1" dirty="0" smtClean="0"/>
          </a:p>
          <a:p>
            <a:pPr marL="0" indent="0">
              <a:buFont typeface="Arial" panose="020B0604020202020204" pitchFamily="34" charset="0"/>
              <a:buNone/>
              <a:defRPr/>
            </a:pPr>
            <a:endParaRPr lang="en-US" altLang="en-US" dirty="0" smtClean="0"/>
          </a:p>
          <a:p>
            <a:pPr marL="0" indent="0">
              <a:buFont typeface="Arial" panose="020B0604020202020204" pitchFamily="34" charset="0"/>
              <a:buNone/>
              <a:defRPr/>
            </a:pPr>
            <a:endParaRPr lang="en-US" altLang="en-US" dirty="0" smtClean="0"/>
          </a:p>
          <a:p>
            <a:pPr marL="0" indent="0">
              <a:buFont typeface="Arial" panose="020B0604020202020204" pitchFamily="34" charset="0"/>
              <a:buNone/>
              <a:defRPr/>
            </a:pPr>
            <a:endParaRPr lang="en-US" altLang="en-US" dirty="0" smtClean="0"/>
          </a:p>
        </p:txBody>
      </p:sp>
      <p:pic>
        <p:nvPicPr>
          <p:cNvPr id="314372" name="Picture 2" descr="http://www.loyaltyandretention.com/wp-content/uploads/2012/10/Communica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429000"/>
            <a:ext cx="7831138"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TextBox 4"/>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a:t>
            </a:r>
          </a:p>
          <a:p>
            <a:pPr algn="ctr" eaLnBrk="1" hangingPunct="1"/>
            <a:r>
              <a:rPr lang="en-US" altLang="en-US" sz="4400" b="1">
                <a:solidFill>
                  <a:schemeClr val="bg1"/>
                </a:solidFill>
                <a:latin typeface="Calibri" panose="020F0502020204030204" pitchFamily="34" charset="0"/>
              </a:rPr>
              <a:t>What do we do?</a:t>
            </a:r>
          </a:p>
        </p:txBody>
      </p:sp>
      <p:sp>
        <p:nvSpPr>
          <p:cNvPr id="52227" name="Content Placeholder 3"/>
          <p:cNvSpPr>
            <a:spLocks noGrp="1"/>
          </p:cNvSpPr>
          <p:nvPr>
            <p:ph idx="1"/>
          </p:nvPr>
        </p:nvSpPr>
        <p:spPr bwMode="auto">
          <a:xfrm>
            <a:off x="304800" y="2133600"/>
            <a:ext cx="8534400" cy="4343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defRPr/>
            </a:pPr>
            <a:r>
              <a:rPr lang="en-US" altLang="en-US" sz="4800" b="1" dirty="0" smtClean="0"/>
              <a:t>Engage Students</a:t>
            </a:r>
          </a:p>
          <a:p>
            <a:pPr algn="ctr">
              <a:buFont typeface="Wingdings" panose="05000000000000000000" pitchFamily="2" charset="2"/>
              <a:buChar char="ü"/>
              <a:defRPr/>
            </a:pPr>
            <a:r>
              <a:rPr lang="en-US" altLang="en-US" sz="4800" b="1" dirty="0" smtClean="0"/>
              <a:t>Senior project</a:t>
            </a:r>
          </a:p>
          <a:p>
            <a:pPr algn="ctr">
              <a:buFont typeface="Wingdings" panose="05000000000000000000" pitchFamily="2" charset="2"/>
              <a:buChar char="ü"/>
              <a:defRPr/>
            </a:pPr>
            <a:r>
              <a:rPr lang="en-US" altLang="en-US" sz="4800" b="1" dirty="0" smtClean="0"/>
              <a:t>Decca clubs</a:t>
            </a:r>
          </a:p>
          <a:p>
            <a:pPr algn="ctr">
              <a:buFont typeface="Wingdings" panose="05000000000000000000" pitchFamily="2" charset="2"/>
              <a:buChar char="ü"/>
              <a:defRPr/>
            </a:pPr>
            <a:r>
              <a:rPr lang="en-US" altLang="en-US" sz="4800" b="1" dirty="0" smtClean="0"/>
              <a:t>Business classes</a:t>
            </a:r>
          </a:p>
          <a:p>
            <a:pPr algn="ctr">
              <a:buFont typeface="Wingdings" panose="05000000000000000000" pitchFamily="2" charset="2"/>
              <a:buChar char="ü"/>
              <a:defRPr/>
            </a:pPr>
            <a:r>
              <a:rPr lang="en-US" altLang="en-US" sz="4800" b="1" dirty="0" smtClean="0"/>
              <a:t>Clubs</a:t>
            </a:r>
            <a:endParaRPr lang="en-US" altLang="en-US" b="1" dirty="0" smtClean="0"/>
          </a:p>
          <a:p>
            <a:pPr marL="0" indent="0">
              <a:buFont typeface="Arial" panose="020B0604020202020204" pitchFamily="34" charset="0"/>
              <a:buNone/>
              <a:defRPr/>
            </a:pPr>
            <a:endParaRPr lang="en-US" altLang="en-US" dirty="0" smtClean="0"/>
          </a:p>
          <a:p>
            <a:pPr marL="0" indent="0">
              <a:buFont typeface="Arial" panose="020B0604020202020204" pitchFamily="34" charset="0"/>
              <a:buNone/>
              <a:defRPr/>
            </a:pPr>
            <a:endParaRPr lang="en-US" altLang="en-US" dirty="0" smtClean="0"/>
          </a:p>
          <a:p>
            <a:pPr marL="0" indent="0">
              <a:buFont typeface="Arial" panose="020B0604020202020204" pitchFamily="34" charset="0"/>
              <a:buNone/>
              <a:defRPr/>
            </a:pPr>
            <a:endParaRPr lang="en-US" altLang="en-US" dirty="0" smtClean="0"/>
          </a:p>
        </p:txBody>
      </p:sp>
    </p:spTree>
    <p:custDataLst>
      <p:tags r:id="rId1"/>
    </p:custData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TextBox 4"/>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a:t>
            </a:r>
          </a:p>
          <a:p>
            <a:pPr algn="ctr" eaLnBrk="1" hangingPunct="1"/>
            <a:r>
              <a:rPr lang="en-US" altLang="en-US" sz="4400" b="1">
                <a:solidFill>
                  <a:schemeClr val="bg1"/>
                </a:solidFill>
                <a:latin typeface="Calibri" panose="020F0502020204030204" pitchFamily="34" charset="0"/>
              </a:rPr>
              <a:t>What do we do?</a:t>
            </a:r>
          </a:p>
        </p:txBody>
      </p:sp>
      <p:sp>
        <p:nvSpPr>
          <p:cNvPr id="318467" name="Content Placeholder 3"/>
          <p:cNvSpPr>
            <a:spLocks noGrp="1"/>
          </p:cNvSpPr>
          <p:nvPr>
            <p:ph idx="1"/>
          </p:nvPr>
        </p:nvSpPr>
        <p:spPr bwMode="auto">
          <a:xfrm>
            <a:off x="304800" y="2133600"/>
            <a:ext cx="85344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800" b="1" smtClean="0"/>
              <a:t>Decca class project</a:t>
            </a:r>
          </a:p>
          <a:p>
            <a:pPr marL="0" indent="0" algn="ctr">
              <a:buFont typeface="Arial" panose="020B0604020202020204" pitchFamily="34" charset="0"/>
              <a:buNone/>
            </a:pPr>
            <a:r>
              <a:rPr lang="en-US" altLang="en-US" sz="4800" smtClean="0"/>
              <a:t>Can you still make a profit selling “Smart Snacks” in place of “traditional” snack items?</a:t>
            </a:r>
          </a:p>
          <a:p>
            <a:pPr marL="0" indent="0">
              <a:buFont typeface="Arial" panose="020B0604020202020204" pitchFamily="34" charset="0"/>
              <a:buNone/>
            </a:pPr>
            <a:endParaRPr lang="en-US" altLang="en-US" smtClean="0"/>
          </a:p>
          <a:p>
            <a:pPr marL="0" indent="0">
              <a:buFont typeface="Arial" panose="020B0604020202020204" pitchFamily="34" charset="0"/>
              <a:buNone/>
            </a:pPr>
            <a:endParaRPr lang="en-US" altLang="en-US" smtClean="0"/>
          </a:p>
          <a:p>
            <a:pPr marL="0" indent="0">
              <a:buFont typeface="Arial" panose="020B0604020202020204" pitchFamily="34" charset="0"/>
              <a:buNone/>
            </a:pPr>
            <a:endParaRPr lang="en-US" altLang="en-US" smtClean="0"/>
          </a:p>
        </p:txBody>
      </p:sp>
    </p:spTree>
    <p:custDataLst>
      <p:tags r:id="rId1"/>
    </p:custData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TextBox 4"/>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a:t>
            </a:r>
          </a:p>
          <a:p>
            <a:pPr algn="ctr" eaLnBrk="1" hangingPunct="1"/>
            <a:r>
              <a:rPr lang="en-US" altLang="en-US" sz="4400" b="1">
                <a:solidFill>
                  <a:schemeClr val="bg1"/>
                </a:solidFill>
                <a:latin typeface="Calibri" panose="020F0502020204030204" pitchFamily="34" charset="0"/>
              </a:rPr>
              <a:t>What do we do?</a:t>
            </a:r>
          </a:p>
        </p:txBody>
      </p:sp>
      <p:sp>
        <p:nvSpPr>
          <p:cNvPr id="320515" name="Content Placeholder 3"/>
          <p:cNvSpPr>
            <a:spLocks noGrp="1"/>
          </p:cNvSpPr>
          <p:nvPr>
            <p:ph idx="1"/>
          </p:nvPr>
        </p:nvSpPr>
        <p:spPr bwMode="auto">
          <a:xfrm>
            <a:off x="304800" y="1981200"/>
            <a:ext cx="85344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800" b="1" smtClean="0"/>
              <a:t>Business class project</a:t>
            </a:r>
          </a:p>
          <a:p>
            <a:pPr marL="0" indent="0" algn="ctr">
              <a:buFont typeface="Arial" panose="020B0604020202020204" pitchFamily="34" charset="0"/>
              <a:buNone/>
            </a:pPr>
            <a:r>
              <a:rPr lang="en-US" altLang="en-US" sz="4800" smtClean="0"/>
              <a:t>What promotional strategies work to influence students purchase choices</a:t>
            </a:r>
            <a:endParaRPr lang="en-US" altLang="en-US" smtClean="0"/>
          </a:p>
          <a:p>
            <a:pPr marL="0" indent="0">
              <a:buFont typeface="Arial" panose="020B0604020202020204" pitchFamily="34" charset="0"/>
              <a:buNone/>
            </a:pPr>
            <a:endParaRPr lang="en-US" altLang="en-US" smtClean="0"/>
          </a:p>
          <a:p>
            <a:pPr marL="0" indent="0">
              <a:buFont typeface="Arial" panose="020B0604020202020204" pitchFamily="34" charset="0"/>
              <a:buNone/>
            </a:pPr>
            <a:endParaRPr lang="en-US" altLang="en-US" smtClean="0"/>
          </a:p>
          <a:p>
            <a:pPr marL="0" indent="0">
              <a:buFont typeface="Arial" panose="020B0604020202020204" pitchFamily="34" charset="0"/>
              <a:buNone/>
            </a:pPr>
            <a:endParaRPr lang="en-US" altLang="en-US" smtClean="0"/>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pic>
        <p:nvPicPr>
          <p:cNvPr id="4403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1219200"/>
            <a:ext cx="6048375" cy="661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TextBox 4"/>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a:t>
            </a:r>
          </a:p>
          <a:p>
            <a:pPr algn="ctr" eaLnBrk="1" hangingPunct="1"/>
            <a:r>
              <a:rPr lang="en-US" altLang="en-US" sz="4400" b="1">
                <a:solidFill>
                  <a:schemeClr val="bg1"/>
                </a:solidFill>
                <a:latin typeface="Calibri" panose="020F0502020204030204" pitchFamily="34" charset="0"/>
              </a:rPr>
              <a:t>What do we do?</a:t>
            </a:r>
          </a:p>
        </p:txBody>
      </p:sp>
      <p:sp>
        <p:nvSpPr>
          <p:cNvPr id="322563" name="Content Placeholder 3"/>
          <p:cNvSpPr>
            <a:spLocks noGrp="1"/>
          </p:cNvSpPr>
          <p:nvPr>
            <p:ph idx="1"/>
          </p:nvPr>
        </p:nvSpPr>
        <p:spPr bwMode="auto">
          <a:xfrm>
            <a:off x="304800" y="1981200"/>
            <a:ext cx="8534400" cy="434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800" b="1" smtClean="0"/>
              <a:t>Senior project</a:t>
            </a:r>
          </a:p>
          <a:p>
            <a:pPr marL="0" indent="0" algn="ctr">
              <a:buFont typeface="Arial" panose="020B0604020202020204" pitchFamily="34" charset="0"/>
              <a:buNone/>
            </a:pPr>
            <a:r>
              <a:rPr lang="en-US" altLang="en-US" sz="4800" smtClean="0"/>
              <a:t>Can the student store be redesigned to sell items that promote student health and wellness?</a:t>
            </a:r>
            <a:endParaRPr lang="en-US" altLang="en-US" smtClean="0"/>
          </a:p>
          <a:p>
            <a:pPr marL="0" indent="0">
              <a:buFont typeface="Arial" panose="020B0604020202020204" pitchFamily="34" charset="0"/>
              <a:buNone/>
            </a:pPr>
            <a:endParaRPr lang="en-US" altLang="en-US" smtClean="0"/>
          </a:p>
          <a:p>
            <a:pPr marL="0" indent="0">
              <a:buFont typeface="Arial" panose="020B0604020202020204" pitchFamily="34" charset="0"/>
              <a:buNone/>
            </a:pPr>
            <a:endParaRPr lang="en-US" altLang="en-US" smtClean="0"/>
          </a:p>
          <a:p>
            <a:pPr marL="0" indent="0">
              <a:buFont typeface="Arial" panose="020B0604020202020204" pitchFamily="34" charset="0"/>
              <a:buNone/>
            </a:pPr>
            <a:endParaRPr lang="en-US" altLang="en-US" smtClean="0"/>
          </a:p>
        </p:txBody>
      </p:sp>
    </p:spTree>
    <p:custDataLst>
      <p:tags r:id="rId1"/>
    </p:custData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810000"/>
            <a:ext cx="3802063"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4611" name="TextBox 4"/>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Smart Snacks What do we do?</a:t>
            </a:r>
          </a:p>
        </p:txBody>
      </p:sp>
      <p:sp>
        <p:nvSpPr>
          <p:cNvPr id="52227" name="Content Placeholder 3"/>
          <p:cNvSpPr>
            <a:spLocks noGrp="1"/>
          </p:cNvSpPr>
          <p:nvPr>
            <p:ph idx="1"/>
          </p:nvPr>
        </p:nvSpPr>
        <p:spPr bwMode="auto">
          <a:xfrm>
            <a:off x="304800" y="2133600"/>
            <a:ext cx="8839200" cy="4343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defRPr/>
            </a:pPr>
            <a:r>
              <a:rPr lang="en-US" altLang="en-US" sz="4400" b="1" dirty="0" smtClean="0"/>
              <a:t>Explore Healthy Fundraising Options</a:t>
            </a:r>
          </a:p>
          <a:p>
            <a:pPr>
              <a:buFont typeface="Wingdings" panose="05000000000000000000" pitchFamily="2" charset="2"/>
              <a:buChar char="ü"/>
              <a:defRPr/>
            </a:pPr>
            <a:r>
              <a:rPr lang="en-US" altLang="en-US" dirty="0" smtClean="0"/>
              <a:t>Activity based fundraisers</a:t>
            </a:r>
          </a:p>
          <a:p>
            <a:pPr>
              <a:buFont typeface="Wingdings" panose="05000000000000000000" pitchFamily="2" charset="2"/>
              <a:buChar char="ü"/>
              <a:defRPr/>
            </a:pPr>
            <a:r>
              <a:rPr lang="en-US" altLang="en-US" dirty="0" smtClean="0"/>
              <a:t>Events as fundraisers</a:t>
            </a:r>
          </a:p>
          <a:p>
            <a:pPr>
              <a:buFont typeface="Wingdings" panose="05000000000000000000" pitchFamily="2" charset="2"/>
              <a:buChar char="ü"/>
              <a:defRPr/>
            </a:pPr>
            <a:r>
              <a:rPr lang="en-US" altLang="en-US" dirty="0" smtClean="0"/>
              <a:t>School promotional items</a:t>
            </a:r>
          </a:p>
          <a:p>
            <a:pPr>
              <a:buFont typeface="Wingdings" panose="05000000000000000000" pitchFamily="2" charset="2"/>
              <a:buChar char="ü"/>
              <a:defRPr/>
            </a:pPr>
            <a:r>
              <a:rPr lang="en-US" altLang="en-US" dirty="0" smtClean="0"/>
              <a:t>Sell ad space</a:t>
            </a:r>
          </a:p>
          <a:p>
            <a:pPr marL="0" indent="0">
              <a:buFont typeface="Arial" panose="020B0604020202020204" pitchFamily="34" charset="0"/>
              <a:buNone/>
              <a:defRPr/>
            </a:pPr>
            <a:endParaRPr lang="en-US" altLang="en-US" dirty="0" smtClean="0"/>
          </a:p>
          <a:p>
            <a:pPr marL="0" indent="0">
              <a:buFont typeface="Arial" panose="020B0604020202020204" pitchFamily="34" charset="0"/>
              <a:buNone/>
              <a:defRPr/>
            </a:pPr>
            <a:endParaRPr lang="en-US" altLang="en-US" dirty="0" smtClean="0"/>
          </a:p>
        </p:txBody>
      </p:sp>
    </p:spTree>
    <p:custDataLst>
      <p:tags r:id="rId1"/>
    </p:custData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372600"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4" name="Content Placeholder 2"/>
          <p:cNvSpPr>
            <a:spLocks noGrp="1"/>
          </p:cNvSpPr>
          <p:nvPr>
            <p:ph idx="1"/>
          </p:nvPr>
        </p:nvSpPr>
        <p:spPr bwMode="auto">
          <a:xfrm>
            <a:off x="381000" y="2667000"/>
            <a:ext cx="8382000" cy="3932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eaLnBrk="1" hangingPunct="1">
              <a:buFont typeface="Arial" charset="0"/>
              <a:buNone/>
              <a:defRPr/>
            </a:pPr>
            <a:r>
              <a:rPr lang="en-US" sz="3600" b="1" dirty="0" smtClean="0"/>
              <a:t>Washington Integrated Nutrition System</a:t>
            </a:r>
          </a:p>
          <a:p>
            <a:pPr marL="0" indent="0" algn="ctr" eaLnBrk="1" hangingPunct="1">
              <a:buFont typeface="Arial" charset="0"/>
              <a:buNone/>
              <a:defRPr/>
            </a:pPr>
            <a:r>
              <a:rPr lang="en-US" sz="2800" dirty="0" smtClean="0"/>
              <a:t>(Replacement of Colyar/CNP2000 System)</a:t>
            </a:r>
          </a:p>
          <a:p>
            <a:pPr marL="0" indent="0" algn="ctr" eaLnBrk="1" hangingPunct="1">
              <a:buFont typeface="Arial" charset="0"/>
              <a:buNone/>
              <a:defRPr/>
            </a:pPr>
            <a:endParaRPr lang="en-US" sz="2000" dirty="0"/>
          </a:p>
          <a:p>
            <a:pPr marL="0" indent="0" algn="ctr" eaLnBrk="1" hangingPunct="1">
              <a:buFont typeface="Arial" charset="0"/>
              <a:buNone/>
              <a:defRPr/>
            </a:pPr>
            <a:r>
              <a:rPr lang="en-US" dirty="0" smtClean="0"/>
              <a:t>-Will include: Program applications, claims, October building data, Verification Summary data </a:t>
            </a:r>
          </a:p>
          <a:p>
            <a:pPr marL="0" indent="0" algn="ctr" eaLnBrk="1" hangingPunct="1">
              <a:buFont typeface="Arial" charset="0"/>
              <a:buNone/>
              <a:defRPr/>
            </a:pPr>
            <a:r>
              <a:rPr lang="en-US" dirty="0" smtClean="0"/>
              <a:t>-Improve User Friendliness</a:t>
            </a:r>
          </a:p>
          <a:p>
            <a:pPr marL="0" indent="0" algn="ctr" eaLnBrk="1" hangingPunct="1">
              <a:buFont typeface="Arial" charset="0"/>
              <a:buNone/>
              <a:defRPr/>
            </a:pPr>
            <a:r>
              <a:rPr lang="en-US" dirty="0" smtClean="0">
                <a:sym typeface="Wingdings" pitchFamily="2" charset="2"/>
              </a:rPr>
              <a:t>-Projected Rollout: SY 2014-15</a:t>
            </a:r>
            <a:endParaRPr lang="en-US" dirty="0" smtClean="0"/>
          </a:p>
          <a:p>
            <a:pPr algn="ctr" eaLnBrk="1" hangingPunct="1">
              <a:buFont typeface="Arial" charset="0"/>
              <a:buChar char="•"/>
              <a:defRPr/>
            </a:pPr>
            <a:endParaRPr lang="en-US" sz="3600" dirty="0" smtClean="0"/>
          </a:p>
        </p:txBody>
      </p:sp>
      <p:sp>
        <p:nvSpPr>
          <p:cNvPr id="328707"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Changes coming from OSPI-CN</a:t>
            </a:r>
          </a:p>
        </p:txBody>
      </p:sp>
      <p:pic>
        <p:nvPicPr>
          <p:cNvPr id="3287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235075"/>
            <a:ext cx="4549775" cy="135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0754"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 typeface="Arial" panose="020B0604020202020204" pitchFamily="34" charset="0"/>
              <a:buNone/>
            </a:pPr>
            <a:r>
              <a:rPr lang="en-US" altLang="en-US" sz="4800" b="1" smtClean="0"/>
              <a:t>Thank you for your time!</a:t>
            </a:r>
          </a:p>
          <a:p>
            <a:pPr algn="ctr" eaLnBrk="1" hangingPunct="1">
              <a:buFont typeface="Arial" panose="020B0604020202020204" pitchFamily="34" charset="0"/>
              <a:buNone/>
            </a:pPr>
            <a:endParaRPr lang="en-US" altLang="en-US" sz="3600" b="1" smtClean="0"/>
          </a:p>
          <a:p>
            <a:pPr algn="ctr" eaLnBrk="1" hangingPunct="1">
              <a:buFont typeface="Arial" panose="020B0604020202020204" pitchFamily="34" charset="0"/>
              <a:buNone/>
            </a:pPr>
            <a:r>
              <a:rPr lang="en-US" altLang="en-US" sz="3600" b="1" smtClean="0"/>
              <a:t>Please fill out an evaluation</a:t>
            </a:r>
          </a:p>
        </p:txBody>
      </p:sp>
      <p:sp>
        <p:nvSpPr>
          <p:cNvPr id="330755"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altLang="en-US" sz="4400">
              <a:solidFill>
                <a:schemeClr val="bg1"/>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1"/>
          </p:nvPr>
        </p:nvSpPr>
        <p:spPr bwMode="auto">
          <a:xfrm>
            <a:off x="152400" y="1219200"/>
            <a:ext cx="8534400" cy="2362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600" b="1" smtClean="0"/>
              <a:t>Crediting and Rounding</a:t>
            </a:r>
          </a:p>
          <a:p>
            <a:pPr marL="0" indent="0" algn="ctr">
              <a:buFont typeface="Arial" panose="020B0604020202020204" pitchFamily="34" charset="0"/>
              <a:buNone/>
            </a:pPr>
            <a:r>
              <a:rPr lang="en-US" altLang="en-US" smtClean="0"/>
              <a:t>&lt; ¼ oz eq = Do Not Count</a:t>
            </a:r>
          </a:p>
          <a:p>
            <a:pPr marL="0" indent="0" algn="ctr">
              <a:buFont typeface="Arial" panose="020B0604020202020204" pitchFamily="34" charset="0"/>
              <a:buNone/>
            </a:pPr>
            <a:r>
              <a:rPr lang="en-US" altLang="en-US" smtClean="0"/>
              <a:t>Always round down for oz eq</a:t>
            </a:r>
          </a:p>
          <a:p>
            <a:pPr marL="0" indent="0" algn="ctr">
              <a:buFont typeface="Arial" panose="020B0604020202020204" pitchFamily="34" charset="0"/>
              <a:buNone/>
            </a:pPr>
            <a:r>
              <a:rPr lang="en-US" altLang="en-US" smtClean="0"/>
              <a:t>Add grains together and then round</a:t>
            </a:r>
          </a:p>
          <a:p>
            <a:pPr marL="0" indent="0" algn="ctr">
              <a:buFont typeface="Arial" panose="020B0604020202020204" pitchFamily="34" charset="0"/>
              <a:buNone/>
            </a:pPr>
            <a:endParaRPr lang="en-US" altLang="en-US" b="1" smtClean="0"/>
          </a:p>
          <a:p>
            <a:pPr marL="0" indent="0">
              <a:buFont typeface="Arial" panose="020B0604020202020204" pitchFamily="34" charset="0"/>
              <a:buNone/>
            </a:pPr>
            <a:r>
              <a:rPr lang="en-US" altLang="en-US" smtClean="0"/>
              <a:t> </a:t>
            </a:r>
          </a:p>
        </p:txBody>
      </p:sp>
      <p:sp>
        <p:nvSpPr>
          <p:cNvPr id="46083"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sp>
        <p:nvSpPr>
          <p:cNvPr id="4" name="Rectangle 3"/>
          <p:cNvSpPr/>
          <p:nvPr/>
        </p:nvSpPr>
        <p:spPr>
          <a:xfrm>
            <a:off x="401638" y="4114800"/>
            <a:ext cx="8191500" cy="228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defRPr/>
            </a:pPr>
            <a:r>
              <a:rPr lang="en-US" sz="2800" b="1" dirty="0">
                <a:solidFill>
                  <a:prstClr val="black"/>
                </a:solidFill>
              </a:rPr>
              <a:t>Examples</a:t>
            </a:r>
          </a:p>
          <a:p>
            <a:pPr algn="ctr">
              <a:spcBef>
                <a:spcPct val="20000"/>
              </a:spcBef>
              <a:defRPr/>
            </a:pPr>
            <a:r>
              <a:rPr lang="en-US" sz="2400" dirty="0">
                <a:solidFill>
                  <a:prstClr val="black"/>
                </a:solidFill>
              </a:rPr>
              <a:t>Recipes: Add grain ingredients first – then round</a:t>
            </a:r>
          </a:p>
          <a:p>
            <a:pPr algn="ctr">
              <a:spcBef>
                <a:spcPct val="20000"/>
              </a:spcBef>
              <a:defRPr/>
            </a:pPr>
            <a:r>
              <a:rPr lang="en-US" sz="2400" dirty="0">
                <a:solidFill>
                  <a:prstClr val="black"/>
                </a:solidFill>
              </a:rPr>
              <a:t>Sandwich: Add two slices of bread  – then round</a:t>
            </a:r>
          </a:p>
          <a:p>
            <a:pPr algn="ctr">
              <a:spcBef>
                <a:spcPct val="20000"/>
              </a:spcBef>
              <a:defRPr/>
            </a:pPr>
            <a:r>
              <a:rPr lang="en-US" sz="2400" dirty="0">
                <a:solidFill>
                  <a:prstClr val="black"/>
                </a:solidFill>
              </a:rPr>
              <a:t>Multiples of same item: Add items together – then round</a:t>
            </a: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bwMode="auto">
          <a:xfrm>
            <a:off x="474663" y="1295400"/>
            <a:ext cx="8229600" cy="4754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000" b="1" smtClean="0"/>
              <a:t>Grain-Based Desserts</a:t>
            </a:r>
          </a:p>
          <a:p>
            <a:pPr marL="0" indent="0">
              <a:buFont typeface="Arial" panose="020B0604020202020204" pitchFamily="34" charset="0"/>
              <a:buNone/>
            </a:pPr>
            <a:endParaRPr lang="en-US" altLang="en-US" smtClean="0"/>
          </a:p>
        </p:txBody>
      </p:sp>
      <p:sp>
        <p:nvSpPr>
          <p:cNvPr id="48131"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sp>
        <p:nvSpPr>
          <p:cNvPr id="4" name="Content Placeholder 2"/>
          <p:cNvSpPr txBox="1">
            <a:spLocks/>
          </p:cNvSpPr>
          <p:nvPr/>
        </p:nvSpPr>
        <p:spPr bwMode="auto">
          <a:xfrm>
            <a:off x="457200" y="2133600"/>
            <a:ext cx="8229600" cy="1676400"/>
          </a:xfrm>
          <a:prstGeom prst="rect">
            <a:avLst/>
          </a:prstGeom>
          <a:solidFill>
            <a:schemeClr val="bg1">
              <a:lumMod val="75000"/>
            </a:schemeClr>
          </a:solidFill>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hangingPunct="1">
              <a:spcBef>
                <a:spcPct val="0"/>
              </a:spcBef>
              <a:buFont typeface="Arial" pitchFamily="34" charset="0"/>
              <a:buNone/>
              <a:defRPr/>
            </a:pPr>
            <a:endParaRPr lang="en-US" sz="800" b="1" dirty="0" smtClean="0"/>
          </a:p>
          <a:p>
            <a:pPr algn="ctr" eaLnBrk="1" hangingPunct="1">
              <a:spcBef>
                <a:spcPct val="0"/>
              </a:spcBef>
              <a:buFont typeface="Arial" pitchFamily="34" charset="0"/>
              <a:buNone/>
              <a:defRPr/>
            </a:pPr>
            <a:r>
              <a:rPr lang="en-US" sz="3600" b="1" dirty="0" smtClean="0"/>
              <a:t>Lunch:</a:t>
            </a:r>
          </a:p>
          <a:p>
            <a:pPr algn="ctr" eaLnBrk="1" hangingPunct="1">
              <a:spcBef>
                <a:spcPct val="0"/>
              </a:spcBef>
              <a:buFont typeface="Arial" pitchFamily="34" charset="0"/>
              <a:buNone/>
              <a:defRPr/>
            </a:pPr>
            <a:r>
              <a:rPr lang="en-US" sz="3600" dirty="0" smtClean="0"/>
              <a:t>Grain-based Desserts limited to 2oz eq</a:t>
            </a:r>
          </a:p>
        </p:txBody>
      </p:sp>
      <p:sp>
        <p:nvSpPr>
          <p:cNvPr id="5" name="Content Placeholder 2"/>
          <p:cNvSpPr txBox="1">
            <a:spLocks/>
          </p:cNvSpPr>
          <p:nvPr/>
        </p:nvSpPr>
        <p:spPr bwMode="auto">
          <a:xfrm>
            <a:off x="457200" y="4114800"/>
            <a:ext cx="8229600" cy="2590800"/>
          </a:xfrm>
          <a:prstGeom prst="rect">
            <a:avLst/>
          </a:prstGeom>
          <a:solidFill>
            <a:schemeClr val="bg1">
              <a:lumMod val="75000"/>
            </a:schemeClr>
          </a:solidFill>
        </p:spPr>
        <p:txBody>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eaLnBrk="1" hangingPunct="1">
              <a:spcBef>
                <a:spcPct val="0"/>
              </a:spcBef>
              <a:buFont typeface="Arial" pitchFamily="34" charset="0"/>
              <a:buNone/>
              <a:defRPr/>
            </a:pPr>
            <a:endParaRPr lang="en-US" sz="800" b="1" dirty="0" smtClean="0"/>
          </a:p>
          <a:p>
            <a:pPr algn="ctr" eaLnBrk="1" hangingPunct="1">
              <a:spcBef>
                <a:spcPct val="0"/>
              </a:spcBef>
              <a:buFont typeface="Arial" pitchFamily="34" charset="0"/>
              <a:buNone/>
              <a:defRPr/>
            </a:pPr>
            <a:r>
              <a:rPr lang="en-US" sz="3600" b="1" dirty="0" smtClean="0"/>
              <a:t>Breakfast:</a:t>
            </a:r>
          </a:p>
          <a:p>
            <a:pPr algn="ctr" eaLnBrk="1" hangingPunct="1">
              <a:spcBef>
                <a:spcPct val="0"/>
              </a:spcBef>
              <a:buFont typeface="Arial" pitchFamily="34" charset="0"/>
              <a:buNone/>
              <a:defRPr/>
            </a:pPr>
            <a:r>
              <a:rPr lang="en-US" sz="3600" dirty="0" smtClean="0"/>
              <a:t>No Grain-based Desserts limit</a:t>
            </a:r>
          </a:p>
          <a:p>
            <a:pPr algn="ctr" eaLnBrk="1" hangingPunct="1">
              <a:spcBef>
                <a:spcPct val="0"/>
              </a:spcBef>
              <a:buFont typeface="Arial" pitchFamily="34" charset="0"/>
              <a:buNone/>
              <a:defRPr/>
            </a:pPr>
            <a:r>
              <a:rPr lang="en-US" sz="3600" dirty="0" smtClean="0"/>
              <a:t>BUT</a:t>
            </a:r>
          </a:p>
          <a:p>
            <a:pPr algn="ctr" eaLnBrk="1" hangingPunct="1">
              <a:spcBef>
                <a:spcPct val="0"/>
              </a:spcBef>
              <a:buFont typeface="Arial" pitchFamily="34" charset="0"/>
              <a:buNone/>
              <a:defRPr/>
            </a:pPr>
            <a:r>
              <a:rPr lang="en-US" sz="3600" dirty="0" smtClean="0"/>
              <a:t>Some grain products are NOT allowed </a:t>
            </a:r>
          </a:p>
        </p:txBody>
      </p:sp>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3"/>
          <p:cNvSpPr txBox="1">
            <a:spLocks noChangeArrowheads="1"/>
          </p:cNvSpPr>
          <p:nvPr/>
        </p:nvSpPr>
        <p:spPr bwMode="auto">
          <a:xfrm>
            <a:off x="0" y="2286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sp>
        <p:nvSpPr>
          <p:cNvPr id="6" name="Rectangle 5"/>
          <p:cNvSpPr/>
          <p:nvPr/>
        </p:nvSpPr>
        <p:spPr>
          <a:xfrm>
            <a:off x="169863" y="3810000"/>
            <a:ext cx="8974137" cy="5324475"/>
          </a:xfrm>
          <a:prstGeom prst="rect">
            <a:avLst/>
          </a:prstGeom>
        </p:spPr>
        <p:txBody>
          <a:bodyPr>
            <a:spAutoFit/>
          </a:bodyPr>
          <a:lstStyle/>
          <a:p>
            <a:pPr eaLnBrk="1" hangingPunct="1">
              <a:defRPr/>
            </a:pPr>
            <a:r>
              <a:rPr lang="en-US" sz="2400" b="1" dirty="0"/>
              <a:t>INGREDIENTS:</a:t>
            </a:r>
            <a:r>
              <a:rPr lang="en-US" sz="2400" dirty="0"/>
              <a:t> WHOLE WHEAT FLOUR, SUGAR, EGGS, WATER, ENRICHED BLEACHED FLOUR (BLEACHED WHEAT FLOUR, MALTED BARLEY FLOUR, NIACIN, IRON, THIAMINE MONONITRATE, RIBOFLAVIN, FOLIC ACID), INVERT SUGAR, APPLES, SOYBEAN OIL, CONTAINS 2% OR LESS OF: PALM OIL, CANOLA OIL, WHEAT GLUTEN, OAT FIBER, PROPYLENE GLYCOL MONO- AND DIESTERS OF FATS AND FATTY ACIDS, LEAVENING (BAKING SODA, SODIUM ALUMINUM PHOSPHATE, MONOCALCIUM PHOSPHATE), MONO- AND DIGLYCERIDES, CINNAMON, MODIFIED CORN STARCH, POTASSIUM SORBATE (PRESERVATIVE), SODIUM ALGINATE, SALT, PROPYLENE GLYCOL MONOSTEARATE, SODIUM STEAROYL LACTYLATE, SOY LECITHIN, NATURAL FLAVOR, CARAMEL COLOR, </a:t>
            </a:r>
            <a:endParaRPr lang="en-US" sz="2400" dirty="0">
              <a:latin typeface="+mn-lt"/>
              <a:cs typeface="Arial" charset="0"/>
            </a:endParaRPr>
          </a:p>
        </p:txBody>
      </p:sp>
      <p:sp>
        <p:nvSpPr>
          <p:cNvPr id="7" name="Rectangle 6"/>
          <p:cNvSpPr/>
          <p:nvPr/>
        </p:nvSpPr>
        <p:spPr>
          <a:xfrm>
            <a:off x="192088" y="2362200"/>
            <a:ext cx="4464050" cy="1016000"/>
          </a:xfrm>
          <a:prstGeom prst="rect">
            <a:avLst/>
          </a:prstGeom>
        </p:spPr>
        <p:txBody>
          <a:bodyPr>
            <a:spAutoFit/>
          </a:bodyPr>
          <a:lstStyle/>
          <a:p>
            <a:pPr eaLnBrk="1" hangingPunct="1">
              <a:defRPr/>
            </a:pPr>
            <a:r>
              <a:rPr lang="en-US" sz="3200" b="1" dirty="0">
                <a:latin typeface="+mn-lt"/>
                <a:cs typeface="Arial" charset="0"/>
              </a:rPr>
              <a:t>Apple Cinnamon Muffin</a:t>
            </a:r>
          </a:p>
          <a:p>
            <a:pPr eaLnBrk="1" hangingPunct="1">
              <a:defRPr/>
            </a:pPr>
            <a:r>
              <a:rPr lang="en-US" sz="2800" b="1" dirty="0">
                <a:latin typeface="+mn-lt"/>
                <a:cs typeface="Arial" charset="0"/>
              </a:rPr>
              <a:t>Serving Size: 57 grams</a:t>
            </a:r>
          </a:p>
        </p:txBody>
      </p:sp>
      <p:pic>
        <p:nvPicPr>
          <p:cNvPr id="5018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34050" y="614363"/>
            <a:ext cx="340995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5562600"/>
            <a:ext cx="2286000"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3"/>
          <p:cNvSpPr txBox="1">
            <a:spLocks noChangeArrowheads="1"/>
          </p:cNvSpPr>
          <p:nvPr/>
        </p:nvSpPr>
        <p:spPr bwMode="auto">
          <a:xfrm>
            <a:off x="0" y="2286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sp>
        <p:nvSpPr>
          <p:cNvPr id="6" name="Rectangle 5"/>
          <p:cNvSpPr/>
          <p:nvPr/>
        </p:nvSpPr>
        <p:spPr>
          <a:xfrm>
            <a:off x="503238" y="4724400"/>
            <a:ext cx="8137525" cy="1754188"/>
          </a:xfrm>
          <a:prstGeom prst="rect">
            <a:avLst/>
          </a:prstGeom>
        </p:spPr>
        <p:txBody>
          <a:bodyPr>
            <a:spAutoFit/>
          </a:bodyPr>
          <a:lstStyle/>
          <a:p>
            <a:pPr eaLnBrk="1" hangingPunct="1">
              <a:defRPr/>
            </a:pPr>
            <a:r>
              <a:rPr lang="en-US" sz="3600" dirty="0"/>
              <a:t>Ingredients: whole wheat flour, water, wheat bran, salt, malt, brown sugar, soy flour, yeast, corn meal. </a:t>
            </a:r>
            <a:endParaRPr lang="en-US" sz="3600" dirty="0">
              <a:latin typeface="+mn-lt"/>
              <a:cs typeface="Arial" charset="0"/>
            </a:endParaRPr>
          </a:p>
        </p:txBody>
      </p:sp>
      <p:sp>
        <p:nvSpPr>
          <p:cNvPr id="7" name="Rectangle 6"/>
          <p:cNvSpPr/>
          <p:nvPr/>
        </p:nvSpPr>
        <p:spPr>
          <a:xfrm>
            <a:off x="201613" y="3352800"/>
            <a:ext cx="4465637" cy="1138238"/>
          </a:xfrm>
          <a:prstGeom prst="rect">
            <a:avLst/>
          </a:prstGeom>
        </p:spPr>
        <p:txBody>
          <a:bodyPr>
            <a:spAutoFit/>
          </a:bodyPr>
          <a:lstStyle/>
          <a:p>
            <a:pPr eaLnBrk="1" hangingPunct="1">
              <a:defRPr/>
            </a:pPr>
            <a:r>
              <a:rPr lang="en-US" sz="3600" b="1" dirty="0">
                <a:latin typeface="+mn-lt"/>
                <a:cs typeface="Arial" charset="0"/>
              </a:rPr>
              <a:t>Whole Wheat Bagel</a:t>
            </a:r>
          </a:p>
          <a:p>
            <a:pPr eaLnBrk="1" hangingPunct="1">
              <a:defRPr/>
            </a:pPr>
            <a:r>
              <a:rPr lang="en-US" sz="3200" b="1" dirty="0">
                <a:latin typeface="+mn-lt"/>
                <a:cs typeface="Arial" charset="0"/>
              </a:rPr>
              <a:t>Serving Size: 56.5 grams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5821363"/>
            <a:ext cx="2667000"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5913" y="5284788"/>
            <a:ext cx="26908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38575" y="5781675"/>
            <a:ext cx="2286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33638" y="844550"/>
            <a:ext cx="6934200"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Content Placeholder 2"/>
          <p:cNvSpPr>
            <a:spLocks noGrp="1"/>
          </p:cNvSpPr>
          <p:nvPr>
            <p:ph idx="1"/>
          </p:nvPr>
        </p:nvSpPr>
        <p:spPr bwMode="auto">
          <a:xfrm>
            <a:off x="457200" y="1295400"/>
            <a:ext cx="8229600" cy="4830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 typeface="Arial" panose="020B0604020202020204" pitchFamily="34" charset="0"/>
              <a:buNone/>
            </a:pPr>
            <a:r>
              <a:rPr lang="en-US" altLang="en-US" b="1" smtClean="0"/>
              <a:t>Wendy Barkley, RD</a:t>
            </a:r>
          </a:p>
          <a:p>
            <a:pPr algn="ctr" eaLnBrk="1" hangingPunct="1">
              <a:buFont typeface="Arial" panose="020B0604020202020204" pitchFamily="34" charset="0"/>
              <a:buNone/>
            </a:pPr>
            <a:r>
              <a:rPr lang="en-US" altLang="en-US" smtClean="0"/>
              <a:t>OSPI CNS School Meal Programs Supervisor</a:t>
            </a:r>
          </a:p>
          <a:p>
            <a:pPr algn="ctr" eaLnBrk="1" hangingPunct="1">
              <a:buFont typeface="Arial" panose="020B0604020202020204" pitchFamily="34" charset="0"/>
              <a:buNone/>
            </a:pPr>
            <a:endParaRPr lang="en-US" altLang="en-US" smtClean="0"/>
          </a:p>
          <a:p>
            <a:pPr algn="ctr" eaLnBrk="1" hangingPunct="1">
              <a:buFont typeface="Arial" panose="020B0604020202020204" pitchFamily="34" charset="0"/>
              <a:buNone/>
            </a:pPr>
            <a:r>
              <a:rPr lang="en-US" altLang="en-US" b="1" smtClean="0"/>
              <a:t>Leanne Eko, RD</a:t>
            </a:r>
          </a:p>
          <a:p>
            <a:pPr algn="ctr" eaLnBrk="1" hangingPunct="1">
              <a:buFont typeface="Arial" panose="020B0604020202020204" pitchFamily="34" charset="0"/>
              <a:buNone/>
            </a:pPr>
            <a:r>
              <a:rPr lang="en-US" altLang="en-US" smtClean="0"/>
              <a:t>OSPI CNS Training Specialist</a:t>
            </a:r>
          </a:p>
        </p:txBody>
      </p:sp>
      <p:sp>
        <p:nvSpPr>
          <p:cNvPr id="17411"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Welcome</a:t>
            </a:r>
            <a:endParaRPr lang="en-US" altLang="en-US" sz="4400">
              <a:solidFill>
                <a:schemeClr val="bg1"/>
              </a:solidFill>
              <a:latin typeface="Calibri" panose="020F0502020204030204" pitchFamily="34" charset="0"/>
            </a:endParaRPr>
          </a:p>
        </p:txBody>
      </p:sp>
      <p:pic>
        <p:nvPicPr>
          <p:cNvPr id="1741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8788" y="4386263"/>
            <a:ext cx="3146425" cy="24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10225" y="1079500"/>
            <a:ext cx="35337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3"/>
          <p:cNvSpPr txBox="1">
            <a:spLocks noChangeArrowheads="1"/>
          </p:cNvSpPr>
          <p:nvPr/>
        </p:nvSpPr>
        <p:spPr bwMode="auto">
          <a:xfrm>
            <a:off x="0" y="2286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sp>
        <p:nvSpPr>
          <p:cNvPr id="6" name="Rectangle 5"/>
          <p:cNvSpPr/>
          <p:nvPr/>
        </p:nvSpPr>
        <p:spPr>
          <a:xfrm>
            <a:off x="533400" y="3735388"/>
            <a:ext cx="7697788" cy="4154487"/>
          </a:xfrm>
          <a:prstGeom prst="rect">
            <a:avLst/>
          </a:prstGeom>
        </p:spPr>
        <p:txBody>
          <a:bodyPr>
            <a:spAutoFit/>
          </a:bodyPr>
          <a:lstStyle/>
          <a:p>
            <a:pPr eaLnBrk="1" hangingPunct="1">
              <a:defRPr/>
            </a:pPr>
            <a:r>
              <a:rPr lang="en-US" sz="2400" dirty="0"/>
              <a:t>Whole Grain Oats, Sugar, Brown Sugar, Corn Meal, Corn Starch, Corn Syrup, Canola and/or Rice Bran Oil, Apple Puree Concentrate, Salt, Cinnamon, Trisodium Phosphate, Sodium Citrate, Vanillin, Wheat Starch. Vitamin E (mixed tocopherols) Added to Preserve Freshness.Vitamins and Minerals: Calcium Carbonate, Zinc and Iron (mineral nutrients), Vitamin C (sodium ascorbate), A B Vitamin (niacinamide), Vitamin B6 (pyridoxine hydrochloride), Vitamin B2 (riboflavin), Vitamin B1 (thiamin mononitrate), Vitamin A (</a:t>
            </a:r>
            <a:r>
              <a:rPr lang="en-US" sz="2400" dirty="0" err="1"/>
              <a:t>palmitate</a:t>
            </a:r>
            <a:r>
              <a:rPr lang="en-US" sz="2400" dirty="0"/>
              <a:t>), A B Vitamin (folic acid), Vitamin B12, Vitamin D3.</a:t>
            </a:r>
            <a:endParaRPr lang="en-US" sz="2400" dirty="0">
              <a:latin typeface="+mn-lt"/>
              <a:cs typeface="Arial" charset="0"/>
            </a:endParaRPr>
          </a:p>
        </p:txBody>
      </p:sp>
      <p:sp>
        <p:nvSpPr>
          <p:cNvPr id="7" name="Rectangle 6"/>
          <p:cNvSpPr/>
          <p:nvPr/>
        </p:nvSpPr>
        <p:spPr>
          <a:xfrm>
            <a:off x="101600" y="2055813"/>
            <a:ext cx="5130800" cy="1139825"/>
          </a:xfrm>
          <a:prstGeom prst="rect">
            <a:avLst/>
          </a:prstGeom>
        </p:spPr>
        <p:txBody>
          <a:bodyPr>
            <a:spAutoFit/>
          </a:bodyPr>
          <a:lstStyle/>
          <a:p>
            <a:pPr eaLnBrk="1" hangingPunct="1">
              <a:defRPr/>
            </a:pPr>
            <a:r>
              <a:rPr lang="en-US" sz="3600" b="1" dirty="0">
                <a:latin typeface="+mn-lt"/>
                <a:cs typeface="Arial" charset="0"/>
              </a:rPr>
              <a:t>Apple Cinnamon Cheerios</a:t>
            </a:r>
          </a:p>
          <a:p>
            <a:pPr eaLnBrk="1" hangingPunct="1">
              <a:defRPr/>
            </a:pPr>
            <a:r>
              <a:rPr lang="en-US" sz="3200" b="1" dirty="0">
                <a:latin typeface="+mn-lt"/>
                <a:cs typeface="Arial" charset="0"/>
              </a:rPr>
              <a:t>Serving Size: 1 oz</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5188" y="3697288"/>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4062413"/>
            <a:ext cx="1828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4805363"/>
            <a:ext cx="2133600"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Box 3"/>
          <p:cNvSpPr txBox="1">
            <a:spLocks noChangeArrowheads="1"/>
          </p:cNvSpPr>
          <p:nvPr/>
        </p:nvSpPr>
        <p:spPr bwMode="auto">
          <a:xfrm>
            <a:off x="0" y="296863"/>
            <a:ext cx="9144000" cy="76993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sp>
        <p:nvSpPr>
          <p:cNvPr id="2" name="TextBox 1"/>
          <p:cNvSpPr txBox="1"/>
          <p:nvPr/>
        </p:nvSpPr>
        <p:spPr>
          <a:xfrm>
            <a:off x="300038" y="2859088"/>
            <a:ext cx="8709025" cy="3970337"/>
          </a:xfrm>
          <a:prstGeom prst="rect">
            <a:avLst/>
          </a:prstGeom>
          <a:solidFill>
            <a:schemeClr val="bg1"/>
          </a:solidFill>
        </p:spPr>
        <p:txBody>
          <a:bodyPr>
            <a:spAutoFit/>
          </a:bodyPr>
          <a:lstStyle/>
          <a:p>
            <a:pPr eaLnBrk="1" hangingPunct="1">
              <a:defRPr/>
            </a:pPr>
            <a:r>
              <a:rPr lang="en-US" sz="3600" b="1" dirty="0">
                <a:latin typeface="+mn-lt"/>
              </a:rPr>
              <a:t>INGREDIENTS:</a:t>
            </a:r>
          </a:p>
          <a:p>
            <a:pPr eaLnBrk="1" hangingPunct="1">
              <a:defRPr/>
            </a:pPr>
            <a:r>
              <a:rPr lang="en-US" sz="3600" dirty="0">
                <a:latin typeface="+mn-lt"/>
              </a:rPr>
              <a:t>CRUST (flour blend [enriched wheat flour {bleached flour, malted barley flour, niacin, reduced iron, thiamine, mononitrate, riboflavin, folic acid}, whole grain wheat flour, soy flour], water soybean oil, dextrose, baking powder, yeast, salt, dough conditioner)</a:t>
            </a:r>
          </a:p>
        </p:txBody>
      </p:sp>
      <p:pic>
        <p:nvPicPr>
          <p:cNvPr id="5632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533603">
            <a:off x="5664200" y="1246188"/>
            <a:ext cx="3151188"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875" y="5638800"/>
            <a:ext cx="245427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3"/>
          <p:cNvSpPr txBox="1">
            <a:spLocks noChangeArrowheads="1"/>
          </p:cNvSpPr>
          <p:nvPr/>
        </p:nvSpPr>
        <p:spPr bwMode="auto">
          <a:xfrm>
            <a:off x="0" y="296863"/>
            <a:ext cx="9144000" cy="76993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pic>
        <p:nvPicPr>
          <p:cNvPr id="5837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069975"/>
            <a:ext cx="668655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8" y="2746375"/>
            <a:ext cx="916305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3"/>
          <p:cNvSpPr txBox="1">
            <a:spLocks noChangeArrowheads="1"/>
          </p:cNvSpPr>
          <p:nvPr/>
        </p:nvSpPr>
        <p:spPr bwMode="auto">
          <a:xfrm>
            <a:off x="0" y="2286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4062413"/>
            <a:ext cx="1828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2860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p:cNvSpPr/>
          <p:nvPr/>
        </p:nvSpPr>
        <p:spPr>
          <a:xfrm>
            <a:off x="6096000" y="3446463"/>
            <a:ext cx="2895600" cy="2209800"/>
          </a:xfrm>
          <a:prstGeom prst="wedgeEllipseCallout">
            <a:avLst>
              <a:gd name="adj1" fmla="val -112699"/>
              <a:gd name="adj2" fmla="val -66905"/>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What about the croutons?</a:t>
            </a:r>
          </a:p>
          <a:p>
            <a:pPr algn="ctr">
              <a:defRPr/>
            </a:pPr>
            <a:endParaRPr lang="en-US" dirty="0"/>
          </a:p>
        </p:txBody>
      </p:sp>
      <p:sp>
        <p:nvSpPr>
          <p:cNvPr id="7" name="Rectangle 6"/>
          <p:cNvSpPr/>
          <p:nvPr/>
        </p:nvSpPr>
        <p:spPr>
          <a:xfrm>
            <a:off x="533400" y="1122363"/>
            <a:ext cx="8180388" cy="1200150"/>
          </a:xfrm>
          <a:prstGeom prst="rect">
            <a:avLst/>
          </a:prstGeom>
        </p:spPr>
        <p:txBody>
          <a:bodyPr>
            <a:spAutoFit/>
          </a:bodyPr>
          <a:lstStyle/>
          <a:p>
            <a:pPr algn="r" eaLnBrk="1" hangingPunct="1">
              <a:defRPr/>
            </a:pPr>
            <a:r>
              <a:rPr lang="en-US" sz="3600" b="1" dirty="0">
                <a:latin typeface="+mn-lt"/>
                <a:cs typeface="Arial" charset="0"/>
              </a:rPr>
              <a:t>Chicken Cesar Salad w/ Whole Grain rich bread stick</a:t>
            </a:r>
            <a:endParaRPr lang="en-US" sz="3200" b="1" dirty="0">
              <a:latin typeface="+mn-lt"/>
              <a:cs typeface="Arial"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81000" y="2198688"/>
          <a:ext cx="8610600" cy="1368425"/>
        </p:xfrm>
        <a:graphic>
          <a:graphicData uri="http://schemas.openxmlformats.org/drawingml/2006/table">
            <a:tbl>
              <a:tblPr firstRow="1" firstCol="1" bandRow="1"/>
              <a:tblGrid>
                <a:gridCol w="2913218"/>
                <a:gridCol w="1827901"/>
                <a:gridCol w="1885023"/>
                <a:gridCol w="1984458"/>
              </a:tblGrid>
              <a:tr h="421995">
                <a:tc>
                  <a:txBody>
                    <a:bodyPr/>
                    <a:lstStyle/>
                    <a:p>
                      <a:pPr marL="0" marR="0" algn="ctr">
                        <a:lnSpc>
                          <a:spcPct val="115000"/>
                        </a:lnSpc>
                        <a:spcBef>
                          <a:spcPts val="0"/>
                        </a:spcBef>
                        <a:spcAft>
                          <a:spcPts val="0"/>
                        </a:spcAft>
                      </a:pPr>
                      <a:r>
                        <a:rPr lang="en-US" sz="2300" b="1" dirty="0">
                          <a:effectLst/>
                          <a:latin typeface="Calibri"/>
                          <a:ea typeface="Calibri"/>
                          <a:cs typeface="Times New Roman"/>
                        </a:rPr>
                        <a:t>Food Components</a:t>
                      </a:r>
                      <a:endParaRPr lang="en-US" sz="1100" dirty="0">
                        <a:effectLst/>
                        <a:latin typeface="Calibri"/>
                        <a:ea typeface="Calibri"/>
                        <a:cs typeface="Times New Roman"/>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300" b="1" dirty="0">
                          <a:effectLst/>
                          <a:latin typeface="Calibri"/>
                          <a:ea typeface="Calibri"/>
                          <a:cs typeface="Times New Roman"/>
                        </a:rPr>
                        <a:t>Grade K - 5</a:t>
                      </a:r>
                      <a:endParaRPr lang="en-US" sz="1100" dirty="0">
                        <a:effectLst/>
                        <a:latin typeface="Calibri"/>
                        <a:ea typeface="Calibri"/>
                        <a:cs typeface="Times New Roman"/>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300" b="1">
                          <a:effectLst/>
                          <a:latin typeface="Calibri"/>
                          <a:ea typeface="Calibri"/>
                          <a:cs typeface="Times New Roman"/>
                        </a:rPr>
                        <a:t>Grade 6 – 8</a:t>
                      </a:r>
                      <a:endParaRPr lang="en-US" sz="1100">
                        <a:effectLst/>
                        <a:latin typeface="Calibri"/>
                        <a:ea typeface="Calibri"/>
                        <a:cs typeface="Times New Roman"/>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300" b="1">
                          <a:effectLst/>
                          <a:latin typeface="Calibri"/>
                          <a:ea typeface="Calibri"/>
                          <a:cs typeface="Times New Roman"/>
                        </a:rPr>
                        <a:t>Grade 9 - 12</a:t>
                      </a:r>
                      <a:endParaRPr lang="en-US" sz="1100">
                        <a:effectLst/>
                        <a:latin typeface="Calibri"/>
                        <a:ea typeface="Calibri"/>
                        <a:cs typeface="Times New Roman"/>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946430">
                <a:tc>
                  <a:txBody>
                    <a:bodyPr/>
                    <a:lstStyle/>
                    <a:p>
                      <a:pPr marL="0" marR="0">
                        <a:lnSpc>
                          <a:spcPct val="115000"/>
                        </a:lnSpc>
                        <a:spcBef>
                          <a:spcPts val="0"/>
                        </a:spcBef>
                        <a:spcAft>
                          <a:spcPts val="0"/>
                        </a:spcAft>
                      </a:pPr>
                      <a:r>
                        <a:rPr lang="en-US" sz="2000" b="1" dirty="0" smtClean="0">
                          <a:effectLst/>
                          <a:latin typeface="Calibri"/>
                          <a:ea typeface="Calibri"/>
                          <a:cs typeface="Times New Roman"/>
                        </a:rPr>
                        <a:t>Meat / Meat Alternate</a:t>
                      </a:r>
                      <a:endParaRPr lang="en-US" sz="2000" dirty="0">
                        <a:effectLst/>
                        <a:latin typeface="Calibri"/>
                        <a:ea typeface="Calibri"/>
                        <a:cs typeface="Times New Roman"/>
                      </a:endParaRPr>
                    </a:p>
                    <a:p>
                      <a:pPr marL="0" marR="0">
                        <a:lnSpc>
                          <a:spcPct val="115000"/>
                        </a:lnSpc>
                        <a:spcBef>
                          <a:spcPts val="0"/>
                        </a:spcBef>
                        <a:spcAft>
                          <a:spcPts val="0"/>
                        </a:spcAft>
                      </a:pPr>
                      <a:endParaRPr lang="en-US" sz="1100" dirty="0">
                        <a:effectLst/>
                        <a:latin typeface="Calibri"/>
                        <a:ea typeface="Calibri"/>
                        <a:cs typeface="Times New Roman"/>
                      </a:endParaRP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1800" dirty="0" smtClean="0">
                          <a:effectLst/>
                          <a:latin typeface="Arial" pitchFamily="34" charset="0"/>
                          <a:ea typeface="Calibri"/>
                          <a:cs typeface="Arial" pitchFamily="34" charset="0"/>
                        </a:rPr>
                        <a:t>None required but</a:t>
                      </a:r>
                      <a:r>
                        <a:rPr lang="en-US" sz="1800" baseline="0" dirty="0" smtClean="0">
                          <a:effectLst/>
                          <a:latin typeface="Arial" pitchFamily="34" charset="0"/>
                          <a:ea typeface="Calibri"/>
                          <a:cs typeface="Arial" pitchFamily="34" charset="0"/>
                        </a:rPr>
                        <a:t> may substitute 1 oz eq of meat/ meat alternate for 1 oz eq of grains after minimum daily grain is met OR count as “extra”</a:t>
                      </a:r>
                      <a:endParaRPr lang="en-US" sz="1800" dirty="0">
                        <a:effectLst/>
                        <a:latin typeface="Arial" pitchFamily="34" charset="0"/>
                        <a:ea typeface="Calibri"/>
                        <a:cs typeface="Arial" pitchFamily="34" charset="0"/>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100" dirty="0">
                        <a:effectLst/>
                        <a:latin typeface="Calibri"/>
                        <a:ea typeface="Calibri"/>
                        <a:cs typeface="Times New Roman"/>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100" dirty="0">
                        <a:effectLst/>
                        <a:latin typeface="Calibri"/>
                        <a:ea typeface="Calibri"/>
                        <a:cs typeface="Times New Roman"/>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2481"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Meat or Meat Alternate</a:t>
            </a:r>
            <a:endParaRPr lang="en-US" altLang="en-US" sz="4400">
              <a:solidFill>
                <a:schemeClr val="bg1"/>
              </a:solidFill>
              <a:latin typeface="Calibri" panose="020F0502020204030204" pitchFamily="34" charset="0"/>
            </a:endParaRPr>
          </a:p>
        </p:txBody>
      </p:sp>
      <p:pic>
        <p:nvPicPr>
          <p:cNvPr id="62482" name="Picture 5" descr="http://askjeffrey.files.wordpress.com/2010/04/eg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12700"/>
            <a:ext cx="3836988"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8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276600"/>
            <a:ext cx="1522413"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nvGraphicFramePr>
        <p:xfrm>
          <a:off x="266700" y="5029200"/>
          <a:ext cx="8610600" cy="1368425"/>
        </p:xfrm>
        <a:graphic>
          <a:graphicData uri="http://schemas.openxmlformats.org/drawingml/2006/table">
            <a:tbl>
              <a:tblPr firstRow="1" firstCol="1" bandRow="1"/>
              <a:tblGrid>
                <a:gridCol w="2913218"/>
                <a:gridCol w="1827901"/>
                <a:gridCol w="1885023"/>
                <a:gridCol w="1984458"/>
              </a:tblGrid>
              <a:tr h="421995">
                <a:tc>
                  <a:txBody>
                    <a:bodyPr/>
                    <a:lstStyle/>
                    <a:p>
                      <a:pPr marL="0" marR="0" algn="ctr">
                        <a:lnSpc>
                          <a:spcPct val="115000"/>
                        </a:lnSpc>
                        <a:spcBef>
                          <a:spcPts val="0"/>
                        </a:spcBef>
                        <a:spcAft>
                          <a:spcPts val="0"/>
                        </a:spcAft>
                      </a:pPr>
                      <a:r>
                        <a:rPr lang="en-US" sz="2300" b="1" dirty="0">
                          <a:effectLst/>
                          <a:latin typeface="Calibri"/>
                          <a:ea typeface="Calibri"/>
                          <a:cs typeface="Times New Roman"/>
                        </a:rPr>
                        <a:t>Food Components</a:t>
                      </a:r>
                      <a:endParaRPr lang="en-US" sz="1100" dirty="0">
                        <a:effectLst/>
                        <a:latin typeface="Calibri"/>
                        <a:ea typeface="Calibri"/>
                        <a:cs typeface="Times New Roman"/>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300" b="1" dirty="0">
                          <a:effectLst/>
                          <a:latin typeface="Calibri"/>
                          <a:ea typeface="Calibri"/>
                          <a:cs typeface="Times New Roman"/>
                        </a:rPr>
                        <a:t>Grade K - 5</a:t>
                      </a:r>
                      <a:endParaRPr lang="en-US" sz="1100" dirty="0">
                        <a:effectLst/>
                        <a:latin typeface="Calibri"/>
                        <a:ea typeface="Calibri"/>
                        <a:cs typeface="Times New Roman"/>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300" b="1" dirty="0">
                          <a:effectLst/>
                          <a:latin typeface="Calibri"/>
                          <a:ea typeface="Calibri"/>
                          <a:cs typeface="Times New Roman"/>
                        </a:rPr>
                        <a:t>Grade 6 – 8</a:t>
                      </a:r>
                      <a:endParaRPr lang="en-US" sz="1100" dirty="0">
                        <a:effectLst/>
                        <a:latin typeface="Calibri"/>
                        <a:ea typeface="Calibri"/>
                        <a:cs typeface="Times New Roman"/>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300" b="1">
                          <a:effectLst/>
                          <a:latin typeface="Calibri"/>
                          <a:ea typeface="Calibri"/>
                          <a:cs typeface="Times New Roman"/>
                        </a:rPr>
                        <a:t>Grade 9 - 12</a:t>
                      </a:r>
                      <a:endParaRPr lang="en-US" sz="1100">
                        <a:effectLst/>
                        <a:latin typeface="Calibri"/>
                        <a:ea typeface="Calibri"/>
                        <a:cs typeface="Times New Roman"/>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946430">
                <a:tc>
                  <a:txBody>
                    <a:bodyPr/>
                    <a:lstStyle/>
                    <a:p>
                      <a:pPr marL="0" marR="0">
                        <a:lnSpc>
                          <a:spcPct val="115000"/>
                        </a:lnSpc>
                        <a:spcBef>
                          <a:spcPts val="0"/>
                        </a:spcBef>
                        <a:spcAft>
                          <a:spcPts val="0"/>
                        </a:spcAft>
                      </a:pPr>
                      <a:r>
                        <a:rPr lang="en-US" sz="2000" b="1" dirty="0" smtClean="0">
                          <a:effectLst/>
                          <a:latin typeface="Calibri"/>
                          <a:ea typeface="Calibri"/>
                          <a:cs typeface="Times New Roman"/>
                        </a:rPr>
                        <a:t>Meat / Meat Alternate</a:t>
                      </a:r>
                      <a:endParaRPr lang="en-US" sz="2000" dirty="0">
                        <a:effectLst/>
                        <a:latin typeface="Calibri"/>
                        <a:ea typeface="Calibri"/>
                        <a:cs typeface="Times New Roman"/>
                      </a:endParaRPr>
                    </a:p>
                    <a:p>
                      <a:pPr marL="0" marR="0">
                        <a:lnSpc>
                          <a:spcPct val="115000"/>
                        </a:lnSpc>
                        <a:spcBef>
                          <a:spcPts val="0"/>
                        </a:spcBef>
                        <a:spcAft>
                          <a:spcPts val="0"/>
                        </a:spcAft>
                      </a:pPr>
                      <a:r>
                        <a:rPr lang="en-US" sz="1400" b="1" dirty="0" smtClean="0">
                          <a:effectLst/>
                          <a:latin typeface="Arial" pitchFamily="34" charset="0"/>
                          <a:ea typeface="Calibri"/>
                          <a:cs typeface="Arial" pitchFamily="34" charset="0"/>
                        </a:rPr>
                        <a:t>-Daily and weekly </a:t>
                      </a:r>
                      <a:r>
                        <a:rPr lang="en-US" sz="1400" dirty="0" smtClean="0">
                          <a:effectLst/>
                          <a:latin typeface="Arial" pitchFamily="34" charset="0"/>
                          <a:ea typeface="Calibri"/>
                          <a:cs typeface="Arial" pitchFamily="34" charset="0"/>
                        </a:rPr>
                        <a:t>minimum </a:t>
                      </a:r>
                      <a:endParaRPr lang="en-US" sz="1400" dirty="0">
                        <a:effectLst/>
                        <a:latin typeface="Arial" pitchFamily="34" charset="0"/>
                        <a:ea typeface="Calibri"/>
                        <a:cs typeface="Arial" pitchFamily="34" charset="0"/>
                      </a:endParaRPr>
                    </a:p>
                  </a:txBody>
                  <a:tcPr marL="66726" marR="667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smtClean="0">
                          <a:effectLst/>
                          <a:latin typeface="Arial"/>
                          <a:ea typeface="Calibri"/>
                          <a:cs typeface="Times New Roman"/>
                        </a:rPr>
                        <a:t>8 </a:t>
                      </a:r>
                      <a:r>
                        <a:rPr lang="en-US" sz="1800" dirty="0">
                          <a:effectLst/>
                          <a:latin typeface="Arial"/>
                          <a:ea typeface="Calibri"/>
                          <a:cs typeface="Times New Roman"/>
                        </a:rPr>
                        <a:t>oz eq/week</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400" dirty="0">
                          <a:effectLst/>
                          <a:latin typeface="Arial"/>
                          <a:ea typeface="Calibri"/>
                          <a:cs typeface="Times New Roman"/>
                        </a:rPr>
                        <a:t>(1 oz daily minimum)</a:t>
                      </a:r>
                      <a:endParaRPr lang="en-US" sz="1100" dirty="0">
                        <a:effectLst/>
                        <a:latin typeface="Calibri"/>
                        <a:ea typeface="Calibri"/>
                        <a:cs typeface="Times New Roman"/>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smtClean="0">
                          <a:effectLst/>
                          <a:latin typeface="Arial"/>
                          <a:ea typeface="Calibri"/>
                          <a:cs typeface="Times New Roman"/>
                        </a:rPr>
                        <a:t>9 </a:t>
                      </a:r>
                      <a:r>
                        <a:rPr lang="en-US" sz="1800" dirty="0">
                          <a:effectLst/>
                          <a:latin typeface="Arial"/>
                          <a:ea typeface="Calibri"/>
                          <a:cs typeface="Times New Roman"/>
                        </a:rPr>
                        <a:t>oz eq/week</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400" dirty="0">
                          <a:effectLst/>
                          <a:latin typeface="Arial"/>
                          <a:ea typeface="Calibri"/>
                          <a:cs typeface="Times New Roman"/>
                        </a:rPr>
                        <a:t>(1 oz daily minimum)</a:t>
                      </a:r>
                      <a:endParaRPr lang="en-US" sz="1100" dirty="0">
                        <a:effectLst/>
                        <a:latin typeface="Calibri"/>
                        <a:ea typeface="Calibri"/>
                        <a:cs typeface="Times New Roman"/>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smtClean="0">
                          <a:effectLst/>
                          <a:latin typeface="Arial"/>
                          <a:ea typeface="Calibri"/>
                          <a:cs typeface="Times New Roman"/>
                        </a:rPr>
                        <a:t>10 </a:t>
                      </a:r>
                      <a:r>
                        <a:rPr lang="en-US" sz="1800" dirty="0">
                          <a:effectLst/>
                          <a:latin typeface="Arial"/>
                          <a:ea typeface="Calibri"/>
                          <a:cs typeface="Times New Roman"/>
                        </a:rPr>
                        <a:t>oz eq/week</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400" dirty="0" smtClean="0">
                          <a:effectLst/>
                          <a:latin typeface="Arial"/>
                          <a:ea typeface="Calibri"/>
                          <a:cs typeface="Times New Roman"/>
                        </a:rPr>
                        <a:t>(2 </a:t>
                      </a:r>
                      <a:r>
                        <a:rPr lang="en-US" sz="1400" dirty="0">
                          <a:effectLst/>
                          <a:latin typeface="Arial"/>
                          <a:ea typeface="Calibri"/>
                          <a:cs typeface="Times New Roman"/>
                        </a:rPr>
                        <a:t>oz daily minimum)</a:t>
                      </a:r>
                      <a:endParaRPr lang="en-US" sz="1100" dirty="0">
                        <a:effectLst/>
                        <a:latin typeface="Calibri"/>
                        <a:ea typeface="Calibri"/>
                        <a:cs typeface="Times New Roman"/>
                      </a:endParaRPr>
                    </a:p>
                  </a:txBody>
                  <a:tcPr marL="66726" marR="6672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TextBox 1"/>
          <p:cNvSpPr txBox="1"/>
          <p:nvPr/>
        </p:nvSpPr>
        <p:spPr>
          <a:xfrm>
            <a:off x="2819400" y="4306888"/>
            <a:ext cx="3505200" cy="646112"/>
          </a:xfrm>
          <a:prstGeom prst="rect">
            <a:avLst/>
          </a:prstGeom>
          <a:noFill/>
        </p:spPr>
        <p:txBody>
          <a:bodyPr>
            <a:spAutoFit/>
          </a:bodyPr>
          <a:lstStyle/>
          <a:p>
            <a:pPr algn="ctr" eaLnBrk="1" hangingPunct="1">
              <a:defRPr/>
            </a:pPr>
            <a:r>
              <a:rPr lang="en-US" sz="3600" b="1" dirty="0">
                <a:latin typeface="+mn-lt"/>
                <a:cs typeface="Arial" charset="0"/>
              </a:rPr>
              <a:t>Lunch</a:t>
            </a:r>
          </a:p>
        </p:txBody>
      </p:sp>
      <p:sp>
        <p:nvSpPr>
          <p:cNvPr id="7" name="TextBox 6"/>
          <p:cNvSpPr txBox="1"/>
          <p:nvPr/>
        </p:nvSpPr>
        <p:spPr>
          <a:xfrm>
            <a:off x="2784475" y="1289050"/>
            <a:ext cx="3505200" cy="646113"/>
          </a:xfrm>
          <a:prstGeom prst="rect">
            <a:avLst/>
          </a:prstGeom>
          <a:noFill/>
        </p:spPr>
        <p:txBody>
          <a:bodyPr>
            <a:spAutoFit/>
          </a:bodyPr>
          <a:lstStyle/>
          <a:p>
            <a:pPr algn="ctr" eaLnBrk="1" hangingPunct="1">
              <a:defRPr/>
            </a:pPr>
            <a:r>
              <a:rPr lang="en-US" sz="3600" b="1" dirty="0">
                <a:latin typeface="+mn-lt"/>
                <a:cs typeface="Arial" charset="0"/>
              </a:rPr>
              <a:t>Breakfast</a:t>
            </a:r>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Meat or Meat Alternate</a:t>
            </a:r>
          </a:p>
        </p:txBody>
      </p:sp>
      <p:sp>
        <p:nvSpPr>
          <p:cNvPr id="41988" name="Content Placeholder 2"/>
          <p:cNvSpPr>
            <a:spLocks noGrp="1"/>
          </p:cNvSpPr>
          <p:nvPr>
            <p:ph idx="1"/>
          </p:nvPr>
        </p:nvSpPr>
        <p:spPr bwMode="auto">
          <a:xfrm>
            <a:off x="457200" y="1447800"/>
            <a:ext cx="8229600" cy="3916363"/>
          </a:xfrm>
          <a:extLst/>
        </p:spPr>
        <p:txBody>
          <a:bodyPr vert="horz" wrap="square" lIns="91440" tIns="45720" rIns="91440" bIns="45720" numCol="1" anchor="t" anchorCtr="0" compatLnSpc="1">
            <a:prstTxWarp prst="textNoShape">
              <a:avLst/>
            </a:prstTxWarp>
          </a:bodyPr>
          <a:lstStyle/>
          <a:p>
            <a:pPr marL="0" indent="0" algn="ctr">
              <a:buFont typeface="Arial" charset="0"/>
              <a:buNone/>
              <a:defRPr/>
            </a:pPr>
            <a:endParaRPr lang="en-US" sz="800" dirty="0" smtClean="0"/>
          </a:p>
          <a:p>
            <a:pPr algn="ctr">
              <a:buFont typeface="Arial" charset="0"/>
              <a:buChar char="•"/>
              <a:defRPr/>
            </a:pPr>
            <a:r>
              <a:rPr lang="en-US" sz="3600" dirty="0" smtClean="0"/>
              <a:t>Nuts and seeds may be used to meet no more than 50% of the M/MA component</a:t>
            </a:r>
          </a:p>
          <a:p>
            <a:pPr algn="ctr">
              <a:buFont typeface="Arial" charset="0"/>
              <a:buChar char="•"/>
              <a:defRPr/>
            </a:pPr>
            <a:r>
              <a:rPr lang="en-US" sz="3600" dirty="0"/>
              <a:t>A</a:t>
            </a:r>
            <a:r>
              <a:rPr lang="en-US" sz="3600" dirty="0" smtClean="0"/>
              <a:t>nother M/MA must be served to meet the full requirement</a:t>
            </a:r>
          </a:p>
          <a:p>
            <a:pPr marL="0" indent="0" algn="ctr">
              <a:buFont typeface="Arial" charset="0"/>
              <a:buNone/>
              <a:defRPr/>
            </a:pPr>
            <a:endParaRPr lang="en-US" sz="2800" dirty="0"/>
          </a:p>
        </p:txBody>
      </p:sp>
      <p:pic>
        <p:nvPicPr>
          <p:cNvPr id="6451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048000"/>
            <a:ext cx="762952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http://www.foodprofile.com/productionservice/WEB-AFSProfileMatchingService/Images/00009063061-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124200"/>
            <a:ext cx="10080625" cy="1008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3"/>
          <p:cNvSpPr txBox="1">
            <a:spLocks noChangeArrowheads="1"/>
          </p:cNvSpPr>
          <p:nvPr/>
        </p:nvSpPr>
        <p:spPr bwMode="auto">
          <a:xfrm>
            <a:off x="311150" y="4448175"/>
            <a:ext cx="3429000" cy="2247900"/>
          </a:xfrm>
          <a:prstGeom prst="rect">
            <a:avLst/>
          </a:prstGeom>
          <a:solidFill>
            <a:schemeClr val="bg1">
              <a:lumMod val="75000"/>
            </a:schemeClr>
          </a:solid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2800" dirty="0" smtClean="0"/>
              <a:t>1 oz grain eq </a:t>
            </a:r>
          </a:p>
          <a:p>
            <a:pPr algn="ctr" eaLnBrk="1" hangingPunct="1">
              <a:defRPr/>
            </a:pPr>
            <a:r>
              <a:rPr lang="en-US" sz="2800" dirty="0" smtClean="0"/>
              <a:t>+</a:t>
            </a:r>
          </a:p>
          <a:p>
            <a:pPr algn="ctr" eaLnBrk="1" hangingPunct="1">
              <a:defRPr/>
            </a:pPr>
            <a:r>
              <a:rPr lang="en-US" sz="2800" dirty="0" smtClean="0"/>
              <a:t>1 oz M/MA </a:t>
            </a:r>
            <a:r>
              <a:rPr lang="en-US" sz="2000" dirty="0" smtClean="0"/>
              <a:t>(as a grain) </a:t>
            </a:r>
            <a:r>
              <a:rPr lang="en-US" sz="2800" dirty="0" smtClean="0"/>
              <a:t>=     </a:t>
            </a:r>
          </a:p>
          <a:p>
            <a:pPr algn="ctr" eaLnBrk="1" hangingPunct="1">
              <a:defRPr/>
            </a:pPr>
            <a:r>
              <a:rPr lang="en-US" sz="2800" dirty="0" smtClean="0"/>
              <a:t>2 oz grain eq </a:t>
            </a:r>
          </a:p>
        </p:txBody>
      </p:sp>
      <p:sp>
        <p:nvSpPr>
          <p:cNvPr id="66564"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47E9FBCA-08E4-44CD-A78B-F05F3310AC58}" type="slidenum">
              <a:rPr lang="en-US" altLang="en-US" smtClean="0">
                <a:latin typeface="Calibri" panose="020F0502020204030204" pitchFamily="34" charset="0"/>
              </a:rPr>
              <a:pPr algn="r"/>
              <a:t>26</a:t>
            </a:fld>
            <a:endParaRPr lang="en-US" altLang="en-US" smtClean="0">
              <a:latin typeface="Calibri" panose="020F0502020204030204" pitchFamily="34" charset="0"/>
            </a:endParaRPr>
          </a:p>
        </p:txBody>
      </p:sp>
      <p:sp>
        <p:nvSpPr>
          <p:cNvPr id="50186" name="TextBox 3"/>
          <p:cNvSpPr txBox="1">
            <a:spLocks noChangeArrowheads="1"/>
          </p:cNvSpPr>
          <p:nvPr/>
        </p:nvSpPr>
        <p:spPr bwMode="auto">
          <a:xfrm>
            <a:off x="5257800" y="4448175"/>
            <a:ext cx="3657600" cy="2247900"/>
          </a:xfrm>
          <a:prstGeom prst="rect">
            <a:avLst/>
          </a:prstGeom>
          <a:solidFill>
            <a:schemeClr val="bg1">
              <a:lumMod val="75000"/>
            </a:schemeClr>
          </a:solid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2800" dirty="0" smtClean="0"/>
              <a:t>1 oz grain eq</a:t>
            </a:r>
          </a:p>
          <a:p>
            <a:pPr algn="ctr" eaLnBrk="1" hangingPunct="1">
              <a:defRPr/>
            </a:pPr>
            <a:r>
              <a:rPr lang="en-US" sz="2800" dirty="0" smtClean="0"/>
              <a:t>+</a:t>
            </a:r>
          </a:p>
          <a:p>
            <a:pPr algn="ctr" eaLnBrk="1" hangingPunct="1">
              <a:defRPr/>
            </a:pPr>
            <a:r>
              <a:rPr lang="en-US" sz="2800" dirty="0" smtClean="0"/>
              <a:t>1 oz M/MA </a:t>
            </a:r>
            <a:r>
              <a:rPr lang="en-US" sz="2000" dirty="0" smtClean="0"/>
              <a:t>(as an extra) </a:t>
            </a:r>
          </a:p>
          <a:p>
            <a:pPr algn="ctr" eaLnBrk="1" hangingPunct="1">
              <a:defRPr/>
            </a:pPr>
            <a:r>
              <a:rPr lang="en-US" sz="2800" dirty="0" smtClean="0"/>
              <a:t>=     </a:t>
            </a:r>
          </a:p>
          <a:p>
            <a:pPr algn="ctr" eaLnBrk="1" hangingPunct="1">
              <a:defRPr/>
            </a:pPr>
            <a:r>
              <a:rPr lang="en-US" sz="2800" dirty="0" smtClean="0"/>
              <a:t>1 oz grain eq </a:t>
            </a:r>
          </a:p>
        </p:txBody>
      </p:sp>
      <p:sp>
        <p:nvSpPr>
          <p:cNvPr id="13" name="TextBox 3"/>
          <p:cNvSpPr txBox="1">
            <a:spLocks noChangeArrowheads="1"/>
          </p:cNvSpPr>
          <p:nvPr/>
        </p:nvSpPr>
        <p:spPr bwMode="auto">
          <a:xfrm>
            <a:off x="3740150" y="5156200"/>
            <a:ext cx="1219200" cy="83185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4800" b="1" dirty="0" smtClean="0">
                <a:latin typeface="+mn-lt"/>
              </a:rPr>
              <a:t>OR</a:t>
            </a:r>
          </a:p>
        </p:txBody>
      </p:sp>
      <p:sp>
        <p:nvSpPr>
          <p:cNvPr id="66567" name="TextBox 3"/>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Meat or Meat Alternate</a:t>
            </a:r>
          </a:p>
          <a:p>
            <a:pPr algn="ctr" eaLnBrk="1" hangingPunct="1"/>
            <a:r>
              <a:rPr lang="en-US" altLang="en-US" sz="4400" b="1">
                <a:solidFill>
                  <a:schemeClr val="bg1"/>
                </a:solidFill>
                <a:latin typeface="Calibri" panose="020F0502020204030204" pitchFamily="34" charset="0"/>
              </a:rPr>
              <a:t>at Breakfast</a:t>
            </a:r>
            <a:endParaRPr lang="en-US" altLang="en-US" sz="4400">
              <a:solidFill>
                <a:schemeClr val="bg1"/>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Box 3"/>
          <p:cNvSpPr txBox="1">
            <a:spLocks noChangeArrowheads="1"/>
          </p:cNvSpPr>
          <p:nvPr/>
        </p:nvSpPr>
        <p:spPr bwMode="auto">
          <a:xfrm>
            <a:off x="539750" y="2386013"/>
            <a:ext cx="8147050" cy="2678112"/>
          </a:xfrm>
          <a:prstGeom prst="rect">
            <a:avLst/>
          </a:prstGeom>
          <a:solidFill>
            <a:schemeClr val="accent3">
              <a:lumMod val="60000"/>
              <a:lumOff val="40000"/>
            </a:schemeClr>
          </a:solid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2800" b="1" dirty="0" smtClean="0"/>
              <a:t>Breakfast Menu</a:t>
            </a:r>
          </a:p>
          <a:p>
            <a:pPr algn="ctr" eaLnBrk="1" hangingPunct="1">
              <a:defRPr/>
            </a:pPr>
            <a:r>
              <a:rPr lang="en-US" sz="2800" dirty="0" smtClean="0"/>
              <a:t>Bagel &amp; yogurt</a:t>
            </a:r>
          </a:p>
          <a:p>
            <a:pPr algn="ctr" eaLnBrk="1" hangingPunct="1">
              <a:defRPr/>
            </a:pPr>
            <a:r>
              <a:rPr lang="en-US" sz="2800" dirty="0" smtClean="0"/>
              <a:t>Toast &amp; cereal</a:t>
            </a:r>
          </a:p>
          <a:p>
            <a:pPr algn="ctr" eaLnBrk="1" hangingPunct="1">
              <a:defRPr/>
            </a:pPr>
            <a:r>
              <a:rPr lang="en-US" sz="2800" dirty="0" smtClean="0"/>
              <a:t>Pancake &amp; Sausage</a:t>
            </a:r>
          </a:p>
          <a:p>
            <a:pPr algn="ctr" eaLnBrk="1" hangingPunct="1">
              <a:defRPr/>
            </a:pPr>
            <a:r>
              <a:rPr lang="en-US" sz="2800" dirty="0" smtClean="0"/>
              <a:t>Egg patty &amp; sausage</a:t>
            </a:r>
          </a:p>
          <a:p>
            <a:pPr algn="ctr" eaLnBrk="1" hangingPunct="1">
              <a:defRPr/>
            </a:pPr>
            <a:r>
              <a:rPr lang="en-US" sz="2800" dirty="0" smtClean="0"/>
              <a:t>Yogurt Parfait</a:t>
            </a:r>
          </a:p>
        </p:txBody>
      </p:sp>
      <p:sp>
        <p:nvSpPr>
          <p:cNvPr id="68611"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958B7D8B-BB59-4457-AADC-F5EBA5453F1A}" type="slidenum">
              <a:rPr lang="en-US" altLang="en-US" smtClean="0">
                <a:latin typeface="Calibri" panose="020F0502020204030204" pitchFamily="34" charset="0"/>
              </a:rPr>
              <a:pPr algn="r"/>
              <a:t>27</a:t>
            </a:fld>
            <a:endParaRPr lang="en-US" altLang="en-US" smtClean="0">
              <a:latin typeface="Calibri" panose="020F0502020204030204" pitchFamily="34" charset="0"/>
            </a:endParaRPr>
          </a:p>
        </p:txBody>
      </p:sp>
      <p:sp>
        <p:nvSpPr>
          <p:cNvPr id="68612" name="TextBox 3"/>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Meat or Meat Alternate</a:t>
            </a:r>
          </a:p>
          <a:p>
            <a:pPr algn="ctr" eaLnBrk="1" hangingPunct="1"/>
            <a:r>
              <a:rPr lang="en-US" altLang="en-US" sz="4400" b="1">
                <a:solidFill>
                  <a:schemeClr val="bg1"/>
                </a:solidFill>
                <a:latin typeface="Calibri" panose="020F0502020204030204" pitchFamily="34" charset="0"/>
              </a:rPr>
              <a:t>at Breakfast</a:t>
            </a:r>
            <a:endParaRPr lang="en-US" altLang="en-US" sz="4400">
              <a:solidFill>
                <a:schemeClr val="bg1"/>
              </a:solidFill>
              <a:latin typeface="Calibri" panose="020F0502020204030204" pitchFamily="34" charset="0"/>
            </a:endParaRPr>
          </a:p>
        </p:txBody>
      </p:sp>
      <p:cxnSp>
        <p:nvCxnSpPr>
          <p:cNvPr id="3" name="Straight Connector 2"/>
          <p:cNvCxnSpPr/>
          <p:nvPr/>
        </p:nvCxnSpPr>
        <p:spPr>
          <a:xfrm>
            <a:off x="2743200" y="4343400"/>
            <a:ext cx="35814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3"/>
          <p:cNvSpPr txBox="1">
            <a:spLocks noChangeArrowheads="1"/>
          </p:cNvSpPr>
          <p:nvPr/>
        </p:nvSpPr>
        <p:spPr bwMode="auto">
          <a:xfrm>
            <a:off x="0" y="304800"/>
            <a:ext cx="9144000" cy="12001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Fruit</a:t>
            </a:r>
          </a:p>
          <a:p>
            <a:pPr algn="ctr" eaLnBrk="1" hangingPunct="1"/>
            <a:r>
              <a:rPr lang="en-US" altLang="en-US" sz="2800" b="1">
                <a:solidFill>
                  <a:schemeClr val="bg1"/>
                </a:solidFill>
                <a:latin typeface="Calibri" panose="020F0502020204030204" pitchFamily="34" charset="0"/>
              </a:rPr>
              <a:t>Breakfast and Lunch</a:t>
            </a:r>
            <a:endParaRPr lang="en-US" altLang="en-US" sz="2800">
              <a:solidFill>
                <a:schemeClr val="bg1"/>
              </a:solidFill>
              <a:latin typeface="Calibri" panose="020F0502020204030204" pitchFamily="34" charset="0"/>
            </a:endParaRPr>
          </a:p>
        </p:txBody>
      </p:sp>
      <p:pic>
        <p:nvPicPr>
          <p:cNvPr id="70659" name="Picture 5" descr="OrangeSlic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62788" y="3505200"/>
            <a:ext cx="2081212"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nvGraphicFramePr>
        <p:xfrm>
          <a:off x="457200" y="2244725"/>
          <a:ext cx="8229599" cy="1295400"/>
        </p:xfrm>
        <a:graphic>
          <a:graphicData uri="http://schemas.openxmlformats.org/drawingml/2006/table">
            <a:tbl>
              <a:tblPr firstRow="1" firstCol="1" bandRow="1"/>
              <a:tblGrid>
                <a:gridCol w="1826264"/>
                <a:gridCol w="2134445"/>
                <a:gridCol w="2134445"/>
                <a:gridCol w="2134445"/>
              </a:tblGrid>
              <a:tr h="604520">
                <a:tc>
                  <a:txBody>
                    <a:bodyPr/>
                    <a:lstStyle/>
                    <a:p>
                      <a:pPr marL="0" marR="0" algn="ctr">
                        <a:lnSpc>
                          <a:spcPct val="115000"/>
                        </a:lnSpc>
                        <a:spcBef>
                          <a:spcPts val="0"/>
                        </a:spcBef>
                        <a:spcAft>
                          <a:spcPts val="0"/>
                        </a:spcAft>
                      </a:pPr>
                      <a:r>
                        <a:rPr lang="en-US" sz="1400" b="1" dirty="0">
                          <a:effectLst/>
                          <a:latin typeface="Calibri"/>
                          <a:ea typeface="Calibri"/>
                          <a:cs typeface="Times New Roman"/>
                        </a:rPr>
                        <a:t> </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400" b="1" dirty="0">
                          <a:effectLst/>
                          <a:latin typeface="Calibri"/>
                          <a:ea typeface="Calibri"/>
                          <a:cs typeface="Times New Roman"/>
                        </a:rPr>
                        <a:t> </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dirty="0">
                          <a:effectLst/>
                          <a:latin typeface="Calibri"/>
                          <a:ea typeface="Calibri"/>
                          <a:cs typeface="Times New Roman"/>
                        </a:rPr>
                        <a:t>Grade K - 5</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a:effectLst/>
                          <a:latin typeface="Calibri"/>
                          <a:ea typeface="Calibri"/>
                          <a:cs typeface="Times New Roman"/>
                        </a:rPr>
                        <a:t>Grade 6 – 8</a:t>
                      </a:r>
                      <a:endParaRPr lang="en-US" sz="110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dirty="0">
                          <a:effectLst/>
                          <a:latin typeface="Calibri"/>
                          <a:ea typeface="Calibri"/>
                          <a:cs typeface="Times New Roman"/>
                        </a:rPr>
                        <a:t>Grade 9 - 12</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690880">
                <a:tc>
                  <a:txBody>
                    <a:bodyPr/>
                    <a:lstStyle/>
                    <a:p>
                      <a:pPr marL="0" marR="0" algn="ctr">
                        <a:lnSpc>
                          <a:spcPct val="115000"/>
                        </a:lnSpc>
                        <a:spcBef>
                          <a:spcPts val="0"/>
                        </a:spcBef>
                        <a:spcAft>
                          <a:spcPts val="0"/>
                        </a:spcAft>
                      </a:pPr>
                      <a:r>
                        <a:rPr lang="en-US" sz="2400" b="1" dirty="0">
                          <a:effectLst/>
                          <a:latin typeface="Calibri"/>
                          <a:ea typeface="Calibri"/>
                          <a:cs typeface="Times New Roman"/>
                        </a:rPr>
                        <a:t>Fruits</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5 </a:t>
                      </a:r>
                      <a:r>
                        <a:rPr lang="en-US" sz="2400" dirty="0" smtClean="0">
                          <a:effectLst/>
                          <a:latin typeface="Calibri"/>
                          <a:ea typeface="Calibri"/>
                          <a:cs typeface="Times New Roman"/>
                        </a:rPr>
                        <a:t>cups/week</a:t>
                      </a:r>
                      <a:endParaRPr lang="en-US" sz="2400" dirty="0">
                        <a:effectLst/>
                        <a:latin typeface="Calibri"/>
                        <a:ea typeface="Calibri"/>
                        <a:cs typeface="Times New Roman"/>
                      </a:endParaRPr>
                    </a:p>
                    <a:p>
                      <a:pPr marL="0" marR="0" algn="ctr">
                        <a:lnSpc>
                          <a:spcPct val="115000"/>
                        </a:lnSpc>
                        <a:spcBef>
                          <a:spcPts val="0"/>
                        </a:spcBef>
                        <a:spcAft>
                          <a:spcPts val="0"/>
                        </a:spcAft>
                      </a:pPr>
                      <a:r>
                        <a:rPr lang="en-US" sz="1400" dirty="0">
                          <a:effectLst/>
                          <a:latin typeface="Calibri"/>
                          <a:ea typeface="Calibri"/>
                          <a:cs typeface="Times New Roman"/>
                        </a:rPr>
                        <a:t>(1 cup daily minimum)</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5 </a:t>
                      </a:r>
                      <a:r>
                        <a:rPr lang="en-US" sz="2400" dirty="0" smtClean="0">
                          <a:effectLst/>
                          <a:latin typeface="Calibri"/>
                          <a:ea typeface="Calibri"/>
                          <a:cs typeface="Times New Roman"/>
                        </a:rPr>
                        <a:t>cups/week</a:t>
                      </a:r>
                      <a:endParaRPr lang="en-US" sz="2400" dirty="0">
                        <a:effectLst/>
                        <a:latin typeface="Calibri"/>
                        <a:ea typeface="Calibri"/>
                        <a:cs typeface="Times New Roman"/>
                      </a:endParaRPr>
                    </a:p>
                    <a:p>
                      <a:pPr marL="0" marR="0" algn="ctr">
                        <a:lnSpc>
                          <a:spcPct val="115000"/>
                        </a:lnSpc>
                        <a:spcBef>
                          <a:spcPts val="0"/>
                        </a:spcBef>
                        <a:spcAft>
                          <a:spcPts val="0"/>
                        </a:spcAft>
                      </a:pPr>
                      <a:r>
                        <a:rPr lang="en-US" sz="1400" dirty="0">
                          <a:effectLst/>
                          <a:latin typeface="Calibri"/>
                          <a:ea typeface="Calibri"/>
                          <a:cs typeface="Times New Roman"/>
                        </a:rPr>
                        <a:t>(1 cup daily minimum)</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5 </a:t>
                      </a:r>
                      <a:r>
                        <a:rPr lang="en-US" sz="2400" dirty="0" smtClean="0">
                          <a:effectLst/>
                          <a:latin typeface="Calibri"/>
                          <a:ea typeface="Calibri"/>
                          <a:cs typeface="Times New Roman"/>
                        </a:rPr>
                        <a:t>cups/week</a:t>
                      </a:r>
                      <a:endParaRPr lang="en-US" sz="2400" dirty="0">
                        <a:effectLst/>
                        <a:latin typeface="Calibri"/>
                        <a:ea typeface="Calibri"/>
                        <a:cs typeface="Times New Roman"/>
                      </a:endParaRPr>
                    </a:p>
                    <a:p>
                      <a:pPr marL="0" marR="0" algn="ctr">
                        <a:lnSpc>
                          <a:spcPct val="115000"/>
                        </a:lnSpc>
                        <a:spcBef>
                          <a:spcPts val="0"/>
                        </a:spcBef>
                        <a:spcAft>
                          <a:spcPts val="0"/>
                        </a:spcAft>
                      </a:pPr>
                      <a:r>
                        <a:rPr lang="en-US" sz="1400" dirty="0">
                          <a:effectLst/>
                          <a:latin typeface="Calibri"/>
                          <a:ea typeface="Calibri"/>
                          <a:cs typeface="Times New Roman"/>
                        </a:rPr>
                        <a:t>(1 cup daily minimum)</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2819400" y="1639888"/>
            <a:ext cx="3505200" cy="646112"/>
          </a:xfrm>
          <a:prstGeom prst="rect">
            <a:avLst/>
          </a:prstGeom>
          <a:noFill/>
        </p:spPr>
        <p:txBody>
          <a:bodyPr>
            <a:spAutoFit/>
          </a:bodyPr>
          <a:lstStyle/>
          <a:p>
            <a:pPr algn="ctr" eaLnBrk="1" hangingPunct="1">
              <a:defRPr/>
            </a:pPr>
            <a:r>
              <a:rPr lang="en-US" sz="3600" b="1" dirty="0">
                <a:latin typeface="+mn-lt"/>
                <a:cs typeface="Arial" charset="0"/>
              </a:rPr>
              <a:t>Breakfast</a:t>
            </a:r>
          </a:p>
        </p:txBody>
      </p:sp>
      <p:graphicFrame>
        <p:nvGraphicFramePr>
          <p:cNvPr id="9" name="Table 8"/>
          <p:cNvGraphicFramePr>
            <a:graphicFrameLocks noGrp="1"/>
          </p:cNvGraphicFramePr>
          <p:nvPr/>
        </p:nvGraphicFramePr>
        <p:xfrm>
          <a:off x="457200" y="4964113"/>
          <a:ext cx="8229599" cy="1341437"/>
        </p:xfrm>
        <a:graphic>
          <a:graphicData uri="http://schemas.openxmlformats.org/drawingml/2006/table">
            <a:tbl>
              <a:tblPr firstRow="1" firstCol="1" bandRow="1"/>
              <a:tblGrid>
                <a:gridCol w="1826264"/>
                <a:gridCol w="2134445"/>
                <a:gridCol w="2134445"/>
                <a:gridCol w="2134445"/>
              </a:tblGrid>
              <a:tr h="604892">
                <a:tc>
                  <a:txBody>
                    <a:bodyPr/>
                    <a:lstStyle/>
                    <a:p>
                      <a:pPr marL="0" marR="0" algn="ctr">
                        <a:lnSpc>
                          <a:spcPct val="115000"/>
                        </a:lnSpc>
                        <a:spcBef>
                          <a:spcPts val="0"/>
                        </a:spcBef>
                        <a:spcAft>
                          <a:spcPts val="0"/>
                        </a:spcAft>
                      </a:pPr>
                      <a:r>
                        <a:rPr lang="en-US" sz="1400" b="1" dirty="0">
                          <a:effectLst/>
                          <a:latin typeface="Calibri"/>
                          <a:ea typeface="Calibri"/>
                          <a:cs typeface="Times New Roman"/>
                        </a:rPr>
                        <a:t> </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400" b="1" dirty="0">
                          <a:effectLst/>
                          <a:latin typeface="Calibri"/>
                          <a:ea typeface="Calibri"/>
                          <a:cs typeface="Times New Roman"/>
                        </a:rPr>
                        <a:t> </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dirty="0">
                          <a:effectLst/>
                          <a:latin typeface="Calibri"/>
                          <a:ea typeface="Calibri"/>
                          <a:cs typeface="Times New Roman"/>
                        </a:rPr>
                        <a:t>Grade K - 5</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a:effectLst/>
                          <a:latin typeface="Calibri"/>
                          <a:ea typeface="Calibri"/>
                          <a:cs typeface="Times New Roman"/>
                        </a:rPr>
                        <a:t>Grade 6 – 8</a:t>
                      </a:r>
                      <a:endParaRPr lang="en-US" sz="110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dirty="0">
                          <a:effectLst/>
                          <a:latin typeface="Calibri"/>
                          <a:ea typeface="Calibri"/>
                          <a:cs typeface="Times New Roman"/>
                        </a:rPr>
                        <a:t>Grade 9 - 12</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736545">
                <a:tc>
                  <a:txBody>
                    <a:bodyPr/>
                    <a:lstStyle/>
                    <a:p>
                      <a:pPr marL="0" marR="0" algn="ctr">
                        <a:lnSpc>
                          <a:spcPct val="115000"/>
                        </a:lnSpc>
                        <a:spcBef>
                          <a:spcPts val="0"/>
                        </a:spcBef>
                        <a:spcAft>
                          <a:spcPts val="0"/>
                        </a:spcAft>
                      </a:pPr>
                      <a:r>
                        <a:rPr lang="en-US" sz="2400" b="1" dirty="0" smtClean="0">
                          <a:effectLst/>
                          <a:latin typeface="Calibri"/>
                          <a:ea typeface="Calibri"/>
                          <a:cs typeface="Times New Roman"/>
                        </a:rPr>
                        <a:t>Fruits</a:t>
                      </a: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smtClean="0">
                          <a:effectLst/>
                          <a:latin typeface="Calibri"/>
                          <a:ea typeface="Calibri"/>
                          <a:cs typeface="Times New Roman"/>
                        </a:rPr>
                        <a:t>2</a:t>
                      </a:r>
                      <a:r>
                        <a:rPr lang="en-US" sz="2400" baseline="0" dirty="0" smtClean="0">
                          <a:effectLst/>
                          <a:latin typeface="Calibri"/>
                          <a:ea typeface="Calibri"/>
                          <a:cs typeface="Times New Roman"/>
                        </a:rPr>
                        <a:t>½ </a:t>
                      </a:r>
                      <a:r>
                        <a:rPr lang="en-US" sz="2400" dirty="0" smtClean="0">
                          <a:effectLst/>
                          <a:latin typeface="Calibri"/>
                          <a:ea typeface="Calibri"/>
                          <a:cs typeface="Times New Roman"/>
                        </a:rPr>
                        <a:t>cups/week</a:t>
                      </a:r>
                      <a:endParaRPr lang="en-US" sz="2400" dirty="0">
                        <a:effectLst/>
                        <a:latin typeface="Calibri"/>
                        <a:ea typeface="Calibri"/>
                        <a:cs typeface="Times New Roman"/>
                      </a:endParaRPr>
                    </a:p>
                    <a:p>
                      <a:pPr marL="0" marR="0" algn="ctr">
                        <a:lnSpc>
                          <a:spcPct val="115000"/>
                        </a:lnSpc>
                        <a:spcBef>
                          <a:spcPts val="0"/>
                        </a:spcBef>
                        <a:spcAft>
                          <a:spcPts val="0"/>
                        </a:spcAft>
                      </a:pPr>
                      <a:r>
                        <a:rPr lang="en-US" sz="1400" dirty="0" smtClean="0">
                          <a:effectLst/>
                          <a:latin typeface="Calibri"/>
                          <a:ea typeface="Calibri"/>
                          <a:cs typeface="Times New Roman"/>
                        </a:rPr>
                        <a:t>(</a:t>
                      </a:r>
                      <a:r>
                        <a:rPr lang="en-US" sz="1400" baseline="0" dirty="0" smtClean="0">
                          <a:effectLst/>
                          <a:latin typeface="Calibri"/>
                          <a:ea typeface="Calibri"/>
                          <a:cs typeface="Times New Roman"/>
                        </a:rPr>
                        <a:t>½ </a:t>
                      </a:r>
                      <a:r>
                        <a:rPr lang="en-US" sz="1400" dirty="0" smtClean="0">
                          <a:effectLst/>
                          <a:latin typeface="Calibri"/>
                          <a:ea typeface="Calibri"/>
                          <a:cs typeface="Times New Roman"/>
                        </a:rPr>
                        <a:t> </a:t>
                      </a:r>
                      <a:r>
                        <a:rPr lang="en-US" sz="1400" dirty="0">
                          <a:effectLst/>
                          <a:latin typeface="Calibri"/>
                          <a:ea typeface="Calibri"/>
                          <a:cs typeface="Times New Roman"/>
                        </a:rPr>
                        <a:t>cup daily minimum)</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smtClean="0">
                          <a:effectLst/>
                          <a:latin typeface="Calibri"/>
                          <a:ea typeface="Calibri"/>
                          <a:cs typeface="Times New Roman"/>
                        </a:rPr>
                        <a:t>2</a:t>
                      </a:r>
                      <a:r>
                        <a:rPr lang="en-US" sz="2400" baseline="0" dirty="0" smtClean="0">
                          <a:effectLst/>
                          <a:latin typeface="Calibri"/>
                          <a:ea typeface="Calibri"/>
                          <a:cs typeface="Times New Roman"/>
                        </a:rPr>
                        <a:t>½ </a:t>
                      </a:r>
                      <a:r>
                        <a:rPr lang="en-US" sz="2400" dirty="0" smtClean="0">
                          <a:effectLst/>
                          <a:latin typeface="Calibri"/>
                          <a:ea typeface="Calibri"/>
                          <a:cs typeface="Times New Roman"/>
                        </a:rPr>
                        <a:t>cups/week</a:t>
                      </a:r>
                      <a:endParaRPr lang="en-US" sz="2400" dirty="0">
                        <a:effectLst/>
                        <a:latin typeface="Calibri"/>
                        <a:ea typeface="Calibri"/>
                        <a:cs typeface="Times New Roman"/>
                      </a:endParaRPr>
                    </a:p>
                    <a:p>
                      <a:pPr marL="0" marR="0" algn="ctr">
                        <a:lnSpc>
                          <a:spcPct val="115000"/>
                        </a:lnSpc>
                        <a:spcBef>
                          <a:spcPts val="0"/>
                        </a:spcBef>
                        <a:spcAft>
                          <a:spcPts val="0"/>
                        </a:spcAft>
                      </a:pPr>
                      <a:r>
                        <a:rPr lang="en-US" sz="1400" dirty="0" smtClean="0">
                          <a:effectLst/>
                          <a:latin typeface="Calibri"/>
                          <a:ea typeface="Calibri"/>
                          <a:cs typeface="Times New Roman"/>
                        </a:rPr>
                        <a:t>(½</a:t>
                      </a:r>
                      <a:r>
                        <a:rPr lang="en-US" sz="1400" baseline="0" dirty="0" smtClean="0">
                          <a:effectLst/>
                          <a:latin typeface="Calibri"/>
                          <a:ea typeface="Calibri"/>
                          <a:cs typeface="Times New Roman"/>
                        </a:rPr>
                        <a:t> </a:t>
                      </a:r>
                      <a:r>
                        <a:rPr lang="en-US" sz="1400" dirty="0" smtClean="0">
                          <a:effectLst/>
                          <a:latin typeface="Calibri"/>
                          <a:ea typeface="Calibri"/>
                          <a:cs typeface="Times New Roman"/>
                        </a:rPr>
                        <a:t> </a:t>
                      </a:r>
                      <a:r>
                        <a:rPr lang="en-US" sz="1400" dirty="0">
                          <a:effectLst/>
                          <a:latin typeface="Calibri"/>
                          <a:ea typeface="Calibri"/>
                          <a:cs typeface="Times New Roman"/>
                        </a:rPr>
                        <a:t>cup daily minimum)</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5 </a:t>
                      </a:r>
                      <a:r>
                        <a:rPr lang="en-US" sz="2400" dirty="0" smtClean="0">
                          <a:effectLst/>
                          <a:latin typeface="Calibri"/>
                          <a:ea typeface="Calibri"/>
                          <a:cs typeface="Times New Roman"/>
                        </a:rPr>
                        <a:t>cups/week</a:t>
                      </a:r>
                      <a:endParaRPr lang="en-US" sz="2400" dirty="0">
                        <a:effectLst/>
                        <a:latin typeface="Calibri"/>
                        <a:ea typeface="Calibri"/>
                        <a:cs typeface="Times New Roman"/>
                      </a:endParaRPr>
                    </a:p>
                    <a:p>
                      <a:pPr marL="0" marR="0" algn="ctr">
                        <a:lnSpc>
                          <a:spcPct val="115000"/>
                        </a:lnSpc>
                        <a:spcBef>
                          <a:spcPts val="0"/>
                        </a:spcBef>
                        <a:spcAft>
                          <a:spcPts val="0"/>
                        </a:spcAft>
                      </a:pPr>
                      <a:r>
                        <a:rPr lang="en-US" sz="1400" dirty="0">
                          <a:effectLst/>
                          <a:latin typeface="Calibri"/>
                          <a:ea typeface="Calibri"/>
                          <a:cs typeface="Times New Roman"/>
                        </a:rPr>
                        <a:t>(1 cup daily minimum)</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2819400" y="4306888"/>
            <a:ext cx="3505200" cy="646112"/>
          </a:xfrm>
          <a:prstGeom prst="rect">
            <a:avLst/>
          </a:prstGeom>
          <a:noFill/>
        </p:spPr>
        <p:txBody>
          <a:bodyPr>
            <a:spAutoFit/>
          </a:bodyPr>
          <a:lstStyle/>
          <a:p>
            <a:pPr algn="ctr" eaLnBrk="1" hangingPunct="1">
              <a:defRPr/>
            </a:pPr>
            <a:r>
              <a:rPr lang="en-US" sz="3600" b="1" dirty="0">
                <a:latin typeface="+mn-lt"/>
                <a:cs typeface="Arial" charset="0"/>
              </a:rPr>
              <a:t>Lunch</a:t>
            </a:r>
          </a:p>
        </p:txBody>
      </p:sp>
      <p:pic>
        <p:nvPicPr>
          <p:cNvPr id="70696" name="Picture 4" descr="Strawberrie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88" y="3308350"/>
            <a:ext cx="28162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TextBox 3"/>
          <p:cNvSpPr txBox="1">
            <a:spLocks noChangeArrowheads="1"/>
          </p:cNvSpPr>
          <p:nvPr/>
        </p:nvSpPr>
        <p:spPr bwMode="auto">
          <a:xfrm>
            <a:off x="-14288" y="387350"/>
            <a:ext cx="9144001"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Fruit</a:t>
            </a:r>
            <a:endParaRPr lang="en-US" altLang="en-US" sz="4400">
              <a:solidFill>
                <a:schemeClr val="bg1"/>
              </a:solidFill>
              <a:latin typeface="Calibri" panose="020F0502020204030204" pitchFamily="34" charset="0"/>
            </a:endParaRPr>
          </a:p>
        </p:txBody>
      </p:sp>
      <p:sp>
        <p:nvSpPr>
          <p:cNvPr id="6" name="Content Placeholder 5"/>
          <p:cNvSpPr>
            <a:spLocks noGrp="1"/>
          </p:cNvSpPr>
          <p:nvPr>
            <p:ph idx="1"/>
          </p:nvPr>
        </p:nvSpPr>
        <p:spPr>
          <a:xfrm>
            <a:off x="442913" y="1676400"/>
            <a:ext cx="8229600" cy="4953000"/>
          </a:xfrm>
        </p:spPr>
        <p:txBody>
          <a:bodyPr/>
          <a:lstStyle/>
          <a:p>
            <a:pPr marL="274320" indent="-274320" eaLnBrk="1" fontAlgn="auto" hangingPunct="1">
              <a:spcAft>
                <a:spcPts val="0"/>
              </a:spcAft>
              <a:buFont typeface="Arial" charset="0"/>
              <a:buChar char="•"/>
              <a:defRPr/>
            </a:pPr>
            <a:r>
              <a:rPr lang="en-US" sz="3600" dirty="0" smtClean="0"/>
              <a:t>Fresh, frozen, canned in juice/light syrup, or dried fruit options </a:t>
            </a:r>
          </a:p>
          <a:p>
            <a:pPr marL="274320" indent="-274320" eaLnBrk="1" fontAlgn="auto" hangingPunct="1">
              <a:spcAft>
                <a:spcPts val="0"/>
              </a:spcAft>
              <a:buFont typeface="Arial" charset="0"/>
              <a:buChar char="•"/>
              <a:defRPr/>
            </a:pPr>
            <a:r>
              <a:rPr lang="en-US" sz="3600" dirty="0" smtClean="0"/>
              <a:t>Frozen fruit with added sugar allowed</a:t>
            </a:r>
          </a:p>
          <a:p>
            <a:pPr marL="274320" indent="-274320" eaLnBrk="1" fontAlgn="auto" hangingPunct="1">
              <a:spcAft>
                <a:spcPts val="0"/>
              </a:spcAft>
              <a:buFont typeface="Arial" charset="0"/>
              <a:buChar char="•"/>
              <a:defRPr/>
            </a:pPr>
            <a:r>
              <a:rPr lang="en-US" sz="3600" dirty="0" smtClean="0"/>
              <a:t>¼ </a:t>
            </a:r>
            <a:r>
              <a:rPr lang="en-US" sz="3600" dirty="0"/>
              <a:t>cup of dried fruit =  ½ cup of fruit</a:t>
            </a:r>
          </a:p>
          <a:p>
            <a:pPr marL="800100" lvl="2" indent="0" eaLnBrk="1" fontAlgn="auto" hangingPunct="1">
              <a:spcAft>
                <a:spcPts val="0"/>
              </a:spcAft>
              <a:buFont typeface="Arial" panose="020B0604020202020204" pitchFamily="34" charset="0"/>
              <a:buNone/>
              <a:defRPr/>
            </a:pPr>
            <a:r>
              <a:rPr lang="en-US" sz="2800" dirty="0" smtClean="0"/>
              <a:t>(Refer </a:t>
            </a:r>
            <a:r>
              <a:rPr lang="en-US" sz="2800" dirty="0"/>
              <a:t>to Food Buying Guide for </a:t>
            </a:r>
            <a:r>
              <a:rPr lang="en-US" sz="2800" dirty="0" smtClean="0"/>
              <a:t>crediting)</a:t>
            </a:r>
          </a:p>
          <a:p>
            <a:pPr marL="274320" indent="-274320" eaLnBrk="1" fontAlgn="auto" hangingPunct="1">
              <a:spcAft>
                <a:spcPts val="0"/>
              </a:spcAft>
              <a:buFont typeface="Arial" charset="0"/>
              <a:buChar char="•"/>
              <a:defRPr/>
            </a:pPr>
            <a:r>
              <a:rPr lang="en-US" sz="3600" dirty="0" smtClean="0"/>
              <a:t>No more than half of fruit offerings may be in the form of juice 100% juice only</a:t>
            </a:r>
          </a:p>
          <a:p>
            <a:pPr>
              <a:buFont typeface="Arial" charset="0"/>
              <a:buChar char="•"/>
              <a:defRPr/>
            </a:pPr>
            <a:endParaRPr lang="en-US" dirty="0"/>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1295400"/>
            <a:ext cx="8382000" cy="1447800"/>
          </a:xfrm>
          <a:solidFill>
            <a:schemeClr val="accent3">
              <a:lumMod val="60000"/>
              <a:lumOff val="40000"/>
            </a:schemeClr>
          </a:solidFill>
        </p:spPr>
        <p:txBody>
          <a:bodyPr/>
          <a:lstStyle/>
          <a:p>
            <a:pPr algn="ctr">
              <a:defRPr/>
            </a:pPr>
            <a:r>
              <a:rPr lang="en-US" sz="3600" b="1" dirty="0" smtClean="0"/>
              <a:t>Hardest  / easiest part of implementation</a:t>
            </a:r>
          </a:p>
          <a:p>
            <a:pPr algn="ctr">
              <a:defRPr/>
            </a:pPr>
            <a:r>
              <a:rPr lang="en-US" sz="3600" b="1" dirty="0" smtClean="0"/>
              <a:t>Your best strategy to “Keep Calm”</a:t>
            </a:r>
            <a:endParaRPr lang="en-US" sz="3600" b="1" dirty="0"/>
          </a:p>
        </p:txBody>
      </p:sp>
      <p:sp>
        <p:nvSpPr>
          <p:cNvPr id="19459"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Implementing New Meal Patterns</a:t>
            </a:r>
            <a:endParaRPr lang="en-US" altLang="en-US" sz="4400">
              <a:solidFill>
                <a:schemeClr val="bg1"/>
              </a:solidFill>
              <a:latin typeface="Calibri" panose="020F0502020204030204" pitchFamily="34" charset="0"/>
            </a:endParaRPr>
          </a:p>
        </p:txBody>
      </p:sp>
      <p:pic>
        <p:nvPicPr>
          <p:cNvPr id="19460" name="Content Placeholde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70225" y="2963863"/>
            <a:ext cx="3171825"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Fruit</a:t>
            </a:r>
            <a:endParaRPr lang="en-US" altLang="en-US" sz="4400">
              <a:solidFill>
                <a:schemeClr val="bg1"/>
              </a:solidFill>
              <a:latin typeface="Calibri" panose="020F0502020204030204" pitchFamily="34" charset="0"/>
            </a:endParaRPr>
          </a:p>
        </p:txBody>
      </p:sp>
      <p:pic>
        <p:nvPicPr>
          <p:cNvPr id="7475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371600"/>
            <a:ext cx="4262438"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48250" y="3459163"/>
            <a:ext cx="4095750" cy="421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Fruit – Juice Limit</a:t>
            </a:r>
            <a:endParaRPr lang="en-US" altLang="en-US" sz="4400">
              <a:solidFill>
                <a:schemeClr val="bg1"/>
              </a:solidFill>
              <a:latin typeface="Calibri" panose="020F0502020204030204" pitchFamily="34" charset="0"/>
            </a:endParaRPr>
          </a:p>
        </p:txBody>
      </p:sp>
      <p:sp>
        <p:nvSpPr>
          <p:cNvPr id="76803" name="Content Placeholder 5"/>
          <p:cNvSpPr>
            <a:spLocks noGrp="1"/>
          </p:cNvSpPr>
          <p:nvPr>
            <p:ph idx="1"/>
          </p:nvPr>
        </p:nvSpPr>
        <p:spPr bwMode="auto">
          <a:xfrm>
            <a:off x="304800" y="1447800"/>
            <a:ext cx="8534400" cy="3810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eaLnBrk="1" hangingPunct="1">
              <a:buFont typeface="Arial" panose="020B0604020202020204" pitchFamily="34" charset="0"/>
              <a:buNone/>
            </a:pPr>
            <a:r>
              <a:rPr lang="en-US" altLang="en-US" sz="3600" smtClean="0"/>
              <a:t>No more than half of the fruit </a:t>
            </a:r>
            <a:r>
              <a:rPr lang="en-US" altLang="en-US" sz="3600" b="1" smtClean="0"/>
              <a:t>offerings</a:t>
            </a:r>
            <a:r>
              <a:rPr lang="en-US" altLang="en-US" sz="3600" smtClean="0"/>
              <a:t> may be in the form of juice for the week</a:t>
            </a:r>
          </a:p>
          <a:p>
            <a:pPr marL="0" indent="0" algn="ctr" eaLnBrk="1" hangingPunct="1">
              <a:buFont typeface="Arial" panose="020B0604020202020204" pitchFamily="34" charset="0"/>
              <a:buNone/>
            </a:pPr>
            <a:endParaRPr lang="en-US" altLang="en-US" sz="500" smtClean="0"/>
          </a:p>
          <a:p>
            <a:pPr marL="0" indent="0" algn="ctr" eaLnBrk="1" hangingPunct="1">
              <a:buFont typeface="Arial" panose="020B0604020202020204" pitchFamily="34" charset="0"/>
              <a:buNone/>
            </a:pPr>
            <a:r>
              <a:rPr lang="en-US" altLang="en-US" smtClean="0"/>
              <a:t>(“offering” is the amount of fruit the child is able to select regardless of number of variety choices)</a:t>
            </a:r>
          </a:p>
          <a:p>
            <a:pPr marL="0" indent="0" eaLnBrk="1" hangingPunct="1">
              <a:buFont typeface="Arial" panose="020B0604020202020204" pitchFamily="34" charset="0"/>
              <a:buNone/>
            </a:pPr>
            <a:r>
              <a:rPr lang="en-US" altLang="en-US" smtClean="0"/>
              <a:t>   </a:t>
            </a:r>
          </a:p>
        </p:txBody>
      </p:sp>
      <p:pic>
        <p:nvPicPr>
          <p:cNvPr id="76804" name="Picture 9" descr="\\k12\shares\user data\leanne.eko\My Pictures\Mollies tray photos\JUI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310063"/>
            <a:ext cx="252888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6" descr="\\k12\shares\user data\leanne.eko\My Pictures\Food Photos - OSPI purchased\Oran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1238" y="4154488"/>
            <a:ext cx="20415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3161584">
            <a:off x="-296068" y="4010819"/>
            <a:ext cx="3854450" cy="289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0" name="Picture 4" descr="http://i625.photobucket.com/albums/tt338/thomasc_03/fruit-smoothi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8888" y="4038600"/>
            <a:ext cx="27908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Smoothies</a:t>
            </a:r>
            <a:endParaRPr lang="en-US" altLang="en-US" sz="4400">
              <a:solidFill>
                <a:schemeClr val="bg1"/>
              </a:solidFill>
              <a:latin typeface="Calibri" panose="020F0502020204030204" pitchFamily="34" charset="0"/>
            </a:endParaRPr>
          </a:p>
        </p:txBody>
      </p:sp>
      <p:sp>
        <p:nvSpPr>
          <p:cNvPr id="78852" name="Content Placeholder 2"/>
          <p:cNvSpPr>
            <a:spLocks noGrp="1"/>
          </p:cNvSpPr>
          <p:nvPr>
            <p:ph idx="1"/>
          </p:nvPr>
        </p:nvSpPr>
        <p:spPr bwMode="auto">
          <a:xfrm>
            <a:off x="457200" y="1436688"/>
            <a:ext cx="8229600" cy="4964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Milk and Fruit can be credited</a:t>
            </a:r>
          </a:p>
          <a:p>
            <a:r>
              <a:rPr lang="en-US" altLang="en-US" smtClean="0"/>
              <a:t>Yogurt may credit towards M/MA </a:t>
            </a:r>
            <a:r>
              <a:rPr lang="en-US" altLang="en-US" sz="2000" smtClean="0"/>
              <a:t>(only at breakfast)</a:t>
            </a:r>
          </a:p>
          <a:p>
            <a:r>
              <a:rPr lang="en-US" altLang="en-US" smtClean="0"/>
              <a:t>Pureed fruit = juice</a:t>
            </a:r>
            <a:r>
              <a:rPr lang="en-US" altLang="en-US" sz="2000" smtClean="0"/>
              <a:t> (juice limit)</a:t>
            </a:r>
          </a:p>
          <a:p>
            <a:r>
              <a:rPr lang="en-US" altLang="en-US" smtClean="0"/>
              <a:t>Type of milk must meet standards</a:t>
            </a:r>
          </a:p>
          <a:p>
            <a:r>
              <a:rPr lang="en-US" altLang="en-US" smtClean="0"/>
              <a:t>Fluid milk must also be offered to meet milk variety requirements</a:t>
            </a:r>
          </a:p>
          <a:p>
            <a:r>
              <a:rPr lang="en-US" altLang="en-US" smtClean="0"/>
              <a:t>Commercially prepared smoothies only credit toward fruit</a:t>
            </a:r>
          </a:p>
        </p:txBody>
      </p:sp>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 y="1776413"/>
          <a:ext cx="8229599" cy="1295400"/>
        </p:xfrm>
        <a:graphic>
          <a:graphicData uri="http://schemas.openxmlformats.org/drawingml/2006/table">
            <a:tbl>
              <a:tblPr firstRow="1" firstCol="1" bandRow="1"/>
              <a:tblGrid>
                <a:gridCol w="1826264"/>
                <a:gridCol w="2134445"/>
                <a:gridCol w="2134445"/>
                <a:gridCol w="2134445"/>
              </a:tblGrid>
              <a:tr h="604520">
                <a:tc>
                  <a:txBody>
                    <a:bodyPr/>
                    <a:lstStyle/>
                    <a:p>
                      <a:pPr marL="0" marR="0" algn="ctr">
                        <a:lnSpc>
                          <a:spcPct val="115000"/>
                        </a:lnSpc>
                        <a:spcBef>
                          <a:spcPts val="0"/>
                        </a:spcBef>
                        <a:spcAft>
                          <a:spcPts val="0"/>
                        </a:spcAft>
                      </a:pPr>
                      <a:r>
                        <a:rPr lang="en-US" sz="1400" b="1" dirty="0">
                          <a:effectLst/>
                          <a:latin typeface="Calibri"/>
                          <a:ea typeface="Calibri"/>
                          <a:cs typeface="Times New Roman"/>
                        </a:rPr>
                        <a:t> </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400" b="1" dirty="0">
                          <a:effectLst/>
                          <a:latin typeface="Calibri"/>
                          <a:ea typeface="Calibri"/>
                          <a:cs typeface="Times New Roman"/>
                        </a:rPr>
                        <a:t> </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dirty="0">
                          <a:effectLst/>
                          <a:latin typeface="Calibri"/>
                          <a:ea typeface="Calibri"/>
                          <a:cs typeface="Times New Roman"/>
                        </a:rPr>
                        <a:t>Grade K - 5</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a:effectLst/>
                          <a:latin typeface="Calibri"/>
                          <a:ea typeface="Calibri"/>
                          <a:cs typeface="Times New Roman"/>
                        </a:rPr>
                        <a:t>Grade 6 – 8</a:t>
                      </a:r>
                      <a:endParaRPr lang="en-US" sz="110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dirty="0">
                          <a:effectLst/>
                          <a:latin typeface="Calibri"/>
                          <a:ea typeface="Calibri"/>
                          <a:cs typeface="Times New Roman"/>
                        </a:rPr>
                        <a:t>Grade 9 - 12</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690880">
                <a:tc>
                  <a:txBody>
                    <a:bodyPr/>
                    <a:lstStyle/>
                    <a:p>
                      <a:pPr marL="0" marR="0" algn="ctr">
                        <a:lnSpc>
                          <a:spcPct val="115000"/>
                        </a:lnSpc>
                        <a:spcBef>
                          <a:spcPts val="0"/>
                        </a:spcBef>
                        <a:spcAft>
                          <a:spcPts val="0"/>
                        </a:spcAft>
                      </a:pPr>
                      <a:r>
                        <a:rPr lang="en-US" sz="2400" b="1" dirty="0" smtClean="0">
                          <a:effectLst/>
                          <a:latin typeface="Calibri"/>
                          <a:ea typeface="Calibri"/>
                          <a:cs typeface="Times New Roman"/>
                        </a:rPr>
                        <a:t>Vegetables</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1800" dirty="0" smtClean="0">
                          <a:effectLst/>
                          <a:latin typeface="Calibri"/>
                          <a:ea typeface="Calibri"/>
                          <a:cs typeface="Times New Roman"/>
                        </a:rPr>
                        <a:t>None</a:t>
                      </a:r>
                      <a:r>
                        <a:rPr lang="en-US" sz="1800" baseline="0" dirty="0" smtClean="0">
                          <a:effectLst/>
                          <a:latin typeface="Calibri"/>
                          <a:ea typeface="Calibri"/>
                          <a:cs typeface="Times New Roman"/>
                        </a:rPr>
                        <a:t> required  but may be substituted for fruits, but the first 2 cups/week must be from a subgroup other than starchy</a:t>
                      </a:r>
                      <a:endParaRPr lang="en-US" sz="18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0913" name="TextBox 3"/>
          <p:cNvSpPr txBox="1">
            <a:spLocks noChangeArrowheads="1"/>
          </p:cNvSpPr>
          <p:nvPr/>
        </p:nvSpPr>
        <p:spPr bwMode="auto">
          <a:xfrm>
            <a:off x="0" y="304800"/>
            <a:ext cx="9144000" cy="12001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Vegetables</a:t>
            </a:r>
          </a:p>
          <a:p>
            <a:pPr algn="ctr" eaLnBrk="1" hangingPunct="1"/>
            <a:r>
              <a:rPr lang="en-US" altLang="en-US" sz="2800" b="1">
                <a:solidFill>
                  <a:schemeClr val="bg1"/>
                </a:solidFill>
                <a:latin typeface="Calibri" panose="020F0502020204030204" pitchFamily="34" charset="0"/>
              </a:rPr>
              <a:t>Breakfast and Lunch</a:t>
            </a:r>
            <a:endParaRPr lang="en-US" altLang="en-US" sz="2800">
              <a:solidFill>
                <a:schemeClr val="bg1"/>
              </a:solidFill>
              <a:latin typeface="Calibri" panose="020F0502020204030204" pitchFamily="34" charset="0"/>
            </a:endParaRPr>
          </a:p>
        </p:txBody>
      </p:sp>
      <p:sp>
        <p:nvSpPr>
          <p:cNvPr id="7" name="TextBox 6"/>
          <p:cNvSpPr txBox="1"/>
          <p:nvPr/>
        </p:nvSpPr>
        <p:spPr>
          <a:xfrm>
            <a:off x="533400" y="1828800"/>
            <a:ext cx="1752600" cy="523875"/>
          </a:xfrm>
          <a:prstGeom prst="rect">
            <a:avLst/>
          </a:prstGeom>
          <a:noFill/>
        </p:spPr>
        <p:txBody>
          <a:bodyPr>
            <a:spAutoFit/>
          </a:bodyPr>
          <a:lstStyle/>
          <a:p>
            <a:pPr eaLnBrk="1" hangingPunct="1">
              <a:defRPr/>
            </a:pPr>
            <a:r>
              <a:rPr lang="en-US" sz="2800" b="1" dirty="0">
                <a:latin typeface="+mn-lt"/>
                <a:cs typeface="Arial" charset="0"/>
              </a:rPr>
              <a:t>Breakfast</a:t>
            </a:r>
          </a:p>
        </p:txBody>
      </p:sp>
      <p:graphicFrame>
        <p:nvGraphicFramePr>
          <p:cNvPr id="11" name="Table 10"/>
          <p:cNvGraphicFramePr>
            <a:graphicFrameLocks noGrp="1"/>
          </p:cNvGraphicFramePr>
          <p:nvPr/>
        </p:nvGraphicFramePr>
        <p:xfrm>
          <a:off x="304800" y="3727450"/>
          <a:ext cx="8534399" cy="2836864"/>
        </p:xfrm>
        <a:graphic>
          <a:graphicData uri="http://schemas.openxmlformats.org/drawingml/2006/table">
            <a:tbl>
              <a:tblPr firstRow="1" firstCol="1" bandRow="1"/>
              <a:tblGrid>
                <a:gridCol w="2667000"/>
                <a:gridCol w="1981200"/>
                <a:gridCol w="1981200"/>
                <a:gridCol w="1904999"/>
              </a:tblGrid>
              <a:tr h="399706">
                <a:tc>
                  <a:txBody>
                    <a:bodyPr/>
                    <a:lstStyle/>
                    <a:p>
                      <a:pPr marL="0" marR="0" algn="ctr">
                        <a:lnSpc>
                          <a:spcPct val="115000"/>
                        </a:lnSpc>
                        <a:spcBef>
                          <a:spcPts val="0"/>
                        </a:spcBef>
                        <a:spcAft>
                          <a:spcPts val="0"/>
                        </a:spcAft>
                      </a:pPr>
                      <a:r>
                        <a:rPr lang="en-US" sz="1300" b="1" dirty="0">
                          <a:effectLst/>
                          <a:latin typeface="Calibri"/>
                          <a:ea typeface="Calibri"/>
                          <a:cs typeface="Times New Roman"/>
                        </a:rPr>
                        <a:t> </a:t>
                      </a:r>
                      <a:endParaRPr lang="en-US" sz="1000" dirty="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1800" b="1" dirty="0">
                          <a:effectLst/>
                          <a:latin typeface="Calibri"/>
                          <a:ea typeface="Calibri"/>
                          <a:cs typeface="Times New Roman"/>
                        </a:rPr>
                        <a:t>Grade K - 5</a:t>
                      </a:r>
                      <a:endParaRPr lang="en-US" sz="1000" dirty="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1800" b="1">
                          <a:effectLst/>
                          <a:latin typeface="Calibri"/>
                          <a:ea typeface="Calibri"/>
                          <a:cs typeface="Times New Roman"/>
                        </a:rPr>
                        <a:t>Grade 6 – 8</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1800" b="1">
                          <a:effectLst/>
                          <a:latin typeface="Calibri"/>
                          <a:ea typeface="Calibri"/>
                          <a:cs typeface="Times New Roman"/>
                        </a:rPr>
                        <a:t>Grade 9 - 12</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646085">
                <a:tc>
                  <a:txBody>
                    <a:bodyPr/>
                    <a:lstStyle/>
                    <a:p>
                      <a:pPr marL="0" marR="0">
                        <a:lnSpc>
                          <a:spcPct val="115000"/>
                        </a:lnSpc>
                        <a:spcBef>
                          <a:spcPts val="0"/>
                        </a:spcBef>
                        <a:spcAft>
                          <a:spcPts val="0"/>
                        </a:spcAft>
                      </a:pPr>
                      <a:r>
                        <a:rPr lang="en-US" sz="1800" b="1">
                          <a:effectLst/>
                          <a:latin typeface="Calibri"/>
                          <a:ea typeface="Calibri"/>
                          <a:cs typeface="Times New Roman"/>
                        </a:rPr>
                        <a:t>Vegetables</a:t>
                      </a:r>
                      <a:r>
                        <a:rPr lang="en-US" sz="1800">
                          <a:effectLst/>
                          <a:latin typeface="Calibri"/>
                          <a:ea typeface="Calibri"/>
                          <a:cs typeface="Times New Roman"/>
                        </a:rPr>
                        <a:t> (total )</a:t>
                      </a:r>
                      <a:endParaRPr lang="en-US" sz="1000">
                        <a:effectLst/>
                        <a:latin typeface="Calibri"/>
                        <a:ea typeface="Calibri"/>
                        <a:cs typeface="Times New Roman"/>
                      </a:endParaRPr>
                    </a:p>
                    <a:p>
                      <a:pPr marL="0" marR="0">
                        <a:lnSpc>
                          <a:spcPct val="115000"/>
                        </a:lnSpc>
                        <a:spcBef>
                          <a:spcPts val="0"/>
                        </a:spcBef>
                        <a:spcAft>
                          <a:spcPts val="0"/>
                        </a:spcAft>
                      </a:pPr>
                      <a:r>
                        <a:rPr lang="en-US" sz="1800">
                          <a:effectLst/>
                          <a:latin typeface="Calibri"/>
                          <a:ea typeface="Calibri"/>
                          <a:cs typeface="Times New Roman"/>
                        </a:rPr>
                        <a:t>-Weekly minimum </a:t>
                      </a:r>
                      <a:endParaRPr lang="en-US" sz="1000">
                        <a:effectLst/>
                        <a:latin typeface="Calibri"/>
                        <a:ea typeface="Calibri"/>
                        <a:cs typeface="Times New Roman"/>
                      </a:endParaRPr>
                    </a:p>
                  </a:txBody>
                  <a:tcPr marL="63224" marR="632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3¾ cups/week</a:t>
                      </a:r>
                      <a:endParaRPr lang="en-US" sz="1000">
                        <a:effectLst/>
                        <a:latin typeface="Calibri"/>
                        <a:ea typeface="Calibri"/>
                        <a:cs typeface="Times New Roman"/>
                      </a:endParaRPr>
                    </a:p>
                    <a:p>
                      <a:pPr marL="0" marR="0" algn="ctr">
                        <a:lnSpc>
                          <a:spcPct val="115000"/>
                        </a:lnSpc>
                        <a:spcBef>
                          <a:spcPts val="0"/>
                        </a:spcBef>
                        <a:spcAft>
                          <a:spcPts val="0"/>
                        </a:spcAft>
                      </a:pPr>
                      <a:r>
                        <a:rPr lang="en-US" sz="1300">
                          <a:effectLst/>
                          <a:latin typeface="Calibri"/>
                          <a:ea typeface="Calibri"/>
                          <a:cs typeface="Times New Roman"/>
                        </a:rPr>
                        <a:t>(¾ cup daily minimum)</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3¾ cups/week</a:t>
                      </a:r>
                      <a:endParaRPr lang="en-US" sz="1000">
                        <a:effectLst/>
                        <a:latin typeface="Calibri"/>
                        <a:ea typeface="Calibri"/>
                        <a:cs typeface="Times New Roman"/>
                      </a:endParaRPr>
                    </a:p>
                    <a:p>
                      <a:pPr marL="0" marR="0" algn="ctr">
                        <a:lnSpc>
                          <a:spcPct val="115000"/>
                        </a:lnSpc>
                        <a:spcBef>
                          <a:spcPts val="0"/>
                        </a:spcBef>
                        <a:spcAft>
                          <a:spcPts val="0"/>
                        </a:spcAft>
                      </a:pPr>
                      <a:r>
                        <a:rPr lang="en-US" sz="1300">
                          <a:effectLst/>
                          <a:latin typeface="Calibri"/>
                          <a:ea typeface="Calibri"/>
                          <a:cs typeface="Times New Roman"/>
                        </a:rPr>
                        <a:t>(¾ cup daily minimum)</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5 cups/week</a:t>
                      </a:r>
                      <a:endParaRPr lang="en-US" sz="1000">
                        <a:effectLst/>
                        <a:latin typeface="Calibri"/>
                        <a:ea typeface="Calibri"/>
                        <a:cs typeface="Times New Roman"/>
                      </a:endParaRPr>
                    </a:p>
                    <a:p>
                      <a:pPr marL="0" marR="0" algn="ctr">
                        <a:lnSpc>
                          <a:spcPct val="115000"/>
                        </a:lnSpc>
                        <a:spcBef>
                          <a:spcPts val="0"/>
                        </a:spcBef>
                        <a:spcAft>
                          <a:spcPts val="0"/>
                        </a:spcAft>
                      </a:pPr>
                      <a:r>
                        <a:rPr lang="en-US" sz="1300">
                          <a:effectLst/>
                          <a:latin typeface="Calibri"/>
                          <a:ea typeface="Calibri"/>
                          <a:cs typeface="Times New Roman"/>
                        </a:rPr>
                        <a:t>(1 cup daily minimum)</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401560">
                <a:tc>
                  <a:txBody>
                    <a:bodyPr/>
                    <a:lstStyle/>
                    <a:p>
                      <a:pPr marL="0" marR="0" algn="r">
                        <a:lnSpc>
                          <a:spcPct val="115000"/>
                        </a:lnSpc>
                        <a:spcBef>
                          <a:spcPts val="0"/>
                        </a:spcBef>
                        <a:spcAft>
                          <a:spcPts val="0"/>
                        </a:spcAft>
                      </a:pPr>
                      <a:r>
                        <a:rPr lang="en-US" sz="1800" i="1">
                          <a:solidFill>
                            <a:srgbClr val="4F6228"/>
                          </a:solidFill>
                          <a:effectLst/>
                          <a:latin typeface="Calibri"/>
                          <a:ea typeface="Calibri"/>
                          <a:cs typeface="Times New Roman"/>
                        </a:rPr>
                        <a:t>      Dark Green</a:t>
                      </a:r>
                      <a:r>
                        <a:rPr lang="en-US" sz="1800" i="1">
                          <a:effectLst/>
                          <a:latin typeface="Calibri"/>
                          <a:ea typeface="Calibri"/>
                          <a:cs typeface="Times New Roman"/>
                        </a:rPr>
                        <a:t> Subgroup</a:t>
                      </a:r>
                      <a:endParaRPr lang="en-US" sz="1000">
                        <a:effectLst/>
                        <a:latin typeface="Calibri"/>
                        <a:ea typeface="Calibri"/>
                        <a:cs typeface="Times New Roman"/>
                      </a:endParaRPr>
                    </a:p>
                  </a:txBody>
                  <a:tcPr marL="63224" marR="632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380882">
                <a:tc>
                  <a:txBody>
                    <a:bodyPr/>
                    <a:lstStyle/>
                    <a:p>
                      <a:pPr marL="0" marR="0" algn="r">
                        <a:lnSpc>
                          <a:spcPct val="115000"/>
                        </a:lnSpc>
                        <a:spcBef>
                          <a:spcPts val="0"/>
                        </a:spcBef>
                        <a:spcAft>
                          <a:spcPts val="0"/>
                        </a:spcAft>
                      </a:pPr>
                      <a:r>
                        <a:rPr lang="en-US" sz="1800" i="1" dirty="0">
                          <a:solidFill>
                            <a:srgbClr val="C00000"/>
                          </a:solidFill>
                          <a:effectLst/>
                          <a:latin typeface="Calibri"/>
                          <a:ea typeface="Calibri"/>
                          <a:cs typeface="Times New Roman"/>
                        </a:rPr>
                        <a:t>      Red / Orange</a:t>
                      </a:r>
                      <a:r>
                        <a:rPr lang="en-US" sz="1800" i="1" dirty="0">
                          <a:effectLst/>
                          <a:latin typeface="Calibri"/>
                          <a:ea typeface="Calibri"/>
                          <a:cs typeface="Times New Roman"/>
                        </a:rPr>
                        <a:t> Subgroup</a:t>
                      </a:r>
                      <a:endParaRPr lang="en-US" sz="1000" dirty="0">
                        <a:effectLst/>
                        <a:latin typeface="Calibri"/>
                        <a:ea typeface="Calibri"/>
                        <a:cs typeface="Times New Roman"/>
                      </a:endParaRPr>
                    </a:p>
                  </a:txBody>
                  <a:tcPr marL="63224" marR="632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¾ </a:t>
                      </a:r>
                      <a:r>
                        <a:rPr lang="en-US" sz="1800" dirty="0" smtClean="0">
                          <a:effectLst/>
                          <a:latin typeface="Calibri"/>
                          <a:ea typeface="Calibri"/>
                          <a:cs typeface="Times New Roman"/>
                        </a:rPr>
                        <a:t>cup/wk</a:t>
                      </a:r>
                      <a:r>
                        <a:rPr lang="en-US" sz="1800" dirty="0" smtClean="0">
                          <a:solidFill>
                            <a:schemeClr val="bg1"/>
                          </a:solidFill>
                          <a:effectLst/>
                          <a:latin typeface="Calibri"/>
                          <a:ea typeface="Calibri"/>
                          <a:cs typeface="Times New Roman"/>
                        </a:rPr>
                        <a:t>.</a:t>
                      </a:r>
                      <a:endParaRPr lang="en-US" sz="1000" dirty="0">
                        <a:solidFill>
                          <a:schemeClr val="bg1"/>
                        </a:solidFill>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¾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1¼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323043">
                <a:tc>
                  <a:txBody>
                    <a:bodyPr/>
                    <a:lstStyle/>
                    <a:p>
                      <a:pPr marL="0" marR="0" algn="r">
                        <a:lnSpc>
                          <a:spcPct val="115000"/>
                        </a:lnSpc>
                        <a:spcBef>
                          <a:spcPts val="0"/>
                        </a:spcBef>
                        <a:spcAft>
                          <a:spcPts val="0"/>
                        </a:spcAft>
                      </a:pPr>
                      <a:r>
                        <a:rPr lang="en-US" sz="1800" i="1">
                          <a:effectLst/>
                          <a:latin typeface="Calibri"/>
                          <a:ea typeface="Calibri"/>
                          <a:cs typeface="Times New Roman"/>
                        </a:rPr>
                        <a:t>     Legumes Subgroup</a:t>
                      </a:r>
                      <a:endParaRPr lang="en-US" sz="1000">
                        <a:effectLst/>
                        <a:latin typeface="Calibri"/>
                        <a:ea typeface="Calibri"/>
                        <a:cs typeface="Times New Roman"/>
                      </a:endParaRPr>
                    </a:p>
                  </a:txBody>
                  <a:tcPr marL="63224" marR="632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362545">
                <a:tc>
                  <a:txBody>
                    <a:bodyPr/>
                    <a:lstStyle/>
                    <a:p>
                      <a:pPr marL="0" marR="0" algn="r">
                        <a:lnSpc>
                          <a:spcPct val="115000"/>
                        </a:lnSpc>
                        <a:spcBef>
                          <a:spcPts val="0"/>
                        </a:spcBef>
                        <a:spcAft>
                          <a:spcPts val="0"/>
                        </a:spcAft>
                      </a:pPr>
                      <a:r>
                        <a:rPr lang="en-US" sz="1800" i="1">
                          <a:effectLst/>
                          <a:latin typeface="Calibri"/>
                          <a:ea typeface="Calibri"/>
                          <a:cs typeface="Times New Roman"/>
                        </a:rPr>
                        <a:t>     </a:t>
                      </a:r>
                      <a:r>
                        <a:rPr lang="en-US" sz="1800" i="1">
                          <a:solidFill>
                            <a:srgbClr val="984806"/>
                          </a:solidFill>
                          <a:effectLst/>
                          <a:latin typeface="Calibri"/>
                          <a:ea typeface="Calibri"/>
                          <a:cs typeface="Times New Roman"/>
                        </a:rPr>
                        <a:t>Starchy</a:t>
                      </a:r>
                      <a:r>
                        <a:rPr lang="en-US" sz="1800" i="1">
                          <a:effectLst/>
                          <a:latin typeface="Calibri"/>
                          <a:ea typeface="Calibri"/>
                          <a:cs typeface="Times New Roman"/>
                        </a:rPr>
                        <a:t> Subgroup</a:t>
                      </a:r>
                      <a:endParaRPr lang="en-US" sz="1000">
                        <a:effectLst/>
                        <a:latin typeface="Calibri"/>
                        <a:ea typeface="Calibri"/>
                        <a:cs typeface="Times New Roman"/>
                      </a:endParaRPr>
                    </a:p>
                  </a:txBody>
                  <a:tcPr marL="63224" marR="632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323043">
                <a:tc>
                  <a:txBody>
                    <a:bodyPr/>
                    <a:lstStyle/>
                    <a:p>
                      <a:pPr marL="0" marR="0" algn="r">
                        <a:lnSpc>
                          <a:spcPct val="115000"/>
                        </a:lnSpc>
                        <a:spcBef>
                          <a:spcPts val="0"/>
                        </a:spcBef>
                        <a:spcAft>
                          <a:spcPts val="0"/>
                        </a:spcAft>
                      </a:pPr>
                      <a:r>
                        <a:rPr lang="en-US" sz="1800" i="1">
                          <a:effectLst/>
                          <a:latin typeface="Calibri"/>
                          <a:ea typeface="Calibri"/>
                          <a:cs typeface="Times New Roman"/>
                        </a:rPr>
                        <a:t>     Other Subgroup</a:t>
                      </a:r>
                      <a:endParaRPr lang="en-US" sz="1000">
                        <a:effectLst/>
                        <a:latin typeface="Calibri"/>
                        <a:ea typeface="Calibri"/>
                        <a:cs typeface="Times New Roman"/>
                      </a:endParaRPr>
                    </a:p>
                  </a:txBody>
                  <a:tcPr marL="63224" marR="632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½ cup/</a:t>
                      </a:r>
                      <a:r>
                        <a:rPr lang="en-US" sz="1800" dirty="0" err="1">
                          <a:effectLst/>
                          <a:latin typeface="Calibri"/>
                          <a:ea typeface="Calibri"/>
                          <a:cs typeface="Times New Roman"/>
                        </a:rPr>
                        <a:t>wk</a:t>
                      </a:r>
                      <a:endParaRPr lang="en-US" sz="1000" dirty="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¾ </a:t>
                      </a:r>
                      <a:r>
                        <a:rPr lang="en-US" sz="1800" dirty="0" smtClean="0">
                          <a:effectLst/>
                          <a:latin typeface="Calibri"/>
                          <a:ea typeface="Calibri"/>
                          <a:cs typeface="Times New Roman"/>
                        </a:rPr>
                        <a:t>cup/wk.</a:t>
                      </a:r>
                      <a:endParaRPr lang="en-US" sz="1000" dirty="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381000" y="3657600"/>
            <a:ext cx="1828800" cy="523875"/>
          </a:xfrm>
          <a:prstGeom prst="rect">
            <a:avLst/>
          </a:prstGeom>
          <a:noFill/>
        </p:spPr>
        <p:txBody>
          <a:bodyPr>
            <a:spAutoFit/>
          </a:bodyPr>
          <a:lstStyle/>
          <a:p>
            <a:pPr eaLnBrk="1" hangingPunct="1">
              <a:defRPr/>
            </a:pPr>
            <a:r>
              <a:rPr lang="en-US" sz="2800" b="1" dirty="0">
                <a:latin typeface="+mn-lt"/>
                <a:cs typeface="Arial" charset="0"/>
              </a:rPr>
              <a:t>Lunch</a:t>
            </a:r>
          </a:p>
        </p:txBody>
      </p:sp>
    </p:spTree>
    <p:custDataLst>
      <p:tags r:id="rId1"/>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 y="1711325"/>
          <a:ext cx="8229599" cy="2095500"/>
        </p:xfrm>
        <a:graphic>
          <a:graphicData uri="http://schemas.openxmlformats.org/drawingml/2006/table">
            <a:tbl>
              <a:tblPr firstRow="1" firstCol="1" bandRow="1"/>
              <a:tblGrid>
                <a:gridCol w="1826264"/>
                <a:gridCol w="2134445"/>
                <a:gridCol w="2134445"/>
                <a:gridCol w="2134445"/>
              </a:tblGrid>
              <a:tr h="685538">
                <a:tc>
                  <a:txBody>
                    <a:bodyPr/>
                    <a:lstStyle/>
                    <a:p>
                      <a:pPr marL="0" marR="0" algn="ctr">
                        <a:lnSpc>
                          <a:spcPct val="115000"/>
                        </a:lnSpc>
                        <a:spcBef>
                          <a:spcPts val="0"/>
                        </a:spcBef>
                        <a:spcAft>
                          <a:spcPts val="0"/>
                        </a:spcAft>
                      </a:pPr>
                      <a:r>
                        <a:rPr lang="en-US" sz="1400" b="1" dirty="0">
                          <a:effectLst/>
                          <a:latin typeface="Calibri"/>
                          <a:ea typeface="Calibri"/>
                          <a:cs typeface="Times New Roman"/>
                        </a:rPr>
                        <a:t> </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400" b="1" dirty="0">
                          <a:effectLst/>
                          <a:latin typeface="Calibri"/>
                          <a:ea typeface="Calibri"/>
                          <a:cs typeface="Times New Roman"/>
                        </a:rPr>
                        <a:t> </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dirty="0">
                          <a:effectLst/>
                          <a:latin typeface="Calibri"/>
                          <a:ea typeface="Calibri"/>
                          <a:cs typeface="Times New Roman"/>
                        </a:rPr>
                        <a:t>Grade K - 5</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dirty="0">
                          <a:effectLst/>
                          <a:latin typeface="Calibri"/>
                          <a:ea typeface="Calibri"/>
                          <a:cs typeface="Times New Roman"/>
                        </a:rPr>
                        <a:t>Grade 6 – 8</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dirty="0">
                          <a:effectLst/>
                          <a:latin typeface="Calibri"/>
                          <a:ea typeface="Calibri"/>
                          <a:cs typeface="Times New Roman"/>
                        </a:rPr>
                        <a:t>Grade 9 - 12</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409962">
                <a:tc>
                  <a:txBody>
                    <a:bodyPr/>
                    <a:lstStyle/>
                    <a:p>
                      <a:pPr marL="0" marR="0" algn="ctr">
                        <a:lnSpc>
                          <a:spcPct val="115000"/>
                        </a:lnSpc>
                        <a:spcBef>
                          <a:spcPts val="0"/>
                        </a:spcBef>
                        <a:spcAft>
                          <a:spcPts val="0"/>
                        </a:spcAft>
                      </a:pPr>
                      <a:r>
                        <a:rPr lang="en-US" sz="2400" b="1" dirty="0" smtClean="0">
                          <a:effectLst/>
                          <a:latin typeface="Calibri"/>
                          <a:ea typeface="Calibri"/>
                          <a:cs typeface="Times New Roman"/>
                        </a:rPr>
                        <a:t>Vegetables</a:t>
                      </a: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0" marR="0" algn="ctr">
                        <a:lnSpc>
                          <a:spcPct val="115000"/>
                        </a:lnSpc>
                        <a:spcBef>
                          <a:spcPts val="0"/>
                        </a:spcBef>
                        <a:spcAft>
                          <a:spcPts val="0"/>
                        </a:spcAft>
                      </a:pPr>
                      <a:r>
                        <a:rPr lang="en-US" sz="1800" dirty="0" smtClean="0">
                          <a:effectLst/>
                          <a:latin typeface="Calibri"/>
                          <a:ea typeface="Calibri"/>
                          <a:cs typeface="Times New Roman"/>
                        </a:rPr>
                        <a:t>None</a:t>
                      </a:r>
                      <a:r>
                        <a:rPr lang="en-US" sz="1800" baseline="0" dirty="0" smtClean="0">
                          <a:effectLst/>
                          <a:latin typeface="Calibri"/>
                          <a:ea typeface="Calibri"/>
                          <a:cs typeface="Times New Roman"/>
                        </a:rPr>
                        <a:t> required  but may be substituted for fruits, but the first 2 cups/week must be from a subgroup other than starchy</a:t>
                      </a:r>
                    </a:p>
                    <a:p>
                      <a:pPr marL="0" marR="0" algn="ctr">
                        <a:lnSpc>
                          <a:spcPct val="115000"/>
                        </a:lnSpc>
                        <a:spcBef>
                          <a:spcPts val="0"/>
                        </a:spcBef>
                        <a:spcAft>
                          <a:spcPts val="0"/>
                        </a:spcAft>
                      </a:pPr>
                      <a:r>
                        <a:rPr lang="en-US" sz="1800" baseline="0" dirty="0" smtClean="0">
                          <a:effectLst/>
                          <a:latin typeface="Calibri"/>
                          <a:ea typeface="Calibri"/>
                          <a:cs typeface="Times New Roman"/>
                        </a:rPr>
                        <a:t>OR</a:t>
                      </a:r>
                    </a:p>
                    <a:p>
                      <a:pPr marL="0" marR="0" algn="ctr">
                        <a:lnSpc>
                          <a:spcPct val="115000"/>
                        </a:lnSpc>
                        <a:spcBef>
                          <a:spcPts val="0"/>
                        </a:spcBef>
                        <a:spcAft>
                          <a:spcPts val="0"/>
                        </a:spcAft>
                      </a:pPr>
                      <a:r>
                        <a:rPr lang="en-US" sz="1800" baseline="0" dirty="0" smtClean="0">
                          <a:effectLst/>
                          <a:latin typeface="Calibri"/>
                          <a:ea typeface="Calibri"/>
                          <a:cs typeface="Times New Roman"/>
                        </a:rPr>
                        <a:t>As an “EXTRA”</a:t>
                      </a:r>
                      <a:endParaRPr lang="en-US" sz="18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100" dirty="0">
                        <a:effectLst/>
                        <a:latin typeface="Calibri"/>
                        <a:ea typeface="Calibri"/>
                        <a:cs typeface="Times New Roman"/>
                      </a:endParaRPr>
                    </a:p>
                  </a:txBody>
                  <a:tcPr marL="68485" marR="6848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2961" name="TextBox 3"/>
          <p:cNvSpPr txBox="1">
            <a:spLocks noChangeArrowheads="1"/>
          </p:cNvSpPr>
          <p:nvPr/>
        </p:nvSpPr>
        <p:spPr bwMode="auto">
          <a:xfrm>
            <a:off x="0" y="304800"/>
            <a:ext cx="9144000" cy="12001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Vegetables</a:t>
            </a:r>
          </a:p>
          <a:p>
            <a:pPr algn="ctr" eaLnBrk="1" hangingPunct="1"/>
            <a:r>
              <a:rPr lang="en-US" altLang="en-US" sz="2800" b="1">
                <a:solidFill>
                  <a:schemeClr val="bg1"/>
                </a:solidFill>
                <a:latin typeface="Calibri" panose="020F0502020204030204" pitchFamily="34" charset="0"/>
              </a:rPr>
              <a:t>Breakfast</a:t>
            </a:r>
            <a:endParaRPr lang="en-US" altLang="en-US" sz="2800">
              <a:solidFill>
                <a:schemeClr val="bg1"/>
              </a:solidFill>
              <a:latin typeface="Calibri" panose="020F0502020204030204" pitchFamily="34" charset="0"/>
            </a:endParaRPr>
          </a:p>
        </p:txBody>
      </p:sp>
      <p:pic>
        <p:nvPicPr>
          <p:cNvPr id="82962" name="Picture 2" descr="http://3.bp.blogspot.com/-QlcyC8wIj44/TVNcbAUcOJI/AAAAAAAAATs/4Ayw86mPGbs/s1600/roasted+sweet+potato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684588"/>
            <a:ext cx="2973388"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3" name="Picture 2" descr="http://3.bp.blogspot.com/-QlcyC8wIj44/TVNcbAUcOJI/AAAAAAAAATs/4Ayw86mPGbs/s1600/roasted+sweet+potato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697288"/>
            <a:ext cx="2973388" cy="22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2400" y="5927725"/>
            <a:ext cx="4038600" cy="461963"/>
          </a:xfrm>
          <a:prstGeom prst="rect">
            <a:avLst/>
          </a:prstGeom>
          <a:noFill/>
        </p:spPr>
        <p:txBody>
          <a:bodyPr>
            <a:spAutoFit/>
          </a:bodyPr>
          <a:lstStyle/>
          <a:p>
            <a:pPr algn="ctr" eaLnBrk="1" hangingPunct="1">
              <a:defRPr/>
            </a:pPr>
            <a:r>
              <a:rPr lang="en-US" sz="2400" dirty="0">
                <a:latin typeface="+mn-lt"/>
                <a:cs typeface="Arial" charset="0"/>
              </a:rPr>
              <a:t>½ cup vegetables = ½ cup fruit</a:t>
            </a:r>
          </a:p>
        </p:txBody>
      </p:sp>
      <p:sp>
        <p:nvSpPr>
          <p:cNvPr id="12" name="TextBox 11"/>
          <p:cNvSpPr txBox="1"/>
          <p:nvPr/>
        </p:nvSpPr>
        <p:spPr>
          <a:xfrm>
            <a:off x="4381500" y="5830888"/>
            <a:ext cx="5029200" cy="1016000"/>
          </a:xfrm>
          <a:prstGeom prst="rect">
            <a:avLst/>
          </a:prstGeom>
          <a:noFill/>
        </p:spPr>
        <p:txBody>
          <a:bodyPr>
            <a:spAutoFit/>
          </a:bodyPr>
          <a:lstStyle/>
          <a:p>
            <a:pPr algn="ctr" eaLnBrk="1" hangingPunct="1">
              <a:defRPr/>
            </a:pPr>
            <a:r>
              <a:rPr lang="en-US" sz="2400" dirty="0">
                <a:latin typeface="+mn-lt"/>
                <a:cs typeface="Arial" charset="0"/>
              </a:rPr>
              <a:t>½ cup vegetables = Extra </a:t>
            </a:r>
          </a:p>
          <a:p>
            <a:pPr algn="ctr" eaLnBrk="1" hangingPunct="1">
              <a:defRPr/>
            </a:pPr>
            <a:r>
              <a:rPr lang="en-US" dirty="0">
                <a:latin typeface="+mn-lt"/>
                <a:cs typeface="Arial" charset="0"/>
              </a:rPr>
              <a:t>(no component but must include in dietary specifications)</a:t>
            </a:r>
          </a:p>
        </p:txBody>
      </p:sp>
      <p:sp>
        <p:nvSpPr>
          <p:cNvPr id="13" name="TextBox 12"/>
          <p:cNvSpPr txBox="1"/>
          <p:nvPr/>
        </p:nvSpPr>
        <p:spPr>
          <a:xfrm>
            <a:off x="4114800" y="4765675"/>
            <a:ext cx="914400" cy="708025"/>
          </a:xfrm>
          <a:prstGeom prst="rect">
            <a:avLst/>
          </a:prstGeom>
          <a:noFill/>
        </p:spPr>
        <p:txBody>
          <a:bodyPr>
            <a:spAutoFit/>
          </a:bodyPr>
          <a:lstStyle/>
          <a:p>
            <a:pPr algn="ctr" eaLnBrk="1" hangingPunct="1">
              <a:defRPr/>
            </a:pPr>
            <a:r>
              <a:rPr lang="en-US" sz="4000" b="1" dirty="0">
                <a:latin typeface="+mn-lt"/>
                <a:cs typeface="Arial" charset="0"/>
              </a:rPr>
              <a:t>OR</a:t>
            </a:r>
          </a:p>
        </p:txBody>
      </p:sp>
    </p:spTree>
    <p:custDataLst>
      <p:tags r:id="rId1"/>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Box 3"/>
          <p:cNvSpPr txBox="1">
            <a:spLocks noChangeArrowheads="1"/>
          </p:cNvSpPr>
          <p:nvPr/>
        </p:nvSpPr>
        <p:spPr bwMode="auto">
          <a:xfrm>
            <a:off x="0" y="304800"/>
            <a:ext cx="9144000" cy="12001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Vegetables</a:t>
            </a:r>
          </a:p>
          <a:p>
            <a:pPr algn="ctr" eaLnBrk="1" hangingPunct="1"/>
            <a:r>
              <a:rPr lang="en-US" altLang="en-US" sz="2800" b="1">
                <a:solidFill>
                  <a:schemeClr val="bg1"/>
                </a:solidFill>
                <a:latin typeface="Calibri" panose="020F0502020204030204" pitchFamily="34" charset="0"/>
              </a:rPr>
              <a:t>Lunch</a:t>
            </a:r>
          </a:p>
        </p:txBody>
      </p:sp>
      <p:graphicFrame>
        <p:nvGraphicFramePr>
          <p:cNvPr id="4" name="Table 3"/>
          <p:cNvGraphicFramePr>
            <a:graphicFrameLocks noGrp="1"/>
          </p:cNvGraphicFramePr>
          <p:nvPr/>
        </p:nvGraphicFramePr>
        <p:xfrm>
          <a:off x="304800" y="2209800"/>
          <a:ext cx="8534399" cy="2838451"/>
        </p:xfrm>
        <a:graphic>
          <a:graphicData uri="http://schemas.openxmlformats.org/drawingml/2006/table">
            <a:tbl>
              <a:tblPr firstRow="1" firstCol="1" bandRow="1"/>
              <a:tblGrid>
                <a:gridCol w="2667000"/>
                <a:gridCol w="1981200"/>
                <a:gridCol w="1981200"/>
                <a:gridCol w="1904999"/>
              </a:tblGrid>
              <a:tr h="399930">
                <a:tc>
                  <a:txBody>
                    <a:bodyPr/>
                    <a:lstStyle/>
                    <a:p>
                      <a:pPr marL="0" marR="0" algn="ctr">
                        <a:lnSpc>
                          <a:spcPct val="115000"/>
                        </a:lnSpc>
                        <a:spcBef>
                          <a:spcPts val="0"/>
                        </a:spcBef>
                        <a:spcAft>
                          <a:spcPts val="0"/>
                        </a:spcAft>
                      </a:pPr>
                      <a:r>
                        <a:rPr lang="en-US" sz="1300" b="1" dirty="0">
                          <a:effectLst/>
                          <a:latin typeface="Calibri"/>
                          <a:ea typeface="Calibri"/>
                          <a:cs typeface="Times New Roman"/>
                        </a:rPr>
                        <a:t> </a:t>
                      </a:r>
                      <a:endParaRPr lang="en-US" sz="1000" dirty="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1800" b="1" dirty="0">
                          <a:effectLst/>
                          <a:latin typeface="Calibri"/>
                          <a:ea typeface="Calibri"/>
                          <a:cs typeface="Times New Roman"/>
                        </a:rPr>
                        <a:t>Grade K - 5</a:t>
                      </a:r>
                      <a:endParaRPr lang="en-US" sz="1000" dirty="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1800" b="1">
                          <a:effectLst/>
                          <a:latin typeface="Calibri"/>
                          <a:ea typeface="Calibri"/>
                          <a:cs typeface="Times New Roman"/>
                        </a:rPr>
                        <a:t>Grade 6 – 8</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1800" b="1">
                          <a:effectLst/>
                          <a:latin typeface="Calibri"/>
                          <a:ea typeface="Calibri"/>
                          <a:cs typeface="Times New Roman"/>
                        </a:rPr>
                        <a:t>Grade 9 - 12</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646446">
                <a:tc>
                  <a:txBody>
                    <a:bodyPr/>
                    <a:lstStyle/>
                    <a:p>
                      <a:pPr marL="0" marR="0">
                        <a:lnSpc>
                          <a:spcPct val="115000"/>
                        </a:lnSpc>
                        <a:spcBef>
                          <a:spcPts val="0"/>
                        </a:spcBef>
                        <a:spcAft>
                          <a:spcPts val="0"/>
                        </a:spcAft>
                      </a:pPr>
                      <a:r>
                        <a:rPr lang="en-US" sz="1800" b="1">
                          <a:effectLst/>
                          <a:latin typeface="Calibri"/>
                          <a:ea typeface="Calibri"/>
                          <a:cs typeface="Times New Roman"/>
                        </a:rPr>
                        <a:t>Vegetables</a:t>
                      </a:r>
                      <a:r>
                        <a:rPr lang="en-US" sz="1800">
                          <a:effectLst/>
                          <a:latin typeface="Calibri"/>
                          <a:ea typeface="Calibri"/>
                          <a:cs typeface="Times New Roman"/>
                        </a:rPr>
                        <a:t> (total )</a:t>
                      </a:r>
                      <a:endParaRPr lang="en-US" sz="1000">
                        <a:effectLst/>
                        <a:latin typeface="Calibri"/>
                        <a:ea typeface="Calibri"/>
                        <a:cs typeface="Times New Roman"/>
                      </a:endParaRPr>
                    </a:p>
                    <a:p>
                      <a:pPr marL="0" marR="0">
                        <a:lnSpc>
                          <a:spcPct val="115000"/>
                        </a:lnSpc>
                        <a:spcBef>
                          <a:spcPts val="0"/>
                        </a:spcBef>
                        <a:spcAft>
                          <a:spcPts val="0"/>
                        </a:spcAft>
                      </a:pPr>
                      <a:r>
                        <a:rPr lang="en-US" sz="1800">
                          <a:effectLst/>
                          <a:latin typeface="Calibri"/>
                          <a:ea typeface="Calibri"/>
                          <a:cs typeface="Times New Roman"/>
                        </a:rPr>
                        <a:t>-Weekly minimum </a:t>
                      </a:r>
                      <a:endParaRPr lang="en-US" sz="1000">
                        <a:effectLst/>
                        <a:latin typeface="Calibri"/>
                        <a:ea typeface="Calibri"/>
                        <a:cs typeface="Times New Roman"/>
                      </a:endParaRPr>
                    </a:p>
                  </a:txBody>
                  <a:tcPr marL="63224" marR="632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3¾ cups/week</a:t>
                      </a:r>
                      <a:endParaRPr lang="en-US" sz="1000">
                        <a:effectLst/>
                        <a:latin typeface="Calibri"/>
                        <a:ea typeface="Calibri"/>
                        <a:cs typeface="Times New Roman"/>
                      </a:endParaRPr>
                    </a:p>
                    <a:p>
                      <a:pPr marL="0" marR="0" algn="ctr">
                        <a:lnSpc>
                          <a:spcPct val="115000"/>
                        </a:lnSpc>
                        <a:spcBef>
                          <a:spcPts val="0"/>
                        </a:spcBef>
                        <a:spcAft>
                          <a:spcPts val="0"/>
                        </a:spcAft>
                      </a:pPr>
                      <a:r>
                        <a:rPr lang="en-US" sz="1300">
                          <a:effectLst/>
                          <a:latin typeface="Calibri"/>
                          <a:ea typeface="Calibri"/>
                          <a:cs typeface="Times New Roman"/>
                        </a:rPr>
                        <a:t>(¾ cup daily minimum)</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3¾ cups/week</a:t>
                      </a:r>
                      <a:endParaRPr lang="en-US" sz="1000">
                        <a:effectLst/>
                        <a:latin typeface="Calibri"/>
                        <a:ea typeface="Calibri"/>
                        <a:cs typeface="Times New Roman"/>
                      </a:endParaRPr>
                    </a:p>
                    <a:p>
                      <a:pPr marL="0" marR="0" algn="ctr">
                        <a:lnSpc>
                          <a:spcPct val="115000"/>
                        </a:lnSpc>
                        <a:spcBef>
                          <a:spcPts val="0"/>
                        </a:spcBef>
                        <a:spcAft>
                          <a:spcPts val="0"/>
                        </a:spcAft>
                      </a:pPr>
                      <a:r>
                        <a:rPr lang="en-US" sz="1300">
                          <a:effectLst/>
                          <a:latin typeface="Calibri"/>
                          <a:ea typeface="Calibri"/>
                          <a:cs typeface="Times New Roman"/>
                        </a:rPr>
                        <a:t>(¾ cup daily minimum)</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5 cups/week</a:t>
                      </a:r>
                      <a:endParaRPr lang="en-US" sz="1000">
                        <a:effectLst/>
                        <a:latin typeface="Calibri"/>
                        <a:ea typeface="Calibri"/>
                        <a:cs typeface="Times New Roman"/>
                      </a:endParaRPr>
                    </a:p>
                    <a:p>
                      <a:pPr marL="0" marR="0" algn="ctr">
                        <a:lnSpc>
                          <a:spcPct val="115000"/>
                        </a:lnSpc>
                        <a:spcBef>
                          <a:spcPts val="0"/>
                        </a:spcBef>
                        <a:spcAft>
                          <a:spcPts val="0"/>
                        </a:spcAft>
                      </a:pPr>
                      <a:r>
                        <a:rPr lang="en-US" sz="1300">
                          <a:effectLst/>
                          <a:latin typeface="Calibri"/>
                          <a:ea typeface="Calibri"/>
                          <a:cs typeface="Times New Roman"/>
                        </a:rPr>
                        <a:t>(1 cup daily minimum)</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401785">
                <a:tc>
                  <a:txBody>
                    <a:bodyPr/>
                    <a:lstStyle/>
                    <a:p>
                      <a:pPr marL="0" marR="0" algn="r">
                        <a:lnSpc>
                          <a:spcPct val="115000"/>
                        </a:lnSpc>
                        <a:spcBef>
                          <a:spcPts val="0"/>
                        </a:spcBef>
                        <a:spcAft>
                          <a:spcPts val="0"/>
                        </a:spcAft>
                      </a:pPr>
                      <a:r>
                        <a:rPr lang="en-US" sz="1800" i="1">
                          <a:solidFill>
                            <a:srgbClr val="4F6228"/>
                          </a:solidFill>
                          <a:effectLst/>
                          <a:latin typeface="Calibri"/>
                          <a:ea typeface="Calibri"/>
                          <a:cs typeface="Times New Roman"/>
                        </a:rPr>
                        <a:t>      Dark Green</a:t>
                      </a:r>
                      <a:r>
                        <a:rPr lang="en-US" sz="1800" i="1">
                          <a:effectLst/>
                          <a:latin typeface="Calibri"/>
                          <a:ea typeface="Calibri"/>
                          <a:cs typeface="Times New Roman"/>
                        </a:rPr>
                        <a:t> Subgroup</a:t>
                      </a:r>
                      <a:endParaRPr lang="en-US" sz="1000">
                        <a:effectLst/>
                        <a:latin typeface="Calibri"/>
                        <a:ea typeface="Calibri"/>
                        <a:cs typeface="Times New Roman"/>
                      </a:endParaRPr>
                    </a:p>
                  </a:txBody>
                  <a:tcPr marL="63224" marR="632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381095">
                <a:tc>
                  <a:txBody>
                    <a:bodyPr/>
                    <a:lstStyle/>
                    <a:p>
                      <a:pPr marL="0" marR="0" algn="r">
                        <a:lnSpc>
                          <a:spcPct val="115000"/>
                        </a:lnSpc>
                        <a:spcBef>
                          <a:spcPts val="0"/>
                        </a:spcBef>
                        <a:spcAft>
                          <a:spcPts val="0"/>
                        </a:spcAft>
                      </a:pPr>
                      <a:r>
                        <a:rPr lang="en-US" sz="1800" i="1" dirty="0">
                          <a:solidFill>
                            <a:srgbClr val="C00000"/>
                          </a:solidFill>
                          <a:effectLst/>
                          <a:latin typeface="Calibri"/>
                          <a:ea typeface="Calibri"/>
                          <a:cs typeface="Times New Roman"/>
                        </a:rPr>
                        <a:t>      Red / Orange</a:t>
                      </a:r>
                      <a:r>
                        <a:rPr lang="en-US" sz="1800" i="1" dirty="0">
                          <a:effectLst/>
                          <a:latin typeface="Calibri"/>
                          <a:ea typeface="Calibri"/>
                          <a:cs typeface="Times New Roman"/>
                        </a:rPr>
                        <a:t> Subgroup</a:t>
                      </a:r>
                      <a:endParaRPr lang="en-US" sz="1000" dirty="0">
                        <a:effectLst/>
                        <a:latin typeface="Calibri"/>
                        <a:ea typeface="Calibri"/>
                        <a:cs typeface="Times New Roman"/>
                      </a:endParaRPr>
                    </a:p>
                  </a:txBody>
                  <a:tcPr marL="63224" marR="632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¾ </a:t>
                      </a:r>
                      <a:r>
                        <a:rPr lang="en-US" sz="1800" dirty="0" smtClean="0">
                          <a:effectLst/>
                          <a:latin typeface="Calibri"/>
                          <a:ea typeface="Calibri"/>
                          <a:cs typeface="Times New Roman"/>
                        </a:rPr>
                        <a:t>cup/wk</a:t>
                      </a:r>
                      <a:r>
                        <a:rPr lang="en-US" sz="1800" dirty="0" smtClean="0">
                          <a:solidFill>
                            <a:schemeClr val="bg1"/>
                          </a:solidFill>
                          <a:effectLst/>
                          <a:latin typeface="Calibri"/>
                          <a:ea typeface="Calibri"/>
                          <a:cs typeface="Times New Roman"/>
                        </a:rPr>
                        <a:t>.</a:t>
                      </a:r>
                      <a:endParaRPr lang="en-US" sz="1000" dirty="0">
                        <a:solidFill>
                          <a:schemeClr val="bg1"/>
                        </a:solidFill>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¾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1¼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323224">
                <a:tc>
                  <a:txBody>
                    <a:bodyPr/>
                    <a:lstStyle/>
                    <a:p>
                      <a:pPr marL="0" marR="0" algn="r">
                        <a:lnSpc>
                          <a:spcPct val="115000"/>
                        </a:lnSpc>
                        <a:spcBef>
                          <a:spcPts val="0"/>
                        </a:spcBef>
                        <a:spcAft>
                          <a:spcPts val="0"/>
                        </a:spcAft>
                      </a:pPr>
                      <a:r>
                        <a:rPr lang="en-US" sz="1800" i="1">
                          <a:effectLst/>
                          <a:latin typeface="Calibri"/>
                          <a:ea typeface="Calibri"/>
                          <a:cs typeface="Times New Roman"/>
                        </a:rPr>
                        <a:t>     Legumes Subgroup</a:t>
                      </a:r>
                      <a:endParaRPr lang="en-US" sz="1000">
                        <a:effectLst/>
                        <a:latin typeface="Calibri"/>
                        <a:ea typeface="Calibri"/>
                        <a:cs typeface="Times New Roman"/>
                      </a:endParaRPr>
                    </a:p>
                  </a:txBody>
                  <a:tcPr marL="63224" marR="632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362747">
                <a:tc>
                  <a:txBody>
                    <a:bodyPr/>
                    <a:lstStyle/>
                    <a:p>
                      <a:pPr marL="0" marR="0" algn="r">
                        <a:lnSpc>
                          <a:spcPct val="115000"/>
                        </a:lnSpc>
                        <a:spcBef>
                          <a:spcPts val="0"/>
                        </a:spcBef>
                        <a:spcAft>
                          <a:spcPts val="0"/>
                        </a:spcAft>
                      </a:pPr>
                      <a:r>
                        <a:rPr lang="en-US" sz="1800" i="1">
                          <a:effectLst/>
                          <a:latin typeface="Calibri"/>
                          <a:ea typeface="Calibri"/>
                          <a:cs typeface="Times New Roman"/>
                        </a:rPr>
                        <a:t>     </a:t>
                      </a:r>
                      <a:r>
                        <a:rPr lang="en-US" sz="1800" i="1">
                          <a:solidFill>
                            <a:srgbClr val="984806"/>
                          </a:solidFill>
                          <a:effectLst/>
                          <a:latin typeface="Calibri"/>
                          <a:ea typeface="Calibri"/>
                          <a:cs typeface="Times New Roman"/>
                        </a:rPr>
                        <a:t>Starchy</a:t>
                      </a:r>
                      <a:r>
                        <a:rPr lang="en-US" sz="1800" i="1">
                          <a:effectLst/>
                          <a:latin typeface="Calibri"/>
                          <a:ea typeface="Calibri"/>
                          <a:cs typeface="Times New Roman"/>
                        </a:rPr>
                        <a:t> Subgroup</a:t>
                      </a:r>
                      <a:endParaRPr lang="en-US" sz="1000">
                        <a:effectLst/>
                        <a:latin typeface="Calibri"/>
                        <a:ea typeface="Calibri"/>
                        <a:cs typeface="Times New Roman"/>
                      </a:endParaRPr>
                    </a:p>
                  </a:txBody>
                  <a:tcPr marL="63224" marR="632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323224">
                <a:tc>
                  <a:txBody>
                    <a:bodyPr/>
                    <a:lstStyle/>
                    <a:p>
                      <a:pPr marL="0" marR="0" algn="r">
                        <a:lnSpc>
                          <a:spcPct val="115000"/>
                        </a:lnSpc>
                        <a:spcBef>
                          <a:spcPts val="0"/>
                        </a:spcBef>
                        <a:spcAft>
                          <a:spcPts val="0"/>
                        </a:spcAft>
                      </a:pPr>
                      <a:r>
                        <a:rPr lang="en-US" sz="1800" i="1">
                          <a:effectLst/>
                          <a:latin typeface="Calibri"/>
                          <a:ea typeface="Calibri"/>
                          <a:cs typeface="Times New Roman"/>
                        </a:rPr>
                        <a:t>     Other Subgroup</a:t>
                      </a:r>
                      <a:endParaRPr lang="en-US" sz="1000">
                        <a:effectLst/>
                        <a:latin typeface="Calibri"/>
                        <a:ea typeface="Calibri"/>
                        <a:cs typeface="Times New Roman"/>
                      </a:endParaRPr>
                    </a:p>
                  </a:txBody>
                  <a:tcPr marL="63224" marR="6322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Calibri"/>
                          <a:ea typeface="Calibri"/>
                          <a:cs typeface="Times New Roman"/>
                        </a:rPr>
                        <a:t>½ cup/wk</a:t>
                      </a:r>
                      <a:endParaRPr lang="en-US" sz="100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Calibri"/>
                          <a:ea typeface="Calibri"/>
                          <a:cs typeface="Times New Roman"/>
                        </a:rPr>
                        <a:t>¾ </a:t>
                      </a:r>
                      <a:r>
                        <a:rPr lang="en-US" sz="1800" dirty="0" smtClean="0">
                          <a:effectLst/>
                          <a:latin typeface="Calibri"/>
                          <a:ea typeface="Calibri"/>
                          <a:cs typeface="Times New Roman"/>
                        </a:rPr>
                        <a:t>cup/wk.</a:t>
                      </a:r>
                      <a:endParaRPr lang="en-US" sz="1000" dirty="0">
                        <a:effectLst/>
                        <a:latin typeface="Calibri"/>
                        <a:ea typeface="Calibri"/>
                        <a:cs typeface="Times New Roman"/>
                      </a:endParaRPr>
                    </a:p>
                  </a:txBody>
                  <a:tcPr marL="63224" marR="632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1"/>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Vegetables</a:t>
            </a:r>
            <a:endParaRPr lang="en-US" altLang="en-US" sz="4400">
              <a:solidFill>
                <a:schemeClr val="bg1"/>
              </a:solidFill>
              <a:latin typeface="Calibri" panose="020F0502020204030204" pitchFamily="34" charset="0"/>
            </a:endParaRPr>
          </a:p>
        </p:txBody>
      </p:sp>
      <p:pic>
        <p:nvPicPr>
          <p:cNvPr id="870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763" y="1219200"/>
            <a:ext cx="6848475" cy="529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04800"/>
            <a:ext cx="9144000" cy="769938"/>
          </a:xfrm>
          <a:prstGeom prst="rect">
            <a:avLst/>
          </a:prstGeom>
          <a:solidFill>
            <a:srgbClr val="007E39"/>
          </a:solidFill>
        </p:spPr>
        <p:txBody>
          <a:bodyPr>
            <a:spAutoFit/>
          </a:bodyPr>
          <a:lstStyle/>
          <a:p>
            <a:pPr algn="ctr" eaLnBrk="1" hangingPunct="1">
              <a:defRPr/>
            </a:pPr>
            <a:r>
              <a:rPr lang="en-US" sz="4400" b="1" dirty="0">
                <a:solidFill>
                  <a:schemeClr val="bg1"/>
                </a:solidFill>
                <a:latin typeface="+mj-lt"/>
              </a:rPr>
              <a:t>What Sub Group?</a:t>
            </a:r>
          </a:p>
        </p:txBody>
      </p:sp>
      <p:pic>
        <p:nvPicPr>
          <p:cNvPr id="8909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30325"/>
            <a:ext cx="6281738"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0" y="304800"/>
            <a:ext cx="9144000" cy="769938"/>
          </a:xfrm>
          <a:prstGeom prst="rect">
            <a:avLst/>
          </a:prstGeom>
          <a:solidFill>
            <a:srgbClr val="007E39"/>
          </a:solidFill>
        </p:spPr>
        <p:txBody>
          <a:bodyPr>
            <a:spAutoFit/>
          </a:bodyPr>
          <a:lstStyle/>
          <a:p>
            <a:pPr algn="ctr" eaLnBrk="1" hangingPunct="1">
              <a:defRPr/>
            </a:pPr>
            <a:r>
              <a:rPr lang="en-US" sz="4400" b="1" dirty="0">
                <a:solidFill>
                  <a:schemeClr val="bg1"/>
                </a:solidFill>
                <a:latin typeface="+mj-lt"/>
              </a:rPr>
              <a:t>What Sub Group?</a:t>
            </a:r>
          </a:p>
        </p:txBody>
      </p:sp>
      <p:sp>
        <p:nvSpPr>
          <p:cNvPr id="91139" name="Content Placeholder 2"/>
          <p:cNvSpPr>
            <a:spLocks noGrp="1"/>
          </p:cNvSpPr>
          <p:nvPr>
            <p:ph idx="1"/>
          </p:nvPr>
        </p:nvSpPr>
        <p:spPr bwMode="auto">
          <a:xfrm>
            <a:off x="228600" y="1905000"/>
            <a:ext cx="8839200" cy="390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 typeface="Wingdings" panose="05000000000000000000" pitchFamily="2" charset="2"/>
              <a:buNone/>
            </a:pPr>
            <a:r>
              <a:rPr lang="en-US" altLang="en-US" sz="2000" smtClean="0"/>
              <a:t/>
            </a:r>
            <a:br>
              <a:rPr lang="en-US" altLang="en-US" sz="2000" smtClean="0"/>
            </a:br>
            <a:endParaRPr lang="en-US" altLang="en-US" sz="2000" smtClean="0"/>
          </a:p>
          <a:p>
            <a:pPr algn="ctr" eaLnBrk="1" hangingPunct="1">
              <a:buFont typeface="Wingdings" panose="05000000000000000000" pitchFamily="2" charset="2"/>
              <a:buNone/>
            </a:pPr>
            <a:endParaRPr lang="en-US" altLang="en-US" sz="2000" smtClean="0"/>
          </a:p>
        </p:txBody>
      </p:sp>
      <p:pic>
        <p:nvPicPr>
          <p:cNvPr id="9114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3875" y="1476375"/>
            <a:ext cx="8096250"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875" y="1074738"/>
            <a:ext cx="10282238"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304800"/>
            <a:ext cx="9144000" cy="769938"/>
          </a:xfrm>
          <a:prstGeom prst="rect">
            <a:avLst/>
          </a:prstGeom>
          <a:solidFill>
            <a:srgbClr val="007E39"/>
          </a:solidFill>
        </p:spPr>
        <p:txBody>
          <a:bodyPr>
            <a:spAutoFit/>
          </a:bodyPr>
          <a:lstStyle/>
          <a:p>
            <a:pPr algn="ctr" eaLnBrk="1" hangingPunct="1">
              <a:defRPr/>
            </a:pPr>
            <a:r>
              <a:rPr lang="en-US" sz="4400" b="1" dirty="0">
                <a:solidFill>
                  <a:schemeClr val="bg1"/>
                </a:solidFill>
                <a:latin typeface="+mj-lt"/>
              </a:rPr>
              <a:t>What Sub Group?</a:t>
            </a: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958975" y="3529013"/>
            <a:ext cx="5199063" cy="1374775"/>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defRPr/>
            </a:pPr>
            <a:r>
              <a:rPr lang="en-US" sz="3000" b="1" dirty="0">
                <a:solidFill>
                  <a:prstClr val="black"/>
                </a:solidFill>
              </a:rPr>
              <a:t>SY 2013-14</a:t>
            </a:r>
          </a:p>
          <a:p>
            <a:pPr marL="342900" indent="-342900" algn="ctr">
              <a:spcBef>
                <a:spcPts val="0"/>
              </a:spcBef>
              <a:buFont typeface="Arial" charset="0"/>
              <a:buChar char="•"/>
              <a:defRPr/>
            </a:pPr>
            <a:r>
              <a:rPr lang="en-US" sz="2800" dirty="0">
                <a:solidFill>
                  <a:prstClr val="black"/>
                </a:solidFill>
              </a:rPr>
              <a:t>Breakfast Meal Patterns</a:t>
            </a:r>
          </a:p>
        </p:txBody>
      </p:sp>
      <p:sp>
        <p:nvSpPr>
          <p:cNvPr id="21507"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New Meal Patterns: Phase in</a:t>
            </a:r>
            <a:endParaRPr lang="en-US" altLang="en-US" sz="4400">
              <a:solidFill>
                <a:schemeClr val="bg1"/>
              </a:solidFill>
              <a:latin typeface="Calibri" panose="020F0502020204030204" pitchFamily="34" charset="0"/>
            </a:endParaRPr>
          </a:p>
        </p:txBody>
      </p:sp>
      <p:sp>
        <p:nvSpPr>
          <p:cNvPr id="8" name="Rectangle 7"/>
          <p:cNvSpPr/>
          <p:nvPr/>
        </p:nvSpPr>
        <p:spPr>
          <a:xfrm>
            <a:off x="152400" y="1231900"/>
            <a:ext cx="6275388" cy="2201863"/>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20000"/>
              </a:spcBef>
              <a:defRPr/>
            </a:pPr>
            <a:endParaRPr lang="en-US" sz="800" dirty="0">
              <a:solidFill>
                <a:prstClr val="black"/>
              </a:solidFill>
            </a:endParaRPr>
          </a:p>
          <a:p>
            <a:pPr algn="ctr">
              <a:spcBef>
                <a:spcPts val="0"/>
              </a:spcBef>
              <a:defRPr/>
            </a:pPr>
            <a:r>
              <a:rPr lang="en-US" sz="3000" b="1" dirty="0">
                <a:solidFill>
                  <a:prstClr val="black"/>
                </a:solidFill>
              </a:rPr>
              <a:t>SY 2012-13</a:t>
            </a:r>
          </a:p>
          <a:p>
            <a:pPr marL="342900" indent="-342900" algn="ctr">
              <a:spcBef>
                <a:spcPts val="0"/>
              </a:spcBef>
              <a:buFont typeface="Arial" charset="0"/>
              <a:buChar char="•"/>
              <a:defRPr/>
            </a:pPr>
            <a:r>
              <a:rPr lang="en-US" sz="2800" dirty="0">
                <a:solidFill>
                  <a:prstClr val="black"/>
                </a:solidFill>
              </a:rPr>
              <a:t>Grade Groups</a:t>
            </a:r>
          </a:p>
          <a:p>
            <a:pPr marL="342900" indent="-342900" algn="ctr">
              <a:spcBef>
                <a:spcPts val="0"/>
              </a:spcBef>
              <a:buFont typeface="Arial" charset="0"/>
              <a:buChar char="•"/>
              <a:defRPr/>
            </a:pPr>
            <a:r>
              <a:rPr lang="en-US" sz="2800" dirty="0">
                <a:solidFill>
                  <a:prstClr val="black"/>
                </a:solidFill>
              </a:rPr>
              <a:t>Food based menu planning</a:t>
            </a:r>
          </a:p>
          <a:p>
            <a:pPr marL="342900" indent="-342900" algn="ctr">
              <a:spcBef>
                <a:spcPts val="0"/>
              </a:spcBef>
              <a:buFont typeface="Arial" charset="0"/>
              <a:buChar char="•"/>
              <a:defRPr/>
            </a:pPr>
            <a:r>
              <a:rPr lang="en-US" sz="2800" dirty="0">
                <a:solidFill>
                  <a:prstClr val="black"/>
                </a:solidFill>
              </a:rPr>
              <a:t>Lunch Meal Patterns</a:t>
            </a:r>
          </a:p>
          <a:p>
            <a:pPr marL="342900" indent="-342900" algn="ctr">
              <a:spcBef>
                <a:spcPts val="0"/>
              </a:spcBef>
              <a:buFont typeface="Arial" charset="0"/>
              <a:buChar char="•"/>
              <a:defRPr/>
            </a:pPr>
            <a:r>
              <a:rPr lang="en-US" sz="2800" dirty="0">
                <a:solidFill>
                  <a:prstClr val="black"/>
                </a:solidFill>
              </a:rPr>
              <a:t>½ of grains must be whole grain rich</a:t>
            </a:r>
          </a:p>
        </p:txBody>
      </p:sp>
      <p:sp>
        <p:nvSpPr>
          <p:cNvPr id="5" name="Bent Arrow 4"/>
          <p:cNvSpPr/>
          <p:nvPr/>
        </p:nvSpPr>
        <p:spPr>
          <a:xfrm rot="5400000">
            <a:off x="5826919" y="2543969"/>
            <a:ext cx="1203325" cy="931863"/>
          </a:xfrm>
          <a:prstGeom prst="bentArrow">
            <a:avLst>
              <a:gd name="adj1" fmla="val 19225"/>
              <a:gd name="adj2" fmla="val 25000"/>
              <a:gd name="adj3" fmla="val 25000"/>
              <a:gd name="adj4" fmla="val 4375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11" name="Rectangle 10"/>
          <p:cNvSpPr/>
          <p:nvPr/>
        </p:nvSpPr>
        <p:spPr>
          <a:xfrm>
            <a:off x="2438400" y="4999038"/>
            <a:ext cx="6553200" cy="1778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0"/>
              </a:spcBef>
              <a:defRPr/>
            </a:pPr>
            <a:r>
              <a:rPr lang="en-US" sz="3000" b="1" dirty="0">
                <a:solidFill>
                  <a:prstClr val="black"/>
                </a:solidFill>
              </a:rPr>
              <a:t>SY 2014-15</a:t>
            </a:r>
          </a:p>
          <a:p>
            <a:pPr marL="342900" indent="-342900" algn="ctr">
              <a:spcBef>
                <a:spcPts val="0"/>
              </a:spcBef>
              <a:buFont typeface="Arial" charset="0"/>
              <a:buChar char="•"/>
              <a:defRPr/>
            </a:pPr>
            <a:r>
              <a:rPr lang="en-US" sz="2800" dirty="0">
                <a:solidFill>
                  <a:prstClr val="black"/>
                </a:solidFill>
              </a:rPr>
              <a:t>All Grains must be whole grain rich   </a:t>
            </a:r>
          </a:p>
          <a:p>
            <a:pPr marL="342900" indent="-342900" algn="ctr">
              <a:spcBef>
                <a:spcPts val="0"/>
              </a:spcBef>
              <a:buFont typeface="Arial" charset="0"/>
              <a:buChar char="•"/>
              <a:defRPr/>
            </a:pPr>
            <a:r>
              <a:rPr lang="en-US" sz="2800" dirty="0">
                <a:solidFill>
                  <a:prstClr val="black"/>
                </a:solidFill>
              </a:rPr>
              <a:t>1 cup fruit at breakfast  </a:t>
            </a:r>
          </a:p>
          <a:p>
            <a:pPr marL="342900" indent="-342900" algn="ctr">
              <a:spcBef>
                <a:spcPts val="0"/>
              </a:spcBef>
              <a:buFont typeface="Arial" charset="0"/>
              <a:buChar char="•"/>
              <a:defRPr/>
            </a:pPr>
            <a:r>
              <a:rPr lang="en-US" sz="2800" dirty="0">
                <a:solidFill>
                  <a:prstClr val="black"/>
                </a:solidFill>
              </a:rPr>
              <a:t>Sodium Target 1</a:t>
            </a:r>
          </a:p>
        </p:txBody>
      </p:sp>
      <p:sp>
        <p:nvSpPr>
          <p:cNvPr id="10" name="Bent Arrow 9"/>
          <p:cNvSpPr/>
          <p:nvPr/>
        </p:nvSpPr>
        <p:spPr>
          <a:xfrm rot="5400000">
            <a:off x="6757194" y="4267994"/>
            <a:ext cx="1204913" cy="930275"/>
          </a:xfrm>
          <a:prstGeom prst="bentArrow">
            <a:avLst>
              <a:gd name="adj1" fmla="val 19225"/>
              <a:gd name="adj2" fmla="val 25000"/>
              <a:gd name="adj3" fmla="val 25000"/>
              <a:gd name="adj4" fmla="val 43750"/>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3"/>
          <p:cNvSpPr txBox="1">
            <a:spLocks noChangeArrowheads="1"/>
          </p:cNvSpPr>
          <p:nvPr/>
        </p:nvSpPr>
        <p:spPr bwMode="auto">
          <a:xfrm>
            <a:off x="-17463" y="-33338"/>
            <a:ext cx="9144001"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Vegetables</a:t>
            </a:r>
          </a:p>
        </p:txBody>
      </p:sp>
      <p:graphicFrame>
        <p:nvGraphicFramePr>
          <p:cNvPr id="10" name="Table 9"/>
          <p:cNvGraphicFramePr>
            <a:graphicFrameLocks noGrp="1"/>
          </p:cNvGraphicFramePr>
          <p:nvPr/>
        </p:nvGraphicFramePr>
        <p:xfrm>
          <a:off x="673100" y="831850"/>
          <a:ext cx="7467599" cy="2201801"/>
        </p:xfrm>
        <a:graphic>
          <a:graphicData uri="http://schemas.openxmlformats.org/drawingml/2006/table">
            <a:tbl>
              <a:tblPr firstRow="1" firstCol="1" bandRow="1"/>
              <a:tblGrid>
                <a:gridCol w="3472824"/>
                <a:gridCol w="665796"/>
                <a:gridCol w="3328979"/>
              </a:tblGrid>
              <a:tr h="788073">
                <a:tc>
                  <a:txBody>
                    <a:bodyPr/>
                    <a:lstStyle/>
                    <a:p>
                      <a:pPr marL="0" marR="0" algn="ctr">
                        <a:lnSpc>
                          <a:spcPct val="107000"/>
                        </a:lnSpc>
                        <a:spcBef>
                          <a:spcPts val="0"/>
                        </a:spcBef>
                        <a:spcAft>
                          <a:spcPts val="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Chicken </a:t>
                      </a:r>
                      <a:r>
                        <a:rPr lang="en-US" sz="2800" b="1" dirty="0" smtClean="0">
                          <a:effectLst/>
                          <a:latin typeface="Calibri" panose="020F0502020204030204" pitchFamily="34" charset="0"/>
                          <a:ea typeface="Calibri" panose="020F0502020204030204" pitchFamily="34" charset="0"/>
                          <a:cs typeface="Times New Roman" panose="02020603050405020304" pitchFamily="18" charset="0"/>
                        </a:rPr>
                        <a:t>Caesar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Salad</a:t>
                      </a:r>
                    </a:p>
                    <a:p>
                      <a:pPr marL="0" marR="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WG Roll</a:t>
                      </a:r>
                    </a:p>
                  </a:txBody>
                  <a:tcPr marL="68580" marR="68580" marT="0" marB="0">
                    <a:lnL>
                      <a:noFill/>
                    </a:lnL>
                    <a:lnR>
                      <a:noFill/>
                    </a:lnR>
                    <a:lnT>
                      <a:noFill/>
                    </a:lnT>
                    <a:lnB>
                      <a:noFill/>
                    </a:lnB>
                    <a:solidFill>
                      <a:schemeClr val="bg1">
                        <a:lumMod val="75000"/>
                      </a:schemeClr>
                    </a:solidFill>
                  </a:tcPr>
                </a:tc>
                <a:tc>
                  <a:txBody>
                    <a:bodyPr/>
                    <a:lstStyle/>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OR</a:t>
                      </a:r>
                    </a:p>
                  </a:txBody>
                  <a:tcPr marL="68580" marR="68580" marT="0" marB="0" anchor="ctr">
                    <a:lnL>
                      <a:noFill/>
                    </a:lnL>
                    <a:lnR>
                      <a:noFill/>
                    </a:lnR>
                    <a:lnT>
                      <a:noFill/>
                    </a:lnT>
                    <a:lnB>
                      <a:noFill/>
                    </a:lnB>
                    <a:solidFill>
                      <a:schemeClr val="bg1">
                        <a:lumMod val="75000"/>
                      </a:schemeClr>
                    </a:solidFill>
                  </a:tcPr>
                </a:tc>
                <a:tc>
                  <a:txBody>
                    <a:bodyPr/>
                    <a:lstStyle/>
                    <a:p>
                      <a:pPr marL="0" marR="0">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800" b="1" dirty="0" smtClean="0">
                          <a:effectLst/>
                          <a:latin typeface="Calibri" panose="020F0502020204030204" pitchFamily="34" charset="0"/>
                          <a:ea typeface="Calibri" panose="020F0502020204030204" pitchFamily="34" charset="0"/>
                          <a:cs typeface="Times New Roman" panose="02020603050405020304" pitchFamily="18" charset="0"/>
                        </a:rPr>
                        <a:t>Beef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&amp; Bean </a:t>
                      </a:r>
                      <a:r>
                        <a:rPr lang="en-US" sz="2800" b="1" dirty="0" smtClean="0">
                          <a:effectLst/>
                          <a:latin typeface="Calibri" panose="020F0502020204030204" pitchFamily="34" charset="0"/>
                          <a:ea typeface="Calibri" panose="020F0502020204030204" pitchFamily="34" charset="0"/>
                          <a:cs typeface="Times New Roman" panose="02020603050405020304" pitchFamily="18" charset="0"/>
                        </a:rPr>
                        <a:t>Burrito</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chemeClr val="bg1">
                        <a:lumMod val="75000"/>
                      </a:schemeClr>
                    </a:solidFill>
                  </a:tcPr>
                </a:tc>
              </a:tr>
              <a:tr h="0">
                <a:tc gridSpan="3">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Carrots  /</a:t>
                      </a:r>
                      <a:r>
                        <a:rPr lang="en-US" sz="2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Celery </a:t>
                      </a:r>
                      <a:r>
                        <a:rPr lang="en-US" sz="2800" baseline="0" dirty="0" smtClean="0">
                          <a:effectLst/>
                          <a:latin typeface="Calibri" panose="020F0502020204030204" pitchFamily="34" charset="0"/>
                          <a:ea typeface="Calibri" panose="020F0502020204030204" pitchFamily="34" charset="0"/>
                          <a:cs typeface="Times New Roman" panose="02020603050405020304" pitchFamily="18" charset="0"/>
                        </a:rPr>
                        <a:t> / Cherry Tomatoes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chemeClr val="bg1">
                        <a:lumMod val="75000"/>
                      </a:schemeClr>
                    </a:solidFill>
                  </a:tcPr>
                </a:tc>
                <a:tc hMerge="1">
                  <a:txBody>
                    <a:bodyPr/>
                    <a:lstStyle/>
                    <a:p>
                      <a:endParaRPr lang="en-US"/>
                    </a:p>
                  </a:txBody>
                  <a:tcPr/>
                </a:tc>
                <a:tc hMerge="1">
                  <a:txBody>
                    <a:bodyPr/>
                    <a:lstStyle/>
                    <a:p>
                      <a:endParaRPr lang="en-US"/>
                    </a:p>
                  </a:txBody>
                  <a:tcPr/>
                </a:tc>
              </a:tr>
              <a:tr h="0">
                <a:tc gridSpan="3">
                  <a:txBody>
                    <a:bodyPr/>
                    <a:lstStyle/>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Apple</a:t>
                      </a:r>
                    </a:p>
                  </a:txBody>
                  <a:tcPr marL="68580" marR="68580" marT="0" marB="0">
                    <a:lnL>
                      <a:noFill/>
                    </a:lnL>
                    <a:lnR>
                      <a:noFill/>
                    </a:lnR>
                    <a:lnT>
                      <a:noFill/>
                    </a:lnT>
                    <a:lnB>
                      <a:noFill/>
                    </a:lnB>
                    <a:solidFill>
                      <a:schemeClr val="bg1">
                        <a:lumMod val="75000"/>
                      </a:schemeClr>
                    </a:solidFill>
                  </a:tcPr>
                </a:tc>
                <a:tc hMerge="1">
                  <a:txBody>
                    <a:bodyPr/>
                    <a:lstStyle/>
                    <a:p>
                      <a:endParaRPr lang="en-US"/>
                    </a:p>
                  </a:txBody>
                  <a:tcPr/>
                </a:tc>
                <a:tc hMerge="1">
                  <a:txBody>
                    <a:bodyPr/>
                    <a:lstStyle/>
                    <a:p>
                      <a:endParaRPr lang="en-US"/>
                    </a:p>
                  </a:txBody>
                  <a:tcPr/>
                </a:tc>
              </a:tr>
              <a:tr h="0">
                <a:tc gridSpan="3">
                  <a:txBody>
                    <a:bodyPr/>
                    <a:lstStyle/>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Milk</a:t>
                      </a:r>
                    </a:p>
                  </a:txBody>
                  <a:tcPr marL="68580" marR="68580" marT="0" marB="0">
                    <a:lnL>
                      <a:noFill/>
                    </a:lnL>
                    <a:lnR>
                      <a:noFill/>
                    </a:lnR>
                    <a:lnT>
                      <a:noFill/>
                    </a:lnT>
                    <a:lnB>
                      <a:noFill/>
                    </a:lnB>
                    <a:solidFill>
                      <a:schemeClr val="bg1">
                        <a:lumMod val="75000"/>
                      </a:schemeClr>
                    </a:solidFill>
                  </a:tcPr>
                </a:tc>
                <a:tc hMerge="1">
                  <a:txBody>
                    <a:bodyPr/>
                    <a:lstStyle/>
                    <a:p>
                      <a:endParaRPr lang="en-US"/>
                    </a:p>
                  </a:txBody>
                  <a:tcPr/>
                </a:tc>
                <a:tc hMerge="1">
                  <a:txBody>
                    <a:bodyPr/>
                    <a:lstStyle/>
                    <a:p>
                      <a:endParaRPr lang="en-US"/>
                    </a:p>
                  </a:txBody>
                  <a:tcPr/>
                </a:tc>
              </a:tr>
            </a:tbl>
          </a:graphicData>
        </a:graphic>
      </p:graphicFrame>
      <p:pic>
        <p:nvPicPr>
          <p:cNvPr id="14"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888" y="3028950"/>
            <a:ext cx="88773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5257800" y="312420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solidFill>
                  <a:srgbClr val="0070C0"/>
                </a:solidFill>
                <a:latin typeface="Lucida Handwriting" panose="03010101010101010101" pitchFamily="66" charset="0"/>
              </a:rPr>
              <a:t>1¾ cup</a:t>
            </a:r>
          </a:p>
        </p:txBody>
      </p:sp>
      <p:sp>
        <p:nvSpPr>
          <p:cNvPr id="16" name="Oval 15"/>
          <p:cNvSpPr/>
          <p:nvPr/>
        </p:nvSpPr>
        <p:spPr>
          <a:xfrm>
            <a:off x="609600" y="736600"/>
            <a:ext cx="3581400" cy="939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5029200" y="3028950"/>
            <a:ext cx="1905000" cy="565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4724400" y="906463"/>
            <a:ext cx="3581400" cy="939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Oval 19"/>
          <p:cNvSpPr/>
          <p:nvPr/>
        </p:nvSpPr>
        <p:spPr>
          <a:xfrm>
            <a:off x="7010400" y="3030538"/>
            <a:ext cx="1905000" cy="5651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Box 20"/>
          <p:cNvSpPr txBox="1">
            <a:spLocks noChangeArrowheads="1"/>
          </p:cNvSpPr>
          <p:nvPr/>
        </p:nvSpPr>
        <p:spPr bwMode="auto">
          <a:xfrm>
            <a:off x="7439025" y="3136900"/>
            <a:ext cx="1447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a:solidFill>
                  <a:srgbClr val="0070C0"/>
                </a:solidFill>
                <a:latin typeface="Lucida Handwriting" panose="03010101010101010101" pitchFamily="66" charset="0"/>
              </a:rPr>
              <a:t>1cup</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8" grpId="0" animBg="1"/>
      <p:bldP spid="19" grpId="0" animBg="1"/>
      <p:bldP spid="20" grpId="0" animBg="1"/>
      <p:bldP spid="2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3"/>
          <p:cNvSpPr txBox="1">
            <a:spLocks noChangeArrowheads="1"/>
          </p:cNvSpPr>
          <p:nvPr/>
        </p:nvSpPr>
        <p:spPr bwMode="auto">
          <a:xfrm>
            <a:off x="-17463" y="-33338"/>
            <a:ext cx="9144001"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Vegetables</a:t>
            </a:r>
          </a:p>
        </p:txBody>
      </p:sp>
      <p:graphicFrame>
        <p:nvGraphicFramePr>
          <p:cNvPr id="10" name="Table 9"/>
          <p:cNvGraphicFramePr>
            <a:graphicFrameLocks noGrp="1"/>
          </p:cNvGraphicFramePr>
          <p:nvPr/>
        </p:nvGraphicFramePr>
        <p:xfrm>
          <a:off x="673100" y="831850"/>
          <a:ext cx="7467599" cy="2201801"/>
        </p:xfrm>
        <a:graphic>
          <a:graphicData uri="http://schemas.openxmlformats.org/drawingml/2006/table">
            <a:tbl>
              <a:tblPr firstRow="1" firstCol="1" bandRow="1"/>
              <a:tblGrid>
                <a:gridCol w="3472824"/>
                <a:gridCol w="665796"/>
                <a:gridCol w="3328979"/>
              </a:tblGrid>
              <a:tr h="788073">
                <a:tc>
                  <a:txBody>
                    <a:bodyPr/>
                    <a:lstStyle/>
                    <a:p>
                      <a:pPr marL="0" marR="0" algn="ctr">
                        <a:lnSpc>
                          <a:spcPct val="107000"/>
                        </a:lnSpc>
                        <a:spcBef>
                          <a:spcPts val="0"/>
                        </a:spcBef>
                        <a:spcAft>
                          <a:spcPts val="0"/>
                        </a:spcAft>
                      </a:pPr>
                      <a:r>
                        <a:rPr lang="en-US" sz="2800" b="1" dirty="0">
                          <a:effectLst/>
                          <a:latin typeface="Calibri" panose="020F0502020204030204" pitchFamily="34" charset="0"/>
                          <a:ea typeface="Calibri" panose="020F0502020204030204" pitchFamily="34" charset="0"/>
                          <a:cs typeface="Times New Roman" panose="02020603050405020304" pitchFamily="18" charset="0"/>
                        </a:rPr>
                        <a:t>Chicken Caesar Salad</a:t>
                      </a:r>
                    </a:p>
                    <a:p>
                      <a:pPr marL="0" marR="0" algn="ctr">
                        <a:lnSpc>
                          <a:spcPct val="107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w/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WG Roll</a:t>
                      </a:r>
                    </a:p>
                  </a:txBody>
                  <a:tcPr marL="68580" marR="68580" marT="0" marB="0">
                    <a:lnL>
                      <a:noFill/>
                    </a:lnL>
                    <a:lnR>
                      <a:noFill/>
                    </a:lnR>
                    <a:lnT>
                      <a:noFill/>
                    </a:lnT>
                    <a:lnB>
                      <a:noFill/>
                    </a:lnB>
                    <a:solidFill>
                      <a:schemeClr val="bg1">
                        <a:lumMod val="75000"/>
                      </a:schemeClr>
                    </a:solidFill>
                  </a:tcPr>
                </a:tc>
                <a:tc>
                  <a:txBody>
                    <a:bodyPr/>
                    <a:lstStyle/>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OR</a:t>
                      </a:r>
                    </a:p>
                  </a:txBody>
                  <a:tcPr marL="68580" marR="68580" marT="0" marB="0" anchor="ctr">
                    <a:lnL>
                      <a:noFill/>
                    </a:lnL>
                    <a:lnR>
                      <a:noFill/>
                    </a:lnR>
                    <a:lnT>
                      <a:noFill/>
                    </a:lnT>
                    <a:lnB>
                      <a:noFill/>
                    </a:lnB>
                    <a:solidFill>
                      <a:schemeClr val="bg1">
                        <a:lumMod val="75000"/>
                      </a:schemeClr>
                    </a:solidFill>
                  </a:tcPr>
                </a:tc>
                <a:tc>
                  <a:txBody>
                    <a:bodyPr/>
                    <a:lstStyle/>
                    <a:p>
                      <a:pPr marL="0" marR="0">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800" b="1" dirty="0" smtClean="0">
                          <a:effectLst/>
                          <a:latin typeface="Calibri" panose="020F0502020204030204" pitchFamily="34" charset="0"/>
                          <a:ea typeface="Calibri" panose="020F0502020204030204" pitchFamily="34" charset="0"/>
                          <a:cs typeface="Times New Roman" panose="02020603050405020304" pitchFamily="18" charset="0"/>
                        </a:rPr>
                        <a:t>Beef </a:t>
                      </a:r>
                      <a:r>
                        <a:rPr lang="en-US" sz="2800" b="1" dirty="0">
                          <a:effectLst/>
                          <a:latin typeface="Calibri" panose="020F0502020204030204" pitchFamily="34" charset="0"/>
                          <a:ea typeface="Calibri" panose="020F0502020204030204" pitchFamily="34" charset="0"/>
                          <a:cs typeface="Times New Roman" panose="02020603050405020304" pitchFamily="18" charset="0"/>
                        </a:rPr>
                        <a:t>&amp; Bean </a:t>
                      </a:r>
                      <a:r>
                        <a:rPr lang="en-US" sz="2800" b="1" dirty="0" smtClean="0">
                          <a:effectLst/>
                          <a:latin typeface="Calibri" panose="020F0502020204030204" pitchFamily="34" charset="0"/>
                          <a:ea typeface="Calibri" panose="020F0502020204030204" pitchFamily="34" charset="0"/>
                          <a:cs typeface="Times New Roman" panose="02020603050405020304" pitchFamily="18" charset="0"/>
                        </a:rPr>
                        <a:t>Burrito</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solidFill>
                      <a:schemeClr val="bg1">
                        <a:lumMod val="75000"/>
                      </a:schemeClr>
                    </a:solidFill>
                  </a:tcPr>
                </a:tc>
              </a:tr>
              <a:tr h="0">
                <a:tc gridSpan="3">
                  <a:txBody>
                    <a:bodyPr/>
                    <a:lstStyle/>
                    <a:p>
                      <a:pPr marL="0" marR="0" algn="ctr">
                        <a:lnSpc>
                          <a:spcPct val="107000"/>
                        </a:lnSpc>
                        <a:spcBef>
                          <a:spcPts val="0"/>
                        </a:spcBef>
                        <a:spcAft>
                          <a:spcPts val="0"/>
                        </a:spcAft>
                      </a:pP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Carrots  /</a:t>
                      </a:r>
                      <a:r>
                        <a:rPr lang="en-US" sz="2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2800" dirty="0" smtClean="0">
                          <a:effectLst/>
                          <a:latin typeface="Calibri" panose="020F0502020204030204" pitchFamily="34" charset="0"/>
                          <a:ea typeface="Calibri" panose="020F0502020204030204" pitchFamily="34" charset="0"/>
                          <a:cs typeface="Times New Roman" panose="02020603050405020304" pitchFamily="18" charset="0"/>
                        </a:rPr>
                        <a:t>Celery </a:t>
                      </a:r>
                      <a:r>
                        <a:rPr lang="en-US" sz="2800" baseline="0" dirty="0" smtClean="0">
                          <a:effectLst/>
                          <a:latin typeface="Calibri" panose="020F0502020204030204" pitchFamily="34" charset="0"/>
                          <a:ea typeface="Calibri" panose="020F0502020204030204" pitchFamily="34" charset="0"/>
                          <a:cs typeface="Times New Roman" panose="02020603050405020304" pitchFamily="18" charset="0"/>
                        </a:rPr>
                        <a:t> / Cherry Tomatoes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solidFill>
                      <a:schemeClr val="bg1">
                        <a:lumMod val="75000"/>
                      </a:schemeClr>
                    </a:solidFill>
                  </a:tcPr>
                </a:tc>
                <a:tc hMerge="1">
                  <a:txBody>
                    <a:bodyPr/>
                    <a:lstStyle/>
                    <a:p>
                      <a:endParaRPr lang="en-US"/>
                    </a:p>
                  </a:txBody>
                  <a:tcPr/>
                </a:tc>
                <a:tc hMerge="1">
                  <a:txBody>
                    <a:bodyPr/>
                    <a:lstStyle/>
                    <a:p>
                      <a:endParaRPr lang="en-US"/>
                    </a:p>
                  </a:txBody>
                  <a:tcPr/>
                </a:tc>
              </a:tr>
              <a:tr h="0">
                <a:tc gridSpan="3">
                  <a:txBody>
                    <a:bodyPr/>
                    <a:lstStyle/>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Apple</a:t>
                      </a:r>
                    </a:p>
                  </a:txBody>
                  <a:tcPr marL="68580" marR="68580" marT="0" marB="0">
                    <a:lnL>
                      <a:noFill/>
                    </a:lnL>
                    <a:lnR>
                      <a:noFill/>
                    </a:lnR>
                    <a:lnT>
                      <a:noFill/>
                    </a:lnT>
                    <a:lnB>
                      <a:noFill/>
                    </a:lnB>
                    <a:solidFill>
                      <a:schemeClr val="bg1">
                        <a:lumMod val="75000"/>
                      </a:schemeClr>
                    </a:solidFill>
                  </a:tcPr>
                </a:tc>
                <a:tc hMerge="1">
                  <a:txBody>
                    <a:bodyPr/>
                    <a:lstStyle/>
                    <a:p>
                      <a:endParaRPr lang="en-US"/>
                    </a:p>
                  </a:txBody>
                  <a:tcPr/>
                </a:tc>
                <a:tc hMerge="1">
                  <a:txBody>
                    <a:bodyPr/>
                    <a:lstStyle/>
                    <a:p>
                      <a:endParaRPr lang="en-US"/>
                    </a:p>
                  </a:txBody>
                  <a:tcPr/>
                </a:tc>
              </a:tr>
              <a:tr h="0">
                <a:tc gridSpan="3">
                  <a:txBody>
                    <a:bodyPr/>
                    <a:lstStyle/>
                    <a:p>
                      <a:pPr marL="0" marR="0" algn="ct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Milk</a:t>
                      </a:r>
                    </a:p>
                  </a:txBody>
                  <a:tcPr marL="68580" marR="68580" marT="0" marB="0">
                    <a:lnL>
                      <a:noFill/>
                    </a:lnL>
                    <a:lnR>
                      <a:noFill/>
                    </a:lnR>
                    <a:lnT>
                      <a:noFill/>
                    </a:lnT>
                    <a:lnB>
                      <a:noFill/>
                    </a:lnB>
                    <a:solidFill>
                      <a:schemeClr val="bg1">
                        <a:lumMod val="75000"/>
                      </a:schemeClr>
                    </a:solidFill>
                  </a:tcPr>
                </a:tc>
                <a:tc hMerge="1">
                  <a:txBody>
                    <a:bodyPr/>
                    <a:lstStyle/>
                    <a:p>
                      <a:endParaRPr lang="en-US"/>
                    </a:p>
                  </a:txBody>
                  <a:tcPr/>
                </a:tc>
                <a:tc hMerge="1">
                  <a:txBody>
                    <a:bodyPr/>
                    <a:lstStyle/>
                    <a:p>
                      <a:endParaRPr lang="en-US"/>
                    </a:p>
                  </a:txBody>
                  <a:tcPr/>
                </a:tc>
              </a:tr>
            </a:tbl>
          </a:graphicData>
        </a:graphic>
      </p:graphicFrame>
      <p:pic>
        <p:nvPicPr>
          <p:cNvPr id="97290"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888" y="3028950"/>
            <a:ext cx="88773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p:cNvSpPr/>
          <p:nvPr/>
        </p:nvSpPr>
        <p:spPr>
          <a:xfrm>
            <a:off x="5105400" y="4287838"/>
            <a:ext cx="4038600" cy="10461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5638800" y="6248400"/>
            <a:ext cx="2819400" cy="5873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Vegetables</a:t>
            </a:r>
          </a:p>
        </p:txBody>
      </p:sp>
      <p:pic>
        <p:nvPicPr>
          <p:cNvPr id="9933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609600"/>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819400"/>
            <a:ext cx="4724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14400"/>
            <a:ext cx="1233488"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6600" y="1914525"/>
            <a:ext cx="3697288"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3200400"/>
            <a:ext cx="1233488"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351002">
            <a:off x="6176963" y="4914900"/>
            <a:ext cx="224472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08488" y="3608388"/>
            <a:ext cx="1728787"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Content Placeholder 2"/>
          <p:cNvSpPr>
            <a:spLocks noGrp="1"/>
          </p:cNvSpPr>
          <p:nvPr>
            <p:ph idx="1"/>
          </p:nvPr>
        </p:nvSpPr>
        <p:spPr bwMode="auto">
          <a:xfrm>
            <a:off x="457200" y="1676400"/>
            <a:ext cx="822960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4800" b="1" smtClean="0"/>
              <a:t>Calories</a:t>
            </a:r>
          </a:p>
          <a:p>
            <a:pPr algn="ctr" eaLnBrk="1" hangingPunct="1"/>
            <a:r>
              <a:rPr lang="en-US" altLang="en-US" sz="4800" b="1" smtClean="0"/>
              <a:t>Sodium</a:t>
            </a:r>
          </a:p>
          <a:p>
            <a:pPr algn="ctr" eaLnBrk="1" hangingPunct="1"/>
            <a:r>
              <a:rPr lang="en-US" altLang="en-US" sz="4800" b="1" smtClean="0"/>
              <a:t>Saturated Fat</a:t>
            </a:r>
          </a:p>
          <a:p>
            <a:pPr algn="ctr" eaLnBrk="1" hangingPunct="1"/>
            <a:r>
              <a:rPr lang="en-US" altLang="en-US" sz="4800" b="1" smtClean="0"/>
              <a:t>Trans Fat</a:t>
            </a:r>
          </a:p>
        </p:txBody>
      </p:sp>
      <p:sp>
        <p:nvSpPr>
          <p:cNvPr id="101379"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Dietary Specifications</a:t>
            </a:r>
            <a:endParaRPr lang="en-US" altLang="en-US" sz="4400">
              <a:solidFill>
                <a:schemeClr val="bg1"/>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ontent Placeholder 2"/>
          <p:cNvSpPr>
            <a:spLocks noGrp="1"/>
          </p:cNvSpPr>
          <p:nvPr>
            <p:ph idx="1"/>
          </p:nvPr>
        </p:nvSpPr>
        <p:spPr bwMode="auto">
          <a:xfrm>
            <a:off x="457200" y="1371600"/>
            <a:ext cx="8229600" cy="4525963"/>
          </a:xfrm>
          <a:extLst/>
        </p:spPr>
        <p:txBody>
          <a:bodyPr vert="horz" wrap="square" lIns="91440" tIns="45720" rIns="91440" bIns="45720" numCol="1" anchor="t" anchorCtr="0" compatLnSpc="1">
            <a:prstTxWarp prst="textNoShape">
              <a:avLst/>
            </a:prstTxWarp>
          </a:bodyPr>
          <a:lstStyle/>
          <a:p>
            <a:pPr algn="ctr" eaLnBrk="1" hangingPunct="1">
              <a:buFont typeface="Arial" charset="0"/>
              <a:buChar char="•"/>
              <a:defRPr/>
            </a:pPr>
            <a:r>
              <a:rPr lang="en-US" sz="3600" b="1" dirty="0" smtClean="0"/>
              <a:t>Minimum and Maximum calorie levels</a:t>
            </a:r>
          </a:p>
          <a:p>
            <a:pPr algn="ctr" eaLnBrk="1" hangingPunct="1">
              <a:buFont typeface="Arial" charset="0"/>
              <a:buChar char="•"/>
              <a:defRPr/>
            </a:pPr>
            <a:r>
              <a:rPr lang="en-US" sz="3600" b="1" dirty="0" smtClean="0"/>
              <a:t>Weekly average</a:t>
            </a:r>
          </a:p>
          <a:p>
            <a:pPr marL="0" indent="0" algn="ctr" eaLnBrk="1" hangingPunct="1">
              <a:buFont typeface="Arial" panose="020B0604020202020204" pitchFamily="34" charset="0"/>
              <a:buNone/>
              <a:defRPr/>
            </a:pPr>
            <a:r>
              <a:rPr lang="en-US" sz="4400" b="1" dirty="0" smtClean="0"/>
              <a:t>Breakfast</a:t>
            </a:r>
          </a:p>
          <a:p>
            <a:pPr marL="0" indent="0" algn="ctr" eaLnBrk="1" hangingPunct="1">
              <a:buFont typeface="Arial" panose="020B0604020202020204" pitchFamily="34" charset="0"/>
              <a:buNone/>
              <a:defRPr/>
            </a:pPr>
            <a:endParaRPr lang="en-US" b="1" dirty="0"/>
          </a:p>
          <a:p>
            <a:pPr marL="0" indent="0" algn="ctr" eaLnBrk="1" hangingPunct="1">
              <a:buFont typeface="Arial" panose="020B0604020202020204" pitchFamily="34" charset="0"/>
              <a:buNone/>
              <a:defRPr/>
            </a:pPr>
            <a:endParaRPr lang="en-US" sz="3600" b="1" dirty="0" smtClean="0"/>
          </a:p>
          <a:p>
            <a:pPr marL="0" indent="0" algn="ctr" eaLnBrk="1" hangingPunct="1">
              <a:buFont typeface="Arial" panose="020B0604020202020204" pitchFamily="34" charset="0"/>
              <a:buNone/>
              <a:defRPr/>
            </a:pPr>
            <a:r>
              <a:rPr lang="en-US" sz="4400" b="1" dirty="0" smtClean="0"/>
              <a:t>Lunch</a:t>
            </a:r>
          </a:p>
        </p:txBody>
      </p:sp>
      <p:sp>
        <p:nvSpPr>
          <p:cNvPr id="103427"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Dietary Specifications – Calories</a:t>
            </a:r>
            <a:endParaRPr lang="en-US" altLang="en-US" sz="4400">
              <a:solidFill>
                <a:schemeClr val="bg1"/>
              </a:solidFill>
              <a:latin typeface="Calibri" panose="020F0502020204030204" pitchFamily="34" charset="0"/>
            </a:endParaRPr>
          </a:p>
        </p:txBody>
      </p:sp>
      <p:graphicFrame>
        <p:nvGraphicFramePr>
          <p:cNvPr id="5" name="Table 4"/>
          <p:cNvGraphicFramePr>
            <a:graphicFrameLocks noGrp="1"/>
          </p:cNvGraphicFramePr>
          <p:nvPr/>
        </p:nvGraphicFramePr>
        <p:xfrm>
          <a:off x="381000" y="3581400"/>
          <a:ext cx="8443912" cy="990600"/>
        </p:xfrm>
        <a:graphic>
          <a:graphicData uri="http://schemas.openxmlformats.org/drawingml/2006/table">
            <a:tbl>
              <a:tblPr firstRow="1" firstCol="1" bandRow="1"/>
              <a:tblGrid>
                <a:gridCol w="3563988"/>
                <a:gridCol w="1590088"/>
                <a:gridCol w="1644918"/>
                <a:gridCol w="1644918"/>
              </a:tblGrid>
              <a:tr h="447769">
                <a:tc>
                  <a:txBody>
                    <a:bodyPr/>
                    <a:lstStyle/>
                    <a:p>
                      <a:pPr marL="0" marR="0" algn="ctr">
                        <a:lnSpc>
                          <a:spcPct val="115000"/>
                        </a:lnSpc>
                        <a:spcBef>
                          <a:spcPts val="0"/>
                        </a:spcBef>
                        <a:spcAft>
                          <a:spcPts val="0"/>
                        </a:spcAft>
                      </a:pPr>
                      <a:endParaRPr lang="en-US" sz="1000" dirty="0">
                        <a:effectLst/>
                        <a:latin typeface="Calibri"/>
                        <a:ea typeface="Calibri"/>
                        <a:cs typeface="Times New Roman"/>
                      </a:endParaRPr>
                    </a:p>
                  </a:txBody>
                  <a:tcPr marL="64128" marR="64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200" b="1">
                          <a:effectLst/>
                          <a:latin typeface="Calibri"/>
                          <a:ea typeface="Calibri"/>
                          <a:cs typeface="Times New Roman"/>
                        </a:rPr>
                        <a:t>Grade K - 5</a:t>
                      </a:r>
                      <a:endParaRPr lang="en-US" sz="1000">
                        <a:effectLst/>
                        <a:latin typeface="Calibri"/>
                        <a:ea typeface="Calibri"/>
                        <a:cs typeface="Times New Roman"/>
                      </a:endParaRPr>
                    </a:p>
                  </a:txBody>
                  <a:tcPr marL="64128" marR="64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200" b="1">
                          <a:effectLst/>
                          <a:latin typeface="Calibri"/>
                          <a:ea typeface="Calibri"/>
                          <a:cs typeface="Times New Roman"/>
                        </a:rPr>
                        <a:t>Grade 6 – 8</a:t>
                      </a:r>
                      <a:endParaRPr lang="en-US" sz="1000">
                        <a:effectLst/>
                        <a:latin typeface="Calibri"/>
                        <a:ea typeface="Calibri"/>
                        <a:cs typeface="Times New Roman"/>
                      </a:endParaRPr>
                    </a:p>
                  </a:txBody>
                  <a:tcPr marL="64128" marR="64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200" b="1">
                          <a:effectLst/>
                          <a:latin typeface="Calibri"/>
                          <a:ea typeface="Calibri"/>
                          <a:cs typeface="Times New Roman"/>
                        </a:rPr>
                        <a:t>Grade 9 - 12</a:t>
                      </a:r>
                      <a:endParaRPr lang="en-US" sz="1000">
                        <a:effectLst/>
                        <a:latin typeface="Calibri"/>
                        <a:ea typeface="Calibri"/>
                        <a:cs typeface="Times New Roman"/>
                      </a:endParaRPr>
                    </a:p>
                  </a:txBody>
                  <a:tcPr marL="64128" marR="64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542831">
                <a:tc>
                  <a:txBody>
                    <a:bodyPr/>
                    <a:lstStyle/>
                    <a:p>
                      <a:pPr marL="0" marR="0">
                        <a:lnSpc>
                          <a:spcPct val="115000"/>
                        </a:lnSpc>
                        <a:spcBef>
                          <a:spcPts val="0"/>
                        </a:spcBef>
                        <a:spcAft>
                          <a:spcPts val="0"/>
                        </a:spcAft>
                      </a:pPr>
                      <a:r>
                        <a:rPr lang="en-US" sz="1700" b="1" dirty="0">
                          <a:effectLst/>
                          <a:latin typeface="Calibri"/>
                          <a:ea typeface="Calibri"/>
                          <a:cs typeface="Times New Roman"/>
                        </a:rPr>
                        <a:t>Minimum – Maximum  Calories (kcal)</a:t>
                      </a:r>
                      <a:endParaRPr lang="en-US" sz="1000" dirty="0">
                        <a:effectLst/>
                        <a:latin typeface="Calibri"/>
                        <a:ea typeface="Calibri"/>
                        <a:cs typeface="Times New Roman"/>
                      </a:endParaRPr>
                    </a:p>
                    <a:p>
                      <a:pPr marL="0" marR="0">
                        <a:lnSpc>
                          <a:spcPct val="115000"/>
                        </a:lnSpc>
                        <a:spcBef>
                          <a:spcPts val="0"/>
                        </a:spcBef>
                        <a:spcAft>
                          <a:spcPts val="0"/>
                        </a:spcAft>
                      </a:pPr>
                      <a:r>
                        <a:rPr lang="en-US" sz="1100" dirty="0">
                          <a:effectLst/>
                          <a:latin typeface="Calibri"/>
                          <a:ea typeface="Calibri"/>
                          <a:cs typeface="Times New Roman"/>
                        </a:rPr>
                        <a:t>Weekly average</a:t>
                      </a:r>
                      <a:endParaRPr lang="en-US" sz="1000" dirty="0">
                        <a:effectLst/>
                        <a:latin typeface="Calibri"/>
                        <a:ea typeface="Calibri"/>
                        <a:cs typeface="Times New Roman"/>
                      </a:endParaRPr>
                    </a:p>
                  </a:txBody>
                  <a:tcPr marL="64128" marR="641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dirty="0">
                          <a:effectLst/>
                          <a:latin typeface="Arial"/>
                          <a:ea typeface="Calibri"/>
                          <a:cs typeface="Times New Roman"/>
                        </a:rPr>
                        <a:t>350 – 500</a:t>
                      </a:r>
                      <a:endParaRPr lang="en-US" sz="1000" dirty="0">
                        <a:effectLst/>
                        <a:latin typeface="Calibri"/>
                        <a:ea typeface="Calibri"/>
                        <a:cs typeface="Times New Roman"/>
                      </a:endParaRPr>
                    </a:p>
                  </a:txBody>
                  <a:tcPr marL="64128" marR="64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a:effectLst/>
                          <a:latin typeface="Arial"/>
                          <a:ea typeface="Calibri"/>
                          <a:cs typeface="Times New Roman"/>
                        </a:rPr>
                        <a:t>400 – 550</a:t>
                      </a:r>
                      <a:endParaRPr lang="en-US" sz="1000">
                        <a:effectLst/>
                        <a:latin typeface="Calibri"/>
                        <a:ea typeface="Calibri"/>
                        <a:cs typeface="Times New Roman"/>
                      </a:endParaRPr>
                    </a:p>
                  </a:txBody>
                  <a:tcPr marL="64128" marR="64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dirty="0">
                          <a:effectLst/>
                          <a:latin typeface="Arial"/>
                          <a:ea typeface="Calibri"/>
                          <a:cs typeface="Times New Roman"/>
                        </a:rPr>
                        <a:t>450 - 600</a:t>
                      </a:r>
                      <a:endParaRPr lang="en-US" sz="1000" dirty="0">
                        <a:effectLst/>
                        <a:latin typeface="Calibri"/>
                        <a:ea typeface="Calibri"/>
                        <a:cs typeface="Times New Roman"/>
                      </a:endParaRPr>
                    </a:p>
                  </a:txBody>
                  <a:tcPr marL="64128" marR="641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2" name="Table 1"/>
          <p:cNvGraphicFramePr>
            <a:graphicFrameLocks noGrp="1"/>
          </p:cNvGraphicFramePr>
          <p:nvPr/>
        </p:nvGraphicFramePr>
        <p:xfrm>
          <a:off x="304800" y="5562600"/>
          <a:ext cx="8610599" cy="1041400"/>
        </p:xfrm>
        <a:graphic>
          <a:graphicData uri="http://schemas.openxmlformats.org/drawingml/2006/table">
            <a:tbl>
              <a:tblPr firstRow="1" firstCol="1" bandRow="1"/>
              <a:tblGrid>
                <a:gridCol w="3633002"/>
                <a:gridCol w="1616103"/>
                <a:gridCol w="1680747"/>
                <a:gridCol w="1680747"/>
              </a:tblGrid>
              <a:tr h="470632">
                <a:tc>
                  <a:txBody>
                    <a:bodyPr/>
                    <a:lstStyle/>
                    <a:p>
                      <a:pPr>
                        <a:lnSpc>
                          <a:spcPct val="115000"/>
                        </a:lnSpc>
                      </a:pPr>
                      <a:endParaRPr lang="en-US" sz="1100">
                        <a:effectLst/>
                        <a:latin typeface="Calibri"/>
                      </a:endParaRPr>
                    </a:p>
                  </a:txBody>
                  <a:tcPr marL="62495" marR="62495" marT="9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100" b="1" kern="1200">
                          <a:solidFill>
                            <a:srgbClr val="000000"/>
                          </a:solidFill>
                          <a:effectLst/>
                          <a:latin typeface="Calibri"/>
                          <a:ea typeface="Calibri"/>
                          <a:cs typeface="Times New Roman"/>
                        </a:rPr>
                        <a:t>Grade K - 5</a:t>
                      </a:r>
                      <a:endParaRPr lang="en-US" sz="1100">
                        <a:effectLst/>
                        <a:latin typeface="Calibri"/>
                        <a:ea typeface="Calibri"/>
                        <a:cs typeface="Times New Roman"/>
                      </a:endParaRPr>
                    </a:p>
                  </a:txBody>
                  <a:tcPr marL="62495" marR="62495" marT="9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100" b="1" kern="1200">
                          <a:solidFill>
                            <a:srgbClr val="000000"/>
                          </a:solidFill>
                          <a:effectLst/>
                          <a:latin typeface="Calibri"/>
                          <a:ea typeface="Calibri"/>
                          <a:cs typeface="Times New Roman"/>
                        </a:rPr>
                        <a:t>Grade 6 – 8</a:t>
                      </a:r>
                      <a:endParaRPr lang="en-US" sz="1100">
                        <a:effectLst/>
                        <a:latin typeface="Calibri"/>
                        <a:ea typeface="Calibri"/>
                        <a:cs typeface="Times New Roman"/>
                      </a:endParaRPr>
                    </a:p>
                  </a:txBody>
                  <a:tcPr marL="62495" marR="62495" marT="9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100" b="1" kern="1200">
                          <a:solidFill>
                            <a:srgbClr val="000000"/>
                          </a:solidFill>
                          <a:effectLst/>
                          <a:latin typeface="Calibri"/>
                          <a:ea typeface="Calibri"/>
                          <a:cs typeface="Times New Roman"/>
                        </a:rPr>
                        <a:t>Grade 9 - 12</a:t>
                      </a:r>
                      <a:endParaRPr lang="en-US" sz="1100">
                        <a:effectLst/>
                        <a:latin typeface="Calibri"/>
                        <a:ea typeface="Calibri"/>
                        <a:cs typeface="Times New Roman"/>
                      </a:endParaRPr>
                    </a:p>
                  </a:txBody>
                  <a:tcPr marL="62495" marR="62495" marT="9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570768">
                <a:tc>
                  <a:txBody>
                    <a:bodyPr/>
                    <a:lstStyle/>
                    <a:p>
                      <a:pPr marL="0" marR="0">
                        <a:lnSpc>
                          <a:spcPct val="115000"/>
                        </a:lnSpc>
                        <a:spcBef>
                          <a:spcPts val="0"/>
                        </a:spcBef>
                        <a:spcAft>
                          <a:spcPts val="0"/>
                        </a:spcAft>
                      </a:pPr>
                      <a:r>
                        <a:rPr lang="en-US" sz="1700" b="1" kern="1200">
                          <a:solidFill>
                            <a:srgbClr val="000000"/>
                          </a:solidFill>
                          <a:effectLst/>
                          <a:latin typeface="Calibri"/>
                          <a:ea typeface="Calibri"/>
                          <a:cs typeface="Times New Roman"/>
                        </a:rPr>
                        <a:t>Minimum – Maximum  Calories (kcal)</a:t>
                      </a:r>
                      <a:endParaRPr lang="en-US" sz="1100">
                        <a:effectLst/>
                        <a:latin typeface="Calibri"/>
                        <a:ea typeface="Calibri"/>
                        <a:cs typeface="Times New Roman"/>
                      </a:endParaRPr>
                    </a:p>
                    <a:p>
                      <a:pPr marL="0" marR="0">
                        <a:lnSpc>
                          <a:spcPct val="115000"/>
                        </a:lnSpc>
                        <a:spcBef>
                          <a:spcPts val="0"/>
                        </a:spcBef>
                        <a:spcAft>
                          <a:spcPts val="0"/>
                        </a:spcAft>
                      </a:pPr>
                      <a:r>
                        <a:rPr lang="en-US" sz="1100" kern="1200">
                          <a:solidFill>
                            <a:srgbClr val="000000"/>
                          </a:solidFill>
                          <a:effectLst/>
                          <a:latin typeface="Calibri"/>
                          <a:ea typeface="Calibri"/>
                          <a:cs typeface="Times New Roman"/>
                        </a:rPr>
                        <a:t>Weekly average</a:t>
                      </a:r>
                      <a:endParaRPr lang="en-US" sz="1100">
                        <a:effectLst/>
                        <a:latin typeface="Calibri"/>
                        <a:ea typeface="Calibri"/>
                        <a:cs typeface="Times New Roman"/>
                      </a:endParaRPr>
                    </a:p>
                  </a:txBody>
                  <a:tcPr marL="62495" marR="62495" marT="9281"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kern="1200">
                          <a:solidFill>
                            <a:srgbClr val="000000"/>
                          </a:solidFill>
                          <a:effectLst/>
                          <a:latin typeface="Arial"/>
                          <a:ea typeface="Calibri"/>
                          <a:cs typeface="Times New Roman"/>
                        </a:rPr>
                        <a:t>550 – 650</a:t>
                      </a:r>
                      <a:endParaRPr lang="en-US" sz="1100">
                        <a:effectLst/>
                        <a:latin typeface="Calibri"/>
                        <a:ea typeface="Calibri"/>
                        <a:cs typeface="Times New Roman"/>
                      </a:endParaRPr>
                    </a:p>
                  </a:txBody>
                  <a:tcPr marL="62495" marR="62495" marT="9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kern="1200">
                          <a:solidFill>
                            <a:srgbClr val="000000"/>
                          </a:solidFill>
                          <a:effectLst/>
                          <a:latin typeface="Arial"/>
                          <a:ea typeface="Calibri"/>
                          <a:cs typeface="Times New Roman"/>
                        </a:rPr>
                        <a:t>600 – 700</a:t>
                      </a:r>
                      <a:endParaRPr lang="en-US" sz="1100">
                        <a:effectLst/>
                        <a:latin typeface="Calibri"/>
                        <a:ea typeface="Calibri"/>
                        <a:cs typeface="Times New Roman"/>
                      </a:endParaRPr>
                    </a:p>
                  </a:txBody>
                  <a:tcPr marL="62495" marR="62495" marT="9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kern="1200" dirty="0">
                          <a:solidFill>
                            <a:srgbClr val="000000"/>
                          </a:solidFill>
                          <a:effectLst/>
                          <a:latin typeface="Arial"/>
                          <a:ea typeface="Calibri"/>
                          <a:cs typeface="Times New Roman"/>
                        </a:rPr>
                        <a:t>750 - 850</a:t>
                      </a:r>
                      <a:endParaRPr lang="en-US" sz="1100" dirty="0">
                        <a:effectLst/>
                        <a:latin typeface="Calibri"/>
                        <a:ea typeface="Calibri"/>
                        <a:cs typeface="Times New Roman"/>
                      </a:endParaRPr>
                    </a:p>
                  </a:txBody>
                  <a:tcPr marL="62495" marR="62495" marT="92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1"/>
    </p:custData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2"/>
          <p:cNvSpPr>
            <a:spLocks noGrp="1"/>
          </p:cNvSpPr>
          <p:nvPr>
            <p:ph idx="1"/>
          </p:nvPr>
        </p:nvSpPr>
        <p:spPr bwMode="auto">
          <a:xfrm>
            <a:off x="457200" y="1263650"/>
            <a:ext cx="8229600" cy="4525963"/>
          </a:xfrm>
          <a:extLst/>
        </p:spPr>
        <p:txBody>
          <a:bodyPr vert="horz" wrap="square" lIns="91440" tIns="45720" rIns="91440" bIns="45720" numCol="1" anchor="t" anchorCtr="0" compatLnSpc="1">
            <a:prstTxWarp prst="textNoShape">
              <a:avLst/>
            </a:prstTxWarp>
          </a:bodyPr>
          <a:lstStyle/>
          <a:p>
            <a:pPr marL="0" indent="0" algn="ctr" eaLnBrk="1" hangingPunct="1">
              <a:buFont typeface="Arial" panose="020B0604020202020204" pitchFamily="34" charset="0"/>
              <a:buNone/>
              <a:defRPr/>
            </a:pPr>
            <a:r>
              <a:rPr lang="en-US" sz="4400" b="1" dirty="0" smtClean="0"/>
              <a:t>Breakfast</a:t>
            </a:r>
          </a:p>
          <a:p>
            <a:pPr marL="0" indent="0" algn="ctr" eaLnBrk="1" hangingPunct="1">
              <a:buFont typeface="Arial" panose="020B0604020202020204" pitchFamily="34" charset="0"/>
              <a:buNone/>
              <a:defRPr/>
            </a:pPr>
            <a:r>
              <a:rPr lang="en-US" sz="3600" b="1" dirty="0" smtClean="0"/>
              <a:t>Calorie Overlap</a:t>
            </a:r>
          </a:p>
          <a:p>
            <a:pPr algn="ctr" eaLnBrk="1" hangingPunct="1">
              <a:buFont typeface="Arial" charset="0"/>
              <a:buChar char="•"/>
              <a:defRPr/>
            </a:pPr>
            <a:endParaRPr lang="en-US" sz="3600" b="1" dirty="0" smtClean="0"/>
          </a:p>
        </p:txBody>
      </p:sp>
      <p:sp>
        <p:nvSpPr>
          <p:cNvPr id="105475"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Dietary Specifications – Calories</a:t>
            </a:r>
            <a:endParaRPr lang="en-US" altLang="en-US" sz="4400">
              <a:solidFill>
                <a:schemeClr val="bg1"/>
              </a:solidFill>
              <a:latin typeface="Calibri" panose="020F0502020204030204" pitchFamily="34" charset="0"/>
            </a:endParaRPr>
          </a:p>
        </p:txBody>
      </p:sp>
      <p:sp>
        <p:nvSpPr>
          <p:cNvPr id="8" name="Down Arrow 7"/>
          <p:cNvSpPr/>
          <p:nvPr/>
        </p:nvSpPr>
        <p:spPr>
          <a:xfrm>
            <a:off x="5334000" y="3781425"/>
            <a:ext cx="304800"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Down Arrow 8"/>
          <p:cNvSpPr/>
          <p:nvPr/>
        </p:nvSpPr>
        <p:spPr>
          <a:xfrm>
            <a:off x="7010400" y="3771900"/>
            <a:ext cx="304800"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aphicFrame>
        <p:nvGraphicFramePr>
          <p:cNvPr id="10" name="Table 9"/>
          <p:cNvGraphicFramePr>
            <a:graphicFrameLocks noGrp="1"/>
          </p:cNvGraphicFramePr>
          <p:nvPr/>
        </p:nvGraphicFramePr>
        <p:xfrm>
          <a:off x="342900" y="2743200"/>
          <a:ext cx="8458199" cy="1104900"/>
        </p:xfrm>
        <a:graphic>
          <a:graphicData uri="http://schemas.openxmlformats.org/drawingml/2006/table">
            <a:tbl>
              <a:tblPr firstRow="1" firstCol="1" bandRow="1"/>
              <a:tblGrid>
                <a:gridCol w="3570019"/>
                <a:gridCol w="1592778"/>
                <a:gridCol w="1647701"/>
                <a:gridCol w="1647701"/>
              </a:tblGrid>
              <a:tr h="499435">
                <a:tc>
                  <a:txBody>
                    <a:bodyPr/>
                    <a:lstStyle/>
                    <a:p>
                      <a:pPr marL="0" marR="0" algn="ctr">
                        <a:lnSpc>
                          <a:spcPct val="115000"/>
                        </a:lnSpc>
                        <a:spcBef>
                          <a:spcPts val="0"/>
                        </a:spcBef>
                        <a:spcAft>
                          <a:spcPts val="0"/>
                        </a:spcAft>
                      </a:pPr>
                      <a:endParaRPr lang="en-US" sz="1000" dirty="0">
                        <a:effectLst/>
                        <a:latin typeface="Calibri"/>
                        <a:ea typeface="Calibri"/>
                        <a:cs typeface="Times New Roman"/>
                      </a:endParaRPr>
                    </a:p>
                  </a:txBody>
                  <a:tcPr marL="64127" marR="64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200" b="1" dirty="0">
                          <a:effectLst/>
                          <a:latin typeface="Calibri"/>
                          <a:ea typeface="Calibri"/>
                          <a:cs typeface="Times New Roman"/>
                        </a:rPr>
                        <a:t>Grade K - 5</a:t>
                      </a:r>
                      <a:endParaRPr lang="en-US" sz="1000" dirty="0">
                        <a:effectLst/>
                        <a:latin typeface="Calibri"/>
                        <a:ea typeface="Calibri"/>
                        <a:cs typeface="Times New Roman"/>
                      </a:endParaRPr>
                    </a:p>
                  </a:txBody>
                  <a:tcPr marL="64127" marR="64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200" b="1">
                          <a:effectLst/>
                          <a:latin typeface="Calibri"/>
                          <a:ea typeface="Calibri"/>
                          <a:cs typeface="Times New Roman"/>
                        </a:rPr>
                        <a:t>Grade 6 – 8</a:t>
                      </a:r>
                      <a:endParaRPr lang="en-US" sz="1000">
                        <a:effectLst/>
                        <a:latin typeface="Calibri"/>
                        <a:ea typeface="Calibri"/>
                        <a:cs typeface="Times New Roman"/>
                      </a:endParaRPr>
                    </a:p>
                  </a:txBody>
                  <a:tcPr marL="64127" marR="64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200" b="1">
                          <a:effectLst/>
                          <a:latin typeface="Calibri"/>
                          <a:ea typeface="Calibri"/>
                          <a:cs typeface="Times New Roman"/>
                        </a:rPr>
                        <a:t>Grade 9 - 12</a:t>
                      </a:r>
                      <a:endParaRPr lang="en-US" sz="1000">
                        <a:effectLst/>
                        <a:latin typeface="Calibri"/>
                        <a:ea typeface="Calibri"/>
                        <a:cs typeface="Times New Roman"/>
                      </a:endParaRPr>
                    </a:p>
                  </a:txBody>
                  <a:tcPr marL="64127" marR="64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605465">
                <a:tc>
                  <a:txBody>
                    <a:bodyPr/>
                    <a:lstStyle/>
                    <a:p>
                      <a:pPr marL="0" marR="0">
                        <a:lnSpc>
                          <a:spcPct val="115000"/>
                        </a:lnSpc>
                        <a:spcBef>
                          <a:spcPts val="0"/>
                        </a:spcBef>
                        <a:spcAft>
                          <a:spcPts val="0"/>
                        </a:spcAft>
                      </a:pPr>
                      <a:r>
                        <a:rPr lang="en-US" sz="1700" b="1" dirty="0">
                          <a:effectLst/>
                          <a:latin typeface="Calibri"/>
                          <a:ea typeface="Calibri"/>
                          <a:cs typeface="Times New Roman"/>
                        </a:rPr>
                        <a:t>Minimum – Maximum  Calories (kcal)</a:t>
                      </a:r>
                      <a:endParaRPr lang="en-US" sz="1000" dirty="0">
                        <a:effectLst/>
                        <a:latin typeface="Calibri"/>
                        <a:ea typeface="Calibri"/>
                        <a:cs typeface="Times New Roman"/>
                      </a:endParaRPr>
                    </a:p>
                    <a:p>
                      <a:pPr marL="0" marR="0">
                        <a:lnSpc>
                          <a:spcPct val="115000"/>
                        </a:lnSpc>
                        <a:spcBef>
                          <a:spcPts val="0"/>
                        </a:spcBef>
                        <a:spcAft>
                          <a:spcPts val="0"/>
                        </a:spcAft>
                      </a:pPr>
                      <a:r>
                        <a:rPr lang="en-US" sz="1100" dirty="0">
                          <a:effectLst/>
                          <a:latin typeface="Calibri"/>
                          <a:ea typeface="Calibri"/>
                          <a:cs typeface="Times New Roman"/>
                        </a:rPr>
                        <a:t>Weekly average</a:t>
                      </a:r>
                      <a:endParaRPr lang="en-US" sz="1000" dirty="0">
                        <a:effectLst/>
                        <a:latin typeface="Calibri"/>
                        <a:ea typeface="Calibri"/>
                        <a:cs typeface="Times New Roman"/>
                      </a:endParaRPr>
                    </a:p>
                  </a:txBody>
                  <a:tcPr marL="64127" marR="641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dirty="0">
                          <a:effectLst/>
                          <a:latin typeface="Arial"/>
                          <a:ea typeface="Calibri"/>
                          <a:cs typeface="Times New Roman"/>
                        </a:rPr>
                        <a:t>350 – 500</a:t>
                      </a:r>
                      <a:endParaRPr lang="en-US" sz="1000" dirty="0">
                        <a:effectLst/>
                        <a:latin typeface="Calibri"/>
                        <a:ea typeface="Calibri"/>
                        <a:cs typeface="Times New Roman"/>
                      </a:endParaRPr>
                    </a:p>
                  </a:txBody>
                  <a:tcPr marL="64127" marR="64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a:effectLst/>
                          <a:latin typeface="Arial"/>
                          <a:ea typeface="Calibri"/>
                          <a:cs typeface="Times New Roman"/>
                        </a:rPr>
                        <a:t>400 – 550</a:t>
                      </a:r>
                      <a:endParaRPr lang="en-US" sz="1000">
                        <a:effectLst/>
                        <a:latin typeface="Calibri"/>
                        <a:ea typeface="Calibri"/>
                        <a:cs typeface="Times New Roman"/>
                      </a:endParaRPr>
                    </a:p>
                  </a:txBody>
                  <a:tcPr marL="64127" marR="64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700" dirty="0">
                          <a:effectLst/>
                          <a:latin typeface="Arial"/>
                          <a:ea typeface="Calibri"/>
                          <a:cs typeface="Times New Roman"/>
                        </a:rPr>
                        <a:t>450 - 600</a:t>
                      </a:r>
                      <a:endParaRPr lang="en-US" sz="1000" dirty="0">
                        <a:effectLst/>
                        <a:latin typeface="Calibri"/>
                        <a:ea typeface="Calibri"/>
                        <a:cs typeface="Times New Roman"/>
                      </a:endParaRPr>
                    </a:p>
                  </a:txBody>
                  <a:tcPr marL="64127" marR="6412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Down Arrow 11"/>
          <p:cNvSpPr/>
          <p:nvPr/>
        </p:nvSpPr>
        <p:spPr>
          <a:xfrm>
            <a:off x="6176963" y="5029200"/>
            <a:ext cx="304800"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Oval 1"/>
          <p:cNvSpPr/>
          <p:nvPr/>
        </p:nvSpPr>
        <p:spPr>
          <a:xfrm>
            <a:off x="4754563" y="4525963"/>
            <a:ext cx="1463675" cy="5032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prstClr val="black"/>
                </a:solidFill>
                <a:latin typeface="Arial" charset="0"/>
                <a:cs typeface="Arial" charset="0"/>
              </a:rPr>
              <a:t>400-500</a:t>
            </a:r>
            <a:endParaRPr lang="en-US" b="1" dirty="0"/>
          </a:p>
        </p:txBody>
      </p:sp>
      <p:sp>
        <p:nvSpPr>
          <p:cNvPr id="13" name="Oval 12"/>
          <p:cNvSpPr/>
          <p:nvPr/>
        </p:nvSpPr>
        <p:spPr>
          <a:xfrm>
            <a:off x="4419600" y="5943600"/>
            <a:ext cx="3848100" cy="62071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prstClr val="black"/>
                </a:solidFill>
                <a:latin typeface="Arial" charset="0"/>
                <a:cs typeface="Arial" charset="0"/>
              </a:rPr>
              <a:t>K-12 overlap: 450 - 500</a:t>
            </a:r>
          </a:p>
        </p:txBody>
      </p:sp>
      <p:sp>
        <p:nvSpPr>
          <p:cNvPr id="15" name="Oval 14"/>
          <p:cNvSpPr/>
          <p:nvPr/>
        </p:nvSpPr>
        <p:spPr>
          <a:xfrm>
            <a:off x="6430963" y="4495800"/>
            <a:ext cx="1463675" cy="5032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prstClr val="black"/>
                </a:solidFill>
                <a:latin typeface="Arial" charset="0"/>
                <a:cs typeface="Arial" charset="0"/>
              </a:rPr>
              <a:t>450-550</a:t>
            </a:r>
            <a:endParaRPr lang="en-US" b="1" dirty="0"/>
          </a:p>
        </p:txBody>
      </p:sp>
    </p:spTree>
    <p:custDataLst>
      <p:tags r:id="rId1"/>
    </p:custData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0"/>
            <a:ext cx="837247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 typeface="Arial" panose="020B0604020202020204" pitchFamily="34" charset="0"/>
              <a:buNone/>
            </a:pPr>
            <a:r>
              <a:rPr lang="en-US" altLang="en-US" sz="4400" b="1" smtClean="0"/>
              <a:t>Lunch</a:t>
            </a:r>
            <a:r>
              <a:rPr lang="en-US" altLang="en-US" sz="3600" b="1" smtClean="0"/>
              <a:t>  </a:t>
            </a:r>
          </a:p>
          <a:p>
            <a:pPr algn="ctr" eaLnBrk="1" hangingPunct="1">
              <a:buFont typeface="Arial" panose="020B0604020202020204" pitchFamily="34" charset="0"/>
              <a:buNone/>
            </a:pPr>
            <a:r>
              <a:rPr lang="en-US" altLang="en-US" sz="3600" b="1" smtClean="0"/>
              <a:t>Calorie Overlap</a:t>
            </a:r>
          </a:p>
          <a:p>
            <a:pPr eaLnBrk="1" hangingPunct="1">
              <a:buFont typeface="Arial" panose="020B0604020202020204" pitchFamily="34" charset="0"/>
              <a:buNone/>
            </a:pPr>
            <a:endParaRPr lang="en-US" altLang="en-US" b="1" smtClean="0"/>
          </a:p>
          <a:p>
            <a:pPr eaLnBrk="1" hangingPunct="1">
              <a:buFont typeface="Arial" panose="020B0604020202020204" pitchFamily="34" charset="0"/>
              <a:buNone/>
            </a:pPr>
            <a:endParaRPr lang="en-US" altLang="en-US" b="1" smtClean="0"/>
          </a:p>
        </p:txBody>
      </p:sp>
      <p:sp>
        <p:nvSpPr>
          <p:cNvPr id="107524"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Dietary Specifications –Calories</a:t>
            </a:r>
          </a:p>
        </p:txBody>
      </p:sp>
      <p:sp>
        <p:nvSpPr>
          <p:cNvPr id="6" name="Down Arrow 5"/>
          <p:cNvSpPr/>
          <p:nvPr/>
        </p:nvSpPr>
        <p:spPr>
          <a:xfrm>
            <a:off x="4953000" y="4127500"/>
            <a:ext cx="304800"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Oval 9"/>
          <p:cNvSpPr/>
          <p:nvPr/>
        </p:nvSpPr>
        <p:spPr>
          <a:xfrm>
            <a:off x="4343400" y="4870450"/>
            <a:ext cx="1463675" cy="5032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prstClr val="black"/>
                </a:solidFill>
                <a:latin typeface="Arial" charset="0"/>
                <a:cs typeface="Arial" charset="0"/>
              </a:rPr>
              <a:t>600-650</a:t>
            </a:r>
            <a:endParaRPr lang="en-US" b="1" dirty="0"/>
          </a:p>
        </p:txBody>
      </p:sp>
      <p:sp>
        <p:nvSpPr>
          <p:cNvPr id="11" name="Oval 10"/>
          <p:cNvSpPr/>
          <p:nvPr/>
        </p:nvSpPr>
        <p:spPr>
          <a:xfrm>
            <a:off x="6043613" y="4875213"/>
            <a:ext cx="2057400" cy="5032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prstClr val="black"/>
                </a:solidFill>
                <a:latin typeface="Arial" charset="0"/>
                <a:cs typeface="Arial" charset="0"/>
              </a:rPr>
              <a:t>No Overlap</a:t>
            </a:r>
            <a:endParaRPr lang="en-US" b="1" dirty="0"/>
          </a:p>
        </p:txBody>
      </p:sp>
      <p:sp>
        <p:nvSpPr>
          <p:cNvPr id="12" name="Down Arrow 11"/>
          <p:cNvSpPr/>
          <p:nvPr/>
        </p:nvSpPr>
        <p:spPr>
          <a:xfrm>
            <a:off x="6781800" y="4114800"/>
            <a:ext cx="304800" cy="68580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Content Placeholder 2"/>
          <p:cNvSpPr>
            <a:spLocks noGrp="1"/>
          </p:cNvSpPr>
          <p:nvPr>
            <p:ph idx="1"/>
          </p:nvPr>
        </p:nvSpPr>
        <p:spPr bwMode="auto">
          <a:xfrm>
            <a:off x="457200" y="1219200"/>
            <a:ext cx="82296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 typeface="Arial" panose="020B0604020202020204" pitchFamily="34" charset="0"/>
              <a:buNone/>
            </a:pPr>
            <a:r>
              <a:rPr lang="en-US" altLang="en-US" sz="3600" b="1" smtClean="0"/>
              <a:t>Weekly Average</a:t>
            </a:r>
          </a:p>
          <a:p>
            <a:pPr algn="ctr" eaLnBrk="1" hangingPunct="1">
              <a:buFont typeface="Arial" panose="020B0604020202020204" pitchFamily="34" charset="0"/>
              <a:buNone/>
            </a:pPr>
            <a:r>
              <a:rPr lang="en-US" altLang="en-US" b="1" smtClean="0"/>
              <a:t>Target 1: </a:t>
            </a:r>
            <a:r>
              <a:rPr lang="en-US" altLang="en-US" smtClean="0"/>
              <a:t>School Year 2014 – 15</a:t>
            </a:r>
          </a:p>
          <a:p>
            <a:pPr eaLnBrk="1" hangingPunct="1">
              <a:buFont typeface="Arial" panose="020B0604020202020204" pitchFamily="34" charset="0"/>
              <a:buNone/>
            </a:pPr>
            <a:endParaRPr lang="en-US" altLang="en-US" sz="3600" b="1" smtClean="0"/>
          </a:p>
          <a:p>
            <a:pPr eaLnBrk="1" hangingPunct="1">
              <a:buFont typeface="Arial" panose="020B0604020202020204" pitchFamily="34" charset="0"/>
              <a:buNone/>
            </a:pPr>
            <a:endParaRPr lang="en-US" altLang="en-US" b="1" smtClean="0"/>
          </a:p>
          <a:p>
            <a:pPr eaLnBrk="1" hangingPunct="1">
              <a:buFont typeface="Arial" panose="020B0604020202020204" pitchFamily="34" charset="0"/>
              <a:buNone/>
            </a:pPr>
            <a:endParaRPr lang="en-US" altLang="en-US" b="1" smtClean="0"/>
          </a:p>
          <a:p>
            <a:pPr eaLnBrk="1" hangingPunct="1">
              <a:buFont typeface="Arial" panose="020B0604020202020204" pitchFamily="34" charset="0"/>
              <a:buNone/>
            </a:pPr>
            <a:endParaRPr lang="en-US" altLang="en-US" b="1" smtClean="0"/>
          </a:p>
          <a:p>
            <a:pPr algn="ctr" eaLnBrk="1" hangingPunct="1">
              <a:buFont typeface="Arial" panose="020B0604020202020204" pitchFamily="34" charset="0"/>
              <a:buNone/>
            </a:pPr>
            <a:endParaRPr lang="en-US" altLang="en-US" b="1" smtClean="0"/>
          </a:p>
          <a:p>
            <a:pPr algn="ctr" eaLnBrk="1" hangingPunct="1">
              <a:buFont typeface="Arial" panose="020B0604020202020204" pitchFamily="34" charset="0"/>
              <a:buNone/>
            </a:pPr>
            <a:endParaRPr lang="en-US" altLang="en-US" sz="800" b="1" smtClean="0"/>
          </a:p>
          <a:p>
            <a:pPr algn="ctr" eaLnBrk="1" hangingPunct="1">
              <a:buFont typeface="Arial" panose="020B0604020202020204" pitchFamily="34" charset="0"/>
              <a:buNone/>
            </a:pPr>
            <a:r>
              <a:rPr lang="en-US" altLang="en-US" sz="2400" b="1" smtClean="0"/>
              <a:t>Target 2: </a:t>
            </a:r>
            <a:r>
              <a:rPr lang="en-US" altLang="en-US" sz="2400" smtClean="0"/>
              <a:t>School Year 2017 - 18</a:t>
            </a:r>
          </a:p>
          <a:p>
            <a:pPr algn="ctr" eaLnBrk="1" hangingPunct="1">
              <a:buFont typeface="Arial" panose="020B0604020202020204" pitchFamily="34" charset="0"/>
              <a:buNone/>
            </a:pPr>
            <a:r>
              <a:rPr lang="en-US" altLang="en-US" sz="2400" b="1" smtClean="0"/>
              <a:t>Final Target: </a:t>
            </a:r>
            <a:r>
              <a:rPr lang="en-US" altLang="en-US" sz="2400" smtClean="0"/>
              <a:t>School Year 2022 - 23</a:t>
            </a:r>
          </a:p>
        </p:txBody>
      </p:sp>
      <p:sp>
        <p:nvSpPr>
          <p:cNvPr id="109571"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Dietary Specifications – Sodium</a:t>
            </a:r>
            <a:endParaRPr lang="en-US" altLang="en-US" sz="4400">
              <a:solidFill>
                <a:schemeClr val="bg1"/>
              </a:solidFill>
              <a:latin typeface="Calibri" panose="020F0502020204030204" pitchFamily="34" charset="0"/>
            </a:endParaRPr>
          </a:p>
        </p:txBody>
      </p:sp>
      <p:graphicFrame>
        <p:nvGraphicFramePr>
          <p:cNvPr id="5" name="Table 4"/>
          <p:cNvGraphicFramePr>
            <a:graphicFrameLocks noGrp="1"/>
          </p:cNvGraphicFramePr>
          <p:nvPr/>
        </p:nvGraphicFramePr>
        <p:xfrm>
          <a:off x="708025" y="2819400"/>
          <a:ext cx="7727950" cy="1065213"/>
        </p:xfrm>
        <a:graphic>
          <a:graphicData uri="http://schemas.openxmlformats.org/drawingml/2006/table">
            <a:tbl>
              <a:tblPr firstRow="1" firstCol="1" bandRow="1"/>
              <a:tblGrid>
                <a:gridCol w="2069170"/>
                <a:gridCol w="1943419"/>
                <a:gridCol w="1886260"/>
                <a:gridCol w="1829101"/>
              </a:tblGrid>
              <a:tr h="433938">
                <a:tc>
                  <a:txBody>
                    <a:bodyPr/>
                    <a:lstStyle/>
                    <a:p>
                      <a:pPr marL="0" marR="0" algn="ctr">
                        <a:lnSpc>
                          <a:spcPct val="115000"/>
                        </a:lnSpc>
                        <a:spcBef>
                          <a:spcPts val="0"/>
                        </a:spcBef>
                        <a:spcAft>
                          <a:spcPts val="0"/>
                        </a:spcAft>
                      </a:pPr>
                      <a:r>
                        <a:rPr lang="en-US" sz="1400" b="1" dirty="0">
                          <a:effectLst/>
                          <a:latin typeface="Calibri"/>
                          <a:ea typeface="Calibri"/>
                          <a:cs typeface="Times New Roman"/>
                        </a:rPr>
                        <a:t> </a:t>
                      </a:r>
                      <a:endParaRPr lang="en-US" sz="1100" dirty="0">
                        <a:effectLst/>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a:effectLst/>
                          <a:latin typeface="Calibri"/>
                          <a:ea typeface="Calibri"/>
                          <a:cs typeface="Times New Roman"/>
                        </a:rPr>
                        <a:t>Grade K - 5</a:t>
                      </a:r>
                      <a:endParaRPr lang="en-US" sz="1100">
                        <a:effectLst/>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a:effectLst/>
                          <a:latin typeface="Calibri"/>
                          <a:ea typeface="Calibri"/>
                          <a:cs typeface="Times New Roman"/>
                        </a:rPr>
                        <a:t>Grade 6 – 8</a:t>
                      </a:r>
                      <a:endParaRPr lang="en-US" sz="1100">
                        <a:effectLst/>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a:effectLst/>
                          <a:latin typeface="Calibri"/>
                          <a:ea typeface="Calibri"/>
                          <a:cs typeface="Times New Roman"/>
                        </a:rPr>
                        <a:t>Grade 9 - 12</a:t>
                      </a:r>
                      <a:endParaRPr lang="en-US" sz="1100">
                        <a:effectLst/>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631275">
                <a:tc>
                  <a:txBody>
                    <a:bodyPr/>
                    <a:lstStyle/>
                    <a:p>
                      <a:pPr marL="0" marR="0" algn="ctr">
                        <a:lnSpc>
                          <a:spcPct val="115000"/>
                        </a:lnSpc>
                        <a:spcBef>
                          <a:spcPts val="0"/>
                        </a:spcBef>
                        <a:spcAft>
                          <a:spcPts val="0"/>
                        </a:spcAft>
                      </a:pPr>
                      <a:r>
                        <a:rPr lang="en-US" sz="3600" b="1" dirty="0" smtClean="0">
                          <a:effectLst/>
                          <a:latin typeface="Calibri"/>
                          <a:ea typeface="Calibri"/>
                          <a:cs typeface="Times New Roman"/>
                        </a:rPr>
                        <a:t>Breakfast</a:t>
                      </a:r>
                      <a:endParaRPr lang="en-US" sz="3600" b="1" dirty="0">
                        <a:effectLst/>
                        <a:latin typeface="Calibri"/>
                        <a:ea typeface="Calibri"/>
                        <a:cs typeface="Times New Roman"/>
                      </a:endParaRPr>
                    </a:p>
                  </a:txBody>
                  <a:tcPr marL="68591" marR="6859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a:ea typeface="Calibri"/>
                          <a:cs typeface="Times New Roman"/>
                        </a:rPr>
                        <a:t>≤ 540 mg*</a:t>
                      </a:r>
                      <a:endParaRPr lang="en-US" sz="1100" dirty="0">
                        <a:effectLst/>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effectLst/>
                          <a:latin typeface="Arial"/>
                          <a:ea typeface="Calibri"/>
                          <a:cs typeface="Times New Roman"/>
                        </a:rPr>
                        <a:t>≤ 600 mg*</a:t>
                      </a:r>
                      <a:endParaRPr lang="en-US" sz="1100">
                        <a:effectLst/>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effectLst/>
                          <a:latin typeface="Arial"/>
                          <a:ea typeface="Calibri"/>
                          <a:cs typeface="Times New Roman"/>
                        </a:rPr>
                        <a:t>≤ 640 mg*</a:t>
                      </a:r>
                      <a:endParaRPr lang="en-US" sz="1100" dirty="0">
                        <a:effectLst/>
                        <a:latin typeface="Calibri"/>
                        <a:ea typeface="Calibri"/>
                        <a:cs typeface="Times New Roman"/>
                      </a:endParaRPr>
                    </a:p>
                  </a:txBody>
                  <a:tcPr marL="68591" marR="6859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4" name="Table 3"/>
          <p:cNvGraphicFramePr>
            <a:graphicFrameLocks noGrp="1"/>
          </p:cNvGraphicFramePr>
          <p:nvPr/>
        </p:nvGraphicFramePr>
        <p:xfrm>
          <a:off x="704850" y="4267200"/>
          <a:ext cx="7734300" cy="1074738"/>
        </p:xfrm>
        <a:graphic>
          <a:graphicData uri="http://schemas.openxmlformats.org/drawingml/2006/table">
            <a:tbl>
              <a:tblPr firstRow="1" firstCol="1" bandRow="1"/>
              <a:tblGrid>
                <a:gridCol w="2070100"/>
                <a:gridCol w="1943100"/>
                <a:gridCol w="1892300"/>
                <a:gridCol w="1828800"/>
              </a:tblGrid>
              <a:tr h="433936">
                <a:tc>
                  <a:txBody>
                    <a:bodyPr/>
                    <a:lstStyle/>
                    <a:p>
                      <a:pPr marL="0" marR="0" algn="ctr">
                        <a:lnSpc>
                          <a:spcPct val="115000"/>
                        </a:lnSpc>
                        <a:spcBef>
                          <a:spcPts val="0"/>
                        </a:spcBef>
                        <a:spcAft>
                          <a:spcPts val="0"/>
                        </a:spcAft>
                      </a:pPr>
                      <a:r>
                        <a:rPr lang="en-US" sz="1400" b="1" kern="1200" dirty="0">
                          <a:solidFill>
                            <a:srgbClr val="000000"/>
                          </a:solidFill>
                          <a:effectLst/>
                          <a:latin typeface="Calibri"/>
                          <a:ea typeface="Calibri"/>
                          <a:cs typeface="Times New Roman"/>
                        </a:rPr>
                        <a:t> </a:t>
                      </a:r>
                      <a:endParaRPr lang="en-US" sz="1100" dirty="0">
                        <a:effectLst/>
                        <a:latin typeface="Calibri"/>
                        <a:ea typeface="Calibri"/>
                        <a:cs typeface="Times New Roman"/>
                      </a:endParaRPr>
                    </a:p>
                  </a:txBody>
                  <a:tcPr marL="68580" marR="68580" marT="9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kern="1200">
                          <a:solidFill>
                            <a:srgbClr val="000000"/>
                          </a:solidFill>
                          <a:effectLst/>
                          <a:latin typeface="Calibri"/>
                          <a:ea typeface="Calibri"/>
                          <a:cs typeface="Times New Roman"/>
                        </a:rPr>
                        <a:t>Grade K - 5</a:t>
                      </a:r>
                      <a:endParaRPr lang="en-US" sz="1100">
                        <a:effectLst/>
                        <a:latin typeface="Calibri"/>
                        <a:ea typeface="Calibri"/>
                        <a:cs typeface="Times New Roman"/>
                      </a:endParaRPr>
                    </a:p>
                  </a:txBody>
                  <a:tcPr marL="68580" marR="68580" marT="9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kern="1200">
                          <a:solidFill>
                            <a:srgbClr val="000000"/>
                          </a:solidFill>
                          <a:effectLst/>
                          <a:latin typeface="Calibri"/>
                          <a:ea typeface="Calibri"/>
                          <a:cs typeface="Times New Roman"/>
                        </a:rPr>
                        <a:t>Grade 6 – 8</a:t>
                      </a:r>
                      <a:endParaRPr lang="en-US" sz="1100">
                        <a:effectLst/>
                        <a:latin typeface="Calibri"/>
                        <a:ea typeface="Calibri"/>
                        <a:cs typeface="Times New Roman"/>
                      </a:endParaRPr>
                    </a:p>
                  </a:txBody>
                  <a:tcPr marL="68580" marR="68580" marT="9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kern="1200">
                          <a:solidFill>
                            <a:srgbClr val="000000"/>
                          </a:solidFill>
                          <a:effectLst/>
                          <a:latin typeface="Calibri"/>
                          <a:ea typeface="Calibri"/>
                          <a:cs typeface="Times New Roman"/>
                        </a:rPr>
                        <a:t>Grade 9 - 12</a:t>
                      </a:r>
                      <a:endParaRPr lang="en-US" sz="1100">
                        <a:effectLst/>
                        <a:latin typeface="Calibri"/>
                        <a:ea typeface="Calibri"/>
                        <a:cs typeface="Times New Roman"/>
                      </a:endParaRPr>
                    </a:p>
                  </a:txBody>
                  <a:tcPr marL="68580" marR="68580" marT="9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640802">
                <a:tc>
                  <a:txBody>
                    <a:bodyPr/>
                    <a:lstStyle/>
                    <a:p>
                      <a:pPr marL="0" marR="0" algn="ctr">
                        <a:lnSpc>
                          <a:spcPct val="115000"/>
                        </a:lnSpc>
                        <a:spcBef>
                          <a:spcPts val="0"/>
                        </a:spcBef>
                        <a:spcAft>
                          <a:spcPts val="0"/>
                        </a:spcAft>
                      </a:pPr>
                      <a:r>
                        <a:rPr lang="en-US" sz="3600" b="1" kern="1200" dirty="0">
                          <a:solidFill>
                            <a:srgbClr val="000000"/>
                          </a:solidFill>
                          <a:effectLst/>
                          <a:latin typeface="Calibri"/>
                          <a:ea typeface="Calibri"/>
                          <a:cs typeface="Times New Roman"/>
                        </a:rPr>
                        <a:t>Lunch</a:t>
                      </a:r>
                      <a:endParaRPr lang="en-US" sz="1100" dirty="0">
                        <a:effectLst/>
                        <a:latin typeface="Calibri"/>
                        <a:ea typeface="Calibri"/>
                        <a:cs typeface="Times New Roman"/>
                      </a:endParaRPr>
                    </a:p>
                  </a:txBody>
                  <a:tcPr marL="68580" marR="68580" marT="9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rgbClr val="000000"/>
                          </a:solidFill>
                          <a:effectLst/>
                          <a:latin typeface="Arial"/>
                          <a:ea typeface="Calibri"/>
                          <a:cs typeface="Times New Roman"/>
                        </a:rPr>
                        <a:t>≤ 1230 mg*</a:t>
                      </a:r>
                      <a:endParaRPr lang="en-US" sz="1100">
                        <a:effectLst/>
                        <a:latin typeface="Calibri"/>
                        <a:ea typeface="Calibri"/>
                        <a:cs typeface="Times New Roman"/>
                      </a:endParaRPr>
                    </a:p>
                  </a:txBody>
                  <a:tcPr marL="68580" marR="68580" marT="9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a:solidFill>
                            <a:srgbClr val="000000"/>
                          </a:solidFill>
                          <a:effectLst/>
                          <a:latin typeface="Arial"/>
                          <a:ea typeface="Calibri"/>
                          <a:cs typeface="Times New Roman"/>
                        </a:rPr>
                        <a:t>≤ 1360 mg*</a:t>
                      </a:r>
                      <a:endParaRPr lang="en-US" sz="1100">
                        <a:effectLst/>
                        <a:latin typeface="Calibri"/>
                        <a:ea typeface="Calibri"/>
                        <a:cs typeface="Times New Roman"/>
                      </a:endParaRPr>
                    </a:p>
                  </a:txBody>
                  <a:tcPr marL="68580" marR="68580" marT="9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kern="1200" dirty="0">
                          <a:solidFill>
                            <a:srgbClr val="000000"/>
                          </a:solidFill>
                          <a:effectLst/>
                          <a:latin typeface="Arial"/>
                          <a:ea typeface="Calibri"/>
                          <a:cs typeface="Times New Roman"/>
                        </a:rPr>
                        <a:t>≤ 1420 mg*</a:t>
                      </a:r>
                      <a:endParaRPr lang="en-US" sz="1100" dirty="0">
                        <a:effectLst/>
                        <a:latin typeface="Calibri"/>
                        <a:ea typeface="Calibri"/>
                        <a:cs typeface="Times New Roman"/>
                      </a:endParaRPr>
                    </a:p>
                  </a:txBody>
                  <a:tcPr marL="68580" marR="68580" marT="9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1"/>
    </p:custData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Determining your Sodium budget </a:t>
            </a:r>
          </a:p>
        </p:txBody>
      </p:sp>
      <p:sp>
        <p:nvSpPr>
          <p:cNvPr id="111619" name="Content Placeholder 1"/>
          <p:cNvSpPr>
            <a:spLocks noGrp="1"/>
          </p:cNvSpPr>
          <p:nvPr>
            <p:ph idx="1"/>
          </p:nvPr>
        </p:nvSpPr>
        <p:spPr bwMode="auto">
          <a:xfrm>
            <a:off x="381000" y="1447800"/>
            <a:ext cx="8229600"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000" b="1" smtClean="0"/>
              <a:t>Determine how many sodium mg you have to “spend” on your entrée</a:t>
            </a:r>
          </a:p>
          <a:p>
            <a:pPr marL="0" indent="0">
              <a:buFont typeface="Arial" panose="020B0604020202020204" pitchFamily="34" charset="0"/>
              <a:buNone/>
            </a:pPr>
            <a:endParaRPr lang="en-US" altLang="en-US" smtClean="0"/>
          </a:p>
          <a:p>
            <a:pPr marL="0" indent="0">
              <a:buFont typeface="Arial" panose="020B0604020202020204" pitchFamily="34" charset="0"/>
              <a:buNone/>
            </a:pPr>
            <a:endParaRPr lang="en-US" altLang="en-US" smtClean="0"/>
          </a:p>
        </p:txBody>
      </p:sp>
      <p:graphicFrame>
        <p:nvGraphicFramePr>
          <p:cNvPr id="3" name="Table 2"/>
          <p:cNvGraphicFramePr>
            <a:graphicFrameLocks noGrp="1"/>
          </p:cNvGraphicFramePr>
          <p:nvPr/>
        </p:nvGraphicFramePr>
        <p:xfrm>
          <a:off x="381000" y="3048000"/>
          <a:ext cx="4749800" cy="3533776"/>
        </p:xfrm>
        <a:graphic>
          <a:graphicData uri="http://schemas.openxmlformats.org/drawingml/2006/table">
            <a:tbl>
              <a:tblPr firstRow="1" firstCol="1" bandRow="1"/>
              <a:tblGrid>
                <a:gridCol w="2786182"/>
                <a:gridCol w="1963618"/>
              </a:tblGrid>
              <a:tr h="981455">
                <a:tc gridSpan="2">
                  <a:txBody>
                    <a:bodyPr/>
                    <a:lstStyle/>
                    <a:p>
                      <a:pPr marL="0" marR="0" algn="ctr">
                        <a:lnSpc>
                          <a:spcPct val="115000"/>
                        </a:lnSpc>
                        <a:spcBef>
                          <a:spcPts val="0"/>
                        </a:spcBef>
                        <a:spcAft>
                          <a:spcPts val="0"/>
                        </a:spcAft>
                      </a:pPr>
                      <a:r>
                        <a:rPr lang="en-US" sz="2800" b="1" kern="1200" dirty="0">
                          <a:solidFill>
                            <a:srgbClr val="000000"/>
                          </a:solidFill>
                          <a:effectLst/>
                          <a:latin typeface="Calibri"/>
                          <a:ea typeface="Calibri"/>
                          <a:cs typeface="Times New Roman"/>
                        </a:rPr>
                        <a:t>Breakfast - Grade K – 5</a:t>
                      </a:r>
                      <a:endParaRPr lang="en-US" sz="2800" dirty="0">
                        <a:effectLst/>
                        <a:latin typeface="Calibri"/>
                        <a:ea typeface="Calibri"/>
                        <a:cs typeface="Times New Roman"/>
                      </a:endParaRPr>
                    </a:p>
                    <a:p>
                      <a:pPr marL="0" marR="0" algn="ctr">
                        <a:lnSpc>
                          <a:spcPct val="115000"/>
                        </a:lnSpc>
                        <a:spcBef>
                          <a:spcPts val="0"/>
                        </a:spcBef>
                        <a:spcAft>
                          <a:spcPts val="0"/>
                        </a:spcAft>
                      </a:pPr>
                      <a:r>
                        <a:rPr lang="en-US" sz="2800" b="1" kern="1200" dirty="0">
                          <a:solidFill>
                            <a:srgbClr val="000000"/>
                          </a:solidFill>
                          <a:effectLst/>
                          <a:latin typeface="Calibri"/>
                          <a:ea typeface="Calibri"/>
                          <a:cs typeface="Times New Roman"/>
                        </a:rPr>
                        <a:t>Sodium</a:t>
                      </a:r>
                      <a:endParaRPr lang="en-US" sz="28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hMerge="1">
                  <a:txBody>
                    <a:bodyPr/>
                    <a:lstStyle/>
                    <a:p>
                      <a:endParaRPr lang="en-US"/>
                    </a:p>
                  </a:txBody>
                  <a:tcPr/>
                </a:tc>
              </a:tr>
              <a:tr h="430150">
                <a:tc>
                  <a:txBody>
                    <a:bodyPr/>
                    <a:lstStyle/>
                    <a:p>
                      <a:pPr marL="0" marR="0" algn="ctr">
                        <a:lnSpc>
                          <a:spcPct val="115000"/>
                        </a:lnSpc>
                        <a:spcBef>
                          <a:spcPts val="0"/>
                        </a:spcBef>
                        <a:spcAft>
                          <a:spcPts val="0"/>
                        </a:spcAft>
                      </a:pPr>
                      <a:r>
                        <a:rPr lang="en-US" sz="2400" kern="1200" dirty="0" smtClean="0">
                          <a:solidFill>
                            <a:srgbClr val="000000"/>
                          </a:solidFill>
                          <a:effectLst/>
                          <a:latin typeface="Arial"/>
                          <a:ea typeface="Calibri"/>
                          <a:cs typeface="Times New Roman"/>
                        </a:rPr>
                        <a:t>Total</a:t>
                      </a:r>
                      <a:r>
                        <a:rPr lang="en-US" sz="2400" kern="1200" dirty="0">
                          <a:solidFill>
                            <a:srgbClr val="000000"/>
                          </a:solidFill>
                          <a:effectLst/>
                          <a:latin typeface="Arial"/>
                          <a:ea typeface="Calibri"/>
                          <a:cs typeface="Times New Roman"/>
                        </a:rPr>
                        <a:t> </a:t>
                      </a:r>
                      <a:endParaRPr lang="en-US" sz="24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b="1" kern="1200" dirty="0" smtClean="0">
                          <a:solidFill>
                            <a:srgbClr val="000000"/>
                          </a:solidFill>
                          <a:effectLst/>
                          <a:latin typeface="Arial"/>
                          <a:ea typeface="Calibri"/>
                          <a:cs typeface="Times New Roman"/>
                          <a:sym typeface="Symbol"/>
                        </a:rPr>
                        <a:t></a:t>
                      </a:r>
                      <a:r>
                        <a:rPr lang="en-US" sz="2400" kern="1200" dirty="0" smtClean="0">
                          <a:solidFill>
                            <a:srgbClr val="000000"/>
                          </a:solidFill>
                          <a:effectLst/>
                          <a:latin typeface="Arial"/>
                          <a:ea typeface="Calibri"/>
                          <a:cs typeface="Times New Roman"/>
                        </a:rPr>
                        <a:t> 540 mg</a:t>
                      </a:r>
                      <a:endParaRPr lang="en-US" sz="2400" dirty="0">
                        <a:effectLst/>
                        <a:latin typeface="Calibri"/>
                        <a:ea typeface="Calibri"/>
                        <a:cs typeface="Times New Roman"/>
                      </a:endParaRPr>
                    </a:p>
                  </a:txBody>
                  <a:tcPr marL="64135" marR="64135"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150">
                <a:tc>
                  <a:txBody>
                    <a:bodyPr/>
                    <a:lstStyle/>
                    <a:p>
                      <a:pPr marL="0" marR="0" algn="ctr">
                        <a:lnSpc>
                          <a:spcPct val="115000"/>
                        </a:lnSpc>
                        <a:spcBef>
                          <a:spcPts val="0"/>
                        </a:spcBef>
                        <a:spcAft>
                          <a:spcPts val="0"/>
                        </a:spcAft>
                      </a:pPr>
                      <a:r>
                        <a:rPr lang="en-US" sz="2400" kern="1200" dirty="0" smtClean="0">
                          <a:solidFill>
                            <a:srgbClr val="000000"/>
                          </a:solidFill>
                          <a:effectLst/>
                          <a:latin typeface="Arial"/>
                          <a:ea typeface="Calibri"/>
                          <a:cs typeface="Times New Roman"/>
                        </a:rPr>
                        <a:t>Milk</a:t>
                      </a:r>
                      <a:endParaRPr lang="en-US" sz="24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solidFill>
                            <a:srgbClr val="000000"/>
                          </a:solidFill>
                          <a:effectLst/>
                          <a:latin typeface="Arial"/>
                          <a:ea typeface="Calibri"/>
                          <a:cs typeface="Times New Roman"/>
                        </a:rPr>
                        <a:t>100 mg</a:t>
                      </a:r>
                      <a:endParaRPr lang="en-US" sz="2400" dirty="0">
                        <a:effectLst/>
                        <a:latin typeface="Calibri"/>
                        <a:ea typeface="Calibri"/>
                        <a:cs typeface="Times New Roman"/>
                      </a:endParaRPr>
                    </a:p>
                  </a:txBody>
                  <a:tcPr marL="64135" marR="64135"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0150">
                <a:tc>
                  <a:txBody>
                    <a:bodyPr/>
                    <a:lstStyle/>
                    <a:p>
                      <a:pPr marL="0" marR="0" algn="ctr">
                        <a:lnSpc>
                          <a:spcPct val="115000"/>
                        </a:lnSpc>
                        <a:spcBef>
                          <a:spcPts val="0"/>
                        </a:spcBef>
                        <a:spcAft>
                          <a:spcPts val="0"/>
                        </a:spcAft>
                      </a:pPr>
                      <a:r>
                        <a:rPr lang="en-US" sz="2400" kern="1200" dirty="0">
                          <a:solidFill>
                            <a:srgbClr val="000000"/>
                          </a:solidFill>
                          <a:effectLst/>
                          <a:latin typeface="Arial"/>
                          <a:ea typeface="Calibri"/>
                          <a:cs typeface="Times New Roman"/>
                        </a:rPr>
                        <a:t>½ cup </a:t>
                      </a:r>
                      <a:r>
                        <a:rPr lang="en-US" sz="2400" kern="1200" dirty="0" smtClean="0">
                          <a:solidFill>
                            <a:srgbClr val="000000"/>
                          </a:solidFill>
                          <a:effectLst/>
                          <a:latin typeface="Arial"/>
                          <a:ea typeface="Calibri"/>
                          <a:cs typeface="Times New Roman"/>
                        </a:rPr>
                        <a:t>fruit</a:t>
                      </a:r>
                      <a:endParaRPr lang="en-US" sz="24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a:solidFill>
                            <a:srgbClr val="000000"/>
                          </a:solidFill>
                          <a:effectLst/>
                          <a:latin typeface="Arial"/>
                          <a:ea typeface="Calibri"/>
                          <a:cs typeface="Times New Roman"/>
                        </a:rPr>
                        <a:t>5 mg</a:t>
                      </a:r>
                      <a:endParaRPr lang="en-US" sz="2400" dirty="0">
                        <a:effectLst/>
                        <a:latin typeface="Calibri"/>
                        <a:ea typeface="Calibri"/>
                        <a:cs typeface="Times New Roman"/>
                      </a:endParaRPr>
                    </a:p>
                  </a:txBody>
                  <a:tcPr marL="64135" marR="64135"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1871">
                <a:tc>
                  <a:txBody>
                    <a:bodyPr/>
                    <a:lstStyle/>
                    <a:p>
                      <a:pPr marL="0" marR="0" algn="ctr">
                        <a:lnSpc>
                          <a:spcPct val="115000"/>
                        </a:lnSpc>
                        <a:spcBef>
                          <a:spcPts val="0"/>
                        </a:spcBef>
                        <a:spcAft>
                          <a:spcPts val="0"/>
                        </a:spcAft>
                      </a:pPr>
                      <a:r>
                        <a:rPr lang="en-US" sz="2400" kern="1200" dirty="0">
                          <a:solidFill>
                            <a:srgbClr val="000000"/>
                          </a:solidFill>
                          <a:effectLst/>
                          <a:latin typeface="Arial"/>
                          <a:ea typeface="Calibri"/>
                          <a:cs typeface="Times New Roman"/>
                        </a:rPr>
                        <a:t>Available for entrée </a:t>
                      </a:r>
                      <a:endParaRPr lang="en-US" sz="2400" dirty="0">
                        <a:effectLst/>
                        <a:latin typeface="Calibri"/>
                        <a:ea typeface="Calibri"/>
                        <a:cs typeface="Times New Roman"/>
                      </a:endParaRPr>
                    </a:p>
                    <a:p>
                      <a:pPr marL="0" marR="0" algn="ctr">
                        <a:lnSpc>
                          <a:spcPct val="115000"/>
                        </a:lnSpc>
                        <a:spcBef>
                          <a:spcPts val="0"/>
                        </a:spcBef>
                        <a:spcAft>
                          <a:spcPts val="0"/>
                        </a:spcAft>
                      </a:pPr>
                      <a:r>
                        <a:rPr lang="en-US" sz="2400" kern="1200" dirty="0">
                          <a:solidFill>
                            <a:srgbClr val="000000"/>
                          </a:solidFill>
                          <a:effectLst/>
                          <a:latin typeface="Arial"/>
                          <a:ea typeface="Calibri"/>
                          <a:cs typeface="Times New Roman"/>
                        </a:rPr>
                        <a:t>(Grain and M/MA)</a:t>
                      </a:r>
                      <a:endParaRPr lang="en-US" sz="2400" dirty="0">
                        <a:effectLst/>
                        <a:latin typeface="Calibri"/>
                        <a:ea typeface="Calibri"/>
                        <a:cs typeface="Times New Roman"/>
                      </a:endParaRPr>
                    </a:p>
                    <a:p>
                      <a:pPr marL="0" marR="0" algn="ctr">
                        <a:lnSpc>
                          <a:spcPct val="115000"/>
                        </a:lnSpc>
                        <a:spcBef>
                          <a:spcPts val="0"/>
                        </a:spcBef>
                        <a:spcAft>
                          <a:spcPts val="0"/>
                        </a:spcAft>
                      </a:pPr>
                      <a:r>
                        <a:rPr lang="en-US" sz="2400" kern="1200" dirty="0">
                          <a:solidFill>
                            <a:srgbClr val="000000"/>
                          </a:solidFill>
                          <a:effectLst/>
                          <a:latin typeface="Arial"/>
                          <a:ea typeface="Calibri"/>
                          <a:cs typeface="Times New Roman"/>
                        </a:rPr>
                        <a:t> </a:t>
                      </a:r>
                      <a:endParaRPr lang="en-US" sz="2400" dirty="0">
                        <a:effectLst/>
                        <a:latin typeface="Calibri"/>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kern="1200" dirty="0" smtClean="0">
                          <a:solidFill>
                            <a:srgbClr val="000000"/>
                          </a:solidFill>
                          <a:effectLst/>
                          <a:latin typeface="Arial"/>
                          <a:ea typeface="Calibri"/>
                          <a:cs typeface="Times New Roman"/>
                        </a:rPr>
                        <a:t>435</a:t>
                      </a:r>
                      <a:endParaRPr lang="en-US" sz="2400" dirty="0">
                        <a:effectLst/>
                        <a:latin typeface="Calibri"/>
                        <a:ea typeface="Calibri"/>
                        <a:cs typeface="Times New Roman"/>
                      </a:endParaRPr>
                    </a:p>
                  </a:txBody>
                  <a:tcPr marL="64135" marR="64135" marT="952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Oval Callout 5"/>
          <p:cNvSpPr/>
          <p:nvPr/>
        </p:nvSpPr>
        <p:spPr>
          <a:xfrm>
            <a:off x="4724400" y="2895600"/>
            <a:ext cx="4419600" cy="2209800"/>
          </a:xfrm>
          <a:prstGeom prst="wedgeEllipseCallout">
            <a:avLst>
              <a:gd name="adj1" fmla="val -54920"/>
              <a:gd name="adj2" fmla="val 82061"/>
            </a:avLst>
          </a:prstGeom>
          <a:solidFill>
            <a:schemeClr val="accent3">
              <a:lumMod val="40000"/>
              <a:lumOff val="6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solidFill>
                  <a:schemeClr val="tx1"/>
                </a:solidFill>
              </a:rPr>
              <a:t>Hash brown sticks at 400 mg?</a:t>
            </a:r>
          </a:p>
        </p:txBody>
      </p:sp>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 typeface="Arial" panose="020B0604020202020204" pitchFamily="34" charset="0"/>
              <a:buNone/>
            </a:pPr>
            <a:r>
              <a:rPr lang="en-US" altLang="en-US" sz="3600" b="1" smtClean="0"/>
              <a:t>Weekly Average</a:t>
            </a:r>
          </a:p>
          <a:p>
            <a:pPr algn="ctr" eaLnBrk="1" hangingPunct="1">
              <a:buFont typeface="Arial" panose="020B0604020202020204" pitchFamily="34" charset="0"/>
              <a:buNone/>
            </a:pPr>
            <a:r>
              <a:rPr lang="en-US" altLang="en-US" sz="3600" b="1" smtClean="0"/>
              <a:t>Breakfast and Lunch</a:t>
            </a:r>
          </a:p>
        </p:txBody>
      </p:sp>
      <p:sp>
        <p:nvSpPr>
          <p:cNvPr id="113667"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Dietary Specifications – Saturated Fat</a:t>
            </a:r>
            <a:endParaRPr lang="en-US" altLang="en-US" sz="4400">
              <a:solidFill>
                <a:schemeClr val="bg1"/>
              </a:solidFill>
              <a:latin typeface="Calibri" panose="020F0502020204030204" pitchFamily="34" charset="0"/>
            </a:endParaRPr>
          </a:p>
        </p:txBody>
      </p:sp>
      <p:pic>
        <p:nvPicPr>
          <p:cNvPr id="1136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890838"/>
            <a:ext cx="83820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298450" y="2855913"/>
            <a:ext cx="8458200" cy="21955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Content Placeholder 2"/>
          <p:cNvSpPr>
            <a:spLocks noGrp="1"/>
          </p:cNvSpPr>
          <p:nvPr>
            <p:ph idx="1"/>
          </p:nvPr>
        </p:nvSpPr>
        <p:spPr>
          <a:xfrm>
            <a:off x="323850" y="2209800"/>
            <a:ext cx="8458200" cy="3459163"/>
          </a:xfrm>
          <a:solidFill>
            <a:schemeClr val="accent3">
              <a:lumMod val="40000"/>
              <a:lumOff val="60000"/>
            </a:schemeClr>
          </a:solidFill>
        </p:spPr>
        <p:txBody>
          <a:bodyPr/>
          <a:lstStyle/>
          <a:p>
            <a:pPr marL="0" indent="0" algn="ctr">
              <a:buFont typeface="Arial" charset="0"/>
              <a:buNone/>
              <a:defRPr/>
            </a:pPr>
            <a:endParaRPr lang="en-US" sz="800" b="1" dirty="0" smtClean="0"/>
          </a:p>
          <a:p>
            <a:pPr algn="ctr">
              <a:buFont typeface="Arial" charset="0"/>
              <a:buChar char="•"/>
              <a:defRPr/>
            </a:pPr>
            <a:r>
              <a:rPr lang="en-US" sz="3600" b="1" dirty="0" smtClean="0"/>
              <a:t>Meat/Meat </a:t>
            </a:r>
            <a:r>
              <a:rPr lang="en-US" sz="3600" b="1" dirty="0"/>
              <a:t>A</a:t>
            </a:r>
            <a:r>
              <a:rPr lang="en-US" sz="3600" b="1" dirty="0" smtClean="0"/>
              <a:t>lternate and Grains </a:t>
            </a:r>
            <a:r>
              <a:rPr lang="en-US" sz="3600" b="1" dirty="0"/>
              <a:t>m</a:t>
            </a:r>
            <a:r>
              <a:rPr lang="en-US" sz="3600" b="1" dirty="0" smtClean="0"/>
              <a:t>aximums removed</a:t>
            </a:r>
          </a:p>
          <a:p>
            <a:pPr algn="ctr">
              <a:buFont typeface="Arial" charset="0"/>
              <a:buChar char="•"/>
              <a:defRPr/>
            </a:pPr>
            <a:r>
              <a:rPr lang="en-US" sz="3600" b="1" dirty="0" smtClean="0"/>
              <a:t>Frozen Fruit with added sugar</a:t>
            </a:r>
          </a:p>
        </p:txBody>
      </p:sp>
      <p:sp>
        <p:nvSpPr>
          <p:cNvPr id="23556"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Changes along the way</a:t>
            </a:r>
            <a:endParaRPr lang="en-US" altLang="en-US" sz="4400">
              <a:solidFill>
                <a:schemeClr val="bg1"/>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Content Placeholder 2"/>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mtClean="0"/>
              <a:t>Nutrition label or manufacturer’s specifications must specify zero grams of trans fat per serving </a:t>
            </a:r>
          </a:p>
          <a:p>
            <a:pPr algn="ctr" eaLnBrk="1" hangingPunct="1">
              <a:buFont typeface="Arial" panose="020B0604020202020204" pitchFamily="34" charset="0"/>
              <a:buNone/>
            </a:pPr>
            <a:r>
              <a:rPr lang="en-US" altLang="en-US" sz="2400" smtClean="0"/>
              <a:t>(less than 0.5 gram per serving)</a:t>
            </a:r>
          </a:p>
          <a:p>
            <a:pPr lvl="1" eaLnBrk="1" hangingPunct="1">
              <a:buFont typeface="Arial" panose="020B0604020202020204" pitchFamily="34" charset="0"/>
              <a:buNone/>
            </a:pPr>
            <a:endParaRPr lang="en-US" altLang="en-US" sz="3200" smtClean="0"/>
          </a:p>
          <a:p>
            <a:pPr algn="ctr" eaLnBrk="1" hangingPunct="1"/>
            <a:r>
              <a:rPr lang="en-US" altLang="en-US" smtClean="0"/>
              <a:t>Naturally-occurring trans fat excluded</a:t>
            </a:r>
          </a:p>
          <a:p>
            <a:pPr lvl="2" algn="ctr" eaLnBrk="1" hangingPunct="1">
              <a:buFont typeface="Arial" panose="020B0604020202020204" pitchFamily="34" charset="0"/>
              <a:buNone/>
            </a:pPr>
            <a:r>
              <a:rPr lang="en-US" altLang="en-US" smtClean="0"/>
              <a:t>e.g. beef, lamb, dairy products</a:t>
            </a:r>
          </a:p>
          <a:p>
            <a:pPr algn="ctr" eaLnBrk="1" hangingPunct="1"/>
            <a:endParaRPr lang="en-US" altLang="en-US" sz="3600" b="1" smtClean="0"/>
          </a:p>
        </p:txBody>
      </p:sp>
      <p:sp>
        <p:nvSpPr>
          <p:cNvPr id="115715"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Dietary Specifications – Trans Fat</a:t>
            </a:r>
            <a:endParaRPr lang="en-US" altLang="en-US" sz="4400">
              <a:solidFill>
                <a:schemeClr val="bg1"/>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Content Placeholder 4"/>
          <p:cNvSpPr>
            <a:spLocks noGrp="1"/>
          </p:cNvSpPr>
          <p:nvPr>
            <p:ph idx="1"/>
          </p:nvPr>
        </p:nvSpPr>
        <p:spPr bwMode="auto">
          <a:xfrm>
            <a:off x="685800" y="1752600"/>
            <a:ext cx="76962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400" b="1" smtClean="0"/>
              <a:t>Planned Menus</a:t>
            </a:r>
          </a:p>
          <a:p>
            <a:pPr marL="0" indent="0" algn="ctr">
              <a:buFont typeface="Arial" panose="020B0604020202020204" pitchFamily="34" charset="0"/>
              <a:buNone/>
            </a:pPr>
            <a:endParaRPr lang="en-US" altLang="en-US" sz="800" smtClean="0"/>
          </a:p>
          <a:p>
            <a:pPr marL="0" indent="0" algn="ctr">
              <a:buFont typeface="Arial" panose="020B0604020202020204" pitchFamily="34" charset="0"/>
              <a:buNone/>
            </a:pPr>
            <a:r>
              <a:rPr lang="en-US" altLang="en-US" sz="4400" b="1" smtClean="0"/>
              <a:t>Production Records</a:t>
            </a:r>
          </a:p>
          <a:p>
            <a:pPr marL="0" indent="0" algn="ctr">
              <a:buFont typeface="Arial" panose="020B0604020202020204" pitchFamily="34" charset="0"/>
              <a:buNone/>
            </a:pPr>
            <a:endParaRPr lang="en-US" altLang="en-US" sz="800" smtClean="0"/>
          </a:p>
          <a:p>
            <a:pPr marL="0" indent="0" algn="ctr">
              <a:buFont typeface="Arial" panose="020B0604020202020204" pitchFamily="34" charset="0"/>
              <a:buNone/>
            </a:pPr>
            <a:r>
              <a:rPr lang="en-US" altLang="en-US" sz="4400" b="1" smtClean="0"/>
              <a:t>Product Documentation</a:t>
            </a:r>
          </a:p>
          <a:p>
            <a:pPr marL="0" indent="0" algn="ctr">
              <a:buFont typeface="Arial" panose="020B0604020202020204" pitchFamily="34" charset="0"/>
              <a:buNone/>
            </a:pPr>
            <a:endParaRPr lang="en-US" altLang="en-US" sz="800" smtClean="0"/>
          </a:p>
          <a:p>
            <a:pPr marL="0" indent="0" algn="ctr">
              <a:buFont typeface="Arial" panose="020B0604020202020204" pitchFamily="34" charset="0"/>
              <a:buNone/>
            </a:pPr>
            <a:r>
              <a:rPr lang="en-US" altLang="en-US" sz="4400" b="1" smtClean="0"/>
              <a:t>Nutrient Information</a:t>
            </a:r>
          </a:p>
        </p:txBody>
      </p:sp>
      <p:sp>
        <p:nvSpPr>
          <p:cNvPr id="11776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54CA4B83-9F25-4051-92A3-1CA9C1A1DB9F}" type="slidenum">
              <a:rPr lang="en-US" altLang="en-US" smtClean="0">
                <a:latin typeface="Calibri" panose="020F0502020204030204" pitchFamily="34" charset="0"/>
              </a:rPr>
              <a:pPr algn="r"/>
              <a:t>51</a:t>
            </a:fld>
            <a:endParaRPr lang="en-US" altLang="en-US" smtClean="0">
              <a:latin typeface="Calibri" panose="020F0502020204030204" pitchFamily="34" charset="0"/>
            </a:endParaRPr>
          </a:p>
        </p:txBody>
      </p:sp>
      <p:sp>
        <p:nvSpPr>
          <p:cNvPr id="117764" name="TextBox 3"/>
          <p:cNvSpPr txBox="1">
            <a:spLocks noChangeArrowheads="1"/>
          </p:cNvSpPr>
          <p:nvPr/>
        </p:nvSpPr>
        <p:spPr bwMode="auto">
          <a:xfrm>
            <a:off x="0" y="2921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Verifying you meet Meal Pattern</a:t>
            </a:r>
            <a:endParaRPr lang="en-US" altLang="en-US" sz="4400">
              <a:solidFill>
                <a:schemeClr val="bg1"/>
              </a:solidFill>
              <a:latin typeface="Calibri" panose="020F0502020204030204" pitchFamily="34" charset="0"/>
            </a:endParaRPr>
          </a:p>
        </p:txBody>
      </p:sp>
      <p:pic>
        <p:nvPicPr>
          <p:cNvPr id="117765" name="Picture 6" descr="http://www.clker.com/cliparts/W/A/h/a/P/D/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09800" y="1746250"/>
            <a:ext cx="60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6" descr="http://www.clker.com/cliparts/W/A/h/a/P/D/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2736850"/>
            <a:ext cx="60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6" descr="http://www.clker.com/cliparts/W/A/h/a/P/D/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3727450"/>
            <a:ext cx="60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8" name="Picture 6" descr="http://www.clker.com/cliparts/W/A/h/a/P/D/check-mark-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4641850"/>
            <a:ext cx="609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19200"/>
            <a:ext cx="8153400" cy="4572000"/>
          </a:xfrm>
        </p:spPr>
        <p:txBody>
          <a:bodyPr/>
          <a:lstStyle/>
          <a:p>
            <a:pPr algn="ctr">
              <a:spcBef>
                <a:spcPts val="0"/>
              </a:spcBef>
              <a:buFont typeface="Arial" charset="0"/>
              <a:buChar char="•"/>
              <a:defRPr/>
            </a:pPr>
            <a:r>
              <a:rPr lang="en-US" sz="3600" b="1" dirty="0" smtClean="0"/>
              <a:t>CN label </a:t>
            </a:r>
          </a:p>
          <a:p>
            <a:pPr marL="0" indent="0" algn="ctr">
              <a:spcBef>
                <a:spcPts val="0"/>
              </a:spcBef>
              <a:buFont typeface="Arial" charset="0"/>
              <a:buNone/>
              <a:defRPr/>
            </a:pPr>
            <a:r>
              <a:rPr lang="en-US" sz="3600" b="1" dirty="0" smtClean="0"/>
              <a:t>OR </a:t>
            </a:r>
          </a:p>
          <a:p>
            <a:pPr marL="0" indent="0" algn="ctr">
              <a:spcBef>
                <a:spcPts val="0"/>
              </a:spcBef>
              <a:buFont typeface="Arial" charset="0"/>
              <a:buNone/>
              <a:defRPr/>
            </a:pPr>
            <a:r>
              <a:rPr lang="en-US" sz="3600" b="1" dirty="0" smtClean="0"/>
              <a:t>Product Formulation Statement </a:t>
            </a:r>
          </a:p>
          <a:p>
            <a:pPr marL="0" indent="0" algn="ctr">
              <a:buFont typeface="Arial" charset="0"/>
              <a:buNone/>
              <a:defRPr/>
            </a:pPr>
            <a:endParaRPr lang="en-US" sz="800" b="1" dirty="0" smtClean="0"/>
          </a:p>
          <a:p>
            <a:pPr algn="ctr">
              <a:buFont typeface="Arial" charset="0"/>
              <a:buChar char="•"/>
              <a:defRPr/>
            </a:pPr>
            <a:r>
              <a:rPr lang="en-US" sz="3600" b="1" dirty="0" smtClean="0"/>
              <a:t>USDA </a:t>
            </a:r>
            <a:r>
              <a:rPr lang="en-US" sz="3600" b="1" dirty="0"/>
              <a:t>Fact Sheet</a:t>
            </a:r>
            <a:r>
              <a:rPr lang="en-US" sz="3600" dirty="0"/>
              <a:t> </a:t>
            </a:r>
            <a:endParaRPr lang="en-US" sz="3600" dirty="0" smtClean="0"/>
          </a:p>
          <a:p>
            <a:pPr marL="0" indent="0" algn="ctr">
              <a:buFont typeface="Arial" charset="0"/>
              <a:buNone/>
              <a:defRPr/>
            </a:pPr>
            <a:endParaRPr lang="en-US" sz="800" dirty="0" smtClean="0"/>
          </a:p>
          <a:p>
            <a:pPr algn="ctr">
              <a:buFont typeface="Arial" charset="0"/>
              <a:buChar char="•"/>
              <a:defRPr/>
            </a:pPr>
            <a:r>
              <a:rPr lang="en-US" sz="3600" b="1" dirty="0" smtClean="0"/>
              <a:t>Standardized Recipe with Meal Pattern Contribution</a:t>
            </a:r>
          </a:p>
          <a:p>
            <a:pPr marL="0" indent="0" algn="ctr">
              <a:buFont typeface="Arial" charset="0"/>
              <a:buNone/>
              <a:defRPr/>
            </a:pPr>
            <a:endParaRPr lang="en-US" sz="800" b="1" dirty="0" smtClean="0"/>
          </a:p>
          <a:p>
            <a:pPr algn="ctr">
              <a:buFont typeface="Arial" charset="0"/>
              <a:buChar char="•"/>
              <a:defRPr/>
            </a:pPr>
            <a:r>
              <a:rPr lang="en-US" sz="3600" b="1" dirty="0" smtClean="0"/>
              <a:t>Ingredient List</a:t>
            </a:r>
          </a:p>
        </p:txBody>
      </p:sp>
      <p:sp>
        <p:nvSpPr>
          <p:cNvPr id="119811" name="TextBox 3"/>
          <p:cNvSpPr txBox="1">
            <a:spLocks noChangeArrowheads="1"/>
          </p:cNvSpPr>
          <p:nvPr/>
        </p:nvSpPr>
        <p:spPr bwMode="auto">
          <a:xfrm>
            <a:off x="0" y="2286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Product Documentation</a:t>
            </a:r>
            <a:endParaRPr lang="en-US" altLang="en-US" sz="4400">
              <a:solidFill>
                <a:schemeClr val="bg1"/>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Content Placeholder 2"/>
          <p:cNvSpPr>
            <a:spLocks noGrp="1"/>
          </p:cNvSpPr>
          <p:nvPr>
            <p:ph idx="1"/>
          </p:nvPr>
        </p:nvSpPr>
        <p:spPr bwMode="auto">
          <a:xfrm>
            <a:off x="457200" y="1219200"/>
            <a:ext cx="8229600" cy="5059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000" smtClean="0"/>
              <a:t>CN labels are only available for items that contribute to the </a:t>
            </a:r>
            <a:r>
              <a:rPr lang="en-US" altLang="en-US" sz="4000" u="sng" smtClean="0"/>
              <a:t>meat/meat alternate </a:t>
            </a:r>
            <a:r>
              <a:rPr lang="en-US" altLang="en-US" sz="4000" smtClean="0"/>
              <a:t>component</a:t>
            </a:r>
          </a:p>
        </p:txBody>
      </p:sp>
      <p:pic>
        <p:nvPicPr>
          <p:cNvPr id="1218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276600"/>
            <a:ext cx="8039100"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1860" name="TextBox 3"/>
          <p:cNvSpPr txBox="1">
            <a:spLocks noChangeArrowheads="1"/>
          </p:cNvSpPr>
          <p:nvPr/>
        </p:nvSpPr>
        <p:spPr bwMode="auto">
          <a:xfrm>
            <a:off x="0" y="207963"/>
            <a:ext cx="9144000" cy="76993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CN Labels</a:t>
            </a:r>
            <a:endParaRPr lang="en-US" altLang="en-US" sz="4400">
              <a:solidFill>
                <a:schemeClr val="bg1"/>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Content Placeholder 2"/>
          <p:cNvSpPr>
            <a:spLocks noGrp="1"/>
          </p:cNvSpPr>
          <p:nvPr>
            <p:ph idx="1"/>
          </p:nvPr>
        </p:nvSpPr>
        <p:spPr bwMode="auto">
          <a:xfrm>
            <a:off x="457200" y="1295400"/>
            <a:ext cx="8229600" cy="4830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4000" smtClean="0"/>
              <a:t>-Ideally should be removed or copy taken from actual purchased product</a:t>
            </a:r>
          </a:p>
          <a:p>
            <a:pPr marL="0" indent="0" algn="ctr">
              <a:buFont typeface="Arial" panose="020B0604020202020204" pitchFamily="34" charset="0"/>
              <a:buNone/>
            </a:pPr>
            <a:r>
              <a:rPr lang="en-US" altLang="en-US" sz="4000" smtClean="0"/>
              <a:t>-Expire 5 years from original approval date</a:t>
            </a:r>
          </a:p>
          <a:p>
            <a:pPr marL="0" indent="0" algn="ctr">
              <a:buFont typeface="Arial" panose="020B0604020202020204" pitchFamily="34" charset="0"/>
              <a:buNone/>
            </a:pPr>
            <a:endParaRPr lang="en-US" altLang="en-US" sz="4000" smtClean="0"/>
          </a:p>
        </p:txBody>
      </p:sp>
      <p:sp>
        <p:nvSpPr>
          <p:cNvPr id="123907"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Product Documentation </a:t>
            </a:r>
            <a:endParaRPr lang="en-US" altLang="en-US" sz="4400">
              <a:solidFill>
                <a:schemeClr val="bg1"/>
              </a:solidFill>
              <a:latin typeface="Calibri" panose="020F0502020204030204" pitchFamily="34" charset="0"/>
            </a:endParaRPr>
          </a:p>
        </p:txBody>
      </p:sp>
      <p:pic>
        <p:nvPicPr>
          <p:cNvPr id="1239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438" y="4419600"/>
            <a:ext cx="8239125"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CN Labels and Product Documentation </a:t>
            </a:r>
            <a:endParaRPr lang="en-US" altLang="en-US" sz="4400">
              <a:solidFill>
                <a:schemeClr val="bg1"/>
              </a:solidFill>
              <a:latin typeface="Calibri" panose="020F0502020204030204" pitchFamily="34" charset="0"/>
            </a:endParaRPr>
          </a:p>
        </p:txBody>
      </p:sp>
      <p:sp>
        <p:nvSpPr>
          <p:cNvPr id="125955" name="Content Placeholder 2"/>
          <p:cNvSpPr>
            <a:spLocks noGrp="1"/>
          </p:cNvSpPr>
          <p:nvPr>
            <p:ph idx="1"/>
          </p:nvPr>
        </p:nvSpPr>
        <p:spPr bwMode="auto">
          <a:xfrm>
            <a:off x="311150" y="1295400"/>
            <a:ext cx="8575675" cy="4830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600" b="1" smtClean="0"/>
              <a:t>Product Formulation Statement</a:t>
            </a:r>
            <a:r>
              <a:rPr lang="en-US" altLang="en-US" sz="3600" smtClean="0"/>
              <a:t> (PFS)</a:t>
            </a:r>
          </a:p>
          <a:p>
            <a:pPr marL="0" indent="0" algn="ctr">
              <a:buFont typeface="Arial" panose="020B0604020202020204" pitchFamily="34" charset="0"/>
              <a:buNone/>
            </a:pPr>
            <a:endParaRPr lang="en-US" altLang="en-US" sz="2800" smtClean="0"/>
          </a:p>
          <a:p>
            <a:pPr marL="0" indent="0">
              <a:buFont typeface="Arial" panose="020B0604020202020204" pitchFamily="34" charset="0"/>
              <a:buNone/>
            </a:pPr>
            <a:endParaRPr lang="en-US" altLang="en-US" sz="2800" smtClean="0"/>
          </a:p>
          <a:p>
            <a:pPr marL="0" indent="0">
              <a:buFont typeface="Arial" panose="020B0604020202020204" pitchFamily="34" charset="0"/>
              <a:buNone/>
            </a:pPr>
            <a:endParaRPr lang="en-US" altLang="en-US" sz="2800" smtClean="0"/>
          </a:p>
        </p:txBody>
      </p:sp>
      <p:pic>
        <p:nvPicPr>
          <p:cNvPr id="1259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2209800"/>
            <a:ext cx="3924300"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30763"/>
          </a:xfrm>
        </p:spPr>
        <p:txBody>
          <a:bodyPr/>
          <a:lstStyle/>
          <a:p>
            <a:pPr marL="0" indent="0">
              <a:buFont typeface="Arial" charset="0"/>
              <a:buNone/>
              <a:defRPr/>
            </a:pPr>
            <a:r>
              <a:rPr lang="en-US" dirty="0" smtClean="0"/>
              <a:t/>
            </a:r>
            <a:br>
              <a:rPr lang="en-US" dirty="0" smtClean="0"/>
            </a:br>
            <a:endParaRPr lang="en-US" dirty="0" smtClean="0"/>
          </a:p>
          <a:p>
            <a:pPr>
              <a:buFont typeface="Arial" charset="0"/>
              <a:buChar char="•"/>
              <a:defRPr/>
            </a:pPr>
            <a:endParaRPr lang="en-US" dirty="0" smtClean="0"/>
          </a:p>
        </p:txBody>
      </p:sp>
      <p:pic>
        <p:nvPicPr>
          <p:cNvPr id="12800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1295400"/>
            <a:ext cx="9144000" cy="530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8004" name="TextBox 3"/>
          <p:cNvSpPr txBox="1">
            <a:spLocks noChangeArrowheads="1"/>
          </p:cNvSpPr>
          <p:nvPr/>
        </p:nvSpPr>
        <p:spPr bwMode="auto">
          <a:xfrm>
            <a:off x="0" y="2286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USDA Fact Sheet</a:t>
            </a:r>
            <a:endParaRPr lang="en-US" altLang="en-US" sz="4400">
              <a:solidFill>
                <a:schemeClr val="bg1"/>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a:solidFill>
                  <a:schemeClr val="bg1"/>
                </a:solidFill>
                <a:latin typeface="Calibri" panose="020F0502020204030204" pitchFamily="34" charset="0"/>
              </a:rPr>
              <a:t>Food Buying Guide</a:t>
            </a:r>
          </a:p>
        </p:txBody>
      </p:sp>
      <p:sp>
        <p:nvSpPr>
          <p:cNvPr id="3" name="Content Placeholder 2"/>
          <p:cNvSpPr>
            <a:spLocks noGrp="1"/>
          </p:cNvSpPr>
          <p:nvPr>
            <p:ph idx="1"/>
          </p:nvPr>
        </p:nvSpPr>
        <p:spPr>
          <a:xfrm>
            <a:off x="457200" y="1295400"/>
            <a:ext cx="8229600" cy="4830763"/>
          </a:xfrm>
        </p:spPr>
        <p:txBody>
          <a:bodyPr/>
          <a:lstStyle/>
          <a:p>
            <a:pPr marL="0" indent="0">
              <a:buFont typeface="Arial" charset="0"/>
              <a:buNone/>
              <a:defRPr/>
            </a:pPr>
            <a:r>
              <a:rPr lang="en-US" dirty="0" smtClean="0"/>
              <a:t/>
            </a:r>
            <a:br>
              <a:rPr lang="en-US" dirty="0" smtClean="0"/>
            </a:br>
            <a:endParaRPr lang="en-US" dirty="0" smtClean="0"/>
          </a:p>
          <a:p>
            <a:pPr>
              <a:buFont typeface="Arial" charset="0"/>
              <a:buChar char="•"/>
              <a:defRPr/>
            </a:pPr>
            <a:endParaRPr lang="en-US" dirty="0" smtClean="0"/>
          </a:p>
        </p:txBody>
      </p:sp>
      <p:pic>
        <p:nvPicPr>
          <p:cNvPr id="130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74738"/>
            <a:ext cx="4852988"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0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2209800"/>
            <a:ext cx="5124450" cy="402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Content Placeholder 4"/>
          <p:cNvSpPr>
            <a:spLocks noGrp="1"/>
          </p:cNvSpPr>
          <p:nvPr>
            <p:ph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charset="0"/>
              <a:buNone/>
              <a:defRPr/>
            </a:pPr>
            <a:r>
              <a:rPr lang="en-US" sz="4000" b="1" dirty="0" smtClean="0"/>
              <a:t>For menu items that combine two or more ingredients</a:t>
            </a:r>
          </a:p>
          <a:p>
            <a:pPr algn="ctr">
              <a:buFont typeface="Arial" charset="0"/>
              <a:buChar char="•"/>
              <a:defRPr/>
            </a:pPr>
            <a:r>
              <a:rPr lang="en-US" sz="4000" b="1" dirty="0" smtClean="0"/>
              <a:t>Must </a:t>
            </a:r>
            <a:r>
              <a:rPr lang="en-US" sz="4000" b="1" dirty="0"/>
              <a:t>be standardized</a:t>
            </a:r>
          </a:p>
          <a:p>
            <a:pPr marL="0" indent="0" algn="ctr">
              <a:buFont typeface="Arial" charset="0"/>
              <a:buNone/>
              <a:defRPr/>
            </a:pPr>
            <a:endParaRPr lang="en-US" sz="1000" b="1" dirty="0"/>
          </a:p>
          <a:p>
            <a:pPr algn="ctr">
              <a:buFont typeface="Arial" charset="0"/>
              <a:buChar char="•"/>
              <a:defRPr/>
            </a:pPr>
            <a:r>
              <a:rPr lang="en-US" sz="4000" b="1" dirty="0"/>
              <a:t>Meal Pattern contribution must be figured </a:t>
            </a:r>
          </a:p>
          <a:p>
            <a:pPr marL="0" indent="0" algn="ctr">
              <a:buFont typeface="Arial" charset="0"/>
              <a:buNone/>
              <a:defRPr/>
            </a:pPr>
            <a:r>
              <a:rPr lang="en-US" sz="4000" dirty="0"/>
              <a:t>(Food Buying Guide – Appendix A)</a:t>
            </a:r>
          </a:p>
          <a:p>
            <a:pPr algn="ctr">
              <a:buFont typeface="Arial" charset="0"/>
              <a:buNone/>
              <a:defRPr/>
            </a:pPr>
            <a:endParaRPr lang="en-US" sz="4000" b="1" dirty="0" smtClean="0"/>
          </a:p>
        </p:txBody>
      </p:sp>
      <p:sp>
        <p:nvSpPr>
          <p:cNvPr id="1320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C7C3E4F9-474E-471A-8F40-3B368C218CFC}" type="slidenum">
              <a:rPr lang="en-US" altLang="en-US" smtClean="0">
                <a:latin typeface="Calibri" panose="020F0502020204030204" pitchFamily="34" charset="0"/>
              </a:rPr>
              <a:pPr algn="r"/>
              <a:t>58</a:t>
            </a:fld>
            <a:endParaRPr lang="en-US" altLang="en-US" smtClean="0">
              <a:latin typeface="Calibri" panose="020F0502020204030204" pitchFamily="34" charset="0"/>
            </a:endParaRPr>
          </a:p>
        </p:txBody>
      </p:sp>
      <p:sp>
        <p:nvSpPr>
          <p:cNvPr id="132100" name="TextBox 3"/>
          <p:cNvSpPr txBox="1">
            <a:spLocks noChangeArrowheads="1"/>
          </p:cNvSpPr>
          <p:nvPr/>
        </p:nvSpPr>
        <p:spPr bwMode="auto">
          <a:xfrm>
            <a:off x="0" y="2286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Recipes</a:t>
            </a:r>
            <a:endParaRPr lang="en-US" altLang="en-US" sz="4400">
              <a:solidFill>
                <a:schemeClr val="bg1"/>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Box 3"/>
          <p:cNvSpPr txBox="1">
            <a:spLocks noChangeArrowheads="1"/>
          </p:cNvSpPr>
          <p:nvPr/>
        </p:nvSpPr>
        <p:spPr bwMode="auto">
          <a:xfrm>
            <a:off x="0" y="296863"/>
            <a:ext cx="9144000" cy="76993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Meal Pattern Contribution</a:t>
            </a:r>
          </a:p>
        </p:txBody>
      </p:sp>
      <p:pic>
        <p:nvPicPr>
          <p:cNvPr id="13619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1447800"/>
            <a:ext cx="4229100" cy="519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362200" y="1219200"/>
            <a:ext cx="4229100" cy="55626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1295400"/>
            <a:ext cx="9485313"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Meal Pattern Charts</a:t>
            </a:r>
            <a:endParaRPr lang="en-US" altLang="en-US" sz="4400">
              <a:solidFill>
                <a:schemeClr val="bg1"/>
              </a:solidFill>
              <a:latin typeface="Calibri" panose="020F0502020204030204" pitchFamily="34" charset="0"/>
            </a:endParaRPr>
          </a:p>
        </p:txBody>
      </p:sp>
      <p:pic>
        <p:nvPicPr>
          <p:cNvPr id="2560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590800"/>
            <a:ext cx="9667875"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Box 3"/>
          <p:cNvSpPr txBox="1">
            <a:spLocks noChangeArrowheads="1"/>
          </p:cNvSpPr>
          <p:nvPr/>
        </p:nvSpPr>
        <p:spPr bwMode="auto">
          <a:xfrm>
            <a:off x="0" y="296863"/>
            <a:ext cx="9144000" cy="769937"/>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Meal Pattern Contribution</a:t>
            </a:r>
          </a:p>
        </p:txBody>
      </p:sp>
      <p:pic>
        <p:nvPicPr>
          <p:cNvPr id="13824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219200"/>
            <a:ext cx="4143375"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67000" y="1219200"/>
            <a:ext cx="4143375" cy="556260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ustDataLst>
      <p:tags r:id="rId1"/>
    </p:custData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Nutrient Information</a:t>
            </a:r>
            <a:endParaRPr lang="en-US" altLang="en-US" sz="4400">
              <a:solidFill>
                <a:schemeClr val="bg1"/>
              </a:solidFill>
              <a:latin typeface="Calibri" panose="020F0502020204030204" pitchFamily="34" charset="0"/>
            </a:endParaRPr>
          </a:p>
        </p:txBody>
      </p:sp>
      <p:pic>
        <p:nvPicPr>
          <p:cNvPr id="1402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138238"/>
            <a:ext cx="4551363" cy="572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338"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Your turn!</a:t>
            </a:r>
            <a:endParaRPr lang="en-US" altLang="en-US" sz="4400">
              <a:solidFill>
                <a:schemeClr val="bg1"/>
              </a:solidFill>
              <a:latin typeface="Calibri" panose="020F0502020204030204" pitchFamily="34" charset="0"/>
            </a:endParaRPr>
          </a:p>
        </p:txBody>
      </p:sp>
      <p:sp>
        <p:nvSpPr>
          <p:cNvPr id="3" name="Content Placeholder 2"/>
          <p:cNvSpPr>
            <a:spLocks noGrp="1"/>
          </p:cNvSpPr>
          <p:nvPr>
            <p:ph idx="1"/>
          </p:nvPr>
        </p:nvSpPr>
        <p:spPr>
          <a:xfrm>
            <a:off x="457200" y="2057400"/>
            <a:ext cx="8229600" cy="3048000"/>
          </a:xfrm>
          <a:solidFill>
            <a:schemeClr val="accent3">
              <a:lumMod val="60000"/>
              <a:lumOff val="40000"/>
            </a:schemeClr>
          </a:solidFill>
        </p:spPr>
        <p:txBody>
          <a:bodyPr/>
          <a:lstStyle/>
          <a:p>
            <a:pPr marL="0" indent="0" algn="ctr">
              <a:buFont typeface="Arial" panose="020B0604020202020204" pitchFamily="34" charset="0"/>
              <a:buNone/>
              <a:defRPr/>
            </a:pPr>
            <a:r>
              <a:rPr lang="en-US" sz="4000" b="1" dirty="0" smtClean="0"/>
              <a:t>Evaluate menu for meal pattern requirements </a:t>
            </a:r>
          </a:p>
          <a:p>
            <a:pPr marL="0" indent="0" algn="ctr">
              <a:buFont typeface="Arial" panose="020B0604020202020204" pitchFamily="34" charset="0"/>
              <a:buNone/>
              <a:defRPr/>
            </a:pPr>
            <a:r>
              <a:rPr lang="en-US" sz="4000" b="1" dirty="0" smtClean="0"/>
              <a:t>AND </a:t>
            </a:r>
          </a:p>
          <a:p>
            <a:pPr marL="0" indent="0" algn="ctr">
              <a:buFont typeface="Arial" panose="020B0604020202020204" pitchFamily="34" charset="0"/>
              <a:buNone/>
              <a:defRPr/>
            </a:pPr>
            <a:r>
              <a:rPr lang="en-US" sz="4000" b="1" dirty="0" smtClean="0"/>
              <a:t>product documentation</a:t>
            </a:r>
            <a:endParaRPr lang="en-US" sz="4000" b="1" dirty="0"/>
          </a:p>
        </p:txBody>
      </p:sp>
    </p:spTree>
    <p:custDataLst>
      <p:tags r:id="rId1"/>
    </p:custData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Production Records</a:t>
            </a:r>
            <a:endParaRPr lang="en-US" altLang="en-US" sz="4400">
              <a:solidFill>
                <a:schemeClr val="bg1"/>
              </a:solidFill>
              <a:latin typeface="Calibri" panose="020F0502020204030204" pitchFamily="34" charset="0"/>
            </a:endParaRPr>
          </a:p>
        </p:txBody>
      </p:sp>
      <p:sp>
        <p:nvSpPr>
          <p:cNvPr id="144387" name="Content Placeholder 3"/>
          <p:cNvSpPr>
            <a:spLocks noGrp="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mtClean="0"/>
              <a:t>Complete and Accurate</a:t>
            </a:r>
          </a:p>
          <a:p>
            <a:r>
              <a:rPr lang="en-US" altLang="en-US" smtClean="0"/>
              <a:t>Must show how the meals planned/offered meet or contribute to the meal pattern.</a:t>
            </a:r>
          </a:p>
          <a:p>
            <a:r>
              <a:rPr lang="en-US" altLang="en-US" smtClean="0"/>
              <a:t>Meal Pattern:</a:t>
            </a:r>
          </a:p>
          <a:p>
            <a:pPr>
              <a:buFont typeface="Arial" panose="020B0604020202020204" pitchFamily="34" charset="0"/>
              <a:buNone/>
            </a:pPr>
            <a:r>
              <a:rPr lang="en-US" altLang="en-US" smtClean="0"/>
              <a:t>		-food components</a:t>
            </a:r>
          </a:p>
          <a:p>
            <a:pPr>
              <a:buFont typeface="Arial" panose="020B0604020202020204" pitchFamily="34" charset="0"/>
              <a:buNone/>
            </a:pPr>
            <a:r>
              <a:rPr lang="en-US" altLang="en-US" smtClean="0"/>
              <a:t>		-food quantities/portion size</a:t>
            </a:r>
          </a:p>
          <a:p>
            <a:pPr>
              <a:buFont typeface="Arial" panose="020B0604020202020204" pitchFamily="34" charset="0"/>
              <a:buNone/>
            </a:pPr>
            <a:r>
              <a:rPr lang="en-US" altLang="en-US" smtClean="0"/>
              <a:t> 		-age/grade group</a:t>
            </a:r>
          </a:p>
          <a:p>
            <a:r>
              <a:rPr lang="en-US" altLang="en-US" smtClean="0"/>
              <a:t>Match what is menued AND served</a:t>
            </a:r>
          </a:p>
          <a:p>
            <a:pPr>
              <a:buFont typeface="Arial" panose="020B0604020202020204" pitchFamily="34" charset="0"/>
              <a:buNone/>
            </a:pPr>
            <a:endParaRPr lang="en-US" altLang="en-US" smtClean="0"/>
          </a:p>
        </p:txBody>
      </p:sp>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Production Records</a:t>
            </a:r>
            <a:endParaRPr lang="en-US" altLang="en-US" sz="4400">
              <a:solidFill>
                <a:schemeClr val="bg1"/>
              </a:solidFill>
              <a:latin typeface="Calibri" panose="020F0502020204030204" pitchFamily="34" charset="0"/>
            </a:endParaRPr>
          </a:p>
        </p:txBody>
      </p:sp>
      <p:sp>
        <p:nvSpPr>
          <p:cNvPr id="4" name="TextBox 3"/>
          <p:cNvSpPr txBox="1">
            <a:spLocks noChangeArrowheads="1"/>
          </p:cNvSpPr>
          <p:nvPr/>
        </p:nvSpPr>
        <p:spPr bwMode="auto">
          <a:xfrm>
            <a:off x="914400" y="1295400"/>
            <a:ext cx="7315200" cy="2862263"/>
          </a:xfrm>
          <a:prstGeom prst="rect">
            <a:avLst/>
          </a:prstGeom>
          <a:solidFill>
            <a:schemeClr val="bg1">
              <a:lumMod val="75000"/>
            </a:schemeClr>
          </a:solid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5400" b="1" dirty="0" smtClean="0">
                <a:latin typeface="+mn-lt"/>
              </a:rPr>
              <a:t>What weighs more?</a:t>
            </a:r>
          </a:p>
          <a:p>
            <a:pPr algn="ctr" eaLnBrk="1" hangingPunct="1">
              <a:defRPr/>
            </a:pPr>
            <a:r>
              <a:rPr lang="en-US" sz="4000" dirty="0" smtClean="0">
                <a:latin typeface="+mn-lt"/>
              </a:rPr>
              <a:t>A pound of cheese</a:t>
            </a:r>
          </a:p>
          <a:p>
            <a:pPr algn="ctr" eaLnBrk="1" hangingPunct="1">
              <a:defRPr/>
            </a:pPr>
            <a:r>
              <a:rPr lang="en-US" sz="4000" dirty="0" smtClean="0">
                <a:latin typeface="+mn-lt"/>
              </a:rPr>
              <a:t>OR</a:t>
            </a:r>
          </a:p>
          <a:p>
            <a:pPr algn="ctr" eaLnBrk="1" hangingPunct="1">
              <a:defRPr/>
            </a:pPr>
            <a:r>
              <a:rPr lang="en-US" sz="4000" dirty="0" smtClean="0">
                <a:latin typeface="+mn-lt"/>
              </a:rPr>
              <a:t>A pound of spinach</a:t>
            </a:r>
          </a:p>
        </p:txBody>
      </p:sp>
      <p:pic>
        <p:nvPicPr>
          <p:cNvPr id="14643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47888" y="3581400"/>
            <a:ext cx="4848225"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EBDB84D9-A1D7-4592-A98D-5DEA653EE27C}" type="slidenum">
              <a:rPr lang="en-US" altLang="en-US" smtClean="0">
                <a:latin typeface="Calibri" panose="020F0502020204030204" pitchFamily="34" charset="0"/>
              </a:rPr>
              <a:pPr algn="r"/>
              <a:t>65</a:t>
            </a:fld>
            <a:endParaRPr lang="en-US" altLang="en-US" smtClean="0">
              <a:latin typeface="Calibri" panose="020F0502020204030204" pitchFamily="34" charset="0"/>
            </a:endParaRPr>
          </a:p>
        </p:txBody>
      </p:sp>
      <p:pic>
        <p:nvPicPr>
          <p:cNvPr id="14848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5700" y="4076700"/>
            <a:ext cx="419417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4"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25700" y="3848100"/>
            <a:ext cx="169862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0075" y="3373438"/>
            <a:ext cx="4733925"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6" name="Picture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0425" y="2543175"/>
            <a:ext cx="47339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7" name="Picture 2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011613" y="3278188"/>
            <a:ext cx="4256087" cy="265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8" name="Picture 2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9513123">
            <a:off x="3127375" y="2287588"/>
            <a:ext cx="4732338"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89" name="Picture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440953">
            <a:off x="4819650" y="1308100"/>
            <a:ext cx="4130675"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0" name="Picture 3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2867113">
            <a:off x="5880894" y="2299494"/>
            <a:ext cx="399732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1" name="Picture 3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9158636">
            <a:off x="2859088" y="1762125"/>
            <a:ext cx="3529012"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2" name="Picture 3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9651484">
            <a:off x="3397250" y="820738"/>
            <a:ext cx="371475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3" name="Picture 3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9059131">
            <a:off x="4741863" y="603250"/>
            <a:ext cx="4733925"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94"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Production Records</a:t>
            </a:r>
            <a:endParaRPr lang="en-US" altLang="en-US" sz="4400">
              <a:solidFill>
                <a:schemeClr val="bg1"/>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255713"/>
            <a:ext cx="7924800"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82189FD1-1890-4698-8F5B-CE3E49A35787}" type="slidenum">
              <a:rPr lang="en-US" altLang="en-US" smtClean="0">
                <a:latin typeface="Calibri" panose="020F0502020204030204" pitchFamily="34" charset="0"/>
              </a:rPr>
              <a:pPr algn="r"/>
              <a:t>66</a:t>
            </a:fld>
            <a:endParaRPr lang="en-US" altLang="en-US" smtClean="0">
              <a:latin typeface="Calibri" panose="020F0502020204030204" pitchFamily="34" charset="0"/>
            </a:endParaRPr>
          </a:p>
        </p:txBody>
      </p:sp>
      <p:sp>
        <p:nvSpPr>
          <p:cNvPr id="150532"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Production Records</a:t>
            </a:r>
            <a:endParaRPr lang="en-US" altLang="en-US" sz="4400">
              <a:solidFill>
                <a:schemeClr val="bg1"/>
              </a:solidFill>
              <a:latin typeface="Calibri" panose="020F0502020204030204" pitchFamily="34" charset="0"/>
            </a:endParaRPr>
          </a:p>
        </p:txBody>
      </p:sp>
      <p:pic>
        <p:nvPicPr>
          <p:cNvPr id="15053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2825" y="1765300"/>
            <a:ext cx="464820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914400" y="3200400"/>
            <a:ext cx="7239000" cy="352107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1525" y="4043363"/>
            <a:ext cx="4122738" cy="309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4375" y="4116388"/>
            <a:ext cx="42037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Production Records</a:t>
            </a:r>
            <a:endParaRPr lang="en-US" altLang="en-US" sz="4400">
              <a:solidFill>
                <a:schemeClr val="bg1"/>
              </a:solidFill>
              <a:latin typeface="Calibri" panose="020F0502020204030204" pitchFamily="34" charset="0"/>
            </a:endParaRPr>
          </a:p>
        </p:txBody>
      </p:sp>
      <p:sp>
        <p:nvSpPr>
          <p:cNvPr id="4" name="Content Placeholder 3"/>
          <p:cNvSpPr>
            <a:spLocks noGrp="1"/>
          </p:cNvSpPr>
          <p:nvPr>
            <p:ph idx="1"/>
          </p:nvPr>
        </p:nvSpPr>
        <p:spPr>
          <a:xfrm>
            <a:off x="381000" y="1981200"/>
            <a:ext cx="3048000" cy="1028700"/>
          </a:xfrm>
          <a:solidFill>
            <a:schemeClr val="accent3">
              <a:lumMod val="40000"/>
              <a:lumOff val="60000"/>
            </a:schemeClr>
          </a:solidFill>
        </p:spPr>
        <p:txBody>
          <a:bodyPr/>
          <a:lstStyle/>
          <a:p>
            <a:pPr marL="0" indent="0" algn="ctr">
              <a:buFont typeface="Arial" panose="020B0604020202020204" pitchFamily="34" charset="0"/>
              <a:buNone/>
              <a:defRPr/>
            </a:pPr>
            <a:r>
              <a:rPr lang="en-US" sz="5400" b="1" dirty="0" smtClean="0"/>
              <a:t>Weight</a:t>
            </a:r>
            <a:endParaRPr lang="en-US" sz="5400" b="1" dirty="0"/>
          </a:p>
        </p:txBody>
      </p:sp>
      <p:sp>
        <p:nvSpPr>
          <p:cNvPr id="7" name="Content Placeholder 3"/>
          <p:cNvSpPr txBox="1">
            <a:spLocks/>
          </p:cNvSpPr>
          <p:nvPr/>
        </p:nvSpPr>
        <p:spPr>
          <a:xfrm>
            <a:off x="5715000" y="1981200"/>
            <a:ext cx="2971800" cy="1025525"/>
          </a:xfrm>
          <a:prstGeom prst="rect">
            <a:avLst/>
          </a:prstGeom>
          <a:solidFill>
            <a:schemeClr val="accent3">
              <a:lumMod val="40000"/>
              <a:lumOff val="6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US" sz="5400" b="1" dirty="0" smtClean="0"/>
              <a:t>Measure</a:t>
            </a:r>
            <a:endParaRPr lang="en-US" sz="5400" b="1" dirty="0"/>
          </a:p>
        </p:txBody>
      </p:sp>
      <p:sp>
        <p:nvSpPr>
          <p:cNvPr id="9" name="Content Placeholder 3"/>
          <p:cNvSpPr txBox="1">
            <a:spLocks/>
          </p:cNvSpPr>
          <p:nvPr/>
        </p:nvSpPr>
        <p:spPr>
          <a:xfrm>
            <a:off x="381000" y="3657600"/>
            <a:ext cx="3048000" cy="1028700"/>
          </a:xfrm>
          <a:prstGeom prst="rect">
            <a:avLst/>
          </a:prstGeom>
          <a:solidFill>
            <a:schemeClr val="accent3">
              <a:lumMod val="40000"/>
              <a:lumOff val="6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US" sz="5400" b="1" dirty="0" smtClean="0"/>
              <a:t>4 oz</a:t>
            </a:r>
            <a:endParaRPr lang="en-US" sz="5400" b="1" dirty="0"/>
          </a:p>
        </p:txBody>
      </p:sp>
      <p:sp>
        <p:nvSpPr>
          <p:cNvPr id="14" name="Content Placeholder 3"/>
          <p:cNvSpPr txBox="1">
            <a:spLocks/>
          </p:cNvSpPr>
          <p:nvPr/>
        </p:nvSpPr>
        <p:spPr>
          <a:xfrm>
            <a:off x="5480050" y="3657600"/>
            <a:ext cx="3048000" cy="1028700"/>
          </a:xfrm>
          <a:prstGeom prst="rect">
            <a:avLst/>
          </a:prstGeom>
          <a:solidFill>
            <a:schemeClr val="accent3">
              <a:lumMod val="40000"/>
              <a:lumOff val="6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US" sz="5400" b="1" dirty="0" smtClean="0"/>
              <a:t>&gt; ¾ cup</a:t>
            </a:r>
            <a:endParaRPr lang="en-US" sz="5400" b="1"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7650" y="4043363"/>
            <a:ext cx="4329113"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94450" y="3803650"/>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ontent Placeholder 3"/>
          <p:cNvSpPr txBox="1">
            <a:spLocks/>
          </p:cNvSpPr>
          <p:nvPr/>
        </p:nvSpPr>
        <p:spPr bwMode="auto">
          <a:xfrm>
            <a:off x="3948113" y="3578225"/>
            <a:ext cx="98425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n-US" altLang="en-US" sz="7200" b="1">
                <a:latin typeface="Calibri" panose="020F0502020204030204" pitchFamily="34" charset="0"/>
              </a:rPr>
              <a:t>=</a:t>
            </a:r>
          </a:p>
        </p:txBody>
      </p:sp>
      <p:sp>
        <p:nvSpPr>
          <p:cNvPr id="152588" name="Content Placeholder 3"/>
          <p:cNvSpPr txBox="1">
            <a:spLocks/>
          </p:cNvSpPr>
          <p:nvPr/>
        </p:nvSpPr>
        <p:spPr bwMode="auto">
          <a:xfrm>
            <a:off x="3948113" y="1903413"/>
            <a:ext cx="98425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n-US" altLang="en-US" sz="7200" b="1">
                <a:latin typeface="Calibri" panose="020F0502020204030204" pitchFamily="3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94137">
            <a:off x="196850" y="4159250"/>
            <a:ext cx="2741612"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622228">
            <a:off x="5252244" y="3801269"/>
            <a:ext cx="2741613"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Production Records</a:t>
            </a:r>
            <a:endParaRPr lang="en-US" altLang="en-US" sz="4400">
              <a:solidFill>
                <a:schemeClr val="bg1"/>
              </a:solidFill>
              <a:latin typeface="Calibri" panose="020F0502020204030204" pitchFamily="34" charset="0"/>
            </a:endParaRPr>
          </a:p>
        </p:txBody>
      </p:sp>
      <p:sp>
        <p:nvSpPr>
          <p:cNvPr id="4" name="Content Placeholder 3"/>
          <p:cNvSpPr>
            <a:spLocks noGrp="1"/>
          </p:cNvSpPr>
          <p:nvPr>
            <p:ph idx="1"/>
          </p:nvPr>
        </p:nvSpPr>
        <p:spPr>
          <a:xfrm>
            <a:off x="381000" y="1981200"/>
            <a:ext cx="3048000" cy="1028700"/>
          </a:xfrm>
          <a:solidFill>
            <a:schemeClr val="accent3">
              <a:lumMod val="40000"/>
              <a:lumOff val="60000"/>
            </a:schemeClr>
          </a:solidFill>
        </p:spPr>
        <p:txBody>
          <a:bodyPr/>
          <a:lstStyle/>
          <a:p>
            <a:pPr marL="0" indent="0" algn="ctr">
              <a:buFont typeface="Arial" panose="020B0604020202020204" pitchFamily="34" charset="0"/>
              <a:buNone/>
              <a:defRPr/>
            </a:pPr>
            <a:r>
              <a:rPr lang="en-US" sz="5400" b="1" dirty="0" smtClean="0"/>
              <a:t>Weight</a:t>
            </a:r>
            <a:endParaRPr lang="en-US" sz="5400" b="1" dirty="0"/>
          </a:p>
        </p:txBody>
      </p:sp>
      <p:sp>
        <p:nvSpPr>
          <p:cNvPr id="7" name="Content Placeholder 3"/>
          <p:cNvSpPr txBox="1">
            <a:spLocks/>
          </p:cNvSpPr>
          <p:nvPr/>
        </p:nvSpPr>
        <p:spPr>
          <a:xfrm>
            <a:off x="5715000" y="1981200"/>
            <a:ext cx="2971800" cy="1025525"/>
          </a:xfrm>
          <a:prstGeom prst="rect">
            <a:avLst/>
          </a:prstGeom>
          <a:solidFill>
            <a:schemeClr val="accent3">
              <a:lumMod val="40000"/>
              <a:lumOff val="6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US" sz="5400" b="1" dirty="0" smtClean="0"/>
              <a:t>Measure</a:t>
            </a:r>
            <a:endParaRPr lang="en-US" sz="5400" b="1" dirty="0"/>
          </a:p>
        </p:txBody>
      </p:sp>
      <p:sp>
        <p:nvSpPr>
          <p:cNvPr id="9" name="Content Placeholder 3"/>
          <p:cNvSpPr txBox="1">
            <a:spLocks/>
          </p:cNvSpPr>
          <p:nvPr/>
        </p:nvSpPr>
        <p:spPr>
          <a:xfrm>
            <a:off x="381000" y="3657600"/>
            <a:ext cx="3048000" cy="1028700"/>
          </a:xfrm>
          <a:prstGeom prst="rect">
            <a:avLst/>
          </a:prstGeom>
          <a:solidFill>
            <a:schemeClr val="accent3">
              <a:lumMod val="40000"/>
              <a:lumOff val="6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US" sz="5400" b="1" dirty="0" smtClean="0"/>
              <a:t>4 oz</a:t>
            </a:r>
            <a:endParaRPr lang="en-US" sz="5400" b="1" dirty="0"/>
          </a:p>
        </p:txBody>
      </p:sp>
      <p:sp>
        <p:nvSpPr>
          <p:cNvPr id="14" name="Content Placeholder 3"/>
          <p:cNvSpPr txBox="1">
            <a:spLocks/>
          </p:cNvSpPr>
          <p:nvPr/>
        </p:nvSpPr>
        <p:spPr>
          <a:xfrm>
            <a:off x="5480050" y="3657600"/>
            <a:ext cx="3048000" cy="1028700"/>
          </a:xfrm>
          <a:prstGeom prst="rect">
            <a:avLst/>
          </a:prstGeom>
          <a:solidFill>
            <a:schemeClr val="accent3">
              <a:lumMod val="40000"/>
              <a:lumOff val="6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US" sz="5400" b="1" dirty="0" smtClean="0"/>
              <a:t>⅞ cup</a:t>
            </a:r>
            <a:endParaRPr lang="en-US" sz="5400" b="1" dirty="0"/>
          </a:p>
        </p:txBody>
      </p:sp>
      <p:pic>
        <p:nvPicPr>
          <p:cNvPr id="15"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732755">
            <a:off x="1084263" y="4159250"/>
            <a:ext cx="2741612"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732755">
            <a:off x="5392737" y="4570413"/>
            <a:ext cx="2741613"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79677">
            <a:off x="6411913" y="4029075"/>
            <a:ext cx="2741612"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6" name="Content Placeholder 3"/>
          <p:cNvSpPr txBox="1">
            <a:spLocks/>
          </p:cNvSpPr>
          <p:nvPr/>
        </p:nvSpPr>
        <p:spPr bwMode="auto">
          <a:xfrm>
            <a:off x="3948113" y="1903413"/>
            <a:ext cx="98425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n-US" altLang="en-US" sz="7200" b="1">
                <a:latin typeface="Calibri" panose="020F0502020204030204" pitchFamily="34" charset="0"/>
              </a:rPr>
              <a:t>≠</a:t>
            </a:r>
          </a:p>
        </p:txBody>
      </p:sp>
      <p:sp>
        <p:nvSpPr>
          <p:cNvPr id="22" name="Content Placeholder 3"/>
          <p:cNvSpPr txBox="1">
            <a:spLocks/>
          </p:cNvSpPr>
          <p:nvPr/>
        </p:nvSpPr>
        <p:spPr bwMode="auto">
          <a:xfrm>
            <a:off x="3948113" y="3578225"/>
            <a:ext cx="98425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n-US" altLang="en-US" sz="7200" b="1">
                <a:latin typeface="Calibri" panose="020F0502020204030204" pitchFamily="3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2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3"/>
          <p:cNvSpPr txBox="1">
            <a:spLocks/>
          </p:cNvSpPr>
          <p:nvPr/>
        </p:nvSpPr>
        <p:spPr>
          <a:xfrm>
            <a:off x="5480050" y="3657600"/>
            <a:ext cx="3048000" cy="1028700"/>
          </a:xfrm>
          <a:prstGeom prst="rect">
            <a:avLst/>
          </a:prstGeom>
          <a:solidFill>
            <a:schemeClr val="accent3">
              <a:lumMod val="40000"/>
              <a:lumOff val="6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US" sz="5400" b="1" dirty="0" smtClean="0"/>
              <a:t>⅞ cup</a:t>
            </a:r>
            <a:endParaRPr lang="en-US" sz="5400" b="1" dirty="0"/>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27588" y="4090988"/>
            <a:ext cx="434340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3188" y="4791075"/>
            <a:ext cx="4087812"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7"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Production Records</a:t>
            </a:r>
            <a:endParaRPr lang="en-US" altLang="en-US" sz="4400">
              <a:solidFill>
                <a:schemeClr val="bg1"/>
              </a:solidFill>
              <a:latin typeface="Calibri" panose="020F0502020204030204" pitchFamily="34" charset="0"/>
            </a:endParaRPr>
          </a:p>
        </p:txBody>
      </p:sp>
      <p:sp>
        <p:nvSpPr>
          <p:cNvPr id="4" name="Content Placeholder 3"/>
          <p:cNvSpPr>
            <a:spLocks noGrp="1"/>
          </p:cNvSpPr>
          <p:nvPr>
            <p:ph idx="1"/>
          </p:nvPr>
        </p:nvSpPr>
        <p:spPr>
          <a:xfrm>
            <a:off x="381000" y="1981200"/>
            <a:ext cx="3048000" cy="1028700"/>
          </a:xfrm>
          <a:solidFill>
            <a:schemeClr val="accent3">
              <a:lumMod val="40000"/>
              <a:lumOff val="60000"/>
            </a:schemeClr>
          </a:solidFill>
        </p:spPr>
        <p:txBody>
          <a:bodyPr/>
          <a:lstStyle/>
          <a:p>
            <a:pPr marL="0" indent="0" algn="ctr">
              <a:buFont typeface="Arial" panose="020B0604020202020204" pitchFamily="34" charset="0"/>
              <a:buNone/>
              <a:defRPr/>
            </a:pPr>
            <a:r>
              <a:rPr lang="en-US" sz="5400" b="1" dirty="0" smtClean="0"/>
              <a:t>Weight</a:t>
            </a:r>
            <a:endParaRPr lang="en-US" sz="5400" b="1" dirty="0"/>
          </a:p>
        </p:txBody>
      </p:sp>
      <p:sp>
        <p:nvSpPr>
          <p:cNvPr id="7" name="Content Placeholder 3"/>
          <p:cNvSpPr txBox="1">
            <a:spLocks/>
          </p:cNvSpPr>
          <p:nvPr/>
        </p:nvSpPr>
        <p:spPr>
          <a:xfrm>
            <a:off x="5715000" y="1981200"/>
            <a:ext cx="2971800" cy="1025525"/>
          </a:xfrm>
          <a:prstGeom prst="rect">
            <a:avLst/>
          </a:prstGeom>
          <a:solidFill>
            <a:schemeClr val="accent3">
              <a:lumMod val="40000"/>
              <a:lumOff val="6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US" sz="5400" b="1" dirty="0" smtClean="0"/>
              <a:t>Measure</a:t>
            </a:r>
            <a:endParaRPr lang="en-US" sz="5400" b="1" dirty="0"/>
          </a:p>
        </p:txBody>
      </p:sp>
      <p:sp>
        <p:nvSpPr>
          <p:cNvPr id="9" name="Content Placeholder 3"/>
          <p:cNvSpPr txBox="1">
            <a:spLocks/>
          </p:cNvSpPr>
          <p:nvPr/>
        </p:nvSpPr>
        <p:spPr>
          <a:xfrm>
            <a:off x="381000" y="3657600"/>
            <a:ext cx="3048000" cy="1028700"/>
          </a:xfrm>
          <a:prstGeom prst="rect">
            <a:avLst/>
          </a:prstGeom>
          <a:solidFill>
            <a:schemeClr val="accent3">
              <a:lumMod val="40000"/>
              <a:lumOff val="60000"/>
            </a:schemeClr>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defRPr/>
            </a:pPr>
            <a:r>
              <a:rPr lang="en-US" sz="5400" b="1" dirty="0" smtClean="0"/>
              <a:t>4 oz</a:t>
            </a:r>
            <a:endParaRPr lang="en-US" sz="5400" b="1" dirty="0"/>
          </a:p>
        </p:txBody>
      </p:sp>
      <p:sp>
        <p:nvSpPr>
          <p:cNvPr id="156681" name="Content Placeholder 3"/>
          <p:cNvSpPr txBox="1">
            <a:spLocks/>
          </p:cNvSpPr>
          <p:nvPr/>
        </p:nvSpPr>
        <p:spPr bwMode="auto">
          <a:xfrm>
            <a:off x="3948113" y="1903413"/>
            <a:ext cx="98425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n-US" altLang="en-US" sz="7200" b="1">
                <a:latin typeface="Calibri" panose="020F0502020204030204" pitchFamily="34" charset="0"/>
              </a:rPr>
              <a:t>≠</a:t>
            </a:r>
          </a:p>
        </p:txBody>
      </p:sp>
      <p:sp>
        <p:nvSpPr>
          <p:cNvPr id="22" name="Content Placeholder 3"/>
          <p:cNvSpPr txBox="1">
            <a:spLocks/>
          </p:cNvSpPr>
          <p:nvPr/>
        </p:nvSpPr>
        <p:spPr bwMode="auto">
          <a:xfrm>
            <a:off x="3948113" y="3578225"/>
            <a:ext cx="98425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en-US" altLang="en-US" sz="7200" b="1">
                <a:latin typeface="Calibri" panose="020F0502020204030204" pitchFamily="34" charset="0"/>
              </a:rPr>
              <a: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6850" y="4614863"/>
            <a:ext cx="3636963"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808538"/>
            <a:ext cx="434340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3"/>
          <p:cNvSpPr txBox="1">
            <a:spLocks noChangeArrowheads="1"/>
          </p:cNvSpPr>
          <p:nvPr/>
        </p:nvSpPr>
        <p:spPr bwMode="auto">
          <a:xfrm>
            <a:off x="0" y="304800"/>
            <a:ext cx="9144000" cy="12001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Milk </a:t>
            </a:r>
          </a:p>
          <a:p>
            <a:pPr algn="ctr" eaLnBrk="1" hangingPunct="1"/>
            <a:r>
              <a:rPr lang="en-US" altLang="en-US" sz="2800" b="1">
                <a:solidFill>
                  <a:schemeClr val="bg1"/>
                </a:solidFill>
                <a:latin typeface="Calibri" panose="020F0502020204030204" pitchFamily="34" charset="0"/>
              </a:rPr>
              <a:t>Breakfast and Lunch</a:t>
            </a:r>
            <a:endParaRPr lang="en-US" altLang="en-US" sz="2800">
              <a:solidFill>
                <a:schemeClr val="bg1"/>
              </a:solidFill>
              <a:latin typeface="Calibri" panose="020F0502020204030204" pitchFamily="34" charset="0"/>
            </a:endParaRPr>
          </a:p>
        </p:txBody>
      </p:sp>
      <p:pic>
        <p:nvPicPr>
          <p:cNvPr id="27651" name="Content Placeholder 9" descr="milk_chug1.jpg"/>
          <p:cNvPicPr>
            <a:picLocks noGrp="1" noChangeAspect="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304800" y="3429000"/>
            <a:ext cx="1676400" cy="3124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p:cNvGraphicFramePr>
            <a:graphicFrameLocks noGrp="1"/>
          </p:cNvGraphicFramePr>
          <p:nvPr/>
        </p:nvGraphicFramePr>
        <p:xfrm>
          <a:off x="457200" y="1752600"/>
          <a:ext cx="8229600" cy="1447800"/>
        </p:xfrm>
        <a:graphic>
          <a:graphicData uri="http://schemas.openxmlformats.org/drawingml/2006/table">
            <a:tbl>
              <a:tblPr firstRow="1" firstCol="1" bandRow="1"/>
              <a:tblGrid>
                <a:gridCol w="2667525"/>
                <a:gridCol w="1929699"/>
                <a:gridCol w="1918348"/>
                <a:gridCol w="1714027"/>
              </a:tblGrid>
              <a:tr h="430714">
                <a:tc>
                  <a:txBody>
                    <a:bodyPr/>
                    <a:lstStyle/>
                    <a:p>
                      <a:pPr marL="0" marR="0" algn="ctr">
                        <a:lnSpc>
                          <a:spcPct val="115000"/>
                        </a:lnSpc>
                        <a:spcBef>
                          <a:spcPts val="0"/>
                        </a:spcBef>
                        <a:spcAft>
                          <a:spcPts val="0"/>
                        </a:spcAft>
                      </a:pPr>
                      <a:r>
                        <a:rPr lang="en-US" sz="2400" b="1" dirty="0">
                          <a:effectLst/>
                          <a:latin typeface="Calibri"/>
                          <a:ea typeface="Calibri"/>
                          <a:cs typeface="Times New Roman"/>
                        </a:rPr>
                        <a:t>Food Components</a:t>
                      </a:r>
                      <a:endParaRPr lang="en-US" sz="1100" dirty="0">
                        <a:effectLst/>
                        <a:latin typeface="Calibri"/>
                        <a:ea typeface="Calibri"/>
                        <a:cs typeface="Times New Roman"/>
                      </a:endParaRPr>
                    </a:p>
                  </a:txBody>
                  <a:tcPr marL="68107" marR="68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a:effectLst/>
                          <a:latin typeface="Calibri"/>
                          <a:ea typeface="Calibri"/>
                          <a:cs typeface="Times New Roman"/>
                        </a:rPr>
                        <a:t>Grade K - 5</a:t>
                      </a:r>
                      <a:endParaRPr lang="en-US" sz="1100">
                        <a:effectLst/>
                        <a:latin typeface="Calibri"/>
                        <a:ea typeface="Calibri"/>
                        <a:cs typeface="Times New Roman"/>
                      </a:endParaRPr>
                    </a:p>
                  </a:txBody>
                  <a:tcPr marL="68107" marR="68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a:effectLst/>
                          <a:latin typeface="Calibri"/>
                          <a:ea typeface="Calibri"/>
                          <a:cs typeface="Times New Roman"/>
                        </a:rPr>
                        <a:t>Grade 6 – 8</a:t>
                      </a:r>
                      <a:endParaRPr lang="en-US" sz="1100">
                        <a:effectLst/>
                        <a:latin typeface="Calibri"/>
                        <a:ea typeface="Calibri"/>
                        <a:cs typeface="Times New Roman"/>
                      </a:endParaRPr>
                    </a:p>
                  </a:txBody>
                  <a:tcPr marL="68107" marR="68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a:effectLst/>
                          <a:latin typeface="Calibri"/>
                          <a:ea typeface="Calibri"/>
                          <a:cs typeface="Times New Roman"/>
                        </a:rPr>
                        <a:t>Grade 9 - 12</a:t>
                      </a:r>
                      <a:endParaRPr lang="en-US" sz="1100">
                        <a:effectLst/>
                        <a:latin typeface="Calibri"/>
                        <a:ea typeface="Calibri"/>
                        <a:cs typeface="Times New Roman"/>
                      </a:endParaRPr>
                    </a:p>
                  </a:txBody>
                  <a:tcPr marL="68107" marR="68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017086">
                <a:tc>
                  <a:txBody>
                    <a:bodyPr/>
                    <a:lstStyle/>
                    <a:p>
                      <a:pPr marL="0" marR="0" algn="ctr">
                        <a:lnSpc>
                          <a:spcPct val="115000"/>
                        </a:lnSpc>
                        <a:spcBef>
                          <a:spcPts val="0"/>
                        </a:spcBef>
                        <a:spcAft>
                          <a:spcPts val="0"/>
                        </a:spcAft>
                      </a:pPr>
                      <a:r>
                        <a:rPr lang="en-US" sz="2400" b="1">
                          <a:effectLst/>
                          <a:latin typeface="Calibri"/>
                          <a:ea typeface="Calibri"/>
                          <a:cs typeface="Times New Roman"/>
                        </a:rPr>
                        <a:t>Milk</a:t>
                      </a:r>
                      <a:endParaRPr lang="en-US" sz="1100">
                        <a:effectLst/>
                        <a:latin typeface="Calibri"/>
                        <a:ea typeface="Calibri"/>
                        <a:cs typeface="Times New Roman"/>
                      </a:endParaRPr>
                    </a:p>
                  </a:txBody>
                  <a:tcPr marL="68107" marR="68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5 cups/week</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800" dirty="0">
                          <a:effectLst/>
                          <a:latin typeface="Calibri"/>
                          <a:ea typeface="Calibri"/>
                          <a:cs typeface="Times New Roman"/>
                        </a:rPr>
                        <a:t>(1 cup daily)</a:t>
                      </a:r>
                      <a:endParaRPr lang="en-US" sz="1100" dirty="0">
                        <a:effectLst/>
                        <a:latin typeface="Calibri"/>
                        <a:ea typeface="Calibri"/>
                        <a:cs typeface="Times New Roman"/>
                      </a:endParaRPr>
                    </a:p>
                  </a:txBody>
                  <a:tcPr marL="68107" marR="68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a:effectLst/>
                          <a:latin typeface="Calibri"/>
                          <a:ea typeface="Calibri"/>
                          <a:cs typeface="Times New Roman"/>
                        </a:rPr>
                        <a:t>5 cups/week</a:t>
                      </a:r>
                      <a:endParaRPr lang="en-US" sz="1100">
                        <a:effectLst/>
                        <a:latin typeface="Calibri"/>
                        <a:ea typeface="Calibri"/>
                        <a:cs typeface="Times New Roman"/>
                      </a:endParaRPr>
                    </a:p>
                    <a:p>
                      <a:pPr marL="0" marR="0" algn="ctr">
                        <a:lnSpc>
                          <a:spcPct val="115000"/>
                        </a:lnSpc>
                        <a:spcBef>
                          <a:spcPts val="0"/>
                        </a:spcBef>
                        <a:spcAft>
                          <a:spcPts val="0"/>
                        </a:spcAft>
                      </a:pPr>
                      <a:r>
                        <a:rPr lang="en-US" sz="1800">
                          <a:effectLst/>
                          <a:latin typeface="Calibri"/>
                          <a:ea typeface="Calibri"/>
                          <a:cs typeface="Times New Roman"/>
                        </a:rPr>
                        <a:t>(1 cup daily)</a:t>
                      </a:r>
                      <a:endParaRPr lang="en-US" sz="1100">
                        <a:effectLst/>
                        <a:latin typeface="Calibri"/>
                        <a:ea typeface="Calibri"/>
                        <a:cs typeface="Times New Roman"/>
                      </a:endParaRPr>
                    </a:p>
                  </a:txBody>
                  <a:tcPr marL="68107" marR="68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a:effectLst/>
                          <a:latin typeface="Calibri"/>
                          <a:ea typeface="Calibri"/>
                          <a:cs typeface="Times New Roman"/>
                        </a:rPr>
                        <a:t>5 cups/week</a:t>
                      </a:r>
                      <a:endParaRPr lang="en-US" sz="1100" dirty="0">
                        <a:effectLst/>
                        <a:latin typeface="Calibri"/>
                        <a:ea typeface="Calibri"/>
                        <a:cs typeface="Times New Roman"/>
                      </a:endParaRPr>
                    </a:p>
                    <a:p>
                      <a:pPr marL="0" marR="0" algn="ctr">
                        <a:lnSpc>
                          <a:spcPct val="115000"/>
                        </a:lnSpc>
                        <a:spcBef>
                          <a:spcPts val="0"/>
                        </a:spcBef>
                        <a:spcAft>
                          <a:spcPts val="0"/>
                        </a:spcAft>
                      </a:pPr>
                      <a:r>
                        <a:rPr lang="en-US" sz="1800" dirty="0">
                          <a:effectLst/>
                          <a:latin typeface="Calibri"/>
                          <a:ea typeface="Calibri"/>
                          <a:cs typeface="Times New Roman"/>
                        </a:rPr>
                        <a:t>(1 cup daily)</a:t>
                      </a:r>
                      <a:endParaRPr lang="en-US" sz="1100" dirty="0">
                        <a:effectLst/>
                        <a:latin typeface="Calibri"/>
                        <a:ea typeface="Calibri"/>
                        <a:cs typeface="Times New Roman"/>
                      </a:endParaRPr>
                    </a:p>
                  </a:txBody>
                  <a:tcPr marL="68107" marR="6810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Content Placeholder 2"/>
          <p:cNvSpPr>
            <a:spLocks noGrp="1"/>
          </p:cNvSpPr>
          <p:nvPr>
            <p:ph idx="1"/>
          </p:nvPr>
        </p:nvSpPr>
        <p:spPr bwMode="auto">
          <a:xfrm>
            <a:off x="2438400" y="3352800"/>
            <a:ext cx="6705600" cy="3124200"/>
          </a:xfrm>
          <a:ln>
            <a:miter lim="800000"/>
            <a:headEnd/>
            <a:tailEnd/>
          </a:ln>
        </p:spPr>
        <p:txBody>
          <a:bodyPr vert="horz" wrap="square" lIns="91440" tIns="45720" rIns="91440" bIns="45720" numCol="1" anchor="t" anchorCtr="0" compatLnSpc="1">
            <a:prstTxWarp prst="textNoShape">
              <a:avLst/>
            </a:prstTxWarp>
          </a:bodyPr>
          <a:lstStyle/>
          <a:p>
            <a:pPr marL="274320" indent="-274320" eaLnBrk="1" fontAlgn="auto" hangingPunct="1">
              <a:spcBef>
                <a:spcPts val="0"/>
              </a:spcBef>
              <a:spcAft>
                <a:spcPts val="0"/>
              </a:spcAft>
              <a:buSzPct val="85000"/>
              <a:defRPr/>
            </a:pPr>
            <a:r>
              <a:rPr lang="en-US" sz="2800" kern="0" dirty="0" smtClean="0"/>
              <a:t>Allowable milk options:</a:t>
            </a:r>
          </a:p>
          <a:p>
            <a:pPr marL="731520" lvl="1" indent="-274320" eaLnBrk="1" fontAlgn="auto" hangingPunct="1">
              <a:spcBef>
                <a:spcPts val="0"/>
              </a:spcBef>
              <a:spcAft>
                <a:spcPts val="0"/>
              </a:spcAft>
              <a:buClr>
                <a:schemeClr val="accent2"/>
              </a:buClr>
              <a:buSzPct val="85000"/>
              <a:buFont typeface="Arial" charset="0"/>
              <a:buNone/>
              <a:defRPr/>
            </a:pPr>
            <a:r>
              <a:rPr lang="en-US" sz="2000" kern="0" dirty="0" smtClean="0"/>
              <a:t>-Fat-free (unflavored or flavored)</a:t>
            </a:r>
          </a:p>
          <a:p>
            <a:pPr marL="731520" lvl="1" indent="-274320" eaLnBrk="1" fontAlgn="auto" hangingPunct="1">
              <a:spcBef>
                <a:spcPts val="0"/>
              </a:spcBef>
              <a:spcAft>
                <a:spcPts val="0"/>
              </a:spcAft>
              <a:buClr>
                <a:schemeClr val="accent2"/>
              </a:buClr>
              <a:buSzPct val="85000"/>
              <a:buFont typeface="Arial" charset="0"/>
              <a:buNone/>
              <a:defRPr/>
            </a:pPr>
            <a:r>
              <a:rPr lang="en-US" sz="2000" kern="0" dirty="0" smtClean="0"/>
              <a:t>-Low-fat (unflavored only)</a:t>
            </a:r>
          </a:p>
          <a:p>
            <a:pPr marL="731520" lvl="1" indent="-274320" eaLnBrk="1" fontAlgn="auto" hangingPunct="1">
              <a:spcBef>
                <a:spcPts val="0"/>
              </a:spcBef>
              <a:spcAft>
                <a:spcPts val="0"/>
              </a:spcAft>
              <a:buClr>
                <a:schemeClr val="accent2"/>
              </a:buClr>
              <a:buSzPct val="85000"/>
              <a:buFont typeface="Arial" charset="0"/>
              <a:buNone/>
              <a:defRPr/>
            </a:pPr>
            <a:r>
              <a:rPr lang="en-US" sz="2000" kern="0" dirty="0" smtClean="0"/>
              <a:t>-Lactose-reduced or lactose-free low-fat or fat-free</a:t>
            </a:r>
          </a:p>
          <a:p>
            <a:pPr marL="274320" indent="-274320" eaLnBrk="1" fontAlgn="auto" hangingPunct="1">
              <a:spcBef>
                <a:spcPts val="0"/>
              </a:spcBef>
              <a:spcAft>
                <a:spcPts val="0"/>
              </a:spcAft>
              <a:buSzPct val="85000"/>
              <a:defRPr/>
            </a:pPr>
            <a:r>
              <a:rPr lang="en-US" sz="2800" kern="0" dirty="0" smtClean="0"/>
              <a:t>Must offer at least two choices</a:t>
            </a:r>
          </a:p>
          <a:p>
            <a:pPr marL="274320" indent="-274320" eaLnBrk="1" fontAlgn="auto" hangingPunct="1">
              <a:spcBef>
                <a:spcPts val="0"/>
              </a:spcBef>
              <a:spcAft>
                <a:spcPts val="0"/>
              </a:spcAft>
              <a:buSzPct val="85000"/>
              <a:defRPr/>
            </a:pPr>
            <a:r>
              <a:rPr lang="en-US" sz="2800" kern="0" dirty="0" smtClean="0"/>
              <a:t>Does not alter nutrition standards for milk substitutes</a:t>
            </a:r>
          </a:p>
          <a:p>
            <a:pPr marL="274320" indent="-274320" eaLnBrk="1" fontAlgn="auto" hangingPunct="1">
              <a:spcBef>
                <a:spcPts val="0"/>
              </a:spcBef>
              <a:spcAft>
                <a:spcPts val="0"/>
              </a:spcAft>
              <a:buSzPct val="85000"/>
              <a:buFont typeface="Arial" charset="0"/>
              <a:buChar char="•"/>
              <a:defRPr/>
            </a:pPr>
            <a:r>
              <a:rPr lang="en-US" sz="2800" kern="0" dirty="0"/>
              <a:t>P</a:t>
            </a:r>
            <a:r>
              <a:rPr lang="en-US" sz="2800" kern="0" dirty="0" smtClean="0"/>
              <a:t>rovisions also apply to children ages 3-4</a:t>
            </a:r>
          </a:p>
          <a:p>
            <a:pPr algn="ctr" eaLnBrk="1" hangingPunct="1">
              <a:buFont typeface="Arial" charset="0"/>
              <a:buChar char="•"/>
              <a:defRPr/>
            </a:pPr>
            <a:endParaRPr lang="en-US" sz="3600" b="1" dirty="0" smtClean="0"/>
          </a:p>
        </p:txBody>
      </p:sp>
    </p:spTree>
    <p:custDataLst>
      <p:tags r:id="rId1"/>
    </p:custData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BAC29139-CA7C-4819-A9A7-F58B47CE9B72}" type="slidenum">
              <a:rPr lang="en-US" altLang="en-US" smtClean="0">
                <a:latin typeface="Calibri" panose="020F0502020204030204" pitchFamily="34" charset="0"/>
              </a:rPr>
              <a:pPr algn="r"/>
              <a:t>70</a:t>
            </a:fld>
            <a:endParaRPr lang="en-US" altLang="en-US" smtClean="0">
              <a:latin typeface="Calibri" panose="020F0502020204030204" pitchFamily="34" charset="0"/>
            </a:endParaRPr>
          </a:p>
        </p:txBody>
      </p:sp>
      <p:pic>
        <p:nvPicPr>
          <p:cNvPr id="1587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600200"/>
            <a:ext cx="7534275" cy="5457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8724" name="TextBox 3"/>
          <p:cNvSpPr txBox="1">
            <a:spLocks noChangeArrowheads="1"/>
          </p:cNvSpPr>
          <p:nvPr/>
        </p:nvSpPr>
        <p:spPr bwMode="auto">
          <a:xfrm>
            <a:off x="0" y="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Verifying Meal Pattern</a:t>
            </a:r>
          </a:p>
          <a:p>
            <a:pPr algn="ctr" eaLnBrk="1" hangingPunct="1"/>
            <a:r>
              <a:rPr lang="en-US" altLang="en-US" sz="4400" b="1">
                <a:solidFill>
                  <a:schemeClr val="bg1"/>
                </a:solidFill>
                <a:latin typeface="Calibri" panose="020F0502020204030204" pitchFamily="34" charset="0"/>
              </a:rPr>
              <a:t>Production Records</a:t>
            </a:r>
            <a:endParaRPr lang="en-US" altLang="en-US" sz="4400">
              <a:solidFill>
                <a:schemeClr val="bg1"/>
              </a:solidFill>
              <a:latin typeface="Calibri" panose="020F0502020204030204" pitchFamily="34" charset="0"/>
            </a:endParaRPr>
          </a:p>
        </p:txBody>
      </p:sp>
      <p:pic>
        <p:nvPicPr>
          <p:cNvPr id="15872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2209800"/>
            <a:ext cx="7450138" cy="544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077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752600"/>
            <a:ext cx="5654675" cy="424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Identify Reimbursable Meal</a:t>
            </a:r>
            <a:endParaRPr lang="en-US" altLang="en-US" sz="4400">
              <a:solidFill>
                <a:schemeClr val="bg1"/>
              </a:solidFill>
              <a:latin typeface="Calibri" panose="020F0502020204030204" pitchFamily="34" charset="0"/>
            </a:endParaRPr>
          </a:p>
        </p:txBody>
      </p:sp>
      <p:sp>
        <p:nvSpPr>
          <p:cNvPr id="160772" name="Content Placeholder 3"/>
          <p:cNvSpPr>
            <a:spLocks noGrp="1"/>
          </p:cNvSpPr>
          <p:nvPr>
            <p:ph idx="1"/>
          </p:nvPr>
        </p:nvSpPr>
        <p:spPr bwMode="auto">
          <a:xfrm>
            <a:off x="-152400" y="1189038"/>
            <a:ext cx="4953000" cy="4830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 typeface="Arial" panose="020B0604020202020204" pitchFamily="34" charset="0"/>
              <a:buNone/>
            </a:pPr>
            <a:r>
              <a:rPr lang="en-US" altLang="en-US" sz="3600" smtClean="0"/>
              <a:t>“ Schools must identify near or at the beginning of the serving line(s) the food items that constitute the unit priced reimbursable meal”</a:t>
            </a:r>
          </a:p>
          <a:p>
            <a:pPr algn="ctr" eaLnBrk="1" hangingPunct="1">
              <a:buFont typeface="Arial" panose="020B0604020202020204" pitchFamily="34" charset="0"/>
              <a:buNone/>
            </a:pPr>
            <a:endParaRPr lang="en-US" altLang="en-US" sz="4000" smtClean="0"/>
          </a:p>
          <a:p>
            <a:endParaRPr lang="en-US" altLang="en-US" smtClean="0"/>
          </a:p>
        </p:txBody>
      </p:sp>
      <p:sp>
        <p:nvSpPr>
          <p:cNvPr id="160773" name="Content Placeholder 3"/>
          <p:cNvSpPr txBox="1">
            <a:spLocks/>
          </p:cNvSpPr>
          <p:nvPr/>
        </p:nvSpPr>
        <p:spPr bwMode="auto">
          <a:xfrm>
            <a:off x="-304800" y="5486400"/>
            <a:ext cx="9448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Font typeface="Arial" panose="020B0604020202020204" pitchFamily="34" charset="0"/>
              <a:buNone/>
            </a:pPr>
            <a:endParaRPr lang="en-US" altLang="en-US" sz="4000">
              <a:latin typeface="Calibri" panose="020F0502020204030204" pitchFamily="34" charset="0"/>
            </a:endParaRPr>
          </a:p>
          <a:p>
            <a:pPr algn="ctr" eaLnBrk="1" hangingPunct="1">
              <a:spcBef>
                <a:spcPct val="20000"/>
              </a:spcBef>
              <a:buFont typeface="Arial" panose="020B0604020202020204" pitchFamily="34" charset="0"/>
              <a:buNone/>
            </a:pPr>
            <a:r>
              <a:rPr lang="en-US" altLang="en-US" sz="2800">
                <a:latin typeface="Calibri" panose="020F0502020204030204" pitchFamily="34" charset="0"/>
              </a:rPr>
              <a:t>Schools have discretion on how to identify these foods</a:t>
            </a:r>
          </a:p>
        </p:txBody>
      </p:sp>
    </p:spTree>
    <p:custDataLst>
      <p:tags r:id="rId1"/>
    </p:custData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a:t>
            </a:r>
          </a:p>
        </p:txBody>
      </p:sp>
      <p:sp>
        <p:nvSpPr>
          <p:cNvPr id="6" name="Rectangle 5"/>
          <p:cNvSpPr/>
          <p:nvPr/>
        </p:nvSpPr>
        <p:spPr>
          <a:xfrm>
            <a:off x="444500" y="2667000"/>
            <a:ext cx="8255000" cy="3124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6000" b="1" dirty="0">
                <a:solidFill>
                  <a:schemeClr val="tx1"/>
                </a:solidFill>
              </a:rPr>
              <a:t>Breakfast</a:t>
            </a:r>
          </a:p>
          <a:p>
            <a:pPr algn="ctr" eaLnBrk="1" hangingPunct="1">
              <a:defRPr/>
            </a:pPr>
            <a:r>
              <a:rPr lang="en-US" sz="3200" dirty="0">
                <a:solidFill>
                  <a:schemeClr val="tx1"/>
                </a:solidFill>
              </a:rPr>
              <a:t>and</a:t>
            </a:r>
          </a:p>
          <a:p>
            <a:pPr algn="ctr" eaLnBrk="1" hangingPunct="1">
              <a:defRPr/>
            </a:pPr>
            <a:r>
              <a:rPr lang="en-US" sz="6600" b="1" dirty="0">
                <a:solidFill>
                  <a:schemeClr val="tx1"/>
                </a:solidFill>
              </a:rPr>
              <a:t>Lunch</a:t>
            </a:r>
          </a:p>
        </p:txBody>
      </p:sp>
    </p:spTree>
    <p:custDataLst>
      <p:tags r:id="rId1"/>
    </p:custData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Content Placeholder 2"/>
          <p:cNvSpPr>
            <a:spLocks noGrp="1"/>
          </p:cNvSpPr>
          <p:nvPr>
            <p:ph idx="1"/>
          </p:nvPr>
        </p:nvSpPr>
        <p:spPr bwMode="auto">
          <a:xfrm>
            <a:off x="685800" y="1828800"/>
            <a:ext cx="82296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 typeface="Arial" panose="020B0604020202020204" pitchFamily="34" charset="0"/>
              <a:buNone/>
            </a:pPr>
            <a:r>
              <a:rPr lang="en-US" altLang="en-US" sz="3600" b="1" smtClean="0"/>
              <a:t>Offer vs. Serve in NSLP</a:t>
            </a:r>
          </a:p>
          <a:p>
            <a:pPr eaLnBrk="1" hangingPunct="1">
              <a:buFont typeface="Arial" panose="020B0604020202020204" pitchFamily="34" charset="0"/>
              <a:buNone/>
            </a:pPr>
            <a:r>
              <a:rPr lang="en-US" altLang="en-US" sz="3600" smtClean="0"/>
              <a:t>	-Required for senior high schools</a:t>
            </a:r>
          </a:p>
          <a:p>
            <a:pPr eaLnBrk="1" hangingPunct="1">
              <a:buFont typeface="Arial" panose="020B0604020202020204" pitchFamily="34" charset="0"/>
              <a:buNone/>
            </a:pPr>
            <a:r>
              <a:rPr lang="en-US" altLang="en-US" sz="3600" smtClean="0"/>
              <a:t>	-Optional for lower grades</a:t>
            </a:r>
          </a:p>
          <a:p>
            <a:pPr eaLnBrk="1" hangingPunct="1">
              <a:buFont typeface="Arial" panose="020B0604020202020204" pitchFamily="34" charset="0"/>
              <a:buNone/>
            </a:pPr>
            <a:r>
              <a:rPr lang="en-US" altLang="en-US" sz="3600" smtClean="0"/>
              <a:t>	-Student’s option to decline item(s)</a:t>
            </a:r>
          </a:p>
          <a:p>
            <a:pPr eaLnBrk="1" hangingPunct="1">
              <a:buFont typeface="Arial" panose="020B0604020202020204" pitchFamily="34" charset="0"/>
              <a:buNone/>
            </a:pPr>
            <a:r>
              <a:rPr lang="en-US" altLang="en-US" sz="3600" smtClean="0"/>
              <a:t>	-Same price if child declines item(s) </a:t>
            </a:r>
          </a:p>
          <a:p>
            <a:pPr algn="ctr" eaLnBrk="1" hangingPunct="1">
              <a:buFont typeface="Arial" panose="020B0604020202020204" pitchFamily="34" charset="0"/>
              <a:buNone/>
            </a:pPr>
            <a:r>
              <a:rPr lang="en-US" altLang="en-US" sz="3600" smtClean="0"/>
              <a:t>	-Full amount of each component must be available to choose</a:t>
            </a:r>
          </a:p>
          <a:p>
            <a:pPr algn="ctr" eaLnBrk="1" hangingPunct="1"/>
            <a:endParaRPr lang="en-US" altLang="en-US" sz="3600" b="1" smtClean="0"/>
          </a:p>
        </p:txBody>
      </p:sp>
      <p:sp>
        <p:nvSpPr>
          <p:cNvPr id="164867" name="TextBox 3"/>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a:t>
            </a:r>
          </a:p>
          <a:p>
            <a:pPr algn="ctr" eaLnBrk="1" hangingPunct="1"/>
            <a:r>
              <a:rPr lang="en-US" altLang="en-US" sz="4400" b="1">
                <a:solidFill>
                  <a:schemeClr val="bg1"/>
                </a:solidFill>
                <a:latin typeface="Calibri" panose="020F0502020204030204" pitchFamily="34" charset="0"/>
              </a:rPr>
              <a:t>Lunch</a:t>
            </a:r>
            <a:endParaRPr lang="en-US" altLang="en-US" sz="4400">
              <a:solidFill>
                <a:schemeClr val="bg1"/>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Content Placeholder 2"/>
          <p:cNvSpPr>
            <a:spLocks noGrp="1"/>
          </p:cNvSpPr>
          <p:nvPr>
            <p:ph idx="1"/>
          </p:nvPr>
        </p:nvSpPr>
        <p:spPr bwMode="auto">
          <a:xfrm>
            <a:off x="457200" y="1981200"/>
            <a:ext cx="8229600" cy="4144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 typeface="Arial" panose="020B0604020202020204" pitchFamily="34" charset="0"/>
              <a:buNone/>
            </a:pPr>
            <a:r>
              <a:rPr lang="en-US" altLang="en-US" sz="3600" b="1" smtClean="0"/>
              <a:t>What’s required in OVS?</a:t>
            </a:r>
          </a:p>
          <a:p>
            <a:pPr eaLnBrk="1" hangingPunct="1">
              <a:buFont typeface="Arial" panose="020B0604020202020204" pitchFamily="34" charset="0"/>
              <a:buNone/>
            </a:pPr>
            <a:r>
              <a:rPr lang="en-US" altLang="en-US" sz="3600" smtClean="0"/>
              <a:t>	- Must take at least 3 of 5 </a:t>
            </a:r>
            <a:r>
              <a:rPr lang="en-US" altLang="en-US" sz="3600" u="sng" smtClean="0"/>
              <a:t>components</a:t>
            </a:r>
          </a:p>
          <a:p>
            <a:pPr eaLnBrk="1" hangingPunct="1">
              <a:buFont typeface="Arial" panose="020B0604020202020204" pitchFamily="34" charset="0"/>
              <a:buNone/>
            </a:pPr>
            <a:endParaRPr lang="en-US" altLang="en-US" sz="3600" u="sng" smtClean="0"/>
          </a:p>
          <a:p>
            <a:pPr eaLnBrk="1" hangingPunct="1">
              <a:buFont typeface="Arial" panose="020B0604020202020204" pitchFamily="34" charset="0"/>
              <a:buNone/>
            </a:pPr>
            <a:r>
              <a:rPr lang="en-US" altLang="en-US" sz="3600" smtClean="0"/>
              <a:t>	- Must take at least ½ cup serving of the      fruit </a:t>
            </a:r>
            <a:r>
              <a:rPr lang="en-US" altLang="en-US" sz="3600" b="1" smtClean="0"/>
              <a:t>OR</a:t>
            </a:r>
            <a:r>
              <a:rPr lang="en-US" altLang="en-US" sz="3600" smtClean="0"/>
              <a:t> vegetable component </a:t>
            </a:r>
          </a:p>
          <a:p>
            <a:pPr eaLnBrk="1" hangingPunct="1">
              <a:buFont typeface="Arial" panose="020B0604020202020204" pitchFamily="34" charset="0"/>
              <a:buNone/>
            </a:pPr>
            <a:r>
              <a:rPr lang="en-US" altLang="en-US" sz="3600" smtClean="0"/>
              <a:t>      </a:t>
            </a:r>
          </a:p>
          <a:p>
            <a:pPr eaLnBrk="1" hangingPunct="1">
              <a:buFont typeface="Arial" panose="020B0604020202020204" pitchFamily="34" charset="0"/>
              <a:buNone/>
            </a:pPr>
            <a:r>
              <a:rPr lang="en-US" altLang="en-US" sz="3600" smtClean="0"/>
              <a:t>	 </a:t>
            </a:r>
          </a:p>
          <a:p>
            <a:pPr algn="ctr" eaLnBrk="1" hangingPunct="1"/>
            <a:endParaRPr lang="en-US" altLang="en-US" sz="3600" b="1" smtClean="0"/>
          </a:p>
        </p:txBody>
      </p:sp>
      <p:sp>
        <p:nvSpPr>
          <p:cNvPr id="166915" name="TextBox 3"/>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a:t>
            </a:r>
          </a:p>
          <a:p>
            <a:pPr algn="ctr" eaLnBrk="1" hangingPunct="1"/>
            <a:r>
              <a:rPr lang="en-US" altLang="en-US" sz="4400" b="1">
                <a:solidFill>
                  <a:schemeClr val="bg1"/>
                </a:solidFill>
                <a:latin typeface="Calibri" panose="020F0502020204030204" pitchFamily="34" charset="0"/>
              </a:rPr>
              <a:t>Lunch</a:t>
            </a:r>
            <a:endParaRPr lang="en-US" altLang="en-US" sz="4400">
              <a:solidFill>
                <a:schemeClr val="bg1"/>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Content Placeholder 2"/>
          <p:cNvSpPr>
            <a:spLocks noGrp="1"/>
          </p:cNvSpPr>
          <p:nvPr>
            <p:ph idx="1"/>
          </p:nvPr>
        </p:nvSpPr>
        <p:spPr bwMode="auto">
          <a:xfrm>
            <a:off x="419100" y="3276600"/>
            <a:ext cx="8382000" cy="27733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US" altLang="en-US" sz="4400" smtClean="0"/>
              <a:t>A mix of different fruits  </a:t>
            </a:r>
          </a:p>
          <a:p>
            <a:pPr algn="ctr" eaLnBrk="1" hangingPunct="1">
              <a:buFont typeface="Arial" panose="020B0604020202020204" pitchFamily="34" charset="0"/>
              <a:buNone/>
            </a:pPr>
            <a:endParaRPr lang="en-US" altLang="en-US" sz="200" smtClean="0"/>
          </a:p>
          <a:p>
            <a:pPr algn="ctr" eaLnBrk="1" hangingPunct="1"/>
            <a:r>
              <a:rPr lang="en-US" altLang="en-US" sz="4400" smtClean="0"/>
              <a:t>A mix of different vegetables </a:t>
            </a:r>
          </a:p>
          <a:p>
            <a:pPr algn="ctr" eaLnBrk="1" hangingPunct="1"/>
            <a:endParaRPr lang="en-US" altLang="en-US" sz="200" smtClean="0"/>
          </a:p>
          <a:p>
            <a:pPr algn="ctr" eaLnBrk="1" hangingPunct="1"/>
            <a:r>
              <a:rPr lang="en-US" altLang="en-US" sz="4400" smtClean="0"/>
              <a:t>A mix of fruits and vegetables</a:t>
            </a:r>
          </a:p>
        </p:txBody>
      </p:sp>
      <p:sp>
        <p:nvSpPr>
          <p:cNvPr id="168963" name="TextBox 3"/>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a:t>
            </a:r>
          </a:p>
          <a:p>
            <a:pPr algn="ctr" eaLnBrk="1" hangingPunct="1"/>
            <a:r>
              <a:rPr lang="en-US" altLang="en-US" sz="4400" b="1">
                <a:solidFill>
                  <a:schemeClr val="bg1"/>
                </a:solidFill>
                <a:latin typeface="Calibri" panose="020F0502020204030204" pitchFamily="34" charset="0"/>
              </a:rPr>
              <a:t>Lunch</a:t>
            </a:r>
            <a:endParaRPr lang="en-US" altLang="en-US" sz="4400">
              <a:solidFill>
                <a:schemeClr val="bg1"/>
              </a:solidFill>
              <a:latin typeface="Calibri" panose="020F0502020204030204" pitchFamily="34" charset="0"/>
            </a:endParaRPr>
          </a:p>
        </p:txBody>
      </p:sp>
      <p:sp>
        <p:nvSpPr>
          <p:cNvPr id="16388" name="TextBox 3"/>
          <p:cNvSpPr txBox="1">
            <a:spLocks noChangeArrowheads="1"/>
          </p:cNvSpPr>
          <p:nvPr/>
        </p:nvSpPr>
        <p:spPr bwMode="auto">
          <a:xfrm>
            <a:off x="76200" y="1812925"/>
            <a:ext cx="9067800" cy="1322388"/>
          </a:xfrm>
          <a:prstGeom prst="rect">
            <a:avLst/>
          </a:prstGeom>
          <a:noFill/>
          <a:ln w="9525">
            <a:noFill/>
            <a:miter lim="800000"/>
            <a:headEnd/>
            <a:tailEnd/>
          </a:ln>
        </p:spPr>
        <p:txBody>
          <a:bodyPr>
            <a:spAutoFit/>
          </a:bodyPr>
          <a:lstStyle/>
          <a:p>
            <a:pPr algn="ctr" eaLnBrk="1" hangingPunct="1">
              <a:defRPr/>
            </a:pPr>
            <a:r>
              <a:rPr lang="en-US" sz="4000" b="1" dirty="0">
                <a:latin typeface="+mn-lt"/>
                <a:cs typeface="Arial" charset="0"/>
              </a:rPr>
              <a:t>The ½ cup minimum serving from the fruit or vegetable component  may be:</a:t>
            </a:r>
          </a:p>
        </p:txBody>
      </p:sp>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9625" y="430213"/>
            <a:ext cx="7442200" cy="744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1"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Lunch</a:t>
            </a:r>
            <a:endParaRPr lang="en-US" altLang="en-US" sz="4400">
              <a:solidFill>
                <a:schemeClr val="bg1"/>
              </a:solidFill>
              <a:latin typeface="Calibri" panose="020F0502020204030204" pitchFamily="34" charset="0"/>
            </a:endParaRPr>
          </a:p>
        </p:txBody>
      </p:sp>
      <p:pic>
        <p:nvPicPr>
          <p:cNvPr id="17101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0963" y="1322388"/>
            <a:ext cx="16287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302250" y="3675063"/>
            <a:ext cx="1447800" cy="311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1 cup milk</a:t>
            </a:r>
          </a:p>
        </p:txBody>
      </p:sp>
      <p:sp>
        <p:nvSpPr>
          <p:cNvPr id="11" name="Rectangle 10"/>
          <p:cNvSpPr/>
          <p:nvPr/>
        </p:nvSpPr>
        <p:spPr>
          <a:xfrm>
            <a:off x="3378200" y="3686175"/>
            <a:ext cx="14478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½  cup Veg.</a:t>
            </a:r>
          </a:p>
        </p:txBody>
      </p:sp>
      <p:sp>
        <p:nvSpPr>
          <p:cNvPr id="15" name="Rectangle 14"/>
          <p:cNvSpPr/>
          <p:nvPr/>
        </p:nvSpPr>
        <p:spPr>
          <a:xfrm>
            <a:off x="2000250" y="6265863"/>
            <a:ext cx="1414463" cy="2413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½ cup Veg.</a:t>
            </a:r>
          </a:p>
        </p:txBody>
      </p:sp>
      <p:sp>
        <p:nvSpPr>
          <p:cNvPr id="13" name="Rectangle 12"/>
          <p:cNvSpPr/>
          <p:nvPr/>
        </p:nvSpPr>
        <p:spPr>
          <a:xfrm>
            <a:off x="1443038" y="3686175"/>
            <a:ext cx="1447800" cy="311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1 cup fruit</a:t>
            </a:r>
          </a:p>
        </p:txBody>
      </p:sp>
      <p:pic>
        <p:nvPicPr>
          <p:cNvPr id="17101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4049713"/>
            <a:ext cx="36893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5160963" y="6237288"/>
            <a:ext cx="1957387" cy="2984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2 M/MA + 2 Grain</a:t>
            </a:r>
          </a:p>
        </p:txBody>
      </p:sp>
      <p:pic>
        <p:nvPicPr>
          <p:cNvPr id="171019"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9063" y="3429000"/>
            <a:ext cx="42195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0"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2613" y="1998663"/>
            <a:ext cx="18700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21" name="Picture 16" descr="http://www.healthyfeeds.com/wp-content/uploads/2010/04/grap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8038" y="1749425"/>
            <a:ext cx="24399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9625" y="430213"/>
            <a:ext cx="7442200" cy="744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59"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Lunch</a:t>
            </a:r>
            <a:endParaRPr lang="en-US" altLang="en-US" sz="4400">
              <a:solidFill>
                <a:schemeClr val="bg1"/>
              </a:solidFill>
              <a:latin typeface="Calibri" panose="020F0502020204030204" pitchFamily="34" charset="0"/>
            </a:endParaRPr>
          </a:p>
        </p:txBody>
      </p:sp>
      <p:pic>
        <p:nvPicPr>
          <p:cNvPr id="17306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0963" y="1322388"/>
            <a:ext cx="16287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1"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4049713"/>
            <a:ext cx="36893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22613" y="1998663"/>
            <a:ext cx="18700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3" name="Picture 16" descr="http://www.healthyfeeds.com/wp-content/uploads/2010/04/grap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625" y="1801813"/>
            <a:ext cx="243998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9625" y="430213"/>
            <a:ext cx="7442200" cy="744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9063" y="3429000"/>
            <a:ext cx="42195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Lunch</a:t>
            </a:r>
            <a:endParaRPr lang="en-US" altLang="en-US" sz="4400">
              <a:solidFill>
                <a:schemeClr val="bg1"/>
              </a:solidFill>
              <a:latin typeface="Calibri" panose="020F0502020204030204" pitchFamily="34" charset="0"/>
            </a:endParaRPr>
          </a:p>
        </p:txBody>
      </p:sp>
      <p:pic>
        <p:nvPicPr>
          <p:cNvPr id="17510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0963" y="1322388"/>
            <a:ext cx="16287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0"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4049713"/>
            <a:ext cx="368935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9625" y="430213"/>
            <a:ext cx="7442200" cy="744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Picture 16" descr="http://www.healthyfeeds.com/wp-content/uploads/2010/04/grap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1749425"/>
            <a:ext cx="24399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9063" y="3429000"/>
            <a:ext cx="4219575" cy="405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7"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Lunch</a:t>
            </a:r>
            <a:endParaRPr lang="en-US" altLang="en-US" sz="4400">
              <a:solidFill>
                <a:schemeClr val="bg1"/>
              </a:solidFill>
              <a:latin typeface="Calibri" panose="020F0502020204030204" pitchFamily="34" charset="0"/>
            </a:endParaRPr>
          </a:p>
        </p:txBody>
      </p:sp>
      <p:pic>
        <p:nvPicPr>
          <p:cNvPr id="17715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60963" y="1322388"/>
            <a:ext cx="16287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9"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122613" y="1998663"/>
            <a:ext cx="18700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Box 3"/>
          <p:cNvSpPr txBox="1">
            <a:spLocks noChangeArrowheads="1"/>
          </p:cNvSpPr>
          <p:nvPr/>
        </p:nvSpPr>
        <p:spPr bwMode="auto">
          <a:xfrm>
            <a:off x="0" y="304800"/>
            <a:ext cx="9144000" cy="12001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p>
          <a:p>
            <a:pPr algn="ctr" eaLnBrk="1" hangingPunct="1"/>
            <a:r>
              <a:rPr lang="en-US" altLang="en-US" sz="2800" b="1">
                <a:solidFill>
                  <a:schemeClr val="bg1"/>
                </a:solidFill>
                <a:latin typeface="Calibri" panose="020F0502020204030204" pitchFamily="34" charset="0"/>
              </a:rPr>
              <a:t>Breakfast and Lunch</a:t>
            </a:r>
            <a:endParaRPr lang="en-US" altLang="en-US" sz="2800">
              <a:solidFill>
                <a:schemeClr val="bg1"/>
              </a:solidFill>
              <a:latin typeface="Calibri" panose="020F0502020204030204" pitchFamily="34" charset="0"/>
            </a:endParaRPr>
          </a:p>
        </p:txBody>
      </p:sp>
      <p:sp>
        <p:nvSpPr>
          <p:cNvPr id="2" name="TextBox 1"/>
          <p:cNvSpPr txBox="1"/>
          <p:nvPr/>
        </p:nvSpPr>
        <p:spPr>
          <a:xfrm>
            <a:off x="2819400" y="4306888"/>
            <a:ext cx="3505200" cy="646112"/>
          </a:xfrm>
          <a:prstGeom prst="rect">
            <a:avLst/>
          </a:prstGeom>
          <a:noFill/>
        </p:spPr>
        <p:txBody>
          <a:bodyPr>
            <a:spAutoFit/>
          </a:bodyPr>
          <a:lstStyle/>
          <a:p>
            <a:pPr algn="ctr" eaLnBrk="1" hangingPunct="1">
              <a:defRPr/>
            </a:pPr>
            <a:r>
              <a:rPr lang="en-US" sz="3600" b="1" dirty="0">
                <a:latin typeface="+mn-lt"/>
                <a:cs typeface="Arial" charset="0"/>
              </a:rPr>
              <a:t>Lunch</a:t>
            </a:r>
          </a:p>
        </p:txBody>
      </p:sp>
      <p:sp>
        <p:nvSpPr>
          <p:cNvPr id="7" name="TextBox 6"/>
          <p:cNvSpPr txBox="1"/>
          <p:nvPr/>
        </p:nvSpPr>
        <p:spPr>
          <a:xfrm>
            <a:off x="2819400" y="1639888"/>
            <a:ext cx="3505200" cy="646112"/>
          </a:xfrm>
          <a:prstGeom prst="rect">
            <a:avLst/>
          </a:prstGeom>
          <a:noFill/>
        </p:spPr>
        <p:txBody>
          <a:bodyPr>
            <a:spAutoFit/>
          </a:bodyPr>
          <a:lstStyle/>
          <a:p>
            <a:pPr algn="ctr" eaLnBrk="1" hangingPunct="1">
              <a:defRPr/>
            </a:pPr>
            <a:r>
              <a:rPr lang="en-US" sz="3600" b="1" dirty="0">
                <a:latin typeface="+mn-lt"/>
                <a:cs typeface="Arial" charset="0"/>
              </a:rPr>
              <a:t>Breakfast</a:t>
            </a:r>
          </a:p>
        </p:txBody>
      </p:sp>
      <p:graphicFrame>
        <p:nvGraphicFramePr>
          <p:cNvPr id="8" name="Table 7"/>
          <p:cNvGraphicFramePr>
            <a:graphicFrameLocks noGrp="1"/>
          </p:cNvGraphicFramePr>
          <p:nvPr/>
        </p:nvGraphicFramePr>
        <p:xfrm>
          <a:off x="228600" y="4957763"/>
          <a:ext cx="8534400" cy="1643062"/>
        </p:xfrm>
        <a:graphic>
          <a:graphicData uri="http://schemas.openxmlformats.org/drawingml/2006/table">
            <a:tbl>
              <a:tblPr/>
              <a:tblGrid>
                <a:gridCol w="2632075"/>
                <a:gridCol w="1939925"/>
                <a:gridCol w="1905000"/>
                <a:gridCol w="2057400"/>
              </a:tblGrid>
              <a:tr h="420640">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Food Components</a:t>
                      </a:r>
                      <a:endParaRPr kumimoji="0" lang="en-US" altLang="en-US"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CDD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Grade K - 5</a:t>
                      </a:r>
                      <a:endParaRPr kumimoji="0" lang="en-US" altLang="en-US"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CDD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Grade 6 – 8</a:t>
                      </a:r>
                      <a:endParaRPr kumimoji="0" lang="en-US" altLang="en-US"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CDDC"/>
                    </a:solid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Grade 9 - 12</a:t>
                      </a:r>
                      <a:endParaRPr kumimoji="0" lang="en-US" altLang="en-US" sz="24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CDDC"/>
                    </a:solidFill>
                  </a:tcPr>
                </a:tc>
              </a:tr>
              <a:tr h="1222422">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2000" b="1"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Grains / Breads</a:t>
                      </a:r>
                      <a:endParaRPr kumimoji="0" lang="en-US" altLang="en-US" sz="11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-Daily / Weekly minimum</a:t>
                      </a:r>
                    </a:p>
                    <a:p>
                      <a:pPr marL="0" marR="0" lvl="0" indent="0" algn="l" defTabSz="914400" rtl="0" eaLnBrk="1" fontAlgn="base" latinLnBrk="0" hangingPunct="1">
                        <a:lnSpc>
                          <a:spcPct val="115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-All whole grain rich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8 oz eq/week</a:t>
                      </a:r>
                      <a:endParaRPr kumimoji="0" lang="en-US" altLang="en-US" sz="2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(1 oz daily min)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8 oz eq/week</a:t>
                      </a:r>
                      <a:endParaRPr kumimoji="0" lang="en-US" altLang="en-US" sz="2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(1 oz daily min)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defRPr>
                          <a:solidFill>
                            <a:schemeClr val="tx1"/>
                          </a:solidFill>
                          <a:latin typeface="Calibri" panose="020F0502020204030204" pitchFamily="34" charset="0"/>
                        </a:defRPr>
                      </a:lvl4pPr>
                      <a:lvl5pPr marL="2057400" indent="-22860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10 oz eq/week</a:t>
                      </a:r>
                      <a:endParaRPr kumimoji="0" lang="en-US" altLang="en-US" sz="2200" b="0" i="0" u="none" strike="noStrike" cap="none" normalizeH="0" baseline="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2200" b="0" i="0" u="none" strike="noStrike" cap="none" normalizeH="0" baseline="0" smtClean="0">
                          <a:ln>
                            <a:noFill/>
                          </a:ln>
                          <a:solidFill>
                            <a:schemeClr val="tx1"/>
                          </a:solidFill>
                          <a:effectLst/>
                          <a:latin typeface="Calibri" panose="020F0502020204030204" pitchFamily="34" charset="0"/>
                          <a:cs typeface="Arial" panose="020B0604020202020204" pitchFamily="34" charset="0"/>
                        </a:rPr>
                        <a:t>(2 oz daily min)</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9" name="Table 8"/>
          <p:cNvGraphicFramePr>
            <a:graphicFrameLocks noGrp="1"/>
          </p:cNvGraphicFramePr>
          <p:nvPr/>
        </p:nvGraphicFramePr>
        <p:xfrm>
          <a:off x="457200" y="2308225"/>
          <a:ext cx="8153400" cy="1471613"/>
        </p:xfrm>
        <a:graphic>
          <a:graphicData uri="http://schemas.openxmlformats.org/drawingml/2006/table">
            <a:tbl>
              <a:tblPr firstRow="1" firstCol="1" bandRow="1"/>
              <a:tblGrid>
                <a:gridCol w="2639590"/>
                <a:gridCol w="1818384"/>
                <a:gridCol w="1759726"/>
                <a:gridCol w="1935700"/>
              </a:tblGrid>
              <a:tr h="420461">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Food Components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87" marR="680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Grade K - 5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087" marR="680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Grade 6 – 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087" marR="680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c>
                  <a:txBody>
                    <a:bodyPr/>
                    <a:lstStyle/>
                    <a:p>
                      <a:pPr marL="0" marR="0" algn="ctr">
                        <a:lnSpc>
                          <a:spcPct val="115000"/>
                        </a:lnSpc>
                        <a:spcBef>
                          <a:spcPts val="0"/>
                        </a:spcBef>
                        <a:spcAft>
                          <a:spcPts val="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Grade 9 - 12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087" marR="680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CDDC"/>
                    </a:solidFill>
                  </a:tcPr>
                </a:tc>
              </a:tr>
              <a:tr h="1051152">
                <a:tc>
                  <a:txBody>
                    <a:bodyPr/>
                    <a:lstStyle/>
                    <a:p>
                      <a:pPr marL="0" marR="0">
                        <a:lnSpc>
                          <a:spcPct val="115000"/>
                        </a:lnSpc>
                        <a:spcBef>
                          <a:spcPts val="0"/>
                        </a:spcBef>
                        <a:spcAft>
                          <a:spcPts val="0"/>
                        </a:spcAft>
                      </a:pPr>
                      <a:r>
                        <a:rPr lang="en-US" sz="2200" b="1">
                          <a:effectLst/>
                          <a:latin typeface="Calibri" panose="020F0502020204030204" pitchFamily="34" charset="0"/>
                          <a:ea typeface="Calibri" panose="020F0502020204030204" pitchFamily="34" charset="0"/>
                          <a:cs typeface="Times New Roman" panose="02020603050405020304" pitchFamily="18" charset="0"/>
                        </a:rPr>
                        <a:t>Grains / Breads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-Daily / Weekly minimum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-All whole grain rich</a:t>
                      </a:r>
                      <a:r>
                        <a:rPr lang="en-US" sz="2000">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087" marR="680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dirty="0">
                          <a:effectLst/>
                          <a:latin typeface="Calibri" panose="020F0502020204030204" pitchFamily="34" charset="0"/>
                          <a:ea typeface="Calibri" panose="020F0502020204030204" pitchFamily="34" charset="0"/>
                          <a:cs typeface="Arial" panose="020B0604020202020204" pitchFamily="34" charset="0"/>
                        </a:rPr>
                        <a:t>7 oz eq/week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dirty="0">
                          <a:effectLst/>
                          <a:latin typeface="Calibri" panose="020F0502020204030204" pitchFamily="34" charset="0"/>
                          <a:ea typeface="Calibri" panose="020F0502020204030204" pitchFamily="34" charset="0"/>
                          <a:cs typeface="Arial" panose="020B0604020202020204" pitchFamily="34" charset="0"/>
                        </a:rPr>
                        <a:t>(1 oz daily 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87" marR="680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a:effectLst/>
                          <a:latin typeface="Calibri" panose="020F0502020204030204" pitchFamily="34" charset="0"/>
                          <a:ea typeface="Calibri" panose="020F0502020204030204" pitchFamily="34" charset="0"/>
                          <a:cs typeface="Arial" panose="020B0604020202020204" pitchFamily="34" charset="0"/>
                        </a:rPr>
                        <a:t>8 oz eq/week</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a:effectLst/>
                          <a:latin typeface="Calibri" panose="020F0502020204030204" pitchFamily="34" charset="0"/>
                          <a:ea typeface="Calibri" panose="020F0502020204030204" pitchFamily="34" charset="0"/>
                          <a:cs typeface="Arial" panose="020B0604020202020204" pitchFamily="34" charset="0"/>
                        </a:rPr>
                        <a:t>(1 oz daily min)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087" marR="680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200" dirty="0">
                          <a:effectLst/>
                          <a:latin typeface="Calibri" panose="020F0502020204030204" pitchFamily="34" charset="0"/>
                          <a:ea typeface="Calibri" panose="020F0502020204030204" pitchFamily="34" charset="0"/>
                          <a:cs typeface="Arial" panose="020B0604020202020204" pitchFamily="34" charset="0"/>
                        </a:rPr>
                        <a:t>9 oz eq/week</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dirty="0">
                          <a:effectLst/>
                          <a:latin typeface="Calibri" panose="020F0502020204030204" pitchFamily="34" charset="0"/>
                          <a:ea typeface="Calibri" panose="020F0502020204030204" pitchFamily="34" charset="0"/>
                          <a:cs typeface="Arial" panose="020B0604020202020204" pitchFamily="34" charset="0"/>
                        </a:rPr>
                        <a:t>(1 oz daily min)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087" marR="680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ustDataLst>
      <p:tags r:id="rId1"/>
    </p:custData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09625" y="430213"/>
            <a:ext cx="7442200" cy="744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Picture 16" descr="http://www.healthyfeeds.com/wp-content/uploads/2010/04/grap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038" y="1749425"/>
            <a:ext cx="2439987"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Lunch</a:t>
            </a:r>
            <a:endParaRPr lang="en-US" altLang="en-US" sz="4400">
              <a:solidFill>
                <a:schemeClr val="bg1"/>
              </a:solidFill>
              <a:latin typeface="Calibri" panose="020F0502020204030204" pitchFamily="34" charset="0"/>
            </a:endParaRPr>
          </a:p>
        </p:txBody>
      </p:sp>
      <p:pic>
        <p:nvPicPr>
          <p:cNvPr id="17920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60963" y="1322388"/>
            <a:ext cx="1628775" cy="232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122613" y="1998663"/>
            <a:ext cx="1870075"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Lunch</a:t>
            </a:r>
            <a:endParaRPr lang="en-US" altLang="en-US" sz="4400">
              <a:solidFill>
                <a:schemeClr val="bg1"/>
              </a:solidFill>
              <a:latin typeface="Calibri" panose="020F0502020204030204" pitchFamily="34" charset="0"/>
            </a:endParaRPr>
          </a:p>
        </p:txBody>
      </p:sp>
      <p:pic>
        <p:nvPicPr>
          <p:cNvPr id="205827" name="Picture 2"/>
          <p:cNvPicPr>
            <a:picLocks noGrp="1" noChangeAspect="1" noChangeArrowheads="1"/>
          </p:cNvPicPr>
          <p:nvPr>
            <p:ph idx="1"/>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8293" y="1100731"/>
            <a:ext cx="8677162" cy="579339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388" y="1276350"/>
            <a:ext cx="16827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386513" y="3462338"/>
            <a:ext cx="1447800" cy="311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1 cup milk</a:t>
            </a:r>
          </a:p>
        </p:txBody>
      </p:sp>
      <p:sp>
        <p:nvSpPr>
          <p:cNvPr id="11" name="Rectangle 10"/>
          <p:cNvSpPr/>
          <p:nvPr/>
        </p:nvSpPr>
        <p:spPr>
          <a:xfrm>
            <a:off x="4213225" y="3463925"/>
            <a:ext cx="14478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½  cup Veg.</a:t>
            </a:r>
          </a:p>
        </p:txBody>
      </p:sp>
      <p:sp>
        <p:nvSpPr>
          <p:cNvPr id="12" name="Rectangle 11"/>
          <p:cNvSpPr/>
          <p:nvPr/>
        </p:nvSpPr>
        <p:spPr>
          <a:xfrm>
            <a:off x="6011863" y="6199188"/>
            <a:ext cx="1957387" cy="2984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2 M/MA + 2 Grain</a:t>
            </a:r>
          </a:p>
        </p:txBody>
      </p:sp>
      <p:pic>
        <p:nvPicPr>
          <p:cNvPr id="18125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32338" y="4184650"/>
            <a:ext cx="330835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7" name="Picture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749675" y="1441450"/>
            <a:ext cx="242411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2998788" y="6235700"/>
            <a:ext cx="1447800" cy="3048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½  cup Veg.</a:t>
            </a:r>
          </a:p>
        </p:txBody>
      </p:sp>
      <p:pic>
        <p:nvPicPr>
          <p:cNvPr id="181259"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825120">
            <a:off x="2109788" y="1065213"/>
            <a:ext cx="25273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60" name="Picture 19"/>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3825120">
            <a:off x="1335088" y="1166813"/>
            <a:ext cx="2741612"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195513" y="3457575"/>
            <a:ext cx="1447800" cy="3111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1 cup fruit</a:t>
            </a:r>
          </a:p>
        </p:txBody>
      </p:sp>
      <p:pic>
        <p:nvPicPr>
          <p:cNvPr id="181262"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673225" y="4086225"/>
            <a:ext cx="2986088"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Lunch</a:t>
            </a:r>
            <a:endParaRPr lang="en-US" altLang="en-US" sz="4400">
              <a:solidFill>
                <a:schemeClr val="bg1"/>
              </a:solidFill>
              <a:latin typeface="Calibri" panose="020F0502020204030204" pitchFamily="34" charset="0"/>
            </a:endParaRPr>
          </a:p>
        </p:txBody>
      </p:sp>
      <p:pic>
        <p:nvPicPr>
          <p:cNvPr id="205827" name="Picture 2"/>
          <p:cNvPicPr>
            <a:picLocks noGrp="1" noChangeAspect="1" noChangeArrowheads="1"/>
          </p:cNvPicPr>
          <p:nvPr>
            <p:ph idx="1"/>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8293" y="1100731"/>
            <a:ext cx="8677162" cy="579339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32338" y="4184650"/>
            <a:ext cx="330835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0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49675" y="1441450"/>
            <a:ext cx="242411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Lunch</a:t>
            </a:r>
            <a:endParaRPr lang="en-US" altLang="en-US" sz="4400">
              <a:solidFill>
                <a:schemeClr val="bg1"/>
              </a:solidFill>
              <a:latin typeface="Calibri" panose="020F0502020204030204" pitchFamily="34" charset="0"/>
            </a:endParaRPr>
          </a:p>
        </p:txBody>
      </p:sp>
      <p:pic>
        <p:nvPicPr>
          <p:cNvPr id="205827" name="Picture 2"/>
          <p:cNvPicPr>
            <a:picLocks noGrp="1" noChangeAspect="1" noChangeArrowheads="1"/>
          </p:cNvPicPr>
          <p:nvPr>
            <p:ph idx="1"/>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8293" y="1100731"/>
            <a:ext cx="8677162" cy="579339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388" y="1276350"/>
            <a:ext cx="16827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32338" y="4184650"/>
            <a:ext cx="330835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Lunch</a:t>
            </a:r>
            <a:endParaRPr lang="en-US" altLang="en-US" sz="4400">
              <a:solidFill>
                <a:schemeClr val="bg1"/>
              </a:solidFill>
              <a:latin typeface="Calibri" panose="020F0502020204030204" pitchFamily="34" charset="0"/>
            </a:endParaRPr>
          </a:p>
        </p:txBody>
      </p:sp>
      <p:pic>
        <p:nvPicPr>
          <p:cNvPr id="205827" name="Picture 2"/>
          <p:cNvPicPr>
            <a:picLocks noGrp="1" noChangeAspect="1" noChangeArrowheads="1"/>
          </p:cNvPicPr>
          <p:nvPr>
            <p:ph idx="1"/>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8293" y="1100731"/>
            <a:ext cx="8677162" cy="579339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388" y="1276350"/>
            <a:ext cx="16827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7"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49675" y="1441450"/>
            <a:ext cx="242411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3825120">
            <a:off x="2206626" y="1320800"/>
            <a:ext cx="2271712"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9" name="Picture 1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rot="3825120">
            <a:off x="1550988" y="1301750"/>
            <a:ext cx="253841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Lunch</a:t>
            </a:r>
            <a:endParaRPr lang="en-US" altLang="en-US" sz="4400">
              <a:solidFill>
                <a:schemeClr val="bg1"/>
              </a:solidFill>
              <a:latin typeface="Calibri" panose="020F0502020204030204" pitchFamily="34" charset="0"/>
            </a:endParaRPr>
          </a:p>
        </p:txBody>
      </p:sp>
      <p:pic>
        <p:nvPicPr>
          <p:cNvPr id="205827" name="Picture 2"/>
          <p:cNvPicPr>
            <a:picLocks noGrp="1" noChangeAspect="1" noChangeArrowheads="1"/>
          </p:cNvPicPr>
          <p:nvPr>
            <p:ph idx="1"/>
          </p:nvPr>
        </p:nvPicPr>
        <p:blipFill>
          <a:blip r:embed="rId4">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08293" y="1100731"/>
            <a:ext cx="8677162" cy="579339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8388" y="1276350"/>
            <a:ext cx="1682750" cy="240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5"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49675" y="1441450"/>
            <a:ext cx="2424113"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944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57350" y="4249738"/>
            <a:ext cx="29876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Content Placeholder 2"/>
          <p:cNvSpPr>
            <a:spLocks noGrp="1"/>
          </p:cNvSpPr>
          <p:nvPr>
            <p:ph idx="1"/>
          </p:nvPr>
        </p:nvSpPr>
        <p:spPr bwMode="auto">
          <a:xfrm>
            <a:off x="457200" y="2332038"/>
            <a:ext cx="8229600" cy="4525962"/>
          </a:xfrm>
          <a:extLst/>
        </p:spPr>
        <p:txBody>
          <a:bodyPr vert="horz" wrap="square" lIns="91440" tIns="45720" rIns="91440" bIns="45720" numCol="1" anchor="t" anchorCtr="0" compatLnSpc="1">
            <a:prstTxWarp prst="textNoShape">
              <a:avLst/>
            </a:prstTxWarp>
          </a:bodyPr>
          <a:lstStyle/>
          <a:p>
            <a:pPr algn="ctr" eaLnBrk="1" hangingPunct="1">
              <a:buFont typeface="Arial" charset="0"/>
              <a:buChar char="•"/>
              <a:defRPr/>
            </a:pPr>
            <a:r>
              <a:rPr lang="en-US" sz="3600" b="1" dirty="0" smtClean="0"/>
              <a:t>Offer vs Serve is </a:t>
            </a:r>
            <a:r>
              <a:rPr lang="en-US" sz="3600" b="1" u="sng" dirty="0" smtClean="0"/>
              <a:t>optional</a:t>
            </a:r>
            <a:r>
              <a:rPr lang="en-US" sz="3600" b="1" dirty="0" smtClean="0"/>
              <a:t> at Breakfast for </a:t>
            </a:r>
            <a:r>
              <a:rPr lang="en-US" sz="3600" b="1" u="sng" dirty="0" smtClean="0"/>
              <a:t>all</a:t>
            </a:r>
            <a:r>
              <a:rPr lang="en-US" sz="3600" b="1" dirty="0" smtClean="0"/>
              <a:t> grade groups</a:t>
            </a:r>
          </a:p>
          <a:p>
            <a:pPr marL="0" indent="0" algn="ctr" eaLnBrk="1" hangingPunct="1">
              <a:buFont typeface="Arial" charset="0"/>
              <a:buNone/>
              <a:defRPr/>
            </a:pPr>
            <a:endParaRPr lang="en-US" sz="3600" b="1" dirty="0" smtClean="0"/>
          </a:p>
          <a:p>
            <a:pPr algn="ctr" eaLnBrk="1" hangingPunct="1">
              <a:buFont typeface="Arial" charset="0"/>
              <a:buChar char="•"/>
              <a:defRPr/>
            </a:pPr>
            <a:r>
              <a:rPr lang="en-US" sz="3600" b="1" dirty="0" smtClean="0"/>
              <a:t>OVS works differently at Breakfast than it does at Lunch</a:t>
            </a:r>
            <a:endParaRPr lang="en-US" sz="3600" dirty="0" smtClean="0"/>
          </a:p>
        </p:txBody>
      </p:sp>
      <p:sp>
        <p:nvSpPr>
          <p:cNvPr id="191491"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sp>
        <p:nvSpPr>
          <p:cNvPr id="19149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5DF0B224-2297-4992-A9FE-CBF6BFB52D63}" type="slidenum">
              <a:rPr lang="en-US" altLang="en-US" smtClean="0">
                <a:latin typeface="Calibri" panose="020F0502020204030204" pitchFamily="34" charset="0"/>
              </a:rPr>
              <a:pPr algn="r"/>
              <a:t>86</a:t>
            </a:fld>
            <a:endParaRPr lang="en-US" altLang="en-US"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Content Placeholder 2"/>
          <p:cNvSpPr>
            <a:spLocks noGrp="1"/>
          </p:cNvSpPr>
          <p:nvPr>
            <p:ph idx="1"/>
          </p:nvPr>
        </p:nvSpPr>
        <p:spPr bwMode="auto">
          <a:xfrm>
            <a:off x="533400" y="1265238"/>
            <a:ext cx="8382000" cy="4953000"/>
          </a:xfrm>
          <a:extLst/>
        </p:spPr>
        <p:txBody>
          <a:bodyPr vert="horz" wrap="square" lIns="91440" tIns="45720" rIns="91440" bIns="45720" numCol="1" anchor="t" anchorCtr="0" compatLnSpc="1">
            <a:prstTxWarp prst="textNoShape">
              <a:avLst/>
            </a:prstTxWarp>
          </a:bodyPr>
          <a:lstStyle/>
          <a:p>
            <a:pPr marL="0" indent="0" algn="ctr" eaLnBrk="1" hangingPunct="1">
              <a:buFont typeface="Arial" charset="0"/>
              <a:buNone/>
              <a:defRPr/>
            </a:pPr>
            <a:r>
              <a:rPr lang="en-US" sz="4000" b="1" dirty="0" smtClean="0"/>
              <a:t>Important Meal Pattern Reminders that affect OVS</a:t>
            </a:r>
          </a:p>
          <a:p>
            <a:pPr algn="ctr" eaLnBrk="1" hangingPunct="1">
              <a:buFont typeface="Arial" charset="0"/>
              <a:buChar char="•"/>
              <a:defRPr/>
            </a:pPr>
            <a:r>
              <a:rPr lang="en-US" sz="3600" dirty="0" smtClean="0"/>
              <a:t>Fruit component is 1 cup...                          1 cup = 1 item</a:t>
            </a:r>
          </a:p>
          <a:p>
            <a:pPr algn="ctr" eaLnBrk="1" hangingPunct="1">
              <a:buFont typeface="Arial" charset="0"/>
              <a:buChar char="•"/>
              <a:defRPr/>
            </a:pPr>
            <a:r>
              <a:rPr lang="en-US" sz="3600" dirty="0" smtClean="0"/>
              <a:t>Meat/ Meat Alternates (M/MA) can substitute as a Grain </a:t>
            </a:r>
            <a:r>
              <a:rPr lang="en-US" sz="3600" b="1" dirty="0" smtClean="0"/>
              <a:t>OR</a:t>
            </a:r>
            <a:r>
              <a:rPr lang="en-US" sz="3600" dirty="0" smtClean="0"/>
              <a:t> count as an Extra</a:t>
            </a:r>
          </a:p>
          <a:p>
            <a:pPr algn="ctr" eaLnBrk="1" hangingPunct="1">
              <a:buFont typeface="Arial" charset="0"/>
              <a:buChar char="•"/>
              <a:defRPr/>
            </a:pPr>
            <a:r>
              <a:rPr lang="en-US" sz="3600" dirty="0" smtClean="0"/>
              <a:t>Vegetables can substitute as a Fruit </a:t>
            </a:r>
            <a:r>
              <a:rPr lang="en-US" sz="3600" b="1" dirty="0" smtClean="0"/>
              <a:t>OR</a:t>
            </a:r>
            <a:r>
              <a:rPr lang="en-US" sz="3600" dirty="0" smtClean="0"/>
              <a:t> count as an extra</a:t>
            </a:r>
          </a:p>
          <a:p>
            <a:pPr marL="0" indent="0" algn="ctr" eaLnBrk="1" hangingPunct="1">
              <a:buFont typeface="Arial" charset="0"/>
              <a:buNone/>
              <a:defRPr/>
            </a:pPr>
            <a:r>
              <a:rPr lang="en-US" dirty="0" smtClean="0"/>
              <a:t>(Extra = Not counted as a component or item)</a:t>
            </a:r>
          </a:p>
        </p:txBody>
      </p:sp>
      <p:sp>
        <p:nvSpPr>
          <p:cNvPr id="193539"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sp>
        <p:nvSpPr>
          <p:cNvPr id="19354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E4FFF8BA-725D-407A-A13D-A75F98EEA162}" type="slidenum">
              <a:rPr lang="en-US" altLang="en-US" smtClean="0">
                <a:latin typeface="Calibri" panose="020F0502020204030204" pitchFamily="34" charset="0"/>
              </a:rPr>
              <a:pPr algn="r"/>
              <a:t>87</a:t>
            </a:fld>
            <a:endParaRPr lang="en-US" altLang="en-US"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Content Placeholder 2"/>
          <p:cNvSpPr>
            <a:spLocks noGrp="1"/>
          </p:cNvSpPr>
          <p:nvPr>
            <p:ph idx="1"/>
          </p:nvPr>
        </p:nvSpPr>
        <p:spPr bwMode="auto">
          <a:xfrm>
            <a:off x="457200" y="1751013"/>
            <a:ext cx="8229600" cy="4375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dirty="0" smtClean="0"/>
              <a:t>Must </a:t>
            </a:r>
            <a:r>
              <a:rPr lang="en-US" altLang="en-US" sz="3600" dirty="0" smtClean="0"/>
              <a:t>offer / menu at least 4 food </a:t>
            </a:r>
            <a:r>
              <a:rPr lang="en-US" altLang="en-US" sz="3600" b="1" u="sng" dirty="0" smtClean="0"/>
              <a:t>items</a:t>
            </a:r>
          </a:p>
          <a:p>
            <a:pPr eaLnBrk="1" hangingPunct="1"/>
            <a:r>
              <a:rPr lang="en-US" altLang="en-US" sz="3600" dirty="0" smtClean="0"/>
              <a:t>Student must select </a:t>
            </a:r>
            <a:r>
              <a:rPr lang="en-US" altLang="en-US" sz="3600" u="sng" dirty="0" smtClean="0"/>
              <a:t>at least 3 food items</a:t>
            </a:r>
          </a:p>
          <a:p>
            <a:pPr eaLnBrk="1" hangingPunct="1"/>
            <a:r>
              <a:rPr lang="en-US" altLang="en-US" sz="3600" dirty="0" smtClean="0"/>
              <a:t>Student must take at least ½ cup fruit </a:t>
            </a:r>
            <a:r>
              <a:rPr lang="en-US" altLang="en-US" sz="2800" dirty="0" smtClean="0"/>
              <a:t>(and/or vegetable)</a:t>
            </a:r>
          </a:p>
          <a:p>
            <a:pPr eaLnBrk="1" hangingPunct="1"/>
            <a:r>
              <a:rPr lang="en-US" altLang="en-US" sz="3600" dirty="0" smtClean="0"/>
              <a:t>Items selected:                                               	</a:t>
            </a:r>
            <a:r>
              <a:rPr lang="en-US" altLang="en-US" sz="2800" dirty="0" smtClean="0"/>
              <a:t>-Must be in the required minimum servings.</a:t>
            </a:r>
          </a:p>
        </p:txBody>
      </p:sp>
      <p:sp>
        <p:nvSpPr>
          <p:cNvPr id="195587"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sp>
        <p:nvSpPr>
          <p:cNvPr id="19558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EF1C8F8-B665-4745-BC97-D725E88AE669}" type="slidenum">
              <a:rPr lang="en-US" altLang="en-US" smtClean="0">
                <a:latin typeface="Calibri" panose="020F0502020204030204" pitchFamily="34" charset="0"/>
              </a:rPr>
              <a:pPr algn="r"/>
              <a:t>88</a:t>
            </a:fld>
            <a:endParaRPr lang="en-US" altLang="en-US"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Content Placeholder 2"/>
          <p:cNvSpPr>
            <a:spLocks noGrp="1"/>
          </p:cNvSpPr>
          <p:nvPr>
            <p:ph idx="1"/>
          </p:nvPr>
        </p:nvSpPr>
        <p:spPr bwMode="auto">
          <a:xfrm>
            <a:off x="266700" y="3276600"/>
            <a:ext cx="8610600" cy="2892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spcBef>
                <a:spcPct val="0"/>
              </a:spcBef>
            </a:pPr>
            <a:r>
              <a:rPr lang="en-US" altLang="en-US" sz="3600" smtClean="0"/>
              <a:t>A mix of different fruits  </a:t>
            </a:r>
          </a:p>
          <a:p>
            <a:pPr algn="ctr" eaLnBrk="1" hangingPunct="1"/>
            <a:r>
              <a:rPr lang="en-US" altLang="en-US" sz="3600" smtClean="0"/>
              <a:t>A mix of fruits and vegetables</a:t>
            </a:r>
          </a:p>
          <a:p>
            <a:pPr algn="ctr" eaLnBrk="1" hangingPunct="1"/>
            <a:r>
              <a:rPr lang="en-US" altLang="en-US" sz="3600" smtClean="0"/>
              <a:t>Minimum creditable amount is ⅛ c.</a:t>
            </a:r>
          </a:p>
        </p:txBody>
      </p:sp>
      <p:sp>
        <p:nvSpPr>
          <p:cNvPr id="197635"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sp>
        <p:nvSpPr>
          <p:cNvPr id="16388" name="TextBox 3"/>
          <p:cNvSpPr txBox="1">
            <a:spLocks noChangeArrowheads="1"/>
          </p:cNvSpPr>
          <p:nvPr/>
        </p:nvSpPr>
        <p:spPr bwMode="auto">
          <a:xfrm>
            <a:off x="533400" y="1600200"/>
            <a:ext cx="8077200" cy="1323975"/>
          </a:xfrm>
          <a:prstGeom prst="rect">
            <a:avLst/>
          </a:prstGeom>
          <a:noFill/>
          <a:ln w="9525">
            <a:noFill/>
            <a:miter lim="800000"/>
            <a:headEnd/>
            <a:tailEnd/>
          </a:ln>
        </p:spPr>
        <p:txBody>
          <a:bodyPr>
            <a:spAutoFit/>
          </a:bodyPr>
          <a:lstStyle/>
          <a:p>
            <a:pPr algn="ctr" eaLnBrk="1" hangingPunct="1">
              <a:defRPr/>
            </a:pPr>
            <a:r>
              <a:rPr lang="en-US" sz="4000" b="1" dirty="0">
                <a:latin typeface="+mn-lt"/>
                <a:cs typeface="Arial" charset="0"/>
              </a:rPr>
              <a:t>The ½ cup minimum serving of fruit may be:</a:t>
            </a:r>
          </a:p>
        </p:txBody>
      </p:sp>
      <p:sp>
        <p:nvSpPr>
          <p:cNvPr id="19763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041A870-F2A8-4785-979C-67B4C1209FCD}" type="slidenum">
              <a:rPr lang="en-US" altLang="en-US" smtClean="0">
                <a:latin typeface="Calibri" panose="020F0502020204030204" pitchFamily="34" charset="0"/>
              </a:rPr>
              <a:pPr algn="r"/>
              <a:t>89</a:t>
            </a:fld>
            <a:endParaRPr lang="en-US" altLang="en-US"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Grains / Breads</a:t>
            </a:r>
            <a:endParaRPr lang="en-US" altLang="en-US" sz="4400">
              <a:solidFill>
                <a:schemeClr val="bg1"/>
              </a:solidFill>
              <a:latin typeface="Calibri" panose="020F0502020204030204" pitchFamily="34" charset="0"/>
            </a:endParaRPr>
          </a:p>
        </p:txBody>
      </p:sp>
      <p:pic>
        <p:nvPicPr>
          <p:cNvPr id="3174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1295400"/>
            <a:ext cx="4200525" cy="543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p:cNvSpPr>
            <a:spLocks noGrp="1"/>
          </p:cNvSpPr>
          <p:nvPr>
            <p:ph idx="1"/>
          </p:nvPr>
        </p:nvSpPr>
        <p:spPr bwMode="auto">
          <a:xfrm>
            <a:off x="609600" y="1371600"/>
            <a:ext cx="8229600" cy="838200"/>
          </a:xfrm>
          <a:solidFill>
            <a:schemeClr val="bg1">
              <a:lumMod val="85000"/>
            </a:schemeClr>
          </a:solidFill>
        </p:spPr>
        <p:txBody>
          <a:bodyPr vert="horz" wrap="square" lIns="91440" tIns="45720" rIns="91440" bIns="45720" numCol="1" anchor="t" anchorCtr="0" compatLnSpc="1">
            <a:prstTxWarp prst="textNoShape">
              <a:avLst/>
            </a:prstTxWarp>
          </a:bodyPr>
          <a:lstStyle/>
          <a:p>
            <a:pPr algn="ctr" eaLnBrk="1" hangingPunct="1">
              <a:buFont typeface="Arial" charset="0"/>
              <a:buNone/>
              <a:defRPr/>
            </a:pPr>
            <a:r>
              <a:rPr lang="en-US" sz="3600" b="1" dirty="0" smtClean="0"/>
              <a:t>Component</a:t>
            </a:r>
          </a:p>
        </p:txBody>
      </p:sp>
      <p:sp>
        <p:nvSpPr>
          <p:cNvPr id="199683"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sp>
        <p:nvSpPr>
          <p:cNvPr id="3" name="TextBox 2"/>
          <p:cNvSpPr txBox="1"/>
          <p:nvPr/>
        </p:nvSpPr>
        <p:spPr>
          <a:xfrm>
            <a:off x="571500" y="4459288"/>
            <a:ext cx="8153400" cy="646112"/>
          </a:xfrm>
          <a:prstGeom prst="rect">
            <a:avLst/>
          </a:prstGeom>
          <a:solidFill>
            <a:schemeClr val="bg1">
              <a:lumMod val="85000"/>
            </a:schemeClr>
          </a:solidFill>
        </p:spPr>
        <p:txBody>
          <a:bodyPr>
            <a:spAutoFit/>
          </a:bodyPr>
          <a:lstStyle/>
          <a:p>
            <a:pPr marL="342900" indent="-342900" algn="ctr" eaLnBrk="1" hangingPunct="1">
              <a:spcBef>
                <a:spcPct val="20000"/>
              </a:spcBef>
              <a:defRPr/>
            </a:pPr>
            <a:r>
              <a:rPr lang="en-US" sz="3600" b="1" dirty="0">
                <a:solidFill>
                  <a:prstClr val="black"/>
                </a:solidFill>
                <a:latin typeface="Calibri"/>
                <a:cs typeface="+mn-cs"/>
              </a:rPr>
              <a:t>Item</a:t>
            </a:r>
          </a:p>
        </p:txBody>
      </p:sp>
      <p:sp>
        <p:nvSpPr>
          <p:cNvPr id="199685" name="Rectangle 1"/>
          <p:cNvSpPr>
            <a:spLocks noChangeArrowheads="1"/>
          </p:cNvSpPr>
          <p:nvPr/>
        </p:nvSpPr>
        <p:spPr bwMode="auto">
          <a:xfrm>
            <a:off x="668338" y="2362200"/>
            <a:ext cx="81534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t>One of three food groups that comprise a reimbursable breakfast</a:t>
            </a:r>
          </a:p>
          <a:p>
            <a:pPr algn="ctr" eaLnBrk="1" hangingPunct="1">
              <a:buFont typeface="Arial" panose="020B0604020202020204" pitchFamily="34" charset="0"/>
              <a:buNone/>
            </a:pPr>
            <a:r>
              <a:rPr lang="en-US" altLang="en-US" sz="3200"/>
              <a:t>(grains or meat/meat alternate; fruit or vegetable; milk)</a:t>
            </a:r>
          </a:p>
        </p:txBody>
      </p:sp>
      <p:sp>
        <p:nvSpPr>
          <p:cNvPr id="199686" name="Rectangle 5"/>
          <p:cNvSpPr>
            <a:spLocks noChangeArrowheads="1"/>
          </p:cNvSpPr>
          <p:nvPr/>
        </p:nvSpPr>
        <p:spPr bwMode="auto">
          <a:xfrm>
            <a:off x="669925" y="5105400"/>
            <a:ext cx="792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a:t>A specific food offered within the three food components</a:t>
            </a:r>
            <a:r>
              <a:rPr lang="en-US" altLang="en-US" b="1"/>
              <a:t>.</a:t>
            </a:r>
            <a:endParaRPr lang="en-US" altLang="en-US"/>
          </a:p>
        </p:txBody>
      </p:sp>
      <p:sp>
        <p:nvSpPr>
          <p:cNvPr id="199687"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F29ECA5F-03F6-416B-A8E1-938BFB73FFD6}" type="slidenum">
              <a:rPr lang="en-US" altLang="en-US" smtClean="0">
                <a:latin typeface="Calibri" panose="020F0502020204030204" pitchFamily="34" charset="0"/>
              </a:rPr>
              <a:pPr algn="r"/>
              <a:t>90</a:t>
            </a:fld>
            <a:endParaRPr lang="en-US" altLang="en-US"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Box 3"/>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a:t>
            </a:r>
          </a:p>
          <a:p>
            <a:pPr algn="ctr" eaLnBrk="1" hangingPunct="1"/>
            <a:r>
              <a:rPr lang="en-US" altLang="en-US" sz="4400" b="1">
                <a:solidFill>
                  <a:schemeClr val="bg1"/>
                </a:solidFill>
                <a:latin typeface="Calibri" panose="020F0502020204030204" pitchFamily="34" charset="0"/>
              </a:rPr>
              <a:t>Counting Items</a:t>
            </a:r>
            <a:endParaRPr lang="en-US" altLang="en-US" sz="4400">
              <a:solidFill>
                <a:schemeClr val="bg1"/>
              </a:solidFill>
              <a:latin typeface="Calibri" panose="020F0502020204030204" pitchFamily="34" charset="0"/>
            </a:endParaRPr>
          </a:p>
        </p:txBody>
      </p:sp>
      <p:sp>
        <p:nvSpPr>
          <p:cNvPr id="201731" name="TextBox 5"/>
          <p:cNvSpPr txBox="1">
            <a:spLocks noChangeArrowheads="1"/>
          </p:cNvSpPr>
          <p:nvPr/>
        </p:nvSpPr>
        <p:spPr bwMode="auto">
          <a:xfrm>
            <a:off x="3009900" y="3810000"/>
            <a:ext cx="2857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b="1">
                <a:solidFill>
                  <a:schemeClr val="bg1"/>
                </a:solidFill>
              </a:rPr>
              <a:t>1 Item</a:t>
            </a:r>
          </a:p>
        </p:txBody>
      </p:sp>
      <p:sp>
        <p:nvSpPr>
          <p:cNvPr id="2017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2A6DF287-C82F-45FC-A75C-E5CB58FEDF03}" type="slidenum">
              <a:rPr lang="en-US" altLang="en-US" smtClean="0">
                <a:latin typeface="Calibri" panose="020F0502020204030204" pitchFamily="34" charset="0"/>
              </a:rPr>
              <a:pPr algn="r"/>
              <a:t>91</a:t>
            </a:fld>
            <a:endParaRPr lang="en-US" altLang="en-US" smtClean="0">
              <a:latin typeface="Calibri" panose="020F0502020204030204" pitchFamily="34" charset="0"/>
            </a:endParaRPr>
          </a:p>
        </p:txBody>
      </p:sp>
      <p:sp>
        <p:nvSpPr>
          <p:cNvPr id="7" name="TextBox 6"/>
          <p:cNvSpPr txBox="1"/>
          <p:nvPr/>
        </p:nvSpPr>
        <p:spPr>
          <a:xfrm>
            <a:off x="533400" y="3208338"/>
            <a:ext cx="8153400" cy="1203325"/>
          </a:xfrm>
          <a:prstGeom prst="rect">
            <a:avLst/>
          </a:prstGeom>
          <a:solidFill>
            <a:schemeClr val="accent3">
              <a:lumMod val="60000"/>
              <a:lumOff val="40000"/>
            </a:schemeClr>
          </a:solidFill>
        </p:spPr>
        <p:txBody>
          <a:bodyPr>
            <a:spAutoFit/>
          </a:bodyPr>
          <a:lstStyle/>
          <a:p>
            <a:pPr marL="342900" indent="-342900" algn="ctr" eaLnBrk="1" hangingPunct="1">
              <a:spcBef>
                <a:spcPct val="20000"/>
              </a:spcBef>
              <a:defRPr/>
            </a:pPr>
            <a:r>
              <a:rPr lang="en-US" sz="3600" b="1" dirty="0">
                <a:solidFill>
                  <a:prstClr val="black"/>
                </a:solidFill>
                <a:latin typeface="Calibri"/>
                <a:cs typeface="+mn-cs"/>
              </a:rPr>
              <a:t>The Menu Planner Decides how to count the items!</a:t>
            </a:r>
          </a:p>
        </p:txBody>
      </p:sp>
    </p:spTree>
    <p:custDataLst>
      <p:tags r:id="rId1"/>
    </p:custData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Box 3"/>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a:t>
            </a:r>
          </a:p>
          <a:p>
            <a:pPr algn="ctr" eaLnBrk="1" hangingPunct="1"/>
            <a:r>
              <a:rPr lang="en-US" altLang="en-US" sz="4400" b="1">
                <a:solidFill>
                  <a:schemeClr val="bg1"/>
                </a:solidFill>
                <a:latin typeface="Calibri" panose="020F0502020204030204" pitchFamily="34" charset="0"/>
              </a:rPr>
              <a:t>Counting Items</a:t>
            </a:r>
            <a:endParaRPr lang="en-US" altLang="en-US" sz="4400">
              <a:solidFill>
                <a:schemeClr val="bg1"/>
              </a:solidFill>
              <a:latin typeface="Calibri" panose="020F0502020204030204" pitchFamily="34" charset="0"/>
            </a:endParaRPr>
          </a:p>
        </p:txBody>
      </p:sp>
      <p:sp>
        <p:nvSpPr>
          <p:cNvPr id="203779" name="TextBox 3"/>
          <p:cNvSpPr txBox="1">
            <a:spLocks noChangeArrowheads="1"/>
          </p:cNvSpPr>
          <p:nvPr/>
        </p:nvSpPr>
        <p:spPr bwMode="auto">
          <a:xfrm>
            <a:off x="3009900" y="5973763"/>
            <a:ext cx="3124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1 oz grain eq</a:t>
            </a:r>
          </a:p>
        </p:txBody>
      </p:sp>
      <p:pic>
        <p:nvPicPr>
          <p:cNvPr id="203780" name="Picture 2" descr="http://www.shockinglydelicious.com/wp-content/uploads/2011/03/Piece-of-toa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751013"/>
            <a:ext cx="654367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1" name="TextBox 5"/>
          <p:cNvSpPr txBox="1">
            <a:spLocks noChangeArrowheads="1"/>
          </p:cNvSpPr>
          <p:nvPr/>
        </p:nvSpPr>
        <p:spPr bwMode="auto">
          <a:xfrm>
            <a:off x="3009900" y="3810000"/>
            <a:ext cx="2857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b="1">
                <a:solidFill>
                  <a:schemeClr val="bg1"/>
                </a:solidFill>
              </a:rPr>
              <a:t>1 Item</a:t>
            </a:r>
          </a:p>
        </p:txBody>
      </p:sp>
      <p:sp>
        <p:nvSpPr>
          <p:cNvPr id="20378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BAB38BA5-E890-4764-8382-352FB810E97A}" type="slidenum">
              <a:rPr lang="en-US" altLang="en-US" smtClean="0">
                <a:latin typeface="Calibri" panose="020F0502020204030204" pitchFamily="34" charset="0"/>
              </a:rPr>
              <a:pPr algn="r"/>
              <a:t>92</a:t>
            </a:fld>
            <a:endParaRPr lang="en-US" altLang="en-US"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Box 3"/>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a:t>
            </a:r>
          </a:p>
          <a:p>
            <a:pPr algn="ctr" eaLnBrk="1" hangingPunct="1"/>
            <a:r>
              <a:rPr lang="en-US" altLang="en-US" sz="4400" b="1">
                <a:solidFill>
                  <a:schemeClr val="bg1"/>
                </a:solidFill>
                <a:latin typeface="Calibri" panose="020F0502020204030204" pitchFamily="34" charset="0"/>
              </a:rPr>
              <a:t>Counting Items</a:t>
            </a:r>
            <a:endParaRPr lang="en-US" altLang="en-US" sz="4400">
              <a:solidFill>
                <a:schemeClr val="bg1"/>
              </a:solidFill>
              <a:latin typeface="Calibri" panose="020F0502020204030204" pitchFamily="34" charset="0"/>
            </a:endParaRPr>
          </a:p>
        </p:txBody>
      </p:sp>
      <p:sp>
        <p:nvSpPr>
          <p:cNvPr id="205827" name="TextBox 3"/>
          <p:cNvSpPr txBox="1">
            <a:spLocks noChangeArrowheads="1"/>
          </p:cNvSpPr>
          <p:nvPr/>
        </p:nvSpPr>
        <p:spPr bwMode="auto">
          <a:xfrm>
            <a:off x="5105400" y="6030913"/>
            <a:ext cx="3124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1 oz grain eq</a:t>
            </a:r>
          </a:p>
        </p:txBody>
      </p:sp>
      <p:pic>
        <p:nvPicPr>
          <p:cNvPr id="205828" name="Picture 2" descr="http://www.shockinglydelicious.com/wp-content/uploads/2011/03/Piece-of-toa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628775"/>
            <a:ext cx="654367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C5501DBE-1269-4970-A5A4-2A6C0B55A49C}" type="slidenum">
              <a:rPr lang="en-US" altLang="en-US" smtClean="0">
                <a:latin typeface="Calibri" panose="020F0502020204030204" pitchFamily="34" charset="0"/>
              </a:rPr>
              <a:pPr algn="r"/>
              <a:t>93</a:t>
            </a:fld>
            <a:endParaRPr lang="en-US" altLang="en-US" smtClean="0">
              <a:latin typeface="Calibri" panose="020F0502020204030204" pitchFamily="34" charset="0"/>
            </a:endParaRPr>
          </a:p>
        </p:txBody>
      </p:sp>
      <p:pic>
        <p:nvPicPr>
          <p:cNvPr id="205830" name="Picture 2" descr="http://www.shockinglydelicious.com/wp-content/uploads/2011/03/Piece-of-toa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611313"/>
            <a:ext cx="6543675"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Box 5"/>
          <p:cNvSpPr txBox="1">
            <a:spLocks noChangeArrowheads="1"/>
          </p:cNvSpPr>
          <p:nvPr/>
        </p:nvSpPr>
        <p:spPr bwMode="auto">
          <a:xfrm>
            <a:off x="3143250" y="3790950"/>
            <a:ext cx="28575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b="1"/>
              <a:t>2 Items</a:t>
            </a:r>
          </a:p>
        </p:txBody>
      </p:sp>
      <p:sp>
        <p:nvSpPr>
          <p:cNvPr id="205832" name="TextBox 3"/>
          <p:cNvSpPr txBox="1">
            <a:spLocks noChangeArrowheads="1"/>
          </p:cNvSpPr>
          <p:nvPr/>
        </p:nvSpPr>
        <p:spPr bwMode="auto">
          <a:xfrm>
            <a:off x="914400" y="6021388"/>
            <a:ext cx="31242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1 oz grain eq</a:t>
            </a:r>
          </a:p>
        </p:txBody>
      </p:sp>
      <p:sp>
        <p:nvSpPr>
          <p:cNvPr id="3" name="Plus 2"/>
          <p:cNvSpPr/>
          <p:nvPr/>
        </p:nvSpPr>
        <p:spPr>
          <a:xfrm>
            <a:off x="4362450" y="6149975"/>
            <a:ext cx="419100" cy="466725"/>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custDataLst>
      <p:tags r:id="rId1"/>
    </p:custData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Box 3"/>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a:t>
            </a:r>
          </a:p>
          <a:p>
            <a:pPr algn="ctr" eaLnBrk="1" hangingPunct="1"/>
            <a:r>
              <a:rPr lang="en-US" altLang="en-US" sz="4400" b="1">
                <a:solidFill>
                  <a:schemeClr val="bg1"/>
                </a:solidFill>
                <a:latin typeface="Calibri" panose="020F0502020204030204" pitchFamily="34" charset="0"/>
              </a:rPr>
              <a:t>Counting Items</a:t>
            </a:r>
            <a:endParaRPr lang="en-US" altLang="en-US" sz="4400">
              <a:solidFill>
                <a:schemeClr val="bg1"/>
              </a:solidFill>
              <a:latin typeface="Calibri" panose="020F0502020204030204" pitchFamily="34" charset="0"/>
            </a:endParaRPr>
          </a:p>
        </p:txBody>
      </p:sp>
      <p:pic>
        <p:nvPicPr>
          <p:cNvPr id="207875" name="Picture 2" descr="http://excellentnotion.files.wordpress.com/2010/04/branmuff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1013"/>
            <a:ext cx="5270500"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Box 3"/>
          <p:cNvSpPr txBox="1">
            <a:spLocks noChangeArrowheads="1"/>
          </p:cNvSpPr>
          <p:nvPr/>
        </p:nvSpPr>
        <p:spPr bwMode="auto">
          <a:xfrm>
            <a:off x="823913" y="5994400"/>
            <a:ext cx="3124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2 oz grain eq</a:t>
            </a:r>
          </a:p>
        </p:txBody>
      </p:sp>
      <p:sp>
        <p:nvSpPr>
          <p:cNvPr id="207877" name="TextBox 5"/>
          <p:cNvSpPr txBox="1">
            <a:spLocks noChangeArrowheads="1"/>
          </p:cNvSpPr>
          <p:nvPr/>
        </p:nvSpPr>
        <p:spPr bwMode="auto">
          <a:xfrm>
            <a:off x="685800" y="4660900"/>
            <a:ext cx="3257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b="1">
                <a:solidFill>
                  <a:schemeClr val="bg1"/>
                </a:solidFill>
              </a:rPr>
              <a:t>2 Items</a:t>
            </a:r>
          </a:p>
        </p:txBody>
      </p:sp>
      <p:sp>
        <p:nvSpPr>
          <p:cNvPr id="207878"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E71E4602-D671-4950-88FB-1C3F492B8D9A}" type="slidenum">
              <a:rPr lang="en-US" altLang="en-US" smtClean="0">
                <a:latin typeface="Calibri" panose="020F0502020204030204" pitchFamily="34" charset="0"/>
              </a:rPr>
              <a:pPr algn="r"/>
              <a:t>94</a:t>
            </a:fld>
            <a:endParaRPr lang="en-US" altLang="en-US" smtClean="0">
              <a:latin typeface="Calibri" panose="020F0502020204030204" pitchFamily="34" charset="0"/>
            </a:endParaRPr>
          </a:p>
        </p:txBody>
      </p:sp>
      <p:sp>
        <p:nvSpPr>
          <p:cNvPr id="207879" name="TextBox 3"/>
          <p:cNvSpPr txBox="1">
            <a:spLocks noChangeArrowheads="1"/>
          </p:cNvSpPr>
          <p:nvPr/>
        </p:nvSpPr>
        <p:spPr bwMode="auto">
          <a:xfrm>
            <a:off x="5638800" y="6003925"/>
            <a:ext cx="3124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a:t>2 oz grain eq</a:t>
            </a:r>
          </a:p>
        </p:txBody>
      </p:sp>
      <p:pic>
        <p:nvPicPr>
          <p:cNvPr id="207880" name="Picture 2" descr="http://excellentnotion.files.wordpress.com/2010/04/branmuff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825" y="1828800"/>
            <a:ext cx="5181600"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81" name="TextBox 8"/>
          <p:cNvSpPr txBox="1">
            <a:spLocks noChangeArrowheads="1"/>
          </p:cNvSpPr>
          <p:nvPr/>
        </p:nvSpPr>
        <p:spPr bwMode="auto">
          <a:xfrm>
            <a:off x="5276850" y="4670425"/>
            <a:ext cx="32575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b="1">
                <a:solidFill>
                  <a:schemeClr val="bg1"/>
                </a:solidFill>
              </a:rPr>
              <a:t>1 Item</a:t>
            </a:r>
          </a:p>
        </p:txBody>
      </p:sp>
      <p:sp>
        <p:nvSpPr>
          <p:cNvPr id="10" name="TextBox 3"/>
          <p:cNvSpPr txBox="1">
            <a:spLocks noChangeArrowheads="1"/>
          </p:cNvSpPr>
          <p:nvPr/>
        </p:nvSpPr>
        <p:spPr bwMode="auto">
          <a:xfrm>
            <a:off x="3943350" y="4440238"/>
            <a:ext cx="1219200" cy="830262"/>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4800" b="1" dirty="0" smtClean="0">
                <a:latin typeface="+mn-lt"/>
              </a:rPr>
              <a:t>OR</a:t>
            </a:r>
          </a:p>
        </p:txBody>
      </p:sp>
    </p:spTree>
    <p:custDataLst>
      <p:tags r:id="rId1"/>
    </p:custData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extBox 3"/>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a:t>
            </a:r>
          </a:p>
          <a:p>
            <a:pPr algn="ctr" eaLnBrk="1" hangingPunct="1"/>
            <a:r>
              <a:rPr lang="en-US" altLang="en-US" sz="4400" b="1">
                <a:solidFill>
                  <a:schemeClr val="bg1"/>
                </a:solidFill>
                <a:latin typeface="Calibri" panose="020F0502020204030204" pitchFamily="34" charset="0"/>
              </a:rPr>
              <a:t>Counting Items</a:t>
            </a:r>
            <a:endParaRPr lang="en-US" altLang="en-US" sz="4400">
              <a:solidFill>
                <a:schemeClr val="bg1"/>
              </a:solidFill>
              <a:latin typeface="Calibri" panose="020F0502020204030204" pitchFamily="34" charset="0"/>
            </a:endParaRPr>
          </a:p>
        </p:txBody>
      </p:sp>
      <p:sp>
        <p:nvSpPr>
          <p:cNvPr id="209923" name="TextBox 3"/>
          <p:cNvSpPr txBox="1">
            <a:spLocks noChangeArrowheads="1"/>
          </p:cNvSpPr>
          <p:nvPr/>
        </p:nvSpPr>
        <p:spPr bwMode="auto">
          <a:xfrm>
            <a:off x="457200" y="5257800"/>
            <a:ext cx="2743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t>1 oz grain eq + 1 oz M/MA =     2 oz grain eq </a:t>
            </a:r>
          </a:p>
        </p:txBody>
      </p:sp>
      <p:sp>
        <p:nvSpPr>
          <p:cNvPr id="209924" name="TextBox 5"/>
          <p:cNvSpPr txBox="1">
            <a:spLocks noChangeArrowheads="1"/>
          </p:cNvSpPr>
          <p:nvPr/>
        </p:nvSpPr>
        <p:spPr bwMode="auto">
          <a:xfrm>
            <a:off x="3143250" y="4648200"/>
            <a:ext cx="2857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a:solidFill>
                  <a:schemeClr val="bg1"/>
                </a:solidFill>
              </a:rPr>
              <a:t>2 Items</a:t>
            </a:r>
          </a:p>
        </p:txBody>
      </p:sp>
      <p:sp>
        <p:nvSpPr>
          <p:cNvPr id="209925"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370229B9-18BF-4587-AC04-48819E7B7EA1}" type="slidenum">
              <a:rPr lang="en-US" altLang="en-US" smtClean="0">
                <a:latin typeface="Calibri" panose="020F0502020204030204" pitchFamily="34" charset="0"/>
              </a:rPr>
              <a:pPr algn="r"/>
              <a:t>95</a:t>
            </a:fld>
            <a:endParaRPr lang="en-US" altLang="en-US" smtClean="0">
              <a:latin typeface="Calibri" panose="020F0502020204030204" pitchFamily="34" charset="0"/>
            </a:endParaRPr>
          </a:p>
        </p:txBody>
      </p:sp>
      <p:pic>
        <p:nvPicPr>
          <p:cNvPr id="209926" name="Picture 2" descr="http://www.foodprofile.com/productionservice/WEB-AFSProfileMatchingService/Images/00009063061-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6213" y="-2819400"/>
            <a:ext cx="10080626" cy="1008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7" name="Picture 2" descr="http://www.foodprofile.com/productionservice/WEB-AFSProfileMatchingService/Images/00009063061-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575" y="-2792413"/>
            <a:ext cx="10080625" cy="1008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8" name="TextBox 10"/>
          <p:cNvSpPr txBox="1">
            <a:spLocks noChangeArrowheads="1"/>
          </p:cNvSpPr>
          <p:nvPr/>
        </p:nvSpPr>
        <p:spPr bwMode="auto">
          <a:xfrm>
            <a:off x="439738" y="3008313"/>
            <a:ext cx="33385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5400" b="1"/>
              <a:t>2 Items</a:t>
            </a:r>
          </a:p>
        </p:txBody>
      </p:sp>
      <p:sp>
        <p:nvSpPr>
          <p:cNvPr id="209929" name="TextBox 7"/>
          <p:cNvSpPr txBox="1">
            <a:spLocks noChangeArrowheads="1"/>
          </p:cNvSpPr>
          <p:nvPr/>
        </p:nvSpPr>
        <p:spPr bwMode="auto">
          <a:xfrm>
            <a:off x="5726113" y="2967038"/>
            <a:ext cx="2362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a:t>1 Item</a:t>
            </a:r>
          </a:p>
        </p:txBody>
      </p:sp>
      <p:sp>
        <p:nvSpPr>
          <p:cNvPr id="209930" name="TextBox 3"/>
          <p:cNvSpPr txBox="1">
            <a:spLocks noChangeArrowheads="1"/>
          </p:cNvSpPr>
          <p:nvPr/>
        </p:nvSpPr>
        <p:spPr bwMode="auto">
          <a:xfrm>
            <a:off x="5535613" y="5251450"/>
            <a:ext cx="2743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t>1 oz grain eq + 1 oz M/MA =     1 oz grain eq </a:t>
            </a:r>
          </a:p>
        </p:txBody>
      </p:sp>
      <p:sp>
        <p:nvSpPr>
          <p:cNvPr id="13" name="TextBox 3"/>
          <p:cNvSpPr txBox="1">
            <a:spLocks noChangeArrowheads="1"/>
          </p:cNvSpPr>
          <p:nvPr/>
        </p:nvSpPr>
        <p:spPr bwMode="auto">
          <a:xfrm>
            <a:off x="3687763" y="3905250"/>
            <a:ext cx="1219200" cy="831850"/>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4800" b="1" dirty="0" smtClean="0">
                <a:latin typeface="+mn-lt"/>
              </a:rPr>
              <a:t>OR</a:t>
            </a:r>
          </a:p>
        </p:txBody>
      </p:sp>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10" descr="http://www.foodprofile.com/productionservice/WEB-AFSProfileMatchingService/Images/00009063111-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1885950"/>
            <a:ext cx="4052888"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1" name="TextBox 3"/>
          <p:cNvSpPr txBox="1">
            <a:spLocks noChangeArrowheads="1"/>
          </p:cNvSpPr>
          <p:nvPr/>
        </p:nvSpPr>
        <p:spPr bwMode="auto">
          <a:xfrm>
            <a:off x="0" y="304800"/>
            <a:ext cx="9144000" cy="1446213"/>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a:t>
            </a:r>
          </a:p>
          <a:p>
            <a:pPr algn="ctr" eaLnBrk="1" hangingPunct="1"/>
            <a:r>
              <a:rPr lang="en-US" altLang="en-US" sz="4400" b="1">
                <a:solidFill>
                  <a:schemeClr val="bg1"/>
                </a:solidFill>
                <a:latin typeface="Calibri" panose="020F0502020204030204" pitchFamily="34" charset="0"/>
              </a:rPr>
              <a:t>Counting Items</a:t>
            </a:r>
            <a:endParaRPr lang="en-US" altLang="en-US" sz="4400">
              <a:solidFill>
                <a:schemeClr val="bg1"/>
              </a:solidFill>
              <a:latin typeface="Calibri" panose="020F0502020204030204" pitchFamily="34" charset="0"/>
            </a:endParaRPr>
          </a:p>
        </p:txBody>
      </p:sp>
      <p:sp>
        <p:nvSpPr>
          <p:cNvPr id="211972" name="TextBox 3"/>
          <p:cNvSpPr txBox="1">
            <a:spLocks noChangeArrowheads="1"/>
          </p:cNvSpPr>
          <p:nvPr/>
        </p:nvSpPr>
        <p:spPr bwMode="auto">
          <a:xfrm>
            <a:off x="190500" y="6203950"/>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a:t>2 oz M/MA: Egg=1 oz eq; Cheese=.5 oz eq; Sausage=.5 oz eq</a:t>
            </a:r>
          </a:p>
        </p:txBody>
      </p:sp>
      <p:sp>
        <p:nvSpPr>
          <p:cNvPr id="211973" name="TextBox 5"/>
          <p:cNvSpPr txBox="1">
            <a:spLocks noChangeArrowheads="1"/>
          </p:cNvSpPr>
          <p:nvPr/>
        </p:nvSpPr>
        <p:spPr bwMode="auto">
          <a:xfrm>
            <a:off x="723900" y="2514600"/>
            <a:ext cx="2857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a:t>4 Items</a:t>
            </a:r>
          </a:p>
        </p:txBody>
      </p:sp>
      <p:pic>
        <p:nvPicPr>
          <p:cNvPr id="211974" name="Picture 10" descr="http://www.foodprofile.com/productionservice/WEB-AFSProfileMatchingService/Images/00009063111-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905000"/>
            <a:ext cx="4052888"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5" name="TextBox 7"/>
          <p:cNvSpPr txBox="1">
            <a:spLocks noChangeArrowheads="1"/>
          </p:cNvSpPr>
          <p:nvPr/>
        </p:nvSpPr>
        <p:spPr bwMode="auto">
          <a:xfrm>
            <a:off x="5905500" y="2590800"/>
            <a:ext cx="2857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b="1"/>
              <a:t>2 Items</a:t>
            </a:r>
          </a:p>
        </p:txBody>
      </p:sp>
      <p:sp>
        <p:nvSpPr>
          <p:cNvPr id="211976" name="TextBox 3"/>
          <p:cNvSpPr txBox="1">
            <a:spLocks noChangeArrowheads="1"/>
          </p:cNvSpPr>
          <p:nvPr/>
        </p:nvSpPr>
        <p:spPr bwMode="auto">
          <a:xfrm>
            <a:off x="5257800" y="4724400"/>
            <a:ext cx="36957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t>2 oz grain eq +     </a:t>
            </a:r>
          </a:p>
          <a:p>
            <a:pPr algn="ctr" eaLnBrk="1" hangingPunct="1"/>
            <a:r>
              <a:rPr lang="en-US" altLang="en-US" sz="2800"/>
              <a:t>2 oz M/MA (extra) =    2 oz eq</a:t>
            </a:r>
          </a:p>
        </p:txBody>
      </p:sp>
      <p:sp>
        <p:nvSpPr>
          <p:cNvPr id="211977" name="TextBox 3"/>
          <p:cNvSpPr txBox="1">
            <a:spLocks noChangeArrowheads="1"/>
          </p:cNvSpPr>
          <p:nvPr/>
        </p:nvSpPr>
        <p:spPr bwMode="auto">
          <a:xfrm>
            <a:off x="654050" y="4816475"/>
            <a:ext cx="2743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t>2 oz grain eq + 2 oz M/MA =    4 oz eq</a:t>
            </a:r>
          </a:p>
        </p:txBody>
      </p:sp>
      <p:sp>
        <p:nvSpPr>
          <p:cNvPr id="12" name="TextBox 3"/>
          <p:cNvSpPr txBox="1">
            <a:spLocks noChangeArrowheads="1"/>
          </p:cNvSpPr>
          <p:nvPr/>
        </p:nvSpPr>
        <p:spPr bwMode="auto">
          <a:xfrm>
            <a:off x="3943350" y="3886200"/>
            <a:ext cx="1219200" cy="830263"/>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4800" b="1" dirty="0" smtClean="0">
                <a:latin typeface="+mn-lt"/>
              </a:rPr>
              <a:t>OR</a:t>
            </a:r>
          </a:p>
        </p:txBody>
      </p:sp>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7620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pic>
        <p:nvPicPr>
          <p:cNvPr id="214020" name="Picture 4" descr="http://ecx.images-amazon.com/images/I/51ktyDDyAgL._SL500_SS5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124200"/>
            <a:ext cx="356235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7963" y="962025"/>
            <a:ext cx="17224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2"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4025" y="3825875"/>
            <a:ext cx="3513138"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955800" y="3124200"/>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1 oz Grain</a:t>
            </a:r>
          </a:p>
        </p:txBody>
      </p:sp>
      <p:sp>
        <p:nvSpPr>
          <p:cNvPr id="9" name="Rectangle 8"/>
          <p:cNvSpPr/>
          <p:nvPr/>
        </p:nvSpPr>
        <p:spPr>
          <a:xfrm>
            <a:off x="2149475" y="5638800"/>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½ cup Fruit</a:t>
            </a:r>
          </a:p>
        </p:txBody>
      </p:sp>
      <p:sp>
        <p:nvSpPr>
          <p:cNvPr id="10" name="Rectangle 9"/>
          <p:cNvSpPr/>
          <p:nvPr/>
        </p:nvSpPr>
        <p:spPr>
          <a:xfrm>
            <a:off x="5772150" y="5638800"/>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1 oz Grain</a:t>
            </a:r>
          </a:p>
        </p:txBody>
      </p:sp>
      <p:sp>
        <p:nvSpPr>
          <p:cNvPr id="11" name="Rectangle 10"/>
          <p:cNvSpPr/>
          <p:nvPr/>
        </p:nvSpPr>
        <p:spPr>
          <a:xfrm>
            <a:off x="5783263" y="3143250"/>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1 cup milk</a:t>
            </a:r>
          </a:p>
        </p:txBody>
      </p:sp>
      <p:pic>
        <p:nvPicPr>
          <p:cNvPr id="214027" name="Picture 13" descr="http://duden.de/_media_/full/T/Toast-20110028097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579122">
            <a:off x="458788" y="1422400"/>
            <a:ext cx="3187700"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8" name="Picture 13" descr="http://duden.de/_media_/full/T/Toast-201100280976.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579122">
            <a:off x="657225" y="1843088"/>
            <a:ext cx="3189288"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955800" y="3143250"/>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1 oz Grain</a:t>
            </a:r>
          </a:p>
        </p:txBody>
      </p:sp>
      <p:sp>
        <p:nvSpPr>
          <p:cNvPr id="214030"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C7AECD51-AD32-4266-ADA9-790266E05E7F}" type="slidenum">
              <a:rPr lang="en-US" altLang="en-US" smtClean="0">
                <a:latin typeface="Calibri" panose="020F0502020204030204" pitchFamily="34" charset="0"/>
              </a:rPr>
              <a:pPr algn="r"/>
              <a:t>97</a:t>
            </a:fld>
            <a:endParaRPr lang="en-US" altLang="en-US" smtClean="0">
              <a:latin typeface="Calibri" panose="020F0502020204030204" pitchFamily="34" charset="0"/>
            </a:endParaRPr>
          </a:p>
        </p:txBody>
      </p:sp>
      <p:pic>
        <p:nvPicPr>
          <p:cNvPr id="214031" name="Picture 2" descr="\\k12\shares\user data\leanne.eko\My Pictures\Mollies tray photos\JUIC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6713" y="1597025"/>
            <a:ext cx="2381250" cy="208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840163" y="3124200"/>
            <a:ext cx="1447800" cy="473075"/>
          </a:xfrm>
          <a:prstGeom prst="rect">
            <a:avLst/>
          </a:prstGeom>
          <a:solidFill>
            <a:srgbClr val="F4EF1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b="1" dirty="0">
                <a:solidFill>
                  <a:schemeClr val="tx1"/>
                </a:solidFill>
              </a:rPr>
              <a:t>½ cup Fruit</a:t>
            </a:r>
          </a:p>
        </p:txBody>
      </p:sp>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13" descr="http://duden.de/_media_/full/T/Toast-2011002809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79122">
            <a:off x="428625" y="1411288"/>
            <a:ext cx="3187700"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7" name="Picture 4" descr="http://images.zesco.com/pimages/117/117-d-209-cby.jpg"/>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81000" y="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pic>
        <p:nvPicPr>
          <p:cNvPr id="216069" name="Picture 4" descr="http://ecx.images-amazon.com/images/I/51ktyDDyAgL._SL500_SS500_.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124200"/>
            <a:ext cx="356235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7963" y="962025"/>
            <a:ext cx="17224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1" name="Picture 13" descr="http://duden.de/_media_/full/T/Toast-2011002809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79122">
            <a:off x="412750" y="1755775"/>
            <a:ext cx="3189288"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72" name="Picture 13" descr="http://duden.de/_media_/full/T/Toast-20110028097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79122">
            <a:off x="887413" y="2068513"/>
            <a:ext cx="3189287"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3"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BD33B01-8DA9-4ADF-AB93-44D06EC7DED8}" type="slidenum">
              <a:rPr lang="en-US" altLang="en-US" smtClean="0">
                <a:latin typeface="Calibri" panose="020F0502020204030204" pitchFamily="34" charset="0"/>
              </a:rPr>
              <a:pPr/>
              <a:t>98</a:t>
            </a:fld>
            <a:endParaRPr lang="en-US" altLang="en-US"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4" descr="http://images.zesco.com/pimages/117/117-d-209-cby.jpg"/>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403225" y="-76200"/>
            <a:ext cx="8337550" cy="780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5" name="TextBox 3"/>
          <p:cNvSpPr txBox="1">
            <a:spLocks noChangeArrowheads="1"/>
          </p:cNvSpPr>
          <p:nvPr/>
        </p:nvSpPr>
        <p:spPr bwMode="auto">
          <a:xfrm>
            <a:off x="0" y="304800"/>
            <a:ext cx="9144000" cy="7699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4400" b="1">
                <a:solidFill>
                  <a:schemeClr val="bg1"/>
                </a:solidFill>
                <a:latin typeface="Calibri" panose="020F0502020204030204" pitchFamily="34" charset="0"/>
              </a:rPr>
              <a:t> Offer vs Serve – Breakfast</a:t>
            </a:r>
            <a:endParaRPr lang="en-US" altLang="en-US" sz="4400">
              <a:solidFill>
                <a:schemeClr val="bg1"/>
              </a:solidFill>
              <a:latin typeface="Calibri" panose="020F0502020204030204" pitchFamily="34" charset="0"/>
            </a:endParaRPr>
          </a:p>
        </p:txBody>
      </p:sp>
      <p:pic>
        <p:nvPicPr>
          <p:cNvPr id="218116" name="Picture 4" descr="http://ecx.images-amazon.com/images/I/51ktyDDyAgL._SL500_SS5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124200"/>
            <a:ext cx="3562350"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7963" y="962025"/>
            <a:ext cx="1722437"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8" name="Picture 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 y="3848100"/>
            <a:ext cx="3433763"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A1803F30-9347-42D4-9BA6-AF76AFED307D}" type="slidenum">
              <a:rPr lang="en-US" altLang="en-US" smtClean="0">
                <a:latin typeface="Calibri" panose="020F0502020204030204" pitchFamily="34" charset="0"/>
              </a:rPr>
              <a:pPr algn="r"/>
              <a:t>99</a:t>
            </a:fld>
            <a:endParaRPr lang="en-US" altLang="en-US" smtClean="0">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9.0&quot;&gt;&lt;object type=&quot;1&quot; unique_id=&quot;10001&quot;&gt;&lt;object type=&quot;2&quot; unique_id=&quot;10126&quot;&gt;&lt;object type=&quot;3&quot; unique_id=&quot;10127&quot;&gt;&lt;property id=&quot;20148&quot; value=&quot;5&quot;/&gt;&lt;property id=&quot;20300&quot; value=&quot;Slide 1&quot;/&gt;&lt;property id=&quot;20307&quot; value=&quot;256&quot;/&gt;&lt;/object&gt;&lt;object type=&quot;3&quot; unique_id=&quot;10128&quot;&gt;&lt;property id=&quot;20148&quot; value=&quot;5&quot;/&gt;&lt;property id=&quot;20300&quot; value=&quot;Slide 2&quot;/&gt;&lt;property id=&quot;20307&quot; value=&quot;260&quot;/&gt;&lt;/object&gt;&lt;object type=&quot;3&quot; unique_id=&quot;10160&quot;&gt;&lt;property id=&quot;20148&quot; value=&quot;5&quot;/&gt;&lt;property id=&quot;20300&quot; value=&quot;Slide 31&quot;/&gt;&lt;property id=&quot;20307&quot; value=&quot;312&quot;/&gt;&lt;/object&gt;&lt;object type=&quot;3&quot; unique_id=&quot;10172&quot;&gt;&lt;property id=&quot;20148&quot; value=&quot;5&quot;/&gt;&lt;property id=&quot;20300&quot; value=&quot;Slide 43&quot;/&gt;&lt;property id=&quot;20307&quot; value=&quot;301&quot;/&gt;&lt;/object&gt;&lt;object type=&quot;3&quot; unique_id=&quot;10226&quot;&gt;&lt;property id=&quot;20148&quot; value=&quot;5&quot;/&gt;&lt;property id=&quot;20300&quot; value=&quot;Slide 153&quot;/&gt;&lt;property id=&quot;20307&quot; value=&quot;326&quot;/&gt;&lt;/object&gt;&lt;object type=&quot;3&quot; unique_id=&quot;10227&quot;&gt;&lt;property id=&quot;20148&quot; value=&quot;5&quot;/&gt;&lt;property id=&quot;20300&quot; value=&quot;Slide 154&quot;/&gt;&lt;property id=&quot;20307&quot; value=&quot;328&quot;/&gt;&lt;/object&gt;&lt;object type=&quot;3&quot; unique_id=&quot;13620&quot;&gt;&lt;property id=&quot;20148&quot; value=&quot;5&quot;/&gt;&lt;property id=&quot;20300&quot; value=&quot;Slide 4&quot;/&gt;&lt;property id=&quot;20307&quot; value=&quot;398&quot;/&gt;&lt;/object&gt;&lt;object type=&quot;3&quot; unique_id=&quot;13621&quot;&gt;&lt;property id=&quot;20148&quot; value=&quot;5&quot;/&gt;&lt;property id=&quot;20300&quot; value=&quot;Slide 5&quot;/&gt;&lt;property id=&quot;20307&quot; value=&quot;397&quot;/&gt;&lt;/object&gt;&lt;object type=&quot;3&quot; unique_id=&quot;13624&quot;&gt;&lt;property id=&quot;20148&quot; value=&quot;5&quot;/&gt;&lt;property id=&quot;20300&quot; value=&quot;Slide 6&quot;/&gt;&lt;property id=&quot;20307&quot; value=&quot;395&quot;/&gt;&lt;/object&gt;&lt;object type=&quot;3&quot; unique_id=&quot;14437&quot;&gt;&lt;property id=&quot;20148&quot; value=&quot;5&quot;/&gt;&lt;property id=&quot;20300&quot; value=&quot;Slide 32&quot;/&gt;&lt;property id=&quot;20307&quot; value=&quot;404&quot;/&gt;&lt;/object&gt;&lt;object type=&quot;3&quot; unique_id=&quot;15617&quot;&gt;&lt;property id=&quot;20148&quot; value=&quot;5&quot;/&gt;&lt;property id=&quot;20300&quot; value=&quot;Slide 29&quot;/&gt;&lt;property id=&quot;20307&quot; value=&quot;415&quot;/&gt;&lt;/object&gt;&lt;object type=&quot;3&quot; unique_id=&quot;28216&quot;&gt;&lt;property id=&quot;20148&quot; value=&quot;5&quot;/&gt;&lt;property id=&quot;20300&quot; value=&quot;Slide 51&quot;/&gt;&lt;property id=&quot;20307&quot; value=&quot;471&quot;/&gt;&lt;/object&gt;&lt;object type=&quot;3&quot; unique_id=&quot;28219&quot;&gt;&lt;property id=&quot;20148&quot; value=&quot;5&quot;/&gt;&lt;property id=&quot;20300&quot; value=&quot;Slide 63&quot;/&gt;&lt;property id=&quot;20307&quot; value=&quot;480&quot;/&gt;&lt;/object&gt;&lt;object type=&quot;3&quot; unique_id=&quot;28229&quot;&gt;&lt;property id=&quot;20148&quot; value=&quot;5&quot;/&gt;&lt;property id=&quot;20300&quot; value=&quot;Slide 114&quot;/&gt;&lt;property id=&quot;20307&quot; value=&quot;469&quot;/&gt;&lt;/object&gt;&lt;object type=&quot;3&quot; unique_id=&quot;28695&quot;&gt;&lt;property id=&quot;20148&quot; value=&quot;5&quot;/&gt;&lt;property id=&quot;20300&quot; value=&quot;Slide 39&quot;/&gt;&lt;property id=&quot;20307&quot; value=&quot;482&quot;/&gt;&lt;/object&gt;&lt;object type=&quot;3&quot; unique_id=&quot;28696&quot;&gt;&lt;property id=&quot;20148&quot; value=&quot;5&quot;/&gt;&lt;property id=&quot;20300&quot; value=&quot;Slide 37&quot;/&gt;&lt;property id=&quot;20307&quot; value=&quot;483&quot;/&gt;&lt;/object&gt;&lt;object type=&quot;3&quot; unique_id=&quot;28697&quot;&gt;&lt;property id=&quot;20148&quot; value=&quot;5&quot;/&gt;&lt;property id=&quot;20300&quot; value=&quot;Slide 38&quot;/&gt;&lt;property id=&quot;20307&quot; value=&quot;484&quot;/&gt;&lt;/object&gt;&lt;object type=&quot;3&quot; unique_id=&quot;132933&quot;&gt;&lt;property id=&quot;20148&quot; value=&quot;5&quot;/&gt;&lt;property id=&quot;20300&quot; value=&quot;Slide 8&quot;/&gt;&lt;property id=&quot;20307&quot; value=&quot;525&quot;/&gt;&lt;/object&gt;&lt;object type=&quot;3&quot; unique_id=&quot;132934&quot;&gt;&lt;property id=&quot;20148&quot; value=&quot;5&quot;/&gt;&lt;property id=&quot;20300&quot; value=&quot;Slide 9&quot;/&gt;&lt;property id=&quot;20307&quot; value=&quot;502&quot;/&gt;&lt;/object&gt;&lt;object type=&quot;3&quot; unique_id=&quot;132935&quot;&gt;&lt;property id=&quot;20148&quot; value=&quot;5&quot;/&gt;&lt;property id=&quot;20300&quot; value=&quot;Slide 10&quot;/&gt;&lt;property id=&quot;20307&quot; value=&quot;520&quot;/&gt;&lt;/object&gt;&lt;object type=&quot;3&quot; unique_id=&quot;132936&quot;&gt;&lt;property id=&quot;20148&quot; value=&quot;5&quot;/&gt;&lt;property id=&quot;20300&quot; value=&quot;Slide 11&quot;/&gt;&lt;property id=&quot;20307&quot; value=&quot;521&quot;/&gt;&lt;/object&gt;&lt;object type=&quot;3&quot; unique_id=&quot;132937&quot;&gt;&lt;property id=&quot;20148&quot; value=&quot;5&quot;/&gt;&lt;property id=&quot;20300&quot; value=&quot;Slide 12&quot;/&gt;&lt;property id=&quot;20307&quot; value=&quot;522&quot;/&gt;&lt;/object&gt;&lt;object type=&quot;3&quot; unique_id=&quot;132938&quot;&gt;&lt;property id=&quot;20148&quot; value=&quot;5&quot;/&gt;&lt;property id=&quot;20300&quot; value=&quot;Slide 13&quot;/&gt;&lt;property id=&quot;20307&quot; value=&quot;523&quot;/&gt;&lt;/object&gt;&lt;object type=&quot;3&quot; unique_id=&quot;132939&quot;&gt;&lt;property id=&quot;20148&quot; value=&quot;5&quot;/&gt;&lt;property id=&quot;20300&quot; value=&quot;Slide 14&quot;/&gt;&lt;property id=&quot;20307&quot; value=&quot;511&quot;/&gt;&lt;/object&gt;&lt;object type=&quot;3&quot; unique_id=&quot;132940&quot;&gt;&lt;property id=&quot;20148&quot; value=&quot;5&quot;/&gt;&lt;property id=&quot;20300&quot; value=&quot;Slide 15&quot;/&gt;&lt;property id=&quot;20307&quot; value=&quot;524&quot;/&gt;&lt;/object&gt;&lt;object type=&quot;3&quot; unique_id=&quot;132941&quot;&gt;&lt;property id=&quot;20148&quot; value=&quot;5&quot;/&gt;&lt;property id=&quot;20300&quot; value=&quot;Slide 16&quot;/&gt;&lt;property id=&quot;20307&quot; value=&quot;513&quot;/&gt;&lt;/object&gt;&lt;object type=&quot;3&quot; unique_id=&quot;132942&quot;&gt;&lt;property id=&quot;20148&quot; value=&quot;5&quot;/&gt;&lt;property id=&quot;20300&quot; value=&quot;Slide 17&quot;/&gt;&lt;property id=&quot;20307&quot; value=&quot;514&quot;/&gt;&lt;/object&gt;&lt;object type=&quot;3&quot; unique_id=&quot;132943&quot;&gt;&lt;property id=&quot;20148&quot; value=&quot;5&quot;/&gt;&lt;property id=&quot;20300&quot; value=&quot;Slide 18&quot;/&gt;&lt;property id=&quot;20307&quot; value=&quot;516&quot;/&gt;&lt;/object&gt;&lt;object type=&quot;3&quot; unique_id=&quot;132944&quot;&gt;&lt;property id=&quot;20148&quot; value=&quot;5&quot;/&gt;&lt;property id=&quot;20300&quot; value=&quot;Slide 21&quot;/&gt;&lt;property id=&quot;20307&quot; value=&quot;517&quot;/&gt;&lt;/object&gt;&lt;object type=&quot;3&quot; unique_id=&quot;132947&quot;&gt;&lt;property id=&quot;20148&quot; value=&quot;5&quot;/&gt;&lt;property id=&quot;20300&quot; value=&quot;Slide 24&quot;/&gt;&lt;property id=&quot;20307&quot; value=&quot;526&quot;/&gt;&lt;/object&gt;&lt;object type=&quot;3&quot; unique_id=&quot;132948&quot;&gt;&lt;property id=&quot;20148&quot; value=&quot;5&quot;/&gt;&lt;property id=&quot;20300&quot; value=&quot;Slide 25&quot;/&gt;&lt;property id=&quot;20307&quot; value=&quot;527&quot;/&gt;&lt;/object&gt;&lt;object type=&quot;3&quot; unique_id=&quot;132949&quot;&gt;&lt;property id=&quot;20148&quot; value=&quot;5&quot;/&gt;&lt;property id=&quot;20300&quot; value=&quot;Slide 26&quot;/&gt;&lt;property id=&quot;20307&quot; value=&quot;528&quot;/&gt;&lt;/object&gt;&lt;object type=&quot;3&quot; unique_id=&quot;132950&quot;&gt;&lt;property id=&quot;20148&quot; value=&quot;5&quot;/&gt;&lt;property id=&quot;20300&quot; value=&quot;Slide 28&quot;/&gt;&lt;property id=&quot;20307&quot; value=&quot;529&quot;/&gt;&lt;/object&gt;&lt;object type=&quot;3&quot; unique_id=&quot;133412&quot;&gt;&lt;property id=&quot;20148&quot; value=&quot;5&quot;/&gt;&lt;property id=&quot;20300&quot; value=&quot;Slide 30&quot;/&gt;&lt;property id=&quot;20307&quot; value=&quot;532&quot;/&gt;&lt;/object&gt;&lt;object type=&quot;3&quot; unique_id=&quot;133413&quot;&gt;&lt;property id=&quot;20148&quot; value=&quot;5&quot;/&gt;&lt;property id=&quot;20300&quot; value=&quot;Slide 33&quot;/&gt;&lt;property id=&quot;20307&quot; value=&quot;530&quot;/&gt;&lt;/object&gt;&lt;object type=&quot;3&quot; unique_id=&quot;133414&quot;&gt;&lt;property id=&quot;20148&quot; value=&quot;5&quot;/&gt;&lt;property id=&quot;20300&quot; value=&quot;Slide 34&quot;/&gt;&lt;property id=&quot;20307&quot; value=&quot;534&quot;/&gt;&lt;/object&gt;&lt;object type=&quot;3&quot; unique_id=&quot;133415&quot;&gt;&lt;property id=&quot;20148&quot; value=&quot;5&quot;/&gt;&lt;property id=&quot;20300&quot; value=&quot;Slide 35&quot;/&gt;&lt;property id=&quot;20307&quot; value=&quot;533&quot;/&gt;&lt;/object&gt;&lt;object type=&quot;3&quot; unique_id=&quot;133416&quot;&gt;&lt;property id=&quot;20148&quot; value=&quot;5&quot;/&gt;&lt;property id=&quot;20300&quot; value=&quot;Slide 36&quot;/&gt;&lt;property id=&quot;20307&quot; value=&quot;531&quot;/&gt;&lt;/object&gt;&lt;object type=&quot;3&quot; unique_id=&quot;133417&quot;&gt;&lt;property id=&quot;20148&quot; value=&quot;5&quot;/&gt;&lt;property id=&quot;20300&quot; value=&quot;Slide 62&quot;/&gt;&lt;property id=&quot;20307&quot; value=&quot;535&quot;/&gt;&lt;/object&gt;&lt;object type=&quot;3&quot; unique_id=&quot;133418&quot;&gt;&lt;property id=&quot;20148&quot; value=&quot;5&quot;/&gt;&lt;property id=&quot;20300&quot; value=&quot;Slide 44&quot;/&gt;&lt;property id=&quot;20307&quot; value=&quot;536&quot;/&gt;&lt;/object&gt;&lt;object type=&quot;3&quot; unique_id=&quot;133419&quot;&gt;&lt;property id=&quot;20148&quot; value=&quot;5&quot;/&gt;&lt;property id=&quot;20300&quot; value=&quot;Slide 45&quot;/&gt;&lt;property id=&quot;20307&quot; value=&quot;537&quot;/&gt;&lt;/object&gt;&lt;object type=&quot;3&quot; unique_id=&quot;133420&quot;&gt;&lt;property id=&quot;20148&quot; value=&quot;5&quot;/&gt;&lt;property id=&quot;20300&quot; value=&quot;Slide 46&quot;/&gt;&lt;property id=&quot;20307&quot; value=&quot;538&quot;/&gt;&lt;/object&gt;&lt;object type=&quot;3&quot; unique_id=&quot;133421&quot;&gt;&lt;property id=&quot;20148&quot; value=&quot;5&quot;/&gt;&lt;property id=&quot;20300&quot; value=&quot;Slide 47&quot;/&gt;&lt;property id=&quot;20307&quot; value=&quot;539&quot;/&gt;&lt;/object&gt;&lt;object type=&quot;3&quot; unique_id=&quot;133422&quot;&gt;&lt;property id=&quot;20148&quot; value=&quot;5&quot;/&gt;&lt;property id=&quot;20300&quot; value=&quot;Slide 48&quot;/&gt;&lt;property id=&quot;20307&quot; value=&quot;544&quot;/&gt;&lt;/object&gt;&lt;object type=&quot;3&quot; unique_id=&quot;133423&quot;&gt;&lt;property id=&quot;20148&quot; value=&quot;5&quot;/&gt;&lt;property id=&quot;20300&quot; value=&quot;Slide 49&quot;/&gt;&lt;property id=&quot;20307&quot; value=&quot;540&quot;/&gt;&lt;/object&gt;&lt;object type=&quot;3&quot; unique_id=&quot;133424&quot;&gt;&lt;property id=&quot;20148&quot; value=&quot;5&quot;/&gt;&lt;property id=&quot;20300&quot; value=&quot;Slide 50&quot;/&gt;&lt;property id=&quot;20307&quot; value=&quot;541&quot;/&gt;&lt;/object&gt;&lt;object type=&quot;3&quot; unique_id=&quot;133427&quot;&gt;&lt;property id=&quot;20148&quot; value=&quot;5&quot;/&gt;&lt;property id=&quot;20300&quot; value=&quot;Slide 72&quot;/&gt;&lt;property id=&quot;20307&quot; value=&quot;545&quot;/&gt;&lt;/object&gt;&lt;object type=&quot;3&quot; unique_id=&quot;133428&quot;&gt;&lt;property id=&quot;20148&quot; value=&quot;5&quot;/&gt;&lt;property id=&quot;20300&quot; value=&quot;Slide 73&quot;/&gt;&lt;property id=&quot;20307&quot; value=&quot;546&quot;/&gt;&lt;/object&gt;&lt;object type=&quot;3&quot; unique_id=&quot;133429&quot;&gt;&lt;property id=&quot;20148&quot; value=&quot;5&quot;/&gt;&lt;property id=&quot;20300&quot; value=&quot;Slide 74&quot;/&gt;&lt;property id=&quot;20307&quot; value=&quot;547&quot;/&gt;&lt;/object&gt;&lt;object type=&quot;3&quot; unique_id=&quot;133430&quot;&gt;&lt;property id=&quot;20148&quot; value=&quot;5&quot;/&gt;&lt;property id=&quot;20300&quot; value=&quot;Slide 75&quot;/&gt;&lt;property id=&quot;20307&quot; value=&quot;548&quot;/&gt;&lt;/object&gt;&lt;object type=&quot;3&quot; unique_id=&quot;133431&quot;&gt;&lt;property id=&quot;20148&quot; value=&quot;5&quot;/&gt;&lt;property id=&quot;20300&quot; value=&quot;Slide 76&quot;/&gt;&lt;property id=&quot;20307&quot; value=&quot;549&quot;/&gt;&lt;/object&gt;&lt;object type=&quot;3&quot; unique_id=&quot;133438&quot;&gt;&lt;property id=&quot;20148&quot; value=&quot;5&quot;/&gt;&lt;property id=&quot;20300&quot; value=&quot;Slide 81&quot;/&gt;&lt;property id=&quot;20307&quot; value=&quot;556&quot;/&gt;&lt;/object&gt;&lt;object type=&quot;3&quot; unique_id=&quot;133449&quot;&gt;&lt;property id=&quot;20148&quot; value=&quot;5&quot;/&gt;&lt;property id=&quot;20300&quot; value=&quot;Slide 86&quot;/&gt;&lt;property id=&quot;20307&quot; value=&quot;567&quot;/&gt;&lt;/object&gt;&lt;object type=&quot;3&quot; unique_id=&quot;133450&quot;&gt;&lt;property id=&quot;20148&quot; value=&quot;5&quot;/&gt;&lt;property id=&quot;20300&quot; value=&quot;Slide 87&quot;/&gt;&lt;property id=&quot;20307&quot; value=&quot;568&quot;/&gt;&lt;/object&gt;&lt;object type=&quot;3&quot; unique_id=&quot;133451&quot;&gt;&lt;property id=&quot;20148&quot; value=&quot;5&quot;/&gt;&lt;property id=&quot;20300&quot; value=&quot;Slide 88&quot;/&gt;&lt;property id=&quot;20307&quot; value=&quot;569&quot;/&gt;&lt;/object&gt;&lt;object type=&quot;3&quot; unique_id=&quot;133453&quot;&gt;&lt;property id=&quot;20148&quot; value=&quot;5&quot;/&gt;&lt;property id=&quot;20300&quot; value=&quot;Slide 89&quot;/&gt;&lt;property id=&quot;20307&quot; value=&quot;571&quot;/&gt;&lt;/object&gt;&lt;object type=&quot;3&quot; unique_id=&quot;133454&quot;&gt;&lt;property id=&quot;20148&quot; value=&quot;5&quot;/&gt;&lt;property id=&quot;20300&quot; value=&quot;Slide 90&quot;/&gt;&lt;property id=&quot;20307&quot; value=&quot;572&quot;/&gt;&lt;/object&gt;&lt;object type=&quot;3&quot; unique_id=&quot;133455&quot;&gt;&lt;property id=&quot;20148&quot; value=&quot;5&quot;/&gt;&lt;property id=&quot;20300&quot; value=&quot;Slide 91&quot;/&gt;&lt;property id=&quot;20307&quot; value=&quot;573&quot;/&gt;&lt;/object&gt;&lt;object type=&quot;3&quot; unique_id=&quot;133457&quot;&gt;&lt;property id=&quot;20148&quot; value=&quot;5&quot;/&gt;&lt;property id=&quot;20300&quot; value=&quot;Slide 93&quot;/&gt;&lt;property id=&quot;20307&quot; value=&quot;575&quot;/&gt;&lt;/object&gt;&lt;object type=&quot;3&quot; unique_id=&quot;133459&quot;&gt;&lt;property id=&quot;20148&quot; value=&quot;5&quot;/&gt;&lt;property id=&quot;20300&quot; value=&quot;Slide 94&quot;/&gt;&lt;property id=&quot;20307&quot; value=&quot;577&quot;/&gt;&lt;/object&gt;&lt;object type=&quot;3&quot; unique_id=&quot;133461&quot;&gt;&lt;property id=&quot;20148&quot; value=&quot;5&quot;/&gt;&lt;property id=&quot;20300&quot; value=&quot;Slide 95&quot;/&gt;&lt;property id=&quot;20307&quot; value=&quot;579&quot;/&gt;&lt;/object&gt;&lt;object type=&quot;3&quot; unique_id=&quot;133462&quot;&gt;&lt;property id=&quot;20148&quot; value=&quot;5&quot;/&gt;&lt;property id=&quot;20300&quot; value=&quot;Slide 96&quot;/&gt;&lt;property id=&quot;20307&quot; value=&quot;580&quot;/&gt;&lt;/object&gt;&lt;object type=&quot;3&quot; unique_id=&quot;133465&quot;&gt;&lt;property id=&quot;20148&quot; value=&quot;5&quot;/&gt;&lt;property id=&quot;20300&quot; value=&quot;Slide 97&quot;/&gt;&lt;property id=&quot;20307&quot; value=&quot;583&quot;/&gt;&lt;/object&gt;&lt;object type=&quot;3&quot; unique_id=&quot;133466&quot;&gt;&lt;property id=&quot;20148&quot; value=&quot;5&quot;/&gt;&lt;property id=&quot;20300&quot; value=&quot;Slide 98&quot;/&gt;&lt;property id=&quot;20307&quot; value=&quot;584&quot;/&gt;&lt;/object&gt;&lt;object type=&quot;3&quot; unique_id=&quot;133467&quot;&gt;&lt;property id=&quot;20148&quot; value=&quot;5&quot;/&gt;&lt;property id=&quot;20300&quot; value=&quot;Slide 99&quot;/&gt;&lt;property id=&quot;20307&quot; value=&quot;585&quot;/&gt;&lt;/object&gt;&lt;object type=&quot;3&quot; unique_id=&quot;133468&quot;&gt;&lt;property id=&quot;20148&quot; value=&quot;5&quot;/&gt;&lt;property id=&quot;20300&quot; value=&quot;Slide 100&quot;/&gt;&lt;property id=&quot;20307&quot; value=&quot;586&quot;/&gt;&lt;/object&gt;&lt;object type=&quot;3&quot; unique_id=&quot;133469&quot;&gt;&lt;property id=&quot;20148&quot; value=&quot;5&quot;/&gt;&lt;property id=&quot;20300&quot; value=&quot;Slide 101&quot;/&gt;&lt;property id=&quot;20307&quot; value=&quot;587&quot;/&gt;&lt;/object&gt;&lt;object type=&quot;3&quot; unique_id=&quot;133473&quot;&gt;&lt;property id=&quot;20148&quot; value=&quot;5&quot;/&gt;&lt;property id=&quot;20300&quot; value=&quot;Slide 102&quot;/&gt;&lt;property id=&quot;20307&quot; value=&quot;591&quot;/&gt;&lt;/object&gt;&lt;object type=&quot;3&quot; unique_id=&quot;133476&quot;&gt;&lt;property id=&quot;20148&quot; value=&quot;5&quot;/&gt;&lt;property id=&quot;20300&quot; value=&quot;Slide 108&quot;/&gt;&lt;property id=&quot;20307&quot; value=&quot;594&quot;/&gt;&lt;/object&gt;&lt;object type=&quot;3&quot; unique_id=&quot;133477&quot;&gt;&lt;property id=&quot;20148&quot; value=&quot;5&quot;/&gt;&lt;property id=&quot;20300&quot; value=&quot;Slide 109&quot;/&gt;&lt;property id=&quot;20307&quot; value=&quot;595&quot;/&gt;&lt;/object&gt;&lt;object type=&quot;3&quot; unique_id=&quot;133478&quot;&gt;&lt;property id=&quot;20148&quot; value=&quot;5&quot;/&gt;&lt;property id=&quot;20300&quot; value=&quot;Slide 110&quot;/&gt;&lt;property id=&quot;20307&quot; value=&quot;596&quot;/&gt;&lt;/object&gt;&lt;object type=&quot;3&quot; unique_id=&quot;133479&quot;&gt;&lt;property id=&quot;20148&quot; value=&quot;5&quot;/&gt;&lt;property id=&quot;20300&quot; value=&quot;Slide 111&quot;/&gt;&lt;property id=&quot;20307&quot; value=&quot;597&quot;/&gt;&lt;/object&gt;&lt;object type=&quot;3&quot; unique_id=&quot;133480&quot;&gt;&lt;property id=&quot;20148&quot; value=&quot;5&quot;/&gt;&lt;property id=&quot;20300&quot; value=&quot;Slide 112&quot;/&gt;&lt;property id=&quot;20307&quot; value=&quot;598&quot;/&gt;&lt;/object&gt;&lt;object type=&quot;3&quot; unique_id=&quot;133481&quot;&gt;&lt;property id=&quot;20148&quot; value=&quot;5&quot;/&gt;&lt;property id=&quot;20300&quot; value=&quot;Slide 113&quot;/&gt;&lt;property id=&quot;20307&quot; value=&quot;599&quot;/&gt;&lt;/object&gt;&lt;object type=&quot;3&quot; unique_id=&quot;136218&quot;&gt;&lt;property id=&quot;20148&quot; value=&quot;5&quot;/&gt;&lt;property id=&quot;20300&quot; value=&quot;Slide 7&quot;/&gt;&lt;property id=&quot;20307&quot; value=&quot;602&quot;/&gt;&lt;/object&gt;&lt;object type=&quot;3&quot; unique_id=&quot;136219&quot;&gt;&lt;property id=&quot;20148&quot; value=&quot;5&quot;/&gt;&lt;property id=&quot;20300&quot; value=&quot;Slide 19&quot;/&gt;&lt;property id=&quot;20307&quot; value=&quot;603&quot;/&gt;&lt;/object&gt;&lt;object type=&quot;3&quot; unique_id=&quot;136220&quot;&gt;&lt;property id=&quot;20148&quot; value=&quot;5&quot;/&gt;&lt;property id=&quot;20300&quot; value=&quot;Slide 20&quot;/&gt;&lt;property id=&quot;20307&quot; value=&quot;604&quot;/&gt;&lt;/object&gt;&lt;object type=&quot;3&quot; unique_id=&quot;136221&quot;&gt;&lt;property id=&quot;20148&quot; value=&quot;5&quot;/&gt;&lt;property id=&quot;20300&quot; value=&quot;Slide 22&quot;/&gt;&lt;property id=&quot;20307&quot; value=&quot;606&quot;/&gt;&lt;/object&gt;&lt;object type=&quot;3&quot; unique_id=&quot;136223&quot;&gt;&lt;property id=&quot;20148&quot; value=&quot;5&quot;/&gt;&lt;property id=&quot;20300&quot; value=&quot;Slide 23&quot;/&gt;&lt;property id=&quot;20307&quot; value=&quot;607&quot;/&gt;&lt;/object&gt;&lt;object type=&quot;3&quot; unique_id=&quot;142581&quot;&gt;&lt;property id=&quot;20148&quot; value=&quot;5&quot;/&gt;&lt;property id=&quot;20300&quot; value=&quot;Slide 67&quot;/&gt;&lt;property id=&quot;20307&quot; value=&quot;613&quot;/&gt;&lt;/object&gt;&lt;object type=&quot;3&quot; unique_id=&quot;142582&quot;&gt;&lt;property id=&quot;20148&quot; value=&quot;5&quot;/&gt;&lt;property id=&quot;20300&quot; value=&quot;Slide 68&quot;/&gt;&lt;property id=&quot;20307&quot; value=&quot;614&quot;/&gt;&lt;/object&gt;&lt;object type=&quot;3&quot; unique_id=&quot;142583&quot;&gt;&lt;property id=&quot;20148&quot; value=&quot;5&quot;/&gt;&lt;property id=&quot;20300&quot; value=&quot;Slide 69&quot;/&gt;&lt;property id=&quot;20307&quot; value=&quot;615&quot;/&gt;&lt;/object&gt;&lt;object type=&quot;3&quot; unique_id=&quot;142589&quot;&gt;&lt;property id=&quot;20148&quot; value=&quot;5&quot;/&gt;&lt;property id=&quot;20300&quot; value=&quot;Slide 82&quot;/&gt;&lt;property id=&quot;20307&quot; value=&quot;621&quot;/&gt;&lt;/object&gt;&lt;object type=&quot;3&quot; unique_id=&quot;142590&quot;&gt;&lt;property id=&quot;20148&quot; value=&quot;5&quot;/&gt;&lt;property id=&quot;20300&quot; value=&quot;Slide 83&quot;/&gt;&lt;property id=&quot;20307&quot; value=&quot;622&quot;/&gt;&lt;/object&gt;&lt;object type=&quot;3&quot; unique_id=&quot;142591&quot;&gt;&lt;property id=&quot;20148&quot; value=&quot;5&quot;/&gt;&lt;property id=&quot;20300&quot; value=&quot;Slide 84&quot;/&gt;&lt;property id=&quot;20307&quot; value=&quot;623&quot;/&gt;&lt;/object&gt;&lt;object type=&quot;3&quot; unique_id=&quot;142592&quot;&gt;&lt;property id=&quot;20148&quot; value=&quot;5&quot;/&gt;&lt;property id=&quot;20300&quot; value=&quot;Slide 85&quot;/&gt;&lt;property id=&quot;20307&quot; value=&quot;624&quot;/&gt;&lt;/object&gt;&lt;object type=&quot;3&quot; unique_id=&quot;142593&quot;&gt;&lt;property id=&quot;20148&quot; value=&quot;5&quot;/&gt;&lt;property id=&quot;20300&quot; value=&quot;Slide 115&quot;/&gt;&lt;property id=&quot;20307&quot; value=&quot;625&quot;/&gt;&lt;/object&gt;&lt;object type=&quot;3&quot; unique_id=&quot;142594&quot;&gt;&lt;property id=&quot;20148&quot; value=&quot;5&quot;/&gt;&lt;property id=&quot;20300&quot; value=&quot;Slide 116&quot;/&gt;&lt;property id=&quot;20307&quot; value=&quot;626&quot;/&gt;&lt;/object&gt;&lt;object type=&quot;3&quot; unique_id=&quot;142595&quot;&gt;&lt;property id=&quot;20148&quot; value=&quot;5&quot;/&gt;&lt;property id=&quot;20300&quot; value=&quot;Slide 119&quot;/&gt;&lt;property id=&quot;20307&quot; value=&quot;627&quot;/&gt;&lt;/object&gt;&lt;object type=&quot;3&quot; unique_id=&quot;142596&quot;&gt;&lt;property id=&quot;20148&quot; value=&quot;5&quot;/&gt;&lt;property id=&quot;20300&quot; value=&quot;Slide 125&quot;/&gt;&lt;property id=&quot;20307&quot; value=&quot;631&quot;/&gt;&lt;/object&gt;&lt;object type=&quot;3&quot; unique_id=&quot;142601&quot;&gt;&lt;property id=&quot;20148&quot; value=&quot;5&quot;/&gt;&lt;property id=&quot;20300&quot; value=&quot;Slide 139&quot;/&gt;&lt;property id=&quot;20307&quot; value=&quot;632&quot;/&gt;&lt;/object&gt;&lt;object type=&quot;3&quot; unique_id=&quot;142602&quot;&gt;&lt;property id=&quot;20148&quot; value=&quot;5&quot;/&gt;&lt;property id=&quot;20300&quot; value=&quot;Slide 124&quot;/&gt;&lt;property id=&quot;20307&quot; value=&quot;638&quot;/&gt;&lt;/object&gt;&lt;object type=&quot;3&quot; unique_id=&quot;142603&quot;&gt;&lt;property id=&quot;20148&quot; value=&quot;5&quot;/&gt;&lt;property id=&quot;20300&quot; value=&quot;Slide 145&quot;/&gt;&lt;property id=&quot;20307&quot; value=&quot;639&quot;/&gt;&lt;/object&gt;&lt;object type=&quot;3&quot; unique_id=&quot;142604&quot;&gt;&lt;property id=&quot;20148&quot; value=&quot;5&quot;/&gt;&lt;property id=&quot;20300&quot; value=&quot;Slide 144&quot;/&gt;&lt;property id=&quot;20307&quot; value=&quot;640&quot;/&gt;&lt;/object&gt;&lt;object type=&quot;3&quot; unique_id=&quot;142605&quot;&gt;&lt;property id=&quot;20148&quot; value=&quot;5&quot;/&gt;&lt;property id=&quot;20300&quot; value=&quot;Slide 146&quot;/&gt;&lt;property id=&quot;20307&quot; value=&quot;641&quot;/&gt;&lt;/object&gt;&lt;object type=&quot;3&quot; unique_id=&quot;142606&quot;&gt;&lt;property id=&quot;20148&quot; value=&quot;5&quot;/&gt;&lt;property id=&quot;20300&quot; value=&quot;Slide 147&quot;/&gt;&lt;property id=&quot;20307&quot; value=&quot;642&quot;/&gt;&lt;/object&gt;&lt;object type=&quot;3&quot; unique_id=&quot;142607&quot;&gt;&lt;property id=&quot;20148&quot; value=&quot;5&quot;/&gt;&lt;property id=&quot;20300&quot; value=&quot;Slide 148&quot;/&gt;&lt;property id=&quot;20307&quot; value=&quot;643&quot;/&gt;&lt;/object&gt;&lt;object type=&quot;3&quot; unique_id=&quot;142608&quot;&gt;&lt;property id=&quot;20148&quot; value=&quot;5&quot;/&gt;&lt;property id=&quot;20300&quot; value=&quot;Slide 149&quot;/&gt;&lt;property id=&quot;20307&quot; value=&quot;644&quot;/&gt;&lt;/object&gt;&lt;object type=&quot;3&quot; unique_id=&quot;142609&quot;&gt;&lt;property id=&quot;20148&quot; value=&quot;5&quot;/&gt;&lt;property id=&quot;20300&quot; value=&quot;Slide 150&quot;/&gt;&lt;property id=&quot;20307&quot; value=&quot;645&quot;/&gt;&lt;/object&gt;&lt;object type=&quot;3&quot; unique_id=&quot;142610&quot;&gt;&lt;property id=&quot;20148&quot; value=&quot;5&quot;/&gt;&lt;property id=&quot;20300&quot; value=&quot;Slide 151&quot;/&gt;&lt;property id=&quot;20307&quot; value=&quot;646&quot;/&gt;&lt;/object&gt;&lt;object type=&quot;3&quot; unique_id=&quot;142611&quot;&gt;&lt;property id=&quot;20148&quot; value=&quot;5&quot;/&gt;&lt;property id=&quot;20300&quot; value=&quot;Slide 152&quot;/&gt;&lt;property id=&quot;20307&quot; value=&quot;647&quot;/&gt;&lt;/object&gt;&lt;object type=&quot;3&quot; unique_id=&quot;145503&quot;&gt;&lt;property id=&quot;20148&quot; value=&quot;5&quot;/&gt;&lt;property id=&quot;20300&quot; value=&quot;Slide 3&quot;/&gt;&lt;property id=&quot;20307&quot; value=&quot;652&quot;/&gt;&lt;/object&gt;&lt;object type=&quot;3&quot; unique_id=&quot;145504&quot;&gt;&lt;property id=&quot;20148&quot; value=&quot;5&quot;/&gt;&lt;property id=&quot;20300&quot; value=&quot;Slide 70&quot;/&gt;&lt;property id=&quot;20307&quot; value=&quot;648&quot;/&gt;&lt;/object&gt;&lt;object type=&quot;3&quot; unique_id=&quot;145505&quot;&gt;&lt;property id=&quot;20148&quot; value=&quot;5&quot;/&gt;&lt;property id=&quot;20300&quot; value=&quot;Slide 126&quot;/&gt;&lt;property id=&quot;20307&quot; value=&quot;649&quot;/&gt;&lt;/object&gt;&lt;object type=&quot;3&quot; unique_id=&quot;145506&quot;&gt;&lt;property id=&quot;20148&quot; value=&quot;5&quot;/&gt;&lt;property id=&quot;20300&quot; value=&quot;Slide 127&quot;/&gt;&lt;property id=&quot;20307&quot; value=&quot;650&quot;/&gt;&lt;/object&gt;&lt;object type=&quot;3&quot; unique_id=&quot;145507&quot;&gt;&lt;property id=&quot;20148&quot; value=&quot;5&quot;/&gt;&lt;property id=&quot;20300&quot; value=&quot;Slide 128&quot;/&gt;&lt;property id=&quot;20307&quot; value=&quot;651&quot;/&gt;&lt;/object&gt;&lt;object type=&quot;3&quot; unique_id=&quot;145508&quot;&gt;&lt;property id=&quot;20148&quot; value=&quot;5&quot;/&gt;&lt;property id=&quot;20300&quot; value=&quot;Slide 131&quot;/&gt;&lt;property id=&quot;20307&quot; value=&quot;653&quot;/&gt;&lt;/object&gt;&lt;object type=&quot;3&quot; unique_id=&quot;145509&quot;&gt;&lt;property id=&quot;20148&quot; value=&quot;5&quot;/&gt;&lt;property id=&quot;20300&quot; value=&quot;Slide 130&quot;/&gt;&lt;property id=&quot;20307&quot; value=&quot;654&quot;/&gt;&lt;/object&gt;&lt;object type=&quot;3&quot; unique_id=&quot;145510&quot;&gt;&lt;property id=&quot;20148&quot; value=&quot;5&quot;/&gt;&lt;property id=&quot;20300&quot; value=&quot;Slide 132&quot;/&gt;&lt;property id=&quot;20307&quot; value=&quot;656&quot;/&gt;&lt;/object&gt;&lt;object type=&quot;3&quot; unique_id=&quot;145511&quot;&gt;&lt;property id=&quot;20148&quot; value=&quot;5&quot;/&gt;&lt;property id=&quot;20300&quot; value=&quot;Slide 134&quot;/&gt;&lt;property id=&quot;20307&quot; value=&quot;655&quot;/&gt;&lt;/object&gt;&lt;object type=&quot;3&quot; unique_id=&quot;145512&quot;&gt;&lt;property id=&quot;20148&quot; value=&quot;5&quot;/&gt;&lt;property id=&quot;20300&quot; value=&quot;Slide 136&quot;/&gt;&lt;property id=&quot;20307&quot; value=&quot;657&quot;/&gt;&lt;/object&gt;&lt;object type=&quot;3&quot; unique_id=&quot;145513&quot;&gt;&lt;property id=&quot;20148&quot; value=&quot;5&quot;/&gt;&lt;property id=&quot;20300&quot; value=&quot;Slide 140&quot;/&gt;&lt;property id=&quot;20307&quot; value=&quot;658&quot;/&gt;&lt;/object&gt;&lt;object type=&quot;3&quot; unique_id=&quot;145514&quot;&gt;&lt;property id=&quot;20148&quot; value=&quot;5&quot;/&gt;&lt;property id=&quot;20300&quot; value=&quot;Slide 141&quot;/&gt;&lt;property id=&quot;20307&quot; value=&quot;659&quot;/&gt;&lt;/object&gt;&lt;object type=&quot;3&quot; unique_id=&quot;148731&quot;&gt;&lt;property id=&quot;20148&quot; value=&quot;5&quot;/&gt;&lt;property id=&quot;20300&quot; value=&quot;Slide 52&quot;/&gt;&lt;property id=&quot;20307&quot; value=&quot;663&quot;/&gt;&lt;/object&gt;&lt;object type=&quot;3&quot; unique_id=&quot;148732&quot;&gt;&lt;property id=&quot;20148&quot; value=&quot;5&quot;/&gt;&lt;property id=&quot;20300&quot; value=&quot;Slide 53&quot;/&gt;&lt;property id=&quot;20307&quot; value=&quot;664&quot;/&gt;&lt;/object&gt;&lt;object type=&quot;3&quot; unique_id=&quot;148733&quot;&gt;&lt;property id=&quot;20148&quot; value=&quot;5&quot;/&gt;&lt;property id=&quot;20300&quot; value=&quot;Slide 54&quot;/&gt;&lt;property id=&quot;20307&quot; value=&quot;665&quot;/&gt;&lt;/object&gt;&lt;object type=&quot;3&quot; unique_id=&quot;148735&quot;&gt;&lt;property id=&quot;20148&quot; value=&quot;5&quot;/&gt;&lt;property id=&quot;20300&quot; value=&quot;Slide 55&quot;/&gt;&lt;property id=&quot;20307&quot; value=&quot;667&quot;/&gt;&lt;/object&gt;&lt;object type=&quot;3&quot; unique_id=&quot;148737&quot;&gt;&lt;property id=&quot;20148&quot; value=&quot;5&quot;/&gt;&lt;property id=&quot;20300&quot; value=&quot;Slide 56&quot;/&gt;&lt;property id=&quot;20307&quot; value=&quot;669&quot;/&gt;&lt;/object&gt;&lt;object type=&quot;3&quot; unique_id=&quot;148738&quot;&gt;&lt;property id=&quot;20148&quot; value=&quot;5&quot;/&gt;&lt;property id=&quot;20300&quot; value=&quot;Slide 57&quot;/&gt;&lt;property id=&quot;20307&quot; value=&quot;670&quot;/&gt;&lt;/object&gt;&lt;object type=&quot;3&quot; unique_id=&quot;148739&quot;&gt;&lt;property id=&quot;20148&quot; value=&quot;5&quot;/&gt;&lt;property id=&quot;20300&quot; value=&quot;Slide 58&quot;/&gt;&lt;property id=&quot;20307&quot; value=&quot;671&quot;/&gt;&lt;/object&gt;&lt;object type=&quot;3&quot; unique_id=&quot;148742&quot;&gt;&lt;property id=&quot;20148&quot; value=&quot;5&quot;/&gt;&lt;property id=&quot;20300&quot; value=&quot;Slide 59&quot;/&gt;&lt;property id=&quot;20307&quot; value=&quot;674&quot;/&gt;&lt;/object&gt;&lt;object type=&quot;3&quot; unique_id=&quot;148743&quot;&gt;&lt;property id=&quot;20148&quot; value=&quot;5&quot;/&gt;&lt;property id=&quot;20300&quot; value=&quot;Slide 60&quot;/&gt;&lt;property id=&quot;20307&quot; value=&quot;675&quot;/&gt;&lt;/object&gt;&lt;object type=&quot;3&quot; unique_id=&quot;148744&quot;&gt;&lt;property id=&quot;20148&quot; value=&quot;5&quot;/&gt;&lt;property id=&quot;20300&quot; value=&quot;Slide 61&quot;/&gt;&lt;property id=&quot;20307&quot; value=&quot;676&quot;/&gt;&lt;/object&gt;&lt;object type=&quot;3&quot; unique_id=&quot;150842&quot;&gt;&lt;property id=&quot;20148&quot; value=&quot;5&quot;/&gt;&lt;property id=&quot;20300&quot; value=&quot;Slide 77&quot;/&gt;&lt;property id=&quot;20307&quot; value=&quot;680&quot;/&gt;&lt;/object&gt;&lt;object type=&quot;3&quot; unique_id=&quot;150843&quot;&gt;&lt;property id=&quot;20148&quot; value=&quot;5&quot;/&gt;&lt;property id=&quot;20300&quot; value=&quot;Slide 78&quot;/&gt;&lt;property id=&quot;20307&quot; value=&quot;682&quot;/&gt;&lt;/object&gt;&lt;object type=&quot;3&quot; unique_id=&quot;150844&quot;&gt;&lt;property id=&quot;20148&quot; value=&quot;5&quot;/&gt;&lt;property id=&quot;20300&quot; value=&quot;Slide 79&quot;/&gt;&lt;property id=&quot;20307&quot; value=&quot;683&quot;/&gt;&lt;/object&gt;&lt;object type=&quot;3&quot; unique_id=&quot;150845&quot;&gt;&lt;property id=&quot;20148&quot; value=&quot;5&quot;/&gt;&lt;property id=&quot;20300&quot; value=&quot;Slide 80&quot;/&gt;&lt;property id=&quot;20307&quot; value=&quot;681&quot;/&gt;&lt;/object&gt;&lt;object type=&quot;3&quot; unique_id=&quot;150846&quot;&gt;&lt;property id=&quot;20148&quot; value=&quot;5&quot;/&gt;&lt;property id=&quot;20300&quot; value=&quot;Slide 142&quot;/&gt;&lt;property id=&quot;20307&quot; value=&quot;679&quot;/&gt;&lt;/object&gt;&lt;object type=&quot;3&quot; unique_id=&quot;150847&quot;&gt;&lt;property id=&quot;20148&quot; value=&quot;5&quot;/&gt;&lt;property id=&quot;20300&quot; value=&quot;Slide 143&quot;/&gt;&lt;property id=&quot;20307&quot; value=&quot;678&quot;/&gt;&lt;/object&gt;&lt;object type=&quot;3&quot; unique_id=&quot;152097&quot;&gt;&lt;property id=&quot;20148&quot; value=&quot;5&quot;/&gt;&lt;property id=&quot;20300&quot; value=&quot;Slide 66&quot;/&gt;&lt;property id=&quot;20307&quot; value=&quot;685&quot;/&gt;&lt;/object&gt;&lt;object type=&quot;3&quot; unique_id=&quot;152098&quot;&gt;&lt;property id=&quot;20148&quot; value=&quot;5&quot;/&gt;&lt;property id=&quot;20300&quot; value=&quot;Slide 64&quot;/&gt;&lt;property id=&quot;20307&quot; value=&quot;687&quot;/&gt;&lt;/object&gt;&lt;object type=&quot;3&quot; unique_id=&quot;152099&quot;&gt;&lt;property id=&quot;20148&quot; value=&quot;5&quot;/&gt;&lt;property id=&quot;20300&quot; value=&quot;Slide 65&quot;/&gt;&lt;property id=&quot;20307&quot; value=&quot;688&quot;/&gt;&lt;/object&gt;&lt;object type=&quot;3&quot; unique_id=&quot;154322&quot;&gt;&lt;property id=&quot;20148&quot; value=&quot;5&quot;/&gt;&lt;property id=&quot;20300&quot; value=&quot;Slide 27&quot;/&gt;&lt;property id=&quot;20307&quot; value=&quot;693&quot;/&gt;&lt;/object&gt;&lt;object type=&quot;3&quot; unique_id=&quot;154323&quot;&gt;&lt;property id=&quot;20148&quot; value=&quot;5&quot;/&gt;&lt;property id=&quot;20300&quot; value=&quot;Slide 40&quot;/&gt;&lt;property id=&quot;20307&quot; value=&quot;691&quot;/&gt;&lt;/object&gt;&lt;object type=&quot;3&quot; unique_id=&quot;154324&quot;&gt;&lt;property id=&quot;20148&quot; value=&quot;5&quot;/&gt;&lt;property id=&quot;20300&quot; value=&quot;Slide 41&quot;/&gt;&lt;property id=&quot;20307&quot; value=&quot;692&quot;/&gt;&lt;/object&gt;&lt;object type=&quot;3&quot; unique_id=&quot;154325&quot;&gt;&lt;property id=&quot;20148&quot; value=&quot;5&quot;/&gt;&lt;property id=&quot;20300&quot; value=&quot;Slide 42&quot;/&gt;&lt;property id=&quot;20307&quot; value=&quot;690&quot;/&gt;&lt;/object&gt;&lt;object type=&quot;3&quot; unique_id=&quot;154326&quot;&gt;&lt;property id=&quot;20148&quot; value=&quot;5&quot;/&gt;&lt;property id=&quot;20300&quot; value=&quot;Slide 71&quot;/&gt;&lt;property id=&quot;20307&quot; value=&quot;689&quot;/&gt;&lt;/object&gt;&lt;object type=&quot;3&quot; unique_id=&quot;154327&quot;&gt;&lt;property id=&quot;20148&quot; value=&quot;5&quot;/&gt;&lt;property id=&quot;20300&quot; value=&quot;Slide 92&quot;/&gt;&lt;property id=&quot;20307&quot; value=&quot;694&quot;/&gt;&lt;/object&gt;&lt;object type=&quot;3&quot; unique_id=&quot;154328&quot;&gt;&lt;property id=&quot;20148&quot; value=&quot;5&quot;/&gt;&lt;property id=&quot;20300&quot; value=&quot;Slide 103&quot;/&gt;&lt;property id=&quot;20307&quot; value=&quot;695&quot;/&gt;&lt;/object&gt;&lt;object type=&quot;3&quot; unique_id=&quot;154329&quot;&gt;&lt;property id=&quot;20148&quot; value=&quot;5&quot;/&gt;&lt;property id=&quot;20300&quot; value=&quot;Slide 104&quot;/&gt;&lt;property id=&quot;20307&quot; value=&quot;696&quot;/&gt;&lt;/object&gt;&lt;object type=&quot;3&quot; unique_id=&quot;154330&quot;&gt;&lt;property id=&quot;20148&quot; value=&quot;5&quot;/&gt;&lt;property id=&quot;20300&quot; value=&quot;Slide 105&quot;/&gt;&lt;property id=&quot;20307&quot; value=&quot;697&quot;/&gt;&lt;/object&gt;&lt;object type=&quot;3&quot; unique_id=&quot;154331&quot;&gt;&lt;property id=&quot;20148&quot; value=&quot;5&quot;/&gt;&lt;property id=&quot;20300&quot; value=&quot;Slide 106&quot;/&gt;&lt;property id=&quot;20307&quot; value=&quot;698&quot;/&gt;&lt;/object&gt;&lt;object type=&quot;3&quot; unique_id=&quot;154332&quot;&gt;&lt;property id=&quot;20148&quot; value=&quot;5&quot;/&gt;&lt;property id=&quot;20300&quot; value=&quot;Slide 107&quot;/&gt;&lt;property id=&quot;20307&quot; value=&quot;699&quot;/&gt;&lt;/object&gt;&lt;object type=&quot;3&quot; unique_id=&quot;156250&quot;&gt;&lt;property id=&quot;20148&quot; value=&quot;5&quot;/&gt;&lt;property id=&quot;20300&quot; value=&quot;Slide 120&quot;/&gt;&lt;property id=&quot;20307&quot; value=&quot;701&quot;/&gt;&lt;/object&gt;&lt;object type=&quot;3&quot; unique_id=&quot;156251&quot;&gt;&lt;property id=&quot;20148&quot; value=&quot;5&quot;/&gt;&lt;property id=&quot;20300&quot; value=&quot;Slide 121&quot;/&gt;&lt;property id=&quot;20307&quot; value=&quot;703&quot;/&gt;&lt;/object&gt;&lt;object type=&quot;3&quot; unique_id=&quot;156252&quot;&gt;&lt;property id=&quot;20148&quot; value=&quot;5&quot;/&gt;&lt;property id=&quot;20300&quot; value=&quot;Slide 122&quot;/&gt;&lt;property id=&quot;20307&quot; value=&quot;700&quot;/&gt;&lt;/object&gt;&lt;object type=&quot;3&quot; unique_id=&quot;156253&quot;&gt;&lt;property id=&quot;20148&quot; value=&quot;5&quot;/&gt;&lt;property id=&quot;20300&quot; value=&quot;Slide 123&quot;/&gt;&lt;property id=&quot;20307&quot; value=&quot;702&quot;/&gt;&lt;/object&gt;&lt;object type=&quot;3&quot; unique_id=&quot;156254&quot;&gt;&lt;property id=&quot;20148&quot; value=&quot;5&quot;/&gt;&lt;property id=&quot;20300&quot; value=&quot;Slide 129&quot;/&gt;&lt;property id=&quot;20307&quot; value=&quot;704&quot;/&gt;&lt;/object&gt;&lt;object type=&quot;3&quot; unique_id=&quot;156255&quot;&gt;&lt;property id=&quot;20148&quot; value=&quot;5&quot;/&gt;&lt;property id=&quot;20300&quot; value=&quot;Slide 133&quot;/&gt;&lt;property id=&quot;20307&quot; value=&quot;705&quot;/&gt;&lt;/object&gt;&lt;object type=&quot;3&quot; unique_id=&quot;156256&quot;&gt;&lt;property id=&quot;20148&quot; value=&quot;5&quot;/&gt;&lt;property id=&quot;20300&quot; value=&quot;Slide 135&quot;/&gt;&lt;property id=&quot;20307&quot; value=&quot;706&quot;/&gt;&lt;/object&gt;&lt;object type=&quot;3&quot; unique_id=&quot;156257&quot;&gt;&lt;property id=&quot;20148&quot; value=&quot;5&quot;/&gt;&lt;property id=&quot;20300&quot; value=&quot;Slide 137&quot;/&gt;&lt;property id=&quot;20307&quot; value=&quot;709&quot;/&gt;&lt;/object&gt;&lt;object type=&quot;3&quot; unique_id=&quot;156258&quot;&gt;&lt;property id=&quot;20148&quot; value=&quot;5&quot;/&gt;&lt;property id=&quot;20300&quot; value=&quot;Slide 138&quot;/&gt;&lt;property id=&quot;20307&quot; value=&quot;708&quot;/&gt;&lt;/object&gt;&lt;object type=&quot;3&quot; unique_id=&quot;157149&quot;&gt;&lt;property id=&quot;20148&quot; value=&quot;5&quot;/&gt;&lt;property id=&quot;20300&quot; value=&quot;Slide 117&quot;/&gt;&lt;property id=&quot;20307&quot; value=&quot;710&quot;/&gt;&lt;/object&gt;&lt;object type=&quot;3&quot; unique_id=&quot;157625&quot;&gt;&lt;property id=&quot;20148&quot; value=&quot;5&quot;/&gt;&lt;property id=&quot;20300&quot; value=&quot;Slide 118&quot;/&gt;&lt;property id=&quot;20307&quot; value=&quot;711&quot;/&gt;&lt;/object&gt;&lt;/object&gt;&lt;object type=&quot;8&quot; unique_id=&quot;10330&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PSNARRATION" val="9,753077494,S:\All OSPI\Web Work\Child Nutrition\MealPatternTrainingPart3_pptx\Media.ppcx"/>
</p:tagLst>
</file>

<file path=ppt/tags/tag100.xml><?xml version="1.0" encoding="utf-8"?>
<p:tagLst xmlns:a="http://schemas.openxmlformats.org/drawingml/2006/main" xmlns:r="http://schemas.openxmlformats.org/officeDocument/2006/relationships" xmlns:p="http://schemas.openxmlformats.org/presentationml/2006/main">
  <p:tag name="PPSNARRATION" val="99,753077494,S:\All OSPI\Web Work\Child Nutrition\MealPatternTrainingPart3_pptx\Media.ppcx"/>
</p:tagLst>
</file>

<file path=ppt/tags/tag101.xml><?xml version="1.0" encoding="utf-8"?>
<p:tagLst xmlns:a="http://schemas.openxmlformats.org/drawingml/2006/main" xmlns:r="http://schemas.openxmlformats.org/officeDocument/2006/relationships" xmlns:p="http://schemas.openxmlformats.org/presentationml/2006/main">
  <p:tag name="PPSNARRATION" val="100,753077494,S:\All OSPI\Web Work\Child Nutrition\MealPatternTrainingPart3_pptx\Media.ppcx"/>
</p:tagLst>
</file>

<file path=ppt/tags/tag102.xml><?xml version="1.0" encoding="utf-8"?>
<p:tagLst xmlns:a="http://schemas.openxmlformats.org/drawingml/2006/main" xmlns:r="http://schemas.openxmlformats.org/officeDocument/2006/relationships" xmlns:p="http://schemas.openxmlformats.org/presentationml/2006/main">
  <p:tag name="PPSNARRATION" val="101,753077494,S:\All OSPI\Web Work\Child Nutrition\MealPatternTrainingPart3_pptx\Media.ppcx"/>
</p:tagLst>
</file>

<file path=ppt/tags/tag103.xml><?xml version="1.0" encoding="utf-8"?>
<p:tagLst xmlns:a="http://schemas.openxmlformats.org/drawingml/2006/main" xmlns:r="http://schemas.openxmlformats.org/officeDocument/2006/relationships" xmlns:p="http://schemas.openxmlformats.org/presentationml/2006/main">
  <p:tag name="PPSNARRATION" val="102,753077494,S:\All OSPI\Web Work\Child Nutrition\MealPatternTrainingPart3_pptx\Media.ppcx"/>
</p:tagLst>
</file>

<file path=ppt/tags/tag104.xml><?xml version="1.0" encoding="utf-8"?>
<p:tagLst xmlns:a="http://schemas.openxmlformats.org/drawingml/2006/main" xmlns:r="http://schemas.openxmlformats.org/officeDocument/2006/relationships" xmlns:p="http://schemas.openxmlformats.org/presentationml/2006/main">
  <p:tag name="PPSNARRATION" val="103,753077494,S:\All OSPI\Web Work\Child Nutrition\MealPatternTrainingPart3_pptx\Media.ppcx"/>
</p:tagLst>
</file>

<file path=ppt/tags/tag105.xml><?xml version="1.0" encoding="utf-8"?>
<p:tagLst xmlns:a="http://schemas.openxmlformats.org/drawingml/2006/main" xmlns:r="http://schemas.openxmlformats.org/officeDocument/2006/relationships" xmlns:p="http://schemas.openxmlformats.org/presentationml/2006/main">
  <p:tag name="PPSNARRATION" val="104,753077494,S:\All OSPI\Web Work\Child Nutrition\MealPatternTrainingPart3_pptx\Media.ppcx"/>
</p:tagLst>
</file>

<file path=ppt/tags/tag106.xml><?xml version="1.0" encoding="utf-8"?>
<p:tagLst xmlns:a="http://schemas.openxmlformats.org/drawingml/2006/main" xmlns:r="http://schemas.openxmlformats.org/officeDocument/2006/relationships" xmlns:p="http://schemas.openxmlformats.org/presentationml/2006/main">
  <p:tag name="PPSNARRATION" val="105,753077494,S:\All OSPI\Web Work\Child Nutrition\MealPatternTrainingPart3_pptx\Media.ppcx"/>
</p:tagLst>
</file>

<file path=ppt/tags/tag107.xml><?xml version="1.0" encoding="utf-8"?>
<p:tagLst xmlns:a="http://schemas.openxmlformats.org/drawingml/2006/main" xmlns:r="http://schemas.openxmlformats.org/officeDocument/2006/relationships" xmlns:p="http://schemas.openxmlformats.org/presentationml/2006/main">
  <p:tag name="PPSNARRATION" val="106,753077494,S:\All OSPI\Web Work\Child Nutrition\MealPatternTrainingPart3_pptx\Media.ppcx"/>
</p:tagLst>
</file>

<file path=ppt/tags/tag108.xml><?xml version="1.0" encoding="utf-8"?>
<p:tagLst xmlns:a="http://schemas.openxmlformats.org/drawingml/2006/main" xmlns:r="http://schemas.openxmlformats.org/officeDocument/2006/relationships" xmlns:p="http://schemas.openxmlformats.org/presentationml/2006/main">
  <p:tag name="PPSNARRATION" val="107,753077494,S:\All OSPI\Web Work\Child Nutrition\MealPatternTrainingPart3_pptx\Media.ppcx"/>
</p:tagLst>
</file>

<file path=ppt/tags/tag109.xml><?xml version="1.0" encoding="utf-8"?>
<p:tagLst xmlns:a="http://schemas.openxmlformats.org/drawingml/2006/main" xmlns:r="http://schemas.openxmlformats.org/officeDocument/2006/relationships" xmlns:p="http://schemas.openxmlformats.org/presentationml/2006/main">
  <p:tag name="PPSNARRATION" val="108,753077494,S:\All OSPI\Web Work\Child Nutrition\MealPatternTrainingPart3_pptx\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10,753077494,S:\All OSPI\Web Work\Child Nutrition\MealPatternTrainingPart3_pptx\Media.ppcx"/>
</p:tagLst>
</file>

<file path=ppt/tags/tag110.xml><?xml version="1.0" encoding="utf-8"?>
<p:tagLst xmlns:a="http://schemas.openxmlformats.org/drawingml/2006/main" xmlns:r="http://schemas.openxmlformats.org/officeDocument/2006/relationships" xmlns:p="http://schemas.openxmlformats.org/presentationml/2006/main">
  <p:tag name="PPSNARRATION" val="109,753077494,S:\All OSPI\Web Work\Child Nutrition\MealPatternTrainingPart3_pptx\Media.ppcx"/>
</p:tagLst>
</file>

<file path=ppt/tags/tag111.xml><?xml version="1.0" encoding="utf-8"?>
<p:tagLst xmlns:a="http://schemas.openxmlformats.org/drawingml/2006/main" xmlns:r="http://schemas.openxmlformats.org/officeDocument/2006/relationships" xmlns:p="http://schemas.openxmlformats.org/presentationml/2006/main">
  <p:tag name="PPSNARRATION" val="110,753077494,S:\All OSPI\Web Work\Child Nutrition\MealPatternTrainingPart3_pptx\Media.ppcx"/>
</p:tagLst>
</file>

<file path=ppt/tags/tag112.xml><?xml version="1.0" encoding="utf-8"?>
<p:tagLst xmlns:a="http://schemas.openxmlformats.org/drawingml/2006/main" xmlns:r="http://schemas.openxmlformats.org/officeDocument/2006/relationships" xmlns:p="http://schemas.openxmlformats.org/presentationml/2006/main">
  <p:tag name="PPSNARRATION" val="111,753077494,S:\All OSPI\Web Work\Child Nutrition\MealPatternTrainingPart3_pptx\Media.ppcx"/>
</p:tagLst>
</file>

<file path=ppt/tags/tag113.xml><?xml version="1.0" encoding="utf-8"?>
<p:tagLst xmlns:a="http://schemas.openxmlformats.org/drawingml/2006/main" xmlns:r="http://schemas.openxmlformats.org/officeDocument/2006/relationships" xmlns:p="http://schemas.openxmlformats.org/presentationml/2006/main">
  <p:tag name="PPSNARRATION" val="112,753077494,S:\All OSPI\Web Work\Child Nutrition\MealPatternTrainingPart3_pptx\Media.ppcx"/>
</p:tagLst>
</file>

<file path=ppt/tags/tag114.xml><?xml version="1.0" encoding="utf-8"?>
<p:tagLst xmlns:a="http://schemas.openxmlformats.org/drawingml/2006/main" xmlns:r="http://schemas.openxmlformats.org/officeDocument/2006/relationships" xmlns:p="http://schemas.openxmlformats.org/presentationml/2006/main">
  <p:tag name="PPSNARRATION" val="113,753077494,S:\All OSPI\Web Work\Child Nutrition\MealPatternTrainingPart3_pptx\Media.ppcx"/>
</p:tagLst>
</file>

<file path=ppt/tags/tag115.xml><?xml version="1.0" encoding="utf-8"?>
<p:tagLst xmlns:a="http://schemas.openxmlformats.org/drawingml/2006/main" xmlns:r="http://schemas.openxmlformats.org/officeDocument/2006/relationships" xmlns:p="http://schemas.openxmlformats.org/presentationml/2006/main">
  <p:tag name="PPSNARRATION" val="114,753077494,S:\All OSPI\Web Work\Child Nutrition\MealPatternTrainingPart3_pptx\Media.ppcx"/>
</p:tagLst>
</file>

<file path=ppt/tags/tag116.xml><?xml version="1.0" encoding="utf-8"?>
<p:tagLst xmlns:a="http://schemas.openxmlformats.org/drawingml/2006/main" xmlns:r="http://schemas.openxmlformats.org/officeDocument/2006/relationships" xmlns:p="http://schemas.openxmlformats.org/presentationml/2006/main">
  <p:tag name="PPSNARRATION" val="115,753077494,S:\All OSPI\Web Work\Child Nutrition\MealPatternTrainingPart3_pptx\Media.ppcx"/>
</p:tagLst>
</file>

<file path=ppt/tags/tag117.xml><?xml version="1.0" encoding="utf-8"?>
<p:tagLst xmlns:a="http://schemas.openxmlformats.org/drawingml/2006/main" xmlns:r="http://schemas.openxmlformats.org/officeDocument/2006/relationships" xmlns:p="http://schemas.openxmlformats.org/presentationml/2006/main">
  <p:tag name="PPSNARRATION" val="116,753077494,S:\All OSPI\Web Work\Child Nutrition\MealPatternTrainingPart3_pptx\Media.ppcx"/>
</p:tagLst>
</file>

<file path=ppt/tags/tag118.xml><?xml version="1.0" encoding="utf-8"?>
<p:tagLst xmlns:a="http://schemas.openxmlformats.org/drawingml/2006/main" xmlns:r="http://schemas.openxmlformats.org/officeDocument/2006/relationships" xmlns:p="http://schemas.openxmlformats.org/presentationml/2006/main">
  <p:tag name="PPSNARRATION" val="117,753077494,S:\All OSPI\Web Work\Child Nutrition\MealPatternTrainingPart3_pptx\Media.ppcx"/>
</p:tagLst>
</file>

<file path=ppt/tags/tag119.xml><?xml version="1.0" encoding="utf-8"?>
<p:tagLst xmlns:a="http://schemas.openxmlformats.org/drawingml/2006/main" xmlns:r="http://schemas.openxmlformats.org/officeDocument/2006/relationships" xmlns:p="http://schemas.openxmlformats.org/presentationml/2006/main">
  <p:tag name="PPSNARRATION" val="118,753077494,S:\All OSPI\Web Work\Child Nutrition\MealPatternTrainingPart3_pptx\Media.ppcx"/>
</p:tagLst>
</file>

<file path=ppt/tags/tag12.xml><?xml version="1.0" encoding="utf-8"?>
<p:tagLst xmlns:a="http://schemas.openxmlformats.org/drawingml/2006/main" xmlns:r="http://schemas.openxmlformats.org/officeDocument/2006/relationships" xmlns:p="http://schemas.openxmlformats.org/presentationml/2006/main">
  <p:tag name="PPSNARRATION" val="11,753077494,S:\All OSPI\Web Work\Child Nutrition\MealPatternTrainingPart3_pptx\Media.ppcx"/>
</p:tagLst>
</file>

<file path=ppt/tags/tag120.xml><?xml version="1.0" encoding="utf-8"?>
<p:tagLst xmlns:a="http://schemas.openxmlformats.org/drawingml/2006/main" xmlns:r="http://schemas.openxmlformats.org/officeDocument/2006/relationships" xmlns:p="http://schemas.openxmlformats.org/presentationml/2006/main">
  <p:tag name="PPSNARRATION" val="119,753077494,S:\All OSPI\Web Work\Child Nutrition\MealPatternTrainingPart3_pptx\Media.ppcx"/>
</p:tagLst>
</file>

<file path=ppt/tags/tag121.xml><?xml version="1.0" encoding="utf-8"?>
<p:tagLst xmlns:a="http://schemas.openxmlformats.org/drawingml/2006/main" xmlns:r="http://schemas.openxmlformats.org/officeDocument/2006/relationships" xmlns:p="http://schemas.openxmlformats.org/presentationml/2006/main">
  <p:tag name="PPSNARRATION" val="120,753077494,S:\All OSPI\Web Work\Child Nutrition\MealPatternTrainingPart3_pptx\Media.ppcx"/>
</p:tagLst>
</file>

<file path=ppt/tags/tag122.xml><?xml version="1.0" encoding="utf-8"?>
<p:tagLst xmlns:a="http://schemas.openxmlformats.org/drawingml/2006/main" xmlns:r="http://schemas.openxmlformats.org/officeDocument/2006/relationships" xmlns:p="http://schemas.openxmlformats.org/presentationml/2006/main">
  <p:tag name="PPSNARRATION" val="121,753077494,S:\All OSPI\Web Work\Child Nutrition\MealPatternTrainingPart3_pptx\Media.ppcx"/>
</p:tagLst>
</file>

<file path=ppt/tags/tag123.xml><?xml version="1.0" encoding="utf-8"?>
<p:tagLst xmlns:a="http://schemas.openxmlformats.org/drawingml/2006/main" xmlns:r="http://schemas.openxmlformats.org/officeDocument/2006/relationships" xmlns:p="http://schemas.openxmlformats.org/presentationml/2006/main">
  <p:tag name="PPSNARRATION" val="122,753077494,S:\All OSPI\Web Work\Child Nutrition\MealPatternTrainingPart3_pptx\Media.ppcx"/>
</p:tagLst>
</file>

<file path=ppt/tags/tag124.xml><?xml version="1.0" encoding="utf-8"?>
<p:tagLst xmlns:a="http://schemas.openxmlformats.org/drawingml/2006/main" xmlns:r="http://schemas.openxmlformats.org/officeDocument/2006/relationships" xmlns:p="http://schemas.openxmlformats.org/presentationml/2006/main">
  <p:tag name="PPSNARRATION" val="123,753077494,S:\All OSPI\Web Work\Child Nutrition\MealPatternTrainingPart3_pptx\Media.ppcx"/>
</p:tagLst>
</file>

<file path=ppt/tags/tag125.xml><?xml version="1.0" encoding="utf-8"?>
<p:tagLst xmlns:a="http://schemas.openxmlformats.org/drawingml/2006/main" xmlns:r="http://schemas.openxmlformats.org/officeDocument/2006/relationships" xmlns:p="http://schemas.openxmlformats.org/presentationml/2006/main">
  <p:tag name="PPSNARRATION" val="124,753077494,S:\All OSPI\Web Work\Child Nutrition\MealPatternTrainingPart3_pptx\Media.ppcx"/>
</p:tagLst>
</file>

<file path=ppt/tags/tag126.xml><?xml version="1.0" encoding="utf-8"?>
<p:tagLst xmlns:a="http://schemas.openxmlformats.org/drawingml/2006/main" xmlns:r="http://schemas.openxmlformats.org/officeDocument/2006/relationships" xmlns:p="http://schemas.openxmlformats.org/presentationml/2006/main">
  <p:tag name="PPSNARRATION" val="125,753077494,S:\All OSPI\Web Work\Child Nutrition\MealPatternTrainingPart3_pptx\Media.ppcx"/>
</p:tagLst>
</file>

<file path=ppt/tags/tag127.xml><?xml version="1.0" encoding="utf-8"?>
<p:tagLst xmlns:a="http://schemas.openxmlformats.org/drawingml/2006/main" xmlns:r="http://schemas.openxmlformats.org/officeDocument/2006/relationships" xmlns:p="http://schemas.openxmlformats.org/presentationml/2006/main">
  <p:tag name="PPSNARRATION" val="126,753077494,S:\All OSPI\Web Work\Child Nutrition\MealPatternTrainingPart3_pptx\Media.ppcx"/>
</p:tagLst>
</file>

<file path=ppt/tags/tag128.xml><?xml version="1.0" encoding="utf-8"?>
<p:tagLst xmlns:a="http://schemas.openxmlformats.org/drawingml/2006/main" xmlns:r="http://schemas.openxmlformats.org/officeDocument/2006/relationships" xmlns:p="http://schemas.openxmlformats.org/presentationml/2006/main">
  <p:tag name="PPSNARRATION" val="127,753077494,S:\All OSPI\Web Work\Child Nutrition\MealPatternTrainingPart3_pptx\Media.ppcx"/>
</p:tagLst>
</file>

<file path=ppt/tags/tag129.xml><?xml version="1.0" encoding="utf-8"?>
<p:tagLst xmlns:a="http://schemas.openxmlformats.org/drawingml/2006/main" xmlns:r="http://schemas.openxmlformats.org/officeDocument/2006/relationships" xmlns:p="http://schemas.openxmlformats.org/presentationml/2006/main">
  <p:tag name="PPSNARRATION" val="128,753077494,S:\All OSPI\Web Work\Child Nutrition\MealPatternTrainingPart3_pptx\Media.ppcx"/>
</p:tagLst>
</file>

<file path=ppt/tags/tag13.xml><?xml version="1.0" encoding="utf-8"?>
<p:tagLst xmlns:a="http://schemas.openxmlformats.org/drawingml/2006/main" xmlns:r="http://schemas.openxmlformats.org/officeDocument/2006/relationships" xmlns:p="http://schemas.openxmlformats.org/presentationml/2006/main">
  <p:tag name="PPSNARRATION" val="12,753077494,S:\All OSPI\Web Work\Child Nutrition\MealPatternTrainingPart3_pptx\Media.ppcx"/>
</p:tagLst>
</file>

<file path=ppt/tags/tag130.xml><?xml version="1.0" encoding="utf-8"?>
<p:tagLst xmlns:a="http://schemas.openxmlformats.org/drawingml/2006/main" xmlns:r="http://schemas.openxmlformats.org/officeDocument/2006/relationships" xmlns:p="http://schemas.openxmlformats.org/presentationml/2006/main">
  <p:tag name="PPSNARRATION" val="129,753077494,S:\All OSPI\Web Work\Child Nutrition\MealPatternTrainingPart3_pptx\Media.ppcx"/>
</p:tagLst>
</file>

<file path=ppt/tags/tag131.xml><?xml version="1.0" encoding="utf-8"?>
<p:tagLst xmlns:a="http://schemas.openxmlformats.org/drawingml/2006/main" xmlns:r="http://schemas.openxmlformats.org/officeDocument/2006/relationships" xmlns:p="http://schemas.openxmlformats.org/presentationml/2006/main">
  <p:tag name="PPSNARRATION" val="130,753077494,S:\All OSPI\Web Work\Child Nutrition\MealPatternTrainingPart3_pptx\Media.ppcx"/>
</p:tagLst>
</file>

<file path=ppt/tags/tag132.xml><?xml version="1.0" encoding="utf-8"?>
<p:tagLst xmlns:a="http://schemas.openxmlformats.org/drawingml/2006/main" xmlns:r="http://schemas.openxmlformats.org/officeDocument/2006/relationships" xmlns:p="http://schemas.openxmlformats.org/presentationml/2006/main">
  <p:tag name="PPSNARRATION" val="131,753077494,S:\All OSPI\Web Work\Child Nutrition\MealPatternTrainingPart3_pptx\Media.ppcx"/>
</p:tagLst>
</file>

<file path=ppt/tags/tag133.xml><?xml version="1.0" encoding="utf-8"?>
<p:tagLst xmlns:a="http://schemas.openxmlformats.org/drawingml/2006/main" xmlns:r="http://schemas.openxmlformats.org/officeDocument/2006/relationships" xmlns:p="http://schemas.openxmlformats.org/presentationml/2006/main">
  <p:tag name="PPSNARRATION" val="132,753077494,S:\All OSPI\Web Work\Child Nutrition\MealPatternTrainingPart3_pptx\Media.ppcx"/>
</p:tagLst>
</file>

<file path=ppt/tags/tag134.xml><?xml version="1.0" encoding="utf-8"?>
<p:tagLst xmlns:a="http://schemas.openxmlformats.org/drawingml/2006/main" xmlns:r="http://schemas.openxmlformats.org/officeDocument/2006/relationships" xmlns:p="http://schemas.openxmlformats.org/presentationml/2006/main">
  <p:tag name="PPSNARRATION" val="133,753077494,S:\All OSPI\Web Work\Child Nutrition\MealPatternTrainingPart3_pptx\Media.ppcx"/>
</p:tagLst>
</file>

<file path=ppt/tags/tag135.xml><?xml version="1.0" encoding="utf-8"?>
<p:tagLst xmlns:a="http://schemas.openxmlformats.org/drawingml/2006/main" xmlns:r="http://schemas.openxmlformats.org/officeDocument/2006/relationships" xmlns:p="http://schemas.openxmlformats.org/presentationml/2006/main">
  <p:tag name="PPSNARRATION" val="134,753077494,S:\All OSPI\Web Work\Child Nutrition\MealPatternTrainingPart3_pptx\Media.ppcx"/>
</p:tagLst>
</file>

<file path=ppt/tags/tag136.xml><?xml version="1.0" encoding="utf-8"?>
<p:tagLst xmlns:a="http://schemas.openxmlformats.org/drawingml/2006/main" xmlns:r="http://schemas.openxmlformats.org/officeDocument/2006/relationships" xmlns:p="http://schemas.openxmlformats.org/presentationml/2006/main">
  <p:tag name="PPSNARRATION" val="135,753077494,S:\All OSPI\Web Work\Child Nutrition\MealPatternTrainingPart3_pptx\Media.ppcx"/>
</p:tagLst>
</file>

<file path=ppt/tags/tag137.xml><?xml version="1.0" encoding="utf-8"?>
<p:tagLst xmlns:a="http://schemas.openxmlformats.org/drawingml/2006/main" xmlns:r="http://schemas.openxmlformats.org/officeDocument/2006/relationships" xmlns:p="http://schemas.openxmlformats.org/presentationml/2006/main">
  <p:tag name="PPSNARRATION" val="136,753077494,S:\All OSPI\Web Work\Child Nutrition\MealPatternTrainingPart3_pptx\Media.ppcx"/>
</p:tagLst>
</file>

<file path=ppt/tags/tag138.xml><?xml version="1.0" encoding="utf-8"?>
<p:tagLst xmlns:a="http://schemas.openxmlformats.org/drawingml/2006/main" xmlns:r="http://schemas.openxmlformats.org/officeDocument/2006/relationships" xmlns:p="http://schemas.openxmlformats.org/presentationml/2006/main">
  <p:tag name="PPSNARRATION" val="137,753077494,S:\All OSPI\Web Work\Child Nutrition\MealPatternTrainingPart3_pptx\Media.ppcx"/>
</p:tagLst>
</file>

<file path=ppt/tags/tag139.xml><?xml version="1.0" encoding="utf-8"?>
<p:tagLst xmlns:a="http://schemas.openxmlformats.org/drawingml/2006/main" xmlns:r="http://schemas.openxmlformats.org/officeDocument/2006/relationships" xmlns:p="http://schemas.openxmlformats.org/presentationml/2006/main">
  <p:tag name="PPSNARRATION" val="138,753077494,S:\All OSPI\Web Work\Child Nutrition\MealPatternTrainingPart3_pptx\Media.ppcx"/>
</p:tagLst>
</file>

<file path=ppt/tags/tag14.xml><?xml version="1.0" encoding="utf-8"?>
<p:tagLst xmlns:a="http://schemas.openxmlformats.org/drawingml/2006/main" xmlns:r="http://schemas.openxmlformats.org/officeDocument/2006/relationships" xmlns:p="http://schemas.openxmlformats.org/presentationml/2006/main">
  <p:tag name="PPSNARRATION" val="13,753077494,S:\All OSPI\Web Work\Child Nutrition\MealPatternTrainingPart3_pptx\Media.ppcx"/>
</p:tagLst>
</file>

<file path=ppt/tags/tag140.xml><?xml version="1.0" encoding="utf-8"?>
<p:tagLst xmlns:a="http://schemas.openxmlformats.org/drawingml/2006/main" xmlns:r="http://schemas.openxmlformats.org/officeDocument/2006/relationships" xmlns:p="http://schemas.openxmlformats.org/presentationml/2006/main">
  <p:tag name="PPSNARRATION" val="139,753077494,S:\All OSPI\Web Work\Child Nutrition\MealPatternTrainingPart3_pptx\Media.ppcx"/>
</p:tagLst>
</file>

<file path=ppt/tags/tag141.xml><?xml version="1.0" encoding="utf-8"?>
<p:tagLst xmlns:a="http://schemas.openxmlformats.org/drawingml/2006/main" xmlns:r="http://schemas.openxmlformats.org/officeDocument/2006/relationships" xmlns:p="http://schemas.openxmlformats.org/presentationml/2006/main">
  <p:tag name="PPSNARRATION" val="140,753077494,S:\All OSPI\Web Work\Child Nutrition\MealPatternTrainingPart3_pptx\Media.ppcx"/>
</p:tagLst>
</file>

<file path=ppt/tags/tag142.xml><?xml version="1.0" encoding="utf-8"?>
<p:tagLst xmlns:a="http://schemas.openxmlformats.org/drawingml/2006/main" xmlns:r="http://schemas.openxmlformats.org/officeDocument/2006/relationships" xmlns:p="http://schemas.openxmlformats.org/presentationml/2006/main">
  <p:tag name="PPSNARRATION" val="141,753077494,S:\All OSPI\Web Work\Child Nutrition\MealPatternTrainingPart3_pptx\Media.ppcx"/>
</p:tagLst>
</file>

<file path=ppt/tags/tag143.xml><?xml version="1.0" encoding="utf-8"?>
<p:tagLst xmlns:a="http://schemas.openxmlformats.org/drawingml/2006/main" xmlns:r="http://schemas.openxmlformats.org/officeDocument/2006/relationships" xmlns:p="http://schemas.openxmlformats.org/presentationml/2006/main">
  <p:tag name="PPSNARRATION" val="142,753077494,S:\All OSPI\Web Work\Child Nutrition\MealPatternTrainingPart3_pptx\Media.ppcx"/>
</p:tagLst>
</file>

<file path=ppt/tags/tag144.xml><?xml version="1.0" encoding="utf-8"?>
<p:tagLst xmlns:a="http://schemas.openxmlformats.org/drawingml/2006/main" xmlns:r="http://schemas.openxmlformats.org/officeDocument/2006/relationships" xmlns:p="http://schemas.openxmlformats.org/presentationml/2006/main">
  <p:tag name="PPSNARRATION" val="143,753077494,S:\All OSPI\Web Work\Child Nutrition\MealPatternTrainingPart3_pptx\Media.ppcx"/>
</p:tagLst>
</file>

<file path=ppt/tags/tag145.xml><?xml version="1.0" encoding="utf-8"?>
<p:tagLst xmlns:a="http://schemas.openxmlformats.org/drawingml/2006/main" xmlns:r="http://schemas.openxmlformats.org/officeDocument/2006/relationships" xmlns:p="http://schemas.openxmlformats.org/presentationml/2006/main">
  <p:tag name="PPSNARRATION" val="144,753077494,S:\All OSPI\Web Work\Child Nutrition\MealPatternTrainingPart3_pptx\Media.ppcx"/>
</p:tagLst>
</file>

<file path=ppt/tags/tag146.xml><?xml version="1.0" encoding="utf-8"?>
<p:tagLst xmlns:a="http://schemas.openxmlformats.org/drawingml/2006/main" xmlns:r="http://schemas.openxmlformats.org/officeDocument/2006/relationships" xmlns:p="http://schemas.openxmlformats.org/presentationml/2006/main">
  <p:tag name="PPSNARRATION" val="145,753077494,S:\All OSPI\Web Work\Child Nutrition\MealPatternTrainingPart3_pptx\Media.ppcx"/>
</p:tagLst>
</file>

<file path=ppt/tags/tag147.xml><?xml version="1.0" encoding="utf-8"?>
<p:tagLst xmlns:a="http://schemas.openxmlformats.org/drawingml/2006/main" xmlns:r="http://schemas.openxmlformats.org/officeDocument/2006/relationships" xmlns:p="http://schemas.openxmlformats.org/presentationml/2006/main">
  <p:tag name="PPSNARRATION" val="146,753077494,S:\All OSPI\Web Work\Child Nutrition\MealPatternTrainingPart3_pptx\Media.ppcx"/>
</p:tagLst>
</file>

<file path=ppt/tags/tag148.xml><?xml version="1.0" encoding="utf-8"?>
<p:tagLst xmlns:a="http://schemas.openxmlformats.org/drawingml/2006/main" xmlns:r="http://schemas.openxmlformats.org/officeDocument/2006/relationships" xmlns:p="http://schemas.openxmlformats.org/presentationml/2006/main">
  <p:tag name="PPSNARRATION" val="147,753077494,S:\All OSPI\Web Work\Child Nutrition\MealPatternTrainingPart3_pptx\Media.ppcx"/>
</p:tagLst>
</file>

<file path=ppt/tags/tag149.xml><?xml version="1.0" encoding="utf-8"?>
<p:tagLst xmlns:a="http://schemas.openxmlformats.org/drawingml/2006/main" xmlns:r="http://schemas.openxmlformats.org/officeDocument/2006/relationships" xmlns:p="http://schemas.openxmlformats.org/presentationml/2006/main">
  <p:tag name="PPSNARRATION" val="148,753077494,S:\All OSPI\Web Work\Child Nutrition\MealPatternTrainingPart3_pptx\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14,753077494,S:\All OSPI\Web Work\Child Nutrition\MealPatternTrainingPart3_pptx\Media.ppcx"/>
</p:tagLst>
</file>

<file path=ppt/tags/tag150.xml><?xml version="1.0" encoding="utf-8"?>
<p:tagLst xmlns:a="http://schemas.openxmlformats.org/drawingml/2006/main" xmlns:r="http://schemas.openxmlformats.org/officeDocument/2006/relationships" xmlns:p="http://schemas.openxmlformats.org/presentationml/2006/main">
  <p:tag name="PPSNARRATION" val="149,753077494,S:\All OSPI\Web Work\Child Nutrition\MealPatternTrainingPart3_pptx\Media.ppcx"/>
</p:tagLst>
</file>

<file path=ppt/tags/tag151.xml><?xml version="1.0" encoding="utf-8"?>
<p:tagLst xmlns:a="http://schemas.openxmlformats.org/drawingml/2006/main" xmlns:r="http://schemas.openxmlformats.org/officeDocument/2006/relationships" xmlns:p="http://schemas.openxmlformats.org/presentationml/2006/main">
  <p:tag name="PPSNARRATION" val="150,753077494,S:\All OSPI\Web Work\Child Nutrition\MealPatternTrainingPart3_pptx\Media.ppcx"/>
</p:tagLst>
</file>

<file path=ppt/tags/tag152.xml><?xml version="1.0" encoding="utf-8"?>
<p:tagLst xmlns:a="http://schemas.openxmlformats.org/drawingml/2006/main" xmlns:r="http://schemas.openxmlformats.org/officeDocument/2006/relationships" xmlns:p="http://schemas.openxmlformats.org/presentationml/2006/main">
  <p:tag name="PPSNARRATION" val="151,753077494,S:\All OSPI\Web Work\Child Nutrition\MealPatternTrainingPart3_pptx\Media.ppcx"/>
</p:tagLst>
</file>

<file path=ppt/tags/tag153.xml><?xml version="1.0" encoding="utf-8"?>
<p:tagLst xmlns:a="http://schemas.openxmlformats.org/drawingml/2006/main" xmlns:r="http://schemas.openxmlformats.org/officeDocument/2006/relationships" xmlns:p="http://schemas.openxmlformats.org/presentationml/2006/main">
  <p:tag name="PPSNARRATION" val="152,753077494,S:\All OSPI\Web Work\Child Nutrition\MealPatternTrainingPart3_pptx\Media.ppcx"/>
</p:tagLst>
</file>

<file path=ppt/tags/tag154.xml><?xml version="1.0" encoding="utf-8"?>
<p:tagLst xmlns:a="http://schemas.openxmlformats.org/drawingml/2006/main" xmlns:r="http://schemas.openxmlformats.org/officeDocument/2006/relationships" xmlns:p="http://schemas.openxmlformats.org/presentationml/2006/main">
  <p:tag name="PPSNARRATION" val="153,753077494,S:\All OSPI\Web Work\Child Nutrition\MealPatternTrainingPart3_pptx\Media.ppcx"/>
</p:tagLst>
</file>

<file path=ppt/tags/tag155.xml><?xml version="1.0" encoding="utf-8"?>
<p:tagLst xmlns:a="http://schemas.openxmlformats.org/drawingml/2006/main" xmlns:r="http://schemas.openxmlformats.org/officeDocument/2006/relationships" xmlns:p="http://schemas.openxmlformats.org/presentationml/2006/main">
  <p:tag name="PPSNARRATION" val="154,753077494,S:\All OSPI\Web Work\Child Nutrition\MealPatternTrainingPart3_pptx\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15,753077494,S:\All OSPI\Web Work\Child Nutrition\MealPatternTrainingPart3_pptx\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6,753077494,S:\All OSPI\Web Work\Child Nutrition\MealPatternTrainingPart3_pptx\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17,753077494,S:\All OSPI\Web Work\Child Nutrition\MealPatternTrainingPart3_pptx\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8,753077494,S:\All OSPI\Web Work\Child Nutrition\MealPatternTrainingPart3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1,753077494,S:\All OSPI\Web Work\Child Nutrition\MealPatternTrainingPart3_pptx\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19,753077494,S:\All OSPI\Web Work\Child Nutrition\MealPatternTrainingPart3_pptx\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20,753077494,S:\All OSPI\Web Work\Child Nutrition\MealPatternTrainingPart3_pptx\Media.ppcx"/>
</p:tagLst>
</file>

<file path=ppt/tags/tag22.xml><?xml version="1.0" encoding="utf-8"?>
<p:tagLst xmlns:a="http://schemas.openxmlformats.org/drawingml/2006/main" xmlns:r="http://schemas.openxmlformats.org/officeDocument/2006/relationships" xmlns:p="http://schemas.openxmlformats.org/presentationml/2006/main">
  <p:tag name="PPSNARRATION" val="21,753077494,S:\All OSPI\Web Work\Child Nutrition\MealPatternTrainingPart3_pptx\Media.ppcx"/>
</p:tagLst>
</file>

<file path=ppt/tags/tag23.xml><?xml version="1.0" encoding="utf-8"?>
<p:tagLst xmlns:a="http://schemas.openxmlformats.org/drawingml/2006/main" xmlns:r="http://schemas.openxmlformats.org/officeDocument/2006/relationships" xmlns:p="http://schemas.openxmlformats.org/presentationml/2006/main">
  <p:tag name="PPSNARRATION" val="22,753077494,S:\All OSPI\Web Work\Child Nutrition\MealPatternTrainingPart3_pptx\Media.ppcx"/>
</p:tagLst>
</file>

<file path=ppt/tags/tag24.xml><?xml version="1.0" encoding="utf-8"?>
<p:tagLst xmlns:a="http://schemas.openxmlformats.org/drawingml/2006/main" xmlns:r="http://schemas.openxmlformats.org/officeDocument/2006/relationships" xmlns:p="http://schemas.openxmlformats.org/presentationml/2006/main">
  <p:tag name="PPSNARRATION" val="23,753077494,S:\All OSPI\Web Work\Child Nutrition\MealPatternTrainingPart3_pptx\Media.ppcx"/>
</p:tagLst>
</file>

<file path=ppt/tags/tag25.xml><?xml version="1.0" encoding="utf-8"?>
<p:tagLst xmlns:a="http://schemas.openxmlformats.org/drawingml/2006/main" xmlns:r="http://schemas.openxmlformats.org/officeDocument/2006/relationships" xmlns:p="http://schemas.openxmlformats.org/presentationml/2006/main">
  <p:tag name="PPSNARRATION" val="24,753077494,S:\All OSPI\Web Work\Child Nutrition\MealPatternTrainingPart3_pptx\Media.ppcx"/>
</p:tagLst>
</file>

<file path=ppt/tags/tag26.xml><?xml version="1.0" encoding="utf-8"?>
<p:tagLst xmlns:a="http://schemas.openxmlformats.org/drawingml/2006/main" xmlns:r="http://schemas.openxmlformats.org/officeDocument/2006/relationships" xmlns:p="http://schemas.openxmlformats.org/presentationml/2006/main">
  <p:tag name="PPSNARRATION" val="25,753077494,S:\All OSPI\Web Work\Child Nutrition\MealPatternTrainingPart3_pptx\Media.ppcx"/>
</p:tagLst>
</file>

<file path=ppt/tags/tag27.xml><?xml version="1.0" encoding="utf-8"?>
<p:tagLst xmlns:a="http://schemas.openxmlformats.org/drawingml/2006/main" xmlns:r="http://schemas.openxmlformats.org/officeDocument/2006/relationships" xmlns:p="http://schemas.openxmlformats.org/presentationml/2006/main">
  <p:tag name="PPSNARRATION" val="26,753077494,S:\All OSPI\Web Work\Child Nutrition\MealPatternTrainingPart3_pptx\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27,753077494,S:\All OSPI\Web Work\Child Nutrition\MealPatternTrainingPart3_pptx\Media.ppcx"/>
</p:tagLst>
</file>

<file path=ppt/tags/tag29.xml><?xml version="1.0" encoding="utf-8"?>
<p:tagLst xmlns:a="http://schemas.openxmlformats.org/drawingml/2006/main" xmlns:r="http://schemas.openxmlformats.org/officeDocument/2006/relationships" xmlns:p="http://schemas.openxmlformats.org/presentationml/2006/main">
  <p:tag name="PPSNARRATION" val="28,753077494,S:\All OSPI\Web Work\Child Nutrition\MealPatternTrainingPart3_pptx\Media.ppcx"/>
</p:tagLst>
</file>

<file path=ppt/tags/tag3.xml><?xml version="1.0" encoding="utf-8"?>
<p:tagLst xmlns:a="http://schemas.openxmlformats.org/drawingml/2006/main" xmlns:r="http://schemas.openxmlformats.org/officeDocument/2006/relationships" xmlns:p="http://schemas.openxmlformats.org/presentationml/2006/main">
  <p:tag name="PPSNARRATION" val="2,753077494,S:\All OSPI\Web Work\Child Nutrition\MealPatternTrainingPart3_pptx\Media.ppcx"/>
</p:tagLst>
</file>

<file path=ppt/tags/tag30.xml><?xml version="1.0" encoding="utf-8"?>
<p:tagLst xmlns:a="http://schemas.openxmlformats.org/drawingml/2006/main" xmlns:r="http://schemas.openxmlformats.org/officeDocument/2006/relationships" xmlns:p="http://schemas.openxmlformats.org/presentationml/2006/main">
  <p:tag name="PPSNARRATION" val="29,753077494,S:\All OSPI\Web Work\Child Nutrition\MealPatternTrainingPart3_pptx\Media.ppcx"/>
</p:tagLst>
</file>

<file path=ppt/tags/tag31.xml><?xml version="1.0" encoding="utf-8"?>
<p:tagLst xmlns:a="http://schemas.openxmlformats.org/drawingml/2006/main" xmlns:r="http://schemas.openxmlformats.org/officeDocument/2006/relationships" xmlns:p="http://schemas.openxmlformats.org/presentationml/2006/main">
  <p:tag name="PPSNARRATION" val="30,753077494,S:\All OSPI\Web Work\Child Nutrition\MealPatternTrainingPart3_pptx\Media.ppcx"/>
</p:tagLst>
</file>

<file path=ppt/tags/tag32.xml><?xml version="1.0" encoding="utf-8"?>
<p:tagLst xmlns:a="http://schemas.openxmlformats.org/drawingml/2006/main" xmlns:r="http://schemas.openxmlformats.org/officeDocument/2006/relationships" xmlns:p="http://schemas.openxmlformats.org/presentationml/2006/main">
  <p:tag name="PPSNARRATION" val="31,753077494,S:\All OSPI\Web Work\Child Nutrition\MealPatternTrainingPart3_pptx\Media.ppcx"/>
</p:tagLst>
</file>

<file path=ppt/tags/tag33.xml><?xml version="1.0" encoding="utf-8"?>
<p:tagLst xmlns:a="http://schemas.openxmlformats.org/drawingml/2006/main" xmlns:r="http://schemas.openxmlformats.org/officeDocument/2006/relationships" xmlns:p="http://schemas.openxmlformats.org/presentationml/2006/main">
  <p:tag name="PPSNARRATION" val="32,753077494,S:\All OSPI\Web Work\Child Nutrition\MealPatternTrainingPart3_pptx\Media.ppcx"/>
</p:tagLst>
</file>

<file path=ppt/tags/tag34.xml><?xml version="1.0" encoding="utf-8"?>
<p:tagLst xmlns:a="http://schemas.openxmlformats.org/drawingml/2006/main" xmlns:r="http://schemas.openxmlformats.org/officeDocument/2006/relationships" xmlns:p="http://schemas.openxmlformats.org/presentationml/2006/main">
  <p:tag name="PPSNARRATION" val="33,753077494,S:\All OSPI\Web Work\Child Nutrition\MealPatternTrainingPart3_pptx\Media.ppcx"/>
</p:tagLst>
</file>

<file path=ppt/tags/tag35.xml><?xml version="1.0" encoding="utf-8"?>
<p:tagLst xmlns:a="http://schemas.openxmlformats.org/drawingml/2006/main" xmlns:r="http://schemas.openxmlformats.org/officeDocument/2006/relationships" xmlns:p="http://schemas.openxmlformats.org/presentationml/2006/main">
  <p:tag name="PPSNARRATION" val="34,753077494,S:\All OSPI\Web Work\Child Nutrition\MealPatternTrainingPart3_pptx\Media.ppcx"/>
</p:tagLst>
</file>

<file path=ppt/tags/tag36.xml><?xml version="1.0" encoding="utf-8"?>
<p:tagLst xmlns:a="http://schemas.openxmlformats.org/drawingml/2006/main" xmlns:r="http://schemas.openxmlformats.org/officeDocument/2006/relationships" xmlns:p="http://schemas.openxmlformats.org/presentationml/2006/main">
  <p:tag name="PPSNARRATION" val="35,753077494,S:\All OSPI\Web Work\Child Nutrition\MealPatternTrainingPart3_pptx\Media.ppcx"/>
</p:tagLst>
</file>

<file path=ppt/tags/tag37.xml><?xml version="1.0" encoding="utf-8"?>
<p:tagLst xmlns:a="http://schemas.openxmlformats.org/drawingml/2006/main" xmlns:r="http://schemas.openxmlformats.org/officeDocument/2006/relationships" xmlns:p="http://schemas.openxmlformats.org/presentationml/2006/main">
  <p:tag name="PPSNARRATION" val="36,753077494,S:\All OSPI\Web Work\Child Nutrition\MealPatternTrainingPart3_pptx\Media.ppcx"/>
</p:tagLst>
</file>

<file path=ppt/tags/tag38.xml><?xml version="1.0" encoding="utf-8"?>
<p:tagLst xmlns:a="http://schemas.openxmlformats.org/drawingml/2006/main" xmlns:r="http://schemas.openxmlformats.org/officeDocument/2006/relationships" xmlns:p="http://schemas.openxmlformats.org/presentationml/2006/main">
  <p:tag name="PPSNARRATION" val="37,753077494,S:\All OSPI\Web Work\Child Nutrition\MealPatternTrainingPart3_pptx\Media.ppcx"/>
</p:tagLst>
</file>

<file path=ppt/tags/tag39.xml><?xml version="1.0" encoding="utf-8"?>
<p:tagLst xmlns:a="http://schemas.openxmlformats.org/drawingml/2006/main" xmlns:r="http://schemas.openxmlformats.org/officeDocument/2006/relationships" xmlns:p="http://schemas.openxmlformats.org/presentationml/2006/main">
  <p:tag name="PPSNARRATION" val="38,753077494,S:\All OSPI\Web Work\Child Nutrition\MealPatternTrainingPart3_pptx\Media.ppcx"/>
</p:tagLst>
</file>

<file path=ppt/tags/tag4.xml><?xml version="1.0" encoding="utf-8"?>
<p:tagLst xmlns:a="http://schemas.openxmlformats.org/drawingml/2006/main" xmlns:r="http://schemas.openxmlformats.org/officeDocument/2006/relationships" xmlns:p="http://schemas.openxmlformats.org/presentationml/2006/main">
  <p:tag name="PPSNARRATION" val="3,753077494,S:\All OSPI\Web Work\Child Nutrition\MealPatternTrainingPart3_pptx\Media.ppcx"/>
</p:tagLst>
</file>

<file path=ppt/tags/tag40.xml><?xml version="1.0" encoding="utf-8"?>
<p:tagLst xmlns:a="http://schemas.openxmlformats.org/drawingml/2006/main" xmlns:r="http://schemas.openxmlformats.org/officeDocument/2006/relationships" xmlns:p="http://schemas.openxmlformats.org/presentationml/2006/main">
  <p:tag name="PPSNARRATION" val="39,753077494,S:\All OSPI\Web Work\Child Nutrition\MealPatternTrainingPart3_pptx\Media.ppcx"/>
</p:tagLst>
</file>

<file path=ppt/tags/tag41.xml><?xml version="1.0" encoding="utf-8"?>
<p:tagLst xmlns:a="http://schemas.openxmlformats.org/drawingml/2006/main" xmlns:r="http://schemas.openxmlformats.org/officeDocument/2006/relationships" xmlns:p="http://schemas.openxmlformats.org/presentationml/2006/main">
  <p:tag name="PPSNARRATION" val="40,753077494,S:\All OSPI\Web Work\Child Nutrition\MealPatternTrainingPart3_pptx\Media.ppcx"/>
</p:tagLst>
</file>

<file path=ppt/tags/tag42.xml><?xml version="1.0" encoding="utf-8"?>
<p:tagLst xmlns:a="http://schemas.openxmlformats.org/drawingml/2006/main" xmlns:r="http://schemas.openxmlformats.org/officeDocument/2006/relationships" xmlns:p="http://schemas.openxmlformats.org/presentationml/2006/main">
  <p:tag name="PPSNARRATION" val="41,753077494,S:\All OSPI\Web Work\Child Nutrition\MealPatternTrainingPart3_pptx\Media.ppcx"/>
</p:tagLst>
</file>

<file path=ppt/tags/tag43.xml><?xml version="1.0" encoding="utf-8"?>
<p:tagLst xmlns:a="http://schemas.openxmlformats.org/drawingml/2006/main" xmlns:r="http://schemas.openxmlformats.org/officeDocument/2006/relationships" xmlns:p="http://schemas.openxmlformats.org/presentationml/2006/main">
  <p:tag name="PPSNARRATION" val="42,753077494,S:\All OSPI\Web Work\Child Nutrition\MealPatternTrainingPart3_pptx\Media.ppcx"/>
</p:tagLst>
</file>

<file path=ppt/tags/tag44.xml><?xml version="1.0" encoding="utf-8"?>
<p:tagLst xmlns:a="http://schemas.openxmlformats.org/drawingml/2006/main" xmlns:r="http://schemas.openxmlformats.org/officeDocument/2006/relationships" xmlns:p="http://schemas.openxmlformats.org/presentationml/2006/main">
  <p:tag name="PPSNARRATION" val="43,753077494,S:\All OSPI\Web Work\Child Nutrition\MealPatternTrainingPart3_pptx\Media.ppcx"/>
</p:tagLst>
</file>

<file path=ppt/tags/tag45.xml><?xml version="1.0" encoding="utf-8"?>
<p:tagLst xmlns:a="http://schemas.openxmlformats.org/drawingml/2006/main" xmlns:r="http://schemas.openxmlformats.org/officeDocument/2006/relationships" xmlns:p="http://schemas.openxmlformats.org/presentationml/2006/main">
  <p:tag name="PPSNARRATION" val="44,753077494,S:\All OSPI\Web Work\Child Nutrition\MealPatternTrainingPart3_pptx\Media.ppcx"/>
</p:tagLst>
</file>

<file path=ppt/tags/tag46.xml><?xml version="1.0" encoding="utf-8"?>
<p:tagLst xmlns:a="http://schemas.openxmlformats.org/drawingml/2006/main" xmlns:r="http://schemas.openxmlformats.org/officeDocument/2006/relationships" xmlns:p="http://schemas.openxmlformats.org/presentationml/2006/main">
  <p:tag name="PPSNARRATION" val="45,753077494,S:\All OSPI\Web Work\Child Nutrition\MealPatternTrainingPart3_pptx\Media.ppcx"/>
</p:tagLst>
</file>

<file path=ppt/tags/tag47.xml><?xml version="1.0" encoding="utf-8"?>
<p:tagLst xmlns:a="http://schemas.openxmlformats.org/drawingml/2006/main" xmlns:r="http://schemas.openxmlformats.org/officeDocument/2006/relationships" xmlns:p="http://schemas.openxmlformats.org/presentationml/2006/main">
  <p:tag name="PPSNARRATION" val="46,753077494,S:\All OSPI\Web Work\Child Nutrition\MealPatternTrainingPart3_pptx\Media.ppcx"/>
</p:tagLst>
</file>

<file path=ppt/tags/tag48.xml><?xml version="1.0" encoding="utf-8"?>
<p:tagLst xmlns:a="http://schemas.openxmlformats.org/drawingml/2006/main" xmlns:r="http://schemas.openxmlformats.org/officeDocument/2006/relationships" xmlns:p="http://schemas.openxmlformats.org/presentationml/2006/main">
  <p:tag name="PPSNARRATION" val="47,753077494,S:\All OSPI\Web Work\Child Nutrition\MealPatternTrainingPart3_pptx\Media.ppcx"/>
</p:tagLst>
</file>

<file path=ppt/tags/tag49.xml><?xml version="1.0" encoding="utf-8"?>
<p:tagLst xmlns:a="http://schemas.openxmlformats.org/drawingml/2006/main" xmlns:r="http://schemas.openxmlformats.org/officeDocument/2006/relationships" xmlns:p="http://schemas.openxmlformats.org/presentationml/2006/main">
  <p:tag name="PPSNARRATION" val="48,753077494,S:\All OSPI\Web Work\Child Nutrition\MealPatternTrainingPart3_pptx\Media.ppcx"/>
</p:tagLst>
</file>

<file path=ppt/tags/tag5.xml><?xml version="1.0" encoding="utf-8"?>
<p:tagLst xmlns:a="http://schemas.openxmlformats.org/drawingml/2006/main" xmlns:r="http://schemas.openxmlformats.org/officeDocument/2006/relationships" xmlns:p="http://schemas.openxmlformats.org/presentationml/2006/main">
  <p:tag name="PPSNARRATION" val="4,753077494,S:\All OSPI\Web Work\Child Nutrition\MealPatternTrainingPart3_pptx\Media.ppcx"/>
</p:tagLst>
</file>

<file path=ppt/tags/tag50.xml><?xml version="1.0" encoding="utf-8"?>
<p:tagLst xmlns:a="http://schemas.openxmlformats.org/drawingml/2006/main" xmlns:r="http://schemas.openxmlformats.org/officeDocument/2006/relationships" xmlns:p="http://schemas.openxmlformats.org/presentationml/2006/main">
  <p:tag name="PPSNARRATION" val="49,753077494,S:\All OSPI\Web Work\Child Nutrition\MealPatternTrainingPart3_pptx\Media.ppcx"/>
</p:tagLst>
</file>

<file path=ppt/tags/tag51.xml><?xml version="1.0" encoding="utf-8"?>
<p:tagLst xmlns:a="http://schemas.openxmlformats.org/drawingml/2006/main" xmlns:r="http://schemas.openxmlformats.org/officeDocument/2006/relationships" xmlns:p="http://schemas.openxmlformats.org/presentationml/2006/main">
  <p:tag name="PPSNARRATION" val="50,753077494,S:\All OSPI\Web Work\Child Nutrition\MealPatternTrainingPart3_pptx\Media.ppcx"/>
</p:tagLst>
</file>

<file path=ppt/tags/tag52.xml><?xml version="1.0" encoding="utf-8"?>
<p:tagLst xmlns:a="http://schemas.openxmlformats.org/drawingml/2006/main" xmlns:r="http://schemas.openxmlformats.org/officeDocument/2006/relationships" xmlns:p="http://schemas.openxmlformats.org/presentationml/2006/main">
  <p:tag name="PPSNARRATION" val="51,753077494,S:\All OSPI\Web Work\Child Nutrition\MealPatternTrainingPart3_pptx\Media.ppcx"/>
</p:tagLst>
</file>

<file path=ppt/tags/tag53.xml><?xml version="1.0" encoding="utf-8"?>
<p:tagLst xmlns:a="http://schemas.openxmlformats.org/drawingml/2006/main" xmlns:r="http://schemas.openxmlformats.org/officeDocument/2006/relationships" xmlns:p="http://schemas.openxmlformats.org/presentationml/2006/main">
  <p:tag name="PPSNARRATION" val="52,753077494,S:\All OSPI\Web Work\Child Nutrition\MealPatternTrainingPart3_pptx\Media.ppcx"/>
</p:tagLst>
</file>

<file path=ppt/tags/tag54.xml><?xml version="1.0" encoding="utf-8"?>
<p:tagLst xmlns:a="http://schemas.openxmlformats.org/drawingml/2006/main" xmlns:r="http://schemas.openxmlformats.org/officeDocument/2006/relationships" xmlns:p="http://schemas.openxmlformats.org/presentationml/2006/main">
  <p:tag name="PPSNARRATION" val="53,753077494,S:\All OSPI\Web Work\Child Nutrition\MealPatternTrainingPart3_pptx\Media.ppcx"/>
</p:tagLst>
</file>

<file path=ppt/tags/tag55.xml><?xml version="1.0" encoding="utf-8"?>
<p:tagLst xmlns:a="http://schemas.openxmlformats.org/drawingml/2006/main" xmlns:r="http://schemas.openxmlformats.org/officeDocument/2006/relationships" xmlns:p="http://schemas.openxmlformats.org/presentationml/2006/main">
  <p:tag name="PPSNARRATION" val="54,753077494,S:\All OSPI\Web Work\Child Nutrition\MealPatternTrainingPart3_pptx\Media.ppcx"/>
</p:tagLst>
</file>

<file path=ppt/tags/tag56.xml><?xml version="1.0" encoding="utf-8"?>
<p:tagLst xmlns:a="http://schemas.openxmlformats.org/drawingml/2006/main" xmlns:r="http://schemas.openxmlformats.org/officeDocument/2006/relationships" xmlns:p="http://schemas.openxmlformats.org/presentationml/2006/main">
  <p:tag name="PPSNARRATION" val="55,753077494,S:\All OSPI\Web Work\Child Nutrition\MealPatternTrainingPart3_pptx\Media.ppcx"/>
</p:tagLst>
</file>

<file path=ppt/tags/tag57.xml><?xml version="1.0" encoding="utf-8"?>
<p:tagLst xmlns:a="http://schemas.openxmlformats.org/drawingml/2006/main" xmlns:r="http://schemas.openxmlformats.org/officeDocument/2006/relationships" xmlns:p="http://schemas.openxmlformats.org/presentationml/2006/main">
  <p:tag name="PPSNARRATION" val="56,753077494,S:\All OSPI\Web Work\Child Nutrition\MealPatternTrainingPart3_pptx\Media.ppcx"/>
</p:tagLst>
</file>

<file path=ppt/tags/tag58.xml><?xml version="1.0" encoding="utf-8"?>
<p:tagLst xmlns:a="http://schemas.openxmlformats.org/drawingml/2006/main" xmlns:r="http://schemas.openxmlformats.org/officeDocument/2006/relationships" xmlns:p="http://schemas.openxmlformats.org/presentationml/2006/main">
  <p:tag name="PPSNARRATION" val="57,753077494,S:\All OSPI\Web Work\Child Nutrition\MealPatternTrainingPart3_pptx\Media.ppcx"/>
</p:tagLst>
</file>

<file path=ppt/tags/tag59.xml><?xml version="1.0" encoding="utf-8"?>
<p:tagLst xmlns:a="http://schemas.openxmlformats.org/drawingml/2006/main" xmlns:r="http://schemas.openxmlformats.org/officeDocument/2006/relationships" xmlns:p="http://schemas.openxmlformats.org/presentationml/2006/main">
  <p:tag name="PPSNARRATION" val="58,753077494,S:\All OSPI\Web Work\Child Nutrition\MealPatternTrainingPart3_pptx\Media.ppcx"/>
</p:tagLst>
</file>

<file path=ppt/tags/tag6.xml><?xml version="1.0" encoding="utf-8"?>
<p:tagLst xmlns:a="http://schemas.openxmlformats.org/drawingml/2006/main" xmlns:r="http://schemas.openxmlformats.org/officeDocument/2006/relationships" xmlns:p="http://schemas.openxmlformats.org/presentationml/2006/main">
  <p:tag name="PPSNARRATION" val="5,753077494,S:\All OSPI\Web Work\Child Nutrition\MealPatternTrainingPart3_pptx\Media.ppcx"/>
</p:tagLst>
</file>

<file path=ppt/tags/tag60.xml><?xml version="1.0" encoding="utf-8"?>
<p:tagLst xmlns:a="http://schemas.openxmlformats.org/drawingml/2006/main" xmlns:r="http://schemas.openxmlformats.org/officeDocument/2006/relationships" xmlns:p="http://schemas.openxmlformats.org/presentationml/2006/main">
  <p:tag name="PPSNARRATION" val="59,753077494,S:\All OSPI\Web Work\Child Nutrition\MealPatternTrainingPart3_pptx\Media.ppcx"/>
</p:tagLst>
</file>

<file path=ppt/tags/tag61.xml><?xml version="1.0" encoding="utf-8"?>
<p:tagLst xmlns:a="http://schemas.openxmlformats.org/drawingml/2006/main" xmlns:r="http://schemas.openxmlformats.org/officeDocument/2006/relationships" xmlns:p="http://schemas.openxmlformats.org/presentationml/2006/main">
  <p:tag name="PPSNARRATION" val="60,753077494,S:\All OSPI\Web Work\Child Nutrition\MealPatternTrainingPart3_pptx\Media.ppcx"/>
</p:tagLst>
</file>

<file path=ppt/tags/tag62.xml><?xml version="1.0" encoding="utf-8"?>
<p:tagLst xmlns:a="http://schemas.openxmlformats.org/drawingml/2006/main" xmlns:r="http://schemas.openxmlformats.org/officeDocument/2006/relationships" xmlns:p="http://schemas.openxmlformats.org/presentationml/2006/main">
  <p:tag name="PPSNARRATION" val="61,753077494,S:\All OSPI\Web Work\Child Nutrition\MealPatternTrainingPart3_pptx\Media.ppcx"/>
</p:tagLst>
</file>

<file path=ppt/tags/tag63.xml><?xml version="1.0" encoding="utf-8"?>
<p:tagLst xmlns:a="http://schemas.openxmlformats.org/drawingml/2006/main" xmlns:r="http://schemas.openxmlformats.org/officeDocument/2006/relationships" xmlns:p="http://schemas.openxmlformats.org/presentationml/2006/main">
  <p:tag name="PPSNARRATION" val="62,753077494,S:\All OSPI\Web Work\Child Nutrition\MealPatternTrainingPart3_pptx\Media.ppcx"/>
</p:tagLst>
</file>

<file path=ppt/tags/tag64.xml><?xml version="1.0" encoding="utf-8"?>
<p:tagLst xmlns:a="http://schemas.openxmlformats.org/drawingml/2006/main" xmlns:r="http://schemas.openxmlformats.org/officeDocument/2006/relationships" xmlns:p="http://schemas.openxmlformats.org/presentationml/2006/main">
  <p:tag name="PPSNARRATION" val="63,753077494,S:\All OSPI\Web Work\Child Nutrition\MealPatternTrainingPart3_pptx\Media.ppcx"/>
</p:tagLst>
</file>

<file path=ppt/tags/tag65.xml><?xml version="1.0" encoding="utf-8"?>
<p:tagLst xmlns:a="http://schemas.openxmlformats.org/drawingml/2006/main" xmlns:r="http://schemas.openxmlformats.org/officeDocument/2006/relationships" xmlns:p="http://schemas.openxmlformats.org/presentationml/2006/main">
  <p:tag name="PPSNARRATION" val="64,753077494,S:\All OSPI\Web Work\Child Nutrition\MealPatternTrainingPart3_pptx\Media.ppcx"/>
</p:tagLst>
</file>

<file path=ppt/tags/tag66.xml><?xml version="1.0" encoding="utf-8"?>
<p:tagLst xmlns:a="http://schemas.openxmlformats.org/drawingml/2006/main" xmlns:r="http://schemas.openxmlformats.org/officeDocument/2006/relationships" xmlns:p="http://schemas.openxmlformats.org/presentationml/2006/main">
  <p:tag name="PPSNARRATION" val="65,753077494,S:\All OSPI\Web Work\Child Nutrition\MealPatternTrainingPart3_pptx\Media.ppcx"/>
</p:tagLst>
</file>

<file path=ppt/tags/tag67.xml><?xml version="1.0" encoding="utf-8"?>
<p:tagLst xmlns:a="http://schemas.openxmlformats.org/drawingml/2006/main" xmlns:r="http://schemas.openxmlformats.org/officeDocument/2006/relationships" xmlns:p="http://schemas.openxmlformats.org/presentationml/2006/main">
  <p:tag name="PPSNARRATION" val="66,753077494,S:\All OSPI\Web Work\Child Nutrition\MealPatternTrainingPart3_pptx\Media.ppcx"/>
</p:tagLst>
</file>

<file path=ppt/tags/tag68.xml><?xml version="1.0" encoding="utf-8"?>
<p:tagLst xmlns:a="http://schemas.openxmlformats.org/drawingml/2006/main" xmlns:r="http://schemas.openxmlformats.org/officeDocument/2006/relationships" xmlns:p="http://schemas.openxmlformats.org/presentationml/2006/main">
  <p:tag name="PPSNARRATION" val="67,753077494,S:\All OSPI\Web Work\Child Nutrition\MealPatternTrainingPart3_pptx\Media.ppcx"/>
</p:tagLst>
</file>

<file path=ppt/tags/tag69.xml><?xml version="1.0" encoding="utf-8"?>
<p:tagLst xmlns:a="http://schemas.openxmlformats.org/drawingml/2006/main" xmlns:r="http://schemas.openxmlformats.org/officeDocument/2006/relationships" xmlns:p="http://schemas.openxmlformats.org/presentationml/2006/main">
  <p:tag name="PPSNARRATION" val="68,753077494,S:\All OSPI\Web Work\Child Nutrition\MealPatternTrainingPart3_pptx\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6,753077494,S:\All OSPI\Web Work\Child Nutrition\MealPatternTrainingPart3_pptx\Media.ppcx"/>
</p:tagLst>
</file>

<file path=ppt/tags/tag70.xml><?xml version="1.0" encoding="utf-8"?>
<p:tagLst xmlns:a="http://schemas.openxmlformats.org/drawingml/2006/main" xmlns:r="http://schemas.openxmlformats.org/officeDocument/2006/relationships" xmlns:p="http://schemas.openxmlformats.org/presentationml/2006/main">
  <p:tag name="PPSNARRATION" val="69,753077494,S:\All OSPI\Web Work\Child Nutrition\MealPatternTrainingPart3_pptx\Media.ppcx"/>
</p:tagLst>
</file>

<file path=ppt/tags/tag71.xml><?xml version="1.0" encoding="utf-8"?>
<p:tagLst xmlns:a="http://schemas.openxmlformats.org/drawingml/2006/main" xmlns:r="http://schemas.openxmlformats.org/officeDocument/2006/relationships" xmlns:p="http://schemas.openxmlformats.org/presentationml/2006/main">
  <p:tag name="PPSNARRATION" val="70,753077494,S:\All OSPI\Web Work\Child Nutrition\MealPatternTrainingPart3_pptx\Media.ppcx"/>
</p:tagLst>
</file>

<file path=ppt/tags/tag72.xml><?xml version="1.0" encoding="utf-8"?>
<p:tagLst xmlns:a="http://schemas.openxmlformats.org/drawingml/2006/main" xmlns:r="http://schemas.openxmlformats.org/officeDocument/2006/relationships" xmlns:p="http://schemas.openxmlformats.org/presentationml/2006/main">
  <p:tag name="PPSNARRATION" val="71,753077494,S:\All OSPI\Web Work\Child Nutrition\MealPatternTrainingPart3_pptx\Media.ppcx"/>
</p:tagLst>
</file>

<file path=ppt/tags/tag73.xml><?xml version="1.0" encoding="utf-8"?>
<p:tagLst xmlns:a="http://schemas.openxmlformats.org/drawingml/2006/main" xmlns:r="http://schemas.openxmlformats.org/officeDocument/2006/relationships" xmlns:p="http://schemas.openxmlformats.org/presentationml/2006/main">
  <p:tag name="PPSNARRATION" val="72,753077494,S:\All OSPI\Web Work\Child Nutrition\MealPatternTrainingPart3_pptx\Media.ppcx"/>
</p:tagLst>
</file>

<file path=ppt/tags/tag74.xml><?xml version="1.0" encoding="utf-8"?>
<p:tagLst xmlns:a="http://schemas.openxmlformats.org/drawingml/2006/main" xmlns:r="http://schemas.openxmlformats.org/officeDocument/2006/relationships" xmlns:p="http://schemas.openxmlformats.org/presentationml/2006/main">
  <p:tag name="PPSNARRATION" val="73,753077494,S:\All OSPI\Web Work\Child Nutrition\MealPatternTrainingPart3_pptx\Media.ppcx"/>
</p:tagLst>
</file>

<file path=ppt/tags/tag75.xml><?xml version="1.0" encoding="utf-8"?>
<p:tagLst xmlns:a="http://schemas.openxmlformats.org/drawingml/2006/main" xmlns:r="http://schemas.openxmlformats.org/officeDocument/2006/relationships" xmlns:p="http://schemas.openxmlformats.org/presentationml/2006/main">
  <p:tag name="PPSNARRATION" val="74,753077494,S:\All OSPI\Web Work\Child Nutrition\MealPatternTrainingPart3_pptx\Media.ppcx"/>
</p:tagLst>
</file>

<file path=ppt/tags/tag76.xml><?xml version="1.0" encoding="utf-8"?>
<p:tagLst xmlns:a="http://schemas.openxmlformats.org/drawingml/2006/main" xmlns:r="http://schemas.openxmlformats.org/officeDocument/2006/relationships" xmlns:p="http://schemas.openxmlformats.org/presentationml/2006/main">
  <p:tag name="PPSNARRATION" val="75,753077494,S:\All OSPI\Web Work\Child Nutrition\MealPatternTrainingPart3_pptx\Media.ppcx"/>
</p:tagLst>
</file>

<file path=ppt/tags/tag77.xml><?xml version="1.0" encoding="utf-8"?>
<p:tagLst xmlns:a="http://schemas.openxmlformats.org/drawingml/2006/main" xmlns:r="http://schemas.openxmlformats.org/officeDocument/2006/relationships" xmlns:p="http://schemas.openxmlformats.org/presentationml/2006/main">
  <p:tag name="PPSNARRATION" val="76,753077494,S:\All OSPI\Web Work\Child Nutrition\MealPatternTrainingPart3_pptx\Media.ppcx"/>
</p:tagLst>
</file>

<file path=ppt/tags/tag78.xml><?xml version="1.0" encoding="utf-8"?>
<p:tagLst xmlns:a="http://schemas.openxmlformats.org/drawingml/2006/main" xmlns:r="http://schemas.openxmlformats.org/officeDocument/2006/relationships" xmlns:p="http://schemas.openxmlformats.org/presentationml/2006/main">
  <p:tag name="PPSNARRATION" val="77,753077494,S:\All OSPI\Web Work\Child Nutrition\MealPatternTrainingPart3_pptx\Media.ppcx"/>
</p:tagLst>
</file>

<file path=ppt/tags/tag79.xml><?xml version="1.0" encoding="utf-8"?>
<p:tagLst xmlns:a="http://schemas.openxmlformats.org/drawingml/2006/main" xmlns:r="http://schemas.openxmlformats.org/officeDocument/2006/relationships" xmlns:p="http://schemas.openxmlformats.org/presentationml/2006/main">
  <p:tag name="PPSNARRATION" val="78,753077494,S:\All OSPI\Web Work\Child Nutrition\MealPatternTrainingPart3_pptx\Media.ppcx"/>
</p:tagLst>
</file>

<file path=ppt/tags/tag8.xml><?xml version="1.0" encoding="utf-8"?>
<p:tagLst xmlns:a="http://schemas.openxmlformats.org/drawingml/2006/main" xmlns:r="http://schemas.openxmlformats.org/officeDocument/2006/relationships" xmlns:p="http://schemas.openxmlformats.org/presentationml/2006/main">
  <p:tag name="PPSNARRATION" val="7,753077494,S:\All OSPI\Web Work\Child Nutrition\MealPatternTrainingPart3_pptx\Media.ppcx"/>
</p:tagLst>
</file>

<file path=ppt/tags/tag80.xml><?xml version="1.0" encoding="utf-8"?>
<p:tagLst xmlns:a="http://schemas.openxmlformats.org/drawingml/2006/main" xmlns:r="http://schemas.openxmlformats.org/officeDocument/2006/relationships" xmlns:p="http://schemas.openxmlformats.org/presentationml/2006/main">
  <p:tag name="PPSNARRATION" val="79,753077494,S:\All OSPI\Web Work\Child Nutrition\MealPatternTrainingPart3_pptx\Media.ppcx"/>
</p:tagLst>
</file>

<file path=ppt/tags/tag81.xml><?xml version="1.0" encoding="utf-8"?>
<p:tagLst xmlns:a="http://schemas.openxmlformats.org/drawingml/2006/main" xmlns:r="http://schemas.openxmlformats.org/officeDocument/2006/relationships" xmlns:p="http://schemas.openxmlformats.org/presentationml/2006/main">
  <p:tag name="PPSNARRATION" val="80,753077494,S:\All OSPI\Web Work\Child Nutrition\MealPatternTrainingPart3_pptx\Media.ppcx"/>
</p:tagLst>
</file>

<file path=ppt/tags/tag82.xml><?xml version="1.0" encoding="utf-8"?>
<p:tagLst xmlns:a="http://schemas.openxmlformats.org/drawingml/2006/main" xmlns:r="http://schemas.openxmlformats.org/officeDocument/2006/relationships" xmlns:p="http://schemas.openxmlformats.org/presentationml/2006/main">
  <p:tag name="PPSNARRATION" val="81,753077494,S:\All OSPI\Web Work\Child Nutrition\MealPatternTrainingPart3_pptx\Media.ppcx"/>
</p:tagLst>
</file>

<file path=ppt/tags/tag83.xml><?xml version="1.0" encoding="utf-8"?>
<p:tagLst xmlns:a="http://schemas.openxmlformats.org/drawingml/2006/main" xmlns:r="http://schemas.openxmlformats.org/officeDocument/2006/relationships" xmlns:p="http://schemas.openxmlformats.org/presentationml/2006/main">
  <p:tag name="PPSNARRATION" val="82,753077494,S:\All OSPI\Web Work\Child Nutrition\MealPatternTrainingPart3_pptx\Media.ppcx"/>
</p:tagLst>
</file>

<file path=ppt/tags/tag84.xml><?xml version="1.0" encoding="utf-8"?>
<p:tagLst xmlns:a="http://schemas.openxmlformats.org/drawingml/2006/main" xmlns:r="http://schemas.openxmlformats.org/officeDocument/2006/relationships" xmlns:p="http://schemas.openxmlformats.org/presentationml/2006/main">
  <p:tag name="PPSNARRATION" val="83,753077494,S:\All OSPI\Web Work\Child Nutrition\MealPatternTrainingPart3_pptx\Media.ppcx"/>
</p:tagLst>
</file>

<file path=ppt/tags/tag85.xml><?xml version="1.0" encoding="utf-8"?>
<p:tagLst xmlns:a="http://schemas.openxmlformats.org/drawingml/2006/main" xmlns:r="http://schemas.openxmlformats.org/officeDocument/2006/relationships" xmlns:p="http://schemas.openxmlformats.org/presentationml/2006/main">
  <p:tag name="PPSNARRATION" val="84,753077494,S:\All OSPI\Web Work\Child Nutrition\MealPatternTrainingPart3_pptx\Media.ppcx"/>
</p:tagLst>
</file>

<file path=ppt/tags/tag86.xml><?xml version="1.0" encoding="utf-8"?>
<p:tagLst xmlns:a="http://schemas.openxmlformats.org/drawingml/2006/main" xmlns:r="http://schemas.openxmlformats.org/officeDocument/2006/relationships" xmlns:p="http://schemas.openxmlformats.org/presentationml/2006/main">
  <p:tag name="PPSNARRATION" val="85,753077494,S:\All OSPI\Web Work\Child Nutrition\MealPatternTrainingPart3_pptx\Media.ppcx"/>
</p:tagLst>
</file>

<file path=ppt/tags/tag87.xml><?xml version="1.0" encoding="utf-8"?>
<p:tagLst xmlns:a="http://schemas.openxmlformats.org/drawingml/2006/main" xmlns:r="http://schemas.openxmlformats.org/officeDocument/2006/relationships" xmlns:p="http://schemas.openxmlformats.org/presentationml/2006/main">
  <p:tag name="PPSNARRATION" val="86,753077494,S:\All OSPI\Web Work\Child Nutrition\MealPatternTrainingPart3_pptx\Media.ppcx"/>
</p:tagLst>
</file>

<file path=ppt/tags/tag88.xml><?xml version="1.0" encoding="utf-8"?>
<p:tagLst xmlns:a="http://schemas.openxmlformats.org/drawingml/2006/main" xmlns:r="http://schemas.openxmlformats.org/officeDocument/2006/relationships" xmlns:p="http://schemas.openxmlformats.org/presentationml/2006/main">
  <p:tag name="PPSNARRATION" val="87,753077494,S:\All OSPI\Web Work\Child Nutrition\MealPatternTrainingPart3_pptx\Media.ppcx"/>
</p:tagLst>
</file>

<file path=ppt/tags/tag89.xml><?xml version="1.0" encoding="utf-8"?>
<p:tagLst xmlns:a="http://schemas.openxmlformats.org/drawingml/2006/main" xmlns:r="http://schemas.openxmlformats.org/officeDocument/2006/relationships" xmlns:p="http://schemas.openxmlformats.org/presentationml/2006/main">
  <p:tag name="PPSNARRATION" val="88,753077494,S:\All OSPI\Web Work\Child Nutrition\MealPatternTrainingPart3_pptx\Media.ppcx"/>
</p:tagLst>
</file>

<file path=ppt/tags/tag9.xml><?xml version="1.0" encoding="utf-8"?>
<p:tagLst xmlns:a="http://schemas.openxmlformats.org/drawingml/2006/main" xmlns:r="http://schemas.openxmlformats.org/officeDocument/2006/relationships" xmlns:p="http://schemas.openxmlformats.org/presentationml/2006/main">
  <p:tag name="PPSNARRATION" val="8,753077494,S:\All OSPI\Web Work\Child Nutrition\MealPatternTrainingPart3_pptx\Media.ppcx"/>
</p:tagLst>
</file>

<file path=ppt/tags/tag90.xml><?xml version="1.0" encoding="utf-8"?>
<p:tagLst xmlns:a="http://schemas.openxmlformats.org/drawingml/2006/main" xmlns:r="http://schemas.openxmlformats.org/officeDocument/2006/relationships" xmlns:p="http://schemas.openxmlformats.org/presentationml/2006/main">
  <p:tag name="PPSNARRATION" val="89,753077494,S:\All OSPI\Web Work\Child Nutrition\MealPatternTrainingPart3_pptx\Media.ppcx"/>
</p:tagLst>
</file>

<file path=ppt/tags/tag91.xml><?xml version="1.0" encoding="utf-8"?>
<p:tagLst xmlns:a="http://schemas.openxmlformats.org/drawingml/2006/main" xmlns:r="http://schemas.openxmlformats.org/officeDocument/2006/relationships" xmlns:p="http://schemas.openxmlformats.org/presentationml/2006/main">
  <p:tag name="PPSNARRATION" val="90,753077494,S:\All OSPI\Web Work\Child Nutrition\MealPatternTrainingPart3_pptx\Media.ppcx"/>
</p:tagLst>
</file>

<file path=ppt/tags/tag92.xml><?xml version="1.0" encoding="utf-8"?>
<p:tagLst xmlns:a="http://schemas.openxmlformats.org/drawingml/2006/main" xmlns:r="http://schemas.openxmlformats.org/officeDocument/2006/relationships" xmlns:p="http://schemas.openxmlformats.org/presentationml/2006/main">
  <p:tag name="PPSNARRATION" val="91,753077494,S:\All OSPI\Web Work\Child Nutrition\MealPatternTrainingPart3_pptx\Media.ppcx"/>
</p:tagLst>
</file>

<file path=ppt/tags/tag93.xml><?xml version="1.0" encoding="utf-8"?>
<p:tagLst xmlns:a="http://schemas.openxmlformats.org/drawingml/2006/main" xmlns:r="http://schemas.openxmlformats.org/officeDocument/2006/relationships" xmlns:p="http://schemas.openxmlformats.org/presentationml/2006/main">
  <p:tag name="PPSNARRATION" val="92,753077494,S:\All OSPI\Web Work\Child Nutrition\MealPatternTrainingPart3_pptx\Media.ppcx"/>
</p:tagLst>
</file>

<file path=ppt/tags/tag94.xml><?xml version="1.0" encoding="utf-8"?>
<p:tagLst xmlns:a="http://schemas.openxmlformats.org/drawingml/2006/main" xmlns:r="http://schemas.openxmlformats.org/officeDocument/2006/relationships" xmlns:p="http://schemas.openxmlformats.org/presentationml/2006/main">
  <p:tag name="PPSNARRATION" val="93,753077494,S:\All OSPI\Web Work\Child Nutrition\MealPatternTrainingPart3_pptx\Media.ppcx"/>
</p:tagLst>
</file>

<file path=ppt/tags/tag95.xml><?xml version="1.0" encoding="utf-8"?>
<p:tagLst xmlns:a="http://schemas.openxmlformats.org/drawingml/2006/main" xmlns:r="http://schemas.openxmlformats.org/officeDocument/2006/relationships" xmlns:p="http://schemas.openxmlformats.org/presentationml/2006/main">
  <p:tag name="PPSNARRATION" val="94,753077494,S:\All OSPI\Web Work\Child Nutrition\MealPatternTrainingPart3_pptx\Media.ppcx"/>
</p:tagLst>
</file>

<file path=ppt/tags/tag96.xml><?xml version="1.0" encoding="utf-8"?>
<p:tagLst xmlns:a="http://schemas.openxmlformats.org/drawingml/2006/main" xmlns:r="http://schemas.openxmlformats.org/officeDocument/2006/relationships" xmlns:p="http://schemas.openxmlformats.org/presentationml/2006/main">
  <p:tag name="PPSNARRATION" val="95,753077494,S:\All OSPI\Web Work\Child Nutrition\MealPatternTrainingPart3_pptx\Media.ppcx"/>
</p:tagLst>
</file>

<file path=ppt/tags/tag97.xml><?xml version="1.0" encoding="utf-8"?>
<p:tagLst xmlns:a="http://schemas.openxmlformats.org/drawingml/2006/main" xmlns:r="http://schemas.openxmlformats.org/officeDocument/2006/relationships" xmlns:p="http://schemas.openxmlformats.org/presentationml/2006/main">
  <p:tag name="PPSNARRATION" val="96,753077494,S:\All OSPI\Web Work\Child Nutrition\MealPatternTrainingPart3_pptx\Media.ppcx"/>
</p:tagLst>
</file>

<file path=ppt/tags/tag98.xml><?xml version="1.0" encoding="utf-8"?>
<p:tagLst xmlns:a="http://schemas.openxmlformats.org/drawingml/2006/main" xmlns:r="http://schemas.openxmlformats.org/officeDocument/2006/relationships" xmlns:p="http://schemas.openxmlformats.org/presentationml/2006/main">
  <p:tag name="PPSNARRATION" val="97,753077494,S:\All OSPI\Web Work\Child Nutrition\MealPatternTrainingPart3_pptx\Media.ppcx"/>
</p:tagLst>
</file>

<file path=ppt/tags/tag99.xml><?xml version="1.0" encoding="utf-8"?>
<p:tagLst xmlns:a="http://schemas.openxmlformats.org/drawingml/2006/main" xmlns:r="http://schemas.openxmlformats.org/officeDocument/2006/relationships" xmlns:p="http://schemas.openxmlformats.org/presentationml/2006/main">
  <p:tag name="PPSNARRATION" val="98,753077494,S:\All OSPI\Web Work\Child Nutrition\MealPatternTrainingPart3_pptx\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32251</TotalTime>
  <Words>11419</Words>
  <Application>Microsoft Office PowerPoint</Application>
  <PresentationFormat>On-screen Show (4:3)</PresentationFormat>
  <Paragraphs>1814</Paragraphs>
  <Slides>154</Slides>
  <Notes>154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154</vt:i4>
      </vt:variant>
    </vt:vector>
  </HeadingPairs>
  <TitlesOfParts>
    <vt:vector size="164" baseType="lpstr">
      <vt:lpstr>Arial</vt:lpstr>
      <vt:lpstr>Calibri</vt:lpstr>
      <vt:lpstr>Times New Roman</vt:lpstr>
      <vt:lpstr>Wingdings</vt:lpstr>
      <vt:lpstr>Lucida Handwriting</vt:lpstr>
      <vt:lpstr>Symbol</vt:lpstr>
      <vt:lpstr>Arial Black</vt:lpstr>
      <vt:lpstr>Helvetica Neue</vt:lpstr>
      <vt:lpstr>geometric_slabserif_703XBd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Meal Pattern Training Part 3</dc:title>
  <dc:creator>OSPI Child Nutrition</dc:creator>
  <cp:keywords>meal patterns, offer vs serve, smart snacks</cp:keywords>
  <cp:lastModifiedBy>Leanne Eko</cp:lastModifiedBy>
  <cp:revision>1049</cp:revision>
  <cp:lastPrinted>2013-04-17T16:51:18Z</cp:lastPrinted>
  <dcterms:created xsi:type="dcterms:W3CDTF">2012-03-22T16:35:51Z</dcterms:created>
  <dcterms:modified xsi:type="dcterms:W3CDTF">2014-06-03T18:23:52Z</dcterms:modified>
</cp:coreProperties>
</file>