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2" r:id="rId5"/>
  </p:sldMasterIdLst>
  <p:notesMasterIdLst>
    <p:notesMasterId r:id="rId24"/>
  </p:notesMasterIdLst>
  <p:handoutMasterIdLst>
    <p:handoutMasterId r:id="rId25"/>
  </p:handoutMasterIdLst>
  <p:sldIdLst>
    <p:sldId id="260" r:id="rId6"/>
    <p:sldId id="294" r:id="rId7"/>
    <p:sldId id="272" r:id="rId8"/>
    <p:sldId id="302" r:id="rId9"/>
    <p:sldId id="303" r:id="rId10"/>
    <p:sldId id="296" r:id="rId11"/>
    <p:sldId id="297" r:id="rId12"/>
    <p:sldId id="298" r:id="rId13"/>
    <p:sldId id="274" r:id="rId14"/>
    <p:sldId id="300" r:id="rId15"/>
    <p:sldId id="301" r:id="rId16"/>
    <p:sldId id="291" r:id="rId17"/>
    <p:sldId id="269" r:id="rId18"/>
    <p:sldId id="277" r:id="rId19"/>
    <p:sldId id="285" r:id="rId20"/>
    <p:sldId id="283" r:id="rId21"/>
    <p:sldId id="288" r:id="rId22"/>
    <p:sldId id="29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2A76E6-9014-653C-AB8C-09E502440278}" name="Bre Urness-Straight" initials="BU" userId="S::bre.urness-straight@k12.wa.us::c7076e6f-da2f-450f-8527-3de94087459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C639"/>
    <a:srgbClr val="8CB5AB"/>
    <a:srgbClr val="E7E6E6"/>
    <a:srgbClr val="40403D"/>
    <a:srgbClr val="F7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CD0EB2-9F7A-495C-B613-A5C01A852C76}" v="20" dt="2023-11-27T15:19:16.960"/>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p:cViewPr varScale="1">
        <p:scale>
          <a:sx n="81" d="100"/>
          <a:sy n="81" d="100"/>
        </p:scale>
        <p:origin x="132" y="474"/>
      </p:cViewPr>
      <p:guideLst/>
    </p:cSldViewPr>
  </p:slideViewPr>
  <p:outlineViewPr>
    <p:cViewPr>
      <p:scale>
        <a:sx n="33" d="100"/>
        <a:sy n="33" d="100"/>
      </p:scale>
      <p:origin x="0" y="-840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ey Tamashiro" userId="89a47c5d-55b6-4453-b05f-87ab6f16c7d3" providerId="ADAL" clId="{3CCD0EB2-9F7A-495C-B613-A5C01A852C76}"/>
    <pc:docChg chg="modSld">
      <pc:chgData name="Tracey Tamashiro" userId="89a47c5d-55b6-4453-b05f-87ab6f16c7d3" providerId="ADAL" clId="{3CCD0EB2-9F7A-495C-B613-A5C01A852C76}" dt="2023-11-27T15:19:30.838" v="25" actId="33553"/>
      <pc:docMkLst>
        <pc:docMk/>
      </pc:docMkLst>
      <pc:sldChg chg="modSp">
        <pc:chgData name="Tracey Tamashiro" userId="89a47c5d-55b6-4453-b05f-87ab6f16c7d3" providerId="ADAL" clId="{3CCD0EB2-9F7A-495C-B613-A5C01A852C76}" dt="2023-11-27T15:17:35.437" v="12" actId="962"/>
        <pc:sldMkLst>
          <pc:docMk/>
          <pc:sldMk cId="2713800533" sldId="269"/>
        </pc:sldMkLst>
        <pc:spChg chg="mod">
          <ac:chgData name="Tracey Tamashiro" userId="89a47c5d-55b6-4453-b05f-87ab6f16c7d3" providerId="ADAL" clId="{3CCD0EB2-9F7A-495C-B613-A5C01A852C76}" dt="2023-11-27T15:17:33.084" v="11" actId="962"/>
          <ac:spMkLst>
            <pc:docMk/>
            <pc:sldMk cId="2713800533" sldId="269"/>
            <ac:spMk id="4" creationId="{A0B02C5F-C746-4C7E-BB6B-48F3CEAF9DAA}"/>
          </ac:spMkLst>
        </pc:spChg>
        <pc:grpChg chg="mod">
          <ac:chgData name="Tracey Tamashiro" userId="89a47c5d-55b6-4453-b05f-87ab6f16c7d3" providerId="ADAL" clId="{3CCD0EB2-9F7A-495C-B613-A5C01A852C76}" dt="2023-11-27T15:17:35.437" v="12" actId="962"/>
          <ac:grpSpMkLst>
            <pc:docMk/>
            <pc:sldMk cId="2713800533" sldId="269"/>
            <ac:grpSpMk id="9" creationId="{4D7E4610-41AB-41FD-B35D-84CD2AD81960}"/>
          </ac:grpSpMkLst>
        </pc:grpChg>
      </pc:sldChg>
      <pc:sldChg chg="modSp">
        <pc:chgData name="Tracey Tamashiro" userId="89a47c5d-55b6-4453-b05f-87ab6f16c7d3" providerId="ADAL" clId="{3CCD0EB2-9F7A-495C-B613-A5C01A852C76}" dt="2023-11-27T15:17:11.822" v="1" actId="962"/>
        <pc:sldMkLst>
          <pc:docMk/>
          <pc:sldMk cId="1796267056" sldId="272"/>
        </pc:sldMkLst>
        <pc:spChg chg="mod">
          <ac:chgData name="Tracey Tamashiro" userId="89a47c5d-55b6-4453-b05f-87ab6f16c7d3" providerId="ADAL" clId="{3CCD0EB2-9F7A-495C-B613-A5C01A852C76}" dt="2023-11-27T15:17:11.822" v="1" actId="962"/>
          <ac:spMkLst>
            <pc:docMk/>
            <pc:sldMk cId="1796267056" sldId="272"/>
            <ac:spMk id="4" creationId="{3C461742-1909-4E52-9093-DFE75FEAC669}"/>
          </ac:spMkLst>
        </pc:spChg>
      </pc:sldChg>
      <pc:sldChg chg="modSp">
        <pc:chgData name="Tracey Tamashiro" userId="89a47c5d-55b6-4453-b05f-87ab6f16c7d3" providerId="ADAL" clId="{3CCD0EB2-9F7A-495C-B613-A5C01A852C76}" dt="2023-11-27T15:17:24.434" v="7" actId="962"/>
        <pc:sldMkLst>
          <pc:docMk/>
          <pc:sldMk cId="1405413931" sldId="274"/>
        </pc:sldMkLst>
        <pc:spChg chg="mod">
          <ac:chgData name="Tracey Tamashiro" userId="89a47c5d-55b6-4453-b05f-87ab6f16c7d3" providerId="ADAL" clId="{3CCD0EB2-9F7A-495C-B613-A5C01A852C76}" dt="2023-11-27T15:17:24.434" v="7" actId="962"/>
          <ac:spMkLst>
            <pc:docMk/>
            <pc:sldMk cId="1405413931" sldId="274"/>
            <ac:spMk id="4" creationId="{3CB61D4C-1EE6-42A6-9031-625820EDC26A}"/>
          </ac:spMkLst>
        </pc:spChg>
      </pc:sldChg>
      <pc:sldChg chg="modSp">
        <pc:chgData name="Tracey Tamashiro" userId="89a47c5d-55b6-4453-b05f-87ab6f16c7d3" providerId="ADAL" clId="{3CCD0EB2-9F7A-495C-B613-A5C01A852C76}" dt="2023-11-27T15:17:38.016" v="13" actId="962"/>
        <pc:sldMkLst>
          <pc:docMk/>
          <pc:sldMk cId="3092424256" sldId="277"/>
        </pc:sldMkLst>
        <pc:spChg chg="mod">
          <ac:chgData name="Tracey Tamashiro" userId="89a47c5d-55b6-4453-b05f-87ab6f16c7d3" providerId="ADAL" clId="{3CCD0EB2-9F7A-495C-B613-A5C01A852C76}" dt="2023-11-27T15:17:38.016" v="13" actId="962"/>
          <ac:spMkLst>
            <pc:docMk/>
            <pc:sldMk cId="3092424256" sldId="277"/>
            <ac:spMk id="4" creationId="{9167E670-A493-4026-A17B-760C41897FC3}"/>
          </ac:spMkLst>
        </pc:spChg>
      </pc:sldChg>
      <pc:sldChg chg="modSp mod">
        <pc:chgData name="Tracey Tamashiro" userId="89a47c5d-55b6-4453-b05f-87ab6f16c7d3" providerId="ADAL" clId="{3CCD0EB2-9F7A-495C-B613-A5C01A852C76}" dt="2023-11-27T15:19:24.781" v="23" actId="33553"/>
        <pc:sldMkLst>
          <pc:docMk/>
          <pc:sldMk cId="4078291104" sldId="283"/>
        </pc:sldMkLst>
        <pc:spChg chg="mod">
          <ac:chgData name="Tracey Tamashiro" userId="89a47c5d-55b6-4453-b05f-87ab6f16c7d3" providerId="ADAL" clId="{3CCD0EB2-9F7A-495C-B613-A5C01A852C76}" dt="2023-11-27T15:17:41.720" v="15" actId="962"/>
          <ac:spMkLst>
            <pc:docMk/>
            <pc:sldMk cId="4078291104" sldId="283"/>
            <ac:spMk id="8" creationId="{06AC9E19-7893-4EAD-9758-3259C6146578}"/>
          </ac:spMkLst>
        </pc:spChg>
        <pc:spChg chg="mod">
          <ac:chgData name="Tracey Tamashiro" userId="89a47c5d-55b6-4453-b05f-87ab6f16c7d3" providerId="ADAL" clId="{3CCD0EB2-9F7A-495C-B613-A5C01A852C76}" dt="2023-11-27T15:19:24.781" v="23" actId="33553"/>
          <ac:spMkLst>
            <pc:docMk/>
            <pc:sldMk cId="4078291104" sldId="283"/>
            <ac:spMk id="9" creationId="{D3E26A6E-51E2-4E72-80AF-39B7F8ABFBC8}"/>
          </ac:spMkLst>
        </pc:spChg>
      </pc:sldChg>
      <pc:sldChg chg="modSp mod">
        <pc:chgData name="Tracey Tamashiro" userId="89a47c5d-55b6-4453-b05f-87ab6f16c7d3" providerId="ADAL" clId="{3CCD0EB2-9F7A-495C-B613-A5C01A852C76}" dt="2023-11-27T15:19:22.458" v="22" actId="33553"/>
        <pc:sldMkLst>
          <pc:docMk/>
          <pc:sldMk cId="875808529" sldId="285"/>
        </pc:sldMkLst>
        <pc:spChg chg="mod">
          <ac:chgData name="Tracey Tamashiro" userId="89a47c5d-55b6-4453-b05f-87ab6f16c7d3" providerId="ADAL" clId="{3CCD0EB2-9F7A-495C-B613-A5C01A852C76}" dt="2023-11-27T15:17:39.803" v="14" actId="962"/>
          <ac:spMkLst>
            <pc:docMk/>
            <pc:sldMk cId="875808529" sldId="285"/>
            <ac:spMk id="7" creationId="{F73F5777-02A9-486E-9ABB-879F60CD0CDC}"/>
          </ac:spMkLst>
        </pc:spChg>
        <pc:spChg chg="mod">
          <ac:chgData name="Tracey Tamashiro" userId="89a47c5d-55b6-4453-b05f-87ab6f16c7d3" providerId="ADAL" clId="{3CCD0EB2-9F7A-495C-B613-A5C01A852C76}" dt="2023-11-27T15:19:22.458" v="22" actId="33553"/>
          <ac:spMkLst>
            <pc:docMk/>
            <pc:sldMk cId="875808529" sldId="285"/>
            <ac:spMk id="8" creationId="{D4DEAC91-E2EB-474C-A1EC-19EFA47075B0}"/>
          </ac:spMkLst>
        </pc:spChg>
      </pc:sldChg>
      <pc:sldChg chg="modSp mod">
        <pc:chgData name="Tracey Tamashiro" userId="89a47c5d-55b6-4453-b05f-87ab6f16c7d3" providerId="ADAL" clId="{3CCD0EB2-9F7A-495C-B613-A5C01A852C76}" dt="2023-11-27T15:19:28.500" v="24" actId="33553"/>
        <pc:sldMkLst>
          <pc:docMk/>
          <pc:sldMk cId="1484398777" sldId="288"/>
        </pc:sldMkLst>
        <pc:spChg chg="mod">
          <ac:chgData name="Tracey Tamashiro" userId="89a47c5d-55b6-4453-b05f-87ab6f16c7d3" providerId="ADAL" clId="{3CCD0EB2-9F7A-495C-B613-A5C01A852C76}" dt="2023-11-27T15:17:43.336" v="16" actId="962"/>
          <ac:spMkLst>
            <pc:docMk/>
            <pc:sldMk cId="1484398777" sldId="288"/>
            <ac:spMk id="8" creationId="{5A70E173-CB50-4334-8F11-EC8EBEA751D9}"/>
          </ac:spMkLst>
        </pc:spChg>
        <pc:spChg chg="mod">
          <ac:chgData name="Tracey Tamashiro" userId="89a47c5d-55b6-4453-b05f-87ab6f16c7d3" providerId="ADAL" clId="{3CCD0EB2-9F7A-495C-B613-A5C01A852C76}" dt="2023-11-27T15:19:28.500" v="24" actId="33553"/>
          <ac:spMkLst>
            <pc:docMk/>
            <pc:sldMk cId="1484398777" sldId="288"/>
            <ac:spMk id="9" creationId="{67CC0A58-38A0-4F16-800E-4DC815A4B004}"/>
          </ac:spMkLst>
        </pc:spChg>
      </pc:sldChg>
      <pc:sldChg chg="modSp">
        <pc:chgData name="Tracey Tamashiro" userId="89a47c5d-55b6-4453-b05f-87ab6f16c7d3" providerId="ADAL" clId="{3CCD0EB2-9F7A-495C-B613-A5C01A852C76}" dt="2023-11-27T15:17:30.382" v="10" actId="962"/>
        <pc:sldMkLst>
          <pc:docMk/>
          <pc:sldMk cId="1964735662" sldId="291"/>
        </pc:sldMkLst>
        <pc:spChg chg="mod">
          <ac:chgData name="Tracey Tamashiro" userId="89a47c5d-55b6-4453-b05f-87ab6f16c7d3" providerId="ADAL" clId="{3CCD0EB2-9F7A-495C-B613-A5C01A852C76}" dt="2023-11-27T15:17:30.382" v="10" actId="962"/>
          <ac:spMkLst>
            <pc:docMk/>
            <pc:sldMk cId="1964735662" sldId="291"/>
            <ac:spMk id="4" creationId="{A0B02C5F-C746-4C7E-BB6B-48F3CEAF9DAA}"/>
          </ac:spMkLst>
        </pc:spChg>
      </pc:sldChg>
      <pc:sldChg chg="modSp">
        <pc:chgData name="Tracey Tamashiro" userId="89a47c5d-55b6-4453-b05f-87ab6f16c7d3" providerId="ADAL" clId="{3CCD0EB2-9F7A-495C-B613-A5C01A852C76}" dt="2023-11-27T15:17:08.499" v="0" actId="962"/>
        <pc:sldMkLst>
          <pc:docMk/>
          <pc:sldMk cId="387180988" sldId="294"/>
        </pc:sldMkLst>
        <pc:spChg chg="mod">
          <ac:chgData name="Tracey Tamashiro" userId="89a47c5d-55b6-4453-b05f-87ab6f16c7d3" providerId="ADAL" clId="{3CCD0EB2-9F7A-495C-B613-A5C01A852C76}" dt="2023-11-27T15:17:08.499" v="0" actId="962"/>
          <ac:spMkLst>
            <pc:docMk/>
            <pc:sldMk cId="387180988" sldId="294"/>
            <ac:spMk id="4" creationId="{3C461742-1909-4E52-9093-DFE75FEAC669}"/>
          </ac:spMkLst>
        </pc:spChg>
      </pc:sldChg>
      <pc:sldChg chg="modSp">
        <pc:chgData name="Tracey Tamashiro" userId="89a47c5d-55b6-4453-b05f-87ab6f16c7d3" providerId="ADAL" clId="{3CCD0EB2-9F7A-495C-B613-A5C01A852C76}" dt="2023-11-27T15:17:17.950" v="4" actId="962"/>
        <pc:sldMkLst>
          <pc:docMk/>
          <pc:sldMk cId="3084490249" sldId="296"/>
        </pc:sldMkLst>
        <pc:spChg chg="mod">
          <ac:chgData name="Tracey Tamashiro" userId="89a47c5d-55b6-4453-b05f-87ab6f16c7d3" providerId="ADAL" clId="{3CCD0EB2-9F7A-495C-B613-A5C01A852C76}" dt="2023-11-27T15:17:17.950" v="4" actId="962"/>
          <ac:spMkLst>
            <pc:docMk/>
            <pc:sldMk cId="3084490249" sldId="296"/>
            <ac:spMk id="4" creationId="{3C461742-1909-4E52-9093-DFE75FEAC669}"/>
          </ac:spMkLst>
        </pc:spChg>
      </pc:sldChg>
      <pc:sldChg chg="modSp mod">
        <pc:chgData name="Tracey Tamashiro" userId="89a47c5d-55b6-4453-b05f-87ab6f16c7d3" providerId="ADAL" clId="{3CCD0EB2-9F7A-495C-B613-A5C01A852C76}" dt="2023-11-27T15:17:59.447" v="19" actId="27636"/>
        <pc:sldMkLst>
          <pc:docMk/>
          <pc:sldMk cId="1324344712" sldId="297"/>
        </pc:sldMkLst>
        <pc:spChg chg="mod">
          <ac:chgData name="Tracey Tamashiro" userId="89a47c5d-55b6-4453-b05f-87ab6f16c7d3" providerId="ADAL" clId="{3CCD0EB2-9F7A-495C-B613-A5C01A852C76}" dt="2023-11-27T15:17:19.923" v="5" actId="962"/>
          <ac:spMkLst>
            <pc:docMk/>
            <pc:sldMk cId="1324344712" sldId="297"/>
            <ac:spMk id="7" creationId="{F73F5777-02A9-486E-9ABB-879F60CD0CDC}"/>
          </ac:spMkLst>
        </pc:spChg>
        <pc:spChg chg="mod">
          <ac:chgData name="Tracey Tamashiro" userId="89a47c5d-55b6-4453-b05f-87ab6f16c7d3" providerId="ADAL" clId="{3CCD0EB2-9F7A-495C-B613-A5C01A852C76}" dt="2023-11-27T15:17:59.447" v="19" actId="27636"/>
          <ac:spMkLst>
            <pc:docMk/>
            <pc:sldMk cId="1324344712" sldId="297"/>
            <ac:spMk id="8" creationId="{D4DEAC91-E2EB-474C-A1EC-19EFA47075B0}"/>
          </ac:spMkLst>
        </pc:spChg>
      </pc:sldChg>
      <pc:sldChg chg="modSp mod">
        <pc:chgData name="Tracey Tamashiro" userId="89a47c5d-55b6-4453-b05f-87ab6f16c7d3" providerId="ADAL" clId="{3CCD0EB2-9F7A-495C-B613-A5C01A852C76}" dt="2023-11-27T15:19:16.960" v="21" actId="27636"/>
        <pc:sldMkLst>
          <pc:docMk/>
          <pc:sldMk cId="2650263778" sldId="298"/>
        </pc:sldMkLst>
        <pc:spChg chg="mod">
          <ac:chgData name="Tracey Tamashiro" userId="89a47c5d-55b6-4453-b05f-87ab6f16c7d3" providerId="ADAL" clId="{3CCD0EB2-9F7A-495C-B613-A5C01A852C76}" dt="2023-11-27T15:17:22.369" v="6" actId="962"/>
          <ac:spMkLst>
            <pc:docMk/>
            <pc:sldMk cId="2650263778" sldId="298"/>
            <ac:spMk id="7" creationId="{F73F5777-02A9-486E-9ABB-879F60CD0CDC}"/>
          </ac:spMkLst>
        </pc:spChg>
        <pc:spChg chg="mod">
          <ac:chgData name="Tracey Tamashiro" userId="89a47c5d-55b6-4453-b05f-87ab6f16c7d3" providerId="ADAL" clId="{3CCD0EB2-9F7A-495C-B613-A5C01A852C76}" dt="2023-11-27T15:19:16.960" v="21" actId="27636"/>
          <ac:spMkLst>
            <pc:docMk/>
            <pc:sldMk cId="2650263778" sldId="298"/>
            <ac:spMk id="8" creationId="{D4DEAC91-E2EB-474C-A1EC-19EFA47075B0}"/>
          </ac:spMkLst>
        </pc:spChg>
      </pc:sldChg>
      <pc:sldChg chg="modSp mod">
        <pc:chgData name="Tracey Tamashiro" userId="89a47c5d-55b6-4453-b05f-87ab6f16c7d3" providerId="ADAL" clId="{3CCD0EB2-9F7A-495C-B613-A5C01A852C76}" dt="2023-11-27T15:19:30.838" v="25" actId="33553"/>
        <pc:sldMkLst>
          <pc:docMk/>
          <pc:sldMk cId="4112285419" sldId="299"/>
        </pc:sldMkLst>
        <pc:spChg chg="mod">
          <ac:chgData name="Tracey Tamashiro" userId="89a47c5d-55b6-4453-b05f-87ab6f16c7d3" providerId="ADAL" clId="{3CCD0EB2-9F7A-495C-B613-A5C01A852C76}" dt="2023-11-27T15:17:45.386" v="17" actId="962"/>
          <ac:spMkLst>
            <pc:docMk/>
            <pc:sldMk cId="4112285419" sldId="299"/>
            <ac:spMk id="8" creationId="{5A70E173-CB50-4334-8F11-EC8EBEA751D9}"/>
          </ac:spMkLst>
        </pc:spChg>
        <pc:spChg chg="mod">
          <ac:chgData name="Tracey Tamashiro" userId="89a47c5d-55b6-4453-b05f-87ab6f16c7d3" providerId="ADAL" clId="{3CCD0EB2-9F7A-495C-B613-A5C01A852C76}" dt="2023-11-27T15:19:30.838" v="25" actId="33553"/>
          <ac:spMkLst>
            <pc:docMk/>
            <pc:sldMk cId="4112285419" sldId="299"/>
            <ac:spMk id="9" creationId="{67CC0A58-38A0-4F16-800E-4DC815A4B004}"/>
          </ac:spMkLst>
        </pc:spChg>
      </pc:sldChg>
      <pc:sldChg chg="modSp">
        <pc:chgData name="Tracey Tamashiro" userId="89a47c5d-55b6-4453-b05f-87ab6f16c7d3" providerId="ADAL" clId="{3CCD0EB2-9F7A-495C-B613-A5C01A852C76}" dt="2023-11-27T15:17:26.516" v="8" actId="962"/>
        <pc:sldMkLst>
          <pc:docMk/>
          <pc:sldMk cId="273408617" sldId="300"/>
        </pc:sldMkLst>
        <pc:spChg chg="mod">
          <ac:chgData name="Tracey Tamashiro" userId="89a47c5d-55b6-4453-b05f-87ab6f16c7d3" providerId="ADAL" clId="{3CCD0EB2-9F7A-495C-B613-A5C01A852C76}" dt="2023-11-27T15:17:26.516" v="8" actId="962"/>
          <ac:spMkLst>
            <pc:docMk/>
            <pc:sldMk cId="273408617" sldId="300"/>
            <ac:spMk id="4" creationId="{F53BD6D7-5B4D-2659-85C6-B07621D8073E}"/>
          </ac:spMkLst>
        </pc:spChg>
      </pc:sldChg>
      <pc:sldChg chg="modSp">
        <pc:chgData name="Tracey Tamashiro" userId="89a47c5d-55b6-4453-b05f-87ab6f16c7d3" providerId="ADAL" clId="{3CCD0EB2-9F7A-495C-B613-A5C01A852C76}" dt="2023-11-27T15:17:28.573" v="9" actId="962"/>
        <pc:sldMkLst>
          <pc:docMk/>
          <pc:sldMk cId="1472357877" sldId="301"/>
        </pc:sldMkLst>
        <pc:spChg chg="mod">
          <ac:chgData name="Tracey Tamashiro" userId="89a47c5d-55b6-4453-b05f-87ab6f16c7d3" providerId="ADAL" clId="{3CCD0EB2-9F7A-495C-B613-A5C01A852C76}" dt="2023-11-27T15:17:28.573" v="9" actId="962"/>
          <ac:spMkLst>
            <pc:docMk/>
            <pc:sldMk cId="1472357877" sldId="301"/>
            <ac:spMk id="4" creationId="{1432E10F-A2BF-AB45-F498-10F7F6BD207A}"/>
          </ac:spMkLst>
        </pc:spChg>
      </pc:sldChg>
      <pc:sldChg chg="modSp">
        <pc:chgData name="Tracey Tamashiro" userId="89a47c5d-55b6-4453-b05f-87ab6f16c7d3" providerId="ADAL" clId="{3CCD0EB2-9F7A-495C-B613-A5C01A852C76}" dt="2023-11-27T15:17:13.694" v="2" actId="962"/>
        <pc:sldMkLst>
          <pc:docMk/>
          <pc:sldMk cId="2371316243" sldId="302"/>
        </pc:sldMkLst>
        <pc:spChg chg="mod">
          <ac:chgData name="Tracey Tamashiro" userId="89a47c5d-55b6-4453-b05f-87ab6f16c7d3" providerId="ADAL" clId="{3CCD0EB2-9F7A-495C-B613-A5C01A852C76}" dt="2023-11-27T15:17:13.694" v="2" actId="962"/>
          <ac:spMkLst>
            <pc:docMk/>
            <pc:sldMk cId="2371316243" sldId="302"/>
            <ac:spMk id="4" creationId="{3C461742-1909-4E52-9093-DFE75FEAC669}"/>
          </ac:spMkLst>
        </pc:spChg>
      </pc:sldChg>
      <pc:sldChg chg="modSp">
        <pc:chgData name="Tracey Tamashiro" userId="89a47c5d-55b6-4453-b05f-87ab6f16c7d3" providerId="ADAL" clId="{3CCD0EB2-9F7A-495C-B613-A5C01A852C76}" dt="2023-11-27T15:17:15.852" v="3" actId="962"/>
        <pc:sldMkLst>
          <pc:docMk/>
          <pc:sldMk cId="2122133321" sldId="303"/>
        </pc:sldMkLst>
        <pc:spChg chg="mod">
          <ac:chgData name="Tracey Tamashiro" userId="89a47c5d-55b6-4453-b05f-87ab6f16c7d3" providerId="ADAL" clId="{3CCD0EB2-9F7A-495C-B613-A5C01A852C76}" dt="2023-11-27T15:17:15.852" v="3" actId="962"/>
          <ac:spMkLst>
            <pc:docMk/>
            <pc:sldMk cId="2122133321" sldId="303"/>
            <ac:spMk id="4" creationId="{3C461742-1909-4E52-9093-DFE75FEAC66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3B68FA-E3BB-4CA2-8979-C89DFEED65C9}" type="datetimeFigureOut">
              <a:rPr lang="en-US" smtClean="0"/>
              <a:t>11/27/2023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4191AE-AB56-4F82-802E-FD6280D3057D}" type="slidenum">
              <a:rPr lang="en-US" smtClean="0"/>
              <a:t>‹#›</a:t>
            </a:fld>
            <a:endParaRPr lang="en-US"/>
          </a:p>
        </p:txBody>
      </p:sp>
    </p:spTree>
    <p:extLst>
      <p:ext uri="{BB962C8B-B14F-4D97-AF65-F5344CB8AC3E}">
        <p14:creationId xmlns:p14="http://schemas.microsoft.com/office/powerpoint/2010/main" val="146403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94BAC-6AF2-46D0-A906-D2970C2E749A}" type="datetimeFigureOut">
              <a:rPr lang="en-US" smtClean="0"/>
              <a:t>11/27/2023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D1C34-72C1-4C67-AAFF-0B8CE9936A77}" type="slidenum">
              <a:rPr lang="en-US" smtClean="0"/>
              <a:t>‹#›</a:t>
            </a:fld>
            <a:endParaRPr lang="en-US"/>
          </a:p>
        </p:txBody>
      </p:sp>
    </p:spTree>
    <p:extLst>
      <p:ext uri="{BB962C8B-B14F-4D97-AF65-F5344CB8AC3E}">
        <p14:creationId xmlns:p14="http://schemas.microsoft.com/office/powerpoint/2010/main" val="364411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ds.ospi.k12.wa.us/SecurityManagerList.asp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ds.ospi.k12.wa.us/iGrant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We’ve got the closed captions on but you can turn them off if you want to. We’re recording this meeting, but that’s mainly in case we have to go back and check something. We’re going to record a more concise version of this presentation to post on the OSPI YouTube site. </a:t>
            </a:r>
          </a:p>
          <a:p>
            <a:r>
              <a:rPr lang="en-US"/>
              <a:t>Please put questions in the Chat—if we can’t answer all of them today, there will be a Q&amp;A on the website—we’ll share the link at the end.</a:t>
            </a:r>
          </a:p>
        </p:txBody>
      </p:sp>
      <p:sp>
        <p:nvSpPr>
          <p:cNvPr id="4" name="Slide Number Placeholder 3"/>
          <p:cNvSpPr>
            <a:spLocks noGrp="1"/>
          </p:cNvSpPr>
          <p:nvPr>
            <p:ph type="sldNum" sz="quarter" idx="5"/>
          </p:nvPr>
        </p:nvSpPr>
        <p:spPr/>
        <p:txBody>
          <a:bodyPr/>
          <a:lstStyle/>
          <a:p>
            <a:fld id="{71CD1C34-72C1-4C67-AAFF-0B8CE9936A77}" type="slidenum">
              <a:rPr lang="en-US" smtClean="0"/>
              <a:t>1</a:t>
            </a:fld>
            <a:endParaRPr lang="en-US"/>
          </a:p>
        </p:txBody>
      </p:sp>
    </p:spTree>
    <p:extLst>
      <p:ext uri="{BB962C8B-B14F-4D97-AF65-F5344CB8AC3E}">
        <p14:creationId xmlns:p14="http://schemas.microsoft.com/office/powerpoint/2010/main" val="732031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are the obstacles preventing students from learning about media literacy or digital citizenship?</a:t>
            </a:r>
          </a:p>
        </p:txBody>
      </p:sp>
      <p:sp>
        <p:nvSpPr>
          <p:cNvPr id="4" name="Slide Number Placeholder 3"/>
          <p:cNvSpPr>
            <a:spLocks noGrp="1"/>
          </p:cNvSpPr>
          <p:nvPr>
            <p:ph type="sldNum" sz="quarter" idx="5"/>
          </p:nvPr>
        </p:nvSpPr>
        <p:spPr/>
        <p:txBody>
          <a:bodyPr/>
          <a:lstStyle/>
          <a:p>
            <a:fld id="{71CD1C34-72C1-4C67-AAFF-0B8CE9936A77}" type="slidenum">
              <a:rPr lang="en-US" smtClean="0"/>
              <a:t>16</a:t>
            </a:fld>
            <a:endParaRPr lang="en-US"/>
          </a:p>
        </p:txBody>
      </p:sp>
    </p:spTree>
    <p:extLst>
      <p:ext uri="{BB962C8B-B14F-4D97-AF65-F5344CB8AC3E}">
        <p14:creationId xmlns:p14="http://schemas.microsoft.com/office/powerpoint/2010/main" val="36672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CD1C34-72C1-4C67-AAFF-0B8CE9936A77}" type="slidenum">
              <a:rPr lang="en-US" smtClean="0"/>
              <a:t>17</a:t>
            </a:fld>
            <a:endParaRPr lang="en-US"/>
          </a:p>
        </p:txBody>
      </p:sp>
    </p:spTree>
    <p:extLst>
      <p:ext uri="{BB962C8B-B14F-4D97-AF65-F5344CB8AC3E}">
        <p14:creationId xmlns:p14="http://schemas.microsoft.com/office/powerpoint/2010/main" val="1727822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CD1C34-72C1-4C67-AAFF-0B8CE9936A77}" type="slidenum">
              <a:rPr lang="en-US" smtClean="0"/>
              <a:t>18</a:t>
            </a:fld>
            <a:endParaRPr lang="en-US"/>
          </a:p>
        </p:txBody>
      </p:sp>
    </p:spTree>
    <p:extLst>
      <p:ext uri="{BB962C8B-B14F-4D97-AF65-F5344CB8AC3E}">
        <p14:creationId xmlns:p14="http://schemas.microsoft.com/office/powerpoint/2010/main" val="1241277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CD1C34-72C1-4C67-AAFF-0B8CE9936A77}" type="slidenum">
              <a:rPr lang="en-US" smtClean="0"/>
              <a:t>2</a:t>
            </a:fld>
            <a:endParaRPr lang="en-US"/>
          </a:p>
        </p:txBody>
      </p:sp>
    </p:spTree>
    <p:extLst>
      <p:ext uri="{BB962C8B-B14F-4D97-AF65-F5344CB8AC3E}">
        <p14:creationId xmlns:p14="http://schemas.microsoft.com/office/powerpoint/2010/main" val="59577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CD1C34-72C1-4C67-AAFF-0B8CE9936A77}" type="slidenum">
              <a:rPr lang="en-US" smtClean="0"/>
              <a:t>3</a:t>
            </a:fld>
            <a:endParaRPr lang="en-US"/>
          </a:p>
        </p:txBody>
      </p:sp>
    </p:spTree>
    <p:extLst>
      <p:ext uri="{BB962C8B-B14F-4D97-AF65-F5344CB8AC3E}">
        <p14:creationId xmlns:p14="http://schemas.microsoft.com/office/powerpoint/2010/main" val="3514697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CD1C34-72C1-4C67-AAFF-0B8CE9936A77}" type="slidenum">
              <a:rPr lang="en-US" smtClean="0"/>
              <a:t>4</a:t>
            </a:fld>
            <a:endParaRPr lang="en-US"/>
          </a:p>
        </p:txBody>
      </p:sp>
    </p:spTree>
    <p:extLst>
      <p:ext uri="{BB962C8B-B14F-4D97-AF65-F5344CB8AC3E}">
        <p14:creationId xmlns:p14="http://schemas.microsoft.com/office/powerpoint/2010/main" val="1404299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CD1C34-72C1-4C67-AAFF-0B8CE9936A77}" type="slidenum">
              <a:rPr lang="en-US" smtClean="0"/>
              <a:t>5</a:t>
            </a:fld>
            <a:endParaRPr lang="en-US"/>
          </a:p>
        </p:txBody>
      </p:sp>
    </p:spTree>
    <p:extLst>
      <p:ext uri="{BB962C8B-B14F-4D97-AF65-F5344CB8AC3E}">
        <p14:creationId xmlns:p14="http://schemas.microsoft.com/office/powerpoint/2010/main" val="2118588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CD1C34-72C1-4C67-AAFF-0B8CE9936A77}" type="slidenum">
              <a:rPr lang="en-US" smtClean="0"/>
              <a:t>6</a:t>
            </a:fld>
            <a:endParaRPr lang="en-US"/>
          </a:p>
        </p:txBody>
      </p:sp>
    </p:spTree>
    <p:extLst>
      <p:ext uri="{BB962C8B-B14F-4D97-AF65-F5344CB8AC3E}">
        <p14:creationId xmlns:p14="http://schemas.microsoft.com/office/powerpoint/2010/main" val="1225307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CD1C34-72C1-4C67-AAFF-0B8CE9936A77}" type="slidenum">
              <a:rPr lang="en-US" smtClean="0"/>
              <a:t>9</a:t>
            </a:fld>
            <a:endParaRPr lang="en-US"/>
          </a:p>
        </p:txBody>
      </p:sp>
    </p:spTree>
    <p:extLst>
      <p:ext uri="{BB962C8B-B14F-4D97-AF65-F5344CB8AC3E}">
        <p14:creationId xmlns:p14="http://schemas.microsoft.com/office/powerpoint/2010/main" val="4217177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Share link to District Security Manager List in chat: </a:t>
            </a:r>
            <a:r>
              <a:rPr lang="en-US">
                <a:hlinkClick r:id="rId3"/>
              </a:rPr>
              <a:t>https://eds.ospi.k12.wa.us/SecurityManagerList.aspx</a:t>
            </a:r>
            <a:endParaRPr lang="en-US"/>
          </a:p>
        </p:txBody>
      </p:sp>
      <p:sp>
        <p:nvSpPr>
          <p:cNvPr id="4" name="Slide Number Placeholder 3"/>
          <p:cNvSpPr>
            <a:spLocks noGrp="1"/>
          </p:cNvSpPr>
          <p:nvPr>
            <p:ph type="sldNum" sz="quarter" idx="5"/>
          </p:nvPr>
        </p:nvSpPr>
        <p:spPr/>
        <p:txBody>
          <a:bodyPr/>
          <a:lstStyle/>
          <a:p>
            <a:fld id="{71CD1C34-72C1-4C67-AAFF-0B8CE9936A77}" type="slidenum">
              <a:rPr lang="en-US" smtClean="0"/>
              <a:t>12</a:t>
            </a:fld>
            <a:endParaRPr lang="en-US"/>
          </a:p>
        </p:txBody>
      </p:sp>
    </p:spTree>
    <p:extLst>
      <p:ext uri="{BB962C8B-B14F-4D97-AF65-F5344CB8AC3E}">
        <p14:creationId xmlns:p14="http://schemas.microsoft.com/office/powerpoint/2010/main" val="1556013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Share link to iGrants in chat: </a:t>
            </a:r>
            <a:r>
              <a:rPr lang="en-US">
                <a:hlinkClick r:id="rId3"/>
              </a:rPr>
              <a:t>https://eds.ospi.k12.wa.us/iGrants</a:t>
            </a:r>
            <a:endParaRPr lang="en-US"/>
          </a:p>
        </p:txBody>
      </p:sp>
      <p:sp>
        <p:nvSpPr>
          <p:cNvPr id="4" name="Slide Number Placeholder 3"/>
          <p:cNvSpPr>
            <a:spLocks noGrp="1"/>
          </p:cNvSpPr>
          <p:nvPr>
            <p:ph type="sldNum" sz="quarter" idx="5"/>
          </p:nvPr>
        </p:nvSpPr>
        <p:spPr/>
        <p:txBody>
          <a:bodyPr/>
          <a:lstStyle/>
          <a:p>
            <a:fld id="{71CD1C34-72C1-4C67-AAFF-0B8CE9936A77}" type="slidenum">
              <a:rPr lang="en-US" smtClean="0"/>
              <a:t>13</a:t>
            </a:fld>
            <a:endParaRPr lang="en-US"/>
          </a:p>
        </p:txBody>
      </p:sp>
    </p:spTree>
    <p:extLst>
      <p:ext uri="{BB962C8B-B14F-4D97-AF65-F5344CB8AC3E}">
        <p14:creationId xmlns:p14="http://schemas.microsoft.com/office/powerpoint/2010/main" val="3121635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9713A76-3666-4934-9B07-ADC3005BC743}" type="datetime1">
              <a:rPr lang="en-US" smtClean="0"/>
              <a:t>11/27/2023</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5" name="Rectangle 4"/>
          <p:cNvSpPr/>
          <p:nvPr userDrawn="1"/>
        </p:nvSpPr>
        <p:spPr>
          <a:xfrm>
            <a:off x="0" y="0"/>
            <a:ext cx="12192000" cy="3564330"/>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BC639"/>
              </a:solidFill>
            </a:endParaRPr>
          </a:p>
        </p:txBody>
      </p:sp>
      <p:sp>
        <p:nvSpPr>
          <p:cNvPr id="2" name="Title 1"/>
          <p:cNvSpPr>
            <a:spLocks noGrp="1"/>
          </p:cNvSpPr>
          <p:nvPr>
            <p:ph type="ctrTitle"/>
          </p:nvPr>
        </p:nvSpPr>
        <p:spPr>
          <a:xfrm>
            <a:off x="1524000" y="1122363"/>
            <a:ext cx="9144000" cy="2387600"/>
          </a:xfrm>
        </p:spPr>
        <p:txBody>
          <a:bodyPr anchor="b"/>
          <a:lstStyle>
            <a:lvl1pPr algn="ctr">
              <a:defRPr sz="6000" baseline="0">
                <a:solidFill>
                  <a:schemeClr val="bg1">
                    <a:lumMod val="10000"/>
                  </a:schemeClr>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259767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11/27/2023</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descr="Teacher and student at whiteboard"/>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8" y="0"/>
            <a:ext cx="12201906" cy="3917955"/>
          </a:xfrm>
          <a:prstGeom prst="rect">
            <a:avLst/>
          </a:prstGeom>
        </p:spPr>
      </p:pic>
    </p:spTree>
    <p:extLst>
      <p:ext uri="{BB962C8B-B14F-4D97-AF65-F5344CB8AC3E}">
        <p14:creationId xmlns:p14="http://schemas.microsoft.com/office/powerpoint/2010/main" val="161610195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11/27/2023</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descr="Man helps child put on mask"/>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9" y="0"/>
            <a:ext cx="12201903" cy="3917955"/>
          </a:xfrm>
          <a:prstGeom prst="rect">
            <a:avLst/>
          </a:prstGeom>
        </p:spPr>
      </p:pic>
    </p:spTree>
    <p:extLst>
      <p:ext uri="{BB962C8B-B14F-4D97-AF65-F5344CB8AC3E}">
        <p14:creationId xmlns:p14="http://schemas.microsoft.com/office/powerpoint/2010/main" val="70624341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11/27/2023</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descr="A student wearing a mask and glasses"/>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9" y="0"/>
            <a:ext cx="12201903" cy="3917954"/>
          </a:xfrm>
          <a:prstGeom prst="rect">
            <a:avLst/>
          </a:prstGeom>
        </p:spPr>
      </p:pic>
    </p:spTree>
    <p:extLst>
      <p:ext uri="{BB962C8B-B14F-4D97-AF65-F5344CB8AC3E}">
        <p14:creationId xmlns:p14="http://schemas.microsoft.com/office/powerpoint/2010/main" val="66815523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11/27/2023</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descr="Two teachers wearing masks"/>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8" y="0"/>
            <a:ext cx="12201900" cy="3917954"/>
          </a:xfrm>
          <a:prstGeom prst="rect">
            <a:avLst/>
          </a:prstGeom>
        </p:spPr>
      </p:pic>
    </p:spTree>
    <p:extLst>
      <p:ext uri="{BB962C8B-B14F-4D97-AF65-F5344CB8AC3E}">
        <p14:creationId xmlns:p14="http://schemas.microsoft.com/office/powerpoint/2010/main" val="393368614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DE8D14D-276A-4AF0-8D8A-4839FD9FCE51}" type="datetime1">
              <a:rPr lang="en-US" smtClean="0"/>
              <a:t>11/27/2023</a:t>
            </a:fld>
            <a:endParaRPr lang="en-US"/>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6" name="Rectangle 5"/>
          <p:cNvSpPr/>
          <p:nvPr userDrawn="1"/>
        </p:nvSpPr>
        <p:spPr>
          <a:xfrm>
            <a:off x="0" y="0"/>
            <a:ext cx="6110514" cy="68580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638629" y="2873829"/>
            <a:ext cx="4876800" cy="646331"/>
          </a:xfrm>
          <a:prstGeom prst="rect">
            <a:avLst/>
          </a:prstGeom>
          <a:noFill/>
        </p:spPr>
        <p:txBody>
          <a:bodyPr wrap="square" rtlCol="0">
            <a:spAutoFit/>
          </a:bodyPr>
          <a:lstStyle/>
          <a:p>
            <a:r>
              <a:rPr lang="en-US" sz="3600" b="1">
                <a:solidFill>
                  <a:srgbClr val="F7F5EB"/>
                </a:solidFill>
                <a:latin typeface="Segoe UI" panose="020B0502040204020203" pitchFamily="34" charset="0"/>
                <a:cs typeface="Segoe UI" panose="020B0502040204020203" pitchFamily="34" charset="0"/>
              </a:rPr>
              <a:t>Section Title</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
        <p:nvSpPr>
          <p:cNvPr id="9" name="Content Placeholder 2"/>
          <p:cNvSpPr txBox="1">
            <a:spLocks/>
          </p:cNvSpPr>
          <p:nvPr userDrawn="1"/>
        </p:nvSpPr>
        <p:spPr>
          <a:xfrm>
            <a:off x="6571343" y="698160"/>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40403D"/>
                </a:solidFill>
                <a:latin typeface="Segoe UI" panose="020B0502040204020203" pitchFamily="34" charset="0"/>
                <a:cs typeface="Segoe UI" panose="020B0502040204020203" pitchFamily="34" charset="0"/>
              </a:rPr>
              <a:t>Edit Master text styles</a:t>
            </a:r>
          </a:p>
          <a:p>
            <a:pPr lvl="1"/>
            <a:r>
              <a:rPr lang="en-US">
                <a:solidFill>
                  <a:srgbClr val="40403D"/>
                </a:solidFill>
                <a:latin typeface="Segoe UI" panose="020B0502040204020203" pitchFamily="34" charset="0"/>
                <a:cs typeface="Segoe UI" panose="020B0502040204020203" pitchFamily="34" charset="0"/>
              </a:rPr>
              <a:t>Second level</a:t>
            </a:r>
          </a:p>
          <a:p>
            <a:pPr lvl="2"/>
            <a:r>
              <a:rPr lang="en-US">
                <a:solidFill>
                  <a:srgbClr val="40403D"/>
                </a:solidFill>
                <a:latin typeface="Segoe UI" panose="020B0502040204020203" pitchFamily="34" charset="0"/>
                <a:cs typeface="Segoe UI" panose="020B0502040204020203" pitchFamily="34" charset="0"/>
              </a:rPr>
              <a:t>Third level</a:t>
            </a:r>
          </a:p>
          <a:p>
            <a:pPr lvl="3"/>
            <a:r>
              <a:rPr lang="en-US">
                <a:solidFill>
                  <a:srgbClr val="40403D"/>
                </a:solidFill>
                <a:latin typeface="Segoe UI" panose="020B0502040204020203" pitchFamily="34" charset="0"/>
                <a:cs typeface="Segoe UI" panose="020B0502040204020203" pitchFamily="34" charset="0"/>
              </a:rPr>
              <a:t>Fourth level</a:t>
            </a:r>
          </a:p>
          <a:p>
            <a:pPr lvl="4"/>
            <a:r>
              <a:rPr lang="en-US">
                <a:solidFill>
                  <a:srgbClr val="40403D"/>
                </a:solidFill>
                <a:latin typeface="Segoe UI" panose="020B0502040204020203" pitchFamily="34" charset="0"/>
                <a:cs typeface="Segoe UI" panose="020B0502040204020203" pitchFamily="34" charset="0"/>
              </a:rPr>
              <a:t>Fifth level</a:t>
            </a:r>
          </a:p>
        </p:txBody>
      </p:sp>
    </p:spTree>
    <p:extLst>
      <p:ext uri="{BB962C8B-B14F-4D97-AF65-F5344CB8AC3E}">
        <p14:creationId xmlns:p14="http://schemas.microsoft.com/office/powerpoint/2010/main" val="271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17C9C7D3-8139-495D-A64E-25E25233BA08}" type="datetime1">
              <a:rPr lang="en-US" smtClean="0"/>
              <a:t>11/27/2023</a:t>
            </a:fld>
            <a:endParaRPr lang="en-US"/>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6" name="TextBox 5"/>
          <p:cNvSpPr txBox="1"/>
          <p:nvPr userDrawn="1"/>
        </p:nvSpPr>
        <p:spPr>
          <a:xfrm>
            <a:off x="1837346" y="2290273"/>
            <a:ext cx="8015955" cy="461665"/>
          </a:xfrm>
          <a:prstGeom prst="rect">
            <a:avLst/>
          </a:prstGeom>
          <a:noFill/>
        </p:spPr>
        <p:txBody>
          <a:bodyPr wrap="square" rtlCol="0">
            <a:spAutoFit/>
          </a:bodyPr>
          <a:lstStyle/>
          <a:p>
            <a:pPr algn="ctr"/>
            <a:r>
              <a:rPr lang="en-US" sz="2400" b="0" i="1"/>
              <a:t>Connect with us!</a:t>
            </a:r>
          </a:p>
        </p:txBody>
      </p:sp>
      <p:sp>
        <p:nvSpPr>
          <p:cNvPr id="7" name="Rectangle 6"/>
          <p:cNvSpPr/>
          <p:nvPr userDrawn="1"/>
        </p:nvSpPr>
        <p:spPr>
          <a:xfrm>
            <a:off x="0" y="3247402"/>
            <a:ext cx="12192000" cy="3610598"/>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461513" y="3784874"/>
            <a:ext cx="553212" cy="553212"/>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21656" y="3815951"/>
            <a:ext cx="539718" cy="539718"/>
          </a:xfrm>
          <a:prstGeom prst="rect">
            <a:avLst/>
          </a:prstGeom>
        </p:spPr>
      </p:pic>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461513" y="5580016"/>
            <a:ext cx="553212" cy="553212"/>
          </a:xfrm>
          <a:prstGeom prst="rect">
            <a:avLst/>
          </a:prstGeom>
        </p:spPr>
      </p:pic>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914909" y="5629554"/>
            <a:ext cx="553212" cy="553212"/>
          </a:xfrm>
          <a:prstGeom prst="rect">
            <a:avLst/>
          </a:prstGeom>
        </p:spPr>
      </p:pic>
      <p:pic>
        <p:nvPicPr>
          <p:cNvPr id="16" name="Picture 15"/>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914909" y="4764484"/>
            <a:ext cx="553212" cy="553212"/>
          </a:xfrm>
          <a:prstGeom prst="rect">
            <a:avLst/>
          </a:prstGeom>
        </p:spPr>
      </p:pic>
      <p:pic>
        <p:nvPicPr>
          <p:cNvPr id="17" name="Picture 16"/>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6461513" y="4721316"/>
            <a:ext cx="553212" cy="553212"/>
          </a:xfrm>
          <a:prstGeom prst="rect">
            <a:avLst/>
          </a:prstGeom>
        </p:spPr>
      </p:pic>
      <p:sp>
        <p:nvSpPr>
          <p:cNvPr id="18" name="TextBox 17"/>
          <p:cNvSpPr txBox="1"/>
          <p:nvPr userDrawn="1"/>
        </p:nvSpPr>
        <p:spPr>
          <a:xfrm>
            <a:off x="7181113" y="3863209"/>
            <a:ext cx="3179035" cy="400110"/>
          </a:xfrm>
          <a:prstGeom prst="rect">
            <a:avLst/>
          </a:prstGeom>
          <a:noFill/>
        </p:spPr>
        <p:txBody>
          <a:bodyPr wrap="square" rtlCol="0">
            <a:spAutoFit/>
          </a:bodyPr>
          <a:lstStyle/>
          <a:p>
            <a:r>
              <a:rPr lang="en-US" sz="2000">
                <a:solidFill>
                  <a:schemeClr val="tx1"/>
                </a:solidFill>
              </a:rPr>
              <a:t>facebook.com/</a:t>
            </a:r>
            <a:r>
              <a:rPr lang="en-US" sz="2000" err="1">
                <a:solidFill>
                  <a:schemeClr val="tx1"/>
                </a:solidFill>
              </a:rPr>
              <a:t>waospi</a:t>
            </a:r>
            <a:endParaRPr lang="en-US" sz="2000">
              <a:solidFill>
                <a:schemeClr val="tx1"/>
              </a:solidFill>
            </a:endParaRPr>
          </a:p>
        </p:txBody>
      </p:sp>
      <p:sp>
        <p:nvSpPr>
          <p:cNvPr id="19" name="TextBox 18"/>
          <p:cNvSpPr txBox="1"/>
          <p:nvPr userDrawn="1"/>
        </p:nvSpPr>
        <p:spPr>
          <a:xfrm>
            <a:off x="2620317" y="4852987"/>
            <a:ext cx="3179035" cy="400110"/>
          </a:xfrm>
          <a:prstGeom prst="rect">
            <a:avLst/>
          </a:prstGeom>
          <a:noFill/>
        </p:spPr>
        <p:txBody>
          <a:bodyPr wrap="square" rtlCol="0">
            <a:spAutoFit/>
          </a:bodyPr>
          <a:lstStyle/>
          <a:p>
            <a:r>
              <a:rPr lang="en-US" sz="2000">
                <a:solidFill>
                  <a:schemeClr val="tx1"/>
                </a:solidFill>
              </a:rPr>
              <a:t>twitter.com/</a:t>
            </a:r>
            <a:r>
              <a:rPr lang="en-US" sz="2000" err="1">
                <a:solidFill>
                  <a:schemeClr val="tx1"/>
                </a:solidFill>
              </a:rPr>
              <a:t>waospi</a:t>
            </a:r>
            <a:endParaRPr lang="en-US" sz="2000">
              <a:solidFill>
                <a:schemeClr val="tx1"/>
              </a:solidFill>
            </a:endParaRPr>
          </a:p>
        </p:txBody>
      </p:sp>
      <p:sp>
        <p:nvSpPr>
          <p:cNvPr id="20" name="TextBox 19"/>
          <p:cNvSpPr txBox="1"/>
          <p:nvPr userDrawn="1"/>
        </p:nvSpPr>
        <p:spPr>
          <a:xfrm>
            <a:off x="7155817" y="4783765"/>
            <a:ext cx="3179035" cy="400110"/>
          </a:xfrm>
          <a:prstGeom prst="rect">
            <a:avLst/>
          </a:prstGeom>
          <a:noFill/>
        </p:spPr>
        <p:txBody>
          <a:bodyPr wrap="square" rtlCol="0">
            <a:spAutoFit/>
          </a:bodyPr>
          <a:lstStyle/>
          <a:p>
            <a:r>
              <a:rPr lang="en-US" sz="2000">
                <a:solidFill>
                  <a:schemeClr val="tx1"/>
                </a:solidFill>
              </a:rPr>
              <a:t>youtube.com/</a:t>
            </a:r>
            <a:r>
              <a:rPr lang="en-US" sz="2000" err="1">
                <a:solidFill>
                  <a:schemeClr val="tx1"/>
                </a:solidFill>
              </a:rPr>
              <a:t>waospi</a:t>
            </a:r>
            <a:endParaRPr lang="en-US" sz="2000">
              <a:solidFill>
                <a:schemeClr val="tx1"/>
              </a:solidFill>
            </a:endParaRPr>
          </a:p>
        </p:txBody>
      </p:sp>
      <p:sp>
        <p:nvSpPr>
          <p:cNvPr id="21" name="TextBox 20"/>
          <p:cNvSpPr txBox="1"/>
          <p:nvPr userDrawn="1"/>
        </p:nvSpPr>
        <p:spPr>
          <a:xfrm>
            <a:off x="2609213" y="5706105"/>
            <a:ext cx="3179035" cy="400110"/>
          </a:xfrm>
          <a:prstGeom prst="rect">
            <a:avLst/>
          </a:prstGeom>
          <a:noFill/>
        </p:spPr>
        <p:txBody>
          <a:bodyPr wrap="square" rtlCol="0">
            <a:spAutoFit/>
          </a:bodyPr>
          <a:lstStyle/>
          <a:p>
            <a:r>
              <a:rPr lang="en-US" sz="2000">
                <a:solidFill>
                  <a:schemeClr val="tx1"/>
                </a:solidFill>
              </a:rPr>
              <a:t>medium.com/</a:t>
            </a:r>
            <a:r>
              <a:rPr lang="en-US" sz="2000" err="1">
                <a:solidFill>
                  <a:schemeClr val="tx1"/>
                </a:solidFill>
              </a:rPr>
              <a:t>waospi</a:t>
            </a:r>
            <a:endParaRPr lang="en-US" sz="2000">
              <a:solidFill>
                <a:schemeClr val="tx1"/>
              </a:solidFill>
            </a:endParaRPr>
          </a:p>
        </p:txBody>
      </p:sp>
      <p:sp>
        <p:nvSpPr>
          <p:cNvPr id="22" name="TextBox 21"/>
          <p:cNvSpPr txBox="1"/>
          <p:nvPr userDrawn="1"/>
        </p:nvSpPr>
        <p:spPr>
          <a:xfrm>
            <a:off x="7155817" y="5660123"/>
            <a:ext cx="3677862" cy="400110"/>
          </a:xfrm>
          <a:prstGeom prst="rect">
            <a:avLst/>
          </a:prstGeom>
          <a:noFill/>
        </p:spPr>
        <p:txBody>
          <a:bodyPr wrap="square" rtlCol="0">
            <a:spAutoFit/>
          </a:bodyPr>
          <a:lstStyle/>
          <a:p>
            <a:r>
              <a:rPr lang="en-US" sz="2000">
                <a:solidFill>
                  <a:schemeClr val="tx1"/>
                </a:solidFill>
              </a:rPr>
              <a:t>linkedin.com/company/</a:t>
            </a:r>
            <a:r>
              <a:rPr lang="en-US" sz="2000" err="1">
                <a:solidFill>
                  <a:schemeClr val="tx1"/>
                </a:solidFill>
              </a:rPr>
              <a:t>waospi</a:t>
            </a:r>
            <a:endParaRPr lang="en-US" sz="2000">
              <a:solidFill>
                <a:schemeClr val="tx1"/>
              </a:solidFill>
            </a:endParaRPr>
          </a:p>
        </p:txBody>
      </p:sp>
      <p:sp>
        <p:nvSpPr>
          <p:cNvPr id="23" name="TextBox 22"/>
          <p:cNvSpPr txBox="1"/>
          <p:nvPr userDrawn="1"/>
        </p:nvSpPr>
        <p:spPr>
          <a:xfrm>
            <a:off x="2597651" y="3868910"/>
            <a:ext cx="2704755" cy="400110"/>
          </a:xfrm>
          <a:prstGeom prst="rect">
            <a:avLst/>
          </a:prstGeom>
          <a:noFill/>
        </p:spPr>
        <p:txBody>
          <a:bodyPr wrap="square" rtlCol="0">
            <a:spAutoFit/>
          </a:bodyPr>
          <a:lstStyle/>
          <a:p>
            <a:r>
              <a:rPr lang="en-US" sz="2000">
                <a:solidFill>
                  <a:schemeClr val="tx1"/>
                </a:solidFill>
              </a:rPr>
              <a:t>k12.wa.us</a:t>
            </a:r>
          </a:p>
        </p:txBody>
      </p:sp>
    </p:spTree>
    <p:extLst>
      <p:ext uri="{BB962C8B-B14F-4D97-AF65-F5344CB8AC3E}">
        <p14:creationId xmlns:p14="http://schemas.microsoft.com/office/powerpoint/2010/main" val="3336405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5D386E17-F8CF-47AF-AE3A-C26E89DB1DB3}"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11/27/2023</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766474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5D386E17-F8CF-47AF-AE3A-C26E89DB1DB3}"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11/27/2023</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4225579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6AD9C51A-A19C-426A-8FAE-2A3EAD0FB521}"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11/27/2023</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829983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41982921-751A-4039-819B-4624610BA7C0}"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11/27/2023</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336615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Vision Values">
    <p:spTree>
      <p:nvGrpSpPr>
        <p:cNvPr id="1" name=""/>
        <p:cNvGrpSpPr/>
        <p:nvPr/>
      </p:nvGrpSpPr>
      <p:grpSpPr>
        <a:xfrm>
          <a:off x="0" y="0"/>
          <a:ext cx="0" cy="0"/>
          <a:chOff x="0" y="0"/>
          <a:chExt cx="0" cy="0"/>
        </a:xfrm>
      </p:grpSpPr>
      <p:pic>
        <p:nvPicPr>
          <p:cNvPr id="2" name="Picture 1" descr="A group of young children raising their hands&#10;"/>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4724400" cy="6858000"/>
          </a:xfrm>
          <a:prstGeom prst="rect">
            <a:avLst/>
          </a:prstGeom>
        </p:spPr>
      </p:pic>
      <p:sp>
        <p:nvSpPr>
          <p:cNvPr id="18"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F9035A5F-3A94-4811-9FB1-09C2A5D9E0B2}" type="datetime1">
              <a:rPr lang="en-US" smtClean="0"/>
              <a:t>11/27/2023</a:t>
            </a:fld>
            <a:endParaRPr lang="en-US"/>
          </a:p>
        </p:txBody>
      </p:sp>
      <p:sp>
        <p:nvSpPr>
          <p:cNvPr id="19"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0"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Tree>
    <p:extLst>
      <p:ext uri="{BB962C8B-B14F-4D97-AF65-F5344CB8AC3E}">
        <p14:creationId xmlns:p14="http://schemas.microsoft.com/office/powerpoint/2010/main" val="3290076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8C520A67-EF72-4EF3-B9F5-8D3C234F8A3E}"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11/27/2023</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472523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D1AE50F7-A69C-4B56-B33D-CD16CDBC504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11/27/2023</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87702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89107D1-09AF-41F4-A424-7BD82757A508}"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11/27/2023</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864597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a:ln>
                  <a:noFill/>
                </a:ln>
                <a:solidFill>
                  <a:srgbClr val="40403D"/>
                </a:solidFill>
                <a:effectLst/>
                <a:uLnTx/>
                <a:uFillTx/>
                <a:latin typeface="Segoe UI"/>
                <a:ea typeface="+mn-ea"/>
                <a:cs typeface="+mn-cs"/>
              </a:rPr>
              <a:t>.</a:t>
            </a:r>
          </a:p>
        </p:txBody>
      </p:sp>
      <p:sp>
        <p:nvSpPr>
          <p:cNvPr id="3" name="TextBox 2"/>
          <p:cNvSpPr txBox="1"/>
          <p:nvPr userDrawn="1"/>
        </p:nvSpPr>
        <p:spPr>
          <a:xfrm>
            <a:off x="765041" y="666572"/>
            <a:ext cx="1048109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40403D"/>
                </a:solidFill>
                <a:effectLst/>
                <a:uLnTx/>
                <a:uFillTx/>
                <a:latin typeface="Segoe UI"/>
                <a:ea typeface="+mn-ea"/>
                <a:cs typeface="+mn-cs"/>
              </a:rPr>
              <a:t>Contact Us!</a:t>
            </a:r>
          </a:p>
        </p:txBody>
      </p:sp>
      <p:sp>
        <p:nvSpPr>
          <p:cNvPr id="6" name="Text Placeholder 5"/>
          <p:cNvSpPr>
            <a:spLocks noGrp="1"/>
          </p:cNvSpPr>
          <p:nvPr>
            <p:ph type="body" sz="quarter" idx="10"/>
          </p:nvPr>
        </p:nvSpPr>
        <p:spPr>
          <a:xfrm>
            <a:off x="765175" y="1624013"/>
            <a:ext cx="10463213" cy="2865437"/>
          </a:xfrm>
        </p:spPr>
        <p:txBody>
          <a:bodyPr/>
          <a:lstStyle/>
          <a:p>
            <a:pPr lvl="0"/>
            <a:r>
              <a:rPr lang="en-US"/>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35F243A7-3AB4-4536-AADE-FF380E50D9E6}"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11/27/2023</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3392466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B2822EA-A644-495B-8815-4C70994813F7}"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11/27/2023</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12079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90D6690C-5134-4A25-A8E0-8B233ADCD8FC}"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11/27/2023</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61880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11/27/2023</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4" name="Picture 3" descr="A high schooler wearing a mask in a school hallway"/>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341727356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11/27/2023</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4" name="Picture 3" descr="A group of women speaking."/>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117506440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B952A4C-B027-41E4-8092-38D4B0218F9E}" type="datetime1">
              <a:rPr lang="en-US" smtClean="0"/>
              <a:t>11/27/2023</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descr="School buses"/>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46053138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C8B4E5E4-8263-4D22-9D53-4E2EF7C36878}" type="datetime1">
              <a:rPr lang="en-US" smtClean="0"/>
              <a:t>11/27/2023</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4" name="Picture 3" descr="A group of graduates smiling"/>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163605490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11/27/2023</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4" name="Picture 3" descr="A teacher and students reading in the library"/>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282827615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11/27/2023</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6" name="Picture 5" descr="Two adults and three children sitting around a table"/>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3914775"/>
          </a:xfrm>
          <a:prstGeom prst="rect">
            <a:avLst/>
          </a:prstGeom>
        </p:spPr>
      </p:pic>
    </p:spTree>
    <p:extLst>
      <p:ext uri="{BB962C8B-B14F-4D97-AF65-F5344CB8AC3E}">
        <p14:creationId xmlns:p14="http://schemas.microsoft.com/office/powerpoint/2010/main" val="215643582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11/27/2023</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6" name="Picture 5" descr="A group of children raising their hands&#10;"/>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3914775"/>
          </a:xfrm>
          <a:prstGeom prst="rect">
            <a:avLst/>
          </a:prstGeom>
        </p:spPr>
      </p:pic>
    </p:spTree>
    <p:extLst>
      <p:ext uri="{BB962C8B-B14F-4D97-AF65-F5344CB8AC3E}">
        <p14:creationId xmlns:p14="http://schemas.microsoft.com/office/powerpoint/2010/main" val="23814325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406450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3" r:id="rId3"/>
    <p:sldLayoutId id="2147483680" r:id="rId4"/>
    <p:sldLayoutId id="2147483667" r:id="rId5"/>
    <p:sldLayoutId id="2147483668" r:id="rId6"/>
    <p:sldLayoutId id="2147483669" r:id="rId7"/>
    <p:sldLayoutId id="2147483673" r:id="rId8"/>
    <p:sldLayoutId id="2147483679" r:id="rId9"/>
    <p:sldLayoutId id="2147483674" r:id="rId10"/>
    <p:sldLayoutId id="2147483675" r:id="rId11"/>
    <p:sldLayoutId id="2147483676" r:id="rId12"/>
    <p:sldLayoutId id="2147483677" r:id="rId13"/>
    <p:sldLayoutId id="2147483666" r:id="rId14"/>
    <p:sldLayoutId id="2147483671" r:id="rId15"/>
    <p:sldLayoutId id="2147483692"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04C0FC7D-98FC-428F-931B-99A410E61E15}"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11/27/2023</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03159290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eds.ospi.k12.wa.us/SecurityManagerList.aspx"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s://eds.ospi.k12.wa.us/iGrants"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hyperlink" Target="mailto:kc.merchant@k12.wa.us"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hyperlink" Target="mailto:ana.ketch@k12.wa.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www.digitalinclusion.org/digital-navigator-model/"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hyperlink" Target="https://www.getinternet.gov/apply?ln=RW5nbGlzaA%3D%3D" TargetMode="External"/><Relationship Id="rId4" Type="http://schemas.openxmlformats.org/officeDocument/2006/relationships/hyperlink" Target="https://www.youtube.com/watch?si=CHuXbtuGFOyAG7l4&amp;v=Ysd7meEnA84&amp;feature=youtu.b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a:xfrm>
            <a:off x="1524000" y="-367389"/>
            <a:ext cx="9144000" cy="3877352"/>
          </a:xfrm>
        </p:spPr>
        <p:txBody>
          <a:bodyPr>
            <a:normAutofit/>
          </a:bodyPr>
          <a:lstStyle/>
          <a:p>
            <a:r>
              <a:rPr lang="en-US" sz="4800" dirty="0">
                <a:latin typeface="Segoe UI"/>
                <a:cs typeface="Segoe UI"/>
              </a:rPr>
              <a:t>Adaptive/Inclusive Technology and </a:t>
            </a:r>
            <a:br>
              <a:rPr lang="en-US" sz="4800" dirty="0">
                <a:latin typeface="Segoe UI"/>
                <a:cs typeface="Segoe UI"/>
              </a:rPr>
            </a:br>
            <a:r>
              <a:rPr lang="en-US" sz="4800" dirty="0">
                <a:latin typeface="Segoe UI"/>
                <a:cs typeface="Segoe UI"/>
              </a:rPr>
              <a:t>Digital Navigation</a:t>
            </a:r>
            <a:br>
              <a:rPr lang="en-US" sz="4800" dirty="0"/>
            </a:br>
            <a:r>
              <a:rPr lang="en-US" sz="4800" dirty="0">
                <a:latin typeface="Segoe UI"/>
                <a:cs typeface="Segoe UI"/>
              </a:rPr>
              <a:t>Grants  </a:t>
            </a:r>
            <a:br>
              <a:rPr lang="en-US" sz="4800" dirty="0"/>
            </a:br>
            <a:r>
              <a:rPr lang="en-US" sz="4800" dirty="0">
                <a:latin typeface="Segoe UI"/>
                <a:cs typeface="Segoe UI"/>
              </a:rPr>
              <a:t>2023/2024</a:t>
            </a:r>
          </a:p>
        </p:txBody>
      </p:sp>
      <p:sp>
        <p:nvSpPr>
          <p:cNvPr id="23" name="Subtitle 22"/>
          <p:cNvSpPr>
            <a:spLocks noGrp="1"/>
          </p:cNvSpPr>
          <p:nvPr>
            <p:ph type="subTitle" idx="1"/>
          </p:nvPr>
        </p:nvSpPr>
        <p:spPr/>
        <p:txBody>
          <a:bodyPr vert="horz" lIns="91440" tIns="45720" rIns="91440" bIns="45720" rtlCol="0" anchor="t">
            <a:normAutofit fontScale="92500" lnSpcReduction="10000"/>
          </a:bodyPr>
          <a:lstStyle/>
          <a:p>
            <a:r>
              <a:rPr lang="en-US"/>
              <a:t>KC Merchant </a:t>
            </a:r>
            <a:br>
              <a:rPr lang="en-US"/>
            </a:br>
            <a:r>
              <a:rPr lang="en-US"/>
              <a:t>Digital Equity &amp; Inclusion Program Supervisor</a:t>
            </a:r>
            <a:br>
              <a:rPr lang="en-US"/>
            </a:br>
            <a:br>
              <a:rPr lang="en-US"/>
            </a:br>
            <a:r>
              <a:rPr lang="en-US"/>
              <a:t>Ana Ketch</a:t>
            </a:r>
          </a:p>
          <a:p>
            <a:r>
              <a:rPr lang="en-US">
                <a:latin typeface="Segoe UI"/>
                <a:cs typeface="Segoe UI"/>
              </a:rPr>
              <a:t>Digital Navigation Program Manager</a:t>
            </a:r>
            <a:endParaRPr lang="en-US"/>
          </a:p>
        </p:txBody>
      </p:sp>
    </p:spTree>
    <p:extLst>
      <p:ext uri="{BB962C8B-B14F-4D97-AF65-F5344CB8AC3E}">
        <p14:creationId xmlns:p14="http://schemas.microsoft.com/office/powerpoint/2010/main" val="6350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BD6D7-5B4D-2659-85C6-B07621D8073E}"/>
              </a:ext>
              <a:ext uri="{C183D7F6-B498-43B3-948B-1728B52AA6E4}">
                <adec:decorative xmlns:adec="http://schemas.microsoft.com/office/drawing/2017/decorative" val="1"/>
              </a:ext>
            </a:extLst>
          </p:cNvPr>
          <p:cNvSpPr/>
          <p:nvPr/>
        </p:nvSpPr>
        <p:spPr>
          <a:xfrm>
            <a:off x="0" y="0"/>
            <a:ext cx="1219200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34964B-B769-8E7E-6FDA-474407680401}"/>
              </a:ext>
            </a:extLst>
          </p:cNvPr>
          <p:cNvSpPr>
            <a:spLocks noGrp="1"/>
          </p:cNvSpPr>
          <p:nvPr>
            <p:ph type="title"/>
          </p:nvPr>
        </p:nvSpPr>
        <p:spPr/>
        <p:txBody>
          <a:bodyPr/>
          <a:lstStyle/>
          <a:p>
            <a:r>
              <a:rPr lang="en-US" dirty="0">
                <a:solidFill>
                  <a:schemeClr val="bg1"/>
                </a:solidFill>
              </a:rPr>
              <a:t>Sample Purchases</a:t>
            </a:r>
          </a:p>
        </p:txBody>
      </p:sp>
      <p:sp>
        <p:nvSpPr>
          <p:cNvPr id="3" name="Content Placeholder 2">
            <a:extLst>
              <a:ext uri="{FF2B5EF4-FFF2-40B4-BE49-F238E27FC236}">
                <a16:creationId xmlns:a16="http://schemas.microsoft.com/office/drawing/2014/main" id="{F0FC5DC5-42AF-DBB3-95CF-F35AC95EACB1}"/>
              </a:ext>
            </a:extLst>
          </p:cNvPr>
          <p:cNvSpPr>
            <a:spLocks noGrp="1"/>
          </p:cNvSpPr>
          <p:nvPr>
            <p:ph idx="1"/>
          </p:nvPr>
        </p:nvSpPr>
        <p:spPr/>
        <p:txBody>
          <a:bodyPr/>
          <a:lstStyle/>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Times New Roman" panose="02020603050405020304" pitchFamily="18" charset="0"/>
              </a:rPr>
              <a:t>TTS software</a:t>
            </a:r>
            <a:endParaRPr lang="en-US" sz="180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Times New Roman" panose="02020603050405020304" pitchFamily="18" charset="0"/>
              </a:rPr>
              <a:t>Captioning and Translation services</a:t>
            </a:r>
            <a:endParaRPr lang="en-US" sz="180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Times New Roman" panose="02020603050405020304" pitchFamily="18" charset="0"/>
              </a:rPr>
              <a:t>Assistive Listening Systems</a:t>
            </a:r>
            <a:endParaRPr lang="en-US" sz="180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Times New Roman" panose="02020603050405020304" pitchFamily="18" charset="0"/>
              </a:rPr>
              <a:t>FM Systems (to support individual students)</a:t>
            </a:r>
            <a:endParaRPr lang="en-US" sz="180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Times New Roman" panose="02020603050405020304" pitchFamily="18" charset="0"/>
              </a:rPr>
              <a:t>Sip &amp; Puff Systems (alternative device inputs) </a:t>
            </a:r>
            <a:endParaRPr lang="en-US" sz="180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Times New Roman" panose="02020603050405020304" pitchFamily="18" charset="0"/>
              </a:rPr>
              <a:t>Brail Printers/Embosser District Level </a:t>
            </a:r>
            <a:endParaRPr lang="en-US" sz="180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Times New Roman" panose="02020603050405020304" pitchFamily="18" charset="0"/>
              </a:rPr>
              <a:t>Site licenses for adaptive technology software </a:t>
            </a:r>
            <a:endParaRPr lang="en-US" sz="180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Times New Roman" panose="02020603050405020304" pitchFamily="18" charset="0"/>
              </a:rPr>
              <a:t>Communication Board license </a:t>
            </a:r>
            <a:endParaRPr lang="en-US" sz="180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Times New Roman" panose="02020603050405020304" pitchFamily="18" charset="0"/>
              </a:rPr>
              <a:t>Augmented reality tools </a:t>
            </a:r>
            <a:endParaRPr lang="en-US" sz="180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Times New Roman" panose="02020603050405020304" pitchFamily="18" charset="0"/>
              </a:rPr>
              <a:t>iPads for communication/adaptive use</a:t>
            </a:r>
            <a:endParaRPr lang="en-US" sz="180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Times New Roman" panose="02020603050405020304" pitchFamily="18" charset="0"/>
              </a:rPr>
              <a:t>Translator Pens </a:t>
            </a:r>
            <a:endParaRPr lang="en-US" sz="180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Times New Roman" panose="02020603050405020304" pitchFamily="18" charset="0"/>
              </a:rPr>
              <a:t>Adaptive switches, mounts, or adaptive hardware needed to support technology</a:t>
            </a:r>
          </a:p>
          <a:p>
            <a:pPr marL="342900" marR="0" lvl="0" indent="-342900">
              <a:spcBef>
                <a:spcPts val="0"/>
              </a:spcBef>
              <a:spcAft>
                <a:spcPts val="0"/>
              </a:spcAft>
              <a:buFont typeface="Symbol" panose="05050102010706020507" pitchFamily="18" charset="2"/>
              <a:buChar char=""/>
            </a:pPr>
            <a:endParaRPr lang="en-US" sz="1800">
              <a:latin typeface="Segoe UI" panose="020B0502040204020203" pitchFamily="34" charset="0"/>
              <a:ea typeface="Times New Roman" panose="02020603050405020304" pitchFamily="18" charset="0"/>
            </a:endParaRPr>
          </a:p>
          <a:p>
            <a:pPr marL="342900" indent="-342900">
              <a:spcBef>
                <a:spcPts val="0"/>
              </a:spcBef>
              <a:buFont typeface="Symbol" panose="05050102010706020507" pitchFamily="18" charset="2"/>
              <a:buChar char=""/>
            </a:pPr>
            <a:r>
              <a:rPr lang="en-US" sz="1800">
                <a:effectLst/>
                <a:latin typeface="Segoe UI" panose="020B0502040204020203" pitchFamily="34" charset="0"/>
                <a:ea typeface="Times New Roman" panose="02020603050405020304" pitchFamily="18" charset="0"/>
              </a:rPr>
              <a:t>Outside the box ideas such as 3D Printing to create adaptive tools </a:t>
            </a:r>
            <a:endParaRPr lang="en-US" sz="1800">
              <a:effectLst/>
              <a:latin typeface="Calibri" panose="020F0502020204030204" pitchFamily="34" charset="0"/>
              <a:ea typeface="Times New Roman" panose="02020603050405020304" pitchFamily="18" charset="0"/>
            </a:endParaRPr>
          </a:p>
          <a:p>
            <a:pPr marL="0" marR="0" lvl="0" indent="0">
              <a:spcBef>
                <a:spcPts val="0"/>
              </a:spcBef>
              <a:spcAft>
                <a:spcPts val="0"/>
              </a:spcAft>
              <a:buNone/>
            </a:pPr>
            <a:endParaRPr lang="en-US" sz="180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73408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32E10F-A2BF-AB45-F498-10F7F6BD207A}"/>
              </a:ext>
              <a:ext uri="{C183D7F6-B498-43B3-948B-1728B52AA6E4}">
                <adec:decorative xmlns:adec="http://schemas.microsoft.com/office/drawing/2017/decorative" val="1"/>
              </a:ext>
            </a:extLst>
          </p:cNvPr>
          <p:cNvSpPr/>
          <p:nvPr/>
        </p:nvSpPr>
        <p:spPr>
          <a:xfrm>
            <a:off x="0" y="0"/>
            <a:ext cx="1219200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C5E344-FD51-961B-DDDC-219C1F47D5F1}"/>
              </a:ext>
            </a:extLst>
          </p:cNvPr>
          <p:cNvSpPr>
            <a:spLocks noGrp="1"/>
          </p:cNvSpPr>
          <p:nvPr>
            <p:ph type="title"/>
          </p:nvPr>
        </p:nvSpPr>
        <p:spPr/>
        <p:txBody>
          <a:bodyPr/>
          <a:lstStyle/>
          <a:p>
            <a:r>
              <a:rPr lang="en-US" dirty="0">
                <a:solidFill>
                  <a:schemeClr val="bg1"/>
                </a:solidFill>
              </a:rPr>
              <a:t>Sample PD</a:t>
            </a:r>
          </a:p>
        </p:txBody>
      </p:sp>
      <p:sp>
        <p:nvSpPr>
          <p:cNvPr id="3" name="Content Placeholder 2">
            <a:extLst>
              <a:ext uri="{FF2B5EF4-FFF2-40B4-BE49-F238E27FC236}">
                <a16:creationId xmlns:a16="http://schemas.microsoft.com/office/drawing/2014/main" id="{440D9E8B-448A-D901-5BE7-F9E4EA7FD542}"/>
              </a:ext>
            </a:extLst>
          </p:cNvPr>
          <p:cNvSpPr>
            <a:spLocks noGrp="1"/>
          </p:cNvSpPr>
          <p:nvPr>
            <p:ph idx="1"/>
          </p:nvPr>
        </p:nvSpPr>
        <p:spPr/>
        <p:txBody>
          <a:bodyPr/>
          <a:lstStyle/>
          <a:p>
            <a:pPr marL="0" indent="0">
              <a:buNone/>
            </a:pPr>
            <a:r>
              <a:rPr lang="en-US"/>
              <a:t>Supporting General Ed Teachers with the tools and skillsets to support inclusionary tools.</a:t>
            </a:r>
          </a:p>
          <a:p>
            <a:pPr marL="0" indent="0">
              <a:buNone/>
            </a:pPr>
            <a:br>
              <a:rPr lang="en-US"/>
            </a:br>
            <a:r>
              <a:rPr lang="en-US"/>
              <a:t>Ideally, </a:t>
            </a:r>
            <a:r>
              <a:rPr lang="en-US" err="1"/>
              <a:t>GenEd</a:t>
            </a:r>
            <a:r>
              <a:rPr lang="en-US"/>
              <a:t> teachers can support these inclusionary tools even when trained </a:t>
            </a:r>
            <a:r>
              <a:rPr lang="en-US" err="1"/>
              <a:t>SpEd</a:t>
            </a:r>
            <a:r>
              <a:rPr lang="en-US"/>
              <a:t> or paras are not available. </a:t>
            </a:r>
          </a:p>
          <a:p>
            <a:pPr marL="0" indent="0">
              <a:buNone/>
            </a:pPr>
            <a:endParaRPr lang="en-US"/>
          </a:p>
          <a:p>
            <a:pPr marL="0" indent="0">
              <a:buNone/>
            </a:pPr>
            <a:r>
              <a:rPr lang="en-US"/>
              <a:t>UDL workshops to foster support of these technologies and tools</a:t>
            </a:r>
          </a:p>
          <a:p>
            <a:pPr marL="0" indent="0">
              <a:buNone/>
            </a:pPr>
            <a:br>
              <a:rPr lang="en-US"/>
            </a:br>
            <a:endParaRPr lang="en-US"/>
          </a:p>
        </p:txBody>
      </p:sp>
    </p:spTree>
    <p:extLst>
      <p:ext uri="{BB962C8B-B14F-4D97-AF65-F5344CB8AC3E}">
        <p14:creationId xmlns:p14="http://schemas.microsoft.com/office/powerpoint/2010/main" val="1472357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B02C5F-C746-4C7E-BB6B-48F3CEAF9DAA}"/>
              </a:ext>
              <a:ext uri="{C183D7F6-B498-43B3-948B-1728B52AA6E4}">
                <adec:decorative xmlns:adec="http://schemas.microsoft.com/office/drawing/2017/decorative" val="1"/>
              </a:ext>
            </a:extLst>
          </p:cNvPr>
          <p:cNvSpPr/>
          <p:nvPr/>
        </p:nvSpPr>
        <p:spPr>
          <a:xfrm>
            <a:off x="0" y="-1"/>
            <a:ext cx="1219200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FC0D3F54-D08D-41DE-9360-023842B6D178}"/>
              </a:ext>
            </a:extLst>
          </p:cNvPr>
          <p:cNvSpPr>
            <a:spLocks noGrp="1"/>
          </p:cNvSpPr>
          <p:nvPr>
            <p:ph type="title"/>
          </p:nvPr>
        </p:nvSpPr>
        <p:spPr>
          <a:xfrm>
            <a:off x="838200" y="475014"/>
            <a:ext cx="10515600" cy="988002"/>
          </a:xfrm>
        </p:spPr>
        <p:txBody>
          <a:bodyPr/>
          <a:lstStyle/>
          <a:p>
            <a:r>
              <a:rPr lang="en-US" dirty="0">
                <a:solidFill>
                  <a:schemeClr val="bg1"/>
                </a:solidFill>
              </a:rPr>
              <a:t>How to apply</a:t>
            </a:r>
          </a:p>
        </p:txBody>
      </p:sp>
      <p:sp>
        <p:nvSpPr>
          <p:cNvPr id="6" name="Text Placeholder 2">
            <a:extLst>
              <a:ext uri="{FF2B5EF4-FFF2-40B4-BE49-F238E27FC236}">
                <a16:creationId xmlns:a16="http://schemas.microsoft.com/office/drawing/2014/main" id="{70CF8427-D282-41C4-88EE-07F8C367985B}"/>
              </a:ext>
            </a:extLst>
          </p:cNvPr>
          <p:cNvSpPr>
            <a:spLocks noGrp="1"/>
          </p:cNvSpPr>
          <p:nvPr>
            <p:ph type="body" idx="1"/>
          </p:nvPr>
        </p:nvSpPr>
        <p:spPr>
          <a:xfrm>
            <a:off x="831850" y="1781299"/>
            <a:ext cx="10515600" cy="4308351"/>
          </a:xfrm>
        </p:spPr>
        <p:txBody>
          <a:bodyPr vert="horz" lIns="91440" tIns="45720" rIns="91440" bIns="45720" rtlCol="0" anchor="t">
            <a:normAutofit lnSpcReduction="10000"/>
          </a:bodyPr>
          <a:lstStyle/>
          <a:p>
            <a:pPr marL="342900" indent="-342900">
              <a:spcAft>
                <a:spcPts val="1200"/>
              </a:spcAft>
              <a:buFont typeface="Arial" panose="020B0604020202020204" pitchFamily="34" charset="0"/>
              <a:buChar char="•"/>
            </a:pPr>
            <a:r>
              <a:rPr lang="en-US" sz="3200">
                <a:solidFill>
                  <a:schemeClr val="tx1"/>
                </a:solidFill>
              </a:rPr>
              <a:t>Not sure who in your district has access? </a:t>
            </a:r>
            <a:br>
              <a:rPr lang="en-US" sz="3200">
                <a:solidFill>
                  <a:schemeClr val="tx1"/>
                </a:solidFill>
              </a:rPr>
            </a:br>
            <a:r>
              <a:rPr lang="en-US" sz="3200">
                <a:solidFill>
                  <a:schemeClr val="tx1"/>
                </a:solidFill>
              </a:rPr>
              <a:t>Your District Security Manager should know (</a:t>
            </a:r>
            <a:r>
              <a:rPr lang="en-US" sz="3200">
                <a:hlinkClick r:id="rId3"/>
              </a:rPr>
              <a:t>https://eds.ospi.k12.wa.us/SecurityManagerList.aspx</a:t>
            </a:r>
            <a:r>
              <a:rPr lang="en-US" sz="3200">
                <a:solidFill>
                  <a:schemeClr val="tx1"/>
                </a:solidFill>
              </a:rPr>
              <a:t>)</a:t>
            </a:r>
          </a:p>
          <a:p>
            <a:pPr marL="342900" indent="-342900">
              <a:spcAft>
                <a:spcPts val="1200"/>
              </a:spcAft>
              <a:buFont typeface="Arial" panose="020B0604020202020204" pitchFamily="34" charset="0"/>
              <a:buChar char="•"/>
            </a:pPr>
            <a:r>
              <a:rPr lang="en-US" sz="3200">
                <a:solidFill>
                  <a:schemeClr val="tx1"/>
                </a:solidFill>
              </a:rPr>
              <a:t>You’ll need a fiscal agent: They will receive funds from OSPI &amp; distribute them to people who are getting paid</a:t>
            </a:r>
          </a:p>
          <a:p>
            <a:pPr marL="342900" indent="-342900">
              <a:spcAft>
                <a:spcPts val="1200"/>
              </a:spcAft>
              <a:buFont typeface="Arial" panose="020B0604020202020204" pitchFamily="34" charset="0"/>
              <a:buChar char="•"/>
            </a:pPr>
            <a:r>
              <a:rPr lang="en-US" sz="3200">
                <a:solidFill>
                  <a:schemeClr val="tx1"/>
                </a:solidFill>
              </a:rPr>
              <a:t>You’ll need a lead partner: They will be the main point of contact with OSPI re: reports, etc.</a:t>
            </a:r>
          </a:p>
          <a:p>
            <a:pPr marL="342900" indent="-342900">
              <a:spcAft>
                <a:spcPts val="1200"/>
              </a:spcAft>
              <a:buFont typeface="Arial" panose="020B0604020202020204" pitchFamily="34" charset="0"/>
              <a:buChar char="•"/>
            </a:pPr>
            <a:r>
              <a:rPr lang="en-US" sz="3200">
                <a:solidFill>
                  <a:schemeClr val="tx1"/>
                </a:solidFill>
              </a:rPr>
              <a:t>Make sure contact info is up to date in EDS/iGrants</a:t>
            </a:r>
          </a:p>
        </p:txBody>
      </p:sp>
    </p:spTree>
    <p:extLst>
      <p:ext uri="{BB962C8B-B14F-4D97-AF65-F5344CB8AC3E}">
        <p14:creationId xmlns:p14="http://schemas.microsoft.com/office/powerpoint/2010/main" val="196473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B02C5F-C746-4C7E-BB6B-48F3CEAF9DAA}"/>
              </a:ext>
              <a:ext uri="{C183D7F6-B498-43B3-948B-1728B52AA6E4}">
                <adec:decorative xmlns:adec="http://schemas.microsoft.com/office/drawing/2017/decorative" val="1"/>
              </a:ext>
            </a:extLst>
          </p:cNvPr>
          <p:cNvSpPr/>
          <p:nvPr/>
        </p:nvSpPr>
        <p:spPr>
          <a:xfrm>
            <a:off x="0" y="-1"/>
            <a:ext cx="1219200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FC0D3F54-D08D-41DE-9360-023842B6D178}"/>
              </a:ext>
            </a:extLst>
          </p:cNvPr>
          <p:cNvSpPr>
            <a:spLocks noGrp="1"/>
          </p:cNvSpPr>
          <p:nvPr>
            <p:ph type="title"/>
          </p:nvPr>
        </p:nvSpPr>
        <p:spPr>
          <a:xfrm>
            <a:off x="838200" y="475014"/>
            <a:ext cx="10515600" cy="988002"/>
          </a:xfrm>
        </p:spPr>
        <p:txBody>
          <a:bodyPr/>
          <a:lstStyle/>
          <a:p>
            <a:r>
              <a:rPr lang="en-US" dirty="0">
                <a:solidFill>
                  <a:schemeClr val="bg1"/>
                </a:solidFill>
              </a:rPr>
              <a:t>How to apply</a:t>
            </a:r>
          </a:p>
        </p:txBody>
      </p:sp>
      <p:sp>
        <p:nvSpPr>
          <p:cNvPr id="6" name="Text Placeholder 2">
            <a:extLst>
              <a:ext uri="{FF2B5EF4-FFF2-40B4-BE49-F238E27FC236}">
                <a16:creationId xmlns:a16="http://schemas.microsoft.com/office/drawing/2014/main" id="{70CF8427-D282-41C4-88EE-07F8C367985B}"/>
              </a:ext>
            </a:extLst>
          </p:cNvPr>
          <p:cNvSpPr>
            <a:spLocks noGrp="1"/>
          </p:cNvSpPr>
          <p:nvPr>
            <p:ph type="body" idx="1"/>
          </p:nvPr>
        </p:nvSpPr>
        <p:spPr>
          <a:xfrm>
            <a:off x="831850" y="1781299"/>
            <a:ext cx="10515600" cy="4308351"/>
          </a:xfrm>
        </p:spPr>
        <p:txBody>
          <a:bodyPr vert="horz" lIns="91440" tIns="45720" rIns="91440" bIns="45720" rtlCol="0" anchor="t">
            <a:normAutofit/>
          </a:bodyPr>
          <a:lstStyle/>
          <a:p>
            <a:pPr marL="342900" indent="-342900">
              <a:spcAft>
                <a:spcPts val="1200"/>
              </a:spcAft>
              <a:buFont typeface="Arial" panose="020B0604020202020204" pitchFamily="34" charset="0"/>
              <a:buChar char="•"/>
            </a:pPr>
            <a:r>
              <a:rPr lang="en-US" sz="3200">
                <a:solidFill>
                  <a:schemeClr val="tx1"/>
                </a:solidFill>
              </a:rPr>
              <a:t>Someone with access to iGrants has to log in to view and then fill out the application </a:t>
            </a:r>
            <a:br>
              <a:rPr lang="en-US" sz="3200">
                <a:solidFill>
                  <a:schemeClr val="tx1"/>
                </a:solidFill>
              </a:rPr>
            </a:br>
            <a:r>
              <a:rPr lang="en-US" sz="3200">
                <a:solidFill>
                  <a:schemeClr val="tx1"/>
                </a:solidFill>
              </a:rPr>
              <a:t>(</a:t>
            </a:r>
            <a:r>
              <a:rPr lang="en-US" sz="3200">
                <a:hlinkClick r:id="rId3"/>
              </a:rPr>
              <a:t>https://eds.ospi.k12.wa.us/iGrants</a:t>
            </a:r>
            <a:r>
              <a:rPr lang="en-US" sz="3200">
                <a:solidFill>
                  <a:schemeClr val="tx1"/>
                </a:solidFill>
              </a:rPr>
              <a:t>)</a:t>
            </a:r>
            <a:endParaRPr lang="en-US" sz="3200">
              <a:solidFill>
                <a:schemeClr val="tx1"/>
              </a:solidFill>
              <a:highlight>
                <a:srgbClr val="FFFF00"/>
              </a:highlight>
              <a:cs typeface="Segoe UI"/>
            </a:endParaRPr>
          </a:p>
        </p:txBody>
      </p:sp>
      <p:grpSp>
        <p:nvGrpSpPr>
          <p:cNvPr id="9" name="Group 8">
            <a:extLst>
              <a:ext uri="{FF2B5EF4-FFF2-40B4-BE49-F238E27FC236}">
                <a16:creationId xmlns:a16="http://schemas.microsoft.com/office/drawing/2014/main" id="{4D7E4610-41AB-41FD-B35D-84CD2AD81960}"/>
              </a:ext>
              <a:ext uri="{C183D7F6-B498-43B3-948B-1728B52AA6E4}">
                <adec:decorative xmlns:adec="http://schemas.microsoft.com/office/drawing/2017/decorative" val="1"/>
              </a:ext>
            </a:extLst>
          </p:cNvPr>
          <p:cNvGrpSpPr/>
          <p:nvPr/>
        </p:nvGrpSpPr>
        <p:grpSpPr>
          <a:xfrm>
            <a:off x="4724009" y="3429000"/>
            <a:ext cx="6839301" cy="2992821"/>
            <a:chOff x="2676349" y="1610989"/>
            <a:chExt cx="6839301" cy="2992821"/>
          </a:xfrm>
        </p:grpSpPr>
        <p:pic>
          <p:nvPicPr>
            <p:cNvPr id="3" name="Picture 2">
              <a:extLst>
                <a:ext uri="{FF2B5EF4-FFF2-40B4-BE49-F238E27FC236}">
                  <a16:creationId xmlns:a16="http://schemas.microsoft.com/office/drawing/2014/main" id="{3433A821-C7D7-4B30-86BC-EB98F3C6F3FC}"/>
                </a:ext>
              </a:extLst>
            </p:cNvPr>
            <p:cNvPicPr>
              <a:picLocks noChangeAspect="1"/>
            </p:cNvPicPr>
            <p:nvPr/>
          </p:nvPicPr>
          <p:blipFill>
            <a:blip r:embed="rId4"/>
            <a:stretch>
              <a:fillRect/>
            </a:stretch>
          </p:blipFill>
          <p:spPr>
            <a:xfrm>
              <a:off x="2676349" y="2254189"/>
              <a:ext cx="6839301" cy="2349621"/>
            </a:xfrm>
            <a:prstGeom prst="rect">
              <a:avLst/>
            </a:prstGeom>
          </p:spPr>
        </p:pic>
        <p:pic>
          <p:nvPicPr>
            <p:cNvPr id="8" name="Picture 7">
              <a:extLst>
                <a:ext uri="{FF2B5EF4-FFF2-40B4-BE49-F238E27FC236}">
                  <a16:creationId xmlns:a16="http://schemas.microsoft.com/office/drawing/2014/main" id="{849F7518-C237-4131-876C-8558C8F5ACBB}"/>
                </a:ext>
              </a:extLst>
            </p:cNvPr>
            <p:cNvPicPr>
              <a:picLocks noChangeAspect="1"/>
            </p:cNvPicPr>
            <p:nvPr/>
          </p:nvPicPr>
          <p:blipFill>
            <a:blip r:embed="rId5"/>
            <a:stretch>
              <a:fillRect/>
            </a:stretch>
          </p:blipFill>
          <p:spPr>
            <a:xfrm>
              <a:off x="2676349" y="1610989"/>
              <a:ext cx="5340624" cy="654084"/>
            </a:xfrm>
            <a:prstGeom prst="rect">
              <a:avLst/>
            </a:prstGeom>
          </p:spPr>
        </p:pic>
      </p:grpSp>
      <p:sp>
        <p:nvSpPr>
          <p:cNvPr id="2" name="TextBox 1">
            <a:extLst>
              <a:ext uri="{FF2B5EF4-FFF2-40B4-BE49-F238E27FC236}">
                <a16:creationId xmlns:a16="http://schemas.microsoft.com/office/drawing/2014/main" id="{6D055E39-9D2D-452A-BCDD-00C201739F94}"/>
              </a:ext>
            </a:extLst>
          </p:cNvPr>
          <p:cNvSpPr txBox="1"/>
          <p:nvPr/>
        </p:nvSpPr>
        <p:spPr>
          <a:xfrm>
            <a:off x="831850" y="4501591"/>
            <a:ext cx="3566160" cy="1077218"/>
          </a:xfrm>
          <a:prstGeom prst="rect">
            <a:avLst/>
          </a:prstGeom>
          <a:solidFill>
            <a:srgbClr val="FBC639"/>
          </a:solidFill>
        </p:spPr>
        <p:txBody>
          <a:bodyPr wrap="square" lIns="91440" tIns="45720" rIns="91440" bIns="45720" rtlCol="0" anchor="t">
            <a:spAutoFit/>
          </a:bodyPr>
          <a:lstStyle/>
          <a:p>
            <a:r>
              <a:rPr lang="en-US" sz="3200"/>
              <a:t>Form Packages: 280, 282</a:t>
            </a:r>
          </a:p>
        </p:txBody>
      </p:sp>
    </p:spTree>
    <p:extLst>
      <p:ext uri="{BB962C8B-B14F-4D97-AF65-F5344CB8AC3E}">
        <p14:creationId xmlns:p14="http://schemas.microsoft.com/office/powerpoint/2010/main" val="271380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67E670-A493-4026-A17B-760C41897FC3}"/>
              </a:ext>
              <a:ext uri="{C183D7F6-B498-43B3-948B-1728B52AA6E4}">
                <adec:decorative xmlns:adec="http://schemas.microsoft.com/office/drawing/2017/decorative" val="1"/>
              </a:ext>
            </a:extLst>
          </p:cNvPr>
          <p:cNvSpPr/>
          <p:nvPr/>
        </p:nvSpPr>
        <p:spPr>
          <a:xfrm>
            <a:off x="0" y="-1"/>
            <a:ext cx="1219200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5D705DB-9BD7-4AB2-958E-CF999D0E35D2}"/>
              </a:ext>
            </a:extLst>
          </p:cNvPr>
          <p:cNvSpPr>
            <a:spLocks noGrp="1"/>
          </p:cNvSpPr>
          <p:nvPr>
            <p:ph type="title"/>
          </p:nvPr>
        </p:nvSpPr>
        <p:spPr>
          <a:xfrm>
            <a:off x="838200" y="475014"/>
            <a:ext cx="10515600" cy="988002"/>
          </a:xfrm>
        </p:spPr>
        <p:txBody>
          <a:bodyPr/>
          <a:lstStyle/>
          <a:p>
            <a:r>
              <a:rPr lang="en-US" dirty="0">
                <a:solidFill>
                  <a:schemeClr val="bg1"/>
                </a:solidFill>
              </a:rPr>
              <a:t>How to apply</a:t>
            </a:r>
          </a:p>
        </p:txBody>
      </p:sp>
      <p:sp>
        <p:nvSpPr>
          <p:cNvPr id="6" name="Text Placeholder 2">
            <a:extLst>
              <a:ext uri="{FF2B5EF4-FFF2-40B4-BE49-F238E27FC236}">
                <a16:creationId xmlns:a16="http://schemas.microsoft.com/office/drawing/2014/main" id="{A9D5F86C-DD31-4E37-A59E-111AD15203C8}"/>
              </a:ext>
            </a:extLst>
          </p:cNvPr>
          <p:cNvSpPr>
            <a:spLocks noGrp="1"/>
          </p:cNvSpPr>
          <p:nvPr>
            <p:ph type="body" idx="1"/>
          </p:nvPr>
        </p:nvSpPr>
        <p:spPr>
          <a:xfrm>
            <a:off x="831850" y="1781299"/>
            <a:ext cx="10515600" cy="4308351"/>
          </a:xfrm>
        </p:spPr>
        <p:txBody>
          <a:bodyPr vert="horz" lIns="91440" tIns="45720" rIns="91440" bIns="45720" rtlCol="0" anchor="t">
            <a:normAutofit lnSpcReduction="10000"/>
          </a:bodyPr>
          <a:lstStyle/>
          <a:p>
            <a:pPr>
              <a:spcAft>
                <a:spcPts val="1200"/>
              </a:spcAft>
            </a:pPr>
            <a:r>
              <a:rPr lang="en-US" sz="3600">
                <a:solidFill>
                  <a:schemeClr val="tx1"/>
                </a:solidFill>
              </a:rPr>
              <a:t>Be ready to submit:</a:t>
            </a:r>
          </a:p>
          <a:p>
            <a:pPr marL="342900" indent="-342900">
              <a:spcAft>
                <a:spcPts val="1200"/>
              </a:spcAft>
              <a:buFont typeface="Arial" panose="020B0604020202020204" pitchFamily="34" charset="0"/>
              <a:buChar char="•"/>
            </a:pPr>
            <a:r>
              <a:rPr lang="en-US" sz="2800">
                <a:solidFill>
                  <a:schemeClr val="tx1"/>
                </a:solidFill>
              </a:rPr>
              <a:t>Who else will be involved &amp; what they will do</a:t>
            </a:r>
            <a:endParaRPr lang="en-US" sz="2800">
              <a:solidFill>
                <a:schemeClr val="tx1"/>
              </a:solidFill>
              <a:cs typeface="Segoe UI"/>
            </a:endParaRPr>
          </a:p>
          <a:p>
            <a:pPr marL="342900" indent="-342900">
              <a:spcAft>
                <a:spcPts val="1200"/>
              </a:spcAft>
              <a:buFont typeface="Arial" panose="020B0604020202020204" pitchFamily="34" charset="0"/>
              <a:buChar char="•"/>
            </a:pPr>
            <a:r>
              <a:rPr lang="en-US" sz="2800">
                <a:solidFill>
                  <a:schemeClr val="tx1"/>
                </a:solidFill>
              </a:rPr>
              <a:t>Implementation Plan document needed for FP 282 (What you have and where do you want to be?) Templates available in </a:t>
            </a:r>
            <a:r>
              <a:rPr lang="en-US" sz="2800" err="1">
                <a:solidFill>
                  <a:schemeClr val="tx1"/>
                </a:solidFill>
              </a:rPr>
              <a:t>iGrants</a:t>
            </a:r>
            <a:r>
              <a:rPr lang="en-US" sz="2800">
                <a:solidFill>
                  <a:schemeClr val="tx1"/>
                </a:solidFill>
              </a:rPr>
              <a:t> profile page. </a:t>
            </a:r>
            <a:endParaRPr lang="en-US" sz="2800">
              <a:solidFill>
                <a:schemeClr val="tx1"/>
              </a:solidFill>
              <a:cs typeface="Segoe UI"/>
            </a:endParaRPr>
          </a:p>
          <a:p>
            <a:pPr marL="342900" indent="-342900">
              <a:spcAft>
                <a:spcPts val="1200"/>
              </a:spcAft>
              <a:buFont typeface="Arial" panose="020B0604020202020204" pitchFamily="34" charset="0"/>
              <a:buChar char="•"/>
            </a:pPr>
            <a:r>
              <a:rPr lang="en-US" sz="2800">
                <a:solidFill>
                  <a:schemeClr val="tx1"/>
                </a:solidFill>
                <a:cs typeface="Segoe UI"/>
              </a:rPr>
              <a:t>Two types of budgets. Narrative and for fiscal withdrawal. Make sure both match. Make sure grant application explains everything on the budgets. (If it’s on the budget, make sure you’ve talked about it)</a:t>
            </a:r>
          </a:p>
        </p:txBody>
      </p:sp>
    </p:spTree>
    <p:extLst>
      <p:ext uri="{BB962C8B-B14F-4D97-AF65-F5344CB8AC3E}">
        <p14:creationId xmlns:p14="http://schemas.microsoft.com/office/powerpoint/2010/main" val="309242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9D5F86C-DD31-4E37-A59E-111AD15203C8}"/>
              </a:ext>
            </a:extLst>
          </p:cNvPr>
          <p:cNvSpPr>
            <a:spLocks noGrp="1"/>
          </p:cNvSpPr>
          <p:nvPr>
            <p:ph type="body" idx="1"/>
          </p:nvPr>
        </p:nvSpPr>
        <p:spPr>
          <a:xfrm>
            <a:off x="831850" y="1781299"/>
            <a:ext cx="10515600" cy="4308351"/>
          </a:xfrm>
        </p:spPr>
        <p:txBody>
          <a:bodyPr vert="horz" lIns="91440" tIns="45720" rIns="91440" bIns="45720" rtlCol="0" anchor="t">
            <a:normAutofit/>
          </a:bodyPr>
          <a:lstStyle/>
          <a:p>
            <a:pPr marL="342900" indent="-342900">
              <a:spcAft>
                <a:spcPts val="1200"/>
              </a:spcAft>
              <a:buFont typeface="Arial" panose="020B0604020202020204" pitchFamily="34" charset="0"/>
              <a:buChar char="•"/>
            </a:pPr>
            <a:r>
              <a:rPr lang="en-US" sz="3600">
                <a:solidFill>
                  <a:schemeClr val="tx1"/>
                </a:solidFill>
              </a:rPr>
              <a:t>Previously, DEI grants, assumed application would be from IT/EdTech departments, but these grants really should have Special Ed, Special Services, Family Services, or Migrant/ELL/Title IA liaison as lead, with support from IT instead.</a:t>
            </a:r>
          </a:p>
        </p:txBody>
      </p:sp>
      <p:sp>
        <p:nvSpPr>
          <p:cNvPr id="7" name="Rectangle 6">
            <a:extLst>
              <a:ext uri="{FF2B5EF4-FFF2-40B4-BE49-F238E27FC236}">
                <a16:creationId xmlns:a16="http://schemas.microsoft.com/office/drawing/2014/main" id="{F73F5777-02A9-486E-9ABB-879F60CD0CDC}"/>
              </a:ext>
              <a:ext uri="{C183D7F6-B498-43B3-948B-1728B52AA6E4}">
                <adec:decorative xmlns:adec="http://schemas.microsoft.com/office/drawing/2017/decorative" val="1"/>
              </a:ext>
            </a:extLst>
          </p:cNvPr>
          <p:cNvSpPr/>
          <p:nvPr/>
        </p:nvSpPr>
        <p:spPr>
          <a:xfrm>
            <a:off x="-150313" y="-54610"/>
            <a:ext cx="1219200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4DEAC91-E2EB-474C-A1EC-19EFA47075B0}"/>
              </a:ext>
            </a:extLst>
          </p:cNvPr>
          <p:cNvSpPr txBox="1">
            <a:spLocks noGrp="1"/>
          </p:cNvSpPr>
          <p:nvPr>
            <p:ph type="title" idx="4294967295"/>
          </p:nvPr>
        </p:nvSpPr>
        <p:spPr>
          <a:xfrm>
            <a:off x="838200" y="475014"/>
            <a:ext cx="10515600" cy="9880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bg1"/>
                </a:solidFill>
                <a:effectLst/>
                <a:uLnTx/>
                <a:uFillTx/>
                <a:latin typeface="+mj-lt"/>
                <a:ea typeface="+mj-ea"/>
                <a:cs typeface="+mj-cs"/>
              </a:rPr>
              <a:t>Who should apply?</a:t>
            </a:r>
          </a:p>
        </p:txBody>
      </p:sp>
    </p:spTree>
    <p:extLst>
      <p:ext uri="{BB962C8B-B14F-4D97-AF65-F5344CB8AC3E}">
        <p14:creationId xmlns:p14="http://schemas.microsoft.com/office/powerpoint/2010/main" val="87580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9D5F86C-DD31-4E37-A59E-111AD15203C8}"/>
              </a:ext>
            </a:extLst>
          </p:cNvPr>
          <p:cNvSpPr>
            <a:spLocks noGrp="1"/>
          </p:cNvSpPr>
          <p:nvPr>
            <p:ph type="body" idx="1"/>
          </p:nvPr>
        </p:nvSpPr>
        <p:spPr>
          <a:xfrm>
            <a:off x="831850" y="1781299"/>
            <a:ext cx="10515600" cy="4308351"/>
          </a:xfrm>
        </p:spPr>
        <p:txBody>
          <a:bodyPr vert="horz" lIns="91440" tIns="45720" rIns="91440" bIns="45720" rtlCol="0" anchor="t">
            <a:normAutofit lnSpcReduction="10000"/>
          </a:bodyPr>
          <a:lstStyle/>
          <a:p>
            <a:pPr marL="342900" marR="0" indent="-342900">
              <a:lnSpc>
                <a:spcPct val="107000"/>
              </a:lnSpc>
              <a:spcBef>
                <a:spcPts val="0"/>
              </a:spcBef>
              <a:spcAft>
                <a:spcPts val="800"/>
              </a:spcAft>
              <a:buChar char="•"/>
            </a:pPr>
            <a:r>
              <a:rPr lang="en-US">
                <a:solidFill>
                  <a:schemeClr val="tx1"/>
                </a:solidFill>
                <a:latin typeface="Segoe UI"/>
                <a:cs typeface="Segoe UI"/>
              </a:rPr>
              <a:t>Grant</a:t>
            </a:r>
            <a:r>
              <a:rPr lang="en-US" sz="2400">
                <a:solidFill>
                  <a:schemeClr val="tx1"/>
                </a:solidFill>
              </a:rPr>
              <a:t> requests are within the guidelines and scope of the grant.</a:t>
            </a:r>
            <a:endParaRPr lang="en-US">
              <a:solidFill>
                <a:schemeClr val="tx1"/>
              </a:solidFill>
            </a:endParaRPr>
          </a:p>
          <a:p>
            <a:pPr marL="342900" indent="-342900">
              <a:spcAft>
                <a:spcPts val="1200"/>
              </a:spcAft>
              <a:buChar char="•"/>
            </a:pPr>
            <a:r>
              <a:rPr lang="en-US" sz="2400">
                <a:solidFill>
                  <a:schemeClr val="tx1"/>
                </a:solidFill>
              </a:rPr>
              <a:t>A well thought out plan and showing collaboration with all stakeholders and other departments.</a:t>
            </a:r>
            <a:endParaRPr lang="en-US" sz="2400">
              <a:solidFill>
                <a:schemeClr val="tx1"/>
              </a:solidFill>
              <a:cs typeface="Segoe UI"/>
            </a:endParaRPr>
          </a:p>
          <a:p>
            <a:pPr marL="342900" indent="-342900">
              <a:spcAft>
                <a:spcPts val="1200"/>
              </a:spcAft>
              <a:buChar char="•"/>
            </a:pPr>
            <a:r>
              <a:rPr lang="en-US" sz="2400">
                <a:solidFill>
                  <a:schemeClr val="tx1"/>
                </a:solidFill>
              </a:rPr>
              <a:t>Questions are fully answered in all parts</a:t>
            </a:r>
            <a:r>
              <a:rPr lang="en-US">
                <a:solidFill>
                  <a:schemeClr val="tx1"/>
                </a:solidFill>
              </a:rPr>
              <a:t>.</a:t>
            </a:r>
            <a:endParaRPr lang="en-US" sz="2400">
              <a:solidFill>
                <a:schemeClr val="tx1"/>
              </a:solidFill>
              <a:cs typeface="Segoe UI"/>
            </a:endParaRPr>
          </a:p>
          <a:p>
            <a:pPr marL="285750" indent="-285750">
              <a:spcAft>
                <a:spcPts val="1200"/>
              </a:spcAft>
              <a:buChar char="•"/>
            </a:pPr>
            <a:r>
              <a:rPr lang="en-US" sz="2200">
                <a:solidFill>
                  <a:schemeClr val="tx1"/>
                </a:solidFill>
                <a:latin typeface="Segoe UI"/>
                <a:cs typeface="Segoe UI"/>
              </a:rPr>
              <a:t>Feel free to contact us during your grant application process regarding any questions or for any input.</a:t>
            </a:r>
            <a:endParaRPr lang="en-US" sz="2200">
              <a:solidFill>
                <a:schemeClr val="tx1"/>
              </a:solidFill>
              <a:latin typeface="Segoe UI" panose="020B0502040204020203" pitchFamily="34" charset="0"/>
              <a:cs typeface="Segoe UI"/>
            </a:endParaRPr>
          </a:p>
          <a:p>
            <a:pPr marL="285750" indent="-285750">
              <a:spcAft>
                <a:spcPts val="1200"/>
              </a:spcAft>
              <a:buChar char="•"/>
            </a:pPr>
            <a:r>
              <a:rPr lang="en-US" sz="2200">
                <a:solidFill>
                  <a:schemeClr val="tx1"/>
                </a:solidFill>
                <a:latin typeface="Segoe UI"/>
                <a:cs typeface="Segoe UI"/>
              </a:rPr>
              <a:t>Review all state procurement guidelines and make sure you are in compliance for using state funds.</a:t>
            </a:r>
          </a:p>
          <a:p>
            <a:pPr marL="285750" indent="-285750">
              <a:spcAft>
                <a:spcPts val="1200"/>
              </a:spcAft>
              <a:buChar char="•"/>
            </a:pPr>
            <a:r>
              <a:rPr lang="en-US" sz="2200">
                <a:solidFill>
                  <a:schemeClr val="tx1"/>
                </a:solidFill>
                <a:latin typeface="Segoe UI"/>
                <a:cs typeface="Segoe UI"/>
              </a:rPr>
              <a:t>Grant funds can be spent from the award dated through June 30th, 2024. </a:t>
            </a:r>
          </a:p>
          <a:p>
            <a:pPr>
              <a:lnSpc>
                <a:spcPct val="107000"/>
              </a:lnSpc>
              <a:spcBef>
                <a:spcPts val="0"/>
              </a:spcBef>
              <a:spcAft>
                <a:spcPts val="800"/>
              </a:spcAft>
            </a:pPr>
            <a:endParaRPr lang="en-US">
              <a:solidFill>
                <a:schemeClr val="tx1"/>
              </a:solidFill>
              <a:latin typeface="Segoe UI" panose="020B0502040204020203" pitchFamily="34" charset="0"/>
              <a:ea typeface="Calibri" panose="020F0502020204030204" pitchFamily="34" charset="0"/>
              <a:cs typeface="Segoe UI" panose="020B0502040204020203" pitchFamily="34" charset="0"/>
            </a:endParaRPr>
          </a:p>
        </p:txBody>
      </p:sp>
      <p:sp>
        <p:nvSpPr>
          <p:cNvPr id="8" name="Rectangle 7">
            <a:extLst>
              <a:ext uri="{FF2B5EF4-FFF2-40B4-BE49-F238E27FC236}">
                <a16:creationId xmlns:a16="http://schemas.microsoft.com/office/drawing/2014/main" id="{06AC9E19-7893-4EAD-9758-3259C6146578}"/>
              </a:ext>
              <a:ext uri="{C183D7F6-B498-43B3-948B-1728B52AA6E4}">
                <adec:decorative xmlns:adec="http://schemas.microsoft.com/office/drawing/2017/decorative" val="1"/>
              </a:ext>
            </a:extLst>
          </p:cNvPr>
          <p:cNvSpPr/>
          <p:nvPr/>
        </p:nvSpPr>
        <p:spPr>
          <a:xfrm>
            <a:off x="0" y="-1"/>
            <a:ext cx="12192000" cy="1645920"/>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3E26A6E-51E2-4E72-80AF-39B7F8ABFBC8}"/>
              </a:ext>
            </a:extLst>
          </p:cNvPr>
          <p:cNvSpPr txBox="1">
            <a:spLocks noGrp="1"/>
          </p:cNvSpPr>
          <p:nvPr>
            <p:ph type="title" idx="4294967295"/>
          </p:nvPr>
        </p:nvSpPr>
        <p:spPr>
          <a:xfrm>
            <a:off x="838200" y="475014"/>
            <a:ext cx="10515600" cy="9880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mj-lt"/>
                <a:ea typeface="+mj-ea"/>
                <a:cs typeface="Segoe UI"/>
              </a:rPr>
              <a:t>Things to consider:</a:t>
            </a:r>
          </a:p>
        </p:txBody>
      </p:sp>
    </p:spTree>
    <p:extLst>
      <p:ext uri="{BB962C8B-B14F-4D97-AF65-F5344CB8AC3E}">
        <p14:creationId xmlns:p14="http://schemas.microsoft.com/office/powerpoint/2010/main" val="407829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9D5F86C-DD31-4E37-A59E-111AD15203C8}"/>
              </a:ext>
            </a:extLst>
          </p:cNvPr>
          <p:cNvSpPr>
            <a:spLocks noGrp="1"/>
          </p:cNvSpPr>
          <p:nvPr>
            <p:ph type="body" idx="1"/>
          </p:nvPr>
        </p:nvSpPr>
        <p:spPr>
          <a:xfrm>
            <a:off x="831850" y="1781299"/>
            <a:ext cx="10515600" cy="4308351"/>
          </a:xfrm>
        </p:spPr>
        <p:txBody>
          <a:bodyPr vert="horz" lIns="91440" tIns="45720" rIns="91440" bIns="45720" rtlCol="0" anchor="ctr">
            <a:noAutofit/>
          </a:bodyPr>
          <a:lstStyle/>
          <a:p>
            <a:pPr algn="ctr">
              <a:spcAft>
                <a:spcPts val="1200"/>
              </a:spcAft>
            </a:pPr>
            <a:r>
              <a:rPr lang="en-US" sz="2800" b="1">
                <a:solidFill>
                  <a:schemeClr val="tx1"/>
                </a:solidFill>
                <a:cs typeface="Segoe UI"/>
              </a:rPr>
              <a:t>Questions for us?</a:t>
            </a:r>
          </a:p>
        </p:txBody>
      </p:sp>
      <p:sp>
        <p:nvSpPr>
          <p:cNvPr id="8" name="Rectangle 7">
            <a:extLst>
              <a:ext uri="{FF2B5EF4-FFF2-40B4-BE49-F238E27FC236}">
                <a16:creationId xmlns:a16="http://schemas.microsoft.com/office/drawing/2014/main" id="{5A70E173-CB50-4334-8F11-EC8EBEA751D9}"/>
              </a:ext>
              <a:ext uri="{C183D7F6-B498-43B3-948B-1728B52AA6E4}">
                <adec:decorative xmlns:adec="http://schemas.microsoft.com/office/drawing/2017/decorative" val="1"/>
              </a:ext>
            </a:extLst>
          </p:cNvPr>
          <p:cNvSpPr/>
          <p:nvPr/>
        </p:nvSpPr>
        <p:spPr>
          <a:xfrm>
            <a:off x="0" y="-1"/>
            <a:ext cx="12192000" cy="1645920"/>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67CC0A58-38A0-4F16-800E-4DC815A4B004}"/>
              </a:ext>
            </a:extLst>
          </p:cNvPr>
          <p:cNvSpPr txBox="1">
            <a:spLocks noGrp="1"/>
          </p:cNvSpPr>
          <p:nvPr>
            <p:ph type="title" idx="4294967295"/>
          </p:nvPr>
        </p:nvSpPr>
        <p:spPr>
          <a:xfrm>
            <a:off x="838200" y="475014"/>
            <a:ext cx="10515600" cy="9880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mj-lt"/>
                <a:ea typeface="+mj-ea"/>
                <a:cs typeface="+mj-cs"/>
              </a:rPr>
              <a:t>Q &amp; A</a:t>
            </a:r>
          </a:p>
        </p:txBody>
      </p:sp>
    </p:spTree>
    <p:extLst>
      <p:ext uri="{BB962C8B-B14F-4D97-AF65-F5344CB8AC3E}">
        <p14:creationId xmlns:p14="http://schemas.microsoft.com/office/powerpoint/2010/main" val="148439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70E173-CB50-4334-8F11-EC8EBEA751D9}"/>
              </a:ext>
              <a:ext uri="{C183D7F6-B498-43B3-948B-1728B52AA6E4}">
                <adec:decorative xmlns:adec="http://schemas.microsoft.com/office/drawing/2017/decorative" val="1"/>
              </a:ext>
            </a:extLst>
          </p:cNvPr>
          <p:cNvSpPr/>
          <p:nvPr/>
        </p:nvSpPr>
        <p:spPr>
          <a:xfrm>
            <a:off x="-6350" y="0"/>
            <a:ext cx="12192000" cy="1645920"/>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67CC0A58-38A0-4F16-800E-4DC815A4B004}"/>
              </a:ext>
            </a:extLst>
          </p:cNvPr>
          <p:cNvSpPr txBox="1">
            <a:spLocks noGrp="1"/>
          </p:cNvSpPr>
          <p:nvPr>
            <p:ph type="title" idx="4294967295"/>
          </p:nvPr>
        </p:nvSpPr>
        <p:spPr>
          <a:xfrm>
            <a:off x="838200" y="475014"/>
            <a:ext cx="10515600" cy="9880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mj-lt"/>
                <a:ea typeface="+mj-ea"/>
                <a:cs typeface="+mj-cs"/>
              </a:rPr>
              <a:t>Contacts</a:t>
            </a:r>
          </a:p>
        </p:txBody>
      </p:sp>
      <p:sp>
        <p:nvSpPr>
          <p:cNvPr id="2" name="TextBox 1">
            <a:extLst>
              <a:ext uri="{FF2B5EF4-FFF2-40B4-BE49-F238E27FC236}">
                <a16:creationId xmlns:a16="http://schemas.microsoft.com/office/drawing/2014/main" id="{2C5682A9-C3A8-5D48-8AF3-60EF6A8A7C5E}"/>
              </a:ext>
            </a:extLst>
          </p:cNvPr>
          <p:cNvSpPr txBox="1"/>
          <p:nvPr/>
        </p:nvSpPr>
        <p:spPr>
          <a:xfrm>
            <a:off x="1250468" y="2232399"/>
            <a:ext cx="594360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2400"/>
              </a:spcAft>
              <a:defRPr/>
            </a:pPr>
            <a:r>
              <a:rPr lang="en-US" sz="1600" b="1">
                <a:solidFill>
                  <a:srgbClr val="40403D"/>
                </a:solidFill>
                <a:latin typeface="Segoe UI Light"/>
                <a:cs typeface="Segoe UI Light"/>
              </a:rPr>
              <a:t>Contacts:</a:t>
            </a:r>
          </a:p>
          <a:p>
            <a:pPr>
              <a:defRPr/>
            </a:pPr>
            <a:r>
              <a:rPr lang="en-US" sz="1400" b="1">
                <a:solidFill>
                  <a:srgbClr val="40403D"/>
                </a:solidFill>
                <a:latin typeface="Segoe UI Light"/>
                <a:cs typeface="Segoe UI Light"/>
              </a:rPr>
              <a:t>Adaptive/Inclusive Technology Grant</a:t>
            </a:r>
            <a:endParaRPr lang="en-US"/>
          </a:p>
          <a:p>
            <a:pPr>
              <a:defRPr/>
            </a:pPr>
            <a:r>
              <a:rPr lang="en-US" sz="1400">
                <a:solidFill>
                  <a:srgbClr val="40403D"/>
                </a:solidFill>
                <a:latin typeface="Segoe UI Light"/>
                <a:cs typeface="Segoe UI Light"/>
              </a:rPr>
              <a:t>KC Merchant,</a:t>
            </a:r>
            <a:r>
              <a:rPr lang="en-US" sz="1400" b="1">
                <a:solidFill>
                  <a:srgbClr val="40403D"/>
                </a:solidFill>
                <a:latin typeface="Segoe UI Light"/>
                <a:cs typeface="Segoe UI Light"/>
              </a:rPr>
              <a:t> </a:t>
            </a:r>
            <a:r>
              <a:rPr lang="en-US" sz="1400">
                <a:solidFill>
                  <a:srgbClr val="40403D"/>
                </a:solidFill>
                <a:latin typeface="Segoe UI Light"/>
                <a:cs typeface="Segoe UI Light"/>
              </a:rPr>
              <a:t>Program Supervisor</a:t>
            </a:r>
            <a:br>
              <a:rPr lang="en-US" sz="1400">
                <a:solidFill>
                  <a:srgbClr val="40403D"/>
                </a:solidFill>
                <a:latin typeface="Segoe UI Light"/>
                <a:cs typeface="Segoe UI Light"/>
              </a:rPr>
            </a:br>
            <a:r>
              <a:rPr lang="en-US" sz="1400">
                <a:solidFill>
                  <a:srgbClr val="40403D"/>
                </a:solidFill>
                <a:latin typeface="Segoe UI Light"/>
                <a:cs typeface="Segoe UI Light"/>
              </a:rPr>
              <a:t> </a:t>
            </a:r>
            <a:r>
              <a:rPr lang="en-US" sz="1400">
                <a:solidFill>
                  <a:srgbClr val="40403D"/>
                </a:solidFill>
                <a:latin typeface="Segoe UI Light"/>
                <a:cs typeface="Segoe UI Light"/>
                <a:hlinkClick r:id="rId3"/>
              </a:rPr>
              <a:t>kc.merchant@k12.wa.us</a:t>
            </a:r>
            <a:r>
              <a:rPr lang="en-US" sz="1400">
                <a:solidFill>
                  <a:srgbClr val="40403D"/>
                </a:solidFill>
                <a:latin typeface="Segoe UI Light"/>
                <a:cs typeface="Segoe UI Light"/>
              </a:rPr>
              <a:t> </a:t>
            </a:r>
            <a:endParaRPr lang="en-US"/>
          </a:p>
          <a:p>
            <a:pPr>
              <a:defRPr/>
            </a:pPr>
            <a:r>
              <a:rPr lang="en-US" sz="1400">
                <a:solidFill>
                  <a:srgbClr val="40403D"/>
                </a:solidFill>
                <a:latin typeface="Segoe UI Light"/>
                <a:cs typeface="Segoe UI Light"/>
              </a:rPr>
              <a:t>Ph: 360-918-4565 </a:t>
            </a:r>
            <a:endParaRPr lang="en-US"/>
          </a:p>
          <a:p>
            <a:pPr>
              <a:defRPr/>
            </a:pPr>
            <a:endParaRPr lang="en-US"/>
          </a:p>
          <a:p>
            <a:pPr>
              <a:defRPr/>
            </a:pPr>
            <a:r>
              <a:rPr lang="en-US" sz="1400" b="1" i="0">
                <a:solidFill>
                  <a:srgbClr val="000000"/>
                </a:solidFill>
                <a:effectLst/>
                <a:latin typeface="Segoe UI Light"/>
                <a:cs typeface="Segoe UI Light"/>
              </a:rPr>
              <a:t>Digital Navigation Grant</a:t>
            </a:r>
            <a:r>
              <a:rPr lang="en-US" sz="1400">
                <a:solidFill>
                  <a:srgbClr val="000000"/>
                </a:solidFill>
                <a:latin typeface="Segoe UI Light"/>
                <a:cs typeface="Segoe UI Light"/>
              </a:rPr>
              <a:t> </a:t>
            </a:r>
            <a:endParaRPr lang="en-US"/>
          </a:p>
          <a:p>
            <a:pPr>
              <a:defRPr/>
            </a:pPr>
            <a:r>
              <a:rPr lang="en-US" sz="1400" b="0" i="0">
                <a:solidFill>
                  <a:srgbClr val="000000"/>
                </a:solidFill>
                <a:effectLst/>
                <a:latin typeface="Segoe UI Light"/>
                <a:cs typeface="Segoe UI Light"/>
              </a:rPr>
              <a:t>Ana Ketch, Program Manager</a:t>
            </a:r>
            <a:r>
              <a:rPr lang="en-US" sz="1400">
                <a:solidFill>
                  <a:srgbClr val="000000"/>
                </a:solidFill>
                <a:latin typeface="Segoe UI Light"/>
                <a:cs typeface="Segoe UI Light"/>
              </a:rPr>
              <a:t> </a:t>
            </a:r>
            <a:endParaRPr lang="en-US"/>
          </a:p>
          <a:p>
            <a:pPr>
              <a:defRPr/>
            </a:pPr>
            <a:r>
              <a:rPr lang="en-US" sz="1400" b="0" i="0" strike="noStrike">
                <a:solidFill>
                  <a:srgbClr val="0563C1"/>
                </a:solidFill>
                <a:effectLst/>
                <a:latin typeface="Segoe UI Light"/>
                <a:cs typeface="Segoe UI Light"/>
                <a:hlinkClick r:id="rId4"/>
              </a:rPr>
              <a:t>ana.ketch@k12.wa.us</a:t>
            </a:r>
            <a:r>
              <a:rPr lang="en-US" sz="1400">
                <a:solidFill>
                  <a:srgbClr val="000000"/>
                </a:solidFill>
                <a:latin typeface="Segoe UI Light"/>
                <a:cs typeface="Segoe UI Light"/>
              </a:rPr>
              <a:t>  </a:t>
            </a:r>
            <a:endParaRPr lang="en-US"/>
          </a:p>
          <a:p>
            <a:pPr>
              <a:defRPr/>
            </a:pPr>
            <a:r>
              <a:rPr lang="en-US" sz="1400">
                <a:solidFill>
                  <a:srgbClr val="000000"/>
                </a:solidFill>
                <a:latin typeface="Segoe UI Light"/>
                <a:cs typeface="Segoe UI Light"/>
              </a:rPr>
              <a:t>Ph:</a:t>
            </a:r>
            <a:r>
              <a:rPr lang="en-US" sz="1400" b="0" i="0">
                <a:solidFill>
                  <a:srgbClr val="000000"/>
                </a:solidFill>
                <a:effectLst/>
                <a:latin typeface="Segoe UI Light"/>
                <a:cs typeface="Segoe UI Light"/>
              </a:rPr>
              <a:t> (564) 999-0503</a:t>
            </a:r>
            <a:r>
              <a:rPr lang="en-US" sz="1400">
                <a:solidFill>
                  <a:srgbClr val="000000"/>
                </a:solidFill>
                <a:latin typeface="Segoe UI Light"/>
                <a:cs typeface="Segoe UI Light"/>
              </a:rPr>
              <a:t> </a:t>
            </a:r>
            <a:endParaRPr lang="en-US"/>
          </a:p>
          <a:p>
            <a:pPr marR="0" lvl="0" algn="l" defTabSz="914400">
              <a:lnSpc>
                <a:spcPct val="100000"/>
              </a:lnSpc>
              <a:spcBef>
                <a:spcPts val="0"/>
              </a:spcBef>
              <a:spcAft>
                <a:spcPts val="2400"/>
              </a:spcAft>
              <a:buClrTx/>
              <a:buSzTx/>
              <a:tabLst/>
              <a:defRPr/>
            </a:pPr>
            <a:endParaRPr lang="en-US" sz="1400" i="1">
              <a:solidFill>
                <a:srgbClr val="40403D"/>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411228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461742-1909-4E52-9093-DFE75FEAC669}"/>
              </a:ext>
              <a:ext uri="{C183D7F6-B498-43B3-948B-1728B52AA6E4}">
                <adec:decorative xmlns:adec="http://schemas.microsoft.com/office/drawing/2017/decorative" val="1"/>
              </a:ext>
            </a:extLst>
          </p:cNvPr>
          <p:cNvSpPr/>
          <p:nvPr/>
        </p:nvSpPr>
        <p:spPr>
          <a:xfrm>
            <a:off x="0" y="-1"/>
            <a:ext cx="1219200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B0B0D9-6B37-4B0F-88AD-748155281770}"/>
              </a:ext>
            </a:extLst>
          </p:cNvPr>
          <p:cNvSpPr>
            <a:spLocks noGrp="1"/>
          </p:cNvSpPr>
          <p:nvPr>
            <p:ph type="title"/>
          </p:nvPr>
        </p:nvSpPr>
        <p:spPr>
          <a:xfrm>
            <a:off x="838200" y="475014"/>
            <a:ext cx="10515600" cy="988002"/>
          </a:xfrm>
        </p:spPr>
        <p:txBody>
          <a:bodyPr/>
          <a:lstStyle/>
          <a:p>
            <a:r>
              <a:rPr lang="en-US" dirty="0">
                <a:solidFill>
                  <a:schemeClr val="bg1"/>
                </a:solidFill>
              </a:rPr>
              <a:t>Agenda</a:t>
            </a:r>
          </a:p>
        </p:txBody>
      </p:sp>
      <p:sp>
        <p:nvSpPr>
          <p:cNvPr id="3" name="Text Placeholder 2">
            <a:extLst>
              <a:ext uri="{FF2B5EF4-FFF2-40B4-BE49-F238E27FC236}">
                <a16:creationId xmlns:a16="http://schemas.microsoft.com/office/drawing/2014/main" id="{21CF28C4-9814-4BBF-8F02-B3091CD115C2}"/>
              </a:ext>
            </a:extLst>
          </p:cNvPr>
          <p:cNvSpPr>
            <a:spLocks noGrp="1"/>
          </p:cNvSpPr>
          <p:nvPr>
            <p:ph type="body" idx="1"/>
          </p:nvPr>
        </p:nvSpPr>
        <p:spPr>
          <a:xfrm>
            <a:off x="831850" y="1781299"/>
            <a:ext cx="10515600" cy="4308351"/>
          </a:xfrm>
        </p:spPr>
        <p:txBody>
          <a:bodyPr vert="horz" lIns="91440" tIns="45720" rIns="91440" bIns="45720" rtlCol="0" anchor="t">
            <a:normAutofit fontScale="62500" lnSpcReduction="20000"/>
          </a:bodyPr>
          <a:lstStyle/>
          <a:p>
            <a:pPr marL="285750" indent="-285750">
              <a:spcAft>
                <a:spcPts val="2400"/>
              </a:spcAft>
              <a:buFont typeface="Arial" panose="020B0604020202020204" pitchFamily="34" charset="0"/>
              <a:buChar char="•"/>
              <a:defRPr/>
            </a:pPr>
            <a:r>
              <a:rPr lang="en-US" sz="3600">
                <a:solidFill>
                  <a:srgbClr val="40403D"/>
                </a:solidFill>
                <a:latin typeface="Segoe UI"/>
                <a:cs typeface="Segoe UI"/>
              </a:rPr>
              <a:t>Introductions </a:t>
            </a:r>
            <a:endParaRPr lang="en-US" sz="3600">
              <a:solidFill>
                <a:srgbClr val="40403D"/>
              </a:solidFill>
              <a:highlight>
                <a:srgbClr val="FFFF00"/>
              </a:highlight>
              <a:latin typeface="Segoe UI"/>
              <a:cs typeface="Segoe UI"/>
            </a:endParaRPr>
          </a:p>
          <a:p>
            <a:pPr marL="285750" indent="-285750">
              <a:spcAft>
                <a:spcPts val="2400"/>
              </a:spcAft>
              <a:buFont typeface="Arial" panose="020B0604020202020204" pitchFamily="34" charset="0"/>
              <a:buChar char="•"/>
              <a:defRPr/>
            </a:pPr>
            <a:r>
              <a:rPr kumimoji="0" lang="en-US" sz="3600" b="0" i="0" u="none" strike="noStrike" kern="1200" cap="none" spc="0" normalizeH="0" baseline="0" noProof="0">
                <a:ln>
                  <a:noFill/>
                </a:ln>
                <a:solidFill>
                  <a:srgbClr val="40403D"/>
                </a:solidFill>
                <a:effectLst/>
                <a:uLnTx/>
                <a:uFillTx/>
                <a:latin typeface="Segoe UI"/>
                <a:cs typeface="Segoe UI"/>
              </a:rPr>
              <a:t>Overview of grant </a:t>
            </a:r>
            <a:r>
              <a:rPr lang="en-US" sz="3600">
                <a:solidFill>
                  <a:srgbClr val="40403D"/>
                </a:solidFill>
                <a:latin typeface="Segoe UI"/>
                <a:cs typeface="Segoe UI"/>
              </a:rPr>
              <a:t>programs  </a:t>
            </a:r>
            <a:endParaRPr lang="en-US" sz="3600">
              <a:solidFill>
                <a:srgbClr val="40403D"/>
              </a:solidFill>
              <a:highlight>
                <a:srgbClr val="FFFF00"/>
              </a:highlight>
              <a:latin typeface="Segoe UI"/>
              <a:cs typeface="Segoe UI"/>
            </a:endParaRPr>
          </a:p>
          <a:p>
            <a:pPr marL="285750" indent="-285750">
              <a:spcAft>
                <a:spcPts val="2400"/>
              </a:spcAft>
              <a:buFont typeface="Arial" panose="020B0604020202020204" pitchFamily="34" charset="0"/>
              <a:buChar char="•"/>
              <a:defRPr/>
            </a:pPr>
            <a:r>
              <a:rPr lang="en-US" sz="3600">
                <a:solidFill>
                  <a:srgbClr val="40403D"/>
                </a:solidFill>
                <a:latin typeface="Segoe UI"/>
                <a:cs typeface="Segoe UI"/>
              </a:rPr>
              <a:t>FP 280 Digital Navigation</a:t>
            </a:r>
            <a:endParaRPr lang="en-US" sz="3600">
              <a:solidFill>
                <a:srgbClr val="40403D"/>
              </a:solidFill>
              <a:highlight>
                <a:srgbClr val="FFFF00"/>
              </a:highlight>
              <a:latin typeface="Segoe UI"/>
              <a:cs typeface="Segoe UI"/>
            </a:endParaRPr>
          </a:p>
          <a:p>
            <a:pPr marL="285750" indent="-285750">
              <a:spcAft>
                <a:spcPts val="2400"/>
              </a:spcAft>
              <a:buFont typeface="Arial" panose="020B0604020202020204" pitchFamily="34" charset="0"/>
              <a:buChar char="•"/>
              <a:defRPr/>
            </a:pPr>
            <a:r>
              <a:rPr lang="en-US" sz="3600">
                <a:solidFill>
                  <a:srgbClr val="40403D"/>
                </a:solidFill>
                <a:latin typeface="Segoe UI"/>
                <a:cs typeface="Segoe UI"/>
              </a:rPr>
              <a:t>FP 282 Adaptive/Inclusive Technology</a:t>
            </a:r>
            <a:endParaRPr lang="en-US" sz="3600" b="0" i="0" u="none" strike="noStrike" kern="1200" cap="none" spc="0" normalizeH="0" baseline="0" noProof="0">
              <a:ln>
                <a:noFill/>
              </a:ln>
              <a:solidFill>
                <a:srgbClr val="40403D"/>
              </a:solidFill>
              <a:effectLst/>
              <a:highlight>
                <a:srgbClr val="FFFF00"/>
              </a:highlight>
              <a:uLnTx/>
              <a:uFillTx/>
              <a:latin typeface="Segoe UI"/>
              <a:cs typeface="Segoe UI"/>
            </a:endParaRPr>
          </a:p>
          <a:p>
            <a:pPr marL="285750" marR="0" lvl="0" indent="-2857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3600">
                <a:solidFill>
                  <a:srgbClr val="40403D"/>
                </a:solidFill>
                <a:latin typeface="Segoe UI"/>
                <a:cs typeface="Segoe UI"/>
              </a:rPr>
              <a:t>How to apply</a:t>
            </a:r>
          </a:p>
          <a:p>
            <a:pPr marL="285750" indent="-285750">
              <a:lnSpc>
                <a:spcPct val="100000"/>
              </a:lnSpc>
              <a:spcBef>
                <a:spcPts val="0"/>
              </a:spcBef>
              <a:spcAft>
                <a:spcPts val="2400"/>
              </a:spcAft>
              <a:buFont typeface="Arial" panose="020B0604020202020204" pitchFamily="34" charset="0"/>
              <a:buChar char="•"/>
              <a:defRPr/>
            </a:pPr>
            <a:r>
              <a:rPr lang="en-US" sz="3600">
                <a:solidFill>
                  <a:srgbClr val="40403D"/>
                </a:solidFill>
                <a:latin typeface="Segoe UI"/>
                <a:cs typeface="Segoe UI"/>
              </a:rPr>
              <a:t>Other considerations</a:t>
            </a:r>
            <a:endParaRPr lang="en-US"/>
          </a:p>
          <a:p>
            <a:pPr marL="285750" indent="-285750">
              <a:spcAft>
                <a:spcPts val="2400"/>
              </a:spcAft>
              <a:buFont typeface="Arial" panose="020B0604020202020204" pitchFamily="34" charset="0"/>
              <a:buChar char="•"/>
            </a:pPr>
            <a:r>
              <a:rPr kumimoji="0" lang="en-US" sz="3600" b="0" i="0" u="none" strike="noStrike" kern="1200" cap="none" spc="0" normalizeH="0" baseline="0" noProof="0">
                <a:ln>
                  <a:noFill/>
                </a:ln>
                <a:solidFill>
                  <a:srgbClr val="40403D"/>
                </a:solidFill>
                <a:effectLst/>
                <a:uLnTx/>
                <a:uFillTx/>
                <a:latin typeface="Segoe UI"/>
                <a:cs typeface="Segoe UI"/>
              </a:rPr>
              <a:t>Q</a:t>
            </a:r>
            <a:r>
              <a:rPr lang="en-US" sz="3600">
                <a:solidFill>
                  <a:srgbClr val="40403D"/>
                </a:solidFill>
                <a:latin typeface="Segoe UI"/>
                <a:cs typeface="Segoe UI"/>
              </a:rPr>
              <a:t> &amp; A</a:t>
            </a:r>
            <a:endParaRPr lang="en-US" sz="3600" b="0" i="0" u="none" strike="noStrike" kern="1200" cap="none" spc="0" normalizeH="0" baseline="0" noProof="0">
              <a:ln>
                <a:noFill/>
              </a:ln>
              <a:solidFill>
                <a:srgbClr val="40403D"/>
              </a:solidFill>
              <a:effectLst/>
              <a:uLnTx/>
              <a:uFillTx/>
              <a:latin typeface="Segoe UI"/>
              <a:cs typeface="Segoe UI"/>
            </a:endParaRPr>
          </a:p>
        </p:txBody>
      </p:sp>
    </p:spTree>
    <p:extLst>
      <p:ext uri="{BB962C8B-B14F-4D97-AF65-F5344CB8AC3E}">
        <p14:creationId xmlns:p14="http://schemas.microsoft.com/office/powerpoint/2010/main" val="38718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461742-1909-4E52-9093-DFE75FEAC669}"/>
              </a:ext>
              <a:ext uri="{C183D7F6-B498-43B3-948B-1728B52AA6E4}">
                <adec:decorative xmlns:adec="http://schemas.microsoft.com/office/drawing/2017/decorative" val="1"/>
              </a:ext>
            </a:extLst>
          </p:cNvPr>
          <p:cNvSpPr/>
          <p:nvPr/>
        </p:nvSpPr>
        <p:spPr>
          <a:xfrm>
            <a:off x="179798" y="145550"/>
            <a:ext cx="1219200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B0B0D9-6B37-4B0F-88AD-748155281770}"/>
              </a:ext>
            </a:extLst>
          </p:cNvPr>
          <p:cNvSpPr>
            <a:spLocks noGrp="1"/>
          </p:cNvSpPr>
          <p:nvPr>
            <p:ph type="title"/>
          </p:nvPr>
        </p:nvSpPr>
        <p:spPr>
          <a:xfrm>
            <a:off x="838200" y="475014"/>
            <a:ext cx="10515600" cy="988002"/>
          </a:xfrm>
        </p:spPr>
        <p:txBody>
          <a:bodyPr>
            <a:noAutofit/>
          </a:bodyPr>
          <a:lstStyle/>
          <a:p>
            <a:r>
              <a:rPr lang="en-US" sz="5400" dirty="0">
                <a:solidFill>
                  <a:srgbClr val="FFFFFF"/>
                </a:solidFill>
                <a:latin typeface="Open Sans"/>
                <a:ea typeface="Open Sans"/>
                <a:cs typeface="Open Sans"/>
              </a:rPr>
              <a:t>Digital Navigation Grant (FP 280)</a:t>
            </a:r>
            <a:endParaRPr lang="en-US" sz="5400" dirty="0">
              <a:solidFill>
                <a:srgbClr val="FFFFFF"/>
              </a:solidFill>
            </a:endParaRPr>
          </a:p>
        </p:txBody>
      </p:sp>
      <p:sp>
        <p:nvSpPr>
          <p:cNvPr id="3" name="Text Placeholder 2">
            <a:extLst>
              <a:ext uri="{FF2B5EF4-FFF2-40B4-BE49-F238E27FC236}">
                <a16:creationId xmlns:a16="http://schemas.microsoft.com/office/drawing/2014/main" id="{21CF28C4-9814-4BBF-8F02-B3091CD115C2}"/>
              </a:ext>
            </a:extLst>
          </p:cNvPr>
          <p:cNvSpPr>
            <a:spLocks noGrp="1"/>
          </p:cNvSpPr>
          <p:nvPr>
            <p:ph type="body" idx="1"/>
          </p:nvPr>
        </p:nvSpPr>
        <p:spPr>
          <a:xfrm>
            <a:off x="831850" y="1781299"/>
            <a:ext cx="10515600" cy="4308351"/>
          </a:xfrm>
        </p:spPr>
        <p:txBody>
          <a:bodyPr vert="horz" lIns="91440" tIns="45720" rIns="91440" bIns="45720" rtlCol="0" anchor="t">
            <a:normAutofit/>
          </a:bodyPr>
          <a:lstStyle/>
          <a:p>
            <a:endParaRPr lang="en-US" sz="1400">
              <a:solidFill>
                <a:srgbClr val="244A5F"/>
              </a:solidFill>
              <a:latin typeface="Segoe UI"/>
              <a:ea typeface="Open Sans"/>
              <a:cs typeface="Open Sans"/>
            </a:endParaRPr>
          </a:p>
          <a:p>
            <a:r>
              <a:rPr lang="en-US" sz="1800" b="1">
                <a:solidFill>
                  <a:srgbClr val="49473B"/>
                </a:solidFill>
                <a:latin typeface="Segoe UI"/>
                <a:ea typeface="Open Sans"/>
                <a:cs typeface="Open Sans"/>
              </a:rPr>
              <a:t>What is digital navigation?</a:t>
            </a:r>
            <a:endParaRPr lang="en-US" sz="1800">
              <a:solidFill>
                <a:srgbClr val="49473B"/>
              </a:solidFill>
              <a:latin typeface="Segoe UI"/>
              <a:ea typeface="Open Sans"/>
              <a:cs typeface="Open Sans"/>
            </a:endParaRPr>
          </a:p>
          <a:p>
            <a:r>
              <a:rPr lang="en-US" sz="1800">
                <a:solidFill>
                  <a:srgbClr val="49473B"/>
                </a:solidFill>
                <a:latin typeface="Segoe UI"/>
                <a:ea typeface="Open Sans"/>
                <a:cs typeface="Open Sans"/>
              </a:rPr>
              <a:t>Digital Navigation involves providing students and their families with the skills needed to navigate the online environment, including help with acquiring internet connectivity, and locating affordable devices. Supporting digital navigation can provide families with access to benefits such as affordable (or free) internet, access to email and school platforms, childcare, healthcare, and government programs that have moved online and require online skills. </a:t>
            </a:r>
            <a:endParaRPr lang="en-US" sz="1800">
              <a:latin typeface="Segoe UI"/>
            </a:endParaRPr>
          </a:p>
          <a:p>
            <a:pPr lvl="1"/>
            <a:endParaRPr lang="en-US" sz="1800">
              <a:solidFill>
                <a:srgbClr val="49473B"/>
              </a:solidFill>
              <a:latin typeface="Segoe UI"/>
              <a:ea typeface="Open Sans"/>
              <a:cs typeface="Open Sans"/>
            </a:endParaRPr>
          </a:p>
          <a:p>
            <a:pPr>
              <a:spcAft>
                <a:spcPts val="1200"/>
              </a:spcAft>
            </a:pPr>
            <a:r>
              <a:rPr lang="en-US" sz="1800">
                <a:solidFill>
                  <a:schemeClr val="tx1"/>
                </a:solidFill>
                <a:latin typeface="Segoe UI"/>
                <a:cs typeface="Segoe UI"/>
                <a:hlinkClick r:id="rId3">
                  <a:extLst>
                    <a:ext uri="{A12FA001-AC4F-418D-AE19-62706E023703}">
                      <ahyp:hlinkClr xmlns:ahyp="http://schemas.microsoft.com/office/drawing/2018/hyperlinkcolor" val="tx"/>
                    </a:ext>
                  </a:extLst>
                </a:hlinkClick>
              </a:rPr>
              <a:t>Digital Navigator Model - National Digital Inclusion Alliance</a:t>
            </a:r>
            <a:endParaRPr lang="en-US" sz="1800">
              <a:solidFill>
                <a:schemeClr val="tx1"/>
              </a:solidFill>
              <a:latin typeface="Segoe UI"/>
              <a:cs typeface="Segoe UI"/>
            </a:endParaRPr>
          </a:p>
          <a:p>
            <a:pPr marL="171450" indent="-171450">
              <a:spcAft>
                <a:spcPts val="1200"/>
              </a:spcAft>
              <a:buChar char="•"/>
            </a:pPr>
            <a:r>
              <a:rPr lang="en-US" sz="1800">
                <a:solidFill>
                  <a:schemeClr val="tx1"/>
                </a:solidFill>
                <a:latin typeface="Segoe UI"/>
                <a:cs typeface="Segoe UI"/>
                <a:hlinkClick r:id="rId4">
                  <a:extLst>
                    <a:ext uri="{A12FA001-AC4F-418D-AE19-62706E023703}">
                      <ahyp:hlinkClr xmlns:ahyp="http://schemas.microsoft.com/office/drawing/2018/hyperlinkcolor" val="tx"/>
                    </a:ext>
                  </a:extLst>
                </a:hlinkClick>
              </a:rPr>
              <a:t>Digital Navigator 101</a:t>
            </a:r>
            <a:endParaRPr lang="en-US" sz="1800">
              <a:solidFill>
                <a:schemeClr val="tx1"/>
              </a:solidFill>
              <a:latin typeface="Segoe UI"/>
              <a:cs typeface="Segoe UI"/>
            </a:endParaRPr>
          </a:p>
          <a:p>
            <a:pPr>
              <a:spcAft>
                <a:spcPts val="1200"/>
              </a:spcAft>
            </a:pPr>
            <a:r>
              <a:rPr lang="en-US" sz="1800">
                <a:solidFill>
                  <a:schemeClr val="tx1"/>
                </a:solidFill>
                <a:latin typeface="Segoe UI"/>
                <a:cs typeface="Segoe UI"/>
                <a:hlinkClick r:id="rId5">
                  <a:extLst>
                    <a:ext uri="{A12FA001-AC4F-418D-AE19-62706E023703}">
                      <ahyp:hlinkClr xmlns:ahyp="http://schemas.microsoft.com/office/drawing/2018/hyperlinkcolor" val="tx"/>
                    </a:ext>
                  </a:extLst>
                </a:hlinkClick>
              </a:rPr>
              <a:t>Affordable Connectivity Program - National Verifier (getinternet.gov)</a:t>
            </a:r>
            <a:endParaRPr lang="en-US" sz="1800">
              <a:solidFill>
                <a:schemeClr val="tx1"/>
              </a:solidFill>
              <a:latin typeface="Segoe UI"/>
              <a:cs typeface="Segoe UI"/>
            </a:endParaRPr>
          </a:p>
        </p:txBody>
      </p:sp>
    </p:spTree>
    <p:extLst>
      <p:ext uri="{BB962C8B-B14F-4D97-AF65-F5344CB8AC3E}">
        <p14:creationId xmlns:p14="http://schemas.microsoft.com/office/powerpoint/2010/main" val="179626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461742-1909-4E52-9093-DFE75FEAC669}"/>
              </a:ext>
              <a:ext uri="{C183D7F6-B498-43B3-948B-1728B52AA6E4}">
                <adec:decorative xmlns:adec="http://schemas.microsoft.com/office/drawing/2017/decorative" val="1"/>
              </a:ext>
            </a:extLst>
          </p:cNvPr>
          <p:cNvSpPr/>
          <p:nvPr/>
        </p:nvSpPr>
        <p:spPr>
          <a:xfrm>
            <a:off x="179798" y="145550"/>
            <a:ext cx="1219200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B0B0D9-6B37-4B0F-88AD-748155281770}"/>
              </a:ext>
            </a:extLst>
          </p:cNvPr>
          <p:cNvSpPr>
            <a:spLocks noGrp="1"/>
          </p:cNvSpPr>
          <p:nvPr>
            <p:ph type="title"/>
          </p:nvPr>
        </p:nvSpPr>
        <p:spPr>
          <a:xfrm>
            <a:off x="838200" y="475014"/>
            <a:ext cx="10515600" cy="988002"/>
          </a:xfrm>
        </p:spPr>
        <p:txBody>
          <a:bodyPr>
            <a:noAutofit/>
          </a:bodyPr>
          <a:lstStyle/>
          <a:p>
            <a:r>
              <a:rPr lang="en-US" sz="5400" dirty="0">
                <a:solidFill>
                  <a:srgbClr val="FFFFFF"/>
                </a:solidFill>
                <a:latin typeface="Open Sans"/>
                <a:ea typeface="Open Sans"/>
                <a:cs typeface="Open Sans"/>
              </a:rPr>
              <a:t>Digital Navigation Grant (FP 280)</a:t>
            </a:r>
            <a:endParaRPr lang="en-US" sz="5400" dirty="0">
              <a:solidFill>
                <a:srgbClr val="FFFFFF"/>
              </a:solidFill>
            </a:endParaRPr>
          </a:p>
        </p:txBody>
      </p:sp>
      <p:sp>
        <p:nvSpPr>
          <p:cNvPr id="3" name="Text Placeholder 2">
            <a:extLst>
              <a:ext uri="{FF2B5EF4-FFF2-40B4-BE49-F238E27FC236}">
                <a16:creationId xmlns:a16="http://schemas.microsoft.com/office/drawing/2014/main" id="{21CF28C4-9814-4BBF-8F02-B3091CD115C2}"/>
              </a:ext>
            </a:extLst>
          </p:cNvPr>
          <p:cNvSpPr>
            <a:spLocks noGrp="1"/>
          </p:cNvSpPr>
          <p:nvPr>
            <p:ph type="body" idx="1"/>
          </p:nvPr>
        </p:nvSpPr>
        <p:spPr>
          <a:xfrm>
            <a:off x="831850" y="1781299"/>
            <a:ext cx="10515600" cy="4308351"/>
          </a:xfrm>
        </p:spPr>
        <p:txBody>
          <a:bodyPr vert="horz" lIns="91440" tIns="45720" rIns="91440" bIns="45720" rtlCol="0" anchor="t">
            <a:normAutofit/>
          </a:bodyPr>
          <a:lstStyle/>
          <a:p>
            <a:endParaRPr lang="en-US" sz="1800" b="1">
              <a:solidFill>
                <a:srgbClr val="244A5F"/>
              </a:solidFill>
              <a:latin typeface="Segoe UI"/>
              <a:ea typeface="Open Sans"/>
              <a:cs typeface="Open Sans"/>
            </a:endParaRPr>
          </a:p>
          <a:p>
            <a:r>
              <a:rPr lang="en-US" sz="1800" b="1">
                <a:solidFill>
                  <a:srgbClr val="244A5F"/>
                </a:solidFill>
                <a:latin typeface="Segoe UI"/>
                <a:ea typeface="Open Sans"/>
                <a:cs typeface="Open Sans"/>
              </a:rPr>
              <a:t>Capacity and Sustainability</a:t>
            </a:r>
            <a:endParaRPr lang="en-US"/>
          </a:p>
          <a:p>
            <a:endParaRPr lang="en-US" sz="1400">
              <a:solidFill>
                <a:srgbClr val="244A5F"/>
              </a:solidFill>
              <a:latin typeface="Segoe UI"/>
              <a:ea typeface="Open Sans"/>
              <a:cs typeface="Open Sans"/>
            </a:endParaRPr>
          </a:p>
          <a:p>
            <a:pPr marL="285750" indent="-285750">
              <a:buChar char="•"/>
            </a:pPr>
            <a:r>
              <a:rPr lang="en-US" sz="1800">
                <a:solidFill>
                  <a:srgbClr val="49473B"/>
                </a:solidFill>
                <a:latin typeface="Segoe UI"/>
                <a:ea typeface="Open Sans"/>
                <a:cs typeface="Open Sans"/>
              </a:rPr>
              <a:t>Legislation to "Develop district-based and school-based capacity to assist students and their families in accessing and using technology to support student learning."  </a:t>
            </a:r>
          </a:p>
          <a:p>
            <a:pPr marL="285750" indent="-285750">
              <a:buChar char="•"/>
            </a:pPr>
            <a:endParaRPr lang="en-US" sz="1800">
              <a:solidFill>
                <a:srgbClr val="49473B"/>
              </a:solidFill>
              <a:latin typeface="Segoe UI"/>
              <a:ea typeface="Open Sans"/>
              <a:cs typeface="Open Sans"/>
            </a:endParaRPr>
          </a:p>
          <a:p>
            <a:pPr marL="285750" indent="-285750">
              <a:buChar char="•"/>
            </a:pPr>
            <a:r>
              <a:rPr lang="en-US" sz="1800">
                <a:solidFill>
                  <a:srgbClr val="49473B"/>
                </a:solidFill>
                <a:latin typeface="Segoe UI"/>
                <a:ea typeface="Open Sans"/>
                <a:cs typeface="Open Sans"/>
              </a:rPr>
              <a:t>1.1M available for state</a:t>
            </a:r>
          </a:p>
          <a:p>
            <a:endParaRPr lang="en-US" sz="1800">
              <a:solidFill>
                <a:srgbClr val="49473B"/>
              </a:solidFill>
              <a:latin typeface="Segoe UI"/>
              <a:ea typeface="Open Sans"/>
              <a:cs typeface="Open Sans"/>
            </a:endParaRPr>
          </a:p>
          <a:p>
            <a:pPr marL="285750" indent="-285750">
              <a:buChar char="•"/>
            </a:pPr>
            <a:r>
              <a:rPr lang="en-US" sz="1800" b="0" i="0">
                <a:solidFill>
                  <a:srgbClr val="000000"/>
                </a:solidFill>
                <a:effectLst/>
                <a:latin typeface="Segoe UI"/>
                <a:cs typeface="Segoe UI"/>
              </a:rPr>
              <a:t>This funding goal is to increase the </a:t>
            </a:r>
            <a:r>
              <a:rPr lang="en-US" sz="1800" b="0" i="1">
                <a:solidFill>
                  <a:srgbClr val="000000"/>
                </a:solidFill>
                <a:effectLst/>
                <a:latin typeface="Segoe UI"/>
                <a:cs typeface="Segoe UI"/>
              </a:rPr>
              <a:t>capacity and sustainability </a:t>
            </a:r>
            <a:r>
              <a:rPr lang="en-US" sz="1800" b="0" i="0">
                <a:solidFill>
                  <a:srgbClr val="000000"/>
                </a:solidFill>
                <a:effectLst/>
                <a:latin typeface="Segoe UI"/>
                <a:cs typeface="Segoe UI"/>
              </a:rPr>
              <a:t>of digital navigation for students and student’s families in school districts.  </a:t>
            </a:r>
            <a:endParaRPr lang="en-US" sz="1800">
              <a:latin typeface="Segoe UI"/>
              <a:cs typeface="Segoe UI"/>
            </a:endParaRPr>
          </a:p>
        </p:txBody>
      </p:sp>
    </p:spTree>
    <p:extLst>
      <p:ext uri="{BB962C8B-B14F-4D97-AF65-F5344CB8AC3E}">
        <p14:creationId xmlns:p14="http://schemas.microsoft.com/office/powerpoint/2010/main" val="237131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461742-1909-4E52-9093-DFE75FEAC669}"/>
              </a:ext>
              <a:ext uri="{C183D7F6-B498-43B3-948B-1728B52AA6E4}">
                <adec:decorative xmlns:adec="http://schemas.microsoft.com/office/drawing/2017/decorative" val="1"/>
              </a:ext>
            </a:extLst>
          </p:cNvPr>
          <p:cNvSpPr/>
          <p:nvPr/>
        </p:nvSpPr>
        <p:spPr>
          <a:xfrm>
            <a:off x="179798" y="145550"/>
            <a:ext cx="1219200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B0B0D9-6B37-4B0F-88AD-748155281770}"/>
              </a:ext>
            </a:extLst>
          </p:cNvPr>
          <p:cNvSpPr>
            <a:spLocks noGrp="1"/>
          </p:cNvSpPr>
          <p:nvPr>
            <p:ph type="title"/>
          </p:nvPr>
        </p:nvSpPr>
        <p:spPr>
          <a:xfrm>
            <a:off x="838200" y="475014"/>
            <a:ext cx="10515600" cy="988002"/>
          </a:xfrm>
        </p:spPr>
        <p:txBody>
          <a:bodyPr>
            <a:noAutofit/>
          </a:bodyPr>
          <a:lstStyle/>
          <a:p>
            <a:r>
              <a:rPr lang="en-US" sz="5400" dirty="0">
                <a:solidFill>
                  <a:srgbClr val="FFFFFF"/>
                </a:solidFill>
                <a:latin typeface="Open Sans"/>
                <a:ea typeface="Open Sans"/>
                <a:cs typeface="Open Sans"/>
              </a:rPr>
              <a:t>Digital Navigation Grant (FP 280)</a:t>
            </a:r>
            <a:endParaRPr lang="en-US" sz="5400" dirty="0">
              <a:solidFill>
                <a:srgbClr val="FFFFFF"/>
              </a:solidFill>
            </a:endParaRPr>
          </a:p>
        </p:txBody>
      </p:sp>
      <p:sp>
        <p:nvSpPr>
          <p:cNvPr id="3" name="Text Placeholder 2">
            <a:extLst>
              <a:ext uri="{FF2B5EF4-FFF2-40B4-BE49-F238E27FC236}">
                <a16:creationId xmlns:a16="http://schemas.microsoft.com/office/drawing/2014/main" id="{21CF28C4-9814-4BBF-8F02-B3091CD115C2}"/>
              </a:ext>
            </a:extLst>
          </p:cNvPr>
          <p:cNvSpPr>
            <a:spLocks noGrp="1"/>
          </p:cNvSpPr>
          <p:nvPr>
            <p:ph type="body" idx="1"/>
          </p:nvPr>
        </p:nvSpPr>
        <p:spPr>
          <a:xfrm>
            <a:off x="831850" y="1781299"/>
            <a:ext cx="10515600" cy="4308351"/>
          </a:xfrm>
        </p:spPr>
        <p:txBody>
          <a:bodyPr vert="horz" lIns="91440" tIns="45720" rIns="91440" bIns="45720" rtlCol="0" anchor="t">
            <a:normAutofit/>
          </a:bodyPr>
          <a:lstStyle/>
          <a:p>
            <a:endParaRPr lang="en-US" sz="1400">
              <a:solidFill>
                <a:srgbClr val="244A5F"/>
              </a:solidFill>
              <a:latin typeface="Segoe UI"/>
              <a:ea typeface="Open Sans"/>
              <a:cs typeface="Open Sans"/>
            </a:endParaRPr>
          </a:p>
          <a:p>
            <a:pPr>
              <a:lnSpc>
                <a:spcPct val="107000"/>
              </a:lnSpc>
              <a:spcBef>
                <a:spcPts val="0"/>
              </a:spcBef>
              <a:spcAft>
                <a:spcPts val="800"/>
              </a:spcAft>
            </a:pPr>
            <a:r>
              <a:rPr lang="en-US" sz="1800">
                <a:solidFill>
                  <a:schemeClr val="tx1"/>
                </a:solidFill>
                <a:latin typeface="Segoe UI"/>
                <a:ea typeface="Open Sans"/>
                <a:cs typeface="Segoe UI Light"/>
              </a:rPr>
              <a:t>Non-competitive:</a:t>
            </a:r>
          </a:p>
          <a:p>
            <a:pPr>
              <a:lnSpc>
                <a:spcPct val="107000"/>
              </a:lnSpc>
              <a:spcBef>
                <a:spcPts val="0"/>
              </a:spcBef>
              <a:spcAft>
                <a:spcPts val="800"/>
              </a:spcAft>
            </a:pPr>
            <a:endParaRPr lang="en-US">
              <a:solidFill>
                <a:schemeClr val="tx1"/>
              </a:solidFill>
              <a:latin typeface="Segoe UI"/>
              <a:ea typeface="Open Sans"/>
              <a:cs typeface="Segoe UI Light"/>
            </a:endParaRPr>
          </a:p>
          <a:p>
            <a:pPr marL="171450" indent="-171450">
              <a:lnSpc>
                <a:spcPct val="107000"/>
              </a:lnSpc>
              <a:spcBef>
                <a:spcPts val="0"/>
              </a:spcBef>
              <a:spcAft>
                <a:spcPts val="800"/>
              </a:spcAft>
              <a:buFont typeface="Arial" panose="020B0604020202020204" pitchFamily="34" charset="0"/>
              <a:buChar char="•"/>
            </a:pPr>
            <a:r>
              <a:rPr lang="en-US" sz="1800">
                <a:solidFill>
                  <a:schemeClr val="tx1"/>
                </a:solidFill>
                <a:latin typeface="Segoe UI"/>
                <a:ea typeface="Open Sans"/>
                <a:cs typeface="Segoe UI"/>
              </a:rPr>
              <a:t>List "Phases" of program. </a:t>
            </a:r>
          </a:p>
          <a:p>
            <a:pPr marL="171450" indent="-171450">
              <a:lnSpc>
                <a:spcPct val="107000"/>
              </a:lnSpc>
              <a:spcBef>
                <a:spcPts val="0"/>
              </a:spcBef>
              <a:spcAft>
                <a:spcPts val="800"/>
              </a:spcAft>
              <a:buFont typeface="Arial" panose="020B0604020202020204" pitchFamily="34" charset="0"/>
              <a:buChar char="•"/>
            </a:pPr>
            <a:endParaRPr lang="en-US" sz="1800">
              <a:solidFill>
                <a:schemeClr val="tx1"/>
              </a:solidFill>
              <a:latin typeface="Segoe UI"/>
              <a:ea typeface="Open Sans"/>
              <a:cs typeface="Segoe UI"/>
            </a:endParaRPr>
          </a:p>
          <a:p>
            <a:pPr marL="171450" indent="-171450">
              <a:lnSpc>
                <a:spcPct val="107000"/>
              </a:lnSpc>
              <a:spcBef>
                <a:spcPts val="0"/>
              </a:spcBef>
              <a:spcAft>
                <a:spcPts val="800"/>
              </a:spcAft>
              <a:buFont typeface="Arial" panose="020B0604020202020204" pitchFamily="34" charset="0"/>
              <a:buChar char="•"/>
            </a:pPr>
            <a:r>
              <a:rPr lang="en-US" sz="1800">
                <a:solidFill>
                  <a:srgbClr val="49473B"/>
                </a:solidFill>
                <a:latin typeface="Segoe UI"/>
                <a:cs typeface="Segoe UI"/>
              </a:rPr>
              <a:t>Priority status given </a:t>
            </a:r>
            <a:r>
              <a:rPr lang="en-US" sz="1800" i="0">
                <a:solidFill>
                  <a:srgbClr val="49473B"/>
                </a:solidFill>
                <a:effectLst/>
                <a:latin typeface="Segoe UI"/>
                <a:cs typeface="Segoe UI"/>
              </a:rPr>
              <a:t>to </a:t>
            </a:r>
            <a:r>
              <a:rPr lang="en-US" sz="1800">
                <a:solidFill>
                  <a:srgbClr val="49473B"/>
                </a:solidFill>
                <a:latin typeface="Segoe UI"/>
                <a:cs typeface="Segoe UI"/>
              </a:rPr>
              <a:t>rural/remote, districts with high percentages </a:t>
            </a:r>
            <a:r>
              <a:rPr lang="en-US" sz="1800" i="0">
                <a:solidFill>
                  <a:srgbClr val="49473B"/>
                </a:solidFill>
                <a:effectLst/>
                <a:latin typeface="Segoe UI"/>
                <a:cs typeface="Segoe UI"/>
              </a:rPr>
              <a:t>of </a:t>
            </a:r>
            <a:r>
              <a:rPr lang="en-US" sz="1800">
                <a:solidFill>
                  <a:srgbClr val="49473B"/>
                </a:solidFill>
                <a:latin typeface="Segoe UI"/>
                <a:cs typeface="Segoe UI"/>
              </a:rPr>
              <a:t>FRP, </a:t>
            </a:r>
            <a:r>
              <a:rPr lang="en-US" sz="1800" i="0">
                <a:solidFill>
                  <a:srgbClr val="49473B"/>
                </a:solidFill>
                <a:effectLst/>
                <a:latin typeface="Segoe UI"/>
                <a:cs typeface="Segoe UI"/>
              </a:rPr>
              <a:t>and districts</a:t>
            </a:r>
            <a:r>
              <a:rPr lang="en-US" sz="1800">
                <a:solidFill>
                  <a:srgbClr val="49473B"/>
                </a:solidFill>
                <a:latin typeface="Segoe UI"/>
                <a:cs typeface="Segoe UI"/>
              </a:rPr>
              <a:t> with high readiness to implement</a:t>
            </a:r>
            <a:r>
              <a:rPr lang="en-US" sz="1800" i="0">
                <a:solidFill>
                  <a:srgbClr val="49473B"/>
                </a:solidFill>
                <a:effectLst/>
                <a:latin typeface="Segoe UI"/>
                <a:cs typeface="Segoe UI"/>
              </a:rPr>
              <a:t>.  </a:t>
            </a:r>
            <a:endParaRPr lang="en-US" sz="1800">
              <a:solidFill>
                <a:srgbClr val="49473B"/>
              </a:solidFill>
              <a:latin typeface="Segoe UI"/>
              <a:cs typeface="Segoe UI"/>
            </a:endParaRPr>
          </a:p>
          <a:p>
            <a:pPr>
              <a:lnSpc>
                <a:spcPct val="107000"/>
              </a:lnSpc>
              <a:spcBef>
                <a:spcPts val="0"/>
              </a:spcBef>
              <a:spcAft>
                <a:spcPts val="800"/>
              </a:spcAft>
            </a:pPr>
            <a:endParaRPr lang="en-US" sz="1800">
              <a:solidFill>
                <a:srgbClr val="49473B"/>
              </a:solidFill>
              <a:latin typeface="Segoe UI"/>
              <a:cs typeface="Segoe UI"/>
            </a:endParaRPr>
          </a:p>
          <a:p>
            <a:pPr marL="171450" indent="-171450">
              <a:lnSpc>
                <a:spcPct val="107000"/>
              </a:lnSpc>
              <a:spcBef>
                <a:spcPts val="0"/>
              </a:spcBef>
              <a:spcAft>
                <a:spcPts val="800"/>
              </a:spcAft>
              <a:buFont typeface="Arial" panose="020B0604020202020204" pitchFamily="34" charset="0"/>
              <a:buChar char="•"/>
            </a:pPr>
            <a:r>
              <a:rPr lang="en-US" sz="1800">
                <a:solidFill>
                  <a:schemeClr val="tx1"/>
                </a:solidFill>
                <a:latin typeface="Segoe UI"/>
                <a:cs typeface="Segoe UI"/>
              </a:rPr>
              <a:t>Applications available now until December 20, 2023</a:t>
            </a:r>
          </a:p>
          <a:p>
            <a:pPr marL="285750" indent="-285750">
              <a:buChar char="•"/>
            </a:pPr>
            <a:endParaRPr lang="en-US">
              <a:solidFill>
                <a:srgbClr val="49473B"/>
              </a:solidFill>
              <a:latin typeface="Segoe UI"/>
              <a:ea typeface="Open Sans"/>
              <a:cs typeface="Open Sans"/>
            </a:endParaRPr>
          </a:p>
        </p:txBody>
      </p:sp>
    </p:spTree>
    <p:extLst>
      <p:ext uri="{BB962C8B-B14F-4D97-AF65-F5344CB8AC3E}">
        <p14:creationId xmlns:p14="http://schemas.microsoft.com/office/powerpoint/2010/main" val="212213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461742-1909-4E52-9093-DFE75FEAC669}"/>
              </a:ext>
              <a:ext uri="{C183D7F6-B498-43B3-948B-1728B52AA6E4}">
                <adec:decorative xmlns:adec="http://schemas.microsoft.com/office/drawing/2017/decorative" val="1"/>
              </a:ext>
            </a:extLst>
          </p:cNvPr>
          <p:cNvSpPr/>
          <p:nvPr/>
        </p:nvSpPr>
        <p:spPr>
          <a:xfrm>
            <a:off x="0" y="-1"/>
            <a:ext cx="1219200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B0B0D9-6B37-4B0F-88AD-748155281770}"/>
              </a:ext>
            </a:extLst>
          </p:cNvPr>
          <p:cNvSpPr>
            <a:spLocks noGrp="1"/>
          </p:cNvSpPr>
          <p:nvPr>
            <p:ph type="title"/>
          </p:nvPr>
        </p:nvSpPr>
        <p:spPr>
          <a:xfrm>
            <a:off x="838200" y="475014"/>
            <a:ext cx="10515600" cy="988002"/>
          </a:xfrm>
        </p:spPr>
        <p:txBody>
          <a:bodyPr/>
          <a:lstStyle/>
          <a:p>
            <a:pPr algn="just"/>
            <a:r>
              <a:rPr lang="en-US" dirty="0">
                <a:solidFill>
                  <a:schemeClr val="bg1"/>
                </a:solidFill>
                <a:latin typeface="Segoe UI"/>
                <a:cs typeface="Segoe UI"/>
              </a:rPr>
              <a:t>Digital Navigation </a:t>
            </a:r>
            <a:r>
              <a:rPr lang="en-US" sz="1400" dirty="0">
                <a:solidFill>
                  <a:schemeClr val="bg1"/>
                </a:solidFill>
                <a:latin typeface="Segoe UI"/>
                <a:cs typeface="Segoe UI"/>
              </a:rPr>
              <a:t>(pg. 2)</a:t>
            </a:r>
            <a:endParaRPr lang="en-US" sz="1400" dirty="0">
              <a:solidFill>
                <a:schemeClr val="bg1"/>
              </a:solidFill>
            </a:endParaRPr>
          </a:p>
        </p:txBody>
      </p:sp>
      <p:sp>
        <p:nvSpPr>
          <p:cNvPr id="3" name="Text Placeholder 2">
            <a:extLst>
              <a:ext uri="{FF2B5EF4-FFF2-40B4-BE49-F238E27FC236}">
                <a16:creationId xmlns:a16="http://schemas.microsoft.com/office/drawing/2014/main" id="{21CF28C4-9814-4BBF-8F02-B3091CD115C2}"/>
              </a:ext>
            </a:extLst>
          </p:cNvPr>
          <p:cNvSpPr>
            <a:spLocks noGrp="1"/>
          </p:cNvSpPr>
          <p:nvPr>
            <p:ph type="body" idx="1"/>
          </p:nvPr>
        </p:nvSpPr>
        <p:spPr>
          <a:xfrm>
            <a:off x="831850" y="1781299"/>
            <a:ext cx="10515600" cy="4308351"/>
          </a:xfrm>
        </p:spPr>
        <p:txBody>
          <a:bodyPr vert="horz" lIns="91440" tIns="45720" rIns="91440" bIns="45720" rtlCol="0" anchor="t">
            <a:normAutofit fontScale="85000" lnSpcReduction="20000"/>
          </a:bodyPr>
          <a:lstStyle/>
          <a:p>
            <a:r>
              <a:rPr lang="en-US" sz="1800" b="1">
                <a:solidFill>
                  <a:srgbClr val="49473B"/>
                </a:solidFill>
                <a:latin typeface="Segoe UI"/>
                <a:ea typeface="Open Sans"/>
                <a:cs typeface="Open Sans"/>
              </a:rPr>
              <a:t>What types of projects can be funded?</a:t>
            </a:r>
            <a:endParaRPr lang="en-US" sz="1800">
              <a:latin typeface="Segoe UI"/>
            </a:endParaRPr>
          </a:p>
          <a:p>
            <a:endParaRPr lang="en-US" sz="1800" b="1">
              <a:solidFill>
                <a:srgbClr val="49473B"/>
              </a:solidFill>
              <a:latin typeface="Segoe UI"/>
              <a:ea typeface="Open Sans"/>
              <a:cs typeface="Open Sans"/>
            </a:endParaRPr>
          </a:p>
          <a:p>
            <a:pPr marL="285750" indent="-285750">
              <a:buFont typeface="Arial"/>
              <a:buChar char="•"/>
            </a:pPr>
            <a:r>
              <a:rPr lang="en-US" sz="1800">
                <a:solidFill>
                  <a:srgbClr val="49473B"/>
                </a:solidFill>
                <a:latin typeface="Segoe UI"/>
                <a:ea typeface="Open Sans"/>
                <a:cs typeface="Open Sans"/>
              </a:rPr>
              <a:t>Create a student digital navigator program (individual or club) for student and family support, including staff oversight. </a:t>
            </a:r>
            <a:endParaRPr lang="en-US" sz="1800">
              <a:latin typeface="Segoe UI"/>
            </a:endParaRPr>
          </a:p>
          <a:p>
            <a:pPr marL="285750" indent="-285750">
              <a:buFont typeface="Arial"/>
              <a:buChar char="•"/>
            </a:pPr>
            <a:endParaRPr lang="en-US" sz="1800">
              <a:solidFill>
                <a:srgbClr val="49473B"/>
              </a:solidFill>
              <a:latin typeface="Segoe UI"/>
              <a:ea typeface="Open Sans"/>
              <a:cs typeface="Open Sans"/>
            </a:endParaRPr>
          </a:p>
          <a:p>
            <a:pPr marL="285750" indent="-285750">
              <a:buFont typeface="Arial"/>
              <a:buChar char="•"/>
            </a:pPr>
            <a:r>
              <a:rPr lang="en-US" sz="1800">
                <a:solidFill>
                  <a:srgbClr val="49473B"/>
                </a:solidFill>
                <a:latin typeface="Segoe UI"/>
                <a:ea typeface="Open Sans"/>
                <a:cs typeface="Open Sans"/>
              </a:rPr>
              <a:t>Provide support for staff and marketing for creating community asset inventories (identifying community organizations and resources) for digital navigation, connectivity, and acquisition of devices (and related equipment) for students and families.</a:t>
            </a:r>
            <a:endParaRPr lang="en-US" sz="1800">
              <a:latin typeface="Segoe UI"/>
            </a:endParaRPr>
          </a:p>
          <a:p>
            <a:pPr marL="285750" indent="-285750">
              <a:buFont typeface="Arial"/>
              <a:buChar char="•"/>
            </a:pPr>
            <a:endParaRPr lang="en-US" sz="1800">
              <a:solidFill>
                <a:srgbClr val="49473B"/>
              </a:solidFill>
              <a:latin typeface="Segoe UI"/>
              <a:ea typeface="Open Sans"/>
              <a:cs typeface="Open Sans"/>
            </a:endParaRPr>
          </a:p>
          <a:p>
            <a:pPr marL="285750" indent="-285750">
              <a:buFont typeface="Arial"/>
              <a:buChar char="•"/>
            </a:pPr>
            <a:r>
              <a:rPr lang="en-US" sz="1800">
                <a:solidFill>
                  <a:srgbClr val="49473B"/>
                </a:solidFill>
                <a:latin typeface="Segoe UI"/>
                <a:ea typeface="Open Sans"/>
                <a:cs typeface="Open Sans"/>
              </a:rPr>
              <a:t>Acquire resources to establish a student/family-accessible space.  </a:t>
            </a:r>
            <a:endParaRPr lang="en-US" sz="1800">
              <a:latin typeface="Segoe UI"/>
            </a:endParaRPr>
          </a:p>
          <a:p>
            <a:pPr marL="285750" indent="-285750">
              <a:buFont typeface="Arial"/>
              <a:buChar char="•"/>
            </a:pPr>
            <a:endParaRPr lang="en-US" sz="1800">
              <a:solidFill>
                <a:srgbClr val="49473B"/>
              </a:solidFill>
              <a:latin typeface="Segoe UI"/>
              <a:ea typeface="Open Sans"/>
              <a:cs typeface="Open Sans"/>
            </a:endParaRPr>
          </a:p>
          <a:p>
            <a:pPr marL="285750" indent="-285750">
              <a:buFont typeface="Arial"/>
              <a:buChar char="•"/>
            </a:pPr>
            <a:r>
              <a:rPr lang="en-US" sz="1800">
                <a:solidFill>
                  <a:srgbClr val="49473B"/>
                </a:solidFill>
                <a:latin typeface="Segoe UI"/>
                <a:ea typeface="Open Sans"/>
                <a:cs typeface="Open Sans"/>
              </a:rPr>
              <a:t>Provide digital navigation nights/events at your district for students and families.</a:t>
            </a:r>
            <a:endParaRPr lang="en-US" sz="1800">
              <a:latin typeface="Segoe UI"/>
            </a:endParaRPr>
          </a:p>
          <a:p>
            <a:endParaRPr lang="en-US" sz="1800">
              <a:solidFill>
                <a:srgbClr val="49473B"/>
              </a:solidFill>
              <a:latin typeface="Segoe UI"/>
              <a:ea typeface="Open Sans"/>
              <a:cs typeface="Open Sans"/>
            </a:endParaRPr>
          </a:p>
          <a:p>
            <a:pPr marL="285750" indent="-285750">
              <a:buFont typeface="Arial"/>
              <a:buChar char="•"/>
            </a:pPr>
            <a:r>
              <a:rPr lang="en-US" sz="1800">
                <a:solidFill>
                  <a:srgbClr val="49473B"/>
                </a:solidFill>
                <a:latin typeface="Segoe UI"/>
                <a:ea typeface="Open Sans"/>
                <a:cs typeface="Open Sans"/>
              </a:rPr>
              <a:t>Others as applicable to your school or district. </a:t>
            </a:r>
            <a:r>
              <a:rPr lang="en-US" sz="1800" b="1">
                <a:solidFill>
                  <a:srgbClr val="49473B"/>
                </a:solidFill>
                <a:latin typeface="Segoe UI"/>
                <a:ea typeface="Open Sans"/>
                <a:cs typeface="Open Sans"/>
              </a:rPr>
              <a:t> </a:t>
            </a:r>
            <a:endParaRPr lang="en-US" sz="1800">
              <a:latin typeface="Segoe UI"/>
            </a:endParaRPr>
          </a:p>
          <a:p>
            <a:pPr marL="285750" indent="-285750">
              <a:buFont typeface="Arial"/>
              <a:buChar char="•"/>
            </a:pPr>
            <a:endParaRPr lang="en-US" sz="1800" b="1">
              <a:solidFill>
                <a:srgbClr val="49473B"/>
              </a:solidFill>
              <a:latin typeface="Segoe UI"/>
              <a:ea typeface="Open Sans"/>
              <a:cs typeface="Open Sans"/>
            </a:endParaRPr>
          </a:p>
          <a:p>
            <a:pPr>
              <a:buFont typeface="Arial"/>
            </a:pPr>
            <a:r>
              <a:rPr lang="en-US" sz="1800">
                <a:solidFill>
                  <a:srgbClr val="49473B"/>
                </a:solidFill>
                <a:latin typeface="Segoe UI"/>
                <a:ea typeface="Open Sans"/>
                <a:cs typeface="Open Sans"/>
              </a:rPr>
              <a:t>I.e. positions, maybe some h</a:t>
            </a:r>
            <a:r>
              <a:rPr lang="en-US" sz="1800">
                <a:solidFill>
                  <a:schemeClr val="tx1"/>
                </a:solidFill>
                <a:latin typeface="Segoe UI"/>
                <a:ea typeface="Open Sans"/>
                <a:cs typeface="Segoe UI Semibold"/>
              </a:rPr>
              <a:t>ardware</a:t>
            </a:r>
            <a:r>
              <a:rPr lang="en-US" sz="1800">
                <a:solidFill>
                  <a:schemeClr val="tx1"/>
                </a:solidFill>
                <a:latin typeface="Segoe UI"/>
                <a:ea typeface="Calibri" panose="020F0502020204030204" pitchFamily="34" charset="0"/>
                <a:cs typeface="Segoe UI Semibold"/>
              </a:rPr>
              <a:t>: </a:t>
            </a:r>
            <a:r>
              <a:rPr lang="en-US" sz="1800">
                <a:solidFill>
                  <a:srgbClr val="49473B"/>
                </a:solidFill>
                <a:latin typeface="Segoe UI"/>
                <a:ea typeface="Open Sans"/>
                <a:cs typeface="Open Sans"/>
              </a:rPr>
              <a:t> (printers/faxes/tablets/kiosks/interpretation devices) to engage the stakeholders in the program can be covered.</a:t>
            </a:r>
            <a:endParaRPr lang="en-US" sz="1800">
              <a:solidFill>
                <a:schemeClr val="tx1"/>
              </a:solidFill>
              <a:latin typeface="Segoe UI"/>
              <a:ea typeface="Calibri" panose="020F0502020204030204" pitchFamily="34" charset="0"/>
              <a:cs typeface="Segoe UI Semibold"/>
            </a:endParaRPr>
          </a:p>
          <a:p>
            <a:pPr>
              <a:lnSpc>
                <a:spcPct val="107000"/>
              </a:lnSpc>
              <a:spcBef>
                <a:spcPts val="0"/>
              </a:spcBef>
              <a:spcAft>
                <a:spcPts val="800"/>
              </a:spcAft>
            </a:pPr>
            <a:endParaRPr lang="en-US" sz="2000">
              <a:solidFill>
                <a:schemeClr val="tx1"/>
              </a:solidFill>
              <a:latin typeface="Segoe UI"/>
              <a:ea typeface="Calibri" panose="020F0502020204030204" pitchFamily="34" charset="0"/>
              <a:cs typeface="Segoe UI Semibold"/>
            </a:endParaRPr>
          </a:p>
          <a:p>
            <a:pPr>
              <a:lnSpc>
                <a:spcPct val="107000"/>
              </a:lnSpc>
              <a:spcBef>
                <a:spcPts val="0"/>
              </a:spcBef>
              <a:spcAft>
                <a:spcPts val="800"/>
              </a:spcAft>
            </a:pPr>
            <a:endParaRPr lang="en-US" sz="2000" b="1">
              <a:solidFill>
                <a:schemeClr val="tx1"/>
              </a:solidFill>
              <a:latin typeface="Segoe UI Light"/>
              <a:ea typeface="Open Sans"/>
              <a:cs typeface="Segoe UI Semibold"/>
            </a:endParaRPr>
          </a:p>
          <a:p>
            <a:pPr>
              <a:lnSpc>
                <a:spcPct val="107000"/>
              </a:lnSpc>
              <a:spcBef>
                <a:spcPts val="0"/>
              </a:spcBef>
              <a:spcAft>
                <a:spcPts val="800"/>
              </a:spcAft>
            </a:pPr>
            <a:endParaRPr lang="en-US" sz="1200">
              <a:solidFill>
                <a:schemeClr val="tx1"/>
              </a:solidFill>
              <a:latin typeface="Segoe UI"/>
              <a:ea typeface="Calibri" panose="020F0502020204030204" pitchFamily="34" charset="0"/>
              <a:cs typeface="Segoe UI Semibold"/>
            </a:endParaRPr>
          </a:p>
        </p:txBody>
      </p:sp>
    </p:spTree>
    <p:extLst>
      <p:ext uri="{BB962C8B-B14F-4D97-AF65-F5344CB8AC3E}">
        <p14:creationId xmlns:p14="http://schemas.microsoft.com/office/powerpoint/2010/main" val="308449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9D5F86C-DD31-4E37-A59E-111AD15203C8}"/>
              </a:ext>
            </a:extLst>
          </p:cNvPr>
          <p:cNvSpPr>
            <a:spLocks noGrp="1"/>
          </p:cNvSpPr>
          <p:nvPr>
            <p:ph type="body" idx="1"/>
          </p:nvPr>
        </p:nvSpPr>
        <p:spPr>
          <a:xfrm>
            <a:off x="831850" y="1781299"/>
            <a:ext cx="10515600" cy="4308351"/>
          </a:xfrm>
        </p:spPr>
        <p:txBody>
          <a:bodyPr vert="horz" lIns="91440" tIns="45720" rIns="91440" bIns="45720" rtlCol="0" anchor="t">
            <a:normAutofit/>
          </a:bodyPr>
          <a:lstStyle/>
          <a:p>
            <a:pPr marL="342900" indent="-342900">
              <a:spcAft>
                <a:spcPts val="1200"/>
              </a:spcAft>
              <a:buFont typeface="Arial" panose="020B0604020202020204" pitchFamily="34" charset="0"/>
              <a:buChar char="•"/>
            </a:pPr>
            <a:r>
              <a:rPr lang="en-US" sz="3600">
                <a:solidFill>
                  <a:schemeClr val="tx1"/>
                </a:solidFill>
                <a:cs typeface="Segoe UI"/>
              </a:rPr>
              <a:t>Not for classroom tech help </a:t>
            </a:r>
            <a:endParaRPr lang="en-US">
              <a:solidFill>
                <a:schemeClr val="tx1"/>
              </a:solidFill>
              <a:cs typeface="Segoe UI"/>
            </a:endParaRPr>
          </a:p>
          <a:p>
            <a:pPr marL="342900" indent="-342900">
              <a:spcAft>
                <a:spcPts val="1200"/>
              </a:spcAft>
              <a:buFont typeface="Arial" panose="020B0604020202020204" pitchFamily="34" charset="0"/>
              <a:buChar char="•"/>
            </a:pPr>
            <a:r>
              <a:rPr lang="en-US" sz="3600">
                <a:solidFill>
                  <a:schemeClr val="tx1"/>
                </a:solidFill>
                <a:cs typeface="Segoe UI"/>
              </a:rPr>
              <a:t>Not a device focused grant (however, if a device is needed for translation, or a kiosk to provide services, it would be an allowable expense)</a:t>
            </a:r>
            <a:endParaRPr lang="en-US">
              <a:solidFill>
                <a:schemeClr val="tx1"/>
              </a:solidFill>
              <a:cs typeface="Segoe UI"/>
            </a:endParaRPr>
          </a:p>
        </p:txBody>
      </p:sp>
      <p:sp>
        <p:nvSpPr>
          <p:cNvPr id="7" name="Rectangle 6">
            <a:extLst>
              <a:ext uri="{FF2B5EF4-FFF2-40B4-BE49-F238E27FC236}">
                <a16:creationId xmlns:a16="http://schemas.microsoft.com/office/drawing/2014/main" id="{F73F5777-02A9-486E-9ABB-879F60CD0CDC}"/>
              </a:ext>
              <a:ext uri="{C183D7F6-B498-43B3-948B-1728B52AA6E4}">
                <adec:decorative xmlns:adec="http://schemas.microsoft.com/office/drawing/2017/decorative" val="1"/>
              </a:ext>
            </a:extLst>
          </p:cNvPr>
          <p:cNvSpPr/>
          <p:nvPr/>
        </p:nvSpPr>
        <p:spPr>
          <a:xfrm>
            <a:off x="-150313" y="-54610"/>
            <a:ext cx="1219200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4DEAC91-E2EB-474C-A1EC-19EFA47075B0}"/>
              </a:ext>
            </a:extLst>
          </p:cNvPr>
          <p:cNvSpPr txBox="1">
            <a:spLocks noGrp="1"/>
          </p:cNvSpPr>
          <p:nvPr>
            <p:ph type="title" idx="4294967295"/>
          </p:nvPr>
        </p:nvSpPr>
        <p:spPr>
          <a:xfrm>
            <a:off x="838200" y="475014"/>
            <a:ext cx="10515600" cy="9880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bg1"/>
                </a:solidFill>
                <a:effectLst/>
                <a:uLnTx/>
                <a:uFillTx/>
                <a:latin typeface="+mj-lt"/>
                <a:ea typeface="+mj-ea"/>
                <a:cs typeface="+mj-cs"/>
              </a:rPr>
              <a:t>What the Digital Nav grant is not:</a:t>
            </a:r>
          </a:p>
        </p:txBody>
      </p:sp>
    </p:spTree>
    <p:extLst>
      <p:ext uri="{BB962C8B-B14F-4D97-AF65-F5344CB8AC3E}">
        <p14:creationId xmlns:p14="http://schemas.microsoft.com/office/powerpoint/2010/main" val="132434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9D5F86C-DD31-4E37-A59E-111AD15203C8}"/>
              </a:ext>
            </a:extLst>
          </p:cNvPr>
          <p:cNvSpPr>
            <a:spLocks noGrp="1"/>
          </p:cNvSpPr>
          <p:nvPr>
            <p:ph type="body" idx="1"/>
          </p:nvPr>
        </p:nvSpPr>
        <p:spPr>
          <a:xfrm>
            <a:off x="831850" y="1781299"/>
            <a:ext cx="10515600" cy="4308351"/>
          </a:xfrm>
        </p:spPr>
        <p:txBody>
          <a:bodyPr vert="horz" lIns="91440" tIns="45720" rIns="91440" bIns="45720" rtlCol="0" anchor="t">
            <a:normAutofit/>
          </a:bodyPr>
          <a:lstStyle/>
          <a:p>
            <a:pPr>
              <a:spcAft>
                <a:spcPts val="1200"/>
              </a:spcAft>
            </a:pPr>
            <a:r>
              <a:rPr lang="en-US" sz="3600" dirty="0">
                <a:solidFill>
                  <a:schemeClr val="tx1"/>
                </a:solidFill>
                <a:cs typeface="Segoe UI"/>
              </a:rPr>
              <a:t>Aimed at Student/Individualized Classroom support – </a:t>
            </a:r>
          </a:p>
          <a:p>
            <a:pPr marL="571500" indent="-571500">
              <a:spcAft>
                <a:spcPts val="1200"/>
              </a:spcAft>
              <a:buChar char="•"/>
            </a:pPr>
            <a:r>
              <a:rPr lang="en-US" sz="3600" dirty="0">
                <a:solidFill>
                  <a:schemeClr val="tx1"/>
                </a:solidFill>
                <a:cs typeface="Segoe UI"/>
              </a:rPr>
              <a:t>Not at the same scope and scale as previous DEI program grants such as FP 188/186.  </a:t>
            </a:r>
          </a:p>
          <a:p>
            <a:pPr marL="571500" indent="-571500">
              <a:spcAft>
                <a:spcPts val="1200"/>
              </a:spcAft>
              <a:buChar char="•"/>
            </a:pPr>
            <a:r>
              <a:rPr lang="en-US" sz="3600" dirty="0">
                <a:solidFill>
                  <a:schemeClr val="tx1"/>
                </a:solidFill>
                <a:cs typeface="Segoe UI"/>
              </a:rPr>
              <a:t>Not district or school site level scope. </a:t>
            </a:r>
          </a:p>
          <a:p>
            <a:pPr>
              <a:spcAft>
                <a:spcPts val="1200"/>
              </a:spcAft>
            </a:pPr>
            <a:r>
              <a:rPr lang="en-US" sz="3600" dirty="0">
                <a:solidFill>
                  <a:schemeClr val="tx1"/>
                </a:solidFill>
                <a:cs typeface="Segoe UI"/>
              </a:rPr>
              <a:t>Should be supporting students with specific needs.</a:t>
            </a:r>
          </a:p>
          <a:p>
            <a:pPr>
              <a:spcAft>
                <a:spcPts val="1200"/>
              </a:spcAft>
            </a:pPr>
            <a:endParaRPr lang="en-US" sz="3600" dirty="0">
              <a:solidFill>
                <a:schemeClr val="tx1"/>
              </a:solidFill>
              <a:cs typeface="Segoe UI"/>
            </a:endParaRPr>
          </a:p>
          <a:p>
            <a:pPr marL="342900" indent="-342900">
              <a:spcAft>
                <a:spcPts val="1200"/>
              </a:spcAft>
              <a:buFont typeface="Arial" panose="020B0604020202020204" pitchFamily="34" charset="0"/>
              <a:buChar char="•"/>
            </a:pPr>
            <a:endParaRPr lang="en-US" sz="3600" dirty="0">
              <a:solidFill>
                <a:schemeClr val="tx1"/>
              </a:solidFill>
              <a:cs typeface="Segoe UI"/>
            </a:endParaRPr>
          </a:p>
        </p:txBody>
      </p:sp>
      <p:sp>
        <p:nvSpPr>
          <p:cNvPr id="7" name="Rectangle 6">
            <a:extLst>
              <a:ext uri="{FF2B5EF4-FFF2-40B4-BE49-F238E27FC236}">
                <a16:creationId xmlns:a16="http://schemas.microsoft.com/office/drawing/2014/main" id="{F73F5777-02A9-486E-9ABB-879F60CD0CDC}"/>
              </a:ext>
              <a:ext uri="{C183D7F6-B498-43B3-948B-1728B52AA6E4}">
                <adec:decorative xmlns:adec="http://schemas.microsoft.com/office/drawing/2017/decorative" val="1"/>
              </a:ext>
            </a:extLst>
          </p:cNvPr>
          <p:cNvSpPr/>
          <p:nvPr/>
        </p:nvSpPr>
        <p:spPr>
          <a:xfrm>
            <a:off x="-150313" y="-54610"/>
            <a:ext cx="1219200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4DEAC91-E2EB-474C-A1EC-19EFA47075B0}"/>
              </a:ext>
            </a:extLst>
          </p:cNvPr>
          <p:cNvSpPr txBox="1">
            <a:spLocks noGrp="1"/>
          </p:cNvSpPr>
          <p:nvPr>
            <p:ph type="title" idx="4294967295"/>
          </p:nvPr>
        </p:nvSpPr>
        <p:spPr>
          <a:xfrm>
            <a:off x="838200" y="475014"/>
            <a:ext cx="10515600" cy="9880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bg1"/>
                </a:solidFill>
                <a:effectLst/>
                <a:uLnTx/>
                <a:uFillTx/>
                <a:latin typeface="+mj-lt"/>
                <a:ea typeface="+mj-ea"/>
                <a:cs typeface="+mj-cs"/>
              </a:rPr>
              <a:t>What the Adaptive/Inclusive grant is not:</a:t>
            </a:r>
          </a:p>
        </p:txBody>
      </p:sp>
    </p:spTree>
    <p:extLst>
      <p:ext uri="{BB962C8B-B14F-4D97-AF65-F5344CB8AC3E}">
        <p14:creationId xmlns:p14="http://schemas.microsoft.com/office/powerpoint/2010/main" val="265026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B61D4C-1EE6-42A6-9031-625820EDC26A}"/>
              </a:ext>
              <a:ext uri="{C183D7F6-B498-43B3-948B-1728B52AA6E4}">
                <adec:decorative xmlns:adec="http://schemas.microsoft.com/office/drawing/2017/decorative" val="1"/>
              </a:ext>
            </a:extLst>
          </p:cNvPr>
          <p:cNvSpPr/>
          <p:nvPr/>
        </p:nvSpPr>
        <p:spPr>
          <a:xfrm>
            <a:off x="0" y="-1"/>
            <a:ext cx="1219200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B0B0D9-6B37-4B0F-88AD-748155281770}"/>
              </a:ext>
            </a:extLst>
          </p:cNvPr>
          <p:cNvSpPr>
            <a:spLocks noGrp="1"/>
          </p:cNvSpPr>
          <p:nvPr>
            <p:ph type="title"/>
          </p:nvPr>
        </p:nvSpPr>
        <p:spPr>
          <a:xfrm>
            <a:off x="838200" y="475014"/>
            <a:ext cx="10515600" cy="988002"/>
          </a:xfrm>
        </p:spPr>
        <p:txBody>
          <a:bodyPr>
            <a:normAutofit fontScale="90000"/>
          </a:bodyPr>
          <a:lstStyle/>
          <a:p>
            <a:r>
              <a:rPr lang="en-US" dirty="0">
                <a:solidFill>
                  <a:schemeClr val="bg1"/>
                </a:solidFill>
              </a:rPr>
              <a:t>Adaptive/Inclusive Tech Grant</a:t>
            </a:r>
            <a:br>
              <a:rPr lang="en-US" dirty="0">
                <a:solidFill>
                  <a:schemeClr val="bg1"/>
                </a:solidFill>
              </a:rPr>
            </a:br>
            <a:r>
              <a:rPr lang="en-US" dirty="0">
                <a:solidFill>
                  <a:schemeClr val="bg1"/>
                </a:solidFill>
              </a:rPr>
              <a:t>Overview (FP 282)</a:t>
            </a:r>
          </a:p>
        </p:txBody>
      </p:sp>
      <p:sp>
        <p:nvSpPr>
          <p:cNvPr id="3" name="Text Placeholder 2">
            <a:extLst>
              <a:ext uri="{FF2B5EF4-FFF2-40B4-BE49-F238E27FC236}">
                <a16:creationId xmlns:a16="http://schemas.microsoft.com/office/drawing/2014/main" id="{21CF28C4-9814-4BBF-8F02-B3091CD115C2}"/>
              </a:ext>
            </a:extLst>
          </p:cNvPr>
          <p:cNvSpPr>
            <a:spLocks noGrp="1"/>
          </p:cNvSpPr>
          <p:nvPr>
            <p:ph type="body" idx="1"/>
          </p:nvPr>
        </p:nvSpPr>
        <p:spPr>
          <a:xfrm>
            <a:off x="831850" y="1781299"/>
            <a:ext cx="10515600" cy="4308351"/>
          </a:xfrm>
        </p:spPr>
        <p:txBody>
          <a:bodyPr>
            <a:normAutofit fontScale="92500" lnSpcReduction="10000"/>
          </a:bodyPr>
          <a:lstStyle/>
          <a:p>
            <a:pPr marL="342900" indent="-342900">
              <a:spcAft>
                <a:spcPts val="1200"/>
              </a:spcAft>
              <a:buFont typeface="Arial" panose="020B0604020202020204" pitchFamily="34" charset="0"/>
              <a:buChar char="•"/>
            </a:pPr>
            <a:r>
              <a:rPr lang="en-US" sz="3200">
                <a:solidFill>
                  <a:schemeClr val="tx1"/>
                </a:solidFill>
              </a:rPr>
              <a:t>Adaptive Technologies: Devices that usually support one student being able to come to the table for equitable learning</a:t>
            </a:r>
          </a:p>
          <a:p>
            <a:pPr marL="342900" indent="-342900">
              <a:spcAft>
                <a:spcPts val="1200"/>
              </a:spcAft>
              <a:buFont typeface="Arial" panose="020B0604020202020204" pitchFamily="34" charset="0"/>
              <a:buChar char="•"/>
            </a:pPr>
            <a:r>
              <a:rPr lang="en-US" sz="3200">
                <a:solidFill>
                  <a:schemeClr val="tx1"/>
                </a:solidFill>
              </a:rPr>
              <a:t>Inclusive Technologies: Devices that allow multiple students to come to the table in various ways for equitable learning</a:t>
            </a:r>
          </a:p>
          <a:p>
            <a:pPr marL="342900" indent="-342900">
              <a:spcAft>
                <a:spcPts val="1200"/>
              </a:spcAft>
              <a:buFont typeface="Arial" panose="020B0604020202020204" pitchFamily="34" charset="0"/>
              <a:buChar char="•"/>
            </a:pPr>
            <a:r>
              <a:rPr lang="en-US" sz="3200">
                <a:solidFill>
                  <a:schemeClr val="tx1"/>
                </a:solidFill>
              </a:rPr>
              <a:t>$1.1 Million set aside with max awards of $25,000</a:t>
            </a:r>
          </a:p>
          <a:p>
            <a:pPr marL="342900" indent="-342900">
              <a:spcAft>
                <a:spcPts val="1200"/>
              </a:spcAft>
              <a:buFont typeface="Arial" panose="020B0604020202020204" pitchFamily="34" charset="0"/>
              <a:buChar char="•"/>
            </a:pPr>
            <a:r>
              <a:rPr lang="en-US" sz="3200">
                <a:solidFill>
                  <a:schemeClr val="tx1"/>
                </a:solidFill>
              </a:rPr>
              <a:t>Non-competitive, based on need, previous work establish by DEI grants, quality of grant, and clearly developed plan.</a:t>
            </a:r>
          </a:p>
          <a:p>
            <a:pPr>
              <a:spcAft>
                <a:spcPts val="1200"/>
              </a:spcAft>
            </a:pPr>
            <a:endParaRPr lang="en-US" sz="3200">
              <a:solidFill>
                <a:schemeClr val="tx1"/>
              </a:solidFill>
            </a:endParaRPr>
          </a:p>
        </p:txBody>
      </p:sp>
    </p:spTree>
    <p:extLst>
      <p:ext uri="{BB962C8B-B14F-4D97-AF65-F5344CB8AC3E}">
        <p14:creationId xmlns:p14="http://schemas.microsoft.com/office/powerpoint/2010/main" val="140541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2021" id="{4D9F2BF3-A7DF-41CA-92EF-EAA0B5D8D671}" vid="{8D9E45D8-B76A-40CC-AA2C-2064184B69E9}"/>
    </a:ext>
  </a:extLst>
</a:theme>
</file>

<file path=ppt/theme/theme2.xml><?xml version="1.0" encoding="utf-8"?>
<a:theme xmlns:a="http://schemas.openxmlformats.org/drawingml/2006/main" name="Content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2021" id="{4D9F2BF3-A7DF-41CA-92EF-EAA0B5D8D671}" vid="{9A4B9B34-A3E8-4DE4-B1C7-DF3CBFA6ACD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7376B0A216F04981293E94E7A7E94D" ma:contentTypeVersion="17" ma:contentTypeDescription="Create a new document." ma:contentTypeScope="" ma:versionID="1a67418685d2708c46f9311977c469b7">
  <xsd:schema xmlns:xsd="http://www.w3.org/2001/XMLSchema" xmlns:xs="http://www.w3.org/2001/XMLSchema" xmlns:p="http://schemas.microsoft.com/office/2006/metadata/properties" xmlns:ns2="185eb6c7-00ac-4f9b-93df-9a70b651132e" xmlns:ns3="78925d97-f750-4670-b9e4-db875bde4e56" targetNamespace="http://schemas.microsoft.com/office/2006/metadata/properties" ma:root="true" ma:fieldsID="d9461287686c420aee3a9a030b515a3d" ns2:_="" ns3:_="">
    <xsd:import namespace="185eb6c7-00ac-4f9b-93df-9a70b651132e"/>
    <xsd:import namespace="78925d97-f750-4670-b9e4-db875bde4e5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5eb6c7-00ac-4f9b-93df-9a70b6511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1e96cc0-46bd-46ca-9217-af340b20b2c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925d97-f750-4670-b9e4-db875bde4e5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729a87b-ca95-4b0c-ba32-18053dec9776}" ma:internalName="TaxCatchAll" ma:showField="CatchAllData" ma:web="78925d97-f750-4670-b9e4-db875bde4e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8925d97-f750-4670-b9e4-db875bde4e56" xsi:nil="true"/>
    <lcf76f155ced4ddcb4097134ff3c332f xmlns="185eb6c7-00ac-4f9b-93df-9a70b651132e">
      <Terms xmlns="http://schemas.microsoft.com/office/infopath/2007/PartnerControls"/>
    </lcf76f155ced4ddcb4097134ff3c332f>
    <SharedWithUsers xmlns="78925d97-f750-4670-b9e4-db875bde4e56">
      <UserInfo>
        <DisplayName>Ana Ketch</DisplayName>
        <AccountId>51</AccountId>
        <AccountType/>
      </UserInfo>
      <UserInfo>
        <DisplayName>KC Merchant</DisplayName>
        <AccountId>28</AccountId>
        <AccountType/>
      </UserInfo>
    </SharedWithUsers>
  </documentManagement>
</p:properties>
</file>

<file path=customXml/itemProps1.xml><?xml version="1.0" encoding="utf-8"?>
<ds:datastoreItem xmlns:ds="http://schemas.openxmlformats.org/officeDocument/2006/customXml" ds:itemID="{0527EE9E-D61E-4B04-B2F1-2215D5391437}">
  <ds:schemaRefs>
    <ds:schemaRef ds:uri="185eb6c7-00ac-4f9b-93df-9a70b651132e"/>
    <ds:schemaRef ds:uri="78925d97-f750-4670-b9e4-db875bde4e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02E2506-6F46-474D-A8B5-41AA2BE82D9E}">
  <ds:schemaRefs>
    <ds:schemaRef ds:uri="http://schemas.microsoft.com/sharepoint/v3/contenttype/forms"/>
  </ds:schemaRefs>
</ds:datastoreItem>
</file>

<file path=customXml/itemProps3.xml><?xml version="1.0" encoding="utf-8"?>
<ds:datastoreItem xmlns:ds="http://schemas.openxmlformats.org/officeDocument/2006/customXml" ds:itemID="{31E8CD39-01C8-448B-93E4-657053375E90}">
  <ds:schemaRefs>
    <ds:schemaRef ds:uri="185eb6c7-00ac-4f9b-93df-9a70b651132e"/>
    <ds:schemaRef ds:uri="78925d97-f750-4670-b9e4-db875bde4e5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PowerPoint-Template-2021</Template>
  <TotalTime>4</TotalTime>
  <Words>1282</Words>
  <Application>Microsoft Office PowerPoint</Application>
  <PresentationFormat>Widescreen</PresentationFormat>
  <Paragraphs>137</Paragraphs>
  <Slides>18</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Open Sans</vt:lpstr>
      <vt:lpstr>Segoe UI</vt:lpstr>
      <vt:lpstr>Segoe UI Light</vt:lpstr>
      <vt:lpstr>Symbol</vt:lpstr>
      <vt:lpstr>Title Slides</vt:lpstr>
      <vt:lpstr>Content Slides</vt:lpstr>
      <vt:lpstr>Adaptive/Inclusive Technology and  Digital Navigation Grants   2023/2024</vt:lpstr>
      <vt:lpstr>Agenda</vt:lpstr>
      <vt:lpstr>Digital Navigation Grant (FP 280)</vt:lpstr>
      <vt:lpstr>Digital Navigation Grant (FP 280)</vt:lpstr>
      <vt:lpstr>Digital Navigation Grant (FP 280)</vt:lpstr>
      <vt:lpstr>Digital Navigation (pg. 2)</vt:lpstr>
      <vt:lpstr>What the Digital Nav grant is not:</vt:lpstr>
      <vt:lpstr>What the Adaptive/Inclusive grant is not:</vt:lpstr>
      <vt:lpstr>Adaptive/Inclusive Tech Grant Overview (FP 282)</vt:lpstr>
      <vt:lpstr>Sample Purchases</vt:lpstr>
      <vt:lpstr>Sample PD</vt:lpstr>
      <vt:lpstr>How to apply</vt:lpstr>
      <vt:lpstr>How to apply</vt:lpstr>
      <vt:lpstr>How to apply</vt:lpstr>
      <vt:lpstr>Who should apply?</vt:lpstr>
      <vt:lpstr>Things to consider:</vt:lpstr>
      <vt:lpstr>Q &amp; A</vt:lpstr>
      <vt:lpstr>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Equity Grant Overview</dc:title>
  <dc:subject>HB 1365 Grant Funding</dc:subject>
  <dc:creator>OSPI;KC Merchant</dc:creator>
  <cp:lastModifiedBy>Tracey Tamashiro</cp:lastModifiedBy>
  <cp:revision>2</cp:revision>
  <dcterms:created xsi:type="dcterms:W3CDTF">2021-04-30T15:22:26Z</dcterms:created>
  <dcterms:modified xsi:type="dcterms:W3CDTF">2023-11-27T15:19:36Z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0x010100D57376B0A216F04981293E94E7A7E94D</vt:lpwstr>
  </property>
  <property fmtid="{D5CDD505-2E9C-101B-9397-08002B2CF9AE}" pid="3" name="Audience">
    <vt:lpwstr>;#General;#</vt:lpwstr>
  </property>
  <property fmtid="{D5CDD505-2E9C-101B-9397-08002B2CF9AE}" pid="4" name="FileCategory">
    <vt:lpwstr>Template</vt:lpwstr>
  </property>
  <property fmtid="{D5CDD505-2E9C-101B-9397-08002B2CF9AE}" pid="5" name="FileOwner">
    <vt:lpwstr>Communications</vt:lpwstr>
  </property>
  <property fmtid="{D5CDD505-2E9C-101B-9397-08002B2CF9AE}" pid="6" name="Audience0">
    <vt:lpwstr>;#New Employees;#</vt:lpwstr>
  </property>
  <property fmtid="{D5CDD505-2E9C-101B-9397-08002B2CF9AE}" pid="7" name="MediaServiceImageTags">
    <vt:lpwstr/>
  </property>
</Properties>
</file>