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477_33EB7590.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2" r:id="rId5"/>
  </p:sldMasterIdLst>
  <p:notesMasterIdLst>
    <p:notesMasterId r:id="rId46"/>
  </p:notesMasterIdLst>
  <p:handoutMasterIdLst>
    <p:handoutMasterId r:id="rId47"/>
  </p:handoutMasterIdLst>
  <p:sldIdLst>
    <p:sldId id="310" r:id="rId6"/>
    <p:sldId id="260" r:id="rId7"/>
    <p:sldId id="839" r:id="rId8"/>
    <p:sldId id="1178" r:id="rId9"/>
    <p:sldId id="314" r:id="rId10"/>
    <p:sldId id="1156" r:id="rId11"/>
    <p:sldId id="440" r:id="rId12"/>
    <p:sldId id="1150" r:id="rId13"/>
    <p:sldId id="1173" r:id="rId14"/>
    <p:sldId id="1176" r:id="rId15"/>
    <p:sldId id="841" r:id="rId16"/>
    <p:sldId id="846" r:id="rId17"/>
    <p:sldId id="441" r:id="rId18"/>
    <p:sldId id="1075" r:id="rId19"/>
    <p:sldId id="1174" r:id="rId20"/>
    <p:sldId id="827" r:id="rId21"/>
    <p:sldId id="1132" r:id="rId22"/>
    <p:sldId id="1134" r:id="rId23"/>
    <p:sldId id="1135" r:id="rId24"/>
    <p:sldId id="1136" r:id="rId25"/>
    <p:sldId id="1175" r:id="rId26"/>
    <p:sldId id="1140" r:id="rId27"/>
    <p:sldId id="834" r:id="rId28"/>
    <p:sldId id="830" r:id="rId29"/>
    <p:sldId id="908" r:id="rId30"/>
    <p:sldId id="1060" r:id="rId31"/>
    <p:sldId id="1057" r:id="rId32"/>
    <p:sldId id="1072" r:id="rId33"/>
    <p:sldId id="1192" r:id="rId34"/>
    <p:sldId id="1179" r:id="rId35"/>
    <p:sldId id="1167" r:id="rId36"/>
    <p:sldId id="1177" r:id="rId37"/>
    <p:sldId id="1186" r:id="rId38"/>
    <p:sldId id="1187" r:id="rId39"/>
    <p:sldId id="1194" r:id="rId40"/>
    <p:sldId id="1193" r:id="rId41"/>
    <p:sldId id="1142" r:id="rId42"/>
    <p:sldId id="1143" r:id="rId43"/>
    <p:sldId id="349" r:id="rId44"/>
    <p:sldId id="26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261ED9-D4A3-4106-BA2A-25EA95796D63}">
          <p14:sldIdLst>
            <p14:sldId id="310"/>
            <p14:sldId id="260"/>
          </p14:sldIdLst>
        </p14:section>
        <p14:section name="Learning Objectives and Scope" id="{CA645B81-D789-431F-A366-49C84A6FDB2D}">
          <p14:sldIdLst>
            <p14:sldId id="839"/>
            <p14:sldId id="1178"/>
          </p14:sldIdLst>
        </p14:section>
        <p14:section name="Preventing and Recognizing Discrimination" id="{8A60D9B5-BBE9-407C-BC3F-F880F301CA67}">
          <p14:sldIdLst>
            <p14:sldId id="314"/>
            <p14:sldId id="1156"/>
            <p14:sldId id="440"/>
            <p14:sldId id="1150"/>
            <p14:sldId id="1173"/>
            <p14:sldId id="1176"/>
            <p14:sldId id="841"/>
            <p14:sldId id="846"/>
            <p14:sldId id="441"/>
            <p14:sldId id="1075"/>
            <p14:sldId id="1174"/>
            <p14:sldId id="827"/>
            <p14:sldId id="1132"/>
            <p14:sldId id="1134"/>
            <p14:sldId id="1135"/>
            <p14:sldId id="1136"/>
            <p14:sldId id="1175"/>
          </p14:sldIdLst>
        </p14:section>
        <p14:section name="Responding to Potential Discrimination" id="{C30DD320-4C88-4F9C-87E4-50AF54E3D5AD}">
          <p14:sldIdLst>
            <p14:sldId id="1140"/>
            <p14:sldId id="834"/>
            <p14:sldId id="830"/>
            <p14:sldId id="908"/>
            <p14:sldId id="1060"/>
            <p14:sldId id="1057"/>
            <p14:sldId id="1072"/>
            <p14:sldId id="1192"/>
            <p14:sldId id="1179"/>
            <p14:sldId id="1167"/>
          </p14:sldIdLst>
        </p14:section>
        <p14:section name="Eliminating Bias" id="{5B397504-2C2B-4416-98B5-9000F234D86A}">
          <p14:sldIdLst>
            <p14:sldId id="1177"/>
            <p14:sldId id="1186"/>
            <p14:sldId id="1187"/>
            <p14:sldId id="1194"/>
            <p14:sldId id="1193"/>
          </p14:sldIdLst>
        </p14:section>
        <p14:section name="Conclusion" id="{08B63C0D-CD79-4E2B-A68C-06B7F8D6BCD5}">
          <p14:sldIdLst>
            <p14:sldId id="1142"/>
            <p14:sldId id="1143"/>
            <p14:sldId id="349"/>
            <p14:sldId id="2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3A8CFF-8E1D-BB16-603B-F8C06032697F}" name="Kasha Roseta" initials="KR" userId="S::kasha.roseta@k12.wa.us::f12b3806-b65f-4f0b-bb7b-e674116141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EB"/>
    <a:srgbClr val="424340"/>
    <a:srgbClr val="40403D"/>
    <a:srgbClr val="FBC63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71" autoAdjust="0"/>
    <p:restoredTop sz="61391" autoAdjust="0"/>
  </p:normalViewPr>
  <p:slideViewPr>
    <p:cSldViewPr snapToGrid="0">
      <p:cViewPr varScale="1">
        <p:scale>
          <a:sx n="68" d="100"/>
          <a:sy n="68" d="100"/>
        </p:scale>
        <p:origin x="1092" y="72"/>
      </p:cViewPr>
      <p:guideLst/>
    </p:cSldViewPr>
  </p:slideViewPr>
  <p:outlineViewPr>
    <p:cViewPr>
      <p:scale>
        <a:sx n="33" d="100"/>
        <a:sy n="33" d="100"/>
      </p:scale>
      <p:origin x="0" y="-894"/>
    </p:cViewPr>
  </p:outlineViewPr>
  <p:notesTextViewPr>
    <p:cViewPr>
      <p:scale>
        <a:sx n="100" d="100"/>
        <a:sy n="100" d="100"/>
      </p:scale>
      <p:origin x="0" y="0"/>
    </p:cViewPr>
  </p:notesTextViewPr>
  <p:sorterViewPr>
    <p:cViewPr varScale="1">
      <p:scale>
        <a:sx n="1" d="1"/>
        <a:sy n="1" d="1"/>
      </p:scale>
      <p:origin x="0" y="-10158"/>
    </p:cViewPr>
  </p:sorter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omments/modernComment_477_33EB7590.xml><?xml version="1.0" encoding="utf-8"?>
<p188:cmLst xmlns:a="http://schemas.openxmlformats.org/drawingml/2006/main" xmlns:r="http://schemas.openxmlformats.org/officeDocument/2006/relationships" xmlns:p188="http://schemas.microsoft.com/office/powerpoint/2018/8/main">
  <p188:cm id="{4ADA8753-C8D1-4E5B-842A-3AD51EFF5716}" authorId="{083A8CFF-8E1D-BB16-603B-F8C06032697F}" created="2024-10-04T17:09:36.821">
    <ac:txMkLst xmlns:ac="http://schemas.microsoft.com/office/drawing/2013/main/command">
      <pc:docMk xmlns:pc="http://schemas.microsoft.com/office/powerpoint/2013/main/command"/>
      <pc:sldMk xmlns:pc="http://schemas.microsoft.com/office/powerpoint/2013/main/command" cId="871069072" sldId="1143"/>
      <ac:spMk id="4" creationId="{AE947084-7F55-D4EA-E3CC-C9C47B3EC98F}"/>
      <ac:txMk cp="224" len="5">
        <ac:context len="344" hash="1713603668"/>
      </ac:txMk>
    </ac:txMkLst>
    <p188:pos x="4568190" y="2380615"/>
    <p188:txBody>
      <a:bodyPr/>
      <a:lstStyle/>
      <a:p>
        <a:r>
          <a:rPr lang="en-US"/>
          <a:t>Double check links.</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758E52-408E-4F8B-BDB4-FE360974F1AF}" type="doc">
      <dgm:prSet loTypeId="urn:microsoft.com/office/officeart/2005/8/layout/architecture" loCatId="list" qsTypeId="urn:microsoft.com/office/officeart/2005/8/quickstyle/simple2" qsCatId="simple" csTypeId="urn:microsoft.com/office/officeart/2005/8/colors/colorful1" csCatId="colorful" phldr="1"/>
      <dgm:spPr/>
      <dgm:t>
        <a:bodyPr/>
        <a:lstStyle/>
        <a:p>
          <a:endParaRPr lang="en-US"/>
        </a:p>
      </dgm:t>
    </dgm:pt>
    <dgm:pt modelId="{1AF4BD14-4A11-4539-AFCB-4EF73C6A9BAB}">
      <dgm:prSet/>
      <dgm:spPr>
        <a:solidFill>
          <a:schemeClr val="accent4">
            <a:lumMod val="50000"/>
          </a:schemeClr>
        </a:solidFill>
      </dgm:spPr>
      <dgm:t>
        <a:bodyPr/>
        <a:lstStyle/>
        <a:p>
          <a:r>
            <a:rPr lang="en-US" b="1" dirty="0"/>
            <a:t>Preventing &amp; Recognizing Discrimination</a:t>
          </a:r>
        </a:p>
      </dgm:t>
    </dgm:pt>
    <dgm:pt modelId="{46E627AE-E65F-4193-9BE4-659B8AF53E60}" type="parTrans" cxnId="{8A64A9AC-0F0A-4B6F-8854-802424F9931E}">
      <dgm:prSet/>
      <dgm:spPr/>
      <dgm:t>
        <a:bodyPr/>
        <a:lstStyle/>
        <a:p>
          <a:endParaRPr lang="en-US"/>
        </a:p>
      </dgm:t>
    </dgm:pt>
    <dgm:pt modelId="{9CCB09D3-944A-423F-B2DE-A4798A01503F}" type="sibTrans" cxnId="{8A64A9AC-0F0A-4B6F-8854-802424F9931E}">
      <dgm:prSet/>
      <dgm:spPr/>
      <dgm:t>
        <a:bodyPr/>
        <a:lstStyle/>
        <a:p>
          <a:endParaRPr lang="en-US"/>
        </a:p>
      </dgm:t>
    </dgm:pt>
    <dgm:pt modelId="{C25BE93C-77CC-4F91-B615-CB1A77147DE5}">
      <dgm:prSet/>
      <dgm:spPr>
        <a:solidFill>
          <a:schemeClr val="accent3"/>
        </a:solidFill>
      </dgm:spPr>
      <dgm:t>
        <a:bodyPr/>
        <a:lstStyle/>
        <a:p>
          <a:r>
            <a:rPr lang="en-US" b="1" dirty="0"/>
            <a:t>Responding to Discrimination</a:t>
          </a:r>
        </a:p>
      </dgm:t>
    </dgm:pt>
    <dgm:pt modelId="{EA26FD97-7B4D-4B67-8C30-97FF4F26F742}" type="parTrans" cxnId="{1B3E9AEB-34C0-4400-BE21-D6AF0E4EF2CC}">
      <dgm:prSet/>
      <dgm:spPr/>
      <dgm:t>
        <a:bodyPr/>
        <a:lstStyle/>
        <a:p>
          <a:endParaRPr lang="en-US"/>
        </a:p>
      </dgm:t>
    </dgm:pt>
    <dgm:pt modelId="{B85480D4-D8EE-488D-9892-4AC5F253798C}" type="sibTrans" cxnId="{1B3E9AEB-34C0-4400-BE21-D6AF0E4EF2CC}">
      <dgm:prSet/>
      <dgm:spPr/>
      <dgm:t>
        <a:bodyPr/>
        <a:lstStyle/>
        <a:p>
          <a:endParaRPr lang="en-US"/>
        </a:p>
      </dgm:t>
    </dgm:pt>
    <dgm:pt modelId="{4C466E3A-2810-484A-BF09-B9A24DE860DF}">
      <dgm:prSet/>
      <dgm:spPr>
        <a:solidFill>
          <a:schemeClr val="accent4">
            <a:lumMod val="75000"/>
          </a:schemeClr>
        </a:solidFill>
      </dgm:spPr>
      <dgm:t>
        <a:bodyPr/>
        <a:lstStyle/>
        <a:p>
          <a:r>
            <a:rPr lang="en-US" b="1" dirty="0"/>
            <a:t>Eliminating Bias</a:t>
          </a:r>
        </a:p>
      </dgm:t>
    </dgm:pt>
    <dgm:pt modelId="{116BD594-B46F-4071-9EC0-343ECB9DDE90}" type="parTrans" cxnId="{E8FAD0E6-5020-46C9-9D64-95F2DCA23B9F}">
      <dgm:prSet/>
      <dgm:spPr/>
      <dgm:t>
        <a:bodyPr/>
        <a:lstStyle/>
        <a:p>
          <a:endParaRPr lang="en-US"/>
        </a:p>
      </dgm:t>
    </dgm:pt>
    <dgm:pt modelId="{9744FAE0-92B9-481C-BE51-885CE0D93532}" type="sibTrans" cxnId="{E8FAD0E6-5020-46C9-9D64-95F2DCA23B9F}">
      <dgm:prSet/>
      <dgm:spPr/>
      <dgm:t>
        <a:bodyPr/>
        <a:lstStyle/>
        <a:p>
          <a:endParaRPr lang="en-US"/>
        </a:p>
      </dgm:t>
    </dgm:pt>
    <dgm:pt modelId="{DE8C0748-68A3-46C6-B26D-0B5FA48F7715}" type="pres">
      <dgm:prSet presAssocID="{1E758E52-408E-4F8B-BDB4-FE360974F1AF}" presName="Name0" presStyleCnt="0">
        <dgm:presLayoutVars>
          <dgm:chPref val="1"/>
          <dgm:dir/>
          <dgm:animOne val="branch"/>
          <dgm:animLvl val="lvl"/>
          <dgm:resizeHandles/>
        </dgm:presLayoutVars>
      </dgm:prSet>
      <dgm:spPr/>
    </dgm:pt>
    <dgm:pt modelId="{1607A0DE-ADEF-4185-9D8B-7A6828BCAD12}" type="pres">
      <dgm:prSet presAssocID="{1AF4BD14-4A11-4539-AFCB-4EF73C6A9BAB}" presName="vertOne" presStyleCnt="0"/>
      <dgm:spPr/>
    </dgm:pt>
    <dgm:pt modelId="{7F39F3DE-5807-4C60-B956-DC7C9E1A0E6D}" type="pres">
      <dgm:prSet presAssocID="{1AF4BD14-4A11-4539-AFCB-4EF73C6A9BAB}" presName="txOne" presStyleLbl="node0" presStyleIdx="0" presStyleCnt="3">
        <dgm:presLayoutVars>
          <dgm:chPref val="3"/>
        </dgm:presLayoutVars>
      </dgm:prSet>
      <dgm:spPr/>
    </dgm:pt>
    <dgm:pt modelId="{19FA8AD0-FC8B-4741-AFC2-E7AA16E07DFE}" type="pres">
      <dgm:prSet presAssocID="{1AF4BD14-4A11-4539-AFCB-4EF73C6A9BAB}" presName="horzOne" presStyleCnt="0"/>
      <dgm:spPr/>
    </dgm:pt>
    <dgm:pt modelId="{1DD4DD4F-3A31-4299-B13F-243B4E680C35}" type="pres">
      <dgm:prSet presAssocID="{9CCB09D3-944A-423F-B2DE-A4798A01503F}" presName="sibSpaceOne" presStyleCnt="0"/>
      <dgm:spPr/>
    </dgm:pt>
    <dgm:pt modelId="{FAB4414F-61CB-409B-8C01-FAE63F0CF39E}" type="pres">
      <dgm:prSet presAssocID="{C25BE93C-77CC-4F91-B615-CB1A77147DE5}" presName="vertOne" presStyleCnt="0"/>
      <dgm:spPr/>
    </dgm:pt>
    <dgm:pt modelId="{B39319CF-DA0F-435E-A61C-1F63BDD39629}" type="pres">
      <dgm:prSet presAssocID="{C25BE93C-77CC-4F91-B615-CB1A77147DE5}" presName="txOne" presStyleLbl="node0" presStyleIdx="1" presStyleCnt="3">
        <dgm:presLayoutVars>
          <dgm:chPref val="3"/>
        </dgm:presLayoutVars>
      </dgm:prSet>
      <dgm:spPr/>
    </dgm:pt>
    <dgm:pt modelId="{85248EDD-25BA-4AFA-8007-9D23192B9A4A}" type="pres">
      <dgm:prSet presAssocID="{C25BE93C-77CC-4F91-B615-CB1A77147DE5}" presName="horzOne" presStyleCnt="0"/>
      <dgm:spPr/>
    </dgm:pt>
    <dgm:pt modelId="{C6CA1B83-5FB1-4A9D-96F2-7955C444AB47}" type="pres">
      <dgm:prSet presAssocID="{B85480D4-D8EE-488D-9892-4AC5F253798C}" presName="sibSpaceOne" presStyleCnt="0"/>
      <dgm:spPr/>
    </dgm:pt>
    <dgm:pt modelId="{0DF49782-5F05-4031-8776-CA3D42C3A5BB}" type="pres">
      <dgm:prSet presAssocID="{4C466E3A-2810-484A-BF09-B9A24DE860DF}" presName="vertOne" presStyleCnt="0"/>
      <dgm:spPr/>
    </dgm:pt>
    <dgm:pt modelId="{7B2B6B30-E170-4396-9910-553CE2F585DB}" type="pres">
      <dgm:prSet presAssocID="{4C466E3A-2810-484A-BF09-B9A24DE860DF}" presName="txOne" presStyleLbl="node0" presStyleIdx="2" presStyleCnt="3">
        <dgm:presLayoutVars>
          <dgm:chPref val="3"/>
        </dgm:presLayoutVars>
      </dgm:prSet>
      <dgm:spPr/>
    </dgm:pt>
    <dgm:pt modelId="{8980B1E4-1242-4245-B452-BBC7D850E6E8}" type="pres">
      <dgm:prSet presAssocID="{4C466E3A-2810-484A-BF09-B9A24DE860DF}" presName="horzOne" presStyleCnt="0"/>
      <dgm:spPr/>
    </dgm:pt>
  </dgm:ptLst>
  <dgm:cxnLst>
    <dgm:cxn modelId="{D756604D-9E3F-4A60-82F9-5F7EF6957EEA}" type="presOf" srcId="{1E758E52-408E-4F8B-BDB4-FE360974F1AF}" destId="{DE8C0748-68A3-46C6-B26D-0B5FA48F7715}" srcOrd="0" destOrd="0" presId="urn:microsoft.com/office/officeart/2005/8/layout/architecture"/>
    <dgm:cxn modelId="{8A64A9AC-0F0A-4B6F-8854-802424F9931E}" srcId="{1E758E52-408E-4F8B-BDB4-FE360974F1AF}" destId="{1AF4BD14-4A11-4539-AFCB-4EF73C6A9BAB}" srcOrd="0" destOrd="0" parTransId="{46E627AE-E65F-4193-9BE4-659B8AF53E60}" sibTransId="{9CCB09D3-944A-423F-B2DE-A4798A01503F}"/>
    <dgm:cxn modelId="{44F376C7-80B2-477C-9284-89096D40C74D}" type="presOf" srcId="{1AF4BD14-4A11-4539-AFCB-4EF73C6A9BAB}" destId="{7F39F3DE-5807-4C60-B956-DC7C9E1A0E6D}" srcOrd="0" destOrd="0" presId="urn:microsoft.com/office/officeart/2005/8/layout/architecture"/>
    <dgm:cxn modelId="{7E1E81CB-2F50-4B2E-839B-913CD4AF7AB7}" type="presOf" srcId="{C25BE93C-77CC-4F91-B615-CB1A77147DE5}" destId="{B39319CF-DA0F-435E-A61C-1F63BDD39629}" srcOrd="0" destOrd="0" presId="urn:microsoft.com/office/officeart/2005/8/layout/architecture"/>
    <dgm:cxn modelId="{E8FAD0E6-5020-46C9-9D64-95F2DCA23B9F}" srcId="{1E758E52-408E-4F8B-BDB4-FE360974F1AF}" destId="{4C466E3A-2810-484A-BF09-B9A24DE860DF}" srcOrd="2" destOrd="0" parTransId="{116BD594-B46F-4071-9EC0-343ECB9DDE90}" sibTransId="{9744FAE0-92B9-481C-BE51-885CE0D93532}"/>
    <dgm:cxn modelId="{1B3E9AEB-34C0-4400-BE21-D6AF0E4EF2CC}" srcId="{1E758E52-408E-4F8B-BDB4-FE360974F1AF}" destId="{C25BE93C-77CC-4F91-B615-CB1A77147DE5}" srcOrd="1" destOrd="0" parTransId="{EA26FD97-7B4D-4B67-8C30-97FF4F26F742}" sibTransId="{B85480D4-D8EE-488D-9892-4AC5F253798C}"/>
    <dgm:cxn modelId="{48E6ACF6-E413-4D7B-A04D-CF617E9C5A44}" type="presOf" srcId="{4C466E3A-2810-484A-BF09-B9A24DE860DF}" destId="{7B2B6B30-E170-4396-9910-553CE2F585DB}" srcOrd="0" destOrd="0" presId="urn:microsoft.com/office/officeart/2005/8/layout/architecture"/>
    <dgm:cxn modelId="{F02C9588-3B52-4264-85B1-146E4443D92C}" type="presParOf" srcId="{DE8C0748-68A3-46C6-B26D-0B5FA48F7715}" destId="{1607A0DE-ADEF-4185-9D8B-7A6828BCAD12}" srcOrd="0" destOrd="0" presId="urn:microsoft.com/office/officeart/2005/8/layout/architecture"/>
    <dgm:cxn modelId="{3E2BDE3E-AB02-4BCF-9B31-5C38BEB72EBB}" type="presParOf" srcId="{1607A0DE-ADEF-4185-9D8B-7A6828BCAD12}" destId="{7F39F3DE-5807-4C60-B956-DC7C9E1A0E6D}" srcOrd="0" destOrd="0" presId="urn:microsoft.com/office/officeart/2005/8/layout/architecture"/>
    <dgm:cxn modelId="{E2D3CCB3-D4AE-4237-AD66-C809AFDA2CB5}" type="presParOf" srcId="{1607A0DE-ADEF-4185-9D8B-7A6828BCAD12}" destId="{19FA8AD0-FC8B-4741-AFC2-E7AA16E07DFE}" srcOrd="1" destOrd="0" presId="urn:microsoft.com/office/officeart/2005/8/layout/architecture"/>
    <dgm:cxn modelId="{7D18075B-2CB4-4AA9-8C1A-AF75A73FA1BC}" type="presParOf" srcId="{DE8C0748-68A3-46C6-B26D-0B5FA48F7715}" destId="{1DD4DD4F-3A31-4299-B13F-243B4E680C35}" srcOrd="1" destOrd="0" presId="urn:microsoft.com/office/officeart/2005/8/layout/architecture"/>
    <dgm:cxn modelId="{EC803202-7E66-4C4D-9C0A-A892862A32B7}" type="presParOf" srcId="{DE8C0748-68A3-46C6-B26D-0B5FA48F7715}" destId="{FAB4414F-61CB-409B-8C01-FAE63F0CF39E}" srcOrd="2" destOrd="0" presId="urn:microsoft.com/office/officeart/2005/8/layout/architecture"/>
    <dgm:cxn modelId="{90863A19-2BDF-498D-90EB-EA6785C3C685}" type="presParOf" srcId="{FAB4414F-61CB-409B-8C01-FAE63F0CF39E}" destId="{B39319CF-DA0F-435E-A61C-1F63BDD39629}" srcOrd="0" destOrd="0" presId="urn:microsoft.com/office/officeart/2005/8/layout/architecture"/>
    <dgm:cxn modelId="{A5609E7F-4248-4D02-9417-E47BD0DAAD3A}" type="presParOf" srcId="{FAB4414F-61CB-409B-8C01-FAE63F0CF39E}" destId="{85248EDD-25BA-4AFA-8007-9D23192B9A4A}" srcOrd="1" destOrd="0" presId="urn:microsoft.com/office/officeart/2005/8/layout/architecture"/>
    <dgm:cxn modelId="{9A63E313-784F-4310-9A27-6DF9F7425D37}" type="presParOf" srcId="{DE8C0748-68A3-46C6-B26D-0B5FA48F7715}" destId="{C6CA1B83-5FB1-4A9D-96F2-7955C444AB47}" srcOrd="3" destOrd="0" presId="urn:microsoft.com/office/officeart/2005/8/layout/architecture"/>
    <dgm:cxn modelId="{8959B0A6-E8AF-43A4-B742-60F488C6E338}" type="presParOf" srcId="{DE8C0748-68A3-46C6-B26D-0B5FA48F7715}" destId="{0DF49782-5F05-4031-8776-CA3D42C3A5BB}" srcOrd="4" destOrd="0" presId="urn:microsoft.com/office/officeart/2005/8/layout/architecture"/>
    <dgm:cxn modelId="{C1794DA4-2633-45AC-91F1-792288E9966D}" type="presParOf" srcId="{0DF49782-5F05-4031-8776-CA3D42C3A5BB}" destId="{7B2B6B30-E170-4396-9910-553CE2F585DB}" srcOrd="0" destOrd="0" presId="urn:microsoft.com/office/officeart/2005/8/layout/architecture"/>
    <dgm:cxn modelId="{4FB670E8-03C7-49D7-A7D2-561C07944F73}" type="presParOf" srcId="{0DF49782-5F05-4031-8776-CA3D42C3A5BB}" destId="{8980B1E4-1242-4245-B452-BBC7D850E6E8}"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E83AAF-EAED-4468-9782-948F7BB32B65}"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2BD92A83-ECCB-40B7-A49F-2D52315A5B24}">
      <dgm:prSet phldrT="[Text]"/>
      <dgm:spPr/>
      <dgm:t>
        <a:bodyPr/>
        <a:lstStyle/>
        <a:p>
          <a:r>
            <a:rPr lang="en-US" dirty="0"/>
            <a:t>Race</a:t>
          </a:r>
        </a:p>
      </dgm:t>
    </dgm:pt>
    <dgm:pt modelId="{A7375129-37DB-4768-A345-0239E40D9511}" type="parTrans" cxnId="{73A43854-CB2E-4192-BCBA-FED8D1A955A8}">
      <dgm:prSet/>
      <dgm:spPr/>
      <dgm:t>
        <a:bodyPr/>
        <a:lstStyle/>
        <a:p>
          <a:endParaRPr lang="en-US"/>
        </a:p>
      </dgm:t>
    </dgm:pt>
    <dgm:pt modelId="{D611C6D6-B991-40BA-ADD5-5B565FD29678}" type="sibTrans" cxnId="{73A43854-CB2E-4192-BCBA-FED8D1A955A8}">
      <dgm:prSet/>
      <dgm:spPr/>
      <dgm:t>
        <a:bodyPr/>
        <a:lstStyle/>
        <a:p>
          <a:endParaRPr lang="en-US"/>
        </a:p>
      </dgm:t>
    </dgm:pt>
    <dgm:pt modelId="{43BFFEA5-990B-46E3-9887-1DF3D7F1B528}">
      <dgm:prSet phldrT="[Text]"/>
      <dgm:spPr/>
      <dgm:t>
        <a:bodyPr/>
        <a:lstStyle/>
        <a:p>
          <a:r>
            <a:rPr lang="en-US" dirty="0"/>
            <a:t>Color</a:t>
          </a:r>
        </a:p>
      </dgm:t>
    </dgm:pt>
    <dgm:pt modelId="{659B6370-9699-4E94-A271-FC0A68193F10}" type="parTrans" cxnId="{D8FD7F99-74EB-4F3B-977F-D70FF06CAEE4}">
      <dgm:prSet/>
      <dgm:spPr/>
      <dgm:t>
        <a:bodyPr/>
        <a:lstStyle/>
        <a:p>
          <a:endParaRPr lang="en-US"/>
        </a:p>
      </dgm:t>
    </dgm:pt>
    <dgm:pt modelId="{464E57FB-9CA0-4227-BF8F-F3A19E09D2B7}" type="sibTrans" cxnId="{D8FD7F99-74EB-4F3B-977F-D70FF06CAEE4}">
      <dgm:prSet/>
      <dgm:spPr/>
      <dgm:t>
        <a:bodyPr/>
        <a:lstStyle/>
        <a:p>
          <a:endParaRPr lang="en-US"/>
        </a:p>
      </dgm:t>
    </dgm:pt>
    <dgm:pt modelId="{BC5272EF-AB04-4AEA-939E-7BA5AF96F9F5}">
      <dgm:prSet phldrT="[Text]"/>
      <dgm:spPr/>
      <dgm:t>
        <a:bodyPr/>
        <a:lstStyle/>
        <a:p>
          <a:r>
            <a:rPr lang="en-US" dirty="0"/>
            <a:t>National origin</a:t>
          </a:r>
        </a:p>
      </dgm:t>
    </dgm:pt>
    <dgm:pt modelId="{6B13C52E-6C27-42C3-BE94-4FCDFB4E342D}" type="parTrans" cxnId="{2694CBE1-2C55-4EE4-A5C5-2F3B03C7E5EE}">
      <dgm:prSet/>
      <dgm:spPr/>
      <dgm:t>
        <a:bodyPr/>
        <a:lstStyle/>
        <a:p>
          <a:endParaRPr lang="en-US"/>
        </a:p>
      </dgm:t>
    </dgm:pt>
    <dgm:pt modelId="{C9A460AB-0B65-45FD-83A0-DE6C757A0CAC}" type="sibTrans" cxnId="{2694CBE1-2C55-4EE4-A5C5-2F3B03C7E5EE}">
      <dgm:prSet/>
      <dgm:spPr/>
      <dgm:t>
        <a:bodyPr/>
        <a:lstStyle/>
        <a:p>
          <a:endParaRPr lang="en-US"/>
        </a:p>
      </dgm:t>
    </dgm:pt>
    <dgm:pt modelId="{3300E000-FEA0-4527-BB61-ED164DAEAFE5}">
      <dgm:prSet phldrT="[Text]"/>
      <dgm:spPr/>
      <dgm:t>
        <a:bodyPr/>
        <a:lstStyle/>
        <a:p>
          <a:r>
            <a:rPr lang="en-US" dirty="0"/>
            <a:t>Religion</a:t>
          </a:r>
        </a:p>
      </dgm:t>
    </dgm:pt>
    <dgm:pt modelId="{C4469599-2343-4015-9623-8A905607BBBA}" type="parTrans" cxnId="{5F4212AA-19CA-4ECC-82B2-F538E0DEF2EE}">
      <dgm:prSet/>
      <dgm:spPr/>
      <dgm:t>
        <a:bodyPr/>
        <a:lstStyle/>
        <a:p>
          <a:endParaRPr lang="en-US"/>
        </a:p>
      </dgm:t>
    </dgm:pt>
    <dgm:pt modelId="{FE0DB1CF-CA1F-4AEB-8F2E-E423D40D2E69}" type="sibTrans" cxnId="{5F4212AA-19CA-4ECC-82B2-F538E0DEF2EE}">
      <dgm:prSet/>
      <dgm:spPr/>
      <dgm:t>
        <a:bodyPr/>
        <a:lstStyle/>
        <a:p>
          <a:endParaRPr lang="en-US"/>
        </a:p>
      </dgm:t>
    </dgm:pt>
    <dgm:pt modelId="{66BC5342-69DA-4E3D-AA82-BE3B8BDD2DE2}">
      <dgm:prSet phldrT="[Text]"/>
      <dgm:spPr/>
      <dgm:t>
        <a:bodyPr/>
        <a:lstStyle/>
        <a:p>
          <a:r>
            <a:rPr lang="en-US" dirty="0"/>
            <a:t>Creed</a:t>
          </a:r>
        </a:p>
      </dgm:t>
    </dgm:pt>
    <dgm:pt modelId="{79507AC1-CCA9-4B92-BB21-6B889507BA11}" type="parTrans" cxnId="{67F7CFF8-1A01-4604-A644-0F2B386F60C2}">
      <dgm:prSet/>
      <dgm:spPr/>
      <dgm:t>
        <a:bodyPr/>
        <a:lstStyle/>
        <a:p>
          <a:endParaRPr lang="en-US"/>
        </a:p>
      </dgm:t>
    </dgm:pt>
    <dgm:pt modelId="{DF2B7C3A-04C4-43ED-B8E9-B3EFAF95DD6E}" type="sibTrans" cxnId="{67F7CFF8-1A01-4604-A644-0F2B386F60C2}">
      <dgm:prSet/>
      <dgm:spPr/>
      <dgm:t>
        <a:bodyPr/>
        <a:lstStyle/>
        <a:p>
          <a:endParaRPr lang="en-US"/>
        </a:p>
      </dgm:t>
    </dgm:pt>
    <dgm:pt modelId="{885D500C-A05E-49D4-8860-F66334D4549F}">
      <dgm:prSet/>
      <dgm:spPr/>
      <dgm:t>
        <a:bodyPr/>
        <a:lstStyle/>
        <a:p>
          <a:r>
            <a:rPr lang="en-US" dirty="0"/>
            <a:t>Sex</a:t>
          </a:r>
        </a:p>
      </dgm:t>
    </dgm:pt>
    <dgm:pt modelId="{E90994E8-D2A3-4384-9BD3-DAEDB13AB5B8}" type="parTrans" cxnId="{0EBF8D8F-CBE7-4DDB-968F-272561834638}">
      <dgm:prSet/>
      <dgm:spPr/>
      <dgm:t>
        <a:bodyPr/>
        <a:lstStyle/>
        <a:p>
          <a:endParaRPr lang="en-US"/>
        </a:p>
      </dgm:t>
    </dgm:pt>
    <dgm:pt modelId="{63030A8D-FEE7-4FFC-8A32-FD1FF2AB1BAF}" type="sibTrans" cxnId="{0EBF8D8F-CBE7-4DDB-968F-272561834638}">
      <dgm:prSet/>
      <dgm:spPr/>
      <dgm:t>
        <a:bodyPr/>
        <a:lstStyle/>
        <a:p>
          <a:endParaRPr lang="en-US"/>
        </a:p>
      </dgm:t>
    </dgm:pt>
    <dgm:pt modelId="{82BBE75B-57A9-4530-8BDB-CF2EDDA41E2E}">
      <dgm:prSet/>
      <dgm:spPr/>
      <dgm:t>
        <a:bodyPr/>
        <a:lstStyle/>
        <a:p>
          <a:r>
            <a:rPr lang="en-US" dirty="0"/>
            <a:t>Sexual orientation</a:t>
          </a:r>
        </a:p>
      </dgm:t>
    </dgm:pt>
    <dgm:pt modelId="{58994D76-7C1A-400F-A118-E792D5503096}" type="parTrans" cxnId="{119B35F0-C368-412B-A51E-164B1585B3E8}">
      <dgm:prSet/>
      <dgm:spPr/>
      <dgm:t>
        <a:bodyPr/>
        <a:lstStyle/>
        <a:p>
          <a:endParaRPr lang="en-US"/>
        </a:p>
      </dgm:t>
    </dgm:pt>
    <dgm:pt modelId="{03577862-402A-42A9-BA31-0FE01C175D4C}" type="sibTrans" cxnId="{119B35F0-C368-412B-A51E-164B1585B3E8}">
      <dgm:prSet/>
      <dgm:spPr/>
      <dgm:t>
        <a:bodyPr/>
        <a:lstStyle/>
        <a:p>
          <a:endParaRPr lang="en-US"/>
        </a:p>
      </dgm:t>
    </dgm:pt>
    <dgm:pt modelId="{6D5460DF-2923-4E39-B838-D1D724C83C70}">
      <dgm:prSet/>
      <dgm:spPr/>
      <dgm:t>
        <a:bodyPr/>
        <a:lstStyle/>
        <a:p>
          <a:r>
            <a:rPr lang="en-US" dirty="0"/>
            <a:t>Gender identity</a:t>
          </a:r>
        </a:p>
      </dgm:t>
    </dgm:pt>
    <dgm:pt modelId="{2135940C-A4DF-4A1D-A619-64057B18EC6E}" type="parTrans" cxnId="{9C8B6C57-8A35-4031-8862-3B4E61A9C175}">
      <dgm:prSet/>
      <dgm:spPr/>
      <dgm:t>
        <a:bodyPr/>
        <a:lstStyle/>
        <a:p>
          <a:endParaRPr lang="en-US"/>
        </a:p>
      </dgm:t>
    </dgm:pt>
    <dgm:pt modelId="{2089CEBE-858C-4638-B89A-DCFB95CA8E1A}" type="sibTrans" cxnId="{9C8B6C57-8A35-4031-8862-3B4E61A9C175}">
      <dgm:prSet/>
      <dgm:spPr/>
      <dgm:t>
        <a:bodyPr/>
        <a:lstStyle/>
        <a:p>
          <a:endParaRPr lang="en-US"/>
        </a:p>
      </dgm:t>
    </dgm:pt>
    <dgm:pt modelId="{9B814D8B-9BA4-4D19-8D4F-A18FC48BBA33}">
      <dgm:prSet/>
      <dgm:spPr/>
      <dgm:t>
        <a:bodyPr/>
        <a:lstStyle/>
        <a:p>
          <a:r>
            <a:rPr lang="en-US" dirty="0"/>
            <a:t>Gender expression</a:t>
          </a:r>
        </a:p>
      </dgm:t>
    </dgm:pt>
    <dgm:pt modelId="{46A33710-4B84-4AF0-8A2E-2B6219D00A1E}" type="parTrans" cxnId="{413D0BDB-857C-46AE-99BE-D4CECFE1B526}">
      <dgm:prSet/>
      <dgm:spPr/>
      <dgm:t>
        <a:bodyPr/>
        <a:lstStyle/>
        <a:p>
          <a:endParaRPr lang="en-US"/>
        </a:p>
      </dgm:t>
    </dgm:pt>
    <dgm:pt modelId="{F538F319-E917-42C1-A6D5-3340A1CB2673}" type="sibTrans" cxnId="{413D0BDB-857C-46AE-99BE-D4CECFE1B526}">
      <dgm:prSet/>
      <dgm:spPr/>
      <dgm:t>
        <a:bodyPr/>
        <a:lstStyle/>
        <a:p>
          <a:endParaRPr lang="en-US"/>
        </a:p>
      </dgm:t>
    </dgm:pt>
    <dgm:pt modelId="{7F96009D-B035-4608-99B2-275E3EECFCD7}">
      <dgm:prSet/>
      <dgm:spPr/>
      <dgm:t>
        <a:bodyPr/>
        <a:lstStyle/>
        <a:p>
          <a:r>
            <a:rPr lang="en-US" dirty="0"/>
            <a:t>Disability</a:t>
          </a:r>
        </a:p>
      </dgm:t>
    </dgm:pt>
    <dgm:pt modelId="{5BE6E251-A1B7-40E3-87C6-43C363B451B4}" type="parTrans" cxnId="{15AD3F01-2C27-4813-83B7-B09E1E0F5A9A}">
      <dgm:prSet/>
      <dgm:spPr/>
      <dgm:t>
        <a:bodyPr/>
        <a:lstStyle/>
        <a:p>
          <a:endParaRPr lang="en-US"/>
        </a:p>
      </dgm:t>
    </dgm:pt>
    <dgm:pt modelId="{9B9E0614-EF86-40CA-9756-60550CEC65AE}" type="sibTrans" cxnId="{15AD3F01-2C27-4813-83B7-B09E1E0F5A9A}">
      <dgm:prSet/>
      <dgm:spPr/>
      <dgm:t>
        <a:bodyPr/>
        <a:lstStyle/>
        <a:p>
          <a:endParaRPr lang="en-US"/>
        </a:p>
      </dgm:t>
    </dgm:pt>
    <dgm:pt modelId="{ACB28730-915F-4B5A-B414-20A6CDD82294}">
      <dgm:prSet/>
      <dgm:spPr/>
      <dgm:t>
        <a:bodyPr/>
        <a:lstStyle/>
        <a:p>
          <a:r>
            <a:rPr lang="en-US" dirty="0"/>
            <a:t>Use of a service animal</a:t>
          </a:r>
        </a:p>
      </dgm:t>
    </dgm:pt>
    <dgm:pt modelId="{96B19C8B-BC37-4323-9AE1-8315042B6963}" type="parTrans" cxnId="{FF910996-3369-48BD-8465-E8FCB6BFB933}">
      <dgm:prSet/>
      <dgm:spPr/>
      <dgm:t>
        <a:bodyPr/>
        <a:lstStyle/>
        <a:p>
          <a:endParaRPr lang="en-US"/>
        </a:p>
      </dgm:t>
    </dgm:pt>
    <dgm:pt modelId="{C8014953-95AE-4203-A18C-82489FE8C7D3}" type="sibTrans" cxnId="{FF910996-3369-48BD-8465-E8FCB6BFB933}">
      <dgm:prSet/>
      <dgm:spPr/>
      <dgm:t>
        <a:bodyPr/>
        <a:lstStyle/>
        <a:p>
          <a:endParaRPr lang="en-US"/>
        </a:p>
      </dgm:t>
    </dgm:pt>
    <dgm:pt modelId="{233834C5-F308-4FB7-9819-67A7547F607C}">
      <dgm:prSet/>
      <dgm:spPr/>
      <dgm:t>
        <a:bodyPr/>
        <a:lstStyle/>
        <a:p>
          <a:r>
            <a:rPr lang="en-US" dirty="0"/>
            <a:t>Veteran or military status</a:t>
          </a:r>
        </a:p>
      </dgm:t>
    </dgm:pt>
    <dgm:pt modelId="{45BEC384-F9D6-4CEF-A16F-B4838FD1AC09}" type="parTrans" cxnId="{AA5946EB-5A15-4A2A-8069-8289B1456F8B}">
      <dgm:prSet/>
      <dgm:spPr/>
      <dgm:t>
        <a:bodyPr/>
        <a:lstStyle/>
        <a:p>
          <a:endParaRPr lang="en-US"/>
        </a:p>
      </dgm:t>
    </dgm:pt>
    <dgm:pt modelId="{EEA73B9B-86A1-4A6A-A626-0D6967FB1D87}" type="sibTrans" cxnId="{AA5946EB-5A15-4A2A-8069-8289B1456F8B}">
      <dgm:prSet/>
      <dgm:spPr/>
      <dgm:t>
        <a:bodyPr/>
        <a:lstStyle/>
        <a:p>
          <a:endParaRPr lang="en-US"/>
        </a:p>
      </dgm:t>
    </dgm:pt>
    <dgm:pt modelId="{C3B429A0-833C-4DBE-9637-D2B9F7AD0C2C}" type="pres">
      <dgm:prSet presAssocID="{91E83AAF-EAED-4468-9782-948F7BB32B65}" presName="diagram" presStyleCnt="0">
        <dgm:presLayoutVars>
          <dgm:dir/>
          <dgm:resizeHandles val="exact"/>
        </dgm:presLayoutVars>
      </dgm:prSet>
      <dgm:spPr/>
    </dgm:pt>
    <dgm:pt modelId="{593FA803-69E7-4A16-BE95-422AF79B62ED}" type="pres">
      <dgm:prSet presAssocID="{2BD92A83-ECCB-40B7-A49F-2D52315A5B24}" presName="node" presStyleLbl="node1" presStyleIdx="0" presStyleCnt="12">
        <dgm:presLayoutVars>
          <dgm:bulletEnabled val="1"/>
        </dgm:presLayoutVars>
      </dgm:prSet>
      <dgm:spPr/>
    </dgm:pt>
    <dgm:pt modelId="{31C85D22-1745-4407-9992-819522754463}" type="pres">
      <dgm:prSet presAssocID="{D611C6D6-B991-40BA-ADD5-5B565FD29678}" presName="sibTrans" presStyleCnt="0"/>
      <dgm:spPr/>
    </dgm:pt>
    <dgm:pt modelId="{4BD7D81D-F8F7-4BAF-9A6E-F52CA611308B}" type="pres">
      <dgm:prSet presAssocID="{43BFFEA5-990B-46E3-9887-1DF3D7F1B528}" presName="node" presStyleLbl="node1" presStyleIdx="1" presStyleCnt="12">
        <dgm:presLayoutVars>
          <dgm:bulletEnabled val="1"/>
        </dgm:presLayoutVars>
      </dgm:prSet>
      <dgm:spPr/>
    </dgm:pt>
    <dgm:pt modelId="{773BDBDC-D0C9-4BAB-9B3C-0EB91B792EDE}" type="pres">
      <dgm:prSet presAssocID="{464E57FB-9CA0-4227-BF8F-F3A19E09D2B7}" presName="sibTrans" presStyleCnt="0"/>
      <dgm:spPr/>
    </dgm:pt>
    <dgm:pt modelId="{9349344B-9BF2-400A-B0A6-67B91082B6DE}" type="pres">
      <dgm:prSet presAssocID="{BC5272EF-AB04-4AEA-939E-7BA5AF96F9F5}" presName="node" presStyleLbl="node1" presStyleIdx="2" presStyleCnt="12">
        <dgm:presLayoutVars>
          <dgm:bulletEnabled val="1"/>
        </dgm:presLayoutVars>
      </dgm:prSet>
      <dgm:spPr/>
    </dgm:pt>
    <dgm:pt modelId="{B6A6B4F1-C769-4A03-8F69-E93F23558382}" type="pres">
      <dgm:prSet presAssocID="{C9A460AB-0B65-45FD-83A0-DE6C757A0CAC}" presName="sibTrans" presStyleCnt="0"/>
      <dgm:spPr/>
    </dgm:pt>
    <dgm:pt modelId="{5A4025C3-5337-4624-B2D5-C3F5B887A64A}" type="pres">
      <dgm:prSet presAssocID="{3300E000-FEA0-4527-BB61-ED164DAEAFE5}" presName="node" presStyleLbl="node1" presStyleIdx="3" presStyleCnt="12">
        <dgm:presLayoutVars>
          <dgm:bulletEnabled val="1"/>
        </dgm:presLayoutVars>
      </dgm:prSet>
      <dgm:spPr/>
    </dgm:pt>
    <dgm:pt modelId="{D1821C03-C8D8-4FA4-956C-4EF7546332BC}" type="pres">
      <dgm:prSet presAssocID="{FE0DB1CF-CA1F-4AEB-8F2E-E423D40D2E69}" presName="sibTrans" presStyleCnt="0"/>
      <dgm:spPr/>
    </dgm:pt>
    <dgm:pt modelId="{38B10CC5-1EBF-4CC5-B003-AB12146A823D}" type="pres">
      <dgm:prSet presAssocID="{66BC5342-69DA-4E3D-AA82-BE3B8BDD2DE2}" presName="node" presStyleLbl="node1" presStyleIdx="4" presStyleCnt="12">
        <dgm:presLayoutVars>
          <dgm:bulletEnabled val="1"/>
        </dgm:presLayoutVars>
      </dgm:prSet>
      <dgm:spPr/>
    </dgm:pt>
    <dgm:pt modelId="{496969AE-931B-4F38-BBD0-13FCDCFB24E3}" type="pres">
      <dgm:prSet presAssocID="{DF2B7C3A-04C4-43ED-B8E9-B3EFAF95DD6E}" presName="sibTrans" presStyleCnt="0"/>
      <dgm:spPr/>
    </dgm:pt>
    <dgm:pt modelId="{EE48953B-B3DB-411A-94C8-999CD2E12407}" type="pres">
      <dgm:prSet presAssocID="{885D500C-A05E-49D4-8860-F66334D4549F}" presName="node" presStyleLbl="node1" presStyleIdx="5" presStyleCnt="12" custLinFactNeighborX="1421" custLinFactNeighborY="790">
        <dgm:presLayoutVars>
          <dgm:bulletEnabled val="1"/>
        </dgm:presLayoutVars>
      </dgm:prSet>
      <dgm:spPr/>
    </dgm:pt>
    <dgm:pt modelId="{EF202DC9-28BB-42E7-96A2-751FA994349D}" type="pres">
      <dgm:prSet presAssocID="{63030A8D-FEE7-4FFC-8A32-FD1FF2AB1BAF}" presName="sibTrans" presStyleCnt="0"/>
      <dgm:spPr/>
    </dgm:pt>
    <dgm:pt modelId="{4E3C78F5-59E7-4DB3-9318-811CF5BCB9FD}" type="pres">
      <dgm:prSet presAssocID="{82BBE75B-57A9-4530-8BDB-CF2EDDA41E2E}" presName="node" presStyleLbl="node1" presStyleIdx="6" presStyleCnt="12">
        <dgm:presLayoutVars>
          <dgm:bulletEnabled val="1"/>
        </dgm:presLayoutVars>
      </dgm:prSet>
      <dgm:spPr/>
    </dgm:pt>
    <dgm:pt modelId="{B0F8FBC1-FB6E-4449-AC93-CBFF68275B2E}" type="pres">
      <dgm:prSet presAssocID="{03577862-402A-42A9-BA31-0FE01C175D4C}" presName="sibTrans" presStyleCnt="0"/>
      <dgm:spPr/>
    </dgm:pt>
    <dgm:pt modelId="{8CD1C85F-C3ED-481D-9349-7A8037EE5AE5}" type="pres">
      <dgm:prSet presAssocID="{6D5460DF-2923-4E39-B838-D1D724C83C70}" presName="node" presStyleLbl="node1" presStyleIdx="7" presStyleCnt="12">
        <dgm:presLayoutVars>
          <dgm:bulletEnabled val="1"/>
        </dgm:presLayoutVars>
      </dgm:prSet>
      <dgm:spPr/>
    </dgm:pt>
    <dgm:pt modelId="{3F93E7E6-9E74-4ED5-8A00-1BA733C009BD}" type="pres">
      <dgm:prSet presAssocID="{2089CEBE-858C-4638-B89A-DCFB95CA8E1A}" presName="sibTrans" presStyleCnt="0"/>
      <dgm:spPr/>
    </dgm:pt>
    <dgm:pt modelId="{73EDC680-6D91-4E96-9162-E901219D8B8D}" type="pres">
      <dgm:prSet presAssocID="{9B814D8B-9BA4-4D19-8D4F-A18FC48BBA33}" presName="node" presStyleLbl="node1" presStyleIdx="8" presStyleCnt="12">
        <dgm:presLayoutVars>
          <dgm:bulletEnabled val="1"/>
        </dgm:presLayoutVars>
      </dgm:prSet>
      <dgm:spPr/>
    </dgm:pt>
    <dgm:pt modelId="{BFCC111C-C8C1-42B4-B4E9-BB2D7557FCC2}" type="pres">
      <dgm:prSet presAssocID="{F538F319-E917-42C1-A6D5-3340A1CB2673}" presName="sibTrans" presStyleCnt="0"/>
      <dgm:spPr/>
    </dgm:pt>
    <dgm:pt modelId="{434D5616-6B42-4C6A-AB51-1A259806E4AC}" type="pres">
      <dgm:prSet presAssocID="{7F96009D-B035-4608-99B2-275E3EECFCD7}" presName="node" presStyleLbl="node1" presStyleIdx="9" presStyleCnt="12">
        <dgm:presLayoutVars>
          <dgm:bulletEnabled val="1"/>
        </dgm:presLayoutVars>
      </dgm:prSet>
      <dgm:spPr/>
    </dgm:pt>
    <dgm:pt modelId="{316E3AA4-C0E8-4074-B16F-7D88980FE507}" type="pres">
      <dgm:prSet presAssocID="{9B9E0614-EF86-40CA-9756-60550CEC65AE}" presName="sibTrans" presStyleCnt="0"/>
      <dgm:spPr/>
    </dgm:pt>
    <dgm:pt modelId="{430680E2-8A87-4F51-8762-4A996ACC5A13}" type="pres">
      <dgm:prSet presAssocID="{ACB28730-915F-4B5A-B414-20A6CDD82294}" presName="node" presStyleLbl="node1" presStyleIdx="10" presStyleCnt="12">
        <dgm:presLayoutVars>
          <dgm:bulletEnabled val="1"/>
        </dgm:presLayoutVars>
      </dgm:prSet>
      <dgm:spPr/>
    </dgm:pt>
    <dgm:pt modelId="{68D76714-8AE2-42C5-9891-EE199EE2B820}" type="pres">
      <dgm:prSet presAssocID="{C8014953-95AE-4203-A18C-82489FE8C7D3}" presName="sibTrans" presStyleCnt="0"/>
      <dgm:spPr/>
    </dgm:pt>
    <dgm:pt modelId="{6A07DD7C-59B9-417A-9A15-465CF8BF7951}" type="pres">
      <dgm:prSet presAssocID="{233834C5-F308-4FB7-9819-67A7547F607C}" presName="node" presStyleLbl="node1" presStyleIdx="11" presStyleCnt="12">
        <dgm:presLayoutVars>
          <dgm:bulletEnabled val="1"/>
        </dgm:presLayoutVars>
      </dgm:prSet>
      <dgm:spPr/>
    </dgm:pt>
  </dgm:ptLst>
  <dgm:cxnLst>
    <dgm:cxn modelId="{15AD3F01-2C27-4813-83B7-B09E1E0F5A9A}" srcId="{91E83AAF-EAED-4468-9782-948F7BB32B65}" destId="{7F96009D-B035-4608-99B2-275E3EECFCD7}" srcOrd="9" destOrd="0" parTransId="{5BE6E251-A1B7-40E3-87C6-43C363B451B4}" sibTransId="{9B9E0614-EF86-40CA-9756-60550CEC65AE}"/>
    <dgm:cxn modelId="{AF2F6B0F-7A7C-4A72-B27F-15306A354B6A}" type="presOf" srcId="{885D500C-A05E-49D4-8860-F66334D4549F}" destId="{EE48953B-B3DB-411A-94C8-999CD2E12407}" srcOrd="0" destOrd="0" presId="urn:microsoft.com/office/officeart/2005/8/layout/default"/>
    <dgm:cxn modelId="{D16B2111-8A2B-4E86-BE47-76177C974F6A}" type="presOf" srcId="{ACB28730-915F-4B5A-B414-20A6CDD82294}" destId="{430680E2-8A87-4F51-8762-4A996ACC5A13}" srcOrd="0" destOrd="0" presId="urn:microsoft.com/office/officeart/2005/8/layout/default"/>
    <dgm:cxn modelId="{24AFF71D-8C1E-43F6-8B5E-0F950B343096}" type="presOf" srcId="{BC5272EF-AB04-4AEA-939E-7BA5AF96F9F5}" destId="{9349344B-9BF2-400A-B0A6-67B91082B6DE}" srcOrd="0" destOrd="0" presId="urn:microsoft.com/office/officeart/2005/8/layout/default"/>
    <dgm:cxn modelId="{5BB4FC28-259B-437C-8E50-8C7CED0B026D}" type="presOf" srcId="{91E83AAF-EAED-4468-9782-948F7BB32B65}" destId="{C3B429A0-833C-4DBE-9637-D2B9F7AD0C2C}" srcOrd="0" destOrd="0" presId="urn:microsoft.com/office/officeart/2005/8/layout/default"/>
    <dgm:cxn modelId="{6CA6E82B-2933-4981-B194-E81AF3EFED08}" type="presOf" srcId="{9B814D8B-9BA4-4D19-8D4F-A18FC48BBA33}" destId="{73EDC680-6D91-4E96-9162-E901219D8B8D}" srcOrd="0" destOrd="0" presId="urn:microsoft.com/office/officeart/2005/8/layout/default"/>
    <dgm:cxn modelId="{3A8A7B3C-D06B-49E1-8188-BE068D38E90B}" type="presOf" srcId="{2BD92A83-ECCB-40B7-A49F-2D52315A5B24}" destId="{593FA803-69E7-4A16-BE95-422AF79B62ED}" srcOrd="0" destOrd="0" presId="urn:microsoft.com/office/officeart/2005/8/layout/default"/>
    <dgm:cxn modelId="{C2F4F53D-ADE7-4E87-A419-14325B190DAA}" type="presOf" srcId="{233834C5-F308-4FB7-9819-67A7547F607C}" destId="{6A07DD7C-59B9-417A-9A15-465CF8BF7951}" srcOrd="0" destOrd="0" presId="urn:microsoft.com/office/officeart/2005/8/layout/default"/>
    <dgm:cxn modelId="{5DEFE76F-0A7F-4EBC-84DD-892B2C4C30D4}" type="presOf" srcId="{43BFFEA5-990B-46E3-9887-1DF3D7F1B528}" destId="{4BD7D81D-F8F7-4BAF-9A6E-F52CA611308B}" srcOrd="0" destOrd="0" presId="urn:microsoft.com/office/officeart/2005/8/layout/default"/>
    <dgm:cxn modelId="{8A486671-0C71-41B2-B547-E1AFAA6833F3}" type="presOf" srcId="{6D5460DF-2923-4E39-B838-D1D724C83C70}" destId="{8CD1C85F-C3ED-481D-9349-7A8037EE5AE5}" srcOrd="0" destOrd="0" presId="urn:microsoft.com/office/officeart/2005/8/layout/default"/>
    <dgm:cxn modelId="{73A43854-CB2E-4192-BCBA-FED8D1A955A8}" srcId="{91E83AAF-EAED-4468-9782-948F7BB32B65}" destId="{2BD92A83-ECCB-40B7-A49F-2D52315A5B24}" srcOrd="0" destOrd="0" parTransId="{A7375129-37DB-4768-A345-0239E40D9511}" sibTransId="{D611C6D6-B991-40BA-ADD5-5B565FD29678}"/>
    <dgm:cxn modelId="{9C8B6C57-8A35-4031-8862-3B4E61A9C175}" srcId="{91E83AAF-EAED-4468-9782-948F7BB32B65}" destId="{6D5460DF-2923-4E39-B838-D1D724C83C70}" srcOrd="7" destOrd="0" parTransId="{2135940C-A4DF-4A1D-A619-64057B18EC6E}" sibTransId="{2089CEBE-858C-4638-B89A-DCFB95CA8E1A}"/>
    <dgm:cxn modelId="{2B617E8C-BFF8-4C4D-8E23-343A790FF0C8}" type="presOf" srcId="{66BC5342-69DA-4E3D-AA82-BE3B8BDD2DE2}" destId="{38B10CC5-1EBF-4CC5-B003-AB12146A823D}" srcOrd="0" destOrd="0" presId="urn:microsoft.com/office/officeart/2005/8/layout/default"/>
    <dgm:cxn modelId="{0EBF8D8F-CBE7-4DDB-968F-272561834638}" srcId="{91E83AAF-EAED-4468-9782-948F7BB32B65}" destId="{885D500C-A05E-49D4-8860-F66334D4549F}" srcOrd="5" destOrd="0" parTransId="{E90994E8-D2A3-4384-9BD3-DAEDB13AB5B8}" sibTransId="{63030A8D-FEE7-4FFC-8A32-FD1FF2AB1BAF}"/>
    <dgm:cxn modelId="{FF910996-3369-48BD-8465-E8FCB6BFB933}" srcId="{91E83AAF-EAED-4468-9782-948F7BB32B65}" destId="{ACB28730-915F-4B5A-B414-20A6CDD82294}" srcOrd="10" destOrd="0" parTransId="{96B19C8B-BC37-4323-9AE1-8315042B6963}" sibTransId="{C8014953-95AE-4203-A18C-82489FE8C7D3}"/>
    <dgm:cxn modelId="{D8FD7F99-74EB-4F3B-977F-D70FF06CAEE4}" srcId="{91E83AAF-EAED-4468-9782-948F7BB32B65}" destId="{43BFFEA5-990B-46E3-9887-1DF3D7F1B528}" srcOrd="1" destOrd="0" parTransId="{659B6370-9699-4E94-A271-FC0A68193F10}" sibTransId="{464E57FB-9CA0-4227-BF8F-F3A19E09D2B7}"/>
    <dgm:cxn modelId="{91BA91A9-FC24-4C72-AED4-D242EC59A600}" type="presOf" srcId="{82BBE75B-57A9-4530-8BDB-CF2EDDA41E2E}" destId="{4E3C78F5-59E7-4DB3-9318-811CF5BCB9FD}" srcOrd="0" destOrd="0" presId="urn:microsoft.com/office/officeart/2005/8/layout/default"/>
    <dgm:cxn modelId="{5F4212AA-19CA-4ECC-82B2-F538E0DEF2EE}" srcId="{91E83AAF-EAED-4468-9782-948F7BB32B65}" destId="{3300E000-FEA0-4527-BB61-ED164DAEAFE5}" srcOrd="3" destOrd="0" parTransId="{C4469599-2343-4015-9623-8A905607BBBA}" sibTransId="{FE0DB1CF-CA1F-4AEB-8F2E-E423D40D2E69}"/>
    <dgm:cxn modelId="{94F0A3C1-81EA-4F1D-AFE7-2D1AD9479196}" type="presOf" srcId="{3300E000-FEA0-4527-BB61-ED164DAEAFE5}" destId="{5A4025C3-5337-4624-B2D5-C3F5B887A64A}" srcOrd="0" destOrd="0" presId="urn:microsoft.com/office/officeart/2005/8/layout/default"/>
    <dgm:cxn modelId="{413D0BDB-857C-46AE-99BE-D4CECFE1B526}" srcId="{91E83AAF-EAED-4468-9782-948F7BB32B65}" destId="{9B814D8B-9BA4-4D19-8D4F-A18FC48BBA33}" srcOrd="8" destOrd="0" parTransId="{46A33710-4B84-4AF0-8A2E-2B6219D00A1E}" sibTransId="{F538F319-E917-42C1-A6D5-3340A1CB2673}"/>
    <dgm:cxn modelId="{2694CBE1-2C55-4EE4-A5C5-2F3B03C7E5EE}" srcId="{91E83AAF-EAED-4468-9782-948F7BB32B65}" destId="{BC5272EF-AB04-4AEA-939E-7BA5AF96F9F5}" srcOrd="2" destOrd="0" parTransId="{6B13C52E-6C27-42C3-BE94-4FCDFB4E342D}" sibTransId="{C9A460AB-0B65-45FD-83A0-DE6C757A0CAC}"/>
    <dgm:cxn modelId="{AA5946EB-5A15-4A2A-8069-8289B1456F8B}" srcId="{91E83AAF-EAED-4468-9782-948F7BB32B65}" destId="{233834C5-F308-4FB7-9819-67A7547F607C}" srcOrd="11" destOrd="0" parTransId="{45BEC384-F9D6-4CEF-A16F-B4838FD1AC09}" sibTransId="{EEA73B9B-86A1-4A6A-A626-0D6967FB1D87}"/>
    <dgm:cxn modelId="{119B35F0-C368-412B-A51E-164B1585B3E8}" srcId="{91E83AAF-EAED-4468-9782-948F7BB32B65}" destId="{82BBE75B-57A9-4530-8BDB-CF2EDDA41E2E}" srcOrd="6" destOrd="0" parTransId="{58994D76-7C1A-400F-A118-E792D5503096}" sibTransId="{03577862-402A-42A9-BA31-0FE01C175D4C}"/>
    <dgm:cxn modelId="{67F7CFF8-1A01-4604-A644-0F2B386F60C2}" srcId="{91E83AAF-EAED-4468-9782-948F7BB32B65}" destId="{66BC5342-69DA-4E3D-AA82-BE3B8BDD2DE2}" srcOrd="4" destOrd="0" parTransId="{79507AC1-CCA9-4B92-BB21-6B889507BA11}" sibTransId="{DF2B7C3A-04C4-43ED-B8E9-B3EFAF95DD6E}"/>
    <dgm:cxn modelId="{10F1E0FD-4834-4EBB-A64E-E606354CA184}" type="presOf" srcId="{7F96009D-B035-4608-99B2-275E3EECFCD7}" destId="{434D5616-6B42-4C6A-AB51-1A259806E4AC}" srcOrd="0" destOrd="0" presId="urn:microsoft.com/office/officeart/2005/8/layout/default"/>
    <dgm:cxn modelId="{C09FE3E2-C947-4CDE-A6F0-AC45E782C071}" type="presParOf" srcId="{C3B429A0-833C-4DBE-9637-D2B9F7AD0C2C}" destId="{593FA803-69E7-4A16-BE95-422AF79B62ED}" srcOrd="0" destOrd="0" presId="urn:microsoft.com/office/officeart/2005/8/layout/default"/>
    <dgm:cxn modelId="{D04D7045-8B4B-475A-9A45-E1BBB27E86F0}" type="presParOf" srcId="{C3B429A0-833C-4DBE-9637-D2B9F7AD0C2C}" destId="{31C85D22-1745-4407-9992-819522754463}" srcOrd="1" destOrd="0" presId="urn:microsoft.com/office/officeart/2005/8/layout/default"/>
    <dgm:cxn modelId="{3B5B8147-62CE-4634-8CC6-845D53E3024A}" type="presParOf" srcId="{C3B429A0-833C-4DBE-9637-D2B9F7AD0C2C}" destId="{4BD7D81D-F8F7-4BAF-9A6E-F52CA611308B}" srcOrd="2" destOrd="0" presId="urn:microsoft.com/office/officeart/2005/8/layout/default"/>
    <dgm:cxn modelId="{06AC6664-5C43-4C83-9998-6987FC1A8E02}" type="presParOf" srcId="{C3B429A0-833C-4DBE-9637-D2B9F7AD0C2C}" destId="{773BDBDC-D0C9-4BAB-9B3C-0EB91B792EDE}" srcOrd="3" destOrd="0" presId="urn:microsoft.com/office/officeart/2005/8/layout/default"/>
    <dgm:cxn modelId="{92DDD1EB-3D8B-40F7-8CD0-C2A2894D8526}" type="presParOf" srcId="{C3B429A0-833C-4DBE-9637-D2B9F7AD0C2C}" destId="{9349344B-9BF2-400A-B0A6-67B91082B6DE}" srcOrd="4" destOrd="0" presId="urn:microsoft.com/office/officeart/2005/8/layout/default"/>
    <dgm:cxn modelId="{3D5AABDD-8178-454E-A9D9-240ABCB9532A}" type="presParOf" srcId="{C3B429A0-833C-4DBE-9637-D2B9F7AD0C2C}" destId="{B6A6B4F1-C769-4A03-8F69-E93F23558382}" srcOrd="5" destOrd="0" presId="urn:microsoft.com/office/officeart/2005/8/layout/default"/>
    <dgm:cxn modelId="{FFDC2BD7-8084-407E-ACBA-970C51CA6495}" type="presParOf" srcId="{C3B429A0-833C-4DBE-9637-D2B9F7AD0C2C}" destId="{5A4025C3-5337-4624-B2D5-C3F5B887A64A}" srcOrd="6" destOrd="0" presId="urn:microsoft.com/office/officeart/2005/8/layout/default"/>
    <dgm:cxn modelId="{E6B4BCC0-3590-4C8B-A459-042F923F08B1}" type="presParOf" srcId="{C3B429A0-833C-4DBE-9637-D2B9F7AD0C2C}" destId="{D1821C03-C8D8-4FA4-956C-4EF7546332BC}" srcOrd="7" destOrd="0" presId="urn:microsoft.com/office/officeart/2005/8/layout/default"/>
    <dgm:cxn modelId="{D3E28CCB-5175-43AF-B95B-95866BF3C979}" type="presParOf" srcId="{C3B429A0-833C-4DBE-9637-D2B9F7AD0C2C}" destId="{38B10CC5-1EBF-4CC5-B003-AB12146A823D}" srcOrd="8" destOrd="0" presId="urn:microsoft.com/office/officeart/2005/8/layout/default"/>
    <dgm:cxn modelId="{9DFF978B-F0F7-4C53-9156-BC7BDBF16924}" type="presParOf" srcId="{C3B429A0-833C-4DBE-9637-D2B9F7AD0C2C}" destId="{496969AE-931B-4F38-BBD0-13FCDCFB24E3}" srcOrd="9" destOrd="0" presId="urn:microsoft.com/office/officeart/2005/8/layout/default"/>
    <dgm:cxn modelId="{89F052B5-06E2-43ED-B7E1-522DEBF98545}" type="presParOf" srcId="{C3B429A0-833C-4DBE-9637-D2B9F7AD0C2C}" destId="{EE48953B-B3DB-411A-94C8-999CD2E12407}" srcOrd="10" destOrd="0" presId="urn:microsoft.com/office/officeart/2005/8/layout/default"/>
    <dgm:cxn modelId="{AFDFE493-71E0-4827-A186-565F2F3D6825}" type="presParOf" srcId="{C3B429A0-833C-4DBE-9637-D2B9F7AD0C2C}" destId="{EF202DC9-28BB-42E7-96A2-751FA994349D}" srcOrd="11" destOrd="0" presId="urn:microsoft.com/office/officeart/2005/8/layout/default"/>
    <dgm:cxn modelId="{53FAF07F-5DDF-4DB1-BE91-D32DCFF4029E}" type="presParOf" srcId="{C3B429A0-833C-4DBE-9637-D2B9F7AD0C2C}" destId="{4E3C78F5-59E7-4DB3-9318-811CF5BCB9FD}" srcOrd="12" destOrd="0" presId="urn:microsoft.com/office/officeart/2005/8/layout/default"/>
    <dgm:cxn modelId="{8891D1BB-6716-4285-A1D1-7DFC57DDF9CB}" type="presParOf" srcId="{C3B429A0-833C-4DBE-9637-D2B9F7AD0C2C}" destId="{B0F8FBC1-FB6E-4449-AC93-CBFF68275B2E}" srcOrd="13" destOrd="0" presId="urn:microsoft.com/office/officeart/2005/8/layout/default"/>
    <dgm:cxn modelId="{ECCF6282-151E-48FD-9E54-4BACA3398628}" type="presParOf" srcId="{C3B429A0-833C-4DBE-9637-D2B9F7AD0C2C}" destId="{8CD1C85F-C3ED-481D-9349-7A8037EE5AE5}" srcOrd="14" destOrd="0" presId="urn:microsoft.com/office/officeart/2005/8/layout/default"/>
    <dgm:cxn modelId="{D8419096-43C9-48D4-BCB6-CBBAF37737D6}" type="presParOf" srcId="{C3B429A0-833C-4DBE-9637-D2B9F7AD0C2C}" destId="{3F93E7E6-9E74-4ED5-8A00-1BA733C009BD}" srcOrd="15" destOrd="0" presId="urn:microsoft.com/office/officeart/2005/8/layout/default"/>
    <dgm:cxn modelId="{AE13E433-5333-4E6B-87A8-04A9735E8C97}" type="presParOf" srcId="{C3B429A0-833C-4DBE-9637-D2B9F7AD0C2C}" destId="{73EDC680-6D91-4E96-9162-E901219D8B8D}" srcOrd="16" destOrd="0" presId="urn:microsoft.com/office/officeart/2005/8/layout/default"/>
    <dgm:cxn modelId="{589E3829-695E-4AA0-B28D-96FD550BED12}" type="presParOf" srcId="{C3B429A0-833C-4DBE-9637-D2B9F7AD0C2C}" destId="{BFCC111C-C8C1-42B4-B4E9-BB2D7557FCC2}" srcOrd="17" destOrd="0" presId="urn:microsoft.com/office/officeart/2005/8/layout/default"/>
    <dgm:cxn modelId="{40526C70-D2AE-4C50-A49C-47C19F132809}" type="presParOf" srcId="{C3B429A0-833C-4DBE-9637-D2B9F7AD0C2C}" destId="{434D5616-6B42-4C6A-AB51-1A259806E4AC}" srcOrd="18" destOrd="0" presId="urn:microsoft.com/office/officeart/2005/8/layout/default"/>
    <dgm:cxn modelId="{5DC5C8C5-D0B4-4FC8-8D7C-ABE496179858}" type="presParOf" srcId="{C3B429A0-833C-4DBE-9637-D2B9F7AD0C2C}" destId="{316E3AA4-C0E8-4074-B16F-7D88980FE507}" srcOrd="19" destOrd="0" presId="urn:microsoft.com/office/officeart/2005/8/layout/default"/>
    <dgm:cxn modelId="{8B0762E1-FDDE-4174-855A-EB594174F213}" type="presParOf" srcId="{C3B429A0-833C-4DBE-9637-D2B9F7AD0C2C}" destId="{430680E2-8A87-4F51-8762-4A996ACC5A13}" srcOrd="20" destOrd="0" presId="urn:microsoft.com/office/officeart/2005/8/layout/default"/>
    <dgm:cxn modelId="{297EDF3F-5CA3-4E15-B939-4F32D31C99B4}" type="presParOf" srcId="{C3B429A0-833C-4DBE-9637-D2B9F7AD0C2C}" destId="{68D76714-8AE2-42C5-9891-EE199EE2B820}" srcOrd="21" destOrd="0" presId="urn:microsoft.com/office/officeart/2005/8/layout/default"/>
    <dgm:cxn modelId="{B2576F6A-72F9-45F6-B213-ED8F17D1DA0C}" type="presParOf" srcId="{C3B429A0-833C-4DBE-9637-D2B9F7AD0C2C}" destId="{6A07DD7C-59B9-417A-9A15-465CF8BF7951}"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256729-041D-42E3-A449-7A963E390D8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B518387-4BAE-4B6A-A783-70689A57A095}">
      <dgm:prSet phldrT="[Text]" custT="1"/>
      <dgm:spPr>
        <a:solidFill>
          <a:schemeClr val="accent3"/>
        </a:solidFill>
      </dgm:spPr>
      <dgm:t>
        <a:bodyPr/>
        <a:lstStyle/>
        <a:p>
          <a:r>
            <a:rPr lang="en-US" sz="4000" dirty="0"/>
            <a:t>Discriminatory &amp; Sexual Harassment</a:t>
          </a:r>
        </a:p>
      </dgm:t>
    </dgm:pt>
    <dgm:pt modelId="{DD3318CC-F184-4F07-96DC-700368B8E747}" type="parTrans" cxnId="{40465C57-170D-466D-9EB6-4C39AA51828A}">
      <dgm:prSet/>
      <dgm:spPr/>
      <dgm:t>
        <a:bodyPr/>
        <a:lstStyle/>
        <a:p>
          <a:endParaRPr lang="en-US"/>
        </a:p>
      </dgm:t>
    </dgm:pt>
    <dgm:pt modelId="{F2FB68B6-347B-42F4-ABB0-424368BC7601}" type="sibTrans" cxnId="{40465C57-170D-466D-9EB6-4C39AA51828A}">
      <dgm:prSet/>
      <dgm:spPr/>
      <dgm:t>
        <a:bodyPr/>
        <a:lstStyle/>
        <a:p>
          <a:endParaRPr lang="en-US"/>
        </a:p>
      </dgm:t>
    </dgm:pt>
    <dgm:pt modelId="{AD0B8734-1382-4C63-89EB-10EBC6DB059E}">
      <dgm:prSet phldrT="[Text]" custT="1"/>
      <dgm:spPr>
        <a:solidFill>
          <a:schemeClr val="accent4">
            <a:lumMod val="50000"/>
          </a:schemeClr>
        </a:solidFill>
      </dgm:spPr>
      <dgm:t>
        <a:bodyPr/>
        <a:lstStyle/>
        <a:p>
          <a:r>
            <a:rPr lang="en-US" sz="4000" dirty="0"/>
            <a:t>Access to School Programs &amp; Activities</a:t>
          </a:r>
        </a:p>
      </dgm:t>
    </dgm:pt>
    <dgm:pt modelId="{C4F1993C-B906-4180-946D-DBB6945AB421}" type="parTrans" cxnId="{DA69F979-C405-47A9-8C7A-61B61F881B8C}">
      <dgm:prSet/>
      <dgm:spPr/>
    </dgm:pt>
    <dgm:pt modelId="{3C5B942A-687A-4A53-8D1A-2A9F7D51B5C7}" type="sibTrans" cxnId="{DA69F979-C405-47A9-8C7A-61B61F881B8C}">
      <dgm:prSet/>
      <dgm:spPr/>
    </dgm:pt>
    <dgm:pt modelId="{97A5E5DF-62E7-450D-8962-96042C3B393C}" type="pres">
      <dgm:prSet presAssocID="{F2256729-041D-42E3-A449-7A963E390D83}" presName="diagram" presStyleCnt="0">
        <dgm:presLayoutVars>
          <dgm:dir/>
          <dgm:resizeHandles val="exact"/>
        </dgm:presLayoutVars>
      </dgm:prSet>
      <dgm:spPr/>
    </dgm:pt>
    <dgm:pt modelId="{42545741-63F9-452D-9F7F-A5EB417C1F87}" type="pres">
      <dgm:prSet presAssocID="{AD0B8734-1382-4C63-89EB-10EBC6DB059E}" presName="node" presStyleLbl="node1" presStyleIdx="0" presStyleCnt="2">
        <dgm:presLayoutVars>
          <dgm:bulletEnabled val="1"/>
        </dgm:presLayoutVars>
      </dgm:prSet>
      <dgm:spPr/>
    </dgm:pt>
    <dgm:pt modelId="{D5D29E16-3518-484B-9E4F-A951C81753FB}" type="pres">
      <dgm:prSet presAssocID="{3C5B942A-687A-4A53-8D1A-2A9F7D51B5C7}" presName="sibTrans" presStyleCnt="0"/>
      <dgm:spPr/>
    </dgm:pt>
    <dgm:pt modelId="{AD4675A3-2BDB-45B5-B977-E858218B491A}" type="pres">
      <dgm:prSet presAssocID="{7B518387-4BAE-4B6A-A783-70689A57A095}" presName="node" presStyleLbl="node1" presStyleIdx="1" presStyleCnt="2">
        <dgm:presLayoutVars>
          <dgm:bulletEnabled val="1"/>
        </dgm:presLayoutVars>
      </dgm:prSet>
      <dgm:spPr/>
    </dgm:pt>
  </dgm:ptLst>
  <dgm:cxnLst>
    <dgm:cxn modelId="{76D1821A-EE80-4DF4-8249-19ECE93CD4D8}" type="presOf" srcId="{F2256729-041D-42E3-A449-7A963E390D83}" destId="{97A5E5DF-62E7-450D-8962-96042C3B393C}" srcOrd="0" destOrd="0" presId="urn:microsoft.com/office/officeart/2005/8/layout/default"/>
    <dgm:cxn modelId="{64A7EF33-7754-4E09-9738-0ADF7F6F44E3}" type="presOf" srcId="{7B518387-4BAE-4B6A-A783-70689A57A095}" destId="{AD4675A3-2BDB-45B5-B977-E858218B491A}" srcOrd="0" destOrd="0" presId="urn:microsoft.com/office/officeart/2005/8/layout/default"/>
    <dgm:cxn modelId="{40465C57-170D-466D-9EB6-4C39AA51828A}" srcId="{F2256729-041D-42E3-A449-7A963E390D83}" destId="{7B518387-4BAE-4B6A-A783-70689A57A095}" srcOrd="1" destOrd="0" parTransId="{DD3318CC-F184-4F07-96DC-700368B8E747}" sibTransId="{F2FB68B6-347B-42F4-ABB0-424368BC7601}"/>
    <dgm:cxn modelId="{DA69F979-C405-47A9-8C7A-61B61F881B8C}" srcId="{F2256729-041D-42E3-A449-7A963E390D83}" destId="{AD0B8734-1382-4C63-89EB-10EBC6DB059E}" srcOrd="0" destOrd="0" parTransId="{C4F1993C-B906-4180-946D-DBB6945AB421}" sibTransId="{3C5B942A-687A-4A53-8D1A-2A9F7D51B5C7}"/>
    <dgm:cxn modelId="{84B00382-A7AE-41A4-9505-3084AF03CB6C}" type="presOf" srcId="{AD0B8734-1382-4C63-89EB-10EBC6DB059E}" destId="{42545741-63F9-452D-9F7F-A5EB417C1F87}" srcOrd="0" destOrd="0" presId="urn:microsoft.com/office/officeart/2005/8/layout/default"/>
    <dgm:cxn modelId="{2911D25B-8494-4295-839E-5EF4996E00FE}" type="presParOf" srcId="{97A5E5DF-62E7-450D-8962-96042C3B393C}" destId="{42545741-63F9-452D-9F7F-A5EB417C1F87}" srcOrd="0" destOrd="0" presId="urn:microsoft.com/office/officeart/2005/8/layout/default"/>
    <dgm:cxn modelId="{6E8CD686-FCCD-48FE-B912-810816A7C1ED}" type="presParOf" srcId="{97A5E5DF-62E7-450D-8962-96042C3B393C}" destId="{D5D29E16-3518-484B-9E4F-A951C81753FB}" srcOrd="1" destOrd="0" presId="urn:microsoft.com/office/officeart/2005/8/layout/default"/>
    <dgm:cxn modelId="{D218877A-4175-465F-BF8A-392B94B1ED5C}" type="presParOf" srcId="{97A5E5DF-62E7-450D-8962-96042C3B393C}" destId="{AD4675A3-2BDB-45B5-B977-E858218B491A}"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9AA5EB-0E2C-40A8-81A6-F72A424E079F}" type="doc">
      <dgm:prSet loTypeId="urn:microsoft.com/office/officeart/2005/8/layout/default" loCatId="list" qsTypeId="urn:microsoft.com/office/officeart/2005/8/quickstyle/simple1" qsCatId="simple" csTypeId="urn:microsoft.com/office/officeart/2005/8/colors/colorful1" csCatId="colorful" phldr="1"/>
      <dgm:spPr/>
    </dgm:pt>
    <dgm:pt modelId="{9BB9B619-C41D-464C-8AB1-77464C721DD9}">
      <dgm:prSet/>
      <dgm:spPr>
        <a:solidFill>
          <a:schemeClr val="accent1">
            <a:lumMod val="75000"/>
          </a:schemeClr>
        </a:solidFill>
      </dgm:spPr>
      <dgm:t>
        <a:bodyPr/>
        <a:lstStyle/>
        <a:p>
          <a:r>
            <a:rPr lang="en-US" dirty="0"/>
            <a:t>Threats &amp; intimidation</a:t>
          </a:r>
        </a:p>
      </dgm:t>
    </dgm:pt>
    <dgm:pt modelId="{DCEFC7A4-99F2-4185-A895-2D3DB683B109}" type="parTrans" cxnId="{8B09513C-2957-4B5E-8A05-F8DAC2F736E1}">
      <dgm:prSet/>
      <dgm:spPr/>
      <dgm:t>
        <a:bodyPr/>
        <a:lstStyle/>
        <a:p>
          <a:endParaRPr lang="en-US"/>
        </a:p>
      </dgm:t>
    </dgm:pt>
    <dgm:pt modelId="{AAFC849F-DF5D-4309-B845-B22348D8FD44}" type="sibTrans" cxnId="{8B09513C-2957-4B5E-8A05-F8DAC2F736E1}">
      <dgm:prSet/>
      <dgm:spPr/>
      <dgm:t>
        <a:bodyPr/>
        <a:lstStyle/>
        <a:p>
          <a:endParaRPr lang="en-US"/>
        </a:p>
      </dgm:t>
    </dgm:pt>
    <dgm:pt modelId="{AF4D0F99-2E5F-4BA3-8E87-F11D12B7FE12}">
      <dgm:prSet/>
      <dgm:spPr>
        <a:solidFill>
          <a:schemeClr val="accent4">
            <a:lumMod val="75000"/>
          </a:schemeClr>
        </a:solidFill>
      </dgm:spPr>
      <dgm:t>
        <a:bodyPr/>
        <a:lstStyle/>
        <a:p>
          <a:r>
            <a:rPr lang="en-US" dirty="0"/>
            <a:t>“Jokes,” memes, &amp; videos</a:t>
          </a:r>
        </a:p>
      </dgm:t>
    </dgm:pt>
    <dgm:pt modelId="{0B68815E-429D-419F-A7CC-847AAF7C2375}" type="parTrans" cxnId="{8771F45D-7CF3-4C11-B7A7-8D858308A561}">
      <dgm:prSet/>
      <dgm:spPr/>
      <dgm:t>
        <a:bodyPr/>
        <a:lstStyle/>
        <a:p>
          <a:endParaRPr lang="en-US"/>
        </a:p>
      </dgm:t>
    </dgm:pt>
    <dgm:pt modelId="{CF78B108-1DC2-44D2-9C5E-F8282CB1B1F4}" type="sibTrans" cxnId="{8771F45D-7CF3-4C11-B7A7-8D858308A561}">
      <dgm:prSet/>
      <dgm:spPr/>
      <dgm:t>
        <a:bodyPr/>
        <a:lstStyle/>
        <a:p>
          <a:endParaRPr lang="en-US"/>
        </a:p>
      </dgm:t>
    </dgm:pt>
    <dgm:pt modelId="{6A32701F-8B66-4EAF-887F-701AEE97867E}">
      <dgm:prSet phldrT="[Text]"/>
      <dgm:spPr>
        <a:solidFill>
          <a:schemeClr val="accent5"/>
        </a:solidFill>
      </dgm:spPr>
      <dgm:t>
        <a:bodyPr/>
        <a:lstStyle/>
        <a:p>
          <a:r>
            <a:rPr lang="en-US" dirty="0"/>
            <a:t>Physical assault </a:t>
          </a:r>
        </a:p>
      </dgm:t>
    </dgm:pt>
    <dgm:pt modelId="{CCB4364A-9564-4BD6-9E54-F0437CA6897B}" type="parTrans" cxnId="{92124A35-1173-4A4A-B5C8-1041463C67AB}">
      <dgm:prSet/>
      <dgm:spPr/>
      <dgm:t>
        <a:bodyPr/>
        <a:lstStyle/>
        <a:p>
          <a:endParaRPr lang="en-US"/>
        </a:p>
      </dgm:t>
    </dgm:pt>
    <dgm:pt modelId="{593587D9-58A3-4B92-8F4E-C25D5B11D78F}" type="sibTrans" cxnId="{92124A35-1173-4A4A-B5C8-1041463C67AB}">
      <dgm:prSet/>
      <dgm:spPr/>
      <dgm:t>
        <a:bodyPr/>
        <a:lstStyle/>
        <a:p>
          <a:endParaRPr lang="en-US"/>
        </a:p>
      </dgm:t>
    </dgm:pt>
    <dgm:pt modelId="{49B00C81-8CDC-4B6C-A614-08BB9A910940}">
      <dgm:prSet phldrT="[Text]"/>
      <dgm:spPr/>
      <dgm:t>
        <a:bodyPr/>
        <a:lstStyle/>
        <a:p>
          <a:r>
            <a:rPr lang="en-US"/>
            <a:t>Rumors</a:t>
          </a:r>
          <a:r>
            <a:rPr lang="en-US" dirty="0"/>
            <a:t>, slurs, or pejoratives</a:t>
          </a:r>
        </a:p>
      </dgm:t>
    </dgm:pt>
    <dgm:pt modelId="{0F6A0C18-B717-42DB-A1FC-1642ECFBB815}" type="parTrans" cxnId="{9BE01E63-304E-4CE3-9DA6-51B74776FAE5}">
      <dgm:prSet/>
      <dgm:spPr/>
      <dgm:t>
        <a:bodyPr/>
        <a:lstStyle/>
        <a:p>
          <a:endParaRPr lang="en-US"/>
        </a:p>
      </dgm:t>
    </dgm:pt>
    <dgm:pt modelId="{A0942595-F65B-41CA-8161-E293984E815D}" type="sibTrans" cxnId="{9BE01E63-304E-4CE3-9DA6-51B74776FAE5}">
      <dgm:prSet/>
      <dgm:spPr/>
      <dgm:t>
        <a:bodyPr/>
        <a:lstStyle/>
        <a:p>
          <a:endParaRPr lang="en-US"/>
        </a:p>
      </dgm:t>
    </dgm:pt>
    <dgm:pt modelId="{39E638B4-8F41-449B-8D28-51C4747CF440}">
      <dgm:prSet phldrT="[Text]"/>
      <dgm:spPr/>
      <dgm:t>
        <a:bodyPr/>
        <a:lstStyle/>
        <a:p>
          <a:r>
            <a:rPr lang="en-US" dirty="0"/>
            <a:t>Graffiti or vandalism on school property</a:t>
          </a:r>
        </a:p>
      </dgm:t>
    </dgm:pt>
    <dgm:pt modelId="{BF7E9E01-E89B-4FF1-B9EA-F72C5A01ADC1}" type="sibTrans" cxnId="{5AE2ED63-2A6A-4D50-9A42-1C0A424963A6}">
      <dgm:prSet/>
      <dgm:spPr/>
      <dgm:t>
        <a:bodyPr/>
        <a:lstStyle/>
        <a:p>
          <a:endParaRPr lang="en-US"/>
        </a:p>
      </dgm:t>
    </dgm:pt>
    <dgm:pt modelId="{B0D6EA8B-B968-4547-A8D5-82846256543C}" type="parTrans" cxnId="{5AE2ED63-2A6A-4D50-9A42-1C0A424963A6}">
      <dgm:prSet/>
      <dgm:spPr/>
      <dgm:t>
        <a:bodyPr/>
        <a:lstStyle/>
        <a:p>
          <a:endParaRPr lang="en-US"/>
        </a:p>
      </dgm:t>
    </dgm:pt>
    <dgm:pt modelId="{599EB671-19D2-4840-BF7B-82EF7513229D}" type="pres">
      <dgm:prSet presAssocID="{D69AA5EB-0E2C-40A8-81A6-F72A424E079F}" presName="diagram" presStyleCnt="0">
        <dgm:presLayoutVars>
          <dgm:dir/>
          <dgm:resizeHandles val="exact"/>
        </dgm:presLayoutVars>
      </dgm:prSet>
      <dgm:spPr/>
    </dgm:pt>
    <dgm:pt modelId="{AA58C40F-1408-47FE-9CA9-466FDA8823B3}" type="pres">
      <dgm:prSet presAssocID="{39E638B4-8F41-449B-8D28-51C4747CF440}" presName="node" presStyleLbl="node1" presStyleIdx="0" presStyleCnt="5" custScaleX="96071" custScaleY="99876">
        <dgm:presLayoutVars>
          <dgm:bulletEnabled val="1"/>
        </dgm:presLayoutVars>
      </dgm:prSet>
      <dgm:spPr/>
    </dgm:pt>
    <dgm:pt modelId="{C2F3E2A7-F7A2-4A55-BFEA-6DE534651F08}" type="pres">
      <dgm:prSet presAssocID="{BF7E9E01-E89B-4FF1-B9EA-F72C5A01ADC1}" presName="sibTrans" presStyleCnt="0"/>
      <dgm:spPr/>
    </dgm:pt>
    <dgm:pt modelId="{C50ADF0E-0E25-4AF7-9EC2-6890D3D37637}" type="pres">
      <dgm:prSet presAssocID="{49B00C81-8CDC-4B6C-A614-08BB9A910940}" presName="node" presStyleLbl="node1" presStyleIdx="1" presStyleCnt="5">
        <dgm:presLayoutVars>
          <dgm:bulletEnabled val="1"/>
        </dgm:presLayoutVars>
      </dgm:prSet>
      <dgm:spPr/>
    </dgm:pt>
    <dgm:pt modelId="{2E3D3F55-3168-4930-ADE4-E03EC8B0897F}" type="pres">
      <dgm:prSet presAssocID="{A0942595-F65B-41CA-8161-E293984E815D}" presName="sibTrans" presStyleCnt="0"/>
      <dgm:spPr/>
    </dgm:pt>
    <dgm:pt modelId="{C05E654F-2490-4744-8889-EC303774AFA6}" type="pres">
      <dgm:prSet presAssocID="{AF4D0F99-2E5F-4BA3-8E87-F11D12B7FE12}" presName="node" presStyleLbl="node1" presStyleIdx="2" presStyleCnt="5">
        <dgm:presLayoutVars>
          <dgm:bulletEnabled val="1"/>
        </dgm:presLayoutVars>
      </dgm:prSet>
      <dgm:spPr/>
    </dgm:pt>
    <dgm:pt modelId="{0562FF96-3DA3-4068-855B-86B41788D679}" type="pres">
      <dgm:prSet presAssocID="{CF78B108-1DC2-44D2-9C5E-F8282CB1B1F4}" presName="sibTrans" presStyleCnt="0"/>
      <dgm:spPr/>
    </dgm:pt>
    <dgm:pt modelId="{9F54C991-87A8-4F57-B383-A9FB53B0057D}" type="pres">
      <dgm:prSet presAssocID="{9BB9B619-C41D-464C-8AB1-77464C721DD9}" presName="node" presStyleLbl="node1" presStyleIdx="3" presStyleCnt="5">
        <dgm:presLayoutVars>
          <dgm:bulletEnabled val="1"/>
        </dgm:presLayoutVars>
      </dgm:prSet>
      <dgm:spPr/>
    </dgm:pt>
    <dgm:pt modelId="{65F1B7D3-C781-487E-8261-7439CB28DE8B}" type="pres">
      <dgm:prSet presAssocID="{AAFC849F-DF5D-4309-B845-B22348D8FD44}" presName="sibTrans" presStyleCnt="0"/>
      <dgm:spPr/>
    </dgm:pt>
    <dgm:pt modelId="{E0166214-B924-4E3D-86D8-B0369A6F1E5C}" type="pres">
      <dgm:prSet presAssocID="{6A32701F-8B66-4EAF-887F-701AEE97867E}" presName="node" presStyleLbl="node1" presStyleIdx="4" presStyleCnt="5">
        <dgm:presLayoutVars>
          <dgm:bulletEnabled val="1"/>
        </dgm:presLayoutVars>
      </dgm:prSet>
      <dgm:spPr/>
    </dgm:pt>
  </dgm:ptLst>
  <dgm:cxnLst>
    <dgm:cxn modelId="{D6378D0B-7A9C-4BA6-B4E4-63D841ADD53D}" type="presOf" srcId="{D69AA5EB-0E2C-40A8-81A6-F72A424E079F}" destId="{599EB671-19D2-4840-BF7B-82EF7513229D}" srcOrd="0" destOrd="0" presId="urn:microsoft.com/office/officeart/2005/8/layout/default"/>
    <dgm:cxn modelId="{FFF6430D-8D1E-4C32-8EE2-929D4338A355}" type="presOf" srcId="{39E638B4-8F41-449B-8D28-51C4747CF440}" destId="{AA58C40F-1408-47FE-9CA9-466FDA8823B3}" srcOrd="0" destOrd="0" presId="urn:microsoft.com/office/officeart/2005/8/layout/default"/>
    <dgm:cxn modelId="{92124A35-1173-4A4A-B5C8-1041463C67AB}" srcId="{D69AA5EB-0E2C-40A8-81A6-F72A424E079F}" destId="{6A32701F-8B66-4EAF-887F-701AEE97867E}" srcOrd="4" destOrd="0" parTransId="{CCB4364A-9564-4BD6-9E54-F0437CA6897B}" sibTransId="{593587D9-58A3-4B92-8F4E-C25D5B11D78F}"/>
    <dgm:cxn modelId="{8B09513C-2957-4B5E-8A05-F8DAC2F736E1}" srcId="{D69AA5EB-0E2C-40A8-81A6-F72A424E079F}" destId="{9BB9B619-C41D-464C-8AB1-77464C721DD9}" srcOrd="3" destOrd="0" parTransId="{DCEFC7A4-99F2-4185-A895-2D3DB683B109}" sibTransId="{AAFC849F-DF5D-4309-B845-B22348D8FD44}"/>
    <dgm:cxn modelId="{8771F45D-7CF3-4C11-B7A7-8D858308A561}" srcId="{D69AA5EB-0E2C-40A8-81A6-F72A424E079F}" destId="{AF4D0F99-2E5F-4BA3-8E87-F11D12B7FE12}" srcOrd="2" destOrd="0" parTransId="{0B68815E-429D-419F-A7CC-847AAF7C2375}" sibTransId="{CF78B108-1DC2-44D2-9C5E-F8282CB1B1F4}"/>
    <dgm:cxn modelId="{9BE01E63-304E-4CE3-9DA6-51B74776FAE5}" srcId="{D69AA5EB-0E2C-40A8-81A6-F72A424E079F}" destId="{49B00C81-8CDC-4B6C-A614-08BB9A910940}" srcOrd="1" destOrd="0" parTransId="{0F6A0C18-B717-42DB-A1FC-1642ECFBB815}" sibTransId="{A0942595-F65B-41CA-8161-E293984E815D}"/>
    <dgm:cxn modelId="{5AE2ED63-2A6A-4D50-9A42-1C0A424963A6}" srcId="{D69AA5EB-0E2C-40A8-81A6-F72A424E079F}" destId="{39E638B4-8F41-449B-8D28-51C4747CF440}" srcOrd="0" destOrd="0" parTransId="{B0D6EA8B-B968-4547-A8D5-82846256543C}" sibTransId="{BF7E9E01-E89B-4FF1-B9EA-F72C5A01ADC1}"/>
    <dgm:cxn modelId="{7D7DDA6B-F21D-42A1-B40A-C4D54641BD07}" type="presOf" srcId="{9BB9B619-C41D-464C-8AB1-77464C721DD9}" destId="{9F54C991-87A8-4F57-B383-A9FB53B0057D}" srcOrd="0" destOrd="0" presId="urn:microsoft.com/office/officeart/2005/8/layout/default"/>
    <dgm:cxn modelId="{ACF50B7E-AEF1-44C9-86DA-FB49687E62C7}" type="presOf" srcId="{AF4D0F99-2E5F-4BA3-8E87-F11D12B7FE12}" destId="{C05E654F-2490-4744-8889-EC303774AFA6}" srcOrd="0" destOrd="0" presId="urn:microsoft.com/office/officeart/2005/8/layout/default"/>
    <dgm:cxn modelId="{18607392-E0B3-4BF8-9715-4CE92FAC9AB2}" type="presOf" srcId="{6A32701F-8B66-4EAF-887F-701AEE97867E}" destId="{E0166214-B924-4E3D-86D8-B0369A6F1E5C}" srcOrd="0" destOrd="0" presId="urn:microsoft.com/office/officeart/2005/8/layout/default"/>
    <dgm:cxn modelId="{6D7FD3C5-0C51-474F-9397-AB1197AFC7AC}" type="presOf" srcId="{49B00C81-8CDC-4B6C-A614-08BB9A910940}" destId="{C50ADF0E-0E25-4AF7-9EC2-6890D3D37637}" srcOrd="0" destOrd="0" presId="urn:microsoft.com/office/officeart/2005/8/layout/default"/>
    <dgm:cxn modelId="{022041D2-F1D8-49F0-94EF-2C63B81B18B8}" type="presParOf" srcId="{599EB671-19D2-4840-BF7B-82EF7513229D}" destId="{AA58C40F-1408-47FE-9CA9-466FDA8823B3}" srcOrd="0" destOrd="0" presId="urn:microsoft.com/office/officeart/2005/8/layout/default"/>
    <dgm:cxn modelId="{4D70F5AA-351D-4E9A-9448-4B4BDC29235E}" type="presParOf" srcId="{599EB671-19D2-4840-BF7B-82EF7513229D}" destId="{C2F3E2A7-F7A2-4A55-BFEA-6DE534651F08}" srcOrd="1" destOrd="0" presId="urn:microsoft.com/office/officeart/2005/8/layout/default"/>
    <dgm:cxn modelId="{DE8FD53F-F128-4518-BF39-B61DFE394625}" type="presParOf" srcId="{599EB671-19D2-4840-BF7B-82EF7513229D}" destId="{C50ADF0E-0E25-4AF7-9EC2-6890D3D37637}" srcOrd="2" destOrd="0" presId="urn:microsoft.com/office/officeart/2005/8/layout/default"/>
    <dgm:cxn modelId="{3FEDDD94-E807-4C02-A28C-36E24885E3AA}" type="presParOf" srcId="{599EB671-19D2-4840-BF7B-82EF7513229D}" destId="{2E3D3F55-3168-4930-ADE4-E03EC8B0897F}" srcOrd="3" destOrd="0" presId="urn:microsoft.com/office/officeart/2005/8/layout/default"/>
    <dgm:cxn modelId="{83AC6AA1-7ED5-4E6D-A0DD-870E5A242CFD}" type="presParOf" srcId="{599EB671-19D2-4840-BF7B-82EF7513229D}" destId="{C05E654F-2490-4744-8889-EC303774AFA6}" srcOrd="4" destOrd="0" presId="urn:microsoft.com/office/officeart/2005/8/layout/default"/>
    <dgm:cxn modelId="{1EF4FBEE-B94E-4B67-9876-68AD58CDD3C2}" type="presParOf" srcId="{599EB671-19D2-4840-BF7B-82EF7513229D}" destId="{0562FF96-3DA3-4068-855B-86B41788D679}" srcOrd="5" destOrd="0" presId="urn:microsoft.com/office/officeart/2005/8/layout/default"/>
    <dgm:cxn modelId="{40EB44DB-21E7-4BD7-9214-B2DE19E5642A}" type="presParOf" srcId="{599EB671-19D2-4840-BF7B-82EF7513229D}" destId="{9F54C991-87A8-4F57-B383-A9FB53B0057D}" srcOrd="6" destOrd="0" presId="urn:microsoft.com/office/officeart/2005/8/layout/default"/>
    <dgm:cxn modelId="{5396260F-8B52-43C6-BC9E-38CD1AE72805}" type="presParOf" srcId="{599EB671-19D2-4840-BF7B-82EF7513229D}" destId="{65F1B7D3-C781-487E-8261-7439CB28DE8B}" srcOrd="7" destOrd="0" presId="urn:microsoft.com/office/officeart/2005/8/layout/default"/>
    <dgm:cxn modelId="{4BF41201-915B-4B4A-A624-D10752093DD3}" type="presParOf" srcId="{599EB671-19D2-4840-BF7B-82EF7513229D}" destId="{E0166214-B924-4E3D-86D8-B0369A6F1E5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A7BF47-1149-4715-B4BB-DDD9423EE043}"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7DC9C91D-1628-4C1C-AB97-E7604CA240CD}">
      <dgm:prSet phldrT="[Text]"/>
      <dgm:spPr>
        <a:solidFill>
          <a:schemeClr val="accent4">
            <a:lumMod val="75000"/>
          </a:schemeClr>
        </a:solidFill>
      </dgm:spPr>
      <dgm:t>
        <a:bodyPr/>
        <a:lstStyle/>
        <a:p>
          <a:r>
            <a:rPr lang="en-US" b="1" dirty="0"/>
            <a:t>A complaint is received</a:t>
          </a:r>
        </a:p>
      </dgm:t>
    </dgm:pt>
    <dgm:pt modelId="{2E9D0FF5-C005-4B96-8B79-C3E87A2B4913}" type="parTrans" cxnId="{CFA90AC2-9CC4-4C26-B186-44E1EF2737C3}">
      <dgm:prSet/>
      <dgm:spPr/>
      <dgm:t>
        <a:bodyPr/>
        <a:lstStyle/>
        <a:p>
          <a:endParaRPr lang="en-US"/>
        </a:p>
      </dgm:t>
    </dgm:pt>
    <dgm:pt modelId="{FC4F2B20-8109-4DFE-BAC3-7D8B2A945362}" type="sibTrans" cxnId="{CFA90AC2-9CC4-4C26-B186-44E1EF2737C3}">
      <dgm:prSet/>
      <dgm:spPr/>
      <dgm:t>
        <a:bodyPr/>
        <a:lstStyle/>
        <a:p>
          <a:endParaRPr lang="en-US"/>
        </a:p>
      </dgm:t>
    </dgm:pt>
    <dgm:pt modelId="{3F998D6A-4AAC-4085-8C15-F47BC29A98D7}">
      <dgm:prSet phldrT="[Text]"/>
      <dgm:spPr>
        <a:solidFill>
          <a:schemeClr val="accent4">
            <a:lumMod val="75000"/>
          </a:schemeClr>
        </a:solidFill>
      </dgm:spPr>
      <dgm:t>
        <a:bodyPr/>
        <a:lstStyle/>
        <a:p>
          <a:r>
            <a:rPr lang="en-US" b="1" dirty="0"/>
            <a:t>A student or parent tells a school staff member about the conduct</a:t>
          </a:r>
        </a:p>
      </dgm:t>
    </dgm:pt>
    <dgm:pt modelId="{BBB9DDAE-F9F3-492F-B4EB-08FDC6E78A87}" type="parTrans" cxnId="{EB4DA1DE-7B4C-47BD-A9AD-E364FAF458B4}">
      <dgm:prSet/>
      <dgm:spPr/>
      <dgm:t>
        <a:bodyPr/>
        <a:lstStyle/>
        <a:p>
          <a:endParaRPr lang="en-US"/>
        </a:p>
      </dgm:t>
    </dgm:pt>
    <dgm:pt modelId="{57BE3BE3-40A6-4D54-982A-5F957FBF066E}" type="sibTrans" cxnId="{EB4DA1DE-7B4C-47BD-A9AD-E364FAF458B4}">
      <dgm:prSet/>
      <dgm:spPr/>
      <dgm:t>
        <a:bodyPr/>
        <a:lstStyle/>
        <a:p>
          <a:endParaRPr lang="en-US"/>
        </a:p>
      </dgm:t>
    </dgm:pt>
    <dgm:pt modelId="{405175F5-41E1-4BFE-B854-4C13B203D8CD}">
      <dgm:prSet phldrT="[Text]"/>
      <dgm:spPr>
        <a:solidFill>
          <a:schemeClr val="accent4">
            <a:lumMod val="75000"/>
          </a:schemeClr>
        </a:solidFill>
      </dgm:spPr>
      <dgm:t>
        <a:bodyPr/>
        <a:lstStyle/>
        <a:p>
          <a:r>
            <a:rPr lang="en-US" b="1" dirty="0"/>
            <a:t>A school staff member witnesses the conduct</a:t>
          </a:r>
        </a:p>
      </dgm:t>
    </dgm:pt>
    <dgm:pt modelId="{69194182-F1B4-41E4-9F2B-F087DD80C3DA}" type="parTrans" cxnId="{B1287925-BE21-4676-8274-234160757E94}">
      <dgm:prSet/>
      <dgm:spPr/>
      <dgm:t>
        <a:bodyPr/>
        <a:lstStyle/>
        <a:p>
          <a:endParaRPr lang="en-US"/>
        </a:p>
      </dgm:t>
    </dgm:pt>
    <dgm:pt modelId="{8B6C9B7A-7A68-4904-9E3D-9795ED693E98}" type="sibTrans" cxnId="{B1287925-BE21-4676-8274-234160757E94}">
      <dgm:prSet/>
      <dgm:spPr/>
      <dgm:t>
        <a:bodyPr/>
        <a:lstStyle/>
        <a:p>
          <a:endParaRPr lang="en-US"/>
        </a:p>
      </dgm:t>
    </dgm:pt>
    <dgm:pt modelId="{8FF67EC4-1E57-4F94-BCCC-DCC053579CEA}">
      <dgm:prSet phldrT="[Text]"/>
      <dgm:spPr>
        <a:solidFill>
          <a:schemeClr val="accent4">
            <a:lumMod val="75000"/>
          </a:schemeClr>
        </a:solidFill>
      </dgm:spPr>
      <dgm:t>
        <a:bodyPr/>
        <a:lstStyle/>
        <a:p>
          <a:r>
            <a:rPr lang="en-US" b="1" dirty="0"/>
            <a:t>A school staff member hears about the conduct (</a:t>
          </a:r>
          <a:r>
            <a:rPr lang="en-US" b="1" i="1" dirty="0"/>
            <a:t>e.g.</a:t>
          </a:r>
          <a:r>
            <a:rPr lang="en-US" b="1" i="0" dirty="0"/>
            <a:t>, through social media, word of mouth, etc.)</a:t>
          </a:r>
          <a:endParaRPr lang="en-US" b="1" dirty="0"/>
        </a:p>
      </dgm:t>
    </dgm:pt>
    <dgm:pt modelId="{FBC5EA61-6324-422E-8692-6E2C179DB9DB}" type="parTrans" cxnId="{DCCBC286-6739-4EB2-BAA7-E6C468118FA1}">
      <dgm:prSet/>
      <dgm:spPr/>
      <dgm:t>
        <a:bodyPr/>
        <a:lstStyle/>
        <a:p>
          <a:endParaRPr lang="en-US"/>
        </a:p>
      </dgm:t>
    </dgm:pt>
    <dgm:pt modelId="{0D339AD4-A30D-482C-B380-ACC24818173B}" type="sibTrans" cxnId="{DCCBC286-6739-4EB2-BAA7-E6C468118FA1}">
      <dgm:prSet/>
      <dgm:spPr/>
      <dgm:t>
        <a:bodyPr/>
        <a:lstStyle/>
        <a:p>
          <a:endParaRPr lang="en-US"/>
        </a:p>
      </dgm:t>
    </dgm:pt>
    <dgm:pt modelId="{2E6FFFE2-9F8F-4E2F-928A-01A360FA207F}" type="pres">
      <dgm:prSet presAssocID="{6EA7BF47-1149-4715-B4BB-DDD9423EE043}" presName="Name0" presStyleCnt="0">
        <dgm:presLayoutVars>
          <dgm:chPref val="1"/>
          <dgm:dir/>
          <dgm:animOne val="branch"/>
          <dgm:animLvl val="lvl"/>
          <dgm:resizeHandles/>
        </dgm:presLayoutVars>
      </dgm:prSet>
      <dgm:spPr/>
    </dgm:pt>
    <dgm:pt modelId="{3DF87E18-2815-44BF-9643-B1C55D0AA420}" type="pres">
      <dgm:prSet presAssocID="{7DC9C91D-1628-4C1C-AB97-E7604CA240CD}" presName="vertOne" presStyleCnt="0"/>
      <dgm:spPr/>
    </dgm:pt>
    <dgm:pt modelId="{2E561682-47EC-438E-ABF5-E2DFDDF92A4D}" type="pres">
      <dgm:prSet presAssocID="{7DC9C91D-1628-4C1C-AB97-E7604CA240CD}" presName="txOne" presStyleLbl="node0" presStyleIdx="0" presStyleCnt="4">
        <dgm:presLayoutVars>
          <dgm:chPref val="3"/>
        </dgm:presLayoutVars>
      </dgm:prSet>
      <dgm:spPr/>
    </dgm:pt>
    <dgm:pt modelId="{1D8F4801-699F-4F4B-A641-10AA5843EEDA}" type="pres">
      <dgm:prSet presAssocID="{7DC9C91D-1628-4C1C-AB97-E7604CA240CD}" presName="horzOne" presStyleCnt="0"/>
      <dgm:spPr/>
    </dgm:pt>
    <dgm:pt modelId="{2B0D7A87-8886-4FF8-88FD-D7A2F525C9A9}" type="pres">
      <dgm:prSet presAssocID="{FC4F2B20-8109-4DFE-BAC3-7D8B2A945362}" presName="sibSpaceOne" presStyleCnt="0"/>
      <dgm:spPr/>
    </dgm:pt>
    <dgm:pt modelId="{EF990921-766C-413D-B3DA-BD0191D4932E}" type="pres">
      <dgm:prSet presAssocID="{3F998D6A-4AAC-4085-8C15-F47BC29A98D7}" presName="vertOne" presStyleCnt="0"/>
      <dgm:spPr/>
    </dgm:pt>
    <dgm:pt modelId="{1B4C5157-E257-421F-A39B-413907EC4828}" type="pres">
      <dgm:prSet presAssocID="{3F998D6A-4AAC-4085-8C15-F47BC29A98D7}" presName="txOne" presStyleLbl="node0" presStyleIdx="1" presStyleCnt="4">
        <dgm:presLayoutVars>
          <dgm:chPref val="3"/>
        </dgm:presLayoutVars>
      </dgm:prSet>
      <dgm:spPr/>
    </dgm:pt>
    <dgm:pt modelId="{698CAEB6-42B0-4CE3-9DC3-DFEA25C93844}" type="pres">
      <dgm:prSet presAssocID="{3F998D6A-4AAC-4085-8C15-F47BC29A98D7}" presName="horzOne" presStyleCnt="0"/>
      <dgm:spPr/>
    </dgm:pt>
    <dgm:pt modelId="{D0D1CA8B-4AF0-407A-9A45-74FFE819BF34}" type="pres">
      <dgm:prSet presAssocID="{57BE3BE3-40A6-4D54-982A-5F957FBF066E}" presName="sibSpaceOne" presStyleCnt="0"/>
      <dgm:spPr/>
    </dgm:pt>
    <dgm:pt modelId="{D9784D54-6F25-4B52-83C4-1BA4130CE5FC}" type="pres">
      <dgm:prSet presAssocID="{405175F5-41E1-4BFE-B854-4C13B203D8CD}" presName="vertOne" presStyleCnt="0"/>
      <dgm:spPr/>
    </dgm:pt>
    <dgm:pt modelId="{76D1B7F4-436D-4459-9552-360CC8E75115}" type="pres">
      <dgm:prSet presAssocID="{405175F5-41E1-4BFE-B854-4C13B203D8CD}" presName="txOne" presStyleLbl="node0" presStyleIdx="2" presStyleCnt="4">
        <dgm:presLayoutVars>
          <dgm:chPref val="3"/>
        </dgm:presLayoutVars>
      </dgm:prSet>
      <dgm:spPr/>
    </dgm:pt>
    <dgm:pt modelId="{EED539CA-262D-4174-9E4F-393AE34E65A7}" type="pres">
      <dgm:prSet presAssocID="{405175F5-41E1-4BFE-B854-4C13B203D8CD}" presName="horzOne" presStyleCnt="0"/>
      <dgm:spPr/>
    </dgm:pt>
    <dgm:pt modelId="{89EBCAF3-7E7D-4067-9A5D-F8D850ABBEC9}" type="pres">
      <dgm:prSet presAssocID="{8B6C9B7A-7A68-4904-9E3D-9795ED693E98}" presName="sibSpaceOne" presStyleCnt="0"/>
      <dgm:spPr/>
    </dgm:pt>
    <dgm:pt modelId="{42ED5586-BC7F-49C6-8A4B-25EF80900C8C}" type="pres">
      <dgm:prSet presAssocID="{8FF67EC4-1E57-4F94-BCCC-DCC053579CEA}" presName="vertOne" presStyleCnt="0"/>
      <dgm:spPr/>
    </dgm:pt>
    <dgm:pt modelId="{79713573-F4FE-4BF4-8E30-D339931869F7}" type="pres">
      <dgm:prSet presAssocID="{8FF67EC4-1E57-4F94-BCCC-DCC053579CEA}" presName="txOne" presStyleLbl="node0" presStyleIdx="3" presStyleCnt="4">
        <dgm:presLayoutVars>
          <dgm:chPref val="3"/>
        </dgm:presLayoutVars>
      </dgm:prSet>
      <dgm:spPr/>
    </dgm:pt>
    <dgm:pt modelId="{D5523927-BC66-42B6-80BC-DDED1C057067}" type="pres">
      <dgm:prSet presAssocID="{8FF67EC4-1E57-4F94-BCCC-DCC053579CEA}" presName="horzOne" presStyleCnt="0"/>
      <dgm:spPr/>
    </dgm:pt>
  </dgm:ptLst>
  <dgm:cxnLst>
    <dgm:cxn modelId="{B1287925-BE21-4676-8274-234160757E94}" srcId="{6EA7BF47-1149-4715-B4BB-DDD9423EE043}" destId="{405175F5-41E1-4BFE-B854-4C13B203D8CD}" srcOrd="2" destOrd="0" parTransId="{69194182-F1B4-41E4-9F2B-F087DD80C3DA}" sibTransId="{8B6C9B7A-7A68-4904-9E3D-9795ED693E98}"/>
    <dgm:cxn modelId="{8A8E872F-B460-4C38-86CB-B017DD20CAA8}" type="presOf" srcId="{3F998D6A-4AAC-4085-8C15-F47BC29A98D7}" destId="{1B4C5157-E257-421F-A39B-413907EC4828}" srcOrd="0" destOrd="0" presId="urn:microsoft.com/office/officeart/2005/8/layout/hierarchy4"/>
    <dgm:cxn modelId="{DCCBC286-6739-4EB2-BAA7-E6C468118FA1}" srcId="{6EA7BF47-1149-4715-B4BB-DDD9423EE043}" destId="{8FF67EC4-1E57-4F94-BCCC-DCC053579CEA}" srcOrd="3" destOrd="0" parTransId="{FBC5EA61-6324-422E-8692-6E2C179DB9DB}" sibTransId="{0D339AD4-A30D-482C-B380-ACC24818173B}"/>
    <dgm:cxn modelId="{B3ABCE97-86B8-4491-8156-52CC5AD6331A}" type="presOf" srcId="{7DC9C91D-1628-4C1C-AB97-E7604CA240CD}" destId="{2E561682-47EC-438E-ABF5-E2DFDDF92A4D}" srcOrd="0" destOrd="0" presId="urn:microsoft.com/office/officeart/2005/8/layout/hierarchy4"/>
    <dgm:cxn modelId="{CFA90AC2-9CC4-4C26-B186-44E1EF2737C3}" srcId="{6EA7BF47-1149-4715-B4BB-DDD9423EE043}" destId="{7DC9C91D-1628-4C1C-AB97-E7604CA240CD}" srcOrd="0" destOrd="0" parTransId="{2E9D0FF5-C005-4B96-8B79-C3E87A2B4913}" sibTransId="{FC4F2B20-8109-4DFE-BAC3-7D8B2A945362}"/>
    <dgm:cxn modelId="{BEE65FD3-4776-4C8E-98C9-77A897E02798}" type="presOf" srcId="{8FF67EC4-1E57-4F94-BCCC-DCC053579CEA}" destId="{79713573-F4FE-4BF4-8E30-D339931869F7}" srcOrd="0" destOrd="0" presId="urn:microsoft.com/office/officeart/2005/8/layout/hierarchy4"/>
    <dgm:cxn modelId="{EB4DA1DE-7B4C-47BD-A9AD-E364FAF458B4}" srcId="{6EA7BF47-1149-4715-B4BB-DDD9423EE043}" destId="{3F998D6A-4AAC-4085-8C15-F47BC29A98D7}" srcOrd="1" destOrd="0" parTransId="{BBB9DDAE-F9F3-492F-B4EB-08FDC6E78A87}" sibTransId="{57BE3BE3-40A6-4D54-982A-5F957FBF066E}"/>
    <dgm:cxn modelId="{4159F2F0-02BD-4667-9CB2-3042653BFCA1}" type="presOf" srcId="{6EA7BF47-1149-4715-B4BB-DDD9423EE043}" destId="{2E6FFFE2-9F8F-4E2F-928A-01A360FA207F}" srcOrd="0" destOrd="0" presId="urn:microsoft.com/office/officeart/2005/8/layout/hierarchy4"/>
    <dgm:cxn modelId="{84DBF3F7-24C5-4EFC-9D59-333606033985}" type="presOf" srcId="{405175F5-41E1-4BFE-B854-4C13B203D8CD}" destId="{76D1B7F4-436D-4459-9552-360CC8E75115}" srcOrd="0" destOrd="0" presId="urn:microsoft.com/office/officeart/2005/8/layout/hierarchy4"/>
    <dgm:cxn modelId="{B98A963B-A1F3-4D04-9589-65CC0AAF10B7}" type="presParOf" srcId="{2E6FFFE2-9F8F-4E2F-928A-01A360FA207F}" destId="{3DF87E18-2815-44BF-9643-B1C55D0AA420}" srcOrd="0" destOrd="0" presId="urn:microsoft.com/office/officeart/2005/8/layout/hierarchy4"/>
    <dgm:cxn modelId="{42AB4F43-B2BC-4667-AE6E-6808BA730C04}" type="presParOf" srcId="{3DF87E18-2815-44BF-9643-B1C55D0AA420}" destId="{2E561682-47EC-438E-ABF5-E2DFDDF92A4D}" srcOrd="0" destOrd="0" presId="urn:microsoft.com/office/officeart/2005/8/layout/hierarchy4"/>
    <dgm:cxn modelId="{EF6E07CD-D521-4491-967B-B2F4918425E3}" type="presParOf" srcId="{3DF87E18-2815-44BF-9643-B1C55D0AA420}" destId="{1D8F4801-699F-4F4B-A641-10AA5843EEDA}" srcOrd="1" destOrd="0" presId="urn:microsoft.com/office/officeart/2005/8/layout/hierarchy4"/>
    <dgm:cxn modelId="{E38C19E9-1310-4544-BE32-EAC7F5B13851}" type="presParOf" srcId="{2E6FFFE2-9F8F-4E2F-928A-01A360FA207F}" destId="{2B0D7A87-8886-4FF8-88FD-D7A2F525C9A9}" srcOrd="1" destOrd="0" presId="urn:microsoft.com/office/officeart/2005/8/layout/hierarchy4"/>
    <dgm:cxn modelId="{9A431960-FF72-4483-9512-48B850A08100}" type="presParOf" srcId="{2E6FFFE2-9F8F-4E2F-928A-01A360FA207F}" destId="{EF990921-766C-413D-B3DA-BD0191D4932E}" srcOrd="2" destOrd="0" presId="urn:microsoft.com/office/officeart/2005/8/layout/hierarchy4"/>
    <dgm:cxn modelId="{A1BC3F35-6F95-48AC-A24B-C9646278552A}" type="presParOf" srcId="{EF990921-766C-413D-B3DA-BD0191D4932E}" destId="{1B4C5157-E257-421F-A39B-413907EC4828}" srcOrd="0" destOrd="0" presId="urn:microsoft.com/office/officeart/2005/8/layout/hierarchy4"/>
    <dgm:cxn modelId="{8542A0E7-9BE9-4A8D-B46B-5E07B1C79CF3}" type="presParOf" srcId="{EF990921-766C-413D-B3DA-BD0191D4932E}" destId="{698CAEB6-42B0-4CE3-9DC3-DFEA25C93844}" srcOrd="1" destOrd="0" presId="urn:microsoft.com/office/officeart/2005/8/layout/hierarchy4"/>
    <dgm:cxn modelId="{B1565DE3-00A5-4C2A-8D18-19875D629269}" type="presParOf" srcId="{2E6FFFE2-9F8F-4E2F-928A-01A360FA207F}" destId="{D0D1CA8B-4AF0-407A-9A45-74FFE819BF34}" srcOrd="3" destOrd="0" presId="urn:microsoft.com/office/officeart/2005/8/layout/hierarchy4"/>
    <dgm:cxn modelId="{F0C74200-D621-47F8-84FB-BC6AF3255ADB}" type="presParOf" srcId="{2E6FFFE2-9F8F-4E2F-928A-01A360FA207F}" destId="{D9784D54-6F25-4B52-83C4-1BA4130CE5FC}" srcOrd="4" destOrd="0" presId="urn:microsoft.com/office/officeart/2005/8/layout/hierarchy4"/>
    <dgm:cxn modelId="{05887D40-348C-4119-9683-76C977BCC03E}" type="presParOf" srcId="{D9784D54-6F25-4B52-83C4-1BA4130CE5FC}" destId="{76D1B7F4-436D-4459-9552-360CC8E75115}" srcOrd="0" destOrd="0" presId="urn:microsoft.com/office/officeart/2005/8/layout/hierarchy4"/>
    <dgm:cxn modelId="{CFE6A985-BEBD-4432-BF71-CEB4AFAE542E}" type="presParOf" srcId="{D9784D54-6F25-4B52-83C4-1BA4130CE5FC}" destId="{EED539CA-262D-4174-9E4F-393AE34E65A7}" srcOrd="1" destOrd="0" presId="urn:microsoft.com/office/officeart/2005/8/layout/hierarchy4"/>
    <dgm:cxn modelId="{17A649CB-296A-4608-9AD0-F229B9AF769E}" type="presParOf" srcId="{2E6FFFE2-9F8F-4E2F-928A-01A360FA207F}" destId="{89EBCAF3-7E7D-4067-9A5D-F8D850ABBEC9}" srcOrd="5" destOrd="0" presId="urn:microsoft.com/office/officeart/2005/8/layout/hierarchy4"/>
    <dgm:cxn modelId="{75019AE5-AB52-4F18-B0F6-E6E5D6B3E6D7}" type="presParOf" srcId="{2E6FFFE2-9F8F-4E2F-928A-01A360FA207F}" destId="{42ED5586-BC7F-49C6-8A4B-25EF80900C8C}" srcOrd="6" destOrd="0" presId="urn:microsoft.com/office/officeart/2005/8/layout/hierarchy4"/>
    <dgm:cxn modelId="{ADC27D43-65DC-402B-B79C-4E52B04F6E77}" type="presParOf" srcId="{42ED5586-BC7F-49C6-8A4B-25EF80900C8C}" destId="{79713573-F4FE-4BF4-8E30-D339931869F7}" srcOrd="0" destOrd="0" presId="urn:microsoft.com/office/officeart/2005/8/layout/hierarchy4"/>
    <dgm:cxn modelId="{ADED4142-0F2D-4AF0-9E54-1EC61FED040A}" type="presParOf" srcId="{42ED5586-BC7F-49C6-8A4B-25EF80900C8C}" destId="{D5523927-BC66-42B6-80BC-DDED1C057067}"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1C7718-1834-4794-B3CD-BAD8C6C3D13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7514E08-6B4C-4B64-B36C-651C682E3CD6}">
      <dgm:prSet phldrT="[Text]" custT="1"/>
      <dgm:spPr>
        <a:solidFill>
          <a:schemeClr val="accent6"/>
        </a:solidFill>
      </dgm:spPr>
      <dgm:t>
        <a:bodyPr/>
        <a:lstStyle/>
        <a:p>
          <a:pPr>
            <a:lnSpc>
              <a:spcPct val="100000"/>
            </a:lnSpc>
          </a:pPr>
          <a:r>
            <a:rPr lang="en-US" sz="3800" dirty="0"/>
            <a:t>Verbal (Informal)</a:t>
          </a:r>
        </a:p>
      </dgm:t>
    </dgm:pt>
    <dgm:pt modelId="{648F8EDD-33D0-4167-9DEE-D82D5B05FEA9}" type="parTrans" cxnId="{CB56197C-C055-4A18-B9A2-D4031E1713CE}">
      <dgm:prSet/>
      <dgm:spPr/>
      <dgm:t>
        <a:bodyPr/>
        <a:lstStyle/>
        <a:p>
          <a:endParaRPr lang="en-US"/>
        </a:p>
      </dgm:t>
    </dgm:pt>
    <dgm:pt modelId="{2F5C74B9-02B8-41D8-B598-C746FD3B5A16}" type="sibTrans" cxnId="{CB56197C-C055-4A18-B9A2-D4031E1713CE}">
      <dgm:prSet/>
      <dgm:spPr/>
      <dgm:t>
        <a:bodyPr/>
        <a:lstStyle/>
        <a:p>
          <a:endParaRPr lang="en-US"/>
        </a:p>
      </dgm:t>
    </dgm:pt>
    <dgm:pt modelId="{31358EA8-1B3B-4EB8-9850-06D82811A0E6}">
      <dgm:prSet phldrT="[Text]" custT="1"/>
      <dgm:spPr/>
      <dgm:t>
        <a:bodyPr/>
        <a:lstStyle/>
        <a:p>
          <a:r>
            <a:rPr lang="en-US" sz="2400" dirty="0"/>
            <a:t>School employee is told about an incident of possible discrimination or discriminatory harassment—usually over the phone or in person.</a:t>
          </a:r>
        </a:p>
      </dgm:t>
    </dgm:pt>
    <dgm:pt modelId="{6776705C-3B53-404B-82B3-58DFFF97A001}" type="parTrans" cxnId="{F122E3E3-2860-4523-B5B0-368904F162CE}">
      <dgm:prSet/>
      <dgm:spPr/>
      <dgm:t>
        <a:bodyPr/>
        <a:lstStyle/>
        <a:p>
          <a:endParaRPr lang="en-US"/>
        </a:p>
      </dgm:t>
    </dgm:pt>
    <dgm:pt modelId="{942E4ABE-7440-47EC-AD5A-87FD78616407}" type="sibTrans" cxnId="{F122E3E3-2860-4523-B5B0-368904F162CE}">
      <dgm:prSet/>
      <dgm:spPr/>
      <dgm:t>
        <a:bodyPr/>
        <a:lstStyle/>
        <a:p>
          <a:endParaRPr lang="en-US"/>
        </a:p>
      </dgm:t>
    </dgm:pt>
    <dgm:pt modelId="{6F7EB37D-69EA-4F50-BBEF-C12DA61FF94A}">
      <dgm:prSet phldrT="[Text]" custT="1"/>
      <dgm:spPr>
        <a:solidFill>
          <a:schemeClr val="accent2">
            <a:lumMod val="75000"/>
          </a:schemeClr>
        </a:solidFill>
      </dgm:spPr>
      <dgm:t>
        <a:bodyPr/>
        <a:lstStyle/>
        <a:p>
          <a:r>
            <a:rPr lang="en-US" sz="3800" dirty="0"/>
            <a:t>Written (Formal)</a:t>
          </a:r>
        </a:p>
      </dgm:t>
    </dgm:pt>
    <dgm:pt modelId="{53AF95C3-4D9D-4EA5-B635-6B0FE15EDBF3}" type="parTrans" cxnId="{9E692E1D-FBB2-4D51-8C66-F8F5469A81EC}">
      <dgm:prSet/>
      <dgm:spPr/>
      <dgm:t>
        <a:bodyPr/>
        <a:lstStyle/>
        <a:p>
          <a:endParaRPr lang="en-US"/>
        </a:p>
      </dgm:t>
    </dgm:pt>
    <dgm:pt modelId="{AC770084-0CA3-44BF-9AB6-E6CE5D879A67}" type="sibTrans" cxnId="{9E692E1D-FBB2-4D51-8C66-F8F5469A81EC}">
      <dgm:prSet/>
      <dgm:spPr/>
      <dgm:t>
        <a:bodyPr/>
        <a:lstStyle/>
        <a:p>
          <a:endParaRPr lang="en-US"/>
        </a:p>
      </dgm:t>
    </dgm:pt>
    <dgm:pt modelId="{CFE797B6-5D46-4A0E-BE05-B28D72EE204A}">
      <dgm:prSet phldrT="[Text]" custT="1"/>
      <dgm:spPr/>
      <dgm:t>
        <a:bodyPr/>
        <a:lstStyle/>
        <a:p>
          <a:r>
            <a:rPr lang="en-US" sz="2400" dirty="0"/>
            <a:t>Any school or district administrator receives specific allegations of discrimination in writing—either via email, fax, U.S. mail, or hand delivery.</a:t>
          </a:r>
        </a:p>
      </dgm:t>
    </dgm:pt>
    <dgm:pt modelId="{B956DC61-AC20-44F1-AAF0-49DFFA3B5F07}" type="parTrans" cxnId="{23790F6D-0452-4B2E-BDC3-238F2D47CF8D}">
      <dgm:prSet/>
      <dgm:spPr/>
      <dgm:t>
        <a:bodyPr/>
        <a:lstStyle/>
        <a:p>
          <a:endParaRPr lang="en-US"/>
        </a:p>
      </dgm:t>
    </dgm:pt>
    <dgm:pt modelId="{3E568B91-3A41-474E-8B49-99E606573301}" type="sibTrans" cxnId="{23790F6D-0452-4B2E-BDC3-238F2D47CF8D}">
      <dgm:prSet/>
      <dgm:spPr/>
      <dgm:t>
        <a:bodyPr/>
        <a:lstStyle/>
        <a:p>
          <a:endParaRPr lang="en-US"/>
        </a:p>
      </dgm:t>
    </dgm:pt>
    <dgm:pt modelId="{BDF84179-38BB-41BA-9BEE-91EC51C81DCE}" type="pres">
      <dgm:prSet presAssocID="{371C7718-1834-4794-B3CD-BAD8C6C3D13B}" presName="Name0" presStyleCnt="0">
        <dgm:presLayoutVars>
          <dgm:dir/>
          <dgm:animLvl val="lvl"/>
          <dgm:resizeHandles val="exact"/>
        </dgm:presLayoutVars>
      </dgm:prSet>
      <dgm:spPr/>
    </dgm:pt>
    <dgm:pt modelId="{B4BE231A-C870-4F42-9A5B-AAC02D889D02}" type="pres">
      <dgm:prSet presAssocID="{F7514E08-6B4C-4B64-B36C-651C682E3CD6}" presName="linNode" presStyleCnt="0"/>
      <dgm:spPr/>
    </dgm:pt>
    <dgm:pt modelId="{840B519E-5A66-44FA-9943-3F2750FD38AA}" type="pres">
      <dgm:prSet presAssocID="{F7514E08-6B4C-4B64-B36C-651C682E3CD6}" presName="parentText" presStyleLbl="node1" presStyleIdx="0" presStyleCnt="2">
        <dgm:presLayoutVars>
          <dgm:chMax val="1"/>
          <dgm:bulletEnabled val="1"/>
        </dgm:presLayoutVars>
      </dgm:prSet>
      <dgm:spPr/>
    </dgm:pt>
    <dgm:pt modelId="{157E5A61-421E-48AD-ADB8-312E02312F74}" type="pres">
      <dgm:prSet presAssocID="{F7514E08-6B4C-4B64-B36C-651C682E3CD6}" presName="descendantText" presStyleLbl="alignAccFollowNode1" presStyleIdx="0" presStyleCnt="2">
        <dgm:presLayoutVars>
          <dgm:bulletEnabled val="1"/>
        </dgm:presLayoutVars>
      </dgm:prSet>
      <dgm:spPr/>
    </dgm:pt>
    <dgm:pt modelId="{D6FE6833-FD9B-46D0-A023-71BCA33F925F}" type="pres">
      <dgm:prSet presAssocID="{2F5C74B9-02B8-41D8-B598-C746FD3B5A16}" presName="sp" presStyleCnt="0"/>
      <dgm:spPr/>
    </dgm:pt>
    <dgm:pt modelId="{C2463CA3-1620-4967-9676-CAA171EA8DB8}" type="pres">
      <dgm:prSet presAssocID="{6F7EB37D-69EA-4F50-BBEF-C12DA61FF94A}" presName="linNode" presStyleCnt="0"/>
      <dgm:spPr/>
    </dgm:pt>
    <dgm:pt modelId="{CD92EC26-FB2A-4858-AAFD-E0AE0E294A42}" type="pres">
      <dgm:prSet presAssocID="{6F7EB37D-69EA-4F50-BBEF-C12DA61FF94A}" presName="parentText" presStyleLbl="node1" presStyleIdx="1" presStyleCnt="2">
        <dgm:presLayoutVars>
          <dgm:chMax val="1"/>
          <dgm:bulletEnabled val="1"/>
        </dgm:presLayoutVars>
      </dgm:prSet>
      <dgm:spPr/>
    </dgm:pt>
    <dgm:pt modelId="{AC1DD5B4-D3C1-45AA-8E47-74D700799105}" type="pres">
      <dgm:prSet presAssocID="{6F7EB37D-69EA-4F50-BBEF-C12DA61FF94A}" presName="descendantText" presStyleLbl="alignAccFollowNode1" presStyleIdx="1" presStyleCnt="2">
        <dgm:presLayoutVars>
          <dgm:bulletEnabled val="1"/>
        </dgm:presLayoutVars>
      </dgm:prSet>
      <dgm:spPr/>
    </dgm:pt>
  </dgm:ptLst>
  <dgm:cxnLst>
    <dgm:cxn modelId="{9E692E1D-FBB2-4D51-8C66-F8F5469A81EC}" srcId="{371C7718-1834-4794-B3CD-BAD8C6C3D13B}" destId="{6F7EB37D-69EA-4F50-BBEF-C12DA61FF94A}" srcOrd="1" destOrd="0" parTransId="{53AF95C3-4D9D-4EA5-B635-6B0FE15EDBF3}" sibTransId="{AC770084-0CA3-44BF-9AB6-E6CE5D879A67}"/>
    <dgm:cxn modelId="{60433B45-2F39-4F3E-8F90-7CA7F88F0597}" type="presOf" srcId="{31358EA8-1B3B-4EB8-9850-06D82811A0E6}" destId="{157E5A61-421E-48AD-ADB8-312E02312F74}" srcOrd="0" destOrd="0" presId="urn:microsoft.com/office/officeart/2005/8/layout/vList5"/>
    <dgm:cxn modelId="{23790F6D-0452-4B2E-BDC3-238F2D47CF8D}" srcId="{6F7EB37D-69EA-4F50-BBEF-C12DA61FF94A}" destId="{CFE797B6-5D46-4A0E-BE05-B28D72EE204A}" srcOrd="0" destOrd="0" parTransId="{B956DC61-AC20-44F1-AAF0-49DFFA3B5F07}" sibTransId="{3E568B91-3A41-474E-8B49-99E606573301}"/>
    <dgm:cxn modelId="{738F8470-657A-4249-81B3-A30029F53342}" type="presOf" srcId="{F7514E08-6B4C-4B64-B36C-651C682E3CD6}" destId="{840B519E-5A66-44FA-9943-3F2750FD38AA}" srcOrd="0" destOrd="0" presId="urn:microsoft.com/office/officeart/2005/8/layout/vList5"/>
    <dgm:cxn modelId="{2FC4A953-FBA1-430F-B33A-A96E50EC9F45}" type="presOf" srcId="{371C7718-1834-4794-B3CD-BAD8C6C3D13B}" destId="{BDF84179-38BB-41BA-9BEE-91EC51C81DCE}" srcOrd="0" destOrd="0" presId="urn:microsoft.com/office/officeart/2005/8/layout/vList5"/>
    <dgm:cxn modelId="{CB56197C-C055-4A18-B9A2-D4031E1713CE}" srcId="{371C7718-1834-4794-B3CD-BAD8C6C3D13B}" destId="{F7514E08-6B4C-4B64-B36C-651C682E3CD6}" srcOrd="0" destOrd="0" parTransId="{648F8EDD-33D0-4167-9DEE-D82D5B05FEA9}" sibTransId="{2F5C74B9-02B8-41D8-B598-C746FD3B5A16}"/>
    <dgm:cxn modelId="{E2CB5DC5-703E-46D5-8590-D1B2FA81C764}" type="presOf" srcId="{CFE797B6-5D46-4A0E-BE05-B28D72EE204A}" destId="{AC1DD5B4-D3C1-45AA-8E47-74D700799105}" srcOrd="0" destOrd="0" presId="urn:microsoft.com/office/officeart/2005/8/layout/vList5"/>
    <dgm:cxn modelId="{5668F7CA-6A7B-4F0A-BB3C-B74C3910D5AA}" type="presOf" srcId="{6F7EB37D-69EA-4F50-BBEF-C12DA61FF94A}" destId="{CD92EC26-FB2A-4858-AAFD-E0AE0E294A42}" srcOrd="0" destOrd="0" presId="urn:microsoft.com/office/officeart/2005/8/layout/vList5"/>
    <dgm:cxn modelId="{F122E3E3-2860-4523-B5B0-368904F162CE}" srcId="{F7514E08-6B4C-4B64-B36C-651C682E3CD6}" destId="{31358EA8-1B3B-4EB8-9850-06D82811A0E6}" srcOrd="0" destOrd="0" parTransId="{6776705C-3B53-404B-82B3-58DFFF97A001}" sibTransId="{942E4ABE-7440-47EC-AD5A-87FD78616407}"/>
    <dgm:cxn modelId="{0C83AED1-7A06-46CE-BE03-A1BF32460E6D}" type="presParOf" srcId="{BDF84179-38BB-41BA-9BEE-91EC51C81DCE}" destId="{B4BE231A-C870-4F42-9A5B-AAC02D889D02}" srcOrd="0" destOrd="0" presId="urn:microsoft.com/office/officeart/2005/8/layout/vList5"/>
    <dgm:cxn modelId="{8470FC9C-DA5B-4397-87A2-43C19D5FABAE}" type="presParOf" srcId="{B4BE231A-C870-4F42-9A5B-AAC02D889D02}" destId="{840B519E-5A66-44FA-9943-3F2750FD38AA}" srcOrd="0" destOrd="0" presId="urn:microsoft.com/office/officeart/2005/8/layout/vList5"/>
    <dgm:cxn modelId="{42E29B19-ABAF-4413-8DDA-A0EE880ABF18}" type="presParOf" srcId="{B4BE231A-C870-4F42-9A5B-AAC02D889D02}" destId="{157E5A61-421E-48AD-ADB8-312E02312F74}" srcOrd="1" destOrd="0" presId="urn:microsoft.com/office/officeart/2005/8/layout/vList5"/>
    <dgm:cxn modelId="{D8EBA7C4-776F-46F6-AD54-037D98C202F7}" type="presParOf" srcId="{BDF84179-38BB-41BA-9BEE-91EC51C81DCE}" destId="{D6FE6833-FD9B-46D0-A023-71BCA33F925F}" srcOrd="1" destOrd="0" presId="urn:microsoft.com/office/officeart/2005/8/layout/vList5"/>
    <dgm:cxn modelId="{1C18095D-40A0-4E7E-824E-9157878795A2}" type="presParOf" srcId="{BDF84179-38BB-41BA-9BEE-91EC51C81DCE}" destId="{C2463CA3-1620-4967-9676-CAA171EA8DB8}" srcOrd="2" destOrd="0" presId="urn:microsoft.com/office/officeart/2005/8/layout/vList5"/>
    <dgm:cxn modelId="{3FB9FE2B-7F56-48A4-BD51-D4E1369D6792}" type="presParOf" srcId="{C2463CA3-1620-4967-9676-CAA171EA8DB8}" destId="{CD92EC26-FB2A-4858-AAFD-E0AE0E294A42}" srcOrd="0" destOrd="0" presId="urn:microsoft.com/office/officeart/2005/8/layout/vList5"/>
    <dgm:cxn modelId="{DC36CF4F-8C8B-4A20-B43E-BDD9A7E203F0}" type="presParOf" srcId="{C2463CA3-1620-4967-9676-CAA171EA8DB8}" destId="{AC1DD5B4-D3C1-45AA-8E47-74D70079910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B55EE6-A5FD-4625-8930-7012F3CC1643}" type="doc">
      <dgm:prSet loTypeId="urn:microsoft.com/office/officeart/2005/8/layout/architecture" loCatId="list" qsTypeId="urn:microsoft.com/office/officeart/2005/8/quickstyle/simple1" qsCatId="simple" csTypeId="urn:microsoft.com/office/officeart/2005/8/colors/colorful1" csCatId="colorful" phldr="1"/>
      <dgm:spPr/>
      <dgm:t>
        <a:bodyPr/>
        <a:lstStyle/>
        <a:p>
          <a:endParaRPr lang="en-US"/>
        </a:p>
      </dgm:t>
    </dgm:pt>
    <dgm:pt modelId="{F22FA492-A9F0-4CB4-8A64-2D1308C28E4D}">
      <dgm:prSet phldrT="[Text]"/>
      <dgm:spPr/>
      <dgm:t>
        <a:bodyPr/>
        <a:lstStyle/>
        <a:p>
          <a:r>
            <a:rPr lang="en-US" dirty="0"/>
            <a:t>Stop the conduct &amp; make sure students are safe</a:t>
          </a:r>
        </a:p>
      </dgm:t>
    </dgm:pt>
    <dgm:pt modelId="{B78ADBDB-6A79-466E-A7D8-A77C5C68D663}" type="parTrans" cxnId="{488A249B-9C28-4803-9B63-DDEF4688AD91}">
      <dgm:prSet/>
      <dgm:spPr/>
      <dgm:t>
        <a:bodyPr/>
        <a:lstStyle/>
        <a:p>
          <a:endParaRPr lang="en-US"/>
        </a:p>
      </dgm:t>
    </dgm:pt>
    <dgm:pt modelId="{96DFACD1-81E0-4D8A-92B0-33E4BF3FC308}" type="sibTrans" cxnId="{488A249B-9C28-4803-9B63-DDEF4688AD91}">
      <dgm:prSet/>
      <dgm:spPr/>
      <dgm:t>
        <a:bodyPr/>
        <a:lstStyle/>
        <a:p>
          <a:endParaRPr lang="en-US"/>
        </a:p>
      </dgm:t>
    </dgm:pt>
    <dgm:pt modelId="{A854F607-7E62-4730-8E3F-A6C0FBD0DDB6}">
      <dgm:prSet phldrT="[Text]"/>
      <dgm:spPr>
        <a:solidFill>
          <a:schemeClr val="accent3"/>
        </a:solidFill>
      </dgm:spPr>
      <dgm:t>
        <a:bodyPr/>
        <a:lstStyle/>
        <a:p>
          <a:r>
            <a:rPr lang="en-US" dirty="0"/>
            <a:t>Make sure </a:t>
          </a:r>
          <a:r>
            <a:rPr lang="en-US" b="1" i="1" dirty="0"/>
            <a:t>both</a:t>
          </a:r>
          <a:r>
            <a:rPr lang="en-US" dirty="0"/>
            <a:t> coordinators (HIB &amp; Civil Rights) have been notified</a:t>
          </a:r>
        </a:p>
      </dgm:t>
    </dgm:pt>
    <dgm:pt modelId="{D1FDBD0D-8AEC-4CFD-93E2-E7959B41A14B}" type="parTrans" cxnId="{9BCFF915-08E8-4000-98AC-FB04D500A38E}">
      <dgm:prSet/>
      <dgm:spPr/>
      <dgm:t>
        <a:bodyPr/>
        <a:lstStyle/>
        <a:p>
          <a:endParaRPr lang="en-US"/>
        </a:p>
      </dgm:t>
    </dgm:pt>
    <dgm:pt modelId="{4BF447F1-69CF-4E05-831A-C62BC5EE6B01}" type="sibTrans" cxnId="{9BCFF915-08E8-4000-98AC-FB04D500A38E}">
      <dgm:prSet/>
      <dgm:spPr/>
      <dgm:t>
        <a:bodyPr/>
        <a:lstStyle/>
        <a:p>
          <a:endParaRPr lang="en-US"/>
        </a:p>
      </dgm:t>
    </dgm:pt>
    <dgm:pt modelId="{F8D927E1-B1D9-4B9D-B402-83DDEDACC88C}">
      <dgm:prSet phldrT="[Text]"/>
      <dgm:spPr>
        <a:solidFill>
          <a:schemeClr val="accent4">
            <a:lumMod val="75000"/>
          </a:schemeClr>
        </a:solidFill>
      </dgm:spPr>
      <dgm:t>
        <a:bodyPr/>
        <a:lstStyle/>
        <a:p>
          <a:r>
            <a:rPr lang="en-US" dirty="0"/>
            <a:t>Partner with the coordinators to ensure conduct is addressed under </a:t>
          </a:r>
          <a:r>
            <a:rPr lang="en-US" b="1" i="1" dirty="0"/>
            <a:t>both</a:t>
          </a:r>
          <a:r>
            <a:rPr lang="en-US" dirty="0"/>
            <a:t> procedures (HIB &amp; nondiscrimination)</a:t>
          </a:r>
        </a:p>
      </dgm:t>
    </dgm:pt>
    <dgm:pt modelId="{F902D096-E2D0-4DA0-A707-DC5D22DC5740}" type="parTrans" cxnId="{1F0DB473-3149-437F-BF52-58562E7FD27C}">
      <dgm:prSet/>
      <dgm:spPr/>
      <dgm:t>
        <a:bodyPr/>
        <a:lstStyle/>
        <a:p>
          <a:endParaRPr lang="en-US"/>
        </a:p>
      </dgm:t>
    </dgm:pt>
    <dgm:pt modelId="{9C3964DC-7CC9-4625-8DD1-95183736B192}" type="sibTrans" cxnId="{1F0DB473-3149-437F-BF52-58562E7FD27C}">
      <dgm:prSet/>
      <dgm:spPr/>
      <dgm:t>
        <a:bodyPr/>
        <a:lstStyle/>
        <a:p>
          <a:endParaRPr lang="en-US"/>
        </a:p>
      </dgm:t>
    </dgm:pt>
    <dgm:pt modelId="{D5D6F149-0DB1-4698-8C51-14579FD487B7}" type="pres">
      <dgm:prSet presAssocID="{73B55EE6-A5FD-4625-8930-7012F3CC1643}" presName="Name0" presStyleCnt="0">
        <dgm:presLayoutVars>
          <dgm:chPref val="1"/>
          <dgm:dir/>
          <dgm:animOne val="branch"/>
          <dgm:animLvl val="lvl"/>
          <dgm:resizeHandles/>
        </dgm:presLayoutVars>
      </dgm:prSet>
      <dgm:spPr/>
    </dgm:pt>
    <dgm:pt modelId="{EC1CF8BB-9E05-407A-9AD4-836C13612308}" type="pres">
      <dgm:prSet presAssocID="{F22FA492-A9F0-4CB4-8A64-2D1308C28E4D}" presName="vertOne" presStyleCnt="0"/>
      <dgm:spPr/>
    </dgm:pt>
    <dgm:pt modelId="{B614672D-CA60-4376-B9C0-585D433793BA}" type="pres">
      <dgm:prSet presAssocID="{F22FA492-A9F0-4CB4-8A64-2D1308C28E4D}" presName="txOne" presStyleLbl="node0" presStyleIdx="0" presStyleCnt="3">
        <dgm:presLayoutVars>
          <dgm:chPref val="3"/>
        </dgm:presLayoutVars>
      </dgm:prSet>
      <dgm:spPr/>
    </dgm:pt>
    <dgm:pt modelId="{0A726490-ECB1-4B82-AE0D-E98C261E9791}" type="pres">
      <dgm:prSet presAssocID="{F22FA492-A9F0-4CB4-8A64-2D1308C28E4D}" presName="horzOne" presStyleCnt="0"/>
      <dgm:spPr/>
    </dgm:pt>
    <dgm:pt modelId="{E3F2A211-2317-44FE-BF7F-228A7DFEC726}" type="pres">
      <dgm:prSet presAssocID="{96DFACD1-81E0-4D8A-92B0-33E4BF3FC308}" presName="sibSpaceOne" presStyleCnt="0"/>
      <dgm:spPr/>
    </dgm:pt>
    <dgm:pt modelId="{9D541CCA-2F55-4E97-8792-083C2313AB68}" type="pres">
      <dgm:prSet presAssocID="{A854F607-7E62-4730-8E3F-A6C0FBD0DDB6}" presName="vertOne" presStyleCnt="0"/>
      <dgm:spPr/>
    </dgm:pt>
    <dgm:pt modelId="{38E388B0-F98D-47BC-B1A8-2277A0BA0F61}" type="pres">
      <dgm:prSet presAssocID="{A854F607-7E62-4730-8E3F-A6C0FBD0DDB6}" presName="txOne" presStyleLbl="node0" presStyleIdx="1" presStyleCnt="3">
        <dgm:presLayoutVars>
          <dgm:chPref val="3"/>
        </dgm:presLayoutVars>
      </dgm:prSet>
      <dgm:spPr/>
    </dgm:pt>
    <dgm:pt modelId="{E0CC1278-72B5-4CD3-A16C-CD969DF04618}" type="pres">
      <dgm:prSet presAssocID="{A854F607-7E62-4730-8E3F-A6C0FBD0DDB6}" presName="horzOne" presStyleCnt="0"/>
      <dgm:spPr/>
    </dgm:pt>
    <dgm:pt modelId="{9224CF5D-F9BB-4DA9-A6E3-C72B5E80A109}" type="pres">
      <dgm:prSet presAssocID="{4BF447F1-69CF-4E05-831A-C62BC5EE6B01}" presName="sibSpaceOne" presStyleCnt="0"/>
      <dgm:spPr/>
    </dgm:pt>
    <dgm:pt modelId="{DF20E844-1CFA-4D85-9487-8EC930C38A6F}" type="pres">
      <dgm:prSet presAssocID="{F8D927E1-B1D9-4B9D-B402-83DDEDACC88C}" presName="vertOne" presStyleCnt="0"/>
      <dgm:spPr/>
    </dgm:pt>
    <dgm:pt modelId="{858AD773-340A-4961-AEED-17593D9A6128}" type="pres">
      <dgm:prSet presAssocID="{F8D927E1-B1D9-4B9D-B402-83DDEDACC88C}" presName="txOne" presStyleLbl="node0" presStyleIdx="2" presStyleCnt="3">
        <dgm:presLayoutVars>
          <dgm:chPref val="3"/>
        </dgm:presLayoutVars>
      </dgm:prSet>
      <dgm:spPr/>
    </dgm:pt>
    <dgm:pt modelId="{1FCF1A61-5DC0-4A5F-9CEB-E746C75EEBAB}" type="pres">
      <dgm:prSet presAssocID="{F8D927E1-B1D9-4B9D-B402-83DDEDACC88C}" presName="horzOne" presStyleCnt="0"/>
      <dgm:spPr/>
    </dgm:pt>
  </dgm:ptLst>
  <dgm:cxnLst>
    <dgm:cxn modelId="{9BCFF915-08E8-4000-98AC-FB04D500A38E}" srcId="{73B55EE6-A5FD-4625-8930-7012F3CC1643}" destId="{A854F607-7E62-4730-8E3F-A6C0FBD0DDB6}" srcOrd="1" destOrd="0" parTransId="{D1FDBD0D-8AEC-4CFD-93E2-E7959B41A14B}" sibTransId="{4BF447F1-69CF-4E05-831A-C62BC5EE6B01}"/>
    <dgm:cxn modelId="{2CEFFD5E-AE2C-4BC0-B213-082412DB2AD4}" type="presOf" srcId="{A854F607-7E62-4730-8E3F-A6C0FBD0DDB6}" destId="{38E388B0-F98D-47BC-B1A8-2277A0BA0F61}" srcOrd="0" destOrd="0" presId="urn:microsoft.com/office/officeart/2005/8/layout/architecture"/>
    <dgm:cxn modelId="{C671715F-6A49-4EC0-A1AC-E72C65371AA4}" type="presOf" srcId="{F8D927E1-B1D9-4B9D-B402-83DDEDACC88C}" destId="{858AD773-340A-4961-AEED-17593D9A6128}" srcOrd="0" destOrd="0" presId="urn:microsoft.com/office/officeart/2005/8/layout/architecture"/>
    <dgm:cxn modelId="{1F0DB473-3149-437F-BF52-58562E7FD27C}" srcId="{73B55EE6-A5FD-4625-8930-7012F3CC1643}" destId="{F8D927E1-B1D9-4B9D-B402-83DDEDACC88C}" srcOrd="2" destOrd="0" parTransId="{F902D096-E2D0-4DA0-A707-DC5D22DC5740}" sibTransId="{9C3964DC-7CC9-4625-8DD1-95183736B192}"/>
    <dgm:cxn modelId="{1CE38E58-C4EF-42D3-88C7-85EFD28FA211}" type="presOf" srcId="{F22FA492-A9F0-4CB4-8A64-2D1308C28E4D}" destId="{B614672D-CA60-4376-B9C0-585D433793BA}" srcOrd="0" destOrd="0" presId="urn:microsoft.com/office/officeart/2005/8/layout/architecture"/>
    <dgm:cxn modelId="{488A249B-9C28-4803-9B63-DDEF4688AD91}" srcId="{73B55EE6-A5FD-4625-8930-7012F3CC1643}" destId="{F22FA492-A9F0-4CB4-8A64-2D1308C28E4D}" srcOrd="0" destOrd="0" parTransId="{B78ADBDB-6A79-466E-A7D8-A77C5C68D663}" sibTransId="{96DFACD1-81E0-4D8A-92B0-33E4BF3FC308}"/>
    <dgm:cxn modelId="{7131F4C3-959D-48E1-A3E4-DC22C43B271A}" type="presOf" srcId="{73B55EE6-A5FD-4625-8930-7012F3CC1643}" destId="{D5D6F149-0DB1-4698-8C51-14579FD487B7}" srcOrd="0" destOrd="0" presId="urn:microsoft.com/office/officeart/2005/8/layout/architecture"/>
    <dgm:cxn modelId="{8D6878EF-1CC2-4456-9677-4ED6B59E693C}" type="presParOf" srcId="{D5D6F149-0DB1-4698-8C51-14579FD487B7}" destId="{EC1CF8BB-9E05-407A-9AD4-836C13612308}" srcOrd="0" destOrd="0" presId="urn:microsoft.com/office/officeart/2005/8/layout/architecture"/>
    <dgm:cxn modelId="{BD97489F-8275-4CBA-BCC1-694D8B1EBB16}" type="presParOf" srcId="{EC1CF8BB-9E05-407A-9AD4-836C13612308}" destId="{B614672D-CA60-4376-B9C0-585D433793BA}" srcOrd="0" destOrd="0" presId="urn:microsoft.com/office/officeart/2005/8/layout/architecture"/>
    <dgm:cxn modelId="{9DF0DC5D-D25E-4875-A43D-294705F56386}" type="presParOf" srcId="{EC1CF8BB-9E05-407A-9AD4-836C13612308}" destId="{0A726490-ECB1-4B82-AE0D-E98C261E9791}" srcOrd="1" destOrd="0" presId="urn:microsoft.com/office/officeart/2005/8/layout/architecture"/>
    <dgm:cxn modelId="{375A292B-ACD6-46BA-83E7-34E3B6E57CAC}" type="presParOf" srcId="{D5D6F149-0DB1-4698-8C51-14579FD487B7}" destId="{E3F2A211-2317-44FE-BF7F-228A7DFEC726}" srcOrd="1" destOrd="0" presId="urn:microsoft.com/office/officeart/2005/8/layout/architecture"/>
    <dgm:cxn modelId="{0EDA3E4C-0BF8-45D5-B3DA-D30ADE650D51}" type="presParOf" srcId="{D5D6F149-0DB1-4698-8C51-14579FD487B7}" destId="{9D541CCA-2F55-4E97-8792-083C2313AB68}" srcOrd="2" destOrd="0" presId="urn:microsoft.com/office/officeart/2005/8/layout/architecture"/>
    <dgm:cxn modelId="{AE6441B3-8856-4167-8971-D57AE8C5FE76}" type="presParOf" srcId="{9D541CCA-2F55-4E97-8792-083C2313AB68}" destId="{38E388B0-F98D-47BC-B1A8-2277A0BA0F61}" srcOrd="0" destOrd="0" presId="urn:microsoft.com/office/officeart/2005/8/layout/architecture"/>
    <dgm:cxn modelId="{862AF501-42D7-40CB-BA12-81755D3CF0B5}" type="presParOf" srcId="{9D541CCA-2F55-4E97-8792-083C2313AB68}" destId="{E0CC1278-72B5-4CD3-A16C-CD969DF04618}" srcOrd="1" destOrd="0" presId="urn:microsoft.com/office/officeart/2005/8/layout/architecture"/>
    <dgm:cxn modelId="{D8C7F9C3-7E37-4AAC-9AD3-FF579CE2FF70}" type="presParOf" srcId="{D5D6F149-0DB1-4698-8C51-14579FD487B7}" destId="{9224CF5D-F9BB-4DA9-A6E3-C72B5E80A109}" srcOrd="3" destOrd="0" presId="urn:microsoft.com/office/officeart/2005/8/layout/architecture"/>
    <dgm:cxn modelId="{F97750A2-8EAC-4027-B1D3-92E128F5D085}" type="presParOf" srcId="{D5D6F149-0DB1-4698-8C51-14579FD487B7}" destId="{DF20E844-1CFA-4D85-9487-8EC930C38A6F}" srcOrd="4" destOrd="0" presId="urn:microsoft.com/office/officeart/2005/8/layout/architecture"/>
    <dgm:cxn modelId="{2808FF5F-23AA-430D-8A10-BBC3AE9FE471}" type="presParOf" srcId="{DF20E844-1CFA-4D85-9487-8EC930C38A6F}" destId="{858AD773-340A-4961-AEED-17593D9A6128}" srcOrd="0" destOrd="0" presId="urn:microsoft.com/office/officeart/2005/8/layout/architecture"/>
    <dgm:cxn modelId="{D5BCAA73-77ED-444B-A943-B88657C1A414}" type="presParOf" srcId="{DF20E844-1CFA-4D85-9487-8EC930C38A6F}" destId="{1FCF1A61-5DC0-4A5F-9CEB-E746C75EEBAB}"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0521C8E-491A-4327-A3E7-2D25A6823ADA}"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C61CC773-8E08-488E-9817-8365B35C453D}">
      <dgm:prSet phldrT="[Text]" custT="1"/>
      <dgm:spPr/>
      <dgm:t>
        <a:bodyPr/>
        <a:lstStyle/>
        <a:p>
          <a:r>
            <a:rPr lang="en-US" sz="2000" b="1" dirty="0"/>
            <a:t>Civil Rights</a:t>
          </a:r>
        </a:p>
      </dgm:t>
    </dgm:pt>
    <dgm:pt modelId="{38AB75F3-0F6D-4BB3-8524-D5B9D8D7D17D}" type="parTrans" cxnId="{29D7200F-7CF3-44F0-88B9-8E84C351DF92}">
      <dgm:prSet/>
      <dgm:spPr/>
      <dgm:t>
        <a:bodyPr/>
        <a:lstStyle/>
        <a:p>
          <a:endParaRPr lang="en-US"/>
        </a:p>
      </dgm:t>
    </dgm:pt>
    <dgm:pt modelId="{EB0FF25F-1E39-4AF6-8147-093304F8F93C}" type="sibTrans" cxnId="{29D7200F-7CF3-44F0-88B9-8E84C351DF92}">
      <dgm:prSet/>
      <dgm:spPr/>
      <dgm:t>
        <a:bodyPr/>
        <a:lstStyle/>
        <a:p>
          <a:endParaRPr lang="en-US"/>
        </a:p>
      </dgm:t>
    </dgm:pt>
    <dgm:pt modelId="{7617A871-7F22-4435-BBF9-5DAE286767CB}">
      <dgm:prSet phldrT="[Text]"/>
      <dgm:spPr/>
      <dgm:t>
        <a:bodyPr/>
        <a:lstStyle/>
        <a:p>
          <a:r>
            <a:rPr lang="en-US" dirty="0">
              <a:solidFill>
                <a:srgbClr val="FF0000"/>
              </a:solidFill>
              <a:highlight>
                <a:srgbClr val="FFFF00"/>
              </a:highlight>
            </a:rPr>
            <a:t>[Name]</a:t>
          </a:r>
        </a:p>
      </dgm:t>
    </dgm:pt>
    <dgm:pt modelId="{6FE0EEB6-0EB8-415B-ACF4-FF0A48C49ADA}" type="parTrans" cxnId="{AF17E464-D3FA-4DA2-9C3D-53E1299A2B01}">
      <dgm:prSet/>
      <dgm:spPr/>
      <dgm:t>
        <a:bodyPr/>
        <a:lstStyle/>
        <a:p>
          <a:endParaRPr lang="en-US"/>
        </a:p>
      </dgm:t>
    </dgm:pt>
    <dgm:pt modelId="{BE5BDFE5-0E9D-4176-A19A-39D7378BEF4F}" type="sibTrans" cxnId="{AF17E464-D3FA-4DA2-9C3D-53E1299A2B01}">
      <dgm:prSet/>
      <dgm:spPr/>
      <dgm:t>
        <a:bodyPr/>
        <a:lstStyle/>
        <a:p>
          <a:endParaRPr lang="en-US"/>
        </a:p>
      </dgm:t>
    </dgm:pt>
    <dgm:pt modelId="{53C437ED-9F8D-4A86-8DFA-0594126B237D}">
      <dgm:prSet phldrT="[Text]" custT="1"/>
      <dgm:spPr/>
      <dgm:t>
        <a:bodyPr/>
        <a:lstStyle/>
        <a:p>
          <a:r>
            <a:rPr lang="en-US" sz="2000" b="1" dirty="0"/>
            <a:t>Title IX</a:t>
          </a:r>
        </a:p>
      </dgm:t>
    </dgm:pt>
    <dgm:pt modelId="{3D5991CF-FCFA-43A3-B1CC-001F039D57BE}" type="parTrans" cxnId="{93DF6463-2558-467B-8C7C-67EADC58C4D2}">
      <dgm:prSet/>
      <dgm:spPr/>
      <dgm:t>
        <a:bodyPr/>
        <a:lstStyle/>
        <a:p>
          <a:endParaRPr lang="en-US"/>
        </a:p>
      </dgm:t>
    </dgm:pt>
    <dgm:pt modelId="{83E46814-5E15-496A-8AFB-78D5A95D06A3}" type="sibTrans" cxnId="{93DF6463-2558-467B-8C7C-67EADC58C4D2}">
      <dgm:prSet/>
      <dgm:spPr/>
      <dgm:t>
        <a:bodyPr/>
        <a:lstStyle/>
        <a:p>
          <a:endParaRPr lang="en-US"/>
        </a:p>
      </dgm:t>
    </dgm:pt>
    <dgm:pt modelId="{405292B8-B1D8-4620-B0EB-3A6CF7CE142C}">
      <dgm:prSet phldrT="[Text]" custT="1"/>
      <dgm:spPr/>
      <dgm:t>
        <a:bodyPr/>
        <a:lstStyle/>
        <a:p>
          <a:r>
            <a:rPr lang="en-US" sz="2000" b="1" dirty="0"/>
            <a:t>Section 504</a:t>
          </a:r>
        </a:p>
      </dgm:t>
    </dgm:pt>
    <dgm:pt modelId="{72748106-8775-49C5-A9BB-093FB78610D1}" type="parTrans" cxnId="{CAD30948-0584-4400-A82B-EEF7F6CFF07C}">
      <dgm:prSet/>
      <dgm:spPr/>
      <dgm:t>
        <a:bodyPr/>
        <a:lstStyle/>
        <a:p>
          <a:endParaRPr lang="en-US"/>
        </a:p>
      </dgm:t>
    </dgm:pt>
    <dgm:pt modelId="{48320758-4B70-428C-B098-F9E5EC83D808}" type="sibTrans" cxnId="{CAD30948-0584-4400-A82B-EEF7F6CFF07C}">
      <dgm:prSet/>
      <dgm:spPr/>
      <dgm:t>
        <a:bodyPr/>
        <a:lstStyle/>
        <a:p>
          <a:endParaRPr lang="en-US"/>
        </a:p>
      </dgm:t>
    </dgm:pt>
    <dgm:pt modelId="{698845E3-BBFA-41B7-929F-14D5F7C3EDEB}">
      <dgm:prSet phldrT="[Text]"/>
      <dgm:spPr/>
      <dgm:t>
        <a:bodyPr/>
        <a:lstStyle/>
        <a:p>
          <a:r>
            <a:rPr lang="en-US" dirty="0">
              <a:solidFill>
                <a:srgbClr val="FF0000"/>
              </a:solidFill>
              <a:highlight>
                <a:srgbClr val="FFFF00"/>
              </a:highlight>
            </a:rPr>
            <a:t>[Name]</a:t>
          </a:r>
          <a:endParaRPr lang="en-US" dirty="0">
            <a:highlight>
              <a:srgbClr val="FFFF00"/>
            </a:highlight>
          </a:endParaRPr>
        </a:p>
      </dgm:t>
    </dgm:pt>
    <dgm:pt modelId="{524DAE2E-989A-4943-A45E-F2D23D2A615C}" type="parTrans" cxnId="{498414BD-AC3F-4C02-A89B-166A4821337E}">
      <dgm:prSet/>
      <dgm:spPr/>
      <dgm:t>
        <a:bodyPr/>
        <a:lstStyle/>
        <a:p>
          <a:endParaRPr lang="en-US"/>
        </a:p>
      </dgm:t>
    </dgm:pt>
    <dgm:pt modelId="{4D6F9F1D-67FC-4D92-8573-D2CDFF28DFEB}" type="sibTrans" cxnId="{498414BD-AC3F-4C02-A89B-166A4821337E}">
      <dgm:prSet/>
      <dgm:spPr/>
      <dgm:t>
        <a:bodyPr/>
        <a:lstStyle/>
        <a:p>
          <a:endParaRPr lang="en-US"/>
        </a:p>
      </dgm:t>
    </dgm:pt>
    <dgm:pt modelId="{22E68248-CD84-4578-97E2-BC03D4077C73}">
      <dgm:prSet phldrT="[Text]"/>
      <dgm:spPr/>
      <dgm:t>
        <a:bodyPr/>
        <a:lstStyle/>
        <a:p>
          <a:r>
            <a:rPr lang="en-US" b="1" dirty="0"/>
            <a:t>Gender Inclusive Schools</a:t>
          </a:r>
        </a:p>
      </dgm:t>
    </dgm:pt>
    <dgm:pt modelId="{C6590FFF-3BF5-42CC-9399-804D7801D008}" type="parTrans" cxnId="{FC265CDD-C7B3-447A-AB9A-E24F501477A2}">
      <dgm:prSet/>
      <dgm:spPr/>
      <dgm:t>
        <a:bodyPr/>
        <a:lstStyle/>
        <a:p>
          <a:endParaRPr lang="en-US"/>
        </a:p>
      </dgm:t>
    </dgm:pt>
    <dgm:pt modelId="{8F2D8DAD-D3E4-4597-B7C9-4FF7A9167B75}" type="sibTrans" cxnId="{FC265CDD-C7B3-447A-AB9A-E24F501477A2}">
      <dgm:prSet/>
      <dgm:spPr/>
      <dgm:t>
        <a:bodyPr/>
        <a:lstStyle/>
        <a:p>
          <a:endParaRPr lang="en-US"/>
        </a:p>
      </dgm:t>
    </dgm:pt>
    <dgm:pt modelId="{B3DE938C-9A7F-4F3C-8169-0B3F1727F470}">
      <dgm:prSet phldrT="[Text]"/>
      <dgm:spPr/>
      <dgm:t>
        <a:bodyPr/>
        <a:lstStyle/>
        <a:p>
          <a:r>
            <a:rPr lang="en-US" dirty="0">
              <a:solidFill>
                <a:srgbClr val="FF0000"/>
              </a:solidFill>
              <a:highlight>
                <a:srgbClr val="FFFF00"/>
              </a:highlight>
            </a:rPr>
            <a:t>[Name]</a:t>
          </a:r>
          <a:endParaRPr lang="en-US" dirty="0">
            <a:highlight>
              <a:srgbClr val="FFFF00"/>
            </a:highlight>
          </a:endParaRPr>
        </a:p>
      </dgm:t>
    </dgm:pt>
    <dgm:pt modelId="{B2C55FB2-AAFA-40AF-890B-2F450BDAE196}" type="parTrans" cxnId="{7B5FCA9B-3D3F-4F9E-83E9-527309F47AE2}">
      <dgm:prSet/>
      <dgm:spPr/>
      <dgm:t>
        <a:bodyPr/>
        <a:lstStyle/>
        <a:p>
          <a:endParaRPr lang="en-US"/>
        </a:p>
      </dgm:t>
    </dgm:pt>
    <dgm:pt modelId="{0FE47DBB-00B8-4BEA-839B-1C17984798E6}" type="sibTrans" cxnId="{7B5FCA9B-3D3F-4F9E-83E9-527309F47AE2}">
      <dgm:prSet/>
      <dgm:spPr/>
      <dgm:t>
        <a:bodyPr/>
        <a:lstStyle/>
        <a:p>
          <a:endParaRPr lang="en-US"/>
        </a:p>
      </dgm:t>
    </dgm:pt>
    <dgm:pt modelId="{4CC79415-8811-4491-85DC-C0DB840B0BBD}">
      <dgm:prSet phldrT="[Text]"/>
      <dgm:spPr/>
      <dgm:t>
        <a:bodyPr/>
        <a:lstStyle/>
        <a:p>
          <a:r>
            <a:rPr lang="en-US" dirty="0">
              <a:solidFill>
                <a:srgbClr val="FF0000"/>
              </a:solidFill>
              <a:highlight>
                <a:srgbClr val="FFFF00"/>
              </a:highlight>
            </a:rPr>
            <a:t>[Email]</a:t>
          </a:r>
        </a:p>
      </dgm:t>
    </dgm:pt>
    <dgm:pt modelId="{106F0A74-FA21-494C-AC98-6A5672D10F16}" type="parTrans" cxnId="{46FC2D49-CA7A-434D-AF16-F342C3989D37}">
      <dgm:prSet/>
      <dgm:spPr/>
      <dgm:t>
        <a:bodyPr/>
        <a:lstStyle/>
        <a:p>
          <a:endParaRPr lang="en-US"/>
        </a:p>
      </dgm:t>
    </dgm:pt>
    <dgm:pt modelId="{F45FAFCD-DF7D-4BF9-AF09-B4EB08D54218}" type="sibTrans" cxnId="{46FC2D49-CA7A-434D-AF16-F342C3989D37}">
      <dgm:prSet/>
      <dgm:spPr/>
      <dgm:t>
        <a:bodyPr/>
        <a:lstStyle/>
        <a:p>
          <a:endParaRPr lang="en-US"/>
        </a:p>
      </dgm:t>
    </dgm:pt>
    <dgm:pt modelId="{D73C7C20-A92B-4377-B135-1512691ACD7D}">
      <dgm:prSet phldrT="[Text]"/>
      <dgm:spPr/>
      <dgm:t>
        <a:bodyPr/>
        <a:lstStyle/>
        <a:p>
          <a:r>
            <a:rPr lang="en-US" dirty="0">
              <a:solidFill>
                <a:srgbClr val="FF0000"/>
              </a:solidFill>
              <a:highlight>
                <a:srgbClr val="FFFF00"/>
              </a:highlight>
            </a:rPr>
            <a:t>[Phone]</a:t>
          </a:r>
        </a:p>
      </dgm:t>
    </dgm:pt>
    <dgm:pt modelId="{32524127-2029-4648-B921-028DA0F428A5}" type="parTrans" cxnId="{98BAD607-555D-418F-B1FE-080D67006310}">
      <dgm:prSet/>
      <dgm:spPr/>
      <dgm:t>
        <a:bodyPr/>
        <a:lstStyle/>
        <a:p>
          <a:endParaRPr lang="en-US"/>
        </a:p>
      </dgm:t>
    </dgm:pt>
    <dgm:pt modelId="{14F11D51-091D-449A-B947-19E52CDE9B88}" type="sibTrans" cxnId="{98BAD607-555D-418F-B1FE-080D67006310}">
      <dgm:prSet/>
      <dgm:spPr/>
      <dgm:t>
        <a:bodyPr/>
        <a:lstStyle/>
        <a:p>
          <a:endParaRPr lang="en-US"/>
        </a:p>
      </dgm:t>
    </dgm:pt>
    <dgm:pt modelId="{3AAE8E60-1696-40DC-8144-195D69F37E37}">
      <dgm:prSet phldrT="[Text]"/>
      <dgm:spPr/>
      <dgm:t>
        <a:bodyPr/>
        <a:lstStyle/>
        <a:p>
          <a:r>
            <a:rPr lang="en-US" dirty="0">
              <a:solidFill>
                <a:srgbClr val="FF0000"/>
              </a:solidFill>
              <a:highlight>
                <a:srgbClr val="FFFF00"/>
              </a:highlight>
            </a:rPr>
            <a:t>[Photo] </a:t>
          </a:r>
          <a:r>
            <a:rPr lang="en-US" i="1" dirty="0">
              <a:solidFill>
                <a:srgbClr val="FF0000"/>
              </a:solidFill>
              <a:highlight>
                <a:srgbClr val="FFFF00"/>
              </a:highlight>
            </a:rPr>
            <a:t>Optional</a:t>
          </a:r>
          <a:endParaRPr lang="en-US" dirty="0">
            <a:solidFill>
              <a:srgbClr val="FF0000"/>
            </a:solidFill>
            <a:highlight>
              <a:srgbClr val="FFFF00"/>
            </a:highlight>
          </a:endParaRPr>
        </a:p>
      </dgm:t>
    </dgm:pt>
    <dgm:pt modelId="{1D0CEEFD-0735-4BE5-9BCF-E3870C99222D}" type="parTrans" cxnId="{ED492EA4-B9E1-494C-8026-D6340CBB60B3}">
      <dgm:prSet/>
      <dgm:spPr/>
      <dgm:t>
        <a:bodyPr/>
        <a:lstStyle/>
        <a:p>
          <a:endParaRPr lang="en-US"/>
        </a:p>
      </dgm:t>
    </dgm:pt>
    <dgm:pt modelId="{944758A8-B376-4170-9ACA-AAF57A8699F6}" type="sibTrans" cxnId="{ED492EA4-B9E1-494C-8026-D6340CBB60B3}">
      <dgm:prSet/>
      <dgm:spPr/>
      <dgm:t>
        <a:bodyPr/>
        <a:lstStyle/>
        <a:p>
          <a:endParaRPr lang="en-US"/>
        </a:p>
      </dgm:t>
    </dgm:pt>
    <dgm:pt modelId="{5A126D56-19EC-4D7D-87D0-9650BC9DB712}">
      <dgm:prSet/>
      <dgm:spPr/>
      <dgm:t>
        <a:bodyPr/>
        <a:lstStyle/>
        <a:p>
          <a:r>
            <a:rPr lang="en-US" dirty="0">
              <a:solidFill>
                <a:srgbClr val="FF0000"/>
              </a:solidFill>
              <a:highlight>
                <a:srgbClr val="FFFF00"/>
              </a:highlight>
            </a:rPr>
            <a:t>[Name]</a:t>
          </a:r>
          <a:endParaRPr lang="en-US" dirty="0">
            <a:highlight>
              <a:srgbClr val="FFFF00"/>
            </a:highlight>
          </a:endParaRPr>
        </a:p>
      </dgm:t>
    </dgm:pt>
    <dgm:pt modelId="{5D9037C4-5EE7-47D9-84DE-0616D8B8EC99}" type="parTrans" cxnId="{5F92371C-EC62-4959-BE92-AF3357BED121}">
      <dgm:prSet/>
      <dgm:spPr/>
      <dgm:t>
        <a:bodyPr/>
        <a:lstStyle/>
        <a:p>
          <a:endParaRPr lang="en-US"/>
        </a:p>
      </dgm:t>
    </dgm:pt>
    <dgm:pt modelId="{BA39DD43-FF31-4941-9390-E67897E4FF6D}" type="sibTrans" cxnId="{5F92371C-EC62-4959-BE92-AF3357BED121}">
      <dgm:prSet/>
      <dgm:spPr/>
      <dgm:t>
        <a:bodyPr/>
        <a:lstStyle/>
        <a:p>
          <a:endParaRPr lang="en-US"/>
        </a:p>
      </dgm:t>
    </dgm:pt>
    <dgm:pt modelId="{A598F493-10D7-4C40-B9B2-7B23C56C5614}">
      <dgm:prSet/>
      <dgm:spPr/>
      <dgm:t>
        <a:bodyPr/>
        <a:lstStyle/>
        <a:p>
          <a:r>
            <a:rPr lang="en-US" dirty="0">
              <a:solidFill>
                <a:srgbClr val="FF0000"/>
              </a:solidFill>
              <a:highlight>
                <a:srgbClr val="FFFF00"/>
              </a:highlight>
            </a:rPr>
            <a:t>[Title]</a:t>
          </a:r>
        </a:p>
      </dgm:t>
    </dgm:pt>
    <dgm:pt modelId="{BB4213CF-5D07-4444-A57D-3893054DA2DF}" type="parTrans" cxnId="{B28C2A10-709D-45F7-B141-96CB4F7C6B75}">
      <dgm:prSet/>
      <dgm:spPr/>
      <dgm:t>
        <a:bodyPr/>
        <a:lstStyle/>
        <a:p>
          <a:endParaRPr lang="en-US"/>
        </a:p>
      </dgm:t>
    </dgm:pt>
    <dgm:pt modelId="{DC424F31-0DC5-4231-9014-172DDAFB0CE3}" type="sibTrans" cxnId="{B28C2A10-709D-45F7-B141-96CB4F7C6B75}">
      <dgm:prSet/>
      <dgm:spPr/>
      <dgm:t>
        <a:bodyPr/>
        <a:lstStyle/>
        <a:p>
          <a:endParaRPr lang="en-US"/>
        </a:p>
      </dgm:t>
    </dgm:pt>
    <dgm:pt modelId="{8A77D418-1751-4656-A1D3-9B9B9D247DE4}">
      <dgm:prSet/>
      <dgm:spPr/>
      <dgm:t>
        <a:bodyPr/>
        <a:lstStyle/>
        <a:p>
          <a:r>
            <a:rPr lang="en-US">
              <a:solidFill>
                <a:srgbClr val="FF0000"/>
              </a:solidFill>
              <a:highlight>
                <a:srgbClr val="FFFF00"/>
              </a:highlight>
            </a:rPr>
            <a:t>[Email]</a:t>
          </a:r>
          <a:endParaRPr lang="en-US" dirty="0">
            <a:solidFill>
              <a:srgbClr val="FF0000"/>
            </a:solidFill>
            <a:highlight>
              <a:srgbClr val="FFFF00"/>
            </a:highlight>
          </a:endParaRPr>
        </a:p>
      </dgm:t>
    </dgm:pt>
    <dgm:pt modelId="{5C3D9E02-D992-4384-8019-E2CC218F3684}" type="parTrans" cxnId="{56A23284-F75E-460D-A69B-39AFCF6C9791}">
      <dgm:prSet/>
      <dgm:spPr/>
      <dgm:t>
        <a:bodyPr/>
        <a:lstStyle/>
        <a:p>
          <a:endParaRPr lang="en-US"/>
        </a:p>
      </dgm:t>
    </dgm:pt>
    <dgm:pt modelId="{5E2B2C0E-3451-411C-A805-4A7A56C27844}" type="sibTrans" cxnId="{56A23284-F75E-460D-A69B-39AFCF6C9791}">
      <dgm:prSet/>
      <dgm:spPr/>
      <dgm:t>
        <a:bodyPr/>
        <a:lstStyle/>
        <a:p>
          <a:endParaRPr lang="en-US"/>
        </a:p>
      </dgm:t>
    </dgm:pt>
    <dgm:pt modelId="{4A64129E-7A4F-4E32-A2B8-A38D8AE6B890}">
      <dgm:prSet/>
      <dgm:spPr/>
      <dgm:t>
        <a:bodyPr/>
        <a:lstStyle/>
        <a:p>
          <a:r>
            <a:rPr lang="en-US" dirty="0">
              <a:solidFill>
                <a:srgbClr val="FF0000"/>
              </a:solidFill>
              <a:highlight>
                <a:srgbClr val="FFFF00"/>
              </a:highlight>
            </a:rPr>
            <a:t>[Phone]</a:t>
          </a:r>
        </a:p>
      </dgm:t>
    </dgm:pt>
    <dgm:pt modelId="{B72385CD-F75C-4366-AB71-01AD4EF7A3E0}" type="parTrans" cxnId="{E3F1F657-3E31-4196-A45D-BDCB9353FC31}">
      <dgm:prSet/>
      <dgm:spPr/>
      <dgm:t>
        <a:bodyPr/>
        <a:lstStyle/>
        <a:p>
          <a:endParaRPr lang="en-US"/>
        </a:p>
      </dgm:t>
    </dgm:pt>
    <dgm:pt modelId="{F0B0E9AB-1230-451E-BC9D-43AB2149CFC7}" type="sibTrans" cxnId="{E3F1F657-3E31-4196-A45D-BDCB9353FC31}">
      <dgm:prSet/>
      <dgm:spPr/>
      <dgm:t>
        <a:bodyPr/>
        <a:lstStyle/>
        <a:p>
          <a:endParaRPr lang="en-US"/>
        </a:p>
      </dgm:t>
    </dgm:pt>
    <dgm:pt modelId="{4100E60D-46F2-45D3-983C-8BB4CF18E474}">
      <dgm:prSet/>
      <dgm:spPr/>
      <dgm:t>
        <a:bodyPr/>
        <a:lstStyle/>
        <a:p>
          <a:r>
            <a:rPr lang="en-US">
              <a:solidFill>
                <a:srgbClr val="FF0000"/>
              </a:solidFill>
              <a:highlight>
                <a:srgbClr val="FFFF00"/>
              </a:highlight>
            </a:rPr>
            <a:t>[Photo] </a:t>
          </a:r>
          <a:r>
            <a:rPr lang="en-US" i="1">
              <a:solidFill>
                <a:srgbClr val="FF0000"/>
              </a:solidFill>
              <a:highlight>
                <a:srgbClr val="FFFF00"/>
              </a:highlight>
            </a:rPr>
            <a:t>Optional</a:t>
          </a:r>
          <a:endParaRPr lang="en-US" dirty="0">
            <a:solidFill>
              <a:srgbClr val="FF0000"/>
            </a:solidFill>
            <a:highlight>
              <a:srgbClr val="FFFF00"/>
            </a:highlight>
          </a:endParaRPr>
        </a:p>
      </dgm:t>
    </dgm:pt>
    <dgm:pt modelId="{DB193853-5C2B-4137-9F72-0FF73B203C7C}" type="parTrans" cxnId="{781D62B1-C8D9-45E5-A3B1-F555C574E6B8}">
      <dgm:prSet/>
      <dgm:spPr/>
      <dgm:t>
        <a:bodyPr/>
        <a:lstStyle/>
        <a:p>
          <a:endParaRPr lang="en-US"/>
        </a:p>
      </dgm:t>
    </dgm:pt>
    <dgm:pt modelId="{F8C7E70D-8E69-40DB-8074-D7A61A9DD2F5}" type="sibTrans" cxnId="{781D62B1-C8D9-45E5-A3B1-F555C574E6B8}">
      <dgm:prSet/>
      <dgm:spPr/>
      <dgm:t>
        <a:bodyPr/>
        <a:lstStyle/>
        <a:p>
          <a:endParaRPr lang="en-US"/>
        </a:p>
      </dgm:t>
    </dgm:pt>
    <dgm:pt modelId="{F4591192-F37B-4E42-B737-51D5BA0C58AC}">
      <dgm:prSet/>
      <dgm:spPr/>
      <dgm:t>
        <a:bodyPr/>
        <a:lstStyle/>
        <a:p>
          <a:r>
            <a:rPr lang="en-US" dirty="0">
              <a:solidFill>
                <a:srgbClr val="FF0000"/>
              </a:solidFill>
              <a:highlight>
                <a:srgbClr val="FFFF00"/>
              </a:highlight>
            </a:rPr>
            <a:t>[Title]</a:t>
          </a:r>
        </a:p>
      </dgm:t>
    </dgm:pt>
    <dgm:pt modelId="{779FD963-4ACD-43A1-A163-574AB144FD72}" type="parTrans" cxnId="{51482134-0C8A-4730-BD3E-F8C2FFBE70BB}">
      <dgm:prSet/>
      <dgm:spPr/>
      <dgm:t>
        <a:bodyPr/>
        <a:lstStyle/>
        <a:p>
          <a:endParaRPr lang="en-US"/>
        </a:p>
      </dgm:t>
    </dgm:pt>
    <dgm:pt modelId="{B8C71F02-C195-4396-A128-9977F26EFC22}" type="sibTrans" cxnId="{51482134-0C8A-4730-BD3E-F8C2FFBE70BB}">
      <dgm:prSet/>
      <dgm:spPr/>
      <dgm:t>
        <a:bodyPr/>
        <a:lstStyle/>
        <a:p>
          <a:endParaRPr lang="en-US"/>
        </a:p>
      </dgm:t>
    </dgm:pt>
    <dgm:pt modelId="{7AD6FFDB-8282-4A15-A449-043D19DF7353}">
      <dgm:prSet/>
      <dgm:spPr/>
      <dgm:t>
        <a:bodyPr/>
        <a:lstStyle/>
        <a:p>
          <a:r>
            <a:rPr lang="en-US">
              <a:solidFill>
                <a:srgbClr val="FF0000"/>
              </a:solidFill>
              <a:highlight>
                <a:srgbClr val="FFFF00"/>
              </a:highlight>
            </a:rPr>
            <a:t>[Email]</a:t>
          </a:r>
          <a:endParaRPr lang="en-US" dirty="0">
            <a:solidFill>
              <a:srgbClr val="FF0000"/>
            </a:solidFill>
            <a:highlight>
              <a:srgbClr val="FFFF00"/>
            </a:highlight>
          </a:endParaRPr>
        </a:p>
      </dgm:t>
    </dgm:pt>
    <dgm:pt modelId="{462986F1-9057-4C8F-AF05-214BB9789D94}" type="parTrans" cxnId="{76CD2E13-07B1-484C-A275-6FE023C04874}">
      <dgm:prSet/>
      <dgm:spPr/>
      <dgm:t>
        <a:bodyPr/>
        <a:lstStyle/>
        <a:p>
          <a:endParaRPr lang="en-US"/>
        </a:p>
      </dgm:t>
    </dgm:pt>
    <dgm:pt modelId="{EC320181-B58E-4F8C-9B13-17E705C11FBC}" type="sibTrans" cxnId="{76CD2E13-07B1-484C-A275-6FE023C04874}">
      <dgm:prSet/>
      <dgm:spPr/>
      <dgm:t>
        <a:bodyPr/>
        <a:lstStyle/>
        <a:p>
          <a:endParaRPr lang="en-US"/>
        </a:p>
      </dgm:t>
    </dgm:pt>
    <dgm:pt modelId="{3BF6D3B0-3CAA-4B2A-8AA8-7565DC1C4BDA}">
      <dgm:prSet/>
      <dgm:spPr/>
      <dgm:t>
        <a:bodyPr/>
        <a:lstStyle/>
        <a:p>
          <a:r>
            <a:rPr lang="en-US">
              <a:solidFill>
                <a:srgbClr val="FF0000"/>
              </a:solidFill>
              <a:highlight>
                <a:srgbClr val="FFFF00"/>
              </a:highlight>
            </a:rPr>
            <a:t>[Phone]</a:t>
          </a:r>
          <a:endParaRPr lang="en-US" dirty="0">
            <a:solidFill>
              <a:srgbClr val="FF0000"/>
            </a:solidFill>
            <a:highlight>
              <a:srgbClr val="FFFF00"/>
            </a:highlight>
          </a:endParaRPr>
        </a:p>
      </dgm:t>
    </dgm:pt>
    <dgm:pt modelId="{4442B678-23CF-4F76-97F5-E76707B79842}" type="parTrans" cxnId="{9894298D-4ECF-4867-ADDC-44B0CB035A74}">
      <dgm:prSet/>
      <dgm:spPr/>
      <dgm:t>
        <a:bodyPr/>
        <a:lstStyle/>
        <a:p>
          <a:endParaRPr lang="en-US"/>
        </a:p>
      </dgm:t>
    </dgm:pt>
    <dgm:pt modelId="{8279CD1A-B4F7-48AB-9FE1-6A6C98CC7830}" type="sibTrans" cxnId="{9894298D-4ECF-4867-ADDC-44B0CB035A74}">
      <dgm:prSet/>
      <dgm:spPr/>
      <dgm:t>
        <a:bodyPr/>
        <a:lstStyle/>
        <a:p>
          <a:endParaRPr lang="en-US"/>
        </a:p>
      </dgm:t>
    </dgm:pt>
    <dgm:pt modelId="{98169A64-CEBE-4C40-849F-F3C173D4E03F}">
      <dgm:prSet/>
      <dgm:spPr/>
      <dgm:t>
        <a:bodyPr/>
        <a:lstStyle/>
        <a:p>
          <a:r>
            <a:rPr lang="en-US" dirty="0">
              <a:solidFill>
                <a:srgbClr val="FF0000"/>
              </a:solidFill>
              <a:highlight>
                <a:srgbClr val="FFFF00"/>
              </a:highlight>
            </a:rPr>
            <a:t>[Photo] </a:t>
          </a:r>
          <a:r>
            <a:rPr lang="en-US" i="1" dirty="0">
              <a:solidFill>
                <a:srgbClr val="FF0000"/>
              </a:solidFill>
              <a:highlight>
                <a:srgbClr val="FFFF00"/>
              </a:highlight>
            </a:rPr>
            <a:t>Optional</a:t>
          </a:r>
          <a:endParaRPr lang="en-US" dirty="0">
            <a:solidFill>
              <a:srgbClr val="FF0000"/>
            </a:solidFill>
            <a:highlight>
              <a:srgbClr val="FFFF00"/>
            </a:highlight>
          </a:endParaRPr>
        </a:p>
      </dgm:t>
    </dgm:pt>
    <dgm:pt modelId="{0A8CDABB-C26B-4D1A-930A-5B5ACEECA547}" type="parTrans" cxnId="{663C780A-FF6E-4D6D-92BC-AB9BCC15CF04}">
      <dgm:prSet/>
      <dgm:spPr/>
      <dgm:t>
        <a:bodyPr/>
        <a:lstStyle/>
        <a:p>
          <a:endParaRPr lang="en-US"/>
        </a:p>
      </dgm:t>
    </dgm:pt>
    <dgm:pt modelId="{6413BA11-217F-45F0-8FD1-52929159116E}" type="sibTrans" cxnId="{663C780A-FF6E-4D6D-92BC-AB9BCC15CF04}">
      <dgm:prSet/>
      <dgm:spPr/>
      <dgm:t>
        <a:bodyPr/>
        <a:lstStyle/>
        <a:p>
          <a:endParaRPr lang="en-US"/>
        </a:p>
      </dgm:t>
    </dgm:pt>
    <dgm:pt modelId="{08EC752B-EFE0-4CD5-B77A-1B88C1872962}">
      <dgm:prSet/>
      <dgm:spPr/>
      <dgm:t>
        <a:bodyPr/>
        <a:lstStyle/>
        <a:p>
          <a:r>
            <a:rPr lang="en-US" dirty="0">
              <a:solidFill>
                <a:srgbClr val="FF0000"/>
              </a:solidFill>
              <a:highlight>
                <a:srgbClr val="FFFF00"/>
              </a:highlight>
            </a:rPr>
            <a:t>[Title]</a:t>
          </a:r>
        </a:p>
      </dgm:t>
    </dgm:pt>
    <dgm:pt modelId="{3CB63BBE-9025-424A-9915-56677DDABF1E}" type="parTrans" cxnId="{3D6ECBCF-077F-4EEF-965D-F003C95D22AD}">
      <dgm:prSet/>
      <dgm:spPr/>
      <dgm:t>
        <a:bodyPr/>
        <a:lstStyle/>
        <a:p>
          <a:endParaRPr lang="en-US"/>
        </a:p>
      </dgm:t>
    </dgm:pt>
    <dgm:pt modelId="{B3649242-3193-4747-A98B-989BCCA5DE8A}" type="sibTrans" cxnId="{3D6ECBCF-077F-4EEF-965D-F003C95D22AD}">
      <dgm:prSet/>
      <dgm:spPr/>
      <dgm:t>
        <a:bodyPr/>
        <a:lstStyle/>
        <a:p>
          <a:endParaRPr lang="en-US"/>
        </a:p>
      </dgm:t>
    </dgm:pt>
    <dgm:pt modelId="{310CC503-4072-44EA-97ED-051BD06F4CB9}">
      <dgm:prSet/>
      <dgm:spPr/>
      <dgm:t>
        <a:bodyPr/>
        <a:lstStyle/>
        <a:p>
          <a:r>
            <a:rPr lang="en-US">
              <a:solidFill>
                <a:srgbClr val="FF0000"/>
              </a:solidFill>
              <a:highlight>
                <a:srgbClr val="FFFF00"/>
              </a:highlight>
            </a:rPr>
            <a:t>[Email]</a:t>
          </a:r>
          <a:endParaRPr lang="en-US" dirty="0">
            <a:solidFill>
              <a:srgbClr val="FF0000"/>
            </a:solidFill>
            <a:highlight>
              <a:srgbClr val="FFFF00"/>
            </a:highlight>
          </a:endParaRPr>
        </a:p>
      </dgm:t>
    </dgm:pt>
    <dgm:pt modelId="{562AD22F-4882-4503-BEE7-2FB53649C0CC}" type="parTrans" cxnId="{B60D9BC5-6C46-40FB-9C01-A0282DCCFFA5}">
      <dgm:prSet/>
      <dgm:spPr/>
      <dgm:t>
        <a:bodyPr/>
        <a:lstStyle/>
        <a:p>
          <a:endParaRPr lang="en-US"/>
        </a:p>
      </dgm:t>
    </dgm:pt>
    <dgm:pt modelId="{07C5630A-52CC-4F1C-A7A6-8AF00603351B}" type="sibTrans" cxnId="{B60D9BC5-6C46-40FB-9C01-A0282DCCFFA5}">
      <dgm:prSet/>
      <dgm:spPr/>
      <dgm:t>
        <a:bodyPr/>
        <a:lstStyle/>
        <a:p>
          <a:endParaRPr lang="en-US"/>
        </a:p>
      </dgm:t>
    </dgm:pt>
    <dgm:pt modelId="{3B242A8A-22BA-476D-887F-93A3DB353F1C}">
      <dgm:prSet/>
      <dgm:spPr/>
      <dgm:t>
        <a:bodyPr/>
        <a:lstStyle/>
        <a:p>
          <a:r>
            <a:rPr lang="en-US">
              <a:solidFill>
                <a:srgbClr val="FF0000"/>
              </a:solidFill>
              <a:highlight>
                <a:srgbClr val="FFFF00"/>
              </a:highlight>
            </a:rPr>
            <a:t>[Phone]</a:t>
          </a:r>
          <a:endParaRPr lang="en-US" dirty="0">
            <a:solidFill>
              <a:srgbClr val="FF0000"/>
            </a:solidFill>
            <a:highlight>
              <a:srgbClr val="FFFF00"/>
            </a:highlight>
          </a:endParaRPr>
        </a:p>
      </dgm:t>
    </dgm:pt>
    <dgm:pt modelId="{2206E924-5040-40BE-A24D-AC4B674E2A7A}" type="parTrans" cxnId="{0F6289E4-0EEE-485F-B03D-5488F14E97C7}">
      <dgm:prSet/>
      <dgm:spPr/>
      <dgm:t>
        <a:bodyPr/>
        <a:lstStyle/>
        <a:p>
          <a:endParaRPr lang="en-US"/>
        </a:p>
      </dgm:t>
    </dgm:pt>
    <dgm:pt modelId="{AE98CA46-14D8-41C6-BAE1-112B3EF7674A}" type="sibTrans" cxnId="{0F6289E4-0EEE-485F-B03D-5488F14E97C7}">
      <dgm:prSet/>
      <dgm:spPr/>
      <dgm:t>
        <a:bodyPr/>
        <a:lstStyle/>
        <a:p>
          <a:endParaRPr lang="en-US"/>
        </a:p>
      </dgm:t>
    </dgm:pt>
    <dgm:pt modelId="{1B77E1B3-B9B8-4A2B-B296-99266C967FEC}">
      <dgm:prSet/>
      <dgm:spPr/>
      <dgm:t>
        <a:bodyPr/>
        <a:lstStyle/>
        <a:p>
          <a:r>
            <a:rPr lang="en-US" dirty="0">
              <a:solidFill>
                <a:srgbClr val="FF0000"/>
              </a:solidFill>
              <a:highlight>
                <a:srgbClr val="FFFF00"/>
              </a:highlight>
            </a:rPr>
            <a:t>[Photo] </a:t>
          </a:r>
          <a:r>
            <a:rPr lang="en-US" i="1" dirty="0">
              <a:solidFill>
                <a:srgbClr val="FF0000"/>
              </a:solidFill>
              <a:highlight>
                <a:srgbClr val="FFFF00"/>
              </a:highlight>
            </a:rPr>
            <a:t>Optional</a:t>
          </a:r>
          <a:endParaRPr lang="en-US" dirty="0">
            <a:solidFill>
              <a:srgbClr val="FF0000"/>
            </a:solidFill>
            <a:highlight>
              <a:srgbClr val="FFFF00"/>
            </a:highlight>
          </a:endParaRPr>
        </a:p>
      </dgm:t>
    </dgm:pt>
    <dgm:pt modelId="{F5300242-FA69-4113-85DF-7098304D7F18}" type="parTrans" cxnId="{608E6968-FE8C-4CD0-B8F3-AF3F6683BFB4}">
      <dgm:prSet/>
      <dgm:spPr/>
      <dgm:t>
        <a:bodyPr/>
        <a:lstStyle/>
        <a:p>
          <a:endParaRPr lang="en-US"/>
        </a:p>
      </dgm:t>
    </dgm:pt>
    <dgm:pt modelId="{0977BFEE-CBAD-4A22-9DDC-1B6AD63107A4}" type="sibTrans" cxnId="{608E6968-FE8C-4CD0-B8F3-AF3F6683BFB4}">
      <dgm:prSet/>
      <dgm:spPr/>
      <dgm:t>
        <a:bodyPr/>
        <a:lstStyle/>
        <a:p>
          <a:endParaRPr lang="en-US"/>
        </a:p>
      </dgm:t>
    </dgm:pt>
    <dgm:pt modelId="{5E07EDE5-6A9B-49D5-9E8E-16BC2ED91DFD}">
      <dgm:prSet phldrT="[Text]"/>
      <dgm:spPr/>
      <dgm:t>
        <a:bodyPr/>
        <a:lstStyle/>
        <a:p>
          <a:r>
            <a:rPr lang="en-US" dirty="0">
              <a:solidFill>
                <a:srgbClr val="FF0000"/>
              </a:solidFill>
              <a:highlight>
                <a:srgbClr val="FFFF00"/>
              </a:highlight>
            </a:rPr>
            <a:t>[Title]</a:t>
          </a:r>
        </a:p>
      </dgm:t>
    </dgm:pt>
    <dgm:pt modelId="{74B2F7E8-4FFB-45EF-9D2C-8F348E036D92}" type="parTrans" cxnId="{76C26B27-90CA-4A6C-AB29-4E1154693228}">
      <dgm:prSet/>
      <dgm:spPr/>
      <dgm:t>
        <a:bodyPr/>
        <a:lstStyle/>
        <a:p>
          <a:endParaRPr lang="en-US"/>
        </a:p>
      </dgm:t>
    </dgm:pt>
    <dgm:pt modelId="{498E45CB-1522-4AF0-91C5-871279FC651A}" type="sibTrans" cxnId="{76C26B27-90CA-4A6C-AB29-4E1154693228}">
      <dgm:prSet/>
      <dgm:spPr/>
      <dgm:t>
        <a:bodyPr/>
        <a:lstStyle/>
        <a:p>
          <a:endParaRPr lang="en-US"/>
        </a:p>
      </dgm:t>
    </dgm:pt>
    <dgm:pt modelId="{F3AE39C5-87A5-4A6B-9594-B11D16531B65}" type="pres">
      <dgm:prSet presAssocID="{E0521C8E-491A-4327-A3E7-2D25A6823ADA}" presName="Name0" presStyleCnt="0">
        <dgm:presLayoutVars>
          <dgm:dir/>
          <dgm:animLvl val="lvl"/>
          <dgm:resizeHandles val="exact"/>
        </dgm:presLayoutVars>
      </dgm:prSet>
      <dgm:spPr/>
    </dgm:pt>
    <dgm:pt modelId="{8E9AEAEA-D2EA-4CE3-9F12-EA90E0975C72}" type="pres">
      <dgm:prSet presAssocID="{C61CC773-8E08-488E-9817-8365B35C453D}" presName="composite" presStyleCnt="0"/>
      <dgm:spPr/>
    </dgm:pt>
    <dgm:pt modelId="{FB9173A9-9CCD-46EC-B97A-E84AA990299E}" type="pres">
      <dgm:prSet presAssocID="{C61CC773-8E08-488E-9817-8365B35C453D}" presName="parTx" presStyleLbl="alignNode1" presStyleIdx="0" presStyleCnt="4">
        <dgm:presLayoutVars>
          <dgm:chMax val="0"/>
          <dgm:chPref val="0"/>
          <dgm:bulletEnabled val="1"/>
        </dgm:presLayoutVars>
      </dgm:prSet>
      <dgm:spPr/>
    </dgm:pt>
    <dgm:pt modelId="{83637A90-4E60-4574-836B-9CC317A48C98}" type="pres">
      <dgm:prSet presAssocID="{C61CC773-8E08-488E-9817-8365B35C453D}" presName="desTx" presStyleLbl="alignAccFollowNode1" presStyleIdx="0" presStyleCnt="4">
        <dgm:presLayoutVars>
          <dgm:bulletEnabled val="1"/>
        </dgm:presLayoutVars>
      </dgm:prSet>
      <dgm:spPr/>
    </dgm:pt>
    <dgm:pt modelId="{1B7FA1D3-C8E4-4CCD-99B6-40A68A2B45AB}" type="pres">
      <dgm:prSet presAssocID="{EB0FF25F-1E39-4AF6-8147-093304F8F93C}" presName="space" presStyleCnt="0"/>
      <dgm:spPr/>
    </dgm:pt>
    <dgm:pt modelId="{EB12D214-1BDF-4F01-9D32-0076A7277FDF}" type="pres">
      <dgm:prSet presAssocID="{53C437ED-9F8D-4A86-8DFA-0594126B237D}" presName="composite" presStyleCnt="0"/>
      <dgm:spPr/>
    </dgm:pt>
    <dgm:pt modelId="{1CB7B8F6-0446-4BAC-9576-1CDDD7790AE8}" type="pres">
      <dgm:prSet presAssocID="{53C437ED-9F8D-4A86-8DFA-0594126B237D}" presName="parTx" presStyleLbl="alignNode1" presStyleIdx="1" presStyleCnt="4">
        <dgm:presLayoutVars>
          <dgm:chMax val="0"/>
          <dgm:chPref val="0"/>
          <dgm:bulletEnabled val="1"/>
        </dgm:presLayoutVars>
      </dgm:prSet>
      <dgm:spPr/>
    </dgm:pt>
    <dgm:pt modelId="{838659AB-E88A-41C4-ABE3-E17B107ECA19}" type="pres">
      <dgm:prSet presAssocID="{53C437ED-9F8D-4A86-8DFA-0594126B237D}" presName="desTx" presStyleLbl="alignAccFollowNode1" presStyleIdx="1" presStyleCnt="4">
        <dgm:presLayoutVars>
          <dgm:bulletEnabled val="1"/>
        </dgm:presLayoutVars>
      </dgm:prSet>
      <dgm:spPr/>
    </dgm:pt>
    <dgm:pt modelId="{6A6A8218-77AB-4DBA-8A8E-F953F5253D23}" type="pres">
      <dgm:prSet presAssocID="{83E46814-5E15-496A-8AFB-78D5A95D06A3}" presName="space" presStyleCnt="0"/>
      <dgm:spPr/>
    </dgm:pt>
    <dgm:pt modelId="{C31AD3BD-21AB-46D2-A7A9-894E8F3ABC7C}" type="pres">
      <dgm:prSet presAssocID="{405292B8-B1D8-4620-B0EB-3A6CF7CE142C}" presName="composite" presStyleCnt="0"/>
      <dgm:spPr/>
    </dgm:pt>
    <dgm:pt modelId="{ED376542-B4BF-4B93-95C9-11004E1269FD}" type="pres">
      <dgm:prSet presAssocID="{405292B8-B1D8-4620-B0EB-3A6CF7CE142C}" presName="parTx" presStyleLbl="alignNode1" presStyleIdx="2" presStyleCnt="4">
        <dgm:presLayoutVars>
          <dgm:chMax val="0"/>
          <dgm:chPref val="0"/>
          <dgm:bulletEnabled val="1"/>
        </dgm:presLayoutVars>
      </dgm:prSet>
      <dgm:spPr/>
    </dgm:pt>
    <dgm:pt modelId="{41DB834A-00BC-47DF-8859-0998F5BCD0E0}" type="pres">
      <dgm:prSet presAssocID="{405292B8-B1D8-4620-B0EB-3A6CF7CE142C}" presName="desTx" presStyleLbl="alignAccFollowNode1" presStyleIdx="2" presStyleCnt="4">
        <dgm:presLayoutVars>
          <dgm:bulletEnabled val="1"/>
        </dgm:presLayoutVars>
      </dgm:prSet>
      <dgm:spPr/>
    </dgm:pt>
    <dgm:pt modelId="{1B2D806F-A751-4EF9-83FB-1AC1896D1753}" type="pres">
      <dgm:prSet presAssocID="{48320758-4B70-428C-B098-F9E5EC83D808}" presName="space" presStyleCnt="0"/>
      <dgm:spPr/>
    </dgm:pt>
    <dgm:pt modelId="{FD74A1C8-205F-4DCE-9146-05BBD901799D}" type="pres">
      <dgm:prSet presAssocID="{22E68248-CD84-4578-97E2-BC03D4077C73}" presName="composite" presStyleCnt="0"/>
      <dgm:spPr/>
    </dgm:pt>
    <dgm:pt modelId="{7E10C310-33DC-47D9-A2F5-E4A08E03D616}" type="pres">
      <dgm:prSet presAssocID="{22E68248-CD84-4578-97E2-BC03D4077C73}" presName="parTx" presStyleLbl="alignNode1" presStyleIdx="3" presStyleCnt="4">
        <dgm:presLayoutVars>
          <dgm:chMax val="0"/>
          <dgm:chPref val="0"/>
          <dgm:bulletEnabled val="1"/>
        </dgm:presLayoutVars>
      </dgm:prSet>
      <dgm:spPr/>
    </dgm:pt>
    <dgm:pt modelId="{7C1B6577-18E0-47CF-B1BF-2FFBD58092EE}" type="pres">
      <dgm:prSet presAssocID="{22E68248-CD84-4578-97E2-BC03D4077C73}" presName="desTx" presStyleLbl="alignAccFollowNode1" presStyleIdx="3" presStyleCnt="4">
        <dgm:presLayoutVars>
          <dgm:bulletEnabled val="1"/>
        </dgm:presLayoutVars>
      </dgm:prSet>
      <dgm:spPr/>
    </dgm:pt>
  </dgm:ptLst>
  <dgm:cxnLst>
    <dgm:cxn modelId="{A59FFB06-1113-4875-8BC8-B7D092F30C90}" type="presOf" srcId="{B3DE938C-9A7F-4F3C-8169-0B3F1727F470}" destId="{7C1B6577-18E0-47CF-B1BF-2FFBD58092EE}" srcOrd="0" destOrd="0" presId="urn:microsoft.com/office/officeart/2005/8/layout/hList1"/>
    <dgm:cxn modelId="{98BAD607-555D-418F-B1FE-080D67006310}" srcId="{C61CC773-8E08-488E-9817-8365B35C453D}" destId="{D73C7C20-A92B-4377-B135-1512691ACD7D}" srcOrd="3" destOrd="0" parTransId="{32524127-2029-4648-B921-028DA0F428A5}" sibTransId="{14F11D51-091D-449A-B947-19E52CDE9B88}"/>
    <dgm:cxn modelId="{663C780A-FF6E-4D6D-92BC-AB9BCC15CF04}" srcId="{405292B8-B1D8-4620-B0EB-3A6CF7CE142C}" destId="{98169A64-CEBE-4C40-849F-F3C173D4E03F}" srcOrd="4" destOrd="0" parTransId="{0A8CDABB-C26B-4D1A-930A-5B5ACEECA547}" sibTransId="{6413BA11-217F-45F0-8FD1-52929159116E}"/>
    <dgm:cxn modelId="{29D7200F-7CF3-44F0-88B9-8E84C351DF92}" srcId="{E0521C8E-491A-4327-A3E7-2D25A6823ADA}" destId="{C61CC773-8E08-488E-9817-8365B35C453D}" srcOrd="0" destOrd="0" parTransId="{38AB75F3-0F6D-4BB3-8524-D5B9D8D7D17D}" sibTransId="{EB0FF25F-1E39-4AF6-8147-093304F8F93C}"/>
    <dgm:cxn modelId="{B28C2A10-709D-45F7-B141-96CB4F7C6B75}" srcId="{53C437ED-9F8D-4A86-8DFA-0594126B237D}" destId="{A598F493-10D7-4C40-B9B2-7B23C56C5614}" srcOrd="1" destOrd="0" parTransId="{BB4213CF-5D07-4444-A57D-3893054DA2DF}" sibTransId="{DC424F31-0DC5-4231-9014-172DDAFB0CE3}"/>
    <dgm:cxn modelId="{76CD2E13-07B1-484C-A275-6FE023C04874}" srcId="{405292B8-B1D8-4620-B0EB-3A6CF7CE142C}" destId="{7AD6FFDB-8282-4A15-A449-043D19DF7353}" srcOrd="2" destOrd="0" parTransId="{462986F1-9057-4C8F-AF05-214BB9789D94}" sibTransId="{EC320181-B58E-4F8C-9B13-17E705C11FBC}"/>
    <dgm:cxn modelId="{07558D17-D898-477E-9760-31EEF67CEE77}" type="presOf" srcId="{08EC752B-EFE0-4CD5-B77A-1B88C1872962}" destId="{7C1B6577-18E0-47CF-B1BF-2FFBD58092EE}" srcOrd="0" destOrd="1" presId="urn:microsoft.com/office/officeart/2005/8/layout/hList1"/>
    <dgm:cxn modelId="{63AADA17-3B8E-4B96-90A3-248119EF0740}" type="presOf" srcId="{D73C7C20-A92B-4377-B135-1512691ACD7D}" destId="{83637A90-4E60-4574-836B-9CC317A48C98}" srcOrd="0" destOrd="3" presId="urn:microsoft.com/office/officeart/2005/8/layout/hList1"/>
    <dgm:cxn modelId="{5F92371C-EC62-4959-BE92-AF3357BED121}" srcId="{53C437ED-9F8D-4A86-8DFA-0594126B237D}" destId="{5A126D56-19EC-4D7D-87D0-9650BC9DB712}" srcOrd="0" destOrd="0" parTransId="{5D9037C4-5EE7-47D9-84DE-0616D8B8EC99}" sibTransId="{BA39DD43-FF31-4941-9390-E67897E4FF6D}"/>
    <dgm:cxn modelId="{9409B225-F037-4E0A-8567-AB4CF33A3E8F}" type="presOf" srcId="{310CC503-4072-44EA-97ED-051BD06F4CB9}" destId="{7C1B6577-18E0-47CF-B1BF-2FFBD58092EE}" srcOrd="0" destOrd="2" presId="urn:microsoft.com/office/officeart/2005/8/layout/hList1"/>
    <dgm:cxn modelId="{76C26B27-90CA-4A6C-AB29-4E1154693228}" srcId="{C61CC773-8E08-488E-9817-8365B35C453D}" destId="{5E07EDE5-6A9B-49D5-9E8E-16BC2ED91DFD}" srcOrd="1" destOrd="0" parTransId="{74B2F7E8-4FFB-45EF-9D2C-8F348E036D92}" sibTransId="{498E45CB-1522-4AF0-91C5-871279FC651A}"/>
    <dgm:cxn modelId="{51482134-0C8A-4730-BD3E-F8C2FFBE70BB}" srcId="{405292B8-B1D8-4620-B0EB-3A6CF7CE142C}" destId="{F4591192-F37B-4E42-B737-51D5BA0C58AC}" srcOrd="1" destOrd="0" parTransId="{779FD963-4ACD-43A1-A163-574AB144FD72}" sibTransId="{B8C71F02-C195-4396-A128-9977F26EFC22}"/>
    <dgm:cxn modelId="{54EC4F34-0261-4214-9310-3E04E1DF98F7}" type="presOf" srcId="{3B242A8A-22BA-476D-887F-93A3DB353F1C}" destId="{7C1B6577-18E0-47CF-B1BF-2FFBD58092EE}" srcOrd="0" destOrd="3" presId="urn:microsoft.com/office/officeart/2005/8/layout/hList1"/>
    <dgm:cxn modelId="{93DF6463-2558-467B-8C7C-67EADC58C4D2}" srcId="{E0521C8E-491A-4327-A3E7-2D25A6823ADA}" destId="{53C437ED-9F8D-4A86-8DFA-0594126B237D}" srcOrd="1" destOrd="0" parTransId="{3D5991CF-FCFA-43A3-B1CC-001F039D57BE}" sibTransId="{83E46814-5E15-496A-8AFB-78D5A95D06A3}"/>
    <dgm:cxn modelId="{AF17E464-D3FA-4DA2-9C3D-53E1299A2B01}" srcId="{C61CC773-8E08-488E-9817-8365B35C453D}" destId="{7617A871-7F22-4435-BBF9-5DAE286767CB}" srcOrd="0" destOrd="0" parTransId="{6FE0EEB6-0EB8-415B-ACF4-FF0A48C49ADA}" sibTransId="{BE5BDFE5-0E9D-4176-A19A-39D7378BEF4F}"/>
    <dgm:cxn modelId="{89EDF364-1C69-4FE3-ADEB-3411727B37CE}" type="presOf" srcId="{5A126D56-19EC-4D7D-87D0-9650BC9DB712}" destId="{838659AB-E88A-41C4-ABE3-E17B107ECA19}" srcOrd="0" destOrd="0" presId="urn:microsoft.com/office/officeart/2005/8/layout/hList1"/>
    <dgm:cxn modelId="{22D4B746-B7B9-4769-8FE2-0AF83232AF8F}" type="presOf" srcId="{4A64129E-7A4F-4E32-A2B8-A38D8AE6B890}" destId="{838659AB-E88A-41C4-ABE3-E17B107ECA19}" srcOrd="0" destOrd="3" presId="urn:microsoft.com/office/officeart/2005/8/layout/hList1"/>
    <dgm:cxn modelId="{CAD30948-0584-4400-A82B-EEF7F6CFF07C}" srcId="{E0521C8E-491A-4327-A3E7-2D25A6823ADA}" destId="{405292B8-B1D8-4620-B0EB-3A6CF7CE142C}" srcOrd="2" destOrd="0" parTransId="{72748106-8775-49C5-A9BB-093FB78610D1}" sibTransId="{48320758-4B70-428C-B098-F9E5EC83D808}"/>
    <dgm:cxn modelId="{608E6968-FE8C-4CD0-B8F3-AF3F6683BFB4}" srcId="{22E68248-CD84-4578-97E2-BC03D4077C73}" destId="{1B77E1B3-B9B8-4A2B-B296-99266C967FEC}" srcOrd="4" destOrd="0" parTransId="{F5300242-FA69-4113-85DF-7098304D7F18}" sibTransId="{0977BFEE-CBAD-4A22-9DDC-1B6AD63107A4}"/>
    <dgm:cxn modelId="{46FC2D49-CA7A-434D-AF16-F342C3989D37}" srcId="{C61CC773-8E08-488E-9817-8365B35C453D}" destId="{4CC79415-8811-4491-85DC-C0DB840B0BBD}" srcOrd="2" destOrd="0" parTransId="{106F0A74-FA21-494C-AC98-6A5672D10F16}" sibTransId="{F45FAFCD-DF7D-4BF9-AF09-B4EB08D54218}"/>
    <dgm:cxn modelId="{CFB5904D-5C74-449F-89E0-3773AFE30451}" type="presOf" srcId="{E0521C8E-491A-4327-A3E7-2D25A6823ADA}" destId="{F3AE39C5-87A5-4A6B-9594-B11D16531B65}" srcOrd="0" destOrd="0" presId="urn:microsoft.com/office/officeart/2005/8/layout/hList1"/>
    <dgm:cxn modelId="{CBD5BB54-BCCA-459D-8CF4-82ECC11A6996}" type="presOf" srcId="{A598F493-10D7-4C40-B9B2-7B23C56C5614}" destId="{838659AB-E88A-41C4-ABE3-E17B107ECA19}" srcOrd="0" destOrd="1" presId="urn:microsoft.com/office/officeart/2005/8/layout/hList1"/>
    <dgm:cxn modelId="{C7FD5655-BFF5-4BFB-AA85-191BD2B559D2}" type="presOf" srcId="{7617A871-7F22-4435-BBF9-5DAE286767CB}" destId="{83637A90-4E60-4574-836B-9CC317A48C98}" srcOrd="0" destOrd="0" presId="urn:microsoft.com/office/officeart/2005/8/layout/hList1"/>
    <dgm:cxn modelId="{E3F1F657-3E31-4196-A45D-BDCB9353FC31}" srcId="{53C437ED-9F8D-4A86-8DFA-0594126B237D}" destId="{4A64129E-7A4F-4E32-A2B8-A38D8AE6B890}" srcOrd="3" destOrd="0" parTransId="{B72385CD-F75C-4366-AB71-01AD4EF7A3E0}" sibTransId="{F0B0E9AB-1230-451E-BC9D-43AB2149CFC7}"/>
    <dgm:cxn modelId="{EDD02E58-4C40-4EAB-8040-071850B31A88}" type="presOf" srcId="{C61CC773-8E08-488E-9817-8365B35C453D}" destId="{FB9173A9-9CCD-46EC-B97A-E84AA990299E}" srcOrd="0" destOrd="0" presId="urn:microsoft.com/office/officeart/2005/8/layout/hList1"/>
    <dgm:cxn modelId="{A642D079-3E5E-4F4C-8536-E6A4E4C3B4EF}" type="presOf" srcId="{8A77D418-1751-4656-A1D3-9B9B9D247DE4}" destId="{838659AB-E88A-41C4-ABE3-E17B107ECA19}" srcOrd="0" destOrd="2" presId="urn:microsoft.com/office/officeart/2005/8/layout/hList1"/>
    <dgm:cxn modelId="{381E907C-5C29-462C-B1B3-C5A862E402D8}" type="presOf" srcId="{22E68248-CD84-4578-97E2-BC03D4077C73}" destId="{7E10C310-33DC-47D9-A2F5-E4A08E03D616}" srcOrd="0" destOrd="0" presId="urn:microsoft.com/office/officeart/2005/8/layout/hList1"/>
    <dgm:cxn modelId="{56A23284-F75E-460D-A69B-39AFCF6C9791}" srcId="{53C437ED-9F8D-4A86-8DFA-0594126B237D}" destId="{8A77D418-1751-4656-A1D3-9B9B9D247DE4}" srcOrd="2" destOrd="0" parTransId="{5C3D9E02-D992-4384-8019-E2CC218F3684}" sibTransId="{5E2B2C0E-3451-411C-A805-4A7A56C27844}"/>
    <dgm:cxn modelId="{2359F58C-99F3-4179-8F77-8BE637AB8BE6}" type="presOf" srcId="{5E07EDE5-6A9B-49D5-9E8E-16BC2ED91DFD}" destId="{83637A90-4E60-4574-836B-9CC317A48C98}" srcOrd="0" destOrd="1" presId="urn:microsoft.com/office/officeart/2005/8/layout/hList1"/>
    <dgm:cxn modelId="{9894298D-4ECF-4867-ADDC-44B0CB035A74}" srcId="{405292B8-B1D8-4620-B0EB-3A6CF7CE142C}" destId="{3BF6D3B0-3CAA-4B2A-8AA8-7565DC1C4BDA}" srcOrd="3" destOrd="0" parTransId="{4442B678-23CF-4F76-97F5-E76707B79842}" sibTransId="{8279CD1A-B4F7-48AB-9FE1-6A6C98CC7830}"/>
    <dgm:cxn modelId="{36B45991-2543-4FD5-9B20-164CC44E993C}" type="presOf" srcId="{F4591192-F37B-4E42-B737-51D5BA0C58AC}" destId="{41DB834A-00BC-47DF-8859-0998F5BCD0E0}" srcOrd="0" destOrd="1" presId="urn:microsoft.com/office/officeart/2005/8/layout/hList1"/>
    <dgm:cxn modelId="{0C05AA95-AB5F-4571-A297-095C54A23361}" type="presOf" srcId="{3BF6D3B0-3CAA-4B2A-8AA8-7565DC1C4BDA}" destId="{41DB834A-00BC-47DF-8859-0998F5BCD0E0}" srcOrd="0" destOrd="3" presId="urn:microsoft.com/office/officeart/2005/8/layout/hList1"/>
    <dgm:cxn modelId="{25D3FB9A-E388-45DB-9DD7-19338671B124}" type="presOf" srcId="{698845E3-BBFA-41B7-929F-14D5F7C3EDEB}" destId="{41DB834A-00BC-47DF-8859-0998F5BCD0E0}" srcOrd="0" destOrd="0" presId="urn:microsoft.com/office/officeart/2005/8/layout/hList1"/>
    <dgm:cxn modelId="{7B5FCA9B-3D3F-4F9E-83E9-527309F47AE2}" srcId="{22E68248-CD84-4578-97E2-BC03D4077C73}" destId="{B3DE938C-9A7F-4F3C-8169-0B3F1727F470}" srcOrd="0" destOrd="0" parTransId="{B2C55FB2-AAFA-40AF-890B-2F450BDAE196}" sibTransId="{0FE47DBB-00B8-4BEA-839B-1C17984798E6}"/>
    <dgm:cxn modelId="{ED492EA4-B9E1-494C-8026-D6340CBB60B3}" srcId="{C61CC773-8E08-488E-9817-8365B35C453D}" destId="{3AAE8E60-1696-40DC-8144-195D69F37E37}" srcOrd="4" destOrd="0" parTransId="{1D0CEEFD-0735-4BE5-9BCF-E3870C99222D}" sibTransId="{944758A8-B376-4170-9ACA-AAF57A8699F6}"/>
    <dgm:cxn modelId="{7EED8CA8-9CF1-44AF-A9F8-82CD07A2D5E3}" type="presOf" srcId="{4CC79415-8811-4491-85DC-C0DB840B0BBD}" destId="{83637A90-4E60-4574-836B-9CC317A48C98}" srcOrd="0" destOrd="2" presId="urn:microsoft.com/office/officeart/2005/8/layout/hList1"/>
    <dgm:cxn modelId="{1FB139AC-049F-4476-87F8-6682423F02F3}" type="presOf" srcId="{53C437ED-9F8D-4A86-8DFA-0594126B237D}" destId="{1CB7B8F6-0446-4BAC-9576-1CDDD7790AE8}" srcOrd="0" destOrd="0" presId="urn:microsoft.com/office/officeart/2005/8/layout/hList1"/>
    <dgm:cxn modelId="{781D62B1-C8D9-45E5-A3B1-F555C574E6B8}" srcId="{53C437ED-9F8D-4A86-8DFA-0594126B237D}" destId="{4100E60D-46F2-45D3-983C-8BB4CF18E474}" srcOrd="4" destOrd="0" parTransId="{DB193853-5C2B-4137-9F72-0FF73B203C7C}" sibTransId="{F8C7E70D-8E69-40DB-8074-D7A61A9DD2F5}"/>
    <dgm:cxn modelId="{8511BAB9-9384-4A8B-87D5-B92B9B7F3F46}" type="presOf" srcId="{3AAE8E60-1696-40DC-8144-195D69F37E37}" destId="{83637A90-4E60-4574-836B-9CC317A48C98}" srcOrd="0" destOrd="4" presId="urn:microsoft.com/office/officeart/2005/8/layout/hList1"/>
    <dgm:cxn modelId="{498414BD-AC3F-4C02-A89B-166A4821337E}" srcId="{405292B8-B1D8-4620-B0EB-3A6CF7CE142C}" destId="{698845E3-BBFA-41B7-929F-14D5F7C3EDEB}" srcOrd="0" destOrd="0" parTransId="{524DAE2E-989A-4943-A45E-F2D23D2A615C}" sibTransId="{4D6F9F1D-67FC-4D92-8573-D2CDFF28DFEB}"/>
    <dgm:cxn modelId="{B60D9BC5-6C46-40FB-9C01-A0282DCCFFA5}" srcId="{22E68248-CD84-4578-97E2-BC03D4077C73}" destId="{310CC503-4072-44EA-97ED-051BD06F4CB9}" srcOrd="2" destOrd="0" parTransId="{562AD22F-4882-4503-BEE7-2FB53649C0CC}" sibTransId="{07C5630A-52CC-4F1C-A7A6-8AF00603351B}"/>
    <dgm:cxn modelId="{60266BCA-508A-4621-A3BD-30131971F892}" type="presOf" srcId="{405292B8-B1D8-4620-B0EB-3A6CF7CE142C}" destId="{ED376542-B4BF-4B93-95C9-11004E1269FD}" srcOrd="0" destOrd="0" presId="urn:microsoft.com/office/officeart/2005/8/layout/hList1"/>
    <dgm:cxn modelId="{117C42CC-4B03-47A1-9139-9B2F9F3B9D01}" type="presOf" srcId="{98169A64-CEBE-4C40-849F-F3C173D4E03F}" destId="{41DB834A-00BC-47DF-8859-0998F5BCD0E0}" srcOrd="0" destOrd="4" presId="urn:microsoft.com/office/officeart/2005/8/layout/hList1"/>
    <dgm:cxn modelId="{3D6ECBCF-077F-4EEF-965D-F003C95D22AD}" srcId="{22E68248-CD84-4578-97E2-BC03D4077C73}" destId="{08EC752B-EFE0-4CD5-B77A-1B88C1872962}" srcOrd="1" destOrd="0" parTransId="{3CB63BBE-9025-424A-9915-56677DDABF1E}" sibTransId="{B3649242-3193-4747-A98B-989BCCA5DE8A}"/>
    <dgm:cxn modelId="{D50F30D3-4D92-4037-9EAC-BD4CD2CEEB72}" type="presOf" srcId="{4100E60D-46F2-45D3-983C-8BB4CF18E474}" destId="{838659AB-E88A-41C4-ABE3-E17B107ECA19}" srcOrd="0" destOrd="4" presId="urn:microsoft.com/office/officeart/2005/8/layout/hList1"/>
    <dgm:cxn modelId="{FC265CDD-C7B3-447A-AB9A-E24F501477A2}" srcId="{E0521C8E-491A-4327-A3E7-2D25A6823ADA}" destId="{22E68248-CD84-4578-97E2-BC03D4077C73}" srcOrd="3" destOrd="0" parTransId="{C6590FFF-3BF5-42CC-9399-804D7801D008}" sibTransId="{8F2D8DAD-D3E4-4597-B7C9-4FF7A9167B75}"/>
    <dgm:cxn modelId="{0F6289E4-0EEE-485F-B03D-5488F14E97C7}" srcId="{22E68248-CD84-4578-97E2-BC03D4077C73}" destId="{3B242A8A-22BA-476D-887F-93A3DB353F1C}" srcOrd="3" destOrd="0" parTransId="{2206E924-5040-40BE-A24D-AC4B674E2A7A}" sibTransId="{AE98CA46-14D8-41C6-BAE1-112B3EF7674A}"/>
    <dgm:cxn modelId="{319141E5-28B0-4F0D-A9AC-B2E2925495A1}" type="presOf" srcId="{7AD6FFDB-8282-4A15-A449-043D19DF7353}" destId="{41DB834A-00BC-47DF-8859-0998F5BCD0E0}" srcOrd="0" destOrd="2" presId="urn:microsoft.com/office/officeart/2005/8/layout/hList1"/>
    <dgm:cxn modelId="{C66343F3-BCDA-4824-B190-36147CB34C95}" type="presOf" srcId="{1B77E1B3-B9B8-4A2B-B296-99266C967FEC}" destId="{7C1B6577-18E0-47CF-B1BF-2FFBD58092EE}" srcOrd="0" destOrd="4" presId="urn:microsoft.com/office/officeart/2005/8/layout/hList1"/>
    <dgm:cxn modelId="{69DCC909-3C30-4D25-A10B-FDC744C9E16C}" type="presParOf" srcId="{F3AE39C5-87A5-4A6B-9594-B11D16531B65}" destId="{8E9AEAEA-D2EA-4CE3-9F12-EA90E0975C72}" srcOrd="0" destOrd="0" presId="urn:microsoft.com/office/officeart/2005/8/layout/hList1"/>
    <dgm:cxn modelId="{24FDBB51-A245-4000-8E6C-5FD1B677A031}" type="presParOf" srcId="{8E9AEAEA-D2EA-4CE3-9F12-EA90E0975C72}" destId="{FB9173A9-9CCD-46EC-B97A-E84AA990299E}" srcOrd="0" destOrd="0" presId="urn:microsoft.com/office/officeart/2005/8/layout/hList1"/>
    <dgm:cxn modelId="{79E03A9D-C271-4B02-96AD-39DF18E733E1}" type="presParOf" srcId="{8E9AEAEA-D2EA-4CE3-9F12-EA90E0975C72}" destId="{83637A90-4E60-4574-836B-9CC317A48C98}" srcOrd="1" destOrd="0" presId="urn:microsoft.com/office/officeart/2005/8/layout/hList1"/>
    <dgm:cxn modelId="{22640983-7E78-450F-BAE5-B8E377FF6C23}" type="presParOf" srcId="{F3AE39C5-87A5-4A6B-9594-B11D16531B65}" destId="{1B7FA1D3-C8E4-4CCD-99B6-40A68A2B45AB}" srcOrd="1" destOrd="0" presId="urn:microsoft.com/office/officeart/2005/8/layout/hList1"/>
    <dgm:cxn modelId="{9D2BA553-728A-4B99-86BA-351EEF0D479B}" type="presParOf" srcId="{F3AE39C5-87A5-4A6B-9594-B11D16531B65}" destId="{EB12D214-1BDF-4F01-9D32-0076A7277FDF}" srcOrd="2" destOrd="0" presId="urn:microsoft.com/office/officeart/2005/8/layout/hList1"/>
    <dgm:cxn modelId="{99498DFE-0832-4039-B1AA-3807A2AF9611}" type="presParOf" srcId="{EB12D214-1BDF-4F01-9D32-0076A7277FDF}" destId="{1CB7B8F6-0446-4BAC-9576-1CDDD7790AE8}" srcOrd="0" destOrd="0" presId="urn:microsoft.com/office/officeart/2005/8/layout/hList1"/>
    <dgm:cxn modelId="{A8FF3DB1-DD32-44FF-B0B1-6D6D7AB7FB0A}" type="presParOf" srcId="{EB12D214-1BDF-4F01-9D32-0076A7277FDF}" destId="{838659AB-E88A-41C4-ABE3-E17B107ECA19}" srcOrd="1" destOrd="0" presId="urn:microsoft.com/office/officeart/2005/8/layout/hList1"/>
    <dgm:cxn modelId="{767AC631-0530-4C9D-A65C-1BE7E6B55454}" type="presParOf" srcId="{F3AE39C5-87A5-4A6B-9594-B11D16531B65}" destId="{6A6A8218-77AB-4DBA-8A8E-F953F5253D23}" srcOrd="3" destOrd="0" presId="urn:microsoft.com/office/officeart/2005/8/layout/hList1"/>
    <dgm:cxn modelId="{15ABC0E7-9B9F-4E79-9B75-1C9DAB94D2DF}" type="presParOf" srcId="{F3AE39C5-87A5-4A6B-9594-B11D16531B65}" destId="{C31AD3BD-21AB-46D2-A7A9-894E8F3ABC7C}" srcOrd="4" destOrd="0" presId="urn:microsoft.com/office/officeart/2005/8/layout/hList1"/>
    <dgm:cxn modelId="{1930B989-908D-4CEA-B936-1BCDE4FBE22E}" type="presParOf" srcId="{C31AD3BD-21AB-46D2-A7A9-894E8F3ABC7C}" destId="{ED376542-B4BF-4B93-95C9-11004E1269FD}" srcOrd="0" destOrd="0" presId="urn:microsoft.com/office/officeart/2005/8/layout/hList1"/>
    <dgm:cxn modelId="{EBE3027E-773A-4CAB-AD53-B7CC8B4B8A03}" type="presParOf" srcId="{C31AD3BD-21AB-46D2-A7A9-894E8F3ABC7C}" destId="{41DB834A-00BC-47DF-8859-0998F5BCD0E0}" srcOrd="1" destOrd="0" presId="urn:microsoft.com/office/officeart/2005/8/layout/hList1"/>
    <dgm:cxn modelId="{18266443-1BD9-43F2-B0A8-DEB991123E4F}" type="presParOf" srcId="{F3AE39C5-87A5-4A6B-9594-B11D16531B65}" destId="{1B2D806F-A751-4EF9-83FB-1AC1896D1753}" srcOrd="5" destOrd="0" presId="urn:microsoft.com/office/officeart/2005/8/layout/hList1"/>
    <dgm:cxn modelId="{C01CD27A-58D2-4909-858E-8046D1895AEE}" type="presParOf" srcId="{F3AE39C5-87A5-4A6B-9594-B11D16531B65}" destId="{FD74A1C8-205F-4DCE-9146-05BBD901799D}" srcOrd="6" destOrd="0" presId="urn:microsoft.com/office/officeart/2005/8/layout/hList1"/>
    <dgm:cxn modelId="{0E7079EA-D876-4812-BCF8-424CFD0F31CE}" type="presParOf" srcId="{FD74A1C8-205F-4DCE-9146-05BBD901799D}" destId="{7E10C310-33DC-47D9-A2F5-E4A08E03D616}" srcOrd="0" destOrd="0" presId="urn:microsoft.com/office/officeart/2005/8/layout/hList1"/>
    <dgm:cxn modelId="{CB3C70B0-F68A-4BE4-A8B9-FF7F4B89A9DF}" type="presParOf" srcId="{FD74A1C8-205F-4DCE-9146-05BBD901799D}" destId="{7C1B6577-18E0-47CF-B1BF-2FFBD58092E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F6A01DC-2C84-4CB2-980B-14A8466E69B0}" type="doc">
      <dgm:prSet loTypeId="urn:microsoft.com/office/officeart/2005/8/layout/architecture" loCatId="list" qsTypeId="urn:microsoft.com/office/officeart/2005/8/quickstyle/simple1" qsCatId="simple" csTypeId="urn:microsoft.com/office/officeart/2005/8/colors/colorful1" csCatId="colorful" phldr="1"/>
      <dgm:spPr/>
      <dgm:t>
        <a:bodyPr/>
        <a:lstStyle/>
        <a:p>
          <a:endParaRPr lang="en-US"/>
        </a:p>
      </dgm:t>
    </dgm:pt>
    <dgm:pt modelId="{C4877590-568D-41DA-BBFD-F33B63D693F7}">
      <dgm:prSet phldrT="[Text]" custT="1"/>
      <dgm:spPr/>
      <dgm:t>
        <a:bodyPr/>
        <a:lstStyle/>
        <a:p>
          <a:r>
            <a:rPr lang="en-US" sz="3600" dirty="0"/>
            <a:t>Instructional Materials</a:t>
          </a:r>
        </a:p>
      </dgm:t>
    </dgm:pt>
    <dgm:pt modelId="{0537753D-05B1-4F99-BC33-1C90D8CF6CA2}" type="parTrans" cxnId="{131B5D96-64F0-48F8-BC54-60B537567E86}">
      <dgm:prSet/>
      <dgm:spPr/>
      <dgm:t>
        <a:bodyPr/>
        <a:lstStyle/>
        <a:p>
          <a:endParaRPr lang="en-US"/>
        </a:p>
      </dgm:t>
    </dgm:pt>
    <dgm:pt modelId="{F04AF36A-F9BB-4698-828A-4D6DD32E0DCA}" type="sibTrans" cxnId="{131B5D96-64F0-48F8-BC54-60B537567E86}">
      <dgm:prSet/>
      <dgm:spPr/>
      <dgm:t>
        <a:bodyPr/>
        <a:lstStyle/>
        <a:p>
          <a:endParaRPr lang="en-US"/>
        </a:p>
      </dgm:t>
    </dgm:pt>
    <dgm:pt modelId="{D9265FA0-4486-42C3-9C84-246C4453FA6D}">
      <dgm:prSet phldrT="[Text]" custT="1"/>
      <dgm:spPr>
        <a:solidFill>
          <a:schemeClr val="accent3">
            <a:lumMod val="75000"/>
          </a:schemeClr>
        </a:solidFill>
      </dgm:spPr>
      <dgm:t>
        <a:bodyPr/>
        <a:lstStyle/>
        <a:p>
          <a:r>
            <a:rPr lang="en-US" sz="3600" dirty="0"/>
            <a:t>Counseling &amp; Guidance</a:t>
          </a:r>
        </a:p>
      </dgm:t>
    </dgm:pt>
    <dgm:pt modelId="{0838D1D0-18F2-44BF-A853-AD076AA14071}" type="parTrans" cxnId="{A5D81FB1-653A-4BC1-9A3E-03608E7E446F}">
      <dgm:prSet/>
      <dgm:spPr/>
      <dgm:t>
        <a:bodyPr/>
        <a:lstStyle/>
        <a:p>
          <a:endParaRPr lang="en-US"/>
        </a:p>
      </dgm:t>
    </dgm:pt>
    <dgm:pt modelId="{751620ED-0920-4E1B-BA37-86A765718CE2}" type="sibTrans" cxnId="{A5D81FB1-653A-4BC1-9A3E-03608E7E446F}">
      <dgm:prSet/>
      <dgm:spPr/>
      <dgm:t>
        <a:bodyPr/>
        <a:lstStyle/>
        <a:p>
          <a:endParaRPr lang="en-US"/>
        </a:p>
      </dgm:t>
    </dgm:pt>
    <dgm:pt modelId="{16CB8F2F-0312-45DE-8265-28A0B38B4A62}">
      <dgm:prSet phldrT="[Text]" custT="1"/>
      <dgm:spPr>
        <a:solidFill>
          <a:schemeClr val="accent4">
            <a:lumMod val="75000"/>
          </a:schemeClr>
        </a:solidFill>
      </dgm:spPr>
      <dgm:t>
        <a:bodyPr/>
        <a:lstStyle/>
        <a:p>
          <a:r>
            <a:rPr lang="en-US" sz="3600" dirty="0"/>
            <a:t>Student Discipline</a:t>
          </a:r>
        </a:p>
      </dgm:t>
    </dgm:pt>
    <dgm:pt modelId="{B319A8E0-1A75-442F-AA48-9AA6B7F47382}" type="parTrans" cxnId="{7D0035B7-D99D-4F94-9C34-B1D0CD05D099}">
      <dgm:prSet/>
      <dgm:spPr/>
      <dgm:t>
        <a:bodyPr/>
        <a:lstStyle/>
        <a:p>
          <a:endParaRPr lang="en-US"/>
        </a:p>
      </dgm:t>
    </dgm:pt>
    <dgm:pt modelId="{846088C4-AFCB-47D9-A715-6533BC47DF96}" type="sibTrans" cxnId="{7D0035B7-D99D-4F94-9C34-B1D0CD05D099}">
      <dgm:prSet/>
      <dgm:spPr/>
      <dgm:t>
        <a:bodyPr/>
        <a:lstStyle/>
        <a:p>
          <a:endParaRPr lang="en-US"/>
        </a:p>
      </dgm:t>
    </dgm:pt>
    <dgm:pt modelId="{9DAB687F-897B-46A0-A72A-8791D6C49B6B}" type="pres">
      <dgm:prSet presAssocID="{9F6A01DC-2C84-4CB2-980B-14A8466E69B0}" presName="Name0" presStyleCnt="0">
        <dgm:presLayoutVars>
          <dgm:chPref val="1"/>
          <dgm:dir/>
          <dgm:animOne val="branch"/>
          <dgm:animLvl val="lvl"/>
          <dgm:resizeHandles/>
        </dgm:presLayoutVars>
      </dgm:prSet>
      <dgm:spPr/>
    </dgm:pt>
    <dgm:pt modelId="{324C60BD-3010-4209-843C-B5DFF3FAFAEA}" type="pres">
      <dgm:prSet presAssocID="{C4877590-568D-41DA-BBFD-F33B63D693F7}" presName="vertOne" presStyleCnt="0"/>
      <dgm:spPr/>
    </dgm:pt>
    <dgm:pt modelId="{504FF147-AC91-4F6D-B371-DF8B2C2074C7}" type="pres">
      <dgm:prSet presAssocID="{C4877590-568D-41DA-BBFD-F33B63D693F7}" presName="txOne" presStyleLbl="node0" presStyleIdx="0" presStyleCnt="3">
        <dgm:presLayoutVars>
          <dgm:chPref val="3"/>
        </dgm:presLayoutVars>
      </dgm:prSet>
      <dgm:spPr/>
    </dgm:pt>
    <dgm:pt modelId="{D874B355-638C-47AD-B16B-0440ED77AD6D}" type="pres">
      <dgm:prSet presAssocID="{C4877590-568D-41DA-BBFD-F33B63D693F7}" presName="horzOne" presStyleCnt="0"/>
      <dgm:spPr/>
    </dgm:pt>
    <dgm:pt modelId="{2B4EDE3E-9861-4C54-B8C0-F797397C46EB}" type="pres">
      <dgm:prSet presAssocID="{F04AF36A-F9BB-4698-828A-4D6DD32E0DCA}" presName="sibSpaceOne" presStyleCnt="0"/>
      <dgm:spPr/>
    </dgm:pt>
    <dgm:pt modelId="{1443E8BB-A2C7-45EE-BB8F-BF2325DC3E7B}" type="pres">
      <dgm:prSet presAssocID="{D9265FA0-4486-42C3-9C84-246C4453FA6D}" presName="vertOne" presStyleCnt="0"/>
      <dgm:spPr/>
    </dgm:pt>
    <dgm:pt modelId="{8C722211-7049-4BDB-959A-EFDA71B1EFB6}" type="pres">
      <dgm:prSet presAssocID="{D9265FA0-4486-42C3-9C84-246C4453FA6D}" presName="txOne" presStyleLbl="node0" presStyleIdx="1" presStyleCnt="3">
        <dgm:presLayoutVars>
          <dgm:chPref val="3"/>
        </dgm:presLayoutVars>
      </dgm:prSet>
      <dgm:spPr/>
    </dgm:pt>
    <dgm:pt modelId="{5AA17AD4-B4D8-4D2E-B7E3-96D026DE3233}" type="pres">
      <dgm:prSet presAssocID="{D9265FA0-4486-42C3-9C84-246C4453FA6D}" presName="horzOne" presStyleCnt="0"/>
      <dgm:spPr/>
    </dgm:pt>
    <dgm:pt modelId="{8D5330B5-CA62-468A-A2C1-84F5F16737DD}" type="pres">
      <dgm:prSet presAssocID="{751620ED-0920-4E1B-BA37-86A765718CE2}" presName="sibSpaceOne" presStyleCnt="0"/>
      <dgm:spPr/>
    </dgm:pt>
    <dgm:pt modelId="{DBCF1AEE-3571-4714-A0DC-A2B3496633B5}" type="pres">
      <dgm:prSet presAssocID="{16CB8F2F-0312-45DE-8265-28A0B38B4A62}" presName="vertOne" presStyleCnt="0"/>
      <dgm:spPr/>
    </dgm:pt>
    <dgm:pt modelId="{B1394196-786A-4A15-9F1F-CA7411F40E9B}" type="pres">
      <dgm:prSet presAssocID="{16CB8F2F-0312-45DE-8265-28A0B38B4A62}" presName="txOne" presStyleLbl="node0" presStyleIdx="2" presStyleCnt="3">
        <dgm:presLayoutVars>
          <dgm:chPref val="3"/>
        </dgm:presLayoutVars>
      </dgm:prSet>
      <dgm:spPr/>
    </dgm:pt>
    <dgm:pt modelId="{B8AACC45-9F31-4556-8465-7C5BC903D3B9}" type="pres">
      <dgm:prSet presAssocID="{16CB8F2F-0312-45DE-8265-28A0B38B4A62}" presName="horzOne" presStyleCnt="0"/>
      <dgm:spPr/>
    </dgm:pt>
  </dgm:ptLst>
  <dgm:cxnLst>
    <dgm:cxn modelId="{68DB7949-C619-4809-8C27-F95A08122F9B}" type="presOf" srcId="{C4877590-568D-41DA-BBFD-F33B63D693F7}" destId="{504FF147-AC91-4F6D-B371-DF8B2C2074C7}" srcOrd="0" destOrd="0" presId="urn:microsoft.com/office/officeart/2005/8/layout/architecture"/>
    <dgm:cxn modelId="{2F24FE73-5D0B-447F-93A2-19D8592C8537}" type="presOf" srcId="{16CB8F2F-0312-45DE-8265-28A0B38B4A62}" destId="{B1394196-786A-4A15-9F1F-CA7411F40E9B}" srcOrd="0" destOrd="0" presId="urn:microsoft.com/office/officeart/2005/8/layout/architecture"/>
    <dgm:cxn modelId="{131B5D96-64F0-48F8-BC54-60B537567E86}" srcId="{9F6A01DC-2C84-4CB2-980B-14A8466E69B0}" destId="{C4877590-568D-41DA-BBFD-F33B63D693F7}" srcOrd="0" destOrd="0" parTransId="{0537753D-05B1-4F99-BC33-1C90D8CF6CA2}" sibTransId="{F04AF36A-F9BB-4698-828A-4D6DD32E0DCA}"/>
    <dgm:cxn modelId="{A5D81FB1-653A-4BC1-9A3E-03608E7E446F}" srcId="{9F6A01DC-2C84-4CB2-980B-14A8466E69B0}" destId="{D9265FA0-4486-42C3-9C84-246C4453FA6D}" srcOrd="1" destOrd="0" parTransId="{0838D1D0-18F2-44BF-A853-AD076AA14071}" sibTransId="{751620ED-0920-4E1B-BA37-86A765718CE2}"/>
    <dgm:cxn modelId="{7D0035B7-D99D-4F94-9C34-B1D0CD05D099}" srcId="{9F6A01DC-2C84-4CB2-980B-14A8466E69B0}" destId="{16CB8F2F-0312-45DE-8265-28A0B38B4A62}" srcOrd="2" destOrd="0" parTransId="{B319A8E0-1A75-442F-AA48-9AA6B7F47382}" sibTransId="{846088C4-AFCB-47D9-A715-6533BC47DF96}"/>
    <dgm:cxn modelId="{B99028EA-B351-48F3-BB82-6B299CC4659C}" type="presOf" srcId="{9F6A01DC-2C84-4CB2-980B-14A8466E69B0}" destId="{9DAB687F-897B-46A0-A72A-8791D6C49B6B}" srcOrd="0" destOrd="0" presId="urn:microsoft.com/office/officeart/2005/8/layout/architecture"/>
    <dgm:cxn modelId="{FCE46BFB-4C83-4B0A-A6A4-317BD13A9661}" type="presOf" srcId="{D9265FA0-4486-42C3-9C84-246C4453FA6D}" destId="{8C722211-7049-4BDB-959A-EFDA71B1EFB6}" srcOrd="0" destOrd="0" presId="urn:microsoft.com/office/officeart/2005/8/layout/architecture"/>
    <dgm:cxn modelId="{B2575333-374C-474D-AEA8-A47D5C55769A}" type="presParOf" srcId="{9DAB687F-897B-46A0-A72A-8791D6C49B6B}" destId="{324C60BD-3010-4209-843C-B5DFF3FAFAEA}" srcOrd="0" destOrd="0" presId="urn:microsoft.com/office/officeart/2005/8/layout/architecture"/>
    <dgm:cxn modelId="{10702685-1427-48CB-9450-88FB93A39CA7}" type="presParOf" srcId="{324C60BD-3010-4209-843C-B5DFF3FAFAEA}" destId="{504FF147-AC91-4F6D-B371-DF8B2C2074C7}" srcOrd="0" destOrd="0" presId="urn:microsoft.com/office/officeart/2005/8/layout/architecture"/>
    <dgm:cxn modelId="{7F300D72-3BDF-4991-B2AC-9538FCB12315}" type="presParOf" srcId="{324C60BD-3010-4209-843C-B5DFF3FAFAEA}" destId="{D874B355-638C-47AD-B16B-0440ED77AD6D}" srcOrd="1" destOrd="0" presId="urn:microsoft.com/office/officeart/2005/8/layout/architecture"/>
    <dgm:cxn modelId="{E3DEB466-99C8-46E4-98B2-572C97287DE8}" type="presParOf" srcId="{9DAB687F-897B-46A0-A72A-8791D6C49B6B}" destId="{2B4EDE3E-9861-4C54-B8C0-F797397C46EB}" srcOrd="1" destOrd="0" presId="urn:microsoft.com/office/officeart/2005/8/layout/architecture"/>
    <dgm:cxn modelId="{DD5376EC-4F4A-450B-A7FC-F265B271D75F}" type="presParOf" srcId="{9DAB687F-897B-46A0-A72A-8791D6C49B6B}" destId="{1443E8BB-A2C7-45EE-BB8F-BF2325DC3E7B}" srcOrd="2" destOrd="0" presId="urn:microsoft.com/office/officeart/2005/8/layout/architecture"/>
    <dgm:cxn modelId="{22F7B17F-E8EA-4F22-9B0C-C698A939B4FA}" type="presParOf" srcId="{1443E8BB-A2C7-45EE-BB8F-BF2325DC3E7B}" destId="{8C722211-7049-4BDB-959A-EFDA71B1EFB6}" srcOrd="0" destOrd="0" presId="urn:microsoft.com/office/officeart/2005/8/layout/architecture"/>
    <dgm:cxn modelId="{EC48689A-1B35-48BF-ACDD-968976B7FF88}" type="presParOf" srcId="{1443E8BB-A2C7-45EE-BB8F-BF2325DC3E7B}" destId="{5AA17AD4-B4D8-4D2E-B7E3-96D026DE3233}" srcOrd="1" destOrd="0" presId="urn:microsoft.com/office/officeart/2005/8/layout/architecture"/>
    <dgm:cxn modelId="{3DC9BE6C-126F-426E-9675-769CBBC964EE}" type="presParOf" srcId="{9DAB687F-897B-46A0-A72A-8791D6C49B6B}" destId="{8D5330B5-CA62-468A-A2C1-84F5F16737DD}" srcOrd="3" destOrd="0" presId="urn:microsoft.com/office/officeart/2005/8/layout/architecture"/>
    <dgm:cxn modelId="{073D2901-6E52-40A4-9B1D-7CE64A452E44}" type="presParOf" srcId="{9DAB687F-897B-46A0-A72A-8791D6C49B6B}" destId="{DBCF1AEE-3571-4714-A0DC-A2B3496633B5}" srcOrd="4" destOrd="0" presId="urn:microsoft.com/office/officeart/2005/8/layout/architecture"/>
    <dgm:cxn modelId="{FBCB0BA2-66EB-4006-AFD4-CBDF889DC6AE}" type="presParOf" srcId="{DBCF1AEE-3571-4714-A0DC-A2B3496633B5}" destId="{B1394196-786A-4A15-9F1F-CA7411F40E9B}" srcOrd="0" destOrd="0" presId="urn:microsoft.com/office/officeart/2005/8/layout/architecture"/>
    <dgm:cxn modelId="{42BC87B1-1424-4F56-ACFD-FCD298384F55}" type="presParOf" srcId="{DBCF1AEE-3571-4714-A0DC-A2B3496633B5}" destId="{B8AACC45-9F31-4556-8465-7C5BC903D3B9}"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9F3DE-5807-4C60-B956-DC7C9E1A0E6D}">
      <dsp:nvSpPr>
        <dsp:cNvPr id="0" name=""/>
        <dsp:cNvSpPr/>
      </dsp:nvSpPr>
      <dsp:spPr>
        <a:xfrm>
          <a:off x="7784" y="0"/>
          <a:ext cx="3147491" cy="3778601"/>
        </a:xfrm>
        <a:prstGeom prst="roundRect">
          <a:avLst>
            <a:gd name="adj" fmla="val 10000"/>
          </a:avLst>
        </a:prstGeom>
        <a:solidFill>
          <a:schemeClr val="accent4">
            <a:lumMod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t>Preventing &amp; Recognizing Discrimination</a:t>
          </a:r>
        </a:p>
      </dsp:txBody>
      <dsp:txXfrm>
        <a:off x="99971" y="92187"/>
        <a:ext cx="2963117" cy="3594227"/>
      </dsp:txXfrm>
    </dsp:sp>
    <dsp:sp modelId="{B39319CF-DA0F-435E-A61C-1F63BDD39629}">
      <dsp:nvSpPr>
        <dsp:cNvPr id="0" name=""/>
        <dsp:cNvSpPr/>
      </dsp:nvSpPr>
      <dsp:spPr>
        <a:xfrm>
          <a:off x="3684054" y="0"/>
          <a:ext cx="3147491" cy="3778601"/>
        </a:xfrm>
        <a:prstGeom prst="roundRect">
          <a:avLst>
            <a:gd name="adj" fmla="val 10000"/>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t>Responding to Discrimination</a:t>
          </a:r>
        </a:p>
      </dsp:txBody>
      <dsp:txXfrm>
        <a:off x="3776241" y="92187"/>
        <a:ext cx="2963117" cy="3594227"/>
      </dsp:txXfrm>
    </dsp:sp>
    <dsp:sp modelId="{7B2B6B30-E170-4396-9910-553CE2F585DB}">
      <dsp:nvSpPr>
        <dsp:cNvPr id="0" name=""/>
        <dsp:cNvSpPr/>
      </dsp:nvSpPr>
      <dsp:spPr>
        <a:xfrm>
          <a:off x="7360324" y="0"/>
          <a:ext cx="3147491" cy="3778601"/>
        </a:xfrm>
        <a:prstGeom prst="roundRect">
          <a:avLst>
            <a:gd name="adj" fmla="val 10000"/>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t>Eliminating Bias</a:t>
          </a:r>
        </a:p>
      </dsp:txBody>
      <dsp:txXfrm>
        <a:off x="7452511" y="92187"/>
        <a:ext cx="2963117" cy="35942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FA803-69E7-4A16-BE95-422AF79B62ED}">
      <dsp:nvSpPr>
        <dsp:cNvPr id="0" name=""/>
        <dsp:cNvSpPr/>
      </dsp:nvSpPr>
      <dsp:spPr>
        <a:xfrm>
          <a:off x="673244" y="1518"/>
          <a:ext cx="2290615" cy="137436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Race</a:t>
          </a:r>
        </a:p>
      </dsp:txBody>
      <dsp:txXfrm>
        <a:off x="673244" y="1518"/>
        <a:ext cx="2290615" cy="1374369"/>
      </dsp:txXfrm>
    </dsp:sp>
    <dsp:sp modelId="{4BD7D81D-F8F7-4BAF-9A6E-F52CA611308B}">
      <dsp:nvSpPr>
        <dsp:cNvPr id="0" name=""/>
        <dsp:cNvSpPr/>
      </dsp:nvSpPr>
      <dsp:spPr>
        <a:xfrm>
          <a:off x="3192921" y="1518"/>
          <a:ext cx="2290615" cy="1374369"/>
        </a:xfrm>
        <a:prstGeom prst="rect">
          <a:avLst/>
        </a:prstGeom>
        <a:solidFill>
          <a:schemeClr val="accent3">
            <a:hueOff val="-128780"/>
            <a:satOff val="1517"/>
            <a:lumOff val="7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Color</a:t>
          </a:r>
        </a:p>
      </dsp:txBody>
      <dsp:txXfrm>
        <a:off x="3192921" y="1518"/>
        <a:ext cx="2290615" cy="1374369"/>
      </dsp:txXfrm>
    </dsp:sp>
    <dsp:sp modelId="{9349344B-9BF2-400A-B0A6-67B91082B6DE}">
      <dsp:nvSpPr>
        <dsp:cNvPr id="0" name=""/>
        <dsp:cNvSpPr/>
      </dsp:nvSpPr>
      <dsp:spPr>
        <a:xfrm>
          <a:off x="5712598" y="1518"/>
          <a:ext cx="2290615" cy="1374369"/>
        </a:xfrm>
        <a:prstGeom prst="rect">
          <a:avLst/>
        </a:prstGeom>
        <a:solidFill>
          <a:schemeClr val="accent3">
            <a:hueOff val="-257559"/>
            <a:satOff val="3034"/>
            <a:lumOff val="14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National origin</a:t>
          </a:r>
        </a:p>
      </dsp:txBody>
      <dsp:txXfrm>
        <a:off x="5712598" y="1518"/>
        <a:ext cx="2290615" cy="1374369"/>
      </dsp:txXfrm>
    </dsp:sp>
    <dsp:sp modelId="{5A4025C3-5337-4624-B2D5-C3F5B887A64A}">
      <dsp:nvSpPr>
        <dsp:cNvPr id="0" name=""/>
        <dsp:cNvSpPr/>
      </dsp:nvSpPr>
      <dsp:spPr>
        <a:xfrm>
          <a:off x="8232275" y="1518"/>
          <a:ext cx="2290615" cy="1374369"/>
        </a:xfrm>
        <a:prstGeom prst="rect">
          <a:avLst/>
        </a:prstGeom>
        <a:solidFill>
          <a:schemeClr val="accent3">
            <a:hueOff val="-386339"/>
            <a:satOff val="4551"/>
            <a:lumOff val="21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Religion</a:t>
          </a:r>
        </a:p>
      </dsp:txBody>
      <dsp:txXfrm>
        <a:off x="8232275" y="1518"/>
        <a:ext cx="2290615" cy="1374369"/>
      </dsp:txXfrm>
    </dsp:sp>
    <dsp:sp modelId="{38B10CC5-1EBF-4CC5-B003-AB12146A823D}">
      <dsp:nvSpPr>
        <dsp:cNvPr id="0" name=""/>
        <dsp:cNvSpPr/>
      </dsp:nvSpPr>
      <dsp:spPr>
        <a:xfrm>
          <a:off x="673244" y="1604949"/>
          <a:ext cx="2290615" cy="1374369"/>
        </a:xfrm>
        <a:prstGeom prst="rect">
          <a:avLst/>
        </a:prstGeom>
        <a:solidFill>
          <a:schemeClr val="accent3">
            <a:hueOff val="-515119"/>
            <a:satOff val="6068"/>
            <a:lumOff val="28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Creed</a:t>
          </a:r>
        </a:p>
      </dsp:txBody>
      <dsp:txXfrm>
        <a:off x="673244" y="1604949"/>
        <a:ext cx="2290615" cy="1374369"/>
      </dsp:txXfrm>
    </dsp:sp>
    <dsp:sp modelId="{EE48953B-B3DB-411A-94C8-999CD2E12407}">
      <dsp:nvSpPr>
        <dsp:cNvPr id="0" name=""/>
        <dsp:cNvSpPr/>
      </dsp:nvSpPr>
      <dsp:spPr>
        <a:xfrm>
          <a:off x="3225470" y="1615806"/>
          <a:ext cx="2290615" cy="1374369"/>
        </a:xfrm>
        <a:prstGeom prst="rect">
          <a:avLst/>
        </a:prstGeom>
        <a:solidFill>
          <a:schemeClr val="accent3">
            <a:hueOff val="-643899"/>
            <a:satOff val="7585"/>
            <a:lumOff val="35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Sex</a:t>
          </a:r>
        </a:p>
      </dsp:txBody>
      <dsp:txXfrm>
        <a:off x="3225470" y="1615806"/>
        <a:ext cx="2290615" cy="1374369"/>
      </dsp:txXfrm>
    </dsp:sp>
    <dsp:sp modelId="{4E3C78F5-59E7-4DB3-9318-811CF5BCB9FD}">
      <dsp:nvSpPr>
        <dsp:cNvPr id="0" name=""/>
        <dsp:cNvSpPr/>
      </dsp:nvSpPr>
      <dsp:spPr>
        <a:xfrm>
          <a:off x="5712598" y="1604949"/>
          <a:ext cx="2290615" cy="1374369"/>
        </a:xfrm>
        <a:prstGeom prst="rect">
          <a:avLst/>
        </a:prstGeom>
        <a:solidFill>
          <a:schemeClr val="accent3">
            <a:hueOff val="-772678"/>
            <a:satOff val="9103"/>
            <a:lumOff val="42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Sexual orientation</a:t>
          </a:r>
        </a:p>
      </dsp:txBody>
      <dsp:txXfrm>
        <a:off x="5712598" y="1604949"/>
        <a:ext cx="2290615" cy="1374369"/>
      </dsp:txXfrm>
    </dsp:sp>
    <dsp:sp modelId="{8CD1C85F-C3ED-481D-9349-7A8037EE5AE5}">
      <dsp:nvSpPr>
        <dsp:cNvPr id="0" name=""/>
        <dsp:cNvSpPr/>
      </dsp:nvSpPr>
      <dsp:spPr>
        <a:xfrm>
          <a:off x="8232275" y="1604949"/>
          <a:ext cx="2290615" cy="1374369"/>
        </a:xfrm>
        <a:prstGeom prst="rect">
          <a:avLst/>
        </a:prstGeom>
        <a:solidFill>
          <a:schemeClr val="accent3">
            <a:hueOff val="-901458"/>
            <a:satOff val="10620"/>
            <a:lumOff val="49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Gender identity</a:t>
          </a:r>
        </a:p>
      </dsp:txBody>
      <dsp:txXfrm>
        <a:off x="8232275" y="1604949"/>
        <a:ext cx="2290615" cy="1374369"/>
      </dsp:txXfrm>
    </dsp:sp>
    <dsp:sp modelId="{73EDC680-6D91-4E96-9162-E901219D8B8D}">
      <dsp:nvSpPr>
        <dsp:cNvPr id="0" name=""/>
        <dsp:cNvSpPr/>
      </dsp:nvSpPr>
      <dsp:spPr>
        <a:xfrm>
          <a:off x="673244" y="3208380"/>
          <a:ext cx="2290615" cy="1374369"/>
        </a:xfrm>
        <a:prstGeom prst="rect">
          <a:avLst/>
        </a:prstGeom>
        <a:solidFill>
          <a:schemeClr val="accent3">
            <a:hueOff val="-1030238"/>
            <a:satOff val="12137"/>
            <a:lumOff val="5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Gender expression</a:t>
          </a:r>
        </a:p>
      </dsp:txBody>
      <dsp:txXfrm>
        <a:off x="673244" y="3208380"/>
        <a:ext cx="2290615" cy="1374369"/>
      </dsp:txXfrm>
    </dsp:sp>
    <dsp:sp modelId="{434D5616-6B42-4C6A-AB51-1A259806E4AC}">
      <dsp:nvSpPr>
        <dsp:cNvPr id="0" name=""/>
        <dsp:cNvSpPr/>
      </dsp:nvSpPr>
      <dsp:spPr>
        <a:xfrm>
          <a:off x="3192921" y="3208380"/>
          <a:ext cx="2290615" cy="1374369"/>
        </a:xfrm>
        <a:prstGeom prst="rect">
          <a:avLst/>
        </a:prstGeom>
        <a:solidFill>
          <a:schemeClr val="accent3">
            <a:hueOff val="-1159018"/>
            <a:satOff val="13654"/>
            <a:lumOff val="64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Disability</a:t>
          </a:r>
        </a:p>
      </dsp:txBody>
      <dsp:txXfrm>
        <a:off x="3192921" y="3208380"/>
        <a:ext cx="2290615" cy="1374369"/>
      </dsp:txXfrm>
    </dsp:sp>
    <dsp:sp modelId="{430680E2-8A87-4F51-8762-4A996ACC5A13}">
      <dsp:nvSpPr>
        <dsp:cNvPr id="0" name=""/>
        <dsp:cNvSpPr/>
      </dsp:nvSpPr>
      <dsp:spPr>
        <a:xfrm>
          <a:off x="5712598" y="3208380"/>
          <a:ext cx="2290615" cy="1374369"/>
        </a:xfrm>
        <a:prstGeom prst="rect">
          <a:avLst/>
        </a:prstGeom>
        <a:solidFill>
          <a:schemeClr val="accent3">
            <a:hueOff val="-1287797"/>
            <a:satOff val="15171"/>
            <a:lumOff val="7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Use of a service animal</a:t>
          </a:r>
        </a:p>
      </dsp:txBody>
      <dsp:txXfrm>
        <a:off x="5712598" y="3208380"/>
        <a:ext cx="2290615" cy="1374369"/>
      </dsp:txXfrm>
    </dsp:sp>
    <dsp:sp modelId="{6A07DD7C-59B9-417A-9A15-465CF8BF7951}">
      <dsp:nvSpPr>
        <dsp:cNvPr id="0" name=""/>
        <dsp:cNvSpPr/>
      </dsp:nvSpPr>
      <dsp:spPr>
        <a:xfrm>
          <a:off x="8232275" y="3208380"/>
          <a:ext cx="2290615" cy="1374369"/>
        </a:xfrm>
        <a:prstGeom prst="rect">
          <a:avLst/>
        </a:prstGeom>
        <a:solidFill>
          <a:schemeClr val="accent3">
            <a:hueOff val="-1416577"/>
            <a:satOff val="16688"/>
            <a:lumOff val="78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Veteran or military status</a:t>
          </a:r>
        </a:p>
      </dsp:txBody>
      <dsp:txXfrm>
        <a:off x="8232275" y="3208380"/>
        <a:ext cx="2290615" cy="1374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45741-63F9-452D-9F7F-A5EB417C1F87}">
      <dsp:nvSpPr>
        <dsp:cNvPr id="0" name=""/>
        <dsp:cNvSpPr/>
      </dsp:nvSpPr>
      <dsp:spPr>
        <a:xfrm>
          <a:off x="1283" y="460288"/>
          <a:ext cx="5006206" cy="3003723"/>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Access to School Programs &amp; Activities</a:t>
          </a:r>
        </a:p>
      </dsp:txBody>
      <dsp:txXfrm>
        <a:off x="1283" y="460288"/>
        <a:ext cx="5006206" cy="3003723"/>
      </dsp:txXfrm>
    </dsp:sp>
    <dsp:sp modelId="{AD4675A3-2BDB-45B5-B977-E858218B491A}">
      <dsp:nvSpPr>
        <dsp:cNvPr id="0" name=""/>
        <dsp:cNvSpPr/>
      </dsp:nvSpPr>
      <dsp:spPr>
        <a:xfrm>
          <a:off x="5508110" y="460288"/>
          <a:ext cx="5006206" cy="3003723"/>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Discriminatory &amp; Sexual Harassment</a:t>
          </a:r>
        </a:p>
      </dsp:txBody>
      <dsp:txXfrm>
        <a:off x="5508110" y="460288"/>
        <a:ext cx="5006206" cy="30037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8C40F-1408-47FE-9CA9-466FDA8823B3}">
      <dsp:nvSpPr>
        <dsp:cNvPr id="0" name=""/>
        <dsp:cNvSpPr/>
      </dsp:nvSpPr>
      <dsp:spPr>
        <a:xfrm>
          <a:off x="83853" y="1548"/>
          <a:ext cx="2963852" cy="18487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Graffiti or vandalism on school property</a:t>
          </a:r>
        </a:p>
      </dsp:txBody>
      <dsp:txXfrm>
        <a:off x="83853" y="1548"/>
        <a:ext cx="2963852" cy="1848743"/>
      </dsp:txXfrm>
    </dsp:sp>
    <dsp:sp modelId="{C50ADF0E-0E25-4AF7-9EC2-6890D3D37637}">
      <dsp:nvSpPr>
        <dsp:cNvPr id="0" name=""/>
        <dsp:cNvSpPr/>
      </dsp:nvSpPr>
      <dsp:spPr>
        <a:xfrm>
          <a:off x="3356211" y="401"/>
          <a:ext cx="3085064" cy="18510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Rumors</a:t>
          </a:r>
          <a:r>
            <a:rPr lang="en-US" sz="3000" kern="1200" dirty="0"/>
            <a:t>, slurs, or pejoratives</a:t>
          </a:r>
        </a:p>
      </dsp:txBody>
      <dsp:txXfrm>
        <a:off x="3356211" y="401"/>
        <a:ext cx="3085064" cy="1851038"/>
      </dsp:txXfrm>
    </dsp:sp>
    <dsp:sp modelId="{C05E654F-2490-4744-8889-EC303774AFA6}">
      <dsp:nvSpPr>
        <dsp:cNvPr id="0" name=""/>
        <dsp:cNvSpPr/>
      </dsp:nvSpPr>
      <dsp:spPr>
        <a:xfrm>
          <a:off x="6749782" y="401"/>
          <a:ext cx="3085064" cy="1851038"/>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“Jokes,” memes, &amp; videos</a:t>
          </a:r>
        </a:p>
      </dsp:txBody>
      <dsp:txXfrm>
        <a:off x="6749782" y="401"/>
        <a:ext cx="3085064" cy="1851038"/>
      </dsp:txXfrm>
    </dsp:sp>
    <dsp:sp modelId="{9F54C991-87A8-4F57-B383-A9FB53B0057D}">
      <dsp:nvSpPr>
        <dsp:cNvPr id="0" name=""/>
        <dsp:cNvSpPr/>
      </dsp:nvSpPr>
      <dsp:spPr>
        <a:xfrm>
          <a:off x="1720032" y="2159946"/>
          <a:ext cx="3085064" cy="1851038"/>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Threats &amp; intimidation</a:t>
          </a:r>
        </a:p>
      </dsp:txBody>
      <dsp:txXfrm>
        <a:off x="1720032" y="2159946"/>
        <a:ext cx="3085064" cy="1851038"/>
      </dsp:txXfrm>
    </dsp:sp>
    <dsp:sp modelId="{E0166214-B924-4E3D-86D8-B0369A6F1E5C}">
      <dsp:nvSpPr>
        <dsp:cNvPr id="0" name=""/>
        <dsp:cNvSpPr/>
      </dsp:nvSpPr>
      <dsp:spPr>
        <a:xfrm>
          <a:off x="5113603" y="2159946"/>
          <a:ext cx="3085064" cy="1851038"/>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Physical assault </a:t>
          </a:r>
        </a:p>
      </dsp:txBody>
      <dsp:txXfrm>
        <a:off x="5113603" y="2159946"/>
        <a:ext cx="3085064" cy="18510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61682-47EC-438E-ABF5-E2DFDDF92A4D}">
      <dsp:nvSpPr>
        <dsp:cNvPr id="0" name=""/>
        <dsp:cNvSpPr/>
      </dsp:nvSpPr>
      <dsp:spPr>
        <a:xfrm>
          <a:off x="2392" y="0"/>
          <a:ext cx="2333662" cy="2234239"/>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 complaint is received</a:t>
          </a:r>
        </a:p>
      </dsp:txBody>
      <dsp:txXfrm>
        <a:off x="67831" y="65439"/>
        <a:ext cx="2202784" cy="2103361"/>
      </dsp:txXfrm>
    </dsp:sp>
    <dsp:sp modelId="{1B4C5157-E257-421F-A39B-413907EC4828}">
      <dsp:nvSpPr>
        <dsp:cNvPr id="0" name=""/>
        <dsp:cNvSpPr/>
      </dsp:nvSpPr>
      <dsp:spPr>
        <a:xfrm>
          <a:off x="2728110" y="0"/>
          <a:ext cx="2333662" cy="2234239"/>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 student or parent tells a school staff member about the conduct</a:t>
          </a:r>
        </a:p>
      </dsp:txBody>
      <dsp:txXfrm>
        <a:off x="2793549" y="65439"/>
        <a:ext cx="2202784" cy="2103361"/>
      </dsp:txXfrm>
    </dsp:sp>
    <dsp:sp modelId="{76D1B7F4-436D-4459-9552-360CC8E75115}">
      <dsp:nvSpPr>
        <dsp:cNvPr id="0" name=""/>
        <dsp:cNvSpPr/>
      </dsp:nvSpPr>
      <dsp:spPr>
        <a:xfrm>
          <a:off x="5453827" y="0"/>
          <a:ext cx="2333662" cy="2234239"/>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 school staff member witnesses the conduct</a:t>
          </a:r>
        </a:p>
      </dsp:txBody>
      <dsp:txXfrm>
        <a:off x="5519266" y="65439"/>
        <a:ext cx="2202784" cy="2103361"/>
      </dsp:txXfrm>
    </dsp:sp>
    <dsp:sp modelId="{79713573-F4FE-4BF4-8E30-D339931869F7}">
      <dsp:nvSpPr>
        <dsp:cNvPr id="0" name=""/>
        <dsp:cNvSpPr/>
      </dsp:nvSpPr>
      <dsp:spPr>
        <a:xfrm>
          <a:off x="8179545" y="0"/>
          <a:ext cx="2333662" cy="2234239"/>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A school staff member hears about the conduct (</a:t>
          </a:r>
          <a:r>
            <a:rPr lang="en-US" sz="1800" b="1" i="1" kern="1200" dirty="0"/>
            <a:t>e.g.</a:t>
          </a:r>
          <a:r>
            <a:rPr lang="en-US" sz="1800" b="1" i="0" kern="1200" dirty="0"/>
            <a:t>, through social media, word of mouth, etc.)</a:t>
          </a:r>
          <a:endParaRPr lang="en-US" sz="1800" b="1" kern="1200" dirty="0"/>
        </a:p>
      </dsp:txBody>
      <dsp:txXfrm>
        <a:off x="8244984" y="65439"/>
        <a:ext cx="2202784" cy="21033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7E5A61-421E-48AD-ADB8-312E02312F74}">
      <dsp:nvSpPr>
        <dsp:cNvPr id="0" name=""/>
        <dsp:cNvSpPr/>
      </dsp:nvSpPr>
      <dsp:spPr>
        <a:xfrm rot="5400000">
          <a:off x="6320172" y="-2326895"/>
          <a:ext cx="166087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School employee is told about an incident of possible discrimination or discriminatory harassment—usually over the phone or in person.</a:t>
          </a:r>
        </a:p>
      </dsp:txBody>
      <dsp:txXfrm rot="-5400000">
        <a:off x="3785616" y="288738"/>
        <a:ext cx="6648907" cy="1498717"/>
      </dsp:txXfrm>
    </dsp:sp>
    <dsp:sp modelId="{840B519E-5A66-44FA-9943-3F2750FD38AA}">
      <dsp:nvSpPr>
        <dsp:cNvPr id="0" name=""/>
        <dsp:cNvSpPr/>
      </dsp:nvSpPr>
      <dsp:spPr>
        <a:xfrm>
          <a:off x="0" y="51"/>
          <a:ext cx="3785616" cy="2076089"/>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100000"/>
            </a:lnSpc>
            <a:spcBef>
              <a:spcPct val="0"/>
            </a:spcBef>
            <a:spcAft>
              <a:spcPct val="35000"/>
            </a:spcAft>
            <a:buNone/>
          </a:pPr>
          <a:r>
            <a:rPr lang="en-US" sz="3800" kern="1200" dirty="0"/>
            <a:t>Verbal (Informal)</a:t>
          </a:r>
        </a:p>
      </dsp:txBody>
      <dsp:txXfrm>
        <a:off x="101346" y="101397"/>
        <a:ext cx="3582924" cy="1873397"/>
      </dsp:txXfrm>
    </dsp:sp>
    <dsp:sp modelId="{AC1DD5B4-D3C1-45AA-8E47-74D700799105}">
      <dsp:nvSpPr>
        <dsp:cNvPr id="0" name=""/>
        <dsp:cNvSpPr/>
      </dsp:nvSpPr>
      <dsp:spPr>
        <a:xfrm rot="5400000">
          <a:off x="6320172" y="-147000"/>
          <a:ext cx="1660871"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Any school or district administrator receives specific allegations of discrimination in writing—either via email, fax, U.S. mail, or hand delivery.</a:t>
          </a:r>
        </a:p>
      </dsp:txBody>
      <dsp:txXfrm rot="-5400000">
        <a:off x="3785616" y="2468633"/>
        <a:ext cx="6648907" cy="1498717"/>
      </dsp:txXfrm>
    </dsp:sp>
    <dsp:sp modelId="{CD92EC26-FB2A-4858-AAFD-E0AE0E294A42}">
      <dsp:nvSpPr>
        <dsp:cNvPr id="0" name=""/>
        <dsp:cNvSpPr/>
      </dsp:nvSpPr>
      <dsp:spPr>
        <a:xfrm>
          <a:off x="0" y="2179946"/>
          <a:ext cx="3785616" cy="2076089"/>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kern="1200" dirty="0"/>
            <a:t>Written (Formal)</a:t>
          </a:r>
        </a:p>
      </dsp:txBody>
      <dsp:txXfrm>
        <a:off x="101346" y="2281292"/>
        <a:ext cx="3582924" cy="18733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4672D-CA60-4376-B9C0-585D433793BA}">
      <dsp:nvSpPr>
        <dsp:cNvPr id="0" name=""/>
        <dsp:cNvSpPr/>
      </dsp:nvSpPr>
      <dsp:spPr>
        <a:xfrm>
          <a:off x="7784" y="0"/>
          <a:ext cx="3147491" cy="34528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Stop the conduct &amp; make sure students are safe</a:t>
          </a:r>
        </a:p>
      </dsp:txBody>
      <dsp:txXfrm>
        <a:off x="99971" y="92187"/>
        <a:ext cx="2963117" cy="3268439"/>
      </dsp:txXfrm>
    </dsp:sp>
    <dsp:sp modelId="{38E388B0-F98D-47BC-B1A8-2277A0BA0F61}">
      <dsp:nvSpPr>
        <dsp:cNvPr id="0" name=""/>
        <dsp:cNvSpPr/>
      </dsp:nvSpPr>
      <dsp:spPr>
        <a:xfrm>
          <a:off x="3684054" y="0"/>
          <a:ext cx="3147491" cy="3452813"/>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Make sure </a:t>
          </a:r>
          <a:r>
            <a:rPr lang="en-US" sz="2800" b="1" i="1" kern="1200" dirty="0"/>
            <a:t>both</a:t>
          </a:r>
          <a:r>
            <a:rPr lang="en-US" sz="2800" kern="1200" dirty="0"/>
            <a:t> coordinators (HIB &amp; Civil Rights) have been notified</a:t>
          </a:r>
        </a:p>
      </dsp:txBody>
      <dsp:txXfrm>
        <a:off x="3776241" y="92187"/>
        <a:ext cx="2963117" cy="3268439"/>
      </dsp:txXfrm>
    </dsp:sp>
    <dsp:sp modelId="{858AD773-340A-4961-AEED-17593D9A6128}">
      <dsp:nvSpPr>
        <dsp:cNvPr id="0" name=""/>
        <dsp:cNvSpPr/>
      </dsp:nvSpPr>
      <dsp:spPr>
        <a:xfrm>
          <a:off x="7360324" y="0"/>
          <a:ext cx="3147491" cy="3452813"/>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Partner with the coordinators to ensure conduct is addressed under </a:t>
          </a:r>
          <a:r>
            <a:rPr lang="en-US" sz="2800" b="1" i="1" kern="1200" dirty="0"/>
            <a:t>both</a:t>
          </a:r>
          <a:r>
            <a:rPr lang="en-US" sz="2800" kern="1200" dirty="0"/>
            <a:t> procedures (HIB &amp; nondiscrimination)</a:t>
          </a:r>
        </a:p>
      </dsp:txBody>
      <dsp:txXfrm>
        <a:off x="7452511" y="92187"/>
        <a:ext cx="2963117" cy="32684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9173A9-9CCD-46EC-B97A-E84AA990299E}">
      <dsp:nvSpPr>
        <dsp:cNvPr id="0" name=""/>
        <dsp:cNvSpPr/>
      </dsp:nvSpPr>
      <dsp:spPr>
        <a:xfrm>
          <a:off x="3885" y="1224388"/>
          <a:ext cx="2336549" cy="77772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Civil Rights</a:t>
          </a:r>
        </a:p>
      </dsp:txBody>
      <dsp:txXfrm>
        <a:off x="3885" y="1224388"/>
        <a:ext cx="2336549" cy="777723"/>
      </dsp:txXfrm>
    </dsp:sp>
    <dsp:sp modelId="{83637A90-4E60-4574-836B-9CC317A48C98}">
      <dsp:nvSpPr>
        <dsp:cNvPr id="0" name=""/>
        <dsp:cNvSpPr/>
      </dsp:nvSpPr>
      <dsp:spPr>
        <a:xfrm>
          <a:off x="3885" y="2002112"/>
          <a:ext cx="2336549" cy="203129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FF0000"/>
              </a:solidFill>
              <a:highlight>
                <a:srgbClr val="FFFF00"/>
              </a:highlight>
            </a:rPr>
            <a:t>[Name]</a:t>
          </a:r>
        </a:p>
        <a:p>
          <a:pPr marL="228600" lvl="1" indent="-228600" algn="l" defTabSz="889000">
            <a:lnSpc>
              <a:spcPct val="90000"/>
            </a:lnSpc>
            <a:spcBef>
              <a:spcPct val="0"/>
            </a:spcBef>
            <a:spcAft>
              <a:spcPct val="15000"/>
            </a:spcAft>
            <a:buChar char="•"/>
          </a:pPr>
          <a:r>
            <a:rPr lang="en-US" sz="2000" kern="1200" dirty="0">
              <a:solidFill>
                <a:srgbClr val="FF0000"/>
              </a:solidFill>
              <a:highlight>
                <a:srgbClr val="FFFF00"/>
              </a:highlight>
            </a:rPr>
            <a:t>[Title]</a:t>
          </a:r>
        </a:p>
        <a:p>
          <a:pPr marL="228600" lvl="1" indent="-228600" algn="l" defTabSz="889000">
            <a:lnSpc>
              <a:spcPct val="90000"/>
            </a:lnSpc>
            <a:spcBef>
              <a:spcPct val="0"/>
            </a:spcBef>
            <a:spcAft>
              <a:spcPct val="15000"/>
            </a:spcAft>
            <a:buChar char="•"/>
          </a:pPr>
          <a:r>
            <a:rPr lang="en-US" sz="2000" kern="1200" dirty="0">
              <a:solidFill>
                <a:srgbClr val="FF0000"/>
              </a:solidFill>
              <a:highlight>
                <a:srgbClr val="FFFF00"/>
              </a:highlight>
            </a:rPr>
            <a:t>[Email]</a:t>
          </a:r>
        </a:p>
        <a:p>
          <a:pPr marL="228600" lvl="1" indent="-228600" algn="l" defTabSz="889000">
            <a:lnSpc>
              <a:spcPct val="90000"/>
            </a:lnSpc>
            <a:spcBef>
              <a:spcPct val="0"/>
            </a:spcBef>
            <a:spcAft>
              <a:spcPct val="15000"/>
            </a:spcAft>
            <a:buChar char="•"/>
          </a:pPr>
          <a:r>
            <a:rPr lang="en-US" sz="2000" kern="1200" dirty="0">
              <a:solidFill>
                <a:srgbClr val="FF0000"/>
              </a:solidFill>
              <a:highlight>
                <a:srgbClr val="FFFF00"/>
              </a:highlight>
            </a:rPr>
            <a:t>[Phone]</a:t>
          </a:r>
        </a:p>
        <a:p>
          <a:pPr marL="228600" lvl="1" indent="-228600" algn="l" defTabSz="889000">
            <a:lnSpc>
              <a:spcPct val="90000"/>
            </a:lnSpc>
            <a:spcBef>
              <a:spcPct val="0"/>
            </a:spcBef>
            <a:spcAft>
              <a:spcPct val="15000"/>
            </a:spcAft>
            <a:buChar char="•"/>
          </a:pPr>
          <a:r>
            <a:rPr lang="en-US" sz="2000" kern="1200" dirty="0">
              <a:solidFill>
                <a:srgbClr val="FF0000"/>
              </a:solidFill>
              <a:highlight>
                <a:srgbClr val="FFFF00"/>
              </a:highlight>
            </a:rPr>
            <a:t>[Photo] </a:t>
          </a:r>
          <a:r>
            <a:rPr lang="en-US" sz="2000" i="1" kern="1200" dirty="0">
              <a:solidFill>
                <a:srgbClr val="FF0000"/>
              </a:solidFill>
              <a:highlight>
                <a:srgbClr val="FFFF00"/>
              </a:highlight>
            </a:rPr>
            <a:t>Optional</a:t>
          </a:r>
          <a:endParaRPr lang="en-US" sz="2000" kern="1200" dirty="0">
            <a:solidFill>
              <a:srgbClr val="FF0000"/>
            </a:solidFill>
            <a:highlight>
              <a:srgbClr val="FFFF00"/>
            </a:highlight>
          </a:endParaRPr>
        </a:p>
      </dsp:txBody>
      <dsp:txXfrm>
        <a:off x="3885" y="2002112"/>
        <a:ext cx="2336549" cy="2031299"/>
      </dsp:txXfrm>
    </dsp:sp>
    <dsp:sp modelId="{1CB7B8F6-0446-4BAC-9576-1CDDD7790AE8}">
      <dsp:nvSpPr>
        <dsp:cNvPr id="0" name=""/>
        <dsp:cNvSpPr/>
      </dsp:nvSpPr>
      <dsp:spPr>
        <a:xfrm>
          <a:off x="2667552" y="1224388"/>
          <a:ext cx="2336549" cy="777723"/>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Title IX</a:t>
          </a:r>
        </a:p>
      </dsp:txBody>
      <dsp:txXfrm>
        <a:off x="2667552" y="1224388"/>
        <a:ext cx="2336549" cy="777723"/>
      </dsp:txXfrm>
    </dsp:sp>
    <dsp:sp modelId="{838659AB-E88A-41C4-ABE3-E17B107ECA19}">
      <dsp:nvSpPr>
        <dsp:cNvPr id="0" name=""/>
        <dsp:cNvSpPr/>
      </dsp:nvSpPr>
      <dsp:spPr>
        <a:xfrm>
          <a:off x="2667552" y="2002112"/>
          <a:ext cx="2336549" cy="203129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FF0000"/>
              </a:solidFill>
              <a:highlight>
                <a:srgbClr val="FFFF00"/>
              </a:highlight>
            </a:rPr>
            <a:t>[Name]</a:t>
          </a:r>
          <a:endParaRPr lang="en-US" sz="2000" kern="1200" dirty="0">
            <a:highlight>
              <a:srgbClr val="FFFF00"/>
            </a:highlight>
          </a:endParaRPr>
        </a:p>
        <a:p>
          <a:pPr marL="228600" lvl="1" indent="-228600" algn="l" defTabSz="889000">
            <a:lnSpc>
              <a:spcPct val="90000"/>
            </a:lnSpc>
            <a:spcBef>
              <a:spcPct val="0"/>
            </a:spcBef>
            <a:spcAft>
              <a:spcPct val="15000"/>
            </a:spcAft>
            <a:buChar char="•"/>
          </a:pPr>
          <a:r>
            <a:rPr lang="en-US" sz="2000" kern="1200" dirty="0">
              <a:solidFill>
                <a:srgbClr val="FF0000"/>
              </a:solidFill>
              <a:highlight>
                <a:srgbClr val="FFFF00"/>
              </a:highlight>
            </a:rPr>
            <a:t>[Title]</a:t>
          </a:r>
        </a:p>
        <a:p>
          <a:pPr marL="228600" lvl="1" indent="-228600" algn="l" defTabSz="889000">
            <a:lnSpc>
              <a:spcPct val="90000"/>
            </a:lnSpc>
            <a:spcBef>
              <a:spcPct val="0"/>
            </a:spcBef>
            <a:spcAft>
              <a:spcPct val="15000"/>
            </a:spcAft>
            <a:buChar char="•"/>
          </a:pPr>
          <a:r>
            <a:rPr lang="en-US" sz="2000" kern="1200">
              <a:solidFill>
                <a:srgbClr val="FF0000"/>
              </a:solidFill>
              <a:highlight>
                <a:srgbClr val="FFFF00"/>
              </a:highlight>
            </a:rPr>
            <a:t>[Email]</a:t>
          </a:r>
          <a:endParaRPr lang="en-US" sz="2000" kern="1200" dirty="0">
            <a:solidFill>
              <a:srgbClr val="FF0000"/>
            </a:solidFill>
            <a:highlight>
              <a:srgbClr val="FFFF00"/>
            </a:highlight>
          </a:endParaRPr>
        </a:p>
        <a:p>
          <a:pPr marL="228600" lvl="1" indent="-228600" algn="l" defTabSz="889000">
            <a:lnSpc>
              <a:spcPct val="90000"/>
            </a:lnSpc>
            <a:spcBef>
              <a:spcPct val="0"/>
            </a:spcBef>
            <a:spcAft>
              <a:spcPct val="15000"/>
            </a:spcAft>
            <a:buChar char="•"/>
          </a:pPr>
          <a:r>
            <a:rPr lang="en-US" sz="2000" kern="1200" dirty="0">
              <a:solidFill>
                <a:srgbClr val="FF0000"/>
              </a:solidFill>
              <a:highlight>
                <a:srgbClr val="FFFF00"/>
              </a:highlight>
            </a:rPr>
            <a:t>[Phone]</a:t>
          </a:r>
        </a:p>
        <a:p>
          <a:pPr marL="228600" lvl="1" indent="-228600" algn="l" defTabSz="889000">
            <a:lnSpc>
              <a:spcPct val="90000"/>
            </a:lnSpc>
            <a:spcBef>
              <a:spcPct val="0"/>
            </a:spcBef>
            <a:spcAft>
              <a:spcPct val="15000"/>
            </a:spcAft>
            <a:buChar char="•"/>
          </a:pPr>
          <a:r>
            <a:rPr lang="en-US" sz="2000" kern="1200">
              <a:solidFill>
                <a:srgbClr val="FF0000"/>
              </a:solidFill>
              <a:highlight>
                <a:srgbClr val="FFFF00"/>
              </a:highlight>
            </a:rPr>
            <a:t>[Photo] </a:t>
          </a:r>
          <a:r>
            <a:rPr lang="en-US" sz="2000" i="1" kern="1200">
              <a:solidFill>
                <a:srgbClr val="FF0000"/>
              </a:solidFill>
              <a:highlight>
                <a:srgbClr val="FFFF00"/>
              </a:highlight>
            </a:rPr>
            <a:t>Optional</a:t>
          </a:r>
          <a:endParaRPr lang="en-US" sz="2000" kern="1200" dirty="0">
            <a:solidFill>
              <a:srgbClr val="FF0000"/>
            </a:solidFill>
            <a:highlight>
              <a:srgbClr val="FFFF00"/>
            </a:highlight>
          </a:endParaRPr>
        </a:p>
      </dsp:txBody>
      <dsp:txXfrm>
        <a:off x="2667552" y="2002112"/>
        <a:ext cx="2336549" cy="2031299"/>
      </dsp:txXfrm>
    </dsp:sp>
    <dsp:sp modelId="{ED376542-B4BF-4B93-95C9-11004E1269FD}">
      <dsp:nvSpPr>
        <dsp:cNvPr id="0" name=""/>
        <dsp:cNvSpPr/>
      </dsp:nvSpPr>
      <dsp:spPr>
        <a:xfrm>
          <a:off x="5331219" y="1224388"/>
          <a:ext cx="2336549" cy="77772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Section 504</a:t>
          </a:r>
        </a:p>
      </dsp:txBody>
      <dsp:txXfrm>
        <a:off x="5331219" y="1224388"/>
        <a:ext cx="2336549" cy="777723"/>
      </dsp:txXfrm>
    </dsp:sp>
    <dsp:sp modelId="{41DB834A-00BC-47DF-8859-0998F5BCD0E0}">
      <dsp:nvSpPr>
        <dsp:cNvPr id="0" name=""/>
        <dsp:cNvSpPr/>
      </dsp:nvSpPr>
      <dsp:spPr>
        <a:xfrm>
          <a:off x="5331219" y="2002112"/>
          <a:ext cx="2336549" cy="203129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FF0000"/>
              </a:solidFill>
              <a:highlight>
                <a:srgbClr val="FFFF00"/>
              </a:highlight>
            </a:rPr>
            <a:t>[Name]</a:t>
          </a:r>
          <a:endParaRPr lang="en-US" sz="2000" kern="1200" dirty="0">
            <a:highlight>
              <a:srgbClr val="FFFF00"/>
            </a:highlight>
          </a:endParaRPr>
        </a:p>
        <a:p>
          <a:pPr marL="228600" lvl="1" indent="-228600" algn="l" defTabSz="889000">
            <a:lnSpc>
              <a:spcPct val="90000"/>
            </a:lnSpc>
            <a:spcBef>
              <a:spcPct val="0"/>
            </a:spcBef>
            <a:spcAft>
              <a:spcPct val="15000"/>
            </a:spcAft>
            <a:buChar char="•"/>
          </a:pPr>
          <a:r>
            <a:rPr lang="en-US" sz="2000" kern="1200" dirty="0">
              <a:solidFill>
                <a:srgbClr val="FF0000"/>
              </a:solidFill>
              <a:highlight>
                <a:srgbClr val="FFFF00"/>
              </a:highlight>
            </a:rPr>
            <a:t>[Title]</a:t>
          </a:r>
        </a:p>
        <a:p>
          <a:pPr marL="228600" lvl="1" indent="-228600" algn="l" defTabSz="889000">
            <a:lnSpc>
              <a:spcPct val="90000"/>
            </a:lnSpc>
            <a:spcBef>
              <a:spcPct val="0"/>
            </a:spcBef>
            <a:spcAft>
              <a:spcPct val="15000"/>
            </a:spcAft>
            <a:buChar char="•"/>
          </a:pPr>
          <a:r>
            <a:rPr lang="en-US" sz="2000" kern="1200">
              <a:solidFill>
                <a:srgbClr val="FF0000"/>
              </a:solidFill>
              <a:highlight>
                <a:srgbClr val="FFFF00"/>
              </a:highlight>
            </a:rPr>
            <a:t>[Email]</a:t>
          </a:r>
          <a:endParaRPr lang="en-US" sz="2000" kern="1200" dirty="0">
            <a:solidFill>
              <a:srgbClr val="FF0000"/>
            </a:solidFill>
            <a:highlight>
              <a:srgbClr val="FFFF00"/>
            </a:highlight>
          </a:endParaRPr>
        </a:p>
        <a:p>
          <a:pPr marL="228600" lvl="1" indent="-228600" algn="l" defTabSz="889000">
            <a:lnSpc>
              <a:spcPct val="90000"/>
            </a:lnSpc>
            <a:spcBef>
              <a:spcPct val="0"/>
            </a:spcBef>
            <a:spcAft>
              <a:spcPct val="15000"/>
            </a:spcAft>
            <a:buChar char="•"/>
          </a:pPr>
          <a:r>
            <a:rPr lang="en-US" sz="2000" kern="1200">
              <a:solidFill>
                <a:srgbClr val="FF0000"/>
              </a:solidFill>
              <a:highlight>
                <a:srgbClr val="FFFF00"/>
              </a:highlight>
            </a:rPr>
            <a:t>[Phone]</a:t>
          </a:r>
          <a:endParaRPr lang="en-US" sz="2000" kern="1200" dirty="0">
            <a:solidFill>
              <a:srgbClr val="FF0000"/>
            </a:solidFill>
            <a:highlight>
              <a:srgbClr val="FFFF00"/>
            </a:highlight>
          </a:endParaRPr>
        </a:p>
        <a:p>
          <a:pPr marL="228600" lvl="1" indent="-228600" algn="l" defTabSz="889000">
            <a:lnSpc>
              <a:spcPct val="90000"/>
            </a:lnSpc>
            <a:spcBef>
              <a:spcPct val="0"/>
            </a:spcBef>
            <a:spcAft>
              <a:spcPct val="15000"/>
            </a:spcAft>
            <a:buChar char="•"/>
          </a:pPr>
          <a:r>
            <a:rPr lang="en-US" sz="2000" kern="1200" dirty="0">
              <a:solidFill>
                <a:srgbClr val="FF0000"/>
              </a:solidFill>
              <a:highlight>
                <a:srgbClr val="FFFF00"/>
              </a:highlight>
            </a:rPr>
            <a:t>[Photo] </a:t>
          </a:r>
          <a:r>
            <a:rPr lang="en-US" sz="2000" i="1" kern="1200" dirty="0">
              <a:solidFill>
                <a:srgbClr val="FF0000"/>
              </a:solidFill>
              <a:highlight>
                <a:srgbClr val="FFFF00"/>
              </a:highlight>
            </a:rPr>
            <a:t>Optional</a:t>
          </a:r>
          <a:endParaRPr lang="en-US" sz="2000" kern="1200" dirty="0">
            <a:solidFill>
              <a:srgbClr val="FF0000"/>
            </a:solidFill>
            <a:highlight>
              <a:srgbClr val="FFFF00"/>
            </a:highlight>
          </a:endParaRPr>
        </a:p>
      </dsp:txBody>
      <dsp:txXfrm>
        <a:off x="5331219" y="2002112"/>
        <a:ext cx="2336549" cy="2031299"/>
      </dsp:txXfrm>
    </dsp:sp>
    <dsp:sp modelId="{7E10C310-33DC-47D9-A2F5-E4A08E03D616}">
      <dsp:nvSpPr>
        <dsp:cNvPr id="0" name=""/>
        <dsp:cNvSpPr/>
      </dsp:nvSpPr>
      <dsp:spPr>
        <a:xfrm>
          <a:off x="7994886" y="1224388"/>
          <a:ext cx="2336549" cy="77772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Gender Inclusive Schools</a:t>
          </a:r>
        </a:p>
      </dsp:txBody>
      <dsp:txXfrm>
        <a:off x="7994886" y="1224388"/>
        <a:ext cx="2336549" cy="777723"/>
      </dsp:txXfrm>
    </dsp:sp>
    <dsp:sp modelId="{7C1B6577-18E0-47CF-B1BF-2FFBD58092EE}">
      <dsp:nvSpPr>
        <dsp:cNvPr id="0" name=""/>
        <dsp:cNvSpPr/>
      </dsp:nvSpPr>
      <dsp:spPr>
        <a:xfrm>
          <a:off x="7994886" y="2002112"/>
          <a:ext cx="2336549" cy="203129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solidFill>
                <a:srgbClr val="FF0000"/>
              </a:solidFill>
              <a:highlight>
                <a:srgbClr val="FFFF00"/>
              </a:highlight>
            </a:rPr>
            <a:t>[Name]</a:t>
          </a:r>
          <a:endParaRPr lang="en-US" sz="2000" kern="1200" dirty="0">
            <a:highlight>
              <a:srgbClr val="FFFF00"/>
            </a:highlight>
          </a:endParaRPr>
        </a:p>
        <a:p>
          <a:pPr marL="228600" lvl="1" indent="-228600" algn="l" defTabSz="889000">
            <a:lnSpc>
              <a:spcPct val="90000"/>
            </a:lnSpc>
            <a:spcBef>
              <a:spcPct val="0"/>
            </a:spcBef>
            <a:spcAft>
              <a:spcPct val="15000"/>
            </a:spcAft>
            <a:buChar char="•"/>
          </a:pPr>
          <a:r>
            <a:rPr lang="en-US" sz="2000" kern="1200" dirty="0">
              <a:solidFill>
                <a:srgbClr val="FF0000"/>
              </a:solidFill>
              <a:highlight>
                <a:srgbClr val="FFFF00"/>
              </a:highlight>
            </a:rPr>
            <a:t>[Title]</a:t>
          </a:r>
        </a:p>
        <a:p>
          <a:pPr marL="228600" lvl="1" indent="-228600" algn="l" defTabSz="889000">
            <a:lnSpc>
              <a:spcPct val="90000"/>
            </a:lnSpc>
            <a:spcBef>
              <a:spcPct val="0"/>
            </a:spcBef>
            <a:spcAft>
              <a:spcPct val="15000"/>
            </a:spcAft>
            <a:buChar char="•"/>
          </a:pPr>
          <a:r>
            <a:rPr lang="en-US" sz="2000" kern="1200">
              <a:solidFill>
                <a:srgbClr val="FF0000"/>
              </a:solidFill>
              <a:highlight>
                <a:srgbClr val="FFFF00"/>
              </a:highlight>
            </a:rPr>
            <a:t>[Email]</a:t>
          </a:r>
          <a:endParaRPr lang="en-US" sz="2000" kern="1200" dirty="0">
            <a:solidFill>
              <a:srgbClr val="FF0000"/>
            </a:solidFill>
            <a:highlight>
              <a:srgbClr val="FFFF00"/>
            </a:highlight>
          </a:endParaRPr>
        </a:p>
        <a:p>
          <a:pPr marL="228600" lvl="1" indent="-228600" algn="l" defTabSz="889000">
            <a:lnSpc>
              <a:spcPct val="90000"/>
            </a:lnSpc>
            <a:spcBef>
              <a:spcPct val="0"/>
            </a:spcBef>
            <a:spcAft>
              <a:spcPct val="15000"/>
            </a:spcAft>
            <a:buChar char="•"/>
          </a:pPr>
          <a:r>
            <a:rPr lang="en-US" sz="2000" kern="1200">
              <a:solidFill>
                <a:srgbClr val="FF0000"/>
              </a:solidFill>
              <a:highlight>
                <a:srgbClr val="FFFF00"/>
              </a:highlight>
            </a:rPr>
            <a:t>[Phone]</a:t>
          </a:r>
          <a:endParaRPr lang="en-US" sz="2000" kern="1200" dirty="0">
            <a:solidFill>
              <a:srgbClr val="FF0000"/>
            </a:solidFill>
            <a:highlight>
              <a:srgbClr val="FFFF00"/>
            </a:highlight>
          </a:endParaRPr>
        </a:p>
        <a:p>
          <a:pPr marL="228600" lvl="1" indent="-228600" algn="l" defTabSz="889000">
            <a:lnSpc>
              <a:spcPct val="90000"/>
            </a:lnSpc>
            <a:spcBef>
              <a:spcPct val="0"/>
            </a:spcBef>
            <a:spcAft>
              <a:spcPct val="15000"/>
            </a:spcAft>
            <a:buChar char="•"/>
          </a:pPr>
          <a:r>
            <a:rPr lang="en-US" sz="2000" kern="1200" dirty="0">
              <a:solidFill>
                <a:srgbClr val="FF0000"/>
              </a:solidFill>
              <a:highlight>
                <a:srgbClr val="FFFF00"/>
              </a:highlight>
            </a:rPr>
            <a:t>[Photo] </a:t>
          </a:r>
          <a:r>
            <a:rPr lang="en-US" sz="2000" i="1" kern="1200" dirty="0">
              <a:solidFill>
                <a:srgbClr val="FF0000"/>
              </a:solidFill>
              <a:highlight>
                <a:srgbClr val="FFFF00"/>
              </a:highlight>
            </a:rPr>
            <a:t>Optional</a:t>
          </a:r>
          <a:endParaRPr lang="en-US" sz="2000" kern="1200" dirty="0">
            <a:solidFill>
              <a:srgbClr val="FF0000"/>
            </a:solidFill>
            <a:highlight>
              <a:srgbClr val="FFFF00"/>
            </a:highlight>
          </a:endParaRPr>
        </a:p>
      </dsp:txBody>
      <dsp:txXfrm>
        <a:off x="7994886" y="2002112"/>
        <a:ext cx="2336549" cy="20312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FF147-AC91-4F6D-B371-DF8B2C2074C7}">
      <dsp:nvSpPr>
        <dsp:cNvPr id="0" name=""/>
        <dsp:cNvSpPr/>
      </dsp:nvSpPr>
      <dsp:spPr>
        <a:xfrm>
          <a:off x="7784" y="0"/>
          <a:ext cx="3147491" cy="35925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Instructional Materials</a:t>
          </a:r>
        </a:p>
      </dsp:txBody>
      <dsp:txXfrm>
        <a:off x="99971" y="92187"/>
        <a:ext cx="2963117" cy="3408138"/>
      </dsp:txXfrm>
    </dsp:sp>
    <dsp:sp modelId="{8C722211-7049-4BDB-959A-EFDA71B1EFB6}">
      <dsp:nvSpPr>
        <dsp:cNvPr id="0" name=""/>
        <dsp:cNvSpPr/>
      </dsp:nvSpPr>
      <dsp:spPr>
        <a:xfrm>
          <a:off x="3684054" y="0"/>
          <a:ext cx="3147491" cy="3592512"/>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Counseling &amp; Guidance</a:t>
          </a:r>
        </a:p>
      </dsp:txBody>
      <dsp:txXfrm>
        <a:off x="3776241" y="92187"/>
        <a:ext cx="2963117" cy="3408138"/>
      </dsp:txXfrm>
    </dsp:sp>
    <dsp:sp modelId="{B1394196-786A-4A15-9F1F-CA7411F40E9B}">
      <dsp:nvSpPr>
        <dsp:cNvPr id="0" name=""/>
        <dsp:cNvSpPr/>
      </dsp:nvSpPr>
      <dsp:spPr>
        <a:xfrm>
          <a:off x="7360324" y="0"/>
          <a:ext cx="3147491" cy="3592512"/>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Student Discipline</a:t>
          </a:r>
        </a:p>
      </dsp:txBody>
      <dsp:txXfrm>
        <a:off x="7452511" y="92187"/>
        <a:ext cx="2963117" cy="3408138"/>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B68FA-E3BB-4CA2-8979-C89DFEED65C9}" type="datetimeFigureOut">
              <a:rPr lang="en-US" smtClean="0"/>
              <a:t>10/4/2024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191AE-AB56-4F82-802E-FD6280D3057D}" type="slidenum">
              <a:rPr lang="en-US" smtClean="0"/>
              <a:t>‹#›</a:t>
            </a:fld>
            <a:endParaRPr lang="en-US"/>
          </a:p>
        </p:txBody>
      </p:sp>
    </p:spTree>
    <p:extLst>
      <p:ext uri="{BB962C8B-B14F-4D97-AF65-F5344CB8AC3E}">
        <p14:creationId xmlns:p14="http://schemas.microsoft.com/office/powerpoint/2010/main" val="146403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4BAC-6AF2-46D0-A906-D2970C2E749A}"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ospi.k12.wa.us/policy-funding/equity-and-civil-rights/resources-school-districts-civil-rights-washington-schools/sexual-harassment-washington-k-12-public-school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ospi.k12.wa.us/policy-funding/equity-and-civil-rights/complaints-and-concerns-about-discriminatio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ospi.k12.wa.us/sites/default/files/2022-12/WA-ScreeningForBiasedContent.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ospi.k12.wa.us/policy-funding/equity-and-civil-rights/resources-school-districts-civil-rights-washington-schools/equity-courses-and-program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ospi.k12.wa.us/sites/default/files/2023-08/2019_discipline_equity_guidelines_final.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ospi.k12.wa.us/student-success/support-programs/student-discipline/equity-student-discipline"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a:t>
            </a:fld>
            <a:endParaRPr lang="en-US"/>
          </a:p>
        </p:txBody>
      </p:sp>
    </p:spTree>
    <p:extLst>
      <p:ext uri="{BB962C8B-B14F-4D97-AF65-F5344CB8AC3E}">
        <p14:creationId xmlns:p14="http://schemas.microsoft.com/office/powerpoint/2010/main" val="3722507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sng" dirty="0"/>
              <a:t>PRESENTER NOTES</a:t>
            </a:r>
          </a:p>
          <a:p>
            <a:pPr marL="0" indent="0">
              <a:buFont typeface="Arial" panose="020B0604020202020204" pitchFamily="34" charset="0"/>
              <a:buNone/>
            </a:pPr>
            <a:r>
              <a:rPr lang="en-US" dirty="0"/>
              <a:t>To ensure that all students have equal access to any of our school programs or activities, we need to take steps such as:</a:t>
            </a:r>
          </a:p>
          <a:p>
            <a:pPr marL="171450" indent="-171450">
              <a:buFont typeface="Arial" panose="020B0604020202020204" pitchFamily="34" charset="0"/>
              <a:buChar char="•"/>
            </a:pPr>
            <a:r>
              <a:rPr lang="en-US" sz="1200" dirty="0"/>
              <a:t>Allowing all students an opportunity to benefit from different types of academic programs, </a:t>
            </a:r>
            <a:r>
              <a:rPr lang="en-US" sz="1200" i="1" dirty="0"/>
              <a:t>e.g.</a:t>
            </a:r>
            <a:r>
              <a:rPr lang="en-US" sz="1200" dirty="0"/>
              <a:t>, Highly Capable, dual credit, Career and Technical Education, etc.</a:t>
            </a:r>
          </a:p>
          <a:p>
            <a:pPr marL="171450" indent="-171450">
              <a:buFont typeface="Arial" panose="020B0604020202020204" pitchFamily="34" charset="0"/>
              <a:buChar char="•"/>
            </a:pPr>
            <a:r>
              <a:rPr lang="en-US" sz="1200" dirty="0"/>
              <a:t>Providing necessary accommodations, aids, and services for students with disabilities.</a:t>
            </a:r>
          </a:p>
          <a:p>
            <a:pPr marL="171450" indent="-171450">
              <a:buFont typeface="Arial" panose="020B0604020202020204" pitchFamily="34" charset="0"/>
              <a:buChar char="•"/>
            </a:pPr>
            <a:r>
              <a:rPr lang="en-US" sz="1200" dirty="0"/>
              <a:t>Evaluating our interscholastic athletics program to make sure we are offering equitable athletic opportunities to girls and boys; and</a:t>
            </a:r>
          </a:p>
          <a:p>
            <a:pPr marL="171450" indent="-171450">
              <a:buFont typeface="Arial" panose="020B0604020202020204" pitchFamily="34" charset="0"/>
              <a:buChar char="•"/>
            </a:pPr>
            <a:r>
              <a:rPr lang="en-US" sz="1200" dirty="0"/>
              <a:t>Providing language assistance services for multilingual learners and parents with limited English proficiency.</a:t>
            </a:r>
            <a:endParaRPr lang="en-US" dirty="0"/>
          </a:p>
          <a:p>
            <a:endParaRPr lang="en-US" b="1" u="sng" baseline="0" dirty="0"/>
          </a:p>
          <a:p>
            <a:r>
              <a:rPr lang="en-US" dirty="0"/>
              <a:t>These are just a few examples.</a:t>
            </a:r>
          </a:p>
        </p:txBody>
      </p:sp>
      <p:sp>
        <p:nvSpPr>
          <p:cNvPr id="4" name="Slide Number Placeholder 3"/>
          <p:cNvSpPr>
            <a:spLocks noGrp="1"/>
          </p:cNvSpPr>
          <p:nvPr>
            <p:ph type="sldNum" sz="quarter" idx="5"/>
          </p:nvPr>
        </p:nvSpPr>
        <p:spPr/>
        <p:txBody>
          <a:bodyPr/>
          <a:lstStyle/>
          <a:p>
            <a:fld id="{71CD1C34-72C1-4C67-AAFF-0B8CE9936A77}" type="slidenum">
              <a:rPr lang="en-US" smtClean="0"/>
              <a:t>10</a:t>
            </a:fld>
            <a:endParaRPr lang="en-US"/>
          </a:p>
        </p:txBody>
      </p:sp>
    </p:spTree>
    <p:extLst>
      <p:ext uri="{BB962C8B-B14F-4D97-AF65-F5344CB8AC3E}">
        <p14:creationId xmlns:p14="http://schemas.microsoft.com/office/powerpoint/2010/main" val="1364570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b="0" u="none" dirty="0"/>
              <a:t>Another form of discrimination that we often see in schools is </a:t>
            </a:r>
            <a:r>
              <a:rPr lang="en-US" b="1" u="none" dirty="0"/>
              <a:t>discriminatory harassment</a:t>
            </a:r>
            <a:r>
              <a:rPr lang="en-US" b="0" u="none" dirty="0"/>
              <a:t>. Harassment can become a form of discrimination when it:</a:t>
            </a:r>
          </a:p>
          <a:p>
            <a:pPr marL="171450" indent="-171450">
              <a:buFont typeface="Arial" panose="020B0604020202020204" pitchFamily="34" charset="0"/>
              <a:buChar char="•"/>
            </a:pPr>
            <a:r>
              <a:rPr lang="en-US" b="0" u="none" dirty="0"/>
              <a:t>Is based on or motivated by protected class; and </a:t>
            </a:r>
          </a:p>
          <a:p>
            <a:pPr marL="171450" indent="-171450">
              <a:buFont typeface="Arial" panose="020B0604020202020204" pitchFamily="34" charset="0"/>
              <a:buChar char="•"/>
            </a:pPr>
            <a:r>
              <a:rPr lang="en-US" b="0" u="none" dirty="0"/>
              <a:t>Creates a hostile environment. </a:t>
            </a:r>
          </a:p>
          <a:p>
            <a:pPr lvl="0"/>
            <a:endParaRPr lang="en-US" b="0" u="none" dirty="0"/>
          </a:p>
          <a:p>
            <a:r>
              <a:rPr lang="en-US" b="0" u="none" dirty="0"/>
              <a:t>Let’s break this down a bit further.</a:t>
            </a:r>
          </a:p>
        </p:txBody>
      </p:sp>
      <p:sp>
        <p:nvSpPr>
          <p:cNvPr id="4" name="Slide Number Placeholder 3"/>
          <p:cNvSpPr>
            <a:spLocks noGrp="1"/>
          </p:cNvSpPr>
          <p:nvPr>
            <p:ph type="sldNum" sz="quarter" idx="5"/>
          </p:nvPr>
        </p:nvSpPr>
        <p:spPr/>
        <p:txBody>
          <a:bodyPr/>
          <a:lstStyle/>
          <a:p>
            <a:fld id="{71CD1C34-72C1-4C67-AAFF-0B8CE9936A77}" type="slidenum">
              <a:rPr lang="en-US" smtClean="0"/>
              <a:t>11</a:t>
            </a:fld>
            <a:endParaRPr lang="en-US"/>
          </a:p>
        </p:txBody>
      </p:sp>
    </p:spTree>
    <p:extLst>
      <p:ext uri="{BB962C8B-B14F-4D97-AF65-F5344CB8AC3E}">
        <p14:creationId xmlns:p14="http://schemas.microsoft.com/office/powerpoint/2010/main" val="1505016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b="0" u="none" dirty="0"/>
              <a:t>Let’s start with what is meant by “conduct or communication that is based on or motivated by protected class.” This can include a wide range of actions and words. For example:</a:t>
            </a:r>
          </a:p>
          <a:p>
            <a:pPr marL="171450" indent="-171450">
              <a:buFont typeface="Arial" panose="020B0604020202020204" pitchFamily="34" charset="0"/>
              <a:buChar char="•"/>
            </a:pPr>
            <a:r>
              <a:rPr lang="en-US" b="0" u="none" dirty="0"/>
              <a:t>Graffiti or vandalism on school property</a:t>
            </a:r>
          </a:p>
          <a:p>
            <a:pPr marL="171450" indent="-171450">
              <a:buFont typeface="Arial" panose="020B0604020202020204" pitchFamily="34" charset="0"/>
              <a:buChar char="•"/>
            </a:pPr>
            <a:r>
              <a:rPr lang="en-US" b="0" u="none" dirty="0"/>
              <a:t>The use of rumors, slurs, or pejoratives</a:t>
            </a:r>
          </a:p>
          <a:p>
            <a:pPr marL="171450" indent="-171450">
              <a:buFont typeface="Arial" panose="020B0604020202020204" pitchFamily="34" charset="0"/>
              <a:buChar char="•"/>
            </a:pPr>
            <a:r>
              <a:rPr lang="en-US" b="0" u="none" dirty="0"/>
              <a:t>“Jokes,” memes, and videos</a:t>
            </a:r>
          </a:p>
          <a:p>
            <a:pPr marL="171450" indent="-171450">
              <a:buFont typeface="Arial" panose="020B0604020202020204" pitchFamily="34" charset="0"/>
              <a:buChar char="•"/>
            </a:pPr>
            <a:r>
              <a:rPr lang="en-US" b="0" u="none" dirty="0"/>
              <a:t>Threats and intimidation</a:t>
            </a:r>
          </a:p>
          <a:p>
            <a:pPr marL="171450" indent="-171450">
              <a:buFont typeface="Arial" panose="020B0604020202020204" pitchFamily="34" charset="0"/>
              <a:buChar char="•"/>
            </a:pPr>
            <a:r>
              <a:rPr lang="en-US" b="0" u="none" dirty="0"/>
              <a:t>Physical assault</a:t>
            </a:r>
          </a:p>
          <a:p>
            <a:pPr marL="0" indent="0">
              <a:buFont typeface="Arial" panose="020B0604020202020204" pitchFamily="34" charset="0"/>
              <a:buNone/>
            </a:pPr>
            <a:endParaRPr lang="en-US" b="0" u="none" dirty="0"/>
          </a:p>
          <a:p>
            <a:pPr marL="0" indent="0">
              <a:buFont typeface="Arial" panose="020B0604020202020204" pitchFamily="34" charset="0"/>
              <a:buNone/>
            </a:pPr>
            <a:r>
              <a:rPr lang="en-US" b="0" u="none" dirty="0"/>
              <a:t>Of course, all these examples can </a:t>
            </a:r>
            <a:r>
              <a:rPr lang="en-US" b="0" i="0" u="none" dirty="0"/>
              <a:t>also</a:t>
            </a:r>
            <a:r>
              <a:rPr lang="en-US" b="0" u="none" dirty="0"/>
              <a:t> occur </a:t>
            </a:r>
            <a:r>
              <a:rPr lang="en-US" b="0" i="1" u="none" dirty="0"/>
              <a:t>without</a:t>
            </a:r>
            <a:r>
              <a:rPr lang="en-US" b="0" u="none" dirty="0"/>
              <a:t> being based on or motivated by protected class. In that case, they are </a:t>
            </a:r>
            <a:r>
              <a:rPr lang="en-US" b="0" i="1" u="none" dirty="0"/>
              <a:t>not</a:t>
            </a:r>
            <a:r>
              <a:rPr lang="en-US" b="0" u="none" dirty="0"/>
              <a:t> discriminatory in nature and would not rise to the level of </a:t>
            </a:r>
            <a:r>
              <a:rPr lang="en-US" b="0" i="1" u="none" dirty="0"/>
              <a:t>discriminatory</a:t>
            </a:r>
            <a:r>
              <a:rPr lang="en-US" b="0" u="none" dirty="0"/>
              <a:t> harassment. Instead, they might be considered “harassment, intimidation, or bullying, or HIB,” which we will talk about in a moment.</a:t>
            </a:r>
          </a:p>
        </p:txBody>
      </p:sp>
      <p:sp>
        <p:nvSpPr>
          <p:cNvPr id="4" name="Slide Number Placeholder 3"/>
          <p:cNvSpPr>
            <a:spLocks noGrp="1"/>
          </p:cNvSpPr>
          <p:nvPr>
            <p:ph type="sldNum" sz="quarter" idx="5"/>
          </p:nvPr>
        </p:nvSpPr>
        <p:spPr/>
        <p:txBody>
          <a:bodyPr/>
          <a:lstStyle/>
          <a:p>
            <a:fld id="{71CD1C34-72C1-4C67-AAFF-0B8CE9936A77}" type="slidenum">
              <a:rPr lang="en-US" smtClean="0"/>
              <a:t>12</a:t>
            </a:fld>
            <a:endParaRPr lang="en-US"/>
          </a:p>
        </p:txBody>
      </p:sp>
    </p:spTree>
    <p:extLst>
      <p:ext uri="{BB962C8B-B14F-4D97-AF65-F5344CB8AC3E}">
        <p14:creationId xmlns:p14="http://schemas.microsoft.com/office/powerpoint/2010/main" val="2839324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altLang="en-US" sz="1300" dirty="0">
                <a:latin typeface="Calibri" charset="0"/>
                <a:ea typeface="ＭＳ Ｐゴシック" charset="-128"/>
              </a:rPr>
              <a:t>If we have established that the harassment is based on or motivated by protected class, we turn to the second element, which is that the harassment must also create a hostile environment, either for the targeted student or other students—for example, witnesses or bystanders.</a:t>
            </a:r>
          </a:p>
          <a:p>
            <a:endParaRPr lang="en-US" sz="1300" b="0" dirty="0">
              <a:latin typeface="Calibri" charset="0"/>
              <a:ea typeface="ＭＳ Ｐゴシック" charset="-128"/>
            </a:endParaRPr>
          </a:p>
          <a:p>
            <a:r>
              <a:rPr lang="en-US" b="0" dirty="0"/>
              <a:t>A </a:t>
            </a:r>
            <a:r>
              <a:rPr lang="en-US" b="0" u="none" dirty="0"/>
              <a:t>hostile environment</a:t>
            </a:r>
            <a:r>
              <a:rPr lang="en-US" b="0" u="none" baseline="0" dirty="0"/>
              <a:t> </a:t>
            </a:r>
            <a:r>
              <a:rPr lang="en-US" b="0" baseline="0" dirty="0"/>
              <a:t>is created when harassment is </a:t>
            </a:r>
            <a:r>
              <a:rPr lang="en-US" b="1" baseline="0" dirty="0"/>
              <a:t>so severe, persistent, or pervasive that it limits a student’s ability to participate in or benefit from any of the school’s programs or activities</a:t>
            </a:r>
            <a:r>
              <a:rPr lang="en-US" b="0" baseline="0" dirty="0"/>
              <a:t>. In other words, the harassment is so bad that it’s essentially preventing the student(s) from being able to get an education.</a:t>
            </a:r>
          </a:p>
          <a:p>
            <a:pPr defTabSz="966612">
              <a:defRPr/>
            </a:pPr>
            <a:endParaRPr lang="en-US" b="0" baseline="0" dirty="0"/>
          </a:p>
          <a:p>
            <a:pPr defTabSz="966612">
              <a:defRPr/>
            </a:pPr>
            <a:r>
              <a:rPr lang="en-US" b="0" baseline="0" dirty="0"/>
              <a:t>Two things to note: </a:t>
            </a:r>
          </a:p>
          <a:p>
            <a:pPr marL="171450" indent="-171450" defTabSz="966612">
              <a:buFont typeface="Arial" panose="020B0604020202020204" pitchFamily="34" charset="0"/>
              <a:buChar char="•"/>
              <a:defRPr/>
            </a:pPr>
            <a:r>
              <a:rPr lang="en-US" b="0" baseline="0" dirty="0"/>
              <a:t>First, the harassment can either be severe, persistent, </a:t>
            </a:r>
            <a:r>
              <a:rPr lang="en-US" b="1" i="1" u="none" baseline="0" dirty="0"/>
              <a:t>OR</a:t>
            </a:r>
            <a:r>
              <a:rPr lang="en-US" b="0" baseline="0" dirty="0"/>
              <a:t> pervasive—it doesn’t need to be all three.</a:t>
            </a:r>
          </a:p>
          <a:p>
            <a:pPr marL="171450" indent="-171450" defTabSz="966612">
              <a:buFont typeface="Arial" panose="020B0604020202020204" pitchFamily="34" charset="0"/>
              <a:buChar char="•"/>
              <a:defRPr/>
            </a:pPr>
            <a:r>
              <a:rPr lang="en-US" b="0" baseline="0" dirty="0"/>
              <a:t>Second, the harassment must impact the student’s ability to participate in </a:t>
            </a:r>
            <a:r>
              <a:rPr lang="en-US" b="1" i="1" baseline="0" dirty="0"/>
              <a:t>OR </a:t>
            </a:r>
            <a:r>
              <a:rPr lang="en-US" b="0" i="0" baseline="0" dirty="0"/>
              <a:t>benefit—it doesn’t need to impact both.</a:t>
            </a:r>
            <a:endParaRPr lang="en-US" b="0" baseline="0"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13</a:t>
            </a:fld>
            <a:endParaRPr lang="en-US"/>
          </a:p>
        </p:txBody>
      </p:sp>
    </p:spTree>
    <p:extLst>
      <p:ext uri="{BB962C8B-B14F-4D97-AF65-F5344CB8AC3E}">
        <p14:creationId xmlns:p14="http://schemas.microsoft.com/office/powerpoint/2010/main" val="638263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4000" b="1" u="sng" baseline="0" dirty="0"/>
              <a:t>PRESENTER NOTES</a:t>
            </a:r>
          </a:p>
          <a:p>
            <a:pPr defTabSz="966612">
              <a:defRPr/>
            </a:pPr>
            <a:r>
              <a:rPr lang="en-US" sz="4000" b="0" baseline="0" dirty="0"/>
              <a:t>How can we tell if a student may be experiencing a hostile environment at school? This can sometimes be challenging, because no two students are alike.</a:t>
            </a:r>
          </a:p>
          <a:p>
            <a:pPr marL="571500" indent="-571500" defTabSz="966612">
              <a:buFont typeface="Arial" panose="020B0604020202020204" pitchFamily="34" charset="0"/>
              <a:buChar char="•"/>
              <a:defRPr/>
            </a:pPr>
            <a:endParaRPr lang="en-US" sz="4000" b="0" baseline="0" dirty="0"/>
          </a:p>
          <a:p>
            <a:pPr marL="0" indent="0" defTabSz="966612">
              <a:buFont typeface="Arial" panose="020B0604020202020204" pitchFamily="34" charset="0"/>
              <a:buNone/>
              <a:defRPr/>
            </a:pPr>
            <a:r>
              <a:rPr lang="en-US" sz="4000" b="0" baseline="0" dirty="0"/>
              <a:t>However, there are some common signs that are often present, and which we can look for, such as:</a:t>
            </a:r>
          </a:p>
          <a:p>
            <a:pPr marL="571500" indent="-571500" defTabSz="966612">
              <a:buFont typeface="Arial" panose="020B0604020202020204" pitchFamily="34" charset="0"/>
              <a:buChar char="•"/>
              <a:defRPr/>
            </a:pPr>
            <a:r>
              <a:rPr lang="en-US" sz="4000" b="0" baseline="0" dirty="0"/>
              <a:t>A lack of interest in school or in a preferred class or activity</a:t>
            </a:r>
          </a:p>
          <a:p>
            <a:pPr marL="571500" indent="-571500" defTabSz="966612">
              <a:buFont typeface="Arial" panose="020B0604020202020204" pitchFamily="34" charset="0"/>
              <a:buChar char="•"/>
              <a:defRPr/>
            </a:pPr>
            <a:r>
              <a:rPr lang="en-US" sz="4000" b="0" baseline="0" dirty="0"/>
              <a:t>Deteriorating mental or physical health</a:t>
            </a:r>
          </a:p>
          <a:p>
            <a:pPr marL="571500" indent="-571500" defTabSz="966612">
              <a:buFont typeface="Arial" panose="020B0604020202020204" pitchFamily="34" charset="0"/>
              <a:buChar char="•"/>
              <a:defRPr/>
            </a:pPr>
            <a:r>
              <a:rPr lang="en-US" sz="4000" b="0" baseline="0" dirty="0"/>
              <a:t>Increased absences or school refusal</a:t>
            </a:r>
          </a:p>
          <a:p>
            <a:pPr marL="571500" indent="-571500" defTabSz="966612">
              <a:buFont typeface="Arial" panose="020B0604020202020204" pitchFamily="34" charset="0"/>
              <a:buChar char="•"/>
              <a:defRPr/>
            </a:pPr>
            <a:r>
              <a:rPr lang="en-US" sz="4000" b="0" baseline="0" dirty="0"/>
              <a:t>More frequent discipline referrals or behavior issues</a:t>
            </a:r>
          </a:p>
          <a:p>
            <a:pPr marL="571500" indent="-571500" defTabSz="966612">
              <a:buFont typeface="Arial" panose="020B0604020202020204" pitchFamily="34" charset="0"/>
              <a:buChar char="•"/>
              <a:defRPr/>
            </a:pPr>
            <a:r>
              <a:rPr lang="en-US" sz="4000" b="0" baseline="0" dirty="0"/>
              <a:t>Slipping grades</a:t>
            </a:r>
          </a:p>
          <a:p>
            <a:pPr marL="571500" indent="-571500" defTabSz="966612">
              <a:buFont typeface="Arial" panose="020B0604020202020204" pitchFamily="34" charset="0"/>
              <a:buChar char="•"/>
              <a:defRPr/>
            </a:pPr>
            <a:r>
              <a:rPr lang="en-US" sz="4000" b="0" baseline="0" dirty="0"/>
              <a:t>A desire to avoid certain people or places in the school building</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4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dirty="0"/>
              <a:t>Note that this is not an exhaustive 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dirty="0"/>
          </a:p>
        </p:txBody>
      </p:sp>
      <p:sp>
        <p:nvSpPr>
          <p:cNvPr id="4" name="Slide Number Placeholder 3"/>
          <p:cNvSpPr>
            <a:spLocks noGrp="1"/>
          </p:cNvSpPr>
          <p:nvPr>
            <p:ph type="sldNum" sz="quarter" idx="5"/>
          </p:nvPr>
        </p:nvSpPr>
        <p:spPr/>
        <p:txBody>
          <a:bodyPr/>
          <a:lstStyle/>
          <a:p>
            <a:fld id="{71CD1C34-72C1-4C67-AAFF-0B8CE9936A77}" type="slidenum">
              <a:rPr lang="en-US" smtClean="0"/>
              <a:t>14</a:t>
            </a:fld>
            <a:endParaRPr lang="en-US"/>
          </a:p>
        </p:txBody>
      </p:sp>
    </p:spTree>
    <p:extLst>
      <p:ext uri="{BB962C8B-B14F-4D97-AF65-F5344CB8AC3E}">
        <p14:creationId xmlns:p14="http://schemas.microsoft.com/office/powerpoint/2010/main" val="1006001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0" u="none" dirty="0">
                <a:latin typeface="Calibri" charset="0"/>
                <a:ea typeface="ＭＳ Ｐゴシック" charset="-128"/>
              </a:rPr>
              <a:t>We also need to talk about harassment, intimidation, and bullying, or HIB, and its overlap with discriminatory harassment. </a:t>
            </a:r>
            <a:r>
              <a:rPr lang="en-US" sz="1400" baseline="0" dirty="0"/>
              <a:t>As school employees, we are all familiar with our school’s Harassment, Intimidation, and Bullying (or HIB) policy and procedure, which cover </a:t>
            </a:r>
            <a:r>
              <a:rPr lang="en-US" sz="1400" b="0" baseline="0" dirty="0"/>
              <a:t>student-on-student bullying based on</a:t>
            </a:r>
            <a:r>
              <a:rPr lang="en-US" sz="1400" b="1" baseline="0" dirty="0"/>
              <a:t> </a:t>
            </a:r>
            <a:r>
              <a:rPr lang="en-US" sz="1400" b="1" i="1" baseline="0" dirty="0"/>
              <a:t>any </a:t>
            </a:r>
            <a:r>
              <a:rPr lang="en-US" sz="1400" b="1" i="0" baseline="0" dirty="0"/>
              <a:t>characteristic</a:t>
            </a:r>
            <a:r>
              <a:rPr lang="en-US" sz="1400" b="1" i="1" baseline="0" dirty="0"/>
              <a:t>, </a:t>
            </a:r>
            <a:r>
              <a:rPr lang="en-US" sz="1400" b="0" i="0" baseline="0" dirty="0"/>
              <a:t>including protected class.</a:t>
            </a:r>
          </a:p>
          <a:p>
            <a:endParaRPr lang="en-US" sz="1400" b="0" i="0" baseline="0" dirty="0"/>
          </a:p>
          <a:p>
            <a:endParaRPr lang="en-US" sz="1400" i="0" baseline="0" dirty="0"/>
          </a:p>
          <a:p>
            <a:pPr defTabSz="966612">
              <a:defRPr/>
            </a:pPr>
            <a:endParaRPr lang="en-US" b="0" baseline="0" dirty="0"/>
          </a:p>
          <a:p>
            <a:endParaRPr lang="en-US" b="1" u="sng" dirty="0"/>
          </a:p>
        </p:txBody>
      </p:sp>
      <p:sp>
        <p:nvSpPr>
          <p:cNvPr id="4" name="Slide Number Placeholder 3"/>
          <p:cNvSpPr>
            <a:spLocks noGrp="1"/>
          </p:cNvSpPr>
          <p:nvPr>
            <p:ph type="sldNum" sz="quarter" idx="5"/>
          </p:nvPr>
        </p:nvSpPr>
        <p:spPr/>
        <p:txBody>
          <a:bodyPr/>
          <a:lstStyle/>
          <a:p>
            <a:fld id="{71CD1C34-72C1-4C67-AAFF-0B8CE9936A77}" type="slidenum">
              <a:rPr lang="en-US" smtClean="0"/>
              <a:t>15</a:t>
            </a:fld>
            <a:endParaRPr lang="en-US"/>
          </a:p>
        </p:txBody>
      </p:sp>
    </p:spTree>
    <p:extLst>
      <p:ext uri="{BB962C8B-B14F-4D97-AF65-F5344CB8AC3E}">
        <p14:creationId xmlns:p14="http://schemas.microsoft.com/office/powerpoint/2010/main" val="3311624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INSTRUCTIONS</a:t>
            </a:r>
          </a:p>
          <a:p>
            <a:pPr marL="0" indent="0">
              <a:buFont typeface="Arial" panose="020B0604020202020204" pitchFamily="34" charset="0"/>
              <a:buNone/>
            </a:pPr>
            <a:r>
              <a:rPr lang="en-US" dirty="0"/>
              <a:t>Update slide with following</a:t>
            </a:r>
            <a:r>
              <a:rPr lang="en-US" baseline="0" dirty="0"/>
              <a:t> policy and procedure numbers and delete the yellow highlighting.</a:t>
            </a:r>
          </a:p>
          <a:p>
            <a:pPr marL="207346" lvl="0" indent="-181240">
              <a:buFont typeface="Arial" panose="020B0604020202020204" pitchFamily="34" charset="0"/>
              <a:buChar char="•"/>
            </a:pPr>
            <a:r>
              <a:rPr lang="en-US" baseline="0" dirty="0"/>
              <a:t>Harassment, Intimidation, and Bullying (HIB)</a:t>
            </a:r>
          </a:p>
          <a:p>
            <a:pPr marL="207346" lvl="0" indent="-181240">
              <a:buFont typeface="Arial" panose="020B0604020202020204" pitchFamily="34" charset="0"/>
              <a:buChar char="•"/>
            </a:pPr>
            <a:r>
              <a:rPr lang="en-US" baseline="0" dirty="0"/>
              <a:t>Sex-Based Harassment (students)</a:t>
            </a:r>
          </a:p>
          <a:p>
            <a:pPr marL="207346" lvl="0" indent="-181240">
              <a:buFont typeface="Arial" panose="020B0604020202020204" pitchFamily="34" charset="0"/>
              <a:buChar char="•"/>
            </a:pPr>
            <a:r>
              <a:rPr lang="en-US" baseline="0" dirty="0"/>
              <a:t>Nondiscrimination (students)</a:t>
            </a:r>
          </a:p>
          <a:p>
            <a:pPr marL="207346" lvl="0" indent="-181240">
              <a:buFont typeface="Arial" panose="020B0604020202020204" pitchFamily="34" charset="0"/>
              <a:buChar char="•"/>
            </a:pPr>
            <a:r>
              <a:rPr lang="en-US" baseline="0" dirty="0"/>
              <a:t>Gender-Inclusive Schools</a:t>
            </a:r>
          </a:p>
          <a:p>
            <a:pPr marL="181240" indent="-181240">
              <a:buFont typeface="Arial" panose="020B0604020202020204" pitchFamily="34" charset="0"/>
              <a:buChar char="•"/>
            </a:pPr>
            <a:endParaRPr lang="en-US" dirty="0"/>
          </a:p>
          <a:p>
            <a:pPr marL="0" indent="0">
              <a:buFont typeface="Arial" panose="020B0604020202020204" pitchFamily="34" charset="0"/>
              <a:buNone/>
            </a:pPr>
            <a:r>
              <a:rPr lang="en-US" dirty="0"/>
              <a:t>You may also add the name</a:t>
            </a:r>
            <a:r>
              <a:rPr lang="en-US" baseline="0" dirty="0"/>
              <a:t> and contact information for your district or charter school’s compliance coordinators (HIB, Civil Rights, Title IX, Section 504, and Gender Inclusive Schools).</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You may </a:t>
            </a:r>
            <a:r>
              <a:rPr lang="en-US" baseline="0" dirty="0"/>
              <a:t>add a link to the policies and procedures on the slide itself or </a:t>
            </a:r>
            <a:r>
              <a:rPr lang="en-US" dirty="0"/>
              <a:t>provide the policies and procedures referenced</a:t>
            </a:r>
            <a:r>
              <a:rPr lang="en-US" baseline="0" dirty="0"/>
              <a:t> on the slide</a:t>
            </a:r>
            <a:r>
              <a:rPr lang="en-US" dirty="0"/>
              <a:t> as handouts for participants.</a:t>
            </a: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300" b="1" u="sng" dirty="0">
              <a:latin typeface="Calibri" charset="0"/>
              <a:ea typeface="ＭＳ Ｐゴシック" charset="-128"/>
            </a:endParaRPr>
          </a:p>
          <a:p>
            <a:r>
              <a:rPr lang="en-US" altLang="en-US" sz="1300" b="1" u="sng" dirty="0">
                <a:latin typeface="Calibri" charset="0"/>
                <a:ea typeface="ＭＳ Ｐゴシック" charset="-128"/>
              </a:rPr>
              <a:t>PRESENTER NOTES</a:t>
            </a:r>
          </a:p>
          <a:p>
            <a:r>
              <a:rPr lang="en-US" altLang="en-US" sz="1300" dirty="0">
                <a:latin typeface="Calibri" charset="0"/>
                <a:ea typeface="ＭＳ Ｐゴシック" charset="-128"/>
              </a:rPr>
              <a:t>Because there is often overlap between incidents of HIB and discriminatory harassment, it is important to be able to tell the difference between the two—especially if you are someone who has a role in your school’s HIB process. </a:t>
            </a:r>
          </a:p>
          <a:p>
            <a:endParaRPr lang="en-US" altLang="en-US" sz="1300" dirty="0">
              <a:latin typeface="Calibri" charset="0"/>
              <a:ea typeface="ＭＳ Ｐゴシック" charset="-128"/>
            </a:endParaRPr>
          </a:p>
          <a:p>
            <a:pPr marL="0" indent="0">
              <a:buFont typeface="+mj-lt"/>
              <a:buNone/>
            </a:pPr>
            <a:r>
              <a:rPr lang="en-US" altLang="en-US" sz="1300" b="1" dirty="0">
                <a:latin typeface="Calibri" charset="0"/>
                <a:ea typeface="ＭＳ Ｐゴシック" charset="-128"/>
              </a:rPr>
              <a:t>1. The biggest difference between the two is the basis or motivation behind the conduct.</a:t>
            </a:r>
            <a:r>
              <a:rPr lang="en-US" altLang="en-US" sz="1300" b="0" dirty="0">
                <a:latin typeface="Calibri" charset="0"/>
                <a:ea typeface="ＭＳ Ｐゴシック" charset="-128"/>
              </a:rPr>
              <a:t> </a:t>
            </a:r>
            <a:endParaRPr lang="en-US" altLang="en-US" sz="1300" b="0" u="none" dirty="0">
              <a:latin typeface="Calibri" charset="0"/>
              <a:ea typeface="ＭＳ Ｐゴシック" charset="-128"/>
            </a:endParaRPr>
          </a:p>
          <a:p>
            <a:pPr marL="742950" lvl="1" indent="-285750">
              <a:buFont typeface="Arial" panose="020B0604020202020204" pitchFamily="34" charset="0"/>
              <a:buChar char="•"/>
            </a:pPr>
            <a:r>
              <a:rPr lang="en-US" altLang="en-US" sz="1300" u="none" dirty="0">
                <a:latin typeface="Calibri" charset="0"/>
                <a:ea typeface="ＭＳ Ｐゴシック" charset="-128"/>
              </a:rPr>
              <a:t>As we just talked about, HIB </a:t>
            </a:r>
            <a:r>
              <a:rPr lang="en-US" altLang="en-US" sz="1300" dirty="0">
                <a:latin typeface="Calibri" charset="0"/>
                <a:ea typeface="ＭＳ Ｐゴシック" charset="-128"/>
              </a:rPr>
              <a:t>can be based on </a:t>
            </a:r>
            <a:r>
              <a:rPr lang="en-US" altLang="en-US" sz="1300" b="1" dirty="0">
                <a:latin typeface="Calibri" charset="0"/>
                <a:ea typeface="ＭＳ Ｐゴシック" charset="-128"/>
              </a:rPr>
              <a:t>any characteristic. </a:t>
            </a:r>
            <a:r>
              <a:rPr lang="en-US" altLang="en-US" sz="1300" b="0" dirty="0">
                <a:latin typeface="Calibri" charset="0"/>
                <a:ea typeface="ＭＳ Ｐゴシック" charset="-128"/>
              </a:rPr>
              <a:t>For example, a student’s height or weight, or the brand of clothing they wear.</a:t>
            </a:r>
            <a:endParaRPr lang="en-US" altLang="en-US" sz="1300" b="1" dirty="0">
              <a:latin typeface="Calibri" charset="0"/>
              <a:ea typeface="ＭＳ Ｐゴシック" charset="-128"/>
            </a:endParaRPr>
          </a:p>
          <a:p>
            <a:pPr marL="742950" lvl="1" indent="-285750">
              <a:buFont typeface="Arial" panose="020B0604020202020204" pitchFamily="34" charset="0"/>
              <a:buChar char="•"/>
            </a:pPr>
            <a:r>
              <a:rPr lang="en-US" altLang="en-US" sz="1300" u="none" dirty="0">
                <a:latin typeface="Calibri" charset="0"/>
                <a:ea typeface="ＭＳ Ｐゴシック" charset="-128"/>
              </a:rPr>
              <a:t>On the other hand, discriminatory harassment involves conduct or communication that is </a:t>
            </a:r>
            <a:r>
              <a:rPr lang="en-US" altLang="en-US" sz="1300" dirty="0">
                <a:latin typeface="Calibri" charset="0"/>
                <a:ea typeface="ＭＳ Ｐゴシック" charset="-128"/>
              </a:rPr>
              <a:t>based on a </a:t>
            </a:r>
            <a:r>
              <a:rPr lang="en-US" altLang="en-US" sz="1300" b="1" dirty="0">
                <a:latin typeface="Calibri" charset="0"/>
                <a:ea typeface="ＭＳ Ｐゴシック" charset="-128"/>
              </a:rPr>
              <a:t>protected class. </a:t>
            </a:r>
            <a:r>
              <a:rPr lang="en-US" altLang="en-US" sz="1300" b="0" dirty="0">
                <a:latin typeface="Calibri" charset="0"/>
                <a:ea typeface="ＭＳ Ｐゴシック" charset="-128"/>
              </a:rPr>
              <a:t>For example, a student’s </a:t>
            </a:r>
            <a:r>
              <a:rPr lang="en-US" altLang="en-US" sz="1300" dirty="0">
                <a:latin typeface="Calibri" charset="0"/>
                <a:ea typeface="ＭＳ Ｐゴシック" charset="-128"/>
              </a:rPr>
              <a:t>sex, race, religion, or sexual orientation.</a:t>
            </a:r>
          </a:p>
          <a:p>
            <a:pPr marL="0" lvl="0" indent="0">
              <a:buFont typeface="Arial" panose="020B0604020202020204" pitchFamily="34" charset="0"/>
              <a:buNone/>
            </a:pPr>
            <a:endParaRPr lang="en-US" altLang="en-US" sz="1300" dirty="0">
              <a:latin typeface="Calibri" charset="0"/>
              <a:ea typeface="ＭＳ Ｐゴシック" charset="-128"/>
            </a:endParaRPr>
          </a:p>
          <a:p>
            <a:pPr marL="0" lvl="0" indent="0">
              <a:buFont typeface="+mj-lt"/>
              <a:buNone/>
            </a:pPr>
            <a:r>
              <a:rPr lang="en-US" altLang="en-US" sz="1300" b="1" dirty="0">
                <a:latin typeface="Calibri" charset="0"/>
                <a:ea typeface="ＭＳ Ｐゴシック" charset="-128"/>
              </a:rPr>
              <a:t>2.  Another key difference is that different LEA employees need to be notified.</a:t>
            </a:r>
            <a:endParaRPr lang="en-US" sz="1300" b="1" dirty="0"/>
          </a:p>
          <a:p>
            <a:pPr marL="724959" lvl="1" indent="-241653">
              <a:buFont typeface="Arial" panose="020B0604020202020204" pitchFamily="34" charset="0"/>
              <a:buChar char="•"/>
            </a:pPr>
            <a:r>
              <a:rPr lang="en-US" altLang="en-US" sz="1300" u="none" dirty="0">
                <a:latin typeface="Calibri" charset="0"/>
                <a:ea typeface="ＭＳ Ｐゴシック" charset="-128"/>
              </a:rPr>
              <a:t>For incidents of HIB, you are going to want to notify the </a:t>
            </a:r>
            <a:r>
              <a:rPr lang="en-US" altLang="en-US" sz="1300" dirty="0">
                <a:latin typeface="Calibri" charset="0"/>
                <a:ea typeface="ＭＳ Ｐゴシック" charset="-128"/>
              </a:rPr>
              <a:t>HIB Coordinator, if they are not already aware.</a:t>
            </a:r>
          </a:p>
          <a:p>
            <a:pPr marL="724959" lvl="1" indent="-241653">
              <a:buFont typeface="Arial" panose="020B0604020202020204" pitchFamily="34" charset="0"/>
              <a:buChar char="•"/>
            </a:pPr>
            <a:r>
              <a:rPr lang="en-US" sz="1300" u="none" dirty="0"/>
              <a:t>For incidents of discriminatory harassment, you need to notify the </a:t>
            </a:r>
            <a:r>
              <a:rPr lang="en-US" sz="1300" dirty="0"/>
              <a:t>Civil Rights Coordinator. </a:t>
            </a:r>
          </a:p>
          <a:p>
            <a:pPr marL="483306" lvl="1" indent="0">
              <a:buFont typeface="Arial" panose="020B0604020202020204" pitchFamily="34" charset="0"/>
              <a:buNone/>
            </a:pPr>
            <a:endParaRPr lang="en-US" altLang="en-US" sz="1300" dirty="0">
              <a:latin typeface="Calibri" charset="0"/>
              <a:ea typeface="ＭＳ Ｐゴシック" charset="-128"/>
            </a:endParaRPr>
          </a:p>
          <a:p>
            <a:pPr marL="0" indent="0">
              <a:buFont typeface="+mj-lt"/>
              <a:buNone/>
            </a:pPr>
            <a:r>
              <a:rPr lang="en-US" sz="1300" b="1" dirty="0"/>
              <a:t>3.  Next, different district policies and procedures will apply.</a:t>
            </a:r>
          </a:p>
          <a:p>
            <a:pPr marL="724959" lvl="1" indent="-241653" defTabSz="966612">
              <a:buFont typeface="Arial" panose="020B0604020202020204" pitchFamily="34" charset="0"/>
              <a:buChar char="•"/>
              <a:defRPr/>
            </a:pPr>
            <a:r>
              <a:rPr lang="en-US" sz="1300" b="0" u="none" dirty="0"/>
              <a:t>For incidents of bullying or harassment that DO NOT involve protected class, the </a:t>
            </a:r>
            <a:r>
              <a:rPr lang="en-US" sz="1300" b="0" dirty="0"/>
              <a:t>HIB</a:t>
            </a:r>
            <a:r>
              <a:rPr lang="en-US" sz="1300" dirty="0"/>
              <a:t> policy and procedure should be applied. That procedure provides for a b</a:t>
            </a:r>
            <a:r>
              <a:rPr lang="en-US" altLang="en-US" sz="1300" dirty="0">
                <a:latin typeface="Calibri" charset="0"/>
                <a:ea typeface="ＭＳ Ｐゴシック" charset="-128"/>
              </a:rPr>
              <a:t>uilding-level complaint with a shorter investigative timeline.</a:t>
            </a:r>
          </a:p>
          <a:p>
            <a:pPr marL="724959" lvl="1" indent="-241653">
              <a:buFont typeface="Arial" panose="020B0604020202020204" pitchFamily="34" charset="0"/>
              <a:buChar char="•"/>
            </a:pPr>
            <a:r>
              <a:rPr lang="en-US" sz="1300" u="none" dirty="0"/>
              <a:t>For incidents of bullying or harassment that DO involve protected class, the n</a:t>
            </a:r>
            <a:r>
              <a:rPr lang="en-US" sz="1300" dirty="0"/>
              <a:t>ondiscrimination or sexual harassment policy and procedure should be applied. Both provide for a distric</a:t>
            </a:r>
            <a:r>
              <a:rPr lang="en-US" altLang="en-US" sz="1300" dirty="0">
                <a:latin typeface="Calibri" charset="0"/>
                <a:ea typeface="ＭＳ Ｐゴシック" charset="-128"/>
              </a:rPr>
              <a:t>t-level complaint with a longer investigative timeline.</a:t>
            </a:r>
          </a:p>
          <a:p>
            <a:pPr marL="483306" lvl="1" indent="0">
              <a:buFont typeface="Arial" panose="020B0604020202020204" pitchFamily="34" charset="0"/>
              <a:buNone/>
            </a:pPr>
            <a:endParaRPr lang="en-US" altLang="en-US" sz="1300" dirty="0">
              <a:latin typeface="Calibri" charset="0"/>
              <a:ea typeface="ＭＳ Ｐゴシック" charset="-128"/>
            </a:endParaRPr>
          </a:p>
          <a:p>
            <a:pPr marL="0" indent="0">
              <a:buFont typeface="+mj-lt"/>
              <a:buNone/>
            </a:pPr>
            <a:r>
              <a:rPr lang="en-US" altLang="en-US" sz="1300" b="1" dirty="0">
                <a:latin typeface="Calibri" charset="0"/>
                <a:ea typeface="ＭＳ Ｐゴシック" charset="-128"/>
              </a:rPr>
              <a:t>4.  Finally, the scope of the school’s response will likely differ.</a:t>
            </a:r>
          </a:p>
          <a:p>
            <a:pPr marL="724959" lvl="1" indent="-241653">
              <a:buFont typeface="Arial" panose="020B0604020202020204" pitchFamily="34" charset="0"/>
              <a:buChar char="•"/>
            </a:pPr>
            <a:r>
              <a:rPr lang="en-US" altLang="en-US" sz="1300" dirty="0">
                <a:latin typeface="Calibri" charset="0"/>
                <a:ea typeface="ＭＳ Ｐゴシック" charset="-128"/>
              </a:rPr>
              <a:t>When addressing incidents of HIB, the response is often student-specific and more limited in nature.</a:t>
            </a:r>
          </a:p>
          <a:p>
            <a:pPr marL="1182159" lvl="2" indent="-241653">
              <a:buFont typeface="Arial" panose="020B0604020202020204" pitchFamily="34" charset="0"/>
              <a:buChar char="•"/>
            </a:pPr>
            <a:r>
              <a:rPr lang="en-US" altLang="en-US" sz="1300" dirty="0">
                <a:latin typeface="Calibri" charset="0"/>
                <a:ea typeface="ＭＳ Ｐゴシック" charset="-128"/>
              </a:rPr>
              <a:t>In other words, the school typically asks: Did the conduct occur, and if so, how should we discipline the perpetrator?</a:t>
            </a:r>
          </a:p>
          <a:p>
            <a:pPr marL="724959" lvl="1" indent="-241653">
              <a:buFont typeface="Arial" panose="020B0604020202020204" pitchFamily="34" charset="0"/>
              <a:buChar char="•"/>
            </a:pPr>
            <a:r>
              <a:rPr lang="en-US" altLang="en-US" sz="1300" dirty="0">
                <a:latin typeface="Calibri" charset="0"/>
                <a:ea typeface="ＭＳ Ｐゴシック" charset="-128"/>
              </a:rPr>
              <a:t>When addressing incidents of discriminatory harassment, however, the response often needs to be systemic in addition to student-specific. </a:t>
            </a:r>
          </a:p>
          <a:p>
            <a:pPr marL="1182159" lvl="2" indent="-241653">
              <a:buFont typeface="Arial" panose="020B0604020202020204" pitchFamily="34" charset="0"/>
              <a:buChar char="•"/>
            </a:pPr>
            <a:r>
              <a:rPr lang="en-US" altLang="en-US" sz="1300" dirty="0">
                <a:latin typeface="Calibri" charset="0"/>
                <a:ea typeface="ＭＳ Ｐゴシック" charset="-128"/>
              </a:rPr>
              <a:t>In other words, the school asks: Did the conduct occur, and if so, how should we discipline the student, </a:t>
            </a:r>
            <a:r>
              <a:rPr lang="en-US" altLang="en-US" sz="1300" i="1" dirty="0">
                <a:latin typeface="Calibri" charset="0"/>
                <a:ea typeface="ＭＳ Ｐゴシック" charset="-128"/>
              </a:rPr>
              <a:t>and </a:t>
            </a:r>
            <a:r>
              <a:rPr lang="en-US" altLang="en-US" sz="1300" i="0" dirty="0">
                <a:latin typeface="Calibri" charset="0"/>
                <a:ea typeface="ＭＳ Ｐゴシック" charset="-128"/>
              </a:rPr>
              <a:t>could this incident indicate a broader problem in this school or district?</a:t>
            </a:r>
            <a:endParaRPr lang="en-US" altLang="en-US" sz="1300" dirty="0">
              <a:latin typeface="Calibri" charset="0"/>
              <a:ea typeface="ＭＳ Ｐゴシック" charset="-128"/>
            </a:endParaRPr>
          </a:p>
          <a:p>
            <a:pPr marL="724959" lvl="1" indent="-241653">
              <a:buFont typeface="Arial" panose="020B0604020202020204" pitchFamily="34" charset="0"/>
              <a:buChar char="•"/>
            </a:pPr>
            <a:endParaRPr lang="en-US" altLang="en-US" sz="1300" dirty="0">
              <a:latin typeface="Calibri" charset="0"/>
              <a:ea typeface="ＭＳ Ｐゴシック" charset="-128"/>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16</a:t>
            </a:fld>
            <a:endParaRPr lang="en-US"/>
          </a:p>
        </p:txBody>
      </p:sp>
    </p:spTree>
    <p:extLst>
      <p:ext uri="{BB962C8B-B14F-4D97-AF65-F5344CB8AC3E}">
        <p14:creationId xmlns:p14="http://schemas.microsoft.com/office/powerpoint/2010/main" val="2918434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pPr marL="0" indent="0">
              <a:buFont typeface="Arial" panose="020B0604020202020204" pitchFamily="34" charset="0"/>
              <a:buNone/>
            </a:pPr>
            <a:r>
              <a:rPr lang="en-US" sz="1400" b="0" u="none" dirty="0"/>
              <a:t>School employees also need to be able to tell when an incident meets the definition of sexual harassment, which is a form of discriminatory harassment.</a:t>
            </a:r>
          </a:p>
          <a:p>
            <a:pPr marL="0" indent="0">
              <a:buFont typeface="Arial" panose="020B0604020202020204" pitchFamily="34" charset="0"/>
              <a:buNone/>
            </a:pPr>
            <a:r>
              <a:rPr lang="en-US" sz="1400" b="0" u="none" dirty="0"/>
              <a:t>For purposes of this training, we are going to focus on sexual harassment that occurs </a:t>
            </a:r>
            <a:r>
              <a:rPr lang="en-US" sz="1400" b="1" u="none" dirty="0"/>
              <a:t>between students, </a:t>
            </a:r>
            <a:r>
              <a:rPr lang="en-US" sz="1400" b="0" u="none" dirty="0"/>
              <a:t>and we will use the definition found in </a:t>
            </a:r>
            <a:r>
              <a:rPr lang="en-US" sz="1400" b="1" u="none" dirty="0"/>
              <a:t>state law</a:t>
            </a:r>
            <a:r>
              <a:rPr lang="en-US" sz="1400" b="0" u="none" dirty="0"/>
              <a:t>, which is:</a:t>
            </a:r>
          </a:p>
          <a:p>
            <a:pPr marL="171450" indent="-171450">
              <a:buFont typeface="Arial" panose="020B0604020202020204" pitchFamily="34" charset="0"/>
              <a:buChar char="•"/>
            </a:pPr>
            <a:endParaRPr lang="en-US" sz="1400" b="0" u="none" dirty="0"/>
          </a:p>
          <a:p>
            <a:pPr marL="514350" indent="-514350">
              <a:buFont typeface="+mj-lt"/>
              <a:buAutoNum type="arabicPeriod"/>
            </a:pPr>
            <a:r>
              <a:rPr lang="en-US" sz="1400" dirty="0"/>
              <a:t>Unwelcome conduct or communication that is</a:t>
            </a:r>
          </a:p>
          <a:p>
            <a:pPr marL="514350" indent="-514350">
              <a:buFont typeface="+mj-lt"/>
              <a:buAutoNum type="arabicPeriod"/>
            </a:pPr>
            <a:r>
              <a:rPr lang="en-US" sz="1400" dirty="0"/>
              <a:t>Sexual in nature and</a:t>
            </a:r>
          </a:p>
          <a:p>
            <a:pPr marL="514350" indent="-514350">
              <a:buFont typeface="+mj-lt"/>
              <a:buAutoNum type="arabicPeriod"/>
            </a:pPr>
            <a:r>
              <a:rPr lang="en-US" sz="1400" dirty="0"/>
              <a:t>Creates a hostile environment.</a:t>
            </a:r>
          </a:p>
          <a:p>
            <a:pPr marL="0" indent="0">
              <a:buFont typeface="Arial" panose="020B0604020202020204" pitchFamily="34" charset="0"/>
              <a:buNone/>
            </a:pPr>
            <a:endParaRPr lang="en-US" sz="1400" b="0" u="none" dirty="0"/>
          </a:p>
          <a:p>
            <a:pPr marL="0" indent="0">
              <a:buFont typeface="Arial" panose="020B0604020202020204" pitchFamily="34" charset="0"/>
              <a:buNone/>
            </a:pPr>
            <a:r>
              <a:rPr lang="en-US" sz="1400" b="1" u="sng" dirty="0"/>
              <a:t>ADDITIONAL CONTEXT</a:t>
            </a:r>
          </a:p>
          <a:p>
            <a:pPr marL="0" indent="0">
              <a:buFont typeface="Arial" panose="020B0604020202020204" pitchFamily="34" charset="0"/>
              <a:buNone/>
            </a:pPr>
            <a:r>
              <a:rPr lang="en-US" sz="1400" b="0" u="none" dirty="0"/>
              <a:t>Employees also need to receive training on their obligation to recognize and respond to sex-based harassment under federal law (Title IX). For more information on school employees’ obligations under federal law, you can access and view OSPI’s training module covering sex-based harassment under Title IX, which can be accessed on OSPI’s </a:t>
            </a:r>
            <a:r>
              <a:rPr lang="en-US" sz="2000" dirty="0">
                <a:hlinkClick r:id="rId3"/>
              </a:rPr>
              <a:t>Sexual Harassment in Washington K–12 Public Schools (ospi.k12.wa.us)</a:t>
            </a:r>
            <a:r>
              <a:rPr lang="en-US" sz="2000" dirty="0"/>
              <a:t> webpage.</a:t>
            </a:r>
            <a:r>
              <a:rPr lang="en-US" sz="1400" b="0" u="none" dirty="0"/>
              <a:t> </a:t>
            </a:r>
          </a:p>
          <a:p>
            <a:pPr marL="0" indent="0">
              <a:buFont typeface="Arial" panose="020B0604020202020204" pitchFamily="34" charset="0"/>
              <a:buNone/>
            </a:pPr>
            <a:endParaRPr lang="en-US" sz="1400" b="0" u="none" dirty="0"/>
          </a:p>
          <a:p>
            <a:pPr defTabSz="966612">
              <a:defRPr/>
            </a:pPr>
            <a:endParaRPr lang="en-US" b="0" baseline="0" dirty="0"/>
          </a:p>
          <a:p>
            <a:endParaRPr lang="en-US" b="1" u="sng" dirty="0"/>
          </a:p>
        </p:txBody>
      </p:sp>
      <p:sp>
        <p:nvSpPr>
          <p:cNvPr id="4" name="Slide Number Placeholder 3"/>
          <p:cNvSpPr>
            <a:spLocks noGrp="1"/>
          </p:cNvSpPr>
          <p:nvPr>
            <p:ph type="sldNum" sz="quarter" idx="5"/>
          </p:nvPr>
        </p:nvSpPr>
        <p:spPr/>
        <p:txBody>
          <a:bodyPr/>
          <a:lstStyle/>
          <a:p>
            <a:fld id="{71CD1C34-72C1-4C67-AAFF-0B8CE9936A77}" type="slidenum">
              <a:rPr lang="en-US" smtClean="0"/>
              <a:t>17</a:t>
            </a:fld>
            <a:endParaRPr lang="en-US"/>
          </a:p>
        </p:txBody>
      </p:sp>
    </p:spTree>
    <p:extLst>
      <p:ext uri="{BB962C8B-B14F-4D97-AF65-F5344CB8AC3E}">
        <p14:creationId xmlns:p14="http://schemas.microsoft.com/office/powerpoint/2010/main" val="483429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u="sng" dirty="0">
                <a:latin typeface="Calibri" charset="0"/>
                <a:ea typeface="ＭＳ Ｐゴシック" charset="-128"/>
              </a:rPr>
              <a:t>PRESENTER NOTES</a:t>
            </a:r>
          </a:p>
          <a:p>
            <a:r>
              <a:rPr lang="en-US" sz="1200" dirty="0"/>
              <a:t>When analyzing whether sexual harassment may have occurred, we need to start with the first element: </a:t>
            </a:r>
            <a:r>
              <a:rPr lang="en-US" sz="1200" b="1" dirty="0"/>
              <a:t>Was the conduct or communication “unwelcome?” </a:t>
            </a:r>
          </a:p>
          <a:p>
            <a:pPr marL="171450" indent="-171450">
              <a:buFont typeface="Arial" panose="020B0604020202020204" pitchFamily="34" charset="0"/>
              <a:buChar char="•"/>
            </a:pPr>
            <a:r>
              <a:rPr lang="en-US" sz="1200" dirty="0"/>
              <a:t>Conduct or communication is considered “unwelcome” if the student did not request or invite it and perceived the conduct as offensive or undesirable.</a:t>
            </a:r>
          </a:p>
          <a:p>
            <a:pPr marL="171450" indent="-171450">
              <a:buFont typeface="Arial" panose="020B0604020202020204" pitchFamily="34" charset="0"/>
              <a:buChar char="•"/>
            </a:pPr>
            <a:r>
              <a:rPr lang="en-US" sz="1200" dirty="0"/>
              <a:t>Additional factors to consider are the student’s age, the nature and severity of the conduct or communication, and whether the student was capable of welcoming the sexual conduct or communication.</a:t>
            </a:r>
          </a:p>
          <a:p>
            <a:endParaRPr lang="en-US" sz="1200" dirty="0"/>
          </a:p>
          <a:p>
            <a:r>
              <a:rPr lang="en-US" sz="1200" dirty="0"/>
              <a:t>Remember: just because a student submits to the conduct or fails to object does not mean that the conduct was welcome. </a:t>
            </a:r>
          </a:p>
          <a:p>
            <a:pPr marL="171450" indent="-171450">
              <a:buFont typeface="Arial" panose="020B0604020202020204" pitchFamily="34" charset="0"/>
              <a:buChar char="•"/>
            </a:pPr>
            <a:r>
              <a:rPr lang="en-US" sz="1200" i="0" dirty="0"/>
              <a:t>As just one example, </a:t>
            </a:r>
            <a:r>
              <a:rPr lang="en-US" sz="1200" dirty="0"/>
              <a:t>consider a situation where a male high school student willingly kisses a female student on one occasion. When the he subsequently attempts to kiss her again, she objects, but he kisses her anyway. This subsequent kiss would be considered “unwelcome” even though the student welcomed the first kiss. </a:t>
            </a:r>
          </a:p>
          <a:p>
            <a:pPr defTabSz="966612">
              <a:defRPr/>
            </a:pPr>
            <a:endParaRPr lang="en-US" b="0" baseline="0" dirty="0"/>
          </a:p>
          <a:p>
            <a:endParaRPr lang="en-US" b="1" u="sng" dirty="0"/>
          </a:p>
        </p:txBody>
      </p:sp>
      <p:sp>
        <p:nvSpPr>
          <p:cNvPr id="4" name="Slide Number Placeholder 3"/>
          <p:cNvSpPr>
            <a:spLocks noGrp="1"/>
          </p:cNvSpPr>
          <p:nvPr>
            <p:ph type="sldNum" sz="quarter" idx="5"/>
          </p:nvPr>
        </p:nvSpPr>
        <p:spPr/>
        <p:txBody>
          <a:bodyPr/>
          <a:lstStyle/>
          <a:p>
            <a:fld id="{71CD1C34-72C1-4C67-AAFF-0B8CE9936A77}" type="slidenum">
              <a:rPr lang="en-US" smtClean="0"/>
              <a:t>18</a:t>
            </a:fld>
            <a:endParaRPr lang="en-US"/>
          </a:p>
        </p:txBody>
      </p:sp>
    </p:spTree>
    <p:extLst>
      <p:ext uri="{BB962C8B-B14F-4D97-AF65-F5344CB8AC3E}">
        <p14:creationId xmlns:p14="http://schemas.microsoft.com/office/powerpoint/2010/main" val="2853509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u="sng" dirty="0">
                <a:latin typeface="Calibri" charset="0"/>
                <a:ea typeface="ＭＳ Ｐゴシック" charset="-128"/>
              </a:rPr>
              <a:t>PRESENTER NOTES</a:t>
            </a:r>
          </a:p>
          <a:p>
            <a:r>
              <a:rPr lang="en-US" sz="1200" dirty="0"/>
              <a:t>If the conduct was unwelcome, we next analyze the second element: </a:t>
            </a:r>
            <a:r>
              <a:rPr lang="en-US" sz="1200" b="1" dirty="0"/>
              <a:t>Whether it was sexual in nature</a:t>
            </a:r>
            <a:r>
              <a:rPr lang="en-US" sz="1200" dirty="0"/>
              <a:t>. </a:t>
            </a:r>
          </a:p>
          <a:p>
            <a:endParaRPr lang="en-US" sz="1200" dirty="0">
              <a:solidFill>
                <a:srgbClr val="40403D"/>
              </a:solidFill>
            </a:endParaRPr>
          </a:p>
          <a:p>
            <a:r>
              <a:rPr lang="en-US" sz="1200" dirty="0">
                <a:solidFill>
                  <a:srgbClr val="40403D"/>
                </a:solidFill>
              </a:rPr>
              <a:t>For example:</a:t>
            </a:r>
          </a:p>
          <a:p>
            <a:pPr marL="342900" indent="-342900">
              <a:buFont typeface="Arial" panose="020B0604020202020204" pitchFamily="34" charset="0"/>
              <a:buChar char="•"/>
            </a:pPr>
            <a:r>
              <a:rPr lang="en-US" sz="1200" dirty="0">
                <a:solidFill>
                  <a:srgbClr val="40403D"/>
                </a:solidFill>
              </a:rPr>
              <a:t>Touching or grabbing a student’s body </a:t>
            </a:r>
          </a:p>
          <a:p>
            <a:pPr marL="342900" indent="-342900">
              <a:buFont typeface="Arial" panose="020B0604020202020204" pitchFamily="34" charset="0"/>
              <a:buChar char="•"/>
            </a:pPr>
            <a:r>
              <a:rPr lang="en-US" sz="1200" dirty="0">
                <a:solidFill>
                  <a:srgbClr val="40403D"/>
                </a:solidFill>
              </a:rPr>
              <a:t>Catcalling or sexually-suggestive whistling</a:t>
            </a:r>
          </a:p>
          <a:p>
            <a:pPr marL="342900" indent="-342900">
              <a:buFont typeface="Arial" panose="020B0604020202020204" pitchFamily="34" charset="0"/>
              <a:buChar char="•"/>
            </a:pPr>
            <a:r>
              <a:rPr lang="en-US" sz="1200" dirty="0">
                <a:solidFill>
                  <a:srgbClr val="40403D"/>
                </a:solidFill>
              </a:rPr>
              <a:t>Making sexual jokes or remarks</a:t>
            </a:r>
          </a:p>
          <a:p>
            <a:pPr marL="342900" indent="-342900">
              <a:buFont typeface="Arial" panose="020B0604020202020204" pitchFamily="34" charset="0"/>
              <a:buChar char="•"/>
            </a:pPr>
            <a:r>
              <a:rPr lang="en-US" sz="1200" dirty="0">
                <a:solidFill>
                  <a:srgbClr val="40403D"/>
                </a:solidFill>
              </a:rPr>
              <a:t>Spreading rumors about a student’s sexual history</a:t>
            </a:r>
          </a:p>
          <a:p>
            <a:pPr marL="342900" indent="-342900">
              <a:buFont typeface="Arial" panose="020B0604020202020204" pitchFamily="34" charset="0"/>
              <a:buChar char="•"/>
            </a:pPr>
            <a:r>
              <a:rPr lang="en-US" sz="1200" dirty="0">
                <a:solidFill>
                  <a:srgbClr val="40403D"/>
                </a:solidFill>
              </a:rPr>
              <a:t>Pressuring someone for sexual favors</a:t>
            </a:r>
          </a:p>
          <a:p>
            <a:pPr marL="342900" indent="-342900">
              <a:buFont typeface="Arial" panose="020B0604020202020204" pitchFamily="34" charset="0"/>
              <a:buChar char="•"/>
            </a:pPr>
            <a:r>
              <a:rPr lang="en-US" sz="1200" dirty="0">
                <a:solidFill>
                  <a:srgbClr val="40403D"/>
                </a:solidFill>
              </a:rPr>
              <a:t>Sending sexually explicit texts, emails, or photos</a:t>
            </a:r>
          </a:p>
          <a:p>
            <a:pPr marL="342900" indent="-342900">
              <a:buFont typeface="Arial" panose="020B0604020202020204" pitchFamily="34" charset="0"/>
              <a:buChar char="•"/>
            </a:pPr>
            <a:r>
              <a:rPr lang="en-US" sz="1200" dirty="0">
                <a:solidFill>
                  <a:srgbClr val="40403D"/>
                </a:solidFill>
              </a:rPr>
              <a:t>Forcible sexual contact or rape</a:t>
            </a:r>
          </a:p>
          <a:p>
            <a:endParaRPr lang="en-US" b="1" u="sng" dirty="0"/>
          </a:p>
        </p:txBody>
      </p:sp>
      <p:sp>
        <p:nvSpPr>
          <p:cNvPr id="4" name="Slide Number Placeholder 3"/>
          <p:cNvSpPr>
            <a:spLocks noGrp="1"/>
          </p:cNvSpPr>
          <p:nvPr>
            <p:ph type="sldNum" sz="quarter" idx="5"/>
          </p:nvPr>
        </p:nvSpPr>
        <p:spPr/>
        <p:txBody>
          <a:bodyPr/>
          <a:lstStyle/>
          <a:p>
            <a:fld id="{71CD1C34-72C1-4C67-AAFF-0B8CE9936A77}" type="slidenum">
              <a:rPr lang="en-US" smtClean="0"/>
              <a:t>19</a:t>
            </a:fld>
            <a:endParaRPr lang="en-US"/>
          </a:p>
        </p:txBody>
      </p:sp>
    </p:spTree>
    <p:extLst>
      <p:ext uri="{BB962C8B-B14F-4D97-AF65-F5344CB8AC3E}">
        <p14:creationId xmlns:p14="http://schemas.microsoft.com/office/powerpoint/2010/main" val="2822763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b="0" u="none" dirty="0"/>
              <a:t>This training module is called Protecting Students from Discrimination and Eliminating Bias in Washington Public Schools.</a:t>
            </a:r>
          </a:p>
          <a:p>
            <a:endParaRPr lang="en-US" b="0" u="none" dirty="0"/>
          </a:p>
        </p:txBody>
      </p:sp>
      <p:sp>
        <p:nvSpPr>
          <p:cNvPr id="4" name="Slide Number Placeholder 3"/>
          <p:cNvSpPr>
            <a:spLocks noGrp="1"/>
          </p:cNvSpPr>
          <p:nvPr>
            <p:ph type="sldNum" sz="quarter" idx="5"/>
          </p:nvPr>
        </p:nvSpPr>
        <p:spPr/>
        <p:txBody>
          <a:bodyPr/>
          <a:lstStyle/>
          <a:p>
            <a:fld id="{71CD1C34-72C1-4C67-AAFF-0B8CE9936A77}" type="slidenum">
              <a:rPr lang="en-US" smtClean="0"/>
              <a:t>2</a:t>
            </a:fld>
            <a:endParaRPr lang="en-US"/>
          </a:p>
        </p:txBody>
      </p:sp>
    </p:spTree>
    <p:extLst>
      <p:ext uri="{BB962C8B-B14F-4D97-AF65-F5344CB8AC3E}">
        <p14:creationId xmlns:p14="http://schemas.microsoft.com/office/powerpoint/2010/main" val="1088194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300" b="1" u="sng" dirty="0">
                <a:latin typeface="Calibri" charset="0"/>
                <a:ea typeface="ＭＳ Ｐゴシック" charset="-128"/>
              </a:rPr>
              <a:t>PRESENTER NOTES</a:t>
            </a:r>
          </a:p>
          <a:p>
            <a:pPr marL="0" indent="0">
              <a:buFont typeface="Arial" panose="020B0604020202020204" pitchFamily="34" charset="0"/>
              <a:buNone/>
            </a:pPr>
            <a:r>
              <a:rPr lang="en-US" altLang="en-US" sz="1300" dirty="0">
                <a:latin typeface="Calibri" charset="0"/>
                <a:ea typeface="ＭＳ Ｐゴシック" charset="-128"/>
              </a:rPr>
              <a:t>Finally, we analyze the third element: </a:t>
            </a:r>
            <a:r>
              <a:rPr lang="en-US" altLang="en-US" sz="1300" b="1" dirty="0">
                <a:latin typeface="Calibri" charset="0"/>
                <a:ea typeface="ＭＳ Ｐゴシック" charset="-128"/>
              </a:rPr>
              <a:t>Whether, because of the conduct, a hostile environment was created for the targeted student or other students</a:t>
            </a:r>
            <a:r>
              <a:rPr lang="en-US" altLang="en-US" sz="1300" dirty="0">
                <a:latin typeface="Calibri" charset="0"/>
                <a:ea typeface="ＭＳ Ｐゴシック" charset="-128"/>
              </a:rPr>
              <a:t>.</a:t>
            </a:r>
            <a:endParaRPr lang="en-US" altLang="en-US" dirty="0">
              <a:latin typeface="Calibri" charset="0"/>
              <a:ea typeface="ＭＳ Ｐゴシック" charset="-128"/>
            </a:endParaRPr>
          </a:p>
          <a:p>
            <a:pPr marL="0" indent="0">
              <a:buFont typeface="Arial" panose="020B0604020202020204" pitchFamily="34" charset="0"/>
              <a:buNone/>
            </a:pPr>
            <a:endParaRPr lang="en-US" altLang="en-US" sz="1300" dirty="0">
              <a:latin typeface="Calibri" charset="0"/>
              <a:ea typeface="ＭＳ Ｐゴシック" charset="-128"/>
            </a:endParaRPr>
          </a:p>
          <a:p>
            <a:pPr marL="0" indent="0">
              <a:buFont typeface="Arial" panose="020B0604020202020204" pitchFamily="34" charset="0"/>
              <a:buNone/>
            </a:pPr>
            <a:r>
              <a:rPr lang="en-US" altLang="en-US" sz="1300" dirty="0">
                <a:latin typeface="Calibri" charset="0"/>
                <a:ea typeface="ＭＳ Ｐゴシック" charset="-128"/>
              </a:rPr>
              <a:t>As we covered earlier in the training, a</a:t>
            </a:r>
            <a:r>
              <a:rPr lang="en-US" b="0" dirty="0"/>
              <a:t> </a:t>
            </a:r>
            <a:r>
              <a:rPr lang="en-US" b="0" u="none" dirty="0"/>
              <a:t>hostile environment</a:t>
            </a:r>
            <a:r>
              <a:rPr lang="en-US" b="0" u="none" baseline="0" dirty="0"/>
              <a:t> </a:t>
            </a:r>
            <a:r>
              <a:rPr lang="en-US" b="0" baseline="0" dirty="0"/>
              <a:t>is created when conduct is so severe, persistent, </a:t>
            </a:r>
            <a:r>
              <a:rPr lang="en-US" b="1" i="1" baseline="0" dirty="0"/>
              <a:t>or</a:t>
            </a:r>
            <a:r>
              <a:rPr lang="en-US" b="0" baseline="0" dirty="0"/>
              <a:t> pervasive that it affects a student’s ability to participate in or benefit from the school’s programs or activities.</a:t>
            </a:r>
          </a:p>
          <a:p>
            <a:endParaRPr lang="en-US" b="1" u="sng" dirty="0"/>
          </a:p>
        </p:txBody>
      </p:sp>
      <p:sp>
        <p:nvSpPr>
          <p:cNvPr id="4" name="Slide Number Placeholder 3"/>
          <p:cNvSpPr>
            <a:spLocks noGrp="1"/>
          </p:cNvSpPr>
          <p:nvPr>
            <p:ph type="sldNum" sz="quarter" idx="5"/>
          </p:nvPr>
        </p:nvSpPr>
        <p:spPr/>
        <p:txBody>
          <a:bodyPr/>
          <a:lstStyle/>
          <a:p>
            <a:fld id="{71CD1C34-72C1-4C67-AAFF-0B8CE9936A77}" type="slidenum">
              <a:rPr lang="en-US" smtClean="0"/>
              <a:t>20</a:t>
            </a:fld>
            <a:endParaRPr lang="en-US"/>
          </a:p>
        </p:txBody>
      </p:sp>
    </p:spTree>
    <p:extLst>
      <p:ext uri="{BB962C8B-B14F-4D97-AF65-F5344CB8AC3E}">
        <p14:creationId xmlns:p14="http://schemas.microsoft.com/office/powerpoint/2010/main" val="3558681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PRESENTER NOTES:</a:t>
            </a:r>
          </a:p>
          <a:p>
            <a:r>
              <a:rPr lang="en-US" sz="1400" b="0" u="none" dirty="0"/>
              <a:t>We can’t expect students or parents to necessarily understand the legal definitions we just covered, or to know when or if the conduct or communication they are experiencing is discriminatory.</a:t>
            </a:r>
          </a:p>
          <a:p>
            <a:endParaRPr lang="en-US" sz="1400" b="0" u="none" dirty="0"/>
          </a:p>
          <a:p>
            <a:r>
              <a:rPr lang="en-US" sz="1400" b="0" u="none" dirty="0"/>
              <a:t>Instead, we may hear them using any of the following words to describe their experience:</a:t>
            </a:r>
          </a:p>
          <a:p>
            <a:pPr marL="285750" indent="-285750">
              <a:buFont typeface="Arial" panose="020B0604020202020204" pitchFamily="34" charset="0"/>
              <a:buChar char="•"/>
            </a:pPr>
            <a:r>
              <a:rPr lang="en-US" sz="1300" dirty="0"/>
              <a:t>Harassment</a:t>
            </a:r>
          </a:p>
          <a:p>
            <a:pPr marL="285750" indent="-285750">
              <a:buFont typeface="Arial" panose="020B0604020202020204" pitchFamily="34" charset="0"/>
              <a:buChar char="•"/>
            </a:pPr>
            <a:r>
              <a:rPr lang="en-US" sz="1300" dirty="0"/>
              <a:t>Bullying</a:t>
            </a:r>
          </a:p>
          <a:p>
            <a:pPr marL="285750" indent="-285750">
              <a:buFont typeface="Arial" panose="020B0604020202020204" pitchFamily="34" charset="0"/>
              <a:buChar char="•"/>
            </a:pPr>
            <a:r>
              <a:rPr lang="en-US" sz="1300" dirty="0"/>
              <a:t>Taunting</a:t>
            </a:r>
          </a:p>
          <a:p>
            <a:pPr marL="285750" indent="-285750">
              <a:buFont typeface="Arial" panose="020B0604020202020204" pitchFamily="34" charset="0"/>
              <a:buChar char="•"/>
            </a:pPr>
            <a:r>
              <a:rPr lang="en-US" sz="1300" dirty="0"/>
              <a:t>Assault</a:t>
            </a:r>
          </a:p>
          <a:p>
            <a:pPr marL="285750" indent="-285750">
              <a:buFont typeface="Arial" panose="020B0604020202020204" pitchFamily="34" charset="0"/>
              <a:buChar char="•"/>
            </a:pPr>
            <a:r>
              <a:rPr lang="en-US" sz="1300" dirty="0"/>
              <a:t>Teasing</a:t>
            </a:r>
          </a:p>
          <a:p>
            <a:pPr marL="285750" indent="-285750">
              <a:buFont typeface="Arial" panose="020B0604020202020204" pitchFamily="34" charset="0"/>
              <a:buChar char="•"/>
            </a:pPr>
            <a:r>
              <a:rPr lang="en-US" sz="1300" dirty="0"/>
              <a:t>Sexting</a:t>
            </a:r>
          </a:p>
          <a:p>
            <a:pPr marL="285750" indent="-285750">
              <a:buFont typeface="Arial" panose="020B0604020202020204" pitchFamily="34" charset="0"/>
              <a:buChar char="•"/>
            </a:pPr>
            <a:r>
              <a:rPr lang="en-US" sz="1300" dirty="0"/>
              <a:t>Cyberbullying</a:t>
            </a:r>
          </a:p>
          <a:p>
            <a:pPr marL="285750" indent="-285750">
              <a:buFont typeface="Arial" panose="020B0604020202020204" pitchFamily="34" charset="0"/>
              <a:buChar char="•"/>
            </a:pPr>
            <a:r>
              <a:rPr lang="en-US" sz="1300" dirty="0"/>
              <a:t>Name calling</a:t>
            </a:r>
          </a:p>
          <a:p>
            <a:pPr marL="285750" indent="-285750">
              <a:buFont typeface="Arial" panose="020B0604020202020204" pitchFamily="34" charset="0"/>
              <a:buChar char="•"/>
            </a:pPr>
            <a:r>
              <a:rPr lang="en-US" sz="1300" dirty="0"/>
              <a:t>Threatening</a:t>
            </a:r>
          </a:p>
          <a:p>
            <a:endParaRPr lang="en-US" sz="13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dirty="0"/>
              <a:t>That is why it is our job and responsibility, as school employees, to listen to what they are describing. We have to be able to assess the nature of the conduct itself, even if the student or parent isn’t using the words “discrimination,” “discriminatory harassment,” or “sexual harassment.” </a:t>
            </a:r>
            <a:r>
              <a:rPr lang="en-US" sz="1200" b="1" u="none" dirty="0"/>
              <a:t>If the conduct is based on any protected class, we must identify it as a possible civil rights/discrimination issue.</a:t>
            </a:r>
          </a:p>
          <a:p>
            <a:endParaRPr lang="en-US" sz="1300" dirty="0"/>
          </a:p>
          <a:p>
            <a:r>
              <a:rPr lang="en-US" sz="1300" b="1" dirty="0"/>
              <a:t>[CLICK]</a:t>
            </a:r>
          </a:p>
          <a:p>
            <a:endParaRPr lang="en-US" sz="1300" b="1" dirty="0"/>
          </a:p>
          <a:p>
            <a:r>
              <a:rPr lang="en-US" sz="1300" b="0" dirty="0"/>
              <a:t>The bottom line is that it is up to </a:t>
            </a:r>
            <a:r>
              <a:rPr lang="en-US" sz="1300" b="0" i="1" dirty="0"/>
              <a:t>us</a:t>
            </a:r>
            <a:r>
              <a:rPr lang="en-US" sz="1300" b="0" dirty="0"/>
              <a:t> to recognize when conduct may be discriminatory.</a:t>
            </a:r>
          </a:p>
          <a:p>
            <a:endParaRPr lang="en-US" sz="1300" b="0" dirty="0"/>
          </a:p>
          <a:p>
            <a:r>
              <a:rPr lang="en-US" sz="1300" dirty="0"/>
              <a:t>The next section of this module will help us understand what to do when that happens.</a:t>
            </a:r>
          </a:p>
          <a:p>
            <a:endParaRPr lang="en-US" sz="1300" dirty="0"/>
          </a:p>
          <a:p>
            <a:endParaRPr lang="en-US" dirty="0"/>
          </a:p>
        </p:txBody>
      </p:sp>
      <p:sp>
        <p:nvSpPr>
          <p:cNvPr id="4" name="Slide Number Placeholder 3"/>
          <p:cNvSpPr>
            <a:spLocks noGrp="1"/>
          </p:cNvSpPr>
          <p:nvPr>
            <p:ph type="sldNum" sz="quarter" idx="10"/>
          </p:nvPr>
        </p:nvSpPr>
        <p:spPr/>
        <p:txBody>
          <a:bodyPr/>
          <a:lstStyle/>
          <a:p>
            <a:fld id="{4743F1E3-71E9-4C9D-979A-507005575817}" type="slidenum">
              <a:rPr lang="en-US" smtClean="0"/>
              <a:t>21</a:t>
            </a:fld>
            <a:endParaRPr lang="en-US"/>
          </a:p>
        </p:txBody>
      </p:sp>
    </p:spTree>
    <p:extLst>
      <p:ext uri="{BB962C8B-B14F-4D97-AF65-F5344CB8AC3E}">
        <p14:creationId xmlns:p14="http://schemas.microsoft.com/office/powerpoint/2010/main" val="1155646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dirty="0"/>
              <a:t>The second section of this training module is focused on responding to potential discrimination. In other words, if a school employee sees or hears about possible discrimination, what must they do in response? Similarly, if a school receives a discrimination complaint, how should it respond?</a:t>
            </a:r>
          </a:p>
        </p:txBody>
      </p:sp>
      <p:sp>
        <p:nvSpPr>
          <p:cNvPr id="4" name="Slide Number Placeholder 3"/>
          <p:cNvSpPr>
            <a:spLocks noGrp="1"/>
          </p:cNvSpPr>
          <p:nvPr>
            <p:ph type="sldNum" sz="quarter" idx="5"/>
          </p:nvPr>
        </p:nvSpPr>
        <p:spPr/>
        <p:txBody>
          <a:bodyPr/>
          <a:lstStyle/>
          <a:p>
            <a:fld id="{71CD1C34-72C1-4C67-AAFF-0B8CE9936A77}" type="slidenum">
              <a:rPr lang="en-US" smtClean="0"/>
              <a:t>22</a:t>
            </a:fld>
            <a:endParaRPr lang="en-US"/>
          </a:p>
        </p:txBody>
      </p:sp>
    </p:spTree>
    <p:extLst>
      <p:ext uri="{BB962C8B-B14F-4D97-AF65-F5344CB8AC3E}">
        <p14:creationId xmlns:p14="http://schemas.microsoft.com/office/powerpoint/2010/main" val="4201641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u="sng" dirty="0"/>
              <a:t>PRESENTER NOTES</a:t>
            </a:r>
          </a:p>
          <a:p>
            <a:r>
              <a:rPr lang="en-US" sz="1300" dirty="0"/>
              <a:t>Most importantly, as school employees, we need to remember that we </a:t>
            </a:r>
            <a:r>
              <a:rPr lang="en-US" sz="1300" i="1" dirty="0"/>
              <a:t>all</a:t>
            </a:r>
            <a:r>
              <a:rPr lang="en-US" sz="1300" dirty="0"/>
              <a:t> have a duty to respond to all potential discrimination, including discriminatory and sexual harassment. The general rule is </a:t>
            </a:r>
            <a:r>
              <a:rPr lang="en-US" sz="1300" b="0" dirty="0"/>
              <a:t>once on notice </a:t>
            </a:r>
            <a:r>
              <a:rPr lang="en-US" sz="1300" dirty="0"/>
              <a:t>a school must:</a:t>
            </a:r>
          </a:p>
          <a:p>
            <a:pPr marL="342900" indent="-342900">
              <a:buFont typeface="+mj-lt"/>
              <a:buAutoNum type="arabicPeriod"/>
            </a:pPr>
            <a:r>
              <a:rPr lang="en-US" sz="1300" dirty="0"/>
              <a:t>Investigate to determine what happened and the resulting impact upon students, and</a:t>
            </a:r>
          </a:p>
          <a:p>
            <a:pPr marL="342900" indent="-342900">
              <a:buFont typeface="+mj-lt"/>
              <a:buAutoNum type="arabicPeriod"/>
            </a:pPr>
            <a:r>
              <a:rPr lang="en-US" sz="1300" dirty="0"/>
              <a:t>If the school finds that discrimination has occurred, it must take prompt and effective steps to:</a:t>
            </a:r>
          </a:p>
          <a:p>
            <a:pPr marL="664546" lvl="1" indent="-181240">
              <a:buFont typeface="Arial" panose="020B0604020202020204" pitchFamily="34" charset="0"/>
              <a:buChar char="•"/>
            </a:pPr>
            <a:r>
              <a:rPr lang="en-US" sz="1300" dirty="0"/>
              <a:t>Stop the conduct.</a:t>
            </a:r>
          </a:p>
          <a:p>
            <a:pPr marL="664546" lvl="1" indent="-181240">
              <a:buFont typeface="Arial" panose="020B0604020202020204" pitchFamily="34" charset="0"/>
              <a:buChar char="•"/>
            </a:pPr>
            <a:r>
              <a:rPr lang="en-US" sz="1300" dirty="0"/>
              <a:t>Eliminate the hostile environment for the targeted student and any other students impacted,</a:t>
            </a:r>
          </a:p>
          <a:p>
            <a:pPr marL="664546" lvl="1" indent="-181240">
              <a:buFont typeface="Arial" panose="020B0604020202020204" pitchFamily="34" charset="0"/>
              <a:buChar char="•"/>
            </a:pPr>
            <a:r>
              <a:rPr lang="en-US" sz="1300" dirty="0"/>
              <a:t>Prevent the conduct from recurring, and</a:t>
            </a:r>
          </a:p>
          <a:p>
            <a:pPr marL="664546" lvl="1" indent="-181240">
              <a:buFont typeface="Arial" panose="020B0604020202020204" pitchFamily="34" charset="0"/>
              <a:buChar char="•"/>
            </a:pPr>
            <a:r>
              <a:rPr lang="en-US" sz="1300" dirty="0"/>
              <a:t>Remedy the effects of the conduct on the targeted student and any other students impacted </a:t>
            </a:r>
          </a:p>
          <a:p>
            <a:pPr defTabSz="966612">
              <a:defRPr/>
            </a:pPr>
            <a:endParaRPr lang="en-US" sz="1300" i="1" dirty="0"/>
          </a:p>
          <a:p>
            <a:pPr defTabSz="966612">
              <a:defRPr/>
            </a:pPr>
            <a:r>
              <a:rPr lang="en-US" sz="1300" b="1" dirty="0"/>
              <a:t>The school must take these steps regardless of whether anyone has filed a complaint or asked the school to respond</a:t>
            </a:r>
            <a:r>
              <a:rPr lang="en-US" sz="1300" dirty="0"/>
              <a:t>.</a:t>
            </a:r>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23</a:t>
            </a:fld>
            <a:endParaRPr lang="en-US"/>
          </a:p>
        </p:txBody>
      </p:sp>
    </p:spTree>
    <p:extLst>
      <p:ext uri="{BB962C8B-B14F-4D97-AF65-F5344CB8AC3E}">
        <p14:creationId xmlns:p14="http://schemas.microsoft.com/office/powerpoint/2010/main" val="368819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dirty="0"/>
              <a:t>PRESENTER NOTES</a:t>
            </a:r>
          </a:p>
          <a:p>
            <a:r>
              <a:rPr lang="en-US" sz="1200" dirty="0"/>
              <a:t>What does it mean to be “on notice?”</a:t>
            </a:r>
          </a:p>
          <a:p>
            <a:endParaRPr lang="en-US" sz="1200" dirty="0"/>
          </a:p>
          <a:p>
            <a:r>
              <a:rPr lang="en-US" sz="1200" dirty="0"/>
              <a:t>The term “on notice” is quite broad, meaning any time a school employee </a:t>
            </a:r>
            <a:r>
              <a:rPr lang="en-US" sz="1200" b="1" dirty="0"/>
              <a:t>knows or should have known </a:t>
            </a:r>
            <a:r>
              <a:rPr lang="en-US" sz="1200" dirty="0"/>
              <a:t>about the potential discrimination. For example, a school would be considered “on notice” when:</a:t>
            </a:r>
          </a:p>
          <a:p>
            <a:endParaRPr lang="en-US" sz="1200" b="1" dirty="0"/>
          </a:p>
          <a:p>
            <a:pPr marL="181240" indent="-181240">
              <a:buFont typeface="Arial" panose="020B0604020202020204" pitchFamily="34" charset="0"/>
              <a:buChar char="•"/>
            </a:pPr>
            <a:r>
              <a:rPr lang="en-US" sz="1200" dirty="0"/>
              <a:t>A complaint is received; </a:t>
            </a:r>
          </a:p>
          <a:p>
            <a:pPr marL="181240" indent="-181240">
              <a:buFont typeface="Arial" panose="020B0604020202020204" pitchFamily="34" charset="0"/>
              <a:buChar char="•"/>
            </a:pPr>
            <a:r>
              <a:rPr lang="en-US" sz="1200" dirty="0"/>
              <a:t>A student or parent tells a school staff member; </a:t>
            </a:r>
          </a:p>
          <a:p>
            <a:pPr marL="181240" indent="-181240">
              <a:buFont typeface="Arial" panose="020B0604020202020204" pitchFamily="34" charset="0"/>
              <a:buChar char="•"/>
            </a:pPr>
            <a:r>
              <a:rPr lang="en-US" sz="1200" dirty="0"/>
              <a:t>A school staff member witnesses the conduct; or</a:t>
            </a:r>
          </a:p>
          <a:p>
            <a:pPr marL="181240" indent="-181240">
              <a:buFont typeface="Arial" panose="020B0604020202020204" pitchFamily="34" charset="0"/>
              <a:buChar char="•"/>
            </a:pPr>
            <a:r>
              <a:rPr lang="en-US" sz="1200" dirty="0"/>
              <a:t>A school staff member hears about the conduct indirectly, such as through social media or word of mouth.</a:t>
            </a:r>
          </a:p>
          <a:p>
            <a:endParaRPr lang="en-US" b="0" dirty="0"/>
          </a:p>
        </p:txBody>
      </p:sp>
      <p:sp>
        <p:nvSpPr>
          <p:cNvPr id="4" name="Slide Number Placeholder 3"/>
          <p:cNvSpPr>
            <a:spLocks noGrp="1"/>
          </p:cNvSpPr>
          <p:nvPr>
            <p:ph type="sldNum" sz="quarter" idx="5"/>
          </p:nvPr>
        </p:nvSpPr>
        <p:spPr/>
        <p:txBody>
          <a:bodyPr/>
          <a:lstStyle/>
          <a:p>
            <a:fld id="{71CD1C34-72C1-4C67-AAFF-0B8CE9936A77}" type="slidenum">
              <a:rPr lang="en-US" smtClean="0"/>
              <a:t>24</a:t>
            </a:fld>
            <a:endParaRPr lang="en-US"/>
          </a:p>
        </p:txBody>
      </p:sp>
    </p:spTree>
    <p:extLst>
      <p:ext uri="{BB962C8B-B14F-4D97-AF65-F5344CB8AC3E}">
        <p14:creationId xmlns:p14="http://schemas.microsoft.com/office/powerpoint/2010/main" val="3611146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u="sng" dirty="0"/>
              <a:t>PRESENTER NOTES</a:t>
            </a:r>
          </a:p>
          <a:p>
            <a:pPr marL="0" indent="0">
              <a:buNone/>
            </a:pPr>
            <a:r>
              <a:rPr lang="en-US" sz="1200" b="0" i="0" u="none" dirty="0"/>
              <a:t>The bottom line is that if any school employee witnesses or otherwise becomes aware of possible discriminatory harassment, they must promptly notify the civil rights coordinator. The civil rights coordinator will then partner with the administrator in the building where the incident occurred to ensure that a prompt and thorough investigation is conducted, the correct policy and procedure are applied, and that the school’s response appropriately addresses the conduct.</a:t>
            </a:r>
          </a:p>
          <a:p>
            <a:pPr marL="0" indent="0">
              <a:buNone/>
            </a:pPr>
            <a:endParaRPr lang="en-US" sz="1200" b="0" i="0" u="none" dirty="0"/>
          </a:p>
          <a:p>
            <a:endParaRPr lang="en-US" b="0" i="0" dirty="0">
              <a:solidFill>
                <a:srgbClr val="49473B"/>
              </a:solidFill>
              <a:effectLst/>
              <a:latin typeface="Open Sans" panose="020B0606030504020204" pitchFamily="34" charset="0"/>
            </a:endParaRPr>
          </a:p>
          <a:p>
            <a:endParaRPr lang="en-US" b="0" i="0" dirty="0">
              <a:solidFill>
                <a:srgbClr val="49473B"/>
              </a:solidFill>
              <a:effectLst/>
              <a:latin typeface="Open Sans" panose="020B0606030504020204" pitchFamily="34" charset="0"/>
            </a:endParaRPr>
          </a:p>
          <a:p>
            <a:pPr marL="0" indent="0">
              <a:buNone/>
            </a:pPr>
            <a:endParaRPr lang="en-US" sz="1200" b="1" i="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055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lnSpc>
                <a:spcPct val="107000"/>
              </a:lnSpc>
              <a:spcAft>
                <a:spcPts val="815"/>
              </a:spcAft>
              <a:defRPr/>
            </a:pPr>
            <a:r>
              <a:rPr lang="en-US" sz="1200" b="1" u="sng" dirty="0"/>
              <a:t>PRESENTER NOTES:</a:t>
            </a:r>
          </a:p>
          <a:p>
            <a:pPr defTabSz="931774">
              <a:lnSpc>
                <a:spcPct val="107000"/>
              </a:lnSpc>
              <a:spcAft>
                <a:spcPts val="815"/>
              </a:spcAft>
              <a:defRPr/>
            </a:pPr>
            <a:r>
              <a:rPr lang="en-US" sz="1200" b="0" u="none" dirty="0"/>
              <a:t>We have just discussed what to do when a school employee is on notice of potential discrimination. But what do school employees have to do after receiving a discrimination complaint?</a:t>
            </a:r>
          </a:p>
          <a:p>
            <a:pPr defTabSz="931774">
              <a:lnSpc>
                <a:spcPct val="107000"/>
              </a:lnSpc>
              <a:spcAft>
                <a:spcPts val="815"/>
              </a:spcAft>
              <a:defRPr/>
            </a:pPr>
            <a:endParaRPr lang="en-US" sz="1200" b="0" u="none" dirty="0"/>
          </a:p>
          <a:p>
            <a:pPr defTabSz="931774">
              <a:lnSpc>
                <a:spcPct val="107000"/>
              </a:lnSpc>
              <a:spcAft>
                <a:spcPts val="815"/>
              </a:spcAft>
              <a:defRPr/>
            </a:pPr>
            <a:r>
              <a:rPr lang="en-US" sz="1200" b="0" u="none" dirty="0"/>
              <a:t>Before we talk about required responses, let’s first distinguish between the two different types of discrimination complaints we could receive. The first is a </a:t>
            </a:r>
            <a:r>
              <a:rPr lang="en-US" sz="1200" b="1" u="none" dirty="0"/>
              <a:t>verbal</a:t>
            </a:r>
            <a:r>
              <a:rPr lang="en-US" sz="1200" b="0" u="none" dirty="0"/>
              <a:t>, </a:t>
            </a:r>
            <a:r>
              <a:rPr lang="en-US" sz="1200" dirty="0"/>
              <a:t>or informal, complaint, and the second is a </a:t>
            </a:r>
            <a:r>
              <a:rPr lang="en-US" sz="1200" b="1" dirty="0"/>
              <a:t>written</a:t>
            </a:r>
            <a:r>
              <a:rPr lang="en-US" sz="1200" dirty="0"/>
              <a:t>, or formal, complaint.</a:t>
            </a:r>
          </a:p>
          <a:p>
            <a:pPr marL="0" indent="0" defTabSz="931774">
              <a:lnSpc>
                <a:spcPct val="107000"/>
              </a:lnSpc>
              <a:spcAft>
                <a:spcPts val="815"/>
              </a:spcAft>
              <a:buNone/>
              <a:defRPr/>
            </a:pPr>
            <a:endParaRPr lang="en-US" sz="1200" dirty="0"/>
          </a:p>
          <a:p>
            <a:pPr marL="0" indent="0" defTabSz="931774">
              <a:lnSpc>
                <a:spcPct val="107000"/>
              </a:lnSpc>
              <a:spcAft>
                <a:spcPts val="815"/>
              </a:spcAft>
              <a:buNone/>
              <a:defRPr/>
            </a:pPr>
            <a:r>
              <a:rPr lang="en-US" sz="1200" b="1" dirty="0"/>
              <a:t>A verbal complaint</a:t>
            </a:r>
            <a:r>
              <a:rPr lang="en-US" sz="1200" b="0" dirty="0"/>
              <a:t> occurs when a school employee is told about an incident of possible discrimination or discriminatory harassment. Usually, this happens during a phone call or conversation.</a:t>
            </a:r>
          </a:p>
          <a:p>
            <a:pPr marL="171450" indent="-171450" defTabSz="931774">
              <a:lnSpc>
                <a:spcPct val="107000"/>
              </a:lnSpc>
              <a:spcAft>
                <a:spcPts val="815"/>
              </a:spcAft>
              <a:buFont typeface="Arial" panose="020B0604020202020204" pitchFamily="34" charset="0"/>
              <a:buChar char="•"/>
              <a:defRPr/>
            </a:pPr>
            <a:r>
              <a:rPr lang="en-US" sz="1200" b="0" dirty="0"/>
              <a:t>Note that for verbal complaints alleging </a:t>
            </a:r>
            <a:r>
              <a:rPr lang="en-US" sz="1200" b="0" i="1" dirty="0"/>
              <a:t>sex-based</a:t>
            </a:r>
            <a:r>
              <a:rPr lang="en-US" sz="1200" b="0" dirty="0"/>
              <a:t> discrimination or harassment, there may be some additional obligations to respond, so make sure to touch base with the Title IX Coordinator!</a:t>
            </a:r>
            <a:endParaRPr lang="en-US" sz="1200" dirty="0"/>
          </a:p>
          <a:p>
            <a:pPr defTabSz="931774">
              <a:lnSpc>
                <a:spcPct val="107000"/>
              </a:lnSpc>
              <a:spcAft>
                <a:spcPts val="815"/>
              </a:spcAft>
              <a:defRPr/>
            </a:pPr>
            <a:endParaRPr lang="en-US" sz="1200" dirty="0">
              <a:latin typeface="+mn-lt"/>
              <a:ea typeface="+mn-ea"/>
            </a:endParaRPr>
          </a:p>
          <a:p>
            <a:pPr defTabSz="931774">
              <a:lnSpc>
                <a:spcPct val="107000"/>
              </a:lnSpc>
              <a:spcAft>
                <a:spcPts val="815"/>
              </a:spcAft>
              <a:defRPr/>
            </a:pPr>
            <a:r>
              <a:rPr lang="en-US" sz="1200" b="1" dirty="0">
                <a:latin typeface="+mn-lt"/>
                <a:ea typeface="+mn-ea"/>
              </a:rPr>
              <a:t>A written complaint </a:t>
            </a:r>
            <a:r>
              <a:rPr lang="en-US" sz="1200" dirty="0">
                <a:latin typeface="+mn-lt"/>
                <a:ea typeface="+mn-ea"/>
              </a:rPr>
              <a:t>has a specific legal definition under Washington law. </a:t>
            </a:r>
          </a:p>
          <a:p>
            <a:pPr defTabSz="931774">
              <a:lnSpc>
                <a:spcPct val="107000"/>
              </a:lnSpc>
              <a:spcAft>
                <a:spcPts val="815"/>
              </a:spcAft>
              <a:defRPr/>
            </a:pPr>
            <a:endParaRPr lang="en-US" sz="1200" dirty="0">
              <a:latin typeface="+mn-lt"/>
              <a:ea typeface="+mn-ea"/>
            </a:endParaRPr>
          </a:p>
          <a:p>
            <a:pPr marL="228600" indent="-228600" defTabSz="931774">
              <a:lnSpc>
                <a:spcPct val="107000"/>
              </a:lnSpc>
              <a:spcAft>
                <a:spcPts val="815"/>
              </a:spcAft>
              <a:buFont typeface="+mj-lt"/>
              <a:buAutoNum type="arabicPeriod"/>
              <a:defRPr/>
            </a:pPr>
            <a:r>
              <a:rPr lang="en-US" sz="1200" b="1" dirty="0">
                <a:latin typeface="+mn-lt"/>
                <a:ea typeface="+mn-ea"/>
              </a:rPr>
              <a:t>First, it must be in writing.</a:t>
            </a:r>
          </a:p>
          <a:p>
            <a:pPr marL="685800" lvl="1" indent="-228600" defTabSz="931774">
              <a:lnSpc>
                <a:spcPct val="107000"/>
              </a:lnSpc>
              <a:spcAft>
                <a:spcPts val="815"/>
              </a:spcAft>
              <a:buFont typeface="+mj-lt"/>
              <a:buAutoNum type="arabicPeriod"/>
              <a:defRPr/>
            </a:pPr>
            <a:r>
              <a:rPr lang="en-US" sz="1200" dirty="0">
                <a:latin typeface="+mn-lt"/>
                <a:ea typeface="+mn-ea"/>
              </a:rPr>
              <a:t>This means it must be sent by mail, fax, email, or hand-delivery.</a:t>
            </a:r>
          </a:p>
          <a:p>
            <a:pPr marL="685800" lvl="1" indent="-228600" defTabSz="931774">
              <a:lnSpc>
                <a:spcPct val="107000"/>
              </a:lnSpc>
              <a:spcAft>
                <a:spcPts val="815"/>
              </a:spcAft>
              <a:buFont typeface="+mj-lt"/>
              <a:buAutoNum type="arabicPeriod"/>
              <a:defRPr/>
            </a:pPr>
            <a:r>
              <a:rPr lang="en-US" sz="1200" dirty="0">
                <a:latin typeface="+mn-lt"/>
                <a:ea typeface="+mn-ea"/>
              </a:rPr>
              <a:t>It does not need to include the words “complaint” or “discrimination.”</a:t>
            </a:r>
          </a:p>
          <a:p>
            <a:pPr marL="457200" lvl="1" indent="0" defTabSz="931774">
              <a:lnSpc>
                <a:spcPct val="107000"/>
              </a:lnSpc>
              <a:spcAft>
                <a:spcPts val="815"/>
              </a:spcAft>
              <a:buFont typeface="+mj-lt"/>
              <a:buNone/>
              <a:defRPr/>
            </a:pPr>
            <a:endParaRPr lang="en-US" sz="1200" b="1" dirty="0">
              <a:latin typeface="+mn-lt"/>
              <a:ea typeface="+mn-ea"/>
            </a:endParaRPr>
          </a:p>
          <a:p>
            <a:pPr marL="228600" lvl="0" indent="-228600" defTabSz="931774">
              <a:lnSpc>
                <a:spcPct val="107000"/>
              </a:lnSpc>
              <a:spcAft>
                <a:spcPts val="815"/>
              </a:spcAft>
              <a:buFont typeface="+mj-lt"/>
              <a:buAutoNum type="arabicPeriod"/>
              <a:defRPr/>
            </a:pPr>
            <a:r>
              <a:rPr lang="en-US" sz="1200" b="1" dirty="0">
                <a:latin typeface="+mn-lt"/>
                <a:ea typeface="+mn-ea"/>
              </a:rPr>
              <a:t>Second, it must be sent to any school or district administrator.</a:t>
            </a:r>
          </a:p>
          <a:p>
            <a:pPr marL="685800" lvl="1" indent="-228600" defTabSz="931774">
              <a:lnSpc>
                <a:spcPct val="107000"/>
              </a:lnSpc>
              <a:spcAft>
                <a:spcPts val="815"/>
              </a:spcAft>
              <a:buFont typeface="+mj-lt"/>
              <a:buAutoNum type="arabicPeriod"/>
              <a:defRPr/>
            </a:pPr>
            <a:r>
              <a:rPr lang="en-US" sz="1200" dirty="0">
                <a:latin typeface="+mn-lt"/>
                <a:ea typeface="+mn-ea"/>
              </a:rPr>
              <a:t>For example, the superintendent, a compliance coordinator, or a principal.</a:t>
            </a:r>
          </a:p>
          <a:p>
            <a:pPr marL="457200" lvl="1" indent="0" defTabSz="931774">
              <a:lnSpc>
                <a:spcPct val="107000"/>
              </a:lnSpc>
              <a:spcAft>
                <a:spcPts val="815"/>
              </a:spcAft>
              <a:buFont typeface="+mj-lt"/>
              <a:buNone/>
              <a:defRPr/>
            </a:pPr>
            <a:endParaRPr lang="en-US" sz="1200" dirty="0">
              <a:latin typeface="+mn-lt"/>
              <a:ea typeface="+mn-ea"/>
            </a:endParaRPr>
          </a:p>
          <a:p>
            <a:pPr marL="228600" lvl="0" indent="-228600" defTabSz="931774">
              <a:lnSpc>
                <a:spcPct val="107000"/>
              </a:lnSpc>
              <a:spcAft>
                <a:spcPts val="815"/>
              </a:spcAft>
              <a:buFont typeface="+mj-lt"/>
              <a:buAutoNum type="arabicPeriod"/>
              <a:defRPr/>
            </a:pPr>
            <a:r>
              <a:rPr lang="en-US" sz="1200" b="1" dirty="0">
                <a:latin typeface="+mn-lt"/>
                <a:ea typeface="+mn-ea"/>
              </a:rPr>
              <a:t>Finally, it must allege discrimination.</a:t>
            </a:r>
          </a:p>
          <a:p>
            <a:pPr marL="685800" lvl="1" indent="-228600" defTabSz="931774">
              <a:lnSpc>
                <a:spcPct val="107000"/>
              </a:lnSpc>
              <a:spcAft>
                <a:spcPts val="815"/>
              </a:spcAft>
              <a:buFont typeface="+mj-lt"/>
              <a:buAutoNum type="arabicPeriod"/>
              <a:defRPr/>
            </a:pPr>
            <a:r>
              <a:rPr lang="en-US" sz="1200" dirty="0">
                <a:latin typeface="+mn-lt"/>
                <a:ea typeface="+mn-ea"/>
              </a:rPr>
              <a:t>In other words, it must describe specific conduct that, if true, would violate nondiscrimination laws, rules, or guidelines. </a:t>
            </a:r>
          </a:p>
          <a:p>
            <a:pPr marL="685800" lvl="1" indent="-228600" defTabSz="931774">
              <a:lnSpc>
                <a:spcPct val="107000"/>
              </a:lnSpc>
              <a:spcAft>
                <a:spcPts val="815"/>
              </a:spcAft>
              <a:buFont typeface="+mj-lt"/>
              <a:buAutoNum type="arabicPeriod"/>
              <a:defRPr/>
            </a:pPr>
            <a:r>
              <a:rPr lang="en-US" sz="1200" dirty="0">
                <a:latin typeface="+mn-lt"/>
                <a:ea typeface="+mn-ea"/>
              </a:rPr>
              <a:t>Additionally, the allegations must be specific enough that a reasonable person would understand it to be a complaint and know what to investigate.</a:t>
            </a:r>
          </a:p>
          <a:p>
            <a:pPr defTabSz="931774">
              <a:lnSpc>
                <a:spcPct val="107000"/>
              </a:lnSpc>
              <a:spcAft>
                <a:spcPts val="815"/>
              </a:spcAft>
              <a:defRPr/>
            </a:pPr>
            <a:endParaRPr lang="en-US" sz="1200" dirty="0">
              <a:latin typeface="Segoe UI" panose="020B0502040204020203" pitchFamily="34" charset="0"/>
              <a:ea typeface="Calibri" panose="020F0502020204030204" pitchFamily="34" charset="0"/>
            </a:endParaRPr>
          </a:p>
          <a:p>
            <a:r>
              <a:rPr lang="en-US" sz="1200" dirty="0">
                <a:latin typeface="+mn-lt"/>
                <a:ea typeface="+mn-ea"/>
              </a:rPr>
              <a:t>Importantly a written complaint can be filed by anyone—including a parent, student, community member, advocate, or employee. </a:t>
            </a:r>
          </a:p>
          <a:p>
            <a:endParaRPr lang="en-US" dirty="0"/>
          </a:p>
          <a:p>
            <a:r>
              <a:rPr lang="en-US" dirty="0"/>
              <a:t>The reason why it is important to know whether a discrimination complaint was verbal or written is because the school’s required response differs, depending upon what type of complaint is received.</a:t>
            </a:r>
          </a:p>
          <a:p>
            <a:endParaRPr lang="en-US" dirty="0"/>
          </a:p>
          <a:p>
            <a:pPr marL="457200" lvl="1" indent="0">
              <a:buFont typeface="+mj-lt"/>
              <a:buNone/>
            </a:pPr>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26</a:t>
            </a:fld>
            <a:endParaRPr lang="en-US"/>
          </a:p>
        </p:txBody>
      </p:sp>
    </p:spTree>
    <p:extLst>
      <p:ext uri="{BB962C8B-B14F-4D97-AF65-F5344CB8AC3E}">
        <p14:creationId xmlns:p14="http://schemas.microsoft.com/office/powerpoint/2010/main" val="3230446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D3931-04CC-CB21-402C-FBC258633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C9593-66F1-8292-DDBC-B6F8C1168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D252D1-73FE-4545-F361-71B210C54CA4}"/>
              </a:ext>
            </a:extLst>
          </p:cNvPr>
          <p:cNvSpPr>
            <a:spLocks noGrp="1"/>
          </p:cNvSpPr>
          <p:nvPr>
            <p:ph type="body" idx="1"/>
          </p:nvPr>
        </p:nvSpPr>
        <p:spPr/>
        <p:txBody>
          <a:bodyPr/>
          <a:lstStyle/>
          <a:p>
            <a:r>
              <a:rPr lang="en-US" b="1" u="sng" dirty="0"/>
              <a:t>PRESENTER NOTES:</a:t>
            </a:r>
          </a:p>
          <a:p>
            <a:r>
              <a:rPr lang="en-US" b="0" dirty="0"/>
              <a:t>When any school employee receives a </a:t>
            </a:r>
            <a:r>
              <a:rPr lang="en-US" b="0" i="1" dirty="0"/>
              <a:t>verbal</a:t>
            </a:r>
            <a:r>
              <a:rPr lang="en-US" b="0" dirty="0"/>
              <a:t> complaint, they must </a:t>
            </a:r>
            <a:r>
              <a:rPr lang="en-US" b="1" dirty="0"/>
              <a:t>notify the civil rights coordinator. </a:t>
            </a:r>
            <a:r>
              <a:rPr lang="en-US" b="0" dirty="0"/>
              <a:t>The civil rights coordinator will then partner with the appropriate building administrator to:</a:t>
            </a:r>
          </a:p>
          <a:p>
            <a:pPr marL="171450" indent="-171450">
              <a:buFont typeface="Arial" panose="020B0604020202020204" pitchFamily="34" charset="0"/>
              <a:buChar char="•"/>
            </a:pPr>
            <a:r>
              <a:rPr lang="en-US" b="0" dirty="0"/>
              <a:t>Investigate and respond.</a:t>
            </a:r>
          </a:p>
          <a:p>
            <a:pPr marL="171450" indent="-171450">
              <a:buFont typeface="Arial" panose="020B0604020202020204" pitchFamily="34" charset="0"/>
              <a:buChar char="•"/>
            </a:pPr>
            <a:r>
              <a:rPr lang="en-US" b="0" dirty="0"/>
              <a:t>Notify the complainant of their right to file a written complaint.</a:t>
            </a:r>
          </a:p>
          <a:p>
            <a:pPr marL="171450" indent="-171450">
              <a:buFont typeface="Arial" panose="020B0604020202020204" pitchFamily="34" charset="0"/>
              <a:buChar char="•"/>
            </a:pPr>
            <a:r>
              <a:rPr lang="en-US" b="0" dirty="0"/>
              <a:t>Provide the complainant with a copy of the discrimination complaint procedure. </a:t>
            </a:r>
          </a:p>
          <a:p>
            <a:pPr marL="171450" indent="-171450">
              <a:buFont typeface="Arial" panose="020B0604020202020204" pitchFamily="34" charset="0"/>
              <a:buChar char="•"/>
            </a:pPr>
            <a:endParaRPr lang="en-US" i="1" dirty="0"/>
          </a:p>
        </p:txBody>
      </p:sp>
      <p:sp>
        <p:nvSpPr>
          <p:cNvPr id="4" name="Slide Number Placeholder 3">
            <a:extLst>
              <a:ext uri="{FF2B5EF4-FFF2-40B4-BE49-F238E27FC236}">
                <a16:creationId xmlns:a16="http://schemas.microsoft.com/office/drawing/2014/main" id="{3884F77C-D8DF-728A-032D-6A888AF0E171}"/>
              </a:ext>
            </a:extLst>
          </p:cNvPr>
          <p:cNvSpPr>
            <a:spLocks noGrp="1"/>
          </p:cNvSpPr>
          <p:nvPr>
            <p:ph type="sldNum" sz="quarter" idx="5"/>
          </p:nvPr>
        </p:nvSpPr>
        <p:spPr/>
        <p:txBody>
          <a:bodyPr/>
          <a:lstStyle/>
          <a:p>
            <a:fld id="{71CD1C34-72C1-4C67-AAFF-0B8CE9936A77}" type="slidenum">
              <a:rPr lang="en-US" smtClean="0"/>
              <a:t>27</a:t>
            </a:fld>
            <a:endParaRPr lang="en-US"/>
          </a:p>
        </p:txBody>
      </p:sp>
    </p:spTree>
    <p:extLst>
      <p:ext uri="{BB962C8B-B14F-4D97-AF65-F5344CB8AC3E}">
        <p14:creationId xmlns:p14="http://schemas.microsoft.com/office/powerpoint/2010/main" val="2588720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04C4D-8BE6-CFAB-C2F0-4721670D2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F5634-F2EF-6A61-A841-BC3506A17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55E67-8D1F-CB50-2732-C2CC3531222B}"/>
              </a:ext>
            </a:extLst>
          </p:cNvPr>
          <p:cNvSpPr>
            <a:spLocks noGrp="1"/>
          </p:cNvSpPr>
          <p:nvPr>
            <p:ph type="body" idx="1"/>
          </p:nvPr>
        </p:nvSpPr>
        <p:spPr/>
        <p:txBody>
          <a:bodyPr/>
          <a:lstStyle/>
          <a:p>
            <a:r>
              <a:rPr lang="en-US" sz="800" b="1" u="sng" dirty="0"/>
              <a:t>INSTRUCTIONS</a:t>
            </a:r>
          </a:p>
          <a:p>
            <a:r>
              <a:rPr lang="en-US" sz="800" b="0" u="none" dirty="0"/>
              <a:t>Insert the procedure number for the LEA’s discrimination complaint procedure, WSSDA’s 3210P or equivalent.</a:t>
            </a:r>
          </a:p>
          <a:p>
            <a:endParaRPr lang="en-US" sz="800" b="1" u="sng" dirty="0"/>
          </a:p>
          <a:p>
            <a:r>
              <a:rPr lang="en-US" sz="800" b="1" u="sng" dirty="0"/>
              <a:t>PRESENTER NOTES:</a:t>
            </a:r>
          </a:p>
          <a:p>
            <a:r>
              <a:rPr lang="en-US" sz="800" b="0" dirty="0"/>
              <a:t>When any school employee receives a </a:t>
            </a:r>
            <a:r>
              <a:rPr lang="en-US" sz="800" b="0" i="1" dirty="0"/>
              <a:t>written</a:t>
            </a:r>
            <a:r>
              <a:rPr lang="en-US" sz="800" b="0" dirty="0"/>
              <a:t> complaint, they </a:t>
            </a:r>
            <a:r>
              <a:rPr lang="en-US" sz="800" b="1" dirty="0"/>
              <a:t>must notify the civil rights coordinator. </a:t>
            </a:r>
            <a:r>
              <a:rPr lang="en-US" sz="800" b="0" dirty="0"/>
              <a:t>The civil rights coordinator will then partner with the appropriate building administrator to: </a:t>
            </a:r>
          </a:p>
          <a:p>
            <a:pPr marL="171450" indent="-171450">
              <a:buFont typeface="Arial" panose="020B0604020202020204" pitchFamily="34" charset="0"/>
              <a:buChar char="•"/>
            </a:pPr>
            <a:r>
              <a:rPr lang="en-US" sz="800" b="0" dirty="0"/>
              <a:t>Apply the LEA’s formal discrimination complaint procedure in response.</a:t>
            </a:r>
          </a:p>
          <a:p>
            <a:pPr marL="171450" indent="-171450">
              <a:buFont typeface="Arial" panose="020B0604020202020204" pitchFamily="34" charset="0"/>
              <a:buChar char="•"/>
            </a:pPr>
            <a:r>
              <a:rPr lang="en-US" sz="800" b="0" dirty="0"/>
              <a:t>Provide the complainant with a copy of the discrimination complaint procedure. </a:t>
            </a:r>
          </a:p>
          <a:p>
            <a:pPr marL="0" indent="0">
              <a:lnSpc>
                <a:spcPct val="107000"/>
              </a:lnSpc>
              <a:spcAft>
                <a:spcPts val="815"/>
              </a:spcAft>
              <a:buFont typeface="Arial" panose="020B0604020202020204" pitchFamily="34" charset="0"/>
              <a:buNone/>
            </a:pPr>
            <a:endParaRPr lang="en-US" sz="800" dirty="0">
              <a:latin typeface="Segoe UI" panose="020B0502040204020203" pitchFamily="34" charset="0"/>
              <a:ea typeface="Calibri" panose="020F0502020204030204" pitchFamily="34" charset="0"/>
            </a:endParaRPr>
          </a:p>
          <a:p>
            <a:pPr marL="0" indent="0">
              <a:lnSpc>
                <a:spcPct val="107000"/>
              </a:lnSpc>
              <a:spcAft>
                <a:spcPts val="815"/>
              </a:spcAft>
              <a:buFont typeface="Arial" panose="020B0604020202020204" pitchFamily="34" charset="0"/>
              <a:buNone/>
            </a:pPr>
            <a:r>
              <a:rPr lang="en-US" sz="800" dirty="0">
                <a:latin typeface="Segoe UI" panose="020B0502040204020203" pitchFamily="34" charset="0"/>
                <a:ea typeface="Calibri" panose="020F0502020204030204" pitchFamily="34" charset="0"/>
              </a:rPr>
              <a:t>The key distinction here is that in response to a written complaint, the LEA </a:t>
            </a:r>
            <a:r>
              <a:rPr lang="en-US" sz="800" b="1" dirty="0">
                <a:latin typeface="Segoe UI" panose="020B0502040204020203" pitchFamily="34" charset="0"/>
                <a:ea typeface="Calibri" panose="020F0502020204030204" pitchFamily="34" charset="0"/>
              </a:rPr>
              <a:t>must apply its formal discrimination complaint procedure</a:t>
            </a:r>
            <a:r>
              <a:rPr lang="en-US" sz="800" dirty="0">
                <a:latin typeface="Segoe UI" panose="020B0502040204020203" pitchFamily="34" charset="0"/>
                <a:ea typeface="Calibri" panose="020F0502020204030204" pitchFamily="34" charset="0"/>
              </a:rPr>
              <a:t>, which includes different timelines and procedural requirements that must be followed.</a:t>
            </a:r>
          </a:p>
          <a:p>
            <a:pPr marL="0" indent="0">
              <a:lnSpc>
                <a:spcPct val="107000"/>
              </a:lnSpc>
              <a:spcAft>
                <a:spcPts val="815"/>
              </a:spcAft>
              <a:buFont typeface="Arial" panose="020B0604020202020204" pitchFamily="34" charset="0"/>
              <a:buNone/>
            </a:pPr>
            <a:endParaRPr lang="en-US" sz="800" dirty="0">
              <a:latin typeface="Segoe UI" panose="020B0502040204020203" pitchFamily="34" charset="0"/>
              <a:ea typeface="Calibri" panose="020F0502020204030204" pitchFamily="34" charset="0"/>
            </a:endParaRPr>
          </a:p>
          <a:p>
            <a:pPr marL="171450" indent="-171450">
              <a:buFont typeface="Arial" panose="020B0604020202020204" pitchFamily="34" charset="0"/>
              <a:buChar char="•"/>
            </a:pPr>
            <a:endParaRPr lang="en-US" i="1" dirty="0"/>
          </a:p>
        </p:txBody>
      </p:sp>
      <p:sp>
        <p:nvSpPr>
          <p:cNvPr id="4" name="Slide Number Placeholder 3">
            <a:extLst>
              <a:ext uri="{FF2B5EF4-FFF2-40B4-BE49-F238E27FC236}">
                <a16:creationId xmlns:a16="http://schemas.microsoft.com/office/drawing/2014/main" id="{711CF24B-4007-072F-19FF-D0DEB92F4A59}"/>
              </a:ext>
            </a:extLst>
          </p:cNvPr>
          <p:cNvSpPr>
            <a:spLocks noGrp="1"/>
          </p:cNvSpPr>
          <p:nvPr>
            <p:ph type="sldNum" sz="quarter" idx="5"/>
          </p:nvPr>
        </p:nvSpPr>
        <p:spPr/>
        <p:txBody>
          <a:bodyPr/>
          <a:lstStyle/>
          <a:p>
            <a:fld id="{71CD1C34-72C1-4C67-AAFF-0B8CE9936A77}" type="slidenum">
              <a:rPr lang="en-US" smtClean="0"/>
              <a:t>28</a:t>
            </a:fld>
            <a:endParaRPr lang="en-US"/>
          </a:p>
        </p:txBody>
      </p:sp>
    </p:spTree>
    <p:extLst>
      <p:ext uri="{BB962C8B-B14F-4D97-AF65-F5344CB8AC3E}">
        <p14:creationId xmlns:p14="http://schemas.microsoft.com/office/powerpoint/2010/main" val="1409445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b="0" u="none" dirty="0"/>
              <a:t>This chart outlines the discrimination complaint procedure under state law. It is a three-step process.</a:t>
            </a:r>
          </a:p>
          <a:p>
            <a:endParaRPr lang="en-US" dirty="0"/>
          </a:p>
          <a:p>
            <a:r>
              <a:rPr lang="en-US" b="1" dirty="0"/>
              <a:t>The first step is the complaint to the school district.</a:t>
            </a:r>
          </a:p>
          <a:p>
            <a:r>
              <a:rPr lang="en-US" dirty="0"/>
              <a:t>Once the LEA receives a </a:t>
            </a:r>
            <a:r>
              <a:rPr lang="en-US" i="1" dirty="0"/>
              <a:t>written</a:t>
            </a:r>
            <a:r>
              <a:rPr lang="en-US" dirty="0"/>
              <a:t> discrimination complaint, it must respond using its discrimination complaint procedure.</a:t>
            </a:r>
            <a:r>
              <a:rPr lang="en-US" baseline="0" dirty="0"/>
              <a:t> Broadly speaking, this procedure requires the LEA to</a:t>
            </a:r>
            <a:r>
              <a:rPr lang="en-US" dirty="0"/>
              <a:t> complete the following actions within 30 calendar days: </a:t>
            </a:r>
          </a:p>
          <a:p>
            <a:pPr marL="378645" lvl="0" indent="-362444">
              <a:buFont typeface="Arial" panose="020B0604020202020204" pitchFamily="34" charset="0"/>
              <a:buChar char="•"/>
            </a:pPr>
            <a:r>
              <a:rPr lang="en-US" dirty="0"/>
              <a:t>Conduct an investigation,</a:t>
            </a:r>
          </a:p>
          <a:p>
            <a:pPr marL="378645" lvl="0" indent="-362444">
              <a:buFont typeface="Arial" panose="020B0604020202020204" pitchFamily="34" charset="0"/>
              <a:buChar char="•"/>
            </a:pPr>
            <a:r>
              <a:rPr lang="en-US" dirty="0"/>
              <a:t>Complete an investigative report, and </a:t>
            </a:r>
          </a:p>
          <a:p>
            <a:pPr marL="378645" lvl="0" indent="-362444">
              <a:buFont typeface="Arial" panose="020B0604020202020204" pitchFamily="34" charset="0"/>
              <a:buChar char="•"/>
            </a:pPr>
            <a:r>
              <a:rPr lang="en-US" dirty="0"/>
              <a:t>Respond in writing to the complainant.</a:t>
            </a:r>
          </a:p>
          <a:p>
            <a:pPr marL="835845" lvl="1" indent="-362444">
              <a:buFont typeface="Arial" panose="020B0604020202020204" pitchFamily="34" charset="0"/>
              <a:buChar char="•"/>
            </a:pPr>
            <a:r>
              <a:rPr lang="en-US" dirty="0"/>
              <a:t>The written response must, at a minimum, include:</a:t>
            </a:r>
          </a:p>
          <a:p>
            <a:pPr marL="1293045" lvl="2" indent="-362444">
              <a:buFont typeface="Arial" panose="020B0604020202020204" pitchFamily="34" charset="0"/>
              <a:buChar char="•"/>
            </a:pPr>
            <a:r>
              <a:rPr lang="en-US" dirty="0"/>
              <a:t>An investigative summary</a:t>
            </a:r>
          </a:p>
          <a:p>
            <a:pPr marL="1293045" lvl="2" indent="-362444">
              <a:buFont typeface="Arial" panose="020B0604020202020204" pitchFamily="34" charset="0"/>
              <a:buChar char="•"/>
            </a:pPr>
            <a:r>
              <a:rPr lang="en-US" dirty="0"/>
              <a:t>Whether a violation was found</a:t>
            </a:r>
          </a:p>
          <a:p>
            <a:pPr marL="1293045" lvl="2" indent="-362444">
              <a:buFont typeface="Arial" panose="020B0604020202020204" pitchFamily="34" charset="0"/>
              <a:buChar char="•"/>
            </a:pPr>
            <a:r>
              <a:rPr lang="en-US" dirty="0"/>
              <a:t>Any corrective actions put in place</a:t>
            </a:r>
          </a:p>
          <a:p>
            <a:pPr marL="1293045" lvl="2" indent="-362444">
              <a:buFont typeface="Arial" panose="020B0604020202020204" pitchFamily="34" charset="0"/>
              <a:buChar char="•"/>
            </a:pPr>
            <a:r>
              <a:rPr lang="en-US" dirty="0"/>
              <a:t>Notice of the complainant’s right to appeal.</a:t>
            </a:r>
          </a:p>
          <a:p>
            <a:pPr marL="835845" lvl="1" indent="-362444">
              <a:buFont typeface="Arial" panose="020B0604020202020204" pitchFamily="34" charset="0"/>
              <a:buChar char="•"/>
            </a:pPr>
            <a:r>
              <a:rPr lang="en-US" dirty="0"/>
              <a:t>The school must send a copy of the written response to OSPI.</a:t>
            </a:r>
          </a:p>
          <a:p>
            <a:pPr marL="930601" lvl="2" indent="0">
              <a:buFont typeface="Arial" panose="020B0604020202020204" pitchFamily="34" charset="0"/>
              <a:buNone/>
            </a:pPr>
            <a:endParaRPr lang="en-US" dirty="0"/>
          </a:p>
          <a:p>
            <a:r>
              <a:rPr lang="en-US" b="1" u="none" dirty="0"/>
              <a:t>The second step is the appeal.</a:t>
            </a:r>
          </a:p>
          <a:p>
            <a:r>
              <a:rPr lang="en-US" b="0" u="none" dirty="0"/>
              <a:t>After receiving the school’s written decision, the complainant can </a:t>
            </a:r>
            <a:r>
              <a:rPr lang="en-US" b="0" i="1" u="none" dirty="0"/>
              <a:t>choose</a:t>
            </a:r>
            <a:r>
              <a:rPr lang="en-US" b="0" u="none" dirty="0"/>
              <a:t> to file an appeal. In most districts, these types of appeals are sent to the school board. The board has 30 calendar days to consider the appeal and to provide the complainant with a written decision on appeal. At that time, the board must also send a copy of its decision to OSPI.</a:t>
            </a:r>
          </a:p>
          <a:p>
            <a:endParaRPr lang="en-US" b="0" u="none" dirty="0"/>
          </a:p>
          <a:p>
            <a:r>
              <a:rPr lang="en-US" b="1" u="none" dirty="0"/>
              <a:t>The final step is a complaint to OSPI.</a:t>
            </a:r>
          </a:p>
          <a:p>
            <a:r>
              <a:rPr lang="en-US" b="0" u="none" dirty="0"/>
              <a:t>After receiving the board’s decision on appeal, the complainant can choose to file a complaint with OSPI. OSPI will evaluate the complaint and if grounds exist to open it, will open it for further investigation.</a:t>
            </a:r>
          </a:p>
          <a:p>
            <a:endParaRPr lang="en-US" b="0" u="none" dirty="0"/>
          </a:p>
          <a:p>
            <a:r>
              <a:rPr lang="en-US" b="1" u="sng" dirty="0"/>
              <a:t>ADDITIONAL INFORMATION</a:t>
            </a:r>
          </a:p>
          <a:p>
            <a:r>
              <a:rPr lang="en-US" b="0" u="none" dirty="0"/>
              <a:t>OSPI has many more resources about the discrimination complaint procedure on its </a:t>
            </a:r>
            <a:r>
              <a:rPr lang="en-US" dirty="0">
                <a:hlinkClick r:id="rId3"/>
              </a:rPr>
              <a:t>Complaints and Concerns About Discrimination (ospi.k12.wa.us)</a:t>
            </a:r>
            <a:r>
              <a:rPr lang="en-US" dirty="0"/>
              <a:t> </a:t>
            </a:r>
            <a:r>
              <a:rPr lang="en-US" b="0" u="none" dirty="0"/>
              <a:t>webpage.</a:t>
            </a:r>
          </a:p>
          <a:p>
            <a:endParaRPr lang="en-US" b="0" u="none" dirty="0"/>
          </a:p>
        </p:txBody>
      </p:sp>
      <p:sp>
        <p:nvSpPr>
          <p:cNvPr id="4" name="Slide Number Placeholder 3"/>
          <p:cNvSpPr>
            <a:spLocks noGrp="1"/>
          </p:cNvSpPr>
          <p:nvPr>
            <p:ph type="sldNum" sz="quarter" idx="5"/>
          </p:nvPr>
        </p:nvSpPr>
        <p:spPr/>
        <p:txBody>
          <a:bodyPr/>
          <a:lstStyle/>
          <a:p>
            <a:fld id="{71CD1C34-72C1-4C67-AAFF-0B8CE9936A77}" type="slidenum">
              <a:rPr lang="en-US" smtClean="0"/>
              <a:t>29</a:t>
            </a:fld>
            <a:endParaRPr lang="en-US"/>
          </a:p>
        </p:txBody>
      </p:sp>
    </p:spTree>
    <p:extLst>
      <p:ext uri="{BB962C8B-B14F-4D97-AF65-F5344CB8AC3E}">
        <p14:creationId xmlns:p14="http://schemas.microsoft.com/office/powerpoint/2010/main" val="1560911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dirty="0"/>
              <a:t>This </a:t>
            </a:r>
            <a:r>
              <a:rPr lang="en-US" b="1" i="1" dirty="0"/>
              <a:t>required</a:t>
            </a:r>
            <a:r>
              <a:rPr lang="en-US" dirty="0"/>
              <a:t> training provides a basic introduction to three key topics:</a:t>
            </a:r>
          </a:p>
          <a:p>
            <a:endParaRPr lang="en-US" dirty="0"/>
          </a:p>
          <a:p>
            <a:pPr marL="241653" indent="-241653">
              <a:buAutoNum type="arabicPeriod"/>
            </a:pPr>
            <a:r>
              <a:rPr lang="en-US" baseline="0" dirty="0"/>
              <a:t>Preventing and recognizing discrimination. </a:t>
            </a:r>
          </a:p>
          <a:p>
            <a:pPr marL="241653" indent="-241653">
              <a:buAutoNum type="arabicPeriod"/>
            </a:pPr>
            <a:r>
              <a:rPr lang="en-US" baseline="0" dirty="0"/>
              <a:t>Responding to discrimination</a:t>
            </a:r>
          </a:p>
          <a:p>
            <a:pPr marL="241653" indent="-241653">
              <a:buAutoNum type="arabicPeriod"/>
            </a:pPr>
            <a:r>
              <a:rPr lang="en-US" baseline="0" dirty="0"/>
              <a:t>Eliminating bias</a:t>
            </a:r>
          </a:p>
          <a:p>
            <a:pPr marL="241653" indent="-241653">
              <a:buAutoNum type="arabicPeriod"/>
            </a:pPr>
            <a:endParaRPr lang="en-US" baseline="0" dirty="0"/>
          </a:p>
          <a:p>
            <a:r>
              <a:rPr lang="en-US" baseline="0" dirty="0"/>
              <a:t>For more in-depth information on these and other civil rights topics, please review the resources listed at the end of the module.</a:t>
            </a:r>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a:t>
            </a:fld>
            <a:endParaRPr lang="en-US"/>
          </a:p>
        </p:txBody>
      </p:sp>
    </p:spTree>
    <p:extLst>
      <p:ext uri="{BB962C8B-B14F-4D97-AF65-F5344CB8AC3E}">
        <p14:creationId xmlns:p14="http://schemas.microsoft.com/office/powerpoint/2010/main" val="3920907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b="1" u="sng" dirty="0">
                <a:latin typeface="Calibri" charset="0"/>
                <a:ea typeface="ＭＳ Ｐゴシック" charset="-128"/>
              </a:rPr>
              <a:t>PRESENTER NOTES</a:t>
            </a:r>
            <a:endParaRPr lang="en-US" sz="1200" dirty="0"/>
          </a:p>
          <a:p>
            <a:pPr marL="0" indent="0">
              <a:buFont typeface="Arial" panose="020B0604020202020204" pitchFamily="34" charset="0"/>
              <a:buNone/>
            </a:pPr>
            <a:r>
              <a:rPr lang="en-US" sz="1200" baseline="0" dirty="0"/>
              <a:t>You may remember that earlier, we talked about the differences between HIB and discriminatory harassment. Now, it is time to talk about how to respond to an incident that includes conduct that could meet the definition of HIB and discriminatory harassment. For example, let’s say that a principal receives a HIB complaint and notices that the </a:t>
            </a:r>
            <a:r>
              <a:rPr lang="en-US" sz="1200" b="1" baseline="0" dirty="0"/>
              <a:t>bullying</a:t>
            </a:r>
            <a:r>
              <a:rPr lang="en-US" sz="1200" baseline="0" dirty="0"/>
              <a:t> appears to be related to the student’s </a:t>
            </a:r>
            <a:r>
              <a:rPr lang="en-US" sz="1200" b="1" baseline="0" dirty="0"/>
              <a:t>race</a:t>
            </a:r>
            <a:r>
              <a:rPr lang="en-US" sz="1200" baseline="0" dirty="0"/>
              <a:t>. What should the principal do next?</a:t>
            </a:r>
            <a:endParaRPr lang="en-US" sz="1200" i="0" baseline="0" dirty="0"/>
          </a:p>
          <a:p>
            <a:pPr marL="0" indent="0">
              <a:buFont typeface="Arial" panose="020B0604020202020204" pitchFamily="34" charset="0"/>
              <a:buNone/>
            </a:pPr>
            <a:endParaRPr lang="en-US" sz="1200" i="0" baseline="0" dirty="0"/>
          </a:p>
          <a:p>
            <a:pPr marL="0" indent="0">
              <a:buFont typeface="Arial" panose="020B0604020202020204" pitchFamily="34" charset="0"/>
              <a:buNone/>
            </a:pPr>
            <a:r>
              <a:rPr lang="en-US" sz="1200" i="0" baseline="0" dirty="0"/>
              <a:t>First, let’s compliment the the principal for making a critical observation, which is that the bullying appears to be </a:t>
            </a:r>
            <a:r>
              <a:rPr lang="en-US" sz="1200" i="1" baseline="0" dirty="0"/>
              <a:t>related to a protected class</a:t>
            </a:r>
            <a:r>
              <a:rPr lang="en-US" sz="1200" i="0" baseline="0" dirty="0"/>
              <a:t>—race. This means that applying the school’s HIB procedure is not enough. This HIB complaint also needs to be assessed for civil rights implications. Here is what the principal should do next:</a:t>
            </a:r>
          </a:p>
          <a:p>
            <a:pPr marL="0" indent="0">
              <a:buFont typeface="Arial" panose="020B0604020202020204" pitchFamily="34" charset="0"/>
              <a:buNone/>
            </a:pPr>
            <a:endParaRPr lang="en-US" sz="1200" i="0" baseline="0" dirty="0"/>
          </a:p>
          <a:p>
            <a:pPr marL="285750" indent="-285750">
              <a:buFont typeface="Arial" panose="020B0604020202020204" pitchFamily="34" charset="0"/>
              <a:buChar char="•"/>
            </a:pPr>
            <a:r>
              <a:rPr lang="en-US" sz="1200" i="0" baseline="0" dirty="0"/>
              <a:t>First, they should make sure the conduct has stopped, and that students are safe. </a:t>
            </a:r>
          </a:p>
          <a:p>
            <a:pPr marL="742950" lvl="1" indent="-285750">
              <a:buFont typeface="Arial" panose="020B0604020202020204" pitchFamily="34" charset="0"/>
              <a:buChar char="•"/>
            </a:pPr>
            <a:r>
              <a:rPr lang="en-US" sz="1200" i="0" baseline="0" dirty="0"/>
              <a:t>Supportive measures may need to be put in place to ensure student safety.</a:t>
            </a:r>
          </a:p>
          <a:p>
            <a:pPr marL="285750" indent="-285750">
              <a:buFont typeface="Arial" panose="020B0604020202020204" pitchFamily="34" charset="0"/>
              <a:buChar char="•"/>
            </a:pPr>
            <a:r>
              <a:rPr lang="en-US" sz="1200" i="0" baseline="0" dirty="0"/>
              <a:t>Next, they should notify both coordinators (HIB and Civil Rights).</a:t>
            </a:r>
          </a:p>
          <a:p>
            <a:pPr marL="285750" indent="-285750">
              <a:buFont typeface="Arial" panose="020B0604020202020204" pitchFamily="34" charset="0"/>
              <a:buChar char="•"/>
            </a:pPr>
            <a:r>
              <a:rPr lang="en-US" sz="1200" i="0" baseline="0" dirty="0"/>
              <a:t>Finally, they will likely need to partner with the coordinators to ensure that the conduct is properly addressed under both procedures.</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30</a:t>
            </a:fld>
            <a:endParaRPr lang="en-US"/>
          </a:p>
        </p:txBody>
      </p:sp>
    </p:spTree>
    <p:extLst>
      <p:ext uri="{BB962C8B-B14F-4D97-AF65-F5344CB8AC3E}">
        <p14:creationId xmlns:p14="http://schemas.microsoft.com/office/powerpoint/2010/main" val="3215398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t>INSTRUCTIONS</a:t>
            </a:r>
          </a:p>
          <a:p>
            <a:pPr marL="0" indent="0">
              <a:buFont typeface="Arial" panose="020B0604020202020204" pitchFamily="34" charset="0"/>
              <a:buNone/>
            </a:pPr>
            <a:r>
              <a:rPr lang="en-US" b="0" u="none" baseline="0" dirty="0"/>
              <a:t>Insert the name, title, email, phone number, and photo (optional) of each of the district coordinators:</a:t>
            </a:r>
          </a:p>
          <a:p>
            <a:pPr marL="207346" lvl="0" indent="-181240">
              <a:buFont typeface="Arial" panose="020B0604020202020204" pitchFamily="34" charset="0"/>
              <a:buChar char="•"/>
            </a:pPr>
            <a:r>
              <a:rPr lang="en-US" b="0" u="none" baseline="0" dirty="0"/>
              <a:t>Civil Rights Coordinator</a:t>
            </a:r>
          </a:p>
          <a:p>
            <a:pPr marL="207346" lvl="0" indent="-181240">
              <a:buFont typeface="Arial" panose="020B0604020202020204" pitchFamily="34" charset="0"/>
              <a:buChar char="•"/>
            </a:pPr>
            <a:r>
              <a:rPr lang="en-US" b="0" u="none" baseline="0" dirty="0"/>
              <a:t>Title IX Coordinator</a:t>
            </a:r>
          </a:p>
          <a:p>
            <a:pPr marL="207346" lvl="0" indent="-181240">
              <a:buFont typeface="Arial" panose="020B0604020202020204" pitchFamily="34" charset="0"/>
              <a:buChar char="•"/>
            </a:pPr>
            <a:r>
              <a:rPr lang="en-US" b="0" u="none" baseline="0" dirty="0"/>
              <a:t>Section 504 Coordinator</a:t>
            </a:r>
          </a:p>
          <a:p>
            <a:pPr marL="207346" lvl="0" indent="-181240">
              <a:buFont typeface="Arial" panose="020B0604020202020204" pitchFamily="34" charset="0"/>
              <a:buChar char="•"/>
            </a:pPr>
            <a:r>
              <a:rPr lang="en-US" b="0" u="none" baseline="0" dirty="0"/>
              <a:t>Gender Inclusive Schools Coordinator</a:t>
            </a:r>
          </a:p>
          <a:p>
            <a:endParaRPr lang="en-US" b="1" u="sng" baseline="0" dirty="0"/>
          </a:p>
          <a:p>
            <a:r>
              <a:rPr lang="en-US" b="1" u="sng" baseline="0" dirty="0"/>
              <a:t>PRESENTER NOTES</a:t>
            </a:r>
          </a:p>
          <a:p>
            <a:r>
              <a:rPr lang="en-US" b="0" u="none" baseline="0" dirty="0"/>
              <a:t>This concludes the second section of our training module. If you have questions or concerns, either now or later, remember that you can always reach out to any of our school’s compliance coordinators!</a:t>
            </a:r>
            <a:endParaRPr lang="en-US" baseline="0" dirty="0"/>
          </a:p>
        </p:txBody>
      </p:sp>
      <p:sp>
        <p:nvSpPr>
          <p:cNvPr id="4" name="Slide Number Placeholder 3"/>
          <p:cNvSpPr>
            <a:spLocks noGrp="1"/>
          </p:cNvSpPr>
          <p:nvPr>
            <p:ph type="sldNum" sz="quarter" idx="5"/>
          </p:nvPr>
        </p:nvSpPr>
        <p:spPr/>
        <p:txBody>
          <a:bodyPr/>
          <a:lstStyle/>
          <a:p>
            <a:fld id="{71CD1C34-72C1-4C67-AAFF-0B8CE9936A77}" type="slidenum">
              <a:rPr lang="en-US" smtClean="0"/>
              <a:t>31</a:t>
            </a:fld>
            <a:endParaRPr lang="en-US"/>
          </a:p>
        </p:txBody>
      </p:sp>
    </p:spTree>
    <p:extLst>
      <p:ext uri="{BB962C8B-B14F-4D97-AF65-F5344CB8AC3E}">
        <p14:creationId xmlns:p14="http://schemas.microsoft.com/office/powerpoint/2010/main" val="12070332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PRESENTER NOTES:</a:t>
            </a:r>
          </a:p>
          <a:p>
            <a:pPr marL="0" marR="0">
              <a:lnSpc>
                <a:spcPct val="107000"/>
              </a:lnSpc>
              <a:spcBef>
                <a:spcPts val="0"/>
              </a:spcBef>
              <a:spcAft>
                <a:spcPts val="800"/>
              </a:spcAft>
            </a:pPr>
            <a:r>
              <a:rPr lang="en-US" sz="1800" b="0" u="none" kern="100" dirty="0">
                <a:effectLst/>
                <a:latin typeface="Aptos" panose="020B0004020202020204" pitchFamily="34" charset="0"/>
                <a:ea typeface="Aptos" panose="020B0004020202020204" pitchFamily="34" charset="0"/>
                <a:cs typeface="Times New Roman" panose="02020603050405020304" pitchFamily="18" charset="0"/>
              </a:rPr>
              <a:t>The third section in this training module is on </a:t>
            </a:r>
            <a:r>
              <a:rPr lang="en-US" sz="1800" b="1" u="none" kern="100" dirty="0">
                <a:effectLst/>
                <a:latin typeface="Aptos" panose="020B0004020202020204" pitchFamily="34" charset="0"/>
                <a:ea typeface="Aptos" panose="020B0004020202020204" pitchFamily="34" charset="0"/>
                <a:cs typeface="Times New Roman" panose="02020603050405020304" pitchFamily="18" charset="0"/>
              </a:rPr>
              <a:t>eliminating bias in schools</a:t>
            </a:r>
            <a:r>
              <a:rPr lang="en-US" sz="1800" b="0" u="none"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0"/>
              </a:spcBef>
              <a:spcAft>
                <a:spcPts val="800"/>
              </a:spcAft>
            </a:pPr>
            <a:endParaRPr lang="en-US" sz="1800" b="0" u="none"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b="0" u="none" kern="100" dirty="0">
                <a:effectLst/>
                <a:latin typeface="Aptos" panose="020B0004020202020204" pitchFamily="34" charset="0"/>
                <a:ea typeface="Aptos" panose="020B0004020202020204" pitchFamily="34" charset="0"/>
                <a:cs typeface="Times New Roman" panose="02020603050405020304" pitchFamily="18" charset="0"/>
              </a:rPr>
              <a:t>What is bias, and why is it important to eliminate it?</a:t>
            </a:r>
          </a:p>
          <a:p>
            <a:pPr marL="285750" marR="0" indent="-285750">
              <a:lnSpc>
                <a:spcPct val="107000"/>
              </a:lnSpc>
              <a:spcBef>
                <a:spcPts val="0"/>
              </a:spcBef>
              <a:spcAft>
                <a:spcPts val="800"/>
              </a:spcAft>
              <a:buFont typeface="Arial" panose="020B0604020202020204" pitchFamily="34" charset="0"/>
              <a:buChar char="•"/>
            </a:pPr>
            <a:r>
              <a:rPr lang="en-US" sz="1800" b="0" u="none" kern="100" dirty="0">
                <a:effectLst/>
                <a:latin typeface="Aptos" panose="020B0004020202020204" pitchFamily="34" charset="0"/>
                <a:ea typeface="Aptos" panose="020B0004020202020204" pitchFamily="34" charset="0"/>
                <a:cs typeface="Times New Roman" panose="02020603050405020304" pitchFamily="18" charset="0"/>
              </a:rPr>
              <a:t>Bias is commonly understood as prejudice or a strong feeling in favor of or against one thing, person, or group when compared to another, usually in a way considered to be unfair.</a:t>
            </a:r>
          </a:p>
          <a:p>
            <a:pPr marL="285750" marR="0" indent="-285750">
              <a:lnSpc>
                <a:spcPct val="107000"/>
              </a:lnSpc>
              <a:spcBef>
                <a:spcPts val="0"/>
              </a:spcBef>
              <a:spcAft>
                <a:spcPts val="800"/>
              </a:spcAft>
              <a:buFont typeface="Arial" panose="020B0604020202020204" pitchFamily="34" charset="0"/>
              <a:buChar char="•"/>
            </a:pPr>
            <a:r>
              <a:rPr lang="en-US" sz="2800" b="0" i="0" dirty="0">
                <a:solidFill>
                  <a:srgbClr val="49473B"/>
                </a:solidFill>
                <a:effectLst/>
                <a:latin typeface="Open Sans" panose="020B0606030504020204" pitchFamily="34" charset="0"/>
              </a:rPr>
              <a:t>We can often identify bias by looking at whether any particular groups—for example, a protected class—are being overrepresented, underrepresented, or omitted entirely from a given situation. </a:t>
            </a:r>
          </a:p>
          <a:p>
            <a:pPr marL="285750" marR="0" indent="-285750">
              <a:lnSpc>
                <a:spcPct val="107000"/>
              </a:lnSpc>
              <a:spcBef>
                <a:spcPts val="0"/>
              </a:spcBef>
              <a:spcAft>
                <a:spcPts val="800"/>
              </a:spcAft>
              <a:buFont typeface="Arial" panose="020B0604020202020204" pitchFamily="34" charset="0"/>
              <a:buChar char="•"/>
            </a:pPr>
            <a:r>
              <a:rPr lang="en-US" sz="2800" b="0" i="0" u="none" kern="100" dirty="0">
                <a:solidFill>
                  <a:srgbClr val="49473B"/>
                </a:solidFill>
                <a:effectLst/>
                <a:latin typeface="Open Sans" panose="020B0606030504020204" pitchFamily="34" charset="0"/>
                <a:ea typeface="Aptos" panose="020B0004020202020204" pitchFamily="34" charset="0"/>
                <a:cs typeface="Times New Roman" panose="02020603050405020304" pitchFamily="18" charset="0"/>
              </a:rPr>
              <a:t>Such representations or omissions can imply that certain groups are more or less important in our school community, which has a tremendous impact on students.</a:t>
            </a:r>
            <a:endParaRPr lang="en-US" sz="1800" b="0" i="1" u="none"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32</a:t>
            </a:fld>
            <a:endParaRPr lang="en-US"/>
          </a:p>
        </p:txBody>
      </p:sp>
    </p:spTree>
    <p:extLst>
      <p:ext uri="{BB962C8B-B14F-4D97-AF65-F5344CB8AC3E}">
        <p14:creationId xmlns:p14="http://schemas.microsoft.com/office/powerpoint/2010/main" val="3834779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Under Washington law, schools must identify and address bias in three key educational areas:</a:t>
            </a:r>
          </a:p>
          <a:p>
            <a:endParaRPr lang="en-US" b="0" u="none" dirty="0"/>
          </a:p>
          <a:p>
            <a:pPr marL="171450" indent="-171450">
              <a:buFont typeface="Arial" panose="020B0604020202020204" pitchFamily="34" charset="0"/>
              <a:buChar char="•"/>
            </a:pPr>
            <a:r>
              <a:rPr lang="en-US" b="0" u="none" dirty="0"/>
              <a:t>First, in the selection and use of </a:t>
            </a:r>
            <a:r>
              <a:rPr lang="en-US" b="1" u="none" dirty="0"/>
              <a:t>instructional materials</a:t>
            </a:r>
            <a:r>
              <a:rPr lang="en-US" b="0" u="none" dirty="0"/>
              <a:t> such as textbooks, primary and supplemental sources, reference materials, and audio-visual materials.</a:t>
            </a:r>
          </a:p>
          <a:p>
            <a:pPr marL="171450" indent="-171450">
              <a:buFont typeface="Arial" panose="020B0604020202020204" pitchFamily="34" charset="0"/>
              <a:buChar char="•"/>
            </a:pPr>
            <a:r>
              <a:rPr lang="en-US" b="0" u="none" dirty="0"/>
              <a:t>Second, in the </a:t>
            </a:r>
            <a:r>
              <a:rPr lang="en-US" b="1" u="none" dirty="0"/>
              <a:t>counseling and guidance </a:t>
            </a:r>
            <a:r>
              <a:rPr lang="en-US" b="0" u="none" dirty="0"/>
              <a:t>of students, which includes the assessments, materials, and information provided for purposes of academic, career, or vocational counseling.</a:t>
            </a:r>
          </a:p>
          <a:p>
            <a:pPr marL="171450" indent="-171450">
              <a:buFont typeface="Arial" panose="020B0604020202020204" pitchFamily="34" charset="0"/>
              <a:buChar char="•"/>
            </a:pPr>
            <a:r>
              <a:rPr lang="en-US" b="0" u="none" dirty="0"/>
              <a:t>Finally, in the administration of </a:t>
            </a:r>
            <a:r>
              <a:rPr lang="en-US" b="1" u="none" dirty="0"/>
              <a:t>student discipline</a:t>
            </a:r>
            <a:r>
              <a:rPr lang="en-US" b="0" u="none" dirty="0"/>
              <a:t>,</a:t>
            </a:r>
            <a:r>
              <a:rPr lang="en-US" b="1" u="none" dirty="0"/>
              <a:t> </a:t>
            </a:r>
            <a:r>
              <a:rPr lang="en-US" b="0" u="none" dirty="0"/>
              <a:t>in particular, with regard to classroom removals.</a:t>
            </a:r>
          </a:p>
          <a:p>
            <a:pPr marL="171450" indent="-171450">
              <a:buFont typeface="Arial" panose="020B0604020202020204" pitchFamily="34" charset="0"/>
              <a:buChar char="•"/>
            </a:pPr>
            <a:endParaRPr lang="en-US" b="0" u="none" dirty="0"/>
          </a:p>
          <a:p>
            <a:pPr marL="0" indent="0">
              <a:buFont typeface="Arial" panose="020B0604020202020204" pitchFamily="34" charset="0"/>
              <a:buNone/>
            </a:pPr>
            <a:r>
              <a:rPr lang="en-US" b="0" u="none" dirty="0"/>
              <a:t>Let’s explore each of these areas briefly.</a:t>
            </a:r>
          </a:p>
          <a:p>
            <a:endParaRPr lang="en-US" b="0" u="none" dirty="0"/>
          </a:p>
        </p:txBody>
      </p:sp>
      <p:sp>
        <p:nvSpPr>
          <p:cNvPr id="4" name="Slide Number Placeholder 3"/>
          <p:cNvSpPr>
            <a:spLocks noGrp="1"/>
          </p:cNvSpPr>
          <p:nvPr>
            <p:ph type="sldNum" sz="quarter" idx="5"/>
          </p:nvPr>
        </p:nvSpPr>
        <p:spPr/>
        <p:txBody>
          <a:bodyPr/>
          <a:lstStyle/>
          <a:p>
            <a:fld id="{71CD1C34-72C1-4C67-AAFF-0B8CE9936A77}" type="slidenum">
              <a:rPr lang="en-US" smtClean="0"/>
              <a:t>33</a:t>
            </a:fld>
            <a:endParaRPr lang="en-US"/>
          </a:p>
        </p:txBody>
      </p:sp>
    </p:spTree>
    <p:extLst>
      <p:ext uri="{BB962C8B-B14F-4D97-AF65-F5344CB8AC3E}">
        <p14:creationId xmlns:p14="http://schemas.microsoft.com/office/powerpoint/2010/main" val="1447024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dirty="0"/>
              <a:t>Let’s start with instructional materials. To ensure that they are not discriminating against any protected classes when selecting and using instructional materials, </a:t>
            </a:r>
            <a:r>
              <a:rPr lang="en-US" b="1" dirty="0"/>
              <a:t>schools are required to a</a:t>
            </a:r>
            <a:r>
              <a:rPr lang="en-US" b="1" u="none" dirty="0"/>
              <a:t>dopt and consistently apply an instructional materials policy </a:t>
            </a:r>
            <a:r>
              <a:rPr lang="en-US" b="0" u="none" dirty="0"/>
              <a:t>that includes screening and selection criteria designed to eliminate bias based on protected class.</a:t>
            </a:r>
          </a:p>
          <a:p>
            <a:endParaRPr lang="en-US" b="0" u="none" dirty="0"/>
          </a:p>
          <a:p>
            <a:pPr marL="0" lvl="0" indent="0">
              <a:buFont typeface="Arial" panose="020B0604020202020204" pitchFamily="34" charset="0"/>
              <a:buNone/>
            </a:pPr>
            <a:r>
              <a:rPr lang="en-US" dirty="0"/>
              <a:t>If biased instructional materials are identified through this process, but cannot be replaced immediately, schools must then acquire and concurrently use supplemental materials to counter the biased content.</a:t>
            </a:r>
          </a:p>
          <a:p>
            <a:endParaRPr lang="en-US" dirty="0"/>
          </a:p>
          <a:p>
            <a:r>
              <a:rPr lang="en-US" b="1" u="sng" dirty="0"/>
              <a:t>ADDITIONAL CONTEXT</a:t>
            </a:r>
          </a:p>
          <a:p>
            <a:r>
              <a:rPr lang="en-US" dirty="0"/>
              <a:t>In the interest of eliminating bias, the Washington Legislature passed a bill, now codified at RCW 28A.320.233, that prohibits </a:t>
            </a:r>
            <a:r>
              <a:rPr lang="en-US" b="1" dirty="0"/>
              <a:t>school</a:t>
            </a:r>
            <a:r>
              <a:rPr lang="en-US" dirty="0"/>
              <a:t> </a:t>
            </a:r>
            <a:r>
              <a:rPr lang="en-US" b="1" i="1" dirty="0"/>
              <a:t>boards</a:t>
            </a:r>
            <a:r>
              <a:rPr lang="en-US" dirty="0"/>
              <a:t> from refusing to approve or prohibit the use of any instructional material on the basis that it relates to or includes the study of the role and contribution of any individual or group who is part of a protected class.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OSPI has developed a tool to help schools screen their instructional materials for bias. It is available here: </a:t>
            </a:r>
            <a:r>
              <a:rPr lang="en-US" dirty="0">
                <a:hlinkClick r:id="rId3"/>
              </a:rPr>
              <a:t>Washington Screening for Biased Content (ospi.k12.wa.us)</a:t>
            </a:r>
            <a:r>
              <a:rPr lang="en-US" dirty="0"/>
              <a:t>.</a:t>
            </a:r>
            <a:endParaRPr lang="en-US" b="0" u="none"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34</a:t>
            </a:fld>
            <a:endParaRPr lang="en-US"/>
          </a:p>
        </p:txBody>
      </p:sp>
    </p:spTree>
    <p:extLst>
      <p:ext uri="{BB962C8B-B14F-4D97-AF65-F5344CB8AC3E}">
        <p14:creationId xmlns:p14="http://schemas.microsoft.com/office/powerpoint/2010/main" val="2158710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pPr marL="0" indent="0">
              <a:lnSpc>
                <a:spcPct val="100000"/>
              </a:lnSpc>
              <a:buNone/>
            </a:pPr>
            <a:r>
              <a:rPr lang="en-US" b="0" u="none" dirty="0"/>
              <a:t>Next, let’s discuss counseling and guidance practices. </a:t>
            </a:r>
            <a:r>
              <a:rPr lang="en-US" dirty="0"/>
              <a:t>Washington schools are not permitted to discriminate in the counseling and guidance of students. Broadly speaking, this means that each school should take steps to make sure that </a:t>
            </a:r>
            <a:r>
              <a:rPr lang="en-US" i="1" dirty="0"/>
              <a:t>all</a:t>
            </a:r>
            <a:r>
              <a:rPr lang="en-US" dirty="0"/>
              <a:t> students are being counseled toward appropriate courses of study or career paths based on their strengths, challenges, and interests—not on their membership in a certain protected class or stereotypes based on protected class.</a:t>
            </a:r>
          </a:p>
          <a:p>
            <a:pPr marL="0" indent="0">
              <a:lnSpc>
                <a:spcPct val="100000"/>
              </a:lnSpc>
              <a:buNone/>
            </a:pPr>
            <a:endParaRPr lang="en-US" dirty="0"/>
          </a:p>
          <a:p>
            <a:pPr marL="0" indent="0">
              <a:lnSpc>
                <a:spcPct val="100000"/>
              </a:lnSpc>
              <a:buNone/>
            </a:pPr>
            <a:r>
              <a:rPr lang="en-US" dirty="0"/>
              <a:t>Reviewing specialized course and program enrollment data is one way that schools can identify potential bias in their counseling and guidance practices. This </a:t>
            </a:r>
            <a:r>
              <a:rPr lang="en-US" b="1" i="1" dirty="0"/>
              <a:t>required annual</a:t>
            </a:r>
            <a:r>
              <a:rPr lang="en-US" dirty="0"/>
              <a:t> </a:t>
            </a:r>
            <a:r>
              <a:rPr lang="en-US" b="1" dirty="0"/>
              <a:t>review</a:t>
            </a:r>
            <a:r>
              <a:rPr lang="en-US" dirty="0"/>
              <a:t> asks schools to compare </a:t>
            </a:r>
            <a:r>
              <a:rPr lang="en-US" b="0" i="1" dirty="0"/>
              <a:t>building-level</a:t>
            </a:r>
            <a:r>
              <a:rPr lang="en-US" dirty="0"/>
              <a:t> specialized course and program enrollment data with their total enrollment data to see whether </a:t>
            </a:r>
            <a:r>
              <a:rPr lang="en-US" b="0" u="none" dirty="0"/>
              <a:t>there are any substantial disproportionalities based on race, sex, EL status, or disability. Specialized courses and programs include anything the school offers that not all students take, such as honors, AP, IB, CTE, Hi-Cap, or dual credit courses and programs.</a:t>
            </a:r>
          </a:p>
          <a:p>
            <a:pPr marL="171450" lvl="0" indent="-171450">
              <a:lnSpc>
                <a:spcPct val="100000"/>
              </a:lnSpc>
              <a:buFont typeface="Arial" panose="020B0604020202020204" pitchFamily="34" charset="0"/>
              <a:buChar char="•"/>
            </a:pPr>
            <a:endParaRPr lang="en-US" b="0" u="none" dirty="0"/>
          </a:p>
          <a:p>
            <a:pPr marL="0" lvl="0" indent="0">
              <a:lnSpc>
                <a:spcPct val="100000"/>
              </a:lnSpc>
              <a:buFont typeface="Arial" panose="020B0604020202020204" pitchFamily="34" charset="0"/>
              <a:buNone/>
            </a:pPr>
            <a:r>
              <a:rPr lang="en-US" b="0" u="none" dirty="0"/>
              <a:t>If the data shows a substantial disproportionality in any specialized course or program, the school must conduct a root cause analysis to ensure it is not due to discrimination. Possible root causes that should be examined include counseling and guidance practices such as:</a:t>
            </a:r>
          </a:p>
          <a:p>
            <a:pPr marL="0" lvl="0" indent="0">
              <a:lnSpc>
                <a:spcPct val="100000"/>
              </a:lnSpc>
              <a:buFont typeface="Arial" panose="020B0604020202020204" pitchFamily="34" charset="0"/>
              <a:buNone/>
            </a:pPr>
            <a:endParaRPr lang="en-US" b="0" u="none" dirty="0"/>
          </a:p>
          <a:p>
            <a:pPr marL="342900" lvl="0" indent="-342900">
              <a:buFont typeface="Arial" panose="020B0604020202020204" pitchFamily="34" charset="0"/>
              <a:buChar char="•"/>
            </a:pPr>
            <a:r>
              <a:rPr lang="en-US" sz="1200" dirty="0">
                <a:solidFill>
                  <a:srgbClr val="40403D"/>
                </a:solidFill>
              </a:rPr>
              <a:t>How students are being identified or selected for certain courses/programs;</a:t>
            </a:r>
          </a:p>
          <a:p>
            <a:pPr marL="342900" lvl="0" indent="-342900">
              <a:buFont typeface="Arial" panose="020B0604020202020204" pitchFamily="34" charset="0"/>
              <a:buChar char="•"/>
            </a:pPr>
            <a:r>
              <a:rPr lang="en-US" sz="1200" dirty="0">
                <a:solidFill>
                  <a:srgbClr val="40403D"/>
                </a:solidFill>
              </a:rPr>
              <a:t>Course/program enrollment criteria;</a:t>
            </a:r>
          </a:p>
          <a:p>
            <a:pPr marL="342900" lvl="0" indent="-342900">
              <a:buFont typeface="Arial" panose="020B0604020202020204" pitchFamily="34" charset="0"/>
              <a:buChar char="•"/>
            </a:pPr>
            <a:r>
              <a:rPr lang="en-US" sz="1200" dirty="0">
                <a:solidFill>
                  <a:srgbClr val="40403D"/>
                </a:solidFill>
              </a:rPr>
              <a:t>Tests and appraisal instruments;</a:t>
            </a:r>
          </a:p>
          <a:p>
            <a:pPr marL="342900" lvl="0" indent="-342900">
              <a:buFont typeface="Arial" panose="020B0604020202020204" pitchFamily="34" charset="0"/>
              <a:buChar char="•"/>
            </a:pPr>
            <a:r>
              <a:rPr lang="en-US" sz="1200" dirty="0">
                <a:solidFill>
                  <a:srgbClr val="40403D"/>
                </a:solidFill>
              </a:rPr>
              <a:t>Academic, career, and vocational guidance materials;</a:t>
            </a:r>
          </a:p>
          <a:p>
            <a:pPr marL="342900" lvl="0" indent="-342900">
              <a:buFont typeface="Arial" panose="020B0604020202020204" pitchFamily="34" charset="0"/>
              <a:buChar char="•"/>
            </a:pPr>
            <a:r>
              <a:rPr lang="en-US" sz="1200" dirty="0">
                <a:solidFill>
                  <a:srgbClr val="40403D"/>
                </a:solidFill>
              </a:rPr>
              <a:t>Educational scheduling or placement.</a:t>
            </a:r>
          </a:p>
          <a:p>
            <a:endParaRPr lang="en-US" b="0" u="none" dirty="0"/>
          </a:p>
          <a:p>
            <a:pPr marL="0" indent="0">
              <a:lnSpc>
                <a:spcPct val="100000"/>
              </a:lnSpc>
              <a:buNone/>
            </a:pPr>
            <a:r>
              <a:rPr lang="en-US" b="1" u="sng" dirty="0"/>
              <a:t>ADDITIONAL CONTEXT</a:t>
            </a:r>
          </a:p>
          <a:p>
            <a:pPr marL="0" indent="0">
              <a:lnSpc>
                <a:spcPct val="100000"/>
              </a:lnSpc>
              <a:buNone/>
            </a:pPr>
            <a:r>
              <a:rPr lang="en-US" b="0" u="none" dirty="0"/>
              <a:t>OSPI has a number of different tools available to help schools structure their review and analyze their data. Please visit OSPI’s </a:t>
            </a:r>
            <a:r>
              <a:rPr lang="en-US" dirty="0">
                <a:hlinkClick r:id="rId3"/>
              </a:rPr>
              <a:t>Equity in Courses and Programs (ospi.k12.wa.us)</a:t>
            </a:r>
            <a:r>
              <a:rPr lang="en-US" dirty="0"/>
              <a:t> </a:t>
            </a:r>
            <a:r>
              <a:rPr lang="en-US" b="0" u="none" dirty="0"/>
              <a:t>webpage for more information! </a:t>
            </a:r>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35</a:t>
            </a:fld>
            <a:endParaRPr lang="en-US"/>
          </a:p>
        </p:txBody>
      </p:sp>
    </p:spTree>
    <p:extLst>
      <p:ext uri="{BB962C8B-B14F-4D97-AF65-F5344CB8AC3E}">
        <p14:creationId xmlns:p14="http://schemas.microsoft.com/office/powerpoint/2010/main" val="3939438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Finally, let’s discuss student discipline. </a:t>
            </a:r>
            <a:r>
              <a:rPr lang="en-US" dirty="0"/>
              <a:t>Washington law requires schools to administer student discipline without discrimination based on protected class. However, w</a:t>
            </a:r>
            <a:r>
              <a:rPr lang="en-US" b="0" u="none" dirty="0"/>
              <a:t>e are all aware that a</a:t>
            </a:r>
            <a:r>
              <a:rPr lang="en-US" dirty="0"/>
              <a:t>cross the nation—and also here in Washington—data shows that schools tend to discipline students in certain groups more than others. For example, students with disabilities and students of color are suspended and expelled more frequently than their peers. These trends raise concerns about equal educational opportunities. </a:t>
            </a:r>
          </a:p>
          <a:p>
            <a:pPr marL="0" indent="0">
              <a:lnSpc>
                <a:spcPct val="100000"/>
              </a:lnSpc>
              <a:buNone/>
            </a:pPr>
            <a:endParaRPr lang="en-US" dirty="0"/>
          </a:p>
          <a:p>
            <a:pPr marL="0" indent="0">
              <a:lnSpc>
                <a:spcPct val="100000"/>
              </a:lnSpc>
              <a:buNone/>
            </a:pPr>
            <a:r>
              <a:rPr lang="en-US" b="1" dirty="0"/>
              <a:t>Reviewing student discipline data </a:t>
            </a:r>
            <a:r>
              <a:rPr lang="en-US" dirty="0"/>
              <a:t>is one way that schools can identify whether they may be disciplining students in a discriminatory manner. This </a:t>
            </a:r>
            <a:r>
              <a:rPr lang="en-US" b="1" i="1" dirty="0"/>
              <a:t>required annual</a:t>
            </a:r>
            <a:r>
              <a:rPr lang="en-US" dirty="0"/>
              <a:t> </a:t>
            </a:r>
            <a:r>
              <a:rPr lang="en-US" b="1" dirty="0"/>
              <a:t>review</a:t>
            </a:r>
            <a:r>
              <a:rPr lang="en-US" dirty="0"/>
              <a:t> asks schools to compare </a:t>
            </a:r>
            <a:r>
              <a:rPr lang="en-US" b="0" i="1" dirty="0"/>
              <a:t>building-level</a:t>
            </a:r>
            <a:r>
              <a:rPr lang="en-US" dirty="0"/>
              <a:t> student discipline data with their total enrollment data to see whether </a:t>
            </a:r>
            <a:r>
              <a:rPr lang="en-US" b="0" u="none" dirty="0"/>
              <a:t>there are any substantial disproportionalities based on race, sex, EL status, or disability. </a:t>
            </a:r>
          </a:p>
          <a:p>
            <a:pPr marL="0" indent="0">
              <a:lnSpc>
                <a:spcPct val="100000"/>
              </a:lnSpc>
              <a:buFont typeface="Arial" panose="020B0604020202020204" pitchFamily="34" charset="0"/>
              <a:buNone/>
            </a:pPr>
            <a:endParaRPr lang="en-US" b="0" u="none" dirty="0"/>
          </a:p>
          <a:p>
            <a:pPr marL="0" lvl="0" indent="0">
              <a:lnSpc>
                <a:spcPct val="100000"/>
              </a:lnSpc>
              <a:buFont typeface="Arial" panose="020B0604020202020204" pitchFamily="34" charset="0"/>
              <a:buNone/>
            </a:pPr>
            <a:r>
              <a:rPr lang="en-US" b="0" u="none" dirty="0"/>
              <a:t>If the data show a substantial disproportionality based on protected class, the school must conduct a root cause analysis to ensure it is not due to bias or discrimination. Possible root causes to examine include whether a school’s discipline policies, procedures, or practices are being administered differently for different student groups, whether a neutral policy is being selectively enforced against students in a certain protected class, and whether staff need additional training.</a:t>
            </a:r>
          </a:p>
          <a:p>
            <a:pPr marL="0" lvl="0" indent="0">
              <a:lnSpc>
                <a:spcPct val="100000"/>
              </a:lnSpc>
              <a:buFont typeface="Arial" panose="020B0604020202020204" pitchFamily="34" charset="0"/>
              <a:buNone/>
            </a:pPr>
            <a:endParaRPr lang="en-US" b="0" u="none" dirty="0"/>
          </a:p>
          <a:p>
            <a:pPr marL="0" indent="0">
              <a:lnSpc>
                <a:spcPct val="100000"/>
              </a:lnSpc>
              <a:buNone/>
            </a:pPr>
            <a:r>
              <a:rPr lang="en-US" b="1" u="sng" dirty="0"/>
              <a:t>ADDITIONAL RESOURCES</a:t>
            </a:r>
          </a:p>
          <a:p>
            <a:pPr marL="171450" indent="-171450">
              <a:lnSpc>
                <a:spcPct val="100000"/>
              </a:lnSpc>
              <a:buFont typeface="Arial" panose="020B0604020202020204" pitchFamily="34" charset="0"/>
              <a:buChar char="•"/>
            </a:pPr>
            <a:r>
              <a:rPr lang="en-US" b="0" u="none" dirty="0"/>
              <a:t>OSPI’s 2019 discipline guidelines are available for schools to use as they apply a more critical lens to their discipline policies, procedures, and practices: </a:t>
            </a:r>
            <a:r>
              <a:rPr lang="en-US" dirty="0">
                <a:hlinkClick r:id="rId3"/>
              </a:rPr>
              <a:t>Publication Title (ospi.k12.wa.us)</a:t>
            </a:r>
            <a:r>
              <a:rPr lang="en-US" dirty="0"/>
              <a:t> </a:t>
            </a:r>
          </a:p>
          <a:p>
            <a:pPr marL="171450" indent="-171450">
              <a:lnSpc>
                <a:spcPct val="100000"/>
              </a:lnSpc>
              <a:buFont typeface="Arial" panose="020B0604020202020204" pitchFamily="34" charset="0"/>
              <a:buChar char="•"/>
            </a:pPr>
            <a:r>
              <a:rPr lang="en-US" b="0" u="none" dirty="0"/>
              <a:t>OSPI also has many other tools available to help schools structure their review and analyze their data. Please visit OSPI’s </a:t>
            </a:r>
            <a:r>
              <a:rPr lang="en-US" dirty="0">
                <a:hlinkClick r:id="rId4"/>
              </a:rPr>
              <a:t>Equity in Student Discipline (ospi.k12.wa.us)</a:t>
            </a:r>
            <a:r>
              <a:rPr lang="en-US" dirty="0"/>
              <a:t> </a:t>
            </a:r>
            <a:r>
              <a:rPr lang="en-US" b="0" u="none" dirty="0"/>
              <a:t>webpage for more information! </a:t>
            </a:r>
            <a:endParaRPr lang="en-US" dirty="0"/>
          </a:p>
          <a:p>
            <a:endParaRPr lang="en-US" b="0" u="none" dirty="0"/>
          </a:p>
        </p:txBody>
      </p:sp>
      <p:sp>
        <p:nvSpPr>
          <p:cNvPr id="4" name="Slide Number Placeholder 3"/>
          <p:cNvSpPr>
            <a:spLocks noGrp="1"/>
          </p:cNvSpPr>
          <p:nvPr>
            <p:ph type="sldNum" sz="quarter" idx="5"/>
          </p:nvPr>
        </p:nvSpPr>
        <p:spPr/>
        <p:txBody>
          <a:bodyPr/>
          <a:lstStyle/>
          <a:p>
            <a:fld id="{71CD1C34-72C1-4C67-AAFF-0B8CE9936A77}" type="slidenum">
              <a:rPr lang="en-US" smtClean="0"/>
              <a:t>36</a:t>
            </a:fld>
            <a:endParaRPr lang="en-US"/>
          </a:p>
        </p:txBody>
      </p:sp>
    </p:spTree>
    <p:extLst>
      <p:ext uri="{BB962C8B-B14F-4D97-AF65-F5344CB8AC3E}">
        <p14:creationId xmlns:p14="http://schemas.microsoft.com/office/powerpoint/2010/main" val="1681483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b="0" u="none" dirty="0"/>
              <a:t>Before we end, here are some additional resources.</a:t>
            </a:r>
          </a:p>
        </p:txBody>
      </p:sp>
      <p:sp>
        <p:nvSpPr>
          <p:cNvPr id="4" name="Slide Number Placeholder 3"/>
          <p:cNvSpPr>
            <a:spLocks noGrp="1"/>
          </p:cNvSpPr>
          <p:nvPr>
            <p:ph type="sldNum" sz="quarter" idx="5"/>
          </p:nvPr>
        </p:nvSpPr>
        <p:spPr/>
        <p:txBody>
          <a:bodyPr/>
          <a:lstStyle/>
          <a:p>
            <a:fld id="{71CD1C34-72C1-4C67-AAFF-0B8CE9936A77}" type="slidenum">
              <a:rPr lang="en-US" smtClean="0"/>
              <a:t>37</a:t>
            </a:fld>
            <a:endParaRPr lang="en-US"/>
          </a:p>
        </p:txBody>
      </p:sp>
    </p:spTree>
    <p:extLst>
      <p:ext uri="{BB962C8B-B14F-4D97-AF65-F5344CB8AC3E}">
        <p14:creationId xmlns:p14="http://schemas.microsoft.com/office/powerpoint/2010/main" val="19665544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dirty="0"/>
              <a:t>For more information on any of the topics we have discussed—and many more—please visit the OSPI Equity and Civil Rights Office’s website or the U.S. Department of Education Office for Civil Rights’ website.</a:t>
            </a:r>
          </a:p>
          <a:p>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38</a:t>
            </a:fld>
            <a:endParaRPr lang="en-US"/>
          </a:p>
        </p:txBody>
      </p:sp>
    </p:spTree>
    <p:extLst>
      <p:ext uri="{BB962C8B-B14F-4D97-AF65-F5344CB8AC3E}">
        <p14:creationId xmlns:p14="http://schemas.microsoft.com/office/powerpoint/2010/main" val="2887149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344">
              <a:defRPr/>
            </a:pPr>
            <a:r>
              <a:rPr lang="en-US" b="1" u="sng" dirty="0"/>
              <a:t>PRESENTER NOTES</a:t>
            </a:r>
          </a:p>
          <a:p>
            <a:pPr defTabSz="931344">
              <a:defRPr/>
            </a:pPr>
            <a:r>
              <a:rPr lang="en-US" b="0" u="none" dirty="0"/>
              <a:t>OSPI’s Equity and Civil Rights team can be reached by phone at (360) 725-6162 (or TTY: (360) 664-3631) and by email at equity@k12.wa.us.</a:t>
            </a:r>
          </a:p>
          <a:p>
            <a:pPr defTabSz="931344">
              <a:defRPr/>
            </a:pPr>
            <a:r>
              <a:rPr lang="en-US" b="0" u="none" dirty="0"/>
              <a:t>Their website is also linked for you on this slide: </a:t>
            </a:r>
            <a:r>
              <a:rPr lang="en-US" b="0" u="sng" dirty="0"/>
              <a:t>www.ospi.k12.wa.us/policy-funding/equity-and-civil-rights </a:t>
            </a:r>
          </a:p>
          <a:p>
            <a:pPr defTabSz="931344">
              <a:defRPr/>
            </a:pPr>
            <a:r>
              <a:rPr lang="en-US" b="0" u="none" dirty="0"/>
              <a:t>They welcome your questions!</a:t>
            </a:r>
          </a:p>
        </p:txBody>
      </p:sp>
      <p:sp>
        <p:nvSpPr>
          <p:cNvPr id="4" name="Slide Number Placeholder 3"/>
          <p:cNvSpPr>
            <a:spLocks noGrp="1"/>
          </p:cNvSpPr>
          <p:nvPr>
            <p:ph type="sldNum" sz="quarter" idx="10"/>
          </p:nvPr>
        </p:nvSpPr>
        <p:spPr/>
        <p:txBody>
          <a:bodyPr/>
          <a:lstStyle/>
          <a:p>
            <a:fld id="{E881032E-8435-4810-B872-D429860A9133}" type="slidenum">
              <a:rPr lang="en-US" smtClean="0"/>
              <a:t>39</a:t>
            </a:fld>
            <a:endParaRPr lang="en-US"/>
          </a:p>
        </p:txBody>
      </p:sp>
    </p:spTree>
    <p:extLst>
      <p:ext uri="{BB962C8B-B14F-4D97-AF65-F5344CB8AC3E}">
        <p14:creationId xmlns:p14="http://schemas.microsoft.com/office/powerpoint/2010/main" val="61239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Font typeface="Arial" panose="020B0604020202020204" pitchFamily="34" charset="0"/>
              <a:buNone/>
              <a:defRPr/>
            </a:pPr>
            <a:r>
              <a:rPr lang="en-US" sz="1200" b="1" u="sng" dirty="0"/>
              <a:t>INSTRUCTIONS</a:t>
            </a:r>
          </a:p>
          <a:p>
            <a:pPr marL="171450" indent="-171450">
              <a:buFont typeface="Arial" panose="020B0604020202020204" pitchFamily="34" charset="0"/>
              <a:buChar char="•"/>
            </a:pPr>
            <a:r>
              <a:rPr lang="en-US" dirty="0"/>
              <a:t>Update slide with following </a:t>
            </a:r>
            <a:r>
              <a:rPr lang="en-US" b="1" i="1" dirty="0"/>
              <a:t>employee</a:t>
            </a:r>
            <a:r>
              <a:rPr lang="en-US" baseline="0" dirty="0"/>
              <a:t> policy and procedure numbers and delete the yellow highlighting.</a:t>
            </a:r>
          </a:p>
          <a:p>
            <a:pPr marL="171450" indent="-171450" defTabSz="966612">
              <a:buFont typeface="Arial" panose="020B0604020202020204" pitchFamily="34" charset="0"/>
              <a:buChar char="•"/>
              <a:defRPr/>
            </a:pPr>
            <a:r>
              <a:rPr lang="en-US" sz="1200" b="0" u="none" dirty="0"/>
              <a:t>You can also provide copies of the referenced policies and procedures to participants (as handouts), or you can insert links on the slide itself so that participants can easily access them.</a:t>
            </a:r>
          </a:p>
          <a:p>
            <a:endParaRPr lang="en-US" b="1" u="sng" baseline="0" dirty="0"/>
          </a:p>
          <a:p>
            <a:endParaRPr lang="en-US" b="1" u="sng" baseline="0" dirty="0"/>
          </a:p>
          <a:p>
            <a:r>
              <a:rPr lang="en-US" b="1" u="sng" baseline="0" dirty="0"/>
              <a:t>PRESENTER NOTES</a:t>
            </a:r>
          </a:p>
          <a:p>
            <a:pPr marL="0" indent="0">
              <a:buFont typeface="Arial" panose="020B0604020202020204" pitchFamily="34" charset="0"/>
              <a:buNone/>
            </a:pPr>
            <a:r>
              <a:rPr lang="en-US" b="0" u="none" baseline="0" dirty="0"/>
              <a:t>Even though state and federal nondiscrimination laws and complaint procedures also apply to school employees, </a:t>
            </a:r>
            <a:r>
              <a:rPr lang="en-US" b="1" u="none" baseline="0" dirty="0"/>
              <a:t>today’s focus is on protecting students.</a:t>
            </a:r>
          </a:p>
          <a:p>
            <a:pPr marL="0" indent="0">
              <a:buFont typeface="Arial" panose="020B0604020202020204" pitchFamily="34" charset="0"/>
              <a:buNone/>
            </a:pPr>
            <a:endParaRPr lang="en-US" b="0" u="none" baseline="0" dirty="0"/>
          </a:p>
          <a:p>
            <a:pPr marL="0" indent="0" defTabSz="966612">
              <a:buFont typeface="Arial" panose="020B0604020202020204" pitchFamily="34" charset="0"/>
              <a:buNone/>
              <a:defRPr/>
            </a:pPr>
            <a:r>
              <a:rPr lang="en-US" sz="1200" dirty="0"/>
              <a:t>You can learn more about employment discrimination and complaint procedures by reviewing our nondiscrimination and sexual harassment policies and procedures for employees. </a:t>
            </a:r>
          </a:p>
          <a:p>
            <a:pPr marL="0" indent="0" defTabSz="966612">
              <a:buFont typeface="Arial" panose="020B0604020202020204" pitchFamily="34" charset="0"/>
              <a:buNone/>
              <a:defRPr/>
            </a:pPr>
            <a:endParaRPr lang="en-US" sz="1200" dirty="0"/>
          </a:p>
          <a:p>
            <a:pPr marL="0" indent="0" defTabSz="966612">
              <a:buFont typeface="Arial" panose="020B0604020202020204" pitchFamily="34" charset="0"/>
              <a:buNone/>
              <a:defRPr/>
            </a:pPr>
            <a:r>
              <a:rPr lang="en-US" sz="1200" dirty="0"/>
              <a:t>You can also reach out to an agency that specializes in employment discrimination investigations, such as the U.S. Equal Employment Opportunities Commission or the Washington State Human Rights Commission. </a:t>
            </a:r>
          </a:p>
          <a:p>
            <a:pPr marL="0" indent="0">
              <a:buFont typeface="Arial" panose="020B0604020202020204" pitchFamily="34" charset="0"/>
              <a:buNone/>
            </a:pPr>
            <a:endParaRPr lang="en-US" b="0" u="none" baseline="0"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a:t>
            </a:fld>
            <a:endParaRPr lang="en-US"/>
          </a:p>
        </p:txBody>
      </p:sp>
    </p:spTree>
    <p:extLst>
      <p:ext uri="{BB962C8B-B14F-4D97-AF65-F5344CB8AC3E}">
        <p14:creationId xmlns:p14="http://schemas.microsoft.com/office/powerpoint/2010/main" val="9111802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b="0" u="none" dirty="0"/>
              <a:t>You can also connect with OSPI on a variety of social medial platforms, including Instagram, Facebook, YouTube, Twitter, and Linked In.</a:t>
            </a:r>
          </a:p>
        </p:txBody>
      </p:sp>
      <p:sp>
        <p:nvSpPr>
          <p:cNvPr id="4" name="Slide Number Placeholder 3"/>
          <p:cNvSpPr>
            <a:spLocks noGrp="1"/>
          </p:cNvSpPr>
          <p:nvPr>
            <p:ph type="sldNum" sz="quarter" idx="5"/>
          </p:nvPr>
        </p:nvSpPr>
        <p:spPr/>
        <p:txBody>
          <a:bodyPr/>
          <a:lstStyle/>
          <a:p>
            <a:fld id="{71CD1C34-72C1-4C67-AAFF-0B8CE9936A77}" type="slidenum">
              <a:rPr lang="en-US" smtClean="0"/>
              <a:t>40</a:t>
            </a:fld>
            <a:endParaRPr lang="en-US"/>
          </a:p>
        </p:txBody>
      </p:sp>
    </p:spTree>
    <p:extLst>
      <p:ext uri="{BB962C8B-B14F-4D97-AF65-F5344CB8AC3E}">
        <p14:creationId xmlns:p14="http://schemas.microsoft.com/office/powerpoint/2010/main" val="952993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All school districts and charter schools must provide students with a learning environment that is free from discrimination.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As school employees, we all have a role to play in preventing discrimination. But, we can’t prevent discrimination unless we recognize what we are looking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t>This section will help us better understand the legal definitions of discrimination, discriminatory harassment, and sexual harassment and learn to distinguish between harassment, intimidation, and bullying (or HIB) and discriminatory harassment.</a:t>
            </a:r>
          </a:p>
          <a:p>
            <a:pPr marL="0" indent="0">
              <a:buFont typeface="Arial" panose="020B0604020202020204" pitchFamily="34" charset="0"/>
              <a:buNone/>
            </a:pPr>
            <a:endParaRPr lang="en-US" b="0" u="none" dirty="0"/>
          </a:p>
          <a:p>
            <a:pPr marL="0" indent="0">
              <a:buFont typeface="Arial" panose="020B0604020202020204" pitchFamily="34" charset="0"/>
              <a:buNone/>
            </a:pPr>
            <a:r>
              <a:rPr lang="en-US" b="0" u="none" dirty="0"/>
              <a:t>So, let’s get started.</a:t>
            </a:r>
          </a:p>
          <a:p>
            <a:endParaRPr lang="en-US" b="0" u="none" dirty="0"/>
          </a:p>
        </p:txBody>
      </p:sp>
      <p:sp>
        <p:nvSpPr>
          <p:cNvPr id="4" name="Slide Number Placeholder 3"/>
          <p:cNvSpPr>
            <a:spLocks noGrp="1"/>
          </p:cNvSpPr>
          <p:nvPr>
            <p:ph type="sldNum" sz="quarter" idx="5"/>
          </p:nvPr>
        </p:nvSpPr>
        <p:spPr/>
        <p:txBody>
          <a:bodyPr/>
          <a:lstStyle/>
          <a:p>
            <a:fld id="{71CD1C34-72C1-4C67-AAFF-0B8CE9936A77}" type="slidenum">
              <a:rPr lang="en-US" smtClean="0"/>
              <a:t>5</a:t>
            </a:fld>
            <a:endParaRPr lang="en-US"/>
          </a:p>
        </p:txBody>
      </p:sp>
    </p:spTree>
    <p:extLst>
      <p:ext uri="{BB962C8B-B14F-4D97-AF65-F5344CB8AC3E}">
        <p14:creationId xmlns:p14="http://schemas.microsoft.com/office/powerpoint/2010/main" val="328408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t>PRESENTER NOTES</a:t>
            </a: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a:t>The first term we need to understand is </a:t>
            </a:r>
            <a:r>
              <a:rPr lang="en-US" b="1" baseline="0" dirty="0"/>
              <a:t>discrimination, </a:t>
            </a:r>
            <a:r>
              <a:rPr lang="en-US" b="0" baseline="0" dirty="0"/>
              <a:t>which is</a:t>
            </a:r>
            <a:r>
              <a:rPr lang="en-US" b="1" baseline="0" dirty="0"/>
              <a:t> </a:t>
            </a:r>
            <a:r>
              <a:rPr lang="en-US" baseline="0" dirty="0"/>
              <a:t>generally defined as the </a:t>
            </a:r>
            <a:r>
              <a:rPr lang="en-US" b="1" baseline="0" dirty="0"/>
              <a:t>unfair or unequal treatment</a:t>
            </a:r>
            <a:r>
              <a:rPr lang="en-US" baseline="0" dirty="0"/>
              <a:t> of a person or group because they are part of </a:t>
            </a:r>
            <a:r>
              <a:rPr lang="en-US" b="0" baseline="0" dirty="0"/>
              <a:t>a</a:t>
            </a:r>
            <a:r>
              <a:rPr lang="en-US" b="1" baseline="0" dirty="0"/>
              <a:t> protected class</a:t>
            </a:r>
            <a:r>
              <a:rPr lang="en-US" baseline="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u="none" baseline="0" dirty="0"/>
              <a:t>The key thing to remember here is this: There are probably many things that our students experience at school that may </a:t>
            </a:r>
            <a:r>
              <a:rPr lang="en-US" b="0" i="1" u="none" baseline="0" dirty="0"/>
              <a:t>feel</a:t>
            </a:r>
            <a:r>
              <a:rPr lang="en-US" b="0" u="none" baseline="0" dirty="0"/>
              <a:t> unfair or unequal. However, to meet the legal definition of discrimination, the unfair or unequal treatment has to be based on or motivated </a:t>
            </a:r>
            <a:r>
              <a:rPr lang="en-US" b="0" i="1" u="none" baseline="0" dirty="0"/>
              <a:t>by protected class</a:t>
            </a:r>
            <a:r>
              <a:rPr lang="en-US" b="0" u="none" baseline="0" dirty="0"/>
              <a:t>.</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1" baseline="0" dirty="0"/>
          </a:p>
        </p:txBody>
      </p:sp>
      <p:sp>
        <p:nvSpPr>
          <p:cNvPr id="4" name="Slide Number Placeholder 3"/>
          <p:cNvSpPr>
            <a:spLocks noGrp="1"/>
          </p:cNvSpPr>
          <p:nvPr>
            <p:ph type="sldNum" sz="quarter" idx="10"/>
          </p:nvPr>
        </p:nvSpPr>
        <p:spPr/>
        <p:txBody>
          <a:bodyPr/>
          <a:lstStyle/>
          <a:p>
            <a:fld id="{4743F1E3-71E9-4C9D-979A-507005575817}" type="slidenum">
              <a:rPr lang="en-US" smtClean="0"/>
              <a:t>6</a:t>
            </a:fld>
            <a:endParaRPr lang="en-US"/>
          </a:p>
        </p:txBody>
      </p:sp>
    </p:spTree>
    <p:extLst>
      <p:ext uri="{BB962C8B-B14F-4D97-AF65-F5344CB8AC3E}">
        <p14:creationId xmlns:p14="http://schemas.microsoft.com/office/powerpoint/2010/main" val="1155265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PRESENTER NOTES</a:t>
            </a:r>
          </a:p>
          <a:p>
            <a:r>
              <a:rPr lang="en-US" b="0" u="none" baseline="0" dirty="0"/>
              <a:t>So, what is a protected class? </a:t>
            </a:r>
          </a:p>
          <a:p>
            <a:pPr marL="171450" indent="-171450">
              <a:buFont typeface="Arial" panose="020B0604020202020204" pitchFamily="34" charset="0"/>
              <a:buChar char="•"/>
            </a:pPr>
            <a:r>
              <a:rPr lang="en-US" b="0" u="none" baseline="0" dirty="0"/>
              <a:t>A protected class is a group of people who share common characteristics and who are protected from discrimination under federal and state law.</a:t>
            </a:r>
          </a:p>
          <a:p>
            <a:endParaRPr lang="en-US" b="0" u="none" baseline="0" dirty="0"/>
          </a:p>
          <a:p>
            <a:r>
              <a:rPr lang="en-US" b="0" u="none" baseline="0" dirty="0"/>
              <a:t>In Washington, the following groups are protected classes under state law:</a:t>
            </a:r>
          </a:p>
          <a:p>
            <a:pPr marL="342900" indent="-342900">
              <a:buFont typeface="Arial" panose="020B0604020202020204" pitchFamily="34" charset="0"/>
              <a:buChar char="•"/>
            </a:pPr>
            <a:r>
              <a:rPr lang="en-US" sz="1200" dirty="0">
                <a:solidFill>
                  <a:srgbClr val="40403D"/>
                </a:solidFill>
              </a:rPr>
              <a:t>Race, color, and national origin;</a:t>
            </a:r>
          </a:p>
          <a:p>
            <a:pPr marL="342900" indent="-342900">
              <a:buFont typeface="Arial" panose="020B0604020202020204" pitchFamily="34" charset="0"/>
              <a:buChar char="•"/>
            </a:pPr>
            <a:r>
              <a:rPr lang="en-US" sz="1200" dirty="0">
                <a:solidFill>
                  <a:srgbClr val="40403D"/>
                </a:solidFill>
              </a:rPr>
              <a:t>Religion and creed;</a:t>
            </a:r>
          </a:p>
          <a:p>
            <a:pPr marL="342900" indent="-342900">
              <a:buFont typeface="Arial" panose="020B0604020202020204" pitchFamily="34" charset="0"/>
              <a:buChar char="•"/>
            </a:pPr>
            <a:r>
              <a:rPr lang="en-US" sz="1200" dirty="0">
                <a:solidFill>
                  <a:srgbClr val="40403D"/>
                </a:solidFill>
              </a:rPr>
              <a:t>Sex, sexual orientation; gender identity, and gender expression;</a:t>
            </a:r>
          </a:p>
          <a:p>
            <a:pPr marL="342900" indent="-342900">
              <a:buFont typeface="Arial" panose="020B0604020202020204" pitchFamily="34" charset="0"/>
              <a:buChar char="•"/>
            </a:pPr>
            <a:r>
              <a:rPr lang="en-US" sz="1200" dirty="0">
                <a:solidFill>
                  <a:srgbClr val="40403D"/>
                </a:solidFill>
              </a:rPr>
              <a:t>Disability and use of a trained service animal; and</a:t>
            </a:r>
          </a:p>
          <a:p>
            <a:pPr marL="342900" indent="-342900">
              <a:buFont typeface="Arial" panose="020B0604020202020204" pitchFamily="34" charset="0"/>
              <a:buChar char="•"/>
            </a:pPr>
            <a:r>
              <a:rPr lang="en-US" sz="1200" dirty="0">
                <a:solidFill>
                  <a:srgbClr val="40403D"/>
                </a:solidFill>
              </a:rPr>
              <a:t>Veteran or military service</a:t>
            </a:r>
            <a:endParaRPr lang="en-US" baseline="0" dirty="0"/>
          </a:p>
          <a:p>
            <a:endParaRPr lang="en-US" baseline="0" dirty="0"/>
          </a:p>
          <a:p>
            <a:r>
              <a:rPr lang="en-US" b="1" u="sng" baseline="0" dirty="0"/>
              <a:t>ADDITIONAL BACKGROUND/CONTEXT (for presenter review only)</a:t>
            </a:r>
          </a:p>
          <a:p>
            <a:pPr defTabSz="966612">
              <a:defRPr/>
            </a:pPr>
            <a:endParaRPr lang="en-US" b="0" baseline="0" dirty="0"/>
          </a:p>
          <a:p>
            <a:pPr defTabSz="966612">
              <a:defRPr/>
            </a:pPr>
            <a:r>
              <a:rPr lang="en-US" b="1" baseline="0" dirty="0"/>
              <a:t>Additional Protected Classes </a:t>
            </a:r>
            <a:r>
              <a:rPr lang="en-US" b="1" i="0" baseline="0" dirty="0"/>
              <a:t>(in some contexts)</a:t>
            </a:r>
          </a:p>
          <a:p>
            <a:pPr defTabSz="966612">
              <a:defRPr/>
            </a:pPr>
            <a:r>
              <a:rPr lang="en-US" baseline="0" dirty="0"/>
              <a:t>In some contexts, local, state, and federal laws cover additional protected classes. For example:</a:t>
            </a:r>
          </a:p>
          <a:p>
            <a:pPr marL="181240" indent="-181240">
              <a:buFont typeface="Arial" panose="020B0604020202020204" pitchFamily="34" charset="0"/>
              <a:buChar char="•"/>
            </a:pPr>
            <a:r>
              <a:rPr lang="en-US" baseline="0" dirty="0"/>
              <a:t>Federal employment discrimination laws also prohibit discrimination based on  genetic information.</a:t>
            </a:r>
          </a:p>
          <a:p>
            <a:pPr marL="181240" indent="-181240">
              <a:buFont typeface="Arial" panose="020B0604020202020204" pitchFamily="34" charset="0"/>
              <a:buChar char="•"/>
            </a:pPr>
            <a:r>
              <a:rPr lang="en-US" baseline="0" dirty="0"/>
              <a:t>The Washington Law Against Discrimination (RCW 49.60) additionally prohibits discrimination in employment on the basis of age (40+) and marital status.</a:t>
            </a:r>
          </a:p>
          <a:p>
            <a:pPr marL="181240" indent="-181240">
              <a:buFont typeface="Arial" panose="020B0604020202020204" pitchFamily="34" charset="0"/>
              <a:buChar char="•"/>
            </a:pPr>
            <a:r>
              <a:rPr lang="en-US" baseline="0" dirty="0"/>
              <a:t>Some city and county ordinances also include additional protected classes.</a:t>
            </a:r>
          </a:p>
          <a:p>
            <a:pPr marL="181240" indent="-181240">
              <a:buFont typeface="Arial" panose="020B0604020202020204" pitchFamily="34" charset="0"/>
              <a:buChar char="•"/>
            </a:pPr>
            <a:r>
              <a:rPr lang="en-US" baseline="0" dirty="0"/>
              <a:t>Some school districts and charter schools also include additional protected classes in their nondiscrimination policies and procedures.</a:t>
            </a:r>
          </a:p>
          <a:p>
            <a:endParaRPr lang="en-US" b="1" baseline="0" dirty="0"/>
          </a:p>
          <a:p>
            <a:r>
              <a:rPr lang="en-US" b="1" baseline="0" dirty="0"/>
              <a:t>Definitions (use if there are questions about what each protected class covers)</a:t>
            </a:r>
          </a:p>
          <a:p>
            <a:pPr marL="184393" marR="0" lvl="0" indent="-18439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u="none" baseline="0" dirty="0"/>
              <a:t>National origin</a:t>
            </a:r>
            <a:r>
              <a:rPr lang="en-US" u="none" baseline="0" dirty="0"/>
              <a:t>: a person’s ethnicity, country of origin, or ancestry, which may include persons with limited English proficiency</a:t>
            </a:r>
          </a:p>
          <a:p>
            <a:pPr marL="184393" indent="-184393">
              <a:buFont typeface="Arial" panose="020B0604020202020204" pitchFamily="34" charset="0"/>
              <a:buChar char="•"/>
            </a:pPr>
            <a:r>
              <a:rPr lang="en-US" i="1" u="none" baseline="0" dirty="0"/>
              <a:t>Creed</a:t>
            </a:r>
            <a:r>
              <a:rPr lang="en-US" u="none" baseline="0" dirty="0"/>
              <a:t>: Defined broadly and includes religion, observance, practice, and belief</a:t>
            </a:r>
          </a:p>
          <a:p>
            <a:pPr marL="184393" indent="-184393" defTabSz="966612">
              <a:buFont typeface="Arial" panose="020B0604020202020204" pitchFamily="34" charset="0"/>
              <a:buChar char="•"/>
              <a:defRPr/>
            </a:pPr>
            <a:r>
              <a:rPr lang="en-US" i="1" u="none" baseline="0" dirty="0"/>
              <a:t>Sex</a:t>
            </a:r>
            <a:r>
              <a:rPr lang="en-US" u="none" baseline="0" dirty="0"/>
              <a:t>:</a:t>
            </a:r>
            <a:r>
              <a:rPr lang="en-US" b="0" u="none" baseline="0" dirty="0"/>
              <a:t> Sex assigned at birth. Includes pregnant and parenting students.</a:t>
            </a:r>
            <a:endParaRPr lang="en-US" u="none" baseline="0" dirty="0"/>
          </a:p>
          <a:p>
            <a:pPr marL="184393" indent="-184393" defTabSz="966612">
              <a:buFont typeface="Arial" panose="020B0604020202020204" pitchFamily="34" charset="0"/>
              <a:buChar char="•"/>
              <a:defRPr/>
            </a:pPr>
            <a:r>
              <a:rPr lang="en-US" i="1" u="none" baseline="0" dirty="0"/>
              <a:t>Gender expression</a:t>
            </a:r>
            <a:r>
              <a:rPr lang="en-US" u="none" baseline="0" dirty="0"/>
              <a:t>: </a:t>
            </a:r>
            <a:r>
              <a:rPr lang="en-US" sz="1200" u="none" dirty="0"/>
              <a:t>A person’s external expression of their own gender (e.g., masculine, feminine, androgynous, both, neither, other, fluid). </a:t>
            </a:r>
            <a:r>
              <a:rPr lang="en-US" u="none" dirty="0"/>
              <a:t>Gender expression could also refer to the manner in which a person represents or expresses gender to others, often through behavior, clothing, hairstyles, activities, voice, or mannerisms</a:t>
            </a:r>
            <a:endParaRPr lang="en-US" u="none" baseline="0" dirty="0"/>
          </a:p>
          <a:p>
            <a:pPr marL="184393" indent="-184393" defTabSz="966612">
              <a:buFont typeface="Arial" panose="020B0604020202020204" pitchFamily="34" charset="0"/>
              <a:buChar char="•"/>
              <a:defRPr/>
            </a:pPr>
            <a:r>
              <a:rPr lang="en-US" i="1" u="none" baseline="0" dirty="0"/>
              <a:t>Gender identity</a:t>
            </a:r>
            <a:r>
              <a:rPr lang="en-US" u="none" baseline="0" dirty="0"/>
              <a:t>: </a:t>
            </a:r>
            <a:r>
              <a:rPr lang="en-US" sz="1200" u="none" dirty="0"/>
              <a:t>A person’s internal sense of their own gender (e.g., male, female, both, neither, other, genderfluid) </a:t>
            </a:r>
          </a:p>
          <a:p>
            <a:pPr marL="184393" indent="-184393">
              <a:buFont typeface="Arial" panose="020B0604020202020204" pitchFamily="34" charset="0"/>
              <a:buChar char="•"/>
            </a:pPr>
            <a:r>
              <a:rPr lang="en-US" i="1" u="none" baseline="0" dirty="0"/>
              <a:t>Disability</a:t>
            </a:r>
            <a:r>
              <a:rPr lang="en-US" u="none" baseline="0" dirty="0"/>
              <a:t>: The presence of a sensory, mental, or physical impairment that is medically cognizable or diagnosable; exists as a record or history; or is perceived to exist whether or not it exists in fact. This includes students covered under Section 504 of the Rehabilitation Act of 1973, the Individuals with Disabilities Education Act (IDEA), and the Americans with Disabilities Act (ADA)</a:t>
            </a:r>
          </a:p>
          <a:p>
            <a:pPr marL="184393" indent="-184393">
              <a:buFont typeface="Arial" panose="020B0604020202020204" pitchFamily="34" charset="0"/>
              <a:buChar char="•"/>
            </a:pPr>
            <a:r>
              <a:rPr lang="en-US" i="1" u="none" baseline="0" dirty="0"/>
              <a:t>Service animal</a:t>
            </a:r>
            <a:r>
              <a:rPr lang="en-US" u="none" baseline="0" dirty="0"/>
              <a:t>: </a:t>
            </a:r>
            <a:r>
              <a:rPr lang="en-US" sz="1300" u="none" baseline="0" dirty="0"/>
              <a:t>A dog or miniature horse </a:t>
            </a:r>
            <a:r>
              <a:rPr lang="en-US" sz="1300" u="none" dirty="0"/>
              <a:t>that is trained to do work or perform tasks for a person with a disability. The tasks must be directly related to the person’s disability.</a:t>
            </a:r>
            <a:endParaRPr lang="en-US" u="none" baseline="0" dirty="0"/>
          </a:p>
          <a:p>
            <a:pPr marL="184393" indent="-184393">
              <a:buFont typeface="Arial" panose="020B0604020202020204" pitchFamily="34" charset="0"/>
              <a:buChar char="•"/>
            </a:pPr>
            <a:r>
              <a:rPr lang="en-US" i="1" u="none" baseline="0" dirty="0"/>
              <a:t>Veteran or military status</a:t>
            </a:r>
            <a:r>
              <a:rPr lang="en-US" u="none" baseline="0" dirty="0"/>
              <a:t>: A person </a:t>
            </a:r>
            <a:r>
              <a:rPr lang="en-US" baseline="0" dirty="0"/>
              <a:t>who is a veteran, as defined in RCW 41.04.007, or an active or reserve member in any branch of the armed forces of the United States.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7</a:t>
            </a:fld>
            <a:endParaRPr lang="en-US"/>
          </a:p>
        </p:txBody>
      </p:sp>
    </p:spTree>
    <p:extLst>
      <p:ext uri="{BB962C8B-B14F-4D97-AF65-F5344CB8AC3E}">
        <p14:creationId xmlns:p14="http://schemas.microsoft.com/office/powerpoint/2010/main" val="104988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t>PRESENTER NOTES</a:t>
            </a:r>
            <a:endParaRPr lang="en-US" baseline="0" dirty="0"/>
          </a:p>
          <a:p>
            <a:pPr marL="0" indent="0">
              <a:buFont typeface="Arial" panose="020B0604020202020204" pitchFamily="34" charset="0"/>
              <a:buNone/>
            </a:pPr>
            <a:r>
              <a:rPr lang="en-US" b="0" baseline="0" dirty="0"/>
              <a:t>Two common forms of discrimination that we find in schools involve:</a:t>
            </a:r>
          </a:p>
          <a:p>
            <a:pPr marL="171450" indent="-171450">
              <a:buFont typeface="Arial" panose="020B0604020202020204" pitchFamily="34" charset="0"/>
              <a:buChar char="•"/>
            </a:pPr>
            <a:r>
              <a:rPr lang="en-US" b="0" baseline="0" dirty="0"/>
              <a:t>Access to school programs and activities; and</a:t>
            </a:r>
          </a:p>
          <a:p>
            <a:pPr marL="171450" indent="-171450">
              <a:buFont typeface="Arial" panose="020B0604020202020204" pitchFamily="34" charset="0"/>
              <a:buChar char="•"/>
            </a:pPr>
            <a:r>
              <a:rPr lang="en-US" b="0" baseline="0" dirty="0"/>
              <a:t>Discriminatory and sexual harassment.</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dirty="0"/>
              <a:t>Let’s talk about each one in turn, starting with access to school programs and activities.</a:t>
            </a:r>
          </a:p>
        </p:txBody>
      </p:sp>
      <p:sp>
        <p:nvSpPr>
          <p:cNvPr id="4" name="Slide Number Placeholder 3"/>
          <p:cNvSpPr>
            <a:spLocks noGrp="1"/>
          </p:cNvSpPr>
          <p:nvPr>
            <p:ph type="sldNum" sz="quarter" idx="5"/>
          </p:nvPr>
        </p:nvSpPr>
        <p:spPr/>
        <p:txBody>
          <a:bodyPr/>
          <a:lstStyle/>
          <a:p>
            <a:fld id="{71CD1C34-72C1-4C67-AAFF-0B8CE9936A77}" type="slidenum">
              <a:rPr lang="en-US" smtClean="0"/>
              <a:t>8</a:t>
            </a:fld>
            <a:endParaRPr lang="en-US"/>
          </a:p>
        </p:txBody>
      </p:sp>
    </p:spTree>
    <p:extLst>
      <p:ext uri="{BB962C8B-B14F-4D97-AF65-F5344CB8AC3E}">
        <p14:creationId xmlns:p14="http://schemas.microsoft.com/office/powerpoint/2010/main" val="2154876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sng" dirty="0"/>
              <a:t>PRESENTER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The general rule is that every student should have equal access to any of their school’s programs and activities.</a:t>
            </a:r>
          </a:p>
          <a:p>
            <a:pPr marL="171450" indent="-171450">
              <a:buFont typeface="Arial" panose="020B0604020202020204" pitchFamily="34" charset="0"/>
              <a:buChar char="•"/>
            </a:pPr>
            <a:r>
              <a:rPr lang="en-US" b="0" dirty="0"/>
              <a:t>In other words, schools </a:t>
            </a:r>
            <a:r>
              <a:rPr lang="en-US" b="0" i="1" dirty="0"/>
              <a:t>cannot</a:t>
            </a:r>
            <a:r>
              <a:rPr lang="en-US" b="0" dirty="0"/>
              <a:t> limit or deny a student’s participation in school programs or activities because of protected class.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 school’s programs and activities include any and all:</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Academic programs, courses, or pathways, including field trips;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Extracurricular activities, clubs, and interscholastic athletics; and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Transportation.</a:t>
            </a:r>
          </a:p>
          <a:p>
            <a:pPr marL="628650" lvl="1" indent="-171450">
              <a:buFont typeface="Arial" panose="020B0604020202020204" pitchFamily="34" charset="0"/>
              <a:buChar char="•"/>
            </a:pPr>
            <a:endParaRPr lang="en-US" b="0" dirty="0"/>
          </a:p>
          <a:p>
            <a:pPr marL="0" indent="0">
              <a:buFont typeface="Arial" panose="020B0604020202020204" pitchFamily="34" charset="0"/>
              <a:buNone/>
            </a:pPr>
            <a:endParaRPr lang="en-US" dirty="0"/>
          </a:p>
          <a:p>
            <a:r>
              <a:rPr lang="en-US" b="1" u="sng" baseline="0" dirty="0"/>
              <a:t>ADDITIONAL CONTEXT</a:t>
            </a:r>
          </a:p>
          <a:p>
            <a:pPr marL="0" indent="0">
              <a:buFont typeface="Arial" panose="020B0604020202020204" pitchFamily="34" charset="0"/>
              <a:buNone/>
            </a:pPr>
            <a:r>
              <a:rPr lang="en-US" baseline="0" dirty="0"/>
              <a:t>Some programs or activities have </a:t>
            </a:r>
            <a:r>
              <a:rPr lang="en-US" b="1" baseline="0" dirty="0"/>
              <a:t>entrance criteria</a:t>
            </a:r>
            <a:r>
              <a:rPr lang="en-US" baseline="0" dirty="0"/>
              <a:t>. For example, many school sports teams have a “cut” policy based on skill, and many advanced courses require that students first take certain prerequisites.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Entrance criteria are allowable if they are: </a:t>
            </a:r>
          </a:p>
          <a:p>
            <a:pPr marL="171450" lvl="0" indent="-171450">
              <a:buFont typeface="Arial" panose="020B0604020202020204" pitchFamily="34" charset="0"/>
              <a:buChar char="•"/>
            </a:pPr>
            <a:r>
              <a:rPr lang="en-US" baseline="0" dirty="0"/>
              <a:t>Justified by the nature of the program or activity;</a:t>
            </a:r>
          </a:p>
          <a:p>
            <a:pPr marL="171450" lvl="0" indent="-171450">
              <a:buFont typeface="Arial" panose="020B0604020202020204" pitchFamily="34" charset="0"/>
              <a:buChar char="•"/>
            </a:pPr>
            <a:r>
              <a:rPr lang="en-US" baseline="0" dirty="0"/>
              <a:t>Applied equally to all students; and</a:t>
            </a:r>
          </a:p>
          <a:p>
            <a:pPr marL="171450" lvl="0" indent="-171450">
              <a:buFont typeface="Arial" panose="020B0604020202020204" pitchFamily="34" charset="0"/>
              <a:buChar char="•"/>
            </a:pPr>
            <a:r>
              <a:rPr lang="en-US" baseline="0" dirty="0"/>
              <a:t>Subject to modification when necessary to avoid discrimination (e.g., providing disability-related accommodations, allowing a student to take an entrance exam in their home language). Schools may not, for example, categorically deny admission to a program because the student needs English language development services, special education, or health services.</a:t>
            </a:r>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9</a:t>
            </a:fld>
            <a:endParaRPr lang="en-US"/>
          </a:p>
        </p:txBody>
      </p:sp>
    </p:spTree>
    <p:extLst>
      <p:ext uri="{BB962C8B-B14F-4D97-AF65-F5344CB8AC3E}">
        <p14:creationId xmlns:p14="http://schemas.microsoft.com/office/powerpoint/2010/main" val="1021974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9713A76-3666-4934-9B07-ADC3005BC743}" type="datetime1">
              <a:rPr lang="en-US" smtClean="0"/>
              <a:t>10/4/2024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10/4/2024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15643582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10/4/2024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38143255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10/4/2024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70624341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10/4/2024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10/4/2024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66815523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10/4/2024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10/4/2024</a:t>
            </a:fld>
            <a:endParaRPr lang="en-US" dirty="0"/>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716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11" name="Rectangle 10">
            <a:extLst>
              <a:ext uri="{FF2B5EF4-FFF2-40B4-BE49-F238E27FC236}">
                <a16:creationId xmlns:a16="http://schemas.microsoft.com/office/drawing/2014/main" id="{8BE95E35-3883-158B-7130-C82D8280C294}"/>
              </a:ext>
            </a:extLst>
          </p:cNvPr>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78A2A71-B85D-1FF3-60FA-96E65D358721}"/>
              </a:ext>
            </a:extLst>
          </p:cNvPr>
          <p:cNvGrpSpPr/>
          <p:nvPr userDrawn="1"/>
        </p:nvGrpSpPr>
        <p:grpSpPr>
          <a:xfrm>
            <a:off x="6458805" y="3759013"/>
            <a:ext cx="3869118" cy="539496"/>
            <a:chOff x="6458805" y="3759013"/>
            <a:chExt cx="3869118" cy="539496"/>
          </a:xfrm>
        </p:grpSpPr>
        <p:sp>
          <p:nvSpPr>
            <p:cNvPr id="14" name="TextBox 13">
              <a:extLst>
                <a:ext uri="{FF2B5EF4-FFF2-40B4-BE49-F238E27FC236}">
                  <a16:creationId xmlns:a16="http://schemas.microsoft.com/office/drawing/2014/main" id="{F4746C03-C7B5-A546-4435-A533C5786426}"/>
                </a:ext>
              </a:extLst>
            </p:cNvPr>
            <p:cNvSpPr txBox="1"/>
            <p:nvPr userDrawn="1"/>
          </p:nvSpPr>
          <p:spPr>
            <a:xfrm>
              <a:off x="7148888" y="3881096"/>
              <a:ext cx="3179035" cy="400110"/>
            </a:xfrm>
            <a:prstGeom prst="rect">
              <a:avLst/>
            </a:prstGeom>
            <a:noFill/>
          </p:spPr>
          <p:txBody>
            <a:bodyPr wrap="square" rtlCol="0">
              <a:spAutoFit/>
            </a:bodyPr>
            <a:lstStyle/>
            <a:p>
              <a:r>
                <a:rPr lang="en-US" sz="2000" dirty="0">
                  <a:solidFill>
                    <a:srgbClr val="40403D"/>
                  </a:solidFill>
                </a:rPr>
                <a:t>youtube.com/</a:t>
              </a:r>
              <a:r>
                <a:rPr lang="en-US" sz="2000" dirty="0" err="1">
                  <a:solidFill>
                    <a:srgbClr val="40403D"/>
                  </a:solidFill>
                </a:rPr>
                <a:t>waospi</a:t>
              </a:r>
              <a:endParaRPr lang="en-US" sz="2000" dirty="0">
                <a:solidFill>
                  <a:srgbClr val="40403D"/>
                </a:solidFill>
              </a:endParaRPr>
            </a:p>
          </p:txBody>
        </p:sp>
        <p:pic>
          <p:nvPicPr>
            <p:cNvPr id="15" name="Picture 14" descr="A black circle with a play button&#10;&#10;Description automatically generated">
              <a:extLst>
                <a:ext uri="{FF2B5EF4-FFF2-40B4-BE49-F238E27FC236}">
                  <a16:creationId xmlns:a16="http://schemas.microsoft.com/office/drawing/2014/main" id="{E318448C-028A-6C18-1181-8B59B9AC1E1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3176" t="33418" r="33020" b="33029"/>
            <a:stretch/>
          </p:blipFill>
          <p:spPr>
            <a:xfrm>
              <a:off x="6458805" y="3759013"/>
              <a:ext cx="543505" cy="539496"/>
            </a:xfrm>
            <a:prstGeom prst="rect">
              <a:avLst/>
            </a:prstGeom>
          </p:spPr>
        </p:pic>
      </p:grpSp>
      <p:grpSp>
        <p:nvGrpSpPr>
          <p:cNvPr id="16" name="Group 15">
            <a:extLst>
              <a:ext uri="{FF2B5EF4-FFF2-40B4-BE49-F238E27FC236}">
                <a16:creationId xmlns:a16="http://schemas.microsoft.com/office/drawing/2014/main" id="{C7DFE266-15B0-0205-56BA-3CEFDEA54341}"/>
              </a:ext>
            </a:extLst>
          </p:cNvPr>
          <p:cNvGrpSpPr/>
          <p:nvPr userDrawn="1"/>
        </p:nvGrpSpPr>
        <p:grpSpPr>
          <a:xfrm>
            <a:off x="1824951" y="3779653"/>
            <a:ext cx="3393607" cy="539496"/>
            <a:chOff x="1824951" y="3779653"/>
            <a:chExt cx="3393607" cy="539496"/>
          </a:xfrm>
        </p:grpSpPr>
        <p:sp>
          <p:nvSpPr>
            <p:cNvPr id="17" name="TextBox 16">
              <a:extLst>
                <a:ext uri="{FF2B5EF4-FFF2-40B4-BE49-F238E27FC236}">
                  <a16:creationId xmlns:a16="http://schemas.microsoft.com/office/drawing/2014/main" id="{6774BE28-908D-0B46-BDE4-C12BF7DCCDF8}"/>
                </a:ext>
              </a:extLst>
            </p:cNvPr>
            <p:cNvSpPr txBox="1"/>
            <p:nvPr userDrawn="1"/>
          </p:nvSpPr>
          <p:spPr>
            <a:xfrm>
              <a:off x="2513803" y="3881096"/>
              <a:ext cx="2704755" cy="400110"/>
            </a:xfrm>
            <a:prstGeom prst="rect">
              <a:avLst/>
            </a:prstGeom>
            <a:noFill/>
          </p:spPr>
          <p:txBody>
            <a:bodyPr wrap="square" rtlCol="0">
              <a:spAutoFit/>
            </a:bodyPr>
            <a:lstStyle/>
            <a:p>
              <a:r>
                <a:rPr lang="en-US" sz="2000" dirty="0">
                  <a:solidFill>
                    <a:srgbClr val="40403D"/>
                  </a:solidFill>
                </a:rPr>
                <a:t>ospi.k12.wa.us</a:t>
              </a:r>
            </a:p>
          </p:txBody>
        </p:sp>
        <p:pic>
          <p:nvPicPr>
            <p:cNvPr id="18" name="Picture 17" descr="A globe in a circle&#10;&#10;Description automatically generated">
              <a:extLst>
                <a:ext uri="{FF2B5EF4-FFF2-40B4-BE49-F238E27FC236}">
                  <a16:creationId xmlns:a16="http://schemas.microsoft.com/office/drawing/2014/main" id="{EBF2EB4A-E456-9FB9-C829-9F3FF9B8388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331" t="33264" r="33396" b="33071"/>
            <a:stretch/>
          </p:blipFill>
          <p:spPr>
            <a:xfrm>
              <a:off x="1824951" y="3779653"/>
              <a:ext cx="533235" cy="539496"/>
            </a:xfrm>
            <a:prstGeom prst="rect">
              <a:avLst/>
            </a:prstGeom>
          </p:spPr>
        </p:pic>
      </p:grpSp>
      <p:grpSp>
        <p:nvGrpSpPr>
          <p:cNvPr id="19" name="Group 18">
            <a:extLst>
              <a:ext uri="{FF2B5EF4-FFF2-40B4-BE49-F238E27FC236}">
                <a16:creationId xmlns:a16="http://schemas.microsoft.com/office/drawing/2014/main" id="{CFAD037F-A9A0-79AE-7AB1-8B9D13F1C770}"/>
              </a:ext>
            </a:extLst>
          </p:cNvPr>
          <p:cNvGrpSpPr/>
          <p:nvPr userDrawn="1"/>
        </p:nvGrpSpPr>
        <p:grpSpPr>
          <a:xfrm>
            <a:off x="6465155" y="4640007"/>
            <a:ext cx="3864252" cy="539496"/>
            <a:chOff x="6465155" y="4640007"/>
            <a:chExt cx="3864252" cy="539496"/>
          </a:xfrm>
        </p:grpSpPr>
        <p:sp>
          <p:nvSpPr>
            <p:cNvPr id="20" name="TextBox 19">
              <a:extLst>
                <a:ext uri="{FF2B5EF4-FFF2-40B4-BE49-F238E27FC236}">
                  <a16:creationId xmlns:a16="http://schemas.microsoft.com/office/drawing/2014/main" id="{307AD5DA-F0DD-622D-B7DD-C79E47587A51}"/>
                </a:ext>
              </a:extLst>
            </p:cNvPr>
            <p:cNvSpPr txBox="1"/>
            <p:nvPr userDrawn="1"/>
          </p:nvSpPr>
          <p:spPr>
            <a:xfrm>
              <a:off x="7150372" y="4747800"/>
              <a:ext cx="3179035" cy="400110"/>
            </a:xfrm>
            <a:prstGeom prst="rect">
              <a:avLst/>
            </a:prstGeom>
            <a:noFill/>
          </p:spPr>
          <p:txBody>
            <a:bodyPr wrap="square" rtlCol="0">
              <a:spAutoFit/>
            </a:bodyPr>
            <a:lstStyle/>
            <a:p>
              <a:r>
                <a:rPr lang="en-US" sz="2000" dirty="0">
                  <a:solidFill>
                    <a:srgbClr val="40403D"/>
                  </a:solidFill>
                </a:rPr>
                <a:t>twitter.com/</a:t>
              </a:r>
              <a:r>
                <a:rPr lang="en-US" sz="2000" dirty="0" err="1">
                  <a:solidFill>
                    <a:srgbClr val="40403D"/>
                  </a:solidFill>
                </a:rPr>
                <a:t>waospi</a:t>
              </a:r>
              <a:endParaRPr lang="en-US" sz="2000" dirty="0">
                <a:solidFill>
                  <a:srgbClr val="40403D"/>
                </a:solidFill>
              </a:endParaRPr>
            </a:p>
          </p:txBody>
        </p:sp>
        <p:pic>
          <p:nvPicPr>
            <p:cNvPr id="21" name="Picture 20" descr="A black background with a blue x in the middle&#10;&#10;Description automatically generated">
              <a:extLst>
                <a:ext uri="{FF2B5EF4-FFF2-40B4-BE49-F238E27FC236}">
                  <a16:creationId xmlns:a16="http://schemas.microsoft.com/office/drawing/2014/main" id="{B4338096-C6D4-A699-41A5-2F150AAEA83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073" t="33065" r="33123" b="33270"/>
            <a:stretch/>
          </p:blipFill>
          <p:spPr>
            <a:xfrm>
              <a:off x="6465155" y="4640007"/>
              <a:ext cx="541716" cy="539496"/>
            </a:xfrm>
            <a:prstGeom prst="rect">
              <a:avLst/>
            </a:prstGeom>
          </p:spPr>
        </p:pic>
      </p:grpSp>
      <p:grpSp>
        <p:nvGrpSpPr>
          <p:cNvPr id="22" name="Group 21">
            <a:extLst>
              <a:ext uri="{FF2B5EF4-FFF2-40B4-BE49-F238E27FC236}">
                <a16:creationId xmlns:a16="http://schemas.microsoft.com/office/drawing/2014/main" id="{5B348BCE-90C6-E3A0-06CD-B0A9B75FB54C}"/>
              </a:ext>
            </a:extLst>
          </p:cNvPr>
          <p:cNvGrpSpPr/>
          <p:nvPr userDrawn="1"/>
        </p:nvGrpSpPr>
        <p:grpSpPr>
          <a:xfrm>
            <a:off x="1824646" y="4646357"/>
            <a:ext cx="3392350" cy="539496"/>
            <a:chOff x="1824646" y="4646357"/>
            <a:chExt cx="3392350" cy="539496"/>
          </a:xfrm>
        </p:grpSpPr>
        <p:sp>
          <p:nvSpPr>
            <p:cNvPr id="23" name="TextBox 22">
              <a:extLst>
                <a:ext uri="{FF2B5EF4-FFF2-40B4-BE49-F238E27FC236}">
                  <a16:creationId xmlns:a16="http://schemas.microsoft.com/office/drawing/2014/main" id="{E17A907B-80EE-D7F3-704D-FEE2EA0C72E8}"/>
                </a:ext>
              </a:extLst>
            </p:cNvPr>
            <p:cNvSpPr txBox="1"/>
            <p:nvPr userDrawn="1"/>
          </p:nvSpPr>
          <p:spPr>
            <a:xfrm>
              <a:off x="2512241" y="4747800"/>
              <a:ext cx="2704755" cy="400110"/>
            </a:xfrm>
            <a:prstGeom prst="rect">
              <a:avLst/>
            </a:prstGeom>
            <a:noFill/>
          </p:spPr>
          <p:txBody>
            <a:bodyPr wrap="square" rtlCol="0">
              <a:spAutoFit/>
            </a:bodyPr>
            <a:lstStyle/>
            <a:p>
              <a:r>
                <a:rPr lang="en-US" sz="2000" dirty="0">
                  <a:solidFill>
                    <a:srgbClr val="40403D"/>
                  </a:solidFill>
                </a:rPr>
                <a:t>instagram.com/</a:t>
              </a:r>
              <a:r>
                <a:rPr lang="en-US" sz="2000" dirty="0" err="1">
                  <a:solidFill>
                    <a:srgbClr val="40403D"/>
                  </a:solidFill>
                </a:rPr>
                <a:t>waospi</a:t>
              </a:r>
              <a:endParaRPr lang="en-US" sz="2000" dirty="0">
                <a:solidFill>
                  <a:srgbClr val="40403D"/>
                </a:solidFill>
              </a:endParaRPr>
            </a:p>
          </p:txBody>
        </p:sp>
        <p:pic>
          <p:nvPicPr>
            <p:cNvPr id="41" name="Picture 40" descr="A black and white logo&#10;&#10;Description automatically generated">
              <a:extLst>
                <a:ext uri="{FF2B5EF4-FFF2-40B4-BE49-F238E27FC236}">
                  <a16:creationId xmlns:a16="http://schemas.microsoft.com/office/drawing/2014/main" id="{69AE100F-2CD9-28C6-FE26-2791260C000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13" t="32711" r="32712" b="32361"/>
            <a:stretch/>
          </p:blipFill>
          <p:spPr>
            <a:xfrm>
              <a:off x="1824646" y="4646357"/>
              <a:ext cx="534047" cy="539496"/>
            </a:xfrm>
            <a:prstGeom prst="rect">
              <a:avLst/>
            </a:prstGeom>
          </p:spPr>
        </p:pic>
      </p:grpSp>
      <p:grpSp>
        <p:nvGrpSpPr>
          <p:cNvPr id="42" name="Group 41">
            <a:extLst>
              <a:ext uri="{FF2B5EF4-FFF2-40B4-BE49-F238E27FC236}">
                <a16:creationId xmlns:a16="http://schemas.microsoft.com/office/drawing/2014/main" id="{9FC7BEFA-9B38-3C18-23A4-AE9A2B5FBFB0}"/>
              </a:ext>
            </a:extLst>
          </p:cNvPr>
          <p:cNvGrpSpPr/>
          <p:nvPr userDrawn="1"/>
        </p:nvGrpSpPr>
        <p:grpSpPr>
          <a:xfrm>
            <a:off x="1830996" y="5502749"/>
            <a:ext cx="3862393" cy="539496"/>
            <a:chOff x="1830996" y="5502749"/>
            <a:chExt cx="3862393" cy="539496"/>
          </a:xfrm>
        </p:grpSpPr>
        <p:sp>
          <p:nvSpPr>
            <p:cNvPr id="43" name="TextBox 42">
              <a:extLst>
                <a:ext uri="{FF2B5EF4-FFF2-40B4-BE49-F238E27FC236}">
                  <a16:creationId xmlns:a16="http://schemas.microsoft.com/office/drawing/2014/main" id="{5DC9DB80-F554-AA21-DC2C-14A9BCEF426D}"/>
                </a:ext>
              </a:extLst>
            </p:cNvPr>
            <p:cNvSpPr txBox="1"/>
            <p:nvPr userDrawn="1"/>
          </p:nvSpPr>
          <p:spPr>
            <a:xfrm>
              <a:off x="2514354" y="5614504"/>
              <a:ext cx="3179035" cy="400110"/>
            </a:xfrm>
            <a:prstGeom prst="rect">
              <a:avLst/>
            </a:prstGeom>
            <a:noFill/>
          </p:spPr>
          <p:txBody>
            <a:bodyPr wrap="square" rtlCol="0">
              <a:spAutoFit/>
            </a:bodyPr>
            <a:lstStyle/>
            <a:p>
              <a:r>
                <a:rPr lang="en-US" sz="2000" dirty="0">
                  <a:solidFill>
                    <a:srgbClr val="40403D"/>
                  </a:solidFill>
                </a:rPr>
                <a:t>facebook.com/</a:t>
              </a:r>
              <a:r>
                <a:rPr lang="en-US" sz="2000" dirty="0" err="1">
                  <a:solidFill>
                    <a:srgbClr val="40403D"/>
                  </a:solidFill>
                </a:rPr>
                <a:t>waospi</a:t>
              </a:r>
              <a:endParaRPr lang="en-US" sz="2000" dirty="0">
                <a:solidFill>
                  <a:srgbClr val="40403D"/>
                </a:solidFill>
              </a:endParaRPr>
            </a:p>
          </p:txBody>
        </p:sp>
        <p:pic>
          <p:nvPicPr>
            <p:cNvPr id="44" name="Picture 43" descr="A letter f in a circle&#10;&#10;Description automatically generated">
              <a:extLst>
                <a:ext uri="{FF2B5EF4-FFF2-40B4-BE49-F238E27FC236}">
                  <a16:creationId xmlns:a16="http://schemas.microsoft.com/office/drawing/2014/main" id="{BEF5A120-5331-9B19-8CE5-3AFB20B5A88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3160" t="33025" r="33567" b="33169"/>
            <a:stretch/>
          </p:blipFill>
          <p:spPr>
            <a:xfrm>
              <a:off x="1830996" y="5502749"/>
              <a:ext cx="531012" cy="539496"/>
            </a:xfrm>
            <a:prstGeom prst="rect">
              <a:avLst/>
            </a:prstGeom>
          </p:spPr>
        </p:pic>
      </p:grpSp>
      <p:grpSp>
        <p:nvGrpSpPr>
          <p:cNvPr id="45" name="Group 44">
            <a:extLst>
              <a:ext uri="{FF2B5EF4-FFF2-40B4-BE49-F238E27FC236}">
                <a16:creationId xmlns:a16="http://schemas.microsoft.com/office/drawing/2014/main" id="{BB79436B-0D2F-0824-2F96-683B65317BFD}"/>
              </a:ext>
            </a:extLst>
          </p:cNvPr>
          <p:cNvGrpSpPr/>
          <p:nvPr userDrawn="1"/>
        </p:nvGrpSpPr>
        <p:grpSpPr>
          <a:xfrm>
            <a:off x="6461758" y="5504655"/>
            <a:ext cx="4365290" cy="539496"/>
            <a:chOff x="6461758" y="5504655"/>
            <a:chExt cx="4365290" cy="539496"/>
          </a:xfrm>
        </p:grpSpPr>
        <p:sp>
          <p:nvSpPr>
            <p:cNvPr id="46" name="TextBox 45">
              <a:extLst>
                <a:ext uri="{FF2B5EF4-FFF2-40B4-BE49-F238E27FC236}">
                  <a16:creationId xmlns:a16="http://schemas.microsoft.com/office/drawing/2014/main" id="{4BF24949-C02E-B1FC-6A0B-0F6F6FE43152}"/>
                </a:ext>
              </a:extLst>
            </p:cNvPr>
            <p:cNvSpPr txBox="1"/>
            <p:nvPr userDrawn="1"/>
          </p:nvSpPr>
          <p:spPr>
            <a:xfrm>
              <a:off x="7149186" y="5614504"/>
              <a:ext cx="3677862" cy="400110"/>
            </a:xfrm>
            <a:prstGeom prst="rect">
              <a:avLst/>
            </a:prstGeom>
            <a:noFill/>
          </p:spPr>
          <p:txBody>
            <a:bodyPr wrap="square" rtlCol="0">
              <a:spAutoFit/>
            </a:bodyPr>
            <a:lstStyle/>
            <a:p>
              <a:r>
                <a:rPr lang="en-US" sz="2000" dirty="0">
                  <a:solidFill>
                    <a:srgbClr val="40403D"/>
                  </a:solidFill>
                </a:rPr>
                <a:t>linkedin.com/company/</a:t>
              </a:r>
              <a:r>
                <a:rPr lang="en-US" sz="2000" dirty="0" err="1">
                  <a:solidFill>
                    <a:srgbClr val="40403D"/>
                  </a:solidFill>
                </a:rPr>
                <a:t>waospi</a:t>
              </a:r>
              <a:endParaRPr lang="en-US" sz="2000" dirty="0">
                <a:solidFill>
                  <a:srgbClr val="40403D"/>
                </a:solidFill>
              </a:endParaRPr>
            </a:p>
          </p:txBody>
        </p:sp>
        <p:pic>
          <p:nvPicPr>
            <p:cNvPr id="47" name="Picture 46" descr="A black background with a black circle with a blue letter in it&#10;&#10;Description automatically generated">
              <a:extLst>
                <a:ext uri="{FF2B5EF4-FFF2-40B4-BE49-F238E27FC236}">
                  <a16:creationId xmlns:a16="http://schemas.microsoft.com/office/drawing/2014/main" id="{09669F6A-2701-50C9-13FE-2818536550A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3065" t="33065" r="33066" b="33131"/>
            <a:stretch/>
          </p:blipFill>
          <p:spPr>
            <a:xfrm>
              <a:off x="6461758" y="5504655"/>
              <a:ext cx="540552" cy="539496"/>
            </a:xfrm>
            <a:prstGeom prst="rect">
              <a:avLst/>
            </a:prstGeom>
          </p:spPr>
        </p:pic>
      </p:grpSp>
    </p:spTree>
    <p:extLst>
      <p:ext uri="{BB962C8B-B14F-4D97-AF65-F5344CB8AC3E}">
        <p14:creationId xmlns:p14="http://schemas.microsoft.com/office/powerpoint/2010/main" val="3336405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668305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6AD9C51A-A19C-426A-8FAE-2A3EAD0FB521}" type="datetime1">
              <a:rPr lang="en-US" smtClean="0"/>
              <a:t>10/4/2024</a:t>
            </a:fld>
            <a:r>
              <a:rPr lang="en-US"/>
              <a:t> |</a:t>
            </a:r>
            <a:endParaRPr lang="en-US" dirty="0"/>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dirty="0"/>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dirty="0"/>
              <a:t>Division Name</a:t>
            </a:r>
          </a:p>
        </p:txBody>
      </p:sp>
    </p:spTree>
    <p:extLst>
      <p:ext uri="{BB962C8B-B14F-4D97-AF65-F5344CB8AC3E}">
        <p14:creationId xmlns:p14="http://schemas.microsoft.com/office/powerpoint/2010/main" val="928054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10/4/2024</a:t>
            </a:fld>
            <a:endParaRPr lang="en-US" dirty="0"/>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a:t>Communications &amp; Community Outreach</a:t>
            </a:r>
          </a:p>
        </p:txBody>
      </p:sp>
    </p:spTree>
    <p:extLst>
      <p:ext uri="{BB962C8B-B14F-4D97-AF65-F5344CB8AC3E}">
        <p14:creationId xmlns:p14="http://schemas.microsoft.com/office/powerpoint/2010/main" val="329007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225579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829983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6615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472523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87702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864597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dirty="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dirty="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dirty="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dirty="0"/>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39246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12079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61880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10/4/2024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10/4/2024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10/4/2024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10/4/2024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10/4/2024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71635854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10/4/2024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93226422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10/4/2024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680" r:id="rId4"/>
    <p:sldLayoutId id="2147483667" r:id="rId5"/>
    <p:sldLayoutId id="2147483668" r:id="rId6"/>
    <p:sldLayoutId id="2147483681" r:id="rId7"/>
    <p:sldLayoutId id="2147483693" r:id="rId8"/>
    <p:sldLayoutId id="2147483669" r:id="rId9"/>
    <p:sldLayoutId id="2147483673" r:id="rId10"/>
    <p:sldLayoutId id="2147483679" r:id="rId11"/>
    <p:sldLayoutId id="2147483675" r:id="rId12"/>
    <p:sldLayoutId id="2147483674" r:id="rId13"/>
    <p:sldLayoutId id="2147483676" r:id="rId14"/>
    <p:sldLayoutId id="2147483677" r:id="rId15"/>
    <p:sldLayoutId id="2147483666" r:id="rId16"/>
    <p:sldLayoutId id="2147483671" r:id="rId17"/>
    <p:sldLayoutId id="2147483696"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69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pp.leg.wa.gov/WAC/default.aspx?cite=392-190-020" TargetMode="External"/><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hyperlink" Target="https://ospi.k12.wa.us/policy-funding/equity-and-civil-rights/resources-school-districts-civil-rights-washington-schools/equity-courses-and-programs" TargetMode="External"/><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hyperlink" Target="https://app.leg.wa.gov/WAC/default.aspx?cite=392-190-065" TargetMode="External"/><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hyperlink" Target="https://ospi.k12.wa.us/policy-funding/equity-and-civil-rights/complaints-and-concerns-about-discrimination" TargetMode="External"/><Relationship Id="rId5" Type="http://schemas.openxmlformats.org/officeDocument/2006/relationships/hyperlink" Target="https://app.leg.wa.gov/WAC/default.aspx?cite=392-190-075" TargetMode="External"/><Relationship Id="rId4" Type="http://schemas.openxmlformats.org/officeDocument/2006/relationships/hyperlink" Target="https://app.leg.wa.gov/WAC/default.aspx?cite=392-190-070"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ospi.k12.wa.us/sites/default/files/2022-12/WA-ScreeningForBiasedContent.pdf" TargetMode="External"/><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8" Type="http://schemas.openxmlformats.org/officeDocument/2006/relationships/hyperlink" Target="https://www2.ed.gov/about/offices/list/ocr/index.html" TargetMode="External"/><Relationship Id="rId3" Type="http://schemas.microsoft.com/office/2018/10/relationships/comments" Target="../comments/modernComment_477_33EB7590.xml"/><Relationship Id="rId7" Type="http://schemas.openxmlformats.org/officeDocument/2006/relationships/hyperlink" Target="https://ospi.k12.wa.us/sites/default/files/2022-12/WA-ScreeningForBiasedContent.pdf" TargetMode="External"/><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hyperlink" Target="https://ospi.k12.wa.us/sites/default/files/2023-08/discriminatoryharassment_english.pdf" TargetMode="External"/><Relationship Id="rId5" Type="http://schemas.openxmlformats.org/officeDocument/2006/relationships/hyperlink" Target="https://ospi.k12.wa.us/policy-funding/equity-and-civil-rights/complaints-and-concerns-about-discrimination" TargetMode="External"/><Relationship Id="rId10" Type="http://schemas.openxmlformats.org/officeDocument/2006/relationships/hyperlink" Target="https://www2.ed.gov/about/offices/list/ocr/docs/howto.html?src=rt" TargetMode="External"/><Relationship Id="rId4" Type="http://schemas.openxmlformats.org/officeDocument/2006/relationships/hyperlink" Target="https://ospi.k12.wa.us/policy-funding/equity-and-civil-rights/resources-school-districts-civil-rights-washington-schools/discriminatory-and-sexual-harassment" TargetMode="External"/><Relationship Id="rId9" Type="http://schemas.openxmlformats.org/officeDocument/2006/relationships/hyperlink" Target="https://www2.ed.gov/about/offices/list/ocr/frontpage/faq/readingroom.html"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ospi.k12.wa.us/policy-funding/equity-and-civil-rights" TargetMode="External"/><Relationship Id="rId2" Type="http://schemas.openxmlformats.org/officeDocument/2006/relationships/notesSlide" Target="../notesSlides/notesSlide39.xml"/><Relationship Id="rId1" Type="http://schemas.openxmlformats.org/officeDocument/2006/relationships/slideLayout" Target="../slideLayouts/slideLayout21.xml"/><Relationship Id="rId5" Type="http://schemas.openxmlformats.org/officeDocument/2006/relationships/image" Target="../media/image35.JPG"/><Relationship Id="rId4" Type="http://schemas.openxmlformats.org/officeDocument/2006/relationships/hyperlink" Target="mailto:equity@k12.wa.u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eeoc.gov/"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hyperlink" Target="http://www.hum.wa.gov/"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A18FF1-421A-6F4F-1D3D-3C78FD4335F4}"/>
              </a:ext>
            </a:extLst>
          </p:cNvPr>
          <p:cNvSpPr>
            <a:spLocks noGrp="1"/>
          </p:cNvSpPr>
          <p:nvPr>
            <p:ph type="title"/>
          </p:nvPr>
        </p:nvSpPr>
        <p:spPr/>
        <p:txBody>
          <a:bodyPr>
            <a:normAutofit/>
          </a:bodyPr>
          <a:lstStyle/>
          <a:p>
            <a:r>
              <a:rPr lang="en-US" sz="4000" b="1" dirty="0">
                <a:solidFill>
                  <a:srgbClr val="FF0000"/>
                </a:solidFill>
              </a:rPr>
              <a:t>Presenter Instructions</a:t>
            </a:r>
          </a:p>
        </p:txBody>
      </p:sp>
      <p:sp>
        <p:nvSpPr>
          <p:cNvPr id="5" name="Content Placeholder 4">
            <a:extLst>
              <a:ext uri="{FF2B5EF4-FFF2-40B4-BE49-F238E27FC236}">
                <a16:creationId xmlns:a16="http://schemas.microsoft.com/office/drawing/2014/main" id="{01E2296A-682A-C024-0D9D-D33F8AEBE445}"/>
              </a:ext>
            </a:extLst>
          </p:cNvPr>
          <p:cNvSpPr>
            <a:spLocks noGrp="1"/>
          </p:cNvSpPr>
          <p:nvPr>
            <p:ph idx="1"/>
          </p:nvPr>
        </p:nvSpPr>
        <p:spPr>
          <a:xfrm>
            <a:off x="838200" y="1520825"/>
            <a:ext cx="10515600" cy="4537075"/>
          </a:xfrm>
        </p:spPr>
        <p:txBody>
          <a:bodyPr>
            <a:normAutofit fontScale="85000" lnSpcReduction="10000"/>
          </a:bodyPr>
          <a:lstStyle/>
          <a:p>
            <a:pPr marL="0" indent="0">
              <a:lnSpc>
                <a:spcPct val="110000"/>
              </a:lnSpc>
              <a:buNone/>
            </a:pPr>
            <a:r>
              <a:rPr lang="en-US" sz="1900" b="1" dirty="0"/>
              <a:t>Purpose: </a:t>
            </a:r>
            <a:r>
              <a:rPr lang="en-US" sz="1900" dirty="0"/>
              <a:t>The purpose of these materials is to help schools train school employees about their civil rights obligations under state law.</a:t>
            </a:r>
          </a:p>
          <a:p>
            <a:pPr marL="0" indent="0">
              <a:lnSpc>
                <a:spcPct val="110000"/>
              </a:lnSpc>
              <a:buNone/>
            </a:pPr>
            <a:r>
              <a:rPr lang="en-US" sz="1900" b="1" dirty="0"/>
              <a:t>Legal requirement: </a:t>
            </a:r>
            <a:r>
              <a:rPr lang="en-US" sz="1900" dirty="0"/>
              <a:t>Under WAC </a:t>
            </a:r>
            <a:r>
              <a:rPr lang="en-US" sz="1900" dirty="0">
                <a:hlinkClick r:id="rId3"/>
              </a:rPr>
              <a:t>392-190-020</a:t>
            </a:r>
            <a:r>
              <a:rPr lang="en-US" sz="1900" dirty="0"/>
              <a:t>, each school district and public charter school in Washington is required to provide training to </a:t>
            </a:r>
            <a:r>
              <a:rPr lang="en-US" sz="1900" b="1" dirty="0"/>
              <a:t>all administrators and certificated and classroom personnel </a:t>
            </a:r>
            <a:r>
              <a:rPr lang="en-US" sz="1900" dirty="0"/>
              <a:t>to ensure they are aware of the above-described obligations and to eliminate bias based on protected classes under Washington law.</a:t>
            </a:r>
          </a:p>
          <a:p>
            <a:pPr marL="0" indent="0">
              <a:lnSpc>
                <a:spcPct val="110000"/>
              </a:lnSpc>
              <a:buNone/>
            </a:pPr>
            <a:r>
              <a:rPr lang="en-US" sz="1900" b="1" dirty="0"/>
              <a:t>Time needed for training:</a:t>
            </a:r>
            <a:r>
              <a:rPr lang="en-US" sz="1900" dirty="0"/>
              <a:t> Approximately 30 minutes.</a:t>
            </a:r>
          </a:p>
          <a:p>
            <a:pPr marL="0" indent="0">
              <a:lnSpc>
                <a:spcPct val="110000"/>
              </a:lnSpc>
              <a:buNone/>
            </a:pPr>
            <a:r>
              <a:rPr lang="en-US" sz="1900" b="1" dirty="0"/>
              <a:t>Intended audience: </a:t>
            </a:r>
            <a:r>
              <a:rPr lang="en-US" sz="1900" dirty="0"/>
              <a:t>All school district and charter school administrators and all certificated and classroom staff.</a:t>
            </a:r>
          </a:p>
          <a:p>
            <a:pPr marL="0" indent="0">
              <a:lnSpc>
                <a:spcPct val="110000"/>
              </a:lnSpc>
              <a:buNone/>
            </a:pPr>
            <a:r>
              <a:rPr lang="en-US" sz="1900" b="1" dirty="0"/>
              <a:t>Before you begin:</a:t>
            </a:r>
            <a:r>
              <a:rPr lang="en-US" sz="1900" dirty="0"/>
              <a:t> </a:t>
            </a:r>
            <a:endParaRPr lang="en-US" sz="1900" b="1" dirty="0"/>
          </a:p>
          <a:p>
            <a:pPr>
              <a:lnSpc>
                <a:spcPct val="110000"/>
              </a:lnSpc>
            </a:pPr>
            <a:r>
              <a:rPr lang="en-US" sz="1900" dirty="0"/>
              <a:t>Carefully review the slides and presenter notes on each slide.</a:t>
            </a:r>
          </a:p>
          <a:p>
            <a:pPr>
              <a:lnSpc>
                <a:spcPct val="110000"/>
              </a:lnSpc>
            </a:pPr>
            <a:r>
              <a:rPr lang="en-US" sz="1900" dirty="0"/>
              <a:t>Insert requested information for your school or district, such as contact information for compliance coordinators or policy and procedure numbers. Areas that require school- or district-specific information are noted as follows: </a:t>
            </a:r>
            <a:r>
              <a:rPr lang="en-US" sz="1900" dirty="0">
                <a:highlight>
                  <a:srgbClr val="FFFF00"/>
                </a:highlight>
              </a:rPr>
              <a:t>[</a:t>
            </a:r>
            <a:r>
              <a:rPr lang="en-US" sz="1900" dirty="0">
                <a:solidFill>
                  <a:srgbClr val="FF0000"/>
                </a:solidFill>
                <a:highlight>
                  <a:srgbClr val="FFFF00"/>
                </a:highlight>
              </a:rPr>
              <a:t>red ink and yellow highlighted text</a:t>
            </a:r>
            <a:r>
              <a:rPr lang="en-US" sz="1900" dirty="0">
                <a:highlight>
                  <a:srgbClr val="FFFF00"/>
                </a:highlight>
              </a:rPr>
              <a:t>]</a:t>
            </a:r>
            <a:r>
              <a:rPr lang="en-US" sz="1900" dirty="0"/>
              <a:t>.</a:t>
            </a:r>
            <a:endParaRPr lang="en-US" sz="1900" b="1" dirty="0"/>
          </a:p>
          <a:p>
            <a:pPr>
              <a:lnSpc>
                <a:spcPct val="110000"/>
              </a:lnSpc>
            </a:pPr>
            <a:r>
              <a:rPr lang="en-US" sz="1900" dirty="0">
                <a:solidFill>
                  <a:srgbClr val="424340"/>
                </a:solidFill>
              </a:rPr>
              <a:t>Provide a copy of the slide deck and any referenced school or district policies or procedures to all participants.</a:t>
            </a:r>
          </a:p>
          <a:p>
            <a:pPr marL="0" indent="0" algn="ctr">
              <a:buNone/>
            </a:pPr>
            <a:r>
              <a:rPr lang="en-US" sz="1900" i="1" dirty="0">
                <a:solidFill>
                  <a:srgbClr val="424340"/>
                </a:solidFill>
              </a:rPr>
              <a:t>Don’t forget to delete this slide before you deliver the training or provide the slide deck to participants!</a:t>
            </a:r>
          </a:p>
          <a:p>
            <a:pPr marL="0" indent="0">
              <a:buNone/>
            </a:pPr>
            <a:endParaRPr lang="en-US" sz="1800" dirty="0">
              <a:solidFill>
                <a:srgbClr val="424340"/>
              </a:solidFill>
            </a:endParaRPr>
          </a:p>
        </p:txBody>
      </p:sp>
    </p:spTree>
    <p:extLst>
      <p:ext uri="{BB962C8B-B14F-4D97-AF65-F5344CB8AC3E}">
        <p14:creationId xmlns:p14="http://schemas.microsoft.com/office/powerpoint/2010/main" val="2281752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6CEE9-909D-6921-6B61-CDABC1A7527F}"/>
              </a:ext>
            </a:extLst>
          </p:cNvPr>
          <p:cNvSpPr>
            <a:spLocks noGrp="1"/>
          </p:cNvSpPr>
          <p:nvPr>
            <p:ph type="title"/>
          </p:nvPr>
        </p:nvSpPr>
        <p:spPr>
          <a:xfrm>
            <a:off x="838200" y="365125"/>
            <a:ext cx="10826750" cy="1325563"/>
          </a:xfrm>
        </p:spPr>
        <p:txBody>
          <a:bodyPr anchor="ctr">
            <a:normAutofit/>
          </a:bodyPr>
          <a:lstStyle/>
          <a:p>
            <a:r>
              <a:rPr lang="en-US" dirty="0"/>
              <a:t>Equal access to school programs and activities includes:</a:t>
            </a:r>
          </a:p>
        </p:txBody>
      </p:sp>
      <p:sp>
        <p:nvSpPr>
          <p:cNvPr id="6" name="Content Placeholder 5">
            <a:extLst>
              <a:ext uri="{FF2B5EF4-FFF2-40B4-BE49-F238E27FC236}">
                <a16:creationId xmlns:a16="http://schemas.microsoft.com/office/drawing/2014/main" id="{7549CAFF-3A46-FFBC-8B5F-274C1000F82F}"/>
              </a:ext>
            </a:extLst>
          </p:cNvPr>
          <p:cNvSpPr>
            <a:spLocks noGrp="1"/>
          </p:cNvSpPr>
          <p:nvPr>
            <p:ph sz="half" idx="1"/>
          </p:nvPr>
        </p:nvSpPr>
        <p:spPr>
          <a:xfrm>
            <a:off x="838200" y="1800225"/>
            <a:ext cx="10515600" cy="3622675"/>
          </a:xfrm>
        </p:spPr>
        <p:txBody>
          <a:bodyPr>
            <a:normAutofit/>
          </a:bodyPr>
          <a:lstStyle/>
          <a:p>
            <a:r>
              <a:rPr lang="en-US" dirty="0"/>
              <a:t>Allowing all students an opportunity to benefit from different types of academic programs, </a:t>
            </a:r>
            <a:r>
              <a:rPr lang="en-US" i="1" dirty="0"/>
              <a:t>e.g.</a:t>
            </a:r>
            <a:r>
              <a:rPr lang="en-US" dirty="0"/>
              <a:t>, Highly Capable, dual credit, Career and Technical Education, etc.</a:t>
            </a:r>
          </a:p>
          <a:p>
            <a:r>
              <a:rPr lang="en-US" dirty="0"/>
              <a:t>Providing necessary accommodations, aids, and services for students with disabilities.</a:t>
            </a:r>
          </a:p>
          <a:p>
            <a:r>
              <a:rPr lang="en-US" dirty="0"/>
              <a:t>Offering equitable athletic opportunities.</a:t>
            </a:r>
          </a:p>
          <a:p>
            <a:r>
              <a:rPr lang="en-US" dirty="0"/>
              <a:t>Providing language assistance services for multilingual learners and parents with limited English proficiency.</a:t>
            </a:r>
          </a:p>
          <a:p>
            <a:pPr marL="0" indent="0">
              <a:buNone/>
            </a:pPr>
            <a:endParaRPr lang="en-US" sz="2000" dirty="0"/>
          </a:p>
        </p:txBody>
      </p:sp>
      <p:sp>
        <p:nvSpPr>
          <p:cNvPr id="7" name="TextBox 6">
            <a:extLst>
              <a:ext uri="{FF2B5EF4-FFF2-40B4-BE49-F238E27FC236}">
                <a16:creationId xmlns:a16="http://schemas.microsoft.com/office/drawing/2014/main" id="{DF7D5950-230E-BD7E-E04A-EE1FDE70981C}"/>
              </a:ext>
            </a:extLst>
          </p:cNvPr>
          <p:cNvSpPr txBox="1"/>
          <p:nvPr/>
        </p:nvSpPr>
        <p:spPr>
          <a:xfrm>
            <a:off x="838200" y="5532437"/>
            <a:ext cx="10826750" cy="400110"/>
          </a:xfrm>
          <a:prstGeom prst="rect">
            <a:avLst/>
          </a:prstGeom>
          <a:noFill/>
        </p:spPr>
        <p:txBody>
          <a:bodyPr wrap="square">
            <a:spAutoFit/>
          </a:bodyPr>
          <a:lstStyle/>
          <a:p>
            <a:pPr marL="0" indent="0">
              <a:buNone/>
            </a:pPr>
            <a:r>
              <a:rPr lang="en-US" sz="2000" dirty="0"/>
              <a:t>Learn more! Visit the Equity and Civil Rights Office’s </a:t>
            </a:r>
            <a:r>
              <a:rPr lang="en-US" sz="2000" dirty="0">
                <a:hlinkClick r:id="rId3"/>
              </a:rPr>
              <a:t>Equity in Courses &amp; Programs webpage</a:t>
            </a:r>
            <a:r>
              <a:rPr lang="en-US" sz="1800" dirty="0"/>
              <a:t>.</a:t>
            </a:r>
          </a:p>
        </p:txBody>
      </p:sp>
    </p:spTree>
    <p:extLst>
      <p:ext uri="{BB962C8B-B14F-4D97-AF65-F5344CB8AC3E}">
        <p14:creationId xmlns:p14="http://schemas.microsoft.com/office/powerpoint/2010/main" val="2934294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EA31-167E-4585-E6F3-867588B74911}"/>
              </a:ext>
            </a:extLst>
          </p:cNvPr>
          <p:cNvSpPr>
            <a:spLocks noGrp="1"/>
          </p:cNvSpPr>
          <p:nvPr>
            <p:ph type="title"/>
          </p:nvPr>
        </p:nvSpPr>
        <p:spPr>
          <a:xfrm>
            <a:off x="838200" y="365125"/>
            <a:ext cx="10515600" cy="1325563"/>
          </a:xfrm>
        </p:spPr>
        <p:txBody>
          <a:bodyPr anchor="ctr">
            <a:normAutofit/>
          </a:bodyPr>
          <a:lstStyle/>
          <a:p>
            <a:r>
              <a:rPr lang="en-US" b="1" dirty="0"/>
              <a:t>Discriminatory Harassment</a:t>
            </a:r>
          </a:p>
        </p:txBody>
      </p:sp>
      <p:sp>
        <p:nvSpPr>
          <p:cNvPr id="3" name="Content Placeholder 2">
            <a:extLst>
              <a:ext uri="{FF2B5EF4-FFF2-40B4-BE49-F238E27FC236}">
                <a16:creationId xmlns:a16="http://schemas.microsoft.com/office/drawing/2014/main" id="{90184A20-7CED-9360-3037-4EB75F910C1F}"/>
              </a:ext>
            </a:extLst>
          </p:cNvPr>
          <p:cNvSpPr>
            <a:spLocks noGrp="1"/>
          </p:cNvSpPr>
          <p:nvPr>
            <p:ph sz="half" idx="1"/>
          </p:nvPr>
        </p:nvSpPr>
        <p:spPr>
          <a:xfrm>
            <a:off x="838200" y="1825625"/>
            <a:ext cx="5181600" cy="4183289"/>
          </a:xfrm>
        </p:spPr>
        <p:txBody>
          <a:bodyPr>
            <a:normAutofit/>
          </a:bodyPr>
          <a:lstStyle/>
          <a:p>
            <a:pPr marL="0" indent="0">
              <a:buNone/>
            </a:pPr>
            <a:r>
              <a:rPr lang="en-US" dirty="0"/>
              <a:t>Harassing conduct or communication becomes a form of discrimination when it:</a:t>
            </a:r>
          </a:p>
          <a:p>
            <a:pPr marL="514350" indent="-514350">
              <a:buFont typeface="+mj-lt"/>
              <a:buAutoNum type="arabicPeriod"/>
            </a:pPr>
            <a:r>
              <a:rPr lang="en-US" dirty="0"/>
              <a:t>Is based on or motivated by </a:t>
            </a:r>
            <a:r>
              <a:rPr lang="en-US" b="1" dirty="0">
                <a:solidFill>
                  <a:schemeClr val="accent4">
                    <a:lumMod val="50000"/>
                  </a:schemeClr>
                </a:solidFill>
              </a:rPr>
              <a:t>protected class</a:t>
            </a:r>
            <a:r>
              <a:rPr lang="en-US" dirty="0"/>
              <a:t>; and</a:t>
            </a:r>
          </a:p>
          <a:p>
            <a:pPr marL="514350" indent="-514350">
              <a:buFont typeface="+mj-lt"/>
              <a:buAutoNum type="arabicPeriod"/>
            </a:pPr>
            <a:r>
              <a:rPr lang="en-US" dirty="0"/>
              <a:t>Creates a </a:t>
            </a:r>
            <a:r>
              <a:rPr lang="en-US" b="1" dirty="0">
                <a:solidFill>
                  <a:schemeClr val="accent4">
                    <a:lumMod val="50000"/>
                  </a:schemeClr>
                </a:solidFill>
              </a:rPr>
              <a:t>hostile environment</a:t>
            </a:r>
            <a:r>
              <a:rPr lang="en-US" dirty="0"/>
              <a:t>.</a:t>
            </a:r>
          </a:p>
          <a:p>
            <a:pPr marL="0" indent="0">
              <a:buNone/>
            </a:pPr>
            <a:endParaRPr lang="en-US" dirty="0"/>
          </a:p>
        </p:txBody>
      </p:sp>
      <p:pic>
        <p:nvPicPr>
          <p:cNvPr id="7" name="Content Placeholder 6" descr="Children with backpacks in classroom">
            <a:extLst>
              <a:ext uri="{FF2B5EF4-FFF2-40B4-BE49-F238E27FC236}">
                <a16:creationId xmlns:a16="http://schemas.microsoft.com/office/drawing/2014/main" id="{8048992C-CAC8-1A36-87EA-8B7F99F8372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7337" r="9985" b="2"/>
          <a:stretch/>
        </p:blipFill>
        <p:spPr>
          <a:xfrm>
            <a:off x="6172200" y="1825625"/>
            <a:ext cx="5181600" cy="4183289"/>
          </a:xfrm>
          <a:noFill/>
        </p:spPr>
      </p:pic>
      <p:sp>
        <p:nvSpPr>
          <p:cNvPr id="8" name="TextBox 7">
            <a:extLst>
              <a:ext uri="{FF2B5EF4-FFF2-40B4-BE49-F238E27FC236}">
                <a16:creationId xmlns:a16="http://schemas.microsoft.com/office/drawing/2014/main" id="{24017D5D-761C-A8C5-0475-6B0878A97962}"/>
              </a:ext>
            </a:extLst>
          </p:cNvPr>
          <p:cNvSpPr txBox="1"/>
          <p:nvPr/>
        </p:nvSpPr>
        <p:spPr>
          <a:xfrm>
            <a:off x="8877300" y="6143851"/>
            <a:ext cx="2476500" cy="400110"/>
          </a:xfrm>
          <a:prstGeom prst="rect">
            <a:avLst/>
          </a:prstGeom>
          <a:noFill/>
        </p:spPr>
        <p:txBody>
          <a:bodyPr wrap="square" rtlCol="0">
            <a:spAutoFit/>
          </a:bodyPr>
          <a:lstStyle/>
          <a:p>
            <a:r>
              <a:rPr lang="en-US" sz="2000" dirty="0"/>
              <a:t>WAC 392-190-0555</a:t>
            </a:r>
          </a:p>
        </p:txBody>
      </p:sp>
    </p:spTree>
    <p:extLst>
      <p:ext uri="{BB962C8B-B14F-4D97-AF65-F5344CB8AC3E}">
        <p14:creationId xmlns:p14="http://schemas.microsoft.com/office/powerpoint/2010/main" val="4242514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6A866-BC38-970C-C97A-7D1961F99275}"/>
              </a:ext>
            </a:extLst>
          </p:cNvPr>
          <p:cNvSpPr>
            <a:spLocks noGrp="1"/>
          </p:cNvSpPr>
          <p:nvPr>
            <p:ph type="title"/>
          </p:nvPr>
        </p:nvSpPr>
        <p:spPr>
          <a:xfrm>
            <a:off x="762000" y="365125"/>
            <a:ext cx="10629900" cy="1325563"/>
          </a:xfrm>
        </p:spPr>
        <p:txBody>
          <a:bodyPr>
            <a:normAutofit/>
          </a:bodyPr>
          <a:lstStyle/>
          <a:p>
            <a:r>
              <a:rPr lang="en-US" dirty="0"/>
              <a:t>Conduct that is based on or motivated by a protected class can look like: </a:t>
            </a:r>
          </a:p>
        </p:txBody>
      </p:sp>
      <p:graphicFrame>
        <p:nvGraphicFramePr>
          <p:cNvPr id="4" name="Content Placeholder 3">
            <a:extLst>
              <a:ext uri="{FF2B5EF4-FFF2-40B4-BE49-F238E27FC236}">
                <a16:creationId xmlns:a16="http://schemas.microsoft.com/office/drawing/2014/main" id="{F515CB71-3B78-43BB-6271-822DCE94BA67}"/>
              </a:ext>
            </a:extLst>
          </p:cNvPr>
          <p:cNvGraphicFramePr>
            <a:graphicFrameLocks noGrp="1"/>
          </p:cNvGraphicFramePr>
          <p:nvPr>
            <p:ph idx="1"/>
            <p:extLst>
              <p:ext uri="{D42A27DB-BD31-4B8C-83A1-F6EECF244321}">
                <p14:modId xmlns:p14="http://schemas.microsoft.com/office/powerpoint/2010/main" val="567249185"/>
              </p:ext>
            </p:extLst>
          </p:nvPr>
        </p:nvGraphicFramePr>
        <p:xfrm>
          <a:off x="1136650" y="1892300"/>
          <a:ext cx="9918700" cy="4011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1058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DF529-E887-A235-E762-50F2B0BFB254}"/>
              </a:ext>
            </a:extLst>
          </p:cNvPr>
          <p:cNvSpPr>
            <a:spLocks noGrp="1"/>
          </p:cNvSpPr>
          <p:nvPr>
            <p:ph type="title"/>
          </p:nvPr>
        </p:nvSpPr>
        <p:spPr/>
        <p:txBody>
          <a:bodyPr/>
          <a:lstStyle/>
          <a:p>
            <a:r>
              <a:rPr lang="en-US" dirty="0"/>
              <a:t>A “hostile environment” is created when:</a:t>
            </a:r>
          </a:p>
        </p:txBody>
      </p:sp>
      <p:sp>
        <p:nvSpPr>
          <p:cNvPr id="3" name="Content Placeholder 2">
            <a:extLst>
              <a:ext uri="{FF2B5EF4-FFF2-40B4-BE49-F238E27FC236}">
                <a16:creationId xmlns:a16="http://schemas.microsoft.com/office/drawing/2014/main" id="{560891A2-0170-8649-0EAB-B9C31514D5EB}"/>
              </a:ext>
            </a:extLst>
          </p:cNvPr>
          <p:cNvSpPr>
            <a:spLocks noGrp="1"/>
          </p:cNvSpPr>
          <p:nvPr>
            <p:ph sz="half" idx="1"/>
          </p:nvPr>
        </p:nvSpPr>
        <p:spPr/>
        <p:txBody>
          <a:bodyPr/>
          <a:lstStyle/>
          <a:p>
            <a:pPr marL="0" indent="0">
              <a:buNone/>
            </a:pPr>
            <a:r>
              <a:rPr lang="en-US" sz="3200" dirty="0"/>
              <a:t>Conduct or communication is so </a:t>
            </a:r>
            <a:r>
              <a:rPr lang="en-US" sz="3200" b="1" dirty="0"/>
              <a:t>severe, persistent, </a:t>
            </a:r>
            <a:r>
              <a:rPr lang="en-US" sz="3200" b="1" i="1" dirty="0"/>
              <a:t>or</a:t>
            </a:r>
            <a:r>
              <a:rPr lang="en-US" sz="3200" b="1" dirty="0"/>
              <a:t> pervasive </a:t>
            </a:r>
            <a:r>
              <a:rPr lang="en-US" sz="3200" dirty="0"/>
              <a:t>that it affects a student’s ability to participate in or benefit from the school’s programs, services, or activities.</a:t>
            </a:r>
          </a:p>
          <a:p>
            <a:pPr marL="0" indent="0">
              <a:buNone/>
            </a:pPr>
            <a:endParaRPr lang="en-US" dirty="0"/>
          </a:p>
          <a:p>
            <a:endParaRPr lang="en-US" dirty="0"/>
          </a:p>
          <a:p>
            <a:pPr marL="0" indent="0">
              <a:buNone/>
            </a:pPr>
            <a:endParaRPr lang="en-US" dirty="0"/>
          </a:p>
        </p:txBody>
      </p:sp>
      <p:pic>
        <p:nvPicPr>
          <p:cNvPr id="7" name="Content Placeholder 6" descr="Child covering face">
            <a:extLst>
              <a:ext uri="{FF2B5EF4-FFF2-40B4-BE49-F238E27FC236}">
                <a16:creationId xmlns:a16="http://schemas.microsoft.com/office/drawing/2014/main" id="{4FAF08E8-7FEB-9197-BE69-9CA4458123D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0049" r="9804"/>
          <a:stretch/>
        </p:blipFill>
        <p:spPr>
          <a:xfrm>
            <a:off x="6832600" y="1825625"/>
            <a:ext cx="4521200" cy="3760754"/>
          </a:xfrm>
        </p:spPr>
      </p:pic>
      <p:sp>
        <p:nvSpPr>
          <p:cNvPr id="4" name="TextBox 3">
            <a:extLst>
              <a:ext uri="{FF2B5EF4-FFF2-40B4-BE49-F238E27FC236}">
                <a16:creationId xmlns:a16="http://schemas.microsoft.com/office/drawing/2014/main" id="{33812357-5E79-0231-6370-2D5C8AA27EF7}"/>
              </a:ext>
            </a:extLst>
          </p:cNvPr>
          <p:cNvSpPr txBox="1"/>
          <p:nvPr/>
        </p:nvSpPr>
        <p:spPr>
          <a:xfrm>
            <a:off x="8877300" y="6143851"/>
            <a:ext cx="2476500" cy="400110"/>
          </a:xfrm>
          <a:prstGeom prst="rect">
            <a:avLst/>
          </a:prstGeom>
          <a:noFill/>
        </p:spPr>
        <p:txBody>
          <a:bodyPr wrap="square" rtlCol="0">
            <a:spAutoFit/>
          </a:bodyPr>
          <a:lstStyle/>
          <a:p>
            <a:r>
              <a:rPr lang="en-US" sz="2000" dirty="0"/>
              <a:t>WAC 392-190-0555</a:t>
            </a:r>
          </a:p>
        </p:txBody>
      </p:sp>
    </p:spTree>
    <p:extLst>
      <p:ext uri="{BB962C8B-B14F-4D97-AF65-F5344CB8AC3E}">
        <p14:creationId xmlns:p14="http://schemas.microsoft.com/office/powerpoint/2010/main" val="3711925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E9F46-C352-8ABF-1A31-A21649DB0230}"/>
              </a:ext>
            </a:extLst>
          </p:cNvPr>
          <p:cNvSpPr>
            <a:spLocks noGrp="1"/>
          </p:cNvSpPr>
          <p:nvPr>
            <p:ph type="title"/>
          </p:nvPr>
        </p:nvSpPr>
        <p:spPr>
          <a:xfrm>
            <a:off x="838200" y="365125"/>
            <a:ext cx="10756900" cy="1325563"/>
          </a:xfrm>
        </p:spPr>
        <p:txBody>
          <a:bodyPr anchor="ctr">
            <a:normAutofit/>
          </a:bodyPr>
          <a:lstStyle/>
          <a:p>
            <a:r>
              <a:rPr lang="en-US" dirty="0"/>
              <a:t>Signs of a hostile environment can include:</a:t>
            </a:r>
          </a:p>
        </p:txBody>
      </p:sp>
      <p:pic>
        <p:nvPicPr>
          <p:cNvPr id="5" name="Content Placeholder 4" descr="Sleepy child">
            <a:extLst>
              <a:ext uri="{FF2B5EF4-FFF2-40B4-BE49-F238E27FC236}">
                <a16:creationId xmlns:a16="http://schemas.microsoft.com/office/drawing/2014/main" id="{E350365A-1CC9-DA90-DE17-9ECE58252952}"/>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2534" r="18356"/>
          <a:stretch/>
        </p:blipFill>
        <p:spPr>
          <a:xfrm>
            <a:off x="939800" y="1690688"/>
            <a:ext cx="4191000" cy="4041773"/>
          </a:xfrm>
          <a:prstGeom prst="rect">
            <a:avLst/>
          </a:prstGeom>
          <a:noFill/>
        </p:spPr>
      </p:pic>
      <p:sp>
        <p:nvSpPr>
          <p:cNvPr id="3" name="Content Placeholder 2">
            <a:extLst>
              <a:ext uri="{FF2B5EF4-FFF2-40B4-BE49-F238E27FC236}">
                <a16:creationId xmlns:a16="http://schemas.microsoft.com/office/drawing/2014/main" id="{0432CA7D-E7EB-DB56-DA92-4BEB8AE4650B}"/>
              </a:ext>
            </a:extLst>
          </p:cNvPr>
          <p:cNvSpPr>
            <a:spLocks noGrp="1"/>
          </p:cNvSpPr>
          <p:nvPr>
            <p:ph sz="half" idx="2"/>
          </p:nvPr>
        </p:nvSpPr>
        <p:spPr>
          <a:xfrm>
            <a:off x="5740400" y="1690688"/>
            <a:ext cx="5511800" cy="4041774"/>
          </a:xfrm>
        </p:spPr>
        <p:txBody>
          <a:bodyPr>
            <a:normAutofit/>
          </a:bodyPr>
          <a:lstStyle/>
          <a:p>
            <a:r>
              <a:rPr lang="en-US" sz="2400" dirty="0"/>
              <a:t>Lack of interest in school or in a preferred class or activity</a:t>
            </a:r>
          </a:p>
          <a:p>
            <a:r>
              <a:rPr lang="en-US" sz="2400" dirty="0"/>
              <a:t>Deteriorating mental or physical health </a:t>
            </a:r>
          </a:p>
          <a:p>
            <a:r>
              <a:rPr lang="en-US" sz="2400" dirty="0"/>
              <a:t>Increased absences or school refusal</a:t>
            </a:r>
          </a:p>
          <a:p>
            <a:r>
              <a:rPr lang="en-US" sz="2400" dirty="0"/>
              <a:t>More frequent discipline referrals or behavior issues</a:t>
            </a:r>
          </a:p>
          <a:p>
            <a:r>
              <a:rPr lang="en-US" sz="2400" dirty="0"/>
              <a:t>Slipping grades</a:t>
            </a:r>
          </a:p>
          <a:p>
            <a:r>
              <a:rPr lang="en-US" sz="2400" dirty="0"/>
              <a:t>A desire to avoid certain people or places at school</a:t>
            </a:r>
          </a:p>
          <a:p>
            <a:endParaRPr lang="en-US" sz="2200" dirty="0"/>
          </a:p>
        </p:txBody>
      </p:sp>
    </p:spTree>
    <p:extLst>
      <p:ext uri="{BB962C8B-B14F-4D97-AF65-F5344CB8AC3E}">
        <p14:creationId xmlns:p14="http://schemas.microsoft.com/office/powerpoint/2010/main" val="1372976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EA31-167E-4585-E6F3-867588B74911}"/>
              </a:ext>
            </a:extLst>
          </p:cNvPr>
          <p:cNvSpPr>
            <a:spLocks noGrp="1"/>
          </p:cNvSpPr>
          <p:nvPr>
            <p:ph type="title"/>
          </p:nvPr>
        </p:nvSpPr>
        <p:spPr>
          <a:xfrm>
            <a:off x="838200" y="365125"/>
            <a:ext cx="10515600" cy="1325563"/>
          </a:xfrm>
        </p:spPr>
        <p:txBody>
          <a:bodyPr anchor="ctr">
            <a:normAutofit/>
          </a:bodyPr>
          <a:lstStyle/>
          <a:p>
            <a:r>
              <a:rPr lang="en-US" b="1" dirty="0"/>
              <a:t>Harassment, Intimidation, &amp; Bullying </a:t>
            </a:r>
          </a:p>
        </p:txBody>
      </p:sp>
      <p:sp>
        <p:nvSpPr>
          <p:cNvPr id="3" name="Content Placeholder 2">
            <a:extLst>
              <a:ext uri="{FF2B5EF4-FFF2-40B4-BE49-F238E27FC236}">
                <a16:creationId xmlns:a16="http://schemas.microsoft.com/office/drawing/2014/main" id="{90184A20-7CED-9360-3037-4EB75F910C1F}"/>
              </a:ext>
            </a:extLst>
          </p:cNvPr>
          <p:cNvSpPr>
            <a:spLocks noGrp="1"/>
          </p:cNvSpPr>
          <p:nvPr>
            <p:ph sz="half" idx="1"/>
          </p:nvPr>
        </p:nvSpPr>
        <p:spPr>
          <a:xfrm>
            <a:off x="838200" y="1825625"/>
            <a:ext cx="5478194" cy="3843655"/>
          </a:xfrm>
        </p:spPr>
        <p:txBody>
          <a:bodyPr>
            <a:normAutofit/>
          </a:bodyPr>
          <a:lstStyle/>
          <a:p>
            <a:pPr marL="0" indent="0">
              <a:buNone/>
            </a:pPr>
            <a:r>
              <a:rPr lang="en-US" sz="3600" dirty="0"/>
              <a:t>Student-on-student harassment, intimidation, or bullying (HIB) can be based on </a:t>
            </a:r>
            <a:r>
              <a:rPr lang="en-US" sz="3600" b="1" dirty="0"/>
              <a:t>any characteristic</a:t>
            </a:r>
            <a:r>
              <a:rPr lang="en-US" sz="3600" dirty="0"/>
              <a:t>, including protected class.</a:t>
            </a:r>
          </a:p>
          <a:p>
            <a:pPr marL="0" indent="0">
              <a:buNone/>
            </a:pPr>
            <a:endParaRPr lang="en-US" dirty="0"/>
          </a:p>
        </p:txBody>
      </p:sp>
      <p:pic>
        <p:nvPicPr>
          <p:cNvPr id="5" name="Picture 4" descr="Young girl in winter clothes">
            <a:extLst>
              <a:ext uri="{FF2B5EF4-FFF2-40B4-BE49-F238E27FC236}">
                <a16:creationId xmlns:a16="http://schemas.microsoft.com/office/drawing/2014/main" id="{0EC4D882-C5FD-709A-CCC3-6CC2EA407F5A}"/>
              </a:ext>
            </a:extLst>
          </p:cNvPr>
          <p:cNvPicPr>
            <a:picLocks noChangeAspect="1"/>
          </p:cNvPicPr>
          <p:nvPr/>
        </p:nvPicPr>
        <p:blipFill>
          <a:blip r:embed="rId3" cstate="print">
            <a:extLst>
              <a:ext uri="{28A0092B-C50C-407E-A947-70E740481C1C}">
                <a14:useLocalDpi xmlns:a14="http://schemas.microsoft.com/office/drawing/2010/main" val="0"/>
              </a:ext>
            </a:extLst>
          </a:blip>
          <a:srcRect l="16285" r="1037" b="2"/>
          <a:stretch/>
        </p:blipFill>
        <p:spPr>
          <a:xfrm>
            <a:off x="6592884" y="1825625"/>
            <a:ext cx="4760915" cy="3843655"/>
          </a:xfrm>
          <a:prstGeom prst="rect">
            <a:avLst/>
          </a:prstGeom>
          <a:noFill/>
        </p:spPr>
      </p:pic>
    </p:spTree>
    <p:extLst>
      <p:ext uri="{BB962C8B-B14F-4D97-AF65-F5344CB8AC3E}">
        <p14:creationId xmlns:p14="http://schemas.microsoft.com/office/powerpoint/2010/main" val="3276536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B74D-2EE3-DAAA-1494-DCFF7110F905}"/>
              </a:ext>
            </a:extLst>
          </p:cNvPr>
          <p:cNvSpPr>
            <a:spLocks noGrp="1"/>
          </p:cNvSpPr>
          <p:nvPr>
            <p:ph type="title"/>
          </p:nvPr>
        </p:nvSpPr>
        <p:spPr>
          <a:xfrm>
            <a:off x="838200" y="365125"/>
            <a:ext cx="10515600" cy="917575"/>
          </a:xfrm>
        </p:spPr>
        <p:txBody>
          <a:bodyPr anchor="ctr">
            <a:normAutofit/>
          </a:bodyPr>
          <a:lstStyle/>
          <a:p>
            <a:r>
              <a:rPr lang="en-US" dirty="0"/>
              <a:t>HIB v. Discriminatory Harassment</a:t>
            </a:r>
          </a:p>
        </p:txBody>
      </p:sp>
      <p:graphicFrame>
        <p:nvGraphicFramePr>
          <p:cNvPr id="4" name="Content Placeholder 3">
            <a:extLst>
              <a:ext uri="{FF2B5EF4-FFF2-40B4-BE49-F238E27FC236}">
                <a16:creationId xmlns:a16="http://schemas.microsoft.com/office/drawing/2014/main" id="{F5BB3100-CFD2-F40D-365C-61EF578909F9}"/>
              </a:ext>
            </a:extLst>
          </p:cNvPr>
          <p:cNvGraphicFramePr>
            <a:graphicFrameLocks noGrp="1"/>
          </p:cNvGraphicFramePr>
          <p:nvPr>
            <p:ph idx="1"/>
            <p:extLst>
              <p:ext uri="{D42A27DB-BD31-4B8C-83A1-F6EECF244321}">
                <p14:modId xmlns:p14="http://schemas.microsoft.com/office/powerpoint/2010/main" val="1096505431"/>
              </p:ext>
            </p:extLst>
          </p:nvPr>
        </p:nvGraphicFramePr>
        <p:xfrm>
          <a:off x="838203" y="1496060"/>
          <a:ext cx="10515597" cy="4373880"/>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421967635"/>
                    </a:ext>
                  </a:extLst>
                </a:gridCol>
                <a:gridCol w="4356100">
                  <a:extLst>
                    <a:ext uri="{9D8B030D-6E8A-4147-A177-3AD203B41FA5}">
                      <a16:colId xmlns:a16="http://schemas.microsoft.com/office/drawing/2014/main" val="2145762508"/>
                    </a:ext>
                  </a:extLst>
                </a:gridCol>
                <a:gridCol w="4140197">
                  <a:extLst>
                    <a:ext uri="{9D8B030D-6E8A-4147-A177-3AD203B41FA5}">
                      <a16:colId xmlns:a16="http://schemas.microsoft.com/office/drawing/2014/main" val="425601608"/>
                    </a:ext>
                  </a:extLst>
                </a:gridCol>
              </a:tblGrid>
              <a:tr h="370840">
                <a:tc>
                  <a:txBody>
                    <a:bodyPr/>
                    <a:lstStyle/>
                    <a:p>
                      <a:r>
                        <a:rPr lang="en-US" dirty="0"/>
                        <a:t>Ask:</a:t>
                      </a:r>
                    </a:p>
                  </a:txBody>
                  <a:tcPr>
                    <a:solidFill>
                      <a:schemeClr val="accent5"/>
                    </a:solidFill>
                  </a:tcPr>
                </a:tc>
                <a:tc>
                  <a:txBody>
                    <a:bodyPr/>
                    <a:lstStyle/>
                    <a:p>
                      <a:pPr algn="ctr"/>
                      <a:r>
                        <a:rPr lang="en-US" dirty="0"/>
                        <a:t>Harassment, Intimidation, &amp; Bullying (HIB)</a:t>
                      </a:r>
                    </a:p>
                  </a:txBody>
                  <a:tcPr>
                    <a:solidFill>
                      <a:schemeClr val="accent6"/>
                    </a:solidFill>
                  </a:tcPr>
                </a:tc>
                <a:tc>
                  <a:txBody>
                    <a:bodyPr/>
                    <a:lstStyle/>
                    <a:p>
                      <a:pPr algn="ctr"/>
                      <a:r>
                        <a:rPr lang="en-US" dirty="0"/>
                        <a:t>Discriminatory Harassment</a:t>
                      </a:r>
                    </a:p>
                  </a:txBody>
                  <a:tcPr>
                    <a:solidFill>
                      <a:schemeClr val="accent4">
                        <a:lumMod val="50000"/>
                      </a:schemeClr>
                    </a:solidFill>
                  </a:tcPr>
                </a:tc>
                <a:extLst>
                  <a:ext uri="{0D108BD9-81ED-4DB2-BD59-A6C34878D82A}">
                    <a16:rowId xmlns:a16="http://schemas.microsoft.com/office/drawing/2014/main" val="1461524415"/>
                  </a:ext>
                </a:extLst>
              </a:tr>
              <a:tr h="370840">
                <a:tc>
                  <a:txBody>
                    <a:bodyPr/>
                    <a:lstStyle/>
                    <a:p>
                      <a:r>
                        <a:rPr lang="en-US" sz="1700" dirty="0"/>
                        <a:t>What is the basis or motivation for the harassment?</a:t>
                      </a:r>
                    </a:p>
                  </a:txBody>
                  <a:tcPr anchor="ctr"/>
                </a:tc>
                <a:tc>
                  <a:txBody>
                    <a:bodyPr/>
                    <a:lstStyle/>
                    <a:p>
                      <a:pPr algn="ctr"/>
                      <a:r>
                        <a:rPr lang="en-US" sz="1700" b="1" dirty="0"/>
                        <a:t>Can be based on </a:t>
                      </a:r>
                      <a:r>
                        <a:rPr lang="en-US" sz="1700" b="1" i="1" dirty="0"/>
                        <a:t>any characteristic </a:t>
                      </a:r>
                      <a:endParaRPr lang="en-US" sz="1700" i="1" dirty="0"/>
                    </a:p>
                  </a:txBody>
                  <a:tcPr anchor="ctr">
                    <a:solidFill>
                      <a:schemeClr val="accent3">
                        <a:lumMod val="40000"/>
                        <a:lumOff val="60000"/>
                      </a:schemeClr>
                    </a:solidFill>
                  </a:tcPr>
                </a:tc>
                <a:tc>
                  <a:txBody>
                    <a:bodyPr/>
                    <a:lstStyle/>
                    <a:p>
                      <a:pPr algn="ctr"/>
                      <a:r>
                        <a:rPr lang="en-US" sz="1700" b="1" dirty="0"/>
                        <a:t>Must be based on </a:t>
                      </a:r>
                      <a:r>
                        <a:rPr lang="en-US" sz="1700" b="1" i="1" dirty="0"/>
                        <a:t>protected class</a:t>
                      </a:r>
                      <a:endParaRPr lang="en-US" sz="1700" i="1" dirty="0"/>
                    </a:p>
                  </a:txBody>
                  <a:tcPr anchor="ctr">
                    <a:solidFill>
                      <a:schemeClr val="accent2">
                        <a:lumMod val="60000"/>
                        <a:lumOff val="40000"/>
                      </a:schemeClr>
                    </a:solidFill>
                  </a:tcPr>
                </a:tc>
                <a:extLst>
                  <a:ext uri="{0D108BD9-81ED-4DB2-BD59-A6C34878D82A}">
                    <a16:rowId xmlns:a16="http://schemas.microsoft.com/office/drawing/2014/main" val="29193491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Which LEA employee should be notified?</a:t>
                      </a:r>
                    </a:p>
                  </a:txBody>
                  <a:tcPr anchor="ctr"/>
                </a:tc>
                <a:tc>
                  <a:txBody>
                    <a:bodyPr/>
                    <a:lstStyle/>
                    <a:p>
                      <a:pPr algn="ctr"/>
                      <a:r>
                        <a:rPr lang="en-US" sz="1700" b="1" dirty="0"/>
                        <a:t>HIB Coordinator:</a:t>
                      </a:r>
                    </a:p>
                    <a:p>
                      <a:pPr algn="ctr"/>
                      <a:r>
                        <a:rPr lang="en-US" sz="1700" dirty="0">
                          <a:solidFill>
                            <a:srgbClr val="FF0000"/>
                          </a:solidFill>
                          <a:highlight>
                            <a:srgbClr val="FFFF00"/>
                          </a:highlight>
                        </a:rPr>
                        <a:t>[</a:t>
                      </a:r>
                      <a:r>
                        <a:rPr lang="en-US" sz="1700" b="0" dirty="0">
                          <a:solidFill>
                            <a:srgbClr val="FF0000"/>
                          </a:solidFill>
                          <a:highlight>
                            <a:srgbClr val="FFFF00"/>
                          </a:highlight>
                        </a:rPr>
                        <a:t>Name, phone, email address</a:t>
                      </a:r>
                      <a:r>
                        <a:rPr lang="en-US" sz="1700" dirty="0">
                          <a:solidFill>
                            <a:srgbClr val="FF0000"/>
                          </a:solidFill>
                          <a:highlight>
                            <a:srgbClr val="FFFF00"/>
                          </a:highlight>
                        </a:rPr>
                        <a:t>]</a:t>
                      </a:r>
                    </a:p>
                  </a:txBody>
                  <a:tcPr anchor="ctr">
                    <a:solidFill>
                      <a:schemeClr val="accent3">
                        <a:lumMod val="20000"/>
                        <a:lumOff val="80000"/>
                      </a:schemeClr>
                    </a:solidFill>
                  </a:tcPr>
                </a:tc>
                <a:tc>
                  <a:txBody>
                    <a:bodyPr/>
                    <a:lstStyle/>
                    <a:p>
                      <a:pPr algn="ctr"/>
                      <a:r>
                        <a:rPr lang="en-US" sz="1700" b="1" dirty="0"/>
                        <a:t>Civil Rights Coordinator: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solidFill>
                            <a:srgbClr val="FF0000"/>
                          </a:solidFill>
                          <a:highlight>
                            <a:srgbClr val="FFFF00"/>
                          </a:highlight>
                        </a:rPr>
                        <a:t>[</a:t>
                      </a:r>
                      <a:r>
                        <a:rPr lang="en-US" sz="1700" b="0" dirty="0">
                          <a:solidFill>
                            <a:srgbClr val="FF0000"/>
                          </a:solidFill>
                          <a:highlight>
                            <a:srgbClr val="FFFF00"/>
                          </a:highlight>
                        </a:rPr>
                        <a:t>Name, phone, email address</a:t>
                      </a:r>
                      <a:r>
                        <a:rPr lang="en-US" sz="1700" dirty="0">
                          <a:solidFill>
                            <a:srgbClr val="FF0000"/>
                          </a:solidFill>
                          <a:highlight>
                            <a:srgbClr val="FFFF00"/>
                          </a:highlight>
                        </a:rPr>
                        <a:t>]</a:t>
                      </a:r>
                    </a:p>
                  </a:txBody>
                  <a:tcPr anchor="ctr">
                    <a:solidFill>
                      <a:schemeClr val="accent2">
                        <a:lumMod val="20000"/>
                        <a:lumOff val="80000"/>
                      </a:schemeClr>
                    </a:solidFill>
                  </a:tcPr>
                </a:tc>
                <a:extLst>
                  <a:ext uri="{0D108BD9-81ED-4DB2-BD59-A6C34878D82A}">
                    <a16:rowId xmlns:a16="http://schemas.microsoft.com/office/drawing/2014/main" val="24427458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Which policy and procedure should be applied?</a:t>
                      </a:r>
                    </a:p>
                  </a:txBody>
                  <a:tcPr anchor="ctr"/>
                </a:tc>
                <a:tc>
                  <a:txBody>
                    <a:bodyPr/>
                    <a:lstStyle/>
                    <a:p>
                      <a:pPr algn="ctr"/>
                      <a:r>
                        <a:rPr lang="en-US" sz="1700" b="1" dirty="0"/>
                        <a:t>HIB Policy &amp; Procedure</a:t>
                      </a:r>
                    </a:p>
                    <a:p>
                      <a:pPr algn="ctr"/>
                      <a:r>
                        <a:rPr lang="en-US" sz="1700" dirty="0">
                          <a:solidFill>
                            <a:srgbClr val="FF0000"/>
                          </a:solidFill>
                          <a:highlight>
                            <a:srgbClr val="FFFF00"/>
                          </a:highlight>
                        </a:rPr>
                        <a:t>[</a:t>
                      </a:r>
                      <a:r>
                        <a:rPr lang="en-US" sz="1700" b="0" dirty="0">
                          <a:solidFill>
                            <a:srgbClr val="FF0000"/>
                          </a:solidFill>
                          <a:highlight>
                            <a:srgbClr val="FFFF00"/>
                          </a:highlight>
                        </a:rPr>
                        <a:t>HIB Policy # | HIB Procedure #]</a:t>
                      </a:r>
                    </a:p>
                  </a:txBody>
                  <a:tcPr anchor="ctr">
                    <a:solidFill>
                      <a:schemeClr val="accent3">
                        <a:lumMod val="40000"/>
                        <a:lumOff val="60000"/>
                      </a:schemeClr>
                    </a:solidFill>
                  </a:tcPr>
                </a:tc>
                <a:tc>
                  <a:txBody>
                    <a:bodyPr/>
                    <a:lstStyle/>
                    <a:p>
                      <a:pPr algn="ctr"/>
                      <a:r>
                        <a:rPr lang="en-US" sz="1700" b="1" dirty="0"/>
                        <a:t>Nondiscrimination and/or Sexual Harassment Policies &amp; Complaint Procedures</a:t>
                      </a:r>
                    </a:p>
                    <a:p>
                      <a:pPr algn="ctr"/>
                      <a:r>
                        <a:rPr lang="en-US" sz="1700" dirty="0">
                          <a:solidFill>
                            <a:srgbClr val="FF0000"/>
                          </a:solidFill>
                          <a:highlight>
                            <a:srgbClr val="FFFF00"/>
                          </a:highlight>
                        </a:rPr>
                        <a:t>[</a:t>
                      </a:r>
                      <a:r>
                        <a:rPr lang="en-US" sz="1700" b="0" dirty="0">
                          <a:solidFill>
                            <a:srgbClr val="FF0000"/>
                          </a:solidFill>
                          <a:highlight>
                            <a:srgbClr val="FFFF00"/>
                          </a:highlight>
                        </a:rPr>
                        <a:t>Policies # | Procedures #]</a:t>
                      </a:r>
                    </a:p>
                  </a:txBody>
                  <a:tcPr anchor="ctr">
                    <a:solidFill>
                      <a:schemeClr val="accent2">
                        <a:lumMod val="40000"/>
                        <a:lumOff val="60000"/>
                      </a:schemeClr>
                    </a:solidFill>
                  </a:tcPr>
                </a:tc>
                <a:extLst>
                  <a:ext uri="{0D108BD9-81ED-4DB2-BD59-A6C34878D82A}">
                    <a16:rowId xmlns:a16="http://schemas.microsoft.com/office/drawing/2014/main" val="5912884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What should the scope of our response be?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dirty="0"/>
                        <a:t>Student-specific</a:t>
                      </a:r>
                      <a:endParaRPr lang="en-US" sz="1700" b="0" dirty="0"/>
                    </a:p>
                  </a:txBody>
                  <a:tcPr anchor="c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b="1" dirty="0"/>
                        <a:t>Both </a:t>
                      </a:r>
                      <a:r>
                        <a:rPr lang="en-US" sz="1700" b="1" i="0" dirty="0"/>
                        <a:t>systemic </a:t>
                      </a:r>
                      <a:r>
                        <a:rPr lang="en-US" sz="1700" b="1" i="1" dirty="0"/>
                        <a:t>and </a:t>
                      </a:r>
                      <a:r>
                        <a:rPr lang="en-US" sz="1700" b="1" i="0" dirty="0"/>
                        <a:t>student-specific</a:t>
                      </a:r>
                      <a:endParaRPr lang="en-US" sz="1700" b="0" dirty="0"/>
                    </a:p>
                  </a:txBody>
                  <a:tcPr anchor="ctr">
                    <a:solidFill>
                      <a:schemeClr val="accent2">
                        <a:lumMod val="20000"/>
                        <a:lumOff val="80000"/>
                      </a:schemeClr>
                    </a:solidFill>
                  </a:tcPr>
                </a:tc>
                <a:extLst>
                  <a:ext uri="{0D108BD9-81ED-4DB2-BD59-A6C34878D82A}">
                    <a16:rowId xmlns:a16="http://schemas.microsoft.com/office/drawing/2014/main" val="1778707555"/>
                  </a:ext>
                </a:extLst>
              </a:tr>
            </a:tbl>
          </a:graphicData>
        </a:graphic>
      </p:graphicFrame>
    </p:spTree>
    <p:extLst>
      <p:ext uri="{BB962C8B-B14F-4D97-AF65-F5344CB8AC3E}">
        <p14:creationId xmlns:p14="http://schemas.microsoft.com/office/powerpoint/2010/main" val="1906635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EA31-167E-4585-E6F3-867588B74911}"/>
              </a:ext>
            </a:extLst>
          </p:cNvPr>
          <p:cNvSpPr>
            <a:spLocks noGrp="1"/>
          </p:cNvSpPr>
          <p:nvPr>
            <p:ph type="title"/>
          </p:nvPr>
        </p:nvSpPr>
        <p:spPr/>
        <p:txBody>
          <a:bodyPr anchor="ctr">
            <a:normAutofit/>
          </a:bodyPr>
          <a:lstStyle/>
          <a:p>
            <a:r>
              <a:rPr lang="en-US" b="1" dirty="0"/>
              <a:t>Sexual Harassment</a:t>
            </a:r>
          </a:p>
        </p:txBody>
      </p:sp>
      <p:sp>
        <p:nvSpPr>
          <p:cNvPr id="3" name="Content Placeholder 2">
            <a:extLst>
              <a:ext uri="{FF2B5EF4-FFF2-40B4-BE49-F238E27FC236}">
                <a16:creationId xmlns:a16="http://schemas.microsoft.com/office/drawing/2014/main" id="{90184A20-7CED-9360-3037-4EB75F910C1F}"/>
              </a:ext>
            </a:extLst>
          </p:cNvPr>
          <p:cNvSpPr>
            <a:spLocks noGrp="1"/>
          </p:cNvSpPr>
          <p:nvPr>
            <p:ph sz="half" idx="1"/>
          </p:nvPr>
        </p:nvSpPr>
        <p:spPr>
          <a:xfrm>
            <a:off x="838200" y="1825625"/>
            <a:ext cx="4914900" cy="4183289"/>
          </a:xfrm>
        </p:spPr>
        <p:txBody>
          <a:bodyPr anchor="t">
            <a:normAutofit/>
          </a:bodyPr>
          <a:lstStyle/>
          <a:p>
            <a:pPr marL="0" indent="0">
              <a:buNone/>
            </a:pPr>
            <a:r>
              <a:rPr lang="en-US" sz="3200" dirty="0"/>
              <a:t>Sexual harassment </a:t>
            </a:r>
            <a:r>
              <a:rPr lang="en-US" sz="3200" b="1" dirty="0"/>
              <a:t>between students</a:t>
            </a:r>
            <a:r>
              <a:rPr lang="en-US" sz="3200" dirty="0"/>
              <a:t>: </a:t>
            </a:r>
          </a:p>
          <a:p>
            <a:pPr marL="514350" indent="-514350">
              <a:buFont typeface="+mj-lt"/>
              <a:buAutoNum type="arabicPeriod"/>
            </a:pPr>
            <a:r>
              <a:rPr lang="en-US" sz="3200" dirty="0"/>
              <a:t>Unwelcome conduct or communication that is </a:t>
            </a:r>
          </a:p>
          <a:p>
            <a:pPr marL="514350" indent="-514350">
              <a:buFont typeface="+mj-lt"/>
              <a:buAutoNum type="arabicPeriod"/>
            </a:pPr>
            <a:r>
              <a:rPr lang="en-US" sz="3200" dirty="0"/>
              <a:t>Sexual in nature and </a:t>
            </a:r>
          </a:p>
          <a:p>
            <a:pPr marL="514350" indent="-514350">
              <a:buFont typeface="+mj-lt"/>
              <a:buAutoNum type="arabicPeriod"/>
            </a:pPr>
            <a:r>
              <a:rPr lang="en-US" sz="3200" dirty="0"/>
              <a:t>Creates a hostile environment. </a:t>
            </a:r>
            <a:endParaRPr lang="en-US" dirty="0"/>
          </a:p>
        </p:txBody>
      </p:sp>
      <p:sp>
        <p:nvSpPr>
          <p:cNvPr id="8" name="TextBox 7">
            <a:extLst>
              <a:ext uri="{FF2B5EF4-FFF2-40B4-BE49-F238E27FC236}">
                <a16:creationId xmlns:a16="http://schemas.microsoft.com/office/drawing/2014/main" id="{24017D5D-761C-A8C5-0475-6B0878A97962}"/>
              </a:ext>
            </a:extLst>
          </p:cNvPr>
          <p:cNvSpPr txBox="1"/>
          <p:nvPr/>
        </p:nvSpPr>
        <p:spPr>
          <a:xfrm>
            <a:off x="8877300" y="6292820"/>
            <a:ext cx="2476500" cy="400110"/>
          </a:xfrm>
          <a:prstGeom prst="rect">
            <a:avLst/>
          </a:prstGeom>
          <a:noFill/>
        </p:spPr>
        <p:txBody>
          <a:bodyPr wrap="square" rtlCol="0">
            <a:spAutoFit/>
          </a:bodyPr>
          <a:lstStyle/>
          <a:p>
            <a:r>
              <a:rPr lang="en-US" sz="2000" dirty="0"/>
              <a:t>WAC 392-190-0555</a:t>
            </a:r>
          </a:p>
        </p:txBody>
      </p:sp>
      <p:pic>
        <p:nvPicPr>
          <p:cNvPr id="13" name="Content Placeholder 12" descr="Woman thinking in bed">
            <a:extLst>
              <a:ext uri="{FF2B5EF4-FFF2-40B4-BE49-F238E27FC236}">
                <a16:creationId xmlns:a16="http://schemas.microsoft.com/office/drawing/2014/main" id="{3BB1363D-E0DC-CC51-8796-76287EDF96A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5928" r="24342"/>
          <a:stretch/>
        </p:blipFill>
        <p:spPr>
          <a:xfrm>
            <a:off x="6794500" y="1825625"/>
            <a:ext cx="4305300" cy="4123386"/>
          </a:xfrm>
        </p:spPr>
      </p:pic>
    </p:spTree>
    <p:extLst>
      <p:ext uri="{BB962C8B-B14F-4D97-AF65-F5344CB8AC3E}">
        <p14:creationId xmlns:p14="http://schemas.microsoft.com/office/powerpoint/2010/main" val="93557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EA31-167E-4585-E6F3-867588B74911}"/>
              </a:ext>
            </a:extLst>
          </p:cNvPr>
          <p:cNvSpPr>
            <a:spLocks noGrp="1"/>
          </p:cNvSpPr>
          <p:nvPr>
            <p:ph type="title"/>
          </p:nvPr>
        </p:nvSpPr>
        <p:spPr/>
        <p:txBody>
          <a:bodyPr anchor="ctr">
            <a:normAutofit/>
          </a:bodyPr>
          <a:lstStyle/>
          <a:p>
            <a:r>
              <a:rPr lang="en-US" dirty="0"/>
              <a:t>Sexual Harassment</a:t>
            </a:r>
          </a:p>
        </p:txBody>
      </p:sp>
      <p:sp>
        <p:nvSpPr>
          <p:cNvPr id="3" name="Content Placeholder 2">
            <a:extLst>
              <a:ext uri="{FF2B5EF4-FFF2-40B4-BE49-F238E27FC236}">
                <a16:creationId xmlns:a16="http://schemas.microsoft.com/office/drawing/2014/main" id="{90184A20-7CED-9360-3037-4EB75F910C1F}"/>
              </a:ext>
            </a:extLst>
          </p:cNvPr>
          <p:cNvSpPr>
            <a:spLocks noGrp="1"/>
          </p:cNvSpPr>
          <p:nvPr>
            <p:ph sz="half" idx="1"/>
          </p:nvPr>
        </p:nvSpPr>
        <p:spPr/>
        <p:txBody>
          <a:bodyPr anchor="t">
            <a:normAutofit/>
          </a:bodyPr>
          <a:lstStyle/>
          <a:p>
            <a:pPr marL="514350" indent="-514350">
              <a:buFont typeface="+mj-lt"/>
              <a:buAutoNum type="arabicPeriod"/>
            </a:pPr>
            <a:r>
              <a:rPr lang="en-US" sz="3200" b="1" dirty="0">
                <a:solidFill>
                  <a:schemeClr val="accent4">
                    <a:lumMod val="50000"/>
                  </a:schemeClr>
                </a:solidFill>
              </a:rPr>
              <a:t>Unwelcome</a:t>
            </a:r>
            <a:r>
              <a:rPr lang="en-US" sz="3200" dirty="0"/>
              <a:t> conduct or communication that is</a:t>
            </a:r>
          </a:p>
          <a:p>
            <a:pPr marL="514350" indent="-514350">
              <a:buFont typeface="+mj-lt"/>
              <a:buAutoNum type="arabicPeriod"/>
            </a:pPr>
            <a:r>
              <a:rPr lang="en-US" sz="3200" dirty="0"/>
              <a:t>Sexual in nature and</a:t>
            </a:r>
          </a:p>
          <a:p>
            <a:pPr marL="514350" indent="-514350">
              <a:buFont typeface="+mj-lt"/>
              <a:buAutoNum type="arabicPeriod"/>
            </a:pPr>
            <a:r>
              <a:rPr lang="en-US" sz="3200" dirty="0"/>
              <a:t>Creates a hostile environment.</a:t>
            </a:r>
          </a:p>
          <a:p>
            <a:pPr marL="0" indent="0">
              <a:buNone/>
            </a:pPr>
            <a:endParaRPr lang="en-US" dirty="0"/>
          </a:p>
        </p:txBody>
      </p:sp>
      <p:sp>
        <p:nvSpPr>
          <p:cNvPr id="8" name="TextBox 7">
            <a:extLst>
              <a:ext uri="{FF2B5EF4-FFF2-40B4-BE49-F238E27FC236}">
                <a16:creationId xmlns:a16="http://schemas.microsoft.com/office/drawing/2014/main" id="{24017D5D-761C-A8C5-0475-6B0878A97962}"/>
              </a:ext>
            </a:extLst>
          </p:cNvPr>
          <p:cNvSpPr txBox="1"/>
          <p:nvPr/>
        </p:nvSpPr>
        <p:spPr>
          <a:xfrm>
            <a:off x="8877300" y="6143851"/>
            <a:ext cx="2476500" cy="400110"/>
          </a:xfrm>
          <a:prstGeom prst="rect">
            <a:avLst/>
          </a:prstGeom>
          <a:noFill/>
        </p:spPr>
        <p:txBody>
          <a:bodyPr wrap="square" rtlCol="0">
            <a:spAutoFit/>
          </a:bodyPr>
          <a:lstStyle/>
          <a:p>
            <a:r>
              <a:rPr lang="en-US" sz="2000" dirty="0"/>
              <a:t>WAC 392-190-0555</a:t>
            </a:r>
          </a:p>
        </p:txBody>
      </p:sp>
      <p:sp>
        <p:nvSpPr>
          <p:cNvPr id="6" name="Left Brace 5" descr="Blue bracket" title="Bracket">
            <a:extLst>
              <a:ext uri="{FF2B5EF4-FFF2-40B4-BE49-F238E27FC236}">
                <a16:creationId xmlns:a16="http://schemas.microsoft.com/office/drawing/2014/main" id="{8E691B57-4C5C-FE80-BEB7-941F7EEF7A35}"/>
              </a:ext>
            </a:extLst>
          </p:cNvPr>
          <p:cNvSpPr/>
          <p:nvPr/>
        </p:nvSpPr>
        <p:spPr>
          <a:xfrm>
            <a:off x="5797009" y="1717675"/>
            <a:ext cx="445582" cy="3044825"/>
          </a:xfrm>
          <a:prstGeom prst="leftBrace">
            <a:avLst>
              <a:gd name="adj1" fmla="val 98126"/>
              <a:gd name="adj2" fmla="val 19214"/>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965B6631-42F2-94C2-D4F7-677DEF15F6E4}"/>
              </a:ext>
            </a:extLst>
          </p:cNvPr>
          <p:cNvSpPr/>
          <p:nvPr/>
        </p:nvSpPr>
        <p:spPr>
          <a:xfrm>
            <a:off x="6351082" y="1717675"/>
            <a:ext cx="4459222" cy="304482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dirty="0">
                <a:solidFill>
                  <a:srgbClr val="40403D"/>
                </a:solidFill>
              </a:rPr>
              <a:t>Conduct is unwelcome if the </a:t>
            </a:r>
            <a:r>
              <a:rPr lang="en-US" sz="2800" b="1" dirty="0">
                <a:solidFill>
                  <a:srgbClr val="40403D"/>
                </a:solidFill>
              </a:rPr>
              <a:t>student did not request or invite it </a:t>
            </a:r>
            <a:r>
              <a:rPr lang="en-US" sz="2800" dirty="0">
                <a:solidFill>
                  <a:srgbClr val="40403D"/>
                </a:solidFill>
              </a:rPr>
              <a:t>and considered it to be </a:t>
            </a:r>
            <a:r>
              <a:rPr lang="en-US" sz="2800" b="1" dirty="0">
                <a:solidFill>
                  <a:srgbClr val="40403D"/>
                </a:solidFill>
              </a:rPr>
              <a:t>offensive or undesirable</a:t>
            </a:r>
            <a:r>
              <a:rPr lang="en-US" sz="2400" dirty="0">
                <a:solidFill>
                  <a:srgbClr val="40403D"/>
                </a:solidFill>
              </a:rPr>
              <a:t>.</a:t>
            </a:r>
          </a:p>
        </p:txBody>
      </p:sp>
    </p:spTree>
    <p:extLst>
      <p:ext uri="{BB962C8B-B14F-4D97-AF65-F5344CB8AC3E}">
        <p14:creationId xmlns:p14="http://schemas.microsoft.com/office/powerpoint/2010/main" val="3020020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EA31-167E-4585-E6F3-867588B74911}"/>
              </a:ext>
            </a:extLst>
          </p:cNvPr>
          <p:cNvSpPr>
            <a:spLocks noGrp="1"/>
          </p:cNvSpPr>
          <p:nvPr>
            <p:ph type="title"/>
          </p:nvPr>
        </p:nvSpPr>
        <p:spPr/>
        <p:txBody>
          <a:bodyPr anchor="ctr">
            <a:normAutofit/>
          </a:bodyPr>
          <a:lstStyle/>
          <a:p>
            <a:r>
              <a:rPr lang="en-US" dirty="0"/>
              <a:t>Sexual Harassment</a:t>
            </a:r>
          </a:p>
        </p:txBody>
      </p:sp>
      <p:sp>
        <p:nvSpPr>
          <p:cNvPr id="3" name="Content Placeholder 2">
            <a:extLst>
              <a:ext uri="{FF2B5EF4-FFF2-40B4-BE49-F238E27FC236}">
                <a16:creationId xmlns:a16="http://schemas.microsoft.com/office/drawing/2014/main" id="{90184A20-7CED-9360-3037-4EB75F910C1F}"/>
              </a:ext>
            </a:extLst>
          </p:cNvPr>
          <p:cNvSpPr>
            <a:spLocks noGrp="1"/>
          </p:cNvSpPr>
          <p:nvPr>
            <p:ph sz="half" idx="1"/>
          </p:nvPr>
        </p:nvSpPr>
        <p:spPr/>
        <p:txBody>
          <a:bodyPr anchor="t">
            <a:normAutofit/>
          </a:bodyPr>
          <a:lstStyle/>
          <a:p>
            <a:pPr marL="514350" indent="-514350">
              <a:buFont typeface="+mj-lt"/>
              <a:buAutoNum type="arabicPeriod"/>
            </a:pPr>
            <a:r>
              <a:rPr lang="en-US" sz="3200" dirty="0"/>
              <a:t>Unwelcome conduct or communication that is</a:t>
            </a:r>
          </a:p>
          <a:p>
            <a:pPr marL="514350" indent="-514350">
              <a:buFont typeface="+mj-lt"/>
              <a:buAutoNum type="arabicPeriod"/>
            </a:pPr>
            <a:r>
              <a:rPr lang="en-US" sz="3200" b="1" dirty="0">
                <a:solidFill>
                  <a:schemeClr val="accent4">
                    <a:lumMod val="50000"/>
                  </a:schemeClr>
                </a:solidFill>
              </a:rPr>
              <a:t>Sexual </a:t>
            </a:r>
            <a:r>
              <a:rPr lang="en-US" sz="3200" dirty="0"/>
              <a:t>in nature and</a:t>
            </a:r>
          </a:p>
          <a:p>
            <a:pPr marL="514350" indent="-514350">
              <a:buFont typeface="+mj-lt"/>
              <a:buAutoNum type="arabicPeriod"/>
            </a:pPr>
            <a:r>
              <a:rPr lang="en-US" sz="3200" dirty="0"/>
              <a:t>Creates a hostile environment.</a:t>
            </a:r>
          </a:p>
          <a:p>
            <a:pPr marL="0" indent="0">
              <a:buNone/>
            </a:pPr>
            <a:endParaRPr lang="en-US" dirty="0"/>
          </a:p>
        </p:txBody>
      </p:sp>
      <p:sp>
        <p:nvSpPr>
          <p:cNvPr id="8" name="TextBox 7">
            <a:extLst>
              <a:ext uri="{FF2B5EF4-FFF2-40B4-BE49-F238E27FC236}">
                <a16:creationId xmlns:a16="http://schemas.microsoft.com/office/drawing/2014/main" id="{24017D5D-761C-A8C5-0475-6B0878A97962}"/>
              </a:ext>
            </a:extLst>
          </p:cNvPr>
          <p:cNvSpPr txBox="1"/>
          <p:nvPr/>
        </p:nvSpPr>
        <p:spPr>
          <a:xfrm>
            <a:off x="8877300" y="6143851"/>
            <a:ext cx="2476500" cy="400110"/>
          </a:xfrm>
          <a:prstGeom prst="rect">
            <a:avLst/>
          </a:prstGeom>
          <a:noFill/>
        </p:spPr>
        <p:txBody>
          <a:bodyPr wrap="square" rtlCol="0">
            <a:spAutoFit/>
          </a:bodyPr>
          <a:lstStyle/>
          <a:p>
            <a:r>
              <a:rPr lang="en-US" sz="2000" dirty="0"/>
              <a:t>WAC 392-190-0555</a:t>
            </a:r>
          </a:p>
        </p:txBody>
      </p:sp>
      <p:sp>
        <p:nvSpPr>
          <p:cNvPr id="6" name="Left Brace 5" descr="Blue bracket" title="Bracket">
            <a:extLst>
              <a:ext uri="{FF2B5EF4-FFF2-40B4-BE49-F238E27FC236}">
                <a16:creationId xmlns:a16="http://schemas.microsoft.com/office/drawing/2014/main" id="{8E691B57-4C5C-FE80-BEB7-941F7EEF7A35}"/>
              </a:ext>
            </a:extLst>
          </p:cNvPr>
          <p:cNvSpPr/>
          <p:nvPr/>
        </p:nvSpPr>
        <p:spPr>
          <a:xfrm>
            <a:off x="5598537" y="1825624"/>
            <a:ext cx="445582" cy="4183289"/>
          </a:xfrm>
          <a:prstGeom prst="leftBrace">
            <a:avLst>
              <a:gd name="adj1" fmla="val 98126"/>
              <a:gd name="adj2" fmla="val 30853"/>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965B6631-42F2-94C2-D4F7-677DEF15F6E4}"/>
              </a:ext>
            </a:extLst>
          </p:cNvPr>
          <p:cNvSpPr/>
          <p:nvPr/>
        </p:nvSpPr>
        <p:spPr>
          <a:xfrm>
            <a:off x="6019800" y="1809747"/>
            <a:ext cx="5334000" cy="4199166"/>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dirty="0">
                <a:solidFill>
                  <a:srgbClr val="40403D"/>
                </a:solidFill>
              </a:rPr>
              <a:t>For example:</a:t>
            </a:r>
          </a:p>
          <a:p>
            <a:pPr marL="342900" indent="-342900">
              <a:buFont typeface="Arial" panose="020B0604020202020204" pitchFamily="34" charset="0"/>
              <a:buChar char="•"/>
            </a:pPr>
            <a:r>
              <a:rPr lang="en-US" sz="2200" dirty="0">
                <a:solidFill>
                  <a:srgbClr val="40403D"/>
                </a:solidFill>
              </a:rPr>
              <a:t>Touching or grabbing a student’s body</a:t>
            </a:r>
          </a:p>
          <a:p>
            <a:pPr marL="342900" indent="-342900">
              <a:buFont typeface="Arial" panose="020B0604020202020204" pitchFamily="34" charset="0"/>
              <a:buChar char="•"/>
            </a:pPr>
            <a:r>
              <a:rPr lang="en-US" sz="2200" dirty="0">
                <a:solidFill>
                  <a:srgbClr val="40403D"/>
                </a:solidFill>
              </a:rPr>
              <a:t>Catcalling or whistling</a:t>
            </a:r>
          </a:p>
          <a:p>
            <a:pPr marL="342900" indent="-342900">
              <a:buFont typeface="Arial" panose="020B0604020202020204" pitchFamily="34" charset="0"/>
              <a:buChar char="•"/>
            </a:pPr>
            <a:r>
              <a:rPr lang="en-US" sz="2200" dirty="0">
                <a:solidFill>
                  <a:srgbClr val="40403D"/>
                </a:solidFill>
              </a:rPr>
              <a:t>Making sexual jokes or remarks</a:t>
            </a:r>
          </a:p>
          <a:p>
            <a:pPr marL="342900" indent="-342900">
              <a:buFont typeface="Arial" panose="020B0604020202020204" pitchFamily="34" charset="0"/>
              <a:buChar char="•"/>
            </a:pPr>
            <a:r>
              <a:rPr lang="en-US" sz="2200" dirty="0">
                <a:solidFill>
                  <a:srgbClr val="40403D"/>
                </a:solidFill>
              </a:rPr>
              <a:t>Spreading rumors about a student’s sexual history</a:t>
            </a:r>
          </a:p>
          <a:p>
            <a:pPr marL="342900" indent="-342900">
              <a:buFont typeface="Arial" panose="020B0604020202020204" pitchFamily="34" charset="0"/>
              <a:buChar char="•"/>
            </a:pPr>
            <a:r>
              <a:rPr lang="en-US" sz="2200" dirty="0">
                <a:solidFill>
                  <a:srgbClr val="40403D"/>
                </a:solidFill>
              </a:rPr>
              <a:t>Pressuring a student for sexual favors</a:t>
            </a:r>
          </a:p>
          <a:p>
            <a:pPr marL="342900" indent="-342900">
              <a:buFont typeface="Arial" panose="020B0604020202020204" pitchFamily="34" charset="0"/>
              <a:buChar char="•"/>
            </a:pPr>
            <a:r>
              <a:rPr lang="en-US" sz="2200" dirty="0">
                <a:solidFill>
                  <a:srgbClr val="40403D"/>
                </a:solidFill>
              </a:rPr>
              <a:t>Sending sexually explicit texts, emails, or photos</a:t>
            </a:r>
          </a:p>
          <a:p>
            <a:pPr marL="342900" indent="-342900">
              <a:buFont typeface="Arial" panose="020B0604020202020204" pitchFamily="34" charset="0"/>
              <a:buChar char="•"/>
            </a:pPr>
            <a:r>
              <a:rPr lang="en-US" sz="2200" dirty="0">
                <a:solidFill>
                  <a:srgbClr val="40403D"/>
                </a:solidFill>
              </a:rPr>
              <a:t>Forcible sexual contact or rape</a:t>
            </a:r>
          </a:p>
        </p:txBody>
      </p:sp>
    </p:spTree>
    <p:extLst>
      <p:ext uri="{BB962C8B-B14F-4D97-AF65-F5344CB8AC3E}">
        <p14:creationId xmlns:p14="http://schemas.microsoft.com/office/powerpoint/2010/main" val="2603322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a:xfrm>
            <a:off x="0" y="1122363"/>
            <a:ext cx="12192000" cy="2387600"/>
          </a:xfrm>
        </p:spPr>
        <p:txBody>
          <a:bodyPr>
            <a:normAutofit/>
          </a:bodyPr>
          <a:lstStyle/>
          <a:p>
            <a:r>
              <a:rPr lang="en-US" sz="4400" b="1" dirty="0"/>
              <a:t>Protecting Students from Discrimination</a:t>
            </a:r>
            <a:br>
              <a:rPr lang="en-US" sz="4400" b="1" dirty="0"/>
            </a:br>
            <a:r>
              <a:rPr lang="en-US" sz="4400" b="1" dirty="0"/>
              <a:t>and Eliminating Bias </a:t>
            </a:r>
            <a:br>
              <a:rPr lang="en-US" sz="4800" dirty="0"/>
            </a:br>
            <a:r>
              <a:rPr lang="en-US" sz="4400" dirty="0"/>
              <a:t>in Washington Public Schools</a:t>
            </a:r>
          </a:p>
        </p:txBody>
      </p:sp>
      <p:sp>
        <p:nvSpPr>
          <p:cNvPr id="23" name="Subtitle 22"/>
          <p:cNvSpPr>
            <a:spLocks noGrp="1"/>
          </p:cNvSpPr>
          <p:nvPr>
            <p:ph type="subTitle" idx="1"/>
          </p:nvPr>
        </p:nvSpPr>
        <p:spPr>
          <a:xfrm>
            <a:off x="1524000" y="3602038"/>
            <a:ext cx="9144000" cy="1693612"/>
          </a:xfrm>
        </p:spPr>
        <p:txBody>
          <a:bodyPr>
            <a:normAutofit/>
          </a:bodyPr>
          <a:lstStyle/>
          <a:p>
            <a:pPr>
              <a:lnSpc>
                <a:spcPct val="100000"/>
              </a:lnSpc>
            </a:pPr>
            <a:endParaRPr lang="en-US" sz="2000" dirty="0"/>
          </a:p>
          <a:p>
            <a:pPr>
              <a:lnSpc>
                <a:spcPct val="100000"/>
              </a:lnSpc>
            </a:pPr>
            <a:r>
              <a:rPr lang="en-US" sz="2000" dirty="0"/>
              <a:t>Prepared by OSPI’s Equity and Civil Rights Office </a:t>
            </a:r>
          </a:p>
          <a:p>
            <a:pPr>
              <a:lnSpc>
                <a:spcPct val="100000"/>
              </a:lnSpc>
            </a:pPr>
            <a:r>
              <a:rPr lang="en-US" sz="2000" dirty="0"/>
              <a:t>2024</a:t>
            </a:r>
          </a:p>
        </p:txBody>
      </p:sp>
      <p:sp>
        <p:nvSpPr>
          <p:cNvPr id="2" name="Subtitle 22">
            <a:extLst>
              <a:ext uri="{FF2B5EF4-FFF2-40B4-BE49-F238E27FC236}">
                <a16:creationId xmlns:a16="http://schemas.microsoft.com/office/drawing/2014/main" id="{0295778E-2126-3A36-3A75-68FF9C406649}"/>
              </a:ext>
            </a:extLst>
          </p:cNvPr>
          <p:cNvSpPr txBox="1">
            <a:spLocks/>
          </p:cNvSpPr>
          <p:nvPr/>
        </p:nvSpPr>
        <p:spPr>
          <a:xfrm>
            <a:off x="1524000" y="5295650"/>
            <a:ext cx="9144000" cy="9955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Segoe UI" panose="020B0502040204020203" pitchFamily="34" charset="0"/>
                <a:ea typeface="+mn-ea"/>
                <a:cs typeface="Segoe UI"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Segoe UI" panose="020B0502040204020203" pitchFamily="34" charset="0"/>
                <a:ea typeface="+mn-ea"/>
                <a:cs typeface="Segoe UI" panose="020B0502040204020203"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600" i="1" dirty="0"/>
              <a:t>These materials are for informational purposes only. They do not provide legal advice or establish an attorney-client relationship. Please contact an attorney for legal advice specific to the facts and circumstances of your individual situation.</a:t>
            </a:r>
          </a:p>
        </p:txBody>
      </p:sp>
    </p:spTree>
    <p:extLst>
      <p:ext uri="{BB962C8B-B14F-4D97-AF65-F5344CB8AC3E}">
        <p14:creationId xmlns:p14="http://schemas.microsoft.com/office/powerpoint/2010/main" val="63509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EA31-167E-4585-E6F3-867588B74911}"/>
              </a:ext>
            </a:extLst>
          </p:cNvPr>
          <p:cNvSpPr>
            <a:spLocks noGrp="1"/>
          </p:cNvSpPr>
          <p:nvPr>
            <p:ph type="title"/>
          </p:nvPr>
        </p:nvSpPr>
        <p:spPr/>
        <p:txBody>
          <a:bodyPr anchor="ctr">
            <a:normAutofit/>
          </a:bodyPr>
          <a:lstStyle/>
          <a:p>
            <a:r>
              <a:rPr lang="en-US" dirty="0"/>
              <a:t>Sexual Harassment</a:t>
            </a:r>
          </a:p>
        </p:txBody>
      </p:sp>
      <p:sp>
        <p:nvSpPr>
          <p:cNvPr id="3" name="Content Placeholder 2">
            <a:extLst>
              <a:ext uri="{FF2B5EF4-FFF2-40B4-BE49-F238E27FC236}">
                <a16:creationId xmlns:a16="http://schemas.microsoft.com/office/drawing/2014/main" id="{90184A20-7CED-9360-3037-4EB75F910C1F}"/>
              </a:ext>
            </a:extLst>
          </p:cNvPr>
          <p:cNvSpPr>
            <a:spLocks noGrp="1"/>
          </p:cNvSpPr>
          <p:nvPr>
            <p:ph sz="half" idx="1"/>
          </p:nvPr>
        </p:nvSpPr>
        <p:spPr/>
        <p:txBody>
          <a:bodyPr anchor="t">
            <a:normAutofit/>
          </a:bodyPr>
          <a:lstStyle/>
          <a:p>
            <a:pPr marL="514350" indent="-514350">
              <a:buFont typeface="+mj-lt"/>
              <a:buAutoNum type="arabicPeriod"/>
            </a:pPr>
            <a:r>
              <a:rPr lang="en-US" sz="3200" dirty="0"/>
              <a:t>Unwelcome conduct or communication that is</a:t>
            </a:r>
          </a:p>
          <a:p>
            <a:pPr marL="514350" indent="-514350">
              <a:buFont typeface="+mj-lt"/>
              <a:buAutoNum type="arabicPeriod"/>
            </a:pPr>
            <a:r>
              <a:rPr lang="en-US" sz="3200" dirty="0"/>
              <a:t>Sexual in nature and</a:t>
            </a:r>
          </a:p>
          <a:p>
            <a:pPr marL="514350" indent="-514350">
              <a:buFont typeface="+mj-lt"/>
              <a:buAutoNum type="arabicPeriod"/>
            </a:pPr>
            <a:r>
              <a:rPr lang="en-US" sz="3200" dirty="0"/>
              <a:t>Creates a </a:t>
            </a:r>
            <a:r>
              <a:rPr lang="en-US" sz="3200" b="1" dirty="0">
                <a:solidFill>
                  <a:schemeClr val="accent4">
                    <a:lumMod val="50000"/>
                  </a:schemeClr>
                </a:solidFill>
              </a:rPr>
              <a:t>hostile environment</a:t>
            </a:r>
            <a:r>
              <a:rPr lang="en-US" sz="3200" dirty="0"/>
              <a:t>.</a:t>
            </a:r>
          </a:p>
          <a:p>
            <a:pPr marL="0" indent="0">
              <a:buNone/>
            </a:pPr>
            <a:endParaRPr lang="en-US" dirty="0"/>
          </a:p>
        </p:txBody>
      </p:sp>
      <p:sp>
        <p:nvSpPr>
          <p:cNvPr id="8" name="TextBox 7">
            <a:extLst>
              <a:ext uri="{FF2B5EF4-FFF2-40B4-BE49-F238E27FC236}">
                <a16:creationId xmlns:a16="http://schemas.microsoft.com/office/drawing/2014/main" id="{24017D5D-761C-A8C5-0475-6B0878A97962}"/>
              </a:ext>
            </a:extLst>
          </p:cNvPr>
          <p:cNvSpPr txBox="1"/>
          <p:nvPr/>
        </p:nvSpPr>
        <p:spPr>
          <a:xfrm>
            <a:off x="8877300" y="6143851"/>
            <a:ext cx="2476500" cy="400110"/>
          </a:xfrm>
          <a:prstGeom prst="rect">
            <a:avLst/>
          </a:prstGeom>
          <a:noFill/>
        </p:spPr>
        <p:txBody>
          <a:bodyPr wrap="square" rtlCol="0">
            <a:spAutoFit/>
          </a:bodyPr>
          <a:lstStyle/>
          <a:p>
            <a:r>
              <a:rPr lang="en-US" sz="2000" dirty="0"/>
              <a:t>WAC 392-190-0555</a:t>
            </a:r>
          </a:p>
        </p:txBody>
      </p:sp>
      <p:sp>
        <p:nvSpPr>
          <p:cNvPr id="6" name="Left Brace 5" descr="Blue bracket" title="Bracket">
            <a:extLst>
              <a:ext uri="{FF2B5EF4-FFF2-40B4-BE49-F238E27FC236}">
                <a16:creationId xmlns:a16="http://schemas.microsoft.com/office/drawing/2014/main" id="{8E691B57-4C5C-FE80-BEB7-941F7EEF7A35}"/>
              </a:ext>
            </a:extLst>
          </p:cNvPr>
          <p:cNvSpPr/>
          <p:nvPr/>
        </p:nvSpPr>
        <p:spPr>
          <a:xfrm>
            <a:off x="5739859" y="2895600"/>
            <a:ext cx="445582" cy="3113314"/>
          </a:xfrm>
          <a:prstGeom prst="leftBrace">
            <a:avLst>
              <a:gd name="adj1" fmla="val 98126"/>
              <a:gd name="adj2" fmla="val 31593"/>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965B6631-42F2-94C2-D4F7-677DEF15F6E4}"/>
              </a:ext>
            </a:extLst>
          </p:cNvPr>
          <p:cNvSpPr/>
          <p:nvPr/>
        </p:nvSpPr>
        <p:spPr>
          <a:xfrm>
            <a:off x="6338382" y="2895600"/>
            <a:ext cx="4459222" cy="3113314"/>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40403D"/>
                </a:solidFill>
              </a:rPr>
              <a:t>When the conduct or communication is so </a:t>
            </a:r>
            <a:r>
              <a:rPr lang="en-US" sz="2400" b="1" dirty="0">
                <a:solidFill>
                  <a:srgbClr val="40403D"/>
                </a:solidFill>
              </a:rPr>
              <a:t>severe, persistent, or pervasive</a:t>
            </a:r>
            <a:r>
              <a:rPr lang="en-US" sz="2400" dirty="0">
                <a:solidFill>
                  <a:srgbClr val="40403D"/>
                </a:solidFill>
              </a:rPr>
              <a:t> that it </a:t>
            </a:r>
            <a:r>
              <a:rPr lang="en-US" sz="2400" b="1" dirty="0">
                <a:solidFill>
                  <a:srgbClr val="40403D"/>
                </a:solidFill>
              </a:rPr>
              <a:t>limits a student’s ability to participate in or benefit </a:t>
            </a:r>
            <a:r>
              <a:rPr lang="en-US" sz="2400" dirty="0">
                <a:solidFill>
                  <a:srgbClr val="40403D"/>
                </a:solidFill>
              </a:rPr>
              <a:t>from the school’s programs or activities.</a:t>
            </a:r>
          </a:p>
        </p:txBody>
      </p:sp>
    </p:spTree>
    <p:extLst>
      <p:ext uri="{BB962C8B-B14F-4D97-AF65-F5344CB8AC3E}">
        <p14:creationId xmlns:p14="http://schemas.microsoft.com/office/powerpoint/2010/main" val="3434309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24087" y="1769667"/>
            <a:ext cx="7931150" cy="3491108"/>
          </a:xfrm>
          <a:solidFill>
            <a:schemeClr val="bg2"/>
          </a:solidFill>
          <a:ln w="28575">
            <a:solidFill>
              <a:schemeClr val="tx2">
                <a:lumMod val="75000"/>
              </a:schemeClr>
            </a:solidFill>
          </a:ln>
        </p:spPr>
        <p:txBody>
          <a:bodyPr>
            <a:normAutofit/>
          </a:bodyPr>
          <a:lstStyle/>
          <a:p>
            <a:pPr algn="ctr"/>
            <a:r>
              <a:rPr lang="en-US" b="1" dirty="0">
                <a:solidFill>
                  <a:schemeClr val="tx2">
                    <a:lumMod val="50000"/>
                  </a:schemeClr>
                </a:solidFill>
                <a:latin typeface="+mn-lt"/>
              </a:rPr>
              <a:t>It is up to </a:t>
            </a:r>
            <a:r>
              <a:rPr lang="en-US" b="1" i="1" dirty="0">
                <a:solidFill>
                  <a:schemeClr val="tx2">
                    <a:lumMod val="50000"/>
                  </a:schemeClr>
                </a:solidFill>
                <a:latin typeface="+mn-lt"/>
              </a:rPr>
              <a:t>us</a:t>
            </a:r>
            <a:r>
              <a:rPr lang="en-US" b="1" dirty="0">
                <a:solidFill>
                  <a:schemeClr val="tx2">
                    <a:lumMod val="50000"/>
                  </a:schemeClr>
                </a:solidFill>
                <a:latin typeface="+mn-lt"/>
              </a:rPr>
              <a:t> to recognize when conduct is potentially discriminatory.</a:t>
            </a:r>
            <a:endParaRPr lang="en-US" sz="4800" b="1" dirty="0">
              <a:solidFill>
                <a:schemeClr val="tx2">
                  <a:lumMod val="50000"/>
                </a:schemeClr>
              </a:solidFill>
              <a:latin typeface="+mn-lt"/>
            </a:endParaRPr>
          </a:p>
        </p:txBody>
      </p:sp>
      <p:sp>
        <p:nvSpPr>
          <p:cNvPr id="4" name="TextBox 3">
            <a:extLst>
              <a:ext uri="{FF2B5EF4-FFF2-40B4-BE49-F238E27FC236}">
                <a16:creationId xmlns:a16="http://schemas.microsoft.com/office/drawing/2014/main" id="{F4B75E13-018B-95AE-17D5-D4D314B9F6ED}"/>
              </a:ext>
            </a:extLst>
          </p:cNvPr>
          <p:cNvSpPr txBox="1"/>
          <p:nvPr/>
        </p:nvSpPr>
        <p:spPr>
          <a:xfrm>
            <a:off x="390524" y="456476"/>
            <a:ext cx="2289175" cy="523220"/>
          </a:xfrm>
          <a:prstGeom prst="rect">
            <a:avLst/>
          </a:prstGeom>
          <a:noFill/>
        </p:spPr>
        <p:txBody>
          <a:bodyPr wrap="square" rtlCol="0">
            <a:spAutoFit/>
          </a:bodyPr>
          <a:lstStyle/>
          <a:p>
            <a:r>
              <a:rPr lang="en-US" sz="2800" b="1" i="1" dirty="0"/>
              <a:t>Harassment</a:t>
            </a:r>
          </a:p>
        </p:txBody>
      </p:sp>
      <p:sp>
        <p:nvSpPr>
          <p:cNvPr id="5" name="TextBox 4">
            <a:extLst>
              <a:ext uri="{FF2B5EF4-FFF2-40B4-BE49-F238E27FC236}">
                <a16:creationId xmlns:a16="http://schemas.microsoft.com/office/drawing/2014/main" id="{5F190237-1D0D-730A-69AE-7EA98F2AFC46}"/>
              </a:ext>
            </a:extLst>
          </p:cNvPr>
          <p:cNvSpPr txBox="1"/>
          <p:nvPr/>
        </p:nvSpPr>
        <p:spPr>
          <a:xfrm>
            <a:off x="3470274" y="911110"/>
            <a:ext cx="1698626" cy="523220"/>
          </a:xfrm>
          <a:prstGeom prst="rect">
            <a:avLst/>
          </a:prstGeom>
          <a:noFill/>
        </p:spPr>
        <p:txBody>
          <a:bodyPr wrap="square" rtlCol="0">
            <a:spAutoFit/>
          </a:bodyPr>
          <a:lstStyle/>
          <a:p>
            <a:r>
              <a:rPr lang="en-US" sz="2800" b="1" i="1" dirty="0"/>
              <a:t>Bullying</a:t>
            </a:r>
          </a:p>
        </p:txBody>
      </p:sp>
      <p:sp>
        <p:nvSpPr>
          <p:cNvPr id="6" name="TextBox 5">
            <a:extLst>
              <a:ext uri="{FF2B5EF4-FFF2-40B4-BE49-F238E27FC236}">
                <a16:creationId xmlns:a16="http://schemas.microsoft.com/office/drawing/2014/main" id="{8044D72C-F12F-BCD6-B386-77DE670AC251}"/>
              </a:ext>
            </a:extLst>
          </p:cNvPr>
          <p:cNvSpPr txBox="1"/>
          <p:nvPr/>
        </p:nvSpPr>
        <p:spPr>
          <a:xfrm>
            <a:off x="222250" y="5289223"/>
            <a:ext cx="2686050" cy="523220"/>
          </a:xfrm>
          <a:prstGeom prst="rect">
            <a:avLst/>
          </a:prstGeom>
          <a:noFill/>
        </p:spPr>
        <p:txBody>
          <a:bodyPr wrap="square" rtlCol="0">
            <a:spAutoFit/>
          </a:bodyPr>
          <a:lstStyle/>
          <a:p>
            <a:r>
              <a:rPr lang="en-US" sz="2800" b="1" i="1" dirty="0"/>
              <a:t>Cyberbullying</a:t>
            </a:r>
          </a:p>
        </p:txBody>
      </p:sp>
      <p:sp>
        <p:nvSpPr>
          <p:cNvPr id="8" name="TextBox 7">
            <a:extLst>
              <a:ext uri="{FF2B5EF4-FFF2-40B4-BE49-F238E27FC236}">
                <a16:creationId xmlns:a16="http://schemas.microsoft.com/office/drawing/2014/main" id="{6B41AEB5-4E95-A32D-6CBC-7E34711B2BC4}"/>
              </a:ext>
            </a:extLst>
          </p:cNvPr>
          <p:cNvSpPr txBox="1"/>
          <p:nvPr/>
        </p:nvSpPr>
        <p:spPr>
          <a:xfrm>
            <a:off x="9197975" y="940830"/>
            <a:ext cx="1698625" cy="523220"/>
          </a:xfrm>
          <a:prstGeom prst="rect">
            <a:avLst/>
          </a:prstGeom>
          <a:noFill/>
        </p:spPr>
        <p:txBody>
          <a:bodyPr wrap="square" rtlCol="0">
            <a:spAutoFit/>
          </a:bodyPr>
          <a:lstStyle/>
          <a:p>
            <a:r>
              <a:rPr lang="en-US" sz="2800" b="1" i="1" dirty="0"/>
              <a:t>Assault</a:t>
            </a:r>
          </a:p>
        </p:txBody>
      </p:sp>
      <p:sp>
        <p:nvSpPr>
          <p:cNvPr id="9" name="TextBox 8">
            <a:extLst>
              <a:ext uri="{FF2B5EF4-FFF2-40B4-BE49-F238E27FC236}">
                <a16:creationId xmlns:a16="http://schemas.microsoft.com/office/drawing/2014/main" id="{FE39C9B8-0B61-D7CA-EA13-0FC1CBF37C58}"/>
              </a:ext>
            </a:extLst>
          </p:cNvPr>
          <p:cNvSpPr txBox="1"/>
          <p:nvPr/>
        </p:nvSpPr>
        <p:spPr>
          <a:xfrm>
            <a:off x="6397624" y="468452"/>
            <a:ext cx="1803399" cy="523220"/>
          </a:xfrm>
          <a:prstGeom prst="rect">
            <a:avLst/>
          </a:prstGeom>
          <a:noFill/>
        </p:spPr>
        <p:txBody>
          <a:bodyPr wrap="square" rtlCol="0">
            <a:spAutoFit/>
          </a:bodyPr>
          <a:lstStyle/>
          <a:p>
            <a:r>
              <a:rPr lang="en-US" sz="2800" b="1" i="1" dirty="0"/>
              <a:t>Taunting </a:t>
            </a:r>
          </a:p>
        </p:txBody>
      </p:sp>
      <p:sp>
        <p:nvSpPr>
          <p:cNvPr id="11" name="TextBox 10">
            <a:extLst>
              <a:ext uri="{FF2B5EF4-FFF2-40B4-BE49-F238E27FC236}">
                <a16:creationId xmlns:a16="http://schemas.microsoft.com/office/drawing/2014/main" id="{D826FA74-55FB-4534-E950-AF7251DB42D3}"/>
              </a:ext>
            </a:extLst>
          </p:cNvPr>
          <p:cNvSpPr txBox="1"/>
          <p:nvPr/>
        </p:nvSpPr>
        <p:spPr>
          <a:xfrm>
            <a:off x="390525" y="2972717"/>
            <a:ext cx="1562100" cy="523220"/>
          </a:xfrm>
          <a:prstGeom prst="rect">
            <a:avLst/>
          </a:prstGeom>
          <a:noFill/>
        </p:spPr>
        <p:txBody>
          <a:bodyPr wrap="square" rtlCol="0">
            <a:spAutoFit/>
          </a:bodyPr>
          <a:lstStyle/>
          <a:p>
            <a:r>
              <a:rPr lang="en-US" sz="2800" b="1" i="1" dirty="0"/>
              <a:t>Teasing</a:t>
            </a:r>
          </a:p>
        </p:txBody>
      </p:sp>
      <p:sp>
        <p:nvSpPr>
          <p:cNvPr id="12" name="TextBox 11">
            <a:extLst>
              <a:ext uri="{FF2B5EF4-FFF2-40B4-BE49-F238E27FC236}">
                <a16:creationId xmlns:a16="http://schemas.microsoft.com/office/drawing/2014/main" id="{75A0844F-EF9D-0AC0-B6CE-1A6D1FD2871E}"/>
              </a:ext>
            </a:extLst>
          </p:cNvPr>
          <p:cNvSpPr txBox="1"/>
          <p:nvPr/>
        </p:nvSpPr>
        <p:spPr>
          <a:xfrm>
            <a:off x="5168900" y="5795586"/>
            <a:ext cx="2457449" cy="523220"/>
          </a:xfrm>
          <a:prstGeom prst="rect">
            <a:avLst/>
          </a:prstGeom>
          <a:noFill/>
        </p:spPr>
        <p:txBody>
          <a:bodyPr wrap="square" rtlCol="0">
            <a:spAutoFit/>
          </a:bodyPr>
          <a:lstStyle/>
          <a:p>
            <a:r>
              <a:rPr lang="en-US" sz="2800" b="1" i="1" dirty="0"/>
              <a:t>Name calling</a:t>
            </a:r>
          </a:p>
        </p:txBody>
      </p:sp>
      <p:sp>
        <p:nvSpPr>
          <p:cNvPr id="13" name="TextBox 12">
            <a:extLst>
              <a:ext uri="{FF2B5EF4-FFF2-40B4-BE49-F238E27FC236}">
                <a16:creationId xmlns:a16="http://schemas.microsoft.com/office/drawing/2014/main" id="{BA25A9CF-E58E-6FDE-E2CC-7B598F560AB4}"/>
              </a:ext>
            </a:extLst>
          </p:cNvPr>
          <p:cNvSpPr txBox="1"/>
          <p:nvPr/>
        </p:nvSpPr>
        <p:spPr>
          <a:xfrm>
            <a:off x="10426700" y="2905780"/>
            <a:ext cx="1587500" cy="523220"/>
          </a:xfrm>
          <a:prstGeom prst="rect">
            <a:avLst/>
          </a:prstGeom>
          <a:noFill/>
        </p:spPr>
        <p:txBody>
          <a:bodyPr wrap="square" rtlCol="0">
            <a:spAutoFit/>
          </a:bodyPr>
          <a:lstStyle/>
          <a:p>
            <a:r>
              <a:rPr lang="en-US" sz="2800" b="1" i="1" dirty="0"/>
              <a:t>Sexting</a:t>
            </a:r>
          </a:p>
        </p:txBody>
      </p:sp>
      <p:sp>
        <p:nvSpPr>
          <p:cNvPr id="14" name="TextBox 13">
            <a:extLst>
              <a:ext uri="{FF2B5EF4-FFF2-40B4-BE49-F238E27FC236}">
                <a16:creationId xmlns:a16="http://schemas.microsoft.com/office/drawing/2014/main" id="{0A69D9D7-2350-C614-8812-EFF25822FFDF}"/>
              </a:ext>
            </a:extLst>
          </p:cNvPr>
          <p:cNvSpPr txBox="1"/>
          <p:nvPr/>
        </p:nvSpPr>
        <p:spPr>
          <a:xfrm>
            <a:off x="9197975" y="5352579"/>
            <a:ext cx="2457449" cy="523220"/>
          </a:xfrm>
          <a:prstGeom prst="rect">
            <a:avLst/>
          </a:prstGeom>
          <a:noFill/>
        </p:spPr>
        <p:txBody>
          <a:bodyPr wrap="square" rtlCol="0">
            <a:spAutoFit/>
          </a:bodyPr>
          <a:lstStyle/>
          <a:p>
            <a:r>
              <a:rPr lang="en-US" sz="2800" b="1" i="1" dirty="0"/>
              <a:t>Threatening</a:t>
            </a:r>
          </a:p>
        </p:txBody>
      </p:sp>
    </p:spTree>
    <p:extLst>
      <p:ext uri="{BB962C8B-B14F-4D97-AF65-F5344CB8AC3E}">
        <p14:creationId xmlns:p14="http://schemas.microsoft.com/office/powerpoint/2010/main" val="63124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471D-EF24-E811-2B0A-B36CDA9592FC}"/>
              </a:ext>
            </a:extLst>
          </p:cNvPr>
          <p:cNvSpPr>
            <a:spLocks noGrp="1"/>
          </p:cNvSpPr>
          <p:nvPr>
            <p:ph type="title"/>
          </p:nvPr>
        </p:nvSpPr>
        <p:spPr>
          <a:xfrm>
            <a:off x="838200" y="1456519"/>
            <a:ext cx="10515600" cy="2852737"/>
          </a:xfrm>
        </p:spPr>
        <p:txBody>
          <a:bodyPr>
            <a:normAutofit/>
          </a:bodyPr>
          <a:lstStyle/>
          <a:p>
            <a:r>
              <a:rPr lang="en-US" dirty="0"/>
              <a:t>Responding to Discrimination</a:t>
            </a:r>
          </a:p>
        </p:txBody>
      </p:sp>
      <p:sp>
        <p:nvSpPr>
          <p:cNvPr id="4" name="Text Placeholder 3">
            <a:extLst>
              <a:ext uri="{FF2B5EF4-FFF2-40B4-BE49-F238E27FC236}">
                <a16:creationId xmlns:a16="http://schemas.microsoft.com/office/drawing/2014/main" id="{D01DFC71-CC4C-FDA7-E6DE-9DD8B1ABB1FC}"/>
              </a:ext>
            </a:extLst>
          </p:cNvPr>
          <p:cNvSpPr>
            <a:spLocks noGrp="1"/>
          </p:cNvSpPr>
          <p:nvPr>
            <p:ph type="body" idx="1"/>
          </p:nvPr>
        </p:nvSpPr>
        <p:spPr>
          <a:xfrm>
            <a:off x="838200" y="4309256"/>
            <a:ext cx="10515600" cy="1500187"/>
          </a:xfrm>
        </p:spPr>
        <p:txBody>
          <a:bodyPr>
            <a:normAutofit/>
          </a:bodyPr>
          <a:lstStyle/>
          <a:p>
            <a:r>
              <a:rPr lang="en-US" sz="2400" i="1" dirty="0"/>
              <a:t>What do schools need to do once “on notice” of potential discrimination? </a:t>
            </a:r>
            <a:r>
              <a:rPr lang="en-US" i="1" dirty="0"/>
              <a:t>What is a discrimination complaint? What should a school do in response to a verbal or written discrimination complaint? What about a complaint that alleges HIB and discriminatory harassment?</a:t>
            </a:r>
          </a:p>
          <a:p>
            <a:endParaRPr lang="en-US" dirty="0"/>
          </a:p>
        </p:txBody>
      </p:sp>
    </p:spTree>
    <p:extLst>
      <p:ext uri="{BB962C8B-B14F-4D97-AF65-F5344CB8AC3E}">
        <p14:creationId xmlns:p14="http://schemas.microsoft.com/office/powerpoint/2010/main" val="4117200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C7A1-BA88-3AEA-6F73-1BFFECA5A704}"/>
              </a:ext>
            </a:extLst>
          </p:cNvPr>
          <p:cNvSpPr>
            <a:spLocks noGrp="1"/>
          </p:cNvSpPr>
          <p:nvPr>
            <p:ph type="title"/>
          </p:nvPr>
        </p:nvSpPr>
        <p:spPr/>
        <p:txBody>
          <a:bodyPr>
            <a:normAutofit/>
          </a:bodyPr>
          <a:lstStyle/>
          <a:p>
            <a:r>
              <a:rPr lang="en-US" b="1" dirty="0"/>
              <a:t>Schools Have A Duty To Respond</a:t>
            </a:r>
          </a:p>
        </p:txBody>
      </p:sp>
      <p:sp>
        <p:nvSpPr>
          <p:cNvPr id="3" name="Content Placeholder 2">
            <a:extLst>
              <a:ext uri="{FF2B5EF4-FFF2-40B4-BE49-F238E27FC236}">
                <a16:creationId xmlns:a16="http://schemas.microsoft.com/office/drawing/2014/main" id="{0FDC59B3-919D-A408-9A91-CEEC5B07F8D4}"/>
              </a:ext>
            </a:extLst>
          </p:cNvPr>
          <p:cNvSpPr>
            <a:spLocks noGrp="1"/>
          </p:cNvSpPr>
          <p:nvPr>
            <p:ph sz="half" idx="1"/>
          </p:nvPr>
        </p:nvSpPr>
        <p:spPr>
          <a:xfrm>
            <a:off x="838200" y="1690687"/>
            <a:ext cx="6573253" cy="4183289"/>
          </a:xfrm>
        </p:spPr>
        <p:txBody>
          <a:bodyPr>
            <a:normAutofit/>
          </a:bodyPr>
          <a:lstStyle/>
          <a:p>
            <a:pPr marL="0" indent="0">
              <a:buNone/>
            </a:pPr>
            <a:r>
              <a:rPr lang="en-US" sz="3200" dirty="0"/>
              <a:t>Once </a:t>
            </a:r>
            <a:r>
              <a:rPr lang="en-US" sz="3200" b="1" dirty="0"/>
              <a:t>on notice </a:t>
            </a:r>
            <a:r>
              <a:rPr lang="en-US" sz="3200" dirty="0"/>
              <a:t>of potential discriminatory or sexual harassment, a school must:</a:t>
            </a:r>
          </a:p>
          <a:p>
            <a:pPr marL="514350" indent="-514350">
              <a:buFont typeface="+mj-lt"/>
              <a:buAutoNum type="arabicPeriod"/>
            </a:pPr>
            <a:r>
              <a:rPr lang="en-US" dirty="0"/>
              <a:t>Investigate; and</a:t>
            </a:r>
          </a:p>
          <a:p>
            <a:pPr marL="514350" indent="-514350">
              <a:buFont typeface="+mj-lt"/>
              <a:buAutoNum type="arabicPeriod"/>
            </a:pPr>
            <a:r>
              <a:rPr lang="en-US" dirty="0"/>
              <a:t>Take prompt and effective steps to:</a:t>
            </a:r>
          </a:p>
          <a:p>
            <a:pPr marL="971550" lvl="1" indent="-514350">
              <a:buFont typeface="+mj-lt"/>
              <a:buAutoNum type="alphaLcPeriod"/>
            </a:pPr>
            <a:r>
              <a:rPr lang="en-US" dirty="0"/>
              <a:t>Stop the conduct</a:t>
            </a:r>
          </a:p>
          <a:p>
            <a:pPr marL="971550" lvl="1" indent="-514350">
              <a:buFont typeface="+mj-lt"/>
              <a:buAutoNum type="alphaLcPeriod"/>
            </a:pPr>
            <a:r>
              <a:rPr lang="en-US" dirty="0"/>
              <a:t>Eliminate the hostile environment</a:t>
            </a:r>
          </a:p>
          <a:p>
            <a:pPr marL="971550" lvl="1" indent="-514350">
              <a:buFont typeface="+mj-lt"/>
              <a:buAutoNum type="alphaLcPeriod"/>
            </a:pPr>
            <a:r>
              <a:rPr lang="en-US" dirty="0"/>
              <a:t>Prevent it from recurring</a:t>
            </a:r>
          </a:p>
          <a:p>
            <a:pPr marL="971550" lvl="1" indent="-514350">
              <a:buFont typeface="+mj-lt"/>
              <a:buAutoNum type="alphaLcPeriod"/>
            </a:pPr>
            <a:r>
              <a:rPr lang="en-US" dirty="0"/>
              <a:t>Remedy its effects.</a:t>
            </a:r>
          </a:p>
        </p:txBody>
      </p:sp>
      <p:sp>
        <p:nvSpPr>
          <p:cNvPr id="5" name="TextBox 4">
            <a:extLst>
              <a:ext uri="{FF2B5EF4-FFF2-40B4-BE49-F238E27FC236}">
                <a16:creationId xmlns:a16="http://schemas.microsoft.com/office/drawing/2014/main" id="{F918415D-C200-8C95-B298-2CAEEE74958B}"/>
              </a:ext>
            </a:extLst>
          </p:cNvPr>
          <p:cNvSpPr txBox="1"/>
          <p:nvPr/>
        </p:nvSpPr>
        <p:spPr>
          <a:xfrm>
            <a:off x="8945136" y="5853589"/>
            <a:ext cx="2408663" cy="400110"/>
          </a:xfrm>
          <a:prstGeom prst="rect">
            <a:avLst/>
          </a:prstGeom>
          <a:noFill/>
        </p:spPr>
        <p:txBody>
          <a:bodyPr wrap="square" rtlCol="0">
            <a:spAutoFit/>
          </a:bodyPr>
          <a:lstStyle/>
          <a:p>
            <a:r>
              <a:rPr lang="en-US" sz="2000" dirty="0"/>
              <a:t>WAC 392-190-0555</a:t>
            </a:r>
          </a:p>
        </p:txBody>
      </p:sp>
      <p:sp>
        <p:nvSpPr>
          <p:cNvPr id="4" name="Rectangle: Rounded Corners 3">
            <a:extLst>
              <a:ext uri="{FF2B5EF4-FFF2-40B4-BE49-F238E27FC236}">
                <a16:creationId xmlns:a16="http://schemas.microsoft.com/office/drawing/2014/main" id="{85323DC9-4D38-1B80-32AC-001D3F60F10D}"/>
              </a:ext>
            </a:extLst>
          </p:cNvPr>
          <p:cNvSpPr/>
          <p:nvPr/>
        </p:nvSpPr>
        <p:spPr>
          <a:xfrm>
            <a:off x="7425588" y="2872743"/>
            <a:ext cx="3942347" cy="261659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dirty="0">
                <a:solidFill>
                  <a:srgbClr val="40403D"/>
                </a:solidFill>
              </a:rPr>
              <a:t>Schools must take these steps even if no one has filed a complaint or asked the school to respond.</a:t>
            </a:r>
            <a:endParaRPr lang="en-US" sz="2600" b="1" dirty="0">
              <a:solidFill>
                <a:srgbClr val="40403D"/>
              </a:solidFill>
            </a:endParaRPr>
          </a:p>
        </p:txBody>
      </p:sp>
      <p:sp>
        <p:nvSpPr>
          <p:cNvPr id="6" name="Left Brace 5" descr="Blue bracket" title="Bracket">
            <a:extLst>
              <a:ext uri="{FF2B5EF4-FFF2-40B4-BE49-F238E27FC236}">
                <a16:creationId xmlns:a16="http://schemas.microsoft.com/office/drawing/2014/main" id="{3C500AB9-D056-D9A0-EB14-893E40E73C0F}"/>
              </a:ext>
            </a:extLst>
          </p:cNvPr>
          <p:cNvSpPr/>
          <p:nvPr/>
        </p:nvSpPr>
        <p:spPr>
          <a:xfrm>
            <a:off x="6980006" y="2872743"/>
            <a:ext cx="445582" cy="2616592"/>
          </a:xfrm>
          <a:prstGeom prst="leftBrace">
            <a:avLst>
              <a:gd name="adj1" fmla="val 98126"/>
              <a:gd name="adj2" fmla="val 44559"/>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003382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2B60-C5A5-D263-91F2-4051D27567F8}"/>
              </a:ext>
            </a:extLst>
          </p:cNvPr>
          <p:cNvSpPr>
            <a:spLocks noGrp="1"/>
          </p:cNvSpPr>
          <p:nvPr>
            <p:ph type="title"/>
          </p:nvPr>
        </p:nvSpPr>
        <p:spPr>
          <a:xfrm>
            <a:off x="836612" y="565503"/>
            <a:ext cx="7326312" cy="926566"/>
          </a:xfrm>
        </p:spPr>
        <p:txBody>
          <a:bodyPr anchor="ctr">
            <a:normAutofit/>
          </a:bodyPr>
          <a:lstStyle/>
          <a:p>
            <a:r>
              <a:rPr lang="en-US" sz="4400" dirty="0"/>
              <a:t>When is a school on notice?</a:t>
            </a:r>
          </a:p>
        </p:txBody>
      </p:sp>
      <p:sp>
        <p:nvSpPr>
          <p:cNvPr id="4" name="Text Placeholder 3">
            <a:extLst>
              <a:ext uri="{FF2B5EF4-FFF2-40B4-BE49-F238E27FC236}">
                <a16:creationId xmlns:a16="http://schemas.microsoft.com/office/drawing/2014/main" id="{F5B242AF-7D35-9C92-273A-286652AE829D}"/>
              </a:ext>
            </a:extLst>
          </p:cNvPr>
          <p:cNvSpPr>
            <a:spLocks noGrp="1"/>
          </p:cNvSpPr>
          <p:nvPr>
            <p:ph type="body" sz="half" idx="2"/>
          </p:nvPr>
        </p:nvSpPr>
        <p:spPr>
          <a:xfrm>
            <a:off x="836612" y="1621442"/>
            <a:ext cx="10515600" cy="1562951"/>
          </a:xfrm>
        </p:spPr>
        <p:txBody>
          <a:bodyPr anchor="t">
            <a:normAutofit/>
          </a:bodyPr>
          <a:lstStyle/>
          <a:p>
            <a:r>
              <a:rPr lang="en-US" sz="3200" dirty="0"/>
              <a:t>A school is on notice when any employee </a:t>
            </a:r>
            <a:r>
              <a:rPr lang="en-US" sz="3200" b="1" dirty="0">
                <a:solidFill>
                  <a:schemeClr val="accent4">
                    <a:lumMod val="75000"/>
                  </a:schemeClr>
                </a:solidFill>
              </a:rPr>
              <a:t>knows or should have known</a:t>
            </a:r>
            <a:r>
              <a:rPr lang="en-US" sz="3200" dirty="0"/>
              <a:t> about potential discrimination, including discriminatory and sex-based harassment.</a:t>
            </a:r>
          </a:p>
          <a:p>
            <a:endParaRPr lang="en-US" dirty="0"/>
          </a:p>
        </p:txBody>
      </p:sp>
      <p:graphicFrame>
        <p:nvGraphicFramePr>
          <p:cNvPr id="6" name="Diagram 5">
            <a:extLst>
              <a:ext uri="{FF2B5EF4-FFF2-40B4-BE49-F238E27FC236}">
                <a16:creationId xmlns:a16="http://schemas.microsoft.com/office/drawing/2014/main" id="{57D18133-35D7-6D4C-EF72-ACB6A233CA5E}"/>
              </a:ext>
            </a:extLst>
          </p:cNvPr>
          <p:cNvGraphicFramePr/>
          <p:nvPr>
            <p:extLst>
              <p:ext uri="{D42A27DB-BD31-4B8C-83A1-F6EECF244321}">
                <p14:modId xmlns:p14="http://schemas.microsoft.com/office/powerpoint/2010/main" val="1986216086"/>
              </p:ext>
            </p:extLst>
          </p:nvPr>
        </p:nvGraphicFramePr>
        <p:xfrm>
          <a:off x="836612" y="3725675"/>
          <a:ext cx="10515600" cy="2234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51A1FE39-7B05-442B-23FB-92F99832DFC0}"/>
              </a:ext>
            </a:extLst>
          </p:cNvPr>
          <p:cNvSpPr txBox="1"/>
          <p:nvPr/>
        </p:nvSpPr>
        <p:spPr>
          <a:xfrm>
            <a:off x="836612" y="3088043"/>
            <a:ext cx="9374188" cy="523220"/>
          </a:xfrm>
          <a:prstGeom prst="rect">
            <a:avLst/>
          </a:prstGeom>
          <a:noFill/>
        </p:spPr>
        <p:txBody>
          <a:bodyPr wrap="square" rtlCol="0">
            <a:spAutoFit/>
          </a:bodyPr>
          <a:lstStyle/>
          <a:p>
            <a:r>
              <a:rPr lang="en-US" sz="2800" dirty="0"/>
              <a:t>For example:</a:t>
            </a:r>
          </a:p>
        </p:txBody>
      </p:sp>
    </p:spTree>
    <p:extLst>
      <p:ext uri="{BB962C8B-B14F-4D97-AF65-F5344CB8AC3E}">
        <p14:creationId xmlns:p14="http://schemas.microsoft.com/office/powerpoint/2010/main" val="1414928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0989F-A7E4-179A-3006-66BF916EA789}"/>
              </a:ext>
            </a:extLst>
          </p:cNvPr>
          <p:cNvSpPr>
            <a:spLocks noGrp="1"/>
          </p:cNvSpPr>
          <p:nvPr>
            <p:ph type="title"/>
          </p:nvPr>
        </p:nvSpPr>
        <p:spPr>
          <a:xfrm>
            <a:off x="838200" y="365125"/>
            <a:ext cx="11049000" cy="1325563"/>
          </a:xfrm>
        </p:spPr>
        <p:txBody>
          <a:bodyPr anchor="ctr">
            <a:normAutofit/>
          </a:bodyPr>
          <a:lstStyle/>
          <a:p>
            <a:r>
              <a:rPr lang="en-US" dirty="0"/>
              <a:t>Promptly Notify the Civil Rights Coordinator</a:t>
            </a:r>
          </a:p>
        </p:txBody>
      </p:sp>
      <p:sp>
        <p:nvSpPr>
          <p:cNvPr id="3" name="Content Placeholder 2">
            <a:extLst>
              <a:ext uri="{FF2B5EF4-FFF2-40B4-BE49-F238E27FC236}">
                <a16:creationId xmlns:a16="http://schemas.microsoft.com/office/drawing/2014/main" id="{F591C07B-DFA4-9752-555F-2F7355FC4BD2}"/>
              </a:ext>
            </a:extLst>
          </p:cNvPr>
          <p:cNvSpPr>
            <a:spLocks noGrp="1"/>
          </p:cNvSpPr>
          <p:nvPr>
            <p:ph sz="half" idx="1"/>
          </p:nvPr>
        </p:nvSpPr>
        <p:spPr>
          <a:xfrm>
            <a:off x="5979695" y="1744305"/>
            <a:ext cx="5173579" cy="4183289"/>
          </a:xfrm>
        </p:spPr>
        <p:txBody>
          <a:bodyPr>
            <a:normAutofit/>
          </a:bodyPr>
          <a:lstStyle/>
          <a:p>
            <a:pPr marL="0" indent="0">
              <a:buNone/>
            </a:pPr>
            <a:r>
              <a:rPr lang="en-US" sz="3200" dirty="0"/>
              <a:t>Once on notice of possible discrimination, including discriminatory or sexual harassment, school employees should </a:t>
            </a:r>
            <a:r>
              <a:rPr lang="en-US" sz="3200" b="1" dirty="0"/>
              <a:t>promptly</a:t>
            </a:r>
            <a:r>
              <a:rPr lang="en-US" sz="3200" dirty="0"/>
              <a:t> </a:t>
            </a:r>
            <a:r>
              <a:rPr lang="en-US" sz="3200" b="1" dirty="0"/>
              <a:t>notify the Civil Rights Coordinator</a:t>
            </a:r>
            <a:r>
              <a:rPr lang="en-US" sz="3200" dirty="0"/>
              <a:t>. </a:t>
            </a:r>
          </a:p>
          <a:p>
            <a:pPr marL="0" indent="0">
              <a:buNone/>
            </a:pPr>
            <a:endParaRPr lang="en-US" sz="1200" dirty="0"/>
          </a:p>
          <a:p>
            <a:pPr marL="0" indent="0">
              <a:buNone/>
            </a:pPr>
            <a:endParaRPr lang="en-US" dirty="0"/>
          </a:p>
        </p:txBody>
      </p:sp>
      <p:pic>
        <p:nvPicPr>
          <p:cNvPr id="5" name="Picture 4" descr="Woman on phone at office desk">
            <a:extLst>
              <a:ext uri="{FF2B5EF4-FFF2-40B4-BE49-F238E27FC236}">
                <a16:creationId xmlns:a16="http://schemas.microsoft.com/office/drawing/2014/main" id="{902A2CD4-1576-6835-B472-E73CB6A9FF46}"/>
              </a:ext>
            </a:extLst>
          </p:cNvPr>
          <p:cNvPicPr>
            <a:picLocks noChangeAspect="1"/>
          </p:cNvPicPr>
          <p:nvPr/>
        </p:nvPicPr>
        <p:blipFill>
          <a:blip r:embed="rId3" cstate="print">
            <a:extLst>
              <a:ext uri="{28A0092B-C50C-407E-A947-70E740481C1C}">
                <a14:useLocalDpi xmlns:a14="http://schemas.microsoft.com/office/drawing/2010/main" val="0"/>
              </a:ext>
            </a:extLst>
          </a:blip>
          <a:srcRect r="22231"/>
          <a:stretch/>
        </p:blipFill>
        <p:spPr>
          <a:xfrm>
            <a:off x="922421" y="1822450"/>
            <a:ext cx="4531623" cy="3886200"/>
          </a:xfrm>
          <a:prstGeom prst="rect">
            <a:avLst/>
          </a:prstGeom>
        </p:spPr>
      </p:pic>
    </p:spTree>
    <p:extLst>
      <p:ext uri="{BB962C8B-B14F-4D97-AF65-F5344CB8AC3E}">
        <p14:creationId xmlns:p14="http://schemas.microsoft.com/office/powerpoint/2010/main" val="22800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7ECF5E-CBA1-7EF4-CBE2-9F8C3C2CB5A6}"/>
              </a:ext>
            </a:extLst>
          </p:cNvPr>
          <p:cNvSpPr>
            <a:spLocks noGrp="1"/>
          </p:cNvSpPr>
          <p:nvPr>
            <p:ph type="title"/>
          </p:nvPr>
        </p:nvSpPr>
        <p:spPr/>
        <p:txBody>
          <a:bodyPr/>
          <a:lstStyle/>
          <a:p>
            <a:r>
              <a:rPr lang="en-US" b="1" dirty="0"/>
              <a:t>Discrimination Complaints</a:t>
            </a:r>
          </a:p>
        </p:txBody>
      </p:sp>
      <p:graphicFrame>
        <p:nvGraphicFramePr>
          <p:cNvPr id="10" name="Content Placeholder 9">
            <a:extLst>
              <a:ext uri="{FF2B5EF4-FFF2-40B4-BE49-F238E27FC236}">
                <a16:creationId xmlns:a16="http://schemas.microsoft.com/office/drawing/2014/main" id="{E7AC6E3B-9AFA-C401-353C-4ABF0CE42255}"/>
              </a:ext>
            </a:extLst>
          </p:cNvPr>
          <p:cNvGraphicFramePr>
            <a:graphicFrameLocks noGrp="1"/>
          </p:cNvGraphicFramePr>
          <p:nvPr>
            <p:ph idx="1"/>
            <p:extLst>
              <p:ext uri="{D42A27DB-BD31-4B8C-83A1-F6EECF244321}">
                <p14:modId xmlns:p14="http://schemas.microsoft.com/office/powerpoint/2010/main" val="2120980611"/>
              </p:ext>
            </p:extLst>
          </p:nvPr>
        </p:nvGraphicFramePr>
        <p:xfrm>
          <a:off x="838200" y="1640572"/>
          <a:ext cx="10515600" cy="425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6209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B8E41-C5DF-17ED-65DE-C927CDCFE96F}"/>
            </a:ext>
          </a:extLst>
        </p:cNvPr>
        <p:cNvGrpSpPr/>
        <p:nvPr/>
      </p:nvGrpSpPr>
      <p:grpSpPr>
        <a:xfrm>
          <a:off x="0" y="0"/>
          <a:ext cx="0" cy="0"/>
          <a:chOff x="0" y="0"/>
          <a:chExt cx="0" cy="0"/>
        </a:xfrm>
      </p:grpSpPr>
      <p:sp>
        <p:nvSpPr>
          <p:cNvPr id="10" name="Arrow: Right 9">
            <a:extLst>
              <a:ext uri="{FF2B5EF4-FFF2-40B4-BE49-F238E27FC236}">
                <a16:creationId xmlns:a16="http://schemas.microsoft.com/office/drawing/2014/main" id="{12021C62-0FEF-A87E-FE5C-401081D0E1EA}"/>
              </a:ext>
            </a:extLst>
          </p:cNvPr>
          <p:cNvSpPr/>
          <p:nvPr/>
        </p:nvSpPr>
        <p:spPr>
          <a:xfrm>
            <a:off x="462643" y="1752713"/>
            <a:ext cx="6085118" cy="3939494"/>
          </a:xfrm>
          <a:prstGeom prst="rightArrow">
            <a:avLst>
              <a:gd name="adj1" fmla="val 50000"/>
              <a:gd name="adj2" fmla="val 56217"/>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44A7055-E21A-3D92-A015-33F5EB5CCB90}"/>
              </a:ext>
            </a:extLst>
          </p:cNvPr>
          <p:cNvSpPr>
            <a:spLocks noGrp="1"/>
          </p:cNvSpPr>
          <p:nvPr>
            <p:ph type="title"/>
          </p:nvPr>
        </p:nvSpPr>
        <p:spPr>
          <a:xfrm>
            <a:off x="838199" y="365125"/>
            <a:ext cx="10804071" cy="1325563"/>
          </a:xfrm>
        </p:spPr>
        <p:txBody>
          <a:bodyPr/>
          <a:lstStyle/>
          <a:p>
            <a:r>
              <a:rPr lang="en-US" dirty="0"/>
              <a:t>Responding To </a:t>
            </a:r>
            <a:r>
              <a:rPr lang="en-US" i="1" dirty="0"/>
              <a:t>Verbal</a:t>
            </a:r>
            <a:r>
              <a:rPr lang="en-US" dirty="0"/>
              <a:t> Complaints</a:t>
            </a:r>
          </a:p>
        </p:txBody>
      </p:sp>
      <p:sp>
        <p:nvSpPr>
          <p:cNvPr id="9" name="Content Placeholder 8">
            <a:extLst>
              <a:ext uri="{FF2B5EF4-FFF2-40B4-BE49-F238E27FC236}">
                <a16:creationId xmlns:a16="http://schemas.microsoft.com/office/drawing/2014/main" id="{C5E820BC-FC11-D31B-4A32-57DA63664B56}"/>
              </a:ext>
            </a:extLst>
          </p:cNvPr>
          <p:cNvSpPr>
            <a:spLocks noGrp="1"/>
          </p:cNvSpPr>
          <p:nvPr>
            <p:ph sz="half" idx="1"/>
          </p:nvPr>
        </p:nvSpPr>
        <p:spPr>
          <a:xfrm>
            <a:off x="462642" y="1752713"/>
            <a:ext cx="5181600" cy="4183289"/>
          </a:xfrm>
          <a:noFill/>
        </p:spPr>
        <p:txBody>
          <a:bodyPr anchor="ctr">
            <a:normAutofit/>
          </a:bodyPr>
          <a:lstStyle/>
          <a:p>
            <a:pPr marL="0" indent="0">
              <a:buNone/>
            </a:pPr>
            <a:r>
              <a:rPr lang="en-US" sz="3000" dirty="0"/>
              <a:t>Upon receipt of a </a:t>
            </a:r>
            <a:r>
              <a:rPr lang="en-US" sz="3000" b="1" dirty="0"/>
              <a:t>verbal</a:t>
            </a:r>
            <a:r>
              <a:rPr lang="en-US" sz="3000" dirty="0"/>
              <a:t> discrimination complaint, school employees must: </a:t>
            </a:r>
          </a:p>
          <a:p>
            <a:pPr marL="0" indent="0">
              <a:buNone/>
            </a:pPr>
            <a:endParaRPr lang="en-US" sz="1200" b="1" i="1" dirty="0"/>
          </a:p>
        </p:txBody>
      </p:sp>
      <p:sp>
        <p:nvSpPr>
          <p:cNvPr id="2" name="Content Placeholder 1">
            <a:extLst>
              <a:ext uri="{FF2B5EF4-FFF2-40B4-BE49-F238E27FC236}">
                <a16:creationId xmlns:a16="http://schemas.microsoft.com/office/drawing/2014/main" id="{94BD8C3A-3FB0-FD9A-F6E7-2D73B6FBF0FC}"/>
              </a:ext>
            </a:extLst>
          </p:cNvPr>
          <p:cNvSpPr>
            <a:spLocks noGrp="1"/>
          </p:cNvSpPr>
          <p:nvPr>
            <p:ph sz="half" idx="2"/>
          </p:nvPr>
        </p:nvSpPr>
        <p:spPr>
          <a:xfrm>
            <a:off x="6172200" y="1825625"/>
            <a:ext cx="5181600" cy="4667250"/>
          </a:xfrm>
        </p:spPr>
        <p:txBody>
          <a:bodyPr>
            <a:normAutofit/>
          </a:bodyPr>
          <a:lstStyle/>
          <a:p>
            <a:pPr marL="457200" lvl="1" indent="0">
              <a:buNone/>
            </a:pPr>
            <a:r>
              <a:rPr lang="en-US" sz="2800" b="1" dirty="0"/>
              <a:t>Notify the civil rights coordinator.</a:t>
            </a:r>
            <a:r>
              <a:rPr lang="en-US" sz="2800" dirty="0"/>
              <a:t> </a:t>
            </a:r>
          </a:p>
          <a:p>
            <a:pPr marL="457200" lvl="1" indent="0">
              <a:buNone/>
            </a:pPr>
            <a:r>
              <a:rPr lang="en-US" dirty="0"/>
              <a:t>The civil rights coordinator will then partner with an appropriate school administrator to:</a:t>
            </a:r>
            <a:r>
              <a:rPr lang="en-US" b="1" dirty="0"/>
              <a:t> </a:t>
            </a:r>
          </a:p>
          <a:p>
            <a:pPr lvl="1"/>
            <a:r>
              <a:rPr lang="en-US" sz="2200" dirty="0"/>
              <a:t>Investigate and respond.</a:t>
            </a:r>
          </a:p>
          <a:p>
            <a:pPr lvl="1"/>
            <a:r>
              <a:rPr lang="en-US" sz="2200" dirty="0"/>
              <a:t>Notify the complainant of their right to file a written complaint.</a:t>
            </a:r>
          </a:p>
          <a:p>
            <a:pPr lvl="1"/>
            <a:r>
              <a:rPr lang="en-US" sz="2200" dirty="0"/>
              <a:t>Provide the complainant with a copy of the discrimination complaint procedure.</a:t>
            </a:r>
          </a:p>
        </p:txBody>
      </p:sp>
    </p:spTree>
    <p:extLst>
      <p:ext uri="{BB962C8B-B14F-4D97-AF65-F5344CB8AC3E}">
        <p14:creationId xmlns:p14="http://schemas.microsoft.com/office/powerpoint/2010/main" val="2251303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EF9F6-D153-8EFC-0163-22B0B43E2357}"/>
            </a:ext>
          </a:extLst>
        </p:cNvPr>
        <p:cNvGrpSpPr/>
        <p:nvPr/>
      </p:nvGrpSpPr>
      <p:grpSpPr>
        <a:xfrm>
          <a:off x="0" y="0"/>
          <a:ext cx="0" cy="0"/>
          <a:chOff x="0" y="0"/>
          <a:chExt cx="0" cy="0"/>
        </a:xfrm>
      </p:grpSpPr>
      <p:sp>
        <p:nvSpPr>
          <p:cNvPr id="10" name="Arrow: Right 9">
            <a:extLst>
              <a:ext uri="{FF2B5EF4-FFF2-40B4-BE49-F238E27FC236}">
                <a16:creationId xmlns:a16="http://schemas.microsoft.com/office/drawing/2014/main" id="{540C7C21-D914-9522-13E3-4FD72D96064E}"/>
              </a:ext>
            </a:extLst>
          </p:cNvPr>
          <p:cNvSpPr/>
          <p:nvPr/>
        </p:nvSpPr>
        <p:spPr>
          <a:xfrm>
            <a:off x="462643" y="1752713"/>
            <a:ext cx="6085118" cy="3939494"/>
          </a:xfrm>
          <a:prstGeom prst="rightArrow">
            <a:avLst>
              <a:gd name="adj1" fmla="val 50000"/>
              <a:gd name="adj2" fmla="val 5621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F6FF072-9F63-B827-0285-EF09A43BED00}"/>
              </a:ext>
            </a:extLst>
          </p:cNvPr>
          <p:cNvSpPr>
            <a:spLocks noGrp="1"/>
          </p:cNvSpPr>
          <p:nvPr>
            <p:ph type="title"/>
          </p:nvPr>
        </p:nvSpPr>
        <p:spPr>
          <a:xfrm>
            <a:off x="838199" y="365125"/>
            <a:ext cx="10804071" cy="1325563"/>
          </a:xfrm>
        </p:spPr>
        <p:txBody>
          <a:bodyPr/>
          <a:lstStyle/>
          <a:p>
            <a:r>
              <a:rPr lang="en-US" dirty="0"/>
              <a:t>Responding To </a:t>
            </a:r>
            <a:r>
              <a:rPr lang="en-US" i="1" dirty="0"/>
              <a:t>Written</a:t>
            </a:r>
            <a:r>
              <a:rPr lang="en-US" dirty="0"/>
              <a:t> Complaints</a:t>
            </a:r>
          </a:p>
        </p:txBody>
      </p:sp>
      <p:sp>
        <p:nvSpPr>
          <p:cNvPr id="9" name="Content Placeholder 8">
            <a:extLst>
              <a:ext uri="{FF2B5EF4-FFF2-40B4-BE49-F238E27FC236}">
                <a16:creationId xmlns:a16="http://schemas.microsoft.com/office/drawing/2014/main" id="{8E082F0F-F51B-F56E-1037-E39B376D9E7B}"/>
              </a:ext>
            </a:extLst>
          </p:cNvPr>
          <p:cNvSpPr>
            <a:spLocks noGrp="1"/>
          </p:cNvSpPr>
          <p:nvPr>
            <p:ph sz="half" idx="1"/>
          </p:nvPr>
        </p:nvSpPr>
        <p:spPr>
          <a:xfrm>
            <a:off x="462642" y="1752713"/>
            <a:ext cx="5181600" cy="4183289"/>
          </a:xfrm>
          <a:noFill/>
        </p:spPr>
        <p:txBody>
          <a:bodyPr anchor="ctr">
            <a:normAutofit lnSpcReduction="10000"/>
          </a:bodyPr>
          <a:lstStyle/>
          <a:p>
            <a:pPr marL="0" indent="0">
              <a:buNone/>
            </a:pPr>
            <a:r>
              <a:rPr lang="en-US" sz="3000" dirty="0"/>
              <a:t>Upon receipt of a </a:t>
            </a:r>
            <a:r>
              <a:rPr lang="en-US" sz="3000" b="1" dirty="0"/>
              <a:t>written </a:t>
            </a:r>
            <a:r>
              <a:rPr lang="en-US" sz="3000" dirty="0"/>
              <a:t>discrimination complaint, school employees must: </a:t>
            </a:r>
          </a:p>
          <a:p>
            <a:pPr marL="0" indent="0">
              <a:buNone/>
            </a:pPr>
            <a:endParaRPr lang="en-US" sz="1200" b="1" i="1" dirty="0"/>
          </a:p>
        </p:txBody>
      </p:sp>
      <p:sp>
        <p:nvSpPr>
          <p:cNvPr id="2" name="Content Placeholder 1">
            <a:extLst>
              <a:ext uri="{FF2B5EF4-FFF2-40B4-BE49-F238E27FC236}">
                <a16:creationId xmlns:a16="http://schemas.microsoft.com/office/drawing/2014/main" id="{2DC7DB08-44F5-5783-61B3-2180EDE1FA3D}"/>
              </a:ext>
            </a:extLst>
          </p:cNvPr>
          <p:cNvSpPr>
            <a:spLocks noGrp="1"/>
          </p:cNvSpPr>
          <p:nvPr>
            <p:ph sz="half" idx="2"/>
          </p:nvPr>
        </p:nvSpPr>
        <p:spPr>
          <a:xfrm>
            <a:off x="6172200" y="1825625"/>
            <a:ext cx="5181600" cy="4667250"/>
          </a:xfrm>
        </p:spPr>
        <p:txBody>
          <a:bodyPr>
            <a:normAutofit lnSpcReduction="10000"/>
          </a:bodyPr>
          <a:lstStyle/>
          <a:p>
            <a:pPr marL="457200" lvl="1" indent="0">
              <a:buNone/>
            </a:pPr>
            <a:r>
              <a:rPr lang="en-US" sz="3000" b="1" dirty="0"/>
              <a:t>Notify the civil rights coordinator.</a:t>
            </a:r>
          </a:p>
          <a:p>
            <a:pPr marL="457200" lvl="1" indent="0">
              <a:buNone/>
            </a:pPr>
            <a:r>
              <a:rPr lang="en-US" sz="2600" dirty="0"/>
              <a:t>The civil rights coordinator will then partner with an appropriate school administrator to:</a:t>
            </a:r>
            <a:r>
              <a:rPr lang="en-US" sz="2600" b="1" dirty="0"/>
              <a:t> </a:t>
            </a:r>
          </a:p>
          <a:p>
            <a:pPr lvl="1"/>
            <a:r>
              <a:rPr lang="en-US" b="1" dirty="0"/>
              <a:t>Apply the LEA’s formal discrimination complaint procedure: [</a:t>
            </a:r>
            <a:r>
              <a:rPr lang="en-US" b="1" dirty="0">
                <a:solidFill>
                  <a:srgbClr val="FF0000"/>
                </a:solidFill>
                <a:highlight>
                  <a:srgbClr val="FFFF00"/>
                </a:highlight>
              </a:rPr>
              <a:t>Procedure #3210P</a:t>
            </a:r>
            <a:r>
              <a:rPr lang="en-US" b="1" dirty="0"/>
              <a:t>]</a:t>
            </a:r>
          </a:p>
          <a:p>
            <a:pPr lvl="1"/>
            <a:r>
              <a:rPr lang="en-US" dirty="0"/>
              <a:t>Provide the complainant with a copy of the discrimination complaint procedure.</a:t>
            </a:r>
          </a:p>
          <a:p>
            <a:pPr marL="457200" lvl="1" indent="0">
              <a:buNone/>
            </a:pPr>
            <a:endParaRPr lang="en-US" sz="2800" b="1" dirty="0"/>
          </a:p>
          <a:p>
            <a:endParaRPr lang="en-US" dirty="0"/>
          </a:p>
        </p:txBody>
      </p:sp>
    </p:spTree>
    <p:extLst>
      <p:ext uri="{BB962C8B-B14F-4D97-AF65-F5344CB8AC3E}">
        <p14:creationId xmlns:p14="http://schemas.microsoft.com/office/powerpoint/2010/main" val="539856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EE7833-EB18-E8D2-5047-1064350AE80D}"/>
              </a:ext>
            </a:extLst>
          </p:cNvPr>
          <p:cNvSpPr>
            <a:spLocks noGrp="1"/>
          </p:cNvSpPr>
          <p:nvPr>
            <p:ph type="title"/>
          </p:nvPr>
        </p:nvSpPr>
        <p:spPr/>
        <p:txBody>
          <a:bodyPr/>
          <a:lstStyle/>
          <a:p>
            <a:r>
              <a:rPr lang="en-US" dirty="0"/>
              <a:t>Discrimination Complaint Procedure</a:t>
            </a:r>
            <a:br>
              <a:rPr lang="en-US" dirty="0"/>
            </a:br>
            <a:r>
              <a:rPr lang="en-US" sz="3600" i="1" dirty="0"/>
              <a:t>Written Complaints Only</a:t>
            </a:r>
            <a:endParaRPr lang="en-US" sz="3600" dirty="0"/>
          </a:p>
        </p:txBody>
      </p:sp>
      <p:graphicFrame>
        <p:nvGraphicFramePr>
          <p:cNvPr id="7" name="Content Placeholder 6">
            <a:extLst>
              <a:ext uri="{FF2B5EF4-FFF2-40B4-BE49-F238E27FC236}">
                <a16:creationId xmlns:a16="http://schemas.microsoft.com/office/drawing/2014/main" id="{3448443A-23C1-4C41-1887-B2BB8EBBA96C}"/>
              </a:ext>
            </a:extLst>
          </p:cNvPr>
          <p:cNvGraphicFramePr>
            <a:graphicFrameLocks noGrp="1"/>
          </p:cNvGraphicFramePr>
          <p:nvPr>
            <p:ph idx="1"/>
            <p:extLst>
              <p:ext uri="{D42A27DB-BD31-4B8C-83A1-F6EECF244321}">
                <p14:modId xmlns:p14="http://schemas.microsoft.com/office/powerpoint/2010/main" val="109503783"/>
              </p:ext>
            </p:extLst>
          </p:nvPr>
        </p:nvGraphicFramePr>
        <p:xfrm>
          <a:off x="838200" y="2002922"/>
          <a:ext cx="10515597" cy="3413760"/>
        </p:xfrm>
        <a:graphic>
          <a:graphicData uri="http://schemas.openxmlformats.org/drawingml/2006/table">
            <a:tbl>
              <a:tblPr firstRow="1" bandRow="1">
                <a:tableStyleId>{F5AB1C69-6EDB-4FF4-983F-18BD219EF322}</a:tableStyleId>
              </a:tblPr>
              <a:tblGrid>
                <a:gridCol w="3231992">
                  <a:extLst>
                    <a:ext uri="{9D8B030D-6E8A-4147-A177-3AD203B41FA5}">
                      <a16:colId xmlns:a16="http://schemas.microsoft.com/office/drawing/2014/main" val="2626795220"/>
                    </a:ext>
                  </a:extLst>
                </a:gridCol>
                <a:gridCol w="5040351">
                  <a:extLst>
                    <a:ext uri="{9D8B030D-6E8A-4147-A177-3AD203B41FA5}">
                      <a16:colId xmlns:a16="http://schemas.microsoft.com/office/drawing/2014/main" val="1475237826"/>
                    </a:ext>
                  </a:extLst>
                </a:gridCol>
                <a:gridCol w="2243254">
                  <a:extLst>
                    <a:ext uri="{9D8B030D-6E8A-4147-A177-3AD203B41FA5}">
                      <a16:colId xmlns:a16="http://schemas.microsoft.com/office/drawing/2014/main" val="50995803"/>
                    </a:ext>
                  </a:extLst>
                </a:gridCol>
              </a:tblGrid>
              <a:tr h="370840">
                <a:tc>
                  <a:txBody>
                    <a:bodyPr/>
                    <a:lstStyle/>
                    <a:p>
                      <a:pPr algn="ctr"/>
                      <a:r>
                        <a:rPr lang="en-US" sz="2000" b="1" dirty="0">
                          <a:solidFill>
                            <a:schemeClr val="bg1"/>
                          </a:solidFill>
                        </a:rPr>
                        <a:t>Step</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b="1" dirty="0">
                          <a:solidFill>
                            <a:schemeClr val="bg1"/>
                          </a:solidFill>
                        </a:rPr>
                        <a:t>Brief Description</a:t>
                      </a:r>
                    </a:p>
                  </a:txBody>
                  <a:tcPr anchor="ctr">
                    <a:lnT w="12700" cap="flat" cmpd="sng" algn="ctr">
                      <a:solidFill>
                        <a:schemeClr val="tx1"/>
                      </a:solidFill>
                      <a:prstDash val="solid"/>
                      <a:round/>
                      <a:headEnd type="none" w="med" len="med"/>
                      <a:tailEnd type="none" w="med" len="med"/>
                    </a:lnT>
                  </a:tcPr>
                </a:tc>
                <a:tc>
                  <a:txBody>
                    <a:bodyPr/>
                    <a:lstStyle/>
                    <a:p>
                      <a:pPr algn="ctr"/>
                      <a:r>
                        <a:rPr lang="en-US" b="1" dirty="0">
                          <a:solidFill>
                            <a:schemeClr val="bg1"/>
                          </a:solidFill>
                        </a:rPr>
                        <a:t>Legal Authority</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75490368"/>
                  </a:ext>
                </a:extLst>
              </a:tr>
              <a:tr h="370840">
                <a:tc>
                  <a:txBody>
                    <a:bodyPr/>
                    <a:lstStyle/>
                    <a:p>
                      <a:r>
                        <a:rPr lang="en-US" sz="2000" b="1" dirty="0">
                          <a:solidFill>
                            <a:schemeClr val="tx1"/>
                          </a:solidFill>
                        </a:rPr>
                        <a:t>1. Complaint to District</a:t>
                      </a:r>
                    </a:p>
                  </a:txBody>
                  <a:tcPr anchor="ctr">
                    <a:lnL w="12700" cap="flat" cmpd="sng" algn="ctr">
                      <a:solidFill>
                        <a:schemeClr val="tx1"/>
                      </a:solidFill>
                      <a:prstDash val="solid"/>
                      <a:round/>
                      <a:headEnd type="none" w="med" len="med"/>
                      <a:tailEnd type="none" w="med" len="med"/>
                    </a:lnL>
                  </a:tcPr>
                </a:tc>
                <a:tc>
                  <a:txBody>
                    <a:bodyPr/>
                    <a:lstStyle/>
                    <a:p>
                      <a:r>
                        <a:rPr lang="en-US" b="0" dirty="0">
                          <a:solidFill>
                            <a:schemeClr val="tx1"/>
                          </a:solidFill>
                        </a:rPr>
                        <a:t>Upon receipt, the LEA must complete a neutral investigation and respond to the complainant in writing within 30 calendar days.</a:t>
                      </a:r>
                    </a:p>
                  </a:txBody>
                  <a:tcPr anchor="ctr"/>
                </a:tc>
                <a:tc>
                  <a:txBody>
                    <a:bodyPr/>
                    <a:lstStyle/>
                    <a:p>
                      <a:r>
                        <a:rPr lang="en-US" b="0" dirty="0">
                          <a:solidFill>
                            <a:schemeClr val="tx1"/>
                          </a:solidFill>
                        </a:rPr>
                        <a:t>WAC </a:t>
                      </a:r>
                      <a:r>
                        <a:rPr lang="en-US" b="0" dirty="0">
                          <a:solidFill>
                            <a:schemeClr val="tx1"/>
                          </a:solidFill>
                          <a:hlinkClick r:id="rId3"/>
                        </a:rPr>
                        <a:t>392-190-065</a:t>
                      </a:r>
                      <a:endParaRPr lang="en-US" b="0" dirty="0">
                        <a:solidFill>
                          <a:schemeClr val="tx1"/>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12719897"/>
                  </a:ext>
                </a:extLst>
              </a:tr>
              <a:tr h="370840">
                <a:tc>
                  <a:txBody>
                    <a:bodyPr/>
                    <a:lstStyle/>
                    <a:p>
                      <a:r>
                        <a:rPr lang="en-US" sz="2000" b="1" dirty="0">
                          <a:solidFill>
                            <a:schemeClr val="tx1"/>
                          </a:solidFill>
                        </a:rPr>
                        <a:t>2. Appeal</a:t>
                      </a:r>
                    </a:p>
                  </a:txBody>
                  <a:tcPr anchor="ctr">
                    <a:lnL w="12700" cap="flat" cmpd="sng" algn="ctr">
                      <a:solidFill>
                        <a:schemeClr val="tx1"/>
                      </a:solidFill>
                      <a:prstDash val="solid"/>
                      <a:round/>
                      <a:headEnd type="none" w="med" len="med"/>
                      <a:tailEnd type="none" w="med" len="med"/>
                    </a:lnL>
                  </a:tcPr>
                </a:tc>
                <a:tc>
                  <a:txBody>
                    <a:bodyPr/>
                    <a:lstStyle/>
                    <a:p>
                      <a:r>
                        <a:rPr lang="en-US" dirty="0">
                          <a:solidFill>
                            <a:schemeClr val="tx1"/>
                          </a:solidFill>
                        </a:rPr>
                        <a:t>The complainant can appeal the LEA’s written decision if they are dissatisfied. Appeals usually go to the school board or similar entity.</a:t>
                      </a:r>
                      <a:endParaRPr lang="en-US" i="1" dirty="0">
                        <a:solidFill>
                          <a:schemeClr val="tx1"/>
                        </a:solidFill>
                      </a:endParaRPr>
                    </a:p>
                  </a:txBody>
                  <a:tcPr anchor="ctr"/>
                </a:tc>
                <a:tc>
                  <a:txBody>
                    <a:bodyPr/>
                    <a:lstStyle/>
                    <a:p>
                      <a:r>
                        <a:rPr lang="en-US" dirty="0">
                          <a:solidFill>
                            <a:schemeClr val="tx1"/>
                          </a:solidFill>
                        </a:rPr>
                        <a:t>WAC </a:t>
                      </a:r>
                      <a:r>
                        <a:rPr lang="en-US" dirty="0">
                          <a:solidFill>
                            <a:schemeClr val="tx1"/>
                          </a:solidFill>
                          <a:hlinkClick r:id="rId4"/>
                        </a:rPr>
                        <a:t>392-190-070</a:t>
                      </a:r>
                      <a:endParaRPr lang="en-US" dirty="0">
                        <a:solidFill>
                          <a:schemeClr val="tx1"/>
                        </a:solidFill>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24183156"/>
                  </a:ext>
                </a:extLst>
              </a:tr>
              <a:tr h="370840">
                <a:tc>
                  <a:txBody>
                    <a:bodyPr/>
                    <a:lstStyle/>
                    <a:p>
                      <a:r>
                        <a:rPr lang="en-US" sz="2000" b="1" dirty="0">
                          <a:solidFill>
                            <a:schemeClr val="tx1"/>
                          </a:solidFill>
                        </a:rPr>
                        <a:t>3. Complaint to OSPI</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The complainant can file a complaint with OSPI if they are dissatisfied with the LEA’s or school board’s response. OSPI may investigate whether the LEA responded appropriately.</a:t>
                      </a:r>
                    </a:p>
                  </a:txBody>
                  <a:tcPr anchor="ctr">
                    <a:lnB w="12700" cap="flat" cmpd="sng" algn="ctr">
                      <a:solidFill>
                        <a:schemeClr val="tx1"/>
                      </a:solidFill>
                      <a:prstDash val="solid"/>
                      <a:round/>
                      <a:headEnd type="none" w="med" len="med"/>
                      <a:tailEnd type="none" w="med" len="med"/>
                    </a:lnB>
                  </a:tcPr>
                </a:tc>
                <a:tc>
                  <a:txBody>
                    <a:bodyPr/>
                    <a:lstStyle/>
                    <a:p>
                      <a:r>
                        <a:rPr lang="en-US" dirty="0">
                          <a:solidFill>
                            <a:schemeClr val="tx1"/>
                          </a:solidFill>
                        </a:rPr>
                        <a:t>WAC </a:t>
                      </a:r>
                      <a:r>
                        <a:rPr lang="en-US" dirty="0">
                          <a:solidFill>
                            <a:schemeClr val="tx1"/>
                          </a:solidFill>
                          <a:hlinkClick r:id="rId5"/>
                        </a:rPr>
                        <a:t>392-190-075</a:t>
                      </a:r>
                      <a:endParaRPr lang="en-US" dirty="0">
                        <a:solidFill>
                          <a:schemeClr val="tx1"/>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4328359"/>
                  </a:ext>
                </a:extLst>
              </a:tr>
            </a:tbl>
          </a:graphicData>
        </a:graphic>
      </p:graphicFrame>
      <p:sp>
        <p:nvSpPr>
          <p:cNvPr id="2" name="TextBox 1">
            <a:extLst>
              <a:ext uri="{FF2B5EF4-FFF2-40B4-BE49-F238E27FC236}">
                <a16:creationId xmlns:a16="http://schemas.microsoft.com/office/drawing/2014/main" id="{A7933116-7E01-3D50-2B67-2F6D0C58F1E3}"/>
              </a:ext>
            </a:extLst>
          </p:cNvPr>
          <p:cNvSpPr txBox="1"/>
          <p:nvPr/>
        </p:nvSpPr>
        <p:spPr>
          <a:xfrm>
            <a:off x="2311789" y="5528861"/>
            <a:ext cx="7568418" cy="400110"/>
          </a:xfrm>
          <a:prstGeom prst="rect">
            <a:avLst/>
          </a:prstGeom>
          <a:noFill/>
        </p:spPr>
        <p:txBody>
          <a:bodyPr wrap="square" rtlCol="0">
            <a:spAutoFit/>
          </a:bodyPr>
          <a:lstStyle/>
          <a:p>
            <a:r>
              <a:rPr lang="en-US" sz="2000" dirty="0"/>
              <a:t>Learn more by visiting OSPI’s </a:t>
            </a:r>
            <a:r>
              <a:rPr lang="en-US" sz="2000" dirty="0">
                <a:hlinkClick r:id="rId6"/>
              </a:rPr>
              <a:t>Complaints and Concerns webpage</a:t>
            </a:r>
            <a:r>
              <a:rPr lang="en-US" sz="2000" dirty="0"/>
              <a:t>.</a:t>
            </a:r>
          </a:p>
        </p:txBody>
      </p:sp>
    </p:spTree>
    <p:extLst>
      <p:ext uri="{BB962C8B-B14F-4D97-AF65-F5344CB8AC3E}">
        <p14:creationId xmlns:p14="http://schemas.microsoft.com/office/powerpoint/2010/main" val="333137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D57ABD-37DD-E2AF-C716-9029C4E0D393}"/>
              </a:ext>
            </a:extLst>
          </p:cNvPr>
          <p:cNvSpPr>
            <a:spLocks noGrp="1"/>
          </p:cNvSpPr>
          <p:nvPr>
            <p:ph type="title"/>
          </p:nvPr>
        </p:nvSpPr>
        <p:spPr>
          <a:xfrm>
            <a:off x="838200" y="365125"/>
            <a:ext cx="10515600" cy="1325563"/>
          </a:xfrm>
        </p:spPr>
        <p:txBody>
          <a:bodyPr anchor="ctr">
            <a:normAutofit/>
          </a:bodyPr>
          <a:lstStyle/>
          <a:p>
            <a:r>
              <a:rPr lang="en-US" dirty="0"/>
              <a:t>Topics Covered</a:t>
            </a:r>
          </a:p>
        </p:txBody>
      </p:sp>
      <p:graphicFrame>
        <p:nvGraphicFramePr>
          <p:cNvPr id="7" name="Content Placeholder 4">
            <a:extLst>
              <a:ext uri="{FF2B5EF4-FFF2-40B4-BE49-F238E27FC236}">
                <a16:creationId xmlns:a16="http://schemas.microsoft.com/office/drawing/2014/main" id="{4CBF0123-4C18-5841-765A-4389DBABBF9F}"/>
              </a:ext>
            </a:extLst>
          </p:cNvPr>
          <p:cNvGraphicFramePr>
            <a:graphicFrameLocks noGrp="1"/>
          </p:cNvGraphicFramePr>
          <p:nvPr>
            <p:ph idx="1"/>
            <p:extLst>
              <p:ext uri="{D42A27DB-BD31-4B8C-83A1-F6EECF244321}">
                <p14:modId xmlns:p14="http://schemas.microsoft.com/office/powerpoint/2010/main" val="4025833861"/>
              </p:ext>
            </p:extLst>
          </p:nvPr>
        </p:nvGraphicFramePr>
        <p:xfrm>
          <a:off x="838200" y="2129829"/>
          <a:ext cx="10515600" cy="3778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6762F95-D2D7-6D8F-9640-A4F57A94BEE9}"/>
              </a:ext>
            </a:extLst>
          </p:cNvPr>
          <p:cNvSpPr txBox="1"/>
          <p:nvPr/>
        </p:nvSpPr>
        <p:spPr>
          <a:xfrm>
            <a:off x="838200" y="1435100"/>
            <a:ext cx="10426700" cy="461665"/>
          </a:xfrm>
          <a:prstGeom prst="rect">
            <a:avLst/>
          </a:prstGeom>
          <a:noFill/>
        </p:spPr>
        <p:txBody>
          <a:bodyPr wrap="square" rtlCol="0">
            <a:spAutoFit/>
          </a:bodyPr>
          <a:lstStyle/>
          <a:p>
            <a:r>
              <a:rPr lang="en-US" sz="2400" dirty="0"/>
              <a:t>This training is </a:t>
            </a:r>
            <a:r>
              <a:rPr lang="en-US" sz="2400" b="1" i="1" dirty="0"/>
              <a:t>required</a:t>
            </a:r>
            <a:r>
              <a:rPr lang="en-US" sz="2400" dirty="0"/>
              <a:t> under state law. It provides a basic introduction to:</a:t>
            </a:r>
          </a:p>
        </p:txBody>
      </p:sp>
    </p:spTree>
    <p:extLst>
      <p:ext uri="{BB962C8B-B14F-4D97-AF65-F5344CB8AC3E}">
        <p14:creationId xmlns:p14="http://schemas.microsoft.com/office/powerpoint/2010/main" val="4051509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8D2CC-90B3-6C34-78DF-FB36C7CA4B73}"/>
              </a:ext>
            </a:extLst>
          </p:cNvPr>
          <p:cNvSpPr>
            <a:spLocks noGrp="1"/>
          </p:cNvSpPr>
          <p:nvPr>
            <p:ph type="title"/>
          </p:nvPr>
        </p:nvSpPr>
        <p:spPr>
          <a:xfrm>
            <a:off x="838200" y="504825"/>
            <a:ext cx="10515600" cy="1268219"/>
          </a:xfrm>
        </p:spPr>
        <p:txBody>
          <a:bodyPr anchor="t">
            <a:noAutofit/>
          </a:bodyPr>
          <a:lstStyle/>
          <a:p>
            <a:r>
              <a:rPr lang="en-US" dirty="0"/>
              <a:t>Complaints Involving HIB </a:t>
            </a:r>
            <a:r>
              <a:rPr lang="en-US" i="1" dirty="0"/>
              <a:t>and </a:t>
            </a:r>
            <a:r>
              <a:rPr lang="en-US" dirty="0"/>
              <a:t>Discriminatory Harassment</a:t>
            </a:r>
          </a:p>
        </p:txBody>
      </p:sp>
      <p:graphicFrame>
        <p:nvGraphicFramePr>
          <p:cNvPr id="7" name="Content Placeholder 6">
            <a:extLst>
              <a:ext uri="{FF2B5EF4-FFF2-40B4-BE49-F238E27FC236}">
                <a16:creationId xmlns:a16="http://schemas.microsoft.com/office/drawing/2014/main" id="{6189E8BD-2B59-8350-89B5-C2B1BB4103D9}"/>
              </a:ext>
            </a:extLst>
          </p:cNvPr>
          <p:cNvGraphicFramePr>
            <a:graphicFrameLocks noGrp="1"/>
          </p:cNvGraphicFramePr>
          <p:nvPr>
            <p:ph idx="1"/>
            <p:extLst>
              <p:ext uri="{D42A27DB-BD31-4B8C-83A1-F6EECF244321}">
                <p14:modId xmlns:p14="http://schemas.microsoft.com/office/powerpoint/2010/main" val="2905374213"/>
              </p:ext>
            </p:extLst>
          </p:nvPr>
        </p:nvGraphicFramePr>
        <p:xfrm>
          <a:off x="838200" y="2160838"/>
          <a:ext cx="10515600" cy="3452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8992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5E2229-4AD2-F8B1-0314-B925FD33CC78}"/>
              </a:ext>
            </a:extLst>
          </p:cNvPr>
          <p:cNvSpPr>
            <a:spLocks noGrp="1"/>
          </p:cNvSpPr>
          <p:nvPr>
            <p:ph type="title"/>
          </p:nvPr>
        </p:nvSpPr>
        <p:spPr>
          <a:xfrm>
            <a:off x="838200" y="365125"/>
            <a:ext cx="10335322" cy="1463675"/>
          </a:xfrm>
        </p:spPr>
        <p:txBody>
          <a:bodyPr anchor="ctr">
            <a:normAutofit/>
          </a:bodyPr>
          <a:lstStyle/>
          <a:p>
            <a:r>
              <a:rPr lang="en-US" b="1" dirty="0"/>
              <a:t>Have questions?</a:t>
            </a:r>
            <a:br>
              <a:rPr lang="en-US" sz="4000" dirty="0"/>
            </a:br>
            <a:r>
              <a:rPr lang="en-US" sz="3600" i="1" dirty="0"/>
              <a:t>Contact a compliance coordinator.</a:t>
            </a:r>
          </a:p>
        </p:txBody>
      </p:sp>
      <p:graphicFrame>
        <p:nvGraphicFramePr>
          <p:cNvPr id="7" name="Content Placeholder 6">
            <a:extLst>
              <a:ext uri="{FF2B5EF4-FFF2-40B4-BE49-F238E27FC236}">
                <a16:creationId xmlns:a16="http://schemas.microsoft.com/office/drawing/2014/main" id="{79369871-846B-CDB1-C4EC-3A01DD1D74EA}"/>
              </a:ext>
            </a:extLst>
          </p:cNvPr>
          <p:cNvGraphicFramePr>
            <a:graphicFrameLocks noGrp="1"/>
          </p:cNvGraphicFramePr>
          <p:nvPr>
            <p:ph idx="1"/>
            <p:extLst>
              <p:ext uri="{D42A27DB-BD31-4B8C-83A1-F6EECF244321}">
                <p14:modId xmlns:p14="http://schemas.microsoft.com/office/powerpoint/2010/main" val="1871113371"/>
              </p:ext>
            </p:extLst>
          </p:nvPr>
        </p:nvGraphicFramePr>
        <p:xfrm>
          <a:off x="838200" y="1004636"/>
          <a:ext cx="10335322" cy="5257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6543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1C66-96E4-BEBC-FFC4-7074A2E2B85B}"/>
              </a:ext>
            </a:extLst>
          </p:cNvPr>
          <p:cNvSpPr>
            <a:spLocks noGrp="1"/>
          </p:cNvSpPr>
          <p:nvPr>
            <p:ph type="title"/>
          </p:nvPr>
        </p:nvSpPr>
        <p:spPr/>
        <p:txBody>
          <a:bodyPr/>
          <a:lstStyle/>
          <a:p>
            <a:r>
              <a:rPr lang="en-US" dirty="0"/>
              <a:t>Eliminating Bias in Schools</a:t>
            </a:r>
          </a:p>
        </p:txBody>
      </p:sp>
      <p:sp>
        <p:nvSpPr>
          <p:cNvPr id="4" name="Text Placeholder 3">
            <a:extLst>
              <a:ext uri="{FF2B5EF4-FFF2-40B4-BE49-F238E27FC236}">
                <a16:creationId xmlns:a16="http://schemas.microsoft.com/office/drawing/2014/main" id="{8403C95A-B69A-C7C8-381F-09F6A92FB615}"/>
              </a:ext>
            </a:extLst>
          </p:cNvPr>
          <p:cNvSpPr>
            <a:spLocks noGrp="1"/>
          </p:cNvSpPr>
          <p:nvPr>
            <p:ph type="body" idx="1"/>
          </p:nvPr>
        </p:nvSpPr>
        <p:spPr/>
        <p:txBody>
          <a:bodyPr/>
          <a:lstStyle/>
          <a:p>
            <a:r>
              <a:rPr lang="en-US" i="1" dirty="0"/>
              <a:t>How can schools eliminate bias in instructional materials, counseling and guidance, and student discipline?</a:t>
            </a:r>
          </a:p>
        </p:txBody>
      </p:sp>
    </p:spTree>
    <p:extLst>
      <p:ext uri="{BB962C8B-B14F-4D97-AF65-F5344CB8AC3E}">
        <p14:creationId xmlns:p14="http://schemas.microsoft.com/office/powerpoint/2010/main" val="16161761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4AFA9-58AD-7C07-6D26-6E7AF104BD19}"/>
              </a:ext>
            </a:extLst>
          </p:cNvPr>
          <p:cNvSpPr>
            <a:spLocks noGrp="1"/>
          </p:cNvSpPr>
          <p:nvPr>
            <p:ph type="title"/>
          </p:nvPr>
        </p:nvSpPr>
        <p:spPr/>
        <p:txBody>
          <a:bodyPr/>
          <a:lstStyle/>
          <a:p>
            <a:r>
              <a:rPr lang="en-US" dirty="0"/>
              <a:t>Schools Must Eliminate Bias In:</a:t>
            </a:r>
          </a:p>
        </p:txBody>
      </p:sp>
      <p:graphicFrame>
        <p:nvGraphicFramePr>
          <p:cNvPr id="6" name="Content Placeholder 5">
            <a:extLst>
              <a:ext uri="{FF2B5EF4-FFF2-40B4-BE49-F238E27FC236}">
                <a16:creationId xmlns:a16="http://schemas.microsoft.com/office/drawing/2014/main" id="{6C1BCB68-CF8E-6953-4B32-2C1047CB84B2}"/>
              </a:ext>
            </a:extLst>
          </p:cNvPr>
          <p:cNvGraphicFramePr>
            <a:graphicFrameLocks noGrp="1"/>
          </p:cNvGraphicFramePr>
          <p:nvPr>
            <p:ph idx="1"/>
            <p:extLst>
              <p:ext uri="{D42A27DB-BD31-4B8C-83A1-F6EECF244321}">
                <p14:modId xmlns:p14="http://schemas.microsoft.com/office/powerpoint/2010/main" val="707150967"/>
              </p:ext>
            </p:extLst>
          </p:nvPr>
        </p:nvGraphicFramePr>
        <p:xfrm>
          <a:off x="838200" y="1868765"/>
          <a:ext cx="10515600" cy="3592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C6DCAC6-30B0-2E92-E0AC-8F46E7B125DC}"/>
              </a:ext>
            </a:extLst>
          </p:cNvPr>
          <p:cNvSpPr txBox="1"/>
          <p:nvPr/>
        </p:nvSpPr>
        <p:spPr>
          <a:xfrm>
            <a:off x="8775290" y="5496244"/>
            <a:ext cx="2340734" cy="400110"/>
          </a:xfrm>
          <a:prstGeom prst="rect">
            <a:avLst/>
          </a:prstGeom>
          <a:noFill/>
        </p:spPr>
        <p:txBody>
          <a:bodyPr wrap="square" rtlCol="0">
            <a:spAutoFit/>
          </a:bodyPr>
          <a:lstStyle/>
          <a:p>
            <a:r>
              <a:rPr lang="en-US" sz="2000" dirty="0"/>
              <a:t>WAC 392-190-048</a:t>
            </a:r>
          </a:p>
        </p:txBody>
      </p:sp>
      <p:sp>
        <p:nvSpPr>
          <p:cNvPr id="3" name="TextBox 2">
            <a:extLst>
              <a:ext uri="{FF2B5EF4-FFF2-40B4-BE49-F238E27FC236}">
                <a16:creationId xmlns:a16="http://schemas.microsoft.com/office/drawing/2014/main" id="{C85A2803-957D-E916-3A8D-CBF61750F5E3}"/>
              </a:ext>
            </a:extLst>
          </p:cNvPr>
          <p:cNvSpPr txBox="1"/>
          <p:nvPr/>
        </p:nvSpPr>
        <p:spPr>
          <a:xfrm>
            <a:off x="4967489" y="5501714"/>
            <a:ext cx="2257022" cy="400110"/>
          </a:xfrm>
          <a:prstGeom prst="rect">
            <a:avLst/>
          </a:prstGeom>
          <a:noFill/>
        </p:spPr>
        <p:txBody>
          <a:bodyPr wrap="square">
            <a:spAutoFit/>
          </a:bodyPr>
          <a:lstStyle/>
          <a:p>
            <a:r>
              <a:rPr lang="en-US" sz="2000" dirty="0"/>
              <a:t>WAC 392-190-010 </a:t>
            </a:r>
          </a:p>
        </p:txBody>
      </p:sp>
      <p:sp>
        <p:nvSpPr>
          <p:cNvPr id="8" name="TextBox 7">
            <a:extLst>
              <a:ext uri="{FF2B5EF4-FFF2-40B4-BE49-F238E27FC236}">
                <a16:creationId xmlns:a16="http://schemas.microsoft.com/office/drawing/2014/main" id="{55F4EA26-32EF-2C51-3392-9D5392747FC8}"/>
              </a:ext>
            </a:extLst>
          </p:cNvPr>
          <p:cNvSpPr txBox="1"/>
          <p:nvPr/>
        </p:nvSpPr>
        <p:spPr>
          <a:xfrm>
            <a:off x="1361941" y="5496244"/>
            <a:ext cx="2257022" cy="400110"/>
          </a:xfrm>
          <a:prstGeom prst="rect">
            <a:avLst/>
          </a:prstGeom>
          <a:noFill/>
        </p:spPr>
        <p:txBody>
          <a:bodyPr wrap="square">
            <a:spAutoFit/>
          </a:bodyPr>
          <a:lstStyle/>
          <a:p>
            <a:r>
              <a:rPr lang="en-US" sz="2000" dirty="0"/>
              <a:t>WAC 392-190-055 </a:t>
            </a:r>
          </a:p>
        </p:txBody>
      </p:sp>
    </p:spTree>
    <p:extLst>
      <p:ext uri="{BB962C8B-B14F-4D97-AF65-F5344CB8AC3E}">
        <p14:creationId xmlns:p14="http://schemas.microsoft.com/office/powerpoint/2010/main" val="154189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4C0DF-E7DD-8149-C7CF-C8F4E1673B72}"/>
              </a:ext>
            </a:extLst>
          </p:cNvPr>
          <p:cNvSpPr>
            <a:spLocks noGrp="1"/>
          </p:cNvSpPr>
          <p:nvPr>
            <p:ph type="title"/>
          </p:nvPr>
        </p:nvSpPr>
        <p:spPr/>
        <p:txBody>
          <a:bodyPr/>
          <a:lstStyle/>
          <a:p>
            <a:r>
              <a:rPr lang="en-US" dirty="0"/>
              <a:t>Eliminating Bias in Instructional Materials</a:t>
            </a:r>
          </a:p>
        </p:txBody>
      </p:sp>
      <p:sp>
        <p:nvSpPr>
          <p:cNvPr id="3" name="Content Placeholder 2">
            <a:extLst>
              <a:ext uri="{FF2B5EF4-FFF2-40B4-BE49-F238E27FC236}">
                <a16:creationId xmlns:a16="http://schemas.microsoft.com/office/drawing/2014/main" id="{4BC1FFB5-C7B7-19D0-C8D1-677CAF786388}"/>
              </a:ext>
            </a:extLst>
          </p:cNvPr>
          <p:cNvSpPr>
            <a:spLocks noGrp="1"/>
          </p:cNvSpPr>
          <p:nvPr>
            <p:ph sz="half" idx="1"/>
          </p:nvPr>
        </p:nvSpPr>
        <p:spPr>
          <a:xfrm>
            <a:off x="838200" y="1828801"/>
            <a:ext cx="5156200" cy="3543299"/>
          </a:xfrm>
        </p:spPr>
        <p:txBody>
          <a:bodyPr>
            <a:normAutofit/>
          </a:bodyPr>
          <a:lstStyle/>
          <a:p>
            <a:pPr marL="0" indent="0">
              <a:buNone/>
            </a:pPr>
            <a:r>
              <a:rPr lang="en-US" sz="3000" dirty="0"/>
              <a:t>Schools must adopt and consistently apply an instructional materials policy that includes </a:t>
            </a:r>
            <a:r>
              <a:rPr lang="en-US" sz="3000" b="1" dirty="0"/>
              <a:t>screening and selection criteria designed to identify and eliminate bias </a:t>
            </a:r>
            <a:r>
              <a:rPr lang="en-US" sz="3000" dirty="0"/>
              <a:t>based on protected class.</a:t>
            </a:r>
          </a:p>
        </p:txBody>
      </p:sp>
      <p:sp>
        <p:nvSpPr>
          <p:cNvPr id="7" name="Rectangle: Rounded Corners 6">
            <a:extLst>
              <a:ext uri="{FF2B5EF4-FFF2-40B4-BE49-F238E27FC236}">
                <a16:creationId xmlns:a16="http://schemas.microsoft.com/office/drawing/2014/main" id="{348E0FFE-C670-E086-B41F-5996E79CB344}"/>
              </a:ext>
            </a:extLst>
          </p:cNvPr>
          <p:cNvSpPr/>
          <p:nvPr/>
        </p:nvSpPr>
        <p:spPr>
          <a:xfrm>
            <a:off x="6439982" y="1830389"/>
            <a:ext cx="4902200" cy="323713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dirty="0">
                <a:solidFill>
                  <a:srgbClr val="40403D"/>
                </a:solidFill>
              </a:rPr>
              <a:t>If biased instructional materials are identified, but cannot be replaced immediately, schools must acquire supplemental materials and use them to counter the biased content.</a:t>
            </a:r>
          </a:p>
        </p:txBody>
      </p:sp>
      <p:sp>
        <p:nvSpPr>
          <p:cNvPr id="8" name="Left Brace 7" descr="Blue bracket" title="Bracket">
            <a:extLst>
              <a:ext uri="{FF2B5EF4-FFF2-40B4-BE49-F238E27FC236}">
                <a16:creationId xmlns:a16="http://schemas.microsoft.com/office/drawing/2014/main" id="{A47B487E-6826-A322-D447-5AE1092D40B9}"/>
              </a:ext>
            </a:extLst>
          </p:cNvPr>
          <p:cNvSpPr/>
          <p:nvPr/>
        </p:nvSpPr>
        <p:spPr>
          <a:xfrm>
            <a:off x="5974811" y="1828801"/>
            <a:ext cx="445582" cy="3238727"/>
          </a:xfrm>
          <a:prstGeom prst="leftBrace">
            <a:avLst>
              <a:gd name="adj1" fmla="val 98126"/>
              <a:gd name="adj2" fmla="val 67140"/>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52CF9C89-EE80-8909-E696-6A43DEF9BEC5}"/>
              </a:ext>
            </a:extLst>
          </p:cNvPr>
          <p:cNvSpPr txBox="1"/>
          <p:nvPr/>
        </p:nvSpPr>
        <p:spPr>
          <a:xfrm>
            <a:off x="838200" y="5510213"/>
            <a:ext cx="10515600" cy="400110"/>
          </a:xfrm>
          <a:prstGeom prst="rect">
            <a:avLst/>
          </a:prstGeom>
          <a:noFill/>
        </p:spPr>
        <p:txBody>
          <a:bodyPr wrap="square" rtlCol="0">
            <a:spAutoFit/>
          </a:bodyPr>
          <a:lstStyle/>
          <a:p>
            <a:pPr algn="ctr"/>
            <a:r>
              <a:rPr lang="en-US" sz="2000" dirty="0"/>
              <a:t>Consider using OSPI’s </a:t>
            </a:r>
            <a:r>
              <a:rPr lang="en-US" sz="2000" dirty="0">
                <a:hlinkClick r:id="rId3"/>
              </a:rPr>
              <a:t>Screening for Biased Content in Instructional Materials Tool</a:t>
            </a:r>
            <a:r>
              <a:rPr lang="en-US" sz="2000" dirty="0"/>
              <a:t>.</a:t>
            </a:r>
          </a:p>
        </p:txBody>
      </p:sp>
    </p:spTree>
    <p:extLst>
      <p:ext uri="{BB962C8B-B14F-4D97-AF65-F5344CB8AC3E}">
        <p14:creationId xmlns:p14="http://schemas.microsoft.com/office/powerpoint/2010/main" val="1588884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3512C-8EFE-FEC6-FCFA-262362CBAA6C}"/>
              </a:ext>
            </a:extLst>
          </p:cNvPr>
          <p:cNvSpPr>
            <a:spLocks noGrp="1"/>
          </p:cNvSpPr>
          <p:nvPr>
            <p:ph type="title"/>
          </p:nvPr>
        </p:nvSpPr>
        <p:spPr>
          <a:xfrm>
            <a:off x="838199" y="365125"/>
            <a:ext cx="10714149" cy="1325563"/>
          </a:xfrm>
        </p:spPr>
        <p:txBody>
          <a:bodyPr/>
          <a:lstStyle/>
          <a:p>
            <a:r>
              <a:rPr lang="en-US" dirty="0"/>
              <a:t>Eliminating Bias in Counseling &amp; Guidance</a:t>
            </a:r>
          </a:p>
        </p:txBody>
      </p:sp>
      <p:sp>
        <p:nvSpPr>
          <p:cNvPr id="3" name="Content Placeholder 2">
            <a:extLst>
              <a:ext uri="{FF2B5EF4-FFF2-40B4-BE49-F238E27FC236}">
                <a16:creationId xmlns:a16="http://schemas.microsoft.com/office/drawing/2014/main" id="{912BA72E-C599-662A-2D25-D601AF70FBF5}"/>
              </a:ext>
            </a:extLst>
          </p:cNvPr>
          <p:cNvSpPr>
            <a:spLocks noGrp="1"/>
          </p:cNvSpPr>
          <p:nvPr>
            <p:ph idx="1"/>
          </p:nvPr>
        </p:nvSpPr>
        <p:spPr>
          <a:xfrm>
            <a:off x="937473" y="1555169"/>
            <a:ext cx="10515599" cy="1419851"/>
          </a:xfrm>
        </p:spPr>
        <p:txBody>
          <a:bodyPr>
            <a:normAutofit/>
          </a:bodyPr>
          <a:lstStyle/>
          <a:p>
            <a:pPr marL="0" indent="0">
              <a:lnSpc>
                <a:spcPct val="100000"/>
              </a:lnSpc>
              <a:buNone/>
            </a:pPr>
            <a:r>
              <a:rPr lang="en-US" dirty="0"/>
              <a:t>Schools’ counseling and guidance practices cannot result in students being directed toward certain academic, vocational, and career paths because of their protected class.</a:t>
            </a:r>
          </a:p>
        </p:txBody>
      </p:sp>
      <p:sp>
        <p:nvSpPr>
          <p:cNvPr id="5" name="Rectangle: Rounded Corners 4">
            <a:extLst>
              <a:ext uri="{FF2B5EF4-FFF2-40B4-BE49-F238E27FC236}">
                <a16:creationId xmlns:a16="http://schemas.microsoft.com/office/drawing/2014/main" id="{C41DD4C7-6607-C2AA-C481-EEB73432D2BE}"/>
              </a:ext>
            </a:extLst>
          </p:cNvPr>
          <p:cNvSpPr/>
          <p:nvPr/>
        </p:nvSpPr>
        <p:spPr>
          <a:xfrm>
            <a:off x="6878428" y="3237030"/>
            <a:ext cx="4475370" cy="2830132"/>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300" dirty="0">
                <a:solidFill>
                  <a:srgbClr val="40403D"/>
                </a:solidFill>
              </a:rPr>
              <a:t>If a substantial disproportionality is identified, schools should analyze whether biased counseling or guidance practices could be a root cause.</a:t>
            </a:r>
          </a:p>
        </p:txBody>
      </p:sp>
      <p:sp>
        <p:nvSpPr>
          <p:cNvPr id="6" name="Left Brace 5" descr="Blue bracket" title="Bracket">
            <a:extLst>
              <a:ext uri="{FF2B5EF4-FFF2-40B4-BE49-F238E27FC236}">
                <a16:creationId xmlns:a16="http://schemas.microsoft.com/office/drawing/2014/main" id="{8DBB93AB-5B3E-848F-48E1-250D54B0D16C}"/>
              </a:ext>
            </a:extLst>
          </p:cNvPr>
          <p:cNvSpPr/>
          <p:nvPr/>
        </p:nvSpPr>
        <p:spPr>
          <a:xfrm>
            <a:off x="6432846" y="3239845"/>
            <a:ext cx="445582" cy="2835763"/>
          </a:xfrm>
          <a:prstGeom prst="leftBrace">
            <a:avLst>
              <a:gd name="adj1" fmla="val 98126"/>
              <a:gd name="adj2" fmla="val 40799"/>
            </a:avLst>
          </a:prstGeom>
          <a:ln w="444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4B641FF8-FFAD-6CA6-3598-0A030E4FADCC}"/>
              </a:ext>
            </a:extLst>
          </p:cNvPr>
          <p:cNvSpPr txBox="1"/>
          <p:nvPr/>
        </p:nvSpPr>
        <p:spPr>
          <a:xfrm>
            <a:off x="937473" y="3174768"/>
            <a:ext cx="5626995" cy="2954655"/>
          </a:xfrm>
          <a:prstGeom prst="rect">
            <a:avLst/>
          </a:prstGeom>
          <a:noFill/>
        </p:spPr>
        <p:txBody>
          <a:bodyPr wrap="square" rtlCol="0">
            <a:spAutoFit/>
          </a:bodyPr>
          <a:lstStyle/>
          <a:p>
            <a:r>
              <a:rPr lang="en-US" sz="2400" dirty="0">
                <a:solidFill>
                  <a:schemeClr val="tx1"/>
                </a:solidFill>
              </a:rPr>
              <a:t>Reviewing specialized course and program enrollment </a:t>
            </a:r>
            <a:r>
              <a:rPr lang="en-US" sz="2400" dirty="0"/>
              <a:t>data </a:t>
            </a:r>
            <a:r>
              <a:rPr lang="en-US" sz="2400" dirty="0">
                <a:solidFill>
                  <a:schemeClr val="tx1"/>
                </a:solidFill>
              </a:rPr>
              <a:t>helps schools determine </a:t>
            </a:r>
            <a:r>
              <a:rPr lang="en-US" sz="2400" b="1" dirty="0">
                <a:solidFill>
                  <a:schemeClr val="tx1"/>
                </a:solidFill>
              </a:rPr>
              <a:t>whether students in certain protected classes are over- or under-represented in any specialized courses or programs</a:t>
            </a:r>
            <a:r>
              <a:rPr lang="en-US" sz="2400" dirty="0">
                <a:solidFill>
                  <a:schemeClr val="tx1"/>
                </a:solidFill>
              </a:rPr>
              <a:t>, such as AP/IB, dual credit, CTE, and Hi-Cap.</a:t>
            </a:r>
            <a:endParaRPr lang="en-US" sz="2400" dirty="0"/>
          </a:p>
          <a:p>
            <a:endParaRPr lang="en-US" dirty="0"/>
          </a:p>
        </p:txBody>
      </p:sp>
    </p:spTree>
    <p:extLst>
      <p:ext uri="{BB962C8B-B14F-4D97-AF65-F5344CB8AC3E}">
        <p14:creationId xmlns:p14="http://schemas.microsoft.com/office/powerpoint/2010/main" val="1840528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C262-4689-65AD-6931-73C1CD46FFE9}"/>
              </a:ext>
            </a:extLst>
          </p:cNvPr>
          <p:cNvSpPr>
            <a:spLocks noGrp="1"/>
          </p:cNvSpPr>
          <p:nvPr>
            <p:ph type="title"/>
          </p:nvPr>
        </p:nvSpPr>
        <p:spPr/>
        <p:txBody>
          <a:bodyPr/>
          <a:lstStyle/>
          <a:p>
            <a:r>
              <a:rPr lang="en-US" dirty="0"/>
              <a:t>Eliminating Bias in Student Discipline</a:t>
            </a:r>
          </a:p>
        </p:txBody>
      </p:sp>
      <p:sp>
        <p:nvSpPr>
          <p:cNvPr id="3" name="Content Placeholder 2">
            <a:extLst>
              <a:ext uri="{FF2B5EF4-FFF2-40B4-BE49-F238E27FC236}">
                <a16:creationId xmlns:a16="http://schemas.microsoft.com/office/drawing/2014/main" id="{85AABF3F-1169-244E-9462-6573E721ED00}"/>
              </a:ext>
            </a:extLst>
          </p:cNvPr>
          <p:cNvSpPr>
            <a:spLocks noGrp="1"/>
          </p:cNvSpPr>
          <p:nvPr>
            <p:ph idx="1"/>
          </p:nvPr>
        </p:nvSpPr>
        <p:spPr>
          <a:xfrm>
            <a:off x="838200" y="1690688"/>
            <a:ext cx="5257800" cy="4255861"/>
          </a:xfrm>
        </p:spPr>
        <p:txBody>
          <a:bodyPr>
            <a:normAutofit/>
          </a:bodyPr>
          <a:lstStyle/>
          <a:p>
            <a:pPr marL="0" indent="0">
              <a:buNone/>
            </a:pPr>
            <a:r>
              <a:rPr lang="en-US" sz="3000" dirty="0"/>
              <a:t>Schools must administer student discipline without discrimination.</a:t>
            </a:r>
          </a:p>
          <a:p>
            <a:pPr marL="0" indent="0">
              <a:buNone/>
            </a:pPr>
            <a:r>
              <a:rPr lang="en-US" sz="3000" dirty="0">
                <a:solidFill>
                  <a:schemeClr val="tx1"/>
                </a:solidFill>
              </a:rPr>
              <a:t>Regularly reviewing student discipline data helps schools </a:t>
            </a:r>
            <a:r>
              <a:rPr lang="en-US" sz="3000" b="1" dirty="0">
                <a:solidFill>
                  <a:schemeClr val="tx1"/>
                </a:solidFill>
              </a:rPr>
              <a:t>prevent, identify, and correct any discipline disparities</a:t>
            </a:r>
            <a:r>
              <a:rPr lang="en-US" sz="3000" dirty="0">
                <a:solidFill>
                  <a:schemeClr val="tx1"/>
                </a:solidFill>
              </a:rPr>
              <a:t> based on protected class.</a:t>
            </a:r>
            <a:endParaRPr lang="en-US" sz="3000" dirty="0"/>
          </a:p>
          <a:p>
            <a:pPr marL="0" indent="0">
              <a:buNone/>
            </a:pPr>
            <a:endParaRPr lang="en-US" sz="3200" dirty="0"/>
          </a:p>
        </p:txBody>
      </p:sp>
      <p:sp>
        <p:nvSpPr>
          <p:cNvPr id="6" name="Left Brace 5" descr="Blue bracket" title="Bracket">
            <a:extLst>
              <a:ext uri="{FF2B5EF4-FFF2-40B4-BE49-F238E27FC236}">
                <a16:creationId xmlns:a16="http://schemas.microsoft.com/office/drawing/2014/main" id="{56C903D4-322F-8D8E-4F9C-633ACCEF7CE5}"/>
              </a:ext>
            </a:extLst>
          </p:cNvPr>
          <p:cNvSpPr/>
          <p:nvPr/>
        </p:nvSpPr>
        <p:spPr>
          <a:xfrm>
            <a:off x="5752019" y="2539187"/>
            <a:ext cx="445582" cy="3050451"/>
          </a:xfrm>
          <a:prstGeom prst="leftBrace">
            <a:avLst>
              <a:gd name="adj1" fmla="val 98126"/>
              <a:gd name="adj2" fmla="val 67140"/>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8B932B16-829F-5961-D403-8BA0FB7CFC76}"/>
              </a:ext>
            </a:extLst>
          </p:cNvPr>
          <p:cNvSpPr/>
          <p:nvPr/>
        </p:nvSpPr>
        <p:spPr>
          <a:xfrm>
            <a:off x="6309360" y="2526029"/>
            <a:ext cx="5032822" cy="306360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600" dirty="0">
                <a:solidFill>
                  <a:srgbClr val="40403D"/>
                </a:solidFill>
              </a:rPr>
              <a:t>If a substantial disproportionality is identified, schools should analyze whether biased discipline policies, procedures, or practices could be a contributing factor.</a:t>
            </a:r>
            <a:endParaRPr lang="en-US" sz="2600" dirty="0">
              <a:solidFill>
                <a:srgbClr val="40403D"/>
              </a:solidFill>
              <a:highlight>
                <a:srgbClr val="00FFFF"/>
              </a:highlight>
            </a:endParaRPr>
          </a:p>
        </p:txBody>
      </p:sp>
    </p:spTree>
    <p:extLst>
      <p:ext uri="{BB962C8B-B14F-4D97-AF65-F5344CB8AC3E}">
        <p14:creationId xmlns:p14="http://schemas.microsoft.com/office/powerpoint/2010/main" val="1993140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14E79-6181-64F7-9344-8E6B595B5951}"/>
              </a:ext>
            </a:extLst>
          </p:cNvPr>
          <p:cNvSpPr>
            <a:spLocks noGrp="1"/>
          </p:cNvSpPr>
          <p:nvPr>
            <p:ph type="title"/>
          </p:nvPr>
        </p:nvSpPr>
        <p:spPr/>
        <p:txBody>
          <a:bodyPr/>
          <a:lstStyle/>
          <a:p>
            <a:r>
              <a:rPr lang="en-US" dirty="0"/>
              <a:t>Additional Resources</a:t>
            </a:r>
          </a:p>
        </p:txBody>
      </p:sp>
      <p:sp>
        <p:nvSpPr>
          <p:cNvPr id="3" name="Text Placeholder 2">
            <a:extLst>
              <a:ext uri="{FF2B5EF4-FFF2-40B4-BE49-F238E27FC236}">
                <a16:creationId xmlns:a16="http://schemas.microsoft.com/office/drawing/2014/main" id="{D5EE3C20-C2DD-F5DC-F6E1-25A920FB9DC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73619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CB03D-818F-3A55-6DDE-BF85A21A8581}"/>
              </a:ext>
            </a:extLst>
          </p:cNvPr>
          <p:cNvSpPr>
            <a:spLocks noGrp="1"/>
          </p:cNvSpPr>
          <p:nvPr>
            <p:ph type="title"/>
          </p:nvPr>
        </p:nvSpPr>
        <p:spPr/>
        <p:txBody>
          <a:bodyPr/>
          <a:lstStyle/>
          <a:p>
            <a:r>
              <a:rPr lang="en-US" dirty="0"/>
              <a:t>For Additional Information</a:t>
            </a:r>
          </a:p>
        </p:txBody>
      </p:sp>
      <p:sp>
        <p:nvSpPr>
          <p:cNvPr id="4" name="Content Placeholder 3">
            <a:extLst>
              <a:ext uri="{FF2B5EF4-FFF2-40B4-BE49-F238E27FC236}">
                <a16:creationId xmlns:a16="http://schemas.microsoft.com/office/drawing/2014/main" id="{AE947084-7F55-D4EA-E3CC-C9C47B3EC98F}"/>
              </a:ext>
            </a:extLst>
          </p:cNvPr>
          <p:cNvSpPr>
            <a:spLocks noGrp="1"/>
          </p:cNvSpPr>
          <p:nvPr>
            <p:ph sz="half" idx="1"/>
          </p:nvPr>
        </p:nvSpPr>
        <p:spPr/>
        <p:txBody>
          <a:bodyPr>
            <a:normAutofit lnSpcReduction="10000"/>
          </a:bodyPr>
          <a:lstStyle/>
          <a:p>
            <a:pPr marL="0" indent="0">
              <a:buNone/>
            </a:pPr>
            <a:r>
              <a:rPr lang="en-US" b="1" dirty="0">
                <a:hlinkClick r:id="rId4"/>
              </a:rPr>
              <a:t>Equity and Civil Rights Office</a:t>
            </a:r>
            <a:endParaRPr lang="en-US" b="1" dirty="0"/>
          </a:p>
          <a:p>
            <a:pPr marL="0" indent="0">
              <a:buNone/>
            </a:pPr>
            <a:r>
              <a:rPr lang="en-US" sz="2600" dirty="0"/>
              <a:t>Washington State OSPI</a:t>
            </a:r>
          </a:p>
          <a:p>
            <a:pPr marL="0" indent="0">
              <a:buNone/>
            </a:pPr>
            <a:r>
              <a:rPr lang="en-US" sz="2000" i="1" dirty="0"/>
              <a:t>State and federal civil rights laws, rules, guidelines, and resources for schools, families, and community members</a:t>
            </a:r>
          </a:p>
          <a:p>
            <a:r>
              <a:rPr lang="en-US" sz="2400" dirty="0">
                <a:hlinkClick r:id="rId5"/>
              </a:rPr>
              <a:t>Complaints and Concerns About Discrimination (ospi.k12.wa.us)</a:t>
            </a:r>
            <a:endParaRPr lang="en-US" sz="2400" dirty="0"/>
          </a:p>
          <a:p>
            <a:r>
              <a:rPr lang="en-US" sz="2400" dirty="0">
                <a:hlinkClick r:id="rId6"/>
              </a:rPr>
              <a:t>Discrimination Dispute Resolution Information Sheet</a:t>
            </a:r>
            <a:endParaRPr lang="en-US" sz="2400" dirty="0"/>
          </a:p>
          <a:p>
            <a:r>
              <a:rPr lang="en-US" sz="2400" dirty="0">
                <a:hlinkClick r:id="rId7"/>
              </a:rPr>
              <a:t>Screening for Biased Content in Instructional Materials Tool</a:t>
            </a:r>
            <a:endParaRPr lang="en-US" sz="2400" dirty="0"/>
          </a:p>
          <a:p>
            <a:pPr marL="0" indent="0">
              <a:buNone/>
            </a:pPr>
            <a:endParaRPr lang="en-US" b="1" dirty="0"/>
          </a:p>
        </p:txBody>
      </p:sp>
      <p:sp>
        <p:nvSpPr>
          <p:cNvPr id="2" name="Content Placeholder 1">
            <a:extLst>
              <a:ext uri="{FF2B5EF4-FFF2-40B4-BE49-F238E27FC236}">
                <a16:creationId xmlns:a16="http://schemas.microsoft.com/office/drawing/2014/main" id="{537C8AF1-E513-023A-A3AF-06A35186A934}"/>
              </a:ext>
            </a:extLst>
          </p:cNvPr>
          <p:cNvSpPr>
            <a:spLocks noGrp="1"/>
          </p:cNvSpPr>
          <p:nvPr>
            <p:ph sz="half" idx="2"/>
          </p:nvPr>
        </p:nvSpPr>
        <p:spPr/>
        <p:txBody>
          <a:bodyPr>
            <a:normAutofit lnSpcReduction="10000"/>
          </a:bodyPr>
          <a:lstStyle/>
          <a:p>
            <a:pPr marL="0" indent="0">
              <a:buNone/>
            </a:pPr>
            <a:r>
              <a:rPr lang="en-US" b="1" dirty="0">
                <a:hlinkClick r:id="rId8"/>
              </a:rPr>
              <a:t>Office for Civil Rights</a:t>
            </a:r>
            <a:endParaRPr lang="en-US" b="1" dirty="0"/>
          </a:p>
          <a:p>
            <a:pPr marL="0" indent="0">
              <a:buNone/>
            </a:pPr>
            <a:r>
              <a:rPr lang="en-US" sz="2600" dirty="0"/>
              <a:t>U.S. Department of Education</a:t>
            </a:r>
          </a:p>
          <a:p>
            <a:pPr marL="0" indent="0">
              <a:buNone/>
            </a:pPr>
            <a:r>
              <a:rPr lang="en-US" sz="2000" i="1" dirty="0"/>
              <a:t>Federal civil rights laws, regulations, policy interpretation, and sample complaint resolutions.</a:t>
            </a:r>
          </a:p>
          <a:p>
            <a:r>
              <a:rPr lang="en-US" sz="2400" dirty="0">
                <a:hlinkClick r:id="rId9"/>
              </a:rPr>
              <a:t>Reading Room</a:t>
            </a:r>
            <a:endParaRPr lang="en-US" sz="2400" dirty="0"/>
          </a:p>
          <a:p>
            <a:r>
              <a:rPr lang="en-US" sz="2400" dirty="0">
                <a:hlinkClick r:id="rId10"/>
              </a:rPr>
              <a:t>File a Discrimination Complaint</a:t>
            </a:r>
            <a:endParaRPr lang="en-US" sz="2400" dirty="0"/>
          </a:p>
        </p:txBody>
      </p:sp>
    </p:spTree>
    <p:extLst>
      <p:ext uri="{BB962C8B-B14F-4D97-AF65-F5344CB8AC3E}">
        <p14:creationId xmlns:p14="http://schemas.microsoft.com/office/powerpoint/2010/main" val="871069072"/>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5272"/>
            <a:ext cx="9526169" cy="1325563"/>
          </a:xfrm>
        </p:spPr>
        <p:txBody>
          <a:bodyPr>
            <a:normAutofit/>
          </a:bodyPr>
          <a:lstStyle/>
          <a:p>
            <a:r>
              <a:rPr lang="en-US" dirty="0"/>
              <a:t>Contact us!</a:t>
            </a:r>
          </a:p>
        </p:txBody>
      </p:sp>
      <p:sp>
        <p:nvSpPr>
          <p:cNvPr id="7" name="Content Placeholder 6"/>
          <p:cNvSpPr>
            <a:spLocks noGrp="1"/>
          </p:cNvSpPr>
          <p:nvPr>
            <p:ph idx="1"/>
          </p:nvPr>
        </p:nvSpPr>
        <p:spPr>
          <a:xfrm>
            <a:off x="838200" y="1896223"/>
            <a:ext cx="10515600" cy="1659778"/>
          </a:xfrm>
        </p:spPr>
        <p:txBody>
          <a:bodyPr/>
          <a:lstStyle/>
          <a:p>
            <a:endParaRPr lang="en-US" dirty="0"/>
          </a:p>
          <a:p>
            <a:pPr marL="0" indent="0">
              <a:buNone/>
            </a:pPr>
            <a:endParaRPr lang="en-US" dirty="0">
              <a:hlinkClick r:id="" action="ppaction://noaction"/>
            </a:endParaRPr>
          </a:p>
          <a:p>
            <a:pPr marL="0" indent="0">
              <a:buNone/>
            </a:pPr>
            <a:r>
              <a:rPr lang="en-US" dirty="0">
                <a:hlinkClick r:id="rId3"/>
              </a:rPr>
              <a:t>Equity and Civil Rights (ospi.k12.wa.us)</a:t>
            </a:r>
            <a:endParaRPr lang="en-US" dirty="0"/>
          </a:p>
        </p:txBody>
      </p:sp>
      <p:sp>
        <p:nvSpPr>
          <p:cNvPr id="6" name="Content Placeholder 6"/>
          <p:cNvSpPr txBox="1">
            <a:spLocks/>
          </p:cNvSpPr>
          <p:nvPr/>
        </p:nvSpPr>
        <p:spPr>
          <a:xfrm>
            <a:off x="838200" y="1443678"/>
            <a:ext cx="10515600" cy="39274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b="1" dirty="0"/>
          </a:p>
          <a:p>
            <a:pPr marL="0" indent="0">
              <a:buFont typeface="Arial" panose="020B0604020202020204" pitchFamily="34" charset="0"/>
              <a:buNone/>
            </a:pPr>
            <a:r>
              <a:rPr lang="en-US" b="1" dirty="0"/>
              <a:t>OSPI’s Equity and Civil Rights Office</a:t>
            </a:r>
          </a:p>
          <a:p>
            <a:pPr marL="0" indent="0">
              <a:buFont typeface="Arial" panose="020B0604020202020204" pitchFamily="34" charset="0"/>
              <a:buNone/>
            </a:pPr>
            <a:r>
              <a:rPr lang="en-US" dirty="0"/>
              <a:t>(360) 725-6162 | TTY: (360) 664-3631 | </a:t>
            </a:r>
            <a:r>
              <a:rPr lang="en-US" dirty="0">
                <a:hlinkClick r:id="rId4"/>
              </a:rPr>
              <a:t>equity@k12.wa.us</a:t>
            </a:r>
            <a:r>
              <a:rPr lang="en-US" dirty="0"/>
              <a:t> </a:t>
            </a:r>
          </a:p>
        </p:txBody>
      </p:sp>
      <p:pic>
        <p:nvPicPr>
          <p:cNvPr id="4" name="Picture 3" descr="A picture containing dryer&#10;&#10;Description automatically generated">
            <a:extLst>
              <a:ext uri="{FF2B5EF4-FFF2-40B4-BE49-F238E27FC236}">
                <a16:creationId xmlns:a16="http://schemas.microsoft.com/office/drawing/2014/main" id="{1B431F01-5189-4A43-8800-F3766399C1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7142" y="3582194"/>
            <a:ext cx="4934857" cy="3275805"/>
          </a:xfrm>
          <a:prstGeom prst="rect">
            <a:avLst/>
          </a:prstGeom>
        </p:spPr>
      </p:pic>
      <p:sp>
        <p:nvSpPr>
          <p:cNvPr id="3" name="Slide Number Placeholder 2">
            <a:extLst>
              <a:ext uri="{FF2B5EF4-FFF2-40B4-BE49-F238E27FC236}">
                <a16:creationId xmlns:a16="http://schemas.microsoft.com/office/drawing/2014/main" id="{61D179C1-24F2-8F49-5B57-E0ED026AD91D}"/>
              </a:ext>
            </a:extLst>
          </p:cNvPr>
          <p:cNvSpPr>
            <a:spLocks noGrp="1"/>
          </p:cNvSpPr>
          <p:nvPr>
            <p:ph type="sldNum" sz="quarter" idx="4"/>
          </p:nvPr>
        </p:nvSpPr>
        <p:spPr/>
        <p:txBody>
          <a:bodyPr/>
          <a:lstStyle/>
          <a:p>
            <a:fld id="{65248FEF-978F-4B24-93F3-B987601DAD06}" type="slidenum">
              <a:rPr lang="en-US" smtClean="0"/>
              <a:pPr/>
              <a:t>39</a:t>
            </a:fld>
            <a:endParaRPr lang="en-US" dirty="0"/>
          </a:p>
        </p:txBody>
      </p:sp>
    </p:spTree>
    <p:extLst>
      <p:ext uri="{BB962C8B-B14F-4D97-AF65-F5344CB8AC3E}">
        <p14:creationId xmlns:p14="http://schemas.microsoft.com/office/powerpoint/2010/main" val="2102333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B0B37B-E223-6168-5662-1A596792C2B4}"/>
              </a:ext>
            </a:extLst>
          </p:cNvPr>
          <p:cNvSpPr>
            <a:spLocks noGrp="1"/>
          </p:cNvSpPr>
          <p:nvPr>
            <p:ph type="title"/>
          </p:nvPr>
        </p:nvSpPr>
        <p:spPr/>
        <p:txBody>
          <a:bodyPr/>
          <a:lstStyle/>
          <a:p>
            <a:r>
              <a:rPr lang="en-US" dirty="0"/>
              <a:t>Today’s Focus: Protecting Students</a:t>
            </a:r>
          </a:p>
        </p:txBody>
      </p:sp>
      <p:sp>
        <p:nvSpPr>
          <p:cNvPr id="6" name="Content Placeholder 5">
            <a:extLst>
              <a:ext uri="{FF2B5EF4-FFF2-40B4-BE49-F238E27FC236}">
                <a16:creationId xmlns:a16="http://schemas.microsoft.com/office/drawing/2014/main" id="{518290B4-EA11-5239-C9F0-F27C3615083F}"/>
              </a:ext>
            </a:extLst>
          </p:cNvPr>
          <p:cNvSpPr>
            <a:spLocks noGrp="1"/>
          </p:cNvSpPr>
          <p:nvPr>
            <p:ph idx="1"/>
          </p:nvPr>
        </p:nvSpPr>
        <p:spPr>
          <a:xfrm>
            <a:off x="838200" y="1574799"/>
            <a:ext cx="10515600" cy="4506687"/>
          </a:xfrm>
        </p:spPr>
        <p:txBody>
          <a:bodyPr>
            <a:normAutofit/>
          </a:bodyPr>
          <a:lstStyle/>
          <a:p>
            <a:pPr marL="0" indent="0">
              <a:spcAft>
                <a:spcPts val="600"/>
              </a:spcAft>
              <a:buNone/>
            </a:pPr>
            <a:r>
              <a:rPr lang="en-US" dirty="0"/>
              <a:t>While federal and state laws also protect school employees from discrimination, today’s focus is on protecting students.</a:t>
            </a:r>
            <a:endParaRPr lang="en-US" sz="2400" b="1" dirty="0"/>
          </a:p>
          <a:p>
            <a:pPr marL="0" indent="0">
              <a:buNone/>
            </a:pPr>
            <a:r>
              <a:rPr lang="en-US" sz="2400" b="1" dirty="0"/>
              <a:t>For more information about employment discrimination</a:t>
            </a:r>
            <a:r>
              <a:rPr lang="en-US" sz="2400" dirty="0"/>
              <a:t>, including our LEA’s policies and procedures:</a:t>
            </a:r>
          </a:p>
          <a:p>
            <a:pPr>
              <a:lnSpc>
                <a:spcPct val="100000"/>
              </a:lnSpc>
            </a:pPr>
            <a:r>
              <a:rPr lang="en-US" sz="2200" dirty="0"/>
              <a:t>Nondiscrimination policy and complaint procedure: </a:t>
            </a:r>
            <a:r>
              <a:rPr lang="en-US" sz="2200" dirty="0">
                <a:highlight>
                  <a:srgbClr val="FFFF00"/>
                </a:highlight>
              </a:rPr>
              <a:t>[</a:t>
            </a:r>
            <a:r>
              <a:rPr lang="en-US" sz="2200" dirty="0">
                <a:solidFill>
                  <a:srgbClr val="FF0000"/>
                </a:solidFill>
                <a:highlight>
                  <a:srgbClr val="FFFF00"/>
                </a:highlight>
              </a:rPr>
              <a:t>Policy #</a:t>
            </a:r>
            <a:r>
              <a:rPr lang="en-US" sz="2200" dirty="0">
                <a:highlight>
                  <a:srgbClr val="FFFF00"/>
                </a:highlight>
              </a:rPr>
              <a:t> | </a:t>
            </a:r>
            <a:r>
              <a:rPr lang="en-US" sz="2200" dirty="0">
                <a:solidFill>
                  <a:srgbClr val="FF0000"/>
                </a:solidFill>
                <a:highlight>
                  <a:srgbClr val="FFFF00"/>
                </a:highlight>
              </a:rPr>
              <a:t>Procedure #</a:t>
            </a:r>
            <a:r>
              <a:rPr lang="en-US" sz="2200" dirty="0">
                <a:highlight>
                  <a:srgbClr val="FFFF00"/>
                </a:highlight>
              </a:rPr>
              <a:t>]</a:t>
            </a:r>
          </a:p>
          <a:p>
            <a:pPr>
              <a:lnSpc>
                <a:spcPct val="100000"/>
              </a:lnSpc>
            </a:pPr>
            <a:r>
              <a:rPr lang="en-US" sz="2200" dirty="0"/>
              <a:t>Sex discrimination policy and complaint procedure: </a:t>
            </a:r>
            <a:r>
              <a:rPr lang="en-US" sz="2200" dirty="0">
                <a:highlight>
                  <a:srgbClr val="FFFF00"/>
                </a:highlight>
              </a:rPr>
              <a:t>[</a:t>
            </a:r>
            <a:r>
              <a:rPr lang="en-US" sz="2200" dirty="0">
                <a:solidFill>
                  <a:srgbClr val="FF0000"/>
                </a:solidFill>
                <a:highlight>
                  <a:srgbClr val="FFFF00"/>
                </a:highlight>
              </a:rPr>
              <a:t>Policy #</a:t>
            </a:r>
            <a:r>
              <a:rPr lang="en-US" sz="2200" dirty="0">
                <a:highlight>
                  <a:srgbClr val="FFFF00"/>
                </a:highlight>
              </a:rPr>
              <a:t> | </a:t>
            </a:r>
            <a:r>
              <a:rPr lang="en-US" sz="2200" dirty="0">
                <a:solidFill>
                  <a:srgbClr val="FF0000"/>
                </a:solidFill>
                <a:highlight>
                  <a:srgbClr val="FFFF00"/>
                </a:highlight>
              </a:rPr>
              <a:t>Procedure #</a:t>
            </a:r>
            <a:r>
              <a:rPr lang="en-US" sz="2200" dirty="0">
                <a:highlight>
                  <a:srgbClr val="FFFF00"/>
                </a:highlight>
              </a:rPr>
              <a:t>]</a:t>
            </a:r>
            <a:endParaRPr lang="en-US" sz="800" dirty="0">
              <a:highlight>
                <a:srgbClr val="FFFF00"/>
              </a:highlight>
            </a:endParaRPr>
          </a:p>
          <a:p>
            <a:pPr marL="0" indent="0">
              <a:lnSpc>
                <a:spcPct val="100000"/>
              </a:lnSpc>
              <a:buNone/>
            </a:pPr>
            <a:endParaRPr lang="en-US" sz="600" b="1" dirty="0"/>
          </a:p>
          <a:p>
            <a:pPr marL="0" indent="0">
              <a:lnSpc>
                <a:spcPct val="100000"/>
              </a:lnSpc>
              <a:buNone/>
            </a:pPr>
            <a:r>
              <a:rPr lang="en-US" sz="2400" b="1" dirty="0"/>
              <a:t>Other agencies that focus on employment discrimination</a:t>
            </a:r>
            <a:r>
              <a:rPr lang="en-US" sz="2400" dirty="0"/>
              <a:t>:</a:t>
            </a:r>
          </a:p>
          <a:p>
            <a:pPr>
              <a:lnSpc>
                <a:spcPct val="100000"/>
              </a:lnSpc>
            </a:pPr>
            <a:r>
              <a:rPr lang="en-US" sz="2200" dirty="0"/>
              <a:t>U.S. Equal Employment Opportunities Commission | </a:t>
            </a:r>
            <a:r>
              <a:rPr lang="en-US" sz="2200" dirty="0">
                <a:hlinkClick r:id="rId3"/>
              </a:rPr>
              <a:t>www.eeoc.gov</a:t>
            </a:r>
            <a:r>
              <a:rPr lang="en-US" sz="2200" dirty="0"/>
              <a:t> </a:t>
            </a:r>
          </a:p>
          <a:p>
            <a:pPr>
              <a:lnSpc>
                <a:spcPct val="100000"/>
              </a:lnSpc>
            </a:pPr>
            <a:r>
              <a:rPr lang="en-US" sz="2200" dirty="0"/>
              <a:t>Washington State Human Rights Commission | </a:t>
            </a:r>
            <a:r>
              <a:rPr lang="en-US" sz="2200" dirty="0">
                <a:hlinkClick r:id="rId4"/>
              </a:rPr>
              <a:t>www.hum.wa.gov</a:t>
            </a:r>
            <a:r>
              <a:rPr lang="en-US" sz="2200" dirty="0"/>
              <a:t> </a:t>
            </a:r>
          </a:p>
        </p:txBody>
      </p:sp>
    </p:spTree>
    <p:extLst>
      <p:ext uri="{BB962C8B-B14F-4D97-AF65-F5344CB8AC3E}">
        <p14:creationId xmlns:p14="http://schemas.microsoft.com/office/powerpoint/2010/main" val="2743291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2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BD216-8CCE-12B9-1E50-C0FC38175D1D}"/>
              </a:ext>
            </a:extLst>
          </p:cNvPr>
          <p:cNvSpPr>
            <a:spLocks noGrp="1"/>
          </p:cNvSpPr>
          <p:nvPr>
            <p:ph type="title"/>
          </p:nvPr>
        </p:nvSpPr>
        <p:spPr/>
        <p:txBody>
          <a:bodyPr anchor="b">
            <a:normAutofit/>
          </a:bodyPr>
          <a:lstStyle/>
          <a:p>
            <a:r>
              <a:rPr lang="en-US" dirty="0"/>
              <a:t>Preventing and Recognizing Discrimination</a:t>
            </a:r>
            <a:endParaRPr lang="en-US" sz="2800" dirty="0"/>
          </a:p>
        </p:txBody>
      </p:sp>
      <p:sp>
        <p:nvSpPr>
          <p:cNvPr id="3" name="Text Placeholder 2">
            <a:extLst>
              <a:ext uri="{FF2B5EF4-FFF2-40B4-BE49-F238E27FC236}">
                <a16:creationId xmlns:a16="http://schemas.microsoft.com/office/drawing/2014/main" id="{0C117D83-A91D-C29D-BEDD-FCAD78AD852B}"/>
              </a:ext>
            </a:extLst>
          </p:cNvPr>
          <p:cNvSpPr>
            <a:spLocks noGrp="1"/>
          </p:cNvSpPr>
          <p:nvPr>
            <p:ph type="body" idx="1"/>
          </p:nvPr>
        </p:nvSpPr>
        <p:spPr/>
        <p:txBody>
          <a:bodyPr/>
          <a:lstStyle/>
          <a:p>
            <a:r>
              <a:rPr lang="en-US" sz="2400" i="1" dirty="0"/>
              <a:t>What is discrimination? What are some common forms of discrimination that are seen in schools? What is the difference between Harassment, Intimidation &amp; Bullying (HIB) and discriminatory harassment? What is sexual harassment?</a:t>
            </a:r>
            <a:endParaRPr lang="en-US" dirty="0"/>
          </a:p>
        </p:txBody>
      </p:sp>
    </p:spTree>
    <p:extLst>
      <p:ext uri="{BB962C8B-B14F-4D97-AF65-F5344CB8AC3E}">
        <p14:creationId xmlns:p14="http://schemas.microsoft.com/office/powerpoint/2010/main" val="1237935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b="1" dirty="0"/>
              <a:t>Discrimination</a:t>
            </a:r>
          </a:p>
        </p:txBody>
      </p:sp>
      <p:sp>
        <p:nvSpPr>
          <p:cNvPr id="6" name="Slide Number Placeholder 5" hidden="1"/>
          <p:cNvSpPr>
            <a:spLocks noGrp="1"/>
          </p:cNvSpPr>
          <p:nvPr>
            <p:ph type="sldNum" sz="quarter" idx="4294967295"/>
          </p:nvPr>
        </p:nvSpPr>
        <p:spPr>
          <a:xfrm>
            <a:off x="7425345" y="5979195"/>
            <a:ext cx="984019" cy="361438"/>
          </a:xfrm>
          <a:prstGeom prst="rect">
            <a:avLst/>
          </a:prstGeom>
        </p:spPr>
        <p:txBody>
          <a:bodyPr vert="horz" lIns="91440" tIns="45720" rIns="91440" bIns="45720" rtlCol="0" anchor="ctr"/>
          <a:lstStyle>
            <a:defPPr>
              <a:defRPr lang="en-US"/>
            </a:defPPr>
            <a:lvl1pPr marL="0" algn="r" defTabSz="457200" rtl="0" eaLnBrk="1" latinLnBrk="0" hangingPunct="1">
              <a:defRPr sz="788"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113E31D-E2AB-40D1-8B51-AFA5AFEF393A}" type="slidenum">
              <a:rPr lang="en-US" smtClean="0"/>
              <a:pPr>
                <a:spcAft>
                  <a:spcPts val="600"/>
                </a:spcAft>
              </a:pPr>
              <a:t>6</a:t>
            </a:fld>
            <a:endParaRPr lang="en-US"/>
          </a:p>
        </p:txBody>
      </p:sp>
      <p:sp>
        <p:nvSpPr>
          <p:cNvPr id="4" name="Content Placeholder 3">
            <a:extLst>
              <a:ext uri="{FF2B5EF4-FFF2-40B4-BE49-F238E27FC236}">
                <a16:creationId xmlns:a16="http://schemas.microsoft.com/office/drawing/2014/main" id="{599928ED-5DED-014A-5F96-884C01C412DC}"/>
              </a:ext>
            </a:extLst>
          </p:cNvPr>
          <p:cNvSpPr>
            <a:spLocks noGrp="1"/>
          </p:cNvSpPr>
          <p:nvPr>
            <p:ph idx="1"/>
          </p:nvPr>
        </p:nvSpPr>
        <p:spPr>
          <a:xfrm>
            <a:off x="838200" y="2184627"/>
            <a:ext cx="4406900" cy="2488746"/>
          </a:xfrm>
        </p:spPr>
        <p:txBody>
          <a:bodyPr anchor="t">
            <a:normAutofit lnSpcReduction="10000"/>
          </a:bodyPr>
          <a:lstStyle/>
          <a:p>
            <a:pPr marL="0" indent="0">
              <a:buNone/>
            </a:pPr>
            <a:r>
              <a:rPr lang="en-US" sz="3200" dirty="0"/>
              <a:t>Discrimination is the </a:t>
            </a:r>
            <a:r>
              <a:rPr lang="en-US" sz="3200" b="1" dirty="0">
                <a:solidFill>
                  <a:schemeClr val="accent4">
                    <a:lumMod val="50000"/>
                  </a:schemeClr>
                </a:solidFill>
              </a:rPr>
              <a:t>unfair or unequal treatment </a:t>
            </a:r>
            <a:r>
              <a:rPr lang="en-US" sz="3200" dirty="0"/>
              <a:t>of a person or group because they are part of a </a:t>
            </a:r>
            <a:r>
              <a:rPr lang="en-US" sz="3200" b="1" dirty="0">
                <a:solidFill>
                  <a:schemeClr val="accent4">
                    <a:lumMod val="50000"/>
                  </a:schemeClr>
                </a:solidFill>
              </a:rPr>
              <a:t>protected class</a:t>
            </a:r>
            <a:r>
              <a:rPr lang="en-US" sz="3200" dirty="0"/>
              <a:t>.</a:t>
            </a:r>
          </a:p>
        </p:txBody>
      </p:sp>
      <p:pic>
        <p:nvPicPr>
          <p:cNvPr id="3" name="Picture 2" descr="Image of blue stick figures holding hands in a circle, with an orange stick figure outside of the circle " title="Left out">
            <a:extLst>
              <a:ext uri="{FF2B5EF4-FFF2-40B4-BE49-F238E27FC236}">
                <a16:creationId xmlns:a16="http://schemas.microsoft.com/office/drawing/2014/main" id="{CB20667F-0EA9-27E9-A37A-94E7C1353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5442" y="2117962"/>
            <a:ext cx="4840558" cy="2622076"/>
          </a:xfrm>
          <a:prstGeom prst="rect">
            <a:avLst/>
          </a:prstGeom>
        </p:spPr>
      </p:pic>
    </p:spTree>
    <p:extLst>
      <p:ext uri="{BB962C8B-B14F-4D97-AF65-F5344CB8AC3E}">
        <p14:creationId xmlns:p14="http://schemas.microsoft.com/office/powerpoint/2010/main" val="2035213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DF529-E887-A235-E762-50F2B0BFB254}"/>
              </a:ext>
            </a:extLst>
          </p:cNvPr>
          <p:cNvSpPr>
            <a:spLocks noGrp="1"/>
          </p:cNvSpPr>
          <p:nvPr>
            <p:ph type="title"/>
          </p:nvPr>
        </p:nvSpPr>
        <p:spPr>
          <a:xfrm>
            <a:off x="1051467" y="447428"/>
            <a:ext cx="10515600" cy="874774"/>
          </a:xfrm>
        </p:spPr>
        <p:txBody>
          <a:bodyPr anchor="t">
            <a:normAutofit/>
          </a:bodyPr>
          <a:lstStyle/>
          <a:p>
            <a:r>
              <a:rPr lang="en-US" dirty="0"/>
              <a:t>Protected classes in Washington are:</a:t>
            </a:r>
          </a:p>
        </p:txBody>
      </p:sp>
      <p:graphicFrame>
        <p:nvGraphicFramePr>
          <p:cNvPr id="4" name="Content Placeholder 3">
            <a:extLst>
              <a:ext uri="{FF2B5EF4-FFF2-40B4-BE49-F238E27FC236}">
                <a16:creationId xmlns:a16="http://schemas.microsoft.com/office/drawing/2014/main" id="{09DCDF7F-8FE3-9998-08C3-18902186696B}"/>
              </a:ext>
            </a:extLst>
          </p:cNvPr>
          <p:cNvGraphicFramePr>
            <a:graphicFrameLocks noGrp="1"/>
          </p:cNvGraphicFramePr>
          <p:nvPr>
            <p:ph idx="1"/>
            <p:extLst>
              <p:ext uri="{D42A27DB-BD31-4B8C-83A1-F6EECF244321}">
                <p14:modId xmlns:p14="http://schemas.microsoft.com/office/powerpoint/2010/main" val="1314184207"/>
              </p:ext>
            </p:extLst>
          </p:nvPr>
        </p:nvGraphicFramePr>
        <p:xfrm>
          <a:off x="497932" y="1384300"/>
          <a:ext cx="11196135" cy="4584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BF18AFA-486F-F07D-7BA6-8853F1D81199}"/>
              </a:ext>
            </a:extLst>
          </p:cNvPr>
          <p:cNvSpPr txBox="1"/>
          <p:nvPr/>
        </p:nvSpPr>
        <p:spPr>
          <a:xfrm>
            <a:off x="8914814" y="6030666"/>
            <a:ext cx="2171700" cy="400110"/>
          </a:xfrm>
          <a:prstGeom prst="rect">
            <a:avLst/>
          </a:prstGeom>
          <a:noFill/>
        </p:spPr>
        <p:txBody>
          <a:bodyPr wrap="square" rtlCol="0">
            <a:spAutoFit/>
          </a:bodyPr>
          <a:lstStyle/>
          <a:p>
            <a:r>
              <a:rPr lang="en-US" sz="2000" dirty="0"/>
              <a:t>RCW 28A.642.010</a:t>
            </a:r>
          </a:p>
        </p:txBody>
      </p:sp>
    </p:spTree>
    <p:extLst>
      <p:ext uri="{BB962C8B-B14F-4D97-AF65-F5344CB8AC3E}">
        <p14:creationId xmlns:p14="http://schemas.microsoft.com/office/powerpoint/2010/main" val="4135274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4E18F-A113-70E8-37BD-8E544A2E872C}"/>
              </a:ext>
            </a:extLst>
          </p:cNvPr>
          <p:cNvSpPr>
            <a:spLocks noGrp="1"/>
          </p:cNvSpPr>
          <p:nvPr>
            <p:ph type="title"/>
          </p:nvPr>
        </p:nvSpPr>
        <p:spPr>
          <a:xfrm>
            <a:off x="838200" y="541337"/>
            <a:ext cx="10515600" cy="1325563"/>
          </a:xfrm>
        </p:spPr>
        <p:txBody>
          <a:bodyPr>
            <a:normAutofit/>
          </a:bodyPr>
          <a:lstStyle/>
          <a:p>
            <a:r>
              <a:rPr lang="en-US" dirty="0"/>
              <a:t>Two common forms of discrimination seen in schools involve:</a:t>
            </a:r>
          </a:p>
        </p:txBody>
      </p:sp>
      <p:graphicFrame>
        <p:nvGraphicFramePr>
          <p:cNvPr id="7" name="Content Placeholder 6">
            <a:extLst>
              <a:ext uri="{FF2B5EF4-FFF2-40B4-BE49-F238E27FC236}">
                <a16:creationId xmlns:a16="http://schemas.microsoft.com/office/drawing/2014/main" id="{36DA139A-89CA-8F38-5F31-EE62FE631862}"/>
              </a:ext>
            </a:extLst>
          </p:cNvPr>
          <p:cNvGraphicFramePr>
            <a:graphicFrameLocks noGrp="1"/>
          </p:cNvGraphicFramePr>
          <p:nvPr>
            <p:ph sz="half" idx="2"/>
            <p:extLst>
              <p:ext uri="{D42A27DB-BD31-4B8C-83A1-F6EECF244321}">
                <p14:modId xmlns:p14="http://schemas.microsoft.com/office/powerpoint/2010/main" val="3144281393"/>
              </p:ext>
            </p:extLst>
          </p:nvPr>
        </p:nvGraphicFramePr>
        <p:xfrm>
          <a:off x="838200" y="1866900"/>
          <a:ext cx="10515600" cy="3924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7795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6CEE9-909D-6921-6B61-CDABC1A7527F}"/>
              </a:ext>
            </a:extLst>
          </p:cNvPr>
          <p:cNvSpPr>
            <a:spLocks noGrp="1"/>
          </p:cNvSpPr>
          <p:nvPr>
            <p:ph type="title"/>
          </p:nvPr>
        </p:nvSpPr>
        <p:spPr/>
        <p:txBody>
          <a:bodyPr/>
          <a:lstStyle/>
          <a:p>
            <a:r>
              <a:rPr lang="en-US" b="1" dirty="0"/>
              <a:t>Access to School Programs &amp; Activities</a:t>
            </a:r>
          </a:p>
        </p:txBody>
      </p:sp>
      <p:sp>
        <p:nvSpPr>
          <p:cNvPr id="6" name="Content Placeholder 5">
            <a:extLst>
              <a:ext uri="{FF2B5EF4-FFF2-40B4-BE49-F238E27FC236}">
                <a16:creationId xmlns:a16="http://schemas.microsoft.com/office/drawing/2014/main" id="{7549CAFF-3A46-FFBC-8B5F-274C1000F82F}"/>
              </a:ext>
            </a:extLst>
          </p:cNvPr>
          <p:cNvSpPr>
            <a:spLocks noGrp="1"/>
          </p:cNvSpPr>
          <p:nvPr>
            <p:ph sz="half" idx="1"/>
          </p:nvPr>
        </p:nvSpPr>
        <p:spPr>
          <a:xfrm>
            <a:off x="838199" y="1550988"/>
            <a:ext cx="10700059" cy="1133475"/>
          </a:xfrm>
        </p:spPr>
        <p:txBody>
          <a:bodyPr>
            <a:normAutofit/>
          </a:bodyPr>
          <a:lstStyle/>
          <a:p>
            <a:pPr marL="0" indent="0">
              <a:buNone/>
            </a:pPr>
            <a:r>
              <a:rPr lang="en-US" sz="3600" dirty="0"/>
              <a:t>Every student should have </a:t>
            </a:r>
            <a:r>
              <a:rPr lang="en-US" sz="3600" b="1" dirty="0">
                <a:solidFill>
                  <a:schemeClr val="accent1"/>
                </a:solidFill>
              </a:rPr>
              <a:t>equal access </a:t>
            </a:r>
            <a:r>
              <a:rPr lang="en-US" sz="3600" dirty="0"/>
              <a:t>to any of their school’s programs and activities.</a:t>
            </a:r>
          </a:p>
        </p:txBody>
      </p:sp>
      <p:pic>
        <p:nvPicPr>
          <p:cNvPr id="15" name="Picture 14" descr="Yellow school bus">
            <a:extLst>
              <a:ext uri="{FF2B5EF4-FFF2-40B4-BE49-F238E27FC236}">
                <a16:creationId xmlns:a16="http://schemas.microsoft.com/office/drawing/2014/main" id="{98046F60-073C-4A01-D770-D7E5B37A622F}"/>
              </a:ext>
            </a:extLst>
          </p:cNvPr>
          <p:cNvPicPr>
            <a:picLocks noChangeAspect="1"/>
          </p:cNvPicPr>
          <p:nvPr/>
        </p:nvPicPr>
        <p:blipFill>
          <a:blip r:embed="rId3" cstate="print">
            <a:extLst>
              <a:ext uri="{28A0092B-C50C-407E-A947-70E740481C1C}">
                <a14:useLocalDpi xmlns:a14="http://schemas.microsoft.com/office/drawing/2010/main" val="0"/>
              </a:ext>
            </a:extLst>
          </a:blip>
          <a:srcRect l="12195" r="12195"/>
          <a:stretch/>
        </p:blipFill>
        <p:spPr>
          <a:xfrm>
            <a:off x="8137776" y="2922588"/>
            <a:ext cx="3216024" cy="2835609"/>
          </a:xfrm>
          <a:prstGeom prst="rect">
            <a:avLst/>
          </a:prstGeom>
        </p:spPr>
      </p:pic>
      <p:pic>
        <p:nvPicPr>
          <p:cNvPr id="31" name="Picture 30" descr="Student in wheelchair studying">
            <a:extLst>
              <a:ext uri="{FF2B5EF4-FFF2-40B4-BE49-F238E27FC236}">
                <a16:creationId xmlns:a16="http://schemas.microsoft.com/office/drawing/2014/main" id="{FD19FEBB-98AC-A13B-2560-F5ED2F6165D9}"/>
              </a:ext>
            </a:extLst>
          </p:cNvPr>
          <p:cNvPicPr>
            <a:picLocks noChangeAspect="1"/>
          </p:cNvPicPr>
          <p:nvPr/>
        </p:nvPicPr>
        <p:blipFill>
          <a:blip r:embed="rId4" cstate="print">
            <a:extLst>
              <a:ext uri="{28A0092B-C50C-407E-A947-70E740481C1C}">
                <a14:useLocalDpi xmlns:a14="http://schemas.microsoft.com/office/drawing/2010/main" val="0"/>
              </a:ext>
            </a:extLst>
          </a:blip>
          <a:srcRect l="9259" r="17252"/>
          <a:stretch/>
        </p:blipFill>
        <p:spPr>
          <a:xfrm>
            <a:off x="838199" y="2922588"/>
            <a:ext cx="3124200" cy="2835609"/>
          </a:xfrm>
          <a:prstGeom prst="rect">
            <a:avLst/>
          </a:prstGeom>
        </p:spPr>
      </p:pic>
      <p:pic>
        <p:nvPicPr>
          <p:cNvPr id="33" name="Picture 32" descr="Children in a huddle">
            <a:extLst>
              <a:ext uri="{FF2B5EF4-FFF2-40B4-BE49-F238E27FC236}">
                <a16:creationId xmlns:a16="http://schemas.microsoft.com/office/drawing/2014/main" id="{6DB35303-624E-8DE5-1A63-352ADC5432A1}"/>
              </a:ext>
            </a:extLst>
          </p:cNvPr>
          <p:cNvPicPr>
            <a:picLocks noChangeAspect="1"/>
          </p:cNvPicPr>
          <p:nvPr/>
        </p:nvPicPr>
        <p:blipFill>
          <a:blip r:embed="rId5" cstate="print">
            <a:extLst>
              <a:ext uri="{28A0092B-C50C-407E-A947-70E740481C1C}">
                <a14:useLocalDpi xmlns:a14="http://schemas.microsoft.com/office/drawing/2010/main" val="0"/>
              </a:ext>
            </a:extLst>
          </a:blip>
          <a:srcRect l="14406"/>
          <a:stretch/>
        </p:blipFill>
        <p:spPr>
          <a:xfrm>
            <a:off x="4275664" y="2922588"/>
            <a:ext cx="3640671" cy="2835608"/>
          </a:xfrm>
          <a:prstGeom prst="rect">
            <a:avLst/>
          </a:prstGeom>
        </p:spPr>
      </p:pic>
      <p:sp>
        <p:nvSpPr>
          <p:cNvPr id="36" name="TextBox 35">
            <a:extLst>
              <a:ext uri="{FF2B5EF4-FFF2-40B4-BE49-F238E27FC236}">
                <a16:creationId xmlns:a16="http://schemas.microsoft.com/office/drawing/2014/main" id="{D6A65D98-370A-32FE-EAB7-2F6EFBC0E1BF}"/>
              </a:ext>
            </a:extLst>
          </p:cNvPr>
          <p:cNvSpPr txBox="1"/>
          <p:nvPr/>
        </p:nvSpPr>
        <p:spPr>
          <a:xfrm>
            <a:off x="1650999" y="5760118"/>
            <a:ext cx="1498600" cy="400110"/>
          </a:xfrm>
          <a:prstGeom prst="rect">
            <a:avLst/>
          </a:prstGeom>
          <a:noFill/>
        </p:spPr>
        <p:txBody>
          <a:bodyPr wrap="square" rtlCol="0">
            <a:spAutoFit/>
          </a:bodyPr>
          <a:lstStyle/>
          <a:p>
            <a:r>
              <a:rPr lang="en-US" sz="2000" dirty="0"/>
              <a:t>Academics</a:t>
            </a:r>
          </a:p>
        </p:txBody>
      </p:sp>
      <p:sp>
        <p:nvSpPr>
          <p:cNvPr id="37" name="TextBox 36">
            <a:extLst>
              <a:ext uri="{FF2B5EF4-FFF2-40B4-BE49-F238E27FC236}">
                <a16:creationId xmlns:a16="http://schemas.microsoft.com/office/drawing/2014/main" id="{888F90D5-789A-EE68-E371-AE4E135951D2}"/>
              </a:ext>
            </a:extLst>
          </p:cNvPr>
          <p:cNvSpPr txBox="1"/>
          <p:nvPr/>
        </p:nvSpPr>
        <p:spPr>
          <a:xfrm>
            <a:off x="5091035" y="5758196"/>
            <a:ext cx="2009928" cy="400110"/>
          </a:xfrm>
          <a:prstGeom prst="rect">
            <a:avLst/>
          </a:prstGeom>
          <a:noFill/>
        </p:spPr>
        <p:txBody>
          <a:bodyPr wrap="square" rtlCol="0">
            <a:spAutoFit/>
          </a:bodyPr>
          <a:lstStyle/>
          <a:p>
            <a:r>
              <a:rPr lang="en-US" sz="2000" dirty="0"/>
              <a:t>Extracurriculars</a:t>
            </a:r>
          </a:p>
        </p:txBody>
      </p:sp>
      <p:sp>
        <p:nvSpPr>
          <p:cNvPr id="38" name="TextBox 37">
            <a:extLst>
              <a:ext uri="{FF2B5EF4-FFF2-40B4-BE49-F238E27FC236}">
                <a16:creationId xmlns:a16="http://schemas.microsoft.com/office/drawing/2014/main" id="{64E09346-0464-3809-5CA9-700388670A1E}"/>
              </a:ext>
            </a:extLst>
          </p:cNvPr>
          <p:cNvSpPr txBox="1"/>
          <p:nvPr/>
        </p:nvSpPr>
        <p:spPr>
          <a:xfrm>
            <a:off x="8740824" y="5758196"/>
            <a:ext cx="2009928" cy="400110"/>
          </a:xfrm>
          <a:prstGeom prst="rect">
            <a:avLst/>
          </a:prstGeom>
          <a:noFill/>
        </p:spPr>
        <p:txBody>
          <a:bodyPr wrap="square" rtlCol="0">
            <a:spAutoFit/>
          </a:bodyPr>
          <a:lstStyle/>
          <a:p>
            <a:r>
              <a:rPr lang="en-US" sz="2000" dirty="0"/>
              <a:t>Transportation</a:t>
            </a:r>
          </a:p>
        </p:txBody>
      </p:sp>
    </p:spTree>
    <p:extLst>
      <p:ext uri="{BB962C8B-B14F-4D97-AF65-F5344CB8AC3E}">
        <p14:creationId xmlns:p14="http://schemas.microsoft.com/office/powerpoint/2010/main" val="1275125722"/>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Sage" id="{C3035920-1C88-48BA-8A5D-A1DC4F8C0FCF}" vid="{74ADBBC8-F5FA-45D4-91E1-E2C84BF22540}"/>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Sage" id="{C3035920-1C88-48BA-8A5D-A1DC4F8C0FCF}" vid="{D619E83D-2A8F-4257-BFCF-5617C9DE77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2937AD44596748A14C8E1ACF322693" ma:contentTypeVersion="4" ma:contentTypeDescription="Create a new document." ma:contentTypeScope="" ma:versionID="105fd7b8b0ca7132d87bd745df833b5d">
  <xsd:schema xmlns:xsd="http://www.w3.org/2001/XMLSchema" xmlns:xs="http://www.w3.org/2001/XMLSchema" xmlns:p="http://schemas.microsoft.com/office/2006/metadata/properties" xmlns:ns2="52d15a3c-6aac-4ce0-8158-93b56f36cf23" targetNamespace="http://schemas.microsoft.com/office/2006/metadata/properties" ma:root="true" ma:fieldsID="8b748e4f458a1b2b30f1d8c95a82d36e" ns2:_="">
    <xsd:import namespace="52d15a3c-6aac-4ce0-8158-93b56f36cf2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d15a3c-6aac-4ce0-8158-93b56f36cf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02E2506-6F46-474D-A8B5-41AA2BE82D9E}">
  <ds:schemaRefs>
    <ds:schemaRef ds:uri="http://schemas.microsoft.com/sharepoint/v3/contenttype/forms"/>
  </ds:schemaRefs>
</ds:datastoreItem>
</file>

<file path=customXml/itemProps2.xml><?xml version="1.0" encoding="utf-8"?>
<ds:datastoreItem xmlns:ds="http://schemas.openxmlformats.org/officeDocument/2006/customXml" ds:itemID="{A5449D2E-43B8-4FCA-94BB-68BE82882A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d15a3c-6aac-4ce0-8158-93b56f36cf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E8CD39-01C8-448B-93E4-657053375E90}">
  <ds:schemaRefs>
    <ds:schemaRef ds:uri="http://schemas.openxmlformats.org/package/2006/metadata/core-properties"/>
    <ds:schemaRef ds:uri="http://purl.org/dc/terms/"/>
    <ds:schemaRef ds:uri="http://www.w3.org/XML/1998/namespace"/>
    <ds:schemaRef ds:uri="52d15a3c-6aac-4ce0-8158-93b56f36cf23"/>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PowerPoint-Template-Sage</Template>
  <TotalTime>17239</TotalTime>
  <Words>7686</Words>
  <Application>Microsoft Office PowerPoint</Application>
  <PresentationFormat>Widescreen</PresentationFormat>
  <Paragraphs>696</Paragraphs>
  <Slides>40</Slides>
  <Notes>40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Aptos</vt:lpstr>
      <vt:lpstr>Arial</vt:lpstr>
      <vt:lpstr>Calibri</vt:lpstr>
      <vt:lpstr>Open Sans</vt:lpstr>
      <vt:lpstr>Segoe UI</vt:lpstr>
      <vt:lpstr>Title Slides</vt:lpstr>
      <vt:lpstr>Content Slides</vt:lpstr>
      <vt:lpstr>Presenter Instructions</vt:lpstr>
      <vt:lpstr>Protecting Students from Discrimination and Eliminating Bias  in Washington Public Schools</vt:lpstr>
      <vt:lpstr>Topics Covered</vt:lpstr>
      <vt:lpstr>Today’s Focus: Protecting Students</vt:lpstr>
      <vt:lpstr>Preventing and Recognizing Discrimination</vt:lpstr>
      <vt:lpstr>Discrimination</vt:lpstr>
      <vt:lpstr>Protected classes in Washington are:</vt:lpstr>
      <vt:lpstr>Two common forms of discrimination seen in schools involve:</vt:lpstr>
      <vt:lpstr>Access to School Programs &amp; Activities</vt:lpstr>
      <vt:lpstr>Equal access to school programs and activities includes:</vt:lpstr>
      <vt:lpstr>Discriminatory Harassment</vt:lpstr>
      <vt:lpstr>Conduct that is based on or motivated by a protected class can look like: </vt:lpstr>
      <vt:lpstr>A “hostile environment” is created when:</vt:lpstr>
      <vt:lpstr>Signs of a hostile environment can include:</vt:lpstr>
      <vt:lpstr>Harassment, Intimidation, &amp; Bullying </vt:lpstr>
      <vt:lpstr>HIB v. Discriminatory Harassment</vt:lpstr>
      <vt:lpstr>Sexual Harassment</vt:lpstr>
      <vt:lpstr>Sexual Harassment</vt:lpstr>
      <vt:lpstr>Sexual Harassment</vt:lpstr>
      <vt:lpstr>Sexual Harassment</vt:lpstr>
      <vt:lpstr>It is up to us to recognize when conduct is potentially discriminatory.</vt:lpstr>
      <vt:lpstr>Responding to Discrimination</vt:lpstr>
      <vt:lpstr>Schools Have A Duty To Respond</vt:lpstr>
      <vt:lpstr>When is a school on notice?</vt:lpstr>
      <vt:lpstr>Promptly Notify the Civil Rights Coordinator</vt:lpstr>
      <vt:lpstr>Discrimination Complaints</vt:lpstr>
      <vt:lpstr>Responding To Verbal Complaints</vt:lpstr>
      <vt:lpstr>Responding To Written Complaints</vt:lpstr>
      <vt:lpstr>Discrimination Complaint Procedure Written Complaints Only</vt:lpstr>
      <vt:lpstr>Complaints Involving HIB and Discriminatory Harassment</vt:lpstr>
      <vt:lpstr>Have questions? Contact a compliance coordinator.</vt:lpstr>
      <vt:lpstr>Eliminating Bias in Schools</vt:lpstr>
      <vt:lpstr>Schools Must Eliminate Bias In:</vt:lpstr>
      <vt:lpstr>Eliminating Bias in Instructional Materials</vt:lpstr>
      <vt:lpstr>Eliminating Bias in Counseling &amp; Guidance</vt:lpstr>
      <vt:lpstr>Eliminating Bias in Student Discipline</vt:lpstr>
      <vt:lpstr>Additional Resources</vt:lpstr>
      <vt:lpstr>For Additional Information</vt:lpstr>
      <vt:lpstr>Contact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Brand</dc:subject>
  <dc:creator>Kasha Roseta</dc:creator>
  <cp:lastModifiedBy>Kasha Roseta</cp:lastModifiedBy>
  <cp:revision>140</cp:revision>
  <dcterms:created xsi:type="dcterms:W3CDTF">2024-06-11T21:39:22Z</dcterms:created>
  <dcterms:modified xsi:type="dcterms:W3CDTF">2024-10-04T21:40:03Z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0x0101004E2937AD44596748A14C8E1ACF322693</vt:lpwstr>
  </property>
  <property fmtid="{D5CDD505-2E9C-101B-9397-08002B2CF9AE}" pid="3" name="Audience">
    <vt:lpwstr>;#General;#</vt:lpwstr>
  </property>
  <property fmtid="{D5CDD505-2E9C-101B-9397-08002B2CF9AE}" pid="4" name="FileCategory">
    <vt:lpwstr>Template</vt:lpwstr>
  </property>
  <property fmtid="{D5CDD505-2E9C-101B-9397-08002B2CF9AE}" pid="5" name="FileOwner">
    <vt:lpwstr>Communications</vt:lpwstr>
  </property>
  <property fmtid="{D5CDD505-2E9C-101B-9397-08002B2CF9AE}" pid="6" name="Audience0">
    <vt:lpwstr>;#New Employees;#</vt:lpwstr>
  </property>
  <property fmtid="{D5CDD505-2E9C-101B-9397-08002B2CF9AE}" pid="7" name="MSIP_Label_9145f431-4c8c-42c6-a5a5-ba6d3bdea585_Enabled">
    <vt:lpwstr>true</vt:lpwstr>
  </property>
  <property fmtid="{D5CDD505-2E9C-101B-9397-08002B2CF9AE}" pid="8" name="MSIP_Label_9145f431-4c8c-42c6-a5a5-ba6d3bdea585_SetDate">
    <vt:lpwstr>2024-06-11T22:43:18Z</vt:lpwstr>
  </property>
  <property fmtid="{D5CDD505-2E9C-101B-9397-08002B2CF9AE}" pid="9" name="MSIP_Label_9145f431-4c8c-42c6-a5a5-ba6d3bdea585_Method">
    <vt:lpwstr>Standard</vt:lpwstr>
  </property>
  <property fmtid="{D5CDD505-2E9C-101B-9397-08002B2CF9AE}" pid="10" name="MSIP_Label_9145f431-4c8c-42c6-a5a5-ba6d3bdea585_Name">
    <vt:lpwstr>defa4170-0d19-0005-0004-bc88714345d2</vt:lpwstr>
  </property>
  <property fmtid="{D5CDD505-2E9C-101B-9397-08002B2CF9AE}" pid="11" name="MSIP_Label_9145f431-4c8c-42c6-a5a5-ba6d3bdea585_SiteId">
    <vt:lpwstr>b2fe5ccf-10a5-46fe-ae45-a0267412af7a</vt:lpwstr>
  </property>
  <property fmtid="{D5CDD505-2E9C-101B-9397-08002B2CF9AE}" pid="12" name="MSIP_Label_9145f431-4c8c-42c6-a5a5-ba6d3bdea585_ActionId">
    <vt:lpwstr>992b8cb0-e453-465f-8bc1-fe94503b12e5</vt:lpwstr>
  </property>
  <property fmtid="{D5CDD505-2E9C-101B-9397-08002B2CF9AE}" pid="13" name="MSIP_Label_9145f431-4c8c-42c6-a5a5-ba6d3bdea585_ContentBits">
    <vt:lpwstr>0</vt:lpwstr>
  </property>
</Properties>
</file>