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comments/modernComment_7BBF5553_BE0FC020.xml" ContentType="application/vnd.ms-powerpoint.comments+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drawings/drawing1.xml" ContentType="application/vnd.openxmlformats-officedocument.drawingml.chartshapes+xml"/>
  <Override PartName="/ppt/notesSlides/notesSlide38.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drawings/drawing2.xml" ContentType="application/vnd.openxmlformats-officedocument.drawingml.chartshapes+xml"/>
  <Override PartName="/ppt/notesSlides/notesSlide39.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drawings/drawing3.xml" ContentType="application/vnd.openxmlformats-officedocument.drawingml.chartshapes+xml"/>
  <Override PartName="/ppt/notesSlides/notesSlide40.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notesSlides/notesSlide41.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97" r:id="rId4"/>
    <p:sldMasterId id="2147483914" r:id="rId5"/>
    <p:sldMasterId id="2147483925" r:id="rId6"/>
  </p:sldMasterIdLst>
  <p:notesMasterIdLst>
    <p:notesMasterId r:id="rId93"/>
  </p:notesMasterIdLst>
  <p:handoutMasterIdLst>
    <p:handoutMasterId r:id="rId94"/>
  </p:handoutMasterIdLst>
  <p:sldIdLst>
    <p:sldId id="2076136723" r:id="rId7"/>
    <p:sldId id="2076136804" r:id="rId8"/>
    <p:sldId id="2076136798" r:id="rId9"/>
    <p:sldId id="2076136799" r:id="rId10"/>
    <p:sldId id="2076136800" r:id="rId11"/>
    <p:sldId id="2076136801" r:id="rId12"/>
    <p:sldId id="265" r:id="rId13"/>
    <p:sldId id="2076136730" r:id="rId14"/>
    <p:sldId id="2076136731" r:id="rId15"/>
    <p:sldId id="2076136732" r:id="rId16"/>
    <p:sldId id="2076136733" r:id="rId17"/>
    <p:sldId id="2076136734" r:id="rId18"/>
    <p:sldId id="2076136815" r:id="rId19"/>
    <p:sldId id="2076136735" r:id="rId20"/>
    <p:sldId id="2076136740" r:id="rId21"/>
    <p:sldId id="2076136776" r:id="rId22"/>
    <p:sldId id="2076136775" r:id="rId23"/>
    <p:sldId id="2076136778" r:id="rId24"/>
    <p:sldId id="2076136741" r:id="rId25"/>
    <p:sldId id="1945" r:id="rId26"/>
    <p:sldId id="2076136762" r:id="rId27"/>
    <p:sldId id="2076136763" r:id="rId28"/>
    <p:sldId id="2076136764" r:id="rId29"/>
    <p:sldId id="2076136765" r:id="rId30"/>
    <p:sldId id="2076136794" r:id="rId31"/>
    <p:sldId id="2076136795" r:id="rId32"/>
    <p:sldId id="2076136796" r:id="rId33"/>
    <p:sldId id="2076136766" r:id="rId34"/>
    <p:sldId id="2076136736" r:id="rId35"/>
    <p:sldId id="2076136767" r:id="rId36"/>
    <p:sldId id="2076136768" r:id="rId37"/>
    <p:sldId id="2076136769" r:id="rId38"/>
    <p:sldId id="2076136737" r:id="rId39"/>
    <p:sldId id="2076136738" r:id="rId40"/>
    <p:sldId id="2076136742" r:id="rId41"/>
    <p:sldId id="2076136743" r:id="rId42"/>
    <p:sldId id="2076136811" r:id="rId43"/>
    <p:sldId id="2076136810" r:id="rId44"/>
    <p:sldId id="2076136812" r:id="rId45"/>
    <p:sldId id="2076136770" r:id="rId46"/>
    <p:sldId id="2076136772" r:id="rId47"/>
    <p:sldId id="2076136780" r:id="rId48"/>
    <p:sldId id="2076136781" r:id="rId49"/>
    <p:sldId id="4729" r:id="rId50"/>
    <p:sldId id="2076136784" r:id="rId51"/>
    <p:sldId id="2076136785" r:id="rId52"/>
    <p:sldId id="2076136802" r:id="rId53"/>
    <p:sldId id="2076136803" r:id="rId54"/>
    <p:sldId id="2076136787" r:id="rId55"/>
    <p:sldId id="2076136788" r:id="rId56"/>
    <p:sldId id="2076136793" r:id="rId57"/>
    <p:sldId id="2076136774" r:id="rId58"/>
    <p:sldId id="2076136773" r:id="rId59"/>
    <p:sldId id="2076136789" r:id="rId60"/>
    <p:sldId id="2076136797" r:id="rId61"/>
    <p:sldId id="2076136805" r:id="rId62"/>
    <p:sldId id="2076136807" r:id="rId63"/>
    <p:sldId id="2076136808" r:id="rId64"/>
    <p:sldId id="2076136809" r:id="rId65"/>
    <p:sldId id="2076136744" r:id="rId66"/>
    <p:sldId id="2076136745" r:id="rId67"/>
    <p:sldId id="2076136813" r:id="rId68"/>
    <p:sldId id="2076136814" r:id="rId69"/>
    <p:sldId id="2076136786" r:id="rId70"/>
    <p:sldId id="2076136746" r:id="rId71"/>
    <p:sldId id="2076136747" r:id="rId72"/>
    <p:sldId id="2076136749" r:id="rId73"/>
    <p:sldId id="2076136750" r:id="rId74"/>
    <p:sldId id="2076136751" r:id="rId75"/>
    <p:sldId id="2076136752" r:id="rId76"/>
    <p:sldId id="2076136753" r:id="rId77"/>
    <p:sldId id="2076136754" r:id="rId78"/>
    <p:sldId id="2076136755" r:id="rId79"/>
    <p:sldId id="2076136756" r:id="rId80"/>
    <p:sldId id="2076136806" r:id="rId81"/>
    <p:sldId id="2076136791" r:id="rId82"/>
    <p:sldId id="2076136792" r:id="rId83"/>
    <p:sldId id="2076136748" r:id="rId84"/>
    <p:sldId id="2076136816" r:id="rId85"/>
    <p:sldId id="2076136757" r:id="rId86"/>
    <p:sldId id="2076136759" r:id="rId87"/>
    <p:sldId id="2076136758" r:id="rId88"/>
    <p:sldId id="2076136761" r:id="rId89"/>
    <p:sldId id="2076136760" r:id="rId90"/>
    <p:sldId id="2076136790" r:id="rId91"/>
    <p:sldId id="269" r:id="rId9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94F63A88-F1F4-6433-78C1-C71D62AD88C2}" name="Krissy Johnson" initials="KJ" userId="S::krissy.johnson@k12.wa.us::c0d9def5-d1ca-4730-b32e-771b04dd9d6b"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40403D"/>
    <a:srgbClr val="424340"/>
    <a:srgbClr val="FBC639"/>
    <a:srgbClr val="FFFFFF"/>
    <a:srgbClr val="F7F5E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842" autoAdjust="0"/>
    <p:restoredTop sz="86385" autoAdjust="0"/>
  </p:normalViewPr>
  <p:slideViewPr>
    <p:cSldViewPr snapToGrid="0">
      <p:cViewPr varScale="1">
        <p:scale>
          <a:sx n="98" d="100"/>
          <a:sy n="98" d="100"/>
        </p:scale>
        <p:origin x="912" y="90"/>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snapToGrid="0">
      <p:cViewPr varScale="1">
        <p:scale>
          <a:sx n="85" d="100"/>
          <a:sy n="85" d="100"/>
        </p:scale>
        <p:origin x="3888"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0.xml"/><Relationship Id="rId21" Type="http://schemas.openxmlformats.org/officeDocument/2006/relationships/slide" Target="slides/slide15.xml"/><Relationship Id="rId42" Type="http://schemas.openxmlformats.org/officeDocument/2006/relationships/slide" Target="slides/slide36.xml"/><Relationship Id="rId47" Type="http://schemas.openxmlformats.org/officeDocument/2006/relationships/slide" Target="slides/slide41.xml"/><Relationship Id="rId63" Type="http://schemas.openxmlformats.org/officeDocument/2006/relationships/slide" Target="slides/slide57.xml"/><Relationship Id="rId68" Type="http://schemas.openxmlformats.org/officeDocument/2006/relationships/slide" Target="slides/slide62.xml"/><Relationship Id="rId84" Type="http://schemas.openxmlformats.org/officeDocument/2006/relationships/slide" Target="slides/slide78.xml"/><Relationship Id="rId89" Type="http://schemas.openxmlformats.org/officeDocument/2006/relationships/slide" Target="slides/slide83.xml"/><Relationship Id="rId16" Type="http://schemas.openxmlformats.org/officeDocument/2006/relationships/slide" Target="slides/slide10.xml"/><Relationship Id="rId11" Type="http://schemas.openxmlformats.org/officeDocument/2006/relationships/slide" Target="slides/slide5.xml"/><Relationship Id="rId32" Type="http://schemas.openxmlformats.org/officeDocument/2006/relationships/slide" Target="slides/slide26.xml"/><Relationship Id="rId37" Type="http://schemas.openxmlformats.org/officeDocument/2006/relationships/slide" Target="slides/slide31.xml"/><Relationship Id="rId53" Type="http://schemas.openxmlformats.org/officeDocument/2006/relationships/slide" Target="slides/slide47.xml"/><Relationship Id="rId58" Type="http://schemas.openxmlformats.org/officeDocument/2006/relationships/slide" Target="slides/slide52.xml"/><Relationship Id="rId74" Type="http://schemas.openxmlformats.org/officeDocument/2006/relationships/slide" Target="slides/slide68.xml"/><Relationship Id="rId79" Type="http://schemas.openxmlformats.org/officeDocument/2006/relationships/slide" Target="slides/slide73.xml"/><Relationship Id="rId5" Type="http://schemas.openxmlformats.org/officeDocument/2006/relationships/slideMaster" Target="slideMasters/slideMaster2.xml"/><Relationship Id="rId90" Type="http://schemas.openxmlformats.org/officeDocument/2006/relationships/slide" Target="slides/slide84.xml"/><Relationship Id="rId95" Type="http://schemas.openxmlformats.org/officeDocument/2006/relationships/presProps" Target="presProps.xml"/><Relationship Id="rId22" Type="http://schemas.openxmlformats.org/officeDocument/2006/relationships/slide" Target="slides/slide16.xml"/><Relationship Id="rId27" Type="http://schemas.openxmlformats.org/officeDocument/2006/relationships/slide" Target="slides/slide21.xml"/><Relationship Id="rId43" Type="http://schemas.openxmlformats.org/officeDocument/2006/relationships/slide" Target="slides/slide37.xml"/><Relationship Id="rId48" Type="http://schemas.openxmlformats.org/officeDocument/2006/relationships/slide" Target="slides/slide42.xml"/><Relationship Id="rId64" Type="http://schemas.openxmlformats.org/officeDocument/2006/relationships/slide" Target="slides/slide58.xml"/><Relationship Id="rId69" Type="http://schemas.openxmlformats.org/officeDocument/2006/relationships/slide" Target="slides/slide63.xml"/><Relationship Id="rId80" Type="http://schemas.openxmlformats.org/officeDocument/2006/relationships/slide" Target="slides/slide74.xml"/><Relationship Id="rId85" Type="http://schemas.openxmlformats.org/officeDocument/2006/relationships/slide" Target="slides/slide79.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slide" Target="slides/slide69.xml"/><Relationship Id="rId83" Type="http://schemas.openxmlformats.org/officeDocument/2006/relationships/slide" Target="slides/slide77.xml"/><Relationship Id="rId88" Type="http://schemas.openxmlformats.org/officeDocument/2006/relationships/slide" Target="slides/slide82.xml"/><Relationship Id="rId91" Type="http://schemas.openxmlformats.org/officeDocument/2006/relationships/slide" Target="slides/slide85.xml"/><Relationship Id="rId9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10" Type="http://schemas.openxmlformats.org/officeDocument/2006/relationships/slide" Target="slides/slide4.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slide" Target="slides/slide67.xml"/><Relationship Id="rId78" Type="http://schemas.openxmlformats.org/officeDocument/2006/relationships/slide" Target="slides/slide72.xml"/><Relationship Id="rId81" Type="http://schemas.openxmlformats.org/officeDocument/2006/relationships/slide" Target="slides/slide75.xml"/><Relationship Id="rId86" Type="http://schemas.openxmlformats.org/officeDocument/2006/relationships/slide" Target="slides/slide80.xml"/><Relationship Id="rId94" Type="http://schemas.openxmlformats.org/officeDocument/2006/relationships/handoutMaster" Target="handoutMasters/handoutMaster1.xml"/><Relationship Id="rId99" Type="http://schemas.microsoft.com/office/2018/10/relationships/authors" Target="authors.xml"/><Relationship Id="rId4" Type="http://schemas.openxmlformats.org/officeDocument/2006/relationships/slideMaster" Target="slideMasters/slideMaster1.xml"/><Relationship Id="rId9" Type="http://schemas.openxmlformats.org/officeDocument/2006/relationships/slide" Target="slides/slide3.xml"/><Relationship Id="rId13" Type="http://schemas.openxmlformats.org/officeDocument/2006/relationships/slide" Target="slides/slide7.xml"/><Relationship Id="rId18" Type="http://schemas.openxmlformats.org/officeDocument/2006/relationships/slide" Target="slides/slide12.xml"/><Relationship Id="rId39" Type="http://schemas.openxmlformats.org/officeDocument/2006/relationships/slide" Target="slides/slide33.xml"/><Relationship Id="rId34" Type="http://schemas.openxmlformats.org/officeDocument/2006/relationships/slide" Target="slides/slide28.xml"/><Relationship Id="rId50" Type="http://schemas.openxmlformats.org/officeDocument/2006/relationships/slide" Target="slides/slide44.xml"/><Relationship Id="rId55" Type="http://schemas.openxmlformats.org/officeDocument/2006/relationships/slide" Target="slides/slide49.xml"/><Relationship Id="rId76" Type="http://schemas.openxmlformats.org/officeDocument/2006/relationships/slide" Target="slides/slide70.xml"/><Relationship Id="rId97"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slide" Target="slides/slide65.xml"/><Relationship Id="rId92" Type="http://schemas.openxmlformats.org/officeDocument/2006/relationships/slide" Target="slides/slide86.xml"/><Relationship Id="rId2" Type="http://schemas.openxmlformats.org/officeDocument/2006/relationships/customXml" Target="../customXml/item2.xml"/><Relationship Id="rId29" Type="http://schemas.openxmlformats.org/officeDocument/2006/relationships/slide" Target="slides/slide23.xml"/><Relationship Id="rId24" Type="http://schemas.openxmlformats.org/officeDocument/2006/relationships/slide" Target="slides/slide18.xml"/><Relationship Id="rId40" Type="http://schemas.openxmlformats.org/officeDocument/2006/relationships/slide" Target="slides/slide34.xml"/><Relationship Id="rId45" Type="http://schemas.openxmlformats.org/officeDocument/2006/relationships/slide" Target="slides/slide39.xml"/><Relationship Id="rId66" Type="http://schemas.openxmlformats.org/officeDocument/2006/relationships/slide" Target="slides/slide60.xml"/><Relationship Id="rId87" Type="http://schemas.openxmlformats.org/officeDocument/2006/relationships/slide" Target="slides/slide81.xml"/><Relationship Id="rId61" Type="http://schemas.openxmlformats.org/officeDocument/2006/relationships/slide" Target="slides/slide55.xml"/><Relationship Id="rId82" Type="http://schemas.openxmlformats.org/officeDocument/2006/relationships/slide" Target="slides/slide76.xml"/><Relationship Id="rId19" Type="http://schemas.openxmlformats.org/officeDocument/2006/relationships/slide" Target="slides/slide13.xml"/><Relationship Id="rId14" Type="http://schemas.openxmlformats.org/officeDocument/2006/relationships/slide" Target="slides/slide8.xml"/><Relationship Id="rId30" Type="http://schemas.openxmlformats.org/officeDocument/2006/relationships/slide" Target="slides/slide24.xml"/><Relationship Id="rId35" Type="http://schemas.openxmlformats.org/officeDocument/2006/relationships/slide" Target="slides/slide29.xml"/><Relationship Id="rId56" Type="http://schemas.openxmlformats.org/officeDocument/2006/relationships/slide" Target="slides/slide50.xml"/><Relationship Id="rId77" Type="http://schemas.openxmlformats.org/officeDocument/2006/relationships/slide" Target="slides/slide71.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slide" Target="slides/slide66.xml"/><Relationship Id="rId93" Type="http://schemas.openxmlformats.org/officeDocument/2006/relationships/notesMaster" Target="notesMasters/notesMaster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5" Type="http://schemas.openxmlformats.org/officeDocument/2006/relationships/chartUserShapes" Target="../drawings/drawing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2.xml"/><Relationship Id="rId2" Type="http://schemas.microsoft.com/office/2011/relationships/chartColorStyle" Target="colors2.xml"/><Relationship Id="rId1" Type="http://schemas.microsoft.com/office/2011/relationships/chartStyle" Target="style2.xml"/><Relationship Id="rId5" Type="http://schemas.openxmlformats.org/officeDocument/2006/relationships/chartUserShapes" Target="../drawings/drawing2.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3.xml"/><Relationship Id="rId2" Type="http://schemas.microsoft.com/office/2011/relationships/chartColorStyle" Target="colors3.xml"/><Relationship Id="rId1" Type="http://schemas.microsoft.com/office/2011/relationships/chartStyle" Target="style3.xml"/><Relationship Id="rId5" Type="http://schemas.openxmlformats.org/officeDocument/2006/relationships/chartUserShapes" Target="../drawings/drawing3.xml"/><Relationship Id="rId4" Type="http://schemas.openxmlformats.org/officeDocument/2006/relationships/package" Target="../embeddings/Microsoft_Excel_Worksheet2.xlsx"/></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6504682819227E-2"/>
          <c:y val="4.4408822094637E-2"/>
          <c:w val="0.92326093476542981"/>
          <c:h val="0.57615103468319839"/>
        </c:manualLayout>
      </c:layout>
      <c:barChart>
        <c:barDir val="col"/>
        <c:grouping val="clustered"/>
        <c:varyColors val="0"/>
        <c:ser>
          <c:idx val="0"/>
          <c:order val="0"/>
          <c:tx>
            <c:strRef>
              <c:f>Sheet1!$B$1</c:f>
              <c:strCache>
                <c:ptCount val="1"/>
                <c:pt idx="0">
                  <c:v>Chronic Absences</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AF62-429F-9D14-FFE28D14AC3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Sheet1!$A$2:$A$20</c:f>
              <c:strCache>
                <c:ptCount val="19"/>
                <c:pt idx="0">
                  <c:v>All Students</c:v>
                </c:pt>
                <c:pt idx="1">
                  <c:v>American Indian/ Alaskan Native</c:v>
                </c:pt>
                <c:pt idx="2">
                  <c:v>Asian</c:v>
                </c:pt>
                <c:pt idx="3">
                  <c:v>Black/ African American</c:v>
                </c:pt>
                <c:pt idx="4">
                  <c:v>Hispanic/ Latino of any race(s)</c:v>
                </c:pt>
                <c:pt idx="5">
                  <c:v>Native Hawaiian/ Other Pacific Islander</c:v>
                </c:pt>
                <c:pt idx="6">
                  <c:v>Two or More Races</c:v>
                </c:pt>
                <c:pt idx="7">
                  <c:v>White</c:v>
                </c:pt>
                <c:pt idx="8">
                  <c:v>Female</c:v>
                </c:pt>
                <c:pt idx="9">
                  <c:v>Gender X</c:v>
                </c:pt>
                <c:pt idx="10">
                  <c:v>Male</c:v>
                </c:pt>
                <c:pt idx="11">
                  <c:v>English Language Learners</c:v>
                </c:pt>
                <c:pt idx="12">
                  <c:v>Foster Care</c:v>
                </c:pt>
                <c:pt idx="13">
                  <c:v>Highly Capable</c:v>
                </c:pt>
                <c:pt idx="14">
                  <c:v>Homeless</c:v>
                </c:pt>
                <c:pt idx="15">
                  <c:v>Low-income</c:v>
                </c:pt>
                <c:pt idx="16">
                  <c:v>Migrant</c:v>
                </c:pt>
                <c:pt idx="17">
                  <c:v>Section 504</c:v>
                </c:pt>
                <c:pt idx="18">
                  <c:v>Students with Disabilities</c:v>
                </c:pt>
              </c:strCache>
            </c:strRef>
          </c:cat>
          <c:val>
            <c:numRef>
              <c:f>Sheet1!$B$2:$B$20</c:f>
              <c:numCache>
                <c:formatCode>0%</c:formatCode>
                <c:ptCount val="19"/>
                <c:pt idx="0">
                  <c:v>0.3</c:v>
                </c:pt>
                <c:pt idx="1">
                  <c:v>0.48499999999999999</c:v>
                </c:pt>
                <c:pt idx="2">
                  <c:v>0.184</c:v>
                </c:pt>
                <c:pt idx="3">
                  <c:v>0.318</c:v>
                </c:pt>
                <c:pt idx="4">
                  <c:v>0.36799999999999999</c:v>
                </c:pt>
                <c:pt idx="5">
                  <c:v>0.51900000000000002</c:v>
                </c:pt>
                <c:pt idx="6">
                  <c:v>0.31900000000000001</c:v>
                </c:pt>
                <c:pt idx="7">
                  <c:v>0.27500000000000002</c:v>
                </c:pt>
                <c:pt idx="8">
                  <c:v>0.307</c:v>
                </c:pt>
                <c:pt idx="9">
                  <c:v>0.44500000000000001</c:v>
                </c:pt>
                <c:pt idx="10">
                  <c:v>0.29799999999999999</c:v>
                </c:pt>
                <c:pt idx="11">
                  <c:v>0.36</c:v>
                </c:pt>
                <c:pt idx="12">
                  <c:v>0.4</c:v>
                </c:pt>
                <c:pt idx="13">
                  <c:v>0.16500000000000001</c:v>
                </c:pt>
                <c:pt idx="14">
                  <c:v>0.54</c:v>
                </c:pt>
                <c:pt idx="15">
                  <c:v>0.39</c:v>
                </c:pt>
                <c:pt idx="16">
                  <c:v>0.38</c:v>
                </c:pt>
                <c:pt idx="17">
                  <c:v>0.35</c:v>
                </c:pt>
                <c:pt idx="18">
                  <c:v>0.38</c:v>
                </c:pt>
              </c:numCache>
            </c:numRef>
          </c:val>
          <c:extLst>
            <c:ext xmlns:c16="http://schemas.microsoft.com/office/drawing/2014/chart" uri="{C3380CC4-5D6E-409C-BE32-E72D297353CC}">
              <c16:uniqueId val="{00000001-AF62-429F-9D14-FFE28D14AC31}"/>
            </c:ext>
          </c:extLst>
        </c:ser>
        <c:dLbls>
          <c:showLegendKey val="0"/>
          <c:showVal val="0"/>
          <c:showCatName val="0"/>
          <c:showSerName val="0"/>
          <c:showPercent val="0"/>
          <c:showBubbleSize val="0"/>
        </c:dLbls>
        <c:gapWidth val="219"/>
        <c:overlap val="-27"/>
        <c:axId val="1600579488"/>
        <c:axId val="1600590528"/>
      </c:barChart>
      <c:catAx>
        <c:axId val="160057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590528"/>
        <c:crosses val="autoZero"/>
        <c:auto val="1"/>
        <c:lblAlgn val="ctr"/>
        <c:lblOffset val="100"/>
        <c:noMultiLvlLbl val="0"/>
      </c:catAx>
      <c:valAx>
        <c:axId val="160059052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57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8514828696276259E-2"/>
          <c:y val="4.4408822094637014E-2"/>
          <c:w val="0.92326093476542981"/>
          <c:h val="0.57615103468319839"/>
        </c:manualLayout>
      </c:layout>
      <c:barChart>
        <c:barDir val="col"/>
        <c:grouping val="clustered"/>
        <c:varyColors val="0"/>
        <c:ser>
          <c:idx val="0"/>
          <c:order val="0"/>
          <c:tx>
            <c:strRef>
              <c:f>Sheet1!$B$1</c:f>
              <c:strCache>
                <c:ptCount val="1"/>
                <c:pt idx="0">
                  <c:v>Chronic Absences</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83B6-4DBE-B853-F0B65A237391}"/>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Sheet1!$A$2:$A$9</c:f>
              <c:strCache>
                <c:ptCount val="8"/>
                <c:pt idx="0">
                  <c:v>All Students</c:v>
                </c:pt>
                <c:pt idx="1">
                  <c:v>American Indian/ Alaskan Native</c:v>
                </c:pt>
                <c:pt idx="2">
                  <c:v>Asian</c:v>
                </c:pt>
                <c:pt idx="3">
                  <c:v>Black/ African American</c:v>
                </c:pt>
                <c:pt idx="4">
                  <c:v>Hispanic/ Latino of any race(s)</c:v>
                </c:pt>
                <c:pt idx="5">
                  <c:v>Native Hawaiian/ Other Pacific Islander</c:v>
                </c:pt>
                <c:pt idx="6">
                  <c:v>Two or More Races</c:v>
                </c:pt>
                <c:pt idx="7">
                  <c:v>White</c:v>
                </c:pt>
              </c:strCache>
            </c:strRef>
          </c:cat>
          <c:val>
            <c:numRef>
              <c:f>Sheet1!$B$2:$B$9</c:f>
              <c:numCache>
                <c:formatCode>0%</c:formatCode>
                <c:ptCount val="8"/>
                <c:pt idx="0">
                  <c:v>0.3</c:v>
                </c:pt>
                <c:pt idx="1">
                  <c:v>0.48499999999999999</c:v>
                </c:pt>
                <c:pt idx="2">
                  <c:v>0.184</c:v>
                </c:pt>
                <c:pt idx="3">
                  <c:v>0.318</c:v>
                </c:pt>
                <c:pt idx="4">
                  <c:v>0.36799999999999999</c:v>
                </c:pt>
                <c:pt idx="5">
                  <c:v>0.51900000000000002</c:v>
                </c:pt>
                <c:pt idx="6">
                  <c:v>0.31900000000000001</c:v>
                </c:pt>
                <c:pt idx="7">
                  <c:v>0.27500000000000002</c:v>
                </c:pt>
              </c:numCache>
            </c:numRef>
          </c:val>
          <c:extLst>
            <c:ext xmlns:c16="http://schemas.microsoft.com/office/drawing/2014/chart" uri="{C3380CC4-5D6E-409C-BE32-E72D297353CC}">
              <c16:uniqueId val="{00000001-83B6-4DBE-B853-F0B65A237391}"/>
            </c:ext>
          </c:extLst>
        </c:ser>
        <c:dLbls>
          <c:showLegendKey val="0"/>
          <c:showVal val="0"/>
          <c:showCatName val="0"/>
          <c:showSerName val="0"/>
          <c:showPercent val="0"/>
          <c:showBubbleSize val="0"/>
        </c:dLbls>
        <c:gapWidth val="219"/>
        <c:overlap val="-27"/>
        <c:axId val="1600579488"/>
        <c:axId val="1600590528"/>
      </c:barChart>
      <c:catAx>
        <c:axId val="160057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590528"/>
        <c:crosses val="autoZero"/>
        <c:auto val="1"/>
        <c:lblAlgn val="ctr"/>
        <c:lblOffset val="100"/>
        <c:noMultiLvlLbl val="0"/>
      </c:catAx>
      <c:valAx>
        <c:axId val="160059052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57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manualLayout>
          <c:layoutTarget val="inner"/>
          <c:xMode val="edge"/>
          <c:yMode val="edge"/>
          <c:x val="6.616504682819227E-2"/>
          <c:y val="4.4408822094637E-2"/>
          <c:w val="0.92326093476542981"/>
          <c:h val="0.57615103468319839"/>
        </c:manualLayout>
      </c:layout>
      <c:barChart>
        <c:barDir val="col"/>
        <c:grouping val="clustered"/>
        <c:varyColors val="0"/>
        <c:ser>
          <c:idx val="0"/>
          <c:order val="0"/>
          <c:tx>
            <c:strRef>
              <c:f>Sheet1!$B$1</c:f>
              <c:strCache>
                <c:ptCount val="1"/>
                <c:pt idx="0">
                  <c:v>Chronic Absences</c:v>
                </c:pt>
              </c:strCache>
            </c:strRef>
          </c:tx>
          <c:spPr>
            <a:solidFill>
              <a:schemeClr val="accent1"/>
            </a:solidFill>
            <a:ln>
              <a:noFill/>
            </a:ln>
            <a:effectLst/>
          </c:spPr>
          <c:invertIfNegative val="0"/>
          <c:dLbls>
            <c:dLbl>
              <c:idx val="0"/>
              <c:delete val="1"/>
              <c:extLst>
                <c:ext xmlns:c15="http://schemas.microsoft.com/office/drawing/2012/chart" uri="{CE6537A1-D6FC-4f65-9D91-7224C49458BB}"/>
                <c:ext xmlns:c16="http://schemas.microsoft.com/office/drawing/2014/chart" uri="{C3380CC4-5D6E-409C-BE32-E72D297353CC}">
                  <c16:uniqueId val="{00000000-925B-4E0A-9BDD-A3146596B108}"/>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US"/>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Sheet1!$A$2:$A$13</c:f>
              <c:strCache>
                <c:ptCount val="12"/>
                <c:pt idx="0">
                  <c:v>All Students</c:v>
                </c:pt>
                <c:pt idx="1">
                  <c:v>Female</c:v>
                </c:pt>
                <c:pt idx="2">
                  <c:v>Gender X</c:v>
                </c:pt>
                <c:pt idx="3">
                  <c:v>Male</c:v>
                </c:pt>
                <c:pt idx="4">
                  <c:v>English Language Learners</c:v>
                </c:pt>
                <c:pt idx="5">
                  <c:v>Foster Care</c:v>
                </c:pt>
                <c:pt idx="6">
                  <c:v>Highly Capable</c:v>
                </c:pt>
                <c:pt idx="7">
                  <c:v>Homeless</c:v>
                </c:pt>
                <c:pt idx="8">
                  <c:v>Low-income</c:v>
                </c:pt>
                <c:pt idx="9">
                  <c:v>Migrant</c:v>
                </c:pt>
                <c:pt idx="10">
                  <c:v>Section 504</c:v>
                </c:pt>
                <c:pt idx="11">
                  <c:v>Students with Disabilities</c:v>
                </c:pt>
              </c:strCache>
            </c:strRef>
          </c:cat>
          <c:val>
            <c:numRef>
              <c:f>Sheet1!$B$2:$B$13</c:f>
              <c:numCache>
                <c:formatCode>0%</c:formatCode>
                <c:ptCount val="12"/>
                <c:pt idx="0">
                  <c:v>0.3</c:v>
                </c:pt>
                <c:pt idx="1">
                  <c:v>0.307</c:v>
                </c:pt>
                <c:pt idx="2">
                  <c:v>0.44500000000000001</c:v>
                </c:pt>
                <c:pt idx="3">
                  <c:v>0.29799999999999999</c:v>
                </c:pt>
                <c:pt idx="4">
                  <c:v>0.36</c:v>
                </c:pt>
                <c:pt idx="5">
                  <c:v>0.4</c:v>
                </c:pt>
                <c:pt idx="6">
                  <c:v>0.16500000000000001</c:v>
                </c:pt>
                <c:pt idx="7">
                  <c:v>0.54</c:v>
                </c:pt>
                <c:pt idx="8">
                  <c:v>0.39</c:v>
                </c:pt>
                <c:pt idx="9">
                  <c:v>0.38</c:v>
                </c:pt>
                <c:pt idx="10">
                  <c:v>0.35</c:v>
                </c:pt>
                <c:pt idx="11">
                  <c:v>0.38</c:v>
                </c:pt>
              </c:numCache>
            </c:numRef>
          </c:val>
          <c:extLst>
            <c:ext xmlns:c16="http://schemas.microsoft.com/office/drawing/2014/chart" uri="{C3380CC4-5D6E-409C-BE32-E72D297353CC}">
              <c16:uniqueId val="{00000001-925B-4E0A-9BDD-A3146596B108}"/>
            </c:ext>
          </c:extLst>
        </c:ser>
        <c:dLbls>
          <c:showLegendKey val="0"/>
          <c:showVal val="0"/>
          <c:showCatName val="0"/>
          <c:showSerName val="0"/>
          <c:showPercent val="0"/>
          <c:showBubbleSize val="0"/>
        </c:dLbls>
        <c:gapWidth val="219"/>
        <c:overlap val="-27"/>
        <c:axId val="1600579488"/>
        <c:axId val="1600590528"/>
      </c:barChart>
      <c:catAx>
        <c:axId val="16005794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590528"/>
        <c:crosses val="autoZero"/>
        <c:auto val="1"/>
        <c:lblAlgn val="ctr"/>
        <c:lblOffset val="100"/>
        <c:noMultiLvlLbl val="0"/>
      </c:catAx>
      <c:valAx>
        <c:axId val="1600590528"/>
        <c:scaling>
          <c:orientation val="minMax"/>
          <c:max val="0.60000000000000009"/>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crossAx val="160057948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userShapes r:id="rId5"/>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omments/modernComment_7BBF5553_BE0FC020.xml><?xml version="1.0" encoding="utf-8"?>
<p188:cmLst xmlns:a="http://schemas.openxmlformats.org/drawingml/2006/main" xmlns:r="http://schemas.openxmlformats.org/officeDocument/2006/relationships" xmlns:p188="http://schemas.microsoft.com/office/powerpoint/2018/8/main">
  <p188:cm id="{6932230B-9E45-4243-8660-EFCA1E5BEB63}" authorId="{94F63A88-F1F4-6433-78C1-C71D62AD88C2}" status="resolved" created="2024-08-20T15:55:19.301" complete="100000">
    <ac:txMkLst xmlns:ac="http://schemas.microsoft.com/office/drawing/2013/main/command">
      <pc:docMk xmlns:pc="http://schemas.microsoft.com/office/powerpoint/2013/main/command"/>
      <pc:sldMk xmlns:pc="http://schemas.microsoft.com/office/powerpoint/2013/main/command" cId="3188703264" sldId="2076136787"/>
      <ac:spMk id="3" creationId="{00000000-0000-0000-0000-000000000000}"/>
      <ac:txMk cp="70" len="21">
        <ac:context len="93" hash="2625254648"/>
      </ac:txMk>
    </ac:txMkLst>
    <p188:pos x="3972339" y="2665136"/>
    <p188:txBody>
      <a:bodyPr/>
      <a:lstStyle/>
      <a:p>
        <a:r>
          <a:rPr lang="en-US"/>
          <a:t>We must have removed this from website. Link no longer works</a:t>
        </a:r>
      </a:p>
    </p188:txBody>
  </p188:cm>
</p188:cmLst>
</file>

<file path=ppt/diagrams/_rels/data4.xml.rels><?xml version="1.0" encoding="UTF-8" standalone="yes"?>
<Relationships xmlns="http://schemas.openxmlformats.org/package/2006/relationships"><Relationship Id="rId1" Type="http://schemas.openxmlformats.org/officeDocument/2006/relationships/hyperlink" Target="https://app.leg.wa.gov/WAC/default.aspx?cite=392-401-045" TargetMode="External"/></Relationships>
</file>

<file path=ppt/diagrams/_rels/data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ata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_rels/drawing4.xml.rels><?xml version="1.0" encoding="UTF-8" standalone="yes"?>
<Relationships xmlns="http://schemas.openxmlformats.org/package/2006/relationships"><Relationship Id="rId1" Type="http://schemas.openxmlformats.org/officeDocument/2006/relationships/hyperlink" Target="https://app.leg.wa.gov/WAC/default.aspx?cite=392-401-045" TargetMode="External"/></Relationships>
</file>

<file path=ppt/diagrams/_rels/drawing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svg"/><Relationship Id="rId1" Type="http://schemas.openxmlformats.org/officeDocument/2006/relationships/image" Target="../media/image26.png"/><Relationship Id="rId4" Type="http://schemas.openxmlformats.org/officeDocument/2006/relationships/image" Target="../media/image29.svg"/></Relationships>
</file>

<file path=ppt/diagrams/_rels/drawing8.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svg"/><Relationship Id="rId1" Type="http://schemas.openxmlformats.org/officeDocument/2006/relationships/image" Target="../media/image31.png"/><Relationship Id="rId6" Type="http://schemas.openxmlformats.org/officeDocument/2006/relationships/image" Target="../media/image36.svg"/><Relationship Id="rId5" Type="http://schemas.openxmlformats.org/officeDocument/2006/relationships/image" Target="../media/image35.png"/><Relationship Id="rId4" Type="http://schemas.openxmlformats.org/officeDocument/2006/relationships/image" Target="../media/image34.svg"/></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3_3">
  <dgm:title val=""/>
  <dgm:desc val=""/>
  <dgm:catLst>
    <dgm:cat type="accent3" pri="11300"/>
  </dgm:catLst>
  <dgm:styleLbl name="node0">
    <dgm:fillClrLst meth="repeat">
      <a:schemeClr val="accent3">
        <a:shade val="80000"/>
      </a:schemeClr>
    </dgm:fillClrLst>
    <dgm:linClrLst meth="repeat">
      <a:schemeClr val="lt1"/>
    </dgm:linClrLst>
    <dgm:effectClrLst/>
    <dgm:txLinClrLst/>
    <dgm:txFillClrLst/>
    <dgm:txEffectClrLst/>
  </dgm:styleLbl>
  <dgm:styleLbl name="node1">
    <dgm:fillClrLst>
      <a:schemeClr val="accent3">
        <a:shade val="80000"/>
      </a:schemeClr>
      <a:schemeClr val="accent3">
        <a:tint val="70000"/>
      </a:schemeClr>
    </dgm:fillClrLst>
    <dgm:linClrLst meth="repeat">
      <a:schemeClr val="lt1"/>
    </dgm:linClrLst>
    <dgm:effectClrLst/>
    <dgm:txLinClrLst/>
    <dgm:txFillClrLst/>
    <dgm:txEffectClrLst/>
  </dgm:styleLbl>
  <dgm:styleLbl name="alignNode1">
    <dgm:fillClrLst>
      <a:schemeClr val="accent3">
        <a:shade val="80000"/>
      </a:schemeClr>
      <a:schemeClr val="accent3">
        <a:tint val="70000"/>
      </a:schemeClr>
    </dgm:fillClrLst>
    <dgm:linClrLst>
      <a:schemeClr val="accent3">
        <a:shade val="80000"/>
      </a:schemeClr>
      <a:schemeClr val="accent3">
        <a:tint val="70000"/>
      </a:schemeClr>
    </dgm:linClrLst>
    <dgm:effectClrLst/>
    <dgm:txLinClrLst/>
    <dgm:txFillClrLst/>
    <dgm:txEffectClrLst/>
  </dgm:styleLbl>
  <dgm:styleLbl name="lnNode1">
    <dgm:fillClrLst>
      <a:schemeClr val="accent3">
        <a:shade val="80000"/>
      </a:schemeClr>
      <a:schemeClr val="accent3">
        <a:tint val="70000"/>
      </a:schemeClr>
    </dgm:fillClrLst>
    <dgm:linClrLst meth="repeat">
      <a:schemeClr val="lt1"/>
    </dgm:linClrLst>
    <dgm:effectClrLst/>
    <dgm:txLinClrLst/>
    <dgm:txFillClrLst/>
    <dgm:txEffectClrLst/>
  </dgm:styleLbl>
  <dgm:styleLbl name="vennNode1">
    <dgm:fillClrLst>
      <a:schemeClr val="accent3">
        <a:shade val="80000"/>
        <a:alpha val="50000"/>
      </a:schemeClr>
      <a:schemeClr val="accent3">
        <a:tint val="70000"/>
        <a:alpha val="50000"/>
      </a:schemeClr>
    </dgm:fillClrLst>
    <dgm:linClrLst meth="repeat">
      <a:schemeClr val="lt1"/>
    </dgm:linClrLst>
    <dgm:effectClrLst/>
    <dgm:txLinClrLst/>
    <dgm:txFillClrLst/>
    <dgm:txEffectClrLst/>
  </dgm:styleLbl>
  <dgm:styleLbl name="node2">
    <dgm:fillClrLst>
      <a:schemeClr val="accent3">
        <a:tint val="99000"/>
      </a:schemeClr>
    </dgm:fillClrLst>
    <dgm:linClrLst meth="repeat">
      <a:schemeClr val="lt1"/>
    </dgm:linClrLst>
    <dgm:effectClrLst/>
    <dgm:txLinClrLst/>
    <dgm:txFillClrLst/>
    <dgm:txEffectClrLst/>
  </dgm:styleLbl>
  <dgm:styleLbl name="node3">
    <dgm:fillClrLst>
      <a:schemeClr val="accent3">
        <a:tint val="80000"/>
      </a:schemeClr>
    </dgm:fillClrLst>
    <dgm:linClrLst meth="repeat">
      <a:schemeClr val="lt1"/>
    </dgm:linClrLst>
    <dgm:effectClrLst/>
    <dgm:txLinClrLst/>
    <dgm:txFillClrLst/>
    <dgm:txEffectClrLst/>
  </dgm:styleLbl>
  <dgm:styleLbl name="node4">
    <dgm:fillClrLst>
      <a:schemeClr val="accent3">
        <a:tint val="70000"/>
      </a:schemeClr>
    </dgm:fillClrLst>
    <dgm:linClrLst meth="repeat">
      <a:schemeClr val="lt1"/>
    </dgm:linClrLst>
    <dgm:effectClrLst/>
    <dgm:txLinClrLst/>
    <dgm:txFillClrLst/>
    <dgm:txEffectClrLst/>
  </dgm:styleLbl>
  <dgm:styleLbl name="f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dgm:txEffectClrLst/>
  </dgm:styleLbl>
  <dgm:styleLbl name="f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bgSibTrans2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lt1"/>
    </dgm:txFillClrLst>
    <dgm:txEffectClrLst/>
  </dgm:styleLbl>
  <dgm:styleLbl name="sibTrans1D1">
    <dgm:fillClrLst>
      <a:schemeClr val="accent3">
        <a:shade val="90000"/>
      </a:schemeClr>
      <a:schemeClr val="accent3">
        <a:tint val="70000"/>
      </a:schemeClr>
    </dgm:fillClrLst>
    <dgm:linClrLst>
      <a:schemeClr val="accent3">
        <a:shade val="90000"/>
      </a:schemeClr>
      <a:schemeClr val="accent3">
        <a:tint val="70000"/>
      </a:schemeClr>
    </dgm:linClrLst>
    <dgm:effectClrLst/>
    <dgm:txLinClrLst/>
    <dgm:txFillClrLst meth="repeat">
      <a:schemeClr val="tx1"/>
    </dgm:txFillClrLst>
    <dgm:txEffectClrLst/>
  </dgm:styleLbl>
  <dgm:styleLbl name="callout">
    <dgm:fillClrLst meth="repeat">
      <a:schemeClr val="accent3"/>
    </dgm:fillClrLst>
    <dgm:linClrLst meth="repeat">
      <a:schemeClr val="accent3"/>
    </dgm:linClrLst>
    <dgm:effectClrLst/>
    <dgm:txLinClrLst/>
    <dgm:txFillClrLst meth="repeat">
      <a:schemeClr val="tx1"/>
    </dgm:txFillClrLst>
    <dgm:txEffectClrLst/>
  </dgm:styleLbl>
  <dgm:styleLbl name="asst0">
    <dgm:fillClrLst meth="repeat">
      <a:schemeClr val="accent3">
        <a:shade val="80000"/>
      </a:schemeClr>
    </dgm:fillClrLst>
    <dgm:linClrLst meth="repeat">
      <a:schemeClr val="lt1"/>
    </dgm:linClrLst>
    <dgm:effectClrLst/>
    <dgm:txLinClrLst/>
    <dgm:txFillClrLst/>
    <dgm:txEffectClrLst/>
  </dgm:styleLbl>
  <dgm:styleLbl name="asst1">
    <dgm:fillClrLst meth="repeat">
      <a:schemeClr val="accent3">
        <a:shade val="80000"/>
      </a:schemeClr>
    </dgm:fillClrLst>
    <dgm:linClrLst meth="repeat">
      <a:schemeClr val="lt1"/>
    </dgm:linClrLst>
    <dgm:effectClrLst/>
    <dgm:txLinClrLst/>
    <dgm:txFillClrLst/>
    <dgm:txEffectClrLst/>
  </dgm:styleLbl>
  <dgm:styleLbl name="asst2">
    <dgm:fillClrLst>
      <a:schemeClr val="accent3">
        <a:tint val="99000"/>
      </a:schemeClr>
    </dgm:fillClrLst>
    <dgm:linClrLst meth="repeat">
      <a:schemeClr val="lt1"/>
    </dgm:linClrLst>
    <dgm:effectClrLst/>
    <dgm:txLinClrLst/>
    <dgm:txFillClrLst/>
    <dgm:txEffectClrLst/>
  </dgm:styleLbl>
  <dgm:styleLbl name="asst3">
    <dgm:fillClrLst>
      <a:schemeClr val="accent3">
        <a:tint val="80000"/>
      </a:schemeClr>
    </dgm:fillClrLst>
    <dgm:linClrLst meth="repeat">
      <a:schemeClr val="lt1"/>
    </dgm:linClrLst>
    <dgm:effectClrLst/>
    <dgm:txLinClrLst/>
    <dgm:txFillClrLst/>
    <dgm:txEffectClrLst/>
  </dgm:styleLbl>
  <dgm:styleLbl name="asst4">
    <dgm:fillClrLst>
      <a:schemeClr val="accent3">
        <a:tint val="70000"/>
      </a:schemeClr>
    </dgm:fillClrLst>
    <dgm:linClrLst meth="repeat">
      <a:schemeClr val="lt1"/>
    </dgm:linClrLst>
    <dgm:effectClrLst/>
    <dgm:txLinClrLst/>
    <dgm:txFillClrLst/>
    <dgm:txEffectClrLst/>
  </dgm:styleLbl>
  <dgm:styleLbl name="parChTrans2D1">
    <dgm:fillClrLst meth="repeat">
      <a:schemeClr val="accent3">
        <a:tint val="60000"/>
      </a:schemeClr>
    </dgm:fillClrLst>
    <dgm:linClrLst meth="repeat">
      <a:schemeClr val="accent3">
        <a:tint val="60000"/>
      </a:schemeClr>
    </dgm:linClrLst>
    <dgm:effectClrLst/>
    <dgm:txLinClrLst/>
    <dgm:txFillClrLst meth="repeat">
      <a:schemeClr val="lt1"/>
    </dgm:txFillClrLst>
    <dgm:txEffectClrLst/>
  </dgm:styleLbl>
  <dgm:styleLbl name="parChTrans2D2">
    <dgm:fillClrLst meth="repeat">
      <a:schemeClr val="accent3">
        <a:tint val="90000"/>
      </a:schemeClr>
    </dgm:fillClrLst>
    <dgm:linClrLst meth="repeat">
      <a:schemeClr val="accent3">
        <a:tint val="90000"/>
      </a:schemeClr>
    </dgm:linClrLst>
    <dgm:effectClrLst/>
    <dgm:txLinClrLst/>
    <dgm:txFillClrLst/>
    <dgm:txEffectClrLst/>
  </dgm:styleLbl>
  <dgm:styleLbl name="parChTrans2D3">
    <dgm:fillClrLst meth="repeat">
      <a:schemeClr val="accent3">
        <a:tint val="70000"/>
      </a:schemeClr>
    </dgm:fillClrLst>
    <dgm:linClrLst meth="repeat">
      <a:schemeClr val="accent3">
        <a:tint val="70000"/>
      </a:schemeClr>
    </dgm:linClrLst>
    <dgm:effectClrLst/>
    <dgm:txLinClrLst/>
    <dgm:txFillClrLst/>
    <dgm:txEffectClrLst/>
  </dgm:styleLbl>
  <dgm:styleLbl name="parChTrans2D4">
    <dgm:fillClrLst meth="repeat">
      <a:schemeClr val="accent3">
        <a:tint val="50000"/>
      </a:schemeClr>
    </dgm:fillClrLst>
    <dgm:linClrLst meth="repeat">
      <a:schemeClr val="accent3">
        <a:tint val="50000"/>
      </a:schemeClr>
    </dgm:linClrLst>
    <dgm:effectClrLst/>
    <dgm:txLinClrLst/>
    <dgm:txFillClrLst meth="repeat">
      <a:schemeClr val="lt1"/>
    </dgm:txFillClrLst>
    <dgm:txEffectClrLst/>
  </dgm:styleLbl>
  <dgm:styleLbl name="parChTrans1D1">
    <dgm:fillClrLst meth="repeat">
      <a:schemeClr val="accent3">
        <a:shade val="80000"/>
      </a:schemeClr>
    </dgm:fillClrLst>
    <dgm:linClrLst meth="repeat">
      <a:schemeClr val="accent3">
        <a:shade val="80000"/>
      </a:schemeClr>
    </dgm:linClrLst>
    <dgm:effectClrLst/>
    <dgm:txLinClrLst/>
    <dgm:txFillClrLst meth="repeat">
      <a:schemeClr val="tx1"/>
    </dgm:txFillClrLst>
    <dgm:txEffectClrLst/>
  </dgm:styleLbl>
  <dgm:styleLbl name="parChTrans1D2">
    <dgm:fillClrLst meth="repeat">
      <a:schemeClr val="accent3">
        <a:tint val="99000"/>
      </a:schemeClr>
    </dgm:fillClrLst>
    <dgm:linClrLst meth="repeat">
      <a:schemeClr val="accent3">
        <a:tint val="99000"/>
      </a:schemeClr>
    </dgm:linClrLst>
    <dgm:effectClrLst/>
    <dgm:txLinClrLst/>
    <dgm:txFillClrLst meth="repeat">
      <a:schemeClr val="tx1"/>
    </dgm:txFillClrLst>
    <dgm:txEffectClrLst/>
  </dgm:styleLbl>
  <dgm:styleLbl name="parChTrans1D3">
    <dgm:fillClrLst meth="repeat">
      <a:schemeClr val="accent3">
        <a:tint val="80000"/>
      </a:schemeClr>
    </dgm:fillClrLst>
    <dgm:linClrLst meth="repeat">
      <a:schemeClr val="accent3">
        <a:tint val="80000"/>
      </a:schemeClr>
    </dgm:linClrLst>
    <dgm:effectClrLst/>
    <dgm:txLinClrLst/>
    <dgm:txFillClrLst meth="repeat">
      <a:schemeClr val="tx1"/>
    </dgm:txFillClrLst>
    <dgm:txEffectClrLst/>
  </dgm:styleLbl>
  <dgm:styleLbl name="parChTrans1D4">
    <dgm:fillClrLst meth="repeat">
      <a:schemeClr val="accent3">
        <a:tint val="70000"/>
      </a:schemeClr>
    </dgm:fillClrLst>
    <dgm:linClrLst meth="repeat">
      <a:schemeClr val="accent3">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3"/>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3">
        <a:shade val="80000"/>
      </a:schemeClr>
      <a:schemeClr val="accent3">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3"/>
    </dgm:linClrLst>
    <dgm:effectClrLst/>
    <dgm:txLinClrLst/>
    <dgm:txFillClrLst meth="repeat">
      <a:schemeClr val="dk1"/>
    </dgm:txFillClrLst>
    <dgm:txEffectClrLst/>
  </dgm:styleLbl>
  <dgm:styleLbl name="solidBgAcc1">
    <dgm:fillClrLst meth="repeat">
      <a:schemeClr val="lt1"/>
    </dgm:fillClrLst>
    <dgm:linClrLst meth="repeat">
      <a:schemeClr val="accent3"/>
    </dgm:linClrLst>
    <dgm:effectClrLst/>
    <dgm:txLinClrLst/>
    <dgm:txFillClrLst meth="repeat">
      <a:schemeClr val="dk1"/>
    </dgm:txFillClrLst>
    <dgm:txEffectClrLst/>
  </dgm:styleLbl>
  <dgm:styleLbl name="fg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alignAccFollowNode1">
    <dgm:fillClrLst meth="repeat">
      <a:schemeClr val="accent3">
        <a:alpha val="90000"/>
        <a:tint val="40000"/>
      </a:schemeClr>
    </dgm:fillClrLst>
    <dgm:linClrLst meth="repeat">
      <a:schemeClr val="accent3">
        <a:alpha val="90000"/>
        <a:tint val="40000"/>
      </a:schemeClr>
    </dgm:linClrLst>
    <dgm:effectClrLst/>
    <dgm:txLinClrLst/>
    <dgm:txFillClrLst meth="repeat">
      <a:schemeClr val="dk1"/>
    </dgm:txFillClrLst>
    <dgm:txEffectClrLst/>
  </dgm:styleLbl>
  <dgm:styleLbl name="bgAccFollowNode1">
    <dgm:fillClrLst meth="repeat">
      <a:schemeClr val="accent3">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3">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3">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3">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3">
        <a:tint val="70000"/>
      </a:schemeClr>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3">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3">
  <dgm:title val=""/>
  <dgm:desc val=""/>
  <dgm:catLst>
    <dgm:cat type="accent1" pri="11300"/>
  </dgm:catLst>
  <dgm:styleLbl name="node0">
    <dgm:fillClrLst meth="repeat">
      <a:schemeClr val="accent1">
        <a:shade val="80000"/>
      </a:schemeClr>
    </dgm:fillClrLst>
    <dgm:linClrLst meth="repeat">
      <a:schemeClr val="lt1"/>
    </dgm:linClrLst>
    <dgm:effectClrLst/>
    <dgm:txLinClrLst/>
    <dgm:txFillClrLst/>
    <dgm:txEffectClrLst/>
  </dgm:styleLbl>
  <dgm:styleLbl name="alignNode1">
    <dgm:fillClrLst>
      <a:schemeClr val="accent1">
        <a:shade val="80000"/>
      </a:schemeClr>
      <a:schemeClr val="accent1">
        <a:tint val="70000"/>
      </a:schemeClr>
    </dgm:fillClrLst>
    <dgm:linClrLst>
      <a:schemeClr val="accent1">
        <a:shade val="80000"/>
      </a:schemeClr>
      <a:schemeClr val="accent1">
        <a:tint val="70000"/>
      </a:schemeClr>
    </dgm:linClrLst>
    <dgm:effectClrLst/>
    <dgm:txLinClrLst/>
    <dgm:txFillClrLst/>
    <dgm:txEffectClrLst/>
  </dgm:styleLbl>
  <dgm:styleLbl name="node1">
    <dgm:fillClrLst>
      <a:schemeClr val="accent1">
        <a:shade val="80000"/>
      </a:schemeClr>
      <a:schemeClr val="accent1">
        <a:tint val="70000"/>
      </a:schemeClr>
    </dgm:fillClrLst>
    <dgm:linClrLst meth="repeat">
      <a:schemeClr val="lt1"/>
    </dgm:linClrLst>
    <dgm:effectClrLst/>
    <dgm:txLinClrLst/>
    <dgm:txFillClrLst/>
    <dgm:txEffectClrLst/>
  </dgm:styleLbl>
  <dgm:styleLbl name="lnNode1">
    <dgm:fillClrLst>
      <a:schemeClr val="accent1">
        <a:shade val="80000"/>
      </a:schemeClr>
      <a:schemeClr val="accent1">
        <a:tint val="70000"/>
      </a:schemeClr>
    </dgm:fillClrLst>
    <dgm:linClrLst meth="repeat">
      <a:schemeClr val="lt1"/>
    </dgm:linClrLst>
    <dgm:effectClrLst/>
    <dgm:txLinClrLst/>
    <dgm:txFillClrLst/>
    <dgm:txEffectClrLst/>
  </dgm:styleLbl>
  <dgm:styleLbl name="vennNode1">
    <dgm:fillClrLst>
      <a:schemeClr val="accent1">
        <a:shade val="80000"/>
        <a:alpha val="50000"/>
      </a:schemeClr>
      <a:schemeClr val="accent1">
        <a:tint val="70000"/>
        <a:alpha val="50000"/>
      </a:schemeClr>
    </dgm:fillClrLst>
    <dgm:linClrLst meth="repeat">
      <a:schemeClr val="lt1"/>
    </dgm:linClrLst>
    <dgm:effectClrLst/>
    <dgm:txLinClrLst/>
    <dgm:txFillClrLst/>
    <dgm:txEffectClrLst/>
  </dgm:styleLbl>
  <dgm:styleLbl name="node2">
    <dgm:fillClrLst>
      <a:schemeClr val="accent1">
        <a:tint val="99000"/>
      </a:schemeClr>
    </dgm:fillClrLst>
    <dgm:linClrLst meth="repeat">
      <a:schemeClr val="lt1"/>
    </dgm:linClrLst>
    <dgm:effectClrLst/>
    <dgm:txLinClrLst/>
    <dgm:txFillClrLst/>
    <dgm:txEffectClrLst/>
  </dgm:styleLbl>
  <dgm:styleLbl name="node3">
    <dgm:fillClrLst>
      <a:schemeClr val="accent1">
        <a:tint val="80000"/>
      </a:schemeClr>
    </dgm:fillClrLst>
    <dgm:linClrLst meth="repeat">
      <a:schemeClr val="lt1"/>
    </dgm:linClrLst>
    <dgm:effectClrLst/>
    <dgm:txLinClrLst/>
    <dgm:txFillClrLst/>
    <dgm:txEffectClrLst/>
  </dgm:styleLbl>
  <dgm:styleLbl name="node4">
    <dgm:fillClrLst>
      <a:schemeClr val="accent1">
        <a:tint val="70000"/>
      </a:schemeClr>
    </dgm:fillClrLst>
    <dgm:linClrLst meth="repeat">
      <a:schemeClr val="lt1"/>
    </dgm:linClrLst>
    <dgm:effectClrLst/>
    <dgm:txLinClrLst/>
    <dgm:txFillClrLst/>
    <dgm:txEffectClrLst/>
  </dgm:styleLbl>
  <dgm:styleLbl name="f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1">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dgm:txEffectClrLst/>
  </dgm:styleLbl>
  <dgm:styleLbl name="f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bgSibTrans2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lt1"/>
    </dgm:txFillClrLst>
    <dgm:txEffectClrLst/>
  </dgm:styleLbl>
  <dgm:styleLbl name="sibTrans1D1">
    <dgm:fillClrLst>
      <a:schemeClr val="accent1">
        <a:shade val="90000"/>
      </a:schemeClr>
      <a:schemeClr val="accent1">
        <a:tint val="70000"/>
      </a:schemeClr>
    </dgm:fillClrLst>
    <dgm:linClrLst>
      <a:schemeClr val="accent1">
        <a:shade val="90000"/>
      </a:schemeClr>
      <a:schemeClr val="accent1">
        <a:tint val="70000"/>
      </a:schemeClr>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accent1">
        <a:shade val="80000"/>
      </a:schemeClr>
    </dgm:fillClrLst>
    <dgm:linClrLst meth="repeat">
      <a:schemeClr val="lt1"/>
    </dgm:linClrLst>
    <dgm:effectClrLst/>
    <dgm:txLinClrLst/>
    <dgm:txFillClrLst/>
    <dgm:txEffectClrLst/>
  </dgm:styleLbl>
  <dgm:styleLbl name="asst1">
    <dgm:fillClrLst meth="repeat">
      <a:schemeClr val="accent1">
        <a:shade val="80000"/>
      </a:schemeClr>
    </dgm:fillClrLst>
    <dgm:linClrLst meth="repeat">
      <a:schemeClr val="lt1"/>
    </dgm:linClrLst>
    <dgm:effectClrLst/>
    <dgm:txLinClrLst/>
    <dgm:txFillClrLst/>
    <dgm:txEffectClrLst/>
  </dgm:styleLbl>
  <dgm:styleLbl name="asst2">
    <dgm:fillClrLst>
      <a:schemeClr val="accent1">
        <a:tint val="99000"/>
      </a:schemeClr>
    </dgm:fillClrLst>
    <dgm:linClrLst meth="repeat">
      <a:schemeClr val="lt1"/>
    </dgm:linClrLst>
    <dgm:effectClrLst/>
    <dgm:txLinClrLst/>
    <dgm:txFillClrLst/>
    <dgm:txEffectClrLst/>
  </dgm:styleLbl>
  <dgm:styleLbl name="asst3">
    <dgm:fillClrLst>
      <a:schemeClr val="accent1">
        <a:tint val="80000"/>
      </a:schemeClr>
    </dgm:fillClrLst>
    <dgm:linClrLst meth="repeat">
      <a:schemeClr val="lt1"/>
    </dgm:linClrLst>
    <dgm:effectClrLst/>
    <dgm:txLinClrLst/>
    <dgm:txFillClrLst/>
    <dgm:txEffectClrLst/>
  </dgm:styleLbl>
  <dgm:styleLbl name="asst4">
    <dgm:fillClrLst>
      <a:schemeClr val="accent1">
        <a:tint val="70000"/>
      </a:schemeClr>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a:tint val="90000"/>
      </a:schemeClr>
    </dgm:fillClrLst>
    <dgm:linClrLst meth="repeat">
      <a:schemeClr val="accent1">
        <a:tint val="90000"/>
      </a:schemeClr>
    </dgm:linClrLst>
    <dgm:effectClrLst/>
    <dgm:txLinClrLst/>
    <dgm:txFillClrLst/>
    <dgm:txEffectClrLst/>
  </dgm:styleLbl>
  <dgm:styleLbl name="parChTrans2D3">
    <dgm:fillClrLst meth="repeat">
      <a:schemeClr val="accent1">
        <a:tint val="70000"/>
      </a:schemeClr>
    </dgm:fillClrLst>
    <dgm:linClrLst meth="repeat">
      <a:schemeClr val="accent1">
        <a:tint val="70000"/>
      </a:schemeClr>
    </dgm:linClrLst>
    <dgm:effectClrLst/>
    <dgm:txLinClrLst/>
    <dgm:txFillClrLst/>
    <dgm:txEffectClrLst/>
  </dgm:styleLbl>
  <dgm:styleLbl name="parChTrans2D4">
    <dgm:fillClrLst meth="repeat">
      <a:schemeClr val="accent1">
        <a:tint val="50000"/>
      </a:schemeClr>
    </dgm:fillClrLst>
    <dgm:linClrLst meth="repeat">
      <a:schemeClr val="accent1">
        <a:tint val="50000"/>
      </a:schemeClr>
    </dgm:linClrLst>
    <dgm:effectClrLst/>
    <dgm:txLinClrLst/>
    <dgm:txFillClrLst meth="repeat">
      <a:schemeClr val="lt1"/>
    </dgm:txFillClrLst>
    <dgm:txEffectClrLst/>
  </dgm:styleLbl>
  <dgm:styleLbl name="parChTrans1D1">
    <dgm:fillClrLst meth="repeat">
      <a:schemeClr val="accent1">
        <a:shade val="80000"/>
      </a:schemeClr>
    </dgm:fillClrLst>
    <dgm:linClrLst meth="repeat">
      <a:schemeClr val="accent1">
        <a:shade val="80000"/>
      </a:schemeClr>
    </dgm:linClrLst>
    <dgm:effectClrLst/>
    <dgm:txLinClrLst/>
    <dgm:txFillClrLst meth="repeat">
      <a:schemeClr val="tx1"/>
    </dgm:txFillClrLst>
    <dgm:txEffectClrLst/>
  </dgm:styleLbl>
  <dgm:styleLbl name="parChTrans1D2">
    <dgm:fillClrLst meth="repeat">
      <a:schemeClr val="accent1">
        <a:tint val="99000"/>
      </a:schemeClr>
    </dgm:fillClrLst>
    <dgm:linClrLst meth="repeat">
      <a:schemeClr val="accent1">
        <a:tint val="99000"/>
      </a:schemeClr>
    </dgm:linClrLst>
    <dgm:effectClrLst/>
    <dgm:txLinClrLst/>
    <dgm:txFillClrLst meth="repeat">
      <a:schemeClr val="tx1"/>
    </dgm:txFillClrLst>
    <dgm:txEffectClrLst/>
  </dgm:styleLbl>
  <dgm:styleLbl name="parChTrans1D3">
    <dgm:fillClrLst meth="repeat">
      <a:schemeClr val="accent1">
        <a:tint val="80000"/>
      </a:schemeClr>
    </dgm:fillClrLst>
    <dgm:linClrLst meth="repeat">
      <a:schemeClr val="accent1">
        <a:tint val="80000"/>
      </a:schemeClr>
    </dgm:linClrLst>
    <dgm:effectClrLst/>
    <dgm:txLinClrLst/>
    <dgm:txFillClrLst meth="repeat">
      <a:schemeClr val="tx1"/>
    </dgm:txFillClrLst>
    <dgm:txEffectClrLst/>
  </dgm:styleLbl>
  <dgm:styleLbl name="parChTrans1D4">
    <dgm:fillClrLst meth="repeat">
      <a:schemeClr val="accent1">
        <a:tint val="70000"/>
      </a:schemeClr>
    </dgm:fillClrLst>
    <dgm:linClrLst meth="repeat">
      <a:schemeClr val="accent1">
        <a:tint val="70000"/>
      </a:schemeClr>
    </dgm:linClrLst>
    <dgm:effectClrLst/>
    <dgm:txLinClrLst/>
    <dgm:txFillClrLst meth="repeat">
      <a:schemeClr val="tx1"/>
    </dgm:txFillClrLst>
    <dgm:txEffectClrLst/>
  </dgm:styleLbl>
  <dgm:styleLbl name="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conF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align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FgAcc1">
    <dgm:fillClrLst meth="repeat">
      <a:schemeClr val="lt1"/>
    </dgm:fillClrLst>
    <dgm:linClrLst>
      <a:schemeClr val="accent1">
        <a:shade val="80000"/>
      </a:schemeClr>
      <a:schemeClr val="accent1">
        <a:tint val="70000"/>
      </a:schemeClr>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lt1"/>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a:shade val="80000"/>
      </a:schemeClr>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a:tint val="99000"/>
      </a:schemeClr>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a:tint val="80000"/>
      </a:schemeClr>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a:tint val="70000"/>
      </a:schemeClr>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1">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18/5/colors/Iconchunking_neutralbg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bg1">
        <a:lumMod val="95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18/5/colors/Iconchunking_coloredtext_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bg1"/>
    </dgm:fillClrLst>
    <dgm:linClrLst meth="repeat">
      <a:schemeClr val="lt1">
        <a:alpha val="0"/>
      </a:schemeClr>
    </dgm:linClrLst>
    <dgm:effectClrLst/>
    <dgm:txLinClrLst/>
    <dgm:txFillClrLst meth="repeat">
      <a:schemeClr val="dk1"/>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schemeClr val="accent3"/>
      <a:schemeClr val="accent4"/>
      <a:schemeClr val="accent5"/>
      <a:schemeClr val="accent6"/>
    </dgm:fillClrLst>
    <dgm:linClrLst meth="repeat">
      <a:schemeClr val="lt1">
        <a:alpha val="0"/>
      </a:schemeClr>
    </dgm:linClrLst>
    <dgm:effectClrLst/>
    <dgm:txLinClrLst/>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accent2">
        <a:alpha val="0"/>
      </a:schemeClr>
    </dgm:fillClrLst>
    <dgm:linClrLst meth="repeat">
      <a:schemeClr val="accent2">
        <a:alpha val="0"/>
      </a:schemeClr>
    </dgm:linClrLst>
    <dgm:effectClrLst/>
    <dgm:txLinClrLst/>
    <dgm:txFillClrLst meth="repeat">
      <a:schemeClr val="accent2"/>
      <a:schemeClr val="accent3"/>
      <a:schemeClr val="accent4"/>
      <a:schemeClr val="accent5"/>
      <a:schemeClr val="accent6"/>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405E1F-EECA-476A-981B-81FD3504D2BA}" type="doc">
      <dgm:prSet loTypeId="urn:microsoft.com/office/officeart/2005/8/layout/hierarchy1" loCatId="hierarchy" qsTypeId="urn:microsoft.com/office/officeart/2005/8/quickstyle/simple1" qsCatId="simple" csTypeId="urn:microsoft.com/office/officeart/2005/8/colors/colorful2" csCatId="colorful" phldr="1"/>
      <dgm:spPr/>
      <dgm:t>
        <a:bodyPr/>
        <a:lstStyle/>
        <a:p>
          <a:endParaRPr lang="en-US"/>
        </a:p>
      </dgm:t>
    </dgm:pt>
    <dgm:pt modelId="{0B4260AE-3765-4FF2-B459-AC6BF6C9022E}">
      <dgm:prSet/>
      <dgm:spPr/>
      <dgm:t>
        <a:bodyPr/>
        <a:lstStyle/>
        <a:p>
          <a:r>
            <a:rPr lang="en-US"/>
            <a:t>The purpose of the Becca Law is to provide a safety net for youth and to prevent students from disengaging from school. It is not intended to punish students for past absences.</a:t>
          </a:r>
        </a:p>
      </dgm:t>
    </dgm:pt>
    <dgm:pt modelId="{F4925173-AA3D-4660-A952-5770965A1273}" type="parTrans" cxnId="{E3F00068-C7A4-4150-AD13-320C19E4DA87}">
      <dgm:prSet/>
      <dgm:spPr/>
      <dgm:t>
        <a:bodyPr/>
        <a:lstStyle/>
        <a:p>
          <a:endParaRPr lang="en-US"/>
        </a:p>
      </dgm:t>
    </dgm:pt>
    <dgm:pt modelId="{181F96ED-F24D-4A56-A84E-FD96FE91FEC0}" type="sibTrans" cxnId="{E3F00068-C7A4-4150-AD13-320C19E4DA87}">
      <dgm:prSet/>
      <dgm:spPr/>
      <dgm:t>
        <a:bodyPr/>
        <a:lstStyle/>
        <a:p>
          <a:endParaRPr lang="en-US"/>
        </a:p>
      </dgm:t>
    </dgm:pt>
    <dgm:pt modelId="{83DFD567-F903-4062-BA31-471D814ADAF9}">
      <dgm:prSet/>
      <dgm:spPr/>
      <dgm:t>
        <a:bodyPr/>
        <a:lstStyle/>
        <a:p>
          <a:r>
            <a:rPr lang="en-US"/>
            <a:t>The Compulsory Attendance laws are a tool for early detection and intervention for youth at risk of disengaging. The goal is to provide intentional supports for youth to reengage them with their education, address barriers to attendance, and increase access to opportunities. </a:t>
          </a:r>
        </a:p>
      </dgm:t>
    </dgm:pt>
    <dgm:pt modelId="{CFA2D65F-6EF5-41B2-BE01-245B5C546B2C}" type="parTrans" cxnId="{DDB677A6-F0AD-4D3B-8EEB-4FF98CC19286}">
      <dgm:prSet/>
      <dgm:spPr/>
      <dgm:t>
        <a:bodyPr/>
        <a:lstStyle/>
        <a:p>
          <a:endParaRPr lang="en-US"/>
        </a:p>
      </dgm:t>
    </dgm:pt>
    <dgm:pt modelId="{69958366-8C26-43EF-8D71-FBCDF9D66A84}" type="sibTrans" cxnId="{DDB677A6-F0AD-4D3B-8EEB-4FF98CC19286}">
      <dgm:prSet/>
      <dgm:spPr/>
      <dgm:t>
        <a:bodyPr/>
        <a:lstStyle/>
        <a:p>
          <a:endParaRPr lang="en-US"/>
        </a:p>
      </dgm:t>
    </dgm:pt>
    <dgm:pt modelId="{BCA6F677-8E1C-4EF5-8CC3-35F77A948A8F}" type="pres">
      <dgm:prSet presAssocID="{BC405E1F-EECA-476A-981B-81FD3504D2BA}" presName="hierChild1" presStyleCnt="0">
        <dgm:presLayoutVars>
          <dgm:chPref val="1"/>
          <dgm:dir/>
          <dgm:animOne val="branch"/>
          <dgm:animLvl val="lvl"/>
          <dgm:resizeHandles/>
        </dgm:presLayoutVars>
      </dgm:prSet>
      <dgm:spPr/>
    </dgm:pt>
    <dgm:pt modelId="{EFEF3D6E-8E26-4BBD-A9CC-9791231E91C8}" type="pres">
      <dgm:prSet presAssocID="{0B4260AE-3765-4FF2-B459-AC6BF6C9022E}" presName="hierRoot1" presStyleCnt="0"/>
      <dgm:spPr/>
    </dgm:pt>
    <dgm:pt modelId="{FE002EED-53F1-43A2-81B8-4A33DC99C9FC}" type="pres">
      <dgm:prSet presAssocID="{0B4260AE-3765-4FF2-B459-AC6BF6C9022E}" presName="composite" presStyleCnt="0"/>
      <dgm:spPr/>
    </dgm:pt>
    <dgm:pt modelId="{18F2A938-1EB8-4B9E-A97A-14131AB9AB66}" type="pres">
      <dgm:prSet presAssocID="{0B4260AE-3765-4FF2-B459-AC6BF6C9022E}" presName="background" presStyleLbl="node0" presStyleIdx="0" presStyleCnt="2"/>
      <dgm:spPr/>
    </dgm:pt>
    <dgm:pt modelId="{3F5D9DB0-5E45-4816-9DE1-634D91197084}" type="pres">
      <dgm:prSet presAssocID="{0B4260AE-3765-4FF2-B459-AC6BF6C9022E}" presName="text" presStyleLbl="fgAcc0" presStyleIdx="0" presStyleCnt="2">
        <dgm:presLayoutVars>
          <dgm:chPref val="3"/>
        </dgm:presLayoutVars>
      </dgm:prSet>
      <dgm:spPr/>
    </dgm:pt>
    <dgm:pt modelId="{85DB5429-6834-4175-86FD-4C2B6DDF6F1D}" type="pres">
      <dgm:prSet presAssocID="{0B4260AE-3765-4FF2-B459-AC6BF6C9022E}" presName="hierChild2" presStyleCnt="0"/>
      <dgm:spPr/>
    </dgm:pt>
    <dgm:pt modelId="{3DE73210-584A-45AB-8B25-698C64FA66E6}" type="pres">
      <dgm:prSet presAssocID="{83DFD567-F903-4062-BA31-471D814ADAF9}" presName="hierRoot1" presStyleCnt="0"/>
      <dgm:spPr/>
    </dgm:pt>
    <dgm:pt modelId="{0E62AC47-8645-4A27-B603-0C38E2EDD09F}" type="pres">
      <dgm:prSet presAssocID="{83DFD567-F903-4062-BA31-471D814ADAF9}" presName="composite" presStyleCnt="0"/>
      <dgm:spPr/>
    </dgm:pt>
    <dgm:pt modelId="{010D3523-DDDF-4540-AB84-9C16D9965CC8}" type="pres">
      <dgm:prSet presAssocID="{83DFD567-F903-4062-BA31-471D814ADAF9}" presName="background" presStyleLbl="node0" presStyleIdx="1" presStyleCnt="2"/>
      <dgm:spPr/>
    </dgm:pt>
    <dgm:pt modelId="{666712FC-D225-4196-B31F-9B5A4A8372B2}" type="pres">
      <dgm:prSet presAssocID="{83DFD567-F903-4062-BA31-471D814ADAF9}" presName="text" presStyleLbl="fgAcc0" presStyleIdx="1" presStyleCnt="2">
        <dgm:presLayoutVars>
          <dgm:chPref val="3"/>
        </dgm:presLayoutVars>
      </dgm:prSet>
      <dgm:spPr/>
    </dgm:pt>
    <dgm:pt modelId="{C098972B-5E36-4F58-AFB3-688EEF3B61D4}" type="pres">
      <dgm:prSet presAssocID="{83DFD567-F903-4062-BA31-471D814ADAF9}" presName="hierChild2" presStyleCnt="0"/>
      <dgm:spPr/>
    </dgm:pt>
  </dgm:ptLst>
  <dgm:cxnLst>
    <dgm:cxn modelId="{E3F00068-C7A4-4150-AD13-320C19E4DA87}" srcId="{BC405E1F-EECA-476A-981B-81FD3504D2BA}" destId="{0B4260AE-3765-4FF2-B459-AC6BF6C9022E}" srcOrd="0" destOrd="0" parTransId="{F4925173-AA3D-4660-A952-5770965A1273}" sibTransId="{181F96ED-F24D-4A56-A84E-FD96FE91FEC0}"/>
    <dgm:cxn modelId="{24EAD259-2EBE-40E4-BFE7-35EA61205CC4}" type="presOf" srcId="{83DFD567-F903-4062-BA31-471D814ADAF9}" destId="{666712FC-D225-4196-B31F-9B5A4A8372B2}" srcOrd="0" destOrd="0" presId="urn:microsoft.com/office/officeart/2005/8/layout/hierarchy1"/>
    <dgm:cxn modelId="{DDB677A6-F0AD-4D3B-8EEB-4FF98CC19286}" srcId="{BC405E1F-EECA-476A-981B-81FD3504D2BA}" destId="{83DFD567-F903-4062-BA31-471D814ADAF9}" srcOrd="1" destOrd="0" parTransId="{CFA2D65F-6EF5-41B2-BE01-245B5C546B2C}" sibTransId="{69958366-8C26-43EF-8D71-FBCDF9D66A84}"/>
    <dgm:cxn modelId="{D5D254BC-AC7A-42C5-89EF-0FB2FFC99394}" type="presOf" srcId="{0B4260AE-3765-4FF2-B459-AC6BF6C9022E}" destId="{3F5D9DB0-5E45-4816-9DE1-634D91197084}" srcOrd="0" destOrd="0" presId="urn:microsoft.com/office/officeart/2005/8/layout/hierarchy1"/>
    <dgm:cxn modelId="{8713AAC5-C806-45AD-B8DD-5DF7545FC179}" type="presOf" srcId="{BC405E1F-EECA-476A-981B-81FD3504D2BA}" destId="{BCA6F677-8E1C-4EF5-8CC3-35F77A948A8F}" srcOrd="0" destOrd="0" presId="urn:microsoft.com/office/officeart/2005/8/layout/hierarchy1"/>
    <dgm:cxn modelId="{B9A10894-96E8-4813-84E6-CAF2DCA5FFB8}" type="presParOf" srcId="{BCA6F677-8E1C-4EF5-8CC3-35F77A948A8F}" destId="{EFEF3D6E-8E26-4BBD-A9CC-9791231E91C8}" srcOrd="0" destOrd="0" presId="urn:microsoft.com/office/officeart/2005/8/layout/hierarchy1"/>
    <dgm:cxn modelId="{3A793E13-8A9B-427A-9088-3DEF21F4115C}" type="presParOf" srcId="{EFEF3D6E-8E26-4BBD-A9CC-9791231E91C8}" destId="{FE002EED-53F1-43A2-81B8-4A33DC99C9FC}" srcOrd="0" destOrd="0" presId="urn:microsoft.com/office/officeart/2005/8/layout/hierarchy1"/>
    <dgm:cxn modelId="{56EF1C99-609A-4390-9350-5FCAE2C22149}" type="presParOf" srcId="{FE002EED-53F1-43A2-81B8-4A33DC99C9FC}" destId="{18F2A938-1EB8-4B9E-A97A-14131AB9AB66}" srcOrd="0" destOrd="0" presId="urn:microsoft.com/office/officeart/2005/8/layout/hierarchy1"/>
    <dgm:cxn modelId="{2BD5B895-4F36-4EB9-90CA-8607D08E93CB}" type="presParOf" srcId="{FE002EED-53F1-43A2-81B8-4A33DC99C9FC}" destId="{3F5D9DB0-5E45-4816-9DE1-634D91197084}" srcOrd="1" destOrd="0" presId="urn:microsoft.com/office/officeart/2005/8/layout/hierarchy1"/>
    <dgm:cxn modelId="{A6F6334D-0AB8-46C5-9A47-39F3F788C088}" type="presParOf" srcId="{EFEF3D6E-8E26-4BBD-A9CC-9791231E91C8}" destId="{85DB5429-6834-4175-86FD-4C2B6DDF6F1D}" srcOrd="1" destOrd="0" presId="urn:microsoft.com/office/officeart/2005/8/layout/hierarchy1"/>
    <dgm:cxn modelId="{69110012-E35B-4379-A852-D5D4BC913F7C}" type="presParOf" srcId="{BCA6F677-8E1C-4EF5-8CC3-35F77A948A8F}" destId="{3DE73210-584A-45AB-8B25-698C64FA66E6}" srcOrd="1" destOrd="0" presId="urn:microsoft.com/office/officeart/2005/8/layout/hierarchy1"/>
    <dgm:cxn modelId="{7F30FDC8-EDE6-4365-8D14-5CE9201FB552}" type="presParOf" srcId="{3DE73210-584A-45AB-8B25-698C64FA66E6}" destId="{0E62AC47-8645-4A27-B603-0C38E2EDD09F}" srcOrd="0" destOrd="0" presId="urn:microsoft.com/office/officeart/2005/8/layout/hierarchy1"/>
    <dgm:cxn modelId="{D77A342D-101B-4A42-AB4A-BD19AD94A10D}" type="presParOf" srcId="{0E62AC47-8645-4A27-B603-0C38E2EDD09F}" destId="{010D3523-DDDF-4540-AB84-9C16D9965CC8}" srcOrd="0" destOrd="0" presId="urn:microsoft.com/office/officeart/2005/8/layout/hierarchy1"/>
    <dgm:cxn modelId="{86365A8A-D0A9-4CB4-AD5D-1FE8F55720A3}" type="presParOf" srcId="{0E62AC47-8645-4A27-B603-0C38E2EDD09F}" destId="{666712FC-D225-4196-B31F-9B5A4A8372B2}" srcOrd="1" destOrd="0" presId="urn:microsoft.com/office/officeart/2005/8/layout/hierarchy1"/>
    <dgm:cxn modelId="{818887A2-FE51-4A7B-BA07-E953704122DE}" type="presParOf" srcId="{3DE73210-584A-45AB-8B25-698C64FA66E6}" destId="{C098972B-5E36-4F58-AFB3-688EEF3B61D4}"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9FD7855C-B38C-4E68-A79D-F410208E3F95}" type="doc">
      <dgm:prSet loTypeId="urn:microsoft.com/office/officeart/2005/8/layout/vList2" loCatId="list" qsTypeId="urn:microsoft.com/office/officeart/2005/8/quickstyle/simple1" qsCatId="simple" csTypeId="urn:microsoft.com/office/officeart/2005/8/colors/accent3_3" csCatId="accent3" phldr="1"/>
      <dgm:spPr/>
      <dgm:t>
        <a:bodyPr/>
        <a:lstStyle/>
        <a:p>
          <a:endParaRPr lang="en-US"/>
        </a:p>
      </dgm:t>
    </dgm:pt>
    <dgm:pt modelId="{05D3E76E-AE6B-483C-8421-21CC93B001E9}">
      <dgm:prSet phldrT="[Text]"/>
      <dgm:spPr/>
      <dgm:t>
        <a:bodyPr/>
        <a:lstStyle/>
        <a:p>
          <a:r>
            <a:rPr lang="en-US" b="0" baseline="0"/>
            <a:t>Chronic Absence 30%</a:t>
          </a:r>
          <a:endParaRPr lang="en-US" b="0"/>
        </a:p>
      </dgm:t>
    </dgm:pt>
    <dgm:pt modelId="{2733A4B6-BB8F-4186-83DE-8B54DF5E8B15}" type="parTrans" cxnId="{BC625AF5-ED4A-4BC5-85F4-075AF124E8F7}">
      <dgm:prSet/>
      <dgm:spPr/>
      <dgm:t>
        <a:bodyPr/>
        <a:lstStyle/>
        <a:p>
          <a:endParaRPr lang="en-US"/>
        </a:p>
      </dgm:t>
    </dgm:pt>
    <dgm:pt modelId="{47F90781-CC1E-4477-9610-977FB87837ED}" type="sibTrans" cxnId="{BC625AF5-ED4A-4BC5-85F4-075AF124E8F7}">
      <dgm:prSet/>
      <dgm:spPr/>
      <dgm:t>
        <a:bodyPr/>
        <a:lstStyle/>
        <a:p>
          <a:endParaRPr lang="en-US"/>
        </a:p>
      </dgm:t>
    </dgm:pt>
    <dgm:pt modelId="{F2B84DAA-2BBF-4F08-A17C-C9C7D29ABBAA}">
      <dgm:prSet phldrT="[Text]"/>
      <dgm:spPr/>
      <dgm:t>
        <a:bodyPr/>
        <a:lstStyle/>
        <a:p>
          <a:r>
            <a:rPr lang="en-US" b="0" baseline="0"/>
            <a:t>Regular Attendance 70%</a:t>
          </a:r>
          <a:endParaRPr lang="en-US" b="0"/>
        </a:p>
      </dgm:t>
    </dgm:pt>
    <dgm:pt modelId="{670261B7-0C80-4B4A-BD14-9C71EA20DFF7}" type="parTrans" cxnId="{1A038AD6-5E45-40B6-A2C2-B201CF60370E}">
      <dgm:prSet/>
      <dgm:spPr/>
      <dgm:t>
        <a:bodyPr/>
        <a:lstStyle/>
        <a:p>
          <a:endParaRPr lang="en-US"/>
        </a:p>
      </dgm:t>
    </dgm:pt>
    <dgm:pt modelId="{46B2846E-3D33-4B4B-A2EC-450C54CF469D}" type="sibTrans" cxnId="{1A038AD6-5E45-40B6-A2C2-B201CF60370E}">
      <dgm:prSet/>
      <dgm:spPr/>
      <dgm:t>
        <a:bodyPr/>
        <a:lstStyle/>
        <a:p>
          <a:endParaRPr lang="en-US"/>
        </a:p>
      </dgm:t>
    </dgm:pt>
    <dgm:pt modelId="{7A8D4AA2-EE8D-422C-B1BC-BA707156E7EF}" type="pres">
      <dgm:prSet presAssocID="{9FD7855C-B38C-4E68-A79D-F410208E3F95}" presName="linear" presStyleCnt="0">
        <dgm:presLayoutVars>
          <dgm:animLvl val="lvl"/>
          <dgm:resizeHandles val="exact"/>
        </dgm:presLayoutVars>
      </dgm:prSet>
      <dgm:spPr/>
    </dgm:pt>
    <dgm:pt modelId="{5549C7EB-02C0-404D-95FC-468F27EB15AD}" type="pres">
      <dgm:prSet presAssocID="{F2B84DAA-2BBF-4F08-A17C-C9C7D29ABBAA}" presName="parentText" presStyleLbl="node1" presStyleIdx="0" presStyleCnt="2">
        <dgm:presLayoutVars>
          <dgm:chMax val="0"/>
          <dgm:bulletEnabled val="1"/>
        </dgm:presLayoutVars>
      </dgm:prSet>
      <dgm:spPr/>
    </dgm:pt>
    <dgm:pt modelId="{252776D0-92F4-4657-BC7D-93F893C2F255}" type="pres">
      <dgm:prSet presAssocID="{46B2846E-3D33-4B4B-A2EC-450C54CF469D}" presName="spacer" presStyleCnt="0"/>
      <dgm:spPr/>
    </dgm:pt>
    <dgm:pt modelId="{F0AFC013-9126-4858-B0CC-5EA4BFFDD990}" type="pres">
      <dgm:prSet presAssocID="{05D3E76E-AE6B-483C-8421-21CC93B001E9}" presName="parentText" presStyleLbl="node1" presStyleIdx="1" presStyleCnt="2">
        <dgm:presLayoutVars>
          <dgm:chMax val="0"/>
          <dgm:bulletEnabled val="1"/>
        </dgm:presLayoutVars>
      </dgm:prSet>
      <dgm:spPr/>
    </dgm:pt>
  </dgm:ptLst>
  <dgm:cxnLst>
    <dgm:cxn modelId="{7BA9A835-1A7A-486B-96FC-F5DCD6A74A8C}" type="presOf" srcId="{F2B84DAA-2BBF-4F08-A17C-C9C7D29ABBAA}" destId="{5549C7EB-02C0-404D-95FC-468F27EB15AD}" srcOrd="0" destOrd="0" presId="urn:microsoft.com/office/officeart/2005/8/layout/vList2"/>
    <dgm:cxn modelId="{4CE6F035-8B3D-449F-975B-513988C7FFEA}" type="presOf" srcId="{05D3E76E-AE6B-483C-8421-21CC93B001E9}" destId="{F0AFC013-9126-4858-B0CC-5EA4BFFDD990}" srcOrd="0" destOrd="0" presId="urn:microsoft.com/office/officeart/2005/8/layout/vList2"/>
    <dgm:cxn modelId="{2032AC81-6905-49D3-B311-0F6300728829}" type="presOf" srcId="{9FD7855C-B38C-4E68-A79D-F410208E3F95}" destId="{7A8D4AA2-EE8D-422C-B1BC-BA707156E7EF}" srcOrd="0" destOrd="0" presId="urn:microsoft.com/office/officeart/2005/8/layout/vList2"/>
    <dgm:cxn modelId="{1A038AD6-5E45-40B6-A2C2-B201CF60370E}" srcId="{9FD7855C-B38C-4E68-A79D-F410208E3F95}" destId="{F2B84DAA-2BBF-4F08-A17C-C9C7D29ABBAA}" srcOrd="0" destOrd="0" parTransId="{670261B7-0C80-4B4A-BD14-9C71EA20DFF7}" sibTransId="{46B2846E-3D33-4B4B-A2EC-450C54CF469D}"/>
    <dgm:cxn modelId="{BC625AF5-ED4A-4BC5-85F4-075AF124E8F7}" srcId="{9FD7855C-B38C-4E68-A79D-F410208E3F95}" destId="{05D3E76E-AE6B-483C-8421-21CC93B001E9}" srcOrd="1" destOrd="0" parTransId="{2733A4B6-BB8F-4186-83DE-8B54DF5E8B15}" sibTransId="{47F90781-CC1E-4477-9610-977FB87837ED}"/>
    <dgm:cxn modelId="{8AD439C4-018B-45F7-8887-67BD3613CCEF}" type="presParOf" srcId="{7A8D4AA2-EE8D-422C-B1BC-BA707156E7EF}" destId="{5549C7EB-02C0-404D-95FC-468F27EB15AD}" srcOrd="0" destOrd="0" presId="urn:microsoft.com/office/officeart/2005/8/layout/vList2"/>
    <dgm:cxn modelId="{B41B0BA4-DC84-4EEA-A922-BFD41E541AC1}" type="presParOf" srcId="{7A8D4AA2-EE8D-422C-B1BC-BA707156E7EF}" destId="{252776D0-92F4-4657-BC7D-93F893C2F255}" srcOrd="1" destOrd="0" presId="urn:microsoft.com/office/officeart/2005/8/layout/vList2"/>
    <dgm:cxn modelId="{52A3BF4E-4AF6-4556-B008-8973AAB347BB}" type="presParOf" srcId="{7A8D4AA2-EE8D-422C-B1BC-BA707156E7EF}" destId="{F0AFC013-9126-4858-B0CC-5EA4BFFDD990}" srcOrd="2" destOrd="0" presId="urn:microsoft.com/office/officeart/2005/8/layout/vList2"/>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F67D5E78-C650-46BE-BE50-FA5E9CDC6D70}"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38113FD6-B5B1-40C0-9AC7-40159CE25AFA}">
      <dgm:prSet phldrT="[Text]"/>
      <dgm:spPr/>
      <dgm:t>
        <a:bodyPr/>
        <a:lstStyle/>
        <a:p>
          <a:r>
            <a:rPr lang="en-US">
              <a:latin typeface="Segoe UI" panose="020B0502040204020203" pitchFamily="34" charset="0"/>
              <a:cs typeface="Segoe UI" panose="020B0502040204020203" pitchFamily="34" charset="0"/>
            </a:rPr>
            <a:t>Access</a:t>
          </a:r>
        </a:p>
      </dgm:t>
    </dgm:pt>
    <dgm:pt modelId="{1CAE9E31-21CF-4352-9621-DB4764BB0637}" type="parTrans" cxnId="{11EF66D1-ECAB-46E1-9DCC-9228616ED5EC}">
      <dgm:prSet/>
      <dgm:spPr/>
      <dgm:t>
        <a:bodyPr/>
        <a:lstStyle/>
        <a:p>
          <a:endParaRPr lang="en-US" sz="2800">
            <a:latin typeface="Segoe UI" panose="020B0502040204020203" pitchFamily="34" charset="0"/>
            <a:cs typeface="Segoe UI" panose="020B0502040204020203" pitchFamily="34" charset="0"/>
          </a:endParaRPr>
        </a:p>
      </dgm:t>
    </dgm:pt>
    <dgm:pt modelId="{685E5E97-4C04-472B-B25D-91EF08EF91E8}" type="sibTrans" cxnId="{11EF66D1-ECAB-46E1-9DCC-9228616ED5EC}">
      <dgm:prSet/>
      <dgm:spPr/>
      <dgm:t>
        <a:bodyPr/>
        <a:lstStyle/>
        <a:p>
          <a:endParaRPr lang="en-US">
            <a:latin typeface="Segoe UI" panose="020B0502040204020203" pitchFamily="34" charset="0"/>
            <a:cs typeface="Segoe UI" panose="020B0502040204020203" pitchFamily="34" charset="0"/>
          </a:endParaRPr>
        </a:p>
      </dgm:t>
    </dgm:pt>
    <dgm:pt modelId="{DE47B17A-E957-4FF9-87E0-7D8BC0BA7995}">
      <dgm:prSet phldrT="[Text]"/>
      <dgm:spPr/>
      <dgm:t>
        <a:bodyPr/>
        <a:lstStyle/>
        <a:p>
          <a:r>
            <a:rPr lang="en-US">
              <a:latin typeface="Segoe UI" panose="020B0502040204020203" pitchFamily="34" charset="0"/>
              <a:cs typeface="Segoe UI" panose="020B0502040204020203" pitchFamily="34" charset="0"/>
            </a:rPr>
            <a:t>Broadening access to democratize data</a:t>
          </a:r>
        </a:p>
      </dgm:t>
    </dgm:pt>
    <dgm:pt modelId="{516EE96E-B1E4-4467-8DB8-8FB9DA31B462}" type="parTrans" cxnId="{0A5A9943-40AA-499C-8E9A-E3FF9710FAD3}">
      <dgm:prSet/>
      <dgm:spPr/>
      <dgm:t>
        <a:bodyPr/>
        <a:lstStyle/>
        <a:p>
          <a:endParaRPr lang="en-US" sz="2800">
            <a:latin typeface="Segoe UI" panose="020B0502040204020203" pitchFamily="34" charset="0"/>
            <a:cs typeface="Segoe UI" panose="020B0502040204020203" pitchFamily="34" charset="0"/>
          </a:endParaRPr>
        </a:p>
      </dgm:t>
    </dgm:pt>
    <dgm:pt modelId="{0E3023C4-DF8B-4056-935F-A5583732CE8C}" type="sibTrans" cxnId="{0A5A9943-40AA-499C-8E9A-E3FF9710FAD3}">
      <dgm:prSet/>
      <dgm:spPr/>
      <dgm:t>
        <a:bodyPr/>
        <a:lstStyle/>
        <a:p>
          <a:endParaRPr lang="en-US">
            <a:latin typeface="Segoe UI" panose="020B0502040204020203" pitchFamily="34" charset="0"/>
            <a:cs typeface="Segoe UI" panose="020B0502040204020203" pitchFamily="34" charset="0"/>
          </a:endParaRPr>
        </a:p>
      </dgm:t>
    </dgm:pt>
    <dgm:pt modelId="{102F4305-97F2-4A6A-A0FC-AC700987F545}">
      <dgm:prSet phldrT="[Text]"/>
      <dgm:spPr/>
      <dgm:t>
        <a:bodyPr/>
        <a:lstStyle/>
        <a:p>
          <a:r>
            <a:rPr lang="en-US">
              <a:latin typeface="Segoe UI" panose="020B0502040204020203" pitchFamily="34" charset="0"/>
              <a:cs typeface="Segoe UI" panose="020B0502040204020203" pitchFamily="34" charset="0"/>
            </a:rPr>
            <a:t>Analysis &amp; Sense-making</a:t>
          </a:r>
        </a:p>
      </dgm:t>
    </dgm:pt>
    <dgm:pt modelId="{F37C4A84-74E7-4A22-AE43-DC26DA77FA98}" type="parTrans" cxnId="{DFC40963-9BB8-4B8E-A9A2-F391988BBC10}">
      <dgm:prSet/>
      <dgm:spPr/>
      <dgm:t>
        <a:bodyPr/>
        <a:lstStyle/>
        <a:p>
          <a:endParaRPr lang="en-US" sz="2800">
            <a:latin typeface="Segoe UI" panose="020B0502040204020203" pitchFamily="34" charset="0"/>
            <a:cs typeface="Segoe UI" panose="020B0502040204020203" pitchFamily="34" charset="0"/>
          </a:endParaRPr>
        </a:p>
      </dgm:t>
    </dgm:pt>
    <dgm:pt modelId="{F4AE798F-1943-44B5-B58A-8BAFFF5BDDD2}" type="sibTrans" cxnId="{DFC40963-9BB8-4B8E-A9A2-F391988BBC10}">
      <dgm:prSet/>
      <dgm:spPr/>
      <dgm:t>
        <a:bodyPr/>
        <a:lstStyle/>
        <a:p>
          <a:endParaRPr lang="en-US">
            <a:latin typeface="Segoe UI" panose="020B0502040204020203" pitchFamily="34" charset="0"/>
            <a:cs typeface="Segoe UI" panose="020B0502040204020203" pitchFamily="34" charset="0"/>
          </a:endParaRPr>
        </a:p>
      </dgm:t>
    </dgm:pt>
    <dgm:pt modelId="{9F140580-5A72-4D8D-B68C-C48AA47E7465}">
      <dgm:prSet phldrT="[Text]"/>
      <dgm:spPr/>
      <dgm:t>
        <a:bodyPr/>
        <a:lstStyle/>
        <a:p>
          <a:r>
            <a:rPr lang="en-US">
              <a:latin typeface="Segoe UI" panose="020B0502040204020203" pitchFamily="34" charset="0"/>
              <a:cs typeface="Segoe UI" panose="020B0502040204020203" pitchFamily="34" charset="0"/>
            </a:rPr>
            <a:t>Know the levels: coarse to fine </a:t>
          </a:r>
        </a:p>
      </dgm:t>
    </dgm:pt>
    <dgm:pt modelId="{149C3A1D-CCC2-4AB6-8D4B-68BF4A714E1B}" type="parTrans" cxnId="{685298D6-7BEE-4917-8D96-BEEB23C3BD94}">
      <dgm:prSet/>
      <dgm:spPr/>
      <dgm:t>
        <a:bodyPr/>
        <a:lstStyle/>
        <a:p>
          <a:endParaRPr lang="en-US" sz="2800">
            <a:latin typeface="Segoe UI" panose="020B0502040204020203" pitchFamily="34" charset="0"/>
            <a:cs typeface="Segoe UI" panose="020B0502040204020203" pitchFamily="34" charset="0"/>
          </a:endParaRPr>
        </a:p>
      </dgm:t>
    </dgm:pt>
    <dgm:pt modelId="{FB17616E-F9E8-4ADA-93FF-5E9282B6D74A}" type="sibTrans" cxnId="{685298D6-7BEE-4917-8D96-BEEB23C3BD94}">
      <dgm:prSet/>
      <dgm:spPr/>
      <dgm:t>
        <a:bodyPr/>
        <a:lstStyle/>
        <a:p>
          <a:endParaRPr lang="en-US">
            <a:latin typeface="Segoe UI" panose="020B0502040204020203" pitchFamily="34" charset="0"/>
            <a:cs typeface="Segoe UI" panose="020B0502040204020203" pitchFamily="34" charset="0"/>
          </a:endParaRPr>
        </a:p>
      </dgm:t>
    </dgm:pt>
    <dgm:pt modelId="{B01F85EE-4182-45DC-B0CA-325B0DC5C0AF}">
      <dgm:prSet phldrT="[Text]"/>
      <dgm:spPr/>
      <dgm:t>
        <a:bodyPr/>
        <a:lstStyle/>
        <a:p>
          <a:r>
            <a:rPr lang="en-US">
              <a:latin typeface="Segoe UI" panose="020B0502040204020203" pitchFamily="34" charset="0"/>
              <a:cs typeface="Segoe UI" panose="020B0502040204020203" pitchFamily="34" charset="0"/>
            </a:rPr>
            <a:t>Action Planning</a:t>
          </a:r>
        </a:p>
      </dgm:t>
    </dgm:pt>
    <dgm:pt modelId="{1ADE2AA0-5332-41B6-AE35-A6A492C63138}" type="parTrans" cxnId="{17E675F0-9B56-4FE0-860F-77AF626BA3D9}">
      <dgm:prSet/>
      <dgm:spPr/>
      <dgm:t>
        <a:bodyPr/>
        <a:lstStyle/>
        <a:p>
          <a:endParaRPr lang="en-US" sz="2800">
            <a:latin typeface="Segoe UI" panose="020B0502040204020203" pitchFamily="34" charset="0"/>
            <a:cs typeface="Segoe UI" panose="020B0502040204020203" pitchFamily="34" charset="0"/>
          </a:endParaRPr>
        </a:p>
      </dgm:t>
    </dgm:pt>
    <dgm:pt modelId="{440072A7-01C5-416E-B461-CC0CAFDC8DEF}" type="sibTrans" cxnId="{17E675F0-9B56-4FE0-860F-77AF626BA3D9}">
      <dgm:prSet/>
      <dgm:spPr/>
      <dgm:t>
        <a:bodyPr/>
        <a:lstStyle/>
        <a:p>
          <a:endParaRPr lang="en-US">
            <a:latin typeface="Segoe UI" panose="020B0502040204020203" pitchFamily="34" charset="0"/>
            <a:cs typeface="Segoe UI" panose="020B0502040204020203" pitchFamily="34" charset="0"/>
          </a:endParaRPr>
        </a:p>
      </dgm:t>
    </dgm:pt>
    <dgm:pt modelId="{F13A4FCD-A6EB-4E22-A296-075641C9697F}">
      <dgm:prSet phldrT="[Text]"/>
      <dgm:spPr/>
      <dgm:t>
        <a:bodyPr/>
        <a:lstStyle/>
        <a:p>
          <a:r>
            <a:rPr lang="en-US">
              <a:latin typeface="Segoe UI" panose="020B0502040204020203" pitchFamily="34" charset="0"/>
              <a:cs typeface="Segoe UI" panose="020B0502040204020203" pitchFamily="34" charset="0"/>
            </a:rPr>
            <a:t>Lead the change through progress monitoring</a:t>
          </a:r>
        </a:p>
      </dgm:t>
    </dgm:pt>
    <dgm:pt modelId="{8941424F-D951-406B-AC0B-581FA7E383DC}" type="parTrans" cxnId="{F991B4E1-3AFA-48EE-BD32-F0FAE79C7C34}">
      <dgm:prSet/>
      <dgm:spPr/>
      <dgm:t>
        <a:bodyPr/>
        <a:lstStyle/>
        <a:p>
          <a:endParaRPr lang="en-US" sz="2800">
            <a:latin typeface="Segoe UI" panose="020B0502040204020203" pitchFamily="34" charset="0"/>
            <a:cs typeface="Segoe UI" panose="020B0502040204020203" pitchFamily="34" charset="0"/>
          </a:endParaRPr>
        </a:p>
      </dgm:t>
    </dgm:pt>
    <dgm:pt modelId="{D010CDA0-3253-4BAF-9BAE-996F4CB0337D}" type="sibTrans" cxnId="{F991B4E1-3AFA-48EE-BD32-F0FAE79C7C34}">
      <dgm:prSet/>
      <dgm:spPr/>
      <dgm:t>
        <a:bodyPr/>
        <a:lstStyle/>
        <a:p>
          <a:endParaRPr lang="en-US">
            <a:latin typeface="Segoe UI" panose="020B0502040204020203" pitchFamily="34" charset="0"/>
            <a:cs typeface="Segoe UI" panose="020B0502040204020203" pitchFamily="34" charset="0"/>
          </a:endParaRPr>
        </a:p>
      </dgm:t>
    </dgm:pt>
    <dgm:pt modelId="{64A445FD-A1A7-478B-AAA4-5F052C7A3AC4}">
      <dgm:prSet phldrT="[Text]"/>
      <dgm:spPr/>
      <dgm:t>
        <a:bodyPr/>
        <a:lstStyle/>
        <a:p>
          <a:r>
            <a:rPr lang="en-US">
              <a:latin typeface="Segoe UI" panose="020B0502040204020203" pitchFamily="34" charset="0"/>
              <a:cs typeface="Segoe UI" panose="020B0502040204020203" pitchFamily="34" charset="0"/>
            </a:rPr>
            <a:t>Help people make sense</a:t>
          </a:r>
        </a:p>
      </dgm:t>
    </dgm:pt>
    <dgm:pt modelId="{C3944C75-C5AD-456B-959F-00FDD5AA59FB}" type="parTrans" cxnId="{D181E48F-2CC6-4E88-B369-8BB80BE2FD93}">
      <dgm:prSet/>
      <dgm:spPr/>
      <dgm:t>
        <a:bodyPr/>
        <a:lstStyle/>
        <a:p>
          <a:endParaRPr lang="en-US"/>
        </a:p>
      </dgm:t>
    </dgm:pt>
    <dgm:pt modelId="{4B221F5E-85DA-45DD-A790-F470BDE80F03}" type="sibTrans" cxnId="{D181E48F-2CC6-4E88-B369-8BB80BE2FD93}">
      <dgm:prSet/>
      <dgm:spPr/>
      <dgm:t>
        <a:bodyPr/>
        <a:lstStyle/>
        <a:p>
          <a:endParaRPr lang="en-US"/>
        </a:p>
      </dgm:t>
    </dgm:pt>
    <dgm:pt modelId="{6B87617A-8A85-4DA2-B6B8-9943F8107139}" type="pres">
      <dgm:prSet presAssocID="{F67D5E78-C650-46BE-BE50-FA5E9CDC6D70}" presName="hierChild1" presStyleCnt="0">
        <dgm:presLayoutVars>
          <dgm:chPref val="1"/>
          <dgm:dir/>
          <dgm:animOne val="branch"/>
          <dgm:animLvl val="lvl"/>
          <dgm:resizeHandles/>
        </dgm:presLayoutVars>
      </dgm:prSet>
      <dgm:spPr/>
    </dgm:pt>
    <dgm:pt modelId="{3C7A073C-22FC-4677-BE0B-F2A1CA822F5A}" type="pres">
      <dgm:prSet presAssocID="{38113FD6-B5B1-40C0-9AC7-40159CE25AFA}" presName="hierRoot1" presStyleCnt="0"/>
      <dgm:spPr/>
    </dgm:pt>
    <dgm:pt modelId="{22A352F9-4BBD-4603-8261-21F41307E3BD}" type="pres">
      <dgm:prSet presAssocID="{38113FD6-B5B1-40C0-9AC7-40159CE25AFA}" presName="composite" presStyleCnt="0"/>
      <dgm:spPr/>
    </dgm:pt>
    <dgm:pt modelId="{926915CC-B8B3-48A0-AE8A-23CAC5080104}" type="pres">
      <dgm:prSet presAssocID="{38113FD6-B5B1-40C0-9AC7-40159CE25AFA}" presName="background" presStyleLbl="node0" presStyleIdx="0" presStyleCnt="3"/>
      <dgm:spPr/>
    </dgm:pt>
    <dgm:pt modelId="{C925CA6F-886F-4B7B-9090-FF0328DE723A}" type="pres">
      <dgm:prSet presAssocID="{38113FD6-B5B1-40C0-9AC7-40159CE25AFA}" presName="text" presStyleLbl="fgAcc0" presStyleIdx="0" presStyleCnt="3">
        <dgm:presLayoutVars>
          <dgm:chPref val="3"/>
        </dgm:presLayoutVars>
      </dgm:prSet>
      <dgm:spPr/>
    </dgm:pt>
    <dgm:pt modelId="{01E34C47-8CB6-450F-97C1-C5C153A22A3E}" type="pres">
      <dgm:prSet presAssocID="{38113FD6-B5B1-40C0-9AC7-40159CE25AFA}" presName="hierChild2" presStyleCnt="0"/>
      <dgm:spPr/>
    </dgm:pt>
    <dgm:pt modelId="{578346EC-E4D1-4EDC-B651-136193AFAFAF}" type="pres">
      <dgm:prSet presAssocID="{516EE96E-B1E4-4467-8DB8-8FB9DA31B462}" presName="Name10" presStyleLbl="parChTrans1D2" presStyleIdx="0" presStyleCnt="4"/>
      <dgm:spPr/>
    </dgm:pt>
    <dgm:pt modelId="{78198345-BB06-428B-800B-B00EBC16C14F}" type="pres">
      <dgm:prSet presAssocID="{DE47B17A-E957-4FF9-87E0-7D8BC0BA7995}" presName="hierRoot2" presStyleCnt="0"/>
      <dgm:spPr/>
    </dgm:pt>
    <dgm:pt modelId="{B9940DC9-CE44-4231-ABC3-0B819DA010AA}" type="pres">
      <dgm:prSet presAssocID="{DE47B17A-E957-4FF9-87E0-7D8BC0BA7995}" presName="composite2" presStyleCnt="0"/>
      <dgm:spPr/>
    </dgm:pt>
    <dgm:pt modelId="{40B7B502-9EF4-429C-B1FC-BD289F0BEAC7}" type="pres">
      <dgm:prSet presAssocID="{DE47B17A-E957-4FF9-87E0-7D8BC0BA7995}" presName="background2" presStyleLbl="node2" presStyleIdx="0" presStyleCnt="4"/>
      <dgm:spPr/>
    </dgm:pt>
    <dgm:pt modelId="{61598EEF-900C-4029-B092-83738E794245}" type="pres">
      <dgm:prSet presAssocID="{DE47B17A-E957-4FF9-87E0-7D8BC0BA7995}" presName="text2" presStyleLbl="fgAcc2" presStyleIdx="0" presStyleCnt="4">
        <dgm:presLayoutVars>
          <dgm:chPref val="3"/>
        </dgm:presLayoutVars>
      </dgm:prSet>
      <dgm:spPr/>
    </dgm:pt>
    <dgm:pt modelId="{B7530572-E484-452B-AF71-71ED99C1AF9A}" type="pres">
      <dgm:prSet presAssocID="{DE47B17A-E957-4FF9-87E0-7D8BC0BA7995}" presName="hierChild3" presStyleCnt="0"/>
      <dgm:spPr/>
    </dgm:pt>
    <dgm:pt modelId="{1F1381CC-73B6-43C3-BE00-E954F835202B}" type="pres">
      <dgm:prSet presAssocID="{102F4305-97F2-4A6A-A0FC-AC700987F545}" presName="hierRoot1" presStyleCnt="0"/>
      <dgm:spPr/>
    </dgm:pt>
    <dgm:pt modelId="{315F12D1-CBF5-442E-BA03-0FCF929F8037}" type="pres">
      <dgm:prSet presAssocID="{102F4305-97F2-4A6A-A0FC-AC700987F545}" presName="composite" presStyleCnt="0"/>
      <dgm:spPr/>
    </dgm:pt>
    <dgm:pt modelId="{00EDA9EE-99AC-42FA-8DD3-C766B841B726}" type="pres">
      <dgm:prSet presAssocID="{102F4305-97F2-4A6A-A0FC-AC700987F545}" presName="background" presStyleLbl="node0" presStyleIdx="1" presStyleCnt="3"/>
      <dgm:spPr/>
    </dgm:pt>
    <dgm:pt modelId="{A95BEF48-692A-4C33-A1BA-1C83CD6BBBC2}" type="pres">
      <dgm:prSet presAssocID="{102F4305-97F2-4A6A-A0FC-AC700987F545}" presName="text" presStyleLbl="fgAcc0" presStyleIdx="1" presStyleCnt="3">
        <dgm:presLayoutVars>
          <dgm:chPref val="3"/>
        </dgm:presLayoutVars>
      </dgm:prSet>
      <dgm:spPr/>
    </dgm:pt>
    <dgm:pt modelId="{E944121C-48B0-46E5-B6E3-989AE3A948A0}" type="pres">
      <dgm:prSet presAssocID="{102F4305-97F2-4A6A-A0FC-AC700987F545}" presName="hierChild2" presStyleCnt="0"/>
      <dgm:spPr/>
    </dgm:pt>
    <dgm:pt modelId="{7DF53FBE-A021-43C5-BAD3-258D9DFC1939}" type="pres">
      <dgm:prSet presAssocID="{149C3A1D-CCC2-4AB6-8D4B-68BF4A714E1B}" presName="Name10" presStyleLbl="parChTrans1D2" presStyleIdx="1" presStyleCnt="4"/>
      <dgm:spPr/>
    </dgm:pt>
    <dgm:pt modelId="{D789EC62-5CC6-4793-8D35-238BF2D2D3B5}" type="pres">
      <dgm:prSet presAssocID="{9F140580-5A72-4D8D-B68C-C48AA47E7465}" presName="hierRoot2" presStyleCnt="0"/>
      <dgm:spPr/>
    </dgm:pt>
    <dgm:pt modelId="{B8C6019A-9320-4E1A-B6E3-B6D0F19060E4}" type="pres">
      <dgm:prSet presAssocID="{9F140580-5A72-4D8D-B68C-C48AA47E7465}" presName="composite2" presStyleCnt="0"/>
      <dgm:spPr/>
    </dgm:pt>
    <dgm:pt modelId="{5E816338-0753-47E0-BAA0-72162FE8F5D5}" type="pres">
      <dgm:prSet presAssocID="{9F140580-5A72-4D8D-B68C-C48AA47E7465}" presName="background2" presStyleLbl="node2" presStyleIdx="1" presStyleCnt="4"/>
      <dgm:spPr/>
    </dgm:pt>
    <dgm:pt modelId="{AF9CBA03-D212-4A2A-AB3B-32031A0BCBEB}" type="pres">
      <dgm:prSet presAssocID="{9F140580-5A72-4D8D-B68C-C48AA47E7465}" presName="text2" presStyleLbl="fgAcc2" presStyleIdx="1" presStyleCnt="4">
        <dgm:presLayoutVars>
          <dgm:chPref val="3"/>
        </dgm:presLayoutVars>
      </dgm:prSet>
      <dgm:spPr/>
    </dgm:pt>
    <dgm:pt modelId="{B79560B1-824B-4680-908B-2EFE13A75FA4}" type="pres">
      <dgm:prSet presAssocID="{9F140580-5A72-4D8D-B68C-C48AA47E7465}" presName="hierChild3" presStyleCnt="0"/>
      <dgm:spPr/>
    </dgm:pt>
    <dgm:pt modelId="{F288E118-541F-46C5-B596-D8411488C61E}" type="pres">
      <dgm:prSet presAssocID="{C3944C75-C5AD-456B-959F-00FDD5AA59FB}" presName="Name10" presStyleLbl="parChTrans1D2" presStyleIdx="2" presStyleCnt="4"/>
      <dgm:spPr/>
    </dgm:pt>
    <dgm:pt modelId="{1D6D4DF7-C53F-4E3C-BB29-2C774A18AC6E}" type="pres">
      <dgm:prSet presAssocID="{64A445FD-A1A7-478B-AAA4-5F052C7A3AC4}" presName="hierRoot2" presStyleCnt="0"/>
      <dgm:spPr/>
    </dgm:pt>
    <dgm:pt modelId="{7E57DB37-A7F5-47AD-8AC2-346BF5D21163}" type="pres">
      <dgm:prSet presAssocID="{64A445FD-A1A7-478B-AAA4-5F052C7A3AC4}" presName="composite2" presStyleCnt="0"/>
      <dgm:spPr/>
    </dgm:pt>
    <dgm:pt modelId="{051A8FA7-4D14-4E0B-8ECB-D46D41DF4866}" type="pres">
      <dgm:prSet presAssocID="{64A445FD-A1A7-478B-AAA4-5F052C7A3AC4}" presName="background2" presStyleLbl="node2" presStyleIdx="2" presStyleCnt="4"/>
      <dgm:spPr/>
    </dgm:pt>
    <dgm:pt modelId="{B28BC8AB-3E8E-4711-8EC1-8619FCBF8189}" type="pres">
      <dgm:prSet presAssocID="{64A445FD-A1A7-478B-AAA4-5F052C7A3AC4}" presName="text2" presStyleLbl="fgAcc2" presStyleIdx="2" presStyleCnt="4">
        <dgm:presLayoutVars>
          <dgm:chPref val="3"/>
        </dgm:presLayoutVars>
      </dgm:prSet>
      <dgm:spPr/>
    </dgm:pt>
    <dgm:pt modelId="{FDC4F53C-A66A-46D5-B4E7-3CA3940588DE}" type="pres">
      <dgm:prSet presAssocID="{64A445FD-A1A7-478B-AAA4-5F052C7A3AC4}" presName="hierChild3" presStyleCnt="0"/>
      <dgm:spPr/>
    </dgm:pt>
    <dgm:pt modelId="{C57AF3B9-B5F2-4D33-A211-4BFAD7A9DEFC}" type="pres">
      <dgm:prSet presAssocID="{B01F85EE-4182-45DC-B0CA-325B0DC5C0AF}" presName="hierRoot1" presStyleCnt="0"/>
      <dgm:spPr/>
    </dgm:pt>
    <dgm:pt modelId="{E6B1370D-1F80-42EC-8B0A-6FE5B4382E46}" type="pres">
      <dgm:prSet presAssocID="{B01F85EE-4182-45DC-B0CA-325B0DC5C0AF}" presName="composite" presStyleCnt="0"/>
      <dgm:spPr/>
    </dgm:pt>
    <dgm:pt modelId="{7A6245E7-89F6-418C-8FE3-09AB696F6E8B}" type="pres">
      <dgm:prSet presAssocID="{B01F85EE-4182-45DC-B0CA-325B0DC5C0AF}" presName="background" presStyleLbl="node0" presStyleIdx="2" presStyleCnt="3"/>
      <dgm:spPr/>
    </dgm:pt>
    <dgm:pt modelId="{813589A5-A2AF-469B-9217-CB59DE5823F5}" type="pres">
      <dgm:prSet presAssocID="{B01F85EE-4182-45DC-B0CA-325B0DC5C0AF}" presName="text" presStyleLbl="fgAcc0" presStyleIdx="2" presStyleCnt="3">
        <dgm:presLayoutVars>
          <dgm:chPref val="3"/>
        </dgm:presLayoutVars>
      </dgm:prSet>
      <dgm:spPr/>
    </dgm:pt>
    <dgm:pt modelId="{65B537FF-208D-4C26-A44E-4D48D5C64628}" type="pres">
      <dgm:prSet presAssocID="{B01F85EE-4182-45DC-B0CA-325B0DC5C0AF}" presName="hierChild2" presStyleCnt="0"/>
      <dgm:spPr/>
    </dgm:pt>
    <dgm:pt modelId="{70F0B825-605F-41CB-B2E5-14924165BF84}" type="pres">
      <dgm:prSet presAssocID="{8941424F-D951-406B-AC0B-581FA7E383DC}" presName="Name10" presStyleLbl="parChTrans1D2" presStyleIdx="3" presStyleCnt="4"/>
      <dgm:spPr/>
    </dgm:pt>
    <dgm:pt modelId="{0ED3FA20-F9EE-4443-A3BE-62565757EB8A}" type="pres">
      <dgm:prSet presAssocID="{F13A4FCD-A6EB-4E22-A296-075641C9697F}" presName="hierRoot2" presStyleCnt="0"/>
      <dgm:spPr/>
    </dgm:pt>
    <dgm:pt modelId="{845AEDDC-671F-4186-809B-5764949EFA42}" type="pres">
      <dgm:prSet presAssocID="{F13A4FCD-A6EB-4E22-A296-075641C9697F}" presName="composite2" presStyleCnt="0"/>
      <dgm:spPr/>
    </dgm:pt>
    <dgm:pt modelId="{605FE605-2B0E-4185-AB59-6E1732D6B5E5}" type="pres">
      <dgm:prSet presAssocID="{F13A4FCD-A6EB-4E22-A296-075641C9697F}" presName="background2" presStyleLbl="node2" presStyleIdx="3" presStyleCnt="4"/>
      <dgm:spPr/>
    </dgm:pt>
    <dgm:pt modelId="{9C4AB060-DFDC-4465-A0DB-89CE1B75F614}" type="pres">
      <dgm:prSet presAssocID="{F13A4FCD-A6EB-4E22-A296-075641C9697F}" presName="text2" presStyleLbl="fgAcc2" presStyleIdx="3" presStyleCnt="4">
        <dgm:presLayoutVars>
          <dgm:chPref val="3"/>
        </dgm:presLayoutVars>
      </dgm:prSet>
      <dgm:spPr/>
    </dgm:pt>
    <dgm:pt modelId="{0FF7C9E5-3C32-4286-B4C3-8FB632C60CCD}" type="pres">
      <dgm:prSet presAssocID="{F13A4FCD-A6EB-4E22-A296-075641C9697F}" presName="hierChild3" presStyleCnt="0"/>
      <dgm:spPr/>
    </dgm:pt>
  </dgm:ptLst>
  <dgm:cxnLst>
    <dgm:cxn modelId="{7183D304-96E6-4674-8FF2-01FEEFF48086}" type="presOf" srcId="{102F4305-97F2-4A6A-A0FC-AC700987F545}" destId="{A95BEF48-692A-4C33-A1BA-1C83CD6BBBC2}" srcOrd="0" destOrd="0" presId="urn:microsoft.com/office/officeart/2005/8/layout/hierarchy1"/>
    <dgm:cxn modelId="{0DA78A27-B9E2-486E-8C3B-0A3ED12333C1}" type="presOf" srcId="{9F140580-5A72-4D8D-B68C-C48AA47E7465}" destId="{AF9CBA03-D212-4A2A-AB3B-32031A0BCBEB}" srcOrd="0" destOrd="0" presId="urn:microsoft.com/office/officeart/2005/8/layout/hierarchy1"/>
    <dgm:cxn modelId="{6756222A-2977-4734-B85A-229A497BD739}" type="presOf" srcId="{64A445FD-A1A7-478B-AAA4-5F052C7A3AC4}" destId="{B28BC8AB-3E8E-4711-8EC1-8619FCBF8189}" srcOrd="0" destOrd="0" presId="urn:microsoft.com/office/officeart/2005/8/layout/hierarchy1"/>
    <dgm:cxn modelId="{95DA1B31-C2BD-4AEF-9BCF-F51F1DB61679}" type="presOf" srcId="{DE47B17A-E957-4FF9-87E0-7D8BC0BA7995}" destId="{61598EEF-900C-4029-B092-83738E794245}" srcOrd="0" destOrd="0" presId="urn:microsoft.com/office/officeart/2005/8/layout/hierarchy1"/>
    <dgm:cxn modelId="{27963160-9EF8-414F-B6DA-389CA130D424}" type="presOf" srcId="{38113FD6-B5B1-40C0-9AC7-40159CE25AFA}" destId="{C925CA6F-886F-4B7B-9090-FF0328DE723A}" srcOrd="0" destOrd="0" presId="urn:microsoft.com/office/officeart/2005/8/layout/hierarchy1"/>
    <dgm:cxn modelId="{DFC40963-9BB8-4B8E-A9A2-F391988BBC10}" srcId="{F67D5E78-C650-46BE-BE50-FA5E9CDC6D70}" destId="{102F4305-97F2-4A6A-A0FC-AC700987F545}" srcOrd="1" destOrd="0" parTransId="{F37C4A84-74E7-4A22-AE43-DC26DA77FA98}" sibTransId="{F4AE798F-1943-44B5-B58A-8BAFFF5BDDD2}"/>
    <dgm:cxn modelId="{0A5A9943-40AA-499C-8E9A-E3FF9710FAD3}" srcId="{38113FD6-B5B1-40C0-9AC7-40159CE25AFA}" destId="{DE47B17A-E957-4FF9-87E0-7D8BC0BA7995}" srcOrd="0" destOrd="0" parTransId="{516EE96E-B1E4-4467-8DB8-8FB9DA31B462}" sibTransId="{0E3023C4-DF8B-4056-935F-A5583732CE8C}"/>
    <dgm:cxn modelId="{2CF0494E-8532-4B19-AC9D-A6062E09E4D1}" type="presOf" srcId="{F67D5E78-C650-46BE-BE50-FA5E9CDC6D70}" destId="{6B87617A-8A85-4DA2-B6B8-9943F8107139}" srcOrd="0" destOrd="0" presId="urn:microsoft.com/office/officeart/2005/8/layout/hierarchy1"/>
    <dgm:cxn modelId="{D181E48F-2CC6-4E88-B369-8BB80BE2FD93}" srcId="{102F4305-97F2-4A6A-A0FC-AC700987F545}" destId="{64A445FD-A1A7-478B-AAA4-5F052C7A3AC4}" srcOrd="1" destOrd="0" parTransId="{C3944C75-C5AD-456B-959F-00FDD5AA59FB}" sibTransId="{4B221F5E-85DA-45DD-A790-F470BDE80F03}"/>
    <dgm:cxn modelId="{D91B6292-537F-4345-8208-6154DA4C6F87}" type="presOf" srcId="{F13A4FCD-A6EB-4E22-A296-075641C9697F}" destId="{9C4AB060-DFDC-4465-A0DB-89CE1B75F614}" srcOrd="0" destOrd="0" presId="urn:microsoft.com/office/officeart/2005/8/layout/hierarchy1"/>
    <dgm:cxn modelId="{B36948BF-5F93-4252-9815-F987C579AF4B}" type="presOf" srcId="{8941424F-D951-406B-AC0B-581FA7E383DC}" destId="{70F0B825-605F-41CB-B2E5-14924165BF84}" srcOrd="0" destOrd="0" presId="urn:microsoft.com/office/officeart/2005/8/layout/hierarchy1"/>
    <dgm:cxn modelId="{11EF66D1-ECAB-46E1-9DCC-9228616ED5EC}" srcId="{F67D5E78-C650-46BE-BE50-FA5E9CDC6D70}" destId="{38113FD6-B5B1-40C0-9AC7-40159CE25AFA}" srcOrd="0" destOrd="0" parTransId="{1CAE9E31-21CF-4352-9621-DB4764BB0637}" sibTransId="{685E5E97-4C04-472B-B25D-91EF08EF91E8}"/>
    <dgm:cxn modelId="{6DC016D4-3864-4A0A-A3B4-332E8219535C}" type="presOf" srcId="{B01F85EE-4182-45DC-B0CA-325B0DC5C0AF}" destId="{813589A5-A2AF-469B-9217-CB59DE5823F5}" srcOrd="0" destOrd="0" presId="urn:microsoft.com/office/officeart/2005/8/layout/hierarchy1"/>
    <dgm:cxn modelId="{685298D6-7BEE-4917-8D96-BEEB23C3BD94}" srcId="{102F4305-97F2-4A6A-A0FC-AC700987F545}" destId="{9F140580-5A72-4D8D-B68C-C48AA47E7465}" srcOrd="0" destOrd="0" parTransId="{149C3A1D-CCC2-4AB6-8D4B-68BF4A714E1B}" sibTransId="{FB17616E-F9E8-4ADA-93FF-5E9282B6D74A}"/>
    <dgm:cxn modelId="{F991B4E1-3AFA-48EE-BD32-F0FAE79C7C34}" srcId="{B01F85EE-4182-45DC-B0CA-325B0DC5C0AF}" destId="{F13A4FCD-A6EB-4E22-A296-075641C9697F}" srcOrd="0" destOrd="0" parTransId="{8941424F-D951-406B-AC0B-581FA7E383DC}" sibTransId="{D010CDA0-3253-4BAF-9BAE-996F4CB0337D}"/>
    <dgm:cxn modelId="{17E675F0-9B56-4FE0-860F-77AF626BA3D9}" srcId="{F67D5E78-C650-46BE-BE50-FA5E9CDC6D70}" destId="{B01F85EE-4182-45DC-B0CA-325B0DC5C0AF}" srcOrd="2" destOrd="0" parTransId="{1ADE2AA0-5332-41B6-AE35-A6A492C63138}" sibTransId="{440072A7-01C5-416E-B461-CC0CAFDC8DEF}"/>
    <dgm:cxn modelId="{6E0A5DF7-4C9B-4311-92CC-52311548A228}" type="presOf" srcId="{149C3A1D-CCC2-4AB6-8D4B-68BF4A714E1B}" destId="{7DF53FBE-A021-43C5-BAD3-258D9DFC1939}" srcOrd="0" destOrd="0" presId="urn:microsoft.com/office/officeart/2005/8/layout/hierarchy1"/>
    <dgm:cxn modelId="{AE8315FE-6BD1-42D5-ACCC-9DF84E056394}" type="presOf" srcId="{C3944C75-C5AD-456B-959F-00FDD5AA59FB}" destId="{F288E118-541F-46C5-B596-D8411488C61E}" srcOrd="0" destOrd="0" presId="urn:microsoft.com/office/officeart/2005/8/layout/hierarchy1"/>
    <dgm:cxn modelId="{906532FF-08B5-4AF7-B631-2651FC8F70BF}" type="presOf" srcId="{516EE96E-B1E4-4467-8DB8-8FB9DA31B462}" destId="{578346EC-E4D1-4EDC-B651-136193AFAFAF}" srcOrd="0" destOrd="0" presId="urn:microsoft.com/office/officeart/2005/8/layout/hierarchy1"/>
    <dgm:cxn modelId="{57739D98-42BA-4C0C-9DC2-B0AAFE385F66}" type="presParOf" srcId="{6B87617A-8A85-4DA2-B6B8-9943F8107139}" destId="{3C7A073C-22FC-4677-BE0B-F2A1CA822F5A}" srcOrd="0" destOrd="0" presId="urn:microsoft.com/office/officeart/2005/8/layout/hierarchy1"/>
    <dgm:cxn modelId="{3F7296C8-B437-4DC0-A222-2CEC63BCF4AA}" type="presParOf" srcId="{3C7A073C-22FC-4677-BE0B-F2A1CA822F5A}" destId="{22A352F9-4BBD-4603-8261-21F41307E3BD}" srcOrd="0" destOrd="0" presId="urn:microsoft.com/office/officeart/2005/8/layout/hierarchy1"/>
    <dgm:cxn modelId="{9D02EAD8-3DC2-434B-9680-35CACEBA23B7}" type="presParOf" srcId="{22A352F9-4BBD-4603-8261-21F41307E3BD}" destId="{926915CC-B8B3-48A0-AE8A-23CAC5080104}" srcOrd="0" destOrd="0" presId="urn:microsoft.com/office/officeart/2005/8/layout/hierarchy1"/>
    <dgm:cxn modelId="{8D486BFE-995F-40FC-97D9-9F328B694B48}" type="presParOf" srcId="{22A352F9-4BBD-4603-8261-21F41307E3BD}" destId="{C925CA6F-886F-4B7B-9090-FF0328DE723A}" srcOrd="1" destOrd="0" presId="urn:microsoft.com/office/officeart/2005/8/layout/hierarchy1"/>
    <dgm:cxn modelId="{46E51E11-821F-47E4-A275-4B959D2FBD51}" type="presParOf" srcId="{3C7A073C-22FC-4677-BE0B-F2A1CA822F5A}" destId="{01E34C47-8CB6-450F-97C1-C5C153A22A3E}" srcOrd="1" destOrd="0" presId="urn:microsoft.com/office/officeart/2005/8/layout/hierarchy1"/>
    <dgm:cxn modelId="{7267F51B-EA34-455D-822B-5AB04DB3D68A}" type="presParOf" srcId="{01E34C47-8CB6-450F-97C1-C5C153A22A3E}" destId="{578346EC-E4D1-4EDC-B651-136193AFAFAF}" srcOrd="0" destOrd="0" presId="urn:microsoft.com/office/officeart/2005/8/layout/hierarchy1"/>
    <dgm:cxn modelId="{C4068920-25EE-421B-956F-AFFFE629321A}" type="presParOf" srcId="{01E34C47-8CB6-450F-97C1-C5C153A22A3E}" destId="{78198345-BB06-428B-800B-B00EBC16C14F}" srcOrd="1" destOrd="0" presId="urn:microsoft.com/office/officeart/2005/8/layout/hierarchy1"/>
    <dgm:cxn modelId="{D5C053EF-287C-4398-989C-8655837E3AF5}" type="presParOf" srcId="{78198345-BB06-428B-800B-B00EBC16C14F}" destId="{B9940DC9-CE44-4231-ABC3-0B819DA010AA}" srcOrd="0" destOrd="0" presId="urn:microsoft.com/office/officeart/2005/8/layout/hierarchy1"/>
    <dgm:cxn modelId="{34120AB7-60F0-4DF5-A600-2688B7D26912}" type="presParOf" srcId="{B9940DC9-CE44-4231-ABC3-0B819DA010AA}" destId="{40B7B502-9EF4-429C-B1FC-BD289F0BEAC7}" srcOrd="0" destOrd="0" presId="urn:microsoft.com/office/officeart/2005/8/layout/hierarchy1"/>
    <dgm:cxn modelId="{BB30CA50-27D7-48A4-AD21-5051F8B84EC1}" type="presParOf" srcId="{B9940DC9-CE44-4231-ABC3-0B819DA010AA}" destId="{61598EEF-900C-4029-B092-83738E794245}" srcOrd="1" destOrd="0" presId="urn:microsoft.com/office/officeart/2005/8/layout/hierarchy1"/>
    <dgm:cxn modelId="{E8726FCE-1FBC-4AA1-B488-39198A17601B}" type="presParOf" srcId="{78198345-BB06-428B-800B-B00EBC16C14F}" destId="{B7530572-E484-452B-AF71-71ED99C1AF9A}" srcOrd="1" destOrd="0" presId="urn:microsoft.com/office/officeart/2005/8/layout/hierarchy1"/>
    <dgm:cxn modelId="{8BA2A1B4-4232-47CE-A517-5DF9DD67B001}" type="presParOf" srcId="{6B87617A-8A85-4DA2-B6B8-9943F8107139}" destId="{1F1381CC-73B6-43C3-BE00-E954F835202B}" srcOrd="1" destOrd="0" presId="urn:microsoft.com/office/officeart/2005/8/layout/hierarchy1"/>
    <dgm:cxn modelId="{A0676B45-DCBB-4C73-8C69-2C3255FE0740}" type="presParOf" srcId="{1F1381CC-73B6-43C3-BE00-E954F835202B}" destId="{315F12D1-CBF5-442E-BA03-0FCF929F8037}" srcOrd="0" destOrd="0" presId="urn:microsoft.com/office/officeart/2005/8/layout/hierarchy1"/>
    <dgm:cxn modelId="{75F9B00E-193C-4022-9DB6-F39CFE3B217F}" type="presParOf" srcId="{315F12D1-CBF5-442E-BA03-0FCF929F8037}" destId="{00EDA9EE-99AC-42FA-8DD3-C766B841B726}" srcOrd="0" destOrd="0" presId="urn:microsoft.com/office/officeart/2005/8/layout/hierarchy1"/>
    <dgm:cxn modelId="{60498C54-69BC-4C45-BB3B-683FF8EC5E63}" type="presParOf" srcId="{315F12D1-CBF5-442E-BA03-0FCF929F8037}" destId="{A95BEF48-692A-4C33-A1BA-1C83CD6BBBC2}" srcOrd="1" destOrd="0" presId="urn:microsoft.com/office/officeart/2005/8/layout/hierarchy1"/>
    <dgm:cxn modelId="{DD3F3A3B-42CD-4242-975D-DFC73FD29C98}" type="presParOf" srcId="{1F1381CC-73B6-43C3-BE00-E954F835202B}" destId="{E944121C-48B0-46E5-B6E3-989AE3A948A0}" srcOrd="1" destOrd="0" presId="urn:microsoft.com/office/officeart/2005/8/layout/hierarchy1"/>
    <dgm:cxn modelId="{1BBAF740-041D-4B4D-BEA4-C5D112AB4825}" type="presParOf" srcId="{E944121C-48B0-46E5-B6E3-989AE3A948A0}" destId="{7DF53FBE-A021-43C5-BAD3-258D9DFC1939}" srcOrd="0" destOrd="0" presId="urn:microsoft.com/office/officeart/2005/8/layout/hierarchy1"/>
    <dgm:cxn modelId="{18373629-8087-400F-BBB3-0F2F9772922C}" type="presParOf" srcId="{E944121C-48B0-46E5-B6E3-989AE3A948A0}" destId="{D789EC62-5CC6-4793-8D35-238BF2D2D3B5}" srcOrd="1" destOrd="0" presId="urn:microsoft.com/office/officeart/2005/8/layout/hierarchy1"/>
    <dgm:cxn modelId="{1A97A137-30E5-43EF-8B5A-E6E2E16B644F}" type="presParOf" srcId="{D789EC62-5CC6-4793-8D35-238BF2D2D3B5}" destId="{B8C6019A-9320-4E1A-B6E3-B6D0F19060E4}" srcOrd="0" destOrd="0" presId="urn:microsoft.com/office/officeart/2005/8/layout/hierarchy1"/>
    <dgm:cxn modelId="{FCAEDCB9-3A81-476B-A063-89712EE8BDB7}" type="presParOf" srcId="{B8C6019A-9320-4E1A-B6E3-B6D0F19060E4}" destId="{5E816338-0753-47E0-BAA0-72162FE8F5D5}" srcOrd="0" destOrd="0" presId="urn:microsoft.com/office/officeart/2005/8/layout/hierarchy1"/>
    <dgm:cxn modelId="{8428C4E9-15EE-46B2-8F2E-2B5381881B88}" type="presParOf" srcId="{B8C6019A-9320-4E1A-B6E3-B6D0F19060E4}" destId="{AF9CBA03-D212-4A2A-AB3B-32031A0BCBEB}" srcOrd="1" destOrd="0" presId="urn:microsoft.com/office/officeart/2005/8/layout/hierarchy1"/>
    <dgm:cxn modelId="{43D72C07-6B6C-4CD8-8E97-073ECD9331D5}" type="presParOf" srcId="{D789EC62-5CC6-4793-8D35-238BF2D2D3B5}" destId="{B79560B1-824B-4680-908B-2EFE13A75FA4}" srcOrd="1" destOrd="0" presId="urn:microsoft.com/office/officeart/2005/8/layout/hierarchy1"/>
    <dgm:cxn modelId="{B1A9EA86-1376-4C63-B0A9-A85A99DB2645}" type="presParOf" srcId="{E944121C-48B0-46E5-B6E3-989AE3A948A0}" destId="{F288E118-541F-46C5-B596-D8411488C61E}" srcOrd="2" destOrd="0" presId="urn:microsoft.com/office/officeart/2005/8/layout/hierarchy1"/>
    <dgm:cxn modelId="{4F410F5D-E8C4-4755-A695-FA794CC447BB}" type="presParOf" srcId="{E944121C-48B0-46E5-B6E3-989AE3A948A0}" destId="{1D6D4DF7-C53F-4E3C-BB29-2C774A18AC6E}" srcOrd="3" destOrd="0" presId="urn:microsoft.com/office/officeart/2005/8/layout/hierarchy1"/>
    <dgm:cxn modelId="{E12539DF-C95A-4916-92D7-CFDE12E8CA3D}" type="presParOf" srcId="{1D6D4DF7-C53F-4E3C-BB29-2C774A18AC6E}" destId="{7E57DB37-A7F5-47AD-8AC2-346BF5D21163}" srcOrd="0" destOrd="0" presId="urn:microsoft.com/office/officeart/2005/8/layout/hierarchy1"/>
    <dgm:cxn modelId="{C06B3E49-EB53-48EE-BF26-4EE7A8B30593}" type="presParOf" srcId="{7E57DB37-A7F5-47AD-8AC2-346BF5D21163}" destId="{051A8FA7-4D14-4E0B-8ECB-D46D41DF4866}" srcOrd="0" destOrd="0" presId="urn:microsoft.com/office/officeart/2005/8/layout/hierarchy1"/>
    <dgm:cxn modelId="{75C0D000-23CC-4FBB-8CA8-DE752AE96C7A}" type="presParOf" srcId="{7E57DB37-A7F5-47AD-8AC2-346BF5D21163}" destId="{B28BC8AB-3E8E-4711-8EC1-8619FCBF8189}" srcOrd="1" destOrd="0" presId="urn:microsoft.com/office/officeart/2005/8/layout/hierarchy1"/>
    <dgm:cxn modelId="{13DA3EFF-255F-4992-A2C3-2FBFFF098362}" type="presParOf" srcId="{1D6D4DF7-C53F-4E3C-BB29-2C774A18AC6E}" destId="{FDC4F53C-A66A-46D5-B4E7-3CA3940588DE}" srcOrd="1" destOrd="0" presId="urn:microsoft.com/office/officeart/2005/8/layout/hierarchy1"/>
    <dgm:cxn modelId="{59A61095-CE78-42EC-93C8-C639F705A761}" type="presParOf" srcId="{6B87617A-8A85-4DA2-B6B8-9943F8107139}" destId="{C57AF3B9-B5F2-4D33-A211-4BFAD7A9DEFC}" srcOrd="2" destOrd="0" presId="urn:microsoft.com/office/officeart/2005/8/layout/hierarchy1"/>
    <dgm:cxn modelId="{860A0DFA-372B-42DC-9192-E660AE5966A1}" type="presParOf" srcId="{C57AF3B9-B5F2-4D33-A211-4BFAD7A9DEFC}" destId="{E6B1370D-1F80-42EC-8B0A-6FE5B4382E46}" srcOrd="0" destOrd="0" presId="urn:microsoft.com/office/officeart/2005/8/layout/hierarchy1"/>
    <dgm:cxn modelId="{09820394-0CBA-40AC-AE27-850174E387C0}" type="presParOf" srcId="{E6B1370D-1F80-42EC-8B0A-6FE5B4382E46}" destId="{7A6245E7-89F6-418C-8FE3-09AB696F6E8B}" srcOrd="0" destOrd="0" presId="urn:microsoft.com/office/officeart/2005/8/layout/hierarchy1"/>
    <dgm:cxn modelId="{2B184FD0-6A32-4F57-ABCD-748B9EBC435C}" type="presParOf" srcId="{E6B1370D-1F80-42EC-8B0A-6FE5B4382E46}" destId="{813589A5-A2AF-469B-9217-CB59DE5823F5}" srcOrd="1" destOrd="0" presId="urn:microsoft.com/office/officeart/2005/8/layout/hierarchy1"/>
    <dgm:cxn modelId="{FC33EF38-6A77-43F0-B97D-F5339F0D7E69}" type="presParOf" srcId="{C57AF3B9-B5F2-4D33-A211-4BFAD7A9DEFC}" destId="{65B537FF-208D-4C26-A44E-4D48D5C64628}" srcOrd="1" destOrd="0" presId="urn:microsoft.com/office/officeart/2005/8/layout/hierarchy1"/>
    <dgm:cxn modelId="{53C3AE62-3DAC-4F91-8A7C-08AB5B03E68D}" type="presParOf" srcId="{65B537FF-208D-4C26-A44E-4D48D5C64628}" destId="{70F0B825-605F-41CB-B2E5-14924165BF84}" srcOrd="0" destOrd="0" presId="urn:microsoft.com/office/officeart/2005/8/layout/hierarchy1"/>
    <dgm:cxn modelId="{CB0BC516-0078-483C-8D17-5A38F03A20A9}" type="presParOf" srcId="{65B537FF-208D-4C26-A44E-4D48D5C64628}" destId="{0ED3FA20-F9EE-4443-A3BE-62565757EB8A}" srcOrd="1" destOrd="0" presId="urn:microsoft.com/office/officeart/2005/8/layout/hierarchy1"/>
    <dgm:cxn modelId="{19A45A27-8D35-49EA-B265-203D2011A3E9}" type="presParOf" srcId="{0ED3FA20-F9EE-4443-A3BE-62565757EB8A}" destId="{845AEDDC-671F-4186-809B-5764949EFA42}" srcOrd="0" destOrd="0" presId="urn:microsoft.com/office/officeart/2005/8/layout/hierarchy1"/>
    <dgm:cxn modelId="{B228DBD5-2332-4188-9369-93802D67F417}" type="presParOf" srcId="{845AEDDC-671F-4186-809B-5764949EFA42}" destId="{605FE605-2B0E-4185-AB59-6E1732D6B5E5}" srcOrd="0" destOrd="0" presId="urn:microsoft.com/office/officeart/2005/8/layout/hierarchy1"/>
    <dgm:cxn modelId="{7FB2D9A7-4C7A-41C2-9B11-9F999F7E2D0F}" type="presParOf" srcId="{845AEDDC-671F-4186-809B-5764949EFA42}" destId="{9C4AB060-DFDC-4465-A0DB-89CE1B75F614}" srcOrd="1" destOrd="0" presId="urn:microsoft.com/office/officeart/2005/8/layout/hierarchy1"/>
    <dgm:cxn modelId="{1513C27D-1D1E-4398-AD64-8159A6F0DB62}" type="presParOf" srcId="{0ED3FA20-F9EE-4443-A3BE-62565757EB8A}" destId="{0FF7C9E5-3C32-4286-B4C3-8FB632C60CCD}"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4F1A2AE0-8073-481A-9F98-97DF14BBEA13}" type="doc">
      <dgm:prSet loTypeId="urn:microsoft.com/office/officeart/2005/8/layout/vProcess5" loCatId="process" qsTypeId="urn:microsoft.com/office/officeart/2005/8/quickstyle/simple2" qsCatId="simple" csTypeId="urn:microsoft.com/office/officeart/2005/8/colors/accent1_3" csCatId="accent1" phldr="1"/>
      <dgm:spPr/>
    </dgm:pt>
    <dgm:pt modelId="{B17CDFF5-E4A3-4F60-8E29-600CFAC25E41}">
      <dgm:prSet phldrT="[Text]" custT="1"/>
      <dgm:spPr/>
      <dgm:t>
        <a:bodyPr/>
        <a:lstStyle/>
        <a:p>
          <a:r>
            <a:rPr lang="en-US" sz="4400" dirty="0">
              <a:latin typeface="Segoe UI" panose="020B0502040204020203" pitchFamily="34" charset="0"/>
              <a:cs typeface="Segoe UI" panose="020B0502040204020203" pitchFamily="34" charset="0"/>
            </a:rPr>
            <a:t>Data</a:t>
          </a:r>
        </a:p>
      </dgm:t>
    </dgm:pt>
    <dgm:pt modelId="{DB42F830-DDB8-4F63-A5C3-51BC34A6D2F5}" type="parTrans" cxnId="{629C5C42-C6D4-4328-93D9-E8864A40C125}">
      <dgm:prSet/>
      <dgm:spPr/>
      <dgm:t>
        <a:bodyPr/>
        <a:lstStyle/>
        <a:p>
          <a:endParaRPr lang="en-US" sz="4400">
            <a:latin typeface="Segoe UI" panose="020B0502040204020203" pitchFamily="34" charset="0"/>
            <a:cs typeface="Segoe UI" panose="020B0502040204020203" pitchFamily="34" charset="0"/>
          </a:endParaRPr>
        </a:p>
      </dgm:t>
    </dgm:pt>
    <dgm:pt modelId="{4F0688D1-4222-4EFC-811B-DF7CC3393324}" type="sibTrans" cxnId="{629C5C42-C6D4-4328-93D9-E8864A40C125}">
      <dgm:prSet custT="1"/>
      <dgm:spPr/>
      <dgm:t>
        <a:bodyPr/>
        <a:lstStyle/>
        <a:p>
          <a:endParaRPr lang="en-US" sz="4400">
            <a:latin typeface="Segoe UI" panose="020B0502040204020203" pitchFamily="34" charset="0"/>
            <a:cs typeface="Segoe UI" panose="020B0502040204020203" pitchFamily="34" charset="0"/>
          </a:endParaRPr>
        </a:p>
      </dgm:t>
    </dgm:pt>
    <dgm:pt modelId="{61A9CB11-1C49-46CE-BE3D-D0FC9FD4154D}">
      <dgm:prSet phldrT="[Text]" custT="1"/>
      <dgm:spPr/>
      <dgm:t>
        <a:bodyPr/>
        <a:lstStyle/>
        <a:p>
          <a:r>
            <a:rPr lang="en-US" sz="4400" dirty="0">
              <a:latin typeface="Segoe UI" panose="020B0502040204020203" pitchFamily="34" charset="0"/>
              <a:cs typeface="Segoe UI" panose="020B0502040204020203" pitchFamily="34" charset="0"/>
            </a:rPr>
            <a:t>Prevention &amp; Barriers</a:t>
          </a:r>
        </a:p>
      </dgm:t>
    </dgm:pt>
    <dgm:pt modelId="{6DC256E7-9CBD-41C8-81B6-630BC39DCB1B}" type="parTrans" cxnId="{A6EDBB2D-7553-47BC-9378-FD69688950F4}">
      <dgm:prSet/>
      <dgm:spPr/>
      <dgm:t>
        <a:bodyPr/>
        <a:lstStyle/>
        <a:p>
          <a:endParaRPr lang="en-US" sz="4400">
            <a:latin typeface="Segoe UI" panose="020B0502040204020203" pitchFamily="34" charset="0"/>
            <a:cs typeface="Segoe UI" panose="020B0502040204020203" pitchFamily="34" charset="0"/>
          </a:endParaRPr>
        </a:p>
      </dgm:t>
    </dgm:pt>
    <dgm:pt modelId="{C70FA64A-2BDA-4D44-864F-616DC2A4FC47}" type="sibTrans" cxnId="{A6EDBB2D-7553-47BC-9378-FD69688950F4}">
      <dgm:prSet custT="1"/>
      <dgm:spPr/>
      <dgm:t>
        <a:bodyPr/>
        <a:lstStyle/>
        <a:p>
          <a:endParaRPr lang="en-US" sz="4400">
            <a:latin typeface="Segoe UI" panose="020B0502040204020203" pitchFamily="34" charset="0"/>
            <a:cs typeface="Segoe UI" panose="020B0502040204020203" pitchFamily="34" charset="0"/>
          </a:endParaRPr>
        </a:p>
      </dgm:t>
    </dgm:pt>
    <dgm:pt modelId="{42E0EA52-88B7-4D4B-8B40-62D52FE58EF9}">
      <dgm:prSet phldrT="[Text]" custT="1"/>
      <dgm:spPr/>
      <dgm:t>
        <a:bodyPr/>
        <a:lstStyle/>
        <a:p>
          <a:r>
            <a:rPr lang="en-US" sz="4400" dirty="0">
              <a:latin typeface="Segoe UI" panose="020B0502040204020203" pitchFamily="34" charset="0"/>
              <a:cs typeface="Segoe UI" panose="020B0502040204020203" pitchFamily="34" charset="0"/>
            </a:rPr>
            <a:t>Interventions</a:t>
          </a:r>
        </a:p>
      </dgm:t>
    </dgm:pt>
    <dgm:pt modelId="{B71D00F0-365F-4F0C-A6EA-3B5A14F617A7}" type="parTrans" cxnId="{B2563714-D7ED-4488-A7C9-79CB5293EAC1}">
      <dgm:prSet/>
      <dgm:spPr/>
      <dgm:t>
        <a:bodyPr/>
        <a:lstStyle/>
        <a:p>
          <a:endParaRPr lang="en-US" sz="4400">
            <a:latin typeface="Segoe UI" panose="020B0502040204020203" pitchFamily="34" charset="0"/>
            <a:cs typeface="Segoe UI" panose="020B0502040204020203" pitchFamily="34" charset="0"/>
          </a:endParaRPr>
        </a:p>
      </dgm:t>
    </dgm:pt>
    <dgm:pt modelId="{4A0B3A17-1FFE-41B0-89D7-5EFD82086FD8}" type="sibTrans" cxnId="{B2563714-D7ED-4488-A7C9-79CB5293EAC1}">
      <dgm:prSet/>
      <dgm:spPr/>
      <dgm:t>
        <a:bodyPr/>
        <a:lstStyle/>
        <a:p>
          <a:endParaRPr lang="en-US" sz="4400">
            <a:latin typeface="Segoe UI" panose="020B0502040204020203" pitchFamily="34" charset="0"/>
            <a:cs typeface="Segoe UI" panose="020B0502040204020203" pitchFamily="34" charset="0"/>
          </a:endParaRPr>
        </a:p>
      </dgm:t>
    </dgm:pt>
    <dgm:pt modelId="{D93164A5-2E32-4D63-BF71-53A32F9362AB}" type="pres">
      <dgm:prSet presAssocID="{4F1A2AE0-8073-481A-9F98-97DF14BBEA13}" presName="outerComposite" presStyleCnt="0">
        <dgm:presLayoutVars>
          <dgm:chMax val="5"/>
          <dgm:dir/>
          <dgm:resizeHandles val="exact"/>
        </dgm:presLayoutVars>
      </dgm:prSet>
      <dgm:spPr/>
    </dgm:pt>
    <dgm:pt modelId="{DFBC1738-BAF7-4CD9-8572-226599B1D4E5}" type="pres">
      <dgm:prSet presAssocID="{4F1A2AE0-8073-481A-9F98-97DF14BBEA13}" presName="dummyMaxCanvas" presStyleCnt="0">
        <dgm:presLayoutVars/>
      </dgm:prSet>
      <dgm:spPr/>
    </dgm:pt>
    <dgm:pt modelId="{0AD155E1-14BB-4F64-B7C7-9432FC1BB61E}" type="pres">
      <dgm:prSet presAssocID="{4F1A2AE0-8073-481A-9F98-97DF14BBEA13}" presName="ThreeNodes_1" presStyleLbl="node1" presStyleIdx="0" presStyleCnt="3">
        <dgm:presLayoutVars>
          <dgm:bulletEnabled val="1"/>
        </dgm:presLayoutVars>
      </dgm:prSet>
      <dgm:spPr/>
    </dgm:pt>
    <dgm:pt modelId="{5FDACB07-499B-48BD-AF6B-322393CF061B}" type="pres">
      <dgm:prSet presAssocID="{4F1A2AE0-8073-481A-9F98-97DF14BBEA13}" presName="ThreeNodes_2" presStyleLbl="node1" presStyleIdx="1" presStyleCnt="3">
        <dgm:presLayoutVars>
          <dgm:bulletEnabled val="1"/>
        </dgm:presLayoutVars>
      </dgm:prSet>
      <dgm:spPr/>
    </dgm:pt>
    <dgm:pt modelId="{0B0ADA46-9B3E-4108-A6E5-FC666F48A536}" type="pres">
      <dgm:prSet presAssocID="{4F1A2AE0-8073-481A-9F98-97DF14BBEA13}" presName="ThreeNodes_3" presStyleLbl="node1" presStyleIdx="2" presStyleCnt="3">
        <dgm:presLayoutVars>
          <dgm:bulletEnabled val="1"/>
        </dgm:presLayoutVars>
      </dgm:prSet>
      <dgm:spPr/>
    </dgm:pt>
    <dgm:pt modelId="{96989C32-D8F7-4F07-B5A2-D0E20E9FE543}" type="pres">
      <dgm:prSet presAssocID="{4F1A2AE0-8073-481A-9F98-97DF14BBEA13}" presName="ThreeConn_1-2" presStyleLbl="fgAccFollowNode1" presStyleIdx="0" presStyleCnt="2">
        <dgm:presLayoutVars>
          <dgm:bulletEnabled val="1"/>
        </dgm:presLayoutVars>
      </dgm:prSet>
      <dgm:spPr/>
    </dgm:pt>
    <dgm:pt modelId="{A59696D9-DD4D-4D18-BAF8-447F8C2A9CA6}" type="pres">
      <dgm:prSet presAssocID="{4F1A2AE0-8073-481A-9F98-97DF14BBEA13}" presName="ThreeConn_2-3" presStyleLbl="fgAccFollowNode1" presStyleIdx="1" presStyleCnt="2">
        <dgm:presLayoutVars>
          <dgm:bulletEnabled val="1"/>
        </dgm:presLayoutVars>
      </dgm:prSet>
      <dgm:spPr/>
    </dgm:pt>
    <dgm:pt modelId="{560BE2A7-6293-4021-B003-B52DC147B029}" type="pres">
      <dgm:prSet presAssocID="{4F1A2AE0-8073-481A-9F98-97DF14BBEA13}" presName="ThreeNodes_1_text" presStyleLbl="node1" presStyleIdx="2" presStyleCnt="3">
        <dgm:presLayoutVars>
          <dgm:bulletEnabled val="1"/>
        </dgm:presLayoutVars>
      </dgm:prSet>
      <dgm:spPr/>
    </dgm:pt>
    <dgm:pt modelId="{C9C804EF-4E45-45FF-9DC9-58DB383C0E8C}" type="pres">
      <dgm:prSet presAssocID="{4F1A2AE0-8073-481A-9F98-97DF14BBEA13}" presName="ThreeNodes_2_text" presStyleLbl="node1" presStyleIdx="2" presStyleCnt="3">
        <dgm:presLayoutVars>
          <dgm:bulletEnabled val="1"/>
        </dgm:presLayoutVars>
      </dgm:prSet>
      <dgm:spPr/>
    </dgm:pt>
    <dgm:pt modelId="{188B9DF2-EA55-4495-8B17-3EDD7ACE6337}" type="pres">
      <dgm:prSet presAssocID="{4F1A2AE0-8073-481A-9F98-97DF14BBEA13}" presName="ThreeNodes_3_text" presStyleLbl="node1" presStyleIdx="2" presStyleCnt="3">
        <dgm:presLayoutVars>
          <dgm:bulletEnabled val="1"/>
        </dgm:presLayoutVars>
      </dgm:prSet>
      <dgm:spPr/>
    </dgm:pt>
  </dgm:ptLst>
  <dgm:cxnLst>
    <dgm:cxn modelId="{47BCC809-D433-4D3A-A613-BDACA74A5436}" type="presOf" srcId="{42E0EA52-88B7-4D4B-8B40-62D52FE58EF9}" destId="{0B0ADA46-9B3E-4108-A6E5-FC666F48A536}" srcOrd="0" destOrd="0" presId="urn:microsoft.com/office/officeart/2005/8/layout/vProcess5"/>
    <dgm:cxn modelId="{B2563714-D7ED-4488-A7C9-79CB5293EAC1}" srcId="{4F1A2AE0-8073-481A-9F98-97DF14BBEA13}" destId="{42E0EA52-88B7-4D4B-8B40-62D52FE58EF9}" srcOrd="2" destOrd="0" parTransId="{B71D00F0-365F-4F0C-A6EA-3B5A14F617A7}" sibTransId="{4A0B3A17-1FFE-41B0-89D7-5EFD82086FD8}"/>
    <dgm:cxn modelId="{A6EDBB2D-7553-47BC-9378-FD69688950F4}" srcId="{4F1A2AE0-8073-481A-9F98-97DF14BBEA13}" destId="{61A9CB11-1C49-46CE-BE3D-D0FC9FD4154D}" srcOrd="1" destOrd="0" parTransId="{6DC256E7-9CBD-41C8-81B6-630BC39DCB1B}" sibTransId="{C70FA64A-2BDA-4D44-864F-616DC2A4FC47}"/>
    <dgm:cxn modelId="{629C5C42-C6D4-4328-93D9-E8864A40C125}" srcId="{4F1A2AE0-8073-481A-9F98-97DF14BBEA13}" destId="{B17CDFF5-E4A3-4F60-8E29-600CFAC25E41}" srcOrd="0" destOrd="0" parTransId="{DB42F830-DDB8-4F63-A5C3-51BC34A6D2F5}" sibTransId="{4F0688D1-4222-4EFC-811B-DF7CC3393324}"/>
    <dgm:cxn modelId="{DF4F177B-E00E-4CD2-8AD2-4B259599DE43}" type="presOf" srcId="{61A9CB11-1C49-46CE-BE3D-D0FC9FD4154D}" destId="{5FDACB07-499B-48BD-AF6B-322393CF061B}" srcOrd="0" destOrd="0" presId="urn:microsoft.com/office/officeart/2005/8/layout/vProcess5"/>
    <dgm:cxn modelId="{C08A81A1-E2D2-43BC-914A-850E99CA6A2C}" type="presOf" srcId="{61A9CB11-1C49-46CE-BE3D-D0FC9FD4154D}" destId="{C9C804EF-4E45-45FF-9DC9-58DB383C0E8C}" srcOrd="1" destOrd="0" presId="urn:microsoft.com/office/officeart/2005/8/layout/vProcess5"/>
    <dgm:cxn modelId="{1E6EB2AC-C4CB-4778-8EA3-490B38D0ECC3}" type="presOf" srcId="{4F1A2AE0-8073-481A-9F98-97DF14BBEA13}" destId="{D93164A5-2E32-4D63-BF71-53A32F9362AB}" srcOrd="0" destOrd="0" presId="urn:microsoft.com/office/officeart/2005/8/layout/vProcess5"/>
    <dgm:cxn modelId="{947413B1-3866-48BB-83D4-212E26AB1BB4}" type="presOf" srcId="{B17CDFF5-E4A3-4F60-8E29-600CFAC25E41}" destId="{560BE2A7-6293-4021-B003-B52DC147B029}" srcOrd="1" destOrd="0" presId="urn:microsoft.com/office/officeart/2005/8/layout/vProcess5"/>
    <dgm:cxn modelId="{77E713B1-1C83-4AD9-8499-884F65DD4EF9}" type="presOf" srcId="{4F0688D1-4222-4EFC-811B-DF7CC3393324}" destId="{96989C32-D8F7-4F07-B5A2-D0E20E9FE543}" srcOrd="0" destOrd="0" presId="urn:microsoft.com/office/officeart/2005/8/layout/vProcess5"/>
    <dgm:cxn modelId="{3B3A45B2-013E-4D72-BE5C-192FD95ECA1D}" type="presOf" srcId="{B17CDFF5-E4A3-4F60-8E29-600CFAC25E41}" destId="{0AD155E1-14BB-4F64-B7C7-9432FC1BB61E}" srcOrd="0" destOrd="0" presId="urn:microsoft.com/office/officeart/2005/8/layout/vProcess5"/>
    <dgm:cxn modelId="{F00EB4DA-6BE5-4B26-8E66-82AB26F715AC}" type="presOf" srcId="{C70FA64A-2BDA-4D44-864F-616DC2A4FC47}" destId="{A59696D9-DD4D-4D18-BAF8-447F8C2A9CA6}" srcOrd="0" destOrd="0" presId="urn:microsoft.com/office/officeart/2005/8/layout/vProcess5"/>
    <dgm:cxn modelId="{6EAA94E4-6EAF-45C1-A95D-4FABA9DA5740}" type="presOf" srcId="{42E0EA52-88B7-4D4B-8B40-62D52FE58EF9}" destId="{188B9DF2-EA55-4495-8B17-3EDD7ACE6337}" srcOrd="1" destOrd="0" presId="urn:microsoft.com/office/officeart/2005/8/layout/vProcess5"/>
    <dgm:cxn modelId="{A6E9CA61-4901-4833-A27B-C9E4BF8A4EA4}" type="presParOf" srcId="{D93164A5-2E32-4D63-BF71-53A32F9362AB}" destId="{DFBC1738-BAF7-4CD9-8572-226599B1D4E5}" srcOrd="0" destOrd="0" presId="urn:microsoft.com/office/officeart/2005/8/layout/vProcess5"/>
    <dgm:cxn modelId="{A1304A01-627A-4516-9051-FE5D1A1DC84C}" type="presParOf" srcId="{D93164A5-2E32-4D63-BF71-53A32F9362AB}" destId="{0AD155E1-14BB-4F64-B7C7-9432FC1BB61E}" srcOrd="1" destOrd="0" presId="urn:microsoft.com/office/officeart/2005/8/layout/vProcess5"/>
    <dgm:cxn modelId="{95E35C71-0BCC-4F87-A6BB-09F91EF1112E}" type="presParOf" srcId="{D93164A5-2E32-4D63-BF71-53A32F9362AB}" destId="{5FDACB07-499B-48BD-AF6B-322393CF061B}" srcOrd="2" destOrd="0" presId="urn:microsoft.com/office/officeart/2005/8/layout/vProcess5"/>
    <dgm:cxn modelId="{39A67E18-7E8E-4E69-942A-48794C56B268}" type="presParOf" srcId="{D93164A5-2E32-4D63-BF71-53A32F9362AB}" destId="{0B0ADA46-9B3E-4108-A6E5-FC666F48A536}" srcOrd="3" destOrd="0" presId="urn:microsoft.com/office/officeart/2005/8/layout/vProcess5"/>
    <dgm:cxn modelId="{85C2E00E-79A3-4B9B-9966-1FCD95F6B511}" type="presParOf" srcId="{D93164A5-2E32-4D63-BF71-53A32F9362AB}" destId="{96989C32-D8F7-4F07-B5A2-D0E20E9FE543}" srcOrd="4" destOrd="0" presId="urn:microsoft.com/office/officeart/2005/8/layout/vProcess5"/>
    <dgm:cxn modelId="{73DBA71B-1B21-424A-A36D-313C8F6EF54A}" type="presParOf" srcId="{D93164A5-2E32-4D63-BF71-53A32F9362AB}" destId="{A59696D9-DD4D-4D18-BAF8-447F8C2A9CA6}" srcOrd="5" destOrd="0" presId="urn:microsoft.com/office/officeart/2005/8/layout/vProcess5"/>
    <dgm:cxn modelId="{62453625-4F7F-4012-9B4C-3191C038E9C6}" type="presParOf" srcId="{D93164A5-2E32-4D63-BF71-53A32F9362AB}" destId="{560BE2A7-6293-4021-B003-B52DC147B029}" srcOrd="6" destOrd="0" presId="urn:microsoft.com/office/officeart/2005/8/layout/vProcess5"/>
    <dgm:cxn modelId="{D12EC2F2-2505-4958-8B9C-9ACCCA9D9BF3}" type="presParOf" srcId="{D93164A5-2E32-4D63-BF71-53A32F9362AB}" destId="{C9C804EF-4E45-45FF-9DC9-58DB383C0E8C}" srcOrd="7" destOrd="0" presId="urn:microsoft.com/office/officeart/2005/8/layout/vProcess5"/>
    <dgm:cxn modelId="{1D2F635C-597A-4A48-B8D1-385230575503}" type="presParOf" srcId="{D93164A5-2E32-4D63-BF71-53A32F9362AB}" destId="{188B9DF2-EA55-4495-8B17-3EDD7ACE6337}" srcOrd="8" destOrd="0" presId="urn:microsoft.com/office/officeart/2005/8/layout/vProcess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BA5498A0-E764-4671-A438-3839100606AB}"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F346B4F8-52DB-41E1-9F1E-4D6A43FEEA99}">
      <dgm:prSet phldrT="[Text]" custT="1"/>
      <dgm:spPr/>
      <dgm:t>
        <a:bodyPr/>
        <a:lstStyle/>
        <a:p>
          <a:r>
            <a:rPr lang="en-US" sz="2200">
              <a:latin typeface="Segoe UI" panose="020B0502040204020203" pitchFamily="34" charset="0"/>
              <a:cs typeface="Segoe UI" panose="020B0502040204020203" pitchFamily="34" charset="0"/>
            </a:rPr>
            <a:t>Notify parents after 1 unexcused absence</a:t>
          </a:r>
        </a:p>
      </dgm:t>
    </dgm:pt>
    <dgm:pt modelId="{52BF1DCC-7DBD-47F2-A6BC-CE2262C75BAE}" type="parTrans" cxnId="{AA59FCA5-8405-49CE-9B1D-C1C0DAE6C90D}">
      <dgm:prSet/>
      <dgm:spPr/>
      <dgm:t>
        <a:bodyPr/>
        <a:lstStyle/>
        <a:p>
          <a:endParaRPr lang="en-US" sz="2200">
            <a:latin typeface="Segoe UI" panose="020B0502040204020203" pitchFamily="34" charset="0"/>
            <a:cs typeface="Segoe UI" panose="020B0502040204020203" pitchFamily="34" charset="0"/>
          </a:endParaRPr>
        </a:p>
      </dgm:t>
    </dgm:pt>
    <dgm:pt modelId="{6DB23CA6-381A-4B9C-B7DC-519975E48AAF}" type="sibTrans" cxnId="{AA59FCA5-8405-49CE-9B1D-C1C0DAE6C90D}">
      <dgm:prSet/>
      <dgm:spPr/>
      <dgm:t>
        <a:bodyPr/>
        <a:lstStyle/>
        <a:p>
          <a:endParaRPr lang="en-US" sz="2200">
            <a:latin typeface="Segoe UI" panose="020B0502040204020203" pitchFamily="34" charset="0"/>
            <a:cs typeface="Segoe UI" panose="020B0502040204020203" pitchFamily="34" charset="0"/>
          </a:endParaRPr>
        </a:p>
      </dgm:t>
    </dgm:pt>
    <dgm:pt modelId="{2370A8BB-8609-4A61-A8F8-E54A72D7B31A}">
      <dgm:prSet custT="1"/>
      <dgm:spPr/>
      <dgm:t>
        <a:bodyPr/>
        <a:lstStyle/>
        <a:p>
          <a:r>
            <a:rPr lang="en-US" sz="2000">
              <a:latin typeface="Segoe UI" panose="020B0502040204020203" pitchFamily="34" charset="0"/>
              <a:cs typeface="Segoe UI" panose="020B0502040204020203" pitchFamily="34" charset="0"/>
            </a:rPr>
            <a:t>Schedule a conference with student and parent to identify barriers and make a plan</a:t>
          </a:r>
        </a:p>
      </dgm:t>
    </dgm:pt>
    <dgm:pt modelId="{0F8F0BE1-9D43-46B8-BF80-A73D55EC5AA2}" type="parTrans" cxnId="{8ADA7F20-4DBF-4BE2-BA73-7FA3E6EB496C}">
      <dgm:prSet/>
      <dgm:spPr/>
      <dgm:t>
        <a:bodyPr/>
        <a:lstStyle/>
        <a:p>
          <a:endParaRPr lang="en-US" sz="2200">
            <a:latin typeface="Segoe UI" panose="020B0502040204020203" pitchFamily="34" charset="0"/>
            <a:cs typeface="Segoe UI" panose="020B0502040204020203" pitchFamily="34" charset="0"/>
          </a:endParaRPr>
        </a:p>
      </dgm:t>
    </dgm:pt>
    <dgm:pt modelId="{03F3A355-23F4-40AA-92CC-43CB84824A44}" type="sibTrans" cxnId="{8ADA7F20-4DBF-4BE2-BA73-7FA3E6EB496C}">
      <dgm:prSet/>
      <dgm:spPr/>
      <dgm:t>
        <a:bodyPr/>
        <a:lstStyle/>
        <a:p>
          <a:endParaRPr lang="en-US" sz="2200">
            <a:latin typeface="Segoe UI" panose="020B0502040204020203" pitchFamily="34" charset="0"/>
            <a:cs typeface="Segoe UI" panose="020B0502040204020203" pitchFamily="34" charset="0"/>
          </a:endParaRPr>
        </a:p>
      </dgm:t>
    </dgm:pt>
    <dgm:pt modelId="{28689EED-CF89-4556-B281-DE4E37228AAA}">
      <dgm:prSet custT="1"/>
      <dgm:spPr/>
      <dgm:t>
        <a:bodyPr/>
        <a:lstStyle/>
        <a:p>
          <a:r>
            <a:rPr lang="en-US" sz="2200">
              <a:latin typeface="Segoe UI" panose="020B0502040204020203" pitchFamily="34" charset="0"/>
              <a:cs typeface="Segoe UI" panose="020B0502040204020203" pitchFamily="34" charset="0"/>
            </a:rPr>
            <a:t>Administer an assessment to identify barriers</a:t>
          </a:r>
        </a:p>
      </dgm:t>
    </dgm:pt>
    <dgm:pt modelId="{E788E0AE-62A3-4125-8EAB-B55E82637702}" type="parTrans" cxnId="{17835B44-8B6F-457F-AC63-8E356B9FA72C}">
      <dgm:prSet/>
      <dgm:spPr/>
      <dgm:t>
        <a:bodyPr/>
        <a:lstStyle/>
        <a:p>
          <a:endParaRPr lang="en-US" sz="2200">
            <a:latin typeface="Segoe UI" panose="020B0502040204020203" pitchFamily="34" charset="0"/>
            <a:cs typeface="Segoe UI" panose="020B0502040204020203" pitchFamily="34" charset="0"/>
          </a:endParaRPr>
        </a:p>
      </dgm:t>
    </dgm:pt>
    <dgm:pt modelId="{93C43DE6-F1A3-4019-9032-B47B4386EDBC}" type="sibTrans" cxnId="{17835B44-8B6F-457F-AC63-8E356B9FA72C}">
      <dgm:prSet/>
      <dgm:spPr/>
      <dgm:t>
        <a:bodyPr/>
        <a:lstStyle/>
        <a:p>
          <a:endParaRPr lang="en-US" sz="2200">
            <a:latin typeface="Segoe UI" panose="020B0502040204020203" pitchFamily="34" charset="0"/>
            <a:cs typeface="Segoe UI" panose="020B0502040204020203" pitchFamily="34" charset="0"/>
          </a:endParaRPr>
        </a:p>
      </dgm:t>
    </dgm:pt>
    <dgm:pt modelId="{5C9C956F-FCA2-4234-993A-0D0D0E3CDEF0}">
      <dgm:prSet custT="1"/>
      <dgm:spPr/>
      <dgm:t>
        <a:bodyPr/>
        <a:lstStyle/>
        <a:p>
          <a:r>
            <a:rPr lang="en-US" sz="2200">
              <a:latin typeface="Segoe UI" panose="020B0502040204020203" pitchFamily="34" charset="0"/>
              <a:cs typeface="Segoe UI" panose="020B0502040204020203" pitchFamily="34" charset="0"/>
            </a:rPr>
            <a:t>Provide data-based interventions</a:t>
          </a:r>
        </a:p>
      </dgm:t>
    </dgm:pt>
    <dgm:pt modelId="{4CE2AFEB-3A87-410A-B97B-078712093A35}" type="parTrans" cxnId="{457D1949-8DB6-4697-9AD1-CF8BF47DBBA9}">
      <dgm:prSet/>
      <dgm:spPr/>
      <dgm:t>
        <a:bodyPr/>
        <a:lstStyle/>
        <a:p>
          <a:endParaRPr lang="en-US" sz="2200">
            <a:latin typeface="Segoe UI" panose="020B0502040204020203" pitchFamily="34" charset="0"/>
            <a:cs typeface="Segoe UI" panose="020B0502040204020203" pitchFamily="34" charset="0"/>
          </a:endParaRPr>
        </a:p>
      </dgm:t>
    </dgm:pt>
    <dgm:pt modelId="{6720E9EA-72AB-4F4B-8CA8-F9C9C0ED6A57}" type="sibTrans" cxnId="{457D1949-8DB6-4697-9AD1-CF8BF47DBBA9}">
      <dgm:prSet/>
      <dgm:spPr/>
      <dgm:t>
        <a:bodyPr/>
        <a:lstStyle/>
        <a:p>
          <a:endParaRPr lang="en-US" sz="2200">
            <a:latin typeface="Segoe UI" panose="020B0502040204020203" pitchFamily="34" charset="0"/>
            <a:cs typeface="Segoe UI" panose="020B0502040204020203" pitchFamily="34" charset="0"/>
          </a:endParaRPr>
        </a:p>
      </dgm:t>
    </dgm:pt>
    <dgm:pt modelId="{8278061F-B029-4F53-A154-579122630C3D}">
      <dgm:prSet custT="1"/>
      <dgm:spPr/>
      <dgm:t>
        <a:bodyPr/>
        <a:lstStyle/>
        <a:p>
          <a:r>
            <a:rPr lang="en-US" sz="2200">
              <a:latin typeface="Segoe UI" panose="020B0502040204020203" pitchFamily="34" charset="0"/>
              <a:cs typeface="Segoe UI" panose="020B0502040204020203" pitchFamily="34" charset="0"/>
            </a:rPr>
            <a:t>File a truancy petition</a:t>
          </a:r>
        </a:p>
      </dgm:t>
    </dgm:pt>
    <dgm:pt modelId="{005BD644-2563-4E3C-B2FC-AF054D1C2D24}" type="parTrans" cxnId="{EBE2496C-B077-4719-B763-6E0E1D313A30}">
      <dgm:prSet/>
      <dgm:spPr/>
      <dgm:t>
        <a:bodyPr/>
        <a:lstStyle/>
        <a:p>
          <a:endParaRPr lang="en-US" sz="2200">
            <a:latin typeface="Segoe UI" panose="020B0502040204020203" pitchFamily="34" charset="0"/>
            <a:cs typeface="Segoe UI" panose="020B0502040204020203" pitchFamily="34" charset="0"/>
          </a:endParaRPr>
        </a:p>
      </dgm:t>
    </dgm:pt>
    <dgm:pt modelId="{958AAD00-0A30-45E9-A0C5-656D050230C8}" type="sibTrans" cxnId="{EBE2496C-B077-4719-B763-6E0E1D313A30}">
      <dgm:prSet/>
      <dgm:spPr/>
      <dgm:t>
        <a:bodyPr/>
        <a:lstStyle/>
        <a:p>
          <a:endParaRPr lang="en-US" sz="2200">
            <a:latin typeface="Segoe UI" panose="020B0502040204020203" pitchFamily="34" charset="0"/>
            <a:cs typeface="Segoe UI" panose="020B0502040204020203" pitchFamily="34" charset="0"/>
          </a:endParaRPr>
        </a:p>
      </dgm:t>
    </dgm:pt>
    <dgm:pt modelId="{0CC83D1B-93DB-4C13-8458-581FA11776AD}">
      <dgm:prSet custT="1"/>
      <dgm:spPr>
        <a:solidFill>
          <a:schemeClr val="accent3"/>
        </a:solidFill>
      </dgm:spPr>
      <dgm:t>
        <a:bodyPr/>
        <a:lstStyle/>
        <a:p>
          <a:r>
            <a:rPr lang="en-US" sz="2200">
              <a:latin typeface="Segoe UI" panose="020B0502040204020203" pitchFamily="34" charset="0"/>
              <a:cs typeface="Segoe UI" panose="020B0502040204020203" pitchFamily="34" charset="0"/>
            </a:rPr>
            <a:t>Refer the student or parent to Community Engagement Board</a:t>
          </a:r>
        </a:p>
      </dgm:t>
    </dgm:pt>
    <dgm:pt modelId="{D975AF9D-66AC-4957-8ED6-9BA27ADA171D}" type="parTrans" cxnId="{EF3B4D2F-53A2-44BC-9FDA-856B5B3F6501}">
      <dgm:prSet/>
      <dgm:spPr/>
      <dgm:t>
        <a:bodyPr/>
        <a:lstStyle/>
        <a:p>
          <a:endParaRPr lang="en-US" sz="2200">
            <a:latin typeface="Segoe UI" panose="020B0502040204020203" pitchFamily="34" charset="0"/>
            <a:cs typeface="Segoe UI" panose="020B0502040204020203" pitchFamily="34" charset="0"/>
          </a:endParaRPr>
        </a:p>
      </dgm:t>
    </dgm:pt>
    <dgm:pt modelId="{D01AB24F-B63E-40E9-894E-6705FE044733}" type="sibTrans" cxnId="{EF3B4D2F-53A2-44BC-9FDA-856B5B3F6501}">
      <dgm:prSet/>
      <dgm:spPr/>
      <dgm:t>
        <a:bodyPr/>
        <a:lstStyle/>
        <a:p>
          <a:endParaRPr lang="en-US" sz="2200">
            <a:latin typeface="Segoe UI" panose="020B0502040204020203" pitchFamily="34" charset="0"/>
            <a:cs typeface="Segoe UI" panose="020B0502040204020203" pitchFamily="34" charset="0"/>
          </a:endParaRPr>
        </a:p>
      </dgm:t>
    </dgm:pt>
    <dgm:pt modelId="{D9738DD2-D4A9-4B83-892F-3D23ADBD05EA}">
      <dgm:prSet custT="1"/>
      <dgm:spPr>
        <a:solidFill>
          <a:schemeClr val="accent4"/>
        </a:solidFill>
      </dgm:spPr>
      <dgm:t>
        <a:bodyPr/>
        <a:lstStyle/>
        <a:p>
          <a:r>
            <a:rPr lang="en-US" sz="2000">
              <a:latin typeface="Segoe UI" panose="020B0502040204020203" pitchFamily="34" charset="0"/>
              <a:cs typeface="Segoe UI" panose="020B0502040204020203" pitchFamily="34" charset="0"/>
            </a:rPr>
            <a:t>Attendance &amp; truancy interventions and outreach must be attempted prior to withdrawing or filing a petition</a:t>
          </a:r>
        </a:p>
      </dgm:t>
    </dgm:pt>
    <dgm:pt modelId="{49BA30DA-4470-4397-A090-4F2AB65A2882}" type="parTrans" cxnId="{EE395942-D3B2-4931-BAD3-6B4063FEDEDE}">
      <dgm:prSet/>
      <dgm:spPr/>
      <dgm:t>
        <a:bodyPr/>
        <a:lstStyle/>
        <a:p>
          <a:endParaRPr lang="en-US" sz="2200">
            <a:latin typeface="Segoe UI" panose="020B0502040204020203" pitchFamily="34" charset="0"/>
            <a:cs typeface="Segoe UI" panose="020B0502040204020203" pitchFamily="34" charset="0"/>
          </a:endParaRPr>
        </a:p>
      </dgm:t>
    </dgm:pt>
    <dgm:pt modelId="{21417123-81D0-465B-8669-DD77AFAD30B8}" type="sibTrans" cxnId="{EE395942-D3B2-4931-BAD3-6B4063FEDEDE}">
      <dgm:prSet/>
      <dgm:spPr/>
      <dgm:t>
        <a:bodyPr/>
        <a:lstStyle/>
        <a:p>
          <a:endParaRPr lang="en-US" sz="2200">
            <a:latin typeface="Segoe UI" panose="020B0502040204020203" pitchFamily="34" charset="0"/>
            <a:cs typeface="Segoe UI" panose="020B0502040204020203" pitchFamily="34" charset="0"/>
          </a:endParaRPr>
        </a:p>
      </dgm:t>
    </dgm:pt>
    <dgm:pt modelId="{EABAC498-E0C0-4393-831F-FE150C99FE2F}" type="pres">
      <dgm:prSet presAssocID="{BA5498A0-E764-4671-A438-3839100606AB}" presName="Name0" presStyleCnt="0">
        <dgm:presLayoutVars>
          <dgm:chMax val="7"/>
          <dgm:chPref val="7"/>
          <dgm:dir/>
        </dgm:presLayoutVars>
      </dgm:prSet>
      <dgm:spPr/>
    </dgm:pt>
    <dgm:pt modelId="{AFA3C9B2-AD8D-446A-A3EF-25F6513ECC1C}" type="pres">
      <dgm:prSet presAssocID="{BA5498A0-E764-4671-A438-3839100606AB}" presName="Name1" presStyleCnt="0"/>
      <dgm:spPr/>
    </dgm:pt>
    <dgm:pt modelId="{D7A2CE53-CA8E-4D58-A87A-E251C2AA1132}" type="pres">
      <dgm:prSet presAssocID="{BA5498A0-E764-4671-A438-3839100606AB}" presName="cycle" presStyleCnt="0"/>
      <dgm:spPr/>
    </dgm:pt>
    <dgm:pt modelId="{E0BC9144-9489-45AC-9B4F-6B55CFBD0FA5}" type="pres">
      <dgm:prSet presAssocID="{BA5498A0-E764-4671-A438-3839100606AB}" presName="srcNode" presStyleLbl="node1" presStyleIdx="0" presStyleCnt="7"/>
      <dgm:spPr/>
    </dgm:pt>
    <dgm:pt modelId="{0E1DAA72-EC9E-4DD0-80DB-4AFA1667F36E}" type="pres">
      <dgm:prSet presAssocID="{BA5498A0-E764-4671-A438-3839100606AB}" presName="conn" presStyleLbl="parChTrans1D2" presStyleIdx="0" presStyleCnt="1"/>
      <dgm:spPr/>
    </dgm:pt>
    <dgm:pt modelId="{0780784C-6A99-4043-89ED-DD8A42B776C0}" type="pres">
      <dgm:prSet presAssocID="{BA5498A0-E764-4671-A438-3839100606AB}" presName="extraNode" presStyleLbl="node1" presStyleIdx="0" presStyleCnt="7"/>
      <dgm:spPr/>
    </dgm:pt>
    <dgm:pt modelId="{74675F0A-FC9D-4F2A-8CA2-889F76CAC001}" type="pres">
      <dgm:prSet presAssocID="{BA5498A0-E764-4671-A438-3839100606AB}" presName="dstNode" presStyleLbl="node1" presStyleIdx="0" presStyleCnt="7"/>
      <dgm:spPr/>
    </dgm:pt>
    <dgm:pt modelId="{673B2D6A-6AEA-4FA2-8A30-9F3E5AC13B23}" type="pres">
      <dgm:prSet presAssocID="{F346B4F8-52DB-41E1-9F1E-4D6A43FEEA99}" presName="text_1" presStyleLbl="node1" presStyleIdx="0" presStyleCnt="7">
        <dgm:presLayoutVars>
          <dgm:bulletEnabled val="1"/>
        </dgm:presLayoutVars>
      </dgm:prSet>
      <dgm:spPr/>
    </dgm:pt>
    <dgm:pt modelId="{D10C9A94-BDEA-452F-AF94-21807FC3784F}" type="pres">
      <dgm:prSet presAssocID="{F346B4F8-52DB-41E1-9F1E-4D6A43FEEA99}" presName="accent_1" presStyleCnt="0"/>
      <dgm:spPr/>
    </dgm:pt>
    <dgm:pt modelId="{2D592E9A-A162-4095-B811-D4A7C7925517}" type="pres">
      <dgm:prSet presAssocID="{F346B4F8-52DB-41E1-9F1E-4D6A43FEEA99}" presName="accentRepeatNode" presStyleLbl="solidFgAcc1" presStyleIdx="0" presStyleCnt="7"/>
      <dgm:spPr/>
    </dgm:pt>
    <dgm:pt modelId="{EE70CAA7-10E3-4CBC-8D0A-9D78FDF4DEC9}" type="pres">
      <dgm:prSet presAssocID="{2370A8BB-8609-4A61-A8F8-E54A72D7B31A}" presName="text_2" presStyleLbl="node1" presStyleIdx="1" presStyleCnt="7">
        <dgm:presLayoutVars>
          <dgm:bulletEnabled val="1"/>
        </dgm:presLayoutVars>
      </dgm:prSet>
      <dgm:spPr/>
    </dgm:pt>
    <dgm:pt modelId="{C44E8FBA-4B0B-41FD-B62E-07D84A6270F3}" type="pres">
      <dgm:prSet presAssocID="{2370A8BB-8609-4A61-A8F8-E54A72D7B31A}" presName="accent_2" presStyleCnt="0"/>
      <dgm:spPr/>
    </dgm:pt>
    <dgm:pt modelId="{559606A9-D00E-4306-BDC4-D42DEC3635B9}" type="pres">
      <dgm:prSet presAssocID="{2370A8BB-8609-4A61-A8F8-E54A72D7B31A}" presName="accentRepeatNode" presStyleLbl="solidFgAcc1" presStyleIdx="1" presStyleCnt="7"/>
      <dgm:spPr/>
    </dgm:pt>
    <dgm:pt modelId="{E65A1041-5079-4A3F-B5A9-D752D53E42A1}" type="pres">
      <dgm:prSet presAssocID="{28689EED-CF89-4556-B281-DE4E37228AAA}" presName="text_3" presStyleLbl="node1" presStyleIdx="2" presStyleCnt="7">
        <dgm:presLayoutVars>
          <dgm:bulletEnabled val="1"/>
        </dgm:presLayoutVars>
      </dgm:prSet>
      <dgm:spPr/>
    </dgm:pt>
    <dgm:pt modelId="{65FEA8D1-DB1A-4996-ADC4-7E5A1D9E0FF3}" type="pres">
      <dgm:prSet presAssocID="{28689EED-CF89-4556-B281-DE4E37228AAA}" presName="accent_3" presStyleCnt="0"/>
      <dgm:spPr/>
    </dgm:pt>
    <dgm:pt modelId="{E49BEFDB-2590-4329-8704-1E0789614106}" type="pres">
      <dgm:prSet presAssocID="{28689EED-CF89-4556-B281-DE4E37228AAA}" presName="accentRepeatNode" presStyleLbl="solidFgAcc1" presStyleIdx="2" presStyleCnt="7"/>
      <dgm:spPr/>
    </dgm:pt>
    <dgm:pt modelId="{9D462ACD-363C-4148-BA6D-AF1EAD4DE715}" type="pres">
      <dgm:prSet presAssocID="{5C9C956F-FCA2-4234-993A-0D0D0E3CDEF0}" presName="text_4" presStyleLbl="node1" presStyleIdx="3" presStyleCnt="7">
        <dgm:presLayoutVars>
          <dgm:bulletEnabled val="1"/>
        </dgm:presLayoutVars>
      </dgm:prSet>
      <dgm:spPr/>
    </dgm:pt>
    <dgm:pt modelId="{84BB1CD1-EC95-4DE0-AF1F-CBCFCA93DB6A}" type="pres">
      <dgm:prSet presAssocID="{5C9C956F-FCA2-4234-993A-0D0D0E3CDEF0}" presName="accent_4" presStyleCnt="0"/>
      <dgm:spPr/>
    </dgm:pt>
    <dgm:pt modelId="{6AD503E0-871A-47BA-B0D9-DE241F0E0FD0}" type="pres">
      <dgm:prSet presAssocID="{5C9C956F-FCA2-4234-993A-0D0D0E3CDEF0}" presName="accentRepeatNode" presStyleLbl="solidFgAcc1" presStyleIdx="3" presStyleCnt="7"/>
      <dgm:spPr/>
    </dgm:pt>
    <dgm:pt modelId="{39FF99E0-8556-498A-AFF3-F7E4865E3591}" type="pres">
      <dgm:prSet presAssocID="{8278061F-B029-4F53-A154-579122630C3D}" presName="text_5" presStyleLbl="node1" presStyleIdx="4" presStyleCnt="7">
        <dgm:presLayoutVars>
          <dgm:bulletEnabled val="1"/>
        </dgm:presLayoutVars>
      </dgm:prSet>
      <dgm:spPr/>
    </dgm:pt>
    <dgm:pt modelId="{632F9E7E-78E0-43A3-9100-947818732693}" type="pres">
      <dgm:prSet presAssocID="{8278061F-B029-4F53-A154-579122630C3D}" presName="accent_5" presStyleCnt="0"/>
      <dgm:spPr/>
    </dgm:pt>
    <dgm:pt modelId="{4D1A153E-F0A2-429F-B99A-95CAB3401FA2}" type="pres">
      <dgm:prSet presAssocID="{8278061F-B029-4F53-A154-579122630C3D}" presName="accentRepeatNode" presStyleLbl="solidFgAcc1" presStyleIdx="4" presStyleCnt="7"/>
      <dgm:spPr/>
    </dgm:pt>
    <dgm:pt modelId="{B648550E-9A8A-45AD-BFE6-23067D119AF8}" type="pres">
      <dgm:prSet presAssocID="{0CC83D1B-93DB-4C13-8458-581FA11776AD}" presName="text_6" presStyleLbl="node1" presStyleIdx="5" presStyleCnt="7">
        <dgm:presLayoutVars>
          <dgm:bulletEnabled val="1"/>
        </dgm:presLayoutVars>
      </dgm:prSet>
      <dgm:spPr/>
    </dgm:pt>
    <dgm:pt modelId="{C323499E-2DBC-48DB-82AC-85AC8F394871}" type="pres">
      <dgm:prSet presAssocID="{0CC83D1B-93DB-4C13-8458-581FA11776AD}" presName="accent_6" presStyleCnt="0"/>
      <dgm:spPr/>
    </dgm:pt>
    <dgm:pt modelId="{B5B0E414-2C90-464E-A415-CFD00A2585E7}" type="pres">
      <dgm:prSet presAssocID="{0CC83D1B-93DB-4C13-8458-581FA11776AD}" presName="accentRepeatNode" presStyleLbl="solidFgAcc1" presStyleIdx="5" presStyleCnt="7"/>
      <dgm:spPr/>
    </dgm:pt>
    <dgm:pt modelId="{B931147D-277C-40E4-A518-60E76D14EA65}" type="pres">
      <dgm:prSet presAssocID="{D9738DD2-D4A9-4B83-892F-3D23ADBD05EA}" presName="text_7" presStyleLbl="node1" presStyleIdx="6" presStyleCnt="7">
        <dgm:presLayoutVars>
          <dgm:bulletEnabled val="1"/>
        </dgm:presLayoutVars>
      </dgm:prSet>
      <dgm:spPr/>
    </dgm:pt>
    <dgm:pt modelId="{41EF6390-2972-4AE5-89BC-53276EFC5E05}" type="pres">
      <dgm:prSet presAssocID="{D9738DD2-D4A9-4B83-892F-3D23ADBD05EA}" presName="accent_7" presStyleCnt="0"/>
      <dgm:spPr/>
    </dgm:pt>
    <dgm:pt modelId="{311E89C6-4B75-4554-87F7-3A254395C8E8}" type="pres">
      <dgm:prSet presAssocID="{D9738DD2-D4A9-4B83-892F-3D23ADBD05EA}" presName="accentRepeatNode" presStyleLbl="solidFgAcc1" presStyleIdx="6" presStyleCnt="7"/>
      <dgm:spPr/>
    </dgm:pt>
  </dgm:ptLst>
  <dgm:cxnLst>
    <dgm:cxn modelId="{D32FD81E-24E3-43F8-8C27-2F48D2F80831}" type="presOf" srcId="{F346B4F8-52DB-41E1-9F1E-4D6A43FEEA99}" destId="{673B2D6A-6AEA-4FA2-8A30-9F3E5AC13B23}" srcOrd="0" destOrd="0" presId="urn:microsoft.com/office/officeart/2008/layout/VerticalCurvedList"/>
    <dgm:cxn modelId="{8ADA7F20-4DBF-4BE2-BA73-7FA3E6EB496C}" srcId="{BA5498A0-E764-4671-A438-3839100606AB}" destId="{2370A8BB-8609-4A61-A8F8-E54A72D7B31A}" srcOrd="1" destOrd="0" parTransId="{0F8F0BE1-9D43-46B8-BF80-A73D55EC5AA2}" sibTransId="{03F3A355-23F4-40AA-92CC-43CB84824A44}"/>
    <dgm:cxn modelId="{0269AE29-5830-4DAD-BA55-2EC94CC8BA20}" type="presOf" srcId="{6DB23CA6-381A-4B9C-B7DC-519975E48AAF}" destId="{0E1DAA72-EC9E-4DD0-80DB-4AFA1667F36E}" srcOrd="0" destOrd="0" presId="urn:microsoft.com/office/officeart/2008/layout/VerticalCurvedList"/>
    <dgm:cxn modelId="{EF3B4D2F-53A2-44BC-9FDA-856B5B3F6501}" srcId="{BA5498A0-E764-4671-A438-3839100606AB}" destId="{0CC83D1B-93DB-4C13-8458-581FA11776AD}" srcOrd="5" destOrd="0" parTransId="{D975AF9D-66AC-4957-8ED6-9BA27ADA171D}" sibTransId="{D01AB24F-B63E-40E9-894E-6705FE044733}"/>
    <dgm:cxn modelId="{0CC2215B-BB4D-4CC5-99FD-3903C0F3F91F}" type="presOf" srcId="{BA5498A0-E764-4671-A438-3839100606AB}" destId="{EABAC498-E0C0-4393-831F-FE150C99FE2F}" srcOrd="0" destOrd="0" presId="urn:microsoft.com/office/officeart/2008/layout/VerticalCurvedList"/>
    <dgm:cxn modelId="{714C4161-EA98-43DA-9D2D-DB0558F748B5}" type="presOf" srcId="{0CC83D1B-93DB-4C13-8458-581FA11776AD}" destId="{B648550E-9A8A-45AD-BFE6-23067D119AF8}" srcOrd="0" destOrd="0" presId="urn:microsoft.com/office/officeart/2008/layout/VerticalCurvedList"/>
    <dgm:cxn modelId="{EE395942-D3B2-4931-BAD3-6B4063FEDEDE}" srcId="{BA5498A0-E764-4671-A438-3839100606AB}" destId="{D9738DD2-D4A9-4B83-892F-3D23ADBD05EA}" srcOrd="6" destOrd="0" parTransId="{49BA30DA-4470-4397-A090-4F2AB65A2882}" sibTransId="{21417123-81D0-465B-8669-DD77AFAD30B8}"/>
    <dgm:cxn modelId="{17835B44-8B6F-457F-AC63-8E356B9FA72C}" srcId="{BA5498A0-E764-4671-A438-3839100606AB}" destId="{28689EED-CF89-4556-B281-DE4E37228AAA}" srcOrd="2" destOrd="0" parTransId="{E788E0AE-62A3-4125-8EAB-B55E82637702}" sibTransId="{93C43DE6-F1A3-4019-9032-B47B4386EDBC}"/>
    <dgm:cxn modelId="{598C4444-B800-4F49-B14A-4F5A9894584B}" type="presOf" srcId="{8278061F-B029-4F53-A154-579122630C3D}" destId="{39FF99E0-8556-498A-AFF3-F7E4865E3591}" srcOrd="0" destOrd="0" presId="urn:microsoft.com/office/officeart/2008/layout/VerticalCurvedList"/>
    <dgm:cxn modelId="{2F521346-9C40-451E-8803-56273567E949}" type="presOf" srcId="{5C9C956F-FCA2-4234-993A-0D0D0E3CDEF0}" destId="{9D462ACD-363C-4148-BA6D-AF1EAD4DE715}" srcOrd="0" destOrd="0" presId="urn:microsoft.com/office/officeart/2008/layout/VerticalCurvedList"/>
    <dgm:cxn modelId="{457D1949-8DB6-4697-9AD1-CF8BF47DBBA9}" srcId="{BA5498A0-E764-4671-A438-3839100606AB}" destId="{5C9C956F-FCA2-4234-993A-0D0D0E3CDEF0}" srcOrd="3" destOrd="0" parTransId="{4CE2AFEB-3A87-410A-B97B-078712093A35}" sibTransId="{6720E9EA-72AB-4F4B-8CA8-F9C9C0ED6A57}"/>
    <dgm:cxn modelId="{EBE2496C-B077-4719-B763-6E0E1D313A30}" srcId="{BA5498A0-E764-4671-A438-3839100606AB}" destId="{8278061F-B029-4F53-A154-579122630C3D}" srcOrd="4" destOrd="0" parTransId="{005BD644-2563-4E3C-B2FC-AF054D1C2D24}" sibTransId="{958AAD00-0A30-45E9-A0C5-656D050230C8}"/>
    <dgm:cxn modelId="{74366271-5CDA-4F78-91E3-9593B372A98C}" type="presOf" srcId="{28689EED-CF89-4556-B281-DE4E37228AAA}" destId="{E65A1041-5079-4A3F-B5A9-D752D53E42A1}" srcOrd="0" destOrd="0" presId="urn:microsoft.com/office/officeart/2008/layout/VerticalCurvedList"/>
    <dgm:cxn modelId="{ED8B0984-9181-4C9C-A52C-61C6400BE6DF}" type="presOf" srcId="{2370A8BB-8609-4A61-A8F8-E54A72D7B31A}" destId="{EE70CAA7-10E3-4CBC-8D0A-9D78FDF4DEC9}" srcOrd="0" destOrd="0" presId="urn:microsoft.com/office/officeart/2008/layout/VerticalCurvedList"/>
    <dgm:cxn modelId="{AA59FCA5-8405-49CE-9B1D-C1C0DAE6C90D}" srcId="{BA5498A0-E764-4671-A438-3839100606AB}" destId="{F346B4F8-52DB-41E1-9F1E-4D6A43FEEA99}" srcOrd="0" destOrd="0" parTransId="{52BF1DCC-7DBD-47F2-A6BC-CE2262C75BAE}" sibTransId="{6DB23CA6-381A-4B9C-B7DC-519975E48AAF}"/>
    <dgm:cxn modelId="{907C66F5-7DD7-48BC-BE6E-52A8D94D0F7B}" type="presOf" srcId="{D9738DD2-D4A9-4B83-892F-3D23ADBD05EA}" destId="{B931147D-277C-40E4-A518-60E76D14EA65}" srcOrd="0" destOrd="0" presId="urn:microsoft.com/office/officeart/2008/layout/VerticalCurvedList"/>
    <dgm:cxn modelId="{DD4CB6D8-16A9-4901-88A3-6831B7C2D77D}" type="presParOf" srcId="{EABAC498-E0C0-4393-831F-FE150C99FE2F}" destId="{AFA3C9B2-AD8D-446A-A3EF-25F6513ECC1C}" srcOrd="0" destOrd="0" presId="urn:microsoft.com/office/officeart/2008/layout/VerticalCurvedList"/>
    <dgm:cxn modelId="{436D5452-E0A0-444E-B5F8-BD91AC76C7B9}" type="presParOf" srcId="{AFA3C9B2-AD8D-446A-A3EF-25F6513ECC1C}" destId="{D7A2CE53-CA8E-4D58-A87A-E251C2AA1132}" srcOrd="0" destOrd="0" presId="urn:microsoft.com/office/officeart/2008/layout/VerticalCurvedList"/>
    <dgm:cxn modelId="{A80E00F1-4C7F-452F-AB9D-32BAD220851D}" type="presParOf" srcId="{D7A2CE53-CA8E-4D58-A87A-E251C2AA1132}" destId="{E0BC9144-9489-45AC-9B4F-6B55CFBD0FA5}" srcOrd="0" destOrd="0" presId="urn:microsoft.com/office/officeart/2008/layout/VerticalCurvedList"/>
    <dgm:cxn modelId="{9BD00789-40BD-4FA7-BF31-9B7B87CE3D7B}" type="presParOf" srcId="{D7A2CE53-CA8E-4D58-A87A-E251C2AA1132}" destId="{0E1DAA72-EC9E-4DD0-80DB-4AFA1667F36E}" srcOrd="1" destOrd="0" presId="urn:microsoft.com/office/officeart/2008/layout/VerticalCurvedList"/>
    <dgm:cxn modelId="{E66EBB8B-50E3-49BB-A315-FEF25AAB4477}" type="presParOf" srcId="{D7A2CE53-CA8E-4D58-A87A-E251C2AA1132}" destId="{0780784C-6A99-4043-89ED-DD8A42B776C0}" srcOrd="2" destOrd="0" presId="urn:microsoft.com/office/officeart/2008/layout/VerticalCurvedList"/>
    <dgm:cxn modelId="{C7F18248-8C17-4D28-814C-0F0513811508}" type="presParOf" srcId="{D7A2CE53-CA8E-4D58-A87A-E251C2AA1132}" destId="{74675F0A-FC9D-4F2A-8CA2-889F76CAC001}" srcOrd="3" destOrd="0" presId="urn:microsoft.com/office/officeart/2008/layout/VerticalCurvedList"/>
    <dgm:cxn modelId="{99D8083A-69C9-47B8-8E15-C75F1E5D5943}" type="presParOf" srcId="{AFA3C9B2-AD8D-446A-A3EF-25F6513ECC1C}" destId="{673B2D6A-6AEA-4FA2-8A30-9F3E5AC13B23}" srcOrd="1" destOrd="0" presId="urn:microsoft.com/office/officeart/2008/layout/VerticalCurvedList"/>
    <dgm:cxn modelId="{67BC3FA5-4E86-4DC7-B561-F9BE7E9238CF}" type="presParOf" srcId="{AFA3C9B2-AD8D-446A-A3EF-25F6513ECC1C}" destId="{D10C9A94-BDEA-452F-AF94-21807FC3784F}" srcOrd="2" destOrd="0" presId="urn:microsoft.com/office/officeart/2008/layout/VerticalCurvedList"/>
    <dgm:cxn modelId="{3AD02D63-09B7-40BB-9437-C1E198199A9B}" type="presParOf" srcId="{D10C9A94-BDEA-452F-AF94-21807FC3784F}" destId="{2D592E9A-A162-4095-B811-D4A7C7925517}" srcOrd="0" destOrd="0" presId="urn:microsoft.com/office/officeart/2008/layout/VerticalCurvedList"/>
    <dgm:cxn modelId="{6E8CD32A-4CEE-4E83-9A3E-A0D7EF2F68D9}" type="presParOf" srcId="{AFA3C9B2-AD8D-446A-A3EF-25F6513ECC1C}" destId="{EE70CAA7-10E3-4CBC-8D0A-9D78FDF4DEC9}" srcOrd="3" destOrd="0" presId="urn:microsoft.com/office/officeart/2008/layout/VerticalCurvedList"/>
    <dgm:cxn modelId="{714C9E0B-29E1-4684-9EB1-EF25C781AF51}" type="presParOf" srcId="{AFA3C9B2-AD8D-446A-A3EF-25F6513ECC1C}" destId="{C44E8FBA-4B0B-41FD-B62E-07D84A6270F3}" srcOrd="4" destOrd="0" presId="urn:microsoft.com/office/officeart/2008/layout/VerticalCurvedList"/>
    <dgm:cxn modelId="{673399A0-A516-42AE-9BEA-7D768BAE04C1}" type="presParOf" srcId="{C44E8FBA-4B0B-41FD-B62E-07D84A6270F3}" destId="{559606A9-D00E-4306-BDC4-D42DEC3635B9}" srcOrd="0" destOrd="0" presId="urn:microsoft.com/office/officeart/2008/layout/VerticalCurvedList"/>
    <dgm:cxn modelId="{7E4D91A5-1220-4895-842E-D7278568A29F}" type="presParOf" srcId="{AFA3C9B2-AD8D-446A-A3EF-25F6513ECC1C}" destId="{E65A1041-5079-4A3F-B5A9-D752D53E42A1}" srcOrd="5" destOrd="0" presId="urn:microsoft.com/office/officeart/2008/layout/VerticalCurvedList"/>
    <dgm:cxn modelId="{29DE5366-CA8E-46B9-B75E-39943D5D1966}" type="presParOf" srcId="{AFA3C9B2-AD8D-446A-A3EF-25F6513ECC1C}" destId="{65FEA8D1-DB1A-4996-ADC4-7E5A1D9E0FF3}" srcOrd="6" destOrd="0" presId="urn:microsoft.com/office/officeart/2008/layout/VerticalCurvedList"/>
    <dgm:cxn modelId="{233FB92D-1C5F-466C-944F-13673010C2B9}" type="presParOf" srcId="{65FEA8D1-DB1A-4996-ADC4-7E5A1D9E0FF3}" destId="{E49BEFDB-2590-4329-8704-1E0789614106}" srcOrd="0" destOrd="0" presId="urn:microsoft.com/office/officeart/2008/layout/VerticalCurvedList"/>
    <dgm:cxn modelId="{7CB63AF9-B63E-48F1-830B-987D9A84E6A7}" type="presParOf" srcId="{AFA3C9B2-AD8D-446A-A3EF-25F6513ECC1C}" destId="{9D462ACD-363C-4148-BA6D-AF1EAD4DE715}" srcOrd="7" destOrd="0" presId="urn:microsoft.com/office/officeart/2008/layout/VerticalCurvedList"/>
    <dgm:cxn modelId="{25EFB744-93A6-4630-A814-37B8B62E49F2}" type="presParOf" srcId="{AFA3C9B2-AD8D-446A-A3EF-25F6513ECC1C}" destId="{84BB1CD1-EC95-4DE0-AF1F-CBCFCA93DB6A}" srcOrd="8" destOrd="0" presId="urn:microsoft.com/office/officeart/2008/layout/VerticalCurvedList"/>
    <dgm:cxn modelId="{3DAC08FD-505D-45BA-8652-2BFA9346EC0D}" type="presParOf" srcId="{84BB1CD1-EC95-4DE0-AF1F-CBCFCA93DB6A}" destId="{6AD503E0-871A-47BA-B0D9-DE241F0E0FD0}" srcOrd="0" destOrd="0" presId="urn:microsoft.com/office/officeart/2008/layout/VerticalCurvedList"/>
    <dgm:cxn modelId="{292E9417-228D-4A8B-B91C-DCD1077D3DAE}" type="presParOf" srcId="{AFA3C9B2-AD8D-446A-A3EF-25F6513ECC1C}" destId="{39FF99E0-8556-498A-AFF3-F7E4865E3591}" srcOrd="9" destOrd="0" presId="urn:microsoft.com/office/officeart/2008/layout/VerticalCurvedList"/>
    <dgm:cxn modelId="{0FE87FD7-4FC5-415C-99FF-EB004C2AE091}" type="presParOf" srcId="{AFA3C9B2-AD8D-446A-A3EF-25F6513ECC1C}" destId="{632F9E7E-78E0-43A3-9100-947818732693}" srcOrd="10" destOrd="0" presId="urn:microsoft.com/office/officeart/2008/layout/VerticalCurvedList"/>
    <dgm:cxn modelId="{460618DE-9C4B-491A-8FF8-84EEDD73DFEA}" type="presParOf" srcId="{632F9E7E-78E0-43A3-9100-947818732693}" destId="{4D1A153E-F0A2-429F-B99A-95CAB3401FA2}" srcOrd="0" destOrd="0" presId="urn:microsoft.com/office/officeart/2008/layout/VerticalCurvedList"/>
    <dgm:cxn modelId="{5841A976-A950-4DB7-94AA-3A0135B3BADB}" type="presParOf" srcId="{AFA3C9B2-AD8D-446A-A3EF-25F6513ECC1C}" destId="{B648550E-9A8A-45AD-BFE6-23067D119AF8}" srcOrd="11" destOrd="0" presId="urn:microsoft.com/office/officeart/2008/layout/VerticalCurvedList"/>
    <dgm:cxn modelId="{606EF0CA-82DB-45E1-A851-06CC72C01623}" type="presParOf" srcId="{AFA3C9B2-AD8D-446A-A3EF-25F6513ECC1C}" destId="{C323499E-2DBC-48DB-82AC-85AC8F394871}" srcOrd="12" destOrd="0" presId="urn:microsoft.com/office/officeart/2008/layout/VerticalCurvedList"/>
    <dgm:cxn modelId="{47F1F126-0F97-4CC2-8A5E-E659DA5BE9FD}" type="presParOf" srcId="{C323499E-2DBC-48DB-82AC-85AC8F394871}" destId="{B5B0E414-2C90-464E-A415-CFD00A2585E7}" srcOrd="0" destOrd="0" presId="urn:microsoft.com/office/officeart/2008/layout/VerticalCurvedList"/>
    <dgm:cxn modelId="{2F188031-18FC-4082-AC60-BD0A392D9F4A}" type="presParOf" srcId="{AFA3C9B2-AD8D-446A-A3EF-25F6513ECC1C}" destId="{B931147D-277C-40E4-A518-60E76D14EA65}" srcOrd="13" destOrd="0" presId="urn:microsoft.com/office/officeart/2008/layout/VerticalCurvedList"/>
    <dgm:cxn modelId="{21488E64-7B29-4E33-B744-0510B0545942}" type="presParOf" srcId="{AFA3C9B2-AD8D-446A-A3EF-25F6513ECC1C}" destId="{41EF6390-2972-4AE5-89BC-53276EFC5E05}" srcOrd="14" destOrd="0" presId="urn:microsoft.com/office/officeart/2008/layout/VerticalCurvedList"/>
    <dgm:cxn modelId="{70A2033C-6754-46F7-8FDE-141B0B113776}" type="presParOf" srcId="{41EF6390-2972-4AE5-89BC-53276EFC5E05}" destId="{311E89C6-4B75-4554-87F7-3A254395C8E8}" srcOrd="0" destOrd="0" presId="urn:microsoft.com/office/officeart/2008/layout/VerticalCurvedList"/>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353D5EE-1A6D-454F-8E79-26A2A13DE9B5}" type="doc">
      <dgm:prSet loTypeId="urn:microsoft.com/office/officeart/2008/layout/VerticalCurvedList" loCatId="list" qsTypeId="urn:microsoft.com/office/officeart/2005/8/quickstyle/simple1" qsCatId="simple" csTypeId="urn:microsoft.com/office/officeart/2005/8/colors/colorful1" csCatId="colorful" phldr="1"/>
      <dgm:spPr/>
      <dgm:t>
        <a:bodyPr/>
        <a:lstStyle/>
        <a:p>
          <a:endParaRPr lang="en-US"/>
        </a:p>
      </dgm:t>
    </dgm:pt>
    <dgm:pt modelId="{57319E12-8F0A-40CB-ABF6-9D64C63A9739}">
      <dgm:prSet phldrT="[Text]" custT="1"/>
      <dgm:spPr/>
      <dgm:t>
        <a:bodyPr/>
        <a:lstStyle/>
        <a:p>
          <a:r>
            <a:rPr lang="en-US" sz="2200" dirty="0">
              <a:latin typeface="+mj-lt"/>
              <a:cs typeface="Segoe UI"/>
            </a:rPr>
            <a:t>Defines absence from in-person and remote instruction (synchronous &amp; asynchronous)</a:t>
          </a:r>
          <a:endParaRPr lang="en-US" sz="2200" dirty="0"/>
        </a:p>
      </dgm:t>
    </dgm:pt>
    <dgm:pt modelId="{60CCEF2B-B93D-4F45-93C9-9EA7F2845E3E}" type="parTrans" cxnId="{6FA41CA8-F48C-46EB-AF4C-E1D4A70DFC3D}">
      <dgm:prSet/>
      <dgm:spPr/>
      <dgm:t>
        <a:bodyPr/>
        <a:lstStyle/>
        <a:p>
          <a:endParaRPr lang="en-US" sz="2200"/>
        </a:p>
      </dgm:t>
    </dgm:pt>
    <dgm:pt modelId="{C3C56608-CD1B-47B1-BC3F-3F5ACB830790}" type="sibTrans" cxnId="{6FA41CA8-F48C-46EB-AF4C-E1D4A70DFC3D}">
      <dgm:prSet/>
      <dgm:spPr/>
      <dgm:t>
        <a:bodyPr/>
        <a:lstStyle/>
        <a:p>
          <a:endParaRPr lang="en-US" sz="2200"/>
        </a:p>
      </dgm:t>
    </dgm:pt>
    <dgm:pt modelId="{F903B1C0-27C0-4290-A83C-236D7820B065}">
      <dgm:prSet custT="1"/>
      <dgm:spPr/>
      <dgm:t>
        <a:bodyPr/>
        <a:lstStyle/>
        <a:p>
          <a:r>
            <a:rPr lang="en-US" sz="2200">
              <a:latin typeface="+mj-lt"/>
              <a:cs typeface="Segoe UI"/>
            </a:rPr>
            <a:t>Defines reasons absences should be excused</a:t>
          </a:r>
        </a:p>
      </dgm:t>
    </dgm:pt>
    <dgm:pt modelId="{4EE983F4-B77D-4ABD-979B-3C8E4F07E171}" type="parTrans" cxnId="{BAA081BC-4254-44ED-A94B-AB4197B648CE}">
      <dgm:prSet/>
      <dgm:spPr/>
      <dgm:t>
        <a:bodyPr/>
        <a:lstStyle/>
        <a:p>
          <a:endParaRPr lang="en-US" sz="2200"/>
        </a:p>
      </dgm:t>
    </dgm:pt>
    <dgm:pt modelId="{CA856BBA-B231-432B-AA4E-6CACCB56B98F}" type="sibTrans" cxnId="{BAA081BC-4254-44ED-A94B-AB4197B648CE}">
      <dgm:prSet/>
      <dgm:spPr/>
      <dgm:t>
        <a:bodyPr/>
        <a:lstStyle/>
        <a:p>
          <a:endParaRPr lang="en-US" sz="2200"/>
        </a:p>
      </dgm:t>
    </dgm:pt>
    <dgm:pt modelId="{97E15C1B-2905-4AE3-B73A-38152BC4D3E3}">
      <dgm:prSet custT="1"/>
      <dgm:spPr/>
      <dgm:t>
        <a:bodyPr/>
        <a:lstStyle/>
        <a:p>
          <a:r>
            <a:rPr lang="en-US" sz="2200">
              <a:latin typeface="+mj-lt"/>
              <a:cs typeface="Segoe UI"/>
            </a:rPr>
            <a:t>Requires daily attendance taking &amp; defines data reporting requirements </a:t>
          </a:r>
        </a:p>
      </dgm:t>
    </dgm:pt>
    <dgm:pt modelId="{ABE97D6C-9877-4DAF-AC94-D4D74D249F25}" type="parTrans" cxnId="{DB4473FE-CE53-4CB9-B3F5-22F06FDA90BE}">
      <dgm:prSet/>
      <dgm:spPr/>
      <dgm:t>
        <a:bodyPr/>
        <a:lstStyle/>
        <a:p>
          <a:endParaRPr lang="en-US" sz="2200"/>
        </a:p>
      </dgm:t>
    </dgm:pt>
    <dgm:pt modelId="{5E68BEDA-6701-454E-933E-3359ADB00103}" type="sibTrans" cxnId="{DB4473FE-CE53-4CB9-B3F5-22F06FDA90BE}">
      <dgm:prSet/>
      <dgm:spPr/>
      <dgm:t>
        <a:bodyPr/>
        <a:lstStyle/>
        <a:p>
          <a:endParaRPr lang="en-US" sz="2200"/>
        </a:p>
      </dgm:t>
    </dgm:pt>
    <dgm:pt modelId="{DDF73543-0405-4E4B-BEF7-4420752B7D54}">
      <dgm:prSet custT="1"/>
      <dgm:spPr/>
      <dgm:t>
        <a:bodyPr/>
        <a:lstStyle/>
        <a:p>
          <a:r>
            <a:rPr lang="en-US" sz="2200">
              <a:latin typeface="+mj-lt"/>
              <a:cs typeface="Segoe UI"/>
            </a:rPr>
            <a:t>Requires districts to use an MTSS as a framework for addressing absences including…</a:t>
          </a:r>
        </a:p>
      </dgm:t>
    </dgm:pt>
    <dgm:pt modelId="{3FC11D17-4219-4208-8768-8CDF609EA8B1}" type="parTrans" cxnId="{7C6A92B6-66B7-4622-9703-CFF8D57B8C68}">
      <dgm:prSet/>
      <dgm:spPr/>
      <dgm:t>
        <a:bodyPr/>
        <a:lstStyle/>
        <a:p>
          <a:endParaRPr lang="en-US" sz="2200"/>
        </a:p>
      </dgm:t>
    </dgm:pt>
    <dgm:pt modelId="{A76F3C47-943F-49E4-90D2-FB87904479A0}" type="sibTrans" cxnId="{7C6A92B6-66B7-4622-9703-CFF8D57B8C68}">
      <dgm:prSet/>
      <dgm:spPr/>
      <dgm:t>
        <a:bodyPr/>
        <a:lstStyle/>
        <a:p>
          <a:endParaRPr lang="en-US" sz="2200"/>
        </a:p>
      </dgm:t>
    </dgm:pt>
    <dgm:pt modelId="{430ED7AB-F9AD-407B-A49F-4C6A90FF38BC}">
      <dgm:prSet custT="1"/>
      <dgm:spPr/>
      <dgm:t>
        <a:bodyPr/>
        <a:lstStyle/>
        <a:p>
          <a:r>
            <a:rPr lang="en-US" sz="2200" b="0" i="0">
              <a:effectLst/>
              <a:latin typeface="+mj-lt"/>
            </a:rPr>
            <a:t>A process for outreach and reengagement for students who have been withdrawn due to nonattendance</a:t>
          </a:r>
          <a:endParaRPr lang="en-US" sz="2200">
            <a:latin typeface="+mj-lt"/>
            <a:cs typeface="Segoe UI"/>
          </a:endParaRPr>
        </a:p>
      </dgm:t>
    </dgm:pt>
    <dgm:pt modelId="{E423B4B7-1AE9-4335-B1AE-82E8C5346523}" type="parTrans" cxnId="{8B8234DF-A9D8-40B5-9F53-E8D29DD84B3F}">
      <dgm:prSet/>
      <dgm:spPr/>
      <dgm:t>
        <a:bodyPr/>
        <a:lstStyle/>
        <a:p>
          <a:endParaRPr lang="en-US" sz="2200"/>
        </a:p>
      </dgm:t>
    </dgm:pt>
    <dgm:pt modelId="{038E4ABE-D72F-45D9-968A-DB9A684D423C}" type="sibTrans" cxnId="{8B8234DF-A9D8-40B5-9F53-E8D29DD84B3F}">
      <dgm:prSet/>
      <dgm:spPr/>
      <dgm:t>
        <a:bodyPr/>
        <a:lstStyle/>
        <a:p>
          <a:endParaRPr lang="en-US" sz="2200"/>
        </a:p>
      </dgm:t>
    </dgm:pt>
    <dgm:pt modelId="{793AF8B1-1575-4E87-8E1D-3D13C098563D}" type="pres">
      <dgm:prSet presAssocID="{D353D5EE-1A6D-454F-8E79-26A2A13DE9B5}" presName="Name0" presStyleCnt="0">
        <dgm:presLayoutVars>
          <dgm:chMax val="7"/>
          <dgm:chPref val="7"/>
          <dgm:dir/>
        </dgm:presLayoutVars>
      </dgm:prSet>
      <dgm:spPr/>
    </dgm:pt>
    <dgm:pt modelId="{F5C7B53E-F089-4C33-B3E1-5F9756E17DAE}" type="pres">
      <dgm:prSet presAssocID="{D353D5EE-1A6D-454F-8E79-26A2A13DE9B5}" presName="Name1" presStyleCnt="0"/>
      <dgm:spPr/>
    </dgm:pt>
    <dgm:pt modelId="{AB5CD24C-DA90-4EDF-A378-D24BAC6743F2}" type="pres">
      <dgm:prSet presAssocID="{D353D5EE-1A6D-454F-8E79-26A2A13DE9B5}" presName="cycle" presStyleCnt="0"/>
      <dgm:spPr/>
    </dgm:pt>
    <dgm:pt modelId="{05452D78-E124-49C5-B683-8522EB30494A}" type="pres">
      <dgm:prSet presAssocID="{D353D5EE-1A6D-454F-8E79-26A2A13DE9B5}" presName="srcNode" presStyleLbl="node1" presStyleIdx="0" presStyleCnt="5"/>
      <dgm:spPr/>
    </dgm:pt>
    <dgm:pt modelId="{43876D3C-CEC8-4096-9BFB-F263447DBA4B}" type="pres">
      <dgm:prSet presAssocID="{D353D5EE-1A6D-454F-8E79-26A2A13DE9B5}" presName="conn" presStyleLbl="parChTrans1D2" presStyleIdx="0" presStyleCnt="1"/>
      <dgm:spPr/>
    </dgm:pt>
    <dgm:pt modelId="{E9C4B1B7-D1F2-45D6-92C4-5DFBEBB914F9}" type="pres">
      <dgm:prSet presAssocID="{D353D5EE-1A6D-454F-8E79-26A2A13DE9B5}" presName="extraNode" presStyleLbl="node1" presStyleIdx="0" presStyleCnt="5"/>
      <dgm:spPr/>
    </dgm:pt>
    <dgm:pt modelId="{42949FB9-8933-4A44-921E-25DB8AEE68FE}" type="pres">
      <dgm:prSet presAssocID="{D353D5EE-1A6D-454F-8E79-26A2A13DE9B5}" presName="dstNode" presStyleLbl="node1" presStyleIdx="0" presStyleCnt="5"/>
      <dgm:spPr/>
    </dgm:pt>
    <dgm:pt modelId="{949B9439-D5AA-464C-BB48-5268737CC3DC}" type="pres">
      <dgm:prSet presAssocID="{57319E12-8F0A-40CB-ABF6-9D64C63A9739}" presName="text_1" presStyleLbl="node1" presStyleIdx="0" presStyleCnt="5" custScaleY="115758">
        <dgm:presLayoutVars>
          <dgm:bulletEnabled val="1"/>
        </dgm:presLayoutVars>
      </dgm:prSet>
      <dgm:spPr/>
    </dgm:pt>
    <dgm:pt modelId="{5D631A2A-95EF-4B15-8129-B7D690FBADFB}" type="pres">
      <dgm:prSet presAssocID="{57319E12-8F0A-40CB-ABF6-9D64C63A9739}" presName="accent_1" presStyleCnt="0"/>
      <dgm:spPr/>
    </dgm:pt>
    <dgm:pt modelId="{F0FC6C0A-6701-4223-BAD9-4C80D6EC3D96}" type="pres">
      <dgm:prSet presAssocID="{57319E12-8F0A-40CB-ABF6-9D64C63A9739}" presName="accentRepeatNode" presStyleLbl="solidFgAcc1" presStyleIdx="0" presStyleCnt="5"/>
      <dgm:spPr/>
    </dgm:pt>
    <dgm:pt modelId="{EC70B89F-D54C-4B8D-AA16-4D03217A47CB}" type="pres">
      <dgm:prSet presAssocID="{F903B1C0-27C0-4290-A83C-236D7820B065}" presName="text_2" presStyleLbl="node1" presStyleIdx="1" presStyleCnt="5" custScaleY="115758">
        <dgm:presLayoutVars>
          <dgm:bulletEnabled val="1"/>
        </dgm:presLayoutVars>
      </dgm:prSet>
      <dgm:spPr/>
    </dgm:pt>
    <dgm:pt modelId="{924A259F-8DEF-4092-9B93-B01B3BEFC063}" type="pres">
      <dgm:prSet presAssocID="{F903B1C0-27C0-4290-A83C-236D7820B065}" presName="accent_2" presStyleCnt="0"/>
      <dgm:spPr/>
    </dgm:pt>
    <dgm:pt modelId="{4623ADDA-FC21-432E-BBBB-806136D7C5FD}" type="pres">
      <dgm:prSet presAssocID="{F903B1C0-27C0-4290-A83C-236D7820B065}" presName="accentRepeatNode" presStyleLbl="solidFgAcc1" presStyleIdx="1" presStyleCnt="5"/>
      <dgm:spPr/>
    </dgm:pt>
    <dgm:pt modelId="{1A0AC7D1-98F7-45A4-8F8A-A73D962F15C1}" type="pres">
      <dgm:prSet presAssocID="{97E15C1B-2905-4AE3-B73A-38152BC4D3E3}" presName="text_3" presStyleLbl="node1" presStyleIdx="2" presStyleCnt="5" custScaleY="115758">
        <dgm:presLayoutVars>
          <dgm:bulletEnabled val="1"/>
        </dgm:presLayoutVars>
      </dgm:prSet>
      <dgm:spPr/>
    </dgm:pt>
    <dgm:pt modelId="{CD02FB63-5DFC-4FC7-B8B3-005FF56503AD}" type="pres">
      <dgm:prSet presAssocID="{97E15C1B-2905-4AE3-B73A-38152BC4D3E3}" presName="accent_3" presStyleCnt="0"/>
      <dgm:spPr/>
    </dgm:pt>
    <dgm:pt modelId="{0F070B5A-A92B-4F9C-A5BD-E7D0ADCE5307}" type="pres">
      <dgm:prSet presAssocID="{97E15C1B-2905-4AE3-B73A-38152BC4D3E3}" presName="accentRepeatNode" presStyleLbl="solidFgAcc1" presStyleIdx="2" presStyleCnt="5"/>
      <dgm:spPr/>
    </dgm:pt>
    <dgm:pt modelId="{22956029-3813-4CCF-AE81-0C32A7B06962}" type="pres">
      <dgm:prSet presAssocID="{DDF73543-0405-4E4B-BEF7-4420752B7D54}" presName="text_4" presStyleLbl="node1" presStyleIdx="3" presStyleCnt="5" custScaleY="115758">
        <dgm:presLayoutVars>
          <dgm:bulletEnabled val="1"/>
        </dgm:presLayoutVars>
      </dgm:prSet>
      <dgm:spPr/>
    </dgm:pt>
    <dgm:pt modelId="{A3CF2D55-DEA5-4519-9E97-CC0FB7ECDBBD}" type="pres">
      <dgm:prSet presAssocID="{DDF73543-0405-4E4B-BEF7-4420752B7D54}" presName="accent_4" presStyleCnt="0"/>
      <dgm:spPr/>
    </dgm:pt>
    <dgm:pt modelId="{C7BEA503-3E13-44F5-B49D-C7250C5F91A5}" type="pres">
      <dgm:prSet presAssocID="{DDF73543-0405-4E4B-BEF7-4420752B7D54}" presName="accentRepeatNode" presStyleLbl="solidFgAcc1" presStyleIdx="3" presStyleCnt="5"/>
      <dgm:spPr/>
    </dgm:pt>
    <dgm:pt modelId="{AE6FF31F-4D35-4C6B-897E-22E4C351EE32}" type="pres">
      <dgm:prSet presAssocID="{430ED7AB-F9AD-407B-A49F-4C6A90FF38BC}" presName="text_5" presStyleLbl="node1" presStyleIdx="4" presStyleCnt="5" custScaleY="115758">
        <dgm:presLayoutVars>
          <dgm:bulletEnabled val="1"/>
        </dgm:presLayoutVars>
      </dgm:prSet>
      <dgm:spPr/>
    </dgm:pt>
    <dgm:pt modelId="{3245ED98-B450-4D66-9930-0A60D2B725C0}" type="pres">
      <dgm:prSet presAssocID="{430ED7AB-F9AD-407B-A49F-4C6A90FF38BC}" presName="accent_5" presStyleCnt="0"/>
      <dgm:spPr/>
    </dgm:pt>
    <dgm:pt modelId="{67C78A50-5D0C-4AD3-AF75-43B04C77554E}" type="pres">
      <dgm:prSet presAssocID="{430ED7AB-F9AD-407B-A49F-4C6A90FF38BC}" presName="accentRepeatNode" presStyleLbl="solidFgAcc1" presStyleIdx="4" presStyleCnt="5"/>
      <dgm:spPr/>
    </dgm:pt>
  </dgm:ptLst>
  <dgm:cxnLst>
    <dgm:cxn modelId="{BAB9B83D-77A0-4AE3-AFAE-AD345D1C2A18}" type="presOf" srcId="{D353D5EE-1A6D-454F-8E79-26A2A13DE9B5}" destId="{793AF8B1-1575-4E87-8E1D-3D13C098563D}" srcOrd="0" destOrd="0" presId="urn:microsoft.com/office/officeart/2008/layout/VerticalCurvedList"/>
    <dgm:cxn modelId="{10984657-314C-4A7D-A490-9382DAFF4C14}" type="presOf" srcId="{97E15C1B-2905-4AE3-B73A-38152BC4D3E3}" destId="{1A0AC7D1-98F7-45A4-8F8A-A73D962F15C1}" srcOrd="0" destOrd="0" presId="urn:microsoft.com/office/officeart/2008/layout/VerticalCurvedList"/>
    <dgm:cxn modelId="{33467386-FFD9-433B-AA59-D8E9FE7A3460}" type="presOf" srcId="{DDF73543-0405-4E4B-BEF7-4420752B7D54}" destId="{22956029-3813-4CCF-AE81-0C32A7B06962}" srcOrd="0" destOrd="0" presId="urn:microsoft.com/office/officeart/2008/layout/VerticalCurvedList"/>
    <dgm:cxn modelId="{23B95A9C-7887-4DB8-B2E2-9BA7915B8FB3}" type="presOf" srcId="{430ED7AB-F9AD-407B-A49F-4C6A90FF38BC}" destId="{AE6FF31F-4D35-4C6B-897E-22E4C351EE32}" srcOrd="0" destOrd="0" presId="urn:microsoft.com/office/officeart/2008/layout/VerticalCurvedList"/>
    <dgm:cxn modelId="{6FA41CA8-F48C-46EB-AF4C-E1D4A70DFC3D}" srcId="{D353D5EE-1A6D-454F-8E79-26A2A13DE9B5}" destId="{57319E12-8F0A-40CB-ABF6-9D64C63A9739}" srcOrd="0" destOrd="0" parTransId="{60CCEF2B-B93D-4F45-93C9-9EA7F2845E3E}" sibTransId="{C3C56608-CD1B-47B1-BC3F-3F5ACB830790}"/>
    <dgm:cxn modelId="{1B9B7BB6-EE39-4991-8D64-C34232CDB44C}" type="presOf" srcId="{57319E12-8F0A-40CB-ABF6-9D64C63A9739}" destId="{949B9439-D5AA-464C-BB48-5268737CC3DC}" srcOrd="0" destOrd="0" presId="urn:microsoft.com/office/officeart/2008/layout/VerticalCurvedList"/>
    <dgm:cxn modelId="{7C6A92B6-66B7-4622-9703-CFF8D57B8C68}" srcId="{D353D5EE-1A6D-454F-8E79-26A2A13DE9B5}" destId="{DDF73543-0405-4E4B-BEF7-4420752B7D54}" srcOrd="3" destOrd="0" parTransId="{3FC11D17-4219-4208-8768-8CDF609EA8B1}" sibTransId="{A76F3C47-943F-49E4-90D2-FB87904479A0}"/>
    <dgm:cxn modelId="{BAA081BC-4254-44ED-A94B-AB4197B648CE}" srcId="{D353D5EE-1A6D-454F-8E79-26A2A13DE9B5}" destId="{F903B1C0-27C0-4290-A83C-236D7820B065}" srcOrd="1" destOrd="0" parTransId="{4EE983F4-B77D-4ABD-979B-3C8E4F07E171}" sibTransId="{CA856BBA-B231-432B-AA4E-6CACCB56B98F}"/>
    <dgm:cxn modelId="{8B8234DF-A9D8-40B5-9F53-E8D29DD84B3F}" srcId="{D353D5EE-1A6D-454F-8E79-26A2A13DE9B5}" destId="{430ED7AB-F9AD-407B-A49F-4C6A90FF38BC}" srcOrd="4" destOrd="0" parTransId="{E423B4B7-1AE9-4335-B1AE-82E8C5346523}" sibTransId="{038E4ABE-D72F-45D9-968A-DB9A684D423C}"/>
    <dgm:cxn modelId="{F5CD32EA-2353-43AD-822A-6CEB9035D874}" type="presOf" srcId="{C3C56608-CD1B-47B1-BC3F-3F5ACB830790}" destId="{43876D3C-CEC8-4096-9BFB-F263447DBA4B}" srcOrd="0" destOrd="0" presId="urn:microsoft.com/office/officeart/2008/layout/VerticalCurvedList"/>
    <dgm:cxn modelId="{BF6212EE-DF03-44FA-AC3D-EA6A57555213}" type="presOf" srcId="{F903B1C0-27C0-4290-A83C-236D7820B065}" destId="{EC70B89F-D54C-4B8D-AA16-4D03217A47CB}" srcOrd="0" destOrd="0" presId="urn:microsoft.com/office/officeart/2008/layout/VerticalCurvedList"/>
    <dgm:cxn modelId="{DB4473FE-CE53-4CB9-B3F5-22F06FDA90BE}" srcId="{D353D5EE-1A6D-454F-8E79-26A2A13DE9B5}" destId="{97E15C1B-2905-4AE3-B73A-38152BC4D3E3}" srcOrd="2" destOrd="0" parTransId="{ABE97D6C-9877-4DAF-AC94-D4D74D249F25}" sibTransId="{5E68BEDA-6701-454E-933E-3359ADB00103}"/>
    <dgm:cxn modelId="{07DF3515-6801-491B-A21B-F26C1699F964}" type="presParOf" srcId="{793AF8B1-1575-4E87-8E1D-3D13C098563D}" destId="{F5C7B53E-F089-4C33-B3E1-5F9756E17DAE}" srcOrd="0" destOrd="0" presId="urn:microsoft.com/office/officeart/2008/layout/VerticalCurvedList"/>
    <dgm:cxn modelId="{CFEDCB11-DE99-40C9-B02A-87776AF5ADC5}" type="presParOf" srcId="{F5C7B53E-F089-4C33-B3E1-5F9756E17DAE}" destId="{AB5CD24C-DA90-4EDF-A378-D24BAC6743F2}" srcOrd="0" destOrd="0" presId="urn:microsoft.com/office/officeart/2008/layout/VerticalCurvedList"/>
    <dgm:cxn modelId="{0A1E3BD1-53D2-4089-9EE4-8ED1D42E8936}" type="presParOf" srcId="{AB5CD24C-DA90-4EDF-A378-D24BAC6743F2}" destId="{05452D78-E124-49C5-B683-8522EB30494A}" srcOrd="0" destOrd="0" presId="urn:microsoft.com/office/officeart/2008/layout/VerticalCurvedList"/>
    <dgm:cxn modelId="{6068494F-7A32-4234-94C1-3050200AF0BC}" type="presParOf" srcId="{AB5CD24C-DA90-4EDF-A378-D24BAC6743F2}" destId="{43876D3C-CEC8-4096-9BFB-F263447DBA4B}" srcOrd="1" destOrd="0" presId="urn:microsoft.com/office/officeart/2008/layout/VerticalCurvedList"/>
    <dgm:cxn modelId="{24EBBA1C-663A-4C6D-9F13-BAC8457D2747}" type="presParOf" srcId="{AB5CD24C-DA90-4EDF-A378-D24BAC6743F2}" destId="{E9C4B1B7-D1F2-45D6-92C4-5DFBEBB914F9}" srcOrd="2" destOrd="0" presId="urn:microsoft.com/office/officeart/2008/layout/VerticalCurvedList"/>
    <dgm:cxn modelId="{4F78F404-2C61-49D2-B787-589CB1D610E4}" type="presParOf" srcId="{AB5CD24C-DA90-4EDF-A378-D24BAC6743F2}" destId="{42949FB9-8933-4A44-921E-25DB8AEE68FE}" srcOrd="3" destOrd="0" presId="urn:microsoft.com/office/officeart/2008/layout/VerticalCurvedList"/>
    <dgm:cxn modelId="{853F3DEE-16A9-44CA-A05E-B8A17E89C532}" type="presParOf" srcId="{F5C7B53E-F089-4C33-B3E1-5F9756E17DAE}" destId="{949B9439-D5AA-464C-BB48-5268737CC3DC}" srcOrd="1" destOrd="0" presId="urn:microsoft.com/office/officeart/2008/layout/VerticalCurvedList"/>
    <dgm:cxn modelId="{47E73260-7CAD-4ACA-90F2-BE6DC5790843}" type="presParOf" srcId="{F5C7B53E-F089-4C33-B3E1-5F9756E17DAE}" destId="{5D631A2A-95EF-4B15-8129-B7D690FBADFB}" srcOrd="2" destOrd="0" presId="urn:microsoft.com/office/officeart/2008/layout/VerticalCurvedList"/>
    <dgm:cxn modelId="{C77C63E2-A4B6-4AFB-802C-A64380B6F6FB}" type="presParOf" srcId="{5D631A2A-95EF-4B15-8129-B7D690FBADFB}" destId="{F0FC6C0A-6701-4223-BAD9-4C80D6EC3D96}" srcOrd="0" destOrd="0" presId="urn:microsoft.com/office/officeart/2008/layout/VerticalCurvedList"/>
    <dgm:cxn modelId="{185F51D0-50FA-4B9C-9CD4-B7E0E9332963}" type="presParOf" srcId="{F5C7B53E-F089-4C33-B3E1-5F9756E17DAE}" destId="{EC70B89F-D54C-4B8D-AA16-4D03217A47CB}" srcOrd="3" destOrd="0" presId="urn:microsoft.com/office/officeart/2008/layout/VerticalCurvedList"/>
    <dgm:cxn modelId="{BBC49509-C374-4A75-A08F-2D368BCAF73D}" type="presParOf" srcId="{F5C7B53E-F089-4C33-B3E1-5F9756E17DAE}" destId="{924A259F-8DEF-4092-9B93-B01B3BEFC063}" srcOrd="4" destOrd="0" presId="urn:microsoft.com/office/officeart/2008/layout/VerticalCurvedList"/>
    <dgm:cxn modelId="{7571A0B2-41CC-4D0A-92E1-553471BEECD0}" type="presParOf" srcId="{924A259F-8DEF-4092-9B93-B01B3BEFC063}" destId="{4623ADDA-FC21-432E-BBBB-806136D7C5FD}" srcOrd="0" destOrd="0" presId="urn:microsoft.com/office/officeart/2008/layout/VerticalCurvedList"/>
    <dgm:cxn modelId="{D498FCC2-28EA-429D-AAA5-569C1DC35885}" type="presParOf" srcId="{F5C7B53E-F089-4C33-B3E1-5F9756E17DAE}" destId="{1A0AC7D1-98F7-45A4-8F8A-A73D962F15C1}" srcOrd="5" destOrd="0" presId="urn:microsoft.com/office/officeart/2008/layout/VerticalCurvedList"/>
    <dgm:cxn modelId="{BDD5A656-B70F-4202-BF6F-A395CCE1A86F}" type="presParOf" srcId="{F5C7B53E-F089-4C33-B3E1-5F9756E17DAE}" destId="{CD02FB63-5DFC-4FC7-B8B3-005FF56503AD}" srcOrd="6" destOrd="0" presId="urn:microsoft.com/office/officeart/2008/layout/VerticalCurvedList"/>
    <dgm:cxn modelId="{8B20A10F-8F1A-4A96-B37E-EF0CD4327440}" type="presParOf" srcId="{CD02FB63-5DFC-4FC7-B8B3-005FF56503AD}" destId="{0F070B5A-A92B-4F9C-A5BD-E7D0ADCE5307}" srcOrd="0" destOrd="0" presId="urn:microsoft.com/office/officeart/2008/layout/VerticalCurvedList"/>
    <dgm:cxn modelId="{7202290A-A97A-44E4-82B5-8506BBA49C44}" type="presParOf" srcId="{F5C7B53E-F089-4C33-B3E1-5F9756E17DAE}" destId="{22956029-3813-4CCF-AE81-0C32A7B06962}" srcOrd="7" destOrd="0" presId="urn:microsoft.com/office/officeart/2008/layout/VerticalCurvedList"/>
    <dgm:cxn modelId="{1F3C2DBB-AA76-469C-B4F0-35AF80984D14}" type="presParOf" srcId="{F5C7B53E-F089-4C33-B3E1-5F9756E17DAE}" destId="{A3CF2D55-DEA5-4519-9E97-CC0FB7ECDBBD}" srcOrd="8" destOrd="0" presId="urn:microsoft.com/office/officeart/2008/layout/VerticalCurvedList"/>
    <dgm:cxn modelId="{7D7CE777-F8CB-42AD-8358-01738EBBA214}" type="presParOf" srcId="{A3CF2D55-DEA5-4519-9E97-CC0FB7ECDBBD}" destId="{C7BEA503-3E13-44F5-B49D-C7250C5F91A5}" srcOrd="0" destOrd="0" presId="urn:microsoft.com/office/officeart/2008/layout/VerticalCurvedList"/>
    <dgm:cxn modelId="{6C264AD9-63A9-4F14-956B-3FB2BFF3AE68}" type="presParOf" srcId="{F5C7B53E-F089-4C33-B3E1-5F9756E17DAE}" destId="{AE6FF31F-4D35-4C6B-897E-22E4C351EE32}" srcOrd="9" destOrd="0" presId="urn:microsoft.com/office/officeart/2008/layout/VerticalCurvedList"/>
    <dgm:cxn modelId="{57B391E1-FB19-4E6A-9DAD-B9BE47AF2974}" type="presParOf" srcId="{F5C7B53E-F089-4C33-B3E1-5F9756E17DAE}" destId="{3245ED98-B450-4D66-9930-0A60D2B725C0}" srcOrd="10" destOrd="0" presId="urn:microsoft.com/office/officeart/2008/layout/VerticalCurvedList"/>
    <dgm:cxn modelId="{94AB2659-B6B4-477B-9619-A66DD4012921}" type="presParOf" srcId="{3245ED98-B450-4D66-9930-0A60D2B725C0}" destId="{67C78A50-5D0C-4AD3-AF75-43B04C77554E}" srcOrd="0" destOrd="0" presId="urn:microsoft.com/office/officeart/2008/layout/VerticalCurvedList"/>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515A59C9-0CAB-48B7-B34A-D03860D83AB7}" type="doc">
      <dgm:prSet loTypeId="urn:microsoft.com/office/officeart/2005/8/layout/hierarchy1" loCatId="hierarchy" qsTypeId="urn:microsoft.com/office/officeart/2005/8/quickstyle/simple1" qsCatId="simple" csTypeId="urn:microsoft.com/office/officeart/2005/8/colors/accent1_2" csCatId="accent1" phldr="1"/>
      <dgm:spPr/>
      <dgm:t>
        <a:bodyPr/>
        <a:lstStyle/>
        <a:p>
          <a:endParaRPr lang="en-US"/>
        </a:p>
      </dgm:t>
    </dgm:pt>
    <dgm:pt modelId="{A4ADDA55-C3A6-4ADA-B81B-37616298CE00}">
      <dgm:prSet/>
      <dgm:spPr/>
      <dgm:t>
        <a:bodyPr/>
        <a:lstStyle/>
        <a:p>
          <a:r>
            <a:rPr lang="en-US">
              <a:hlinkClick xmlns:r="http://schemas.openxmlformats.org/officeDocument/2006/relationships" r:id="rId1"/>
            </a:rPr>
            <a:t>WAC 392-401-045 </a:t>
          </a:r>
          <a:r>
            <a:rPr lang="en-US"/>
            <a:t>states:</a:t>
          </a:r>
        </a:p>
      </dgm:t>
    </dgm:pt>
    <dgm:pt modelId="{E0E03385-9A18-4D5F-9F56-77E4A78B9F48}" type="parTrans" cxnId="{CC2CE3DF-6C70-492E-A507-C3CC1AF60C42}">
      <dgm:prSet/>
      <dgm:spPr/>
      <dgm:t>
        <a:bodyPr/>
        <a:lstStyle/>
        <a:p>
          <a:endParaRPr lang="en-US"/>
        </a:p>
      </dgm:t>
    </dgm:pt>
    <dgm:pt modelId="{2B21E725-E866-452A-A6DE-CC967448BD00}" type="sibTrans" cxnId="{CC2CE3DF-6C70-492E-A507-C3CC1AF60C42}">
      <dgm:prSet/>
      <dgm:spPr/>
      <dgm:t>
        <a:bodyPr/>
        <a:lstStyle/>
        <a:p>
          <a:endParaRPr lang="en-US"/>
        </a:p>
      </dgm:t>
    </dgm:pt>
    <dgm:pt modelId="{533B9249-CCA5-433E-9CA5-9BBF156AF62A}">
      <dgm:prSet/>
      <dgm:spPr/>
      <dgm:t>
        <a:bodyPr/>
        <a:lstStyle/>
        <a:p>
          <a:r>
            <a:rPr lang="en-US" dirty="0"/>
            <a:t>A district must have a process for outreach and reengagement for students who have been withdrawn due to nonattendance and there is no evidence that the student is enrolled elsewhere. </a:t>
          </a:r>
        </a:p>
      </dgm:t>
    </dgm:pt>
    <dgm:pt modelId="{CAC7BBFF-8901-46E2-94BB-C5F9A2FF51D7}" type="parTrans" cxnId="{EC5FD25C-CF44-4504-ABF3-C6935D07F82A}">
      <dgm:prSet/>
      <dgm:spPr/>
      <dgm:t>
        <a:bodyPr/>
        <a:lstStyle/>
        <a:p>
          <a:endParaRPr lang="en-US"/>
        </a:p>
      </dgm:t>
    </dgm:pt>
    <dgm:pt modelId="{E6B86C09-0D54-4323-A998-FCD8A992F19E}" type="sibTrans" cxnId="{EC5FD25C-CF44-4504-ABF3-C6935D07F82A}">
      <dgm:prSet/>
      <dgm:spPr/>
      <dgm:t>
        <a:bodyPr/>
        <a:lstStyle/>
        <a:p>
          <a:endParaRPr lang="en-US"/>
        </a:p>
      </dgm:t>
    </dgm:pt>
    <dgm:pt modelId="{8E8F4367-78DF-4E80-B6BE-EBAEAEB22740}" type="pres">
      <dgm:prSet presAssocID="{515A59C9-0CAB-48B7-B34A-D03860D83AB7}" presName="hierChild1" presStyleCnt="0">
        <dgm:presLayoutVars>
          <dgm:chPref val="1"/>
          <dgm:dir/>
          <dgm:animOne val="branch"/>
          <dgm:animLvl val="lvl"/>
          <dgm:resizeHandles/>
        </dgm:presLayoutVars>
      </dgm:prSet>
      <dgm:spPr/>
    </dgm:pt>
    <dgm:pt modelId="{AAE60E0C-5812-4DE5-8C3B-C7E4D52781FA}" type="pres">
      <dgm:prSet presAssocID="{A4ADDA55-C3A6-4ADA-B81B-37616298CE00}" presName="hierRoot1" presStyleCnt="0"/>
      <dgm:spPr/>
    </dgm:pt>
    <dgm:pt modelId="{92A3D592-59E5-479E-82BD-B216B56D0747}" type="pres">
      <dgm:prSet presAssocID="{A4ADDA55-C3A6-4ADA-B81B-37616298CE00}" presName="composite" presStyleCnt="0"/>
      <dgm:spPr/>
    </dgm:pt>
    <dgm:pt modelId="{A8C9DF37-08FF-4538-B772-5811C6C1E7D7}" type="pres">
      <dgm:prSet presAssocID="{A4ADDA55-C3A6-4ADA-B81B-37616298CE00}" presName="background" presStyleLbl="node0" presStyleIdx="0" presStyleCnt="2"/>
      <dgm:spPr/>
    </dgm:pt>
    <dgm:pt modelId="{B426EDDE-247C-4DE5-8AC1-669A527CAF45}" type="pres">
      <dgm:prSet presAssocID="{A4ADDA55-C3A6-4ADA-B81B-37616298CE00}" presName="text" presStyleLbl="fgAcc0" presStyleIdx="0" presStyleCnt="2">
        <dgm:presLayoutVars>
          <dgm:chPref val="3"/>
        </dgm:presLayoutVars>
      </dgm:prSet>
      <dgm:spPr/>
    </dgm:pt>
    <dgm:pt modelId="{4EB0B69F-B84B-4681-B159-60693645961F}" type="pres">
      <dgm:prSet presAssocID="{A4ADDA55-C3A6-4ADA-B81B-37616298CE00}" presName="hierChild2" presStyleCnt="0"/>
      <dgm:spPr/>
    </dgm:pt>
    <dgm:pt modelId="{E2FD38C0-4D85-41E4-9630-67E9641A5CC4}" type="pres">
      <dgm:prSet presAssocID="{533B9249-CCA5-433E-9CA5-9BBF156AF62A}" presName="hierRoot1" presStyleCnt="0"/>
      <dgm:spPr/>
    </dgm:pt>
    <dgm:pt modelId="{1CE681ED-E16D-40FA-8DB6-8BDD004F14D4}" type="pres">
      <dgm:prSet presAssocID="{533B9249-CCA5-433E-9CA5-9BBF156AF62A}" presName="composite" presStyleCnt="0"/>
      <dgm:spPr/>
    </dgm:pt>
    <dgm:pt modelId="{86539FD0-E47A-4C78-9B28-159480D960A4}" type="pres">
      <dgm:prSet presAssocID="{533B9249-CCA5-433E-9CA5-9BBF156AF62A}" presName="background" presStyleLbl="node0" presStyleIdx="1" presStyleCnt="2"/>
      <dgm:spPr/>
    </dgm:pt>
    <dgm:pt modelId="{024F5AE0-3F01-4EB8-89B7-32BA9A95BD17}" type="pres">
      <dgm:prSet presAssocID="{533B9249-CCA5-433E-9CA5-9BBF156AF62A}" presName="text" presStyleLbl="fgAcc0" presStyleIdx="1" presStyleCnt="2">
        <dgm:presLayoutVars>
          <dgm:chPref val="3"/>
        </dgm:presLayoutVars>
      </dgm:prSet>
      <dgm:spPr/>
    </dgm:pt>
    <dgm:pt modelId="{86707C2F-F018-4ABE-B55F-5662131726F2}" type="pres">
      <dgm:prSet presAssocID="{533B9249-CCA5-433E-9CA5-9BBF156AF62A}" presName="hierChild2" presStyleCnt="0"/>
      <dgm:spPr/>
    </dgm:pt>
  </dgm:ptLst>
  <dgm:cxnLst>
    <dgm:cxn modelId="{BFC9EB29-C36E-4FED-B83D-33E8905EC208}" type="presOf" srcId="{515A59C9-0CAB-48B7-B34A-D03860D83AB7}" destId="{8E8F4367-78DF-4E80-B6BE-EBAEAEB22740}" srcOrd="0" destOrd="0" presId="urn:microsoft.com/office/officeart/2005/8/layout/hierarchy1"/>
    <dgm:cxn modelId="{418B8935-7D50-4F88-BAB3-E31E77954A0E}" type="presOf" srcId="{533B9249-CCA5-433E-9CA5-9BBF156AF62A}" destId="{024F5AE0-3F01-4EB8-89B7-32BA9A95BD17}" srcOrd="0" destOrd="0" presId="urn:microsoft.com/office/officeart/2005/8/layout/hierarchy1"/>
    <dgm:cxn modelId="{EC5FD25C-CF44-4504-ABF3-C6935D07F82A}" srcId="{515A59C9-0CAB-48B7-B34A-D03860D83AB7}" destId="{533B9249-CCA5-433E-9CA5-9BBF156AF62A}" srcOrd="1" destOrd="0" parTransId="{CAC7BBFF-8901-46E2-94BB-C5F9A2FF51D7}" sibTransId="{E6B86C09-0D54-4323-A998-FCD8A992F19E}"/>
    <dgm:cxn modelId="{CC2CE3DF-6C70-492E-A507-C3CC1AF60C42}" srcId="{515A59C9-0CAB-48B7-B34A-D03860D83AB7}" destId="{A4ADDA55-C3A6-4ADA-B81B-37616298CE00}" srcOrd="0" destOrd="0" parTransId="{E0E03385-9A18-4D5F-9F56-77E4A78B9F48}" sibTransId="{2B21E725-E866-452A-A6DE-CC967448BD00}"/>
    <dgm:cxn modelId="{8157B7FC-07DB-4A72-BD16-ED2F0C3E2088}" type="presOf" srcId="{A4ADDA55-C3A6-4ADA-B81B-37616298CE00}" destId="{B426EDDE-247C-4DE5-8AC1-669A527CAF45}" srcOrd="0" destOrd="0" presId="urn:microsoft.com/office/officeart/2005/8/layout/hierarchy1"/>
    <dgm:cxn modelId="{73E37065-414F-4049-9861-C439A83338A7}" type="presParOf" srcId="{8E8F4367-78DF-4E80-B6BE-EBAEAEB22740}" destId="{AAE60E0C-5812-4DE5-8C3B-C7E4D52781FA}" srcOrd="0" destOrd="0" presId="urn:microsoft.com/office/officeart/2005/8/layout/hierarchy1"/>
    <dgm:cxn modelId="{6971A596-12FC-42E3-B44A-46C2C389663B}" type="presParOf" srcId="{AAE60E0C-5812-4DE5-8C3B-C7E4D52781FA}" destId="{92A3D592-59E5-479E-82BD-B216B56D0747}" srcOrd="0" destOrd="0" presId="urn:microsoft.com/office/officeart/2005/8/layout/hierarchy1"/>
    <dgm:cxn modelId="{19CEEAEB-CC77-43F8-A404-E2E2D09CF8B8}" type="presParOf" srcId="{92A3D592-59E5-479E-82BD-B216B56D0747}" destId="{A8C9DF37-08FF-4538-B772-5811C6C1E7D7}" srcOrd="0" destOrd="0" presId="urn:microsoft.com/office/officeart/2005/8/layout/hierarchy1"/>
    <dgm:cxn modelId="{260C4DB0-39B8-4178-ADB6-48DCB1B8F416}" type="presParOf" srcId="{92A3D592-59E5-479E-82BD-B216B56D0747}" destId="{B426EDDE-247C-4DE5-8AC1-669A527CAF45}" srcOrd="1" destOrd="0" presId="urn:microsoft.com/office/officeart/2005/8/layout/hierarchy1"/>
    <dgm:cxn modelId="{CFD467E3-F1F2-4501-8543-94C39AD2D1F9}" type="presParOf" srcId="{AAE60E0C-5812-4DE5-8C3B-C7E4D52781FA}" destId="{4EB0B69F-B84B-4681-B159-60693645961F}" srcOrd="1" destOrd="0" presId="urn:microsoft.com/office/officeart/2005/8/layout/hierarchy1"/>
    <dgm:cxn modelId="{5534C6FD-B371-4FD8-9F30-57DB0A89721C}" type="presParOf" srcId="{8E8F4367-78DF-4E80-B6BE-EBAEAEB22740}" destId="{E2FD38C0-4D85-41E4-9630-67E9641A5CC4}" srcOrd="1" destOrd="0" presId="urn:microsoft.com/office/officeart/2005/8/layout/hierarchy1"/>
    <dgm:cxn modelId="{442EB188-0FD0-4EA2-B069-C151CD3D69BD}" type="presParOf" srcId="{E2FD38C0-4D85-41E4-9630-67E9641A5CC4}" destId="{1CE681ED-E16D-40FA-8DB6-8BDD004F14D4}" srcOrd="0" destOrd="0" presId="urn:microsoft.com/office/officeart/2005/8/layout/hierarchy1"/>
    <dgm:cxn modelId="{DC1B06DB-DBB6-434D-90FD-D00C73B24C05}" type="presParOf" srcId="{1CE681ED-E16D-40FA-8DB6-8BDD004F14D4}" destId="{86539FD0-E47A-4C78-9B28-159480D960A4}" srcOrd="0" destOrd="0" presId="urn:microsoft.com/office/officeart/2005/8/layout/hierarchy1"/>
    <dgm:cxn modelId="{BC52D317-525F-4ADC-B27F-721CECE8BBCA}" type="presParOf" srcId="{1CE681ED-E16D-40FA-8DB6-8BDD004F14D4}" destId="{024F5AE0-3F01-4EB8-89B7-32BA9A95BD17}" srcOrd="1" destOrd="0" presId="urn:microsoft.com/office/officeart/2005/8/layout/hierarchy1"/>
    <dgm:cxn modelId="{A38C2E43-CEDB-4A7E-9577-C65A4B062489}" type="presParOf" srcId="{E2FD38C0-4D85-41E4-9630-67E9641A5CC4}" destId="{86707C2F-F018-4ABE-B55F-5662131726F2}"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EFF62526-E041-4B31-9BC1-CAD19D016FA9}" type="doc">
      <dgm:prSet loTypeId="urn:microsoft.com/office/officeart/2018/2/layout/IconLabelDescriptionList" loCatId="icon" qsTypeId="urn:microsoft.com/office/officeart/2005/8/quickstyle/simple1" qsCatId="simple" csTypeId="urn:microsoft.com/office/officeart/2018/5/colors/Iconchunking_neutralbg_colorful1" csCatId="colorful" phldr="1"/>
      <dgm:spPr/>
      <dgm:t>
        <a:bodyPr/>
        <a:lstStyle/>
        <a:p>
          <a:endParaRPr lang="en-US"/>
        </a:p>
      </dgm:t>
    </dgm:pt>
    <dgm:pt modelId="{469ABBF0-4EB3-43C3-8A24-6305EDCEC95D}">
      <dgm:prSet/>
      <dgm:spPr/>
      <dgm:t>
        <a:bodyPr/>
        <a:lstStyle/>
        <a:p>
          <a:pPr>
            <a:defRPr b="1"/>
          </a:pPr>
          <a:r>
            <a:rPr lang="en-US" dirty="0"/>
            <a:t>Are they: </a:t>
          </a:r>
        </a:p>
      </dgm:t>
    </dgm:pt>
    <dgm:pt modelId="{64FA0B59-4387-43A4-837C-FD2447D69D6F}" type="parTrans" cxnId="{AC505F18-2B2B-4E2E-8437-352B4E21A1DD}">
      <dgm:prSet/>
      <dgm:spPr/>
      <dgm:t>
        <a:bodyPr/>
        <a:lstStyle/>
        <a:p>
          <a:endParaRPr lang="en-US"/>
        </a:p>
      </dgm:t>
    </dgm:pt>
    <dgm:pt modelId="{8E0BF848-4704-4D64-B73C-F1D11033358D}" type="sibTrans" cxnId="{AC505F18-2B2B-4E2E-8437-352B4E21A1DD}">
      <dgm:prSet/>
      <dgm:spPr/>
      <dgm:t>
        <a:bodyPr/>
        <a:lstStyle/>
        <a:p>
          <a:endParaRPr lang="en-US"/>
        </a:p>
      </dgm:t>
    </dgm:pt>
    <dgm:pt modelId="{E184055A-276A-4828-84F2-0CB2C9AEC10A}">
      <dgm:prSet custT="1"/>
      <dgm:spPr/>
      <dgm:t>
        <a:bodyPr/>
        <a:lstStyle/>
        <a:p>
          <a:r>
            <a:rPr lang="en-US" sz="2400" dirty="0"/>
            <a:t>Consistent?</a:t>
          </a:r>
        </a:p>
      </dgm:t>
    </dgm:pt>
    <dgm:pt modelId="{849A0775-5336-44C2-80B5-A5221868DE49}" type="parTrans" cxnId="{E3C3F0FA-A60E-49E3-A62C-C0F234B0F339}">
      <dgm:prSet/>
      <dgm:spPr/>
      <dgm:t>
        <a:bodyPr/>
        <a:lstStyle/>
        <a:p>
          <a:endParaRPr lang="en-US"/>
        </a:p>
      </dgm:t>
    </dgm:pt>
    <dgm:pt modelId="{F5FC7005-F2CF-4E3C-9AF5-1C1A0E867305}" type="sibTrans" cxnId="{E3C3F0FA-A60E-49E3-A62C-C0F234B0F339}">
      <dgm:prSet/>
      <dgm:spPr/>
      <dgm:t>
        <a:bodyPr/>
        <a:lstStyle/>
        <a:p>
          <a:endParaRPr lang="en-US"/>
        </a:p>
      </dgm:t>
    </dgm:pt>
    <dgm:pt modelId="{0CF87B3B-267B-49F6-9D27-573EFCDAAD8C}">
      <dgm:prSet custT="1"/>
      <dgm:spPr/>
      <dgm:t>
        <a:bodyPr/>
        <a:lstStyle/>
        <a:p>
          <a:r>
            <a:rPr lang="en-US" sz="2400" dirty="0"/>
            <a:t>Reasonable?</a:t>
          </a:r>
        </a:p>
      </dgm:t>
    </dgm:pt>
    <dgm:pt modelId="{B18CB6E5-BD7F-4BB7-93E8-03C9E8E6355D}" type="parTrans" cxnId="{81CF3326-693D-44AC-9EE3-87B3CB6540A3}">
      <dgm:prSet/>
      <dgm:spPr/>
      <dgm:t>
        <a:bodyPr/>
        <a:lstStyle/>
        <a:p>
          <a:endParaRPr lang="en-US"/>
        </a:p>
      </dgm:t>
    </dgm:pt>
    <dgm:pt modelId="{375273E8-EC2C-40ED-B2BA-8E1BFD36BAC9}" type="sibTrans" cxnId="{81CF3326-693D-44AC-9EE3-87B3CB6540A3}">
      <dgm:prSet/>
      <dgm:spPr/>
      <dgm:t>
        <a:bodyPr/>
        <a:lstStyle/>
        <a:p>
          <a:endParaRPr lang="en-US"/>
        </a:p>
      </dgm:t>
    </dgm:pt>
    <dgm:pt modelId="{919ED3EA-BB44-4391-AC08-45B7349332A6}">
      <dgm:prSet custT="1"/>
      <dgm:spPr/>
      <dgm:t>
        <a:bodyPr/>
        <a:lstStyle/>
        <a:p>
          <a:r>
            <a:rPr lang="en-US" sz="2400" dirty="0"/>
            <a:t>Communicated effectively?</a:t>
          </a:r>
        </a:p>
      </dgm:t>
    </dgm:pt>
    <dgm:pt modelId="{E99B075F-D54A-4F80-8422-2257E1D99B65}" type="parTrans" cxnId="{07D86744-BE31-4615-B990-4E961B651B9D}">
      <dgm:prSet/>
      <dgm:spPr/>
      <dgm:t>
        <a:bodyPr/>
        <a:lstStyle/>
        <a:p>
          <a:endParaRPr lang="en-US"/>
        </a:p>
      </dgm:t>
    </dgm:pt>
    <dgm:pt modelId="{BDBB0A40-7037-413A-BC75-6EA02677A12B}" type="sibTrans" cxnId="{07D86744-BE31-4615-B990-4E961B651B9D}">
      <dgm:prSet/>
      <dgm:spPr/>
      <dgm:t>
        <a:bodyPr/>
        <a:lstStyle/>
        <a:p>
          <a:endParaRPr lang="en-US"/>
        </a:p>
      </dgm:t>
    </dgm:pt>
    <dgm:pt modelId="{FDD76D32-C0B8-4AC6-9516-E9430046B2FB}">
      <dgm:prSet/>
      <dgm:spPr/>
      <dgm:t>
        <a:bodyPr/>
        <a:lstStyle/>
        <a:p>
          <a:pPr>
            <a:defRPr b="1"/>
          </a:pPr>
          <a:r>
            <a:rPr lang="en-US" dirty="0"/>
            <a:t>Other Considerations:</a:t>
          </a:r>
        </a:p>
      </dgm:t>
    </dgm:pt>
    <dgm:pt modelId="{BCA3A129-9074-42A4-947B-9724B07F4E7A}" type="parTrans" cxnId="{FBC59F79-5C7D-4B55-BE90-D64005BA359E}">
      <dgm:prSet/>
      <dgm:spPr/>
      <dgm:t>
        <a:bodyPr/>
        <a:lstStyle/>
        <a:p>
          <a:endParaRPr lang="en-US"/>
        </a:p>
      </dgm:t>
    </dgm:pt>
    <dgm:pt modelId="{2B7E2B58-B2B6-4F52-9BF7-482773532F78}" type="sibTrans" cxnId="{FBC59F79-5C7D-4B55-BE90-D64005BA359E}">
      <dgm:prSet/>
      <dgm:spPr/>
      <dgm:t>
        <a:bodyPr/>
        <a:lstStyle/>
        <a:p>
          <a:endParaRPr lang="en-US"/>
        </a:p>
      </dgm:t>
    </dgm:pt>
    <dgm:pt modelId="{6A63760C-596D-4F5C-909E-9B35BC76190B}">
      <dgm:prSet custT="1"/>
      <dgm:spPr/>
      <dgm:t>
        <a:bodyPr/>
        <a:lstStyle/>
        <a:p>
          <a:r>
            <a:rPr lang="en-US" sz="2400" dirty="0"/>
            <a:t>Dr.’s Notes</a:t>
          </a:r>
        </a:p>
      </dgm:t>
    </dgm:pt>
    <dgm:pt modelId="{9B0DFE02-FBC2-4F6D-A3FC-9E6E01D2605F}" type="parTrans" cxnId="{D313FE8C-B84C-43C3-BF33-A048917B30B8}">
      <dgm:prSet/>
      <dgm:spPr/>
      <dgm:t>
        <a:bodyPr/>
        <a:lstStyle/>
        <a:p>
          <a:endParaRPr lang="en-US"/>
        </a:p>
      </dgm:t>
    </dgm:pt>
    <dgm:pt modelId="{0CA0AA22-189D-4E2E-8178-C787B4D39A7C}" type="sibTrans" cxnId="{D313FE8C-B84C-43C3-BF33-A048917B30B8}">
      <dgm:prSet/>
      <dgm:spPr/>
      <dgm:t>
        <a:bodyPr/>
        <a:lstStyle/>
        <a:p>
          <a:endParaRPr lang="en-US"/>
        </a:p>
      </dgm:t>
    </dgm:pt>
    <dgm:pt modelId="{819CDB96-2D2A-4E17-86A5-BCA1F3C929E4}">
      <dgm:prSet custT="1"/>
      <dgm:spPr/>
      <dgm:t>
        <a:bodyPr/>
        <a:lstStyle/>
        <a:p>
          <a:r>
            <a:rPr lang="en-US" sz="2400" dirty="0"/>
            <a:t>Process for students absent for 20 days</a:t>
          </a:r>
        </a:p>
      </dgm:t>
    </dgm:pt>
    <dgm:pt modelId="{262F030E-FC17-443D-B319-329CF16B4265}" type="parTrans" cxnId="{8890C8AC-7B79-4FBD-9645-A56D3278CB32}">
      <dgm:prSet/>
      <dgm:spPr/>
      <dgm:t>
        <a:bodyPr/>
        <a:lstStyle/>
        <a:p>
          <a:endParaRPr lang="en-US"/>
        </a:p>
      </dgm:t>
    </dgm:pt>
    <dgm:pt modelId="{BC335BA1-FC00-40E2-8C4A-9F8567FD577F}" type="sibTrans" cxnId="{8890C8AC-7B79-4FBD-9645-A56D3278CB32}">
      <dgm:prSet/>
      <dgm:spPr/>
      <dgm:t>
        <a:bodyPr/>
        <a:lstStyle/>
        <a:p>
          <a:endParaRPr lang="en-US"/>
        </a:p>
      </dgm:t>
    </dgm:pt>
    <dgm:pt modelId="{BEF7D94C-E91E-4C43-B96A-2E5A8A08E5E2}">
      <dgm:prSet custT="1"/>
      <dgm:spPr/>
      <dgm:t>
        <a:bodyPr/>
        <a:lstStyle/>
        <a:p>
          <a:r>
            <a:rPr lang="en-US" sz="2400" dirty="0"/>
            <a:t>Vacations &amp; Other Parent Excused</a:t>
          </a:r>
        </a:p>
      </dgm:t>
    </dgm:pt>
    <dgm:pt modelId="{442FA10D-1A15-45F1-B9D7-E8D60F4CEB54}" type="parTrans" cxnId="{E5152C19-804B-4578-84DA-719C6DDAEC3D}">
      <dgm:prSet/>
      <dgm:spPr/>
      <dgm:t>
        <a:bodyPr/>
        <a:lstStyle/>
        <a:p>
          <a:endParaRPr lang="en-US"/>
        </a:p>
      </dgm:t>
    </dgm:pt>
    <dgm:pt modelId="{B46D5AB6-A406-435B-BB8D-94E5A4B48180}" type="sibTrans" cxnId="{E5152C19-804B-4578-84DA-719C6DDAEC3D}">
      <dgm:prSet/>
      <dgm:spPr/>
      <dgm:t>
        <a:bodyPr/>
        <a:lstStyle/>
        <a:p>
          <a:endParaRPr lang="en-US"/>
        </a:p>
      </dgm:t>
    </dgm:pt>
    <dgm:pt modelId="{163D19A4-9D01-4D9F-B957-47CA2F3969F3}" type="pres">
      <dgm:prSet presAssocID="{EFF62526-E041-4B31-9BC1-CAD19D016FA9}" presName="root" presStyleCnt="0">
        <dgm:presLayoutVars>
          <dgm:dir/>
          <dgm:resizeHandles val="exact"/>
        </dgm:presLayoutVars>
      </dgm:prSet>
      <dgm:spPr/>
    </dgm:pt>
    <dgm:pt modelId="{E002B675-9397-4E9D-951B-512A5F10EF0E}" type="pres">
      <dgm:prSet presAssocID="{469ABBF0-4EB3-43C3-8A24-6305EDCEC95D}" presName="compNode" presStyleCnt="0"/>
      <dgm:spPr/>
    </dgm:pt>
    <dgm:pt modelId="{03DB7859-19A5-44BE-85A9-2B9769EB27EB}" type="pres">
      <dgm:prSet presAssocID="{469ABBF0-4EB3-43C3-8A24-6305EDCEC95D}" presName="iconRect" presStyleLbl="node1" presStyleIdx="0" presStyleCnt="2"/>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Speech"/>
        </a:ext>
      </dgm:extLst>
    </dgm:pt>
    <dgm:pt modelId="{C0271F9D-544A-40F8-98AD-E57226345FE0}" type="pres">
      <dgm:prSet presAssocID="{469ABBF0-4EB3-43C3-8A24-6305EDCEC95D}" presName="iconSpace" presStyleCnt="0"/>
      <dgm:spPr/>
    </dgm:pt>
    <dgm:pt modelId="{317A31FF-9BFB-4ABA-A1DA-AA623790105E}" type="pres">
      <dgm:prSet presAssocID="{469ABBF0-4EB3-43C3-8A24-6305EDCEC95D}" presName="parTx" presStyleLbl="revTx" presStyleIdx="0" presStyleCnt="4" custLinFactNeighborY="-23456">
        <dgm:presLayoutVars>
          <dgm:chMax val="0"/>
          <dgm:chPref val="0"/>
        </dgm:presLayoutVars>
      </dgm:prSet>
      <dgm:spPr/>
    </dgm:pt>
    <dgm:pt modelId="{A3DE2F39-C2CA-4D16-8A3E-F647C7A73292}" type="pres">
      <dgm:prSet presAssocID="{469ABBF0-4EB3-43C3-8A24-6305EDCEC95D}" presName="txSpace" presStyleCnt="0"/>
      <dgm:spPr/>
    </dgm:pt>
    <dgm:pt modelId="{7C32FFAC-D6F6-4A3A-B943-4E14C29A0716}" type="pres">
      <dgm:prSet presAssocID="{469ABBF0-4EB3-43C3-8A24-6305EDCEC95D}" presName="desTx" presStyleLbl="revTx" presStyleIdx="1" presStyleCnt="4" custLinFactNeighborX="691" custLinFactNeighborY="-9350">
        <dgm:presLayoutVars/>
      </dgm:prSet>
      <dgm:spPr/>
    </dgm:pt>
    <dgm:pt modelId="{D712C71A-C5CC-404D-9BE0-1AFD5F5AF06E}" type="pres">
      <dgm:prSet presAssocID="{8E0BF848-4704-4D64-B73C-F1D11033358D}" presName="sibTrans" presStyleCnt="0"/>
      <dgm:spPr/>
    </dgm:pt>
    <dgm:pt modelId="{450E0D26-0624-438F-880C-2139C54D047D}" type="pres">
      <dgm:prSet presAssocID="{FDD76D32-C0B8-4AC6-9516-E9430046B2FB}" presName="compNode" presStyleCnt="0"/>
      <dgm:spPr/>
    </dgm:pt>
    <dgm:pt modelId="{B272D31D-7CA5-4509-B27B-E9FC915625F8}" type="pres">
      <dgm:prSet presAssocID="{FDD76D32-C0B8-4AC6-9516-E9430046B2FB}" presName="iconRect" presStyleLbl="node1" presStyleIdx="1" presStyleCnt="2"/>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a:noFill/>
        </a:ln>
      </dgm:spPr>
      <dgm:extLst>
        <a:ext uri="{E40237B7-FDA0-4F09-8148-C483321AD2D9}">
          <dgm14:cNvPr xmlns:dgm14="http://schemas.microsoft.com/office/drawing/2010/diagram" id="0" name="" descr="Classroom"/>
        </a:ext>
      </dgm:extLst>
    </dgm:pt>
    <dgm:pt modelId="{BF7CECAE-5972-47CE-B4F3-0204B3400E39}" type="pres">
      <dgm:prSet presAssocID="{FDD76D32-C0B8-4AC6-9516-E9430046B2FB}" presName="iconSpace" presStyleCnt="0"/>
      <dgm:spPr/>
    </dgm:pt>
    <dgm:pt modelId="{520B670A-4171-4087-A46E-B1EB8798DFFA}" type="pres">
      <dgm:prSet presAssocID="{FDD76D32-C0B8-4AC6-9516-E9430046B2FB}" presName="parTx" presStyleLbl="revTx" presStyleIdx="2" presStyleCnt="4" custLinFactNeighborX="-11924" custLinFactNeighborY="-7132">
        <dgm:presLayoutVars>
          <dgm:chMax val="0"/>
          <dgm:chPref val="0"/>
        </dgm:presLayoutVars>
      </dgm:prSet>
      <dgm:spPr/>
    </dgm:pt>
    <dgm:pt modelId="{494989D5-8882-48BD-829E-F04241ACEC72}" type="pres">
      <dgm:prSet presAssocID="{FDD76D32-C0B8-4AC6-9516-E9430046B2FB}" presName="txSpace" presStyleCnt="0"/>
      <dgm:spPr/>
    </dgm:pt>
    <dgm:pt modelId="{7F9FE47D-7367-4E15-8591-EE2AE74BB203}" type="pres">
      <dgm:prSet presAssocID="{FDD76D32-C0B8-4AC6-9516-E9430046B2FB}" presName="desTx" presStyleLbl="revTx" presStyleIdx="3" presStyleCnt="4" custScaleX="128339" custScaleY="133138" custLinFactNeighborX="5142" custLinFactNeighborY="12215">
        <dgm:presLayoutVars/>
      </dgm:prSet>
      <dgm:spPr/>
    </dgm:pt>
  </dgm:ptLst>
  <dgm:cxnLst>
    <dgm:cxn modelId="{AC505F18-2B2B-4E2E-8437-352B4E21A1DD}" srcId="{EFF62526-E041-4B31-9BC1-CAD19D016FA9}" destId="{469ABBF0-4EB3-43C3-8A24-6305EDCEC95D}" srcOrd="0" destOrd="0" parTransId="{64FA0B59-4387-43A4-837C-FD2447D69D6F}" sibTransId="{8E0BF848-4704-4D64-B73C-F1D11033358D}"/>
    <dgm:cxn modelId="{E5152C19-804B-4578-84DA-719C6DDAEC3D}" srcId="{FDD76D32-C0B8-4AC6-9516-E9430046B2FB}" destId="{BEF7D94C-E91E-4C43-B96A-2E5A8A08E5E2}" srcOrd="2" destOrd="0" parTransId="{442FA10D-1A15-45F1-B9D7-E8D60F4CEB54}" sibTransId="{B46D5AB6-A406-435B-BB8D-94E5A4B48180}"/>
    <dgm:cxn modelId="{9513801E-3D8B-401F-9085-B95E523A872D}" type="presOf" srcId="{6A63760C-596D-4F5C-909E-9B35BC76190B}" destId="{7F9FE47D-7367-4E15-8591-EE2AE74BB203}" srcOrd="0" destOrd="0" presId="urn:microsoft.com/office/officeart/2018/2/layout/IconLabelDescriptionList"/>
    <dgm:cxn modelId="{81CF3326-693D-44AC-9EE3-87B3CB6540A3}" srcId="{469ABBF0-4EB3-43C3-8A24-6305EDCEC95D}" destId="{0CF87B3B-267B-49F6-9D27-573EFCDAAD8C}" srcOrd="1" destOrd="0" parTransId="{B18CB6E5-BD7F-4BB7-93E8-03C9E8E6355D}" sibTransId="{375273E8-EC2C-40ED-B2BA-8E1BFD36BAC9}"/>
    <dgm:cxn modelId="{74810132-315E-41AB-B260-9DCA67D23C78}" type="presOf" srcId="{EFF62526-E041-4B31-9BC1-CAD19D016FA9}" destId="{163D19A4-9D01-4D9F-B957-47CA2F3969F3}" srcOrd="0" destOrd="0" presId="urn:microsoft.com/office/officeart/2018/2/layout/IconLabelDescriptionList"/>
    <dgm:cxn modelId="{07D86744-BE31-4615-B990-4E961B651B9D}" srcId="{469ABBF0-4EB3-43C3-8A24-6305EDCEC95D}" destId="{919ED3EA-BB44-4391-AC08-45B7349332A6}" srcOrd="2" destOrd="0" parTransId="{E99B075F-D54A-4F80-8422-2257E1D99B65}" sibTransId="{BDBB0A40-7037-413A-BC75-6EA02677A12B}"/>
    <dgm:cxn modelId="{3A663F4A-6C96-4D1E-839D-4C934C80B3D2}" type="presOf" srcId="{FDD76D32-C0B8-4AC6-9516-E9430046B2FB}" destId="{520B670A-4171-4087-A46E-B1EB8798DFFA}" srcOrd="0" destOrd="0" presId="urn:microsoft.com/office/officeart/2018/2/layout/IconLabelDescriptionList"/>
    <dgm:cxn modelId="{9187D254-F0F6-45B8-8E13-10DDA617F59A}" type="presOf" srcId="{BEF7D94C-E91E-4C43-B96A-2E5A8A08E5E2}" destId="{7F9FE47D-7367-4E15-8591-EE2AE74BB203}" srcOrd="0" destOrd="2" presId="urn:microsoft.com/office/officeart/2018/2/layout/IconLabelDescriptionList"/>
    <dgm:cxn modelId="{FBC59F79-5C7D-4B55-BE90-D64005BA359E}" srcId="{EFF62526-E041-4B31-9BC1-CAD19D016FA9}" destId="{FDD76D32-C0B8-4AC6-9516-E9430046B2FB}" srcOrd="1" destOrd="0" parTransId="{BCA3A129-9074-42A4-947B-9724B07F4E7A}" sibTransId="{2B7E2B58-B2B6-4F52-9BF7-482773532F78}"/>
    <dgm:cxn modelId="{A7BA2E8C-7697-42FD-88CF-89B97151F970}" type="presOf" srcId="{919ED3EA-BB44-4391-AC08-45B7349332A6}" destId="{7C32FFAC-D6F6-4A3A-B943-4E14C29A0716}" srcOrd="0" destOrd="2" presId="urn:microsoft.com/office/officeart/2018/2/layout/IconLabelDescriptionList"/>
    <dgm:cxn modelId="{D313FE8C-B84C-43C3-BF33-A048917B30B8}" srcId="{FDD76D32-C0B8-4AC6-9516-E9430046B2FB}" destId="{6A63760C-596D-4F5C-909E-9B35BC76190B}" srcOrd="0" destOrd="0" parTransId="{9B0DFE02-FBC2-4F6D-A3FC-9E6E01D2605F}" sibTransId="{0CA0AA22-189D-4E2E-8178-C787B4D39A7C}"/>
    <dgm:cxn modelId="{28472D92-A49C-4C67-B8D4-E06639A22588}" type="presOf" srcId="{0CF87B3B-267B-49F6-9D27-573EFCDAAD8C}" destId="{7C32FFAC-D6F6-4A3A-B943-4E14C29A0716}" srcOrd="0" destOrd="1" presId="urn:microsoft.com/office/officeart/2018/2/layout/IconLabelDescriptionList"/>
    <dgm:cxn modelId="{0AA1DEA0-9616-4323-A054-ADB1D1E1BA9F}" type="presOf" srcId="{469ABBF0-4EB3-43C3-8A24-6305EDCEC95D}" destId="{317A31FF-9BFB-4ABA-A1DA-AA623790105E}" srcOrd="0" destOrd="0" presId="urn:microsoft.com/office/officeart/2018/2/layout/IconLabelDescriptionList"/>
    <dgm:cxn modelId="{6EF00BA4-AED7-4EC7-A22D-B3E0FC6CDC46}" type="presOf" srcId="{E184055A-276A-4828-84F2-0CB2C9AEC10A}" destId="{7C32FFAC-D6F6-4A3A-B943-4E14C29A0716}" srcOrd="0" destOrd="0" presId="urn:microsoft.com/office/officeart/2018/2/layout/IconLabelDescriptionList"/>
    <dgm:cxn modelId="{8890C8AC-7B79-4FBD-9645-A56D3278CB32}" srcId="{FDD76D32-C0B8-4AC6-9516-E9430046B2FB}" destId="{819CDB96-2D2A-4E17-86A5-BCA1F3C929E4}" srcOrd="1" destOrd="0" parTransId="{262F030E-FC17-443D-B319-329CF16B4265}" sibTransId="{BC335BA1-FC00-40E2-8C4A-9F8567FD577F}"/>
    <dgm:cxn modelId="{E3C3F0FA-A60E-49E3-A62C-C0F234B0F339}" srcId="{469ABBF0-4EB3-43C3-8A24-6305EDCEC95D}" destId="{E184055A-276A-4828-84F2-0CB2C9AEC10A}" srcOrd="0" destOrd="0" parTransId="{849A0775-5336-44C2-80B5-A5221868DE49}" sibTransId="{F5FC7005-F2CF-4E3C-9AF5-1C1A0E867305}"/>
    <dgm:cxn modelId="{AA3E83FC-830A-430C-A401-90912173E45D}" type="presOf" srcId="{819CDB96-2D2A-4E17-86A5-BCA1F3C929E4}" destId="{7F9FE47D-7367-4E15-8591-EE2AE74BB203}" srcOrd="0" destOrd="1" presId="urn:microsoft.com/office/officeart/2018/2/layout/IconLabelDescriptionList"/>
    <dgm:cxn modelId="{B0C11A1C-AB49-4930-8A0B-F2FB9E6D746F}" type="presParOf" srcId="{163D19A4-9D01-4D9F-B957-47CA2F3969F3}" destId="{E002B675-9397-4E9D-951B-512A5F10EF0E}" srcOrd="0" destOrd="0" presId="urn:microsoft.com/office/officeart/2018/2/layout/IconLabelDescriptionList"/>
    <dgm:cxn modelId="{739C8E51-40FA-4F62-9AB9-86F59A3A0D91}" type="presParOf" srcId="{E002B675-9397-4E9D-951B-512A5F10EF0E}" destId="{03DB7859-19A5-44BE-85A9-2B9769EB27EB}" srcOrd="0" destOrd="0" presId="urn:microsoft.com/office/officeart/2018/2/layout/IconLabelDescriptionList"/>
    <dgm:cxn modelId="{8317100F-C969-408E-A56A-EFD0486C7607}" type="presParOf" srcId="{E002B675-9397-4E9D-951B-512A5F10EF0E}" destId="{C0271F9D-544A-40F8-98AD-E57226345FE0}" srcOrd="1" destOrd="0" presId="urn:microsoft.com/office/officeart/2018/2/layout/IconLabelDescriptionList"/>
    <dgm:cxn modelId="{50A5927E-808A-468B-9199-059D470DDF6B}" type="presParOf" srcId="{E002B675-9397-4E9D-951B-512A5F10EF0E}" destId="{317A31FF-9BFB-4ABA-A1DA-AA623790105E}" srcOrd="2" destOrd="0" presId="urn:microsoft.com/office/officeart/2018/2/layout/IconLabelDescriptionList"/>
    <dgm:cxn modelId="{79BD2F8A-18D6-4B6D-B6F2-924402A7E928}" type="presParOf" srcId="{E002B675-9397-4E9D-951B-512A5F10EF0E}" destId="{A3DE2F39-C2CA-4D16-8A3E-F647C7A73292}" srcOrd="3" destOrd="0" presId="urn:microsoft.com/office/officeart/2018/2/layout/IconLabelDescriptionList"/>
    <dgm:cxn modelId="{71D9B3DF-7100-4C59-B5FF-14E8B1F45E6C}" type="presParOf" srcId="{E002B675-9397-4E9D-951B-512A5F10EF0E}" destId="{7C32FFAC-D6F6-4A3A-B943-4E14C29A0716}" srcOrd="4" destOrd="0" presId="urn:microsoft.com/office/officeart/2018/2/layout/IconLabelDescriptionList"/>
    <dgm:cxn modelId="{1E56E5EC-7D59-4E1B-800C-64477549C064}" type="presParOf" srcId="{163D19A4-9D01-4D9F-B957-47CA2F3969F3}" destId="{D712C71A-C5CC-404D-9BE0-1AFD5F5AF06E}" srcOrd="1" destOrd="0" presId="urn:microsoft.com/office/officeart/2018/2/layout/IconLabelDescriptionList"/>
    <dgm:cxn modelId="{FA940C19-CF6D-4C56-B233-C18C977A273B}" type="presParOf" srcId="{163D19A4-9D01-4D9F-B957-47CA2F3969F3}" destId="{450E0D26-0624-438F-880C-2139C54D047D}" srcOrd="2" destOrd="0" presId="urn:microsoft.com/office/officeart/2018/2/layout/IconLabelDescriptionList"/>
    <dgm:cxn modelId="{4291C407-87E7-45A4-9005-94F481ACD919}" type="presParOf" srcId="{450E0D26-0624-438F-880C-2139C54D047D}" destId="{B272D31D-7CA5-4509-B27B-E9FC915625F8}" srcOrd="0" destOrd="0" presId="urn:microsoft.com/office/officeart/2018/2/layout/IconLabelDescriptionList"/>
    <dgm:cxn modelId="{870D5F55-F509-4620-AC1F-4AC95025E5EB}" type="presParOf" srcId="{450E0D26-0624-438F-880C-2139C54D047D}" destId="{BF7CECAE-5972-47CE-B4F3-0204B3400E39}" srcOrd="1" destOrd="0" presId="urn:microsoft.com/office/officeart/2018/2/layout/IconLabelDescriptionList"/>
    <dgm:cxn modelId="{F7208713-35CE-48A8-90CE-20EC3CE899E2}" type="presParOf" srcId="{450E0D26-0624-438F-880C-2139C54D047D}" destId="{520B670A-4171-4087-A46E-B1EB8798DFFA}" srcOrd="2" destOrd="0" presId="urn:microsoft.com/office/officeart/2018/2/layout/IconLabelDescriptionList"/>
    <dgm:cxn modelId="{27DB1861-94F3-44D4-800B-B7EE9A2FC18B}" type="presParOf" srcId="{450E0D26-0624-438F-880C-2139C54D047D}" destId="{494989D5-8882-48BD-829E-F04241ACEC72}" srcOrd="3" destOrd="0" presId="urn:microsoft.com/office/officeart/2018/2/layout/IconLabelDescriptionList"/>
    <dgm:cxn modelId="{7438A138-90DA-41A3-8261-6AD5F9067A2C}" type="presParOf" srcId="{450E0D26-0624-438F-880C-2139C54D047D}" destId="{7F9FE47D-7367-4E15-8591-EE2AE74BB203}" srcOrd="4" destOrd="0" presId="urn:microsoft.com/office/officeart/2018/2/layout/IconLabelDescription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840F551-AE45-47FA-93CE-322FD40042C3}" type="doc">
      <dgm:prSet loTypeId="urn:microsoft.com/office/officeart/2005/8/layout/hierarchy1" loCatId="hierarchy" qsTypeId="urn:microsoft.com/office/officeart/2005/8/quickstyle/simple2" qsCatId="simple" csTypeId="urn:microsoft.com/office/officeart/2005/8/colors/accent1_2" csCatId="accent1"/>
      <dgm:spPr/>
      <dgm:t>
        <a:bodyPr/>
        <a:lstStyle/>
        <a:p>
          <a:endParaRPr lang="en-US"/>
        </a:p>
      </dgm:t>
    </dgm:pt>
    <dgm:pt modelId="{2EB692A7-5B58-42FD-BFD2-BD92156C5D81}">
      <dgm:prSet/>
      <dgm:spPr/>
      <dgm:t>
        <a:bodyPr/>
        <a:lstStyle/>
        <a:p>
          <a:r>
            <a:rPr lang="en-US"/>
            <a:t>Ages 8 – 18</a:t>
          </a:r>
        </a:p>
      </dgm:t>
    </dgm:pt>
    <dgm:pt modelId="{2F69EDB6-0D21-41B4-B043-DAB4AF3EC633}" type="parTrans" cxnId="{81C4168E-6387-4D2D-9819-609E66FCB397}">
      <dgm:prSet/>
      <dgm:spPr/>
      <dgm:t>
        <a:bodyPr/>
        <a:lstStyle/>
        <a:p>
          <a:endParaRPr lang="en-US"/>
        </a:p>
      </dgm:t>
    </dgm:pt>
    <dgm:pt modelId="{3403DDFF-D537-45F9-BB99-90FBB9C392B5}" type="sibTrans" cxnId="{81C4168E-6387-4D2D-9819-609E66FCB397}">
      <dgm:prSet/>
      <dgm:spPr/>
      <dgm:t>
        <a:bodyPr/>
        <a:lstStyle/>
        <a:p>
          <a:endParaRPr lang="en-US"/>
        </a:p>
      </dgm:t>
    </dgm:pt>
    <dgm:pt modelId="{6EE5F109-F645-45E2-8464-655F5A7D7545}">
      <dgm:prSet/>
      <dgm:spPr/>
      <dgm:t>
        <a:bodyPr/>
        <a:lstStyle/>
        <a:p>
          <a:r>
            <a:rPr lang="en-US"/>
            <a:t>Public, private or home-based instruction (homeschool)</a:t>
          </a:r>
        </a:p>
      </dgm:t>
    </dgm:pt>
    <dgm:pt modelId="{3786CC95-7C3A-4325-86E8-A490828D5530}" type="parTrans" cxnId="{F93A4EAF-8AAB-44D4-AEA7-A6B0ED64E714}">
      <dgm:prSet/>
      <dgm:spPr/>
      <dgm:t>
        <a:bodyPr/>
        <a:lstStyle/>
        <a:p>
          <a:endParaRPr lang="en-US"/>
        </a:p>
      </dgm:t>
    </dgm:pt>
    <dgm:pt modelId="{5AE1CFB1-7613-4B58-A2B0-C5A5D0AEAB06}" type="sibTrans" cxnId="{F93A4EAF-8AAB-44D4-AEA7-A6B0ED64E714}">
      <dgm:prSet/>
      <dgm:spPr/>
      <dgm:t>
        <a:bodyPr/>
        <a:lstStyle/>
        <a:p>
          <a:endParaRPr lang="en-US"/>
        </a:p>
      </dgm:t>
    </dgm:pt>
    <dgm:pt modelId="{BFF0D4A7-A020-4CF3-8135-8F667BDBF9C9}">
      <dgm:prSet/>
      <dgm:spPr/>
      <dgm:t>
        <a:bodyPr/>
        <a:lstStyle/>
        <a:p>
          <a:r>
            <a:rPr lang="en-US"/>
            <a:t>With some exceptions</a:t>
          </a:r>
        </a:p>
      </dgm:t>
    </dgm:pt>
    <dgm:pt modelId="{7F1DACF6-A11F-49E4-B6CA-A9BA4CE63FEF}" type="parTrans" cxnId="{DE171B96-20F9-4348-9785-4B7500237003}">
      <dgm:prSet/>
      <dgm:spPr/>
      <dgm:t>
        <a:bodyPr/>
        <a:lstStyle/>
        <a:p>
          <a:endParaRPr lang="en-US"/>
        </a:p>
      </dgm:t>
    </dgm:pt>
    <dgm:pt modelId="{45BE57BC-9F05-4338-A072-2C908FF8EEBC}" type="sibTrans" cxnId="{DE171B96-20F9-4348-9785-4B7500237003}">
      <dgm:prSet/>
      <dgm:spPr/>
      <dgm:t>
        <a:bodyPr/>
        <a:lstStyle/>
        <a:p>
          <a:endParaRPr lang="en-US"/>
        </a:p>
      </dgm:t>
    </dgm:pt>
    <dgm:pt modelId="{C6B3D009-D43C-45A2-A5D0-6BFA3DCB6EB2}" type="pres">
      <dgm:prSet presAssocID="{9840F551-AE45-47FA-93CE-322FD40042C3}" presName="hierChild1" presStyleCnt="0">
        <dgm:presLayoutVars>
          <dgm:chPref val="1"/>
          <dgm:dir/>
          <dgm:animOne val="branch"/>
          <dgm:animLvl val="lvl"/>
          <dgm:resizeHandles/>
        </dgm:presLayoutVars>
      </dgm:prSet>
      <dgm:spPr/>
    </dgm:pt>
    <dgm:pt modelId="{06819454-6E05-4ED7-802C-703B98D08854}" type="pres">
      <dgm:prSet presAssocID="{2EB692A7-5B58-42FD-BFD2-BD92156C5D81}" presName="hierRoot1" presStyleCnt="0"/>
      <dgm:spPr/>
    </dgm:pt>
    <dgm:pt modelId="{A940909E-2C11-43B3-8B11-C2513F570DD0}" type="pres">
      <dgm:prSet presAssocID="{2EB692A7-5B58-42FD-BFD2-BD92156C5D81}" presName="composite" presStyleCnt="0"/>
      <dgm:spPr/>
    </dgm:pt>
    <dgm:pt modelId="{E7BCA13E-12AA-4ABD-A066-CAF7FB56F7FF}" type="pres">
      <dgm:prSet presAssocID="{2EB692A7-5B58-42FD-BFD2-BD92156C5D81}" presName="background" presStyleLbl="node0" presStyleIdx="0" presStyleCnt="3"/>
      <dgm:spPr/>
    </dgm:pt>
    <dgm:pt modelId="{B9084D94-D1A2-46B1-8B3E-C373D3AE27D2}" type="pres">
      <dgm:prSet presAssocID="{2EB692A7-5B58-42FD-BFD2-BD92156C5D81}" presName="text" presStyleLbl="fgAcc0" presStyleIdx="0" presStyleCnt="3">
        <dgm:presLayoutVars>
          <dgm:chPref val="3"/>
        </dgm:presLayoutVars>
      </dgm:prSet>
      <dgm:spPr/>
    </dgm:pt>
    <dgm:pt modelId="{6C08FA8A-0497-4E39-A053-AC04A3E1C674}" type="pres">
      <dgm:prSet presAssocID="{2EB692A7-5B58-42FD-BFD2-BD92156C5D81}" presName="hierChild2" presStyleCnt="0"/>
      <dgm:spPr/>
    </dgm:pt>
    <dgm:pt modelId="{3F3D2329-9183-493A-A1B1-456FF81A695A}" type="pres">
      <dgm:prSet presAssocID="{6EE5F109-F645-45E2-8464-655F5A7D7545}" presName="hierRoot1" presStyleCnt="0"/>
      <dgm:spPr/>
    </dgm:pt>
    <dgm:pt modelId="{F73ABA48-B81C-4F91-ACDA-26791A3F98A4}" type="pres">
      <dgm:prSet presAssocID="{6EE5F109-F645-45E2-8464-655F5A7D7545}" presName="composite" presStyleCnt="0"/>
      <dgm:spPr/>
    </dgm:pt>
    <dgm:pt modelId="{F7C55A0E-D6D3-4F07-BFA3-D279CA9DA038}" type="pres">
      <dgm:prSet presAssocID="{6EE5F109-F645-45E2-8464-655F5A7D7545}" presName="background" presStyleLbl="node0" presStyleIdx="1" presStyleCnt="3"/>
      <dgm:spPr/>
    </dgm:pt>
    <dgm:pt modelId="{0DEA16CE-D1BB-40EF-A819-AB1F90CCAFE7}" type="pres">
      <dgm:prSet presAssocID="{6EE5F109-F645-45E2-8464-655F5A7D7545}" presName="text" presStyleLbl="fgAcc0" presStyleIdx="1" presStyleCnt="3">
        <dgm:presLayoutVars>
          <dgm:chPref val="3"/>
        </dgm:presLayoutVars>
      </dgm:prSet>
      <dgm:spPr/>
    </dgm:pt>
    <dgm:pt modelId="{03A7D817-42A9-48B4-B342-40E48174448E}" type="pres">
      <dgm:prSet presAssocID="{6EE5F109-F645-45E2-8464-655F5A7D7545}" presName="hierChild2" presStyleCnt="0"/>
      <dgm:spPr/>
    </dgm:pt>
    <dgm:pt modelId="{3CA186E1-8FE1-4A26-91EE-C02AF0302C1C}" type="pres">
      <dgm:prSet presAssocID="{BFF0D4A7-A020-4CF3-8135-8F667BDBF9C9}" presName="hierRoot1" presStyleCnt="0"/>
      <dgm:spPr/>
    </dgm:pt>
    <dgm:pt modelId="{CD1886DB-0850-49D5-A241-D1E6A75B15EE}" type="pres">
      <dgm:prSet presAssocID="{BFF0D4A7-A020-4CF3-8135-8F667BDBF9C9}" presName="composite" presStyleCnt="0"/>
      <dgm:spPr/>
    </dgm:pt>
    <dgm:pt modelId="{E3C7B1E6-CD8B-4F6D-858F-4693C8BA47D3}" type="pres">
      <dgm:prSet presAssocID="{BFF0D4A7-A020-4CF3-8135-8F667BDBF9C9}" presName="background" presStyleLbl="node0" presStyleIdx="2" presStyleCnt="3"/>
      <dgm:spPr/>
    </dgm:pt>
    <dgm:pt modelId="{9B42A846-4C57-4E54-B7F6-C24862557CF0}" type="pres">
      <dgm:prSet presAssocID="{BFF0D4A7-A020-4CF3-8135-8F667BDBF9C9}" presName="text" presStyleLbl="fgAcc0" presStyleIdx="2" presStyleCnt="3">
        <dgm:presLayoutVars>
          <dgm:chPref val="3"/>
        </dgm:presLayoutVars>
      </dgm:prSet>
      <dgm:spPr/>
    </dgm:pt>
    <dgm:pt modelId="{88D976DE-1B83-4FCC-B54E-142C19B0CC6E}" type="pres">
      <dgm:prSet presAssocID="{BFF0D4A7-A020-4CF3-8135-8F667BDBF9C9}" presName="hierChild2" presStyleCnt="0"/>
      <dgm:spPr/>
    </dgm:pt>
  </dgm:ptLst>
  <dgm:cxnLst>
    <dgm:cxn modelId="{2A3B0219-5397-4090-9B22-9D5F33B51A4C}" type="presOf" srcId="{2EB692A7-5B58-42FD-BFD2-BD92156C5D81}" destId="{B9084D94-D1A2-46B1-8B3E-C373D3AE27D2}" srcOrd="0" destOrd="0" presId="urn:microsoft.com/office/officeart/2005/8/layout/hierarchy1"/>
    <dgm:cxn modelId="{3186F36D-EE45-436B-B63D-29CBB9FDEE58}" type="presOf" srcId="{BFF0D4A7-A020-4CF3-8135-8F667BDBF9C9}" destId="{9B42A846-4C57-4E54-B7F6-C24862557CF0}" srcOrd="0" destOrd="0" presId="urn:microsoft.com/office/officeart/2005/8/layout/hierarchy1"/>
    <dgm:cxn modelId="{946DC26F-6D08-47F0-90F9-5CCA7158CA3F}" type="presOf" srcId="{6EE5F109-F645-45E2-8464-655F5A7D7545}" destId="{0DEA16CE-D1BB-40EF-A819-AB1F90CCAFE7}" srcOrd="0" destOrd="0" presId="urn:microsoft.com/office/officeart/2005/8/layout/hierarchy1"/>
    <dgm:cxn modelId="{81C4168E-6387-4D2D-9819-609E66FCB397}" srcId="{9840F551-AE45-47FA-93CE-322FD40042C3}" destId="{2EB692A7-5B58-42FD-BFD2-BD92156C5D81}" srcOrd="0" destOrd="0" parTransId="{2F69EDB6-0D21-41B4-B043-DAB4AF3EC633}" sibTransId="{3403DDFF-D537-45F9-BB99-90FBB9C392B5}"/>
    <dgm:cxn modelId="{DE171B96-20F9-4348-9785-4B7500237003}" srcId="{9840F551-AE45-47FA-93CE-322FD40042C3}" destId="{BFF0D4A7-A020-4CF3-8135-8F667BDBF9C9}" srcOrd="2" destOrd="0" parTransId="{7F1DACF6-A11F-49E4-B6CA-A9BA4CE63FEF}" sibTransId="{45BE57BC-9F05-4338-A072-2C908FF8EEBC}"/>
    <dgm:cxn modelId="{F93A4EAF-8AAB-44D4-AEA7-A6B0ED64E714}" srcId="{9840F551-AE45-47FA-93CE-322FD40042C3}" destId="{6EE5F109-F645-45E2-8464-655F5A7D7545}" srcOrd="1" destOrd="0" parTransId="{3786CC95-7C3A-4325-86E8-A490828D5530}" sibTransId="{5AE1CFB1-7613-4B58-A2B0-C5A5D0AEAB06}"/>
    <dgm:cxn modelId="{477D03BB-73C9-41AE-AD96-4B13A9BD5F98}" type="presOf" srcId="{9840F551-AE45-47FA-93CE-322FD40042C3}" destId="{C6B3D009-D43C-45A2-A5D0-6BFA3DCB6EB2}" srcOrd="0" destOrd="0" presId="urn:microsoft.com/office/officeart/2005/8/layout/hierarchy1"/>
    <dgm:cxn modelId="{B157595C-57B5-49B2-BAED-A0EF8311D2D7}" type="presParOf" srcId="{C6B3D009-D43C-45A2-A5D0-6BFA3DCB6EB2}" destId="{06819454-6E05-4ED7-802C-703B98D08854}" srcOrd="0" destOrd="0" presId="urn:microsoft.com/office/officeart/2005/8/layout/hierarchy1"/>
    <dgm:cxn modelId="{20F4FABF-EF7A-47C5-88B7-19300EB2E17D}" type="presParOf" srcId="{06819454-6E05-4ED7-802C-703B98D08854}" destId="{A940909E-2C11-43B3-8B11-C2513F570DD0}" srcOrd="0" destOrd="0" presId="urn:microsoft.com/office/officeart/2005/8/layout/hierarchy1"/>
    <dgm:cxn modelId="{56047E5A-07B4-49DA-B1F9-B848AA7703F5}" type="presParOf" srcId="{A940909E-2C11-43B3-8B11-C2513F570DD0}" destId="{E7BCA13E-12AA-4ABD-A066-CAF7FB56F7FF}" srcOrd="0" destOrd="0" presId="urn:microsoft.com/office/officeart/2005/8/layout/hierarchy1"/>
    <dgm:cxn modelId="{6D773502-D423-49A3-8943-A3B25329B7F8}" type="presParOf" srcId="{A940909E-2C11-43B3-8B11-C2513F570DD0}" destId="{B9084D94-D1A2-46B1-8B3E-C373D3AE27D2}" srcOrd="1" destOrd="0" presId="urn:microsoft.com/office/officeart/2005/8/layout/hierarchy1"/>
    <dgm:cxn modelId="{7449659A-1406-4F1C-A223-B8340362B44D}" type="presParOf" srcId="{06819454-6E05-4ED7-802C-703B98D08854}" destId="{6C08FA8A-0497-4E39-A053-AC04A3E1C674}" srcOrd="1" destOrd="0" presId="urn:microsoft.com/office/officeart/2005/8/layout/hierarchy1"/>
    <dgm:cxn modelId="{745A45AA-2735-41FF-85E7-47F89C4330C3}" type="presParOf" srcId="{C6B3D009-D43C-45A2-A5D0-6BFA3DCB6EB2}" destId="{3F3D2329-9183-493A-A1B1-456FF81A695A}" srcOrd="1" destOrd="0" presId="urn:microsoft.com/office/officeart/2005/8/layout/hierarchy1"/>
    <dgm:cxn modelId="{746B9519-2DC6-4D3A-9975-7BC0AF34385A}" type="presParOf" srcId="{3F3D2329-9183-493A-A1B1-456FF81A695A}" destId="{F73ABA48-B81C-4F91-ACDA-26791A3F98A4}" srcOrd="0" destOrd="0" presId="urn:microsoft.com/office/officeart/2005/8/layout/hierarchy1"/>
    <dgm:cxn modelId="{CB7FD95B-CDAE-47C5-B550-F5A03D90E55D}" type="presParOf" srcId="{F73ABA48-B81C-4F91-ACDA-26791A3F98A4}" destId="{F7C55A0E-D6D3-4F07-BFA3-D279CA9DA038}" srcOrd="0" destOrd="0" presId="urn:microsoft.com/office/officeart/2005/8/layout/hierarchy1"/>
    <dgm:cxn modelId="{566C6F01-A2C1-486C-BAC6-29729FB79856}" type="presParOf" srcId="{F73ABA48-B81C-4F91-ACDA-26791A3F98A4}" destId="{0DEA16CE-D1BB-40EF-A819-AB1F90CCAFE7}" srcOrd="1" destOrd="0" presId="urn:microsoft.com/office/officeart/2005/8/layout/hierarchy1"/>
    <dgm:cxn modelId="{C22F9450-5077-4563-9C0C-A7C3F805811A}" type="presParOf" srcId="{3F3D2329-9183-493A-A1B1-456FF81A695A}" destId="{03A7D817-42A9-48B4-B342-40E48174448E}" srcOrd="1" destOrd="0" presId="urn:microsoft.com/office/officeart/2005/8/layout/hierarchy1"/>
    <dgm:cxn modelId="{ED286238-9157-4064-8387-79F42AFB2163}" type="presParOf" srcId="{C6B3D009-D43C-45A2-A5D0-6BFA3DCB6EB2}" destId="{3CA186E1-8FE1-4A26-91EE-C02AF0302C1C}" srcOrd="2" destOrd="0" presId="urn:microsoft.com/office/officeart/2005/8/layout/hierarchy1"/>
    <dgm:cxn modelId="{651ECB68-B18C-4921-8CA8-8EFE470A9A65}" type="presParOf" srcId="{3CA186E1-8FE1-4A26-91EE-C02AF0302C1C}" destId="{CD1886DB-0850-49D5-A241-D1E6A75B15EE}" srcOrd="0" destOrd="0" presId="urn:microsoft.com/office/officeart/2005/8/layout/hierarchy1"/>
    <dgm:cxn modelId="{6EC1D372-AE36-4242-8C22-6592E81F3AC4}" type="presParOf" srcId="{CD1886DB-0850-49D5-A241-D1E6A75B15EE}" destId="{E3C7B1E6-CD8B-4F6D-858F-4693C8BA47D3}" srcOrd="0" destOrd="0" presId="urn:microsoft.com/office/officeart/2005/8/layout/hierarchy1"/>
    <dgm:cxn modelId="{1225BF19-10F0-4837-8DD3-414873EDFADB}" type="presParOf" srcId="{CD1886DB-0850-49D5-A241-D1E6A75B15EE}" destId="{9B42A846-4C57-4E54-B7F6-C24862557CF0}" srcOrd="1" destOrd="0" presId="urn:microsoft.com/office/officeart/2005/8/layout/hierarchy1"/>
    <dgm:cxn modelId="{237B151E-744A-4F40-834F-30943E9B66C1}" type="presParOf" srcId="{3CA186E1-8FE1-4A26-91EE-C02AF0302C1C}" destId="{88D976DE-1B83-4FCC-B54E-142C19B0CC6E}" srcOrd="1" destOrd="0" presId="urn:microsoft.com/office/officeart/2005/8/layout/hierarchy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470974FF-1EBA-4B0E-924F-EF600C1D3671}" type="doc">
      <dgm:prSet loTypeId="urn:microsoft.com/office/officeart/2008/layout/LinedList" loCatId="list" qsTypeId="urn:microsoft.com/office/officeart/2005/8/quickstyle/simple1" qsCatId="simple" csTypeId="urn:microsoft.com/office/officeart/2005/8/colors/accent1_2" csCatId="accent1"/>
      <dgm:spPr/>
      <dgm:t>
        <a:bodyPr/>
        <a:lstStyle/>
        <a:p>
          <a:endParaRPr lang="en-US"/>
        </a:p>
      </dgm:t>
    </dgm:pt>
    <dgm:pt modelId="{A8B7D199-CA4E-4353-A15A-0C4D988C0FF0}">
      <dgm:prSet/>
      <dgm:spPr/>
      <dgm:t>
        <a:bodyPr/>
        <a:lstStyle/>
        <a:p>
          <a:r>
            <a:rPr lang="en-US"/>
            <a:t>10 percent of the school year is 18 days in most school districts- </a:t>
          </a:r>
          <a:r>
            <a:rPr lang="en-US" b="1"/>
            <a:t>That is an average of missing two days a month.</a:t>
          </a:r>
          <a:endParaRPr lang="en-US"/>
        </a:p>
      </dgm:t>
    </dgm:pt>
    <dgm:pt modelId="{3BE70523-B679-40AE-A1F5-3BF1F8F5EB74}" type="parTrans" cxnId="{2A91DC83-B9E1-4D9B-A71C-1CB1D7A11E77}">
      <dgm:prSet/>
      <dgm:spPr/>
      <dgm:t>
        <a:bodyPr/>
        <a:lstStyle/>
        <a:p>
          <a:endParaRPr lang="en-US"/>
        </a:p>
      </dgm:t>
    </dgm:pt>
    <dgm:pt modelId="{A0AFDA0D-1304-42F9-A902-1B26E2A2A1AC}" type="sibTrans" cxnId="{2A91DC83-B9E1-4D9B-A71C-1CB1D7A11E77}">
      <dgm:prSet/>
      <dgm:spPr/>
      <dgm:t>
        <a:bodyPr/>
        <a:lstStyle/>
        <a:p>
          <a:endParaRPr lang="en-US"/>
        </a:p>
      </dgm:t>
    </dgm:pt>
    <dgm:pt modelId="{7A159CFD-DC4A-458B-9F54-C152EFA4C4FB}">
      <dgm:prSet/>
      <dgm:spPr/>
      <dgm:t>
        <a:bodyPr/>
        <a:lstStyle/>
        <a:p>
          <a:r>
            <a:rPr lang="en-US"/>
            <a:t>Students who live in communities with high levels of poverty are </a:t>
          </a:r>
          <a:r>
            <a:rPr lang="en-US" b="1"/>
            <a:t>four times more likely to be chronically absent</a:t>
          </a:r>
          <a:r>
            <a:rPr lang="en-US"/>
            <a:t> than others often for reasons beyond their control, such as unstable housing, unreliable transportation and a lack of access to health care.</a:t>
          </a:r>
        </a:p>
      </dgm:t>
    </dgm:pt>
    <dgm:pt modelId="{59DF4755-B51D-4363-87FD-3ECD0F158EDC}" type="parTrans" cxnId="{BEEFABD2-F63F-49FC-8C5B-C8361BFB8E86}">
      <dgm:prSet/>
      <dgm:spPr/>
      <dgm:t>
        <a:bodyPr/>
        <a:lstStyle/>
        <a:p>
          <a:endParaRPr lang="en-US"/>
        </a:p>
      </dgm:t>
    </dgm:pt>
    <dgm:pt modelId="{02C7E13F-A73F-4C85-AA04-A87C1105EB72}" type="sibTrans" cxnId="{BEEFABD2-F63F-49FC-8C5B-C8361BFB8E86}">
      <dgm:prSet/>
      <dgm:spPr/>
      <dgm:t>
        <a:bodyPr/>
        <a:lstStyle/>
        <a:p>
          <a:endParaRPr lang="en-US"/>
        </a:p>
      </dgm:t>
    </dgm:pt>
    <dgm:pt modelId="{BB3956D8-6616-4C30-8EB5-8AD1095D5442}">
      <dgm:prSet/>
      <dgm:spPr/>
      <dgm:t>
        <a:bodyPr/>
        <a:lstStyle/>
        <a:p>
          <a:r>
            <a:rPr lang="en-US"/>
            <a:t>Poor attendance can influence </a:t>
          </a:r>
          <a:r>
            <a:rPr lang="en-US" b="1"/>
            <a:t>whether children read proficiently </a:t>
          </a:r>
          <a:r>
            <a:rPr lang="en-US"/>
            <a:t>by the end of 3</a:t>
          </a:r>
          <a:r>
            <a:rPr lang="en-US" baseline="30000"/>
            <a:t>rd</a:t>
          </a:r>
          <a:r>
            <a:rPr lang="en-US"/>
            <a:t> grade.</a:t>
          </a:r>
        </a:p>
      </dgm:t>
    </dgm:pt>
    <dgm:pt modelId="{12FBBAEE-AC8B-4DE1-AFF0-B83C120B44E9}" type="parTrans" cxnId="{9A18A92E-7970-4236-A8CE-B67C80161998}">
      <dgm:prSet/>
      <dgm:spPr/>
      <dgm:t>
        <a:bodyPr/>
        <a:lstStyle/>
        <a:p>
          <a:endParaRPr lang="en-US"/>
        </a:p>
      </dgm:t>
    </dgm:pt>
    <dgm:pt modelId="{7E32D8A8-0426-4CFF-9CC1-25517B4B8EE1}" type="sibTrans" cxnId="{9A18A92E-7970-4236-A8CE-B67C80161998}">
      <dgm:prSet/>
      <dgm:spPr/>
      <dgm:t>
        <a:bodyPr/>
        <a:lstStyle/>
        <a:p>
          <a:endParaRPr lang="en-US"/>
        </a:p>
      </dgm:t>
    </dgm:pt>
    <dgm:pt modelId="{1098BB2C-6A3D-4151-A7F0-78C8BFED839E}">
      <dgm:prSet/>
      <dgm:spPr/>
      <dgm:t>
        <a:bodyPr/>
        <a:lstStyle/>
        <a:p>
          <a:r>
            <a:rPr lang="en-US"/>
            <a:t>By 6</a:t>
          </a:r>
          <a:r>
            <a:rPr lang="en-US" baseline="30000"/>
            <a:t>th</a:t>
          </a:r>
          <a:r>
            <a:rPr lang="en-US"/>
            <a:t> grade, chronic absence becomes a </a:t>
          </a:r>
          <a:r>
            <a:rPr lang="en-US" b="1"/>
            <a:t>leading indicator </a:t>
          </a:r>
          <a:r>
            <a:rPr lang="en-US"/>
            <a:t>that a student will </a:t>
          </a:r>
          <a:r>
            <a:rPr lang="en-US" b="1"/>
            <a:t>drop out of high school</a:t>
          </a:r>
          <a:r>
            <a:rPr lang="en-US"/>
            <a:t>.</a:t>
          </a:r>
        </a:p>
      </dgm:t>
    </dgm:pt>
    <dgm:pt modelId="{38163AAA-9FB5-4719-B394-BD06CCDC98AF}" type="parTrans" cxnId="{00695002-B725-4981-BEF1-8C5F3237375B}">
      <dgm:prSet/>
      <dgm:spPr/>
      <dgm:t>
        <a:bodyPr/>
        <a:lstStyle/>
        <a:p>
          <a:endParaRPr lang="en-US"/>
        </a:p>
      </dgm:t>
    </dgm:pt>
    <dgm:pt modelId="{80B9A456-819C-48FE-BA82-FB5BF84779D0}" type="sibTrans" cxnId="{00695002-B725-4981-BEF1-8C5F3237375B}">
      <dgm:prSet/>
      <dgm:spPr/>
      <dgm:t>
        <a:bodyPr/>
        <a:lstStyle/>
        <a:p>
          <a:endParaRPr lang="en-US"/>
        </a:p>
      </dgm:t>
    </dgm:pt>
    <dgm:pt modelId="{C75F99A5-0073-4E62-B0FF-CBF1D01A6CA7}">
      <dgm:prSet/>
      <dgm:spPr/>
      <dgm:t>
        <a:bodyPr/>
        <a:lstStyle/>
        <a:p>
          <a:r>
            <a:rPr lang="en-US" b="1"/>
            <a:t>9</a:t>
          </a:r>
          <a:r>
            <a:rPr lang="en-US" b="1" baseline="30000"/>
            <a:t>th</a:t>
          </a:r>
          <a:r>
            <a:rPr lang="en-US" b="1"/>
            <a:t> grade attendance </a:t>
          </a:r>
          <a:r>
            <a:rPr lang="en-US"/>
            <a:t>can be a </a:t>
          </a:r>
          <a:r>
            <a:rPr lang="en-US" b="1"/>
            <a:t>better predictor of dropout rates </a:t>
          </a:r>
          <a:r>
            <a:rPr lang="en-US"/>
            <a:t>that 8</a:t>
          </a:r>
          <a:r>
            <a:rPr lang="en-US" baseline="30000"/>
            <a:t>th</a:t>
          </a:r>
          <a:r>
            <a:rPr lang="en-US"/>
            <a:t> grade test scores</a:t>
          </a:r>
        </a:p>
      </dgm:t>
    </dgm:pt>
    <dgm:pt modelId="{FE01AF1B-7192-42F0-9C2C-CA497A246562}" type="parTrans" cxnId="{151E4FB9-F0BD-4A4E-A89D-920DB954CDA4}">
      <dgm:prSet/>
      <dgm:spPr/>
      <dgm:t>
        <a:bodyPr/>
        <a:lstStyle/>
        <a:p>
          <a:endParaRPr lang="en-US"/>
        </a:p>
      </dgm:t>
    </dgm:pt>
    <dgm:pt modelId="{6D83E715-42F4-47E3-9514-BD9F77CEE28C}" type="sibTrans" cxnId="{151E4FB9-F0BD-4A4E-A89D-920DB954CDA4}">
      <dgm:prSet/>
      <dgm:spPr/>
      <dgm:t>
        <a:bodyPr/>
        <a:lstStyle/>
        <a:p>
          <a:endParaRPr lang="en-US"/>
        </a:p>
      </dgm:t>
    </dgm:pt>
    <dgm:pt modelId="{F8042871-BA3B-413B-BED4-E021AEFED0B1}" type="pres">
      <dgm:prSet presAssocID="{470974FF-1EBA-4B0E-924F-EF600C1D3671}" presName="vert0" presStyleCnt="0">
        <dgm:presLayoutVars>
          <dgm:dir/>
          <dgm:animOne val="branch"/>
          <dgm:animLvl val="lvl"/>
        </dgm:presLayoutVars>
      </dgm:prSet>
      <dgm:spPr/>
    </dgm:pt>
    <dgm:pt modelId="{C958AC92-B56D-404D-99B7-65A7D32A3A2B}" type="pres">
      <dgm:prSet presAssocID="{A8B7D199-CA4E-4353-A15A-0C4D988C0FF0}" presName="thickLine" presStyleLbl="alignNode1" presStyleIdx="0" presStyleCnt="5"/>
      <dgm:spPr/>
    </dgm:pt>
    <dgm:pt modelId="{656C6B59-5128-4473-9EC7-51C3CBD64952}" type="pres">
      <dgm:prSet presAssocID="{A8B7D199-CA4E-4353-A15A-0C4D988C0FF0}" presName="horz1" presStyleCnt="0"/>
      <dgm:spPr/>
    </dgm:pt>
    <dgm:pt modelId="{8AB06E71-E888-40FC-B063-F46254308CD3}" type="pres">
      <dgm:prSet presAssocID="{A8B7D199-CA4E-4353-A15A-0C4D988C0FF0}" presName="tx1" presStyleLbl="revTx" presStyleIdx="0" presStyleCnt="5"/>
      <dgm:spPr/>
    </dgm:pt>
    <dgm:pt modelId="{2A51240F-3FBC-49FB-B69F-02B1D6806340}" type="pres">
      <dgm:prSet presAssocID="{A8B7D199-CA4E-4353-A15A-0C4D988C0FF0}" presName="vert1" presStyleCnt="0"/>
      <dgm:spPr/>
    </dgm:pt>
    <dgm:pt modelId="{A1D85AC4-D740-484D-9395-B0DA816D5928}" type="pres">
      <dgm:prSet presAssocID="{7A159CFD-DC4A-458B-9F54-C152EFA4C4FB}" presName="thickLine" presStyleLbl="alignNode1" presStyleIdx="1" presStyleCnt="5"/>
      <dgm:spPr/>
    </dgm:pt>
    <dgm:pt modelId="{48106F9D-4660-4979-9549-39C699E3F401}" type="pres">
      <dgm:prSet presAssocID="{7A159CFD-DC4A-458B-9F54-C152EFA4C4FB}" presName="horz1" presStyleCnt="0"/>
      <dgm:spPr/>
    </dgm:pt>
    <dgm:pt modelId="{2D2AE75B-C049-4C7A-8C5F-F24E8C134540}" type="pres">
      <dgm:prSet presAssocID="{7A159CFD-DC4A-458B-9F54-C152EFA4C4FB}" presName="tx1" presStyleLbl="revTx" presStyleIdx="1" presStyleCnt="5"/>
      <dgm:spPr/>
    </dgm:pt>
    <dgm:pt modelId="{0C3EE6BC-E8F4-4025-89AD-B1A2A055FA94}" type="pres">
      <dgm:prSet presAssocID="{7A159CFD-DC4A-458B-9F54-C152EFA4C4FB}" presName="vert1" presStyleCnt="0"/>
      <dgm:spPr/>
    </dgm:pt>
    <dgm:pt modelId="{4FC2AC89-7525-4AAD-9CF5-91B2226D6D9F}" type="pres">
      <dgm:prSet presAssocID="{BB3956D8-6616-4C30-8EB5-8AD1095D5442}" presName="thickLine" presStyleLbl="alignNode1" presStyleIdx="2" presStyleCnt="5"/>
      <dgm:spPr/>
    </dgm:pt>
    <dgm:pt modelId="{EE9D73A9-7565-46B4-A410-A6E39FE7C161}" type="pres">
      <dgm:prSet presAssocID="{BB3956D8-6616-4C30-8EB5-8AD1095D5442}" presName="horz1" presStyleCnt="0"/>
      <dgm:spPr/>
    </dgm:pt>
    <dgm:pt modelId="{B8BCDBCE-D286-46B4-B3A4-E38A9A678A71}" type="pres">
      <dgm:prSet presAssocID="{BB3956D8-6616-4C30-8EB5-8AD1095D5442}" presName="tx1" presStyleLbl="revTx" presStyleIdx="2" presStyleCnt="5"/>
      <dgm:spPr/>
    </dgm:pt>
    <dgm:pt modelId="{6E307E36-EA11-4F59-BA1B-436A761B9C51}" type="pres">
      <dgm:prSet presAssocID="{BB3956D8-6616-4C30-8EB5-8AD1095D5442}" presName="vert1" presStyleCnt="0"/>
      <dgm:spPr/>
    </dgm:pt>
    <dgm:pt modelId="{A85DD623-135B-4EEA-A455-B58B0C1350C3}" type="pres">
      <dgm:prSet presAssocID="{1098BB2C-6A3D-4151-A7F0-78C8BFED839E}" presName="thickLine" presStyleLbl="alignNode1" presStyleIdx="3" presStyleCnt="5"/>
      <dgm:spPr/>
    </dgm:pt>
    <dgm:pt modelId="{0F263B5D-00A5-4EB3-97EC-5D12E5338B02}" type="pres">
      <dgm:prSet presAssocID="{1098BB2C-6A3D-4151-A7F0-78C8BFED839E}" presName="horz1" presStyleCnt="0"/>
      <dgm:spPr/>
    </dgm:pt>
    <dgm:pt modelId="{C6C755D1-FDE8-421A-B71F-583221452A1C}" type="pres">
      <dgm:prSet presAssocID="{1098BB2C-6A3D-4151-A7F0-78C8BFED839E}" presName="tx1" presStyleLbl="revTx" presStyleIdx="3" presStyleCnt="5"/>
      <dgm:spPr/>
    </dgm:pt>
    <dgm:pt modelId="{01A6E3B1-451E-4165-8B38-FEB44F5E1311}" type="pres">
      <dgm:prSet presAssocID="{1098BB2C-6A3D-4151-A7F0-78C8BFED839E}" presName="vert1" presStyleCnt="0"/>
      <dgm:spPr/>
    </dgm:pt>
    <dgm:pt modelId="{C54F568E-4D73-4E96-8729-7BC201E03722}" type="pres">
      <dgm:prSet presAssocID="{C75F99A5-0073-4E62-B0FF-CBF1D01A6CA7}" presName="thickLine" presStyleLbl="alignNode1" presStyleIdx="4" presStyleCnt="5"/>
      <dgm:spPr/>
    </dgm:pt>
    <dgm:pt modelId="{04619423-DBEA-421C-A588-B58127ED4851}" type="pres">
      <dgm:prSet presAssocID="{C75F99A5-0073-4E62-B0FF-CBF1D01A6CA7}" presName="horz1" presStyleCnt="0"/>
      <dgm:spPr/>
    </dgm:pt>
    <dgm:pt modelId="{AB6F8412-B7DA-451C-B3AD-DCC8FB62C99F}" type="pres">
      <dgm:prSet presAssocID="{C75F99A5-0073-4E62-B0FF-CBF1D01A6CA7}" presName="tx1" presStyleLbl="revTx" presStyleIdx="4" presStyleCnt="5"/>
      <dgm:spPr/>
    </dgm:pt>
    <dgm:pt modelId="{52E8DB32-623D-476B-AEFA-504F172000AC}" type="pres">
      <dgm:prSet presAssocID="{C75F99A5-0073-4E62-B0FF-CBF1D01A6CA7}" presName="vert1" presStyleCnt="0"/>
      <dgm:spPr/>
    </dgm:pt>
  </dgm:ptLst>
  <dgm:cxnLst>
    <dgm:cxn modelId="{00695002-B725-4981-BEF1-8C5F3237375B}" srcId="{470974FF-1EBA-4B0E-924F-EF600C1D3671}" destId="{1098BB2C-6A3D-4151-A7F0-78C8BFED839E}" srcOrd="3" destOrd="0" parTransId="{38163AAA-9FB5-4719-B394-BD06CCDC98AF}" sibTransId="{80B9A456-819C-48FE-BA82-FB5BF84779D0}"/>
    <dgm:cxn modelId="{8C6CC11F-3B20-4822-9FD3-4B017CA635C0}" type="presOf" srcId="{C75F99A5-0073-4E62-B0FF-CBF1D01A6CA7}" destId="{AB6F8412-B7DA-451C-B3AD-DCC8FB62C99F}" srcOrd="0" destOrd="0" presId="urn:microsoft.com/office/officeart/2008/layout/LinedList"/>
    <dgm:cxn modelId="{1D1F702A-A9FD-414B-BD25-10327DCC0830}" type="presOf" srcId="{BB3956D8-6616-4C30-8EB5-8AD1095D5442}" destId="{B8BCDBCE-D286-46B4-B3A4-E38A9A678A71}" srcOrd="0" destOrd="0" presId="urn:microsoft.com/office/officeart/2008/layout/LinedList"/>
    <dgm:cxn modelId="{9A18A92E-7970-4236-A8CE-B67C80161998}" srcId="{470974FF-1EBA-4B0E-924F-EF600C1D3671}" destId="{BB3956D8-6616-4C30-8EB5-8AD1095D5442}" srcOrd="2" destOrd="0" parTransId="{12FBBAEE-AC8B-4DE1-AFF0-B83C120B44E9}" sibTransId="{7E32D8A8-0426-4CFF-9CC1-25517B4B8EE1}"/>
    <dgm:cxn modelId="{0D747251-450A-4778-A291-A4DC75F25869}" type="presOf" srcId="{1098BB2C-6A3D-4151-A7F0-78C8BFED839E}" destId="{C6C755D1-FDE8-421A-B71F-583221452A1C}" srcOrd="0" destOrd="0" presId="urn:microsoft.com/office/officeart/2008/layout/LinedList"/>
    <dgm:cxn modelId="{2292B781-C257-4535-A975-97663614C13C}" type="presOf" srcId="{470974FF-1EBA-4B0E-924F-EF600C1D3671}" destId="{F8042871-BA3B-413B-BED4-E021AEFED0B1}" srcOrd="0" destOrd="0" presId="urn:microsoft.com/office/officeart/2008/layout/LinedList"/>
    <dgm:cxn modelId="{2A91DC83-B9E1-4D9B-A71C-1CB1D7A11E77}" srcId="{470974FF-1EBA-4B0E-924F-EF600C1D3671}" destId="{A8B7D199-CA4E-4353-A15A-0C4D988C0FF0}" srcOrd="0" destOrd="0" parTransId="{3BE70523-B679-40AE-A1F5-3BF1F8F5EB74}" sibTransId="{A0AFDA0D-1304-42F9-A902-1B26E2A2A1AC}"/>
    <dgm:cxn modelId="{151E4FB9-F0BD-4A4E-A89D-920DB954CDA4}" srcId="{470974FF-1EBA-4B0E-924F-EF600C1D3671}" destId="{C75F99A5-0073-4E62-B0FF-CBF1D01A6CA7}" srcOrd="4" destOrd="0" parTransId="{FE01AF1B-7192-42F0-9C2C-CA497A246562}" sibTransId="{6D83E715-42F4-47E3-9514-BD9F77CEE28C}"/>
    <dgm:cxn modelId="{BEEFABD2-F63F-49FC-8C5B-C8361BFB8E86}" srcId="{470974FF-1EBA-4B0E-924F-EF600C1D3671}" destId="{7A159CFD-DC4A-458B-9F54-C152EFA4C4FB}" srcOrd="1" destOrd="0" parTransId="{59DF4755-B51D-4363-87FD-3ECD0F158EDC}" sibTransId="{02C7E13F-A73F-4C85-AA04-A87C1105EB72}"/>
    <dgm:cxn modelId="{49C1A2E3-E5CE-4B7C-93D6-30A7DB35D03C}" type="presOf" srcId="{A8B7D199-CA4E-4353-A15A-0C4D988C0FF0}" destId="{8AB06E71-E888-40FC-B063-F46254308CD3}" srcOrd="0" destOrd="0" presId="urn:microsoft.com/office/officeart/2008/layout/LinedList"/>
    <dgm:cxn modelId="{337461FA-D06E-4427-AD79-FE841A1F5B5E}" type="presOf" srcId="{7A159CFD-DC4A-458B-9F54-C152EFA4C4FB}" destId="{2D2AE75B-C049-4C7A-8C5F-F24E8C134540}" srcOrd="0" destOrd="0" presId="urn:microsoft.com/office/officeart/2008/layout/LinedList"/>
    <dgm:cxn modelId="{3CE98247-93B7-4FAB-884D-27F75A42503A}" type="presParOf" srcId="{F8042871-BA3B-413B-BED4-E021AEFED0B1}" destId="{C958AC92-B56D-404D-99B7-65A7D32A3A2B}" srcOrd="0" destOrd="0" presId="urn:microsoft.com/office/officeart/2008/layout/LinedList"/>
    <dgm:cxn modelId="{926E6EEA-D120-4D67-A69B-134C0F4ABE07}" type="presParOf" srcId="{F8042871-BA3B-413B-BED4-E021AEFED0B1}" destId="{656C6B59-5128-4473-9EC7-51C3CBD64952}" srcOrd="1" destOrd="0" presId="urn:microsoft.com/office/officeart/2008/layout/LinedList"/>
    <dgm:cxn modelId="{EB0B5938-7BCB-4178-B59E-A3B7D8244CEF}" type="presParOf" srcId="{656C6B59-5128-4473-9EC7-51C3CBD64952}" destId="{8AB06E71-E888-40FC-B063-F46254308CD3}" srcOrd="0" destOrd="0" presId="urn:microsoft.com/office/officeart/2008/layout/LinedList"/>
    <dgm:cxn modelId="{D0D57B13-7C38-4B90-8E00-3D0B1593C258}" type="presParOf" srcId="{656C6B59-5128-4473-9EC7-51C3CBD64952}" destId="{2A51240F-3FBC-49FB-B69F-02B1D6806340}" srcOrd="1" destOrd="0" presId="urn:microsoft.com/office/officeart/2008/layout/LinedList"/>
    <dgm:cxn modelId="{5F0C3CFB-9F43-4745-809A-43A1AE958142}" type="presParOf" srcId="{F8042871-BA3B-413B-BED4-E021AEFED0B1}" destId="{A1D85AC4-D740-484D-9395-B0DA816D5928}" srcOrd="2" destOrd="0" presId="urn:microsoft.com/office/officeart/2008/layout/LinedList"/>
    <dgm:cxn modelId="{B30675BA-9C39-4A4E-A07D-1A24A98B8CE2}" type="presParOf" srcId="{F8042871-BA3B-413B-BED4-E021AEFED0B1}" destId="{48106F9D-4660-4979-9549-39C699E3F401}" srcOrd="3" destOrd="0" presId="urn:microsoft.com/office/officeart/2008/layout/LinedList"/>
    <dgm:cxn modelId="{CA2208BD-F089-45F9-8375-5D145CE03085}" type="presParOf" srcId="{48106F9D-4660-4979-9549-39C699E3F401}" destId="{2D2AE75B-C049-4C7A-8C5F-F24E8C134540}" srcOrd="0" destOrd="0" presId="urn:microsoft.com/office/officeart/2008/layout/LinedList"/>
    <dgm:cxn modelId="{6E2BC278-6AE4-4ED5-B36A-CB673AAFBF39}" type="presParOf" srcId="{48106F9D-4660-4979-9549-39C699E3F401}" destId="{0C3EE6BC-E8F4-4025-89AD-B1A2A055FA94}" srcOrd="1" destOrd="0" presId="urn:microsoft.com/office/officeart/2008/layout/LinedList"/>
    <dgm:cxn modelId="{C0CEBCAB-475A-448F-9AC2-3A65EF54C724}" type="presParOf" srcId="{F8042871-BA3B-413B-BED4-E021AEFED0B1}" destId="{4FC2AC89-7525-4AAD-9CF5-91B2226D6D9F}" srcOrd="4" destOrd="0" presId="urn:microsoft.com/office/officeart/2008/layout/LinedList"/>
    <dgm:cxn modelId="{698DD55E-3217-462A-AA4E-7B3E537B3DE9}" type="presParOf" srcId="{F8042871-BA3B-413B-BED4-E021AEFED0B1}" destId="{EE9D73A9-7565-46B4-A410-A6E39FE7C161}" srcOrd="5" destOrd="0" presId="urn:microsoft.com/office/officeart/2008/layout/LinedList"/>
    <dgm:cxn modelId="{1A73829E-09A6-4FF5-BC24-5E2021C8E7EC}" type="presParOf" srcId="{EE9D73A9-7565-46B4-A410-A6E39FE7C161}" destId="{B8BCDBCE-D286-46B4-B3A4-E38A9A678A71}" srcOrd="0" destOrd="0" presId="urn:microsoft.com/office/officeart/2008/layout/LinedList"/>
    <dgm:cxn modelId="{99123D54-D518-4EDD-92D1-2D5C141B35F5}" type="presParOf" srcId="{EE9D73A9-7565-46B4-A410-A6E39FE7C161}" destId="{6E307E36-EA11-4F59-BA1B-436A761B9C51}" srcOrd="1" destOrd="0" presId="urn:microsoft.com/office/officeart/2008/layout/LinedList"/>
    <dgm:cxn modelId="{BD1E508C-E4AA-4789-934A-4719C41D45E4}" type="presParOf" srcId="{F8042871-BA3B-413B-BED4-E021AEFED0B1}" destId="{A85DD623-135B-4EEA-A455-B58B0C1350C3}" srcOrd="6" destOrd="0" presId="urn:microsoft.com/office/officeart/2008/layout/LinedList"/>
    <dgm:cxn modelId="{9CE853E7-E8CF-4380-99D0-A7BD715233C9}" type="presParOf" srcId="{F8042871-BA3B-413B-BED4-E021AEFED0B1}" destId="{0F263B5D-00A5-4EB3-97EC-5D12E5338B02}" srcOrd="7" destOrd="0" presId="urn:microsoft.com/office/officeart/2008/layout/LinedList"/>
    <dgm:cxn modelId="{553DD4C9-D38F-485A-910C-0DE2836CE9F2}" type="presParOf" srcId="{0F263B5D-00A5-4EB3-97EC-5D12E5338B02}" destId="{C6C755D1-FDE8-421A-B71F-583221452A1C}" srcOrd="0" destOrd="0" presId="urn:microsoft.com/office/officeart/2008/layout/LinedList"/>
    <dgm:cxn modelId="{4D13F10F-9F93-4563-BC9E-9F2BD3454090}" type="presParOf" srcId="{0F263B5D-00A5-4EB3-97EC-5D12E5338B02}" destId="{01A6E3B1-451E-4165-8B38-FEB44F5E1311}" srcOrd="1" destOrd="0" presId="urn:microsoft.com/office/officeart/2008/layout/LinedList"/>
    <dgm:cxn modelId="{1C33B666-1AD1-4298-B6CA-1E394E1712E6}" type="presParOf" srcId="{F8042871-BA3B-413B-BED4-E021AEFED0B1}" destId="{C54F568E-4D73-4E96-8729-7BC201E03722}" srcOrd="8" destOrd="0" presId="urn:microsoft.com/office/officeart/2008/layout/LinedList"/>
    <dgm:cxn modelId="{90A6F4E7-779D-4352-A0E7-938C3490902C}" type="presParOf" srcId="{F8042871-BA3B-413B-BED4-E021AEFED0B1}" destId="{04619423-DBEA-421C-A588-B58127ED4851}" srcOrd="9" destOrd="0" presId="urn:microsoft.com/office/officeart/2008/layout/LinedList"/>
    <dgm:cxn modelId="{5E65F865-6C77-4EAD-A9A4-3A10666DCEFE}" type="presParOf" srcId="{04619423-DBEA-421C-A588-B58127ED4851}" destId="{AB6F8412-B7DA-451C-B3AD-DCC8FB62C99F}" srcOrd="0" destOrd="0" presId="urn:microsoft.com/office/officeart/2008/layout/LinedList"/>
    <dgm:cxn modelId="{DFF5F1E5-0E2C-438C-A1B9-4544A6884191}" type="presParOf" srcId="{04619423-DBEA-421C-A588-B58127ED4851}" destId="{52E8DB32-623D-476B-AEFA-504F172000AC}" srcOrd="1" destOrd="0" presId="urn:microsoft.com/office/officeart/2008/layout/Lin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E8060E9A-1927-48F6-A3F0-15365ACE19CE}" type="doc">
      <dgm:prSet loTypeId="urn:microsoft.com/office/officeart/2018/5/layout/IconLeafLabelList" loCatId="icon" qsTypeId="urn:microsoft.com/office/officeart/2005/8/quickstyle/simple1" qsCatId="simple" csTypeId="urn:microsoft.com/office/officeart/2018/5/colors/Iconchunking_coloredtext_colorful1" csCatId="colorful" phldr="1"/>
      <dgm:spPr/>
      <dgm:t>
        <a:bodyPr/>
        <a:lstStyle/>
        <a:p>
          <a:endParaRPr lang="en-US"/>
        </a:p>
      </dgm:t>
    </dgm:pt>
    <dgm:pt modelId="{33B668C0-7F9D-4F7A-910A-F201CB14B54B}">
      <dgm:prSet custT="1"/>
      <dgm:spPr/>
      <dgm:t>
        <a:bodyPr/>
        <a:lstStyle/>
        <a:p>
          <a:pPr algn="l">
            <a:defRPr cap="all"/>
          </a:pPr>
          <a:r>
            <a:rPr lang="en-US" sz="1800" dirty="0"/>
            <a:t>It is good to connect with your SIS Administrator/Team to co-facilitate any trainings for setting up attendance letters to run. </a:t>
          </a:r>
        </a:p>
      </dgm:t>
    </dgm:pt>
    <dgm:pt modelId="{4F8DB52A-B124-4642-AACE-DEDF4715E59B}" type="parTrans" cxnId="{539FD13E-D0DC-4BAE-81C0-60EA298DCECF}">
      <dgm:prSet/>
      <dgm:spPr/>
      <dgm:t>
        <a:bodyPr/>
        <a:lstStyle/>
        <a:p>
          <a:endParaRPr lang="en-US"/>
        </a:p>
      </dgm:t>
    </dgm:pt>
    <dgm:pt modelId="{A012A040-D433-4C5F-BF47-BD83EACF6DF2}" type="sibTrans" cxnId="{539FD13E-D0DC-4BAE-81C0-60EA298DCECF}">
      <dgm:prSet/>
      <dgm:spPr/>
      <dgm:t>
        <a:bodyPr/>
        <a:lstStyle/>
        <a:p>
          <a:endParaRPr lang="en-US"/>
        </a:p>
      </dgm:t>
    </dgm:pt>
    <dgm:pt modelId="{3F7E7B78-ABB3-45F6-8BBB-BFD30C50FB92}">
      <dgm:prSet/>
      <dgm:spPr/>
      <dgm:t>
        <a:bodyPr/>
        <a:lstStyle/>
        <a:p>
          <a:pPr algn="l">
            <a:defRPr cap="all"/>
          </a:pPr>
          <a:r>
            <a:rPr lang="en-US" dirty="0"/>
            <a:t>Provide support on reports for Attendance Teams to run regarding chronic absenteeism and truancy. </a:t>
          </a:r>
        </a:p>
      </dgm:t>
    </dgm:pt>
    <dgm:pt modelId="{25254C0D-4647-45D2-8307-153B179B13A7}" type="parTrans" cxnId="{855064BF-178C-48A8-B8E8-C8D4436E6E21}">
      <dgm:prSet/>
      <dgm:spPr/>
      <dgm:t>
        <a:bodyPr/>
        <a:lstStyle/>
        <a:p>
          <a:endParaRPr lang="en-US"/>
        </a:p>
      </dgm:t>
    </dgm:pt>
    <dgm:pt modelId="{780CC4F1-04DB-4D00-A9D4-ECEA04373CA6}" type="sibTrans" cxnId="{855064BF-178C-48A8-B8E8-C8D4436E6E21}">
      <dgm:prSet/>
      <dgm:spPr/>
      <dgm:t>
        <a:bodyPr/>
        <a:lstStyle/>
        <a:p>
          <a:endParaRPr lang="en-US"/>
        </a:p>
      </dgm:t>
    </dgm:pt>
    <dgm:pt modelId="{420F6690-43B6-4171-82B5-0E3B9E9E173B}">
      <dgm:prSet/>
      <dgm:spPr/>
      <dgm:t>
        <a:bodyPr/>
        <a:lstStyle/>
        <a:p>
          <a:pPr algn="l">
            <a:defRPr cap="all"/>
          </a:pPr>
          <a:r>
            <a:rPr lang="en-US" dirty="0"/>
            <a:t>Review attendance code entry</a:t>
          </a:r>
        </a:p>
      </dgm:t>
    </dgm:pt>
    <dgm:pt modelId="{19F7D6D1-2AE0-456C-B267-21A79F8E43D1}" type="parTrans" cxnId="{CE58E75E-3849-47BE-8275-5D0199B3BA7B}">
      <dgm:prSet/>
      <dgm:spPr/>
      <dgm:t>
        <a:bodyPr/>
        <a:lstStyle/>
        <a:p>
          <a:endParaRPr lang="en-US"/>
        </a:p>
      </dgm:t>
    </dgm:pt>
    <dgm:pt modelId="{313B33A3-0363-48A7-A943-656E9851128B}" type="sibTrans" cxnId="{CE58E75E-3849-47BE-8275-5D0199B3BA7B}">
      <dgm:prSet/>
      <dgm:spPr/>
      <dgm:t>
        <a:bodyPr/>
        <a:lstStyle/>
        <a:p>
          <a:endParaRPr lang="en-US"/>
        </a:p>
      </dgm:t>
    </dgm:pt>
    <dgm:pt modelId="{657CDC49-3B9E-4090-8C7F-211DFC01FF54}" type="pres">
      <dgm:prSet presAssocID="{E8060E9A-1927-48F6-A3F0-15365ACE19CE}" presName="root" presStyleCnt="0">
        <dgm:presLayoutVars>
          <dgm:dir/>
          <dgm:resizeHandles val="exact"/>
        </dgm:presLayoutVars>
      </dgm:prSet>
      <dgm:spPr/>
    </dgm:pt>
    <dgm:pt modelId="{9596BEEF-9960-4289-A58B-F53B74F8024C}" type="pres">
      <dgm:prSet presAssocID="{33B668C0-7F9D-4F7A-910A-F201CB14B54B}" presName="compNode" presStyleCnt="0"/>
      <dgm:spPr/>
    </dgm:pt>
    <dgm:pt modelId="{82076FBD-B28C-4449-B2DD-4FE1A74091E1}" type="pres">
      <dgm:prSet presAssocID="{33B668C0-7F9D-4F7A-910A-F201CB14B54B}" presName="iconBgRect" presStyleLbl="bgShp" presStyleIdx="0" presStyleCnt="3"/>
      <dgm:spPr>
        <a:prstGeom prst="round2DiagRect">
          <a:avLst>
            <a:gd name="adj1" fmla="val 29727"/>
            <a:gd name="adj2" fmla="val 0"/>
          </a:avLst>
        </a:prstGeom>
      </dgm:spPr>
    </dgm:pt>
    <dgm:pt modelId="{E349EC83-2267-44E2-B46D-2A4DE0F0FFB4}" type="pres">
      <dgm:prSet presAssocID="{33B668C0-7F9D-4F7A-910A-F201CB14B54B}"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a:noFill/>
        </a:ln>
      </dgm:spPr>
      <dgm:extLst>
        <a:ext uri="{E40237B7-FDA0-4F09-8148-C483321AD2D9}">
          <dgm14:cNvPr xmlns:dgm14="http://schemas.microsoft.com/office/drawing/2010/diagram" id="0" name="" descr="Classroom"/>
        </a:ext>
      </dgm:extLst>
    </dgm:pt>
    <dgm:pt modelId="{6D09E9FD-B7ED-4B7A-AAB3-9029BFD4BF31}" type="pres">
      <dgm:prSet presAssocID="{33B668C0-7F9D-4F7A-910A-F201CB14B54B}" presName="spaceRect" presStyleCnt="0"/>
      <dgm:spPr/>
    </dgm:pt>
    <dgm:pt modelId="{C6080235-FF3A-4C2B-B85B-404BF0B0153E}" type="pres">
      <dgm:prSet presAssocID="{33B668C0-7F9D-4F7A-910A-F201CB14B54B}" presName="textRect" presStyleLbl="revTx" presStyleIdx="0" presStyleCnt="3">
        <dgm:presLayoutVars>
          <dgm:chMax val="1"/>
          <dgm:chPref val="1"/>
        </dgm:presLayoutVars>
      </dgm:prSet>
      <dgm:spPr/>
    </dgm:pt>
    <dgm:pt modelId="{6915F530-E3E4-44F9-95BC-95DA38274132}" type="pres">
      <dgm:prSet presAssocID="{A012A040-D433-4C5F-BF47-BD83EACF6DF2}" presName="sibTrans" presStyleCnt="0"/>
      <dgm:spPr/>
    </dgm:pt>
    <dgm:pt modelId="{EC0FBA0C-C3E1-4DA5-B7BD-A9C7714FB24C}" type="pres">
      <dgm:prSet presAssocID="{3F7E7B78-ABB3-45F6-8BBB-BFD30C50FB92}" presName="compNode" presStyleCnt="0"/>
      <dgm:spPr/>
    </dgm:pt>
    <dgm:pt modelId="{28B1FD83-177E-4BA5-895C-E9F1F8D53B61}" type="pres">
      <dgm:prSet presAssocID="{3F7E7B78-ABB3-45F6-8BBB-BFD30C50FB92}" presName="iconBgRect" presStyleLbl="bgShp" presStyleIdx="1" presStyleCnt="3"/>
      <dgm:spPr>
        <a:prstGeom prst="round2DiagRect">
          <a:avLst>
            <a:gd name="adj1" fmla="val 29727"/>
            <a:gd name="adj2" fmla="val 0"/>
          </a:avLst>
        </a:prstGeom>
      </dgm:spPr>
    </dgm:pt>
    <dgm:pt modelId="{2DA29D01-70A2-443F-A361-878B361D0718}" type="pres">
      <dgm:prSet presAssocID="{3F7E7B78-ABB3-45F6-8BBB-BFD30C50FB92}" presName="iconRect" presStyleLbl="nod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a:noFill/>
        </a:ln>
      </dgm:spPr>
      <dgm:extLst>
        <a:ext uri="{E40237B7-FDA0-4F09-8148-C483321AD2D9}">
          <dgm14:cNvPr xmlns:dgm14="http://schemas.microsoft.com/office/drawing/2010/diagram" id="0" name="" descr="Bar chart outline"/>
        </a:ext>
      </dgm:extLst>
    </dgm:pt>
    <dgm:pt modelId="{65623681-28D2-4A7F-8D87-4FEACE0DE064}" type="pres">
      <dgm:prSet presAssocID="{3F7E7B78-ABB3-45F6-8BBB-BFD30C50FB92}" presName="spaceRect" presStyleCnt="0"/>
      <dgm:spPr/>
    </dgm:pt>
    <dgm:pt modelId="{3A18E4CB-FBEB-4D40-B59C-0B67E68EE4ED}" type="pres">
      <dgm:prSet presAssocID="{3F7E7B78-ABB3-45F6-8BBB-BFD30C50FB92}" presName="textRect" presStyleLbl="revTx" presStyleIdx="1" presStyleCnt="3">
        <dgm:presLayoutVars>
          <dgm:chMax val="1"/>
          <dgm:chPref val="1"/>
        </dgm:presLayoutVars>
      </dgm:prSet>
      <dgm:spPr/>
    </dgm:pt>
    <dgm:pt modelId="{4218B494-8F4E-436B-BEAA-203A9D5CDF2D}" type="pres">
      <dgm:prSet presAssocID="{780CC4F1-04DB-4D00-A9D4-ECEA04373CA6}" presName="sibTrans" presStyleCnt="0"/>
      <dgm:spPr/>
    </dgm:pt>
    <dgm:pt modelId="{7632E27A-6035-4D3F-8D0C-7A3A14D2522B}" type="pres">
      <dgm:prSet presAssocID="{420F6690-43B6-4171-82B5-0E3B9E9E173B}" presName="compNode" presStyleCnt="0"/>
      <dgm:spPr/>
    </dgm:pt>
    <dgm:pt modelId="{4DD831DC-49E0-41F2-88C2-8E9B7135ECEB}" type="pres">
      <dgm:prSet presAssocID="{420F6690-43B6-4171-82B5-0E3B9E9E173B}" presName="iconBgRect" presStyleLbl="bgShp" presStyleIdx="2" presStyleCnt="3"/>
      <dgm:spPr>
        <a:prstGeom prst="round2DiagRect">
          <a:avLst>
            <a:gd name="adj1" fmla="val 29727"/>
            <a:gd name="adj2" fmla="val 0"/>
          </a:avLst>
        </a:prstGeom>
      </dgm:spPr>
    </dgm:pt>
    <dgm:pt modelId="{91E88A7F-5144-4069-85A2-B28E5B6B4945}" type="pres">
      <dgm:prSet presAssocID="{420F6690-43B6-4171-82B5-0E3B9E9E173B}"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a:noFill/>
        </a:ln>
      </dgm:spPr>
      <dgm:extLst>
        <a:ext uri="{E40237B7-FDA0-4F09-8148-C483321AD2D9}">
          <dgm14:cNvPr xmlns:dgm14="http://schemas.microsoft.com/office/drawing/2010/diagram" id="0" name="" descr="Check List"/>
        </a:ext>
      </dgm:extLst>
    </dgm:pt>
    <dgm:pt modelId="{E28D6F15-E1E4-4E17-B65C-A931C59A55EB}" type="pres">
      <dgm:prSet presAssocID="{420F6690-43B6-4171-82B5-0E3B9E9E173B}" presName="spaceRect" presStyleCnt="0"/>
      <dgm:spPr/>
    </dgm:pt>
    <dgm:pt modelId="{AA324E13-CA08-4EF7-ADBF-1D0E5E065FA5}" type="pres">
      <dgm:prSet presAssocID="{420F6690-43B6-4171-82B5-0E3B9E9E173B}" presName="textRect" presStyleLbl="revTx" presStyleIdx="2" presStyleCnt="3">
        <dgm:presLayoutVars>
          <dgm:chMax val="1"/>
          <dgm:chPref val="1"/>
        </dgm:presLayoutVars>
      </dgm:prSet>
      <dgm:spPr/>
    </dgm:pt>
  </dgm:ptLst>
  <dgm:cxnLst>
    <dgm:cxn modelId="{71B76F05-6AFA-4AFF-80B4-98DE81845F45}" type="presOf" srcId="{33B668C0-7F9D-4F7A-910A-F201CB14B54B}" destId="{C6080235-FF3A-4C2B-B85B-404BF0B0153E}" srcOrd="0" destOrd="0" presId="urn:microsoft.com/office/officeart/2018/5/layout/IconLeafLabelList"/>
    <dgm:cxn modelId="{303BED27-AEDA-4EE3-9ACE-A998FA0C64B3}" type="presOf" srcId="{E8060E9A-1927-48F6-A3F0-15365ACE19CE}" destId="{657CDC49-3B9E-4090-8C7F-211DFC01FF54}" srcOrd="0" destOrd="0" presId="urn:microsoft.com/office/officeart/2018/5/layout/IconLeafLabelList"/>
    <dgm:cxn modelId="{539FD13E-D0DC-4BAE-81C0-60EA298DCECF}" srcId="{E8060E9A-1927-48F6-A3F0-15365ACE19CE}" destId="{33B668C0-7F9D-4F7A-910A-F201CB14B54B}" srcOrd="0" destOrd="0" parTransId="{4F8DB52A-B124-4642-AACE-DEDF4715E59B}" sibTransId="{A012A040-D433-4C5F-BF47-BD83EACF6DF2}"/>
    <dgm:cxn modelId="{CE58E75E-3849-47BE-8275-5D0199B3BA7B}" srcId="{E8060E9A-1927-48F6-A3F0-15365ACE19CE}" destId="{420F6690-43B6-4171-82B5-0E3B9E9E173B}" srcOrd="2" destOrd="0" parTransId="{19F7D6D1-2AE0-456C-B267-21A79F8E43D1}" sibTransId="{313B33A3-0363-48A7-A943-656E9851128B}"/>
    <dgm:cxn modelId="{855064BF-178C-48A8-B8E8-C8D4436E6E21}" srcId="{E8060E9A-1927-48F6-A3F0-15365ACE19CE}" destId="{3F7E7B78-ABB3-45F6-8BBB-BFD30C50FB92}" srcOrd="1" destOrd="0" parTransId="{25254C0D-4647-45D2-8307-153B179B13A7}" sibTransId="{780CC4F1-04DB-4D00-A9D4-ECEA04373CA6}"/>
    <dgm:cxn modelId="{5D3931C2-9E72-484A-AE00-0F43C64B505B}" type="presOf" srcId="{420F6690-43B6-4171-82B5-0E3B9E9E173B}" destId="{AA324E13-CA08-4EF7-ADBF-1D0E5E065FA5}" srcOrd="0" destOrd="0" presId="urn:microsoft.com/office/officeart/2018/5/layout/IconLeafLabelList"/>
    <dgm:cxn modelId="{F16737E2-4AEA-476E-BB83-A0A5A8E3F908}" type="presOf" srcId="{3F7E7B78-ABB3-45F6-8BBB-BFD30C50FB92}" destId="{3A18E4CB-FBEB-4D40-B59C-0B67E68EE4ED}" srcOrd="0" destOrd="0" presId="urn:microsoft.com/office/officeart/2018/5/layout/IconLeafLabelList"/>
    <dgm:cxn modelId="{17B9A963-0900-4CEA-83C5-7861C263E540}" type="presParOf" srcId="{657CDC49-3B9E-4090-8C7F-211DFC01FF54}" destId="{9596BEEF-9960-4289-A58B-F53B74F8024C}" srcOrd="0" destOrd="0" presId="urn:microsoft.com/office/officeart/2018/5/layout/IconLeafLabelList"/>
    <dgm:cxn modelId="{D792A6E1-537B-4210-BDEB-786A098DEBAB}" type="presParOf" srcId="{9596BEEF-9960-4289-A58B-F53B74F8024C}" destId="{82076FBD-B28C-4449-B2DD-4FE1A74091E1}" srcOrd="0" destOrd="0" presId="urn:microsoft.com/office/officeart/2018/5/layout/IconLeafLabelList"/>
    <dgm:cxn modelId="{0F3CE9FE-FEB7-4AE1-BBA7-BAC805875530}" type="presParOf" srcId="{9596BEEF-9960-4289-A58B-F53B74F8024C}" destId="{E349EC83-2267-44E2-B46D-2A4DE0F0FFB4}" srcOrd="1" destOrd="0" presId="urn:microsoft.com/office/officeart/2018/5/layout/IconLeafLabelList"/>
    <dgm:cxn modelId="{32E0DFD9-716A-4202-A80F-6C56DAB2FDAD}" type="presParOf" srcId="{9596BEEF-9960-4289-A58B-F53B74F8024C}" destId="{6D09E9FD-B7ED-4B7A-AAB3-9029BFD4BF31}" srcOrd="2" destOrd="0" presId="urn:microsoft.com/office/officeart/2018/5/layout/IconLeafLabelList"/>
    <dgm:cxn modelId="{32F2B910-1FAB-4461-BDA3-C96C5B3AAD4B}" type="presParOf" srcId="{9596BEEF-9960-4289-A58B-F53B74F8024C}" destId="{C6080235-FF3A-4C2B-B85B-404BF0B0153E}" srcOrd="3" destOrd="0" presId="urn:microsoft.com/office/officeart/2018/5/layout/IconLeafLabelList"/>
    <dgm:cxn modelId="{A81947FC-E405-410B-A44D-A8D6BBE44D43}" type="presParOf" srcId="{657CDC49-3B9E-4090-8C7F-211DFC01FF54}" destId="{6915F530-E3E4-44F9-95BC-95DA38274132}" srcOrd="1" destOrd="0" presId="urn:microsoft.com/office/officeart/2018/5/layout/IconLeafLabelList"/>
    <dgm:cxn modelId="{9ED4EEF5-43A9-40E0-B9C6-7E8922856545}" type="presParOf" srcId="{657CDC49-3B9E-4090-8C7F-211DFC01FF54}" destId="{EC0FBA0C-C3E1-4DA5-B7BD-A9C7714FB24C}" srcOrd="2" destOrd="0" presId="urn:microsoft.com/office/officeart/2018/5/layout/IconLeafLabelList"/>
    <dgm:cxn modelId="{8C177156-1F70-43C3-81C1-9CECD7C9D2B8}" type="presParOf" srcId="{EC0FBA0C-C3E1-4DA5-B7BD-A9C7714FB24C}" destId="{28B1FD83-177E-4BA5-895C-E9F1F8D53B61}" srcOrd="0" destOrd="0" presId="urn:microsoft.com/office/officeart/2018/5/layout/IconLeafLabelList"/>
    <dgm:cxn modelId="{EEA66E1B-5963-4E7A-8B7B-7B7A54CBC945}" type="presParOf" srcId="{EC0FBA0C-C3E1-4DA5-B7BD-A9C7714FB24C}" destId="{2DA29D01-70A2-443F-A361-878B361D0718}" srcOrd="1" destOrd="0" presId="urn:microsoft.com/office/officeart/2018/5/layout/IconLeafLabelList"/>
    <dgm:cxn modelId="{CEE11BAD-820B-42A0-8E17-1439CF1247C7}" type="presParOf" srcId="{EC0FBA0C-C3E1-4DA5-B7BD-A9C7714FB24C}" destId="{65623681-28D2-4A7F-8D87-4FEACE0DE064}" srcOrd="2" destOrd="0" presId="urn:microsoft.com/office/officeart/2018/5/layout/IconLeafLabelList"/>
    <dgm:cxn modelId="{0851F6C2-95FC-4EB8-BEF4-AE0F99FAE8E2}" type="presParOf" srcId="{EC0FBA0C-C3E1-4DA5-B7BD-A9C7714FB24C}" destId="{3A18E4CB-FBEB-4D40-B59C-0B67E68EE4ED}" srcOrd="3" destOrd="0" presId="urn:microsoft.com/office/officeart/2018/5/layout/IconLeafLabelList"/>
    <dgm:cxn modelId="{3848187E-7A60-4710-8EE6-C10FBC4B11F8}" type="presParOf" srcId="{657CDC49-3B9E-4090-8C7F-211DFC01FF54}" destId="{4218B494-8F4E-436B-BEAA-203A9D5CDF2D}" srcOrd="3" destOrd="0" presId="urn:microsoft.com/office/officeart/2018/5/layout/IconLeafLabelList"/>
    <dgm:cxn modelId="{28B75ED7-0D1E-4D34-89EC-0FD24220B633}" type="presParOf" srcId="{657CDC49-3B9E-4090-8C7F-211DFC01FF54}" destId="{7632E27A-6035-4D3F-8D0C-7A3A14D2522B}" srcOrd="4" destOrd="0" presId="urn:microsoft.com/office/officeart/2018/5/layout/IconLeafLabelList"/>
    <dgm:cxn modelId="{1B567607-D93D-40F8-A88E-5CACC7C5C192}" type="presParOf" srcId="{7632E27A-6035-4D3F-8D0C-7A3A14D2522B}" destId="{4DD831DC-49E0-41F2-88C2-8E9B7135ECEB}" srcOrd="0" destOrd="0" presId="urn:microsoft.com/office/officeart/2018/5/layout/IconLeafLabelList"/>
    <dgm:cxn modelId="{9B1B43AA-CFD8-4DC0-A80C-71ECD25E3345}" type="presParOf" srcId="{7632E27A-6035-4D3F-8D0C-7A3A14D2522B}" destId="{91E88A7F-5144-4069-85A2-B28E5B6B4945}" srcOrd="1" destOrd="0" presId="urn:microsoft.com/office/officeart/2018/5/layout/IconLeafLabelList"/>
    <dgm:cxn modelId="{5475665B-6DF8-4090-B7F0-3EB8740F136C}" type="presParOf" srcId="{7632E27A-6035-4D3F-8D0C-7A3A14D2522B}" destId="{E28D6F15-E1E4-4E17-B65C-A931C59A55EB}" srcOrd="2" destOrd="0" presId="urn:microsoft.com/office/officeart/2018/5/layout/IconLeafLabelList"/>
    <dgm:cxn modelId="{EEEC311C-DA0A-42A7-A558-51087FE75A9A}" type="presParOf" srcId="{7632E27A-6035-4D3F-8D0C-7A3A14D2522B}" destId="{AA324E13-CA08-4EF7-ADBF-1D0E5E065FA5}" srcOrd="3" destOrd="0" presId="urn:microsoft.com/office/officeart/2018/5/layout/IconLeafLabel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9A6B54CA-6A01-473B-BF86-EAB3C6586AD7}" type="doc">
      <dgm:prSet loTypeId="urn:microsoft.com/office/officeart/2005/8/layout/process4" loCatId="process" qsTypeId="urn:microsoft.com/office/officeart/2005/8/quickstyle/simple1" qsCatId="simple" csTypeId="urn:microsoft.com/office/officeart/2005/8/colors/accent1_2" csCatId="accent1"/>
      <dgm:spPr/>
      <dgm:t>
        <a:bodyPr/>
        <a:lstStyle/>
        <a:p>
          <a:endParaRPr lang="en-US"/>
        </a:p>
      </dgm:t>
    </dgm:pt>
    <dgm:pt modelId="{0FDBF663-79B4-477A-A5AA-BB915AB7E39D}">
      <dgm:prSet/>
      <dgm:spPr/>
      <dgm:t>
        <a:bodyPr/>
        <a:lstStyle/>
        <a:p>
          <a:r>
            <a:rPr lang="en-US"/>
            <a:t>OSPI Report Card provides data on positive attendance, or 69.7% of students achieved regular attendance.</a:t>
          </a:r>
        </a:p>
      </dgm:t>
    </dgm:pt>
    <dgm:pt modelId="{1799906B-D213-4530-BF8C-93F67401F28E}" type="parTrans" cxnId="{9EE20098-96E7-4B19-BAEB-F13C8E3986C1}">
      <dgm:prSet/>
      <dgm:spPr/>
      <dgm:t>
        <a:bodyPr/>
        <a:lstStyle/>
        <a:p>
          <a:endParaRPr lang="en-US"/>
        </a:p>
      </dgm:t>
    </dgm:pt>
    <dgm:pt modelId="{A8782474-B0C9-4025-B906-012E87928E84}" type="sibTrans" cxnId="{9EE20098-96E7-4B19-BAEB-F13C8E3986C1}">
      <dgm:prSet/>
      <dgm:spPr/>
      <dgm:t>
        <a:bodyPr/>
        <a:lstStyle/>
        <a:p>
          <a:endParaRPr lang="en-US"/>
        </a:p>
      </dgm:t>
    </dgm:pt>
    <dgm:pt modelId="{ABCF3EC4-83D9-4DC3-9F89-6170E20583B7}">
      <dgm:prSet/>
      <dgm:spPr/>
      <dgm:t>
        <a:bodyPr/>
        <a:lstStyle/>
        <a:p>
          <a:r>
            <a:rPr lang="en-US"/>
            <a:t>Washington state 30.3% of students were chronically absent.</a:t>
          </a:r>
        </a:p>
      </dgm:t>
    </dgm:pt>
    <dgm:pt modelId="{64C5AF0C-2A28-4181-A020-D2DBB9B6A77D}" type="parTrans" cxnId="{B5F9C643-721D-426C-85D0-9FB553ABAA09}">
      <dgm:prSet/>
      <dgm:spPr/>
      <dgm:t>
        <a:bodyPr/>
        <a:lstStyle/>
        <a:p>
          <a:endParaRPr lang="en-US"/>
        </a:p>
      </dgm:t>
    </dgm:pt>
    <dgm:pt modelId="{FB983BBF-DA1F-40A0-894F-E425D4136A56}" type="sibTrans" cxnId="{B5F9C643-721D-426C-85D0-9FB553ABAA09}">
      <dgm:prSet/>
      <dgm:spPr/>
      <dgm:t>
        <a:bodyPr/>
        <a:lstStyle/>
        <a:p>
          <a:endParaRPr lang="en-US"/>
        </a:p>
      </dgm:t>
    </dgm:pt>
    <dgm:pt modelId="{30C94C6D-120C-4A88-8041-226F81BEBCAC}">
      <dgm:prSet/>
      <dgm:spPr/>
      <dgm:t>
        <a:bodyPr/>
        <a:lstStyle/>
        <a:p>
          <a:r>
            <a:rPr lang="en-US"/>
            <a:t>Add your school district data</a:t>
          </a:r>
        </a:p>
      </dgm:t>
    </dgm:pt>
    <dgm:pt modelId="{BE26DBD3-1EC0-49FF-8692-867CE942DA10}" type="parTrans" cxnId="{E5784B9C-FB37-4AEE-8CA4-626DD6A69692}">
      <dgm:prSet/>
      <dgm:spPr/>
      <dgm:t>
        <a:bodyPr/>
        <a:lstStyle/>
        <a:p>
          <a:endParaRPr lang="en-US"/>
        </a:p>
      </dgm:t>
    </dgm:pt>
    <dgm:pt modelId="{CD456414-B7C0-4D74-B945-8EE98BB8C637}" type="sibTrans" cxnId="{E5784B9C-FB37-4AEE-8CA4-626DD6A69692}">
      <dgm:prSet/>
      <dgm:spPr/>
      <dgm:t>
        <a:bodyPr/>
        <a:lstStyle/>
        <a:p>
          <a:endParaRPr lang="en-US"/>
        </a:p>
      </dgm:t>
    </dgm:pt>
    <dgm:pt modelId="{3955E10A-C7FC-4E0A-9813-F640C59BCD76}" type="pres">
      <dgm:prSet presAssocID="{9A6B54CA-6A01-473B-BF86-EAB3C6586AD7}" presName="Name0" presStyleCnt="0">
        <dgm:presLayoutVars>
          <dgm:dir/>
          <dgm:animLvl val="lvl"/>
          <dgm:resizeHandles val="exact"/>
        </dgm:presLayoutVars>
      </dgm:prSet>
      <dgm:spPr/>
    </dgm:pt>
    <dgm:pt modelId="{44EA9846-645E-4DA7-95F7-B9B9409013B1}" type="pres">
      <dgm:prSet presAssocID="{30C94C6D-120C-4A88-8041-226F81BEBCAC}" presName="boxAndChildren" presStyleCnt="0"/>
      <dgm:spPr/>
    </dgm:pt>
    <dgm:pt modelId="{9C6A2768-4615-44A1-B6C5-ACDA097117A2}" type="pres">
      <dgm:prSet presAssocID="{30C94C6D-120C-4A88-8041-226F81BEBCAC}" presName="parentTextBox" presStyleLbl="node1" presStyleIdx="0" presStyleCnt="3"/>
      <dgm:spPr/>
    </dgm:pt>
    <dgm:pt modelId="{6B966300-EDD4-4B99-B9E3-8E3C7289BEF6}" type="pres">
      <dgm:prSet presAssocID="{FB983BBF-DA1F-40A0-894F-E425D4136A56}" presName="sp" presStyleCnt="0"/>
      <dgm:spPr/>
    </dgm:pt>
    <dgm:pt modelId="{A5067035-7BED-4377-883E-A946A2028D7A}" type="pres">
      <dgm:prSet presAssocID="{ABCF3EC4-83D9-4DC3-9F89-6170E20583B7}" presName="arrowAndChildren" presStyleCnt="0"/>
      <dgm:spPr/>
    </dgm:pt>
    <dgm:pt modelId="{503C0FD5-3C92-49D4-A154-DACFB3F0CF82}" type="pres">
      <dgm:prSet presAssocID="{ABCF3EC4-83D9-4DC3-9F89-6170E20583B7}" presName="parentTextArrow" presStyleLbl="node1" presStyleIdx="1" presStyleCnt="3"/>
      <dgm:spPr/>
    </dgm:pt>
    <dgm:pt modelId="{74C13E2A-BE64-4E5E-9367-528C08D40222}" type="pres">
      <dgm:prSet presAssocID="{A8782474-B0C9-4025-B906-012E87928E84}" presName="sp" presStyleCnt="0"/>
      <dgm:spPr/>
    </dgm:pt>
    <dgm:pt modelId="{4DBF161D-BC80-4D95-806D-EFA7D5984009}" type="pres">
      <dgm:prSet presAssocID="{0FDBF663-79B4-477A-A5AA-BB915AB7E39D}" presName="arrowAndChildren" presStyleCnt="0"/>
      <dgm:spPr/>
    </dgm:pt>
    <dgm:pt modelId="{CEC78595-DD05-475A-858D-6612D8B16616}" type="pres">
      <dgm:prSet presAssocID="{0FDBF663-79B4-477A-A5AA-BB915AB7E39D}" presName="parentTextArrow" presStyleLbl="node1" presStyleIdx="2" presStyleCnt="3"/>
      <dgm:spPr/>
    </dgm:pt>
  </dgm:ptLst>
  <dgm:cxnLst>
    <dgm:cxn modelId="{B5F9C643-721D-426C-85D0-9FB553ABAA09}" srcId="{9A6B54CA-6A01-473B-BF86-EAB3C6586AD7}" destId="{ABCF3EC4-83D9-4DC3-9F89-6170E20583B7}" srcOrd="1" destOrd="0" parTransId="{64C5AF0C-2A28-4181-A020-D2DBB9B6A77D}" sibTransId="{FB983BBF-DA1F-40A0-894F-E425D4136A56}"/>
    <dgm:cxn modelId="{D3C53C92-A71C-44F6-8494-0B1C6A2884F9}" type="presOf" srcId="{30C94C6D-120C-4A88-8041-226F81BEBCAC}" destId="{9C6A2768-4615-44A1-B6C5-ACDA097117A2}" srcOrd="0" destOrd="0" presId="urn:microsoft.com/office/officeart/2005/8/layout/process4"/>
    <dgm:cxn modelId="{9EE20098-96E7-4B19-BAEB-F13C8E3986C1}" srcId="{9A6B54CA-6A01-473B-BF86-EAB3C6586AD7}" destId="{0FDBF663-79B4-477A-A5AA-BB915AB7E39D}" srcOrd="0" destOrd="0" parTransId="{1799906B-D213-4530-BF8C-93F67401F28E}" sibTransId="{A8782474-B0C9-4025-B906-012E87928E84}"/>
    <dgm:cxn modelId="{E5784B9C-FB37-4AEE-8CA4-626DD6A69692}" srcId="{9A6B54CA-6A01-473B-BF86-EAB3C6586AD7}" destId="{30C94C6D-120C-4A88-8041-226F81BEBCAC}" srcOrd="2" destOrd="0" parTransId="{BE26DBD3-1EC0-49FF-8692-867CE942DA10}" sibTransId="{CD456414-B7C0-4D74-B945-8EE98BB8C637}"/>
    <dgm:cxn modelId="{63EDDCCC-3D4A-4B78-984D-573DC5FC21EF}" type="presOf" srcId="{9A6B54CA-6A01-473B-BF86-EAB3C6586AD7}" destId="{3955E10A-C7FC-4E0A-9813-F640C59BCD76}" srcOrd="0" destOrd="0" presId="urn:microsoft.com/office/officeart/2005/8/layout/process4"/>
    <dgm:cxn modelId="{8CCFF6D7-B310-4D65-9A89-E613206742BA}" type="presOf" srcId="{0FDBF663-79B4-477A-A5AA-BB915AB7E39D}" destId="{CEC78595-DD05-475A-858D-6612D8B16616}" srcOrd="0" destOrd="0" presId="urn:microsoft.com/office/officeart/2005/8/layout/process4"/>
    <dgm:cxn modelId="{39ADE3F1-45D9-410F-B46E-4DF16F54133B}" type="presOf" srcId="{ABCF3EC4-83D9-4DC3-9F89-6170E20583B7}" destId="{503C0FD5-3C92-49D4-A154-DACFB3F0CF82}" srcOrd="0" destOrd="0" presId="urn:microsoft.com/office/officeart/2005/8/layout/process4"/>
    <dgm:cxn modelId="{09DE08E5-1A90-4001-8221-DBEF69B59423}" type="presParOf" srcId="{3955E10A-C7FC-4E0A-9813-F640C59BCD76}" destId="{44EA9846-645E-4DA7-95F7-B9B9409013B1}" srcOrd="0" destOrd="0" presId="urn:microsoft.com/office/officeart/2005/8/layout/process4"/>
    <dgm:cxn modelId="{6606BBC3-37E4-4EB7-925F-48E3EC950B49}" type="presParOf" srcId="{44EA9846-645E-4DA7-95F7-B9B9409013B1}" destId="{9C6A2768-4615-44A1-B6C5-ACDA097117A2}" srcOrd="0" destOrd="0" presId="urn:microsoft.com/office/officeart/2005/8/layout/process4"/>
    <dgm:cxn modelId="{B7511A65-C416-45BA-AE2F-884D6212D709}" type="presParOf" srcId="{3955E10A-C7FC-4E0A-9813-F640C59BCD76}" destId="{6B966300-EDD4-4B99-B9E3-8E3C7289BEF6}" srcOrd="1" destOrd="0" presId="urn:microsoft.com/office/officeart/2005/8/layout/process4"/>
    <dgm:cxn modelId="{691C81DB-C1C6-40A8-9492-DCCE9B5E05AB}" type="presParOf" srcId="{3955E10A-C7FC-4E0A-9813-F640C59BCD76}" destId="{A5067035-7BED-4377-883E-A946A2028D7A}" srcOrd="2" destOrd="0" presId="urn:microsoft.com/office/officeart/2005/8/layout/process4"/>
    <dgm:cxn modelId="{702A749D-5700-4AFA-9A15-A6601B26057D}" type="presParOf" srcId="{A5067035-7BED-4377-883E-A946A2028D7A}" destId="{503C0FD5-3C92-49D4-A154-DACFB3F0CF82}" srcOrd="0" destOrd="0" presId="urn:microsoft.com/office/officeart/2005/8/layout/process4"/>
    <dgm:cxn modelId="{4ADA1B2F-217E-436F-879C-35E5A9CA842A}" type="presParOf" srcId="{3955E10A-C7FC-4E0A-9813-F640C59BCD76}" destId="{74C13E2A-BE64-4E5E-9367-528C08D40222}" srcOrd="3" destOrd="0" presId="urn:microsoft.com/office/officeart/2005/8/layout/process4"/>
    <dgm:cxn modelId="{E706F1CF-2713-4571-B215-DBFC6F711AD4}" type="presParOf" srcId="{3955E10A-C7FC-4E0A-9813-F640C59BCD76}" destId="{4DBF161D-BC80-4D95-806D-EFA7D5984009}" srcOrd="4" destOrd="0" presId="urn:microsoft.com/office/officeart/2005/8/layout/process4"/>
    <dgm:cxn modelId="{45E8BA87-6029-4BF1-B3BD-8E13AF0C3C43}" type="presParOf" srcId="{4DBF161D-BC80-4D95-806D-EFA7D5984009}" destId="{CEC78595-DD05-475A-858D-6612D8B16616}" srcOrd="0" destOrd="0" presId="urn:microsoft.com/office/officeart/2005/8/layout/process4"/>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8F2A938-1EB8-4B9E-A97A-14131AB9AB66}">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F5D9DB0-5E45-4816-9DE1-634D91197084}">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purpose of the Becca Law is to provide a safety net for youth and to prevent students from disengaging from school. It is not intended to punish students for past absences.</a:t>
          </a:r>
        </a:p>
      </dsp:txBody>
      <dsp:txXfrm>
        <a:off x="608661" y="692298"/>
        <a:ext cx="4508047" cy="2799040"/>
      </dsp:txXfrm>
    </dsp:sp>
    <dsp:sp modelId="{010D3523-DDDF-4540-AB84-9C16D9965CC8}">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66712FC-D225-4196-B31F-9B5A4A8372B2}">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83820" tIns="83820" rIns="83820" bIns="83820" numCol="1" spcCol="1270" anchor="ctr" anchorCtr="0">
          <a:noAutofit/>
        </a:bodyPr>
        <a:lstStyle/>
        <a:p>
          <a:pPr marL="0" lvl="0" indent="0" algn="ctr" defTabSz="977900">
            <a:lnSpc>
              <a:spcPct val="90000"/>
            </a:lnSpc>
            <a:spcBef>
              <a:spcPct val="0"/>
            </a:spcBef>
            <a:spcAft>
              <a:spcPct val="35000"/>
            </a:spcAft>
            <a:buNone/>
          </a:pPr>
          <a:r>
            <a:rPr lang="en-US" sz="2200" kern="1200"/>
            <a:t>The Compulsory Attendance laws are a tool for early detection and intervention for youth at risk of disengaging. The goal is to provide intentional supports for youth to reengage them with their education, address barriers to attendance, and increase access to opportunities. </a:t>
          </a:r>
        </a:p>
      </dsp:txBody>
      <dsp:txXfrm>
        <a:off x="6331365" y="692298"/>
        <a:ext cx="4508047" cy="2799040"/>
      </dsp:txXfrm>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549C7EB-02C0-404D-95FC-468F27EB15AD}">
      <dsp:nvSpPr>
        <dsp:cNvPr id="0" name=""/>
        <dsp:cNvSpPr/>
      </dsp:nvSpPr>
      <dsp:spPr>
        <a:xfrm>
          <a:off x="0" y="8768"/>
          <a:ext cx="6655472" cy="1869660"/>
        </a:xfrm>
        <a:prstGeom prst="roundRect">
          <a:avLst/>
        </a:prstGeom>
        <a:solidFill>
          <a:schemeClr val="accent3">
            <a:shade val="80000"/>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b="0" kern="1200" baseline="0"/>
            <a:t>Regular Attendance 70%</a:t>
          </a:r>
          <a:endParaRPr lang="en-US" sz="4700" b="0" kern="1200"/>
        </a:p>
      </dsp:txBody>
      <dsp:txXfrm>
        <a:off x="91269" y="100037"/>
        <a:ext cx="6472934" cy="1687122"/>
      </dsp:txXfrm>
    </dsp:sp>
    <dsp:sp modelId="{F0AFC013-9126-4858-B0CC-5EA4BFFDD990}">
      <dsp:nvSpPr>
        <dsp:cNvPr id="0" name=""/>
        <dsp:cNvSpPr/>
      </dsp:nvSpPr>
      <dsp:spPr>
        <a:xfrm>
          <a:off x="0" y="2013788"/>
          <a:ext cx="6655472" cy="1869660"/>
        </a:xfrm>
        <a:prstGeom prst="roundRect">
          <a:avLst/>
        </a:prstGeom>
        <a:solidFill>
          <a:schemeClr val="accent3">
            <a:shade val="80000"/>
            <a:hueOff val="-257998"/>
            <a:satOff val="-52986"/>
            <a:lumOff val="39763"/>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9070" tIns="179070" rIns="179070" bIns="179070" numCol="1" spcCol="1270" anchor="ctr" anchorCtr="0">
          <a:noAutofit/>
        </a:bodyPr>
        <a:lstStyle/>
        <a:p>
          <a:pPr marL="0" lvl="0" indent="0" algn="l" defTabSz="2089150">
            <a:lnSpc>
              <a:spcPct val="90000"/>
            </a:lnSpc>
            <a:spcBef>
              <a:spcPct val="0"/>
            </a:spcBef>
            <a:spcAft>
              <a:spcPct val="35000"/>
            </a:spcAft>
            <a:buNone/>
          </a:pPr>
          <a:r>
            <a:rPr lang="en-US" sz="4700" b="0" kern="1200" baseline="0"/>
            <a:t>Chronic Absence 30%</a:t>
          </a:r>
          <a:endParaRPr lang="en-US" sz="4700" b="0" kern="1200"/>
        </a:p>
      </dsp:txBody>
      <dsp:txXfrm>
        <a:off x="91269" y="2105057"/>
        <a:ext cx="6472934" cy="1687122"/>
      </dsp:txXfrm>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0F0B825-605F-41CB-B2E5-14924165BF84}">
      <dsp:nvSpPr>
        <dsp:cNvPr id="0" name=""/>
        <dsp:cNvSpPr/>
      </dsp:nvSpPr>
      <dsp:spPr>
        <a:xfrm>
          <a:off x="9353920" y="1405930"/>
          <a:ext cx="91440" cy="643860"/>
        </a:xfrm>
        <a:custGeom>
          <a:avLst/>
          <a:gdLst/>
          <a:ahLst/>
          <a:cxnLst/>
          <a:rect l="0" t="0" r="0" b="0"/>
          <a:pathLst>
            <a:path>
              <a:moveTo>
                <a:pt x="45720" y="0"/>
              </a:moveTo>
              <a:lnTo>
                <a:pt x="45720" y="64386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F288E118-541F-46C5-B596-D8411488C61E}">
      <dsp:nvSpPr>
        <dsp:cNvPr id="0" name=""/>
        <dsp:cNvSpPr/>
      </dsp:nvSpPr>
      <dsp:spPr>
        <a:xfrm>
          <a:off x="5340923" y="1405930"/>
          <a:ext cx="1352905" cy="643860"/>
        </a:xfrm>
        <a:custGeom>
          <a:avLst/>
          <a:gdLst/>
          <a:ahLst/>
          <a:cxnLst/>
          <a:rect l="0" t="0" r="0" b="0"/>
          <a:pathLst>
            <a:path>
              <a:moveTo>
                <a:pt x="0" y="0"/>
              </a:moveTo>
              <a:lnTo>
                <a:pt x="0" y="438771"/>
              </a:lnTo>
              <a:lnTo>
                <a:pt x="1352905" y="438771"/>
              </a:lnTo>
              <a:lnTo>
                <a:pt x="1352905" y="64386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7DF53FBE-A021-43C5-BAD3-258D9DFC1939}">
      <dsp:nvSpPr>
        <dsp:cNvPr id="0" name=""/>
        <dsp:cNvSpPr/>
      </dsp:nvSpPr>
      <dsp:spPr>
        <a:xfrm>
          <a:off x="3988017" y="1405930"/>
          <a:ext cx="1352905" cy="643860"/>
        </a:xfrm>
        <a:custGeom>
          <a:avLst/>
          <a:gdLst/>
          <a:ahLst/>
          <a:cxnLst/>
          <a:rect l="0" t="0" r="0" b="0"/>
          <a:pathLst>
            <a:path>
              <a:moveTo>
                <a:pt x="1352905" y="0"/>
              </a:moveTo>
              <a:lnTo>
                <a:pt x="1352905" y="438771"/>
              </a:lnTo>
              <a:lnTo>
                <a:pt x="0" y="438771"/>
              </a:lnTo>
              <a:lnTo>
                <a:pt x="0" y="64386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578346EC-E4D1-4EDC-B651-136193AFAFAF}">
      <dsp:nvSpPr>
        <dsp:cNvPr id="0" name=""/>
        <dsp:cNvSpPr/>
      </dsp:nvSpPr>
      <dsp:spPr>
        <a:xfrm>
          <a:off x="1236485" y="1405930"/>
          <a:ext cx="91440" cy="643860"/>
        </a:xfrm>
        <a:custGeom>
          <a:avLst/>
          <a:gdLst/>
          <a:ahLst/>
          <a:cxnLst/>
          <a:rect l="0" t="0" r="0" b="0"/>
          <a:pathLst>
            <a:path>
              <a:moveTo>
                <a:pt x="45720" y="0"/>
              </a:moveTo>
              <a:lnTo>
                <a:pt x="45720" y="643860"/>
              </a:lnTo>
            </a:path>
          </a:pathLst>
        </a:custGeom>
        <a:noFill/>
        <a:ln w="1905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26915CC-B8B3-48A0-AE8A-23CAC5080104}">
      <dsp:nvSpPr>
        <dsp:cNvPr id="0" name=""/>
        <dsp:cNvSpPr/>
      </dsp:nvSpPr>
      <dsp:spPr>
        <a:xfrm>
          <a:off x="175282" y="138"/>
          <a:ext cx="2213845" cy="1405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925CA6F-886F-4B7B-9090-FF0328DE723A}">
      <dsp:nvSpPr>
        <dsp:cNvPr id="0" name=""/>
        <dsp:cNvSpPr/>
      </dsp:nvSpPr>
      <dsp:spPr>
        <a:xfrm>
          <a:off x="421265" y="233822"/>
          <a:ext cx="2213845" cy="14057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Access</a:t>
          </a:r>
        </a:p>
      </dsp:txBody>
      <dsp:txXfrm>
        <a:off x="462439" y="274996"/>
        <a:ext cx="2131497" cy="1323444"/>
      </dsp:txXfrm>
    </dsp:sp>
    <dsp:sp modelId="{40B7B502-9EF4-429C-B1FC-BD289F0BEAC7}">
      <dsp:nvSpPr>
        <dsp:cNvPr id="0" name=""/>
        <dsp:cNvSpPr/>
      </dsp:nvSpPr>
      <dsp:spPr>
        <a:xfrm>
          <a:off x="175282" y="2049790"/>
          <a:ext cx="2213845" cy="1405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61598EEF-900C-4029-B092-83738E794245}">
      <dsp:nvSpPr>
        <dsp:cNvPr id="0" name=""/>
        <dsp:cNvSpPr/>
      </dsp:nvSpPr>
      <dsp:spPr>
        <a:xfrm>
          <a:off x="421265" y="2283474"/>
          <a:ext cx="2213845" cy="14057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Broadening access to democratize data</a:t>
          </a:r>
        </a:p>
      </dsp:txBody>
      <dsp:txXfrm>
        <a:off x="462439" y="2324648"/>
        <a:ext cx="2131497" cy="1323444"/>
      </dsp:txXfrm>
    </dsp:sp>
    <dsp:sp modelId="{00EDA9EE-99AC-42FA-8DD3-C766B841B726}">
      <dsp:nvSpPr>
        <dsp:cNvPr id="0" name=""/>
        <dsp:cNvSpPr/>
      </dsp:nvSpPr>
      <dsp:spPr>
        <a:xfrm>
          <a:off x="4234000" y="138"/>
          <a:ext cx="2213845" cy="1405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95BEF48-692A-4C33-A1BA-1C83CD6BBBC2}">
      <dsp:nvSpPr>
        <dsp:cNvPr id="0" name=""/>
        <dsp:cNvSpPr/>
      </dsp:nvSpPr>
      <dsp:spPr>
        <a:xfrm>
          <a:off x="4479983" y="233822"/>
          <a:ext cx="2213845" cy="14057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Analysis &amp; Sense-making</a:t>
          </a:r>
        </a:p>
      </dsp:txBody>
      <dsp:txXfrm>
        <a:off x="4521157" y="274996"/>
        <a:ext cx="2131497" cy="1323444"/>
      </dsp:txXfrm>
    </dsp:sp>
    <dsp:sp modelId="{5E816338-0753-47E0-BAA0-72162FE8F5D5}">
      <dsp:nvSpPr>
        <dsp:cNvPr id="0" name=""/>
        <dsp:cNvSpPr/>
      </dsp:nvSpPr>
      <dsp:spPr>
        <a:xfrm>
          <a:off x="2881094" y="2049790"/>
          <a:ext cx="2213845" cy="1405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F9CBA03-D212-4A2A-AB3B-32031A0BCBEB}">
      <dsp:nvSpPr>
        <dsp:cNvPr id="0" name=""/>
        <dsp:cNvSpPr/>
      </dsp:nvSpPr>
      <dsp:spPr>
        <a:xfrm>
          <a:off x="3127077" y="2283474"/>
          <a:ext cx="2213845" cy="14057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Know the levels: coarse to fine </a:t>
          </a:r>
        </a:p>
      </dsp:txBody>
      <dsp:txXfrm>
        <a:off x="3168251" y="2324648"/>
        <a:ext cx="2131497" cy="1323444"/>
      </dsp:txXfrm>
    </dsp:sp>
    <dsp:sp modelId="{051A8FA7-4D14-4E0B-8ECB-D46D41DF4866}">
      <dsp:nvSpPr>
        <dsp:cNvPr id="0" name=""/>
        <dsp:cNvSpPr/>
      </dsp:nvSpPr>
      <dsp:spPr>
        <a:xfrm>
          <a:off x="5586905" y="2049790"/>
          <a:ext cx="2213845" cy="1405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28BC8AB-3E8E-4711-8EC1-8619FCBF8189}">
      <dsp:nvSpPr>
        <dsp:cNvPr id="0" name=""/>
        <dsp:cNvSpPr/>
      </dsp:nvSpPr>
      <dsp:spPr>
        <a:xfrm>
          <a:off x="5832888" y="2283474"/>
          <a:ext cx="2213845" cy="14057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Help people make sense</a:t>
          </a:r>
        </a:p>
      </dsp:txBody>
      <dsp:txXfrm>
        <a:off x="5874062" y="2324648"/>
        <a:ext cx="2131497" cy="1323444"/>
      </dsp:txXfrm>
    </dsp:sp>
    <dsp:sp modelId="{7A6245E7-89F6-418C-8FE3-09AB696F6E8B}">
      <dsp:nvSpPr>
        <dsp:cNvPr id="0" name=""/>
        <dsp:cNvSpPr/>
      </dsp:nvSpPr>
      <dsp:spPr>
        <a:xfrm>
          <a:off x="8292717" y="138"/>
          <a:ext cx="2213845" cy="1405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13589A5-A2AF-469B-9217-CB59DE5823F5}">
      <dsp:nvSpPr>
        <dsp:cNvPr id="0" name=""/>
        <dsp:cNvSpPr/>
      </dsp:nvSpPr>
      <dsp:spPr>
        <a:xfrm>
          <a:off x="8538700" y="233822"/>
          <a:ext cx="2213845" cy="14057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Action Planning</a:t>
          </a:r>
        </a:p>
      </dsp:txBody>
      <dsp:txXfrm>
        <a:off x="8579874" y="274996"/>
        <a:ext cx="2131497" cy="1323444"/>
      </dsp:txXfrm>
    </dsp:sp>
    <dsp:sp modelId="{605FE605-2B0E-4185-AB59-6E1732D6B5E5}">
      <dsp:nvSpPr>
        <dsp:cNvPr id="0" name=""/>
        <dsp:cNvSpPr/>
      </dsp:nvSpPr>
      <dsp:spPr>
        <a:xfrm>
          <a:off x="8292717" y="2049790"/>
          <a:ext cx="2213845" cy="140579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9C4AB060-DFDC-4465-A0DB-89CE1B75F614}">
      <dsp:nvSpPr>
        <dsp:cNvPr id="0" name=""/>
        <dsp:cNvSpPr/>
      </dsp:nvSpPr>
      <dsp:spPr>
        <a:xfrm>
          <a:off x="8538700" y="2283474"/>
          <a:ext cx="2213845" cy="140579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6200" tIns="76200" rIns="76200" bIns="76200" numCol="1" spcCol="1270" anchor="ctr" anchorCtr="0">
          <a:noAutofit/>
        </a:bodyPr>
        <a:lstStyle/>
        <a:p>
          <a:pPr marL="0" lvl="0" indent="0" algn="ctr"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Lead the change through progress monitoring</a:t>
          </a:r>
        </a:p>
      </dsp:txBody>
      <dsp:txXfrm>
        <a:off x="8579874" y="2324648"/>
        <a:ext cx="2131497" cy="1323444"/>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AD155E1-14BB-4F64-B7C7-9432FC1BB61E}">
      <dsp:nvSpPr>
        <dsp:cNvPr id="0" name=""/>
        <dsp:cNvSpPr/>
      </dsp:nvSpPr>
      <dsp:spPr>
        <a:xfrm>
          <a:off x="0" y="0"/>
          <a:ext cx="7261973" cy="1383481"/>
        </a:xfrm>
        <a:prstGeom prst="roundRect">
          <a:avLst>
            <a:gd name="adj" fmla="val 10000"/>
          </a:avLst>
        </a:prstGeom>
        <a:solidFill>
          <a:schemeClr val="accent1">
            <a:shade val="80000"/>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Segoe UI" panose="020B0502040204020203" pitchFamily="34" charset="0"/>
              <a:cs typeface="Segoe UI" panose="020B0502040204020203" pitchFamily="34" charset="0"/>
            </a:rPr>
            <a:t>Data</a:t>
          </a:r>
        </a:p>
      </dsp:txBody>
      <dsp:txXfrm>
        <a:off x="40521" y="40521"/>
        <a:ext cx="5769088" cy="1302439"/>
      </dsp:txXfrm>
    </dsp:sp>
    <dsp:sp modelId="{5FDACB07-499B-48BD-AF6B-322393CF061B}">
      <dsp:nvSpPr>
        <dsp:cNvPr id="0" name=""/>
        <dsp:cNvSpPr/>
      </dsp:nvSpPr>
      <dsp:spPr>
        <a:xfrm>
          <a:off x="640762" y="1614061"/>
          <a:ext cx="7261973" cy="1383481"/>
        </a:xfrm>
        <a:prstGeom prst="roundRect">
          <a:avLst>
            <a:gd name="adj" fmla="val 10000"/>
          </a:avLst>
        </a:prstGeom>
        <a:solidFill>
          <a:schemeClr val="accent1">
            <a:shade val="80000"/>
            <a:hueOff val="272799"/>
            <a:satOff val="-28446"/>
            <a:lumOff val="1911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Segoe UI" panose="020B0502040204020203" pitchFamily="34" charset="0"/>
              <a:cs typeface="Segoe UI" panose="020B0502040204020203" pitchFamily="34" charset="0"/>
            </a:rPr>
            <a:t>Prevention &amp; Barriers</a:t>
          </a:r>
        </a:p>
      </dsp:txBody>
      <dsp:txXfrm>
        <a:off x="681283" y="1654582"/>
        <a:ext cx="5640906" cy="1302439"/>
      </dsp:txXfrm>
    </dsp:sp>
    <dsp:sp modelId="{0B0ADA46-9B3E-4108-A6E5-FC666F48A536}">
      <dsp:nvSpPr>
        <dsp:cNvPr id="0" name=""/>
        <dsp:cNvSpPr/>
      </dsp:nvSpPr>
      <dsp:spPr>
        <a:xfrm>
          <a:off x="1281524" y="3228122"/>
          <a:ext cx="7261973" cy="1383481"/>
        </a:xfrm>
        <a:prstGeom prst="roundRect">
          <a:avLst>
            <a:gd name="adj" fmla="val 10000"/>
          </a:avLst>
        </a:prstGeom>
        <a:solidFill>
          <a:schemeClr val="accent1">
            <a:shade val="80000"/>
            <a:hueOff val="545598"/>
            <a:satOff val="-56892"/>
            <a:lumOff val="38221"/>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txBody>
        <a:bodyPr spcFirstLastPara="0" vert="horz" wrap="square" lIns="167640" tIns="167640" rIns="167640" bIns="167640" numCol="1" spcCol="1270" anchor="ctr" anchorCtr="0">
          <a:noAutofit/>
        </a:bodyPr>
        <a:lstStyle/>
        <a:p>
          <a:pPr marL="0" lvl="0" indent="0" algn="l" defTabSz="1955800">
            <a:lnSpc>
              <a:spcPct val="90000"/>
            </a:lnSpc>
            <a:spcBef>
              <a:spcPct val="0"/>
            </a:spcBef>
            <a:spcAft>
              <a:spcPct val="35000"/>
            </a:spcAft>
            <a:buNone/>
          </a:pPr>
          <a:r>
            <a:rPr lang="en-US" sz="4400" kern="1200" dirty="0">
              <a:latin typeface="Segoe UI" panose="020B0502040204020203" pitchFamily="34" charset="0"/>
              <a:cs typeface="Segoe UI" panose="020B0502040204020203" pitchFamily="34" charset="0"/>
            </a:rPr>
            <a:t>Interventions</a:t>
          </a:r>
        </a:p>
      </dsp:txBody>
      <dsp:txXfrm>
        <a:off x="1322045" y="3268643"/>
        <a:ext cx="5640906" cy="1302439"/>
      </dsp:txXfrm>
    </dsp:sp>
    <dsp:sp modelId="{96989C32-D8F7-4F07-B5A2-D0E20E9FE543}">
      <dsp:nvSpPr>
        <dsp:cNvPr id="0" name=""/>
        <dsp:cNvSpPr/>
      </dsp:nvSpPr>
      <dsp:spPr>
        <a:xfrm>
          <a:off x="6362710" y="1049139"/>
          <a:ext cx="899262" cy="89926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latin typeface="Segoe UI" panose="020B0502040204020203" pitchFamily="34" charset="0"/>
            <a:cs typeface="Segoe UI" panose="020B0502040204020203" pitchFamily="34" charset="0"/>
          </a:endParaRPr>
        </a:p>
      </dsp:txBody>
      <dsp:txXfrm>
        <a:off x="6565044" y="1049139"/>
        <a:ext cx="494594" cy="676695"/>
      </dsp:txXfrm>
    </dsp:sp>
    <dsp:sp modelId="{A59696D9-DD4D-4D18-BAF8-447F8C2A9CA6}">
      <dsp:nvSpPr>
        <dsp:cNvPr id="0" name=""/>
        <dsp:cNvSpPr/>
      </dsp:nvSpPr>
      <dsp:spPr>
        <a:xfrm>
          <a:off x="7003472" y="2653978"/>
          <a:ext cx="899262" cy="899262"/>
        </a:xfrm>
        <a:prstGeom prst="downArrow">
          <a:avLst>
            <a:gd name="adj1" fmla="val 55000"/>
            <a:gd name="adj2" fmla="val 45000"/>
          </a:avLst>
        </a:prstGeom>
        <a:solidFill>
          <a:schemeClr val="accent1">
            <a:alpha val="90000"/>
            <a:tint val="40000"/>
            <a:hueOff val="0"/>
            <a:satOff val="0"/>
            <a:lumOff val="0"/>
            <a:alphaOff val="0"/>
          </a:schemeClr>
        </a:solidFill>
        <a:ln w="1905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55880" tIns="55880" rIns="55880" bIns="55880" numCol="1" spcCol="1270" anchor="ctr" anchorCtr="0">
          <a:noAutofit/>
        </a:bodyPr>
        <a:lstStyle/>
        <a:p>
          <a:pPr marL="0" lvl="0" indent="0" algn="ctr" defTabSz="1955800">
            <a:lnSpc>
              <a:spcPct val="90000"/>
            </a:lnSpc>
            <a:spcBef>
              <a:spcPct val="0"/>
            </a:spcBef>
            <a:spcAft>
              <a:spcPct val="35000"/>
            </a:spcAft>
            <a:buNone/>
          </a:pPr>
          <a:endParaRPr lang="en-US" sz="4400" kern="1200">
            <a:latin typeface="Segoe UI" panose="020B0502040204020203" pitchFamily="34" charset="0"/>
            <a:cs typeface="Segoe UI" panose="020B0502040204020203" pitchFamily="34" charset="0"/>
          </a:endParaRPr>
        </a:p>
      </dsp:txBody>
      <dsp:txXfrm>
        <a:off x="7205806" y="2653978"/>
        <a:ext cx="494594" cy="676695"/>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1DAA72-EC9E-4DD0-80DB-4AFA1667F36E}">
      <dsp:nvSpPr>
        <dsp:cNvPr id="0" name=""/>
        <dsp:cNvSpPr/>
      </dsp:nvSpPr>
      <dsp:spPr>
        <a:xfrm>
          <a:off x="-6612125" y="-1011971"/>
          <a:ext cx="7876103" cy="7876103"/>
        </a:xfrm>
        <a:prstGeom prst="blockArc">
          <a:avLst>
            <a:gd name="adj1" fmla="val 18900000"/>
            <a:gd name="adj2" fmla="val 2700000"/>
            <a:gd name="adj3" fmla="val 274"/>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673B2D6A-6AEA-4FA2-8A30-9F3E5AC13B23}">
      <dsp:nvSpPr>
        <dsp:cNvPr id="0" name=""/>
        <dsp:cNvSpPr/>
      </dsp:nvSpPr>
      <dsp:spPr>
        <a:xfrm>
          <a:off x="410529" y="266039"/>
          <a:ext cx="9192373" cy="531844"/>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Notify parents after 1 unexcused absence</a:t>
          </a:r>
        </a:p>
      </dsp:txBody>
      <dsp:txXfrm>
        <a:off x="410529" y="266039"/>
        <a:ext cx="9192373" cy="531844"/>
      </dsp:txXfrm>
    </dsp:sp>
    <dsp:sp modelId="{2D592E9A-A162-4095-B811-D4A7C7925517}">
      <dsp:nvSpPr>
        <dsp:cNvPr id="0" name=""/>
        <dsp:cNvSpPr/>
      </dsp:nvSpPr>
      <dsp:spPr>
        <a:xfrm>
          <a:off x="78126" y="199558"/>
          <a:ext cx="664805" cy="664805"/>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E70CAA7-10E3-4CBC-8D0A-9D78FDF4DEC9}">
      <dsp:nvSpPr>
        <dsp:cNvPr id="0" name=""/>
        <dsp:cNvSpPr/>
      </dsp:nvSpPr>
      <dsp:spPr>
        <a:xfrm>
          <a:off x="892161" y="1064273"/>
          <a:ext cx="8710740" cy="531844"/>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Schedule a conference with student and parent to identify barriers and make a plan</a:t>
          </a:r>
        </a:p>
      </dsp:txBody>
      <dsp:txXfrm>
        <a:off x="892161" y="1064273"/>
        <a:ext cx="8710740" cy="531844"/>
      </dsp:txXfrm>
    </dsp:sp>
    <dsp:sp modelId="{559606A9-D00E-4306-BDC4-D42DEC3635B9}">
      <dsp:nvSpPr>
        <dsp:cNvPr id="0" name=""/>
        <dsp:cNvSpPr/>
      </dsp:nvSpPr>
      <dsp:spPr>
        <a:xfrm>
          <a:off x="559759" y="997793"/>
          <a:ext cx="664805" cy="664805"/>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65A1041-5079-4A3F-B5A9-D752D53E42A1}">
      <dsp:nvSpPr>
        <dsp:cNvPr id="0" name=""/>
        <dsp:cNvSpPr/>
      </dsp:nvSpPr>
      <dsp:spPr>
        <a:xfrm>
          <a:off x="1156094" y="1861923"/>
          <a:ext cx="8446808" cy="531844"/>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Administer an assessment to identify barriers</a:t>
          </a:r>
        </a:p>
      </dsp:txBody>
      <dsp:txXfrm>
        <a:off x="1156094" y="1861923"/>
        <a:ext cx="8446808" cy="531844"/>
      </dsp:txXfrm>
    </dsp:sp>
    <dsp:sp modelId="{E49BEFDB-2590-4329-8704-1E0789614106}">
      <dsp:nvSpPr>
        <dsp:cNvPr id="0" name=""/>
        <dsp:cNvSpPr/>
      </dsp:nvSpPr>
      <dsp:spPr>
        <a:xfrm>
          <a:off x="823691" y="1795442"/>
          <a:ext cx="664805" cy="664805"/>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9D462ACD-363C-4148-BA6D-AF1EAD4DE715}">
      <dsp:nvSpPr>
        <dsp:cNvPr id="0" name=""/>
        <dsp:cNvSpPr/>
      </dsp:nvSpPr>
      <dsp:spPr>
        <a:xfrm>
          <a:off x="1240365" y="2660157"/>
          <a:ext cx="8362537" cy="531844"/>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Provide data-based interventions</a:t>
          </a:r>
        </a:p>
      </dsp:txBody>
      <dsp:txXfrm>
        <a:off x="1240365" y="2660157"/>
        <a:ext cx="8362537" cy="531844"/>
      </dsp:txXfrm>
    </dsp:sp>
    <dsp:sp modelId="{6AD503E0-871A-47BA-B0D9-DE241F0E0FD0}">
      <dsp:nvSpPr>
        <dsp:cNvPr id="0" name=""/>
        <dsp:cNvSpPr/>
      </dsp:nvSpPr>
      <dsp:spPr>
        <a:xfrm>
          <a:off x="907962" y="2593677"/>
          <a:ext cx="664805" cy="664805"/>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9FF99E0-8556-498A-AFF3-F7E4865E3591}">
      <dsp:nvSpPr>
        <dsp:cNvPr id="0" name=""/>
        <dsp:cNvSpPr/>
      </dsp:nvSpPr>
      <dsp:spPr>
        <a:xfrm>
          <a:off x="1156094" y="3458392"/>
          <a:ext cx="8446808" cy="531844"/>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File a truancy petition</a:t>
          </a:r>
        </a:p>
      </dsp:txBody>
      <dsp:txXfrm>
        <a:off x="1156094" y="3458392"/>
        <a:ext cx="8446808" cy="531844"/>
      </dsp:txXfrm>
    </dsp:sp>
    <dsp:sp modelId="{4D1A153E-F0A2-429F-B99A-95CAB3401FA2}">
      <dsp:nvSpPr>
        <dsp:cNvPr id="0" name=""/>
        <dsp:cNvSpPr/>
      </dsp:nvSpPr>
      <dsp:spPr>
        <a:xfrm>
          <a:off x="823691" y="3391911"/>
          <a:ext cx="664805" cy="664805"/>
        </a:xfrm>
        <a:prstGeom prst="ellipse">
          <a:avLst/>
        </a:prstGeom>
        <a:solidFill>
          <a:schemeClr val="lt1">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648550E-9A8A-45AD-BFE6-23067D119AF8}">
      <dsp:nvSpPr>
        <dsp:cNvPr id="0" name=""/>
        <dsp:cNvSpPr/>
      </dsp:nvSpPr>
      <dsp:spPr>
        <a:xfrm>
          <a:off x="892161" y="4256041"/>
          <a:ext cx="8710740" cy="531844"/>
        </a:xfrm>
        <a:prstGeom prst="rect">
          <a:avLst/>
        </a:prstGeom>
        <a:solidFill>
          <a:schemeClr val="accent3"/>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51"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Segoe UI" panose="020B0502040204020203" pitchFamily="34" charset="0"/>
              <a:cs typeface="Segoe UI" panose="020B0502040204020203" pitchFamily="34" charset="0"/>
            </a:rPr>
            <a:t>Refer the student or parent to Community Engagement Board</a:t>
          </a:r>
        </a:p>
      </dsp:txBody>
      <dsp:txXfrm>
        <a:off x="892161" y="4256041"/>
        <a:ext cx="8710740" cy="531844"/>
      </dsp:txXfrm>
    </dsp:sp>
    <dsp:sp modelId="{B5B0E414-2C90-464E-A415-CFD00A2585E7}">
      <dsp:nvSpPr>
        <dsp:cNvPr id="0" name=""/>
        <dsp:cNvSpPr/>
      </dsp:nvSpPr>
      <dsp:spPr>
        <a:xfrm>
          <a:off x="559759" y="4189561"/>
          <a:ext cx="664805" cy="664805"/>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931147D-277C-40E4-A518-60E76D14EA65}">
      <dsp:nvSpPr>
        <dsp:cNvPr id="0" name=""/>
        <dsp:cNvSpPr/>
      </dsp:nvSpPr>
      <dsp:spPr>
        <a:xfrm>
          <a:off x="410529" y="5054276"/>
          <a:ext cx="9192373" cy="531844"/>
        </a:xfrm>
        <a:prstGeom prst="rect">
          <a:avLst/>
        </a:prstGeom>
        <a:solidFill>
          <a:schemeClr val="accent4"/>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22151" tIns="50800" rIns="50800" bIns="50800" numCol="1" spcCol="1270" anchor="ctr" anchorCtr="0">
          <a:noAutofit/>
        </a:bodyPr>
        <a:lstStyle/>
        <a:p>
          <a:pPr marL="0" lvl="0" indent="0" algn="l" defTabSz="889000">
            <a:lnSpc>
              <a:spcPct val="90000"/>
            </a:lnSpc>
            <a:spcBef>
              <a:spcPct val="0"/>
            </a:spcBef>
            <a:spcAft>
              <a:spcPct val="35000"/>
            </a:spcAft>
            <a:buNone/>
          </a:pPr>
          <a:r>
            <a:rPr lang="en-US" sz="2000" kern="1200">
              <a:latin typeface="Segoe UI" panose="020B0502040204020203" pitchFamily="34" charset="0"/>
              <a:cs typeface="Segoe UI" panose="020B0502040204020203" pitchFamily="34" charset="0"/>
            </a:rPr>
            <a:t>Attendance &amp; truancy interventions and outreach must be attempted prior to withdrawing or filing a petition</a:t>
          </a:r>
        </a:p>
      </dsp:txBody>
      <dsp:txXfrm>
        <a:off x="410529" y="5054276"/>
        <a:ext cx="9192373" cy="531844"/>
      </dsp:txXfrm>
    </dsp:sp>
    <dsp:sp modelId="{311E89C6-4B75-4554-87F7-3A254395C8E8}">
      <dsp:nvSpPr>
        <dsp:cNvPr id="0" name=""/>
        <dsp:cNvSpPr/>
      </dsp:nvSpPr>
      <dsp:spPr>
        <a:xfrm>
          <a:off x="78126" y="4987795"/>
          <a:ext cx="664805" cy="664805"/>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3876D3C-CEC8-4096-9BFB-F263447DBA4B}">
      <dsp:nvSpPr>
        <dsp:cNvPr id="0" name=""/>
        <dsp:cNvSpPr/>
      </dsp:nvSpPr>
      <dsp:spPr>
        <a:xfrm>
          <a:off x="-5714304" y="-874672"/>
          <a:ext cx="6803257" cy="6803257"/>
        </a:xfrm>
        <a:prstGeom prst="blockArc">
          <a:avLst>
            <a:gd name="adj1" fmla="val 18900000"/>
            <a:gd name="adj2" fmla="val 2700000"/>
            <a:gd name="adj3" fmla="val 317"/>
          </a:avLst>
        </a:prstGeom>
        <a:noFill/>
        <a:ln w="19050" cap="flat" cmpd="sng" algn="ctr">
          <a:solidFill>
            <a:schemeClr val="accent2">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sp>
    <dsp:sp modelId="{949B9439-D5AA-464C-BB48-5268737CC3DC}">
      <dsp:nvSpPr>
        <dsp:cNvPr id="0" name=""/>
        <dsp:cNvSpPr/>
      </dsp:nvSpPr>
      <dsp:spPr>
        <a:xfrm>
          <a:off x="476012" y="265977"/>
          <a:ext cx="10932593" cy="731522"/>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0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dirty="0">
              <a:latin typeface="+mj-lt"/>
              <a:cs typeface="Segoe UI"/>
            </a:rPr>
            <a:t>Defines absence from in-person and remote instruction (synchronous &amp; asynchronous)</a:t>
          </a:r>
          <a:endParaRPr lang="en-US" sz="2200" kern="1200" dirty="0"/>
        </a:p>
      </dsp:txBody>
      <dsp:txXfrm>
        <a:off x="476012" y="265977"/>
        <a:ext cx="10932593" cy="731522"/>
      </dsp:txXfrm>
    </dsp:sp>
    <dsp:sp modelId="{F0FC6C0A-6701-4223-BAD9-4C80D6EC3D96}">
      <dsp:nvSpPr>
        <dsp:cNvPr id="0" name=""/>
        <dsp:cNvSpPr/>
      </dsp:nvSpPr>
      <dsp:spPr>
        <a:xfrm>
          <a:off x="81048" y="236775"/>
          <a:ext cx="789926" cy="789926"/>
        </a:xfrm>
        <a:prstGeom prst="ellipse">
          <a:avLst/>
        </a:prstGeom>
        <a:solidFill>
          <a:schemeClr val="lt1">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C70B89F-D54C-4B8D-AA16-4D03217A47CB}">
      <dsp:nvSpPr>
        <dsp:cNvPr id="0" name=""/>
        <dsp:cNvSpPr/>
      </dsp:nvSpPr>
      <dsp:spPr>
        <a:xfrm>
          <a:off x="928842" y="1213586"/>
          <a:ext cx="10479763" cy="731522"/>
        </a:xfrm>
        <a:prstGeom prst="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0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mj-lt"/>
              <a:cs typeface="Segoe UI"/>
            </a:rPr>
            <a:t>Defines reasons absences should be excused</a:t>
          </a:r>
        </a:p>
      </dsp:txBody>
      <dsp:txXfrm>
        <a:off x="928842" y="1213586"/>
        <a:ext cx="10479763" cy="731522"/>
      </dsp:txXfrm>
    </dsp:sp>
    <dsp:sp modelId="{4623ADDA-FC21-432E-BBBB-806136D7C5FD}">
      <dsp:nvSpPr>
        <dsp:cNvPr id="0" name=""/>
        <dsp:cNvSpPr/>
      </dsp:nvSpPr>
      <dsp:spPr>
        <a:xfrm>
          <a:off x="533879" y="1184384"/>
          <a:ext cx="789926" cy="789926"/>
        </a:xfrm>
        <a:prstGeom prst="ellipse">
          <a:avLst/>
        </a:prstGeom>
        <a:solidFill>
          <a:schemeClr val="lt1">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A0AC7D1-98F7-45A4-8F8A-A73D962F15C1}">
      <dsp:nvSpPr>
        <dsp:cNvPr id="0" name=""/>
        <dsp:cNvSpPr/>
      </dsp:nvSpPr>
      <dsp:spPr>
        <a:xfrm>
          <a:off x="1067825" y="2161194"/>
          <a:ext cx="10340780" cy="731522"/>
        </a:xfrm>
        <a:prstGeom prst="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0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mj-lt"/>
              <a:cs typeface="Segoe UI"/>
            </a:rPr>
            <a:t>Requires daily attendance taking &amp; defines data reporting requirements </a:t>
          </a:r>
        </a:p>
      </dsp:txBody>
      <dsp:txXfrm>
        <a:off x="1067825" y="2161194"/>
        <a:ext cx="10340780" cy="731522"/>
      </dsp:txXfrm>
    </dsp:sp>
    <dsp:sp modelId="{0F070B5A-A92B-4F9C-A5BD-E7D0ADCE5307}">
      <dsp:nvSpPr>
        <dsp:cNvPr id="0" name=""/>
        <dsp:cNvSpPr/>
      </dsp:nvSpPr>
      <dsp:spPr>
        <a:xfrm>
          <a:off x="672861" y="2131992"/>
          <a:ext cx="789926" cy="789926"/>
        </a:xfrm>
        <a:prstGeom prst="ellipse">
          <a:avLst/>
        </a:prstGeom>
        <a:solidFill>
          <a:schemeClr val="lt1">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22956029-3813-4CCF-AE81-0C32A7B06962}">
      <dsp:nvSpPr>
        <dsp:cNvPr id="0" name=""/>
        <dsp:cNvSpPr/>
      </dsp:nvSpPr>
      <dsp:spPr>
        <a:xfrm>
          <a:off x="928842" y="3108803"/>
          <a:ext cx="10479763" cy="731522"/>
        </a:xfrm>
        <a:prstGeom prst="rect">
          <a:avLst/>
        </a:prstGeom>
        <a:solidFill>
          <a:schemeClr val="accent5">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03" tIns="55880" rIns="55880" bIns="55880" numCol="1" spcCol="1270" anchor="ctr" anchorCtr="0">
          <a:noAutofit/>
        </a:bodyPr>
        <a:lstStyle/>
        <a:p>
          <a:pPr marL="0" lvl="0" indent="0" algn="l" defTabSz="977900">
            <a:lnSpc>
              <a:spcPct val="90000"/>
            </a:lnSpc>
            <a:spcBef>
              <a:spcPct val="0"/>
            </a:spcBef>
            <a:spcAft>
              <a:spcPct val="35000"/>
            </a:spcAft>
            <a:buNone/>
          </a:pPr>
          <a:r>
            <a:rPr lang="en-US" sz="2200" kern="1200">
              <a:latin typeface="+mj-lt"/>
              <a:cs typeface="Segoe UI"/>
            </a:rPr>
            <a:t>Requires districts to use an MTSS as a framework for addressing absences including…</a:t>
          </a:r>
        </a:p>
      </dsp:txBody>
      <dsp:txXfrm>
        <a:off x="928842" y="3108803"/>
        <a:ext cx="10479763" cy="731522"/>
      </dsp:txXfrm>
    </dsp:sp>
    <dsp:sp modelId="{C7BEA503-3E13-44F5-B49D-C7250C5F91A5}">
      <dsp:nvSpPr>
        <dsp:cNvPr id="0" name=""/>
        <dsp:cNvSpPr/>
      </dsp:nvSpPr>
      <dsp:spPr>
        <a:xfrm>
          <a:off x="533879" y="3079601"/>
          <a:ext cx="789926" cy="789926"/>
        </a:xfrm>
        <a:prstGeom prst="ellipse">
          <a:avLst/>
        </a:prstGeom>
        <a:solidFill>
          <a:schemeClr val="lt1">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E6FF31F-4D35-4C6B-897E-22E4C351EE32}">
      <dsp:nvSpPr>
        <dsp:cNvPr id="0" name=""/>
        <dsp:cNvSpPr/>
      </dsp:nvSpPr>
      <dsp:spPr>
        <a:xfrm>
          <a:off x="476012" y="4056411"/>
          <a:ext cx="10932593" cy="731522"/>
        </a:xfrm>
        <a:prstGeom prst="rect">
          <a:avLst/>
        </a:prstGeom>
        <a:solidFill>
          <a:schemeClr val="accent6">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01603" tIns="55880" rIns="55880" bIns="55880" numCol="1" spcCol="1270" anchor="ctr" anchorCtr="0">
          <a:noAutofit/>
        </a:bodyPr>
        <a:lstStyle/>
        <a:p>
          <a:pPr marL="0" lvl="0" indent="0" algn="l" defTabSz="977900">
            <a:lnSpc>
              <a:spcPct val="90000"/>
            </a:lnSpc>
            <a:spcBef>
              <a:spcPct val="0"/>
            </a:spcBef>
            <a:spcAft>
              <a:spcPct val="35000"/>
            </a:spcAft>
            <a:buNone/>
          </a:pPr>
          <a:r>
            <a:rPr lang="en-US" sz="2200" b="0" i="0" kern="1200">
              <a:effectLst/>
              <a:latin typeface="+mj-lt"/>
            </a:rPr>
            <a:t>A process for outreach and reengagement for students who have been withdrawn due to nonattendance</a:t>
          </a:r>
          <a:endParaRPr lang="en-US" sz="2200" kern="1200">
            <a:latin typeface="+mj-lt"/>
            <a:cs typeface="Segoe UI"/>
          </a:endParaRPr>
        </a:p>
      </dsp:txBody>
      <dsp:txXfrm>
        <a:off x="476012" y="4056411"/>
        <a:ext cx="10932593" cy="731522"/>
      </dsp:txXfrm>
    </dsp:sp>
    <dsp:sp modelId="{67C78A50-5D0C-4AD3-AF75-43B04C77554E}">
      <dsp:nvSpPr>
        <dsp:cNvPr id="0" name=""/>
        <dsp:cNvSpPr/>
      </dsp:nvSpPr>
      <dsp:spPr>
        <a:xfrm>
          <a:off x="81048" y="4027209"/>
          <a:ext cx="789926" cy="789926"/>
        </a:xfrm>
        <a:prstGeom prst="ellipse">
          <a:avLst/>
        </a:prstGeom>
        <a:solidFill>
          <a:schemeClr val="lt1">
            <a:hueOff val="0"/>
            <a:satOff val="0"/>
            <a:lumOff val="0"/>
            <a:alphaOff val="0"/>
          </a:schemeClr>
        </a:solidFill>
        <a:ln w="19050" cap="flat" cmpd="sng" algn="ctr">
          <a:solidFill>
            <a:schemeClr val="accent6">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8C9DF37-08FF-4538-B772-5811C6C1E7D7}">
      <dsp:nvSpPr>
        <dsp:cNvPr id="0" name=""/>
        <dsp:cNvSpPr/>
      </dsp:nvSpPr>
      <dsp:spPr>
        <a:xfrm>
          <a:off x="1333"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426EDDE-247C-4DE5-8AC1-669A527CAF45}">
      <dsp:nvSpPr>
        <dsp:cNvPr id="0" name=""/>
        <dsp:cNvSpPr/>
      </dsp:nvSpPr>
      <dsp:spPr>
        <a:xfrm>
          <a:off x="521579"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a:hlinkClick xmlns:r="http://schemas.openxmlformats.org/officeDocument/2006/relationships" r:id="rId1"/>
            </a:rPr>
            <a:t>WAC 392-401-045 </a:t>
          </a:r>
          <a:r>
            <a:rPr lang="en-US" sz="2600" kern="1200"/>
            <a:t>states:</a:t>
          </a:r>
        </a:p>
      </dsp:txBody>
      <dsp:txXfrm>
        <a:off x="608661" y="692298"/>
        <a:ext cx="4508047" cy="2799040"/>
      </dsp:txXfrm>
    </dsp:sp>
    <dsp:sp modelId="{86539FD0-E47A-4C78-9B28-159480D960A4}">
      <dsp:nvSpPr>
        <dsp:cNvPr id="0" name=""/>
        <dsp:cNvSpPr/>
      </dsp:nvSpPr>
      <dsp:spPr>
        <a:xfrm>
          <a:off x="5724037" y="110983"/>
          <a:ext cx="4682211" cy="297320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24F5AE0-3F01-4EB8-89B7-32BA9A95BD17}">
      <dsp:nvSpPr>
        <dsp:cNvPr id="0" name=""/>
        <dsp:cNvSpPr/>
      </dsp:nvSpPr>
      <dsp:spPr>
        <a:xfrm>
          <a:off x="6244283" y="605216"/>
          <a:ext cx="4682211" cy="2973204"/>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99060" tIns="99060" rIns="99060" bIns="99060" numCol="1" spcCol="1270" anchor="ctr" anchorCtr="0">
          <a:noAutofit/>
        </a:bodyPr>
        <a:lstStyle/>
        <a:p>
          <a:pPr marL="0" lvl="0" indent="0" algn="ctr" defTabSz="1155700">
            <a:lnSpc>
              <a:spcPct val="90000"/>
            </a:lnSpc>
            <a:spcBef>
              <a:spcPct val="0"/>
            </a:spcBef>
            <a:spcAft>
              <a:spcPct val="35000"/>
            </a:spcAft>
            <a:buNone/>
          </a:pPr>
          <a:r>
            <a:rPr lang="en-US" sz="2600" kern="1200" dirty="0"/>
            <a:t>A district must have a process for outreach and reengagement for students who have been withdrawn due to nonattendance and there is no evidence that the student is enrolled elsewhere. </a:t>
          </a:r>
        </a:p>
      </dsp:txBody>
      <dsp:txXfrm>
        <a:off x="6331365" y="692298"/>
        <a:ext cx="4508047" cy="2799040"/>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3DB7859-19A5-44BE-85A9-2B9769EB27EB}">
      <dsp:nvSpPr>
        <dsp:cNvPr id="0" name=""/>
        <dsp:cNvSpPr/>
      </dsp:nvSpPr>
      <dsp:spPr>
        <a:xfrm>
          <a:off x="158977" y="264128"/>
          <a:ext cx="1510523" cy="1510523"/>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17A31FF-9BFB-4ABA-A1DA-AA623790105E}">
      <dsp:nvSpPr>
        <dsp:cNvPr id="0" name=""/>
        <dsp:cNvSpPr/>
      </dsp:nvSpPr>
      <dsp:spPr>
        <a:xfrm>
          <a:off x="158977" y="1780471"/>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90000"/>
            </a:lnSpc>
            <a:spcBef>
              <a:spcPct val="0"/>
            </a:spcBef>
            <a:spcAft>
              <a:spcPct val="35000"/>
            </a:spcAft>
            <a:buNone/>
            <a:defRPr b="1"/>
          </a:pPr>
          <a:r>
            <a:rPr lang="en-US" sz="3300" kern="1200" dirty="0"/>
            <a:t>Are they: </a:t>
          </a:r>
        </a:p>
      </dsp:txBody>
      <dsp:txXfrm>
        <a:off x="158977" y="1780471"/>
        <a:ext cx="4315781" cy="647367"/>
      </dsp:txXfrm>
    </dsp:sp>
    <dsp:sp modelId="{7C32FFAC-D6F6-4A3A-B943-4E14C29A0716}">
      <dsp:nvSpPr>
        <dsp:cNvPr id="0" name=""/>
        <dsp:cNvSpPr/>
      </dsp:nvSpPr>
      <dsp:spPr>
        <a:xfrm>
          <a:off x="188799" y="2533744"/>
          <a:ext cx="4315781" cy="127565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Consistent?</a:t>
          </a:r>
        </a:p>
        <a:p>
          <a:pPr marL="0" lvl="0" indent="0" algn="l" defTabSz="1066800">
            <a:lnSpc>
              <a:spcPct val="90000"/>
            </a:lnSpc>
            <a:spcBef>
              <a:spcPct val="0"/>
            </a:spcBef>
            <a:spcAft>
              <a:spcPct val="35000"/>
            </a:spcAft>
            <a:buNone/>
          </a:pPr>
          <a:r>
            <a:rPr lang="en-US" sz="2400" kern="1200" dirty="0"/>
            <a:t>Reasonable?</a:t>
          </a:r>
        </a:p>
        <a:p>
          <a:pPr marL="0" lvl="0" indent="0" algn="l" defTabSz="1066800">
            <a:lnSpc>
              <a:spcPct val="90000"/>
            </a:lnSpc>
            <a:spcBef>
              <a:spcPct val="0"/>
            </a:spcBef>
            <a:spcAft>
              <a:spcPct val="35000"/>
            </a:spcAft>
            <a:buNone/>
          </a:pPr>
          <a:r>
            <a:rPr lang="en-US" sz="2400" kern="1200" dirty="0"/>
            <a:t>Communicated effectively?</a:t>
          </a:r>
        </a:p>
      </dsp:txBody>
      <dsp:txXfrm>
        <a:off x="188799" y="2533744"/>
        <a:ext cx="4315781" cy="1275657"/>
      </dsp:txXfrm>
    </dsp:sp>
    <dsp:sp modelId="{B272D31D-7CA5-4509-B27B-E9FC915625F8}">
      <dsp:nvSpPr>
        <dsp:cNvPr id="0" name=""/>
        <dsp:cNvSpPr/>
      </dsp:nvSpPr>
      <dsp:spPr>
        <a:xfrm>
          <a:off x="5841545" y="158446"/>
          <a:ext cx="1510523" cy="1510523"/>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520B670A-4171-4087-A46E-B1EB8798DFFA}">
      <dsp:nvSpPr>
        <dsp:cNvPr id="0" name=""/>
        <dsp:cNvSpPr/>
      </dsp:nvSpPr>
      <dsp:spPr>
        <a:xfrm>
          <a:off x="5326931" y="1780466"/>
          <a:ext cx="4315781" cy="64736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466850">
            <a:lnSpc>
              <a:spcPct val="90000"/>
            </a:lnSpc>
            <a:spcBef>
              <a:spcPct val="0"/>
            </a:spcBef>
            <a:spcAft>
              <a:spcPct val="35000"/>
            </a:spcAft>
            <a:buNone/>
            <a:defRPr b="1"/>
          </a:pPr>
          <a:r>
            <a:rPr lang="en-US" sz="3300" kern="1200" dirty="0"/>
            <a:t>Other Considerations:</a:t>
          </a:r>
        </a:p>
      </dsp:txBody>
      <dsp:txXfrm>
        <a:off x="5326931" y="1780466"/>
        <a:ext cx="4315781" cy="647367"/>
      </dsp:txXfrm>
    </dsp:sp>
    <dsp:sp modelId="{7F9FE47D-7367-4E15-8591-EE2AE74BB203}">
      <dsp:nvSpPr>
        <dsp:cNvPr id="0" name=""/>
        <dsp:cNvSpPr/>
      </dsp:nvSpPr>
      <dsp:spPr>
        <a:xfrm>
          <a:off x="5388998" y="2491794"/>
          <a:ext cx="5538830" cy="169838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1066800">
            <a:lnSpc>
              <a:spcPct val="90000"/>
            </a:lnSpc>
            <a:spcBef>
              <a:spcPct val="0"/>
            </a:spcBef>
            <a:spcAft>
              <a:spcPct val="35000"/>
            </a:spcAft>
            <a:buNone/>
          </a:pPr>
          <a:r>
            <a:rPr lang="en-US" sz="2400" kern="1200" dirty="0"/>
            <a:t>Dr.’s Notes</a:t>
          </a:r>
        </a:p>
        <a:p>
          <a:pPr marL="0" lvl="0" indent="0" algn="l" defTabSz="1066800">
            <a:lnSpc>
              <a:spcPct val="90000"/>
            </a:lnSpc>
            <a:spcBef>
              <a:spcPct val="0"/>
            </a:spcBef>
            <a:spcAft>
              <a:spcPct val="35000"/>
            </a:spcAft>
            <a:buNone/>
          </a:pPr>
          <a:r>
            <a:rPr lang="en-US" sz="2400" kern="1200" dirty="0"/>
            <a:t>Process for students absent for 20 days</a:t>
          </a:r>
        </a:p>
        <a:p>
          <a:pPr marL="0" lvl="0" indent="0" algn="l" defTabSz="1066800">
            <a:lnSpc>
              <a:spcPct val="90000"/>
            </a:lnSpc>
            <a:spcBef>
              <a:spcPct val="0"/>
            </a:spcBef>
            <a:spcAft>
              <a:spcPct val="35000"/>
            </a:spcAft>
            <a:buNone/>
          </a:pPr>
          <a:r>
            <a:rPr lang="en-US" sz="2400" kern="1200" dirty="0"/>
            <a:t>Vacations &amp; Other Parent Excused</a:t>
          </a:r>
        </a:p>
      </dsp:txBody>
      <dsp:txXfrm>
        <a:off x="5388998" y="2491794"/>
        <a:ext cx="5538830" cy="169838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7BCA13E-12AA-4ABD-A066-CAF7FB56F7FF}">
      <dsp:nvSpPr>
        <dsp:cNvPr id="0" name=""/>
        <dsp:cNvSpPr/>
      </dsp:nvSpPr>
      <dsp:spPr>
        <a:xfrm>
          <a:off x="0" y="1032829"/>
          <a:ext cx="2957512" cy="1878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B9084D94-D1A2-46B1-8B3E-C373D3AE27D2}">
      <dsp:nvSpPr>
        <dsp:cNvPr id="0" name=""/>
        <dsp:cNvSpPr/>
      </dsp:nvSpPr>
      <dsp:spPr>
        <a:xfrm>
          <a:off x="328612" y="134501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Ages 8 – 18</a:t>
          </a:r>
        </a:p>
      </dsp:txBody>
      <dsp:txXfrm>
        <a:off x="383617" y="1400016"/>
        <a:ext cx="2847502" cy="1768010"/>
      </dsp:txXfrm>
    </dsp:sp>
    <dsp:sp modelId="{F7C55A0E-D6D3-4F07-BFA3-D279CA9DA038}">
      <dsp:nvSpPr>
        <dsp:cNvPr id="0" name=""/>
        <dsp:cNvSpPr/>
      </dsp:nvSpPr>
      <dsp:spPr>
        <a:xfrm>
          <a:off x="3614737" y="1032829"/>
          <a:ext cx="2957512" cy="1878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0DEA16CE-D1BB-40EF-A819-AB1F90CCAFE7}">
      <dsp:nvSpPr>
        <dsp:cNvPr id="0" name=""/>
        <dsp:cNvSpPr/>
      </dsp:nvSpPr>
      <dsp:spPr>
        <a:xfrm>
          <a:off x="3943350" y="134501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Public, private or home-based instruction (homeschool)</a:t>
          </a:r>
        </a:p>
      </dsp:txBody>
      <dsp:txXfrm>
        <a:off x="3998355" y="1400016"/>
        <a:ext cx="2847502" cy="1768010"/>
      </dsp:txXfrm>
    </dsp:sp>
    <dsp:sp modelId="{E3C7B1E6-CD8B-4F6D-858F-4693C8BA47D3}">
      <dsp:nvSpPr>
        <dsp:cNvPr id="0" name=""/>
        <dsp:cNvSpPr/>
      </dsp:nvSpPr>
      <dsp:spPr>
        <a:xfrm>
          <a:off x="7229475" y="1032829"/>
          <a:ext cx="2957512" cy="1878020"/>
        </a:xfrm>
        <a:prstGeom prst="roundRect">
          <a:avLst>
            <a:gd name="adj" fmla="val 10000"/>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miter lim="800000"/>
        </a:ln>
        <a:effectLst/>
      </dsp:spPr>
      <dsp:style>
        <a:lnRef idx="3">
          <a:scrgbClr r="0" g="0" b="0"/>
        </a:lnRef>
        <a:fillRef idx="1">
          <a:scrgbClr r="0" g="0" b="0"/>
        </a:fillRef>
        <a:effectRef idx="1">
          <a:scrgbClr r="0" g="0" b="0"/>
        </a:effectRef>
        <a:fontRef idx="minor">
          <a:schemeClr val="lt1"/>
        </a:fontRef>
      </dsp:style>
    </dsp:sp>
    <dsp:sp modelId="{9B42A846-4C57-4E54-B7F6-C24862557CF0}">
      <dsp:nvSpPr>
        <dsp:cNvPr id="0" name=""/>
        <dsp:cNvSpPr/>
      </dsp:nvSpPr>
      <dsp:spPr>
        <a:xfrm>
          <a:off x="7558087" y="1345011"/>
          <a:ext cx="2957512" cy="1878020"/>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02870" tIns="102870" rIns="102870" bIns="102870" numCol="1" spcCol="1270" anchor="ctr" anchorCtr="0">
          <a:noAutofit/>
        </a:bodyPr>
        <a:lstStyle/>
        <a:p>
          <a:pPr marL="0" lvl="0" indent="0" algn="ctr" defTabSz="1200150">
            <a:lnSpc>
              <a:spcPct val="90000"/>
            </a:lnSpc>
            <a:spcBef>
              <a:spcPct val="0"/>
            </a:spcBef>
            <a:spcAft>
              <a:spcPct val="35000"/>
            </a:spcAft>
            <a:buNone/>
          </a:pPr>
          <a:r>
            <a:rPr lang="en-US" sz="2700" kern="1200"/>
            <a:t>With some exceptions</a:t>
          </a:r>
        </a:p>
      </dsp:txBody>
      <dsp:txXfrm>
        <a:off x="7613092" y="1400016"/>
        <a:ext cx="2847502" cy="1768010"/>
      </dsp:txXfrm>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958AC92-B56D-404D-99B7-65A7D32A3A2B}">
      <dsp:nvSpPr>
        <dsp:cNvPr id="0" name=""/>
        <dsp:cNvSpPr/>
      </dsp:nvSpPr>
      <dsp:spPr>
        <a:xfrm>
          <a:off x="0" y="53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AB06E71-E888-40FC-B063-F46254308CD3}">
      <dsp:nvSpPr>
        <dsp:cNvPr id="0" name=""/>
        <dsp:cNvSpPr/>
      </dsp:nvSpPr>
      <dsp:spPr>
        <a:xfrm>
          <a:off x="0" y="53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10 percent of the school year is 18 days in most school districts- </a:t>
          </a:r>
          <a:r>
            <a:rPr lang="en-US" sz="1700" b="1" kern="1200"/>
            <a:t>That is an average of missing two days a month.</a:t>
          </a:r>
          <a:endParaRPr lang="en-US" sz="1700" kern="1200"/>
        </a:p>
      </dsp:txBody>
      <dsp:txXfrm>
        <a:off x="0" y="531"/>
        <a:ext cx="10515600" cy="870055"/>
      </dsp:txXfrm>
    </dsp:sp>
    <dsp:sp modelId="{A1D85AC4-D740-484D-9395-B0DA816D5928}">
      <dsp:nvSpPr>
        <dsp:cNvPr id="0" name=""/>
        <dsp:cNvSpPr/>
      </dsp:nvSpPr>
      <dsp:spPr>
        <a:xfrm>
          <a:off x="0" y="87058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2D2AE75B-C049-4C7A-8C5F-F24E8C134540}">
      <dsp:nvSpPr>
        <dsp:cNvPr id="0" name=""/>
        <dsp:cNvSpPr/>
      </dsp:nvSpPr>
      <dsp:spPr>
        <a:xfrm>
          <a:off x="0" y="87058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Students who live in communities with high levels of poverty are </a:t>
          </a:r>
          <a:r>
            <a:rPr lang="en-US" sz="1700" b="1" kern="1200"/>
            <a:t>four times more likely to be chronically absent</a:t>
          </a:r>
          <a:r>
            <a:rPr lang="en-US" sz="1700" kern="1200"/>
            <a:t> than others often for reasons beyond their control, such as unstable housing, unreliable transportation and a lack of access to health care.</a:t>
          </a:r>
        </a:p>
      </dsp:txBody>
      <dsp:txXfrm>
        <a:off x="0" y="870586"/>
        <a:ext cx="10515600" cy="870055"/>
      </dsp:txXfrm>
    </dsp:sp>
    <dsp:sp modelId="{4FC2AC89-7525-4AAD-9CF5-91B2226D6D9F}">
      <dsp:nvSpPr>
        <dsp:cNvPr id="0" name=""/>
        <dsp:cNvSpPr/>
      </dsp:nvSpPr>
      <dsp:spPr>
        <a:xfrm>
          <a:off x="0" y="174064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B8BCDBCE-D286-46B4-B3A4-E38A9A678A71}">
      <dsp:nvSpPr>
        <dsp:cNvPr id="0" name=""/>
        <dsp:cNvSpPr/>
      </dsp:nvSpPr>
      <dsp:spPr>
        <a:xfrm>
          <a:off x="0" y="174064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Poor attendance can influence </a:t>
          </a:r>
          <a:r>
            <a:rPr lang="en-US" sz="1700" b="1" kern="1200"/>
            <a:t>whether children read proficiently </a:t>
          </a:r>
          <a:r>
            <a:rPr lang="en-US" sz="1700" kern="1200"/>
            <a:t>by the end of 3</a:t>
          </a:r>
          <a:r>
            <a:rPr lang="en-US" sz="1700" kern="1200" baseline="30000"/>
            <a:t>rd</a:t>
          </a:r>
          <a:r>
            <a:rPr lang="en-US" sz="1700" kern="1200"/>
            <a:t> grade.</a:t>
          </a:r>
        </a:p>
      </dsp:txBody>
      <dsp:txXfrm>
        <a:off x="0" y="1740641"/>
        <a:ext cx="10515600" cy="870055"/>
      </dsp:txXfrm>
    </dsp:sp>
    <dsp:sp modelId="{A85DD623-135B-4EEA-A455-B58B0C1350C3}">
      <dsp:nvSpPr>
        <dsp:cNvPr id="0" name=""/>
        <dsp:cNvSpPr/>
      </dsp:nvSpPr>
      <dsp:spPr>
        <a:xfrm>
          <a:off x="0" y="2610696"/>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C6C755D1-FDE8-421A-B71F-583221452A1C}">
      <dsp:nvSpPr>
        <dsp:cNvPr id="0" name=""/>
        <dsp:cNvSpPr/>
      </dsp:nvSpPr>
      <dsp:spPr>
        <a:xfrm>
          <a:off x="0" y="2610696"/>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kern="1200"/>
            <a:t>By 6</a:t>
          </a:r>
          <a:r>
            <a:rPr lang="en-US" sz="1700" kern="1200" baseline="30000"/>
            <a:t>th</a:t>
          </a:r>
          <a:r>
            <a:rPr lang="en-US" sz="1700" kern="1200"/>
            <a:t> grade, chronic absence becomes a </a:t>
          </a:r>
          <a:r>
            <a:rPr lang="en-US" sz="1700" b="1" kern="1200"/>
            <a:t>leading indicator </a:t>
          </a:r>
          <a:r>
            <a:rPr lang="en-US" sz="1700" kern="1200"/>
            <a:t>that a student will </a:t>
          </a:r>
          <a:r>
            <a:rPr lang="en-US" sz="1700" b="1" kern="1200"/>
            <a:t>drop out of high school</a:t>
          </a:r>
          <a:r>
            <a:rPr lang="en-US" sz="1700" kern="1200"/>
            <a:t>.</a:t>
          </a:r>
        </a:p>
      </dsp:txBody>
      <dsp:txXfrm>
        <a:off x="0" y="2610696"/>
        <a:ext cx="10515600" cy="870055"/>
      </dsp:txXfrm>
    </dsp:sp>
    <dsp:sp modelId="{C54F568E-4D73-4E96-8729-7BC201E03722}">
      <dsp:nvSpPr>
        <dsp:cNvPr id="0" name=""/>
        <dsp:cNvSpPr/>
      </dsp:nvSpPr>
      <dsp:spPr>
        <a:xfrm>
          <a:off x="0" y="3480751"/>
          <a:ext cx="10515600" cy="0"/>
        </a:xfrm>
        <a:prstGeom prst="line">
          <a:avLst/>
        </a:prstGeom>
        <a:solidFill>
          <a:schemeClr val="accent1">
            <a:hueOff val="0"/>
            <a:satOff val="0"/>
            <a:lumOff val="0"/>
            <a:alphaOff val="0"/>
          </a:schemeClr>
        </a:solidFill>
        <a:ln w="1905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AB6F8412-B7DA-451C-B3AD-DCC8FB62C99F}">
      <dsp:nvSpPr>
        <dsp:cNvPr id="0" name=""/>
        <dsp:cNvSpPr/>
      </dsp:nvSpPr>
      <dsp:spPr>
        <a:xfrm>
          <a:off x="0" y="3480751"/>
          <a:ext cx="10515600" cy="87005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4770" tIns="64770" rIns="64770" bIns="64770" numCol="1" spcCol="1270" anchor="t" anchorCtr="0">
          <a:noAutofit/>
        </a:bodyPr>
        <a:lstStyle/>
        <a:p>
          <a:pPr marL="0" lvl="0" indent="0" algn="l" defTabSz="755650">
            <a:lnSpc>
              <a:spcPct val="90000"/>
            </a:lnSpc>
            <a:spcBef>
              <a:spcPct val="0"/>
            </a:spcBef>
            <a:spcAft>
              <a:spcPct val="35000"/>
            </a:spcAft>
            <a:buNone/>
          </a:pPr>
          <a:r>
            <a:rPr lang="en-US" sz="1700" b="1" kern="1200"/>
            <a:t>9</a:t>
          </a:r>
          <a:r>
            <a:rPr lang="en-US" sz="1700" b="1" kern="1200" baseline="30000"/>
            <a:t>th</a:t>
          </a:r>
          <a:r>
            <a:rPr lang="en-US" sz="1700" b="1" kern="1200"/>
            <a:t> grade attendance </a:t>
          </a:r>
          <a:r>
            <a:rPr lang="en-US" sz="1700" kern="1200"/>
            <a:t>can be a </a:t>
          </a:r>
          <a:r>
            <a:rPr lang="en-US" sz="1700" b="1" kern="1200"/>
            <a:t>better predictor of dropout rates </a:t>
          </a:r>
          <a:r>
            <a:rPr lang="en-US" sz="1700" kern="1200"/>
            <a:t>that 8</a:t>
          </a:r>
          <a:r>
            <a:rPr lang="en-US" sz="1700" kern="1200" baseline="30000"/>
            <a:t>th</a:t>
          </a:r>
          <a:r>
            <a:rPr lang="en-US" sz="1700" kern="1200"/>
            <a:t> grade test scores</a:t>
          </a:r>
        </a:p>
      </dsp:txBody>
      <dsp:txXfrm>
        <a:off x="0" y="3480751"/>
        <a:ext cx="10515600" cy="870055"/>
      </dsp:txXfrm>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2076FBD-B28C-4449-B2DD-4FE1A74091E1}">
      <dsp:nvSpPr>
        <dsp:cNvPr id="0" name=""/>
        <dsp:cNvSpPr/>
      </dsp:nvSpPr>
      <dsp:spPr>
        <a:xfrm>
          <a:off x="718664" y="48902"/>
          <a:ext cx="1955812" cy="1955812"/>
        </a:xfrm>
        <a:prstGeom prst="round2DiagRect">
          <a:avLst>
            <a:gd name="adj1" fmla="val 29727"/>
            <a:gd name="adj2" fmla="val 0"/>
          </a:avLst>
        </a:prstGeom>
        <a:solidFill>
          <a:schemeClr val="accent2">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E349EC83-2267-44E2-B46D-2A4DE0F0FFB4}">
      <dsp:nvSpPr>
        <dsp:cNvPr id="0" name=""/>
        <dsp:cNvSpPr/>
      </dsp:nvSpPr>
      <dsp:spPr>
        <a:xfrm>
          <a:off x="1135476" y="465714"/>
          <a:ext cx="1122187" cy="1122187"/>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C6080235-FF3A-4C2B-B85B-404BF0B0153E}">
      <dsp:nvSpPr>
        <dsp:cNvPr id="0" name=""/>
        <dsp:cNvSpPr/>
      </dsp:nvSpPr>
      <dsp:spPr>
        <a:xfrm>
          <a:off x="93445" y="2613902"/>
          <a:ext cx="32062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00100">
            <a:lnSpc>
              <a:spcPct val="90000"/>
            </a:lnSpc>
            <a:spcBef>
              <a:spcPct val="0"/>
            </a:spcBef>
            <a:spcAft>
              <a:spcPct val="35000"/>
            </a:spcAft>
            <a:buNone/>
            <a:defRPr cap="all"/>
          </a:pPr>
          <a:r>
            <a:rPr lang="en-US" sz="1800" kern="1200" dirty="0"/>
            <a:t>It is good to connect with your SIS Administrator/Team to co-facilitate any trainings for setting up attendance letters to run. </a:t>
          </a:r>
        </a:p>
      </dsp:txBody>
      <dsp:txXfrm>
        <a:off x="93445" y="2613902"/>
        <a:ext cx="3206250" cy="1530000"/>
      </dsp:txXfrm>
    </dsp:sp>
    <dsp:sp modelId="{28B1FD83-177E-4BA5-895C-E9F1F8D53B61}">
      <dsp:nvSpPr>
        <dsp:cNvPr id="0" name=""/>
        <dsp:cNvSpPr/>
      </dsp:nvSpPr>
      <dsp:spPr>
        <a:xfrm>
          <a:off x="4486008" y="48902"/>
          <a:ext cx="1955812" cy="1955812"/>
        </a:xfrm>
        <a:prstGeom prst="round2DiagRect">
          <a:avLst>
            <a:gd name="adj1" fmla="val 29727"/>
            <a:gd name="adj2" fmla="val 0"/>
          </a:avLst>
        </a:prstGeom>
        <a:solidFill>
          <a:schemeClr val="accent3">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2DA29D01-70A2-443F-A361-878B361D0718}">
      <dsp:nvSpPr>
        <dsp:cNvPr id="0" name=""/>
        <dsp:cNvSpPr/>
      </dsp:nvSpPr>
      <dsp:spPr>
        <a:xfrm>
          <a:off x="4902820" y="465714"/>
          <a:ext cx="1122187" cy="1122187"/>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3A18E4CB-FBEB-4D40-B59C-0B67E68EE4ED}">
      <dsp:nvSpPr>
        <dsp:cNvPr id="0" name=""/>
        <dsp:cNvSpPr/>
      </dsp:nvSpPr>
      <dsp:spPr>
        <a:xfrm>
          <a:off x="3860789" y="2613902"/>
          <a:ext cx="32062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cap="all"/>
          </a:pPr>
          <a:r>
            <a:rPr lang="en-US" sz="1900" kern="1200" dirty="0"/>
            <a:t>Provide support on reports for Attendance Teams to run regarding chronic absenteeism and truancy. </a:t>
          </a:r>
        </a:p>
      </dsp:txBody>
      <dsp:txXfrm>
        <a:off x="3860789" y="2613902"/>
        <a:ext cx="3206250" cy="1530000"/>
      </dsp:txXfrm>
    </dsp:sp>
    <dsp:sp modelId="{4DD831DC-49E0-41F2-88C2-8E9B7135ECEB}">
      <dsp:nvSpPr>
        <dsp:cNvPr id="0" name=""/>
        <dsp:cNvSpPr/>
      </dsp:nvSpPr>
      <dsp:spPr>
        <a:xfrm>
          <a:off x="8253352" y="48902"/>
          <a:ext cx="1955812" cy="1955812"/>
        </a:xfrm>
        <a:prstGeom prst="round2DiagRect">
          <a:avLst>
            <a:gd name="adj1" fmla="val 29727"/>
            <a:gd name="adj2" fmla="val 0"/>
          </a:avLst>
        </a:prstGeom>
        <a:solidFill>
          <a:schemeClr val="accent4">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91E88A7F-5144-4069-85A2-B28E5B6B4945}">
      <dsp:nvSpPr>
        <dsp:cNvPr id="0" name=""/>
        <dsp:cNvSpPr/>
      </dsp:nvSpPr>
      <dsp:spPr>
        <a:xfrm>
          <a:off x="8670164" y="465714"/>
          <a:ext cx="1122187" cy="1122187"/>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sp>
    <dsp:sp modelId="{AA324E13-CA08-4EF7-ADBF-1D0E5E065FA5}">
      <dsp:nvSpPr>
        <dsp:cNvPr id="0" name=""/>
        <dsp:cNvSpPr/>
      </dsp:nvSpPr>
      <dsp:spPr>
        <a:xfrm>
          <a:off x="7628133" y="2613902"/>
          <a:ext cx="3206250" cy="153000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t" anchorCtr="0">
          <a:noAutofit/>
        </a:bodyPr>
        <a:lstStyle/>
        <a:p>
          <a:pPr marL="0" lvl="0" indent="0" algn="l" defTabSz="844550">
            <a:lnSpc>
              <a:spcPct val="90000"/>
            </a:lnSpc>
            <a:spcBef>
              <a:spcPct val="0"/>
            </a:spcBef>
            <a:spcAft>
              <a:spcPct val="35000"/>
            </a:spcAft>
            <a:buNone/>
            <a:defRPr cap="all"/>
          </a:pPr>
          <a:r>
            <a:rPr lang="en-US" sz="1900" kern="1200" dirty="0"/>
            <a:t>Review attendance code entry</a:t>
          </a:r>
        </a:p>
      </dsp:txBody>
      <dsp:txXfrm>
        <a:off x="7628133" y="2613902"/>
        <a:ext cx="3206250" cy="1530000"/>
      </dsp:txXfrm>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C6A2768-4615-44A1-B6C5-ACDA097117A2}">
      <dsp:nvSpPr>
        <dsp:cNvPr id="0" name=""/>
        <dsp:cNvSpPr/>
      </dsp:nvSpPr>
      <dsp:spPr>
        <a:xfrm>
          <a:off x="0" y="3471683"/>
          <a:ext cx="4742204" cy="1139484"/>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Add your school district data</a:t>
          </a:r>
        </a:p>
      </dsp:txBody>
      <dsp:txXfrm>
        <a:off x="0" y="3471683"/>
        <a:ext cx="4742204" cy="1139484"/>
      </dsp:txXfrm>
    </dsp:sp>
    <dsp:sp modelId="{503C0FD5-3C92-49D4-A154-DACFB3F0CF82}">
      <dsp:nvSpPr>
        <dsp:cNvPr id="0" name=""/>
        <dsp:cNvSpPr/>
      </dsp:nvSpPr>
      <dsp:spPr>
        <a:xfrm rot="10800000">
          <a:off x="0" y="1736249"/>
          <a:ext cx="4742204" cy="175252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Washington state 30.3% of students were chronically absent.</a:t>
          </a:r>
        </a:p>
      </dsp:txBody>
      <dsp:txXfrm rot="10800000">
        <a:off x="0" y="1736249"/>
        <a:ext cx="4742204" cy="1138739"/>
      </dsp:txXfrm>
    </dsp:sp>
    <dsp:sp modelId="{CEC78595-DD05-475A-858D-6612D8B16616}">
      <dsp:nvSpPr>
        <dsp:cNvPr id="0" name=""/>
        <dsp:cNvSpPr/>
      </dsp:nvSpPr>
      <dsp:spPr>
        <a:xfrm rot="10800000">
          <a:off x="0" y="815"/>
          <a:ext cx="4742204" cy="1752526"/>
        </a:xfrm>
        <a:prstGeom prst="upArrowCallou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42240" tIns="142240" rIns="142240" bIns="142240" numCol="1" spcCol="1270" anchor="ctr" anchorCtr="0">
          <a:noAutofit/>
        </a:bodyPr>
        <a:lstStyle/>
        <a:p>
          <a:pPr marL="0" lvl="0" indent="0" algn="ctr" defTabSz="889000">
            <a:lnSpc>
              <a:spcPct val="90000"/>
            </a:lnSpc>
            <a:spcBef>
              <a:spcPct val="0"/>
            </a:spcBef>
            <a:spcAft>
              <a:spcPct val="35000"/>
            </a:spcAft>
            <a:buNone/>
          </a:pPr>
          <a:r>
            <a:rPr lang="en-US" sz="2000" kern="1200"/>
            <a:t>OSPI Report Card provides data on positive attendance, or 69.7% of students achieved regular attendance.</a:t>
          </a:r>
        </a:p>
      </dsp:txBody>
      <dsp:txXfrm rot="10800000">
        <a:off x="0" y="815"/>
        <a:ext cx="4742204" cy="1138739"/>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0.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12.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3.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4.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LabelDescriptionList">
  <dgm:title val="Icon Label Description List"/>
  <dgm:desc val="Use to show non-sequential or grouped chunks of information. The placeholder holds an icon or small picture, and corresponding text boxes show Level 1 and Level 2 text respectively. Works well for minimal Level 1 text accompanied by lengthier Level two text."/>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if>
      <dgm:else name="Name2">
        <dgm:alg type="lin">
          <dgm:param type="linDir" val="fromR"/>
        </dgm:alg>
      </dgm:else>
    </dgm:choose>
    <dgm:shape xmlns:r="http://schemas.openxmlformats.org/officeDocument/2006/relationships" r:blip="">
      <dgm:adjLst/>
    </dgm:shape>
    <dgm:presOf/>
    <dgm:constrLst>
      <dgm:constr type="h" for="ch" forName="compNode" refType="h" fact="0.45"/>
      <dgm:constr type="w" for="ch" forName="compNode" val="120"/>
      <dgm:constr type="w" for="ch" forName="sibTrans" refType="w" refFor="ch" refForName="compNode" fact="0.175"/>
      <dgm:constr type="primFontSz" for="des" forName="parTx" val="36"/>
      <dgm:constr type="primFontSz" for="des" forName="desTx" refType="primFontSz" refFor="des" refForName="parTx" op="lte" fact="0.75"/>
      <dgm:constr type="h" for="des" forName="compNode" op="equ"/>
      <dgm:constr type="h" for="des" forName="iconRect" op="equ"/>
      <dgm:constr type="w" for="des" forName="iconRect" op="equ"/>
      <dgm:constr type="h" for="des" forName="iconSpace" op="equ"/>
      <dgm:constr type="h" for="des" forName="parTx" op="equ"/>
      <dgm:constr type="h" for="des" forName="txSpace" op="equ"/>
      <dgm:constr type="h" for="des" forName="desTx" op="equ"/>
    </dgm:constrLst>
    <dgm:ruleLst>
      <dgm:rule type="w" for="ch" forName="compNode" val="0" fact="NaN" max="NaN"/>
    </dgm:ruleLst>
    <dgm:forEach name="Name3" axis="ch" ptType="node">
      <dgm:layoutNode name="compNode">
        <dgm:alg type="composite"/>
        <dgm:shape xmlns:r="http://schemas.openxmlformats.org/officeDocument/2006/relationships" r:blip="">
          <dgm:adjLst/>
        </dgm:shape>
        <dgm:presOf axis="self"/>
        <dgm:constrLst>
          <dgm:constr type="w" for="ch" forName="iconRect" refType="w" fact="0.35"/>
          <dgm:constr type="h" for="ch" forName="iconRect" refType="w" refFor="ch" refForName="iconRect"/>
          <dgm:constr type="l" for="ch" forName="iconRect"/>
          <dgm:constr type="t" for="ch" forName="iconRect"/>
          <dgm:constr type="w" for="ch" forName="iconSpace" refType="w"/>
          <dgm:constr type="h" for="ch" forName="iconSpace" refType="h" fact="0.043"/>
          <dgm:constr type="l" for="ch" forName="iconSpace"/>
          <dgm:constr type="t" for="ch" forName="iconSpace" refType="b" refFor="ch" refForName="iconRect"/>
          <dgm:constr type="w" for="ch" forName="parTx" refType="w"/>
          <dgm:constr type="h" for="ch" forName="parTx" refType="w" fact="0.15"/>
          <dgm:constr type="l" for="ch" forName="parTx"/>
          <dgm:constr type="t" for="ch" forName="parTx" refType="b" refFor="ch" refForName="iconSpace"/>
          <dgm:constr type="h" for="ch" forName="txSpace" refType="h" fact="0.02"/>
          <dgm:constr type="w" for="ch" forName="txSpace" refType="w"/>
          <dgm:constr type="l" for="ch" forName="txSpace"/>
          <dgm:constr type="t" for="ch" forName="txSpace" refType="b" refFor="ch" refForName="parTx"/>
          <dgm:constr type="w" for="ch" forName="desTx" refType="w"/>
          <dgm:constr type="l" for="ch" forName="desTx"/>
          <dgm:constr type="t" for="ch" forName="desTx" refType="b" refFor="ch" refForName="txSpace"/>
        </dgm:constrLst>
        <dgm:ruleLst>
          <dgm:rule type="h" val="INF" fact="NaN" max="NaN"/>
        </dgm:ruleLst>
        <dgm:layoutNode name="iconRect" styleLbl="node1">
          <dgm:alg type="sp"/>
          <dgm:shape xmlns:r="http://schemas.openxmlformats.org/officeDocument/2006/relationships" type="rect" r:blip="" blipPhldr="1">
            <dgm:adjLst/>
          </dgm:shape>
          <dgm:presOf/>
          <dgm:constrLst/>
          <dgm:ruleLst/>
        </dgm:layoutNode>
        <dgm:layoutNode name="iconSpace">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4" fact="NaN" max="NaN"/>
            <dgm:rule type="h" val="INF" fact="NaN" max="NaN"/>
          </dgm:ruleLst>
        </dgm:layoutNode>
        <dgm:layoutNode name="txSpace">
          <dgm:alg type="sp"/>
          <dgm:shape xmlns:r="http://schemas.openxmlformats.org/officeDocument/2006/relationships" r:blip="">
            <dgm:adjLst/>
          </dgm:shape>
          <dgm:presOf/>
          <dgm:constrLst/>
          <dgm:ruleLst/>
        </dgm:layoutNode>
        <dgm:layoutNode name="desTx" styleLbl="revTx">
          <dgm:varLst/>
          <dgm:alg type="tx">
            <dgm:param type="stBulletLvl" val="0"/>
            <dgm:param type="txAnchorVert" val="t"/>
            <dgm:param type="parTxLTRAlign" val="l"/>
            <dgm:param type="shpTxLTRAlignCh" val="l"/>
            <dgm:param type="parTxRTLAlign" val="r"/>
            <dgm:param type="shpTxRTLAlignCh" val="r"/>
          </dgm:alg>
          <dgm:shape xmlns:r="http://schemas.openxmlformats.org/officeDocument/2006/relationships" type="rect" r:blip="">
            <dgm:adjLst/>
          </dgm:shape>
          <dgm:presOf axis="des" ptType="node"/>
          <dgm:constrLst>
            <dgm:constr type="secFontSz" refType="primFontSz"/>
            <dgm:constr type="lMarg"/>
            <dgm:constr type="rMarg"/>
            <dgm:constr type="tMarg"/>
            <dgm:constr type="bMarg"/>
          </dgm:constrLst>
          <dgm:ruleLst>
            <dgm:rule type="primFontSz" val="NaN" fact="NaN" max="17"/>
            <dgm:rule type="h" val="INF" fact="NaN" max="NaN"/>
          </dgm:ruleLst>
        </dgm:layoutNode>
      </dgm:layoutNode>
      <dgm:forEach name="Name4"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b="1"/>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5/layout/IconLeafLabelList">
  <dgm:title val="Icon Leaf Label List"/>
  <dgm:desc val="Use to show non-sequential or grouped chunks of information accompanied by a related visuals. Works best with icons or small pictures with short text ca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snake">
          <dgm:param type="grDir" val="tL"/>
          <dgm:param type="flowDir" val="row"/>
          <dgm:param type="contDir" val="sameDir"/>
          <dgm:param type="off" val="ctr"/>
          <dgm:param type="vertAlign" val="mid"/>
          <dgm:param type="horzAlign" val="ctr"/>
        </dgm:alg>
      </dgm:if>
      <dgm:else name="Name2">
        <dgm:alg type="snake">
          <dgm:param type="grDir" val="tR"/>
          <dgm:param type="flowDir" val="row"/>
          <dgm:param type="contDir" val="sameDir"/>
          <dgm:param type="off" val="ctr"/>
          <dgm:param type="vertAlign" val="mid"/>
          <dgm:param type="horzAlign" val="ctr"/>
        </dgm:alg>
      </dgm:else>
    </dgm:choose>
    <dgm:shape xmlns:r="http://schemas.openxmlformats.org/officeDocument/2006/relationships" r:blip="">
      <dgm:adjLst/>
    </dgm:shape>
    <dgm:presOf/>
    <dgm:choose name="Name3">
      <dgm:if name="Name4" axis="ch" ptType="node" func="cnt" op="lte" val="2">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4"/>
          <dgm:constr type="h" for="des" forName="compNode" op="equ"/>
          <dgm:constr type="h" for="des" forName="textRect" op="equ"/>
        </dgm:constrLst>
      </dgm:if>
      <dgm:if name="Name5" axis="ch" ptType="node" func="cnt" op="lte" val="3">
        <dgm:constrLst>
          <dgm:constr type="h" for="ch" forName="compNode" refType="h" fact="0.4"/>
          <dgm:constr type="w" for="ch" forName="compNode" val="100"/>
          <dgm:constr type="w" for="ch" forName="sibTrans" refType="w" refFor="ch" refForName="compNode" fact="0.175"/>
          <dgm:constr type="sp" refType="w" refFor="ch" refForName="compNode" op="equ" fact="0.25"/>
          <dgm:constr type="primFontSz" for="des" ptType="node" op="equ" val="40"/>
          <dgm:constr type="h" for="des" forName="compNode" op="equ"/>
          <dgm:constr type="h" for="des" forName="textRect" op="equ"/>
        </dgm:constrLst>
      </dgm:if>
      <dgm:if name="Name6" axis="ch" ptType="node" func="cnt" op="lte" val="4">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32"/>
          <dgm:constr type="h" for="des" forName="compNode" op="equ"/>
          <dgm:constr type="h" for="des" forName="textRect" op="equ"/>
        </dgm:constrLst>
      </dgm:if>
      <dgm:else name="Name7">
        <dgm:constrLst>
          <dgm:constr type="h" for="ch" forName="compNode" refType="h" fact="0.4"/>
          <dgm:constr type="w" for="ch" forName="compNode" refType="w"/>
          <dgm:constr type="w" for="ch" forName="sibTrans" refType="w" refFor="ch" refForName="compNode" fact="0.175"/>
          <dgm:constr type="sp" refType="w" refFor="ch" refForName="compNode" op="equ" fact="0.25"/>
          <dgm:constr type="primFontSz" for="des" ptType="node" op="equ" val="24"/>
          <dgm:constr type="h" for="des" forName="compNode" op="equ"/>
          <dgm:constr type="h" for="des" forName="textRect" op="equ"/>
        </dgm:constrLst>
      </dgm:else>
    </dgm:choose>
    <dgm:ruleLst>
      <dgm:rule type="w" for="ch" forName="compNode" val="50" fact="NaN" max="NaN"/>
    </dgm:ruleLst>
    <dgm:forEach name="Name8" axis="ch" ptType="node">
      <dgm:layoutNode name="compNode">
        <dgm:alg type="composite"/>
        <dgm:shape xmlns:r="http://schemas.openxmlformats.org/officeDocument/2006/relationships" r:blip="">
          <dgm:adjLst/>
        </dgm:shape>
        <dgm:presOf axis="self"/>
        <dgm:constrLst>
          <dgm:constr type="w" for="ch" forName="iconBgRect" refType="w" fact="0.61"/>
          <dgm:constr type="h" for="ch" forName="iconBgRect" refType="w" refFor="ch" refForName="iconBgRect"/>
          <dgm:constr type="t" for="ch" forName="iconBgRect"/>
          <dgm:constr type="ctrX" for="ch" forName="iconBgRect" refType="w" fact="0.5"/>
          <dgm:constr type="w" for="ch" forName="iconRect" refType="w" fact="0.35"/>
          <dgm:constr type="h" for="ch" forName="iconRect" refType="w" refFor="ch" refForName="iconRect"/>
          <dgm:constr type="ctrX" for="ch" forName="iconRect" refType="ctrX" refFor="ch" refForName="iconBgRect"/>
          <dgm:constr type="ctrY" for="ch" forName="iconRect" refType="ctrY" refFor="ch" refForName="iconBgRect"/>
          <dgm:constr type="h" for="ch" forName="spaceRect" refType="w" fact="0.19"/>
          <dgm:constr type="w" for="ch" forName="spaceRect" refType="w"/>
          <dgm:constr type="l" for="ch" forName="spaceRect"/>
          <dgm:constr type="t" for="ch" forName="spaceRect" refType="b" refFor="ch" refForName="iconBgRect"/>
          <dgm:constr type="h" for="ch" forName="textRect" val="20"/>
          <dgm:constr type="w" for="ch" forName="textRect" refType="w"/>
          <dgm:constr type="l" for="ch" forName="textRect"/>
          <dgm:constr type="t" for="ch" forName="textRect" refType="b" refFor="ch" refForName="spaceRect"/>
        </dgm:constrLst>
        <dgm:ruleLst>
          <dgm:rule type="h" val="INF" fact="NaN" max="NaN"/>
        </dgm:ruleLst>
        <dgm:layoutNode name="iconBgRect" styleLbl="bgShp">
          <dgm:alg type="sp"/>
          <dgm:shape xmlns:r="http://schemas.openxmlformats.org/officeDocument/2006/relationships" type="round2DiagRect" r:blip="">
            <dgm:adjLst/>
            <dgm:extLst>
              <a:ext uri="{B698B0E9-8C71-41B9-8309-B3DCBF30829C}">
                <dgm1612:spPr xmlns:dgm1612="http://schemas.microsoft.com/office/drawing/2016/12/diagram">
                  <a:prstGeom prst="round2DiagRect">
                    <a:avLst>
                      <a:gd name="adj1" fmla="val 29727"/>
                      <a:gd name="adj2" fmla="val 0"/>
                    </a:avLst>
                  </a:prstGeom>
                </dgm1612:spPr>
              </a:ext>
            </dgm:ext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alg type="tx">
            <dgm:param type="txAnchorVert" val="t"/>
          </dgm:alg>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 type="h" val="INF" fact="NaN" max="NaN"/>
          </dgm:ruleLst>
        </dgm:layoutNode>
      </dgm:layoutNode>
      <dgm:forEach name="Name9"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defRPr cap="all"/>
        </a:lvl1pPr>
      </dgm1612:lstStyle>
    </a:ext>
  </dgm:extLst>
</dgm:layoutDef>
</file>

<file path=ppt/diagrams/layout9.xml><?xml version="1.0" encoding="utf-8"?>
<dgm:layoutDef xmlns:dgm="http://schemas.openxmlformats.org/drawingml/2006/diagram" xmlns:a="http://schemas.openxmlformats.org/drawingml/2006/main" uniqueId="urn:microsoft.com/office/officeart/2005/8/layout/process4">
  <dgm:title val=""/>
  <dgm:desc val=""/>
  <dgm:catLst>
    <dgm:cat type="process" pri="16000"/>
    <dgm:cat type="list" pri="20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lin">
      <dgm:param type="linDir" val="fromB"/>
    </dgm:alg>
    <dgm:shape xmlns:r="http://schemas.openxmlformats.org/officeDocument/2006/relationships" r:blip="">
      <dgm:adjLst/>
    </dgm:shape>
    <dgm:presOf/>
    <dgm:constrLst>
      <dgm:constr type="h" for="ch" forName="boxAndChildren" refType="h"/>
      <dgm:constr type="h" for="ch" forName="arrowAndChildren" refType="h" refFor="ch" refForName="boxAndChildren" op="equ" fact="1.538"/>
      <dgm:constr type="w" for="ch" forName="arrowAndChildren" refType="w"/>
      <dgm:constr type="w" for="ch" forName="boxAndChildren" refType="w"/>
      <dgm:constr type="h" for="ch" forName="sp" refType="h" fact="-0.015"/>
      <dgm:constr type="primFontSz" for="des" forName="parentTextBox" val="65"/>
      <dgm:constr type="primFontSz" for="des" forName="parentTextArrow" refType="primFontSz" refFor="des" refForName="parentTextBox" op="equ"/>
      <dgm:constr type="primFontSz" for="des" forName="childTextArrow" val="65"/>
      <dgm:constr type="primFontSz" for="des" forName="childTextBox" refType="primFontSz" refFor="des" refForName="childTextArrow" op="equ"/>
    </dgm:constrLst>
    <dgm:ruleLst/>
    <dgm:forEach name="Name1" axis="ch" ptType="node" st="-1" step="-1">
      <dgm:choose name="Name2">
        <dgm:if name="Name3" axis="self" ptType="node" func="revPos" op="equ" val="1">
          <dgm:layoutNode name="boxAndChildren">
            <dgm:alg type="composite"/>
            <dgm:shape xmlns:r="http://schemas.openxmlformats.org/officeDocument/2006/relationships" r:blip="">
              <dgm:adjLst/>
            </dgm:shape>
            <dgm:presOf/>
            <dgm:choose name="Name4">
              <dgm:if name="Name5" axis="ch" ptType="node" func="cnt" op="gte" val="1">
                <dgm:constrLst>
                  <dgm:constr type="w" for="ch" forName="parentTextBox" refType="w"/>
                  <dgm:constr type="h" for="ch" forName="parentTextBox" refType="h" fact="0.54"/>
                  <dgm:constr type="t" for="ch" forName="parentTextBox"/>
                  <dgm:constr type="w" for="ch" forName="entireBox" refType="w"/>
                  <dgm:constr type="h" for="ch" forName="entireBox" refType="h"/>
                  <dgm:constr type="w" for="ch" forName="descendantBox" refType="w"/>
                  <dgm:constr type="b" for="ch" forName="descendantBox" refType="h" fact="0.98"/>
                  <dgm:constr type="h" for="ch" forName="descendantBox" refType="h" fact="0.46"/>
                </dgm:constrLst>
              </dgm:if>
              <dgm:else name="Name6">
                <dgm:constrLst>
                  <dgm:constr type="w" for="ch" forName="parentTextBox" refType="w"/>
                  <dgm:constr type="h" for="ch" forName="parentTextBox" refType="h"/>
                </dgm:constrLst>
              </dgm:else>
            </dgm:choose>
            <dgm:ruleLst/>
            <dgm:layoutNode name="parentTextBox">
              <dgm:alg type="tx"/>
              <dgm:choose name="Name7">
                <dgm:if name="Name8" axis="ch" ptType="node" func="cnt" op="gte" val="1">
                  <dgm:shape xmlns:r="http://schemas.openxmlformats.org/officeDocument/2006/relationships" type="rect" r:blip="" zOrderOff="1" hideGeom="1">
                    <dgm:adjLst/>
                  </dgm:shape>
                </dgm:if>
                <dgm:else name="Name9">
                  <dgm:shape xmlns:r="http://schemas.openxmlformats.org/officeDocument/2006/relationships" type="rect" r:blip="">
                    <dgm:adjLst/>
                  </dgm:shape>
                </dgm:else>
              </dgm:choose>
              <dgm:presOf axis="self"/>
              <dgm:constrLst/>
              <dgm:ruleLst>
                <dgm:rule type="primFontSz" val="5" fact="NaN" max="NaN"/>
              </dgm:ruleLst>
            </dgm:layoutNode>
            <dgm:choose name="Name10">
              <dgm:if name="Name11" axis="ch" ptType="node" func="cnt" op="gte" val="1">
                <dgm:layoutNode name="entireBox">
                  <dgm:alg type="sp"/>
                  <dgm:shape xmlns:r="http://schemas.openxmlformats.org/officeDocument/2006/relationships" type="rect" r:blip="">
                    <dgm:adjLst/>
                  </dgm:shape>
                  <dgm:presOf axis="self"/>
                  <dgm:constrLst/>
                  <dgm:ruleLst/>
                </dgm:layoutNode>
                <dgm:layoutNode name="descendantBox" styleLbl="fgAccFollowNode1">
                  <dgm:choose name="Name12">
                    <dgm:if name="Name13" func="var" arg="dir" op="equ" val="norm">
                      <dgm:alg type="lin"/>
                    </dgm:if>
                    <dgm:else name="Name14">
                      <dgm:alg type="lin">
                        <dgm:param type="linDir" val="fromR"/>
                      </dgm:alg>
                    </dgm:else>
                  </dgm:choose>
                  <dgm:shape xmlns:r="http://schemas.openxmlformats.org/officeDocument/2006/relationships" r:blip="">
                    <dgm:adjLst/>
                  </dgm:shape>
                  <dgm:presOf/>
                  <dgm:constrLst>
                    <dgm:constr type="w" for="ch" forName="childTextBox" refType="w"/>
                    <dgm:constr type="h" for="ch" forName="childTextBox" refType="h"/>
                  </dgm:constrLst>
                  <dgm:ruleLst/>
                  <dgm:forEach name="Name15" axis="ch" ptType="node">
                    <dgm:layoutNode name="childTextBox"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16"/>
            </dgm:choose>
          </dgm:layoutNode>
        </dgm:if>
        <dgm:else name="Name17">
          <dgm:layoutNode name="arrowAndChildren">
            <dgm:alg type="composite"/>
            <dgm:shape xmlns:r="http://schemas.openxmlformats.org/officeDocument/2006/relationships" r:blip="">
              <dgm:adjLst/>
            </dgm:shape>
            <dgm:presOf/>
            <dgm:choose name="Name18">
              <dgm:if name="Name19" axis="ch" ptType="node" func="cnt" op="gte" val="1">
                <dgm:constrLst>
                  <dgm:constr type="w" for="ch" forName="parentTextArrow" refType="w"/>
                  <dgm:constr type="t" for="ch" forName="parentTextArrow"/>
                  <dgm:constr type="h" for="ch" forName="parentTextArrow" refType="h" fact="0.351"/>
                  <dgm:constr type="w" for="ch" forName="arrow" refType="w"/>
                  <dgm:constr type="h" for="ch" forName="arrow" refType="h"/>
                  <dgm:constr type="w" for="ch" forName="descendantArrow" refType="w"/>
                  <dgm:constr type="b" for="ch" forName="descendantArrow" refType="h" fact="0.65"/>
                  <dgm:constr type="h" for="ch" forName="descendantArrow" refType="h" fact="0.299"/>
                </dgm:constrLst>
              </dgm:if>
              <dgm:else name="Name20">
                <dgm:constrLst>
                  <dgm:constr type="w" for="ch" forName="parentTextArrow" refType="w"/>
                  <dgm:constr type="h" for="ch" forName="parentTextArrow" refType="h"/>
                </dgm:constrLst>
              </dgm:else>
            </dgm:choose>
            <dgm:ruleLst/>
            <dgm:layoutNode name="parentTextArrow">
              <dgm:alg type="tx"/>
              <dgm:choose name="Name21">
                <dgm:if name="Name22" axis="ch" ptType="node" func="cnt" op="gte" val="1">
                  <dgm:shape xmlns:r="http://schemas.openxmlformats.org/officeDocument/2006/relationships" type="rect" r:blip="" zOrderOff="1" hideGeom="1">
                    <dgm:adjLst/>
                  </dgm:shape>
                </dgm:if>
                <dgm:else name="Name23">
                  <dgm:shape xmlns:r="http://schemas.openxmlformats.org/officeDocument/2006/relationships" rot="180" type="upArrowCallout" r:blip="">
                    <dgm:adjLst/>
                  </dgm:shape>
                </dgm:else>
              </dgm:choose>
              <dgm:presOf axis="self"/>
              <dgm:constrLst/>
              <dgm:ruleLst>
                <dgm:rule type="primFontSz" val="5" fact="NaN" max="NaN"/>
              </dgm:ruleLst>
            </dgm:layoutNode>
            <dgm:choose name="Name24">
              <dgm:if name="Name25" axis="ch" ptType="node" func="cnt" op="gte" val="1">
                <dgm:layoutNode name="arrow">
                  <dgm:alg type="sp"/>
                  <dgm:shape xmlns:r="http://schemas.openxmlformats.org/officeDocument/2006/relationships" rot="180" type="upArrowCallout" r:blip="">
                    <dgm:adjLst/>
                  </dgm:shape>
                  <dgm:presOf axis="self"/>
                  <dgm:constrLst/>
                  <dgm:ruleLst/>
                </dgm:layoutNode>
                <dgm:layoutNode name="descendantArrow">
                  <dgm:choose name="Name26">
                    <dgm:if name="Name27" func="var" arg="dir" op="equ" val="norm">
                      <dgm:alg type="lin"/>
                    </dgm:if>
                    <dgm:else name="Name28">
                      <dgm:alg type="lin">
                        <dgm:param type="linDir" val="fromR"/>
                      </dgm:alg>
                    </dgm:else>
                  </dgm:choose>
                  <dgm:shape xmlns:r="http://schemas.openxmlformats.org/officeDocument/2006/relationships" r:blip="">
                    <dgm:adjLst/>
                  </dgm:shape>
                  <dgm:presOf/>
                  <dgm:constrLst>
                    <dgm:constr type="w" for="ch" forName="childTextArrow" refType="w"/>
                    <dgm:constr type="h" for="ch" forName="childTextArrow" refType="h"/>
                  </dgm:constrLst>
                  <dgm:ruleLst/>
                  <dgm:forEach name="Name29" axis="ch" ptType="node">
                    <dgm:layoutNode name="childTextArrow" styleLbl="fgAccFollowNode1">
                      <dgm:varLst>
                        <dgm:bulletEnabled val="1"/>
                      </dgm:varLst>
                      <dgm:alg type="tx"/>
                      <dgm:shape xmlns:r="http://schemas.openxmlformats.org/officeDocument/2006/relationships" type="rect" r:blip="">
                        <dgm:adjLst/>
                      </dgm:shape>
                      <dgm:presOf axis="desOrSelf" ptType="node"/>
                      <dgm:constrLst>
                        <dgm:constr type="tMarg" refType="primFontSz" fact="0.1"/>
                        <dgm:constr type="bMarg" refType="primFontSz" fact="0.1"/>
                      </dgm:constrLst>
                      <dgm:ruleLst>
                        <dgm:rule type="primFontSz" val="5" fact="NaN" max="NaN"/>
                      </dgm:ruleLst>
                    </dgm:layoutNode>
                  </dgm:forEach>
                </dgm:layoutNode>
              </dgm:if>
              <dgm:else name="Name30"/>
            </dgm:choose>
          </dgm:layoutNode>
        </dgm:else>
      </dgm:choose>
      <dgm:forEach name="Name31" axis="precedSib" ptType="sibTrans" st="-1" cnt="1">
        <dgm:layoutNode name="sp">
          <dgm:alg type="sp"/>
          <dgm:shape xmlns:r="http://schemas.openxmlformats.org/officeDocument/2006/relationships" r:blip="">
            <dgm:adjLst/>
          </dgm:shape>
          <dgm:presOf axis="sel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drawing1.xml><?xml version="1.0" encoding="utf-8"?>
<c:userShapes xmlns:c="http://schemas.openxmlformats.org/drawingml/2006/chart">
  <cdr:relSizeAnchor xmlns:cdr="http://schemas.openxmlformats.org/drawingml/2006/chartDrawing">
    <cdr:from>
      <cdr:x>0.06932</cdr:x>
      <cdr:y>0.27845</cdr:y>
    </cdr:from>
    <cdr:to>
      <cdr:x>0.11494</cdr:x>
      <cdr:y>0.34877</cdr:y>
    </cdr:to>
    <cdr:sp macro="" textlink="">
      <cdr:nvSpPr>
        <cdr:cNvPr id="2" name="TextBox 1">
          <a:extLst xmlns:a="http://schemas.openxmlformats.org/drawingml/2006/main">
            <a:ext uri="{FF2B5EF4-FFF2-40B4-BE49-F238E27FC236}">
              <a16:creationId xmlns:a16="http://schemas.microsoft.com/office/drawing/2014/main" id="{4352F2A6-72A8-0F44-FA67-E7BD1F6F0B5F}"/>
            </a:ext>
          </a:extLst>
        </cdr:cNvPr>
        <cdr:cNvSpPr txBox="1"/>
      </cdr:nvSpPr>
      <cdr:spPr>
        <a:xfrm xmlns:a="http://schemas.openxmlformats.org/drawingml/2006/main">
          <a:off x="749365" y="1516601"/>
          <a:ext cx="493131" cy="383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defRPr sz="1197" b="0" i="0" u="none" strike="noStrike" kern="1200" baseline="0">
              <a:solidFill>
                <a:schemeClr val="tx1">
                  <a:lumMod val="75000"/>
                  <a:lumOff val="25000"/>
                </a:schemeClr>
              </a:solidFill>
              <a:latin typeface="+mn-lt"/>
              <a:ea typeface="+mn-ea"/>
              <a:cs typeface="+mn-cs"/>
            </a:defRPr>
          </a:pPr>
          <a:r>
            <a:rPr lang="en-US" sz="1197" kern="1200" dirty="0">
              <a:solidFill>
                <a:schemeClr val="tx1">
                  <a:lumMod val="75000"/>
                  <a:lumOff val="25000"/>
                </a:schemeClr>
              </a:solidFill>
            </a:rPr>
            <a:t>30%</a:t>
          </a:r>
        </a:p>
      </cdr:txBody>
    </cdr:sp>
  </cdr:relSizeAnchor>
</c:userShapes>
</file>

<file path=ppt/drawings/drawing2.xml><?xml version="1.0" encoding="utf-8"?>
<c:userShapes xmlns:c="http://schemas.openxmlformats.org/drawingml/2006/chart">
  <cdr:relSizeAnchor xmlns:cdr="http://schemas.openxmlformats.org/drawingml/2006/chartDrawing">
    <cdr:from>
      <cdr:x>0.06932</cdr:x>
      <cdr:y>0.27845</cdr:y>
    </cdr:from>
    <cdr:to>
      <cdr:x>0.11494</cdr:x>
      <cdr:y>0.34877</cdr:y>
    </cdr:to>
    <cdr:sp macro="" textlink="">
      <cdr:nvSpPr>
        <cdr:cNvPr id="2" name="TextBox 1">
          <a:extLst xmlns:a="http://schemas.openxmlformats.org/drawingml/2006/main">
            <a:ext uri="{FF2B5EF4-FFF2-40B4-BE49-F238E27FC236}">
              <a16:creationId xmlns:a16="http://schemas.microsoft.com/office/drawing/2014/main" id="{4352F2A6-72A8-0F44-FA67-E7BD1F6F0B5F}"/>
            </a:ext>
          </a:extLst>
        </cdr:cNvPr>
        <cdr:cNvSpPr txBox="1"/>
      </cdr:nvSpPr>
      <cdr:spPr>
        <a:xfrm xmlns:a="http://schemas.openxmlformats.org/drawingml/2006/main">
          <a:off x="749365" y="1516601"/>
          <a:ext cx="493131" cy="383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defRPr sz="1197" b="0" i="0" u="none" strike="noStrike" kern="1200" baseline="0">
              <a:solidFill>
                <a:schemeClr val="tx1">
                  <a:lumMod val="75000"/>
                  <a:lumOff val="25000"/>
                </a:schemeClr>
              </a:solidFill>
              <a:latin typeface="+mn-lt"/>
              <a:ea typeface="+mn-ea"/>
              <a:cs typeface="+mn-cs"/>
            </a:defRPr>
          </a:pPr>
          <a:r>
            <a:rPr lang="en-US" sz="1197" kern="1200" dirty="0">
              <a:solidFill>
                <a:schemeClr val="tx1">
                  <a:lumMod val="75000"/>
                  <a:lumOff val="25000"/>
                </a:schemeClr>
              </a:solidFill>
            </a:rPr>
            <a:t>30%</a:t>
          </a:r>
        </a:p>
      </cdr:txBody>
    </cdr:sp>
  </cdr:relSizeAnchor>
</c:userShapes>
</file>

<file path=ppt/drawings/drawing3.xml><?xml version="1.0" encoding="utf-8"?>
<c:userShapes xmlns:c="http://schemas.openxmlformats.org/drawingml/2006/chart">
  <cdr:relSizeAnchor xmlns:cdr="http://schemas.openxmlformats.org/drawingml/2006/chartDrawing">
    <cdr:from>
      <cdr:x>0.06932</cdr:x>
      <cdr:y>0.27845</cdr:y>
    </cdr:from>
    <cdr:to>
      <cdr:x>0.11494</cdr:x>
      <cdr:y>0.34877</cdr:y>
    </cdr:to>
    <cdr:sp macro="" textlink="">
      <cdr:nvSpPr>
        <cdr:cNvPr id="2" name="TextBox 1">
          <a:extLst xmlns:a="http://schemas.openxmlformats.org/drawingml/2006/main">
            <a:ext uri="{FF2B5EF4-FFF2-40B4-BE49-F238E27FC236}">
              <a16:creationId xmlns:a16="http://schemas.microsoft.com/office/drawing/2014/main" id="{4352F2A6-72A8-0F44-FA67-E7BD1F6F0B5F}"/>
            </a:ext>
          </a:extLst>
        </cdr:cNvPr>
        <cdr:cNvSpPr txBox="1"/>
      </cdr:nvSpPr>
      <cdr:spPr>
        <a:xfrm xmlns:a="http://schemas.openxmlformats.org/drawingml/2006/main">
          <a:off x="749365" y="1516601"/>
          <a:ext cx="493131" cy="383007"/>
        </a:xfrm>
        <a:prstGeom xmlns:a="http://schemas.openxmlformats.org/drawingml/2006/main" prst="rect">
          <a:avLst/>
        </a:prstGeom>
      </cdr:spPr>
      <cdr:txBody>
        <a:bodyPr xmlns:a="http://schemas.openxmlformats.org/drawingml/2006/main" vertOverflow="clip" wrap="square" rtlCol="0"/>
        <a:lstStyle xmlns:a="http://schemas.openxmlformats.org/drawingml/2006/main"/>
        <a:p xmlns:a="http://schemas.openxmlformats.org/drawingml/2006/main">
          <a:pPr algn="ctr">
            <a:defRPr sz="1197" b="0" i="0" u="none" strike="noStrike" kern="1200" baseline="0">
              <a:solidFill>
                <a:schemeClr val="tx1">
                  <a:lumMod val="75000"/>
                  <a:lumOff val="25000"/>
                </a:schemeClr>
              </a:solidFill>
              <a:latin typeface="+mn-lt"/>
              <a:ea typeface="+mn-ea"/>
              <a:cs typeface="+mn-cs"/>
            </a:defRPr>
          </a:pPr>
          <a:r>
            <a:rPr lang="en-US" sz="1197" kern="1200" dirty="0">
              <a:solidFill>
                <a:schemeClr val="tx1">
                  <a:lumMod val="75000"/>
                  <a:lumOff val="25000"/>
                </a:schemeClr>
              </a:solidFill>
            </a:rPr>
            <a:t>30%</a:t>
          </a: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E3B68FA-E3BB-4CA2-8979-C89DFEED65C9}" type="datetimeFigureOut">
              <a:rPr lang="en-US" smtClean="0"/>
              <a:t>11/1/2024</a:t>
            </a:fld>
            <a:endParaRPr lang="en-US"/>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6E4191AE-AB56-4F82-802E-FD6280D3057D}" type="slidenum">
              <a:rPr lang="en-US" smtClean="0"/>
              <a:t>‹#›</a:t>
            </a:fld>
            <a:endParaRPr lang="en-US"/>
          </a:p>
        </p:txBody>
      </p:sp>
    </p:spTree>
    <p:extLst>
      <p:ext uri="{BB962C8B-B14F-4D97-AF65-F5344CB8AC3E}">
        <p14:creationId xmlns:p14="http://schemas.microsoft.com/office/powerpoint/2010/main" val="146403496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6394BAC-6AF2-46D0-A906-D2970C2E749A}" type="datetimeFigureOut">
              <a:rPr lang="en-US" smtClean="0"/>
              <a:t>11/1/2024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1CD1C34-72C1-4C67-AAFF-0B8CE9936A77}" type="slidenum">
              <a:rPr lang="en-US" smtClean="0"/>
              <a:t>‹#›</a:t>
            </a:fld>
            <a:endParaRPr lang="en-US"/>
          </a:p>
        </p:txBody>
      </p:sp>
    </p:spTree>
    <p:extLst>
      <p:ext uri="{BB962C8B-B14F-4D97-AF65-F5344CB8AC3E}">
        <p14:creationId xmlns:p14="http://schemas.microsoft.com/office/powerpoint/2010/main" val="36441114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app.leg.wa.gov/RCW/default.aspx?cite=28A.225.055" TargetMode="External"/><Relationship Id="rId2" Type="http://schemas.openxmlformats.org/officeDocument/2006/relationships/slide" Target="../slides/slide18.xml"/><Relationship Id="rId1" Type="http://schemas.openxmlformats.org/officeDocument/2006/relationships/notesMaster" Target="../notesMasters/notesMaster1.xml"/><Relationship Id="rId6" Type="http://schemas.openxmlformats.org/officeDocument/2006/relationships/hyperlink" Target="http://app.leg.wa.gov/WAC/default.aspx?cite=392-121-107" TargetMode="External"/><Relationship Id="rId5" Type="http://schemas.openxmlformats.org/officeDocument/2006/relationships/hyperlink" Target="http://app.leg.wa.gov/WAC/default.aspx?cite=392-400" TargetMode="External"/><Relationship Id="rId4" Type="http://schemas.openxmlformats.org/officeDocument/2006/relationships/hyperlink" Target="http://app.leg.wa.gov/RCW/default.aspx?cite=28A.705.010"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app.leg.wa.gov/RCW/default.aspx?cite=28A.225"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1CD1C34-72C1-4C67-AAFF-0B8CE9936A77}" type="slidenum">
              <a:rPr lang="en-US" smtClean="0"/>
              <a:t>1</a:t>
            </a:fld>
            <a:endParaRPr lang="en-US"/>
          </a:p>
        </p:txBody>
      </p:sp>
    </p:spTree>
    <p:extLst>
      <p:ext uri="{BB962C8B-B14F-4D97-AF65-F5344CB8AC3E}">
        <p14:creationId xmlns:p14="http://schemas.microsoft.com/office/powerpoint/2010/main" val="127844007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group of slides provides information on State Requirements for Compulsory Attendance.</a:t>
            </a:r>
          </a:p>
        </p:txBody>
      </p:sp>
      <p:sp>
        <p:nvSpPr>
          <p:cNvPr id="4" name="Slide Number Placeholder 3"/>
          <p:cNvSpPr>
            <a:spLocks noGrp="1"/>
          </p:cNvSpPr>
          <p:nvPr>
            <p:ph type="sldNum" sz="quarter" idx="5"/>
          </p:nvPr>
        </p:nvSpPr>
        <p:spPr/>
        <p:txBody>
          <a:bodyPr/>
          <a:lstStyle/>
          <a:p>
            <a:fld id="{71CD1C34-72C1-4C67-AAFF-0B8CE9936A77}" type="slidenum">
              <a:rPr lang="en-US" smtClean="0"/>
              <a:t>11</a:t>
            </a:fld>
            <a:endParaRPr lang="en-US"/>
          </a:p>
        </p:txBody>
      </p:sp>
    </p:spTree>
    <p:extLst>
      <p:ext uri="{BB962C8B-B14F-4D97-AF65-F5344CB8AC3E}">
        <p14:creationId xmlns:p14="http://schemas.microsoft.com/office/powerpoint/2010/main" val="156781586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a timeline of the Becca Bill. This also provides information on Community Engagement Boards. </a:t>
            </a:r>
          </a:p>
        </p:txBody>
      </p:sp>
      <p:sp>
        <p:nvSpPr>
          <p:cNvPr id="4" name="Slide Number Placeholder 3"/>
          <p:cNvSpPr>
            <a:spLocks noGrp="1"/>
          </p:cNvSpPr>
          <p:nvPr>
            <p:ph type="sldNum" sz="quarter" idx="5"/>
          </p:nvPr>
        </p:nvSpPr>
        <p:spPr/>
        <p:txBody>
          <a:bodyPr/>
          <a:lstStyle/>
          <a:p>
            <a:fld id="{71CD1C34-72C1-4C67-AAFF-0B8CE9936A77}" type="slidenum">
              <a:rPr lang="en-US" smtClean="0"/>
              <a:t>12</a:t>
            </a:fld>
            <a:endParaRPr lang="en-US"/>
          </a:p>
        </p:txBody>
      </p:sp>
    </p:spTree>
    <p:extLst>
      <p:ext uri="{BB962C8B-B14F-4D97-AF65-F5344CB8AC3E}">
        <p14:creationId xmlns:p14="http://schemas.microsoft.com/office/powerpoint/2010/main" val="157978858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next group of slides provides information on State Requirements for Compulsory Attendance.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337623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Historically, truancy has been treated as a punishment. However, the purpose of the Becca law is really support. </a:t>
            </a:r>
            <a:r>
              <a:rPr lang="en-US" dirty="0">
                <a:cs typeface="Calibri"/>
              </a:rPr>
              <a:t>It's there to provide safety for students and help for families.  It is there to encourage communication between schools and families.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921666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are trying to shift culture and mindset around truancy from a punitive mindset to that of what is the root cause, and how can we support you and your family to address it?</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91006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School districts are required to intervene early such as providing notice that a student is missing school, conferencing with the family, and working with them to identify barriers as well as offer interventions to improve attendance prior to filing a truancy petition. Schools also refer families to community engagement boards which is an intensive intervention with community partners to develop an intervention plan and wrap around supports.   </a:t>
            </a:r>
          </a:p>
          <a:p>
            <a:r>
              <a:rPr lang="en-US" dirty="0"/>
              <a:t>The law also outlines several steps that districts must take when students have unexcused absences. This table is a summary of those steps. Linked in the slide is the Elementary Attendance &amp; Truancy Required Steps and Secondary Attendance &amp; Truancy Required Steps. These are a helpful tool regarding the summary of the required steps. </a:t>
            </a:r>
            <a:endParaRPr lang="en-US" dirty="0">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21293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rPr>
              <a:t>School districts are required to intervene early such as providing notice that a student is missing school, conferencing with the family, and working with them to identify barriers as well as offer interventions to improve attendance prior to filing a truancy petition. Schools also refer families to community engagement boards which is an intensive intervention with community partners to develop an intervention plan and wrap around supports.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law also outlines several steps that districts must take when students have unexcused absences. This is a summary of those steps. Linked in the slide is the Elementary Attendance &amp; Truancy Required Steps and Secondary Attendance &amp; Truancy Required Steps. These are a helpful tool regarding the summary of the required steps. </a:t>
            </a:r>
            <a:endParaRPr kumimoji="0" lang="en-US" sz="1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42129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indent="457200" algn="l"/>
            <a:r>
              <a:rPr lang="en-US" b="0" i="0" dirty="0">
                <a:solidFill>
                  <a:srgbClr val="000000"/>
                </a:solidFill>
                <a:effectLst/>
                <a:latin typeface="Open Sans" panose="020B0606030504020204" pitchFamily="34" charset="0"/>
              </a:rPr>
              <a:t>Absences due to the following reasons must be excused:</a:t>
            </a:r>
          </a:p>
          <a:p>
            <a:pPr indent="457200" algn="l"/>
            <a:r>
              <a:rPr lang="en-US" b="0" i="0" dirty="0">
                <a:solidFill>
                  <a:srgbClr val="000000"/>
                </a:solidFill>
                <a:effectLst/>
                <a:latin typeface="Open Sans" panose="020B0606030504020204" pitchFamily="34" charset="0"/>
              </a:rPr>
              <a:t>(a) Physical health or mental health symptoms, illness, health condition or medical appointment for the student or person for whom the student is legally responsible. Examples of symptoms, illness, health conditions, or medical appointments include, but are not limited to, medical, counseling, mental health wellness, dental, optometry, pregnancy, and behavioral health treatment (which can include in-patient or out-patient treatment for chemical dependency or mental health);</a:t>
            </a:r>
          </a:p>
          <a:p>
            <a:pPr indent="457200" algn="l"/>
            <a:r>
              <a:rPr lang="en-US" b="0" i="0" dirty="0">
                <a:solidFill>
                  <a:srgbClr val="000000"/>
                </a:solidFill>
                <a:effectLst/>
                <a:latin typeface="Open Sans" panose="020B0606030504020204" pitchFamily="34" charset="0"/>
              </a:rPr>
              <a:t>(b) Family emergency including, but not limited to, a death or illness in the family;</a:t>
            </a:r>
          </a:p>
          <a:p>
            <a:pPr indent="457200" algn="l"/>
            <a:r>
              <a:rPr lang="en-US" b="0" i="0" dirty="0">
                <a:solidFill>
                  <a:srgbClr val="000000"/>
                </a:solidFill>
                <a:effectLst/>
                <a:latin typeface="Open Sans" panose="020B0606030504020204" pitchFamily="34" charset="0"/>
              </a:rPr>
              <a:t>(c) Religious or cultural purpose including observance of a religious or cultural holiday or participation in religious or cultural instruction;</a:t>
            </a:r>
          </a:p>
          <a:p>
            <a:pPr indent="457200" algn="l"/>
            <a:r>
              <a:rPr lang="en-US" b="0" i="0" dirty="0">
                <a:solidFill>
                  <a:srgbClr val="000000"/>
                </a:solidFill>
                <a:effectLst/>
                <a:latin typeface="Open Sans" panose="020B0606030504020204" pitchFamily="34" charset="0"/>
              </a:rPr>
              <a:t>(d) Court, judicial proceeding, court-ordered activity, or jury service;</a:t>
            </a:r>
          </a:p>
          <a:p>
            <a:pPr indent="457200" algn="l"/>
            <a:r>
              <a:rPr lang="en-US" b="0" i="0" dirty="0">
                <a:solidFill>
                  <a:srgbClr val="000000"/>
                </a:solidFill>
                <a:effectLst/>
                <a:latin typeface="Open Sans" panose="020B0606030504020204" pitchFamily="34" charset="0"/>
              </a:rPr>
              <a:t>(e) Post-secondary, technical school or apprenticeship program visitation, or scholarship interview;</a:t>
            </a:r>
          </a:p>
          <a:p>
            <a:pPr indent="457200" algn="l"/>
            <a:r>
              <a:rPr lang="en-US" b="0" i="0" dirty="0">
                <a:solidFill>
                  <a:srgbClr val="000000"/>
                </a:solidFill>
                <a:effectLst/>
                <a:latin typeface="Open Sans" panose="020B0606030504020204" pitchFamily="34" charset="0"/>
              </a:rPr>
              <a:t>(f) State-recognized search and rescue activities consistent with RCW </a:t>
            </a:r>
            <a:r>
              <a:rPr lang="en-US" b="1" i="0" u="none" strike="noStrike" dirty="0">
                <a:solidFill>
                  <a:srgbClr val="2B674D"/>
                </a:solidFill>
                <a:effectLst/>
                <a:latin typeface="Open Sans" panose="020B0606030504020204" pitchFamily="34" charset="0"/>
                <a:hlinkClick r:id="rId3"/>
              </a:rPr>
              <a:t>28A.225.055</a:t>
            </a:r>
            <a:r>
              <a:rPr lang="en-US" b="0" i="0" dirty="0">
                <a:solidFill>
                  <a:srgbClr val="000000"/>
                </a:solidFill>
                <a:effectLst/>
                <a:latin typeface="Open Sans" panose="020B0606030504020204" pitchFamily="34" charset="0"/>
              </a:rPr>
              <a:t>;</a:t>
            </a:r>
          </a:p>
          <a:p>
            <a:pPr indent="457200" algn="l"/>
            <a:r>
              <a:rPr lang="en-US" b="0" i="0" dirty="0">
                <a:solidFill>
                  <a:srgbClr val="000000"/>
                </a:solidFill>
                <a:effectLst/>
                <a:latin typeface="Open Sans" panose="020B0606030504020204" pitchFamily="34" charset="0"/>
              </a:rPr>
              <a:t>(g) Absence directly related to the student's homeless or foster care/dependency status;</a:t>
            </a:r>
          </a:p>
          <a:p>
            <a:pPr indent="457200" algn="l"/>
            <a:r>
              <a:rPr lang="en-US" b="0" i="0" dirty="0">
                <a:solidFill>
                  <a:srgbClr val="000000"/>
                </a:solidFill>
                <a:effectLst/>
                <a:latin typeface="Open Sans" panose="020B0606030504020204" pitchFamily="34" charset="0"/>
              </a:rPr>
              <a:t>(h) Absences related to deployment activities of a parent or legal guardian who is an active duty member consistent with RCW </a:t>
            </a:r>
            <a:r>
              <a:rPr lang="en-US" b="1" i="0" u="none" strike="noStrike" dirty="0">
                <a:solidFill>
                  <a:srgbClr val="2B674D"/>
                </a:solidFill>
                <a:effectLst/>
                <a:latin typeface="Open Sans" panose="020B0606030504020204" pitchFamily="34" charset="0"/>
                <a:hlinkClick r:id="rId4"/>
              </a:rPr>
              <a:t>28A.705.010</a:t>
            </a:r>
            <a:r>
              <a:rPr lang="en-US" b="0" i="0" dirty="0">
                <a:solidFill>
                  <a:srgbClr val="000000"/>
                </a:solidFill>
                <a:effectLst/>
                <a:latin typeface="Open Sans" panose="020B0606030504020204" pitchFamily="34" charset="0"/>
              </a:rPr>
              <a:t>;</a:t>
            </a:r>
          </a:p>
          <a:p>
            <a:pPr indent="457200" algn="l"/>
            <a:r>
              <a:rPr lang="en-US" b="0" i="0" dirty="0">
                <a:solidFill>
                  <a:srgbClr val="000000"/>
                </a:solidFill>
                <a:effectLst/>
                <a:latin typeface="Open Sans" panose="020B0606030504020204" pitchFamily="34" charset="0"/>
              </a:rPr>
              <a:t>(</a:t>
            </a:r>
            <a:r>
              <a:rPr lang="en-US" b="0" i="0" dirty="0" err="1">
                <a:solidFill>
                  <a:srgbClr val="000000"/>
                </a:solidFill>
                <a:effectLst/>
                <a:latin typeface="Open Sans" panose="020B0606030504020204" pitchFamily="34" charset="0"/>
              </a:rPr>
              <a:t>i</a:t>
            </a:r>
            <a:r>
              <a:rPr lang="en-US" b="0" i="0" dirty="0">
                <a:solidFill>
                  <a:srgbClr val="000000"/>
                </a:solidFill>
                <a:effectLst/>
                <a:latin typeface="Open Sans" panose="020B0606030504020204" pitchFamily="34" charset="0"/>
              </a:rPr>
              <a:t>) Absences due to suspensions, expulsions or emergency expulsions imposed pursuant to chapter </a:t>
            </a:r>
            <a:r>
              <a:rPr lang="en-US" b="1" i="0" u="none" strike="noStrike" dirty="0">
                <a:solidFill>
                  <a:srgbClr val="2B674D"/>
                </a:solidFill>
                <a:effectLst/>
                <a:latin typeface="Open Sans" panose="020B0606030504020204" pitchFamily="34" charset="0"/>
                <a:hlinkClick r:id="rId5"/>
              </a:rPr>
              <a:t>392-400</a:t>
            </a:r>
            <a:r>
              <a:rPr lang="en-US" b="0" i="0" dirty="0">
                <a:solidFill>
                  <a:srgbClr val="000000"/>
                </a:solidFill>
                <a:effectLst/>
                <a:latin typeface="Open Sans" panose="020B0606030504020204" pitchFamily="34" charset="0"/>
              </a:rPr>
              <a:t> WAC if the student is not receiving educational services and is not enrolled in qualifying "course of study" activities as defined in WAC </a:t>
            </a:r>
            <a:r>
              <a:rPr lang="en-US" b="1" i="0" u="none" strike="noStrike" dirty="0">
                <a:solidFill>
                  <a:srgbClr val="2B674D"/>
                </a:solidFill>
                <a:effectLst/>
                <a:latin typeface="Open Sans" panose="020B0606030504020204" pitchFamily="34" charset="0"/>
                <a:hlinkClick r:id="rId6"/>
              </a:rPr>
              <a:t>392-121-107</a:t>
            </a:r>
            <a:r>
              <a:rPr lang="en-US" b="0" i="0" dirty="0">
                <a:solidFill>
                  <a:srgbClr val="000000"/>
                </a:solidFill>
                <a:effectLst/>
                <a:latin typeface="Open Sans" panose="020B0606030504020204" pitchFamily="34" charset="0"/>
              </a:rPr>
              <a:t>;</a:t>
            </a:r>
          </a:p>
          <a:p>
            <a:pPr indent="457200" algn="l"/>
            <a:r>
              <a:rPr lang="en-US" b="0" i="0" dirty="0">
                <a:solidFill>
                  <a:srgbClr val="000000"/>
                </a:solidFill>
                <a:effectLst/>
                <a:latin typeface="Open Sans" panose="020B0606030504020204" pitchFamily="34" charset="0"/>
              </a:rPr>
              <a:t>(j) Absences due to student safety concerns, including absences related to threats, assaults, or bullying;</a:t>
            </a:r>
          </a:p>
          <a:p>
            <a:pPr indent="457200" algn="l"/>
            <a:r>
              <a:rPr lang="en-US" b="0" i="0" dirty="0">
                <a:solidFill>
                  <a:srgbClr val="000000"/>
                </a:solidFill>
                <a:effectLst/>
                <a:latin typeface="Open Sans" panose="020B0606030504020204" pitchFamily="34" charset="0"/>
              </a:rPr>
              <a:t>(k) Absences due to a student's migrant status;</a:t>
            </a:r>
          </a:p>
          <a:p>
            <a:pPr indent="457200" algn="l"/>
            <a:r>
              <a:rPr lang="en-US" b="0" i="0" dirty="0">
                <a:solidFill>
                  <a:srgbClr val="000000"/>
                </a:solidFill>
                <a:effectLst/>
                <a:latin typeface="Open Sans" panose="020B0606030504020204" pitchFamily="34" charset="0"/>
              </a:rPr>
              <a:t>(l) Absences due to an approved activity that is consistent with district policy and is mutually agreed upon by the principal or designee and a parent, guardian, or emancipated youth; and</a:t>
            </a:r>
          </a:p>
          <a:p>
            <a:pPr indent="457200" algn="l"/>
            <a:r>
              <a:rPr lang="en-US" b="0" i="0" dirty="0">
                <a:solidFill>
                  <a:srgbClr val="000000"/>
                </a:solidFill>
                <a:effectLst/>
                <a:latin typeface="Open Sans" panose="020B0606030504020204" pitchFamily="34" charset="0"/>
              </a:rPr>
              <a:t>(m) Absences due to the student's lack of necessary instructional tools, including internet access or connectivity.</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3138171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Provides information regarding Washington Administrative Code regarding attendance.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832462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WAC 392-401 states:</a:t>
            </a:r>
          </a:p>
          <a:p>
            <a:endParaRPr lang="en-US" dirty="0"/>
          </a:p>
          <a:p>
            <a:pPr lvl="0"/>
            <a:r>
              <a:rPr lang="en-US" sz="1200" b="0" i="0" dirty="0">
                <a:latin typeface="Segoe UI" panose="020B0502040204020203" pitchFamily="34" charset="0"/>
                <a:cs typeface="Segoe UI" panose="020B0502040204020203" pitchFamily="34" charset="0"/>
              </a:rPr>
              <a:t>(</a:t>
            </a:r>
            <a:r>
              <a:rPr lang="en-US" sz="1200" b="0" i="0" dirty="0" err="1">
                <a:latin typeface="Segoe UI" panose="020B0502040204020203" pitchFamily="34" charset="0"/>
                <a:cs typeface="Segoe UI" panose="020B0502040204020203" pitchFamily="34" charset="0"/>
              </a:rPr>
              <a:t>i</a:t>
            </a:r>
            <a:r>
              <a:rPr lang="en-US" sz="1200" b="0" i="0" dirty="0">
                <a:latin typeface="Segoe UI" panose="020B0502040204020203" pitchFamily="34" charset="0"/>
                <a:cs typeface="Segoe UI" panose="020B0502040204020203" pitchFamily="34" charset="0"/>
              </a:rPr>
              <a:t>) A school and/or district point person/people to maintain the list, keep it updated, and coordinate the outreach;</a:t>
            </a:r>
            <a:endParaRPr lang="en-US" sz="1200" dirty="0">
              <a:latin typeface="Segoe UI" panose="020B0502040204020203" pitchFamily="34" charset="0"/>
              <a:cs typeface="Segoe UI" panose="020B0502040204020203" pitchFamily="34" charset="0"/>
            </a:endParaRPr>
          </a:p>
          <a:p>
            <a:pPr lvl="0"/>
            <a:r>
              <a:rPr lang="en-US" sz="1200" b="0" i="0" dirty="0">
                <a:latin typeface="Segoe UI" panose="020B0502040204020203" pitchFamily="34" charset="0"/>
                <a:cs typeface="Segoe UI" panose="020B0502040204020203" pitchFamily="34" charset="0"/>
              </a:rPr>
              <a:t>(ii) School or district staff assigned to conduct the outreach and attempts at reengagement in coordination with community partners or other programs;</a:t>
            </a:r>
            <a:endParaRPr lang="en-US" sz="1200" dirty="0">
              <a:latin typeface="Segoe UI" panose="020B0502040204020203" pitchFamily="34" charset="0"/>
              <a:cs typeface="Segoe UI" panose="020B0502040204020203" pitchFamily="34" charset="0"/>
            </a:endParaRPr>
          </a:p>
          <a:p>
            <a:pPr lvl="0"/>
            <a:r>
              <a:rPr lang="en-US" sz="1200" b="0" i="0" dirty="0">
                <a:latin typeface="Segoe UI" panose="020B0502040204020203" pitchFamily="34" charset="0"/>
                <a:cs typeface="Segoe UI" panose="020B0502040204020203" pitchFamily="34" charset="0"/>
              </a:rPr>
              <a:t>(iii) Multiple methods of communication and outreach in a language or mode of communication that the parent understands including phone calls, texts, letters, and home visits;</a:t>
            </a:r>
            <a:endParaRPr lang="en-US" sz="1200" dirty="0">
              <a:latin typeface="Segoe UI" panose="020B0502040204020203" pitchFamily="34" charset="0"/>
              <a:cs typeface="Segoe UI" panose="020B0502040204020203" pitchFamily="34" charset="0"/>
            </a:endParaRPr>
          </a:p>
          <a:p>
            <a:pPr lvl="0"/>
            <a:r>
              <a:rPr lang="en-US" sz="1200" b="0" i="0" dirty="0">
                <a:latin typeface="Segoe UI" panose="020B0502040204020203" pitchFamily="34" charset="0"/>
                <a:cs typeface="Segoe UI" panose="020B0502040204020203" pitchFamily="34" charset="0"/>
              </a:rPr>
              <a:t>(iv) Referral to community-based organizations;</a:t>
            </a:r>
            <a:endParaRPr lang="en-US" sz="1200" dirty="0">
              <a:latin typeface="Segoe UI" panose="020B0502040204020203" pitchFamily="34" charset="0"/>
              <a:cs typeface="Segoe UI" panose="020B0502040204020203" pitchFamily="34" charset="0"/>
            </a:endParaRPr>
          </a:p>
          <a:p>
            <a:pPr lvl="0"/>
            <a:r>
              <a:rPr lang="en-US" sz="1200" b="0" i="0" dirty="0">
                <a:latin typeface="Segoe UI" panose="020B0502040204020203" pitchFamily="34" charset="0"/>
                <a:cs typeface="Segoe UI" panose="020B0502040204020203" pitchFamily="34" charset="0"/>
              </a:rPr>
              <a:t>(v) Documentation of the attempts to reach student and family; and</a:t>
            </a:r>
            <a:endParaRPr lang="en-US" sz="1200" dirty="0">
              <a:latin typeface="Segoe UI" panose="020B0502040204020203" pitchFamily="34" charset="0"/>
              <a:cs typeface="Segoe UI" panose="020B0502040204020203" pitchFamily="34" charset="0"/>
            </a:endParaRPr>
          </a:p>
          <a:p>
            <a:pPr lvl="0"/>
            <a:r>
              <a:rPr lang="en-US" sz="1200" b="0" i="0" dirty="0">
                <a:latin typeface="Segoe UI" panose="020B0502040204020203" pitchFamily="34" charset="0"/>
                <a:cs typeface="Segoe UI" panose="020B0502040204020203" pitchFamily="34" charset="0"/>
              </a:rPr>
              <a:t>(vi) Follow the required steps to address unexcused absences in chapter </a:t>
            </a:r>
            <a:r>
              <a:rPr lang="en-US" sz="1200" b="1" i="0" dirty="0">
                <a:latin typeface="Segoe UI" panose="020B0502040204020203" pitchFamily="34" charset="0"/>
                <a:cs typeface="Segoe UI" panose="020B0502040204020203" pitchFamily="34" charset="0"/>
                <a:hlinkClick r:id="rId3"/>
              </a:rPr>
              <a:t>28A.225</a:t>
            </a:r>
            <a:r>
              <a:rPr lang="en-US" sz="1200" b="0" i="0" dirty="0">
                <a:latin typeface="Segoe UI" panose="020B0502040204020203" pitchFamily="34" charset="0"/>
                <a:cs typeface="Segoe UI" panose="020B0502040204020203" pitchFamily="34" charset="0"/>
              </a:rPr>
              <a:t> RCW</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445200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intended for providing information only</a:t>
            </a:r>
          </a:p>
        </p:txBody>
      </p:sp>
      <p:sp>
        <p:nvSpPr>
          <p:cNvPr id="4" name="Slide Number Placeholder 3"/>
          <p:cNvSpPr>
            <a:spLocks noGrp="1"/>
          </p:cNvSpPr>
          <p:nvPr>
            <p:ph type="sldNum" sz="quarter" idx="5"/>
          </p:nvPr>
        </p:nvSpPr>
        <p:spPr/>
        <p:txBody>
          <a:bodyPr/>
          <a:lstStyle/>
          <a:p>
            <a:fld id="{71CD1C34-72C1-4C67-AAFF-0B8CE9936A77}" type="slidenum">
              <a:rPr lang="en-US" smtClean="0"/>
              <a:t>2</a:t>
            </a:fld>
            <a:endParaRPr lang="en-US"/>
          </a:p>
        </p:txBody>
      </p:sp>
    </p:spTree>
    <p:extLst>
      <p:ext uri="{BB962C8B-B14F-4D97-AF65-F5344CB8AC3E}">
        <p14:creationId xmlns:p14="http://schemas.microsoft.com/office/powerpoint/2010/main" val="411754824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98723244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t>If you have a team who has access to data and is supporting a continuum of tiered supports, then a policy that articulates when you’re going to stop excusing absences doesn’t have to be used as much. </a:t>
            </a:r>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7031770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of the questions I get asked</a:t>
            </a:r>
            <a:r>
              <a:rPr lang="en-US" baseline="0" dirty="0"/>
              <a:t> a lot is: are vacations excused or unexcused? To which I have an answer, it depends on what your district policy and school procedures are.  </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26B5F-3535-410E-9B74-4F0291512F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045074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In addition to it being our job</a:t>
            </a:r>
            <a:r>
              <a:rPr lang="en-US" sz="1800" dirty="0">
                <a:effectLst/>
                <a:latin typeface="Segoe UI Emoji" panose="020B0502040204020203" pitchFamily="34" charset="0"/>
                <a:ea typeface="Calibri" panose="020F0502020204030204" pitchFamily="34" charset="0"/>
                <a:sym typeface="Segoe UI Emoji" panose="020B0502040204020203" pitchFamily="34" charset="0"/>
              </a:rPr>
              <a:t>😊</a:t>
            </a:r>
            <a:r>
              <a:rPr lang="en-US" sz="1800" dirty="0">
                <a:effectLst/>
                <a:latin typeface="Segoe UI" panose="020B0502040204020203" pitchFamily="34" charset="0"/>
                <a:ea typeface="Calibri" panose="020F0502020204030204" pitchFamily="34" charset="0"/>
              </a:rPr>
              <a:t>, we firmly believe that attendance is essential to student learning and success. We define attendance as “accessing instruction”. When our students are not accessing instruction, and the suite of supports, extracurriculars and relationships, that our schools offer, they are missing out on an opportunity for a successful future.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6699519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OSPI’s Report card reflects the number of students who are in regular attendance, which means that 70% of students are attending 90% or more of their school days. Just a reminder on definitions, when we talk about chronic absenteeism, we are talking about a student missing 10% or more of their school days for any absence, excused or unexcused, it measures missed learning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574494508"/>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Just a reminder on definitions, when we talk about chronic absenteeism, we are talking about a student missing 10% or more of their school days for any absence, excused or unexcused, it measures missed learning time.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825727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dirty="0">
                <a:effectLst/>
                <a:latin typeface="Segoe UI" panose="020B0502040204020203" pitchFamily="34" charset="0"/>
                <a:ea typeface="Calibri" panose="020F0502020204030204" pitchFamily="34" charset="0"/>
              </a:rPr>
              <a:t>What we know about attendance is that when students miss 10% or more of their school days in kindergarten and 1</a:t>
            </a:r>
            <a:r>
              <a:rPr lang="en-US" sz="1800" baseline="30000" dirty="0">
                <a:effectLst/>
                <a:latin typeface="Segoe UI" panose="020B0502040204020203" pitchFamily="34" charset="0"/>
                <a:ea typeface="Calibri" panose="020F0502020204030204" pitchFamily="34" charset="0"/>
              </a:rPr>
              <a:t>st</a:t>
            </a:r>
            <a:r>
              <a:rPr lang="en-US" sz="1800" dirty="0">
                <a:effectLst/>
                <a:latin typeface="Segoe UI" panose="020B0502040204020203" pitchFamily="34" charset="0"/>
                <a:ea typeface="Calibri" panose="020F0502020204030204" pitchFamily="34" charset="0"/>
              </a:rPr>
              <a:t> grade, they are significantly more likely to not be reading at grade level by the third grade. And reading at grade level by the third grade, is a significant building block to future success, so much so that a student not reading at grade level by the third grade is four times more likely to not graduate than their peers. The impact of not attending in middle and high school is also significant, a student who is chronically absent any two years between 8</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and 12</a:t>
            </a:r>
            <a:r>
              <a:rPr lang="en-US" sz="1800" baseline="30000" dirty="0">
                <a:effectLst/>
                <a:latin typeface="Segoe UI" panose="020B0502040204020203" pitchFamily="34" charset="0"/>
                <a:ea typeface="Calibri" panose="020F0502020204030204" pitchFamily="34" charset="0"/>
              </a:rPr>
              <a:t>th</a:t>
            </a:r>
            <a:r>
              <a:rPr lang="en-US" sz="1800" dirty="0">
                <a:effectLst/>
                <a:latin typeface="Segoe UI" panose="020B0502040204020203" pitchFamily="34" charset="0"/>
                <a:ea typeface="Calibri" panose="020F0502020204030204" pitchFamily="34" charset="0"/>
              </a:rPr>
              <a:t> grade is 50% more likely to not graduate from high school.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5738057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All absences matter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467575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35</a:t>
            </a:fld>
            <a:endParaRPr lang="en-US"/>
          </a:p>
        </p:txBody>
      </p:sp>
    </p:spTree>
    <p:extLst>
      <p:ext uri="{BB962C8B-B14F-4D97-AF65-F5344CB8AC3E}">
        <p14:creationId xmlns:p14="http://schemas.microsoft.com/office/powerpoint/2010/main" val="179683659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800" b="1" dirty="0">
                <a:effectLst/>
                <a:latin typeface="Segoe UI" panose="020B0502040204020203" pitchFamily="34" charset="0"/>
                <a:ea typeface="Calibri" panose="020F0502020204030204" pitchFamily="34" charset="0"/>
              </a:rPr>
              <a:t>Why are students absent?</a:t>
            </a:r>
            <a:r>
              <a:rPr lang="en-US" sz="1800" dirty="0">
                <a:effectLst/>
                <a:latin typeface="Segoe UI" panose="020B0502040204020203" pitchFamily="34" charset="0"/>
                <a:ea typeface="Calibri" panose="020F0502020204030204" pitchFamily="34" charset="0"/>
              </a:rPr>
              <a:t> Attendance is an indicator that can tell us any number of things! When a student is absent it could be because they have to go to the dentist, it could be because they are feeling anxiety or depression, the student might have responsibilities at home like taking care of their siblings, transportation may be a big issue, parents might be undervaluing regular attendance because they just don’t know the research and how many days missed are putting their students at risk, students could be experiencing bullying at school, or maybe they don’t feel socially connected, and staying home feels safer than braving the loud, busy, crowded comprehensive high school where they don’t have many friends or an adult who notices when they’re gone. </a:t>
            </a:r>
          </a:p>
          <a:p>
            <a:pPr marL="0" marR="0">
              <a:lnSpc>
                <a:spcPct val="107000"/>
              </a:lnSpc>
              <a:spcBef>
                <a:spcPts val="0"/>
              </a:spcBef>
              <a:spcAft>
                <a:spcPts val="800"/>
              </a:spcAft>
            </a:pPr>
            <a:r>
              <a:rPr lang="en-US" sz="1800" dirty="0">
                <a:effectLst/>
                <a:latin typeface="Segoe UI" panose="020B0502040204020203" pitchFamily="34" charset="0"/>
                <a:ea typeface="Calibri" panose="020F0502020204030204" pitchFamily="34" charset="0"/>
              </a:rPr>
              <a:t>Don’t take my explanation to mean that we don’t believe students and parents have choice or influence over their attendance, it’s just that the context of their experience matters greatly to their attendance, which is a behavior, we can think about it like we think about behavior, as communication, what are the needs they are trying to communicate, and what can we do to understand them and meet them?</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5261949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be a slide about the school district’s vision, mission, and values (strategic plan). </a:t>
            </a:r>
          </a:p>
        </p:txBody>
      </p:sp>
      <p:sp>
        <p:nvSpPr>
          <p:cNvPr id="4" name="Slide Number Placeholder 3"/>
          <p:cNvSpPr>
            <a:spLocks noGrp="1"/>
          </p:cNvSpPr>
          <p:nvPr>
            <p:ph type="sldNum" sz="quarter" idx="5"/>
          </p:nvPr>
        </p:nvSpPr>
        <p:spPr/>
        <p:txBody>
          <a:bodyPr/>
          <a:lstStyle/>
          <a:p>
            <a:fld id="{71CD1C34-72C1-4C67-AAFF-0B8CE9936A77}" type="slidenum">
              <a:rPr lang="en-US" smtClean="0"/>
              <a:t>3</a:t>
            </a:fld>
            <a:endParaRPr lang="en-US"/>
          </a:p>
        </p:txBody>
      </p:sp>
    </p:spTree>
    <p:extLst>
      <p:ext uri="{BB962C8B-B14F-4D97-AF65-F5344CB8AC3E}">
        <p14:creationId xmlns:p14="http://schemas.microsoft.com/office/powerpoint/2010/main" val="79132811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Segoe UI" panose="020B0502040204020203" pitchFamily="34" charset="0"/>
                <a:ea typeface="Calibri" panose="020F0502020204030204" pitchFamily="34" charset="0"/>
              </a:rPr>
              <a:t>Why are students absent?</a:t>
            </a:r>
            <a:r>
              <a:rPr lang="en-US" sz="1200" dirty="0">
                <a:effectLst/>
                <a:latin typeface="Segoe UI" panose="020B0502040204020203" pitchFamily="34" charset="0"/>
                <a:ea typeface="Calibri" panose="020F0502020204030204" pitchFamily="34" charset="0"/>
              </a:rPr>
              <a:t> Attendance is an indicator that can tell us any number of things! When a student is absent it could be because they have to go to the dentist, it could be because they are feeling anxiety or depression, the student might have responsibilities at home like taking care of their siblings, transportation may be a big issue, parents might be undervaluing regular attendance because they just don’t know the research and how many days missed are putting their students at risk, students could be experiencing bullying at school, or maybe they don’t feel socially connected, and staying home feels safer than braving the loud, busy, crowded comprehensive high school where they don’t have many friends or an adult who notices when they’re gone. </a:t>
            </a:r>
          </a:p>
          <a:p>
            <a:pPr marL="0" marR="0">
              <a:lnSpc>
                <a:spcPct val="107000"/>
              </a:lnSpc>
              <a:spcBef>
                <a:spcPts val="0"/>
              </a:spcBef>
              <a:spcAft>
                <a:spcPts val="800"/>
              </a:spcAft>
            </a:pPr>
            <a:r>
              <a:rPr lang="en-US" sz="1200" dirty="0">
                <a:effectLst/>
                <a:latin typeface="Segoe UI" panose="020B0502040204020203" pitchFamily="34" charset="0"/>
                <a:ea typeface="Calibri" panose="020F0502020204030204" pitchFamily="34" charset="0"/>
              </a:rPr>
              <a:t>Don’t take my explanation to mean that we don’t believe students and parents have choice or influence over their attendance, it’s just that the context of their experience matters greatly to their attendance, which is a behavior, we can think about it like we think about behavior, as communication, what are the needs they are trying to communicate, and what can we do to understand them and meet them?</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42</a:t>
            </a:fld>
            <a:endParaRPr lang="en-US"/>
          </a:p>
        </p:txBody>
      </p:sp>
    </p:spTree>
    <p:extLst>
      <p:ext uri="{BB962C8B-B14F-4D97-AF65-F5344CB8AC3E}">
        <p14:creationId xmlns:p14="http://schemas.microsoft.com/office/powerpoint/2010/main" val="152141226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a:lnSpc>
                <a:spcPct val="107000"/>
              </a:lnSpc>
              <a:spcBef>
                <a:spcPts val="0"/>
              </a:spcBef>
              <a:spcAft>
                <a:spcPts val="800"/>
              </a:spcAft>
            </a:pPr>
            <a:r>
              <a:rPr lang="en-US" sz="1200" b="1" dirty="0">
                <a:effectLst/>
                <a:latin typeface="Segoe UI" panose="020B0502040204020203" pitchFamily="34" charset="0"/>
                <a:ea typeface="Calibri" panose="020F0502020204030204" pitchFamily="34" charset="0"/>
              </a:rPr>
              <a:t>There are many root causes to why a student is missing school. Attendance struggles are a symptom of barriers that a family is facing. Connecting with a family with curiosity allows us to identify supports and resources that can help to turn a student’s attendance around. </a:t>
            </a:r>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43</a:t>
            </a:fld>
            <a:endParaRPr lang="en-US"/>
          </a:p>
        </p:txBody>
      </p:sp>
    </p:spTree>
    <p:extLst>
      <p:ext uri="{BB962C8B-B14F-4D97-AF65-F5344CB8AC3E}">
        <p14:creationId xmlns:p14="http://schemas.microsoft.com/office/powerpoint/2010/main" val="426117318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effectLst/>
                <a:latin typeface="Segoe UI" panose="020B0502040204020203" pitchFamily="34" charset="0"/>
                <a:ea typeface="Calibri" panose="020F0502020204030204" pitchFamily="34" charset="0"/>
              </a:rPr>
              <a:t>There are many root causes to why a student is missing school. Attendance struggles are a symptom of barriers that a family is facing. Connecting with a family with curiosity allows us to identify supports and resources that can help to turn a student’s attendance around. </a:t>
            </a:r>
            <a:endParaRPr lang="en-US" dirty="0"/>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44</a:t>
            </a:fld>
            <a:endParaRPr lang="en-US"/>
          </a:p>
        </p:txBody>
      </p:sp>
    </p:spTree>
    <p:extLst>
      <p:ext uri="{BB962C8B-B14F-4D97-AF65-F5344CB8AC3E}">
        <p14:creationId xmlns:p14="http://schemas.microsoft.com/office/powerpoint/2010/main" val="40937632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What tone do</a:t>
            </a:r>
            <a:r>
              <a:rPr lang="en-US" sz="1200" baseline="0" dirty="0"/>
              <a:t> we use when we are talking to students and families about missing school or being late?  Take a second to reflect on the last time you discussed absences with a student or their caregiver – what was the tone?  You don’t have to share it.  OR maybe you can remember a time when your child was late or absent – what was the tone of the conversation from the school?  You don’t have to share.  But out of curiosity, if you’re willing, how many of you reflected that the tone was a little </a:t>
            </a:r>
            <a:r>
              <a:rPr lang="en-US" sz="1200" baseline="0" dirty="0" err="1"/>
              <a:t>judgey</a:t>
            </a:r>
            <a:r>
              <a:rPr lang="en-US" sz="1200" baseline="0" dirty="0"/>
              <a:t>, or maybe shameful, or maybe a little dismissive, or guilt?  How many of you recall a supportive conversation?  How many of you could not think of a conversation?  We, in this room, and all people really, do not respond well when someone tries to shame us, threaten us, dismiss us, ignore us, judge us – so we need to think deeply about how we are communicating to students and families when they are absent or late.  We have an opportunity to build relationships – and offer support – absences are that kind of signal.  Let’s not squander it.  </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t>Our school is a better place when you’re here – even if it’s not true </a:t>
            </a:r>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26B5F-3535-410E-9B74-4F0291512F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17176174"/>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Part of a toolkit created </a:t>
            </a:r>
            <a:r>
              <a:rPr lang="en-US" dirty="0">
                <a:effectLst/>
              </a:rPr>
              <a:t>by the California Attorney General’s Office, the Ad Council, and the California Endowment, they sent communications experts to talk to </a:t>
            </a:r>
            <a:r>
              <a:rPr lang="en-US" b="1" dirty="0">
                <a:effectLst/>
              </a:rPr>
              <a:t>nearly 1,000 parents of elementary school children</a:t>
            </a:r>
            <a:r>
              <a:rPr lang="en-US" dirty="0">
                <a:effectLst/>
              </a:rPr>
              <a:t> who </a:t>
            </a:r>
            <a:r>
              <a:rPr lang="en-US" b="1" dirty="0">
                <a:effectLst/>
              </a:rPr>
              <a:t>missed 10+ school days</a:t>
            </a:r>
            <a:r>
              <a:rPr lang="en-US" dirty="0">
                <a:effectLst/>
              </a:rPr>
              <a:t> in the previous year.  The website has a number of communication guides for teachers, secretaries, administrators, an</a:t>
            </a:r>
            <a:r>
              <a:rPr lang="en-US" baseline="0" dirty="0">
                <a:effectLst/>
              </a:rPr>
              <a:t>d nurses with these helpful tips. </a:t>
            </a:r>
            <a:endParaRPr lang="en-US" dirty="0">
              <a:effectLst/>
            </a:endParaRPr>
          </a:p>
          <a:p>
            <a:r>
              <a:rPr lang="en-US" sz="1200" b="1" i="0" u="none" strike="noStrike" kern="1200" baseline="0" dirty="0">
                <a:solidFill>
                  <a:schemeClr val="tx1"/>
                </a:solidFill>
                <a:latin typeface="+mn-lt"/>
                <a:ea typeface="+mn-ea"/>
                <a:cs typeface="+mn-cs"/>
              </a:rPr>
              <a:t>1. Approach the issue of absences out of concern, rather than compliance</a:t>
            </a:r>
          </a:p>
          <a:p>
            <a:r>
              <a:rPr lang="en-US" sz="1200" b="0" i="0" u="none" strike="noStrike" kern="1200" baseline="0" dirty="0">
                <a:solidFill>
                  <a:schemeClr val="tx1"/>
                </a:solidFill>
                <a:latin typeface="+mn-lt"/>
                <a:ea typeface="+mn-ea"/>
                <a:cs typeface="+mn-cs"/>
              </a:rPr>
              <a:t>✓✓ Make parents feel supported, rather than guilty and in trouble</a:t>
            </a:r>
          </a:p>
          <a:p>
            <a:r>
              <a:rPr lang="en-US" sz="1200" b="1" i="0" u="none" strike="noStrike" kern="1200" baseline="0" dirty="0">
                <a:solidFill>
                  <a:schemeClr val="tx1"/>
                </a:solidFill>
                <a:latin typeface="+mn-lt"/>
                <a:ea typeface="+mn-ea"/>
                <a:cs typeface="+mn-cs"/>
              </a:rPr>
              <a:t>2. Refer to absences by month, rather than by year.</a:t>
            </a:r>
          </a:p>
          <a:p>
            <a:r>
              <a:rPr lang="en-US" sz="1200" b="0" i="0" u="none" strike="noStrike" kern="1200" baseline="0" dirty="0">
                <a:solidFill>
                  <a:schemeClr val="tx1"/>
                </a:solidFill>
                <a:latin typeface="+mn-lt"/>
                <a:ea typeface="+mn-ea"/>
                <a:cs typeface="+mn-cs"/>
              </a:rPr>
              <a:t>✓✓ Point out that just “2 days missed per month” has consequences, instead of “18 days missed per year”</a:t>
            </a:r>
          </a:p>
          <a:p>
            <a:r>
              <a:rPr lang="en-US" sz="1200" b="1" i="0" u="none" strike="noStrike" kern="1200" baseline="0" dirty="0">
                <a:solidFill>
                  <a:schemeClr val="tx1"/>
                </a:solidFill>
                <a:latin typeface="+mn-lt"/>
                <a:ea typeface="+mn-ea"/>
                <a:cs typeface="+mn-cs"/>
              </a:rPr>
              <a:t>5. Frame the discussion around “absences” rather than “attendance”</a:t>
            </a:r>
          </a:p>
          <a:p>
            <a:r>
              <a:rPr lang="en-US" sz="1200" b="0" i="0" u="none" strike="noStrike" kern="1200" baseline="0" dirty="0">
                <a:solidFill>
                  <a:schemeClr val="tx1"/>
                </a:solidFill>
                <a:latin typeface="+mn-lt"/>
                <a:ea typeface="+mn-ea"/>
                <a:cs typeface="+mn-cs"/>
              </a:rPr>
              <a:t>✓✓ Talking about “attendance” validates what parents already believe they do; talking</a:t>
            </a:r>
          </a:p>
          <a:p>
            <a:r>
              <a:rPr lang="en-US" sz="1200" b="0" i="0" u="none" strike="noStrike" kern="1200" baseline="0" dirty="0">
                <a:solidFill>
                  <a:schemeClr val="tx1"/>
                </a:solidFill>
                <a:latin typeface="+mn-lt"/>
                <a:ea typeface="+mn-ea"/>
                <a:cs typeface="+mn-cs"/>
              </a:rPr>
              <a:t>about “absence” focuses their attention on what they’re missing</a:t>
            </a:r>
          </a:p>
          <a:p>
            <a:r>
              <a:rPr lang="en-US" sz="1200" b="1" i="0" u="none" strike="noStrike" kern="1200" baseline="0" dirty="0">
                <a:solidFill>
                  <a:schemeClr val="tx1"/>
                </a:solidFill>
                <a:latin typeface="+mn-lt"/>
                <a:ea typeface="+mn-ea"/>
                <a:cs typeface="+mn-cs"/>
              </a:rPr>
              <a:t>7. Give parents specific reasons why absences matter, rather than making vague statements</a:t>
            </a:r>
          </a:p>
          <a:p>
            <a:r>
              <a:rPr lang="en-US" sz="1200" b="0" i="0" u="none" strike="noStrike" kern="1200" baseline="0" dirty="0">
                <a:solidFill>
                  <a:schemeClr val="tx1"/>
                </a:solidFill>
                <a:latin typeface="+mn-lt"/>
                <a:ea typeface="+mn-ea"/>
                <a:cs typeface="+mn-cs"/>
              </a:rPr>
              <a:t>✓✓ Say things like…</a:t>
            </a:r>
          </a:p>
          <a:p>
            <a:r>
              <a:rPr lang="en-US" sz="1200" b="0" i="0" u="none" strike="noStrike" kern="1200" baseline="0" dirty="0">
                <a:solidFill>
                  <a:schemeClr val="tx1"/>
                </a:solidFill>
                <a:latin typeface="+mn-lt"/>
                <a:ea typeface="+mn-ea"/>
                <a:cs typeface="+mn-cs"/>
              </a:rPr>
              <a:t>“You cannot make up for too many absences with homework or take-home assignments”</a:t>
            </a:r>
          </a:p>
          <a:p>
            <a:r>
              <a:rPr lang="en-US" sz="1200" b="0" i="0" u="none" strike="noStrike" kern="1200" baseline="0" dirty="0">
                <a:solidFill>
                  <a:schemeClr val="tx1"/>
                </a:solidFill>
                <a:latin typeface="+mn-lt"/>
                <a:ea typeface="+mn-ea"/>
                <a:cs typeface="+mn-cs"/>
              </a:rPr>
              <a:t>“Too many absences will allow them to fall behind in reading, writing and math”</a:t>
            </a:r>
          </a:p>
          <a:p>
            <a:r>
              <a:rPr lang="en-US" sz="1200" b="0" i="0" u="none" strike="noStrike" kern="1200" baseline="0" dirty="0">
                <a:solidFill>
                  <a:schemeClr val="tx1"/>
                </a:solidFill>
                <a:latin typeface="+mn-lt"/>
                <a:ea typeface="+mn-ea"/>
                <a:cs typeface="+mn-cs"/>
              </a:rPr>
              <a:t>“Too many absences now can actually make them less likely to graduate high school”</a:t>
            </a:r>
          </a:p>
          <a:p>
            <a:r>
              <a:rPr lang="en-US" sz="1200" b="1" i="0" u="none" strike="noStrike" kern="1200" baseline="0" dirty="0">
                <a:solidFill>
                  <a:schemeClr val="tx1"/>
                </a:solidFill>
                <a:latin typeface="+mn-lt"/>
                <a:ea typeface="+mn-ea"/>
                <a:cs typeface="+mn-cs"/>
              </a:rPr>
              <a:t>8. Connect parents to the class curriculum to help them understand what their child may</a:t>
            </a:r>
          </a:p>
          <a:p>
            <a:r>
              <a:rPr lang="en-US" sz="1200" b="1" i="0" u="none" strike="noStrike" kern="1200" baseline="0" dirty="0">
                <a:solidFill>
                  <a:schemeClr val="tx1"/>
                </a:solidFill>
                <a:latin typeface="+mn-lt"/>
                <a:ea typeface="+mn-ea"/>
                <a:cs typeface="+mn-cs"/>
              </a:rPr>
              <a:t>be missing</a:t>
            </a:r>
          </a:p>
          <a:p>
            <a:r>
              <a:rPr lang="en-US" sz="1200" b="0" i="0" u="none" strike="noStrike" kern="1200" baseline="0" dirty="0">
                <a:solidFill>
                  <a:schemeClr val="tx1"/>
                </a:solidFill>
                <a:latin typeface="+mn-lt"/>
                <a:ea typeface="+mn-ea"/>
                <a:cs typeface="+mn-cs"/>
              </a:rPr>
              <a:t>✓✓ Say things like…</a:t>
            </a:r>
          </a:p>
          <a:p>
            <a:r>
              <a:rPr lang="en-US" sz="1200" b="0" i="0" u="none" strike="noStrike" kern="1200" baseline="0" dirty="0">
                <a:solidFill>
                  <a:schemeClr val="tx1"/>
                </a:solidFill>
                <a:latin typeface="+mn-lt"/>
                <a:ea typeface="+mn-ea"/>
                <a:cs typeface="+mn-cs"/>
              </a:rPr>
              <a:t>“We are learning to identify numerators and denominators this week. Please make sure your</a:t>
            </a:r>
          </a:p>
          <a:p>
            <a:r>
              <a:rPr lang="en-US" sz="1200" b="0" i="0" u="none" strike="noStrike" kern="1200" baseline="0" dirty="0">
                <a:solidFill>
                  <a:schemeClr val="tx1"/>
                </a:solidFill>
                <a:latin typeface="+mn-lt"/>
                <a:ea typeface="+mn-ea"/>
                <a:cs typeface="+mn-cs"/>
              </a:rPr>
              <a:t>child does not miss school because his/her understanding of this lesson will make him better</a:t>
            </a:r>
          </a:p>
          <a:p>
            <a:r>
              <a:rPr lang="en-US" sz="1200" b="0" i="0" u="none" strike="noStrike" kern="1200" baseline="0" dirty="0">
                <a:solidFill>
                  <a:schemeClr val="tx1"/>
                </a:solidFill>
                <a:latin typeface="+mn-lt"/>
                <a:ea typeface="+mn-ea"/>
                <a:cs typeface="+mn-cs"/>
              </a:rPr>
              <a:t>prepared for next week’s lesson on adding fractions with common denominators”\</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0F26B5F-3535-410E-9B74-4F0291512F5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880897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Segoe UI" panose="020B0502040204020203" pitchFamily="34" charset="0"/>
                <a:ea typeface="Calibri" panose="020F0502020204030204" pitchFamily="34" charset="0"/>
              </a:rPr>
              <a:t>Stay curious</a:t>
            </a:r>
            <a:r>
              <a:rPr lang="en-US" sz="1800" dirty="0">
                <a:effectLst/>
                <a:latin typeface="Segoe UI" panose="020B0502040204020203" pitchFamily="34" charset="0"/>
                <a:ea typeface="Calibri" panose="020F0502020204030204" pitchFamily="34" charset="0"/>
              </a:rPr>
              <a:t>. What we know about attendance is that the reasons a student is absent can because of multiple factors, some of those can originate in the school building, some of those might be at home. But we don’t know until we explore it with the student and family. We have an opportunity to stay curious. Not make assumptions.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800" b="1" dirty="0">
                <a:effectLst/>
                <a:latin typeface="Segoe UI" panose="020B0502040204020203" pitchFamily="34" charset="0"/>
                <a:ea typeface="Calibri" panose="020F0502020204030204" pitchFamily="34" charset="0"/>
              </a:rPr>
              <a:t>Balancing accountability with support</a:t>
            </a:r>
            <a:r>
              <a:rPr lang="en-US" sz="1800" dirty="0">
                <a:effectLst/>
                <a:latin typeface="Segoe UI" panose="020B0502040204020203" pitchFamily="34" charset="0"/>
                <a:ea typeface="Calibri" panose="020F0502020204030204" pitchFamily="34" charset="0"/>
              </a:rPr>
              <a:t>. We do believe that everyone has responsibility, including students, parents, but also educators, administrators, and us.</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800" dirty="0">
              <a:effectLst/>
              <a:latin typeface="Segoe UI" panose="020B0502040204020203" pitchFamily="34" charset="0"/>
              <a:ea typeface="Calibri" panose="020F0502020204030204" pitchFamily="34"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4291432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a good slide for a check in around the room, so that people can share either in a large group what they have learned, or in small groups. It is an opportunity to clarify that the information provided is understood, and answer questions that might be developing.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21914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comparison charts for your local school district data. Copy chart into another blank slide, and select Chart Design and then edit data- you can add your data in to give a comparison.</a:t>
            </a:r>
          </a:p>
        </p:txBody>
      </p:sp>
      <p:sp>
        <p:nvSpPr>
          <p:cNvPr id="4" name="Slide Number Placeholder 3"/>
          <p:cNvSpPr>
            <a:spLocks noGrp="1"/>
          </p:cNvSpPr>
          <p:nvPr>
            <p:ph type="sldNum" sz="quarter" idx="5"/>
          </p:nvPr>
        </p:nvSpPr>
        <p:spPr/>
        <p:txBody>
          <a:bodyPr/>
          <a:lstStyle/>
          <a:p>
            <a:fld id="{71CD1C34-72C1-4C67-AAFF-0B8CE9936A77}" type="slidenum">
              <a:rPr lang="en-US" smtClean="0"/>
              <a:t>57</a:t>
            </a:fld>
            <a:endParaRPr lang="en-US"/>
          </a:p>
        </p:txBody>
      </p:sp>
    </p:spTree>
    <p:extLst>
      <p:ext uri="{BB962C8B-B14F-4D97-AF65-F5344CB8AC3E}">
        <p14:creationId xmlns:p14="http://schemas.microsoft.com/office/powerpoint/2010/main" val="101762872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can add comparison charts for your local school district data. Copy chart into another blank slide and select Chart Design and then edit data- you can add your data in to give a comparison.</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58</a:t>
            </a:fld>
            <a:endParaRPr lang="en-US"/>
          </a:p>
        </p:txBody>
      </p:sp>
    </p:spTree>
    <p:extLst>
      <p:ext uri="{BB962C8B-B14F-4D97-AF65-F5344CB8AC3E}">
        <p14:creationId xmlns:p14="http://schemas.microsoft.com/office/powerpoint/2010/main" val="220783304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You can add comparison charts for your local school district data. Copy chart into another blank slide and select Chart Design and then edit data- you can add your data in to give a comparison.</a:t>
            </a:r>
          </a:p>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59</a:t>
            </a:fld>
            <a:endParaRPr lang="en-US"/>
          </a:p>
        </p:txBody>
      </p:sp>
    </p:spTree>
    <p:extLst>
      <p:ext uri="{BB962C8B-B14F-4D97-AF65-F5344CB8AC3E}">
        <p14:creationId xmlns:p14="http://schemas.microsoft.com/office/powerpoint/2010/main" val="92049583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is for the district’s equity statement.</a:t>
            </a:r>
          </a:p>
        </p:txBody>
      </p:sp>
      <p:sp>
        <p:nvSpPr>
          <p:cNvPr id="4" name="Slide Number Placeholder 3"/>
          <p:cNvSpPr>
            <a:spLocks noGrp="1"/>
          </p:cNvSpPr>
          <p:nvPr>
            <p:ph type="sldNum" sz="quarter" idx="5"/>
          </p:nvPr>
        </p:nvSpPr>
        <p:spPr/>
        <p:txBody>
          <a:bodyPr/>
          <a:lstStyle/>
          <a:p>
            <a:fld id="{71CD1C34-72C1-4C67-AAFF-0B8CE9936A77}" type="slidenum">
              <a:rPr lang="en-US" smtClean="0"/>
              <a:t>4</a:t>
            </a:fld>
            <a:endParaRPr lang="en-US"/>
          </a:p>
        </p:txBody>
      </p:sp>
    </p:spTree>
    <p:extLst>
      <p:ext uri="{BB962C8B-B14F-4D97-AF65-F5344CB8AC3E}">
        <p14:creationId xmlns:p14="http://schemas.microsoft.com/office/powerpoint/2010/main" val="57521358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60</a:t>
            </a:fld>
            <a:endParaRPr lang="en-US"/>
          </a:p>
        </p:txBody>
      </p:sp>
    </p:spTree>
    <p:extLst>
      <p:ext uri="{BB962C8B-B14F-4D97-AF65-F5344CB8AC3E}">
        <p14:creationId xmlns:p14="http://schemas.microsoft.com/office/powerpoint/2010/main" val="160111256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Current statewide trends show that 70% of students across the state are in regular attendance, which means that 70% of students are attending 90% or more of their school days.  This is in line with national trends, we are not unique, and the good news is together we know a lot about how to improve attendance. </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118707"/>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85932B1-4A22-4F40-B0A9-7BAAEE5B1269}"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566671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326495"/>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sz="1200">
              <a:effectLst/>
              <a:latin typeface="Calibri"/>
              <a:ea typeface="Calibri" panose="020F0502020204030204" pitchFamily="34" charset="0"/>
              <a:cs typeface="Calibri"/>
            </a:endParaRPr>
          </a:p>
          <a:p>
            <a:r>
              <a:rPr lang="en-US" dirty="0">
                <a:cs typeface="Calibri"/>
              </a:rPr>
              <a:t>As part of the MTSS structure is teaming</a:t>
            </a:r>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4634180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endParaRPr lang="en-US"/>
          </a:p>
          <a:p>
            <a:endParaRPr lang="en-US"/>
          </a:p>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611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
        <p:cNvGrpSpPr/>
        <p:nvPr/>
      </p:nvGrpSpPr>
      <p:grpSpPr>
        <a:xfrm>
          <a:off x="0" y="0"/>
          <a:ext cx="0" cy="0"/>
          <a:chOff x="0" y="0"/>
          <a:chExt cx="0" cy="0"/>
        </a:xfrm>
      </p:grpSpPr>
      <p:sp>
        <p:nvSpPr>
          <p:cNvPr id="100" name="Google Shape;100;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1" name="Google Shape;101;p20: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102" name="Google Shape;102;p20: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68</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032046828"/>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9" name="Google Shape;199;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lnSpc>
                <a:spcPct val="100000"/>
              </a:lnSpc>
              <a:spcBef>
                <a:spcPts val="0"/>
              </a:spcBef>
              <a:spcAft>
                <a:spcPts val="0"/>
              </a:spcAft>
              <a:buSzPts val="1400"/>
              <a:buNone/>
            </a:pPr>
            <a:endParaRPr dirty="0"/>
          </a:p>
        </p:txBody>
      </p:sp>
      <p:sp>
        <p:nvSpPr>
          <p:cNvPr id="200" name="Google Shape;200;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defTabSz="914400" rtl="0" eaLnBrk="1" fontAlgn="auto" latinLnBrk="0" hangingPunct="1">
              <a:lnSpc>
                <a:spcPct val="100000"/>
              </a:lnSpc>
              <a:spcBef>
                <a:spcPts val="0"/>
              </a:spcBef>
              <a:spcAft>
                <a:spcPts val="0"/>
              </a:spcAft>
              <a:buClrTx/>
              <a:buSzPts val="1400"/>
              <a:buFontTx/>
              <a:buNone/>
              <a:tabLst/>
              <a:defRPr/>
            </a:pPr>
            <a:fld id="{00000000-1234-1234-1234-12341234123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Pts val="1400"/>
                <a:buFontTx/>
                <a:buNone/>
                <a:tabLst/>
                <a:defRPr/>
              </a:pPr>
              <a:t>71</a:t>
            </a:fld>
            <a:endParaRPr kumimoji="0"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72</a:t>
            </a:fld>
            <a:endParaRPr lang="en-US"/>
          </a:p>
        </p:txBody>
      </p:sp>
    </p:spTree>
    <p:extLst>
      <p:ext uri="{BB962C8B-B14F-4D97-AF65-F5344CB8AC3E}">
        <p14:creationId xmlns:p14="http://schemas.microsoft.com/office/powerpoint/2010/main" val="25355108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can be used as an introduction slide to a team or can be used as a template for a photo introduction to yourself. </a:t>
            </a:r>
          </a:p>
        </p:txBody>
      </p:sp>
      <p:sp>
        <p:nvSpPr>
          <p:cNvPr id="4" name="Slide Number Placeholder 3"/>
          <p:cNvSpPr>
            <a:spLocks noGrp="1"/>
          </p:cNvSpPr>
          <p:nvPr>
            <p:ph type="sldNum" sz="quarter" idx="5"/>
          </p:nvPr>
        </p:nvSpPr>
        <p:spPr/>
        <p:txBody>
          <a:bodyPr/>
          <a:lstStyle/>
          <a:p>
            <a:fld id="{71CD1C34-72C1-4C67-AAFF-0B8CE9936A77}" type="slidenum">
              <a:rPr lang="en-US" smtClean="0"/>
              <a:t>5</a:t>
            </a:fld>
            <a:endParaRPr lang="en-US"/>
          </a:p>
        </p:txBody>
      </p:sp>
    </p:spTree>
    <p:extLst>
      <p:ext uri="{BB962C8B-B14F-4D97-AF65-F5344CB8AC3E}">
        <p14:creationId xmlns:p14="http://schemas.microsoft.com/office/powerpoint/2010/main" val="3189801440"/>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91AC37-4626-49EE-9018-CAEA399FA0C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8325361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As a leader: always asking yourself is this practice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8733002"/>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cs typeface="Calibri"/>
              </a:rPr>
              <a:t>Team can be embedded</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Mobilize the school and greater community to address attendance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a:ea typeface="+mn-lt"/>
                <a:cs typeface="+mn-lt"/>
              </a:rPr>
              <a:t>This aligns with the AWSP Leadership framework – which calls out Planning with Data and Closing the Gap</a:t>
            </a: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282821"/>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 know in many of your districts you wear many hats and some of you may even be the Principal and the Counselor at your school. The Principal is a key role for authorizing, sponsoring, and supporting the teaming on attendance. A counselor’s role is to be a team lead, a data champion, and the person who always brings a school counselor’s lens of the whole child.</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169689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lnSpc>
                <a:spcPct val="120000"/>
              </a:lnSpc>
              <a:spcBef>
                <a:spcPts val="0"/>
              </a:spcBef>
            </a:pPr>
            <a:r>
              <a:rPr lang="en-US" sz="1200" dirty="0">
                <a:solidFill>
                  <a:schemeClr val="bg1">
                    <a:lumMod val="10000"/>
                  </a:schemeClr>
                </a:solidFill>
                <a:latin typeface="+mj-lt"/>
              </a:rPr>
              <a:t>Personalized communication to families when students are absent</a:t>
            </a:r>
            <a:r>
              <a:rPr lang="en-US" dirty="0"/>
              <a:t> that sustains dignity like “Welcome back” and “We missed you” messages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80</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75668634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cs typeface="Calibri"/>
            </a:endParaRPr>
          </a:p>
          <a:p>
            <a:endParaRPr lang="en-US" dirty="0">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2554109443"/>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Sans-Serif"/>
              <a:buChar char="•"/>
            </a:pPr>
            <a:r>
              <a:rPr lang="en-US">
                <a:ea typeface="Calibri"/>
                <a:cs typeface="Calibri"/>
              </a:rPr>
              <a:t>Universal means data driven too. </a:t>
            </a:r>
          </a:p>
          <a:p>
            <a:pPr marL="171450" indent="-171450">
              <a:buFont typeface="Arial,Sans-Serif"/>
              <a:buChar char="•"/>
            </a:pPr>
            <a:r>
              <a:rPr lang="en-US">
                <a:ea typeface="Calibri"/>
                <a:cs typeface="Calibri"/>
              </a:rPr>
              <a:t>As a leader this practice is: supportive or harmful. Is it shame and blame or supportive</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33079969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gn="l" defTabSz="914400" rtl="0" eaLnBrk="1" fontAlgn="auto" latinLnBrk="0" hangingPunct="1">
              <a:lnSpc>
                <a:spcPct val="100000"/>
              </a:lnSpc>
              <a:spcBef>
                <a:spcPts val="0"/>
              </a:spcBef>
              <a:spcAft>
                <a:spcPts val="0"/>
              </a:spcAft>
              <a:buClrTx/>
              <a:buSzTx/>
              <a:buFont typeface="Arial,Sans-Serif"/>
              <a:buChar char="•"/>
              <a:tabLst/>
              <a:defRPr/>
            </a:pPr>
            <a:r>
              <a:rPr lang="en-US" dirty="0"/>
              <a:t>No perfect attendance, recognize improved attendance, lots of opportunities for individuals and whole classrooms or grades</a:t>
            </a:r>
          </a:p>
          <a:p>
            <a:pPr marL="171450" indent="-171450">
              <a:buFont typeface="Arial,Sans-Serif"/>
              <a:buChar char="•"/>
            </a:pPr>
            <a:r>
              <a:rPr lang="en-US">
                <a:ea typeface="Calibri"/>
                <a:cs typeface="Calibri"/>
              </a:rPr>
              <a:t>Asking students what would incentive them? </a:t>
            </a:r>
            <a:endParaRPr lang="en-US" dirty="0">
              <a:ea typeface="Calibri"/>
              <a:cs typeface="Calibri"/>
            </a:endParaRPr>
          </a:p>
          <a:p>
            <a:pPr marL="171450" indent="-171450">
              <a:buFont typeface="Arial,Sans-Serif"/>
              <a:buChar char="•"/>
            </a:pPr>
            <a:endParaRPr lang="en-US">
              <a:ea typeface="Calibri"/>
              <a:cs typeface="Calibri"/>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83</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2426104"/>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cs typeface="Calibri"/>
              </a:rPr>
              <a:t>It is a researched based method to impact change. What are you nudging?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84</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84475970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4743F1E3-71E9-4C9D-979A-50700557581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654619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Including an agenda for your meeting allows the individuals attending the presentation to prepare for what is coming up.</a:t>
            </a:r>
          </a:p>
        </p:txBody>
      </p:sp>
      <p:sp>
        <p:nvSpPr>
          <p:cNvPr id="4" name="Slide Number Placeholder 3"/>
          <p:cNvSpPr>
            <a:spLocks noGrp="1"/>
          </p:cNvSpPr>
          <p:nvPr>
            <p:ph type="sldNum" sz="quarter" idx="5"/>
          </p:nvPr>
        </p:nvSpPr>
        <p:spPr/>
        <p:txBody>
          <a:bodyPr/>
          <a:lstStyle/>
          <a:p>
            <a:fld id="{71CD1C34-72C1-4C67-AAFF-0B8CE9936A77}" type="slidenum">
              <a:rPr lang="en-US" smtClean="0"/>
              <a:t>6</a:t>
            </a:fld>
            <a:endParaRPr lang="en-US"/>
          </a:p>
        </p:txBody>
      </p:sp>
    </p:spTree>
    <p:extLst>
      <p:ext uri="{BB962C8B-B14F-4D97-AF65-F5344CB8AC3E}">
        <p14:creationId xmlns:p14="http://schemas.microsoft.com/office/powerpoint/2010/main" val="1631735302"/>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1CD1C34-72C1-4C67-AAFF-0B8CE9936A77}" type="slidenum">
              <a:rPr lang="en-US" smtClean="0"/>
              <a:t>86</a:t>
            </a:fld>
            <a:endParaRPr lang="en-US"/>
          </a:p>
        </p:txBody>
      </p:sp>
    </p:spTree>
    <p:extLst>
      <p:ext uri="{BB962C8B-B14F-4D97-AF65-F5344CB8AC3E}">
        <p14:creationId xmlns:p14="http://schemas.microsoft.com/office/powerpoint/2010/main" val="95299310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Use this slide to ground staff in OSPI’s Attendance Guiding Principles. This slide is not made for edits or adaptation.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12831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b="1" i="0" u="none" strike="noStrike" baseline="0" dirty="0">
                <a:solidFill>
                  <a:srgbClr val="0D5660"/>
                </a:solidFill>
                <a:latin typeface="Segoe UI" panose="020B0502040204020203" pitchFamily="34" charset="0"/>
              </a:rPr>
              <a:t>Education is a Right </a:t>
            </a:r>
            <a:endParaRPr lang="en-US" sz="1800" b="0" i="0" u="none" strike="noStrike" baseline="0" dirty="0">
              <a:solidFill>
                <a:srgbClr val="0D5660"/>
              </a:solidFill>
              <a:latin typeface="Segoe UI" panose="020B0502040204020203" pitchFamily="34" charset="0"/>
            </a:endParaRPr>
          </a:p>
          <a:p>
            <a:r>
              <a:rPr lang="en-US" sz="1800" b="0" i="0" u="none" strike="noStrike" baseline="0" dirty="0">
                <a:solidFill>
                  <a:srgbClr val="323232"/>
                </a:solidFill>
                <a:latin typeface="Segoe UI" panose="020B0502040204020203" pitchFamily="34" charset="0"/>
              </a:rPr>
              <a:t>Education is a basic, constitutional right in Washington for all children. Schools and districts have specific responsibilities to enroll students and provide access to public education. </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5958938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a typeface="Calibri"/>
                <a:cs typeface="Calibri"/>
              </a:rPr>
              <a:t>Attendance along with behavior and course performance is part of the early warning system suggesting that a student could need additional supports.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1CD1C34-72C1-4C67-AAFF-0B8CE9936A7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299868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3.xml"/><Relationship Id="rId5" Type="http://schemas.openxmlformats.org/officeDocument/2006/relationships/hyperlink" Target="https://creativecommons.org/licenses/by/4.0/" TargetMode="External"/><Relationship Id="rId4" Type="http://schemas.openxmlformats.org/officeDocument/2006/relationships/hyperlink" Target="http://k12.wa.us/" TargetMode="Externa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496520-DFE0-CB24-297B-2791EA26E6A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280B3F7-B885-5438-64DD-7E5E4E99AD0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A34CA05-7FE8-8143-BFEA-594191502641}"/>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5" name="Footer Placeholder 4">
            <a:extLst>
              <a:ext uri="{FF2B5EF4-FFF2-40B4-BE49-F238E27FC236}">
                <a16:creationId xmlns:a16="http://schemas.microsoft.com/office/drawing/2014/main" id="{20757B54-1779-6447-232D-30AF0A59FE7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D35A6E-9F00-11F7-5CEE-8FD18FF06C18}"/>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41354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D1287DB-6080-812C-E837-EA4220788B61}"/>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C9A53AA-F50F-E3F1-01D3-4540EFEBA824}"/>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AEA965F-07F9-DD71-02F7-689B24D3811F}"/>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5" name="Footer Placeholder 4">
            <a:extLst>
              <a:ext uri="{FF2B5EF4-FFF2-40B4-BE49-F238E27FC236}">
                <a16:creationId xmlns:a16="http://schemas.microsoft.com/office/drawing/2014/main" id="{3BCBD97B-413B-E721-1516-081321DD32D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8CAD24B-8F8B-B22C-EE6E-40115F47FDA2}"/>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333544659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2AA7E6B-6DA8-6E46-0D81-FFE677BDCC7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7ACA868-6FB9-C7E2-91E6-42832267D1F3}"/>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507981-7A9C-6E3D-7DFC-78923302C998}"/>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5" name="Footer Placeholder 4">
            <a:extLst>
              <a:ext uri="{FF2B5EF4-FFF2-40B4-BE49-F238E27FC236}">
                <a16:creationId xmlns:a16="http://schemas.microsoft.com/office/drawing/2014/main" id="{1EA3F198-25C0-40F8-18AB-AB3EDB32D7E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322DF5-A9BB-A03C-BCBA-63CD0AC5B4C9}"/>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96580814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Section Slide 1">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4A6237E-F900-4F68-897E-E63D6ABEA4B8}" type="datetime1">
              <a:rPr lang="en-US" smtClean="0"/>
              <a:t>11/1/2024</a:t>
            </a:fld>
            <a:endParaRPr lang="en-US"/>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p>
        </p:txBody>
      </p:sp>
      <p:pic>
        <p:nvPicPr>
          <p:cNvPr id="4" name="Picture 3" descr="The Washington State Capitol Building"/>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367050713"/>
      </p:ext>
    </p:extLst>
  </p:cSld>
  <p:clrMapOvr>
    <a:overrideClrMapping bg1="lt1" tx1="dk1" bg2="lt2" tx2="dk2" accent1="accent1" accent2="accent2" accent3="accent3" accent4="accent4" accent5="accent5" accent6="accent6" hlink="hlink" folHlink="folHlink"/>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Section Slide Alt">
    <p:spTree>
      <p:nvGrpSpPr>
        <p:cNvPr id="1" name=""/>
        <p:cNvGrpSpPr/>
        <p:nvPr/>
      </p:nvGrpSpPr>
      <p:grpSpPr>
        <a:xfrm>
          <a:off x="0" y="0"/>
          <a:ext cx="0" cy="0"/>
          <a:chOff x="0" y="0"/>
          <a:chExt cx="0" cy="0"/>
        </a:xfrm>
      </p:grpSpPr>
      <p:sp>
        <p:nvSpPr>
          <p:cNvPr id="10"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ADE8D14D-276A-4AF0-8D8A-4839FD9FCE51}" type="datetime1">
              <a:rPr lang="en-US" smtClean="0"/>
              <a:t>11/1/2024</a:t>
            </a:fld>
            <a:endParaRPr lang="en-US"/>
          </a:p>
        </p:txBody>
      </p:sp>
      <p:sp>
        <p:nvSpPr>
          <p:cNvPr id="11"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12"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p>
        </p:txBody>
      </p:sp>
      <p:sp>
        <p:nvSpPr>
          <p:cNvPr id="6" name="Rectangle 5"/>
          <p:cNvSpPr/>
          <p:nvPr userDrawn="1"/>
        </p:nvSpPr>
        <p:spPr>
          <a:xfrm>
            <a:off x="0" y="0"/>
            <a:ext cx="6110514" cy="6858000"/>
          </a:xfrm>
          <a:prstGeom prst="rect">
            <a:avLst/>
          </a:prstGeom>
          <a:solidFill>
            <a:srgbClr val="4040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8629" y="5678455"/>
            <a:ext cx="4864704" cy="813910"/>
          </a:xfrm>
          <a:prstGeom prst="rect">
            <a:avLst/>
          </a:prstGeom>
        </p:spPr>
      </p:pic>
      <p:sp>
        <p:nvSpPr>
          <p:cNvPr id="4" name="Text Placeholder 3">
            <a:extLst>
              <a:ext uri="{FF2B5EF4-FFF2-40B4-BE49-F238E27FC236}">
                <a16:creationId xmlns:a16="http://schemas.microsoft.com/office/drawing/2014/main" id="{53005C65-6B7F-A415-0AB3-B263AB0CD62B}"/>
              </a:ext>
            </a:extLst>
          </p:cNvPr>
          <p:cNvSpPr>
            <a:spLocks noGrp="1"/>
          </p:cNvSpPr>
          <p:nvPr>
            <p:ph type="body" sz="quarter" idx="11"/>
          </p:nvPr>
        </p:nvSpPr>
        <p:spPr>
          <a:xfrm>
            <a:off x="6499064" y="791572"/>
            <a:ext cx="4978833" cy="39633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itle 4">
            <a:extLst>
              <a:ext uri="{FF2B5EF4-FFF2-40B4-BE49-F238E27FC236}">
                <a16:creationId xmlns:a16="http://schemas.microsoft.com/office/drawing/2014/main" id="{D4D7F8D7-5EFE-8CD7-A722-D89CBF5CE73C}"/>
              </a:ext>
            </a:extLst>
          </p:cNvPr>
          <p:cNvSpPr>
            <a:spLocks noGrp="1"/>
          </p:cNvSpPr>
          <p:nvPr>
            <p:ph type="title"/>
          </p:nvPr>
        </p:nvSpPr>
        <p:spPr>
          <a:xfrm>
            <a:off x="714103" y="2327851"/>
            <a:ext cx="3079493" cy="1325563"/>
          </a:xfrm>
        </p:spPr>
        <p:txBody>
          <a:bodyPr/>
          <a:lstStyle>
            <a:lvl1pPr>
              <a:defRPr b="1">
                <a:solidFill>
                  <a:schemeClr val="bg1"/>
                </a:solidFill>
              </a:defRPr>
            </a:lvl1pPr>
          </a:lstStyle>
          <a:p>
            <a:r>
              <a:rPr lang="en-US"/>
              <a:t>Click to edit Master title style</a:t>
            </a:r>
          </a:p>
        </p:txBody>
      </p:sp>
    </p:spTree>
    <p:extLst>
      <p:ext uri="{BB962C8B-B14F-4D97-AF65-F5344CB8AC3E}">
        <p14:creationId xmlns:p14="http://schemas.microsoft.com/office/powerpoint/2010/main" val="344523749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1_Section Slide 2">
    <p:spTree>
      <p:nvGrpSpPr>
        <p:cNvPr id="1" name=""/>
        <p:cNvGrpSpPr/>
        <p:nvPr/>
      </p:nvGrpSpPr>
      <p:grpSpPr>
        <a:xfrm>
          <a:off x="0" y="0"/>
          <a:ext cx="0" cy="0"/>
          <a:chOff x="0" y="0"/>
          <a:chExt cx="0" cy="0"/>
        </a:xfrm>
      </p:grpSpPr>
      <p:sp>
        <p:nvSpPr>
          <p:cNvPr id="5" name="Date Placeholder 3"/>
          <p:cNvSpPr>
            <a:spLocks noGrp="1"/>
          </p:cNvSpPr>
          <p:nvPr>
            <p:ph type="dt" sz="half" idx="10"/>
          </p:nvPr>
        </p:nvSpPr>
        <p:spPr>
          <a:xfrm>
            <a:off x="9776298" y="6311900"/>
            <a:ext cx="1065056" cy="367123"/>
          </a:xfrm>
          <a:prstGeom prst="rect">
            <a:avLst/>
          </a:prstGeom>
        </p:spPr>
        <p:txBody>
          <a:bodyPr vert="horz" lIns="91440" tIns="45720" rIns="91440" bIns="45720" rtlCol="0" anchor="ctr"/>
          <a:lstStyle>
            <a:lvl1pPr algn="r">
              <a:defRPr sz="1200">
                <a:solidFill>
                  <a:srgbClr val="FFFFFF"/>
                </a:solidFill>
              </a:defRPr>
            </a:lvl1pPr>
          </a:lstStyle>
          <a:p>
            <a:pPr algn="ctr"/>
            <a:fld id="{9B952A4C-B027-41E4-8092-38D4B0218F9E}" type="datetime1">
              <a:rPr lang="en-US" smtClean="0"/>
              <a:t>11/1/2024</a:t>
            </a:fld>
            <a:endParaRPr lang="en-US" dirty="0"/>
          </a:p>
        </p:txBody>
      </p:sp>
      <p:sp>
        <p:nvSpPr>
          <p:cNvPr id="7" name="Slide Number Placeholder 4"/>
          <p:cNvSpPr>
            <a:spLocks noGrp="1"/>
          </p:cNvSpPr>
          <p:nvPr>
            <p:ph type="sldNum" sz="quarter" idx="4"/>
          </p:nvPr>
        </p:nvSpPr>
        <p:spPr>
          <a:xfrm>
            <a:off x="10709328" y="6311900"/>
            <a:ext cx="644471" cy="365125"/>
          </a:xfrm>
          <a:prstGeom prst="rect">
            <a:avLst/>
          </a:prstGeom>
        </p:spPr>
        <p:txBody>
          <a:bodyPr vert="horz" lIns="91440" tIns="45720" rIns="91440" bIns="45720" rtlCol="0" anchor="ctr"/>
          <a:lstStyle>
            <a:lvl1pPr algn="l">
              <a:defRPr sz="1200">
                <a:solidFill>
                  <a:srgbClr val="FFFFFF"/>
                </a:solidFill>
              </a:defRPr>
            </a:lvl1pPr>
          </a:lstStyle>
          <a:p>
            <a:fld id="{65248FEF-978F-4B24-93F3-B987601DAD06}" type="slidenum">
              <a:rPr lang="en-US" smtClean="0"/>
              <a:pPr/>
              <a:t>‹#›</a:t>
            </a:fld>
            <a:endParaRPr lang="en-US"/>
          </a:p>
        </p:txBody>
      </p:sp>
      <p:sp>
        <p:nvSpPr>
          <p:cNvPr id="8" name="Footer Placeholder 5"/>
          <p:cNvSpPr>
            <a:spLocks noGrp="1"/>
          </p:cNvSpPr>
          <p:nvPr>
            <p:ph type="ftr" sz="quarter" idx="3"/>
          </p:nvPr>
        </p:nvSpPr>
        <p:spPr>
          <a:xfrm>
            <a:off x="5750668" y="6311900"/>
            <a:ext cx="4114800" cy="365125"/>
          </a:xfrm>
          <a:prstGeom prst="rect">
            <a:avLst/>
          </a:prstGeom>
        </p:spPr>
        <p:txBody>
          <a:bodyPr vert="horz" lIns="91440" tIns="45720" rIns="91440" bIns="45720" rtlCol="0" anchor="ctr"/>
          <a:lstStyle>
            <a:lvl1pPr algn="ctr">
              <a:defRPr sz="1200">
                <a:solidFill>
                  <a:srgbClr val="FFFFFF"/>
                </a:solidFill>
              </a:defRPr>
            </a:lvl1pPr>
          </a:lstStyle>
          <a:p>
            <a:pPr algn="r"/>
            <a:r>
              <a:rPr lang="en-US"/>
              <a:t>Communications &amp; Community Outreach</a:t>
            </a:r>
            <a:endParaRPr lang="en-US" dirty="0"/>
          </a:p>
        </p:txBody>
      </p:sp>
      <p:sp>
        <p:nvSpPr>
          <p:cNvPr id="2" name="Title 1"/>
          <p:cNvSpPr>
            <a:spLocks noGrp="1"/>
          </p:cNvSpPr>
          <p:nvPr>
            <p:ph type="title"/>
          </p:nvPr>
        </p:nvSpPr>
        <p:spPr>
          <a:xfrm>
            <a:off x="803031" y="4462341"/>
            <a:ext cx="10515600" cy="1325563"/>
          </a:xfrm>
        </p:spPr>
        <p:txBody>
          <a:bodyPr/>
          <a:lstStyle>
            <a:lvl1pPr>
              <a:defRPr baseline="0"/>
            </a:lvl1pPr>
          </a:lstStyle>
          <a:p>
            <a:r>
              <a:rPr lang="en-US"/>
              <a:t>Click to edit Master title style</a:t>
            </a:r>
            <a:endParaRPr lang="en-US" dirty="0"/>
          </a:p>
        </p:txBody>
      </p:sp>
      <p:pic>
        <p:nvPicPr>
          <p:cNvPr id="3" name="Picture 2" descr="A woman says goodbye to her young daughter as she prepares to board a school bus."/>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0" y="0"/>
            <a:ext cx="12192000" cy="3914775"/>
          </a:xfrm>
          <a:prstGeom prst="rect">
            <a:avLst/>
          </a:prstGeom>
        </p:spPr>
      </p:pic>
    </p:spTree>
    <p:extLst>
      <p:ext uri="{BB962C8B-B14F-4D97-AF65-F5344CB8AC3E}">
        <p14:creationId xmlns:p14="http://schemas.microsoft.com/office/powerpoint/2010/main" val="2731602460"/>
      </p:ext>
    </p:extLst>
  </p:cSld>
  <p:clrMapOvr>
    <a:overrideClrMapping bg1="lt1" tx1="dk1" bg2="lt2" tx2="dk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11/1/2024</a:t>
            </a:fld>
            <a:r>
              <a:rPr lang="en-US"/>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Division Name</a:t>
            </a:r>
          </a:p>
        </p:txBody>
      </p:sp>
    </p:spTree>
    <p:extLst>
      <p:ext uri="{BB962C8B-B14F-4D97-AF65-F5344CB8AC3E}">
        <p14:creationId xmlns:p14="http://schemas.microsoft.com/office/powerpoint/2010/main" val="12964976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0248519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33448069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12993764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98334346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518675-6588-5510-158A-8977BF05139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D189A9B-8C63-3D92-7A5C-C54A7183EA60}"/>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5753EDE-32CA-F46F-211A-F9C17F20CE6F}"/>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5" name="Footer Placeholder 4">
            <a:extLst>
              <a:ext uri="{FF2B5EF4-FFF2-40B4-BE49-F238E27FC236}">
                <a16:creationId xmlns:a16="http://schemas.microsoft.com/office/drawing/2014/main" id="{D7100849-BEB4-83AF-26FF-317A653939D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9045394-88FF-5BC3-721F-4D151CBFC7B5}"/>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79460220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9589438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02112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30471150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6827984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96798212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algn="ctr"/>
            <a:r>
              <a:rPr lang="en-US"/>
              <a:t>| </a:t>
            </a:r>
            <a:fld id="{6AD9C51A-A19C-426A-8FAE-2A3EAD0FB521}" type="datetime1">
              <a:rPr lang="en-US" smtClean="0"/>
              <a:t>11/1/2024</a:t>
            </a:fld>
            <a:r>
              <a:rPr lang="en-US"/>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fld id="{65248FEF-978F-4B24-93F3-B987601DAD06}" type="slidenum">
              <a:rPr lang="en-US" smtClean="0"/>
              <a:pPr/>
              <a:t>‹#›</a:t>
            </a:fld>
            <a:endParaRPr lang="en-US"/>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algn="r"/>
            <a:r>
              <a:rPr lang="en-US"/>
              <a:t>Division Name</a:t>
            </a:r>
          </a:p>
        </p:txBody>
      </p:sp>
    </p:spTree>
    <p:extLst>
      <p:ext uri="{BB962C8B-B14F-4D97-AF65-F5344CB8AC3E}">
        <p14:creationId xmlns:p14="http://schemas.microsoft.com/office/powerpoint/2010/main" val="3741246050"/>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pic>
        <p:nvPicPr>
          <p:cNvPr id="7" name="Picture 6"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5D386E17-F8CF-47AF-AE3A-C26E89DB1DB3}"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5762337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838200" y="1825625"/>
            <a:ext cx="10515600" cy="425586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1" name="Picture 10"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5125"/>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6AD9C51A-A19C-426A-8FAE-2A3EAD0FB521}"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09806060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18328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41982921-751A-4039-819B-4624610BA7C0}"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37559061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5473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pic>
        <p:nvPicPr>
          <p:cNvPr id="10" name="Picture 9"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4"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8C520A67-EF72-4EF3-B9F5-8D3C234F8A3E}"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5" name="Slide Number Placeholder 4"/>
          <p:cNvSpPr>
            <a:spLocks noGrp="1"/>
          </p:cNvSpPr>
          <p:nvPr>
            <p:ph type="sldNum" sz="quarter" idx="12"/>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6" name="Footer Placeholder 5"/>
          <p:cNvSpPr>
            <a:spLocks noGrp="1"/>
          </p:cNvSpPr>
          <p:nvPr>
            <p:ph type="ftr" sz="quarter" idx="1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2221152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51D03-EBB1-3893-3704-357DCA67015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C787051-A99B-665B-3AA2-A11EAA1803B3}"/>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7C730A2-C1B7-3830-B285-C647042DD562}"/>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5" name="Footer Placeholder 4">
            <a:extLst>
              <a:ext uri="{FF2B5EF4-FFF2-40B4-BE49-F238E27FC236}">
                <a16:creationId xmlns:a16="http://schemas.microsoft.com/office/drawing/2014/main" id="{694B2E5B-46A1-8567-8430-5C12EE37171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B5C8D1-9765-72E2-32F3-5F19B3FFBA15}"/>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23908181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pic>
        <p:nvPicPr>
          <p:cNvPr id="6" name="Picture 5"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3"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D1AE50F7-A69C-4B56-B33D-CD16CDBC5049}"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4"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5"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8098490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2"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89107D1-09AF-41F4-A424-7BD82757A508}"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3"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4"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94707520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Contact &amp; Creative Commons">
    <p:spTree>
      <p:nvGrpSpPr>
        <p:cNvPr id="1" name=""/>
        <p:cNvGrpSpPr/>
        <p:nvPr/>
      </p:nvGrpSpPr>
      <p:grpSpPr>
        <a:xfrm>
          <a:off x="0" y="0"/>
          <a:ext cx="0" cy="0"/>
          <a:chOff x="0" y="0"/>
          <a:chExt cx="0" cy="0"/>
        </a:xfrm>
      </p:grpSpPr>
      <p:pic>
        <p:nvPicPr>
          <p:cNvPr id="5" name="Picture 4"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pic>
        <p:nvPicPr>
          <p:cNvPr id="8" name="Picture 2" descr="CreativeCommons logo&#10;&#10;http://mirrors.creativecommons.org/presskit/buttons/88x31/png/by.png" title="CC Logo "/>
          <p:cNvPicPr>
            <a:picLocks noChangeAspect="1" noChangeArrowheads="1"/>
          </p:cNvPicPr>
          <p:nvPr userDrawn="1"/>
        </p:nvPicPr>
        <p:blipFill>
          <a:blip r:embed="rId3" cstate="print">
            <a:extLst>
              <a:ext uri="{28A0092B-C50C-407E-A947-70E740481C1C}">
                <a14:useLocalDpi xmlns:a14="http://schemas.microsoft.com/office/drawing/2010/main" val="0"/>
              </a:ext>
            </a:extLst>
          </a:blip>
          <a:srcRect/>
          <a:stretch>
            <a:fillRect/>
          </a:stretch>
        </p:blipFill>
        <p:spPr bwMode="auto">
          <a:xfrm>
            <a:off x="765041" y="5241583"/>
            <a:ext cx="1124177" cy="393323"/>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p:cNvSpPr txBox="1"/>
          <p:nvPr userDrawn="1"/>
        </p:nvSpPr>
        <p:spPr>
          <a:xfrm>
            <a:off x="2250974" y="5115080"/>
            <a:ext cx="8482544"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40403D"/>
                </a:solidFill>
                <a:effectLst/>
                <a:uLnTx/>
                <a:uFillTx/>
                <a:latin typeface="Segoe UI"/>
                <a:ea typeface="+mn-ea"/>
                <a:cs typeface="+mn-cs"/>
              </a:rPr>
              <a:t>Except where otherwise noted, this work by the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4"/>
              </a:rPr>
              <a:t>Office of Superintendent of Public Instruction </a:t>
            </a:r>
            <a:r>
              <a:rPr kumimoji="0" lang="en-US" sz="1800" b="0" i="0" u="none" strike="noStrike" kern="1200" cap="none" spc="0" normalizeH="0" baseline="0" noProof="0">
                <a:ln>
                  <a:noFill/>
                </a:ln>
                <a:solidFill>
                  <a:srgbClr val="40403D"/>
                </a:solidFill>
                <a:effectLst/>
                <a:uLnTx/>
                <a:uFillTx/>
                <a:latin typeface="Segoe UI"/>
                <a:ea typeface="+mn-ea"/>
                <a:cs typeface="+mn-cs"/>
              </a:rPr>
              <a:t>is licensed under a </a:t>
            </a:r>
            <a:r>
              <a:rPr kumimoji="0" lang="en-US" sz="1800" b="0" i="0" u="none" strike="noStrike" kern="1200" cap="none" spc="0" normalizeH="0" baseline="0" noProof="0">
                <a:ln>
                  <a:noFill/>
                </a:ln>
                <a:solidFill>
                  <a:srgbClr val="40403D"/>
                </a:solidFill>
                <a:effectLst/>
                <a:uLnTx/>
                <a:uFillTx/>
                <a:latin typeface="Segoe UI"/>
                <a:ea typeface="+mn-ea"/>
                <a:cs typeface="+mn-cs"/>
                <a:hlinkClick r:id="rId5"/>
              </a:rPr>
              <a:t>Creative Commons 4.0 International License</a:t>
            </a:r>
            <a:r>
              <a:rPr kumimoji="0" lang="en-US" sz="1800" b="0" i="0" u="none" strike="noStrike" kern="1200" cap="none" spc="0" normalizeH="0" baseline="0" noProof="0">
                <a:ln>
                  <a:noFill/>
                </a:ln>
                <a:solidFill>
                  <a:srgbClr val="40403D"/>
                </a:solidFill>
                <a:effectLst/>
                <a:uLnTx/>
                <a:uFillTx/>
                <a:latin typeface="Segoe UI"/>
                <a:ea typeface="+mn-ea"/>
                <a:cs typeface="+mn-cs"/>
              </a:rPr>
              <a:t>.</a:t>
            </a:r>
          </a:p>
        </p:txBody>
      </p:sp>
      <p:sp>
        <p:nvSpPr>
          <p:cNvPr id="3" name="TextBox 2"/>
          <p:cNvSpPr txBox="1"/>
          <p:nvPr userDrawn="1"/>
        </p:nvSpPr>
        <p:spPr>
          <a:xfrm>
            <a:off x="765041" y="666572"/>
            <a:ext cx="10481093"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srgbClr val="40403D"/>
                </a:solidFill>
                <a:effectLst/>
                <a:uLnTx/>
                <a:uFillTx/>
                <a:latin typeface="Segoe UI"/>
                <a:ea typeface="+mn-ea"/>
                <a:cs typeface="+mn-cs"/>
              </a:rPr>
              <a:t>Contact Us!</a:t>
            </a:r>
          </a:p>
        </p:txBody>
      </p:sp>
      <p:sp>
        <p:nvSpPr>
          <p:cNvPr id="6" name="Text Placeholder 5"/>
          <p:cNvSpPr>
            <a:spLocks noGrp="1"/>
          </p:cNvSpPr>
          <p:nvPr>
            <p:ph type="body" sz="quarter" idx="10"/>
          </p:nvPr>
        </p:nvSpPr>
        <p:spPr>
          <a:xfrm>
            <a:off x="765175" y="1624013"/>
            <a:ext cx="10463213" cy="2865437"/>
          </a:xfrm>
        </p:spPr>
        <p:txBody>
          <a:bodyPr/>
          <a:lstStyle/>
          <a:p>
            <a:pPr lvl="0"/>
            <a:r>
              <a:rPr lang="en-US"/>
              <a:t>Edit Master text styles</a:t>
            </a:r>
          </a:p>
        </p:txBody>
      </p:sp>
      <p:sp>
        <p:nvSpPr>
          <p:cNvPr id="16"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35F243A7-3AB4-4536-AADE-FF380E50D9E6}"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7"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8"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15369126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8"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B2822EA-A644-495B-8815-4C70994813F7}"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9"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20"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0388719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pic>
        <p:nvPicPr>
          <p:cNvPr id="8" name="Picture 7" title="OSPI logo"/>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63423" y="6188131"/>
            <a:ext cx="2737153" cy="457951"/>
          </a:xfrm>
          <a:prstGeom prst="rect">
            <a:avLst/>
          </a:prstGeom>
        </p:spPr>
      </p:pic>
      <p:sp>
        <p:nvSpPr>
          <p:cNvPr id="15" name="Date Placeholder 3"/>
          <p:cNvSpPr>
            <a:spLocks noGrp="1"/>
          </p:cNvSpPr>
          <p:nvPr>
            <p:ph type="dt" sz="half" idx="11"/>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90D6690C-5134-4A25-A8E0-8B233ADCD8FC}"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6"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7"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2775720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2F530C-57DA-8A69-90FC-6237D33A8E8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FA019CF-747A-0021-AF6B-2CAC9F556ED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C4F431DB-BFE0-F864-E3B4-23724D41E47A}"/>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30D4F5F-DE77-6172-E48E-5A64D40F38F0}"/>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6" name="Footer Placeholder 5">
            <a:extLst>
              <a:ext uri="{FF2B5EF4-FFF2-40B4-BE49-F238E27FC236}">
                <a16:creationId xmlns:a16="http://schemas.microsoft.com/office/drawing/2014/main" id="{AA2FCA29-40B3-DA9C-35B8-82AFEB86A4B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3A48150-323A-93DB-C306-3C2413564783}"/>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272774799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935CE7-E890-2DCB-8770-E8CD118AC9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2E25A3BF-FD50-5F63-A229-4ABC1B98CB3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1FAD7C4E-F387-EC4B-369E-502892B8245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5392F92-E340-1D06-B3EC-DF9C96AAEFC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89635C0-9AC7-19DC-D436-D041C959F927}"/>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FED29CE-805E-AA52-1C35-F8EE26FFC6CB}"/>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8" name="Footer Placeholder 7">
            <a:extLst>
              <a:ext uri="{FF2B5EF4-FFF2-40B4-BE49-F238E27FC236}">
                <a16:creationId xmlns:a16="http://schemas.microsoft.com/office/drawing/2014/main" id="{7A79D428-A92C-41FC-FF2B-B3F53DE2B659}"/>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0528E3E-D214-275D-853A-333779995F2D}"/>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377923978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93B2C2-0C9F-A7D3-23BC-AD99A608759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09140F2D-0777-F990-CAC6-29AC9351491E}"/>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4" name="Footer Placeholder 3">
            <a:extLst>
              <a:ext uri="{FF2B5EF4-FFF2-40B4-BE49-F238E27FC236}">
                <a16:creationId xmlns:a16="http://schemas.microsoft.com/office/drawing/2014/main" id="{3843AD4C-6548-0C8F-A0A9-55DE0A0B8E03}"/>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89B9172-632D-1B02-782D-20178AFB2836}"/>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21438875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997AE90-FB21-03EE-A540-17E7B38A85E7}"/>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3" name="Footer Placeholder 2">
            <a:extLst>
              <a:ext uri="{FF2B5EF4-FFF2-40B4-BE49-F238E27FC236}">
                <a16:creationId xmlns:a16="http://schemas.microsoft.com/office/drawing/2014/main" id="{97F16E02-0B3A-3923-60A8-9F3E48571112}"/>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89E1B85-91D2-8432-A5CF-62C9326D6CCE}"/>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305396997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464854-EC51-C8B3-0062-F29D75BECC2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6B26246C-F502-F2D4-6C05-A43228EEFB4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B19E99-FC1C-4282-8AFB-11D9F925BDD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D05EF5FD-7201-A337-9AD1-E67D9A29D043}"/>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6" name="Footer Placeholder 5">
            <a:extLst>
              <a:ext uri="{FF2B5EF4-FFF2-40B4-BE49-F238E27FC236}">
                <a16:creationId xmlns:a16="http://schemas.microsoft.com/office/drawing/2014/main" id="{1C3060C2-3AE4-58C3-8790-9DFB28458C5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3BF4552-D654-29D0-E4B2-720CFCF00091}"/>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12320201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E957B1-AB7F-3EA4-21D1-FF36902229E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5C8ED15-A631-48FB-BF8A-F08C37A5DD98}"/>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265D426-29F3-CAE8-ABB3-D4CBEB359F6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E8769B1-590A-12C2-B329-53EFF4148BDA}"/>
              </a:ext>
            </a:extLst>
          </p:cNvPr>
          <p:cNvSpPr>
            <a:spLocks noGrp="1"/>
          </p:cNvSpPr>
          <p:nvPr>
            <p:ph type="dt" sz="half" idx="10"/>
          </p:nvPr>
        </p:nvSpPr>
        <p:spPr/>
        <p:txBody>
          <a:bodyPr/>
          <a:lstStyle/>
          <a:p>
            <a:fld id="{9C4910B1-EFA7-442C-9F4C-CDB698C1AFE2}" type="datetimeFigureOut">
              <a:rPr lang="en-US" smtClean="0"/>
              <a:t>11/1/2024</a:t>
            </a:fld>
            <a:endParaRPr lang="en-US"/>
          </a:p>
        </p:txBody>
      </p:sp>
      <p:sp>
        <p:nvSpPr>
          <p:cNvPr id="6" name="Footer Placeholder 5">
            <a:extLst>
              <a:ext uri="{FF2B5EF4-FFF2-40B4-BE49-F238E27FC236}">
                <a16:creationId xmlns:a16="http://schemas.microsoft.com/office/drawing/2014/main" id="{E44D929F-42AF-B288-4310-9B50DE79E75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CC240494-DEF0-BFF6-493D-183ABEB40A70}"/>
              </a:ext>
            </a:extLst>
          </p:cNvPr>
          <p:cNvSpPr>
            <a:spLocks noGrp="1"/>
          </p:cNvSpPr>
          <p:nvPr>
            <p:ph type="sldNum" sz="quarter" idx="12"/>
          </p:nvPr>
        </p:nvSpPr>
        <p:spPr/>
        <p:txBody>
          <a:bodyPr/>
          <a:lstStyle/>
          <a:p>
            <a:fld id="{E834D110-5856-4CFD-BA39-ED2DF51F75C0}" type="slidenum">
              <a:rPr lang="en-US" smtClean="0"/>
              <a:t>‹#›</a:t>
            </a:fld>
            <a:endParaRPr lang="en-US"/>
          </a:p>
        </p:txBody>
      </p:sp>
    </p:spTree>
    <p:extLst>
      <p:ext uri="{BB962C8B-B14F-4D97-AF65-F5344CB8AC3E}">
        <p14:creationId xmlns:p14="http://schemas.microsoft.com/office/powerpoint/2010/main" val="17841666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theme" Target="../theme/theme1.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2.xml"/><Relationship Id="rId3" Type="http://schemas.openxmlformats.org/officeDocument/2006/relationships/slideLayout" Target="../slideLayouts/slideLayout17.xml"/><Relationship Id="rId7" Type="http://schemas.openxmlformats.org/officeDocument/2006/relationships/slideLayout" Target="../slideLayouts/slideLayout21.xml"/><Relationship Id="rId2" Type="http://schemas.openxmlformats.org/officeDocument/2006/relationships/slideLayout" Target="../slideLayouts/slideLayout16.xml"/><Relationship Id="rId1" Type="http://schemas.openxmlformats.org/officeDocument/2006/relationships/slideLayout" Target="../slideLayouts/slideLayout15.xml"/><Relationship Id="rId6" Type="http://schemas.openxmlformats.org/officeDocument/2006/relationships/slideLayout" Target="../slideLayouts/slideLayout20.xml"/><Relationship Id="rId11" Type="http://schemas.openxmlformats.org/officeDocument/2006/relationships/theme" Target="../theme/theme2.xml"/><Relationship Id="rId5" Type="http://schemas.openxmlformats.org/officeDocument/2006/relationships/slideLayout" Target="../slideLayouts/slideLayout19.xml"/><Relationship Id="rId10" Type="http://schemas.openxmlformats.org/officeDocument/2006/relationships/slideLayout" Target="../slideLayouts/slideLayout24.xml"/><Relationship Id="rId4" Type="http://schemas.openxmlformats.org/officeDocument/2006/relationships/slideLayout" Target="../slideLayouts/slideLayout18.xml"/><Relationship Id="rId9" Type="http://schemas.openxmlformats.org/officeDocument/2006/relationships/slideLayout" Target="../slideLayouts/slideLayout23.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theme" Target="../theme/theme3.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8712D52-34E7-4481-E25C-EA922A7FFE7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9D66F5-A520-9D9D-94F7-7F654134798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FA8664-ED40-7902-35D5-163291BF21A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9C4910B1-EFA7-442C-9F4C-CDB698C1AFE2}" type="datetimeFigureOut">
              <a:rPr lang="en-US" smtClean="0"/>
              <a:t>11/1/2024</a:t>
            </a:fld>
            <a:endParaRPr lang="en-US"/>
          </a:p>
        </p:txBody>
      </p:sp>
      <p:sp>
        <p:nvSpPr>
          <p:cNvPr id="5" name="Footer Placeholder 4">
            <a:extLst>
              <a:ext uri="{FF2B5EF4-FFF2-40B4-BE49-F238E27FC236}">
                <a16:creationId xmlns:a16="http://schemas.microsoft.com/office/drawing/2014/main" id="{80C0D0E3-0F5A-AAF1-478B-3CE3D4478BE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DA657487-8786-6054-F6EB-9C99DB28A7F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834D110-5856-4CFD-BA39-ED2DF51F75C0}" type="slidenum">
              <a:rPr lang="en-US" smtClean="0"/>
              <a:t>‹#›</a:t>
            </a:fld>
            <a:endParaRPr lang="en-US"/>
          </a:p>
        </p:txBody>
      </p:sp>
    </p:spTree>
    <p:extLst>
      <p:ext uri="{BB962C8B-B14F-4D97-AF65-F5344CB8AC3E}">
        <p14:creationId xmlns:p14="http://schemas.microsoft.com/office/powerpoint/2010/main" val="3142161103"/>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 id="2147483911" r:id="rId12"/>
    <p:sldLayoutId id="2147483912" r:id="rId13"/>
    <p:sldLayoutId id="2147483913" r:id="rId14"/>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154900674"/>
      </p:ext>
    </p:extLst>
  </p:cSld>
  <p:clrMap bg1="lt1" tx1="dk1" bg2="lt2" tx2="dk2" accent1="accent1" accent2="accent2" accent3="accent3" accent4="accent4" accent5="accent5" accent6="accent6" hlink="hlink" folHlink="folHlink"/>
  <p:sldLayoutIdLst>
    <p:sldLayoutId id="2147483915" r:id="rId1"/>
    <p:sldLayoutId id="2147483916" r:id="rId2"/>
    <p:sldLayoutId id="2147483917" r:id="rId3"/>
    <p:sldLayoutId id="2147483918" r:id="rId4"/>
    <p:sldLayoutId id="2147483919" r:id="rId5"/>
    <p:sldLayoutId id="2147483920" r:id="rId6"/>
    <p:sldLayoutId id="2147483921" r:id="rId7"/>
    <p:sldLayoutId id="2147483922" r:id="rId8"/>
    <p:sldLayoutId id="2147483923" r:id="rId9"/>
    <p:sldLayoutId id="2147483924"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3"/>
          <p:cNvSpPr>
            <a:spLocks noGrp="1"/>
          </p:cNvSpPr>
          <p:nvPr>
            <p:ph type="dt" sz="half" idx="2"/>
          </p:nvPr>
        </p:nvSpPr>
        <p:spPr>
          <a:xfrm>
            <a:off x="9309783" y="6253532"/>
            <a:ext cx="1531571" cy="367123"/>
          </a:xfrm>
          <a:prstGeom prst="rect">
            <a:avLst/>
          </a:prstGeom>
        </p:spPr>
        <p:txBody>
          <a:bodyPr vert="horz" lIns="91440" tIns="45720" rIns="91440" bIns="45720" rtlCol="0" anchor="ctr"/>
          <a:lstStyle>
            <a:lvl1pPr algn="r">
              <a:defRPr sz="1600">
                <a:solidFill>
                  <a:srgbClr val="40403D"/>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04C0FC7D-98FC-428F-931B-99A410E61E15}"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11" name="Slide Number Placeholder 4"/>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lvl1pPr algn="l">
              <a:defRPr sz="1600">
                <a:solidFill>
                  <a:srgbClr val="40403D"/>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2" name="Footer Placeholder 5"/>
          <p:cNvSpPr>
            <a:spLocks noGrp="1"/>
          </p:cNvSpPr>
          <p:nvPr>
            <p:ph type="ftr" sz="quarter" idx="3"/>
          </p:nvPr>
        </p:nvSpPr>
        <p:spPr>
          <a:xfrm>
            <a:off x="3550596" y="6253532"/>
            <a:ext cx="5817555" cy="365125"/>
          </a:xfrm>
          <a:prstGeom prst="rect">
            <a:avLst/>
          </a:prstGeom>
        </p:spPr>
        <p:txBody>
          <a:bodyPr vert="horz" lIns="91440" tIns="45720" rIns="91440" bIns="45720" rtlCol="0" anchor="ctr"/>
          <a:lstStyle>
            <a:lvl1pPr algn="ctr">
              <a:defRPr sz="1600">
                <a:solidFill>
                  <a:srgbClr val="40403D"/>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Division Name</a:t>
            </a:r>
          </a:p>
        </p:txBody>
      </p:sp>
    </p:spTree>
    <p:extLst>
      <p:ext uri="{BB962C8B-B14F-4D97-AF65-F5344CB8AC3E}">
        <p14:creationId xmlns:p14="http://schemas.microsoft.com/office/powerpoint/2010/main" val="475521533"/>
      </p:ext>
    </p:extLst>
  </p:cSld>
  <p:clrMap bg1="lt1" tx1="dk1" bg2="lt2" tx2="dk2" accent1="accent1" accent2="accent2" accent3="accent3" accent4="accent4" accent5="accent5" accent6="accent6" hlink="hlink" folHlink="folHlink"/>
  <p:sldLayoutIdLst>
    <p:sldLayoutId id="2147483926" r:id="rId1"/>
    <p:sldLayoutId id="2147483927" r:id="rId2"/>
    <p:sldLayoutId id="2147483928" r:id="rId3"/>
    <p:sldLayoutId id="2147483929" r:id="rId4"/>
    <p:sldLayoutId id="2147483930" r:id="rId5"/>
    <p:sldLayoutId id="2147483931" r:id="rId6"/>
    <p:sldLayoutId id="2147483932" r:id="rId7"/>
    <p:sldLayoutId id="2147483933" r:id="rId8"/>
    <p:sldLayoutId id="2147483934" r:id="rId9"/>
    <p:sldLayoutId id="2147483935" r:id="rId10"/>
  </p:sldLayoutIdLst>
  <p:hf sldNum="0"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7.sv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9.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1.xml"/><Relationship Id="rId1" Type="http://schemas.openxmlformats.org/officeDocument/2006/relationships/slideLayout" Target="../slideLayouts/slideLayout6.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hyperlink" Target="https://www.k12.wa.us/sites/default/files/public/ossi/k12supports/Legally%20Required%20Steps_Elementary.pdf" TargetMode="External"/><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hyperlink" Target="https://www.k12.wa.us/sites/default/files/public/ossi/k12supports/Legally%20Required%20Steps_Secondary.pdf" TargetMode="External"/></Relationships>
</file>

<file path=ppt/slides/_rels/slide17.xml.rels><?xml version="1.0" encoding="UTF-8" standalone="yes"?>
<Relationships xmlns="http://schemas.openxmlformats.org/package/2006/relationships"><Relationship Id="rId8" Type="http://schemas.openxmlformats.org/officeDocument/2006/relationships/diagramQuickStyle" Target="../diagrams/quickStyle2.xml"/><Relationship Id="rId3" Type="http://schemas.openxmlformats.org/officeDocument/2006/relationships/image" Target="../media/image20.png"/><Relationship Id="rId7" Type="http://schemas.openxmlformats.org/officeDocument/2006/relationships/diagramLayout" Target="../diagrams/layout2.xml"/><Relationship Id="rId2" Type="http://schemas.openxmlformats.org/officeDocument/2006/relationships/notesSlide" Target="../notesSlides/notesSlide16.xml"/><Relationship Id="rId1" Type="http://schemas.openxmlformats.org/officeDocument/2006/relationships/slideLayout" Target="../slideLayouts/slideLayout2.xml"/><Relationship Id="rId6" Type="http://schemas.openxmlformats.org/officeDocument/2006/relationships/diagramData" Target="../diagrams/data2.xml"/><Relationship Id="rId5" Type="http://schemas.openxmlformats.org/officeDocument/2006/relationships/hyperlink" Target="https://www.k12.wa.us/sites/default/files/public/ossi/k12supports/Legally%20Required%20Steps_Secondary.pdf" TargetMode="External"/><Relationship Id="rId10" Type="http://schemas.microsoft.com/office/2007/relationships/diagramDrawing" Target="../diagrams/drawing2.xml"/><Relationship Id="rId4" Type="http://schemas.openxmlformats.org/officeDocument/2006/relationships/hyperlink" Target="https://www.k12.wa.us/sites/default/files/public/ossi/k12supports/Legally%20Required%20Steps_Elementary.pdf" TargetMode="External"/><Relationship Id="rId9" Type="http://schemas.openxmlformats.org/officeDocument/2006/relationships/diagramColors" Target="../diagrams/colors2.xml"/></Relationships>
</file>

<file path=ppt/slides/_rels/slide1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image" Target="../media/image20.png"/><Relationship Id="rId7" Type="http://schemas.openxmlformats.org/officeDocument/2006/relationships/diagramQuickStyle" Target="../diagrams/quickStyle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Layout" Target="../diagrams/layout3.xml"/><Relationship Id="rId5" Type="http://schemas.openxmlformats.org/officeDocument/2006/relationships/diagramData" Target="../diagrams/data3.xml"/><Relationship Id="rId4" Type="http://schemas.openxmlformats.org/officeDocument/2006/relationships/hyperlink" Target="https://app.leg.wa.gov/WAC/default.aspx?cite=392-401" TargetMode="External"/><Relationship Id="rId9" Type="http://schemas.microsoft.com/office/2007/relationships/diagramDrawing" Target="../diagrams/drawing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8" Type="http://schemas.openxmlformats.org/officeDocument/2006/relationships/image" Target="../media/image24.svg"/><Relationship Id="rId3" Type="http://schemas.openxmlformats.org/officeDocument/2006/relationships/hyperlink" Target="https://app.leg.wa.gov/RCW/default.aspx?cite=28A.225" TargetMode="External"/><Relationship Id="rId7" Type="http://schemas.openxmlformats.org/officeDocument/2006/relationships/image" Target="../media/image23.png"/><Relationship Id="rId12"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5.xml"/><Relationship Id="rId6" Type="http://schemas.openxmlformats.org/officeDocument/2006/relationships/hyperlink" Target="https://apps.leg.wa.gov/wac/default.aspx?cite=392-401" TargetMode="External"/><Relationship Id="rId11" Type="http://schemas.openxmlformats.org/officeDocument/2006/relationships/hyperlink" Target="https://ospi.k12.wa.us/sites/default/files/2023-08/attendance-truancy-screeners.pdf" TargetMode="External"/><Relationship Id="rId5" Type="http://schemas.openxmlformats.org/officeDocument/2006/relationships/image" Target="../media/image22.svg"/><Relationship Id="rId10" Type="http://schemas.openxmlformats.org/officeDocument/2006/relationships/hyperlink" Target="https://www.k12.wa.us/sites/default/files/public/ossi/k12supports/Legally%20Required%20Steps_Secondary.pdf" TargetMode="External"/><Relationship Id="rId4" Type="http://schemas.openxmlformats.org/officeDocument/2006/relationships/image" Target="../media/image21.png"/><Relationship Id="rId9" Type="http://schemas.openxmlformats.org/officeDocument/2006/relationships/hyperlink" Target="https://www.k12.wa.us/sites/default/files/public/ossi/k12supports/Legally%20Required%20Steps_Elementary.pdf"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ospi.k12.wa.us/sites/default/files/2023-10/attendance_and_truancy_faq_updated_september_5_2023.pdf" TargetMode="External"/><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25.jpe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diagramLayout" Target="../diagrams/layout6.xml"/><Relationship Id="rId7" Type="http://schemas.openxmlformats.org/officeDocument/2006/relationships/hyperlink" Target="https://app.leg.wa.gov/RCW/default.aspx?cite=28A.225.010" TargetMode="External"/><Relationship Id="rId2" Type="http://schemas.openxmlformats.org/officeDocument/2006/relationships/diagramData" Target="../diagrams/data6.xml"/><Relationship Id="rId1" Type="http://schemas.openxmlformats.org/officeDocument/2006/relationships/slideLayout" Target="../slideLayouts/slideLayout2.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hyperlink" Target="https://www.attendanceworks.org/wp-content/uploads/2017/06/Attendance-in-the-Early-Grades.pdf" TargetMode="External"/><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hyperlink" Target="https://uepc.utah.edu/our-work/chronic-absenteeism/"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hyperlink" Target="https://uepc.utah.edu/our-work/chronic-absenteeism/" TargetMode="External"/><Relationship Id="rId4" Type="http://schemas.openxmlformats.org/officeDocument/2006/relationships/hyperlink" Target="https://www.attendanceworks.org/wp-content/uploads/2017/06/Attendance-in-the-Early-Grades.pdf" TargetMode="External"/></Relationships>
</file>

<file path=ppt/slides/_rels/slide36.xml.rels><?xml version="1.0" encoding="UTF-8" standalone="yes"?>
<Relationships xmlns="http://schemas.openxmlformats.org/package/2006/relationships"><Relationship Id="rId3" Type="http://schemas.openxmlformats.org/officeDocument/2006/relationships/diagramLayout" Target="../diagrams/layout7.xml"/><Relationship Id="rId7" Type="http://schemas.openxmlformats.org/officeDocument/2006/relationships/hyperlink" Target="https://www.attendanceworks.org/chronic-absence/the-problem/10-facts-about-school-attendance/" TargetMode="External"/><Relationship Id="rId2" Type="http://schemas.openxmlformats.org/officeDocument/2006/relationships/diagramData" Target="../diagrams/data7.xml"/><Relationship Id="rId1" Type="http://schemas.openxmlformats.org/officeDocument/2006/relationships/slideLayout" Target="../slideLayouts/slideLayout2.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2.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microsoft.com/office/2007/relationships/hdphoto" Target="../media/hdphoto1.wdp"/></Relationships>
</file>

<file path=ppt/slides/_rels/slide42.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microsoft.com/office/2007/relationships/hdphoto" Target="../media/hdphoto1.wdp"/></Relationships>
</file>

<file path=ppt/slides/_rels/slide43.xml.rels><?xml version="1.0" encoding="UTF-8" standalone="yes"?>
<Relationships xmlns="http://schemas.openxmlformats.org/package/2006/relationships"><Relationship Id="rId3" Type="http://schemas.openxmlformats.org/officeDocument/2006/relationships/hyperlink" Target="https://www.attendanceworks.org/chronic-absence/addressing-chronic-absence/3-tiers-of-intervention/root-causes/" TargetMode="External"/><Relationship Id="rId2" Type="http://schemas.openxmlformats.org/officeDocument/2006/relationships/notesSlide" Target="../notesSlides/notesSlide31.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6.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hyperlink" Target="https://vimeo.com/230450975" TargetMode="Externa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hyperlink" Target="https://www.youtube.com/watch?v=GVAKBnXIGxA&amp;t=1s" TargetMode="Externa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s://www.youtube.com/watch?v=GAoCPwVgKWQ"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microsoft.com/office/2018/10/relationships/comments" Target="../comments/modernComment_7BBF5553_BE0FC020.xml"/><Relationship Id="rId2" Type="http://schemas.openxmlformats.org/officeDocument/2006/relationships/notesSlide" Target="../notesSlides/notesSlide33.xml"/><Relationship Id="rId1" Type="http://schemas.openxmlformats.org/officeDocument/2006/relationships/slideLayout" Target="../slideLayouts/slideLayout2.xml"/><Relationship Id="rId5" Type="http://schemas.openxmlformats.org/officeDocument/2006/relationships/image" Target="../media/image42.png"/><Relationship Id="rId4" Type="http://schemas.openxmlformats.org/officeDocument/2006/relationships/hyperlink" Target="https://provingground.cepr.harvard.edu/files/provingground/files/proving_ground_postcard_guide_march2020.pdf"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50.xml.rels><?xml version="1.0" encoding="UTF-8" standalone="yes"?>
<Relationships xmlns="http://schemas.openxmlformats.org/package/2006/relationships"><Relationship Id="rId3" Type="http://schemas.openxmlformats.org/officeDocument/2006/relationships/image" Target="../media/image43.jp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hyperlink" Target="https://oag.ca.gov/truancy/toolkit" TargetMode="Externa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microsoft.com/office/2007/relationships/hdphoto" Target="../media/hdphoto2.wdp"/></Relationships>
</file>

<file path=ppt/slides/_rels/slide5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6.xml"/><Relationship Id="rId1" Type="http://schemas.openxmlformats.org/officeDocument/2006/relationships/slideLayout" Target="../slideLayouts/slideLayout4.xml"/><Relationship Id="rId5" Type="http://schemas.openxmlformats.org/officeDocument/2006/relationships/image" Target="../media/image47.svg"/><Relationship Id="rId4" Type="http://schemas.openxmlformats.org/officeDocument/2006/relationships/image" Target="../media/image46.png"/></Relationships>
</file>

<file path=ppt/slides/_rels/slide5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 Id="rId9" Type="http://schemas.openxmlformats.org/officeDocument/2006/relationships/hyperlink" Target="https://washingtonstatereportcard.ospi.k12.wa.us/ReportCard" TargetMode="External"/></Relationships>
</file>

<file path=ppt/slides/_rels/slide61.xml.rels><?xml version="1.0" encoding="UTF-8" standalone="yes"?>
<Relationships xmlns="http://schemas.openxmlformats.org/package/2006/relationships"><Relationship Id="rId8" Type="http://schemas.openxmlformats.org/officeDocument/2006/relationships/diagramQuickStyle" Target="../diagrams/quickStyle10.xml"/><Relationship Id="rId3" Type="http://schemas.openxmlformats.org/officeDocument/2006/relationships/image" Target="../media/image51.png"/><Relationship Id="rId7" Type="http://schemas.openxmlformats.org/officeDocument/2006/relationships/diagramLayout" Target="../diagrams/layout10.xml"/><Relationship Id="rId12"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6.xml"/><Relationship Id="rId6" Type="http://schemas.openxmlformats.org/officeDocument/2006/relationships/diagramData" Target="../diagrams/data10.xml"/><Relationship Id="rId11" Type="http://schemas.openxmlformats.org/officeDocument/2006/relationships/hyperlink" Target="https://washingtonstatereportcard.ospi.k12.wa.us/ReportCard" TargetMode="External"/><Relationship Id="rId5" Type="http://schemas.openxmlformats.org/officeDocument/2006/relationships/image" Target="../media/image53.svg"/><Relationship Id="rId10" Type="http://schemas.microsoft.com/office/2007/relationships/diagramDrawing" Target="../diagrams/drawing10.xml"/><Relationship Id="rId4" Type="http://schemas.openxmlformats.org/officeDocument/2006/relationships/image" Target="../media/image52.png"/><Relationship Id="rId9" Type="http://schemas.openxmlformats.org/officeDocument/2006/relationships/diagramColors" Target="../diagrams/colors10.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42.xml"/><Relationship Id="rId1" Type="http://schemas.openxmlformats.org/officeDocument/2006/relationships/slideLayout" Target="../slideLayouts/slideLayout7.xml"/></Relationships>
</file>

<file path=ppt/slides/_rels/slide6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6.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0.png"/></Relationships>
</file>

<file path=ppt/slides/_rels/slide67.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45.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20.png"/></Relationships>
</file>

<file path=ppt/slides/_rels/slide68.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69.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0.png"/><Relationship Id="rId2" Type="http://schemas.openxmlformats.org/officeDocument/2006/relationships/notesSlide" Target="../notesSlides/notesSlide47.xml"/><Relationship Id="rId1" Type="http://schemas.openxmlformats.org/officeDocument/2006/relationships/slideLayout" Target="../slideLayouts/slideLayout2.xml"/><Relationship Id="rId6" Type="http://schemas.openxmlformats.org/officeDocument/2006/relationships/hyperlink" Target="https://creativecommons.org/licenses/by-sa/3.0/" TargetMode="External"/><Relationship Id="rId5" Type="http://schemas.openxmlformats.org/officeDocument/2006/relationships/hyperlink" Target="https://sti2d.ecolelamache.org/trevise/february_2018.html" TargetMode="External"/><Relationship Id="rId4" Type="http://schemas.openxmlformats.org/officeDocument/2006/relationships/image" Target="../media/image57.jpeg"/></Relationships>
</file>

<file path=ppt/slides/_rels/slide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58.png"/><Relationship Id="rId7" Type="http://schemas.openxmlformats.org/officeDocument/2006/relationships/image" Target="../media/image20.pn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61.png"/><Relationship Id="rId5" Type="http://schemas.openxmlformats.org/officeDocument/2006/relationships/image" Target="../media/image60.png"/><Relationship Id="rId4" Type="http://schemas.openxmlformats.org/officeDocument/2006/relationships/image" Target="../media/image59.png"/></Relationships>
</file>

<file path=ppt/slides/_rels/slide72.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notesSlide" Target="../notesSlides/notesSlide49.xml"/><Relationship Id="rId1" Type="http://schemas.openxmlformats.org/officeDocument/2006/relationships/slideLayout" Target="../slideLayouts/slideLayout3.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7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56.png"/><Relationship Id="rId4" Type="http://schemas.openxmlformats.org/officeDocument/2006/relationships/image" Target="../media/image55.png"/></Relationships>
</file>

<file path=ppt/slides/_rels/slide7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51.xml"/><Relationship Id="rId1" Type="http://schemas.openxmlformats.org/officeDocument/2006/relationships/slideLayout" Target="../slideLayouts/slideLayout3.xml"/><Relationship Id="rId4" Type="http://schemas.openxmlformats.org/officeDocument/2006/relationships/image" Target="../media/image63.sv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6.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2" Type="http://schemas.openxmlformats.org/officeDocument/2006/relationships/image" Target="../media/image64.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4.png"/></Relationships>
</file>

<file path=ppt/slides/_rels/slide7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3.xml"/><Relationship Id="rId1" Type="http://schemas.openxmlformats.org/officeDocument/2006/relationships/slideLayout" Target="../slideLayouts/slideLayout2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3.png"/><Relationship Id="rId4" Type="http://schemas.openxmlformats.org/officeDocument/2006/relationships/notesSlide" Target="../notesSlides/notesSlide8.xml"/></Relationships>
</file>

<file path=ppt/slides/_rels/slide8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4.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81.xml.rels><?xml version="1.0" encoding="UTF-8" standalone="yes"?>
<Relationships xmlns="http://schemas.openxmlformats.org/package/2006/relationships"><Relationship Id="rId3" Type="http://schemas.openxmlformats.org/officeDocument/2006/relationships/hyperlink" Target="https://www.canva.com/design/DAFd2aYB5OE/6AecvZ_clS0V5_ErU1uLUg/view?utm_content=DAFd2aYB5OE&amp;utm_campaign=designshare&amp;utm_medium=link&amp;utm_source=publishsharelink&amp;mode=preview" TargetMode="External"/><Relationship Id="rId7" Type="http://schemas.openxmlformats.org/officeDocument/2006/relationships/image" Target="../media/image20.png"/><Relationship Id="rId2" Type="http://schemas.openxmlformats.org/officeDocument/2006/relationships/notesSlide" Target="../notesSlides/notesSlide55.xml"/><Relationship Id="rId1" Type="http://schemas.openxmlformats.org/officeDocument/2006/relationships/slideLayout" Target="../slideLayouts/slideLayout4.xml"/><Relationship Id="rId6" Type="http://schemas.openxmlformats.org/officeDocument/2006/relationships/image" Target="../media/image65.png"/><Relationship Id="rId5" Type="http://schemas.openxmlformats.org/officeDocument/2006/relationships/image" Target="../media/image55.png"/><Relationship Id="rId4" Type="http://schemas.openxmlformats.org/officeDocument/2006/relationships/hyperlink" Target="https://ospi.k12.wa.us/sites/default/files/2023-08/how_to_talk_to_parents_about_attendance.pdf" TargetMode="External"/></Relationships>
</file>

<file path=ppt/slides/_rels/slide82.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20.png"/><Relationship Id="rId2" Type="http://schemas.openxmlformats.org/officeDocument/2006/relationships/notesSlide" Target="../notesSlides/notesSlide56.xml"/><Relationship Id="rId1" Type="http://schemas.openxmlformats.org/officeDocument/2006/relationships/slideLayout" Target="../slideLayouts/slideLayout2.xml"/><Relationship Id="rId6" Type="http://schemas.openxmlformats.org/officeDocument/2006/relationships/image" Target="../media/image67.png"/><Relationship Id="rId5" Type="http://schemas.openxmlformats.org/officeDocument/2006/relationships/hyperlink" Target="https://ospi.k12.wa.us/student-success/support-programs/attendance-chronic-absenteeism-and-truancy/attendance-resources-materials" TargetMode="External"/><Relationship Id="rId4" Type="http://schemas.openxmlformats.org/officeDocument/2006/relationships/image" Target="../media/image66.png"/></Relationships>
</file>

<file path=ppt/slides/_rels/slide83.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57.xml"/><Relationship Id="rId1" Type="http://schemas.openxmlformats.org/officeDocument/2006/relationships/slideLayout" Target="../slideLayouts/slideLayout2.xml"/><Relationship Id="rId6" Type="http://schemas.openxmlformats.org/officeDocument/2006/relationships/image" Target="../media/image20.png"/><Relationship Id="rId5" Type="http://schemas.openxmlformats.org/officeDocument/2006/relationships/image" Target="../media/image69.png"/><Relationship Id="rId4" Type="http://schemas.openxmlformats.org/officeDocument/2006/relationships/image" Target="../media/image68.png"/></Relationships>
</file>

<file path=ppt/slides/_rels/slide84.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58.xml"/><Relationship Id="rId1" Type="http://schemas.openxmlformats.org/officeDocument/2006/relationships/slideLayout" Target="../slideLayouts/slideLayout2.xml"/><Relationship Id="rId5" Type="http://schemas.openxmlformats.org/officeDocument/2006/relationships/image" Target="../media/image20.png"/><Relationship Id="rId4" Type="http://schemas.openxmlformats.org/officeDocument/2006/relationships/image" Target="../media/image55.png"/></Relationships>
</file>

<file path=ppt/slides/_rels/slide8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59.xml"/><Relationship Id="rId1" Type="http://schemas.openxmlformats.org/officeDocument/2006/relationships/slideLayout" Target="../slideLayouts/slideLayout2.xml"/><Relationship Id="rId5" Type="http://schemas.openxmlformats.org/officeDocument/2006/relationships/hyperlink" Target="http://www.attendanceworks.org/wp-content/uploads/2017/09/Todd-postcard-Nudge-research-publis-REL_2017252.pdf" TargetMode="External"/><Relationship Id="rId4" Type="http://schemas.openxmlformats.org/officeDocument/2006/relationships/image" Target="../media/image72.png"/></Relationships>
</file>

<file path=ppt/slides/_rels/slide86.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0.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hyperlink" Target="https://www.attendanceworks.org/wp-content/uploads/2019/06/Policy-Brief-2024-062524.pdf" TargetMode="External"/><Relationship Id="rId1" Type="http://schemas.openxmlformats.org/officeDocument/2006/relationships/slideLayout" Target="../slideLayouts/slideLayout2.xml"/><Relationship Id="rId4" Type="http://schemas.openxmlformats.org/officeDocument/2006/relationships/hyperlink" Target="https://www.piqsels.com/en/public-domain-photo-sgnpr" TargetMode="Externa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0" name="Rectangle 29">
            <a:extLst>
              <a:ext uri="{FF2B5EF4-FFF2-40B4-BE49-F238E27FC236}">
                <a16:creationId xmlns:a16="http://schemas.microsoft.com/office/drawing/2014/main" id="{A3363022-C969-41E9-8EB2-E4C94908C1F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91695" cy="685202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Rectangle 31">
            <a:extLst>
              <a:ext uri="{FF2B5EF4-FFF2-40B4-BE49-F238E27FC236}">
                <a16:creationId xmlns:a16="http://schemas.microsoft.com/office/drawing/2014/main" id="{8D1AD6B3-BE88-4CEB-BA17-790657CC472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 y="0"/>
            <a:ext cx="12191695" cy="68580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itle 21"/>
          <p:cNvSpPr>
            <a:spLocks noGrp="1"/>
          </p:cNvSpPr>
          <p:nvPr>
            <p:ph type="ctrTitle" idx="4294967295"/>
          </p:nvPr>
        </p:nvSpPr>
        <p:spPr>
          <a:xfrm>
            <a:off x="6590662" y="4267832"/>
            <a:ext cx="4805996" cy="1297115"/>
          </a:xfrm>
        </p:spPr>
        <p:txBody>
          <a:bodyPr vert="horz" lIns="91440" tIns="45720" rIns="91440" bIns="45720" rtlCol="0" anchor="t">
            <a:normAutofit/>
          </a:bodyPr>
          <a:lstStyle/>
          <a:p>
            <a:r>
              <a:rPr lang="en-US" sz="4000" kern="1200" dirty="0">
                <a:solidFill>
                  <a:schemeClr val="tx2"/>
                </a:solidFill>
                <a:latin typeface="+mj-lt"/>
                <a:ea typeface="+mj-ea"/>
                <a:cs typeface="+mj-cs"/>
              </a:rPr>
              <a:t>Attendance Staff Training Template</a:t>
            </a:r>
          </a:p>
        </p:txBody>
      </p:sp>
      <p:sp>
        <p:nvSpPr>
          <p:cNvPr id="23" name="Subtitle 22"/>
          <p:cNvSpPr>
            <a:spLocks noGrp="1"/>
          </p:cNvSpPr>
          <p:nvPr>
            <p:ph type="subTitle" idx="4294967295"/>
          </p:nvPr>
        </p:nvSpPr>
        <p:spPr>
          <a:xfrm>
            <a:off x="6590966" y="3428999"/>
            <a:ext cx="4805691" cy="838831"/>
          </a:xfrm>
        </p:spPr>
        <p:txBody>
          <a:bodyPr vert="horz" lIns="91440" tIns="45720" rIns="91440" bIns="45720" rtlCol="0" anchor="b">
            <a:normAutofit/>
          </a:bodyPr>
          <a:lstStyle/>
          <a:p>
            <a:pPr marL="0" indent="0">
              <a:buNone/>
            </a:pPr>
            <a:r>
              <a:rPr lang="en-US" sz="2000" kern="1200">
                <a:solidFill>
                  <a:schemeClr val="tx2"/>
                </a:solidFill>
                <a:latin typeface="+mn-lt"/>
                <a:ea typeface="+mn-ea"/>
                <a:cs typeface="+mn-cs"/>
              </a:rPr>
              <a:t>Name, Department</a:t>
            </a:r>
          </a:p>
        </p:txBody>
      </p:sp>
      <p:pic>
        <p:nvPicPr>
          <p:cNvPr id="27" name="Graphic 26" descr="Teacher">
            <a:extLst>
              <a:ext uri="{FF2B5EF4-FFF2-40B4-BE49-F238E27FC236}">
                <a16:creationId xmlns:a16="http://schemas.microsoft.com/office/drawing/2014/main" id="{184C15B6-F490-F0D4-51C1-546552F96B89}"/>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40470" y="1815320"/>
            <a:ext cx="4141760" cy="4141760"/>
          </a:xfrm>
          <a:custGeom>
            <a:avLst/>
            <a:gdLst/>
            <a:ahLst/>
            <a:cxnLst/>
            <a:rect l="l" t="t" r="r" b="b"/>
            <a:pathLst>
              <a:path w="4141760" h="4377846">
                <a:moveTo>
                  <a:pt x="0" y="0"/>
                </a:moveTo>
                <a:lnTo>
                  <a:pt x="4141760" y="0"/>
                </a:lnTo>
                <a:lnTo>
                  <a:pt x="4141760" y="4377846"/>
                </a:lnTo>
                <a:lnTo>
                  <a:pt x="0" y="4377846"/>
                </a:lnTo>
                <a:close/>
              </a:path>
            </a:pathLst>
          </a:custGeom>
        </p:spPr>
      </p:pic>
      <p:grpSp>
        <p:nvGrpSpPr>
          <p:cNvPr id="34" name="Group 33">
            <a:extLst>
              <a:ext uri="{FF2B5EF4-FFF2-40B4-BE49-F238E27FC236}">
                <a16:creationId xmlns:a16="http://schemas.microsoft.com/office/drawing/2014/main" id="{89D1390B-7E13-4B4F-9CB2-391063412E5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253" y="-5977"/>
            <a:ext cx="6238675" cy="6863979"/>
            <a:chOff x="305" y="-5977"/>
            <a:chExt cx="6238675" cy="6863979"/>
          </a:xfrm>
        </p:grpSpPr>
        <p:sp>
          <p:nvSpPr>
            <p:cNvPr id="35" name="Freeform: Shape 34">
              <a:extLst>
                <a:ext uri="{FF2B5EF4-FFF2-40B4-BE49-F238E27FC236}">
                  <a16:creationId xmlns:a16="http://schemas.microsoft.com/office/drawing/2014/main" id="{9E720206-AA49-4786-A932-A2650DE0918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34854"/>
              <a:ext cx="6028697" cy="6817170"/>
            </a:xfrm>
            <a:custGeom>
              <a:avLst/>
              <a:gdLst>
                <a:gd name="connsiteX0" fmla="*/ 6028697 w 6028697"/>
                <a:gd name="connsiteY0" fmla="*/ 6155323 h 6817170"/>
                <a:gd name="connsiteX1" fmla="*/ 6028697 w 6028697"/>
                <a:gd name="connsiteY1" fmla="*/ 6817170 h 6817170"/>
                <a:gd name="connsiteX2" fmla="*/ 5157862 w 6028697"/>
                <a:gd name="connsiteY2" fmla="*/ 6817170 h 6817170"/>
                <a:gd name="connsiteX3" fmla="*/ 5347156 w 6028697"/>
                <a:gd name="connsiteY3" fmla="*/ 6687553 h 6817170"/>
                <a:gd name="connsiteX4" fmla="*/ 5487470 w 6028697"/>
                <a:gd name="connsiteY4" fmla="*/ 6581714 h 6817170"/>
                <a:gd name="connsiteX5" fmla="*/ 5627642 w 6028697"/>
                <a:gd name="connsiteY5" fmla="*/ 6472328 h 6817170"/>
                <a:gd name="connsiteX6" fmla="*/ 5911392 w 6028697"/>
                <a:gd name="connsiteY6" fmla="*/ 6245328 h 6817170"/>
                <a:gd name="connsiteX7" fmla="*/ 4481066 w 6028697"/>
                <a:gd name="connsiteY7" fmla="*/ 478 h 6817170"/>
                <a:gd name="connsiteX8" fmla="*/ 4672258 w 6028697"/>
                <a:gd name="connsiteY8" fmla="*/ 7519 h 6817170"/>
                <a:gd name="connsiteX9" fmla="*/ 5429869 w 6028697"/>
                <a:gd name="connsiteY9" fmla="*/ 125134 h 6817170"/>
                <a:gd name="connsiteX10" fmla="*/ 5976319 w 6028697"/>
                <a:gd name="connsiteY10" fmla="*/ 314893 h 6817170"/>
                <a:gd name="connsiteX11" fmla="*/ 6028697 w 6028697"/>
                <a:gd name="connsiteY11" fmla="*/ 339901 h 6817170"/>
                <a:gd name="connsiteX12" fmla="*/ 6028697 w 6028697"/>
                <a:gd name="connsiteY12" fmla="*/ 732458 h 6817170"/>
                <a:gd name="connsiteX13" fmla="*/ 5990985 w 6028697"/>
                <a:gd name="connsiteY13" fmla="*/ 712211 h 6817170"/>
                <a:gd name="connsiteX14" fmla="*/ 5341339 w 6028697"/>
                <a:gd name="connsiteY14" fmla="*/ 475281 h 6817170"/>
                <a:gd name="connsiteX15" fmla="*/ 4651969 w 6028697"/>
                <a:gd name="connsiteY15" fmla="*/ 377104 h 6817170"/>
                <a:gd name="connsiteX16" fmla="*/ 3953093 w 6028697"/>
                <a:gd name="connsiteY16" fmla="*/ 402498 h 6817170"/>
                <a:gd name="connsiteX17" fmla="*/ 3267413 w 6028697"/>
                <a:gd name="connsiteY17" fmla="*/ 546643 h 6817170"/>
                <a:gd name="connsiteX18" fmla="*/ 1439498 w 6028697"/>
                <a:gd name="connsiteY18" fmla="*/ 1568141 h 6817170"/>
                <a:gd name="connsiteX19" fmla="*/ 960671 w 6028697"/>
                <a:gd name="connsiteY19" fmla="*/ 2082013 h 6817170"/>
                <a:gd name="connsiteX20" fmla="*/ 581866 w 6028697"/>
                <a:gd name="connsiteY20" fmla="*/ 2672638 h 6817170"/>
                <a:gd name="connsiteX21" fmla="*/ 324789 w 6028697"/>
                <a:gd name="connsiteY21" fmla="*/ 3325262 h 6817170"/>
                <a:gd name="connsiteX22" fmla="*/ 231151 w 6028697"/>
                <a:gd name="connsiteY22" fmla="*/ 4022292 h 6817170"/>
                <a:gd name="connsiteX23" fmla="*/ 270592 w 6028697"/>
                <a:gd name="connsiteY23" fmla="*/ 4362792 h 6817170"/>
                <a:gd name="connsiteX24" fmla="*/ 387213 w 6028697"/>
                <a:gd name="connsiteY24" fmla="*/ 4681585 h 6817170"/>
                <a:gd name="connsiteX25" fmla="*/ 468507 w 6028697"/>
                <a:gd name="connsiteY25" fmla="*/ 4831546 h 6817170"/>
                <a:gd name="connsiteX26" fmla="*/ 561862 w 6028697"/>
                <a:gd name="connsiteY26" fmla="*/ 4976826 h 6817170"/>
                <a:gd name="connsiteX27" fmla="*/ 777511 w 6028697"/>
                <a:gd name="connsiteY27" fmla="*/ 5257597 h 6817170"/>
                <a:gd name="connsiteX28" fmla="*/ 1010895 w 6028697"/>
                <a:gd name="connsiteY28" fmla="*/ 5540494 h 6817170"/>
                <a:gd name="connsiteX29" fmla="*/ 1126948 w 6028697"/>
                <a:gd name="connsiteY29" fmla="*/ 5688186 h 6817170"/>
                <a:gd name="connsiteX30" fmla="*/ 1182706 w 6028697"/>
                <a:gd name="connsiteY30" fmla="*/ 5760543 h 6817170"/>
                <a:gd name="connsiteX31" fmla="*/ 1237327 w 6028697"/>
                <a:gd name="connsiteY31" fmla="*/ 5830060 h 6817170"/>
                <a:gd name="connsiteX32" fmla="*/ 1706649 w 6028697"/>
                <a:gd name="connsiteY32" fmla="*/ 6342797 h 6817170"/>
                <a:gd name="connsiteX33" fmla="*/ 1956207 w 6028697"/>
                <a:gd name="connsiteY33" fmla="*/ 6573484 h 6817170"/>
                <a:gd name="connsiteX34" fmla="*/ 2217681 w 6028697"/>
                <a:gd name="connsiteY34" fmla="*/ 6786297 h 6817170"/>
                <a:gd name="connsiteX35" fmla="*/ 2260820 w 6028697"/>
                <a:gd name="connsiteY35" fmla="*/ 6817170 h 6817170"/>
                <a:gd name="connsiteX36" fmla="*/ 1429497 w 6028697"/>
                <a:gd name="connsiteY36" fmla="*/ 6817170 h 6817170"/>
                <a:gd name="connsiteX37" fmla="*/ 1327275 w 6028697"/>
                <a:gd name="connsiteY37" fmla="*/ 6713800 h 6817170"/>
                <a:gd name="connsiteX38" fmla="*/ 1080556 w 6028697"/>
                <a:gd name="connsiteY38" fmla="*/ 6414443 h 6817170"/>
                <a:gd name="connsiteX39" fmla="*/ 865189 w 6028697"/>
                <a:gd name="connsiteY39" fmla="*/ 6097496 h 6817170"/>
                <a:gd name="connsiteX40" fmla="*/ 814823 w 6028697"/>
                <a:gd name="connsiteY40" fmla="*/ 6016911 h 6817170"/>
                <a:gd name="connsiteX41" fmla="*/ 766729 w 6028697"/>
                <a:gd name="connsiteY41" fmla="*/ 5938453 h 6817170"/>
                <a:gd name="connsiteX42" fmla="*/ 671672 w 6028697"/>
                <a:gd name="connsiteY42" fmla="*/ 5786648 h 6817170"/>
                <a:gd name="connsiteX43" fmla="*/ 474608 w 6028697"/>
                <a:gd name="connsiteY43" fmla="*/ 5474664 h 6817170"/>
                <a:gd name="connsiteX44" fmla="*/ 282652 w 6028697"/>
                <a:gd name="connsiteY44" fmla="*/ 5146508 h 6817170"/>
                <a:gd name="connsiteX45" fmla="*/ 196108 w 6028697"/>
                <a:gd name="connsiteY45" fmla="*/ 4972712 h 6817170"/>
                <a:gd name="connsiteX46" fmla="*/ 122474 w 6028697"/>
                <a:gd name="connsiteY46" fmla="*/ 4791821 h 6817170"/>
                <a:gd name="connsiteX47" fmla="*/ 65724 w 6028697"/>
                <a:gd name="connsiteY47" fmla="*/ 4603129 h 6817170"/>
                <a:gd name="connsiteX48" fmla="*/ 44727 w 6028697"/>
                <a:gd name="connsiteY48" fmla="*/ 4506937 h 6817170"/>
                <a:gd name="connsiteX49" fmla="*/ 35505 w 6028697"/>
                <a:gd name="connsiteY49" fmla="*/ 4458699 h 6817170"/>
                <a:gd name="connsiteX50" fmla="*/ 27845 w 6028697"/>
                <a:gd name="connsiteY50" fmla="*/ 4410320 h 6817170"/>
                <a:gd name="connsiteX51" fmla="*/ 37 w 6028697"/>
                <a:gd name="connsiteY51" fmla="*/ 4022292 h 6817170"/>
                <a:gd name="connsiteX52" fmla="*/ 78777 w 6028697"/>
                <a:gd name="connsiteY52" fmla="*/ 3267236 h 6817170"/>
                <a:gd name="connsiteX53" fmla="*/ 315424 w 6028697"/>
                <a:gd name="connsiteY53" fmla="*/ 2543673 h 6817170"/>
                <a:gd name="connsiteX54" fmla="*/ 1202710 w 6028697"/>
                <a:gd name="connsiteY54" fmla="*/ 1314895 h 6817170"/>
                <a:gd name="connsiteX55" fmla="*/ 1791065 w 6028697"/>
                <a:gd name="connsiteY55" fmla="*/ 833514 h 6817170"/>
                <a:gd name="connsiteX56" fmla="*/ 3908404 w 6028697"/>
                <a:gd name="connsiteY56" fmla="*/ 29794 h 6817170"/>
                <a:gd name="connsiteX57" fmla="*/ 4481066 w 6028697"/>
                <a:gd name="connsiteY57" fmla="*/ 478 h 68171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Lst>
              <a:rect l="l" t="t" r="r" b="b"/>
              <a:pathLst>
                <a:path w="6028697" h="6817170">
                  <a:moveTo>
                    <a:pt x="6028697" y="6155323"/>
                  </a:moveTo>
                  <a:lnTo>
                    <a:pt x="6028697" y="6817170"/>
                  </a:lnTo>
                  <a:lnTo>
                    <a:pt x="5157862" y="6817170"/>
                  </a:lnTo>
                  <a:lnTo>
                    <a:pt x="5347156" y="6687553"/>
                  </a:lnTo>
                  <a:cubicBezTo>
                    <a:pt x="5394117" y="6653219"/>
                    <a:pt x="5440793" y="6617608"/>
                    <a:pt x="5487470" y="6581714"/>
                  </a:cubicBezTo>
                  <a:cubicBezTo>
                    <a:pt x="5534147" y="6545820"/>
                    <a:pt x="5580966" y="6509358"/>
                    <a:pt x="5627642" y="6472328"/>
                  </a:cubicBezTo>
                  <a:lnTo>
                    <a:pt x="5911392" y="6245328"/>
                  </a:lnTo>
                  <a:close/>
                  <a:moveTo>
                    <a:pt x="4481066" y="478"/>
                  </a:moveTo>
                  <a:cubicBezTo>
                    <a:pt x="4544817" y="1422"/>
                    <a:pt x="4608563" y="3769"/>
                    <a:pt x="4672258" y="7519"/>
                  </a:cubicBezTo>
                  <a:cubicBezTo>
                    <a:pt x="4927973" y="22364"/>
                    <a:pt x="5181687" y="61751"/>
                    <a:pt x="5429869" y="125134"/>
                  </a:cubicBezTo>
                  <a:cubicBezTo>
                    <a:pt x="5617090" y="173104"/>
                    <a:pt x="5799867" y="236595"/>
                    <a:pt x="5976319" y="314893"/>
                  </a:cubicBezTo>
                  <a:lnTo>
                    <a:pt x="6028697" y="339901"/>
                  </a:lnTo>
                  <a:lnTo>
                    <a:pt x="6028697" y="732458"/>
                  </a:lnTo>
                  <a:lnTo>
                    <a:pt x="5990985" y="712211"/>
                  </a:lnTo>
                  <a:cubicBezTo>
                    <a:pt x="5783917" y="609342"/>
                    <a:pt x="5566013" y="529876"/>
                    <a:pt x="5341339" y="475281"/>
                  </a:cubicBezTo>
                  <a:cubicBezTo>
                    <a:pt x="5115233" y="420503"/>
                    <a:pt x="4884375" y="387624"/>
                    <a:pt x="4651969" y="377104"/>
                  </a:cubicBezTo>
                  <a:cubicBezTo>
                    <a:pt x="4418713" y="365171"/>
                    <a:pt x="4184861" y="373670"/>
                    <a:pt x="3953093" y="402498"/>
                  </a:cubicBezTo>
                  <a:cubicBezTo>
                    <a:pt x="3721001" y="431832"/>
                    <a:pt x="3491675" y="480040"/>
                    <a:pt x="3267413" y="546643"/>
                  </a:cubicBezTo>
                  <a:cubicBezTo>
                    <a:pt x="2591323" y="750761"/>
                    <a:pt x="1967642" y="1099289"/>
                    <a:pt x="1439498" y="1568141"/>
                  </a:cubicBezTo>
                  <a:cubicBezTo>
                    <a:pt x="1265589" y="1725523"/>
                    <a:pt x="1105393" y="1897434"/>
                    <a:pt x="960671" y="2082013"/>
                  </a:cubicBezTo>
                  <a:cubicBezTo>
                    <a:pt x="815775" y="2266294"/>
                    <a:pt x="688923" y="2464081"/>
                    <a:pt x="581866" y="2672638"/>
                  </a:cubicBezTo>
                  <a:cubicBezTo>
                    <a:pt x="473765" y="2880669"/>
                    <a:pt x="387610" y="3099397"/>
                    <a:pt x="324789" y="3325262"/>
                  </a:cubicBezTo>
                  <a:cubicBezTo>
                    <a:pt x="262714" y="3552403"/>
                    <a:pt x="231223" y="3786822"/>
                    <a:pt x="231151" y="4022292"/>
                  </a:cubicBezTo>
                  <a:cubicBezTo>
                    <a:pt x="231413" y="4136912"/>
                    <a:pt x="244645" y="4251136"/>
                    <a:pt x="270592" y="4362792"/>
                  </a:cubicBezTo>
                  <a:cubicBezTo>
                    <a:pt x="297885" y="4472943"/>
                    <a:pt x="336983" y="4579833"/>
                    <a:pt x="387213" y="4681585"/>
                  </a:cubicBezTo>
                  <a:cubicBezTo>
                    <a:pt x="412042" y="4732517"/>
                    <a:pt x="439423" y="4782457"/>
                    <a:pt x="468507" y="4831546"/>
                  </a:cubicBezTo>
                  <a:cubicBezTo>
                    <a:pt x="497591" y="4880636"/>
                    <a:pt x="529230" y="4929015"/>
                    <a:pt x="561862" y="4976826"/>
                  </a:cubicBezTo>
                  <a:cubicBezTo>
                    <a:pt x="627975" y="5072166"/>
                    <a:pt x="701466" y="5164668"/>
                    <a:pt x="777511" y="5257597"/>
                  </a:cubicBezTo>
                  <a:cubicBezTo>
                    <a:pt x="853556" y="5350524"/>
                    <a:pt x="933574" y="5443594"/>
                    <a:pt x="1010895" y="5540494"/>
                  </a:cubicBezTo>
                  <a:cubicBezTo>
                    <a:pt x="1049957" y="5588732"/>
                    <a:pt x="1088642" y="5637963"/>
                    <a:pt x="1126948" y="5688186"/>
                  </a:cubicBezTo>
                  <a:lnTo>
                    <a:pt x="1182706" y="5760543"/>
                  </a:lnTo>
                  <a:cubicBezTo>
                    <a:pt x="1201007" y="5783669"/>
                    <a:pt x="1218458" y="5807503"/>
                    <a:pt x="1237327" y="5830060"/>
                  </a:cubicBezTo>
                  <a:cubicBezTo>
                    <a:pt x="1383714" y="6009916"/>
                    <a:pt x="1540413" y="6181116"/>
                    <a:pt x="1706649" y="6342797"/>
                  </a:cubicBezTo>
                  <a:cubicBezTo>
                    <a:pt x="1788084" y="6422531"/>
                    <a:pt x="1871265" y="6499427"/>
                    <a:pt x="1956207" y="6573484"/>
                  </a:cubicBezTo>
                  <a:cubicBezTo>
                    <a:pt x="2041332" y="6647402"/>
                    <a:pt x="2127733" y="6718907"/>
                    <a:pt x="2217681" y="6786297"/>
                  </a:cubicBezTo>
                  <a:lnTo>
                    <a:pt x="2260820" y="6817170"/>
                  </a:lnTo>
                  <a:lnTo>
                    <a:pt x="1429497" y="6817170"/>
                  </a:lnTo>
                  <a:lnTo>
                    <a:pt x="1327275" y="6713800"/>
                  </a:lnTo>
                  <a:cubicBezTo>
                    <a:pt x="1239186" y="6618984"/>
                    <a:pt x="1156797" y="6519019"/>
                    <a:pt x="1080556" y="6414443"/>
                  </a:cubicBezTo>
                  <a:cubicBezTo>
                    <a:pt x="1004653" y="6310734"/>
                    <a:pt x="932439" y="6205177"/>
                    <a:pt x="865189" y="6097496"/>
                  </a:cubicBezTo>
                  <a:cubicBezTo>
                    <a:pt x="847881" y="6070823"/>
                    <a:pt x="831565" y="6043725"/>
                    <a:pt x="814823" y="6016911"/>
                  </a:cubicBezTo>
                  <a:lnTo>
                    <a:pt x="766729" y="5938453"/>
                  </a:lnTo>
                  <a:cubicBezTo>
                    <a:pt x="735941" y="5887947"/>
                    <a:pt x="703878" y="5837581"/>
                    <a:pt x="671672" y="5786648"/>
                  </a:cubicBezTo>
                  <a:lnTo>
                    <a:pt x="474608" y="5474664"/>
                  </a:lnTo>
                  <a:cubicBezTo>
                    <a:pt x="408778" y="5368968"/>
                    <a:pt x="343516" y="5260008"/>
                    <a:pt x="282652" y="5146508"/>
                  </a:cubicBezTo>
                  <a:cubicBezTo>
                    <a:pt x="252290" y="5089759"/>
                    <a:pt x="223065" y="5032015"/>
                    <a:pt x="196108" y="4972712"/>
                  </a:cubicBezTo>
                  <a:cubicBezTo>
                    <a:pt x="169152" y="4913408"/>
                    <a:pt x="144607" y="4853111"/>
                    <a:pt x="122474" y="4791821"/>
                  </a:cubicBezTo>
                  <a:cubicBezTo>
                    <a:pt x="100342" y="4730532"/>
                    <a:pt x="81757" y="4666830"/>
                    <a:pt x="65724" y="4603129"/>
                  </a:cubicBezTo>
                  <a:cubicBezTo>
                    <a:pt x="58205" y="4571064"/>
                    <a:pt x="50828" y="4539143"/>
                    <a:pt x="44727" y="4506937"/>
                  </a:cubicBezTo>
                  <a:lnTo>
                    <a:pt x="35505" y="4458699"/>
                  </a:lnTo>
                  <a:lnTo>
                    <a:pt x="27845" y="4410320"/>
                  </a:lnTo>
                  <a:cubicBezTo>
                    <a:pt x="8635" y="4281881"/>
                    <a:pt x="-661" y="4152150"/>
                    <a:pt x="37" y="4022292"/>
                  </a:cubicBezTo>
                  <a:cubicBezTo>
                    <a:pt x="712" y="3768592"/>
                    <a:pt x="27094" y="3515615"/>
                    <a:pt x="78777" y="3267236"/>
                  </a:cubicBezTo>
                  <a:cubicBezTo>
                    <a:pt x="130048" y="3017876"/>
                    <a:pt x="209439" y="2775142"/>
                    <a:pt x="315424" y="2543673"/>
                  </a:cubicBezTo>
                  <a:cubicBezTo>
                    <a:pt x="528236" y="2081161"/>
                    <a:pt x="838234" y="1667312"/>
                    <a:pt x="1202710" y="1314895"/>
                  </a:cubicBezTo>
                  <a:cubicBezTo>
                    <a:pt x="1385514" y="1138814"/>
                    <a:pt x="1582282" y="977831"/>
                    <a:pt x="1791065" y="833514"/>
                  </a:cubicBezTo>
                  <a:cubicBezTo>
                    <a:pt x="2420037" y="395614"/>
                    <a:pt x="3147288" y="119557"/>
                    <a:pt x="3908404" y="29794"/>
                  </a:cubicBezTo>
                  <a:cubicBezTo>
                    <a:pt x="4098509" y="7429"/>
                    <a:pt x="4289811" y="-2355"/>
                    <a:pt x="4481066" y="478"/>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C72F6EE6-EDE9-45A5-8F6D-02B9B7CB2C2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1"/>
              <a:ext cx="6165116"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Freeform: Shape 36">
              <a:extLst>
                <a:ext uri="{FF2B5EF4-FFF2-40B4-BE49-F238E27FC236}">
                  <a16:creationId xmlns:a16="http://schemas.microsoft.com/office/drawing/2014/main" id="{C093DC50-3BD7-46B1-A300-CD207E152FF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a:off x="305" y="-5977"/>
              <a:ext cx="6238675" cy="6858001"/>
            </a:xfrm>
            <a:custGeom>
              <a:avLst/>
              <a:gdLst>
                <a:gd name="connsiteX0" fmla="*/ 6264586 w 6264586"/>
                <a:gd name="connsiteY0" fmla="*/ 6646464 h 6858001"/>
                <a:gd name="connsiteX1" fmla="*/ 6264586 w 6264586"/>
                <a:gd name="connsiteY1" fmla="*/ 6858001 h 6858001"/>
                <a:gd name="connsiteX2" fmla="*/ 5997170 w 6264586"/>
                <a:gd name="connsiteY2" fmla="*/ 6858001 h 6858001"/>
                <a:gd name="connsiteX3" fmla="*/ 6121512 w 6264586"/>
                <a:gd name="connsiteY3" fmla="*/ 6761029 h 6858001"/>
                <a:gd name="connsiteX4" fmla="*/ 2693206 w 6264586"/>
                <a:gd name="connsiteY4" fmla="*/ 0 h 6858001"/>
                <a:gd name="connsiteX5" fmla="*/ 5872285 w 6264586"/>
                <a:gd name="connsiteY5" fmla="*/ 0 h 6858001"/>
                <a:gd name="connsiteX6" fmla="*/ 6024875 w 6264586"/>
                <a:gd name="connsiteY6" fmla="*/ 68385 h 6858001"/>
                <a:gd name="connsiteX7" fmla="*/ 6206432 w 6264586"/>
                <a:gd name="connsiteY7" fmla="*/ 162336 h 6858001"/>
                <a:gd name="connsiteX8" fmla="*/ 6264586 w 6264586"/>
                <a:gd name="connsiteY8" fmla="*/ 196704 h 6858001"/>
                <a:gd name="connsiteX9" fmla="*/ 6264586 w 6264586"/>
                <a:gd name="connsiteY9" fmla="*/ 537242 h 6858001"/>
                <a:gd name="connsiteX10" fmla="*/ 6230189 w 6264586"/>
                <a:gd name="connsiteY10" fmla="*/ 517260 h 6858001"/>
                <a:gd name="connsiteX11" fmla="*/ 5540536 w 6264586"/>
                <a:gd name="connsiteY11" fmla="*/ 249543 h 6858001"/>
                <a:gd name="connsiteX12" fmla="*/ 5178896 w 6264586"/>
                <a:gd name="connsiteY12" fmla="*/ 178606 h 6858001"/>
                <a:gd name="connsiteX13" fmla="*/ 4814279 w 6264586"/>
                <a:gd name="connsiteY13" fmla="*/ 146683 h 6858001"/>
                <a:gd name="connsiteX14" fmla="*/ 4655095 w 6264586"/>
                <a:gd name="connsiteY14" fmla="*/ 143421 h 6858001"/>
                <a:gd name="connsiteX15" fmla="*/ 4081069 w 6264586"/>
                <a:gd name="connsiteY15" fmla="*/ 185983 h 6858001"/>
                <a:gd name="connsiteX16" fmla="*/ 3720566 w 6264586"/>
                <a:gd name="connsiteY16" fmla="*/ 256921 h 6858001"/>
                <a:gd name="connsiteX17" fmla="*/ 3365879 w 6264586"/>
                <a:gd name="connsiteY17" fmla="*/ 357651 h 6858001"/>
                <a:gd name="connsiteX18" fmla="*/ 3020555 w 6264586"/>
                <a:gd name="connsiteY18" fmla="*/ 486190 h 6858001"/>
                <a:gd name="connsiteX19" fmla="*/ 2685163 w 6264586"/>
                <a:gd name="connsiteY19" fmla="*/ 641542 h 6858001"/>
                <a:gd name="connsiteX20" fmla="*/ 2047720 w 6264586"/>
                <a:gd name="connsiteY20" fmla="*/ 1025030 h 6858001"/>
                <a:gd name="connsiteX21" fmla="*/ 1897333 w 6264586"/>
                <a:gd name="connsiteY21" fmla="*/ 1134983 h 6858001"/>
                <a:gd name="connsiteX22" fmla="*/ 1835758 w 6264586"/>
                <a:gd name="connsiteY22" fmla="*/ 1182227 h 6858001"/>
                <a:gd name="connsiteX23" fmla="*/ 1823273 w 6264586"/>
                <a:gd name="connsiteY23" fmla="*/ 1192016 h 6858001"/>
                <a:gd name="connsiteX24" fmla="*/ 1750918 w 6264586"/>
                <a:gd name="connsiteY24" fmla="*/ 1249760 h 6858001"/>
                <a:gd name="connsiteX25" fmla="*/ 1469297 w 6264586"/>
                <a:gd name="connsiteY25" fmla="*/ 1496906 h 6858001"/>
                <a:gd name="connsiteX26" fmla="*/ 967769 w 6264586"/>
                <a:gd name="connsiteY26" fmla="*/ 2056602 h 6858001"/>
                <a:gd name="connsiteX27" fmla="*/ 754105 w 6264586"/>
                <a:gd name="connsiteY27" fmla="*/ 2368727 h 6858001"/>
                <a:gd name="connsiteX28" fmla="*/ 572364 w 6264586"/>
                <a:gd name="connsiteY28" fmla="*/ 2701140 h 6858001"/>
                <a:gd name="connsiteX29" fmla="*/ 532497 w 6264586"/>
                <a:gd name="connsiteY29" fmla="*/ 2786265 h 6858001"/>
                <a:gd name="connsiteX30" fmla="*/ 512918 w 6264586"/>
                <a:gd name="connsiteY30" fmla="*/ 2828827 h 6858001"/>
                <a:gd name="connsiteX31" fmla="*/ 494475 w 6264586"/>
                <a:gd name="connsiteY31" fmla="*/ 2872240 h 6858001"/>
                <a:gd name="connsiteX32" fmla="*/ 491637 w 6264586"/>
                <a:gd name="connsiteY32" fmla="*/ 2878908 h 6858001"/>
                <a:gd name="connsiteX33" fmla="*/ 459290 w 6264586"/>
                <a:gd name="connsiteY33" fmla="*/ 2959635 h 6858001"/>
                <a:gd name="connsiteX34" fmla="*/ 446805 w 6264586"/>
                <a:gd name="connsiteY34" fmla="*/ 2992408 h 6858001"/>
                <a:gd name="connsiteX35" fmla="*/ 426090 w 6264586"/>
                <a:gd name="connsiteY35" fmla="*/ 3049158 h 6858001"/>
                <a:gd name="connsiteX36" fmla="*/ 426090 w 6264586"/>
                <a:gd name="connsiteY36" fmla="*/ 3049867 h 6858001"/>
                <a:gd name="connsiteX37" fmla="*/ 318124 w 6264586"/>
                <a:gd name="connsiteY37" fmla="*/ 3414202 h 6858001"/>
                <a:gd name="connsiteX38" fmla="*/ 230729 w 6264586"/>
                <a:gd name="connsiteY38" fmla="*/ 4169260 h 6858001"/>
                <a:gd name="connsiteX39" fmla="*/ 268893 w 6264586"/>
                <a:gd name="connsiteY39" fmla="*/ 4544236 h 6858001"/>
                <a:gd name="connsiteX40" fmla="*/ 379840 w 6264586"/>
                <a:gd name="connsiteY40" fmla="*/ 4900056 h 6858001"/>
                <a:gd name="connsiteX41" fmla="*/ 406512 w 6264586"/>
                <a:gd name="connsiteY41" fmla="*/ 4960211 h 6858001"/>
                <a:gd name="connsiteX42" fmla="*/ 417862 w 6264586"/>
                <a:gd name="connsiteY42" fmla="*/ 4984613 h 6858001"/>
                <a:gd name="connsiteX43" fmla="*/ 428077 w 6264586"/>
                <a:gd name="connsiteY43" fmla="*/ 5005043 h 6858001"/>
                <a:gd name="connsiteX44" fmla="*/ 460140 w 6264586"/>
                <a:gd name="connsiteY44" fmla="*/ 5067327 h 6858001"/>
                <a:gd name="connsiteX45" fmla="*/ 555197 w 6264586"/>
                <a:gd name="connsiteY45" fmla="*/ 5229773 h 6858001"/>
                <a:gd name="connsiteX46" fmla="*/ 660611 w 6264586"/>
                <a:gd name="connsiteY46" fmla="*/ 5387396 h 6858001"/>
                <a:gd name="connsiteX47" fmla="*/ 774110 w 6264586"/>
                <a:gd name="connsiteY47" fmla="*/ 5542182 h 6858001"/>
                <a:gd name="connsiteX48" fmla="*/ 917829 w 6264586"/>
                <a:gd name="connsiteY48" fmla="*/ 5727896 h 6858001"/>
                <a:gd name="connsiteX49" fmla="*/ 1012885 w 6264586"/>
                <a:gd name="connsiteY49" fmla="*/ 5849767 h 6858001"/>
                <a:gd name="connsiteX50" fmla="*/ 1133053 w 6264586"/>
                <a:gd name="connsiteY50" fmla="*/ 6006822 h 6858001"/>
                <a:gd name="connsiteX51" fmla="*/ 1194343 w 6264586"/>
                <a:gd name="connsiteY51" fmla="*/ 6090245 h 6858001"/>
                <a:gd name="connsiteX52" fmla="*/ 1249390 w 6264586"/>
                <a:gd name="connsiteY52" fmla="*/ 6165155 h 6858001"/>
                <a:gd name="connsiteX53" fmla="*/ 1345724 w 6264586"/>
                <a:gd name="connsiteY53" fmla="*/ 6292132 h 6858001"/>
                <a:gd name="connsiteX54" fmla="*/ 1364310 w 6264586"/>
                <a:gd name="connsiteY54" fmla="*/ 6316251 h 6858001"/>
                <a:gd name="connsiteX55" fmla="*/ 1373673 w 6264586"/>
                <a:gd name="connsiteY55" fmla="*/ 6327885 h 6858001"/>
                <a:gd name="connsiteX56" fmla="*/ 1484619 w 6264586"/>
                <a:gd name="connsiteY56" fmla="*/ 6462240 h 6858001"/>
                <a:gd name="connsiteX57" fmla="*/ 1739000 w 6264586"/>
                <a:gd name="connsiteY57" fmla="*/ 6737335 h 6858001"/>
                <a:gd name="connsiteX58" fmla="*/ 1866801 w 6264586"/>
                <a:gd name="connsiteY58" fmla="*/ 6858001 h 6858001"/>
                <a:gd name="connsiteX59" fmla="*/ 1144149 w 6264586"/>
                <a:gd name="connsiteY59" fmla="*/ 6858001 h 6858001"/>
                <a:gd name="connsiteX60" fmla="*/ 1058349 w 6264586"/>
                <a:gd name="connsiteY60" fmla="*/ 6766452 h 6858001"/>
                <a:gd name="connsiteX61" fmla="*/ 580309 w 6264586"/>
                <a:gd name="connsiteY61" fmla="*/ 6105000 h 6858001"/>
                <a:gd name="connsiteX62" fmla="*/ 1 w 6264586"/>
                <a:gd name="connsiteY62" fmla="*/ 3960094 h 6858001"/>
                <a:gd name="connsiteX63" fmla="*/ 2599292 w 6264586"/>
                <a:gd name="connsiteY63" fmla="*/ 37050 h 6858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Lst>
              <a:rect l="l" t="t" r="r" b="b"/>
              <a:pathLst>
                <a:path w="6264586" h="6858001">
                  <a:moveTo>
                    <a:pt x="6264586" y="6646464"/>
                  </a:moveTo>
                  <a:lnTo>
                    <a:pt x="6264586" y="6858001"/>
                  </a:lnTo>
                  <a:lnTo>
                    <a:pt x="5997170" y="6858001"/>
                  </a:lnTo>
                  <a:lnTo>
                    <a:pt x="6121512" y="6761029"/>
                  </a:lnTo>
                  <a:close/>
                  <a:moveTo>
                    <a:pt x="2693206" y="0"/>
                  </a:moveTo>
                  <a:lnTo>
                    <a:pt x="5872285" y="0"/>
                  </a:lnTo>
                  <a:lnTo>
                    <a:pt x="6024875" y="68385"/>
                  </a:lnTo>
                  <a:cubicBezTo>
                    <a:pt x="6086250" y="97989"/>
                    <a:pt x="6146793" y="129318"/>
                    <a:pt x="6206432" y="162336"/>
                  </a:cubicBezTo>
                  <a:lnTo>
                    <a:pt x="6264586" y="196704"/>
                  </a:lnTo>
                  <a:lnTo>
                    <a:pt x="6264586" y="537242"/>
                  </a:lnTo>
                  <a:lnTo>
                    <a:pt x="6230189" y="517260"/>
                  </a:lnTo>
                  <a:cubicBezTo>
                    <a:pt x="6012226" y="399931"/>
                    <a:pt x="5780573" y="310008"/>
                    <a:pt x="5540536" y="249543"/>
                  </a:cubicBezTo>
                  <a:cubicBezTo>
                    <a:pt x="5421375" y="219324"/>
                    <a:pt x="5300641" y="195644"/>
                    <a:pt x="5178896" y="178606"/>
                  </a:cubicBezTo>
                  <a:cubicBezTo>
                    <a:pt x="5057977" y="161840"/>
                    <a:pt x="4936276" y="151186"/>
                    <a:pt x="4814279" y="146683"/>
                  </a:cubicBezTo>
                  <a:cubicBezTo>
                    <a:pt x="4761501" y="144556"/>
                    <a:pt x="4708015" y="143421"/>
                    <a:pt x="4655095" y="143421"/>
                  </a:cubicBezTo>
                  <a:cubicBezTo>
                    <a:pt x="4462968" y="143573"/>
                    <a:pt x="4271111" y="157799"/>
                    <a:pt x="4081069" y="185983"/>
                  </a:cubicBezTo>
                  <a:cubicBezTo>
                    <a:pt x="3956361" y="205703"/>
                    <a:pt x="3835058" y="229396"/>
                    <a:pt x="3720566" y="256921"/>
                  </a:cubicBezTo>
                  <a:cubicBezTo>
                    <a:pt x="3596708" y="286714"/>
                    <a:pt x="3477677" y="320905"/>
                    <a:pt x="3365879" y="357651"/>
                  </a:cubicBezTo>
                  <a:cubicBezTo>
                    <a:pt x="3249257" y="395958"/>
                    <a:pt x="3133487" y="438945"/>
                    <a:pt x="3020555" y="486190"/>
                  </a:cubicBezTo>
                  <a:cubicBezTo>
                    <a:pt x="2907623" y="533434"/>
                    <a:pt x="2794832" y="585786"/>
                    <a:pt x="2685163" y="641542"/>
                  </a:cubicBezTo>
                  <a:cubicBezTo>
                    <a:pt x="2463995" y="754348"/>
                    <a:pt x="2250998" y="882488"/>
                    <a:pt x="2047720" y="1025030"/>
                  </a:cubicBezTo>
                  <a:cubicBezTo>
                    <a:pt x="2006151" y="1054399"/>
                    <a:pt x="1951528" y="1093415"/>
                    <a:pt x="1897333" y="1134983"/>
                  </a:cubicBezTo>
                  <a:cubicBezTo>
                    <a:pt x="1876761" y="1150164"/>
                    <a:pt x="1855905" y="1166479"/>
                    <a:pt x="1835758" y="1182227"/>
                  </a:cubicBezTo>
                  <a:lnTo>
                    <a:pt x="1823273" y="1192016"/>
                  </a:lnTo>
                  <a:cubicBezTo>
                    <a:pt x="1797027" y="1211879"/>
                    <a:pt x="1772057" y="1232309"/>
                    <a:pt x="1750918" y="1249760"/>
                  </a:cubicBezTo>
                  <a:cubicBezTo>
                    <a:pt x="1645931" y="1335737"/>
                    <a:pt x="1554422" y="1416605"/>
                    <a:pt x="1469297" y="1496906"/>
                  </a:cubicBezTo>
                  <a:cubicBezTo>
                    <a:pt x="1286595" y="1668957"/>
                    <a:pt x="1118818" y="1856190"/>
                    <a:pt x="967769" y="2056602"/>
                  </a:cubicBezTo>
                  <a:cubicBezTo>
                    <a:pt x="890731" y="2159603"/>
                    <a:pt x="818800" y="2264590"/>
                    <a:pt x="754105" y="2368727"/>
                  </a:cubicBezTo>
                  <a:cubicBezTo>
                    <a:pt x="681749" y="2488328"/>
                    <a:pt x="622304" y="2596720"/>
                    <a:pt x="572364" y="2701140"/>
                  </a:cubicBezTo>
                  <a:cubicBezTo>
                    <a:pt x="557609" y="2730507"/>
                    <a:pt x="543989" y="2760443"/>
                    <a:pt x="532497" y="2786265"/>
                  </a:cubicBezTo>
                  <a:lnTo>
                    <a:pt x="512918" y="2828827"/>
                  </a:lnTo>
                  <a:lnTo>
                    <a:pt x="494475" y="2872240"/>
                  </a:lnTo>
                  <a:lnTo>
                    <a:pt x="491637" y="2878908"/>
                  </a:lnTo>
                  <a:cubicBezTo>
                    <a:pt x="480146" y="2906575"/>
                    <a:pt x="469220" y="2932821"/>
                    <a:pt x="459290" y="2959635"/>
                  </a:cubicBezTo>
                  <a:cubicBezTo>
                    <a:pt x="455176" y="2970559"/>
                    <a:pt x="451060" y="2981484"/>
                    <a:pt x="446805" y="2992408"/>
                  </a:cubicBezTo>
                  <a:cubicBezTo>
                    <a:pt x="439427" y="3012412"/>
                    <a:pt x="432333" y="3030572"/>
                    <a:pt x="426090" y="3049158"/>
                  </a:cubicBezTo>
                  <a:lnTo>
                    <a:pt x="426090" y="3049867"/>
                  </a:lnTo>
                  <a:cubicBezTo>
                    <a:pt x="383010" y="3169099"/>
                    <a:pt x="346959" y="3290756"/>
                    <a:pt x="318124" y="3414202"/>
                  </a:cubicBezTo>
                  <a:cubicBezTo>
                    <a:pt x="260107" y="3661703"/>
                    <a:pt x="230780" y="3915049"/>
                    <a:pt x="230729" y="4169260"/>
                  </a:cubicBezTo>
                  <a:cubicBezTo>
                    <a:pt x="231621" y="4295173"/>
                    <a:pt x="244398" y="4420719"/>
                    <a:pt x="268893" y="4544236"/>
                  </a:cubicBezTo>
                  <a:cubicBezTo>
                    <a:pt x="293708" y="4666304"/>
                    <a:pt x="330882" y="4785521"/>
                    <a:pt x="379840" y="4900056"/>
                  </a:cubicBezTo>
                  <a:cubicBezTo>
                    <a:pt x="387926" y="4919919"/>
                    <a:pt x="397006" y="4939498"/>
                    <a:pt x="406512" y="4960211"/>
                  </a:cubicBezTo>
                  <a:cubicBezTo>
                    <a:pt x="410343" y="4968299"/>
                    <a:pt x="414173" y="4976385"/>
                    <a:pt x="417862" y="4984613"/>
                  </a:cubicBezTo>
                  <a:lnTo>
                    <a:pt x="428077" y="5005043"/>
                  </a:lnTo>
                  <a:cubicBezTo>
                    <a:pt x="438860" y="5026751"/>
                    <a:pt x="449075" y="5047181"/>
                    <a:pt x="460140" y="5067327"/>
                  </a:cubicBezTo>
                  <a:cubicBezTo>
                    <a:pt x="485536" y="5116273"/>
                    <a:pt x="514763" y="5165789"/>
                    <a:pt x="555197" y="5229773"/>
                  </a:cubicBezTo>
                  <a:cubicBezTo>
                    <a:pt x="586836" y="5280282"/>
                    <a:pt x="620318" y="5329511"/>
                    <a:pt x="660611" y="5387396"/>
                  </a:cubicBezTo>
                  <a:cubicBezTo>
                    <a:pt x="698065" y="5440741"/>
                    <a:pt x="737223" y="5493094"/>
                    <a:pt x="774110" y="5542182"/>
                  </a:cubicBezTo>
                  <a:cubicBezTo>
                    <a:pt x="821070" y="5604324"/>
                    <a:pt x="870301" y="5667173"/>
                    <a:pt x="917829" y="5727896"/>
                  </a:cubicBezTo>
                  <a:cubicBezTo>
                    <a:pt x="949042" y="5767762"/>
                    <a:pt x="979828" y="5807063"/>
                    <a:pt x="1012885" y="5849767"/>
                  </a:cubicBezTo>
                  <a:cubicBezTo>
                    <a:pt x="1045942" y="5892471"/>
                    <a:pt x="1089497" y="5948796"/>
                    <a:pt x="1133053" y="6006822"/>
                  </a:cubicBezTo>
                  <a:cubicBezTo>
                    <a:pt x="1153624" y="6034345"/>
                    <a:pt x="1175332" y="6063998"/>
                    <a:pt x="1194343" y="6090245"/>
                  </a:cubicBezTo>
                  <a:cubicBezTo>
                    <a:pt x="1213355" y="6116491"/>
                    <a:pt x="1231372" y="6141178"/>
                    <a:pt x="1249390" y="6165155"/>
                  </a:cubicBezTo>
                  <a:cubicBezTo>
                    <a:pt x="1280461" y="6208000"/>
                    <a:pt x="1313659" y="6250847"/>
                    <a:pt x="1345724" y="6292132"/>
                  </a:cubicBezTo>
                  <a:lnTo>
                    <a:pt x="1364310" y="6316251"/>
                  </a:lnTo>
                  <a:lnTo>
                    <a:pt x="1373673" y="6327885"/>
                  </a:lnTo>
                  <a:cubicBezTo>
                    <a:pt x="1409566" y="6372433"/>
                    <a:pt x="1446738" y="6418542"/>
                    <a:pt x="1484619" y="6462240"/>
                  </a:cubicBezTo>
                  <a:cubicBezTo>
                    <a:pt x="1567899" y="6559850"/>
                    <a:pt x="1653876" y="6652211"/>
                    <a:pt x="1739000" y="6737335"/>
                  </a:cubicBezTo>
                  <a:lnTo>
                    <a:pt x="1866801" y="6858001"/>
                  </a:lnTo>
                  <a:lnTo>
                    <a:pt x="1144149" y="6858001"/>
                  </a:lnTo>
                  <a:lnTo>
                    <a:pt x="1058349" y="6766452"/>
                  </a:lnTo>
                  <a:cubicBezTo>
                    <a:pt x="878978" y="6562465"/>
                    <a:pt x="718756" y="6341104"/>
                    <a:pt x="580309" y="6105000"/>
                  </a:cubicBezTo>
                  <a:cubicBezTo>
                    <a:pt x="200401" y="5454007"/>
                    <a:pt x="146" y="4713831"/>
                    <a:pt x="1" y="3960094"/>
                  </a:cubicBezTo>
                  <a:cubicBezTo>
                    <a:pt x="-335" y="2196754"/>
                    <a:pt x="1071479" y="683605"/>
                    <a:pt x="2599292" y="37050"/>
                  </a:cubicBezTo>
                  <a:close/>
                </a:path>
              </a:pathLst>
            </a:custGeom>
            <a:gradFill>
              <a:gsLst>
                <a:gs pos="2000">
                  <a:schemeClr val="bg1">
                    <a:alpha val="10000"/>
                  </a:schemeClr>
                </a:gs>
                <a:gs pos="16000">
                  <a:schemeClr val="accent6">
                    <a:alpha val="10000"/>
                  </a:schemeClr>
                </a:gs>
                <a:gs pos="100000">
                  <a:schemeClr val="bg1">
                    <a:alpha val="10000"/>
                  </a:schemeClr>
                </a:gs>
                <a:gs pos="85000">
                  <a:schemeClr val="accent1">
                    <a:alpha val="1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301069154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015C5D5-0244-F674-0C4E-90783DFA7550}"/>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kern="1200">
                <a:solidFill>
                  <a:schemeClr val="tx1"/>
                </a:solidFill>
                <a:latin typeface="+mj-lt"/>
                <a:ea typeface="+mj-ea"/>
                <a:cs typeface="+mj-cs"/>
              </a:rPr>
              <a:t>Attendance is part of an Early Warning System</a:t>
            </a:r>
          </a:p>
        </p:txBody>
      </p:sp>
      <p:sp>
        <p:nvSpPr>
          <p:cNvPr id="10" name="Content Placeholder 2">
            <a:extLst>
              <a:ext uri="{FF2B5EF4-FFF2-40B4-BE49-F238E27FC236}">
                <a16:creationId xmlns:a16="http://schemas.microsoft.com/office/drawing/2014/main" id="{9C6BED37-0B11-9026-8C69-063EE11044D0}"/>
              </a:ext>
            </a:extLst>
          </p:cNvPr>
          <p:cNvSpPr>
            <a:spLocks noGrp="1"/>
          </p:cNvSpPr>
          <p:nvPr>
            <p:ph sz="half" idx="1"/>
          </p:nvPr>
        </p:nvSpPr>
        <p:spPr>
          <a:xfrm>
            <a:off x="1144923" y="2405894"/>
            <a:ext cx="5315189" cy="3535083"/>
          </a:xfrm>
        </p:spPr>
        <p:txBody>
          <a:bodyPr vert="horz" lIns="91440" tIns="45720" rIns="91440" bIns="45720" rtlCol="0" anchor="t">
            <a:normAutofit/>
          </a:bodyPr>
          <a:lstStyle/>
          <a:p>
            <a:pPr marL="0"/>
            <a:r>
              <a:rPr lang="en-US" sz="2000"/>
              <a:t>Data system that integrates these three data points to provide early intervention:</a:t>
            </a:r>
          </a:p>
          <a:p>
            <a:pPr marL="0"/>
            <a:endParaRPr lang="en-US" sz="2000"/>
          </a:p>
          <a:p>
            <a:r>
              <a:rPr lang="en-US" sz="2000"/>
              <a:t>Attendance </a:t>
            </a:r>
          </a:p>
          <a:p>
            <a:r>
              <a:rPr lang="en-US" sz="2000"/>
              <a:t>Behavior </a:t>
            </a:r>
          </a:p>
          <a:p>
            <a:r>
              <a:rPr lang="en-US" sz="2000"/>
              <a:t>Course Performance</a:t>
            </a:r>
          </a:p>
        </p:txBody>
      </p:sp>
      <p:sp>
        <p:nvSpPr>
          <p:cNvPr id="17" name="Rectangle 16">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1" name="Rectangle 20">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3" name="Rectangle 22">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A circular object with different colored objects">
            <a:extLst>
              <a:ext uri="{FF2B5EF4-FFF2-40B4-BE49-F238E27FC236}">
                <a16:creationId xmlns:a16="http://schemas.microsoft.com/office/drawing/2014/main" id="{0126EAAC-C49E-084A-5C73-D7C888442AC6}"/>
              </a:ext>
            </a:extLst>
          </p:cNvPr>
          <p:cNvPicPr>
            <a:picLocks noChangeAspect="1"/>
          </p:cNvPicPr>
          <p:nvPr/>
        </p:nvPicPr>
        <p:blipFill>
          <a:blip r:embed="rId3"/>
          <a:stretch>
            <a:fillRect/>
          </a:stretch>
        </p:blipFill>
        <p:spPr>
          <a:xfrm>
            <a:off x="7075967" y="1480844"/>
            <a:ext cx="4170530" cy="3928205"/>
          </a:xfrm>
          <a:prstGeom prst="rect">
            <a:avLst/>
          </a:prstGeom>
          <a:noFill/>
        </p:spPr>
      </p:pic>
    </p:spTree>
    <p:extLst>
      <p:ext uri="{BB962C8B-B14F-4D97-AF65-F5344CB8AC3E}">
        <p14:creationId xmlns:p14="http://schemas.microsoft.com/office/powerpoint/2010/main" val="29042076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7F0672B-3CCF-3C8E-6103-A37A9942A4C9}"/>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State Requirements – Compulsory Attendance </a:t>
            </a:r>
          </a:p>
        </p:txBody>
      </p:sp>
      <p:sp>
        <p:nvSpPr>
          <p:cNvPr id="3" name="Text Placeholder 2">
            <a:extLst>
              <a:ext uri="{FF2B5EF4-FFF2-40B4-BE49-F238E27FC236}">
                <a16:creationId xmlns:a16="http://schemas.microsoft.com/office/drawing/2014/main" id="{625069F2-38CC-D75C-FC45-F4BB1245E88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05528121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BE91364-5767-2114-4323-6141BE48DD84}"/>
              </a:ext>
            </a:extLst>
          </p:cNvPr>
          <p:cNvSpPr>
            <a:spLocks noGrp="1"/>
          </p:cNvSpPr>
          <p:nvPr>
            <p:ph type="title"/>
          </p:nvPr>
        </p:nvSpPr>
        <p:spPr/>
        <p:txBody>
          <a:bodyPr/>
          <a:lstStyle/>
          <a:p>
            <a:r>
              <a:rPr lang="en-US"/>
              <a:t>The Becca Bill: 28A.225.RCW</a:t>
            </a:r>
          </a:p>
        </p:txBody>
      </p:sp>
      <p:grpSp>
        <p:nvGrpSpPr>
          <p:cNvPr id="9" name="Group 8" descr="Timeline graphic">
            <a:extLst>
              <a:ext uri="{FF2B5EF4-FFF2-40B4-BE49-F238E27FC236}">
                <a16:creationId xmlns:a16="http://schemas.microsoft.com/office/drawing/2014/main" id="{DD9AE481-B09B-4583-5EB9-5F3EF83F7834}"/>
              </a:ext>
            </a:extLst>
          </p:cNvPr>
          <p:cNvGrpSpPr/>
          <p:nvPr/>
        </p:nvGrpSpPr>
        <p:grpSpPr>
          <a:xfrm>
            <a:off x="-3694" y="2761681"/>
            <a:ext cx="12192000" cy="1656610"/>
            <a:chOff x="0" y="2570015"/>
            <a:chExt cx="12192000" cy="1656610"/>
          </a:xfrm>
        </p:grpSpPr>
        <p:sp>
          <p:nvSpPr>
            <p:cNvPr id="11" name="Rectangle 10">
              <a:extLst>
                <a:ext uri="{FF2B5EF4-FFF2-40B4-BE49-F238E27FC236}">
                  <a16:creationId xmlns:a16="http://schemas.microsoft.com/office/drawing/2014/main" id="{307B0457-A892-080A-6B25-B38F170B99FA}"/>
                </a:ext>
              </a:extLst>
            </p:cNvPr>
            <p:cNvSpPr/>
            <p:nvPr/>
          </p:nvSpPr>
          <p:spPr>
            <a:xfrm>
              <a:off x="0" y="3176451"/>
              <a:ext cx="12192000" cy="505097"/>
            </a:xfrm>
            <a:prstGeom prst="rect">
              <a:avLst/>
            </a:prstGeom>
            <a:solidFill>
              <a:schemeClr val="bg1">
                <a:lumMod val="8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lumMod val="85000"/>
                  </a:prstClr>
                </a:solidFill>
                <a:effectLst/>
                <a:uLnTx/>
                <a:uFillTx/>
                <a:latin typeface="Segoe UI"/>
                <a:ea typeface="+mn-ea"/>
                <a:cs typeface="+mn-cs"/>
              </a:endParaRPr>
            </a:p>
          </p:txBody>
        </p:sp>
        <p:grpSp>
          <p:nvGrpSpPr>
            <p:cNvPr id="22" name="Group 21">
              <a:extLst>
                <a:ext uri="{FF2B5EF4-FFF2-40B4-BE49-F238E27FC236}">
                  <a16:creationId xmlns:a16="http://schemas.microsoft.com/office/drawing/2014/main" id="{1983C674-A87C-C250-B7E4-BBDCDD93A548}"/>
                </a:ext>
              </a:extLst>
            </p:cNvPr>
            <p:cNvGrpSpPr/>
            <p:nvPr/>
          </p:nvGrpSpPr>
          <p:grpSpPr>
            <a:xfrm>
              <a:off x="478971" y="2570015"/>
              <a:ext cx="2185852" cy="1111533"/>
              <a:chOff x="478971" y="2570015"/>
              <a:chExt cx="2185852" cy="1111533"/>
            </a:xfrm>
          </p:grpSpPr>
          <p:sp>
            <p:nvSpPr>
              <p:cNvPr id="3" name="Flowchart: Data 2">
                <a:extLst>
                  <a:ext uri="{FF2B5EF4-FFF2-40B4-BE49-F238E27FC236}">
                    <a16:creationId xmlns:a16="http://schemas.microsoft.com/office/drawing/2014/main" id="{05604523-9FC2-0674-8D5E-2C5C01D4303E}"/>
                  </a:ext>
                </a:extLst>
              </p:cNvPr>
              <p:cNvSpPr/>
              <p:nvPr/>
            </p:nvSpPr>
            <p:spPr>
              <a:xfrm>
                <a:off x="478971" y="3176451"/>
                <a:ext cx="2185852" cy="505097"/>
              </a:xfrm>
              <a:prstGeom prst="flowChartInputOut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3" name="Straight Connector 12">
                <a:extLst>
                  <a:ext uri="{FF2B5EF4-FFF2-40B4-BE49-F238E27FC236}">
                    <a16:creationId xmlns:a16="http://schemas.microsoft.com/office/drawing/2014/main" id="{C0CC4CB5-69BD-D4DB-FB13-9EC232E62CD2}"/>
                  </a:ext>
                </a:extLst>
              </p:cNvPr>
              <p:cNvCxnSpPr/>
              <p:nvPr/>
            </p:nvCxnSpPr>
            <p:spPr>
              <a:xfrm flipV="1">
                <a:off x="1622967" y="2625949"/>
                <a:ext cx="0" cy="6729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99DDFF8E-7890-63F2-4345-366DBB373811}"/>
                  </a:ext>
                </a:extLst>
              </p:cNvPr>
              <p:cNvSpPr/>
              <p:nvPr/>
            </p:nvSpPr>
            <p:spPr>
              <a:xfrm>
                <a:off x="1571897" y="2570015"/>
                <a:ext cx="109728" cy="1118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6" name="Group 45">
              <a:extLst>
                <a:ext uri="{FF2B5EF4-FFF2-40B4-BE49-F238E27FC236}">
                  <a16:creationId xmlns:a16="http://schemas.microsoft.com/office/drawing/2014/main" id="{192F014E-3395-B82F-A099-EE788D77A626}"/>
                </a:ext>
              </a:extLst>
            </p:cNvPr>
            <p:cNvGrpSpPr/>
            <p:nvPr/>
          </p:nvGrpSpPr>
          <p:grpSpPr>
            <a:xfrm>
              <a:off x="4197531" y="2570015"/>
              <a:ext cx="2185852" cy="1111533"/>
              <a:chOff x="4197531" y="2570015"/>
              <a:chExt cx="2185852" cy="1111533"/>
            </a:xfrm>
          </p:grpSpPr>
          <p:sp>
            <p:nvSpPr>
              <p:cNvPr id="5" name="Flowchart: Data 4">
                <a:extLst>
                  <a:ext uri="{FF2B5EF4-FFF2-40B4-BE49-F238E27FC236}">
                    <a16:creationId xmlns:a16="http://schemas.microsoft.com/office/drawing/2014/main" id="{90083D67-2D9B-F690-CF4A-95542FC21A78}"/>
                  </a:ext>
                </a:extLst>
              </p:cNvPr>
              <p:cNvSpPr/>
              <p:nvPr/>
            </p:nvSpPr>
            <p:spPr>
              <a:xfrm>
                <a:off x="4197531" y="3176451"/>
                <a:ext cx="2185852" cy="505097"/>
              </a:xfrm>
              <a:prstGeom prst="flowChartInputOutpu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7" name="Straight Connector 16">
                <a:extLst>
                  <a:ext uri="{FF2B5EF4-FFF2-40B4-BE49-F238E27FC236}">
                    <a16:creationId xmlns:a16="http://schemas.microsoft.com/office/drawing/2014/main" id="{7CB3100C-E5BD-6454-A570-DE139E693FF9}"/>
                  </a:ext>
                </a:extLst>
              </p:cNvPr>
              <p:cNvCxnSpPr/>
              <p:nvPr/>
            </p:nvCxnSpPr>
            <p:spPr>
              <a:xfrm flipV="1">
                <a:off x="5320393" y="2625949"/>
                <a:ext cx="0" cy="672949"/>
              </a:xfrm>
              <a:prstGeom prst="line">
                <a:avLst/>
              </a:prstGeom>
              <a:solidFill>
                <a:schemeClr val="accent4"/>
              </a:solidFill>
              <a:ln w="28575">
                <a:solidFill>
                  <a:schemeClr val="accent4"/>
                </a:solidFill>
              </a:ln>
            </p:spPr>
            <p:style>
              <a:lnRef idx="1">
                <a:schemeClr val="accent1"/>
              </a:lnRef>
              <a:fillRef idx="0">
                <a:schemeClr val="accent1"/>
              </a:fillRef>
              <a:effectRef idx="0">
                <a:schemeClr val="accent1"/>
              </a:effectRef>
              <a:fontRef idx="minor">
                <a:schemeClr val="tx1"/>
              </a:fontRef>
            </p:style>
          </p:cxnSp>
          <p:sp>
            <p:nvSpPr>
              <p:cNvPr id="18" name="Oval 17">
                <a:extLst>
                  <a:ext uri="{FF2B5EF4-FFF2-40B4-BE49-F238E27FC236}">
                    <a16:creationId xmlns:a16="http://schemas.microsoft.com/office/drawing/2014/main" id="{5EFAD13E-89D4-4013-8824-9ED1E9CFAEC3}"/>
                  </a:ext>
                </a:extLst>
              </p:cNvPr>
              <p:cNvSpPr/>
              <p:nvPr/>
            </p:nvSpPr>
            <p:spPr>
              <a:xfrm>
                <a:off x="5269323" y="2570015"/>
                <a:ext cx="109728" cy="111868"/>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27" name="Group 26">
              <a:extLst>
                <a:ext uri="{FF2B5EF4-FFF2-40B4-BE49-F238E27FC236}">
                  <a16:creationId xmlns:a16="http://schemas.microsoft.com/office/drawing/2014/main" id="{1166CF9C-BA8E-53F6-0515-F78053C9BDB9}"/>
                </a:ext>
              </a:extLst>
            </p:cNvPr>
            <p:cNvGrpSpPr/>
            <p:nvPr/>
          </p:nvGrpSpPr>
          <p:grpSpPr>
            <a:xfrm>
              <a:off x="7916091" y="2570015"/>
              <a:ext cx="2185852" cy="1111533"/>
              <a:chOff x="7916091" y="2570015"/>
              <a:chExt cx="2185852" cy="1111533"/>
            </a:xfrm>
          </p:grpSpPr>
          <p:sp>
            <p:nvSpPr>
              <p:cNvPr id="7" name="Flowchart: Data 6">
                <a:extLst>
                  <a:ext uri="{FF2B5EF4-FFF2-40B4-BE49-F238E27FC236}">
                    <a16:creationId xmlns:a16="http://schemas.microsoft.com/office/drawing/2014/main" id="{920D325B-A90B-E515-C2A4-9088C63602C8}"/>
                  </a:ext>
                </a:extLst>
              </p:cNvPr>
              <p:cNvSpPr/>
              <p:nvPr/>
            </p:nvSpPr>
            <p:spPr>
              <a:xfrm>
                <a:off x="7916091" y="3176451"/>
                <a:ext cx="2185852" cy="505097"/>
              </a:xfrm>
              <a:prstGeom prst="flowChartInputOutpu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0" name="Straight Connector 19">
                <a:extLst>
                  <a:ext uri="{FF2B5EF4-FFF2-40B4-BE49-F238E27FC236}">
                    <a16:creationId xmlns:a16="http://schemas.microsoft.com/office/drawing/2014/main" id="{4C6C961A-A1E2-F9EF-7606-7D6DCBC2F506}"/>
                  </a:ext>
                </a:extLst>
              </p:cNvPr>
              <p:cNvCxnSpPr/>
              <p:nvPr/>
            </p:nvCxnSpPr>
            <p:spPr>
              <a:xfrm flipV="1">
                <a:off x="9057214" y="2625949"/>
                <a:ext cx="0" cy="672949"/>
              </a:xfrm>
              <a:prstGeom prst="line">
                <a:avLst/>
              </a:prstGeom>
              <a:ln w="28575"/>
            </p:spPr>
            <p:style>
              <a:lnRef idx="1">
                <a:schemeClr val="accent1"/>
              </a:lnRef>
              <a:fillRef idx="0">
                <a:schemeClr val="accent1"/>
              </a:fillRef>
              <a:effectRef idx="0">
                <a:schemeClr val="accent1"/>
              </a:effectRef>
              <a:fontRef idx="minor">
                <a:schemeClr val="tx1"/>
              </a:fontRef>
            </p:style>
          </p:cxnSp>
          <p:sp>
            <p:nvSpPr>
              <p:cNvPr id="21" name="Oval 20">
                <a:extLst>
                  <a:ext uri="{FF2B5EF4-FFF2-40B4-BE49-F238E27FC236}">
                    <a16:creationId xmlns:a16="http://schemas.microsoft.com/office/drawing/2014/main" id="{0E050213-A87C-9547-D600-512A0DB4E2A6}"/>
                  </a:ext>
                </a:extLst>
              </p:cNvPr>
              <p:cNvSpPr/>
              <p:nvPr/>
            </p:nvSpPr>
            <p:spPr>
              <a:xfrm>
                <a:off x="9006144" y="2570015"/>
                <a:ext cx="109728" cy="111868"/>
              </a:xfrm>
              <a:prstGeom prst="ellips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7" name="Group 36">
              <a:extLst>
                <a:ext uri="{FF2B5EF4-FFF2-40B4-BE49-F238E27FC236}">
                  <a16:creationId xmlns:a16="http://schemas.microsoft.com/office/drawing/2014/main" id="{4BEBAA2B-6251-C6B6-F493-07F3E82D7BCC}"/>
                </a:ext>
              </a:extLst>
            </p:cNvPr>
            <p:cNvGrpSpPr/>
            <p:nvPr/>
          </p:nvGrpSpPr>
          <p:grpSpPr>
            <a:xfrm>
              <a:off x="6056811" y="3176451"/>
              <a:ext cx="2185852" cy="1050174"/>
              <a:chOff x="6056811" y="3176451"/>
              <a:chExt cx="2185852" cy="1050174"/>
            </a:xfrm>
          </p:grpSpPr>
          <p:sp>
            <p:nvSpPr>
              <p:cNvPr id="6" name="Flowchart: Data 5">
                <a:extLst>
                  <a:ext uri="{FF2B5EF4-FFF2-40B4-BE49-F238E27FC236}">
                    <a16:creationId xmlns:a16="http://schemas.microsoft.com/office/drawing/2014/main" id="{8A523455-65AD-ED76-B19A-0161627225BE}"/>
                  </a:ext>
                </a:extLst>
              </p:cNvPr>
              <p:cNvSpPr/>
              <p:nvPr/>
            </p:nvSpPr>
            <p:spPr>
              <a:xfrm>
                <a:off x="6056811" y="3176451"/>
                <a:ext cx="2185852" cy="505097"/>
              </a:xfrm>
              <a:prstGeom prst="flowChartInputOutpu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24" name="Straight Connector 23">
                <a:extLst>
                  <a:ext uri="{FF2B5EF4-FFF2-40B4-BE49-F238E27FC236}">
                    <a16:creationId xmlns:a16="http://schemas.microsoft.com/office/drawing/2014/main" id="{6F0D3832-D6E6-EE4D-767B-29FA5EB36FDB}"/>
                  </a:ext>
                </a:extLst>
              </p:cNvPr>
              <p:cNvCxnSpPr>
                <a:cxnSpLocks/>
              </p:cNvCxnSpPr>
              <p:nvPr/>
            </p:nvCxnSpPr>
            <p:spPr>
              <a:xfrm rot="10800000" flipV="1">
                <a:off x="7153531" y="3497742"/>
                <a:ext cx="0" cy="672949"/>
              </a:xfrm>
              <a:prstGeom prst="line">
                <a:avLst/>
              </a:prstGeom>
              <a:ln w="28575">
                <a:solidFill>
                  <a:schemeClr val="accent3"/>
                </a:solidFill>
              </a:ln>
            </p:spPr>
            <p:style>
              <a:lnRef idx="1">
                <a:schemeClr val="accent1"/>
              </a:lnRef>
              <a:fillRef idx="0">
                <a:schemeClr val="accent1"/>
              </a:fillRef>
              <a:effectRef idx="0">
                <a:schemeClr val="accent1"/>
              </a:effectRef>
              <a:fontRef idx="minor">
                <a:schemeClr val="tx1"/>
              </a:fontRef>
            </p:style>
          </p:cxnSp>
          <p:sp>
            <p:nvSpPr>
              <p:cNvPr id="25" name="Oval 24">
                <a:extLst>
                  <a:ext uri="{FF2B5EF4-FFF2-40B4-BE49-F238E27FC236}">
                    <a16:creationId xmlns:a16="http://schemas.microsoft.com/office/drawing/2014/main" id="{C61F8CE7-5A8A-B82B-075F-1A60E422A7FD}"/>
                  </a:ext>
                </a:extLst>
              </p:cNvPr>
              <p:cNvSpPr/>
              <p:nvPr/>
            </p:nvSpPr>
            <p:spPr>
              <a:xfrm rot="10800000">
                <a:off x="7094873" y="4114757"/>
                <a:ext cx="109728" cy="111868"/>
              </a:xfrm>
              <a:prstGeom prst="ellipse">
                <a:avLst/>
              </a:prstGeom>
              <a:solidFill>
                <a:schemeClr val="accent3"/>
              </a:solid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38" name="Group 37">
              <a:extLst>
                <a:ext uri="{FF2B5EF4-FFF2-40B4-BE49-F238E27FC236}">
                  <a16:creationId xmlns:a16="http://schemas.microsoft.com/office/drawing/2014/main" id="{3D3D9548-65EC-A958-EDB4-F398B0A00C09}"/>
                </a:ext>
              </a:extLst>
            </p:cNvPr>
            <p:cNvGrpSpPr/>
            <p:nvPr/>
          </p:nvGrpSpPr>
          <p:grpSpPr>
            <a:xfrm>
              <a:off x="9782958" y="3176451"/>
              <a:ext cx="2185852" cy="1050174"/>
              <a:chOff x="9782958" y="3176451"/>
              <a:chExt cx="2185852" cy="1050174"/>
            </a:xfrm>
          </p:grpSpPr>
          <p:sp>
            <p:nvSpPr>
              <p:cNvPr id="8" name="Flowchart: Data 7">
                <a:extLst>
                  <a:ext uri="{FF2B5EF4-FFF2-40B4-BE49-F238E27FC236}">
                    <a16:creationId xmlns:a16="http://schemas.microsoft.com/office/drawing/2014/main" id="{3B7D8EEA-6141-0AC3-85C1-F03C30730633}"/>
                  </a:ext>
                </a:extLst>
              </p:cNvPr>
              <p:cNvSpPr/>
              <p:nvPr/>
            </p:nvSpPr>
            <p:spPr>
              <a:xfrm>
                <a:off x="9782958" y="3176451"/>
                <a:ext cx="2185852" cy="505097"/>
              </a:xfrm>
              <a:prstGeom prst="flowChartInputOut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31" name="Straight Connector 30">
                <a:extLst>
                  <a:ext uri="{FF2B5EF4-FFF2-40B4-BE49-F238E27FC236}">
                    <a16:creationId xmlns:a16="http://schemas.microsoft.com/office/drawing/2014/main" id="{0ABA3C1D-B38E-E4EB-48AC-4448D8AAEFC8}"/>
                  </a:ext>
                </a:extLst>
              </p:cNvPr>
              <p:cNvCxnSpPr>
                <a:cxnSpLocks/>
              </p:cNvCxnSpPr>
              <p:nvPr/>
            </p:nvCxnSpPr>
            <p:spPr>
              <a:xfrm rot="10800000" flipV="1">
                <a:off x="10886344" y="3497742"/>
                <a:ext cx="0" cy="67294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2" name="Oval 31">
                <a:extLst>
                  <a:ext uri="{FF2B5EF4-FFF2-40B4-BE49-F238E27FC236}">
                    <a16:creationId xmlns:a16="http://schemas.microsoft.com/office/drawing/2014/main" id="{EF9C54F2-B2B4-D2A5-CF71-676B63BECD0F}"/>
                  </a:ext>
                </a:extLst>
              </p:cNvPr>
              <p:cNvSpPr/>
              <p:nvPr/>
            </p:nvSpPr>
            <p:spPr>
              <a:xfrm rot="10800000">
                <a:off x="10827686" y="4114757"/>
                <a:ext cx="109728" cy="111868"/>
              </a:xfrm>
              <a:prstGeom prst="ellipse">
                <a:avLst/>
              </a:prstGeom>
              <a:solidFill>
                <a:schemeClr val="accent2"/>
              </a:solidFill>
              <a:ln>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grpSp>
        <p:grpSp>
          <p:nvGrpSpPr>
            <p:cNvPr id="47" name="Group 46">
              <a:extLst>
                <a:ext uri="{FF2B5EF4-FFF2-40B4-BE49-F238E27FC236}">
                  <a16:creationId xmlns:a16="http://schemas.microsoft.com/office/drawing/2014/main" id="{B70C6C9B-3228-418B-3156-05B1DE8161A9}"/>
                </a:ext>
              </a:extLst>
            </p:cNvPr>
            <p:cNvGrpSpPr/>
            <p:nvPr/>
          </p:nvGrpSpPr>
          <p:grpSpPr>
            <a:xfrm>
              <a:off x="2338251" y="3176451"/>
              <a:ext cx="2185852" cy="1050173"/>
              <a:chOff x="2338251" y="3176451"/>
              <a:chExt cx="2185852" cy="1050173"/>
            </a:xfrm>
          </p:grpSpPr>
          <p:sp>
            <p:nvSpPr>
              <p:cNvPr id="4" name="Flowchart: Data 3">
                <a:extLst>
                  <a:ext uri="{FF2B5EF4-FFF2-40B4-BE49-F238E27FC236}">
                    <a16:creationId xmlns:a16="http://schemas.microsoft.com/office/drawing/2014/main" id="{34903E33-A89C-8EA9-96A4-FA684B296018}"/>
                  </a:ext>
                </a:extLst>
              </p:cNvPr>
              <p:cNvSpPr/>
              <p:nvPr/>
            </p:nvSpPr>
            <p:spPr>
              <a:xfrm>
                <a:off x="2338251" y="3176451"/>
                <a:ext cx="2185852" cy="505097"/>
              </a:xfrm>
              <a:prstGeom prst="flowChartInputOutpu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34" name="Straight Connector 33">
                <a:extLst>
                  <a:ext uri="{FF2B5EF4-FFF2-40B4-BE49-F238E27FC236}">
                    <a16:creationId xmlns:a16="http://schemas.microsoft.com/office/drawing/2014/main" id="{87097ADC-4A7B-0DF8-4C98-FF64B7E16EF8}"/>
                  </a:ext>
                </a:extLst>
              </p:cNvPr>
              <p:cNvCxnSpPr>
                <a:cxnSpLocks/>
              </p:cNvCxnSpPr>
              <p:nvPr/>
            </p:nvCxnSpPr>
            <p:spPr>
              <a:xfrm rot="10800000" flipV="1">
                <a:off x="3470976" y="3497741"/>
                <a:ext cx="0" cy="672949"/>
              </a:xfrm>
              <a:prstGeom prst="line">
                <a:avLst/>
              </a:prstGeom>
              <a:ln w="28575">
                <a:solidFill>
                  <a:schemeClr val="accent2"/>
                </a:solidFill>
              </a:ln>
            </p:spPr>
            <p:style>
              <a:lnRef idx="1">
                <a:schemeClr val="accent1"/>
              </a:lnRef>
              <a:fillRef idx="0">
                <a:schemeClr val="accent1"/>
              </a:fillRef>
              <a:effectRef idx="0">
                <a:schemeClr val="accent1"/>
              </a:effectRef>
              <a:fontRef idx="minor">
                <a:schemeClr val="tx1"/>
              </a:fontRef>
            </p:style>
          </p:cxnSp>
          <p:sp>
            <p:nvSpPr>
              <p:cNvPr id="35" name="Oval 34">
                <a:extLst>
                  <a:ext uri="{FF2B5EF4-FFF2-40B4-BE49-F238E27FC236}">
                    <a16:creationId xmlns:a16="http://schemas.microsoft.com/office/drawing/2014/main" id="{554C5C0B-6418-65C5-14ED-7F9ADC69CA44}"/>
                  </a:ext>
                </a:extLst>
              </p:cNvPr>
              <p:cNvSpPr/>
              <p:nvPr/>
            </p:nvSpPr>
            <p:spPr>
              <a:xfrm rot="10800000">
                <a:off x="3412318" y="4114756"/>
                <a:ext cx="109728" cy="111868"/>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BC639"/>
                  </a:solidFill>
                  <a:effectLst/>
                  <a:uLnTx/>
                  <a:uFillTx/>
                  <a:latin typeface="Segoe UI"/>
                  <a:ea typeface="+mn-ea"/>
                  <a:cs typeface="+mn-cs"/>
                </a:endParaRPr>
              </a:p>
            </p:txBody>
          </p:sp>
        </p:grpSp>
      </p:grpSp>
      <p:sp>
        <p:nvSpPr>
          <p:cNvPr id="40" name="TextBox 39">
            <a:extLst>
              <a:ext uri="{FF2B5EF4-FFF2-40B4-BE49-F238E27FC236}">
                <a16:creationId xmlns:a16="http://schemas.microsoft.com/office/drawing/2014/main" id="{F6382FC1-B2D5-7648-3E4B-25F9D081D668}"/>
              </a:ext>
            </a:extLst>
          </p:cNvPr>
          <p:cNvSpPr txBox="1"/>
          <p:nvPr/>
        </p:nvSpPr>
        <p:spPr>
          <a:xfrm>
            <a:off x="879541" y="3436097"/>
            <a:ext cx="13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1993</a:t>
            </a:r>
          </a:p>
        </p:txBody>
      </p:sp>
      <p:sp>
        <p:nvSpPr>
          <p:cNvPr id="42" name="TextBox 41">
            <a:extLst>
              <a:ext uri="{FF2B5EF4-FFF2-40B4-BE49-F238E27FC236}">
                <a16:creationId xmlns:a16="http://schemas.microsoft.com/office/drawing/2014/main" id="{41C4C43A-10CC-367B-686B-2498C6DB2061}"/>
              </a:ext>
            </a:extLst>
          </p:cNvPr>
          <p:cNvSpPr txBox="1"/>
          <p:nvPr/>
        </p:nvSpPr>
        <p:spPr>
          <a:xfrm>
            <a:off x="2836636" y="3442223"/>
            <a:ext cx="13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1995</a:t>
            </a:r>
          </a:p>
        </p:txBody>
      </p:sp>
      <p:sp>
        <p:nvSpPr>
          <p:cNvPr id="44" name="TextBox 43">
            <a:extLst>
              <a:ext uri="{FF2B5EF4-FFF2-40B4-BE49-F238E27FC236}">
                <a16:creationId xmlns:a16="http://schemas.microsoft.com/office/drawing/2014/main" id="{2F584B35-56DD-D158-802D-2C502D141B10}"/>
              </a:ext>
            </a:extLst>
          </p:cNvPr>
          <p:cNvSpPr txBox="1"/>
          <p:nvPr/>
        </p:nvSpPr>
        <p:spPr>
          <a:xfrm>
            <a:off x="8357752" y="3446631"/>
            <a:ext cx="1331235" cy="30777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prstClr val="white"/>
                </a:solidFill>
                <a:effectLst/>
                <a:uLnTx/>
                <a:uFillTx/>
                <a:latin typeface="Segoe UI"/>
                <a:ea typeface="+mn-ea"/>
                <a:cs typeface="+mn-cs"/>
              </a:rPr>
              <a:t>2016</a:t>
            </a:r>
          </a:p>
        </p:txBody>
      </p:sp>
      <p:sp>
        <p:nvSpPr>
          <p:cNvPr id="50" name="TextBox 49">
            <a:extLst>
              <a:ext uri="{FF2B5EF4-FFF2-40B4-BE49-F238E27FC236}">
                <a16:creationId xmlns:a16="http://schemas.microsoft.com/office/drawing/2014/main" id="{58DA050D-4D16-2C85-C248-C294CC55BFCA}"/>
              </a:ext>
            </a:extLst>
          </p:cNvPr>
          <p:cNvSpPr txBox="1"/>
          <p:nvPr/>
        </p:nvSpPr>
        <p:spPr>
          <a:xfrm>
            <a:off x="614150" y="1911477"/>
            <a:ext cx="2127562"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“Becca” Rebecca </a:t>
            </a:r>
            <a:r>
              <a:rPr kumimoji="0" lang="en-US" sz="1100" b="1" i="0" u="none" strike="noStrike" kern="1200" cap="none" spc="0" normalizeH="0" baseline="0" noProof="0" err="1">
                <a:ln>
                  <a:noFill/>
                </a:ln>
                <a:solidFill>
                  <a:prstClr val="black"/>
                </a:solidFill>
                <a:effectLst/>
                <a:uLnTx/>
                <a:uFillTx/>
                <a:latin typeface="Segoe UI"/>
                <a:ea typeface="+mn-ea"/>
                <a:cs typeface="+mn-cs"/>
              </a:rPr>
              <a:t>Hedman</a:t>
            </a:r>
            <a:endParaRPr kumimoji="0" lang="en-US" sz="1100" b="1" i="0" u="none" strike="noStrike" kern="1200" cap="none" spc="0" normalizeH="0" baseline="0" noProof="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Becca’s chronic truancy and running away from home led to her murder at the age of 12.</a:t>
            </a:r>
          </a:p>
        </p:txBody>
      </p:sp>
      <p:sp>
        <p:nvSpPr>
          <p:cNvPr id="53" name="TextBox 52">
            <a:extLst>
              <a:ext uri="{FF2B5EF4-FFF2-40B4-BE49-F238E27FC236}">
                <a16:creationId xmlns:a16="http://schemas.microsoft.com/office/drawing/2014/main" id="{01FFE949-F7B2-A4FD-D5AE-D40FC1038BF7}"/>
              </a:ext>
            </a:extLst>
          </p:cNvPr>
          <p:cNvSpPr txBox="1"/>
          <p:nvPr/>
        </p:nvSpPr>
        <p:spPr>
          <a:xfrm>
            <a:off x="7980074" y="1756825"/>
            <a:ext cx="2598281" cy="938719"/>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Community Engagement Boards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a:ln>
                  <a:noFill/>
                </a:ln>
                <a:solidFill>
                  <a:prstClr val="black"/>
                </a:solidFill>
                <a:effectLst/>
                <a:uLnTx/>
                <a:uFillTx/>
                <a:latin typeface="Segoe UI"/>
                <a:ea typeface="+mn-ea"/>
                <a:cs typeface="+mn-cs"/>
              </a:rPr>
              <a:t>All school districts must designate and coordinate a board of volunteers to address excessive absenteeism and truancy</a:t>
            </a:r>
          </a:p>
        </p:txBody>
      </p:sp>
      <p:sp>
        <p:nvSpPr>
          <p:cNvPr id="54" name="TextBox 53">
            <a:extLst>
              <a:ext uri="{FF2B5EF4-FFF2-40B4-BE49-F238E27FC236}">
                <a16:creationId xmlns:a16="http://schemas.microsoft.com/office/drawing/2014/main" id="{D77E27D5-1293-A51C-58C0-D8657BAC6575}"/>
              </a:ext>
            </a:extLst>
          </p:cNvPr>
          <p:cNvSpPr txBox="1"/>
          <p:nvPr/>
        </p:nvSpPr>
        <p:spPr>
          <a:xfrm>
            <a:off x="2190849" y="4558821"/>
            <a:ext cx="2622808" cy="76944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00" b="1" i="0" u="none" strike="noStrike" kern="1200" cap="none" spc="0" normalizeH="0" baseline="0" noProof="0">
                <a:ln>
                  <a:noFill/>
                </a:ln>
                <a:solidFill>
                  <a:prstClr val="black"/>
                </a:solidFill>
                <a:effectLst/>
                <a:uLnTx/>
                <a:uFillTx/>
                <a:latin typeface="Segoe UI"/>
                <a:ea typeface="+mn-ea"/>
                <a:cs typeface="+mn-cs"/>
              </a:rPr>
              <a:t>Becca’s parents</a:t>
            </a:r>
            <a:r>
              <a:rPr kumimoji="0" lang="en-US" sz="1100" b="0" i="0" u="none" strike="noStrike" kern="1200" cap="none" spc="0" normalizeH="0" baseline="0" noProof="0">
                <a:ln>
                  <a:noFill/>
                </a:ln>
                <a:solidFill>
                  <a:prstClr val="black"/>
                </a:solidFill>
                <a:effectLst/>
                <a:uLnTx/>
                <a:uFillTx/>
                <a:latin typeface="Segoe UI"/>
                <a:ea typeface="+mn-ea"/>
                <a:cs typeface="+mn-cs"/>
              </a:rPr>
              <a:t> </a:t>
            </a:r>
            <a:r>
              <a:rPr kumimoji="0" lang="en-US" sz="1100" b="1" i="0" u="none" strike="noStrike" kern="1200" cap="none" spc="0" normalizeH="0" baseline="0" noProof="0">
                <a:ln>
                  <a:noFill/>
                </a:ln>
                <a:solidFill>
                  <a:prstClr val="black"/>
                </a:solidFill>
                <a:effectLst/>
                <a:uLnTx/>
                <a:uFillTx/>
                <a:latin typeface="Segoe UI"/>
                <a:ea typeface="+mn-ea"/>
                <a:cs typeface="+mn-cs"/>
              </a:rPr>
              <a:t>and legislators </a:t>
            </a:r>
            <a:r>
              <a:rPr kumimoji="0" lang="en-US" sz="1100" b="0" i="0" u="none" strike="noStrike" kern="1200" cap="none" spc="0" normalizeH="0" baseline="0" noProof="0">
                <a:ln>
                  <a:noFill/>
                </a:ln>
                <a:solidFill>
                  <a:prstClr val="black"/>
                </a:solidFill>
                <a:effectLst/>
                <a:uLnTx/>
                <a:uFillTx/>
                <a:latin typeface="Segoe UI"/>
                <a:ea typeface="+mn-ea"/>
                <a:cs typeface="+mn-cs"/>
              </a:rPr>
              <a:t>lobbied to pass the Becca Bill, requiring children 8 to 18 to attend public school regularly, with few exceptions.</a:t>
            </a:r>
          </a:p>
        </p:txBody>
      </p:sp>
      <p:pic>
        <p:nvPicPr>
          <p:cNvPr id="12" name="Picture 11" descr="A picture of Rebecca ">
            <a:extLst>
              <a:ext uri="{FF2B5EF4-FFF2-40B4-BE49-F238E27FC236}">
                <a16:creationId xmlns:a16="http://schemas.microsoft.com/office/drawing/2014/main" id="{2F863B19-60A7-2584-9848-B47B4C941957}"/>
              </a:ext>
            </a:extLst>
          </p:cNvPr>
          <p:cNvPicPr>
            <a:picLocks noChangeAspect="1"/>
          </p:cNvPicPr>
          <p:nvPr/>
        </p:nvPicPr>
        <p:blipFill>
          <a:blip r:embed="rId3"/>
          <a:stretch>
            <a:fillRect/>
          </a:stretch>
        </p:blipFill>
        <p:spPr>
          <a:xfrm>
            <a:off x="879540" y="4099962"/>
            <a:ext cx="970949" cy="1400231"/>
          </a:xfrm>
          <a:prstGeom prst="rect">
            <a:avLst/>
          </a:prstGeom>
        </p:spPr>
      </p:pic>
      <p:pic>
        <p:nvPicPr>
          <p:cNvPr id="16" name="Picture 15" descr="A picture of Rebecca Hedman's parents.">
            <a:extLst>
              <a:ext uri="{FF2B5EF4-FFF2-40B4-BE49-F238E27FC236}">
                <a16:creationId xmlns:a16="http://schemas.microsoft.com/office/drawing/2014/main" id="{EB94751B-BB7D-6073-B3A3-89F2D0DDE2E2}"/>
              </a:ext>
            </a:extLst>
          </p:cNvPr>
          <p:cNvPicPr>
            <a:picLocks noChangeAspect="1"/>
          </p:cNvPicPr>
          <p:nvPr/>
        </p:nvPicPr>
        <p:blipFill>
          <a:blip r:embed="rId4"/>
          <a:stretch>
            <a:fillRect/>
          </a:stretch>
        </p:blipFill>
        <p:spPr>
          <a:xfrm>
            <a:off x="4451020" y="1690688"/>
            <a:ext cx="1819746" cy="1244798"/>
          </a:xfrm>
          <a:prstGeom prst="rect">
            <a:avLst/>
          </a:prstGeom>
        </p:spPr>
      </p:pic>
      <p:pic>
        <p:nvPicPr>
          <p:cNvPr id="23" name="Picture 22" descr="a picture of children with backpacks in line ">
            <a:extLst>
              <a:ext uri="{FF2B5EF4-FFF2-40B4-BE49-F238E27FC236}">
                <a16:creationId xmlns:a16="http://schemas.microsoft.com/office/drawing/2014/main" id="{9A21869C-F61E-43DB-35F2-F829D373A574}"/>
              </a:ext>
            </a:extLst>
          </p:cNvPr>
          <p:cNvPicPr>
            <a:picLocks noChangeAspect="1"/>
          </p:cNvPicPr>
          <p:nvPr/>
        </p:nvPicPr>
        <p:blipFill>
          <a:blip r:embed="rId5"/>
          <a:stretch>
            <a:fillRect/>
          </a:stretch>
        </p:blipFill>
        <p:spPr>
          <a:xfrm>
            <a:off x="6124454" y="4305845"/>
            <a:ext cx="1947151" cy="1194349"/>
          </a:xfrm>
          <a:prstGeom prst="rect">
            <a:avLst/>
          </a:prstGeom>
        </p:spPr>
      </p:pic>
      <p:pic>
        <p:nvPicPr>
          <p:cNvPr id="28" name="Picture 27" descr="A picture of a flyer advertising for community members for Community Engagement Boards. ">
            <a:extLst>
              <a:ext uri="{FF2B5EF4-FFF2-40B4-BE49-F238E27FC236}">
                <a16:creationId xmlns:a16="http://schemas.microsoft.com/office/drawing/2014/main" id="{4B28DEEC-26E7-488A-7772-7806D5ECC332}"/>
              </a:ext>
            </a:extLst>
          </p:cNvPr>
          <p:cNvPicPr>
            <a:picLocks noChangeAspect="1"/>
          </p:cNvPicPr>
          <p:nvPr/>
        </p:nvPicPr>
        <p:blipFill>
          <a:blip r:embed="rId6"/>
          <a:stretch>
            <a:fillRect/>
          </a:stretch>
        </p:blipFill>
        <p:spPr>
          <a:xfrm>
            <a:off x="9688394" y="4305844"/>
            <a:ext cx="2185853" cy="1194349"/>
          </a:xfrm>
          <a:prstGeom prst="rect">
            <a:avLst/>
          </a:prstGeom>
        </p:spPr>
      </p:pic>
    </p:spTree>
    <p:extLst>
      <p:ext uri="{BB962C8B-B14F-4D97-AF65-F5344CB8AC3E}">
        <p14:creationId xmlns:p14="http://schemas.microsoft.com/office/powerpoint/2010/main" val="25035199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7F0672B-3CCF-3C8E-6103-A37A9942A4C9}"/>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State Requirements – Compulsory Attendance </a:t>
            </a:r>
          </a:p>
        </p:txBody>
      </p:sp>
      <p:sp>
        <p:nvSpPr>
          <p:cNvPr id="3" name="Text Placeholder 2">
            <a:extLst>
              <a:ext uri="{FF2B5EF4-FFF2-40B4-BE49-F238E27FC236}">
                <a16:creationId xmlns:a16="http://schemas.microsoft.com/office/drawing/2014/main" id="{625069F2-38CC-D75C-FC45-F4BB1245E88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4255484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FDF01387-4405-E3B0-A79C-FDAFEE13CEB3}"/>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Purpose of the Becca Law</a:t>
            </a:r>
          </a:p>
        </p:txBody>
      </p:sp>
      <p:graphicFrame>
        <p:nvGraphicFramePr>
          <p:cNvPr id="5" name="Content Placeholder 2" descr="The purpose of the Becca Law is to provide a safety net for youth and to prevent students from disengaging from school. The compulsory attendance laws are a tool for early detection and intervention for youth at risk of disengaging. ">
            <a:extLst>
              <a:ext uri="{FF2B5EF4-FFF2-40B4-BE49-F238E27FC236}">
                <a16:creationId xmlns:a16="http://schemas.microsoft.com/office/drawing/2014/main" id="{A651898F-D6D7-DD86-827F-2D702F28530C}"/>
              </a:ext>
            </a:extLst>
          </p:cNvPr>
          <p:cNvGraphicFramePr>
            <a:graphicFrameLocks noGrp="1"/>
          </p:cNvGraphicFramePr>
          <p:nvPr>
            <p:ph idx="1"/>
            <p:extLst>
              <p:ext uri="{D42A27DB-BD31-4B8C-83A1-F6EECF244321}">
                <p14:modId xmlns:p14="http://schemas.microsoft.com/office/powerpoint/2010/main" val="134894850"/>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253710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5" name="Rectangle 14">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7" name="Rectangle 16">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4" name="Freeform: Shape 23">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5" name="Rectangle 24">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DF00155-FBAC-2FA7-5228-7BD8908A84F5}"/>
              </a:ext>
            </a:extLst>
          </p:cNvPr>
          <p:cNvSpPr>
            <a:spLocks noGrp="1"/>
          </p:cNvSpPr>
          <p:nvPr>
            <p:ph type="title" idx="4294967295"/>
          </p:nvPr>
        </p:nvSpPr>
        <p:spPr>
          <a:xfrm>
            <a:off x="466722" y="586855"/>
            <a:ext cx="3201366" cy="3387497"/>
          </a:xfrm>
        </p:spPr>
        <p:txBody>
          <a:bodyPr vert="horz" lIns="91440" tIns="45720" rIns="91440" bIns="45720" rtlCol="0" anchor="b">
            <a:normAutofit/>
          </a:bodyPr>
          <a:lstStyle/>
          <a:p>
            <a:pPr algn="r"/>
            <a:r>
              <a:rPr lang="en-US" sz="4000" kern="1200">
                <a:solidFill>
                  <a:srgbClr val="FFFFFF"/>
                </a:solidFill>
                <a:latin typeface="+mj-lt"/>
                <a:ea typeface="+mj-ea"/>
                <a:cs typeface="+mj-cs"/>
              </a:rPr>
              <a:t>Chapter 28A.225 RCW</a:t>
            </a:r>
          </a:p>
        </p:txBody>
      </p:sp>
      <p:sp>
        <p:nvSpPr>
          <p:cNvPr id="5" name="Content Placeholder 4">
            <a:extLst>
              <a:ext uri="{FF2B5EF4-FFF2-40B4-BE49-F238E27FC236}">
                <a16:creationId xmlns:a16="http://schemas.microsoft.com/office/drawing/2014/main" id="{CE87A2F7-D98F-4ED0-9DAC-1340757BB0C5}"/>
              </a:ext>
            </a:extLst>
          </p:cNvPr>
          <p:cNvSpPr>
            <a:spLocks noGrp="1"/>
          </p:cNvSpPr>
          <p:nvPr>
            <p:ph type="body" sz="quarter" idx="4294967295"/>
          </p:nvPr>
        </p:nvSpPr>
        <p:spPr>
          <a:xfrm>
            <a:off x="4810259" y="649480"/>
            <a:ext cx="6555347" cy="5546047"/>
          </a:xfrm>
        </p:spPr>
        <p:txBody>
          <a:bodyPr vert="horz" lIns="91440" tIns="45720" rIns="91440" bIns="45720" rtlCol="0" anchor="ctr">
            <a:normAutofit/>
          </a:bodyPr>
          <a:lstStyle/>
          <a:p>
            <a:r>
              <a:rPr lang="en-US" sz="1700"/>
              <a:t>Mandatory attendance ages 8 – 18</a:t>
            </a:r>
          </a:p>
          <a:p>
            <a:r>
              <a:rPr lang="en-US" sz="1700"/>
              <a:t>Interventions to reduce absences</a:t>
            </a:r>
          </a:p>
          <a:p>
            <a:pPr lvl="1"/>
            <a:r>
              <a:rPr lang="en-US" sz="1700"/>
              <a:t>Parent conferences</a:t>
            </a:r>
          </a:p>
          <a:p>
            <a:pPr lvl="1"/>
            <a:r>
              <a:rPr lang="en-US" sz="1700"/>
              <a:t>Assessment/screener</a:t>
            </a:r>
          </a:p>
          <a:p>
            <a:pPr lvl="1"/>
            <a:r>
              <a:rPr lang="en-US" sz="1700"/>
              <a:t>Data-based interventions</a:t>
            </a:r>
          </a:p>
          <a:p>
            <a:pPr lvl="1"/>
            <a:r>
              <a:rPr lang="en-US" sz="1700"/>
              <a:t>Attendance agreement</a:t>
            </a:r>
          </a:p>
          <a:p>
            <a:pPr lvl="1"/>
            <a:r>
              <a:rPr lang="en-US" sz="1700"/>
              <a:t>Referral for IEP/504</a:t>
            </a:r>
          </a:p>
          <a:p>
            <a:r>
              <a:rPr lang="en-US" sz="1700"/>
              <a:t>Truancy petition after 7 unexcused/month or 15 unexcused/year</a:t>
            </a:r>
          </a:p>
          <a:p>
            <a:r>
              <a:rPr lang="en-US" sz="1700"/>
              <a:t>Petition is STAYED</a:t>
            </a:r>
          </a:p>
          <a:p>
            <a:r>
              <a:rPr lang="en-US" sz="1700"/>
              <a:t>Referred to a Community Engagement Board, continued efforts to reengage students</a:t>
            </a:r>
          </a:p>
          <a:p>
            <a:endParaRPr lang="en-US" sz="1700"/>
          </a:p>
          <a:p>
            <a:endParaRPr lang="en-US" sz="1700"/>
          </a:p>
          <a:p>
            <a:pPr marL="114300"/>
            <a:r>
              <a:rPr lang="en-US" sz="1700"/>
              <a:t>SB 5290 (2019)</a:t>
            </a:r>
          </a:p>
          <a:p>
            <a:pPr lvl="1">
              <a:spcBef>
                <a:spcPts val="0"/>
              </a:spcBef>
            </a:pPr>
            <a:r>
              <a:rPr lang="en-US" sz="1700"/>
              <a:t>Eliminated the Valid Court Order (VCO) which enabled courts to place youth in juvenile detention for violation of a court order</a:t>
            </a:r>
          </a:p>
          <a:p>
            <a:endParaRPr lang="en-US" sz="1700"/>
          </a:p>
          <a:p>
            <a:endParaRPr lang="en-US" sz="1700"/>
          </a:p>
          <a:p>
            <a:endParaRPr lang="en-US" sz="1700"/>
          </a:p>
        </p:txBody>
      </p:sp>
    </p:spTree>
    <p:extLst>
      <p:ext uri="{BB962C8B-B14F-4D97-AF65-F5344CB8AC3E}">
        <p14:creationId xmlns:p14="http://schemas.microsoft.com/office/powerpoint/2010/main" val="794268301"/>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9" name="Rectangle 18">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66402"/>
            <a:ext cx="12191998" cy="1590742"/>
          </a:xfrm>
          <a:prstGeom prst="rect">
            <a:avLst/>
          </a:prstGeom>
          <a:gradFill>
            <a:gsLst>
              <a:gs pos="0">
                <a:srgbClr val="000000"/>
              </a:gs>
              <a:gs pos="100000">
                <a:schemeClr val="accent1"/>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Rectangle 20">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5270175"/>
            <a:ext cx="12185331" cy="1590742"/>
          </a:xfrm>
          <a:prstGeom prst="rect">
            <a:avLst/>
          </a:prstGeom>
          <a:gradFill>
            <a:gsLst>
              <a:gs pos="0">
                <a:schemeClr val="accent1">
                  <a:alpha val="0"/>
                </a:schemeClr>
              </a:gs>
              <a:gs pos="100000">
                <a:schemeClr val="accent1">
                  <a:lumMod val="5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Rectangle 21">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5265546"/>
            <a:ext cx="4076698" cy="1590742"/>
          </a:xfrm>
          <a:prstGeom prst="rect">
            <a:avLst/>
          </a:prstGeom>
          <a:gradFill>
            <a:gsLst>
              <a:gs pos="0">
                <a:schemeClr val="accent1">
                  <a:lumMod val="50000"/>
                </a:schemeClr>
              </a:gs>
              <a:gs pos="100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3335" y="5263483"/>
            <a:ext cx="12192000" cy="1597433"/>
          </a:xfrm>
          <a:prstGeom prst="rect">
            <a:avLst/>
          </a:prstGeom>
          <a:gradFill>
            <a:gsLst>
              <a:gs pos="0">
                <a:srgbClr val="000000">
                  <a:alpha val="0"/>
                </a:srgbClr>
              </a:gs>
              <a:gs pos="99000">
                <a:schemeClr val="accent1">
                  <a:lumMod val="50000"/>
                  <a:alpha val="55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D8EB8A1-240E-5F2A-568D-B20F995C67C5}"/>
              </a:ext>
            </a:extLst>
          </p:cNvPr>
          <p:cNvSpPr>
            <a:spLocks noGrp="1"/>
          </p:cNvSpPr>
          <p:nvPr>
            <p:ph type="title"/>
          </p:nvPr>
        </p:nvSpPr>
        <p:spPr>
          <a:xfrm>
            <a:off x="1371599" y="5510253"/>
            <a:ext cx="9895951" cy="1033669"/>
          </a:xfrm>
        </p:spPr>
        <p:txBody>
          <a:bodyPr vert="horz" lIns="91440" tIns="45720" rIns="91440" bIns="45720" rtlCol="0" anchor="ctr">
            <a:normAutofit/>
          </a:bodyPr>
          <a:lstStyle/>
          <a:p>
            <a:r>
              <a:rPr lang="en-US" sz="3400" kern="1200">
                <a:solidFill>
                  <a:srgbClr val="FFFFFF"/>
                </a:solidFill>
                <a:latin typeface="+mj-lt"/>
                <a:ea typeface="+mj-ea"/>
                <a:cs typeface="+mj-cs"/>
              </a:rPr>
              <a:t>State law requires districts to take steps when students are absent</a:t>
            </a:r>
          </a:p>
        </p:txBody>
      </p:sp>
      <p:sp>
        <p:nvSpPr>
          <p:cNvPr id="4" name="TextBox 3">
            <a:extLst>
              <a:ext uri="{FF2B5EF4-FFF2-40B4-BE49-F238E27FC236}">
                <a16:creationId xmlns:a16="http://schemas.microsoft.com/office/drawing/2014/main" id="{F93576EA-D89D-E0DF-E292-4530A4AEBAB5}"/>
              </a:ext>
            </a:extLst>
          </p:cNvPr>
          <p:cNvSpPr txBox="1"/>
          <p:nvPr/>
        </p:nvSpPr>
        <p:spPr>
          <a:xfrm>
            <a:off x="1940256" y="3833199"/>
            <a:ext cx="8332826" cy="1119982"/>
          </a:xfrm>
          <a:prstGeom prst="rect">
            <a:avLst/>
          </a:prstGeom>
        </p:spPr>
        <p:txBody>
          <a:bodyPr vert="horz" lIns="91440" tIns="45720" rIns="91440" bIns="45720" rtlCol="0" anchor="ctr">
            <a:normAutofit/>
          </a:bodyPr>
          <a:lstStyle/>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hlinkClick r:id="rId3"/>
              </a:rPr>
              <a:t>Elementary Attendance &amp; Truancy Required Steps</a:t>
            </a:r>
            <a:endParaRPr kumimoji="0" lang="en-US" sz="2000" b="0" i="0" u="none" strike="noStrike" cap="none" spc="0" normalizeH="0" baseline="0" noProof="0">
              <a:ln>
                <a:noFill/>
              </a:ln>
              <a:effectLst/>
              <a:uLnTx/>
              <a:uFillTx/>
            </a:endParaRPr>
          </a:p>
          <a:p>
            <a:pPr marL="0" marR="0" lvl="0" indent="-228600" fontAlgn="auto">
              <a:lnSpc>
                <a:spcPct val="90000"/>
              </a:lnSpc>
              <a:spcBef>
                <a:spcPts val="0"/>
              </a:spcBef>
              <a:spcAft>
                <a:spcPts val="600"/>
              </a:spcAft>
              <a:buClrTx/>
              <a:buSzTx/>
              <a:buFont typeface="Arial" panose="020B0604020202020204" pitchFamily="34" charset="0"/>
              <a:buChar char="•"/>
              <a:tabLst/>
              <a:defRPr/>
            </a:pPr>
            <a:r>
              <a:rPr kumimoji="0" lang="en-US" sz="2000" b="0" i="0" u="none" strike="noStrike" cap="none" spc="0" normalizeH="0" baseline="0" noProof="0">
                <a:ln>
                  <a:noFill/>
                </a:ln>
                <a:effectLst/>
                <a:uLnTx/>
                <a:uFillTx/>
                <a:hlinkClick r:id="rId4"/>
              </a:rPr>
              <a:t>Secondary Attendance &amp; Truancy Required Steps</a:t>
            </a:r>
            <a:r>
              <a:rPr kumimoji="0" lang="en-US" sz="2000" b="0" i="0" u="none" strike="noStrike" cap="none" spc="0" normalizeH="0" baseline="0" noProof="0">
                <a:ln>
                  <a:noFill/>
                </a:ln>
                <a:effectLst/>
                <a:uLnTx/>
                <a:uFillTx/>
              </a:rPr>
              <a:t> </a:t>
            </a:r>
          </a:p>
        </p:txBody>
      </p:sp>
      <p:graphicFrame>
        <p:nvGraphicFramePr>
          <p:cNvPr id="3" name="Table 5">
            <a:extLst>
              <a:ext uri="{FF2B5EF4-FFF2-40B4-BE49-F238E27FC236}">
                <a16:creationId xmlns:a16="http://schemas.microsoft.com/office/drawing/2014/main" id="{9FBD688D-77DC-F28A-88F1-FD7AAF13206F}"/>
              </a:ext>
            </a:extLst>
          </p:cNvPr>
          <p:cNvGraphicFramePr>
            <a:graphicFrameLocks noGrp="1"/>
          </p:cNvGraphicFramePr>
          <p:nvPr>
            <p:extLst>
              <p:ext uri="{D42A27DB-BD31-4B8C-83A1-F6EECF244321}">
                <p14:modId xmlns:p14="http://schemas.microsoft.com/office/powerpoint/2010/main" val="3192083672"/>
              </p:ext>
            </p:extLst>
          </p:nvPr>
        </p:nvGraphicFramePr>
        <p:xfrm>
          <a:off x="2002285" y="402570"/>
          <a:ext cx="8187430" cy="3424466"/>
        </p:xfrm>
        <a:graphic>
          <a:graphicData uri="http://schemas.openxmlformats.org/drawingml/2006/table">
            <a:tbl>
              <a:tblPr firstRow="1" bandRow="1">
                <a:tableStyleId>{85BE263C-DBD7-4A20-BB59-AAB30ACAA65A}</a:tableStyleId>
              </a:tblPr>
              <a:tblGrid>
                <a:gridCol w="2327632">
                  <a:extLst>
                    <a:ext uri="{9D8B030D-6E8A-4147-A177-3AD203B41FA5}">
                      <a16:colId xmlns:a16="http://schemas.microsoft.com/office/drawing/2014/main" val="2429463037"/>
                    </a:ext>
                  </a:extLst>
                </a:gridCol>
                <a:gridCol w="5859798">
                  <a:extLst>
                    <a:ext uri="{9D8B030D-6E8A-4147-A177-3AD203B41FA5}">
                      <a16:colId xmlns:a16="http://schemas.microsoft.com/office/drawing/2014/main" val="3313652436"/>
                    </a:ext>
                  </a:extLst>
                </a:gridCol>
              </a:tblGrid>
              <a:tr h="314442">
                <a:tc>
                  <a:txBody>
                    <a:bodyPr/>
                    <a:lstStyle/>
                    <a:p>
                      <a:r>
                        <a:rPr lang="en-US" sz="1500"/>
                        <a:t># of Unexcused Absences</a:t>
                      </a:r>
                    </a:p>
                  </a:txBody>
                  <a:tcPr marL="66431" marR="66431" marT="33216" marB="33216"/>
                </a:tc>
                <a:tc>
                  <a:txBody>
                    <a:bodyPr/>
                    <a:lstStyle/>
                    <a:p>
                      <a:endParaRPr lang="en-US" sz="1500"/>
                    </a:p>
                  </a:txBody>
                  <a:tcPr marL="66431" marR="66431" marT="33216" marB="33216"/>
                </a:tc>
                <a:extLst>
                  <a:ext uri="{0D108BD9-81ED-4DB2-BD59-A6C34878D82A}">
                    <a16:rowId xmlns:a16="http://schemas.microsoft.com/office/drawing/2014/main" val="758313334"/>
                  </a:ext>
                </a:extLst>
              </a:tr>
              <a:tr h="314442">
                <a:tc>
                  <a:txBody>
                    <a:bodyPr/>
                    <a:lstStyle/>
                    <a:p>
                      <a:r>
                        <a:rPr lang="en-US" sz="1500"/>
                        <a:t>After 1</a:t>
                      </a:r>
                    </a:p>
                  </a:txBody>
                  <a:tcPr marL="66431" marR="66431" marT="33216" marB="33216"/>
                </a:tc>
                <a:tc>
                  <a:txBody>
                    <a:bodyPr/>
                    <a:lstStyle/>
                    <a:p>
                      <a:pPr marL="342900" lvl="0" indent="-342900">
                        <a:buFont typeface="Arial" panose="020B0604020202020204" pitchFamily="34" charset="0"/>
                        <a:buChar char="•"/>
                      </a:pPr>
                      <a:r>
                        <a:rPr lang="en-US" sz="1500"/>
                        <a:t>Notify parents when students are absent</a:t>
                      </a:r>
                      <a:endParaRPr lang="en-US" sz="1500">
                        <a:latin typeface="Segoe UI" panose="020B0502040204020203" pitchFamily="34" charset="0"/>
                        <a:cs typeface="Segoe UI" panose="020B0502040204020203" pitchFamily="34" charset="0"/>
                      </a:endParaRPr>
                    </a:p>
                  </a:txBody>
                  <a:tcPr marL="66431" marR="66431" marT="33216" marB="33216"/>
                </a:tc>
                <a:extLst>
                  <a:ext uri="{0D108BD9-81ED-4DB2-BD59-A6C34878D82A}">
                    <a16:rowId xmlns:a16="http://schemas.microsoft.com/office/drawing/2014/main" val="1588518289"/>
                  </a:ext>
                </a:extLst>
              </a:tr>
              <a:tr h="535879">
                <a:tc>
                  <a:txBody>
                    <a:bodyPr/>
                    <a:lstStyle/>
                    <a:p>
                      <a:r>
                        <a:rPr lang="en-US" sz="1500"/>
                        <a:t>After 3 in a month</a:t>
                      </a:r>
                    </a:p>
                  </a:txBody>
                  <a:tcPr marL="66431" marR="66431" marT="33216" marB="33216"/>
                </a:tc>
                <a:tc>
                  <a:txBody>
                    <a:bodyPr/>
                    <a:lstStyle/>
                    <a:p>
                      <a:pPr marL="342900" lvl="0" indent="-342900">
                        <a:buFont typeface="Arial" panose="020B0604020202020204" pitchFamily="34" charset="0"/>
                        <a:buChar char="•"/>
                      </a:pPr>
                      <a:r>
                        <a:rPr lang="en-US" sz="1500"/>
                        <a:t>Schedule a conference with student and parent to identify barriers and make a plan</a:t>
                      </a:r>
                      <a:endParaRPr lang="en-US" sz="1500">
                        <a:latin typeface="Segoe UI" panose="020B0502040204020203" pitchFamily="34" charset="0"/>
                        <a:cs typeface="Segoe UI" panose="020B0502040204020203" pitchFamily="34" charset="0"/>
                      </a:endParaRPr>
                    </a:p>
                  </a:txBody>
                  <a:tcPr marL="66431" marR="66431" marT="33216" marB="33216"/>
                </a:tc>
                <a:extLst>
                  <a:ext uri="{0D108BD9-81ED-4DB2-BD59-A6C34878D82A}">
                    <a16:rowId xmlns:a16="http://schemas.microsoft.com/office/drawing/2014/main" val="2599550104"/>
                  </a:ext>
                </a:extLst>
              </a:tr>
              <a:tr h="757317">
                <a:tc>
                  <a:txBody>
                    <a:bodyPr/>
                    <a:lstStyle/>
                    <a:p>
                      <a:r>
                        <a:rPr lang="en-US" sz="1500"/>
                        <a:t>Between 2 and 7 in a year</a:t>
                      </a:r>
                    </a:p>
                  </a:txBody>
                  <a:tcPr marL="66431" marR="66431" marT="33216" marB="33216"/>
                </a:tc>
                <a:tc>
                  <a:txBody>
                    <a:bodyPr/>
                    <a:lstStyle/>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500"/>
                        <a:t>Take data informed steps</a:t>
                      </a:r>
                    </a:p>
                    <a:p>
                      <a:pPr marL="342900" lvl="0" indent="-342900">
                        <a:buFont typeface="Arial" panose="020B0604020202020204" pitchFamily="34" charset="0"/>
                        <a:buChar char="•"/>
                      </a:pPr>
                      <a:r>
                        <a:rPr lang="en-US" sz="1500"/>
                        <a:t>Administer an assessment to identify barriers</a:t>
                      </a:r>
                    </a:p>
                    <a:p>
                      <a:pPr marL="342900" lvl="0" indent="-342900">
                        <a:buFont typeface="Arial" panose="020B0604020202020204" pitchFamily="34" charset="0"/>
                        <a:buChar char="•"/>
                      </a:pPr>
                      <a:r>
                        <a:rPr lang="en-US" sz="1500"/>
                        <a:t>Convene the IEP or 504 team</a:t>
                      </a:r>
                      <a:endParaRPr lang="en-US" sz="1500">
                        <a:latin typeface="Segoe UI" panose="020B0502040204020203" pitchFamily="34" charset="0"/>
                        <a:cs typeface="Segoe UI" panose="020B0502040204020203" pitchFamily="34" charset="0"/>
                      </a:endParaRPr>
                    </a:p>
                  </a:txBody>
                  <a:tcPr marL="66431" marR="66431" marT="33216" marB="33216"/>
                </a:tc>
                <a:extLst>
                  <a:ext uri="{0D108BD9-81ED-4DB2-BD59-A6C34878D82A}">
                    <a16:rowId xmlns:a16="http://schemas.microsoft.com/office/drawing/2014/main" val="3493913034"/>
                  </a:ext>
                </a:extLst>
              </a:tr>
              <a:tr h="757317">
                <a:tc>
                  <a:txBody>
                    <a:bodyPr/>
                    <a:lstStyle/>
                    <a:p>
                      <a:r>
                        <a:rPr lang="en-US" sz="1500"/>
                        <a:t>Not later than 7 in a month</a:t>
                      </a:r>
                    </a:p>
                  </a:txBody>
                  <a:tcPr marL="66431" marR="66431" marT="33216" marB="33216"/>
                </a:tc>
                <a:tc>
                  <a:txBody>
                    <a:bodyPr/>
                    <a:lstStyle/>
                    <a:p>
                      <a:pPr marL="342900" lvl="0" indent="-342900">
                        <a:buFont typeface="Arial" panose="020B0604020202020204" pitchFamily="34" charset="0"/>
                        <a:buChar char="•"/>
                      </a:pPr>
                      <a:r>
                        <a:rPr lang="en-US" sz="1500"/>
                        <a:t>Enter into an agreement with student and parent or </a:t>
                      </a:r>
                    </a:p>
                    <a:p>
                      <a:pPr marL="342900" lvl="0" indent="-342900">
                        <a:buFont typeface="Arial" panose="020B0604020202020204" pitchFamily="34" charset="0"/>
                        <a:buChar char="•"/>
                      </a:pPr>
                      <a:r>
                        <a:rPr lang="en-US" sz="1500"/>
                        <a:t>Refer student to a Community Engagement Board (CEB) or</a:t>
                      </a:r>
                    </a:p>
                    <a:p>
                      <a:pPr marL="342900" lvl="0" indent="-342900">
                        <a:buFont typeface="Arial" panose="020B0604020202020204" pitchFamily="34" charset="0"/>
                        <a:buChar char="•"/>
                      </a:pPr>
                      <a:r>
                        <a:rPr lang="en-US" sz="1500"/>
                        <a:t>File a truancy petition</a:t>
                      </a:r>
                      <a:endParaRPr lang="en-US" sz="1500">
                        <a:latin typeface="Segoe UI" panose="020B0502040204020203" pitchFamily="34" charset="0"/>
                        <a:cs typeface="Segoe UI" panose="020B0502040204020203" pitchFamily="34" charset="0"/>
                      </a:endParaRPr>
                    </a:p>
                  </a:txBody>
                  <a:tcPr marL="66431" marR="66431" marT="33216" marB="33216"/>
                </a:tc>
                <a:extLst>
                  <a:ext uri="{0D108BD9-81ED-4DB2-BD59-A6C34878D82A}">
                    <a16:rowId xmlns:a16="http://schemas.microsoft.com/office/drawing/2014/main" val="2935817115"/>
                  </a:ext>
                </a:extLst>
              </a:tr>
              <a:tr h="535879">
                <a:tc>
                  <a:txBody>
                    <a:bodyPr/>
                    <a:lstStyle/>
                    <a:p>
                      <a:r>
                        <a:rPr lang="en-US" sz="1500"/>
                        <a:t>After 7 in a month and not later than 15 in a year</a:t>
                      </a:r>
                    </a:p>
                  </a:txBody>
                  <a:tcPr marL="66431" marR="66431" marT="33216" marB="33216"/>
                </a:tc>
                <a:tc>
                  <a:txBody>
                    <a:bodyPr/>
                    <a:lstStyle/>
                    <a:p>
                      <a:pPr marL="342900" lvl="0" indent="-342900">
                        <a:buFont typeface="Arial" panose="020B0604020202020204" pitchFamily="34" charset="0"/>
                        <a:buChar char="•"/>
                      </a:pPr>
                      <a:r>
                        <a:rPr lang="en-US" sz="1500"/>
                        <a:t>File a truancy petition; petition is stayed</a:t>
                      </a:r>
                    </a:p>
                    <a:p>
                      <a:pPr marL="342900" lvl="0" indent="-342900">
                        <a:buFont typeface="Arial" panose="020B0604020202020204" pitchFamily="34" charset="0"/>
                        <a:buChar char="•"/>
                      </a:pPr>
                      <a:r>
                        <a:rPr lang="en-US" sz="1500"/>
                        <a:t>Refer parent and student to community engagement board</a:t>
                      </a:r>
                      <a:endParaRPr lang="en-US" sz="1500">
                        <a:latin typeface="Segoe UI" panose="020B0502040204020203" pitchFamily="34" charset="0"/>
                        <a:cs typeface="Segoe UI" panose="020B0502040204020203" pitchFamily="34" charset="0"/>
                      </a:endParaRPr>
                    </a:p>
                  </a:txBody>
                  <a:tcPr marL="66431" marR="66431" marT="33216" marB="33216"/>
                </a:tc>
                <a:extLst>
                  <a:ext uri="{0D108BD9-81ED-4DB2-BD59-A6C34878D82A}">
                    <a16:rowId xmlns:a16="http://schemas.microsoft.com/office/drawing/2014/main" val="3484908532"/>
                  </a:ext>
                </a:extLst>
              </a:tr>
            </a:tbl>
          </a:graphicData>
        </a:graphic>
      </p:graphicFrame>
      <p:pic>
        <p:nvPicPr>
          <p:cNvPr id="6" name="Picture 5" descr="OSPI Logo">
            <a:extLst>
              <a:ext uri="{FF2B5EF4-FFF2-40B4-BE49-F238E27FC236}">
                <a16:creationId xmlns:a16="http://schemas.microsoft.com/office/drawing/2014/main" id="{DC51E073-EAC7-1EE0-2A7D-BECE602F6F58}"/>
              </a:ext>
            </a:extLst>
          </p:cNvPr>
          <p:cNvPicPr>
            <a:picLocks noChangeAspect="1"/>
          </p:cNvPicPr>
          <p:nvPr/>
        </p:nvPicPr>
        <p:blipFill>
          <a:blip r:embed="rId5"/>
          <a:stretch>
            <a:fillRect/>
          </a:stretch>
        </p:blipFill>
        <p:spPr>
          <a:xfrm>
            <a:off x="8649069" y="4251082"/>
            <a:ext cx="3248025" cy="857250"/>
          </a:xfrm>
          <a:prstGeom prst="rect">
            <a:avLst/>
          </a:prstGeom>
        </p:spPr>
      </p:pic>
    </p:spTree>
    <p:extLst>
      <p:ext uri="{BB962C8B-B14F-4D97-AF65-F5344CB8AC3E}">
        <p14:creationId xmlns:p14="http://schemas.microsoft.com/office/powerpoint/2010/main" val="416454052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SPI Logo">
            <a:extLst>
              <a:ext uri="{FF2B5EF4-FFF2-40B4-BE49-F238E27FC236}">
                <a16:creationId xmlns:a16="http://schemas.microsoft.com/office/drawing/2014/main" id="{4FD5E07F-70FD-9DDC-CC79-B6B33F97960D}"/>
              </a:ext>
            </a:extLst>
          </p:cNvPr>
          <p:cNvPicPr>
            <a:picLocks noChangeAspect="1"/>
          </p:cNvPicPr>
          <p:nvPr/>
        </p:nvPicPr>
        <p:blipFill>
          <a:blip r:embed="rId3"/>
          <a:stretch>
            <a:fillRect/>
          </a:stretch>
        </p:blipFill>
        <p:spPr>
          <a:xfrm>
            <a:off x="285604" y="5929937"/>
            <a:ext cx="3248025" cy="857250"/>
          </a:xfrm>
          <a:prstGeom prst="rect">
            <a:avLst/>
          </a:prstGeom>
        </p:spPr>
      </p:pic>
      <p:sp>
        <p:nvSpPr>
          <p:cNvPr id="2" name="Title 1">
            <a:extLst>
              <a:ext uri="{FF2B5EF4-FFF2-40B4-BE49-F238E27FC236}">
                <a16:creationId xmlns:a16="http://schemas.microsoft.com/office/drawing/2014/main" id="{0D8EB8A1-240E-5F2A-568D-B20F995C67C5}"/>
              </a:ext>
            </a:extLst>
          </p:cNvPr>
          <p:cNvSpPr>
            <a:spLocks noGrp="1"/>
          </p:cNvSpPr>
          <p:nvPr>
            <p:ph type="title"/>
          </p:nvPr>
        </p:nvSpPr>
        <p:spPr>
          <a:xfrm>
            <a:off x="137584" y="1208527"/>
            <a:ext cx="2787044" cy="3685645"/>
          </a:xfrm>
        </p:spPr>
        <p:txBody>
          <a:bodyPr>
            <a:noAutofit/>
          </a:bodyPr>
          <a:lstStyle/>
          <a:p>
            <a:r>
              <a:rPr lang="en-US" sz="4000"/>
              <a:t>Districts’ Required Steps when Students are Absent Unexcused</a:t>
            </a:r>
            <a:r>
              <a:rPr lang="en-US" sz="3200"/>
              <a:t> </a:t>
            </a:r>
          </a:p>
        </p:txBody>
      </p:sp>
      <p:sp>
        <p:nvSpPr>
          <p:cNvPr id="4" name="TextBox 3">
            <a:extLst>
              <a:ext uri="{FF2B5EF4-FFF2-40B4-BE49-F238E27FC236}">
                <a16:creationId xmlns:a16="http://schemas.microsoft.com/office/drawing/2014/main" id="{F93576EA-D89D-E0DF-E292-4530A4AEBAB5}"/>
              </a:ext>
            </a:extLst>
          </p:cNvPr>
          <p:cNvSpPr txBox="1"/>
          <p:nvPr/>
        </p:nvSpPr>
        <p:spPr>
          <a:xfrm>
            <a:off x="6474378" y="6187944"/>
            <a:ext cx="734249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4"/>
              </a:rPr>
              <a:t>Elementary Attendance &amp; Truancy Required Steps</a:t>
            </a:r>
            <a:endParaRPr kumimoji="0" lang="en-US" sz="16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5"/>
              </a:rPr>
              <a:t>Secondary Attendance &amp; Truancy Required Steps</a:t>
            </a:r>
            <a:r>
              <a:rPr kumimoji="0" lang="en-US" sz="16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rPr>
              <a:t> </a:t>
            </a:r>
          </a:p>
        </p:txBody>
      </p:sp>
      <p:graphicFrame>
        <p:nvGraphicFramePr>
          <p:cNvPr id="5" name="Diagram 4" descr="Diagram showing the district required steps ">
            <a:extLst>
              <a:ext uri="{FF2B5EF4-FFF2-40B4-BE49-F238E27FC236}">
                <a16:creationId xmlns:a16="http://schemas.microsoft.com/office/drawing/2014/main" id="{B6C5E6BD-4CEA-BAF1-970C-7BE188570898}"/>
              </a:ext>
            </a:extLst>
          </p:cNvPr>
          <p:cNvGraphicFramePr/>
          <p:nvPr>
            <p:extLst>
              <p:ext uri="{D42A27DB-BD31-4B8C-83A1-F6EECF244321}">
                <p14:modId xmlns:p14="http://schemas.microsoft.com/office/powerpoint/2010/main" val="4196533552"/>
              </p:ext>
            </p:extLst>
          </p:nvPr>
        </p:nvGraphicFramePr>
        <p:xfrm>
          <a:off x="1909617" y="335280"/>
          <a:ext cx="9681029" cy="5852160"/>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Tree>
    <p:extLst>
      <p:ext uri="{BB962C8B-B14F-4D97-AF65-F5344CB8AC3E}">
        <p14:creationId xmlns:p14="http://schemas.microsoft.com/office/powerpoint/2010/main" val="321912387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Rectangle 10">
            <a:extLst>
              <a:ext uri="{FF2B5EF4-FFF2-40B4-BE49-F238E27FC236}">
                <a16:creationId xmlns:a16="http://schemas.microsoft.com/office/drawing/2014/main" id="{70DFC902-7D23-471A-B557-B6B6917D7A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 y="-1"/>
            <a:ext cx="12191990" cy="2265037"/>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3BC49B4-200B-BF96-4237-608323D27E2C}"/>
              </a:ext>
            </a:extLst>
          </p:cNvPr>
          <p:cNvSpPr>
            <a:spLocks noGrp="1"/>
          </p:cNvSpPr>
          <p:nvPr>
            <p:ph type="title"/>
          </p:nvPr>
        </p:nvSpPr>
        <p:spPr>
          <a:xfrm>
            <a:off x="1156851" y="637762"/>
            <a:ext cx="9888496" cy="1520377"/>
          </a:xfrm>
        </p:spPr>
        <p:txBody>
          <a:bodyPr vert="horz" lIns="91440" tIns="45720" rIns="91440" bIns="45720" rtlCol="0" anchor="ctr">
            <a:normAutofit/>
          </a:bodyPr>
          <a:lstStyle/>
          <a:p>
            <a:r>
              <a:rPr lang="en-US" sz="4400" kern="1200">
                <a:solidFill>
                  <a:schemeClr val="bg1"/>
                </a:solidFill>
                <a:latin typeface="+mj-lt"/>
                <a:ea typeface="+mj-ea"/>
                <a:cs typeface="+mj-cs"/>
              </a:rPr>
              <a:t>Chapter 392-401 WAC</a:t>
            </a:r>
          </a:p>
        </p:txBody>
      </p:sp>
      <p:sp>
        <p:nvSpPr>
          <p:cNvPr id="5" name="Rectangle 4" descr="Statewide Definition of Absence, Excused and unexcused ">
            <a:extLst>
              <a:ext uri="{FF2B5EF4-FFF2-40B4-BE49-F238E27FC236}">
                <a16:creationId xmlns:a16="http://schemas.microsoft.com/office/drawing/2014/main" id="{6C3CB872-1453-8D63-1D96-785DCEA78231}"/>
              </a:ext>
            </a:extLst>
          </p:cNvPr>
          <p:cNvSpPr/>
          <p:nvPr/>
        </p:nvSpPr>
        <p:spPr>
          <a:xfrm>
            <a:off x="1594599" y="3094930"/>
            <a:ext cx="3391955" cy="1590585"/>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4" name="Text Placeholder 3">
            <a:extLst>
              <a:ext uri="{FF2B5EF4-FFF2-40B4-BE49-F238E27FC236}">
                <a16:creationId xmlns:a16="http://schemas.microsoft.com/office/drawing/2014/main" id="{B677ABD9-28F8-ADEE-757E-EBCB70D8D853}"/>
              </a:ext>
            </a:extLst>
          </p:cNvPr>
          <p:cNvSpPr>
            <a:spLocks/>
          </p:cNvSpPr>
          <p:nvPr/>
        </p:nvSpPr>
        <p:spPr>
          <a:xfrm>
            <a:off x="1726788" y="2968790"/>
            <a:ext cx="3259765" cy="1842867"/>
          </a:xfrm>
          <a:prstGeom prst="rect">
            <a:avLst/>
          </a:prstGeom>
        </p:spPr>
        <p:txBody>
          <a:bodyPr lIns="91440" tIns="45720" rIns="91440" bIns="45720" anchor="t">
            <a:normAutofit/>
          </a:bodyPr>
          <a:lstStyle/>
          <a:p>
            <a:pPr defTabSz="749808">
              <a:spcAft>
                <a:spcPts val="600"/>
              </a:spcAft>
            </a:pPr>
            <a:endParaRPr lang="en-US" sz="2296" kern="1200">
              <a:solidFill>
                <a:schemeClr val="tx1"/>
              </a:solidFill>
              <a:latin typeface="+mn-lt"/>
              <a:ea typeface="+mn-ea"/>
              <a:cs typeface="+mn-cs"/>
            </a:endParaRPr>
          </a:p>
          <a:p>
            <a:pPr defTabSz="749808">
              <a:spcAft>
                <a:spcPts val="600"/>
              </a:spcAft>
            </a:pPr>
            <a:r>
              <a:rPr lang="en-US" sz="2200" kern="1200" dirty="0">
                <a:latin typeface="+mn-lt"/>
                <a:ea typeface="+mn-ea"/>
                <a:cs typeface="+mn-cs"/>
              </a:rPr>
              <a:t>Statewide Definition of Absence, Excused and Unexcused</a:t>
            </a:r>
            <a:endParaRPr lang="en-US" sz="2200" kern="1200" dirty="0">
              <a:latin typeface="+mn-lt"/>
            </a:endParaRPr>
          </a:p>
          <a:p>
            <a:pPr>
              <a:spcAft>
                <a:spcPts val="600"/>
              </a:spcAft>
            </a:pPr>
            <a:endParaRPr lang="en-US" sz="2800"/>
          </a:p>
        </p:txBody>
      </p:sp>
      <p:sp>
        <p:nvSpPr>
          <p:cNvPr id="6" name="TextBox 5">
            <a:extLst>
              <a:ext uri="{FF2B5EF4-FFF2-40B4-BE49-F238E27FC236}">
                <a16:creationId xmlns:a16="http://schemas.microsoft.com/office/drawing/2014/main" id="{B8CE8ECB-C080-CF08-9B30-6FF96ACC340B}"/>
              </a:ext>
            </a:extLst>
          </p:cNvPr>
          <p:cNvSpPr txBox="1"/>
          <p:nvPr/>
        </p:nvSpPr>
        <p:spPr>
          <a:xfrm>
            <a:off x="6472051" y="2652156"/>
            <a:ext cx="4581896" cy="329320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200" dirty="0"/>
              <a:t>Definition of absence</a:t>
            </a:r>
          </a:p>
          <a:p>
            <a:r>
              <a:rPr lang="en-US" sz="2200" dirty="0"/>
              <a:t>Excused absences</a:t>
            </a:r>
          </a:p>
          <a:p>
            <a:r>
              <a:rPr lang="en-US" dirty="0"/>
              <a:t> </a:t>
            </a:r>
            <a:r>
              <a:rPr lang="en-US" sz="2000" dirty="0"/>
              <a:t>Safety</a:t>
            </a:r>
          </a:p>
          <a:p>
            <a:r>
              <a:rPr lang="en-US" sz="2000" dirty="0"/>
              <a:t> Migrant, homeless, foster care</a:t>
            </a:r>
          </a:p>
          <a:p>
            <a:r>
              <a:rPr lang="en-US" sz="2000" dirty="0"/>
              <a:t> Cultural or religious participation</a:t>
            </a:r>
          </a:p>
          <a:p>
            <a:r>
              <a:rPr lang="en-US" sz="2000" dirty="0"/>
              <a:t> Physical or mental health</a:t>
            </a:r>
          </a:p>
          <a:p>
            <a:r>
              <a:rPr lang="en-US" sz="2000" dirty="0"/>
              <a:t> Suspensions or expulsions</a:t>
            </a:r>
          </a:p>
          <a:p>
            <a:r>
              <a:rPr lang="en-US" sz="2000" dirty="0"/>
              <a:t> Districts define through policy</a:t>
            </a:r>
          </a:p>
          <a:p>
            <a:r>
              <a:rPr lang="en-US" sz="2200" dirty="0"/>
              <a:t>Requires outreach and attempts to reengage if student is withdrawn</a:t>
            </a:r>
          </a:p>
        </p:txBody>
      </p:sp>
      <p:pic>
        <p:nvPicPr>
          <p:cNvPr id="7" name="Picture 6" descr="OSPI Logo ">
            <a:extLst>
              <a:ext uri="{FF2B5EF4-FFF2-40B4-BE49-F238E27FC236}">
                <a16:creationId xmlns:a16="http://schemas.microsoft.com/office/drawing/2014/main" id="{9A261BED-8277-A243-D488-0A6B20A7D938}"/>
              </a:ext>
            </a:extLst>
          </p:cNvPr>
          <p:cNvPicPr>
            <a:picLocks noChangeAspect="1"/>
          </p:cNvPicPr>
          <p:nvPr/>
        </p:nvPicPr>
        <p:blipFill>
          <a:blip r:embed="rId3"/>
          <a:stretch>
            <a:fillRect/>
          </a:stretch>
        </p:blipFill>
        <p:spPr>
          <a:xfrm>
            <a:off x="443997" y="5791613"/>
            <a:ext cx="3248025" cy="857250"/>
          </a:xfrm>
          <a:prstGeom prst="rect">
            <a:avLst/>
          </a:prstGeom>
        </p:spPr>
      </p:pic>
    </p:spTree>
    <p:extLst>
      <p:ext uri="{BB962C8B-B14F-4D97-AF65-F5344CB8AC3E}">
        <p14:creationId xmlns:p14="http://schemas.microsoft.com/office/powerpoint/2010/main" val="351046573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OSPI Logo">
            <a:extLst>
              <a:ext uri="{FF2B5EF4-FFF2-40B4-BE49-F238E27FC236}">
                <a16:creationId xmlns:a16="http://schemas.microsoft.com/office/drawing/2014/main" id="{90C4DA27-24C4-19B8-AC5E-1C49A3A5F862}"/>
              </a:ext>
            </a:extLst>
          </p:cNvPr>
          <p:cNvPicPr>
            <a:picLocks noChangeAspect="1"/>
          </p:cNvPicPr>
          <p:nvPr/>
        </p:nvPicPr>
        <p:blipFill>
          <a:blip r:embed="rId3"/>
          <a:stretch>
            <a:fillRect/>
          </a:stretch>
        </p:blipFill>
        <p:spPr>
          <a:xfrm>
            <a:off x="177779" y="6000750"/>
            <a:ext cx="3248025" cy="857250"/>
          </a:xfrm>
          <a:prstGeom prst="rect">
            <a:avLst/>
          </a:prstGeom>
        </p:spPr>
      </p:pic>
      <p:sp>
        <p:nvSpPr>
          <p:cNvPr id="2" name="Title 1">
            <a:extLst>
              <a:ext uri="{FF2B5EF4-FFF2-40B4-BE49-F238E27FC236}">
                <a16:creationId xmlns:a16="http://schemas.microsoft.com/office/drawing/2014/main" id="{0AB456B0-48A6-778E-37BE-A4AAF91A8F89}"/>
              </a:ext>
            </a:extLst>
          </p:cNvPr>
          <p:cNvSpPr>
            <a:spLocks noGrp="1"/>
          </p:cNvSpPr>
          <p:nvPr>
            <p:ph type="title"/>
          </p:nvPr>
        </p:nvSpPr>
        <p:spPr>
          <a:xfrm>
            <a:off x="838200" y="142704"/>
            <a:ext cx="10515600" cy="1325563"/>
          </a:xfrm>
        </p:spPr>
        <p:txBody>
          <a:bodyPr>
            <a:normAutofit/>
          </a:bodyPr>
          <a:lstStyle/>
          <a:p>
            <a:r>
              <a:rPr lang="en-US" sz="4000" dirty="0">
                <a:cs typeface="Segoe UI"/>
                <a:hlinkClick r:id="rId4"/>
              </a:rPr>
              <a:t>Chapter 392-401 WAC</a:t>
            </a:r>
            <a:endParaRPr lang="en-US" sz="4000" dirty="0"/>
          </a:p>
        </p:txBody>
      </p:sp>
      <p:graphicFrame>
        <p:nvGraphicFramePr>
          <p:cNvPr id="4" name="Diagram 3" descr="A diagram outlining Chapter 392-401 WAC ">
            <a:extLst>
              <a:ext uri="{FF2B5EF4-FFF2-40B4-BE49-F238E27FC236}">
                <a16:creationId xmlns:a16="http://schemas.microsoft.com/office/drawing/2014/main" id="{5FAAC704-8D76-55F3-81EE-8A89A8C2402F}"/>
              </a:ext>
            </a:extLst>
          </p:cNvPr>
          <p:cNvGraphicFramePr/>
          <p:nvPr>
            <p:extLst>
              <p:ext uri="{D42A27DB-BD31-4B8C-83A1-F6EECF244321}">
                <p14:modId xmlns:p14="http://schemas.microsoft.com/office/powerpoint/2010/main" val="2918778178"/>
              </p:ext>
            </p:extLst>
          </p:nvPr>
        </p:nvGraphicFramePr>
        <p:xfrm>
          <a:off x="420130" y="1272747"/>
          <a:ext cx="11479427" cy="5053912"/>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spTree>
    <p:extLst>
      <p:ext uri="{BB962C8B-B14F-4D97-AF65-F5344CB8AC3E}">
        <p14:creationId xmlns:p14="http://schemas.microsoft.com/office/powerpoint/2010/main" val="31989231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258A18-7B85-2D56-1325-E7E12563FC9B}"/>
              </a:ext>
            </a:extLst>
          </p:cNvPr>
          <p:cNvSpPr>
            <a:spLocks noGrp="1"/>
          </p:cNvSpPr>
          <p:nvPr>
            <p:ph type="title"/>
          </p:nvPr>
        </p:nvSpPr>
        <p:spPr/>
        <p:txBody>
          <a:bodyPr/>
          <a:lstStyle/>
          <a:p>
            <a:r>
              <a:rPr lang="en-US" dirty="0">
                <a:solidFill>
                  <a:srgbClr val="FF0000"/>
                </a:solidFill>
              </a:rPr>
              <a:t>Directions for Use of Slide Deck</a:t>
            </a:r>
          </a:p>
        </p:txBody>
      </p:sp>
      <p:sp>
        <p:nvSpPr>
          <p:cNvPr id="3" name="Content Placeholder 2">
            <a:extLst>
              <a:ext uri="{FF2B5EF4-FFF2-40B4-BE49-F238E27FC236}">
                <a16:creationId xmlns:a16="http://schemas.microsoft.com/office/drawing/2014/main" id="{D9358BF9-FD6F-479B-0B54-FC41E7EFC776}"/>
              </a:ext>
            </a:extLst>
          </p:cNvPr>
          <p:cNvSpPr>
            <a:spLocks noGrp="1"/>
          </p:cNvSpPr>
          <p:nvPr>
            <p:ph idx="1"/>
          </p:nvPr>
        </p:nvSpPr>
        <p:spPr/>
        <p:txBody>
          <a:bodyPr vert="horz" lIns="91440" tIns="45720" rIns="91440" bIns="45720" rtlCol="0" anchor="t">
            <a:normAutofit/>
          </a:bodyPr>
          <a:lstStyle/>
          <a:p>
            <a:pPr marL="0" indent="0">
              <a:buNone/>
            </a:pPr>
            <a:r>
              <a:rPr lang="en-US" dirty="0">
                <a:solidFill>
                  <a:srgbClr val="FF0000"/>
                </a:solidFill>
              </a:rPr>
              <a:t>This slide deck is designed to help you create attendance training sessions for individuals in your district who support attendance.</a:t>
            </a:r>
          </a:p>
          <a:p>
            <a:pPr marL="0" indent="0">
              <a:buNone/>
            </a:pPr>
            <a:r>
              <a:rPr lang="en-US" dirty="0">
                <a:solidFill>
                  <a:srgbClr val="FF0000"/>
                </a:solidFill>
              </a:rPr>
              <a:t>Please note that some slides are duplicated with slight variations. This allows you to select the content most relevant to your training needs. </a:t>
            </a:r>
          </a:p>
          <a:p>
            <a:pPr marL="0" indent="0">
              <a:buNone/>
            </a:pPr>
            <a:r>
              <a:rPr lang="en-US" dirty="0">
                <a:solidFill>
                  <a:srgbClr val="FF0000"/>
                </a:solidFill>
              </a:rPr>
              <a:t>Download the content and delete, reformat or re-arrange slides to meet your district’s individual need and style. Please do not modify slides with the OSPI logo, as they contain essential statewide policy and practices.</a:t>
            </a:r>
          </a:p>
        </p:txBody>
      </p:sp>
    </p:spTree>
    <p:extLst>
      <p:ext uri="{BB962C8B-B14F-4D97-AF65-F5344CB8AC3E}">
        <p14:creationId xmlns:p14="http://schemas.microsoft.com/office/powerpoint/2010/main" val="302624773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15493C9-AA18-9C39-1062-45FD5CDA5CA0}"/>
              </a:ext>
            </a:extLst>
          </p:cNvPr>
          <p:cNvSpPr>
            <a:spLocks noGrp="1"/>
          </p:cNvSpPr>
          <p:nvPr>
            <p:ph type="title"/>
          </p:nvPr>
        </p:nvSpPr>
        <p:spPr>
          <a:xfrm>
            <a:off x="1383564" y="348865"/>
            <a:ext cx="9718111" cy="1576446"/>
          </a:xfrm>
        </p:spPr>
        <p:txBody>
          <a:bodyPr anchor="ctr">
            <a:normAutofit/>
          </a:bodyPr>
          <a:lstStyle/>
          <a:p>
            <a:r>
              <a:rPr lang="en-US" sz="4000">
                <a:solidFill>
                  <a:srgbClr val="FFFFFF"/>
                </a:solidFill>
              </a:rPr>
              <a:t>Outreach and Intervention Requirements</a:t>
            </a:r>
          </a:p>
        </p:txBody>
      </p:sp>
      <p:graphicFrame>
        <p:nvGraphicFramePr>
          <p:cNvPr id="5" name="Content Placeholder 2" descr="WAC 392-401-045 states: A district must have a process for outreach and reengagement for students who have been withdrawn due to nonattendance. ">
            <a:extLst>
              <a:ext uri="{FF2B5EF4-FFF2-40B4-BE49-F238E27FC236}">
                <a16:creationId xmlns:a16="http://schemas.microsoft.com/office/drawing/2014/main" id="{193375FD-9F34-DBB3-C3D1-E9D454C36226}"/>
              </a:ext>
            </a:extLst>
          </p:cNvPr>
          <p:cNvGraphicFramePr>
            <a:graphicFrameLocks noGrp="1"/>
          </p:cNvGraphicFramePr>
          <p:nvPr>
            <p:ph idx="1"/>
            <p:extLst>
              <p:ext uri="{D42A27DB-BD31-4B8C-83A1-F6EECF244321}">
                <p14:modId xmlns:p14="http://schemas.microsoft.com/office/powerpoint/2010/main" val="462138316"/>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4" name="Picture 3" descr="OSPI Logo">
            <a:extLst>
              <a:ext uri="{FF2B5EF4-FFF2-40B4-BE49-F238E27FC236}">
                <a16:creationId xmlns:a16="http://schemas.microsoft.com/office/drawing/2014/main" id="{510CE607-6B51-877C-0A0A-E300DEC168EF}"/>
              </a:ext>
            </a:extLst>
          </p:cNvPr>
          <p:cNvPicPr>
            <a:picLocks noChangeAspect="1"/>
          </p:cNvPicPr>
          <p:nvPr/>
        </p:nvPicPr>
        <p:blipFill>
          <a:blip r:embed="rId8"/>
          <a:stretch>
            <a:fillRect/>
          </a:stretch>
        </p:blipFill>
        <p:spPr>
          <a:xfrm>
            <a:off x="247228" y="6001065"/>
            <a:ext cx="3248025" cy="857250"/>
          </a:xfrm>
          <a:prstGeom prst="rect">
            <a:avLst/>
          </a:prstGeom>
        </p:spPr>
      </p:pic>
    </p:spTree>
    <p:extLst>
      <p:ext uri="{BB962C8B-B14F-4D97-AF65-F5344CB8AC3E}">
        <p14:creationId xmlns:p14="http://schemas.microsoft.com/office/powerpoint/2010/main" val="148488851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BDA36D0-1CEF-A676-166B-80DE9315257E}"/>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effectLst/>
                <a:latin typeface="+mj-lt"/>
                <a:ea typeface="+mj-ea"/>
                <a:cs typeface="+mj-cs"/>
              </a:rPr>
              <a:t>OSPI Guidance</a:t>
            </a:r>
            <a:endParaRPr lang="en-US" sz="4800" kern="1200">
              <a:solidFill>
                <a:srgbClr val="FFFFFF"/>
              </a:solidFill>
              <a:latin typeface="+mj-lt"/>
              <a:ea typeface="+mj-ea"/>
              <a:cs typeface="+mj-cs"/>
            </a:endParaRPr>
          </a:p>
        </p:txBody>
      </p:sp>
      <p:sp>
        <p:nvSpPr>
          <p:cNvPr id="3" name="Text Placeholder 2">
            <a:extLst>
              <a:ext uri="{FF2B5EF4-FFF2-40B4-BE49-F238E27FC236}">
                <a16:creationId xmlns:a16="http://schemas.microsoft.com/office/drawing/2014/main" id="{3A2DF672-E514-38CB-BD2E-9651BC752CAF}"/>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149394845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57F24-6933-63A4-966C-66E886B31877}"/>
              </a:ext>
            </a:extLst>
          </p:cNvPr>
          <p:cNvSpPr>
            <a:spLocks noGrp="1"/>
          </p:cNvSpPr>
          <p:nvPr>
            <p:ph type="title"/>
          </p:nvPr>
        </p:nvSpPr>
        <p:spPr/>
        <p:txBody>
          <a:bodyPr/>
          <a:lstStyle/>
          <a:p>
            <a:r>
              <a:rPr lang="en-US" dirty="0"/>
              <a:t>Where do attendance requirements come from?</a:t>
            </a:r>
          </a:p>
        </p:txBody>
      </p:sp>
      <p:sp>
        <p:nvSpPr>
          <p:cNvPr id="5" name="Text Placeholder 4">
            <a:extLst>
              <a:ext uri="{FF2B5EF4-FFF2-40B4-BE49-F238E27FC236}">
                <a16:creationId xmlns:a16="http://schemas.microsoft.com/office/drawing/2014/main" id="{54708330-4265-27CC-F4C6-DAE8471A54A1}"/>
              </a:ext>
            </a:extLst>
          </p:cNvPr>
          <p:cNvSpPr>
            <a:spLocks noGrp="1"/>
          </p:cNvSpPr>
          <p:nvPr>
            <p:ph type="body" idx="1"/>
          </p:nvPr>
        </p:nvSpPr>
        <p:spPr>
          <a:xfrm>
            <a:off x="268297" y="2437371"/>
            <a:ext cx="3311531" cy="1363472"/>
          </a:xfrm>
        </p:spPr>
        <p:txBody>
          <a:bodyPr>
            <a:normAutofit fontScale="92500" lnSpcReduction="10000"/>
          </a:bodyPr>
          <a:lstStyle/>
          <a:p>
            <a:pPr algn="ctr"/>
            <a:r>
              <a:rPr lang="en-US" sz="2800" b="0" dirty="0">
                <a:effectLst/>
                <a:ea typeface="Calibri" panose="020F0502020204030204" pitchFamily="34" charset="0"/>
                <a:cs typeface="Segoe UI Semibold" panose="020B0702040204020203" pitchFamily="34" charset="0"/>
              </a:rPr>
              <a:t>Statute</a:t>
            </a:r>
          </a:p>
          <a:p>
            <a:pPr algn="ctr"/>
            <a:r>
              <a:rPr lang="en-US" sz="2800" b="0" dirty="0">
                <a:effectLst/>
                <a:latin typeface="Segoe UI Semibold" panose="020B0702040204020203" pitchFamily="34" charset="0"/>
                <a:ea typeface="Calibri" panose="020F0502020204030204" pitchFamily="34" charset="0"/>
                <a:cs typeface="Segoe UI Semibold" panose="020B0702040204020203" pitchFamily="34" charset="0"/>
                <a:hlinkClick r:id="rId3"/>
              </a:rPr>
              <a:t>Chapter 28A.225</a:t>
            </a:r>
            <a:endParaRPr lang="en-US" sz="2800" b="0" dirty="0">
              <a:effectLst/>
              <a:latin typeface="Segoe UI Semibold" panose="020B0702040204020203" pitchFamily="34" charset="0"/>
              <a:ea typeface="Calibri" panose="020F0502020204030204" pitchFamily="34" charset="0"/>
              <a:cs typeface="Segoe UI Semibold" panose="020B0702040204020203" pitchFamily="34" charset="0"/>
            </a:endParaRPr>
          </a:p>
          <a:p>
            <a:pPr algn="ctr"/>
            <a:r>
              <a:rPr lang="en-US" sz="2800" b="0" dirty="0">
                <a:ea typeface="Calibri" panose="020F0502020204030204" pitchFamily="34" charset="0"/>
                <a:cs typeface="Segoe UI Semibold" panose="020B0702040204020203" pitchFamily="34" charset="0"/>
              </a:rPr>
              <a:t>Legislature</a:t>
            </a:r>
            <a:endParaRPr lang="en-US" sz="2800" b="0" dirty="0">
              <a:effectLst/>
              <a:ea typeface="Calibri" panose="020F0502020204030204" pitchFamily="34" charset="0"/>
              <a:cs typeface="Segoe UI Semibold" panose="020B0702040204020203" pitchFamily="34" charset="0"/>
            </a:endParaRPr>
          </a:p>
        </p:txBody>
      </p:sp>
      <p:pic>
        <p:nvPicPr>
          <p:cNvPr id="10" name="Content Placeholder 9" descr="Greek Temple with solid fill">
            <a:extLst>
              <a:ext uri="{FF2B5EF4-FFF2-40B4-BE49-F238E27FC236}">
                <a16:creationId xmlns:a16="http://schemas.microsoft.com/office/drawing/2014/main" id="{78C3FF6D-94A6-7678-9EDC-C97DDE3420A4}"/>
              </a:ext>
            </a:extLst>
          </p:cNvPr>
          <p:cNvPicPr>
            <a:picLocks noGrp="1" noChangeAspect="1"/>
          </p:cNvPicPr>
          <p:nvPr>
            <p:ph sz="half" idx="2"/>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360375" y="1871015"/>
            <a:ext cx="2357119" cy="2357119"/>
          </a:xfrm>
        </p:spPr>
      </p:pic>
      <p:sp>
        <p:nvSpPr>
          <p:cNvPr id="6" name="Text Placeholder 5">
            <a:extLst>
              <a:ext uri="{FF2B5EF4-FFF2-40B4-BE49-F238E27FC236}">
                <a16:creationId xmlns:a16="http://schemas.microsoft.com/office/drawing/2014/main" id="{E778C9F9-BAAE-76A9-301C-701FAAF3B971}"/>
              </a:ext>
            </a:extLst>
          </p:cNvPr>
          <p:cNvSpPr>
            <a:spLocks noGrp="1"/>
          </p:cNvSpPr>
          <p:nvPr>
            <p:ph type="body" sz="quarter" idx="3"/>
          </p:nvPr>
        </p:nvSpPr>
        <p:spPr>
          <a:xfrm>
            <a:off x="5956236" y="2386879"/>
            <a:ext cx="3852994" cy="1472854"/>
          </a:xfrm>
        </p:spPr>
        <p:txBody>
          <a:bodyPr>
            <a:normAutofit fontScale="92500" lnSpcReduction="10000"/>
          </a:bodyPr>
          <a:lstStyle/>
          <a:p>
            <a:pPr algn="ctr"/>
            <a:r>
              <a:rPr lang="en-US" sz="2800" b="0" dirty="0">
                <a:cs typeface="Segoe UI Semibold" panose="020B0702040204020203" pitchFamily="34" charset="0"/>
              </a:rPr>
              <a:t>Administrative Rule</a:t>
            </a:r>
          </a:p>
          <a:p>
            <a:pPr algn="ctr"/>
            <a:r>
              <a:rPr lang="en-US" sz="2800" b="0" dirty="0">
                <a:latin typeface="Segoe UI Semibold" panose="020B0702040204020203" pitchFamily="34" charset="0"/>
                <a:cs typeface="Segoe UI Semibold" panose="020B0702040204020203" pitchFamily="34" charset="0"/>
                <a:hlinkClick r:id="rId6"/>
              </a:rPr>
              <a:t>Chapter 392-401 WAC</a:t>
            </a:r>
            <a:endParaRPr lang="en-US" sz="2800" b="0" dirty="0">
              <a:latin typeface="Segoe UI Semibold" panose="020B0702040204020203" pitchFamily="34" charset="0"/>
              <a:cs typeface="Segoe UI Semibold" panose="020B0702040204020203" pitchFamily="34" charset="0"/>
            </a:endParaRPr>
          </a:p>
          <a:p>
            <a:pPr algn="ctr"/>
            <a:r>
              <a:rPr lang="en-US" sz="2800" b="0" dirty="0">
                <a:cs typeface="Segoe UI Semibold" panose="020B0702040204020203" pitchFamily="34" charset="0"/>
              </a:rPr>
              <a:t>OSPI</a:t>
            </a:r>
          </a:p>
        </p:txBody>
      </p:sp>
      <p:pic>
        <p:nvPicPr>
          <p:cNvPr id="12" name="Content Placeholder 11" descr="Document with solid fill">
            <a:extLst>
              <a:ext uri="{FF2B5EF4-FFF2-40B4-BE49-F238E27FC236}">
                <a16:creationId xmlns:a16="http://schemas.microsoft.com/office/drawing/2014/main" id="{5B725907-A20A-654E-CCF6-F3EA475F69FF}"/>
              </a:ext>
            </a:extLst>
          </p:cNvPr>
          <p:cNvPicPr>
            <a:picLocks noGrp="1" noChangeAspect="1"/>
          </p:cNvPicPr>
          <p:nvPr>
            <p:ph sz="quarter" idx="4"/>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9570489" y="1939531"/>
            <a:ext cx="2458732" cy="2359152"/>
          </a:xfrm>
        </p:spPr>
      </p:pic>
      <p:sp>
        <p:nvSpPr>
          <p:cNvPr id="8" name="Content Placeholder 3">
            <a:extLst>
              <a:ext uri="{FF2B5EF4-FFF2-40B4-BE49-F238E27FC236}">
                <a16:creationId xmlns:a16="http://schemas.microsoft.com/office/drawing/2014/main" id="{9F3FE3DF-6C84-F049-B620-6EC590C9C6D5}"/>
              </a:ext>
              <a:ext uri="{C183D7F6-B498-43B3-948B-1728B52AA6E4}">
                <adec:decorative xmlns:adec="http://schemas.microsoft.com/office/drawing/2017/decorative" val="1"/>
              </a:ext>
            </a:extLst>
          </p:cNvPr>
          <p:cNvSpPr txBox="1">
            <a:spLocks/>
          </p:cNvSpPr>
          <p:nvPr/>
        </p:nvSpPr>
        <p:spPr>
          <a:xfrm>
            <a:off x="8390626" y="3564833"/>
            <a:ext cx="3448050" cy="2487623"/>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Segoe UI" panose="020B0502040204020203" pitchFamily="34" charset="0"/>
              <a:ea typeface="+mn-ea"/>
              <a:cs typeface="+mn-cs"/>
            </a:endParaRPr>
          </a:p>
        </p:txBody>
      </p:sp>
      <p:sp>
        <p:nvSpPr>
          <p:cNvPr id="37" name="TextBox 36">
            <a:extLst>
              <a:ext uri="{FF2B5EF4-FFF2-40B4-BE49-F238E27FC236}">
                <a16:creationId xmlns:a16="http://schemas.microsoft.com/office/drawing/2014/main" id="{B5026B46-28FA-D988-8CD7-02306E7B58CC}"/>
              </a:ext>
            </a:extLst>
          </p:cNvPr>
          <p:cNvSpPr txBox="1"/>
          <p:nvPr/>
        </p:nvSpPr>
        <p:spPr>
          <a:xfrm>
            <a:off x="5833330" y="5544624"/>
            <a:ext cx="6195891" cy="1015663"/>
          </a:xfrm>
          <a:prstGeom prst="rect">
            <a:avLst/>
          </a:prstGeom>
          <a:noFill/>
        </p:spPr>
        <p:txBody>
          <a:bodyPr wrap="square" rtlCol="0">
            <a:spAutoFit/>
          </a:bodyPr>
          <a:lstStyle/>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9"/>
              </a:rPr>
              <a:t>Elementary Attendance &amp; Truancy Required Steps</a:t>
            </a:r>
            <a:endParaRPr kumimoji="0" lang="en-US" sz="20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endParaRPr>
          </a:p>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10"/>
              </a:rPr>
              <a:t>Secondary Attendance &amp; Truancy Required Steps</a:t>
            </a:r>
            <a:endPar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endParaRPr>
          </a:p>
          <a:p>
            <a:pPr marL="109538" marR="0" lvl="0" indent="-109538"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0967B6"/>
                </a:solidFill>
                <a:effectLst/>
                <a:uLnTx/>
                <a:uFillTx/>
                <a:latin typeface="Segoe UI" panose="020B0502040204020203" pitchFamily="34" charset="0"/>
                <a:ea typeface="+mn-ea"/>
                <a:cs typeface="Segoe UI" panose="020B0502040204020203" pitchFamily="34" charset="0"/>
                <a:hlinkClick r:id="rId11"/>
              </a:rPr>
              <a:t>Truancy screener guidance</a:t>
            </a:r>
            <a:r>
              <a:rPr kumimoji="0" lang="en-US" sz="20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hlinkClick r:id="rId11"/>
              </a:rPr>
              <a:t> </a:t>
            </a:r>
            <a:endParaRPr kumimoji="0" lang="en-US" sz="2000" b="0" i="0" u="none" strike="noStrike" kern="1200" cap="none" spc="0" normalizeH="0" baseline="0" noProof="0" dirty="0">
              <a:ln>
                <a:noFill/>
              </a:ln>
              <a:solidFill>
                <a:srgbClr val="49473B"/>
              </a:solidFill>
              <a:effectLst/>
              <a:uLnTx/>
              <a:uFillTx/>
              <a:latin typeface="Segoe UI" panose="020B0502040204020203" pitchFamily="34" charset="0"/>
              <a:ea typeface="+mn-ea"/>
              <a:cs typeface="Segoe UI" panose="020B0502040204020203" pitchFamily="34" charset="0"/>
            </a:endParaRPr>
          </a:p>
        </p:txBody>
      </p:sp>
      <p:pic>
        <p:nvPicPr>
          <p:cNvPr id="4" name="Picture 3" descr="The OSPI Logo ">
            <a:extLst>
              <a:ext uri="{FF2B5EF4-FFF2-40B4-BE49-F238E27FC236}">
                <a16:creationId xmlns:a16="http://schemas.microsoft.com/office/drawing/2014/main" id="{6AC1A856-7180-7F1C-25FC-05E7411FF167}"/>
              </a:ext>
            </a:extLst>
          </p:cNvPr>
          <p:cNvPicPr>
            <a:picLocks noChangeAspect="1"/>
          </p:cNvPicPr>
          <p:nvPr/>
        </p:nvPicPr>
        <p:blipFill>
          <a:blip r:embed="rId12"/>
          <a:stretch>
            <a:fillRect/>
          </a:stretch>
        </p:blipFill>
        <p:spPr>
          <a:xfrm>
            <a:off x="640766" y="5544624"/>
            <a:ext cx="3248025" cy="857250"/>
          </a:xfrm>
          <a:prstGeom prst="rect">
            <a:avLst/>
          </a:prstGeom>
        </p:spPr>
      </p:pic>
    </p:spTree>
    <p:extLst>
      <p:ext uri="{BB962C8B-B14F-4D97-AF65-F5344CB8AC3E}">
        <p14:creationId xmlns:p14="http://schemas.microsoft.com/office/powerpoint/2010/main" val="383341020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A516DF08-9252-5383-0C5A-07FDA7D5F8EE}"/>
              </a:ext>
            </a:extLst>
          </p:cNvPr>
          <p:cNvSpPr>
            <a:spLocks noGrp="1"/>
          </p:cNvSpPr>
          <p:nvPr>
            <p:ph type="title"/>
          </p:nvPr>
        </p:nvSpPr>
        <p:spPr>
          <a:xfrm>
            <a:off x="1371597" y="348865"/>
            <a:ext cx="10044023" cy="877729"/>
          </a:xfrm>
        </p:spPr>
        <p:txBody>
          <a:bodyPr anchor="ctr">
            <a:normAutofit/>
          </a:bodyPr>
          <a:lstStyle/>
          <a:p>
            <a:r>
              <a:rPr lang="en-US" sz="4000">
                <a:solidFill>
                  <a:srgbClr val="FFFFFF"/>
                </a:solidFill>
              </a:rPr>
              <a:t>Everything else is local control</a:t>
            </a:r>
          </a:p>
        </p:txBody>
      </p:sp>
      <p:sp>
        <p:nvSpPr>
          <p:cNvPr id="3" name="Content Placeholder 2">
            <a:extLst>
              <a:ext uri="{FF2B5EF4-FFF2-40B4-BE49-F238E27FC236}">
                <a16:creationId xmlns:a16="http://schemas.microsoft.com/office/drawing/2014/main" id="{8992FEDC-A830-E348-8917-F36D8A9535C5}"/>
              </a:ext>
            </a:extLst>
          </p:cNvPr>
          <p:cNvSpPr>
            <a:spLocks/>
          </p:cNvSpPr>
          <p:nvPr/>
        </p:nvSpPr>
        <p:spPr>
          <a:xfrm>
            <a:off x="967370" y="2237989"/>
            <a:ext cx="6229070" cy="4067395"/>
          </a:xfrm>
          <a:prstGeom prst="rect">
            <a:avLst/>
          </a:prstGeom>
        </p:spPr>
        <p:txBody>
          <a:bodyPr/>
          <a:lstStyle/>
          <a:p>
            <a:pPr defTabSz="841248">
              <a:lnSpc>
                <a:spcPct val="108000"/>
              </a:lnSpc>
              <a:spcAft>
                <a:spcPts val="552"/>
              </a:spcAft>
            </a:pPr>
            <a:r>
              <a:rPr lang="en-US" sz="2400" kern="1200" dirty="0">
                <a:solidFill>
                  <a:schemeClr val="tx1"/>
                </a:solidFill>
                <a:latin typeface="+mn-lt"/>
                <a:ea typeface="+mn-ea"/>
                <a:cs typeface="+mn-cs"/>
              </a:rPr>
              <a:t>If it’s a requirement, we will use language like “must”</a:t>
            </a:r>
          </a:p>
          <a:p>
            <a:pPr defTabSz="841248">
              <a:lnSpc>
                <a:spcPct val="108000"/>
              </a:lnSpc>
              <a:spcAft>
                <a:spcPts val="552"/>
              </a:spcAft>
            </a:pPr>
            <a:r>
              <a:rPr lang="en-US" sz="2400" kern="1200" dirty="0">
                <a:solidFill>
                  <a:schemeClr val="tx1"/>
                </a:solidFill>
                <a:latin typeface="+mn-lt"/>
                <a:ea typeface="+mn-ea"/>
                <a:cs typeface="+mn-cs"/>
              </a:rPr>
              <a:t>If it’s not in statute or rule, it’s a recommendation</a:t>
            </a:r>
          </a:p>
          <a:p>
            <a:pPr defTabSz="841248">
              <a:lnSpc>
                <a:spcPct val="108000"/>
              </a:lnSpc>
              <a:spcAft>
                <a:spcPts val="552"/>
              </a:spcAft>
            </a:pPr>
            <a:r>
              <a:rPr lang="en-US" sz="2400" kern="1200" dirty="0">
                <a:solidFill>
                  <a:schemeClr val="tx1"/>
                </a:solidFill>
                <a:latin typeface="+mn-lt"/>
                <a:ea typeface="+mn-ea"/>
                <a:cs typeface="+mn-cs"/>
              </a:rPr>
              <a:t>WSSDA model board policy can be adopted and altered by your Board</a:t>
            </a:r>
          </a:p>
          <a:p>
            <a:pPr defTabSz="841248">
              <a:lnSpc>
                <a:spcPct val="108000"/>
              </a:lnSpc>
              <a:spcAft>
                <a:spcPts val="552"/>
              </a:spcAft>
            </a:pPr>
            <a:r>
              <a:rPr lang="en-US" sz="2400" kern="1200" dirty="0">
                <a:solidFill>
                  <a:schemeClr val="tx1"/>
                </a:solidFill>
                <a:latin typeface="+mn-lt"/>
                <a:ea typeface="+mn-ea"/>
                <a:cs typeface="+mn-cs"/>
              </a:rPr>
              <a:t>There’s a lot of practice that isn’t covered by any of these</a:t>
            </a:r>
            <a:endParaRPr lang="en-US" sz="2400" dirty="0"/>
          </a:p>
        </p:txBody>
      </p:sp>
      <p:sp>
        <p:nvSpPr>
          <p:cNvPr id="4" name="Rectangle: Rounded Corners 3">
            <a:extLst>
              <a:ext uri="{FF2B5EF4-FFF2-40B4-BE49-F238E27FC236}">
                <a16:creationId xmlns:a16="http://schemas.microsoft.com/office/drawing/2014/main" id="{64AC5011-B806-A4DC-FE98-957D3802F15E}"/>
              </a:ext>
            </a:extLst>
          </p:cNvPr>
          <p:cNvSpPr/>
          <p:nvPr/>
        </p:nvSpPr>
        <p:spPr>
          <a:xfrm>
            <a:off x="7196440" y="2112579"/>
            <a:ext cx="4052130" cy="406739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defTabSz="841248">
              <a:spcAft>
                <a:spcPts val="600"/>
              </a:spcAft>
              <a:defRPr/>
            </a:pPr>
            <a:r>
              <a:rPr lang="en-US" sz="2944" kern="1200" dirty="0">
                <a:solidFill>
                  <a:schemeClr val="bg1"/>
                </a:solidFill>
                <a:latin typeface="Aptos" panose="02110004020202020204"/>
                <a:ea typeface="+mn-ea"/>
                <a:cs typeface="+mn-cs"/>
              </a:rPr>
              <a:t>For example:</a:t>
            </a:r>
          </a:p>
          <a:p>
            <a:pPr marL="525780" indent="-525780" defTabSz="841248">
              <a:spcAft>
                <a:spcPts val="600"/>
              </a:spcAft>
              <a:buFont typeface="Arial" panose="020B0604020202020204" pitchFamily="34" charset="0"/>
              <a:buChar char="•"/>
              <a:defRPr/>
            </a:pPr>
            <a:r>
              <a:rPr lang="en-US" sz="2944" kern="1200" dirty="0">
                <a:solidFill>
                  <a:schemeClr val="bg1"/>
                </a:solidFill>
                <a:latin typeface="Aptos" panose="02110004020202020204"/>
                <a:ea typeface="+mn-ea"/>
                <a:cs typeface="+mn-cs"/>
              </a:rPr>
              <a:t>Withdrawing students</a:t>
            </a:r>
          </a:p>
          <a:p>
            <a:pPr marL="525780" indent="-525780" defTabSz="841248">
              <a:spcAft>
                <a:spcPts val="600"/>
              </a:spcAft>
              <a:buFont typeface="Arial" panose="020B0604020202020204" pitchFamily="34" charset="0"/>
              <a:buChar char="•"/>
              <a:defRPr/>
            </a:pPr>
            <a:r>
              <a:rPr lang="en-US" sz="2944" kern="1200" dirty="0">
                <a:solidFill>
                  <a:schemeClr val="bg1"/>
                </a:solidFill>
                <a:latin typeface="Aptos" panose="02110004020202020204"/>
                <a:ea typeface="+mn-ea"/>
                <a:cs typeface="+mn-cs"/>
              </a:rPr>
              <a:t>Tardies</a:t>
            </a:r>
          </a:p>
          <a:p>
            <a:pPr marL="525780" indent="-525780" defTabSz="841248">
              <a:spcAft>
                <a:spcPts val="600"/>
              </a:spcAft>
              <a:buFont typeface="Arial" panose="020B0604020202020204" pitchFamily="34" charset="0"/>
              <a:buChar char="•"/>
              <a:defRPr/>
            </a:pPr>
            <a:r>
              <a:rPr lang="en-US" sz="2944" kern="1200" dirty="0">
                <a:solidFill>
                  <a:schemeClr val="bg1"/>
                </a:solidFill>
                <a:latin typeface="Aptos" panose="02110004020202020204"/>
                <a:ea typeface="+mn-ea"/>
                <a:cs typeface="+mn-cs"/>
              </a:rPr>
              <a:t>Makeup work</a:t>
            </a:r>
          </a:p>
          <a:p>
            <a:pPr marL="525780" indent="-525780" defTabSz="841248">
              <a:spcAft>
                <a:spcPts val="600"/>
              </a:spcAft>
              <a:buFont typeface="Arial" panose="020B0604020202020204" pitchFamily="34" charset="0"/>
              <a:buChar char="•"/>
              <a:defRPr/>
            </a:pPr>
            <a:r>
              <a:rPr lang="en-US" sz="2944" kern="1200" dirty="0">
                <a:solidFill>
                  <a:schemeClr val="bg1"/>
                </a:solidFill>
                <a:latin typeface="Aptos" panose="02110004020202020204"/>
                <a:ea typeface="+mn-ea"/>
                <a:cs typeface="+mn-cs"/>
              </a:rPr>
              <a:t>Responses to excused absences</a:t>
            </a:r>
            <a:endParaRPr kumimoji="0" lang="en-US" sz="3200" b="0" i="0" u="none" strike="noStrike" kern="1200" cap="none" spc="0" normalizeH="0" baseline="0" noProof="0" dirty="0">
              <a:ln>
                <a:noFill/>
              </a:ln>
              <a:solidFill>
                <a:schemeClr val="bg1"/>
              </a:solidFill>
              <a:effectLst/>
              <a:uLnTx/>
              <a:uFillTx/>
              <a:latin typeface="Aptos" panose="02110004020202020204"/>
              <a:ea typeface="+mn-ea"/>
              <a:cs typeface="+mn-cs"/>
            </a:endParaRPr>
          </a:p>
        </p:txBody>
      </p:sp>
    </p:spTree>
    <p:extLst>
      <p:ext uri="{BB962C8B-B14F-4D97-AF65-F5344CB8AC3E}">
        <p14:creationId xmlns:p14="http://schemas.microsoft.com/office/powerpoint/2010/main" val="24446371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6E6A2BB7-35E8-4D08-B27E-D87AFC706C57}"/>
              </a:ext>
            </a:extLst>
          </p:cNvPr>
          <p:cNvSpPr>
            <a:spLocks noGrp="1"/>
          </p:cNvSpPr>
          <p:nvPr>
            <p:ph type="title" idx="4294967295"/>
          </p:nvPr>
        </p:nvSpPr>
        <p:spPr>
          <a:xfrm>
            <a:off x="1371597" y="348865"/>
            <a:ext cx="10044023" cy="877729"/>
          </a:xfrm>
        </p:spPr>
        <p:txBody>
          <a:bodyPr vert="horz" lIns="91440" tIns="45720" rIns="91440" bIns="45720" rtlCol="0" anchor="ctr">
            <a:normAutofit/>
          </a:bodyPr>
          <a:lstStyle/>
          <a:p>
            <a:r>
              <a:rPr lang="en-US" sz="2800" kern="1200">
                <a:solidFill>
                  <a:srgbClr val="FFFFFF"/>
                </a:solidFill>
                <a:latin typeface="+mj-lt"/>
                <a:ea typeface="+mj-ea"/>
                <a:cs typeface="+mj-cs"/>
              </a:rPr>
              <a:t>Hot topic: </a:t>
            </a:r>
            <a:br>
              <a:rPr lang="en-US" sz="2800" kern="1200">
                <a:solidFill>
                  <a:srgbClr val="FFFFFF"/>
                </a:solidFill>
                <a:latin typeface="+mj-lt"/>
                <a:ea typeface="+mj-ea"/>
                <a:cs typeface="+mj-cs"/>
              </a:rPr>
            </a:br>
            <a:r>
              <a:rPr lang="en-US" sz="2800" kern="1200">
                <a:solidFill>
                  <a:srgbClr val="FFFFFF"/>
                </a:solidFill>
                <a:latin typeface="+mj-lt"/>
                <a:ea typeface="+mj-ea"/>
                <a:cs typeface="+mj-cs"/>
              </a:rPr>
              <a:t>Excessive Excused Absences</a:t>
            </a:r>
          </a:p>
        </p:txBody>
      </p:sp>
      <p:sp>
        <p:nvSpPr>
          <p:cNvPr id="3" name="Content Placeholder 2">
            <a:extLst>
              <a:ext uri="{FF2B5EF4-FFF2-40B4-BE49-F238E27FC236}">
                <a16:creationId xmlns:a16="http://schemas.microsoft.com/office/drawing/2014/main" id="{5964175D-8745-50F6-C5F1-AD47B9C7FA52}"/>
              </a:ext>
            </a:extLst>
          </p:cNvPr>
          <p:cNvSpPr>
            <a:spLocks/>
          </p:cNvSpPr>
          <p:nvPr/>
        </p:nvSpPr>
        <p:spPr>
          <a:xfrm>
            <a:off x="5784574" y="1719470"/>
            <a:ext cx="6082748" cy="4860233"/>
          </a:xfrm>
          <a:prstGeom prst="rect">
            <a:avLst/>
          </a:prstGeom>
        </p:spPr>
        <p:txBody>
          <a:bodyPr vert="horz" lIns="91440" tIns="45720" rIns="91440" bIns="45720" rtlCol="0">
            <a:normAutofit/>
          </a:bodyPr>
          <a:lstStyle/>
          <a:p>
            <a:pPr algn="ctr" defTabSz="594360">
              <a:spcAft>
                <a:spcPts val="780"/>
              </a:spcAft>
            </a:pPr>
            <a:r>
              <a:rPr lang="en-US" sz="2400" kern="1200">
                <a:solidFill>
                  <a:schemeClr val="tx1"/>
                </a:solidFill>
                <a:latin typeface="Segoe UI Semibold" panose="020B0702040204020203" pitchFamily="34" charset="0"/>
                <a:ea typeface="+mn-ea"/>
                <a:cs typeface="Segoe UI Semibold" panose="020B0702040204020203" pitchFamily="34" charset="0"/>
              </a:rPr>
              <a:t>Districts have authority to create policies addressing excused absences.</a:t>
            </a:r>
            <a:endParaRPr lang="en-US" sz="2400" kern="1200">
              <a:solidFill>
                <a:schemeClr val="tx1"/>
              </a:solidFill>
              <a:ea typeface="+mn-ea"/>
            </a:endParaRPr>
          </a:p>
          <a:p>
            <a:pPr algn="ctr" defTabSz="594360"/>
            <a:r>
              <a:rPr lang="en-US" sz="2400" u="sng" kern="1200">
                <a:solidFill>
                  <a:schemeClr val="tx1"/>
                </a:solidFill>
                <a:ea typeface="+mn-ea"/>
              </a:rPr>
              <a:t>Recommendations: </a:t>
            </a:r>
          </a:p>
          <a:p>
            <a:pPr marL="543719" lvl="1" indent="-285750" defTabSz="594360">
              <a:lnSpc>
                <a:spcPct val="108000"/>
              </a:lnSpc>
              <a:buFont typeface="Arial" panose="020B0604020202020204" pitchFamily="34" charset="0"/>
              <a:buChar char="•"/>
            </a:pPr>
            <a:r>
              <a:rPr lang="en-US" sz="2000" kern="1200">
                <a:solidFill>
                  <a:schemeClr val="tx1"/>
                </a:solidFill>
              </a:rPr>
              <a:t>Does not solely place responsibility on the students (e.g. Dr.’s note after 15 excused absences)</a:t>
            </a:r>
          </a:p>
          <a:p>
            <a:pPr marL="543719" lvl="1" indent="-285750" defTabSz="594360">
              <a:lnSpc>
                <a:spcPct val="108000"/>
              </a:lnSpc>
              <a:buFont typeface="Arial" panose="020B0604020202020204" pitchFamily="34" charset="0"/>
              <a:buChar char="•"/>
            </a:pPr>
            <a:r>
              <a:rPr lang="en-US" sz="2000" kern="1200">
                <a:solidFill>
                  <a:schemeClr val="tx1"/>
                </a:solidFill>
              </a:rPr>
              <a:t>District actions and interventions that seek to understand barriers and provide support</a:t>
            </a:r>
          </a:p>
          <a:p>
            <a:pPr marL="543719" lvl="1" indent="-285750" defTabSz="594360">
              <a:lnSpc>
                <a:spcPct val="108000"/>
              </a:lnSpc>
              <a:buFont typeface="Arial" panose="020B0604020202020204" pitchFamily="34" charset="0"/>
              <a:buChar char="•"/>
            </a:pPr>
            <a:r>
              <a:rPr lang="en-US" sz="2000" kern="1200">
                <a:solidFill>
                  <a:schemeClr val="tx1"/>
                </a:solidFill>
              </a:rPr>
              <a:t>Consider truancy only after made reasonable effort to address excused absences (or there’s valid reasons for continued absences.)</a:t>
            </a:r>
            <a:endParaRPr lang="en-US" sz="2000"/>
          </a:p>
        </p:txBody>
      </p:sp>
      <p:sp>
        <p:nvSpPr>
          <p:cNvPr id="4" name="TextBox 3">
            <a:extLst>
              <a:ext uri="{FF2B5EF4-FFF2-40B4-BE49-F238E27FC236}">
                <a16:creationId xmlns:a16="http://schemas.microsoft.com/office/drawing/2014/main" id="{F3AFA561-B682-6F68-9592-B08D7702556B}"/>
              </a:ext>
            </a:extLst>
          </p:cNvPr>
          <p:cNvSpPr txBox="1"/>
          <p:nvPr/>
        </p:nvSpPr>
        <p:spPr>
          <a:xfrm>
            <a:off x="2502527" y="5531385"/>
            <a:ext cx="2823497" cy="348448"/>
          </a:xfrm>
          <a:prstGeom prst="rect">
            <a:avLst/>
          </a:prstGeom>
        </p:spPr>
        <p:txBody>
          <a:bodyPr vert="horz" lIns="91440" tIns="45720" rIns="91440" bIns="45720" rtlCol="0">
            <a:normAutofit fontScale="70000" lnSpcReduction="20000"/>
          </a:bodyPr>
          <a:lstStyle/>
          <a:p>
            <a:pPr defTabSz="594360">
              <a:lnSpc>
                <a:spcPct val="90000"/>
              </a:lnSpc>
              <a:spcBef>
                <a:spcPts val="650"/>
              </a:spcBef>
              <a:defRPr/>
            </a:pPr>
            <a:r>
              <a:rPr lang="en-US" sz="1700" kern="1200">
                <a:solidFill>
                  <a:prstClr val="black"/>
                </a:solidFill>
                <a:latin typeface="Aptos" panose="02110004020202020204"/>
                <a:ea typeface="+mn-ea"/>
                <a:cs typeface="+mn-cs"/>
              </a:rPr>
              <a:t>Resource: </a:t>
            </a:r>
            <a:r>
              <a:rPr lang="en-US" sz="1700" kern="1200">
                <a:solidFill>
                  <a:prstClr val="black"/>
                </a:solidFill>
                <a:latin typeface="Aptos" panose="02110004020202020204"/>
                <a:ea typeface="+mn-ea"/>
                <a:cs typeface="+mn-cs"/>
                <a:hlinkClick r:id="rId3"/>
              </a:rPr>
              <a:t>Attendance &amp; Truancy FAQ</a:t>
            </a:r>
            <a:endParaRPr kumimoji="0" lang="en-US" sz="1700" b="0" i="0" u="none" strike="noStrike" kern="1200" cap="none" spc="0" normalizeH="0" baseline="0" noProof="0">
              <a:ln>
                <a:noFill/>
              </a:ln>
              <a:solidFill>
                <a:prstClr val="black"/>
              </a:solidFill>
              <a:effectLst/>
              <a:uLnTx/>
              <a:uFillTx/>
              <a:latin typeface="Aptos" panose="02110004020202020204"/>
              <a:ea typeface="+mn-ea"/>
              <a:cs typeface="+mn-cs"/>
            </a:endParaRPr>
          </a:p>
        </p:txBody>
      </p:sp>
      <p:pic>
        <p:nvPicPr>
          <p:cNvPr id="6" name="Picture 5" descr="People in a classroom">
            <a:extLst>
              <a:ext uri="{FF2B5EF4-FFF2-40B4-BE49-F238E27FC236}">
                <a16:creationId xmlns:a16="http://schemas.microsoft.com/office/drawing/2014/main" id="{12A6A51E-F946-254B-BCB8-FAFCF672F016}"/>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9254" t="27309" r="13061"/>
          <a:stretch/>
        </p:blipFill>
        <p:spPr>
          <a:xfrm>
            <a:off x="2260580" y="3445314"/>
            <a:ext cx="3065444" cy="1912270"/>
          </a:xfrm>
          <a:prstGeom prst="rect">
            <a:avLst/>
          </a:prstGeom>
        </p:spPr>
      </p:pic>
    </p:spTree>
    <p:extLst>
      <p:ext uri="{BB962C8B-B14F-4D97-AF65-F5344CB8AC3E}">
        <p14:creationId xmlns:p14="http://schemas.microsoft.com/office/powerpoint/2010/main" val="2330011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b="1" kern="1200">
                <a:solidFill>
                  <a:srgbClr val="FFFFFF"/>
                </a:solidFill>
                <a:latin typeface="+mj-lt"/>
                <a:ea typeface="+mj-ea"/>
                <a:cs typeface="+mj-cs"/>
              </a:rPr>
              <a:t>Policies &amp; Procedures</a:t>
            </a:r>
          </a:p>
        </p:txBody>
      </p:sp>
    </p:spTree>
    <p:extLst>
      <p:ext uri="{BB962C8B-B14F-4D97-AF65-F5344CB8AC3E}">
        <p14:creationId xmlns:p14="http://schemas.microsoft.com/office/powerpoint/2010/main" val="63480124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371599" y="294538"/>
            <a:ext cx="9895951" cy="1033669"/>
          </a:xfrm>
        </p:spPr>
        <p:txBody>
          <a:bodyPr>
            <a:normAutofit/>
          </a:bodyPr>
          <a:lstStyle/>
          <a:p>
            <a:r>
              <a:rPr lang="en-US" sz="3400" b="1">
                <a:solidFill>
                  <a:srgbClr val="FFFFFF"/>
                </a:solidFill>
              </a:rPr>
              <a:t>What does OSPI say about Excused vs. Unexcused?</a:t>
            </a:r>
          </a:p>
        </p:txBody>
      </p:sp>
      <p:sp>
        <p:nvSpPr>
          <p:cNvPr id="3" name="Content Placeholder 2"/>
          <p:cNvSpPr>
            <a:spLocks noGrp="1"/>
          </p:cNvSpPr>
          <p:nvPr>
            <p:ph idx="1"/>
          </p:nvPr>
        </p:nvSpPr>
        <p:spPr>
          <a:xfrm>
            <a:off x="1371599" y="2318197"/>
            <a:ext cx="9724031" cy="3683358"/>
          </a:xfrm>
        </p:spPr>
        <p:txBody>
          <a:bodyPr anchor="ctr">
            <a:normAutofit/>
          </a:bodyPr>
          <a:lstStyle/>
          <a:p>
            <a:pPr marL="0" indent="0">
              <a:buNone/>
            </a:pPr>
            <a:r>
              <a:rPr lang="en-US" dirty="0"/>
              <a:t>WAC 392-401 – Absences</a:t>
            </a:r>
          </a:p>
          <a:p>
            <a:endParaRPr lang="en-US" dirty="0"/>
          </a:p>
          <a:p>
            <a:pPr lvl="1"/>
            <a:r>
              <a:rPr lang="en-US" sz="2800" dirty="0"/>
              <a:t>Sets the floor of what should be considered excused</a:t>
            </a:r>
          </a:p>
          <a:p>
            <a:pPr lvl="1"/>
            <a:r>
              <a:rPr lang="en-US" sz="2800" dirty="0"/>
              <a:t>Districts have considerable flexibility to operationalize</a:t>
            </a:r>
          </a:p>
          <a:p>
            <a:endParaRPr lang="en-US" sz="2000" dirty="0"/>
          </a:p>
        </p:txBody>
      </p:sp>
      <p:pic>
        <p:nvPicPr>
          <p:cNvPr id="5" name="Picture 4" descr="The OSPI Logo ">
            <a:extLst>
              <a:ext uri="{FF2B5EF4-FFF2-40B4-BE49-F238E27FC236}">
                <a16:creationId xmlns:a16="http://schemas.microsoft.com/office/drawing/2014/main" id="{05DB1586-DAA1-7ED9-6604-19BF980FC853}"/>
              </a:ext>
            </a:extLst>
          </p:cNvPr>
          <p:cNvPicPr>
            <a:picLocks noChangeAspect="1"/>
          </p:cNvPicPr>
          <p:nvPr/>
        </p:nvPicPr>
        <p:blipFill>
          <a:blip r:embed="rId3"/>
          <a:stretch>
            <a:fillRect/>
          </a:stretch>
        </p:blipFill>
        <p:spPr>
          <a:xfrm>
            <a:off x="459350" y="5703392"/>
            <a:ext cx="3248025" cy="857250"/>
          </a:xfrm>
          <a:prstGeom prst="rect">
            <a:avLst/>
          </a:prstGeom>
        </p:spPr>
      </p:pic>
    </p:spTree>
    <p:extLst>
      <p:ext uri="{BB962C8B-B14F-4D97-AF65-F5344CB8AC3E}">
        <p14:creationId xmlns:p14="http://schemas.microsoft.com/office/powerpoint/2010/main" val="9383557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1371597" y="348865"/>
            <a:ext cx="10044023" cy="877729"/>
          </a:xfrm>
        </p:spPr>
        <p:txBody>
          <a:bodyPr anchor="ctr">
            <a:normAutofit/>
          </a:bodyPr>
          <a:lstStyle/>
          <a:p>
            <a:r>
              <a:rPr lang="en-US" sz="4000" b="1">
                <a:solidFill>
                  <a:srgbClr val="FFFFFF"/>
                </a:solidFill>
              </a:rPr>
              <a:t>Policies &amp; Procedures</a:t>
            </a:r>
          </a:p>
        </p:txBody>
      </p:sp>
      <p:graphicFrame>
        <p:nvGraphicFramePr>
          <p:cNvPr id="5" name="Content Placeholder 2" descr="Are they: consistent? Reasonable? Communicated effectively? Other considerations: Dr. Notes, process for students absent for 20 days, vacations &amp; other parent excused ">
            <a:extLst>
              <a:ext uri="{FF2B5EF4-FFF2-40B4-BE49-F238E27FC236}">
                <a16:creationId xmlns:a16="http://schemas.microsoft.com/office/drawing/2014/main" id="{78F11538-3DDE-2743-3C20-FD045E449FC7}"/>
              </a:ext>
            </a:extLst>
          </p:cNvPr>
          <p:cNvGraphicFramePr>
            <a:graphicFrameLocks noGrp="1"/>
          </p:cNvGraphicFramePr>
          <p:nvPr>
            <p:ph idx="1"/>
            <p:extLst>
              <p:ext uri="{D42A27DB-BD31-4B8C-83A1-F6EECF244321}">
                <p14:modId xmlns:p14="http://schemas.microsoft.com/office/powerpoint/2010/main" val="2088049978"/>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920452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5" name="Rectangle 4">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Freeform: Shape 12">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CC8A4F3-C688-5A2E-5CCE-3841F0E44F0F}"/>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Why are we focused on attendance?</a:t>
            </a:r>
          </a:p>
        </p:txBody>
      </p:sp>
      <p:sp>
        <p:nvSpPr>
          <p:cNvPr id="3" name="Text Placeholder 2">
            <a:extLst>
              <a:ext uri="{FF2B5EF4-FFF2-40B4-BE49-F238E27FC236}">
                <a16:creationId xmlns:a16="http://schemas.microsoft.com/office/drawing/2014/main" id="{A8B9827F-66EF-F49E-E7C9-B12251E57ACE}"/>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59477805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84897F-3A57-54A1-DDFC-8DAE79EB1065}"/>
              </a:ext>
            </a:extLst>
          </p:cNvPr>
          <p:cNvSpPr>
            <a:spLocks noGrp="1"/>
          </p:cNvSpPr>
          <p:nvPr>
            <p:ph type="title"/>
          </p:nvPr>
        </p:nvSpPr>
        <p:spPr>
          <a:xfrm>
            <a:off x="690034" y="641577"/>
            <a:ext cx="10801349" cy="1325563"/>
          </a:xfrm>
        </p:spPr>
        <p:txBody>
          <a:bodyPr anchor="ctr">
            <a:noAutofit/>
          </a:bodyPr>
          <a:lstStyle/>
          <a:p>
            <a:r>
              <a:rPr lang="en-US" sz="4000"/>
              <a:t>Parents/guardians and children have a legal responsibility to enroll in education and attend</a:t>
            </a:r>
          </a:p>
        </p:txBody>
      </p:sp>
      <p:graphicFrame>
        <p:nvGraphicFramePr>
          <p:cNvPr id="5" name="Content Placeholder 2" descr="Ages 8-18, Public, private or home-based instruction. With some exceptions. ">
            <a:extLst>
              <a:ext uri="{FF2B5EF4-FFF2-40B4-BE49-F238E27FC236}">
                <a16:creationId xmlns:a16="http://schemas.microsoft.com/office/drawing/2014/main" id="{96709634-0894-FC5D-FEB2-A5FA7DCABD04}"/>
              </a:ext>
            </a:extLst>
          </p:cNvPr>
          <p:cNvGraphicFramePr>
            <a:graphicFrameLocks noGrp="1"/>
          </p:cNvGraphicFramePr>
          <p:nvPr>
            <p:ph idx="1"/>
            <p:extLst>
              <p:ext uri="{D42A27DB-BD31-4B8C-83A1-F6EECF244321}">
                <p14:modId xmlns:p14="http://schemas.microsoft.com/office/powerpoint/2010/main" val="2030320238"/>
              </p:ext>
            </p:extLst>
          </p:nvPr>
        </p:nvGraphicFramePr>
        <p:xfrm>
          <a:off x="838200" y="1825625"/>
          <a:ext cx="10515600" cy="4255861"/>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E8F6003F-E4AC-10F1-D645-B1CAC9FD84A7}"/>
              </a:ext>
            </a:extLst>
          </p:cNvPr>
          <p:cNvSpPr txBox="1"/>
          <p:nvPr/>
        </p:nvSpPr>
        <p:spPr>
          <a:xfrm>
            <a:off x="8604174" y="5754758"/>
            <a:ext cx="2744305"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a:ln>
                  <a:noFill/>
                </a:ln>
                <a:solidFill>
                  <a:prstClr val="black"/>
                </a:solidFill>
                <a:effectLst/>
                <a:uLnTx/>
                <a:uFillTx/>
                <a:latin typeface="Segoe UI"/>
                <a:ea typeface="+mn-ea"/>
                <a:cs typeface="+mn-cs"/>
                <a:hlinkClick r:id="rId7"/>
              </a:rPr>
              <a:t>RCW 28A.225.010</a:t>
            </a:r>
            <a:endParaRPr kumimoji="0" lang="en-US" sz="2400" b="0" i="0" u="none" strike="noStrike" kern="1200" cap="none" spc="0" normalizeH="0" baseline="0" noProof="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268438352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1BEC5084-302E-8789-A256-EB2B06C46562}"/>
              </a:ext>
            </a:extLst>
          </p:cNvPr>
          <p:cNvSpPr txBox="1"/>
          <p:nvPr/>
        </p:nvSpPr>
        <p:spPr>
          <a:xfrm>
            <a:off x="1314824" y="735106"/>
            <a:ext cx="10053763" cy="29284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3400" kern="1200">
                <a:solidFill>
                  <a:srgbClr val="FFFFFF"/>
                </a:solidFill>
                <a:latin typeface="+mj-lt"/>
                <a:ea typeface="+mj-ea"/>
                <a:cs typeface="+mj-cs"/>
              </a:rPr>
              <a:t>Vision:</a:t>
            </a:r>
          </a:p>
          <a:p>
            <a:pPr>
              <a:lnSpc>
                <a:spcPct val="90000"/>
              </a:lnSpc>
              <a:spcBef>
                <a:spcPct val="0"/>
              </a:spcBef>
              <a:spcAft>
                <a:spcPts val="600"/>
              </a:spcAft>
            </a:pPr>
            <a:endParaRPr lang="en-US" sz="3400" kern="1200">
              <a:solidFill>
                <a:srgbClr val="FFFFFF"/>
              </a:solidFill>
              <a:latin typeface="+mj-lt"/>
              <a:ea typeface="+mj-ea"/>
              <a:cs typeface="+mj-cs"/>
            </a:endParaRPr>
          </a:p>
          <a:p>
            <a:pPr>
              <a:lnSpc>
                <a:spcPct val="90000"/>
              </a:lnSpc>
              <a:spcBef>
                <a:spcPct val="0"/>
              </a:spcBef>
              <a:spcAft>
                <a:spcPts val="600"/>
              </a:spcAft>
            </a:pPr>
            <a:r>
              <a:rPr lang="en-US" sz="3400" kern="1200">
                <a:solidFill>
                  <a:srgbClr val="FFFFFF"/>
                </a:solidFill>
                <a:latin typeface="+mj-lt"/>
                <a:ea typeface="+mj-ea"/>
                <a:cs typeface="+mj-cs"/>
              </a:rPr>
              <a:t>Mission:</a:t>
            </a:r>
          </a:p>
          <a:p>
            <a:pPr>
              <a:lnSpc>
                <a:spcPct val="90000"/>
              </a:lnSpc>
              <a:spcBef>
                <a:spcPct val="0"/>
              </a:spcBef>
              <a:spcAft>
                <a:spcPts val="600"/>
              </a:spcAft>
            </a:pPr>
            <a:endParaRPr lang="en-US" sz="3400" kern="1200">
              <a:solidFill>
                <a:srgbClr val="FFFFFF"/>
              </a:solidFill>
              <a:latin typeface="+mj-lt"/>
              <a:ea typeface="+mj-ea"/>
              <a:cs typeface="+mj-cs"/>
            </a:endParaRPr>
          </a:p>
          <a:p>
            <a:pPr>
              <a:lnSpc>
                <a:spcPct val="90000"/>
              </a:lnSpc>
              <a:spcBef>
                <a:spcPct val="0"/>
              </a:spcBef>
              <a:spcAft>
                <a:spcPts val="600"/>
              </a:spcAft>
            </a:pPr>
            <a:r>
              <a:rPr lang="en-US" sz="3400" kern="1200">
                <a:solidFill>
                  <a:srgbClr val="FFFFFF"/>
                </a:solidFill>
                <a:latin typeface="+mj-lt"/>
                <a:ea typeface="+mj-ea"/>
                <a:cs typeface="+mj-cs"/>
              </a:rPr>
              <a:t>Values:</a:t>
            </a:r>
          </a:p>
        </p:txBody>
      </p:sp>
      <p:sp>
        <p:nvSpPr>
          <p:cNvPr id="3" name="Title 2">
            <a:extLst>
              <a:ext uri="{FF2B5EF4-FFF2-40B4-BE49-F238E27FC236}">
                <a16:creationId xmlns:a16="http://schemas.microsoft.com/office/drawing/2014/main" id="{911E3A52-8581-6C96-6E7B-2767C44EFFB2}"/>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School district’s vision, mission, and values</a:t>
            </a:r>
          </a:p>
        </p:txBody>
      </p:sp>
    </p:spTree>
    <p:extLst>
      <p:ext uri="{BB962C8B-B14F-4D97-AF65-F5344CB8AC3E}">
        <p14:creationId xmlns:p14="http://schemas.microsoft.com/office/powerpoint/2010/main" val="381805009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BF8DEF-30E7-4E52-A331-B5297A72A5DD}"/>
              </a:ext>
            </a:extLst>
          </p:cNvPr>
          <p:cNvSpPr>
            <a:spLocks noGrp="1"/>
          </p:cNvSpPr>
          <p:nvPr>
            <p:ph type="title"/>
          </p:nvPr>
        </p:nvSpPr>
        <p:spPr/>
        <p:txBody>
          <a:bodyPr/>
          <a:lstStyle/>
          <a:p>
            <a:r>
              <a:rPr lang="en-US"/>
              <a:t>What is chronic absenteeism?</a:t>
            </a:r>
          </a:p>
        </p:txBody>
      </p:sp>
      <p:sp>
        <p:nvSpPr>
          <p:cNvPr id="3" name="Content Placeholder 2">
            <a:extLst>
              <a:ext uri="{FF2B5EF4-FFF2-40B4-BE49-F238E27FC236}">
                <a16:creationId xmlns:a16="http://schemas.microsoft.com/office/drawing/2014/main" id="{27B47925-6980-4717-8E7E-9907B0E261F3}"/>
              </a:ext>
            </a:extLst>
          </p:cNvPr>
          <p:cNvSpPr txBox="1">
            <a:spLocks/>
          </p:cNvSpPr>
          <p:nvPr/>
        </p:nvSpPr>
        <p:spPr>
          <a:xfrm>
            <a:off x="2718499" y="1821274"/>
            <a:ext cx="6355601" cy="645763"/>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40403D"/>
                </a:solidFill>
                <a:effectLst/>
                <a:uLnTx/>
                <a:uFillTx/>
                <a:latin typeface="Segoe UI"/>
                <a:ea typeface="+mn-ea"/>
                <a:cs typeface="+mn-cs"/>
              </a:rPr>
              <a:t>10% or more of school days</a:t>
            </a:r>
          </a:p>
        </p:txBody>
      </p:sp>
      <p:grpSp>
        <p:nvGrpSpPr>
          <p:cNvPr id="4" name="Group 3" title="excused plus unexcused equal chronic absenteeism">
            <a:extLst>
              <a:ext uri="{FF2B5EF4-FFF2-40B4-BE49-F238E27FC236}">
                <a16:creationId xmlns:a16="http://schemas.microsoft.com/office/drawing/2014/main" id="{203DAA74-7CE5-45C2-9C57-5FE6448A2494}"/>
              </a:ext>
            </a:extLst>
          </p:cNvPr>
          <p:cNvGrpSpPr/>
          <p:nvPr/>
        </p:nvGrpSpPr>
        <p:grpSpPr>
          <a:xfrm>
            <a:off x="1598725" y="2754998"/>
            <a:ext cx="8956924" cy="3192091"/>
            <a:chOff x="1209040" y="2889009"/>
            <a:chExt cx="6839498" cy="2556751"/>
          </a:xfrm>
        </p:grpSpPr>
        <p:sp>
          <p:nvSpPr>
            <p:cNvPr id="5" name="Freeform 12">
              <a:extLst>
                <a:ext uri="{FF2B5EF4-FFF2-40B4-BE49-F238E27FC236}">
                  <a16:creationId xmlns:a16="http://schemas.microsoft.com/office/drawing/2014/main" id="{ADDAC042-895F-4877-9C7D-FCDE8E77953A}"/>
                </a:ext>
              </a:extLst>
            </p:cNvPr>
            <p:cNvSpPr/>
            <p:nvPr/>
          </p:nvSpPr>
          <p:spPr>
            <a:xfrm>
              <a:off x="1209040" y="3692953"/>
              <a:ext cx="1574647" cy="1636175"/>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tx1">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Excused</a:t>
              </a:r>
            </a:p>
          </p:txBody>
        </p:sp>
        <p:sp>
          <p:nvSpPr>
            <p:cNvPr id="6" name="Freeform 14">
              <a:extLst>
                <a:ext uri="{FF2B5EF4-FFF2-40B4-BE49-F238E27FC236}">
                  <a16:creationId xmlns:a16="http://schemas.microsoft.com/office/drawing/2014/main" id="{89A24C5B-5C50-440C-A7EF-B2B7A0D96808}"/>
                </a:ext>
              </a:extLst>
            </p:cNvPr>
            <p:cNvSpPr/>
            <p:nvPr/>
          </p:nvSpPr>
          <p:spPr>
            <a:xfrm>
              <a:off x="2909787" y="4194262"/>
              <a:ext cx="525877" cy="633559"/>
            </a:xfrm>
            <a:custGeom>
              <a:avLst/>
              <a:gdLst>
                <a:gd name="connsiteX0" fmla="*/ 64682 w 487979"/>
                <a:gd name="connsiteY0" fmla="*/ 221616 h 558004"/>
                <a:gd name="connsiteX1" fmla="*/ 186603 w 487979"/>
                <a:gd name="connsiteY1" fmla="*/ 221616 h 558004"/>
                <a:gd name="connsiteX2" fmla="*/ 186603 w 487979"/>
                <a:gd name="connsiteY2" fmla="*/ 73963 h 558004"/>
                <a:gd name="connsiteX3" fmla="*/ 301376 w 487979"/>
                <a:gd name="connsiteY3" fmla="*/ 73963 h 558004"/>
                <a:gd name="connsiteX4" fmla="*/ 301376 w 487979"/>
                <a:gd name="connsiteY4" fmla="*/ 221616 h 558004"/>
                <a:gd name="connsiteX5" fmla="*/ 423297 w 487979"/>
                <a:gd name="connsiteY5" fmla="*/ 221616 h 558004"/>
                <a:gd name="connsiteX6" fmla="*/ 423297 w 487979"/>
                <a:gd name="connsiteY6" fmla="*/ 336388 h 558004"/>
                <a:gd name="connsiteX7" fmla="*/ 301376 w 487979"/>
                <a:gd name="connsiteY7" fmla="*/ 336388 h 558004"/>
                <a:gd name="connsiteX8" fmla="*/ 301376 w 487979"/>
                <a:gd name="connsiteY8" fmla="*/ 484041 h 558004"/>
                <a:gd name="connsiteX9" fmla="*/ 186603 w 487979"/>
                <a:gd name="connsiteY9" fmla="*/ 484041 h 558004"/>
                <a:gd name="connsiteX10" fmla="*/ 186603 w 487979"/>
                <a:gd name="connsiteY10" fmla="*/ 336388 h 558004"/>
                <a:gd name="connsiteX11" fmla="*/ 64682 w 487979"/>
                <a:gd name="connsiteY11" fmla="*/ 336388 h 558004"/>
                <a:gd name="connsiteX12" fmla="*/ 64682 w 487979"/>
                <a:gd name="connsiteY12" fmla="*/ 221616 h 5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979" h="558004">
                  <a:moveTo>
                    <a:pt x="64682" y="221616"/>
                  </a:moveTo>
                  <a:lnTo>
                    <a:pt x="186603" y="221616"/>
                  </a:lnTo>
                  <a:lnTo>
                    <a:pt x="186603" y="73963"/>
                  </a:lnTo>
                  <a:lnTo>
                    <a:pt x="301376" y="73963"/>
                  </a:lnTo>
                  <a:lnTo>
                    <a:pt x="301376" y="221616"/>
                  </a:lnTo>
                  <a:lnTo>
                    <a:pt x="423297" y="221616"/>
                  </a:lnTo>
                  <a:lnTo>
                    <a:pt x="423297" y="336388"/>
                  </a:lnTo>
                  <a:lnTo>
                    <a:pt x="301376" y="336388"/>
                  </a:lnTo>
                  <a:lnTo>
                    <a:pt x="301376" y="484041"/>
                  </a:lnTo>
                  <a:lnTo>
                    <a:pt x="186603" y="484041"/>
                  </a:lnTo>
                  <a:lnTo>
                    <a:pt x="186603" y="336388"/>
                  </a:lnTo>
                  <a:lnTo>
                    <a:pt x="64682" y="336388"/>
                  </a:lnTo>
                  <a:lnTo>
                    <a:pt x="64682" y="22161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4682" tIns="221616" rIns="64682" bIns="221616"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Freeform 15">
              <a:extLst>
                <a:ext uri="{FF2B5EF4-FFF2-40B4-BE49-F238E27FC236}">
                  <a16:creationId xmlns:a16="http://schemas.microsoft.com/office/drawing/2014/main" id="{6A6BC0EE-830D-4253-B8A6-52A5005013A8}"/>
                </a:ext>
              </a:extLst>
            </p:cNvPr>
            <p:cNvSpPr/>
            <p:nvPr/>
          </p:nvSpPr>
          <p:spPr>
            <a:xfrm>
              <a:off x="3540090" y="3692953"/>
              <a:ext cx="1574647" cy="1636175"/>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accent6">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srgbClr val="FFFFFF"/>
                  </a:solidFill>
                  <a:effectLst/>
                  <a:uLnTx/>
                  <a:uFillTx/>
                  <a:latin typeface="Calibri" panose="020F0502020204030204"/>
                  <a:ea typeface="+mn-ea"/>
                  <a:cs typeface="+mn-cs"/>
                </a:rPr>
                <a:t>Unexcused</a:t>
              </a:r>
            </a:p>
          </p:txBody>
        </p:sp>
        <p:sp>
          <p:nvSpPr>
            <p:cNvPr id="8" name="Freeform 16">
              <a:extLst>
                <a:ext uri="{FF2B5EF4-FFF2-40B4-BE49-F238E27FC236}">
                  <a16:creationId xmlns:a16="http://schemas.microsoft.com/office/drawing/2014/main" id="{49F8B8AB-F9E3-4260-86CD-22212DF861C8}"/>
                </a:ext>
              </a:extLst>
            </p:cNvPr>
            <p:cNvSpPr/>
            <p:nvPr/>
          </p:nvSpPr>
          <p:spPr>
            <a:xfrm>
              <a:off x="5640820" y="4186864"/>
              <a:ext cx="496929" cy="648353"/>
            </a:xfrm>
            <a:custGeom>
              <a:avLst/>
              <a:gdLst>
                <a:gd name="connsiteX0" fmla="*/ 46946 w 354174"/>
                <a:gd name="connsiteY0" fmla="*/ 117633 h 571034"/>
                <a:gd name="connsiteX1" fmla="*/ 307228 w 354174"/>
                <a:gd name="connsiteY1" fmla="*/ 117633 h 571034"/>
                <a:gd name="connsiteX2" fmla="*/ 307228 w 354174"/>
                <a:gd name="connsiteY2" fmla="*/ 251940 h 571034"/>
                <a:gd name="connsiteX3" fmla="*/ 46946 w 354174"/>
                <a:gd name="connsiteY3" fmla="*/ 251940 h 571034"/>
                <a:gd name="connsiteX4" fmla="*/ 46946 w 354174"/>
                <a:gd name="connsiteY4" fmla="*/ 117633 h 571034"/>
                <a:gd name="connsiteX5" fmla="*/ 46946 w 354174"/>
                <a:gd name="connsiteY5" fmla="*/ 319094 h 571034"/>
                <a:gd name="connsiteX6" fmla="*/ 307228 w 354174"/>
                <a:gd name="connsiteY6" fmla="*/ 319094 h 571034"/>
                <a:gd name="connsiteX7" fmla="*/ 307228 w 354174"/>
                <a:gd name="connsiteY7" fmla="*/ 453401 h 571034"/>
                <a:gd name="connsiteX8" fmla="*/ 46946 w 354174"/>
                <a:gd name="connsiteY8" fmla="*/ 453401 h 571034"/>
                <a:gd name="connsiteX9" fmla="*/ 46946 w 354174"/>
                <a:gd name="connsiteY9" fmla="*/ 319094 h 5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174" h="571034">
                  <a:moveTo>
                    <a:pt x="46946" y="117633"/>
                  </a:moveTo>
                  <a:lnTo>
                    <a:pt x="307228" y="117633"/>
                  </a:lnTo>
                  <a:lnTo>
                    <a:pt x="307228" y="251940"/>
                  </a:lnTo>
                  <a:lnTo>
                    <a:pt x="46946" y="251940"/>
                  </a:lnTo>
                  <a:lnTo>
                    <a:pt x="46946" y="117633"/>
                  </a:lnTo>
                  <a:close/>
                  <a:moveTo>
                    <a:pt x="46946" y="319094"/>
                  </a:moveTo>
                  <a:lnTo>
                    <a:pt x="307228" y="319094"/>
                  </a:lnTo>
                  <a:lnTo>
                    <a:pt x="307228" y="453401"/>
                  </a:lnTo>
                  <a:lnTo>
                    <a:pt x="46946" y="453401"/>
                  </a:lnTo>
                  <a:lnTo>
                    <a:pt x="46946" y="3190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46946" tIns="117633" rIns="46946" bIns="11763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9" name="Freeform 17">
              <a:extLst>
                <a:ext uri="{FF2B5EF4-FFF2-40B4-BE49-F238E27FC236}">
                  <a16:creationId xmlns:a16="http://schemas.microsoft.com/office/drawing/2014/main" id="{28994DFA-B628-4004-A48A-732736482186}"/>
                </a:ext>
              </a:extLst>
            </p:cNvPr>
            <p:cNvSpPr/>
            <p:nvPr/>
          </p:nvSpPr>
          <p:spPr>
            <a:xfrm>
              <a:off x="6263852" y="3576320"/>
              <a:ext cx="1784686" cy="1869440"/>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accent4"/>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400" b="1" i="0" u="none" strike="noStrike" kern="1200" cap="none" spc="0" normalizeH="0" baseline="0" noProof="0">
                  <a:ln>
                    <a:noFill/>
                  </a:ln>
                  <a:solidFill>
                    <a:prstClr val="white"/>
                  </a:solidFill>
                  <a:effectLst/>
                  <a:uLnTx/>
                  <a:uFillTx/>
                  <a:latin typeface="Calibri" panose="020F0502020204030204"/>
                  <a:ea typeface="+mn-ea"/>
                  <a:cs typeface="+mn-cs"/>
                </a:rPr>
                <a:t>Chronic Absenteeism</a:t>
              </a:r>
            </a:p>
          </p:txBody>
        </p:sp>
        <p:sp>
          <p:nvSpPr>
            <p:cNvPr id="10" name="Left Brace 9">
              <a:extLst>
                <a:ext uri="{FF2B5EF4-FFF2-40B4-BE49-F238E27FC236}">
                  <a16:creationId xmlns:a16="http://schemas.microsoft.com/office/drawing/2014/main" id="{E8672090-E79E-4E15-B547-51D849F99E39}"/>
                </a:ext>
              </a:extLst>
            </p:cNvPr>
            <p:cNvSpPr/>
            <p:nvPr/>
          </p:nvSpPr>
          <p:spPr>
            <a:xfrm rot="5400000">
              <a:off x="4102013" y="531575"/>
              <a:ext cx="687312" cy="5402179"/>
            </a:xfrm>
            <a:prstGeom prst="leftBrace">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C85C6"/>
                </a:solidFill>
                <a:effectLst/>
                <a:uLnTx/>
                <a:uFillTx/>
                <a:latin typeface="Calibri" panose="020F0502020204030204"/>
                <a:ea typeface="+mn-ea"/>
                <a:cs typeface="+mn-cs"/>
              </a:endParaRPr>
            </a:p>
          </p:txBody>
        </p:sp>
      </p:grpSp>
      <p:sp>
        <p:nvSpPr>
          <p:cNvPr id="13" name="Rectangle 12" descr="Diagram showing excused + unexcused = chronic absenteeism. ">
            <a:extLst>
              <a:ext uri="{FF2B5EF4-FFF2-40B4-BE49-F238E27FC236}">
                <a16:creationId xmlns:a16="http://schemas.microsoft.com/office/drawing/2014/main" id="{E0D27D52-9E1C-A884-05CC-E3E2E9E2E1B3}"/>
              </a:ext>
            </a:extLst>
          </p:cNvPr>
          <p:cNvSpPr/>
          <p:nvPr/>
        </p:nvSpPr>
        <p:spPr>
          <a:xfrm>
            <a:off x="1443789" y="2561053"/>
            <a:ext cx="9524807" cy="3548272"/>
          </a:xfrm>
          <a:prstGeom prst="rect">
            <a:avLst/>
          </a:prstGeom>
          <a:solidFill>
            <a:srgbClr val="FFFFFF">
              <a:alpha val="61000"/>
            </a:srgbClr>
          </a:solid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4" name="Rectangle 13" descr="OSPI measures Chronic Absence and reports the inverse on Report Card as: &quot;Regular Attendance&quot;">
            <a:extLst>
              <a:ext uri="{FF2B5EF4-FFF2-40B4-BE49-F238E27FC236}">
                <a16:creationId xmlns:a16="http://schemas.microsoft.com/office/drawing/2014/main" id="{7BC587D5-4B22-244D-85E2-4ADBD4DA566E}"/>
              </a:ext>
            </a:extLst>
          </p:cNvPr>
          <p:cNvSpPr/>
          <p:nvPr/>
        </p:nvSpPr>
        <p:spPr>
          <a:xfrm>
            <a:off x="625642" y="421011"/>
            <a:ext cx="10984832" cy="2188371"/>
          </a:xfrm>
          <a:prstGeom prst="rect">
            <a:avLst/>
          </a:prstGeom>
          <a:solidFill>
            <a:srgbClr val="FFFF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7F5EB"/>
              </a:solidFill>
              <a:effectLst/>
              <a:uLnTx/>
              <a:uFillTx/>
              <a:latin typeface="Segoe UI"/>
              <a:ea typeface="+mn-ea"/>
              <a:cs typeface="+mn-cs"/>
            </a:endParaRPr>
          </a:p>
        </p:txBody>
      </p:sp>
      <p:sp>
        <p:nvSpPr>
          <p:cNvPr id="11" name="TextBox 10">
            <a:extLst>
              <a:ext uri="{FF2B5EF4-FFF2-40B4-BE49-F238E27FC236}">
                <a16:creationId xmlns:a16="http://schemas.microsoft.com/office/drawing/2014/main" id="{3448B6F6-E894-D57E-3A15-F1FF96C26877}"/>
              </a:ext>
            </a:extLst>
          </p:cNvPr>
          <p:cNvSpPr txBox="1"/>
          <p:nvPr/>
        </p:nvSpPr>
        <p:spPr>
          <a:xfrm>
            <a:off x="1034717" y="421873"/>
            <a:ext cx="9933879" cy="193899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a:ln>
                  <a:noFill/>
                </a:ln>
                <a:solidFill>
                  <a:srgbClr val="40403D"/>
                </a:solidFill>
                <a:effectLst/>
                <a:uLnTx/>
                <a:uFillTx/>
                <a:latin typeface="Segoe UI"/>
                <a:ea typeface="+mn-ea"/>
                <a:cs typeface="Segoe UI Semibold" panose="020B0702040204020203" pitchFamily="34" charset="0"/>
              </a:rPr>
              <a:t>OSPI measures Chronic Absence and reports the inverse on Report Card as: </a:t>
            </a:r>
            <a:r>
              <a:rPr kumimoji="0" lang="en-US" sz="4000" b="0" i="0" u="none" strike="noStrike" kern="1200" cap="none" spc="0" normalizeH="0" baseline="0" noProof="0">
                <a:ln>
                  <a:noFill/>
                </a:ln>
                <a:solidFill>
                  <a:srgbClr val="40403D"/>
                </a:solidFill>
                <a:effectLst/>
                <a:uLnTx/>
                <a:uFillTx/>
                <a:latin typeface="Segoe UI Semibold" panose="020B0702040204020203" pitchFamily="34" charset="0"/>
                <a:ea typeface="+mn-ea"/>
                <a:cs typeface="Segoe UI Semibold" panose="020B0702040204020203" pitchFamily="34" charset="0"/>
              </a:rPr>
              <a:t>“Regular Attendance”</a:t>
            </a:r>
          </a:p>
        </p:txBody>
      </p:sp>
    </p:spTree>
    <p:extLst>
      <p:ext uri="{BB962C8B-B14F-4D97-AF65-F5344CB8AC3E}">
        <p14:creationId xmlns:p14="http://schemas.microsoft.com/office/powerpoint/2010/main" val="3506682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title"/>
          </p:nvPr>
        </p:nvSpPr>
        <p:spPr>
          <a:xfrm>
            <a:off x="838200" y="365126"/>
            <a:ext cx="10515600" cy="821418"/>
          </a:xfrm>
        </p:spPr>
        <p:txBody>
          <a:bodyPr/>
          <a:lstStyle/>
          <a:p>
            <a:pPr algn="ctr"/>
            <a:r>
              <a:rPr lang="en-US" dirty="0">
                <a:solidFill>
                  <a:schemeClr val="tx2"/>
                </a:solidFill>
              </a:rPr>
              <a:t>What is Chronic Absenteeism?</a:t>
            </a:r>
            <a:endParaRPr lang="en-US" dirty="0"/>
          </a:p>
        </p:txBody>
      </p:sp>
      <p:sp>
        <p:nvSpPr>
          <p:cNvPr id="3" name="Content Placeholder 2">
            <a:extLst>
              <a:ext uri="{FF2B5EF4-FFF2-40B4-BE49-F238E27FC236}">
                <a16:creationId xmlns:a16="http://schemas.microsoft.com/office/drawing/2014/main" id="{DFABC146-C308-41D2-AC7C-9FE8E2A2FF7F}"/>
              </a:ext>
            </a:extLst>
          </p:cNvPr>
          <p:cNvSpPr txBox="1">
            <a:spLocks/>
          </p:cNvSpPr>
          <p:nvPr/>
        </p:nvSpPr>
        <p:spPr>
          <a:xfrm>
            <a:off x="1618342" y="1248911"/>
            <a:ext cx="9615714" cy="560881"/>
          </a:xfrm>
          <a:prstGeom prst="rect">
            <a:avLst/>
          </a:prstGeom>
        </p:spPr>
        <p:txBody>
          <a:bodyPr>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ctr"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US" sz="3600" b="0" i="0" u="none" strike="noStrike" kern="1200" cap="none" spc="0" normalizeH="0" baseline="0" noProof="0">
                <a:ln>
                  <a:noFill/>
                </a:ln>
                <a:solidFill>
                  <a:srgbClr val="40403D"/>
                </a:solidFill>
                <a:effectLst/>
                <a:uLnTx/>
                <a:uFillTx/>
                <a:latin typeface="Segoe UI"/>
                <a:ea typeface="+mn-ea"/>
                <a:cs typeface="+mn-cs"/>
              </a:rPr>
              <a:t>10% or more of school days = 2 days a month</a:t>
            </a:r>
          </a:p>
        </p:txBody>
      </p:sp>
      <p:grpSp>
        <p:nvGrpSpPr>
          <p:cNvPr id="4" name="Group 3" title="excused plus unexcused equal chronic absenteeism">
            <a:extLst>
              <a:ext uri="{FF2B5EF4-FFF2-40B4-BE49-F238E27FC236}">
                <a16:creationId xmlns:a16="http://schemas.microsoft.com/office/drawing/2014/main" id="{BE440869-92B5-443B-B34F-4EF028D15846}"/>
              </a:ext>
            </a:extLst>
          </p:cNvPr>
          <p:cNvGrpSpPr/>
          <p:nvPr/>
        </p:nvGrpSpPr>
        <p:grpSpPr>
          <a:xfrm>
            <a:off x="1618342" y="2191983"/>
            <a:ext cx="9518510" cy="3352800"/>
            <a:chOff x="1209040" y="2889009"/>
            <a:chExt cx="6839498" cy="2556751"/>
          </a:xfrm>
        </p:grpSpPr>
        <p:sp>
          <p:nvSpPr>
            <p:cNvPr id="5" name="Freeform 12">
              <a:extLst>
                <a:ext uri="{FF2B5EF4-FFF2-40B4-BE49-F238E27FC236}">
                  <a16:creationId xmlns:a16="http://schemas.microsoft.com/office/drawing/2014/main" id="{F4ADB0B4-2BB7-40C6-83D9-D27596F210B4}"/>
                </a:ext>
              </a:extLst>
            </p:cNvPr>
            <p:cNvSpPr/>
            <p:nvPr/>
          </p:nvSpPr>
          <p:spPr>
            <a:xfrm>
              <a:off x="1209040" y="3692953"/>
              <a:ext cx="1574647" cy="1636175"/>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accent2"/>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3200" b="0" i="0" u="none" strike="noStrike" kern="1200" cap="none" spc="0" normalizeH="0" baseline="0" noProof="0">
                  <a:ln>
                    <a:noFill/>
                  </a:ln>
                  <a:solidFill>
                    <a:srgbClr val="FFFFFF"/>
                  </a:solidFill>
                  <a:effectLst/>
                  <a:uLnTx/>
                  <a:uFillTx/>
                  <a:latin typeface="Segoe UI"/>
                  <a:ea typeface="+mn-ea"/>
                  <a:cs typeface="+mn-cs"/>
                </a:rPr>
                <a:t>Excused</a:t>
              </a:r>
            </a:p>
          </p:txBody>
        </p:sp>
        <p:sp>
          <p:nvSpPr>
            <p:cNvPr id="6" name="Freeform 14">
              <a:extLst>
                <a:ext uri="{FF2B5EF4-FFF2-40B4-BE49-F238E27FC236}">
                  <a16:creationId xmlns:a16="http://schemas.microsoft.com/office/drawing/2014/main" id="{6FEEAB61-8043-4273-AD4E-80A8E3776109}"/>
                </a:ext>
              </a:extLst>
            </p:cNvPr>
            <p:cNvSpPr/>
            <p:nvPr/>
          </p:nvSpPr>
          <p:spPr>
            <a:xfrm>
              <a:off x="2909787" y="4194262"/>
              <a:ext cx="525877" cy="633559"/>
            </a:xfrm>
            <a:custGeom>
              <a:avLst/>
              <a:gdLst>
                <a:gd name="connsiteX0" fmla="*/ 64682 w 487979"/>
                <a:gd name="connsiteY0" fmla="*/ 221616 h 558004"/>
                <a:gd name="connsiteX1" fmla="*/ 186603 w 487979"/>
                <a:gd name="connsiteY1" fmla="*/ 221616 h 558004"/>
                <a:gd name="connsiteX2" fmla="*/ 186603 w 487979"/>
                <a:gd name="connsiteY2" fmla="*/ 73963 h 558004"/>
                <a:gd name="connsiteX3" fmla="*/ 301376 w 487979"/>
                <a:gd name="connsiteY3" fmla="*/ 73963 h 558004"/>
                <a:gd name="connsiteX4" fmla="*/ 301376 w 487979"/>
                <a:gd name="connsiteY4" fmla="*/ 221616 h 558004"/>
                <a:gd name="connsiteX5" fmla="*/ 423297 w 487979"/>
                <a:gd name="connsiteY5" fmla="*/ 221616 h 558004"/>
                <a:gd name="connsiteX6" fmla="*/ 423297 w 487979"/>
                <a:gd name="connsiteY6" fmla="*/ 336388 h 558004"/>
                <a:gd name="connsiteX7" fmla="*/ 301376 w 487979"/>
                <a:gd name="connsiteY7" fmla="*/ 336388 h 558004"/>
                <a:gd name="connsiteX8" fmla="*/ 301376 w 487979"/>
                <a:gd name="connsiteY8" fmla="*/ 484041 h 558004"/>
                <a:gd name="connsiteX9" fmla="*/ 186603 w 487979"/>
                <a:gd name="connsiteY9" fmla="*/ 484041 h 558004"/>
                <a:gd name="connsiteX10" fmla="*/ 186603 w 487979"/>
                <a:gd name="connsiteY10" fmla="*/ 336388 h 558004"/>
                <a:gd name="connsiteX11" fmla="*/ 64682 w 487979"/>
                <a:gd name="connsiteY11" fmla="*/ 336388 h 558004"/>
                <a:gd name="connsiteX12" fmla="*/ 64682 w 487979"/>
                <a:gd name="connsiteY12" fmla="*/ 221616 h 55800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487979" h="558004">
                  <a:moveTo>
                    <a:pt x="64682" y="221616"/>
                  </a:moveTo>
                  <a:lnTo>
                    <a:pt x="186603" y="221616"/>
                  </a:lnTo>
                  <a:lnTo>
                    <a:pt x="186603" y="73963"/>
                  </a:lnTo>
                  <a:lnTo>
                    <a:pt x="301376" y="73963"/>
                  </a:lnTo>
                  <a:lnTo>
                    <a:pt x="301376" y="221616"/>
                  </a:lnTo>
                  <a:lnTo>
                    <a:pt x="423297" y="221616"/>
                  </a:lnTo>
                  <a:lnTo>
                    <a:pt x="423297" y="336388"/>
                  </a:lnTo>
                  <a:lnTo>
                    <a:pt x="301376" y="336388"/>
                  </a:lnTo>
                  <a:lnTo>
                    <a:pt x="301376" y="484041"/>
                  </a:lnTo>
                  <a:lnTo>
                    <a:pt x="186603" y="484041"/>
                  </a:lnTo>
                  <a:lnTo>
                    <a:pt x="186603" y="336388"/>
                  </a:lnTo>
                  <a:lnTo>
                    <a:pt x="64682" y="336388"/>
                  </a:lnTo>
                  <a:lnTo>
                    <a:pt x="64682" y="221616"/>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64682" tIns="221616" rIns="64682" bIns="221616" numCol="1" spcCol="1270" anchor="ctr" anchorCtr="0">
              <a:noAutofit/>
            </a:bodyPr>
            <a:lstStyle/>
            <a:p>
              <a:pPr marL="0" marR="0" lvl="0" indent="0" algn="ctr" defTabSz="3556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7" name="Freeform 15">
              <a:extLst>
                <a:ext uri="{FF2B5EF4-FFF2-40B4-BE49-F238E27FC236}">
                  <a16:creationId xmlns:a16="http://schemas.microsoft.com/office/drawing/2014/main" id="{73EA7A55-4D89-406A-82EC-02FE102AA8A3}"/>
                </a:ext>
              </a:extLst>
            </p:cNvPr>
            <p:cNvSpPr/>
            <p:nvPr/>
          </p:nvSpPr>
          <p:spPr>
            <a:xfrm>
              <a:off x="3540090" y="3692953"/>
              <a:ext cx="1574647" cy="1636175"/>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accent6">
                <a:lumMod val="75000"/>
              </a:schemeClr>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a:ln>
                    <a:noFill/>
                  </a:ln>
                  <a:solidFill>
                    <a:srgbClr val="FFFFFF"/>
                  </a:solidFill>
                  <a:effectLst/>
                  <a:uLnTx/>
                  <a:uFillTx/>
                  <a:latin typeface="Segoe UI"/>
                  <a:ea typeface="+mn-ea"/>
                  <a:cs typeface="+mn-cs"/>
                </a:rPr>
                <a:t>Unexcused</a:t>
              </a:r>
            </a:p>
          </p:txBody>
        </p:sp>
        <p:sp>
          <p:nvSpPr>
            <p:cNvPr id="8" name="Freeform 16">
              <a:extLst>
                <a:ext uri="{FF2B5EF4-FFF2-40B4-BE49-F238E27FC236}">
                  <a16:creationId xmlns:a16="http://schemas.microsoft.com/office/drawing/2014/main" id="{E7853AE1-97A5-41D2-B97D-66B8BD430239}"/>
                </a:ext>
              </a:extLst>
            </p:cNvPr>
            <p:cNvSpPr/>
            <p:nvPr/>
          </p:nvSpPr>
          <p:spPr>
            <a:xfrm>
              <a:off x="5459380" y="4186864"/>
              <a:ext cx="496929" cy="648353"/>
            </a:xfrm>
            <a:custGeom>
              <a:avLst/>
              <a:gdLst>
                <a:gd name="connsiteX0" fmla="*/ 46946 w 354174"/>
                <a:gd name="connsiteY0" fmla="*/ 117633 h 571034"/>
                <a:gd name="connsiteX1" fmla="*/ 307228 w 354174"/>
                <a:gd name="connsiteY1" fmla="*/ 117633 h 571034"/>
                <a:gd name="connsiteX2" fmla="*/ 307228 w 354174"/>
                <a:gd name="connsiteY2" fmla="*/ 251940 h 571034"/>
                <a:gd name="connsiteX3" fmla="*/ 46946 w 354174"/>
                <a:gd name="connsiteY3" fmla="*/ 251940 h 571034"/>
                <a:gd name="connsiteX4" fmla="*/ 46946 w 354174"/>
                <a:gd name="connsiteY4" fmla="*/ 117633 h 571034"/>
                <a:gd name="connsiteX5" fmla="*/ 46946 w 354174"/>
                <a:gd name="connsiteY5" fmla="*/ 319094 h 571034"/>
                <a:gd name="connsiteX6" fmla="*/ 307228 w 354174"/>
                <a:gd name="connsiteY6" fmla="*/ 319094 h 571034"/>
                <a:gd name="connsiteX7" fmla="*/ 307228 w 354174"/>
                <a:gd name="connsiteY7" fmla="*/ 453401 h 571034"/>
                <a:gd name="connsiteX8" fmla="*/ 46946 w 354174"/>
                <a:gd name="connsiteY8" fmla="*/ 453401 h 571034"/>
                <a:gd name="connsiteX9" fmla="*/ 46946 w 354174"/>
                <a:gd name="connsiteY9" fmla="*/ 319094 h 571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354174" h="571034">
                  <a:moveTo>
                    <a:pt x="46946" y="117633"/>
                  </a:moveTo>
                  <a:lnTo>
                    <a:pt x="307228" y="117633"/>
                  </a:lnTo>
                  <a:lnTo>
                    <a:pt x="307228" y="251940"/>
                  </a:lnTo>
                  <a:lnTo>
                    <a:pt x="46946" y="251940"/>
                  </a:lnTo>
                  <a:lnTo>
                    <a:pt x="46946" y="117633"/>
                  </a:lnTo>
                  <a:close/>
                  <a:moveTo>
                    <a:pt x="46946" y="319094"/>
                  </a:moveTo>
                  <a:lnTo>
                    <a:pt x="307228" y="319094"/>
                  </a:lnTo>
                  <a:lnTo>
                    <a:pt x="307228" y="453401"/>
                  </a:lnTo>
                  <a:lnTo>
                    <a:pt x="46946" y="453401"/>
                  </a:lnTo>
                  <a:lnTo>
                    <a:pt x="46946" y="319094"/>
                  </a:lnTo>
                  <a:close/>
                </a:path>
              </a:pathLst>
            </a:custGeom>
          </p:spPr>
          <p:style>
            <a:lnRef idx="0">
              <a:schemeClr val="accent1">
                <a:tint val="60000"/>
                <a:hueOff val="0"/>
                <a:satOff val="0"/>
                <a:lumOff val="0"/>
                <a:alphaOff val="0"/>
              </a:schemeClr>
            </a:lnRef>
            <a:fillRef idx="1">
              <a:schemeClr val="accent1">
                <a:tint val="60000"/>
                <a:hueOff val="0"/>
                <a:satOff val="0"/>
                <a:lumOff val="0"/>
                <a:alphaOff val="0"/>
              </a:schemeClr>
            </a:fillRef>
            <a:effectRef idx="0">
              <a:schemeClr val="accent1">
                <a:tint val="60000"/>
                <a:hueOff val="0"/>
                <a:satOff val="0"/>
                <a:lumOff val="0"/>
                <a:alphaOff val="0"/>
              </a:schemeClr>
            </a:effectRef>
            <a:fontRef idx="minor">
              <a:schemeClr val="lt1"/>
            </a:fontRef>
          </p:style>
          <p:txBody>
            <a:bodyPr spcFirstLastPara="0" vert="horz" wrap="square" lIns="46946" tIns="117633" rIns="46946" bIns="117633" numCol="1" spcCol="1270" anchor="ctr" anchorCtr="0">
              <a:noAutofit/>
            </a:bodyPr>
            <a:lstStyle/>
            <a:p>
              <a:pPr marL="0" marR="0" lvl="0" indent="0" algn="ctr" defTabSz="1066800" rtl="0" eaLnBrk="1" fontAlgn="auto" latinLnBrk="0" hangingPunct="1">
                <a:lnSpc>
                  <a:spcPct val="90000"/>
                </a:lnSpc>
                <a:spcBef>
                  <a:spcPct val="0"/>
                </a:spcBef>
                <a:spcAft>
                  <a:spcPct val="35000"/>
                </a:spcAft>
                <a:buClrTx/>
                <a:buSzTx/>
                <a:buFontTx/>
                <a:buNone/>
                <a:tabLst/>
                <a:defRPr/>
              </a:pPr>
              <a:endParaRPr kumimoji="0" lang="en-US" sz="1600" b="0" i="0" u="none" strike="noStrike" kern="1200" cap="none" spc="0" normalizeH="0" baseline="0" noProof="0">
                <a:ln>
                  <a:noFill/>
                </a:ln>
                <a:solidFill>
                  <a:prstClr val="white"/>
                </a:solidFill>
                <a:effectLst/>
                <a:uLnTx/>
                <a:uFillTx/>
                <a:latin typeface="Segoe UI"/>
                <a:ea typeface="+mn-ea"/>
                <a:cs typeface="+mn-cs"/>
              </a:endParaRPr>
            </a:p>
          </p:txBody>
        </p:sp>
        <p:sp>
          <p:nvSpPr>
            <p:cNvPr id="9" name="Freeform 17">
              <a:extLst>
                <a:ext uri="{FF2B5EF4-FFF2-40B4-BE49-F238E27FC236}">
                  <a16:creationId xmlns:a16="http://schemas.microsoft.com/office/drawing/2014/main" id="{5516C86C-715D-48B7-8243-2CE8106245BE}"/>
                </a:ext>
              </a:extLst>
            </p:cNvPr>
            <p:cNvSpPr/>
            <p:nvPr/>
          </p:nvSpPr>
          <p:spPr>
            <a:xfrm>
              <a:off x="6263852" y="3576320"/>
              <a:ext cx="1784686" cy="1869440"/>
            </a:xfrm>
            <a:custGeom>
              <a:avLst/>
              <a:gdLst>
                <a:gd name="connsiteX0" fmla="*/ 0 w 1441053"/>
                <a:gd name="connsiteY0" fmla="*/ 720527 h 1441053"/>
                <a:gd name="connsiteX1" fmla="*/ 720527 w 1441053"/>
                <a:gd name="connsiteY1" fmla="*/ 0 h 1441053"/>
                <a:gd name="connsiteX2" fmla="*/ 1441054 w 1441053"/>
                <a:gd name="connsiteY2" fmla="*/ 720527 h 1441053"/>
                <a:gd name="connsiteX3" fmla="*/ 720527 w 1441053"/>
                <a:gd name="connsiteY3" fmla="*/ 1441054 h 1441053"/>
                <a:gd name="connsiteX4" fmla="*/ 0 w 1441053"/>
                <a:gd name="connsiteY4" fmla="*/ 720527 h 14410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41053" h="1441053">
                  <a:moveTo>
                    <a:pt x="0" y="720527"/>
                  </a:moveTo>
                  <a:cubicBezTo>
                    <a:pt x="0" y="322591"/>
                    <a:pt x="322591" y="0"/>
                    <a:pt x="720527" y="0"/>
                  </a:cubicBezTo>
                  <a:cubicBezTo>
                    <a:pt x="1118463" y="0"/>
                    <a:pt x="1441054" y="322591"/>
                    <a:pt x="1441054" y="720527"/>
                  </a:cubicBezTo>
                  <a:cubicBezTo>
                    <a:pt x="1441054" y="1118463"/>
                    <a:pt x="1118463" y="1441054"/>
                    <a:pt x="720527" y="1441054"/>
                  </a:cubicBezTo>
                  <a:cubicBezTo>
                    <a:pt x="322591" y="1441054"/>
                    <a:pt x="0" y="1118463"/>
                    <a:pt x="0" y="720527"/>
                  </a:cubicBezTo>
                  <a:close/>
                </a:path>
              </a:pathLst>
            </a:custGeom>
            <a:solidFill>
              <a:schemeClr val="accent1"/>
            </a:solidFill>
            <a:ln>
              <a:noFill/>
            </a:ln>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233897" tIns="233897" rIns="233897" bIns="233897" numCol="1" spcCol="1270" anchor="ctr" anchorCtr="0">
              <a:noAutofit/>
            </a:bodyPr>
            <a:lstStyle/>
            <a:p>
              <a:pPr marL="0" marR="0" lvl="0" indent="0" algn="ctr" defTabSz="800100" rtl="0" eaLnBrk="1" fontAlgn="auto" latinLnBrk="0" hangingPunct="1">
                <a:lnSpc>
                  <a:spcPct val="90000"/>
                </a:lnSpc>
                <a:spcBef>
                  <a:spcPct val="0"/>
                </a:spcBef>
                <a:spcAft>
                  <a:spcPct val="35000"/>
                </a:spcAft>
                <a:buClrTx/>
                <a:buSzTx/>
                <a:buFontTx/>
                <a:buNone/>
                <a:tabLst/>
                <a:defRPr/>
              </a:pPr>
              <a:r>
                <a:rPr kumimoji="0" lang="en-US" sz="2800" b="0" i="0" u="none" strike="noStrike" kern="1200" cap="none" spc="0" normalizeH="0" baseline="0" noProof="0" dirty="0">
                  <a:ln>
                    <a:noFill/>
                  </a:ln>
                  <a:solidFill>
                    <a:schemeClr val="bg1"/>
                  </a:solidFill>
                  <a:effectLst/>
                  <a:uLnTx/>
                  <a:uFillTx/>
                  <a:latin typeface="Segoe UI"/>
                  <a:ea typeface="+mn-ea"/>
                  <a:cs typeface="+mn-cs"/>
                </a:rPr>
                <a:t>Chronic Absenteeism</a:t>
              </a:r>
            </a:p>
          </p:txBody>
        </p:sp>
        <p:sp>
          <p:nvSpPr>
            <p:cNvPr id="10" name="Left Brace 9">
              <a:extLst>
                <a:ext uri="{FF2B5EF4-FFF2-40B4-BE49-F238E27FC236}">
                  <a16:creationId xmlns:a16="http://schemas.microsoft.com/office/drawing/2014/main" id="{C5717445-DFA0-4F17-9FBF-387B7B64E003}"/>
                </a:ext>
              </a:extLst>
            </p:cNvPr>
            <p:cNvSpPr/>
            <p:nvPr/>
          </p:nvSpPr>
          <p:spPr>
            <a:xfrm rot="5400000">
              <a:off x="4102013" y="531575"/>
              <a:ext cx="687312" cy="5402179"/>
            </a:xfrm>
            <a:prstGeom prst="leftBrace">
              <a:avLst/>
            </a:prstGeom>
            <a:ln w="57150">
              <a:solidFill>
                <a:schemeClr val="tx2"/>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rgbClr val="244A5F"/>
                </a:solidFill>
                <a:effectLst/>
                <a:uLnTx/>
                <a:uFillTx/>
                <a:latin typeface="Segoe UI"/>
                <a:ea typeface="+mn-ea"/>
                <a:cs typeface="+mn-cs"/>
              </a:endParaRPr>
            </a:p>
          </p:txBody>
        </p:sp>
      </p:grpSp>
      <p:sp>
        <p:nvSpPr>
          <p:cNvPr id="12" name="TextBox 11"/>
          <p:cNvSpPr txBox="1"/>
          <p:nvPr/>
        </p:nvSpPr>
        <p:spPr>
          <a:xfrm>
            <a:off x="10628852" y="6550223"/>
            <a:ext cx="1563148"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11/1/2024</a:t>
            </a:fld>
            <a:r>
              <a:rPr kumimoji="0" lang="en-US" sz="1400" b="0" i="0" u="none" strike="noStrike" kern="1200" cap="none" spc="0" normalizeH="0" baseline="0" noProof="0">
                <a:ln>
                  <a:noFill/>
                </a:ln>
                <a:solidFill>
                  <a:srgbClr val="40403D"/>
                </a:solidFill>
                <a:effectLst/>
                <a:uLnTx/>
                <a:uFillTx/>
                <a:latin typeface="Segoe UI"/>
                <a:ea typeface="+mn-ea"/>
                <a:cs typeface="+mn-cs"/>
              </a:rPr>
              <a:t>  |  </a:t>
            </a:r>
            <a:fld id="{F1B50846-C5CC-4F37-A96F-6F914AFF4F68}" type="slidenum">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400" b="0" i="0" u="none" strike="noStrike" kern="1200" cap="none" spc="0" normalizeH="0" baseline="0" noProof="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184681742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ate Placeholder 1" hidden="1">
            <a:extLst>
              <a:ext uri="{FF2B5EF4-FFF2-40B4-BE49-F238E27FC236}">
                <a16:creationId xmlns:a16="http://schemas.microsoft.com/office/drawing/2014/main" id="{3E7DC90F-1F61-AEE9-62DC-50CC1DA240A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F84472E-99B5-4CB5-9B50-DFE68083FC9A}"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3" name="Slide Number Placeholder 2" hidden="1">
            <a:extLst>
              <a:ext uri="{FF2B5EF4-FFF2-40B4-BE49-F238E27FC236}">
                <a16:creationId xmlns:a16="http://schemas.microsoft.com/office/drawing/2014/main" id="{223E03A4-9615-F8B4-8317-2F17FEBEB73D}"/>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32</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10" name="Rectangle: Rounded Corners 9" descr="regular attendance is critical to student success ">
            <a:extLst>
              <a:ext uri="{FF2B5EF4-FFF2-40B4-BE49-F238E27FC236}">
                <a16:creationId xmlns:a16="http://schemas.microsoft.com/office/drawing/2014/main" id="{F9159AD3-7BB0-8E92-42E6-977A59555888}"/>
              </a:ext>
            </a:extLst>
          </p:cNvPr>
          <p:cNvSpPr/>
          <p:nvPr/>
        </p:nvSpPr>
        <p:spPr>
          <a:xfrm>
            <a:off x="544010" y="1111170"/>
            <a:ext cx="4211052" cy="420288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7" name="TextBox 6">
            <a:extLst>
              <a:ext uri="{FF2B5EF4-FFF2-40B4-BE49-F238E27FC236}">
                <a16:creationId xmlns:a16="http://schemas.microsoft.com/office/drawing/2014/main" id="{B3F67C0B-C6F8-EB22-F991-07D16835D1B0}"/>
              </a:ext>
            </a:extLst>
          </p:cNvPr>
          <p:cNvSpPr txBox="1"/>
          <p:nvPr/>
        </p:nvSpPr>
        <p:spPr>
          <a:xfrm>
            <a:off x="681839" y="1543948"/>
            <a:ext cx="3935393" cy="34778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Regular attendance is critical to student success </a:t>
            </a:r>
            <a:endParaRPr kumimoji="0" lang="en-US" sz="40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p:txBody>
      </p:sp>
      <p:sp>
        <p:nvSpPr>
          <p:cNvPr id="5" name="TextBox 4">
            <a:extLst>
              <a:ext uri="{FF2B5EF4-FFF2-40B4-BE49-F238E27FC236}">
                <a16:creationId xmlns:a16="http://schemas.microsoft.com/office/drawing/2014/main" id="{96F94AC3-01BB-5970-288D-553CFD177AE7}"/>
              </a:ext>
            </a:extLst>
          </p:cNvPr>
          <p:cNvSpPr txBox="1"/>
          <p:nvPr/>
        </p:nvSpPr>
        <p:spPr>
          <a:xfrm>
            <a:off x="5254906" y="1012954"/>
            <a:ext cx="6255255" cy="4401205"/>
          </a:xfrm>
          <a:prstGeom prst="rect">
            <a:avLst/>
          </a:prstGeom>
          <a:noFill/>
        </p:spPr>
        <p:txBody>
          <a:bodyPr wrap="square" rtlCol="0">
            <a:spAutoFit/>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Chronic absence in </a:t>
            </a:r>
            <a:r>
              <a:rPr lang="en-US" sz="2800" dirty="0">
                <a:solidFill>
                  <a:prstClr val="black"/>
                </a:solidFill>
                <a:latin typeface="Aptos" panose="02110004020202020204"/>
              </a:rPr>
              <a:t>P</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re</a:t>
            </a:r>
            <a:r>
              <a:rPr lang="en-US" sz="2800" dirty="0">
                <a:solidFill>
                  <a:prstClr val="black"/>
                </a:solidFill>
                <a:latin typeface="Aptos" panose="02110004020202020204"/>
              </a:rPr>
              <a:t>K</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 2</a:t>
            </a:r>
            <a:r>
              <a:rPr kumimoji="0" lang="en-US" sz="2800" b="0" i="0" u="none" strike="noStrike" kern="1200" cap="none" spc="0" normalizeH="0" baseline="30000" noProof="0" dirty="0">
                <a:ln>
                  <a:noFill/>
                </a:ln>
                <a:solidFill>
                  <a:prstClr val="black"/>
                </a:solidFill>
                <a:effectLst/>
                <a:uLnTx/>
                <a:uFillTx/>
                <a:latin typeface="Aptos" panose="02110004020202020204"/>
                <a:ea typeface="+mn-ea"/>
                <a:cs typeface="+mn-cs"/>
              </a:rPr>
              <a:t>nd</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grade: less likely to read at grade level by 3</a:t>
            </a:r>
            <a:r>
              <a:rPr kumimoji="0" lang="en-US" sz="2800" b="0" i="0" u="none" strike="noStrike" kern="1200" cap="none" spc="0" normalizeH="0" baseline="30000" noProof="0" dirty="0">
                <a:ln>
                  <a:noFill/>
                </a:ln>
                <a:solidFill>
                  <a:prstClr val="black"/>
                </a:solidFill>
                <a:effectLst/>
                <a:uLnTx/>
                <a:uFillTx/>
                <a:latin typeface="Aptos" panose="02110004020202020204"/>
                <a:ea typeface="+mn-ea"/>
                <a:cs typeface="+mn-cs"/>
              </a:rPr>
              <a:t>rd</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grade -&gt;</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4 times more likely than proficient peers to not graduate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Chronic absence in any 2 years between 8</a:t>
            </a:r>
            <a:r>
              <a:rPr kumimoji="0" lang="en-US" sz="28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 12</a:t>
            </a:r>
            <a:r>
              <a:rPr kumimoji="0" lang="en-US" sz="2800" b="0" i="0" u="none" strike="noStrike" kern="1200" cap="none" spc="0" normalizeH="0" baseline="30000" noProof="0" dirty="0">
                <a:ln>
                  <a:noFill/>
                </a:ln>
                <a:solidFill>
                  <a:prstClr val="black"/>
                </a:solidFill>
                <a:effectLst/>
                <a:uLnTx/>
                <a:uFillTx/>
                <a:latin typeface="Aptos" panose="02110004020202020204"/>
                <a:ea typeface="+mn-ea"/>
                <a:cs typeface="+mn-cs"/>
              </a:rPr>
              <a:t>th</a:t>
            </a:r>
            <a:r>
              <a:rPr kumimoji="0" lang="en-US" sz="2800" b="0" i="0" u="none" strike="noStrike" kern="1200" cap="none" spc="0" normalizeH="0" baseline="0" noProof="0" dirty="0">
                <a:ln>
                  <a:noFill/>
                </a:ln>
                <a:solidFill>
                  <a:prstClr val="black"/>
                </a:solidFill>
                <a:effectLst/>
                <a:uLnTx/>
                <a:uFillTx/>
                <a:latin typeface="Aptos" panose="02110004020202020204"/>
                <a:ea typeface="+mn-ea"/>
                <a:cs typeface="+mn-cs"/>
              </a:rPr>
              <a:t> grade: 50% chance of not finishing high school</a:t>
            </a:r>
          </a:p>
        </p:txBody>
      </p:sp>
      <p:sp>
        <p:nvSpPr>
          <p:cNvPr id="8" name="TextBox 7">
            <a:extLst>
              <a:ext uri="{FF2B5EF4-FFF2-40B4-BE49-F238E27FC236}">
                <a16:creationId xmlns:a16="http://schemas.microsoft.com/office/drawing/2014/main" id="{DF6B4028-E9CA-0200-01BE-86019B4D9CB0}"/>
              </a:ext>
            </a:extLst>
          </p:cNvPr>
          <p:cNvSpPr txBox="1"/>
          <p:nvPr/>
        </p:nvSpPr>
        <p:spPr>
          <a:xfrm>
            <a:off x="5728198" y="6119600"/>
            <a:ext cx="5571079" cy="830997"/>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Segoe UI"/>
                <a:ea typeface="+mn-ea"/>
                <a:cs typeface="+mn-cs"/>
                <a:hlinkClick r:id="rId3"/>
              </a:rPr>
              <a:t>Attendance in the Early Grades: Why it Matters for Reading</a:t>
            </a:r>
            <a:endParaRPr kumimoji="0" lang="en-US" sz="16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0" cap="none" spc="0" normalizeH="0" baseline="0" noProof="0" dirty="0">
                <a:ln>
                  <a:noFill/>
                </a:ln>
                <a:solidFill>
                  <a:srgbClr val="514141"/>
                </a:solidFill>
                <a:effectLst/>
                <a:uLnTx/>
                <a:uFillTx/>
                <a:latin typeface="Segoe UI"/>
                <a:ea typeface="ＭＳ Ｐゴシック" charset="0"/>
                <a:cs typeface="Arial" charset="0"/>
                <a:sym typeface="Arial" charset="0"/>
                <a:hlinkClick r:id="rId4"/>
              </a:rPr>
              <a:t>Utah Data Alliance – Chronic Absenteeism Research Brief</a:t>
            </a:r>
            <a:endParaRPr kumimoji="0" lang="en-US" sz="3600" b="0" i="0" u="none" strike="noStrike" kern="1200" cap="none" spc="0" normalizeH="0" baseline="0" noProof="0" dirty="0">
              <a:ln>
                <a:noFill/>
              </a:ln>
              <a:solidFill>
                <a:srgbClr val="000000"/>
              </a:solidFill>
              <a:effectLst/>
              <a:uLnTx/>
              <a:uFillTx/>
              <a:latin typeface="Segoe UI"/>
              <a:ea typeface="ＭＳ Ｐゴシック"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dirty="0">
              <a:ln>
                <a:noFill/>
              </a:ln>
              <a:solidFill>
                <a:prstClr val="black"/>
              </a:solidFill>
              <a:effectLst/>
              <a:uLnTx/>
              <a:uFillTx/>
              <a:latin typeface="Segoe UI"/>
              <a:ea typeface="+mn-ea"/>
              <a:cs typeface="+mn-cs"/>
            </a:endParaRPr>
          </a:p>
        </p:txBody>
      </p:sp>
      <p:sp>
        <p:nvSpPr>
          <p:cNvPr id="9" name="Title 8">
            <a:extLst>
              <a:ext uri="{FF2B5EF4-FFF2-40B4-BE49-F238E27FC236}">
                <a16:creationId xmlns:a16="http://schemas.microsoft.com/office/drawing/2014/main" id="{158BEC74-05E8-FE1A-DE69-74B0422380C7}"/>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Regular Attendance</a:t>
            </a:r>
          </a:p>
        </p:txBody>
      </p:sp>
    </p:spTree>
    <p:extLst>
      <p:ext uri="{BB962C8B-B14F-4D97-AF65-F5344CB8AC3E}">
        <p14:creationId xmlns:p14="http://schemas.microsoft.com/office/powerpoint/2010/main" val="38430793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 name="Rectangle: Top Corners Rounded 25">
            <a:extLst>
              <a:ext uri="{FF2B5EF4-FFF2-40B4-BE49-F238E27FC236}">
                <a16:creationId xmlns:a16="http://schemas.microsoft.com/office/drawing/2014/main" id="{8F47DEFF-4C1A-2258-0BAC-9D2C5D2561D4}"/>
              </a:ext>
              <a:ext uri="{C183D7F6-B498-43B3-948B-1728B52AA6E4}">
                <adec:decorative xmlns:adec="http://schemas.microsoft.com/office/drawing/2017/decorative" val="1"/>
              </a:ext>
            </a:extLst>
          </p:cNvPr>
          <p:cNvSpPr/>
          <p:nvPr/>
        </p:nvSpPr>
        <p:spPr>
          <a:xfrm>
            <a:off x="792910" y="4474556"/>
            <a:ext cx="2938400" cy="523875"/>
          </a:xfrm>
          <a:prstGeom prst="round2Same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Shared Goal</a:t>
            </a:r>
          </a:p>
        </p:txBody>
      </p:sp>
      <p:sp>
        <p:nvSpPr>
          <p:cNvPr id="2" name="Title 1">
            <a:extLst>
              <a:ext uri="{FF2B5EF4-FFF2-40B4-BE49-F238E27FC236}">
                <a16:creationId xmlns:a16="http://schemas.microsoft.com/office/drawing/2014/main" id="{C30479B8-D71A-78FE-F76B-3187C0171DBD}"/>
              </a:ext>
            </a:extLst>
          </p:cNvPr>
          <p:cNvSpPr>
            <a:spLocks noGrp="1"/>
          </p:cNvSpPr>
          <p:nvPr>
            <p:ph type="title"/>
          </p:nvPr>
        </p:nvSpPr>
        <p:spPr/>
        <p:txBody>
          <a:bodyPr>
            <a:normAutofit/>
          </a:bodyPr>
          <a:lstStyle/>
          <a:p>
            <a:r>
              <a:rPr lang="en-US" sz="4000" dirty="0"/>
              <a:t>Differentiating Terms</a:t>
            </a:r>
          </a:p>
        </p:txBody>
      </p:sp>
      <p:cxnSp>
        <p:nvCxnSpPr>
          <p:cNvPr id="10" name="Straight Connector 9">
            <a:extLst>
              <a:ext uri="{FF2B5EF4-FFF2-40B4-BE49-F238E27FC236}">
                <a16:creationId xmlns:a16="http://schemas.microsoft.com/office/drawing/2014/main" id="{461F7C83-9EF6-D069-88E7-6012DEF9C857}"/>
              </a:ext>
              <a:ext uri="{C183D7F6-B498-43B3-948B-1728B52AA6E4}">
                <adec:decorative xmlns:adec="http://schemas.microsoft.com/office/drawing/2017/decorative" val="1"/>
              </a:ext>
            </a:extLst>
          </p:cNvPr>
          <p:cNvCxnSpPr>
            <a:cxnSpLocks/>
          </p:cNvCxnSpPr>
          <p:nvPr/>
        </p:nvCxnSpPr>
        <p:spPr>
          <a:xfrm>
            <a:off x="838199" y="2749254"/>
            <a:ext cx="10339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6" name="Rectangle: Top Corners Rounded 15">
            <a:extLst>
              <a:ext uri="{FF2B5EF4-FFF2-40B4-BE49-F238E27FC236}">
                <a16:creationId xmlns:a16="http://schemas.microsoft.com/office/drawing/2014/main" id="{69B2D786-878B-058F-BB67-9FF1D66B3481}"/>
              </a:ext>
              <a:ext uri="{C183D7F6-B498-43B3-948B-1728B52AA6E4}">
                <adec:decorative xmlns:adec="http://schemas.microsoft.com/office/drawing/2017/decorative" val="1"/>
              </a:ext>
            </a:extLst>
          </p:cNvPr>
          <p:cNvSpPr/>
          <p:nvPr/>
        </p:nvSpPr>
        <p:spPr>
          <a:xfrm>
            <a:off x="792909" y="3063753"/>
            <a:ext cx="2938400" cy="523875"/>
          </a:xfrm>
          <a:prstGeom prst="round2Same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cxnSp>
        <p:nvCxnSpPr>
          <p:cNvPr id="17" name="Straight Connector 16">
            <a:extLst>
              <a:ext uri="{FF2B5EF4-FFF2-40B4-BE49-F238E27FC236}">
                <a16:creationId xmlns:a16="http://schemas.microsoft.com/office/drawing/2014/main" id="{E0915EF1-26D8-8832-5D69-88438FDC0988}"/>
              </a:ext>
              <a:ext uri="{C183D7F6-B498-43B3-948B-1728B52AA6E4}">
                <adec:decorative xmlns:adec="http://schemas.microsoft.com/office/drawing/2017/decorative" val="1"/>
              </a:ext>
            </a:extLst>
          </p:cNvPr>
          <p:cNvCxnSpPr>
            <a:cxnSpLocks/>
          </p:cNvCxnSpPr>
          <p:nvPr/>
        </p:nvCxnSpPr>
        <p:spPr>
          <a:xfrm>
            <a:off x="792909" y="3945039"/>
            <a:ext cx="10339873" cy="47366"/>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8" name="TextBox 17">
            <a:extLst>
              <a:ext uri="{FF2B5EF4-FFF2-40B4-BE49-F238E27FC236}">
                <a16:creationId xmlns:a16="http://schemas.microsoft.com/office/drawing/2014/main" id="{00BCB50B-0143-F62B-CF68-CA3E7F49F6BD}"/>
              </a:ext>
            </a:extLst>
          </p:cNvPr>
          <p:cNvSpPr txBox="1"/>
          <p:nvPr/>
        </p:nvSpPr>
        <p:spPr>
          <a:xfrm>
            <a:off x="3731309" y="1976899"/>
            <a:ext cx="8020046"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rPr>
              <a:t>Excused and unexcused absences: a student missing 10% or more of their school days, excused and unexcused</a:t>
            </a:r>
          </a:p>
        </p:txBody>
      </p:sp>
      <p:cxnSp>
        <p:nvCxnSpPr>
          <p:cNvPr id="27" name="Straight Connector 26">
            <a:extLst>
              <a:ext uri="{FF2B5EF4-FFF2-40B4-BE49-F238E27FC236}">
                <a16:creationId xmlns:a16="http://schemas.microsoft.com/office/drawing/2014/main" id="{BB602678-5E04-B780-6512-DDE174A832F1}"/>
              </a:ext>
              <a:ext uri="{C183D7F6-B498-43B3-948B-1728B52AA6E4}">
                <adec:decorative xmlns:adec="http://schemas.microsoft.com/office/drawing/2017/decorative" val="1"/>
              </a:ext>
            </a:extLst>
          </p:cNvPr>
          <p:cNvCxnSpPr>
            <a:cxnSpLocks/>
          </p:cNvCxnSpPr>
          <p:nvPr/>
        </p:nvCxnSpPr>
        <p:spPr>
          <a:xfrm>
            <a:off x="838199" y="5288107"/>
            <a:ext cx="10339873" cy="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8" name="TextBox 27">
            <a:extLst>
              <a:ext uri="{FF2B5EF4-FFF2-40B4-BE49-F238E27FC236}">
                <a16:creationId xmlns:a16="http://schemas.microsoft.com/office/drawing/2014/main" id="{88FB67F5-1E9A-4D0A-A978-8D4A1B4AA2E1}"/>
              </a:ext>
            </a:extLst>
          </p:cNvPr>
          <p:cNvSpPr txBox="1"/>
          <p:nvPr/>
        </p:nvSpPr>
        <p:spPr>
          <a:xfrm>
            <a:off x="3776600" y="3012497"/>
            <a:ext cx="7542402" cy="646331"/>
          </a:xfrm>
          <a:prstGeom prst="rect">
            <a:avLst/>
          </a:prstGeom>
          <a:noFill/>
        </p:spPr>
        <p:txBody>
          <a:bodyPr wrap="square"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Unexcused absences: 7 unexcused absences in a month or 15 unexcused absences in a year.</a:t>
            </a:r>
          </a:p>
        </p:txBody>
      </p:sp>
      <p:sp>
        <p:nvSpPr>
          <p:cNvPr id="29" name="TextBox 28">
            <a:extLst>
              <a:ext uri="{FF2B5EF4-FFF2-40B4-BE49-F238E27FC236}">
                <a16:creationId xmlns:a16="http://schemas.microsoft.com/office/drawing/2014/main" id="{8E00D4D1-A119-FB81-B5ED-84013B7937BA}"/>
              </a:ext>
            </a:extLst>
          </p:cNvPr>
          <p:cNvSpPr txBox="1"/>
          <p:nvPr/>
        </p:nvSpPr>
        <p:spPr>
          <a:xfrm>
            <a:off x="869450" y="3103372"/>
            <a:ext cx="2940698"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Truancy &amp; Compliance</a:t>
            </a:r>
          </a:p>
        </p:txBody>
      </p:sp>
      <p:sp>
        <p:nvSpPr>
          <p:cNvPr id="21" name="Rectangle: Top Corners Rounded 20">
            <a:extLst>
              <a:ext uri="{FF2B5EF4-FFF2-40B4-BE49-F238E27FC236}">
                <a16:creationId xmlns:a16="http://schemas.microsoft.com/office/drawing/2014/main" id="{97880ED7-4DE8-6DC2-343D-B27B24C0D5A0}"/>
              </a:ext>
              <a:ext uri="{C183D7F6-B498-43B3-948B-1728B52AA6E4}">
                <adec:decorative xmlns:adec="http://schemas.microsoft.com/office/drawing/2017/decorative" val="1"/>
              </a:ext>
            </a:extLst>
          </p:cNvPr>
          <p:cNvSpPr/>
          <p:nvPr/>
        </p:nvSpPr>
        <p:spPr>
          <a:xfrm>
            <a:off x="798902" y="1994960"/>
            <a:ext cx="2932407" cy="523875"/>
          </a:xfrm>
          <a:prstGeom prst="round2Same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Segoe UI"/>
              <a:ea typeface="+mn-ea"/>
              <a:cs typeface="+mn-cs"/>
            </a:endParaRPr>
          </a:p>
        </p:txBody>
      </p:sp>
      <p:sp>
        <p:nvSpPr>
          <p:cNvPr id="12" name="TextBox 11">
            <a:extLst>
              <a:ext uri="{FF2B5EF4-FFF2-40B4-BE49-F238E27FC236}">
                <a16:creationId xmlns:a16="http://schemas.microsoft.com/office/drawing/2014/main" id="{E3D9CE4C-ED72-FB63-5C4F-60EF6961BB43}"/>
              </a:ext>
              <a:ext uri="{C183D7F6-B498-43B3-948B-1728B52AA6E4}">
                <adec:decorative xmlns:adec="http://schemas.microsoft.com/office/drawing/2017/decorative" val="1"/>
              </a:ext>
            </a:extLst>
          </p:cNvPr>
          <p:cNvSpPr txBox="1"/>
          <p:nvPr/>
        </p:nvSpPr>
        <p:spPr>
          <a:xfrm>
            <a:off x="792909" y="2095206"/>
            <a:ext cx="2365536" cy="40011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Segoe UI"/>
                <a:ea typeface="+mn-ea"/>
                <a:cs typeface="+mn-cs"/>
              </a:rPr>
              <a:t>Chronic Absence</a:t>
            </a:r>
          </a:p>
        </p:txBody>
      </p:sp>
      <p:sp>
        <p:nvSpPr>
          <p:cNvPr id="31" name="TextBox 30">
            <a:extLst>
              <a:ext uri="{FF2B5EF4-FFF2-40B4-BE49-F238E27FC236}">
                <a16:creationId xmlns:a16="http://schemas.microsoft.com/office/drawing/2014/main" id="{65D3EA93-0694-0EAD-3C5E-D1361239DCDC}"/>
              </a:ext>
            </a:extLst>
          </p:cNvPr>
          <p:cNvSpPr txBox="1"/>
          <p:nvPr/>
        </p:nvSpPr>
        <p:spPr>
          <a:xfrm>
            <a:off x="3776600" y="4551827"/>
            <a:ext cx="754240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Regular attendance, students accessing their education.</a:t>
            </a:r>
          </a:p>
        </p:txBody>
      </p:sp>
    </p:spTree>
    <p:extLst>
      <p:ext uri="{BB962C8B-B14F-4D97-AF65-F5344CB8AC3E}">
        <p14:creationId xmlns:p14="http://schemas.microsoft.com/office/powerpoint/2010/main" val="39770468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3BC359-B5D4-66FD-568D-D84F1A36841D}"/>
              </a:ext>
            </a:extLst>
          </p:cNvPr>
          <p:cNvSpPr>
            <a:spLocks noGrp="1"/>
          </p:cNvSpPr>
          <p:nvPr>
            <p:ph type="title"/>
          </p:nvPr>
        </p:nvSpPr>
        <p:spPr/>
        <p:txBody>
          <a:bodyPr anchor="ctr">
            <a:normAutofit/>
          </a:bodyPr>
          <a:lstStyle/>
          <a:p>
            <a:r>
              <a:rPr lang="en-US"/>
              <a:t>Differentiating Terms</a:t>
            </a:r>
          </a:p>
        </p:txBody>
      </p:sp>
      <p:sp>
        <p:nvSpPr>
          <p:cNvPr id="8" name="Content Placeholder 2">
            <a:extLst>
              <a:ext uri="{FF2B5EF4-FFF2-40B4-BE49-F238E27FC236}">
                <a16:creationId xmlns:a16="http://schemas.microsoft.com/office/drawing/2014/main" id="{A784F5A8-B112-2674-F52A-F3645EB678ED}"/>
              </a:ext>
            </a:extLst>
          </p:cNvPr>
          <p:cNvSpPr>
            <a:spLocks noGrp="1"/>
          </p:cNvSpPr>
          <p:nvPr>
            <p:ph sz="half" idx="1"/>
          </p:nvPr>
        </p:nvSpPr>
        <p:spPr>
          <a:xfrm>
            <a:off x="1287379" y="1937097"/>
            <a:ext cx="3902242" cy="3554472"/>
          </a:xfrm>
          <a:ln w="63500">
            <a:solidFill>
              <a:schemeClr val="accent1"/>
            </a:solidFill>
          </a:ln>
        </p:spPr>
        <p:txBody>
          <a:bodyPr>
            <a:normAutofit fontScale="85000" lnSpcReduction="10000"/>
          </a:bodyPr>
          <a:lstStyle/>
          <a:p>
            <a:pPr marL="0" indent="0" algn="ctr">
              <a:buNone/>
            </a:pPr>
            <a:endParaRPr lang="en-US" sz="3600">
              <a:latin typeface="Segoe UI Semibold" panose="020B0702040204020203" pitchFamily="34" charset="0"/>
              <a:cs typeface="Segoe UI Semibold" panose="020B0702040204020203" pitchFamily="34" charset="0"/>
            </a:endParaRPr>
          </a:p>
          <a:p>
            <a:pPr marL="0" indent="0" algn="ctr">
              <a:buNone/>
            </a:pPr>
            <a:r>
              <a:rPr lang="en-US" sz="3600">
                <a:latin typeface="Segoe UI Semibold" panose="020B0702040204020203" pitchFamily="34" charset="0"/>
                <a:cs typeface="Segoe UI Semibold" panose="020B0702040204020203" pitchFamily="34" charset="0"/>
              </a:rPr>
              <a:t>Chronic Absence</a:t>
            </a:r>
          </a:p>
          <a:p>
            <a:endParaRPr lang="en-US"/>
          </a:p>
          <a:p>
            <a:pPr marL="0" indent="0" algn="ctr">
              <a:lnSpc>
                <a:spcPct val="140000"/>
              </a:lnSpc>
              <a:buNone/>
            </a:pPr>
            <a:r>
              <a:rPr lang="en-US" sz="3100"/>
              <a:t>A student missing 10% or more of their school days, excused and unexcused</a:t>
            </a:r>
          </a:p>
        </p:txBody>
      </p:sp>
      <p:sp>
        <p:nvSpPr>
          <p:cNvPr id="10" name="Content Placeholder 3">
            <a:extLst>
              <a:ext uri="{FF2B5EF4-FFF2-40B4-BE49-F238E27FC236}">
                <a16:creationId xmlns:a16="http://schemas.microsoft.com/office/drawing/2014/main" id="{BB5D9EA1-1D73-11A9-961C-4F57FC1C1D9C}"/>
              </a:ext>
            </a:extLst>
          </p:cNvPr>
          <p:cNvSpPr>
            <a:spLocks noGrp="1"/>
          </p:cNvSpPr>
          <p:nvPr>
            <p:ph sz="half" idx="2"/>
          </p:nvPr>
        </p:nvSpPr>
        <p:spPr>
          <a:xfrm>
            <a:off x="7002380" y="1937097"/>
            <a:ext cx="4054642" cy="3554472"/>
          </a:xfrm>
          <a:noFill/>
          <a:ln w="63500">
            <a:solidFill>
              <a:schemeClr val="accent3">
                <a:lumMod val="75000"/>
              </a:schemeClr>
            </a:solidFill>
          </a:ln>
        </p:spPr>
        <p:txBody>
          <a:bodyPr>
            <a:normAutofit fontScale="85000" lnSpcReduction="10000"/>
          </a:bodyPr>
          <a:lstStyle/>
          <a:p>
            <a:pPr marL="0" indent="0" algn="ctr">
              <a:buNone/>
            </a:pPr>
            <a:endParaRPr lang="en-US" sz="3600">
              <a:latin typeface="Segoe UI Semibold" panose="020B0702040204020203" pitchFamily="34" charset="0"/>
              <a:cs typeface="Segoe UI Semibold" panose="020B0702040204020203" pitchFamily="34" charset="0"/>
            </a:endParaRPr>
          </a:p>
          <a:p>
            <a:pPr marL="0" indent="0" algn="ctr">
              <a:buNone/>
            </a:pPr>
            <a:r>
              <a:rPr lang="en-US" sz="3600">
                <a:latin typeface="Segoe UI Semibold" panose="020B0702040204020203" pitchFamily="34" charset="0"/>
                <a:cs typeface="Segoe UI Semibold" panose="020B0702040204020203" pitchFamily="34" charset="0"/>
              </a:rPr>
              <a:t>Truancy</a:t>
            </a:r>
            <a:endParaRPr lang="en-US"/>
          </a:p>
          <a:p>
            <a:pPr marL="0" indent="0" algn="ctr">
              <a:lnSpc>
                <a:spcPct val="140000"/>
              </a:lnSpc>
              <a:buNone/>
            </a:pPr>
            <a:r>
              <a:rPr lang="en-US" sz="3100"/>
              <a:t>Unexcused absences</a:t>
            </a:r>
          </a:p>
          <a:p>
            <a:pPr marL="0" indent="0" algn="ctr">
              <a:lnSpc>
                <a:spcPct val="140000"/>
              </a:lnSpc>
              <a:spcAft>
                <a:spcPts val="1000"/>
              </a:spcAft>
              <a:buNone/>
            </a:pPr>
            <a:r>
              <a:rPr lang="en-US" sz="3100"/>
              <a:t>7 unexcused absences in a month or 15 unexcused absences in a year</a:t>
            </a:r>
          </a:p>
          <a:p>
            <a:pPr marL="0" indent="0" algn="ctr">
              <a:lnSpc>
                <a:spcPct val="140000"/>
              </a:lnSpc>
              <a:spcAft>
                <a:spcPts val="1000"/>
              </a:spcAft>
              <a:buNone/>
            </a:pPr>
            <a:endParaRPr lang="en-US" sz="3100"/>
          </a:p>
        </p:txBody>
      </p:sp>
    </p:spTree>
    <p:extLst>
      <p:ext uri="{BB962C8B-B14F-4D97-AF65-F5344CB8AC3E}">
        <p14:creationId xmlns:p14="http://schemas.microsoft.com/office/powerpoint/2010/main" val="106805658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Students that are chronically absent in preschool, kindergarten and 1st grade are much less likely to read at grade level by 3rd grade. ">
            <a:extLst>
              <a:ext uri="{FF2B5EF4-FFF2-40B4-BE49-F238E27FC236}">
                <a16:creationId xmlns:a16="http://schemas.microsoft.com/office/drawing/2014/main" id="{322BF8CD-D07C-7397-CF47-4C55C3E43D98}"/>
              </a:ext>
            </a:extLst>
          </p:cNvPr>
          <p:cNvPicPr>
            <a:picLocks noChangeAspect="1"/>
          </p:cNvPicPr>
          <p:nvPr/>
        </p:nvPicPr>
        <p:blipFill>
          <a:blip r:embed="rId3"/>
          <a:stretch>
            <a:fillRect/>
          </a:stretch>
        </p:blipFill>
        <p:spPr>
          <a:xfrm>
            <a:off x="4529431" y="0"/>
            <a:ext cx="7662569" cy="6858000"/>
          </a:xfrm>
          <a:prstGeom prst="rect">
            <a:avLst/>
          </a:prstGeom>
          <a:noFill/>
        </p:spPr>
      </p:pic>
      <p:sp>
        <p:nvSpPr>
          <p:cNvPr id="2" name="Date Placeholder 1" hidden="1">
            <a:extLst>
              <a:ext uri="{FF2B5EF4-FFF2-40B4-BE49-F238E27FC236}">
                <a16:creationId xmlns:a16="http://schemas.microsoft.com/office/drawing/2014/main" id="{3E7DC90F-1F61-AEE9-62DC-50CC1DA240A8}"/>
              </a:ext>
            </a:extLst>
          </p:cNvPr>
          <p:cNvSpPr>
            <a:spLocks noGrp="1"/>
          </p:cNvSpPr>
          <p:nvPr>
            <p:ph type="dt" sz="half" idx="11"/>
          </p:nvPr>
        </p:nvSpPr>
        <p:spPr/>
        <p:txBody>
          <a:bodyPr/>
          <a:lstStyle/>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1600" b="0" i="0" u="none" strike="noStrike" kern="1200" cap="none" spc="0" normalizeH="0" baseline="0" noProof="0">
                <a:ln>
                  <a:noFill/>
                </a:ln>
                <a:solidFill>
                  <a:srgbClr val="40403D"/>
                </a:solidFill>
                <a:effectLst/>
                <a:uLnTx/>
                <a:uFillTx/>
                <a:latin typeface="Segoe UI"/>
                <a:ea typeface="+mn-ea"/>
                <a:cs typeface="+mn-cs"/>
              </a:rPr>
              <a:t>| </a:t>
            </a:r>
            <a:fld id="{1F84472E-99B5-4CB5-9B50-DFE68083FC9A}" type="datetime1">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ctr" defTabSz="914400" rtl="0" eaLnBrk="1" fontAlgn="auto" latinLnBrk="0" hangingPunct="1">
                <a:lnSpc>
                  <a:spcPct val="100000"/>
                </a:lnSpc>
                <a:spcBef>
                  <a:spcPts val="0"/>
                </a:spcBef>
                <a:spcAft>
                  <a:spcPts val="600"/>
                </a:spcAft>
                <a:buClrTx/>
                <a:buSzTx/>
                <a:buFontTx/>
                <a:buNone/>
                <a:tabLst/>
                <a:defRPr/>
              </a:pPr>
              <a:t>11/1/2024</a:t>
            </a:fld>
            <a:r>
              <a:rPr kumimoji="0" lang="en-US" sz="1600" b="0" i="0" u="none" strike="noStrike" kern="1200" cap="none" spc="0" normalizeH="0" baseline="0" noProof="0">
                <a:ln>
                  <a:noFill/>
                </a:ln>
                <a:solidFill>
                  <a:srgbClr val="40403D"/>
                </a:solidFill>
                <a:effectLst/>
                <a:uLnTx/>
                <a:uFillTx/>
                <a:latin typeface="Segoe UI"/>
                <a:ea typeface="+mn-ea"/>
                <a:cs typeface="+mn-cs"/>
              </a:rPr>
              <a:t> |</a:t>
            </a:r>
          </a:p>
        </p:txBody>
      </p:sp>
      <p:sp>
        <p:nvSpPr>
          <p:cNvPr id="3" name="Slide Number Placeholder 2" hidden="1">
            <a:extLst>
              <a:ext uri="{FF2B5EF4-FFF2-40B4-BE49-F238E27FC236}">
                <a16:creationId xmlns:a16="http://schemas.microsoft.com/office/drawing/2014/main" id="{223E03A4-9615-F8B4-8317-2F17FEBEB73D}"/>
              </a:ext>
            </a:extLst>
          </p:cNvPr>
          <p:cNvSpPr>
            <a:spLocks noGrp="1"/>
          </p:cNvSpPr>
          <p:nvPr>
            <p:ph type="sldNum" sz="quarter" idx="4"/>
          </p:nvPr>
        </p:nvSpPr>
        <p:spPr>
          <a:xfrm>
            <a:off x="10709328" y="6253532"/>
            <a:ext cx="644471" cy="365125"/>
          </a:xfrm>
          <a:prstGeom prst="rect">
            <a:avLst/>
          </a:prstGeom>
        </p:spPr>
        <p:txBody>
          <a:bodyPr vert="horz" lIns="91440" tIns="45720" rIns="91440" bIns="45720" rtlCol="0" anchor="ctr"/>
          <a:lstStyle>
            <a:defPPr>
              <a:defRPr lang="en-US"/>
            </a:defPPr>
            <a:lvl1pPr marL="0" algn="l" defTabSz="914400" rtl="0" eaLnBrk="1" latinLnBrk="0" hangingPunct="1">
              <a:defRPr sz="1600" kern="1200">
                <a:solidFill>
                  <a:srgbClr val="40403D"/>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600"/>
              </a:spcAft>
              <a:buClrTx/>
              <a:buSzTx/>
              <a:buFontTx/>
              <a:buNone/>
              <a:tabLst/>
              <a:defRPr/>
            </a:pPr>
            <a:fld id="{65248FEF-978F-4B24-93F3-B987601DAD06}" type="slidenum">
              <a:rPr kumimoji="0" lang="en-US" sz="1600" b="0" i="0" u="none" strike="noStrike" kern="1200" cap="none" spc="0" normalizeH="0" baseline="0" noProof="0" smtClean="0">
                <a:ln>
                  <a:noFill/>
                </a:ln>
                <a:solidFill>
                  <a:srgbClr val="40403D"/>
                </a:solidFill>
                <a:effectLst/>
                <a:uLnTx/>
                <a:uFillTx/>
                <a:latin typeface="Segoe UI"/>
                <a:ea typeface="+mn-ea"/>
                <a:cs typeface="+mn-cs"/>
              </a:rPr>
              <a:pPr marL="0" marR="0" lvl="0" indent="0" algn="l" defTabSz="914400" rtl="0" eaLnBrk="1" fontAlgn="auto" latinLnBrk="0" hangingPunct="1">
                <a:lnSpc>
                  <a:spcPct val="100000"/>
                </a:lnSpc>
                <a:spcBef>
                  <a:spcPts val="0"/>
                </a:spcBef>
                <a:spcAft>
                  <a:spcPts val="600"/>
                </a:spcAft>
                <a:buClrTx/>
                <a:buSzTx/>
                <a:buFontTx/>
                <a:buNone/>
                <a:tabLst/>
                <a:defRPr/>
              </a:pPr>
              <a:t>35</a:t>
            </a:fld>
            <a:endParaRPr kumimoji="0" lang="en-US" sz="1600" b="0" i="0" u="none" strike="noStrike" kern="1200" cap="none" spc="0" normalizeH="0" baseline="0" noProof="0">
              <a:ln>
                <a:noFill/>
              </a:ln>
              <a:solidFill>
                <a:srgbClr val="40403D"/>
              </a:solidFill>
              <a:effectLst/>
              <a:uLnTx/>
              <a:uFillTx/>
              <a:latin typeface="Segoe UI"/>
              <a:ea typeface="+mn-ea"/>
              <a:cs typeface="+mn-cs"/>
            </a:endParaRPr>
          </a:p>
        </p:txBody>
      </p:sp>
      <p:sp>
        <p:nvSpPr>
          <p:cNvPr id="7" name="TextBox 6">
            <a:extLst>
              <a:ext uri="{FF2B5EF4-FFF2-40B4-BE49-F238E27FC236}">
                <a16:creationId xmlns:a16="http://schemas.microsoft.com/office/drawing/2014/main" id="{B3F67C0B-C6F8-EB22-F991-07D16835D1B0}"/>
              </a:ext>
            </a:extLst>
          </p:cNvPr>
          <p:cNvSpPr txBox="1"/>
          <p:nvPr/>
        </p:nvSpPr>
        <p:spPr>
          <a:xfrm>
            <a:off x="0" y="1090153"/>
            <a:ext cx="4211052" cy="295465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20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rPr>
              <a:t>Chronic Absence: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a:ln>
                  <a:noFill/>
                </a:ln>
                <a:solidFill>
                  <a:prstClr val="black"/>
                </a:solidFill>
                <a:effectLst/>
                <a:uLnTx/>
                <a:uFillTx/>
                <a:latin typeface="Segoe UI"/>
                <a:ea typeface="+mn-ea"/>
                <a:cs typeface="+mn-cs"/>
              </a:rPr>
              <a:t>Research Highlights</a:t>
            </a:r>
          </a:p>
        </p:txBody>
      </p:sp>
      <p:sp>
        <p:nvSpPr>
          <p:cNvPr id="9" name="TextBox 8">
            <a:extLst>
              <a:ext uri="{FF2B5EF4-FFF2-40B4-BE49-F238E27FC236}">
                <a16:creationId xmlns:a16="http://schemas.microsoft.com/office/drawing/2014/main" id="{B6732C95-3BD9-B1C1-A169-37DD7E8D6540}"/>
              </a:ext>
            </a:extLst>
          </p:cNvPr>
          <p:cNvSpPr txBox="1"/>
          <p:nvPr/>
        </p:nvSpPr>
        <p:spPr>
          <a:xfrm>
            <a:off x="556460" y="4483585"/>
            <a:ext cx="3558340" cy="1754326"/>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hlinkClick r:id="rId4"/>
              </a:rPr>
              <a:t>Attendance in the Early Grades: Why it Matters for Reading</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1" u="none" strike="noStrike" kern="0" cap="none" spc="0" normalizeH="0" baseline="0" noProof="0" dirty="0">
                <a:ln>
                  <a:noFill/>
                </a:ln>
                <a:solidFill>
                  <a:srgbClr val="514141"/>
                </a:solidFill>
                <a:effectLst/>
                <a:uLnTx/>
                <a:uFillTx/>
                <a:latin typeface="Segoe UI"/>
                <a:ea typeface="ＭＳ Ｐゴシック" charset="0"/>
                <a:cs typeface="Arial" charset="0"/>
                <a:sym typeface="Arial" charset="0"/>
                <a:hlinkClick r:id="rId5"/>
              </a:rPr>
              <a:t>Utah Data Alliance – Chronic Absenteeism Research Brief</a:t>
            </a:r>
            <a:endParaRPr kumimoji="0" lang="en-US" sz="4000" b="0" i="0" u="none" strike="noStrike" kern="1200" cap="none" spc="0" normalizeH="0" baseline="0" noProof="0" dirty="0">
              <a:ln>
                <a:noFill/>
              </a:ln>
              <a:solidFill>
                <a:srgbClr val="000000"/>
              </a:solidFill>
              <a:effectLst/>
              <a:uLnTx/>
              <a:uFillTx/>
              <a:latin typeface="Segoe UI"/>
              <a:ea typeface="ＭＳ Ｐゴシック" charset="0"/>
              <a:cs typeface="Arial" charset="0"/>
              <a:sym typeface="Arial"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
        <p:nvSpPr>
          <p:cNvPr id="4" name="Title 3">
            <a:extLst>
              <a:ext uri="{FF2B5EF4-FFF2-40B4-BE49-F238E27FC236}">
                <a16:creationId xmlns:a16="http://schemas.microsoft.com/office/drawing/2014/main" id="{6F7F3069-2AE3-5493-A962-9F6D06FC43A1}"/>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Chronic Absence: Research Highlights</a:t>
            </a:r>
          </a:p>
        </p:txBody>
      </p:sp>
    </p:spTree>
    <p:extLst>
      <p:ext uri="{BB962C8B-B14F-4D97-AF65-F5344CB8AC3E}">
        <p14:creationId xmlns:p14="http://schemas.microsoft.com/office/powerpoint/2010/main" val="231173847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A6BADE9-F674-EC5C-94C5-9F931E68DD94}"/>
              </a:ext>
            </a:extLst>
          </p:cNvPr>
          <p:cNvSpPr>
            <a:spLocks noGrp="1"/>
          </p:cNvSpPr>
          <p:nvPr>
            <p:ph type="title"/>
          </p:nvPr>
        </p:nvSpPr>
        <p:spPr/>
        <p:txBody>
          <a:bodyPr/>
          <a:lstStyle/>
          <a:p>
            <a:r>
              <a:rPr lang="en-US" dirty="0"/>
              <a:t>Attendance Matters</a:t>
            </a:r>
          </a:p>
        </p:txBody>
      </p:sp>
      <p:graphicFrame>
        <p:nvGraphicFramePr>
          <p:cNvPr id="10" name="Content Placeholder 2" descr="10 percent of the school year is 18 days in most school districts. ">
            <a:extLst>
              <a:ext uri="{FF2B5EF4-FFF2-40B4-BE49-F238E27FC236}">
                <a16:creationId xmlns:a16="http://schemas.microsoft.com/office/drawing/2014/main" id="{00C7459B-B494-0850-DE51-1B33072B7A38}"/>
              </a:ext>
            </a:extLst>
          </p:cNvPr>
          <p:cNvGraphicFramePr>
            <a:graphicFrameLocks noGrp="1"/>
          </p:cNvGraphicFramePr>
          <p:nvPr>
            <p:ph idx="1"/>
            <p:extLst>
              <p:ext uri="{D42A27DB-BD31-4B8C-83A1-F6EECF244321}">
                <p14:modId xmlns:p14="http://schemas.microsoft.com/office/powerpoint/2010/main" val="2421294974"/>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TextBox 3">
            <a:extLst>
              <a:ext uri="{FF2B5EF4-FFF2-40B4-BE49-F238E27FC236}">
                <a16:creationId xmlns:a16="http://schemas.microsoft.com/office/drawing/2014/main" id="{2556A30D-2B52-8018-0AF2-D25323D6EBC5}"/>
              </a:ext>
            </a:extLst>
          </p:cNvPr>
          <p:cNvSpPr txBox="1"/>
          <p:nvPr/>
        </p:nvSpPr>
        <p:spPr>
          <a:xfrm>
            <a:off x="8858428" y="6031757"/>
            <a:ext cx="2495372"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Segoe UI"/>
                <a:ea typeface="+mn-ea"/>
                <a:cs typeface="+mn-cs"/>
                <a:hlinkClick r:id="rId7"/>
              </a:rPr>
              <a:t>Attendanceworks.org</a:t>
            </a:r>
            <a:endParaRPr kumimoji="0" lang="en-US" sz="1800" b="0" i="0" u="none" strike="noStrike" kern="1200" cap="none" spc="0" normalizeH="0" baseline="0" noProof="0" dirty="0">
              <a:ln>
                <a:noFill/>
              </a:ln>
              <a:solidFill>
                <a:prstClr val="black"/>
              </a:solidFill>
              <a:effectLst/>
              <a:uLnTx/>
              <a:uFillTx/>
              <a:latin typeface="Segoe UI"/>
              <a:ea typeface="+mn-ea"/>
              <a:cs typeface="+mn-cs"/>
            </a:endParaRPr>
          </a:p>
        </p:txBody>
      </p:sp>
    </p:spTree>
    <p:extLst>
      <p:ext uri="{BB962C8B-B14F-4D97-AF65-F5344CB8AC3E}">
        <p14:creationId xmlns:p14="http://schemas.microsoft.com/office/powerpoint/2010/main" val="403553953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930A9BB4-52C9-8696-D0F3-C7B693B396D9}"/>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Partnerships</a:t>
            </a:r>
          </a:p>
        </p:txBody>
      </p:sp>
    </p:spTree>
    <p:extLst>
      <p:ext uri="{BB962C8B-B14F-4D97-AF65-F5344CB8AC3E}">
        <p14:creationId xmlns:p14="http://schemas.microsoft.com/office/powerpoint/2010/main" val="1322895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5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3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E07CB75A-B4A9-9581-6465-05CB5C2785AE}"/>
              </a:ext>
            </a:extLst>
          </p:cNvPr>
          <p:cNvSpPr>
            <a:spLocks noGrp="1"/>
          </p:cNvSpPr>
          <p:nvPr>
            <p:ph type="title"/>
          </p:nvPr>
        </p:nvSpPr>
        <p:spPr>
          <a:xfrm>
            <a:off x="1371597" y="348865"/>
            <a:ext cx="10044023" cy="877729"/>
          </a:xfrm>
        </p:spPr>
        <p:txBody>
          <a:bodyPr anchor="ctr">
            <a:normAutofit/>
          </a:bodyPr>
          <a:lstStyle/>
          <a:p>
            <a:r>
              <a:rPr lang="en-US" sz="2800">
                <a:solidFill>
                  <a:srgbClr val="FFFFFF"/>
                </a:solidFill>
              </a:rPr>
              <a:t>Connect with your Student Information Systems Administrator Team</a:t>
            </a:r>
          </a:p>
        </p:txBody>
      </p:sp>
      <p:graphicFrame>
        <p:nvGraphicFramePr>
          <p:cNvPr id="5" name="Content Placeholder 2" descr="Images on connecting with your SIS team. ">
            <a:extLst>
              <a:ext uri="{FF2B5EF4-FFF2-40B4-BE49-F238E27FC236}">
                <a16:creationId xmlns:a16="http://schemas.microsoft.com/office/drawing/2014/main" id="{E4088F07-7CED-9E73-7C19-2765643655CE}"/>
              </a:ext>
            </a:extLst>
          </p:cNvPr>
          <p:cNvGraphicFramePr>
            <a:graphicFrameLocks noGrp="1"/>
          </p:cNvGraphicFramePr>
          <p:nvPr>
            <p:ph idx="1"/>
            <p:extLst>
              <p:ext uri="{D42A27DB-BD31-4B8C-83A1-F6EECF244321}">
                <p14:modId xmlns:p14="http://schemas.microsoft.com/office/powerpoint/2010/main" val="4191462451"/>
              </p:ext>
            </p:extLst>
          </p:nvPr>
        </p:nvGraphicFramePr>
        <p:xfrm>
          <a:off x="644056" y="2112579"/>
          <a:ext cx="10927829" cy="419280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112072997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523201-3AF5-9DCD-636A-E417C9DD578F}"/>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Guest Speakers</a:t>
            </a:r>
          </a:p>
        </p:txBody>
      </p:sp>
      <p:sp>
        <p:nvSpPr>
          <p:cNvPr id="3" name="Content Placeholder 2">
            <a:extLst>
              <a:ext uri="{FF2B5EF4-FFF2-40B4-BE49-F238E27FC236}">
                <a16:creationId xmlns:a16="http://schemas.microsoft.com/office/drawing/2014/main" id="{E9E4DAB7-0951-3A19-D98F-093529AF186A}"/>
              </a:ext>
            </a:extLst>
          </p:cNvPr>
          <p:cNvSpPr>
            <a:spLocks noGrp="1"/>
          </p:cNvSpPr>
          <p:nvPr>
            <p:ph idx="1"/>
          </p:nvPr>
        </p:nvSpPr>
        <p:spPr>
          <a:xfrm>
            <a:off x="6503158" y="649480"/>
            <a:ext cx="4862447" cy="5546047"/>
          </a:xfrm>
        </p:spPr>
        <p:txBody>
          <a:bodyPr anchor="ctr">
            <a:normAutofit/>
          </a:bodyPr>
          <a:lstStyle/>
          <a:p>
            <a:r>
              <a:rPr lang="en-US" sz="2000"/>
              <a:t>Consider inviting key partners to discuss attendance:</a:t>
            </a:r>
          </a:p>
          <a:p>
            <a:pPr lvl="1"/>
            <a:r>
              <a:rPr lang="en-US" sz="2000"/>
              <a:t>Principals in schools that are teaming around attendance</a:t>
            </a:r>
          </a:p>
          <a:p>
            <a:pPr lvl="1"/>
            <a:r>
              <a:rPr lang="en-US" sz="2000"/>
              <a:t>McKinney Vento Specialist</a:t>
            </a:r>
          </a:p>
          <a:p>
            <a:pPr lvl="1"/>
            <a:r>
              <a:rPr lang="en-US" sz="2000"/>
              <a:t>Special Education Team</a:t>
            </a:r>
          </a:p>
          <a:p>
            <a:pPr lvl="1"/>
            <a:r>
              <a:rPr lang="en-US" sz="2000"/>
              <a:t>Student Information Systems Administrator/Team</a:t>
            </a:r>
          </a:p>
          <a:p>
            <a:pPr lvl="1"/>
            <a:r>
              <a:rPr lang="en-US" sz="2000"/>
              <a:t>ESD Attendance Support</a:t>
            </a:r>
          </a:p>
          <a:p>
            <a:pPr lvl="1"/>
            <a:endParaRPr lang="en-US" sz="2000"/>
          </a:p>
        </p:txBody>
      </p:sp>
    </p:spTree>
    <p:extLst>
      <p:ext uri="{BB962C8B-B14F-4D97-AF65-F5344CB8AC3E}">
        <p14:creationId xmlns:p14="http://schemas.microsoft.com/office/powerpoint/2010/main" val="60501195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 name="Rectangle 6">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Shape 16">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extBox 1">
            <a:extLst>
              <a:ext uri="{FF2B5EF4-FFF2-40B4-BE49-F238E27FC236}">
                <a16:creationId xmlns:a16="http://schemas.microsoft.com/office/drawing/2014/main" id="{2D05FA1B-B43D-575B-5271-81D9ACDD9748}"/>
              </a:ext>
            </a:extLst>
          </p:cNvPr>
          <p:cNvSpPr txBox="1"/>
          <p:nvPr/>
        </p:nvSpPr>
        <p:spPr>
          <a:xfrm>
            <a:off x="1314824" y="735106"/>
            <a:ext cx="10053763" cy="2928470"/>
          </a:xfrm>
          <a:prstGeom prst="rect">
            <a:avLst/>
          </a:prstGeom>
        </p:spPr>
        <p:txBody>
          <a:bodyPr vert="horz" lIns="91440" tIns="45720" rIns="91440" bIns="45720" rtlCol="0" anchor="b">
            <a:normAutofit/>
          </a:bodyPr>
          <a:lstStyle/>
          <a:p>
            <a:pPr>
              <a:lnSpc>
                <a:spcPct val="90000"/>
              </a:lnSpc>
              <a:spcBef>
                <a:spcPct val="0"/>
              </a:spcBef>
              <a:spcAft>
                <a:spcPts val="600"/>
              </a:spcAft>
            </a:pPr>
            <a:r>
              <a:rPr lang="en-US" sz="4800" kern="1200">
                <a:solidFill>
                  <a:srgbClr val="FFFFFF"/>
                </a:solidFill>
                <a:latin typeface="+mj-lt"/>
                <a:ea typeface="+mj-ea"/>
                <a:cs typeface="+mj-cs"/>
              </a:rPr>
              <a:t>Equity Statement</a:t>
            </a:r>
          </a:p>
        </p:txBody>
      </p:sp>
      <p:sp>
        <p:nvSpPr>
          <p:cNvPr id="3" name="Title 2">
            <a:extLst>
              <a:ext uri="{FF2B5EF4-FFF2-40B4-BE49-F238E27FC236}">
                <a16:creationId xmlns:a16="http://schemas.microsoft.com/office/drawing/2014/main" id="{F8DA8D6D-8BDF-0D40-4540-31541B9E4C3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Equity Statement </a:t>
            </a:r>
          </a:p>
        </p:txBody>
      </p:sp>
    </p:spTree>
    <p:extLst>
      <p:ext uri="{BB962C8B-B14F-4D97-AF65-F5344CB8AC3E}">
        <p14:creationId xmlns:p14="http://schemas.microsoft.com/office/powerpoint/2010/main" val="3852574236"/>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EC624B1B-0743-1F91-784D-37F780CB4E39}"/>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Why do students miss school?</a:t>
            </a:r>
          </a:p>
        </p:txBody>
      </p:sp>
      <p:sp>
        <p:nvSpPr>
          <p:cNvPr id="3" name="Text Placeholder 2">
            <a:extLst>
              <a:ext uri="{FF2B5EF4-FFF2-40B4-BE49-F238E27FC236}">
                <a16:creationId xmlns:a16="http://schemas.microsoft.com/office/drawing/2014/main" id="{7FCE9923-7FF7-0F5B-29D6-733111B1707A}"/>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875356679"/>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2,700+ Iceberg Icon Illustrations, Royalty-Free Vector ...">
            <a:extLst>
              <a:ext uri="{FF2B5EF4-FFF2-40B4-BE49-F238E27FC236}">
                <a16:creationId xmlns:a16="http://schemas.microsoft.com/office/drawing/2014/main" id="{574BBCCE-0690-BD70-60A4-8D8034BEB19D}"/>
              </a:ext>
            </a:extLst>
          </p:cNvPr>
          <p:cNvPicPr>
            <a:picLocks noChangeAspect="1" noChangeArrowheads="1"/>
          </p:cNvPicPr>
          <p:nvPr/>
        </p:nvPicPr>
        <p:blipFill>
          <a:blip r:embed="rId3">
            <a:duotone>
              <a:schemeClr val="accent1">
                <a:shade val="45000"/>
                <a:satMod val="135000"/>
              </a:scheme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485035" y="-876822"/>
            <a:ext cx="9582600" cy="79884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06F242BF-9A23-137C-CE4E-79AD67365636}"/>
              </a:ext>
            </a:extLst>
          </p:cNvPr>
          <p:cNvSpPr>
            <a:spLocks noGrp="1"/>
          </p:cNvSpPr>
          <p:nvPr>
            <p:ph type="title"/>
          </p:nvPr>
        </p:nvSpPr>
        <p:spPr>
          <a:xfrm>
            <a:off x="461355" y="488598"/>
            <a:ext cx="3380450" cy="2474735"/>
          </a:xfrm>
          <a:prstGeom prst="roundRect">
            <a:avLst/>
          </a:prstGeom>
        </p:spPr>
        <p:style>
          <a:lnRef idx="2">
            <a:schemeClr val="dk1"/>
          </a:lnRef>
          <a:fillRef idx="1">
            <a:schemeClr val="lt1"/>
          </a:fillRef>
          <a:effectRef idx="0">
            <a:schemeClr val="dk1"/>
          </a:effectRef>
          <a:fontRef idx="minor">
            <a:schemeClr val="dk1"/>
          </a:fontRef>
        </p:style>
        <p:txBody>
          <a:bodyPr>
            <a:noAutofit/>
          </a:bodyPr>
          <a:lstStyle/>
          <a:p>
            <a:pPr algn="ctr">
              <a:lnSpc>
                <a:spcPct val="108000"/>
              </a:lnSpc>
            </a:pPr>
            <a:r>
              <a:rPr lang="en-US" sz="3600" dirty="0"/>
              <a:t>Absenteeism has many influencing factors</a:t>
            </a:r>
          </a:p>
        </p:txBody>
      </p:sp>
      <p:grpSp>
        <p:nvGrpSpPr>
          <p:cNvPr id="5" name="Group 4" descr="Image of the bottom of an iceberg showing reasons why students are absent: physical illness, caring for siblings, anxiety or depression, unsafe or challenging environment. ">
            <a:extLst>
              <a:ext uri="{FF2B5EF4-FFF2-40B4-BE49-F238E27FC236}">
                <a16:creationId xmlns:a16="http://schemas.microsoft.com/office/drawing/2014/main" id="{869439C3-D802-A32B-7343-AB892F68DDA2}"/>
              </a:ext>
            </a:extLst>
          </p:cNvPr>
          <p:cNvGrpSpPr/>
          <p:nvPr/>
        </p:nvGrpSpPr>
        <p:grpSpPr>
          <a:xfrm>
            <a:off x="4348200" y="2456198"/>
            <a:ext cx="8267435" cy="3855613"/>
            <a:chOff x="3919709" y="2781875"/>
            <a:chExt cx="8267435" cy="3855613"/>
          </a:xfrm>
        </p:grpSpPr>
        <p:sp>
          <p:nvSpPr>
            <p:cNvPr id="6" name="TextBox 5">
              <a:extLst>
                <a:ext uri="{FF2B5EF4-FFF2-40B4-BE49-F238E27FC236}">
                  <a16:creationId xmlns:a16="http://schemas.microsoft.com/office/drawing/2014/main" id="{920E0A55-582D-0601-BC9F-E0C2F708BFF4}"/>
                </a:ext>
              </a:extLst>
            </p:cNvPr>
            <p:cNvSpPr txBox="1"/>
            <p:nvPr/>
          </p:nvSpPr>
          <p:spPr>
            <a:xfrm>
              <a:off x="9470972" y="2892079"/>
              <a:ext cx="193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Anxiety or depression</a:t>
              </a:r>
            </a:p>
          </p:txBody>
        </p:sp>
        <p:sp>
          <p:nvSpPr>
            <p:cNvPr id="7" name="TextBox 6">
              <a:extLst>
                <a:ext uri="{FF2B5EF4-FFF2-40B4-BE49-F238E27FC236}">
                  <a16:creationId xmlns:a16="http://schemas.microsoft.com/office/drawing/2014/main" id="{5A011D2D-3AD8-E493-6470-F2576ECEFB47}"/>
                </a:ext>
              </a:extLst>
            </p:cNvPr>
            <p:cNvSpPr txBox="1"/>
            <p:nvPr/>
          </p:nvSpPr>
          <p:spPr>
            <a:xfrm>
              <a:off x="4631617" y="2862544"/>
              <a:ext cx="193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Physical illness</a:t>
              </a:r>
            </a:p>
          </p:txBody>
        </p:sp>
        <p:sp>
          <p:nvSpPr>
            <p:cNvPr id="8" name="TextBox 7">
              <a:extLst>
                <a:ext uri="{FF2B5EF4-FFF2-40B4-BE49-F238E27FC236}">
                  <a16:creationId xmlns:a16="http://schemas.microsoft.com/office/drawing/2014/main" id="{C1DF644F-AED9-AC8F-6D6F-6BFB4EE5BA5F}"/>
                </a:ext>
              </a:extLst>
            </p:cNvPr>
            <p:cNvSpPr txBox="1"/>
            <p:nvPr/>
          </p:nvSpPr>
          <p:spPr>
            <a:xfrm>
              <a:off x="4495800" y="4857274"/>
              <a:ext cx="3200399"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Have fallen behind in learning</a:t>
              </a:r>
            </a:p>
          </p:txBody>
        </p:sp>
        <p:sp>
          <p:nvSpPr>
            <p:cNvPr id="9" name="TextBox 8">
              <a:extLst>
                <a:ext uri="{FF2B5EF4-FFF2-40B4-BE49-F238E27FC236}">
                  <a16:creationId xmlns:a16="http://schemas.microsoft.com/office/drawing/2014/main" id="{6CE8A48A-B5B7-C639-6253-17450C7C7B55}"/>
                </a:ext>
              </a:extLst>
            </p:cNvPr>
            <p:cNvSpPr txBox="1"/>
            <p:nvPr/>
          </p:nvSpPr>
          <p:spPr>
            <a:xfrm>
              <a:off x="6270572" y="5806491"/>
              <a:ext cx="3200400"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Unsafe or challenging home environment</a:t>
              </a:r>
            </a:p>
          </p:txBody>
        </p:sp>
        <p:sp>
          <p:nvSpPr>
            <p:cNvPr id="10" name="TextBox 9">
              <a:extLst>
                <a:ext uri="{FF2B5EF4-FFF2-40B4-BE49-F238E27FC236}">
                  <a16:creationId xmlns:a16="http://schemas.microsoft.com/office/drawing/2014/main" id="{CA763D23-2E35-8C2C-B2C3-E98FBC332AEA}"/>
                </a:ext>
              </a:extLst>
            </p:cNvPr>
            <p:cNvSpPr txBox="1"/>
            <p:nvPr/>
          </p:nvSpPr>
          <p:spPr>
            <a:xfrm>
              <a:off x="7197017" y="3794315"/>
              <a:ext cx="2376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Caring for siblings</a:t>
              </a:r>
            </a:p>
          </p:txBody>
        </p:sp>
        <p:sp>
          <p:nvSpPr>
            <p:cNvPr id="11" name="TextBox 10">
              <a:extLst>
                <a:ext uri="{FF2B5EF4-FFF2-40B4-BE49-F238E27FC236}">
                  <a16:creationId xmlns:a16="http://schemas.microsoft.com/office/drawing/2014/main" id="{534787AB-8CF5-3C18-FB3A-F29D541A3DD7}"/>
                </a:ext>
              </a:extLst>
            </p:cNvPr>
            <p:cNvSpPr txBox="1"/>
            <p:nvPr/>
          </p:nvSpPr>
          <p:spPr>
            <a:xfrm>
              <a:off x="8652081" y="4476143"/>
              <a:ext cx="353506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Do not feel welcome or belong at school</a:t>
              </a:r>
            </a:p>
          </p:txBody>
        </p:sp>
        <p:sp>
          <p:nvSpPr>
            <p:cNvPr id="12" name="TextBox 11">
              <a:extLst>
                <a:ext uri="{FF2B5EF4-FFF2-40B4-BE49-F238E27FC236}">
                  <a16:creationId xmlns:a16="http://schemas.microsoft.com/office/drawing/2014/main" id="{D150C9D6-4CEA-8223-AB0C-A9C5BB3C9159}"/>
                </a:ext>
              </a:extLst>
            </p:cNvPr>
            <p:cNvSpPr txBox="1"/>
            <p:nvPr/>
          </p:nvSpPr>
          <p:spPr>
            <a:xfrm>
              <a:off x="3919709" y="4107663"/>
              <a:ext cx="2376497"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Transportation</a:t>
              </a:r>
            </a:p>
          </p:txBody>
        </p:sp>
        <p:sp>
          <p:nvSpPr>
            <p:cNvPr id="4" name="TextBox 3">
              <a:extLst>
                <a:ext uri="{FF2B5EF4-FFF2-40B4-BE49-F238E27FC236}">
                  <a16:creationId xmlns:a16="http://schemas.microsoft.com/office/drawing/2014/main" id="{BB5CB33E-B1C1-9AF6-19B0-28F792422092}"/>
                </a:ext>
              </a:extLst>
            </p:cNvPr>
            <p:cNvSpPr txBox="1"/>
            <p:nvPr/>
          </p:nvSpPr>
          <p:spPr>
            <a:xfrm>
              <a:off x="6919882" y="2781875"/>
              <a:ext cx="237649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srgbClr val="40403D"/>
                  </a:solidFill>
                  <a:effectLst/>
                  <a:uLnTx/>
                  <a:uFillTx/>
                  <a:latin typeface="Segoe UI Semibold" panose="020B0702040204020203" pitchFamily="34" charset="0"/>
                  <a:ea typeface="+mn-ea"/>
                  <a:cs typeface="Segoe UI Semibold" panose="020B0702040204020203" pitchFamily="34" charset="0"/>
                </a:rPr>
                <a:t>Experiencing homelessness</a:t>
              </a:r>
            </a:p>
          </p:txBody>
        </p:sp>
      </p:grpSp>
      <p:sp>
        <p:nvSpPr>
          <p:cNvPr id="3" name="Rectangle: Rounded Corners 2">
            <a:extLst>
              <a:ext uri="{FF2B5EF4-FFF2-40B4-BE49-F238E27FC236}">
                <a16:creationId xmlns:a16="http://schemas.microsoft.com/office/drawing/2014/main" id="{72110FE4-926C-3AE4-2789-FE2445E9F289}"/>
              </a:ext>
            </a:extLst>
          </p:cNvPr>
          <p:cNvSpPr/>
          <p:nvPr/>
        </p:nvSpPr>
        <p:spPr>
          <a:xfrm>
            <a:off x="461352" y="3468638"/>
            <a:ext cx="3454315" cy="2424162"/>
          </a:xfrm>
          <a:prstGeom prst="roundRect">
            <a:avLst/>
          </a:prstGeom>
        </p:spPr>
        <p:style>
          <a:lnRef idx="2">
            <a:schemeClr val="accent2">
              <a:shade val="15000"/>
            </a:schemeClr>
          </a:lnRef>
          <a:fillRef idx="1">
            <a:schemeClr val="accent2"/>
          </a:fillRef>
          <a:effectRef idx="0">
            <a:schemeClr val="accent2"/>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Student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Community</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School</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Family</a:t>
            </a:r>
          </a:p>
        </p:txBody>
      </p:sp>
    </p:spTree>
    <p:extLst>
      <p:ext uri="{BB962C8B-B14F-4D97-AF65-F5344CB8AC3E}">
        <p14:creationId xmlns:p14="http://schemas.microsoft.com/office/powerpoint/2010/main" val="495742938"/>
      </p:ext>
    </p:extLst>
  </p:cSld>
  <p:clrMapOvr>
    <a:masterClrMapping/>
  </p:clrMapOvr>
  <mc:AlternateContent xmlns:mc="http://schemas.openxmlformats.org/markup-compatibility/2006" xmlns:p14="http://schemas.microsoft.com/office/powerpoint/2010/main">
    <mc:Choice Requires="p14">
      <p:transition spd="slow" p14:dur="2000" advTm="76011"/>
    </mc:Choice>
    <mc:Fallback xmlns="">
      <p:transition spd="slow" advTm="7601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2,700+ Iceberg Icon Illustrations, Royalty-Free Vector ...">
            <a:extLst>
              <a:ext uri="{FF2B5EF4-FFF2-40B4-BE49-F238E27FC236}">
                <a16:creationId xmlns:a16="http://schemas.microsoft.com/office/drawing/2014/main" id="{74645A4F-8DBD-34B8-5ACC-9147F1A2172B}"/>
              </a:ext>
            </a:extLst>
          </p:cNvPr>
          <p:cNvPicPr>
            <a:picLocks noChangeAspect="1" noChangeArrowheads="1"/>
          </p:cNvPicPr>
          <p:nvPr/>
        </p:nvPicPr>
        <p:blipFill>
          <a:blip r:embed="rId3">
            <a:duotone>
              <a:srgbClr val="0D5761">
                <a:shade val="45000"/>
                <a:satMod val="135000"/>
              </a:srgbClr>
              <a:prstClr val="white"/>
            </a:duoton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3695700" y="0"/>
            <a:ext cx="9054528"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extBox 1">
            <a:extLst>
              <a:ext uri="{FF2B5EF4-FFF2-40B4-BE49-F238E27FC236}">
                <a16:creationId xmlns:a16="http://schemas.microsoft.com/office/drawing/2014/main" id="{3E27901C-4597-33AD-0C1A-6849E952B968}"/>
              </a:ext>
            </a:extLst>
          </p:cNvPr>
          <p:cNvSpPr txBox="1"/>
          <p:nvPr/>
        </p:nvSpPr>
        <p:spPr>
          <a:xfrm>
            <a:off x="1013984" y="1649012"/>
            <a:ext cx="3486150" cy="2862322"/>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a:ln>
                  <a:noFill/>
                </a:ln>
                <a:solidFill>
                  <a:prstClr val="black"/>
                </a:solidFill>
                <a:effectLst/>
                <a:uLnTx/>
                <a:uFillTx/>
                <a:latin typeface="Segoe UI"/>
                <a:ea typeface="+mn-ea"/>
                <a:cs typeface="+mn-cs"/>
              </a:rPr>
              <a:t>Absenteeism is an indicator with many underlying causes</a:t>
            </a:r>
          </a:p>
        </p:txBody>
      </p:sp>
      <p:sp>
        <p:nvSpPr>
          <p:cNvPr id="4" name="TextBox 3">
            <a:extLst>
              <a:ext uri="{FF2B5EF4-FFF2-40B4-BE49-F238E27FC236}">
                <a16:creationId xmlns:a16="http://schemas.microsoft.com/office/drawing/2014/main" id="{53B07FFB-FC9C-B147-4D43-46A4754A1693}"/>
              </a:ext>
            </a:extLst>
          </p:cNvPr>
          <p:cNvSpPr txBox="1"/>
          <p:nvPr/>
        </p:nvSpPr>
        <p:spPr>
          <a:xfrm>
            <a:off x="5641689" y="2895507"/>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Physical illness</a:t>
            </a:r>
          </a:p>
        </p:txBody>
      </p:sp>
      <p:sp>
        <p:nvSpPr>
          <p:cNvPr id="5" name="TextBox 4">
            <a:extLst>
              <a:ext uri="{FF2B5EF4-FFF2-40B4-BE49-F238E27FC236}">
                <a16:creationId xmlns:a16="http://schemas.microsoft.com/office/drawing/2014/main" id="{55352E6D-C82C-12EA-7B41-8E598FA2EFD1}"/>
              </a:ext>
            </a:extLst>
          </p:cNvPr>
          <p:cNvSpPr txBox="1"/>
          <p:nvPr/>
        </p:nvSpPr>
        <p:spPr>
          <a:xfrm>
            <a:off x="7470489" y="2782669"/>
            <a:ext cx="1441736"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Anxiety or depression</a:t>
            </a:r>
          </a:p>
        </p:txBody>
      </p:sp>
      <p:sp>
        <p:nvSpPr>
          <p:cNvPr id="6" name="TextBox 5">
            <a:extLst>
              <a:ext uri="{FF2B5EF4-FFF2-40B4-BE49-F238E27FC236}">
                <a16:creationId xmlns:a16="http://schemas.microsoft.com/office/drawing/2014/main" id="{D2C439C5-0D07-0B52-B235-855817D12DA9}"/>
              </a:ext>
            </a:extLst>
          </p:cNvPr>
          <p:cNvSpPr txBox="1"/>
          <p:nvPr/>
        </p:nvSpPr>
        <p:spPr>
          <a:xfrm>
            <a:off x="9096375" y="2909841"/>
            <a:ext cx="2053509"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Caring for Siblings</a:t>
            </a:r>
          </a:p>
        </p:txBody>
      </p:sp>
      <p:sp>
        <p:nvSpPr>
          <p:cNvPr id="7" name="TextBox 6">
            <a:extLst>
              <a:ext uri="{FF2B5EF4-FFF2-40B4-BE49-F238E27FC236}">
                <a16:creationId xmlns:a16="http://schemas.microsoft.com/office/drawing/2014/main" id="{186153AE-2161-3D98-0F6B-4DC37CA40F00}"/>
              </a:ext>
            </a:extLst>
          </p:cNvPr>
          <p:cNvSpPr txBox="1"/>
          <p:nvPr/>
        </p:nvSpPr>
        <p:spPr>
          <a:xfrm>
            <a:off x="5978811" y="3676650"/>
            <a:ext cx="182880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Transportation</a:t>
            </a:r>
          </a:p>
        </p:txBody>
      </p:sp>
      <p:sp>
        <p:nvSpPr>
          <p:cNvPr id="8" name="TextBox 7">
            <a:extLst>
              <a:ext uri="{FF2B5EF4-FFF2-40B4-BE49-F238E27FC236}">
                <a16:creationId xmlns:a16="http://schemas.microsoft.com/office/drawing/2014/main" id="{D31CDE02-B94D-C5D5-6568-0FAA75EA78C4}"/>
              </a:ext>
            </a:extLst>
          </p:cNvPr>
          <p:cNvSpPr txBox="1"/>
          <p:nvPr/>
        </p:nvSpPr>
        <p:spPr>
          <a:xfrm>
            <a:off x="8048625" y="3460580"/>
            <a:ext cx="2962275"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Feeling unwelcome or lack of belonging at school</a:t>
            </a:r>
          </a:p>
        </p:txBody>
      </p:sp>
      <p:sp>
        <p:nvSpPr>
          <p:cNvPr id="9" name="TextBox 8">
            <a:extLst>
              <a:ext uri="{FF2B5EF4-FFF2-40B4-BE49-F238E27FC236}">
                <a16:creationId xmlns:a16="http://schemas.microsoft.com/office/drawing/2014/main" id="{2DA1B7E1-3D6C-CE75-721D-28A5FC50CD8D}"/>
              </a:ext>
            </a:extLst>
          </p:cNvPr>
          <p:cNvSpPr txBox="1"/>
          <p:nvPr/>
        </p:nvSpPr>
        <p:spPr>
          <a:xfrm>
            <a:off x="6893211" y="4349233"/>
            <a:ext cx="3486150" cy="369332"/>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Feeling  academically behind</a:t>
            </a:r>
          </a:p>
        </p:txBody>
      </p:sp>
      <p:sp>
        <p:nvSpPr>
          <p:cNvPr id="10" name="TextBox 9">
            <a:extLst>
              <a:ext uri="{FF2B5EF4-FFF2-40B4-BE49-F238E27FC236}">
                <a16:creationId xmlns:a16="http://schemas.microsoft.com/office/drawing/2014/main" id="{8E60E660-A46A-1459-DDCE-263535303DAE}"/>
              </a:ext>
            </a:extLst>
          </p:cNvPr>
          <p:cNvSpPr txBox="1"/>
          <p:nvPr/>
        </p:nvSpPr>
        <p:spPr>
          <a:xfrm>
            <a:off x="7126573" y="5021816"/>
            <a:ext cx="2400300"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Segoe UI"/>
                <a:ea typeface="+mn-ea"/>
                <a:cs typeface="+mn-cs"/>
              </a:rPr>
              <a:t>Unsafe or challenging home environment</a:t>
            </a:r>
          </a:p>
        </p:txBody>
      </p:sp>
      <p:sp>
        <p:nvSpPr>
          <p:cNvPr id="11" name="Title 10">
            <a:extLst>
              <a:ext uri="{FF2B5EF4-FFF2-40B4-BE49-F238E27FC236}">
                <a16:creationId xmlns:a16="http://schemas.microsoft.com/office/drawing/2014/main" id="{74CD9774-5762-CDE0-1A70-04112BB704B9}"/>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Absenteeism Underlying Causes </a:t>
            </a:r>
          </a:p>
        </p:txBody>
      </p:sp>
    </p:spTree>
    <p:extLst>
      <p:ext uri="{BB962C8B-B14F-4D97-AF65-F5344CB8AC3E}">
        <p14:creationId xmlns:p14="http://schemas.microsoft.com/office/powerpoint/2010/main" val="26829314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63397E4B-2E0D-5BC7-9B2E-3B78F290B34C}"/>
              </a:ext>
            </a:extLst>
          </p:cNvPr>
          <p:cNvSpPr txBox="1"/>
          <p:nvPr/>
        </p:nvSpPr>
        <p:spPr>
          <a:xfrm>
            <a:off x="699713" y="248038"/>
            <a:ext cx="7063721" cy="1159200"/>
          </a:xfrm>
          <a:prstGeom prst="rect">
            <a:avLst/>
          </a:prstGeom>
        </p:spPr>
        <p:txBody>
          <a:bodyPr vert="horz" lIns="91440" tIns="45720" rIns="91440" bIns="45720" rtlCol="0" anchor="ctr">
            <a:normAutofit/>
          </a:bodyPr>
          <a:lstStyle/>
          <a:p>
            <a:pPr marL="0" marR="0" lvl="0" indent="0" fontAlgn="auto">
              <a:lnSpc>
                <a:spcPct val="90000"/>
              </a:lnSpc>
              <a:spcBef>
                <a:spcPct val="0"/>
              </a:spcBef>
              <a:spcAft>
                <a:spcPts val="600"/>
              </a:spcAft>
              <a:buClrTx/>
              <a:buSzTx/>
              <a:tabLst/>
              <a:defRPr/>
            </a:pPr>
            <a:r>
              <a:rPr kumimoji="0" lang="en-US" sz="3700" b="0" i="0" u="none" strike="noStrike" kern="1200" cap="none" spc="0" normalizeH="0" baseline="0" noProof="0">
                <a:ln>
                  <a:noFill/>
                </a:ln>
                <a:solidFill>
                  <a:srgbClr val="FFFFFF"/>
                </a:solidFill>
                <a:effectLst/>
                <a:uLnTx/>
                <a:uFillTx/>
                <a:latin typeface="+mj-lt"/>
                <a:ea typeface="+mj-ea"/>
                <a:cs typeface="+mj-cs"/>
              </a:rPr>
              <a:t>Root Causes that Impact School Attendance</a:t>
            </a:r>
          </a:p>
        </p:txBody>
      </p:sp>
      <p:sp>
        <p:nvSpPr>
          <p:cNvPr id="4" name="TextBox 3">
            <a:extLst>
              <a:ext uri="{FF2B5EF4-FFF2-40B4-BE49-F238E27FC236}">
                <a16:creationId xmlns:a16="http://schemas.microsoft.com/office/drawing/2014/main" id="{4A0839D5-E452-4B62-583F-06FEE5B1C3DA}"/>
              </a:ext>
            </a:extLst>
          </p:cNvPr>
          <p:cNvSpPr txBox="1"/>
          <p:nvPr/>
        </p:nvSpPr>
        <p:spPr>
          <a:xfrm>
            <a:off x="8572499" y="390832"/>
            <a:ext cx="3233585" cy="873612"/>
          </a:xfrm>
          <a:prstGeom prst="rect">
            <a:avLst/>
          </a:prstGeom>
        </p:spPr>
        <p:txBody>
          <a:bodyPr rot="0" spcFirstLastPara="0" vertOverflow="overflow" horzOverflow="overflow" vert="horz" lIns="91440" tIns="45720" rIns="91440" bIns="45720" numCol="1" spcCol="0" rtlCol="0" fromWordArt="0" anchor="ctr" anchorCtr="0" forceAA="0" compatLnSpc="1">
            <a:prstTxWarp prst="textNoShape">
              <a:avLst/>
            </a:prstTxWarp>
            <a:normAutofit/>
          </a:bodyPr>
          <a:lstStyle/>
          <a:p>
            <a:pPr marR="0" lvl="0" fontAlgn="auto">
              <a:lnSpc>
                <a:spcPct val="90000"/>
              </a:lnSpc>
              <a:spcBef>
                <a:spcPts val="1000"/>
              </a:spcBef>
              <a:spcAft>
                <a:spcPts val="0"/>
              </a:spcAft>
              <a:buClrTx/>
              <a:buSzTx/>
              <a:tabLst/>
              <a:defRPr/>
            </a:pPr>
            <a:r>
              <a:rPr kumimoji="0" lang="en-US" sz="2000" b="0" i="0" u="none" strike="noStrike" kern="1200" cap="none" spc="0" normalizeH="0" baseline="0" noProof="0">
                <a:ln>
                  <a:noFill/>
                </a:ln>
                <a:solidFill>
                  <a:srgbClr val="FFFFFF"/>
                </a:solidFill>
                <a:effectLst/>
                <a:uLnTx/>
                <a:uFillTx/>
                <a:latin typeface="+mn-lt"/>
                <a:ea typeface="+mn-ea"/>
                <a:cs typeface="+mn-cs"/>
                <a:hlinkClick r:id="rId3"/>
              </a:rPr>
              <a:t>Root Causes</a:t>
            </a:r>
            <a:endParaRPr kumimoji="0" lang="en-US" sz="2000" b="0" i="0" u="none" strike="noStrike" kern="1200" cap="none" spc="0" normalizeH="0" baseline="0" noProof="0">
              <a:ln>
                <a:noFill/>
              </a:ln>
              <a:solidFill>
                <a:srgbClr val="FFFFFF"/>
              </a:solidFill>
              <a:effectLst/>
              <a:uLnTx/>
              <a:uFillTx/>
              <a:latin typeface="+mn-lt"/>
              <a:ea typeface="+mn-ea"/>
              <a:cs typeface="+mn-cs"/>
            </a:endParaRPr>
          </a:p>
        </p:txBody>
      </p:sp>
      <p:pic>
        <p:nvPicPr>
          <p:cNvPr id="5" name="Picture 4" descr="A diagram showing the barriers, aversion, disengagement and misconception around the root causes of attendance. ">
            <a:extLst>
              <a:ext uri="{FF2B5EF4-FFF2-40B4-BE49-F238E27FC236}">
                <a16:creationId xmlns:a16="http://schemas.microsoft.com/office/drawing/2014/main" id="{CD712F61-1E9D-C374-BB2F-B15EB2AEDE5B}"/>
              </a:ext>
            </a:extLst>
          </p:cNvPr>
          <p:cNvPicPr>
            <a:picLocks noChangeAspect="1"/>
          </p:cNvPicPr>
          <p:nvPr/>
        </p:nvPicPr>
        <p:blipFill>
          <a:blip r:embed="rId4"/>
          <a:stretch>
            <a:fillRect/>
          </a:stretch>
        </p:blipFill>
        <p:spPr>
          <a:xfrm>
            <a:off x="1384718" y="1966293"/>
            <a:ext cx="9422562" cy="4452160"/>
          </a:xfrm>
          <a:prstGeom prst="rect">
            <a:avLst/>
          </a:prstGeom>
        </p:spPr>
      </p:pic>
      <p:sp>
        <p:nvSpPr>
          <p:cNvPr id="2" name="Title 1">
            <a:extLst>
              <a:ext uri="{FF2B5EF4-FFF2-40B4-BE49-F238E27FC236}">
                <a16:creationId xmlns:a16="http://schemas.microsoft.com/office/drawing/2014/main" id="{89E10A4D-3959-4007-AFE9-0F3F93E38ADB}"/>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Root Causes that Impact School Attendance </a:t>
            </a:r>
          </a:p>
        </p:txBody>
      </p:sp>
    </p:spTree>
    <p:extLst>
      <p:ext uri="{BB962C8B-B14F-4D97-AF65-F5344CB8AC3E}">
        <p14:creationId xmlns:p14="http://schemas.microsoft.com/office/powerpoint/2010/main" val="398535923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26">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Rectangle 28">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30">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5A5FFEBA-4705-D830-FF13-516465AF8847}"/>
              </a:ext>
            </a:extLst>
          </p:cNvPr>
          <p:cNvSpPr>
            <a:spLocks noGrp="1"/>
          </p:cNvSpPr>
          <p:nvPr>
            <p:ph type="title"/>
          </p:nvPr>
        </p:nvSpPr>
        <p:spPr>
          <a:xfrm>
            <a:off x="1371597" y="348865"/>
            <a:ext cx="10044023" cy="877729"/>
          </a:xfrm>
        </p:spPr>
        <p:txBody>
          <a:bodyPr anchor="ctr">
            <a:normAutofit/>
          </a:bodyPr>
          <a:lstStyle/>
          <a:p>
            <a:r>
              <a:rPr lang="en-US" sz="4000" dirty="0">
                <a:solidFill>
                  <a:srgbClr val="FFFFFF"/>
                </a:solidFill>
              </a:rPr>
              <a:t>Potential underlying causes of absences</a:t>
            </a:r>
          </a:p>
        </p:txBody>
      </p:sp>
      <p:sp>
        <p:nvSpPr>
          <p:cNvPr id="7" name="TextBox 6">
            <a:extLst>
              <a:ext uri="{FF2B5EF4-FFF2-40B4-BE49-F238E27FC236}">
                <a16:creationId xmlns:a16="http://schemas.microsoft.com/office/drawing/2014/main" id="{D85AF13B-9EB9-213E-DE8C-3CC5E01CF712}"/>
              </a:ext>
            </a:extLst>
          </p:cNvPr>
          <p:cNvSpPr txBox="1"/>
          <p:nvPr/>
        </p:nvSpPr>
        <p:spPr>
          <a:xfrm>
            <a:off x="1350600" y="3092220"/>
            <a:ext cx="3357243" cy="491225"/>
          </a:xfrm>
          <a:prstGeom prst="rect">
            <a:avLst/>
          </a:prstGeom>
          <a:noFill/>
        </p:spPr>
        <p:txBody>
          <a:bodyPr wrap="square" rtlCol="0">
            <a:spAutoFit/>
          </a:bodyPr>
          <a:lstStyle/>
          <a:p>
            <a:pPr defTabSz="740664">
              <a:spcAft>
                <a:spcPts val="600"/>
              </a:spcAft>
            </a:pPr>
            <a:r>
              <a:rPr lang="en-US" sz="2592" kern="1200">
                <a:solidFill>
                  <a:srgbClr val="555555"/>
                </a:solidFill>
                <a:latin typeface="Segoe UI Semibold" panose="020B0702040204020203" pitchFamily="34" charset="0"/>
                <a:ea typeface="+mn-ea"/>
                <a:cs typeface="Segoe UI Semibold" panose="020B0702040204020203" pitchFamily="34" charset="0"/>
              </a:rPr>
              <a:t>Transportation</a:t>
            </a:r>
            <a:endParaRPr lang="en-US" sz="3200">
              <a:solidFill>
                <a:schemeClr val="bg1">
                  <a:lumMod val="50000"/>
                </a:schemeClr>
              </a:solidFill>
              <a:latin typeface="Segoe UI Semibold" panose="020B0702040204020203" pitchFamily="34" charset="0"/>
              <a:cs typeface="Segoe UI Semibold" panose="020B0702040204020203" pitchFamily="34" charset="0"/>
            </a:endParaRPr>
          </a:p>
        </p:txBody>
      </p:sp>
      <p:sp>
        <p:nvSpPr>
          <p:cNvPr id="9" name="TextBox 8">
            <a:extLst>
              <a:ext uri="{FF2B5EF4-FFF2-40B4-BE49-F238E27FC236}">
                <a16:creationId xmlns:a16="http://schemas.microsoft.com/office/drawing/2014/main" id="{D1F0D42C-1EB5-DA28-B6CC-39A3DF0201D9}"/>
              </a:ext>
            </a:extLst>
          </p:cNvPr>
          <p:cNvSpPr txBox="1"/>
          <p:nvPr/>
        </p:nvSpPr>
        <p:spPr>
          <a:xfrm>
            <a:off x="1350600" y="2379178"/>
            <a:ext cx="3357243" cy="466281"/>
          </a:xfrm>
          <a:prstGeom prst="rect">
            <a:avLst/>
          </a:prstGeom>
          <a:noFill/>
        </p:spPr>
        <p:txBody>
          <a:bodyPr wrap="square" rtlCol="0">
            <a:spAutoFit/>
          </a:bodyPr>
          <a:lstStyle/>
          <a:p>
            <a:pPr defTabSz="740664">
              <a:spcAft>
                <a:spcPts val="600"/>
              </a:spcAft>
            </a:pPr>
            <a:r>
              <a:rPr lang="en-US" sz="2430" kern="1200">
                <a:solidFill>
                  <a:srgbClr val="055B7D"/>
                </a:solidFill>
                <a:latin typeface="Segoe UI Semibold" panose="020B0702040204020203" pitchFamily="34" charset="0"/>
                <a:ea typeface="+mn-ea"/>
                <a:cs typeface="Segoe UI Semibold" panose="020B0702040204020203" pitchFamily="34" charset="0"/>
              </a:rPr>
              <a:t>Mental Health </a:t>
            </a:r>
            <a:endParaRPr lang="en-US" sz="3000">
              <a:solidFill>
                <a:schemeClr val="accent1"/>
              </a:solidFill>
              <a:latin typeface="Segoe UI Semibold" panose="020B0702040204020203" pitchFamily="34" charset="0"/>
              <a:cs typeface="Segoe UI Semibold" panose="020B0702040204020203" pitchFamily="34" charset="0"/>
            </a:endParaRPr>
          </a:p>
        </p:txBody>
      </p:sp>
      <p:sp>
        <p:nvSpPr>
          <p:cNvPr id="10" name="TextBox 9">
            <a:extLst>
              <a:ext uri="{FF2B5EF4-FFF2-40B4-BE49-F238E27FC236}">
                <a16:creationId xmlns:a16="http://schemas.microsoft.com/office/drawing/2014/main" id="{D8C16CA1-3D15-A44F-6E44-F8BAAA22686C}"/>
              </a:ext>
            </a:extLst>
          </p:cNvPr>
          <p:cNvSpPr txBox="1"/>
          <p:nvPr/>
        </p:nvSpPr>
        <p:spPr>
          <a:xfrm>
            <a:off x="7769371" y="4028030"/>
            <a:ext cx="2737986" cy="840230"/>
          </a:xfrm>
          <a:prstGeom prst="rect">
            <a:avLst/>
          </a:prstGeom>
          <a:noFill/>
        </p:spPr>
        <p:txBody>
          <a:bodyPr wrap="square" rtlCol="0">
            <a:spAutoFit/>
          </a:bodyPr>
          <a:lstStyle/>
          <a:p>
            <a:pPr defTabSz="740664">
              <a:spcAft>
                <a:spcPts val="600"/>
              </a:spcAft>
            </a:pPr>
            <a:r>
              <a:rPr lang="en-US" sz="2430" kern="1200">
                <a:solidFill>
                  <a:schemeClr val="tx1"/>
                </a:solidFill>
                <a:latin typeface="Segoe UI Semibold" panose="020B0702040204020203" pitchFamily="34" charset="0"/>
                <a:ea typeface="+mn-ea"/>
                <a:cs typeface="Segoe UI Semibold" panose="020B0702040204020203" pitchFamily="34" charset="0"/>
              </a:rPr>
              <a:t>Access to secure housing</a:t>
            </a:r>
            <a:endParaRPr lang="en-US" sz="3000">
              <a:latin typeface="Segoe UI Semibold" panose="020B0702040204020203" pitchFamily="34" charset="0"/>
              <a:cs typeface="Segoe UI Semibold" panose="020B0702040204020203" pitchFamily="34" charset="0"/>
            </a:endParaRPr>
          </a:p>
        </p:txBody>
      </p:sp>
      <p:sp>
        <p:nvSpPr>
          <p:cNvPr id="11" name="TextBox 10">
            <a:extLst>
              <a:ext uri="{FF2B5EF4-FFF2-40B4-BE49-F238E27FC236}">
                <a16:creationId xmlns:a16="http://schemas.microsoft.com/office/drawing/2014/main" id="{21170D07-D90E-14C0-B54B-8B185B0FA70C}"/>
              </a:ext>
            </a:extLst>
          </p:cNvPr>
          <p:cNvSpPr txBox="1"/>
          <p:nvPr/>
        </p:nvSpPr>
        <p:spPr>
          <a:xfrm>
            <a:off x="7721362" y="3109948"/>
            <a:ext cx="3143979" cy="840230"/>
          </a:xfrm>
          <a:prstGeom prst="rect">
            <a:avLst/>
          </a:prstGeom>
          <a:noFill/>
        </p:spPr>
        <p:txBody>
          <a:bodyPr wrap="square" rtlCol="0">
            <a:spAutoFit/>
          </a:bodyPr>
          <a:lstStyle/>
          <a:p>
            <a:pPr defTabSz="740664">
              <a:spcAft>
                <a:spcPts val="600"/>
              </a:spcAft>
            </a:pPr>
            <a:r>
              <a:rPr lang="en-US" sz="2430" kern="1200">
                <a:solidFill>
                  <a:srgbClr val="555555"/>
                </a:solidFill>
                <a:latin typeface="Segoe UI Semibold" panose="020B0702040204020203" pitchFamily="34" charset="0"/>
                <a:ea typeface="+mn-ea"/>
                <a:cs typeface="Segoe UI Semibold" panose="020B0702040204020203" pitchFamily="34" charset="0"/>
              </a:rPr>
              <a:t>Illness – Health Issues</a:t>
            </a:r>
            <a:endParaRPr lang="en-US" sz="3000">
              <a:solidFill>
                <a:schemeClr val="bg1">
                  <a:lumMod val="50000"/>
                </a:schemeClr>
              </a:solidFill>
              <a:latin typeface="Segoe UI Semibold" panose="020B0702040204020203" pitchFamily="34" charset="0"/>
              <a:cs typeface="Segoe UI Semibold" panose="020B0702040204020203" pitchFamily="34" charset="0"/>
            </a:endParaRPr>
          </a:p>
        </p:txBody>
      </p:sp>
      <p:sp>
        <p:nvSpPr>
          <p:cNvPr id="12" name="TextBox 11">
            <a:extLst>
              <a:ext uri="{FF2B5EF4-FFF2-40B4-BE49-F238E27FC236}">
                <a16:creationId xmlns:a16="http://schemas.microsoft.com/office/drawing/2014/main" id="{66D24E16-032A-5527-1F35-E238BEBB8A38}"/>
              </a:ext>
            </a:extLst>
          </p:cNvPr>
          <p:cNvSpPr txBox="1"/>
          <p:nvPr/>
        </p:nvSpPr>
        <p:spPr>
          <a:xfrm>
            <a:off x="4669793" y="5098096"/>
            <a:ext cx="2876356" cy="1207288"/>
          </a:xfrm>
          <a:prstGeom prst="rect">
            <a:avLst/>
          </a:prstGeom>
          <a:noFill/>
        </p:spPr>
        <p:txBody>
          <a:bodyPr wrap="square" rtlCol="0">
            <a:spAutoFit/>
          </a:bodyPr>
          <a:lstStyle/>
          <a:p>
            <a:pPr defTabSz="740664">
              <a:spcAft>
                <a:spcPts val="600"/>
              </a:spcAft>
            </a:pPr>
            <a:r>
              <a:rPr lang="en-US" sz="2430" kern="1200">
                <a:solidFill>
                  <a:srgbClr val="555555"/>
                </a:solidFill>
                <a:latin typeface="Segoe UI Semibold" panose="020B0702040204020203" pitchFamily="34" charset="0"/>
                <a:ea typeface="+mn-ea"/>
                <a:cs typeface="Segoe UI Semibold" panose="020B0702040204020203" pitchFamily="34" charset="0"/>
              </a:rPr>
              <a:t>Perceptions that attendance is not important</a:t>
            </a:r>
            <a:endParaRPr lang="en-US" sz="3000">
              <a:solidFill>
                <a:schemeClr val="bg1">
                  <a:lumMod val="50000"/>
                </a:schemeClr>
              </a:solidFill>
              <a:latin typeface="Segoe UI Semibold" panose="020B0702040204020203" pitchFamily="34" charset="0"/>
              <a:cs typeface="Segoe UI Semibold" panose="020B0702040204020203" pitchFamily="34" charset="0"/>
            </a:endParaRPr>
          </a:p>
        </p:txBody>
      </p:sp>
      <p:sp>
        <p:nvSpPr>
          <p:cNvPr id="13" name="TextBox 12">
            <a:extLst>
              <a:ext uri="{FF2B5EF4-FFF2-40B4-BE49-F238E27FC236}">
                <a16:creationId xmlns:a16="http://schemas.microsoft.com/office/drawing/2014/main" id="{F3320EF6-228F-CA10-8CA4-55C5EB8068D8}"/>
              </a:ext>
            </a:extLst>
          </p:cNvPr>
          <p:cNvSpPr txBox="1"/>
          <p:nvPr/>
        </p:nvSpPr>
        <p:spPr>
          <a:xfrm>
            <a:off x="7769371" y="5034183"/>
            <a:ext cx="3016462" cy="1207288"/>
          </a:xfrm>
          <a:prstGeom prst="rect">
            <a:avLst/>
          </a:prstGeom>
          <a:noFill/>
        </p:spPr>
        <p:txBody>
          <a:bodyPr wrap="square" rtlCol="0">
            <a:spAutoFit/>
          </a:bodyPr>
          <a:lstStyle/>
          <a:p>
            <a:pPr defTabSz="740664">
              <a:spcAft>
                <a:spcPts val="600"/>
              </a:spcAft>
            </a:pPr>
            <a:r>
              <a:rPr lang="en-US" sz="2430" kern="1200">
                <a:solidFill>
                  <a:srgbClr val="055B7D"/>
                </a:solidFill>
                <a:latin typeface="Segoe UI Semibold" panose="020B0702040204020203" pitchFamily="34" charset="0"/>
                <a:ea typeface="+mn-ea"/>
                <a:cs typeface="Segoe UI Semibold" panose="020B0702040204020203" pitchFamily="34" charset="0"/>
              </a:rPr>
              <a:t>Lack of clean clothes and other barriers</a:t>
            </a:r>
            <a:endParaRPr lang="en-US" sz="3000">
              <a:solidFill>
                <a:schemeClr val="accent1"/>
              </a:solidFill>
              <a:latin typeface="Segoe UI Semibold" panose="020B0702040204020203" pitchFamily="34" charset="0"/>
              <a:cs typeface="Segoe UI Semibold" panose="020B0702040204020203" pitchFamily="34" charset="0"/>
            </a:endParaRPr>
          </a:p>
        </p:txBody>
      </p:sp>
      <p:sp>
        <p:nvSpPr>
          <p:cNvPr id="14" name="TextBox 13">
            <a:extLst>
              <a:ext uri="{FF2B5EF4-FFF2-40B4-BE49-F238E27FC236}">
                <a16:creationId xmlns:a16="http://schemas.microsoft.com/office/drawing/2014/main" id="{D368BCC3-BC4C-717D-D8D5-65E1DACD4A66}"/>
              </a:ext>
            </a:extLst>
          </p:cNvPr>
          <p:cNvSpPr txBox="1"/>
          <p:nvPr/>
        </p:nvSpPr>
        <p:spPr>
          <a:xfrm>
            <a:off x="1350600" y="3746015"/>
            <a:ext cx="3142834" cy="840230"/>
          </a:xfrm>
          <a:prstGeom prst="rect">
            <a:avLst/>
          </a:prstGeom>
          <a:noFill/>
        </p:spPr>
        <p:txBody>
          <a:bodyPr wrap="square" rtlCol="0">
            <a:spAutoFit/>
          </a:bodyPr>
          <a:lstStyle/>
          <a:p>
            <a:pPr defTabSz="740664">
              <a:spcAft>
                <a:spcPts val="600"/>
              </a:spcAft>
            </a:pPr>
            <a:r>
              <a:rPr lang="en-US" sz="2430" kern="1200">
                <a:solidFill>
                  <a:schemeClr val="tx1"/>
                </a:solidFill>
                <a:latin typeface="Segoe UI Semibold" panose="020B0702040204020203" pitchFamily="34" charset="0"/>
                <a:ea typeface="+mn-ea"/>
                <a:cs typeface="Segoe UI Semibold" panose="020B0702040204020203" pitchFamily="34" charset="0"/>
              </a:rPr>
              <a:t>No relationships or connection at school</a:t>
            </a:r>
            <a:endParaRPr lang="en-US" sz="3000">
              <a:latin typeface="Segoe UI Semibold" panose="020B0702040204020203" pitchFamily="34" charset="0"/>
              <a:cs typeface="Segoe UI Semibold" panose="020B0702040204020203" pitchFamily="34" charset="0"/>
            </a:endParaRPr>
          </a:p>
        </p:txBody>
      </p:sp>
      <p:sp>
        <p:nvSpPr>
          <p:cNvPr id="15" name="TextBox 14">
            <a:extLst>
              <a:ext uri="{FF2B5EF4-FFF2-40B4-BE49-F238E27FC236}">
                <a16:creationId xmlns:a16="http://schemas.microsoft.com/office/drawing/2014/main" id="{7AC30CC2-149B-0737-9F8F-CFB3430B345B}"/>
              </a:ext>
            </a:extLst>
          </p:cNvPr>
          <p:cNvSpPr txBox="1"/>
          <p:nvPr/>
        </p:nvSpPr>
        <p:spPr>
          <a:xfrm>
            <a:off x="4738295" y="2488576"/>
            <a:ext cx="2876356" cy="1207288"/>
          </a:xfrm>
          <a:prstGeom prst="rect">
            <a:avLst/>
          </a:prstGeom>
          <a:noFill/>
        </p:spPr>
        <p:txBody>
          <a:bodyPr wrap="square" rtlCol="0">
            <a:spAutoFit/>
          </a:bodyPr>
          <a:lstStyle/>
          <a:p>
            <a:pPr defTabSz="740664">
              <a:spcAft>
                <a:spcPts val="600"/>
              </a:spcAft>
            </a:pPr>
            <a:r>
              <a:rPr lang="en-US" sz="2430" kern="1200">
                <a:solidFill>
                  <a:srgbClr val="055B7D"/>
                </a:solidFill>
                <a:latin typeface="Segoe UI Semibold" panose="020B0702040204020203" pitchFamily="34" charset="0"/>
                <a:ea typeface="+mn-ea"/>
                <a:cs typeface="Segoe UI Semibold" panose="020B0702040204020203" pitchFamily="34" charset="0"/>
              </a:rPr>
              <a:t>Disability: diagnosed or undiagnosed</a:t>
            </a:r>
            <a:endParaRPr lang="en-US" sz="3000">
              <a:solidFill>
                <a:schemeClr val="accent1"/>
              </a:solidFill>
              <a:latin typeface="Segoe UI Semibold" panose="020B0702040204020203" pitchFamily="34" charset="0"/>
              <a:cs typeface="Segoe UI Semibold" panose="020B0702040204020203" pitchFamily="34" charset="0"/>
            </a:endParaRPr>
          </a:p>
        </p:txBody>
      </p:sp>
      <p:sp>
        <p:nvSpPr>
          <p:cNvPr id="16" name="TextBox 15">
            <a:extLst>
              <a:ext uri="{FF2B5EF4-FFF2-40B4-BE49-F238E27FC236}">
                <a16:creationId xmlns:a16="http://schemas.microsoft.com/office/drawing/2014/main" id="{4FD9A076-E5AC-B96E-0838-0FD5003E7AF3}"/>
              </a:ext>
            </a:extLst>
          </p:cNvPr>
          <p:cNvSpPr txBox="1"/>
          <p:nvPr/>
        </p:nvSpPr>
        <p:spPr>
          <a:xfrm>
            <a:off x="4707843" y="3973647"/>
            <a:ext cx="2790769" cy="840230"/>
          </a:xfrm>
          <a:prstGeom prst="rect">
            <a:avLst/>
          </a:prstGeom>
          <a:noFill/>
        </p:spPr>
        <p:txBody>
          <a:bodyPr wrap="square" rtlCol="0">
            <a:spAutoFit/>
          </a:bodyPr>
          <a:lstStyle/>
          <a:p>
            <a:pPr defTabSz="740664">
              <a:spcAft>
                <a:spcPts val="600"/>
              </a:spcAft>
            </a:pPr>
            <a:r>
              <a:rPr lang="en-US" sz="2430" kern="1200">
                <a:solidFill>
                  <a:srgbClr val="0D6400"/>
                </a:solidFill>
                <a:latin typeface="Segoe UI Semibold" panose="020B0702040204020203" pitchFamily="34" charset="0"/>
                <a:ea typeface="+mn-ea"/>
                <a:cs typeface="Segoe UI Semibold" panose="020B0702040204020203" pitchFamily="34" charset="0"/>
              </a:rPr>
              <a:t>Unwelcoming school climate</a:t>
            </a:r>
            <a:endParaRPr lang="en-US" sz="3000">
              <a:solidFill>
                <a:schemeClr val="accent6">
                  <a:lumMod val="75000"/>
                </a:schemeClr>
              </a:solidFill>
              <a:latin typeface="Segoe UI Semibold" panose="020B0702040204020203" pitchFamily="34" charset="0"/>
              <a:cs typeface="Segoe UI Semibold" panose="020B0702040204020203" pitchFamily="34" charset="0"/>
            </a:endParaRPr>
          </a:p>
        </p:txBody>
      </p:sp>
      <p:sp>
        <p:nvSpPr>
          <p:cNvPr id="17" name="TextBox 16">
            <a:extLst>
              <a:ext uri="{FF2B5EF4-FFF2-40B4-BE49-F238E27FC236}">
                <a16:creationId xmlns:a16="http://schemas.microsoft.com/office/drawing/2014/main" id="{96B12704-2316-3D29-AB4F-E09B2666997C}"/>
              </a:ext>
            </a:extLst>
          </p:cNvPr>
          <p:cNvSpPr txBox="1"/>
          <p:nvPr/>
        </p:nvSpPr>
        <p:spPr>
          <a:xfrm>
            <a:off x="1350600" y="4726623"/>
            <a:ext cx="3357243" cy="1207288"/>
          </a:xfrm>
          <a:prstGeom prst="rect">
            <a:avLst/>
          </a:prstGeom>
          <a:noFill/>
        </p:spPr>
        <p:txBody>
          <a:bodyPr wrap="square" rtlCol="0">
            <a:spAutoFit/>
          </a:bodyPr>
          <a:lstStyle/>
          <a:p>
            <a:pPr defTabSz="740664">
              <a:spcAft>
                <a:spcPts val="600"/>
              </a:spcAft>
            </a:pPr>
            <a:r>
              <a:rPr lang="en-US" sz="2430" kern="1200">
                <a:solidFill>
                  <a:srgbClr val="0D6400"/>
                </a:solidFill>
                <a:latin typeface="Segoe UI Semibold" panose="020B0702040204020203" pitchFamily="34" charset="0"/>
                <a:ea typeface="+mn-ea"/>
                <a:cs typeface="Segoe UI Semibold" panose="020B0702040204020203" pitchFamily="34" charset="0"/>
              </a:rPr>
              <a:t>Instruction is not rigorous, relevant or engaging</a:t>
            </a:r>
            <a:endParaRPr lang="en-US" sz="3000">
              <a:solidFill>
                <a:schemeClr val="accent6">
                  <a:lumMod val="75000"/>
                </a:schemeClr>
              </a:solidFill>
              <a:latin typeface="Segoe UI Semibold" panose="020B0702040204020203" pitchFamily="34" charset="0"/>
              <a:cs typeface="Segoe UI Semibold" panose="020B0702040204020203" pitchFamily="34" charset="0"/>
            </a:endParaRPr>
          </a:p>
        </p:txBody>
      </p:sp>
      <p:sp>
        <p:nvSpPr>
          <p:cNvPr id="22" name="TextBox 21">
            <a:extLst>
              <a:ext uri="{FF2B5EF4-FFF2-40B4-BE49-F238E27FC236}">
                <a16:creationId xmlns:a16="http://schemas.microsoft.com/office/drawing/2014/main" id="{C4206D50-DBDA-56AF-4B4C-CD3F2016A129}"/>
              </a:ext>
            </a:extLst>
          </p:cNvPr>
          <p:cNvSpPr txBox="1"/>
          <p:nvPr/>
        </p:nvSpPr>
        <p:spPr>
          <a:xfrm>
            <a:off x="7716588" y="2112579"/>
            <a:ext cx="2790769" cy="840230"/>
          </a:xfrm>
          <a:prstGeom prst="rect">
            <a:avLst/>
          </a:prstGeom>
          <a:noFill/>
        </p:spPr>
        <p:txBody>
          <a:bodyPr wrap="square" rtlCol="0">
            <a:spAutoFit/>
          </a:bodyPr>
          <a:lstStyle/>
          <a:p>
            <a:pPr defTabSz="740664">
              <a:spcAft>
                <a:spcPts val="600"/>
              </a:spcAft>
            </a:pPr>
            <a:r>
              <a:rPr lang="en-US" sz="2430" kern="1200">
                <a:solidFill>
                  <a:srgbClr val="0D6400"/>
                </a:solidFill>
                <a:latin typeface="Segoe UI Semibold" panose="020B0702040204020203" pitchFamily="34" charset="0"/>
                <a:ea typeface="+mn-ea"/>
                <a:cs typeface="Segoe UI Semibold" panose="020B0702040204020203" pitchFamily="34" charset="0"/>
              </a:rPr>
              <a:t>Unsafe school or community</a:t>
            </a:r>
            <a:endParaRPr lang="en-US" sz="3000">
              <a:solidFill>
                <a:schemeClr val="accent6">
                  <a:lumMod val="75000"/>
                </a:schemeClr>
              </a:solidFill>
              <a:latin typeface="Segoe UI Semibold" panose="020B0702040204020203" pitchFamily="34" charset="0"/>
              <a:cs typeface="Segoe UI Semibold" panose="020B0702040204020203" pitchFamily="34" charset="0"/>
            </a:endParaRPr>
          </a:p>
        </p:txBody>
      </p:sp>
    </p:spTree>
    <p:extLst>
      <p:ext uri="{BB962C8B-B14F-4D97-AF65-F5344CB8AC3E}">
        <p14:creationId xmlns:p14="http://schemas.microsoft.com/office/powerpoint/2010/main" val="27328286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6"/>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1"/>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P spid="12" grpId="0"/>
      <p:bldP spid="13" grpId="0"/>
      <p:bldP spid="14" grpId="0"/>
      <p:bldP spid="15" grpId="0"/>
      <p:bldP spid="16" grpId="0"/>
      <p:bldP spid="17" grpId="0"/>
      <p:bldP spid="22" grpId="0"/>
    </p:bld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What can we do to impact attendance?</a:t>
            </a:r>
          </a:p>
        </p:txBody>
      </p:sp>
      <p:sp>
        <p:nvSpPr>
          <p:cNvPr id="3" name="Text Placeholder 2"/>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373014355"/>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itle 5"/>
          <p:cNvSpPr>
            <a:spLocks noGrp="1"/>
          </p:cNvSpPr>
          <p:nvPr>
            <p:ph type="title"/>
          </p:nvPr>
        </p:nvSpPr>
        <p:spPr>
          <a:xfrm>
            <a:off x="699713" y="248038"/>
            <a:ext cx="7063721" cy="1159200"/>
          </a:xfrm>
        </p:spPr>
        <p:txBody>
          <a:bodyPr vert="horz" lIns="91440" tIns="45720" rIns="91440" bIns="45720" rtlCol="0" anchor="ctr">
            <a:normAutofit/>
          </a:bodyPr>
          <a:lstStyle/>
          <a:p>
            <a:r>
              <a:rPr lang="en-US" sz="4000" b="1" kern="1200">
                <a:solidFill>
                  <a:srgbClr val="FFFFFF"/>
                </a:solidFill>
                <a:latin typeface="+mj-lt"/>
                <a:ea typeface="+mj-ea"/>
                <a:cs typeface="+mj-cs"/>
              </a:rPr>
              <a:t>Teaching Attendance</a:t>
            </a:r>
          </a:p>
        </p:txBody>
      </p:sp>
      <p:sp>
        <p:nvSpPr>
          <p:cNvPr id="4" name="Content Placeholder 2"/>
          <p:cNvSpPr>
            <a:spLocks noGrp="1"/>
          </p:cNvSpPr>
          <p:nvPr>
            <p:ph idx="1"/>
          </p:nvPr>
        </p:nvSpPr>
        <p:spPr>
          <a:xfrm>
            <a:off x="8572499" y="390832"/>
            <a:ext cx="3233585" cy="873612"/>
          </a:xfrm>
        </p:spPr>
        <p:txBody>
          <a:bodyPr vert="horz" lIns="91440" tIns="45720" rIns="91440" bIns="45720" rtlCol="0" anchor="ctr">
            <a:normAutofit/>
          </a:bodyPr>
          <a:lstStyle/>
          <a:p>
            <a:pPr marL="0" indent="0">
              <a:buNone/>
            </a:pPr>
            <a:r>
              <a:rPr lang="en-US" sz="2000" kern="1200">
                <a:solidFill>
                  <a:srgbClr val="FFFFFF"/>
                </a:solidFill>
                <a:latin typeface="+mn-lt"/>
                <a:ea typeface="+mn-ea"/>
                <a:cs typeface="+mn-cs"/>
                <a:hlinkClick r:id="rId2"/>
              </a:rPr>
              <a:t>https://vimeo.com/230450975</a:t>
            </a:r>
            <a:endParaRPr lang="en-US" sz="2000" kern="1200">
              <a:solidFill>
                <a:srgbClr val="FFFFFF"/>
              </a:solidFill>
              <a:latin typeface="+mn-lt"/>
              <a:ea typeface="+mn-ea"/>
              <a:cs typeface="+mn-cs"/>
            </a:endParaRPr>
          </a:p>
        </p:txBody>
      </p:sp>
      <p:pic>
        <p:nvPicPr>
          <p:cNvPr id="5" name="Picture 4" descr="screenshot of a video clip from the teaching attendance video. "/>
          <p:cNvPicPr>
            <a:picLocks noChangeAspect="1"/>
          </p:cNvPicPr>
          <p:nvPr/>
        </p:nvPicPr>
        <p:blipFill>
          <a:blip r:embed="rId3"/>
          <a:stretch>
            <a:fillRect/>
          </a:stretch>
        </p:blipFill>
        <p:spPr>
          <a:xfrm>
            <a:off x="2103031" y="1966293"/>
            <a:ext cx="7985937" cy="4452160"/>
          </a:xfrm>
          <a:prstGeom prst="rect">
            <a:avLst/>
          </a:prstGeom>
        </p:spPr>
      </p:pic>
    </p:spTree>
    <p:extLst>
      <p:ext uri="{BB962C8B-B14F-4D97-AF65-F5344CB8AC3E}">
        <p14:creationId xmlns:p14="http://schemas.microsoft.com/office/powerpoint/2010/main" val="359003024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6" name="TextBox 5">
            <a:extLst>
              <a:ext uri="{FF2B5EF4-FFF2-40B4-BE49-F238E27FC236}">
                <a16:creationId xmlns:a16="http://schemas.microsoft.com/office/drawing/2014/main" id="{E75F0234-C986-790C-49AF-D6FCFC693041}"/>
              </a:ext>
            </a:extLst>
          </p:cNvPr>
          <p:cNvSpPr txBox="1"/>
          <p:nvPr/>
        </p:nvSpPr>
        <p:spPr>
          <a:xfrm>
            <a:off x="660041" y="2767106"/>
            <a:ext cx="2880828" cy="3071906"/>
          </a:xfrm>
          <a:prstGeom prst="rect">
            <a:avLst/>
          </a:prstGeom>
        </p:spPr>
        <p:txBody>
          <a:bodyPr vert="horz" lIns="91440" tIns="45720" rIns="91440" bIns="45720" rtlCol="0" anchor="t">
            <a:normAutofit/>
          </a:bodyPr>
          <a:lstStyle/>
          <a:p>
            <a:pPr>
              <a:lnSpc>
                <a:spcPct val="90000"/>
              </a:lnSpc>
              <a:spcBef>
                <a:spcPct val="0"/>
              </a:spcBef>
              <a:spcAft>
                <a:spcPts val="600"/>
              </a:spcAft>
            </a:pPr>
            <a:r>
              <a:rPr lang="en-US" sz="4000" b="1" kern="1200" dirty="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Making Connections with Greetings at the Door</a:t>
            </a:r>
            <a:endParaRPr lang="en-US" sz="4000" kern="1200" dirty="0">
              <a:solidFill>
                <a:schemeClr val="bg1"/>
              </a:solidFill>
              <a:latin typeface="+mj-lt"/>
              <a:ea typeface="+mj-ea"/>
              <a:cs typeface="+mj-cs"/>
            </a:endParaRPr>
          </a:p>
        </p:txBody>
      </p:sp>
      <p:pic>
        <p:nvPicPr>
          <p:cNvPr id="5" name="Content Placeholder 4" descr="An adult greeting a student at the door. ">
            <a:extLst>
              <a:ext uri="{FF2B5EF4-FFF2-40B4-BE49-F238E27FC236}">
                <a16:creationId xmlns:a16="http://schemas.microsoft.com/office/drawing/2014/main" id="{AC5DE15A-25FF-3430-2017-A4023205955D}"/>
              </a:ext>
            </a:extLst>
          </p:cNvPr>
          <p:cNvPicPr>
            <a:picLocks noGrp="1" noChangeAspect="1"/>
          </p:cNvPicPr>
          <p:nvPr>
            <p:ph idx="1"/>
          </p:nvPr>
        </p:nvPicPr>
        <p:blipFill>
          <a:blip r:embed="rId3"/>
          <a:stretch>
            <a:fillRect/>
          </a:stretch>
        </p:blipFill>
        <p:spPr>
          <a:xfrm>
            <a:off x="4503361" y="467208"/>
            <a:ext cx="7223882" cy="5923584"/>
          </a:xfrm>
          <a:prstGeom prst="rect">
            <a:avLst/>
          </a:prstGeom>
        </p:spPr>
      </p:pic>
      <p:sp>
        <p:nvSpPr>
          <p:cNvPr id="2" name="Title 1">
            <a:extLst>
              <a:ext uri="{FF2B5EF4-FFF2-40B4-BE49-F238E27FC236}">
                <a16:creationId xmlns:a16="http://schemas.microsoft.com/office/drawing/2014/main" id="{1E78A081-8837-78BE-8D9E-A064707CFA1E}"/>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Greetings at the Door</a:t>
            </a:r>
          </a:p>
        </p:txBody>
      </p:sp>
    </p:spTree>
    <p:extLst>
      <p:ext uri="{BB962C8B-B14F-4D97-AF65-F5344CB8AC3E}">
        <p14:creationId xmlns:p14="http://schemas.microsoft.com/office/powerpoint/2010/main" val="102078018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8298277D-7724-C8B8-A00E-4E4B6635463C}"/>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dirty="0">
                <a:solidFill>
                  <a:schemeClr val="bg1"/>
                </a:solidFill>
                <a:latin typeface="+mj-lt"/>
                <a:ea typeface="+mj-ea"/>
                <a:cs typeface="+mj-cs"/>
                <a:hlinkClick r:id="rId2">
                  <a:extLst>
                    <a:ext uri="{A12FA001-AC4F-418D-AE19-62706E023703}">
                      <ahyp:hlinkClr xmlns:ahyp="http://schemas.microsoft.com/office/drawing/2018/hyperlinkcolor" val="tx"/>
                    </a:ext>
                  </a:extLst>
                </a:hlinkClick>
              </a:rPr>
              <a:t>4 Ways to Start Connecting with Students in the First Week Back</a:t>
            </a:r>
            <a:endParaRPr lang="en-US" sz="3400" kern="1200" dirty="0">
              <a:solidFill>
                <a:schemeClr val="bg1"/>
              </a:solidFill>
              <a:latin typeface="+mj-lt"/>
              <a:ea typeface="+mj-ea"/>
              <a:cs typeface="+mj-cs"/>
            </a:endParaRPr>
          </a:p>
        </p:txBody>
      </p:sp>
      <p:pic>
        <p:nvPicPr>
          <p:cNvPr id="5" name="Content Placeholder 4" descr="A group of people walking in a hallway&#10;&#10;Description automatically generated">
            <a:extLst>
              <a:ext uri="{FF2B5EF4-FFF2-40B4-BE49-F238E27FC236}">
                <a16:creationId xmlns:a16="http://schemas.microsoft.com/office/drawing/2014/main" id="{FEFCF4E6-4545-E703-4019-02196A8FE477}"/>
              </a:ext>
            </a:extLst>
          </p:cNvPr>
          <p:cNvPicPr>
            <a:picLocks noGrp="1" noChangeAspect="1"/>
          </p:cNvPicPr>
          <p:nvPr>
            <p:ph idx="1"/>
          </p:nvPr>
        </p:nvPicPr>
        <p:blipFill>
          <a:blip r:embed="rId3"/>
          <a:stretch>
            <a:fillRect/>
          </a:stretch>
        </p:blipFill>
        <p:spPr>
          <a:xfrm>
            <a:off x="4502428" y="1026439"/>
            <a:ext cx="7225748" cy="4805122"/>
          </a:xfrm>
          <a:prstGeom prst="rect">
            <a:avLst/>
          </a:prstGeom>
        </p:spPr>
      </p:pic>
    </p:spTree>
    <p:extLst>
      <p:ext uri="{BB962C8B-B14F-4D97-AF65-F5344CB8AC3E}">
        <p14:creationId xmlns:p14="http://schemas.microsoft.com/office/powerpoint/2010/main" val="256051975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Freeform: Shape 16">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19" name="Rectangle 18">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586855"/>
            <a:ext cx="3201366" cy="3387497"/>
          </a:xfrm>
        </p:spPr>
        <p:txBody>
          <a:bodyPr anchor="b">
            <a:normAutofit/>
          </a:bodyPr>
          <a:lstStyle/>
          <a:p>
            <a:pPr algn="r"/>
            <a:r>
              <a:rPr lang="en-US" sz="4000" b="1" dirty="0">
                <a:solidFill>
                  <a:srgbClr val="FFFFFF"/>
                </a:solidFill>
              </a:rPr>
              <a:t>How do we communicate about absences?</a:t>
            </a:r>
          </a:p>
        </p:txBody>
      </p:sp>
      <p:sp>
        <p:nvSpPr>
          <p:cNvPr id="3" name="Content Placeholder 2"/>
          <p:cNvSpPr>
            <a:spLocks noGrp="1"/>
          </p:cNvSpPr>
          <p:nvPr>
            <p:ph idx="1"/>
          </p:nvPr>
        </p:nvSpPr>
        <p:spPr>
          <a:xfrm>
            <a:off x="4082499" y="649480"/>
            <a:ext cx="3890142" cy="5546047"/>
          </a:xfrm>
        </p:spPr>
        <p:txBody>
          <a:bodyPr anchor="ctr">
            <a:normAutofit/>
          </a:bodyPr>
          <a:lstStyle/>
          <a:p>
            <a:pPr lvl="1"/>
            <a:r>
              <a:rPr lang="en-US" dirty="0"/>
              <a:t>Tone</a:t>
            </a:r>
          </a:p>
          <a:p>
            <a:pPr lvl="1"/>
            <a:r>
              <a:rPr lang="en-US" dirty="0"/>
              <a:t>Letters</a:t>
            </a:r>
          </a:p>
          <a:p>
            <a:pPr lvl="1"/>
            <a:r>
              <a:rPr lang="en-US" dirty="0"/>
              <a:t>Acknowledging absences in a supportive manner</a:t>
            </a:r>
          </a:p>
          <a:p>
            <a:pPr lvl="2"/>
            <a:r>
              <a:rPr lang="en-US" sz="2400" dirty="0"/>
              <a:t>In person </a:t>
            </a:r>
          </a:p>
          <a:p>
            <a:pPr lvl="2"/>
            <a:r>
              <a:rPr lang="en-US" sz="2400" dirty="0">
                <a:hlinkClick r:id="rId4"/>
              </a:rPr>
              <a:t>We miss you postcards</a:t>
            </a:r>
            <a:endParaRPr lang="en-US" sz="2400" dirty="0"/>
          </a:p>
          <a:p>
            <a:endParaRPr lang="en-US" sz="2000" dirty="0"/>
          </a:p>
        </p:txBody>
      </p:sp>
      <p:pic>
        <p:nvPicPr>
          <p:cNvPr id="4" name="Picture 3" descr="a picture of a card with a cat saying we missed you! "/>
          <p:cNvPicPr>
            <a:picLocks noChangeAspect="1"/>
          </p:cNvPicPr>
          <p:nvPr/>
        </p:nvPicPr>
        <p:blipFill>
          <a:blip r:embed="rId5"/>
          <a:stretch>
            <a:fillRect/>
          </a:stretch>
        </p:blipFill>
        <p:spPr>
          <a:xfrm>
            <a:off x="8109502" y="2163157"/>
            <a:ext cx="3615776" cy="2543565"/>
          </a:xfrm>
          <a:prstGeom prst="rect">
            <a:avLst/>
          </a:prstGeom>
        </p:spPr>
      </p:pic>
    </p:spTree>
    <p:extLst>
      <p:ext uri="{BB962C8B-B14F-4D97-AF65-F5344CB8AC3E}">
        <p14:creationId xmlns:p14="http://schemas.microsoft.com/office/powerpoint/2010/main" val="3188703264"/>
      </p:ext>
    </p:extLst>
  </p:cSld>
  <p:clrMapOvr>
    <a:masterClrMapping/>
  </p:clrMapOvr>
  <p:extLst>
    <p:ext uri="{6950BFC3-D8DA-4A85-94F7-54DA5524770B}">
      <p188:commentRel xmlns:p188="http://schemas.microsoft.com/office/powerpoint/2018/8/main" r:id="rId3"/>
    </p:ext>
  </p:extLs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A black rectangle with blue lines&#10;&#10;Description automatically generated">
            <a:extLst>
              <a:ext uri="{FF2B5EF4-FFF2-40B4-BE49-F238E27FC236}">
                <a16:creationId xmlns:a16="http://schemas.microsoft.com/office/drawing/2014/main" id="{CCAB4127-A314-DAD2-2339-697E50BEF41C}"/>
              </a:ext>
            </a:extLst>
          </p:cNvPr>
          <p:cNvPicPr>
            <a:picLocks noChangeAspect="1"/>
          </p:cNvPicPr>
          <p:nvPr/>
        </p:nvPicPr>
        <p:blipFill>
          <a:blip r:embed="rId3"/>
          <a:stretch>
            <a:fillRect/>
          </a:stretch>
        </p:blipFill>
        <p:spPr>
          <a:xfrm>
            <a:off x="9355358" y="3493000"/>
            <a:ext cx="2225233" cy="1542422"/>
          </a:xfrm>
          <a:prstGeom prst="rect">
            <a:avLst/>
          </a:prstGeom>
        </p:spPr>
      </p:pic>
      <p:pic>
        <p:nvPicPr>
          <p:cNvPr id="26" name="Picture 25" descr="A template box to insert a photo of someone on your team to introduce themselves. A close-up of a person.">
            <a:extLst>
              <a:ext uri="{FF2B5EF4-FFF2-40B4-BE49-F238E27FC236}">
                <a16:creationId xmlns:a16="http://schemas.microsoft.com/office/drawing/2014/main" id="{584EAE56-B7CB-1052-AE4F-D42B1C499A5A}"/>
              </a:ext>
            </a:extLst>
          </p:cNvPr>
          <p:cNvPicPr>
            <a:picLocks noChangeAspect="1"/>
          </p:cNvPicPr>
          <p:nvPr/>
        </p:nvPicPr>
        <p:blipFill>
          <a:blip r:embed="rId3"/>
          <a:stretch>
            <a:fillRect/>
          </a:stretch>
        </p:blipFill>
        <p:spPr>
          <a:xfrm>
            <a:off x="6876318" y="3493000"/>
            <a:ext cx="2225233" cy="1542422"/>
          </a:xfrm>
          <a:prstGeom prst="rect">
            <a:avLst/>
          </a:prstGeom>
        </p:spPr>
      </p:pic>
      <p:pic>
        <p:nvPicPr>
          <p:cNvPr id="21" name="Picture 20" descr="A template box to insert a photo of someone on your team to introduce themselves. A close-up of a person.">
            <a:extLst>
              <a:ext uri="{FF2B5EF4-FFF2-40B4-BE49-F238E27FC236}">
                <a16:creationId xmlns:a16="http://schemas.microsoft.com/office/drawing/2014/main" id="{F2E33E44-6467-1951-BF8E-3BF0FE3CF5FB}"/>
              </a:ext>
            </a:extLst>
          </p:cNvPr>
          <p:cNvPicPr>
            <a:picLocks noChangeAspect="1"/>
          </p:cNvPicPr>
          <p:nvPr/>
        </p:nvPicPr>
        <p:blipFill>
          <a:blip r:embed="rId4"/>
          <a:stretch>
            <a:fillRect/>
          </a:stretch>
        </p:blipFill>
        <p:spPr>
          <a:xfrm>
            <a:off x="3715523" y="3518586"/>
            <a:ext cx="2225233" cy="1542422"/>
          </a:xfrm>
          <a:prstGeom prst="rect">
            <a:avLst/>
          </a:prstGeom>
        </p:spPr>
      </p:pic>
      <p:pic>
        <p:nvPicPr>
          <p:cNvPr id="22" name="Picture 21" descr="A template box to insert a photo of someone on your team to introduce themselves. A close-up of a person.">
            <a:extLst>
              <a:ext uri="{FF2B5EF4-FFF2-40B4-BE49-F238E27FC236}">
                <a16:creationId xmlns:a16="http://schemas.microsoft.com/office/drawing/2014/main" id="{9F94186C-0FFD-959C-DFE9-C7D35BBDE769}"/>
              </a:ext>
            </a:extLst>
          </p:cNvPr>
          <p:cNvPicPr>
            <a:picLocks noChangeAspect="1"/>
          </p:cNvPicPr>
          <p:nvPr/>
        </p:nvPicPr>
        <p:blipFill>
          <a:blip r:embed="rId4"/>
          <a:stretch>
            <a:fillRect/>
          </a:stretch>
        </p:blipFill>
        <p:spPr>
          <a:xfrm>
            <a:off x="751629" y="3493000"/>
            <a:ext cx="2225233" cy="1542422"/>
          </a:xfrm>
          <a:prstGeom prst="rect">
            <a:avLst/>
          </a:prstGeom>
        </p:spPr>
      </p:pic>
      <p:pic>
        <p:nvPicPr>
          <p:cNvPr id="23" name="Picture 22" descr="A template box to insert a photo of someone on your team to introduce themselves. A close-up of a person.">
            <a:extLst>
              <a:ext uri="{FF2B5EF4-FFF2-40B4-BE49-F238E27FC236}">
                <a16:creationId xmlns:a16="http://schemas.microsoft.com/office/drawing/2014/main" id="{C857F2E4-8AC8-8D01-E77E-DFE0C9A7F752}"/>
              </a:ext>
            </a:extLst>
          </p:cNvPr>
          <p:cNvPicPr>
            <a:picLocks noChangeAspect="1"/>
          </p:cNvPicPr>
          <p:nvPr/>
        </p:nvPicPr>
        <p:blipFill>
          <a:blip r:embed="rId4"/>
          <a:stretch>
            <a:fillRect/>
          </a:stretch>
        </p:blipFill>
        <p:spPr>
          <a:xfrm>
            <a:off x="9355358" y="1125540"/>
            <a:ext cx="2225233" cy="1542422"/>
          </a:xfrm>
          <a:prstGeom prst="rect">
            <a:avLst/>
          </a:prstGeom>
        </p:spPr>
      </p:pic>
      <p:pic>
        <p:nvPicPr>
          <p:cNvPr id="24" name="Picture 23" descr="A template box to insert a photo of someone on your team to introduce themselves. A close-up of a person.">
            <a:extLst>
              <a:ext uri="{FF2B5EF4-FFF2-40B4-BE49-F238E27FC236}">
                <a16:creationId xmlns:a16="http://schemas.microsoft.com/office/drawing/2014/main" id="{90315D9E-4796-7C0D-42DA-BA09CAB49FD2}"/>
              </a:ext>
            </a:extLst>
          </p:cNvPr>
          <p:cNvPicPr>
            <a:picLocks noChangeAspect="1"/>
          </p:cNvPicPr>
          <p:nvPr/>
        </p:nvPicPr>
        <p:blipFill>
          <a:blip r:embed="rId4"/>
          <a:stretch>
            <a:fillRect/>
          </a:stretch>
        </p:blipFill>
        <p:spPr>
          <a:xfrm>
            <a:off x="6876318" y="1125540"/>
            <a:ext cx="2225233" cy="1542422"/>
          </a:xfrm>
          <a:prstGeom prst="rect">
            <a:avLst/>
          </a:prstGeom>
        </p:spPr>
      </p:pic>
      <p:sp>
        <p:nvSpPr>
          <p:cNvPr id="20" name="Rectangle 19" descr="A template box to insert a photo of someone on your team to introduce themselves. A close-up of a person.">
            <a:extLst>
              <a:ext uri="{FF2B5EF4-FFF2-40B4-BE49-F238E27FC236}">
                <a16:creationId xmlns:a16="http://schemas.microsoft.com/office/drawing/2014/main" id="{0A64A6D5-BDEE-3A95-E06C-18C052C28A1D}"/>
              </a:ext>
            </a:extLst>
          </p:cNvPr>
          <p:cNvSpPr/>
          <p:nvPr/>
        </p:nvSpPr>
        <p:spPr>
          <a:xfrm>
            <a:off x="3735540" y="1126013"/>
            <a:ext cx="2205216" cy="15284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template box to insert a photo of someone on your team to introduce themselves. A close-up of a person.">
            <a:extLst>
              <a:ext uri="{FF2B5EF4-FFF2-40B4-BE49-F238E27FC236}">
                <a16:creationId xmlns:a16="http://schemas.microsoft.com/office/drawing/2014/main" id="{D6BE7D12-7FF6-9043-24AC-6449BD56F199}"/>
              </a:ext>
            </a:extLst>
          </p:cNvPr>
          <p:cNvPicPr>
            <a:picLocks noChangeAspect="1"/>
          </p:cNvPicPr>
          <p:nvPr/>
        </p:nvPicPr>
        <p:blipFill>
          <a:blip r:embed="rId5"/>
          <a:stretch>
            <a:fillRect/>
          </a:stretch>
        </p:blipFill>
        <p:spPr>
          <a:xfrm>
            <a:off x="3838317" y="1207757"/>
            <a:ext cx="1981372" cy="1365622"/>
          </a:xfrm>
          <a:prstGeom prst="rect">
            <a:avLst/>
          </a:prstGeom>
        </p:spPr>
      </p:pic>
      <p:sp>
        <p:nvSpPr>
          <p:cNvPr id="19" name="Rectangle 18" descr="A template box to insert a photo of someone on your team to introduce themselves. A close-up of a person.">
            <a:extLst>
              <a:ext uri="{FF2B5EF4-FFF2-40B4-BE49-F238E27FC236}">
                <a16:creationId xmlns:a16="http://schemas.microsoft.com/office/drawing/2014/main" id="{08410BBF-4DB1-45B8-F570-C75B975970BE}"/>
              </a:ext>
            </a:extLst>
          </p:cNvPr>
          <p:cNvSpPr/>
          <p:nvPr/>
        </p:nvSpPr>
        <p:spPr>
          <a:xfrm>
            <a:off x="751629" y="1126343"/>
            <a:ext cx="2205216" cy="1528450"/>
          </a:xfrm>
          <a:prstGeom prst="rect">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template box to insert a photo of someone on your team to introduce themselves. A close-up of a person.">
            <a:extLst>
              <a:ext uri="{FF2B5EF4-FFF2-40B4-BE49-F238E27FC236}">
                <a16:creationId xmlns:a16="http://schemas.microsoft.com/office/drawing/2014/main" id="{A0DFF026-0DE6-8C37-D40B-A50B56216041}"/>
              </a:ext>
            </a:extLst>
          </p:cNvPr>
          <p:cNvPicPr>
            <a:picLocks noChangeAspect="1"/>
          </p:cNvPicPr>
          <p:nvPr/>
        </p:nvPicPr>
        <p:blipFill>
          <a:blip r:embed="rId5"/>
          <a:stretch>
            <a:fillRect/>
          </a:stretch>
        </p:blipFill>
        <p:spPr>
          <a:xfrm>
            <a:off x="851969" y="1207757"/>
            <a:ext cx="1981372" cy="1365622"/>
          </a:xfrm>
          <a:prstGeom prst="rect">
            <a:avLst/>
          </a:prstGeom>
        </p:spPr>
      </p:pic>
      <p:pic>
        <p:nvPicPr>
          <p:cNvPr id="3" name="Picture 2" descr="A template box to insert a photo of someone on your team to introduce themselves. A close-up of a person.">
            <a:extLst>
              <a:ext uri="{FF2B5EF4-FFF2-40B4-BE49-F238E27FC236}">
                <a16:creationId xmlns:a16="http://schemas.microsoft.com/office/drawing/2014/main" id="{9E505A8C-739B-9501-8DD0-17D52F9DD6D2}"/>
              </a:ext>
            </a:extLst>
          </p:cNvPr>
          <p:cNvPicPr>
            <a:picLocks noChangeAspect="1"/>
          </p:cNvPicPr>
          <p:nvPr/>
        </p:nvPicPr>
        <p:blipFill>
          <a:blip r:embed="rId5"/>
          <a:stretch>
            <a:fillRect/>
          </a:stretch>
        </p:blipFill>
        <p:spPr>
          <a:xfrm>
            <a:off x="7000789" y="1207757"/>
            <a:ext cx="1981372" cy="1365622"/>
          </a:xfrm>
          <a:prstGeom prst="rect">
            <a:avLst/>
          </a:prstGeom>
        </p:spPr>
      </p:pic>
      <p:pic>
        <p:nvPicPr>
          <p:cNvPr id="5" name="Picture 4" descr="A template box to insert a photo of someone on your team to introduce themselves. A close-up of a person.">
            <a:extLst>
              <a:ext uri="{FF2B5EF4-FFF2-40B4-BE49-F238E27FC236}">
                <a16:creationId xmlns:a16="http://schemas.microsoft.com/office/drawing/2014/main" id="{E8074641-B8E5-A00D-FD7D-E74819B04456}"/>
              </a:ext>
            </a:extLst>
          </p:cNvPr>
          <p:cNvPicPr>
            <a:picLocks noChangeAspect="1"/>
          </p:cNvPicPr>
          <p:nvPr/>
        </p:nvPicPr>
        <p:blipFill>
          <a:blip r:embed="rId5"/>
          <a:stretch>
            <a:fillRect/>
          </a:stretch>
        </p:blipFill>
        <p:spPr>
          <a:xfrm>
            <a:off x="9477289" y="3581400"/>
            <a:ext cx="1981372" cy="1365622"/>
          </a:xfrm>
          <a:prstGeom prst="rect">
            <a:avLst/>
          </a:prstGeom>
        </p:spPr>
      </p:pic>
      <p:pic>
        <p:nvPicPr>
          <p:cNvPr id="7" name="Picture 6" descr="A template box to insert a photo of someone on your team to introduce themselves. A close-up of a person.">
            <a:extLst>
              <a:ext uri="{FF2B5EF4-FFF2-40B4-BE49-F238E27FC236}">
                <a16:creationId xmlns:a16="http://schemas.microsoft.com/office/drawing/2014/main" id="{44C40445-1F81-7934-AC6B-3138CE823F38}"/>
              </a:ext>
            </a:extLst>
          </p:cNvPr>
          <p:cNvPicPr>
            <a:picLocks noChangeAspect="1"/>
          </p:cNvPicPr>
          <p:nvPr/>
        </p:nvPicPr>
        <p:blipFill>
          <a:blip r:embed="rId5"/>
          <a:stretch>
            <a:fillRect/>
          </a:stretch>
        </p:blipFill>
        <p:spPr>
          <a:xfrm>
            <a:off x="3863120" y="3606986"/>
            <a:ext cx="1981372" cy="1365622"/>
          </a:xfrm>
          <a:prstGeom prst="rect">
            <a:avLst/>
          </a:prstGeom>
        </p:spPr>
      </p:pic>
      <p:pic>
        <p:nvPicPr>
          <p:cNvPr id="8" name="Picture 7" descr="A template box to insert a photo of someone on your team to introduce themselves. A close-up of a person.">
            <a:extLst>
              <a:ext uri="{FF2B5EF4-FFF2-40B4-BE49-F238E27FC236}">
                <a16:creationId xmlns:a16="http://schemas.microsoft.com/office/drawing/2014/main" id="{0961114C-E683-9D49-7B83-9B078CB08DFB}"/>
              </a:ext>
            </a:extLst>
          </p:cNvPr>
          <p:cNvPicPr>
            <a:picLocks noChangeAspect="1"/>
          </p:cNvPicPr>
          <p:nvPr/>
        </p:nvPicPr>
        <p:blipFill>
          <a:blip r:embed="rId5"/>
          <a:stretch>
            <a:fillRect/>
          </a:stretch>
        </p:blipFill>
        <p:spPr>
          <a:xfrm>
            <a:off x="901475" y="3606986"/>
            <a:ext cx="1981372" cy="1365622"/>
          </a:xfrm>
          <a:prstGeom prst="rect">
            <a:avLst/>
          </a:prstGeom>
        </p:spPr>
      </p:pic>
      <p:pic>
        <p:nvPicPr>
          <p:cNvPr id="9" name="Picture 8" descr="A template box to insert a photo of someone on your team to introduce themselves. A close-up of a person.">
            <a:extLst>
              <a:ext uri="{FF2B5EF4-FFF2-40B4-BE49-F238E27FC236}">
                <a16:creationId xmlns:a16="http://schemas.microsoft.com/office/drawing/2014/main" id="{277B2A5A-68BA-0EC8-60F1-B473DA1E1C99}"/>
              </a:ext>
            </a:extLst>
          </p:cNvPr>
          <p:cNvPicPr>
            <a:picLocks noChangeAspect="1"/>
          </p:cNvPicPr>
          <p:nvPr/>
        </p:nvPicPr>
        <p:blipFill>
          <a:blip r:embed="rId5"/>
          <a:stretch>
            <a:fillRect/>
          </a:stretch>
        </p:blipFill>
        <p:spPr>
          <a:xfrm>
            <a:off x="9477289" y="1207757"/>
            <a:ext cx="1981372" cy="1365622"/>
          </a:xfrm>
          <a:prstGeom prst="rect">
            <a:avLst/>
          </a:prstGeom>
        </p:spPr>
      </p:pic>
      <p:pic>
        <p:nvPicPr>
          <p:cNvPr id="10" name="Picture 9" descr="A template box to insert a photo of someone on your team to introduce themselves. A close-up of a person.">
            <a:extLst>
              <a:ext uri="{FF2B5EF4-FFF2-40B4-BE49-F238E27FC236}">
                <a16:creationId xmlns:a16="http://schemas.microsoft.com/office/drawing/2014/main" id="{213F6091-092D-BB99-9BA7-7E9A7960A7FB}"/>
              </a:ext>
            </a:extLst>
          </p:cNvPr>
          <p:cNvPicPr>
            <a:picLocks noChangeAspect="1"/>
          </p:cNvPicPr>
          <p:nvPr/>
        </p:nvPicPr>
        <p:blipFill>
          <a:blip r:embed="rId6"/>
          <a:stretch>
            <a:fillRect/>
          </a:stretch>
        </p:blipFill>
        <p:spPr>
          <a:xfrm>
            <a:off x="851969" y="2654793"/>
            <a:ext cx="1963082" cy="329213"/>
          </a:xfrm>
          <a:prstGeom prst="rect">
            <a:avLst/>
          </a:prstGeom>
        </p:spPr>
      </p:pic>
      <p:pic>
        <p:nvPicPr>
          <p:cNvPr id="11" name="Picture 10" descr="A template box to insert a photo of someone on your team to introduce themselves and name. A close-up of a person.">
            <a:extLst>
              <a:ext uri="{FF2B5EF4-FFF2-40B4-BE49-F238E27FC236}">
                <a16:creationId xmlns:a16="http://schemas.microsoft.com/office/drawing/2014/main" id="{50DF7DDF-046C-221A-3E77-FDBB508E6ED7}"/>
              </a:ext>
            </a:extLst>
          </p:cNvPr>
          <p:cNvPicPr>
            <a:picLocks noChangeAspect="1"/>
          </p:cNvPicPr>
          <p:nvPr/>
        </p:nvPicPr>
        <p:blipFill>
          <a:blip r:embed="rId6"/>
          <a:stretch>
            <a:fillRect/>
          </a:stretch>
        </p:blipFill>
        <p:spPr>
          <a:xfrm>
            <a:off x="7019079" y="2654793"/>
            <a:ext cx="1963082" cy="329213"/>
          </a:xfrm>
          <a:prstGeom prst="rect">
            <a:avLst/>
          </a:prstGeom>
        </p:spPr>
      </p:pic>
      <p:pic>
        <p:nvPicPr>
          <p:cNvPr id="12" name="Picture 11" descr="A template box to insert a photo of someone on your team to introduce themselves. A close-up of a person.">
            <a:extLst>
              <a:ext uri="{FF2B5EF4-FFF2-40B4-BE49-F238E27FC236}">
                <a16:creationId xmlns:a16="http://schemas.microsoft.com/office/drawing/2014/main" id="{EB85722E-06A6-CB70-B633-036663EA13DD}"/>
              </a:ext>
            </a:extLst>
          </p:cNvPr>
          <p:cNvPicPr>
            <a:picLocks noChangeAspect="1"/>
          </p:cNvPicPr>
          <p:nvPr/>
        </p:nvPicPr>
        <p:blipFill>
          <a:blip r:embed="rId6"/>
          <a:stretch>
            <a:fillRect/>
          </a:stretch>
        </p:blipFill>
        <p:spPr>
          <a:xfrm>
            <a:off x="3894707" y="2654793"/>
            <a:ext cx="1963082" cy="329213"/>
          </a:xfrm>
          <a:prstGeom prst="rect">
            <a:avLst/>
          </a:prstGeom>
        </p:spPr>
      </p:pic>
      <p:pic>
        <p:nvPicPr>
          <p:cNvPr id="13" name="Picture 12" descr="A template box to insert a photo of someone on your team to introduce themselves. A close-up of a person.">
            <a:extLst>
              <a:ext uri="{FF2B5EF4-FFF2-40B4-BE49-F238E27FC236}">
                <a16:creationId xmlns:a16="http://schemas.microsoft.com/office/drawing/2014/main" id="{9F2D37A5-1DC6-FC01-39EC-F839CB843D0E}"/>
              </a:ext>
            </a:extLst>
          </p:cNvPr>
          <p:cNvPicPr>
            <a:picLocks noChangeAspect="1"/>
          </p:cNvPicPr>
          <p:nvPr/>
        </p:nvPicPr>
        <p:blipFill>
          <a:blip r:embed="rId6"/>
          <a:stretch>
            <a:fillRect/>
          </a:stretch>
        </p:blipFill>
        <p:spPr>
          <a:xfrm>
            <a:off x="751938" y="5061007"/>
            <a:ext cx="1963082" cy="329213"/>
          </a:xfrm>
          <a:prstGeom prst="rect">
            <a:avLst/>
          </a:prstGeom>
        </p:spPr>
      </p:pic>
      <p:pic>
        <p:nvPicPr>
          <p:cNvPr id="14" name="Picture 13" descr="A template box to insert a photo of someone on your team to introduce themselves. A close-up of a person.">
            <a:extLst>
              <a:ext uri="{FF2B5EF4-FFF2-40B4-BE49-F238E27FC236}">
                <a16:creationId xmlns:a16="http://schemas.microsoft.com/office/drawing/2014/main" id="{F1486C6D-D696-AEAB-B9E2-C52E7DDA330D}"/>
              </a:ext>
            </a:extLst>
          </p:cNvPr>
          <p:cNvPicPr>
            <a:picLocks noChangeAspect="1"/>
          </p:cNvPicPr>
          <p:nvPr/>
        </p:nvPicPr>
        <p:blipFill>
          <a:blip r:embed="rId6"/>
          <a:stretch>
            <a:fillRect/>
          </a:stretch>
        </p:blipFill>
        <p:spPr>
          <a:xfrm>
            <a:off x="3872265" y="5061008"/>
            <a:ext cx="1963082" cy="329213"/>
          </a:xfrm>
          <a:prstGeom prst="rect">
            <a:avLst/>
          </a:prstGeom>
        </p:spPr>
      </p:pic>
      <p:pic>
        <p:nvPicPr>
          <p:cNvPr id="15" name="Picture 14" descr="A template box to insert a photo of someone on your team to introduce themselves. A close-up of a person.">
            <a:extLst>
              <a:ext uri="{FF2B5EF4-FFF2-40B4-BE49-F238E27FC236}">
                <a16:creationId xmlns:a16="http://schemas.microsoft.com/office/drawing/2014/main" id="{0A7AE24A-3596-54D7-B257-0E871B7470E3}"/>
              </a:ext>
            </a:extLst>
          </p:cNvPr>
          <p:cNvPicPr>
            <a:picLocks noChangeAspect="1"/>
          </p:cNvPicPr>
          <p:nvPr/>
        </p:nvPicPr>
        <p:blipFill>
          <a:blip r:embed="rId6"/>
          <a:stretch>
            <a:fillRect/>
          </a:stretch>
        </p:blipFill>
        <p:spPr>
          <a:xfrm>
            <a:off x="6992592" y="5061008"/>
            <a:ext cx="1963082" cy="329213"/>
          </a:xfrm>
          <a:prstGeom prst="rect">
            <a:avLst/>
          </a:prstGeom>
        </p:spPr>
      </p:pic>
      <p:pic>
        <p:nvPicPr>
          <p:cNvPr id="16" name="Picture 15" descr="A template box to insert a photo of someone on your team to introduce themselves. A close-up of a person.">
            <a:extLst>
              <a:ext uri="{FF2B5EF4-FFF2-40B4-BE49-F238E27FC236}">
                <a16:creationId xmlns:a16="http://schemas.microsoft.com/office/drawing/2014/main" id="{15552333-79E2-3EEF-3723-648C459143D6}"/>
              </a:ext>
            </a:extLst>
          </p:cNvPr>
          <p:cNvPicPr>
            <a:picLocks noChangeAspect="1"/>
          </p:cNvPicPr>
          <p:nvPr/>
        </p:nvPicPr>
        <p:blipFill>
          <a:blip r:embed="rId6"/>
          <a:stretch>
            <a:fillRect/>
          </a:stretch>
        </p:blipFill>
        <p:spPr>
          <a:xfrm>
            <a:off x="9355358" y="5061006"/>
            <a:ext cx="1963082" cy="329213"/>
          </a:xfrm>
          <a:prstGeom prst="rect">
            <a:avLst/>
          </a:prstGeom>
        </p:spPr>
      </p:pic>
      <p:pic>
        <p:nvPicPr>
          <p:cNvPr id="17" name="Picture 16" descr="A template box to insert a photo of someone on your team to introduce themselves. A close-up of a person.">
            <a:extLst>
              <a:ext uri="{FF2B5EF4-FFF2-40B4-BE49-F238E27FC236}">
                <a16:creationId xmlns:a16="http://schemas.microsoft.com/office/drawing/2014/main" id="{BF36914F-8C11-213F-B401-6FF2866532D2}"/>
              </a:ext>
            </a:extLst>
          </p:cNvPr>
          <p:cNvPicPr>
            <a:picLocks noChangeAspect="1"/>
          </p:cNvPicPr>
          <p:nvPr/>
        </p:nvPicPr>
        <p:blipFill>
          <a:blip r:embed="rId6"/>
          <a:stretch>
            <a:fillRect/>
          </a:stretch>
        </p:blipFill>
        <p:spPr>
          <a:xfrm>
            <a:off x="9477289" y="2654793"/>
            <a:ext cx="1963082" cy="329213"/>
          </a:xfrm>
          <a:prstGeom prst="rect">
            <a:avLst/>
          </a:prstGeom>
        </p:spPr>
      </p:pic>
      <p:sp>
        <p:nvSpPr>
          <p:cNvPr id="27" name="TextBox 26">
            <a:extLst>
              <a:ext uri="{FF2B5EF4-FFF2-40B4-BE49-F238E27FC236}">
                <a16:creationId xmlns:a16="http://schemas.microsoft.com/office/drawing/2014/main" id="{88477A8A-270C-9887-B692-6558A71AFB36}"/>
              </a:ext>
            </a:extLst>
          </p:cNvPr>
          <p:cNvSpPr txBox="1"/>
          <p:nvPr/>
        </p:nvSpPr>
        <p:spPr>
          <a:xfrm>
            <a:off x="608108" y="395438"/>
            <a:ext cx="4989387" cy="523220"/>
          </a:xfrm>
          <a:prstGeom prst="rect">
            <a:avLst/>
          </a:prstGeom>
          <a:noFill/>
        </p:spPr>
        <p:txBody>
          <a:bodyPr wrap="square" rtlCol="0">
            <a:spAutoFit/>
          </a:bodyPr>
          <a:lstStyle/>
          <a:p>
            <a:r>
              <a:rPr lang="en-US" sz="2800" dirty="0">
                <a:latin typeface="Segoe UI" panose="020B0502040204020203" pitchFamily="34" charset="0"/>
                <a:cs typeface="Segoe UI" panose="020B0502040204020203" pitchFamily="34" charset="0"/>
              </a:rPr>
              <a:t>Meet the Team</a:t>
            </a:r>
          </a:p>
        </p:txBody>
      </p:sp>
      <p:sp>
        <p:nvSpPr>
          <p:cNvPr id="18" name="Title 17">
            <a:extLst>
              <a:ext uri="{FF2B5EF4-FFF2-40B4-BE49-F238E27FC236}">
                <a16:creationId xmlns:a16="http://schemas.microsoft.com/office/drawing/2014/main" id="{D477817C-925E-A3C9-B535-3FB790931623}"/>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Meet the Team </a:t>
            </a:r>
          </a:p>
        </p:txBody>
      </p:sp>
    </p:spTree>
    <p:extLst>
      <p:ext uri="{BB962C8B-B14F-4D97-AF65-F5344CB8AC3E}">
        <p14:creationId xmlns:p14="http://schemas.microsoft.com/office/powerpoint/2010/main" val="382545151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256B2C21-A230-48C0-8DF1-C46611373C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3847E18C-932D-4C95-AABA-FEC7C9499A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3150CB11-0C61-439E-910F-5787759E72A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9" name="Freeform: Shape 18">
            <a:extLst>
              <a:ext uri="{FF2B5EF4-FFF2-40B4-BE49-F238E27FC236}">
                <a16:creationId xmlns:a16="http://schemas.microsoft.com/office/drawing/2014/main" id="{43F8A58B-5155-44CE-A5FF-7647B47D0A7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1" name="Rectangle 20">
            <a:extLst>
              <a:ext uri="{FF2B5EF4-FFF2-40B4-BE49-F238E27FC236}">
                <a16:creationId xmlns:a16="http://schemas.microsoft.com/office/drawing/2014/main" id="{443F2ACA-E6D6-4028-82DD-F03C262D5D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5" y="1410079"/>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586478" y="1683756"/>
            <a:ext cx="3115265" cy="2396359"/>
          </a:xfrm>
        </p:spPr>
        <p:txBody>
          <a:bodyPr anchor="b">
            <a:normAutofit/>
          </a:bodyPr>
          <a:lstStyle/>
          <a:p>
            <a:pPr algn="r"/>
            <a:r>
              <a:rPr lang="en-US" sz="3700" b="1">
                <a:solidFill>
                  <a:srgbClr val="FFFFFF"/>
                </a:solidFill>
              </a:rPr>
              <a:t>How are We Talking to Parents About Attendance?</a:t>
            </a:r>
          </a:p>
        </p:txBody>
      </p:sp>
      <p:sp>
        <p:nvSpPr>
          <p:cNvPr id="4" name="Content Placeholder 2"/>
          <p:cNvSpPr>
            <a:spLocks/>
          </p:cNvSpPr>
          <p:nvPr/>
        </p:nvSpPr>
        <p:spPr>
          <a:xfrm>
            <a:off x="4288221" y="2272425"/>
            <a:ext cx="4985437" cy="3889836"/>
          </a:xfrm>
          <a:prstGeom prst="rect">
            <a:avLst/>
          </a:prstGeom>
        </p:spPr>
        <p:txBody>
          <a:bodyPr>
            <a:noAutofit/>
          </a:bodyPr>
          <a:lstStyle/>
          <a:p>
            <a:pPr marL="135255" indent="-135255" defTabSz="548640">
              <a:spcAft>
                <a:spcPts val="600"/>
              </a:spcAft>
              <a:buFont typeface="Arial" panose="020B0604020202020204" pitchFamily="34" charset="0"/>
              <a:buChar char="•"/>
            </a:pPr>
            <a:r>
              <a:rPr lang="en-US" sz="2000" kern="1200" dirty="0">
                <a:solidFill>
                  <a:schemeClr val="tx1"/>
                </a:solidFill>
                <a:latin typeface="+mn-lt"/>
                <a:ea typeface="+mn-ea"/>
                <a:cs typeface="+mn-cs"/>
              </a:rPr>
              <a:t>Approach the issue of absences out of concern, rather than compliance</a:t>
            </a:r>
          </a:p>
          <a:p>
            <a:pPr defTabSz="548640">
              <a:spcAft>
                <a:spcPts val="600"/>
              </a:spcAft>
              <a:buFont typeface="Arial" panose="020B0604020202020204" pitchFamily="34" charset="0"/>
              <a:buChar char="•"/>
            </a:pPr>
            <a:endParaRPr lang="en-US" sz="2000" kern="1200" dirty="0">
              <a:solidFill>
                <a:schemeClr val="tx1"/>
              </a:solidFill>
              <a:latin typeface="+mn-lt"/>
              <a:ea typeface="+mn-ea"/>
              <a:cs typeface="+mn-cs"/>
            </a:endParaRPr>
          </a:p>
          <a:p>
            <a:pPr marL="135255" indent="-135255" defTabSz="548640">
              <a:spcAft>
                <a:spcPts val="600"/>
              </a:spcAft>
              <a:buFont typeface="Arial" panose="020B0604020202020204" pitchFamily="34" charset="0"/>
              <a:buChar char="•"/>
            </a:pPr>
            <a:r>
              <a:rPr lang="en-US" sz="2000" kern="1200" dirty="0">
                <a:solidFill>
                  <a:schemeClr val="tx1"/>
                </a:solidFill>
                <a:latin typeface="+mn-lt"/>
                <a:ea typeface="+mn-ea"/>
                <a:cs typeface="+mn-cs"/>
              </a:rPr>
              <a:t>Frame the discussion around “absences” rather than “attendance”</a:t>
            </a:r>
          </a:p>
          <a:p>
            <a:pPr defTabSz="548640">
              <a:spcAft>
                <a:spcPts val="600"/>
              </a:spcAft>
              <a:buFont typeface="Arial" panose="020B0604020202020204" pitchFamily="34" charset="0"/>
              <a:buChar char="•"/>
            </a:pPr>
            <a:endParaRPr lang="en-US" sz="2000" kern="1200" dirty="0">
              <a:solidFill>
                <a:schemeClr val="tx1"/>
              </a:solidFill>
              <a:latin typeface="+mn-lt"/>
              <a:ea typeface="+mn-ea"/>
              <a:cs typeface="+mn-cs"/>
            </a:endParaRPr>
          </a:p>
          <a:p>
            <a:pPr marL="135255" indent="-135255" defTabSz="548640">
              <a:spcAft>
                <a:spcPts val="600"/>
              </a:spcAft>
              <a:buFont typeface="Arial" panose="020B0604020202020204" pitchFamily="34" charset="0"/>
              <a:buChar char="•"/>
            </a:pPr>
            <a:r>
              <a:rPr lang="en-US" sz="2000" kern="1200" dirty="0">
                <a:solidFill>
                  <a:schemeClr val="tx1"/>
                </a:solidFill>
                <a:latin typeface="+mn-lt"/>
                <a:ea typeface="+mn-ea"/>
                <a:cs typeface="+mn-cs"/>
              </a:rPr>
              <a:t>Connect parents to the class curriculum to help them understand what their child may be missing</a:t>
            </a:r>
            <a:endParaRPr lang="en-US" sz="2000" dirty="0">
              <a:solidFill>
                <a:schemeClr val="tx1"/>
              </a:solidFill>
            </a:endParaRPr>
          </a:p>
        </p:txBody>
      </p:sp>
      <p:pic>
        <p:nvPicPr>
          <p:cNvPr id="5" name="Picture 4" descr="a picture of a woman holding a baby talking to a teacher. "/>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51832" y="3137545"/>
            <a:ext cx="2260761" cy="1498583"/>
          </a:xfrm>
          <a:prstGeom prst="rect">
            <a:avLst/>
          </a:prstGeom>
        </p:spPr>
      </p:pic>
      <p:sp>
        <p:nvSpPr>
          <p:cNvPr id="3" name="TextBox 2"/>
          <p:cNvSpPr txBox="1"/>
          <p:nvPr/>
        </p:nvSpPr>
        <p:spPr>
          <a:xfrm>
            <a:off x="9151832" y="4752863"/>
            <a:ext cx="2725429" cy="646331"/>
          </a:xfrm>
          <a:prstGeom prst="rect">
            <a:avLst/>
          </a:prstGeom>
          <a:noFill/>
        </p:spPr>
        <p:txBody>
          <a:bodyPr wrap="square" rtlCol="0">
            <a:spAutoFit/>
          </a:bodyPr>
          <a:lstStyle/>
          <a:p>
            <a:pPr defTabSz="548640">
              <a:spcAft>
                <a:spcPts val="600"/>
              </a:spcAft>
              <a:defRPr/>
            </a:pPr>
            <a:r>
              <a:rPr lang="en-US" kern="1200" dirty="0">
                <a:solidFill>
                  <a:srgbClr val="005998"/>
                </a:solidFill>
                <a:latin typeface="Calibri" panose="020F0502020204030204"/>
                <a:ea typeface="+mn-ea"/>
                <a:cs typeface="+mn-cs"/>
                <a:hlinkClick r:id="rId4">
                  <a:extLst>
                    <a:ext uri="{A12FA001-AC4F-418D-AE19-62706E023703}">
                      <ahyp:hlinkClr xmlns:ahyp="http://schemas.microsoft.com/office/drawing/2018/hyperlinkcolor" val="tx"/>
                    </a:ext>
                  </a:extLst>
                </a:hlinkClick>
              </a:rPr>
              <a:t>California Communications Toolkit</a:t>
            </a:r>
            <a:endParaRPr kumimoji="0" lang="en-US" b="0" i="0" u="none" strike="noStrike" kern="1200" cap="none" spc="0" normalizeH="0" baseline="0" noProof="0" dirty="0">
              <a:ln>
                <a:noFill/>
              </a:ln>
              <a:solidFill>
                <a:srgbClr val="3C85C6"/>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80154855"/>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09588DA8-065E-4F6F-8EFD-43104AB2E0C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useBgFill="1">
        <p:nvSpPr>
          <p:cNvPr id="10" name="Rectangle 9">
            <a:extLst>
              <a:ext uri="{FF2B5EF4-FFF2-40B4-BE49-F238E27FC236}">
                <a16:creationId xmlns:a16="http://schemas.microsoft.com/office/drawing/2014/main" id="{C4285719-470E-454C-AF62-8323075F1F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CD9FE4EF-C4D8-49A0-B2FF-81D8DB7D8A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4" y="1410082"/>
            <a:ext cx="6858000" cy="4037836"/>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4300840D-0A0B-4512-BACA-B439D5B9C57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85" y="1420219"/>
            <a:ext cx="6857999" cy="4037839"/>
          </a:xfrm>
          <a:prstGeom prst="rect">
            <a:avLst/>
          </a:prstGeom>
          <a:gradFill>
            <a:gsLst>
              <a:gs pos="0">
                <a:srgbClr val="000000">
                  <a:alpha val="0"/>
                </a:srgbClr>
              </a:gs>
              <a:gs pos="99000">
                <a:schemeClr val="accent1">
                  <a:alpha val="46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2B78728-A580-49A7-84F9-6EF6F583AD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767923" y="3588085"/>
            <a:ext cx="2501979" cy="4037841"/>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38FAA1A1-D861-433F-88FA-1E9D6FD31D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0635413">
            <a:off x="-501737" y="969718"/>
            <a:ext cx="3900357" cy="4178958"/>
          </a:xfrm>
          <a:custGeom>
            <a:avLst/>
            <a:gdLst>
              <a:gd name="connsiteX0" fmla="*/ 2432225 w 3900357"/>
              <a:gd name="connsiteY0" fmla="*/ 93939 h 4178958"/>
              <a:gd name="connsiteX1" fmla="*/ 3900357 w 3900357"/>
              <a:gd name="connsiteY1" fmla="*/ 2089479 h 4178958"/>
              <a:gd name="connsiteX2" fmla="*/ 1810878 w 3900357"/>
              <a:gd name="connsiteY2" fmla="*/ 4178958 h 4178958"/>
              <a:gd name="connsiteX3" fmla="*/ 78249 w 3900357"/>
              <a:gd name="connsiteY3" fmla="*/ 3257727 h 4178958"/>
              <a:gd name="connsiteX4" fmla="*/ 0 w 3900357"/>
              <a:gd name="connsiteY4" fmla="*/ 3128923 h 4178958"/>
              <a:gd name="connsiteX5" fmla="*/ 831324 w 3900357"/>
              <a:gd name="connsiteY5" fmla="*/ 244281 h 4178958"/>
              <a:gd name="connsiteX6" fmla="*/ 997559 w 3900357"/>
              <a:gd name="connsiteY6" fmla="*/ 164202 h 4178958"/>
              <a:gd name="connsiteX7" fmla="*/ 1810878 w 3900357"/>
              <a:gd name="connsiteY7" fmla="*/ 0 h 4178958"/>
              <a:gd name="connsiteX8" fmla="*/ 2432225 w 3900357"/>
              <a:gd name="connsiteY8" fmla="*/ 93939 h 41789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900357" h="4178958">
                <a:moveTo>
                  <a:pt x="2432225" y="93939"/>
                </a:moveTo>
                <a:cubicBezTo>
                  <a:pt x="3282786" y="358491"/>
                  <a:pt x="3900357" y="1151865"/>
                  <a:pt x="3900357" y="2089479"/>
                </a:cubicBezTo>
                <a:cubicBezTo>
                  <a:pt x="3900357" y="3243466"/>
                  <a:pt x="2964865" y="4178958"/>
                  <a:pt x="1810878" y="4178958"/>
                </a:cubicBezTo>
                <a:cubicBezTo>
                  <a:pt x="1089636" y="4178958"/>
                  <a:pt x="453744" y="3813531"/>
                  <a:pt x="78249" y="3257727"/>
                </a:cubicBezTo>
                <a:lnTo>
                  <a:pt x="0" y="3128923"/>
                </a:lnTo>
                <a:lnTo>
                  <a:pt x="831324" y="244281"/>
                </a:lnTo>
                <a:lnTo>
                  <a:pt x="997559" y="164202"/>
                </a:lnTo>
                <a:cubicBezTo>
                  <a:pt x="1247540" y="58468"/>
                  <a:pt x="1522381" y="0"/>
                  <a:pt x="1810878" y="0"/>
                </a:cubicBezTo>
                <a:cubicBezTo>
                  <a:pt x="2027251" y="0"/>
                  <a:pt x="2235942" y="32888"/>
                  <a:pt x="2432225" y="93939"/>
                </a:cubicBezTo>
                <a:close/>
              </a:path>
            </a:pathLst>
          </a:custGeom>
          <a:gradFill>
            <a:gsLst>
              <a:gs pos="29000">
                <a:srgbClr val="000000">
                  <a:alpha val="0"/>
                </a:srgbClr>
              </a:gs>
              <a:gs pos="100000">
                <a:schemeClr val="accent1">
                  <a:alpha val="4300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0" name="Rectangle 19">
            <a:extLst>
              <a:ext uri="{FF2B5EF4-FFF2-40B4-BE49-F238E27FC236}">
                <a16:creationId xmlns:a16="http://schemas.microsoft.com/office/drawing/2014/main" id="{8D71EDA1-87BF-4D5D-AB79-F346FD192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0093" y="1399943"/>
            <a:ext cx="6858003" cy="4037835"/>
          </a:xfrm>
          <a:prstGeom prst="rect">
            <a:avLst/>
          </a:prstGeom>
          <a:gradFill>
            <a:gsLst>
              <a:gs pos="0">
                <a:srgbClr val="000000">
                  <a:alpha val="0"/>
                </a:srgbClr>
              </a:gs>
              <a:gs pos="99000">
                <a:schemeClr val="accent1">
                  <a:lumMod val="60000"/>
                  <a:lumOff val="40000"/>
                  <a:alpha val="11000"/>
                </a:schemeClr>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466722" y="1578266"/>
            <a:ext cx="3520191" cy="2961861"/>
          </a:xfrm>
        </p:spPr>
        <p:txBody>
          <a:bodyPr anchor="b">
            <a:normAutofit/>
          </a:bodyPr>
          <a:lstStyle/>
          <a:p>
            <a:r>
              <a:rPr lang="en-US" sz="3400" b="1" dirty="0">
                <a:solidFill>
                  <a:srgbClr val="FFFFFF"/>
                </a:solidFill>
              </a:rPr>
              <a:t>From “Parent Conference” to “Conversation”</a:t>
            </a:r>
            <a:br>
              <a:rPr lang="en-US" sz="3400" b="1" dirty="0">
                <a:solidFill>
                  <a:srgbClr val="FFFFFF"/>
                </a:solidFill>
              </a:rPr>
            </a:br>
            <a:br>
              <a:rPr lang="en-US" sz="3400" b="1" dirty="0">
                <a:solidFill>
                  <a:srgbClr val="FFFFFF"/>
                </a:solidFill>
              </a:rPr>
            </a:br>
            <a:r>
              <a:rPr lang="en-US" sz="3400" b="1" dirty="0">
                <a:solidFill>
                  <a:srgbClr val="FFFFFF"/>
                </a:solidFill>
              </a:rPr>
              <a:t>From “Contract” to “Commitment”</a:t>
            </a:r>
          </a:p>
        </p:txBody>
      </p:sp>
      <p:sp>
        <p:nvSpPr>
          <p:cNvPr id="3" name="Content Placeholder 2"/>
          <p:cNvSpPr>
            <a:spLocks noGrp="1"/>
          </p:cNvSpPr>
          <p:nvPr>
            <p:ph idx="1"/>
          </p:nvPr>
        </p:nvSpPr>
        <p:spPr>
          <a:xfrm>
            <a:off x="4810259" y="649480"/>
            <a:ext cx="6555347" cy="5546047"/>
          </a:xfrm>
        </p:spPr>
        <p:txBody>
          <a:bodyPr anchor="ctr">
            <a:normAutofit/>
          </a:bodyPr>
          <a:lstStyle/>
          <a:p>
            <a:pPr lvl="1">
              <a:spcBef>
                <a:spcPts val="0"/>
              </a:spcBef>
            </a:pPr>
            <a:r>
              <a:rPr lang="en-US" sz="2000"/>
              <a:t>Conversation like: “Tell me more about what’s going on with your classes, and at home.  Can you tell me more about why your missing school?”</a:t>
            </a:r>
          </a:p>
          <a:p>
            <a:pPr lvl="1">
              <a:spcBef>
                <a:spcPts val="0"/>
              </a:spcBef>
            </a:pPr>
            <a:endParaRPr lang="en-US" sz="2000"/>
          </a:p>
          <a:p>
            <a:pPr lvl="1">
              <a:spcBef>
                <a:spcPts val="0"/>
              </a:spcBef>
            </a:pPr>
            <a:r>
              <a:rPr lang="en-US" sz="2000"/>
              <a:t>Use research to show impacts of absences as opposed to an accountability message</a:t>
            </a:r>
          </a:p>
          <a:p>
            <a:pPr lvl="1">
              <a:spcBef>
                <a:spcPts val="0"/>
              </a:spcBef>
            </a:pPr>
            <a:endParaRPr lang="en-US" sz="2000"/>
          </a:p>
          <a:p>
            <a:pPr lvl="1">
              <a:spcBef>
                <a:spcPts val="0"/>
              </a:spcBef>
            </a:pPr>
            <a:r>
              <a:rPr lang="en-US" sz="2000"/>
              <a:t>Motivational Interviewing – what will drive the student to engage and change behavior?</a:t>
            </a:r>
          </a:p>
          <a:p>
            <a:pPr lvl="1">
              <a:spcBef>
                <a:spcPts val="0"/>
              </a:spcBef>
            </a:pPr>
            <a:endParaRPr lang="en-US" sz="2000"/>
          </a:p>
          <a:p>
            <a:pPr lvl="1">
              <a:spcBef>
                <a:spcPts val="0"/>
              </a:spcBef>
            </a:pPr>
            <a:r>
              <a:rPr lang="en-US" sz="2000"/>
              <a:t>Agreement that includes commitments from school, student, and family if necessary</a:t>
            </a:r>
          </a:p>
          <a:p>
            <a:pPr lvl="1"/>
            <a:endParaRPr lang="en-US" sz="2000"/>
          </a:p>
        </p:txBody>
      </p:sp>
    </p:spTree>
    <p:extLst>
      <p:ext uri="{BB962C8B-B14F-4D97-AF65-F5344CB8AC3E}">
        <p14:creationId xmlns:p14="http://schemas.microsoft.com/office/powerpoint/2010/main" val="375355334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Picture of man throwing a dot. ">
            <a:extLst>
              <a:ext uri="{FF2B5EF4-FFF2-40B4-BE49-F238E27FC236}">
                <a16:creationId xmlns:a16="http://schemas.microsoft.com/office/drawing/2014/main" id="{CCC56933-6E17-0FE3-BAA5-17A430E404E6}"/>
              </a:ext>
            </a:extLst>
          </p:cNvPr>
          <p:cNvPicPr>
            <a:picLocks noChangeAspect="1"/>
          </p:cNvPicPr>
          <p:nvPr/>
        </p:nvPicPr>
        <p:blipFill>
          <a:blip r:embed="rId3">
            <a:extLst>
              <a:ext uri="{BEBA8EAE-BF5A-486C-A8C5-ECC9F3942E4B}">
                <a14:imgProps xmlns:a14="http://schemas.microsoft.com/office/drawing/2010/main">
                  <a14:imgLayer r:embed="rId4">
                    <a14:imgEffect>
                      <a14:sharpenSoften amount="60000"/>
                    </a14:imgEffect>
                    <a14:imgEffect>
                      <a14:brightnessContrast bright="43000" contrast="40000"/>
                    </a14:imgEffect>
                  </a14:imgLayer>
                </a14:imgProps>
              </a:ext>
            </a:extLst>
          </a:blip>
          <a:srcRect l="11556" r="-1" b="-1"/>
          <a:stretch/>
        </p:blipFill>
        <p:spPr>
          <a:xfrm>
            <a:off x="20" y="10"/>
            <a:ext cx="12191980" cy="6857990"/>
          </a:xfrm>
          <a:prstGeom prst="rect">
            <a:avLst/>
          </a:prstGeom>
        </p:spPr>
      </p:pic>
      <p:sp>
        <p:nvSpPr>
          <p:cNvPr id="10" name="Rectangle 9">
            <a:extLst>
              <a:ext uri="{FF2B5EF4-FFF2-40B4-BE49-F238E27FC236}">
                <a16:creationId xmlns:a16="http://schemas.microsoft.com/office/drawing/2014/main" id="{37C89E4B-3C9F-44B9-8B86-D9E3D112D8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5320142"/>
            <a:ext cx="12192000" cy="736551"/>
          </a:xfrm>
          <a:prstGeom prst="rect">
            <a:avLst/>
          </a:prstGeom>
          <a:solidFill>
            <a:schemeClr val="bg1">
              <a:alpha val="9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4BC3727-9685-7637-D763-2DA1C89813BA}"/>
              </a:ext>
            </a:extLst>
          </p:cNvPr>
          <p:cNvSpPr>
            <a:spLocks noGrp="1"/>
          </p:cNvSpPr>
          <p:nvPr>
            <p:ph type="title"/>
          </p:nvPr>
        </p:nvSpPr>
        <p:spPr>
          <a:xfrm>
            <a:off x="523875" y="5317240"/>
            <a:ext cx="11210925" cy="744836"/>
          </a:xfrm>
        </p:spPr>
        <p:txBody>
          <a:bodyPr vert="horz" lIns="91440" tIns="45720" rIns="91440" bIns="45720" rtlCol="0" anchor="ctr">
            <a:normAutofit/>
          </a:bodyPr>
          <a:lstStyle/>
          <a:p>
            <a:pPr algn="ctr"/>
            <a:r>
              <a:rPr lang="en-US" sz="3600">
                <a:solidFill>
                  <a:schemeClr val="tx1">
                    <a:lumMod val="85000"/>
                    <a:lumOff val="15000"/>
                  </a:schemeClr>
                </a:solidFill>
              </a:rPr>
              <a:t>“Be Curious, Not Judgmental”</a:t>
            </a:r>
          </a:p>
        </p:txBody>
      </p:sp>
      <p:cxnSp>
        <p:nvCxnSpPr>
          <p:cNvPr id="12" name="Straight Connector 11">
            <a:extLst>
              <a:ext uri="{FF2B5EF4-FFF2-40B4-BE49-F238E27FC236}">
                <a16:creationId xmlns:a16="http://schemas.microsoft.com/office/drawing/2014/main" id="{AA2EAA10-076F-46BD-8F0F-B9A2FB77A85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5241983"/>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D891E407-403B-4764-86C9-33A56D3BCAA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0" y="6134852"/>
            <a:ext cx="12192000" cy="0"/>
          </a:xfrm>
          <a:prstGeom prst="line">
            <a:avLst/>
          </a:prstGeom>
          <a:ln w="41275">
            <a:solidFill>
              <a:schemeClr val="bg1">
                <a:alpha val="9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594857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iterate>
                                    <p:tmPct val="10000"/>
                                  </p:iterate>
                                  <p:childTnLst>
                                    <p:set>
                                      <p:cBhvr>
                                        <p:cTn id="6" dur="1" fill="hold">
                                          <p:stCondLst>
                                            <p:cond delay="0"/>
                                          </p:stCondLst>
                                        </p:cTn>
                                        <p:tgtEl>
                                          <p:spTgt spid="2"/>
                                        </p:tgtEl>
                                        <p:attrNameLst>
                                          <p:attrName>style.visibility</p:attrName>
                                        </p:attrNameLst>
                                      </p:cBhvr>
                                      <p:to>
                                        <p:strVal val="visible"/>
                                      </p:to>
                                    </p:set>
                                    <p:animEffect transition="in" filter="fade">
                                      <p:cBhvr>
                                        <p:cTn id="7" dur="7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a:extLst>
              <a:ext uri="{FF2B5EF4-FFF2-40B4-BE49-F238E27FC236}">
                <a16:creationId xmlns:a16="http://schemas.microsoft.com/office/drawing/2014/main" id="{7DEA8894-F20B-6389-47D0-D7C84EC015C8}"/>
              </a:ext>
            </a:extLst>
          </p:cNvPr>
          <p:cNvSpPr>
            <a:spLocks noGrp="1"/>
          </p:cNvSpPr>
          <p:nvPr>
            <p:ph sz="half" idx="1"/>
          </p:nvPr>
        </p:nvSpPr>
        <p:spPr>
          <a:xfrm>
            <a:off x="448738" y="498765"/>
            <a:ext cx="4969934" cy="5718908"/>
          </a:xfrm>
        </p:spPr>
        <p:txBody>
          <a:bodyPr>
            <a:normAutofit/>
          </a:bodyPr>
          <a:lstStyle/>
          <a:p>
            <a:pPr marL="0" indent="0" algn="ctr">
              <a:buNone/>
            </a:pPr>
            <a:endParaRPr lang="en-US" sz="4400" dirty="0"/>
          </a:p>
          <a:p>
            <a:pPr marL="0" indent="0" algn="ctr">
              <a:buNone/>
            </a:pPr>
            <a:r>
              <a:rPr lang="en-US" sz="4400" dirty="0"/>
              <a:t>What are you learning about why students are absent?</a:t>
            </a:r>
          </a:p>
        </p:txBody>
      </p:sp>
      <p:pic>
        <p:nvPicPr>
          <p:cNvPr id="8" name="Content Placeholder 7" descr="Students in hallway">
            <a:extLst>
              <a:ext uri="{FF2B5EF4-FFF2-40B4-BE49-F238E27FC236}">
                <a16:creationId xmlns:a16="http://schemas.microsoft.com/office/drawing/2014/main" id="{47DCBCDB-B69E-AC72-104B-525FCC12428E}"/>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5638801" y="1394090"/>
            <a:ext cx="5664202" cy="3776135"/>
          </a:xfrm>
        </p:spPr>
      </p:pic>
      <p:pic>
        <p:nvPicPr>
          <p:cNvPr id="2" name="Graphic 1" descr="Chat with solid fill">
            <a:extLst>
              <a:ext uri="{FF2B5EF4-FFF2-40B4-BE49-F238E27FC236}">
                <a16:creationId xmlns:a16="http://schemas.microsoft.com/office/drawing/2014/main" id="{61AFA638-3B82-8753-A828-C04B061C0764}"/>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048993" y="3886200"/>
            <a:ext cx="1769424" cy="1769424"/>
          </a:xfrm>
          <a:prstGeom prst="rect">
            <a:avLst/>
          </a:prstGeom>
        </p:spPr>
      </p:pic>
      <p:sp>
        <p:nvSpPr>
          <p:cNvPr id="3" name="Title 2">
            <a:extLst>
              <a:ext uri="{FF2B5EF4-FFF2-40B4-BE49-F238E27FC236}">
                <a16:creationId xmlns:a16="http://schemas.microsoft.com/office/drawing/2014/main" id="{E7330A2D-07E8-7A2B-C1A5-6AC46E528A86}"/>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Learning </a:t>
            </a:r>
          </a:p>
        </p:txBody>
      </p:sp>
    </p:spTree>
    <p:extLst>
      <p:ext uri="{BB962C8B-B14F-4D97-AF65-F5344CB8AC3E}">
        <p14:creationId xmlns:p14="http://schemas.microsoft.com/office/powerpoint/2010/main" val="1926933835"/>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979E27D9-03C7-44E2-9FF8-15D0C8506AF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1"/>
            <a:ext cx="4959603" cy="1642969"/>
          </a:xfrm>
        </p:spPr>
        <p:txBody>
          <a:bodyPr anchor="b">
            <a:normAutofit/>
          </a:bodyPr>
          <a:lstStyle/>
          <a:p>
            <a:r>
              <a:rPr lang="en-US" sz="3700" b="1" dirty="0">
                <a:latin typeface="Segoe UI" panose="020B0502040204020203" pitchFamily="34" charset="0"/>
                <a:cs typeface="Segoe UI" panose="020B0502040204020203" pitchFamily="34" charset="0"/>
              </a:rPr>
              <a:t>Attendance Awareness Campaign 2024</a:t>
            </a:r>
          </a:p>
        </p:txBody>
      </p:sp>
      <p:sp>
        <p:nvSpPr>
          <p:cNvPr id="3" name="Content Placeholder 2"/>
          <p:cNvSpPr>
            <a:spLocks noGrp="1"/>
          </p:cNvSpPr>
          <p:nvPr>
            <p:ph idx="1"/>
          </p:nvPr>
        </p:nvSpPr>
        <p:spPr>
          <a:xfrm>
            <a:off x="1136397" y="2418408"/>
            <a:ext cx="4959603" cy="3522569"/>
          </a:xfrm>
        </p:spPr>
        <p:txBody>
          <a:bodyPr anchor="t">
            <a:normAutofit/>
          </a:bodyPr>
          <a:lstStyle/>
          <a:p>
            <a:r>
              <a:rPr lang="en-US" sz="2000">
                <a:latin typeface="Segoe UI" panose="020B0502040204020203" pitchFamily="34" charset="0"/>
                <a:cs typeface="Segoe UI" panose="020B0502040204020203" pitchFamily="34" charset="0"/>
              </a:rPr>
              <a:t>Social Media Campaign</a:t>
            </a:r>
          </a:p>
          <a:p>
            <a:r>
              <a:rPr lang="en-US" sz="2000">
                <a:latin typeface="Segoe UI" panose="020B0502040204020203" pitchFamily="34" charset="0"/>
                <a:cs typeface="Segoe UI" panose="020B0502040204020203" pitchFamily="34" charset="0"/>
              </a:rPr>
              <a:t>Newspaper and/or Radio</a:t>
            </a:r>
          </a:p>
          <a:p>
            <a:r>
              <a:rPr lang="en-US" sz="2000">
                <a:latin typeface="Segoe UI" panose="020B0502040204020203" pitchFamily="34" charset="0"/>
                <a:cs typeface="Segoe UI" panose="020B0502040204020203" pitchFamily="34" charset="0"/>
              </a:rPr>
              <a:t>Community partners to promote attendance</a:t>
            </a:r>
          </a:p>
          <a:p>
            <a:r>
              <a:rPr lang="en-US" sz="2000">
                <a:latin typeface="Segoe UI" panose="020B0502040204020203" pitchFamily="34" charset="0"/>
                <a:cs typeface="Segoe UI" panose="020B0502040204020203" pitchFamily="34" charset="0"/>
              </a:rPr>
              <a:t>Plan for back-to-school events</a:t>
            </a:r>
          </a:p>
          <a:p>
            <a:r>
              <a:rPr lang="en-US" sz="2000">
                <a:latin typeface="Segoe UI" panose="020B0502040204020203" pitchFamily="34" charset="0"/>
                <a:cs typeface="Segoe UI" panose="020B0502040204020203" pitchFamily="34" charset="0"/>
              </a:rPr>
              <a:t>Superintendent Call to Action</a:t>
            </a:r>
          </a:p>
          <a:p>
            <a:endParaRPr lang="en-US" sz="2000"/>
          </a:p>
        </p:txBody>
      </p:sp>
      <p:pic>
        <p:nvPicPr>
          <p:cNvPr id="6" name="Picture 5" descr="The Attendance Works campaign flyer on be present and be powerful. ">
            <a:extLst>
              <a:ext uri="{FF2B5EF4-FFF2-40B4-BE49-F238E27FC236}">
                <a16:creationId xmlns:a16="http://schemas.microsoft.com/office/drawing/2014/main" id="{9363FB3B-1CE9-DBA0-EE3F-C0408B2727EA}"/>
              </a:ext>
            </a:extLst>
          </p:cNvPr>
          <p:cNvPicPr>
            <a:picLocks noChangeAspect="1"/>
          </p:cNvPicPr>
          <p:nvPr/>
        </p:nvPicPr>
        <p:blipFill>
          <a:blip r:embed="rId2"/>
          <a:stretch>
            <a:fillRect/>
          </a:stretch>
        </p:blipFill>
        <p:spPr>
          <a:xfrm>
            <a:off x="6512442" y="1037692"/>
            <a:ext cx="5201023" cy="4368859"/>
          </a:xfrm>
          <a:prstGeom prst="rect">
            <a:avLst/>
          </a:prstGeom>
        </p:spPr>
      </p:pic>
      <p:sp>
        <p:nvSpPr>
          <p:cNvPr id="13" name="Rectangle 12">
            <a:extLst>
              <a:ext uri="{FF2B5EF4-FFF2-40B4-BE49-F238E27FC236}">
                <a16:creationId xmlns:a16="http://schemas.microsoft.com/office/drawing/2014/main" id="{EEBF1590-3B36-48EE-A89D-3B6F3CB256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C8F6C8C-AB5A-4548-942D-E3FD40ACBC4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6400799"/>
            <a:ext cx="8153398" cy="456772"/>
          </a:xfrm>
          <a:prstGeom prst="rect">
            <a:avLst/>
          </a:prstGeom>
          <a:gradFill>
            <a:gsLst>
              <a:gs pos="0">
                <a:srgbClr val="000000">
                  <a:alpha val="63000"/>
                </a:srgbClr>
              </a:gs>
              <a:gs pos="100000">
                <a:schemeClr val="accent1">
                  <a:lumMod val="7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2010127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D073016-B734-483B-8953-5BADEE14511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038600" y="0"/>
            <a:ext cx="8157458" cy="6858000"/>
          </a:xfrm>
          <a:prstGeom prst="rect">
            <a:avLst/>
          </a:prstGeom>
          <a:gradFill>
            <a:gsLst>
              <a:gs pos="2000">
                <a:schemeClr val="accent1"/>
              </a:gs>
              <a:gs pos="78000">
                <a:schemeClr val="accent1">
                  <a:lumMod val="50000"/>
                </a:schemeClr>
              </a:gs>
              <a:gs pos="100000">
                <a:srgbClr val="000000">
                  <a:alpha val="85000"/>
                </a:srgb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90A7EAB6-59D3-4325-8DE6-E0CA4009CE5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4537" y="1839884"/>
            <a:ext cx="8157460" cy="5017687"/>
          </a:xfrm>
          <a:prstGeom prst="rect">
            <a:avLst/>
          </a:prstGeom>
          <a:gradFill>
            <a:gsLst>
              <a:gs pos="0">
                <a:schemeClr val="accent1">
                  <a:lumMod val="60000"/>
                  <a:lumOff val="40000"/>
                  <a:alpha val="30000"/>
                </a:schemeClr>
              </a:gs>
              <a:gs pos="100000">
                <a:srgbClr val="000000">
                  <a:alpha val="44000"/>
                </a:srgbClr>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063179" y="-33131"/>
            <a:ext cx="6857999" cy="6923403"/>
          </a:xfrm>
          <a:prstGeom prst="rect">
            <a:avLst/>
          </a:prstGeom>
          <a:gradFill>
            <a:gsLst>
              <a:gs pos="56000">
                <a:schemeClr val="accent1">
                  <a:lumMod val="60000"/>
                  <a:lumOff val="40000"/>
                  <a:alpha val="0"/>
                </a:schemeClr>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screenshot of Attendance Works chronic absence flyer "/>
          <p:cNvPicPr>
            <a:picLocks noChangeAspect="1"/>
          </p:cNvPicPr>
          <p:nvPr/>
        </p:nvPicPr>
        <p:blipFill>
          <a:blip r:embed="rId2"/>
          <a:stretch>
            <a:fillRect/>
          </a:stretch>
        </p:blipFill>
        <p:spPr>
          <a:xfrm>
            <a:off x="1576152" y="457200"/>
            <a:ext cx="9039695" cy="5943600"/>
          </a:xfrm>
          <a:prstGeom prst="rect">
            <a:avLst/>
          </a:prstGeom>
        </p:spPr>
      </p:pic>
      <p:sp>
        <p:nvSpPr>
          <p:cNvPr id="2" name="Title 1">
            <a:extLst>
              <a:ext uri="{FF2B5EF4-FFF2-40B4-BE49-F238E27FC236}">
                <a16:creationId xmlns:a16="http://schemas.microsoft.com/office/drawing/2014/main" id="{CA60DE05-11EB-CD52-DE2A-A27E92B77A83}"/>
              </a:ext>
            </a:extLst>
          </p:cNvPr>
          <p:cNvSpPr>
            <a:spLocks noGrp="1"/>
          </p:cNvSpPr>
          <p:nvPr>
            <p:ph type="title"/>
          </p:nvPr>
        </p:nvSpPr>
        <p:spPr>
          <a:xfrm>
            <a:off x="838200" y="-1325563"/>
            <a:ext cx="10515600" cy="1325563"/>
          </a:xfrm>
        </p:spPr>
        <p:txBody>
          <a:bodyPr vert="horz" lIns="91440" tIns="45720" rIns="91440" bIns="45720" rtlCol="0" anchor="b">
            <a:normAutofit/>
          </a:bodyPr>
          <a:lstStyle/>
          <a:p>
            <a:r>
              <a:rPr lang="en-US" dirty="0"/>
              <a:t>Attendance Works </a:t>
            </a:r>
          </a:p>
        </p:txBody>
      </p:sp>
    </p:spTree>
    <p:extLst>
      <p:ext uri="{BB962C8B-B14F-4D97-AF65-F5344CB8AC3E}">
        <p14:creationId xmlns:p14="http://schemas.microsoft.com/office/powerpoint/2010/main" val="95991078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Shape 18">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B8DDE976-FA6E-42DE-991C-F4CF70935CDC}"/>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dirty="0">
                <a:solidFill>
                  <a:srgbClr val="FFFFFF"/>
                </a:solidFill>
                <a:latin typeface="+mj-lt"/>
                <a:ea typeface="+mj-ea"/>
                <a:cs typeface="+mj-cs"/>
              </a:rPr>
              <a:t>Attendance Data</a:t>
            </a:r>
          </a:p>
        </p:txBody>
      </p:sp>
      <p:sp>
        <p:nvSpPr>
          <p:cNvPr id="4" name="Text Placeholder 3">
            <a:extLst>
              <a:ext uri="{FF2B5EF4-FFF2-40B4-BE49-F238E27FC236}">
                <a16:creationId xmlns:a16="http://schemas.microsoft.com/office/drawing/2014/main" id="{36A12FA2-06CE-7A10-2D1D-347476A5AEB8}"/>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6851945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1A5A98C1-8D12-294E-2511-A66511B5A0AA}"/>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lang="en-US" sz="3400" kern="1200">
                <a:solidFill>
                  <a:srgbClr val="FFFFFF"/>
                </a:solidFill>
                <a:latin typeface="+mj-lt"/>
                <a:ea typeface="+mj-ea"/>
                <a:cs typeface="+mj-cs"/>
              </a:rPr>
              <a:t>Chronic Absenteeism 2022-2023 School Year Data for Washington State</a:t>
            </a:r>
          </a:p>
        </p:txBody>
      </p:sp>
      <p:graphicFrame>
        <p:nvGraphicFramePr>
          <p:cNvPr id="4" name="Chart 3" descr="chart showing race and student group data ">
            <a:extLst>
              <a:ext uri="{FF2B5EF4-FFF2-40B4-BE49-F238E27FC236}">
                <a16:creationId xmlns:a16="http://schemas.microsoft.com/office/drawing/2014/main" id="{A21BD43C-1E1B-316D-F073-9BECBD4F2C08}"/>
              </a:ext>
            </a:extLst>
          </p:cNvPr>
          <p:cNvGraphicFramePr/>
          <p:nvPr>
            <p:extLst>
              <p:ext uri="{D42A27DB-BD31-4B8C-83A1-F6EECF244321}">
                <p14:modId xmlns:p14="http://schemas.microsoft.com/office/powerpoint/2010/main" val="3826312457"/>
              </p:ext>
            </p:extLst>
          </p:nvPr>
        </p:nvGraphicFramePr>
        <p:xfrm>
          <a:off x="432225" y="1966293"/>
          <a:ext cx="11327549" cy="4452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11069016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AA9A55F-0F61-AEA4-C664-E86FE0E0D294}"/>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kumimoji="0" lang="en-US" sz="2500" b="0" i="0" u="none" strike="noStrike" kern="1200" cap="none" spc="0" normalizeH="0" baseline="0" noProof="0">
                <a:ln>
                  <a:noFill/>
                </a:ln>
                <a:solidFill>
                  <a:srgbClr val="FFFFFF"/>
                </a:solidFill>
                <a:effectLst/>
                <a:uLnTx/>
                <a:uFillTx/>
                <a:latin typeface="+mj-lt"/>
                <a:ea typeface="+mj-ea"/>
                <a:cs typeface="+mj-cs"/>
              </a:rPr>
              <a:t>2022-23 Percent of Washington State Students Chronically Absent by Federally Reported Race/Ethnicity </a:t>
            </a:r>
            <a:endParaRPr lang="en-US" sz="2500" kern="1200">
              <a:solidFill>
                <a:srgbClr val="FFFFFF"/>
              </a:solidFill>
              <a:latin typeface="+mj-lt"/>
              <a:ea typeface="+mj-ea"/>
              <a:cs typeface="+mj-cs"/>
            </a:endParaRPr>
          </a:p>
        </p:txBody>
      </p:sp>
      <p:graphicFrame>
        <p:nvGraphicFramePr>
          <p:cNvPr id="4" name="Chart 3" descr="bar graph showing percent of absences by student race groups">
            <a:extLst>
              <a:ext uri="{FF2B5EF4-FFF2-40B4-BE49-F238E27FC236}">
                <a16:creationId xmlns:a16="http://schemas.microsoft.com/office/drawing/2014/main" id="{16B7B4AD-4218-A94B-2F40-0C32F6A150EB}"/>
              </a:ext>
            </a:extLst>
          </p:cNvPr>
          <p:cNvGraphicFramePr/>
          <p:nvPr>
            <p:extLst>
              <p:ext uri="{D42A27DB-BD31-4B8C-83A1-F6EECF244321}">
                <p14:modId xmlns:p14="http://schemas.microsoft.com/office/powerpoint/2010/main" val="1357211973"/>
              </p:ext>
            </p:extLst>
          </p:nvPr>
        </p:nvGraphicFramePr>
        <p:xfrm>
          <a:off x="432225" y="1966293"/>
          <a:ext cx="11327549" cy="4452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67700646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1199E1B1-A8C0-4FE8-A5A8-1CB41D69F85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 y="0"/>
            <a:ext cx="12191998" cy="1575955"/>
          </a:xfrm>
          <a:prstGeom prst="rect">
            <a:avLst/>
          </a:prstGeom>
          <a:gradFill>
            <a:gsLst>
              <a:gs pos="0">
                <a:srgbClr val="000000">
                  <a:alpha val="96000"/>
                </a:srgbClr>
              </a:gs>
              <a:gs pos="100000">
                <a:schemeClr val="accent1">
                  <a:lumMod val="75000"/>
                </a:schemeClr>
              </a:gs>
            </a:gsLst>
            <a:lin ang="6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84A8DE83-DE75-4B41-9DB4-A7EC0B0DEC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128856" cy="1575461"/>
          </a:xfrm>
          <a:prstGeom prst="rect">
            <a:avLst/>
          </a:prstGeom>
          <a:gradFill>
            <a:gsLst>
              <a:gs pos="0">
                <a:schemeClr val="accent1">
                  <a:alpha val="41000"/>
                </a:schemeClr>
              </a:gs>
              <a:gs pos="74000">
                <a:schemeClr val="accent1">
                  <a:lumMod val="60000"/>
                  <a:lumOff val="40000"/>
                  <a:alpha val="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7009A0A-BEF5-4EAC-AF15-E4F9F002E23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3" y="-1"/>
            <a:ext cx="12192002" cy="1574311"/>
          </a:xfrm>
          <a:prstGeom prst="rect">
            <a:avLst/>
          </a:prstGeom>
          <a:gradFill>
            <a:gsLst>
              <a:gs pos="0">
                <a:srgbClr val="000000">
                  <a:alpha val="63000"/>
                </a:srgbClr>
              </a:gs>
              <a:gs pos="78000">
                <a:schemeClr val="accent1">
                  <a:alpha val="15000"/>
                </a:schemeClr>
              </a:gs>
            </a:gsLst>
            <a:lin ang="15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39B9B65-7738-260B-D29D-FA36161E7D36}"/>
              </a:ext>
            </a:extLst>
          </p:cNvPr>
          <p:cNvSpPr>
            <a:spLocks noGrp="1"/>
          </p:cNvSpPr>
          <p:nvPr>
            <p:ph type="title"/>
          </p:nvPr>
        </p:nvSpPr>
        <p:spPr>
          <a:xfrm>
            <a:off x="699713" y="248038"/>
            <a:ext cx="7063721" cy="1159200"/>
          </a:xfrm>
        </p:spPr>
        <p:txBody>
          <a:bodyPr vert="horz" lIns="91440" tIns="45720" rIns="91440" bIns="45720" rtlCol="0" anchor="ctr">
            <a:normAutofit/>
          </a:bodyPr>
          <a:lstStyle/>
          <a:p>
            <a:r>
              <a:rPr kumimoji="0" lang="en-US" sz="2500" b="0" i="0" u="none" strike="noStrike" kern="1200" cap="none" spc="0" normalizeH="0" baseline="0" noProof="0">
                <a:ln>
                  <a:noFill/>
                </a:ln>
                <a:solidFill>
                  <a:srgbClr val="FFFFFF"/>
                </a:solidFill>
                <a:effectLst/>
                <a:uLnTx/>
                <a:uFillTx/>
                <a:latin typeface="+mj-lt"/>
                <a:ea typeface="+mj-ea"/>
                <a:cs typeface="+mj-cs"/>
              </a:rPr>
              <a:t>2022-23 Percent of Washington State Students Chronically Absent by Program and Characteristic</a:t>
            </a:r>
            <a:endParaRPr lang="en-US" sz="2500" kern="1200">
              <a:solidFill>
                <a:srgbClr val="FFFFFF"/>
              </a:solidFill>
              <a:latin typeface="+mj-lt"/>
              <a:ea typeface="+mj-ea"/>
              <a:cs typeface="+mj-cs"/>
            </a:endParaRPr>
          </a:p>
        </p:txBody>
      </p:sp>
      <p:graphicFrame>
        <p:nvGraphicFramePr>
          <p:cNvPr id="4" name="Chart 3" descr="Bar graph showing percent of WA State Students chronically absent by program ">
            <a:extLst>
              <a:ext uri="{FF2B5EF4-FFF2-40B4-BE49-F238E27FC236}">
                <a16:creationId xmlns:a16="http://schemas.microsoft.com/office/drawing/2014/main" id="{004EE584-B575-81C2-F636-62D1791841D6}"/>
              </a:ext>
            </a:extLst>
          </p:cNvPr>
          <p:cNvGraphicFramePr/>
          <p:nvPr>
            <p:extLst>
              <p:ext uri="{D42A27DB-BD31-4B8C-83A1-F6EECF244321}">
                <p14:modId xmlns:p14="http://schemas.microsoft.com/office/powerpoint/2010/main" val="3303880807"/>
              </p:ext>
            </p:extLst>
          </p:nvPr>
        </p:nvGraphicFramePr>
        <p:xfrm>
          <a:off x="432225" y="1966293"/>
          <a:ext cx="11327549" cy="4452160"/>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76396183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DEE2AD96-B495-4E06-9291-B71706F728C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53CF6D67-C5A8-4ADD-9E8E-1E38CA1D31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638515" y="639280"/>
            <a:ext cx="6858000" cy="5579440"/>
          </a:xfrm>
          <a:prstGeom prst="rect">
            <a:avLst/>
          </a:prstGeom>
          <a:gradFill>
            <a:gsLst>
              <a:gs pos="8000">
                <a:srgbClr val="000000"/>
              </a:gs>
              <a:gs pos="100000">
                <a:schemeClr val="accent1">
                  <a:lumMod val="75000"/>
                </a:scheme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6909FA0-B515-4681-B7A8-FA281D133B9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393206" y="395206"/>
            <a:ext cx="6346209" cy="5576080"/>
          </a:xfrm>
          <a:prstGeom prst="rect">
            <a:avLst/>
          </a:prstGeom>
          <a:gradFill>
            <a:gsLst>
              <a:gs pos="0">
                <a:srgbClr val="000000">
                  <a:alpha val="0"/>
                </a:srgbClr>
              </a:gs>
              <a:gs pos="99000">
                <a:schemeClr val="accent1">
                  <a:alpha val="0"/>
                </a:schemeClr>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21C9FE86-FCC3-4A31-AA1C-C882262B7F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528907" y="2818967"/>
            <a:ext cx="2501979" cy="5576080"/>
          </a:xfrm>
          <a:prstGeom prst="rect">
            <a:avLst/>
          </a:prstGeom>
          <a:gradFill>
            <a:gsLst>
              <a:gs pos="2000">
                <a:schemeClr val="accent1">
                  <a:alpha val="29000"/>
                </a:schemeClr>
              </a:gs>
              <a:gs pos="100000">
                <a:srgbClr val="000000">
                  <a:alpha val="30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7D96243B-ECED-4B71-8E06-AE9A285EAD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425002" y="852793"/>
            <a:ext cx="6858001" cy="5152412"/>
          </a:xfrm>
          <a:prstGeom prst="rect">
            <a:avLst/>
          </a:prstGeom>
          <a:gradFill>
            <a:gsLst>
              <a:gs pos="0">
                <a:srgbClr val="000000">
                  <a:alpha val="0"/>
                </a:srgbClr>
              </a:gs>
              <a:gs pos="99000">
                <a:schemeClr val="accent1">
                  <a:alpha val="11000"/>
                </a:scheme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Oval 17">
            <a:extLst>
              <a:ext uri="{FF2B5EF4-FFF2-40B4-BE49-F238E27FC236}">
                <a16:creationId xmlns:a16="http://schemas.microsoft.com/office/drawing/2014/main" id="{A09989E4-EFDC-4A90-A633-E0525FB4139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818753" y="1128497"/>
            <a:ext cx="4318303" cy="4318303"/>
          </a:xfrm>
          <a:prstGeom prst="ellipse">
            <a:avLst/>
          </a:prstGeom>
          <a:gradFill>
            <a:gsLst>
              <a:gs pos="39000">
                <a:schemeClr val="accent1">
                  <a:alpha val="0"/>
                </a:schemeClr>
              </a:gs>
              <a:gs pos="100000">
                <a:schemeClr val="accent1">
                  <a:lumMod val="60000"/>
                  <a:lumOff val="40000"/>
                  <a:alpha val="1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366C2864-9CE5-2EDF-42B9-382A3AE61FF4}"/>
              </a:ext>
            </a:extLst>
          </p:cNvPr>
          <p:cNvSpPr>
            <a:spLocks noGrp="1"/>
          </p:cNvSpPr>
          <p:nvPr>
            <p:ph type="title"/>
          </p:nvPr>
        </p:nvSpPr>
        <p:spPr>
          <a:xfrm>
            <a:off x="826396" y="586855"/>
            <a:ext cx="4230100" cy="3387497"/>
          </a:xfrm>
        </p:spPr>
        <p:txBody>
          <a:bodyPr anchor="b">
            <a:normAutofit/>
          </a:bodyPr>
          <a:lstStyle/>
          <a:p>
            <a:pPr algn="r"/>
            <a:r>
              <a:rPr lang="en-US" sz="4000">
                <a:solidFill>
                  <a:srgbClr val="FFFFFF"/>
                </a:solidFill>
              </a:rPr>
              <a:t>Agenda:</a:t>
            </a:r>
          </a:p>
        </p:txBody>
      </p:sp>
      <p:sp>
        <p:nvSpPr>
          <p:cNvPr id="3" name="Content Placeholder 2">
            <a:extLst>
              <a:ext uri="{FF2B5EF4-FFF2-40B4-BE49-F238E27FC236}">
                <a16:creationId xmlns:a16="http://schemas.microsoft.com/office/drawing/2014/main" id="{F7D79C74-F573-5EF0-8D0F-474E15744759}"/>
              </a:ext>
            </a:extLst>
          </p:cNvPr>
          <p:cNvSpPr>
            <a:spLocks noGrp="1"/>
          </p:cNvSpPr>
          <p:nvPr>
            <p:ph idx="1"/>
          </p:nvPr>
        </p:nvSpPr>
        <p:spPr>
          <a:xfrm>
            <a:off x="6503158" y="649480"/>
            <a:ext cx="4862447" cy="5546047"/>
          </a:xfrm>
        </p:spPr>
        <p:txBody>
          <a:bodyPr anchor="ctr">
            <a:normAutofit/>
          </a:bodyPr>
          <a:lstStyle/>
          <a:p>
            <a:endParaRPr lang="en-US" sz="2000"/>
          </a:p>
        </p:txBody>
      </p:sp>
    </p:spTree>
    <p:extLst>
      <p:ext uri="{BB962C8B-B14F-4D97-AF65-F5344CB8AC3E}">
        <p14:creationId xmlns:p14="http://schemas.microsoft.com/office/powerpoint/2010/main" val="327785903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9F0489-3D51-7554-6CAD-59AF86A71B5D}"/>
              </a:ext>
            </a:extLst>
          </p:cNvPr>
          <p:cNvSpPr>
            <a:spLocks noGrp="1"/>
          </p:cNvSpPr>
          <p:nvPr>
            <p:ph type="title"/>
          </p:nvPr>
        </p:nvSpPr>
        <p:spPr/>
        <p:txBody>
          <a:bodyPr>
            <a:normAutofit/>
          </a:bodyPr>
          <a:lstStyle/>
          <a:p>
            <a:r>
              <a:rPr lang="en-US" sz="3600" dirty="0"/>
              <a:t>Chronic Absenteeism </a:t>
            </a:r>
            <a:r>
              <a:rPr lang="en-US" sz="3600" dirty="0">
                <a:solidFill>
                  <a:schemeClr val="accent1"/>
                </a:solidFill>
              </a:rPr>
              <a:t>2022-2023</a:t>
            </a:r>
            <a:r>
              <a:rPr lang="en-US" sz="3600" dirty="0"/>
              <a:t> School Year Data</a:t>
            </a:r>
          </a:p>
        </p:txBody>
      </p:sp>
      <p:graphicFrame>
        <p:nvGraphicFramePr>
          <p:cNvPr id="12" name="Content Placeholder 2" descr="OSPI Report card provides data on positive attendance ">
            <a:extLst>
              <a:ext uri="{FF2B5EF4-FFF2-40B4-BE49-F238E27FC236}">
                <a16:creationId xmlns:a16="http://schemas.microsoft.com/office/drawing/2014/main" id="{1F072094-D1DC-0F22-5328-259AD2D5C60B}"/>
              </a:ext>
            </a:extLst>
          </p:cNvPr>
          <p:cNvGraphicFramePr>
            <a:graphicFrameLocks noGrp="1"/>
          </p:cNvGraphicFramePr>
          <p:nvPr>
            <p:ph idx="1"/>
            <p:extLst>
              <p:ext uri="{D42A27DB-BD31-4B8C-83A1-F6EECF244321}">
                <p14:modId xmlns:p14="http://schemas.microsoft.com/office/powerpoint/2010/main" val="2696288427"/>
              </p:ext>
            </p:extLst>
          </p:nvPr>
        </p:nvGraphicFramePr>
        <p:xfrm>
          <a:off x="838200" y="1469503"/>
          <a:ext cx="4742204" cy="46119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6" name="Picture 5" descr="bar graph showing percent of chronic absenteeism for 22-23 school year ">
            <a:extLst>
              <a:ext uri="{FF2B5EF4-FFF2-40B4-BE49-F238E27FC236}">
                <a16:creationId xmlns:a16="http://schemas.microsoft.com/office/drawing/2014/main" id="{ED294B81-EF73-0537-EBBD-CB43DAC7BEC7}"/>
              </a:ext>
            </a:extLst>
          </p:cNvPr>
          <p:cNvPicPr>
            <a:picLocks noChangeAspect="1"/>
          </p:cNvPicPr>
          <p:nvPr/>
        </p:nvPicPr>
        <p:blipFill>
          <a:blip r:embed="rId8"/>
          <a:stretch>
            <a:fillRect/>
          </a:stretch>
        </p:blipFill>
        <p:spPr>
          <a:xfrm>
            <a:off x="6611598" y="1309602"/>
            <a:ext cx="4248728" cy="5152970"/>
          </a:xfrm>
          <a:prstGeom prst="rect">
            <a:avLst/>
          </a:prstGeom>
        </p:spPr>
      </p:pic>
      <p:sp>
        <p:nvSpPr>
          <p:cNvPr id="4" name="TextBox 3">
            <a:extLst>
              <a:ext uri="{FF2B5EF4-FFF2-40B4-BE49-F238E27FC236}">
                <a16:creationId xmlns:a16="http://schemas.microsoft.com/office/drawing/2014/main" id="{2E8B5E92-3223-DF42-E893-5E8960861496}"/>
              </a:ext>
            </a:extLst>
          </p:cNvPr>
          <p:cNvSpPr txBox="1"/>
          <p:nvPr/>
        </p:nvSpPr>
        <p:spPr>
          <a:xfrm>
            <a:off x="9273309" y="6460561"/>
            <a:ext cx="2521527"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244A5F"/>
                </a:solidFill>
                <a:effectLst/>
                <a:uLnTx/>
                <a:uFillTx/>
                <a:latin typeface="Segoe UI"/>
                <a:ea typeface="+mn-ea"/>
                <a:cs typeface="+mn-cs"/>
                <a:hlinkClick r:id="rId9"/>
              </a:rPr>
              <a:t>OSPI Report Card </a:t>
            </a:r>
            <a:r>
              <a:rPr kumimoji="0" lang="en-US" sz="1400" b="0" i="0" u="none" strike="noStrike" kern="1200" cap="none" spc="0" normalizeH="0" baseline="0" noProof="0">
                <a:ln>
                  <a:noFill/>
                </a:ln>
                <a:solidFill>
                  <a:srgbClr val="244A5F"/>
                </a:solidFill>
                <a:effectLst/>
                <a:uLnTx/>
                <a:uFillTx/>
                <a:latin typeface="Segoe UI"/>
                <a:ea typeface="+mn-ea"/>
                <a:cs typeface="+mn-cs"/>
              </a:rPr>
              <a:t>| </a:t>
            </a: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11/1/2024</a:t>
            </a:fld>
            <a:r>
              <a:rPr kumimoji="0" lang="en-US" sz="1400" b="0" i="0" u="none" strike="noStrike" kern="1200" cap="none" spc="0" normalizeH="0" baseline="0" noProof="0">
                <a:ln>
                  <a:noFill/>
                </a:ln>
                <a:solidFill>
                  <a:srgbClr val="40403D"/>
                </a:solidFill>
                <a:effectLst/>
                <a:uLnTx/>
                <a:uFillTx/>
                <a:latin typeface="Segoe UI"/>
                <a:ea typeface="+mn-ea"/>
                <a:cs typeface="+mn-cs"/>
              </a:rPr>
              <a:t>  </a:t>
            </a:r>
            <a:endParaRPr kumimoji="0" lang="en-US" sz="1400" b="0" i="0" u="none" strike="noStrike" kern="1200" cap="none" spc="0" normalizeH="0" baseline="0" noProof="0" dirty="0">
              <a:ln>
                <a:noFill/>
              </a:ln>
              <a:solidFill>
                <a:srgbClr val="40403D"/>
              </a:solidFill>
              <a:effectLst/>
              <a:uLnTx/>
              <a:uFillTx/>
              <a:latin typeface="Segoe UI"/>
              <a:ea typeface="+mn-ea"/>
              <a:cs typeface="+mn-cs"/>
            </a:endParaRPr>
          </a:p>
        </p:txBody>
      </p:sp>
    </p:spTree>
    <p:extLst>
      <p:ext uri="{BB962C8B-B14F-4D97-AF65-F5344CB8AC3E}">
        <p14:creationId xmlns:p14="http://schemas.microsoft.com/office/powerpoint/2010/main" val="257276749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44117" y="365125"/>
            <a:ext cx="11577769" cy="1108743"/>
          </a:xfrm>
        </p:spPr>
        <p:txBody>
          <a:bodyPr>
            <a:normAutofit/>
          </a:bodyPr>
          <a:lstStyle/>
          <a:p>
            <a:pPr algn="ctr"/>
            <a:r>
              <a:rPr lang="en-US" sz="3600" dirty="0"/>
              <a:t>Statewide Trends from Washington Report Card (22-23)</a:t>
            </a:r>
          </a:p>
        </p:txBody>
      </p:sp>
      <p:pic>
        <p:nvPicPr>
          <p:cNvPr id="7" name="Picture 6" descr="Created by Dolly Holmes&#10;from the Noun Project" title="Washington State"/>
          <p:cNvPicPr>
            <a:picLocks noChangeAspect="1"/>
          </p:cNvPicPr>
          <p:nvPr/>
        </p:nvPicPr>
        <p:blipFill>
          <a:blip r:embed="rId3">
            <a:duotone>
              <a:schemeClr val="accent3">
                <a:shade val="45000"/>
                <a:satMod val="135000"/>
              </a:schemeClr>
              <a:prstClr val="white"/>
            </a:duotone>
          </a:blip>
          <a:stretch>
            <a:fillRect/>
          </a:stretch>
        </p:blipFill>
        <p:spPr>
          <a:xfrm>
            <a:off x="692972" y="1742356"/>
            <a:ext cx="4111211" cy="2610853"/>
          </a:xfrm>
          <a:prstGeom prst="rect">
            <a:avLst/>
          </a:prstGeom>
        </p:spPr>
      </p:pic>
      <p:sp>
        <p:nvSpPr>
          <p:cNvPr id="13" name="Rectangle 12"/>
          <p:cNvSpPr/>
          <p:nvPr/>
        </p:nvSpPr>
        <p:spPr>
          <a:xfrm>
            <a:off x="2034587" y="2023027"/>
            <a:ext cx="2512489" cy="1661993"/>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a:ln>
                  <a:noFill/>
                </a:ln>
                <a:solidFill>
                  <a:srgbClr val="F7F5EB"/>
                </a:solidFill>
                <a:effectLst/>
                <a:uLnTx/>
                <a:uFillTx/>
                <a:latin typeface="Segoe UI" panose="020B0502040204020203" pitchFamily="34" charset="0"/>
                <a:ea typeface="+mn-ea"/>
                <a:cs typeface="Segoe UI" panose="020B0502040204020203" pitchFamily="34" charset="0"/>
              </a:rPr>
              <a:t>70%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srgbClr val="F7F5EB"/>
                </a:solidFill>
                <a:effectLst/>
                <a:uLnTx/>
                <a:uFillTx/>
                <a:latin typeface="Segoe UI" panose="020B0502040204020203" pitchFamily="34" charset="0"/>
                <a:ea typeface="+mn-ea"/>
                <a:cs typeface="Segoe UI" panose="020B0502040204020203" pitchFamily="34" charset="0"/>
              </a:rPr>
              <a:t>Students attended 90% or more of their school days</a:t>
            </a:r>
          </a:p>
        </p:txBody>
      </p:sp>
      <p:grpSp>
        <p:nvGrpSpPr>
          <p:cNvPr id="2" name="Group 1" descr="hats">
            <a:extLst>
              <a:ext uri="{FF2B5EF4-FFF2-40B4-BE49-F238E27FC236}">
                <a16:creationId xmlns:a16="http://schemas.microsoft.com/office/drawing/2014/main" id="{1ABC0BA9-3200-0609-BEBA-D51BD6B9C05B}"/>
              </a:ext>
            </a:extLst>
          </p:cNvPr>
          <p:cNvGrpSpPr/>
          <p:nvPr/>
        </p:nvGrpSpPr>
        <p:grpSpPr>
          <a:xfrm>
            <a:off x="1121943" y="4493159"/>
            <a:ext cx="2833154" cy="957939"/>
            <a:chOff x="1063374" y="4398850"/>
            <a:chExt cx="2833154" cy="957939"/>
          </a:xfrm>
        </p:grpSpPr>
        <p:pic>
          <p:nvPicPr>
            <p:cNvPr id="3" name="Graphic 2" descr="Baseball hat with solid fill">
              <a:extLst>
                <a:ext uri="{FF2B5EF4-FFF2-40B4-BE49-F238E27FC236}">
                  <a16:creationId xmlns:a16="http://schemas.microsoft.com/office/drawing/2014/main" id="{48B056DC-7BCD-68F3-45D6-E004382BCC0D}"/>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063374" y="4442389"/>
              <a:ext cx="914400" cy="914400"/>
            </a:xfrm>
            <a:prstGeom prst="rect">
              <a:avLst/>
            </a:prstGeom>
          </p:spPr>
        </p:pic>
        <p:pic>
          <p:nvPicPr>
            <p:cNvPr id="8" name="Graphic 7" descr="Baseball hat with solid fill">
              <a:extLst>
                <a:ext uri="{FF2B5EF4-FFF2-40B4-BE49-F238E27FC236}">
                  <a16:creationId xmlns:a16="http://schemas.microsoft.com/office/drawing/2014/main" id="{67C69EA9-D9B0-DAF4-8F79-11E9F2B92319}"/>
                </a:ext>
              </a:extLst>
            </p:cNvPr>
            <p:cNvPicPr>
              <a:picLocks noChangeAspect="1"/>
            </p:cNvPicPr>
            <p:nvPr/>
          </p:nvPicPr>
          <p:blipFill>
            <a:blip r:embed="rId4">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976018" y="4401025"/>
              <a:ext cx="914400" cy="914400"/>
            </a:xfrm>
            <a:prstGeom prst="rect">
              <a:avLst/>
            </a:prstGeom>
          </p:spPr>
        </p:pic>
        <p:pic>
          <p:nvPicPr>
            <p:cNvPr id="16" name="Graphic 15" descr="Baseball hat with solid fill">
              <a:extLst>
                <a:ext uri="{FF2B5EF4-FFF2-40B4-BE49-F238E27FC236}">
                  <a16:creationId xmlns:a16="http://schemas.microsoft.com/office/drawing/2014/main" id="{E637442C-A17F-671E-ECAD-BFE69C9519D3}"/>
                </a:ext>
              </a:extLst>
            </p:cNvPr>
            <p:cNvPicPr>
              <a:picLocks noChangeAspect="1"/>
            </p:cNvPicPr>
            <p:nvPr/>
          </p:nvPicPr>
          <p:blipFill>
            <a:blip r:embed="rId4">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982128" y="4398850"/>
              <a:ext cx="914400" cy="914400"/>
            </a:xfrm>
            <a:prstGeom prst="rect">
              <a:avLst/>
            </a:prstGeom>
          </p:spPr>
        </p:pic>
      </p:grpSp>
      <p:graphicFrame>
        <p:nvGraphicFramePr>
          <p:cNvPr id="4" name="Content Placeholder 3" title="color blocks "/>
          <p:cNvGraphicFramePr>
            <a:graphicFrameLocks/>
          </p:cNvGraphicFramePr>
          <p:nvPr/>
        </p:nvGraphicFramePr>
        <p:xfrm>
          <a:off x="5166414" y="1742356"/>
          <a:ext cx="6655472" cy="3892217"/>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sp>
        <p:nvSpPr>
          <p:cNvPr id="14" name="TextBox 13"/>
          <p:cNvSpPr txBox="1"/>
          <p:nvPr/>
        </p:nvSpPr>
        <p:spPr>
          <a:xfrm>
            <a:off x="6780944" y="6550223"/>
            <a:ext cx="4838401" cy="307777"/>
          </a:xfrm>
          <a:prstGeom prst="rect">
            <a:avLst/>
          </a:prstGeom>
          <a:noFill/>
        </p:spPr>
        <p:txBody>
          <a:bodyPr wrap="squar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44A5F"/>
                </a:solidFill>
                <a:effectLst/>
                <a:uLnTx/>
                <a:uFillTx/>
                <a:latin typeface="Segoe UI"/>
                <a:ea typeface="+mn-ea"/>
                <a:cs typeface="+mn-cs"/>
                <a:hlinkClick r:id="rId11"/>
              </a:rPr>
              <a:t>OSPI Report Card </a:t>
            </a:r>
            <a:r>
              <a:rPr kumimoji="0" lang="en-US" sz="1400" b="0" i="0" u="none" strike="noStrike" kern="1200" cap="none" spc="0" normalizeH="0" baseline="0" noProof="0" dirty="0">
                <a:ln>
                  <a:noFill/>
                </a:ln>
                <a:solidFill>
                  <a:srgbClr val="244A5F"/>
                </a:solidFill>
                <a:effectLst/>
                <a:uLnTx/>
                <a:uFillTx/>
                <a:latin typeface="Segoe UI"/>
                <a:ea typeface="+mn-ea"/>
                <a:cs typeface="+mn-cs"/>
              </a:rPr>
              <a:t>| </a:t>
            </a:r>
            <a:fld id="{96E05FBB-89F4-4632-BA24-0505E72AE67A}" type="datetime1">
              <a:rPr kumimoji="0" lang="en-US" sz="1400" b="0" i="0" u="none" strike="noStrike" kern="1200" cap="none" spc="0" normalizeH="0" baseline="0" noProof="0" smtClean="0">
                <a:ln>
                  <a:noFill/>
                </a:ln>
                <a:solidFill>
                  <a:srgbClr val="40403D"/>
                </a:solidFill>
                <a:effectLst/>
                <a:uLnTx/>
                <a:uFillTx/>
                <a:latin typeface="Segoe U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11/1/2024</a:t>
            </a:fld>
            <a:r>
              <a:rPr kumimoji="0" lang="en-US" sz="1400" b="0" i="0" u="none" strike="noStrike" kern="1200" cap="none" spc="0" normalizeH="0" baseline="0" noProof="0" dirty="0">
                <a:ln>
                  <a:noFill/>
                </a:ln>
                <a:solidFill>
                  <a:srgbClr val="40403D"/>
                </a:solidFill>
                <a:effectLst/>
                <a:uLnTx/>
                <a:uFillTx/>
                <a:latin typeface="Segoe UI"/>
                <a:ea typeface="+mn-ea"/>
                <a:cs typeface="+mn-cs"/>
              </a:rPr>
              <a:t>  </a:t>
            </a:r>
          </a:p>
        </p:txBody>
      </p:sp>
      <p:pic>
        <p:nvPicPr>
          <p:cNvPr id="9" name="Picture 8" descr="OSPI Logo ">
            <a:extLst>
              <a:ext uri="{FF2B5EF4-FFF2-40B4-BE49-F238E27FC236}">
                <a16:creationId xmlns:a16="http://schemas.microsoft.com/office/drawing/2014/main" id="{B7907F4B-BBB0-6B28-4866-94EE57569ECD}"/>
              </a:ext>
            </a:extLst>
          </p:cNvPr>
          <p:cNvPicPr>
            <a:picLocks noChangeAspect="1"/>
          </p:cNvPicPr>
          <p:nvPr/>
        </p:nvPicPr>
        <p:blipFill>
          <a:blip r:embed="rId12"/>
          <a:stretch>
            <a:fillRect/>
          </a:stretch>
        </p:blipFill>
        <p:spPr>
          <a:xfrm>
            <a:off x="572655" y="5835848"/>
            <a:ext cx="3162300" cy="714375"/>
          </a:xfrm>
          <a:prstGeom prst="rect">
            <a:avLst/>
          </a:prstGeom>
        </p:spPr>
      </p:pic>
    </p:spTree>
    <p:extLst>
      <p:ext uri="{BB962C8B-B14F-4D97-AF65-F5344CB8AC3E}">
        <p14:creationId xmlns:p14="http://schemas.microsoft.com/office/powerpoint/2010/main" val="2129445087"/>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1B15ED52-F352-441B-82BF-E0EA34836D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3B2E3793-BFE6-45A2-9B7B-E18844431C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1"/>
            <a:ext cx="12191998" cy="1590742"/>
          </a:xfrm>
          <a:prstGeom prst="rect">
            <a:avLst/>
          </a:prstGeom>
          <a:gradFill>
            <a:gsLst>
              <a:gs pos="0">
                <a:srgbClr val="000000"/>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BC4C4868-CB8F-4AF9-9CDB-8108F2C19B6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3" y="0"/>
            <a:ext cx="8115306" cy="1590742"/>
          </a:xfrm>
          <a:prstGeom prst="rect">
            <a:avLst/>
          </a:prstGeom>
          <a:gradFill>
            <a:gsLst>
              <a:gs pos="20000">
                <a:schemeClr val="accent1">
                  <a:alpha val="0"/>
                </a:schemeClr>
              </a:gs>
              <a:gs pos="100000">
                <a:schemeClr val="accent1">
                  <a:lumMod val="50000"/>
                  <a:alpha val="55000"/>
                </a:schemeClr>
              </a:gs>
            </a:gsLst>
            <a:lin ang="13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375E0459-6403-40CD-989D-56A4407CA1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115299" y="-1"/>
            <a:ext cx="4076698" cy="1590742"/>
          </a:xfrm>
          <a:prstGeom prst="rect">
            <a:avLst/>
          </a:prstGeom>
          <a:gradFill>
            <a:gsLst>
              <a:gs pos="0">
                <a:schemeClr val="accent1">
                  <a:alpha val="66000"/>
                </a:schemeClr>
              </a:gs>
              <a:gs pos="100000">
                <a:srgbClr val="000000">
                  <a:alpha val="30000"/>
                </a:srgb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53E5B1A8-3AC9-4BD1-9BBC-78CA94F2D1B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59350" y="-1"/>
            <a:ext cx="11732646" cy="1597433"/>
          </a:xfrm>
          <a:prstGeom prst="rect">
            <a:avLst/>
          </a:prstGeom>
          <a:gradFill>
            <a:gsLst>
              <a:gs pos="50000">
                <a:srgbClr val="000000">
                  <a:alpha val="0"/>
                </a:srgbClr>
              </a:gs>
              <a:gs pos="99000">
                <a:schemeClr val="accent1">
                  <a:lumMod val="50000"/>
                  <a:alpha val="52000"/>
                </a:schemeClr>
              </a:gs>
            </a:gsLst>
            <a:lin ang="16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00AFE90F-E5A6-4112-F48A-174ACC8C9F2D}"/>
              </a:ext>
            </a:extLst>
          </p:cNvPr>
          <p:cNvSpPr>
            <a:spLocks noGrp="1"/>
          </p:cNvSpPr>
          <p:nvPr>
            <p:ph type="title"/>
          </p:nvPr>
        </p:nvSpPr>
        <p:spPr>
          <a:xfrm>
            <a:off x="1371599" y="294538"/>
            <a:ext cx="9895951" cy="1033669"/>
          </a:xfrm>
        </p:spPr>
        <p:txBody>
          <a:bodyPr>
            <a:normAutofit/>
          </a:bodyPr>
          <a:lstStyle/>
          <a:p>
            <a:r>
              <a:rPr lang="en-US" sz="3400">
                <a:solidFill>
                  <a:srgbClr val="FFFFFF"/>
                </a:solidFill>
              </a:rPr>
              <a:t>Placeholder for your District’s Regular Attendance data</a:t>
            </a:r>
          </a:p>
        </p:txBody>
      </p:sp>
      <p:sp>
        <p:nvSpPr>
          <p:cNvPr id="3" name="Content Placeholder 2">
            <a:extLst>
              <a:ext uri="{FF2B5EF4-FFF2-40B4-BE49-F238E27FC236}">
                <a16:creationId xmlns:a16="http://schemas.microsoft.com/office/drawing/2014/main" id="{8CDFD301-D1F7-F84A-E61B-D8F0D0B550DB}"/>
              </a:ext>
            </a:extLst>
          </p:cNvPr>
          <p:cNvSpPr>
            <a:spLocks noGrp="1"/>
          </p:cNvSpPr>
          <p:nvPr>
            <p:ph idx="1"/>
          </p:nvPr>
        </p:nvSpPr>
        <p:spPr>
          <a:xfrm>
            <a:off x="1371599" y="2318197"/>
            <a:ext cx="9724031" cy="3683358"/>
          </a:xfrm>
        </p:spPr>
        <p:txBody>
          <a:bodyPr anchor="ctr">
            <a:normAutofit/>
          </a:bodyPr>
          <a:lstStyle/>
          <a:p>
            <a:r>
              <a:rPr lang="en-US" dirty="0"/>
              <a:t>Note – OSPI Report Card shows Regular Attendance, to show Chronic Absence data, subtract the Regular Attendance rates from 1</a:t>
            </a:r>
          </a:p>
        </p:txBody>
      </p:sp>
    </p:spTree>
    <p:extLst>
      <p:ext uri="{BB962C8B-B14F-4D97-AF65-F5344CB8AC3E}">
        <p14:creationId xmlns:p14="http://schemas.microsoft.com/office/powerpoint/2010/main" val="403911202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8" name="Rectangle 7">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7F9C449D-985C-ECB4-18C2-E617E32BE98E}"/>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Attendance is Part of MTSS</a:t>
            </a:r>
          </a:p>
        </p:txBody>
      </p:sp>
    </p:spTree>
    <p:extLst>
      <p:ext uri="{BB962C8B-B14F-4D97-AF65-F5344CB8AC3E}">
        <p14:creationId xmlns:p14="http://schemas.microsoft.com/office/powerpoint/2010/main" val="144502649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94579" y="104905"/>
            <a:ext cx="7763329"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244A5F"/>
                </a:solidFill>
                <a:effectLst/>
                <a:uLnTx/>
                <a:uFillTx/>
                <a:latin typeface="Segoe UI" panose="020B0502040204020203" pitchFamily="34" charset="0"/>
                <a:ea typeface="+mn-ea"/>
                <a:cs typeface="Segoe UI" panose="020B0502040204020203" pitchFamily="34" charset="0"/>
              </a:rPr>
              <a:t>Multi-Tiered Response to Attendance</a:t>
            </a:r>
          </a:p>
        </p:txBody>
      </p:sp>
      <p:grpSp>
        <p:nvGrpSpPr>
          <p:cNvPr id="15" name="Group 14" descr="Tier 1: All Students: Engaging school climate &amp; positive relationships with students and families "/>
          <p:cNvGrpSpPr/>
          <p:nvPr/>
        </p:nvGrpSpPr>
        <p:grpSpPr>
          <a:xfrm>
            <a:off x="2846932" y="967877"/>
            <a:ext cx="6658624" cy="4927518"/>
            <a:chOff x="2895600" y="1164771"/>
            <a:chExt cx="6658624" cy="4927518"/>
          </a:xfrm>
        </p:grpSpPr>
        <p:sp>
          <p:nvSpPr>
            <p:cNvPr id="14" name="Isosceles Triangle 13"/>
            <p:cNvSpPr/>
            <p:nvPr/>
          </p:nvSpPr>
          <p:spPr>
            <a:xfrm rot="10800000">
              <a:off x="2895600" y="1164771"/>
              <a:ext cx="6658624" cy="4927518"/>
            </a:xfrm>
            <a:prstGeom prst="triangle">
              <a:avLst/>
            </a:prstGeom>
            <a:solidFill>
              <a:schemeClr val="accent3"/>
            </a:solidFill>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1" name="Isosceles Triangle 10"/>
            <p:cNvSpPr/>
            <p:nvPr/>
          </p:nvSpPr>
          <p:spPr>
            <a:xfrm rot="10800000">
              <a:off x="5138056" y="4038597"/>
              <a:ext cx="2188029" cy="1661889"/>
            </a:xfrm>
            <a:prstGeom prst="triangle">
              <a:avLst/>
            </a:prstGeom>
            <a:solidFill>
              <a:schemeClr val="accent6"/>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10" name="Isosceles Triangle 9"/>
            <p:cNvSpPr/>
            <p:nvPr/>
          </p:nvSpPr>
          <p:spPr>
            <a:xfrm rot="10800000">
              <a:off x="5658530" y="4375169"/>
              <a:ext cx="1147079" cy="872631"/>
            </a:xfrm>
            <a:prstGeom prst="triangle">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grpSp>
      <p:sp>
        <p:nvSpPr>
          <p:cNvPr id="16" name="Isosceles Triangle 15" descr="Triangle shape showing Tier 1 Students at the top"/>
          <p:cNvSpPr/>
          <p:nvPr/>
        </p:nvSpPr>
        <p:spPr>
          <a:xfrm rot="10800000">
            <a:off x="2854088" y="946107"/>
            <a:ext cx="6658623" cy="5024796"/>
          </a:xfrm>
          <a:prstGeom prst="triangle">
            <a:avLst/>
          </a:prstGeom>
          <a:solidFill>
            <a:schemeClr val="bg2">
              <a:alpha val="47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6" name="Text Box 20"/>
          <p:cNvSpPr txBox="1"/>
          <p:nvPr/>
        </p:nvSpPr>
        <p:spPr>
          <a:xfrm>
            <a:off x="2294579" y="962604"/>
            <a:ext cx="8161386" cy="2787327"/>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914400" rtl="0" eaLnBrk="0" fontAlgn="base" latinLnBrk="0" hangingPunct="0">
              <a:lnSpc>
                <a:spcPct val="114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6997E">
                    <a:lumMod val="50000"/>
                  </a:srgbClr>
                </a:solidFill>
                <a:effectLst>
                  <a:outerShdw blurRad="38100" dist="38100" dir="2700000" algn="tl">
                    <a:srgbClr val="000000">
                      <a:alpha val="43000"/>
                    </a:srgbClr>
                  </a:outerShdw>
                </a:effectLst>
                <a:uLnTx/>
                <a:uFillTx/>
                <a:latin typeface="Calibri" panose="020F0502020204030204" pitchFamily="34" charset="0"/>
                <a:ea typeface="Calibri" panose="020F0502020204030204" pitchFamily="34" charset="0"/>
                <a:cs typeface="+mn-cs"/>
              </a:rPr>
              <a:t>Tier 1:  All Students </a:t>
            </a:r>
            <a:endParaRPr kumimoji="0" lang="en-US" sz="1800" b="0" i="0" u="none" strike="noStrike" kern="1200" cap="none" spc="0" normalizeH="0" baseline="0" noProof="0" dirty="0">
              <a:ln>
                <a:noFill/>
              </a:ln>
              <a:solidFill>
                <a:srgbClr val="06997E">
                  <a:lumMod val="50000"/>
                </a:srgbClr>
              </a:solidFill>
              <a:effectLst/>
              <a:uLnTx/>
              <a:uFillTx/>
              <a:latin typeface="Times New Roman" panose="02020603050405020304" pitchFamily="18" charset="0"/>
              <a:ea typeface="Times New Roman" panose="02020603050405020304" pitchFamily="18" charset="0"/>
              <a:cs typeface="+mn-cs"/>
            </a:endParaRPr>
          </a:p>
          <a:p>
            <a:pPr marL="742950" lvl="1" indent="-285750" eaLnBrk="0" fontAlgn="base" hangingPunct="0">
              <a:lnSpc>
                <a:spcPct val="114000"/>
              </a:lnSpc>
              <a:buFont typeface="Times New Roman" panose="02020603050405020304" pitchFamily="18" charset="0"/>
              <a:buChar char="•"/>
              <a:tabLst>
                <a:tab pos="914400" algn="l"/>
              </a:tabLst>
            </a:pPr>
            <a:r>
              <a:rPr lang="en-US" b="1" dirty="0">
                <a:solidFill>
                  <a:srgbClr val="244A5F"/>
                </a:solidFill>
                <a:latin typeface="Calibri" panose="020F0502020204030204" pitchFamily="34" charset="0"/>
                <a:ea typeface="Calibri" panose="020F0502020204030204" pitchFamily="34" charset="0"/>
                <a:cs typeface="Times New Roman" panose="02020603050405020304" pitchFamily="18" charset="0"/>
              </a:rPr>
              <a:t>Engaging school climate &amp; positive relationships with students and families</a:t>
            </a:r>
            <a:endParaRPr lang="en-US" b="1" dirty="0">
              <a:solidFill>
                <a:srgbClr val="244A5F"/>
              </a:solidFill>
              <a:latin typeface="Cambria" panose="020405030504060302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14000"/>
              </a:lnSpc>
              <a:spcBef>
                <a:spcPts val="0"/>
              </a:spcBef>
              <a:spcAft>
                <a:spcPts val="0"/>
              </a:spcAft>
              <a:buClrTx/>
              <a:buSzTx/>
              <a:buFont typeface="Times New Roman" panose="02020603050405020304" pitchFamily="18" charset="0"/>
              <a:buChar char="•"/>
              <a:tabLst>
                <a:tab pos="914400" algn="l"/>
              </a:tabLst>
              <a:defRPr/>
            </a:pPr>
            <a:r>
              <a:rPr kumimoji="0" lang="en-US" sz="1800" b="1"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Define and teach “good attendance”</a:t>
            </a:r>
          </a:p>
          <a:p>
            <a:pPr marL="742950" marR="0" lvl="1" indent="-285750" algn="l" defTabSz="914400" rtl="0" eaLnBrk="0" fontAlgn="base" latinLnBrk="0" hangingPunct="0">
              <a:lnSpc>
                <a:spcPct val="114000"/>
              </a:lnSpc>
              <a:spcBef>
                <a:spcPts val="0"/>
              </a:spcBef>
              <a:spcAft>
                <a:spcPts val="0"/>
              </a:spcAft>
              <a:buClrTx/>
              <a:buSzTx/>
              <a:buFont typeface="Times New Roman" panose="02020603050405020304" pitchFamily="18" charset="0"/>
              <a:buChar char="•"/>
              <a:tabLst>
                <a:tab pos="914400" algn="l"/>
              </a:tabLst>
              <a:defRPr/>
            </a:pPr>
            <a:r>
              <a:rPr kumimoji="0" lang="en-US" sz="1800" b="1"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Celebrate good and improved attendance</a:t>
            </a:r>
            <a:endParaRPr kumimoji="0" lang="en-US" sz="1800" b="1"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14000"/>
              </a:lnSpc>
              <a:spcBef>
                <a:spcPts val="0"/>
              </a:spcBef>
              <a:spcAft>
                <a:spcPts val="0"/>
              </a:spcAft>
              <a:buClrTx/>
              <a:buSzTx/>
              <a:buFont typeface="Times New Roman" panose="02020603050405020304" pitchFamily="18" charset="0"/>
              <a:buChar char="•"/>
              <a:tabLst>
                <a:tab pos="914400" algn="l"/>
              </a:tabLst>
              <a:defRPr/>
            </a:pPr>
            <a:r>
              <a:rPr kumimoji="0" lang="en-US" sz="1800" b="1"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Awareness efforts that educate parents about impact of absences</a:t>
            </a:r>
          </a:p>
          <a:p>
            <a:pPr marL="742950" marR="0" lvl="1" indent="-285750" algn="l" defTabSz="914400" rtl="0" eaLnBrk="0" fontAlgn="base" latinLnBrk="0" hangingPunct="0">
              <a:lnSpc>
                <a:spcPct val="114000"/>
              </a:lnSpc>
              <a:spcBef>
                <a:spcPts val="0"/>
              </a:spcBef>
              <a:spcAft>
                <a:spcPts val="0"/>
              </a:spcAft>
              <a:buClrTx/>
              <a:buSzTx/>
              <a:buFont typeface="Times New Roman" panose="02020603050405020304" pitchFamily="18" charset="0"/>
              <a:buChar char="•"/>
              <a:tabLst>
                <a:tab pos="914400" algn="l"/>
              </a:tabLst>
              <a:defRPr/>
            </a:pPr>
            <a:r>
              <a:rPr kumimoji="0" lang="en-US" sz="1800" b="1"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Absence data is monitored frequently</a:t>
            </a:r>
          </a:p>
          <a:p>
            <a:pPr marL="742950" marR="0" lvl="1" indent="-285750" algn="l" defTabSz="914400" rtl="0" eaLnBrk="0" fontAlgn="base" latinLnBrk="0" hangingPunct="0">
              <a:lnSpc>
                <a:spcPct val="114000"/>
              </a:lnSpc>
              <a:spcBef>
                <a:spcPts val="0"/>
              </a:spcBef>
              <a:spcAft>
                <a:spcPts val="0"/>
              </a:spcAft>
              <a:buClrTx/>
              <a:buSzTx/>
              <a:buFont typeface="Times New Roman" panose="02020603050405020304" pitchFamily="18" charset="0"/>
              <a:buChar char="•"/>
              <a:tabLst>
                <a:tab pos="914400" algn="l"/>
              </a:tabLst>
              <a:defRPr/>
            </a:pPr>
            <a:r>
              <a:rPr kumimoji="0" lang="en-US" sz="1800" b="1"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Proactive &amp; positive messaging for absences</a:t>
            </a:r>
            <a:endParaRPr kumimoji="0" lang="en-US" sz="1800" b="1"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14000"/>
              </a:lnSpc>
              <a:spcBef>
                <a:spcPts val="0"/>
              </a:spcBef>
              <a:spcAft>
                <a:spcPts val="0"/>
              </a:spcAft>
              <a:buClrTx/>
              <a:buSzTx/>
              <a:buFont typeface="Times New Roman" panose="02020603050405020304" pitchFamily="18" charset="0"/>
              <a:buChar char="•"/>
              <a:tabLst>
                <a:tab pos="914400" algn="l"/>
              </a:tabLst>
              <a:defRPr/>
            </a:pPr>
            <a:r>
              <a:rPr kumimoji="0" lang="en-US" sz="1800" b="1"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Address common barriers to attendance like transportation</a:t>
            </a:r>
            <a:endParaRPr kumimoji="0" lang="en-US" sz="1800" b="1"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14000"/>
              </a:lnSpc>
              <a:spcBef>
                <a:spcPts val="0"/>
              </a:spcBef>
              <a:spcAft>
                <a:spcPts val="0"/>
              </a:spcAft>
              <a:buClrTx/>
              <a:buSzTx/>
              <a:buFont typeface="Times New Roman" panose="02020603050405020304" pitchFamily="18" charset="0"/>
              <a:buChar char="•"/>
              <a:tabLst>
                <a:tab pos="914400" algn="l"/>
              </a:tabLst>
              <a:defRPr/>
            </a:pPr>
            <a:endParaRPr kumimoji="0" lang="en-US" sz="1800" b="0" i="0" u="none" strike="noStrike" kern="1200" cap="none" spc="0" normalizeH="0" baseline="0" noProof="0" dirty="0">
              <a:ln>
                <a:noFill/>
              </a:ln>
              <a:solidFill>
                <a:srgbClr val="3C85C6"/>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14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3C85C6"/>
                </a:solidFill>
                <a:effectLst/>
                <a:uLnTx/>
                <a:uFillTx/>
                <a:latin typeface="Calibri" panose="020F0502020204030204" pitchFamily="34" charset="0"/>
                <a:ea typeface="Times New Roman" panose="02020603050405020304" pitchFamily="18" charset="0"/>
                <a:cs typeface="Times New Roman" panose="02020603050405020304" pitchFamily="18" charset="0"/>
              </a:rPr>
              <a:t> </a:t>
            </a:r>
            <a:endParaRPr kumimoji="0" lang="en-US" sz="1800" b="0" i="0" u="none" strike="noStrike" kern="1200" cap="none" spc="0" normalizeH="0" baseline="0" noProof="0" dirty="0">
              <a:ln>
                <a:noFill/>
              </a:ln>
              <a:solidFill>
                <a:srgbClr val="3C85C6"/>
              </a:solidFill>
              <a:effectLst/>
              <a:uLnTx/>
              <a:uFillTx/>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14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3C85C6"/>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7" name="Text Box 21"/>
          <p:cNvSpPr txBox="1"/>
          <p:nvPr/>
        </p:nvSpPr>
        <p:spPr>
          <a:xfrm>
            <a:off x="190980" y="3966572"/>
            <a:ext cx="5248144" cy="2004331"/>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F2C660">
                    <a:lumMod val="75000"/>
                  </a:srgbClr>
                </a:solidFill>
                <a:effectLst>
                  <a:outerShdw blurRad="38100" dist="38100" dir="2700000" algn="tl">
                    <a:srgbClr val="000000">
                      <a:alpha val="43000"/>
                    </a:srgbClr>
                  </a:outerShdw>
                </a:effectLst>
                <a:uLnTx/>
                <a:uFillTx/>
                <a:latin typeface="Calibri" panose="020F0502020204030204" pitchFamily="34" charset="0"/>
                <a:ea typeface="Calibri" panose="020F0502020204030204" pitchFamily="34" charset="0"/>
                <a:cs typeface="+mn-cs"/>
              </a:rPr>
              <a:t>Tier 2:  Students with At-risk Attendance</a:t>
            </a:r>
            <a:endParaRPr kumimoji="0" lang="en-US" sz="1800" b="0" i="0" u="none" strike="noStrike" kern="1200" cap="none" spc="0" normalizeH="0" baseline="0" noProof="0" dirty="0">
              <a:ln>
                <a:noFill/>
              </a:ln>
              <a:solidFill>
                <a:srgbClr val="F2C660">
                  <a:lumMod val="75000"/>
                </a:srgbClr>
              </a:solidFill>
              <a:effectLst/>
              <a:uLnTx/>
              <a:uFillTx/>
              <a:latin typeface="Times New Roman" panose="02020603050405020304" pitchFamily="18" charset="0"/>
              <a:ea typeface="Times New Roman" panose="02020603050405020304" pitchFamily="18" charset="0"/>
              <a:cs typeface="+mn-cs"/>
            </a:endParaRPr>
          </a:p>
          <a:p>
            <a:pPr marL="742950" marR="0" lvl="1" indent="-285750" algn="l" defTabSz="914400" rtl="0" eaLnBrk="0" fontAlgn="base" latinLnBrk="0" hangingPunct="0">
              <a:lnSpc>
                <a:spcPct val="100000"/>
              </a:lnSpc>
              <a:spcBef>
                <a:spcPts val="0"/>
              </a:spcBef>
              <a:spcAft>
                <a:spcPts val="0"/>
              </a:spcAft>
              <a:buClrTx/>
              <a:buSzTx/>
              <a:buFont typeface="Times New Roman" panose="02020603050405020304" pitchFamily="18" charset="0"/>
              <a:buChar char="•"/>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Personalized early outreach</a:t>
            </a:r>
            <a:endParaRPr kumimoji="0" lang="en-US" sz="1800" b="0"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ts val="0"/>
              </a:spcAft>
              <a:buClrTx/>
              <a:buSzTx/>
              <a:buFont typeface="Times New Roman" panose="02020603050405020304" pitchFamily="18" charset="0"/>
              <a:buChar char="•"/>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Group skill building (attendance advisory) </a:t>
            </a:r>
          </a:p>
          <a:p>
            <a:pPr marL="742950" marR="0" lvl="1" indent="-285750" algn="l" defTabSz="914400" rtl="0" eaLnBrk="0" fontAlgn="base" latinLnBrk="0" hangingPunct="0">
              <a:lnSpc>
                <a:spcPct val="100000"/>
              </a:lnSpc>
              <a:spcBef>
                <a:spcPts val="0"/>
              </a:spcBef>
              <a:spcAft>
                <a:spcPts val="0"/>
              </a:spcAft>
              <a:buClrTx/>
              <a:buSzTx/>
              <a:buFont typeface="Times New Roman" panose="02020603050405020304" pitchFamily="18" charset="0"/>
              <a:buChar char="•"/>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Action plan addresses barriers and increases engagement</a:t>
            </a:r>
          </a:p>
          <a:p>
            <a:pPr marL="742950" marR="0" lvl="1" indent="-285750" algn="l" defTabSz="914400" rtl="0" eaLnBrk="0" fontAlgn="base" latinLnBrk="0" hangingPunct="0">
              <a:lnSpc>
                <a:spcPct val="100000"/>
              </a:lnSpc>
              <a:spcBef>
                <a:spcPts val="0"/>
              </a:spcBef>
              <a:spcAft>
                <a:spcPts val="0"/>
              </a:spcAft>
              <a:buClrTx/>
              <a:buSzTx/>
              <a:buFont typeface="Times New Roman" panose="02020603050405020304" pitchFamily="18" charset="0"/>
              <a:buChar char="•"/>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Check in Check Out</a:t>
            </a:r>
            <a:endParaRPr kumimoji="0" lang="en-US" sz="1800" b="0"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742950" marR="0" lvl="1" indent="-285750" algn="l" defTabSz="914400" rtl="0" eaLnBrk="0" fontAlgn="base" latinLnBrk="0" hangingPunct="0">
              <a:lnSpc>
                <a:spcPct val="100000"/>
              </a:lnSpc>
              <a:spcBef>
                <a:spcPts val="0"/>
              </a:spcBef>
              <a:spcAft>
                <a:spcPts val="0"/>
              </a:spcAft>
              <a:buClrTx/>
              <a:buSzTx/>
              <a:buFont typeface="Times New Roman" panose="02020603050405020304" pitchFamily="18" charset="0"/>
              <a:buChar char="•"/>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Nudge letters</a:t>
            </a:r>
          </a:p>
          <a:p>
            <a:pPr marL="457200" marR="0" lvl="1" indent="0" algn="l" defTabSz="914400" rtl="0" eaLnBrk="0" fontAlgn="base" latinLnBrk="0" hangingPunct="0">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8" name="Text Box 22"/>
          <p:cNvSpPr txBox="1"/>
          <p:nvPr/>
        </p:nvSpPr>
        <p:spPr>
          <a:xfrm>
            <a:off x="6246251" y="4534306"/>
            <a:ext cx="4838017" cy="1765779"/>
          </a:xfrm>
          <a:prstGeom prst="rect">
            <a:avLst/>
          </a:prstGeom>
          <a:solidFill>
            <a:schemeClr val="lt1"/>
          </a:solidFill>
          <a:ln w="6350">
            <a:solidFill>
              <a:prstClr val="black"/>
            </a:solidFill>
          </a:ln>
        </p:spPr>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l" defTabSz="914400" rtl="0" eaLnBrk="0" fontAlgn="base" latinLnBrk="0" hangingPunct="0">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EF4759">
                    <a:lumMod val="75000"/>
                  </a:srgbClr>
                </a:solidFill>
                <a:effectLst>
                  <a:outerShdw blurRad="38100" dist="38100" dir="2700000" algn="tl">
                    <a:srgbClr val="000000">
                      <a:alpha val="43000"/>
                    </a:srgbClr>
                  </a:outerShdw>
                </a:effectLst>
                <a:uLnTx/>
                <a:uFillTx/>
                <a:latin typeface="Calibri" panose="020F0502020204030204" pitchFamily="34" charset="0"/>
                <a:ea typeface="Calibri" panose="020F0502020204030204" pitchFamily="34" charset="0"/>
                <a:cs typeface="+mn-cs"/>
              </a:rPr>
              <a:t>Tier 3:  Students that are Chronically Absent</a:t>
            </a:r>
            <a:endParaRPr kumimoji="0" lang="en-US" sz="1800" b="0" i="0" u="none" strike="noStrike" kern="1200" cap="none" spc="0" normalizeH="0" baseline="0" noProof="0" dirty="0">
              <a:ln>
                <a:noFill/>
              </a:ln>
              <a:solidFill>
                <a:srgbClr val="EF4759">
                  <a:lumMod val="75000"/>
                </a:srgbClr>
              </a:solidFill>
              <a:effectLst/>
              <a:uLnTx/>
              <a:uFillTx/>
              <a:latin typeface="Times New Roman" panose="02020603050405020304" pitchFamily="18" charset="0"/>
              <a:ea typeface="Times New Roman" panose="02020603050405020304" pitchFamily="18" charset="0"/>
              <a:cs typeface="+mn-cs"/>
            </a:endParaRPr>
          </a:p>
          <a:p>
            <a:pPr marL="28575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685800" algn="l"/>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Coordinated school and interagency response</a:t>
            </a:r>
            <a:endParaRPr kumimoji="0" lang="en-US" sz="1800" b="0"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28575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685800" algn="l"/>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Home visitors, graduation &amp; family support specialists</a:t>
            </a:r>
          </a:p>
          <a:p>
            <a:pPr marL="28575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685800" algn="l"/>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Check &amp; Connect</a:t>
            </a:r>
            <a:endParaRPr kumimoji="0" lang="en-US" sz="1800" b="0"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285750" marR="0" lvl="0" indent="-228600" algn="l" defTabSz="914400" rtl="0" eaLnBrk="0" fontAlgn="base" latinLnBrk="0" hangingPunct="0">
              <a:lnSpc>
                <a:spcPct val="100000"/>
              </a:lnSpc>
              <a:spcBef>
                <a:spcPts val="0"/>
              </a:spcBef>
              <a:spcAft>
                <a:spcPts val="0"/>
              </a:spcAft>
              <a:buClrTx/>
              <a:buSzTx/>
              <a:buFont typeface="Arial" panose="020B0604020202020204" pitchFamily="34" charset="0"/>
              <a:buChar char="•"/>
              <a:tabLst>
                <a:tab pos="685800" algn="l"/>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Community Engagement Boards</a:t>
            </a:r>
            <a:endParaRPr kumimoji="0" lang="en-US" sz="1800" b="0" i="0" u="none" strike="noStrike" kern="1200" cap="none" spc="0" normalizeH="0" baseline="0" noProof="0" dirty="0">
              <a:ln>
                <a:noFill/>
              </a:ln>
              <a:solidFill>
                <a:srgbClr val="244A5F"/>
              </a:solidFill>
              <a:effectLst/>
              <a:uLnTx/>
              <a:uFillTx/>
              <a:latin typeface="Cambria" panose="02040503050406030204" pitchFamily="18"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7000"/>
              </a:lnSpc>
              <a:spcBef>
                <a:spcPts val="0"/>
              </a:spcBef>
              <a:spcAft>
                <a:spcPts val="800"/>
              </a:spcAft>
              <a:buClrTx/>
              <a:buSzTx/>
              <a:buFontTx/>
              <a:buNone/>
              <a:tabLst/>
              <a:defRPr/>
            </a:pPr>
            <a:r>
              <a:rPr kumimoji="0" lang="en-US" sz="1800" b="0" i="0" u="none" strike="noStrike" kern="1200" cap="none" spc="0" normalizeH="0" baseline="0" noProof="0" dirty="0">
                <a:ln>
                  <a:noFill/>
                </a:ln>
                <a:solidFill>
                  <a:srgbClr val="244A5F"/>
                </a:solidFill>
                <a:effectLst/>
                <a:uLnTx/>
                <a:uFillTx/>
                <a:latin typeface="Calibri" panose="020F0502020204030204" pitchFamily="34" charset="0"/>
                <a:ea typeface="Calibri" panose="020F0502020204030204" pitchFamily="34" charset="0"/>
                <a:cs typeface="Times New Roman" panose="02020603050405020304" pitchFamily="18" charset="0"/>
              </a:rPr>
              <a:t> </a:t>
            </a:r>
          </a:p>
        </p:txBody>
      </p:sp>
      <p:sp>
        <p:nvSpPr>
          <p:cNvPr id="2" name="Title 1">
            <a:extLst>
              <a:ext uri="{FF2B5EF4-FFF2-40B4-BE49-F238E27FC236}">
                <a16:creationId xmlns:a16="http://schemas.microsoft.com/office/drawing/2014/main" id="{E0056F54-8BC1-8E92-C8A4-BDCA5D2890BD}"/>
              </a:ext>
            </a:extLst>
          </p:cNvPr>
          <p:cNvSpPr>
            <a:spLocks noGrp="1"/>
          </p:cNvSpPr>
          <p:nvPr>
            <p:ph type="title" idx="4294967295"/>
          </p:nvPr>
        </p:nvSpPr>
        <p:spPr>
          <a:xfrm>
            <a:off x="838200" y="-1325563"/>
            <a:ext cx="10515600" cy="1325563"/>
          </a:xfrm>
        </p:spPr>
        <p:txBody>
          <a:bodyPr vert="horz" lIns="91440" tIns="45720" rIns="91440" bIns="45720" rtlCol="0" anchor="b">
            <a:normAutofit/>
          </a:bodyPr>
          <a:lstStyle/>
          <a:p>
            <a:r>
              <a:rPr lang="en-US" dirty="0"/>
              <a:t>Multi-Tiered Responses to Attendance</a:t>
            </a:r>
          </a:p>
        </p:txBody>
      </p:sp>
    </p:spTree>
    <p:extLst>
      <p:ext uri="{BB962C8B-B14F-4D97-AF65-F5344CB8AC3E}">
        <p14:creationId xmlns:p14="http://schemas.microsoft.com/office/powerpoint/2010/main" val="3333397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8" grpId="0" animBg="1"/>
    </p:bldLst>
  </p:timing>
</p:sld>
</file>

<file path=ppt/slides/slide6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8" name="Rectangle 27">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2" name="Rectangle 31">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Freeform: Shape 35">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4000" kern="1200" dirty="0">
                <a:solidFill>
                  <a:srgbClr val="FFFFFF"/>
                </a:solidFill>
                <a:latin typeface="+mj-lt"/>
                <a:ea typeface="+mj-ea"/>
                <a:cs typeface="+mj-cs"/>
              </a:rPr>
              <a:t>Washington MTSS</a:t>
            </a:r>
          </a:p>
        </p:txBody>
      </p:sp>
      <p:sp>
        <p:nvSpPr>
          <p:cNvPr id="3" name="TextBox 2">
            <a:extLst>
              <a:ext uri="{FF2B5EF4-FFF2-40B4-BE49-F238E27FC236}">
                <a16:creationId xmlns:a16="http://schemas.microsoft.com/office/drawing/2014/main" id="{1345D010-CE57-A772-069C-937F56BE0C2E}"/>
              </a:ext>
            </a:extLst>
          </p:cNvPr>
          <p:cNvSpPr txBox="1"/>
          <p:nvPr/>
        </p:nvSpPr>
        <p:spPr>
          <a:xfrm>
            <a:off x="660042" y="806824"/>
            <a:ext cx="2919738" cy="1494117"/>
          </a:xfrm>
          <a:prstGeom prst="rect">
            <a:avLst/>
          </a:prstGeom>
        </p:spPr>
        <p:txBody>
          <a:bodyPr vert="horz" lIns="91440" tIns="45720" rIns="91440" bIns="45720" rtlCol="0" anchor="b">
            <a:normAutofit/>
          </a:bodyPr>
          <a:lstStyle/>
          <a:p>
            <a:pPr marR="0" lvl="0" fontAlgn="auto">
              <a:lnSpc>
                <a:spcPct val="90000"/>
              </a:lnSpc>
              <a:spcBef>
                <a:spcPts val="1000"/>
              </a:spcBef>
              <a:spcAft>
                <a:spcPts val="0"/>
              </a:spcAft>
              <a:buClrTx/>
              <a:buSzTx/>
              <a:tabLst/>
              <a:defRPr/>
            </a:pPr>
            <a:r>
              <a:rPr kumimoji="0" lang="en-US" sz="2000" b="0" i="0" u="none" strike="noStrike" kern="1200" cap="none" spc="0" normalizeH="0" baseline="0" noProof="0">
                <a:ln>
                  <a:noFill/>
                </a:ln>
                <a:solidFill>
                  <a:srgbClr val="FFFFFF"/>
                </a:solidFill>
                <a:effectLst/>
                <a:uLnTx/>
                <a:uFillTx/>
                <a:latin typeface="+mn-lt"/>
                <a:ea typeface="+mn-ea"/>
                <a:cs typeface="+mn-cs"/>
              </a:rPr>
              <a:t>Attendance is a critical part of MTSS</a:t>
            </a:r>
          </a:p>
        </p:txBody>
      </p:sp>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02428" y="1071600"/>
            <a:ext cx="7225748" cy="4714800"/>
          </a:xfrm>
          <a:prstGeom prst="rect">
            <a:avLst/>
          </a:prstGeom>
          <a:noFill/>
        </p:spPr>
      </p:pic>
      <p:pic>
        <p:nvPicPr>
          <p:cNvPr id="5" name="Picture 4" descr="OSPI Logo">
            <a:extLst>
              <a:ext uri="{FF2B5EF4-FFF2-40B4-BE49-F238E27FC236}">
                <a16:creationId xmlns:a16="http://schemas.microsoft.com/office/drawing/2014/main" id="{AD77A8EC-8DCC-6CBB-6071-F59AC072B642}"/>
              </a:ext>
            </a:extLst>
          </p:cNvPr>
          <p:cNvPicPr>
            <a:picLocks noChangeAspect="1"/>
          </p:cNvPicPr>
          <p:nvPr/>
        </p:nvPicPr>
        <p:blipFill>
          <a:blip r:embed="rId4"/>
          <a:stretch>
            <a:fillRect/>
          </a:stretch>
        </p:blipFill>
        <p:spPr>
          <a:xfrm>
            <a:off x="8569425" y="5786400"/>
            <a:ext cx="3248025" cy="857250"/>
          </a:xfrm>
          <a:prstGeom prst="rect">
            <a:avLst/>
          </a:prstGeom>
        </p:spPr>
      </p:pic>
    </p:spTree>
    <p:extLst>
      <p:ext uri="{BB962C8B-B14F-4D97-AF65-F5344CB8AC3E}">
        <p14:creationId xmlns:p14="http://schemas.microsoft.com/office/powerpoint/2010/main" val="141036440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32" y="308273"/>
            <a:ext cx="9073753" cy="5918718"/>
          </a:xfrm>
          <a:prstGeom prst="rect">
            <a:avLst/>
          </a:prstGeom>
        </p:spPr>
      </p:pic>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p:txBody>
          <a:bodyPr>
            <a:normAutofit/>
          </a:bodyPr>
          <a:lstStyle/>
          <a:p>
            <a:r>
              <a:rPr lang="en-US" sz="2800">
                <a:solidFill>
                  <a:srgbClr val="FFFFFF"/>
                </a:solidFill>
              </a:rPr>
              <a:t>Washington MTSS</a:t>
            </a:r>
          </a:p>
        </p:txBody>
      </p:sp>
      <p:sp>
        <p:nvSpPr>
          <p:cNvPr id="3" name="TextBox 2" descr="Image of Washington MTSS diagram ">
            <a:extLst>
              <a:ext uri="{FF2B5EF4-FFF2-40B4-BE49-F238E27FC236}">
                <a16:creationId xmlns:a16="http://schemas.microsoft.com/office/drawing/2014/main" id="{1345D010-CE57-A772-069C-937F56BE0C2E}"/>
              </a:ext>
            </a:extLst>
          </p:cNvPr>
          <p:cNvSpPr txBox="1"/>
          <p:nvPr/>
        </p:nvSpPr>
        <p:spPr>
          <a:xfrm>
            <a:off x="301217" y="256490"/>
            <a:ext cx="11589565"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srgbClr val="40403D"/>
              </a:solidFill>
              <a:effectLst/>
              <a:uLnTx/>
              <a:uFillTx/>
              <a:latin typeface="Segoe UI Semibold" panose="020B0702040204020203" pitchFamily="34" charset="0"/>
              <a:ea typeface="+mn-ea"/>
              <a:cs typeface="Segoe UI Semibold" panose="020B0702040204020203" pitchFamily="34" charset="0"/>
            </a:endParaRPr>
          </a:p>
        </p:txBody>
      </p:sp>
      <p:pic>
        <p:nvPicPr>
          <p:cNvPr id="4" name="Picture 3" descr="Diagram&#10;&#10;Description automatically generated">
            <a:extLst>
              <a:ext uri="{FF2B5EF4-FFF2-40B4-BE49-F238E27FC236}">
                <a16:creationId xmlns:a16="http://schemas.microsoft.com/office/drawing/2014/main" id="{3FB2021F-D055-91AE-06FD-71A72AC9613D}"/>
              </a:ext>
            </a:extLst>
          </p:cNvPr>
          <p:cNvPicPr>
            <a:picLocks noChangeAspect="1"/>
          </p:cNvPicPr>
          <p:nvPr/>
        </p:nvPicPr>
        <p:blipFill rotWithShape="1">
          <a:blip r:embed="rId3">
            <a:extLst>
              <a:ext uri="{28A0092B-C50C-407E-A947-70E740481C1C}">
                <a14:useLocalDpi xmlns:a14="http://schemas.microsoft.com/office/drawing/2010/main" val="0"/>
              </a:ext>
            </a:extLst>
          </a:blip>
          <a:srcRect t="33489" r="62287" b="44262"/>
          <a:stretch/>
        </p:blipFill>
        <p:spPr>
          <a:xfrm>
            <a:off x="1215386" y="2222349"/>
            <a:ext cx="3699030" cy="1427658"/>
          </a:xfrm>
          <a:prstGeom prst="rect">
            <a:avLst/>
          </a:prstGeom>
          <a:noFill/>
          <a:ln w="57150">
            <a:solidFill>
              <a:schemeClr val="accent5"/>
            </a:solidFill>
          </a:ln>
        </p:spPr>
      </p:pic>
      <p:pic>
        <p:nvPicPr>
          <p:cNvPr id="6" name="Picture 5" descr="OSPI Logo">
            <a:extLst>
              <a:ext uri="{FF2B5EF4-FFF2-40B4-BE49-F238E27FC236}">
                <a16:creationId xmlns:a16="http://schemas.microsoft.com/office/drawing/2014/main" id="{5DB09F00-2B01-D62C-6B7C-0970E199869F}"/>
              </a:ext>
            </a:extLst>
          </p:cNvPr>
          <p:cNvPicPr>
            <a:picLocks noChangeAspect="1"/>
          </p:cNvPicPr>
          <p:nvPr/>
        </p:nvPicPr>
        <p:blipFill>
          <a:blip r:embed="rId4"/>
          <a:stretch>
            <a:fillRect/>
          </a:stretch>
        </p:blipFill>
        <p:spPr>
          <a:xfrm>
            <a:off x="301217" y="5907913"/>
            <a:ext cx="3151896" cy="850739"/>
          </a:xfrm>
          <a:prstGeom prst="rect">
            <a:avLst/>
          </a:prstGeom>
        </p:spPr>
      </p:pic>
      <p:pic>
        <p:nvPicPr>
          <p:cNvPr id="7" name="Picture 7" descr="A grey rectangular object with blue edges&#10;&#10;Description automatically generated">
            <a:extLst>
              <a:ext uri="{FF2B5EF4-FFF2-40B4-BE49-F238E27FC236}">
                <a16:creationId xmlns:a16="http://schemas.microsoft.com/office/drawing/2014/main" id="{FB93C7A6-8013-EBDF-900E-1123ABF3BB03}"/>
              </a:ext>
            </a:extLst>
          </p:cNvPr>
          <p:cNvPicPr>
            <a:picLocks noChangeAspect="1"/>
          </p:cNvPicPr>
          <p:nvPr/>
        </p:nvPicPr>
        <p:blipFill>
          <a:blip r:embed="rId5"/>
          <a:stretch>
            <a:fillRect/>
          </a:stretch>
        </p:blipFill>
        <p:spPr>
          <a:xfrm>
            <a:off x="1662546" y="399921"/>
            <a:ext cx="8936181" cy="5739504"/>
          </a:xfrm>
          <a:prstGeom prst="rect">
            <a:avLst/>
          </a:prstGeom>
        </p:spPr>
      </p:pic>
    </p:spTree>
    <p:extLst>
      <p:ext uri="{BB962C8B-B14F-4D97-AF65-F5344CB8AC3E}">
        <p14:creationId xmlns:p14="http://schemas.microsoft.com/office/powerpoint/2010/main" val="44421950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38732" y="308273"/>
            <a:ext cx="9073753" cy="5918718"/>
          </a:xfrm>
          <a:prstGeom prst="rect">
            <a:avLst/>
          </a:prstGeom>
        </p:spPr>
      </p:pic>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p:txBody>
          <a:bodyPr>
            <a:normAutofit/>
          </a:bodyPr>
          <a:lstStyle/>
          <a:p>
            <a:r>
              <a:rPr lang="en-US" sz="2800">
                <a:solidFill>
                  <a:srgbClr val="FFFFFF"/>
                </a:solidFill>
              </a:rPr>
              <a:t>Washington MTSS</a:t>
            </a:r>
          </a:p>
        </p:txBody>
      </p:sp>
      <p:sp>
        <p:nvSpPr>
          <p:cNvPr id="3" name="TextBox 2">
            <a:extLst>
              <a:ext uri="{FF2B5EF4-FFF2-40B4-BE49-F238E27FC236}">
                <a16:creationId xmlns:a16="http://schemas.microsoft.com/office/drawing/2014/main" id="{1345D010-CE57-A772-069C-937F56BE0C2E}"/>
              </a:ext>
              <a:ext uri="{C183D7F6-B498-43B3-948B-1728B52AA6E4}">
                <adec:decorative xmlns:adec="http://schemas.microsoft.com/office/drawing/2017/decorative" val="1"/>
              </a:ext>
            </a:extLst>
          </p:cNvPr>
          <p:cNvSpPr txBox="1"/>
          <p:nvPr/>
        </p:nvSpPr>
        <p:spPr>
          <a:xfrm>
            <a:off x="301217" y="256490"/>
            <a:ext cx="11589565"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pic>
        <p:nvPicPr>
          <p:cNvPr id="6" name="Picture 5" descr="Diagram&#10;&#10;Description automatically generated">
            <a:extLst>
              <a:ext uri="{FF2B5EF4-FFF2-40B4-BE49-F238E27FC236}">
                <a16:creationId xmlns:a16="http://schemas.microsoft.com/office/drawing/2014/main" id="{F33E7476-4699-2A31-AF77-5EC884B54969}"/>
              </a:ext>
            </a:extLst>
          </p:cNvPr>
          <p:cNvPicPr>
            <a:picLocks noChangeAspect="1"/>
          </p:cNvPicPr>
          <p:nvPr/>
        </p:nvPicPr>
        <p:blipFill rotWithShape="1">
          <a:blip r:embed="rId3">
            <a:extLst>
              <a:ext uri="{28A0092B-C50C-407E-A947-70E740481C1C}">
                <a14:useLocalDpi xmlns:a14="http://schemas.microsoft.com/office/drawing/2010/main" val="0"/>
              </a:ext>
            </a:extLst>
          </a:blip>
          <a:srcRect l="12366" t="53630" r="55196" b="24824"/>
          <a:stretch/>
        </p:blipFill>
        <p:spPr>
          <a:xfrm>
            <a:off x="2584360" y="3477619"/>
            <a:ext cx="2943290" cy="1275236"/>
          </a:xfrm>
          <a:prstGeom prst="rect">
            <a:avLst/>
          </a:prstGeom>
          <a:noFill/>
          <a:ln w="57150">
            <a:solidFill>
              <a:schemeClr val="accent5"/>
            </a:solidFill>
          </a:ln>
        </p:spPr>
      </p:pic>
      <p:pic>
        <p:nvPicPr>
          <p:cNvPr id="5" name="Picture 4" descr="OSPI Logo">
            <a:extLst>
              <a:ext uri="{FF2B5EF4-FFF2-40B4-BE49-F238E27FC236}">
                <a16:creationId xmlns:a16="http://schemas.microsoft.com/office/drawing/2014/main" id="{5FA5D483-A3DD-C88F-FC39-A690D9949029}"/>
              </a:ext>
            </a:extLst>
          </p:cNvPr>
          <p:cNvPicPr>
            <a:picLocks noChangeAspect="1"/>
          </p:cNvPicPr>
          <p:nvPr/>
        </p:nvPicPr>
        <p:blipFill>
          <a:blip r:embed="rId4"/>
          <a:stretch>
            <a:fillRect/>
          </a:stretch>
        </p:blipFill>
        <p:spPr>
          <a:xfrm>
            <a:off x="319318" y="5975460"/>
            <a:ext cx="3248025" cy="857250"/>
          </a:xfrm>
          <a:prstGeom prst="rect">
            <a:avLst/>
          </a:prstGeom>
        </p:spPr>
      </p:pic>
      <p:pic>
        <p:nvPicPr>
          <p:cNvPr id="7" name="Picture 7" descr="A grey rectangular object with blue edges&#10;&#10;Description automatically generated">
            <a:extLst>
              <a:ext uri="{FF2B5EF4-FFF2-40B4-BE49-F238E27FC236}">
                <a16:creationId xmlns:a16="http://schemas.microsoft.com/office/drawing/2014/main" id="{FB93C7A6-8013-EBDF-900E-1123ABF3BB03}"/>
              </a:ext>
            </a:extLst>
          </p:cNvPr>
          <p:cNvPicPr>
            <a:picLocks noChangeAspect="1"/>
          </p:cNvPicPr>
          <p:nvPr/>
        </p:nvPicPr>
        <p:blipFill>
          <a:blip r:embed="rId5"/>
          <a:stretch>
            <a:fillRect/>
          </a:stretch>
        </p:blipFill>
        <p:spPr>
          <a:xfrm>
            <a:off x="1662546" y="399921"/>
            <a:ext cx="8936181" cy="5739504"/>
          </a:xfrm>
          <a:prstGeom prst="rect">
            <a:avLst/>
          </a:prstGeom>
        </p:spPr>
      </p:pic>
    </p:spTree>
    <p:extLst>
      <p:ext uri="{BB962C8B-B14F-4D97-AF65-F5344CB8AC3E}">
        <p14:creationId xmlns:p14="http://schemas.microsoft.com/office/powerpoint/2010/main" val="2735550213"/>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Shape 103"/>
        <p:cNvGrpSpPr/>
        <p:nvPr/>
      </p:nvGrpSpPr>
      <p:grpSpPr>
        <a:xfrm>
          <a:off x="0" y="0"/>
          <a:ext cx="0" cy="0"/>
          <a:chOff x="0" y="0"/>
          <a:chExt cx="0" cy="0"/>
        </a:xfrm>
      </p:grpSpPr>
      <p:sp useBgFill="1">
        <p:nvSpPr>
          <p:cNvPr id="109" name="Rectangle 108">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1" name="Rectangle 110">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2170031"/>
          </a:xfrm>
          <a:prstGeom prst="rect">
            <a:avLst/>
          </a:prstGeom>
          <a:gradFill>
            <a:gsLst>
              <a:gs pos="0">
                <a:srgbClr val="000000">
                  <a:alpha val="96000"/>
                </a:srgbClr>
              </a:gs>
              <a:gs pos="100000">
                <a:schemeClr val="accent1">
                  <a:lumMod val="75000"/>
                </a:schemeClr>
              </a:gs>
            </a:gsLst>
            <a:lin ang="19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3" name="Rectangle 112">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082819" y="0"/>
            <a:ext cx="4097211" cy="2170661"/>
          </a:xfrm>
          <a:prstGeom prst="rect">
            <a:avLst/>
          </a:prstGeom>
          <a:gradFill>
            <a:gsLst>
              <a:gs pos="19000">
                <a:schemeClr val="accent1">
                  <a:lumMod val="50000"/>
                  <a:alpha val="68000"/>
                </a:schemeClr>
              </a:gs>
              <a:gs pos="100000">
                <a:schemeClr val="accent1">
                  <a:alpha val="48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5" name="Rectangle 114">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010646" y="-5010043"/>
            <a:ext cx="2170709" cy="12192000"/>
          </a:xfrm>
          <a:prstGeom prst="rect">
            <a:avLst/>
          </a:prstGeom>
          <a:gradFill>
            <a:gsLst>
              <a:gs pos="23000">
                <a:schemeClr val="accent1">
                  <a:lumMod val="75000"/>
                  <a:alpha val="16000"/>
                </a:schemeClr>
              </a:gs>
              <a:gs pos="99000">
                <a:srgbClr val="000000">
                  <a:alpha val="45000"/>
                </a:srgbClr>
              </a:gs>
            </a:gsLst>
            <a:lin ang="21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4" name="Google Shape;104;p20"/>
          <p:cNvSpPr txBox="1">
            <a:spLocks noGrp="1"/>
          </p:cNvSpPr>
          <p:nvPr>
            <p:ph type="title"/>
          </p:nvPr>
        </p:nvSpPr>
        <p:spPr>
          <a:xfrm>
            <a:off x="1383564" y="348865"/>
            <a:ext cx="9718111" cy="1576446"/>
          </a:xfrm>
          <a:prstGeom prst="rect">
            <a:avLst/>
          </a:prstGeom>
        </p:spPr>
        <p:txBody>
          <a:bodyPr spcFirstLastPara="1" lIns="91425" tIns="45700" rIns="91425" bIns="45700" anchor="ctr" anchorCtr="0">
            <a:normAutofit/>
          </a:bodyPr>
          <a:lstStyle/>
          <a:p>
            <a:pPr marL="0" lvl="0" indent="0" rtl="0">
              <a:spcBef>
                <a:spcPts val="0"/>
              </a:spcBef>
              <a:spcAft>
                <a:spcPts val="0"/>
              </a:spcAft>
              <a:buClr>
                <a:schemeClr val="dk1"/>
              </a:buClr>
              <a:buSzPts val="4400"/>
              <a:buFont typeface="Quattrocento Sans"/>
              <a:buNone/>
            </a:pPr>
            <a:r>
              <a:rPr lang="en-US" sz="4000">
                <a:solidFill>
                  <a:srgbClr val="FFFFFF"/>
                </a:solidFill>
                <a:latin typeface="Segoe UI" panose="020B0502040204020203" pitchFamily="34" charset="0"/>
                <a:cs typeface="Segoe UI" panose="020B0502040204020203" pitchFamily="34" charset="0"/>
              </a:rPr>
              <a:t>The Three A’s of Data Literacy – Principal’s Role</a:t>
            </a:r>
          </a:p>
        </p:txBody>
      </p:sp>
      <p:graphicFrame>
        <p:nvGraphicFramePr>
          <p:cNvPr id="2" name="Diagram 1" descr="Diagram: Access, broadening access to democratize data, Analysis &amp; sense-making.">
            <a:extLst>
              <a:ext uri="{FF2B5EF4-FFF2-40B4-BE49-F238E27FC236}">
                <a16:creationId xmlns:a16="http://schemas.microsoft.com/office/drawing/2014/main" id="{A8318B76-7827-A84B-717A-F0E50B23CAE5}"/>
              </a:ext>
            </a:extLst>
          </p:cNvPr>
          <p:cNvGraphicFramePr/>
          <p:nvPr>
            <p:extLst>
              <p:ext uri="{D42A27DB-BD31-4B8C-83A1-F6EECF244321}">
                <p14:modId xmlns:p14="http://schemas.microsoft.com/office/powerpoint/2010/main" val="1140055558"/>
              </p:ext>
            </p:extLst>
          </p:nvPr>
        </p:nvGraphicFramePr>
        <p:xfrm>
          <a:off x="644056" y="2615979"/>
          <a:ext cx="10927829" cy="368940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90257392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B712E947-0734-45F9-9C4F-41114EC3A33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A41EE7A-8019-7FD4-1112-2910789FA3A9}"/>
              </a:ext>
            </a:extLst>
          </p:cNvPr>
          <p:cNvSpPr>
            <a:spLocks noGrp="1"/>
          </p:cNvSpPr>
          <p:nvPr>
            <p:ph type="title"/>
          </p:nvPr>
        </p:nvSpPr>
        <p:spPr>
          <a:xfrm>
            <a:off x="1136396" y="457201"/>
            <a:ext cx="5814240" cy="1556870"/>
          </a:xfrm>
        </p:spPr>
        <p:txBody>
          <a:bodyPr anchor="b">
            <a:normAutofit/>
          </a:bodyPr>
          <a:lstStyle/>
          <a:p>
            <a:r>
              <a:rPr lang="en-US" sz="4000"/>
              <a:t>Data-based Decision Making</a:t>
            </a:r>
          </a:p>
        </p:txBody>
      </p:sp>
      <p:sp>
        <p:nvSpPr>
          <p:cNvPr id="3" name="Content Placeholder 2">
            <a:extLst>
              <a:ext uri="{FF2B5EF4-FFF2-40B4-BE49-F238E27FC236}">
                <a16:creationId xmlns:a16="http://schemas.microsoft.com/office/drawing/2014/main" id="{3C7710AA-A0AC-59A0-F7D0-63C37DBD1E81}"/>
              </a:ext>
            </a:extLst>
          </p:cNvPr>
          <p:cNvSpPr>
            <a:spLocks noGrp="1"/>
          </p:cNvSpPr>
          <p:nvPr>
            <p:ph idx="1"/>
          </p:nvPr>
        </p:nvSpPr>
        <p:spPr>
          <a:xfrm>
            <a:off x="1136396" y="2277036"/>
            <a:ext cx="5814239" cy="3461155"/>
          </a:xfrm>
        </p:spPr>
        <p:txBody>
          <a:bodyPr vert="horz" lIns="91440" tIns="45720" rIns="91440" bIns="45720" rtlCol="0">
            <a:normAutofit/>
          </a:bodyPr>
          <a:lstStyle/>
          <a:p>
            <a:pPr marL="0" indent="0">
              <a:buNone/>
            </a:pPr>
            <a:r>
              <a:rPr lang="en-US" sz="2400" dirty="0"/>
              <a:t>Guiding questions to keep asking:</a:t>
            </a:r>
          </a:p>
          <a:p>
            <a:pPr marL="0" indent="0">
              <a:spcBef>
                <a:spcPts val="0"/>
              </a:spcBef>
              <a:buNone/>
            </a:pPr>
            <a:endParaRPr lang="en-US" sz="2400" dirty="0">
              <a:cs typeface="Segoe UI"/>
            </a:endParaRPr>
          </a:p>
          <a:p>
            <a:pPr lvl="1"/>
            <a:r>
              <a:rPr lang="en-US" dirty="0">
                <a:cs typeface="Segoe UI"/>
              </a:rPr>
              <a:t>Who is missing?</a:t>
            </a:r>
          </a:p>
          <a:p>
            <a:pPr lvl="1"/>
            <a:r>
              <a:rPr lang="en-US" dirty="0">
                <a:cs typeface="Segoe UI"/>
              </a:rPr>
              <a:t>Why are they missing?</a:t>
            </a:r>
          </a:p>
          <a:p>
            <a:pPr lvl="1"/>
            <a:r>
              <a:rPr lang="en-US" dirty="0">
                <a:cs typeface="Segoe UI"/>
              </a:rPr>
              <a:t>What other information do we need to answer these two questions?</a:t>
            </a:r>
          </a:p>
          <a:p>
            <a:pPr lvl="1"/>
            <a:r>
              <a:rPr lang="en-US" dirty="0">
                <a:cs typeface="Segoe UI"/>
              </a:rPr>
              <a:t>Are we ready to hear it's us, not them?</a:t>
            </a:r>
          </a:p>
        </p:txBody>
      </p:sp>
      <p:pic>
        <p:nvPicPr>
          <p:cNvPr id="5" name="Picture 4" descr="Diagram&#10;&#10;Description automatically generated">
            <a:extLst>
              <a:ext uri="{FF2B5EF4-FFF2-40B4-BE49-F238E27FC236}">
                <a16:creationId xmlns:a16="http://schemas.microsoft.com/office/drawing/2014/main" id="{AB9EA42F-065B-DADF-F8CD-FE4559107B44}"/>
              </a:ext>
            </a:extLst>
          </p:cNvPr>
          <p:cNvPicPr>
            <a:picLocks noChangeAspect="1"/>
          </p:cNvPicPr>
          <p:nvPr/>
        </p:nvPicPr>
        <p:blipFill rotWithShape="1">
          <a:blip r:embed="rId3">
            <a:extLst>
              <a:ext uri="{28A0092B-C50C-407E-A947-70E740481C1C}">
                <a14:useLocalDpi xmlns:a14="http://schemas.microsoft.com/office/drawing/2010/main" val="0"/>
              </a:ext>
            </a:extLst>
          </a:blip>
          <a:srcRect l="12366" t="53630" r="55196" b="24824"/>
          <a:stretch/>
        </p:blipFill>
        <p:spPr>
          <a:xfrm>
            <a:off x="7679766" y="1099855"/>
            <a:ext cx="3712869" cy="1609174"/>
          </a:xfrm>
          <a:prstGeom prst="rect">
            <a:avLst/>
          </a:prstGeom>
          <a:noFill/>
        </p:spPr>
      </p:pic>
      <p:pic>
        <p:nvPicPr>
          <p:cNvPr id="6" name="Picture 5" descr="A person sitting at a table with her eyes closed&#10;&#10;Description automatically generated">
            <a:extLst>
              <a:ext uri="{FF2B5EF4-FFF2-40B4-BE49-F238E27FC236}">
                <a16:creationId xmlns:a16="http://schemas.microsoft.com/office/drawing/2014/main" id="{D1AEE6FE-844F-B881-B0A9-BE89FFCEFA36}"/>
              </a:ext>
            </a:extLst>
          </p:cNvPr>
          <p:cNvPicPr>
            <a:picLocks noChangeAspect="1"/>
          </p:cNvPicPr>
          <p:nvPr/>
        </p:nvPicPr>
        <p:blipFill>
          <a:blip r:embed="rId4" cstate="print">
            <a:extLst>
              <a:ext uri="{28A0092B-C50C-407E-A947-70E740481C1C}">
                <a14:useLocalDpi xmlns:a14="http://schemas.microsoft.com/office/drawing/2010/main" val="0"/>
              </a:ext>
              <a:ext uri="{837473B0-CC2E-450A-ABE3-18F120FF3D39}">
                <a1611:picAttrSrcUrl xmlns:a1611="http://schemas.microsoft.com/office/drawing/2016/11/main" r:id="rId5"/>
              </a:ext>
            </a:extLst>
          </a:blip>
          <a:stretch>
            <a:fillRect/>
          </a:stretch>
        </p:blipFill>
        <p:spPr>
          <a:xfrm>
            <a:off x="7841498" y="3375824"/>
            <a:ext cx="3360692" cy="2243263"/>
          </a:xfrm>
          <a:prstGeom prst="rect">
            <a:avLst/>
          </a:prstGeom>
        </p:spPr>
      </p:pic>
      <p:sp>
        <p:nvSpPr>
          <p:cNvPr id="14" name="Rectangle 13">
            <a:extLst>
              <a:ext uri="{FF2B5EF4-FFF2-40B4-BE49-F238E27FC236}">
                <a16:creationId xmlns:a16="http://schemas.microsoft.com/office/drawing/2014/main" id="{5A65989E-BBD5-44D7-AA86-7AFD5D46BBC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6400799"/>
            <a:ext cx="12192000" cy="456773"/>
          </a:xfrm>
          <a:prstGeom prst="rect">
            <a:avLst/>
          </a:prstGeom>
          <a:gradFill>
            <a:gsLst>
              <a:gs pos="0">
                <a:schemeClr val="accent1"/>
              </a:gs>
              <a:gs pos="66000">
                <a:srgbClr val="000000"/>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231A2881-D8D7-4A7D-ACA3-E9F849F853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 y="6400800"/>
            <a:ext cx="8153398" cy="456772"/>
          </a:xfrm>
          <a:prstGeom prst="rect">
            <a:avLst/>
          </a:prstGeom>
          <a:gradFill>
            <a:gsLst>
              <a:gs pos="0">
                <a:srgbClr val="000000">
                  <a:alpha val="63000"/>
                </a:srgbClr>
              </a:gs>
              <a:gs pos="100000">
                <a:schemeClr val="accent1">
                  <a:lumMod val="75000"/>
                </a:scheme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66987A69-1D8F-C886-1144-896B52CA930C}"/>
              </a:ext>
            </a:extLst>
          </p:cNvPr>
          <p:cNvSpPr txBox="1"/>
          <p:nvPr/>
        </p:nvSpPr>
        <p:spPr>
          <a:xfrm>
            <a:off x="8770114" y="5419032"/>
            <a:ext cx="2432076" cy="200055"/>
          </a:xfrm>
          <a:prstGeom prst="rect">
            <a:avLst/>
          </a:prstGeom>
          <a:solidFill>
            <a:srgbClr val="000000"/>
          </a:solidFill>
        </p:spPr>
        <p:txBody>
          <a:bodyPr wrap="none" rtlCol="0">
            <a:spAutoFit/>
          </a:bodyPr>
          <a:lstStyle/>
          <a:p>
            <a:pPr marL="0" marR="0" lvl="0" indent="0" algn="r" defTabSz="914400" rtl="0" eaLnBrk="1" fontAlgn="auto" latinLnBrk="0" hangingPunct="1">
              <a:spcBef>
                <a:spcPts val="0"/>
              </a:spcBef>
              <a:spcAft>
                <a:spcPts val="600"/>
              </a:spcAft>
              <a:buClrTx/>
              <a:buSzTx/>
              <a:buFontTx/>
              <a:buNone/>
              <a:tabLst/>
              <a:defRPr/>
            </a:pPr>
            <a:r>
              <a:rPr kumimoji="0" lang="en-US" sz="700" b="0" i="0" u="none" strike="noStrike" kern="1200" cap="none" spc="0" normalizeH="0" baseline="0" noProof="0">
                <a:ln>
                  <a:noFill/>
                </a:ln>
                <a:solidFill>
                  <a:srgbClr val="FFFFFF"/>
                </a:solidFill>
                <a:effectLst/>
                <a:uLnTx/>
                <a:uFillTx/>
                <a:hlinkClick r:id="rId5" tooltip="https://sti2d.ecolelamache.org/trevise/february_2018.html">
                  <a:extLst>
                    <a:ext uri="{A12FA001-AC4F-418D-AE19-62706E023703}">
                      <ahyp:hlinkClr xmlns:ahyp="http://schemas.microsoft.com/office/drawing/2018/hyperlinkcolor" val="tx"/>
                    </a:ext>
                  </a:extLst>
                </a:hlinkClick>
              </a:rPr>
              <a:t>This Photo</a:t>
            </a:r>
            <a:r>
              <a:rPr kumimoji="0" lang="en-US" sz="700" b="0" i="0" u="none" strike="noStrike" kern="1200" cap="none" spc="0" normalizeH="0" baseline="0" noProof="0">
                <a:ln>
                  <a:noFill/>
                </a:ln>
                <a:solidFill>
                  <a:srgbClr val="FFFFFF"/>
                </a:solidFill>
                <a:effectLst/>
                <a:uLnTx/>
                <a:uFillTx/>
              </a:rPr>
              <a:t> by Unknown Author is licensed under </a:t>
            </a:r>
            <a:r>
              <a:rPr kumimoji="0" lang="en-US" sz="700" b="0" i="0" u="none" strike="noStrike" kern="1200" cap="none" spc="0" normalizeH="0" baseline="0" noProof="0">
                <a:ln>
                  <a:noFill/>
                </a:ln>
                <a:solidFill>
                  <a:srgbClr val="FFFFFF"/>
                </a:solidFill>
                <a:effectLst/>
                <a:uLnTx/>
                <a:uFillTx/>
                <a:hlinkClick r:id="rId6" tooltip="https://creativecommons.org/licenses/by-sa/3.0/">
                  <a:extLst>
                    <a:ext uri="{A12FA001-AC4F-418D-AE19-62706E023703}">
                      <ahyp:hlinkClr xmlns:ahyp="http://schemas.microsoft.com/office/drawing/2018/hyperlinkcolor" val="tx"/>
                    </a:ext>
                  </a:extLst>
                </a:hlinkClick>
              </a:rPr>
              <a:t>CC BY-SA</a:t>
            </a:r>
            <a:endParaRPr kumimoji="0" lang="en-US" sz="700" b="0" i="0" u="none" strike="noStrike" kern="1200" cap="none" spc="0" normalizeH="0" baseline="0" noProof="0">
              <a:ln>
                <a:noFill/>
              </a:ln>
              <a:solidFill>
                <a:srgbClr val="FFFFFF"/>
              </a:solidFill>
              <a:effectLst/>
              <a:uLnTx/>
              <a:uFillTx/>
            </a:endParaRPr>
          </a:p>
        </p:txBody>
      </p:sp>
      <p:pic>
        <p:nvPicPr>
          <p:cNvPr id="8" name="Picture 7" descr="OSPI Logo">
            <a:extLst>
              <a:ext uri="{FF2B5EF4-FFF2-40B4-BE49-F238E27FC236}">
                <a16:creationId xmlns:a16="http://schemas.microsoft.com/office/drawing/2014/main" id="{AC4B790C-1188-4E55-BAC6-6E0B36323AEE}"/>
              </a:ext>
            </a:extLst>
          </p:cNvPr>
          <p:cNvPicPr>
            <a:picLocks noChangeAspect="1"/>
          </p:cNvPicPr>
          <p:nvPr/>
        </p:nvPicPr>
        <p:blipFill>
          <a:blip r:embed="rId7"/>
          <a:stretch>
            <a:fillRect/>
          </a:stretch>
        </p:blipFill>
        <p:spPr>
          <a:xfrm>
            <a:off x="245533" y="5419032"/>
            <a:ext cx="3248025" cy="857250"/>
          </a:xfrm>
          <a:prstGeom prst="rect">
            <a:avLst/>
          </a:prstGeom>
        </p:spPr>
      </p:pic>
    </p:spTree>
    <p:extLst>
      <p:ext uri="{BB962C8B-B14F-4D97-AF65-F5344CB8AC3E}">
        <p14:creationId xmlns:p14="http://schemas.microsoft.com/office/powerpoint/2010/main" val="225747682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FDAFC-8AED-4827-A74F-F53B3841C064}"/>
              </a:ext>
            </a:extLst>
          </p:cNvPr>
          <p:cNvSpPr>
            <a:spLocks noGrp="1"/>
          </p:cNvSpPr>
          <p:nvPr>
            <p:ph type="title"/>
          </p:nvPr>
        </p:nvSpPr>
        <p:spPr/>
        <p:txBody>
          <a:bodyPr>
            <a:normAutofit/>
          </a:bodyPr>
          <a:lstStyle/>
          <a:p>
            <a:r>
              <a:rPr lang="en-US">
                <a:latin typeface="Segoe UI" panose="020B0502040204020203" pitchFamily="34" charset="0"/>
                <a:ea typeface="Calibri" panose="020F0502020204030204" pitchFamily="34" charset="0"/>
              </a:rPr>
              <a:t>OSPI Attendance Guiding Principles</a:t>
            </a:r>
            <a:endParaRPr lang="en-US"/>
          </a:p>
        </p:txBody>
      </p:sp>
      <p:sp>
        <p:nvSpPr>
          <p:cNvPr id="3" name="Content Placeholder 2">
            <a:extLst>
              <a:ext uri="{FF2B5EF4-FFF2-40B4-BE49-F238E27FC236}">
                <a16:creationId xmlns:a16="http://schemas.microsoft.com/office/drawing/2014/main" id="{9CCEED55-7900-4238-A258-2446E2589EE4}"/>
              </a:ext>
            </a:extLst>
          </p:cNvPr>
          <p:cNvSpPr>
            <a:spLocks noGrp="1"/>
          </p:cNvSpPr>
          <p:nvPr>
            <p:ph idx="1"/>
          </p:nvPr>
        </p:nvSpPr>
        <p:spPr>
          <a:xfrm>
            <a:off x="838200" y="1602105"/>
            <a:ext cx="10515600" cy="4255861"/>
          </a:xfrm>
        </p:spPr>
        <p:txBody>
          <a:bodyPr anchor="ctr">
            <a:normAutofit lnSpcReduction="10000"/>
          </a:bodyPr>
          <a:lstStyle/>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Attendance and engagement are foundational to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student learning</a:t>
            </a:r>
            <a:endPar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Absences tells</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us when a student has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not</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accessed instruction, </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and therefore all absences matter</a:t>
            </a:r>
          </a:p>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Absences are a critical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early warning indicator </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that:</a:t>
            </a:r>
            <a:endPar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685800" marR="0" lvl="1"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can reflect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inequities</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 that are caused by or perpetuated by our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systems  </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or</a:t>
            </a:r>
            <a:endPar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685800" marR="0" lvl="1"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when a student and family might need more</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panose="020B0502040204020203" pitchFamily="34" charset="0"/>
              </a:rPr>
              <a:t> support</a:t>
            </a:r>
            <a:endPar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Times New Roman" panose="02020603050405020304" pitchFamily="18" charset="0"/>
              <a:cs typeface="Segoe UI"/>
            </a:endParaRPr>
          </a:p>
          <a:p>
            <a:pPr marL="228600" marR="0" lvl="0" indent="-228600" algn="l" defTabSz="914400" rtl="0" eaLnBrk="1" fontAlgn="auto" latinLnBrk="0" hangingPunct="1">
              <a:lnSpc>
                <a:spcPct val="120000"/>
              </a:lnSpc>
              <a:spcBef>
                <a:spcPts val="0"/>
              </a:spcBef>
              <a:spcAft>
                <a:spcPts val="0"/>
              </a:spcAft>
              <a:buClrTx/>
              <a:buSzPct val="85000"/>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We have an opportunity</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to</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get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curious </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about why students aren’t attending</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Students</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and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families</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are our best partners to understand the barriers to attendance</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The purpose of attendance and truancy interventions are to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reduce barriers </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to attendance and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support students to engage</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not to punish</a:t>
            </a:r>
          </a:p>
          <a:p>
            <a:pPr marL="228600" marR="0" lvl="0" indent="-228600" algn="l" defTabSz="914400" rtl="0" eaLnBrk="1" fontAlgn="auto" latinLnBrk="0" hangingPunct="1">
              <a:lnSpc>
                <a:spcPct val="1200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Schools and districts have lots of opportunity for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prevention</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and </a:t>
            </a:r>
            <a:r>
              <a:rPr kumimoji="0" lang="en-US" sz="2000" b="1"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intervention</a:t>
            </a:r>
            <a:r>
              <a:rPr kumimoji="0" lang="en-US" sz="2000" b="0" i="0" u="none" strike="noStrike" kern="1200" cap="none" spc="0" normalizeH="0" baseline="0" noProof="0" dirty="0">
                <a:ln>
                  <a:noFill/>
                </a:ln>
                <a:solidFill>
                  <a:srgbClr val="40403D"/>
                </a:solidFill>
                <a:effectLst/>
                <a:uLnTx/>
                <a:uFillTx/>
                <a:latin typeface="Segoe UI" panose="020B0502040204020203" pitchFamily="34" charset="0"/>
                <a:ea typeface="+mn-ea"/>
                <a:cs typeface="Segoe UI" panose="020B0502040204020203" pitchFamily="34" charset="0"/>
              </a:rPr>
              <a:t> before involving the Court</a:t>
            </a:r>
          </a:p>
          <a:p>
            <a:pPr>
              <a:spcBef>
                <a:spcPts val="0"/>
              </a:spcBef>
              <a:tabLst>
                <a:tab pos="457200" algn="l"/>
              </a:tabLst>
            </a:pPr>
            <a:endParaRPr lang="en-US"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descr="OSPI Student Engagement &amp; Support Division Whole Child Supports Logo ">
            <a:extLst>
              <a:ext uri="{FF2B5EF4-FFF2-40B4-BE49-F238E27FC236}">
                <a16:creationId xmlns:a16="http://schemas.microsoft.com/office/drawing/2014/main" id="{81E4C248-EAA1-3F73-B178-A549A6D882BC}"/>
              </a:ext>
            </a:extLst>
          </p:cNvPr>
          <p:cNvPicPr>
            <a:picLocks noChangeAspect="1"/>
          </p:cNvPicPr>
          <p:nvPr/>
        </p:nvPicPr>
        <p:blipFill>
          <a:blip r:embed="rId3"/>
          <a:stretch>
            <a:fillRect/>
          </a:stretch>
        </p:blipFill>
        <p:spPr>
          <a:xfrm>
            <a:off x="9913387" y="0"/>
            <a:ext cx="2078916" cy="2005758"/>
          </a:xfrm>
          <a:prstGeom prst="rect">
            <a:avLst/>
          </a:prstGeom>
        </p:spPr>
      </p:pic>
    </p:spTree>
    <p:extLst>
      <p:ext uri="{BB962C8B-B14F-4D97-AF65-F5344CB8AC3E}">
        <p14:creationId xmlns:p14="http://schemas.microsoft.com/office/powerpoint/2010/main" val="155343603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OSPI Logo">
            <a:extLst>
              <a:ext uri="{FF2B5EF4-FFF2-40B4-BE49-F238E27FC236}">
                <a16:creationId xmlns:a16="http://schemas.microsoft.com/office/drawing/2014/main" id="{11AB0C14-8592-CA1D-7D60-5479BEA36BD2}"/>
              </a:ext>
            </a:extLst>
          </p:cNvPr>
          <p:cNvPicPr>
            <a:picLocks noChangeAspect="1"/>
          </p:cNvPicPr>
          <p:nvPr/>
        </p:nvPicPr>
        <p:blipFill>
          <a:blip r:embed="rId2"/>
          <a:stretch>
            <a:fillRect/>
          </a:stretch>
        </p:blipFill>
        <p:spPr>
          <a:xfrm>
            <a:off x="467147" y="5857729"/>
            <a:ext cx="3248025" cy="857250"/>
          </a:xfrm>
          <a:prstGeom prst="rect">
            <a:avLst/>
          </a:prstGeom>
        </p:spPr>
      </p:pic>
      <p:sp>
        <p:nvSpPr>
          <p:cNvPr id="4" name="Rectangle: Rounded Corners 3" descr="Students and families are critical contributors to this knowledge. ">
            <a:extLst>
              <a:ext uri="{FF2B5EF4-FFF2-40B4-BE49-F238E27FC236}">
                <a16:creationId xmlns:a16="http://schemas.microsoft.com/office/drawing/2014/main" id="{96E094A8-2077-69E8-EDB9-74385846C112}"/>
              </a:ext>
            </a:extLst>
          </p:cNvPr>
          <p:cNvSpPr/>
          <p:nvPr/>
        </p:nvSpPr>
        <p:spPr>
          <a:xfrm>
            <a:off x="838199" y="4952010"/>
            <a:ext cx="10716491" cy="914400"/>
          </a:xfrm>
          <a:prstGeom prst="roundRect">
            <a:avLst/>
          </a:prstGeom>
          <a:solidFill>
            <a:srgbClr val="FBC639"/>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sp>
        <p:nvSpPr>
          <p:cNvPr id="2" name="Title 1">
            <a:extLst>
              <a:ext uri="{FF2B5EF4-FFF2-40B4-BE49-F238E27FC236}">
                <a16:creationId xmlns:a16="http://schemas.microsoft.com/office/drawing/2014/main" id="{EA41EE7A-8019-7FD4-1112-2910789FA3A9}"/>
              </a:ext>
            </a:extLst>
          </p:cNvPr>
          <p:cNvSpPr>
            <a:spLocks noGrp="1"/>
          </p:cNvSpPr>
          <p:nvPr>
            <p:ph type="title"/>
          </p:nvPr>
        </p:nvSpPr>
        <p:spPr/>
        <p:txBody>
          <a:bodyPr/>
          <a:lstStyle/>
          <a:p>
            <a:r>
              <a:rPr lang="en-US"/>
              <a:t>Team Data Literacy Capacity</a:t>
            </a:r>
          </a:p>
        </p:txBody>
      </p:sp>
      <p:sp>
        <p:nvSpPr>
          <p:cNvPr id="3" name="Content Placeholder 2">
            <a:extLst>
              <a:ext uri="{FF2B5EF4-FFF2-40B4-BE49-F238E27FC236}">
                <a16:creationId xmlns:a16="http://schemas.microsoft.com/office/drawing/2014/main" id="{3C7710AA-A0AC-59A0-F7D0-63C37DBD1E81}"/>
              </a:ext>
            </a:extLst>
          </p:cNvPr>
          <p:cNvSpPr>
            <a:spLocks noGrp="1"/>
          </p:cNvSpPr>
          <p:nvPr>
            <p:ph idx="1"/>
          </p:nvPr>
        </p:nvSpPr>
        <p:spPr>
          <a:xfrm>
            <a:off x="838199" y="1690668"/>
            <a:ext cx="10515600" cy="3190110"/>
          </a:xfrm>
        </p:spPr>
        <p:txBody>
          <a:bodyPr vert="horz" lIns="91440" tIns="45720" rIns="91440" bIns="45720" rtlCol="0" anchor="t">
            <a:normAutofit/>
          </a:bodyPr>
          <a:lstStyle/>
          <a:p>
            <a:pPr>
              <a:lnSpc>
                <a:spcPct val="100000"/>
              </a:lnSpc>
              <a:spcBef>
                <a:spcPts val="600"/>
              </a:spcBef>
              <a:spcAft>
                <a:spcPts val="600"/>
              </a:spcAft>
            </a:pPr>
            <a:r>
              <a:rPr lang="en-US" dirty="0">
                <a:latin typeface="+mj-lt"/>
                <a:cs typeface="Arial"/>
              </a:rPr>
              <a:t>What other data sources (besides attendance) can help you answer these questions?</a:t>
            </a:r>
          </a:p>
          <a:p>
            <a:pPr lvl="1">
              <a:spcBef>
                <a:spcPts val="600"/>
              </a:spcBef>
            </a:pPr>
            <a:r>
              <a:rPr lang="en-US" dirty="0">
                <a:latin typeface="+mj-lt"/>
                <a:cs typeface="Arial"/>
              </a:rPr>
              <a:t>Qualitative data (empathy interviews, student voice, focus groups, surveys, etc.)</a:t>
            </a:r>
          </a:p>
          <a:p>
            <a:pPr lvl="1"/>
            <a:r>
              <a:rPr lang="en-US" dirty="0">
                <a:latin typeface="+mj-lt"/>
                <a:cs typeface="Arial"/>
              </a:rPr>
              <a:t>Screening data (SEB, Academic, Attendance, Incident)</a:t>
            </a:r>
            <a:endParaRPr lang="en-US" dirty="0">
              <a:latin typeface="+mj-lt"/>
              <a:cs typeface="Segoe UI"/>
            </a:endParaRPr>
          </a:p>
          <a:p>
            <a:pPr lvl="1"/>
            <a:r>
              <a:rPr lang="en-US" dirty="0">
                <a:latin typeface="+mj-lt"/>
                <a:cs typeface="Arial"/>
              </a:rPr>
              <a:t>Health, safety data, transportation Data</a:t>
            </a:r>
          </a:p>
          <a:p>
            <a:pPr lvl="1"/>
            <a:r>
              <a:rPr lang="en-US" dirty="0">
                <a:latin typeface="+mj-lt"/>
                <a:cs typeface="Arial"/>
              </a:rPr>
              <a:t>Systems/practices fidelity data (PBIS, Attendance, Shape)</a:t>
            </a:r>
          </a:p>
          <a:p>
            <a:pPr lvl="1"/>
            <a:endParaRPr lang="en-US" sz="2800" dirty="0">
              <a:latin typeface="+mj-lt"/>
              <a:cs typeface="Arial"/>
            </a:endParaRPr>
          </a:p>
        </p:txBody>
      </p:sp>
      <p:pic>
        <p:nvPicPr>
          <p:cNvPr id="5" name="Picture 4" descr="Diagram&#10;&#10;Description automatically generated">
            <a:extLst>
              <a:ext uri="{FF2B5EF4-FFF2-40B4-BE49-F238E27FC236}">
                <a16:creationId xmlns:a16="http://schemas.microsoft.com/office/drawing/2014/main" id="{AB9EA42F-065B-DADF-F8CD-FE4559107B44}"/>
              </a:ext>
            </a:extLst>
          </p:cNvPr>
          <p:cNvPicPr>
            <a:picLocks noChangeAspect="1"/>
          </p:cNvPicPr>
          <p:nvPr/>
        </p:nvPicPr>
        <p:blipFill rotWithShape="1">
          <a:blip r:embed="rId3">
            <a:extLst>
              <a:ext uri="{28A0092B-C50C-407E-A947-70E740481C1C}">
                <a14:useLocalDpi xmlns:a14="http://schemas.microsoft.com/office/drawing/2010/main" val="0"/>
              </a:ext>
            </a:extLst>
          </a:blip>
          <a:srcRect l="12366" t="53630" r="55196" b="24824"/>
          <a:stretch/>
        </p:blipFill>
        <p:spPr>
          <a:xfrm>
            <a:off x="9012869" y="291074"/>
            <a:ext cx="2943290" cy="1275236"/>
          </a:xfrm>
          <a:prstGeom prst="rect">
            <a:avLst/>
          </a:prstGeom>
          <a:noFill/>
          <a:ln w="57150">
            <a:solidFill>
              <a:schemeClr val="accent5"/>
            </a:solidFill>
          </a:ln>
        </p:spPr>
      </p:pic>
      <p:sp>
        <p:nvSpPr>
          <p:cNvPr id="6" name="TextBox 5">
            <a:extLst>
              <a:ext uri="{FF2B5EF4-FFF2-40B4-BE49-F238E27FC236}">
                <a16:creationId xmlns:a16="http://schemas.microsoft.com/office/drawing/2014/main" id="{A14D1847-F856-E4E9-C797-9850DAD87865}"/>
              </a:ext>
            </a:extLst>
          </p:cNvPr>
          <p:cNvSpPr txBox="1"/>
          <p:nvPr/>
        </p:nvSpPr>
        <p:spPr>
          <a:xfrm>
            <a:off x="926275" y="5147600"/>
            <a:ext cx="10628415" cy="52322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Aptos Display" panose="02110004020202020204"/>
                <a:ea typeface="+mn-ea"/>
                <a:cs typeface="Arial"/>
              </a:rPr>
              <a:t>Students and families are critical contributors to this knowledge</a:t>
            </a:r>
            <a:endParaRPr kumimoji="0" lang="en-US" sz="2800" b="0" i="0" u="none" strike="noStrike" kern="1200" cap="none" spc="0" normalizeH="0" baseline="0" noProof="0" dirty="0">
              <a:ln>
                <a:noFill/>
              </a:ln>
              <a:solidFill>
                <a:prstClr val="black"/>
              </a:solidFill>
              <a:effectLst/>
              <a:uLnTx/>
              <a:uFillTx/>
              <a:latin typeface="Aptos Display" panose="02110004020202020204"/>
              <a:ea typeface="+mn-ea"/>
              <a:cs typeface="+mn-cs"/>
            </a:endParaRPr>
          </a:p>
        </p:txBody>
      </p:sp>
    </p:spTree>
    <p:extLst>
      <p:ext uri="{BB962C8B-B14F-4D97-AF65-F5344CB8AC3E}">
        <p14:creationId xmlns:p14="http://schemas.microsoft.com/office/powerpoint/2010/main" val="372786956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201"/>
        <p:cNvGrpSpPr/>
        <p:nvPr/>
      </p:nvGrpSpPr>
      <p:grpSpPr>
        <a:xfrm>
          <a:off x="0" y="0"/>
          <a:ext cx="0" cy="0"/>
          <a:chOff x="0" y="0"/>
          <a:chExt cx="0" cy="0"/>
        </a:xfrm>
      </p:grpSpPr>
      <p:sp>
        <p:nvSpPr>
          <p:cNvPr id="202" name="Google Shape;202;p3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p>
            <a:pPr marL="0" lvl="0" indent="0" algn="l" rtl="0">
              <a:lnSpc>
                <a:spcPct val="90000"/>
              </a:lnSpc>
              <a:spcBef>
                <a:spcPts val="0"/>
              </a:spcBef>
              <a:spcAft>
                <a:spcPts val="0"/>
              </a:spcAft>
              <a:buClr>
                <a:schemeClr val="dk1"/>
              </a:buClr>
              <a:buSzPts val="4400"/>
              <a:buFont typeface="Quattrocento Sans"/>
              <a:buNone/>
            </a:pPr>
            <a:r>
              <a:rPr lang="en-US" dirty="0">
                <a:latin typeface="Segoe UI" panose="020B0502040204020203" pitchFamily="34" charset="0"/>
                <a:cs typeface="Segoe UI" panose="020B0502040204020203" pitchFamily="34" charset="0"/>
              </a:rPr>
              <a:t>Tier 1 Attendance Data – Prevention </a:t>
            </a:r>
            <a:endParaRPr dirty="0">
              <a:latin typeface="Segoe UI" panose="020B0502040204020203" pitchFamily="34" charset="0"/>
              <a:cs typeface="Segoe UI" panose="020B0502040204020203" pitchFamily="34" charset="0"/>
            </a:endParaRPr>
          </a:p>
        </p:txBody>
      </p:sp>
      <p:sp>
        <p:nvSpPr>
          <p:cNvPr id="203" name="Google Shape;203;p31"/>
          <p:cNvSpPr txBox="1">
            <a:spLocks noGrp="1"/>
          </p:cNvSpPr>
          <p:nvPr>
            <p:ph type="body" idx="1"/>
          </p:nvPr>
        </p:nvSpPr>
        <p:spPr>
          <a:xfrm>
            <a:off x="317205" y="2265757"/>
            <a:ext cx="3614058" cy="2828757"/>
          </a:xfrm>
          <a:prstGeom prst="rect">
            <a:avLst/>
          </a:prstGeom>
          <a:noFill/>
          <a:ln>
            <a:noFill/>
          </a:ln>
        </p:spPr>
        <p:txBody>
          <a:bodyPr spcFirstLastPara="1" wrap="square" lIns="91425" tIns="45700" rIns="91425" bIns="45700" anchor="t" anchorCtr="0">
            <a:normAutofit/>
          </a:bodyPr>
          <a:lstStyle/>
          <a:p>
            <a:pPr marL="0" lvl="0" indent="0" algn="l" rtl="0">
              <a:lnSpc>
                <a:spcPct val="90000"/>
              </a:lnSpc>
              <a:spcBef>
                <a:spcPts val="0"/>
              </a:spcBef>
              <a:spcAft>
                <a:spcPts val="0"/>
              </a:spcAft>
              <a:buSzPts val="1800"/>
              <a:buNone/>
            </a:pPr>
            <a:r>
              <a:rPr lang="en-US" sz="2400" dirty="0">
                <a:latin typeface="Segoe UI" panose="020B0502040204020203" pitchFamily="34" charset="0"/>
                <a:cs typeface="Segoe UI" panose="020B0502040204020203" pitchFamily="34" charset="0"/>
              </a:rPr>
              <a:t>PBIS/Attendance Teams</a:t>
            </a:r>
            <a:endParaRPr sz="2400" dirty="0">
              <a:latin typeface="Segoe UI" panose="020B0502040204020203" pitchFamily="34" charset="0"/>
              <a:cs typeface="Segoe UI" panose="020B0502040204020203" pitchFamily="34" charset="0"/>
            </a:endParaRPr>
          </a:p>
          <a:p>
            <a:pPr marL="228600" indent="-266700">
              <a:buSzPts val="2400"/>
            </a:pPr>
            <a:r>
              <a:rPr lang="en-US" sz="2400" dirty="0">
                <a:latin typeface="Segoe UI" panose="020B0502040204020203" pitchFamily="34" charset="0"/>
                <a:cs typeface="Segoe UI" panose="020B0502040204020203" pitchFamily="34" charset="0"/>
              </a:rPr>
              <a:t>Big 3 - Who, When, Why </a:t>
            </a:r>
            <a:endParaRPr sz="2400" dirty="0">
              <a:latin typeface="Segoe UI" panose="020B0502040204020203" pitchFamily="34" charset="0"/>
              <a:cs typeface="Segoe UI" panose="020B0502040204020203" pitchFamily="34" charset="0"/>
            </a:endParaRPr>
          </a:p>
          <a:p>
            <a:pPr marL="228600" indent="-266700">
              <a:buSzPts val="2400"/>
            </a:pPr>
            <a:r>
              <a:rPr lang="en-US" sz="2400" dirty="0">
                <a:latin typeface="Segoe UI" panose="020B0502040204020203" pitchFamily="34" charset="0"/>
                <a:cs typeface="Segoe UI" panose="020B0502040204020203" pitchFamily="34" charset="0"/>
              </a:rPr>
              <a:t>Precision Problem Solving</a:t>
            </a:r>
            <a:endParaRPr sz="2400" dirty="0">
              <a:latin typeface="Segoe UI" panose="020B0502040204020203" pitchFamily="34" charset="0"/>
              <a:cs typeface="Segoe UI" panose="020B0502040204020203" pitchFamily="34" charset="0"/>
            </a:endParaRPr>
          </a:p>
        </p:txBody>
      </p:sp>
      <p:pic>
        <p:nvPicPr>
          <p:cNvPr id="207" name="Google Shape;207;p31" descr="A graph with blue bars&#10;&#10;Description automatically generated"/>
          <p:cNvPicPr preferRelativeResize="0"/>
          <p:nvPr/>
        </p:nvPicPr>
        <p:blipFill rotWithShape="1">
          <a:blip r:embed="rId3">
            <a:alphaModFix/>
          </a:blip>
          <a:srcRect/>
          <a:stretch/>
        </p:blipFill>
        <p:spPr>
          <a:xfrm>
            <a:off x="3722077" y="1356799"/>
            <a:ext cx="8310089" cy="5136076"/>
          </a:xfrm>
          <a:prstGeom prst="rect">
            <a:avLst/>
          </a:prstGeom>
          <a:noFill/>
          <a:ln w="9525" cap="flat" cmpd="sng">
            <a:solidFill>
              <a:schemeClr val="dk1"/>
            </a:solidFill>
            <a:prstDash val="solid"/>
            <a:round/>
            <a:headEnd type="none" w="sm" len="sm"/>
            <a:tailEnd type="none" w="sm" len="sm"/>
          </a:ln>
        </p:spPr>
      </p:pic>
      <p:pic>
        <p:nvPicPr>
          <p:cNvPr id="208" name="Google Shape;208;p31" descr="A graph of blue bars&#10;&#10;Description automatically generated"/>
          <p:cNvPicPr preferRelativeResize="0"/>
          <p:nvPr/>
        </p:nvPicPr>
        <p:blipFill rotWithShape="1">
          <a:blip r:embed="rId4">
            <a:alphaModFix/>
          </a:blip>
          <a:srcRect/>
          <a:stretch/>
        </p:blipFill>
        <p:spPr>
          <a:xfrm>
            <a:off x="3722078" y="1379507"/>
            <a:ext cx="8310088" cy="4731361"/>
          </a:xfrm>
          <a:prstGeom prst="rect">
            <a:avLst/>
          </a:prstGeom>
          <a:noFill/>
          <a:ln w="9525" cap="flat" cmpd="sng">
            <a:solidFill>
              <a:schemeClr val="dk1"/>
            </a:solidFill>
            <a:prstDash val="solid"/>
            <a:round/>
            <a:headEnd type="none" w="sm" len="sm"/>
            <a:tailEnd type="none" w="sm" len="sm"/>
          </a:ln>
        </p:spPr>
      </p:pic>
      <p:pic>
        <p:nvPicPr>
          <p:cNvPr id="206" name="Google Shape;206;p31" descr="A graph of blue bars&#10;&#10;Description automatically generated"/>
          <p:cNvPicPr preferRelativeResize="0"/>
          <p:nvPr/>
        </p:nvPicPr>
        <p:blipFill rotWithShape="1">
          <a:blip r:embed="rId5">
            <a:alphaModFix/>
          </a:blip>
          <a:srcRect/>
          <a:stretch/>
        </p:blipFill>
        <p:spPr>
          <a:xfrm>
            <a:off x="3722076" y="1356799"/>
            <a:ext cx="8310088" cy="5136076"/>
          </a:xfrm>
          <a:prstGeom prst="rect">
            <a:avLst/>
          </a:prstGeom>
          <a:noFill/>
          <a:ln w="9525" cap="flat" cmpd="sng">
            <a:solidFill>
              <a:schemeClr val="dk1"/>
            </a:solidFill>
            <a:prstDash val="solid"/>
            <a:round/>
            <a:headEnd type="none" w="sm" len="sm"/>
            <a:tailEnd type="none" w="sm" len="sm"/>
          </a:ln>
        </p:spPr>
      </p:pic>
      <p:pic>
        <p:nvPicPr>
          <p:cNvPr id="205" name="Google Shape;205;p31" descr="A graph of blue rectangular bars&#10;&#10;Description automatically generated"/>
          <p:cNvPicPr preferRelativeResize="0"/>
          <p:nvPr/>
        </p:nvPicPr>
        <p:blipFill rotWithShape="1">
          <a:blip r:embed="rId6">
            <a:alphaModFix/>
          </a:blip>
          <a:srcRect/>
          <a:stretch/>
        </p:blipFill>
        <p:spPr>
          <a:xfrm>
            <a:off x="3722073" y="1372135"/>
            <a:ext cx="8310087" cy="5136076"/>
          </a:xfrm>
          <a:prstGeom prst="rect">
            <a:avLst/>
          </a:prstGeom>
          <a:noFill/>
          <a:ln w="9525" cap="flat" cmpd="sng">
            <a:solidFill>
              <a:schemeClr val="dk1"/>
            </a:solidFill>
            <a:prstDash val="solid"/>
            <a:round/>
            <a:headEnd type="none" w="sm" len="sm"/>
            <a:tailEnd type="none" w="sm" len="sm"/>
          </a:ln>
        </p:spPr>
      </p:pic>
      <p:pic>
        <p:nvPicPr>
          <p:cNvPr id="3" name="Picture 2" descr="Image of bar graph showing percent by middle school grade level and periods missed. ">
            <a:extLst>
              <a:ext uri="{FF2B5EF4-FFF2-40B4-BE49-F238E27FC236}">
                <a16:creationId xmlns:a16="http://schemas.microsoft.com/office/drawing/2014/main" id="{636AB50F-2FA3-E05F-0D2C-106672028FF1}"/>
              </a:ext>
            </a:extLst>
          </p:cNvPr>
          <p:cNvPicPr>
            <a:picLocks noChangeAspect="1"/>
          </p:cNvPicPr>
          <p:nvPr/>
        </p:nvPicPr>
        <p:blipFill>
          <a:blip r:embed="rId7"/>
          <a:stretch>
            <a:fillRect/>
          </a:stretch>
        </p:blipFill>
        <p:spPr>
          <a:xfrm>
            <a:off x="317205" y="5682243"/>
            <a:ext cx="3248025" cy="857250"/>
          </a:xfrm>
          <a:prstGeom prst="rect">
            <a:avLst/>
          </a:prstGeom>
        </p:spPr>
      </p:pic>
    </p:spTree>
    <p:extLst>
      <p:ext uri="{BB962C8B-B14F-4D97-AF65-F5344CB8AC3E}">
        <p14:creationId xmlns:p14="http://schemas.microsoft.com/office/powerpoint/2010/main" val="14051194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0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0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0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Diagram 6" descr="Data, prevention and barriers, and interventions. ">
            <a:extLst>
              <a:ext uri="{FF2B5EF4-FFF2-40B4-BE49-F238E27FC236}">
                <a16:creationId xmlns:a16="http://schemas.microsoft.com/office/drawing/2014/main" id="{6804054D-2427-F18E-992C-515940831C7D}"/>
              </a:ext>
            </a:extLst>
          </p:cNvPr>
          <p:cNvGraphicFramePr/>
          <p:nvPr>
            <p:extLst>
              <p:ext uri="{D42A27DB-BD31-4B8C-83A1-F6EECF244321}">
                <p14:modId xmlns:p14="http://schemas.microsoft.com/office/powerpoint/2010/main" val="1189039504"/>
              </p:ext>
            </p:extLst>
          </p:nvPr>
        </p:nvGraphicFramePr>
        <p:xfrm>
          <a:off x="2074460" y="968991"/>
          <a:ext cx="8543498" cy="4611604"/>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OSPI Logo">
            <a:extLst>
              <a:ext uri="{FF2B5EF4-FFF2-40B4-BE49-F238E27FC236}">
                <a16:creationId xmlns:a16="http://schemas.microsoft.com/office/drawing/2014/main" id="{B6E6E3E5-74F9-2C91-6AC4-A1F1801994FB}"/>
              </a:ext>
            </a:extLst>
          </p:cNvPr>
          <p:cNvPicPr>
            <a:picLocks noChangeAspect="1"/>
          </p:cNvPicPr>
          <p:nvPr/>
        </p:nvPicPr>
        <p:blipFill>
          <a:blip r:embed="rId8"/>
          <a:stretch>
            <a:fillRect/>
          </a:stretch>
        </p:blipFill>
        <p:spPr>
          <a:xfrm>
            <a:off x="305101" y="5743575"/>
            <a:ext cx="3248025" cy="857250"/>
          </a:xfrm>
          <a:prstGeom prst="rect">
            <a:avLst/>
          </a:prstGeom>
        </p:spPr>
      </p:pic>
      <p:sp>
        <p:nvSpPr>
          <p:cNvPr id="2" name="Title 1">
            <a:extLst>
              <a:ext uri="{FF2B5EF4-FFF2-40B4-BE49-F238E27FC236}">
                <a16:creationId xmlns:a16="http://schemas.microsoft.com/office/drawing/2014/main" id="{8BA6B37D-EC7C-D449-4EC1-C5F3CE6E2027}"/>
              </a:ext>
            </a:extLst>
          </p:cNvPr>
          <p:cNvSpPr>
            <a:spLocks noGrp="1"/>
          </p:cNvSpPr>
          <p:nvPr>
            <p:ph type="title"/>
          </p:nvPr>
        </p:nvSpPr>
        <p:spPr>
          <a:xfrm>
            <a:off x="831850" y="-2852737"/>
            <a:ext cx="10515600" cy="2852737"/>
          </a:xfrm>
        </p:spPr>
        <p:txBody>
          <a:bodyPr vert="horz" lIns="91440" tIns="45720" rIns="91440" bIns="45720" rtlCol="0" anchor="b">
            <a:normAutofit/>
          </a:bodyPr>
          <a:lstStyle/>
          <a:p>
            <a:r>
              <a:rPr lang="en-US" dirty="0"/>
              <a:t>Data, Prevention &amp; Barriers, Interventions</a:t>
            </a:r>
          </a:p>
        </p:txBody>
      </p:sp>
    </p:spTree>
    <p:extLst>
      <p:ext uri="{BB962C8B-B14F-4D97-AF65-F5344CB8AC3E}">
        <p14:creationId xmlns:p14="http://schemas.microsoft.com/office/powerpoint/2010/main" val="3318466114"/>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OSPI Logo">
            <a:extLst>
              <a:ext uri="{FF2B5EF4-FFF2-40B4-BE49-F238E27FC236}">
                <a16:creationId xmlns:a16="http://schemas.microsoft.com/office/drawing/2014/main" id="{2BF3F6C1-1B58-ACE8-98CC-2D83DE70B7C8}"/>
              </a:ext>
            </a:extLst>
          </p:cNvPr>
          <p:cNvPicPr>
            <a:picLocks noChangeAspect="1"/>
          </p:cNvPicPr>
          <p:nvPr/>
        </p:nvPicPr>
        <p:blipFill>
          <a:blip r:embed="rId3"/>
          <a:stretch>
            <a:fillRect/>
          </a:stretch>
        </p:blipFill>
        <p:spPr>
          <a:xfrm>
            <a:off x="60435" y="6000750"/>
            <a:ext cx="3248025" cy="857250"/>
          </a:xfrm>
          <a:prstGeom prst="rect">
            <a:avLst/>
          </a:prstGeom>
        </p:spPr>
      </p:pic>
      <p:pic>
        <p:nvPicPr>
          <p:cNvPr id="23" name="Picture 22" descr="Diagram&#10;&#10;Description automatically generated">
            <a:extLst>
              <a:ext uri="{FF2B5EF4-FFF2-40B4-BE49-F238E27FC236}">
                <a16:creationId xmlns:a16="http://schemas.microsoft.com/office/drawing/2014/main" id="{3F6EDCB6-921C-45D3-A613-05DE7B82B65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38732" y="308273"/>
            <a:ext cx="9073753" cy="5918718"/>
          </a:xfrm>
          <a:prstGeom prst="rect">
            <a:avLst/>
          </a:prstGeom>
        </p:spPr>
      </p:pic>
      <p:sp>
        <p:nvSpPr>
          <p:cNvPr id="2" name="Title 1">
            <a:extLst>
              <a:ext uri="{FF2B5EF4-FFF2-40B4-BE49-F238E27FC236}">
                <a16:creationId xmlns:a16="http://schemas.microsoft.com/office/drawing/2014/main" id="{D855B680-D2C8-BC52-5C63-4C36BDEF97F1}"/>
              </a:ext>
            </a:extLst>
          </p:cNvPr>
          <p:cNvSpPr>
            <a:spLocks noGrp="1"/>
          </p:cNvSpPr>
          <p:nvPr>
            <p:ph type="title"/>
          </p:nvPr>
        </p:nvSpPr>
        <p:spPr/>
        <p:txBody>
          <a:bodyPr>
            <a:normAutofit/>
          </a:bodyPr>
          <a:lstStyle/>
          <a:p>
            <a:r>
              <a:rPr lang="en-US" sz="2800" dirty="0">
                <a:solidFill>
                  <a:srgbClr val="FFFFFF"/>
                </a:solidFill>
              </a:rPr>
              <a:t>Washington MTSS</a:t>
            </a:r>
          </a:p>
        </p:txBody>
      </p:sp>
      <p:sp>
        <p:nvSpPr>
          <p:cNvPr id="3" name="TextBox 2">
            <a:extLst>
              <a:ext uri="{FF2B5EF4-FFF2-40B4-BE49-F238E27FC236}">
                <a16:creationId xmlns:a16="http://schemas.microsoft.com/office/drawing/2014/main" id="{1345D010-CE57-A772-069C-937F56BE0C2E}"/>
              </a:ext>
              <a:ext uri="{C183D7F6-B498-43B3-948B-1728B52AA6E4}">
                <adec:decorative xmlns:adec="http://schemas.microsoft.com/office/drawing/2017/decorative" val="1"/>
              </a:ext>
            </a:extLst>
          </p:cNvPr>
          <p:cNvSpPr txBox="1"/>
          <p:nvPr/>
        </p:nvSpPr>
        <p:spPr>
          <a:xfrm>
            <a:off x="301217" y="256490"/>
            <a:ext cx="11589565" cy="646331"/>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a:ln>
                <a:noFill/>
              </a:ln>
              <a:solidFill>
                <a:prstClr val="black"/>
              </a:solidFill>
              <a:effectLst/>
              <a:uLnTx/>
              <a:uFillTx/>
              <a:latin typeface="Segoe UI Semibold" panose="020B0702040204020203" pitchFamily="34" charset="0"/>
              <a:ea typeface="+mn-ea"/>
              <a:cs typeface="Segoe UI Semibold" panose="020B0702040204020203" pitchFamily="34" charset="0"/>
            </a:endParaRPr>
          </a:p>
        </p:txBody>
      </p:sp>
      <p:pic>
        <p:nvPicPr>
          <p:cNvPr id="7" name="Picture 7" descr="A grey rectangular object with blue edges&#10;&#10;Description automatically generated">
            <a:extLst>
              <a:ext uri="{FF2B5EF4-FFF2-40B4-BE49-F238E27FC236}">
                <a16:creationId xmlns:a16="http://schemas.microsoft.com/office/drawing/2014/main" id="{FB93C7A6-8013-EBDF-900E-1123ABF3BB03}"/>
              </a:ext>
            </a:extLst>
          </p:cNvPr>
          <p:cNvPicPr>
            <a:picLocks noChangeAspect="1"/>
          </p:cNvPicPr>
          <p:nvPr/>
        </p:nvPicPr>
        <p:blipFill>
          <a:blip r:embed="rId5"/>
          <a:stretch>
            <a:fillRect/>
          </a:stretch>
        </p:blipFill>
        <p:spPr>
          <a:xfrm>
            <a:off x="1662546" y="399921"/>
            <a:ext cx="8936181" cy="5739504"/>
          </a:xfrm>
          <a:prstGeom prst="rect">
            <a:avLst/>
          </a:prstGeom>
        </p:spPr>
      </p:pic>
      <p:pic>
        <p:nvPicPr>
          <p:cNvPr id="5" name="Picture 4" descr="Diagram&#10;&#10;Description automatically generated">
            <a:extLst>
              <a:ext uri="{FF2B5EF4-FFF2-40B4-BE49-F238E27FC236}">
                <a16:creationId xmlns:a16="http://schemas.microsoft.com/office/drawing/2014/main" id="{DDC5C7D0-13AB-FBFB-92FA-D51897463B94}"/>
              </a:ext>
            </a:extLst>
          </p:cNvPr>
          <p:cNvPicPr>
            <a:picLocks noChangeAspect="1"/>
          </p:cNvPicPr>
          <p:nvPr/>
        </p:nvPicPr>
        <p:blipFill rotWithShape="1">
          <a:blip r:embed="rId4">
            <a:extLst>
              <a:ext uri="{28A0092B-C50C-407E-A947-70E740481C1C}">
                <a14:useLocalDpi xmlns:a14="http://schemas.microsoft.com/office/drawing/2010/main" val="0"/>
              </a:ext>
            </a:extLst>
          </a:blip>
          <a:srcRect l="57862" t="53630" r="13975" b="23888"/>
          <a:stretch/>
        </p:blipFill>
        <p:spPr>
          <a:xfrm>
            <a:off x="6574469" y="3422200"/>
            <a:ext cx="2818651" cy="1469227"/>
          </a:xfrm>
          <a:prstGeom prst="rect">
            <a:avLst/>
          </a:prstGeom>
          <a:noFill/>
          <a:ln w="57150">
            <a:solidFill>
              <a:schemeClr val="accent5"/>
            </a:solidFill>
          </a:ln>
        </p:spPr>
      </p:pic>
    </p:spTree>
    <p:extLst>
      <p:ext uri="{BB962C8B-B14F-4D97-AF65-F5344CB8AC3E}">
        <p14:creationId xmlns:p14="http://schemas.microsoft.com/office/powerpoint/2010/main" val="3157753167"/>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2" name="Rectangle 21">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E7ECB13-94ED-533E-1324-C72EDC0F654D}"/>
              </a:ext>
            </a:extLst>
          </p:cNvPr>
          <p:cNvSpPr>
            <a:spLocks noGrp="1"/>
          </p:cNvSpPr>
          <p:nvPr>
            <p:ph type="title"/>
          </p:nvPr>
        </p:nvSpPr>
        <p:spPr>
          <a:xfrm>
            <a:off x="823442" y="921715"/>
            <a:ext cx="5163022" cy="2635993"/>
          </a:xfrm>
        </p:spPr>
        <p:txBody>
          <a:bodyPr vert="horz" lIns="91440" tIns="45720" rIns="91440" bIns="45720" rtlCol="0" anchor="b">
            <a:normAutofit/>
          </a:bodyPr>
          <a:lstStyle/>
          <a:p>
            <a:r>
              <a:rPr lang="en-US" sz="4800" kern="1200">
                <a:solidFill>
                  <a:schemeClr val="tx1"/>
                </a:solidFill>
                <a:latin typeface="+mj-lt"/>
                <a:ea typeface="+mj-ea"/>
                <a:cs typeface="+mj-cs"/>
              </a:rPr>
              <a:t>Guiding Question</a:t>
            </a:r>
          </a:p>
        </p:txBody>
      </p:sp>
      <p:sp>
        <p:nvSpPr>
          <p:cNvPr id="23" name="Rectangle 22">
            <a:extLst>
              <a:ext uri="{FF2B5EF4-FFF2-40B4-BE49-F238E27FC236}">
                <a16:creationId xmlns:a16="http://schemas.microsoft.com/office/drawing/2014/main" id="{BC05CA36-AD6A-4ABF-9A05-52E5A143D2B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0" y="4022214"/>
            <a:ext cx="12192000" cy="2835786"/>
          </a:xfrm>
          <a:prstGeom prst="rect">
            <a:avLst/>
          </a:prstGeom>
          <a:gradFill>
            <a:gsLst>
              <a:gs pos="0">
                <a:schemeClr val="accent1"/>
              </a:gs>
              <a:gs pos="78000">
                <a:srgbClr val="000000"/>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Rectangle 23">
            <a:extLst>
              <a:ext uri="{FF2B5EF4-FFF2-40B4-BE49-F238E27FC236}">
                <a16:creationId xmlns:a16="http://schemas.microsoft.com/office/drawing/2014/main" id="{D4331EE8-85A4-4588-8D9E-70E534D477D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4038600" y="4022220"/>
            <a:ext cx="8153398" cy="2835780"/>
          </a:xfrm>
          <a:prstGeom prst="rect">
            <a:avLst/>
          </a:prstGeom>
          <a:gradFill>
            <a:gsLst>
              <a:gs pos="0">
                <a:srgbClr val="000000">
                  <a:alpha val="63000"/>
                </a:srgbClr>
              </a:gs>
              <a:gs pos="100000">
                <a:schemeClr val="accent1">
                  <a:lumMod val="7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Rectangle 24">
            <a:extLst>
              <a:ext uri="{FF2B5EF4-FFF2-40B4-BE49-F238E27FC236}">
                <a16:creationId xmlns:a16="http://schemas.microsoft.com/office/drawing/2014/main" id="{49D6C862-61CC-4B46-8080-96583D653BA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4022219"/>
            <a:ext cx="12253472" cy="2835781"/>
          </a:xfrm>
          <a:prstGeom prst="rect">
            <a:avLst/>
          </a:prstGeom>
          <a:gradFill>
            <a:gsLst>
              <a:gs pos="39000">
                <a:schemeClr val="accent1">
                  <a:lumMod val="50000"/>
                  <a:alpha val="0"/>
                </a:schemeClr>
              </a:gs>
              <a:gs pos="100000">
                <a:srgbClr val="000000">
                  <a:alpha val="72000"/>
                </a:srgbClr>
              </a:gs>
            </a:gsLst>
            <a:lin ang="17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ext Placeholder 3">
            <a:extLst>
              <a:ext uri="{FF2B5EF4-FFF2-40B4-BE49-F238E27FC236}">
                <a16:creationId xmlns:a16="http://schemas.microsoft.com/office/drawing/2014/main" id="{581B3F26-3AD4-D9A2-C4F7-577C548DB070}"/>
              </a:ext>
            </a:extLst>
          </p:cNvPr>
          <p:cNvSpPr>
            <a:spLocks noGrp="1"/>
          </p:cNvSpPr>
          <p:nvPr>
            <p:ph type="body" idx="1"/>
          </p:nvPr>
        </p:nvSpPr>
        <p:spPr>
          <a:xfrm>
            <a:off x="823442" y="4541263"/>
            <a:ext cx="4662957" cy="1395022"/>
          </a:xfrm>
        </p:spPr>
        <p:txBody>
          <a:bodyPr vert="horz" lIns="91440" tIns="45720" rIns="91440" bIns="45720" rtlCol="0" anchor="t">
            <a:normAutofit/>
          </a:bodyPr>
          <a:lstStyle/>
          <a:p>
            <a:r>
              <a:rPr lang="en-US" sz="2200" kern="1200" dirty="0">
                <a:solidFill>
                  <a:srgbClr val="FFFFFF"/>
                </a:solidFill>
                <a:latin typeface="+mn-lt"/>
                <a:ea typeface="+mn-ea"/>
                <a:cs typeface="+mn-cs"/>
              </a:rPr>
              <a:t>Is this practice beloved or predatory?</a:t>
            </a:r>
          </a:p>
          <a:p>
            <a:r>
              <a:rPr lang="en-US" sz="2200" kern="1200" dirty="0">
                <a:solidFill>
                  <a:srgbClr val="FFFFFF"/>
                </a:solidFill>
                <a:latin typeface="+mn-lt"/>
                <a:ea typeface="+mn-ea"/>
                <a:cs typeface="+mn-cs"/>
              </a:rPr>
              <a:t>Does this practice maintain dignity, or does it shame?</a:t>
            </a:r>
          </a:p>
          <a:p>
            <a:endParaRPr lang="en-US" sz="2200" kern="1200" dirty="0">
              <a:solidFill>
                <a:srgbClr val="FFFFFF"/>
              </a:solidFill>
              <a:latin typeface="+mn-lt"/>
              <a:ea typeface="+mn-ea"/>
              <a:cs typeface="+mn-cs"/>
            </a:endParaRPr>
          </a:p>
        </p:txBody>
      </p:sp>
      <p:pic>
        <p:nvPicPr>
          <p:cNvPr id="7" name="Graphic 6" descr="Brain in head with solid fill">
            <a:extLst>
              <a:ext uri="{FF2B5EF4-FFF2-40B4-BE49-F238E27FC236}">
                <a16:creationId xmlns:a16="http://schemas.microsoft.com/office/drawing/2014/main" id="{277ED4DC-726C-A1E0-EF9C-E7B9E9A37E90}"/>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flipH="1">
            <a:off x="6573907" y="658489"/>
            <a:ext cx="5163022" cy="5163022"/>
          </a:xfrm>
          <a:prstGeom prst="rect">
            <a:avLst/>
          </a:prstGeom>
        </p:spPr>
      </p:pic>
      <p:sp>
        <p:nvSpPr>
          <p:cNvPr id="26" name="Rectangle 25">
            <a:extLst>
              <a:ext uri="{FF2B5EF4-FFF2-40B4-BE49-F238E27FC236}">
                <a16:creationId xmlns:a16="http://schemas.microsoft.com/office/drawing/2014/main" id="{E37EECFC-A684-4391-AE85-4CDAF5565F6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0" y="6400797"/>
            <a:ext cx="12191998" cy="457203"/>
          </a:xfrm>
          <a:prstGeom prst="rect">
            <a:avLst/>
          </a:prstGeom>
          <a:gradFill>
            <a:gsLst>
              <a:gs pos="0">
                <a:srgbClr val="000000">
                  <a:alpha val="43000"/>
                </a:srgbClr>
              </a:gs>
              <a:gs pos="79000">
                <a:schemeClr val="accent1">
                  <a:lumMod val="75000"/>
                  <a:alpha val="22000"/>
                </a:schemeClr>
              </a:gs>
            </a:gsLst>
            <a:lin ang="21594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36663655"/>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F5A5072-7B47-4D32-B52A-4EBBF590B8A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715DAF0-AE1B-46C9-8A6B-DB2AA05AB91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 y="-22693"/>
            <a:ext cx="12191999" cy="4374129"/>
          </a:xfrm>
          <a:prstGeom prst="rect">
            <a:avLst/>
          </a:prstGeom>
          <a:gradFill>
            <a:gsLst>
              <a:gs pos="0">
                <a:schemeClr val="accent1">
                  <a:lumMod val="75000"/>
                </a:schemeClr>
              </a:gs>
              <a:gs pos="100000">
                <a:srgbClr val="000000"/>
              </a:gs>
            </a:gsLst>
            <a:lin ang="15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016219D-510E-4184-9090-6D5578A87B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908719" y="-3931841"/>
            <a:ext cx="4374557" cy="12192000"/>
          </a:xfrm>
          <a:prstGeom prst="rect">
            <a:avLst/>
          </a:prstGeom>
          <a:gradFill>
            <a:gsLst>
              <a:gs pos="40000">
                <a:schemeClr val="accent1">
                  <a:alpha val="0"/>
                </a:schemeClr>
              </a:gs>
              <a:gs pos="100000">
                <a:schemeClr val="accent1">
                  <a:lumMod val="75000"/>
                  <a:alpha val="52000"/>
                </a:schemeClr>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FF4A713-7B75-4B21-90D7-5AB19547C7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4136696" y="-3703868"/>
            <a:ext cx="4374128" cy="11736479"/>
          </a:xfrm>
          <a:prstGeom prst="rect">
            <a:avLst/>
          </a:prstGeom>
          <a:gradFill>
            <a:gsLst>
              <a:gs pos="17000">
                <a:schemeClr val="accent1">
                  <a:alpha val="0"/>
                </a:schemeClr>
              </a:gs>
              <a:gs pos="100000">
                <a:srgbClr val="000000">
                  <a:alpha val="37000"/>
                </a:srgbClr>
              </a:gs>
            </a:gsLst>
            <a:lin ang="7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DC631C0B-6DA6-4E57-8231-CE32B3434A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 y="-22690"/>
            <a:ext cx="8542485" cy="4374126"/>
          </a:xfrm>
          <a:prstGeom prst="rect">
            <a:avLst/>
          </a:prstGeom>
          <a:gradFill>
            <a:gsLst>
              <a:gs pos="0">
                <a:schemeClr val="accent1">
                  <a:lumMod val="50000"/>
                  <a:alpha val="0"/>
                </a:schemeClr>
              </a:gs>
              <a:gs pos="100000">
                <a:srgbClr val="000000">
                  <a:alpha val="25000"/>
                </a:srgb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Shape 19">
            <a:extLst>
              <a:ext uri="{FF2B5EF4-FFF2-40B4-BE49-F238E27FC236}">
                <a16:creationId xmlns:a16="http://schemas.microsoft.com/office/drawing/2014/main" id="{C29501E6-A978-4A61-9689-9085AF97A53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2508972">
            <a:off x="5945431" y="-1032053"/>
            <a:ext cx="4990147" cy="4439131"/>
          </a:xfrm>
          <a:custGeom>
            <a:avLst/>
            <a:gdLst>
              <a:gd name="connsiteX0" fmla="*/ 4990147 w 4990147"/>
              <a:gd name="connsiteY0" fmla="*/ 2229378 h 4439131"/>
              <a:gd name="connsiteX1" fmla="*/ 917384 w 4990147"/>
              <a:gd name="connsiteY1" fmla="*/ 4439131 h 4439131"/>
              <a:gd name="connsiteX2" fmla="*/ 910814 w 4990147"/>
              <a:gd name="connsiteY2" fmla="*/ 4434219 h 4439131"/>
              <a:gd name="connsiteX3" fmla="*/ 0 w 4990147"/>
              <a:gd name="connsiteY3" fmla="*/ 2502877 h 4439131"/>
              <a:gd name="connsiteX4" fmla="*/ 2502877 w 4990147"/>
              <a:gd name="connsiteY4" fmla="*/ 0 h 4439131"/>
              <a:gd name="connsiteX5" fmla="*/ 4954904 w 4990147"/>
              <a:gd name="connsiteY5" fmla="*/ 1998460 h 44391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990147" h="4439131">
                <a:moveTo>
                  <a:pt x="4990147" y="2229378"/>
                </a:moveTo>
                <a:lnTo>
                  <a:pt x="917384" y="4439131"/>
                </a:lnTo>
                <a:lnTo>
                  <a:pt x="910814" y="4434219"/>
                </a:lnTo>
                <a:cubicBezTo>
                  <a:pt x="354557" y="3975154"/>
                  <a:pt x="0" y="3280421"/>
                  <a:pt x="0" y="2502877"/>
                </a:cubicBezTo>
                <a:cubicBezTo>
                  <a:pt x="0" y="1120576"/>
                  <a:pt x="1120576" y="0"/>
                  <a:pt x="2502877" y="0"/>
                </a:cubicBezTo>
                <a:cubicBezTo>
                  <a:pt x="3712390" y="0"/>
                  <a:pt x="4721520" y="857941"/>
                  <a:pt x="4954904" y="1998460"/>
                </a:cubicBezTo>
                <a:close/>
              </a:path>
            </a:pathLst>
          </a:custGeom>
          <a:gradFill>
            <a:gsLst>
              <a:gs pos="0">
                <a:schemeClr val="accent1">
                  <a:alpha val="22000"/>
                </a:schemeClr>
              </a:gs>
              <a:gs pos="87000">
                <a:schemeClr val="accent1">
                  <a:lumMod val="60000"/>
                  <a:lumOff val="40000"/>
                  <a:alpha val="2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4" name="Title 3">
            <a:extLst>
              <a:ext uri="{FF2B5EF4-FFF2-40B4-BE49-F238E27FC236}">
                <a16:creationId xmlns:a16="http://schemas.microsoft.com/office/drawing/2014/main" id="{76D22D7D-2998-7E26-CFE3-E2309D941F37}"/>
              </a:ext>
            </a:extLst>
          </p:cNvPr>
          <p:cNvSpPr>
            <a:spLocks noGrp="1"/>
          </p:cNvSpPr>
          <p:nvPr>
            <p:ph type="title"/>
          </p:nvPr>
        </p:nvSpPr>
        <p:spPr>
          <a:xfrm>
            <a:off x="1314824" y="735106"/>
            <a:ext cx="10053763" cy="2928470"/>
          </a:xfrm>
        </p:spPr>
        <p:txBody>
          <a:bodyPr vert="horz" lIns="91440" tIns="45720" rIns="91440" bIns="45720" rtlCol="0" anchor="b">
            <a:normAutofit/>
          </a:bodyPr>
          <a:lstStyle/>
          <a:p>
            <a:r>
              <a:rPr lang="en-US" sz="4800" kern="1200">
                <a:solidFill>
                  <a:srgbClr val="FFFFFF"/>
                </a:solidFill>
                <a:latin typeface="+mj-lt"/>
                <a:ea typeface="+mj-ea"/>
                <a:cs typeface="+mj-cs"/>
              </a:rPr>
              <a:t>Teaming Around Attendance</a:t>
            </a:r>
          </a:p>
        </p:txBody>
      </p:sp>
      <p:sp>
        <p:nvSpPr>
          <p:cNvPr id="5" name="Text Placeholder 4">
            <a:extLst>
              <a:ext uri="{FF2B5EF4-FFF2-40B4-BE49-F238E27FC236}">
                <a16:creationId xmlns:a16="http://schemas.microsoft.com/office/drawing/2014/main" id="{F69A1619-4C28-F256-FB3C-E3084497B6FF}"/>
              </a:ext>
            </a:extLst>
          </p:cNvPr>
          <p:cNvSpPr>
            <a:spLocks noGrp="1"/>
          </p:cNvSpPr>
          <p:nvPr>
            <p:ph type="body" idx="1"/>
          </p:nvPr>
        </p:nvSpPr>
        <p:spPr>
          <a:xfrm>
            <a:off x="1350682" y="4870824"/>
            <a:ext cx="10005951" cy="1458258"/>
          </a:xfrm>
        </p:spPr>
        <p:txBody>
          <a:bodyPr vert="horz" lIns="91440" tIns="45720" rIns="91440" bIns="45720" rtlCol="0" anchor="ctr">
            <a:normAutofit/>
          </a:bodyPr>
          <a:lstStyle/>
          <a:p>
            <a:endParaRPr lang="en-US" sz="2400" kern="1200">
              <a:solidFill>
                <a:schemeClr val="tx1"/>
              </a:solidFill>
              <a:latin typeface="+mn-lt"/>
              <a:ea typeface="+mn-ea"/>
              <a:cs typeface="+mn-cs"/>
            </a:endParaRPr>
          </a:p>
        </p:txBody>
      </p:sp>
    </p:spTree>
    <p:extLst>
      <p:ext uri="{BB962C8B-B14F-4D97-AF65-F5344CB8AC3E}">
        <p14:creationId xmlns:p14="http://schemas.microsoft.com/office/powerpoint/2010/main" val="313614238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chemeClr val="tx2"/>
                </a:solidFill>
              </a:rPr>
              <a:t>Teams</a:t>
            </a:r>
          </a:p>
        </p:txBody>
      </p:sp>
      <p:sp>
        <p:nvSpPr>
          <p:cNvPr id="3" name="Content Placeholder 2"/>
          <p:cNvSpPr>
            <a:spLocks noGrp="1"/>
          </p:cNvSpPr>
          <p:nvPr>
            <p:ph idx="1"/>
          </p:nvPr>
        </p:nvSpPr>
        <p:spPr>
          <a:xfrm>
            <a:off x="838199" y="1882775"/>
            <a:ext cx="9674629" cy="3927475"/>
          </a:xfrm>
        </p:spPr>
        <p:txBody>
          <a:bodyPr numCol="1">
            <a:normAutofit/>
          </a:bodyPr>
          <a:lstStyle/>
          <a:p>
            <a:r>
              <a:rPr lang="en-US" dirty="0"/>
              <a:t>Who could be on the team?</a:t>
            </a:r>
          </a:p>
          <a:p>
            <a:pPr lvl="1"/>
            <a:r>
              <a:rPr lang="en-US" dirty="0"/>
              <a:t>Principal/Assistant principal</a:t>
            </a:r>
          </a:p>
          <a:p>
            <a:pPr lvl="1"/>
            <a:r>
              <a:rPr lang="en-US" dirty="0"/>
              <a:t>Attendance clerk/front office</a:t>
            </a:r>
          </a:p>
          <a:p>
            <a:pPr lvl="1"/>
            <a:r>
              <a:rPr lang="en-US" dirty="0"/>
              <a:t>Counselor(s)</a:t>
            </a:r>
          </a:p>
          <a:p>
            <a:pPr lvl="1"/>
            <a:r>
              <a:rPr lang="en-US" dirty="0"/>
              <a:t>Nurse</a:t>
            </a:r>
          </a:p>
          <a:p>
            <a:pPr lvl="1"/>
            <a:r>
              <a:rPr lang="en-US" dirty="0"/>
              <a:t>School Psychologist</a:t>
            </a:r>
          </a:p>
          <a:p>
            <a:pPr lvl="1"/>
            <a:r>
              <a:rPr lang="en-US" dirty="0"/>
              <a:t>Parent</a:t>
            </a:r>
          </a:p>
          <a:p>
            <a:endParaRPr lang="en-US" dirty="0"/>
          </a:p>
          <a:p>
            <a:endParaRPr lang="en-US" dirty="0"/>
          </a:p>
          <a:p>
            <a:endParaRPr lang="en-US" dirty="0"/>
          </a:p>
          <a:p>
            <a:endParaRPr lang="en-US" dirty="0"/>
          </a:p>
          <a:p>
            <a:endParaRPr lang="en-US" dirty="0"/>
          </a:p>
          <a:p>
            <a:endParaRPr lang="en-US" dirty="0"/>
          </a:p>
          <a:p>
            <a:pPr lvl="1"/>
            <a:endParaRPr lang="en-US" dirty="0"/>
          </a:p>
          <a:p>
            <a:pPr lvl="1"/>
            <a:endParaRPr lang="en-US" dirty="0"/>
          </a:p>
          <a:p>
            <a:pPr lvl="1"/>
            <a:endParaRPr lang="en-US" dirty="0"/>
          </a:p>
          <a:p>
            <a:pPr lvl="1"/>
            <a:endParaRPr lang="en-US" dirty="0"/>
          </a:p>
          <a:p>
            <a:pPr lvl="1"/>
            <a:endParaRPr lang="en-US" dirty="0"/>
          </a:p>
        </p:txBody>
      </p:sp>
      <p:pic>
        <p:nvPicPr>
          <p:cNvPr id="6" name="Picture 5" descr="Picture of a group meeting around a tabl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532709" y="765868"/>
            <a:ext cx="3783107" cy="3244596"/>
          </a:xfrm>
          <a:prstGeom prst="rect">
            <a:avLst/>
          </a:prstGeom>
        </p:spPr>
      </p:pic>
    </p:spTree>
    <p:extLst>
      <p:ext uri="{BB962C8B-B14F-4D97-AF65-F5344CB8AC3E}">
        <p14:creationId xmlns:p14="http://schemas.microsoft.com/office/powerpoint/2010/main" val="114208982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136397" y="502020"/>
            <a:ext cx="5323715" cy="1642970"/>
          </a:xfrm>
        </p:spPr>
        <p:txBody>
          <a:bodyPr anchor="b">
            <a:normAutofit/>
          </a:bodyPr>
          <a:lstStyle/>
          <a:p>
            <a:r>
              <a:rPr lang="en-US" sz="4000" b="1"/>
              <a:t>Teams</a:t>
            </a:r>
          </a:p>
        </p:txBody>
      </p:sp>
      <p:sp>
        <p:nvSpPr>
          <p:cNvPr id="3" name="Content Placeholder 2"/>
          <p:cNvSpPr>
            <a:spLocks noGrp="1"/>
          </p:cNvSpPr>
          <p:nvPr>
            <p:ph idx="1"/>
          </p:nvPr>
        </p:nvSpPr>
        <p:spPr>
          <a:xfrm>
            <a:off x="1144923" y="2405894"/>
            <a:ext cx="5315189" cy="3535083"/>
          </a:xfrm>
        </p:spPr>
        <p:txBody>
          <a:bodyPr anchor="t">
            <a:normAutofit/>
          </a:bodyPr>
          <a:lstStyle/>
          <a:p>
            <a:pPr marL="285750" indent="-285750"/>
            <a:r>
              <a:rPr lang="en-US" sz="1900"/>
              <a:t>What does the team do?</a:t>
            </a:r>
          </a:p>
          <a:p>
            <a:pPr marL="285750" indent="-285750"/>
            <a:endParaRPr lang="en-US" sz="1900"/>
          </a:p>
          <a:p>
            <a:pPr marL="742950" lvl="1" indent="-285750"/>
            <a:r>
              <a:rPr lang="en-US" sz="1900"/>
              <a:t>Use qualitative/quantitative data </a:t>
            </a:r>
          </a:p>
          <a:p>
            <a:pPr marL="742950" lvl="1" indent="-285750"/>
            <a:r>
              <a:rPr lang="en-US" sz="1900"/>
              <a:t>Plan tier 1 activities</a:t>
            </a:r>
          </a:p>
          <a:p>
            <a:pPr marL="742950" lvl="1" indent="-285750"/>
            <a:r>
              <a:rPr lang="en-US" sz="1900"/>
              <a:t>Monitor student data weekly</a:t>
            </a:r>
          </a:p>
          <a:p>
            <a:pPr marL="742950" lvl="1" indent="-285750"/>
            <a:r>
              <a:rPr lang="en-US" sz="1900"/>
              <a:t>Coordinate interventions to support students that are chronically absent or at-risk</a:t>
            </a:r>
          </a:p>
          <a:p>
            <a:pPr marL="742950" lvl="1" indent="-285750"/>
            <a:r>
              <a:rPr lang="en-US" sz="1900"/>
              <a:t>Connect families and students to resources</a:t>
            </a:r>
          </a:p>
          <a:p>
            <a:pPr marL="742950" lvl="1" indent="-285750"/>
            <a:r>
              <a:rPr lang="en-US" sz="1900"/>
              <a:t>Monitor progress.</a:t>
            </a:r>
          </a:p>
        </p:txBody>
      </p:sp>
      <p:sp>
        <p:nvSpPr>
          <p:cNvPr id="11" name="Rectangle 10">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5" name="Rectangle 14">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Rectangle 16">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4" name="Picture 3" descr="Image of a team sitting at a table "/>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75967" y="1656831"/>
            <a:ext cx="4170530" cy="3576231"/>
          </a:xfrm>
          <a:prstGeom prst="rect">
            <a:avLst/>
          </a:prstGeom>
        </p:spPr>
      </p:pic>
    </p:spTree>
    <p:extLst>
      <p:ext uri="{BB962C8B-B14F-4D97-AF65-F5344CB8AC3E}">
        <p14:creationId xmlns:p14="http://schemas.microsoft.com/office/powerpoint/2010/main" val="3516503475"/>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05FD-6148-470A-AA05-36F1FAB08D66}"/>
              </a:ext>
            </a:extLst>
          </p:cNvPr>
          <p:cNvSpPr>
            <a:spLocks noGrp="1"/>
          </p:cNvSpPr>
          <p:nvPr>
            <p:ph type="title"/>
          </p:nvPr>
        </p:nvSpPr>
        <p:spPr/>
        <p:txBody>
          <a:bodyPr/>
          <a:lstStyle/>
          <a:p>
            <a:r>
              <a:rPr lang="en-US" dirty="0"/>
              <a:t>Teaming for Better Attendance</a:t>
            </a:r>
          </a:p>
        </p:txBody>
      </p:sp>
      <p:sp>
        <p:nvSpPr>
          <p:cNvPr id="3" name="Text Placeholder 2">
            <a:extLst>
              <a:ext uri="{FF2B5EF4-FFF2-40B4-BE49-F238E27FC236}">
                <a16:creationId xmlns:a16="http://schemas.microsoft.com/office/drawing/2014/main" id="{4790D437-1CD6-4150-9468-BA5F296A8519}"/>
              </a:ext>
            </a:extLst>
          </p:cNvPr>
          <p:cNvSpPr>
            <a:spLocks noGrp="1"/>
          </p:cNvSpPr>
          <p:nvPr>
            <p:ph idx="1"/>
          </p:nvPr>
        </p:nvSpPr>
        <p:spPr>
          <a:xfrm>
            <a:off x="741406" y="1918386"/>
            <a:ext cx="7092778" cy="4062322"/>
          </a:xfrm>
        </p:spPr>
        <p:txBody>
          <a:bodyPr vert="horz" lIns="91440" tIns="45720" rIns="91440" bIns="45720" rtlCol="0" anchor="t">
            <a:normAutofit/>
          </a:bodyPr>
          <a:lstStyle/>
          <a:p>
            <a:pPr marL="285750" lvl="1" indent="-285750" algn="ctr">
              <a:lnSpc>
                <a:spcPct val="120000"/>
              </a:lnSpc>
              <a:spcBef>
                <a:spcPts val="600"/>
              </a:spcBef>
              <a:buNone/>
            </a:pPr>
            <a:r>
              <a:rPr lang="en-US" sz="3200" b="1" dirty="0"/>
              <a:t>Team(s) Functions </a:t>
            </a:r>
            <a:endParaRPr lang="en-US" sz="2800" b="1" dirty="0"/>
          </a:p>
          <a:p>
            <a:pPr marL="342900" lvl="1" indent="-342900">
              <a:lnSpc>
                <a:spcPct val="108000"/>
              </a:lnSpc>
              <a:spcBef>
                <a:spcPts val="600"/>
              </a:spcBef>
            </a:pPr>
            <a:r>
              <a:rPr lang="en-US" dirty="0"/>
              <a:t>Analyze schoolwide and student group attendance trends </a:t>
            </a:r>
            <a:endParaRPr lang="en-US" dirty="0">
              <a:cs typeface="Segoe UI"/>
            </a:endParaRPr>
          </a:p>
          <a:p>
            <a:pPr marL="342900" lvl="1" indent="-342900">
              <a:lnSpc>
                <a:spcPct val="108000"/>
              </a:lnSpc>
              <a:spcBef>
                <a:spcPts val="0"/>
              </a:spcBef>
            </a:pPr>
            <a:r>
              <a:rPr lang="en-US" dirty="0">
                <a:ea typeface="+mn-lt"/>
                <a:cs typeface="+mn-lt"/>
              </a:rPr>
              <a:t>Organize an attendance continuum of support</a:t>
            </a:r>
          </a:p>
          <a:p>
            <a:pPr marL="800100" lvl="2" indent="-342900">
              <a:lnSpc>
                <a:spcPct val="108000"/>
              </a:lnSpc>
              <a:spcBef>
                <a:spcPts val="0"/>
              </a:spcBef>
            </a:pPr>
            <a:r>
              <a:rPr lang="en-US" sz="1800" dirty="0">
                <a:latin typeface="Segoe UI" panose="020B0502040204020203" pitchFamily="34" charset="0"/>
                <a:cs typeface="Segoe UI" panose="020B0502040204020203" pitchFamily="34" charset="0"/>
              </a:rPr>
              <a:t>Tier 1 - Establish universal prevention each month</a:t>
            </a:r>
          </a:p>
          <a:p>
            <a:pPr marL="800100" lvl="2" indent="-342900">
              <a:lnSpc>
                <a:spcPct val="108000"/>
              </a:lnSpc>
              <a:spcBef>
                <a:spcPts val="0"/>
              </a:spcBef>
            </a:pPr>
            <a:r>
              <a:rPr lang="en-US" sz="1800" dirty="0">
                <a:latin typeface="Segoe UI" panose="020B0502040204020203" pitchFamily="34" charset="0"/>
                <a:cs typeface="Segoe UI" panose="020B0502040204020203" pitchFamily="34" charset="0"/>
              </a:rPr>
              <a:t>Tier 2 - Define and Monitor Intervention Groups </a:t>
            </a:r>
          </a:p>
          <a:p>
            <a:pPr marL="800100" lvl="2" indent="-342900">
              <a:lnSpc>
                <a:spcPct val="108000"/>
              </a:lnSpc>
              <a:spcBef>
                <a:spcPts val="0"/>
              </a:spcBef>
            </a:pPr>
            <a:r>
              <a:rPr lang="en-US" sz="1800" dirty="0">
                <a:latin typeface="Segoe UI" panose="020B0502040204020203" pitchFamily="34" charset="0"/>
                <a:cs typeface="Segoe UI" panose="020B0502040204020203" pitchFamily="34" charset="0"/>
              </a:rPr>
              <a:t>Tier 3 - 1:1 Case Management</a:t>
            </a:r>
            <a:r>
              <a:rPr lang="en-US" dirty="0">
                <a:latin typeface="Segoe UI" panose="020B0502040204020203" pitchFamily="34" charset="0"/>
                <a:cs typeface="Segoe UI" panose="020B0502040204020203" pitchFamily="34" charset="0"/>
              </a:rPr>
              <a:t> </a:t>
            </a:r>
          </a:p>
          <a:p>
            <a:pPr marL="342900" lvl="3" indent="-342900">
              <a:lnSpc>
                <a:spcPct val="108000"/>
              </a:lnSpc>
              <a:spcBef>
                <a:spcPts val="0"/>
              </a:spcBef>
            </a:pPr>
            <a:r>
              <a:rPr lang="en-US" sz="2400" dirty="0">
                <a:ea typeface="+mn-lt"/>
                <a:cs typeface="+mn-lt"/>
              </a:rPr>
              <a:t>Leveraging student voice</a:t>
            </a:r>
          </a:p>
          <a:p>
            <a:pPr marL="914400" lvl="1" indent="-285750">
              <a:buAutoNum type="arabicPeriod"/>
            </a:pPr>
            <a:endParaRPr lang="en-US" dirty="0">
              <a:ea typeface="+mn-lt"/>
              <a:cs typeface="+mn-lt"/>
            </a:endParaRPr>
          </a:p>
          <a:p>
            <a:pPr marL="342900" lvl="1" indent="-342900"/>
            <a:endParaRPr lang="en-US" sz="2400" b="1" dirty="0">
              <a:cs typeface="Segoe UI"/>
            </a:endParaRPr>
          </a:p>
          <a:p>
            <a:pPr marL="342900" lvl="1" indent="-342900"/>
            <a:endParaRPr lang="en-US" dirty="0">
              <a:cs typeface="Segoe UI"/>
            </a:endParaRPr>
          </a:p>
        </p:txBody>
      </p:sp>
      <p:pic>
        <p:nvPicPr>
          <p:cNvPr id="4" name="Picture 3" descr="Diagram&#10;&#10;Description automatically generated">
            <a:extLst>
              <a:ext uri="{FF2B5EF4-FFF2-40B4-BE49-F238E27FC236}">
                <a16:creationId xmlns:a16="http://schemas.microsoft.com/office/drawing/2014/main" id="{FA8D87DC-184D-D062-028C-03B51224F641}"/>
              </a:ext>
            </a:extLst>
          </p:cNvPr>
          <p:cNvPicPr>
            <a:picLocks noChangeAspect="1"/>
          </p:cNvPicPr>
          <p:nvPr/>
        </p:nvPicPr>
        <p:blipFill rotWithShape="1">
          <a:blip r:embed="rId3">
            <a:extLst>
              <a:ext uri="{28A0092B-C50C-407E-A947-70E740481C1C}">
                <a14:useLocalDpi xmlns:a14="http://schemas.microsoft.com/office/drawing/2010/main" val="0"/>
              </a:ext>
            </a:extLst>
          </a:blip>
          <a:srcRect t="33489" r="62287" b="44262"/>
          <a:stretch/>
        </p:blipFill>
        <p:spPr>
          <a:xfrm>
            <a:off x="8724549" y="310422"/>
            <a:ext cx="3020158" cy="1164422"/>
          </a:xfrm>
          <a:prstGeom prst="rect">
            <a:avLst/>
          </a:prstGeom>
          <a:noFill/>
          <a:ln w="57150">
            <a:solidFill>
              <a:schemeClr val="accent5"/>
            </a:solidFill>
          </a:ln>
        </p:spPr>
      </p:pic>
      <p:sp>
        <p:nvSpPr>
          <p:cNvPr id="7" name="Rectangle: Rounded Corners 6">
            <a:extLst>
              <a:ext uri="{FF2B5EF4-FFF2-40B4-BE49-F238E27FC236}">
                <a16:creationId xmlns:a16="http://schemas.microsoft.com/office/drawing/2014/main" id="{BC8098B6-B82A-7B21-08F6-A632F879F9C4}"/>
              </a:ext>
            </a:extLst>
          </p:cNvPr>
          <p:cNvSpPr/>
          <p:nvPr/>
        </p:nvSpPr>
        <p:spPr>
          <a:xfrm>
            <a:off x="8051180" y="2009422"/>
            <a:ext cx="3792721" cy="39712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srgbClr val="F7F5EB"/>
                </a:solidFill>
                <a:effectLst/>
                <a:uLnTx/>
                <a:uFillTx/>
                <a:latin typeface="Segoe UI Semibold" panose="020B0702040204020203" pitchFamily="34" charset="0"/>
                <a:ea typeface="+mn-lt"/>
                <a:cs typeface="Segoe UI Semibold" panose="020B0702040204020203" pitchFamily="34" charset="0"/>
              </a:rPr>
              <a:t>Tips</a:t>
            </a:r>
          </a:p>
          <a:p>
            <a:pPr marL="3429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7F5EB"/>
                </a:solidFill>
                <a:effectLst/>
                <a:uLnTx/>
                <a:uFillTx/>
                <a:latin typeface="Segoe UI"/>
                <a:ea typeface="+mn-ea"/>
                <a:cs typeface="+mn-cs"/>
              </a:rPr>
              <a:t>Functions may not be the fulfilled by the same team</a:t>
            </a:r>
          </a:p>
          <a:p>
            <a:pPr marL="3429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7F5EB"/>
                </a:solidFill>
                <a:effectLst/>
                <a:uLnTx/>
                <a:uFillTx/>
                <a:latin typeface="Segoe UI"/>
                <a:ea typeface="+mn-ea"/>
                <a:cs typeface="+mn-cs"/>
              </a:rPr>
              <a:t>Functions may fit or be added to existing teams</a:t>
            </a:r>
          </a:p>
          <a:p>
            <a:pPr marL="3429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dirty="0">
                <a:ln>
                  <a:noFill/>
                </a:ln>
                <a:solidFill>
                  <a:srgbClr val="F7F5EB"/>
                </a:solidFill>
                <a:effectLst/>
                <a:uLnTx/>
                <a:uFillTx/>
                <a:latin typeface="Segoe UI"/>
                <a:ea typeface="+mn-ea"/>
                <a:cs typeface="+mn-cs"/>
              </a:rPr>
              <a:t>Teams might be 2 people!</a:t>
            </a:r>
          </a:p>
        </p:txBody>
      </p:sp>
      <p:sp>
        <p:nvSpPr>
          <p:cNvPr id="5" name="Rectangle: Rounded Corners 4">
            <a:extLst>
              <a:ext uri="{FF2B5EF4-FFF2-40B4-BE49-F238E27FC236}">
                <a16:creationId xmlns:a16="http://schemas.microsoft.com/office/drawing/2014/main" id="{0EC25579-5215-E2AB-D6A1-23C3D4784782}"/>
              </a:ext>
            </a:extLst>
          </p:cNvPr>
          <p:cNvSpPr/>
          <p:nvPr/>
        </p:nvSpPr>
        <p:spPr>
          <a:xfrm>
            <a:off x="838201" y="2009423"/>
            <a:ext cx="6995984" cy="3880247"/>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40403D"/>
                </a:solidFill>
                <a:effectLst/>
                <a:uLnTx/>
                <a:uFillTx/>
                <a:latin typeface="Segoe UI"/>
                <a:ea typeface="+mn-ea"/>
                <a:cs typeface="+mn-cs"/>
              </a:rPr>
              <a:t>Principal’s Role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srgbClr val="40403D"/>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40403D"/>
                </a:solidFill>
                <a:effectLst/>
                <a:uLnTx/>
                <a:uFillTx/>
                <a:latin typeface="Segoe UI"/>
                <a:ea typeface="+mn-ea"/>
                <a:cs typeface="+mn-cs"/>
              </a:rPr>
              <a:t>Authorize, sponsor and support teaming on attendance.</a:t>
            </a:r>
          </a:p>
        </p:txBody>
      </p:sp>
      <p:pic>
        <p:nvPicPr>
          <p:cNvPr id="8" name="Picture 7" descr="OSPI Logo ">
            <a:extLst>
              <a:ext uri="{FF2B5EF4-FFF2-40B4-BE49-F238E27FC236}">
                <a16:creationId xmlns:a16="http://schemas.microsoft.com/office/drawing/2014/main" id="{E3E11B16-F161-ED2D-8AEA-9427D370FD93}"/>
              </a:ext>
            </a:extLst>
          </p:cNvPr>
          <p:cNvPicPr>
            <a:picLocks noChangeAspect="1"/>
          </p:cNvPicPr>
          <p:nvPr/>
        </p:nvPicPr>
        <p:blipFill>
          <a:blip r:embed="rId4"/>
          <a:stretch>
            <a:fillRect/>
          </a:stretch>
        </p:blipFill>
        <p:spPr>
          <a:xfrm>
            <a:off x="255367" y="5980707"/>
            <a:ext cx="3162300" cy="714375"/>
          </a:xfrm>
          <a:prstGeom prst="rect">
            <a:avLst/>
          </a:prstGeom>
        </p:spPr>
      </p:pic>
    </p:spTree>
    <p:extLst>
      <p:ext uri="{BB962C8B-B14F-4D97-AF65-F5344CB8AC3E}">
        <p14:creationId xmlns:p14="http://schemas.microsoft.com/office/powerpoint/2010/main" val="3546652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9B105FD-6148-470A-AA05-36F1FAB08D66}"/>
              </a:ext>
            </a:extLst>
          </p:cNvPr>
          <p:cNvSpPr>
            <a:spLocks noGrp="1"/>
          </p:cNvSpPr>
          <p:nvPr>
            <p:ph type="title"/>
          </p:nvPr>
        </p:nvSpPr>
        <p:spPr/>
        <p:txBody>
          <a:bodyPr>
            <a:normAutofit/>
          </a:bodyPr>
          <a:lstStyle/>
          <a:p>
            <a:r>
              <a:rPr lang="en-US" sz="4000"/>
              <a:t>Teaming for Better Attendance</a:t>
            </a:r>
          </a:p>
        </p:txBody>
      </p:sp>
      <p:sp>
        <p:nvSpPr>
          <p:cNvPr id="3" name="Text Placeholder 2">
            <a:extLst>
              <a:ext uri="{FF2B5EF4-FFF2-40B4-BE49-F238E27FC236}">
                <a16:creationId xmlns:a16="http://schemas.microsoft.com/office/drawing/2014/main" id="{4790D437-1CD6-4150-9468-BA5F296A8519}"/>
              </a:ext>
            </a:extLst>
          </p:cNvPr>
          <p:cNvSpPr>
            <a:spLocks noGrp="1"/>
          </p:cNvSpPr>
          <p:nvPr>
            <p:ph idx="1"/>
          </p:nvPr>
        </p:nvSpPr>
        <p:spPr>
          <a:xfrm>
            <a:off x="741406" y="1918386"/>
            <a:ext cx="7092778" cy="4062322"/>
          </a:xfrm>
        </p:spPr>
        <p:txBody>
          <a:bodyPr vert="horz" lIns="91440" tIns="45720" rIns="91440" bIns="45720" rtlCol="0" anchor="t">
            <a:normAutofit/>
          </a:bodyPr>
          <a:lstStyle/>
          <a:p>
            <a:pPr marL="285750" lvl="1" indent="-285750" algn="ctr">
              <a:lnSpc>
                <a:spcPct val="120000"/>
              </a:lnSpc>
              <a:spcBef>
                <a:spcPts val="600"/>
              </a:spcBef>
              <a:buNone/>
            </a:pPr>
            <a:r>
              <a:rPr lang="en-US" sz="3200" b="1"/>
              <a:t>Team(s) Functions </a:t>
            </a:r>
            <a:endParaRPr lang="en-US" sz="2800" b="1"/>
          </a:p>
          <a:p>
            <a:pPr marL="342900" lvl="1" indent="-342900">
              <a:lnSpc>
                <a:spcPct val="108000"/>
              </a:lnSpc>
              <a:spcBef>
                <a:spcPts val="600"/>
              </a:spcBef>
            </a:pPr>
            <a:r>
              <a:rPr lang="en-US"/>
              <a:t>Analyze schoolwide and student group attendance trends </a:t>
            </a:r>
            <a:endParaRPr lang="en-US">
              <a:cs typeface="Segoe UI"/>
            </a:endParaRPr>
          </a:p>
          <a:p>
            <a:pPr marL="342900" lvl="1" indent="-342900">
              <a:lnSpc>
                <a:spcPct val="108000"/>
              </a:lnSpc>
              <a:spcBef>
                <a:spcPts val="0"/>
              </a:spcBef>
            </a:pPr>
            <a:r>
              <a:rPr lang="en-US">
                <a:ea typeface="+mn-lt"/>
                <a:cs typeface="+mn-lt"/>
              </a:rPr>
              <a:t>Organize an attendance continuum of support</a:t>
            </a:r>
          </a:p>
          <a:p>
            <a:pPr marL="800100" lvl="2" indent="-342900">
              <a:lnSpc>
                <a:spcPct val="108000"/>
              </a:lnSpc>
              <a:spcBef>
                <a:spcPts val="0"/>
              </a:spcBef>
            </a:pPr>
            <a:r>
              <a:rPr lang="en-US" sz="1800">
                <a:latin typeface="Segoe UI" panose="020B0502040204020203" pitchFamily="34" charset="0"/>
                <a:cs typeface="Segoe UI" panose="020B0502040204020203" pitchFamily="34" charset="0"/>
              </a:rPr>
              <a:t>Tier 1 - Establish universal prevention each month</a:t>
            </a:r>
          </a:p>
          <a:p>
            <a:pPr marL="800100" lvl="2" indent="-342900">
              <a:lnSpc>
                <a:spcPct val="108000"/>
              </a:lnSpc>
              <a:spcBef>
                <a:spcPts val="0"/>
              </a:spcBef>
            </a:pPr>
            <a:r>
              <a:rPr lang="en-US" sz="1800">
                <a:latin typeface="Segoe UI" panose="020B0502040204020203" pitchFamily="34" charset="0"/>
                <a:cs typeface="Segoe UI" panose="020B0502040204020203" pitchFamily="34" charset="0"/>
              </a:rPr>
              <a:t>Tier 2 - Define and Monitor Intervention Groups </a:t>
            </a:r>
          </a:p>
          <a:p>
            <a:pPr marL="800100" lvl="2" indent="-342900">
              <a:lnSpc>
                <a:spcPct val="108000"/>
              </a:lnSpc>
              <a:spcBef>
                <a:spcPts val="0"/>
              </a:spcBef>
            </a:pPr>
            <a:r>
              <a:rPr lang="en-US" sz="1800">
                <a:latin typeface="Segoe UI" panose="020B0502040204020203" pitchFamily="34" charset="0"/>
                <a:cs typeface="Segoe UI" panose="020B0502040204020203" pitchFamily="34" charset="0"/>
              </a:rPr>
              <a:t>Tier 3 - 1:1 Case Management</a:t>
            </a:r>
            <a:r>
              <a:rPr lang="en-US">
                <a:latin typeface="Segoe UI" panose="020B0502040204020203" pitchFamily="34" charset="0"/>
                <a:cs typeface="Segoe UI" panose="020B0502040204020203" pitchFamily="34" charset="0"/>
              </a:rPr>
              <a:t> </a:t>
            </a:r>
          </a:p>
          <a:p>
            <a:pPr marL="342900" lvl="3" indent="-342900">
              <a:lnSpc>
                <a:spcPct val="108000"/>
              </a:lnSpc>
              <a:spcBef>
                <a:spcPts val="0"/>
              </a:spcBef>
            </a:pPr>
            <a:r>
              <a:rPr lang="en-US" sz="2400">
                <a:ea typeface="+mn-lt"/>
                <a:cs typeface="+mn-lt"/>
              </a:rPr>
              <a:t>Leverage student voice</a:t>
            </a:r>
          </a:p>
          <a:p>
            <a:pPr marL="914400" lvl="1" indent="-285750">
              <a:buAutoNum type="arabicPeriod"/>
            </a:pPr>
            <a:endParaRPr lang="en-US">
              <a:ea typeface="+mn-lt"/>
              <a:cs typeface="+mn-lt"/>
            </a:endParaRPr>
          </a:p>
          <a:p>
            <a:pPr marL="342900" lvl="1" indent="-342900"/>
            <a:endParaRPr lang="en-US" sz="2400" b="1">
              <a:cs typeface="Segoe UI"/>
            </a:endParaRPr>
          </a:p>
          <a:p>
            <a:pPr marL="342900" lvl="1" indent="-342900"/>
            <a:endParaRPr lang="en-US">
              <a:cs typeface="Segoe UI"/>
            </a:endParaRPr>
          </a:p>
        </p:txBody>
      </p:sp>
      <p:pic>
        <p:nvPicPr>
          <p:cNvPr id="4" name="Picture 3" descr="Diagram&#10;&#10;Description automatically generated">
            <a:extLst>
              <a:ext uri="{FF2B5EF4-FFF2-40B4-BE49-F238E27FC236}">
                <a16:creationId xmlns:a16="http://schemas.microsoft.com/office/drawing/2014/main" id="{FA8D87DC-184D-D062-028C-03B51224F641}"/>
              </a:ext>
            </a:extLst>
          </p:cNvPr>
          <p:cNvPicPr>
            <a:picLocks noChangeAspect="1"/>
          </p:cNvPicPr>
          <p:nvPr/>
        </p:nvPicPr>
        <p:blipFill rotWithShape="1">
          <a:blip r:embed="rId3">
            <a:extLst>
              <a:ext uri="{28A0092B-C50C-407E-A947-70E740481C1C}">
                <a14:useLocalDpi xmlns:a14="http://schemas.microsoft.com/office/drawing/2010/main" val="0"/>
              </a:ext>
            </a:extLst>
          </a:blip>
          <a:srcRect t="33489" r="62287" b="44262"/>
          <a:stretch/>
        </p:blipFill>
        <p:spPr>
          <a:xfrm>
            <a:off x="8414569" y="365124"/>
            <a:ext cx="3020158" cy="1164422"/>
          </a:xfrm>
          <a:prstGeom prst="rect">
            <a:avLst/>
          </a:prstGeom>
          <a:noFill/>
          <a:ln w="57150">
            <a:solidFill>
              <a:schemeClr val="accent5"/>
            </a:solidFill>
          </a:ln>
        </p:spPr>
      </p:pic>
      <p:sp>
        <p:nvSpPr>
          <p:cNvPr id="7" name="Rectangle: Rounded Corners 6">
            <a:extLst>
              <a:ext uri="{FF2B5EF4-FFF2-40B4-BE49-F238E27FC236}">
                <a16:creationId xmlns:a16="http://schemas.microsoft.com/office/drawing/2014/main" id="{BC8098B6-B82A-7B21-08F6-A632F879F9C4}"/>
              </a:ext>
            </a:extLst>
          </p:cNvPr>
          <p:cNvSpPr/>
          <p:nvPr/>
        </p:nvSpPr>
        <p:spPr>
          <a:xfrm>
            <a:off x="8028287" y="1827079"/>
            <a:ext cx="3792721" cy="3971285"/>
          </a:xfrm>
          <a:prstGeom prst="roundRect">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1"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F7F5EB"/>
                </a:solidFill>
                <a:effectLst/>
                <a:uLnTx/>
                <a:uFillTx/>
                <a:latin typeface="Segoe UI Semibold" panose="020B0702040204020203" pitchFamily="34" charset="0"/>
                <a:ea typeface="+mn-lt"/>
                <a:cs typeface="Segoe UI Semibold" panose="020B0702040204020203" pitchFamily="34" charset="0"/>
              </a:rPr>
              <a:t>Tips</a:t>
            </a:r>
          </a:p>
          <a:p>
            <a:pPr marL="3429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7F5EB"/>
                </a:solidFill>
                <a:effectLst/>
                <a:uLnTx/>
                <a:uFillTx/>
                <a:latin typeface="Segoe UI"/>
                <a:ea typeface="+mn-ea"/>
                <a:cs typeface="+mn-cs"/>
              </a:rPr>
              <a:t>Functions may not be the fulfilled by the same team</a:t>
            </a:r>
          </a:p>
          <a:p>
            <a:pPr marL="3429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7F5EB"/>
                </a:solidFill>
                <a:effectLst/>
                <a:uLnTx/>
                <a:uFillTx/>
                <a:latin typeface="Segoe UI"/>
                <a:ea typeface="+mn-ea"/>
                <a:cs typeface="+mn-cs"/>
              </a:rPr>
              <a:t>Functions may fit or be added to existing teams</a:t>
            </a:r>
          </a:p>
          <a:p>
            <a:pPr marL="342900" marR="0" lvl="1" indent="-342900" algn="l" defTabSz="914400" rtl="0" eaLnBrk="1" fontAlgn="auto" latinLnBrk="0" hangingPunct="1">
              <a:lnSpc>
                <a:spcPct val="100000"/>
              </a:lnSpc>
              <a:spcBef>
                <a:spcPts val="600"/>
              </a:spcBef>
              <a:spcAft>
                <a:spcPts val="600"/>
              </a:spcAft>
              <a:buClrTx/>
              <a:buSzTx/>
              <a:buFont typeface="Arial" panose="020B0604020202020204" pitchFamily="34" charset="0"/>
              <a:buChar char="•"/>
              <a:tabLst/>
              <a:defRPr/>
            </a:pPr>
            <a:r>
              <a:rPr kumimoji="0" lang="en-US" sz="2400" b="0" i="0" u="none" strike="noStrike" kern="1200" cap="none" spc="0" normalizeH="0" baseline="0" noProof="0">
                <a:ln>
                  <a:noFill/>
                </a:ln>
                <a:solidFill>
                  <a:srgbClr val="F7F5EB"/>
                </a:solidFill>
                <a:effectLst/>
                <a:uLnTx/>
                <a:uFillTx/>
                <a:latin typeface="Segoe UI"/>
                <a:ea typeface="+mn-ea"/>
                <a:cs typeface="+mn-cs"/>
              </a:rPr>
              <a:t>Teams might be 2 people!</a:t>
            </a:r>
          </a:p>
        </p:txBody>
      </p:sp>
      <p:sp>
        <p:nvSpPr>
          <p:cNvPr id="5" name="Rectangle: Rounded Corners 4">
            <a:extLst>
              <a:ext uri="{FF2B5EF4-FFF2-40B4-BE49-F238E27FC236}">
                <a16:creationId xmlns:a16="http://schemas.microsoft.com/office/drawing/2014/main" id="{0EC25579-5215-E2AB-D6A1-23C3D4784782}"/>
              </a:ext>
            </a:extLst>
          </p:cNvPr>
          <p:cNvSpPr/>
          <p:nvPr/>
        </p:nvSpPr>
        <p:spPr>
          <a:xfrm>
            <a:off x="690514" y="1872599"/>
            <a:ext cx="6995984" cy="3880247"/>
          </a:xfrm>
          <a:prstGeom prst="roundRect">
            <a:avLst/>
          </a:prstGeom>
          <a:solidFill>
            <a:srgbClr val="FFC000"/>
          </a:solidFill>
        </p:spPr>
        <p:style>
          <a:lnRef idx="2">
            <a:schemeClr val="accent1">
              <a:shade val="15000"/>
            </a:schemeClr>
          </a:lnRef>
          <a:fillRef idx="1">
            <a:schemeClr val="accent1"/>
          </a:fillRef>
          <a:effectRef idx="0">
            <a:schemeClr val="accent1"/>
          </a:effectRef>
          <a:fontRef idx="minor">
            <a:schemeClr val="lt1"/>
          </a:fontRef>
        </p:style>
        <p:txBody>
          <a:bodyPr lIns="91440" tIns="45720" rIns="91440" bIns="45720"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0403D"/>
                </a:solidFill>
                <a:effectLst/>
                <a:uLnTx/>
                <a:uFillTx/>
                <a:latin typeface="Segoe UI"/>
                <a:ea typeface="+mn-ea"/>
                <a:cs typeface="+mn-cs"/>
              </a:rPr>
              <a:t>Principal’s Role</a:t>
            </a:r>
            <a:endParaRPr kumimoji="0" lang="en-US" sz="2800" b="0" i="0" u="none" strike="noStrike" kern="1200" cap="none" spc="0" normalizeH="0" baseline="0" noProof="0">
              <a:ln>
                <a:noFill/>
              </a:ln>
              <a:solidFill>
                <a:srgbClr val="40403D"/>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0403D"/>
                </a:solidFill>
                <a:effectLst/>
                <a:uLnTx/>
                <a:uFillTx/>
                <a:latin typeface="Segoe UI"/>
                <a:ea typeface="+mn-ea"/>
                <a:cs typeface="+mn-cs"/>
              </a:rPr>
              <a:t>Authorize, sponsor and support teaming on attendance.</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srgbClr val="40403D"/>
              </a:solidFill>
              <a:effectLst/>
              <a:uLnTx/>
              <a:uFillTx/>
              <a:latin typeface="Segoe U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a:ln>
                  <a:noFill/>
                </a:ln>
                <a:solidFill>
                  <a:srgbClr val="40403D"/>
                </a:solidFill>
                <a:effectLst/>
                <a:uLnTx/>
                <a:uFillTx/>
                <a:latin typeface="Segoe UI"/>
                <a:ea typeface="+mn-ea"/>
                <a:cs typeface="+mn-cs"/>
              </a:rPr>
              <a:t>Counselor’s Role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40403D"/>
                </a:solidFill>
                <a:effectLst/>
                <a:uLnTx/>
                <a:uFillTx/>
                <a:latin typeface="Segoe UI"/>
                <a:ea typeface="+mn-ea"/>
                <a:cs typeface="+mn-cs"/>
              </a:rPr>
              <a:t>Multiple options: team lead, data champion, always brings a school counselor lens</a:t>
            </a:r>
          </a:p>
        </p:txBody>
      </p:sp>
    </p:spTree>
    <p:extLst>
      <p:ext uri="{BB962C8B-B14F-4D97-AF65-F5344CB8AC3E}">
        <p14:creationId xmlns:p14="http://schemas.microsoft.com/office/powerpoint/2010/main" val="738742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A8384FB5-9ADC-4DDC-881B-597D56F5B1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1E5A9A7-95C6-4F4F-B00E-C82E07FE62E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flipH="1">
            <a:off x="-1417539" y="1417538"/>
            <a:ext cx="6875818" cy="4040744"/>
          </a:xfrm>
          <a:prstGeom prst="rect">
            <a:avLst/>
          </a:prstGeom>
          <a:gradFill>
            <a:gsLst>
              <a:gs pos="0">
                <a:srgbClr val="000000"/>
              </a:gs>
              <a:gs pos="100000">
                <a:schemeClr val="accent1">
                  <a:lumMod val="75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a:extLst>
              <a:ext uri="{FF2B5EF4-FFF2-40B4-BE49-F238E27FC236}">
                <a16:creationId xmlns:a16="http://schemas.microsoft.com/office/drawing/2014/main" id="{D07DD2DE-F619-49DD-B5E7-03A290FF4ED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58495" y="2660473"/>
            <a:ext cx="4355594" cy="4038603"/>
          </a:xfrm>
          <a:prstGeom prst="rect">
            <a:avLst/>
          </a:prstGeom>
          <a:gradFill>
            <a:gsLst>
              <a:gs pos="0">
                <a:schemeClr val="accent1">
                  <a:alpha val="50000"/>
                </a:schemeClr>
              </a:gs>
              <a:gs pos="100000">
                <a:schemeClr val="accent1">
                  <a:lumMod val="50000"/>
                  <a:alpha val="0"/>
                </a:schemeClr>
              </a:gs>
            </a:gsLst>
            <a:lin ang="11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85149191-5F60-4A28-AAFF-039F96B0F3E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1180882" y="1638085"/>
            <a:ext cx="6857572" cy="3581401"/>
          </a:xfrm>
          <a:prstGeom prst="rect">
            <a:avLst/>
          </a:prstGeom>
          <a:gradFill>
            <a:gsLst>
              <a:gs pos="0">
                <a:srgbClr val="000000">
                  <a:alpha val="59000"/>
                </a:srgbClr>
              </a:gs>
              <a:gs pos="69000">
                <a:schemeClr val="accent1">
                  <a:alpha val="0"/>
                </a:schemeClr>
              </a:gs>
            </a:gsLst>
            <a:lin ang="13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Freeform: Shape 17">
            <a:extLst>
              <a:ext uri="{FF2B5EF4-FFF2-40B4-BE49-F238E27FC236}">
                <a16:creationId xmlns:a16="http://schemas.microsoft.com/office/drawing/2014/main" id="{F8260ED5-17F7-4158-B241-D51DD4CF1B7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6097846">
            <a:off x="-747355" y="1201312"/>
            <a:ext cx="4808302" cy="4088666"/>
          </a:xfrm>
          <a:custGeom>
            <a:avLst/>
            <a:gdLst>
              <a:gd name="connsiteX0" fmla="*/ 48844 w 4808302"/>
              <a:gd name="connsiteY0" fmla="*/ 2888671 h 4088666"/>
              <a:gd name="connsiteX1" fmla="*/ 0 w 4808302"/>
              <a:gd name="connsiteY1" fmla="*/ 2404151 h 4088666"/>
              <a:gd name="connsiteX2" fmla="*/ 2404151 w 4808302"/>
              <a:gd name="connsiteY2" fmla="*/ 0 h 4088666"/>
              <a:gd name="connsiteX3" fmla="*/ 4808302 w 4808302"/>
              <a:gd name="connsiteY3" fmla="*/ 2404151 h 4088666"/>
              <a:gd name="connsiteX4" fmla="*/ 4700216 w 4808302"/>
              <a:gd name="connsiteY4" fmla="*/ 3119072 h 4088666"/>
              <a:gd name="connsiteX5" fmla="*/ 4643143 w 4808302"/>
              <a:gd name="connsiteY5" fmla="*/ 3275009 h 4088666"/>
              <a:gd name="connsiteX6" fmla="*/ 690093 w 4808302"/>
              <a:gd name="connsiteY6" fmla="*/ 4088666 h 4088666"/>
              <a:gd name="connsiteX7" fmla="*/ 548991 w 4808302"/>
              <a:gd name="connsiteY7" fmla="*/ 3933414 h 4088666"/>
              <a:gd name="connsiteX8" fmla="*/ 48844 w 4808302"/>
              <a:gd name="connsiteY8" fmla="*/ 2888671 h 40886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4808302" h="4088666">
                <a:moveTo>
                  <a:pt x="48844" y="2888671"/>
                </a:moveTo>
                <a:cubicBezTo>
                  <a:pt x="16818" y="2732167"/>
                  <a:pt x="0" y="2570123"/>
                  <a:pt x="0" y="2404151"/>
                </a:cubicBezTo>
                <a:cubicBezTo>
                  <a:pt x="0" y="1076375"/>
                  <a:pt x="1076375" y="0"/>
                  <a:pt x="2404151" y="0"/>
                </a:cubicBezTo>
                <a:cubicBezTo>
                  <a:pt x="3731927" y="0"/>
                  <a:pt x="4808302" y="1076375"/>
                  <a:pt x="4808302" y="2404151"/>
                </a:cubicBezTo>
                <a:cubicBezTo>
                  <a:pt x="4808302" y="2653109"/>
                  <a:pt x="4770461" y="2893229"/>
                  <a:pt x="4700216" y="3119072"/>
                </a:cubicBezTo>
                <a:lnTo>
                  <a:pt x="4643143" y="3275009"/>
                </a:lnTo>
                <a:lnTo>
                  <a:pt x="690093" y="4088666"/>
                </a:lnTo>
                <a:lnTo>
                  <a:pt x="548991" y="3933414"/>
                </a:lnTo>
                <a:cubicBezTo>
                  <a:pt x="304015" y="3636572"/>
                  <a:pt x="128908" y="3279932"/>
                  <a:pt x="48844" y="2888671"/>
                </a:cubicBezTo>
                <a:close/>
              </a:path>
            </a:pathLst>
          </a:custGeom>
          <a:gradFill>
            <a:gsLst>
              <a:gs pos="39000">
                <a:schemeClr val="accent1">
                  <a:lumMod val="60000"/>
                  <a:lumOff val="40000"/>
                  <a:alpha val="0"/>
                </a:schemeClr>
              </a:gs>
              <a:gs pos="100000">
                <a:schemeClr val="accent1">
                  <a:lumMod val="75000"/>
                  <a:alpha val="26000"/>
                </a:schemeClr>
              </a:gs>
            </a:gsLst>
            <a:lin ang="18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sp>
        <p:nvSpPr>
          <p:cNvPr id="3" name="Title 2">
            <a:extLst>
              <a:ext uri="{FF2B5EF4-FFF2-40B4-BE49-F238E27FC236}">
                <a16:creationId xmlns:a16="http://schemas.microsoft.com/office/drawing/2014/main" id="{B771789B-CFA2-9F39-4616-5F5426AFFC3F}"/>
              </a:ext>
            </a:extLst>
          </p:cNvPr>
          <p:cNvSpPr>
            <a:spLocks noGrp="1"/>
          </p:cNvSpPr>
          <p:nvPr>
            <p:ph type="title"/>
          </p:nvPr>
        </p:nvSpPr>
        <p:spPr>
          <a:xfrm>
            <a:off x="660041" y="2767106"/>
            <a:ext cx="2880828" cy="3071906"/>
          </a:xfrm>
        </p:spPr>
        <p:txBody>
          <a:bodyPr vert="horz" lIns="91440" tIns="45720" rIns="91440" bIns="45720" rtlCol="0" anchor="t">
            <a:normAutofit/>
          </a:bodyPr>
          <a:lstStyle/>
          <a:p>
            <a:r>
              <a:rPr lang="en-US" sz="3400" kern="1200">
                <a:solidFill>
                  <a:srgbClr val="FFFFFF"/>
                </a:solidFill>
                <a:latin typeface="+mj-lt"/>
                <a:ea typeface="+mj-ea"/>
                <a:cs typeface="+mj-cs"/>
              </a:rPr>
              <a:t>Education is a basic, constitutional right for all children in Washington</a:t>
            </a:r>
          </a:p>
        </p:txBody>
      </p:sp>
      <p:pic>
        <p:nvPicPr>
          <p:cNvPr id="5" name="Video 4" descr="Floating Numbers And Letters On Top Of A Book">
            <a:extLst>
              <a:ext uri="{FF2B5EF4-FFF2-40B4-BE49-F238E27FC236}">
                <a16:creationId xmlns:a16="http://schemas.microsoft.com/office/drawing/2014/main" id="{B474134F-5516-03C7-05EA-D90950BD0C69}"/>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t="9096" r="-1" b="19157"/>
          <a:stretch/>
        </p:blipFill>
        <p:spPr>
          <a:xfrm>
            <a:off x="4502428" y="1970942"/>
            <a:ext cx="7225748" cy="2916116"/>
          </a:xfrm>
          <a:prstGeom prst="rect">
            <a:avLst/>
          </a:prstGeom>
          <a:noFill/>
        </p:spPr>
      </p:pic>
    </p:spTree>
    <p:extLst>
      <p:ext uri="{BB962C8B-B14F-4D97-AF65-F5344CB8AC3E}">
        <p14:creationId xmlns:p14="http://schemas.microsoft.com/office/powerpoint/2010/main" val="1444277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9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mute="1">
                <p:cTn id="12" repeatCount="indefinite" fill="hold" display="0">
                  <p:stCondLst>
                    <p:cond delay="indefinite"/>
                  </p:stCondLst>
                </p:cTn>
                <p:tgtEl>
                  <p:spTgt spid="5"/>
                </p:tgtEl>
              </p:cMediaNode>
            </p:vide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1E06796-B163-8E4F-4FC0-49A078301B08}"/>
              </a:ext>
            </a:extLst>
          </p:cNvPr>
          <p:cNvSpPr>
            <a:spLocks noGrp="1"/>
          </p:cNvSpPr>
          <p:nvPr>
            <p:ph type="title"/>
          </p:nvPr>
        </p:nvSpPr>
        <p:spPr>
          <a:xfrm>
            <a:off x="1136397" y="502020"/>
            <a:ext cx="5323715" cy="1642970"/>
          </a:xfrm>
        </p:spPr>
        <p:txBody>
          <a:bodyPr anchor="b">
            <a:normAutofit/>
          </a:bodyPr>
          <a:lstStyle/>
          <a:p>
            <a:r>
              <a:rPr lang="en-US" sz="4000"/>
              <a:t>Tier 1 Attendance Strategies</a:t>
            </a:r>
          </a:p>
        </p:txBody>
      </p:sp>
      <p:sp>
        <p:nvSpPr>
          <p:cNvPr id="3" name="Content Placeholder 2">
            <a:extLst>
              <a:ext uri="{FF2B5EF4-FFF2-40B4-BE49-F238E27FC236}">
                <a16:creationId xmlns:a16="http://schemas.microsoft.com/office/drawing/2014/main" id="{F0EA70B3-53B0-9FC3-CB5F-5F8414FD2B09}"/>
              </a:ext>
            </a:extLst>
          </p:cNvPr>
          <p:cNvSpPr>
            <a:spLocks noGrp="1"/>
          </p:cNvSpPr>
          <p:nvPr>
            <p:ph idx="1"/>
          </p:nvPr>
        </p:nvSpPr>
        <p:spPr>
          <a:xfrm>
            <a:off x="1144923" y="2405894"/>
            <a:ext cx="5315189" cy="3535083"/>
          </a:xfrm>
        </p:spPr>
        <p:txBody>
          <a:bodyPr vert="horz" lIns="91440" tIns="45720" rIns="91440" bIns="45720" rtlCol="0" anchor="t">
            <a:normAutofit/>
          </a:bodyPr>
          <a:lstStyle/>
          <a:p>
            <a:pPr>
              <a:spcBef>
                <a:spcPts val="0"/>
              </a:spcBef>
            </a:pPr>
            <a:r>
              <a:rPr lang="en-US" sz="2000" dirty="0"/>
              <a:t>Awareness &amp; communication</a:t>
            </a:r>
          </a:p>
          <a:p>
            <a:pPr lvl="1">
              <a:spcBef>
                <a:spcPts val="0"/>
              </a:spcBef>
            </a:pPr>
            <a:r>
              <a:rPr lang="en-US" sz="2000" dirty="0"/>
              <a:t>Do parents know how to excuse absences? </a:t>
            </a:r>
          </a:p>
          <a:p>
            <a:pPr lvl="1">
              <a:spcBef>
                <a:spcPts val="0"/>
              </a:spcBef>
            </a:pPr>
            <a:r>
              <a:rPr lang="en-US" sz="2000" dirty="0">
                <a:latin typeface="+mj-lt"/>
              </a:rPr>
              <a:t>Are schedules and attendance expectations communicated clearly and consistently?</a:t>
            </a:r>
            <a:endParaRPr lang="en-US" sz="2000" dirty="0"/>
          </a:p>
          <a:p>
            <a:pPr>
              <a:spcBef>
                <a:spcPts val="0"/>
              </a:spcBef>
            </a:pPr>
            <a:r>
              <a:rPr lang="en-US" sz="2000" dirty="0">
                <a:latin typeface="+mj-lt"/>
              </a:rPr>
              <a:t>Impact of attendance on the whole child is widely understood – families, students, and educators</a:t>
            </a:r>
            <a:endParaRPr lang="en-US" sz="2000" dirty="0">
              <a:latin typeface="+mj-lt"/>
              <a:cs typeface="Segoe UI"/>
            </a:endParaRPr>
          </a:p>
          <a:p>
            <a:pPr>
              <a:spcBef>
                <a:spcPts val="0"/>
              </a:spcBef>
            </a:pPr>
            <a:r>
              <a:rPr lang="en-US" sz="2000" dirty="0"/>
              <a:t>Clear expectations of teachers </a:t>
            </a:r>
          </a:p>
          <a:p>
            <a:pPr>
              <a:spcBef>
                <a:spcPts val="0"/>
              </a:spcBef>
            </a:pPr>
            <a:r>
              <a:rPr lang="en-US" sz="2000" dirty="0"/>
              <a:t>Incentives, celebrations &amp; fun competitions</a:t>
            </a:r>
            <a:endParaRPr lang="en-US" sz="2000" dirty="0">
              <a:cs typeface="Segoe UI"/>
            </a:endParaRPr>
          </a:p>
          <a:p>
            <a:pPr>
              <a:spcBef>
                <a:spcPts val="0"/>
              </a:spcBef>
            </a:pPr>
            <a:r>
              <a:rPr lang="en-US" sz="2000" dirty="0">
                <a:latin typeface="+mj-lt"/>
              </a:rPr>
              <a:t>Connection to caring adult in the school</a:t>
            </a:r>
            <a:endParaRPr lang="en-US" sz="2000" dirty="0"/>
          </a:p>
          <a:p>
            <a:endParaRPr lang="en-US" sz="2000" dirty="0"/>
          </a:p>
          <a:p>
            <a:endParaRPr lang="en-US" sz="2000" dirty="0"/>
          </a:p>
        </p:txBody>
      </p:sp>
      <p:sp>
        <p:nvSpPr>
          <p:cNvPr id="12" name="Rectangle 11">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6" name="Rectangle 15">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8" name="Rectangle 17">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5" name="Picture 4" descr="Diagram&#10;&#10;Description automatically generated">
            <a:extLst>
              <a:ext uri="{FF2B5EF4-FFF2-40B4-BE49-F238E27FC236}">
                <a16:creationId xmlns:a16="http://schemas.microsoft.com/office/drawing/2014/main" id="{B722970A-1BFD-ADF7-CE53-5395FCB6D0D6}"/>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7075967" y="2358777"/>
            <a:ext cx="4170530" cy="2172339"/>
          </a:xfrm>
          <a:prstGeom prst="rect">
            <a:avLst/>
          </a:prstGeom>
          <a:noFill/>
        </p:spPr>
      </p:pic>
      <p:pic>
        <p:nvPicPr>
          <p:cNvPr id="6" name="Picture 5" descr="OSPI Logo">
            <a:extLst>
              <a:ext uri="{FF2B5EF4-FFF2-40B4-BE49-F238E27FC236}">
                <a16:creationId xmlns:a16="http://schemas.microsoft.com/office/drawing/2014/main" id="{70212149-5848-2CCF-BD9D-5AF5CBF4D597}"/>
              </a:ext>
            </a:extLst>
          </p:cNvPr>
          <p:cNvPicPr>
            <a:picLocks noChangeAspect="1"/>
          </p:cNvPicPr>
          <p:nvPr/>
        </p:nvPicPr>
        <p:blipFill>
          <a:blip r:embed="rId4"/>
          <a:stretch>
            <a:fillRect/>
          </a:stretch>
        </p:blipFill>
        <p:spPr>
          <a:xfrm>
            <a:off x="212504" y="5940977"/>
            <a:ext cx="3248025" cy="857250"/>
          </a:xfrm>
          <a:prstGeom prst="rect">
            <a:avLst/>
          </a:prstGeom>
        </p:spPr>
      </p:pic>
    </p:spTree>
    <p:extLst>
      <p:ext uri="{BB962C8B-B14F-4D97-AF65-F5344CB8AC3E}">
        <p14:creationId xmlns:p14="http://schemas.microsoft.com/office/powerpoint/2010/main" val="237044389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6DA57D64-33F6-E331-111B-818FB9634238}"/>
              </a:ext>
            </a:extLst>
          </p:cNvPr>
          <p:cNvSpPr>
            <a:spLocks noGrp="1"/>
          </p:cNvSpPr>
          <p:nvPr>
            <p:ph type="title"/>
          </p:nvPr>
        </p:nvSpPr>
        <p:spPr/>
        <p:txBody>
          <a:bodyPr/>
          <a:lstStyle/>
          <a:p>
            <a:r>
              <a:rPr lang="en-US" dirty="0">
                <a:cs typeface="Segoe UI"/>
              </a:rPr>
              <a:t>Welcoming communication</a:t>
            </a:r>
            <a:endParaRPr lang="en-US" dirty="0"/>
          </a:p>
        </p:txBody>
      </p:sp>
      <p:sp>
        <p:nvSpPr>
          <p:cNvPr id="5" name="Content Placeholder 4">
            <a:extLst>
              <a:ext uri="{FF2B5EF4-FFF2-40B4-BE49-F238E27FC236}">
                <a16:creationId xmlns:a16="http://schemas.microsoft.com/office/drawing/2014/main" id="{AACDE0EF-AE18-51CB-BD58-C69D93E78945}"/>
              </a:ext>
            </a:extLst>
          </p:cNvPr>
          <p:cNvSpPr>
            <a:spLocks noGrp="1"/>
          </p:cNvSpPr>
          <p:nvPr>
            <p:ph sz="half" idx="1"/>
          </p:nvPr>
        </p:nvSpPr>
        <p:spPr>
          <a:xfrm>
            <a:off x="5732060" y="2197289"/>
            <a:ext cx="5813945" cy="4258101"/>
          </a:xfrm>
        </p:spPr>
        <p:txBody>
          <a:bodyPr vert="horz" lIns="91440" tIns="45720" rIns="91440" bIns="45720" rtlCol="0" anchor="t">
            <a:normAutofit/>
          </a:bodyPr>
          <a:lstStyle/>
          <a:p>
            <a:r>
              <a:rPr lang="en-US" sz="3000" dirty="0">
                <a:latin typeface="+mj-lt"/>
              </a:rPr>
              <a:t>Front office communication</a:t>
            </a:r>
          </a:p>
          <a:p>
            <a:r>
              <a:rPr lang="en-US" sz="3000" dirty="0">
                <a:latin typeface="+mj-lt"/>
              </a:rPr>
              <a:t>Welcome back environment after school breaks </a:t>
            </a:r>
          </a:p>
          <a:p>
            <a:r>
              <a:rPr lang="en-US" sz="3000" dirty="0">
                <a:latin typeface="+mj-lt"/>
                <a:hlinkClick r:id="rId3"/>
              </a:rPr>
              <a:t>Follow up post-cards</a:t>
            </a:r>
            <a:endParaRPr lang="en-US" sz="3000" dirty="0">
              <a:latin typeface="+mj-lt"/>
            </a:endParaRPr>
          </a:p>
          <a:p>
            <a:r>
              <a:rPr lang="en-US" sz="3000" b="0" i="0" u="none" strike="noStrike" dirty="0">
                <a:solidFill>
                  <a:srgbClr val="0967B6"/>
                </a:solidFill>
                <a:effectLst/>
                <a:latin typeface="+mj-lt"/>
                <a:hlinkClick r:id="rId4" tooltip="how_to_talk_to_parents_about_attendance.pdf"/>
              </a:rPr>
              <a:t>How to talk to parents about attendance-communication that works</a:t>
            </a:r>
            <a:endParaRPr lang="en-US" sz="3000" dirty="0">
              <a:latin typeface="+mj-lt"/>
            </a:endParaRPr>
          </a:p>
          <a:p>
            <a:endParaRPr lang="en-US" sz="3000" dirty="0">
              <a:latin typeface="+mj-lt"/>
              <a:cs typeface="Segoe UI"/>
            </a:endParaRPr>
          </a:p>
        </p:txBody>
      </p:sp>
      <p:pic>
        <p:nvPicPr>
          <p:cNvPr id="8" name="Picture 7" descr="Diagram&#10;&#10;Description automatically generated">
            <a:extLst>
              <a:ext uri="{FF2B5EF4-FFF2-40B4-BE49-F238E27FC236}">
                <a16:creationId xmlns:a16="http://schemas.microsoft.com/office/drawing/2014/main" id="{CA5DAB75-4CD8-ACED-9538-92ECC677B124}"/>
              </a:ext>
            </a:extLst>
          </p:cNvPr>
          <p:cNvPicPr>
            <a:picLocks noChangeAspect="1"/>
          </p:cNvPicPr>
          <p:nvPr/>
        </p:nvPicPr>
        <p:blipFill rotWithShape="1">
          <a:blip r:embed="rId5">
            <a:extLst>
              <a:ext uri="{28A0092B-C50C-407E-A947-70E740481C1C}">
                <a14:useLocalDpi xmlns:a14="http://schemas.microsoft.com/office/drawing/2010/main" val="0"/>
              </a:ext>
            </a:extLst>
          </a:blip>
          <a:srcRect l="57862" t="53630" r="13975" b="23888"/>
          <a:stretch/>
        </p:blipFill>
        <p:spPr>
          <a:xfrm>
            <a:off x="9123705" y="221800"/>
            <a:ext cx="2818651" cy="1469227"/>
          </a:xfrm>
          <a:prstGeom prst="rect">
            <a:avLst/>
          </a:prstGeom>
          <a:noFill/>
          <a:ln w="57150">
            <a:solidFill>
              <a:schemeClr val="accent5"/>
            </a:solidFill>
          </a:ln>
        </p:spPr>
      </p:pic>
      <p:pic>
        <p:nvPicPr>
          <p:cNvPr id="9" name="Picture 8" descr="A postcard with a bear and a stamp&#10;&#10;Description automatically generated">
            <a:extLst>
              <a:ext uri="{FF2B5EF4-FFF2-40B4-BE49-F238E27FC236}">
                <a16:creationId xmlns:a16="http://schemas.microsoft.com/office/drawing/2014/main" id="{F66D3BFC-E866-66F9-467E-B852BD7F2399}"/>
              </a:ext>
            </a:extLst>
          </p:cNvPr>
          <p:cNvPicPr>
            <a:picLocks noChangeAspect="1"/>
          </p:cNvPicPr>
          <p:nvPr/>
        </p:nvPicPr>
        <p:blipFill>
          <a:blip r:embed="rId6"/>
          <a:stretch>
            <a:fillRect/>
          </a:stretch>
        </p:blipFill>
        <p:spPr>
          <a:xfrm>
            <a:off x="948760" y="1990850"/>
            <a:ext cx="4232841" cy="3287206"/>
          </a:xfrm>
          <a:prstGeom prst="rect">
            <a:avLst/>
          </a:prstGeom>
        </p:spPr>
      </p:pic>
      <p:pic>
        <p:nvPicPr>
          <p:cNvPr id="3" name="Picture 2" descr="OSPI Logo">
            <a:extLst>
              <a:ext uri="{FF2B5EF4-FFF2-40B4-BE49-F238E27FC236}">
                <a16:creationId xmlns:a16="http://schemas.microsoft.com/office/drawing/2014/main" id="{891BFDED-699A-9F45-9117-7F523ECDEEE1}"/>
              </a:ext>
            </a:extLst>
          </p:cNvPr>
          <p:cNvPicPr>
            <a:picLocks noChangeAspect="1"/>
          </p:cNvPicPr>
          <p:nvPr/>
        </p:nvPicPr>
        <p:blipFill>
          <a:blip r:embed="rId7"/>
          <a:stretch>
            <a:fillRect/>
          </a:stretch>
        </p:blipFill>
        <p:spPr>
          <a:xfrm>
            <a:off x="362974" y="5917195"/>
            <a:ext cx="3248025" cy="857250"/>
          </a:xfrm>
          <a:prstGeom prst="rect">
            <a:avLst/>
          </a:prstGeom>
        </p:spPr>
      </p:pic>
    </p:spTree>
    <p:extLst>
      <p:ext uri="{BB962C8B-B14F-4D97-AF65-F5344CB8AC3E}">
        <p14:creationId xmlns:p14="http://schemas.microsoft.com/office/powerpoint/2010/main" val="202539666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A754-5DD6-AB5A-51AD-688E84A08314}"/>
              </a:ext>
            </a:extLst>
          </p:cNvPr>
          <p:cNvSpPr>
            <a:spLocks noGrp="1"/>
          </p:cNvSpPr>
          <p:nvPr>
            <p:ph type="title"/>
          </p:nvPr>
        </p:nvSpPr>
        <p:spPr>
          <a:xfrm>
            <a:off x="838200" y="149465"/>
            <a:ext cx="10515600" cy="1325563"/>
          </a:xfrm>
        </p:spPr>
        <p:txBody>
          <a:bodyPr/>
          <a:lstStyle/>
          <a:p>
            <a:r>
              <a:rPr lang="en-US"/>
              <a:t>Tier 1 – Real World Examples</a:t>
            </a:r>
          </a:p>
        </p:txBody>
      </p:sp>
      <p:pic>
        <p:nvPicPr>
          <p:cNvPr id="5" name="Picture 4" descr="Diagram&#10;&#10;Description automatically generated">
            <a:extLst>
              <a:ext uri="{FF2B5EF4-FFF2-40B4-BE49-F238E27FC236}">
                <a16:creationId xmlns:a16="http://schemas.microsoft.com/office/drawing/2014/main" id="{D7A03A83-2E46-414B-AAEE-7CE371A93CDE}"/>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9123705" y="221800"/>
            <a:ext cx="2818651" cy="1469227"/>
          </a:xfrm>
          <a:prstGeom prst="rect">
            <a:avLst/>
          </a:prstGeom>
          <a:noFill/>
          <a:ln w="57150">
            <a:solidFill>
              <a:schemeClr val="accent5"/>
            </a:solidFill>
          </a:ln>
        </p:spPr>
      </p:pic>
      <p:pic>
        <p:nvPicPr>
          <p:cNvPr id="3" name="Picture 3" descr="A close-up of a message&#10;&#10;Description automatically generated">
            <a:extLst>
              <a:ext uri="{FF2B5EF4-FFF2-40B4-BE49-F238E27FC236}">
                <a16:creationId xmlns:a16="http://schemas.microsoft.com/office/drawing/2014/main" id="{B4ED312E-C1ED-61FF-6079-CD37FCA3A7BD}"/>
              </a:ext>
            </a:extLst>
          </p:cNvPr>
          <p:cNvPicPr>
            <a:picLocks noChangeAspect="1"/>
          </p:cNvPicPr>
          <p:nvPr/>
        </p:nvPicPr>
        <p:blipFill>
          <a:blip r:embed="rId4"/>
          <a:stretch>
            <a:fillRect/>
          </a:stretch>
        </p:blipFill>
        <p:spPr>
          <a:xfrm>
            <a:off x="859330" y="2602536"/>
            <a:ext cx="6073422" cy="32348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8" name="TextBox 17">
            <a:extLst>
              <a:ext uri="{FF2B5EF4-FFF2-40B4-BE49-F238E27FC236}">
                <a16:creationId xmlns:a16="http://schemas.microsoft.com/office/drawing/2014/main" id="{513C8069-CA34-869F-233F-DE29103F3DC8}"/>
              </a:ext>
            </a:extLst>
          </p:cNvPr>
          <p:cNvSpPr txBox="1"/>
          <p:nvPr/>
        </p:nvSpPr>
        <p:spPr>
          <a:xfrm>
            <a:off x="2148411" y="1552158"/>
            <a:ext cx="3495260" cy="1328023"/>
          </a:xfrm>
          <a:prstGeom prst="round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Aptos" panose="02110004020202020204"/>
                <a:ea typeface="+mn-ea"/>
                <a:cs typeface="Segoe UI"/>
              </a:rPr>
              <a:t>Human-Centered Attendance Communications</a:t>
            </a:r>
            <a:endParaRPr kumimoji="0" lang="en-US" sz="2400" b="0" i="0" u="none" strike="noStrike" kern="1200" cap="none" spc="0" normalizeH="0" baseline="0" noProof="0" dirty="0">
              <a:ln>
                <a:noFill/>
              </a:ln>
              <a:solidFill>
                <a:prstClr val="black"/>
              </a:solidFill>
              <a:effectLst/>
              <a:uLnTx/>
              <a:uFillTx/>
              <a:latin typeface="Aptos" panose="02110004020202020204"/>
              <a:ea typeface="+mn-ea"/>
              <a:cs typeface="+mn-cs"/>
            </a:endParaRPr>
          </a:p>
        </p:txBody>
      </p:sp>
      <p:sp>
        <p:nvSpPr>
          <p:cNvPr id="11" name="TextBox 10">
            <a:extLst>
              <a:ext uri="{FF2B5EF4-FFF2-40B4-BE49-F238E27FC236}">
                <a16:creationId xmlns:a16="http://schemas.microsoft.com/office/drawing/2014/main" id="{51D8EE89-42D6-D964-A2D0-C9310B03C77E}"/>
              </a:ext>
            </a:extLst>
          </p:cNvPr>
          <p:cNvSpPr txBox="1"/>
          <p:nvPr/>
        </p:nvSpPr>
        <p:spPr>
          <a:xfrm>
            <a:off x="6096000" y="6275233"/>
            <a:ext cx="6277970" cy="400110"/>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Aptos" panose="02110004020202020204"/>
                <a:ea typeface="+mn-ea"/>
                <a:cs typeface="+mn-cs"/>
              </a:rPr>
              <a:t>Resource: </a:t>
            </a:r>
            <a:r>
              <a:rPr kumimoji="0" lang="en-US" sz="2000" b="0" i="0" u="none" strike="noStrike" kern="1200" cap="none" spc="0" normalizeH="0" baseline="0" noProof="0" dirty="0">
                <a:ln>
                  <a:noFill/>
                </a:ln>
                <a:solidFill>
                  <a:prstClr val="black"/>
                </a:solidFill>
                <a:effectLst/>
                <a:uLnTx/>
                <a:uFillTx/>
                <a:latin typeface="Aptos" panose="02110004020202020204"/>
                <a:ea typeface="+mn-lt"/>
                <a:cs typeface="+mn-lt"/>
                <a:hlinkClick r:id="rId5"/>
              </a:rPr>
              <a:t>OSPI Attendance Resources &amp; Materials</a:t>
            </a:r>
            <a:endParaRPr kumimoji="0" lang="en-US" sz="2000" b="0" i="0" u="none" strike="noStrike" kern="1200" cap="none" spc="0" normalizeH="0" baseline="0" noProof="0" dirty="0">
              <a:ln>
                <a:noFill/>
              </a:ln>
              <a:solidFill>
                <a:prstClr val="black"/>
              </a:solidFill>
              <a:effectLst/>
              <a:uLnTx/>
              <a:uFillTx/>
              <a:latin typeface="Aptos" panose="02110004020202020204"/>
              <a:ea typeface="+mn-lt"/>
              <a:cs typeface="+mn-lt"/>
            </a:endParaRPr>
          </a:p>
        </p:txBody>
      </p:sp>
      <p:pic>
        <p:nvPicPr>
          <p:cNvPr id="6" name="Picture 5" descr="A screenshot of a computer&#10;&#10;Description automatically generated">
            <a:extLst>
              <a:ext uri="{FF2B5EF4-FFF2-40B4-BE49-F238E27FC236}">
                <a16:creationId xmlns:a16="http://schemas.microsoft.com/office/drawing/2014/main" id="{10DF6E6D-EAF0-CBF7-9882-4D62C2CFB5DC}"/>
              </a:ext>
            </a:extLst>
          </p:cNvPr>
          <p:cNvPicPr>
            <a:picLocks noChangeAspect="1"/>
          </p:cNvPicPr>
          <p:nvPr/>
        </p:nvPicPr>
        <p:blipFill>
          <a:blip r:embed="rId6"/>
          <a:stretch>
            <a:fillRect/>
          </a:stretch>
        </p:blipFill>
        <p:spPr>
          <a:xfrm>
            <a:off x="7303625" y="3190317"/>
            <a:ext cx="4517162" cy="1817653"/>
          </a:xfrm>
          <a:prstGeom prst="rect">
            <a:avLst/>
          </a:prstGeom>
        </p:spPr>
      </p:pic>
      <p:sp>
        <p:nvSpPr>
          <p:cNvPr id="12" name="TextBox 11">
            <a:extLst>
              <a:ext uri="{FF2B5EF4-FFF2-40B4-BE49-F238E27FC236}">
                <a16:creationId xmlns:a16="http://schemas.microsoft.com/office/drawing/2014/main" id="{9D6403AD-3848-52FF-DDC0-A08CBCD688BF}"/>
              </a:ext>
            </a:extLst>
          </p:cNvPr>
          <p:cNvSpPr txBox="1"/>
          <p:nvPr/>
        </p:nvSpPr>
        <p:spPr>
          <a:xfrm>
            <a:off x="7538154" y="2649348"/>
            <a:ext cx="4282633" cy="46166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Segoe UI Semibold" panose="020B0702040204020203" pitchFamily="34" charset="0"/>
                <a:ea typeface="+mn-ea"/>
                <a:cs typeface="Segoe UI Semibold" panose="020B0702040204020203" pitchFamily="34" charset="0"/>
              </a:rPr>
              <a:t>OSPI Letter Templates</a:t>
            </a:r>
          </a:p>
        </p:txBody>
      </p:sp>
      <p:pic>
        <p:nvPicPr>
          <p:cNvPr id="7" name="Picture 6" descr="OSPI Logo">
            <a:extLst>
              <a:ext uri="{FF2B5EF4-FFF2-40B4-BE49-F238E27FC236}">
                <a16:creationId xmlns:a16="http://schemas.microsoft.com/office/drawing/2014/main" id="{35343536-A821-4FF6-DB21-6B5344209431}"/>
              </a:ext>
            </a:extLst>
          </p:cNvPr>
          <p:cNvPicPr>
            <a:picLocks noChangeAspect="1"/>
          </p:cNvPicPr>
          <p:nvPr/>
        </p:nvPicPr>
        <p:blipFill>
          <a:blip r:embed="rId7"/>
          <a:stretch>
            <a:fillRect/>
          </a:stretch>
        </p:blipFill>
        <p:spPr>
          <a:xfrm>
            <a:off x="177779" y="5975024"/>
            <a:ext cx="3248025" cy="857250"/>
          </a:xfrm>
          <a:prstGeom prst="rect">
            <a:avLst/>
          </a:prstGeom>
        </p:spPr>
      </p:pic>
    </p:spTree>
    <p:extLst>
      <p:ext uri="{BB962C8B-B14F-4D97-AF65-F5344CB8AC3E}">
        <p14:creationId xmlns:p14="http://schemas.microsoft.com/office/powerpoint/2010/main" val="430596243"/>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34A754-5DD6-AB5A-51AD-688E84A08314}"/>
              </a:ext>
            </a:extLst>
          </p:cNvPr>
          <p:cNvSpPr>
            <a:spLocks noGrp="1"/>
          </p:cNvSpPr>
          <p:nvPr>
            <p:ph type="title"/>
          </p:nvPr>
        </p:nvSpPr>
        <p:spPr>
          <a:xfrm>
            <a:off x="838200" y="149465"/>
            <a:ext cx="10515600" cy="1325563"/>
          </a:xfrm>
        </p:spPr>
        <p:txBody>
          <a:bodyPr/>
          <a:lstStyle/>
          <a:p>
            <a:r>
              <a:rPr lang="en-US"/>
              <a:t>Tier 1 – Real World Examples</a:t>
            </a:r>
          </a:p>
        </p:txBody>
      </p:sp>
      <p:pic>
        <p:nvPicPr>
          <p:cNvPr id="5" name="Picture 4" descr="Diagram&#10;&#10;Description automatically generated">
            <a:extLst>
              <a:ext uri="{FF2B5EF4-FFF2-40B4-BE49-F238E27FC236}">
                <a16:creationId xmlns:a16="http://schemas.microsoft.com/office/drawing/2014/main" id="{D7A03A83-2E46-414B-AAEE-7CE371A93CDE}"/>
              </a:ext>
            </a:extLst>
          </p:cNvPr>
          <p:cNvPicPr>
            <a:picLocks noChangeAspect="1"/>
          </p:cNvPicPr>
          <p:nvPr/>
        </p:nvPicPr>
        <p:blipFill rotWithShape="1">
          <a:blip r:embed="rId3">
            <a:extLst>
              <a:ext uri="{28A0092B-C50C-407E-A947-70E740481C1C}">
                <a14:useLocalDpi xmlns:a14="http://schemas.microsoft.com/office/drawing/2010/main" val="0"/>
              </a:ext>
            </a:extLst>
          </a:blip>
          <a:srcRect l="57862" t="53630" r="13975" b="23888"/>
          <a:stretch/>
        </p:blipFill>
        <p:spPr>
          <a:xfrm>
            <a:off x="9123705" y="221800"/>
            <a:ext cx="2818651" cy="1469227"/>
          </a:xfrm>
          <a:prstGeom prst="rect">
            <a:avLst/>
          </a:prstGeom>
          <a:noFill/>
          <a:ln w="57150">
            <a:solidFill>
              <a:schemeClr val="accent5"/>
            </a:solidFill>
          </a:ln>
        </p:spPr>
      </p:pic>
      <p:pic>
        <p:nvPicPr>
          <p:cNvPr id="11" name="Picture 11" descr="A certificate of approval for a school attendance&#10;&#10;Description automatically generated">
            <a:extLst>
              <a:ext uri="{FF2B5EF4-FFF2-40B4-BE49-F238E27FC236}">
                <a16:creationId xmlns:a16="http://schemas.microsoft.com/office/drawing/2014/main" id="{BF8F7041-A754-4CA2-B250-DE24A766A7FF}"/>
              </a:ext>
            </a:extLst>
          </p:cNvPr>
          <p:cNvPicPr>
            <a:picLocks noChangeAspect="1"/>
          </p:cNvPicPr>
          <p:nvPr/>
        </p:nvPicPr>
        <p:blipFill>
          <a:blip r:embed="rId4"/>
          <a:stretch>
            <a:fillRect/>
          </a:stretch>
        </p:blipFill>
        <p:spPr>
          <a:xfrm>
            <a:off x="1291468" y="2064354"/>
            <a:ext cx="4803955" cy="33521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3" name="Picture 13" descr="A poster with a schedule&#10;&#10;Description automatically generated">
            <a:extLst>
              <a:ext uri="{FF2B5EF4-FFF2-40B4-BE49-F238E27FC236}">
                <a16:creationId xmlns:a16="http://schemas.microsoft.com/office/drawing/2014/main" id="{7EB147F2-281D-EF0D-4A61-2A247AD9BF23}"/>
              </a:ext>
            </a:extLst>
          </p:cNvPr>
          <p:cNvPicPr>
            <a:picLocks noChangeAspect="1"/>
          </p:cNvPicPr>
          <p:nvPr/>
        </p:nvPicPr>
        <p:blipFill>
          <a:blip r:embed="rId5"/>
          <a:stretch>
            <a:fillRect/>
          </a:stretch>
        </p:blipFill>
        <p:spPr>
          <a:xfrm>
            <a:off x="7769570" y="1969512"/>
            <a:ext cx="3102370" cy="4043822"/>
          </a:xfrm>
          <a:prstGeom prst="rect">
            <a:avLst/>
          </a:prstGeom>
        </p:spPr>
      </p:pic>
      <p:sp>
        <p:nvSpPr>
          <p:cNvPr id="14" name="TextBox 13">
            <a:extLst>
              <a:ext uri="{FF2B5EF4-FFF2-40B4-BE49-F238E27FC236}">
                <a16:creationId xmlns:a16="http://schemas.microsoft.com/office/drawing/2014/main" id="{7876E68E-8CFE-5608-3ACF-700868C442BD}"/>
              </a:ext>
            </a:extLst>
          </p:cNvPr>
          <p:cNvSpPr txBox="1"/>
          <p:nvPr/>
        </p:nvSpPr>
        <p:spPr>
          <a:xfrm>
            <a:off x="1253803" y="1394276"/>
            <a:ext cx="4793482" cy="677108"/>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panose="02110004020202020204"/>
                <a:ea typeface="+mn-ea"/>
                <a:cs typeface="Segoe UI"/>
              </a:rPr>
              <a:t>Improved</a:t>
            </a:r>
            <a:r>
              <a:rPr kumimoji="0" lang="en-US" sz="1800" b="1" i="0" u="none" strike="noStrike" kern="1200" cap="none" spc="0" normalizeH="0" baseline="0" noProof="0" dirty="0">
                <a:ln>
                  <a:noFill/>
                </a:ln>
                <a:solidFill>
                  <a:srgbClr val="FFFFFF"/>
                </a:solidFill>
                <a:effectLst/>
                <a:uLnTx/>
                <a:uFillTx/>
                <a:latin typeface="Aptos" panose="02110004020202020204"/>
                <a:ea typeface="+mn-ea"/>
                <a:cs typeface="Segoe UI"/>
              </a:rPr>
              <a:t> Attendance Awards &amp; Incentives</a:t>
            </a:r>
            <a:endParaRPr kumimoji="0" lang="en-US" sz="1800" b="0" i="0" u="none" strike="noStrike" kern="1200" cap="none" spc="0" normalizeH="0" baseline="0" noProof="0" dirty="0">
              <a:ln>
                <a:noFill/>
              </a:ln>
              <a:solidFill>
                <a:srgbClr val="FFFFFF"/>
              </a:solidFill>
              <a:effectLst/>
              <a:uLnTx/>
              <a:uFillTx/>
              <a:latin typeface="Aptos" panose="02110004020202020204"/>
              <a:ea typeface="+mn-ea"/>
              <a:cs typeface="Segoe UI"/>
            </a:endParaRPr>
          </a:p>
        </p:txBody>
      </p:sp>
      <p:sp>
        <p:nvSpPr>
          <p:cNvPr id="16" name="TextBox 15">
            <a:extLst>
              <a:ext uri="{FF2B5EF4-FFF2-40B4-BE49-F238E27FC236}">
                <a16:creationId xmlns:a16="http://schemas.microsoft.com/office/drawing/2014/main" id="{47CC2098-BB4A-6D67-84CA-8B1B51E9E66B}"/>
              </a:ext>
            </a:extLst>
          </p:cNvPr>
          <p:cNvSpPr txBox="1"/>
          <p:nvPr/>
        </p:nvSpPr>
        <p:spPr>
          <a:xfrm>
            <a:off x="7769570" y="6091764"/>
            <a:ext cx="3100149" cy="400110"/>
          </a:xfrm>
          <a:prstGeom prst="rect">
            <a:avLst/>
          </a:prstGeom>
          <a:solidFill>
            <a:schemeClr val="accent1"/>
          </a:solid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ptos" panose="02110004020202020204"/>
                <a:ea typeface="+mn-ea"/>
                <a:cs typeface="Segoe UI"/>
              </a:rPr>
              <a:t>Attendance Challenges</a:t>
            </a:r>
          </a:p>
        </p:txBody>
      </p:sp>
      <p:pic>
        <p:nvPicPr>
          <p:cNvPr id="4" name="Picture 3" descr="OSPI Logo">
            <a:extLst>
              <a:ext uri="{FF2B5EF4-FFF2-40B4-BE49-F238E27FC236}">
                <a16:creationId xmlns:a16="http://schemas.microsoft.com/office/drawing/2014/main" id="{44B9F1F5-8D64-DF29-3DA3-21230FB83DA7}"/>
              </a:ext>
            </a:extLst>
          </p:cNvPr>
          <p:cNvPicPr>
            <a:picLocks noChangeAspect="1"/>
          </p:cNvPicPr>
          <p:nvPr/>
        </p:nvPicPr>
        <p:blipFill>
          <a:blip r:embed="rId6"/>
          <a:stretch>
            <a:fillRect/>
          </a:stretch>
        </p:blipFill>
        <p:spPr>
          <a:xfrm>
            <a:off x="445420" y="5863194"/>
            <a:ext cx="3248025" cy="857250"/>
          </a:xfrm>
          <a:prstGeom prst="rect">
            <a:avLst/>
          </a:prstGeom>
        </p:spPr>
      </p:pic>
    </p:spTree>
    <p:extLst>
      <p:ext uri="{BB962C8B-B14F-4D97-AF65-F5344CB8AC3E}">
        <p14:creationId xmlns:p14="http://schemas.microsoft.com/office/powerpoint/2010/main" val="11236014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E50C77-6F1B-C514-EDEE-C1047C0B2251}"/>
              </a:ext>
            </a:extLst>
          </p:cNvPr>
          <p:cNvSpPr>
            <a:spLocks noGrp="1"/>
          </p:cNvSpPr>
          <p:nvPr>
            <p:ph type="title"/>
          </p:nvPr>
        </p:nvSpPr>
        <p:spPr/>
        <p:txBody>
          <a:bodyPr/>
          <a:lstStyle/>
          <a:p>
            <a:r>
              <a:rPr lang="en-US" dirty="0"/>
              <a:t>Nudge Letters</a:t>
            </a:r>
          </a:p>
        </p:txBody>
      </p:sp>
      <p:pic>
        <p:nvPicPr>
          <p:cNvPr id="4" name="Picture 7" descr="A poster of attendance letters&#10;&#10;Description automatically generated">
            <a:extLst>
              <a:ext uri="{FF2B5EF4-FFF2-40B4-BE49-F238E27FC236}">
                <a16:creationId xmlns:a16="http://schemas.microsoft.com/office/drawing/2014/main" id="{28CCDC77-7FF2-AD45-D723-6F202D6DF196}"/>
              </a:ext>
            </a:extLst>
          </p:cNvPr>
          <p:cNvPicPr>
            <a:picLocks noChangeAspect="1"/>
          </p:cNvPicPr>
          <p:nvPr/>
        </p:nvPicPr>
        <p:blipFill>
          <a:blip r:embed="rId3"/>
          <a:stretch>
            <a:fillRect/>
          </a:stretch>
        </p:blipFill>
        <p:spPr>
          <a:xfrm>
            <a:off x="4041072" y="2817385"/>
            <a:ext cx="4163643" cy="3670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5" name="Picture 7" descr="A poster of attendance letters&#10;&#10;Description automatically generated">
            <a:extLst>
              <a:ext uri="{FF2B5EF4-FFF2-40B4-BE49-F238E27FC236}">
                <a16:creationId xmlns:a16="http://schemas.microsoft.com/office/drawing/2014/main" id="{6B35F74B-3FD0-EEEF-9EC9-1FEFE7B2253F}"/>
              </a:ext>
            </a:extLst>
          </p:cNvPr>
          <p:cNvPicPr>
            <a:picLocks noChangeAspect="1"/>
          </p:cNvPicPr>
          <p:nvPr/>
        </p:nvPicPr>
        <p:blipFill rotWithShape="1">
          <a:blip r:embed="rId3"/>
          <a:srcRect l="127" t="-119" r="-169" b="83193"/>
          <a:stretch/>
        </p:blipFill>
        <p:spPr>
          <a:xfrm>
            <a:off x="838200" y="1799311"/>
            <a:ext cx="10470754" cy="14793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Picture 5" descr="Diagram&#10;&#10;Description automatically generated">
            <a:extLst>
              <a:ext uri="{FF2B5EF4-FFF2-40B4-BE49-F238E27FC236}">
                <a16:creationId xmlns:a16="http://schemas.microsoft.com/office/drawing/2014/main" id="{A9DF5BF0-590C-05E9-7C40-974ACEBD9828}"/>
              </a:ext>
            </a:extLst>
          </p:cNvPr>
          <p:cNvPicPr>
            <a:picLocks noChangeAspect="1"/>
          </p:cNvPicPr>
          <p:nvPr/>
        </p:nvPicPr>
        <p:blipFill rotWithShape="1">
          <a:blip r:embed="rId4">
            <a:extLst>
              <a:ext uri="{28A0092B-C50C-407E-A947-70E740481C1C}">
                <a14:useLocalDpi xmlns:a14="http://schemas.microsoft.com/office/drawing/2010/main" val="0"/>
              </a:ext>
            </a:extLst>
          </a:blip>
          <a:srcRect l="57862" t="53630" r="13975" b="23888"/>
          <a:stretch/>
        </p:blipFill>
        <p:spPr>
          <a:xfrm>
            <a:off x="9150599" y="159047"/>
            <a:ext cx="2818651" cy="1469227"/>
          </a:xfrm>
          <a:prstGeom prst="rect">
            <a:avLst/>
          </a:prstGeom>
          <a:noFill/>
          <a:ln w="57150">
            <a:solidFill>
              <a:schemeClr val="accent5"/>
            </a:solidFill>
          </a:ln>
        </p:spPr>
      </p:pic>
      <p:pic>
        <p:nvPicPr>
          <p:cNvPr id="7" name="Picture 6" descr="OSPI Logo">
            <a:extLst>
              <a:ext uri="{FF2B5EF4-FFF2-40B4-BE49-F238E27FC236}">
                <a16:creationId xmlns:a16="http://schemas.microsoft.com/office/drawing/2014/main" id="{8E7A2742-1B11-377C-CE61-2535E1EABEFD}"/>
              </a:ext>
            </a:extLst>
          </p:cNvPr>
          <p:cNvPicPr>
            <a:picLocks noChangeAspect="1"/>
          </p:cNvPicPr>
          <p:nvPr/>
        </p:nvPicPr>
        <p:blipFill>
          <a:blip r:embed="rId5"/>
          <a:stretch>
            <a:fillRect/>
          </a:stretch>
        </p:blipFill>
        <p:spPr>
          <a:xfrm>
            <a:off x="154630" y="5894045"/>
            <a:ext cx="3248025" cy="857250"/>
          </a:xfrm>
          <a:prstGeom prst="rect">
            <a:avLst/>
          </a:prstGeom>
        </p:spPr>
      </p:pic>
    </p:spTree>
    <p:extLst>
      <p:ext uri="{BB962C8B-B14F-4D97-AF65-F5344CB8AC3E}">
        <p14:creationId xmlns:p14="http://schemas.microsoft.com/office/powerpoint/2010/main" val="67756881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BACC6370-2D7E-4714-9D71-7542949D7D5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F68B3F68-107C-434F-AA38-110D5EA91B8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2" y="0"/>
            <a:ext cx="12191998" cy="1575955"/>
          </a:xfrm>
          <a:prstGeom prst="rect">
            <a:avLst/>
          </a:prstGeom>
          <a:gradFill>
            <a:gsLst>
              <a:gs pos="0">
                <a:srgbClr val="000000">
                  <a:alpha val="96000"/>
                </a:srgbClr>
              </a:gs>
              <a:gs pos="100000">
                <a:schemeClr val="accent1">
                  <a:lumMod val="75000"/>
                </a:schemeClr>
              </a:gs>
            </a:gsLst>
            <a:lin ang="8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AAD0DBB9-1A4B-4391-81D4-CB19F9AB91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8857" y="0"/>
            <a:ext cx="4063143" cy="1576412"/>
          </a:xfrm>
          <a:prstGeom prst="rect">
            <a:avLst/>
          </a:prstGeom>
          <a:gradFill>
            <a:gsLst>
              <a:gs pos="19000">
                <a:schemeClr val="accent1">
                  <a:lumMod val="50000"/>
                  <a:alpha val="68000"/>
                </a:schemeClr>
              </a:gs>
              <a:gs pos="100000">
                <a:schemeClr val="accent1">
                  <a:alpha val="79000"/>
                </a:schemeClr>
              </a:gs>
            </a:gsLst>
            <a:lin ang="19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a:extLst>
              <a:ext uri="{FF2B5EF4-FFF2-40B4-BE49-F238E27FC236}">
                <a16:creationId xmlns:a16="http://schemas.microsoft.com/office/drawing/2014/main" id="{063BBA22-50EA-4C4D-BE05-F1CE4E63AA5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5307777" y="-5307778"/>
            <a:ext cx="1576446" cy="12192002"/>
          </a:xfrm>
          <a:prstGeom prst="rect">
            <a:avLst/>
          </a:prstGeom>
          <a:gradFill>
            <a:gsLst>
              <a:gs pos="23000">
                <a:schemeClr val="accent1">
                  <a:alpha val="0"/>
                </a:schemeClr>
              </a:gs>
              <a:gs pos="99000">
                <a:srgbClr val="000000">
                  <a:alpha val="74000"/>
                </a:srgbClr>
              </a:gs>
            </a:gsLst>
            <a:lin ang="20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 name="Title 2"/>
          <p:cNvSpPr>
            <a:spLocks noGrp="1"/>
          </p:cNvSpPr>
          <p:nvPr>
            <p:ph type="title"/>
          </p:nvPr>
        </p:nvSpPr>
        <p:spPr>
          <a:xfrm>
            <a:off x="1371597" y="348865"/>
            <a:ext cx="10044023" cy="877729"/>
          </a:xfrm>
        </p:spPr>
        <p:txBody>
          <a:bodyPr anchor="ctr">
            <a:normAutofit/>
          </a:bodyPr>
          <a:lstStyle/>
          <a:p>
            <a:r>
              <a:rPr lang="en-US" sz="4000" b="1" dirty="0">
                <a:solidFill>
                  <a:srgbClr val="FFFFFF"/>
                </a:solidFill>
              </a:rPr>
              <a:t>Nudge Letters</a:t>
            </a:r>
          </a:p>
        </p:txBody>
      </p:sp>
      <p:sp>
        <p:nvSpPr>
          <p:cNvPr id="5" name="Content Placeholder 4" descr="Screenshot image of nudge letter templates"/>
          <p:cNvSpPr>
            <a:spLocks/>
          </p:cNvSpPr>
          <p:nvPr/>
        </p:nvSpPr>
        <p:spPr>
          <a:xfrm>
            <a:off x="838200" y="1825625"/>
            <a:ext cx="10515600" cy="4351338"/>
          </a:xfrm>
          <a:prstGeom prst="rect">
            <a:avLst/>
          </a:prstGeom>
        </p:spPr>
        <p:txBody>
          <a:bodyPr/>
          <a:lstStyle/>
          <a:p>
            <a:endParaRPr lang="en-US"/>
          </a:p>
        </p:txBody>
      </p:sp>
      <p:sp>
        <p:nvSpPr>
          <p:cNvPr id="2" name="Date Placeholder 1"/>
          <p:cNvSpPr>
            <a:spLocks/>
          </p:cNvSpPr>
          <p:nvPr/>
        </p:nvSpPr>
        <p:spPr>
          <a:xfrm>
            <a:off x="1670854" y="6002030"/>
            <a:ext cx="2279114" cy="303354"/>
          </a:xfrm>
          <a:prstGeom prst="rect">
            <a:avLst/>
          </a:prstGeom>
        </p:spPr>
        <p:txBody>
          <a:bodyPr/>
          <a:lstStyle/>
          <a:p>
            <a:pPr defTabSz="758952">
              <a:spcAft>
                <a:spcPts val="600"/>
              </a:spcAft>
              <a:defRPr/>
            </a:pPr>
            <a:fld id="{5EE26B6B-9B70-4D3C-84AF-BADE3935C7E5}" type="datetime1">
              <a:rPr lang="en-US" sz="747" kern="1200">
                <a:solidFill>
                  <a:srgbClr val="555555"/>
                </a:solidFill>
                <a:latin typeface="Calibri" panose="020F0502020204030204"/>
                <a:ea typeface="+mn-ea"/>
                <a:cs typeface="+mn-cs"/>
              </a:rPr>
              <a:pPr defTabSz="758952">
                <a:spcAft>
                  <a:spcPts val="600"/>
                </a:spcAft>
                <a:defRPr/>
              </a:pPr>
              <a:t>11/1/2024</a:t>
            </a:fld>
            <a:endParaRPr kumimoji="0" lang="en-US" sz="9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
        <p:nvSpPr>
          <p:cNvPr id="4" name="Slide Number Placeholder 3"/>
          <p:cNvSpPr>
            <a:spLocks/>
          </p:cNvSpPr>
          <p:nvPr/>
        </p:nvSpPr>
        <p:spPr>
          <a:xfrm>
            <a:off x="8128344" y="6002030"/>
            <a:ext cx="2279114" cy="303354"/>
          </a:xfrm>
          <a:prstGeom prst="rect">
            <a:avLst/>
          </a:prstGeom>
        </p:spPr>
        <p:txBody>
          <a:bodyPr/>
          <a:lstStyle/>
          <a:p>
            <a:pPr algn="r" defTabSz="758952">
              <a:spcAft>
                <a:spcPts val="600"/>
              </a:spcAft>
              <a:defRPr/>
            </a:pPr>
            <a:fld id="{4FAB73BC-B049-4115-A692-8D63A059BFB8}" type="slidenum">
              <a:rPr lang="en-US" sz="872" kern="1200">
                <a:solidFill>
                  <a:srgbClr val="555555"/>
                </a:solidFill>
                <a:latin typeface="Calibri" panose="020F0502020204030204"/>
                <a:ea typeface="+mn-ea"/>
                <a:cs typeface="+mn-cs"/>
              </a:rPr>
              <a:pPr algn="r" defTabSz="758952">
                <a:spcAft>
                  <a:spcPts val="600"/>
                </a:spcAft>
                <a:defRPr/>
              </a:pPr>
              <a:t>85</a:t>
            </a:fld>
            <a:endParaRPr kumimoji="0" lang="en-US" sz="1050" b="0" i="0" u="none" strike="noStrike" kern="1200" cap="none" spc="0" normalizeH="0" baseline="0" noProof="0">
              <a:ln>
                <a:noFill/>
              </a:ln>
              <a:solidFill>
                <a:srgbClr val="FFFFFF"/>
              </a:solidFill>
              <a:effectLst/>
              <a:uLnTx/>
              <a:uFillTx/>
              <a:latin typeface="Calibri" panose="020F0502020204030204"/>
              <a:ea typeface="+mn-ea"/>
              <a:cs typeface="+mn-cs"/>
            </a:endParaRPr>
          </a:p>
        </p:txBody>
      </p:sp>
      <p:pic>
        <p:nvPicPr>
          <p:cNvPr id="6" name="Picture 5" title="Nudge letter sample "/>
          <p:cNvPicPr>
            <a:picLocks noChangeAspect="1"/>
          </p:cNvPicPr>
          <p:nvPr/>
        </p:nvPicPr>
        <p:blipFill>
          <a:blip r:embed="rId3"/>
          <a:stretch>
            <a:fillRect/>
          </a:stretch>
        </p:blipFill>
        <p:spPr>
          <a:xfrm>
            <a:off x="1335900" y="2220445"/>
            <a:ext cx="4853342" cy="3038818"/>
          </a:xfrm>
          <a:prstGeom prst="rect">
            <a:avLst/>
          </a:prstGeom>
        </p:spPr>
      </p:pic>
      <p:pic>
        <p:nvPicPr>
          <p:cNvPr id="7" name="Picture 6" title="Nudge letter sample "/>
          <p:cNvPicPr>
            <a:picLocks noChangeAspect="1"/>
          </p:cNvPicPr>
          <p:nvPr/>
        </p:nvPicPr>
        <p:blipFill>
          <a:blip r:embed="rId4"/>
          <a:stretch>
            <a:fillRect/>
          </a:stretch>
        </p:blipFill>
        <p:spPr>
          <a:xfrm>
            <a:off x="6116361" y="2112579"/>
            <a:ext cx="4763680" cy="3418387"/>
          </a:xfrm>
          <a:prstGeom prst="rect">
            <a:avLst/>
          </a:prstGeom>
        </p:spPr>
      </p:pic>
      <p:sp>
        <p:nvSpPr>
          <p:cNvPr id="8" name="Rectangle 7"/>
          <p:cNvSpPr/>
          <p:nvPr/>
        </p:nvSpPr>
        <p:spPr>
          <a:xfrm>
            <a:off x="1610569" y="5324098"/>
            <a:ext cx="2804852" cy="322268"/>
          </a:xfrm>
          <a:prstGeom prst="rect">
            <a:avLst/>
          </a:prstGeom>
        </p:spPr>
        <p:txBody>
          <a:bodyPr wrap="square">
            <a:spAutoFit/>
          </a:bodyPr>
          <a:lstStyle/>
          <a:p>
            <a:pPr defTabSz="758952">
              <a:spcAft>
                <a:spcPts val="600"/>
              </a:spcAft>
              <a:defRPr/>
            </a:pPr>
            <a:r>
              <a:rPr lang="en-US" sz="1494" kern="1200">
                <a:solidFill>
                  <a:srgbClr val="555555"/>
                </a:solidFill>
                <a:latin typeface="Calibri" panose="020F0502020204030204"/>
                <a:ea typeface="+mn-ea"/>
                <a:cs typeface="+mn-cs"/>
                <a:hlinkClick r:id="rId5">
                  <a:extLst>
                    <a:ext uri="{A12FA001-AC4F-418D-AE19-62706E023703}">
                      <ahyp:hlinkClr xmlns:ahyp="http://schemas.microsoft.com/office/drawing/2018/hyperlinkcolor" val="tx"/>
                    </a:ext>
                  </a:extLst>
                </a:hlinkClick>
              </a:rPr>
              <a:t>Todd Rogers, PhD, Harvard S3Labs</a:t>
            </a: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0668285"/>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5" name="Rectangle 24">
            <a:extLst>
              <a:ext uri="{FF2B5EF4-FFF2-40B4-BE49-F238E27FC236}">
                <a16:creationId xmlns:a16="http://schemas.microsoft.com/office/drawing/2014/main" id="{12609869-9E80-471B-A487-A53288E0E79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9816B5-3E9F-37D8-1E76-36E1FA9B0CC7}"/>
              </a:ext>
            </a:extLst>
          </p:cNvPr>
          <p:cNvSpPr>
            <a:spLocks noGrp="1"/>
          </p:cNvSpPr>
          <p:nvPr>
            <p:ph type="title"/>
          </p:nvPr>
        </p:nvSpPr>
        <p:spPr>
          <a:xfrm>
            <a:off x="1136397" y="502020"/>
            <a:ext cx="5323715" cy="1642970"/>
          </a:xfrm>
        </p:spPr>
        <p:txBody>
          <a:bodyPr vert="horz" lIns="91440" tIns="45720" rIns="91440" bIns="45720" rtlCol="0" anchor="b">
            <a:normAutofit/>
          </a:bodyPr>
          <a:lstStyle/>
          <a:p>
            <a:r>
              <a:rPr lang="en-US" sz="4000" kern="1200">
                <a:solidFill>
                  <a:schemeClr val="tx1"/>
                </a:solidFill>
                <a:latin typeface="+mj-lt"/>
                <a:ea typeface="+mj-ea"/>
                <a:cs typeface="+mj-cs"/>
              </a:rPr>
              <a:t>Closing Slide</a:t>
            </a:r>
          </a:p>
        </p:txBody>
      </p:sp>
      <p:sp>
        <p:nvSpPr>
          <p:cNvPr id="3" name="Content Placeholder 2">
            <a:extLst>
              <a:ext uri="{FF2B5EF4-FFF2-40B4-BE49-F238E27FC236}">
                <a16:creationId xmlns:a16="http://schemas.microsoft.com/office/drawing/2014/main" id="{1541B000-9BC4-4191-CCC4-A61DF779B6C3}"/>
              </a:ext>
            </a:extLst>
          </p:cNvPr>
          <p:cNvSpPr>
            <a:spLocks noGrp="1"/>
          </p:cNvSpPr>
          <p:nvPr>
            <p:ph sz="half" idx="1"/>
          </p:nvPr>
        </p:nvSpPr>
        <p:spPr>
          <a:xfrm>
            <a:off x="1144923" y="2405894"/>
            <a:ext cx="5315189" cy="3535083"/>
          </a:xfrm>
        </p:spPr>
        <p:txBody>
          <a:bodyPr vert="horz" lIns="91440" tIns="45720" rIns="91440" bIns="45720" rtlCol="0" anchor="t">
            <a:normAutofit/>
          </a:bodyPr>
          <a:lstStyle/>
          <a:p>
            <a:r>
              <a:rPr lang="en-US" sz="2000"/>
              <a:t>Consider adding links to resources your audience will refer to.</a:t>
            </a:r>
          </a:p>
          <a:p>
            <a:r>
              <a:rPr lang="en-US" sz="2000"/>
              <a:t>Provide your contact information and preferred form of contact</a:t>
            </a:r>
          </a:p>
        </p:txBody>
      </p:sp>
      <p:sp>
        <p:nvSpPr>
          <p:cNvPr id="26" name="Rectangle 25">
            <a:extLst>
              <a:ext uri="{FF2B5EF4-FFF2-40B4-BE49-F238E27FC236}">
                <a16:creationId xmlns:a16="http://schemas.microsoft.com/office/drawing/2014/main" id="{7004738A-9D34-43E8-97D2-CA0EED4F8BE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5"/>
            <a:ext cx="4092521" cy="6858000"/>
          </a:xfrm>
          <a:prstGeom prst="rect">
            <a:avLst/>
          </a:prstGeom>
          <a:gradFill>
            <a:gsLst>
              <a:gs pos="8000">
                <a:srgbClr val="000000">
                  <a:alpha val="94000"/>
                </a:srgbClr>
              </a:gs>
              <a:gs pos="100000">
                <a:schemeClr val="accent1"/>
              </a:gs>
            </a:gsLst>
            <a:lin ang="2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8B8D07F-F13E-443E-BA68-2D26672D76B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
            <a:ext cx="4092521" cy="6400369"/>
          </a:xfrm>
          <a:prstGeom prst="rect">
            <a:avLst/>
          </a:prstGeom>
          <a:gradFill>
            <a:gsLst>
              <a:gs pos="31000">
                <a:schemeClr val="accent1">
                  <a:lumMod val="50000"/>
                  <a:alpha val="0"/>
                </a:schemeClr>
              </a:gs>
              <a:gs pos="100000">
                <a:schemeClr val="accent1">
                  <a:lumMod val="50000"/>
                  <a:alpha val="26000"/>
                </a:schemeClr>
              </a:gs>
            </a:gsLst>
            <a:lin ang="18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8" name="Rectangle 27">
            <a:extLst>
              <a:ext uri="{FF2B5EF4-FFF2-40B4-BE49-F238E27FC236}">
                <a16:creationId xmlns:a16="http://schemas.microsoft.com/office/drawing/2014/main" id="{2813A4FA-24A5-41ED-A534-3807D1B2F34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22"/>
            <a:ext cx="4068667" cy="6400389"/>
          </a:xfrm>
          <a:prstGeom prst="rect">
            <a:avLst/>
          </a:prstGeom>
          <a:gradFill>
            <a:gsLst>
              <a:gs pos="0">
                <a:schemeClr val="accent1">
                  <a:alpha val="0"/>
                </a:schemeClr>
              </a:gs>
              <a:gs pos="72000">
                <a:srgbClr val="000000">
                  <a:alpha val="21000"/>
                </a:srgbClr>
              </a:gs>
            </a:gsLst>
            <a:lin ang="3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 name="Rectangle 28">
            <a:extLst>
              <a:ext uri="{FF2B5EF4-FFF2-40B4-BE49-F238E27FC236}">
                <a16:creationId xmlns:a16="http://schemas.microsoft.com/office/drawing/2014/main" id="{C3944F27-CA70-4E84-A51A-E6BF8955897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8123333" y="-10"/>
            <a:ext cx="3611467" cy="6857997"/>
          </a:xfrm>
          <a:prstGeom prst="rect">
            <a:avLst/>
          </a:prstGeom>
          <a:gradFill>
            <a:gsLst>
              <a:gs pos="0">
                <a:schemeClr val="accent1">
                  <a:alpha val="0"/>
                </a:schemeClr>
              </a:gs>
              <a:gs pos="93000">
                <a:srgbClr val="000000">
                  <a:alpha val="29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8" name="Content Placeholder 7" descr="Flat lay of stationery">
            <a:extLst>
              <a:ext uri="{FF2B5EF4-FFF2-40B4-BE49-F238E27FC236}">
                <a16:creationId xmlns:a16="http://schemas.microsoft.com/office/drawing/2014/main" id="{FE2FB1A0-841A-5F5C-D03B-111FA72CBB71}"/>
              </a:ext>
            </a:extLst>
          </p:cNvPr>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303712" y="909081"/>
            <a:ext cx="3715040" cy="5071731"/>
          </a:xfrm>
          <a:prstGeom prst="rect">
            <a:avLst/>
          </a:prstGeom>
        </p:spPr>
      </p:pic>
    </p:spTree>
    <p:extLst>
      <p:ext uri="{BB962C8B-B14F-4D97-AF65-F5344CB8AC3E}">
        <p14:creationId xmlns:p14="http://schemas.microsoft.com/office/powerpoint/2010/main" val="629290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2" name="Rectangle 31">
            <a:extLst>
              <a:ext uri="{FF2B5EF4-FFF2-40B4-BE49-F238E27FC236}">
                <a16:creationId xmlns:a16="http://schemas.microsoft.com/office/drawing/2014/main" id="{738F59A4-4431-460D-8E49-6E65C189A56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3" name="Group 32">
            <a:extLst>
              <a:ext uri="{FF2B5EF4-FFF2-40B4-BE49-F238E27FC236}">
                <a16:creationId xmlns:a16="http://schemas.microsoft.com/office/drawing/2014/main" id="{8A919B9C-5C01-47E4-B2F2-45F589208ABF}"/>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0"/>
            <a:ext cx="12192000" cy="6858000"/>
            <a:chOff x="0" y="0"/>
            <a:chExt cx="12192000" cy="6858000"/>
          </a:xfrm>
        </p:grpSpPr>
        <p:sp>
          <p:nvSpPr>
            <p:cNvPr id="18" name="Rectangle 17">
              <a:extLst>
                <a:ext uri="{FF2B5EF4-FFF2-40B4-BE49-F238E27FC236}">
                  <a16:creationId xmlns:a16="http://schemas.microsoft.com/office/drawing/2014/main" id="{E85A82CE-D835-4542-BE8D-62A8F5A943C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063D7EF0-3AC8-4029-B55D-EBDD733D394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accent4">
                <a:lumMod val="75000"/>
                <a:alpha val="7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0519A664-B531-588F-BADF-E8A553A48A93}"/>
              </a:ext>
            </a:extLst>
          </p:cNvPr>
          <p:cNvSpPr>
            <a:spLocks noGrp="1"/>
          </p:cNvSpPr>
          <p:nvPr>
            <p:ph type="title"/>
          </p:nvPr>
        </p:nvSpPr>
        <p:spPr>
          <a:xfrm>
            <a:off x="550863" y="365125"/>
            <a:ext cx="11090274" cy="1325563"/>
          </a:xfrm>
        </p:spPr>
        <p:txBody>
          <a:bodyPr>
            <a:normAutofit/>
          </a:bodyPr>
          <a:lstStyle/>
          <a:p>
            <a:r>
              <a:rPr lang="en-US" sz="4000"/>
              <a:t>Why Does Attendance Matter?</a:t>
            </a:r>
          </a:p>
        </p:txBody>
      </p:sp>
      <p:sp>
        <p:nvSpPr>
          <p:cNvPr id="3" name="Content Placeholder 2">
            <a:extLst>
              <a:ext uri="{FF2B5EF4-FFF2-40B4-BE49-F238E27FC236}">
                <a16:creationId xmlns:a16="http://schemas.microsoft.com/office/drawing/2014/main" id="{BAD8FF3D-795C-9163-2AD9-425741B05B3E}"/>
              </a:ext>
            </a:extLst>
          </p:cNvPr>
          <p:cNvSpPr>
            <a:spLocks/>
          </p:cNvSpPr>
          <p:nvPr/>
        </p:nvSpPr>
        <p:spPr>
          <a:xfrm>
            <a:off x="1285963" y="2133600"/>
            <a:ext cx="9325747" cy="2162781"/>
          </a:xfrm>
          <a:prstGeom prst="rect">
            <a:avLst/>
          </a:prstGeom>
        </p:spPr>
        <p:txBody>
          <a:bodyPr/>
          <a:lstStyle/>
          <a:p>
            <a:pPr algn="ctr" defTabSz="804672">
              <a:spcAft>
                <a:spcPts val="600"/>
              </a:spcAft>
            </a:pPr>
            <a:r>
              <a:rPr lang="en-US" sz="1584" kern="1200">
                <a:solidFill>
                  <a:srgbClr val="055B7D"/>
                </a:solidFill>
                <a:latin typeface="+mn-lt"/>
                <a:ea typeface="+mn-ea"/>
                <a:cs typeface="+mn-cs"/>
              </a:rPr>
              <a:t>“Reestablishing a routine of daily attendance- recognizing that students might miss a day on occasion – in school is crucial to nurturing an educated, healthy and skilled next generation with the hard and soft skills needed for a strong economy”</a:t>
            </a:r>
          </a:p>
          <a:p>
            <a:pPr algn="r" defTabSz="804672">
              <a:spcAft>
                <a:spcPts val="600"/>
              </a:spcAft>
            </a:pPr>
            <a:r>
              <a:rPr lang="en-US" sz="1584" kern="1200">
                <a:solidFill>
                  <a:schemeClr val="tx1"/>
                </a:solidFill>
                <a:latin typeface="+mn-lt"/>
                <a:ea typeface="+mn-ea"/>
                <a:cs typeface="+mn-cs"/>
              </a:rPr>
              <a:t>~Attendance Works </a:t>
            </a:r>
            <a:endParaRPr lang="en-US"/>
          </a:p>
        </p:txBody>
      </p:sp>
      <p:sp>
        <p:nvSpPr>
          <p:cNvPr id="4" name="TextBox 3">
            <a:extLst>
              <a:ext uri="{FF2B5EF4-FFF2-40B4-BE49-F238E27FC236}">
                <a16:creationId xmlns:a16="http://schemas.microsoft.com/office/drawing/2014/main" id="{740259E9-B77C-BD88-A376-9E7E8F1A1736}"/>
              </a:ext>
            </a:extLst>
          </p:cNvPr>
          <p:cNvSpPr txBox="1"/>
          <p:nvPr/>
        </p:nvSpPr>
        <p:spPr>
          <a:xfrm>
            <a:off x="6946715" y="5963722"/>
            <a:ext cx="3956148" cy="336118"/>
          </a:xfrm>
          <a:prstGeom prst="rect">
            <a:avLst/>
          </a:prstGeom>
          <a:noFill/>
        </p:spPr>
        <p:txBody>
          <a:bodyPr wrap="square" rtlCol="0">
            <a:spAutoFit/>
          </a:bodyPr>
          <a:lstStyle/>
          <a:p>
            <a:pPr defTabSz="804672">
              <a:spcAft>
                <a:spcPts val="600"/>
              </a:spcAft>
              <a:defRPr/>
            </a:pPr>
            <a:r>
              <a:rPr lang="en-US" sz="1584" kern="1200" dirty="0">
                <a:solidFill>
                  <a:srgbClr val="40403D"/>
                </a:solidFill>
                <a:latin typeface="Calibri" panose="020F0502020204030204"/>
                <a:ea typeface="+mn-ea"/>
                <a:cs typeface="+mn-cs"/>
                <a:hlinkClick r:id="rId2"/>
              </a:rPr>
              <a:t>Attendance Works Policy Brief 2024</a:t>
            </a:r>
            <a:endParaRPr kumimoji="0" lang="en-US" sz="1800" b="0" i="0" u="none" strike="noStrike" kern="1200" cap="none" spc="0" normalizeH="0" baseline="0" noProof="0" dirty="0">
              <a:ln>
                <a:noFill/>
              </a:ln>
              <a:solidFill>
                <a:srgbClr val="40403D"/>
              </a:solidFill>
              <a:effectLst/>
              <a:uLnTx/>
              <a:uFillTx/>
              <a:latin typeface="Calibri" panose="020F0502020204030204"/>
              <a:ea typeface="+mn-ea"/>
              <a:cs typeface="+mn-cs"/>
            </a:endParaRPr>
          </a:p>
        </p:txBody>
      </p:sp>
      <p:pic>
        <p:nvPicPr>
          <p:cNvPr id="10" name="Picture 9" descr="Hands holding globes in front of a table&#10;&#10;Description automatically generated">
            <a:extLst>
              <a:ext uri="{FF2B5EF4-FFF2-40B4-BE49-F238E27FC236}">
                <a16:creationId xmlns:a16="http://schemas.microsoft.com/office/drawing/2014/main" id="{BE727021-8841-DE4E-E9C6-00E50E889A67}"/>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2019451" y="3834074"/>
            <a:ext cx="4502849" cy="1870233"/>
          </a:xfrm>
          <a:prstGeom prst="rect">
            <a:avLst/>
          </a:prstGeom>
        </p:spPr>
      </p:pic>
    </p:spTree>
    <p:extLst>
      <p:ext uri="{BB962C8B-B14F-4D97-AF65-F5344CB8AC3E}">
        <p14:creationId xmlns:p14="http://schemas.microsoft.com/office/powerpoint/2010/main" val="27786892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Template-Sage" id="{C3035920-1C88-48BA-8A5D-A1DC4F8C0FCF}" vid="{D619E83D-2A8F-4257-BFCF-5617C9DE7793}"/>
    </a:ext>
  </a:extLst>
</a:theme>
</file>

<file path=ppt/theme/theme3.xml><?xml version="1.0" encoding="utf-8"?>
<a:theme xmlns:a="http://schemas.openxmlformats.org/drawingml/2006/main" name="1_Content Slides">
  <a:themeElements>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Custom 1">
      <a:majorFont>
        <a:latin typeface="Segoe UI"/>
        <a:ea typeface=""/>
        <a:cs typeface=""/>
      </a:majorFont>
      <a:minorFont>
        <a:latin typeface="Segoe U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2" id="{E245D7D4-19A1-4CA7-9A72-2D3052BE62BE}" vid="{3090B437-1593-49FA-A674-7D25AAB2C4B7}"/>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SPI New Palette">
    <a:dk1>
      <a:srgbClr val="40403D"/>
    </a:dk1>
    <a:lt1>
      <a:srgbClr val="F7F5EB"/>
    </a:lt1>
    <a:dk2>
      <a:srgbClr val="40403D"/>
    </a:dk2>
    <a:lt2>
      <a:srgbClr val="F7F5EB"/>
    </a:lt2>
    <a:accent1>
      <a:srgbClr val="0D5761"/>
    </a:accent1>
    <a:accent2>
      <a:srgbClr val="8CB5AB"/>
    </a:accent2>
    <a:accent3>
      <a:srgbClr val="68829E"/>
    </a:accent3>
    <a:accent4>
      <a:srgbClr val="6FB5BF"/>
    </a:accent4>
    <a:accent5>
      <a:srgbClr val="626D71"/>
    </a:accent5>
    <a:accent6>
      <a:srgbClr val="68829E"/>
    </a:accent6>
    <a:hlink>
      <a:srgbClr val="68829E"/>
    </a:hlink>
    <a:folHlink>
      <a:srgbClr val="C490AA"/>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502c4224-de1c-4a2c-b66b-587e5e8149bd" xsi:nil="true"/>
    <lcf76f155ced4ddcb4097134ff3c332f xmlns="5688438d-f8f0-4fd1-827e-90554813cb2b">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4B5EA2E7942EFA46913577103858EA00" ma:contentTypeVersion="18" ma:contentTypeDescription="Create a new document." ma:contentTypeScope="" ma:versionID="b251c181ff035fd36121453054fd2319">
  <xsd:schema xmlns:xsd="http://www.w3.org/2001/XMLSchema" xmlns:xs="http://www.w3.org/2001/XMLSchema" xmlns:p="http://schemas.microsoft.com/office/2006/metadata/properties" xmlns:ns2="5688438d-f8f0-4fd1-827e-90554813cb2b" xmlns:ns3="502c4224-de1c-4a2c-b66b-587e5e8149bd" targetNamespace="http://schemas.microsoft.com/office/2006/metadata/properties" ma:root="true" ma:fieldsID="d57148ab2285397dab1122b07d7ab516" ns2:_="" ns3:_="">
    <xsd:import namespace="5688438d-f8f0-4fd1-827e-90554813cb2b"/>
    <xsd:import namespace="502c4224-de1c-4a2c-b66b-587e5e8149bd"/>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ObjectDetectorVersions" minOccurs="0"/>
                <xsd:element ref="ns2:MediaServiceLocation"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688438d-f8f0-4fd1-827e-90554813cb2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a1e96cc0-46bd-46ca-9217-af340b20b2cf"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3" nillable="true" ma:displayName="MediaServiceObjectDetectorVersions" ma:hidden="true" ma:indexed="true" ma:internalName="MediaServiceObjectDetectorVersions" ma:readOnly="true">
      <xsd:simpleType>
        <xsd:restriction base="dms:Text"/>
      </xsd:simpleType>
    </xsd:element>
    <xsd:element name="MediaServiceLocation" ma:index="24" nillable="true" ma:displayName="Location" ma:indexed="true" ma:internalName="MediaServiceLocation"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502c4224-de1c-4a2c-b66b-587e5e8149bd"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9cb7e577-97b8-4aa5-9ea0-9a5657f749ca}" ma:internalName="TaxCatchAll" ma:showField="CatchAllData" ma:web="502c4224-de1c-4a2c-b66b-587e5e8149bd">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1E8CD39-01C8-448B-93E4-657053375E90}">
  <ds:schemaRefs>
    <ds:schemaRef ds:uri="http://schemas.openxmlformats.org/package/2006/metadata/core-properties"/>
    <ds:schemaRef ds:uri="http://schemas.microsoft.com/office/2006/documentManagement/types"/>
    <ds:schemaRef ds:uri="502c4224-de1c-4a2c-b66b-587e5e8149bd"/>
    <ds:schemaRef ds:uri="http://purl.org/dc/terms/"/>
    <ds:schemaRef ds:uri="http://schemas.microsoft.com/office/2006/metadata/properties"/>
    <ds:schemaRef ds:uri="http://schemas.microsoft.com/office/infopath/2007/PartnerControls"/>
    <ds:schemaRef ds:uri="http://purl.org/dc/dcmitype/"/>
    <ds:schemaRef ds:uri="5688438d-f8f0-4fd1-827e-90554813cb2b"/>
    <ds:schemaRef ds:uri="http://www.w3.org/XML/1998/namespace"/>
    <ds:schemaRef ds:uri="http://purl.org/dc/elements/1.1/"/>
  </ds:schemaRefs>
</ds:datastoreItem>
</file>

<file path=customXml/itemProps2.xml><?xml version="1.0" encoding="utf-8"?>
<ds:datastoreItem xmlns:ds="http://schemas.openxmlformats.org/officeDocument/2006/customXml" ds:itemID="{E02E2506-6F46-474D-A8B5-41AA2BE82D9E}">
  <ds:schemaRefs>
    <ds:schemaRef ds:uri="http://schemas.microsoft.com/sharepoint/v3/contenttype/forms"/>
  </ds:schemaRefs>
</ds:datastoreItem>
</file>

<file path=customXml/itemProps3.xml><?xml version="1.0" encoding="utf-8"?>
<ds:datastoreItem xmlns:ds="http://schemas.openxmlformats.org/officeDocument/2006/customXml" ds:itemID="{56F04821-E584-463B-9551-A9005D286123}">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5688438d-f8f0-4fd1-827e-90554813cb2b"/>
    <ds:schemaRef ds:uri="502c4224-de1c-4a2c-b66b-587e5e8149b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PowerPoint-Template-Sage</Template>
  <TotalTime>4928</TotalTime>
  <Words>6111</Words>
  <Application>Microsoft Office PowerPoint</Application>
  <PresentationFormat>Widescreen</PresentationFormat>
  <Paragraphs>644</Paragraphs>
  <Slides>86</Slides>
  <Notes>60</Notes>
  <HiddenSlides>0</HiddenSlides>
  <MMClips>1</MMClips>
  <ScaleCrop>false</ScaleCrop>
  <HeadingPairs>
    <vt:vector size="6" baseType="variant">
      <vt:variant>
        <vt:lpstr>Fonts Used</vt:lpstr>
      </vt:variant>
      <vt:variant>
        <vt:i4>12</vt:i4>
      </vt:variant>
      <vt:variant>
        <vt:lpstr>Theme</vt:lpstr>
      </vt:variant>
      <vt:variant>
        <vt:i4>3</vt:i4>
      </vt:variant>
      <vt:variant>
        <vt:lpstr>Slide Titles</vt:lpstr>
      </vt:variant>
      <vt:variant>
        <vt:i4>86</vt:i4>
      </vt:variant>
    </vt:vector>
  </HeadingPairs>
  <TitlesOfParts>
    <vt:vector size="101" baseType="lpstr">
      <vt:lpstr>Aptos</vt:lpstr>
      <vt:lpstr>Aptos Display</vt:lpstr>
      <vt:lpstr>Arial</vt:lpstr>
      <vt:lpstr>Arial,Sans-Serif</vt:lpstr>
      <vt:lpstr>Calibri</vt:lpstr>
      <vt:lpstr>Cambria</vt:lpstr>
      <vt:lpstr>Open Sans</vt:lpstr>
      <vt:lpstr>Quattrocento Sans</vt:lpstr>
      <vt:lpstr>Segoe UI</vt:lpstr>
      <vt:lpstr>Segoe UI Emoji</vt:lpstr>
      <vt:lpstr>Segoe UI Semibold</vt:lpstr>
      <vt:lpstr>Times New Roman</vt:lpstr>
      <vt:lpstr>Office Theme</vt:lpstr>
      <vt:lpstr>Content Slides</vt:lpstr>
      <vt:lpstr>1_Content Slides</vt:lpstr>
      <vt:lpstr>Attendance Staff Training Template</vt:lpstr>
      <vt:lpstr>Directions for Use of Slide Deck</vt:lpstr>
      <vt:lpstr>School district’s vision, mission, and values</vt:lpstr>
      <vt:lpstr>Equity Statement </vt:lpstr>
      <vt:lpstr>Meet the Team </vt:lpstr>
      <vt:lpstr>Agenda:</vt:lpstr>
      <vt:lpstr>OSPI Attendance Guiding Principles</vt:lpstr>
      <vt:lpstr>Education is a basic, constitutional right for all children in Washington</vt:lpstr>
      <vt:lpstr>Why Does Attendance Matter?</vt:lpstr>
      <vt:lpstr>Attendance is part of an Early Warning System</vt:lpstr>
      <vt:lpstr>State Requirements – Compulsory Attendance </vt:lpstr>
      <vt:lpstr>The Becca Bill: 28A.225.RCW</vt:lpstr>
      <vt:lpstr>State Requirements – Compulsory Attendance </vt:lpstr>
      <vt:lpstr>Purpose of the Becca Law</vt:lpstr>
      <vt:lpstr>Chapter 28A.225 RCW</vt:lpstr>
      <vt:lpstr>State law requires districts to take steps when students are absent</vt:lpstr>
      <vt:lpstr>Districts’ Required Steps when Students are Absent Unexcused </vt:lpstr>
      <vt:lpstr>Chapter 392-401 WAC</vt:lpstr>
      <vt:lpstr>Chapter 392-401 WAC</vt:lpstr>
      <vt:lpstr>Outreach and Intervention Requirements</vt:lpstr>
      <vt:lpstr>OSPI Guidance</vt:lpstr>
      <vt:lpstr>Where do attendance requirements come from?</vt:lpstr>
      <vt:lpstr>Everything else is local control</vt:lpstr>
      <vt:lpstr>Hot topic:  Excessive Excused Absences</vt:lpstr>
      <vt:lpstr>Policies &amp; Procedures</vt:lpstr>
      <vt:lpstr>What does OSPI say about Excused vs. Unexcused?</vt:lpstr>
      <vt:lpstr>Policies &amp; Procedures</vt:lpstr>
      <vt:lpstr>Why are we focused on attendance?</vt:lpstr>
      <vt:lpstr>Parents/guardians and children have a legal responsibility to enroll in education and attend</vt:lpstr>
      <vt:lpstr>What is chronic absenteeism?</vt:lpstr>
      <vt:lpstr>What is Chronic Absenteeism?</vt:lpstr>
      <vt:lpstr>Regular Attendance</vt:lpstr>
      <vt:lpstr>Differentiating Terms</vt:lpstr>
      <vt:lpstr>Differentiating Terms</vt:lpstr>
      <vt:lpstr>Chronic Absence: Research Highlights</vt:lpstr>
      <vt:lpstr>Attendance Matters</vt:lpstr>
      <vt:lpstr>Partnerships</vt:lpstr>
      <vt:lpstr>Connect with your Student Information Systems Administrator Team</vt:lpstr>
      <vt:lpstr>Guest Speakers</vt:lpstr>
      <vt:lpstr>Why do students miss school?</vt:lpstr>
      <vt:lpstr>Absenteeism has many influencing factors</vt:lpstr>
      <vt:lpstr>Absenteeism Underlying Causes </vt:lpstr>
      <vt:lpstr>Root Causes that Impact School Attendance </vt:lpstr>
      <vt:lpstr>Potential underlying causes of absences</vt:lpstr>
      <vt:lpstr>What can we do to impact attendance?</vt:lpstr>
      <vt:lpstr>Teaching Attendance</vt:lpstr>
      <vt:lpstr>Greetings at the Door</vt:lpstr>
      <vt:lpstr>4 Ways to Start Connecting with Students in the First Week Back</vt:lpstr>
      <vt:lpstr>How do we communicate about absences?</vt:lpstr>
      <vt:lpstr>How are We Talking to Parents About Attendance?</vt:lpstr>
      <vt:lpstr>From “Parent Conference” to “Conversation”  From “Contract” to “Commitment”</vt:lpstr>
      <vt:lpstr>“Be Curious, Not Judgmental”</vt:lpstr>
      <vt:lpstr>Learning </vt:lpstr>
      <vt:lpstr>Attendance Awareness Campaign 2024</vt:lpstr>
      <vt:lpstr>Attendance Works </vt:lpstr>
      <vt:lpstr>Attendance Data</vt:lpstr>
      <vt:lpstr>Chronic Absenteeism 2022-2023 School Year Data for Washington State</vt:lpstr>
      <vt:lpstr>2022-23 Percent of Washington State Students Chronically Absent by Federally Reported Race/Ethnicity </vt:lpstr>
      <vt:lpstr>2022-23 Percent of Washington State Students Chronically Absent by Program and Characteristic</vt:lpstr>
      <vt:lpstr>Chronic Absenteeism 2022-2023 School Year Data</vt:lpstr>
      <vt:lpstr>Statewide Trends from Washington Report Card (22-23)</vt:lpstr>
      <vt:lpstr>Placeholder for your District’s Regular Attendance data</vt:lpstr>
      <vt:lpstr>Attendance is Part of MTSS</vt:lpstr>
      <vt:lpstr>Multi-Tiered Responses to Attendance</vt:lpstr>
      <vt:lpstr>Washington MTSS</vt:lpstr>
      <vt:lpstr>Washington MTSS</vt:lpstr>
      <vt:lpstr>Washington MTSS</vt:lpstr>
      <vt:lpstr>The Three A’s of Data Literacy – Principal’s Role</vt:lpstr>
      <vt:lpstr>Data-based Decision Making</vt:lpstr>
      <vt:lpstr>Team Data Literacy Capacity</vt:lpstr>
      <vt:lpstr>Tier 1 Attendance Data – Prevention </vt:lpstr>
      <vt:lpstr>Data, Prevention &amp; Barriers, Interventions</vt:lpstr>
      <vt:lpstr>Washington MTSS</vt:lpstr>
      <vt:lpstr>Guiding Question</vt:lpstr>
      <vt:lpstr>Teaming Around Attendance</vt:lpstr>
      <vt:lpstr>Teams</vt:lpstr>
      <vt:lpstr>Teams</vt:lpstr>
      <vt:lpstr>Teaming for Better Attendance</vt:lpstr>
      <vt:lpstr>Teaming for Better Attendance</vt:lpstr>
      <vt:lpstr>Tier 1 Attendance Strategies</vt:lpstr>
      <vt:lpstr>Welcoming communication</vt:lpstr>
      <vt:lpstr>Tier 1 – Real World Examples</vt:lpstr>
      <vt:lpstr>Tier 1 – Real World Examples</vt:lpstr>
      <vt:lpstr>Nudge Letters</vt:lpstr>
      <vt:lpstr>Nudge Letters</vt:lpstr>
      <vt:lpstr>Closing Slide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Title</dc:title>
  <dc:subject>Brand</dc:subject>
  <dc:creator>Vicki Wood</dc:creator>
  <cp:lastModifiedBy>Jenna Millett</cp:lastModifiedBy>
  <cp:revision>38</cp:revision>
  <dcterms:created xsi:type="dcterms:W3CDTF">2024-08-15T15:40:14Z</dcterms:created>
  <dcterms:modified xsi:type="dcterms:W3CDTF">2024-11-01T20:52:55Z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0x0101004B5EA2E7942EFA46913577103858EA00</vt:lpwstr>
  </property>
  <property fmtid="{D5CDD505-2E9C-101B-9397-08002B2CF9AE}" pid="3" name="Audience">
    <vt:lpwstr>;#General;#</vt:lpwstr>
  </property>
  <property fmtid="{D5CDD505-2E9C-101B-9397-08002B2CF9AE}" pid="4" name="FileCategory">
    <vt:lpwstr>Template</vt:lpwstr>
  </property>
  <property fmtid="{D5CDD505-2E9C-101B-9397-08002B2CF9AE}" pid="5" name="FileOwner">
    <vt:lpwstr>Communications</vt:lpwstr>
  </property>
  <property fmtid="{D5CDD505-2E9C-101B-9397-08002B2CF9AE}" pid="6" name="Audience0">
    <vt:lpwstr>;#New Employees;#</vt:lpwstr>
  </property>
  <property fmtid="{D5CDD505-2E9C-101B-9397-08002B2CF9AE}" pid="7" name="MSIP_Label_9145f431-4c8c-42c6-a5a5-ba6d3bdea585_Enabled">
    <vt:lpwstr>true</vt:lpwstr>
  </property>
  <property fmtid="{D5CDD505-2E9C-101B-9397-08002B2CF9AE}" pid="8" name="MSIP_Label_9145f431-4c8c-42c6-a5a5-ba6d3bdea585_SetDate">
    <vt:lpwstr>2024-08-15T15:40:27Z</vt:lpwstr>
  </property>
  <property fmtid="{D5CDD505-2E9C-101B-9397-08002B2CF9AE}" pid="9" name="MSIP_Label_9145f431-4c8c-42c6-a5a5-ba6d3bdea585_Method">
    <vt:lpwstr>Standard</vt:lpwstr>
  </property>
  <property fmtid="{D5CDD505-2E9C-101B-9397-08002B2CF9AE}" pid="10" name="MSIP_Label_9145f431-4c8c-42c6-a5a5-ba6d3bdea585_Name">
    <vt:lpwstr>defa4170-0d19-0005-0004-bc88714345d2</vt:lpwstr>
  </property>
  <property fmtid="{D5CDD505-2E9C-101B-9397-08002B2CF9AE}" pid="11" name="MSIP_Label_9145f431-4c8c-42c6-a5a5-ba6d3bdea585_SiteId">
    <vt:lpwstr>b2fe5ccf-10a5-46fe-ae45-a0267412af7a</vt:lpwstr>
  </property>
  <property fmtid="{D5CDD505-2E9C-101B-9397-08002B2CF9AE}" pid="12" name="MSIP_Label_9145f431-4c8c-42c6-a5a5-ba6d3bdea585_ActionId">
    <vt:lpwstr>184ad38f-1701-4976-b970-35eb4278a1ff</vt:lpwstr>
  </property>
  <property fmtid="{D5CDD505-2E9C-101B-9397-08002B2CF9AE}" pid="13" name="MSIP_Label_9145f431-4c8c-42c6-a5a5-ba6d3bdea585_ContentBits">
    <vt:lpwstr>0</vt:lpwstr>
  </property>
  <property fmtid="{D5CDD505-2E9C-101B-9397-08002B2CF9AE}" pid="14" name="MediaServiceImageTags">
    <vt:lpwstr/>
  </property>
</Properties>
</file>