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3" r:id="rId5"/>
  </p:sldMasterIdLst>
  <p:notesMasterIdLst>
    <p:notesMasterId r:id="rId19"/>
  </p:notesMasterIdLst>
  <p:handoutMasterIdLst>
    <p:handoutMasterId r:id="rId20"/>
  </p:handoutMasterIdLst>
  <p:sldIdLst>
    <p:sldId id="260" r:id="rId6"/>
    <p:sldId id="321" r:id="rId7"/>
    <p:sldId id="319" r:id="rId8"/>
    <p:sldId id="320" r:id="rId9"/>
    <p:sldId id="263" r:id="rId10"/>
    <p:sldId id="334" r:id="rId11"/>
    <p:sldId id="340" r:id="rId12"/>
    <p:sldId id="341" r:id="rId13"/>
    <p:sldId id="329" r:id="rId14"/>
    <p:sldId id="342" r:id="rId15"/>
    <p:sldId id="336" r:id="rId16"/>
    <p:sldId id="335" r:id="rId17"/>
    <p:sldId id="3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639"/>
    <a:srgbClr val="40403D"/>
    <a:srgbClr val="FFFFFF"/>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FABFD-C601-90AB-234A-3D00FDA246B9}" v="27" dt="2025-02-28T20:02:07.773"/>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109" y="28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Beyer" userId="S::danielle.beyer@k12.wa.us::7c6785b6-d887-470f-b826-b1f01ac0791a" providerId="AD" clId="Web-{107FABFD-C601-90AB-234A-3D00FDA246B9}"/>
    <pc:docChg chg="modSld">
      <pc:chgData name="Danielle Beyer" userId="S::danielle.beyer@k12.wa.us::7c6785b6-d887-470f-b826-b1f01ac0791a" providerId="AD" clId="Web-{107FABFD-C601-90AB-234A-3D00FDA246B9}" dt="2025-02-28T20:02:07.773" v="22" actId="20577"/>
      <pc:docMkLst>
        <pc:docMk/>
      </pc:docMkLst>
      <pc:sldChg chg="modSp">
        <pc:chgData name="Danielle Beyer" userId="S::danielle.beyer@k12.wa.us::7c6785b6-d887-470f-b826-b1f01ac0791a" providerId="AD" clId="Web-{107FABFD-C601-90AB-234A-3D00FDA246B9}" dt="2025-02-28T20:01:06.942" v="1" actId="20577"/>
        <pc:sldMkLst>
          <pc:docMk/>
          <pc:sldMk cId="1129357177" sldId="321"/>
        </pc:sldMkLst>
        <pc:spChg chg="mod">
          <ac:chgData name="Danielle Beyer" userId="S::danielle.beyer@k12.wa.us::7c6785b6-d887-470f-b826-b1f01ac0791a" providerId="AD" clId="Web-{107FABFD-C601-90AB-234A-3D00FDA246B9}" dt="2025-02-28T20:01:06.942" v="1" actId="20577"/>
          <ac:spMkLst>
            <pc:docMk/>
            <pc:sldMk cId="1129357177" sldId="321"/>
            <ac:spMk id="3" creationId="{14300CD1-35E1-8322-0875-610377CB4C80}"/>
          </ac:spMkLst>
        </pc:spChg>
      </pc:sldChg>
      <pc:sldChg chg="modSp">
        <pc:chgData name="Danielle Beyer" userId="S::danielle.beyer@k12.wa.us::7c6785b6-d887-470f-b826-b1f01ac0791a" providerId="AD" clId="Web-{107FABFD-C601-90AB-234A-3D00FDA246B9}" dt="2025-02-28T20:02:07.773" v="22" actId="20577"/>
        <pc:sldMkLst>
          <pc:docMk/>
          <pc:sldMk cId="2981719898" sldId="336"/>
        </pc:sldMkLst>
        <pc:spChg chg="mod">
          <ac:chgData name="Danielle Beyer" userId="S::danielle.beyer@k12.wa.us::7c6785b6-d887-470f-b826-b1f01ac0791a" providerId="AD" clId="Web-{107FABFD-C601-90AB-234A-3D00FDA246B9}" dt="2025-02-28T20:02:07.773" v="22" actId="20577"/>
          <ac:spMkLst>
            <pc:docMk/>
            <pc:sldMk cId="2981719898" sldId="336"/>
            <ac:spMk id="3" creationId="{3B247CB5-84E5-3E2B-ED30-76F7B5C3BA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2/28/2025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pp.leg.wa.gov/RCW/default.aspx?cite=28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Welcome to the pre-bid conference for OSPI’s School Apportionment Financial Systems Replacement project.  Thank you for taking time to participate in the pre-bid conference.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1219170" rtl="0" eaLnBrk="1" fontAlgn="auto" latinLnBrk="0" hangingPunct="1">
              <a:lnSpc>
                <a:spcPct val="100000"/>
              </a:lnSpc>
              <a:spcBef>
                <a:spcPct val="20000"/>
              </a:spcBef>
              <a:spcAft>
                <a:spcPts val="0"/>
              </a:spcAft>
              <a:buClr>
                <a:srgbClr val="629DD1"/>
              </a:buClr>
              <a:buSzPct val="85000"/>
              <a:buFont typeface="Arial" panose="020B0604020202020204" pitchFamily="34" charset="0"/>
              <a:buNone/>
              <a:tabLst/>
              <a:defRPr/>
            </a:pPr>
            <a:r>
              <a:rPr lang="en-US" u="sng"/>
              <a:t>Speaking</a:t>
            </a:r>
            <a:r>
              <a:rPr lang="en-US" u="sng" baseline="0"/>
              <a:t> Notes</a:t>
            </a:r>
            <a:r>
              <a:rPr lang="en-US" baseline="0"/>
              <a:t>:</a:t>
            </a:r>
            <a:endParaRPr lang="en-US"/>
          </a:p>
          <a:p>
            <a:pPr marL="171450" indent="-171450">
              <a:buFont typeface="Arial" panose="020B0604020202020204" pitchFamily="34" charset="0"/>
              <a:buChar char="•"/>
            </a:pPr>
            <a:r>
              <a:rPr lang="en-US"/>
              <a:t>Zoom – </a:t>
            </a:r>
            <a:r>
              <a:rPr lang="en-US" baseline="0"/>
              <a:t>Ask to mute; if disconnected: re-join; </a:t>
            </a:r>
            <a:r>
              <a:rPr kumimoji="0" lang="en-US" sz="27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if you have a question, please state your name and organization at the beginning; </a:t>
            </a:r>
          </a:p>
          <a:p>
            <a:pPr marL="171450" indent="-171450">
              <a:buFont typeface="Arial" panose="020B0604020202020204" pitchFamily="34" charset="0"/>
              <a:buChar char="•"/>
            </a:pPr>
            <a:r>
              <a:rPr lang="en-US"/>
              <a:t>WEBS - Interested bidders need to sign up on WEBS to make sure that they receive information, including potential procurement changes.</a:t>
            </a:r>
            <a:r>
              <a:rPr lang="en-US" baseline="0"/>
              <a:t> copy of Pre-Bid slides will be posted in WEBS.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289705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ea typeface="Calibri"/>
                <a:cs typeface="Calibri"/>
              </a:rPr>
              <a:t>Solutions that include hosting within OSPI's own instance of Azure meet the minimum qualifications</a:t>
            </a:r>
          </a:p>
        </p:txBody>
      </p:sp>
      <p:sp>
        <p:nvSpPr>
          <p:cNvPr id="4" name="Slide Number Placeholder 3"/>
          <p:cNvSpPr>
            <a:spLocks noGrp="1"/>
          </p:cNvSpPr>
          <p:nvPr>
            <p:ph type="sldNum" sz="quarter" idx="5"/>
          </p:nvPr>
        </p:nvSpPr>
        <p:spPr/>
        <p:txBody>
          <a:bodyPr/>
          <a:lstStyle/>
          <a:p>
            <a:fld id="{71CD1C34-72C1-4C67-AAFF-0B8CE9936A77}" type="slidenum">
              <a:rPr lang="en-US" smtClean="0"/>
              <a:t>11</a:t>
            </a:fld>
            <a:endParaRPr lang="en-US"/>
          </a:p>
        </p:txBody>
      </p:sp>
    </p:spTree>
    <p:extLst>
      <p:ext uri="{BB962C8B-B14F-4D97-AF65-F5344CB8AC3E}">
        <p14:creationId xmlns:p14="http://schemas.microsoft.com/office/powerpoint/2010/main" val="138645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Proposal due date changed from Feb 4 to Feb 6 due to the delayed Q&amp;A Pre-bid</a:t>
            </a:r>
          </a:p>
        </p:txBody>
      </p:sp>
      <p:sp>
        <p:nvSpPr>
          <p:cNvPr id="4" name="Slide Number Placeholder 3"/>
          <p:cNvSpPr>
            <a:spLocks noGrp="1"/>
          </p:cNvSpPr>
          <p:nvPr>
            <p:ph type="sldNum" sz="quarter" idx="5"/>
          </p:nvPr>
        </p:nvSpPr>
        <p:spPr/>
        <p:txBody>
          <a:bodyPr/>
          <a:lstStyle/>
          <a:p>
            <a:fld id="{71CD1C34-72C1-4C67-AAFF-0B8CE9936A77}" type="slidenum">
              <a:rPr lang="en-US" smtClean="0"/>
              <a:t>12</a:t>
            </a:fld>
            <a:endParaRPr lang="en-US"/>
          </a:p>
        </p:txBody>
      </p:sp>
    </p:spTree>
    <p:extLst>
      <p:ext uri="{BB962C8B-B14F-4D97-AF65-F5344CB8AC3E}">
        <p14:creationId xmlns:p14="http://schemas.microsoft.com/office/powerpoint/2010/main" val="365384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kumimoji="0" lang="en-US" sz="1200" b="0" i="0" u="sng" strike="noStrike" kern="1200" cap="none" spc="0" normalizeH="0" baseline="0" noProof="0">
                <a:ln>
                  <a:noFill/>
                </a:ln>
                <a:solidFill>
                  <a:schemeClr val="tx1"/>
                </a:solidFill>
                <a:effectLst/>
                <a:uLnTx/>
                <a:uFillTx/>
                <a:latin typeface="+mn-lt"/>
                <a:ea typeface="+mn-ea"/>
                <a:cs typeface="+mn-cs"/>
              </a:rPr>
              <a:t>To Do</a:t>
            </a:r>
            <a:r>
              <a:rPr kumimoji="0" lang="en-US" sz="1200" b="0" i="0" u="none" strike="noStrike" kern="1200" cap="none" spc="0" normalizeH="0" baseline="0" noProof="0">
                <a:ln>
                  <a:noFill/>
                </a:ln>
                <a:solidFill>
                  <a:schemeClr val="tx1"/>
                </a:solidFill>
                <a:effectLst/>
                <a:uLnTx/>
                <a:uFillTx/>
                <a:latin typeface="+mn-lt"/>
                <a:ea typeface="+mn-ea"/>
                <a:cs typeface="+mn-cs"/>
              </a:rPr>
              <a:t>:</a:t>
            </a:r>
          </a:p>
          <a:p>
            <a:pPr marL="171450" indent="-171450">
              <a:buFont typeface="Arial" panose="020B0604020202020204" pitchFamily="34" charset="0"/>
              <a:buChar char="•"/>
            </a:pPr>
            <a:r>
              <a:rPr kumimoji="0" lang="en-US" sz="1200" b="0" i="0" u="none" strike="noStrike" kern="1200" cap="none" spc="0" normalizeH="0" baseline="0" noProof="0">
                <a:ln>
                  <a:noFill/>
                </a:ln>
                <a:solidFill>
                  <a:schemeClr val="tx1"/>
                </a:solidFill>
                <a:effectLst/>
                <a:uLnTx/>
                <a:uFillTx/>
                <a:latin typeface="+mn-lt"/>
                <a:ea typeface="+mn-ea"/>
                <a:cs typeface="+mn-cs"/>
              </a:rPr>
              <a:t>For virtual pre-bids –ask attendees to state their business’ name in the teams chat (the attendee list can be saved after the meeting so going over introductions would be redundant if you are just looking for the list of names). </a:t>
            </a:r>
          </a:p>
          <a:p>
            <a:pPr marL="171450" indent="-171450">
              <a:buFont typeface="Arial" panose="020B0604020202020204" pitchFamily="34" charset="0"/>
              <a:buChar char="•"/>
            </a:pPr>
            <a:r>
              <a:rPr kumimoji="0" lang="en-US" sz="1200" b="0" i="0" u="none" strike="noStrike" kern="1200" cap="none" spc="0" normalizeH="0" baseline="0" noProof="0">
                <a:ln>
                  <a:noFill/>
                </a:ln>
                <a:solidFill>
                  <a:schemeClr val="tx1"/>
                </a:solidFill>
                <a:effectLst/>
                <a:uLnTx/>
                <a:uFillTx/>
                <a:latin typeface="+mn-lt"/>
                <a:ea typeface="+mn-ea"/>
                <a:cs typeface="+mn-cs"/>
              </a:rPr>
              <a:t>Suggestion, if you have more than 10 bidders attending, only introduce relevant staff. Another option for introductions with a large group are to have people introduce themselves when they speak/ask a question.</a:t>
            </a:r>
          </a:p>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329498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Speaking Notes</a:t>
            </a:r>
            <a:r>
              <a:rPr lang="en-US"/>
              <a:t>:  Go</a:t>
            </a:r>
            <a:r>
              <a:rPr lang="en-US" baseline="0"/>
              <a:t> over the agenda.</a:t>
            </a:r>
            <a:endParaRPr lang="en-US"/>
          </a:p>
          <a:p>
            <a:endParaRPr lang="en-US"/>
          </a:p>
          <a:p>
            <a:r>
              <a:rPr lang="en-US" u="sng"/>
              <a:t>To Do</a:t>
            </a:r>
            <a:r>
              <a:rPr lang="en-US"/>
              <a:t>:</a:t>
            </a:r>
            <a:r>
              <a:rPr lang="en-US" baseline="0"/>
              <a:t> </a:t>
            </a:r>
            <a:r>
              <a:rPr lang="en-US"/>
              <a:t>Designate</a:t>
            </a:r>
            <a:r>
              <a:rPr lang="en-US" baseline="0"/>
              <a:t> time for questions (at the end of pre-bid, end of each section, etc.)</a:t>
            </a:r>
            <a:r>
              <a:rPr lang="en-US"/>
              <a:t> or state</a:t>
            </a:r>
            <a:r>
              <a:rPr lang="en-US" baseline="0"/>
              <a:t> that questions are allowed throughout the presentation. </a:t>
            </a:r>
            <a:endParaRPr lang="en-US"/>
          </a:p>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157730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To Do</a:t>
            </a:r>
            <a:r>
              <a:rPr lang="en-US"/>
              <a:t>:  Read</a:t>
            </a:r>
            <a:r>
              <a:rPr lang="en-US" baseline="0"/>
              <a:t> the Disclaimer. Note that the answers to any questions asked here today will be posted via WEBS. In the event that the printed answer disagrees with the answer provided here today, you should rely only upon the written answer.</a:t>
            </a:r>
            <a:endParaRPr lang="en-US"/>
          </a:p>
          <a:p>
            <a:endParaRPr lang="en-US"/>
          </a:p>
          <a:p>
            <a:r>
              <a:rPr lang="en-US" baseline="0"/>
              <a:t>Questions should be entered in the Q&amp;A for a response.  Questions posted in the chat may be missed and will not be addressed. </a:t>
            </a:r>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175138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https://app.leg.wa.gov/RCW/default.aspx?cite=28A</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3550208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data is collected is multiple ways, over the course of the school year; Data is calculated in multiple ways, then sent to the Apportionment System for final calculation and combinations.  </a:t>
            </a:r>
          </a:p>
          <a:p>
            <a:r>
              <a:rPr lang="en-US" dirty="0"/>
              <a:t>Before, during and after this process, the data is verified and approved, for type, amount, format, eligibility, and so on.  Finally the Apportionment calculations are sent to the state financial system for distribution</a:t>
            </a:r>
            <a:endParaRPr lang="en-US" dirty="0">
              <a:ea typeface="Calibri"/>
              <a:cs typeface="Calibri"/>
            </a:endParaRPr>
          </a:p>
          <a:p>
            <a:r>
              <a:rPr lang="en-US" dirty="0"/>
              <a:t>Robust reporting of all data is required at every stage</a:t>
            </a:r>
            <a:endParaRPr lang="en-US" dirty="0">
              <a:ea typeface="Calibri"/>
              <a:cs typeface="Calibri"/>
            </a:endParaRPr>
          </a:p>
          <a:p>
            <a:r>
              <a:rPr lang="en-US" dirty="0">
                <a:ea typeface="Calibri"/>
                <a:cs typeface="Calibri"/>
              </a:rPr>
              <a:t>Currently, systems are siloed with limited data overlap.  Our goal is one cohesive system to minimize duplication of efforts and risks of inconsistencies. </a:t>
            </a:r>
          </a:p>
        </p:txBody>
      </p:sp>
      <p:sp>
        <p:nvSpPr>
          <p:cNvPr id="4" name="Slide Number Placeholder 3"/>
          <p:cNvSpPr>
            <a:spLocks noGrp="1"/>
          </p:cNvSpPr>
          <p:nvPr>
            <p:ph type="sldNum" sz="quarter" idx="5"/>
          </p:nvPr>
        </p:nvSpPr>
        <p:spPr/>
        <p:txBody>
          <a:bodyPr/>
          <a:lstStyle/>
          <a:p>
            <a:fld id="{71CD1C34-72C1-4C67-AAFF-0B8CE9936A77}" type="slidenum">
              <a:rPr lang="en-US" smtClean="0"/>
              <a:t>7</a:t>
            </a:fld>
            <a:endParaRPr lang="en-US"/>
          </a:p>
        </p:txBody>
      </p:sp>
    </p:spTree>
    <p:extLst>
      <p:ext uri="{BB962C8B-B14F-4D97-AF65-F5344CB8AC3E}">
        <p14:creationId xmlns:p14="http://schemas.microsoft.com/office/powerpoint/2010/main" val="293708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Food Distribution Management System must comply with the requirements of all USDA programs administered by OSPI.  This includes policies around the pricing of products, ...</a:t>
            </a:r>
          </a:p>
        </p:txBody>
      </p:sp>
      <p:sp>
        <p:nvSpPr>
          <p:cNvPr id="4" name="Slide Number Placeholder 3"/>
          <p:cNvSpPr>
            <a:spLocks noGrp="1"/>
          </p:cNvSpPr>
          <p:nvPr>
            <p:ph type="sldNum" sz="quarter" idx="5"/>
          </p:nvPr>
        </p:nvSpPr>
        <p:spPr/>
        <p:txBody>
          <a:bodyPr/>
          <a:lstStyle/>
          <a:p>
            <a:fld id="{71CD1C34-72C1-4C67-AAFF-0B8CE9936A77}" type="slidenum">
              <a:rPr lang="en-US" smtClean="0"/>
              <a:t>8</a:t>
            </a:fld>
            <a:endParaRPr lang="en-US"/>
          </a:p>
        </p:txBody>
      </p:sp>
    </p:spTree>
    <p:extLst>
      <p:ext uri="{BB962C8B-B14F-4D97-AF65-F5344CB8AC3E}">
        <p14:creationId xmlns:p14="http://schemas.microsoft.com/office/powerpoint/2010/main" val="185751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dirty="0">
                <a:ea typeface="Calibri" panose="020F0502020204030204"/>
                <a:cs typeface="Calibri" panose="020F0502020204030204"/>
              </a:rPr>
              <a:t>We expect the implementation to take approximately 2 years to complete.  In addition, we expect the proposals to include the initial maintenance and support services for at least the first year.  The option for  up to 3 years of  Maintenance and Support contract extensions will be included in the initial contract language.</a:t>
            </a:r>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9</a:t>
            </a:fld>
            <a:endParaRPr lang="en-US"/>
          </a:p>
        </p:txBody>
      </p:sp>
    </p:spTree>
    <p:extLst>
      <p:ext uri="{BB962C8B-B14F-4D97-AF65-F5344CB8AC3E}">
        <p14:creationId xmlns:p14="http://schemas.microsoft.com/office/powerpoint/2010/main" val="314936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51EE9-C7E5-80A6-9FE2-A84ACC690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C300E-70CF-5AEC-76B2-A603B0E905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9696B-3F6D-3F0D-3924-6EF9134AA61E}"/>
              </a:ext>
            </a:extLst>
          </p:cNvPr>
          <p:cNvSpPr>
            <a:spLocks noGrp="1"/>
          </p:cNvSpPr>
          <p:nvPr>
            <p:ph type="body" idx="1"/>
          </p:nvPr>
        </p:nvSpPr>
        <p:spPr/>
        <p:txBody>
          <a:bodyPr/>
          <a:lstStyle/>
          <a:p>
            <a:endParaRPr lang="en-US"/>
          </a:p>
          <a:p>
            <a:r>
              <a:rPr lang="en-US" dirty="0">
                <a:ea typeface="Calibri" panose="020F0502020204030204"/>
                <a:cs typeface="Calibri" panose="020F0502020204030204"/>
              </a:rPr>
              <a:t>We expect the implementation to take approximately 2 years to complete.  In addition, we expect the proposals to include the initial maintenance and support services for at least the first year.  The option for  up to 3 years of  Maintenance and Support contract extensions will be included in the initial contract language.</a:t>
            </a:r>
            <a:endParaRPr lang="en-US" dirty="0"/>
          </a:p>
        </p:txBody>
      </p:sp>
      <p:sp>
        <p:nvSpPr>
          <p:cNvPr id="4" name="Slide Number Placeholder 3">
            <a:extLst>
              <a:ext uri="{FF2B5EF4-FFF2-40B4-BE49-F238E27FC236}">
                <a16:creationId xmlns:a16="http://schemas.microsoft.com/office/drawing/2014/main" id="{8194A209-B804-F251-DBB4-E41A50026B52}"/>
              </a:ext>
            </a:extLst>
          </p:cNvPr>
          <p:cNvSpPr>
            <a:spLocks noGrp="1"/>
          </p:cNvSpPr>
          <p:nvPr>
            <p:ph type="sldNum" sz="quarter" idx="5"/>
          </p:nvPr>
        </p:nvSpPr>
        <p:spPr/>
        <p:txBody>
          <a:bodyPr/>
          <a:lstStyle/>
          <a:p>
            <a:fld id="{71CD1C34-72C1-4C67-AAFF-0B8CE9936A77}" type="slidenum">
              <a:rPr lang="en-US" smtClean="0"/>
              <a:t>10</a:t>
            </a:fld>
            <a:endParaRPr lang="en-US"/>
          </a:p>
        </p:txBody>
      </p:sp>
    </p:spTree>
    <p:extLst>
      <p:ext uri="{BB962C8B-B14F-4D97-AF65-F5344CB8AC3E}">
        <p14:creationId xmlns:p14="http://schemas.microsoft.com/office/powerpoint/2010/main" val="3335195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C639"/>
              </a:solidFill>
            </a:endParaRPr>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lumMod val="10000"/>
                  </a:schemeClr>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descr="A teacher in a classroom with a group of kindergartener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7" y="0"/>
            <a:ext cx="12201903" cy="3917955"/>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descr="A boy, looking excited, hangs from monkey bars on a playground."/>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descr="A middle school student and his teacher work look at the whiteboard."/>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descr="A teacher leads discussion with high school student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3"/>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descr="Two middle school-aged girls work at desks in a classroom."/>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7" y="0"/>
            <a:ext cx="12201897" cy="3917953"/>
          </a:xfrm>
          <a:prstGeom prst="rect">
            <a:avLst/>
          </a:prstGeom>
        </p:spPr>
      </p:pic>
    </p:spTree>
    <p:extLst>
      <p:ext uri="{BB962C8B-B14F-4D97-AF65-F5344CB8AC3E}">
        <p14:creationId xmlns:p14="http://schemas.microsoft.com/office/powerpoint/2010/main" val="8059306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descr="Two teachers pose together for a photo."/>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7" y="0"/>
            <a:ext cx="12201897" cy="3917952"/>
          </a:xfrm>
          <a:prstGeom prst="rect">
            <a:avLst/>
          </a:prstGeom>
        </p:spPr>
      </p:pic>
    </p:spTree>
    <p:extLst>
      <p:ext uri="{BB962C8B-B14F-4D97-AF65-F5344CB8AC3E}">
        <p14:creationId xmlns:p14="http://schemas.microsoft.com/office/powerpoint/2010/main" val="417313678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2/28/2025</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a:t>Connect with us!</a:t>
            </a:r>
          </a:p>
        </p:txBody>
      </p:sp>
      <p:sp>
        <p:nvSpPr>
          <p:cNvPr id="2" name="Rectangle 1">
            <a:extLst>
              <a:ext uri="{FF2B5EF4-FFF2-40B4-BE49-F238E27FC236}">
                <a16:creationId xmlns:a16="http://schemas.microsoft.com/office/drawing/2014/main" id="{65274067-13A4-E541-F273-D6F3ACBF958D}"/>
              </a:ext>
            </a:extLst>
          </p:cNvPr>
          <p:cNvSpPr/>
          <p:nvPr userDrawn="1"/>
        </p:nvSpPr>
        <p:spPr>
          <a:xfrm>
            <a:off x="0" y="3247402"/>
            <a:ext cx="12192000" cy="3610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0B1191C-5FA3-9857-97D8-F73BBDE39015}"/>
              </a:ext>
            </a:extLst>
          </p:cNvPr>
          <p:cNvGrpSpPr/>
          <p:nvPr userDrawn="1"/>
        </p:nvGrpSpPr>
        <p:grpSpPr>
          <a:xfrm>
            <a:off x="1818105" y="3811403"/>
            <a:ext cx="3400453" cy="539496"/>
            <a:chOff x="6452863" y="3005919"/>
            <a:chExt cx="3400453" cy="539496"/>
          </a:xfrm>
        </p:grpSpPr>
        <p:sp>
          <p:nvSpPr>
            <p:cNvPr id="17" name="TextBox 16">
              <a:extLst>
                <a:ext uri="{FF2B5EF4-FFF2-40B4-BE49-F238E27FC236}">
                  <a16:creationId xmlns:a16="http://schemas.microsoft.com/office/drawing/2014/main" id="{337B90F2-3319-4BC5-951E-EB49EE3947C9}"/>
                </a:ext>
              </a:extLst>
            </p:cNvPr>
            <p:cNvSpPr txBox="1"/>
            <p:nvPr userDrawn="1"/>
          </p:nvSpPr>
          <p:spPr>
            <a:xfrm>
              <a:off x="7148561" y="3075612"/>
              <a:ext cx="2704755" cy="400110"/>
            </a:xfrm>
            <a:prstGeom prst="rect">
              <a:avLst/>
            </a:prstGeom>
            <a:noFill/>
          </p:spPr>
          <p:txBody>
            <a:bodyPr wrap="square" rtlCol="0">
              <a:spAutoFit/>
            </a:bodyPr>
            <a:lstStyle/>
            <a:p>
              <a:r>
                <a:rPr lang="en-US" sz="2000">
                  <a:solidFill>
                    <a:schemeClr val="bg1"/>
                  </a:solidFill>
                </a:rPr>
                <a:t>ospi.k12.wa.us</a:t>
              </a:r>
            </a:p>
          </p:txBody>
        </p:sp>
        <p:pic>
          <p:nvPicPr>
            <p:cNvPr id="20" name="Picture 19" descr="A white circle with a blue globe in it&#10;&#10;Description automatically generated">
              <a:extLst>
                <a:ext uri="{FF2B5EF4-FFF2-40B4-BE49-F238E27FC236}">
                  <a16:creationId xmlns:a16="http://schemas.microsoft.com/office/drawing/2014/main" id="{61610423-77A5-D735-3BB8-1C5800820AC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871" t="33141" r="32819" b="33208"/>
            <a:stretch/>
          </p:blipFill>
          <p:spPr>
            <a:xfrm>
              <a:off x="6452863" y="3005919"/>
              <a:ext cx="550053" cy="539496"/>
            </a:xfrm>
            <a:prstGeom prst="rect">
              <a:avLst/>
            </a:prstGeom>
          </p:spPr>
        </p:pic>
      </p:grpSp>
      <p:grpSp>
        <p:nvGrpSpPr>
          <p:cNvPr id="27" name="Group 26">
            <a:extLst>
              <a:ext uri="{FF2B5EF4-FFF2-40B4-BE49-F238E27FC236}">
                <a16:creationId xmlns:a16="http://schemas.microsoft.com/office/drawing/2014/main" id="{BF3955F1-DA26-FB71-EA63-D3B32656668D}"/>
              </a:ext>
            </a:extLst>
          </p:cNvPr>
          <p:cNvGrpSpPr/>
          <p:nvPr userDrawn="1"/>
        </p:nvGrpSpPr>
        <p:grpSpPr>
          <a:xfrm>
            <a:off x="6454123" y="3811403"/>
            <a:ext cx="3873800" cy="539496"/>
            <a:chOff x="6453796" y="5913111"/>
            <a:chExt cx="3873800" cy="539496"/>
          </a:xfrm>
        </p:grpSpPr>
        <p:sp>
          <p:nvSpPr>
            <p:cNvPr id="28" name="TextBox 27">
              <a:extLst>
                <a:ext uri="{FF2B5EF4-FFF2-40B4-BE49-F238E27FC236}">
                  <a16:creationId xmlns:a16="http://schemas.microsoft.com/office/drawing/2014/main" id="{397EC13A-4C23-730E-C821-CEDD663577ED}"/>
                </a:ext>
              </a:extLst>
            </p:cNvPr>
            <p:cNvSpPr txBox="1"/>
            <p:nvPr userDrawn="1"/>
          </p:nvSpPr>
          <p:spPr>
            <a:xfrm>
              <a:off x="7148561" y="5982804"/>
              <a:ext cx="3179035" cy="400110"/>
            </a:xfrm>
            <a:prstGeom prst="rect">
              <a:avLst/>
            </a:prstGeom>
            <a:noFill/>
          </p:spPr>
          <p:txBody>
            <a:bodyPr wrap="square" rtlCol="0">
              <a:spAutoFit/>
            </a:bodyPr>
            <a:lstStyle/>
            <a:p>
              <a:r>
                <a:rPr lang="en-US" sz="2000">
                  <a:solidFill>
                    <a:schemeClr val="bg1"/>
                  </a:solidFill>
                </a:rPr>
                <a:t>youtube.com/</a:t>
              </a:r>
              <a:r>
                <a:rPr lang="en-US" sz="2000" err="1">
                  <a:solidFill>
                    <a:schemeClr val="bg1"/>
                  </a:solidFill>
                </a:rPr>
                <a:t>waospi</a:t>
              </a:r>
              <a:endParaRPr lang="en-US" sz="2000">
                <a:solidFill>
                  <a:schemeClr val="bg1"/>
                </a:solidFill>
              </a:endParaRPr>
            </a:p>
          </p:txBody>
        </p:sp>
        <p:pic>
          <p:nvPicPr>
            <p:cNvPr id="29" name="Picture 28" descr="A white circle with a black background with a play button&#10;&#10;Description automatically generated">
              <a:extLst>
                <a:ext uri="{FF2B5EF4-FFF2-40B4-BE49-F238E27FC236}">
                  <a16:creationId xmlns:a16="http://schemas.microsoft.com/office/drawing/2014/main" id="{EA3BDE17-7D44-9F9E-A524-AE477083C8A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2576" t="33141" r="32819" b="32803"/>
            <a:stretch/>
          </p:blipFill>
          <p:spPr>
            <a:xfrm>
              <a:off x="6453796" y="5913111"/>
              <a:ext cx="548187" cy="539496"/>
            </a:xfrm>
            <a:prstGeom prst="rect">
              <a:avLst/>
            </a:prstGeom>
          </p:spPr>
        </p:pic>
      </p:grpSp>
      <p:grpSp>
        <p:nvGrpSpPr>
          <p:cNvPr id="30" name="Group 29">
            <a:extLst>
              <a:ext uri="{FF2B5EF4-FFF2-40B4-BE49-F238E27FC236}">
                <a16:creationId xmlns:a16="http://schemas.microsoft.com/office/drawing/2014/main" id="{92261809-56B8-4453-ED6D-2EF61C869BCA}"/>
              </a:ext>
            </a:extLst>
          </p:cNvPr>
          <p:cNvGrpSpPr/>
          <p:nvPr userDrawn="1"/>
        </p:nvGrpSpPr>
        <p:grpSpPr>
          <a:xfrm>
            <a:off x="6454123" y="4678107"/>
            <a:ext cx="3875284" cy="539496"/>
            <a:chOff x="6452312" y="4509903"/>
            <a:chExt cx="3875284" cy="539496"/>
          </a:xfrm>
        </p:grpSpPr>
        <p:sp>
          <p:nvSpPr>
            <p:cNvPr id="31" name="TextBox 30">
              <a:extLst>
                <a:ext uri="{FF2B5EF4-FFF2-40B4-BE49-F238E27FC236}">
                  <a16:creationId xmlns:a16="http://schemas.microsoft.com/office/drawing/2014/main" id="{9AC431EC-4782-48B1-A327-5DF216BF4F43}"/>
                </a:ext>
              </a:extLst>
            </p:cNvPr>
            <p:cNvSpPr txBox="1"/>
            <p:nvPr userDrawn="1"/>
          </p:nvSpPr>
          <p:spPr>
            <a:xfrm>
              <a:off x="7148561" y="4579596"/>
              <a:ext cx="3179035" cy="400110"/>
            </a:xfrm>
            <a:prstGeom prst="rect">
              <a:avLst/>
            </a:prstGeom>
            <a:noFill/>
          </p:spPr>
          <p:txBody>
            <a:bodyPr wrap="square" rtlCol="0">
              <a:spAutoFit/>
            </a:bodyPr>
            <a:lstStyle/>
            <a:p>
              <a:r>
                <a:rPr lang="en-US" sz="2000">
                  <a:solidFill>
                    <a:schemeClr val="bg1"/>
                  </a:solidFill>
                </a:rPr>
                <a:t>twitter.com/</a:t>
              </a:r>
              <a:r>
                <a:rPr lang="en-US" sz="2000" err="1">
                  <a:solidFill>
                    <a:schemeClr val="bg1"/>
                  </a:solidFill>
                </a:rPr>
                <a:t>waospi</a:t>
              </a:r>
              <a:endParaRPr lang="en-US" sz="2000">
                <a:solidFill>
                  <a:schemeClr val="bg1"/>
                </a:solidFill>
              </a:endParaRPr>
            </a:p>
          </p:txBody>
        </p:sp>
        <p:pic>
          <p:nvPicPr>
            <p:cNvPr id="32" name="Picture 31" descr="A white circle with blue x in it&#10;&#10;Description automatically generated">
              <a:extLst>
                <a:ext uri="{FF2B5EF4-FFF2-40B4-BE49-F238E27FC236}">
                  <a16:creationId xmlns:a16="http://schemas.microsoft.com/office/drawing/2014/main" id="{FB58BCC8-1C8A-F623-8BD5-4B049100D12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2576" t="33548" r="33115" b="32869"/>
            <a:stretch/>
          </p:blipFill>
          <p:spPr>
            <a:xfrm>
              <a:off x="6452312" y="4509903"/>
              <a:ext cx="551155" cy="539496"/>
            </a:xfrm>
            <a:prstGeom prst="rect">
              <a:avLst/>
            </a:prstGeom>
          </p:spPr>
        </p:pic>
      </p:grpSp>
      <p:grpSp>
        <p:nvGrpSpPr>
          <p:cNvPr id="33" name="Group 32">
            <a:extLst>
              <a:ext uri="{FF2B5EF4-FFF2-40B4-BE49-F238E27FC236}">
                <a16:creationId xmlns:a16="http://schemas.microsoft.com/office/drawing/2014/main" id="{3D7B18FA-18EE-4976-137B-0D236154097B}"/>
              </a:ext>
            </a:extLst>
          </p:cNvPr>
          <p:cNvGrpSpPr/>
          <p:nvPr userDrawn="1"/>
        </p:nvGrpSpPr>
        <p:grpSpPr>
          <a:xfrm>
            <a:off x="1818105" y="4678107"/>
            <a:ext cx="3398891" cy="539496"/>
            <a:chOff x="6454425" y="2310400"/>
            <a:chExt cx="3398891" cy="539496"/>
          </a:xfrm>
        </p:grpSpPr>
        <p:sp>
          <p:nvSpPr>
            <p:cNvPr id="34" name="TextBox 33">
              <a:extLst>
                <a:ext uri="{FF2B5EF4-FFF2-40B4-BE49-F238E27FC236}">
                  <a16:creationId xmlns:a16="http://schemas.microsoft.com/office/drawing/2014/main" id="{79F61C3B-A724-469A-0918-290AA2BBCE68}"/>
                </a:ext>
              </a:extLst>
            </p:cNvPr>
            <p:cNvSpPr txBox="1"/>
            <p:nvPr userDrawn="1"/>
          </p:nvSpPr>
          <p:spPr>
            <a:xfrm>
              <a:off x="7148561" y="2380093"/>
              <a:ext cx="2704755" cy="400110"/>
            </a:xfrm>
            <a:prstGeom prst="rect">
              <a:avLst/>
            </a:prstGeom>
            <a:noFill/>
          </p:spPr>
          <p:txBody>
            <a:bodyPr wrap="square" rtlCol="0">
              <a:spAutoFit/>
            </a:bodyPr>
            <a:lstStyle/>
            <a:p>
              <a:r>
                <a:rPr lang="en-US" sz="2000">
                  <a:solidFill>
                    <a:schemeClr val="bg1"/>
                  </a:solidFill>
                </a:rPr>
                <a:t>instagram.com/</a:t>
              </a:r>
              <a:r>
                <a:rPr lang="en-US" sz="2000" err="1">
                  <a:solidFill>
                    <a:schemeClr val="bg1"/>
                  </a:solidFill>
                </a:rPr>
                <a:t>waospi</a:t>
              </a:r>
              <a:endParaRPr lang="en-US" sz="2000">
                <a:solidFill>
                  <a:schemeClr val="bg1"/>
                </a:solidFill>
              </a:endParaRPr>
            </a:p>
          </p:txBody>
        </p:sp>
        <p:pic>
          <p:nvPicPr>
            <p:cNvPr id="35" name="Picture 34" descr="A white circle with a black background&#10;&#10;Description automatically generated">
              <a:extLst>
                <a:ext uri="{FF2B5EF4-FFF2-40B4-BE49-F238E27FC236}">
                  <a16:creationId xmlns:a16="http://schemas.microsoft.com/office/drawing/2014/main" id="{AD54F8DA-6C77-E073-4FEB-AD573C82998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2576" t="33208" r="32967" b="32803"/>
            <a:stretch/>
          </p:blipFill>
          <p:spPr>
            <a:xfrm>
              <a:off x="6454425" y="2310400"/>
              <a:ext cx="546929" cy="539496"/>
            </a:xfrm>
            <a:prstGeom prst="rect">
              <a:avLst/>
            </a:prstGeom>
          </p:spPr>
        </p:pic>
      </p:grpSp>
      <p:grpSp>
        <p:nvGrpSpPr>
          <p:cNvPr id="36" name="Group 35">
            <a:extLst>
              <a:ext uri="{FF2B5EF4-FFF2-40B4-BE49-F238E27FC236}">
                <a16:creationId xmlns:a16="http://schemas.microsoft.com/office/drawing/2014/main" id="{CECD61F1-B710-A864-3859-25D57134100C}"/>
              </a:ext>
            </a:extLst>
          </p:cNvPr>
          <p:cNvGrpSpPr/>
          <p:nvPr userDrawn="1"/>
        </p:nvGrpSpPr>
        <p:grpSpPr>
          <a:xfrm>
            <a:off x="1818105" y="5544811"/>
            <a:ext cx="3875284" cy="539496"/>
            <a:chOff x="6452312" y="3785741"/>
            <a:chExt cx="3875284" cy="539496"/>
          </a:xfrm>
        </p:grpSpPr>
        <p:sp>
          <p:nvSpPr>
            <p:cNvPr id="37" name="TextBox 36">
              <a:extLst>
                <a:ext uri="{FF2B5EF4-FFF2-40B4-BE49-F238E27FC236}">
                  <a16:creationId xmlns:a16="http://schemas.microsoft.com/office/drawing/2014/main" id="{28D1B0B4-A302-5481-4970-178E1CB0D34B}"/>
                </a:ext>
              </a:extLst>
            </p:cNvPr>
            <p:cNvSpPr txBox="1"/>
            <p:nvPr userDrawn="1"/>
          </p:nvSpPr>
          <p:spPr>
            <a:xfrm>
              <a:off x="7148561" y="3855434"/>
              <a:ext cx="3179035" cy="400110"/>
            </a:xfrm>
            <a:prstGeom prst="rect">
              <a:avLst/>
            </a:prstGeom>
            <a:noFill/>
          </p:spPr>
          <p:txBody>
            <a:bodyPr wrap="square" rtlCol="0">
              <a:spAutoFit/>
            </a:bodyPr>
            <a:lstStyle/>
            <a:p>
              <a:r>
                <a:rPr lang="en-US" sz="2000">
                  <a:solidFill>
                    <a:schemeClr val="bg1"/>
                  </a:solidFill>
                </a:rPr>
                <a:t>facebook.com/</a:t>
              </a:r>
              <a:r>
                <a:rPr lang="en-US" sz="2000" err="1">
                  <a:solidFill>
                    <a:schemeClr val="bg1"/>
                  </a:solidFill>
                </a:rPr>
                <a:t>waospi</a:t>
              </a:r>
              <a:endParaRPr lang="en-US" sz="2000">
                <a:solidFill>
                  <a:schemeClr val="bg1"/>
                </a:solidFill>
              </a:endParaRPr>
            </a:p>
          </p:txBody>
        </p:sp>
        <p:pic>
          <p:nvPicPr>
            <p:cNvPr id="38" name="Picture 37" descr="A white circle with a letter f in it&#10;&#10;Description automatically generated">
              <a:extLst>
                <a:ext uri="{FF2B5EF4-FFF2-40B4-BE49-F238E27FC236}">
                  <a16:creationId xmlns:a16="http://schemas.microsoft.com/office/drawing/2014/main" id="{E1031DD8-CE49-F03C-D011-57FA71ADEBF2}"/>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2577" t="33548" r="33114" b="32869"/>
            <a:stretch/>
          </p:blipFill>
          <p:spPr>
            <a:xfrm>
              <a:off x="6452312" y="3785741"/>
              <a:ext cx="551155" cy="539496"/>
            </a:xfrm>
            <a:prstGeom prst="rect">
              <a:avLst/>
            </a:prstGeom>
          </p:spPr>
        </p:pic>
      </p:grpSp>
      <p:grpSp>
        <p:nvGrpSpPr>
          <p:cNvPr id="39" name="Group 38">
            <a:extLst>
              <a:ext uri="{FF2B5EF4-FFF2-40B4-BE49-F238E27FC236}">
                <a16:creationId xmlns:a16="http://schemas.microsoft.com/office/drawing/2014/main" id="{ABA965BF-AF68-B2DA-BCBA-C3FE8C44F540}"/>
              </a:ext>
            </a:extLst>
          </p:cNvPr>
          <p:cNvGrpSpPr/>
          <p:nvPr userDrawn="1"/>
        </p:nvGrpSpPr>
        <p:grpSpPr>
          <a:xfrm>
            <a:off x="6454123" y="5544811"/>
            <a:ext cx="4372925" cy="539496"/>
            <a:chOff x="6453498" y="5217592"/>
            <a:chExt cx="4372925" cy="539496"/>
          </a:xfrm>
        </p:grpSpPr>
        <p:sp>
          <p:nvSpPr>
            <p:cNvPr id="40" name="TextBox 39">
              <a:extLst>
                <a:ext uri="{FF2B5EF4-FFF2-40B4-BE49-F238E27FC236}">
                  <a16:creationId xmlns:a16="http://schemas.microsoft.com/office/drawing/2014/main" id="{34E4B44E-86A1-1697-7A72-1CC5E71CBC9B}"/>
                </a:ext>
              </a:extLst>
            </p:cNvPr>
            <p:cNvSpPr txBox="1"/>
            <p:nvPr userDrawn="1"/>
          </p:nvSpPr>
          <p:spPr>
            <a:xfrm>
              <a:off x="7148561" y="5287285"/>
              <a:ext cx="3677862" cy="400110"/>
            </a:xfrm>
            <a:prstGeom prst="rect">
              <a:avLst/>
            </a:prstGeom>
            <a:noFill/>
          </p:spPr>
          <p:txBody>
            <a:bodyPr wrap="square" rtlCol="0">
              <a:spAutoFit/>
            </a:bodyPr>
            <a:lstStyle/>
            <a:p>
              <a:r>
                <a:rPr lang="en-US" sz="2000">
                  <a:solidFill>
                    <a:schemeClr val="bg1"/>
                  </a:solidFill>
                </a:rPr>
                <a:t>linkedin.com/company/</a:t>
              </a:r>
              <a:r>
                <a:rPr lang="en-US" sz="2000" err="1">
                  <a:solidFill>
                    <a:schemeClr val="bg1"/>
                  </a:solidFill>
                </a:rPr>
                <a:t>waospi</a:t>
              </a:r>
              <a:endParaRPr lang="en-US" sz="2000">
                <a:solidFill>
                  <a:schemeClr val="bg1"/>
                </a:solidFill>
              </a:endParaRPr>
            </a:p>
          </p:txBody>
        </p:sp>
        <p:pic>
          <p:nvPicPr>
            <p:cNvPr id="41" name="Picture 40" descr="A white circle with blue letters on it&#10;&#10;Description automatically generated">
              <a:extLst>
                <a:ext uri="{FF2B5EF4-FFF2-40B4-BE49-F238E27FC236}">
                  <a16:creationId xmlns:a16="http://schemas.microsoft.com/office/drawing/2014/main" id="{8336A8CB-2124-32A4-8016-17EFE645A62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2576" t="33548" r="33262" b="32869"/>
            <a:stretch/>
          </p:blipFill>
          <p:spPr>
            <a:xfrm>
              <a:off x="6453498" y="5217592"/>
              <a:ext cx="548783" cy="539496"/>
            </a:xfrm>
            <a:prstGeom prst="rect">
              <a:avLst/>
            </a:prstGeom>
          </p:spPr>
        </p:pic>
      </p:gr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2/28/2025</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405151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2/28/2025</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52405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descr="A group of young children raising their hands&#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2/28/2025</a:t>
            </a:fld>
            <a:endParaRPr lang="en-US"/>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2/28/2025</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233163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2/28/2025</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720087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2/28/2025</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67374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2/28/2025</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525404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2/28/2025</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356005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2/28/2025</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352450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2/28/2025</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5575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2/28/2025</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933071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Main Title+ SubTitle+Number">
    <p:spTree>
      <p:nvGrpSpPr>
        <p:cNvPr id="1" name=""/>
        <p:cNvGrpSpPr/>
        <p:nvPr/>
      </p:nvGrpSpPr>
      <p:grpSpPr>
        <a:xfrm>
          <a:off x="0" y="0"/>
          <a:ext cx="0" cy="0"/>
          <a:chOff x="0" y="0"/>
          <a:chExt cx="0" cy="0"/>
        </a:xfrm>
      </p:grpSpPr>
      <p:sp>
        <p:nvSpPr>
          <p:cNvPr id="6" name="Rectangle 5"/>
          <p:cNvSpPr/>
          <p:nvPr userDrawn="1"/>
        </p:nvSpPr>
        <p:spPr>
          <a:xfrm>
            <a:off x="122143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Picture Placeholder 7"/>
          <p:cNvSpPr>
            <a:spLocks noGrp="1"/>
          </p:cNvSpPr>
          <p:nvPr>
            <p:ph type="pic" sz="quarter" idx="29" hasCustomPrompt="1"/>
          </p:nvPr>
        </p:nvSpPr>
        <p:spPr>
          <a:xfrm>
            <a:off x="131856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8" name="Rectangle 7"/>
          <p:cNvSpPr/>
          <p:nvPr userDrawn="1"/>
        </p:nvSpPr>
        <p:spPr>
          <a:xfrm>
            <a:off x="368189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Picture Placeholder 7"/>
          <p:cNvSpPr>
            <a:spLocks noGrp="1"/>
          </p:cNvSpPr>
          <p:nvPr>
            <p:ph type="pic" sz="quarter" idx="31" hasCustomPrompt="1"/>
          </p:nvPr>
        </p:nvSpPr>
        <p:spPr>
          <a:xfrm>
            <a:off x="377902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0" name="Rectangle 9"/>
          <p:cNvSpPr/>
          <p:nvPr userDrawn="1"/>
        </p:nvSpPr>
        <p:spPr>
          <a:xfrm>
            <a:off x="650061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7"/>
          <p:cNvSpPr>
            <a:spLocks noGrp="1"/>
          </p:cNvSpPr>
          <p:nvPr>
            <p:ph type="pic" sz="quarter" idx="35" hasCustomPrompt="1"/>
          </p:nvPr>
        </p:nvSpPr>
        <p:spPr>
          <a:xfrm>
            <a:off x="659774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2" name="Rectangle 11"/>
          <p:cNvSpPr/>
          <p:nvPr userDrawn="1"/>
        </p:nvSpPr>
        <p:spPr>
          <a:xfrm>
            <a:off x="896107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icture Placeholder 7"/>
          <p:cNvSpPr>
            <a:spLocks noGrp="1"/>
          </p:cNvSpPr>
          <p:nvPr>
            <p:ph type="pic" sz="quarter" idx="39" hasCustomPrompt="1"/>
          </p:nvPr>
        </p:nvSpPr>
        <p:spPr>
          <a:xfrm>
            <a:off x="905820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8" name="Rectangle 17"/>
          <p:cNvSpPr/>
          <p:nvPr userDrawn="1"/>
        </p:nvSpPr>
        <p:spPr>
          <a:xfrm>
            <a:off x="122143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Picture Placeholder 7"/>
          <p:cNvSpPr>
            <a:spLocks noGrp="1"/>
          </p:cNvSpPr>
          <p:nvPr>
            <p:ph type="pic" sz="quarter" idx="40" hasCustomPrompt="1"/>
          </p:nvPr>
        </p:nvSpPr>
        <p:spPr>
          <a:xfrm>
            <a:off x="131856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0" name="Rectangle 19"/>
          <p:cNvSpPr/>
          <p:nvPr userDrawn="1"/>
        </p:nvSpPr>
        <p:spPr>
          <a:xfrm>
            <a:off x="368189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7"/>
          <p:cNvSpPr>
            <a:spLocks noGrp="1"/>
          </p:cNvSpPr>
          <p:nvPr>
            <p:ph type="pic" sz="quarter" idx="41" hasCustomPrompt="1"/>
          </p:nvPr>
        </p:nvSpPr>
        <p:spPr>
          <a:xfrm>
            <a:off x="377902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4" name="Rectangle 23"/>
          <p:cNvSpPr/>
          <p:nvPr userDrawn="1"/>
        </p:nvSpPr>
        <p:spPr>
          <a:xfrm>
            <a:off x="650061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Picture Placeholder 7"/>
          <p:cNvSpPr>
            <a:spLocks noGrp="1"/>
          </p:cNvSpPr>
          <p:nvPr>
            <p:ph type="pic" sz="quarter" idx="42" hasCustomPrompt="1"/>
          </p:nvPr>
        </p:nvSpPr>
        <p:spPr>
          <a:xfrm>
            <a:off x="659774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6" name="Rectangle 25"/>
          <p:cNvSpPr/>
          <p:nvPr userDrawn="1"/>
        </p:nvSpPr>
        <p:spPr>
          <a:xfrm>
            <a:off x="896107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Picture Placeholder 7"/>
          <p:cNvSpPr>
            <a:spLocks noGrp="1"/>
          </p:cNvSpPr>
          <p:nvPr>
            <p:ph type="pic" sz="quarter" idx="43" hasCustomPrompt="1"/>
          </p:nvPr>
        </p:nvSpPr>
        <p:spPr>
          <a:xfrm>
            <a:off x="905820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pic>
        <p:nvPicPr>
          <p:cNvPr id="2" name="Picture 1" title="OSPI logo">
            <a:extLst>
              <a:ext uri="{FF2B5EF4-FFF2-40B4-BE49-F238E27FC236}">
                <a16:creationId xmlns:a16="http://schemas.microsoft.com/office/drawing/2014/main" id="{B2A4D2B1-EBFD-59BD-551D-A01B1EC22C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3" name="Date Placeholder 3">
            <a:extLst>
              <a:ext uri="{FF2B5EF4-FFF2-40B4-BE49-F238E27FC236}">
                <a16:creationId xmlns:a16="http://schemas.microsoft.com/office/drawing/2014/main" id="{D147592A-9DE1-31D3-525D-CFA4E6E737D8}"/>
              </a:ext>
            </a:extLst>
          </p:cNvPr>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2/28/2025</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4" name="Slide Number Placeholder 4">
            <a:extLst>
              <a:ext uri="{FF2B5EF4-FFF2-40B4-BE49-F238E27FC236}">
                <a16:creationId xmlns:a16="http://schemas.microsoft.com/office/drawing/2014/main" id="{435CB342-E3AE-D7BA-5DAE-8959965A3E8E}"/>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5" name="Footer Placeholder 5">
            <a:extLst>
              <a:ext uri="{FF2B5EF4-FFF2-40B4-BE49-F238E27FC236}">
                <a16:creationId xmlns:a16="http://schemas.microsoft.com/office/drawing/2014/main" id="{E40BCD8B-7A99-DF7F-E568-80562A32E889}"/>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9650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par>
                          <p:cTn id="82" fill="hold">
                            <p:stCondLst>
                              <p:cond delay="6500"/>
                            </p:stCondLst>
                            <p:childTnLst>
                              <p:par>
                                <p:cTn id="83" presetID="53"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7000"/>
                            </p:stCondLst>
                            <p:childTnLst>
                              <p:par>
                                <p:cTn id="89" presetID="53"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4" grpId="0" animBg="1"/>
      <p:bldP spid="25" grpId="0" animBg="1"/>
      <p:bldP spid="26" grpId="0" animBg="1"/>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descr="Middle school age students sit in circle and raise hand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descr="The Washington State Capitol Building"/>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descr="A high school age girl sits on a couch and talks to a counselo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descr="A woman walks a young child towards the school."/>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descr="A woman says goodbye to her young daughter as she prepares to board a school bu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descr="A group of high school graduates smile with their diploma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2/28/2025</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descr="A teacher with a group of students learning in a garden."/>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80" r:id="rId4"/>
    <p:sldLayoutId id="2147483667" r:id="rId5"/>
    <p:sldLayoutId id="2147483668" r:id="rId6"/>
    <p:sldLayoutId id="2147483669" r:id="rId7"/>
    <p:sldLayoutId id="2147483673" r:id="rId8"/>
    <p:sldLayoutId id="2147483679" r:id="rId9"/>
    <p:sldLayoutId id="2147483674" r:id="rId10"/>
    <p:sldLayoutId id="2147483675" r:id="rId11"/>
    <p:sldLayoutId id="2147483676" r:id="rId12"/>
    <p:sldLayoutId id="2147483677" r:id="rId13"/>
    <p:sldLayoutId id="2147483681" r:id="rId14"/>
    <p:sldLayoutId id="2147483711" r:id="rId15"/>
    <p:sldLayoutId id="2147483666" r:id="rId16"/>
    <p:sldLayoutId id="2147483671"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2/28/2025</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62774624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7D72A6-2FB8-4170-6857-30F33215C428}"/>
              </a:ext>
            </a:extLst>
          </p:cNvPr>
          <p:cNvSpPr txBox="1">
            <a:spLocks/>
          </p:cNvSpPr>
          <p:nvPr/>
        </p:nvSpPr>
        <p:spPr>
          <a:xfrm>
            <a:off x="294640" y="2187830"/>
            <a:ext cx="11897360" cy="114136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pPr>
              <a:spcBef>
                <a:spcPts val="1000"/>
              </a:spcBef>
              <a:defRPr/>
            </a:pPr>
            <a:r>
              <a:rPr lang="en-US" sz="3200" b="1" dirty="0">
                <a:latin typeface="Segoe UI"/>
                <a:ea typeface="+mn-ea"/>
                <a:cs typeface="Segoe UI"/>
              </a:rPr>
              <a:t>Generate Maintenance and Operations Support</a:t>
            </a:r>
            <a:endParaRPr lang="en-US" dirty="0">
              <a:ea typeface="+mn-ea"/>
            </a:endParaRPr>
          </a:p>
        </p:txBody>
      </p:sp>
      <p:sp>
        <p:nvSpPr>
          <p:cNvPr id="3" name="Text Placeholder 4">
            <a:extLst>
              <a:ext uri="{FF2B5EF4-FFF2-40B4-BE49-F238E27FC236}">
                <a16:creationId xmlns:a16="http://schemas.microsoft.com/office/drawing/2014/main" id="{88ECF2E2-6C04-7485-0D73-32EF08CF94F5}"/>
              </a:ext>
            </a:extLst>
          </p:cNvPr>
          <p:cNvSpPr txBox="1">
            <a:spLocks/>
          </p:cNvSpPr>
          <p:nvPr/>
        </p:nvSpPr>
        <p:spPr>
          <a:xfrm>
            <a:off x="7852369" y="3998324"/>
            <a:ext cx="3660775" cy="869950"/>
          </a:xfrm>
          <a:prstGeom prst="rect">
            <a:avLst/>
          </a:prstGeom>
        </p:spPr>
        <p:txBody>
          <a:bodyPr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defRPr/>
            </a:pPr>
            <a:r>
              <a:rPr lang="en-US" dirty="0">
                <a:latin typeface="Segoe UI"/>
                <a:cs typeface="Segoe UI"/>
              </a:rPr>
              <a:t>February 24, 2025</a:t>
            </a:r>
            <a:endParaRPr lang="en-US" dirty="0"/>
          </a:p>
        </p:txBody>
      </p:sp>
      <p:sp>
        <p:nvSpPr>
          <p:cNvPr id="4" name="Text Placeholder 2">
            <a:extLst>
              <a:ext uri="{FF2B5EF4-FFF2-40B4-BE49-F238E27FC236}">
                <a16:creationId xmlns:a16="http://schemas.microsoft.com/office/drawing/2014/main" id="{0166A390-BE7F-BEAB-7EE5-85B1E2842597}"/>
              </a:ext>
            </a:extLst>
          </p:cNvPr>
          <p:cNvSpPr txBox="1">
            <a:spLocks noChangeArrowheads="1"/>
          </p:cNvSpPr>
          <p:nvPr/>
        </p:nvSpPr>
        <p:spPr>
          <a:xfrm>
            <a:off x="739470" y="3998324"/>
            <a:ext cx="8664575" cy="12379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latin typeface="Segoe UI"/>
                <a:cs typeface="Segoe UI"/>
              </a:rPr>
              <a:t>Request for Quotations and Qualifications</a:t>
            </a:r>
            <a:endParaRPr lang="en-US" dirty="0"/>
          </a:p>
          <a:p>
            <a:pPr marL="0" indent="0">
              <a:buNone/>
            </a:pPr>
            <a:r>
              <a:rPr lang="en-US" altLang="en-US" dirty="0">
                <a:latin typeface="Segoe UI"/>
                <a:cs typeface="Segoe UI"/>
              </a:rPr>
              <a:t>Project:  #2025-24</a:t>
            </a:r>
            <a:endParaRPr lang="en-US" dirty="0"/>
          </a:p>
        </p:txBody>
      </p:sp>
      <p:sp>
        <p:nvSpPr>
          <p:cNvPr id="9" name="Title 8">
            <a:extLst>
              <a:ext uri="{FF2B5EF4-FFF2-40B4-BE49-F238E27FC236}">
                <a16:creationId xmlns:a16="http://schemas.microsoft.com/office/drawing/2014/main" id="{0827075D-45F9-D065-D60C-279AA9484B89}"/>
              </a:ext>
            </a:extLst>
          </p:cNvPr>
          <p:cNvSpPr>
            <a:spLocks noGrp="1"/>
          </p:cNvSpPr>
          <p:nvPr>
            <p:ph type="ctrTitle"/>
          </p:nvPr>
        </p:nvSpPr>
        <p:spPr>
          <a:xfrm>
            <a:off x="147320" y="883742"/>
            <a:ext cx="6696751" cy="1141366"/>
          </a:xfrm>
        </p:spPr>
        <p:txBody>
          <a:bodyPr>
            <a:normAutofit/>
          </a:bodyPr>
          <a:lstStyle/>
          <a:p>
            <a:r>
              <a:rPr lang="en-US" sz="5400" b="1"/>
              <a:t>Pre-bid Conference</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6EE4C-2766-0688-CBBF-0C8B191487F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30DCE53-2185-EC38-0BF5-EC687E0CB6B8}"/>
              </a:ext>
            </a:extLst>
          </p:cNvPr>
          <p:cNvSpPr/>
          <p:nvPr/>
        </p:nvSpPr>
        <p:spPr>
          <a:xfrm>
            <a:off x="0" y="0"/>
            <a:ext cx="12192000" cy="1564820"/>
          </a:xfrm>
          <a:prstGeom prst="rect">
            <a:avLst/>
          </a:prstGeom>
          <a:solidFill>
            <a:srgbClr val="FBC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F831D-8D4D-4E83-49B1-73BDAF98CF29}"/>
              </a:ext>
            </a:extLst>
          </p:cNvPr>
          <p:cNvSpPr>
            <a:spLocks noGrp="1"/>
          </p:cNvSpPr>
          <p:nvPr>
            <p:ph type="title"/>
          </p:nvPr>
        </p:nvSpPr>
        <p:spPr>
          <a:xfrm>
            <a:off x="0" y="239257"/>
            <a:ext cx="11353800" cy="1325563"/>
          </a:xfrm>
        </p:spPr>
        <p:txBody>
          <a:bodyPr>
            <a:normAutofit/>
          </a:bodyPr>
          <a:lstStyle/>
          <a:p>
            <a:r>
              <a:rPr lang="en-US" b="1" dirty="0">
                <a:solidFill>
                  <a:schemeClr val="accent5"/>
                </a:solidFill>
              </a:rPr>
              <a:t>Funding</a:t>
            </a:r>
            <a:endParaRPr lang="en-US" b="1" dirty="0">
              <a:solidFill>
                <a:schemeClr val="accent5"/>
              </a:solidFill>
              <a:cs typeface="Segoe UI"/>
            </a:endParaRPr>
          </a:p>
        </p:txBody>
      </p:sp>
      <p:graphicFrame>
        <p:nvGraphicFramePr>
          <p:cNvPr id="7" name="Table 6">
            <a:extLst>
              <a:ext uri="{FF2B5EF4-FFF2-40B4-BE49-F238E27FC236}">
                <a16:creationId xmlns:a16="http://schemas.microsoft.com/office/drawing/2014/main" id="{2C2A011D-1352-7917-4041-4CF56AA158A7}"/>
              </a:ext>
            </a:extLst>
          </p:cNvPr>
          <p:cNvGraphicFramePr>
            <a:graphicFrameLocks noGrp="1"/>
          </p:cNvGraphicFramePr>
          <p:nvPr>
            <p:extLst>
              <p:ext uri="{D42A27DB-BD31-4B8C-83A1-F6EECF244321}">
                <p14:modId xmlns:p14="http://schemas.microsoft.com/office/powerpoint/2010/main" val="3002033717"/>
              </p:ext>
            </p:extLst>
          </p:nvPr>
        </p:nvGraphicFramePr>
        <p:xfrm>
          <a:off x="882128" y="2584752"/>
          <a:ext cx="9902264" cy="1828800"/>
        </p:xfrm>
        <a:graphic>
          <a:graphicData uri="http://schemas.openxmlformats.org/drawingml/2006/table">
            <a:tbl>
              <a:tblPr firstRow="1" bandRow="1">
                <a:tableStyleId>{5C22544A-7EE6-4342-B048-85BDC9FD1C3A}</a:tableStyleId>
              </a:tblPr>
              <a:tblGrid>
                <a:gridCol w="1796970">
                  <a:extLst>
                    <a:ext uri="{9D8B030D-6E8A-4147-A177-3AD203B41FA5}">
                      <a16:colId xmlns:a16="http://schemas.microsoft.com/office/drawing/2014/main" val="3619528600"/>
                    </a:ext>
                  </a:extLst>
                </a:gridCol>
                <a:gridCol w="6041838">
                  <a:extLst>
                    <a:ext uri="{9D8B030D-6E8A-4147-A177-3AD203B41FA5}">
                      <a16:colId xmlns:a16="http://schemas.microsoft.com/office/drawing/2014/main" val="3515698324"/>
                    </a:ext>
                  </a:extLst>
                </a:gridCol>
                <a:gridCol w="2063456">
                  <a:extLst>
                    <a:ext uri="{9D8B030D-6E8A-4147-A177-3AD203B41FA5}">
                      <a16:colId xmlns:a16="http://schemas.microsoft.com/office/drawing/2014/main" val="3312347378"/>
                    </a:ext>
                  </a:extLst>
                </a:gridCol>
              </a:tblGrid>
              <a:tr h="370840">
                <a:tc gridSpan="2">
                  <a:txBody>
                    <a:bodyPr/>
                    <a:lstStyle/>
                    <a:p>
                      <a:pPr algn="ctr"/>
                      <a:r>
                        <a:rPr lang="en-US" sz="2400" dirty="0"/>
                        <a:t>Period of Performance</a:t>
                      </a:r>
                    </a:p>
                  </a:txBody>
                  <a:tcPr/>
                </a:tc>
                <a:tc hMerge="1">
                  <a:txBody>
                    <a:bodyPr/>
                    <a:lstStyle/>
                    <a:p>
                      <a:endParaRPr lang="en-US" dirty="0"/>
                    </a:p>
                  </a:txBody>
                  <a:tcPr/>
                </a:tc>
                <a:tc>
                  <a:txBody>
                    <a:bodyPr/>
                    <a:lstStyle/>
                    <a:p>
                      <a:endParaRPr lang="en-US" sz="2400"/>
                    </a:p>
                  </a:txBody>
                  <a:tcPr/>
                </a:tc>
                <a:extLst>
                  <a:ext uri="{0D108BD9-81ED-4DB2-BD59-A6C34878D82A}">
                    <a16:rowId xmlns:a16="http://schemas.microsoft.com/office/drawing/2014/main" val="1955824480"/>
                  </a:ext>
                </a:extLst>
              </a:tr>
              <a:tr h="370840">
                <a:tc>
                  <a:txBody>
                    <a:bodyPr/>
                    <a:lstStyle/>
                    <a:p>
                      <a:r>
                        <a:rPr lang="en-US" sz="2400" b="0" i="0" u="none" strike="noStrike" baseline="0" dirty="0">
                          <a:solidFill>
                            <a:srgbClr val="000000"/>
                          </a:solidFill>
                          <a:latin typeface="Segoe UI" panose="020B0502040204020203" pitchFamily="34" charset="0"/>
                        </a:rPr>
                        <a:t>Year 1 </a:t>
                      </a:r>
                      <a:endParaRPr lang="en-US" sz="2400" dirty="0"/>
                    </a:p>
                  </a:txBody>
                  <a:tcPr/>
                </a:tc>
                <a:tc>
                  <a:txBody>
                    <a:bodyPr/>
                    <a:lstStyle/>
                    <a:p>
                      <a:r>
                        <a:rPr lang="en-US" sz="2400" b="0" i="0" u="none" strike="noStrike" baseline="0" dirty="0">
                          <a:solidFill>
                            <a:srgbClr val="000000"/>
                          </a:solidFill>
                          <a:latin typeface="Segoe UI" panose="020B0502040204020203" pitchFamily="34" charset="0"/>
                        </a:rPr>
                        <a:t>Contract commencement – June 30, 2025 </a:t>
                      </a:r>
                      <a:endParaRPr lang="en-US" sz="2400" dirty="0"/>
                    </a:p>
                  </a:txBody>
                  <a:tcPr/>
                </a:tc>
                <a:tc>
                  <a:txBody>
                    <a:bodyPr/>
                    <a:lstStyle/>
                    <a:p>
                      <a:r>
                        <a:rPr lang="en-US" sz="2400" b="0" i="0" u="none" strike="noStrike" baseline="0" dirty="0">
                          <a:solidFill>
                            <a:srgbClr val="000000"/>
                          </a:solidFill>
                          <a:latin typeface="Segoe UI" panose="020B0502040204020203" pitchFamily="34" charset="0"/>
                        </a:rPr>
                        <a:t>$12,500 </a:t>
                      </a:r>
                      <a:endParaRPr lang="en-US" sz="2400" dirty="0"/>
                    </a:p>
                  </a:txBody>
                  <a:tcPr/>
                </a:tc>
                <a:extLst>
                  <a:ext uri="{0D108BD9-81ED-4DB2-BD59-A6C34878D82A}">
                    <a16:rowId xmlns:a16="http://schemas.microsoft.com/office/drawing/2014/main" val="2824287592"/>
                  </a:ext>
                </a:extLst>
              </a:tr>
              <a:tr h="370840">
                <a:tc>
                  <a:txBody>
                    <a:bodyPr/>
                    <a:lstStyle/>
                    <a:p>
                      <a:r>
                        <a:rPr lang="en-US" sz="2400" b="0" i="0" u="none" strike="noStrike" baseline="0" dirty="0">
                          <a:solidFill>
                            <a:srgbClr val="000000"/>
                          </a:solidFill>
                          <a:latin typeface="Segoe UI" panose="020B0502040204020203" pitchFamily="34" charset="0"/>
                        </a:rPr>
                        <a:t>Year 2</a:t>
                      </a:r>
                      <a:endParaRPr lang="en-US" sz="2400" dirty="0"/>
                    </a:p>
                  </a:txBody>
                  <a:tcPr/>
                </a:tc>
                <a:tc>
                  <a:txBody>
                    <a:bodyPr/>
                    <a:lstStyle/>
                    <a:p>
                      <a:r>
                        <a:rPr lang="en-US" sz="2400" b="0" i="0" u="none" strike="noStrike" baseline="0" dirty="0">
                          <a:solidFill>
                            <a:srgbClr val="000000"/>
                          </a:solidFill>
                          <a:latin typeface="Segoe UI" panose="020B0502040204020203" pitchFamily="34" charset="0"/>
                        </a:rPr>
                        <a:t>July 1, 2025 – June 30, 2026 </a:t>
                      </a:r>
                      <a:endParaRPr lang="en-US" sz="2400" dirty="0"/>
                    </a:p>
                  </a:txBody>
                  <a:tcPr/>
                </a:tc>
                <a:tc>
                  <a:txBody>
                    <a:bodyPr/>
                    <a:lstStyle/>
                    <a:p>
                      <a:r>
                        <a:rPr lang="en-US" sz="2400" b="0" i="0" u="none" strike="noStrike" baseline="0" dirty="0">
                          <a:solidFill>
                            <a:srgbClr val="000000"/>
                          </a:solidFill>
                          <a:latin typeface="Segoe UI" panose="020B0502040204020203" pitchFamily="34" charset="0"/>
                        </a:rPr>
                        <a:t>$12,500 </a:t>
                      </a:r>
                      <a:endParaRPr lang="en-US" sz="2400" dirty="0"/>
                    </a:p>
                  </a:txBody>
                  <a:tcPr/>
                </a:tc>
                <a:extLst>
                  <a:ext uri="{0D108BD9-81ED-4DB2-BD59-A6C34878D82A}">
                    <a16:rowId xmlns:a16="http://schemas.microsoft.com/office/drawing/2014/main" val="1107719151"/>
                  </a:ext>
                </a:extLst>
              </a:tr>
              <a:tr h="370840">
                <a:tc>
                  <a:txBody>
                    <a:bodyPr/>
                    <a:lstStyle/>
                    <a:p>
                      <a:endParaRPr lang="en-US"/>
                    </a:p>
                  </a:txBody>
                  <a:tcPr/>
                </a:tc>
                <a:tc>
                  <a:txBody>
                    <a:bodyPr/>
                    <a:lstStyle/>
                    <a:p>
                      <a:r>
                        <a:rPr lang="en-US" sz="2400" b="0" i="0" u="none" strike="noStrike" baseline="0" dirty="0">
                          <a:solidFill>
                            <a:srgbClr val="000000"/>
                          </a:solidFill>
                          <a:latin typeface="Segoe UI" panose="020B0502040204020203" pitchFamily="34" charset="0"/>
                        </a:rPr>
                        <a:t>Contract total: </a:t>
                      </a:r>
                      <a:endParaRPr lang="en-US" sz="2400" dirty="0"/>
                    </a:p>
                  </a:txBody>
                  <a:tcPr/>
                </a:tc>
                <a:tc>
                  <a:txBody>
                    <a:bodyPr/>
                    <a:lstStyle/>
                    <a:p>
                      <a:r>
                        <a:rPr lang="en-US" sz="2400" b="0" i="0" u="none" strike="noStrike" baseline="0" dirty="0">
                          <a:solidFill>
                            <a:srgbClr val="000000"/>
                          </a:solidFill>
                          <a:latin typeface="Segoe UI" panose="020B0502040204020203" pitchFamily="34" charset="0"/>
                        </a:rPr>
                        <a:t>$25,000 </a:t>
                      </a:r>
                      <a:endParaRPr lang="en-US" sz="2400" dirty="0"/>
                    </a:p>
                  </a:txBody>
                  <a:tcPr/>
                </a:tc>
                <a:extLst>
                  <a:ext uri="{0D108BD9-81ED-4DB2-BD59-A6C34878D82A}">
                    <a16:rowId xmlns:a16="http://schemas.microsoft.com/office/drawing/2014/main" val="1234119645"/>
                  </a:ext>
                </a:extLst>
              </a:tr>
            </a:tbl>
          </a:graphicData>
        </a:graphic>
      </p:graphicFrame>
      <p:sp>
        <p:nvSpPr>
          <p:cNvPr id="9" name="TextBox 8">
            <a:extLst>
              <a:ext uri="{FF2B5EF4-FFF2-40B4-BE49-F238E27FC236}">
                <a16:creationId xmlns:a16="http://schemas.microsoft.com/office/drawing/2014/main" id="{5AFA5939-C4D8-5E9B-58EB-83F756DB78D3}"/>
              </a:ext>
            </a:extLst>
          </p:cNvPr>
          <p:cNvSpPr txBox="1"/>
          <p:nvPr/>
        </p:nvSpPr>
        <p:spPr>
          <a:xfrm>
            <a:off x="311972" y="1804077"/>
            <a:ext cx="11263256" cy="707886"/>
          </a:xfrm>
          <a:prstGeom prst="rect">
            <a:avLst/>
          </a:prstGeom>
          <a:noFill/>
        </p:spPr>
        <p:txBody>
          <a:bodyPr wrap="square">
            <a:spAutoFit/>
          </a:bodyPr>
          <a:lstStyle/>
          <a:p>
            <a:r>
              <a:rPr lang="en-US" sz="2000" b="0" i="0" u="none" strike="noStrike" baseline="0" dirty="0">
                <a:solidFill>
                  <a:srgbClr val="000000"/>
                </a:solidFill>
                <a:latin typeface="Segoe UI" panose="020B0502040204020203" pitchFamily="34" charset="0"/>
              </a:rPr>
              <a:t>State Fiscal Year runs July 1-June 30. Cost Proposal must be split between Fiscal Year periods as follows: </a:t>
            </a:r>
            <a:endParaRPr lang="en-US" sz="2000" dirty="0"/>
          </a:p>
        </p:txBody>
      </p:sp>
      <p:sp>
        <p:nvSpPr>
          <p:cNvPr id="11" name="TextBox 10">
            <a:extLst>
              <a:ext uri="{FF2B5EF4-FFF2-40B4-BE49-F238E27FC236}">
                <a16:creationId xmlns:a16="http://schemas.microsoft.com/office/drawing/2014/main" id="{722FD392-78FF-F5F8-C8AC-E5C1665CA15B}"/>
              </a:ext>
            </a:extLst>
          </p:cNvPr>
          <p:cNvSpPr txBox="1"/>
          <p:nvPr/>
        </p:nvSpPr>
        <p:spPr>
          <a:xfrm>
            <a:off x="311972" y="4744527"/>
            <a:ext cx="11499924" cy="1015663"/>
          </a:xfrm>
          <a:prstGeom prst="rect">
            <a:avLst/>
          </a:prstGeom>
          <a:noFill/>
        </p:spPr>
        <p:txBody>
          <a:bodyPr wrap="square">
            <a:spAutoFit/>
          </a:bodyPr>
          <a:lstStyle/>
          <a:p>
            <a:r>
              <a:rPr lang="en-US" sz="2000" b="0" i="0" u="none" strike="noStrike" baseline="0" dirty="0">
                <a:solidFill>
                  <a:srgbClr val="000000"/>
                </a:solidFill>
                <a:latin typeface="Segoe UI" panose="020B0502040204020203" pitchFamily="34" charset="0"/>
              </a:rPr>
              <a:t>Eighty percent (80%) of the funds proposed for this project will be funded using Federal money provided by Catalog of Federal Domestic Assistance number 84.027-A (Award #H027A240074). The selected contractor must therefore comply with Federal Grant Terms and Conditions. </a:t>
            </a:r>
            <a:endParaRPr lang="en-US" sz="2000" dirty="0"/>
          </a:p>
        </p:txBody>
      </p:sp>
    </p:spTree>
    <p:extLst>
      <p:ext uri="{BB962C8B-B14F-4D97-AF65-F5344CB8AC3E}">
        <p14:creationId xmlns:p14="http://schemas.microsoft.com/office/powerpoint/2010/main" val="280051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B61070-0C22-BBD8-E9C0-0BBCB1375A93}"/>
              </a:ext>
            </a:extLst>
          </p:cNvPr>
          <p:cNvSpPr/>
          <p:nvPr/>
        </p:nvSpPr>
        <p:spPr>
          <a:xfrm>
            <a:off x="0" y="0"/>
            <a:ext cx="12192000" cy="1564820"/>
          </a:xfrm>
          <a:prstGeom prst="rect">
            <a:avLst/>
          </a:prstGeom>
          <a:solidFill>
            <a:srgbClr val="FBC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3E6B4-0C53-8921-DF1F-359621BC12B0}"/>
              </a:ext>
            </a:extLst>
          </p:cNvPr>
          <p:cNvSpPr>
            <a:spLocks noGrp="1"/>
          </p:cNvSpPr>
          <p:nvPr>
            <p:ph type="title"/>
          </p:nvPr>
        </p:nvSpPr>
        <p:spPr>
          <a:xfrm>
            <a:off x="1" y="239257"/>
            <a:ext cx="11353800" cy="1325563"/>
          </a:xfrm>
          <a:solidFill>
            <a:srgbClr val="FBC639"/>
          </a:solidFill>
        </p:spPr>
        <p:txBody>
          <a:bodyPr>
            <a:normAutofit/>
          </a:bodyPr>
          <a:lstStyle/>
          <a:p>
            <a:r>
              <a:rPr lang="en-US" b="1" dirty="0">
                <a:solidFill>
                  <a:schemeClr val="accent5"/>
                </a:solidFill>
              </a:rPr>
              <a:t>Bidder Qualifications</a:t>
            </a:r>
            <a:br>
              <a:rPr lang="en-US" b="1" dirty="0"/>
            </a:br>
            <a:r>
              <a:rPr lang="en-US" sz="2700" b="1" i="1" dirty="0">
                <a:solidFill>
                  <a:schemeClr val="accent5"/>
                </a:solidFill>
                <a:latin typeface="Segoe UI"/>
                <a:ea typeface="Calibri"/>
                <a:cs typeface="Segoe UI"/>
              </a:rPr>
              <a:t>See </a:t>
            </a:r>
            <a:r>
              <a:rPr lang="en-US" sz="2700" b="1" i="1" dirty="0">
                <a:solidFill>
                  <a:schemeClr val="accent5"/>
                </a:solidFill>
                <a:effectLst/>
                <a:latin typeface="Segoe UI"/>
                <a:ea typeface="Calibri"/>
                <a:cs typeface="Segoe UI"/>
              </a:rPr>
              <a:t>the </a:t>
            </a:r>
            <a:r>
              <a:rPr lang="en-US" sz="2700" b="1" i="1" dirty="0">
                <a:solidFill>
                  <a:schemeClr val="accent5"/>
                </a:solidFill>
                <a:latin typeface="Segoe UI"/>
                <a:ea typeface="Calibri"/>
                <a:cs typeface="Segoe UI"/>
              </a:rPr>
              <a:t>Request for Quotations and Qualifications for a complete list</a:t>
            </a:r>
            <a:endParaRPr lang="en-US" sz="5400" b="1" i="1" dirty="0">
              <a:solidFill>
                <a:schemeClr val="accent5"/>
              </a:solidFill>
              <a:latin typeface="Segoe UI"/>
              <a:ea typeface="Calibri"/>
              <a:cs typeface="Segoe UI"/>
            </a:endParaRPr>
          </a:p>
        </p:txBody>
      </p:sp>
      <p:sp>
        <p:nvSpPr>
          <p:cNvPr id="3" name="Title 1">
            <a:extLst>
              <a:ext uri="{FF2B5EF4-FFF2-40B4-BE49-F238E27FC236}">
                <a16:creationId xmlns:a16="http://schemas.microsoft.com/office/drawing/2014/main" id="{3B247CB5-84E5-3E2B-ED30-76F7B5C3BA6E}"/>
              </a:ext>
            </a:extLst>
          </p:cNvPr>
          <p:cNvSpPr txBox="1">
            <a:spLocks/>
          </p:cNvSpPr>
          <p:nvPr/>
        </p:nvSpPr>
        <p:spPr>
          <a:xfrm>
            <a:off x="1358" y="1568324"/>
            <a:ext cx="12190642" cy="3756711"/>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600"/>
              </a:spcBef>
              <a:spcAft>
                <a:spcPts val="600"/>
              </a:spcAft>
            </a:pPr>
            <a:r>
              <a:rPr lang="en-US" sz="1800" b="1" dirty="0"/>
              <a:t>Minimum Qualifications: </a:t>
            </a:r>
            <a:r>
              <a:rPr lang="en-US" sz="1800" i="0" u="none" strike="noStrike" baseline="0" dirty="0">
                <a:solidFill>
                  <a:srgbClr val="000000"/>
                </a:solidFill>
                <a:latin typeface="Segoe UI" panose="020B0502040204020203" pitchFamily="34" charset="0"/>
              </a:rPr>
              <a:t>Must be a Bidder awarded on DES’ Statewide </a:t>
            </a:r>
            <a:r>
              <a:rPr lang="en-US" sz="1800" b="1" i="0" u="none" strike="noStrike" baseline="0" dirty="0">
                <a:solidFill>
                  <a:srgbClr val="000000"/>
                </a:solidFill>
                <a:latin typeface="Segoe UI" panose="020B0502040204020203" pitchFamily="34" charset="0"/>
              </a:rPr>
              <a:t>Contract No. 08215 under Category 8 – Database Services </a:t>
            </a:r>
            <a:r>
              <a:rPr lang="en-US" sz="1800" i="0" u="none" strike="noStrike" baseline="0" dirty="0">
                <a:solidFill>
                  <a:srgbClr val="000000"/>
                </a:solidFill>
                <a:latin typeface="Segoe UI" panose="020B0502040204020203" pitchFamily="34" charset="0"/>
              </a:rPr>
              <a:t>to be eligible for this opportunity</a:t>
            </a:r>
          </a:p>
          <a:p>
            <a:pPr>
              <a:lnSpc>
                <a:spcPct val="120000"/>
              </a:lnSpc>
              <a:spcBef>
                <a:spcPts val="600"/>
              </a:spcBef>
              <a:spcAft>
                <a:spcPts val="600"/>
              </a:spcAft>
              <a:tabLst>
                <a:tab pos="457200" algn="l"/>
              </a:tabLst>
            </a:pPr>
            <a:r>
              <a:rPr lang="en-US" sz="1800" b="1" dirty="0">
                <a:highlight>
                  <a:srgbClr val="FFFF00"/>
                </a:highlight>
              </a:rPr>
              <a:t>Preferred qualifications: </a:t>
            </a:r>
            <a:endParaRPr lang="en-US" sz="1800" b="1" dirty="0">
              <a:highlight>
                <a:srgbClr val="FFFF00"/>
              </a:highlight>
              <a:cs typeface="Segoe UI"/>
            </a:endParaRPr>
          </a:p>
          <a:p>
            <a:pPr algn="l"/>
            <a:endParaRPr lang="en-US" sz="1400" b="0" i="0" u="none" strike="noStrike" baseline="0" dirty="0">
              <a:solidFill>
                <a:srgbClr val="000000"/>
              </a:solidFill>
            </a:endParaRPr>
          </a:p>
          <a:p>
            <a:pPr marL="285750" indent="-285750">
              <a:lnSpc>
                <a:spcPct val="100000"/>
              </a:lnSpc>
              <a:spcAft>
                <a:spcPts val="1200"/>
              </a:spcAft>
              <a:buFont typeface="Arial" panose="020B0604020202020204" pitchFamily="34" charset="0"/>
              <a:buChar char="•"/>
            </a:pPr>
            <a:r>
              <a:rPr lang="en-US" sz="2000" b="0" i="0" u="none" strike="noStrike" baseline="0" dirty="0">
                <a:solidFill>
                  <a:srgbClr val="000000"/>
                </a:solidFill>
              </a:rPr>
              <a:t>Knowledge and experience using Generate to create data used by state agencies </a:t>
            </a:r>
          </a:p>
          <a:p>
            <a:pPr marL="285750" indent="-285750">
              <a:lnSpc>
                <a:spcPct val="100000"/>
              </a:lnSpc>
              <a:spcAft>
                <a:spcPts val="1200"/>
              </a:spcAft>
              <a:buFont typeface="Arial" panose="020B0604020202020204" pitchFamily="34" charset="0"/>
              <a:buChar char="•"/>
            </a:pPr>
            <a:r>
              <a:rPr lang="en-US" sz="2000" b="0" i="0" u="none" strike="noStrike" baseline="0" dirty="0">
                <a:solidFill>
                  <a:srgbClr val="000000"/>
                </a:solidFill>
              </a:rPr>
              <a:t>Knowledge and experience with Scrum Development Lifecycle. </a:t>
            </a:r>
          </a:p>
          <a:p>
            <a:pPr marL="285750" indent="-285750">
              <a:lnSpc>
                <a:spcPct val="100000"/>
              </a:lnSpc>
              <a:spcAft>
                <a:spcPts val="1200"/>
              </a:spcAft>
              <a:buFont typeface="Arial" panose="020B0604020202020204" pitchFamily="34" charset="0"/>
              <a:buChar char="•"/>
            </a:pPr>
            <a:r>
              <a:rPr lang="en-US" sz="2000" b="0" i="0" u="none" strike="noStrike" baseline="0" dirty="0">
                <a:solidFill>
                  <a:srgbClr val="000000"/>
                </a:solidFill>
                <a:latin typeface="Segoe UI" panose="020B0502040204020203" pitchFamily="34" charset="0"/>
              </a:rPr>
              <a:t>Ability to understand and write stored procedures that execute ETL code and move data into Generate to produce information for OSPI to use in reporting to </a:t>
            </a:r>
            <a:r>
              <a:rPr lang="en-US" sz="2000" b="0" i="0" u="none" strike="noStrike" baseline="0" dirty="0" err="1">
                <a:solidFill>
                  <a:srgbClr val="000000"/>
                </a:solidFill>
                <a:latin typeface="Segoe UI" panose="020B0502040204020203" pitchFamily="34" charset="0"/>
              </a:rPr>
              <a:t>EDFacts</a:t>
            </a:r>
            <a:r>
              <a:rPr lang="en-US" sz="2000" b="0" i="0" u="none" strike="noStrike" baseline="0" dirty="0">
                <a:solidFill>
                  <a:srgbClr val="000000"/>
                </a:solidFill>
                <a:latin typeface="Segoe UI" panose="020B0502040204020203" pitchFamily="34" charset="0"/>
              </a:rPr>
              <a:t>. </a:t>
            </a:r>
          </a:p>
          <a:p>
            <a:pPr marL="285750" indent="-285750">
              <a:lnSpc>
                <a:spcPct val="100000"/>
              </a:lnSpc>
              <a:spcAft>
                <a:spcPts val="1200"/>
              </a:spcAft>
              <a:buFont typeface="Arial" panose="020B0604020202020204" pitchFamily="34" charset="0"/>
              <a:buChar char="•"/>
            </a:pPr>
            <a:r>
              <a:rPr lang="en-US" sz="2000" b="0" i="0" u="none" strike="noStrike" baseline="0" dirty="0">
                <a:solidFill>
                  <a:srgbClr val="000000"/>
                </a:solidFill>
                <a:latin typeface="Segoe UI" panose="020B0502040204020203" pitchFamily="34" charset="0"/>
              </a:rPr>
              <a:t>Ability to understand data warehouse concepts and implement those concepts to maintain the Generate database.</a:t>
            </a:r>
            <a:endParaRPr lang="en-US" sz="2000" dirty="0">
              <a:cs typeface="Segoe UI"/>
            </a:endParaRPr>
          </a:p>
        </p:txBody>
      </p:sp>
      <p:sp>
        <p:nvSpPr>
          <p:cNvPr id="4" name="TextBox 3">
            <a:extLst>
              <a:ext uri="{FF2B5EF4-FFF2-40B4-BE49-F238E27FC236}">
                <a16:creationId xmlns:a16="http://schemas.microsoft.com/office/drawing/2014/main" id="{73A93BCE-3D3C-634D-F13A-6AB791DB7820}"/>
              </a:ext>
            </a:extLst>
          </p:cNvPr>
          <p:cNvSpPr txBox="1"/>
          <p:nvPr/>
        </p:nvSpPr>
        <p:spPr>
          <a:xfrm>
            <a:off x="345210" y="5444703"/>
            <a:ext cx="109884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cs typeface="Segoe UI"/>
              </a:rPr>
              <a:t>Consultants who do not meet these minimum qualifications will be rejected as non-responsive and will not receive further consideration. Any proposal that is rejected as non-responsive will not be evaluated or scored. </a:t>
            </a:r>
            <a:endParaRPr lang="en-US" sz="1600" dirty="0">
              <a:cs typeface="Segoe UI"/>
            </a:endParaRPr>
          </a:p>
        </p:txBody>
      </p:sp>
    </p:spTree>
    <p:extLst>
      <p:ext uri="{BB962C8B-B14F-4D97-AF65-F5344CB8AC3E}">
        <p14:creationId xmlns:p14="http://schemas.microsoft.com/office/powerpoint/2010/main" val="298171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417317-FF3D-D154-46E4-BF099BAAF337}"/>
              </a:ext>
            </a:extLst>
          </p:cNvPr>
          <p:cNvSpPr/>
          <p:nvPr/>
        </p:nvSpPr>
        <p:spPr>
          <a:xfrm>
            <a:off x="0" y="0"/>
            <a:ext cx="12192000" cy="1564820"/>
          </a:xfrm>
          <a:prstGeom prst="rect">
            <a:avLst/>
          </a:prstGeom>
          <a:solidFill>
            <a:srgbClr val="FBC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C01B9-08C2-4AFA-276A-4A0B881B7DFC}"/>
              </a:ext>
            </a:extLst>
          </p:cNvPr>
          <p:cNvSpPr>
            <a:spLocks noGrp="1"/>
          </p:cNvSpPr>
          <p:nvPr>
            <p:ph type="title"/>
          </p:nvPr>
        </p:nvSpPr>
        <p:spPr>
          <a:xfrm>
            <a:off x="0" y="365125"/>
            <a:ext cx="11353800" cy="1325563"/>
          </a:xfrm>
        </p:spPr>
        <p:txBody>
          <a:bodyPr>
            <a:noAutofit/>
          </a:bodyPr>
          <a:lstStyle/>
          <a:p>
            <a:r>
              <a:rPr lang="en-US" b="1" dirty="0">
                <a:solidFill>
                  <a:schemeClr val="accent5"/>
                </a:solidFill>
              </a:rPr>
              <a:t>Submitting a Bid</a:t>
            </a:r>
          </a:p>
        </p:txBody>
      </p:sp>
      <p:sp>
        <p:nvSpPr>
          <p:cNvPr id="3" name="TextBox 2">
            <a:extLst>
              <a:ext uri="{FF2B5EF4-FFF2-40B4-BE49-F238E27FC236}">
                <a16:creationId xmlns:a16="http://schemas.microsoft.com/office/drawing/2014/main" id="{E7E9A502-6673-074C-806C-1F1F1A2562E6}"/>
              </a:ext>
            </a:extLst>
          </p:cNvPr>
          <p:cNvSpPr txBox="1"/>
          <p:nvPr/>
        </p:nvSpPr>
        <p:spPr>
          <a:xfrm>
            <a:off x="838201" y="1690688"/>
            <a:ext cx="10391454" cy="3970318"/>
          </a:xfrm>
          <a:prstGeom prst="rect">
            <a:avLst/>
          </a:prstGeom>
          <a:noFill/>
        </p:spPr>
        <p:txBody>
          <a:bodyPr wrap="square" lIns="91440" tIns="45720" rIns="91440" bIns="45720" anchor="t">
            <a:spAutoFit/>
          </a:bodyPr>
          <a:lstStyle/>
          <a:p>
            <a:pPr marL="342900" indent="-342900">
              <a:spcAft>
                <a:spcPts val="1200"/>
              </a:spcAft>
              <a:buFont typeface="Arial" panose="020B0604020202020204" pitchFamily="34" charset="0"/>
              <a:buChar char="•"/>
            </a:pPr>
            <a:r>
              <a:rPr lang="en-US" sz="2400" dirty="0"/>
              <a:t>Q&amp;A Period ends: March 14, 2025</a:t>
            </a:r>
            <a:endParaRPr lang="en-US" sz="2400" dirty="0">
              <a:cs typeface="Segoe UI"/>
            </a:endParaRPr>
          </a:p>
          <a:p>
            <a:pPr marL="342900" indent="-342900">
              <a:spcAft>
                <a:spcPts val="1200"/>
              </a:spcAft>
              <a:buFont typeface="Arial" panose="020B0604020202020204" pitchFamily="34" charset="0"/>
              <a:buChar char="•"/>
            </a:pPr>
            <a:r>
              <a:rPr lang="en-US" sz="2400" b="1" dirty="0"/>
              <a:t>Proposals due: April 4, 2025 @ 3:00 p.m. PST</a:t>
            </a:r>
            <a:endParaRPr lang="en-US" sz="2400" b="1" dirty="0">
              <a:cs typeface="Segoe UI"/>
            </a:endParaRPr>
          </a:p>
          <a:p>
            <a:pPr marL="342900" indent="-342900">
              <a:spcAft>
                <a:spcPts val="1200"/>
              </a:spcAft>
              <a:buFont typeface="Arial" panose="020B0604020202020204" pitchFamily="34" charset="0"/>
              <a:buChar char="•"/>
            </a:pPr>
            <a:r>
              <a:rPr lang="en-US" sz="2400" dirty="0"/>
              <a:t>All submission requirements, including necessary exhibits, must be received by the date and time listed in the RFP</a:t>
            </a:r>
            <a:endParaRPr lang="en-US" sz="2400" dirty="0">
              <a:cs typeface="Segoe UI"/>
            </a:endParaRPr>
          </a:p>
          <a:p>
            <a:pPr marL="342900" indent="-342900">
              <a:spcAft>
                <a:spcPts val="1200"/>
              </a:spcAft>
              <a:buFont typeface="Arial" panose="020B0604020202020204" pitchFamily="34" charset="0"/>
              <a:buChar char="•"/>
            </a:pPr>
            <a:r>
              <a:rPr lang="en-US" sz="2400" dirty="0"/>
              <a:t>Submit bid to </a:t>
            </a:r>
            <a:r>
              <a:rPr lang="en-US" sz="2400" u="sng" dirty="0"/>
              <a:t>contracts@k12.wa.us</a:t>
            </a:r>
            <a:r>
              <a:rPr lang="en-US" sz="2400" dirty="0"/>
              <a:t> </a:t>
            </a:r>
            <a:endParaRPr lang="en-US" sz="2400" dirty="0">
              <a:cs typeface="Segoe UI"/>
            </a:endParaRPr>
          </a:p>
          <a:p>
            <a:pPr marL="342900" indent="-342900">
              <a:spcAft>
                <a:spcPts val="1200"/>
              </a:spcAft>
              <a:buFont typeface="Arial" panose="020B0604020202020204" pitchFamily="34" charset="0"/>
              <a:buChar char="•"/>
            </a:pPr>
            <a:r>
              <a:rPr lang="en-US" sz="2400" dirty="0">
                <a:cs typeface="Segoe UI"/>
              </a:rPr>
              <a:t>Evaluations and Demos:  April 7 – April 18, 2025</a:t>
            </a:r>
          </a:p>
          <a:p>
            <a:pPr marL="342900" indent="-342900">
              <a:spcAft>
                <a:spcPts val="1200"/>
              </a:spcAft>
              <a:buFont typeface="Arial" panose="020B0604020202020204" pitchFamily="34" charset="0"/>
              <a:buChar char="•"/>
            </a:pPr>
            <a:r>
              <a:rPr lang="en-US" sz="2400" dirty="0">
                <a:cs typeface="Segoe UI"/>
              </a:rPr>
              <a:t>Interviews (if determined necessary): April 22, 2025</a:t>
            </a:r>
          </a:p>
          <a:p>
            <a:pPr marL="342900" indent="-342900">
              <a:spcAft>
                <a:spcPts val="1200"/>
              </a:spcAft>
              <a:buFont typeface="Arial" panose="020B0604020202020204" pitchFamily="34" charset="0"/>
              <a:buChar char="•"/>
            </a:pPr>
            <a:r>
              <a:rPr lang="en-US" sz="2400" dirty="0">
                <a:cs typeface="Segoe UI"/>
              </a:rPr>
              <a:t>Announcement of Apparent Successful Bidder:  April 28, 2025</a:t>
            </a:r>
          </a:p>
        </p:txBody>
      </p:sp>
    </p:spTree>
    <p:extLst>
      <p:ext uri="{BB962C8B-B14F-4D97-AF65-F5344CB8AC3E}">
        <p14:creationId xmlns:p14="http://schemas.microsoft.com/office/powerpoint/2010/main" val="938057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F1AF-9940-7F69-E47F-C0263CAAEF90}"/>
              </a:ext>
            </a:extLst>
          </p:cNvPr>
          <p:cNvSpPr>
            <a:spLocks noGrp="1"/>
          </p:cNvSpPr>
          <p:nvPr>
            <p:ph type="title" idx="4294967295"/>
          </p:nvPr>
        </p:nvSpPr>
        <p:spPr>
          <a:xfrm>
            <a:off x="549442" y="1869072"/>
            <a:ext cx="10515600" cy="1325563"/>
          </a:xfrm>
        </p:spPr>
        <p:txBody>
          <a:bodyPr>
            <a:normAutofit/>
          </a:bodyPr>
          <a:lstStyle/>
          <a:p>
            <a:r>
              <a:rPr lang="en-US" sz="1000">
                <a:solidFill>
                  <a:schemeClr val="bg1"/>
                </a:solidFill>
              </a:rPr>
              <a:t>Closing</a:t>
            </a:r>
          </a:p>
        </p:txBody>
      </p:sp>
    </p:spTree>
    <p:extLst>
      <p:ext uri="{BB962C8B-B14F-4D97-AF65-F5344CB8AC3E}">
        <p14:creationId xmlns:p14="http://schemas.microsoft.com/office/powerpoint/2010/main" val="218429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775F96-9F47-9DF7-41CD-64B1DC83C92A}"/>
              </a:ext>
            </a:extLst>
          </p:cNvPr>
          <p:cNvSpPr/>
          <p:nvPr/>
        </p:nvSpPr>
        <p:spPr>
          <a:xfrm>
            <a:off x="0" y="3525253"/>
            <a:ext cx="12192000" cy="794084"/>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F05B2-A97A-A984-D8A0-FD0EE71ED5E6}"/>
              </a:ext>
            </a:extLst>
          </p:cNvPr>
          <p:cNvSpPr>
            <a:spLocks noGrp="1"/>
          </p:cNvSpPr>
          <p:nvPr>
            <p:ph type="title"/>
          </p:nvPr>
        </p:nvSpPr>
        <p:spPr>
          <a:xfrm>
            <a:off x="81280" y="0"/>
            <a:ext cx="10515600" cy="1046480"/>
          </a:xfrm>
        </p:spPr>
        <p:txBody>
          <a:bodyPr>
            <a:normAutofit/>
          </a:bodyPr>
          <a:lstStyle/>
          <a:p>
            <a:r>
              <a:rPr lang="en-US" b="1"/>
              <a:t>Introductions: Project Team</a:t>
            </a:r>
          </a:p>
        </p:txBody>
      </p:sp>
      <p:sp>
        <p:nvSpPr>
          <p:cNvPr id="3" name="TextBox 2">
            <a:extLst>
              <a:ext uri="{FF2B5EF4-FFF2-40B4-BE49-F238E27FC236}">
                <a16:creationId xmlns:a16="http://schemas.microsoft.com/office/drawing/2014/main" id="{14300CD1-35E1-8322-0875-610377CB4C80}"/>
              </a:ext>
            </a:extLst>
          </p:cNvPr>
          <p:cNvSpPr txBox="1"/>
          <p:nvPr/>
        </p:nvSpPr>
        <p:spPr>
          <a:xfrm>
            <a:off x="293755" y="3805044"/>
            <a:ext cx="5301977" cy="923330"/>
          </a:xfrm>
          <a:prstGeom prst="rect">
            <a:avLst/>
          </a:prstGeom>
          <a:noFill/>
        </p:spPr>
        <p:txBody>
          <a:bodyPr wrap="square" lIns="91440" tIns="45720" rIns="91440" bIns="45720" rtlCol="0" anchor="t">
            <a:spAutoFit/>
          </a:bodyPr>
          <a:lstStyle/>
          <a:p>
            <a:r>
              <a:rPr lang="en-US" b="1" dirty="0"/>
              <a:t>Request for Proposals and Contract Management</a:t>
            </a:r>
          </a:p>
          <a:p>
            <a:r>
              <a:rPr lang="en-US" dirty="0"/>
              <a:t>Curtis Richardson, Project Contract Manager</a:t>
            </a:r>
          </a:p>
          <a:p>
            <a:r>
              <a:rPr lang="en-US" dirty="0"/>
              <a:t>Danielle Beyer, IT Project Manager RFQQ Only</a:t>
            </a:r>
            <a:endParaRPr lang="en-US" dirty="0">
              <a:ea typeface="Calibri"/>
              <a:cs typeface="Calibri"/>
            </a:endParaRPr>
          </a:p>
        </p:txBody>
      </p:sp>
      <p:sp>
        <p:nvSpPr>
          <p:cNvPr id="5" name="TextBox 4">
            <a:extLst>
              <a:ext uri="{FF2B5EF4-FFF2-40B4-BE49-F238E27FC236}">
                <a16:creationId xmlns:a16="http://schemas.microsoft.com/office/drawing/2014/main" id="{FF649086-EE39-F57A-5A75-C57EB5D9A523}"/>
              </a:ext>
            </a:extLst>
          </p:cNvPr>
          <p:cNvSpPr txBox="1"/>
          <p:nvPr/>
        </p:nvSpPr>
        <p:spPr>
          <a:xfrm>
            <a:off x="5973075" y="3808826"/>
            <a:ext cx="6093284" cy="1200329"/>
          </a:xfrm>
          <a:prstGeom prst="rect">
            <a:avLst/>
          </a:prstGeom>
          <a:noFill/>
        </p:spPr>
        <p:txBody>
          <a:bodyPr wrap="square" lIns="91440" tIns="45720" rIns="91440" bIns="45720" rtlCol="0" anchor="t">
            <a:spAutoFit/>
          </a:bodyPr>
          <a:lstStyle/>
          <a:p>
            <a:r>
              <a:rPr lang="en-US" b="1" dirty="0"/>
              <a:t>OSPI Project Support/Business Expertise</a:t>
            </a:r>
          </a:p>
          <a:p>
            <a:r>
              <a:rPr lang="en-US" dirty="0">
                <a:ea typeface="Calibri"/>
                <a:cs typeface="Calibri"/>
              </a:rPr>
              <a:t>Sandy Grummick, Special Education, Data Coordinator</a:t>
            </a:r>
          </a:p>
          <a:p>
            <a:r>
              <a:rPr lang="en-US" dirty="0">
                <a:cs typeface="Calibri"/>
              </a:rPr>
              <a:t>Lucas Snider, Student information, Data Foundations</a:t>
            </a:r>
          </a:p>
          <a:p>
            <a:r>
              <a:rPr lang="en-US" dirty="0">
                <a:cs typeface="Calibri"/>
              </a:rPr>
              <a:t>Jen Appleyard, Data Governance</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129357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CF26-BCE3-D071-F252-16DE1DAD25E0}"/>
              </a:ext>
            </a:extLst>
          </p:cNvPr>
          <p:cNvSpPr>
            <a:spLocks noGrp="1"/>
          </p:cNvSpPr>
          <p:nvPr>
            <p:ph type="title" idx="4294967295"/>
          </p:nvPr>
        </p:nvSpPr>
        <p:spPr>
          <a:xfrm>
            <a:off x="1518920" y="344805"/>
            <a:ext cx="2870200" cy="1325563"/>
          </a:xfrm>
        </p:spPr>
        <p:txBody>
          <a:bodyPr/>
          <a:lstStyle/>
          <a:p>
            <a:pPr algn="r"/>
            <a:r>
              <a:rPr lang="en-US" sz="5400"/>
              <a:t>Agenda</a:t>
            </a:r>
          </a:p>
        </p:txBody>
      </p:sp>
      <p:sp>
        <p:nvSpPr>
          <p:cNvPr id="3" name="TextBox 2">
            <a:extLst>
              <a:ext uri="{FF2B5EF4-FFF2-40B4-BE49-F238E27FC236}">
                <a16:creationId xmlns:a16="http://schemas.microsoft.com/office/drawing/2014/main" id="{D42ED7F5-58E2-0D97-D487-827BF95BFD56}"/>
              </a:ext>
            </a:extLst>
          </p:cNvPr>
          <p:cNvSpPr txBox="1"/>
          <p:nvPr/>
        </p:nvSpPr>
        <p:spPr>
          <a:xfrm>
            <a:off x="5049520" y="579120"/>
            <a:ext cx="6746240" cy="317009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4000"/>
              <a:t>OSPI Overview</a:t>
            </a:r>
            <a:endParaRPr lang="en-US"/>
          </a:p>
          <a:p>
            <a:pPr marL="285750" indent="-285750">
              <a:buFont typeface="Arial" panose="020B0604020202020204" pitchFamily="34" charset="0"/>
              <a:buChar char="•"/>
            </a:pPr>
            <a:r>
              <a:rPr lang="en-US" sz="4000" dirty="0"/>
              <a:t>Project Background</a:t>
            </a:r>
          </a:p>
          <a:p>
            <a:pPr marL="285750" indent="-285750">
              <a:buFont typeface="Arial" panose="020B0604020202020204" pitchFamily="34" charset="0"/>
              <a:buChar char="•"/>
            </a:pPr>
            <a:r>
              <a:rPr lang="en-US" sz="4000" dirty="0"/>
              <a:t>Current Bidding Opportunity</a:t>
            </a:r>
            <a:endParaRPr lang="en-US" sz="4000">
              <a:ea typeface="Calibri"/>
              <a:cs typeface="Calibri"/>
            </a:endParaRPr>
          </a:p>
          <a:p>
            <a:pPr marL="285750" indent="-285750">
              <a:buFont typeface="Arial" panose="020B0604020202020204" pitchFamily="34" charset="0"/>
              <a:buChar char="•"/>
            </a:pPr>
            <a:r>
              <a:rPr lang="en-US" sz="4000" dirty="0"/>
              <a:t>Additional Resources</a:t>
            </a:r>
            <a:endParaRPr lang="en-US" sz="4000" dirty="0">
              <a:ea typeface="Calibri"/>
              <a:cs typeface="Calibri"/>
            </a:endParaRPr>
          </a:p>
          <a:p>
            <a:pPr marL="285750" indent="-285750">
              <a:buFont typeface="Arial" panose="020B0604020202020204" pitchFamily="34" charset="0"/>
              <a:buChar char="•"/>
            </a:pPr>
            <a:r>
              <a:rPr lang="en-US" sz="4000" dirty="0"/>
              <a:t>Questions and Answers</a:t>
            </a:r>
            <a:endParaRPr lang="en-US" sz="4000" dirty="0">
              <a:ea typeface="Calibri"/>
              <a:cs typeface="Calibri"/>
            </a:endParaRPr>
          </a:p>
        </p:txBody>
      </p:sp>
    </p:spTree>
    <p:extLst>
      <p:ext uri="{BB962C8B-B14F-4D97-AF65-F5344CB8AC3E}">
        <p14:creationId xmlns:p14="http://schemas.microsoft.com/office/powerpoint/2010/main" val="481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29866C-9A63-AA6B-7F4D-33F8BF002344}"/>
              </a:ext>
            </a:extLst>
          </p:cNvPr>
          <p:cNvSpPr txBox="1"/>
          <p:nvPr/>
        </p:nvSpPr>
        <p:spPr>
          <a:xfrm>
            <a:off x="4856480" y="430848"/>
            <a:ext cx="7051040" cy="4524315"/>
          </a:xfrm>
          <a:prstGeom prst="rect">
            <a:avLst/>
          </a:prstGeom>
          <a:noFill/>
        </p:spPr>
        <p:txBody>
          <a:bodyPr wrap="square">
            <a:spAutoFit/>
          </a:bodyPr>
          <a:lstStyle/>
          <a:p>
            <a:pPr marL="0" indent="0">
              <a:buNone/>
            </a:pPr>
            <a:r>
              <a:rPr lang="en-US" sz="3200"/>
              <a:t>This pre-bid conference is not recorded. Bidders should </a:t>
            </a:r>
            <a:r>
              <a:rPr lang="en-US" sz="3200" u="sng"/>
              <a:t>only</a:t>
            </a:r>
            <a:r>
              <a:rPr lang="en-US" sz="3200"/>
              <a:t> rely on written postings and amendments issued via WEBS. All other communications—including what is discussed here today— will be considered unofficial and non-binding upon OSPI. Should bidders rely on any other communication, they do so at their own risk and expense. </a:t>
            </a:r>
          </a:p>
        </p:txBody>
      </p:sp>
      <p:sp>
        <p:nvSpPr>
          <p:cNvPr id="6" name="Title 5">
            <a:extLst>
              <a:ext uri="{FF2B5EF4-FFF2-40B4-BE49-F238E27FC236}">
                <a16:creationId xmlns:a16="http://schemas.microsoft.com/office/drawing/2014/main" id="{10358791-30AA-0EB2-6207-DAAA55A4D292}"/>
              </a:ext>
            </a:extLst>
          </p:cNvPr>
          <p:cNvSpPr>
            <a:spLocks noGrp="1"/>
          </p:cNvSpPr>
          <p:nvPr>
            <p:ph type="title" idx="4294967295"/>
          </p:nvPr>
        </p:nvSpPr>
        <p:spPr>
          <a:xfrm>
            <a:off x="962799" y="430848"/>
            <a:ext cx="2890712" cy="806768"/>
          </a:xfrm>
        </p:spPr>
        <p:txBody>
          <a:bodyPr>
            <a:noAutofit/>
          </a:bodyPr>
          <a:lstStyle/>
          <a:p>
            <a:r>
              <a:rPr lang="en-US" sz="4000" b="1">
                <a:solidFill>
                  <a:schemeClr val="accent5"/>
                </a:solidFill>
                <a:latin typeface="Segoe UI"/>
                <a:cs typeface="Segoe UI"/>
              </a:rPr>
              <a:t>Disclaimer</a:t>
            </a:r>
          </a:p>
        </p:txBody>
      </p:sp>
    </p:spTree>
    <p:extLst>
      <p:ext uri="{BB962C8B-B14F-4D97-AF65-F5344CB8AC3E}">
        <p14:creationId xmlns:p14="http://schemas.microsoft.com/office/powerpoint/2010/main" val="360525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title="OSPI logo">
            <a:extLst>
              <a:ext uri="{FF2B5EF4-FFF2-40B4-BE49-F238E27FC236}">
                <a16:creationId xmlns:a16="http://schemas.microsoft.com/office/drawing/2014/main" id="{6C4D9BD9-5963-4DA8-BFA4-72F700F0A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648546"/>
            <a:ext cx="5491238" cy="918735"/>
          </a:xfrm>
          <a:prstGeom prst="rect">
            <a:avLst/>
          </a:prstGeom>
        </p:spPr>
      </p:pic>
      <p:sp>
        <p:nvSpPr>
          <p:cNvPr id="18" name="Title 17">
            <a:extLst>
              <a:ext uri="{FF2B5EF4-FFF2-40B4-BE49-F238E27FC236}">
                <a16:creationId xmlns:a16="http://schemas.microsoft.com/office/drawing/2014/main" id="{C87F82C9-0DED-4281-8060-E6B9528B11FA}"/>
              </a:ext>
            </a:extLst>
          </p:cNvPr>
          <p:cNvSpPr txBox="1">
            <a:spLocks noGrp="1"/>
          </p:cNvSpPr>
          <p:nvPr>
            <p:ph type="title" idx="4294967295"/>
          </p:nvPr>
        </p:nvSpPr>
        <p:spPr>
          <a:xfrm>
            <a:off x="0" y="152219"/>
            <a:ext cx="50292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accent5"/>
                </a:solidFill>
                <a:effectLst/>
                <a:uLnTx/>
                <a:uFillTx/>
                <a:latin typeface="Segoe UI" panose="020B0502040204020203" pitchFamily="34" charset="0"/>
                <a:ea typeface="+mn-ea"/>
                <a:cs typeface="Segoe UI" panose="020B0502040204020203" pitchFamily="34" charset="0"/>
              </a:rPr>
              <a:t>OSPI Overview</a:t>
            </a:r>
          </a:p>
        </p:txBody>
      </p:sp>
      <p:sp>
        <p:nvSpPr>
          <p:cNvPr id="21" name="TextBox 20">
            <a:extLst>
              <a:ext uri="{FF2B5EF4-FFF2-40B4-BE49-F238E27FC236}">
                <a16:creationId xmlns:a16="http://schemas.microsoft.com/office/drawing/2014/main" id="{4E4B02AC-32D8-41BD-8226-6D5DC8757A68}"/>
              </a:ext>
            </a:extLst>
          </p:cNvPr>
          <p:cNvSpPr txBox="1"/>
          <p:nvPr/>
        </p:nvSpPr>
        <p:spPr>
          <a:xfrm>
            <a:off x="5029200" y="3173192"/>
            <a:ext cx="6937612" cy="21852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0" kern="1200" dirty="0">
                <a:solidFill>
                  <a:srgbClr val="40403D"/>
                </a:solidFill>
                <a:effectLst/>
                <a:latin typeface="Segoe UI" panose="020B0502040204020203" pitchFamily="34" charset="0"/>
                <a:ea typeface="+mn-ea"/>
                <a:cs typeface="Segoe UI" panose="020B0502040204020203" pitchFamily="34" charset="0"/>
              </a:rPr>
              <a:t>Equitable Access to Strong Foundations</a:t>
            </a:r>
          </a:p>
          <a:p>
            <a:pPr marL="285750" indent="-285750">
              <a:lnSpc>
                <a:spcPct val="150000"/>
              </a:lnSpc>
              <a:buFont typeface="Arial" panose="020B0604020202020204" pitchFamily="34" charset="0"/>
              <a:buChar char="•"/>
            </a:pPr>
            <a:r>
              <a:rPr lang="en-US" sz="2000" dirty="0">
                <a:solidFill>
                  <a:srgbClr val="40403D"/>
                </a:solidFill>
                <a:latin typeface="Segoe UI" panose="020B0502040204020203" pitchFamily="34" charset="0"/>
                <a:cs typeface="Segoe UI" panose="020B0502040204020203" pitchFamily="34" charset="0"/>
              </a:rPr>
              <a:t>Rigorous Learning-Centered Options in Every Community</a:t>
            </a:r>
          </a:p>
          <a:p>
            <a:pPr marL="285750" indent="-285750">
              <a:lnSpc>
                <a:spcPct val="150000"/>
              </a:lnSpc>
              <a:buFont typeface="Arial" panose="020B0604020202020204" pitchFamily="34" charset="0"/>
              <a:buChar char="•"/>
            </a:pPr>
            <a:r>
              <a:rPr lang="en-US" sz="2000" dirty="0">
                <a:solidFill>
                  <a:srgbClr val="40403D"/>
                </a:solidFill>
                <a:latin typeface="Segoe UI" panose="020B0502040204020203" pitchFamily="34" charset="0"/>
                <a:cs typeface="Segoe UI" panose="020B0502040204020203" pitchFamily="34" charset="0"/>
              </a:rPr>
              <a:t>A Diverse, Inclusive, and Highly Skilled Workforce</a:t>
            </a:r>
          </a:p>
          <a:p>
            <a:pPr marL="285750" indent="-285750">
              <a:lnSpc>
                <a:spcPct val="150000"/>
              </a:lnSpc>
              <a:buFont typeface="Arial" panose="020B0604020202020204" pitchFamily="34" charset="0"/>
              <a:buChar char="•"/>
            </a:pPr>
            <a:r>
              <a:rPr lang="en-US" sz="2000" dirty="0">
                <a:solidFill>
                  <a:srgbClr val="40403D"/>
                </a:solidFill>
                <a:latin typeface="Segoe UI" panose="020B0502040204020203" pitchFamily="34" charset="0"/>
                <a:cs typeface="Segoe UI" panose="020B0502040204020203" pitchFamily="34" charset="0"/>
              </a:rPr>
              <a:t>A Committed, Unified, and Customer-Focused OSPI</a:t>
            </a:r>
          </a:p>
          <a:p>
            <a:endParaRPr lang="en-US" sz="1600" b="0" i="0" kern="1200" dirty="0">
              <a:solidFill>
                <a:srgbClr val="40403D"/>
              </a:solidFill>
              <a:effectLst/>
              <a:latin typeface="Segoe UI" panose="020B0502040204020203" pitchFamily="34" charset="0"/>
              <a:ea typeface="+mn-ea"/>
              <a:cs typeface="Segoe UI" panose="020B0502040204020203" pitchFamily="34" charset="0"/>
            </a:endParaRPr>
          </a:p>
        </p:txBody>
      </p:sp>
      <p:sp>
        <p:nvSpPr>
          <p:cNvPr id="2" name="Title 17">
            <a:extLst>
              <a:ext uri="{FF2B5EF4-FFF2-40B4-BE49-F238E27FC236}">
                <a16:creationId xmlns:a16="http://schemas.microsoft.com/office/drawing/2014/main" id="{7713680A-2DD5-DE50-ADF3-9B7796E7EC8A}"/>
              </a:ext>
            </a:extLst>
          </p:cNvPr>
          <p:cNvSpPr txBox="1">
            <a:spLocks/>
          </p:cNvSpPr>
          <p:nvPr/>
        </p:nvSpPr>
        <p:spPr>
          <a:xfrm>
            <a:off x="376519" y="3173192"/>
            <a:ext cx="430305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pPr algn="r">
              <a:lnSpc>
                <a:spcPct val="100000"/>
              </a:lnSpc>
              <a:spcBef>
                <a:spcPts val="0"/>
              </a:spcBef>
              <a:defRPr/>
            </a:pPr>
            <a:r>
              <a:rPr lang="en-US" sz="3600" b="1" dirty="0">
                <a:solidFill>
                  <a:schemeClr val="accent5"/>
                </a:solidFill>
                <a:ea typeface="+mn-ea"/>
              </a:rPr>
              <a:t>Vision &amp; Priorities</a:t>
            </a:r>
          </a:p>
        </p:txBody>
      </p:sp>
      <p:sp>
        <p:nvSpPr>
          <p:cNvPr id="3" name="TextBox 2">
            <a:extLst>
              <a:ext uri="{FF2B5EF4-FFF2-40B4-BE49-F238E27FC236}">
                <a16:creationId xmlns:a16="http://schemas.microsoft.com/office/drawing/2014/main" id="{2772C80E-ED3F-B5F6-2C5A-EDC30CF17BD2}"/>
              </a:ext>
            </a:extLst>
          </p:cNvPr>
          <p:cNvSpPr txBox="1"/>
          <p:nvPr/>
        </p:nvSpPr>
        <p:spPr>
          <a:xfrm>
            <a:off x="4947650" y="290719"/>
            <a:ext cx="6838688" cy="1815882"/>
          </a:xfrm>
          <a:prstGeom prst="rect">
            <a:avLst/>
          </a:prstGeom>
          <a:noFill/>
        </p:spPr>
        <p:txBody>
          <a:bodyPr wrap="square" lIns="91440" tIns="45720" rIns="91440" bIns="45720" rtlCol="0" anchor="t">
            <a:spAutoFit/>
          </a:bodyPr>
          <a:lstStyle/>
          <a:p>
            <a:r>
              <a:rPr lang="en-US" sz="1600" dirty="0">
                <a:latin typeface="Segoe UI"/>
                <a:cs typeface="Segoe UI"/>
              </a:rPr>
              <a:t>Led by Superintendent Chris Reykdal, OSPI is the primary agency charged with overseeing public K–12 education in Washington state. Working with the state's 295 public school districts and 6 state-tribal education compact schools, OSPI allocates funding and provides tools, resources, and technical assistance so every student in Washington is provided a high-quality public education.</a:t>
            </a:r>
            <a:r>
              <a:rPr lang="en-US" sz="1600" dirty="0">
                <a:effectLst/>
                <a:latin typeface="Segoe UI"/>
                <a:ea typeface="Calibri"/>
                <a:cs typeface="Segoe UI"/>
              </a:rPr>
              <a:t> </a:t>
            </a:r>
          </a:p>
          <a:p>
            <a:endParaRPr lang="en-US" sz="16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2709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title="OSPI logo">
            <a:extLst>
              <a:ext uri="{FF2B5EF4-FFF2-40B4-BE49-F238E27FC236}">
                <a16:creationId xmlns:a16="http://schemas.microsoft.com/office/drawing/2014/main" id="{6C4D9BD9-5963-4DA8-BFA4-72F700F0A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48546"/>
            <a:ext cx="5491238" cy="918735"/>
          </a:xfrm>
          <a:prstGeom prst="rect">
            <a:avLst/>
          </a:prstGeom>
        </p:spPr>
      </p:pic>
      <p:sp>
        <p:nvSpPr>
          <p:cNvPr id="18" name="Title 17">
            <a:extLst>
              <a:ext uri="{FF2B5EF4-FFF2-40B4-BE49-F238E27FC236}">
                <a16:creationId xmlns:a16="http://schemas.microsoft.com/office/drawing/2014/main" id="{C87F82C9-0DED-4281-8060-E6B9528B11FA}"/>
              </a:ext>
            </a:extLst>
          </p:cNvPr>
          <p:cNvSpPr txBox="1">
            <a:spLocks noGrp="1"/>
          </p:cNvSpPr>
          <p:nvPr>
            <p:ph type="title" idx="4294967295"/>
          </p:nvPr>
        </p:nvSpPr>
        <p:spPr>
          <a:xfrm>
            <a:off x="0" y="152219"/>
            <a:ext cx="473612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b="1" dirty="0">
                <a:solidFill>
                  <a:schemeClr val="accent5"/>
                </a:solidFill>
                <a:latin typeface="Segoe UI"/>
                <a:ea typeface="+mn-ea"/>
                <a:cs typeface="Segoe UI"/>
              </a:rPr>
              <a:t>GENERATE</a:t>
            </a:r>
            <a:endParaRPr lang="en-US" sz="3600" dirty="0">
              <a:solidFill>
                <a:schemeClr val="accent5"/>
              </a:solidFill>
              <a:ea typeface="+mn-ea"/>
            </a:endParaRPr>
          </a:p>
        </p:txBody>
      </p:sp>
      <p:sp>
        <p:nvSpPr>
          <p:cNvPr id="5" name="TextBox 4">
            <a:extLst>
              <a:ext uri="{FF2B5EF4-FFF2-40B4-BE49-F238E27FC236}">
                <a16:creationId xmlns:a16="http://schemas.microsoft.com/office/drawing/2014/main" id="{6202F12E-85A6-3C37-DE35-4AD9F50A1214}"/>
              </a:ext>
            </a:extLst>
          </p:cNvPr>
          <p:cNvSpPr txBox="1"/>
          <p:nvPr/>
        </p:nvSpPr>
        <p:spPr>
          <a:xfrm>
            <a:off x="4805698" y="0"/>
            <a:ext cx="7455876" cy="5232202"/>
          </a:xfrm>
          <a:prstGeom prst="rect">
            <a:avLst/>
          </a:prstGeom>
          <a:noFill/>
        </p:spPr>
        <p:txBody>
          <a:bodyPr wrap="square" lIns="91440" tIns="45720" rIns="91440" bIns="45720" anchor="t">
            <a:spAutoFit/>
          </a:bodyPr>
          <a:lstStyle/>
          <a:p>
            <a:pPr algn="l" rtl="0" fontAlgn="base"/>
            <a:endParaRPr lang="en-US" sz="1400" b="0" i="0" dirty="0">
              <a:solidFill>
                <a:srgbClr val="40403D"/>
              </a:solidFill>
              <a:effectLst/>
              <a:latin typeface="Segoe UI" panose="020B0502040204020203" pitchFamily="34" charset="0"/>
            </a:endParaRPr>
          </a:p>
          <a:p>
            <a:pPr algn="l"/>
            <a:r>
              <a:rPr lang="en-US" sz="2000" b="0" i="0" dirty="0">
                <a:solidFill>
                  <a:srgbClr val="242424"/>
                </a:solidFill>
                <a:effectLst/>
                <a:latin typeface="Segoe UI" panose="020B0502040204020203" pitchFamily="34" charset="0"/>
              </a:rPr>
              <a:t>The </a:t>
            </a:r>
            <a:r>
              <a:rPr lang="en-US" sz="2000" b="1" i="0" dirty="0">
                <a:solidFill>
                  <a:srgbClr val="242424"/>
                </a:solidFill>
                <a:effectLst/>
                <a:latin typeface="Segoe UI" panose="020B0502040204020203" pitchFamily="34" charset="0"/>
              </a:rPr>
              <a:t>Generate Application</a:t>
            </a:r>
            <a:r>
              <a:rPr lang="en-US" sz="2000" b="0" i="0" dirty="0">
                <a:solidFill>
                  <a:srgbClr val="242424"/>
                </a:solidFill>
                <a:effectLst/>
                <a:latin typeface="Segoe UI" panose="020B0502040204020203" pitchFamily="34" charset="0"/>
              </a:rPr>
              <a:t> a federally provided database structure designed to enhance data management and reporting for educational institutions. It primarily supports the </a:t>
            </a:r>
            <a:r>
              <a:rPr lang="en-US" sz="2000" b="1" i="0" dirty="0">
                <a:solidFill>
                  <a:srgbClr val="242424"/>
                </a:solidFill>
                <a:effectLst/>
                <a:latin typeface="Segoe UI" panose="020B0502040204020203" pitchFamily="34" charset="0"/>
              </a:rPr>
              <a:t>Common Education Data Standards (CEDS)</a:t>
            </a:r>
            <a:r>
              <a:rPr lang="en-US" sz="2000" b="0" i="0" dirty="0">
                <a:solidFill>
                  <a:srgbClr val="242424"/>
                </a:solidFill>
                <a:effectLst/>
                <a:latin typeface="Segoe UI" panose="020B0502040204020203" pitchFamily="34" charset="0"/>
              </a:rPr>
              <a:t> and is used to improve data quality and efficiency in reporting to the federal government, particularly for </a:t>
            </a:r>
            <a:r>
              <a:rPr lang="en-US" sz="2000" b="1" i="0" dirty="0" err="1">
                <a:solidFill>
                  <a:srgbClr val="242424"/>
                </a:solidFill>
                <a:effectLst/>
                <a:latin typeface="Segoe UI" panose="020B0502040204020203" pitchFamily="34" charset="0"/>
              </a:rPr>
              <a:t>EDFacts</a:t>
            </a:r>
            <a:r>
              <a:rPr lang="en-US" sz="2000" b="1" i="0" dirty="0">
                <a:solidFill>
                  <a:srgbClr val="242424"/>
                </a:solidFill>
                <a:effectLst/>
                <a:latin typeface="Segoe UI" panose="020B0502040204020203" pitchFamily="34" charset="0"/>
              </a:rPr>
              <a:t>. </a:t>
            </a:r>
            <a:endParaRPr lang="en-US" sz="2000" b="0" i="0" dirty="0">
              <a:solidFill>
                <a:srgbClr val="242424"/>
              </a:solidFill>
              <a:effectLst/>
              <a:latin typeface="Segoe UI" panose="020B0502040204020203" pitchFamily="34" charset="0"/>
            </a:endParaRPr>
          </a:p>
          <a:p>
            <a:pPr algn="l"/>
            <a:endParaRPr lang="en-US" sz="2000" dirty="0"/>
          </a:p>
          <a:p>
            <a:pPr algn="l"/>
            <a:r>
              <a:rPr lang="en-US" sz="2000" b="0" i="0" dirty="0">
                <a:solidFill>
                  <a:srgbClr val="242424"/>
                </a:solidFill>
                <a:effectLst/>
                <a:latin typeface="Segoe UI" panose="020B0502040204020203" pitchFamily="34" charset="0"/>
              </a:rPr>
              <a:t>The application consists of two main components:</a:t>
            </a:r>
          </a:p>
          <a:p>
            <a:pPr algn="l">
              <a:buFont typeface="+mj-lt"/>
              <a:buAutoNum type="arabicPeriod"/>
            </a:pPr>
            <a:r>
              <a:rPr lang="en-US" sz="2000" b="1" i="0" dirty="0">
                <a:solidFill>
                  <a:srgbClr val="242424"/>
                </a:solidFill>
                <a:effectLst/>
                <a:latin typeface="Segoe UI" panose="020B0502040204020203" pitchFamily="34" charset="0"/>
              </a:rPr>
              <a:t>SQL Database</a:t>
            </a:r>
            <a:r>
              <a:rPr lang="en-US" sz="2000" b="0" i="0" dirty="0">
                <a:solidFill>
                  <a:srgbClr val="242424"/>
                </a:solidFill>
                <a:effectLst/>
                <a:latin typeface="Segoe UI" panose="020B0502040204020203" pitchFamily="34" charset="0"/>
              </a:rPr>
              <a:t>: The most current CEDS data warehouse</a:t>
            </a:r>
          </a:p>
          <a:p>
            <a:pPr algn="l">
              <a:buFont typeface="+mj-lt"/>
              <a:buAutoNum type="arabicPeriod"/>
            </a:pPr>
            <a:r>
              <a:rPr lang="en-US" sz="2000" b="1" i="0" dirty="0">
                <a:solidFill>
                  <a:srgbClr val="242424"/>
                </a:solidFill>
                <a:effectLst/>
                <a:latin typeface="Segoe UI" panose="020B0502040204020203" pitchFamily="34" charset="0"/>
              </a:rPr>
              <a:t>Web Application</a:t>
            </a:r>
            <a:r>
              <a:rPr lang="en-US" sz="2000" b="0" i="0" dirty="0">
                <a:solidFill>
                  <a:srgbClr val="242424"/>
                </a:solidFill>
                <a:effectLst/>
                <a:latin typeface="Segoe UI" panose="020B0502040204020203" pitchFamily="34" charset="0"/>
              </a:rPr>
              <a:t>: Designed to support </a:t>
            </a:r>
            <a:r>
              <a:rPr lang="en-US" sz="2000" b="0" i="0" dirty="0" err="1">
                <a:solidFill>
                  <a:srgbClr val="242424"/>
                </a:solidFill>
                <a:effectLst/>
                <a:latin typeface="Segoe UI" panose="020B0502040204020203" pitchFamily="34" charset="0"/>
              </a:rPr>
              <a:t>EDFacts</a:t>
            </a:r>
            <a:r>
              <a:rPr lang="en-US" sz="2000" b="0" i="0" dirty="0">
                <a:solidFill>
                  <a:srgbClr val="242424"/>
                </a:solidFill>
                <a:effectLst/>
                <a:latin typeface="Segoe UI" panose="020B0502040204020203" pitchFamily="34" charset="0"/>
              </a:rPr>
              <a:t> reporting</a:t>
            </a:r>
          </a:p>
          <a:p>
            <a:endParaRPr lang="en-US" sz="2000" dirty="0">
              <a:solidFill>
                <a:srgbClr val="242424"/>
              </a:solidFill>
              <a:latin typeface="Segoe UI" panose="020B0502040204020203" pitchFamily="34" charset="0"/>
            </a:endParaRPr>
          </a:p>
          <a:p>
            <a:r>
              <a:rPr lang="en-US" sz="2000" dirty="0">
                <a:solidFill>
                  <a:srgbClr val="242424"/>
                </a:solidFill>
                <a:latin typeface="Segoe UI" panose="020B0502040204020203" pitchFamily="34" charset="0"/>
              </a:rPr>
              <a:t>OSPI is required to submit certain annual reports to the federal government.  for </a:t>
            </a:r>
            <a:r>
              <a:rPr lang="en-US" sz="2000" dirty="0" err="1">
                <a:solidFill>
                  <a:srgbClr val="242424"/>
                </a:solidFill>
                <a:latin typeface="Segoe UI" panose="020B0502040204020203" pitchFamily="34" charset="0"/>
              </a:rPr>
              <a:t>EDFacts</a:t>
            </a:r>
            <a:r>
              <a:rPr lang="en-US" sz="2000" dirty="0">
                <a:solidFill>
                  <a:srgbClr val="242424"/>
                </a:solidFill>
                <a:latin typeface="Segoe UI" panose="020B0502040204020203" pitchFamily="34" charset="0"/>
              </a:rPr>
              <a:t> The Generate Application helps OSPI comply by collecting data from our state systems and transforming it for </a:t>
            </a:r>
            <a:r>
              <a:rPr lang="en-US" sz="2000" b="1" dirty="0" err="1">
                <a:solidFill>
                  <a:srgbClr val="242424"/>
                </a:solidFill>
                <a:latin typeface="Segoe UI" panose="020B0502040204020203" pitchFamily="34" charset="0"/>
              </a:rPr>
              <a:t>EdFacts</a:t>
            </a:r>
            <a:r>
              <a:rPr lang="en-US" sz="2000" dirty="0">
                <a:solidFill>
                  <a:srgbClr val="242424"/>
                </a:solidFill>
                <a:latin typeface="Segoe UI" panose="020B0502040204020203" pitchFamily="34" charset="0"/>
              </a:rPr>
              <a:t> Reporting. </a:t>
            </a:r>
          </a:p>
          <a:p>
            <a:pPr algn="l">
              <a:buFont typeface="+mj-lt"/>
              <a:buAutoNum type="arabicPeriod"/>
            </a:pPr>
            <a:endParaRPr lang="en-US" sz="2000" dirty="0">
              <a:solidFill>
                <a:srgbClr val="242424"/>
              </a:solidFill>
              <a:latin typeface="Segoe UI" panose="020B0502040204020203" pitchFamily="34" charset="0"/>
            </a:endParaRPr>
          </a:p>
        </p:txBody>
      </p:sp>
    </p:spTree>
    <p:extLst>
      <p:ext uri="{BB962C8B-B14F-4D97-AF65-F5344CB8AC3E}">
        <p14:creationId xmlns:p14="http://schemas.microsoft.com/office/powerpoint/2010/main" val="161140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B61070-0C22-BBD8-E9C0-0BBCB1375A93}"/>
              </a:ext>
            </a:extLst>
          </p:cNvPr>
          <p:cNvSpPr/>
          <p:nvPr/>
        </p:nvSpPr>
        <p:spPr>
          <a:xfrm>
            <a:off x="0" y="-107462"/>
            <a:ext cx="12192000" cy="1564820"/>
          </a:xfrm>
          <a:prstGeom prst="rect">
            <a:avLst/>
          </a:prstGeom>
          <a:solidFill>
            <a:srgbClr val="FBC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3E6B4-0C53-8921-DF1F-359621BC12B0}"/>
              </a:ext>
            </a:extLst>
          </p:cNvPr>
          <p:cNvSpPr>
            <a:spLocks noGrp="1"/>
          </p:cNvSpPr>
          <p:nvPr>
            <p:ph type="title"/>
          </p:nvPr>
        </p:nvSpPr>
        <p:spPr>
          <a:xfrm>
            <a:off x="1" y="434642"/>
            <a:ext cx="11353800" cy="472282"/>
          </a:xfrm>
          <a:solidFill>
            <a:srgbClr val="FBC639"/>
          </a:solidFill>
        </p:spPr>
        <p:txBody>
          <a:bodyPr>
            <a:normAutofit fontScale="90000"/>
          </a:bodyPr>
          <a:lstStyle/>
          <a:p>
            <a:r>
              <a:rPr lang="en-US" b="1" dirty="0">
                <a:solidFill>
                  <a:schemeClr val="accent5"/>
                </a:solidFill>
              </a:rPr>
              <a:t>Maintenance and Operational Support</a:t>
            </a:r>
            <a:endParaRPr lang="en-US" dirty="0"/>
          </a:p>
        </p:txBody>
      </p:sp>
      <p:sp>
        <p:nvSpPr>
          <p:cNvPr id="3" name="TextBox 2">
            <a:extLst>
              <a:ext uri="{FF2B5EF4-FFF2-40B4-BE49-F238E27FC236}">
                <a16:creationId xmlns:a16="http://schemas.microsoft.com/office/drawing/2014/main" id="{37BCE5EA-6522-FDAF-D236-C532F91369C0}"/>
              </a:ext>
            </a:extLst>
          </p:cNvPr>
          <p:cNvSpPr txBox="1"/>
          <p:nvPr/>
        </p:nvSpPr>
        <p:spPr>
          <a:xfrm>
            <a:off x="418045" y="1717038"/>
            <a:ext cx="11512185" cy="41785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800" b="0" i="0" u="none" strike="noStrike" baseline="0" dirty="0">
              <a:solidFill>
                <a:srgbClr val="000000"/>
              </a:solidFill>
              <a:latin typeface="Segoe UI" panose="020B0502040204020203" pitchFamily="34" charset="0"/>
            </a:endParaRPr>
          </a:p>
          <a:p>
            <a:pPr marL="285750" indent="-285750">
              <a:lnSpc>
                <a:spcPct val="150000"/>
              </a:lnSpc>
              <a:buFont typeface="Arial" panose="020B0604020202020204" pitchFamily="34" charset="0"/>
              <a:buChar char="•"/>
            </a:pPr>
            <a:r>
              <a:rPr lang="en-US" sz="2400" b="0" i="0" u="none" strike="noStrike" baseline="0" dirty="0">
                <a:solidFill>
                  <a:srgbClr val="000000"/>
                </a:solidFill>
                <a:latin typeface="Segoe UI" panose="020B0502040204020203" pitchFamily="34" charset="0"/>
              </a:rPr>
              <a:t>Perform database activities related to data storage to data processing</a:t>
            </a:r>
          </a:p>
          <a:p>
            <a:pPr marL="285750" indent="-285750">
              <a:lnSpc>
                <a:spcPct val="150000"/>
              </a:lnSpc>
              <a:buFont typeface="Arial" panose="020B0604020202020204" pitchFamily="34" charset="0"/>
              <a:buChar char="•"/>
            </a:pPr>
            <a:r>
              <a:rPr lang="en-US" sz="2400" dirty="0">
                <a:solidFill>
                  <a:srgbClr val="000000"/>
                </a:solidFill>
                <a:latin typeface="Segoe UI" panose="020B0502040204020203" pitchFamily="34" charset="0"/>
              </a:rPr>
              <a:t>P</a:t>
            </a:r>
            <a:r>
              <a:rPr lang="en-US" sz="2400" b="0" i="0" u="none" strike="noStrike" baseline="0" dirty="0">
                <a:solidFill>
                  <a:srgbClr val="000000"/>
                </a:solidFill>
                <a:latin typeface="Segoe UI" panose="020B0502040204020203" pitchFamily="34" charset="0"/>
              </a:rPr>
              <a:t>roduce data deliverables for each program engaged with the Generate Application</a:t>
            </a:r>
          </a:p>
          <a:p>
            <a:pPr marL="285750" indent="-285750">
              <a:lnSpc>
                <a:spcPct val="150000"/>
              </a:lnSpc>
              <a:buFont typeface="Arial" panose="020B0604020202020204" pitchFamily="34" charset="0"/>
              <a:buChar char="•"/>
            </a:pPr>
            <a:r>
              <a:rPr lang="en-US" sz="2400" dirty="0">
                <a:solidFill>
                  <a:srgbClr val="000000"/>
                </a:solidFill>
                <a:latin typeface="Segoe UI" panose="020B0502040204020203" pitchFamily="34" charset="0"/>
              </a:rPr>
              <a:t>M</a:t>
            </a:r>
            <a:r>
              <a:rPr lang="en-US" sz="2400" b="0" i="0" u="none" strike="noStrike" baseline="0" dirty="0">
                <a:solidFill>
                  <a:srgbClr val="000000"/>
                </a:solidFill>
                <a:latin typeface="Segoe UI" panose="020B0502040204020203" pitchFamily="34" charset="0"/>
              </a:rPr>
              <a:t>eet all program acceptance criteria that makes the application useful</a:t>
            </a:r>
          </a:p>
          <a:p>
            <a:pPr marL="285750" indent="-285750">
              <a:lnSpc>
                <a:spcPct val="150000"/>
              </a:lnSpc>
              <a:buFont typeface="Arial" panose="020B0604020202020204" pitchFamily="34" charset="0"/>
              <a:buChar char="•"/>
            </a:pPr>
            <a:r>
              <a:rPr lang="en-US" sz="2400" dirty="0">
                <a:solidFill>
                  <a:srgbClr val="000000"/>
                </a:solidFill>
                <a:latin typeface="Segoe UI" panose="020B0502040204020203" pitchFamily="34" charset="0"/>
              </a:rPr>
              <a:t>C</a:t>
            </a:r>
            <a:r>
              <a:rPr lang="en-US" sz="2400" b="0" i="0" u="none" strike="noStrike" baseline="0" dirty="0">
                <a:solidFill>
                  <a:srgbClr val="000000"/>
                </a:solidFill>
                <a:latin typeface="Segoe UI" panose="020B0502040204020203" pitchFamily="34" charset="0"/>
              </a:rPr>
              <a:t>onstruct the application so that it can assist OSPI with data management and reporting</a:t>
            </a:r>
          </a:p>
          <a:p>
            <a:pPr marL="285750" indent="-285750">
              <a:lnSpc>
                <a:spcPct val="150000"/>
              </a:lnSpc>
              <a:buFont typeface="Arial" panose="020B0604020202020204" pitchFamily="34" charset="0"/>
              <a:buChar char="•"/>
            </a:pPr>
            <a:r>
              <a:rPr lang="en-US" sz="2400" dirty="0">
                <a:solidFill>
                  <a:srgbClr val="000000"/>
                </a:solidFill>
                <a:latin typeface="Segoe UI" panose="020B0502040204020203" pitchFamily="34" charset="0"/>
              </a:rPr>
              <a:t>P</a:t>
            </a:r>
            <a:r>
              <a:rPr lang="en-US" sz="2400" b="0" i="0" u="none" strike="noStrike" baseline="0" dirty="0">
                <a:solidFill>
                  <a:srgbClr val="000000"/>
                </a:solidFill>
                <a:latin typeface="Segoe UI" panose="020B0502040204020203" pitchFamily="34" charset="0"/>
              </a:rPr>
              <a:t>rovide the skill sets needed to support OSPI program successful use of Generate</a:t>
            </a:r>
            <a:endParaRPr lang="en-US" sz="2400" dirty="0">
              <a:cs typeface="Segoe UI"/>
            </a:endParaRPr>
          </a:p>
        </p:txBody>
      </p:sp>
    </p:spTree>
    <p:extLst>
      <p:ext uri="{BB962C8B-B14F-4D97-AF65-F5344CB8AC3E}">
        <p14:creationId xmlns:p14="http://schemas.microsoft.com/office/powerpoint/2010/main" val="290546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B61070-0C22-BBD8-E9C0-0BBCB1375A93}"/>
              </a:ext>
            </a:extLst>
          </p:cNvPr>
          <p:cNvSpPr/>
          <p:nvPr/>
        </p:nvSpPr>
        <p:spPr>
          <a:xfrm>
            <a:off x="0" y="-107462"/>
            <a:ext cx="12192000" cy="1564820"/>
          </a:xfrm>
          <a:prstGeom prst="rect">
            <a:avLst/>
          </a:prstGeom>
          <a:solidFill>
            <a:srgbClr val="FBC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3E6B4-0C53-8921-DF1F-359621BC12B0}"/>
              </a:ext>
            </a:extLst>
          </p:cNvPr>
          <p:cNvSpPr>
            <a:spLocks noGrp="1"/>
          </p:cNvSpPr>
          <p:nvPr>
            <p:ph type="title"/>
          </p:nvPr>
        </p:nvSpPr>
        <p:spPr>
          <a:xfrm>
            <a:off x="1" y="434642"/>
            <a:ext cx="11353800" cy="472282"/>
          </a:xfrm>
          <a:solidFill>
            <a:srgbClr val="FBC639"/>
          </a:solidFill>
        </p:spPr>
        <p:txBody>
          <a:bodyPr>
            <a:noAutofit/>
          </a:bodyPr>
          <a:lstStyle/>
          <a:p>
            <a:r>
              <a:rPr lang="en-US" b="1" dirty="0">
                <a:solidFill>
                  <a:schemeClr val="accent5"/>
                </a:solidFill>
              </a:rPr>
              <a:t>Key Requirements</a:t>
            </a:r>
            <a:endParaRPr lang="en-US" dirty="0">
              <a:solidFill>
                <a:schemeClr val="accent5"/>
              </a:solidFill>
              <a:cs typeface="Segoe UI"/>
            </a:endParaRPr>
          </a:p>
        </p:txBody>
      </p:sp>
      <p:sp>
        <p:nvSpPr>
          <p:cNvPr id="3" name="TextBox 2">
            <a:extLst>
              <a:ext uri="{FF2B5EF4-FFF2-40B4-BE49-F238E27FC236}">
                <a16:creationId xmlns:a16="http://schemas.microsoft.com/office/drawing/2014/main" id="{37BCE5EA-6522-FDAF-D236-C532F91369C0}"/>
              </a:ext>
            </a:extLst>
          </p:cNvPr>
          <p:cNvSpPr txBox="1"/>
          <p:nvPr/>
        </p:nvSpPr>
        <p:spPr>
          <a:xfrm>
            <a:off x="418046" y="1717038"/>
            <a:ext cx="1110566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ea typeface="+mn-lt"/>
                <a:cs typeface="+mn-lt"/>
              </a:rPr>
              <a:t>Work in </a:t>
            </a:r>
            <a:r>
              <a:rPr lang="en-US" b="1" dirty="0">
                <a:ea typeface="+mn-lt"/>
                <a:cs typeface="+mn-lt"/>
              </a:rPr>
              <a:t>SQL code </a:t>
            </a:r>
            <a:r>
              <a:rPr lang="en-US" dirty="0">
                <a:ea typeface="+mn-lt"/>
                <a:cs typeface="+mn-lt"/>
              </a:rPr>
              <a:t>compatible with Microsoft SQL Server</a:t>
            </a:r>
          </a:p>
          <a:p>
            <a:pPr marL="285750" indent="-285750" algn="l">
              <a:buFont typeface="Arial" panose="020B0604020202020204" pitchFamily="34" charset="0"/>
              <a:buChar char="•"/>
            </a:pPr>
            <a:endParaRPr lang="en-US" sz="1800" b="0" i="0" u="none" strike="noStrike" baseline="0" dirty="0">
              <a:solidFill>
                <a:srgbClr val="000000"/>
              </a:solidFill>
              <a:latin typeface="Segoe UI" panose="020B0502040204020203" pitchFamily="34" charset="0"/>
            </a:endParaRPr>
          </a:p>
          <a:p>
            <a:pPr marL="285750" indent="-285750" algn="l">
              <a:buFont typeface="Arial" panose="020B0604020202020204" pitchFamily="34" charset="0"/>
              <a:buChar char="•"/>
            </a:pPr>
            <a:r>
              <a:rPr lang="en-US" sz="1800" b="0" i="0" u="none" strike="noStrike" baseline="0" dirty="0">
                <a:solidFill>
                  <a:srgbClr val="000000"/>
                </a:solidFill>
                <a:latin typeface="Segoe UI" panose="020B0502040204020203" pitchFamily="34" charset="0"/>
              </a:rPr>
              <a:t>Use </a:t>
            </a:r>
            <a:r>
              <a:rPr lang="en-US" sz="1800" b="1" i="0" u="none" strike="noStrike" baseline="0" dirty="0">
                <a:solidFill>
                  <a:srgbClr val="000000"/>
                </a:solidFill>
                <a:latin typeface="Segoe UI" panose="020B0502040204020203" pitchFamily="34" charset="0"/>
              </a:rPr>
              <a:t>Automation</a:t>
            </a:r>
            <a:r>
              <a:rPr lang="en-US" sz="1800" b="0" i="0" u="none" strike="noStrike" baseline="0" dirty="0">
                <a:solidFill>
                  <a:srgbClr val="000000"/>
                </a:solidFill>
                <a:latin typeface="Segoe UI" panose="020B0502040204020203" pitchFamily="34" charset="0"/>
              </a:rPr>
              <a:t> as frequently as possible and attempt to increase repeatability and reduce the amount of work. </a:t>
            </a:r>
          </a:p>
          <a:p>
            <a:pPr algn="l"/>
            <a:endParaRPr lang="en-US" sz="1800" b="0" i="0" u="none" strike="noStrike" baseline="0" dirty="0">
              <a:solidFill>
                <a:srgbClr val="000000"/>
              </a:solidFill>
              <a:latin typeface="Segoe UI" panose="020B0502040204020203"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Segoe UI" panose="020B0502040204020203" pitchFamily="34" charset="0"/>
              </a:rPr>
              <a:t>Provide comprehensive </a:t>
            </a:r>
            <a:r>
              <a:rPr lang="en-US" sz="1800" b="1" i="0" u="none" strike="noStrike" baseline="0" dirty="0">
                <a:solidFill>
                  <a:srgbClr val="000000"/>
                </a:solidFill>
                <a:latin typeface="Segoe UI" panose="020B0502040204020203" pitchFamily="34" charset="0"/>
              </a:rPr>
              <a:t>documentation</a:t>
            </a:r>
            <a:r>
              <a:rPr lang="en-US" sz="1800" b="0" i="0" u="none" strike="noStrike" baseline="0" dirty="0">
                <a:solidFill>
                  <a:srgbClr val="000000"/>
                </a:solidFill>
                <a:latin typeface="Segoe UI" panose="020B0502040204020203" pitchFamily="34" charset="0"/>
              </a:rPr>
              <a:t> of technical tools and processes used to manage Generate and its data. </a:t>
            </a:r>
          </a:p>
          <a:p>
            <a:endParaRPr lang="en-US" sz="1800" b="0" i="0" u="none" strike="noStrike" baseline="0" dirty="0">
              <a:solidFill>
                <a:srgbClr val="000000"/>
              </a:solidFill>
              <a:latin typeface="Segoe UI" panose="020B0502040204020203" pitchFamily="34" charset="0"/>
            </a:endParaRPr>
          </a:p>
          <a:p>
            <a:pPr marL="742950" lvl="1" indent="-285750">
              <a:buFont typeface="Arial" panose="020B0604020202020204" pitchFamily="34" charset="0"/>
              <a:buChar char="•"/>
            </a:pPr>
            <a:r>
              <a:rPr lang="en-US" b="1" dirty="0">
                <a:solidFill>
                  <a:srgbClr val="000000"/>
                </a:solidFill>
                <a:latin typeface="Segoe UI" panose="020B0502040204020203" pitchFamily="34" charset="0"/>
              </a:rPr>
              <a:t>D</a:t>
            </a:r>
            <a:r>
              <a:rPr lang="en-US" sz="1800" b="1" i="0" u="none" strike="noStrike" baseline="0" dirty="0">
                <a:solidFill>
                  <a:srgbClr val="000000"/>
                </a:solidFill>
                <a:latin typeface="Segoe UI" panose="020B0502040204020203" pitchFamily="34" charset="0"/>
              </a:rPr>
              <a:t>ocumentation</a:t>
            </a:r>
            <a:r>
              <a:rPr lang="en-US" sz="1800" b="0" i="0" u="none" strike="noStrike" baseline="0" dirty="0">
                <a:solidFill>
                  <a:srgbClr val="000000"/>
                </a:solidFill>
                <a:latin typeface="Segoe UI" panose="020B0502040204020203" pitchFamily="34" charset="0"/>
              </a:rPr>
              <a:t> that describes the use cases and business rules used to ETL data from source table or files for storage in the Generate Application database, including descriptions of the process. </a:t>
            </a:r>
          </a:p>
          <a:p>
            <a:pPr marL="742950" lvl="1" indent="-285750">
              <a:buFont typeface="Arial" panose="020B0604020202020204" pitchFamily="34" charset="0"/>
              <a:buChar char="•"/>
            </a:pPr>
            <a:endParaRPr lang="en-US" b="1" dirty="0">
              <a:solidFill>
                <a:srgbClr val="000000"/>
              </a:solidFill>
              <a:latin typeface="Segoe UI" panose="020B0502040204020203" pitchFamily="34" charset="0"/>
            </a:endParaRPr>
          </a:p>
          <a:p>
            <a:pPr marL="742950" lvl="1" indent="-285750">
              <a:buFont typeface="Arial" panose="020B0604020202020204" pitchFamily="34" charset="0"/>
              <a:buChar char="•"/>
            </a:pPr>
            <a:r>
              <a:rPr lang="en-US" b="1" dirty="0">
                <a:solidFill>
                  <a:srgbClr val="000000"/>
                </a:solidFill>
                <a:latin typeface="Segoe UI" panose="020B0502040204020203" pitchFamily="34" charset="0"/>
              </a:rPr>
              <a:t>Technical</a:t>
            </a:r>
            <a:r>
              <a:rPr lang="en-US" dirty="0">
                <a:solidFill>
                  <a:srgbClr val="000000"/>
                </a:solidFill>
                <a:latin typeface="Segoe UI" panose="020B0502040204020203" pitchFamily="34" charset="0"/>
              </a:rPr>
              <a:t> </a:t>
            </a:r>
            <a:r>
              <a:rPr lang="en-US" b="1" dirty="0">
                <a:solidFill>
                  <a:srgbClr val="000000"/>
                </a:solidFill>
                <a:latin typeface="Segoe UI" panose="020B0502040204020203" pitchFamily="34" charset="0"/>
              </a:rPr>
              <a:t>Documentation</a:t>
            </a:r>
            <a:r>
              <a:rPr lang="en-US" dirty="0">
                <a:solidFill>
                  <a:srgbClr val="000000"/>
                </a:solidFill>
                <a:latin typeface="Segoe UI" panose="020B0502040204020203" pitchFamily="34" charset="0"/>
              </a:rPr>
              <a:t> that </a:t>
            </a:r>
            <a:r>
              <a:rPr lang="en-US" sz="1800" b="0" i="0" u="none" strike="noStrike" baseline="0" dirty="0">
                <a:solidFill>
                  <a:srgbClr val="000000"/>
                </a:solidFill>
                <a:latin typeface="Segoe UI" panose="020B0502040204020203" pitchFamily="34" charset="0"/>
              </a:rPr>
              <a:t>describes the ETL code and table structure so that the documentation can be used to replicate the ETL activity by another person </a:t>
            </a:r>
            <a:endParaRPr lang="en-US" b="0" i="0" u="none" strike="noStrike" baseline="0" dirty="0">
              <a:solidFill>
                <a:srgbClr val="000000"/>
              </a:solidFill>
              <a:latin typeface="Segoe UI" panose="020B0502040204020203" pitchFamily="34" charset="0"/>
            </a:endParaRPr>
          </a:p>
          <a:p>
            <a:pPr marL="285750" indent="-285750" algn="l">
              <a:buFont typeface="Arial" panose="020B0604020202020204" pitchFamily="34" charset="0"/>
              <a:buChar char="•"/>
            </a:pPr>
            <a:endParaRPr lang="en-US" sz="1800" b="0" i="0" u="none" strike="noStrike" baseline="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132556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A84E4A-1E09-E228-A078-28142B11ABDA}"/>
              </a:ext>
            </a:extLst>
          </p:cNvPr>
          <p:cNvSpPr/>
          <p:nvPr/>
        </p:nvSpPr>
        <p:spPr>
          <a:xfrm>
            <a:off x="0" y="0"/>
            <a:ext cx="12192000" cy="1564820"/>
          </a:xfrm>
          <a:prstGeom prst="rect">
            <a:avLst/>
          </a:prstGeom>
          <a:solidFill>
            <a:srgbClr val="FBC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6EEE99-813F-C4AB-37D6-CB9D2083C077}"/>
              </a:ext>
            </a:extLst>
          </p:cNvPr>
          <p:cNvSpPr>
            <a:spLocks noGrp="1"/>
          </p:cNvSpPr>
          <p:nvPr>
            <p:ph type="title"/>
          </p:nvPr>
        </p:nvSpPr>
        <p:spPr>
          <a:xfrm>
            <a:off x="0" y="239257"/>
            <a:ext cx="11353800" cy="1325563"/>
          </a:xfrm>
        </p:spPr>
        <p:txBody>
          <a:bodyPr>
            <a:normAutofit/>
          </a:bodyPr>
          <a:lstStyle/>
          <a:p>
            <a:r>
              <a:rPr lang="en-US" b="1" dirty="0">
                <a:solidFill>
                  <a:schemeClr val="accent5"/>
                </a:solidFill>
              </a:rPr>
              <a:t>Management and Reporting</a:t>
            </a:r>
            <a:endParaRPr lang="en-US" b="1" dirty="0">
              <a:solidFill>
                <a:schemeClr val="accent5"/>
              </a:solidFill>
              <a:cs typeface="Segoe UI"/>
            </a:endParaRPr>
          </a:p>
        </p:txBody>
      </p:sp>
      <p:sp>
        <p:nvSpPr>
          <p:cNvPr id="6" name="TextBox 5">
            <a:extLst>
              <a:ext uri="{FF2B5EF4-FFF2-40B4-BE49-F238E27FC236}">
                <a16:creationId xmlns:a16="http://schemas.microsoft.com/office/drawing/2014/main" id="{4B135211-1095-669A-7FD4-7137302345B0}"/>
              </a:ext>
            </a:extLst>
          </p:cNvPr>
          <p:cNvSpPr txBox="1"/>
          <p:nvPr/>
        </p:nvSpPr>
        <p:spPr>
          <a:xfrm>
            <a:off x="672122" y="1915005"/>
            <a:ext cx="10843517" cy="2793522"/>
          </a:xfrm>
          <a:prstGeom prst="rect">
            <a:avLst/>
          </a:prstGeom>
          <a:noFill/>
        </p:spPr>
        <p:txBody>
          <a:bodyPr wrap="square" lIns="91440" tIns="45720" rIns="91440" bIns="45720" anchor="t">
            <a:spAutoFit/>
          </a:bodyPr>
          <a:lstStyle/>
          <a:p>
            <a:pPr marL="342900" indent="-342900">
              <a:lnSpc>
                <a:spcPct val="150000"/>
              </a:lnSpc>
              <a:buFont typeface="Arial" panose="020B0604020202020204" pitchFamily="34" charset="0"/>
              <a:buChar char="•"/>
            </a:pPr>
            <a:r>
              <a:rPr lang="en-US" sz="2400" dirty="0"/>
              <a:t>OSPI uses Small Scale Scrum principles for development</a:t>
            </a:r>
          </a:p>
          <a:p>
            <a:pPr marL="342900" indent="-342900">
              <a:lnSpc>
                <a:spcPct val="150000"/>
              </a:lnSpc>
              <a:buFont typeface="Arial" panose="020B0604020202020204" pitchFamily="34" charset="0"/>
              <a:buChar char="•"/>
            </a:pPr>
            <a:r>
              <a:rPr lang="en-US" sz="2400" i="1" dirty="0">
                <a:cs typeface="Segoe UI"/>
              </a:rPr>
              <a:t>Tracking in </a:t>
            </a:r>
            <a:r>
              <a:rPr lang="en-US" sz="2400" i="1" dirty="0" err="1">
                <a:cs typeface="Segoe UI"/>
              </a:rPr>
              <a:t>DevOPS</a:t>
            </a:r>
            <a:endParaRPr lang="en-US" sz="2400" i="1" dirty="0">
              <a:cs typeface="Segoe UI"/>
            </a:endParaRPr>
          </a:p>
          <a:p>
            <a:pPr marL="342900" indent="-342900">
              <a:lnSpc>
                <a:spcPct val="150000"/>
              </a:lnSpc>
              <a:buFont typeface="Arial" panose="020B0604020202020204" pitchFamily="34" charset="0"/>
              <a:buChar char="•"/>
            </a:pPr>
            <a:r>
              <a:rPr lang="en-US" sz="2400" i="1" dirty="0">
                <a:cs typeface="Segoe UI"/>
              </a:rPr>
              <a:t>Includes Scrum meetings and communications as part of the OSPI development team</a:t>
            </a:r>
          </a:p>
          <a:p>
            <a:pPr marL="342900" indent="-342900">
              <a:lnSpc>
                <a:spcPct val="150000"/>
              </a:lnSpc>
              <a:buFont typeface="Arial" panose="020B0604020202020204" pitchFamily="34" charset="0"/>
              <a:buChar char="•"/>
            </a:pPr>
            <a:r>
              <a:rPr lang="en-US" sz="2400" i="1" dirty="0">
                <a:cs typeface="Segoe UI"/>
              </a:rPr>
              <a:t>Remote work with core availability: Weekdays  9:00 a.m. to 4:00 p.m. PST</a:t>
            </a:r>
          </a:p>
        </p:txBody>
      </p:sp>
    </p:spTree>
    <p:extLst>
      <p:ext uri="{BB962C8B-B14F-4D97-AF65-F5344CB8AC3E}">
        <p14:creationId xmlns:p14="http://schemas.microsoft.com/office/powerpoint/2010/main" val="715895373"/>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 id="{E2EDC060-4D22-464C-AEED-FA935D213A3F}" vid="{157580B6-80C9-4009-A300-A08C3C023736}"/>
    </a:ext>
  </a:extLst>
</a:theme>
</file>

<file path=ppt/theme/theme2.xml><?xml version="1.0" encoding="utf-8"?>
<a:theme xmlns:a="http://schemas.openxmlformats.org/drawingml/2006/main" name="1_Content Slides">
  <a:themeElements>
    <a:clrScheme name="OSPI Brand Colors">
      <a:dk1>
        <a:sysClr val="windowText" lastClr="000000"/>
      </a:dk1>
      <a:lt1>
        <a:sysClr val="window" lastClr="FFFFFF"/>
      </a:lt1>
      <a:dk2>
        <a:srgbClr val="44546A"/>
      </a:dk2>
      <a:lt2>
        <a:srgbClr val="E7E6E6"/>
      </a:lt2>
      <a:accent1>
        <a:srgbClr val="0D5761"/>
      </a:accent1>
      <a:accent2>
        <a:srgbClr val="FBC639"/>
      </a:accent2>
      <a:accent3>
        <a:srgbClr val="40403D"/>
      </a:accent3>
      <a:accent4>
        <a:srgbClr val="8CB5AB"/>
      </a:accent4>
      <a:accent5>
        <a:srgbClr val="0D5761"/>
      </a:accent5>
      <a:accent6>
        <a:srgbClr val="FBC639"/>
      </a:accent6>
      <a:hlink>
        <a:srgbClr val="4472C4"/>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 id="{E2EDC060-4D22-464C-AEED-FA935D213A3F}" vid="{B32A4DFD-7460-4DE2-A9D2-A3DAB023BC1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9581B3B8A7374E8AE39316C7746189" ma:contentTypeVersion="14" ma:contentTypeDescription="Create a new document." ma:contentTypeScope="" ma:versionID="4a6c7de72dddfeac30b332e9f5e1bc1e">
  <xsd:schema xmlns:xsd="http://www.w3.org/2001/XMLSchema" xmlns:xs="http://www.w3.org/2001/XMLSchema" xmlns:p="http://schemas.microsoft.com/office/2006/metadata/properties" xmlns:ns2="cc35112f-1889-4116-90d3-8a72267a6a7d" xmlns:ns3="c56655e4-d067-407b-9048-9b16807b1400" targetNamespace="http://schemas.microsoft.com/office/2006/metadata/properties" ma:root="true" ma:fieldsID="d669ae45b20ae4c251196acc3c770708" ns2:_="" ns3:_="">
    <xsd:import namespace="cc35112f-1889-4116-90d3-8a72267a6a7d"/>
    <xsd:import namespace="c56655e4-d067-407b-9048-9b16807b140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5112f-1889-4116-90d3-8a72267a6a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1e96cc0-46bd-46ca-9217-af340b20b2c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6655e4-d067-407b-9048-9b16807b140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35360f5-1948-4143-9ce3-e707f31088c0}" ma:internalName="TaxCatchAll" ma:showField="CatchAllData" ma:web="c56655e4-d067-407b-9048-9b16807b14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35112f-1889-4116-90d3-8a72267a6a7d">
      <Terms xmlns="http://schemas.microsoft.com/office/infopath/2007/PartnerControls"/>
    </lcf76f155ced4ddcb4097134ff3c332f>
    <TaxCatchAll xmlns="c56655e4-d067-407b-9048-9b16807b1400" xsi:nil="true"/>
  </documentManagement>
</p:properties>
</file>

<file path=customXml/itemProps1.xml><?xml version="1.0" encoding="utf-8"?>
<ds:datastoreItem xmlns:ds="http://schemas.openxmlformats.org/officeDocument/2006/customXml" ds:itemID="{B675821F-46C7-49CD-BB4E-44770E687494}">
  <ds:schemaRefs>
    <ds:schemaRef ds:uri="c56655e4-d067-407b-9048-9b16807b1400"/>
    <ds:schemaRef ds:uri="cc35112f-1889-4116-90d3-8a72267a6a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3.xml><?xml version="1.0" encoding="utf-8"?>
<ds:datastoreItem xmlns:ds="http://schemas.openxmlformats.org/officeDocument/2006/customXml" ds:itemID="{31E8CD39-01C8-448B-93E4-657053375E90}">
  <ds:schemaRefs>
    <ds:schemaRef ds:uri="c56655e4-d067-407b-9048-9b16807b1400"/>
    <ds:schemaRef ds:uri="cc35112f-1889-4116-90d3-8a72267a6a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PowerPoint-Template</Template>
  <TotalTime>72</TotalTime>
  <Words>1488</Words>
  <Application>Microsoft Office PowerPoint</Application>
  <PresentationFormat>Widescreen</PresentationFormat>
  <Paragraphs>126</Paragraphs>
  <Slides>13</Slides>
  <Notes>11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Title Slides</vt:lpstr>
      <vt:lpstr>1_Content Slides</vt:lpstr>
      <vt:lpstr>Pre-bid Conference</vt:lpstr>
      <vt:lpstr>Introductions: Project Team</vt:lpstr>
      <vt:lpstr>Agenda</vt:lpstr>
      <vt:lpstr>Disclaimer</vt:lpstr>
      <vt:lpstr>OSPI Overview</vt:lpstr>
      <vt:lpstr>GENERATE</vt:lpstr>
      <vt:lpstr>Maintenance and Operational Support</vt:lpstr>
      <vt:lpstr>Key Requirements</vt:lpstr>
      <vt:lpstr>Management and Reporting</vt:lpstr>
      <vt:lpstr>Funding</vt:lpstr>
      <vt:lpstr>Bidder Qualifications See the Request for Quotations and Qualifications for a complete list</vt:lpstr>
      <vt:lpstr>Submitting a Bid</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Pre-bid Conference</dc:title>
  <dc:subject>Brand</dc:subject>
  <dc:creator>Kris Hicks-Green</dc:creator>
  <cp:lastModifiedBy>Danielle Beyer</cp:lastModifiedBy>
  <cp:revision>462</cp:revision>
  <dcterms:created xsi:type="dcterms:W3CDTF">2024-07-24T17:24:45Z</dcterms:created>
  <dcterms:modified xsi:type="dcterms:W3CDTF">2025-02-28T20:02:17Z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0x010100A29581B3B8A7374E8AE39316C7746189</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y fmtid="{D5CDD505-2E9C-101B-9397-08002B2CF9AE}" pid="7" name="MSIP_Label_9145f431-4c8c-42c6-a5a5-ba6d3bdea585_Enabled">
    <vt:lpwstr>true</vt:lpwstr>
  </property>
  <property fmtid="{D5CDD505-2E9C-101B-9397-08002B2CF9AE}" pid="8" name="MSIP_Label_9145f431-4c8c-42c6-a5a5-ba6d3bdea585_SetDate">
    <vt:lpwstr>2024-07-24T17:27:15Z</vt:lpwstr>
  </property>
  <property fmtid="{D5CDD505-2E9C-101B-9397-08002B2CF9AE}" pid="9" name="MSIP_Label_9145f431-4c8c-42c6-a5a5-ba6d3bdea585_Method">
    <vt:lpwstr>Standard</vt:lpwstr>
  </property>
  <property fmtid="{D5CDD505-2E9C-101B-9397-08002B2CF9AE}" pid="10" name="MSIP_Label_9145f431-4c8c-42c6-a5a5-ba6d3bdea585_Name">
    <vt:lpwstr>defa4170-0d19-0005-0004-bc88714345d2</vt:lpwstr>
  </property>
  <property fmtid="{D5CDD505-2E9C-101B-9397-08002B2CF9AE}" pid="11" name="MSIP_Label_9145f431-4c8c-42c6-a5a5-ba6d3bdea585_SiteId">
    <vt:lpwstr>b2fe5ccf-10a5-46fe-ae45-a0267412af7a</vt:lpwstr>
  </property>
  <property fmtid="{D5CDD505-2E9C-101B-9397-08002B2CF9AE}" pid="12" name="MSIP_Label_9145f431-4c8c-42c6-a5a5-ba6d3bdea585_ActionId">
    <vt:lpwstr>977ec2bf-15ab-4acd-96c8-e142d693e8d5</vt:lpwstr>
  </property>
  <property fmtid="{D5CDD505-2E9C-101B-9397-08002B2CF9AE}" pid="13" name="MSIP_Label_9145f431-4c8c-42c6-a5a5-ba6d3bdea585_ContentBits">
    <vt:lpwstr>0</vt:lpwstr>
  </property>
  <property fmtid="{D5CDD505-2E9C-101B-9397-08002B2CF9AE}" pid="14" name="MediaServiceImageTags">
    <vt:lpwstr/>
  </property>
</Properties>
</file>