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66" r:id="rId8"/>
    <p:sldId id="259" r:id="rId9"/>
    <p:sldId id="258" r:id="rId10"/>
    <p:sldId id="262" r:id="rId11"/>
    <p:sldId id="261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EAED61-A79C-035A-C2D0-EB6668D05277}" v="2" dt="2025-05-21T18:11:32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9EB0BB-0D43-41E4-A2B5-1AF963C73AB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615C77A-AC92-4BF9-8DBA-B3779EA7C4E7}">
      <dgm:prSet custT="1"/>
      <dgm:spPr/>
      <dgm:t>
        <a:bodyPr/>
        <a:lstStyle/>
        <a:p>
          <a:r>
            <a:rPr lang="en-US" sz="2400" dirty="0">
              <a:latin typeface="Segoe UI" panose="020B0502040204020203" pitchFamily="34" charset="0"/>
              <a:cs typeface="Segoe UI" panose="020B0502040204020203" pitchFamily="34" charset="0"/>
            </a:rPr>
            <a:t>The Pareto Principle, also known as the 80/20 rule, states that 80% of effects come from 20% of causes.</a:t>
          </a:r>
        </a:p>
      </dgm:t>
    </dgm:pt>
    <dgm:pt modelId="{C72E92CD-456E-4E95-AC1D-5F1442512849}" type="parTrans" cxnId="{95D7FAF5-5BA8-4C54-9E0F-819D10B5B894}">
      <dgm:prSet/>
      <dgm:spPr/>
      <dgm:t>
        <a:bodyPr/>
        <a:lstStyle/>
        <a:p>
          <a:endParaRPr lang="en-US"/>
        </a:p>
      </dgm:t>
    </dgm:pt>
    <dgm:pt modelId="{E2AB0FBE-0056-4237-BAE8-479FD94DA426}" type="sibTrans" cxnId="{95D7FAF5-5BA8-4C54-9E0F-819D10B5B894}">
      <dgm:prSet/>
      <dgm:spPr/>
      <dgm:t>
        <a:bodyPr/>
        <a:lstStyle/>
        <a:p>
          <a:endParaRPr lang="en-US"/>
        </a:p>
      </dgm:t>
    </dgm:pt>
    <dgm:pt modelId="{89CB015D-9679-4B22-A5A5-65F427BBB4A2}">
      <dgm:prSet custT="1"/>
      <dgm:spPr/>
      <dgm:t>
        <a:bodyPr/>
        <a:lstStyle/>
        <a:p>
          <a:r>
            <a:rPr lang="en-US" sz="2400" dirty="0">
              <a:latin typeface="Segoe UI" panose="020B0502040204020203" pitchFamily="34" charset="0"/>
              <a:cs typeface="Segoe UI" panose="020B0502040204020203" pitchFamily="34" charset="0"/>
            </a:rPr>
            <a:t>Named after Italian economist Vilfredo Pareto, who observed that 80% of Italy’s land was owned by 20% of the population.</a:t>
          </a:r>
        </a:p>
      </dgm:t>
    </dgm:pt>
    <dgm:pt modelId="{B24AAB3F-6A09-4B65-8A79-91F16F1F79CF}" type="parTrans" cxnId="{77C7F60B-D98C-49C0-BFFE-DE02DA450BB0}">
      <dgm:prSet/>
      <dgm:spPr/>
      <dgm:t>
        <a:bodyPr/>
        <a:lstStyle/>
        <a:p>
          <a:endParaRPr lang="en-US"/>
        </a:p>
      </dgm:t>
    </dgm:pt>
    <dgm:pt modelId="{1DA490D7-A9D3-4035-87CE-BA5D458E9860}" type="sibTrans" cxnId="{77C7F60B-D98C-49C0-BFFE-DE02DA450BB0}">
      <dgm:prSet/>
      <dgm:spPr/>
      <dgm:t>
        <a:bodyPr/>
        <a:lstStyle/>
        <a:p>
          <a:endParaRPr lang="en-US"/>
        </a:p>
      </dgm:t>
    </dgm:pt>
    <dgm:pt modelId="{E6A8A919-FBA0-4A98-B7A2-A9928E991D75}" type="pres">
      <dgm:prSet presAssocID="{609EB0BB-0D43-41E4-A2B5-1AF963C73AB5}" presName="root" presStyleCnt="0">
        <dgm:presLayoutVars>
          <dgm:dir/>
          <dgm:resizeHandles val="exact"/>
        </dgm:presLayoutVars>
      </dgm:prSet>
      <dgm:spPr/>
    </dgm:pt>
    <dgm:pt modelId="{AD8B6F72-8286-44EF-84F6-5C05234CB78E}" type="pres">
      <dgm:prSet presAssocID="{6615C77A-AC92-4BF9-8DBA-B3779EA7C4E7}" presName="compNode" presStyleCnt="0"/>
      <dgm:spPr/>
    </dgm:pt>
    <dgm:pt modelId="{767A419A-89CD-4D95-93EB-1BA31E6547C9}" type="pres">
      <dgm:prSet presAssocID="{6615C77A-AC92-4BF9-8DBA-B3779EA7C4E7}" presName="bgRect" presStyleLbl="bgShp" presStyleIdx="0" presStyleCnt="2"/>
      <dgm:spPr/>
    </dgm:pt>
    <dgm:pt modelId="{47A34C41-8906-4C23-A3F3-9C8E2E6E901F}" type="pres">
      <dgm:prSet presAssocID="{6615C77A-AC92-4BF9-8DBA-B3779EA7C4E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awl"/>
        </a:ext>
      </dgm:extLst>
    </dgm:pt>
    <dgm:pt modelId="{B689CB94-CFD3-4874-B83C-1B3A9E59D0D7}" type="pres">
      <dgm:prSet presAssocID="{6615C77A-AC92-4BF9-8DBA-B3779EA7C4E7}" presName="spaceRect" presStyleCnt="0"/>
      <dgm:spPr/>
    </dgm:pt>
    <dgm:pt modelId="{EE0F1EF1-E5A4-4489-BE9F-3FDB58701B64}" type="pres">
      <dgm:prSet presAssocID="{6615C77A-AC92-4BF9-8DBA-B3779EA7C4E7}" presName="parTx" presStyleLbl="revTx" presStyleIdx="0" presStyleCnt="2" custScaleX="114139" custLinFactNeighborX="-5531">
        <dgm:presLayoutVars>
          <dgm:chMax val="0"/>
          <dgm:chPref val="0"/>
        </dgm:presLayoutVars>
      </dgm:prSet>
      <dgm:spPr/>
    </dgm:pt>
    <dgm:pt modelId="{ABEB2187-FF5F-434A-9E2B-B61A4BBB7EDE}" type="pres">
      <dgm:prSet presAssocID="{E2AB0FBE-0056-4237-BAE8-479FD94DA426}" presName="sibTrans" presStyleCnt="0"/>
      <dgm:spPr/>
    </dgm:pt>
    <dgm:pt modelId="{CFD6BB5D-A434-4BC8-A159-D74FCA2B19E9}" type="pres">
      <dgm:prSet presAssocID="{89CB015D-9679-4B22-A5A5-65F427BBB4A2}" presName="compNode" presStyleCnt="0"/>
      <dgm:spPr/>
    </dgm:pt>
    <dgm:pt modelId="{939E6577-BC67-4992-AFE8-EC8E0FD0322E}" type="pres">
      <dgm:prSet presAssocID="{89CB015D-9679-4B22-A5A5-65F427BBB4A2}" presName="bgRect" presStyleLbl="bgShp" presStyleIdx="1" presStyleCnt="2"/>
      <dgm:spPr/>
    </dgm:pt>
    <dgm:pt modelId="{F5F9064E-F00E-4BC4-A117-D4C3DECA7F02}" type="pres">
      <dgm:prSet presAssocID="{89CB015D-9679-4B22-A5A5-65F427BBB4A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75CB0A9A-D8EA-40FA-85BE-6134EB102547}" type="pres">
      <dgm:prSet presAssocID="{89CB015D-9679-4B22-A5A5-65F427BBB4A2}" presName="spaceRect" presStyleCnt="0"/>
      <dgm:spPr/>
    </dgm:pt>
    <dgm:pt modelId="{6608C772-F87C-4D76-8812-10C2B8857378}" type="pres">
      <dgm:prSet presAssocID="{89CB015D-9679-4B22-A5A5-65F427BBB4A2}" presName="parTx" presStyleLbl="revTx" presStyleIdx="1" presStyleCnt="2" custScaleX="113763" custLinFactNeighborX="-3271" custLinFactNeighborY="-1233">
        <dgm:presLayoutVars>
          <dgm:chMax val="0"/>
          <dgm:chPref val="0"/>
        </dgm:presLayoutVars>
      </dgm:prSet>
      <dgm:spPr/>
    </dgm:pt>
  </dgm:ptLst>
  <dgm:cxnLst>
    <dgm:cxn modelId="{77C7F60B-D98C-49C0-BFFE-DE02DA450BB0}" srcId="{609EB0BB-0D43-41E4-A2B5-1AF963C73AB5}" destId="{89CB015D-9679-4B22-A5A5-65F427BBB4A2}" srcOrd="1" destOrd="0" parTransId="{B24AAB3F-6A09-4B65-8A79-91F16F1F79CF}" sibTransId="{1DA490D7-A9D3-4035-87CE-BA5D458E9860}"/>
    <dgm:cxn modelId="{5D30F247-796D-471E-BEA7-B3804F06A83E}" type="presOf" srcId="{609EB0BB-0D43-41E4-A2B5-1AF963C73AB5}" destId="{E6A8A919-FBA0-4A98-B7A2-A9928E991D75}" srcOrd="0" destOrd="0" presId="urn:microsoft.com/office/officeart/2018/2/layout/IconVerticalSolidList"/>
    <dgm:cxn modelId="{B2C6D9AB-31B6-4D43-B2F4-FBC2ED13410E}" type="presOf" srcId="{6615C77A-AC92-4BF9-8DBA-B3779EA7C4E7}" destId="{EE0F1EF1-E5A4-4489-BE9F-3FDB58701B64}" srcOrd="0" destOrd="0" presId="urn:microsoft.com/office/officeart/2018/2/layout/IconVerticalSolidList"/>
    <dgm:cxn modelId="{31C874DA-5AA3-4340-A28E-458ABB5004BB}" type="presOf" srcId="{89CB015D-9679-4B22-A5A5-65F427BBB4A2}" destId="{6608C772-F87C-4D76-8812-10C2B8857378}" srcOrd="0" destOrd="0" presId="urn:microsoft.com/office/officeart/2018/2/layout/IconVerticalSolidList"/>
    <dgm:cxn modelId="{95D7FAF5-5BA8-4C54-9E0F-819D10B5B894}" srcId="{609EB0BB-0D43-41E4-A2B5-1AF963C73AB5}" destId="{6615C77A-AC92-4BF9-8DBA-B3779EA7C4E7}" srcOrd="0" destOrd="0" parTransId="{C72E92CD-456E-4E95-AC1D-5F1442512849}" sibTransId="{E2AB0FBE-0056-4237-BAE8-479FD94DA426}"/>
    <dgm:cxn modelId="{03F2065B-53C0-47F6-A21A-7F6D44F7F9A7}" type="presParOf" srcId="{E6A8A919-FBA0-4A98-B7A2-A9928E991D75}" destId="{AD8B6F72-8286-44EF-84F6-5C05234CB78E}" srcOrd="0" destOrd="0" presId="urn:microsoft.com/office/officeart/2018/2/layout/IconVerticalSolidList"/>
    <dgm:cxn modelId="{A0D92FD0-F79B-40A0-81F0-C06B7B657136}" type="presParOf" srcId="{AD8B6F72-8286-44EF-84F6-5C05234CB78E}" destId="{767A419A-89CD-4D95-93EB-1BA31E6547C9}" srcOrd="0" destOrd="0" presId="urn:microsoft.com/office/officeart/2018/2/layout/IconVerticalSolidList"/>
    <dgm:cxn modelId="{12E46B73-93B6-4DDC-8450-559E1BDE7748}" type="presParOf" srcId="{AD8B6F72-8286-44EF-84F6-5C05234CB78E}" destId="{47A34C41-8906-4C23-A3F3-9C8E2E6E901F}" srcOrd="1" destOrd="0" presId="urn:microsoft.com/office/officeart/2018/2/layout/IconVerticalSolidList"/>
    <dgm:cxn modelId="{301F9E58-CDBF-442B-9F9A-C72410C85924}" type="presParOf" srcId="{AD8B6F72-8286-44EF-84F6-5C05234CB78E}" destId="{B689CB94-CFD3-4874-B83C-1B3A9E59D0D7}" srcOrd="2" destOrd="0" presId="urn:microsoft.com/office/officeart/2018/2/layout/IconVerticalSolidList"/>
    <dgm:cxn modelId="{CB98D503-4CA6-4408-AC58-252E86CD2633}" type="presParOf" srcId="{AD8B6F72-8286-44EF-84F6-5C05234CB78E}" destId="{EE0F1EF1-E5A4-4489-BE9F-3FDB58701B64}" srcOrd="3" destOrd="0" presId="urn:microsoft.com/office/officeart/2018/2/layout/IconVerticalSolidList"/>
    <dgm:cxn modelId="{CB2E6E73-AFD4-40CE-BBE3-AC5D80FFEAF8}" type="presParOf" srcId="{E6A8A919-FBA0-4A98-B7A2-A9928E991D75}" destId="{ABEB2187-FF5F-434A-9E2B-B61A4BBB7EDE}" srcOrd="1" destOrd="0" presId="urn:microsoft.com/office/officeart/2018/2/layout/IconVerticalSolidList"/>
    <dgm:cxn modelId="{26225B37-4D5C-46CC-9519-196024CC6215}" type="presParOf" srcId="{E6A8A919-FBA0-4A98-B7A2-A9928E991D75}" destId="{CFD6BB5D-A434-4BC8-A159-D74FCA2B19E9}" srcOrd="2" destOrd="0" presId="urn:microsoft.com/office/officeart/2018/2/layout/IconVerticalSolidList"/>
    <dgm:cxn modelId="{0937E164-7229-40AA-BBC6-BB9A96B7B50F}" type="presParOf" srcId="{CFD6BB5D-A434-4BC8-A159-D74FCA2B19E9}" destId="{939E6577-BC67-4992-AFE8-EC8E0FD0322E}" srcOrd="0" destOrd="0" presId="urn:microsoft.com/office/officeart/2018/2/layout/IconVerticalSolidList"/>
    <dgm:cxn modelId="{BBBE1FB4-05E2-4A4D-9649-626EBA80BCC4}" type="presParOf" srcId="{CFD6BB5D-A434-4BC8-A159-D74FCA2B19E9}" destId="{F5F9064E-F00E-4BC4-A117-D4C3DECA7F02}" srcOrd="1" destOrd="0" presId="urn:microsoft.com/office/officeart/2018/2/layout/IconVerticalSolidList"/>
    <dgm:cxn modelId="{CB5EB636-F9CC-41E9-B1DC-07AAB3E59C28}" type="presParOf" srcId="{CFD6BB5D-A434-4BC8-A159-D74FCA2B19E9}" destId="{75CB0A9A-D8EA-40FA-85BE-6134EB102547}" srcOrd="2" destOrd="0" presId="urn:microsoft.com/office/officeart/2018/2/layout/IconVerticalSolidList"/>
    <dgm:cxn modelId="{F6E34279-9A50-4279-BA64-F749D6B9CC49}" type="presParOf" srcId="{CFD6BB5D-A434-4BC8-A159-D74FCA2B19E9}" destId="{6608C772-F87C-4D76-8812-10C2B885737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D78DA-0BCB-457F-8B9D-FAAA68A9AF49}" type="doc">
      <dgm:prSet loTypeId="urn:microsoft.com/office/officeart/2018/2/layout/IconVerticalSolidList" loCatId="icon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46C590B-C9DD-49E3-BDE2-FA36B74BFA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Segoe UI" panose="020B0502040204020203" pitchFamily="34" charset="0"/>
              <a:cs typeface="Segoe UI" panose="020B0502040204020203" pitchFamily="34" charset="0"/>
            </a:rPr>
            <a:t>Active and Empathetic Listening: Use both to enhance communication and understanding.</a:t>
          </a:r>
        </a:p>
      </dgm:t>
    </dgm:pt>
    <dgm:pt modelId="{2143BEAA-0999-40E3-AB59-EEE80623823D}" type="parTrans" cxnId="{7ED069CE-4537-4AE5-8736-DB0185157F27}">
      <dgm:prSet/>
      <dgm:spPr/>
      <dgm:t>
        <a:bodyPr/>
        <a:lstStyle/>
        <a:p>
          <a:endParaRPr lang="en-US"/>
        </a:p>
      </dgm:t>
    </dgm:pt>
    <dgm:pt modelId="{91DCBD95-C0BD-4543-B026-2D1BE0A0BBB8}" type="sibTrans" cxnId="{7ED069CE-4537-4AE5-8736-DB0185157F27}">
      <dgm:prSet/>
      <dgm:spPr/>
      <dgm:t>
        <a:bodyPr/>
        <a:lstStyle/>
        <a:p>
          <a:endParaRPr lang="en-US"/>
        </a:p>
      </dgm:t>
    </dgm:pt>
    <dgm:pt modelId="{253D09D7-A175-4D46-B093-4076850533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Segoe UI" panose="020B0502040204020203" pitchFamily="34" charset="0"/>
              <a:cs typeface="Segoe UI" panose="020B0502040204020203" pitchFamily="34" charset="0"/>
            </a:rPr>
            <a:t>Pareto Principle: Apply it to prioritize listening efforts and focus on key conversations.</a:t>
          </a:r>
        </a:p>
      </dgm:t>
    </dgm:pt>
    <dgm:pt modelId="{439523E9-2774-4171-814E-6F14B5A15F57}" type="parTrans" cxnId="{6415D7B1-6BC6-4123-874A-BAA287650BD2}">
      <dgm:prSet/>
      <dgm:spPr/>
      <dgm:t>
        <a:bodyPr/>
        <a:lstStyle/>
        <a:p>
          <a:endParaRPr lang="en-US"/>
        </a:p>
      </dgm:t>
    </dgm:pt>
    <dgm:pt modelId="{F91D56B9-BCD7-4BAB-B630-E85788CFD399}" type="sibTrans" cxnId="{6415D7B1-6BC6-4123-874A-BAA287650BD2}">
      <dgm:prSet/>
      <dgm:spPr/>
      <dgm:t>
        <a:bodyPr/>
        <a:lstStyle/>
        <a:p>
          <a:endParaRPr lang="en-US"/>
        </a:p>
      </dgm:t>
    </dgm:pt>
    <dgm:pt modelId="{9DC710AF-AD08-42F9-806D-91A6951D95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Segoe UI" panose="020B0502040204020203" pitchFamily="34" charset="0"/>
              <a:cs typeface="Segoe UI" panose="020B0502040204020203" pitchFamily="34" charset="0"/>
            </a:rPr>
            <a:t>Overall Impact: Improved relationships, productivity, and personal growth.</a:t>
          </a:r>
        </a:p>
      </dgm:t>
    </dgm:pt>
    <dgm:pt modelId="{7BDB6F48-B2C9-4AC8-841C-3248230DF1CC}" type="parTrans" cxnId="{CE4262A3-4F5F-4BC7-BACC-6051D0E860AA}">
      <dgm:prSet/>
      <dgm:spPr/>
      <dgm:t>
        <a:bodyPr/>
        <a:lstStyle/>
        <a:p>
          <a:endParaRPr lang="en-US"/>
        </a:p>
      </dgm:t>
    </dgm:pt>
    <dgm:pt modelId="{39A1F07C-31FB-4B13-AC63-F407AB42AE67}" type="sibTrans" cxnId="{CE4262A3-4F5F-4BC7-BACC-6051D0E860AA}">
      <dgm:prSet/>
      <dgm:spPr/>
      <dgm:t>
        <a:bodyPr/>
        <a:lstStyle/>
        <a:p>
          <a:endParaRPr lang="en-US"/>
        </a:p>
      </dgm:t>
    </dgm:pt>
    <dgm:pt modelId="{9181F4DF-57FD-4F6A-B70F-26E100950DB3}" type="pres">
      <dgm:prSet presAssocID="{BF1D78DA-0BCB-457F-8B9D-FAAA68A9AF49}" presName="root" presStyleCnt="0">
        <dgm:presLayoutVars>
          <dgm:dir/>
          <dgm:resizeHandles val="exact"/>
        </dgm:presLayoutVars>
      </dgm:prSet>
      <dgm:spPr/>
    </dgm:pt>
    <dgm:pt modelId="{41989D79-D80C-488C-AF9D-FB69B5EB4465}" type="pres">
      <dgm:prSet presAssocID="{D46C590B-C9DD-49E3-BDE2-FA36B74BFA6E}" presName="compNode" presStyleCnt="0"/>
      <dgm:spPr/>
    </dgm:pt>
    <dgm:pt modelId="{40570748-E606-4EE7-8D5E-0DEFFE7CDE22}" type="pres">
      <dgm:prSet presAssocID="{D46C590B-C9DD-49E3-BDE2-FA36B74BFA6E}" presName="bgRect" presStyleLbl="bgShp" presStyleIdx="0" presStyleCnt="3"/>
      <dgm:spPr>
        <a:solidFill>
          <a:schemeClr val="accent6">
            <a:lumMod val="20000"/>
            <a:lumOff val="80000"/>
          </a:schemeClr>
        </a:solidFill>
      </dgm:spPr>
    </dgm:pt>
    <dgm:pt modelId="{C34B3DA0-A6F7-479B-9586-B4B23C67C9C0}" type="pres">
      <dgm:prSet presAssocID="{D46C590B-C9DD-49E3-BDE2-FA36B74BFA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A437AE8-FB03-455D-A5B1-B34358DE8A9E}" type="pres">
      <dgm:prSet presAssocID="{D46C590B-C9DD-49E3-BDE2-FA36B74BFA6E}" presName="spaceRect" presStyleCnt="0"/>
      <dgm:spPr/>
    </dgm:pt>
    <dgm:pt modelId="{EA072D9B-E548-4061-A19F-BB1C76CED45C}" type="pres">
      <dgm:prSet presAssocID="{D46C590B-C9DD-49E3-BDE2-FA36B74BFA6E}" presName="parTx" presStyleLbl="revTx" presStyleIdx="0" presStyleCnt="3">
        <dgm:presLayoutVars>
          <dgm:chMax val="0"/>
          <dgm:chPref val="0"/>
        </dgm:presLayoutVars>
      </dgm:prSet>
      <dgm:spPr/>
    </dgm:pt>
    <dgm:pt modelId="{698598AA-CF55-43FB-BFF1-0537CC15F650}" type="pres">
      <dgm:prSet presAssocID="{91DCBD95-C0BD-4543-B026-2D1BE0A0BBB8}" presName="sibTrans" presStyleCnt="0"/>
      <dgm:spPr/>
    </dgm:pt>
    <dgm:pt modelId="{547109CA-0D58-4C4A-A3DE-538F422D4083}" type="pres">
      <dgm:prSet presAssocID="{253D09D7-A175-4D46-B093-40768505330E}" presName="compNode" presStyleCnt="0"/>
      <dgm:spPr/>
    </dgm:pt>
    <dgm:pt modelId="{620BB81E-C018-4A44-A76D-4BA494C1DA15}" type="pres">
      <dgm:prSet presAssocID="{253D09D7-A175-4D46-B093-40768505330E}" presName="bgRect" presStyleLbl="bgShp" presStyleIdx="1" presStyleCnt="3"/>
      <dgm:spPr>
        <a:solidFill>
          <a:schemeClr val="accent6">
            <a:lumMod val="20000"/>
            <a:lumOff val="80000"/>
          </a:schemeClr>
        </a:solidFill>
      </dgm:spPr>
    </dgm:pt>
    <dgm:pt modelId="{9E4226FD-EB12-445E-A5B5-36A30B5D5579}" type="pres">
      <dgm:prSet presAssocID="{253D09D7-A175-4D46-B093-40768505330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1A1BE034-72DB-43BB-8EBF-5F7F47EDBA4B}" type="pres">
      <dgm:prSet presAssocID="{253D09D7-A175-4D46-B093-40768505330E}" presName="spaceRect" presStyleCnt="0"/>
      <dgm:spPr/>
    </dgm:pt>
    <dgm:pt modelId="{5D7532E8-45FF-44C5-866F-D025009774E8}" type="pres">
      <dgm:prSet presAssocID="{253D09D7-A175-4D46-B093-40768505330E}" presName="parTx" presStyleLbl="revTx" presStyleIdx="1" presStyleCnt="3">
        <dgm:presLayoutVars>
          <dgm:chMax val="0"/>
          <dgm:chPref val="0"/>
        </dgm:presLayoutVars>
      </dgm:prSet>
      <dgm:spPr/>
    </dgm:pt>
    <dgm:pt modelId="{8CEEA3EB-B831-48E8-A082-A34F9E67FEB2}" type="pres">
      <dgm:prSet presAssocID="{F91D56B9-BCD7-4BAB-B630-E85788CFD399}" presName="sibTrans" presStyleCnt="0"/>
      <dgm:spPr/>
    </dgm:pt>
    <dgm:pt modelId="{0889DD50-5A02-46D3-A1DD-404CFF148C17}" type="pres">
      <dgm:prSet presAssocID="{9DC710AF-AD08-42F9-806D-91A6951D955A}" presName="compNode" presStyleCnt="0"/>
      <dgm:spPr/>
    </dgm:pt>
    <dgm:pt modelId="{3704D42A-7A42-4C85-863F-66E24C24429D}" type="pres">
      <dgm:prSet presAssocID="{9DC710AF-AD08-42F9-806D-91A6951D955A}" presName="bgRect" presStyleLbl="bgShp" presStyleIdx="2" presStyleCnt="3"/>
      <dgm:spPr>
        <a:solidFill>
          <a:schemeClr val="accent6">
            <a:lumMod val="20000"/>
            <a:lumOff val="80000"/>
          </a:schemeClr>
        </a:solidFill>
      </dgm:spPr>
    </dgm:pt>
    <dgm:pt modelId="{BEEDBEAE-D22D-465B-8243-4A9BD1BC72C7}" type="pres">
      <dgm:prSet presAssocID="{9DC710AF-AD08-42F9-806D-91A6951D955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883D31E2-65B2-49D2-A3D5-3E382648969B}" type="pres">
      <dgm:prSet presAssocID="{9DC710AF-AD08-42F9-806D-91A6951D955A}" presName="spaceRect" presStyleCnt="0"/>
      <dgm:spPr/>
    </dgm:pt>
    <dgm:pt modelId="{6202D769-E14C-48CD-A342-6C5EA58A8F13}" type="pres">
      <dgm:prSet presAssocID="{9DC710AF-AD08-42F9-806D-91A6951D955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3176504-0AAD-4A11-A0C1-FDC4ED77C005}" type="presOf" srcId="{253D09D7-A175-4D46-B093-40768505330E}" destId="{5D7532E8-45FF-44C5-866F-D025009774E8}" srcOrd="0" destOrd="0" presId="urn:microsoft.com/office/officeart/2018/2/layout/IconVerticalSolidList"/>
    <dgm:cxn modelId="{96FF9713-6BDF-4C82-9EF9-C77F6D5B3CE1}" type="presOf" srcId="{D46C590B-C9DD-49E3-BDE2-FA36B74BFA6E}" destId="{EA072D9B-E548-4061-A19F-BB1C76CED45C}" srcOrd="0" destOrd="0" presId="urn:microsoft.com/office/officeart/2018/2/layout/IconVerticalSolidList"/>
    <dgm:cxn modelId="{6693953B-BCD9-4890-9F99-CE411AE22C15}" type="presOf" srcId="{BF1D78DA-0BCB-457F-8B9D-FAAA68A9AF49}" destId="{9181F4DF-57FD-4F6A-B70F-26E100950DB3}" srcOrd="0" destOrd="0" presId="urn:microsoft.com/office/officeart/2018/2/layout/IconVerticalSolidList"/>
    <dgm:cxn modelId="{73AAF466-210C-487D-B4B1-590BF3817314}" type="presOf" srcId="{9DC710AF-AD08-42F9-806D-91A6951D955A}" destId="{6202D769-E14C-48CD-A342-6C5EA58A8F13}" srcOrd="0" destOrd="0" presId="urn:microsoft.com/office/officeart/2018/2/layout/IconVerticalSolidList"/>
    <dgm:cxn modelId="{CE4262A3-4F5F-4BC7-BACC-6051D0E860AA}" srcId="{BF1D78DA-0BCB-457F-8B9D-FAAA68A9AF49}" destId="{9DC710AF-AD08-42F9-806D-91A6951D955A}" srcOrd="2" destOrd="0" parTransId="{7BDB6F48-B2C9-4AC8-841C-3248230DF1CC}" sibTransId="{39A1F07C-31FB-4B13-AC63-F407AB42AE67}"/>
    <dgm:cxn modelId="{6415D7B1-6BC6-4123-874A-BAA287650BD2}" srcId="{BF1D78DA-0BCB-457F-8B9D-FAAA68A9AF49}" destId="{253D09D7-A175-4D46-B093-40768505330E}" srcOrd="1" destOrd="0" parTransId="{439523E9-2774-4171-814E-6F14B5A15F57}" sibTransId="{F91D56B9-BCD7-4BAB-B630-E85788CFD399}"/>
    <dgm:cxn modelId="{7ED069CE-4537-4AE5-8736-DB0185157F27}" srcId="{BF1D78DA-0BCB-457F-8B9D-FAAA68A9AF49}" destId="{D46C590B-C9DD-49E3-BDE2-FA36B74BFA6E}" srcOrd="0" destOrd="0" parTransId="{2143BEAA-0999-40E3-AB59-EEE80623823D}" sibTransId="{91DCBD95-C0BD-4543-B026-2D1BE0A0BBB8}"/>
    <dgm:cxn modelId="{EEC60EEF-126E-45B2-9C42-AFC40676BF5A}" type="presParOf" srcId="{9181F4DF-57FD-4F6A-B70F-26E100950DB3}" destId="{41989D79-D80C-488C-AF9D-FB69B5EB4465}" srcOrd="0" destOrd="0" presId="urn:microsoft.com/office/officeart/2018/2/layout/IconVerticalSolidList"/>
    <dgm:cxn modelId="{8527AE50-CF78-4276-9CF2-9182594E4FF3}" type="presParOf" srcId="{41989D79-D80C-488C-AF9D-FB69B5EB4465}" destId="{40570748-E606-4EE7-8D5E-0DEFFE7CDE22}" srcOrd="0" destOrd="0" presId="urn:microsoft.com/office/officeart/2018/2/layout/IconVerticalSolidList"/>
    <dgm:cxn modelId="{0664D5AD-BBCF-4581-B510-A74500E258CA}" type="presParOf" srcId="{41989D79-D80C-488C-AF9D-FB69B5EB4465}" destId="{C34B3DA0-A6F7-479B-9586-B4B23C67C9C0}" srcOrd="1" destOrd="0" presId="urn:microsoft.com/office/officeart/2018/2/layout/IconVerticalSolidList"/>
    <dgm:cxn modelId="{B2D4E1C1-552F-4E82-A1EB-1A06A645F7D2}" type="presParOf" srcId="{41989D79-D80C-488C-AF9D-FB69B5EB4465}" destId="{DA437AE8-FB03-455D-A5B1-B34358DE8A9E}" srcOrd="2" destOrd="0" presId="urn:microsoft.com/office/officeart/2018/2/layout/IconVerticalSolidList"/>
    <dgm:cxn modelId="{A9A0E22D-68FC-4E5D-8BF1-8E6E81799C8A}" type="presParOf" srcId="{41989D79-D80C-488C-AF9D-FB69B5EB4465}" destId="{EA072D9B-E548-4061-A19F-BB1C76CED45C}" srcOrd="3" destOrd="0" presId="urn:microsoft.com/office/officeart/2018/2/layout/IconVerticalSolidList"/>
    <dgm:cxn modelId="{D1EE46AD-90CE-49E4-A079-71A7BA2B093C}" type="presParOf" srcId="{9181F4DF-57FD-4F6A-B70F-26E100950DB3}" destId="{698598AA-CF55-43FB-BFF1-0537CC15F650}" srcOrd="1" destOrd="0" presId="urn:microsoft.com/office/officeart/2018/2/layout/IconVerticalSolidList"/>
    <dgm:cxn modelId="{E51E5CE8-3EF4-4AF1-B11D-0B747A3C8CE9}" type="presParOf" srcId="{9181F4DF-57FD-4F6A-B70F-26E100950DB3}" destId="{547109CA-0D58-4C4A-A3DE-538F422D4083}" srcOrd="2" destOrd="0" presId="urn:microsoft.com/office/officeart/2018/2/layout/IconVerticalSolidList"/>
    <dgm:cxn modelId="{3FAEDC67-9C85-485A-930E-FE4D8BF6AF00}" type="presParOf" srcId="{547109CA-0D58-4C4A-A3DE-538F422D4083}" destId="{620BB81E-C018-4A44-A76D-4BA494C1DA15}" srcOrd="0" destOrd="0" presId="urn:microsoft.com/office/officeart/2018/2/layout/IconVerticalSolidList"/>
    <dgm:cxn modelId="{0CA93931-9339-43BE-891E-BFA5254510E5}" type="presParOf" srcId="{547109CA-0D58-4C4A-A3DE-538F422D4083}" destId="{9E4226FD-EB12-445E-A5B5-36A30B5D5579}" srcOrd="1" destOrd="0" presId="urn:microsoft.com/office/officeart/2018/2/layout/IconVerticalSolidList"/>
    <dgm:cxn modelId="{21EDF118-449A-4A6B-BA2C-2F404EC26201}" type="presParOf" srcId="{547109CA-0D58-4C4A-A3DE-538F422D4083}" destId="{1A1BE034-72DB-43BB-8EBF-5F7F47EDBA4B}" srcOrd="2" destOrd="0" presId="urn:microsoft.com/office/officeart/2018/2/layout/IconVerticalSolidList"/>
    <dgm:cxn modelId="{E2D93038-7FD2-43A1-9FB6-710EAA16B764}" type="presParOf" srcId="{547109CA-0D58-4C4A-A3DE-538F422D4083}" destId="{5D7532E8-45FF-44C5-866F-D025009774E8}" srcOrd="3" destOrd="0" presId="urn:microsoft.com/office/officeart/2018/2/layout/IconVerticalSolidList"/>
    <dgm:cxn modelId="{D6D7EA69-2725-43C5-94C0-C0C35C645A67}" type="presParOf" srcId="{9181F4DF-57FD-4F6A-B70F-26E100950DB3}" destId="{8CEEA3EB-B831-48E8-A082-A34F9E67FEB2}" srcOrd="3" destOrd="0" presId="urn:microsoft.com/office/officeart/2018/2/layout/IconVerticalSolidList"/>
    <dgm:cxn modelId="{4811FD11-7EF7-42D0-A2EE-9E6E2F1F28B5}" type="presParOf" srcId="{9181F4DF-57FD-4F6A-B70F-26E100950DB3}" destId="{0889DD50-5A02-46D3-A1DD-404CFF148C17}" srcOrd="4" destOrd="0" presId="urn:microsoft.com/office/officeart/2018/2/layout/IconVerticalSolidList"/>
    <dgm:cxn modelId="{84184814-9FA5-4BDA-993E-B201BF4E9C6E}" type="presParOf" srcId="{0889DD50-5A02-46D3-A1DD-404CFF148C17}" destId="{3704D42A-7A42-4C85-863F-66E24C24429D}" srcOrd="0" destOrd="0" presId="urn:microsoft.com/office/officeart/2018/2/layout/IconVerticalSolidList"/>
    <dgm:cxn modelId="{65D5205F-DC03-46B2-89AF-9D5678DC52C8}" type="presParOf" srcId="{0889DD50-5A02-46D3-A1DD-404CFF148C17}" destId="{BEEDBEAE-D22D-465B-8243-4A9BD1BC72C7}" srcOrd="1" destOrd="0" presId="urn:microsoft.com/office/officeart/2018/2/layout/IconVerticalSolidList"/>
    <dgm:cxn modelId="{A1690DED-1FCA-47D1-BB61-7871AA4554A5}" type="presParOf" srcId="{0889DD50-5A02-46D3-A1DD-404CFF148C17}" destId="{883D31E2-65B2-49D2-A3D5-3E382648969B}" srcOrd="2" destOrd="0" presId="urn:microsoft.com/office/officeart/2018/2/layout/IconVerticalSolidList"/>
    <dgm:cxn modelId="{C4EBC901-F766-44F9-B33D-093756DB150F}" type="presParOf" srcId="{0889DD50-5A02-46D3-A1DD-404CFF148C17}" destId="{6202D769-E14C-48CD-A342-6C5EA58A8F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68A1FB-A2DE-43CA-A5B5-C7935B19CB5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A9C6EF-886A-4DFD-9C5D-26D476B35108}">
      <dgm:prSet/>
      <dgm:spPr/>
      <dgm:t>
        <a:bodyPr/>
        <a:lstStyle/>
        <a:p>
          <a:r>
            <a:rPr lang="en-US" dirty="0">
              <a:latin typeface="Segoe UI" panose="020B0502040204020203" pitchFamily="34" charset="0"/>
              <a:cs typeface="Segoe UI" panose="020B0502040204020203" pitchFamily="34" charset="0"/>
            </a:rPr>
            <a:t>Questions?</a:t>
          </a:r>
        </a:p>
      </dgm:t>
    </dgm:pt>
    <dgm:pt modelId="{41DDCAA5-4ED9-4E4D-AB2B-7C6C28881E7F}" type="parTrans" cxnId="{0D7E1FF0-B5F4-4E00-9DD1-4BF575EB9E03}">
      <dgm:prSet/>
      <dgm:spPr/>
      <dgm:t>
        <a:bodyPr/>
        <a:lstStyle/>
        <a:p>
          <a:endParaRPr lang="en-US"/>
        </a:p>
      </dgm:t>
    </dgm:pt>
    <dgm:pt modelId="{CCD04584-0AEB-48DE-BBB6-3F5321A075B7}" type="sibTrans" cxnId="{0D7E1FF0-B5F4-4E00-9DD1-4BF575EB9E03}">
      <dgm:prSet/>
      <dgm:spPr/>
      <dgm:t>
        <a:bodyPr/>
        <a:lstStyle/>
        <a:p>
          <a:endParaRPr lang="en-US"/>
        </a:p>
      </dgm:t>
    </dgm:pt>
    <dgm:pt modelId="{F4032E44-F393-4ACE-B3D1-A667DE72401E}">
      <dgm:prSet/>
      <dgm:spPr/>
      <dgm:t>
        <a:bodyPr/>
        <a:lstStyle/>
        <a:p>
          <a:r>
            <a:rPr lang="en-US" dirty="0">
              <a:latin typeface="Segoe UI" panose="020B0502040204020203" pitchFamily="34" charset="0"/>
              <a:cs typeface="Segoe UI" panose="020B0502040204020203" pitchFamily="34" charset="0"/>
            </a:rPr>
            <a:t>Practice these skills in additional areas of your life to support your conversations in the board spaces. </a:t>
          </a:r>
        </a:p>
      </dgm:t>
    </dgm:pt>
    <dgm:pt modelId="{A4333137-5D83-4102-B2C5-D7530D4BC7AA}" type="parTrans" cxnId="{EC47B854-AA0E-49BC-B64D-2186140BC4AB}">
      <dgm:prSet/>
      <dgm:spPr/>
      <dgm:t>
        <a:bodyPr/>
        <a:lstStyle/>
        <a:p>
          <a:endParaRPr lang="en-US"/>
        </a:p>
      </dgm:t>
    </dgm:pt>
    <dgm:pt modelId="{573D209C-6B10-42DC-9C8D-4403D9EDB769}" type="sibTrans" cxnId="{EC47B854-AA0E-49BC-B64D-2186140BC4AB}">
      <dgm:prSet/>
      <dgm:spPr/>
      <dgm:t>
        <a:bodyPr/>
        <a:lstStyle/>
        <a:p>
          <a:endParaRPr lang="en-US"/>
        </a:p>
      </dgm:t>
    </dgm:pt>
    <dgm:pt modelId="{FEF91275-4D88-47CA-80FA-43946DA4A7A5}" type="pres">
      <dgm:prSet presAssocID="{0468A1FB-A2DE-43CA-A5B5-C7935B19CB5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68CE639-2B0E-4F55-9ABA-B9B730D08E69}" type="pres">
      <dgm:prSet presAssocID="{A1A9C6EF-886A-4DFD-9C5D-26D476B35108}" presName="hierRoot1" presStyleCnt="0"/>
      <dgm:spPr/>
    </dgm:pt>
    <dgm:pt modelId="{2FFA0D12-5E19-4830-8DD6-B2A409E2C69A}" type="pres">
      <dgm:prSet presAssocID="{A1A9C6EF-886A-4DFD-9C5D-26D476B35108}" presName="composite" presStyleCnt="0"/>
      <dgm:spPr/>
    </dgm:pt>
    <dgm:pt modelId="{FC4C1B6A-282B-4585-9499-7015E0E40A05}" type="pres">
      <dgm:prSet presAssocID="{A1A9C6EF-886A-4DFD-9C5D-26D476B35108}" presName="background" presStyleLbl="node0" presStyleIdx="0" presStyleCnt="2"/>
      <dgm:spPr/>
    </dgm:pt>
    <dgm:pt modelId="{00EFF77D-4087-461B-97CE-6A74BC9CA88B}" type="pres">
      <dgm:prSet presAssocID="{A1A9C6EF-886A-4DFD-9C5D-26D476B35108}" presName="text" presStyleLbl="fgAcc0" presStyleIdx="0" presStyleCnt="2">
        <dgm:presLayoutVars>
          <dgm:chPref val="3"/>
        </dgm:presLayoutVars>
      </dgm:prSet>
      <dgm:spPr/>
    </dgm:pt>
    <dgm:pt modelId="{EF916C79-37BA-46C8-889D-109616E76FD2}" type="pres">
      <dgm:prSet presAssocID="{A1A9C6EF-886A-4DFD-9C5D-26D476B35108}" presName="hierChild2" presStyleCnt="0"/>
      <dgm:spPr/>
    </dgm:pt>
    <dgm:pt modelId="{6E69BCDB-148E-4BF7-AFCF-5F77604E020B}" type="pres">
      <dgm:prSet presAssocID="{F4032E44-F393-4ACE-B3D1-A667DE72401E}" presName="hierRoot1" presStyleCnt="0"/>
      <dgm:spPr/>
    </dgm:pt>
    <dgm:pt modelId="{F95D022C-E16F-49DE-AE01-97A567E3300C}" type="pres">
      <dgm:prSet presAssocID="{F4032E44-F393-4ACE-B3D1-A667DE72401E}" presName="composite" presStyleCnt="0"/>
      <dgm:spPr/>
    </dgm:pt>
    <dgm:pt modelId="{25D277C1-9BF1-46E2-AB21-949C02B15DE1}" type="pres">
      <dgm:prSet presAssocID="{F4032E44-F393-4ACE-B3D1-A667DE72401E}" presName="background" presStyleLbl="node0" presStyleIdx="1" presStyleCnt="2"/>
      <dgm:spPr/>
    </dgm:pt>
    <dgm:pt modelId="{6C3691F7-6C5C-4E89-A285-4B86CE7926A4}" type="pres">
      <dgm:prSet presAssocID="{F4032E44-F393-4ACE-B3D1-A667DE72401E}" presName="text" presStyleLbl="fgAcc0" presStyleIdx="1" presStyleCnt="2">
        <dgm:presLayoutVars>
          <dgm:chPref val="3"/>
        </dgm:presLayoutVars>
      </dgm:prSet>
      <dgm:spPr/>
    </dgm:pt>
    <dgm:pt modelId="{8D3750B3-357F-435B-9594-F15D4ECB5A13}" type="pres">
      <dgm:prSet presAssocID="{F4032E44-F393-4ACE-B3D1-A667DE72401E}" presName="hierChild2" presStyleCnt="0"/>
      <dgm:spPr/>
    </dgm:pt>
  </dgm:ptLst>
  <dgm:cxnLst>
    <dgm:cxn modelId="{EC47B854-AA0E-49BC-B64D-2186140BC4AB}" srcId="{0468A1FB-A2DE-43CA-A5B5-C7935B19CB5C}" destId="{F4032E44-F393-4ACE-B3D1-A667DE72401E}" srcOrd="1" destOrd="0" parTransId="{A4333137-5D83-4102-B2C5-D7530D4BC7AA}" sibTransId="{573D209C-6B10-42DC-9C8D-4403D9EDB769}"/>
    <dgm:cxn modelId="{CB4125B1-CC86-43E2-BA27-BFBFB90B0166}" type="presOf" srcId="{0468A1FB-A2DE-43CA-A5B5-C7935B19CB5C}" destId="{FEF91275-4D88-47CA-80FA-43946DA4A7A5}" srcOrd="0" destOrd="0" presId="urn:microsoft.com/office/officeart/2005/8/layout/hierarchy1"/>
    <dgm:cxn modelId="{87438FEE-57A8-48A3-9D38-EB9B9BCBEFE6}" type="presOf" srcId="{F4032E44-F393-4ACE-B3D1-A667DE72401E}" destId="{6C3691F7-6C5C-4E89-A285-4B86CE7926A4}" srcOrd="0" destOrd="0" presId="urn:microsoft.com/office/officeart/2005/8/layout/hierarchy1"/>
    <dgm:cxn modelId="{0D7E1FF0-B5F4-4E00-9DD1-4BF575EB9E03}" srcId="{0468A1FB-A2DE-43CA-A5B5-C7935B19CB5C}" destId="{A1A9C6EF-886A-4DFD-9C5D-26D476B35108}" srcOrd="0" destOrd="0" parTransId="{41DDCAA5-4ED9-4E4D-AB2B-7C6C28881E7F}" sibTransId="{CCD04584-0AEB-48DE-BBB6-3F5321A075B7}"/>
    <dgm:cxn modelId="{545918F6-E7C3-4354-A880-4E3EEB4972AA}" type="presOf" srcId="{A1A9C6EF-886A-4DFD-9C5D-26D476B35108}" destId="{00EFF77D-4087-461B-97CE-6A74BC9CA88B}" srcOrd="0" destOrd="0" presId="urn:microsoft.com/office/officeart/2005/8/layout/hierarchy1"/>
    <dgm:cxn modelId="{8C6394DE-38CE-458E-BD10-73F89236450B}" type="presParOf" srcId="{FEF91275-4D88-47CA-80FA-43946DA4A7A5}" destId="{868CE639-2B0E-4F55-9ABA-B9B730D08E69}" srcOrd="0" destOrd="0" presId="urn:microsoft.com/office/officeart/2005/8/layout/hierarchy1"/>
    <dgm:cxn modelId="{56C27AF6-2A75-43A5-98E8-68FEA890FF30}" type="presParOf" srcId="{868CE639-2B0E-4F55-9ABA-B9B730D08E69}" destId="{2FFA0D12-5E19-4830-8DD6-B2A409E2C69A}" srcOrd="0" destOrd="0" presId="urn:microsoft.com/office/officeart/2005/8/layout/hierarchy1"/>
    <dgm:cxn modelId="{C578CBD7-14B1-41AC-8D5C-24D6C6370A47}" type="presParOf" srcId="{2FFA0D12-5E19-4830-8DD6-B2A409E2C69A}" destId="{FC4C1B6A-282B-4585-9499-7015E0E40A05}" srcOrd="0" destOrd="0" presId="urn:microsoft.com/office/officeart/2005/8/layout/hierarchy1"/>
    <dgm:cxn modelId="{9711DB09-B26B-4E65-9CA7-7B33612ADB24}" type="presParOf" srcId="{2FFA0D12-5E19-4830-8DD6-B2A409E2C69A}" destId="{00EFF77D-4087-461B-97CE-6A74BC9CA88B}" srcOrd="1" destOrd="0" presId="urn:microsoft.com/office/officeart/2005/8/layout/hierarchy1"/>
    <dgm:cxn modelId="{084984D0-27C8-449F-BF90-A88193C0D215}" type="presParOf" srcId="{868CE639-2B0E-4F55-9ABA-B9B730D08E69}" destId="{EF916C79-37BA-46C8-889D-109616E76FD2}" srcOrd="1" destOrd="0" presId="urn:microsoft.com/office/officeart/2005/8/layout/hierarchy1"/>
    <dgm:cxn modelId="{BF91E6C0-EE7A-44E5-9E4F-97A3BFA9EF00}" type="presParOf" srcId="{FEF91275-4D88-47CA-80FA-43946DA4A7A5}" destId="{6E69BCDB-148E-4BF7-AFCF-5F77604E020B}" srcOrd="1" destOrd="0" presId="urn:microsoft.com/office/officeart/2005/8/layout/hierarchy1"/>
    <dgm:cxn modelId="{E70F032E-7500-4351-BCC7-7632BDA1C7FA}" type="presParOf" srcId="{6E69BCDB-148E-4BF7-AFCF-5F77604E020B}" destId="{F95D022C-E16F-49DE-AE01-97A567E3300C}" srcOrd="0" destOrd="0" presId="urn:microsoft.com/office/officeart/2005/8/layout/hierarchy1"/>
    <dgm:cxn modelId="{6894BDE2-DE15-4E20-9FBC-6591F2622F72}" type="presParOf" srcId="{F95D022C-E16F-49DE-AE01-97A567E3300C}" destId="{25D277C1-9BF1-46E2-AB21-949C02B15DE1}" srcOrd="0" destOrd="0" presId="urn:microsoft.com/office/officeart/2005/8/layout/hierarchy1"/>
    <dgm:cxn modelId="{7055A0A5-5703-4892-8D51-424528DFDF30}" type="presParOf" srcId="{F95D022C-E16F-49DE-AE01-97A567E3300C}" destId="{6C3691F7-6C5C-4E89-A285-4B86CE7926A4}" srcOrd="1" destOrd="0" presId="urn:microsoft.com/office/officeart/2005/8/layout/hierarchy1"/>
    <dgm:cxn modelId="{8FAEA5B3-BAC5-4018-BC97-3D640E8FB51A}" type="presParOf" srcId="{6E69BCDB-148E-4BF7-AFCF-5F77604E020B}" destId="{8D3750B3-357F-435B-9594-F15D4ECB5A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A419A-89CD-4D95-93EB-1BA31E6547C9}">
      <dsp:nvSpPr>
        <dsp:cNvPr id="0" name=""/>
        <dsp:cNvSpPr/>
      </dsp:nvSpPr>
      <dsp:spPr>
        <a:xfrm>
          <a:off x="-126483" y="636145"/>
          <a:ext cx="5842095" cy="1874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A34C41-8906-4C23-A3F3-9C8E2E6E901F}">
      <dsp:nvSpPr>
        <dsp:cNvPr id="0" name=""/>
        <dsp:cNvSpPr/>
      </dsp:nvSpPr>
      <dsp:spPr>
        <a:xfrm>
          <a:off x="440651" y="1057982"/>
          <a:ext cx="1033171" cy="10311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F1EF1-E5A4-4489-BE9F-3FDB58701B64}">
      <dsp:nvSpPr>
        <dsp:cNvPr id="0" name=""/>
        <dsp:cNvSpPr/>
      </dsp:nvSpPr>
      <dsp:spPr>
        <a:xfrm>
          <a:off x="1578735" y="636145"/>
          <a:ext cx="4186949" cy="187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13" tIns="198613" rIns="198613" bIns="1986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Segoe UI" panose="020B0502040204020203" pitchFamily="34" charset="0"/>
              <a:cs typeface="Segoe UI" panose="020B0502040204020203" pitchFamily="34" charset="0"/>
            </a:rPr>
            <a:t>The Pareto Principle, also known as the 80/20 rule, states that 80% of effects come from 20% of causes.</a:t>
          </a:r>
        </a:p>
      </dsp:txBody>
      <dsp:txXfrm>
        <a:off x="1578735" y="636145"/>
        <a:ext cx="4186949" cy="1876659"/>
      </dsp:txXfrm>
    </dsp:sp>
    <dsp:sp modelId="{939E6577-BC67-4992-AFE8-EC8E0FD0322E}">
      <dsp:nvSpPr>
        <dsp:cNvPr id="0" name=""/>
        <dsp:cNvSpPr/>
      </dsp:nvSpPr>
      <dsp:spPr>
        <a:xfrm>
          <a:off x="-126483" y="2918570"/>
          <a:ext cx="5842095" cy="1874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9064E-F00E-4BC4-A117-D4C3DECA7F02}">
      <dsp:nvSpPr>
        <dsp:cNvPr id="0" name=""/>
        <dsp:cNvSpPr/>
      </dsp:nvSpPr>
      <dsp:spPr>
        <a:xfrm>
          <a:off x="440651" y="3340406"/>
          <a:ext cx="1033171" cy="10311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8C772-F87C-4D76-8812-10C2B8857378}">
      <dsp:nvSpPr>
        <dsp:cNvPr id="0" name=""/>
        <dsp:cNvSpPr/>
      </dsp:nvSpPr>
      <dsp:spPr>
        <a:xfrm>
          <a:off x="1668535" y="2895430"/>
          <a:ext cx="4173157" cy="187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13" tIns="198613" rIns="198613" bIns="1986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Segoe UI" panose="020B0502040204020203" pitchFamily="34" charset="0"/>
              <a:cs typeface="Segoe UI" panose="020B0502040204020203" pitchFamily="34" charset="0"/>
            </a:rPr>
            <a:t>Named after Italian economist Vilfredo Pareto, who observed that 80% of Italy’s land was owned by 20% of the population.</a:t>
          </a:r>
        </a:p>
      </dsp:txBody>
      <dsp:txXfrm>
        <a:off x="1668535" y="2895430"/>
        <a:ext cx="4173157" cy="1876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70748-E606-4EE7-8D5E-0DEFFE7CDE22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4B3DA0-A6F7-479B-9586-B4B23C67C9C0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072D9B-E548-4061-A19F-BB1C76CED45C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Segoe UI" panose="020B0502040204020203" pitchFamily="34" charset="0"/>
              <a:cs typeface="Segoe UI" panose="020B0502040204020203" pitchFamily="34" charset="0"/>
            </a:rPr>
            <a:t>Active and Empathetic Listening: Use both to enhance communication and understanding.</a:t>
          </a:r>
        </a:p>
      </dsp:txBody>
      <dsp:txXfrm>
        <a:off x="1435590" y="531"/>
        <a:ext cx="9080009" cy="1242935"/>
      </dsp:txXfrm>
    </dsp:sp>
    <dsp:sp modelId="{620BB81E-C018-4A44-A76D-4BA494C1DA15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4226FD-EB12-445E-A5B5-36A30B5D557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7532E8-45FF-44C5-866F-D025009774E8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Segoe UI" panose="020B0502040204020203" pitchFamily="34" charset="0"/>
              <a:cs typeface="Segoe UI" panose="020B0502040204020203" pitchFamily="34" charset="0"/>
            </a:rPr>
            <a:t>Pareto Principle: Apply it to prioritize listening efforts and focus on key conversations.</a:t>
          </a:r>
        </a:p>
      </dsp:txBody>
      <dsp:txXfrm>
        <a:off x="1435590" y="1554201"/>
        <a:ext cx="9080009" cy="1242935"/>
      </dsp:txXfrm>
    </dsp:sp>
    <dsp:sp modelId="{3704D42A-7A42-4C85-863F-66E24C24429D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EDBEAE-D22D-465B-8243-4A9BD1BC72C7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02D769-E14C-48CD-A342-6C5EA58A8F13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Segoe UI" panose="020B0502040204020203" pitchFamily="34" charset="0"/>
              <a:cs typeface="Segoe UI" panose="020B0502040204020203" pitchFamily="34" charset="0"/>
            </a:rPr>
            <a:t>Overall Impact: Improved relationships, productivity, and personal growth.</a:t>
          </a: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C1B6A-282B-4585-9499-7015E0E40A05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FF77D-4087-461B-97CE-6A74BC9CA88B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Segoe UI" panose="020B0502040204020203" pitchFamily="34" charset="0"/>
              <a:cs typeface="Segoe UI" panose="020B0502040204020203" pitchFamily="34" charset="0"/>
            </a:rPr>
            <a:t>Questions?</a:t>
          </a:r>
        </a:p>
      </dsp:txBody>
      <dsp:txXfrm>
        <a:off x="696297" y="538547"/>
        <a:ext cx="4171627" cy="2590157"/>
      </dsp:txXfrm>
    </dsp:sp>
    <dsp:sp modelId="{25D277C1-9BF1-46E2-AB21-949C02B15DE1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691F7-6C5C-4E89-A285-4B86CE7926A4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Segoe UI" panose="020B0502040204020203" pitchFamily="34" charset="0"/>
              <a:cs typeface="Segoe UI" panose="020B0502040204020203" pitchFamily="34" charset="0"/>
            </a:rPr>
            <a:t>Practice these skills in additional areas of your life to support your conversations in the board spaces. </a:t>
          </a:r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8F109-6F4C-34B9-64B2-48C74D39C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AF5D3-91F0-FC83-A2D7-CB61904C3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23B3C-DEA6-441B-E026-71DB4D530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228C5-F223-BF3F-5C60-D4272E99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76358-4652-594F-4011-3C4E44EE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0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A1142-3F7E-7FAA-E879-5D1316A6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FAEF2-D080-149B-C084-CE4FFE61C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9CA31-E889-D059-0F57-B203748BC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8DD38-4203-996C-BB4C-1A525430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527D4-AB98-BB4E-1B71-CAAA6422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5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D13D86-50C8-24A8-C18D-B813F2E35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8914A-F758-0FFE-537E-79FA792A8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6C572-F6BF-D0A9-D535-21EAAC5B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155F5-1F9D-0C13-4EC2-4C97136D3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6EE0B-87E7-C9D5-0526-8DD67AAC9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8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C624-F610-CCB4-E8AD-B39AA347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C05D7-15AA-6A45-1C10-610D1305D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0B04F-F5F2-6211-1BEC-B31C15B5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6422-9DDB-F670-5D0A-42936599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1C8A3-46EC-C01D-9DCF-7ABDE33EE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B89D-AF46-CC81-44EA-294C0BEC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998C3-52F3-E7ED-0A41-D2CAAAA19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E9C23-285D-6E8F-4D5F-37BFA70DF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5D1DA-D7B9-5E2C-D3C6-3A0BFD6A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44949-92A4-A926-A815-E077F19AB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3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82949-58FC-AC87-AAC4-4901AAED8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B317-37F1-C8F4-9A28-C7BF99B04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A5C56-0112-7FBA-EC2F-30D379DE1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198BC-6FD6-5FEA-17B7-C8E3BE35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C2DCC-A706-9CF4-F379-31009055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EBBE4-E2CB-8E8B-5317-477B7CE6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2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B753A-5F9F-363A-C052-7BAD1F1F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402E7-0931-4388-B461-79B04D29C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E9A17-4146-219D-2263-9AA59669B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78D1C-42C8-3793-48EE-C380C5272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69EA0F-4CA3-746B-058F-39EAF52606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4F6A20-2EB2-78C3-2B1A-F888C525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2634F-3562-8114-5572-666961ED5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FBB3F7-DFC5-826A-6942-2B1AB8B4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B375A-A1B7-00AF-A8AC-BB2AED25F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7E4ED0-3486-FF4C-531C-0CC45D89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2C7FC6-4131-AF40-B0AB-9335D304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75319-BC4D-3DA5-25C0-345F73B8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2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35F58A-7D2F-6E9E-42E9-1ABC1053A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DCA1B-EE18-890B-FC39-BAF02DD6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14BAF-FCCF-A9FD-06D6-3572BF73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6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6867-12B4-8E45-30BC-11F840F7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4FD6E-4EE4-8970-1606-EF9AD649D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BE52C-8BA0-6BDA-5BD5-44B874516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1053B-3102-BCA8-0BBE-F959BD721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27DA8-B701-EBCA-C9CF-B8DFFE6C9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D40C3-526F-9D9A-8D0E-3CA3E413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E875-31BF-42E8-342E-A8464CFC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685D0-6AC1-6D36-F9D4-BA8C118EF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8E737-4EEC-7BB4-5028-1FF39B62A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6B87D-BC3A-9C28-C927-4E1A9073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F0628-3FE5-0872-1612-F43C113FC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E3701-4446-8A4A-B460-720C6C85A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6F7285-F8A3-1273-3FC7-CD44CF5C9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96D4C5-3F49-3ED5-CEA4-BF50D9216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C9481-23CC-536E-ABF4-D841513A2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364E1D-0B81-48DF-BE6D-63504EACFC49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117CD-3ED7-BB88-E56A-7394C99A7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847F7-B989-ED69-A741-DE524754D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13E46-A9AE-4E2D-A048-9EBE5C58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lfBo1vZ8g0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CF441B-4B07-179E-C2C8-918C1CAA4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272" y="1859078"/>
            <a:ext cx="4805996" cy="1297115"/>
          </a:xfrm>
        </p:spPr>
        <p:txBody>
          <a:bodyPr anchor="t">
            <a:noAutofit/>
          </a:bodyPr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Active Listening, Empathetic Listening &amp; 80/20 Pareto Principle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Ear">
            <a:extLst>
              <a:ext uri="{FF2B5EF4-FFF2-40B4-BE49-F238E27FC236}">
                <a16:creationId xmlns:a16="http://schemas.microsoft.com/office/drawing/2014/main" id="{84EBD159-FD8D-B390-1EA1-8ED181B83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500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lines in a dark room">
            <a:extLst>
              <a:ext uri="{FF2B5EF4-FFF2-40B4-BE49-F238E27FC236}">
                <a16:creationId xmlns:a16="http://schemas.microsoft.com/office/drawing/2014/main" id="{9348D74B-3DF2-D0A1-E5DD-4D9730E6499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A16FE-6304-B63F-5EA7-854D2AFE3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Integrating the Concepts</a:t>
            </a:r>
          </a:p>
        </p:txBody>
      </p:sp>
      <p:graphicFrame>
        <p:nvGraphicFramePr>
          <p:cNvPr id="5" name="Content Placeholder 2" descr="Image of box listing concepts ">
            <a:extLst>
              <a:ext uri="{FF2B5EF4-FFF2-40B4-BE49-F238E27FC236}">
                <a16:creationId xmlns:a16="http://schemas.microsoft.com/office/drawing/2014/main" id="{0A0DC8B8-DFE1-A1CE-7566-AFD675EC1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0459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698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DB7105-9244-A247-96A4-A156BC5B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Conclusion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 descr="Image of text boxes">
            <a:extLst>
              <a:ext uri="{FF2B5EF4-FFF2-40B4-BE49-F238E27FC236}">
                <a16:creationId xmlns:a16="http://schemas.microsoft.com/office/drawing/2014/main" id="{414571BE-08D4-E827-2462-6F93F5D74C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809951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47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4C23616-6045-ABFB-B325-A72B68FC5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3A4A9-B5D0-D3A9-52E9-78A8F6748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Effective communication involves clear and concise exchanges of information, ensuring the message is understood as intended.</a:t>
            </a:r>
          </a:p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communication tools in this presentation are vital to fostering a collaborative environment that supports student success</a:t>
            </a: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49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1AAE3A-B030-0D0D-8C6F-3A877476C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What is Active Listening?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5D66B-9538-B007-4A09-7ABFCC6B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Active listening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is the practice of fully concentrating, understanding, responding, and remembering what is being said.</a:t>
            </a:r>
          </a:p>
          <a:p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Key Techniques: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Be fully present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Use non-verbal cues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Reflect and paraphrase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Ask open-ended questions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Avoid interrupting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Withhold judgment</a:t>
            </a:r>
          </a:p>
        </p:txBody>
      </p:sp>
    </p:spTree>
    <p:extLst>
      <p:ext uri="{BB962C8B-B14F-4D97-AF65-F5344CB8AC3E}">
        <p14:creationId xmlns:p14="http://schemas.microsoft.com/office/powerpoint/2010/main" val="248675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734A-B210-575E-C1E0-4B752FE3E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Learning to Talk Less &amp; Listen More- My 80-20 Rule: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Mike </a:t>
            </a:r>
            <a:r>
              <a:rPr lang="en-US" sz="3600" dirty="0" err="1">
                <a:latin typeface="Segoe UI" panose="020B0502040204020203" pitchFamily="34" charset="0"/>
                <a:cs typeface="Segoe UI" panose="020B0502040204020203" pitchFamily="34" charset="0"/>
              </a:rPr>
              <a:t>Penninga</a:t>
            </a:r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Online Media 3" title="Learning to Talk Less &amp; Listen More - My 80 - 20 Rule">
            <a:hlinkClick r:id="" action="ppaction://media"/>
            <a:extLst>
              <a:ext uri="{FF2B5EF4-FFF2-40B4-BE49-F238E27FC236}">
                <a16:creationId xmlns:a16="http://schemas.microsoft.com/office/drawing/2014/main" id="{3AC42591-802F-6719-7382-EC303BF212E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</p:spPr>
      </p:pic>
    </p:spTree>
    <p:extLst>
      <p:ext uri="{BB962C8B-B14F-4D97-AF65-F5344CB8AC3E}">
        <p14:creationId xmlns:p14="http://schemas.microsoft.com/office/powerpoint/2010/main" val="86714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F75AD06-DFC4-4B3A-8490-330823D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587C93-0840-40DF-96D5-D1F2137E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C7159-B3A3-62EA-1607-B28255C29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01859"/>
            <a:ext cx="4130185" cy="405428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Benefits of Active Listening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E02D55A-F529-4B19-BAF9-F63240A7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3839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0367E3C-3947-493D-9458-5955DB20A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E8D9785-21DB-4CE6-B138-2999AD61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3AA5AD5-8F29-4165-8112-305DDDDDD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4EC0CF-F38F-4D7F-B48D-9A26E814D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79374-364F-1F4E-A42C-EC5B04EC4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Improves Relationships: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Builds trust and rapport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Enhances Understanding: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Ensures accurate comprehension of messages.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Increases Engagement: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Keeps conversations productive and meaningful.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Reduces Misunderstandings: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Minimizes conflicts and errors</a:t>
            </a:r>
            <a:endParaRPr lang="en-US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A3A52F-BCB3-444D-9372-EE018B135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535970" y="4114799"/>
            <a:ext cx="3655725" cy="2743201"/>
            <a:chOff x="-305" y="-1"/>
            <a:chExt cx="3832880" cy="287613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1E32C13-DED6-4967-85B8-68DD77103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8DDA515-BC6A-47FB-951E-E1E792875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97EEFA7-6787-4EC0-8284-6D3D27306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A9621AC-50AB-4B43-896D-78FE571A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969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B3B79-CE26-9611-D913-B806D6DB2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Empathetic Listening?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97348" y="5285"/>
            <a:ext cx="7294653" cy="6858000"/>
            <a:chOff x="4897348" y="-5799"/>
            <a:chExt cx="7294653" cy="6858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4180-9A64-1694-5EA5-9B58698B6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2812" y="1032987"/>
            <a:ext cx="4919108" cy="4792027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Empathetic listening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involves understanding the speaker’s feelings, thoughts and perspectives.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Techniques: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Show genuine concern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Validate emotions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reflective listening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patient and non-judgmental</a:t>
            </a:r>
          </a:p>
        </p:txBody>
      </p:sp>
    </p:spTree>
    <p:extLst>
      <p:ext uri="{BB962C8B-B14F-4D97-AF65-F5344CB8AC3E}">
        <p14:creationId xmlns:p14="http://schemas.microsoft.com/office/powerpoint/2010/main" val="322268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D5C9BBD-40B7-5ECF-C3C5-9430C1D0A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Benefits of Empathetic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6B15E-4827-F629-D9BF-78D214C06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Builds Emotional Connections: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Strengthens relationships by showing empathy.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Enhances Trust: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Creates a safe space for open communication.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Improves Conflict Resolution: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Helps in understanding underlying issues.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Promotes Healing: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Provides emotional support and validation</a:t>
            </a:r>
            <a:endParaRPr lang="en-US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82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7E003E-EE76-4207-A774-A645C37F1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76100-C5DD-D658-F93C-B6F63C48E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962400" cy="5431376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What is the Pareto Principle or the 80/20 rule?</a:t>
            </a:r>
          </a:p>
        </p:txBody>
      </p:sp>
      <p:graphicFrame>
        <p:nvGraphicFramePr>
          <p:cNvPr id="5" name="Content Placeholder 2" descr="The Pareto Principle, also known as the 80/20 rule, states that 80% of effects come from 20% causes.">
            <a:extLst>
              <a:ext uri="{FF2B5EF4-FFF2-40B4-BE49-F238E27FC236}">
                <a16:creationId xmlns:a16="http://schemas.microsoft.com/office/drawing/2014/main" id="{E452E03A-73ED-111E-A719-039452CC9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426355"/>
              </p:ext>
            </p:extLst>
          </p:nvPr>
        </p:nvGraphicFramePr>
        <p:xfrm>
          <a:off x="5511704" y="713313"/>
          <a:ext cx="5842095" cy="5431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265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1E6BC2-B5C8-935E-98D1-C11713CE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Applications of the Pareto Principle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97348" y="5285"/>
            <a:ext cx="7294653" cy="6858000"/>
            <a:chOff x="4897348" y="-5799"/>
            <a:chExt cx="7294653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DC8FE-39D5-9C67-23BD-45287E1EE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4716" y="1032987"/>
            <a:ext cx="4917204" cy="4792027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Communication: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Listen 80% of the meeting and contribute 20%.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Student and Family plan: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 a plan that will support in the family receiving 80% success outcomes with 20% of the effort.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80%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problems are caused by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20% 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the situations.</a:t>
            </a:r>
          </a:p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Prioritize</a:t>
            </a:r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activities that bring the most value.</a:t>
            </a:r>
          </a:p>
        </p:txBody>
      </p:sp>
    </p:spTree>
    <p:extLst>
      <p:ext uri="{BB962C8B-B14F-4D97-AF65-F5344CB8AC3E}">
        <p14:creationId xmlns:p14="http://schemas.microsoft.com/office/powerpoint/2010/main" val="3069537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2c4224-de1c-4a2c-b66b-587e5e8149bd" xsi:nil="true"/>
    <lcf76f155ced4ddcb4097134ff3c332f xmlns="5688438d-f8f0-4fd1-827e-90554813cb2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EA2E7942EFA46913577103858EA00" ma:contentTypeVersion="18" ma:contentTypeDescription="Create a new document." ma:contentTypeScope="" ma:versionID="b251c181ff035fd36121453054fd2319">
  <xsd:schema xmlns:xsd="http://www.w3.org/2001/XMLSchema" xmlns:xs="http://www.w3.org/2001/XMLSchema" xmlns:p="http://schemas.microsoft.com/office/2006/metadata/properties" xmlns:ns2="5688438d-f8f0-4fd1-827e-90554813cb2b" xmlns:ns3="502c4224-de1c-4a2c-b66b-587e5e8149bd" targetNamespace="http://schemas.microsoft.com/office/2006/metadata/properties" ma:root="true" ma:fieldsID="d57148ab2285397dab1122b07d7ab516" ns2:_="" ns3:_="">
    <xsd:import namespace="5688438d-f8f0-4fd1-827e-90554813cb2b"/>
    <xsd:import namespace="502c4224-de1c-4a2c-b66b-587e5e8149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88438d-f8f0-4fd1-827e-90554813c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1e96cc0-46bd-46ca-9217-af340b20b2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c4224-de1c-4a2c-b66b-587e5e8149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b7e577-97b8-4aa5-9ea0-9a5657f749ca}" ma:internalName="TaxCatchAll" ma:showField="CatchAllData" ma:web="502c4224-de1c-4a2c-b66b-587e5e8149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5FC20D-2ECF-428C-9210-BE53E3CA4B63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5688438d-f8f0-4fd1-827e-90554813cb2b"/>
    <ds:schemaRef ds:uri="http://www.w3.org/XML/1998/namespace"/>
    <ds:schemaRef ds:uri="http://schemas.openxmlformats.org/package/2006/metadata/core-properties"/>
    <ds:schemaRef ds:uri="502c4224-de1c-4a2c-b66b-587e5e8149bd"/>
  </ds:schemaRefs>
</ds:datastoreItem>
</file>

<file path=customXml/itemProps2.xml><?xml version="1.0" encoding="utf-8"?>
<ds:datastoreItem xmlns:ds="http://schemas.openxmlformats.org/officeDocument/2006/customXml" ds:itemID="{B17FAF33-9ED3-46B1-B626-4DAFE0DE61E5}">
  <ds:schemaRefs>
    <ds:schemaRef ds:uri="502c4224-de1c-4a2c-b66b-587e5e8149bd"/>
    <ds:schemaRef ds:uri="5688438d-f8f0-4fd1-827e-90554813cb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4F9DBE-A439-480F-BEDB-46B7F3558A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401</Words>
  <Application>Microsoft Office PowerPoint</Application>
  <PresentationFormat>Widescreen</PresentationFormat>
  <Paragraphs>46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Segoe UI</vt:lpstr>
      <vt:lpstr>Office Theme</vt:lpstr>
      <vt:lpstr>Active Listening, Empathetic Listening &amp; 80/20 Pareto Principle</vt:lpstr>
      <vt:lpstr>Introduction</vt:lpstr>
      <vt:lpstr>What is Active Listening?</vt:lpstr>
      <vt:lpstr>Learning to Talk Less &amp; Listen More- My 80-20 Rule: Mike Penninga</vt:lpstr>
      <vt:lpstr>Benefits of Active Listening</vt:lpstr>
      <vt:lpstr>What is Empathetic Listening?</vt:lpstr>
      <vt:lpstr>Benefits of Empathetic Listening</vt:lpstr>
      <vt:lpstr>What is the Pareto Principle or the 80/20 rule?</vt:lpstr>
      <vt:lpstr>Applications of the Pareto Principle</vt:lpstr>
      <vt:lpstr>Integrating the Concepts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Listening &amp; Pareto Principle Template</dc:title>
  <dc:creator>Vicki Wood</dc:creator>
  <cp:lastModifiedBy>Jenna Millett</cp:lastModifiedBy>
  <cp:revision>8</cp:revision>
  <dcterms:created xsi:type="dcterms:W3CDTF">2024-09-06T16:36:06Z</dcterms:created>
  <dcterms:modified xsi:type="dcterms:W3CDTF">2025-05-31T17:31:47Z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45f431-4c8c-42c6-a5a5-ba6d3bdea585_Enabled">
    <vt:lpwstr>true</vt:lpwstr>
  </property>
  <property fmtid="{D5CDD505-2E9C-101B-9397-08002B2CF9AE}" pid="3" name="MSIP_Label_9145f431-4c8c-42c6-a5a5-ba6d3bdea585_SetDate">
    <vt:lpwstr>2024-09-06T16:36:11Z</vt:lpwstr>
  </property>
  <property fmtid="{D5CDD505-2E9C-101B-9397-08002B2CF9AE}" pid="4" name="MSIP_Label_9145f431-4c8c-42c6-a5a5-ba6d3bdea585_Method">
    <vt:lpwstr>Standard</vt:lpwstr>
  </property>
  <property fmtid="{D5CDD505-2E9C-101B-9397-08002B2CF9AE}" pid="5" name="MSIP_Label_9145f431-4c8c-42c6-a5a5-ba6d3bdea585_Name">
    <vt:lpwstr>defa4170-0d19-0005-0004-bc88714345d2</vt:lpwstr>
  </property>
  <property fmtid="{D5CDD505-2E9C-101B-9397-08002B2CF9AE}" pid="6" name="MSIP_Label_9145f431-4c8c-42c6-a5a5-ba6d3bdea585_SiteId">
    <vt:lpwstr>b2fe5ccf-10a5-46fe-ae45-a0267412af7a</vt:lpwstr>
  </property>
  <property fmtid="{D5CDD505-2E9C-101B-9397-08002B2CF9AE}" pid="7" name="MSIP_Label_9145f431-4c8c-42c6-a5a5-ba6d3bdea585_ActionId">
    <vt:lpwstr>2933ae64-599f-40b1-b36d-b272fb4a5cb5</vt:lpwstr>
  </property>
  <property fmtid="{D5CDD505-2E9C-101B-9397-08002B2CF9AE}" pid="8" name="MSIP_Label_9145f431-4c8c-42c6-a5a5-ba6d3bdea585_ContentBits">
    <vt:lpwstr>0</vt:lpwstr>
  </property>
  <property fmtid="{D5CDD505-2E9C-101B-9397-08002B2CF9AE}" pid="9" name="ContentTypeId">
    <vt:lpwstr>0x0101004B5EA2E7942EFA46913577103858EA00</vt:lpwstr>
  </property>
  <property fmtid="{D5CDD505-2E9C-101B-9397-08002B2CF9AE}" pid="10" name="MediaServiceImageTags">
    <vt:lpwstr/>
  </property>
</Properties>
</file>