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4"/>
    <p:sldMasterId id="2147483759" r:id="rId5"/>
  </p:sldMasterIdLst>
  <p:notesMasterIdLst>
    <p:notesMasterId r:id="rId35"/>
  </p:notesMasterIdLst>
  <p:handoutMasterIdLst>
    <p:handoutMasterId r:id="rId36"/>
  </p:handoutMasterIdLst>
  <p:sldIdLst>
    <p:sldId id="2076136717" r:id="rId6"/>
    <p:sldId id="2076136718" r:id="rId7"/>
    <p:sldId id="2076136719" r:id="rId8"/>
    <p:sldId id="2076136720" r:id="rId9"/>
    <p:sldId id="2076136721" r:id="rId10"/>
    <p:sldId id="265" r:id="rId11"/>
    <p:sldId id="2076136723" r:id="rId12"/>
    <p:sldId id="2076136724" r:id="rId13"/>
    <p:sldId id="2076136725" r:id="rId14"/>
    <p:sldId id="2076136726" r:id="rId15"/>
    <p:sldId id="2076136727" r:id="rId16"/>
    <p:sldId id="2076136728" r:id="rId17"/>
    <p:sldId id="2076136747" r:id="rId18"/>
    <p:sldId id="2076136730" r:id="rId19"/>
    <p:sldId id="2076136731" r:id="rId20"/>
    <p:sldId id="2076136732" r:id="rId21"/>
    <p:sldId id="2076136733" r:id="rId22"/>
    <p:sldId id="2076136734" r:id="rId23"/>
    <p:sldId id="2076136735" r:id="rId24"/>
    <p:sldId id="2076136736" r:id="rId25"/>
    <p:sldId id="2076136737" r:id="rId26"/>
    <p:sldId id="2076136738" r:id="rId27"/>
    <p:sldId id="2076136739" r:id="rId28"/>
    <p:sldId id="2076136740" r:id="rId29"/>
    <p:sldId id="2076136741" r:id="rId30"/>
    <p:sldId id="2076136742" r:id="rId31"/>
    <p:sldId id="2076136743" r:id="rId32"/>
    <p:sldId id="2076136744" r:id="rId33"/>
    <p:sldId id="207613674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3D"/>
    <a:srgbClr val="424340"/>
    <a:srgbClr val="FBC639"/>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D2030-3A39-4BE8-8F93-245A97880BC6}" v="70" dt="2025-05-30T18:08:57.852"/>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Washington State</a:t>
            </a:r>
            <a:r>
              <a:rPr lang="en-US" baseline="0"/>
              <a:t> </a:t>
            </a:r>
            <a:r>
              <a:rPr lang="en-US"/>
              <a:t>2023-24</a:t>
            </a:r>
            <a:r>
              <a:rPr lang="en-US" baseline="0"/>
              <a:t> School Year</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074220051480583E-2"/>
          <c:y val="0.1299755074854789"/>
          <c:w val="0.92856433377462355"/>
          <c:h val="0.40240198714615411"/>
        </c:manualLayout>
      </c:layout>
      <c:barChart>
        <c:barDir val="col"/>
        <c:grouping val="clustered"/>
        <c:varyColors val="0"/>
        <c:ser>
          <c:idx val="0"/>
          <c:order val="0"/>
          <c:tx>
            <c:strRef>
              <c:f>Sheet1!$B$1</c:f>
              <c:strCache>
                <c:ptCount val="1"/>
                <c:pt idx="0">
                  <c:v>Percent of Students Chronically Absent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All Students</c:v>
                </c:pt>
                <c:pt idx="1">
                  <c:v>Homeless</c:v>
                </c:pt>
                <c:pt idx="2">
                  <c:v>Native Hawaiian/Other Pacific Islander</c:v>
                </c:pt>
                <c:pt idx="3">
                  <c:v>American Indian/Alaskan Native</c:v>
                </c:pt>
                <c:pt idx="4">
                  <c:v>Foster Care</c:v>
                </c:pt>
                <c:pt idx="5">
                  <c:v>Mobile</c:v>
                </c:pt>
                <c:pt idx="6">
                  <c:v>Gender X</c:v>
                </c:pt>
                <c:pt idx="7">
                  <c:v>Low Income</c:v>
                </c:pt>
                <c:pt idx="8">
                  <c:v>Students with Disabilities</c:v>
                </c:pt>
                <c:pt idx="9">
                  <c:v>Migrant</c:v>
                </c:pt>
                <c:pt idx="10">
                  <c:v>Hispanic/Latino of any race(s)</c:v>
                </c:pt>
                <c:pt idx="11">
                  <c:v>English Language Learners</c:v>
                </c:pt>
                <c:pt idx="12">
                  <c:v>Section 504</c:v>
                </c:pt>
                <c:pt idx="13">
                  <c:v>Black/African American</c:v>
                </c:pt>
                <c:pt idx="14">
                  <c:v>Two or More Races</c:v>
                </c:pt>
                <c:pt idx="15">
                  <c:v>Female</c:v>
                </c:pt>
                <c:pt idx="16">
                  <c:v>Male</c:v>
                </c:pt>
                <c:pt idx="17">
                  <c:v>White</c:v>
                </c:pt>
                <c:pt idx="18">
                  <c:v>Military Parent</c:v>
                </c:pt>
                <c:pt idx="19">
                  <c:v>Asian</c:v>
                </c:pt>
                <c:pt idx="20">
                  <c:v>Highly Capable</c:v>
                </c:pt>
              </c:strCache>
            </c:strRef>
          </c:cat>
          <c:val>
            <c:numRef>
              <c:f>Sheet1!$B$2:$B$22</c:f>
              <c:numCache>
                <c:formatCode>0.0%</c:formatCode>
                <c:ptCount val="21"/>
                <c:pt idx="0">
                  <c:v>0.27300000000000002</c:v>
                </c:pt>
                <c:pt idx="1">
                  <c:v>0.51500000000000001</c:v>
                </c:pt>
                <c:pt idx="2">
                  <c:v>0.49399999999999999</c:v>
                </c:pt>
                <c:pt idx="3">
                  <c:v>0.45500000000000002</c:v>
                </c:pt>
                <c:pt idx="4">
                  <c:v>0.41399999999999998</c:v>
                </c:pt>
                <c:pt idx="5">
                  <c:v>0.39900000000000002</c:v>
                </c:pt>
                <c:pt idx="6">
                  <c:v>0.38200000000000001</c:v>
                </c:pt>
                <c:pt idx="7">
                  <c:v>0.35599999999999998</c:v>
                </c:pt>
                <c:pt idx="8">
                  <c:v>0.34699999999999998</c:v>
                </c:pt>
                <c:pt idx="9">
                  <c:v>0.34399999999999997</c:v>
                </c:pt>
                <c:pt idx="10">
                  <c:v>0.33600000000000002</c:v>
                </c:pt>
                <c:pt idx="11">
                  <c:v>0.32600000000000001</c:v>
                </c:pt>
                <c:pt idx="12">
                  <c:v>0.32100000000000001</c:v>
                </c:pt>
                <c:pt idx="13">
                  <c:v>0.29599999999999999</c:v>
                </c:pt>
                <c:pt idx="14">
                  <c:v>0.28499999999999998</c:v>
                </c:pt>
                <c:pt idx="15">
                  <c:v>0.27800000000000002</c:v>
                </c:pt>
                <c:pt idx="16">
                  <c:v>0.26800000000000002</c:v>
                </c:pt>
                <c:pt idx="17">
                  <c:v>0.24399999999999999</c:v>
                </c:pt>
                <c:pt idx="18">
                  <c:v>0.20899999999999999</c:v>
                </c:pt>
                <c:pt idx="19">
                  <c:v>0.16400000000000001</c:v>
                </c:pt>
                <c:pt idx="20">
                  <c:v>0.14699999999999999</c:v>
                </c:pt>
              </c:numCache>
            </c:numRef>
          </c:val>
          <c:extLst>
            <c:ext xmlns:c16="http://schemas.microsoft.com/office/drawing/2014/chart" uri="{C3380CC4-5D6E-409C-BE32-E72D297353CC}">
              <c16:uniqueId val="{00000000-9AAD-472A-BD60-E0AFC8C52B87}"/>
            </c:ext>
          </c:extLst>
        </c:ser>
        <c:dLbls>
          <c:dLblPos val="outEnd"/>
          <c:showLegendKey val="0"/>
          <c:showVal val="1"/>
          <c:showCatName val="0"/>
          <c:showSerName val="0"/>
          <c:showPercent val="0"/>
          <c:showBubbleSize val="0"/>
        </c:dLbls>
        <c:gapWidth val="219"/>
        <c:overlap val="-27"/>
        <c:axId val="1029963040"/>
        <c:axId val="1029962560"/>
      </c:barChart>
      <c:catAx>
        <c:axId val="102996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9962560"/>
        <c:crosses val="autoZero"/>
        <c:auto val="1"/>
        <c:lblAlgn val="ctr"/>
        <c:lblOffset val="100"/>
        <c:noMultiLvlLbl val="0"/>
      </c:catAx>
      <c:valAx>
        <c:axId val="10299625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9963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0F551-AE45-47FA-93CE-322FD40042C3}"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2EB692A7-5B58-42FD-BFD2-BD92156C5D81}">
      <dgm:prSet/>
      <dgm:spPr/>
      <dgm:t>
        <a:bodyPr/>
        <a:lstStyle/>
        <a:p>
          <a:r>
            <a:rPr lang="en-US"/>
            <a:t>Ages 8 – 18</a:t>
          </a:r>
        </a:p>
      </dgm:t>
    </dgm:pt>
    <dgm:pt modelId="{2F69EDB6-0D21-41B4-B043-DAB4AF3EC633}" type="parTrans" cxnId="{81C4168E-6387-4D2D-9819-609E66FCB397}">
      <dgm:prSet/>
      <dgm:spPr/>
      <dgm:t>
        <a:bodyPr/>
        <a:lstStyle/>
        <a:p>
          <a:endParaRPr lang="en-US"/>
        </a:p>
      </dgm:t>
    </dgm:pt>
    <dgm:pt modelId="{3403DDFF-D537-45F9-BB99-90FBB9C392B5}" type="sibTrans" cxnId="{81C4168E-6387-4D2D-9819-609E66FCB397}">
      <dgm:prSet/>
      <dgm:spPr/>
      <dgm:t>
        <a:bodyPr/>
        <a:lstStyle/>
        <a:p>
          <a:endParaRPr lang="en-US"/>
        </a:p>
      </dgm:t>
    </dgm:pt>
    <dgm:pt modelId="{6EE5F109-F645-45E2-8464-655F5A7D7545}">
      <dgm:prSet/>
      <dgm:spPr/>
      <dgm:t>
        <a:bodyPr/>
        <a:lstStyle/>
        <a:p>
          <a:r>
            <a:rPr lang="en-US"/>
            <a:t>Public, private or home-based instruction (homeschool)</a:t>
          </a:r>
        </a:p>
      </dgm:t>
    </dgm:pt>
    <dgm:pt modelId="{3786CC95-7C3A-4325-86E8-A490828D5530}" type="parTrans" cxnId="{F93A4EAF-8AAB-44D4-AEA7-A6B0ED64E714}">
      <dgm:prSet/>
      <dgm:spPr/>
      <dgm:t>
        <a:bodyPr/>
        <a:lstStyle/>
        <a:p>
          <a:endParaRPr lang="en-US"/>
        </a:p>
      </dgm:t>
    </dgm:pt>
    <dgm:pt modelId="{5AE1CFB1-7613-4B58-A2B0-C5A5D0AEAB06}" type="sibTrans" cxnId="{F93A4EAF-8AAB-44D4-AEA7-A6B0ED64E714}">
      <dgm:prSet/>
      <dgm:spPr/>
      <dgm:t>
        <a:bodyPr/>
        <a:lstStyle/>
        <a:p>
          <a:endParaRPr lang="en-US"/>
        </a:p>
      </dgm:t>
    </dgm:pt>
    <dgm:pt modelId="{BFF0D4A7-A020-4CF3-8135-8F667BDBF9C9}">
      <dgm:prSet/>
      <dgm:spPr/>
      <dgm:t>
        <a:bodyPr/>
        <a:lstStyle/>
        <a:p>
          <a:r>
            <a:rPr lang="en-US"/>
            <a:t>With some exceptions</a:t>
          </a:r>
        </a:p>
      </dgm:t>
    </dgm:pt>
    <dgm:pt modelId="{7F1DACF6-A11F-49E4-B6CA-A9BA4CE63FEF}" type="parTrans" cxnId="{DE171B96-20F9-4348-9785-4B7500237003}">
      <dgm:prSet/>
      <dgm:spPr/>
      <dgm:t>
        <a:bodyPr/>
        <a:lstStyle/>
        <a:p>
          <a:endParaRPr lang="en-US"/>
        </a:p>
      </dgm:t>
    </dgm:pt>
    <dgm:pt modelId="{45BE57BC-9F05-4338-A072-2C908FF8EEBC}" type="sibTrans" cxnId="{DE171B96-20F9-4348-9785-4B7500237003}">
      <dgm:prSet/>
      <dgm:spPr/>
      <dgm:t>
        <a:bodyPr/>
        <a:lstStyle/>
        <a:p>
          <a:endParaRPr lang="en-US"/>
        </a:p>
      </dgm:t>
    </dgm:pt>
    <dgm:pt modelId="{C6B3D009-D43C-45A2-A5D0-6BFA3DCB6EB2}" type="pres">
      <dgm:prSet presAssocID="{9840F551-AE45-47FA-93CE-322FD40042C3}" presName="hierChild1" presStyleCnt="0">
        <dgm:presLayoutVars>
          <dgm:chPref val="1"/>
          <dgm:dir/>
          <dgm:animOne val="branch"/>
          <dgm:animLvl val="lvl"/>
          <dgm:resizeHandles/>
        </dgm:presLayoutVars>
      </dgm:prSet>
      <dgm:spPr/>
    </dgm:pt>
    <dgm:pt modelId="{06819454-6E05-4ED7-802C-703B98D08854}" type="pres">
      <dgm:prSet presAssocID="{2EB692A7-5B58-42FD-BFD2-BD92156C5D81}" presName="hierRoot1" presStyleCnt="0"/>
      <dgm:spPr/>
    </dgm:pt>
    <dgm:pt modelId="{A940909E-2C11-43B3-8B11-C2513F570DD0}" type="pres">
      <dgm:prSet presAssocID="{2EB692A7-5B58-42FD-BFD2-BD92156C5D81}" presName="composite" presStyleCnt="0"/>
      <dgm:spPr/>
    </dgm:pt>
    <dgm:pt modelId="{E7BCA13E-12AA-4ABD-A066-CAF7FB56F7FF}" type="pres">
      <dgm:prSet presAssocID="{2EB692A7-5B58-42FD-BFD2-BD92156C5D81}" presName="background" presStyleLbl="node0" presStyleIdx="0" presStyleCnt="3"/>
      <dgm:spPr/>
    </dgm:pt>
    <dgm:pt modelId="{B9084D94-D1A2-46B1-8B3E-C373D3AE27D2}" type="pres">
      <dgm:prSet presAssocID="{2EB692A7-5B58-42FD-BFD2-BD92156C5D81}" presName="text" presStyleLbl="fgAcc0" presStyleIdx="0" presStyleCnt="3">
        <dgm:presLayoutVars>
          <dgm:chPref val="3"/>
        </dgm:presLayoutVars>
      </dgm:prSet>
      <dgm:spPr/>
    </dgm:pt>
    <dgm:pt modelId="{6C08FA8A-0497-4E39-A053-AC04A3E1C674}" type="pres">
      <dgm:prSet presAssocID="{2EB692A7-5B58-42FD-BFD2-BD92156C5D81}" presName="hierChild2" presStyleCnt="0"/>
      <dgm:spPr/>
    </dgm:pt>
    <dgm:pt modelId="{3F3D2329-9183-493A-A1B1-456FF81A695A}" type="pres">
      <dgm:prSet presAssocID="{6EE5F109-F645-45E2-8464-655F5A7D7545}" presName="hierRoot1" presStyleCnt="0"/>
      <dgm:spPr/>
    </dgm:pt>
    <dgm:pt modelId="{F73ABA48-B81C-4F91-ACDA-26791A3F98A4}" type="pres">
      <dgm:prSet presAssocID="{6EE5F109-F645-45E2-8464-655F5A7D7545}" presName="composite" presStyleCnt="0"/>
      <dgm:spPr/>
    </dgm:pt>
    <dgm:pt modelId="{F7C55A0E-D6D3-4F07-BFA3-D279CA9DA038}" type="pres">
      <dgm:prSet presAssocID="{6EE5F109-F645-45E2-8464-655F5A7D7545}" presName="background" presStyleLbl="node0" presStyleIdx="1" presStyleCnt="3"/>
      <dgm:spPr/>
    </dgm:pt>
    <dgm:pt modelId="{0DEA16CE-D1BB-40EF-A819-AB1F90CCAFE7}" type="pres">
      <dgm:prSet presAssocID="{6EE5F109-F645-45E2-8464-655F5A7D7545}" presName="text" presStyleLbl="fgAcc0" presStyleIdx="1" presStyleCnt="3">
        <dgm:presLayoutVars>
          <dgm:chPref val="3"/>
        </dgm:presLayoutVars>
      </dgm:prSet>
      <dgm:spPr/>
    </dgm:pt>
    <dgm:pt modelId="{03A7D817-42A9-48B4-B342-40E48174448E}" type="pres">
      <dgm:prSet presAssocID="{6EE5F109-F645-45E2-8464-655F5A7D7545}" presName="hierChild2" presStyleCnt="0"/>
      <dgm:spPr/>
    </dgm:pt>
    <dgm:pt modelId="{3CA186E1-8FE1-4A26-91EE-C02AF0302C1C}" type="pres">
      <dgm:prSet presAssocID="{BFF0D4A7-A020-4CF3-8135-8F667BDBF9C9}" presName="hierRoot1" presStyleCnt="0"/>
      <dgm:spPr/>
    </dgm:pt>
    <dgm:pt modelId="{CD1886DB-0850-49D5-A241-D1E6A75B15EE}" type="pres">
      <dgm:prSet presAssocID="{BFF0D4A7-A020-4CF3-8135-8F667BDBF9C9}" presName="composite" presStyleCnt="0"/>
      <dgm:spPr/>
    </dgm:pt>
    <dgm:pt modelId="{E3C7B1E6-CD8B-4F6D-858F-4693C8BA47D3}" type="pres">
      <dgm:prSet presAssocID="{BFF0D4A7-A020-4CF3-8135-8F667BDBF9C9}" presName="background" presStyleLbl="node0" presStyleIdx="2" presStyleCnt="3"/>
      <dgm:spPr/>
    </dgm:pt>
    <dgm:pt modelId="{9B42A846-4C57-4E54-B7F6-C24862557CF0}" type="pres">
      <dgm:prSet presAssocID="{BFF0D4A7-A020-4CF3-8135-8F667BDBF9C9}" presName="text" presStyleLbl="fgAcc0" presStyleIdx="2" presStyleCnt="3">
        <dgm:presLayoutVars>
          <dgm:chPref val="3"/>
        </dgm:presLayoutVars>
      </dgm:prSet>
      <dgm:spPr/>
    </dgm:pt>
    <dgm:pt modelId="{88D976DE-1B83-4FCC-B54E-142C19B0CC6E}" type="pres">
      <dgm:prSet presAssocID="{BFF0D4A7-A020-4CF3-8135-8F667BDBF9C9}" presName="hierChild2" presStyleCnt="0"/>
      <dgm:spPr/>
    </dgm:pt>
  </dgm:ptLst>
  <dgm:cxnLst>
    <dgm:cxn modelId="{2A3B0219-5397-4090-9B22-9D5F33B51A4C}" type="presOf" srcId="{2EB692A7-5B58-42FD-BFD2-BD92156C5D81}" destId="{B9084D94-D1A2-46B1-8B3E-C373D3AE27D2}" srcOrd="0" destOrd="0" presId="urn:microsoft.com/office/officeart/2005/8/layout/hierarchy1"/>
    <dgm:cxn modelId="{3186F36D-EE45-436B-B63D-29CBB9FDEE58}" type="presOf" srcId="{BFF0D4A7-A020-4CF3-8135-8F667BDBF9C9}" destId="{9B42A846-4C57-4E54-B7F6-C24862557CF0}" srcOrd="0" destOrd="0" presId="urn:microsoft.com/office/officeart/2005/8/layout/hierarchy1"/>
    <dgm:cxn modelId="{946DC26F-6D08-47F0-90F9-5CCA7158CA3F}" type="presOf" srcId="{6EE5F109-F645-45E2-8464-655F5A7D7545}" destId="{0DEA16CE-D1BB-40EF-A819-AB1F90CCAFE7}" srcOrd="0" destOrd="0" presId="urn:microsoft.com/office/officeart/2005/8/layout/hierarchy1"/>
    <dgm:cxn modelId="{81C4168E-6387-4D2D-9819-609E66FCB397}" srcId="{9840F551-AE45-47FA-93CE-322FD40042C3}" destId="{2EB692A7-5B58-42FD-BFD2-BD92156C5D81}" srcOrd="0" destOrd="0" parTransId="{2F69EDB6-0D21-41B4-B043-DAB4AF3EC633}" sibTransId="{3403DDFF-D537-45F9-BB99-90FBB9C392B5}"/>
    <dgm:cxn modelId="{DE171B96-20F9-4348-9785-4B7500237003}" srcId="{9840F551-AE45-47FA-93CE-322FD40042C3}" destId="{BFF0D4A7-A020-4CF3-8135-8F667BDBF9C9}" srcOrd="2" destOrd="0" parTransId="{7F1DACF6-A11F-49E4-B6CA-A9BA4CE63FEF}" sibTransId="{45BE57BC-9F05-4338-A072-2C908FF8EEBC}"/>
    <dgm:cxn modelId="{F93A4EAF-8AAB-44D4-AEA7-A6B0ED64E714}" srcId="{9840F551-AE45-47FA-93CE-322FD40042C3}" destId="{6EE5F109-F645-45E2-8464-655F5A7D7545}" srcOrd="1" destOrd="0" parTransId="{3786CC95-7C3A-4325-86E8-A490828D5530}" sibTransId="{5AE1CFB1-7613-4B58-A2B0-C5A5D0AEAB06}"/>
    <dgm:cxn modelId="{477D03BB-73C9-41AE-AD96-4B13A9BD5F98}" type="presOf" srcId="{9840F551-AE45-47FA-93CE-322FD40042C3}" destId="{C6B3D009-D43C-45A2-A5D0-6BFA3DCB6EB2}" srcOrd="0" destOrd="0" presId="urn:microsoft.com/office/officeart/2005/8/layout/hierarchy1"/>
    <dgm:cxn modelId="{B157595C-57B5-49B2-BAED-A0EF8311D2D7}" type="presParOf" srcId="{C6B3D009-D43C-45A2-A5D0-6BFA3DCB6EB2}" destId="{06819454-6E05-4ED7-802C-703B98D08854}" srcOrd="0" destOrd="0" presId="urn:microsoft.com/office/officeart/2005/8/layout/hierarchy1"/>
    <dgm:cxn modelId="{20F4FABF-EF7A-47C5-88B7-19300EB2E17D}" type="presParOf" srcId="{06819454-6E05-4ED7-802C-703B98D08854}" destId="{A940909E-2C11-43B3-8B11-C2513F570DD0}" srcOrd="0" destOrd="0" presId="urn:microsoft.com/office/officeart/2005/8/layout/hierarchy1"/>
    <dgm:cxn modelId="{56047E5A-07B4-49DA-B1F9-B848AA7703F5}" type="presParOf" srcId="{A940909E-2C11-43B3-8B11-C2513F570DD0}" destId="{E7BCA13E-12AA-4ABD-A066-CAF7FB56F7FF}" srcOrd="0" destOrd="0" presId="urn:microsoft.com/office/officeart/2005/8/layout/hierarchy1"/>
    <dgm:cxn modelId="{6D773502-D423-49A3-8943-A3B25329B7F8}" type="presParOf" srcId="{A940909E-2C11-43B3-8B11-C2513F570DD0}" destId="{B9084D94-D1A2-46B1-8B3E-C373D3AE27D2}" srcOrd="1" destOrd="0" presId="urn:microsoft.com/office/officeart/2005/8/layout/hierarchy1"/>
    <dgm:cxn modelId="{7449659A-1406-4F1C-A223-B8340362B44D}" type="presParOf" srcId="{06819454-6E05-4ED7-802C-703B98D08854}" destId="{6C08FA8A-0497-4E39-A053-AC04A3E1C674}" srcOrd="1" destOrd="0" presId="urn:microsoft.com/office/officeart/2005/8/layout/hierarchy1"/>
    <dgm:cxn modelId="{745A45AA-2735-41FF-85E7-47F89C4330C3}" type="presParOf" srcId="{C6B3D009-D43C-45A2-A5D0-6BFA3DCB6EB2}" destId="{3F3D2329-9183-493A-A1B1-456FF81A695A}" srcOrd="1" destOrd="0" presId="urn:microsoft.com/office/officeart/2005/8/layout/hierarchy1"/>
    <dgm:cxn modelId="{746B9519-2DC6-4D3A-9975-7BC0AF34385A}" type="presParOf" srcId="{3F3D2329-9183-493A-A1B1-456FF81A695A}" destId="{F73ABA48-B81C-4F91-ACDA-26791A3F98A4}" srcOrd="0" destOrd="0" presId="urn:microsoft.com/office/officeart/2005/8/layout/hierarchy1"/>
    <dgm:cxn modelId="{CB7FD95B-CDAE-47C5-B550-F5A03D90E55D}" type="presParOf" srcId="{F73ABA48-B81C-4F91-ACDA-26791A3F98A4}" destId="{F7C55A0E-D6D3-4F07-BFA3-D279CA9DA038}" srcOrd="0" destOrd="0" presId="urn:microsoft.com/office/officeart/2005/8/layout/hierarchy1"/>
    <dgm:cxn modelId="{566C6F01-A2C1-486C-BAC6-29729FB79856}" type="presParOf" srcId="{F73ABA48-B81C-4F91-ACDA-26791A3F98A4}" destId="{0DEA16CE-D1BB-40EF-A819-AB1F90CCAFE7}" srcOrd="1" destOrd="0" presId="urn:microsoft.com/office/officeart/2005/8/layout/hierarchy1"/>
    <dgm:cxn modelId="{C22F9450-5077-4563-9C0C-A7C3F805811A}" type="presParOf" srcId="{3F3D2329-9183-493A-A1B1-456FF81A695A}" destId="{03A7D817-42A9-48B4-B342-40E48174448E}" srcOrd="1" destOrd="0" presId="urn:microsoft.com/office/officeart/2005/8/layout/hierarchy1"/>
    <dgm:cxn modelId="{ED286238-9157-4064-8387-79F42AFB2163}" type="presParOf" srcId="{C6B3D009-D43C-45A2-A5D0-6BFA3DCB6EB2}" destId="{3CA186E1-8FE1-4A26-91EE-C02AF0302C1C}" srcOrd="2" destOrd="0" presId="urn:microsoft.com/office/officeart/2005/8/layout/hierarchy1"/>
    <dgm:cxn modelId="{651ECB68-B18C-4921-8CA8-8EFE470A9A65}" type="presParOf" srcId="{3CA186E1-8FE1-4A26-91EE-C02AF0302C1C}" destId="{CD1886DB-0850-49D5-A241-D1E6A75B15EE}" srcOrd="0" destOrd="0" presId="urn:microsoft.com/office/officeart/2005/8/layout/hierarchy1"/>
    <dgm:cxn modelId="{6EC1D372-AE36-4242-8C22-6592E81F3AC4}" type="presParOf" srcId="{CD1886DB-0850-49D5-A241-D1E6A75B15EE}" destId="{E3C7B1E6-CD8B-4F6D-858F-4693C8BA47D3}" srcOrd="0" destOrd="0" presId="urn:microsoft.com/office/officeart/2005/8/layout/hierarchy1"/>
    <dgm:cxn modelId="{1225BF19-10F0-4837-8DD3-414873EDFADB}" type="presParOf" srcId="{CD1886DB-0850-49D5-A241-D1E6A75B15EE}" destId="{9B42A846-4C57-4E54-B7F6-C24862557CF0}" srcOrd="1" destOrd="0" presId="urn:microsoft.com/office/officeart/2005/8/layout/hierarchy1"/>
    <dgm:cxn modelId="{237B151E-744A-4F40-834F-30943E9B66C1}" type="presParOf" srcId="{3CA186E1-8FE1-4A26-91EE-C02AF0302C1C}" destId="{88D976DE-1B83-4FCC-B54E-142C19B0CC6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8BB4CA-FAD8-4D0B-B517-1A2CF75848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224AF91-D517-4481-98D8-AFF3A50E0300}">
      <dgm:prSet/>
      <dgm:spPr/>
      <dgm:t>
        <a:bodyPr/>
        <a:lstStyle/>
        <a:p>
          <a:r>
            <a:rPr lang="en-US" dirty="0"/>
            <a:t>10 percent of the school year is 18 days in most school districts- </a:t>
          </a:r>
          <a:r>
            <a:rPr lang="en-US" b="1" dirty="0"/>
            <a:t>That is an average of missing two days a month.</a:t>
          </a:r>
          <a:endParaRPr lang="en-US" dirty="0"/>
        </a:p>
      </dgm:t>
      <dgm:extLst>
        <a:ext uri="{E40237B7-FDA0-4F09-8148-C483321AD2D9}">
          <dgm14:cNvPr xmlns:dgm14="http://schemas.microsoft.com/office/drawing/2010/diagram" id="0" name="" descr="10 percent of the school year is 18 days in most school districts- That is an average of missing two days a month.&#10;"/>
        </a:ext>
      </dgm:extLst>
    </dgm:pt>
    <dgm:pt modelId="{3C7ECE0C-67BC-4B47-9AB4-17E102288F11}" type="parTrans" cxnId="{0F8CA00A-51CC-4F1E-BAA0-333A057C7C48}">
      <dgm:prSet/>
      <dgm:spPr/>
      <dgm:t>
        <a:bodyPr/>
        <a:lstStyle/>
        <a:p>
          <a:endParaRPr lang="en-US"/>
        </a:p>
      </dgm:t>
    </dgm:pt>
    <dgm:pt modelId="{EB16A313-0430-4003-9113-BE237D75931D}" type="sibTrans" cxnId="{0F8CA00A-51CC-4F1E-BAA0-333A057C7C48}">
      <dgm:prSet/>
      <dgm:spPr/>
      <dgm:t>
        <a:bodyPr/>
        <a:lstStyle/>
        <a:p>
          <a:endParaRPr lang="en-US"/>
        </a:p>
      </dgm:t>
    </dgm:pt>
    <dgm:pt modelId="{3FE18818-448D-47B4-9E7F-1783651A0A94}">
      <dgm:prSet/>
      <dgm:spPr/>
      <dgm:t>
        <a:bodyPr/>
        <a:lstStyle/>
        <a:p>
          <a:r>
            <a:rPr lang="en-US" dirty="0"/>
            <a:t>Students who live in communities with high levels of poverty are </a:t>
          </a:r>
          <a:r>
            <a:rPr lang="en-US" b="1" dirty="0"/>
            <a:t>four times more likely to be chronically absent</a:t>
          </a:r>
          <a:r>
            <a:rPr lang="en-US" dirty="0"/>
            <a:t> than others often for reasons beyond their control, such as unstable housing, unreliable transportation and a lack of access to health care.</a:t>
          </a:r>
        </a:p>
      </dgm:t>
      <dgm:extLst>
        <a:ext uri="{E40237B7-FDA0-4F09-8148-C483321AD2D9}">
          <dgm14:cNvPr xmlns:dgm14="http://schemas.microsoft.com/office/drawing/2010/diagram" id="0" name="" descr="10 percent of the school year is 18 days in most school districts- That is an average of missing two days a month.&#10;Students who live in communities with high levels of poverty are four times more likely to be chronically absent than others often for reasons beyond their control, such as unstable housing, unreliable transportation and a lack of access to health care.&#10;Poor attendance can influence whether children read proficiently by the end of 3rd grade.&#10;By 6th grade, chronic absence becomes a leading indicator that a student will drop out of high school.&#10;9th grade attendance can be a better predictor of drop out rates that 8th grade test scores&#10;"/>
        </a:ext>
      </dgm:extLst>
    </dgm:pt>
    <dgm:pt modelId="{F9D4031B-BDDD-4063-9FE8-F2A52235F1BF}" type="parTrans" cxnId="{AA699BCC-928D-4699-9D36-889D15111149}">
      <dgm:prSet/>
      <dgm:spPr/>
      <dgm:t>
        <a:bodyPr/>
        <a:lstStyle/>
        <a:p>
          <a:endParaRPr lang="en-US"/>
        </a:p>
      </dgm:t>
    </dgm:pt>
    <dgm:pt modelId="{5AF0BCD6-8D71-47D1-8FA2-B74EF17948A6}" type="sibTrans" cxnId="{AA699BCC-928D-4699-9D36-889D15111149}">
      <dgm:prSet/>
      <dgm:spPr/>
      <dgm:t>
        <a:bodyPr/>
        <a:lstStyle/>
        <a:p>
          <a:endParaRPr lang="en-US"/>
        </a:p>
      </dgm:t>
    </dgm:pt>
    <dgm:pt modelId="{53D7463D-C7C2-4CA9-BA4C-BB0F1A0851CA}">
      <dgm:prSet/>
      <dgm:spPr/>
      <dgm:t>
        <a:bodyPr/>
        <a:lstStyle/>
        <a:p>
          <a:r>
            <a:rPr lang="en-US"/>
            <a:t>Poor attendance can influence </a:t>
          </a:r>
          <a:r>
            <a:rPr lang="en-US" b="1"/>
            <a:t>whether children read proficiently </a:t>
          </a:r>
          <a:r>
            <a:rPr lang="en-US"/>
            <a:t>by the end of 3</a:t>
          </a:r>
          <a:r>
            <a:rPr lang="en-US" baseline="30000"/>
            <a:t>rd</a:t>
          </a:r>
          <a:r>
            <a:rPr lang="en-US"/>
            <a:t> grade.</a:t>
          </a:r>
        </a:p>
      </dgm:t>
      <dgm:extLst>
        <a:ext uri="{E40237B7-FDA0-4F09-8148-C483321AD2D9}">
          <dgm14:cNvPr xmlns:dgm14="http://schemas.microsoft.com/office/drawing/2010/diagram" id="0" name="" descr="10 percent of the school year is 18 days in most school districts- That is an average of missing two days a month.&#10;Students who live in communities with high levels of poverty are four times more likely to be chronically absent than others often for reasons beyond their control, such as unstable housing, unreliable transportation and a lack of access to health care.&#10;Poor attendance can influence whether children read proficiently by the end of 3rd grade.&#10;By 6th grade, chronic absence becomes a leading indicator that a student will drop out of high school.&#10;9th grade attendance can be a better predictor of drop out rates that 8th grade test scores&#10;"/>
        </a:ext>
      </dgm:extLst>
    </dgm:pt>
    <dgm:pt modelId="{0B289AC1-EDC2-466B-928D-780562BA2671}" type="parTrans" cxnId="{C41BDC2A-38E6-41AA-81DA-A51CAF7A0468}">
      <dgm:prSet/>
      <dgm:spPr/>
      <dgm:t>
        <a:bodyPr/>
        <a:lstStyle/>
        <a:p>
          <a:endParaRPr lang="en-US"/>
        </a:p>
      </dgm:t>
    </dgm:pt>
    <dgm:pt modelId="{0FBFAE90-BF9E-48BD-B1BD-4883CA36DA02}" type="sibTrans" cxnId="{C41BDC2A-38E6-41AA-81DA-A51CAF7A0468}">
      <dgm:prSet/>
      <dgm:spPr/>
      <dgm:t>
        <a:bodyPr/>
        <a:lstStyle/>
        <a:p>
          <a:endParaRPr lang="en-US"/>
        </a:p>
      </dgm:t>
    </dgm:pt>
    <dgm:pt modelId="{7E80EF44-29BA-4430-BB63-22154E505F2B}">
      <dgm:prSet/>
      <dgm:spPr/>
      <dgm:t>
        <a:bodyPr/>
        <a:lstStyle/>
        <a:p>
          <a:r>
            <a:rPr lang="en-US"/>
            <a:t>By 6</a:t>
          </a:r>
          <a:r>
            <a:rPr lang="en-US" baseline="30000"/>
            <a:t>th</a:t>
          </a:r>
          <a:r>
            <a:rPr lang="en-US"/>
            <a:t> grade, chronic absence becomes a </a:t>
          </a:r>
          <a:r>
            <a:rPr lang="en-US" b="1"/>
            <a:t>leading indicator </a:t>
          </a:r>
          <a:r>
            <a:rPr lang="en-US"/>
            <a:t>that a student will </a:t>
          </a:r>
          <a:r>
            <a:rPr lang="en-US" b="1"/>
            <a:t>drop out of high school</a:t>
          </a:r>
          <a:r>
            <a:rPr lang="en-US"/>
            <a:t>.</a:t>
          </a:r>
        </a:p>
      </dgm:t>
      <dgm:extLst>
        <a:ext uri="{E40237B7-FDA0-4F09-8148-C483321AD2D9}">
          <dgm14:cNvPr xmlns:dgm14="http://schemas.microsoft.com/office/drawing/2010/diagram" id="0" name="" descr="10 percent of the school year is 18 days in most school districts- That is an average of missing two days a month.&#10;Students who live in communities with high levels of poverty are four times more likely to be chronically absent than others often for reasons beyond their control, such as unstable housing, unreliable transportation and a lack of access to health care.&#10;Poor attendance can influence whether children read proficiently by the end of 3rd grade.&#10;By 6th grade, chronic absence becomes a leading indicator that a student will drop out of high school.&#10;9th grade attendance can be a better predictor of drop out rates that 8th grade test scores&#10;"/>
        </a:ext>
      </dgm:extLst>
    </dgm:pt>
    <dgm:pt modelId="{A3CE7AE6-143E-43B3-A1CA-349C9F30345C}" type="parTrans" cxnId="{E93E0C8F-389F-4A23-9F48-F090DC4CEC69}">
      <dgm:prSet/>
      <dgm:spPr/>
      <dgm:t>
        <a:bodyPr/>
        <a:lstStyle/>
        <a:p>
          <a:endParaRPr lang="en-US"/>
        </a:p>
      </dgm:t>
    </dgm:pt>
    <dgm:pt modelId="{A052B749-2C62-4404-A7CA-9DDB274D6FB1}" type="sibTrans" cxnId="{E93E0C8F-389F-4A23-9F48-F090DC4CEC69}">
      <dgm:prSet/>
      <dgm:spPr/>
      <dgm:t>
        <a:bodyPr/>
        <a:lstStyle/>
        <a:p>
          <a:endParaRPr lang="en-US"/>
        </a:p>
      </dgm:t>
    </dgm:pt>
    <dgm:pt modelId="{273B3CBD-6445-4CE7-A083-3A496D7612EB}">
      <dgm:prSet/>
      <dgm:spPr/>
      <dgm:t>
        <a:bodyPr/>
        <a:lstStyle/>
        <a:p>
          <a:r>
            <a:rPr lang="en-US" b="1" dirty="0"/>
            <a:t>9</a:t>
          </a:r>
          <a:r>
            <a:rPr lang="en-US" b="1" baseline="30000" dirty="0"/>
            <a:t>th</a:t>
          </a:r>
          <a:r>
            <a:rPr lang="en-US" b="1" dirty="0"/>
            <a:t> grade attendance </a:t>
          </a:r>
          <a:r>
            <a:rPr lang="en-US" dirty="0"/>
            <a:t>can be a </a:t>
          </a:r>
          <a:r>
            <a:rPr lang="en-US" b="1" dirty="0"/>
            <a:t>better predictor of drop out rates </a:t>
          </a:r>
          <a:r>
            <a:rPr lang="en-US" dirty="0"/>
            <a:t>that 8</a:t>
          </a:r>
          <a:r>
            <a:rPr lang="en-US" baseline="30000" dirty="0"/>
            <a:t>th</a:t>
          </a:r>
          <a:r>
            <a:rPr lang="en-US" dirty="0"/>
            <a:t> grade test scores</a:t>
          </a:r>
        </a:p>
      </dgm:t>
      <dgm:extLst>
        <a:ext uri="{E40237B7-FDA0-4F09-8148-C483321AD2D9}">
          <dgm14:cNvPr xmlns:dgm14="http://schemas.microsoft.com/office/drawing/2010/diagram" id="0" name="" descr="10 percent of the school year is 18 days in most school districts- That is an average of missing two days a month.&#10;Students who live in communities with high levels of poverty are four times more likely to be chronically absent than others often for reasons beyond their control, such as unstable housing, unreliable transportation and a lack of access to health care.&#10;Poor attendance can influence whether children read proficiently by the end of 3rd grade.&#10;By 6th grade, chronic absence becomes a leading indicator that a student will drop out of high school.&#10;9th grade attendance can be a better predictor of drop out rates that 8th grade test scores&#10;"/>
        </a:ext>
      </dgm:extLst>
    </dgm:pt>
    <dgm:pt modelId="{7563526E-CED9-410A-BAD7-E00F78498576}" type="parTrans" cxnId="{22B3FCB1-20D3-4FFF-A489-CCC25C2156C6}">
      <dgm:prSet/>
      <dgm:spPr/>
      <dgm:t>
        <a:bodyPr/>
        <a:lstStyle/>
        <a:p>
          <a:endParaRPr lang="en-US"/>
        </a:p>
      </dgm:t>
    </dgm:pt>
    <dgm:pt modelId="{EBF2FF34-CAD1-4DA6-98A8-6D5CC70C19D1}" type="sibTrans" cxnId="{22B3FCB1-20D3-4FFF-A489-CCC25C2156C6}">
      <dgm:prSet/>
      <dgm:spPr/>
      <dgm:t>
        <a:bodyPr/>
        <a:lstStyle/>
        <a:p>
          <a:endParaRPr lang="en-US"/>
        </a:p>
      </dgm:t>
    </dgm:pt>
    <dgm:pt modelId="{EACAB0DE-3524-477C-805A-532EC4BEB1B5}" type="pres">
      <dgm:prSet presAssocID="{EF8BB4CA-FAD8-4D0B-B517-1A2CF75848F6}" presName="linear" presStyleCnt="0">
        <dgm:presLayoutVars>
          <dgm:animLvl val="lvl"/>
          <dgm:resizeHandles val="exact"/>
        </dgm:presLayoutVars>
      </dgm:prSet>
      <dgm:spPr/>
    </dgm:pt>
    <dgm:pt modelId="{26526C81-EAFC-411A-AD78-153BA4C486E5}" type="pres">
      <dgm:prSet presAssocID="{5224AF91-D517-4481-98D8-AFF3A50E0300}" presName="parentText" presStyleLbl="node1" presStyleIdx="0" presStyleCnt="5">
        <dgm:presLayoutVars>
          <dgm:chMax val="0"/>
          <dgm:bulletEnabled val="1"/>
        </dgm:presLayoutVars>
      </dgm:prSet>
      <dgm:spPr/>
    </dgm:pt>
    <dgm:pt modelId="{615DE526-978B-478E-B690-4603FAB21F87}" type="pres">
      <dgm:prSet presAssocID="{EB16A313-0430-4003-9113-BE237D75931D}" presName="spacer" presStyleCnt="0"/>
      <dgm:spPr/>
    </dgm:pt>
    <dgm:pt modelId="{383064AB-7D6D-441B-8B49-A6682B1BCB2B}" type="pres">
      <dgm:prSet presAssocID="{3FE18818-448D-47B4-9E7F-1783651A0A94}" presName="parentText" presStyleLbl="node1" presStyleIdx="1" presStyleCnt="5">
        <dgm:presLayoutVars>
          <dgm:chMax val="0"/>
          <dgm:bulletEnabled val="1"/>
        </dgm:presLayoutVars>
      </dgm:prSet>
      <dgm:spPr/>
    </dgm:pt>
    <dgm:pt modelId="{BB638271-C8BB-4062-A778-C3D49128DFE0}" type="pres">
      <dgm:prSet presAssocID="{5AF0BCD6-8D71-47D1-8FA2-B74EF17948A6}" presName="spacer" presStyleCnt="0"/>
      <dgm:spPr/>
    </dgm:pt>
    <dgm:pt modelId="{D46F7091-DC16-4743-93D2-2782B3EB3CED}" type="pres">
      <dgm:prSet presAssocID="{53D7463D-C7C2-4CA9-BA4C-BB0F1A0851CA}" presName="parentText" presStyleLbl="node1" presStyleIdx="2" presStyleCnt="5">
        <dgm:presLayoutVars>
          <dgm:chMax val="0"/>
          <dgm:bulletEnabled val="1"/>
        </dgm:presLayoutVars>
      </dgm:prSet>
      <dgm:spPr/>
    </dgm:pt>
    <dgm:pt modelId="{98B95519-11FC-438F-9872-84BBAB09A60F}" type="pres">
      <dgm:prSet presAssocID="{0FBFAE90-BF9E-48BD-B1BD-4883CA36DA02}" presName="spacer" presStyleCnt="0"/>
      <dgm:spPr/>
    </dgm:pt>
    <dgm:pt modelId="{905B155C-E9CC-410F-A7AC-B8DEE6D25B9D}" type="pres">
      <dgm:prSet presAssocID="{7E80EF44-29BA-4430-BB63-22154E505F2B}" presName="parentText" presStyleLbl="node1" presStyleIdx="3" presStyleCnt="5">
        <dgm:presLayoutVars>
          <dgm:chMax val="0"/>
          <dgm:bulletEnabled val="1"/>
        </dgm:presLayoutVars>
      </dgm:prSet>
      <dgm:spPr/>
    </dgm:pt>
    <dgm:pt modelId="{D37E6F15-BAAA-4DF6-BE61-656874B5A6A9}" type="pres">
      <dgm:prSet presAssocID="{A052B749-2C62-4404-A7CA-9DDB274D6FB1}" presName="spacer" presStyleCnt="0"/>
      <dgm:spPr/>
    </dgm:pt>
    <dgm:pt modelId="{D6A12FC1-25A6-421C-8F19-3FCB66098861}" type="pres">
      <dgm:prSet presAssocID="{273B3CBD-6445-4CE7-A083-3A496D7612EB}" presName="parentText" presStyleLbl="node1" presStyleIdx="4" presStyleCnt="5">
        <dgm:presLayoutVars>
          <dgm:chMax val="0"/>
          <dgm:bulletEnabled val="1"/>
        </dgm:presLayoutVars>
      </dgm:prSet>
      <dgm:spPr/>
    </dgm:pt>
  </dgm:ptLst>
  <dgm:cxnLst>
    <dgm:cxn modelId="{0F8CA00A-51CC-4F1E-BAA0-333A057C7C48}" srcId="{EF8BB4CA-FAD8-4D0B-B517-1A2CF75848F6}" destId="{5224AF91-D517-4481-98D8-AFF3A50E0300}" srcOrd="0" destOrd="0" parTransId="{3C7ECE0C-67BC-4B47-9AB4-17E102288F11}" sibTransId="{EB16A313-0430-4003-9113-BE237D75931D}"/>
    <dgm:cxn modelId="{40235127-4560-4CB8-B160-0B5EA2A9EBF7}" type="presOf" srcId="{EF8BB4CA-FAD8-4D0B-B517-1A2CF75848F6}" destId="{EACAB0DE-3524-477C-805A-532EC4BEB1B5}" srcOrd="0" destOrd="0" presId="urn:microsoft.com/office/officeart/2005/8/layout/vList2"/>
    <dgm:cxn modelId="{C41BDC2A-38E6-41AA-81DA-A51CAF7A0468}" srcId="{EF8BB4CA-FAD8-4D0B-B517-1A2CF75848F6}" destId="{53D7463D-C7C2-4CA9-BA4C-BB0F1A0851CA}" srcOrd="2" destOrd="0" parTransId="{0B289AC1-EDC2-466B-928D-780562BA2671}" sibTransId="{0FBFAE90-BF9E-48BD-B1BD-4883CA36DA02}"/>
    <dgm:cxn modelId="{E93E0C8F-389F-4A23-9F48-F090DC4CEC69}" srcId="{EF8BB4CA-FAD8-4D0B-B517-1A2CF75848F6}" destId="{7E80EF44-29BA-4430-BB63-22154E505F2B}" srcOrd="3" destOrd="0" parTransId="{A3CE7AE6-143E-43B3-A1CA-349C9F30345C}" sibTransId="{A052B749-2C62-4404-A7CA-9DDB274D6FB1}"/>
    <dgm:cxn modelId="{22B3FCB1-20D3-4FFF-A489-CCC25C2156C6}" srcId="{EF8BB4CA-FAD8-4D0B-B517-1A2CF75848F6}" destId="{273B3CBD-6445-4CE7-A083-3A496D7612EB}" srcOrd="4" destOrd="0" parTransId="{7563526E-CED9-410A-BAD7-E00F78498576}" sibTransId="{EBF2FF34-CAD1-4DA6-98A8-6D5CC70C19D1}"/>
    <dgm:cxn modelId="{228BB4C5-195A-46E2-A5AF-4FEC0BE9DDB2}" type="presOf" srcId="{3FE18818-448D-47B4-9E7F-1783651A0A94}" destId="{383064AB-7D6D-441B-8B49-A6682B1BCB2B}" srcOrd="0" destOrd="0" presId="urn:microsoft.com/office/officeart/2005/8/layout/vList2"/>
    <dgm:cxn modelId="{AA699BCC-928D-4699-9D36-889D15111149}" srcId="{EF8BB4CA-FAD8-4D0B-B517-1A2CF75848F6}" destId="{3FE18818-448D-47B4-9E7F-1783651A0A94}" srcOrd="1" destOrd="0" parTransId="{F9D4031B-BDDD-4063-9FE8-F2A52235F1BF}" sibTransId="{5AF0BCD6-8D71-47D1-8FA2-B74EF17948A6}"/>
    <dgm:cxn modelId="{815FE1D6-6230-4DC8-8E82-9216BE9E5A9F}" type="presOf" srcId="{53D7463D-C7C2-4CA9-BA4C-BB0F1A0851CA}" destId="{D46F7091-DC16-4743-93D2-2782B3EB3CED}" srcOrd="0" destOrd="0" presId="urn:microsoft.com/office/officeart/2005/8/layout/vList2"/>
    <dgm:cxn modelId="{3E97FDDA-D555-4DBB-817D-28AE9BD6F908}" type="presOf" srcId="{273B3CBD-6445-4CE7-A083-3A496D7612EB}" destId="{D6A12FC1-25A6-421C-8F19-3FCB66098861}" srcOrd="0" destOrd="0" presId="urn:microsoft.com/office/officeart/2005/8/layout/vList2"/>
    <dgm:cxn modelId="{2037E5E5-A544-4B66-890C-761CCCFD73C7}" type="presOf" srcId="{5224AF91-D517-4481-98D8-AFF3A50E0300}" destId="{26526C81-EAFC-411A-AD78-153BA4C486E5}" srcOrd="0" destOrd="0" presId="urn:microsoft.com/office/officeart/2005/8/layout/vList2"/>
    <dgm:cxn modelId="{F06814E6-D1B2-40EB-A186-CDB8A7D4EBD2}" type="presOf" srcId="{7E80EF44-29BA-4430-BB63-22154E505F2B}" destId="{905B155C-E9CC-410F-A7AC-B8DEE6D25B9D}" srcOrd="0" destOrd="0" presId="urn:microsoft.com/office/officeart/2005/8/layout/vList2"/>
    <dgm:cxn modelId="{956FCD19-4367-4D58-8868-12D8341487D8}" type="presParOf" srcId="{EACAB0DE-3524-477C-805A-532EC4BEB1B5}" destId="{26526C81-EAFC-411A-AD78-153BA4C486E5}" srcOrd="0" destOrd="0" presId="urn:microsoft.com/office/officeart/2005/8/layout/vList2"/>
    <dgm:cxn modelId="{71D6E83F-76AF-4403-B4E9-66E4323D3D6F}" type="presParOf" srcId="{EACAB0DE-3524-477C-805A-532EC4BEB1B5}" destId="{615DE526-978B-478E-B690-4603FAB21F87}" srcOrd="1" destOrd="0" presId="urn:microsoft.com/office/officeart/2005/8/layout/vList2"/>
    <dgm:cxn modelId="{D670DFC4-DF84-47C4-9C83-FECA85C2D65F}" type="presParOf" srcId="{EACAB0DE-3524-477C-805A-532EC4BEB1B5}" destId="{383064AB-7D6D-441B-8B49-A6682B1BCB2B}" srcOrd="2" destOrd="0" presId="urn:microsoft.com/office/officeart/2005/8/layout/vList2"/>
    <dgm:cxn modelId="{113E4EDD-7642-4E47-BFA0-A3F487A65AB4}" type="presParOf" srcId="{EACAB0DE-3524-477C-805A-532EC4BEB1B5}" destId="{BB638271-C8BB-4062-A778-C3D49128DFE0}" srcOrd="3" destOrd="0" presId="urn:microsoft.com/office/officeart/2005/8/layout/vList2"/>
    <dgm:cxn modelId="{50C71292-D359-43ED-A2A9-8384E1F83682}" type="presParOf" srcId="{EACAB0DE-3524-477C-805A-532EC4BEB1B5}" destId="{D46F7091-DC16-4743-93D2-2782B3EB3CED}" srcOrd="4" destOrd="0" presId="urn:microsoft.com/office/officeart/2005/8/layout/vList2"/>
    <dgm:cxn modelId="{125BBEA6-8D62-4357-8EBE-BBEEBFC71036}" type="presParOf" srcId="{EACAB0DE-3524-477C-805A-532EC4BEB1B5}" destId="{98B95519-11FC-438F-9872-84BBAB09A60F}" srcOrd="5" destOrd="0" presId="urn:microsoft.com/office/officeart/2005/8/layout/vList2"/>
    <dgm:cxn modelId="{2DCEBB4A-0DD1-43D2-B58C-3B4B0332F794}" type="presParOf" srcId="{EACAB0DE-3524-477C-805A-532EC4BEB1B5}" destId="{905B155C-E9CC-410F-A7AC-B8DEE6D25B9D}" srcOrd="6" destOrd="0" presId="urn:microsoft.com/office/officeart/2005/8/layout/vList2"/>
    <dgm:cxn modelId="{48B013B2-B6F4-4AAB-9319-C6D06FDFFCB4}" type="presParOf" srcId="{EACAB0DE-3524-477C-805A-532EC4BEB1B5}" destId="{D37E6F15-BAAA-4DF6-BE61-656874B5A6A9}" srcOrd="7" destOrd="0" presId="urn:microsoft.com/office/officeart/2005/8/layout/vList2"/>
    <dgm:cxn modelId="{3FF83AD1-20E0-43C2-9878-C59A09C2957E}" type="presParOf" srcId="{EACAB0DE-3524-477C-805A-532EC4BEB1B5}" destId="{D6A12FC1-25A6-421C-8F19-3FCB6609886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5498A0-E764-4671-A438-3839100606AB}"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346B4F8-52DB-41E1-9F1E-4D6A43FEEA99}">
      <dgm:prSet phldrT="[Text]" custT="1"/>
      <dgm:spPr/>
      <dgm:t>
        <a:bodyPr/>
        <a:lstStyle/>
        <a:p>
          <a:r>
            <a:rPr lang="en-US" sz="2200">
              <a:latin typeface="Segoe UI" panose="020B0502040204020203" pitchFamily="34" charset="0"/>
              <a:cs typeface="Segoe UI" panose="020B0502040204020203" pitchFamily="34" charset="0"/>
            </a:rPr>
            <a:t>Notify parents after 1 unexcused absence</a:t>
          </a:r>
        </a:p>
      </dgm:t>
    </dgm:pt>
    <dgm:pt modelId="{52BF1DCC-7DBD-47F2-A6BC-CE2262C75BAE}" type="parTrans" cxnId="{AA59FCA5-8405-49CE-9B1D-C1C0DAE6C90D}">
      <dgm:prSet/>
      <dgm:spPr/>
      <dgm:t>
        <a:bodyPr/>
        <a:lstStyle/>
        <a:p>
          <a:endParaRPr lang="en-US" sz="2200">
            <a:latin typeface="Segoe UI" panose="020B0502040204020203" pitchFamily="34" charset="0"/>
            <a:cs typeface="Segoe UI" panose="020B0502040204020203" pitchFamily="34" charset="0"/>
          </a:endParaRPr>
        </a:p>
      </dgm:t>
    </dgm:pt>
    <dgm:pt modelId="{6DB23CA6-381A-4B9C-B7DC-519975E48AAF}" type="sibTrans" cxnId="{AA59FCA5-8405-49CE-9B1D-C1C0DAE6C90D}">
      <dgm:prSet/>
      <dgm:spPr/>
      <dgm:t>
        <a:bodyPr/>
        <a:lstStyle/>
        <a:p>
          <a:endParaRPr lang="en-US" sz="2200">
            <a:latin typeface="Segoe UI" panose="020B0502040204020203" pitchFamily="34" charset="0"/>
            <a:cs typeface="Segoe UI" panose="020B0502040204020203" pitchFamily="34" charset="0"/>
          </a:endParaRPr>
        </a:p>
      </dgm:t>
    </dgm:pt>
    <dgm:pt modelId="{2370A8BB-8609-4A61-A8F8-E54A72D7B31A}">
      <dgm:prSet custT="1"/>
      <dgm:spPr/>
      <dgm:t>
        <a:bodyPr/>
        <a:lstStyle/>
        <a:p>
          <a:r>
            <a:rPr lang="en-US" sz="2000">
              <a:latin typeface="Segoe UI" panose="020B0502040204020203" pitchFamily="34" charset="0"/>
              <a:cs typeface="Segoe UI" panose="020B0502040204020203" pitchFamily="34" charset="0"/>
            </a:rPr>
            <a:t>Schedule a conference with student and parent to identify barriers and make a plan</a:t>
          </a:r>
        </a:p>
      </dgm:t>
    </dgm:pt>
    <dgm:pt modelId="{0F8F0BE1-9D43-46B8-BF80-A73D55EC5AA2}" type="parTrans" cxnId="{8ADA7F20-4DBF-4BE2-BA73-7FA3E6EB496C}">
      <dgm:prSet/>
      <dgm:spPr/>
      <dgm:t>
        <a:bodyPr/>
        <a:lstStyle/>
        <a:p>
          <a:endParaRPr lang="en-US" sz="2200">
            <a:latin typeface="Segoe UI" panose="020B0502040204020203" pitchFamily="34" charset="0"/>
            <a:cs typeface="Segoe UI" panose="020B0502040204020203" pitchFamily="34" charset="0"/>
          </a:endParaRPr>
        </a:p>
      </dgm:t>
    </dgm:pt>
    <dgm:pt modelId="{03F3A355-23F4-40AA-92CC-43CB84824A44}" type="sibTrans" cxnId="{8ADA7F20-4DBF-4BE2-BA73-7FA3E6EB496C}">
      <dgm:prSet/>
      <dgm:spPr/>
      <dgm:t>
        <a:bodyPr/>
        <a:lstStyle/>
        <a:p>
          <a:endParaRPr lang="en-US" sz="2200">
            <a:latin typeface="Segoe UI" panose="020B0502040204020203" pitchFamily="34" charset="0"/>
            <a:cs typeface="Segoe UI" panose="020B0502040204020203" pitchFamily="34" charset="0"/>
          </a:endParaRPr>
        </a:p>
      </dgm:t>
    </dgm:pt>
    <dgm:pt modelId="{28689EED-CF89-4556-B281-DE4E37228AAA}">
      <dgm:prSet custT="1"/>
      <dgm:spPr/>
      <dgm:t>
        <a:bodyPr/>
        <a:lstStyle/>
        <a:p>
          <a:r>
            <a:rPr lang="en-US" sz="2200">
              <a:latin typeface="Segoe UI" panose="020B0502040204020203" pitchFamily="34" charset="0"/>
              <a:cs typeface="Segoe UI" panose="020B0502040204020203" pitchFamily="34" charset="0"/>
            </a:rPr>
            <a:t>Administer an assessment to identify barriers</a:t>
          </a:r>
        </a:p>
      </dgm:t>
    </dgm:pt>
    <dgm:pt modelId="{E788E0AE-62A3-4125-8EAB-B55E82637702}" type="parTrans" cxnId="{17835B44-8B6F-457F-AC63-8E356B9FA72C}">
      <dgm:prSet/>
      <dgm:spPr/>
      <dgm:t>
        <a:bodyPr/>
        <a:lstStyle/>
        <a:p>
          <a:endParaRPr lang="en-US" sz="2200">
            <a:latin typeface="Segoe UI" panose="020B0502040204020203" pitchFamily="34" charset="0"/>
            <a:cs typeface="Segoe UI" panose="020B0502040204020203" pitchFamily="34" charset="0"/>
          </a:endParaRPr>
        </a:p>
      </dgm:t>
    </dgm:pt>
    <dgm:pt modelId="{93C43DE6-F1A3-4019-9032-B47B4386EDBC}" type="sibTrans" cxnId="{17835B44-8B6F-457F-AC63-8E356B9FA72C}">
      <dgm:prSet/>
      <dgm:spPr/>
      <dgm:t>
        <a:bodyPr/>
        <a:lstStyle/>
        <a:p>
          <a:endParaRPr lang="en-US" sz="2200">
            <a:latin typeface="Segoe UI" panose="020B0502040204020203" pitchFamily="34" charset="0"/>
            <a:cs typeface="Segoe UI" panose="020B0502040204020203" pitchFamily="34" charset="0"/>
          </a:endParaRPr>
        </a:p>
      </dgm:t>
    </dgm:pt>
    <dgm:pt modelId="{5C9C956F-FCA2-4234-993A-0D0D0E3CDEF0}">
      <dgm:prSet custT="1"/>
      <dgm:spPr/>
      <dgm:t>
        <a:bodyPr/>
        <a:lstStyle/>
        <a:p>
          <a:r>
            <a:rPr lang="en-US" sz="2200">
              <a:latin typeface="Segoe UI" panose="020B0502040204020203" pitchFamily="34" charset="0"/>
              <a:cs typeface="Segoe UI" panose="020B0502040204020203" pitchFamily="34" charset="0"/>
            </a:rPr>
            <a:t>Provide data-based interventions</a:t>
          </a:r>
        </a:p>
      </dgm:t>
    </dgm:pt>
    <dgm:pt modelId="{4CE2AFEB-3A87-410A-B97B-078712093A35}" type="parTrans" cxnId="{457D1949-8DB6-4697-9AD1-CF8BF47DBBA9}">
      <dgm:prSet/>
      <dgm:spPr/>
      <dgm:t>
        <a:bodyPr/>
        <a:lstStyle/>
        <a:p>
          <a:endParaRPr lang="en-US" sz="2200">
            <a:latin typeface="Segoe UI" panose="020B0502040204020203" pitchFamily="34" charset="0"/>
            <a:cs typeface="Segoe UI" panose="020B0502040204020203" pitchFamily="34" charset="0"/>
          </a:endParaRPr>
        </a:p>
      </dgm:t>
    </dgm:pt>
    <dgm:pt modelId="{6720E9EA-72AB-4F4B-8CA8-F9C9C0ED6A57}" type="sibTrans" cxnId="{457D1949-8DB6-4697-9AD1-CF8BF47DBBA9}">
      <dgm:prSet/>
      <dgm:spPr/>
      <dgm:t>
        <a:bodyPr/>
        <a:lstStyle/>
        <a:p>
          <a:endParaRPr lang="en-US" sz="2200">
            <a:latin typeface="Segoe UI" panose="020B0502040204020203" pitchFamily="34" charset="0"/>
            <a:cs typeface="Segoe UI" panose="020B0502040204020203" pitchFamily="34" charset="0"/>
          </a:endParaRPr>
        </a:p>
      </dgm:t>
    </dgm:pt>
    <dgm:pt modelId="{8278061F-B029-4F53-A154-579122630C3D}">
      <dgm:prSet custT="1"/>
      <dgm:spPr/>
      <dgm:t>
        <a:bodyPr/>
        <a:lstStyle/>
        <a:p>
          <a:r>
            <a:rPr lang="en-US" sz="2200">
              <a:latin typeface="Segoe UI" panose="020B0502040204020203" pitchFamily="34" charset="0"/>
              <a:cs typeface="Segoe UI" panose="020B0502040204020203" pitchFamily="34" charset="0"/>
            </a:rPr>
            <a:t>File a truancy petition</a:t>
          </a:r>
        </a:p>
      </dgm:t>
    </dgm:pt>
    <dgm:pt modelId="{005BD644-2563-4E3C-B2FC-AF054D1C2D24}" type="parTrans" cxnId="{EBE2496C-B077-4719-B763-6E0E1D313A30}">
      <dgm:prSet/>
      <dgm:spPr/>
      <dgm:t>
        <a:bodyPr/>
        <a:lstStyle/>
        <a:p>
          <a:endParaRPr lang="en-US" sz="2200">
            <a:latin typeface="Segoe UI" panose="020B0502040204020203" pitchFamily="34" charset="0"/>
            <a:cs typeface="Segoe UI" panose="020B0502040204020203" pitchFamily="34" charset="0"/>
          </a:endParaRPr>
        </a:p>
      </dgm:t>
    </dgm:pt>
    <dgm:pt modelId="{958AAD00-0A30-45E9-A0C5-656D050230C8}" type="sibTrans" cxnId="{EBE2496C-B077-4719-B763-6E0E1D313A30}">
      <dgm:prSet/>
      <dgm:spPr/>
      <dgm:t>
        <a:bodyPr/>
        <a:lstStyle/>
        <a:p>
          <a:endParaRPr lang="en-US" sz="2200">
            <a:latin typeface="Segoe UI" panose="020B0502040204020203" pitchFamily="34" charset="0"/>
            <a:cs typeface="Segoe UI" panose="020B0502040204020203" pitchFamily="34" charset="0"/>
          </a:endParaRPr>
        </a:p>
      </dgm:t>
    </dgm:pt>
    <dgm:pt modelId="{0CC83D1B-93DB-4C13-8458-581FA11776AD}">
      <dgm:prSet custT="1"/>
      <dgm:spPr>
        <a:solidFill>
          <a:schemeClr val="accent3"/>
        </a:solidFill>
      </dgm:spPr>
      <dgm:t>
        <a:bodyPr/>
        <a:lstStyle/>
        <a:p>
          <a:r>
            <a:rPr lang="en-US" sz="2200">
              <a:latin typeface="Segoe UI" panose="020B0502040204020203" pitchFamily="34" charset="0"/>
              <a:cs typeface="Segoe UI" panose="020B0502040204020203" pitchFamily="34" charset="0"/>
            </a:rPr>
            <a:t>Refer the student or parent to Community Engagement Board</a:t>
          </a:r>
        </a:p>
      </dgm:t>
    </dgm:pt>
    <dgm:pt modelId="{D975AF9D-66AC-4957-8ED6-9BA27ADA171D}" type="parTrans" cxnId="{EF3B4D2F-53A2-44BC-9FDA-856B5B3F6501}">
      <dgm:prSet/>
      <dgm:spPr/>
      <dgm:t>
        <a:bodyPr/>
        <a:lstStyle/>
        <a:p>
          <a:endParaRPr lang="en-US" sz="2200">
            <a:latin typeface="Segoe UI" panose="020B0502040204020203" pitchFamily="34" charset="0"/>
            <a:cs typeface="Segoe UI" panose="020B0502040204020203" pitchFamily="34" charset="0"/>
          </a:endParaRPr>
        </a:p>
      </dgm:t>
    </dgm:pt>
    <dgm:pt modelId="{D01AB24F-B63E-40E9-894E-6705FE044733}" type="sibTrans" cxnId="{EF3B4D2F-53A2-44BC-9FDA-856B5B3F6501}">
      <dgm:prSet/>
      <dgm:spPr/>
      <dgm:t>
        <a:bodyPr/>
        <a:lstStyle/>
        <a:p>
          <a:endParaRPr lang="en-US" sz="2200">
            <a:latin typeface="Segoe UI" panose="020B0502040204020203" pitchFamily="34" charset="0"/>
            <a:cs typeface="Segoe UI" panose="020B0502040204020203" pitchFamily="34" charset="0"/>
          </a:endParaRPr>
        </a:p>
      </dgm:t>
    </dgm:pt>
    <dgm:pt modelId="{D9738DD2-D4A9-4B83-892F-3D23ADBD05EA}">
      <dgm:prSet custT="1"/>
      <dgm:spPr>
        <a:solidFill>
          <a:schemeClr val="accent4"/>
        </a:solidFill>
      </dgm:spPr>
      <dgm:t>
        <a:bodyPr/>
        <a:lstStyle/>
        <a:p>
          <a:r>
            <a:rPr lang="en-US" sz="2000">
              <a:latin typeface="Segoe UI" panose="020B0502040204020203" pitchFamily="34" charset="0"/>
              <a:cs typeface="Segoe UI" panose="020B0502040204020203" pitchFamily="34" charset="0"/>
            </a:rPr>
            <a:t>Attendance &amp; truancy interventions and outreach must be attempted prior to withdrawing or filing a petition</a:t>
          </a:r>
        </a:p>
      </dgm:t>
    </dgm:pt>
    <dgm:pt modelId="{49BA30DA-4470-4397-A090-4F2AB65A2882}" type="parTrans" cxnId="{EE395942-D3B2-4931-BAD3-6B4063FEDEDE}">
      <dgm:prSet/>
      <dgm:spPr/>
      <dgm:t>
        <a:bodyPr/>
        <a:lstStyle/>
        <a:p>
          <a:endParaRPr lang="en-US" sz="2200">
            <a:latin typeface="Segoe UI" panose="020B0502040204020203" pitchFamily="34" charset="0"/>
            <a:cs typeface="Segoe UI" panose="020B0502040204020203" pitchFamily="34" charset="0"/>
          </a:endParaRPr>
        </a:p>
      </dgm:t>
    </dgm:pt>
    <dgm:pt modelId="{21417123-81D0-465B-8669-DD77AFAD30B8}" type="sibTrans" cxnId="{EE395942-D3B2-4931-BAD3-6B4063FEDEDE}">
      <dgm:prSet/>
      <dgm:spPr/>
      <dgm:t>
        <a:bodyPr/>
        <a:lstStyle/>
        <a:p>
          <a:endParaRPr lang="en-US" sz="2200">
            <a:latin typeface="Segoe UI" panose="020B0502040204020203" pitchFamily="34" charset="0"/>
            <a:cs typeface="Segoe UI" panose="020B0502040204020203" pitchFamily="34" charset="0"/>
          </a:endParaRPr>
        </a:p>
      </dgm:t>
    </dgm:pt>
    <dgm:pt modelId="{EABAC498-E0C0-4393-831F-FE150C99FE2F}" type="pres">
      <dgm:prSet presAssocID="{BA5498A0-E764-4671-A438-3839100606AB}" presName="Name0" presStyleCnt="0">
        <dgm:presLayoutVars>
          <dgm:chMax val="7"/>
          <dgm:chPref val="7"/>
          <dgm:dir/>
        </dgm:presLayoutVars>
      </dgm:prSet>
      <dgm:spPr/>
    </dgm:pt>
    <dgm:pt modelId="{AFA3C9B2-AD8D-446A-A3EF-25F6513ECC1C}" type="pres">
      <dgm:prSet presAssocID="{BA5498A0-E764-4671-A438-3839100606AB}" presName="Name1" presStyleCnt="0"/>
      <dgm:spPr/>
    </dgm:pt>
    <dgm:pt modelId="{D7A2CE53-CA8E-4D58-A87A-E251C2AA1132}" type="pres">
      <dgm:prSet presAssocID="{BA5498A0-E764-4671-A438-3839100606AB}" presName="cycle" presStyleCnt="0"/>
      <dgm:spPr/>
    </dgm:pt>
    <dgm:pt modelId="{E0BC9144-9489-45AC-9B4F-6B55CFBD0FA5}" type="pres">
      <dgm:prSet presAssocID="{BA5498A0-E764-4671-A438-3839100606AB}" presName="srcNode" presStyleLbl="node1" presStyleIdx="0" presStyleCnt="7"/>
      <dgm:spPr/>
    </dgm:pt>
    <dgm:pt modelId="{0E1DAA72-EC9E-4DD0-80DB-4AFA1667F36E}" type="pres">
      <dgm:prSet presAssocID="{BA5498A0-E764-4671-A438-3839100606AB}" presName="conn" presStyleLbl="parChTrans1D2" presStyleIdx="0" presStyleCnt="1"/>
      <dgm:spPr/>
    </dgm:pt>
    <dgm:pt modelId="{0780784C-6A99-4043-89ED-DD8A42B776C0}" type="pres">
      <dgm:prSet presAssocID="{BA5498A0-E764-4671-A438-3839100606AB}" presName="extraNode" presStyleLbl="node1" presStyleIdx="0" presStyleCnt="7"/>
      <dgm:spPr/>
    </dgm:pt>
    <dgm:pt modelId="{74675F0A-FC9D-4F2A-8CA2-889F76CAC001}" type="pres">
      <dgm:prSet presAssocID="{BA5498A0-E764-4671-A438-3839100606AB}" presName="dstNode" presStyleLbl="node1" presStyleIdx="0" presStyleCnt="7"/>
      <dgm:spPr/>
    </dgm:pt>
    <dgm:pt modelId="{673B2D6A-6AEA-4FA2-8A30-9F3E5AC13B23}" type="pres">
      <dgm:prSet presAssocID="{F346B4F8-52DB-41E1-9F1E-4D6A43FEEA99}" presName="text_1" presStyleLbl="node1" presStyleIdx="0" presStyleCnt="7">
        <dgm:presLayoutVars>
          <dgm:bulletEnabled val="1"/>
        </dgm:presLayoutVars>
      </dgm:prSet>
      <dgm:spPr/>
    </dgm:pt>
    <dgm:pt modelId="{D10C9A94-BDEA-452F-AF94-21807FC3784F}" type="pres">
      <dgm:prSet presAssocID="{F346B4F8-52DB-41E1-9F1E-4D6A43FEEA99}" presName="accent_1" presStyleCnt="0"/>
      <dgm:spPr/>
    </dgm:pt>
    <dgm:pt modelId="{2D592E9A-A162-4095-B811-D4A7C7925517}" type="pres">
      <dgm:prSet presAssocID="{F346B4F8-52DB-41E1-9F1E-4D6A43FEEA99}" presName="accentRepeatNode" presStyleLbl="solidFgAcc1" presStyleIdx="0" presStyleCnt="7"/>
      <dgm:spPr/>
    </dgm:pt>
    <dgm:pt modelId="{EE70CAA7-10E3-4CBC-8D0A-9D78FDF4DEC9}" type="pres">
      <dgm:prSet presAssocID="{2370A8BB-8609-4A61-A8F8-E54A72D7B31A}" presName="text_2" presStyleLbl="node1" presStyleIdx="1" presStyleCnt="7">
        <dgm:presLayoutVars>
          <dgm:bulletEnabled val="1"/>
        </dgm:presLayoutVars>
      </dgm:prSet>
      <dgm:spPr/>
    </dgm:pt>
    <dgm:pt modelId="{C44E8FBA-4B0B-41FD-B62E-07D84A6270F3}" type="pres">
      <dgm:prSet presAssocID="{2370A8BB-8609-4A61-A8F8-E54A72D7B31A}" presName="accent_2" presStyleCnt="0"/>
      <dgm:spPr/>
    </dgm:pt>
    <dgm:pt modelId="{559606A9-D00E-4306-BDC4-D42DEC3635B9}" type="pres">
      <dgm:prSet presAssocID="{2370A8BB-8609-4A61-A8F8-E54A72D7B31A}" presName="accentRepeatNode" presStyleLbl="solidFgAcc1" presStyleIdx="1" presStyleCnt="7"/>
      <dgm:spPr/>
    </dgm:pt>
    <dgm:pt modelId="{E65A1041-5079-4A3F-B5A9-D752D53E42A1}" type="pres">
      <dgm:prSet presAssocID="{28689EED-CF89-4556-B281-DE4E37228AAA}" presName="text_3" presStyleLbl="node1" presStyleIdx="2" presStyleCnt="7">
        <dgm:presLayoutVars>
          <dgm:bulletEnabled val="1"/>
        </dgm:presLayoutVars>
      </dgm:prSet>
      <dgm:spPr/>
    </dgm:pt>
    <dgm:pt modelId="{65FEA8D1-DB1A-4996-ADC4-7E5A1D9E0FF3}" type="pres">
      <dgm:prSet presAssocID="{28689EED-CF89-4556-B281-DE4E37228AAA}" presName="accent_3" presStyleCnt="0"/>
      <dgm:spPr/>
    </dgm:pt>
    <dgm:pt modelId="{E49BEFDB-2590-4329-8704-1E0789614106}" type="pres">
      <dgm:prSet presAssocID="{28689EED-CF89-4556-B281-DE4E37228AAA}" presName="accentRepeatNode" presStyleLbl="solidFgAcc1" presStyleIdx="2" presStyleCnt="7"/>
      <dgm:spPr/>
    </dgm:pt>
    <dgm:pt modelId="{9D462ACD-363C-4148-BA6D-AF1EAD4DE715}" type="pres">
      <dgm:prSet presAssocID="{5C9C956F-FCA2-4234-993A-0D0D0E3CDEF0}" presName="text_4" presStyleLbl="node1" presStyleIdx="3" presStyleCnt="7">
        <dgm:presLayoutVars>
          <dgm:bulletEnabled val="1"/>
        </dgm:presLayoutVars>
      </dgm:prSet>
      <dgm:spPr/>
    </dgm:pt>
    <dgm:pt modelId="{84BB1CD1-EC95-4DE0-AF1F-CBCFCA93DB6A}" type="pres">
      <dgm:prSet presAssocID="{5C9C956F-FCA2-4234-993A-0D0D0E3CDEF0}" presName="accent_4" presStyleCnt="0"/>
      <dgm:spPr/>
    </dgm:pt>
    <dgm:pt modelId="{6AD503E0-871A-47BA-B0D9-DE241F0E0FD0}" type="pres">
      <dgm:prSet presAssocID="{5C9C956F-FCA2-4234-993A-0D0D0E3CDEF0}" presName="accentRepeatNode" presStyleLbl="solidFgAcc1" presStyleIdx="3" presStyleCnt="7"/>
      <dgm:spPr/>
    </dgm:pt>
    <dgm:pt modelId="{39FF99E0-8556-498A-AFF3-F7E4865E3591}" type="pres">
      <dgm:prSet presAssocID="{8278061F-B029-4F53-A154-579122630C3D}" presName="text_5" presStyleLbl="node1" presStyleIdx="4" presStyleCnt="7">
        <dgm:presLayoutVars>
          <dgm:bulletEnabled val="1"/>
        </dgm:presLayoutVars>
      </dgm:prSet>
      <dgm:spPr/>
    </dgm:pt>
    <dgm:pt modelId="{632F9E7E-78E0-43A3-9100-947818732693}" type="pres">
      <dgm:prSet presAssocID="{8278061F-B029-4F53-A154-579122630C3D}" presName="accent_5" presStyleCnt="0"/>
      <dgm:spPr/>
    </dgm:pt>
    <dgm:pt modelId="{4D1A153E-F0A2-429F-B99A-95CAB3401FA2}" type="pres">
      <dgm:prSet presAssocID="{8278061F-B029-4F53-A154-579122630C3D}" presName="accentRepeatNode" presStyleLbl="solidFgAcc1" presStyleIdx="4" presStyleCnt="7"/>
      <dgm:spPr/>
    </dgm:pt>
    <dgm:pt modelId="{B648550E-9A8A-45AD-BFE6-23067D119AF8}" type="pres">
      <dgm:prSet presAssocID="{0CC83D1B-93DB-4C13-8458-581FA11776AD}" presName="text_6" presStyleLbl="node1" presStyleIdx="5" presStyleCnt="7">
        <dgm:presLayoutVars>
          <dgm:bulletEnabled val="1"/>
        </dgm:presLayoutVars>
      </dgm:prSet>
      <dgm:spPr/>
    </dgm:pt>
    <dgm:pt modelId="{C323499E-2DBC-48DB-82AC-85AC8F394871}" type="pres">
      <dgm:prSet presAssocID="{0CC83D1B-93DB-4C13-8458-581FA11776AD}" presName="accent_6" presStyleCnt="0"/>
      <dgm:spPr/>
    </dgm:pt>
    <dgm:pt modelId="{B5B0E414-2C90-464E-A415-CFD00A2585E7}" type="pres">
      <dgm:prSet presAssocID="{0CC83D1B-93DB-4C13-8458-581FA11776AD}" presName="accentRepeatNode" presStyleLbl="solidFgAcc1" presStyleIdx="5" presStyleCnt="7"/>
      <dgm:spPr/>
    </dgm:pt>
    <dgm:pt modelId="{B931147D-277C-40E4-A518-60E76D14EA65}" type="pres">
      <dgm:prSet presAssocID="{D9738DD2-D4A9-4B83-892F-3D23ADBD05EA}" presName="text_7" presStyleLbl="node1" presStyleIdx="6" presStyleCnt="7">
        <dgm:presLayoutVars>
          <dgm:bulletEnabled val="1"/>
        </dgm:presLayoutVars>
      </dgm:prSet>
      <dgm:spPr/>
    </dgm:pt>
    <dgm:pt modelId="{41EF6390-2972-4AE5-89BC-53276EFC5E05}" type="pres">
      <dgm:prSet presAssocID="{D9738DD2-D4A9-4B83-892F-3D23ADBD05EA}" presName="accent_7" presStyleCnt="0"/>
      <dgm:spPr/>
    </dgm:pt>
    <dgm:pt modelId="{311E89C6-4B75-4554-87F7-3A254395C8E8}" type="pres">
      <dgm:prSet presAssocID="{D9738DD2-D4A9-4B83-892F-3D23ADBD05EA}" presName="accentRepeatNode" presStyleLbl="solidFgAcc1" presStyleIdx="6" presStyleCnt="7"/>
      <dgm:spPr/>
    </dgm:pt>
  </dgm:ptLst>
  <dgm:cxnLst>
    <dgm:cxn modelId="{D32FD81E-24E3-43F8-8C27-2F48D2F80831}" type="presOf" srcId="{F346B4F8-52DB-41E1-9F1E-4D6A43FEEA99}" destId="{673B2D6A-6AEA-4FA2-8A30-9F3E5AC13B23}" srcOrd="0" destOrd="0" presId="urn:microsoft.com/office/officeart/2008/layout/VerticalCurvedList"/>
    <dgm:cxn modelId="{8ADA7F20-4DBF-4BE2-BA73-7FA3E6EB496C}" srcId="{BA5498A0-E764-4671-A438-3839100606AB}" destId="{2370A8BB-8609-4A61-A8F8-E54A72D7B31A}" srcOrd="1" destOrd="0" parTransId="{0F8F0BE1-9D43-46B8-BF80-A73D55EC5AA2}" sibTransId="{03F3A355-23F4-40AA-92CC-43CB84824A44}"/>
    <dgm:cxn modelId="{0269AE29-5830-4DAD-BA55-2EC94CC8BA20}" type="presOf" srcId="{6DB23CA6-381A-4B9C-B7DC-519975E48AAF}" destId="{0E1DAA72-EC9E-4DD0-80DB-4AFA1667F36E}" srcOrd="0" destOrd="0" presId="urn:microsoft.com/office/officeart/2008/layout/VerticalCurvedList"/>
    <dgm:cxn modelId="{EF3B4D2F-53A2-44BC-9FDA-856B5B3F6501}" srcId="{BA5498A0-E764-4671-A438-3839100606AB}" destId="{0CC83D1B-93DB-4C13-8458-581FA11776AD}" srcOrd="5" destOrd="0" parTransId="{D975AF9D-66AC-4957-8ED6-9BA27ADA171D}" sibTransId="{D01AB24F-B63E-40E9-894E-6705FE044733}"/>
    <dgm:cxn modelId="{0CC2215B-BB4D-4CC5-99FD-3903C0F3F91F}" type="presOf" srcId="{BA5498A0-E764-4671-A438-3839100606AB}" destId="{EABAC498-E0C0-4393-831F-FE150C99FE2F}" srcOrd="0" destOrd="0" presId="urn:microsoft.com/office/officeart/2008/layout/VerticalCurvedList"/>
    <dgm:cxn modelId="{714C4161-EA98-43DA-9D2D-DB0558F748B5}" type="presOf" srcId="{0CC83D1B-93DB-4C13-8458-581FA11776AD}" destId="{B648550E-9A8A-45AD-BFE6-23067D119AF8}" srcOrd="0" destOrd="0" presId="urn:microsoft.com/office/officeart/2008/layout/VerticalCurvedList"/>
    <dgm:cxn modelId="{EE395942-D3B2-4931-BAD3-6B4063FEDEDE}" srcId="{BA5498A0-E764-4671-A438-3839100606AB}" destId="{D9738DD2-D4A9-4B83-892F-3D23ADBD05EA}" srcOrd="6" destOrd="0" parTransId="{49BA30DA-4470-4397-A090-4F2AB65A2882}" sibTransId="{21417123-81D0-465B-8669-DD77AFAD30B8}"/>
    <dgm:cxn modelId="{17835B44-8B6F-457F-AC63-8E356B9FA72C}" srcId="{BA5498A0-E764-4671-A438-3839100606AB}" destId="{28689EED-CF89-4556-B281-DE4E37228AAA}" srcOrd="2" destOrd="0" parTransId="{E788E0AE-62A3-4125-8EAB-B55E82637702}" sibTransId="{93C43DE6-F1A3-4019-9032-B47B4386EDBC}"/>
    <dgm:cxn modelId="{598C4444-B800-4F49-B14A-4F5A9894584B}" type="presOf" srcId="{8278061F-B029-4F53-A154-579122630C3D}" destId="{39FF99E0-8556-498A-AFF3-F7E4865E3591}" srcOrd="0" destOrd="0" presId="urn:microsoft.com/office/officeart/2008/layout/VerticalCurvedList"/>
    <dgm:cxn modelId="{2F521346-9C40-451E-8803-56273567E949}" type="presOf" srcId="{5C9C956F-FCA2-4234-993A-0D0D0E3CDEF0}" destId="{9D462ACD-363C-4148-BA6D-AF1EAD4DE715}" srcOrd="0" destOrd="0" presId="urn:microsoft.com/office/officeart/2008/layout/VerticalCurvedList"/>
    <dgm:cxn modelId="{457D1949-8DB6-4697-9AD1-CF8BF47DBBA9}" srcId="{BA5498A0-E764-4671-A438-3839100606AB}" destId="{5C9C956F-FCA2-4234-993A-0D0D0E3CDEF0}" srcOrd="3" destOrd="0" parTransId="{4CE2AFEB-3A87-410A-B97B-078712093A35}" sibTransId="{6720E9EA-72AB-4F4B-8CA8-F9C9C0ED6A57}"/>
    <dgm:cxn modelId="{EBE2496C-B077-4719-B763-6E0E1D313A30}" srcId="{BA5498A0-E764-4671-A438-3839100606AB}" destId="{8278061F-B029-4F53-A154-579122630C3D}" srcOrd="4" destOrd="0" parTransId="{005BD644-2563-4E3C-B2FC-AF054D1C2D24}" sibTransId="{958AAD00-0A30-45E9-A0C5-656D050230C8}"/>
    <dgm:cxn modelId="{74366271-5CDA-4F78-91E3-9593B372A98C}" type="presOf" srcId="{28689EED-CF89-4556-B281-DE4E37228AAA}" destId="{E65A1041-5079-4A3F-B5A9-D752D53E42A1}" srcOrd="0" destOrd="0" presId="urn:microsoft.com/office/officeart/2008/layout/VerticalCurvedList"/>
    <dgm:cxn modelId="{ED8B0984-9181-4C9C-A52C-61C6400BE6DF}" type="presOf" srcId="{2370A8BB-8609-4A61-A8F8-E54A72D7B31A}" destId="{EE70CAA7-10E3-4CBC-8D0A-9D78FDF4DEC9}" srcOrd="0" destOrd="0" presId="urn:microsoft.com/office/officeart/2008/layout/VerticalCurvedList"/>
    <dgm:cxn modelId="{AA59FCA5-8405-49CE-9B1D-C1C0DAE6C90D}" srcId="{BA5498A0-E764-4671-A438-3839100606AB}" destId="{F346B4F8-52DB-41E1-9F1E-4D6A43FEEA99}" srcOrd="0" destOrd="0" parTransId="{52BF1DCC-7DBD-47F2-A6BC-CE2262C75BAE}" sibTransId="{6DB23CA6-381A-4B9C-B7DC-519975E48AAF}"/>
    <dgm:cxn modelId="{907C66F5-7DD7-48BC-BE6E-52A8D94D0F7B}" type="presOf" srcId="{D9738DD2-D4A9-4B83-892F-3D23ADBD05EA}" destId="{B931147D-277C-40E4-A518-60E76D14EA65}" srcOrd="0" destOrd="0" presId="urn:microsoft.com/office/officeart/2008/layout/VerticalCurvedList"/>
    <dgm:cxn modelId="{DD4CB6D8-16A9-4901-88A3-6831B7C2D77D}" type="presParOf" srcId="{EABAC498-E0C0-4393-831F-FE150C99FE2F}" destId="{AFA3C9B2-AD8D-446A-A3EF-25F6513ECC1C}" srcOrd="0" destOrd="0" presId="urn:microsoft.com/office/officeart/2008/layout/VerticalCurvedList"/>
    <dgm:cxn modelId="{436D5452-E0A0-444E-B5F8-BD91AC76C7B9}" type="presParOf" srcId="{AFA3C9B2-AD8D-446A-A3EF-25F6513ECC1C}" destId="{D7A2CE53-CA8E-4D58-A87A-E251C2AA1132}" srcOrd="0" destOrd="0" presId="urn:microsoft.com/office/officeart/2008/layout/VerticalCurvedList"/>
    <dgm:cxn modelId="{A80E00F1-4C7F-452F-AB9D-32BAD220851D}" type="presParOf" srcId="{D7A2CE53-CA8E-4D58-A87A-E251C2AA1132}" destId="{E0BC9144-9489-45AC-9B4F-6B55CFBD0FA5}" srcOrd="0" destOrd="0" presId="urn:microsoft.com/office/officeart/2008/layout/VerticalCurvedList"/>
    <dgm:cxn modelId="{9BD00789-40BD-4FA7-BF31-9B7B87CE3D7B}" type="presParOf" srcId="{D7A2CE53-CA8E-4D58-A87A-E251C2AA1132}" destId="{0E1DAA72-EC9E-4DD0-80DB-4AFA1667F36E}" srcOrd="1" destOrd="0" presId="urn:microsoft.com/office/officeart/2008/layout/VerticalCurvedList"/>
    <dgm:cxn modelId="{E66EBB8B-50E3-49BB-A315-FEF25AAB4477}" type="presParOf" srcId="{D7A2CE53-CA8E-4D58-A87A-E251C2AA1132}" destId="{0780784C-6A99-4043-89ED-DD8A42B776C0}" srcOrd="2" destOrd="0" presId="urn:microsoft.com/office/officeart/2008/layout/VerticalCurvedList"/>
    <dgm:cxn modelId="{C7F18248-8C17-4D28-814C-0F0513811508}" type="presParOf" srcId="{D7A2CE53-CA8E-4D58-A87A-E251C2AA1132}" destId="{74675F0A-FC9D-4F2A-8CA2-889F76CAC001}" srcOrd="3" destOrd="0" presId="urn:microsoft.com/office/officeart/2008/layout/VerticalCurvedList"/>
    <dgm:cxn modelId="{99D8083A-69C9-47B8-8E15-C75F1E5D5943}" type="presParOf" srcId="{AFA3C9B2-AD8D-446A-A3EF-25F6513ECC1C}" destId="{673B2D6A-6AEA-4FA2-8A30-9F3E5AC13B23}" srcOrd="1" destOrd="0" presId="urn:microsoft.com/office/officeart/2008/layout/VerticalCurvedList"/>
    <dgm:cxn modelId="{67BC3FA5-4E86-4DC7-B561-F9BE7E9238CF}" type="presParOf" srcId="{AFA3C9B2-AD8D-446A-A3EF-25F6513ECC1C}" destId="{D10C9A94-BDEA-452F-AF94-21807FC3784F}" srcOrd="2" destOrd="0" presId="urn:microsoft.com/office/officeart/2008/layout/VerticalCurvedList"/>
    <dgm:cxn modelId="{3AD02D63-09B7-40BB-9437-C1E198199A9B}" type="presParOf" srcId="{D10C9A94-BDEA-452F-AF94-21807FC3784F}" destId="{2D592E9A-A162-4095-B811-D4A7C7925517}" srcOrd="0" destOrd="0" presId="urn:microsoft.com/office/officeart/2008/layout/VerticalCurvedList"/>
    <dgm:cxn modelId="{6E8CD32A-4CEE-4E83-9A3E-A0D7EF2F68D9}" type="presParOf" srcId="{AFA3C9B2-AD8D-446A-A3EF-25F6513ECC1C}" destId="{EE70CAA7-10E3-4CBC-8D0A-9D78FDF4DEC9}" srcOrd="3" destOrd="0" presId="urn:microsoft.com/office/officeart/2008/layout/VerticalCurvedList"/>
    <dgm:cxn modelId="{714C9E0B-29E1-4684-9EB1-EF25C781AF51}" type="presParOf" srcId="{AFA3C9B2-AD8D-446A-A3EF-25F6513ECC1C}" destId="{C44E8FBA-4B0B-41FD-B62E-07D84A6270F3}" srcOrd="4" destOrd="0" presId="urn:microsoft.com/office/officeart/2008/layout/VerticalCurvedList"/>
    <dgm:cxn modelId="{673399A0-A516-42AE-9BEA-7D768BAE04C1}" type="presParOf" srcId="{C44E8FBA-4B0B-41FD-B62E-07D84A6270F3}" destId="{559606A9-D00E-4306-BDC4-D42DEC3635B9}" srcOrd="0" destOrd="0" presId="urn:microsoft.com/office/officeart/2008/layout/VerticalCurvedList"/>
    <dgm:cxn modelId="{7E4D91A5-1220-4895-842E-D7278568A29F}" type="presParOf" srcId="{AFA3C9B2-AD8D-446A-A3EF-25F6513ECC1C}" destId="{E65A1041-5079-4A3F-B5A9-D752D53E42A1}" srcOrd="5" destOrd="0" presId="urn:microsoft.com/office/officeart/2008/layout/VerticalCurvedList"/>
    <dgm:cxn modelId="{29DE5366-CA8E-46B9-B75E-39943D5D1966}" type="presParOf" srcId="{AFA3C9B2-AD8D-446A-A3EF-25F6513ECC1C}" destId="{65FEA8D1-DB1A-4996-ADC4-7E5A1D9E0FF3}" srcOrd="6" destOrd="0" presId="urn:microsoft.com/office/officeart/2008/layout/VerticalCurvedList"/>
    <dgm:cxn modelId="{233FB92D-1C5F-466C-944F-13673010C2B9}" type="presParOf" srcId="{65FEA8D1-DB1A-4996-ADC4-7E5A1D9E0FF3}" destId="{E49BEFDB-2590-4329-8704-1E0789614106}" srcOrd="0" destOrd="0" presId="urn:microsoft.com/office/officeart/2008/layout/VerticalCurvedList"/>
    <dgm:cxn modelId="{7CB63AF9-B63E-48F1-830B-987D9A84E6A7}" type="presParOf" srcId="{AFA3C9B2-AD8D-446A-A3EF-25F6513ECC1C}" destId="{9D462ACD-363C-4148-BA6D-AF1EAD4DE715}" srcOrd="7" destOrd="0" presId="urn:microsoft.com/office/officeart/2008/layout/VerticalCurvedList"/>
    <dgm:cxn modelId="{25EFB744-93A6-4630-A814-37B8B62E49F2}" type="presParOf" srcId="{AFA3C9B2-AD8D-446A-A3EF-25F6513ECC1C}" destId="{84BB1CD1-EC95-4DE0-AF1F-CBCFCA93DB6A}" srcOrd="8" destOrd="0" presId="urn:microsoft.com/office/officeart/2008/layout/VerticalCurvedList"/>
    <dgm:cxn modelId="{3DAC08FD-505D-45BA-8652-2BFA9346EC0D}" type="presParOf" srcId="{84BB1CD1-EC95-4DE0-AF1F-CBCFCA93DB6A}" destId="{6AD503E0-871A-47BA-B0D9-DE241F0E0FD0}" srcOrd="0" destOrd="0" presId="urn:microsoft.com/office/officeart/2008/layout/VerticalCurvedList"/>
    <dgm:cxn modelId="{292E9417-228D-4A8B-B91C-DCD1077D3DAE}" type="presParOf" srcId="{AFA3C9B2-AD8D-446A-A3EF-25F6513ECC1C}" destId="{39FF99E0-8556-498A-AFF3-F7E4865E3591}" srcOrd="9" destOrd="0" presId="urn:microsoft.com/office/officeart/2008/layout/VerticalCurvedList"/>
    <dgm:cxn modelId="{0FE87FD7-4FC5-415C-99FF-EB004C2AE091}" type="presParOf" srcId="{AFA3C9B2-AD8D-446A-A3EF-25F6513ECC1C}" destId="{632F9E7E-78E0-43A3-9100-947818732693}" srcOrd="10" destOrd="0" presId="urn:microsoft.com/office/officeart/2008/layout/VerticalCurvedList"/>
    <dgm:cxn modelId="{460618DE-9C4B-491A-8FF8-84EEDD73DFEA}" type="presParOf" srcId="{632F9E7E-78E0-43A3-9100-947818732693}" destId="{4D1A153E-F0A2-429F-B99A-95CAB3401FA2}" srcOrd="0" destOrd="0" presId="urn:microsoft.com/office/officeart/2008/layout/VerticalCurvedList"/>
    <dgm:cxn modelId="{5841A976-A950-4DB7-94AA-3A0135B3BADB}" type="presParOf" srcId="{AFA3C9B2-AD8D-446A-A3EF-25F6513ECC1C}" destId="{B648550E-9A8A-45AD-BFE6-23067D119AF8}" srcOrd="11" destOrd="0" presId="urn:microsoft.com/office/officeart/2008/layout/VerticalCurvedList"/>
    <dgm:cxn modelId="{606EF0CA-82DB-45E1-A851-06CC72C01623}" type="presParOf" srcId="{AFA3C9B2-AD8D-446A-A3EF-25F6513ECC1C}" destId="{C323499E-2DBC-48DB-82AC-85AC8F394871}" srcOrd="12" destOrd="0" presId="urn:microsoft.com/office/officeart/2008/layout/VerticalCurvedList"/>
    <dgm:cxn modelId="{47F1F126-0F97-4CC2-8A5E-E659DA5BE9FD}" type="presParOf" srcId="{C323499E-2DBC-48DB-82AC-85AC8F394871}" destId="{B5B0E414-2C90-464E-A415-CFD00A2585E7}" srcOrd="0" destOrd="0" presId="urn:microsoft.com/office/officeart/2008/layout/VerticalCurvedList"/>
    <dgm:cxn modelId="{2F188031-18FC-4082-AC60-BD0A392D9F4A}" type="presParOf" srcId="{AFA3C9B2-AD8D-446A-A3EF-25F6513ECC1C}" destId="{B931147D-277C-40E4-A518-60E76D14EA65}" srcOrd="13" destOrd="0" presId="urn:microsoft.com/office/officeart/2008/layout/VerticalCurvedList"/>
    <dgm:cxn modelId="{21488E64-7B29-4E33-B744-0510B0545942}" type="presParOf" srcId="{AFA3C9B2-AD8D-446A-A3EF-25F6513ECC1C}" destId="{41EF6390-2972-4AE5-89BC-53276EFC5E05}" srcOrd="14" destOrd="0" presId="urn:microsoft.com/office/officeart/2008/layout/VerticalCurvedList"/>
    <dgm:cxn modelId="{70A2033C-6754-46F7-8FDE-141B0B113776}" type="presParOf" srcId="{41EF6390-2972-4AE5-89BC-53276EFC5E05}" destId="{311E89C6-4B75-4554-87F7-3A254395C8E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3D3B6C-83CC-4A93-85A4-0E3784989AB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048C63-FE21-4179-9414-8015DEE80300}">
      <dgm:prSet/>
      <dgm:spPr/>
      <dgm:t>
        <a:bodyPr/>
        <a:lstStyle/>
        <a:p>
          <a:r>
            <a:rPr lang="en-US"/>
            <a:t>Adjusted schedule for capacity Building</a:t>
          </a:r>
        </a:p>
      </dgm:t>
    </dgm:pt>
    <dgm:pt modelId="{A801A713-9792-42CD-9A7A-F29C1C7868A7}" type="parTrans" cxnId="{8368C205-53B9-472A-A1BD-863202935504}">
      <dgm:prSet/>
      <dgm:spPr/>
      <dgm:t>
        <a:bodyPr/>
        <a:lstStyle/>
        <a:p>
          <a:endParaRPr lang="en-US"/>
        </a:p>
      </dgm:t>
    </dgm:pt>
    <dgm:pt modelId="{802A294D-9CF5-4C01-A1CA-B3A5C3FC6C51}" type="sibTrans" cxnId="{8368C205-53B9-472A-A1BD-863202935504}">
      <dgm:prSet/>
      <dgm:spPr/>
      <dgm:t>
        <a:bodyPr/>
        <a:lstStyle/>
        <a:p>
          <a:endParaRPr lang="en-US"/>
        </a:p>
      </dgm:t>
    </dgm:pt>
    <dgm:pt modelId="{BA84992A-935C-46B9-B024-F79FCEBDA9F8}">
      <dgm:prSet/>
      <dgm:spPr/>
      <dgm:t>
        <a:bodyPr/>
        <a:lstStyle/>
        <a:p>
          <a:r>
            <a:rPr lang="en-US"/>
            <a:t>Connect with school counselor</a:t>
          </a:r>
        </a:p>
      </dgm:t>
    </dgm:pt>
    <dgm:pt modelId="{4A01ACED-38A6-424A-967B-71367F2BE92A}" type="parTrans" cxnId="{5315068C-A7C9-4690-9CE9-025D6BFE6991}">
      <dgm:prSet/>
      <dgm:spPr/>
      <dgm:t>
        <a:bodyPr/>
        <a:lstStyle/>
        <a:p>
          <a:endParaRPr lang="en-US"/>
        </a:p>
      </dgm:t>
    </dgm:pt>
    <dgm:pt modelId="{B394971B-7B78-44BF-A03E-E99D2B3F540C}" type="sibTrans" cxnId="{5315068C-A7C9-4690-9CE9-025D6BFE6991}">
      <dgm:prSet/>
      <dgm:spPr/>
      <dgm:t>
        <a:bodyPr/>
        <a:lstStyle/>
        <a:p>
          <a:endParaRPr lang="en-US"/>
        </a:p>
      </dgm:t>
    </dgm:pt>
    <dgm:pt modelId="{7B8A3A3E-0E4B-4E1B-8E88-D1BD93B80906}">
      <dgm:prSet/>
      <dgm:spPr/>
      <dgm:t>
        <a:bodyPr/>
        <a:lstStyle/>
        <a:p>
          <a:r>
            <a:rPr lang="en-US"/>
            <a:t>Daily check in for two weeks with student’s choice</a:t>
          </a:r>
        </a:p>
      </dgm:t>
    </dgm:pt>
    <dgm:pt modelId="{46655AA1-0C0A-47F5-9C88-53B99EAAFB45}" type="parTrans" cxnId="{592E0A0B-5843-4EED-861E-B8484BDD5E6A}">
      <dgm:prSet/>
      <dgm:spPr/>
      <dgm:t>
        <a:bodyPr/>
        <a:lstStyle/>
        <a:p>
          <a:endParaRPr lang="en-US"/>
        </a:p>
      </dgm:t>
    </dgm:pt>
    <dgm:pt modelId="{9C7FCF21-BF72-42E9-9F25-FD0BEF7766EB}" type="sibTrans" cxnId="{592E0A0B-5843-4EED-861E-B8484BDD5E6A}">
      <dgm:prSet/>
      <dgm:spPr/>
      <dgm:t>
        <a:bodyPr/>
        <a:lstStyle/>
        <a:p>
          <a:endParaRPr lang="en-US"/>
        </a:p>
      </dgm:t>
    </dgm:pt>
    <dgm:pt modelId="{42A04A5A-DBA7-4318-B540-7046A486A726}">
      <dgm:prSet/>
      <dgm:spPr/>
      <dgm:t>
        <a:bodyPr/>
        <a:lstStyle/>
        <a:p>
          <a:r>
            <a:rPr lang="en-US"/>
            <a:t>Educational Supports- Tutoring</a:t>
          </a:r>
        </a:p>
      </dgm:t>
    </dgm:pt>
    <dgm:pt modelId="{23AD1AF0-8971-460C-9889-243C566BF197}" type="parTrans" cxnId="{9BF1D705-2044-49EA-970D-8AABFE018106}">
      <dgm:prSet/>
      <dgm:spPr/>
      <dgm:t>
        <a:bodyPr/>
        <a:lstStyle/>
        <a:p>
          <a:endParaRPr lang="en-US"/>
        </a:p>
      </dgm:t>
    </dgm:pt>
    <dgm:pt modelId="{375F45C1-8BEB-4EEE-8914-29748A50BA05}" type="sibTrans" cxnId="{9BF1D705-2044-49EA-970D-8AABFE018106}">
      <dgm:prSet/>
      <dgm:spPr/>
      <dgm:t>
        <a:bodyPr/>
        <a:lstStyle/>
        <a:p>
          <a:endParaRPr lang="en-US"/>
        </a:p>
      </dgm:t>
    </dgm:pt>
    <dgm:pt modelId="{AF901D42-566F-40EC-9455-DCA259ACE661}">
      <dgm:prSet/>
      <dgm:spPr/>
      <dgm:t>
        <a:bodyPr/>
        <a:lstStyle/>
        <a:p>
          <a:r>
            <a:rPr lang="en-US"/>
            <a:t>Extra-Curricular Activities- Clubs, Sports, Theatre</a:t>
          </a:r>
        </a:p>
      </dgm:t>
    </dgm:pt>
    <dgm:pt modelId="{1DFBF4D9-B5B0-4C58-88AD-8D6D01FFD6D0}" type="parTrans" cxnId="{6EE584E4-7C83-454C-B261-7ED9DDF0F212}">
      <dgm:prSet/>
      <dgm:spPr/>
      <dgm:t>
        <a:bodyPr/>
        <a:lstStyle/>
        <a:p>
          <a:endParaRPr lang="en-US"/>
        </a:p>
      </dgm:t>
    </dgm:pt>
    <dgm:pt modelId="{863BE729-C699-4369-BB28-DEC9053E460A}" type="sibTrans" cxnId="{6EE584E4-7C83-454C-B261-7ED9DDF0F212}">
      <dgm:prSet/>
      <dgm:spPr/>
      <dgm:t>
        <a:bodyPr/>
        <a:lstStyle/>
        <a:p>
          <a:endParaRPr lang="en-US"/>
        </a:p>
      </dgm:t>
    </dgm:pt>
    <dgm:pt modelId="{DEE1089D-263D-413D-A756-12BFCAD4E420}" type="pres">
      <dgm:prSet presAssocID="{9F3D3B6C-83CC-4A93-85A4-0E3784989ABF}" presName="linear" presStyleCnt="0">
        <dgm:presLayoutVars>
          <dgm:animLvl val="lvl"/>
          <dgm:resizeHandles val="exact"/>
        </dgm:presLayoutVars>
      </dgm:prSet>
      <dgm:spPr/>
    </dgm:pt>
    <dgm:pt modelId="{B9DB9CFD-6315-4414-B968-C3FAC84E2CFB}" type="pres">
      <dgm:prSet presAssocID="{83048C63-FE21-4179-9414-8015DEE80300}" presName="parentText" presStyleLbl="node1" presStyleIdx="0" presStyleCnt="5">
        <dgm:presLayoutVars>
          <dgm:chMax val="0"/>
          <dgm:bulletEnabled val="1"/>
        </dgm:presLayoutVars>
      </dgm:prSet>
      <dgm:spPr/>
    </dgm:pt>
    <dgm:pt modelId="{045E4B29-4E84-40FC-BFA1-6D8592582530}" type="pres">
      <dgm:prSet presAssocID="{802A294D-9CF5-4C01-A1CA-B3A5C3FC6C51}" presName="spacer" presStyleCnt="0"/>
      <dgm:spPr/>
    </dgm:pt>
    <dgm:pt modelId="{6CFF280A-4BB9-4985-B3B2-A70D79B022F6}" type="pres">
      <dgm:prSet presAssocID="{BA84992A-935C-46B9-B024-F79FCEBDA9F8}" presName="parentText" presStyleLbl="node1" presStyleIdx="1" presStyleCnt="5">
        <dgm:presLayoutVars>
          <dgm:chMax val="0"/>
          <dgm:bulletEnabled val="1"/>
        </dgm:presLayoutVars>
      </dgm:prSet>
      <dgm:spPr/>
    </dgm:pt>
    <dgm:pt modelId="{F1EDDA39-D303-4444-8398-92ADAB826D7F}" type="pres">
      <dgm:prSet presAssocID="{B394971B-7B78-44BF-A03E-E99D2B3F540C}" presName="spacer" presStyleCnt="0"/>
      <dgm:spPr/>
    </dgm:pt>
    <dgm:pt modelId="{E3578A22-1E80-4FAC-B5C1-8E4317A53376}" type="pres">
      <dgm:prSet presAssocID="{7B8A3A3E-0E4B-4E1B-8E88-D1BD93B80906}" presName="parentText" presStyleLbl="node1" presStyleIdx="2" presStyleCnt="5">
        <dgm:presLayoutVars>
          <dgm:chMax val="0"/>
          <dgm:bulletEnabled val="1"/>
        </dgm:presLayoutVars>
      </dgm:prSet>
      <dgm:spPr/>
    </dgm:pt>
    <dgm:pt modelId="{254F1734-C8F7-4199-B076-EB9E922F236D}" type="pres">
      <dgm:prSet presAssocID="{9C7FCF21-BF72-42E9-9F25-FD0BEF7766EB}" presName="spacer" presStyleCnt="0"/>
      <dgm:spPr/>
    </dgm:pt>
    <dgm:pt modelId="{D433289E-9747-42F5-992F-1CCDAF756A05}" type="pres">
      <dgm:prSet presAssocID="{42A04A5A-DBA7-4318-B540-7046A486A726}" presName="parentText" presStyleLbl="node1" presStyleIdx="3" presStyleCnt="5">
        <dgm:presLayoutVars>
          <dgm:chMax val="0"/>
          <dgm:bulletEnabled val="1"/>
        </dgm:presLayoutVars>
      </dgm:prSet>
      <dgm:spPr/>
    </dgm:pt>
    <dgm:pt modelId="{E25F9AB9-1F3E-4E5F-9948-0337CFC5E905}" type="pres">
      <dgm:prSet presAssocID="{375F45C1-8BEB-4EEE-8914-29748A50BA05}" presName="spacer" presStyleCnt="0"/>
      <dgm:spPr/>
    </dgm:pt>
    <dgm:pt modelId="{81012615-B8FB-426C-AF14-480F1EE8614F}" type="pres">
      <dgm:prSet presAssocID="{AF901D42-566F-40EC-9455-DCA259ACE661}" presName="parentText" presStyleLbl="node1" presStyleIdx="4" presStyleCnt="5">
        <dgm:presLayoutVars>
          <dgm:chMax val="0"/>
          <dgm:bulletEnabled val="1"/>
        </dgm:presLayoutVars>
      </dgm:prSet>
      <dgm:spPr/>
    </dgm:pt>
  </dgm:ptLst>
  <dgm:cxnLst>
    <dgm:cxn modelId="{8368C205-53B9-472A-A1BD-863202935504}" srcId="{9F3D3B6C-83CC-4A93-85A4-0E3784989ABF}" destId="{83048C63-FE21-4179-9414-8015DEE80300}" srcOrd="0" destOrd="0" parTransId="{A801A713-9792-42CD-9A7A-F29C1C7868A7}" sibTransId="{802A294D-9CF5-4C01-A1CA-B3A5C3FC6C51}"/>
    <dgm:cxn modelId="{9BF1D705-2044-49EA-970D-8AABFE018106}" srcId="{9F3D3B6C-83CC-4A93-85A4-0E3784989ABF}" destId="{42A04A5A-DBA7-4318-B540-7046A486A726}" srcOrd="3" destOrd="0" parTransId="{23AD1AF0-8971-460C-9889-243C566BF197}" sibTransId="{375F45C1-8BEB-4EEE-8914-29748A50BA05}"/>
    <dgm:cxn modelId="{592E0A0B-5843-4EED-861E-B8484BDD5E6A}" srcId="{9F3D3B6C-83CC-4A93-85A4-0E3784989ABF}" destId="{7B8A3A3E-0E4B-4E1B-8E88-D1BD93B80906}" srcOrd="2" destOrd="0" parTransId="{46655AA1-0C0A-47F5-9C88-53B99EAAFB45}" sibTransId="{9C7FCF21-BF72-42E9-9F25-FD0BEF7766EB}"/>
    <dgm:cxn modelId="{7799992B-87F9-4636-B4FC-456B83ACC247}" type="presOf" srcId="{7B8A3A3E-0E4B-4E1B-8E88-D1BD93B80906}" destId="{E3578A22-1E80-4FAC-B5C1-8E4317A53376}" srcOrd="0" destOrd="0" presId="urn:microsoft.com/office/officeart/2005/8/layout/vList2"/>
    <dgm:cxn modelId="{DF50915B-DB24-4014-BCF2-664166081433}" type="presOf" srcId="{83048C63-FE21-4179-9414-8015DEE80300}" destId="{B9DB9CFD-6315-4414-B968-C3FAC84E2CFB}" srcOrd="0" destOrd="0" presId="urn:microsoft.com/office/officeart/2005/8/layout/vList2"/>
    <dgm:cxn modelId="{DC32D444-E9E3-46D4-A83C-9D04AF94999C}" type="presOf" srcId="{9F3D3B6C-83CC-4A93-85A4-0E3784989ABF}" destId="{DEE1089D-263D-413D-A756-12BFCAD4E420}" srcOrd="0" destOrd="0" presId="urn:microsoft.com/office/officeart/2005/8/layout/vList2"/>
    <dgm:cxn modelId="{5D3ED475-2136-4F77-A83B-2920BFFC5ADE}" type="presOf" srcId="{BA84992A-935C-46B9-B024-F79FCEBDA9F8}" destId="{6CFF280A-4BB9-4985-B3B2-A70D79B022F6}" srcOrd="0" destOrd="0" presId="urn:microsoft.com/office/officeart/2005/8/layout/vList2"/>
    <dgm:cxn modelId="{CE83D281-96A5-4ACF-9747-C7FDB7315490}" type="presOf" srcId="{AF901D42-566F-40EC-9455-DCA259ACE661}" destId="{81012615-B8FB-426C-AF14-480F1EE8614F}" srcOrd="0" destOrd="0" presId="urn:microsoft.com/office/officeart/2005/8/layout/vList2"/>
    <dgm:cxn modelId="{5315068C-A7C9-4690-9CE9-025D6BFE6991}" srcId="{9F3D3B6C-83CC-4A93-85A4-0E3784989ABF}" destId="{BA84992A-935C-46B9-B024-F79FCEBDA9F8}" srcOrd="1" destOrd="0" parTransId="{4A01ACED-38A6-424A-967B-71367F2BE92A}" sibTransId="{B394971B-7B78-44BF-A03E-E99D2B3F540C}"/>
    <dgm:cxn modelId="{C48FB9C2-AF74-4E49-89EF-2D2AFB661403}" type="presOf" srcId="{42A04A5A-DBA7-4318-B540-7046A486A726}" destId="{D433289E-9747-42F5-992F-1CCDAF756A05}" srcOrd="0" destOrd="0" presId="urn:microsoft.com/office/officeart/2005/8/layout/vList2"/>
    <dgm:cxn modelId="{6EE584E4-7C83-454C-B261-7ED9DDF0F212}" srcId="{9F3D3B6C-83CC-4A93-85A4-0E3784989ABF}" destId="{AF901D42-566F-40EC-9455-DCA259ACE661}" srcOrd="4" destOrd="0" parTransId="{1DFBF4D9-B5B0-4C58-88AD-8D6D01FFD6D0}" sibTransId="{863BE729-C699-4369-BB28-DEC9053E460A}"/>
    <dgm:cxn modelId="{78D6C108-5A4F-427F-A186-0F6F588E60FD}" type="presParOf" srcId="{DEE1089D-263D-413D-A756-12BFCAD4E420}" destId="{B9DB9CFD-6315-4414-B968-C3FAC84E2CFB}" srcOrd="0" destOrd="0" presId="urn:microsoft.com/office/officeart/2005/8/layout/vList2"/>
    <dgm:cxn modelId="{9391246B-E472-407C-A6A0-03A5B3399D2F}" type="presParOf" srcId="{DEE1089D-263D-413D-A756-12BFCAD4E420}" destId="{045E4B29-4E84-40FC-BFA1-6D8592582530}" srcOrd="1" destOrd="0" presId="urn:microsoft.com/office/officeart/2005/8/layout/vList2"/>
    <dgm:cxn modelId="{D2494A59-5251-4B6A-9FE2-E6902A930F70}" type="presParOf" srcId="{DEE1089D-263D-413D-A756-12BFCAD4E420}" destId="{6CFF280A-4BB9-4985-B3B2-A70D79B022F6}" srcOrd="2" destOrd="0" presId="urn:microsoft.com/office/officeart/2005/8/layout/vList2"/>
    <dgm:cxn modelId="{6F2F86D5-EB63-4360-AEFF-93F9FCD714A9}" type="presParOf" srcId="{DEE1089D-263D-413D-A756-12BFCAD4E420}" destId="{F1EDDA39-D303-4444-8398-92ADAB826D7F}" srcOrd="3" destOrd="0" presId="urn:microsoft.com/office/officeart/2005/8/layout/vList2"/>
    <dgm:cxn modelId="{190DE88E-CCF3-4D67-95B0-555699DEDC5F}" type="presParOf" srcId="{DEE1089D-263D-413D-A756-12BFCAD4E420}" destId="{E3578A22-1E80-4FAC-B5C1-8E4317A53376}" srcOrd="4" destOrd="0" presId="urn:microsoft.com/office/officeart/2005/8/layout/vList2"/>
    <dgm:cxn modelId="{55962D2D-2E2A-46FC-9FCC-EBF0A88139CD}" type="presParOf" srcId="{DEE1089D-263D-413D-A756-12BFCAD4E420}" destId="{254F1734-C8F7-4199-B076-EB9E922F236D}" srcOrd="5" destOrd="0" presId="urn:microsoft.com/office/officeart/2005/8/layout/vList2"/>
    <dgm:cxn modelId="{07AEAD3F-01A6-45FB-BBA1-5594F65360B2}" type="presParOf" srcId="{DEE1089D-263D-413D-A756-12BFCAD4E420}" destId="{D433289E-9747-42F5-992F-1CCDAF756A05}" srcOrd="6" destOrd="0" presId="urn:microsoft.com/office/officeart/2005/8/layout/vList2"/>
    <dgm:cxn modelId="{A6A58BEA-C80A-410A-8CBB-B1774BE40B4C}" type="presParOf" srcId="{DEE1089D-263D-413D-A756-12BFCAD4E420}" destId="{E25F9AB9-1F3E-4E5F-9948-0337CFC5E905}" srcOrd="7" destOrd="0" presId="urn:microsoft.com/office/officeart/2005/8/layout/vList2"/>
    <dgm:cxn modelId="{D90E577F-109A-4507-B8E5-0FC9D463F9D0}" type="presParOf" srcId="{DEE1089D-263D-413D-A756-12BFCAD4E420}" destId="{81012615-B8FB-426C-AF14-480F1EE8614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4E676B-E6F5-4175-86FC-D3840BDEFA7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62F2C47-E263-485D-A4E0-24AC2933AE51}">
      <dgm:prSet/>
      <dgm:spPr/>
      <dgm:t>
        <a:bodyPr/>
        <a:lstStyle/>
        <a:p>
          <a:r>
            <a:rPr lang="en-US"/>
            <a:t>Actionable realistic tasks to reduce or eliminate absences</a:t>
          </a:r>
        </a:p>
      </dgm:t>
    </dgm:pt>
    <dgm:pt modelId="{3379165D-32AB-45E1-80C5-8B20EE30BDE4}" type="parTrans" cxnId="{616F7085-BCD2-438E-8C9F-2668E3F4158C}">
      <dgm:prSet/>
      <dgm:spPr/>
      <dgm:t>
        <a:bodyPr/>
        <a:lstStyle/>
        <a:p>
          <a:endParaRPr lang="en-US"/>
        </a:p>
      </dgm:t>
    </dgm:pt>
    <dgm:pt modelId="{A7A18E83-DE15-4332-A049-E31A05811F1B}" type="sibTrans" cxnId="{616F7085-BCD2-438E-8C9F-2668E3F4158C}">
      <dgm:prSet/>
      <dgm:spPr/>
      <dgm:t>
        <a:bodyPr/>
        <a:lstStyle/>
        <a:p>
          <a:endParaRPr lang="en-US"/>
        </a:p>
      </dgm:t>
    </dgm:pt>
    <dgm:pt modelId="{10E4CB98-2510-47AA-A8A9-0D51CE69585C}">
      <dgm:prSet/>
      <dgm:spPr/>
      <dgm:t>
        <a:bodyPr/>
        <a:lstStyle/>
        <a:p>
          <a:r>
            <a:rPr lang="en-US"/>
            <a:t>Student	</a:t>
          </a:r>
        </a:p>
      </dgm:t>
    </dgm:pt>
    <dgm:pt modelId="{E05EB2B9-3B60-46A3-8E5D-3725278241ED}" type="parTrans" cxnId="{877F506A-0987-43B2-B16E-D04F3E17136D}">
      <dgm:prSet/>
      <dgm:spPr/>
      <dgm:t>
        <a:bodyPr/>
        <a:lstStyle/>
        <a:p>
          <a:endParaRPr lang="en-US"/>
        </a:p>
      </dgm:t>
    </dgm:pt>
    <dgm:pt modelId="{EADE08EF-E295-456E-8830-BD7CF29B0B74}" type="sibTrans" cxnId="{877F506A-0987-43B2-B16E-D04F3E17136D}">
      <dgm:prSet/>
      <dgm:spPr/>
      <dgm:t>
        <a:bodyPr/>
        <a:lstStyle/>
        <a:p>
          <a:endParaRPr lang="en-US"/>
        </a:p>
      </dgm:t>
    </dgm:pt>
    <dgm:pt modelId="{213D675F-2003-4199-9338-04BC72D3CA97}">
      <dgm:prSet/>
      <dgm:spPr/>
      <dgm:t>
        <a:bodyPr/>
        <a:lstStyle/>
        <a:p>
          <a:r>
            <a:rPr lang="en-US"/>
            <a:t>Parent/Guardian</a:t>
          </a:r>
        </a:p>
      </dgm:t>
    </dgm:pt>
    <dgm:pt modelId="{FD7DAC23-FC64-47A5-8D1B-B5B53E8EA58C}" type="parTrans" cxnId="{1D322DDC-A469-4C28-8947-20E267E36579}">
      <dgm:prSet/>
      <dgm:spPr/>
      <dgm:t>
        <a:bodyPr/>
        <a:lstStyle/>
        <a:p>
          <a:endParaRPr lang="en-US"/>
        </a:p>
      </dgm:t>
    </dgm:pt>
    <dgm:pt modelId="{3EC70763-8B4F-4360-ACC1-1A08A0D921DE}" type="sibTrans" cxnId="{1D322DDC-A469-4C28-8947-20E267E36579}">
      <dgm:prSet/>
      <dgm:spPr/>
      <dgm:t>
        <a:bodyPr/>
        <a:lstStyle/>
        <a:p>
          <a:endParaRPr lang="en-US"/>
        </a:p>
      </dgm:t>
    </dgm:pt>
    <dgm:pt modelId="{DC4ABED1-658A-49CA-869D-BD0B085EC2A4}">
      <dgm:prSet/>
      <dgm:spPr/>
      <dgm:t>
        <a:bodyPr/>
        <a:lstStyle/>
        <a:p>
          <a:r>
            <a:rPr lang="en-US"/>
            <a:t>School	</a:t>
          </a:r>
        </a:p>
      </dgm:t>
    </dgm:pt>
    <dgm:pt modelId="{0698DCE0-F300-48C1-A8D2-CC81CA546801}" type="parTrans" cxnId="{C2A2CE15-C52A-44A4-9DE6-D13418FF9443}">
      <dgm:prSet/>
      <dgm:spPr/>
      <dgm:t>
        <a:bodyPr/>
        <a:lstStyle/>
        <a:p>
          <a:endParaRPr lang="en-US"/>
        </a:p>
      </dgm:t>
    </dgm:pt>
    <dgm:pt modelId="{1237BE6E-B512-4481-A7D4-7E3B5D63FAC8}" type="sibTrans" cxnId="{C2A2CE15-C52A-44A4-9DE6-D13418FF9443}">
      <dgm:prSet/>
      <dgm:spPr/>
      <dgm:t>
        <a:bodyPr/>
        <a:lstStyle/>
        <a:p>
          <a:endParaRPr lang="en-US"/>
        </a:p>
      </dgm:t>
    </dgm:pt>
    <dgm:pt modelId="{B2D88507-1636-402B-900A-CD84197CA6BD}">
      <dgm:prSet/>
      <dgm:spPr/>
      <dgm:t>
        <a:bodyPr/>
        <a:lstStyle/>
        <a:p>
          <a:r>
            <a:rPr lang="en-US"/>
            <a:t>Review agreement with all parties</a:t>
          </a:r>
        </a:p>
      </dgm:t>
    </dgm:pt>
    <dgm:pt modelId="{068C7DCB-8622-4969-A283-871FD3CED3E5}" type="parTrans" cxnId="{116A5B81-EB3B-441B-83A8-3EE4CA72FA82}">
      <dgm:prSet/>
      <dgm:spPr/>
      <dgm:t>
        <a:bodyPr/>
        <a:lstStyle/>
        <a:p>
          <a:endParaRPr lang="en-US"/>
        </a:p>
      </dgm:t>
    </dgm:pt>
    <dgm:pt modelId="{FD3FD014-4A8A-4D2C-9371-5456251BF7CB}" type="sibTrans" cxnId="{116A5B81-EB3B-441B-83A8-3EE4CA72FA82}">
      <dgm:prSet/>
      <dgm:spPr/>
      <dgm:t>
        <a:bodyPr/>
        <a:lstStyle/>
        <a:p>
          <a:endParaRPr lang="en-US"/>
        </a:p>
      </dgm:t>
    </dgm:pt>
    <dgm:pt modelId="{05C183B6-F022-445E-A8F7-06C60EF7DB26}">
      <dgm:prSet/>
      <dgm:spPr/>
      <dgm:t>
        <a:bodyPr/>
        <a:lstStyle/>
        <a:p>
          <a:r>
            <a:rPr lang="en-US"/>
            <a:t>Adjust and confirm all actions</a:t>
          </a:r>
        </a:p>
      </dgm:t>
    </dgm:pt>
    <dgm:pt modelId="{0D99B8CA-C018-458D-9973-E58647BC6BEA}" type="parTrans" cxnId="{1C15D0F9-C237-44A9-A1EE-349BA7DA3667}">
      <dgm:prSet/>
      <dgm:spPr/>
      <dgm:t>
        <a:bodyPr/>
        <a:lstStyle/>
        <a:p>
          <a:endParaRPr lang="en-US"/>
        </a:p>
      </dgm:t>
    </dgm:pt>
    <dgm:pt modelId="{F069FCA0-4AE7-4228-8637-B6CDE2FC7B66}" type="sibTrans" cxnId="{1C15D0F9-C237-44A9-A1EE-349BA7DA3667}">
      <dgm:prSet/>
      <dgm:spPr/>
      <dgm:t>
        <a:bodyPr/>
        <a:lstStyle/>
        <a:p>
          <a:endParaRPr lang="en-US"/>
        </a:p>
      </dgm:t>
    </dgm:pt>
    <dgm:pt modelId="{AA1F9D8A-FDD6-47E9-A882-E59A65170B75}">
      <dgm:prSet/>
      <dgm:spPr/>
      <dgm:t>
        <a:bodyPr/>
        <a:lstStyle/>
        <a:p>
          <a:r>
            <a:rPr lang="en-US"/>
            <a:t>Request signatures from all people in room</a:t>
          </a:r>
        </a:p>
      </dgm:t>
    </dgm:pt>
    <dgm:pt modelId="{4BB1B4FB-4258-4F5D-A944-B132668A43C0}" type="parTrans" cxnId="{5BA6C7AD-9A6F-4A84-9B8B-41868F49B9E4}">
      <dgm:prSet/>
      <dgm:spPr/>
      <dgm:t>
        <a:bodyPr/>
        <a:lstStyle/>
        <a:p>
          <a:endParaRPr lang="en-US"/>
        </a:p>
      </dgm:t>
    </dgm:pt>
    <dgm:pt modelId="{4760E5DE-3900-4A9E-93AE-5D72AEBD757B}" type="sibTrans" cxnId="{5BA6C7AD-9A6F-4A84-9B8B-41868F49B9E4}">
      <dgm:prSet/>
      <dgm:spPr/>
      <dgm:t>
        <a:bodyPr/>
        <a:lstStyle/>
        <a:p>
          <a:endParaRPr lang="en-US"/>
        </a:p>
      </dgm:t>
    </dgm:pt>
    <dgm:pt modelId="{19961247-DFA0-4E8A-872E-E1DA9A580AA7}">
      <dgm:prSet/>
      <dgm:spPr/>
      <dgm:t>
        <a:bodyPr/>
        <a:lstStyle/>
        <a:p>
          <a:r>
            <a:rPr lang="en-US"/>
            <a:t>Provide family with a copy of the agreement</a:t>
          </a:r>
        </a:p>
      </dgm:t>
    </dgm:pt>
    <dgm:pt modelId="{E6CA84E6-1A1B-4CA1-9202-827685B57E53}" type="parTrans" cxnId="{6B276366-73D3-41FA-A7ED-7E6A44EDF70A}">
      <dgm:prSet/>
      <dgm:spPr/>
      <dgm:t>
        <a:bodyPr/>
        <a:lstStyle/>
        <a:p>
          <a:endParaRPr lang="en-US"/>
        </a:p>
      </dgm:t>
    </dgm:pt>
    <dgm:pt modelId="{243A586F-5CF9-44EB-9D96-CDE7502DB14F}" type="sibTrans" cxnId="{6B276366-73D3-41FA-A7ED-7E6A44EDF70A}">
      <dgm:prSet/>
      <dgm:spPr/>
      <dgm:t>
        <a:bodyPr/>
        <a:lstStyle/>
        <a:p>
          <a:endParaRPr lang="en-US"/>
        </a:p>
      </dgm:t>
    </dgm:pt>
    <dgm:pt modelId="{E728AA9B-13C7-4B28-AE0E-3A0D0232A56C}" type="pres">
      <dgm:prSet presAssocID="{EC4E676B-E6F5-4175-86FC-D3840BDEFA7F}" presName="linear" presStyleCnt="0">
        <dgm:presLayoutVars>
          <dgm:animLvl val="lvl"/>
          <dgm:resizeHandles val="exact"/>
        </dgm:presLayoutVars>
      </dgm:prSet>
      <dgm:spPr/>
    </dgm:pt>
    <dgm:pt modelId="{C190B1AE-BE36-4D5F-A515-B4F39BD6021F}" type="pres">
      <dgm:prSet presAssocID="{562F2C47-E263-485D-A4E0-24AC2933AE51}" presName="parentText" presStyleLbl="node1" presStyleIdx="0" presStyleCnt="5">
        <dgm:presLayoutVars>
          <dgm:chMax val="0"/>
          <dgm:bulletEnabled val="1"/>
        </dgm:presLayoutVars>
      </dgm:prSet>
      <dgm:spPr/>
    </dgm:pt>
    <dgm:pt modelId="{E5A0F820-B7D4-4154-9870-AC86A520D840}" type="pres">
      <dgm:prSet presAssocID="{562F2C47-E263-485D-A4E0-24AC2933AE51}" presName="childText" presStyleLbl="revTx" presStyleIdx="0" presStyleCnt="1">
        <dgm:presLayoutVars>
          <dgm:bulletEnabled val="1"/>
        </dgm:presLayoutVars>
      </dgm:prSet>
      <dgm:spPr/>
    </dgm:pt>
    <dgm:pt modelId="{3BA9C86D-9062-4E0E-B017-68478BF1491C}" type="pres">
      <dgm:prSet presAssocID="{B2D88507-1636-402B-900A-CD84197CA6BD}" presName="parentText" presStyleLbl="node1" presStyleIdx="1" presStyleCnt="5">
        <dgm:presLayoutVars>
          <dgm:chMax val="0"/>
          <dgm:bulletEnabled val="1"/>
        </dgm:presLayoutVars>
      </dgm:prSet>
      <dgm:spPr/>
    </dgm:pt>
    <dgm:pt modelId="{F2532470-4EB7-4E1F-B20B-B8FE4268A444}" type="pres">
      <dgm:prSet presAssocID="{FD3FD014-4A8A-4D2C-9371-5456251BF7CB}" presName="spacer" presStyleCnt="0"/>
      <dgm:spPr/>
    </dgm:pt>
    <dgm:pt modelId="{21112020-7926-4D69-9802-000590125693}" type="pres">
      <dgm:prSet presAssocID="{05C183B6-F022-445E-A8F7-06C60EF7DB26}" presName="parentText" presStyleLbl="node1" presStyleIdx="2" presStyleCnt="5">
        <dgm:presLayoutVars>
          <dgm:chMax val="0"/>
          <dgm:bulletEnabled val="1"/>
        </dgm:presLayoutVars>
      </dgm:prSet>
      <dgm:spPr/>
    </dgm:pt>
    <dgm:pt modelId="{2F7FE9B9-2D20-41BC-B0CE-8C05E476D3BD}" type="pres">
      <dgm:prSet presAssocID="{F069FCA0-4AE7-4228-8637-B6CDE2FC7B66}" presName="spacer" presStyleCnt="0"/>
      <dgm:spPr/>
    </dgm:pt>
    <dgm:pt modelId="{B9AE00E8-63A2-489D-B34B-616DFE265BA4}" type="pres">
      <dgm:prSet presAssocID="{AA1F9D8A-FDD6-47E9-A882-E59A65170B75}" presName="parentText" presStyleLbl="node1" presStyleIdx="3" presStyleCnt="5">
        <dgm:presLayoutVars>
          <dgm:chMax val="0"/>
          <dgm:bulletEnabled val="1"/>
        </dgm:presLayoutVars>
      </dgm:prSet>
      <dgm:spPr/>
    </dgm:pt>
    <dgm:pt modelId="{0D543170-4C25-4A9C-86A2-DCD0CA9D93CB}" type="pres">
      <dgm:prSet presAssocID="{4760E5DE-3900-4A9E-93AE-5D72AEBD757B}" presName="spacer" presStyleCnt="0"/>
      <dgm:spPr/>
    </dgm:pt>
    <dgm:pt modelId="{7DFDCC8C-E263-4537-8760-A69D81710C4B}" type="pres">
      <dgm:prSet presAssocID="{19961247-DFA0-4E8A-872E-E1DA9A580AA7}" presName="parentText" presStyleLbl="node1" presStyleIdx="4" presStyleCnt="5">
        <dgm:presLayoutVars>
          <dgm:chMax val="0"/>
          <dgm:bulletEnabled val="1"/>
        </dgm:presLayoutVars>
      </dgm:prSet>
      <dgm:spPr/>
    </dgm:pt>
  </dgm:ptLst>
  <dgm:cxnLst>
    <dgm:cxn modelId="{C2A2CE15-C52A-44A4-9DE6-D13418FF9443}" srcId="{562F2C47-E263-485D-A4E0-24AC2933AE51}" destId="{DC4ABED1-658A-49CA-869D-BD0B085EC2A4}" srcOrd="2" destOrd="0" parTransId="{0698DCE0-F300-48C1-A8D2-CC81CA546801}" sibTransId="{1237BE6E-B512-4481-A7D4-7E3B5D63FAC8}"/>
    <dgm:cxn modelId="{6B276366-73D3-41FA-A7ED-7E6A44EDF70A}" srcId="{EC4E676B-E6F5-4175-86FC-D3840BDEFA7F}" destId="{19961247-DFA0-4E8A-872E-E1DA9A580AA7}" srcOrd="4" destOrd="0" parTransId="{E6CA84E6-1A1B-4CA1-9202-827685B57E53}" sibTransId="{243A586F-5CF9-44EB-9D96-CDE7502DB14F}"/>
    <dgm:cxn modelId="{B4D17166-3CF8-4F0D-BE20-6E63874FA669}" type="presOf" srcId="{562F2C47-E263-485D-A4E0-24AC2933AE51}" destId="{C190B1AE-BE36-4D5F-A515-B4F39BD6021F}" srcOrd="0" destOrd="0" presId="urn:microsoft.com/office/officeart/2005/8/layout/vList2"/>
    <dgm:cxn modelId="{877F506A-0987-43B2-B16E-D04F3E17136D}" srcId="{562F2C47-E263-485D-A4E0-24AC2933AE51}" destId="{10E4CB98-2510-47AA-A8A9-0D51CE69585C}" srcOrd="0" destOrd="0" parTransId="{E05EB2B9-3B60-46A3-8E5D-3725278241ED}" sibTransId="{EADE08EF-E295-456E-8830-BD7CF29B0B74}"/>
    <dgm:cxn modelId="{116A5B81-EB3B-441B-83A8-3EE4CA72FA82}" srcId="{EC4E676B-E6F5-4175-86FC-D3840BDEFA7F}" destId="{B2D88507-1636-402B-900A-CD84197CA6BD}" srcOrd="1" destOrd="0" parTransId="{068C7DCB-8622-4969-A283-871FD3CED3E5}" sibTransId="{FD3FD014-4A8A-4D2C-9371-5456251BF7CB}"/>
    <dgm:cxn modelId="{616F7085-BCD2-438E-8C9F-2668E3F4158C}" srcId="{EC4E676B-E6F5-4175-86FC-D3840BDEFA7F}" destId="{562F2C47-E263-485D-A4E0-24AC2933AE51}" srcOrd="0" destOrd="0" parTransId="{3379165D-32AB-45E1-80C5-8B20EE30BDE4}" sibTransId="{A7A18E83-DE15-4332-A049-E31A05811F1B}"/>
    <dgm:cxn modelId="{65ECE988-2BF3-4798-B8BC-DF3B1E638EE6}" type="presOf" srcId="{213D675F-2003-4199-9338-04BC72D3CA97}" destId="{E5A0F820-B7D4-4154-9870-AC86A520D840}" srcOrd="0" destOrd="1" presId="urn:microsoft.com/office/officeart/2005/8/layout/vList2"/>
    <dgm:cxn modelId="{0CB6458F-5C04-4474-A9A9-9A023E9DBAC7}" type="presOf" srcId="{10E4CB98-2510-47AA-A8A9-0D51CE69585C}" destId="{E5A0F820-B7D4-4154-9870-AC86A520D840}" srcOrd="0" destOrd="0" presId="urn:microsoft.com/office/officeart/2005/8/layout/vList2"/>
    <dgm:cxn modelId="{2954E893-42A3-4B9B-9C46-94FB4B3E45D3}" type="presOf" srcId="{AA1F9D8A-FDD6-47E9-A882-E59A65170B75}" destId="{B9AE00E8-63A2-489D-B34B-616DFE265BA4}" srcOrd="0" destOrd="0" presId="urn:microsoft.com/office/officeart/2005/8/layout/vList2"/>
    <dgm:cxn modelId="{381E8AA3-2383-40BF-A620-334626ABAA4B}" type="presOf" srcId="{B2D88507-1636-402B-900A-CD84197CA6BD}" destId="{3BA9C86D-9062-4E0E-B017-68478BF1491C}" srcOrd="0" destOrd="0" presId="urn:microsoft.com/office/officeart/2005/8/layout/vList2"/>
    <dgm:cxn modelId="{5BA6C7AD-9A6F-4A84-9B8B-41868F49B9E4}" srcId="{EC4E676B-E6F5-4175-86FC-D3840BDEFA7F}" destId="{AA1F9D8A-FDD6-47E9-A882-E59A65170B75}" srcOrd="3" destOrd="0" parTransId="{4BB1B4FB-4258-4F5D-A944-B132668A43C0}" sibTransId="{4760E5DE-3900-4A9E-93AE-5D72AEBD757B}"/>
    <dgm:cxn modelId="{AD2275B2-46A9-47F1-B507-E2BA85930561}" type="presOf" srcId="{EC4E676B-E6F5-4175-86FC-D3840BDEFA7F}" destId="{E728AA9B-13C7-4B28-AE0E-3A0D0232A56C}" srcOrd="0" destOrd="0" presId="urn:microsoft.com/office/officeart/2005/8/layout/vList2"/>
    <dgm:cxn modelId="{1D322DDC-A469-4C28-8947-20E267E36579}" srcId="{562F2C47-E263-485D-A4E0-24AC2933AE51}" destId="{213D675F-2003-4199-9338-04BC72D3CA97}" srcOrd="1" destOrd="0" parTransId="{FD7DAC23-FC64-47A5-8D1B-B5B53E8EA58C}" sibTransId="{3EC70763-8B4F-4360-ACC1-1A08A0D921DE}"/>
    <dgm:cxn modelId="{B46A4FEC-2260-4B8C-A764-9C52E66A7273}" type="presOf" srcId="{DC4ABED1-658A-49CA-869D-BD0B085EC2A4}" destId="{E5A0F820-B7D4-4154-9870-AC86A520D840}" srcOrd="0" destOrd="2" presId="urn:microsoft.com/office/officeart/2005/8/layout/vList2"/>
    <dgm:cxn modelId="{5F86D0F2-8023-42E5-8AFA-97C3B0BDC5A4}" type="presOf" srcId="{19961247-DFA0-4E8A-872E-E1DA9A580AA7}" destId="{7DFDCC8C-E263-4537-8760-A69D81710C4B}" srcOrd="0" destOrd="0" presId="urn:microsoft.com/office/officeart/2005/8/layout/vList2"/>
    <dgm:cxn modelId="{EB70E4F7-9856-4E03-BA96-47E2C88D4982}" type="presOf" srcId="{05C183B6-F022-445E-A8F7-06C60EF7DB26}" destId="{21112020-7926-4D69-9802-000590125693}" srcOrd="0" destOrd="0" presId="urn:microsoft.com/office/officeart/2005/8/layout/vList2"/>
    <dgm:cxn modelId="{1C15D0F9-C237-44A9-A1EE-349BA7DA3667}" srcId="{EC4E676B-E6F5-4175-86FC-D3840BDEFA7F}" destId="{05C183B6-F022-445E-A8F7-06C60EF7DB26}" srcOrd="2" destOrd="0" parTransId="{0D99B8CA-C018-458D-9973-E58647BC6BEA}" sibTransId="{F069FCA0-4AE7-4228-8637-B6CDE2FC7B66}"/>
    <dgm:cxn modelId="{9ECEAD98-483F-4E19-9AD4-8907BBD544EC}" type="presParOf" srcId="{E728AA9B-13C7-4B28-AE0E-3A0D0232A56C}" destId="{C190B1AE-BE36-4D5F-A515-B4F39BD6021F}" srcOrd="0" destOrd="0" presId="urn:microsoft.com/office/officeart/2005/8/layout/vList2"/>
    <dgm:cxn modelId="{2C35FA9F-97F1-4B21-B9D4-0CF5F30F19D6}" type="presParOf" srcId="{E728AA9B-13C7-4B28-AE0E-3A0D0232A56C}" destId="{E5A0F820-B7D4-4154-9870-AC86A520D840}" srcOrd="1" destOrd="0" presId="urn:microsoft.com/office/officeart/2005/8/layout/vList2"/>
    <dgm:cxn modelId="{81D39FA4-2ED4-4FA7-A186-9D631EC6F8C0}" type="presParOf" srcId="{E728AA9B-13C7-4B28-AE0E-3A0D0232A56C}" destId="{3BA9C86D-9062-4E0E-B017-68478BF1491C}" srcOrd="2" destOrd="0" presId="urn:microsoft.com/office/officeart/2005/8/layout/vList2"/>
    <dgm:cxn modelId="{9641FEC2-755B-45FD-B851-27082E5EC423}" type="presParOf" srcId="{E728AA9B-13C7-4B28-AE0E-3A0D0232A56C}" destId="{F2532470-4EB7-4E1F-B20B-B8FE4268A444}" srcOrd="3" destOrd="0" presId="urn:microsoft.com/office/officeart/2005/8/layout/vList2"/>
    <dgm:cxn modelId="{8D0E426D-C773-4466-8A01-03F047B445D8}" type="presParOf" srcId="{E728AA9B-13C7-4B28-AE0E-3A0D0232A56C}" destId="{21112020-7926-4D69-9802-000590125693}" srcOrd="4" destOrd="0" presId="urn:microsoft.com/office/officeart/2005/8/layout/vList2"/>
    <dgm:cxn modelId="{6421C2CD-E32D-4300-AC9E-4ACB6F8D6D42}" type="presParOf" srcId="{E728AA9B-13C7-4B28-AE0E-3A0D0232A56C}" destId="{2F7FE9B9-2D20-41BC-B0CE-8C05E476D3BD}" srcOrd="5" destOrd="0" presId="urn:microsoft.com/office/officeart/2005/8/layout/vList2"/>
    <dgm:cxn modelId="{D7D2F061-E510-4032-B6D8-F97C6902F970}" type="presParOf" srcId="{E728AA9B-13C7-4B28-AE0E-3A0D0232A56C}" destId="{B9AE00E8-63A2-489D-B34B-616DFE265BA4}" srcOrd="6" destOrd="0" presId="urn:microsoft.com/office/officeart/2005/8/layout/vList2"/>
    <dgm:cxn modelId="{8C463DEF-E61E-43F9-9706-A8CB1CB2D1DA}" type="presParOf" srcId="{E728AA9B-13C7-4B28-AE0E-3A0D0232A56C}" destId="{0D543170-4C25-4A9C-86A2-DCD0CA9D93CB}" srcOrd="7" destOrd="0" presId="urn:microsoft.com/office/officeart/2005/8/layout/vList2"/>
    <dgm:cxn modelId="{38540400-DE29-43F3-B743-348922254B1F}" type="presParOf" srcId="{E728AA9B-13C7-4B28-AE0E-3A0D0232A56C}" destId="{7DFDCC8C-E263-4537-8760-A69D81710C4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CA13E-12AA-4ABD-A066-CAF7FB56F7FF}">
      <dsp:nvSpPr>
        <dsp:cNvPr id="0" name=""/>
        <dsp:cNvSpPr/>
      </dsp:nvSpPr>
      <dsp:spPr>
        <a:xfrm>
          <a:off x="0" y="1032829"/>
          <a:ext cx="2957512" cy="1878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9084D94-D1A2-46B1-8B3E-C373D3AE27D2}">
      <dsp:nvSpPr>
        <dsp:cNvPr id="0" name=""/>
        <dsp:cNvSpPr/>
      </dsp:nvSpPr>
      <dsp:spPr>
        <a:xfrm>
          <a:off x="328612" y="1345011"/>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Ages 8 – 18</a:t>
          </a:r>
        </a:p>
      </dsp:txBody>
      <dsp:txXfrm>
        <a:off x="383617" y="1400016"/>
        <a:ext cx="2847502" cy="1768010"/>
      </dsp:txXfrm>
    </dsp:sp>
    <dsp:sp modelId="{F7C55A0E-D6D3-4F07-BFA3-D279CA9DA038}">
      <dsp:nvSpPr>
        <dsp:cNvPr id="0" name=""/>
        <dsp:cNvSpPr/>
      </dsp:nvSpPr>
      <dsp:spPr>
        <a:xfrm>
          <a:off x="3614737" y="1032829"/>
          <a:ext cx="2957512" cy="1878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DEA16CE-D1BB-40EF-A819-AB1F90CCAFE7}">
      <dsp:nvSpPr>
        <dsp:cNvPr id="0" name=""/>
        <dsp:cNvSpPr/>
      </dsp:nvSpPr>
      <dsp:spPr>
        <a:xfrm>
          <a:off x="3943350" y="1345011"/>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Public, private or home-based instruction (homeschool)</a:t>
          </a:r>
        </a:p>
      </dsp:txBody>
      <dsp:txXfrm>
        <a:off x="3998355" y="1400016"/>
        <a:ext cx="2847502" cy="1768010"/>
      </dsp:txXfrm>
    </dsp:sp>
    <dsp:sp modelId="{E3C7B1E6-CD8B-4F6D-858F-4693C8BA47D3}">
      <dsp:nvSpPr>
        <dsp:cNvPr id="0" name=""/>
        <dsp:cNvSpPr/>
      </dsp:nvSpPr>
      <dsp:spPr>
        <a:xfrm>
          <a:off x="7229475" y="1032829"/>
          <a:ext cx="2957512" cy="1878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B42A846-4C57-4E54-B7F6-C24862557CF0}">
      <dsp:nvSpPr>
        <dsp:cNvPr id="0" name=""/>
        <dsp:cNvSpPr/>
      </dsp:nvSpPr>
      <dsp:spPr>
        <a:xfrm>
          <a:off x="7558087" y="1345011"/>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With some exceptions</a:t>
          </a:r>
        </a:p>
      </dsp:txBody>
      <dsp:txXfrm>
        <a:off x="7613092" y="1400016"/>
        <a:ext cx="2847502" cy="1768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26C81-EAFC-411A-AD78-153BA4C486E5}">
      <dsp:nvSpPr>
        <dsp:cNvPr id="0" name=""/>
        <dsp:cNvSpPr/>
      </dsp:nvSpPr>
      <dsp:spPr>
        <a:xfrm>
          <a:off x="0" y="592034"/>
          <a:ext cx="10515600" cy="5988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10 percent of the school year is 18 days in most school districts- </a:t>
          </a:r>
          <a:r>
            <a:rPr lang="en-US" sz="1500" b="1" kern="1200" dirty="0"/>
            <a:t>That is an average of missing two days a month.</a:t>
          </a:r>
          <a:endParaRPr lang="en-US" sz="1500" kern="1200" dirty="0"/>
        </a:p>
      </dsp:txBody>
      <dsp:txXfrm>
        <a:off x="29236" y="621270"/>
        <a:ext cx="10457128" cy="540421"/>
      </dsp:txXfrm>
    </dsp:sp>
    <dsp:sp modelId="{383064AB-7D6D-441B-8B49-A6682B1BCB2B}">
      <dsp:nvSpPr>
        <dsp:cNvPr id="0" name=""/>
        <dsp:cNvSpPr/>
      </dsp:nvSpPr>
      <dsp:spPr>
        <a:xfrm>
          <a:off x="0" y="1234128"/>
          <a:ext cx="10515600" cy="5988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Students who live in communities with high levels of poverty are </a:t>
          </a:r>
          <a:r>
            <a:rPr lang="en-US" sz="1500" b="1" kern="1200" dirty="0"/>
            <a:t>four times more likely to be chronically absent</a:t>
          </a:r>
          <a:r>
            <a:rPr lang="en-US" sz="1500" kern="1200" dirty="0"/>
            <a:t> than others often for reasons beyond their control, such as unstable housing, unreliable transportation and a lack of access to health care.</a:t>
          </a:r>
        </a:p>
      </dsp:txBody>
      <dsp:txXfrm>
        <a:off x="29236" y="1263364"/>
        <a:ext cx="10457128" cy="540421"/>
      </dsp:txXfrm>
    </dsp:sp>
    <dsp:sp modelId="{D46F7091-DC16-4743-93D2-2782B3EB3CED}">
      <dsp:nvSpPr>
        <dsp:cNvPr id="0" name=""/>
        <dsp:cNvSpPr/>
      </dsp:nvSpPr>
      <dsp:spPr>
        <a:xfrm>
          <a:off x="0" y="1876222"/>
          <a:ext cx="10515600" cy="5988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Poor attendance can influence </a:t>
          </a:r>
          <a:r>
            <a:rPr lang="en-US" sz="1500" b="1" kern="1200"/>
            <a:t>whether children read proficiently </a:t>
          </a:r>
          <a:r>
            <a:rPr lang="en-US" sz="1500" kern="1200"/>
            <a:t>by the end of 3</a:t>
          </a:r>
          <a:r>
            <a:rPr lang="en-US" sz="1500" kern="1200" baseline="30000"/>
            <a:t>rd</a:t>
          </a:r>
          <a:r>
            <a:rPr lang="en-US" sz="1500" kern="1200"/>
            <a:t> grade.</a:t>
          </a:r>
        </a:p>
      </dsp:txBody>
      <dsp:txXfrm>
        <a:off x="29236" y="1905458"/>
        <a:ext cx="10457128" cy="540421"/>
      </dsp:txXfrm>
    </dsp:sp>
    <dsp:sp modelId="{905B155C-E9CC-410F-A7AC-B8DEE6D25B9D}">
      <dsp:nvSpPr>
        <dsp:cNvPr id="0" name=""/>
        <dsp:cNvSpPr/>
      </dsp:nvSpPr>
      <dsp:spPr>
        <a:xfrm>
          <a:off x="0" y="2518315"/>
          <a:ext cx="10515600" cy="5988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By 6</a:t>
          </a:r>
          <a:r>
            <a:rPr lang="en-US" sz="1500" kern="1200" baseline="30000"/>
            <a:t>th</a:t>
          </a:r>
          <a:r>
            <a:rPr lang="en-US" sz="1500" kern="1200"/>
            <a:t> grade, chronic absence becomes a </a:t>
          </a:r>
          <a:r>
            <a:rPr lang="en-US" sz="1500" b="1" kern="1200"/>
            <a:t>leading indicator </a:t>
          </a:r>
          <a:r>
            <a:rPr lang="en-US" sz="1500" kern="1200"/>
            <a:t>that a student will </a:t>
          </a:r>
          <a:r>
            <a:rPr lang="en-US" sz="1500" b="1" kern="1200"/>
            <a:t>drop out of high school</a:t>
          </a:r>
          <a:r>
            <a:rPr lang="en-US" sz="1500" kern="1200"/>
            <a:t>.</a:t>
          </a:r>
        </a:p>
      </dsp:txBody>
      <dsp:txXfrm>
        <a:off x="29236" y="2547551"/>
        <a:ext cx="10457128" cy="540421"/>
      </dsp:txXfrm>
    </dsp:sp>
    <dsp:sp modelId="{D6A12FC1-25A6-421C-8F19-3FCB66098861}">
      <dsp:nvSpPr>
        <dsp:cNvPr id="0" name=""/>
        <dsp:cNvSpPr/>
      </dsp:nvSpPr>
      <dsp:spPr>
        <a:xfrm>
          <a:off x="0" y="3160409"/>
          <a:ext cx="10515600" cy="5988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9</a:t>
          </a:r>
          <a:r>
            <a:rPr lang="en-US" sz="1500" b="1" kern="1200" baseline="30000" dirty="0"/>
            <a:t>th</a:t>
          </a:r>
          <a:r>
            <a:rPr lang="en-US" sz="1500" b="1" kern="1200" dirty="0"/>
            <a:t> grade attendance </a:t>
          </a:r>
          <a:r>
            <a:rPr lang="en-US" sz="1500" kern="1200" dirty="0"/>
            <a:t>can be a </a:t>
          </a:r>
          <a:r>
            <a:rPr lang="en-US" sz="1500" b="1" kern="1200" dirty="0"/>
            <a:t>better predictor of drop out rates </a:t>
          </a:r>
          <a:r>
            <a:rPr lang="en-US" sz="1500" kern="1200" dirty="0"/>
            <a:t>that 8</a:t>
          </a:r>
          <a:r>
            <a:rPr lang="en-US" sz="1500" kern="1200" baseline="30000" dirty="0"/>
            <a:t>th</a:t>
          </a:r>
          <a:r>
            <a:rPr lang="en-US" sz="1500" kern="1200" dirty="0"/>
            <a:t> grade test scores</a:t>
          </a:r>
        </a:p>
      </dsp:txBody>
      <dsp:txXfrm>
        <a:off x="29236" y="3189645"/>
        <a:ext cx="10457128" cy="540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DAA72-EC9E-4DD0-80DB-4AFA1667F36E}">
      <dsp:nvSpPr>
        <dsp:cNvPr id="0" name=""/>
        <dsp:cNvSpPr/>
      </dsp:nvSpPr>
      <dsp:spPr>
        <a:xfrm>
          <a:off x="-6935197" y="-1061193"/>
          <a:ext cx="8260720" cy="8260720"/>
        </a:xfrm>
        <a:prstGeom prst="blockArc">
          <a:avLst>
            <a:gd name="adj1" fmla="val 18900000"/>
            <a:gd name="adj2" fmla="val 2700000"/>
            <a:gd name="adj3" fmla="val 261"/>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3B2D6A-6AEA-4FA2-8A30-9F3E5AC13B23}">
      <dsp:nvSpPr>
        <dsp:cNvPr id="0" name=""/>
        <dsp:cNvSpPr/>
      </dsp:nvSpPr>
      <dsp:spPr>
        <a:xfrm>
          <a:off x="430604" y="279048"/>
          <a:ext cx="9168478" cy="55785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9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Notify parents after 1 unexcused absence</a:t>
          </a:r>
        </a:p>
      </dsp:txBody>
      <dsp:txXfrm>
        <a:off x="430604" y="279048"/>
        <a:ext cx="9168478" cy="557851"/>
      </dsp:txXfrm>
    </dsp:sp>
    <dsp:sp modelId="{2D592E9A-A162-4095-B811-D4A7C7925517}">
      <dsp:nvSpPr>
        <dsp:cNvPr id="0" name=""/>
        <dsp:cNvSpPr/>
      </dsp:nvSpPr>
      <dsp:spPr>
        <a:xfrm>
          <a:off x="81946" y="209317"/>
          <a:ext cx="697314" cy="697314"/>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0CAA7-10E3-4CBC-8D0A-9D78FDF4DEC9}">
      <dsp:nvSpPr>
        <dsp:cNvPr id="0" name=""/>
        <dsp:cNvSpPr/>
      </dsp:nvSpPr>
      <dsp:spPr>
        <a:xfrm>
          <a:off x="935789" y="1116317"/>
          <a:ext cx="8663293" cy="55785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9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Schedule a conference with student and parent to identify barriers and make a plan</a:t>
          </a:r>
        </a:p>
      </dsp:txBody>
      <dsp:txXfrm>
        <a:off x="935789" y="1116317"/>
        <a:ext cx="8663293" cy="557851"/>
      </dsp:txXfrm>
    </dsp:sp>
    <dsp:sp modelId="{559606A9-D00E-4306-BDC4-D42DEC3635B9}">
      <dsp:nvSpPr>
        <dsp:cNvPr id="0" name=""/>
        <dsp:cNvSpPr/>
      </dsp:nvSpPr>
      <dsp:spPr>
        <a:xfrm>
          <a:off x="587131" y="1046585"/>
          <a:ext cx="697314" cy="697314"/>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5A1041-5079-4A3F-B5A9-D752D53E42A1}">
      <dsp:nvSpPr>
        <dsp:cNvPr id="0" name=""/>
        <dsp:cNvSpPr/>
      </dsp:nvSpPr>
      <dsp:spPr>
        <a:xfrm>
          <a:off x="1212627" y="1952972"/>
          <a:ext cx="8386454" cy="55785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9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Administer an assessment to identify barriers</a:t>
          </a:r>
        </a:p>
      </dsp:txBody>
      <dsp:txXfrm>
        <a:off x="1212627" y="1952972"/>
        <a:ext cx="8386454" cy="557851"/>
      </dsp:txXfrm>
    </dsp:sp>
    <dsp:sp modelId="{E49BEFDB-2590-4329-8704-1E0789614106}">
      <dsp:nvSpPr>
        <dsp:cNvPr id="0" name=""/>
        <dsp:cNvSpPr/>
      </dsp:nvSpPr>
      <dsp:spPr>
        <a:xfrm>
          <a:off x="863970" y="1883240"/>
          <a:ext cx="697314" cy="697314"/>
        </a:xfrm>
        <a:prstGeom prst="ellipse">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462ACD-363C-4148-BA6D-AF1EAD4DE715}">
      <dsp:nvSpPr>
        <dsp:cNvPr id="0" name=""/>
        <dsp:cNvSpPr/>
      </dsp:nvSpPr>
      <dsp:spPr>
        <a:xfrm>
          <a:off x="1301019" y="2790241"/>
          <a:ext cx="8298062" cy="55785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9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Provide data-based interventions</a:t>
          </a:r>
        </a:p>
      </dsp:txBody>
      <dsp:txXfrm>
        <a:off x="1301019" y="2790241"/>
        <a:ext cx="8298062" cy="557851"/>
      </dsp:txXfrm>
    </dsp:sp>
    <dsp:sp modelId="{6AD503E0-871A-47BA-B0D9-DE241F0E0FD0}">
      <dsp:nvSpPr>
        <dsp:cNvPr id="0" name=""/>
        <dsp:cNvSpPr/>
      </dsp:nvSpPr>
      <dsp:spPr>
        <a:xfrm>
          <a:off x="952362" y="2720509"/>
          <a:ext cx="697314" cy="697314"/>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F99E0-8556-498A-AFF3-F7E4865E3591}">
      <dsp:nvSpPr>
        <dsp:cNvPr id="0" name=""/>
        <dsp:cNvSpPr/>
      </dsp:nvSpPr>
      <dsp:spPr>
        <a:xfrm>
          <a:off x="1212627" y="3627509"/>
          <a:ext cx="8386454" cy="55785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9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File a truancy petition</a:t>
          </a:r>
        </a:p>
      </dsp:txBody>
      <dsp:txXfrm>
        <a:off x="1212627" y="3627509"/>
        <a:ext cx="8386454" cy="557851"/>
      </dsp:txXfrm>
    </dsp:sp>
    <dsp:sp modelId="{4D1A153E-F0A2-429F-B99A-95CAB3401FA2}">
      <dsp:nvSpPr>
        <dsp:cNvPr id="0" name=""/>
        <dsp:cNvSpPr/>
      </dsp:nvSpPr>
      <dsp:spPr>
        <a:xfrm>
          <a:off x="863970" y="3557778"/>
          <a:ext cx="697314" cy="697314"/>
        </a:xfrm>
        <a:prstGeom prst="ellipse">
          <a:avLst/>
        </a:prstGeom>
        <a:solidFill>
          <a:schemeClr val="lt1">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48550E-9A8A-45AD-BFE6-23067D119AF8}">
      <dsp:nvSpPr>
        <dsp:cNvPr id="0" name=""/>
        <dsp:cNvSpPr/>
      </dsp:nvSpPr>
      <dsp:spPr>
        <a:xfrm>
          <a:off x="935789" y="4464164"/>
          <a:ext cx="8663293" cy="557851"/>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9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Refer the student or parent to Community Engagement Board</a:t>
          </a:r>
        </a:p>
      </dsp:txBody>
      <dsp:txXfrm>
        <a:off x="935789" y="4464164"/>
        <a:ext cx="8663293" cy="557851"/>
      </dsp:txXfrm>
    </dsp:sp>
    <dsp:sp modelId="{B5B0E414-2C90-464E-A415-CFD00A2585E7}">
      <dsp:nvSpPr>
        <dsp:cNvPr id="0" name=""/>
        <dsp:cNvSpPr/>
      </dsp:nvSpPr>
      <dsp:spPr>
        <a:xfrm>
          <a:off x="587131" y="4394433"/>
          <a:ext cx="697314" cy="697314"/>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31147D-277C-40E4-A518-60E76D14EA65}">
      <dsp:nvSpPr>
        <dsp:cNvPr id="0" name=""/>
        <dsp:cNvSpPr/>
      </dsp:nvSpPr>
      <dsp:spPr>
        <a:xfrm>
          <a:off x="430604" y="5301433"/>
          <a:ext cx="9168478" cy="557851"/>
        </a:xfrm>
        <a:prstGeom prst="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9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Attendance &amp; truancy interventions and outreach must be attempted prior to withdrawing or filing a petition</a:t>
          </a:r>
        </a:p>
      </dsp:txBody>
      <dsp:txXfrm>
        <a:off x="430604" y="5301433"/>
        <a:ext cx="9168478" cy="557851"/>
      </dsp:txXfrm>
    </dsp:sp>
    <dsp:sp modelId="{311E89C6-4B75-4554-87F7-3A254395C8E8}">
      <dsp:nvSpPr>
        <dsp:cNvPr id="0" name=""/>
        <dsp:cNvSpPr/>
      </dsp:nvSpPr>
      <dsp:spPr>
        <a:xfrm>
          <a:off x="81946" y="5231702"/>
          <a:ext cx="697314" cy="697314"/>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B9CFD-6315-4414-B968-C3FAC84E2CFB}">
      <dsp:nvSpPr>
        <dsp:cNvPr id="0" name=""/>
        <dsp:cNvSpPr/>
      </dsp:nvSpPr>
      <dsp:spPr>
        <a:xfrm>
          <a:off x="0" y="89969"/>
          <a:ext cx="5157787"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Adjusted schedule for capacity Building</a:t>
          </a:r>
        </a:p>
      </dsp:txBody>
      <dsp:txXfrm>
        <a:off x="21589" y="111558"/>
        <a:ext cx="5114609" cy="399082"/>
      </dsp:txXfrm>
    </dsp:sp>
    <dsp:sp modelId="{6CFF280A-4BB9-4985-B3B2-A70D79B022F6}">
      <dsp:nvSpPr>
        <dsp:cNvPr id="0" name=""/>
        <dsp:cNvSpPr/>
      </dsp:nvSpPr>
      <dsp:spPr>
        <a:xfrm>
          <a:off x="0" y="584069"/>
          <a:ext cx="5157787"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Connect with school counselor</a:t>
          </a:r>
        </a:p>
      </dsp:txBody>
      <dsp:txXfrm>
        <a:off x="21589" y="605658"/>
        <a:ext cx="5114609" cy="399082"/>
      </dsp:txXfrm>
    </dsp:sp>
    <dsp:sp modelId="{E3578A22-1E80-4FAC-B5C1-8E4317A53376}">
      <dsp:nvSpPr>
        <dsp:cNvPr id="0" name=""/>
        <dsp:cNvSpPr/>
      </dsp:nvSpPr>
      <dsp:spPr>
        <a:xfrm>
          <a:off x="0" y="1078169"/>
          <a:ext cx="5157787"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Daily check in for two weeks with student’s choice</a:t>
          </a:r>
        </a:p>
      </dsp:txBody>
      <dsp:txXfrm>
        <a:off x="21589" y="1099758"/>
        <a:ext cx="5114609" cy="399082"/>
      </dsp:txXfrm>
    </dsp:sp>
    <dsp:sp modelId="{D433289E-9747-42F5-992F-1CCDAF756A05}">
      <dsp:nvSpPr>
        <dsp:cNvPr id="0" name=""/>
        <dsp:cNvSpPr/>
      </dsp:nvSpPr>
      <dsp:spPr>
        <a:xfrm>
          <a:off x="0" y="1572269"/>
          <a:ext cx="5157787"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Educational Supports- Tutoring</a:t>
          </a:r>
        </a:p>
      </dsp:txBody>
      <dsp:txXfrm>
        <a:off x="21589" y="1593858"/>
        <a:ext cx="5114609" cy="399082"/>
      </dsp:txXfrm>
    </dsp:sp>
    <dsp:sp modelId="{81012615-B8FB-426C-AF14-480F1EE8614F}">
      <dsp:nvSpPr>
        <dsp:cNvPr id="0" name=""/>
        <dsp:cNvSpPr/>
      </dsp:nvSpPr>
      <dsp:spPr>
        <a:xfrm>
          <a:off x="0" y="2066369"/>
          <a:ext cx="5157787"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Extra-Curricular Activities- Clubs, Sports, Theatre</a:t>
          </a:r>
        </a:p>
      </dsp:txBody>
      <dsp:txXfrm>
        <a:off x="21589" y="2087958"/>
        <a:ext cx="5114609" cy="3990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0B1AE-BE36-4D5F-A515-B4F39BD6021F}">
      <dsp:nvSpPr>
        <dsp:cNvPr id="0" name=""/>
        <dsp:cNvSpPr/>
      </dsp:nvSpPr>
      <dsp:spPr>
        <a:xfrm>
          <a:off x="0" y="362744"/>
          <a:ext cx="6733375" cy="491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Actionable realistic tasks to reduce or eliminate absences</a:t>
          </a:r>
        </a:p>
      </dsp:txBody>
      <dsp:txXfrm>
        <a:off x="23988" y="386732"/>
        <a:ext cx="6685399" cy="443424"/>
      </dsp:txXfrm>
    </dsp:sp>
    <dsp:sp modelId="{E5A0F820-B7D4-4154-9870-AC86A520D840}">
      <dsp:nvSpPr>
        <dsp:cNvPr id="0" name=""/>
        <dsp:cNvSpPr/>
      </dsp:nvSpPr>
      <dsp:spPr>
        <a:xfrm>
          <a:off x="0" y="854144"/>
          <a:ext cx="6733375"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785"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Student	</a:t>
          </a:r>
        </a:p>
        <a:p>
          <a:pPr marL="171450" lvl="1" indent="-171450" algn="l" defTabSz="711200">
            <a:lnSpc>
              <a:spcPct val="90000"/>
            </a:lnSpc>
            <a:spcBef>
              <a:spcPct val="0"/>
            </a:spcBef>
            <a:spcAft>
              <a:spcPct val="20000"/>
            </a:spcAft>
            <a:buChar char="•"/>
          </a:pPr>
          <a:r>
            <a:rPr lang="en-US" sz="1600" kern="1200"/>
            <a:t>Parent/Guardian</a:t>
          </a:r>
        </a:p>
        <a:p>
          <a:pPr marL="171450" lvl="1" indent="-171450" algn="l" defTabSz="711200">
            <a:lnSpc>
              <a:spcPct val="90000"/>
            </a:lnSpc>
            <a:spcBef>
              <a:spcPct val="0"/>
            </a:spcBef>
            <a:spcAft>
              <a:spcPct val="20000"/>
            </a:spcAft>
            <a:buChar char="•"/>
          </a:pPr>
          <a:r>
            <a:rPr lang="en-US" sz="1600" kern="1200"/>
            <a:t>School	</a:t>
          </a:r>
        </a:p>
      </dsp:txBody>
      <dsp:txXfrm>
        <a:off x="0" y="854144"/>
        <a:ext cx="6733375" cy="828000"/>
      </dsp:txXfrm>
    </dsp:sp>
    <dsp:sp modelId="{3BA9C86D-9062-4E0E-B017-68478BF1491C}">
      <dsp:nvSpPr>
        <dsp:cNvPr id="0" name=""/>
        <dsp:cNvSpPr/>
      </dsp:nvSpPr>
      <dsp:spPr>
        <a:xfrm>
          <a:off x="0" y="1682144"/>
          <a:ext cx="6733375" cy="491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Review agreement with all parties</a:t>
          </a:r>
        </a:p>
      </dsp:txBody>
      <dsp:txXfrm>
        <a:off x="23988" y="1706132"/>
        <a:ext cx="6685399" cy="443424"/>
      </dsp:txXfrm>
    </dsp:sp>
    <dsp:sp modelId="{21112020-7926-4D69-9802-000590125693}">
      <dsp:nvSpPr>
        <dsp:cNvPr id="0" name=""/>
        <dsp:cNvSpPr/>
      </dsp:nvSpPr>
      <dsp:spPr>
        <a:xfrm>
          <a:off x="0" y="2231144"/>
          <a:ext cx="6733375" cy="491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Adjust and confirm all actions</a:t>
          </a:r>
        </a:p>
      </dsp:txBody>
      <dsp:txXfrm>
        <a:off x="23988" y="2255132"/>
        <a:ext cx="6685399" cy="443424"/>
      </dsp:txXfrm>
    </dsp:sp>
    <dsp:sp modelId="{B9AE00E8-63A2-489D-B34B-616DFE265BA4}">
      <dsp:nvSpPr>
        <dsp:cNvPr id="0" name=""/>
        <dsp:cNvSpPr/>
      </dsp:nvSpPr>
      <dsp:spPr>
        <a:xfrm>
          <a:off x="0" y="2780144"/>
          <a:ext cx="6733375" cy="491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Request signatures from all people in room</a:t>
          </a:r>
        </a:p>
      </dsp:txBody>
      <dsp:txXfrm>
        <a:off x="23988" y="2804132"/>
        <a:ext cx="6685399" cy="443424"/>
      </dsp:txXfrm>
    </dsp:sp>
    <dsp:sp modelId="{7DFDCC8C-E263-4537-8760-A69D81710C4B}">
      <dsp:nvSpPr>
        <dsp:cNvPr id="0" name=""/>
        <dsp:cNvSpPr/>
      </dsp:nvSpPr>
      <dsp:spPr>
        <a:xfrm>
          <a:off x="0" y="3329144"/>
          <a:ext cx="6733375" cy="491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Provide family with a copy of the agreement</a:t>
          </a:r>
        </a:p>
      </dsp:txBody>
      <dsp:txXfrm>
        <a:off x="23988" y="3353132"/>
        <a:ext cx="6685399" cy="4434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5/31/2025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5/31/2025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128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8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these steps have not occurred or been attempted, withdrawing them makes it much harder to reduce barriers, get in touch. If a student is withdrawn, the school and district are still responsible for these steps. Withdrawing them does not eliminate that requirement.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21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-It is important to review Confidentiality and FERPA laws with volunteers. Identifying what their role is in the board, and that student information is private is key to a successful board.</a:t>
            </a:r>
          </a:p>
          <a:p>
            <a:r>
              <a:rPr lang="en-US">
                <a:ea typeface="Calibri"/>
                <a:cs typeface="Calibri"/>
              </a:rPr>
              <a:t>-80/20 Pareto Principal- attached is a video that can provide information for volunteers to have a tool in their pocket for supporting volunteers to focus on the key barriers and a strategic approach to achievement. It is recommended to remind volunteers that the Pareto Principle also applies to listening to families – families should do 80% of the talking and board members 20% of the talking. Or in other words listen 80% (not thinking about reply) and then talking 20% of the time. </a:t>
            </a:r>
          </a:p>
          <a:p>
            <a:r>
              <a:rPr lang="en-US">
                <a:ea typeface="Calibri"/>
                <a:cs typeface="Calibri"/>
              </a:rPr>
              <a:t>-Science of Hope is another tool to offer board members. Determining if the student/family is struggling with the motivation for attendance, or if there is a barrier that they need to determine the pathway to navigate is a tool that is highly successful, and can improve a students attendance, grades, and overall success.</a:t>
            </a:r>
          </a:p>
          <a:p>
            <a:r>
              <a:rPr lang="en-US">
                <a:ea typeface="Calibri"/>
                <a:cs typeface="Calibri"/>
              </a:rPr>
              <a:t>-Motivational Interviewing video- this video talks about clinician and client but letting your board members know that they can change clinician to the board, and client to the student and family these skills can be very effective in supporting school attendance.</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1258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4900-FAC7-3472-8558-5FB91FDDA0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9CF6FC-7153-1DFA-7F83-70DA5F8014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62FA00-F6CB-2F99-BAA9-D2F8F9059139}"/>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5" name="Footer Placeholder 4">
            <a:extLst>
              <a:ext uri="{FF2B5EF4-FFF2-40B4-BE49-F238E27FC236}">
                <a16:creationId xmlns:a16="http://schemas.microsoft.com/office/drawing/2014/main" id="{5909C30B-EC7D-1C1F-6EC5-2CF15B936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F849C-6EC2-206C-D8EF-AFE2EDF3E47C}"/>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172128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F589-3781-B3A7-FC01-DF9DB45C2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B5297F-EC2D-83EE-D9F5-3513A4627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D1547-92F5-A6DD-C124-8021B8415AA9}"/>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5" name="Footer Placeholder 4">
            <a:extLst>
              <a:ext uri="{FF2B5EF4-FFF2-40B4-BE49-F238E27FC236}">
                <a16:creationId xmlns:a16="http://schemas.microsoft.com/office/drawing/2014/main" id="{D4BA9824-7E60-98C1-E027-7276CB299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41D80-8489-0DDA-78F5-204FB2378130}"/>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312792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8E0848-5149-B462-13E5-A9FC3AC37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B7BEE9-D378-3E2D-3D7B-2FCB0E199B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BF649-4BE6-309F-A2E1-D0B9A98FEB06}"/>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5" name="Footer Placeholder 4">
            <a:extLst>
              <a:ext uri="{FF2B5EF4-FFF2-40B4-BE49-F238E27FC236}">
                <a16:creationId xmlns:a16="http://schemas.microsoft.com/office/drawing/2014/main" id="{ED651984-3C8F-8148-801B-3737AA6D5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F499A-1764-95F4-81AF-F4D7F0126278}"/>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1858602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5/31/2025</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Tree>
    <p:extLst>
      <p:ext uri="{BB962C8B-B14F-4D97-AF65-F5344CB8AC3E}">
        <p14:creationId xmlns:p14="http://schemas.microsoft.com/office/powerpoint/2010/main" val="3285204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5/31/2025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2871477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5/31/2025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26459561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5/31/2025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58373185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5/31/2025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99338700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5/31/2025</a:t>
            </a:fld>
            <a:r>
              <a:rPr lang="en-US"/>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Division Name</a:t>
            </a:r>
          </a:p>
        </p:txBody>
      </p:sp>
    </p:spTree>
    <p:extLst>
      <p:ext uri="{BB962C8B-B14F-4D97-AF65-F5344CB8AC3E}">
        <p14:creationId xmlns:p14="http://schemas.microsoft.com/office/powerpoint/2010/main" val="2171252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613395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9623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9183-CAA1-1BEF-DC24-60CEBE9605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30045-79F0-4E3C-74F2-9CEC7E75D2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4AC0B-1605-A156-9A5F-B7EDB9115EB0}"/>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5" name="Footer Placeholder 4">
            <a:extLst>
              <a:ext uri="{FF2B5EF4-FFF2-40B4-BE49-F238E27FC236}">
                <a16:creationId xmlns:a16="http://schemas.microsoft.com/office/drawing/2014/main" id="{AE6B2384-9949-2587-D4D9-6D254308A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6B83-6F91-D73F-2EFD-ECFE974431EA}"/>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459333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928427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560329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5405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140811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977115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025034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472303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C7CA-7876-CBB3-896D-2E3E846D28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0980BB-9A25-0557-33E9-6E8332C19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BC285-ED48-2CE6-A5D3-4EF78727C2B0}"/>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5" name="Footer Placeholder 4">
            <a:extLst>
              <a:ext uri="{FF2B5EF4-FFF2-40B4-BE49-F238E27FC236}">
                <a16:creationId xmlns:a16="http://schemas.microsoft.com/office/drawing/2014/main" id="{AB3CA6E1-7B88-AE8A-B9DE-5590648CC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47447-7DBB-57B8-0179-15839246564C}"/>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2726001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07A3-002A-FCD7-2936-992A08891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B0ABF-E214-EB9E-6EA6-0F33CBF8D2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4C979-71CB-F284-9620-94F56680F0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012B97-8379-D6BE-8989-BC0E1C529A79}"/>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6" name="Footer Placeholder 5">
            <a:extLst>
              <a:ext uri="{FF2B5EF4-FFF2-40B4-BE49-F238E27FC236}">
                <a16:creationId xmlns:a16="http://schemas.microsoft.com/office/drawing/2014/main" id="{18A8E3EA-D9A2-0BB4-7BE7-EC7956966F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0047B-030E-4389-DB73-0315D55D7F6F}"/>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1660517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0B70-7449-B7D5-3E41-2109F37C30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9BE234-3F3D-88EB-38E3-4094970E3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9A2E0-0D45-B487-8DE4-12B096047B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6ACE1C-680F-E606-C1FB-C6A4740548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403D8-7ABE-0387-0950-7D8728F418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541AB7-079D-1EBE-043A-34DCB2F4F012}"/>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8" name="Footer Placeholder 7">
            <a:extLst>
              <a:ext uri="{FF2B5EF4-FFF2-40B4-BE49-F238E27FC236}">
                <a16:creationId xmlns:a16="http://schemas.microsoft.com/office/drawing/2014/main" id="{F1BC721F-0B94-21F7-62CD-86DF106D79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5D96D7-F010-D4D4-15A7-3ECFCEA68EB7}"/>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103295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3044-6003-45B7-3BA0-B30395C3F4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7B1CF6-A9DE-D7F1-5D0E-31DD60B203C3}"/>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4" name="Footer Placeholder 3">
            <a:extLst>
              <a:ext uri="{FF2B5EF4-FFF2-40B4-BE49-F238E27FC236}">
                <a16:creationId xmlns:a16="http://schemas.microsoft.com/office/drawing/2014/main" id="{AF4992EE-A449-BB30-BB3D-0DC17BD47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0BCBB-A2BA-F56E-4E04-B569C2B55B51}"/>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259824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6BFE32-8D99-811F-A3D4-8F124D21540E}"/>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3" name="Footer Placeholder 2">
            <a:extLst>
              <a:ext uri="{FF2B5EF4-FFF2-40B4-BE49-F238E27FC236}">
                <a16:creationId xmlns:a16="http://schemas.microsoft.com/office/drawing/2014/main" id="{9EE75D05-4092-6735-E27A-5540B4A5C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BB075F-9D7D-13C3-FB3D-26E4E53865E0}"/>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171582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6335-9752-6075-56CD-39E7D0C204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7BE45C-85F2-6F7F-66A5-EACD945D93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6A21-B2D3-C77A-2617-5716E2479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B951D4-DB30-ABC8-28CA-E4769C3288D2}"/>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6" name="Footer Placeholder 5">
            <a:extLst>
              <a:ext uri="{FF2B5EF4-FFF2-40B4-BE49-F238E27FC236}">
                <a16:creationId xmlns:a16="http://schemas.microsoft.com/office/drawing/2014/main" id="{61AAFEB9-3B8E-A054-B65D-C12A113F4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96186-60B5-41B3-36A1-6F177B81F929}"/>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397254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4BEE-D88D-B7A9-EE5A-64BDABFC95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212ACD-240B-4429-156E-46D3888EE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7D23D1-D574-83EF-12DB-357FA123B4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1EC693-F0BE-E331-67CE-629C918BEFB3}"/>
              </a:ext>
            </a:extLst>
          </p:cNvPr>
          <p:cNvSpPr>
            <a:spLocks noGrp="1"/>
          </p:cNvSpPr>
          <p:nvPr>
            <p:ph type="dt" sz="half" idx="10"/>
          </p:nvPr>
        </p:nvSpPr>
        <p:spPr/>
        <p:txBody>
          <a:bodyPr/>
          <a:lstStyle/>
          <a:p>
            <a:fld id="{47799DD0-7317-428F-A6E8-CCB1E15B2CF7}" type="datetimeFigureOut">
              <a:rPr lang="en-US" smtClean="0"/>
              <a:t>5/31/2025</a:t>
            </a:fld>
            <a:endParaRPr lang="en-US"/>
          </a:p>
        </p:txBody>
      </p:sp>
      <p:sp>
        <p:nvSpPr>
          <p:cNvPr id="6" name="Footer Placeholder 5">
            <a:extLst>
              <a:ext uri="{FF2B5EF4-FFF2-40B4-BE49-F238E27FC236}">
                <a16:creationId xmlns:a16="http://schemas.microsoft.com/office/drawing/2014/main" id="{09A39932-BD47-2C7F-3F99-0DCDF7286B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1F2EE-0D01-FA16-45C3-D1966AA2113C}"/>
              </a:ext>
            </a:extLst>
          </p:cNvPr>
          <p:cNvSpPr>
            <a:spLocks noGrp="1"/>
          </p:cNvSpPr>
          <p:nvPr>
            <p:ph type="sldNum" sz="quarter" idx="12"/>
          </p:nvPr>
        </p:nvSpPr>
        <p:spPr/>
        <p:txBody>
          <a:bodyPr/>
          <a:lstStyle/>
          <a:p>
            <a:fld id="{EF5B0A44-D5CE-44E0-87E7-72F8FB5B4578}" type="slidenum">
              <a:rPr lang="en-US" smtClean="0"/>
              <a:t>‹#›</a:t>
            </a:fld>
            <a:endParaRPr lang="en-US"/>
          </a:p>
        </p:txBody>
      </p:sp>
    </p:spTree>
    <p:extLst>
      <p:ext uri="{BB962C8B-B14F-4D97-AF65-F5344CB8AC3E}">
        <p14:creationId xmlns:p14="http://schemas.microsoft.com/office/powerpoint/2010/main" val="138161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CC5676-18F0-21AF-C179-193840096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74C99-0829-84D1-C0FA-29E512882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E195D-7E9A-483D-D7BE-67F7E3B40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799DD0-7317-428F-A6E8-CCB1E15B2CF7}" type="datetimeFigureOut">
              <a:rPr lang="en-US" smtClean="0"/>
              <a:t>5/31/2025</a:t>
            </a:fld>
            <a:endParaRPr lang="en-US"/>
          </a:p>
        </p:txBody>
      </p:sp>
      <p:sp>
        <p:nvSpPr>
          <p:cNvPr id="5" name="Footer Placeholder 4">
            <a:extLst>
              <a:ext uri="{FF2B5EF4-FFF2-40B4-BE49-F238E27FC236}">
                <a16:creationId xmlns:a16="http://schemas.microsoft.com/office/drawing/2014/main" id="{3850571A-0CEE-0520-56F4-52D6A54511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A68E24-19F2-CFB2-B3F1-604A0D0E35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5B0A44-D5CE-44E0-87E7-72F8FB5B4578}" type="slidenum">
              <a:rPr lang="en-US" smtClean="0"/>
              <a:t>‹#›</a:t>
            </a:fld>
            <a:endParaRPr lang="en-US"/>
          </a:p>
        </p:txBody>
      </p:sp>
    </p:spTree>
    <p:extLst>
      <p:ext uri="{BB962C8B-B14F-4D97-AF65-F5344CB8AC3E}">
        <p14:creationId xmlns:p14="http://schemas.microsoft.com/office/powerpoint/2010/main" val="328120624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5/31/2025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0974019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app.leg.wa.gov/RCW/default.aspx?cite=28A.225.010"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attendanceworks.org/chronic-absence/the-problem/10-facts-about-school-attendance/"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www.k12.wa.us/sites/default/files/public/ossi/k12supports/Legally%20Required%20Steps_Elementary.pdf" TargetMode="External"/><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www.k12.wa.us/sites/default/files/public/ossi/k12supports/Legally%20Required%20Steps_Secondary.pdf" TargetMode="External"/><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hyperlink" Target="https://www.pngall.com/meeting-png/download/24497" TargetMode="External"/><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hyperlink" Target="https://app.leg.wa.gov/RCW/default.aspx?cite=28A.225.026&amp;pdf=true" TargetMode="External"/><Relationship Id="rId4" Type="http://schemas.openxmlformats.org/officeDocument/2006/relationships/hyperlink" Target="https://creativecommons.org/licenses/by-nc/3.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www.thebluediamondgallery.com/typewriter/m/motivation.html" TargetMode="External"/><Relationship Id="rId13" Type="http://schemas.openxmlformats.org/officeDocument/2006/relationships/image" Target="../media/image27.png"/><Relationship Id="rId3" Type="http://schemas.openxmlformats.org/officeDocument/2006/relationships/hyperlink" Target="https://youtu.be/ilfBo1vZ8g0" TargetMode="External"/><Relationship Id="rId7" Type="http://schemas.openxmlformats.org/officeDocument/2006/relationships/image" Target="../media/image25.jpeg"/><Relationship Id="rId12" Type="http://schemas.openxmlformats.org/officeDocument/2006/relationships/hyperlink" Target="https://youtu.be/APPoKvTPhog"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youtu.be/St-2BgKvfVk" TargetMode="External"/><Relationship Id="rId11" Type="http://schemas.openxmlformats.org/officeDocument/2006/relationships/hyperlink" Target="https://youtu.be/HAU-aMqzxZE" TargetMode="External"/><Relationship Id="rId5" Type="http://schemas.openxmlformats.org/officeDocument/2006/relationships/hyperlink" Target="https://pixabay.com/en/hope-word-letters-scrabble-1804595/" TargetMode="External"/><Relationship Id="rId10" Type="http://schemas.openxmlformats.org/officeDocument/2006/relationships/hyperlink" Target="https://motherpie.typepad.com/motherpie/2008/10/the-pareto-prin.html" TargetMode="External"/><Relationship Id="rId4" Type="http://schemas.openxmlformats.org/officeDocument/2006/relationships/image" Target="../media/image24.jpeg"/><Relationship Id="rId9" Type="http://schemas.openxmlformats.org/officeDocument/2006/relationships/image" Target="../media/image26.png"/><Relationship Id="rId14" Type="http://schemas.openxmlformats.org/officeDocument/2006/relationships/hyperlink" Target="https://www.pexels.com/photo/black-ops-confidential-confidential-stamp-military-operation-315880/"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boisestate.pressbooks.pub/makingconflictsuckless/chapter/listening-process/" TargetMode="External"/><Relationship Id="rId7" Type="http://schemas.openxmlformats.org/officeDocument/2006/relationships/hyperlink" Target="https://ospi.k12.wa.us/student-success/learning-alternatives/online-learning/approved-online-school-programs" TargetMode="External"/><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hyperlink" Target="https://youtu.be/z_-rNd7h6z8" TargetMode="External"/><Relationship Id="rId11" Type="http://schemas.openxmlformats.org/officeDocument/2006/relationships/hyperlink" Target="https://pressbooks.bccampus.ca/esm1/chapter/chapter-1/" TargetMode="External"/><Relationship Id="rId5" Type="http://schemas.openxmlformats.org/officeDocument/2006/relationships/hyperlink" Target="https://www.pxfuel.com/en/free-photo-ogxhk" TargetMode="External"/><Relationship Id="rId10" Type="http://schemas.openxmlformats.org/officeDocument/2006/relationships/image" Target="../media/image31.jpeg"/><Relationship Id="rId4" Type="http://schemas.openxmlformats.org/officeDocument/2006/relationships/image" Target="../media/image29.jpeg"/><Relationship Id="rId9" Type="http://schemas.openxmlformats.org/officeDocument/2006/relationships/hyperlink" Target="https://www.thebluediamondgallery.com/wooden-tile/r/resource.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St-2BgKvfVk&amp;t=62s" TargetMode="External"/><Relationship Id="rId7" Type="http://schemas.openxmlformats.org/officeDocument/2006/relationships/hyperlink" Target="https://studentprivacy.ed.gov/training/school-volunteers-and-ferpa" TargetMode="External"/><Relationship Id="rId2" Type="http://schemas.openxmlformats.org/officeDocument/2006/relationships/hyperlink" Target="https://www.verywellmind.com/what-is-motivational-interviewing-22378" TargetMode="External"/><Relationship Id="rId1" Type="http://schemas.openxmlformats.org/officeDocument/2006/relationships/slideLayout" Target="../slideLayouts/slideLayout6.xml"/><Relationship Id="rId6" Type="http://schemas.openxmlformats.org/officeDocument/2006/relationships/hyperlink" Target="https://www.youtube.com/watch?v=yRwFQWgYejY" TargetMode="External"/><Relationship Id="rId5" Type="http://schemas.openxmlformats.org/officeDocument/2006/relationships/hyperlink" Target="https://www.youtube.com/watch?v=DWLoasvaFb8" TargetMode="External"/><Relationship Id="rId4" Type="http://schemas.openxmlformats.org/officeDocument/2006/relationships/hyperlink" Target="https://www.youtube.com/watch?v=mnUp7WgZ2T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attendanceworks.org/chronic-absence/addressing-chronic-absence/3-tiers-of-intervention/root-causes/"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dyslexiachampions.org/main.php?p=34" TargetMode="External"/><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5.xml"/><Relationship Id="rId7" Type="http://schemas.openxmlformats.org/officeDocument/2006/relationships/hyperlink" Target="https://waospi-my.sharepoint.com/:w:/r/personal/vicki_wood_k12_wa_us/Documents/Documents/OSPI%20Documents%20Vicki%20Created/Community%20Engagement%20Board%20work/Community%20Engagement%20Board%20Agreement.docx?d=wb77941dc6ee24173818d2c4daa9e3aff&amp;csf=1&amp;web=1&amp;e=CKE54Q" TargetMode="Externa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hyperlink" Target="https://commons.wikimedia.org/wiki/File:Thank_You!.jpg"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attendanceworks.org/wp-content/uploads/2019/06/Policy-Brief-2024-062524.pdf" TargetMode="External"/><Relationship Id="rId1" Type="http://schemas.openxmlformats.org/officeDocument/2006/relationships/slideLayout" Target="../slideLayouts/slideLayout2.xml"/><Relationship Id="rId4" Type="http://schemas.openxmlformats.org/officeDocument/2006/relationships/hyperlink" Target="https://www.piqsels.com/en/public-domain-photo-sgnp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p:cNvSpPr>
            <a:spLocks noGrp="1"/>
          </p:cNvSpPr>
          <p:nvPr>
            <p:ph type="ctrTitle"/>
          </p:nvPr>
        </p:nvSpPr>
        <p:spPr>
          <a:xfrm>
            <a:off x="699713" y="248038"/>
            <a:ext cx="7063721" cy="1159200"/>
          </a:xfrm>
        </p:spPr>
        <p:txBody>
          <a:bodyPr anchor="ctr">
            <a:normAutofit/>
          </a:bodyPr>
          <a:lstStyle/>
          <a:p>
            <a:pPr algn="l"/>
            <a:r>
              <a:rPr lang="en-US" sz="3700">
                <a:solidFill>
                  <a:srgbClr val="FFFFFF"/>
                </a:solidFill>
              </a:rPr>
              <a:t>Community Engagement Board Training Template</a:t>
            </a:r>
          </a:p>
        </p:txBody>
      </p:sp>
      <p:pic>
        <p:nvPicPr>
          <p:cNvPr id="42" name="Picture 41" descr="People Planning">
            <a:extLst>
              <a:ext uri="{FF2B5EF4-FFF2-40B4-BE49-F238E27FC236}">
                <a16:creationId xmlns:a16="http://schemas.microsoft.com/office/drawing/2014/main" id="{5DEFFF4D-CADD-633F-FCED-19C66B6DE49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6250" b="6250"/>
          <a:stretch/>
        </p:blipFill>
        <p:spPr>
          <a:xfrm>
            <a:off x="2138523" y="1966293"/>
            <a:ext cx="7914953" cy="4452160"/>
          </a:xfrm>
          <a:prstGeom prst="rect">
            <a:avLst/>
          </a:prstGeom>
        </p:spPr>
      </p:pic>
    </p:spTree>
    <p:extLst>
      <p:ext uri="{BB962C8B-B14F-4D97-AF65-F5344CB8AC3E}">
        <p14:creationId xmlns:p14="http://schemas.microsoft.com/office/powerpoint/2010/main" val="4104353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4897F-3A57-54A1-DDFC-8DAE79EB1065}"/>
              </a:ext>
            </a:extLst>
          </p:cNvPr>
          <p:cNvSpPr>
            <a:spLocks noGrp="1"/>
          </p:cNvSpPr>
          <p:nvPr>
            <p:ph type="title"/>
          </p:nvPr>
        </p:nvSpPr>
        <p:spPr>
          <a:xfrm>
            <a:off x="690034" y="641577"/>
            <a:ext cx="10801349" cy="1325563"/>
          </a:xfrm>
        </p:spPr>
        <p:txBody>
          <a:bodyPr anchor="ctr">
            <a:noAutofit/>
          </a:bodyPr>
          <a:lstStyle/>
          <a:p>
            <a:r>
              <a:rPr lang="en-US" sz="4000"/>
              <a:t>Parents/guardians and children have a legal responsibility to enroll in education and attend</a:t>
            </a:r>
          </a:p>
        </p:txBody>
      </p:sp>
      <p:graphicFrame>
        <p:nvGraphicFramePr>
          <p:cNvPr id="5" name="Content Placeholder 2" descr="Age: 8-18, Public, private or home-based instruction, and with some exceptions">
            <a:extLst>
              <a:ext uri="{FF2B5EF4-FFF2-40B4-BE49-F238E27FC236}">
                <a16:creationId xmlns:a16="http://schemas.microsoft.com/office/drawing/2014/main" id="{96709634-0894-FC5D-FEB2-A5FA7DCABD04}"/>
              </a:ext>
            </a:extLst>
          </p:cNvPr>
          <p:cNvGraphicFramePr>
            <a:graphicFrameLocks noGrp="1"/>
          </p:cNvGraphicFramePr>
          <p:nvPr>
            <p:ph idx="1"/>
            <p:extLst>
              <p:ext uri="{D42A27DB-BD31-4B8C-83A1-F6EECF244321}">
                <p14:modId xmlns:p14="http://schemas.microsoft.com/office/powerpoint/2010/main" val="255029453"/>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8F6003F-E4AC-10F1-D645-B1CAC9FD84A7}"/>
              </a:ext>
            </a:extLst>
          </p:cNvPr>
          <p:cNvSpPr txBox="1"/>
          <p:nvPr/>
        </p:nvSpPr>
        <p:spPr>
          <a:xfrm>
            <a:off x="8604174" y="5754758"/>
            <a:ext cx="2744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hlinkClick r:id="rId7"/>
              </a:rPr>
              <a:t>RCW 28A.225.010</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323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Top Corners Rounded 25">
            <a:extLst>
              <a:ext uri="{FF2B5EF4-FFF2-40B4-BE49-F238E27FC236}">
                <a16:creationId xmlns:a16="http://schemas.microsoft.com/office/drawing/2014/main" id="{8F47DEFF-4C1A-2258-0BAC-9D2C5D2561D4}"/>
              </a:ext>
              <a:ext uri="{C183D7F6-B498-43B3-948B-1728B52AA6E4}">
                <adec:decorative xmlns:adec="http://schemas.microsoft.com/office/drawing/2017/decorative" val="1"/>
              </a:ext>
            </a:extLst>
          </p:cNvPr>
          <p:cNvSpPr/>
          <p:nvPr/>
        </p:nvSpPr>
        <p:spPr>
          <a:xfrm>
            <a:off x="792910" y="4474556"/>
            <a:ext cx="2938400" cy="523875"/>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Shared Goal</a:t>
            </a:r>
          </a:p>
        </p:txBody>
      </p:sp>
      <p:sp>
        <p:nvSpPr>
          <p:cNvPr id="2" name="Title 1">
            <a:extLst>
              <a:ext uri="{FF2B5EF4-FFF2-40B4-BE49-F238E27FC236}">
                <a16:creationId xmlns:a16="http://schemas.microsoft.com/office/drawing/2014/main" id="{C30479B8-D71A-78FE-F76B-3187C0171DBD}"/>
              </a:ext>
            </a:extLst>
          </p:cNvPr>
          <p:cNvSpPr>
            <a:spLocks noGrp="1"/>
          </p:cNvSpPr>
          <p:nvPr>
            <p:ph type="title"/>
          </p:nvPr>
        </p:nvSpPr>
        <p:spPr/>
        <p:txBody>
          <a:bodyPr>
            <a:normAutofit/>
          </a:bodyPr>
          <a:lstStyle/>
          <a:p>
            <a:r>
              <a:rPr lang="en-US" sz="4000"/>
              <a:t>Differentiating Terms</a:t>
            </a:r>
          </a:p>
        </p:txBody>
      </p:sp>
      <p:cxnSp>
        <p:nvCxnSpPr>
          <p:cNvPr id="10" name="Straight Connector 9">
            <a:extLst>
              <a:ext uri="{FF2B5EF4-FFF2-40B4-BE49-F238E27FC236}">
                <a16:creationId xmlns:a16="http://schemas.microsoft.com/office/drawing/2014/main" id="{461F7C83-9EF6-D069-88E7-6012DEF9C857}"/>
              </a:ext>
              <a:ext uri="{C183D7F6-B498-43B3-948B-1728B52AA6E4}">
                <adec:decorative xmlns:adec="http://schemas.microsoft.com/office/drawing/2017/decorative" val="1"/>
              </a:ext>
            </a:extLst>
          </p:cNvPr>
          <p:cNvCxnSpPr>
            <a:cxnSpLocks/>
          </p:cNvCxnSpPr>
          <p:nvPr/>
        </p:nvCxnSpPr>
        <p:spPr>
          <a:xfrm>
            <a:off x="838199" y="2749254"/>
            <a:ext cx="103398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Top Corners Rounded 15">
            <a:extLst>
              <a:ext uri="{FF2B5EF4-FFF2-40B4-BE49-F238E27FC236}">
                <a16:creationId xmlns:a16="http://schemas.microsoft.com/office/drawing/2014/main" id="{69B2D786-878B-058F-BB67-9FF1D66B3481}"/>
              </a:ext>
              <a:ext uri="{C183D7F6-B498-43B3-948B-1728B52AA6E4}">
                <adec:decorative xmlns:adec="http://schemas.microsoft.com/office/drawing/2017/decorative" val="1"/>
              </a:ext>
            </a:extLst>
          </p:cNvPr>
          <p:cNvSpPr/>
          <p:nvPr/>
        </p:nvSpPr>
        <p:spPr>
          <a:xfrm>
            <a:off x="792909" y="3063753"/>
            <a:ext cx="2938400" cy="523875"/>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7" name="Straight Connector 16">
            <a:extLst>
              <a:ext uri="{FF2B5EF4-FFF2-40B4-BE49-F238E27FC236}">
                <a16:creationId xmlns:a16="http://schemas.microsoft.com/office/drawing/2014/main" id="{E0915EF1-26D8-8832-5D69-88438FDC0988}"/>
              </a:ext>
              <a:ext uri="{C183D7F6-B498-43B3-948B-1728B52AA6E4}">
                <adec:decorative xmlns:adec="http://schemas.microsoft.com/office/drawing/2017/decorative" val="1"/>
              </a:ext>
            </a:extLst>
          </p:cNvPr>
          <p:cNvCxnSpPr>
            <a:cxnSpLocks/>
          </p:cNvCxnSpPr>
          <p:nvPr/>
        </p:nvCxnSpPr>
        <p:spPr>
          <a:xfrm>
            <a:off x="792909" y="3945039"/>
            <a:ext cx="10339873" cy="47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BCB50B-0143-F62B-CF68-CA3E7F49F6BD}"/>
              </a:ext>
            </a:extLst>
          </p:cNvPr>
          <p:cNvSpPr txBox="1"/>
          <p:nvPr/>
        </p:nvSpPr>
        <p:spPr>
          <a:xfrm>
            <a:off x="3731309" y="1976899"/>
            <a:ext cx="8020046"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Excused and unexcused absences: a student missing 10% or more of their school days, excused and unexcused</a:t>
            </a:r>
          </a:p>
        </p:txBody>
      </p:sp>
      <p:cxnSp>
        <p:nvCxnSpPr>
          <p:cNvPr id="27" name="Straight Connector 26">
            <a:extLst>
              <a:ext uri="{FF2B5EF4-FFF2-40B4-BE49-F238E27FC236}">
                <a16:creationId xmlns:a16="http://schemas.microsoft.com/office/drawing/2014/main" id="{BB602678-5E04-B780-6512-DDE174A832F1}"/>
              </a:ext>
              <a:ext uri="{C183D7F6-B498-43B3-948B-1728B52AA6E4}">
                <adec:decorative xmlns:adec="http://schemas.microsoft.com/office/drawing/2017/decorative" val="1"/>
              </a:ext>
            </a:extLst>
          </p:cNvPr>
          <p:cNvCxnSpPr>
            <a:cxnSpLocks/>
          </p:cNvCxnSpPr>
          <p:nvPr/>
        </p:nvCxnSpPr>
        <p:spPr>
          <a:xfrm>
            <a:off x="838199" y="5288107"/>
            <a:ext cx="103398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8FB67F5-1E9A-4D0A-A978-8D4A1B4AA2E1}"/>
              </a:ext>
            </a:extLst>
          </p:cNvPr>
          <p:cNvSpPr txBox="1"/>
          <p:nvPr/>
        </p:nvSpPr>
        <p:spPr>
          <a:xfrm>
            <a:off x="3776600" y="3012497"/>
            <a:ext cx="754240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Unexcused absences: 7 unexcused absences in a month or 15 unexcused absences in a year.</a:t>
            </a:r>
          </a:p>
        </p:txBody>
      </p:sp>
      <p:sp>
        <p:nvSpPr>
          <p:cNvPr id="29" name="TextBox 28">
            <a:extLst>
              <a:ext uri="{FF2B5EF4-FFF2-40B4-BE49-F238E27FC236}">
                <a16:creationId xmlns:a16="http://schemas.microsoft.com/office/drawing/2014/main" id="{8E00D4D1-A119-FB81-B5ED-84013B7937BA}"/>
              </a:ext>
            </a:extLst>
          </p:cNvPr>
          <p:cNvSpPr txBox="1"/>
          <p:nvPr/>
        </p:nvSpPr>
        <p:spPr>
          <a:xfrm>
            <a:off x="869450" y="3103372"/>
            <a:ext cx="29406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Truancy &amp; Compliance</a:t>
            </a:r>
          </a:p>
        </p:txBody>
      </p:sp>
      <p:sp>
        <p:nvSpPr>
          <p:cNvPr id="21" name="Rectangle: Top Corners Rounded 20">
            <a:extLst>
              <a:ext uri="{FF2B5EF4-FFF2-40B4-BE49-F238E27FC236}">
                <a16:creationId xmlns:a16="http://schemas.microsoft.com/office/drawing/2014/main" id="{97880ED7-4DE8-6DC2-343D-B27B24C0D5A0}"/>
              </a:ext>
              <a:ext uri="{C183D7F6-B498-43B3-948B-1728B52AA6E4}">
                <adec:decorative xmlns:adec="http://schemas.microsoft.com/office/drawing/2017/decorative" val="1"/>
              </a:ext>
            </a:extLst>
          </p:cNvPr>
          <p:cNvSpPr/>
          <p:nvPr/>
        </p:nvSpPr>
        <p:spPr>
          <a:xfrm>
            <a:off x="798902" y="1994960"/>
            <a:ext cx="2932407" cy="523875"/>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E3D9CE4C-ED72-FB63-5C4F-60EF6961BB43}"/>
              </a:ext>
              <a:ext uri="{C183D7F6-B498-43B3-948B-1728B52AA6E4}">
                <adec:decorative xmlns:adec="http://schemas.microsoft.com/office/drawing/2017/decorative" val="1"/>
              </a:ext>
            </a:extLst>
          </p:cNvPr>
          <p:cNvSpPr txBox="1"/>
          <p:nvPr/>
        </p:nvSpPr>
        <p:spPr>
          <a:xfrm>
            <a:off x="792909" y="2095206"/>
            <a:ext cx="2365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Chronic Absence</a:t>
            </a:r>
          </a:p>
        </p:txBody>
      </p:sp>
      <p:sp>
        <p:nvSpPr>
          <p:cNvPr id="31" name="TextBox 30">
            <a:extLst>
              <a:ext uri="{FF2B5EF4-FFF2-40B4-BE49-F238E27FC236}">
                <a16:creationId xmlns:a16="http://schemas.microsoft.com/office/drawing/2014/main" id="{65D3EA93-0694-0EAD-3C5E-D1361239DCDC}"/>
              </a:ext>
            </a:extLst>
          </p:cNvPr>
          <p:cNvSpPr txBox="1"/>
          <p:nvPr/>
        </p:nvSpPr>
        <p:spPr>
          <a:xfrm>
            <a:off x="3776600" y="4551827"/>
            <a:ext cx="75424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Regular attendance, students accessing their education.</a:t>
            </a:r>
          </a:p>
        </p:txBody>
      </p:sp>
      <p:pic>
        <p:nvPicPr>
          <p:cNvPr id="32" name="Picture 31" descr="Link: Chronic Absenteeism: A key indicator of student success ">
            <a:extLst>
              <a:ext uri="{FF2B5EF4-FFF2-40B4-BE49-F238E27FC236}">
                <a16:creationId xmlns:a16="http://schemas.microsoft.com/office/drawing/2014/main" id="{631EF26C-134B-B677-D731-AEA8B8074CCD}"/>
              </a:ext>
            </a:extLst>
          </p:cNvPr>
          <p:cNvPicPr>
            <a:picLocks noChangeAspect="1"/>
          </p:cNvPicPr>
          <p:nvPr/>
        </p:nvPicPr>
        <p:blipFill>
          <a:blip r:embed="rId2"/>
          <a:stretch>
            <a:fillRect/>
          </a:stretch>
        </p:blipFill>
        <p:spPr>
          <a:xfrm>
            <a:off x="8251948" y="5829731"/>
            <a:ext cx="3499407" cy="774259"/>
          </a:xfrm>
          <a:prstGeom prst="rect">
            <a:avLst/>
          </a:prstGeom>
        </p:spPr>
      </p:pic>
    </p:spTree>
    <p:extLst>
      <p:ext uri="{BB962C8B-B14F-4D97-AF65-F5344CB8AC3E}">
        <p14:creationId xmlns:p14="http://schemas.microsoft.com/office/powerpoint/2010/main" val="1815825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ADE9-F674-EC5C-94C5-9F931E68DD94}"/>
              </a:ext>
            </a:extLst>
          </p:cNvPr>
          <p:cNvSpPr>
            <a:spLocks noGrp="1"/>
          </p:cNvSpPr>
          <p:nvPr>
            <p:ph type="title"/>
          </p:nvPr>
        </p:nvSpPr>
        <p:spPr/>
        <p:txBody>
          <a:bodyPr/>
          <a:lstStyle/>
          <a:p>
            <a:r>
              <a:rPr lang="en-US"/>
              <a:t>Attendance Matters</a:t>
            </a:r>
          </a:p>
        </p:txBody>
      </p:sp>
      <p:graphicFrame>
        <p:nvGraphicFramePr>
          <p:cNvPr id="6" name="Content Placeholder 2" descr="Descriptions of why Attendance Matters. ">
            <a:extLst>
              <a:ext uri="{FF2B5EF4-FFF2-40B4-BE49-F238E27FC236}">
                <a16:creationId xmlns:a16="http://schemas.microsoft.com/office/drawing/2014/main" id="{AE466C1A-DDA5-C41F-3D58-20BE22FFAD9C}"/>
              </a:ext>
            </a:extLst>
          </p:cNvPr>
          <p:cNvGraphicFramePr>
            <a:graphicFrameLocks noGrp="1"/>
          </p:cNvGraphicFramePr>
          <p:nvPr>
            <p:ph idx="1"/>
            <p:extLst>
              <p:ext uri="{D42A27DB-BD31-4B8C-83A1-F6EECF244321}">
                <p14:modId xmlns:p14="http://schemas.microsoft.com/office/powerpoint/2010/main" val="28403561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556A30D-2B52-8018-0AF2-D25323D6EBC5}"/>
              </a:ext>
            </a:extLst>
          </p:cNvPr>
          <p:cNvSpPr txBox="1"/>
          <p:nvPr/>
        </p:nvSpPr>
        <p:spPr>
          <a:xfrm>
            <a:off x="8858428" y="6031757"/>
            <a:ext cx="24953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7"/>
              </a:rPr>
              <a:t>Attendanceworks.org</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2472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20EBA-748E-4573-5CAD-5D6F4BB57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F15C3-8A49-11DB-6F35-59A9C8B803D6}"/>
              </a:ext>
            </a:extLst>
          </p:cNvPr>
          <p:cNvSpPr>
            <a:spLocks noGrp="1"/>
          </p:cNvSpPr>
          <p:nvPr>
            <p:ph type="title"/>
          </p:nvPr>
        </p:nvSpPr>
        <p:spPr>
          <a:xfrm>
            <a:off x="937788" y="-154824"/>
            <a:ext cx="10515600" cy="1325563"/>
          </a:xfrm>
        </p:spPr>
        <p:txBody>
          <a:bodyPr>
            <a:normAutofit/>
          </a:bodyPr>
          <a:lstStyle/>
          <a:p>
            <a:r>
              <a:rPr lang="en-US" sz="3600"/>
              <a:t>Chronic Absenteeism </a:t>
            </a:r>
            <a:r>
              <a:rPr lang="en-US" sz="3600">
                <a:solidFill>
                  <a:schemeClr val="accent1"/>
                </a:solidFill>
              </a:rPr>
              <a:t>2023-2024</a:t>
            </a:r>
            <a:r>
              <a:rPr lang="en-US" sz="3600"/>
              <a:t> School Year Data</a:t>
            </a:r>
          </a:p>
        </p:txBody>
      </p:sp>
      <p:sp>
        <p:nvSpPr>
          <p:cNvPr id="3" name="Content Placeholder 2">
            <a:extLst>
              <a:ext uri="{FF2B5EF4-FFF2-40B4-BE49-F238E27FC236}">
                <a16:creationId xmlns:a16="http://schemas.microsoft.com/office/drawing/2014/main" id="{7ED870A4-E892-EF31-6EE4-079DE6156DBA}"/>
              </a:ext>
            </a:extLst>
          </p:cNvPr>
          <p:cNvSpPr>
            <a:spLocks noGrp="1"/>
          </p:cNvSpPr>
          <p:nvPr>
            <p:ph idx="1"/>
          </p:nvPr>
        </p:nvSpPr>
        <p:spPr>
          <a:xfrm>
            <a:off x="838200" y="806721"/>
            <a:ext cx="10921574" cy="1501913"/>
          </a:xfrm>
        </p:spPr>
        <p:txBody>
          <a:bodyPr vert="horz" lIns="91440" tIns="45720" rIns="91440" bIns="45720" rtlCol="0" anchor="t">
            <a:normAutofit/>
          </a:bodyPr>
          <a:lstStyle/>
          <a:p>
            <a:r>
              <a:rPr lang="en-US" sz="2000"/>
              <a:t>OSPI Report Card provides data on positive attendance, or 72.7% of students achieved regular attendance.</a:t>
            </a:r>
          </a:p>
          <a:p>
            <a:r>
              <a:rPr lang="en-US" sz="2000"/>
              <a:t>Washington state 27.3% of students were chronically absent.</a:t>
            </a:r>
          </a:p>
          <a:p>
            <a:r>
              <a:rPr lang="en-US" sz="2000">
                <a:solidFill>
                  <a:schemeClr val="accent1"/>
                </a:solidFill>
              </a:rPr>
              <a:t>Add your school district data</a:t>
            </a:r>
          </a:p>
          <a:p>
            <a:pPr marL="0" indent="0">
              <a:buNone/>
            </a:pPr>
            <a:endParaRPr lang="en-US">
              <a:solidFill>
                <a:schemeClr val="accent1"/>
              </a:solidFill>
            </a:endParaRPr>
          </a:p>
        </p:txBody>
      </p:sp>
      <p:graphicFrame>
        <p:nvGraphicFramePr>
          <p:cNvPr id="6" name="Chart 5" descr="Washington State School Year 2023-2024 School Year Chronic absenteeism data ">
            <a:extLst>
              <a:ext uri="{FF2B5EF4-FFF2-40B4-BE49-F238E27FC236}">
                <a16:creationId xmlns:a16="http://schemas.microsoft.com/office/drawing/2014/main" id="{4FCBC2F3-BF0B-200A-1AFD-97224D5A8881}"/>
              </a:ext>
            </a:extLst>
          </p:cNvPr>
          <p:cNvGraphicFramePr/>
          <p:nvPr>
            <p:extLst>
              <p:ext uri="{D42A27DB-BD31-4B8C-83A1-F6EECF244321}">
                <p14:modId xmlns:p14="http://schemas.microsoft.com/office/powerpoint/2010/main" val="1336225339"/>
              </p:ext>
            </p:extLst>
          </p:nvPr>
        </p:nvGraphicFramePr>
        <p:xfrm>
          <a:off x="600364" y="2235199"/>
          <a:ext cx="11159410" cy="44981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9678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B8A1-240E-5F2A-568D-B20F995C67C5}"/>
              </a:ext>
            </a:extLst>
          </p:cNvPr>
          <p:cNvSpPr>
            <a:spLocks noGrp="1"/>
          </p:cNvSpPr>
          <p:nvPr>
            <p:ph type="title"/>
          </p:nvPr>
        </p:nvSpPr>
        <p:spPr>
          <a:xfrm>
            <a:off x="137584" y="1208527"/>
            <a:ext cx="2787044" cy="3685645"/>
          </a:xfrm>
        </p:spPr>
        <p:txBody>
          <a:bodyPr>
            <a:noAutofit/>
          </a:bodyPr>
          <a:lstStyle/>
          <a:p>
            <a:r>
              <a:rPr lang="en-US" sz="4000"/>
              <a:t>Districts’ Required Steps when Students are Absent Unexcused</a:t>
            </a:r>
            <a:r>
              <a:rPr lang="en-US" sz="3200"/>
              <a:t> </a:t>
            </a:r>
          </a:p>
        </p:txBody>
      </p:sp>
      <p:sp>
        <p:nvSpPr>
          <p:cNvPr id="4" name="TextBox 3">
            <a:extLst>
              <a:ext uri="{FF2B5EF4-FFF2-40B4-BE49-F238E27FC236}">
                <a16:creationId xmlns:a16="http://schemas.microsoft.com/office/drawing/2014/main" id="{F93576EA-D89D-E0DF-E292-4530A4AEBAB5}"/>
              </a:ext>
            </a:extLst>
          </p:cNvPr>
          <p:cNvSpPr txBox="1"/>
          <p:nvPr/>
        </p:nvSpPr>
        <p:spPr>
          <a:xfrm>
            <a:off x="6972218" y="6076184"/>
            <a:ext cx="73424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967B6"/>
                </a:solidFill>
                <a:effectLst/>
                <a:uLnTx/>
                <a:uFillTx/>
                <a:latin typeface="Segoe UI" panose="020B0502040204020203" pitchFamily="34" charset="0"/>
                <a:ea typeface="+mn-ea"/>
                <a:cs typeface="Segoe UI" panose="020B0502040204020203" pitchFamily="34" charset="0"/>
                <a:hlinkClick r:id="rId3"/>
              </a:rPr>
              <a:t>Elementary Attendance &amp; Truancy Required Steps</a:t>
            </a:r>
            <a:endParaRPr kumimoji="0" lang="en-US" sz="1600" b="0" i="0" u="none" strike="noStrike" kern="1200" cap="none" spc="0" normalizeH="0" baseline="0" noProof="0">
              <a:ln>
                <a:noFill/>
              </a:ln>
              <a:solidFill>
                <a:srgbClr val="49473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967B6"/>
                </a:solidFill>
                <a:effectLst/>
                <a:uLnTx/>
                <a:uFillTx/>
                <a:latin typeface="Segoe UI" panose="020B0502040204020203" pitchFamily="34" charset="0"/>
                <a:ea typeface="+mn-ea"/>
                <a:cs typeface="Segoe UI" panose="020B0502040204020203" pitchFamily="34" charset="0"/>
                <a:hlinkClick r:id="rId4"/>
              </a:rPr>
              <a:t>Secondary Attendance &amp; Truancy Required Steps</a:t>
            </a:r>
            <a:r>
              <a:rPr kumimoji="0" lang="en-US" sz="1600" b="0" i="0" u="none" strike="noStrike" kern="1200" cap="none" spc="0" normalizeH="0" baseline="0" noProof="0">
                <a:ln>
                  <a:noFill/>
                </a:ln>
                <a:solidFill>
                  <a:srgbClr val="49473B"/>
                </a:solidFill>
                <a:effectLst/>
                <a:uLnTx/>
                <a:uFillTx/>
                <a:latin typeface="Segoe UI" panose="020B0502040204020203" pitchFamily="34" charset="0"/>
                <a:ea typeface="+mn-ea"/>
                <a:cs typeface="Segoe UI" panose="020B0502040204020203" pitchFamily="34" charset="0"/>
              </a:rPr>
              <a:t> </a:t>
            </a:r>
          </a:p>
        </p:txBody>
      </p:sp>
      <p:graphicFrame>
        <p:nvGraphicFramePr>
          <p:cNvPr id="5" name="Diagram 4" descr="List of District's required steps when students are absent">
            <a:extLst>
              <a:ext uri="{FF2B5EF4-FFF2-40B4-BE49-F238E27FC236}">
                <a16:creationId xmlns:a16="http://schemas.microsoft.com/office/drawing/2014/main" id="{B6C5E6BD-4CEA-BAF1-970C-7BE188570898}"/>
              </a:ext>
            </a:extLst>
          </p:cNvPr>
          <p:cNvGraphicFramePr/>
          <p:nvPr>
            <p:extLst>
              <p:ext uri="{D42A27DB-BD31-4B8C-83A1-F6EECF244321}">
                <p14:modId xmlns:p14="http://schemas.microsoft.com/office/powerpoint/2010/main" val="2138587962"/>
              </p:ext>
            </p:extLst>
          </p:nvPr>
        </p:nvGraphicFramePr>
        <p:xfrm>
          <a:off x="1909617" y="237176"/>
          <a:ext cx="9681029" cy="61383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42839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Rectangle 3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CBF1A33-76A5-7312-66B9-EB6685B0ED86}"/>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3100">
                <a:solidFill>
                  <a:srgbClr val="FFFFFF"/>
                </a:solidFill>
              </a:rPr>
              <a:t>What is a Community Engagement Board?</a:t>
            </a:r>
          </a:p>
        </p:txBody>
      </p:sp>
      <p:pic>
        <p:nvPicPr>
          <p:cNvPr id="24" name="Picture 23" descr="A group of people sitting around a round table with puzzles">
            <a:extLst>
              <a:ext uri="{FF2B5EF4-FFF2-40B4-BE49-F238E27FC236}">
                <a16:creationId xmlns:a16="http://schemas.microsoft.com/office/drawing/2014/main" id="{DFE15D4E-2FB1-6081-3EA5-C8E468C3B8F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45165" y="2292573"/>
            <a:ext cx="5131087" cy="3848315"/>
          </a:xfrm>
          <a:prstGeom prst="rect">
            <a:avLst/>
          </a:prstGeom>
        </p:spPr>
      </p:pic>
      <p:sp>
        <p:nvSpPr>
          <p:cNvPr id="25" name="TextBox 24">
            <a:extLst>
              <a:ext uri="{FF2B5EF4-FFF2-40B4-BE49-F238E27FC236}">
                <a16:creationId xmlns:a16="http://schemas.microsoft.com/office/drawing/2014/main" id="{A15C4C45-8CAA-E3DC-0390-4AEBCD237158}"/>
              </a:ext>
            </a:extLst>
          </p:cNvPr>
          <p:cNvSpPr txBox="1"/>
          <p:nvPr/>
        </p:nvSpPr>
        <p:spPr>
          <a:xfrm>
            <a:off x="9021734" y="5940833"/>
            <a:ext cx="2454518"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s://www.pngall.com/meeting-png/download/24497">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endParaRPr>
          </a:p>
        </p:txBody>
      </p:sp>
      <p:sp>
        <p:nvSpPr>
          <p:cNvPr id="3" name="Content Placeholder 2">
            <a:extLst>
              <a:ext uri="{FF2B5EF4-FFF2-40B4-BE49-F238E27FC236}">
                <a16:creationId xmlns:a16="http://schemas.microsoft.com/office/drawing/2014/main" id="{11E710E8-08EF-D0C4-AB93-35106D9F8490}"/>
              </a:ext>
            </a:extLst>
          </p:cNvPr>
          <p:cNvSpPr>
            <a:spLocks noGrp="1"/>
          </p:cNvSpPr>
          <p:nvPr>
            <p:ph idx="1"/>
          </p:nvPr>
        </p:nvSpPr>
        <p:spPr>
          <a:xfrm>
            <a:off x="6707187" y="1717675"/>
            <a:ext cx="5463117" cy="4873625"/>
          </a:xfrm>
        </p:spPr>
        <p:txBody>
          <a:bodyPr vert="horz" lIns="91440" tIns="45720" rIns="91440" bIns="45720" rtlCol="0" anchor="t">
            <a:normAutofit/>
          </a:bodyPr>
          <a:lstStyle/>
          <a:p>
            <a:pPr marL="0" indent="0">
              <a:buNone/>
            </a:pPr>
            <a:endParaRPr lang="en-US"/>
          </a:p>
        </p:txBody>
      </p:sp>
      <p:sp>
        <p:nvSpPr>
          <p:cNvPr id="5" name="TextBox 4">
            <a:extLst>
              <a:ext uri="{FF2B5EF4-FFF2-40B4-BE49-F238E27FC236}">
                <a16:creationId xmlns:a16="http://schemas.microsoft.com/office/drawing/2014/main" id="{22592D27-43F9-5808-C2C6-9963133425BE}"/>
              </a:ext>
            </a:extLst>
          </p:cNvPr>
          <p:cNvSpPr txBox="1"/>
          <p:nvPr/>
        </p:nvSpPr>
        <p:spPr>
          <a:xfrm>
            <a:off x="187518" y="1722300"/>
            <a:ext cx="633950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Segoe UI"/>
                <a:ea typeface="Segoe UI"/>
                <a:cs typeface="Segoe UI"/>
              </a:rPr>
              <a:t>What is a Community Engagement Board (CEB)</a:t>
            </a:r>
            <a:r>
              <a:rPr lang="en-US" sz="2000" b="0">
                <a:latin typeface="Segoe UI"/>
                <a:ea typeface="Segoe UI"/>
                <a:cs typeface="Segoe UI"/>
              </a:rPr>
              <a:t>?</a:t>
            </a:r>
          </a:p>
          <a:p>
            <a:r>
              <a:rPr lang="en-US" sz="2000"/>
              <a:t>A Community Engagement Board (CEB), as outlined in </a:t>
            </a:r>
            <a:r>
              <a:rPr lang="en-US" sz="2000">
                <a:hlinkClick r:id="rId5"/>
              </a:rPr>
              <a:t>RCW.28A.225.026,</a:t>
            </a:r>
            <a:r>
              <a:rPr lang="en-US" sz="2000"/>
              <a:t> addresses truancy through other coordinated interventions aimed at identifying barriers to school attendance. The CEB is intended to connect students and their families with community services, culturally appropriate promising practices, and evidence-based services such as functional family therapy. Ideally the school district shall use the CEB as a tool to foster partnerships among families, educators, and the broader community to address attendance barriers. These meetings are intended to bring families and school districts together to facilitate collaborative discussions aimed at developing comprehensive strategies to increase attendance rates and enhance school engagement.</a:t>
            </a:r>
          </a:p>
        </p:txBody>
      </p:sp>
    </p:spTree>
    <p:extLst>
      <p:ext uri="{BB962C8B-B14F-4D97-AF65-F5344CB8AC3E}">
        <p14:creationId xmlns:p14="http://schemas.microsoft.com/office/powerpoint/2010/main" val="234589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792F253-9C55-81A8-7D39-2805D58BD3A0}"/>
              </a:ext>
            </a:extLst>
          </p:cNvPr>
          <p:cNvSpPr>
            <a:spLocks noGrp="1"/>
          </p:cNvSpPr>
          <p:nvPr>
            <p:ph type="ctrTitle"/>
          </p:nvPr>
        </p:nvSpPr>
        <p:spPr>
          <a:xfrm>
            <a:off x="1386865" y="818984"/>
            <a:ext cx="6596245" cy="3268520"/>
          </a:xfrm>
        </p:spPr>
        <p:txBody>
          <a:bodyPr>
            <a:normAutofit/>
          </a:bodyPr>
          <a:lstStyle/>
          <a:p>
            <a:pPr algn="r"/>
            <a:r>
              <a:rPr lang="en-US" sz="4800">
                <a:solidFill>
                  <a:srgbClr val="FFFFFF"/>
                </a:solidFill>
              </a:rPr>
              <a:t>Community Engagement Board Trainings</a:t>
            </a:r>
          </a:p>
        </p:txBody>
      </p:sp>
      <p:sp>
        <p:nvSpPr>
          <p:cNvPr id="30" name="Rectangle 2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16908134-A048-F1B5-8FE1-DC57F858CA89}"/>
              </a:ext>
            </a:extLst>
          </p:cNvPr>
          <p:cNvSpPr>
            <a:spLocks noGrp="1"/>
          </p:cNvSpPr>
          <p:nvPr>
            <p:ph type="subTitle" idx="1"/>
          </p:nvPr>
        </p:nvSpPr>
        <p:spPr>
          <a:xfrm>
            <a:off x="1931874" y="4797188"/>
            <a:ext cx="6051236" cy="1241828"/>
          </a:xfrm>
        </p:spPr>
        <p:txBody>
          <a:bodyPr>
            <a:normAutofit/>
          </a:bodyPr>
          <a:lstStyle/>
          <a:p>
            <a:pPr algn="r"/>
            <a:endParaRPr lang="en-US">
              <a:solidFill>
                <a:srgbClr val="FFFFFF"/>
              </a:solidFill>
            </a:endParaRPr>
          </a:p>
        </p:txBody>
      </p:sp>
      <p:sp>
        <p:nvSpPr>
          <p:cNvPr id="32" name="Rectangle 3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058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Arrow: Pentagon 109" descr="Core Compent&quot; 80/20 Pareto Principle ">
            <a:extLst>
              <a:ext uri="{FF2B5EF4-FFF2-40B4-BE49-F238E27FC236}">
                <a16:creationId xmlns:a16="http://schemas.microsoft.com/office/drawing/2014/main" id="{63D221BC-2D94-8FD8-599A-7BC7930E18F8}"/>
              </a:ext>
              <a:ext uri="{C183D7F6-B498-43B3-948B-1728B52AA6E4}">
                <adec:decorative xmlns:adec="http://schemas.microsoft.com/office/drawing/2017/decorative" val="0"/>
              </a:ext>
            </a:extLst>
          </p:cNvPr>
          <p:cNvSpPr/>
          <p:nvPr/>
        </p:nvSpPr>
        <p:spPr>
          <a:xfrm rot="10800000">
            <a:off x="7466437" y="2056305"/>
            <a:ext cx="3467932" cy="1682206"/>
          </a:xfrm>
          <a:prstGeom prst="homePlate">
            <a:avLst/>
          </a:prstGeom>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p:txBody>
          <a:bodyPr/>
          <a:lstStyle/>
          <a:p>
            <a:r>
              <a:rPr lang="en-US"/>
              <a:t>Core Components</a:t>
            </a:r>
          </a:p>
        </p:txBody>
      </p:sp>
      <p:sp>
        <p:nvSpPr>
          <p:cNvPr id="51" name="Arrow: Pentagon 50" descr="Core Component: Confidentiality FERPA ">
            <a:extLst>
              <a:ext uri="{FF2B5EF4-FFF2-40B4-BE49-F238E27FC236}">
                <a16:creationId xmlns:a16="http://schemas.microsoft.com/office/drawing/2014/main" id="{CDA9EAA9-5F4A-48C2-97F2-9B576B973A1B}"/>
              </a:ext>
              <a:ext uri="{C183D7F6-B498-43B3-948B-1728B52AA6E4}">
                <adec:decorative xmlns:adec="http://schemas.microsoft.com/office/drawing/2017/decorative" val="0"/>
              </a:ext>
            </a:extLst>
          </p:cNvPr>
          <p:cNvSpPr/>
          <p:nvPr/>
        </p:nvSpPr>
        <p:spPr>
          <a:xfrm rot="10800000">
            <a:off x="1935861" y="2056306"/>
            <a:ext cx="3467932" cy="1682206"/>
          </a:xfrm>
          <a:prstGeom prst="homePlate">
            <a:avLst/>
          </a:prstGeom>
          <a:solidFill>
            <a:schemeClr val="accent2"/>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3" name="TextBox 92">
            <a:extLst>
              <a:ext uri="{FF2B5EF4-FFF2-40B4-BE49-F238E27FC236}">
                <a16:creationId xmlns:a16="http://schemas.microsoft.com/office/drawing/2014/main" id="{515715AC-599E-4F91-D20C-AAECB0CDB2EB}"/>
              </a:ext>
            </a:extLst>
          </p:cNvPr>
          <p:cNvSpPr txBox="1"/>
          <p:nvPr/>
        </p:nvSpPr>
        <p:spPr>
          <a:xfrm>
            <a:off x="8402963" y="2145023"/>
            <a:ext cx="230422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Aptos" panose="02110004020202020204"/>
                <a:ea typeface="+mn-ea"/>
                <a:cs typeface="Segoe UI"/>
                <a:hlinkClick r:id="rId3">
                  <a:extLst>
                    <a:ext uri="{A12FA001-AC4F-418D-AE19-62706E023703}">
                      <ahyp:hlinkClr xmlns:ahyp="http://schemas.microsoft.com/office/drawing/2018/hyperlinkcolor" val="tx"/>
                    </a:ext>
                  </a:extLst>
                </a:hlinkClick>
              </a:rPr>
              <a:t>80/20 Pareto Principle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ptos" panose="02110004020202020204"/>
              <a:ea typeface="+mn-ea"/>
              <a:cs typeface="Segoe UI"/>
            </a:endParaRPr>
          </a:p>
        </p:txBody>
      </p:sp>
      <p:sp>
        <p:nvSpPr>
          <p:cNvPr id="94" name="Arrow: Pentagon 93" descr="Core Component: Science of Hope ">
            <a:extLst>
              <a:ext uri="{FF2B5EF4-FFF2-40B4-BE49-F238E27FC236}">
                <a16:creationId xmlns:a16="http://schemas.microsoft.com/office/drawing/2014/main" id="{669C4358-6ED3-E7FA-E0F7-9F5E51FEF9A3}"/>
              </a:ext>
              <a:ext uri="{C183D7F6-B498-43B3-948B-1728B52AA6E4}">
                <adec:decorative xmlns:adec="http://schemas.microsoft.com/office/drawing/2017/decorative" val="0"/>
              </a:ext>
            </a:extLst>
          </p:cNvPr>
          <p:cNvSpPr/>
          <p:nvPr/>
        </p:nvSpPr>
        <p:spPr>
          <a:xfrm rot="10800000">
            <a:off x="1935861" y="4041516"/>
            <a:ext cx="3467932" cy="1682206"/>
          </a:xfrm>
          <a:prstGeom prst="homePlate">
            <a:avLst/>
          </a:prstGeom>
          <a:solidFill>
            <a:schemeClr val="accent4"/>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5" name="Flowchart: Connector 94" descr="Hope Image ">
            <a:extLst>
              <a:ext uri="{FF2B5EF4-FFF2-40B4-BE49-F238E27FC236}">
                <a16:creationId xmlns:a16="http://schemas.microsoft.com/office/drawing/2014/main" id="{D66C25FD-7617-F2BA-EE0D-A3CBF5C9FDB8}"/>
              </a:ext>
              <a:ext uri="{C183D7F6-B498-43B3-948B-1728B52AA6E4}">
                <adec:decorative xmlns:adec="http://schemas.microsoft.com/office/drawing/2017/decorative" val="0"/>
              </a:ext>
            </a:extLst>
          </p:cNvPr>
          <p:cNvSpPr/>
          <p:nvPr/>
        </p:nvSpPr>
        <p:spPr>
          <a:xfrm>
            <a:off x="962528" y="4040604"/>
            <a:ext cx="1704472" cy="1684420"/>
          </a:xfrm>
          <a:prstGeom prst="flowChartConnector">
            <a:avLst/>
          </a:prstGeom>
          <a:blipFill>
            <a:blip r:embed="rId4">
              <a:extLst>
                <a:ext uri="{837473B0-CC2E-450A-ABE3-18F120FF3D39}">
                  <a1611:picAttrSrcUrl xmlns:a1611="http://schemas.microsoft.com/office/drawing/2016/11/main" r:id="rId5"/>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6" name="TextBox 105">
            <a:extLst>
              <a:ext uri="{FF2B5EF4-FFF2-40B4-BE49-F238E27FC236}">
                <a16:creationId xmlns:a16="http://schemas.microsoft.com/office/drawing/2014/main" id="{345F360A-ECD5-D67E-C138-7D4D9EC41689}"/>
              </a:ext>
            </a:extLst>
          </p:cNvPr>
          <p:cNvSpPr txBox="1"/>
          <p:nvPr/>
        </p:nvSpPr>
        <p:spPr>
          <a:xfrm>
            <a:off x="2927683" y="4421604"/>
            <a:ext cx="225592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ptos" panose="02110004020202020204"/>
                <a:ea typeface="+mn-ea"/>
                <a:cs typeface="Segoe UI"/>
                <a:hlinkClick r:id="rId6">
                  <a:extLst>
                    <a:ext uri="{A12FA001-AC4F-418D-AE19-62706E023703}">
                      <ahyp:hlinkClr xmlns:ahyp="http://schemas.microsoft.com/office/drawing/2018/hyperlinkcolor" val="tx"/>
                    </a:ext>
                  </a:extLst>
                </a:hlinkClick>
              </a:rPr>
              <a:t>Science of Hope</a:t>
            </a:r>
            <a:endParaRPr kumimoji="0" lang="en-US" sz="2800" b="0" i="0" u="none" strike="noStrike" kern="1200" cap="none" spc="0" normalizeH="0" baseline="0" noProof="0">
              <a:ln>
                <a:noFill/>
              </a:ln>
              <a:solidFill>
                <a:schemeClr val="bg1"/>
              </a:solidFill>
              <a:effectLst/>
              <a:uLnTx/>
              <a:uFillTx/>
              <a:latin typeface="Aptos" panose="02110004020202020204"/>
              <a:ea typeface="+mn-ea"/>
              <a:cs typeface="Segoe UI"/>
            </a:endParaRPr>
          </a:p>
        </p:txBody>
      </p:sp>
      <p:sp>
        <p:nvSpPr>
          <p:cNvPr id="107" name="Arrow: Pentagon 106" descr="Core Component: Motivational Interviewing ">
            <a:extLst>
              <a:ext uri="{FF2B5EF4-FFF2-40B4-BE49-F238E27FC236}">
                <a16:creationId xmlns:a16="http://schemas.microsoft.com/office/drawing/2014/main" id="{DFA15BF3-0711-0356-7892-15D143F59C3E}"/>
              </a:ext>
              <a:ext uri="{C183D7F6-B498-43B3-948B-1728B52AA6E4}">
                <adec:decorative xmlns:adec="http://schemas.microsoft.com/office/drawing/2017/decorative" val="0"/>
              </a:ext>
            </a:extLst>
          </p:cNvPr>
          <p:cNvSpPr/>
          <p:nvPr/>
        </p:nvSpPr>
        <p:spPr>
          <a:xfrm rot="10800000">
            <a:off x="7450333" y="4041517"/>
            <a:ext cx="3467932" cy="1682206"/>
          </a:xfrm>
          <a:prstGeom prst="homePlate">
            <a:avLst/>
          </a:prstGeom>
          <a:solidFill>
            <a:schemeClr val="accent3"/>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9" name="Flowchart: Connector 108" descr="Motivation Image ">
            <a:extLst>
              <a:ext uri="{FF2B5EF4-FFF2-40B4-BE49-F238E27FC236}">
                <a16:creationId xmlns:a16="http://schemas.microsoft.com/office/drawing/2014/main" id="{AFF6D62F-8B9F-D288-30F7-D643D1E8A61E}"/>
              </a:ext>
              <a:ext uri="{C183D7F6-B498-43B3-948B-1728B52AA6E4}">
                <adec:decorative xmlns:adec="http://schemas.microsoft.com/office/drawing/2017/decorative" val="0"/>
              </a:ext>
            </a:extLst>
          </p:cNvPr>
          <p:cNvSpPr/>
          <p:nvPr/>
        </p:nvSpPr>
        <p:spPr>
          <a:xfrm>
            <a:off x="6567237" y="4040604"/>
            <a:ext cx="1704472" cy="1684420"/>
          </a:xfrm>
          <a:prstGeom prst="flowChartConnector">
            <a:avLst/>
          </a:prstGeom>
          <a:blipFill>
            <a:blip r:embed="rId7">
              <a:extLst>
                <a:ext uri="{837473B0-CC2E-450A-ABE3-18F120FF3D39}">
                  <a1611:picAttrSrcUrl xmlns:a1611="http://schemas.microsoft.com/office/drawing/2016/11/main" r:id="rId8"/>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8" name="Flowchart: Connector 107" descr="80/20 image ">
            <a:extLst>
              <a:ext uri="{FF2B5EF4-FFF2-40B4-BE49-F238E27FC236}">
                <a16:creationId xmlns:a16="http://schemas.microsoft.com/office/drawing/2014/main" id="{2E57B549-F5F6-AAD2-88F3-4E1CA844E009}"/>
              </a:ext>
              <a:ext uri="{C183D7F6-B498-43B3-948B-1728B52AA6E4}">
                <adec:decorative xmlns:adec="http://schemas.microsoft.com/office/drawing/2017/decorative" val="0"/>
              </a:ext>
            </a:extLst>
          </p:cNvPr>
          <p:cNvSpPr/>
          <p:nvPr/>
        </p:nvSpPr>
        <p:spPr>
          <a:xfrm>
            <a:off x="6426870" y="2055393"/>
            <a:ext cx="1704472" cy="1684420"/>
          </a:xfrm>
          <a:prstGeom prst="flowChartConnector">
            <a:avLst/>
          </a:prstGeom>
          <a:blipFill>
            <a:blip r:embed="rId9">
              <a:extLst>
                <a:ext uri="{837473B0-CC2E-450A-ABE3-18F120FF3D39}">
                  <a1611:picAttrSrcUrl xmlns:a1611="http://schemas.microsoft.com/office/drawing/2016/11/main" r:id="rId1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7" name="TextBox 146">
            <a:extLst>
              <a:ext uri="{FF2B5EF4-FFF2-40B4-BE49-F238E27FC236}">
                <a16:creationId xmlns:a16="http://schemas.microsoft.com/office/drawing/2014/main" id="{47A29B6A-42AE-09E2-DECF-C15F54A7DE3B}"/>
              </a:ext>
            </a:extLst>
          </p:cNvPr>
          <p:cNvSpPr txBox="1"/>
          <p:nvPr/>
        </p:nvSpPr>
        <p:spPr>
          <a:xfrm>
            <a:off x="2807368" y="2416342"/>
            <a:ext cx="248652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ptos" panose="02110004020202020204"/>
                <a:ea typeface="+mn-ea"/>
                <a:cs typeface="Segoe UI"/>
                <a:hlinkClick r:id="rId11">
                  <a:extLst>
                    <a:ext uri="{A12FA001-AC4F-418D-AE19-62706E023703}">
                      <ahyp:hlinkClr xmlns:ahyp="http://schemas.microsoft.com/office/drawing/2018/hyperlinkcolor" val="tx"/>
                    </a:ext>
                  </a:extLst>
                </a:hlinkClick>
              </a:rPr>
              <a:t>Confidentiality</a:t>
            </a:r>
            <a:endParaRPr kumimoji="0" lang="en-US" sz="2800" b="0" i="0" u="none" strike="noStrike" kern="1200" cap="none" spc="0" normalizeH="0" baseline="0" noProof="0">
              <a:ln>
                <a:noFill/>
              </a:ln>
              <a:solidFill>
                <a:schemeClr val="bg1"/>
              </a:solidFill>
              <a:effectLst/>
              <a:uLnTx/>
              <a:uFillTx/>
              <a:latin typeface="Aptos" panose="02110004020202020204"/>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ptos" panose="02110004020202020204"/>
                <a:ea typeface="+mn-ea"/>
                <a:cs typeface="Segoe UI"/>
                <a:hlinkClick r:id="rId11">
                  <a:extLst>
                    <a:ext uri="{A12FA001-AC4F-418D-AE19-62706E023703}">
                      <ahyp:hlinkClr xmlns:ahyp="http://schemas.microsoft.com/office/drawing/2018/hyperlinkcolor" val="tx"/>
                    </a:ext>
                  </a:extLst>
                </a:hlinkClick>
              </a:rPr>
              <a:t>FERPA</a:t>
            </a:r>
          </a:p>
        </p:txBody>
      </p:sp>
      <p:sp>
        <p:nvSpPr>
          <p:cNvPr id="148" name="TextBox 147">
            <a:extLst>
              <a:ext uri="{FF2B5EF4-FFF2-40B4-BE49-F238E27FC236}">
                <a16:creationId xmlns:a16="http://schemas.microsoft.com/office/drawing/2014/main" id="{B6E39334-616C-DAC0-38E0-A8A532B7C7DF}"/>
              </a:ext>
            </a:extLst>
          </p:cNvPr>
          <p:cNvSpPr txBox="1"/>
          <p:nvPr/>
        </p:nvSpPr>
        <p:spPr>
          <a:xfrm>
            <a:off x="8402052" y="4401552"/>
            <a:ext cx="230605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Segoe UI"/>
                <a:hlinkClick r:id="rId12">
                  <a:extLst>
                    <a:ext uri="{A12FA001-AC4F-418D-AE19-62706E023703}">
                      <ahyp:hlinkClr xmlns:ahyp="http://schemas.microsoft.com/office/drawing/2018/hyperlinkcolor" val="tx"/>
                    </a:ext>
                  </a:extLst>
                </a:hlinkClick>
              </a:rPr>
              <a:t>Motivational Interviewing</a:t>
            </a: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1" name="Oval 150" descr="Confidential image ">
            <a:extLst>
              <a:ext uri="{FF2B5EF4-FFF2-40B4-BE49-F238E27FC236}">
                <a16:creationId xmlns:a16="http://schemas.microsoft.com/office/drawing/2014/main" id="{C9DC969C-5A0D-AE28-6788-F3AEA5CDD434}"/>
              </a:ext>
              <a:ext uri="{C183D7F6-B498-43B3-948B-1728B52AA6E4}">
                <adec:decorative xmlns:adec="http://schemas.microsoft.com/office/drawing/2017/decorative" val="0"/>
              </a:ext>
            </a:extLst>
          </p:cNvPr>
          <p:cNvSpPr/>
          <p:nvPr/>
        </p:nvSpPr>
        <p:spPr>
          <a:xfrm>
            <a:off x="959922" y="2058389"/>
            <a:ext cx="1712025" cy="1692233"/>
          </a:xfrm>
          <a:prstGeom prst="ellipse">
            <a:avLst/>
          </a:prstGeom>
          <a:blipFill>
            <a:blip r:embed="rId13">
              <a:extLst>
                <a:ext uri="{837473B0-CC2E-450A-ABE3-18F120FF3D39}">
                  <a1611:picAttrSrcUrl xmlns:a1611="http://schemas.microsoft.com/office/drawing/2016/11/main" r:id="rId14"/>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8310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p:txBody>
          <a:bodyPr/>
          <a:lstStyle/>
          <a:p>
            <a:r>
              <a:rPr lang="en-US" dirty="0"/>
              <a:t>Core Components</a:t>
            </a:r>
          </a:p>
        </p:txBody>
      </p:sp>
      <p:sp>
        <p:nvSpPr>
          <p:cNvPr id="41" name="Arrow: Pentagon 40" descr="Core Component: Active Listening ">
            <a:extLst>
              <a:ext uri="{FF2B5EF4-FFF2-40B4-BE49-F238E27FC236}">
                <a16:creationId xmlns:a16="http://schemas.microsoft.com/office/drawing/2014/main" id="{822DED1C-1744-C352-6955-F595D5632E08}"/>
              </a:ext>
              <a:ext uri="{C183D7F6-B498-43B3-948B-1728B52AA6E4}">
                <adec:decorative xmlns:adec="http://schemas.microsoft.com/office/drawing/2017/decorative" val="0"/>
              </a:ext>
            </a:extLst>
          </p:cNvPr>
          <p:cNvSpPr/>
          <p:nvPr/>
        </p:nvSpPr>
        <p:spPr>
          <a:xfrm rot="10800000">
            <a:off x="1935861" y="2056306"/>
            <a:ext cx="3467932" cy="1682206"/>
          </a:xfrm>
          <a:prstGeom prst="homePlate">
            <a:avLst/>
          </a:prstGeom>
          <a:solidFill>
            <a:schemeClr val="accent2"/>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Oval 42" descr="Listen image ">
            <a:extLst>
              <a:ext uri="{FF2B5EF4-FFF2-40B4-BE49-F238E27FC236}">
                <a16:creationId xmlns:a16="http://schemas.microsoft.com/office/drawing/2014/main" id="{FF213D4A-28B5-C3C1-2E5F-E7C8FEB31C60}"/>
              </a:ext>
              <a:ext uri="{C183D7F6-B498-43B3-948B-1728B52AA6E4}">
                <adec:decorative xmlns:adec="http://schemas.microsoft.com/office/drawing/2017/decorative" val="0"/>
              </a:ext>
            </a:extLst>
          </p:cNvPr>
          <p:cNvSpPr/>
          <p:nvPr/>
        </p:nvSpPr>
        <p:spPr>
          <a:xfrm>
            <a:off x="959922" y="2058389"/>
            <a:ext cx="1712025" cy="1692233"/>
          </a:xfrm>
          <a:prstGeom prst="ellipse">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Arrow: Pentagon 44" descr="Core Component: ALE Education Opportunities">
            <a:extLst>
              <a:ext uri="{FF2B5EF4-FFF2-40B4-BE49-F238E27FC236}">
                <a16:creationId xmlns:a16="http://schemas.microsoft.com/office/drawing/2014/main" id="{7D60CBFD-7B9D-33A6-B5A8-EE70CF7B8CB1}"/>
              </a:ext>
              <a:ext uri="{C183D7F6-B498-43B3-948B-1728B52AA6E4}">
                <adec:decorative xmlns:adec="http://schemas.microsoft.com/office/drawing/2017/decorative" val="0"/>
              </a:ext>
            </a:extLst>
          </p:cNvPr>
          <p:cNvSpPr/>
          <p:nvPr/>
        </p:nvSpPr>
        <p:spPr>
          <a:xfrm rot="10800000">
            <a:off x="1935861" y="4041516"/>
            <a:ext cx="3467932" cy="1682206"/>
          </a:xfrm>
          <a:prstGeom prst="homePlate">
            <a:avLst/>
          </a:prstGeom>
          <a:solidFill>
            <a:schemeClr val="accent4"/>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Flowchart: Connector 46" descr="Stock image of a white board ">
            <a:extLst>
              <a:ext uri="{FF2B5EF4-FFF2-40B4-BE49-F238E27FC236}">
                <a16:creationId xmlns:a16="http://schemas.microsoft.com/office/drawing/2014/main" id="{1CDE047A-E9B8-51B6-9F57-5571CAD1B79C}"/>
              </a:ext>
              <a:ext uri="{C183D7F6-B498-43B3-948B-1728B52AA6E4}">
                <adec:decorative xmlns:adec="http://schemas.microsoft.com/office/drawing/2017/decorative" val="0"/>
              </a:ext>
            </a:extLst>
          </p:cNvPr>
          <p:cNvSpPr/>
          <p:nvPr/>
        </p:nvSpPr>
        <p:spPr>
          <a:xfrm>
            <a:off x="962528" y="4040604"/>
            <a:ext cx="1704472" cy="1684420"/>
          </a:xfrm>
          <a:prstGeom prst="flowChartConnector">
            <a:avLst/>
          </a:prstGeom>
          <a:blipFill>
            <a:blip r:embed="rId4">
              <a:extLst>
                <a:ext uri="{837473B0-CC2E-450A-ABE3-18F120FF3D39}">
                  <a1611:picAttrSrcUrl xmlns:a1611="http://schemas.microsoft.com/office/drawing/2016/11/main" r:id="rId5"/>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TextBox 47">
            <a:extLst>
              <a:ext uri="{FF2B5EF4-FFF2-40B4-BE49-F238E27FC236}">
                <a16:creationId xmlns:a16="http://schemas.microsoft.com/office/drawing/2014/main" id="{26D9B2E2-F747-7C30-C06D-818A0C4B513D}"/>
              </a:ext>
            </a:extLst>
          </p:cNvPr>
          <p:cNvSpPr txBox="1"/>
          <p:nvPr/>
        </p:nvSpPr>
        <p:spPr>
          <a:xfrm>
            <a:off x="2770908" y="2632364"/>
            <a:ext cx="23255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Aptos" panose="02110004020202020204"/>
                <a:ea typeface="+mn-ea"/>
                <a:cs typeface="Segoe UI"/>
                <a:hlinkClick r:id="rId6">
                  <a:extLst>
                    <a:ext uri="{A12FA001-AC4F-418D-AE19-62706E023703}">
                      <ahyp:hlinkClr xmlns:ahyp="http://schemas.microsoft.com/office/drawing/2018/hyperlinkcolor" val="tx"/>
                    </a:ext>
                  </a:extLst>
                </a:hlinkClick>
              </a:rPr>
              <a:t>Active Listening</a:t>
            </a:r>
            <a:endParaRPr kumimoji="0" lang="en-US" sz="2400" b="0" i="0" u="none" strike="noStrike" kern="1200" cap="none" spc="0" normalizeH="0" baseline="0" noProof="0">
              <a:ln>
                <a:noFill/>
              </a:ln>
              <a:solidFill>
                <a:schemeClr val="bg1"/>
              </a:solidFill>
              <a:effectLst/>
              <a:uLnTx/>
              <a:uFillTx/>
              <a:latin typeface="Aptos" panose="02110004020202020204"/>
              <a:ea typeface="+mn-ea"/>
              <a:cs typeface="+mn-cs"/>
            </a:endParaRPr>
          </a:p>
        </p:txBody>
      </p:sp>
      <p:sp>
        <p:nvSpPr>
          <p:cNvPr id="54" name="TextBox 53">
            <a:extLst>
              <a:ext uri="{FF2B5EF4-FFF2-40B4-BE49-F238E27FC236}">
                <a16:creationId xmlns:a16="http://schemas.microsoft.com/office/drawing/2014/main" id="{37A2F5B0-B96A-0465-5182-DC306518E0A6}"/>
              </a:ext>
            </a:extLst>
          </p:cNvPr>
          <p:cNvSpPr txBox="1"/>
          <p:nvPr/>
        </p:nvSpPr>
        <p:spPr>
          <a:xfrm>
            <a:off x="2770909" y="4096987"/>
            <a:ext cx="26026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Aptos" panose="02110004020202020204"/>
                <a:ea typeface="+mn-ea"/>
                <a:cs typeface="Segoe UI"/>
                <a:hlinkClick r:id="rId7">
                  <a:extLst>
                    <a:ext uri="{A12FA001-AC4F-418D-AE19-62706E023703}">
                      <ahyp:hlinkClr xmlns:ahyp="http://schemas.microsoft.com/office/drawing/2018/hyperlinkcolor" val="tx"/>
                    </a:ext>
                  </a:extLst>
                </a:hlinkClick>
              </a:rPr>
              <a:t>Alternative Learning Education Opportunities</a:t>
            </a:r>
            <a:endParaRPr kumimoji="0" lang="en-US" sz="2400" b="0" i="0" u="none" strike="noStrike" kern="1200" cap="none" spc="0" normalizeH="0" baseline="0" noProof="0">
              <a:ln>
                <a:noFill/>
              </a:ln>
              <a:solidFill>
                <a:schemeClr val="bg1"/>
              </a:solidFill>
              <a:effectLst/>
              <a:uLnTx/>
              <a:uFillTx/>
              <a:latin typeface="Aptos" panose="02110004020202020204"/>
              <a:ea typeface="+mn-ea"/>
              <a:cs typeface="+mn-cs"/>
            </a:endParaRPr>
          </a:p>
        </p:txBody>
      </p:sp>
      <p:sp>
        <p:nvSpPr>
          <p:cNvPr id="61" name="Arrow: Pentagon 60" descr="Core Component: Resources">
            <a:extLst>
              <a:ext uri="{FF2B5EF4-FFF2-40B4-BE49-F238E27FC236}">
                <a16:creationId xmlns:a16="http://schemas.microsoft.com/office/drawing/2014/main" id="{E0183158-F856-2ACB-D2FC-C7FDE45B938B}"/>
              </a:ext>
              <a:ext uri="{C183D7F6-B498-43B3-948B-1728B52AA6E4}">
                <adec:decorative xmlns:adec="http://schemas.microsoft.com/office/drawing/2017/decorative" val="0"/>
              </a:ext>
            </a:extLst>
          </p:cNvPr>
          <p:cNvSpPr/>
          <p:nvPr/>
        </p:nvSpPr>
        <p:spPr>
          <a:xfrm rot="10800000">
            <a:off x="7420255" y="2056305"/>
            <a:ext cx="3467932" cy="1682206"/>
          </a:xfrm>
          <a:prstGeom prst="homePlate">
            <a:avLst/>
          </a:prstGeom>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Flowchart: Connector 62" descr="Resources Stock Image ">
            <a:extLst>
              <a:ext uri="{FF2B5EF4-FFF2-40B4-BE49-F238E27FC236}">
                <a16:creationId xmlns:a16="http://schemas.microsoft.com/office/drawing/2014/main" id="{68402E88-C8DA-6952-2FE6-E0AAAD92B072}"/>
              </a:ext>
              <a:ext uri="{C183D7F6-B498-43B3-948B-1728B52AA6E4}">
                <adec:decorative xmlns:adec="http://schemas.microsoft.com/office/drawing/2017/decorative" val="0"/>
              </a:ext>
            </a:extLst>
          </p:cNvPr>
          <p:cNvSpPr/>
          <p:nvPr/>
        </p:nvSpPr>
        <p:spPr>
          <a:xfrm>
            <a:off x="6426870" y="2055393"/>
            <a:ext cx="1704472" cy="1684420"/>
          </a:xfrm>
          <a:prstGeom prst="flowChartConnector">
            <a:avLst/>
          </a:prstGeom>
          <a:blipFill>
            <a:blip r:embed="rId8">
              <a:extLst>
                <a:ext uri="{837473B0-CC2E-450A-ABE3-18F120FF3D39}">
                  <a1611:picAttrSrcUrl xmlns:a1611="http://schemas.microsoft.com/office/drawing/2016/11/main" r:id="rId9"/>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Arrow: Pentagon 64" descr="Core Component: School District Attendance Policies and Procedures ">
            <a:extLst>
              <a:ext uri="{FF2B5EF4-FFF2-40B4-BE49-F238E27FC236}">
                <a16:creationId xmlns:a16="http://schemas.microsoft.com/office/drawing/2014/main" id="{B8AE9A79-E593-7BEA-DD6B-41E92AA31091}"/>
              </a:ext>
              <a:ext uri="{C183D7F6-B498-43B3-948B-1728B52AA6E4}">
                <adec:decorative xmlns:adec="http://schemas.microsoft.com/office/drawing/2017/decorative" val="0"/>
              </a:ext>
            </a:extLst>
          </p:cNvPr>
          <p:cNvSpPr/>
          <p:nvPr/>
        </p:nvSpPr>
        <p:spPr>
          <a:xfrm rot="10800000">
            <a:off x="7450333" y="4041517"/>
            <a:ext cx="3467932" cy="1682206"/>
          </a:xfrm>
          <a:prstGeom prst="homePlate">
            <a:avLst/>
          </a:prstGeom>
          <a:solidFill>
            <a:schemeClr val="accent3"/>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7" name="Flowchart: Connector 66" descr="Stock image Policy and procedure ">
            <a:extLst>
              <a:ext uri="{FF2B5EF4-FFF2-40B4-BE49-F238E27FC236}">
                <a16:creationId xmlns:a16="http://schemas.microsoft.com/office/drawing/2014/main" id="{73A9FF31-2674-41B7-7664-E5B3CEE963B2}"/>
              </a:ext>
              <a:ext uri="{C183D7F6-B498-43B3-948B-1728B52AA6E4}">
                <adec:decorative xmlns:adec="http://schemas.microsoft.com/office/drawing/2017/decorative" val="0"/>
              </a:ext>
            </a:extLst>
          </p:cNvPr>
          <p:cNvSpPr/>
          <p:nvPr/>
        </p:nvSpPr>
        <p:spPr>
          <a:xfrm>
            <a:off x="6567237" y="4040604"/>
            <a:ext cx="1704472" cy="1684420"/>
          </a:xfrm>
          <a:prstGeom prst="flowChartConnector">
            <a:avLst/>
          </a:prstGeom>
          <a:blipFill>
            <a:blip r:embed="rId10">
              <a:extLst>
                <a:ext uri="{837473B0-CC2E-450A-ABE3-18F120FF3D39}">
                  <a1611:picAttrSrcUrl xmlns:a1611="http://schemas.microsoft.com/office/drawing/2016/11/main" r:id="rId11"/>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TextBox 72">
            <a:extLst>
              <a:ext uri="{FF2B5EF4-FFF2-40B4-BE49-F238E27FC236}">
                <a16:creationId xmlns:a16="http://schemas.microsoft.com/office/drawing/2014/main" id="{66C55720-A983-766C-642F-158289EC1895}"/>
              </a:ext>
            </a:extLst>
          </p:cNvPr>
          <p:cNvSpPr txBox="1"/>
          <p:nvPr/>
        </p:nvSpPr>
        <p:spPr>
          <a:xfrm>
            <a:off x="8431479" y="2632363"/>
            <a:ext cx="20385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ptos" panose="02110004020202020204"/>
                <a:ea typeface="+mn-ea"/>
                <a:cs typeface="Segoe UI"/>
              </a:rPr>
              <a:t>Resources</a:t>
            </a:r>
            <a:endParaRPr kumimoji="0" lang="en-US" sz="24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74" name="TextBox 73">
            <a:extLst>
              <a:ext uri="{FF2B5EF4-FFF2-40B4-BE49-F238E27FC236}">
                <a16:creationId xmlns:a16="http://schemas.microsoft.com/office/drawing/2014/main" id="{3E8C1D9C-C977-2C32-DCB7-ACA395C05056}"/>
              </a:ext>
            </a:extLst>
          </p:cNvPr>
          <p:cNvSpPr txBox="1"/>
          <p:nvPr/>
        </p:nvSpPr>
        <p:spPr>
          <a:xfrm>
            <a:off x="8352312" y="4106884"/>
            <a:ext cx="25334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Segoe UI"/>
              </a:rPr>
              <a:t>School District Attendance Policies &amp; Procedures</a:t>
            </a: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324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p:txBody>
          <a:bodyPr/>
          <a:lstStyle/>
          <a:p>
            <a:r>
              <a:rPr lang="en-US"/>
              <a:t>Board Member Expectations</a:t>
            </a:r>
          </a:p>
        </p:txBody>
      </p:sp>
      <p:grpSp>
        <p:nvGrpSpPr>
          <p:cNvPr id="11" name="Group 10" descr="Image showing board member expectations ">
            <a:extLst>
              <a:ext uri="{FF2B5EF4-FFF2-40B4-BE49-F238E27FC236}">
                <a16:creationId xmlns:a16="http://schemas.microsoft.com/office/drawing/2014/main" id="{88B1EFE3-B5B8-1CE7-0298-48ABE0F15D6E}"/>
              </a:ext>
            </a:extLst>
          </p:cNvPr>
          <p:cNvGrpSpPr>
            <a:grpSpLocks noGrp="1" noUngrp="1" noRot="1" noMove="1" noResize="1"/>
          </p:cNvGrpSpPr>
          <p:nvPr/>
        </p:nvGrpSpPr>
        <p:grpSpPr>
          <a:xfrm>
            <a:off x="609599" y="1445623"/>
            <a:ext cx="10972802" cy="4572000"/>
            <a:chOff x="609599" y="1445623"/>
            <a:chExt cx="10972802" cy="4572000"/>
          </a:xfrm>
        </p:grpSpPr>
        <p:sp>
          <p:nvSpPr>
            <p:cNvPr id="3" name="Rectangle 2">
              <a:extLst>
                <a:ext uri="{FF2B5EF4-FFF2-40B4-BE49-F238E27FC236}">
                  <a16:creationId xmlns:a16="http://schemas.microsoft.com/office/drawing/2014/main" id="{7C2C5777-CD6E-0184-1BF8-613235D5CF0F}"/>
                </a:ext>
              </a:extLst>
            </p:cNvPr>
            <p:cNvSpPr>
              <a:spLocks noGrp="1" noRot="1" noMove="1" noResize="1" noEditPoints="1" noAdjustHandles="1" noChangeArrowheads="1" noChangeShapeType="1"/>
            </p:cNvSpPr>
            <p:nvPr/>
          </p:nvSpPr>
          <p:spPr>
            <a:xfrm>
              <a:off x="609599" y="1445623"/>
              <a:ext cx="36576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B68068DD-F5DB-2665-B418-68CE570F46E0}"/>
                </a:ext>
              </a:extLst>
            </p:cNvPr>
            <p:cNvSpPr>
              <a:spLocks noGrp="1" noRot="1" noMove="1" noResize="1" noEditPoints="1" noAdjustHandles="1" noChangeArrowheads="1" noChangeShapeType="1"/>
            </p:cNvSpPr>
            <p:nvPr/>
          </p:nvSpPr>
          <p:spPr>
            <a:xfrm>
              <a:off x="4267203" y="1445623"/>
              <a:ext cx="36576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D42A41D7-4F56-8730-7179-DC008751C250}"/>
                </a:ext>
              </a:extLst>
            </p:cNvPr>
            <p:cNvSpPr>
              <a:spLocks noGrp="1" noRot="1" noMove="1" noResize="1" noEditPoints="1" noAdjustHandles="1" noChangeArrowheads="1" noChangeShapeType="1"/>
            </p:cNvSpPr>
            <p:nvPr/>
          </p:nvSpPr>
          <p:spPr>
            <a:xfrm>
              <a:off x="7924801" y="1445623"/>
              <a:ext cx="3657600"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9E0130BB-4743-271F-1AAE-C19C2B583510}"/>
                </a:ext>
              </a:extLst>
            </p:cNvPr>
            <p:cNvSpPr>
              <a:spLocks noGrp="1" noRot="1" noMove="1" noResize="1" noEditPoints="1" noAdjustHandles="1" noChangeArrowheads="1" noChangeShapeType="1"/>
            </p:cNvSpPr>
            <p:nvPr/>
          </p:nvSpPr>
          <p:spPr>
            <a:xfrm>
              <a:off x="609599" y="3731623"/>
              <a:ext cx="3657600"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0F730D3-2D62-4ABD-D69E-234144C9403A}"/>
                </a:ext>
              </a:extLst>
            </p:cNvPr>
            <p:cNvSpPr>
              <a:spLocks noGrp="1" noRot="1" noMove="1" noResize="1" noEditPoints="1" noAdjustHandles="1" noChangeArrowheads="1" noChangeShapeType="1"/>
            </p:cNvSpPr>
            <p:nvPr/>
          </p:nvSpPr>
          <p:spPr>
            <a:xfrm>
              <a:off x="4267203" y="3731623"/>
              <a:ext cx="36576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20EF2DD6-1F3A-DAB1-253E-85BBA64DD2ED}"/>
                </a:ext>
              </a:extLst>
            </p:cNvPr>
            <p:cNvSpPr>
              <a:spLocks noGrp="1" noRot="1" noMove="1" noResize="1" noEditPoints="1" noAdjustHandles="1" noChangeArrowheads="1" noChangeShapeType="1"/>
            </p:cNvSpPr>
            <p:nvPr/>
          </p:nvSpPr>
          <p:spPr>
            <a:xfrm>
              <a:off x="7924801" y="3731623"/>
              <a:ext cx="36576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12" name="TextBox 11">
            <a:extLst>
              <a:ext uri="{FF2B5EF4-FFF2-40B4-BE49-F238E27FC236}">
                <a16:creationId xmlns:a16="http://schemas.microsoft.com/office/drawing/2014/main" id="{D0070B18-FDF4-20FC-46CE-38194B73BD1B}"/>
              </a:ext>
            </a:extLst>
          </p:cNvPr>
          <p:cNvSpPr txBox="1"/>
          <p:nvPr/>
        </p:nvSpPr>
        <p:spPr>
          <a:xfrm>
            <a:off x="838200" y="1690688"/>
            <a:ext cx="3200402" cy="1369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chemeClr val="bg1"/>
                </a:solidFill>
                <a:effectLst/>
                <a:uLnTx/>
                <a:uFillTx/>
                <a:latin typeface="Segoe UI"/>
                <a:ea typeface="+mn-ea"/>
                <a:cs typeface="+mn-cs"/>
              </a:rPr>
              <a:t>Attendance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Regular attendance and communication if unavailable to attend</a:t>
            </a:r>
          </a:p>
        </p:txBody>
      </p:sp>
      <p:sp>
        <p:nvSpPr>
          <p:cNvPr id="16" name="TextBox 15">
            <a:extLst>
              <a:ext uri="{FF2B5EF4-FFF2-40B4-BE49-F238E27FC236}">
                <a16:creationId xmlns:a16="http://schemas.microsoft.com/office/drawing/2014/main" id="{BCD2CACA-A486-CF3C-2991-0CF087FAE193}"/>
              </a:ext>
            </a:extLst>
          </p:cNvPr>
          <p:cNvSpPr txBox="1"/>
          <p:nvPr/>
        </p:nvSpPr>
        <p:spPr>
          <a:xfrm>
            <a:off x="4495797" y="1690688"/>
            <a:ext cx="3200402" cy="164660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mn-cs"/>
              </a:rPr>
              <a:t>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Motivational Interviewing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What is Hope Science?</a:t>
            </a:r>
            <a:endParaRPr kumimoji="0" lang="en-US" sz="1800" b="0" i="0" u="none" strike="noStrike" kern="1200" cap="none" spc="0" normalizeH="0" baseline="0" noProof="0">
              <a:ln>
                <a:noFill/>
              </a:ln>
              <a:solidFill>
                <a:prstClr val="white"/>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Segoe UI"/>
            </a:endParaRPr>
          </a:p>
        </p:txBody>
      </p:sp>
      <p:sp>
        <p:nvSpPr>
          <p:cNvPr id="17" name="TextBox 16">
            <a:extLst>
              <a:ext uri="{FF2B5EF4-FFF2-40B4-BE49-F238E27FC236}">
                <a16:creationId xmlns:a16="http://schemas.microsoft.com/office/drawing/2014/main" id="{40493720-9D33-C06F-20A9-C338B9A38A07}"/>
              </a:ext>
            </a:extLst>
          </p:cNvPr>
          <p:cNvSpPr txBox="1"/>
          <p:nvPr/>
        </p:nvSpPr>
        <p:spPr>
          <a:xfrm>
            <a:off x="8153395" y="1695288"/>
            <a:ext cx="3200402" cy="218521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chemeClr val="bg1"/>
                </a:solidFill>
                <a:effectLst/>
                <a:uLnTx/>
                <a:uFillTx/>
                <a:latin typeface="Segoe UI"/>
                <a:ea typeface="+mn-ea"/>
                <a:cs typeface="+mn-cs"/>
              </a:rPr>
              <a:t>Active, Comprehensive, Empathetic Listening</a:t>
            </a:r>
            <a:endParaRPr kumimoji="0" lang="en-US" sz="2400" b="1" i="0" u="none" strike="noStrike" kern="1200" cap="none" spc="0" normalizeH="0" baseline="0" noProof="0">
              <a:ln>
                <a:noFill/>
              </a:ln>
              <a:solidFill>
                <a:schemeClr val="bg1"/>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chemeClr val="bg1"/>
                </a:solidFill>
                <a:effectLst/>
                <a:uLnTx/>
                <a:uFillTx/>
                <a:latin typeface="Aptos" panose="02110004020202020204"/>
                <a:ea typeface="+mn-ea"/>
                <a:cs typeface="Segoe UI"/>
                <a:hlinkClick r:id="rId4">
                  <a:extLst>
                    <a:ext uri="{A12FA001-AC4F-418D-AE19-62706E023703}">
                      <ahyp:hlinkClr xmlns:ahyp="http://schemas.microsoft.com/office/drawing/2018/hyperlinkcolor" val="tx"/>
                    </a:ext>
                  </a:extLst>
                </a:hlinkClick>
              </a:rPr>
              <a:t>Three Ways to Be a Better Listener</a:t>
            </a:r>
            <a:endParaRPr kumimoji="0" lang="en-US" sz="1800" b="0" i="0" u="none" strike="noStrike" kern="1200" cap="none" spc="0" normalizeH="0" baseline="0" noProof="0">
              <a:ln>
                <a:noFill/>
              </a:ln>
              <a:solidFill>
                <a:schemeClr val="bg1"/>
              </a:solidFill>
              <a:effectLst/>
              <a:uLnTx/>
              <a:uFillTx/>
              <a:latin typeface="Aptos" panose="02110004020202020204"/>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Segoe UI"/>
            </a:endParaRPr>
          </a:p>
        </p:txBody>
      </p:sp>
      <p:sp>
        <p:nvSpPr>
          <p:cNvPr id="18" name="TextBox 17">
            <a:extLst>
              <a:ext uri="{FF2B5EF4-FFF2-40B4-BE49-F238E27FC236}">
                <a16:creationId xmlns:a16="http://schemas.microsoft.com/office/drawing/2014/main" id="{F23D8A8F-8E38-EFF4-7C9B-4ED740771B24}"/>
              </a:ext>
            </a:extLst>
          </p:cNvPr>
          <p:cNvSpPr txBox="1"/>
          <p:nvPr/>
        </p:nvSpPr>
        <p:spPr>
          <a:xfrm>
            <a:off x="838202" y="3921986"/>
            <a:ext cx="3200402" cy="8156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chemeClr val="bg1"/>
                </a:solidFill>
                <a:effectLst/>
                <a:uLnTx/>
                <a:uFillTx/>
                <a:latin typeface="Segoe UI"/>
                <a:ea typeface="+mn-ea"/>
                <a:cs typeface="+mn-cs"/>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Be Curious Not Judgmental</a:t>
            </a:r>
            <a:endParaRPr kumimoji="0" lang="en-US" sz="1800" b="0" i="0" u="none" strike="noStrike" kern="1200" cap="none" spc="0" normalizeH="0" baseline="0" noProof="0">
              <a:ln>
                <a:noFill/>
              </a:ln>
              <a:solidFill>
                <a:schemeClr val="bg1"/>
              </a:solidFill>
              <a:effectLst/>
              <a:uLnTx/>
              <a:uFillTx/>
              <a:latin typeface="Segoe UI"/>
              <a:ea typeface="+mn-ea"/>
              <a:cs typeface="Segoe UI"/>
            </a:endParaRPr>
          </a:p>
        </p:txBody>
      </p:sp>
      <p:sp>
        <p:nvSpPr>
          <p:cNvPr id="19" name="TextBox 18">
            <a:extLst>
              <a:ext uri="{FF2B5EF4-FFF2-40B4-BE49-F238E27FC236}">
                <a16:creationId xmlns:a16="http://schemas.microsoft.com/office/drawing/2014/main" id="{E75ABF3D-F2D8-07F0-5EA6-AD7BF47C4F38}"/>
              </a:ext>
            </a:extLst>
          </p:cNvPr>
          <p:cNvSpPr txBox="1"/>
          <p:nvPr/>
        </p:nvSpPr>
        <p:spPr>
          <a:xfrm>
            <a:off x="4495799" y="3921986"/>
            <a:ext cx="3200402" cy="173893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chemeClr val="bg1"/>
                </a:solidFill>
                <a:effectLst/>
                <a:uLnTx/>
                <a:uFillTx/>
                <a:latin typeface="Segoe UI"/>
                <a:ea typeface="+mn-ea"/>
                <a:cs typeface="+mn-cs"/>
              </a:rPr>
              <a:t>Dignity and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Youth voices: Locating Identity, Agency, &amp; Belonging in all Learning Spaces </a:t>
            </a: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E48116E9-DEB3-F32F-560B-20BBE97C3CDC}"/>
              </a:ext>
            </a:extLst>
          </p:cNvPr>
          <p:cNvSpPr txBox="1"/>
          <p:nvPr/>
        </p:nvSpPr>
        <p:spPr>
          <a:xfrm>
            <a:off x="8153397" y="3936482"/>
            <a:ext cx="3200402" cy="118494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mn-cs"/>
              </a:rPr>
              <a:t>Confidentiality &amp; Privacy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t>School Volunteers and FERPA</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Segoe UI"/>
            </a:endParaRPr>
          </a:p>
        </p:txBody>
      </p:sp>
    </p:spTree>
    <p:extLst>
      <p:ext uri="{BB962C8B-B14F-4D97-AF65-F5344CB8AC3E}">
        <p14:creationId xmlns:p14="http://schemas.microsoft.com/office/powerpoint/2010/main" val="1940243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87F82C9-0DED-4281-8060-E6B9528B11FA}"/>
              </a:ext>
            </a:extLst>
          </p:cNvPr>
          <p:cNvSpPr txBox="1">
            <a:spLocks noGrp="1"/>
          </p:cNvSpPr>
          <p:nvPr>
            <p:ph type="title" idx="4294967295"/>
          </p:nvPr>
        </p:nvSpPr>
        <p:spPr>
          <a:xfrm>
            <a:off x="895350" y="594595"/>
            <a:ext cx="3524250" cy="855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lumMod val="10000"/>
                  </a:schemeClr>
                </a:solidFill>
                <a:effectLst/>
                <a:uLnTx/>
                <a:uFillTx/>
                <a:latin typeface="Segoe UI" panose="020B0502040204020203" pitchFamily="34" charset="0"/>
                <a:ea typeface="+mn-ea"/>
                <a:cs typeface="Segoe UI" panose="020B0502040204020203" pitchFamily="34" charset="0"/>
              </a:rPr>
              <a:t>Vision</a:t>
            </a:r>
          </a:p>
        </p:txBody>
      </p:sp>
      <p:sp>
        <p:nvSpPr>
          <p:cNvPr id="19" name="TextBox 18">
            <a:extLst>
              <a:ext uri="{FF2B5EF4-FFF2-40B4-BE49-F238E27FC236}">
                <a16:creationId xmlns:a16="http://schemas.microsoft.com/office/drawing/2014/main" id="{DB47E4D4-E244-4C2C-BA6F-2C0CCC5DBD3B}"/>
              </a:ext>
            </a:extLst>
          </p:cNvPr>
          <p:cNvSpPr txBox="1"/>
          <p:nvPr/>
        </p:nvSpPr>
        <p:spPr>
          <a:xfrm>
            <a:off x="5066098" y="657261"/>
            <a:ext cx="65760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Add in your district vision.</a:t>
            </a:r>
          </a:p>
        </p:txBody>
      </p:sp>
      <p:sp>
        <p:nvSpPr>
          <p:cNvPr id="20" name="TextBox 19">
            <a:extLst>
              <a:ext uri="{FF2B5EF4-FFF2-40B4-BE49-F238E27FC236}">
                <a16:creationId xmlns:a16="http://schemas.microsoft.com/office/drawing/2014/main" id="{C49C07D1-54CB-48AA-A566-49A77BDC1F24}"/>
              </a:ext>
            </a:extLst>
          </p:cNvPr>
          <p:cNvSpPr txBox="1"/>
          <p:nvPr/>
        </p:nvSpPr>
        <p:spPr>
          <a:xfrm>
            <a:off x="1023923" y="1791997"/>
            <a:ext cx="3523604" cy="8561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10000"/>
                  </a:prstClr>
                </a:solidFill>
                <a:effectLst/>
                <a:uLnTx/>
                <a:uFillTx/>
                <a:latin typeface="Segoe UI" panose="020B0502040204020203" pitchFamily="34" charset="0"/>
                <a:ea typeface="+mn-ea"/>
                <a:cs typeface="Segoe UI" panose="020B0502040204020203" pitchFamily="34" charset="0"/>
              </a:rPr>
              <a:t>Mission</a:t>
            </a:r>
          </a:p>
        </p:txBody>
      </p:sp>
      <p:sp>
        <p:nvSpPr>
          <p:cNvPr id="21" name="TextBox 20">
            <a:extLst>
              <a:ext uri="{FF2B5EF4-FFF2-40B4-BE49-F238E27FC236}">
                <a16:creationId xmlns:a16="http://schemas.microsoft.com/office/drawing/2014/main" id="{4E4B02AC-32D8-41BD-8226-6D5DC8757A68}"/>
              </a:ext>
            </a:extLst>
          </p:cNvPr>
          <p:cNvSpPr txBox="1"/>
          <p:nvPr/>
        </p:nvSpPr>
        <p:spPr>
          <a:xfrm>
            <a:off x="5067967" y="1855872"/>
            <a:ext cx="683868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rgbClr val="40403D"/>
                </a:solidFill>
                <a:latin typeface="Segoe UI" panose="020B0502040204020203" pitchFamily="34" charset="0"/>
                <a:cs typeface="Segoe UI" panose="020B0502040204020203" pitchFamily="34" charset="0"/>
              </a:rPr>
              <a:t>Add in your district mission statement</a:t>
            </a:r>
          </a:p>
        </p:txBody>
      </p:sp>
      <p:sp>
        <p:nvSpPr>
          <p:cNvPr id="22" name="TextBox 21">
            <a:extLst>
              <a:ext uri="{FF2B5EF4-FFF2-40B4-BE49-F238E27FC236}">
                <a16:creationId xmlns:a16="http://schemas.microsoft.com/office/drawing/2014/main" id="{541E4AFE-988A-4B86-BB2E-51C2C8945178}"/>
              </a:ext>
            </a:extLst>
          </p:cNvPr>
          <p:cNvSpPr txBox="1"/>
          <p:nvPr/>
        </p:nvSpPr>
        <p:spPr>
          <a:xfrm>
            <a:off x="1023923" y="3856435"/>
            <a:ext cx="3523604" cy="8561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10000"/>
                  </a:prstClr>
                </a:solidFill>
                <a:effectLst/>
                <a:uLnTx/>
                <a:uFillTx/>
                <a:latin typeface="Segoe UI" panose="020B0502040204020203" pitchFamily="34" charset="0"/>
                <a:ea typeface="+mn-ea"/>
                <a:cs typeface="Segoe UI" panose="020B0502040204020203" pitchFamily="34" charset="0"/>
              </a:rPr>
              <a:t>Values</a:t>
            </a:r>
          </a:p>
        </p:txBody>
      </p:sp>
      <p:sp>
        <p:nvSpPr>
          <p:cNvPr id="23" name="TextBox 22">
            <a:extLst>
              <a:ext uri="{FF2B5EF4-FFF2-40B4-BE49-F238E27FC236}">
                <a16:creationId xmlns:a16="http://schemas.microsoft.com/office/drawing/2014/main" id="{A08EBA1D-E030-4AF5-94AD-912E9A851CEB}"/>
              </a:ext>
            </a:extLst>
          </p:cNvPr>
          <p:cNvSpPr txBox="1"/>
          <p:nvPr/>
        </p:nvSpPr>
        <p:spPr>
          <a:xfrm>
            <a:off x="5067967" y="3922758"/>
            <a:ext cx="6576041" cy="369332"/>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US" i="1">
                <a:solidFill>
                  <a:srgbClr val="40403D"/>
                </a:solidFill>
                <a:latin typeface="Segoe UI" panose="020B0502040204020203" pitchFamily="34" charset="0"/>
                <a:cs typeface="Segoe UI" panose="020B0502040204020203" pitchFamily="34" charset="0"/>
              </a:rPr>
              <a:t>Add in your district values</a:t>
            </a:r>
          </a:p>
        </p:txBody>
      </p:sp>
    </p:spTree>
    <p:extLst>
      <p:ext uri="{BB962C8B-B14F-4D97-AF65-F5344CB8AC3E}">
        <p14:creationId xmlns:p14="http://schemas.microsoft.com/office/powerpoint/2010/main" val="2853447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479B8-D71A-78FE-F76B-3187C0171DBD}"/>
              </a:ext>
            </a:extLst>
          </p:cNvPr>
          <p:cNvSpPr>
            <a:spLocks noGrp="1"/>
          </p:cNvSpPr>
          <p:nvPr>
            <p:ph type="title"/>
          </p:nvPr>
        </p:nvSpPr>
        <p:spPr/>
        <p:txBody>
          <a:bodyPr/>
          <a:lstStyle/>
          <a:p>
            <a:r>
              <a:rPr lang="en-US"/>
              <a:t>Roles &amp; Responsibilities</a:t>
            </a:r>
          </a:p>
        </p:txBody>
      </p:sp>
      <p:sp>
        <p:nvSpPr>
          <p:cNvPr id="3" name="Content Placeholder 2">
            <a:extLst>
              <a:ext uri="{FF2B5EF4-FFF2-40B4-BE49-F238E27FC236}">
                <a16:creationId xmlns:a16="http://schemas.microsoft.com/office/drawing/2014/main" id="{694D68AA-457F-F8E5-115C-90E39548BD72}"/>
              </a:ext>
            </a:extLst>
          </p:cNvPr>
          <p:cNvSpPr>
            <a:spLocks noGrp="1"/>
          </p:cNvSpPr>
          <p:nvPr>
            <p:ph sz="half" idx="1"/>
          </p:nvPr>
        </p:nvSpPr>
        <p:spPr/>
        <p:txBody>
          <a:bodyPr/>
          <a:lstStyle/>
          <a:p>
            <a:pPr marL="0" indent="0">
              <a:buNone/>
            </a:pPr>
            <a:r>
              <a:rPr lang="en-US" b="1"/>
              <a:t>Start each meeting</a:t>
            </a:r>
          </a:p>
          <a:p>
            <a:r>
              <a:rPr lang="en-US"/>
              <a:t>Identify three board members for each role</a:t>
            </a:r>
          </a:p>
          <a:p>
            <a:r>
              <a:rPr lang="en-US"/>
              <a:t>On weeks that you are not in a role, you are still an active key member of providing support for building the attendance plan</a:t>
            </a:r>
          </a:p>
          <a:p>
            <a:endParaRPr lang="en-US"/>
          </a:p>
        </p:txBody>
      </p:sp>
      <p:sp>
        <p:nvSpPr>
          <p:cNvPr id="5" name="Rectangle: Top Corners Rounded 4" descr="Facilitator ">
            <a:extLst>
              <a:ext uri="{FF2B5EF4-FFF2-40B4-BE49-F238E27FC236}">
                <a16:creationId xmlns:a16="http://schemas.microsoft.com/office/drawing/2014/main" id="{B76EC90B-92E5-B7EA-E80E-0A1781972FE2}"/>
              </a:ext>
              <a:ext uri="{C183D7F6-B498-43B3-948B-1728B52AA6E4}">
                <adec:decorative xmlns:adec="http://schemas.microsoft.com/office/drawing/2017/decorative" val="0"/>
              </a:ext>
            </a:extLst>
          </p:cNvPr>
          <p:cNvSpPr/>
          <p:nvPr/>
        </p:nvSpPr>
        <p:spPr>
          <a:xfrm>
            <a:off x="6096000" y="1925580"/>
            <a:ext cx="2019300" cy="52387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0" name="Straight Connector 9" descr="Timekeeper">
            <a:extLst>
              <a:ext uri="{FF2B5EF4-FFF2-40B4-BE49-F238E27FC236}">
                <a16:creationId xmlns:a16="http://schemas.microsoft.com/office/drawing/2014/main" id="{461F7C83-9EF6-D069-88E7-6012DEF9C857}"/>
              </a:ext>
              <a:ext uri="{C183D7F6-B498-43B3-948B-1728B52AA6E4}">
                <adec:decorative xmlns:adec="http://schemas.microsoft.com/office/drawing/2017/decorative" val="0"/>
              </a:ext>
            </a:extLst>
          </p:cNvPr>
          <p:cNvCxnSpPr>
            <a:cxnSpLocks/>
          </p:cNvCxnSpPr>
          <p:nvPr/>
        </p:nvCxnSpPr>
        <p:spPr>
          <a:xfrm flipV="1">
            <a:off x="6096000" y="3123028"/>
            <a:ext cx="5343797" cy="7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B7E0D2-2AB8-2762-BB77-2E351A107E5C}"/>
              </a:ext>
            </a:extLst>
          </p:cNvPr>
          <p:cNvSpPr txBox="1"/>
          <p:nvPr/>
        </p:nvSpPr>
        <p:spPr>
          <a:xfrm>
            <a:off x="8140337" y="1729131"/>
            <a:ext cx="3213463" cy="1384995"/>
          </a:xfrm>
          <a:prstGeom prst="rect">
            <a:avLst/>
          </a:prstGeom>
          <a:noFill/>
        </p:spPr>
        <p:txBody>
          <a:bodyPr wrap="square" rtlCol="0" anchor="b">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Introductions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Discussion guidance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Keep conversation on track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Promote open dialogue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Encourage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Foster collaboration</a:t>
            </a:r>
          </a:p>
        </p:txBody>
      </p:sp>
      <p:sp>
        <p:nvSpPr>
          <p:cNvPr id="12" name="TextBox 11">
            <a:extLst>
              <a:ext uri="{FF2B5EF4-FFF2-40B4-BE49-F238E27FC236}">
                <a16:creationId xmlns:a16="http://schemas.microsoft.com/office/drawing/2014/main" id="{E3D9CE4C-ED72-FB63-5C4F-60EF6961BB43}"/>
              </a:ext>
              <a:ext uri="{C183D7F6-B498-43B3-948B-1728B52AA6E4}">
                <adec:decorative xmlns:adec="http://schemas.microsoft.com/office/drawing/2017/decorative" val="1"/>
              </a:ext>
            </a:extLst>
          </p:cNvPr>
          <p:cNvSpPr txBox="1"/>
          <p:nvPr/>
        </p:nvSpPr>
        <p:spPr>
          <a:xfrm>
            <a:off x="6019800" y="1972470"/>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Facilitator</a:t>
            </a:r>
          </a:p>
        </p:txBody>
      </p:sp>
      <p:sp>
        <p:nvSpPr>
          <p:cNvPr id="16" name="Rectangle: Top Corners Rounded 15">
            <a:extLst>
              <a:ext uri="{FF2B5EF4-FFF2-40B4-BE49-F238E27FC236}">
                <a16:creationId xmlns:a16="http://schemas.microsoft.com/office/drawing/2014/main" id="{69B2D786-878B-058F-BB67-9FF1D66B3481}"/>
              </a:ext>
              <a:ext uri="{C183D7F6-B498-43B3-948B-1728B52AA6E4}">
                <adec:decorative xmlns:adec="http://schemas.microsoft.com/office/drawing/2017/decorative" val="1"/>
              </a:ext>
            </a:extLst>
          </p:cNvPr>
          <p:cNvSpPr/>
          <p:nvPr/>
        </p:nvSpPr>
        <p:spPr>
          <a:xfrm>
            <a:off x="6096000" y="3559314"/>
            <a:ext cx="2019300" cy="523875"/>
          </a:xfrm>
          <a:prstGeom prst="round2Same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7" name="Straight Connector 16" descr="Notetaker">
            <a:extLst>
              <a:ext uri="{FF2B5EF4-FFF2-40B4-BE49-F238E27FC236}">
                <a16:creationId xmlns:a16="http://schemas.microsoft.com/office/drawing/2014/main" id="{E0915EF1-26D8-8832-5D69-88438FDC0988}"/>
              </a:ext>
              <a:ext uri="{C183D7F6-B498-43B3-948B-1728B52AA6E4}">
                <adec:decorative xmlns:adec="http://schemas.microsoft.com/office/drawing/2017/decorative" val="0"/>
              </a:ext>
            </a:extLst>
          </p:cNvPr>
          <p:cNvCxnSpPr>
            <a:cxnSpLocks/>
          </p:cNvCxnSpPr>
          <p:nvPr/>
        </p:nvCxnSpPr>
        <p:spPr>
          <a:xfrm flipV="1">
            <a:off x="6096002" y="4410348"/>
            <a:ext cx="5343797" cy="7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BCB50B-0143-F62B-CF68-CA3E7F49F6BD}"/>
              </a:ext>
            </a:extLst>
          </p:cNvPr>
          <p:cNvSpPr txBox="1"/>
          <p:nvPr/>
        </p:nvSpPr>
        <p:spPr>
          <a:xfrm>
            <a:off x="8140337" y="3613550"/>
            <a:ext cx="3213463" cy="738664"/>
          </a:xfrm>
          <a:prstGeom prst="rect">
            <a:avLst/>
          </a:prstGeom>
          <a:noFill/>
        </p:spPr>
        <p:txBody>
          <a:bodyPr wrap="square" rtlCol="0" anchor="b">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Time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Provide reminder of time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Discreetly signal facilitator</a:t>
            </a:r>
          </a:p>
        </p:txBody>
      </p:sp>
      <p:sp>
        <p:nvSpPr>
          <p:cNvPr id="19" name="TextBox 18">
            <a:extLst>
              <a:ext uri="{FF2B5EF4-FFF2-40B4-BE49-F238E27FC236}">
                <a16:creationId xmlns:a16="http://schemas.microsoft.com/office/drawing/2014/main" id="{369AA685-2362-27F0-8A00-CA5FE26F609C}"/>
              </a:ext>
            </a:extLst>
          </p:cNvPr>
          <p:cNvSpPr txBox="1"/>
          <p:nvPr/>
        </p:nvSpPr>
        <p:spPr>
          <a:xfrm>
            <a:off x="6019800" y="3627287"/>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UI"/>
                <a:ea typeface="+mn-ea"/>
                <a:cs typeface="+mn-cs"/>
              </a:rPr>
              <a:t>Timekeeper</a:t>
            </a:r>
          </a:p>
        </p:txBody>
      </p:sp>
      <p:sp>
        <p:nvSpPr>
          <p:cNvPr id="26" name="Rectangle: Top Corners Rounded 25">
            <a:extLst>
              <a:ext uri="{FF2B5EF4-FFF2-40B4-BE49-F238E27FC236}">
                <a16:creationId xmlns:a16="http://schemas.microsoft.com/office/drawing/2014/main" id="{8F47DEFF-4C1A-2258-0BAC-9D2C5D2561D4}"/>
              </a:ext>
              <a:ext uri="{C183D7F6-B498-43B3-948B-1728B52AA6E4}">
                <adec:decorative xmlns:adec="http://schemas.microsoft.com/office/drawing/2017/decorative" val="1"/>
              </a:ext>
            </a:extLst>
          </p:cNvPr>
          <p:cNvSpPr/>
          <p:nvPr/>
        </p:nvSpPr>
        <p:spPr>
          <a:xfrm>
            <a:off x="6096000" y="4954514"/>
            <a:ext cx="2019300" cy="523875"/>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27" name="Straight Connector 26" descr="Boarder">
            <a:extLst>
              <a:ext uri="{FF2B5EF4-FFF2-40B4-BE49-F238E27FC236}">
                <a16:creationId xmlns:a16="http://schemas.microsoft.com/office/drawing/2014/main" id="{BB602678-5E04-B780-6512-DDE174A832F1}"/>
              </a:ext>
              <a:ext uri="{C183D7F6-B498-43B3-948B-1728B52AA6E4}">
                <adec:decorative xmlns:adec="http://schemas.microsoft.com/office/drawing/2017/decorative" val="0"/>
              </a:ext>
            </a:extLst>
          </p:cNvPr>
          <p:cNvCxnSpPr>
            <a:cxnSpLocks/>
          </p:cNvCxnSpPr>
          <p:nvPr/>
        </p:nvCxnSpPr>
        <p:spPr>
          <a:xfrm flipV="1">
            <a:off x="6096001" y="5992505"/>
            <a:ext cx="5343797" cy="7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8FB67F5-1E9A-4D0A-A978-8D4A1B4AA2E1}"/>
              </a:ext>
            </a:extLst>
          </p:cNvPr>
          <p:cNvSpPr txBox="1"/>
          <p:nvPr/>
        </p:nvSpPr>
        <p:spPr>
          <a:xfrm>
            <a:off x="8115300" y="4824488"/>
            <a:ext cx="3213463" cy="1169551"/>
          </a:xfrm>
          <a:prstGeom prst="rect">
            <a:avLst/>
          </a:prstGeom>
          <a:noFill/>
        </p:spPr>
        <p:txBody>
          <a:bodyPr wrap="square" rtlCol="0" anchor="b">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Attendance plan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Attendance contract preparation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Review attendance contract with student, family, and board members</a:t>
            </a:r>
          </a:p>
        </p:txBody>
      </p:sp>
      <p:sp>
        <p:nvSpPr>
          <p:cNvPr id="29" name="TextBox 28">
            <a:extLst>
              <a:ext uri="{FF2B5EF4-FFF2-40B4-BE49-F238E27FC236}">
                <a16:creationId xmlns:a16="http://schemas.microsoft.com/office/drawing/2014/main" id="{8E00D4D1-A119-FB81-B5ED-84013B7937BA}"/>
              </a:ext>
            </a:extLst>
          </p:cNvPr>
          <p:cNvSpPr txBox="1"/>
          <p:nvPr/>
        </p:nvSpPr>
        <p:spPr>
          <a:xfrm>
            <a:off x="6019800" y="5056478"/>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UI"/>
                <a:ea typeface="+mn-ea"/>
                <a:cs typeface="+mn-cs"/>
              </a:rPr>
              <a:t>Notetaker</a:t>
            </a:r>
          </a:p>
        </p:txBody>
      </p:sp>
    </p:spTree>
    <p:extLst>
      <p:ext uri="{BB962C8B-B14F-4D97-AF65-F5344CB8AC3E}">
        <p14:creationId xmlns:p14="http://schemas.microsoft.com/office/powerpoint/2010/main" val="3754668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984EA5-B754-384A-9FF9-A98E9E624078}"/>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rPr>
              <a:t>Why Do Students Miss School?</a:t>
            </a:r>
          </a:p>
        </p:txBody>
      </p:sp>
      <p:sp>
        <p:nvSpPr>
          <p:cNvPr id="7" name="Subtitle 2">
            <a:extLst>
              <a:ext uri="{FF2B5EF4-FFF2-40B4-BE49-F238E27FC236}">
                <a16:creationId xmlns:a16="http://schemas.microsoft.com/office/drawing/2014/main" id="{F0CCFB2F-FD20-83D9-5A2E-8BB6B3FC61C9}"/>
              </a:ext>
            </a:extLst>
          </p:cNvPr>
          <p:cNvSpPr>
            <a:spLocks noGrp="1"/>
          </p:cNvSpPr>
          <p:nvPr>
            <p:ph type="subTitle" idx="1"/>
          </p:nvPr>
        </p:nvSpPr>
        <p:spPr>
          <a:xfrm>
            <a:off x="1350682" y="4870824"/>
            <a:ext cx="10005951" cy="1458258"/>
          </a:xfrm>
        </p:spPr>
        <p:txBody>
          <a:bodyPr anchor="ctr">
            <a:normAutofit/>
          </a:bodyPr>
          <a:lstStyle/>
          <a:p>
            <a:pPr algn="l"/>
            <a:endParaRPr lang="en-US"/>
          </a:p>
        </p:txBody>
      </p:sp>
    </p:spTree>
    <p:extLst>
      <p:ext uri="{BB962C8B-B14F-4D97-AF65-F5344CB8AC3E}">
        <p14:creationId xmlns:p14="http://schemas.microsoft.com/office/powerpoint/2010/main" val="5175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700+ Iceberg Icon Illustrations, Royalty-Free Vector ...">
            <a:extLst>
              <a:ext uri="{FF2B5EF4-FFF2-40B4-BE49-F238E27FC236}">
                <a16:creationId xmlns:a16="http://schemas.microsoft.com/office/drawing/2014/main" id="{74645A4F-8DBD-34B8-5ACC-9147F1A2172B}"/>
              </a:ext>
            </a:extLst>
          </p:cNvPr>
          <p:cNvPicPr>
            <a:picLocks noChangeAspect="1" noChangeArrowheads="1"/>
          </p:cNvPicPr>
          <p:nvPr/>
        </p:nvPicPr>
        <p:blipFill>
          <a:blip r:embed="rId2">
            <a:duotone>
              <a:srgbClr val="0D5761">
                <a:shade val="45000"/>
                <a:satMod val="135000"/>
              </a:srgb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695700" y="0"/>
            <a:ext cx="90545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27901C-4597-33AD-0C1A-6849E952B968}"/>
              </a:ext>
            </a:extLst>
          </p:cNvPr>
          <p:cNvSpPr txBox="1">
            <a:spLocks noGrp="1"/>
          </p:cNvSpPr>
          <p:nvPr>
            <p:ph type="title" idx="4294967295"/>
          </p:nvPr>
        </p:nvSpPr>
        <p:spPr>
          <a:xfrm>
            <a:off x="89043" y="1851717"/>
            <a:ext cx="3486150" cy="3170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ptos" panose="02110004020202020204"/>
                <a:ea typeface="+mn-ea"/>
                <a:cs typeface="+mn-cs"/>
              </a:rPr>
              <a:t>Absenteeism is an indicator with many underlying causes</a:t>
            </a:r>
          </a:p>
        </p:txBody>
      </p:sp>
      <p:sp>
        <p:nvSpPr>
          <p:cNvPr id="4" name="TextBox 3">
            <a:extLst>
              <a:ext uri="{FF2B5EF4-FFF2-40B4-BE49-F238E27FC236}">
                <a16:creationId xmlns:a16="http://schemas.microsoft.com/office/drawing/2014/main" id="{53B07FFB-FC9C-B147-4D43-46A4754A1693}"/>
              </a:ext>
            </a:extLst>
          </p:cNvPr>
          <p:cNvSpPr txBox="1"/>
          <p:nvPr/>
        </p:nvSpPr>
        <p:spPr>
          <a:xfrm>
            <a:off x="5641689" y="2895507"/>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Physical illness</a:t>
            </a:r>
          </a:p>
        </p:txBody>
      </p:sp>
      <p:sp>
        <p:nvSpPr>
          <p:cNvPr id="5" name="TextBox 4">
            <a:extLst>
              <a:ext uri="{FF2B5EF4-FFF2-40B4-BE49-F238E27FC236}">
                <a16:creationId xmlns:a16="http://schemas.microsoft.com/office/drawing/2014/main" id="{55352E6D-C82C-12EA-7B41-8E598FA2EFD1}"/>
              </a:ext>
            </a:extLst>
          </p:cNvPr>
          <p:cNvSpPr txBox="1"/>
          <p:nvPr/>
        </p:nvSpPr>
        <p:spPr>
          <a:xfrm>
            <a:off x="7470489" y="2782669"/>
            <a:ext cx="14417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Anxiety or depression</a:t>
            </a:r>
          </a:p>
        </p:txBody>
      </p:sp>
      <p:sp>
        <p:nvSpPr>
          <p:cNvPr id="6" name="TextBox 5">
            <a:extLst>
              <a:ext uri="{FF2B5EF4-FFF2-40B4-BE49-F238E27FC236}">
                <a16:creationId xmlns:a16="http://schemas.microsoft.com/office/drawing/2014/main" id="{D2C439C5-0D07-0B52-B235-855817D12DA9}"/>
              </a:ext>
            </a:extLst>
          </p:cNvPr>
          <p:cNvSpPr txBox="1"/>
          <p:nvPr/>
        </p:nvSpPr>
        <p:spPr>
          <a:xfrm>
            <a:off x="9096375" y="2909841"/>
            <a:ext cx="20535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Caring for Siblings</a:t>
            </a:r>
          </a:p>
        </p:txBody>
      </p:sp>
      <p:sp>
        <p:nvSpPr>
          <p:cNvPr id="7" name="TextBox 6">
            <a:extLst>
              <a:ext uri="{FF2B5EF4-FFF2-40B4-BE49-F238E27FC236}">
                <a16:creationId xmlns:a16="http://schemas.microsoft.com/office/drawing/2014/main" id="{186153AE-2161-3D98-0F6B-4DC37CA40F00}"/>
              </a:ext>
            </a:extLst>
          </p:cNvPr>
          <p:cNvSpPr txBox="1"/>
          <p:nvPr/>
        </p:nvSpPr>
        <p:spPr>
          <a:xfrm>
            <a:off x="5978811" y="3676650"/>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Transportation</a:t>
            </a:r>
          </a:p>
        </p:txBody>
      </p:sp>
      <p:sp>
        <p:nvSpPr>
          <p:cNvPr id="8" name="TextBox 7">
            <a:extLst>
              <a:ext uri="{FF2B5EF4-FFF2-40B4-BE49-F238E27FC236}">
                <a16:creationId xmlns:a16="http://schemas.microsoft.com/office/drawing/2014/main" id="{D31CDE02-B94D-C5D5-6568-0FAA75EA78C4}"/>
              </a:ext>
            </a:extLst>
          </p:cNvPr>
          <p:cNvSpPr txBox="1"/>
          <p:nvPr/>
        </p:nvSpPr>
        <p:spPr>
          <a:xfrm>
            <a:off x="8048625" y="3460580"/>
            <a:ext cx="2962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Feeling unwelcome or lack of belonging at school</a:t>
            </a:r>
          </a:p>
        </p:txBody>
      </p:sp>
      <p:sp>
        <p:nvSpPr>
          <p:cNvPr id="9" name="TextBox 8">
            <a:extLst>
              <a:ext uri="{FF2B5EF4-FFF2-40B4-BE49-F238E27FC236}">
                <a16:creationId xmlns:a16="http://schemas.microsoft.com/office/drawing/2014/main" id="{2DA1B7E1-3D6C-CE75-721D-28A5FC50CD8D}"/>
              </a:ext>
            </a:extLst>
          </p:cNvPr>
          <p:cNvSpPr txBox="1"/>
          <p:nvPr/>
        </p:nvSpPr>
        <p:spPr>
          <a:xfrm>
            <a:off x="6893211" y="4349233"/>
            <a:ext cx="3486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Feeling  academically behind</a:t>
            </a:r>
          </a:p>
        </p:txBody>
      </p:sp>
      <p:sp>
        <p:nvSpPr>
          <p:cNvPr id="10" name="TextBox 9">
            <a:extLst>
              <a:ext uri="{FF2B5EF4-FFF2-40B4-BE49-F238E27FC236}">
                <a16:creationId xmlns:a16="http://schemas.microsoft.com/office/drawing/2014/main" id="{8E60E660-A46A-1459-DDCE-263535303DAE}"/>
              </a:ext>
            </a:extLst>
          </p:cNvPr>
          <p:cNvSpPr txBox="1"/>
          <p:nvPr/>
        </p:nvSpPr>
        <p:spPr>
          <a:xfrm>
            <a:off x="7126573" y="5021816"/>
            <a:ext cx="2400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Unsafe or challenging home environment</a:t>
            </a:r>
          </a:p>
        </p:txBody>
      </p:sp>
    </p:spTree>
    <p:extLst>
      <p:ext uri="{BB962C8B-B14F-4D97-AF65-F5344CB8AC3E}">
        <p14:creationId xmlns:p14="http://schemas.microsoft.com/office/powerpoint/2010/main" val="3264321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397E4B-2E0D-5BC7-9B2E-3B78F290B34C}"/>
              </a:ext>
            </a:extLst>
          </p:cNvPr>
          <p:cNvSpPr txBox="1">
            <a:spLocks noGrp="1"/>
          </p:cNvSpPr>
          <p:nvPr>
            <p:ph type="title" idx="4294967295"/>
          </p:nvPr>
        </p:nvSpPr>
        <p:spPr>
          <a:xfrm>
            <a:off x="2437734" y="258940"/>
            <a:ext cx="790791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Root Causes that Impact School Attendance</a:t>
            </a:r>
          </a:p>
        </p:txBody>
      </p:sp>
      <p:sp>
        <p:nvSpPr>
          <p:cNvPr id="4" name="TextBox 3">
            <a:extLst>
              <a:ext uri="{FF2B5EF4-FFF2-40B4-BE49-F238E27FC236}">
                <a16:creationId xmlns:a16="http://schemas.microsoft.com/office/drawing/2014/main" id="{4A0839D5-E452-4B62-583F-06FEE5B1C3DA}"/>
              </a:ext>
            </a:extLst>
          </p:cNvPr>
          <p:cNvSpPr txBox="1"/>
          <p:nvPr/>
        </p:nvSpPr>
        <p:spPr>
          <a:xfrm>
            <a:off x="10075916" y="6374484"/>
            <a:ext cx="15595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2"/>
              </a:rPr>
              <a:t>Root Causes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Screenshot of AttendanceWorks Root Causes ">
            <a:extLst>
              <a:ext uri="{FF2B5EF4-FFF2-40B4-BE49-F238E27FC236}">
                <a16:creationId xmlns:a16="http://schemas.microsoft.com/office/drawing/2014/main" id="{CD712F61-1E9D-C374-BB2F-B15EB2AEDE5B}"/>
              </a:ext>
            </a:extLst>
          </p:cNvPr>
          <p:cNvPicPr>
            <a:picLocks noChangeAspect="1"/>
          </p:cNvPicPr>
          <p:nvPr/>
        </p:nvPicPr>
        <p:blipFill>
          <a:blip r:embed="rId3"/>
          <a:stretch>
            <a:fillRect/>
          </a:stretch>
        </p:blipFill>
        <p:spPr>
          <a:xfrm>
            <a:off x="249409" y="862481"/>
            <a:ext cx="11942591" cy="5524142"/>
          </a:xfrm>
          <a:prstGeom prst="rect">
            <a:avLst/>
          </a:prstGeom>
        </p:spPr>
      </p:pic>
    </p:spTree>
    <p:extLst>
      <p:ext uri="{BB962C8B-B14F-4D97-AF65-F5344CB8AC3E}">
        <p14:creationId xmlns:p14="http://schemas.microsoft.com/office/powerpoint/2010/main" val="654733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1E81F-D62C-5197-8B1C-B4739BCA6AC4}"/>
              </a:ext>
            </a:extLst>
          </p:cNvPr>
          <p:cNvSpPr>
            <a:spLocks noGrp="1"/>
          </p:cNvSpPr>
          <p:nvPr>
            <p:ph type="ctrTitle"/>
          </p:nvPr>
        </p:nvSpPr>
        <p:spPr>
          <a:xfrm>
            <a:off x="1386865" y="818984"/>
            <a:ext cx="6596245" cy="3268520"/>
          </a:xfrm>
        </p:spPr>
        <p:txBody>
          <a:bodyPr>
            <a:normAutofit/>
          </a:bodyPr>
          <a:lstStyle/>
          <a:p>
            <a:pPr algn="r"/>
            <a:r>
              <a:rPr lang="en-US" sz="4800">
                <a:solidFill>
                  <a:srgbClr val="FFFFFF"/>
                </a:solidFill>
              </a:rPr>
              <a:t>What is your role as a volunteer?</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FD279BD0-998D-0A4A-177F-79D136DA1807}"/>
              </a:ext>
            </a:extLst>
          </p:cNvPr>
          <p:cNvSpPr>
            <a:spLocks noGrp="1"/>
          </p:cNvSpPr>
          <p:nvPr>
            <p:ph type="subTitle" idx="1"/>
          </p:nvPr>
        </p:nvSpPr>
        <p:spPr>
          <a:xfrm>
            <a:off x="1931874" y="4797188"/>
            <a:ext cx="6051236" cy="1241828"/>
          </a:xfrm>
        </p:spPr>
        <p:txBody>
          <a:bodyPr>
            <a:normAutofit/>
          </a:bodyPr>
          <a:lstStyle/>
          <a:p>
            <a:pPr algn="r"/>
            <a:endParaRPr lang="en-US">
              <a:solidFill>
                <a:srgbClr val="FFFFFF"/>
              </a:solidFill>
            </a:endParaRPr>
          </a:p>
        </p:txBody>
      </p:sp>
      <p:sp>
        <p:nvSpPr>
          <p:cNvPr id="24" name="Rectangle 23">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381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alculus formula">
            <a:extLst>
              <a:ext uri="{FF2B5EF4-FFF2-40B4-BE49-F238E27FC236}">
                <a16:creationId xmlns:a16="http://schemas.microsoft.com/office/drawing/2014/main" id="{0B97063E-C044-682F-A9B0-90313CC60A0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8169" r="22497" b="-1"/>
          <a:stretch/>
        </p:blipFill>
        <p:spPr>
          <a:xfrm>
            <a:off x="20" y="10"/>
            <a:ext cx="6095980" cy="6857990"/>
          </a:xfrm>
          <a:prstGeom prst="rect">
            <a:avLst/>
          </a:prstGeom>
        </p:spPr>
      </p:pic>
      <p:grpSp>
        <p:nvGrpSpPr>
          <p:cNvPr id="16" name="Group 15">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7" name="Rectangle 16">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C1C0F08-39B2-0086-FEAA-CF8A167A4FA7}"/>
              </a:ext>
            </a:extLst>
          </p:cNvPr>
          <p:cNvSpPr>
            <a:spLocks noGrp="1"/>
          </p:cNvSpPr>
          <p:nvPr>
            <p:ph type="title" idx="4294967295"/>
          </p:nvPr>
        </p:nvSpPr>
        <p:spPr>
          <a:xfrm>
            <a:off x="6824663" y="2533650"/>
            <a:ext cx="4491037" cy="2019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Students Want to Learn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Parents Want Their Student to Be Successful in School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Listen with open ears, clear eyes, and a curious mind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09842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5F8C-8C5D-58DE-4CF7-48F393D9DD61}"/>
              </a:ext>
            </a:extLst>
          </p:cNvPr>
          <p:cNvSpPr>
            <a:spLocks noGrp="1"/>
          </p:cNvSpPr>
          <p:nvPr>
            <p:ph type="title"/>
          </p:nvPr>
        </p:nvSpPr>
        <p:spPr>
          <a:xfrm>
            <a:off x="876693" y="741391"/>
            <a:ext cx="4355265" cy="1616203"/>
          </a:xfrm>
        </p:spPr>
        <p:txBody>
          <a:bodyPr vert="horz" lIns="91440" tIns="45720" rIns="91440" bIns="45720" rtlCol="0" anchor="b">
            <a:normAutofit/>
          </a:bodyPr>
          <a:lstStyle/>
          <a:p>
            <a:r>
              <a:rPr lang="en-US" sz="3200"/>
              <a:t>Keys to Supporting Increased Attendance</a:t>
            </a:r>
          </a:p>
        </p:txBody>
      </p:sp>
      <p:sp>
        <p:nvSpPr>
          <p:cNvPr id="3" name="Content Placeholder 2">
            <a:extLst>
              <a:ext uri="{FF2B5EF4-FFF2-40B4-BE49-F238E27FC236}">
                <a16:creationId xmlns:a16="http://schemas.microsoft.com/office/drawing/2014/main" id="{3C1C0F08-39B2-0086-FEAA-CF8A167A4FA7}"/>
              </a:ext>
            </a:extLst>
          </p:cNvPr>
          <p:cNvSpPr>
            <a:spLocks noGrp="1"/>
          </p:cNvSpPr>
          <p:nvPr>
            <p:ph sz="half" idx="1"/>
          </p:nvPr>
        </p:nvSpPr>
        <p:spPr>
          <a:xfrm>
            <a:off x="876692" y="2533476"/>
            <a:ext cx="4355265" cy="3447832"/>
          </a:xfrm>
        </p:spPr>
        <p:txBody>
          <a:bodyPr vert="horz" lIns="91440" tIns="45720" rIns="91440" bIns="45720" rtlCol="0" anchor="t">
            <a:normAutofit/>
          </a:bodyPr>
          <a:lstStyle/>
          <a:p>
            <a:r>
              <a:rPr lang="en-US" sz="2000"/>
              <a:t>Advocacy</a:t>
            </a:r>
          </a:p>
          <a:p>
            <a:r>
              <a:rPr lang="en-US" sz="2000"/>
              <a:t>Encouragement </a:t>
            </a:r>
          </a:p>
          <a:p>
            <a:r>
              <a:rPr lang="en-US" sz="2000"/>
              <a:t>Listening</a:t>
            </a:r>
          </a:p>
          <a:p>
            <a:r>
              <a:rPr lang="en-US" sz="2000"/>
              <a:t>Realistic Agreement</a:t>
            </a:r>
          </a:p>
          <a:p>
            <a:r>
              <a:rPr lang="en-US" sz="2000"/>
              <a:t>Relationship</a:t>
            </a:r>
          </a:p>
          <a:p>
            <a:r>
              <a:rPr lang="en-US" sz="2000"/>
              <a:t>Support</a:t>
            </a:r>
          </a:p>
          <a:p>
            <a:pPr marL="0"/>
            <a:endParaRPr lang="en-US" sz="2000"/>
          </a:p>
        </p:txBody>
      </p:sp>
      <p:pic>
        <p:nvPicPr>
          <p:cNvPr id="6" name="Content Placeholder 5" descr="stock image of a student girl ">
            <a:extLst>
              <a:ext uri="{FF2B5EF4-FFF2-40B4-BE49-F238E27FC236}">
                <a16:creationId xmlns:a16="http://schemas.microsoft.com/office/drawing/2014/main" id="{0B97063E-C044-682F-A9B0-90313CC60A00}"/>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652" r="28903"/>
          <a:stretch/>
        </p:blipFill>
        <p:spPr>
          <a:xfrm>
            <a:off x="6096000" y="10"/>
            <a:ext cx="6095999" cy="6857990"/>
          </a:xfrm>
          <a:prstGeom prst="rect">
            <a:avLst/>
          </a:prstGeom>
        </p:spPr>
      </p:pic>
      <p:sp>
        <p:nvSpPr>
          <p:cNvPr id="11" name="Rectangle 10">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TextBox 3">
            <a:extLst>
              <a:ext uri="{FF2B5EF4-FFF2-40B4-BE49-F238E27FC236}">
                <a16:creationId xmlns:a16="http://schemas.microsoft.com/office/drawing/2014/main" id="{B64D6F98-DFE6-6691-DEA8-3CC1B851C917}"/>
              </a:ext>
            </a:extLst>
          </p:cNvPr>
          <p:cNvSpPr txBox="1"/>
          <p:nvPr/>
        </p:nvSpPr>
        <p:spPr>
          <a:xfrm>
            <a:off x="9581990" y="6657945"/>
            <a:ext cx="2610009"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s://www.dyslexiachampions.org/main.php?p=34">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834793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691B-B560-DE39-E57D-79AB7351FB83}"/>
              </a:ext>
            </a:extLst>
          </p:cNvPr>
          <p:cNvSpPr>
            <a:spLocks noGrp="1"/>
          </p:cNvSpPr>
          <p:nvPr>
            <p:ph type="title"/>
          </p:nvPr>
        </p:nvSpPr>
        <p:spPr/>
        <p:txBody>
          <a:bodyPr>
            <a:normAutofit/>
          </a:bodyPr>
          <a:lstStyle/>
          <a:p>
            <a:r>
              <a:rPr lang="en-US" sz="4000"/>
              <a:t>Recommendations</a:t>
            </a:r>
          </a:p>
        </p:txBody>
      </p:sp>
      <p:sp>
        <p:nvSpPr>
          <p:cNvPr id="6" name="Text Placeholder 5">
            <a:extLst>
              <a:ext uri="{FF2B5EF4-FFF2-40B4-BE49-F238E27FC236}">
                <a16:creationId xmlns:a16="http://schemas.microsoft.com/office/drawing/2014/main" id="{03392BC9-A923-6BDA-89FD-B755F98B1128}"/>
              </a:ext>
            </a:extLst>
          </p:cNvPr>
          <p:cNvSpPr>
            <a:spLocks noGrp="1"/>
          </p:cNvSpPr>
          <p:nvPr>
            <p:ph type="body" idx="1"/>
          </p:nvPr>
        </p:nvSpPr>
        <p:spPr/>
        <p:txBody>
          <a:bodyPr/>
          <a:lstStyle/>
          <a:p>
            <a:r>
              <a:rPr lang="en-US"/>
              <a:t>Student</a:t>
            </a:r>
          </a:p>
        </p:txBody>
      </p:sp>
      <p:graphicFrame>
        <p:nvGraphicFramePr>
          <p:cNvPr id="15" name="Content Placeholder 2" descr="List of recommendations for student ">
            <a:extLst>
              <a:ext uri="{FF2B5EF4-FFF2-40B4-BE49-F238E27FC236}">
                <a16:creationId xmlns:a16="http://schemas.microsoft.com/office/drawing/2014/main" id="{67F84C6B-5D00-E756-8A56-D50E6BD574E4}"/>
              </a:ext>
            </a:extLst>
          </p:cNvPr>
          <p:cNvGraphicFramePr>
            <a:graphicFrameLocks noGrp="1"/>
          </p:cNvGraphicFramePr>
          <p:nvPr>
            <p:ph sz="half" idx="2"/>
            <p:extLst>
              <p:ext uri="{D42A27DB-BD31-4B8C-83A1-F6EECF244321}">
                <p14:modId xmlns:p14="http://schemas.microsoft.com/office/powerpoint/2010/main" val="906530182"/>
              </p:ext>
            </p:extLst>
          </p:nvPr>
        </p:nvGraphicFramePr>
        <p:xfrm>
          <a:off x="839788" y="2505075"/>
          <a:ext cx="5157787" cy="2598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a:extLst>
              <a:ext uri="{FF2B5EF4-FFF2-40B4-BE49-F238E27FC236}">
                <a16:creationId xmlns:a16="http://schemas.microsoft.com/office/drawing/2014/main" id="{97EE2D9D-8384-2D0F-A4B6-CBE510B47D37}"/>
              </a:ext>
            </a:extLst>
          </p:cNvPr>
          <p:cNvSpPr>
            <a:spLocks noGrp="1"/>
          </p:cNvSpPr>
          <p:nvPr>
            <p:ph type="body" sz="quarter" idx="3"/>
          </p:nvPr>
        </p:nvSpPr>
        <p:spPr/>
        <p:txBody>
          <a:bodyPr/>
          <a:lstStyle/>
          <a:p>
            <a:r>
              <a:rPr lang="en-US"/>
              <a:t>Parent</a:t>
            </a:r>
          </a:p>
        </p:txBody>
      </p:sp>
      <p:sp>
        <p:nvSpPr>
          <p:cNvPr id="4" name="Content Placeholder 3">
            <a:extLst>
              <a:ext uri="{FF2B5EF4-FFF2-40B4-BE49-F238E27FC236}">
                <a16:creationId xmlns:a16="http://schemas.microsoft.com/office/drawing/2014/main" id="{252E081A-3EF0-C670-FA1C-802FB749BB8E}"/>
              </a:ext>
            </a:extLst>
          </p:cNvPr>
          <p:cNvSpPr>
            <a:spLocks noGrp="1"/>
          </p:cNvSpPr>
          <p:nvPr>
            <p:ph sz="quarter" idx="4"/>
          </p:nvPr>
        </p:nvSpPr>
        <p:spPr/>
        <p:txBody>
          <a:bodyPr>
            <a:normAutofit/>
          </a:bodyPr>
          <a:lstStyle/>
          <a:p>
            <a:pPr lvl="1"/>
            <a:r>
              <a:rPr lang="en-US"/>
              <a:t>Communication plan (connect parent with one correspondent in school for follow up)</a:t>
            </a:r>
          </a:p>
          <a:p>
            <a:pPr lvl="1"/>
            <a:r>
              <a:rPr lang="en-US"/>
              <a:t>Connection to local resources</a:t>
            </a:r>
          </a:p>
          <a:p>
            <a:pPr lvl="1"/>
            <a:r>
              <a:rPr lang="en-US"/>
              <a:t>Parenting support</a:t>
            </a:r>
          </a:p>
          <a:p>
            <a:pPr lvl="1"/>
            <a:r>
              <a:rPr lang="en-US"/>
              <a:t>Routine support</a:t>
            </a:r>
          </a:p>
          <a:p>
            <a:pPr lvl="1"/>
            <a:endParaRPr lang="en-US"/>
          </a:p>
          <a:p>
            <a:pPr marL="457200" lvl="1" indent="0">
              <a:buNone/>
            </a:pPr>
            <a:endParaRPr lang="en-US"/>
          </a:p>
        </p:txBody>
      </p:sp>
      <p:sp>
        <p:nvSpPr>
          <p:cNvPr id="5" name="TextBox 4">
            <a:extLst>
              <a:ext uri="{FF2B5EF4-FFF2-40B4-BE49-F238E27FC236}">
                <a16:creationId xmlns:a16="http://schemas.microsoft.com/office/drawing/2014/main" id="{5957A09F-8FF0-665F-AF8E-B42EFAA49F69}"/>
              </a:ext>
            </a:extLst>
          </p:cNvPr>
          <p:cNvSpPr txBox="1"/>
          <p:nvPr/>
        </p:nvSpPr>
        <p:spPr>
          <a:xfrm>
            <a:off x="5997575" y="5103674"/>
            <a:ext cx="53340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56082"/>
                </a:solidFill>
                <a:effectLst/>
                <a:uLnTx/>
                <a:uFillTx/>
                <a:latin typeface="Aptos" panose="02110004020202020204"/>
                <a:ea typeface="+mn-ea"/>
                <a:cs typeface="+mn-cs"/>
              </a:rPr>
              <a:t>*Remember: Most of the students and family’s you will meet with just need somebody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156082"/>
                </a:solidFill>
                <a:effectLst/>
                <a:uLnTx/>
                <a:uFillTx/>
                <a:latin typeface="Aptos" panose="02110004020202020204"/>
                <a:ea typeface="+mn-ea"/>
                <a:cs typeface="+mn-cs"/>
              </a:rPr>
              <a:t>Cheer in their corner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156082"/>
                </a:solidFill>
                <a:effectLst/>
                <a:uLnTx/>
                <a:uFillTx/>
                <a:latin typeface="Aptos" panose="02110004020202020204"/>
                <a:ea typeface="+mn-ea"/>
                <a:cs typeface="+mn-cs"/>
              </a:rPr>
              <a:t>Help them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156082"/>
                </a:solidFill>
                <a:effectLst/>
                <a:uLnTx/>
                <a:uFillTx/>
                <a:latin typeface="Aptos" panose="02110004020202020204"/>
                <a:ea typeface="+mn-ea"/>
                <a:cs typeface="+mn-cs"/>
              </a:rPr>
              <a:t>Listen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9511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44AA-0F6B-9225-7981-98517C10515E}"/>
              </a:ext>
            </a:extLst>
          </p:cNvPr>
          <p:cNvSpPr>
            <a:spLocks noGrp="1"/>
          </p:cNvSpPr>
          <p:nvPr>
            <p:ph type="title"/>
          </p:nvPr>
        </p:nvSpPr>
        <p:spPr/>
        <p:txBody>
          <a:bodyPr>
            <a:normAutofit/>
          </a:bodyPr>
          <a:lstStyle/>
          <a:p>
            <a:r>
              <a:rPr lang="en-US" sz="4000"/>
              <a:t>Community Engagement Board Agreement</a:t>
            </a:r>
          </a:p>
        </p:txBody>
      </p:sp>
      <p:graphicFrame>
        <p:nvGraphicFramePr>
          <p:cNvPr id="15" name="Content Placeholder 2" descr="Community Engagement Board Agreement ">
            <a:extLst>
              <a:ext uri="{FF2B5EF4-FFF2-40B4-BE49-F238E27FC236}">
                <a16:creationId xmlns:a16="http://schemas.microsoft.com/office/drawing/2014/main" id="{BF477D92-35BE-B277-EBE7-56AE6D8CDA35}"/>
              </a:ext>
            </a:extLst>
          </p:cNvPr>
          <p:cNvGraphicFramePr>
            <a:graphicFrameLocks noGrp="1"/>
          </p:cNvGraphicFramePr>
          <p:nvPr>
            <p:ph sz="half" idx="1"/>
            <p:extLst>
              <p:ext uri="{D42A27DB-BD31-4B8C-83A1-F6EECF244321}">
                <p14:modId xmlns:p14="http://schemas.microsoft.com/office/powerpoint/2010/main" val="807145587"/>
              </p:ext>
            </p:extLst>
          </p:nvPr>
        </p:nvGraphicFramePr>
        <p:xfrm>
          <a:off x="838199" y="1825625"/>
          <a:ext cx="6733375" cy="4183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B534C9E-892F-9CB6-711C-D50F084E626E}"/>
              </a:ext>
            </a:extLst>
          </p:cNvPr>
          <p:cNvSpPr txBox="1"/>
          <p:nvPr/>
        </p:nvSpPr>
        <p:spPr>
          <a:xfrm>
            <a:off x="6619430" y="6308209"/>
            <a:ext cx="47343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7"/>
              </a:rPr>
              <a:t>Community Engagement Board Agreement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1" name="Picture 10" descr="Business meeting illustration">
            <a:extLst>
              <a:ext uri="{FF2B5EF4-FFF2-40B4-BE49-F238E27FC236}">
                <a16:creationId xmlns:a16="http://schemas.microsoft.com/office/drawing/2014/main" id="{6EBDF6B8-B08D-55D0-628E-C22045805D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1574" y="1871490"/>
            <a:ext cx="3992353" cy="1500472"/>
          </a:xfrm>
          <a:prstGeom prst="rect">
            <a:avLst/>
          </a:prstGeom>
        </p:spPr>
      </p:pic>
      <p:pic>
        <p:nvPicPr>
          <p:cNvPr id="20" name="Picture 19" descr="A paper with lines and text">
            <a:extLst>
              <a:ext uri="{FF2B5EF4-FFF2-40B4-BE49-F238E27FC236}">
                <a16:creationId xmlns:a16="http://schemas.microsoft.com/office/drawing/2014/main" id="{DBF2E37E-7AE8-E1A2-151D-D5F1533DE1DB}"/>
              </a:ext>
            </a:extLst>
          </p:cNvPr>
          <p:cNvPicPr>
            <a:picLocks noChangeAspect="1"/>
          </p:cNvPicPr>
          <p:nvPr/>
        </p:nvPicPr>
        <p:blipFill>
          <a:blip r:embed="rId9"/>
          <a:stretch>
            <a:fillRect/>
          </a:stretch>
        </p:blipFill>
        <p:spPr>
          <a:xfrm>
            <a:off x="7570744" y="3429391"/>
            <a:ext cx="3992019" cy="2306093"/>
          </a:xfrm>
          <a:prstGeom prst="rect">
            <a:avLst/>
          </a:prstGeom>
        </p:spPr>
      </p:pic>
    </p:spTree>
    <p:extLst>
      <p:ext uri="{BB962C8B-B14F-4D97-AF65-F5344CB8AC3E}">
        <p14:creationId xmlns:p14="http://schemas.microsoft.com/office/powerpoint/2010/main" val="2475379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itle 1">
            <a:extLst>
              <a:ext uri="{FF2B5EF4-FFF2-40B4-BE49-F238E27FC236}">
                <a16:creationId xmlns:a16="http://schemas.microsoft.com/office/drawing/2014/main" id="{0DB6DE85-C821-87A1-D2AE-DF43E563B6D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There’s Nothing Stronger Than The Heart of A Volunteer.  ~ Jimmy Doolittle</a:t>
            </a:r>
          </a:p>
        </p:txBody>
      </p:sp>
      <p:pic>
        <p:nvPicPr>
          <p:cNvPr id="12" name="Content Placeholder 11" descr="A thank you card made out of colorful letters">
            <a:extLst>
              <a:ext uri="{FF2B5EF4-FFF2-40B4-BE49-F238E27FC236}">
                <a16:creationId xmlns:a16="http://schemas.microsoft.com/office/drawing/2014/main" id="{FB5419CF-3844-BFB3-48C9-50591F43F6B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02428" y="714545"/>
            <a:ext cx="7225748" cy="5428910"/>
          </a:xfrm>
          <a:prstGeom prst="rect">
            <a:avLst/>
          </a:prstGeom>
          <a:noFill/>
        </p:spPr>
      </p:pic>
    </p:spTree>
    <p:extLst>
      <p:ext uri="{BB962C8B-B14F-4D97-AF65-F5344CB8AC3E}">
        <p14:creationId xmlns:p14="http://schemas.microsoft.com/office/powerpoint/2010/main" val="2590156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2962C5F-302A-4C30-BE2A-667E19D2D6A9}"/>
              </a:ext>
            </a:extLst>
          </p:cNvPr>
          <p:cNvSpPr txBox="1">
            <a:spLocks noGrp="1"/>
          </p:cNvSpPr>
          <p:nvPr>
            <p:ph type="title" idx="4294967295"/>
          </p:nvPr>
        </p:nvSpPr>
        <p:spPr>
          <a:xfrm>
            <a:off x="1386865" y="818984"/>
            <a:ext cx="6596245" cy="326852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r" fontAlgn="auto">
              <a:spcAft>
                <a:spcPts val="0"/>
              </a:spcAft>
              <a:buClrTx/>
              <a:buSzTx/>
              <a:tabLst/>
              <a:defRPr/>
            </a:pPr>
            <a:r>
              <a:rPr kumimoji="0" lang="en-US" sz="4800" b="1" i="0" u="none" strike="noStrike" kern="1200" cap="none" spc="0" normalizeH="0" baseline="0" noProof="0">
                <a:ln>
                  <a:noFill/>
                </a:ln>
                <a:solidFill>
                  <a:srgbClr val="FFFFFF"/>
                </a:solidFill>
                <a:effectLst/>
                <a:uLnTx/>
                <a:uFillTx/>
                <a:latin typeface="+mj-lt"/>
                <a:ea typeface="+mj-ea"/>
                <a:cs typeface="+mj-cs"/>
              </a:rPr>
              <a:t>Equity Statement</a:t>
            </a: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600171-EF41-458F-B6F6-BD2431648145}"/>
              </a:ext>
            </a:extLst>
          </p:cNvPr>
          <p:cNvSpPr txBox="1"/>
          <p:nvPr/>
        </p:nvSpPr>
        <p:spPr>
          <a:xfrm>
            <a:off x="1931874" y="4797188"/>
            <a:ext cx="6051236" cy="1241828"/>
          </a:xfrm>
          <a:prstGeom prst="rect">
            <a:avLst/>
          </a:prstGeom>
        </p:spPr>
        <p:txBody>
          <a:bodyPr vert="horz" lIns="91440" tIns="45720" rIns="91440" bIns="45720" rtlCol="0">
            <a:normAutofit/>
          </a:bodyPr>
          <a:lstStyle/>
          <a:p>
            <a:pPr marR="0" lvl="0" algn="r" fontAlgn="auto">
              <a:lnSpc>
                <a:spcPct val="90000"/>
              </a:lnSpc>
              <a:spcBef>
                <a:spcPts val="1000"/>
              </a:spcBef>
              <a:spcAft>
                <a:spcPts val="600"/>
              </a:spcAft>
              <a:buClrTx/>
              <a:buSzTx/>
              <a:tabLst/>
              <a:defRPr/>
            </a:pPr>
            <a:r>
              <a:rPr kumimoji="0" lang="en-US" sz="2400" b="0" i="1" u="none" strike="noStrike" kern="1200" cap="none" spc="0" normalizeH="0" baseline="0" noProof="0">
                <a:ln>
                  <a:noFill/>
                </a:ln>
                <a:solidFill>
                  <a:srgbClr val="FFFFFF"/>
                </a:solidFill>
                <a:effectLst/>
                <a:uLnTx/>
                <a:uFillTx/>
                <a:latin typeface="+mn-lt"/>
                <a:ea typeface="+mn-ea"/>
                <a:cs typeface="+mn-cs"/>
              </a:rPr>
              <a:t>Add in your district equity statement</a:t>
            </a:r>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463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FDAFC-8AED-4827-A74F-F53B3841C064}"/>
              </a:ext>
            </a:extLst>
          </p:cNvPr>
          <p:cNvSpPr>
            <a:spLocks noGrp="1"/>
          </p:cNvSpPr>
          <p:nvPr>
            <p:ph type="title"/>
          </p:nvPr>
        </p:nvSpPr>
        <p:spPr>
          <a:xfrm>
            <a:off x="826396" y="586855"/>
            <a:ext cx="4230100" cy="3387497"/>
          </a:xfrm>
        </p:spPr>
        <p:txBody>
          <a:bodyPr anchor="b">
            <a:normAutofit/>
          </a:bodyPr>
          <a:lstStyle/>
          <a:p>
            <a:pPr algn="r"/>
            <a:r>
              <a:rPr lang="en-US" sz="3400" b="1" i="1">
                <a:solidFill>
                  <a:srgbClr val="FFFFFF"/>
                </a:solidFill>
                <a:latin typeface="Segoe UI" panose="020B0502040204020203" pitchFamily="34" charset="0"/>
                <a:ea typeface="Calibri" panose="020F0502020204030204" pitchFamily="34" charset="0"/>
              </a:rPr>
              <a:t>Tribal Land Acknowledgement</a:t>
            </a:r>
            <a:endParaRPr lang="en-US" sz="3400">
              <a:solidFill>
                <a:srgbClr val="FFFFFF"/>
              </a:solidFill>
            </a:endParaRPr>
          </a:p>
        </p:txBody>
      </p:sp>
      <p:sp>
        <p:nvSpPr>
          <p:cNvPr id="3" name="Content Placeholder 2">
            <a:extLst>
              <a:ext uri="{FF2B5EF4-FFF2-40B4-BE49-F238E27FC236}">
                <a16:creationId xmlns:a16="http://schemas.microsoft.com/office/drawing/2014/main" id="{9CCEED55-7900-4238-A258-2446E2589EE4}"/>
              </a:ext>
            </a:extLst>
          </p:cNvPr>
          <p:cNvSpPr>
            <a:spLocks noGrp="1"/>
          </p:cNvSpPr>
          <p:nvPr>
            <p:ph idx="1"/>
          </p:nvPr>
        </p:nvSpPr>
        <p:spPr>
          <a:xfrm>
            <a:off x="6503158" y="649480"/>
            <a:ext cx="4862447" cy="5546047"/>
          </a:xfrm>
        </p:spPr>
        <p:txBody>
          <a:bodyPr anchor="ctr">
            <a:normAutofit/>
          </a:bodyPr>
          <a:lstStyle/>
          <a:p>
            <a:pPr marL="0" marR="0" lvl="0" indent="0">
              <a:spcBef>
                <a:spcPts val="0"/>
              </a:spcBef>
              <a:spcAft>
                <a:spcPts val="600"/>
              </a:spcAft>
              <a:buNone/>
              <a:tabLst>
                <a:tab pos="457200" algn="l"/>
              </a:tabLst>
            </a:pPr>
            <a:r>
              <a:rPr lang="en-US" sz="2000" b="1" i="1">
                <a:effectLst/>
                <a:latin typeface="Segoe UI" panose="020B0502040204020203" pitchFamily="34" charset="0"/>
                <a:ea typeface="Calibri" panose="020F0502020204030204" pitchFamily="34" charset="0"/>
                <a:cs typeface="Times New Roman" panose="02020603050405020304" pitchFamily="18" charset="0"/>
              </a:rPr>
              <a:t>I would like to acknowledge the Indigenous people who have stewarded this land since time immemorial and who still inhabit the area today, the Steh-Chass Band of Indigenous people of the Squaxin Island Tribe.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5618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p:txBody>
          <a:bodyPr/>
          <a:lstStyle/>
          <a:p>
            <a:r>
              <a:rPr lang="en-US"/>
              <a:t>Agenda</a:t>
            </a:r>
          </a:p>
        </p:txBody>
      </p:sp>
      <p:cxnSp>
        <p:nvCxnSpPr>
          <p:cNvPr id="3" name="Straight Arrow Connector 2">
            <a:extLst>
              <a:ext uri="{FF2B5EF4-FFF2-40B4-BE49-F238E27FC236}">
                <a16:creationId xmlns:a16="http://schemas.microsoft.com/office/drawing/2014/main" id="{875F6352-0169-114F-952D-AE69650DB747}"/>
              </a:ext>
              <a:ext uri="{C183D7F6-B498-43B3-948B-1728B52AA6E4}">
                <adec:decorative xmlns:adec="http://schemas.microsoft.com/office/drawing/2017/decorative" val="1"/>
              </a:ext>
            </a:extLst>
          </p:cNvPr>
          <p:cNvCxnSpPr>
            <a:cxnSpLocks/>
          </p:cNvCxnSpPr>
          <p:nvPr/>
        </p:nvCxnSpPr>
        <p:spPr>
          <a:xfrm rot="5400000" flipH="1" flipV="1">
            <a:off x="-742579" y="3724278"/>
            <a:ext cx="3877880" cy="2143"/>
          </a:xfrm>
          <a:prstGeom prst="straightConnector1">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ACB24D9-A349-98FB-F4B2-15CEF9C75FC0}"/>
              </a:ext>
              <a:ext uri="{C183D7F6-B498-43B3-948B-1728B52AA6E4}">
                <adec:decorative xmlns:adec="http://schemas.microsoft.com/office/drawing/2017/decorative" val="1"/>
              </a:ext>
            </a:extLst>
          </p:cNvPr>
          <p:cNvCxnSpPr>
            <a:cxnSpLocks/>
          </p:cNvCxnSpPr>
          <p:nvPr/>
        </p:nvCxnSpPr>
        <p:spPr>
          <a:xfrm rot="10800000" flipH="1" flipV="1">
            <a:off x="1241435" y="5649881"/>
            <a:ext cx="3877880" cy="2143"/>
          </a:xfrm>
          <a:prstGeom prst="straightConnector1">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BB9D782-9086-5177-3E18-CC6B789E574A}"/>
              </a:ext>
              <a:ext uri="{C183D7F6-B498-43B3-948B-1728B52AA6E4}">
                <adec:decorative xmlns:adec="http://schemas.microsoft.com/office/drawing/2017/decorative" val="1"/>
              </a:ext>
            </a:extLst>
          </p:cNvPr>
          <p:cNvSpPr/>
          <p:nvPr/>
        </p:nvSpPr>
        <p:spPr>
          <a:xfrm>
            <a:off x="5986512" y="2615577"/>
            <a:ext cx="182870" cy="1014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14C1CF6E-FC37-9540-8B47-D09F23AB0C74}"/>
              </a:ext>
              <a:ext uri="{C183D7F6-B498-43B3-948B-1728B52AA6E4}">
                <adec:decorative xmlns:adec="http://schemas.microsoft.com/office/drawing/2017/decorative" val="1"/>
              </a:ext>
            </a:extLst>
          </p:cNvPr>
          <p:cNvSpPr/>
          <p:nvPr/>
        </p:nvSpPr>
        <p:spPr>
          <a:xfrm>
            <a:off x="5986512" y="3805794"/>
            <a:ext cx="182870" cy="1014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49A17AEF-CF4E-4979-DCF8-FEA978C2E5F3}"/>
              </a:ext>
              <a:ext uri="{C183D7F6-B498-43B3-948B-1728B52AA6E4}">
                <adec:decorative xmlns:adec="http://schemas.microsoft.com/office/drawing/2017/decorative" val="1"/>
              </a:ext>
            </a:extLst>
          </p:cNvPr>
          <p:cNvSpPr/>
          <p:nvPr/>
        </p:nvSpPr>
        <p:spPr>
          <a:xfrm>
            <a:off x="5986512" y="4996012"/>
            <a:ext cx="182870" cy="1014002"/>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extBox 7">
            <a:extLst>
              <a:ext uri="{FF2B5EF4-FFF2-40B4-BE49-F238E27FC236}">
                <a16:creationId xmlns:a16="http://schemas.microsoft.com/office/drawing/2014/main" id="{14F1D205-15C7-9063-0965-B7D5513A2A1C}"/>
              </a:ext>
            </a:extLst>
          </p:cNvPr>
          <p:cNvSpPr txBox="1"/>
          <p:nvPr/>
        </p:nvSpPr>
        <p:spPr>
          <a:xfrm>
            <a:off x="6273341" y="2727918"/>
            <a:ext cx="4033019"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a:ea typeface="+mn-ea"/>
                <a:cs typeface="+mn-cs"/>
              </a:rPr>
              <a:t>Community Engagement Board Trainings</a:t>
            </a:r>
            <a:endParaRPr kumimoji="0" lang="en-US" sz="1200" b="0" i="0" u="none" strike="noStrike" kern="1200" cap="none" spc="0" normalizeH="0" baseline="0" noProof="0">
              <a:ln>
                <a:noFill/>
              </a:ln>
              <a:solidFill>
                <a:srgbClr val="40403D"/>
              </a:solidFill>
              <a:effectLst/>
              <a:uLnTx/>
              <a:uFillTx/>
              <a:latin typeface="Segoe UI"/>
              <a:ea typeface="+mn-ea"/>
              <a:cs typeface="+mn-cs"/>
            </a:endParaRPr>
          </a:p>
          <a:p>
            <a:pPr>
              <a:defRPr/>
            </a:pPr>
            <a:r>
              <a:rPr lang="en-US" sz="1000">
                <a:solidFill>
                  <a:prstClr val="black">
                    <a:lumMod val="50000"/>
                    <a:lumOff val="50000"/>
                  </a:prstClr>
                </a:solidFill>
                <a:latin typeface="Segoe UI"/>
              </a:rPr>
              <a:t>Links to Videos and PowerPoint Trainings</a:t>
            </a:r>
            <a:endParaRPr lang="en-US" sz="1000" b="0" i="0" u="none" strike="noStrike" kern="1200" cap="none" spc="0" normalizeH="0" baseline="0" noProof="0">
              <a:ln>
                <a:noFill/>
              </a:ln>
              <a:solidFill>
                <a:prstClr val="black">
                  <a:lumMod val="50000"/>
                  <a:lumOff val="50000"/>
                </a:prstClr>
              </a:solidFill>
              <a:effectLst/>
              <a:uLnTx/>
              <a:uFillTx/>
              <a:latin typeface="Segoe UI"/>
              <a:cs typeface="Segoe UI"/>
            </a:endParaRPr>
          </a:p>
        </p:txBody>
      </p:sp>
      <p:sp>
        <p:nvSpPr>
          <p:cNvPr id="9" name="TextBox 8">
            <a:extLst>
              <a:ext uri="{FF2B5EF4-FFF2-40B4-BE49-F238E27FC236}">
                <a16:creationId xmlns:a16="http://schemas.microsoft.com/office/drawing/2014/main" id="{8ADA8A80-9F0C-6237-78DF-B2B777062987}"/>
              </a:ext>
            </a:extLst>
          </p:cNvPr>
          <p:cNvSpPr txBox="1"/>
          <p:nvPr/>
        </p:nvSpPr>
        <p:spPr>
          <a:xfrm>
            <a:off x="6273341" y="3901213"/>
            <a:ext cx="4033019"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a:ea typeface="+mn-ea"/>
                <a:cs typeface="+mn-cs"/>
              </a:rPr>
              <a:t>Why Do Students Miss School?</a:t>
            </a:r>
            <a:endParaRPr kumimoji="0" lang="en-US" sz="1200" b="0" i="0" u="none" strike="noStrike" kern="1200" cap="none" spc="0" normalizeH="0" baseline="0" noProof="0">
              <a:ln>
                <a:noFill/>
              </a:ln>
              <a:solidFill>
                <a:srgbClr val="40403D"/>
              </a:solidFill>
              <a:effectLst/>
              <a:uLnTx/>
              <a:uFillTx/>
              <a:latin typeface="Segoe UI"/>
              <a:ea typeface="+mn-ea"/>
              <a:cs typeface="+mn-cs"/>
            </a:endParaRPr>
          </a:p>
          <a:p>
            <a:pPr>
              <a:defRPr/>
            </a:pPr>
            <a:r>
              <a:rPr lang="en-US" sz="1000">
                <a:solidFill>
                  <a:prstClr val="black">
                    <a:lumMod val="50000"/>
                    <a:lumOff val="50000"/>
                  </a:prstClr>
                </a:solidFill>
                <a:latin typeface="Segoe UI"/>
              </a:rPr>
              <a:t>Root Causes for Absences</a:t>
            </a:r>
            <a:endParaRPr lang="en-US" sz="1000" b="0" i="0" u="none" strike="noStrike" kern="1200" cap="none" spc="0" normalizeH="0" baseline="0" noProof="0">
              <a:ln>
                <a:noFill/>
              </a:ln>
              <a:solidFill>
                <a:prstClr val="black">
                  <a:lumMod val="50000"/>
                  <a:lumOff val="50000"/>
                </a:prstClr>
              </a:solidFill>
              <a:effectLst/>
              <a:uLnTx/>
              <a:uFillTx/>
              <a:latin typeface="Segoe UI"/>
              <a:cs typeface="Segoe UI"/>
            </a:endParaRPr>
          </a:p>
        </p:txBody>
      </p:sp>
      <p:sp>
        <p:nvSpPr>
          <p:cNvPr id="10" name="TextBox 9">
            <a:extLst>
              <a:ext uri="{FF2B5EF4-FFF2-40B4-BE49-F238E27FC236}">
                <a16:creationId xmlns:a16="http://schemas.microsoft.com/office/drawing/2014/main" id="{930CD26F-7AFB-86AF-790F-644948FC552C}"/>
              </a:ext>
            </a:extLst>
          </p:cNvPr>
          <p:cNvSpPr txBox="1"/>
          <p:nvPr/>
        </p:nvSpPr>
        <p:spPr>
          <a:xfrm>
            <a:off x="6273341" y="5116751"/>
            <a:ext cx="4033019"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a:ea typeface="+mn-ea"/>
                <a:cs typeface="+mn-cs"/>
              </a:rPr>
              <a:t>What is Your Role as a Volunteer?</a:t>
            </a:r>
            <a:endParaRPr kumimoji="0" lang="en-US" sz="1200" b="0" i="0" u="none" strike="noStrike" kern="1200" cap="none" spc="0" normalizeH="0" baseline="0" noProof="0">
              <a:ln>
                <a:noFill/>
              </a:ln>
              <a:solidFill>
                <a:srgbClr val="40403D"/>
              </a:solidFill>
              <a:effectLst/>
              <a:uLnTx/>
              <a:uFillTx/>
              <a:latin typeface="Segoe UI"/>
              <a:ea typeface="+mn-ea"/>
              <a:cs typeface="+mn-cs"/>
            </a:endParaRPr>
          </a:p>
          <a:p>
            <a:pPr>
              <a:defRPr/>
            </a:pPr>
            <a:r>
              <a:rPr lang="en-US" sz="1000">
                <a:solidFill>
                  <a:prstClr val="black">
                    <a:lumMod val="50000"/>
                    <a:lumOff val="50000"/>
                  </a:prstClr>
                </a:solidFill>
                <a:latin typeface="Segoe UI"/>
                <a:cs typeface="Segoe UI"/>
              </a:rPr>
              <a:t>Connection with Student and Family, Building an Attendance Agreement</a:t>
            </a:r>
            <a:endParaRPr lang="en-US" sz="1000" b="0" i="0" u="none" strike="noStrike" kern="1200" cap="none" spc="0" normalizeH="0" baseline="0" noProof="0">
              <a:ln>
                <a:noFill/>
              </a:ln>
              <a:solidFill>
                <a:prstClr val="black">
                  <a:lumMod val="50000"/>
                  <a:lumOff val="50000"/>
                </a:prstClr>
              </a:solidFill>
              <a:effectLst/>
              <a:uLnTx/>
              <a:uFillTx/>
              <a:latin typeface="Segoe UI"/>
              <a:cs typeface="Segoe UI"/>
            </a:endParaRPr>
          </a:p>
        </p:txBody>
      </p:sp>
      <p:sp>
        <p:nvSpPr>
          <p:cNvPr id="11" name="Rectangle 10">
            <a:extLst>
              <a:ext uri="{FF2B5EF4-FFF2-40B4-BE49-F238E27FC236}">
                <a16:creationId xmlns:a16="http://schemas.microsoft.com/office/drawing/2014/main" id="{BC3C9AB6-1FA6-CDB9-3321-6BF88ECA2B19}"/>
              </a:ext>
              <a:ext uri="{C183D7F6-B498-43B3-948B-1728B52AA6E4}">
                <adec:decorative xmlns:adec="http://schemas.microsoft.com/office/drawing/2017/decorative" val="1"/>
              </a:ext>
            </a:extLst>
          </p:cNvPr>
          <p:cNvSpPr/>
          <p:nvPr/>
        </p:nvSpPr>
        <p:spPr>
          <a:xfrm>
            <a:off x="5991101" y="1440687"/>
            <a:ext cx="182870" cy="1014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5761"/>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8A04F366-C4BE-28AC-9BBB-5A50F6C76274}"/>
              </a:ext>
            </a:extLst>
          </p:cNvPr>
          <p:cNvSpPr txBox="1"/>
          <p:nvPr/>
        </p:nvSpPr>
        <p:spPr>
          <a:xfrm>
            <a:off x="6273341" y="1561574"/>
            <a:ext cx="4033019"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a:ea typeface="+mn-ea"/>
                <a:cs typeface="+mn-cs"/>
              </a:rPr>
              <a:t>State Requirements – Compulsory Attendance</a:t>
            </a:r>
            <a:endParaRPr kumimoji="0" lang="en-US" sz="1200" b="0" i="0" u="none" strike="noStrike" kern="1200" cap="none" spc="0" normalizeH="0" baseline="0" noProof="0">
              <a:ln>
                <a:noFill/>
              </a:ln>
              <a:solidFill>
                <a:srgbClr val="40403D"/>
              </a:solidFill>
              <a:effectLst/>
              <a:uLnTx/>
              <a:uFillTx/>
              <a:latin typeface="Segoe UI"/>
              <a:ea typeface="+mn-ea"/>
              <a:cs typeface="+mn-cs"/>
            </a:endParaRPr>
          </a:p>
          <a:p>
            <a:pPr>
              <a:defRPr/>
            </a:pPr>
            <a:r>
              <a:rPr lang="en-US" sz="1000">
                <a:solidFill>
                  <a:prstClr val="black">
                    <a:lumMod val="50000"/>
                    <a:lumOff val="50000"/>
                  </a:prstClr>
                </a:solidFill>
                <a:latin typeface="Segoe UI"/>
              </a:rPr>
              <a:t>Review </a:t>
            </a: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of </a:t>
            </a:r>
            <a:r>
              <a:rPr lang="en-US" sz="1000">
                <a:solidFill>
                  <a:prstClr val="black">
                    <a:lumMod val="50000"/>
                    <a:lumOff val="50000"/>
                  </a:prstClr>
                </a:solidFill>
                <a:latin typeface="Segoe UI"/>
              </a:rPr>
              <a:t>RCW 28A.225, WAC 392-401, and the Becca Law </a:t>
            </a:r>
            <a:endParaRPr lang="en-US" sz="1000" b="0" i="0" u="none" strike="noStrike" kern="1200" cap="none" spc="0" normalizeH="0" baseline="0" noProof="0">
              <a:ln>
                <a:noFill/>
              </a:ln>
              <a:solidFill>
                <a:prstClr val="black">
                  <a:lumMod val="50000"/>
                  <a:lumOff val="50000"/>
                </a:prstClr>
              </a:solidFill>
              <a:effectLst/>
              <a:uLnTx/>
              <a:uFillTx/>
              <a:latin typeface="Segoe UI"/>
              <a:cs typeface="Segoe UI"/>
            </a:endParaRPr>
          </a:p>
        </p:txBody>
      </p:sp>
      <p:sp>
        <p:nvSpPr>
          <p:cNvPr id="14" name="Flowchart: Process 13">
            <a:extLst>
              <a:ext uri="{FF2B5EF4-FFF2-40B4-BE49-F238E27FC236}">
                <a16:creationId xmlns:a16="http://schemas.microsoft.com/office/drawing/2014/main" id="{05ECCA13-3A5F-4199-08DF-3162DCCA64A3}"/>
              </a:ext>
              <a:ext uri="{C183D7F6-B498-43B3-948B-1728B52AA6E4}">
                <adec:decorative xmlns:adec="http://schemas.microsoft.com/office/drawing/2017/decorative" val="1"/>
              </a:ext>
            </a:extLst>
          </p:cNvPr>
          <p:cNvSpPr/>
          <p:nvPr/>
        </p:nvSpPr>
        <p:spPr>
          <a:xfrm>
            <a:off x="3253431" y="2063345"/>
            <a:ext cx="1645656" cy="1645656"/>
          </a:xfrm>
          <a:prstGeom prst="flowChartProces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Flowchart: Process 18">
            <a:extLst>
              <a:ext uri="{FF2B5EF4-FFF2-40B4-BE49-F238E27FC236}">
                <a16:creationId xmlns:a16="http://schemas.microsoft.com/office/drawing/2014/main" id="{6EA1C466-1FD2-23C6-011D-D89A1A30D315}"/>
              </a:ext>
              <a:ext uri="{C183D7F6-B498-43B3-948B-1728B52AA6E4}">
                <adec:decorative xmlns:adec="http://schemas.microsoft.com/office/drawing/2017/decorative" val="1"/>
              </a:ext>
            </a:extLst>
          </p:cNvPr>
          <p:cNvSpPr/>
          <p:nvPr/>
        </p:nvSpPr>
        <p:spPr>
          <a:xfrm>
            <a:off x="3253431" y="3791134"/>
            <a:ext cx="1645656" cy="1645656"/>
          </a:xfrm>
          <a:prstGeom prst="flowChartProcess">
            <a:avLst/>
          </a:prstGeom>
          <a:solidFill>
            <a:srgbClr val="4040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Flowchart: Process 21">
            <a:extLst>
              <a:ext uri="{FF2B5EF4-FFF2-40B4-BE49-F238E27FC236}">
                <a16:creationId xmlns:a16="http://schemas.microsoft.com/office/drawing/2014/main" id="{FE2DE070-F722-28BF-DA71-D2F3C05380E0}"/>
              </a:ext>
              <a:ext uri="{C183D7F6-B498-43B3-948B-1728B52AA6E4}">
                <adec:decorative xmlns:adec="http://schemas.microsoft.com/office/drawing/2017/decorative" val="1"/>
              </a:ext>
            </a:extLst>
          </p:cNvPr>
          <p:cNvSpPr/>
          <p:nvPr/>
        </p:nvSpPr>
        <p:spPr>
          <a:xfrm>
            <a:off x="1504921" y="3791134"/>
            <a:ext cx="1645656" cy="1645656"/>
          </a:xfrm>
          <a:prstGeom prst="flowChartProcess">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Flowchart: Process 24">
            <a:extLst>
              <a:ext uri="{FF2B5EF4-FFF2-40B4-BE49-F238E27FC236}">
                <a16:creationId xmlns:a16="http://schemas.microsoft.com/office/drawing/2014/main" id="{9AB5C9F8-421C-0B22-21A7-0181D9F727F7}"/>
              </a:ext>
              <a:ext uri="{C183D7F6-B498-43B3-948B-1728B52AA6E4}">
                <adec:decorative xmlns:adec="http://schemas.microsoft.com/office/drawing/2017/decorative" val="1"/>
              </a:ext>
            </a:extLst>
          </p:cNvPr>
          <p:cNvSpPr/>
          <p:nvPr/>
        </p:nvSpPr>
        <p:spPr>
          <a:xfrm>
            <a:off x="1504921" y="2063345"/>
            <a:ext cx="1645656" cy="1645656"/>
          </a:xfrm>
          <a:prstGeom prst="flowChartProces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3" name="Graphic 32">
            <a:extLst>
              <a:ext uri="{FF2B5EF4-FFF2-40B4-BE49-F238E27FC236}">
                <a16:creationId xmlns:a16="http://schemas.microsoft.com/office/drawing/2014/main" id="{AACC443D-B7EA-213E-B8ED-10BC9384CC5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09528" y="2560118"/>
            <a:ext cx="637058" cy="637058"/>
          </a:xfrm>
          <a:prstGeom prst="rect">
            <a:avLst/>
          </a:prstGeom>
        </p:spPr>
      </p:pic>
      <p:pic>
        <p:nvPicPr>
          <p:cNvPr id="35" name="Graphic 34">
            <a:extLst>
              <a:ext uri="{FF2B5EF4-FFF2-40B4-BE49-F238E27FC236}">
                <a16:creationId xmlns:a16="http://schemas.microsoft.com/office/drawing/2014/main" id="{DEA3006F-3D17-56D2-7171-EB772DF5FC5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9853" y="2529745"/>
            <a:ext cx="712810" cy="712810"/>
          </a:xfrm>
          <a:prstGeom prst="rect">
            <a:avLst/>
          </a:prstGeom>
        </p:spPr>
      </p:pic>
      <p:pic>
        <p:nvPicPr>
          <p:cNvPr id="37" name="Graphic 36">
            <a:extLst>
              <a:ext uri="{FF2B5EF4-FFF2-40B4-BE49-F238E27FC236}">
                <a16:creationId xmlns:a16="http://schemas.microsoft.com/office/drawing/2014/main" id="{4954B7F6-8389-4661-9406-26396477C06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19853" y="4257557"/>
            <a:ext cx="712810" cy="712810"/>
          </a:xfrm>
          <a:prstGeom prst="rect">
            <a:avLst/>
          </a:prstGeom>
        </p:spPr>
      </p:pic>
      <p:pic>
        <p:nvPicPr>
          <p:cNvPr id="39" name="Graphic 38">
            <a:extLst>
              <a:ext uri="{FF2B5EF4-FFF2-40B4-BE49-F238E27FC236}">
                <a16:creationId xmlns:a16="http://schemas.microsoft.com/office/drawing/2014/main" id="{275BAD31-EDB6-8615-615D-4D51778D043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0549" y="4156762"/>
            <a:ext cx="914400" cy="914400"/>
          </a:xfrm>
          <a:prstGeom prst="rect">
            <a:avLst/>
          </a:prstGeom>
        </p:spPr>
      </p:pic>
    </p:spTree>
    <p:extLst>
      <p:ext uri="{BB962C8B-B14F-4D97-AF65-F5344CB8AC3E}">
        <p14:creationId xmlns:p14="http://schemas.microsoft.com/office/powerpoint/2010/main" val="839484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DAFC-8AED-4827-A74F-F53B3841C064}"/>
              </a:ext>
            </a:extLst>
          </p:cNvPr>
          <p:cNvSpPr>
            <a:spLocks noGrp="1"/>
          </p:cNvSpPr>
          <p:nvPr>
            <p:ph type="title"/>
          </p:nvPr>
        </p:nvSpPr>
        <p:spPr/>
        <p:txBody>
          <a:bodyPr>
            <a:normAutofit/>
          </a:bodyPr>
          <a:lstStyle/>
          <a:p>
            <a:r>
              <a:rPr lang="en-US">
                <a:latin typeface="Segoe UI" panose="020B0502040204020203" pitchFamily="34" charset="0"/>
                <a:ea typeface="Calibri" panose="020F0502020204030204" pitchFamily="34" charset="0"/>
              </a:rPr>
              <a:t>OSPI Attendance Guiding Principles</a:t>
            </a:r>
            <a:endParaRPr lang="en-US"/>
          </a:p>
        </p:txBody>
      </p:sp>
      <p:sp>
        <p:nvSpPr>
          <p:cNvPr id="3" name="Content Placeholder 2">
            <a:extLst>
              <a:ext uri="{FF2B5EF4-FFF2-40B4-BE49-F238E27FC236}">
                <a16:creationId xmlns:a16="http://schemas.microsoft.com/office/drawing/2014/main" id="{9CCEED55-7900-4238-A258-2446E2589EE4}"/>
              </a:ext>
            </a:extLst>
          </p:cNvPr>
          <p:cNvSpPr>
            <a:spLocks noGrp="1"/>
          </p:cNvSpPr>
          <p:nvPr>
            <p:ph idx="1"/>
          </p:nvPr>
        </p:nvSpPr>
        <p:spPr>
          <a:xfrm>
            <a:off x="838200" y="1602105"/>
            <a:ext cx="10515600" cy="4255861"/>
          </a:xfrm>
        </p:spPr>
        <p:txBody>
          <a:bodyPr anchor="ctr">
            <a:normAutofit lnSpcReduction="10000"/>
          </a:bodyPr>
          <a:lstStyle/>
          <a:p>
            <a:pPr marL="228600" marR="0" lvl="0"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Attendance and engagement are foundational to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student learning</a:t>
            </a:r>
            <a:endPar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a:endParaRPr>
          </a:p>
          <a:p>
            <a:pPr marL="228600" marR="0" lvl="0"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Absences tells</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 us when a student has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not</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accessed instruction, </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and therefore all absences matter</a:t>
            </a:r>
          </a:p>
          <a:p>
            <a:pPr marL="228600" marR="0" lvl="0"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Absences are a critical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early warning indicator </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that:</a:t>
            </a:r>
            <a:endPar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a:endParaRPr>
          </a:p>
          <a:p>
            <a:pPr marL="685800" marR="0" lvl="1"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can reflect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inequities</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 that are caused by or perpetuated by our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systems  </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or</a:t>
            </a:r>
            <a:endPar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a:endParaRPr>
          </a:p>
          <a:p>
            <a:pPr marL="685800" marR="0" lvl="1"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when a student and family might need more</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 support</a:t>
            </a:r>
            <a:endPar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Times New Roman" panose="02020603050405020304" pitchFamily="18" charset="0"/>
              <a:cs typeface="Segoe UI"/>
            </a:endParaRPr>
          </a:p>
          <a:p>
            <a:pPr marL="228600" marR="0" lvl="0"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We have an opportunity</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to</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get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curious </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about why students aren’t attending</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Students</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 and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families</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 are our best partners to understand the barriers to attendance</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The purpose of attendance and truancy interventions are to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reduce barriers </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to attendance and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support students to engage</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 not to punish</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Schools and districts have lots of opportunity for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prevention</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 and </a:t>
            </a:r>
            <a:r>
              <a:rPr kumimoji="0" lang="en-US" sz="20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intervention</a:t>
            </a:r>
            <a:r>
              <a:rPr kumimoji="0" lang="en-US" sz="20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 before involving the Court</a:t>
            </a:r>
          </a:p>
          <a:p>
            <a:pPr>
              <a:spcBef>
                <a:spcPts val="0"/>
              </a:spcBef>
              <a:tabLst>
                <a:tab pos="457200" algn="l"/>
              </a:tabLs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OSPI Student Engagement &amp; Support Pinwheel">
            <a:extLst>
              <a:ext uri="{FF2B5EF4-FFF2-40B4-BE49-F238E27FC236}">
                <a16:creationId xmlns:a16="http://schemas.microsoft.com/office/drawing/2014/main" id="{81E4C248-EAA1-3F73-B178-A549A6D882BC}"/>
              </a:ext>
            </a:extLst>
          </p:cNvPr>
          <p:cNvPicPr>
            <a:picLocks noChangeAspect="1"/>
          </p:cNvPicPr>
          <p:nvPr/>
        </p:nvPicPr>
        <p:blipFill>
          <a:blip r:embed="rId3"/>
          <a:stretch>
            <a:fillRect/>
          </a:stretch>
        </p:blipFill>
        <p:spPr>
          <a:xfrm>
            <a:off x="9913387" y="0"/>
            <a:ext cx="2078916" cy="2005758"/>
          </a:xfrm>
          <a:prstGeom prst="rect">
            <a:avLst/>
          </a:prstGeom>
        </p:spPr>
      </p:pic>
    </p:spTree>
    <p:extLst>
      <p:ext uri="{BB962C8B-B14F-4D97-AF65-F5344CB8AC3E}">
        <p14:creationId xmlns:p14="http://schemas.microsoft.com/office/powerpoint/2010/main" val="1553436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A664-B531-588F-BADF-E8A553A48A93}"/>
              </a:ext>
            </a:extLst>
          </p:cNvPr>
          <p:cNvSpPr>
            <a:spLocks noGrp="1"/>
          </p:cNvSpPr>
          <p:nvPr>
            <p:ph type="title"/>
          </p:nvPr>
        </p:nvSpPr>
        <p:spPr/>
        <p:txBody>
          <a:bodyPr/>
          <a:lstStyle/>
          <a:p>
            <a:r>
              <a:rPr lang="en-US"/>
              <a:t>Why Does Attendance Matter?</a:t>
            </a:r>
          </a:p>
        </p:txBody>
      </p:sp>
      <p:sp>
        <p:nvSpPr>
          <p:cNvPr id="3" name="Content Placeholder 2">
            <a:extLst>
              <a:ext uri="{FF2B5EF4-FFF2-40B4-BE49-F238E27FC236}">
                <a16:creationId xmlns:a16="http://schemas.microsoft.com/office/drawing/2014/main" id="{BAD8FF3D-795C-9163-2AD9-425741B05B3E}"/>
              </a:ext>
            </a:extLst>
          </p:cNvPr>
          <p:cNvSpPr>
            <a:spLocks noGrp="1"/>
          </p:cNvSpPr>
          <p:nvPr>
            <p:ph idx="1"/>
          </p:nvPr>
        </p:nvSpPr>
        <p:spPr>
          <a:xfrm>
            <a:off x="838200" y="1825626"/>
            <a:ext cx="10515600" cy="2438726"/>
          </a:xfrm>
        </p:spPr>
        <p:txBody>
          <a:bodyPr/>
          <a:lstStyle/>
          <a:p>
            <a:pPr marL="0" indent="0" algn="ctr">
              <a:buNone/>
            </a:pPr>
            <a:r>
              <a:rPr lang="en-US">
                <a:solidFill>
                  <a:schemeClr val="accent1"/>
                </a:solidFill>
              </a:rPr>
              <a:t>“Reestablishing a routine of daily attendance- recognizing that students might miss a day on occasion – in school is crucial to nurturing an educated, healthy and skilled next generation with the hard and soft skills needed for a strong economy”</a:t>
            </a:r>
          </a:p>
          <a:p>
            <a:pPr marL="0" indent="0" algn="r">
              <a:buNone/>
            </a:pPr>
            <a:r>
              <a:rPr lang="en-US"/>
              <a:t>~Attendance Works </a:t>
            </a:r>
          </a:p>
        </p:txBody>
      </p:sp>
      <p:sp>
        <p:nvSpPr>
          <p:cNvPr id="4" name="TextBox 3">
            <a:extLst>
              <a:ext uri="{FF2B5EF4-FFF2-40B4-BE49-F238E27FC236}">
                <a16:creationId xmlns:a16="http://schemas.microsoft.com/office/drawing/2014/main" id="{740259E9-B77C-BD88-A376-9E7E8F1A1736}"/>
              </a:ext>
            </a:extLst>
          </p:cNvPr>
          <p:cNvSpPr txBox="1"/>
          <p:nvPr/>
        </p:nvSpPr>
        <p:spPr>
          <a:xfrm>
            <a:off x="7221196" y="6144426"/>
            <a:ext cx="44609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2"/>
              </a:rPr>
              <a:t>Attendance Works Policy Brief 2024</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Hands holding globes in front of a table">
            <a:extLst>
              <a:ext uri="{FF2B5EF4-FFF2-40B4-BE49-F238E27FC236}">
                <a16:creationId xmlns:a16="http://schemas.microsoft.com/office/drawing/2014/main" id="{BE727021-8841-DE4E-E9C6-00E50E889A6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65272" y="3743060"/>
            <a:ext cx="5077359" cy="2108852"/>
          </a:xfrm>
          <a:prstGeom prst="rect">
            <a:avLst/>
          </a:prstGeom>
        </p:spPr>
      </p:pic>
    </p:spTree>
    <p:extLst>
      <p:ext uri="{BB962C8B-B14F-4D97-AF65-F5344CB8AC3E}">
        <p14:creationId xmlns:p14="http://schemas.microsoft.com/office/powerpoint/2010/main" val="2516193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7F0672B-3CCF-3C8E-6103-A37A9942A4C9}"/>
              </a:ext>
            </a:extLst>
          </p:cNvPr>
          <p:cNvSpPr>
            <a:spLocks noGrp="1"/>
          </p:cNvSpPr>
          <p:nvPr>
            <p:ph type="title" idx="4294967295"/>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State Requirements – Compulsory Attendance </a:t>
            </a:r>
          </a:p>
        </p:txBody>
      </p:sp>
    </p:spTree>
    <p:extLst>
      <p:ext uri="{BB962C8B-B14F-4D97-AF65-F5344CB8AC3E}">
        <p14:creationId xmlns:p14="http://schemas.microsoft.com/office/powerpoint/2010/main" val="143329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p:txBody>
          <a:bodyPr/>
          <a:lstStyle/>
          <a:p>
            <a:r>
              <a:rPr lang="en-US"/>
              <a:t>The Becca Bill: 28A.225.RCW</a:t>
            </a:r>
          </a:p>
        </p:txBody>
      </p:sp>
      <p:grpSp>
        <p:nvGrpSpPr>
          <p:cNvPr id="9" name="Group 8" descr="Timeline graphic">
            <a:extLst>
              <a:ext uri="{FF2B5EF4-FFF2-40B4-BE49-F238E27FC236}">
                <a16:creationId xmlns:a16="http://schemas.microsoft.com/office/drawing/2014/main" id="{DD9AE481-B09B-4583-5EB9-5F3EF83F7834}"/>
              </a:ext>
            </a:extLst>
          </p:cNvPr>
          <p:cNvGrpSpPr/>
          <p:nvPr/>
        </p:nvGrpSpPr>
        <p:grpSpPr>
          <a:xfrm>
            <a:off x="-3694" y="2761681"/>
            <a:ext cx="12192000" cy="1656610"/>
            <a:chOff x="0" y="2570015"/>
            <a:chExt cx="12192000" cy="1656610"/>
          </a:xfrm>
        </p:grpSpPr>
        <p:sp>
          <p:nvSpPr>
            <p:cNvPr id="11" name="Rectangle 10">
              <a:extLst>
                <a:ext uri="{FF2B5EF4-FFF2-40B4-BE49-F238E27FC236}">
                  <a16:creationId xmlns:a16="http://schemas.microsoft.com/office/drawing/2014/main" id="{307B0457-A892-080A-6B25-B38F170B99FA}"/>
                </a:ext>
              </a:extLst>
            </p:cNvPr>
            <p:cNvSpPr/>
            <p:nvPr/>
          </p:nvSpPr>
          <p:spPr>
            <a:xfrm>
              <a:off x="0" y="3176451"/>
              <a:ext cx="12192000" cy="5050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Segoe UI"/>
                <a:ea typeface="+mn-ea"/>
                <a:cs typeface="+mn-cs"/>
              </a:endParaRPr>
            </a:p>
          </p:txBody>
        </p:sp>
        <p:grpSp>
          <p:nvGrpSpPr>
            <p:cNvPr id="22" name="Group 21">
              <a:extLst>
                <a:ext uri="{FF2B5EF4-FFF2-40B4-BE49-F238E27FC236}">
                  <a16:creationId xmlns:a16="http://schemas.microsoft.com/office/drawing/2014/main" id="{1983C674-A87C-C250-B7E4-BBDCDD93A548}"/>
                </a:ext>
              </a:extLst>
            </p:cNvPr>
            <p:cNvGrpSpPr/>
            <p:nvPr/>
          </p:nvGrpSpPr>
          <p:grpSpPr>
            <a:xfrm>
              <a:off x="478971" y="2570015"/>
              <a:ext cx="2185852" cy="1111533"/>
              <a:chOff x="478971" y="2570015"/>
              <a:chExt cx="2185852" cy="1111533"/>
            </a:xfrm>
          </p:grpSpPr>
          <p:sp>
            <p:nvSpPr>
              <p:cNvPr id="3" name="Flowchart: Data 2">
                <a:extLst>
                  <a:ext uri="{FF2B5EF4-FFF2-40B4-BE49-F238E27FC236}">
                    <a16:creationId xmlns:a16="http://schemas.microsoft.com/office/drawing/2014/main" id="{05604523-9FC2-0674-8D5E-2C5C01D4303E}"/>
                  </a:ext>
                </a:extLst>
              </p:cNvPr>
              <p:cNvSpPr/>
              <p:nvPr/>
            </p:nvSpPr>
            <p:spPr>
              <a:xfrm>
                <a:off x="478971" y="3176451"/>
                <a:ext cx="2185852" cy="505097"/>
              </a:xfrm>
              <a:prstGeom prst="flowChartInputOut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3" name="Straight Connector 12">
                <a:extLst>
                  <a:ext uri="{FF2B5EF4-FFF2-40B4-BE49-F238E27FC236}">
                    <a16:creationId xmlns:a16="http://schemas.microsoft.com/office/drawing/2014/main" id="{C0CC4CB5-69BD-D4DB-FB13-9EC232E62CD2}"/>
                  </a:ext>
                </a:extLst>
              </p:cNvPr>
              <p:cNvCxnSpPr/>
              <p:nvPr/>
            </p:nvCxnSpPr>
            <p:spPr>
              <a:xfrm flipV="1">
                <a:off x="1622967" y="2625949"/>
                <a:ext cx="0" cy="67294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9DDFF8E-7890-63F2-4345-366DBB373811}"/>
                  </a:ext>
                </a:extLst>
              </p:cNvPr>
              <p:cNvSpPr/>
              <p:nvPr/>
            </p:nvSpPr>
            <p:spPr>
              <a:xfrm>
                <a:off x="1571897" y="2570015"/>
                <a:ext cx="109728" cy="1118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46" name="Group 45">
              <a:extLst>
                <a:ext uri="{FF2B5EF4-FFF2-40B4-BE49-F238E27FC236}">
                  <a16:creationId xmlns:a16="http://schemas.microsoft.com/office/drawing/2014/main" id="{192F014E-3395-B82F-A099-EE788D77A626}"/>
                </a:ext>
              </a:extLst>
            </p:cNvPr>
            <p:cNvGrpSpPr/>
            <p:nvPr/>
          </p:nvGrpSpPr>
          <p:grpSpPr>
            <a:xfrm>
              <a:off x="4197531" y="2570015"/>
              <a:ext cx="2185852" cy="1111533"/>
              <a:chOff x="4197531" y="2570015"/>
              <a:chExt cx="2185852" cy="1111533"/>
            </a:xfrm>
          </p:grpSpPr>
          <p:sp>
            <p:nvSpPr>
              <p:cNvPr id="5" name="Flowchart: Data 4">
                <a:extLst>
                  <a:ext uri="{FF2B5EF4-FFF2-40B4-BE49-F238E27FC236}">
                    <a16:creationId xmlns:a16="http://schemas.microsoft.com/office/drawing/2014/main" id="{90083D67-2D9B-F690-CF4A-95542FC21A78}"/>
                  </a:ext>
                </a:extLst>
              </p:cNvPr>
              <p:cNvSpPr/>
              <p:nvPr/>
            </p:nvSpPr>
            <p:spPr>
              <a:xfrm>
                <a:off x="4197531" y="3176451"/>
                <a:ext cx="2185852" cy="505097"/>
              </a:xfrm>
              <a:prstGeom prst="flowChartInputOut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7" name="Straight Connector 16">
                <a:extLst>
                  <a:ext uri="{FF2B5EF4-FFF2-40B4-BE49-F238E27FC236}">
                    <a16:creationId xmlns:a16="http://schemas.microsoft.com/office/drawing/2014/main" id="{7CB3100C-E5BD-6454-A570-DE139E693FF9}"/>
                  </a:ext>
                </a:extLst>
              </p:cNvPr>
              <p:cNvCxnSpPr/>
              <p:nvPr/>
            </p:nvCxnSpPr>
            <p:spPr>
              <a:xfrm flipV="1">
                <a:off x="5320393" y="2625949"/>
                <a:ext cx="0" cy="672949"/>
              </a:xfrm>
              <a:prstGeom prst="line">
                <a:avLst/>
              </a:prstGeom>
              <a:solidFill>
                <a:schemeClr val="accent4"/>
              </a:solidFill>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EFAD13E-89D4-4013-8824-9ED1E9CFAEC3}"/>
                  </a:ext>
                </a:extLst>
              </p:cNvPr>
              <p:cNvSpPr/>
              <p:nvPr/>
            </p:nvSpPr>
            <p:spPr>
              <a:xfrm>
                <a:off x="5269323" y="2570015"/>
                <a:ext cx="109728" cy="111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1166CF9C-BA8E-53F6-0515-F78053C9BDB9}"/>
                </a:ext>
              </a:extLst>
            </p:cNvPr>
            <p:cNvGrpSpPr/>
            <p:nvPr/>
          </p:nvGrpSpPr>
          <p:grpSpPr>
            <a:xfrm>
              <a:off x="7916091" y="2570015"/>
              <a:ext cx="2185852" cy="1111533"/>
              <a:chOff x="7916091" y="2570015"/>
              <a:chExt cx="2185852" cy="1111533"/>
            </a:xfrm>
          </p:grpSpPr>
          <p:sp>
            <p:nvSpPr>
              <p:cNvPr id="7" name="Flowchart: Data 6">
                <a:extLst>
                  <a:ext uri="{FF2B5EF4-FFF2-40B4-BE49-F238E27FC236}">
                    <a16:creationId xmlns:a16="http://schemas.microsoft.com/office/drawing/2014/main" id="{920D325B-A90B-E515-C2A4-9088C63602C8}"/>
                  </a:ext>
                </a:extLst>
              </p:cNvPr>
              <p:cNvSpPr/>
              <p:nvPr/>
            </p:nvSpPr>
            <p:spPr>
              <a:xfrm>
                <a:off x="7916091" y="3176451"/>
                <a:ext cx="2185852" cy="505097"/>
              </a:xfrm>
              <a:prstGeom prst="flowChartInputOut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20" name="Straight Connector 19">
                <a:extLst>
                  <a:ext uri="{FF2B5EF4-FFF2-40B4-BE49-F238E27FC236}">
                    <a16:creationId xmlns:a16="http://schemas.microsoft.com/office/drawing/2014/main" id="{4C6C961A-A1E2-F9EF-7606-7D6DCBC2F506}"/>
                  </a:ext>
                </a:extLst>
              </p:cNvPr>
              <p:cNvCxnSpPr/>
              <p:nvPr/>
            </p:nvCxnSpPr>
            <p:spPr>
              <a:xfrm flipV="1">
                <a:off x="9057214" y="2625949"/>
                <a:ext cx="0" cy="67294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E050213-A87C-9547-D600-512A0DB4E2A6}"/>
                  </a:ext>
                </a:extLst>
              </p:cNvPr>
              <p:cNvSpPr/>
              <p:nvPr/>
            </p:nvSpPr>
            <p:spPr>
              <a:xfrm>
                <a:off x="9006144" y="2570015"/>
                <a:ext cx="109728" cy="1118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4BEBAA2B-6251-C6B6-F493-07F3E82D7BCC}"/>
                </a:ext>
              </a:extLst>
            </p:cNvPr>
            <p:cNvGrpSpPr/>
            <p:nvPr/>
          </p:nvGrpSpPr>
          <p:grpSpPr>
            <a:xfrm>
              <a:off x="6056811" y="3176451"/>
              <a:ext cx="2185852" cy="1050174"/>
              <a:chOff x="6056811" y="3176451"/>
              <a:chExt cx="2185852" cy="1050174"/>
            </a:xfrm>
          </p:grpSpPr>
          <p:sp>
            <p:nvSpPr>
              <p:cNvPr id="6" name="Flowchart: Data 5">
                <a:extLst>
                  <a:ext uri="{FF2B5EF4-FFF2-40B4-BE49-F238E27FC236}">
                    <a16:creationId xmlns:a16="http://schemas.microsoft.com/office/drawing/2014/main" id="{8A523455-65AD-ED76-B19A-0161627225BE}"/>
                  </a:ext>
                </a:extLst>
              </p:cNvPr>
              <p:cNvSpPr/>
              <p:nvPr/>
            </p:nvSpPr>
            <p:spPr>
              <a:xfrm>
                <a:off x="6056811" y="3176451"/>
                <a:ext cx="2185852" cy="505097"/>
              </a:xfrm>
              <a:prstGeom prst="flowChartInputOutp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24" name="Straight Connector 23">
                <a:extLst>
                  <a:ext uri="{FF2B5EF4-FFF2-40B4-BE49-F238E27FC236}">
                    <a16:creationId xmlns:a16="http://schemas.microsoft.com/office/drawing/2014/main" id="{6F0D3832-D6E6-EE4D-767B-29FA5EB36FDB}"/>
                  </a:ext>
                </a:extLst>
              </p:cNvPr>
              <p:cNvCxnSpPr>
                <a:cxnSpLocks/>
              </p:cNvCxnSpPr>
              <p:nvPr/>
            </p:nvCxnSpPr>
            <p:spPr>
              <a:xfrm rot="10800000" flipV="1">
                <a:off x="7153531" y="3497742"/>
                <a:ext cx="0" cy="67294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61F8CE7-5A8A-B82B-075F-1A60E422A7FD}"/>
                  </a:ext>
                </a:extLst>
              </p:cNvPr>
              <p:cNvSpPr/>
              <p:nvPr/>
            </p:nvSpPr>
            <p:spPr>
              <a:xfrm rot="10800000">
                <a:off x="7094873" y="4114757"/>
                <a:ext cx="109728" cy="11186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8" name="Flowchart: Data 7">
              <a:extLst>
                <a:ext uri="{FF2B5EF4-FFF2-40B4-BE49-F238E27FC236}">
                  <a16:creationId xmlns:a16="http://schemas.microsoft.com/office/drawing/2014/main" id="{3B7D8EEA-6141-0AC3-85C1-F03C30730633}"/>
                </a:ext>
              </a:extLst>
            </p:cNvPr>
            <p:cNvSpPr/>
            <p:nvPr/>
          </p:nvSpPr>
          <p:spPr>
            <a:xfrm>
              <a:off x="9782958" y="3176451"/>
              <a:ext cx="2185852" cy="505097"/>
            </a:xfrm>
            <a:prstGeom prst="flowChartInputOut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47" name="Group 46">
              <a:extLst>
                <a:ext uri="{FF2B5EF4-FFF2-40B4-BE49-F238E27FC236}">
                  <a16:creationId xmlns:a16="http://schemas.microsoft.com/office/drawing/2014/main" id="{B70C6C9B-3228-418B-3156-05B1DE8161A9}"/>
                </a:ext>
              </a:extLst>
            </p:cNvPr>
            <p:cNvGrpSpPr/>
            <p:nvPr/>
          </p:nvGrpSpPr>
          <p:grpSpPr>
            <a:xfrm>
              <a:off x="2338251" y="3176451"/>
              <a:ext cx="2185852" cy="1050173"/>
              <a:chOff x="2338251" y="3176451"/>
              <a:chExt cx="2185852" cy="1050173"/>
            </a:xfrm>
          </p:grpSpPr>
          <p:sp>
            <p:nvSpPr>
              <p:cNvPr id="4" name="Flowchart: Data 3">
                <a:extLst>
                  <a:ext uri="{FF2B5EF4-FFF2-40B4-BE49-F238E27FC236}">
                    <a16:creationId xmlns:a16="http://schemas.microsoft.com/office/drawing/2014/main" id="{34903E33-A89C-8EA9-96A4-FA684B296018}"/>
                  </a:ext>
                </a:extLst>
              </p:cNvPr>
              <p:cNvSpPr/>
              <p:nvPr/>
            </p:nvSpPr>
            <p:spPr>
              <a:xfrm>
                <a:off x="2338251" y="3176451"/>
                <a:ext cx="2185852" cy="505097"/>
              </a:xfrm>
              <a:prstGeom prst="flowChartInputOut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34" name="Straight Connector 33">
                <a:extLst>
                  <a:ext uri="{FF2B5EF4-FFF2-40B4-BE49-F238E27FC236}">
                    <a16:creationId xmlns:a16="http://schemas.microsoft.com/office/drawing/2014/main" id="{87097ADC-4A7B-0DF8-4C98-FF64B7E16EF8}"/>
                  </a:ext>
                </a:extLst>
              </p:cNvPr>
              <p:cNvCxnSpPr>
                <a:cxnSpLocks/>
              </p:cNvCxnSpPr>
              <p:nvPr/>
            </p:nvCxnSpPr>
            <p:spPr>
              <a:xfrm rot="10800000" flipV="1">
                <a:off x="3470976" y="3497741"/>
                <a:ext cx="0" cy="67294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54C5C0B-6418-65C5-14ED-7F9ADC69CA44}"/>
                  </a:ext>
                </a:extLst>
              </p:cNvPr>
              <p:cNvSpPr/>
              <p:nvPr/>
            </p:nvSpPr>
            <p:spPr>
              <a:xfrm rot="10800000">
                <a:off x="3412318" y="4114756"/>
                <a:ext cx="109728" cy="1118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BC639"/>
                  </a:solidFill>
                  <a:effectLst/>
                  <a:uLnTx/>
                  <a:uFillTx/>
                  <a:latin typeface="Segoe UI"/>
                  <a:ea typeface="+mn-ea"/>
                  <a:cs typeface="+mn-cs"/>
                </a:endParaRPr>
              </a:p>
            </p:txBody>
          </p:sp>
        </p:grpSp>
      </p:grpSp>
      <p:sp>
        <p:nvSpPr>
          <p:cNvPr id="40" name="TextBox 39">
            <a:extLst>
              <a:ext uri="{FF2B5EF4-FFF2-40B4-BE49-F238E27FC236}">
                <a16:creationId xmlns:a16="http://schemas.microsoft.com/office/drawing/2014/main" id="{F6382FC1-B2D5-7648-3E4B-25F9D081D668}"/>
              </a:ext>
            </a:extLst>
          </p:cNvPr>
          <p:cNvSpPr txBox="1"/>
          <p:nvPr/>
        </p:nvSpPr>
        <p:spPr>
          <a:xfrm>
            <a:off x="879541" y="3436097"/>
            <a:ext cx="13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1993</a:t>
            </a:r>
          </a:p>
        </p:txBody>
      </p:sp>
      <p:sp>
        <p:nvSpPr>
          <p:cNvPr id="42" name="TextBox 41">
            <a:extLst>
              <a:ext uri="{FF2B5EF4-FFF2-40B4-BE49-F238E27FC236}">
                <a16:creationId xmlns:a16="http://schemas.microsoft.com/office/drawing/2014/main" id="{41C4C43A-10CC-367B-686B-2498C6DB2061}"/>
              </a:ext>
            </a:extLst>
          </p:cNvPr>
          <p:cNvSpPr txBox="1"/>
          <p:nvPr/>
        </p:nvSpPr>
        <p:spPr>
          <a:xfrm>
            <a:off x="2836636" y="3442223"/>
            <a:ext cx="13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1995</a:t>
            </a:r>
          </a:p>
        </p:txBody>
      </p:sp>
      <p:sp>
        <p:nvSpPr>
          <p:cNvPr id="44" name="TextBox 43">
            <a:extLst>
              <a:ext uri="{FF2B5EF4-FFF2-40B4-BE49-F238E27FC236}">
                <a16:creationId xmlns:a16="http://schemas.microsoft.com/office/drawing/2014/main" id="{2F584B35-56DD-D158-802D-2C502D141B10}"/>
              </a:ext>
            </a:extLst>
          </p:cNvPr>
          <p:cNvSpPr txBox="1"/>
          <p:nvPr/>
        </p:nvSpPr>
        <p:spPr>
          <a:xfrm>
            <a:off x="8357752" y="3446631"/>
            <a:ext cx="13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2016</a:t>
            </a:r>
          </a:p>
        </p:txBody>
      </p:sp>
      <p:sp>
        <p:nvSpPr>
          <p:cNvPr id="50" name="TextBox 49">
            <a:extLst>
              <a:ext uri="{FF2B5EF4-FFF2-40B4-BE49-F238E27FC236}">
                <a16:creationId xmlns:a16="http://schemas.microsoft.com/office/drawing/2014/main" id="{58DA050D-4D16-2C85-C248-C294CC55BFCA}"/>
              </a:ext>
            </a:extLst>
          </p:cNvPr>
          <p:cNvSpPr txBox="1"/>
          <p:nvPr/>
        </p:nvSpPr>
        <p:spPr>
          <a:xfrm>
            <a:off x="614150" y="1911477"/>
            <a:ext cx="21275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“Becca” Rebecca </a:t>
            </a:r>
            <a:r>
              <a:rPr kumimoji="0" lang="en-US" sz="1100" b="1" i="0" u="none" strike="noStrike" kern="1200" cap="none" spc="0" normalizeH="0" baseline="0" noProof="0" err="1">
                <a:ln>
                  <a:noFill/>
                </a:ln>
                <a:solidFill>
                  <a:prstClr val="black"/>
                </a:solidFill>
                <a:effectLst/>
                <a:uLnTx/>
                <a:uFillTx/>
                <a:latin typeface="Segoe UI"/>
                <a:ea typeface="+mn-ea"/>
                <a:cs typeface="+mn-cs"/>
              </a:rPr>
              <a:t>Hedman</a:t>
            </a:r>
            <a:endParaRPr kumimoji="0" lang="en-US" sz="1100" b="1"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Becca’s chronic truancy and running away from home led to her murder at the age of 12.</a:t>
            </a:r>
          </a:p>
        </p:txBody>
      </p:sp>
      <p:sp>
        <p:nvSpPr>
          <p:cNvPr id="53" name="TextBox 52">
            <a:extLst>
              <a:ext uri="{FF2B5EF4-FFF2-40B4-BE49-F238E27FC236}">
                <a16:creationId xmlns:a16="http://schemas.microsoft.com/office/drawing/2014/main" id="{01FFE949-F7B2-A4FD-D5AE-D40FC1038BF7}"/>
              </a:ext>
            </a:extLst>
          </p:cNvPr>
          <p:cNvSpPr txBox="1"/>
          <p:nvPr/>
        </p:nvSpPr>
        <p:spPr>
          <a:xfrm>
            <a:off x="7980074" y="1756825"/>
            <a:ext cx="2598281"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Community Engagement Boards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All school districts must designate and coordinate a board of volunteers to address excessive absenteeism and truancy</a:t>
            </a:r>
          </a:p>
        </p:txBody>
      </p:sp>
      <p:sp>
        <p:nvSpPr>
          <p:cNvPr id="54" name="TextBox 53">
            <a:extLst>
              <a:ext uri="{FF2B5EF4-FFF2-40B4-BE49-F238E27FC236}">
                <a16:creationId xmlns:a16="http://schemas.microsoft.com/office/drawing/2014/main" id="{D77E27D5-1293-A51C-58C0-D8657BAC6575}"/>
              </a:ext>
            </a:extLst>
          </p:cNvPr>
          <p:cNvSpPr txBox="1"/>
          <p:nvPr/>
        </p:nvSpPr>
        <p:spPr>
          <a:xfrm>
            <a:off x="2190849" y="4558821"/>
            <a:ext cx="26228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Becca’s parents</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1" i="0" u="none" strike="noStrike" kern="1200" cap="none" spc="0" normalizeH="0" baseline="0" noProof="0">
                <a:ln>
                  <a:noFill/>
                </a:ln>
                <a:solidFill>
                  <a:prstClr val="black"/>
                </a:solidFill>
                <a:effectLst/>
                <a:uLnTx/>
                <a:uFillTx/>
                <a:latin typeface="Segoe UI"/>
                <a:ea typeface="+mn-ea"/>
                <a:cs typeface="+mn-cs"/>
              </a:rPr>
              <a:t>and legislators </a:t>
            </a:r>
            <a:r>
              <a:rPr kumimoji="0" lang="en-US" sz="1100" b="0" i="0" u="none" strike="noStrike" kern="1200" cap="none" spc="0" normalizeH="0" baseline="0" noProof="0">
                <a:ln>
                  <a:noFill/>
                </a:ln>
                <a:solidFill>
                  <a:prstClr val="black"/>
                </a:solidFill>
                <a:effectLst/>
                <a:uLnTx/>
                <a:uFillTx/>
                <a:latin typeface="Segoe UI"/>
                <a:ea typeface="+mn-ea"/>
                <a:cs typeface="+mn-cs"/>
              </a:rPr>
              <a:t>lobbied to pass the Becca Bill, requiring children 8 to 18 to attend public school regularly, with few exceptions.</a:t>
            </a:r>
          </a:p>
        </p:txBody>
      </p:sp>
      <p:pic>
        <p:nvPicPr>
          <p:cNvPr id="12" name="Picture 11" descr="Picture of Rebecca Hedman">
            <a:extLst>
              <a:ext uri="{FF2B5EF4-FFF2-40B4-BE49-F238E27FC236}">
                <a16:creationId xmlns:a16="http://schemas.microsoft.com/office/drawing/2014/main" id="{2F863B19-60A7-2584-9848-B47B4C941957}"/>
              </a:ext>
            </a:extLst>
          </p:cNvPr>
          <p:cNvPicPr>
            <a:picLocks noChangeAspect="1"/>
          </p:cNvPicPr>
          <p:nvPr/>
        </p:nvPicPr>
        <p:blipFill>
          <a:blip r:embed="rId2"/>
          <a:stretch>
            <a:fillRect/>
          </a:stretch>
        </p:blipFill>
        <p:spPr>
          <a:xfrm>
            <a:off x="879540" y="4099962"/>
            <a:ext cx="970949" cy="1400231"/>
          </a:xfrm>
          <a:prstGeom prst="rect">
            <a:avLst/>
          </a:prstGeom>
        </p:spPr>
      </p:pic>
      <p:pic>
        <p:nvPicPr>
          <p:cNvPr id="16" name="Picture 15" descr="Picture of Rebecca Hedman's parents.">
            <a:extLst>
              <a:ext uri="{FF2B5EF4-FFF2-40B4-BE49-F238E27FC236}">
                <a16:creationId xmlns:a16="http://schemas.microsoft.com/office/drawing/2014/main" id="{EB94751B-BB7D-6073-B3A3-89F2D0DDE2E2}"/>
              </a:ext>
            </a:extLst>
          </p:cNvPr>
          <p:cNvPicPr>
            <a:picLocks noChangeAspect="1"/>
          </p:cNvPicPr>
          <p:nvPr/>
        </p:nvPicPr>
        <p:blipFill>
          <a:blip r:embed="rId3"/>
          <a:stretch>
            <a:fillRect/>
          </a:stretch>
        </p:blipFill>
        <p:spPr>
          <a:xfrm>
            <a:off x="4451020" y="1690688"/>
            <a:ext cx="1819746" cy="1244798"/>
          </a:xfrm>
          <a:prstGeom prst="rect">
            <a:avLst/>
          </a:prstGeom>
        </p:spPr>
      </p:pic>
      <p:pic>
        <p:nvPicPr>
          <p:cNvPr id="23" name="Picture 22" descr="Picture of students lined up in front of a school bus.">
            <a:extLst>
              <a:ext uri="{FF2B5EF4-FFF2-40B4-BE49-F238E27FC236}">
                <a16:creationId xmlns:a16="http://schemas.microsoft.com/office/drawing/2014/main" id="{9A21869C-F61E-43DB-35F2-F829D373A574}"/>
              </a:ext>
            </a:extLst>
          </p:cNvPr>
          <p:cNvPicPr>
            <a:picLocks noChangeAspect="1"/>
          </p:cNvPicPr>
          <p:nvPr/>
        </p:nvPicPr>
        <p:blipFill>
          <a:blip r:embed="rId4"/>
          <a:stretch>
            <a:fillRect/>
          </a:stretch>
        </p:blipFill>
        <p:spPr>
          <a:xfrm>
            <a:off x="6124454" y="4305845"/>
            <a:ext cx="1947151" cy="1194349"/>
          </a:xfrm>
          <a:prstGeom prst="rect">
            <a:avLst/>
          </a:prstGeom>
        </p:spPr>
      </p:pic>
    </p:spTree>
    <p:extLst>
      <p:ext uri="{BB962C8B-B14F-4D97-AF65-F5344CB8AC3E}">
        <p14:creationId xmlns:p14="http://schemas.microsoft.com/office/powerpoint/2010/main" val="2232814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D619E83D-2A8F-4257-BFCF-5617C9DE77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5EA2E7942EFA46913577103858EA00" ma:contentTypeVersion="18" ma:contentTypeDescription="Create a new document." ma:contentTypeScope="" ma:versionID="b251c181ff035fd36121453054fd2319">
  <xsd:schema xmlns:xsd="http://www.w3.org/2001/XMLSchema" xmlns:xs="http://www.w3.org/2001/XMLSchema" xmlns:p="http://schemas.microsoft.com/office/2006/metadata/properties" xmlns:ns2="5688438d-f8f0-4fd1-827e-90554813cb2b" xmlns:ns3="502c4224-de1c-4a2c-b66b-587e5e8149bd" targetNamespace="http://schemas.microsoft.com/office/2006/metadata/properties" ma:root="true" ma:fieldsID="d57148ab2285397dab1122b07d7ab516" ns2:_="" ns3:_="">
    <xsd:import namespace="5688438d-f8f0-4fd1-827e-90554813cb2b"/>
    <xsd:import namespace="502c4224-de1c-4a2c-b66b-587e5e8149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8438d-f8f0-4fd1-827e-90554813cb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1e96cc0-46bd-46ca-9217-af340b20b2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2c4224-de1c-4a2c-b66b-587e5e8149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cb7e577-97b8-4aa5-9ea0-9a5657f749ca}" ma:internalName="TaxCatchAll" ma:showField="CatchAllData" ma:web="502c4224-de1c-4a2c-b66b-587e5e8149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02c4224-de1c-4a2c-b66b-587e5e8149bd" xsi:nil="true"/>
    <lcf76f155ced4ddcb4097134ff3c332f xmlns="5688438d-f8f0-4fd1-827e-90554813cb2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EF8C65-8286-41A9-AEF3-E07106CFBB3B}">
  <ds:schemaRefs>
    <ds:schemaRef ds:uri="502c4224-de1c-4a2c-b66b-587e5e8149bd"/>
    <ds:schemaRef ds:uri="5688438d-f8f0-4fd1-827e-90554813cb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E8CD39-01C8-448B-93E4-657053375E90}">
  <ds:schemaRefs>
    <ds:schemaRef ds:uri="http://schemas.microsoft.com/office/2006/documentManagement/types"/>
    <ds:schemaRef ds:uri="5688438d-f8f0-4fd1-827e-90554813cb2b"/>
    <ds:schemaRef ds:uri="http://schemas.openxmlformats.org/package/2006/metadata/core-properties"/>
    <ds:schemaRef ds:uri="http://purl.org/dc/elements/1.1/"/>
    <ds:schemaRef ds:uri="http://purl.org/dc/terms/"/>
    <ds:schemaRef ds:uri="http://www.w3.org/XML/1998/namespace"/>
    <ds:schemaRef ds:uri="http://schemas.microsoft.com/office/infopath/2007/PartnerControls"/>
    <ds:schemaRef ds:uri="502c4224-de1c-4a2c-b66b-587e5e8149bd"/>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02E2506-6F46-474D-A8B5-41AA2BE82D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PowerPoint-Template-Sage</Template>
  <TotalTime>0</TotalTime>
  <Words>1575</Words>
  <Application>Microsoft Office PowerPoint</Application>
  <PresentationFormat>Widescreen</PresentationFormat>
  <Paragraphs>187</Paragraphs>
  <Slides>29</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Aptos</vt:lpstr>
      <vt:lpstr>Aptos Display</vt:lpstr>
      <vt:lpstr>Arial</vt:lpstr>
      <vt:lpstr>Calibri</vt:lpstr>
      <vt:lpstr>Segoe UI</vt:lpstr>
      <vt:lpstr>Office Theme</vt:lpstr>
      <vt:lpstr>Content Slides</vt:lpstr>
      <vt:lpstr>Community Engagement Board Training Template</vt:lpstr>
      <vt:lpstr>Vision</vt:lpstr>
      <vt:lpstr>Equity Statement</vt:lpstr>
      <vt:lpstr>Tribal Land Acknowledgement</vt:lpstr>
      <vt:lpstr>Agenda</vt:lpstr>
      <vt:lpstr>OSPI Attendance Guiding Principles</vt:lpstr>
      <vt:lpstr>Why Does Attendance Matter?</vt:lpstr>
      <vt:lpstr>State Requirements – Compulsory Attendance </vt:lpstr>
      <vt:lpstr>The Becca Bill: 28A.225.RCW</vt:lpstr>
      <vt:lpstr>Parents/guardians and children have a legal responsibility to enroll in education and attend</vt:lpstr>
      <vt:lpstr>Differentiating Terms</vt:lpstr>
      <vt:lpstr>Attendance Matters</vt:lpstr>
      <vt:lpstr>Chronic Absenteeism 2023-2024 School Year Data</vt:lpstr>
      <vt:lpstr>Districts’ Required Steps when Students are Absent Unexcused </vt:lpstr>
      <vt:lpstr>What is a Community Engagement Board?</vt:lpstr>
      <vt:lpstr>Community Engagement Board Trainings</vt:lpstr>
      <vt:lpstr>Core Components</vt:lpstr>
      <vt:lpstr>Core Components</vt:lpstr>
      <vt:lpstr>Board Member Expectations</vt:lpstr>
      <vt:lpstr>Roles &amp; Responsibilities</vt:lpstr>
      <vt:lpstr>Why Do Students Miss School?</vt:lpstr>
      <vt:lpstr>Absenteeism is an indicator with many underlying causes</vt:lpstr>
      <vt:lpstr>Root Causes that Impact School Attendance</vt:lpstr>
      <vt:lpstr>What is your role as a volunteer?</vt:lpstr>
      <vt:lpstr>Students Want to Learn Parents Want Their Student to Be Successful in School Listen with open ears, clear eyes, and a curious mind </vt:lpstr>
      <vt:lpstr>Keys to Supporting Increased Attendance</vt:lpstr>
      <vt:lpstr>Recommendations</vt:lpstr>
      <vt:lpstr>Community Engagement Board Agreement</vt:lpstr>
      <vt:lpstr>There’s Nothing Stronger Than The Heart of A Volunteer.  ~ Jimmy Doolittle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Engagement Board Training Template</dc:title>
  <dc:subject>Brand</dc:subject>
  <dc:creator>Vicki Wood</dc:creator>
  <cp:lastModifiedBy>Jenna Millett</cp:lastModifiedBy>
  <cp:revision>3</cp:revision>
  <dcterms:created xsi:type="dcterms:W3CDTF">2024-07-01T21:20:45Z</dcterms:created>
  <dcterms:modified xsi:type="dcterms:W3CDTF">2025-05-31T16:49:02Z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0x0101004B5EA2E7942EFA46913577103858EA00</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SIP_Label_9145f431-4c8c-42c6-a5a5-ba6d3bdea585_Enabled">
    <vt:lpwstr>true</vt:lpwstr>
  </property>
  <property fmtid="{D5CDD505-2E9C-101B-9397-08002B2CF9AE}" pid="8" name="MSIP_Label_9145f431-4c8c-42c6-a5a5-ba6d3bdea585_SetDate">
    <vt:lpwstr>2024-07-01T23:29:34Z</vt:lpwstr>
  </property>
  <property fmtid="{D5CDD505-2E9C-101B-9397-08002B2CF9AE}" pid="9" name="MSIP_Label_9145f431-4c8c-42c6-a5a5-ba6d3bdea585_Method">
    <vt:lpwstr>Standard</vt:lpwstr>
  </property>
  <property fmtid="{D5CDD505-2E9C-101B-9397-08002B2CF9AE}" pid="10" name="MSIP_Label_9145f431-4c8c-42c6-a5a5-ba6d3bdea585_Name">
    <vt:lpwstr>defa4170-0d19-0005-0004-bc88714345d2</vt:lpwstr>
  </property>
  <property fmtid="{D5CDD505-2E9C-101B-9397-08002B2CF9AE}" pid="11" name="MSIP_Label_9145f431-4c8c-42c6-a5a5-ba6d3bdea585_SiteId">
    <vt:lpwstr>b2fe5ccf-10a5-46fe-ae45-a0267412af7a</vt:lpwstr>
  </property>
  <property fmtid="{D5CDD505-2E9C-101B-9397-08002B2CF9AE}" pid="12" name="MSIP_Label_9145f431-4c8c-42c6-a5a5-ba6d3bdea585_ActionId">
    <vt:lpwstr>20e2b82b-4f36-492e-9d2f-50687293093e</vt:lpwstr>
  </property>
  <property fmtid="{D5CDD505-2E9C-101B-9397-08002B2CF9AE}" pid="13" name="MSIP_Label_9145f431-4c8c-42c6-a5a5-ba6d3bdea585_ContentBits">
    <vt:lpwstr>0</vt:lpwstr>
  </property>
  <property fmtid="{D5CDD505-2E9C-101B-9397-08002B2CF9AE}" pid="14" name="MediaServiceImageTags">
    <vt:lpwstr/>
  </property>
</Properties>
</file>