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11"/>
  </p:notesMasterIdLst>
  <p:handoutMasterIdLst>
    <p:handoutMasterId r:id="rId12"/>
  </p:handoutMasterIdLst>
  <p:sldIdLst>
    <p:sldId id="260" r:id="rId6"/>
    <p:sldId id="261" r:id="rId7"/>
    <p:sldId id="289" r:id="rId8"/>
    <p:sldId id="287" r:id="rId9"/>
    <p:sldId id="28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3/6/2020</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School Apportionment and Financial Services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3/6/2020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School Apportionment and Financial Services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3/6/2020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School Apportionment and Financial Services</a:t>
            </a:r>
            <a:endParaRPr lang="en-US" dirty="0"/>
          </a:p>
        </p:txBody>
      </p:sp>
    </p:spTree>
    <p:extLst>
      <p:ext uri="{BB962C8B-B14F-4D97-AF65-F5344CB8AC3E}">
        <p14:creationId xmlns:p14="http://schemas.microsoft.com/office/powerpoint/2010/main" val="9280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2255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2998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366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7252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7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6459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2079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 3/6/2020 |</a:t>
            </a:r>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School Apportionment and Financial Services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3/6/2020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School Apportionment and Financial Services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cky.mclean@k12.wa.u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ospi.k12.wa.us/sites/default/files/2024-08/p213_2425.docx"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mailto:safsenrollment@k12.wa.us"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524000" y="753870"/>
            <a:ext cx="9144000" cy="2387600"/>
          </a:xfrm>
        </p:spPr>
        <p:txBody>
          <a:bodyPr>
            <a:normAutofit/>
          </a:bodyPr>
          <a:lstStyle/>
          <a:p>
            <a:r>
              <a:rPr lang="en-US" sz="5500" dirty="0"/>
              <a:t>Tips for Completing the P213 (</a:t>
            </a:r>
            <a:r>
              <a:rPr lang="en-US" sz="5500" dirty="0" err="1"/>
              <a:t>NonHigh</a:t>
            </a:r>
            <a:r>
              <a:rPr lang="en-US" sz="5500" dirty="0"/>
              <a:t>) Form </a:t>
            </a:r>
          </a:p>
        </p:txBody>
      </p:sp>
      <p:sp>
        <p:nvSpPr>
          <p:cNvPr id="23" name="Subtitle 22"/>
          <p:cNvSpPr>
            <a:spLocks noGrp="1"/>
          </p:cNvSpPr>
          <p:nvPr>
            <p:ph type="subTitle" idx="1"/>
          </p:nvPr>
        </p:nvSpPr>
        <p:spPr>
          <a:xfrm>
            <a:off x="1524000" y="3602038"/>
            <a:ext cx="9144000" cy="2419200"/>
          </a:xfrm>
        </p:spPr>
        <p:txBody>
          <a:bodyPr>
            <a:normAutofit/>
          </a:bodyPr>
          <a:lstStyle/>
          <a:p>
            <a:endParaRPr lang="en-US" sz="2000" dirty="0"/>
          </a:p>
          <a:p>
            <a:r>
              <a:rPr lang="en-US" dirty="0"/>
              <a:t>Becky McLean, Enrollment Reporting Manager, </a:t>
            </a:r>
            <a:r>
              <a:rPr lang="en-US" dirty="0">
                <a:hlinkClick r:id="rId2"/>
              </a:rPr>
              <a:t>becky.mclean@k12.wa.us</a:t>
            </a:r>
            <a:r>
              <a:rPr lang="en-US" dirty="0"/>
              <a:t>, 360-725-6306</a:t>
            </a:r>
          </a:p>
          <a:p>
            <a:endParaRPr lang="en-US" dirty="0"/>
          </a:p>
        </p:txBody>
      </p:sp>
      <p:sp>
        <p:nvSpPr>
          <p:cNvPr id="2" name="Date Placeholder 1"/>
          <p:cNvSpPr>
            <a:spLocks noGrp="1"/>
          </p:cNvSpPr>
          <p:nvPr>
            <p:ph type="dt" sz="half" idx="10"/>
          </p:nvPr>
        </p:nvSpPr>
        <p:spPr/>
        <p:txBody>
          <a:bodyPr/>
          <a:lstStyle/>
          <a:p>
            <a:pPr algn="ctr"/>
            <a:r>
              <a:rPr lang="en-US"/>
              <a:t>| 3/6/2020 |</a:t>
            </a:r>
            <a:endParaRPr lang="en-US" dirty="0"/>
          </a:p>
        </p:txBody>
      </p:sp>
      <p:sp>
        <p:nvSpPr>
          <p:cNvPr id="3" name="Footer Placeholder 2"/>
          <p:cNvSpPr>
            <a:spLocks noGrp="1"/>
          </p:cNvSpPr>
          <p:nvPr>
            <p:ph type="ftr" sz="quarter" idx="3"/>
          </p:nvPr>
        </p:nvSpPr>
        <p:spPr/>
        <p:txBody>
          <a:bodyPr/>
          <a:lstStyle/>
          <a:p>
            <a:pPr algn="r"/>
            <a:r>
              <a:rPr lang="en-US"/>
              <a:t>School Apportionment and Financial Services</a:t>
            </a:r>
            <a:endParaRPr lang="en-US" dirty="0"/>
          </a:p>
        </p:txBody>
      </p:sp>
      <p:sp>
        <p:nvSpPr>
          <p:cNvPr id="4" name="Slide Number Placeholder 3"/>
          <p:cNvSpPr>
            <a:spLocks noGrp="1"/>
          </p:cNvSpPr>
          <p:nvPr>
            <p:ph type="sldNum" sz="quarter" idx="4"/>
          </p:nvPr>
        </p:nvSpPr>
        <p:spPr/>
        <p:txBody>
          <a:bodyPr/>
          <a:lstStyle/>
          <a:p>
            <a:fld id="{65248FEF-978F-4B24-93F3-B987601DAD06}" type="slidenum">
              <a:rPr lang="en-US" smtClean="0"/>
              <a:pPr/>
              <a:t>1</a:t>
            </a:fld>
            <a:endParaRPr lang="en-US"/>
          </a:p>
        </p:txBody>
      </p:sp>
    </p:spTree>
    <p:extLst>
      <p:ext uri="{BB962C8B-B14F-4D97-AF65-F5344CB8AC3E}">
        <p14:creationId xmlns:p14="http://schemas.microsoft.com/office/powerpoint/2010/main" val="63509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0946" y="567827"/>
            <a:ext cx="10992853" cy="5375771"/>
          </a:xfrm>
        </p:spPr>
        <p:txBody>
          <a:bodyPr>
            <a:normAutofit/>
          </a:bodyPr>
          <a:lstStyle/>
          <a:p>
            <a:pPr marL="0" lvl="1" indent="0">
              <a:buNone/>
            </a:pPr>
            <a:r>
              <a:rPr lang="en-US" sz="2200" dirty="0"/>
              <a:t>WHERE IS THE FORM?</a:t>
            </a:r>
          </a:p>
          <a:p>
            <a:pPr marL="284163" lvl="1" indent="-284163">
              <a:buFont typeface="Wingdings" panose="05000000000000000000" pitchFamily="2" charset="2"/>
              <a:buChar char="§"/>
            </a:pPr>
            <a:r>
              <a:rPr lang="en-US" sz="2200" dirty="0"/>
              <a:t>The P213 form for 2024</a:t>
            </a:r>
            <a:r>
              <a:rPr lang="en-US" sz="2200" dirty="0">
                <a:sym typeface="Symbol" panose="05050102010706020507" pitchFamily="18" charset="2"/>
              </a:rPr>
              <a:t></a:t>
            </a:r>
            <a:r>
              <a:rPr lang="en-US" sz="2200" dirty="0"/>
              <a:t>25 is available here: </a:t>
            </a:r>
            <a:r>
              <a:rPr lang="en-US" sz="2200" dirty="0">
                <a:hlinkClick r:id="rId2"/>
              </a:rPr>
              <a:t>https://ospi.k12.wa.us/sites/default/files/2024-08/p213_2425.docx</a:t>
            </a:r>
            <a:r>
              <a:rPr lang="en-US" sz="2200" dirty="0"/>
              <a:t>  </a:t>
            </a:r>
          </a:p>
        </p:txBody>
      </p:sp>
      <p:sp>
        <p:nvSpPr>
          <p:cNvPr id="3" name="Date Placeholder 2"/>
          <p:cNvSpPr>
            <a:spLocks noGrp="1"/>
          </p:cNvSpPr>
          <p:nvPr>
            <p:ph type="dt" sz="half" idx="11"/>
          </p:nvPr>
        </p:nvSpPr>
        <p:spPr/>
        <p:txBody>
          <a:bodyPr/>
          <a:lstStyle/>
          <a:p>
            <a:pPr algn="ctr"/>
            <a:r>
              <a:rPr lang="en-US" dirty="0"/>
              <a:t>| May 2025 |</a:t>
            </a:r>
          </a:p>
        </p:txBody>
      </p:sp>
      <p:sp>
        <p:nvSpPr>
          <p:cNvPr id="4" name="Footer Placeholder 3"/>
          <p:cNvSpPr>
            <a:spLocks noGrp="1"/>
          </p:cNvSpPr>
          <p:nvPr>
            <p:ph type="ftr" sz="quarter" idx="3"/>
          </p:nvPr>
        </p:nvSpPr>
        <p:spPr/>
        <p:txBody>
          <a:bodyPr/>
          <a:lstStyle/>
          <a:p>
            <a:pPr algn="r"/>
            <a:r>
              <a:rPr lang="en-US" dirty="0"/>
              <a:t>Tips for Completing the P213 (</a:t>
            </a:r>
            <a:r>
              <a:rPr lang="en-US" dirty="0" err="1"/>
              <a:t>NonHigh</a:t>
            </a:r>
            <a:r>
              <a:rPr lang="en-US" dirty="0"/>
              <a:t>)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2</a:t>
            </a:fld>
            <a:endParaRPr lang="en-US" dirty="0"/>
          </a:p>
        </p:txBody>
      </p:sp>
    </p:spTree>
    <p:extLst>
      <p:ext uri="{BB962C8B-B14F-4D97-AF65-F5344CB8AC3E}">
        <p14:creationId xmlns:p14="http://schemas.microsoft.com/office/powerpoint/2010/main" val="213523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5660" y="395785"/>
            <a:ext cx="11778017" cy="5857747"/>
          </a:xfrm>
        </p:spPr>
        <p:txBody>
          <a:bodyPr>
            <a:normAutofit/>
          </a:bodyPr>
          <a:lstStyle/>
          <a:p>
            <a:pPr marL="0" lvl="1" indent="0">
              <a:buNone/>
            </a:pPr>
            <a:r>
              <a:rPr lang="en-US" sz="2200" dirty="0"/>
              <a:t>FIRST STEP – FORM BEGINS WITH THE HIGH DISTRICT</a:t>
            </a:r>
          </a:p>
          <a:p>
            <a:pPr marL="284163" lvl="1" indent="-284163">
              <a:buFont typeface="Wingdings" panose="05000000000000000000" pitchFamily="2" charset="2"/>
              <a:buChar char="§"/>
            </a:pPr>
            <a:r>
              <a:rPr lang="en-US" sz="2200" dirty="0"/>
              <a:t>High district starts the form by listing the students they served for each Nonhigh district including:</a:t>
            </a:r>
          </a:p>
          <a:p>
            <a:pPr marL="284163" lvl="1" indent="-284163">
              <a:spcBef>
                <a:spcPts val="0"/>
              </a:spcBef>
              <a:buFont typeface="Wingdings" panose="05000000000000000000" pitchFamily="2" charset="2"/>
              <a:buChar char="§"/>
            </a:pPr>
            <a:endParaRPr lang="en-US" sz="2200" dirty="0"/>
          </a:p>
          <a:p>
            <a:pPr marL="284163" lvl="1" indent="-284163">
              <a:spcBef>
                <a:spcPts val="0"/>
              </a:spcBef>
              <a:buFont typeface="Wingdings" panose="05000000000000000000" pitchFamily="2" charset="2"/>
              <a:buChar char="§"/>
            </a:pPr>
            <a:endParaRPr lang="en-US" sz="2200" dirty="0"/>
          </a:p>
          <a:p>
            <a:pPr marL="284163" lvl="1" indent="-284163">
              <a:spcBef>
                <a:spcPts val="0"/>
              </a:spcBef>
              <a:buFont typeface="Wingdings" panose="05000000000000000000" pitchFamily="2" charset="2"/>
              <a:buChar char="§"/>
            </a:pPr>
            <a:endParaRPr lang="en-US" sz="2200" dirty="0"/>
          </a:p>
          <a:p>
            <a:pPr marL="284163" lvl="1" indent="-284163">
              <a:buFont typeface="Wingdings" panose="05000000000000000000" pitchFamily="2" charset="2"/>
              <a:buChar char="§"/>
            </a:pPr>
            <a:endParaRPr lang="en-US" sz="2200" dirty="0"/>
          </a:p>
          <a:p>
            <a:pPr marL="284163" lvl="1" indent="-284163">
              <a:spcBef>
                <a:spcPts val="0"/>
              </a:spcBef>
              <a:buFont typeface="Wingdings" panose="05000000000000000000" pitchFamily="2" charset="2"/>
              <a:buChar char="§"/>
            </a:pPr>
            <a:r>
              <a:rPr lang="en-US" sz="2200" dirty="0"/>
              <a:t>AAFTE should not include Running Start or Skill Center enrollment – but can include ALE and Open Doors.</a:t>
            </a:r>
          </a:p>
          <a:p>
            <a:pPr marL="284163" lvl="1" indent="-284163">
              <a:buFont typeface="Wingdings" panose="05000000000000000000" pitchFamily="2" charset="2"/>
              <a:buChar char="§"/>
            </a:pPr>
            <a:r>
              <a:rPr lang="en-US" sz="2200" dirty="0">
                <a:solidFill>
                  <a:srgbClr val="C00000"/>
                </a:solidFill>
              </a:rPr>
              <a:t>Please provide a clear Total AAFTE for each form</a:t>
            </a:r>
            <a:r>
              <a:rPr lang="en-US" sz="2200" dirty="0"/>
              <a:t>. Districts should be certifying the total AAFTE for each form. OSPI cannot do the math. </a:t>
            </a:r>
          </a:p>
          <a:p>
            <a:pPr marL="284163" lvl="1" indent="-284163">
              <a:buFont typeface="Wingdings" panose="05000000000000000000" pitchFamily="2" charset="2"/>
              <a:buChar char="§"/>
            </a:pPr>
            <a:r>
              <a:rPr lang="en-US" sz="2200" dirty="0"/>
              <a:t>Each form allows for 27 students. If additional space is needed, </a:t>
            </a:r>
          </a:p>
          <a:p>
            <a:pPr marL="627063" lvl="2" indent="-395288">
              <a:buFont typeface="Courier New" panose="02070309020205020404" pitchFamily="49" charset="0"/>
              <a:buChar char="o"/>
            </a:pPr>
            <a:r>
              <a:rPr lang="en-US" sz="1800" dirty="0"/>
              <a:t>Use additional forms. For each additional form, provide the total AAFTE for that page and signatures on each, or.</a:t>
            </a:r>
          </a:p>
          <a:p>
            <a:pPr marL="627063" lvl="2" indent="-395288">
              <a:buFont typeface="Courier New" panose="02070309020205020404" pitchFamily="49" charset="0"/>
              <a:buChar char="o"/>
            </a:pPr>
            <a:r>
              <a:rPr lang="en-US" sz="1800" dirty="0"/>
              <a:t>Use one form but provide list of students and their information on a backup page. </a:t>
            </a:r>
          </a:p>
          <a:p>
            <a:pPr marL="284163" lvl="1" indent="-284163">
              <a:buFont typeface="Wingdings" panose="05000000000000000000" pitchFamily="2" charset="2"/>
              <a:buChar char="§"/>
            </a:pPr>
            <a:r>
              <a:rPr lang="en-US" sz="2200" dirty="0"/>
              <a:t>High district provides a signature on each page, certifying the accuracy of form. </a:t>
            </a:r>
          </a:p>
          <a:p>
            <a:pPr marL="284163" lvl="1" indent="-284163">
              <a:buFont typeface="Wingdings" panose="05000000000000000000" pitchFamily="2" charset="2"/>
              <a:buChar char="§"/>
            </a:pPr>
            <a:r>
              <a:rPr lang="en-US" sz="2200" dirty="0"/>
              <a:t>High district sends the form to their ESD by </a:t>
            </a:r>
            <a:r>
              <a:rPr lang="en-US" sz="2200" b="1" dirty="0">
                <a:solidFill>
                  <a:srgbClr val="C00000"/>
                </a:solidFill>
              </a:rPr>
              <a:t>June 27, 2025</a:t>
            </a:r>
            <a:r>
              <a:rPr lang="en-US" sz="2200" dirty="0"/>
              <a:t>.</a:t>
            </a:r>
          </a:p>
        </p:txBody>
      </p:sp>
      <p:sp>
        <p:nvSpPr>
          <p:cNvPr id="3" name="Date Placeholder 2"/>
          <p:cNvSpPr>
            <a:spLocks noGrp="1"/>
          </p:cNvSpPr>
          <p:nvPr>
            <p:ph type="dt" sz="half" idx="11"/>
          </p:nvPr>
        </p:nvSpPr>
        <p:spPr/>
        <p:txBody>
          <a:bodyPr/>
          <a:lstStyle/>
          <a:p>
            <a:pPr algn="ctr"/>
            <a:r>
              <a:rPr lang="en-US" dirty="0"/>
              <a:t>| May 2025 |</a:t>
            </a:r>
          </a:p>
        </p:txBody>
      </p:sp>
      <p:sp>
        <p:nvSpPr>
          <p:cNvPr id="4" name="Footer Placeholder 3"/>
          <p:cNvSpPr>
            <a:spLocks noGrp="1"/>
          </p:cNvSpPr>
          <p:nvPr>
            <p:ph type="ftr" sz="quarter" idx="3"/>
          </p:nvPr>
        </p:nvSpPr>
        <p:spPr/>
        <p:txBody>
          <a:bodyPr/>
          <a:lstStyle/>
          <a:p>
            <a:pPr algn="r"/>
            <a:r>
              <a:rPr lang="en-US" dirty="0"/>
              <a:t>Tips for Completing the P213 (</a:t>
            </a:r>
            <a:r>
              <a:rPr lang="en-US" dirty="0" err="1"/>
              <a:t>NonHigh</a:t>
            </a:r>
            <a:r>
              <a:rPr lang="en-US" dirty="0"/>
              <a:t>)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3</a:t>
            </a:fld>
            <a:endParaRPr lang="en-US" dirty="0"/>
          </a:p>
        </p:txBody>
      </p:sp>
      <p:graphicFrame>
        <p:nvGraphicFramePr>
          <p:cNvPr id="2" name="Table 1">
            <a:extLst>
              <a:ext uri="{FF2B5EF4-FFF2-40B4-BE49-F238E27FC236}">
                <a16:creationId xmlns:a16="http://schemas.microsoft.com/office/drawing/2014/main" id="{98B977AE-B19D-AADA-E7FC-21025B1797AE}"/>
              </a:ext>
            </a:extLst>
          </p:cNvPr>
          <p:cNvGraphicFramePr>
            <a:graphicFrameLocks noGrp="1"/>
          </p:cNvGraphicFramePr>
          <p:nvPr>
            <p:extLst>
              <p:ext uri="{D42A27DB-BD31-4B8C-83A1-F6EECF244321}">
                <p14:modId xmlns:p14="http://schemas.microsoft.com/office/powerpoint/2010/main" val="747359299"/>
              </p:ext>
            </p:extLst>
          </p:nvPr>
        </p:nvGraphicFramePr>
        <p:xfrm>
          <a:off x="1961511" y="1312712"/>
          <a:ext cx="7406640" cy="1280160"/>
        </p:xfrm>
        <a:graphic>
          <a:graphicData uri="http://schemas.openxmlformats.org/drawingml/2006/table">
            <a:tbl>
              <a:tblPr firstRow="1" bandRow="1">
                <a:tableStyleId>{2D5ABB26-0587-4C30-8999-92F81FD0307C}</a:tableStyleId>
              </a:tblPr>
              <a:tblGrid>
                <a:gridCol w="1710537">
                  <a:extLst>
                    <a:ext uri="{9D8B030D-6E8A-4147-A177-3AD203B41FA5}">
                      <a16:colId xmlns:a16="http://schemas.microsoft.com/office/drawing/2014/main" val="2362202792"/>
                    </a:ext>
                  </a:extLst>
                </a:gridCol>
                <a:gridCol w="2617130">
                  <a:extLst>
                    <a:ext uri="{9D8B030D-6E8A-4147-A177-3AD203B41FA5}">
                      <a16:colId xmlns:a16="http://schemas.microsoft.com/office/drawing/2014/main" val="1262477576"/>
                    </a:ext>
                  </a:extLst>
                </a:gridCol>
                <a:gridCol w="3078973">
                  <a:extLst>
                    <a:ext uri="{9D8B030D-6E8A-4147-A177-3AD203B41FA5}">
                      <a16:colId xmlns:a16="http://schemas.microsoft.com/office/drawing/2014/main" val="257361711"/>
                    </a:ext>
                  </a:extLst>
                </a:gridCol>
              </a:tblGrid>
              <a:tr h="375212">
                <a:tc>
                  <a:txBody>
                    <a:bodyPr/>
                    <a:lstStyle/>
                    <a:p>
                      <a:r>
                        <a:rPr lang="en-US" sz="2200" dirty="0"/>
                        <a:t>◦ </a:t>
                      </a:r>
                      <a:r>
                        <a:rPr lang="en-US" dirty="0"/>
                        <a:t>Name</a:t>
                      </a:r>
                    </a:p>
                  </a:txBody>
                  <a:tcPr/>
                </a:tc>
                <a:tc>
                  <a:txBody>
                    <a:bodyPr/>
                    <a:lstStyle/>
                    <a:p>
                      <a:r>
                        <a:rPr lang="en-US" sz="2200" dirty="0"/>
                        <a:t>◦</a:t>
                      </a:r>
                      <a:r>
                        <a:rPr lang="en-US" sz="1800" dirty="0"/>
                        <a:t> </a:t>
                      </a:r>
                      <a:r>
                        <a:rPr lang="en-US" dirty="0"/>
                        <a:t>Start Date for 2024-25</a:t>
                      </a:r>
                    </a:p>
                  </a:txBody>
                  <a:tcPr/>
                </a:tc>
                <a:tc>
                  <a:txBody>
                    <a:bodyPr/>
                    <a:lstStyle/>
                    <a:p>
                      <a:r>
                        <a:rPr lang="en-US" sz="2200" dirty="0"/>
                        <a:t>◦ </a:t>
                      </a:r>
                      <a:r>
                        <a:rPr lang="en-US" dirty="0"/>
                        <a:t>Actual 2024-25 AAFTE</a:t>
                      </a:r>
                    </a:p>
                  </a:txBody>
                  <a:tcPr/>
                </a:tc>
                <a:extLst>
                  <a:ext uri="{0D108BD9-81ED-4DB2-BD59-A6C34878D82A}">
                    <a16:rowId xmlns:a16="http://schemas.microsoft.com/office/drawing/2014/main" val="2291288555"/>
                  </a:ext>
                </a:extLst>
              </a:tr>
              <a:tr h="365760">
                <a:tc>
                  <a:txBody>
                    <a:bodyPr/>
                    <a:lstStyle/>
                    <a:p>
                      <a:r>
                        <a:rPr lang="en-US" sz="2200" dirty="0"/>
                        <a:t>◦ </a:t>
                      </a:r>
                      <a:r>
                        <a:rPr lang="en-US" dirty="0"/>
                        <a:t>Grade</a:t>
                      </a:r>
                    </a:p>
                  </a:txBody>
                  <a:tcPr/>
                </a:tc>
                <a:tc>
                  <a:txBody>
                    <a:bodyPr/>
                    <a:lstStyle/>
                    <a:p>
                      <a:r>
                        <a:rPr lang="en-US" sz="2200" dirty="0"/>
                        <a:t>◦ </a:t>
                      </a:r>
                      <a:r>
                        <a:rPr lang="en-US" dirty="0"/>
                        <a:t>End Date for 2024-25</a:t>
                      </a:r>
                    </a:p>
                  </a:txBody>
                  <a:tcPr/>
                </a:tc>
                <a:tc>
                  <a:txBody>
                    <a:bodyPr/>
                    <a:lstStyle/>
                    <a:p>
                      <a:r>
                        <a:rPr lang="en-US" sz="2200" dirty="0"/>
                        <a:t>◦ </a:t>
                      </a:r>
                      <a:r>
                        <a:rPr lang="en-US" dirty="0"/>
                        <a:t>Estimated 2025-26 AAFTE</a:t>
                      </a:r>
                    </a:p>
                  </a:txBody>
                  <a:tcPr/>
                </a:tc>
                <a:extLst>
                  <a:ext uri="{0D108BD9-81ED-4DB2-BD59-A6C34878D82A}">
                    <a16:rowId xmlns:a16="http://schemas.microsoft.com/office/drawing/2014/main" val="1833152343"/>
                  </a:ext>
                </a:extLst>
              </a:tr>
              <a:tr h="365760">
                <a:tc>
                  <a:txBody>
                    <a:bodyPr/>
                    <a:lstStyle/>
                    <a:p>
                      <a:r>
                        <a:rPr lang="en-US" sz="2200" dirty="0"/>
                        <a:t>◦ </a:t>
                      </a:r>
                      <a:r>
                        <a:rPr lang="en-US" dirty="0"/>
                        <a:t>Address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5846740"/>
                  </a:ext>
                </a:extLst>
              </a:tr>
            </a:tbl>
          </a:graphicData>
        </a:graphic>
      </p:graphicFrame>
    </p:spTree>
    <p:extLst>
      <p:ext uri="{BB962C8B-B14F-4D97-AF65-F5344CB8AC3E}">
        <p14:creationId xmlns:p14="http://schemas.microsoft.com/office/powerpoint/2010/main" val="371176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0947" y="567827"/>
            <a:ext cx="11185060" cy="5375771"/>
          </a:xfrm>
        </p:spPr>
        <p:txBody>
          <a:bodyPr>
            <a:normAutofit lnSpcReduction="10000"/>
          </a:bodyPr>
          <a:lstStyle/>
          <a:p>
            <a:pPr marL="0" lvl="1" indent="0">
              <a:buNone/>
            </a:pPr>
            <a:r>
              <a:rPr lang="en-US" sz="2200" dirty="0"/>
              <a:t>NEXT STEP – FORM IS SENT TO NONHIGH DISTRICT</a:t>
            </a:r>
          </a:p>
          <a:p>
            <a:pPr marL="284163" lvl="1" indent="-284163">
              <a:buFont typeface="Wingdings" panose="05000000000000000000" pitchFamily="2" charset="2"/>
              <a:buChar char="§"/>
            </a:pPr>
            <a:r>
              <a:rPr lang="en-US" sz="2200" dirty="0"/>
              <a:t>ESD will send the forms to the Nonhigh district. </a:t>
            </a:r>
          </a:p>
          <a:p>
            <a:pPr marL="284163" lvl="1" indent="-284163">
              <a:buFont typeface="Wingdings" panose="05000000000000000000" pitchFamily="2" charset="2"/>
              <a:buChar char="§"/>
            </a:pPr>
            <a:r>
              <a:rPr lang="en-US" sz="2200" dirty="0"/>
              <a:t>Nonhigh district reviews the accuracy.</a:t>
            </a:r>
          </a:p>
          <a:p>
            <a:pPr marL="284163" lvl="1" indent="-284163">
              <a:buFont typeface="Wingdings" panose="05000000000000000000" pitchFamily="2" charset="2"/>
              <a:buChar char="§"/>
            </a:pPr>
            <a:r>
              <a:rPr lang="en-US" sz="2200" dirty="0"/>
              <a:t>ESDs may need to work with the High and Nonhigh districts to resolve any issues/corrections. </a:t>
            </a:r>
          </a:p>
          <a:p>
            <a:pPr marL="284163" lvl="1" indent="-284163">
              <a:buFont typeface="Wingdings" panose="05000000000000000000" pitchFamily="2" charset="2"/>
              <a:buChar char="§"/>
            </a:pPr>
            <a:r>
              <a:rPr lang="en-US" sz="2200" dirty="0"/>
              <a:t>Once the Nonhigh district is in agreement, they provide a signature, certifying the accuracy of the form.</a:t>
            </a:r>
          </a:p>
          <a:p>
            <a:pPr marL="284163" lvl="1" indent="-284163">
              <a:buFont typeface="Wingdings" panose="05000000000000000000" pitchFamily="2" charset="2"/>
              <a:buChar char="§"/>
            </a:pPr>
            <a:r>
              <a:rPr lang="en-US" sz="2200" dirty="0"/>
              <a:t>The Nonhigh district sends the form back to their ESD by </a:t>
            </a:r>
            <a:r>
              <a:rPr lang="en-US" sz="2200" b="1" dirty="0">
                <a:solidFill>
                  <a:srgbClr val="C00000"/>
                </a:solidFill>
              </a:rPr>
              <a:t>July 11, 2025</a:t>
            </a:r>
            <a:r>
              <a:rPr lang="en-US" sz="2200" dirty="0"/>
              <a:t>.</a:t>
            </a:r>
          </a:p>
          <a:p>
            <a:pPr marL="0" lvl="1" indent="0">
              <a:buNone/>
            </a:pPr>
            <a:endParaRPr lang="en-US" sz="2200" dirty="0"/>
          </a:p>
          <a:p>
            <a:pPr marL="0" lvl="1" indent="0">
              <a:buNone/>
            </a:pPr>
            <a:r>
              <a:rPr lang="en-US" sz="2200" dirty="0"/>
              <a:t>FINAL STEP – FORM IS SENT TO OSPI</a:t>
            </a:r>
          </a:p>
          <a:p>
            <a:pPr marL="284163" lvl="1" indent="-284163">
              <a:buFont typeface="Wingdings" panose="05000000000000000000" pitchFamily="2" charset="2"/>
              <a:buChar char="§"/>
            </a:pPr>
            <a:r>
              <a:rPr lang="en-US" sz="2200" dirty="0"/>
              <a:t>ESD reviews and signs the form, certifying the accuracy.</a:t>
            </a:r>
          </a:p>
          <a:p>
            <a:pPr marL="284163" lvl="1" indent="-284163">
              <a:buFont typeface="Wingdings" panose="05000000000000000000" pitchFamily="2" charset="2"/>
              <a:buChar char="§"/>
            </a:pPr>
            <a:r>
              <a:rPr lang="en-US" sz="2200" dirty="0"/>
              <a:t>ESD sends all completed forms to OSPI by </a:t>
            </a:r>
            <a:r>
              <a:rPr lang="en-US" sz="2200" b="1" dirty="0">
                <a:solidFill>
                  <a:srgbClr val="C00000"/>
                </a:solidFill>
              </a:rPr>
              <a:t>July 25, 2025</a:t>
            </a:r>
            <a:r>
              <a:rPr lang="en-US" sz="2200" dirty="0"/>
              <a:t>. </a:t>
            </a:r>
          </a:p>
          <a:p>
            <a:pPr marL="284163" lvl="1" indent="-284163">
              <a:buFont typeface="Wingdings" panose="05000000000000000000" pitchFamily="2" charset="2"/>
              <a:buChar char="§"/>
            </a:pPr>
            <a:r>
              <a:rPr lang="en-US" sz="2200" dirty="0"/>
              <a:t>Scanned P213 forms will be accepted. Email them to </a:t>
            </a:r>
            <a:r>
              <a:rPr lang="en-US" sz="2200" dirty="0">
                <a:hlinkClick r:id="rId2"/>
              </a:rPr>
              <a:t>safsenrollment@k12.wa.us</a:t>
            </a:r>
            <a:r>
              <a:rPr lang="en-US" sz="2200" dirty="0"/>
              <a:t>.</a:t>
            </a:r>
          </a:p>
          <a:p>
            <a:pPr marL="284163" lvl="1" indent="-284163">
              <a:buFont typeface="Wingdings" panose="05000000000000000000" pitchFamily="2" charset="2"/>
              <a:buChar char="§"/>
            </a:pPr>
            <a:r>
              <a:rPr lang="en-US" sz="2200" dirty="0"/>
              <a:t>No need to mail original forms to OSPI.</a:t>
            </a:r>
          </a:p>
          <a:p>
            <a:pPr marL="284163" lvl="1" indent="-284163">
              <a:buFont typeface="Wingdings" panose="05000000000000000000" pitchFamily="2" charset="2"/>
              <a:buChar char="§"/>
            </a:pPr>
            <a:r>
              <a:rPr lang="en-US" sz="2200" dirty="0"/>
              <a:t>Forms are needed for the Levy calculations done in August.</a:t>
            </a:r>
          </a:p>
        </p:txBody>
      </p:sp>
      <p:sp>
        <p:nvSpPr>
          <p:cNvPr id="3" name="Date Placeholder 2"/>
          <p:cNvSpPr>
            <a:spLocks noGrp="1"/>
          </p:cNvSpPr>
          <p:nvPr>
            <p:ph type="dt" sz="half" idx="11"/>
          </p:nvPr>
        </p:nvSpPr>
        <p:spPr/>
        <p:txBody>
          <a:bodyPr/>
          <a:lstStyle/>
          <a:p>
            <a:pPr algn="ctr"/>
            <a:r>
              <a:rPr lang="en-US" dirty="0"/>
              <a:t>| May 2025 |</a:t>
            </a:r>
          </a:p>
        </p:txBody>
      </p:sp>
      <p:sp>
        <p:nvSpPr>
          <p:cNvPr id="4" name="Footer Placeholder 3"/>
          <p:cNvSpPr>
            <a:spLocks noGrp="1"/>
          </p:cNvSpPr>
          <p:nvPr>
            <p:ph type="ftr" sz="quarter" idx="3"/>
          </p:nvPr>
        </p:nvSpPr>
        <p:spPr/>
        <p:txBody>
          <a:bodyPr/>
          <a:lstStyle/>
          <a:p>
            <a:pPr algn="r"/>
            <a:r>
              <a:rPr lang="en-US" dirty="0"/>
              <a:t>Tips for Completing the P213 (</a:t>
            </a:r>
            <a:r>
              <a:rPr lang="en-US" dirty="0" err="1"/>
              <a:t>NonHigh</a:t>
            </a:r>
            <a:r>
              <a:rPr lang="en-US" dirty="0"/>
              <a:t>)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4</a:t>
            </a:fld>
            <a:endParaRPr lang="en-US" dirty="0"/>
          </a:p>
        </p:txBody>
      </p:sp>
    </p:spTree>
    <p:extLst>
      <p:ext uri="{BB962C8B-B14F-4D97-AF65-F5344CB8AC3E}">
        <p14:creationId xmlns:p14="http://schemas.microsoft.com/office/powerpoint/2010/main" val="334907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5664" y="649714"/>
            <a:ext cx="10680091" cy="5375771"/>
          </a:xfrm>
        </p:spPr>
        <p:txBody>
          <a:bodyPr>
            <a:normAutofit/>
          </a:bodyPr>
          <a:lstStyle/>
          <a:p>
            <a:pPr marL="0" lvl="1" indent="0">
              <a:buNone/>
            </a:pPr>
            <a:r>
              <a:rPr lang="en-US" sz="2200" dirty="0"/>
              <a:t>THINGS TO CHECK</a:t>
            </a:r>
          </a:p>
          <a:p>
            <a:pPr marL="284163" lvl="1" indent="-284163">
              <a:buFont typeface="Wingdings" panose="05000000000000000000" pitchFamily="2" charset="2"/>
              <a:buChar char="§"/>
            </a:pPr>
            <a:r>
              <a:rPr lang="en-US" sz="2200" dirty="0"/>
              <a:t>The total Actual AAFTE and Estimated AAFTE per page should add up correctly and be clear.</a:t>
            </a:r>
          </a:p>
          <a:p>
            <a:pPr marL="284163" lvl="1" indent="-284163">
              <a:buFont typeface="Wingdings" panose="05000000000000000000" pitchFamily="2" charset="2"/>
              <a:buChar char="§"/>
            </a:pPr>
            <a:r>
              <a:rPr lang="en-US" sz="2200" dirty="0"/>
              <a:t>If names are crossed off, is Total AAFTE numbers also corrected?</a:t>
            </a:r>
          </a:p>
          <a:p>
            <a:pPr marL="284163" lvl="1" indent="-284163">
              <a:buFont typeface="Wingdings" panose="05000000000000000000" pitchFamily="2" charset="2"/>
              <a:buChar char="§"/>
            </a:pPr>
            <a:r>
              <a:rPr lang="en-US" sz="2200" dirty="0"/>
              <a:t>Incoming 9th graders should have estimated AAFTE but not actual AAFTE – unless the Nonhigh district did not offer 8th grade.</a:t>
            </a:r>
          </a:p>
          <a:p>
            <a:pPr marL="284163" lvl="1" indent="-284163">
              <a:buFont typeface="Wingdings" panose="05000000000000000000" pitchFamily="2" charset="2"/>
              <a:buChar char="§"/>
            </a:pPr>
            <a:r>
              <a:rPr lang="en-US" sz="2200" dirty="0"/>
              <a:t>Outgoing 12th graders should have an actual AAFTE but not an estimated AAFTE – unless they are expected to remain as a 12th grader for next year.</a:t>
            </a:r>
          </a:p>
          <a:p>
            <a:pPr marL="284163" lvl="1" indent="-284163">
              <a:buFont typeface="Wingdings" panose="05000000000000000000" pitchFamily="2" charset="2"/>
              <a:buChar char="§"/>
            </a:pPr>
            <a:r>
              <a:rPr lang="en-US" sz="2200" dirty="0"/>
              <a:t>Are the required signatures provided?</a:t>
            </a:r>
          </a:p>
        </p:txBody>
      </p:sp>
      <p:sp>
        <p:nvSpPr>
          <p:cNvPr id="3" name="Date Placeholder 2"/>
          <p:cNvSpPr>
            <a:spLocks noGrp="1"/>
          </p:cNvSpPr>
          <p:nvPr>
            <p:ph type="dt" sz="half" idx="11"/>
          </p:nvPr>
        </p:nvSpPr>
        <p:spPr/>
        <p:txBody>
          <a:bodyPr/>
          <a:lstStyle/>
          <a:p>
            <a:pPr algn="ctr"/>
            <a:r>
              <a:rPr lang="en-US" dirty="0"/>
              <a:t>| May 2025 |</a:t>
            </a:r>
          </a:p>
        </p:txBody>
      </p:sp>
      <p:sp>
        <p:nvSpPr>
          <p:cNvPr id="4" name="Footer Placeholder 3"/>
          <p:cNvSpPr>
            <a:spLocks noGrp="1"/>
          </p:cNvSpPr>
          <p:nvPr>
            <p:ph type="ftr" sz="quarter" idx="3"/>
          </p:nvPr>
        </p:nvSpPr>
        <p:spPr/>
        <p:txBody>
          <a:bodyPr/>
          <a:lstStyle/>
          <a:p>
            <a:pPr algn="r"/>
            <a:r>
              <a:rPr lang="en-US" dirty="0"/>
              <a:t>Tips for Completing the P213 (</a:t>
            </a:r>
            <a:r>
              <a:rPr lang="en-US" dirty="0" err="1"/>
              <a:t>NonHigh</a:t>
            </a:r>
            <a:r>
              <a:rPr lang="en-US" dirty="0"/>
              <a:t>) Form</a:t>
            </a:r>
          </a:p>
        </p:txBody>
      </p:sp>
      <p:sp>
        <p:nvSpPr>
          <p:cNvPr id="6" name="Slide Number Placeholder 5"/>
          <p:cNvSpPr>
            <a:spLocks noGrp="1"/>
          </p:cNvSpPr>
          <p:nvPr>
            <p:ph type="sldNum" sz="quarter" idx="4"/>
          </p:nvPr>
        </p:nvSpPr>
        <p:spPr/>
        <p:txBody>
          <a:bodyPr/>
          <a:lstStyle/>
          <a:p>
            <a:fld id="{65248FEF-978F-4B24-93F3-B987601DAD06}" type="slidenum">
              <a:rPr lang="en-US" smtClean="0"/>
              <a:pPr/>
              <a:t>5</a:t>
            </a:fld>
            <a:endParaRPr lang="en-US" dirty="0"/>
          </a:p>
        </p:txBody>
      </p:sp>
    </p:spTree>
    <p:extLst>
      <p:ext uri="{BB962C8B-B14F-4D97-AF65-F5344CB8AC3E}">
        <p14:creationId xmlns:p14="http://schemas.microsoft.com/office/powerpoint/2010/main" val="373108496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95359-E5D1-450F-9706-6A56CF217BA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1883</TotalTime>
  <Words>544</Words>
  <Application>Microsoft Office PowerPoint</Application>
  <PresentationFormat>Widescreen</PresentationFormat>
  <Paragraphs>59</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Courier New</vt:lpstr>
      <vt:lpstr>Segoe UI</vt:lpstr>
      <vt:lpstr>Segoe UI Semibold</vt:lpstr>
      <vt:lpstr>Symbol</vt:lpstr>
      <vt:lpstr>Wingdings</vt:lpstr>
      <vt:lpstr>Title Slides</vt:lpstr>
      <vt:lpstr>Content Slides</vt:lpstr>
      <vt:lpstr>Tips for Completing the P213 (NonHigh) Form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King</dc:creator>
  <cp:lastModifiedBy>Becky McLean</cp:lastModifiedBy>
  <cp:revision>57</cp:revision>
  <cp:lastPrinted>2020-03-05T21:28:51Z</cp:lastPrinted>
  <dcterms:created xsi:type="dcterms:W3CDTF">2020-01-17T18:06:40Z</dcterms:created>
  <dcterms:modified xsi:type="dcterms:W3CDTF">2025-05-16T17:28:35Z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y fmtid="{D5CDD505-2E9C-101B-9397-08002B2CF9AE}" pid="3" name="MSIP_Label_9145f431-4c8c-42c6-a5a5-ba6d3bdea585_Enabled">
    <vt:lpwstr>true</vt:lpwstr>
  </property>
  <property fmtid="{D5CDD505-2E9C-101B-9397-08002B2CF9AE}" pid="4" name="MSIP_Label_9145f431-4c8c-42c6-a5a5-ba6d3bdea585_SetDate">
    <vt:lpwstr>2024-05-29T15:58:23Z</vt:lpwstr>
  </property>
  <property fmtid="{D5CDD505-2E9C-101B-9397-08002B2CF9AE}" pid="5" name="MSIP_Label_9145f431-4c8c-42c6-a5a5-ba6d3bdea585_Method">
    <vt:lpwstr>Standard</vt:lpwstr>
  </property>
  <property fmtid="{D5CDD505-2E9C-101B-9397-08002B2CF9AE}" pid="6" name="MSIP_Label_9145f431-4c8c-42c6-a5a5-ba6d3bdea585_Name">
    <vt:lpwstr>defa4170-0d19-0005-0004-bc88714345d2</vt:lpwstr>
  </property>
  <property fmtid="{D5CDD505-2E9C-101B-9397-08002B2CF9AE}" pid="7" name="MSIP_Label_9145f431-4c8c-42c6-a5a5-ba6d3bdea585_SiteId">
    <vt:lpwstr>b2fe5ccf-10a5-46fe-ae45-a0267412af7a</vt:lpwstr>
  </property>
  <property fmtid="{D5CDD505-2E9C-101B-9397-08002B2CF9AE}" pid="8" name="MSIP_Label_9145f431-4c8c-42c6-a5a5-ba6d3bdea585_ActionId">
    <vt:lpwstr>63d3632c-075c-44be-9a93-f78ca502b949</vt:lpwstr>
  </property>
  <property fmtid="{D5CDD505-2E9C-101B-9397-08002B2CF9AE}" pid="9" name="MSIP_Label_9145f431-4c8c-42c6-a5a5-ba6d3bdea585_ContentBits">
    <vt:lpwstr>0</vt:lpwstr>
  </property>
</Properties>
</file>