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7" r:id="rId5"/>
    <p:sldId id="258" r:id="rId6"/>
    <p:sldId id="261" r:id="rId7"/>
    <p:sldId id="312" r:id="rId8"/>
    <p:sldId id="327" r:id="rId9"/>
    <p:sldId id="290" r:id="rId10"/>
    <p:sldId id="332" r:id="rId11"/>
    <p:sldId id="333" r:id="rId12"/>
    <p:sldId id="837" r:id="rId13"/>
    <p:sldId id="270" r:id="rId14"/>
    <p:sldId id="4504" r:id="rId15"/>
    <p:sldId id="4502" r:id="rId16"/>
    <p:sldId id="4505" r:id="rId17"/>
    <p:sldId id="4506" r:id="rId18"/>
    <p:sldId id="4507" r:id="rId19"/>
    <p:sldId id="4508" r:id="rId20"/>
    <p:sldId id="4509" r:id="rId21"/>
    <p:sldId id="4510" r:id="rId22"/>
    <p:sldId id="4511" r:id="rId23"/>
    <p:sldId id="4512" r:id="rId24"/>
    <p:sldId id="4513" r:id="rId25"/>
    <p:sldId id="4514" r:id="rId26"/>
    <p:sldId id="4515" r:id="rId27"/>
    <p:sldId id="449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7B981C-0305-4412-A21B-D5F4706795CF}" v="4" dt="2025-10-07T15:09:00.3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7" d="100"/>
          <a:sy n="67" d="100"/>
        </p:scale>
        <p:origin x="100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80F8E8-6D0D-4F82-BE79-5C9D9739EF4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D2AB4F5-F740-493B-AE88-C1B8DB827CA0}">
      <dgm:prSet/>
      <dgm:spPr/>
      <dgm:t>
        <a:bodyPr/>
        <a:lstStyle/>
        <a:p>
          <a:pPr>
            <a:lnSpc>
              <a:spcPct val="100000"/>
            </a:lnSpc>
          </a:pPr>
          <a:r>
            <a:rPr lang="en-US"/>
            <a:t>The Survey was conducted in Spring 2024. </a:t>
          </a:r>
        </a:p>
      </dgm:t>
    </dgm:pt>
    <dgm:pt modelId="{5A99B9EC-54A9-4C96-A75A-8827BA6367C4}" type="parTrans" cxnId="{07FC1872-3C15-49A8-9BB8-D75864152C3A}">
      <dgm:prSet/>
      <dgm:spPr/>
      <dgm:t>
        <a:bodyPr/>
        <a:lstStyle/>
        <a:p>
          <a:endParaRPr lang="en-US"/>
        </a:p>
      </dgm:t>
    </dgm:pt>
    <dgm:pt modelId="{3C0DC171-A9C0-4492-81FE-5E384BE20442}" type="sibTrans" cxnId="{07FC1872-3C15-49A8-9BB8-D75864152C3A}">
      <dgm:prSet/>
      <dgm:spPr/>
      <dgm:t>
        <a:bodyPr/>
        <a:lstStyle/>
        <a:p>
          <a:endParaRPr lang="en-US"/>
        </a:p>
      </dgm:t>
    </dgm:pt>
    <dgm:pt modelId="{9D136B66-758A-420E-B938-AEC0346DF148}">
      <dgm:prSet/>
      <dgm:spPr/>
      <dgm:t>
        <a:bodyPr/>
        <a:lstStyle/>
        <a:p>
          <a:pPr>
            <a:lnSpc>
              <a:spcPct val="100000"/>
            </a:lnSpc>
          </a:pPr>
          <a:r>
            <a:rPr lang="en-US"/>
            <a:t>Participants included district representatives/Superintendents from 24 districts serving large number of military-connected students. Participation rate = 100%</a:t>
          </a:r>
        </a:p>
      </dgm:t>
    </dgm:pt>
    <dgm:pt modelId="{A4A4B2A9-8A21-4870-B554-FC5AD829E76B}" type="parTrans" cxnId="{223059E7-DC01-4E28-8DA8-7CEAD4D627CF}">
      <dgm:prSet/>
      <dgm:spPr/>
      <dgm:t>
        <a:bodyPr/>
        <a:lstStyle/>
        <a:p>
          <a:endParaRPr lang="en-US"/>
        </a:p>
      </dgm:t>
    </dgm:pt>
    <dgm:pt modelId="{6883AE72-21A3-42B0-8761-27B0DF977AA0}" type="sibTrans" cxnId="{223059E7-DC01-4E28-8DA8-7CEAD4D627CF}">
      <dgm:prSet/>
      <dgm:spPr/>
      <dgm:t>
        <a:bodyPr/>
        <a:lstStyle/>
        <a:p>
          <a:endParaRPr lang="en-US"/>
        </a:p>
      </dgm:t>
    </dgm:pt>
    <dgm:pt modelId="{61185B67-B95A-42BE-9085-3471821F5BCF}">
      <dgm:prSet/>
      <dgm:spPr/>
      <dgm:t>
        <a:bodyPr/>
        <a:lstStyle/>
        <a:p>
          <a:pPr>
            <a:lnSpc>
              <a:spcPct val="100000"/>
            </a:lnSpc>
          </a:pPr>
          <a:r>
            <a:rPr lang="en-US" dirty="0"/>
            <a:t>Questions centered on implementation of Compact components.</a:t>
          </a:r>
        </a:p>
      </dgm:t>
    </dgm:pt>
    <dgm:pt modelId="{83CCB62E-3580-4C25-A868-DA884C1EAD7F}" type="parTrans" cxnId="{7F975316-560F-4AAE-BD43-E34D805EEBD4}">
      <dgm:prSet/>
      <dgm:spPr/>
      <dgm:t>
        <a:bodyPr/>
        <a:lstStyle/>
        <a:p>
          <a:endParaRPr lang="en-US"/>
        </a:p>
      </dgm:t>
    </dgm:pt>
    <dgm:pt modelId="{31492B4A-8B46-4AB7-B096-58E3119A8DCA}" type="sibTrans" cxnId="{7F975316-560F-4AAE-BD43-E34D805EEBD4}">
      <dgm:prSet/>
      <dgm:spPr/>
      <dgm:t>
        <a:bodyPr/>
        <a:lstStyle/>
        <a:p>
          <a:endParaRPr lang="en-US"/>
        </a:p>
      </dgm:t>
    </dgm:pt>
    <dgm:pt modelId="{CB6C224E-3B68-49D3-B4EA-AB3AAA64E0FA}" type="pres">
      <dgm:prSet presAssocID="{D980F8E8-6D0D-4F82-BE79-5C9D9739EF4A}" presName="root" presStyleCnt="0">
        <dgm:presLayoutVars>
          <dgm:dir/>
          <dgm:resizeHandles val="exact"/>
        </dgm:presLayoutVars>
      </dgm:prSet>
      <dgm:spPr/>
    </dgm:pt>
    <dgm:pt modelId="{0EDB4B46-FE5F-480A-B2FB-900DE61D1A43}" type="pres">
      <dgm:prSet presAssocID="{0D2AB4F5-F740-493B-AE88-C1B8DB827CA0}" presName="compNode" presStyleCnt="0"/>
      <dgm:spPr/>
    </dgm:pt>
    <dgm:pt modelId="{88555629-09D9-46DD-91DA-7FB84F9A8845}" type="pres">
      <dgm:prSet presAssocID="{0D2AB4F5-F740-493B-AE88-C1B8DB827CA0}" presName="bgRect" presStyleLbl="bgShp" presStyleIdx="0" presStyleCnt="3"/>
      <dgm:spPr/>
    </dgm:pt>
    <dgm:pt modelId="{0A664F98-E70F-44D6-9A2F-299ED24CD01B}" type="pres">
      <dgm:prSet presAssocID="{0D2AB4F5-F740-493B-AE88-C1B8DB827CA0}"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Daily calendar with solid fill"/>
        </a:ext>
      </dgm:extLst>
    </dgm:pt>
    <dgm:pt modelId="{7062CB2C-B499-4110-8766-6EE99B53F35F}" type="pres">
      <dgm:prSet presAssocID="{0D2AB4F5-F740-493B-AE88-C1B8DB827CA0}" presName="spaceRect" presStyleCnt="0"/>
      <dgm:spPr/>
    </dgm:pt>
    <dgm:pt modelId="{A20485F0-0F28-41F2-96D8-83287C557705}" type="pres">
      <dgm:prSet presAssocID="{0D2AB4F5-F740-493B-AE88-C1B8DB827CA0}" presName="parTx" presStyleLbl="revTx" presStyleIdx="0" presStyleCnt="3">
        <dgm:presLayoutVars>
          <dgm:chMax val="0"/>
          <dgm:chPref val="0"/>
        </dgm:presLayoutVars>
      </dgm:prSet>
      <dgm:spPr/>
    </dgm:pt>
    <dgm:pt modelId="{5883A4C9-4EEC-4067-ADAC-503620706031}" type="pres">
      <dgm:prSet presAssocID="{3C0DC171-A9C0-4492-81FE-5E384BE20442}" presName="sibTrans" presStyleCnt="0"/>
      <dgm:spPr/>
    </dgm:pt>
    <dgm:pt modelId="{7983E6EB-D097-40A5-B7FF-9467F4416449}" type="pres">
      <dgm:prSet presAssocID="{9D136B66-758A-420E-B938-AEC0346DF148}" presName="compNode" presStyleCnt="0"/>
      <dgm:spPr/>
    </dgm:pt>
    <dgm:pt modelId="{6E397020-FCE7-447B-9174-B5274A85CC59}" type="pres">
      <dgm:prSet presAssocID="{9D136B66-758A-420E-B938-AEC0346DF148}" presName="bgRect" presStyleLbl="bgShp" presStyleIdx="1" presStyleCnt="3"/>
      <dgm:spPr/>
    </dgm:pt>
    <dgm:pt modelId="{F35A7152-C8BB-4846-985E-6D55DC268561}" type="pres">
      <dgm:prSet presAssocID="{9D136B66-758A-420E-B938-AEC0346DF14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65AA45E0-DD66-4208-A8EE-2D16660B9FBC}" type="pres">
      <dgm:prSet presAssocID="{9D136B66-758A-420E-B938-AEC0346DF148}" presName="spaceRect" presStyleCnt="0"/>
      <dgm:spPr/>
    </dgm:pt>
    <dgm:pt modelId="{A0552F3F-0A9E-4676-821E-4103AE811795}" type="pres">
      <dgm:prSet presAssocID="{9D136B66-758A-420E-B938-AEC0346DF148}" presName="parTx" presStyleLbl="revTx" presStyleIdx="1" presStyleCnt="3">
        <dgm:presLayoutVars>
          <dgm:chMax val="0"/>
          <dgm:chPref val="0"/>
        </dgm:presLayoutVars>
      </dgm:prSet>
      <dgm:spPr/>
    </dgm:pt>
    <dgm:pt modelId="{38F4F96C-7DC6-4CE0-835F-080CCD3F9170}" type="pres">
      <dgm:prSet presAssocID="{6883AE72-21A3-42B0-8761-27B0DF977AA0}" presName="sibTrans" presStyleCnt="0"/>
      <dgm:spPr/>
    </dgm:pt>
    <dgm:pt modelId="{1F884021-9487-48C3-805B-516324E5A3F8}" type="pres">
      <dgm:prSet presAssocID="{61185B67-B95A-42BE-9085-3471821F5BCF}" presName="compNode" presStyleCnt="0"/>
      <dgm:spPr/>
    </dgm:pt>
    <dgm:pt modelId="{E56906CA-D066-4BC6-A285-0F9A67D1B66A}" type="pres">
      <dgm:prSet presAssocID="{61185B67-B95A-42BE-9085-3471821F5BCF}" presName="bgRect" presStyleLbl="bgShp" presStyleIdx="2" presStyleCnt="3"/>
      <dgm:spPr/>
    </dgm:pt>
    <dgm:pt modelId="{4D42E522-C90C-44EF-9380-02A2C41885EC}" type="pres">
      <dgm:prSet presAssocID="{61185B67-B95A-42BE-9085-3471821F5BC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ead with Gears"/>
        </a:ext>
      </dgm:extLst>
    </dgm:pt>
    <dgm:pt modelId="{FEDF0942-B915-4FA2-962F-BC90FDEDD3B4}" type="pres">
      <dgm:prSet presAssocID="{61185B67-B95A-42BE-9085-3471821F5BCF}" presName="spaceRect" presStyleCnt="0"/>
      <dgm:spPr/>
    </dgm:pt>
    <dgm:pt modelId="{D0C30784-282C-429C-A83D-E3BBAAD2D62D}" type="pres">
      <dgm:prSet presAssocID="{61185B67-B95A-42BE-9085-3471821F5BCF}" presName="parTx" presStyleLbl="revTx" presStyleIdx="2" presStyleCnt="3">
        <dgm:presLayoutVars>
          <dgm:chMax val="0"/>
          <dgm:chPref val="0"/>
        </dgm:presLayoutVars>
      </dgm:prSet>
      <dgm:spPr/>
    </dgm:pt>
  </dgm:ptLst>
  <dgm:cxnLst>
    <dgm:cxn modelId="{7F975316-560F-4AAE-BD43-E34D805EEBD4}" srcId="{D980F8E8-6D0D-4F82-BE79-5C9D9739EF4A}" destId="{61185B67-B95A-42BE-9085-3471821F5BCF}" srcOrd="2" destOrd="0" parTransId="{83CCB62E-3580-4C25-A868-DA884C1EAD7F}" sibTransId="{31492B4A-8B46-4AB7-B096-58E3119A8DCA}"/>
    <dgm:cxn modelId="{219DBA25-FCF3-4A3C-AAF0-6E6D42DDEC6A}" type="presOf" srcId="{61185B67-B95A-42BE-9085-3471821F5BCF}" destId="{D0C30784-282C-429C-A83D-E3BBAAD2D62D}" srcOrd="0" destOrd="0" presId="urn:microsoft.com/office/officeart/2018/2/layout/IconVerticalSolidList"/>
    <dgm:cxn modelId="{56126661-E170-4A9D-BD75-B387277046DC}" type="presOf" srcId="{D980F8E8-6D0D-4F82-BE79-5C9D9739EF4A}" destId="{CB6C224E-3B68-49D3-B4EA-AB3AAA64E0FA}" srcOrd="0" destOrd="0" presId="urn:microsoft.com/office/officeart/2018/2/layout/IconVerticalSolidList"/>
    <dgm:cxn modelId="{285B206D-B412-4176-9C0B-7F975AC5AEF3}" type="presOf" srcId="{9D136B66-758A-420E-B938-AEC0346DF148}" destId="{A0552F3F-0A9E-4676-821E-4103AE811795}" srcOrd="0" destOrd="0" presId="urn:microsoft.com/office/officeart/2018/2/layout/IconVerticalSolidList"/>
    <dgm:cxn modelId="{07FC1872-3C15-49A8-9BB8-D75864152C3A}" srcId="{D980F8E8-6D0D-4F82-BE79-5C9D9739EF4A}" destId="{0D2AB4F5-F740-493B-AE88-C1B8DB827CA0}" srcOrd="0" destOrd="0" parTransId="{5A99B9EC-54A9-4C96-A75A-8827BA6367C4}" sibTransId="{3C0DC171-A9C0-4492-81FE-5E384BE20442}"/>
    <dgm:cxn modelId="{223059E7-DC01-4E28-8DA8-7CEAD4D627CF}" srcId="{D980F8E8-6D0D-4F82-BE79-5C9D9739EF4A}" destId="{9D136B66-758A-420E-B938-AEC0346DF148}" srcOrd="1" destOrd="0" parTransId="{A4A4B2A9-8A21-4870-B554-FC5AD829E76B}" sibTransId="{6883AE72-21A3-42B0-8761-27B0DF977AA0}"/>
    <dgm:cxn modelId="{D5DD4BFC-FC83-49F9-9864-B98DAE7592B9}" type="presOf" srcId="{0D2AB4F5-F740-493B-AE88-C1B8DB827CA0}" destId="{A20485F0-0F28-41F2-96D8-83287C557705}" srcOrd="0" destOrd="0" presId="urn:microsoft.com/office/officeart/2018/2/layout/IconVerticalSolidList"/>
    <dgm:cxn modelId="{A6FF4AE0-073C-430F-993A-46EC9A552A94}" type="presParOf" srcId="{CB6C224E-3B68-49D3-B4EA-AB3AAA64E0FA}" destId="{0EDB4B46-FE5F-480A-B2FB-900DE61D1A43}" srcOrd="0" destOrd="0" presId="urn:microsoft.com/office/officeart/2018/2/layout/IconVerticalSolidList"/>
    <dgm:cxn modelId="{1CEC5141-16F6-4786-97E9-3246D898CF34}" type="presParOf" srcId="{0EDB4B46-FE5F-480A-B2FB-900DE61D1A43}" destId="{88555629-09D9-46DD-91DA-7FB84F9A8845}" srcOrd="0" destOrd="0" presId="urn:microsoft.com/office/officeart/2018/2/layout/IconVerticalSolidList"/>
    <dgm:cxn modelId="{45037F0E-D427-48E1-A506-0704781B85A1}" type="presParOf" srcId="{0EDB4B46-FE5F-480A-B2FB-900DE61D1A43}" destId="{0A664F98-E70F-44D6-9A2F-299ED24CD01B}" srcOrd="1" destOrd="0" presId="urn:microsoft.com/office/officeart/2018/2/layout/IconVerticalSolidList"/>
    <dgm:cxn modelId="{22C0A16D-FA2E-45F7-9BFD-249958C79AB7}" type="presParOf" srcId="{0EDB4B46-FE5F-480A-B2FB-900DE61D1A43}" destId="{7062CB2C-B499-4110-8766-6EE99B53F35F}" srcOrd="2" destOrd="0" presId="urn:microsoft.com/office/officeart/2018/2/layout/IconVerticalSolidList"/>
    <dgm:cxn modelId="{0545968C-2FBF-4F2A-A8D9-98E66A820208}" type="presParOf" srcId="{0EDB4B46-FE5F-480A-B2FB-900DE61D1A43}" destId="{A20485F0-0F28-41F2-96D8-83287C557705}" srcOrd="3" destOrd="0" presId="urn:microsoft.com/office/officeart/2018/2/layout/IconVerticalSolidList"/>
    <dgm:cxn modelId="{89BE928B-7AF9-4E4F-BB8F-6C37E6C5402D}" type="presParOf" srcId="{CB6C224E-3B68-49D3-B4EA-AB3AAA64E0FA}" destId="{5883A4C9-4EEC-4067-ADAC-503620706031}" srcOrd="1" destOrd="0" presId="urn:microsoft.com/office/officeart/2018/2/layout/IconVerticalSolidList"/>
    <dgm:cxn modelId="{E14105C2-F206-42F7-A69B-70C0BF610C4A}" type="presParOf" srcId="{CB6C224E-3B68-49D3-B4EA-AB3AAA64E0FA}" destId="{7983E6EB-D097-40A5-B7FF-9467F4416449}" srcOrd="2" destOrd="0" presId="urn:microsoft.com/office/officeart/2018/2/layout/IconVerticalSolidList"/>
    <dgm:cxn modelId="{ED7C5DAE-5008-40D6-B3EB-3A7B8BA1CF64}" type="presParOf" srcId="{7983E6EB-D097-40A5-B7FF-9467F4416449}" destId="{6E397020-FCE7-447B-9174-B5274A85CC59}" srcOrd="0" destOrd="0" presId="urn:microsoft.com/office/officeart/2018/2/layout/IconVerticalSolidList"/>
    <dgm:cxn modelId="{2CBDB067-50FD-46E5-9EDC-13F1C14F1B62}" type="presParOf" srcId="{7983E6EB-D097-40A5-B7FF-9467F4416449}" destId="{F35A7152-C8BB-4846-985E-6D55DC268561}" srcOrd="1" destOrd="0" presId="urn:microsoft.com/office/officeart/2018/2/layout/IconVerticalSolidList"/>
    <dgm:cxn modelId="{C99E4D15-8898-4650-9C77-1628EF9099D7}" type="presParOf" srcId="{7983E6EB-D097-40A5-B7FF-9467F4416449}" destId="{65AA45E0-DD66-4208-A8EE-2D16660B9FBC}" srcOrd="2" destOrd="0" presId="urn:microsoft.com/office/officeart/2018/2/layout/IconVerticalSolidList"/>
    <dgm:cxn modelId="{09AA1892-AEA4-4D4D-B752-9A83FF7F5AC3}" type="presParOf" srcId="{7983E6EB-D097-40A5-B7FF-9467F4416449}" destId="{A0552F3F-0A9E-4676-821E-4103AE811795}" srcOrd="3" destOrd="0" presId="urn:microsoft.com/office/officeart/2018/2/layout/IconVerticalSolidList"/>
    <dgm:cxn modelId="{7148EDAD-4A7B-43C0-AEC4-39E6EC8D9A86}" type="presParOf" srcId="{CB6C224E-3B68-49D3-B4EA-AB3AAA64E0FA}" destId="{38F4F96C-7DC6-4CE0-835F-080CCD3F9170}" srcOrd="3" destOrd="0" presId="urn:microsoft.com/office/officeart/2018/2/layout/IconVerticalSolidList"/>
    <dgm:cxn modelId="{326F97CC-2076-4E6A-B875-19C1A6507C3A}" type="presParOf" srcId="{CB6C224E-3B68-49D3-B4EA-AB3AAA64E0FA}" destId="{1F884021-9487-48C3-805B-516324E5A3F8}" srcOrd="4" destOrd="0" presId="urn:microsoft.com/office/officeart/2018/2/layout/IconVerticalSolidList"/>
    <dgm:cxn modelId="{181F7C92-DD73-4E21-AFA5-19BF4A39B748}" type="presParOf" srcId="{1F884021-9487-48C3-805B-516324E5A3F8}" destId="{E56906CA-D066-4BC6-A285-0F9A67D1B66A}" srcOrd="0" destOrd="0" presId="urn:microsoft.com/office/officeart/2018/2/layout/IconVerticalSolidList"/>
    <dgm:cxn modelId="{4092A85A-9880-4D24-9E38-DED3BDFEF47B}" type="presParOf" srcId="{1F884021-9487-48C3-805B-516324E5A3F8}" destId="{4D42E522-C90C-44EF-9380-02A2C41885EC}" srcOrd="1" destOrd="0" presId="urn:microsoft.com/office/officeart/2018/2/layout/IconVerticalSolidList"/>
    <dgm:cxn modelId="{3CA3DAE8-3443-431B-9C23-F51D95DA9B02}" type="presParOf" srcId="{1F884021-9487-48C3-805B-516324E5A3F8}" destId="{FEDF0942-B915-4FA2-962F-BC90FDEDD3B4}" srcOrd="2" destOrd="0" presId="urn:microsoft.com/office/officeart/2018/2/layout/IconVerticalSolidList"/>
    <dgm:cxn modelId="{1697CCBF-3EAA-4DD0-B9C4-FF6F54141571}" type="presParOf" srcId="{1F884021-9487-48C3-805B-516324E5A3F8}" destId="{D0C30784-282C-429C-A83D-E3BBAAD2D62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8D8FA1-686A-415A-81B7-7D9327E8A632}"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0788A08B-F1D3-4368-B3AC-403E6ABC2A85}">
      <dgm:prSet custT="1"/>
      <dgm:spPr/>
      <dgm:t>
        <a:bodyPr/>
        <a:lstStyle/>
        <a:p>
          <a:r>
            <a:rPr lang="en-US" sz="3200" dirty="0"/>
            <a:t>Kindergarten Enrollment</a:t>
          </a:r>
        </a:p>
      </dgm:t>
    </dgm:pt>
    <dgm:pt modelId="{D58CA9E8-E594-4F5C-8DEA-3C55194F838C}" type="parTrans" cxnId="{B1C0511A-5527-4F1B-BAB9-59247BD0EA43}">
      <dgm:prSet/>
      <dgm:spPr/>
      <dgm:t>
        <a:bodyPr/>
        <a:lstStyle/>
        <a:p>
          <a:endParaRPr lang="en-US"/>
        </a:p>
      </dgm:t>
    </dgm:pt>
    <dgm:pt modelId="{50F794A6-687F-42F5-9B8A-29614DC5E677}" type="sibTrans" cxnId="{B1C0511A-5527-4F1B-BAB9-59247BD0EA43}">
      <dgm:prSet/>
      <dgm:spPr/>
      <dgm:t>
        <a:bodyPr/>
        <a:lstStyle/>
        <a:p>
          <a:endParaRPr lang="en-US"/>
        </a:p>
      </dgm:t>
    </dgm:pt>
    <dgm:pt modelId="{47548F28-9CBD-46E6-87A7-2E4FE2DC8903}">
      <dgm:prSet custT="1"/>
      <dgm:spPr/>
      <dgm:t>
        <a:bodyPr/>
        <a:lstStyle/>
        <a:p>
          <a:r>
            <a:rPr lang="en-US" sz="3200" dirty="0"/>
            <a:t>Graduation Requirements</a:t>
          </a:r>
        </a:p>
      </dgm:t>
    </dgm:pt>
    <dgm:pt modelId="{AEBC695F-98EE-4568-B7C3-535FF218179D}" type="parTrans" cxnId="{89B57748-B806-4806-B538-69CFF413C1C8}">
      <dgm:prSet/>
      <dgm:spPr/>
      <dgm:t>
        <a:bodyPr/>
        <a:lstStyle/>
        <a:p>
          <a:endParaRPr lang="en-US"/>
        </a:p>
      </dgm:t>
    </dgm:pt>
    <dgm:pt modelId="{72FC4CE6-D368-480F-A564-0AEFF0D4F783}" type="sibTrans" cxnId="{89B57748-B806-4806-B538-69CFF413C1C8}">
      <dgm:prSet/>
      <dgm:spPr/>
      <dgm:t>
        <a:bodyPr/>
        <a:lstStyle/>
        <a:p>
          <a:endParaRPr lang="en-US"/>
        </a:p>
      </dgm:t>
    </dgm:pt>
    <dgm:pt modelId="{A36EDC5D-298C-4B52-A14A-01FA85FACF95}">
      <dgm:prSet custT="1"/>
      <dgm:spPr/>
      <dgm:t>
        <a:bodyPr/>
        <a:lstStyle/>
        <a:p>
          <a:r>
            <a:rPr lang="en-US" sz="3200" dirty="0"/>
            <a:t>Pre-enrollment in </a:t>
          </a:r>
          <a:r>
            <a:rPr lang="en-US" sz="3200"/>
            <a:t>Special Services</a:t>
          </a:r>
          <a:endParaRPr lang="en-US" sz="3200" dirty="0"/>
        </a:p>
      </dgm:t>
    </dgm:pt>
    <dgm:pt modelId="{E16A4A09-25F6-4650-9D54-4127C61322CC}" type="parTrans" cxnId="{06C9E002-262A-4AF0-81C5-DA9324177159}">
      <dgm:prSet/>
      <dgm:spPr/>
      <dgm:t>
        <a:bodyPr/>
        <a:lstStyle/>
        <a:p>
          <a:endParaRPr lang="en-US"/>
        </a:p>
      </dgm:t>
    </dgm:pt>
    <dgm:pt modelId="{CEF07420-E4A1-4C8B-9080-24884018E88B}" type="sibTrans" cxnId="{06C9E002-262A-4AF0-81C5-DA9324177159}">
      <dgm:prSet/>
      <dgm:spPr/>
      <dgm:t>
        <a:bodyPr/>
        <a:lstStyle/>
        <a:p>
          <a:endParaRPr lang="en-US"/>
        </a:p>
      </dgm:t>
    </dgm:pt>
    <dgm:pt modelId="{BBCD9813-4DC2-468C-A119-786B0F58C2A2}" type="pres">
      <dgm:prSet presAssocID="{848D8FA1-686A-415A-81B7-7D9327E8A632}" presName="diagram" presStyleCnt="0">
        <dgm:presLayoutVars>
          <dgm:dir/>
          <dgm:resizeHandles val="exact"/>
        </dgm:presLayoutVars>
      </dgm:prSet>
      <dgm:spPr/>
    </dgm:pt>
    <dgm:pt modelId="{0F37F6DB-DCD6-4DFC-BAB1-5C988C14E4C4}" type="pres">
      <dgm:prSet presAssocID="{0788A08B-F1D3-4368-B3AC-403E6ABC2A85}" presName="node" presStyleLbl="node1" presStyleIdx="0" presStyleCnt="3">
        <dgm:presLayoutVars>
          <dgm:bulletEnabled val="1"/>
        </dgm:presLayoutVars>
      </dgm:prSet>
      <dgm:spPr/>
    </dgm:pt>
    <dgm:pt modelId="{02671810-E1E1-4A7F-A259-0375D5616476}" type="pres">
      <dgm:prSet presAssocID="{50F794A6-687F-42F5-9B8A-29614DC5E677}" presName="sibTrans" presStyleCnt="0"/>
      <dgm:spPr/>
    </dgm:pt>
    <dgm:pt modelId="{A0762913-BAA1-4BFC-9496-8D9BA88A79B0}" type="pres">
      <dgm:prSet presAssocID="{A36EDC5D-298C-4B52-A14A-01FA85FACF95}" presName="node" presStyleLbl="node1" presStyleIdx="1" presStyleCnt="3">
        <dgm:presLayoutVars>
          <dgm:bulletEnabled val="1"/>
        </dgm:presLayoutVars>
      </dgm:prSet>
      <dgm:spPr/>
    </dgm:pt>
    <dgm:pt modelId="{FAED15FB-B445-419D-B0CF-B54297AC4C03}" type="pres">
      <dgm:prSet presAssocID="{CEF07420-E4A1-4C8B-9080-24884018E88B}" presName="sibTrans" presStyleCnt="0"/>
      <dgm:spPr/>
    </dgm:pt>
    <dgm:pt modelId="{154415DA-6177-41CF-88C4-6C79440F7604}" type="pres">
      <dgm:prSet presAssocID="{47548F28-9CBD-46E6-87A7-2E4FE2DC8903}" presName="node" presStyleLbl="node1" presStyleIdx="2" presStyleCnt="3">
        <dgm:presLayoutVars>
          <dgm:bulletEnabled val="1"/>
        </dgm:presLayoutVars>
      </dgm:prSet>
      <dgm:spPr/>
    </dgm:pt>
  </dgm:ptLst>
  <dgm:cxnLst>
    <dgm:cxn modelId="{06C9E002-262A-4AF0-81C5-DA9324177159}" srcId="{848D8FA1-686A-415A-81B7-7D9327E8A632}" destId="{A36EDC5D-298C-4B52-A14A-01FA85FACF95}" srcOrd="1" destOrd="0" parTransId="{E16A4A09-25F6-4650-9D54-4127C61322CC}" sibTransId="{CEF07420-E4A1-4C8B-9080-24884018E88B}"/>
    <dgm:cxn modelId="{B1C0511A-5527-4F1B-BAB9-59247BD0EA43}" srcId="{848D8FA1-686A-415A-81B7-7D9327E8A632}" destId="{0788A08B-F1D3-4368-B3AC-403E6ABC2A85}" srcOrd="0" destOrd="0" parTransId="{D58CA9E8-E594-4F5C-8DEA-3C55194F838C}" sibTransId="{50F794A6-687F-42F5-9B8A-29614DC5E677}"/>
    <dgm:cxn modelId="{18F8EE2C-6EAC-4094-9AEC-62DB7D75B63C}" type="presOf" srcId="{A36EDC5D-298C-4B52-A14A-01FA85FACF95}" destId="{A0762913-BAA1-4BFC-9496-8D9BA88A79B0}" srcOrd="0" destOrd="0" presId="urn:microsoft.com/office/officeart/2005/8/layout/default"/>
    <dgm:cxn modelId="{96C11E31-C895-431B-9E05-C630A3633F90}" type="presOf" srcId="{0788A08B-F1D3-4368-B3AC-403E6ABC2A85}" destId="{0F37F6DB-DCD6-4DFC-BAB1-5C988C14E4C4}" srcOrd="0" destOrd="0" presId="urn:microsoft.com/office/officeart/2005/8/layout/default"/>
    <dgm:cxn modelId="{89B57748-B806-4806-B538-69CFF413C1C8}" srcId="{848D8FA1-686A-415A-81B7-7D9327E8A632}" destId="{47548F28-9CBD-46E6-87A7-2E4FE2DC8903}" srcOrd="2" destOrd="0" parTransId="{AEBC695F-98EE-4568-B7C3-535FF218179D}" sibTransId="{72FC4CE6-D368-480F-A564-0AEFF0D4F783}"/>
    <dgm:cxn modelId="{FE513097-0A8F-4548-A185-6AEC33F090DD}" type="presOf" srcId="{848D8FA1-686A-415A-81B7-7D9327E8A632}" destId="{BBCD9813-4DC2-468C-A119-786B0F58C2A2}" srcOrd="0" destOrd="0" presId="urn:microsoft.com/office/officeart/2005/8/layout/default"/>
    <dgm:cxn modelId="{59ADE4D4-5EAF-42F8-B3D5-64BC901A9067}" type="presOf" srcId="{47548F28-9CBD-46E6-87A7-2E4FE2DC8903}" destId="{154415DA-6177-41CF-88C4-6C79440F7604}" srcOrd="0" destOrd="0" presId="urn:microsoft.com/office/officeart/2005/8/layout/default"/>
    <dgm:cxn modelId="{E1012E00-1E79-44B8-9085-125131B987DF}" type="presParOf" srcId="{BBCD9813-4DC2-468C-A119-786B0F58C2A2}" destId="{0F37F6DB-DCD6-4DFC-BAB1-5C988C14E4C4}" srcOrd="0" destOrd="0" presId="urn:microsoft.com/office/officeart/2005/8/layout/default"/>
    <dgm:cxn modelId="{EE73411F-1D07-4B38-8770-668E11DBB037}" type="presParOf" srcId="{BBCD9813-4DC2-468C-A119-786B0F58C2A2}" destId="{02671810-E1E1-4A7F-A259-0375D5616476}" srcOrd="1" destOrd="0" presId="urn:microsoft.com/office/officeart/2005/8/layout/default"/>
    <dgm:cxn modelId="{0DEE30D1-8134-40DC-A461-EB06CE2BA6D7}" type="presParOf" srcId="{BBCD9813-4DC2-468C-A119-786B0F58C2A2}" destId="{A0762913-BAA1-4BFC-9496-8D9BA88A79B0}" srcOrd="2" destOrd="0" presId="urn:microsoft.com/office/officeart/2005/8/layout/default"/>
    <dgm:cxn modelId="{B7C96049-63A3-4909-9BDC-02FE86694EBF}" type="presParOf" srcId="{BBCD9813-4DC2-468C-A119-786B0F58C2A2}" destId="{FAED15FB-B445-419D-B0CF-B54297AC4C03}" srcOrd="3" destOrd="0" presId="urn:microsoft.com/office/officeart/2005/8/layout/default"/>
    <dgm:cxn modelId="{1D4080AF-06C4-44B4-A758-B00DBBC27811}" type="presParOf" srcId="{BBCD9813-4DC2-468C-A119-786B0F58C2A2}" destId="{154415DA-6177-41CF-88C4-6C79440F760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555629-09D9-46DD-91DA-7FB84F9A8845}">
      <dsp:nvSpPr>
        <dsp:cNvPr id="0" name=""/>
        <dsp:cNvSpPr/>
      </dsp:nvSpPr>
      <dsp:spPr>
        <a:xfrm>
          <a:off x="0" y="519"/>
          <a:ext cx="10515600" cy="1215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664F98-E70F-44D6-9A2F-299ED24CD01B}">
      <dsp:nvSpPr>
        <dsp:cNvPr id="0" name=""/>
        <dsp:cNvSpPr/>
      </dsp:nvSpPr>
      <dsp:spPr>
        <a:xfrm>
          <a:off x="367738" y="274043"/>
          <a:ext cx="668614" cy="668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0485F0-0F28-41F2-96D8-83287C557705}">
      <dsp:nvSpPr>
        <dsp:cNvPr id="0" name=""/>
        <dsp:cNvSpPr/>
      </dsp:nvSpPr>
      <dsp:spPr>
        <a:xfrm>
          <a:off x="1404091" y="519"/>
          <a:ext cx="9111508" cy="1215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58" tIns="128658" rIns="128658" bIns="128658" numCol="1" spcCol="1270" anchor="ctr" anchorCtr="0">
          <a:noAutofit/>
        </a:bodyPr>
        <a:lstStyle/>
        <a:p>
          <a:pPr marL="0" lvl="0" indent="0" algn="l" defTabSz="844550">
            <a:lnSpc>
              <a:spcPct val="100000"/>
            </a:lnSpc>
            <a:spcBef>
              <a:spcPct val="0"/>
            </a:spcBef>
            <a:spcAft>
              <a:spcPct val="35000"/>
            </a:spcAft>
            <a:buNone/>
          </a:pPr>
          <a:r>
            <a:rPr lang="en-US" sz="1900" kern="1200"/>
            <a:t>The Survey was conducted in Spring 2024. </a:t>
          </a:r>
        </a:p>
      </dsp:txBody>
      <dsp:txXfrm>
        <a:off x="1404091" y="519"/>
        <a:ext cx="9111508" cy="1215663"/>
      </dsp:txXfrm>
    </dsp:sp>
    <dsp:sp modelId="{6E397020-FCE7-447B-9174-B5274A85CC59}">
      <dsp:nvSpPr>
        <dsp:cNvPr id="0" name=""/>
        <dsp:cNvSpPr/>
      </dsp:nvSpPr>
      <dsp:spPr>
        <a:xfrm>
          <a:off x="0" y="1520098"/>
          <a:ext cx="10515600" cy="1215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5A7152-C8BB-4846-985E-6D55DC268561}">
      <dsp:nvSpPr>
        <dsp:cNvPr id="0" name=""/>
        <dsp:cNvSpPr/>
      </dsp:nvSpPr>
      <dsp:spPr>
        <a:xfrm>
          <a:off x="367738" y="1793623"/>
          <a:ext cx="668614" cy="668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552F3F-0A9E-4676-821E-4103AE811795}">
      <dsp:nvSpPr>
        <dsp:cNvPr id="0" name=""/>
        <dsp:cNvSpPr/>
      </dsp:nvSpPr>
      <dsp:spPr>
        <a:xfrm>
          <a:off x="1404091" y="1520098"/>
          <a:ext cx="9111508" cy="1215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58" tIns="128658" rIns="128658" bIns="128658" numCol="1" spcCol="1270" anchor="ctr" anchorCtr="0">
          <a:noAutofit/>
        </a:bodyPr>
        <a:lstStyle/>
        <a:p>
          <a:pPr marL="0" lvl="0" indent="0" algn="l" defTabSz="844550">
            <a:lnSpc>
              <a:spcPct val="100000"/>
            </a:lnSpc>
            <a:spcBef>
              <a:spcPct val="0"/>
            </a:spcBef>
            <a:spcAft>
              <a:spcPct val="35000"/>
            </a:spcAft>
            <a:buNone/>
          </a:pPr>
          <a:r>
            <a:rPr lang="en-US" sz="1900" kern="1200"/>
            <a:t>Participants included district representatives/Superintendents from 24 districts serving large number of military-connected students. Participation rate = 100%</a:t>
          </a:r>
        </a:p>
      </dsp:txBody>
      <dsp:txXfrm>
        <a:off x="1404091" y="1520098"/>
        <a:ext cx="9111508" cy="1215663"/>
      </dsp:txXfrm>
    </dsp:sp>
    <dsp:sp modelId="{E56906CA-D066-4BC6-A285-0F9A67D1B66A}">
      <dsp:nvSpPr>
        <dsp:cNvPr id="0" name=""/>
        <dsp:cNvSpPr/>
      </dsp:nvSpPr>
      <dsp:spPr>
        <a:xfrm>
          <a:off x="0" y="3039678"/>
          <a:ext cx="10515600" cy="1215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42E522-C90C-44EF-9380-02A2C41885EC}">
      <dsp:nvSpPr>
        <dsp:cNvPr id="0" name=""/>
        <dsp:cNvSpPr/>
      </dsp:nvSpPr>
      <dsp:spPr>
        <a:xfrm>
          <a:off x="367738" y="3313202"/>
          <a:ext cx="668614" cy="668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C30784-282C-429C-A83D-E3BBAAD2D62D}">
      <dsp:nvSpPr>
        <dsp:cNvPr id="0" name=""/>
        <dsp:cNvSpPr/>
      </dsp:nvSpPr>
      <dsp:spPr>
        <a:xfrm>
          <a:off x="1404091" y="3039678"/>
          <a:ext cx="9111508" cy="1215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58" tIns="128658" rIns="128658" bIns="128658" numCol="1" spcCol="1270" anchor="ctr" anchorCtr="0">
          <a:noAutofit/>
        </a:bodyPr>
        <a:lstStyle/>
        <a:p>
          <a:pPr marL="0" lvl="0" indent="0" algn="l" defTabSz="844550">
            <a:lnSpc>
              <a:spcPct val="100000"/>
            </a:lnSpc>
            <a:spcBef>
              <a:spcPct val="0"/>
            </a:spcBef>
            <a:spcAft>
              <a:spcPct val="35000"/>
            </a:spcAft>
            <a:buNone/>
          </a:pPr>
          <a:r>
            <a:rPr lang="en-US" sz="1900" kern="1200" dirty="0"/>
            <a:t>Questions centered on implementation of Compact components.</a:t>
          </a:r>
        </a:p>
      </dsp:txBody>
      <dsp:txXfrm>
        <a:off x="1404091" y="3039678"/>
        <a:ext cx="9111508" cy="1215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7F6DB-DCD6-4DFC-BAB1-5C988C14E4C4}">
      <dsp:nvSpPr>
        <dsp:cNvPr id="0" name=""/>
        <dsp:cNvSpPr/>
      </dsp:nvSpPr>
      <dsp:spPr>
        <a:xfrm>
          <a:off x="0" y="1142092"/>
          <a:ext cx="3286125" cy="19716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Kindergarten Enrollment</a:t>
          </a:r>
        </a:p>
      </dsp:txBody>
      <dsp:txXfrm>
        <a:off x="0" y="1142092"/>
        <a:ext cx="3286125" cy="1971675"/>
      </dsp:txXfrm>
    </dsp:sp>
    <dsp:sp modelId="{A0762913-BAA1-4BFC-9496-8D9BA88A79B0}">
      <dsp:nvSpPr>
        <dsp:cNvPr id="0" name=""/>
        <dsp:cNvSpPr/>
      </dsp:nvSpPr>
      <dsp:spPr>
        <a:xfrm>
          <a:off x="3614737" y="1142092"/>
          <a:ext cx="3286125" cy="19716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Pre-enrollment in </a:t>
          </a:r>
          <a:r>
            <a:rPr lang="en-US" sz="3200" kern="1200"/>
            <a:t>Special Services</a:t>
          </a:r>
          <a:endParaRPr lang="en-US" sz="3200" kern="1200" dirty="0"/>
        </a:p>
      </dsp:txBody>
      <dsp:txXfrm>
        <a:off x="3614737" y="1142092"/>
        <a:ext cx="3286125" cy="1971675"/>
      </dsp:txXfrm>
    </dsp:sp>
    <dsp:sp modelId="{154415DA-6177-41CF-88C4-6C79440F7604}">
      <dsp:nvSpPr>
        <dsp:cNvPr id="0" name=""/>
        <dsp:cNvSpPr/>
      </dsp:nvSpPr>
      <dsp:spPr>
        <a:xfrm>
          <a:off x="7229475" y="1142092"/>
          <a:ext cx="3286125" cy="19716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Graduation Requirements</a:t>
          </a:r>
        </a:p>
      </dsp:txBody>
      <dsp:txXfrm>
        <a:off x="7229475" y="1142092"/>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C22BA1-7E73-44E5-BBB2-E46995A9AADF}"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3A5A0-69A6-4A2E-A216-EE83189A506C}" type="slidenum">
              <a:rPr lang="en-US" smtClean="0"/>
              <a:t>‹#›</a:t>
            </a:fld>
            <a:endParaRPr lang="en-US"/>
          </a:p>
        </p:txBody>
      </p:sp>
    </p:spTree>
    <p:extLst>
      <p:ext uri="{BB962C8B-B14F-4D97-AF65-F5344CB8AC3E}">
        <p14:creationId xmlns:p14="http://schemas.microsoft.com/office/powerpoint/2010/main" val="2478552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93E304-2296-4542-970C-1FEDFBB91A7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4066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A military child, placed in the care of a non-custodial parent or other person standing in loco parentis, who lives in a jurisdiction other than of the custodial parent, may continue to attend the school in which they were enrolled while residing with the custodial parent. </a:t>
            </a:r>
          </a:p>
          <a:p>
            <a:pPr marL="0" marR="0">
              <a:lnSpc>
                <a:spcPct val="107000"/>
              </a:lnSpc>
              <a:spcBef>
                <a:spcPts val="0"/>
              </a:spcBef>
              <a:spcAft>
                <a:spcPts val="800"/>
              </a:spcAft>
            </a:pPr>
            <a:endParaRPr lang="en-US" sz="1800" kern="100" dirty="0">
              <a:effectLst/>
              <a:latin typeface="Segoe UI" panose="020B0502040204020203" pitchFamily="34" charset="0"/>
              <a:ea typeface="Aptos" panose="020B0004020202020204" pitchFamily="34" charset="0"/>
            </a:endParaRPr>
          </a:p>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Monitor and ensure have additional resources as needed. </a:t>
            </a:r>
          </a:p>
        </p:txBody>
      </p:sp>
      <p:sp>
        <p:nvSpPr>
          <p:cNvPr id="4" name="Slide Number Placeholder 3"/>
          <p:cNvSpPr>
            <a:spLocks noGrp="1"/>
          </p:cNvSpPr>
          <p:nvPr>
            <p:ph type="sldNum" sz="quarter" idx="5"/>
          </p:nvPr>
        </p:nvSpPr>
        <p:spPr/>
        <p:txBody>
          <a:bodyPr/>
          <a:lstStyle/>
          <a:p>
            <a:fld id="{71CD1C34-72C1-4C67-AAFF-0B8CE9936A77}" type="slidenum">
              <a:rPr lang="en-US" smtClean="0"/>
              <a:t>17</a:t>
            </a:fld>
            <a:endParaRPr lang="en-US"/>
          </a:p>
        </p:txBody>
      </p:sp>
    </p:spTree>
    <p:extLst>
      <p:ext uri="{BB962C8B-B14F-4D97-AF65-F5344CB8AC3E}">
        <p14:creationId xmlns:p14="http://schemas.microsoft.com/office/powerpoint/2010/main" val="3160109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Waiver requirements #1: In order to facilitate the on-time graduation of children of military families, states and local education agencies shall incorporate the following procedures: Local education agency administrative officials shall waive specific courses required for graduation if similar course work has been satisfactorily completed in another local education agency or shall provide reasonable justification for denial.</a:t>
            </a:r>
          </a:p>
        </p:txBody>
      </p:sp>
      <p:sp>
        <p:nvSpPr>
          <p:cNvPr id="4" name="Slide Number Placeholder 3"/>
          <p:cNvSpPr>
            <a:spLocks noGrp="1"/>
          </p:cNvSpPr>
          <p:nvPr>
            <p:ph type="sldNum" sz="quarter" idx="5"/>
          </p:nvPr>
        </p:nvSpPr>
        <p:spPr/>
        <p:txBody>
          <a:bodyPr/>
          <a:lstStyle/>
          <a:p>
            <a:fld id="{71CD1C34-72C1-4C67-AAFF-0B8CE9936A77}" type="slidenum">
              <a:rPr lang="en-US" smtClean="0"/>
              <a:t>18</a:t>
            </a:fld>
            <a:endParaRPr lang="en-US"/>
          </a:p>
        </p:txBody>
      </p:sp>
    </p:spTree>
    <p:extLst>
      <p:ext uri="{BB962C8B-B14F-4D97-AF65-F5344CB8AC3E}">
        <p14:creationId xmlns:p14="http://schemas.microsoft.com/office/powerpoint/2010/main" val="4122710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facilitate the on-time graduation of children of military families, states and local education agencies shall incorporate the following procedures: Should a waiver not be granted to a student who would qualify to graduate from the sending school (subject to waiver requirement described in question 14 above), the local education agency shall provide an alternative means of acquiring required coursework so that graduation may occur on time. </a:t>
            </a:r>
          </a:p>
        </p:txBody>
      </p:sp>
      <p:sp>
        <p:nvSpPr>
          <p:cNvPr id="4" name="Slide Number Placeholder 3"/>
          <p:cNvSpPr>
            <a:spLocks noGrp="1"/>
          </p:cNvSpPr>
          <p:nvPr>
            <p:ph type="sldNum" sz="quarter" idx="5"/>
          </p:nvPr>
        </p:nvSpPr>
        <p:spPr/>
        <p:txBody>
          <a:bodyPr/>
          <a:lstStyle/>
          <a:p>
            <a:fld id="{71CD1C34-72C1-4C67-AAFF-0B8CE9936A77}" type="slidenum">
              <a:rPr lang="en-US" smtClean="0"/>
              <a:t>19</a:t>
            </a:fld>
            <a:endParaRPr lang="en-US"/>
          </a:p>
        </p:txBody>
      </p:sp>
    </p:spTree>
    <p:extLst>
      <p:ext uri="{BB962C8B-B14F-4D97-AF65-F5344CB8AC3E}">
        <p14:creationId xmlns:p14="http://schemas.microsoft.com/office/powerpoint/2010/main" val="2870440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Should a military student transferring in their senior year be ineligible to graduate from the receiving local education agency after all alternatives have been considered, the sending and receiving local education agencies shall ensure that receipt of a diploma from the sending local education agency, if the student meets the graduation requirements of the sending local education agency. In the event that one of the states in question is not a member of this compact, the member state shall use best efforts to facilitate the on-time graduation of the student in accordance with Sections A and B of this Article (these 'sections' of the compact are represented by waiver requirements described in questions 14 and 16 above).</a:t>
            </a:r>
          </a:p>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Other states prove difficult to work with at times to meet requirement. </a:t>
            </a:r>
          </a:p>
        </p:txBody>
      </p:sp>
      <p:sp>
        <p:nvSpPr>
          <p:cNvPr id="4" name="Slide Number Placeholder 3"/>
          <p:cNvSpPr>
            <a:spLocks noGrp="1"/>
          </p:cNvSpPr>
          <p:nvPr>
            <p:ph type="sldNum" sz="quarter" idx="5"/>
          </p:nvPr>
        </p:nvSpPr>
        <p:spPr/>
        <p:txBody>
          <a:bodyPr/>
          <a:lstStyle/>
          <a:p>
            <a:fld id="{71CD1C34-72C1-4C67-AAFF-0B8CE9936A77}" type="slidenum">
              <a:rPr lang="en-US" smtClean="0"/>
              <a:t>20</a:t>
            </a:fld>
            <a:endParaRPr lang="en-US"/>
          </a:p>
        </p:txBody>
      </p:sp>
    </p:spTree>
    <p:extLst>
      <p:ext uri="{BB962C8B-B14F-4D97-AF65-F5344CB8AC3E}">
        <p14:creationId xmlns:p14="http://schemas.microsoft.com/office/powerpoint/2010/main" val="1639986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Official education records/transcripts: Simultaneous with the enrollment and conditional placement of the student, the school in the receiving state shall request the student's official education record from the school in the sending state. Upon receipt of this request, the school in the sending state will process and furnish the official education records to the school in the receiving state within ten (10) days or within such time as is reasonably determined under the rules promulgated by the Interstate Commission.</a:t>
            </a:r>
          </a:p>
        </p:txBody>
      </p:sp>
      <p:sp>
        <p:nvSpPr>
          <p:cNvPr id="4" name="Slide Number Placeholder 3"/>
          <p:cNvSpPr>
            <a:spLocks noGrp="1"/>
          </p:cNvSpPr>
          <p:nvPr>
            <p:ph type="sldNum" sz="quarter" idx="5"/>
          </p:nvPr>
        </p:nvSpPr>
        <p:spPr/>
        <p:txBody>
          <a:bodyPr/>
          <a:lstStyle/>
          <a:p>
            <a:fld id="{71CD1C34-72C1-4C67-AAFF-0B8CE9936A77}" type="slidenum">
              <a:rPr lang="en-US" smtClean="0"/>
              <a:t>21</a:t>
            </a:fld>
            <a:endParaRPr lang="en-US"/>
          </a:p>
        </p:txBody>
      </p:sp>
    </p:spTree>
    <p:extLst>
      <p:ext uri="{BB962C8B-B14F-4D97-AF65-F5344CB8AC3E}">
        <p14:creationId xmlns:p14="http://schemas.microsoft.com/office/powerpoint/2010/main" val="1489620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Compacting states shall give thirty (30) days from the date of enrollment, or within such time as is reasonably determined under the rules promulgated by the Interstate Commission, for students to obtain any immunizations(s) required by the receiving state. For a series of immunizations, initial vaccinations must be obtained within thirty (30) days or within such time as is reasonable determined under the rules promulgated by the Interstate Commission.</a:t>
            </a:r>
          </a:p>
        </p:txBody>
      </p:sp>
      <p:sp>
        <p:nvSpPr>
          <p:cNvPr id="4" name="Slide Number Placeholder 3"/>
          <p:cNvSpPr>
            <a:spLocks noGrp="1"/>
          </p:cNvSpPr>
          <p:nvPr>
            <p:ph type="sldNum" sz="quarter" idx="5"/>
          </p:nvPr>
        </p:nvSpPr>
        <p:spPr/>
        <p:txBody>
          <a:bodyPr/>
          <a:lstStyle/>
          <a:p>
            <a:fld id="{71CD1C34-72C1-4C67-AAFF-0B8CE9936A77}" type="slidenum">
              <a:rPr lang="en-US" smtClean="0"/>
              <a:t>22</a:t>
            </a:fld>
            <a:endParaRPr lang="en-US"/>
          </a:p>
        </p:txBody>
      </p:sp>
    </p:spTree>
    <p:extLst>
      <p:ext uri="{BB962C8B-B14F-4D97-AF65-F5344CB8AC3E}">
        <p14:creationId xmlns:p14="http://schemas.microsoft.com/office/powerpoint/2010/main" val="300911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Segoe UI" panose="020B0502040204020203" pitchFamily="34" charset="0"/>
                <a:ea typeface="Aptos" panose="020B0004020202020204" pitchFamily="34" charset="0"/>
              </a:rPr>
              <a:t>The receiving state school shall initially honor placement of the student in the educational programs based on the current educational assessments conducted at the school in the sending state or participation/ placement in like programs in the sending state. Such programs include, but are not limited, to 1) gifted and talented programs and 2) English as a second language (ESL). This does not preclude the school in the receiving state from performing subsequent evaluations to ensure appropriate placement of the student.</a:t>
            </a:r>
          </a:p>
          <a:p>
            <a:endParaRPr lang="en-US" dirty="0"/>
          </a:p>
        </p:txBody>
      </p:sp>
      <p:sp>
        <p:nvSpPr>
          <p:cNvPr id="4" name="Slide Number Placeholder 3"/>
          <p:cNvSpPr>
            <a:spLocks noGrp="1"/>
          </p:cNvSpPr>
          <p:nvPr>
            <p:ph type="sldNum" sz="quarter" idx="5"/>
          </p:nvPr>
        </p:nvSpPr>
        <p:spPr/>
        <p:txBody>
          <a:bodyPr/>
          <a:lstStyle/>
          <a:p>
            <a:fld id="{71CD1C34-72C1-4C67-AAFF-0B8CE9936A77}" type="slidenum">
              <a:rPr lang="en-US" smtClean="0"/>
              <a:t>23</a:t>
            </a:fld>
            <a:endParaRPr lang="en-US"/>
          </a:p>
        </p:txBody>
      </p:sp>
    </p:spTree>
    <p:extLst>
      <p:ext uri="{BB962C8B-B14F-4D97-AF65-F5344CB8AC3E}">
        <p14:creationId xmlns:p14="http://schemas.microsoft.com/office/powerpoint/2010/main" val="1999095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93E304-2296-4542-970C-1FEDFBB91A7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43646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D1C34-72C1-4C67-AAFF-0B8CE9936A77}" type="slidenum">
              <a:rPr lang="en-US" smtClean="0"/>
              <a:t>9</a:t>
            </a:fld>
            <a:endParaRPr lang="en-US" dirty="0"/>
          </a:p>
        </p:txBody>
      </p:sp>
    </p:spTree>
    <p:extLst>
      <p:ext uri="{BB962C8B-B14F-4D97-AF65-F5344CB8AC3E}">
        <p14:creationId xmlns:p14="http://schemas.microsoft.com/office/powerpoint/2010/main" val="4203921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D1C34-72C1-4C67-AAFF-0B8CE9936A77}" type="slidenum">
              <a:rPr lang="en-US" smtClean="0"/>
              <a:t>10</a:t>
            </a:fld>
            <a:endParaRPr lang="en-US" dirty="0"/>
          </a:p>
        </p:txBody>
      </p:sp>
    </p:spTree>
    <p:extLst>
      <p:ext uri="{BB962C8B-B14F-4D97-AF65-F5344CB8AC3E}">
        <p14:creationId xmlns:p14="http://schemas.microsoft.com/office/powerpoint/2010/main" val="3659998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In the event that official education records cannot be released to the parents, for the purpose of transfer, the custodian of the records in the sending state shall prepare and furnish, to the parent, a complete set of unofficial educational records containing uniform information as determined by the Interstate Commission. Upon receipt of the unofficial education records by a school in the receiving state, the school shall enroll and appropriately place the student based on the information provided in the unofficial records pending validation by the official records, as quickly as possible. </a:t>
            </a:r>
          </a:p>
          <a:p>
            <a:pPr marL="0" marR="0">
              <a:lnSpc>
                <a:spcPct val="107000"/>
              </a:lnSpc>
              <a:spcBef>
                <a:spcPts val="0"/>
              </a:spcBef>
              <a:spcAft>
                <a:spcPts val="800"/>
              </a:spcAft>
            </a:pPr>
            <a:endParaRPr lang="en-US" sz="1800" kern="100" dirty="0">
              <a:effectLst/>
              <a:latin typeface="Segoe UI" panose="020B0502040204020203" pitchFamily="34" charset="0"/>
              <a:ea typeface="Aptos" panose="020B0004020202020204" pitchFamily="34" charset="0"/>
            </a:endParaRPr>
          </a:p>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May reach out for additional info while waiting for official records. </a:t>
            </a:r>
          </a:p>
        </p:txBody>
      </p:sp>
      <p:sp>
        <p:nvSpPr>
          <p:cNvPr id="4" name="Slide Number Placeholder 3"/>
          <p:cNvSpPr>
            <a:spLocks noGrp="1"/>
          </p:cNvSpPr>
          <p:nvPr>
            <p:ph type="sldNum" sz="quarter" idx="5"/>
          </p:nvPr>
        </p:nvSpPr>
        <p:spPr/>
        <p:txBody>
          <a:bodyPr/>
          <a:lstStyle/>
          <a:p>
            <a:fld id="{71CD1C34-72C1-4C67-AAFF-0B8CE9936A77}" type="slidenum">
              <a:rPr lang="en-US" smtClean="0"/>
              <a:t>12</a:t>
            </a:fld>
            <a:endParaRPr lang="en-US"/>
          </a:p>
        </p:txBody>
      </p:sp>
    </p:spTree>
    <p:extLst>
      <p:ext uri="{BB962C8B-B14F-4D97-AF65-F5344CB8AC3E}">
        <p14:creationId xmlns:p14="http://schemas.microsoft.com/office/powerpoint/2010/main" val="12780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shall be allowed to continue their enrollment at grade level in the receiving state commensurate with their grade level (including Kindergarten) from a local education agency in the sending state at the time of transition, regardless of age. A student that has satisfactorily completed the prerequisite grade level in the local education agency in the sending state shall be eligible for enrollment in the next highest grade level in the receiving state, regardless of age. A student transferring after the start of the school year in the receiving state shall enter the school in the receiving state in their validated level from an accredited school in the sending state. </a:t>
            </a:r>
          </a:p>
        </p:txBody>
      </p:sp>
      <p:sp>
        <p:nvSpPr>
          <p:cNvPr id="4" name="Slide Number Placeholder 3"/>
          <p:cNvSpPr>
            <a:spLocks noGrp="1"/>
          </p:cNvSpPr>
          <p:nvPr>
            <p:ph type="sldNum" sz="quarter" idx="5"/>
          </p:nvPr>
        </p:nvSpPr>
        <p:spPr/>
        <p:txBody>
          <a:bodyPr/>
          <a:lstStyle/>
          <a:p>
            <a:fld id="{71CD1C34-72C1-4C67-AAFF-0B8CE9936A77}" type="slidenum">
              <a:rPr lang="en-US" smtClean="0"/>
              <a:t>13</a:t>
            </a:fld>
            <a:endParaRPr lang="en-US"/>
          </a:p>
        </p:txBody>
      </p:sp>
    </p:spTree>
    <p:extLst>
      <p:ext uri="{BB962C8B-B14F-4D97-AF65-F5344CB8AC3E}">
        <p14:creationId xmlns:p14="http://schemas.microsoft.com/office/powerpoint/2010/main" val="1095728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When the student transfers before or during the school year, the receiving state school shall initially honor placement of the student in educational courses based on the student's enrollment in the sending state school and/or educational assessments conducted at the school in the sending state if the courses are offered. Course placement includes, but is not limited, to Honors, International Baccalaureate, Advanced Placement, vocational, technical, and career pathways courses. Continuing the student's academic program from the previous school, promoting placement in academically, and career challenging courses should be paramount when considering placement. This does not preclude the school in the receiving state from performing subsequent evaluations to ensure appropriate placement and continued enrollment of the student in the course(s).</a:t>
            </a:r>
          </a:p>
          <a:p>
            <a:pPr marL="0" marR="0">
              <a:lnSpc>
                <a:spcPct val="107000"/>
              </a:lnSpc>
              <a:spcBef>
                <a:spcPts val="0"/>
              </a:spcBef>
              <a:spcAft>
                <a:spcPts val="800"/>
              </a:spcAft>
            </a:pPr>
            <a:endParaRPr lang="en-US" sz="1800" kern="100" dirty="0">
              <a:effectLst/>
              <a:latin typeface="Segoe UI" panose="020B0502040204020203" pitchFamily="34" charset="0"/>
              <a:ea typeface="Aptos" panose="020B0004020202020204" pitchFamily="34" charset="0"/>
            </a:endParaRPr>
          </a:p>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Match with best available courses. </a:t>
            </a:r>
          </a:p>
          <a:p>
            <a:pPr marL="0" marR="0">
              <a:lnSpc>
                <a:spcPct val="107000"/>
              </a:lnSpc>
              <a:spcBef>
                <a:spcPts val="0"/>
              </a:spcBef>
              <a:spcAft>
                <a:spcPts val="800"/>
              </a:spcAft>
            </a:pPr>
            <a:endParaRPr lang="en-US" sz="1800" kern="100" dirty="0">
              <a:effectLst/>
              <a:latin typeface="Segoe UI" panose="020B0502040204020203" pitchFamily="34" charset="0"/>
              <a:ea typeface="Aptos" panose="020B0004020202020204" pitchFamily="34" charset="0"/>
            </a:endParaRPr>
          </a:p>
        </p:txBody>
      </p:sp>
      <p:sp>
        <p:nvSpPr>
          <p:cNvPr id="4" name="Slide Number Placeholder 3"/>
          <p:cNvSpPr>
            <a:spLocks noGrp="1"/>
          </p:cNvSpPr>
          <p:nvPr>
            <p:ph type="sldNum" sz="quarter" idx="5"/>
          </p:nvPr>
        </p:nvSpPr>
        <p:spPr/>
        <p:txBody>
          <a:bodyPr/>
          <a:lstStyle/>
          <a:p>
            <a:fld id="{71CD1C34-72C1-4C67-AAFF-0B8CE9936A77}" type="slidenum">
              <a:rPr lang="en-US" smtClean="0"/>
              <a:t>14</a:t>
            </a:fld>
            <a:endParaRPr lang="en-US"/>
          </a:p>
        </p:txBody>
      </p:sp>
    </p:spTree>
    <p:extLst>
      <p:ext uri="{BB962C8B-B14F-4D97-AF65-F5344CB8AC3E}">
        <p14:creationId xmlns:p14="http://schemas.microsoft.com/office/powerpoint/2010/main" val="2156044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Local education agency administrative officials shall have flexibility in waiving course/program prerequisites or other preconditions, for placement in the courses/programs offered under the jurisdiction of the local education agency. Identify the degree to which this provision of the compact is currently being implemented in your district.</a:t>
            </a:r>
          </a:p>
        </p:txBody>
      </p:sp>
      <p:sp>
        <p:nvSpPr>
          <p:cNvPr id="4" name="Slide Number Placeholder 3"/>
          <p:cNvSpPr>
            <a:spLocks noGrp="1"/>
          </p:cNvSpPr>
          <p:nvPr>
            <p:ph type="sldNum" sz="quarter" idx="5"/>
          </p:nvPr>
        </p:nvSpPr>
        <p:spPr/>
        <p:txBody>
          <a:bodyPr/>
          <a:lstStyle/>
          <a:p>
            <a:fld id="{71CD1C34-72C1-4C67-AAFF-0B8CE9936A77}" type="slidenum">
              <a:rPr lang="en-US" smtClean="0"/>
              <a:t>15</a:t>
            </a:fld>
            <a:endParaRPr lang="en-US"/>
          </a:p>
        </p:txBody>
      </p:sp>
    </p:spTree>
    <p:extLst>
      <p:ext uri="{BB962C8B-B14F-4D97-AF65-F5344CB8AC3E}">
        <p14:creationId xmlns:p14="http://schemas.microsoft.com/office/powerpoint/2010/main" val="54822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A student whose parent or legal guardian is an active-duty member of the uniformed services, as defined by the compact, and has been called to duty for, is on leave from, or immediately returning from deployment to a combat zone or combat support posting, shall be granted additional excused absences at the discretion of the local education agency superintendent to visit with their parent or legal guardian relative to such leave or deployment of the parent or guardian.</a:t>
            </a:r>
          </a:p>
          <a:p>
            <a:pPr marL="0" marR="0">
              <a:lnSpc>
                <a:spcPct val="107000"/>
              </a:lnSpc>
              <a:spcBef>
                <a:spcPts val="0"/>
              </a:spcBef>
              <a:spcAft>
                <a:spcPts val="800"/>
              </a:spcAft>
            </a:pPr>
            <a:endParaRPr lang="en-US" sz="1800" kern="100" dirty="0">
              <a:effectLst/>
              <a:latin typeface="Segoe UI" panose="020B0502040204020203" pitchFamily="34" charset="0"/>
              <a:ea typeface="Aptos" panose="020B0004020202020204" pitchFamily="34" charset="0"/>
            </a:endParaRPr>
          </a:p>
          <a:p>
            <a:pPr marL="0" marR="0">
              <a:lnSpc>
                <a:spcPct val="107000"/>
              </a:lnSpc>
              <a:spcBef>
                <a:spcPts val="0"/>
              </a:spcBef>
              <a:spcAft>
                <a:spcPts val="800"/>
              </a:spcAft>
            </a:pPr>
            <a:r>
              <a:rPr lang="en-US" sz="1800" kern="100" dirty="0">
                <a:effectLst/>
                <a:latin typeface="Segoe UI" panose="020B0502040204020203" pitchFamily="34" charset="0"/>
                <a:ea typeface="Aptos" panose="020B0004020202020204" pitchFamily="34" charset="0"/>
              </a:rPr>
              <a:t>Up to 5 additional days “Military Block Leave”. </a:t>
            </a:r>
          </a:p>
        </p:txBody>
      </p:sp>
      <p:sp>
        <p:nvSpPr>
          <p:cNvPr id="4" name="Slide Number Placeholder 3"/>
          <p:cNvSpPr>
            <a:spLocks noGrp="1"/>
          </p:cNvSpPr>
          <p:nvPr>
            <p:ph type="sldNum" sz="quarter" idx="5"/>
          </p:nvPr>
        </p:nvSpPr>
        <p:spPr/>
        <p:txBody>
          <a:bodyPr/>
          <a:lstStyle/>
          <a:p>
            <a:fld id="{71CD1C34-72C1-4C67-AAFF-0B8CE9936A77}" type="slidenum">
              <a:rPr lang="en-US" smtClean="0"/>
              <a:t>16</a:t>
            </a:fld>
            <a:endParaRPr lang="en-US"/>
          </a:p>
        </p:txBody>
      </p:sp>
    </p:spTree>
    <p:extLst>
      <p:ext uri="{BB962C8B-B14F-4D97-AF65-F5344CB8AC3E}">
        <p14:creationId xmlns:p14="http://schemas.microsoft.com/office/powerpoint/2010/main" val="1641996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C9D03-786E-29EE-CF8A-B2C3AFB6D3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B18BC7-D356-00C9-92D6-712E25B42E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2DDF69-4E95-5CA1-FC9B-ED734070705B}"/>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D0540160-5DA6-5482-716A-6702916444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3931A-765B-E3EA-7B25-190463970496}"/>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187671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206CD-CD56-D88B-2604-CB98A2691B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38A8E1-37A8-E9B3-10C7-1520586713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9CC287-FCDF-7DEE-76CF-10AC4DA4DB90}"/>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8FDEC769-B049-B45D-E0A3-1469EEF35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D9BB0-2C84-D501-55CD-3F0C878A5DCB}"/>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690839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D38DFE-7FD9-704C-44E8-CB751F6407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7A9E28-7371-5EF4-653C-45C0A5DC9F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98715-A147-96E3-7448-5789E994E34C}"/>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CE974842-1C46-1E6C-EC95-12A461A09A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A3E14-10CA-B7A1-3AC0-4FAC180563A0}"/>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34381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52400"/>
            <a:ext cx="10972800" cy="59769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p:cNvSpPr>
            <a:spLocks noGrp="1"/>
          </p:cNvSpPr>
          <p:nvPr>
            <p:ph type="dt" sz="half" idx="10"/>
          </p:nvPr>
        </p:nvSpPr>
        <p:spPr/>
        <p:txBody>
          <a:bodyPr/>
          <a:lstStyle/>
          <a:p>
            <a:fld id="{DC34363C-0EBA-4800-AE06-5262CC332DB1}" type="datetime1">
              <a:rPr lang="en-US" smtClean="0"/>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AED5517-B216-4CEF-971D-ABCDAA6AC6DB}" type="slidenum">
              <a:rPr lang="en-US" smtClean="0"/>
              <a:t>‹#›</a:t>
            </a:fld>
            <a:endParaRPr lang="en-US" dirty="0"/>
          </a:p>
        </p:txBody>
      </p:sp>
    </p:spTree>
    <p:extLst>
      <p:ext uri="{BB962C8B-B14F-4D97-AF65-F5344CB8AC3E}">
        <p14:creationId xmlns:p14="http://schemas.microsoft.com/office/powerpoint/2010/main" val="646760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ection Slide 1">
    <p:spTree>
      <p:nvGrpSpPr>
        <p:cNvPr id="1" name=""/>
        <p:cNvGrpSpPr/>
        <p:nvPr/>
      </p:nvGrpSpPr>
      <p:grpSpPr>
        <a:xfrm>
          <a:off x="0" y="0"/>
          <a:ext cx="0" cy="0"/>
          <a:chOff x="0" y="0"/>
          <a:chExt cx="0" cy="0"/>
        </a:xfrm>
      </p:grpSpPr>
      <p:sp>
        <p:nvSpPr>
          <p:cNvPr id="5" name="Date Placeholder 3"/>
          <p:cNvSpPr>
            <a:spLocks noGrp="1"/>
          </p:cNvSpPr>
          <p:nvPr>
            <p:ph type="dt" sz="half" idx="10"/>
          </p:nvPr>
        </p:nvSpPr>
        <p:spPr>
          <a:xfrm>
            <a:off x="9776298" y="6311900"/>
            <a:ext cx="1065056" cy="367123"/>
          </a:xfrm>
          <a:prstGeom prst="rect">
            <a:avLst/>
          </a:prstGeom>
        </p:spPr>
        <p:txBody>
          <a:bodyPr vert="horz" lIns="91440" tIns="45720" rIns="91440" bIns="45720" rtlCol="0" anchor="ctr"/>
          <a:lstStyle>
            <a:lvl1pPr algn="r">
              <a:defRPr sz="1200">
                <a:solidFill>
                  <a:srgbClr val="FFFFFF"/>
                </a:solidFill>
              </a:defRPr>
            </a:lvl1pPr>
          </a:lstStyle>
          <a:p>
            <a:pPr algn="ctr"/>
            <a:fld id="{94A6237E-F900-4F68-897E-E63D6ABEA4B8}" type="datetime1">
              <a:rPr lang="en-US" smtClean="0"/>
              <a:t>12/4/2025</a:t>
            </a:fld>
            <a:endParaRPr lang="en-US" dirty="0"/>
          </a:p>
        </p:txBody>
      </p:sp>
      <p:sp>
        <p:nvSpPr>
          <p:cNvPr id="7" name="Slide Number Placeholder 4"/>
          <p:cNvSpPr>
            <a:spLocks noGrp="1"/>
          </p:cNvSpPr>
          <p:nvPr>
            <p:ph type="sldNum" sz="quarter" idx="4"/>
          </p:nvPr>
        </p:nvSpPr>
        <p:spPr>
          <a:xfrm>
            <a:off x="10709328" y="6311900"/>
            <a:ext cx="644471" cy="365125"/>
          </a:xfrm>
          <a:prstGeom prst="rect">
            <a:avLst/>
          </a:prstGeom>
        </p:spPr>
        <p:txBody>
          <a:bodyPr vert="horz" lIns="91440" tIns="45720" rIns="91440" bIns="45720" rtlCol="0" anchor="ctr"/>
          <a:lstStyle>
            <a:lvl1pPr algn="l">
              <a:defRPr sz="1200">
                <a:solidFill>
                  <a:srgbClr val="FFFFFF"/>
                </a:solidFill>
              </a:defRPr>
            </a:lvl1pPr>
          </a:lstStyle>
          <a:p>
            <a:fld id="{65248FEF-978F-4B24-93F3-B987601DAD06}" type="slidenum">
              <a:rPr lang="en-US" smtClean="0"/>
              <a:pPr/>
              <a:t>‹#›</a:t>
            </a:fld>
            <a:endParaRPr lang="en-US" dirty="0"/>
          </a:p>
        </p:txBody>
      </p:sp>
      <p:sp>
        <p:nvSpPr>
          <p:cNvPr id="8" name="Footer Placeholder 5"/>
          <p:cNvSpPr>
            <a:spLocks noGrp="1"/>
          </p:cNvSpPr>
          <p:nvPr>
            <p:ph type="ftr" sz="quarter" idx="3"/>
          </p:nvPr>
        </p:nvSpPr>
        <p:spPr>
          <a:xfrm>
            <a:off x="5750668" y="6311900"/>
            <a:ext cx="4114800" cy="365125"/>
          </a:xfrm>
          <a:prstGeom prst="rect">
            <a:avLst/>
          </a:prstGeom>
        </p:spPr>
        <p:txBody>
          <a:bodyPr vert="horz" lIns="91440" tIns="45720" rIns="91440" bIns="45720" rtlCol="0" anchor="ctr"/>
          <a:lstStyle>
            <a:lvl1pPr algn="ctr">
              <a:defRPr sz="1200">
                <a:solidFill>
                  <a:srgbClr val="FFFFFF"/>
                </a:solidFill>
              </a:defRPr>
            </a:lvl1pPr>
          </a:lstStyle>
          <a:p>
            <a:pPr algn="r"/>
            <a:r>
              <a:rPr lang="en-US" dirty="0"/>
              <a:t>Communications &amp; Community Outreach</a:t>
            </a:r>
          </a:p>
        </p:txBody>
      </p:sp>
      <p:sp>
        <p:nvSpPr>
          <p:cNvPr id="2" name="Title 1"/>
          <p:cNvSpPr>
            <a:spLocks noGrp="1"/>
          </p:cNvSpPr>
          <p:nvPr>
            <p:ph type="title"/>
          </p:nvPr>
        </p:nvSpPr>
        <p:spPr>
          <a:xfrm>
            <a:off x="803031" y="4462341"/>
            <a:ext cx="10515600" cy="1325563"/>
          </a:xfrm>
        </p:spPr>
        <p:txBody>
          <a:bodyPr/>
          <a:lstStyle>
            <a:lvl1pPr>
              <a:defRPr baseline="0"/>
            </a:lvl1pPr>
          </a:lstStyle>
          <a:p>
            <a:r>
              <a:rPr lang="en-US"/>
              <a:t>Click to edit Master title style</a:t>
            </a:r>
          </a:p>
        </p:txBody>
      </p:sp>
      <p:pic>
        <p:nvPicPr>
          <p:cNvPr id="4" name="Picture 3" descr="A group of women speaking."/>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3914775"/>
          </a:xfrm>
          <a:prstGeom prst="rect">
            <a:avLst/>
          </a:prstGeom>
        </p:spPr>
      </p:pic>
    </p:spTree>
    <p:extLst>
      <p:ext uri="{BB962C8B-B14F-4D97-AF65-F5344CB8AC3E}">
        <p14:creationId xmlns:p14="http://schemas.microsoft.com/office/powerpoint/2010/main" val="184529316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EDCF1-41E9-8616-4E27-4D54FBEE0E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EA6137-FCF7-5A28-61B3-725D81A59C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0FBA8-01B8-53AE-4A90-248CAA204A99}"/>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4EBB276B-2B9E-3700-8010-B4E7FEFE65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CE4CA-013B-701D-E53D-0E5F0ADE70F5}"/>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86691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67415-ACB2-3CD4-B127-D3C6BD40A7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07D549-3E3A-1E93-2E8B-F0564F2F57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55EA44-5D04-062A-9E15-11BD1DFF4589}"/>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D5B84B7E-FE8D-114E-0445-BA9FA08450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03668F-2C52-93F7-0687-C509A96DA332}"/>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945957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CBD35-F072-F67C-3807-7E094E1AD1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7918FC-52A8-1F43-B5A3-B88EF497AE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AF6B8B-65A0-33D5-2695-C227553FC3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0A9EAB-3A66-D8A9-A882-78AE2410E9E4}"/>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6" name="Footer Placeholder 5">
            <a:extLst>
              <a:ext uri="{FF2B5EF4-FFF2-40B4-BE49-F238E27FC236}">
                <a16:creationId xmlns:a16="http://schemas.microsoft.com/office/drawing/2014/main" id="{A5D47BFB-3C66-07B4-361B-370DD24C93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C22E7F-2BAD-3C36-AEAF-AE848A8EA692}"/>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1141155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1F7E-EA90-DB64-B2F3-76E5A89474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9364B6-8A33-F1F5-04B5-B006EF9C89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79B213-1C0E-341D-62A4-9F0A77FFD9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CFF4D1-E47C-9BF1-2190-E7DA0F3C96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404545-0B2D-F02A-E6D1-0CE605AB29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BEAF3F-BF28-83AF-87A4-CEE134D373AB}"/>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8" name="Footer Placeholder 7">
            <a:extLst>
              <a:ext uri="{FF2B5EF4-FFF2-40B4-BE49-F238E27FC236}">
                <a16:creationId xmlns:a16="http://schemas.microsoft.com/office/drawing/2014/main" id="{5C8DD90D-A983-29FA-6AB2-7F266A16BD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D268E5-DA4C-999E-4005-6AF60FCF3A68}"/>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194863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CD9FD-AE49-CEE8-9C1F-1859DE542B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91166D4-7882-300C-293E-152E8EA42B20}"/>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4" name="Footer Placeholder 3">
            <a:extLst>
              <a:ext uri="{FF2B5EF4-FFF2-40B4-BE49-F238E27FC236}">
                <a16:creationId xmlns:a16="http://schemas.microsoft.com/office/drawing/2014/main" id="{0791B828-2FD2-5E19-AEDE-178C1DBFEF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FDE02F-0807-55D2-1620-5010F355B178}"/>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37945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EC50E4-AAD3-EE68-9CF2-F440A4E60456}"/>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3" name="Footer Placeholder 2">
            <a:extLst>
              <a:ext uri="{FF2B5EF4-FFF2-40B4-BE49-F238E27FC236}">
                <a16:creationId xmlns:a16="http://schemas.microsoft.com/office/drawing/2014/main" id="{2D602E9B-D30E-BE6C-D2E4-6BE82C920D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60B213-B572-0C00-6BD9-85AB6260BAE6}"/>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747561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C949-1288-11D6-279F-17E7F92717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4ADF37-73B4-43B0-4AB2-71BA2DC5C2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600173-E63C-7351-8234-1BDA42DBA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E5586D-A27C-2404-B965-B91800DD65E4}"/>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6" name="Footer Placeholder 5">
            <a:extLst>
              <a:ext uri="{FF2B5EF4-FFF2-40B4-BE49-F238E27FC236}">
                <a16:creationId xmlns:a16="http://schemas.microsoft.com/office/drawing/2014/main" id="{37695A43-05F8-E429-80B5-62FFCA6168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A39BB0-BD73-6AD4-2D02-E182EB0A7E8B}"/>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3716517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30833-CD1A-16F5-B180-059F87BABF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90F82A-61A7-C933-98D4-5320EEB14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F5EA59-F945-91BA-BFDE-63537BBD76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E32F31-C11E-20A5-D4AF-F226CD60A7C8}"/>
              </a:ext>
            </a:extLst>
          </p:cNvPr>
          <p:cNvSpPr>
            <a:spLocks noGrp="1"/>
          </p:cNvSpPr>
          <p:nvPr>
            <p:ph type="dt" sz="half" idx="10"/>
          </p:nvPr>
        </p:nvSpPr>
        <p:spPr/>
        <p:txBody>
          <a:bodyPr/>
          <a:lstStyle/>
          <a:p>
            <a:fld id="{ABD391EA-A1EE-4C04-8B91-3F21EDD0F35F}" type="datetimeFigureOut">
              <a:rPr lang="en-US" smtClean="0"/>
              <a:t>12/4/2025</a:t>
            </a:fld>
            <a:endParaRPr lang="en-US"/>
          </a:p>
        </p:txBody>
      </p:sp>
      <p:sp>
        <p:nvSpPr>
          <p:cNvPr id="6" name="Footer Placeholder 5">
            <a:extLst>
              <a:ext uri="{FF2B5EF4-FFF2-40B4-BE49-F238E27FC236}">
                <a16:creationId xmlns:a16="http://schemas.microsoft.com/office/drawing/2014/main" id="{61B63E8C-A1AF-E207-BE1D-B8F2EB4F64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5BA33E-D9CA-C8F6-56ED-F7A521BDEE3F}"/>
              </a:ext>
            </a:extLst>
          </p:cNvPr>
          <p:cNvSpPr>
            <a:spLocks noGrp="1"/>
          </p:cNvSpPr>
          <p:nvPr>
            <p:ph type="sldNum" sz="quarter" idx="12"/>
          </p:nvPr>
        </p:nvSpPr>
        <p:spPr/>
        <p:txBody>
          <a:bodyPr/>
          <a:lstStyle/>
          <a:p>
            <a:fld id="{D5875D63-D8FA-48C5-85C8-E83BA1FE8643}" type="slidenum">
              <a:rPr lang="en-US" smtClean="0"/>
              <a:t>‹#›</a:t>
            </a:fld>
            <a:endParaRPr lang="en-US"/>
          </a:p>
        </p:txBody>
      </p:sp>
    </p:spTree>
    <p:extLst>
      <p:ext uri="{BB962C8B-B14F-4D97-AF65-F5344CB8AC3E}">
        <p14:creationId xmlns:p14="http://schemas.microsoft.com/office/powerpoint/2010/main" val="262598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6B711F-C3EF-8C89-71E4-BC8E0EBA8D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0DA4E0F-18D1-8ADD-861F-E59E3D72E0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EF7F86-3D05-ED23-82D3-6B40303D9F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BD391EA-A1EE-4C04-8B91-3F21EDD0F35F}" type="datetimeFigureOut">
              <a:rPr lang="en-US" smtClean="0"/>
              <a:t>12/4/2025</a:t>
            </a:fld>
            <a:endParaRPr lang="en-US"/>
          </a:p>
        </p:txBody>
      </p:sp>
      <p:sp>
        <p:nvSpPr>
          <p:cNvPr id="5" name="Footer Placeholder 4">
            <a:extLst>
              <a:ext uri="{FF2B5EF4-FFF2-40B4-BE49-F238E27FC236}">
                <a16:creationId xmlns:a16="http://schemas.microsoft.com/office/drawing/2014/main" id="{FF3F429A-F92F-E3DB-AC7B-16086D3187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A352717-D796-A2F0-04F0-878BF46167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875D63-D8FA-48C5-85C8-E83BA1FE8643}" type="slidenum">
              <a:rPr lang="en-US" smtClean="0"/>
              <a:t>‹#›</a:t>
            </a:fld>
            <a:endParaRPr lang="en-US"/>
          </a:p>
        </p:txBody>
      </p:sp>
    </p:spTree>
    <p:extLst>
      <p:ext uri="{BB962C8B-B14F-4D97-AF65-F5344CB8AC3E}">
        <p14:creationId xmlns:p14="http://schemas.microsoft.com/office/powerpoint/2010/main" val="185194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lynch@oesd114.org" TargetMode="External"/><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http://mic3.net/main%20images/mic3headerlogo.png"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s02web.zoom.us/j/82500215760" TargetMode="External"/><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http://mic3.net/main%20images/mic3headerlogo.png" TargetMode="Externa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jpeg"/><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http://mic3.net/main%20images/mic3headerlogo.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http://mic3.net/main%20images/mic3headerlogo.png"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2" descr="https://tse1.mm.bing.net/th?&amp;id=OIP.Ma5e58d58453c877ff964ea6795039317o0&amp;w=247&amp;h=168&amp;c=0&amp;pid=1.9&amp;rs=0&amp;p=0&amp;r=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008853">
            <a:off x="2641568" y="1803304"/>
            <a:ext cx="5649727" cy="4019961"/>
          </a:xfrm>
          <a:prstGeom prst="ellipse">
            <a:avLst/>
          </a:prstGeom>
          <a:ln>
            <a:noFill/>
          </a:ln>
          <a:effectLst>
            <a:softEdge rad="6350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97255" y="1717964"/>
            <a:ext cx="3687617" cy="2466108"/>
          </a:xfrm>
          <a:prstGeom prst="round2DiagRect">
            <a:avLst/>
          </a:prstGeom>
          <a:solidFill>
            <a:srgbClr val="002060"/>
          </a:solidFill>
          <a:ln>
            <a:noFill/>
          </a:ln>
          <a:effectLst>
            <a:outerShdw blurRad="149987" dist="250190" dir="8460000" algn="ctr">
              <a:srgbClr val="000000">
                <a:alpha val="28000"/>
              </a:srgbClr>
            </a:outerShdw>
            <a:softEdge rad="127000"/>
          </a:effectLst>
          <a:scene3d>
            <a:camera prst="orthographicFront">
              <a:rot lat="0" lon="0" rev="0"/>
            </a:camera>
            <a:lightRig rig="contrasting" dir="t">
              <a:rot lat="0" lon="0" rev="1500000"/>
            </a:lightRig>
          </a:scene3d>
          <a:sp3d prstMaterial="metal">
            <a:bevelT w="88900" h="88900"/>
          </a:sp3d>
        </p:spPr>
        <p:txBody>
          <a:bodyPr>
            <a:normAutofit fontScale="90000"/>
          </a:bodyPr>
          <a:lstStyle/>
          <a:p>
            <a:pPr algn="ctr"/>
            <a:r>
              <a:rPr lang="en-US" sz="4000" dirty="0">
                <a:solidFill>
                  <a:schemeClr val="bg1"/>
                </a:solidFill>
              </a:rPr>
              <a:t>MIC3 WA </a:t>
            </a:r>
            <a:br>
              <a:rPr lang="en-US" sz="4000" dirty="0">
                <a:solidFill>
                  <a:schemeClr val="bg1"/>
                </a:solidFill>
              </a:rPr>
            </a:br>
            <a:r>
              <a:rPr lang="en-US" sz="4000" b="1" dirty="0">
                <a:solidFill>
                  <a:schemeClr val="bg1"/>
                </a:solidFill>
              </a:rPr>
              <a:t>State Council</a:t>
            </a:r>
            <a:br>
              <a:rPr lang="en-US" sz="4000" b="1" dirty="0">
                <a:solidFill>
                  <a:schemeClr val="bg1"/>
                </a:solidFill>
              </a:rPr>
            </a:br>
            <a:r>
              <a:rPr lang="en-US" sz="4000" b="1" dirty="0">
                <a:solidFill>
                  <a:schemeClr val="bg1"/>
                </a:solidFill>
              </a:rPr>
              <a:t>Meeting</a:t>
            </a:r>
            <a:br>
              <a:rPr lang="en-US" sz="4000" b="1" dirty="0">
                <a:solidFill>
                  <a:schemeClr val="bg1"/>
                </a:solidFill>
              </a:rPr>
            </a:br>
            <a:r>
              <a:rPr lang="en-US" sz="2200" b="1" dirty="0">
                <a:solidFill>
                  <a:schemeClr val="bg1"/>
                </a:solidFill>
              </a:rPr>
              <a:t>14 Oct 2025 9:00 –11:00 AM</a:t>
            </a:r>
            <a:br>
              <a:rPr lang="en-US" sz="2200" b="1" dirty="0">
                <a:solidFill>
                  <a:schemeClr val="bg1"/>
                </a:solidFill>
              </a:rPr>
            </a:br>
            <a:r>
              <a:rPr lang="en-US" sz="2200" b="1" dirty="0">
                <a:solidFill>
                  <a:schemeClr val="bg1"/>
                </a:solidFill>
              </a:rPr>
              <a:t>Via Zoom</a:t>
            </a:r>
            <a:endParaRPr lang="en-US" sz="1800" dirty="0">
              <a:solidFill>
                <a:schemeClr val="bg1"/>
              </a:solidFill>
            </a:endParaRPr>
          </a:p>
        </p:txBody>
      </p:sp>
      <p:sp>
        <p:nvSpPr>
          <p:cNvPr id="3" name="Subtitle 2"/>
          <p:cNvSpPr>
            <a:spLocks noGrp="1"/>
          </p:cNvSpPr>
          <p:nvPr>
            <p:ph type="subTitle" idx="1"/>
          </p:nvPr>
        </p:nvSpPr>
        <p:spPr>
          <a:xfrm>
            <a:off x="6516256" y="6272167"/>
            <a:ext cx="7467600" cy="685800"/>
          </a:xfrm>
        </p:spPr>
        <p:txBody>
          <a:bodyPr>
            <a:normAutofit/>
          </a:bodyPr>
          <a:lstStyle/>
          <a:p>
            <a:r>
              <a:rPr lang="en-US" sz="1400" dirty="0"/>
              <a:t>GREGORY J. LYNCH | Commissioner</a:t>
            </a:r>
            <a:br>
              <a:rPr lang="en-US" sz="1400" dirty="0"/>
            </a:br>
            <a:r>
              <a:rPr lang="en-US" sz="1400" dirty="0">
                <a:hlinkClick r:id="rId3"/>
              </a:rPr>
              <a:t>glynch@oesd114.org</a:t>
            </a:r>
            <a:r>
              <a:rPr lang="en-US" sz="1400" dirty="0"/>
              <a:t>| </a:t>
            </a:r>
            <a:r>
              <a:rPr lang="en-US" sz="1400" dirty="0" err="1"/>
              <a:t>ph</a:t>
            </a:r>
            <a:r>
              <a:rPr lang="en-US" sz="1400" dirty="0"/>
              <a:t> 360.286.4712</a:t>
            </a:r>
          </a:p>
          <a:p>
            <a:endParaRPr lang="en-US" sz="1400" dirty="0"/>
          </a:p>
        </p:txBody>
      </p:sp>
      <p:pic>
        <p:nvPicPr>
          <p:cNvPr id="1026" name="Picture 2" descr="http://mic3.net/main%20images/mic3headerlogo.pn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28600" y="0"/>
            <a:ext cx="11689416"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1006765" y="4350327"/>
            <a:ext cx="4211780" cy="1825404"/>
          </a:xfrm>
          <a:prstGeom prst="round2DiagRect">
            <a:avLst/>
          </a:prstGeom>
          <a:solidFill>
            <a:srgbClr val="002060"/>
          </a:solidFill>
          <a:ln>
            <a:noFill/>
          </a:ln>
          <a:effectLst>
            <a:outerShdw blurRad="149987" dist="250190" dir="8460000" algn="ctr">
              <a:srgbClr val="000000">
                <a:alpha val="28000"/>
              </a:srgbClr>
            </a:outerShdw>
            <a:softEdge rad="127000"/>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solidFill>
                  <a:schemeClr val="bg1"/>
                </a:solidFill>
              </a:rPr>
              <a:t>Please Enter Your</a:t>
            </a:r>
            <a:br>
              <a:rPr lang="en-US" sz="3600" dirty="0">
                <a:solidFill>
                  <a:schemeClr val="bg1"/>
                </a:solidFill>
              </a:rPr>
            </a:br>
            <a:r>
              <a:rPr lang="en-US" sz="3600" dirty="0">
                <a:solidFill>
                  <a:schemeClr val="bg1"/>
                </a:solidFill>
              </a:rPr>
              <a:t>Name &amp; Organization In Chat</a:t>
            </a:r>
          </a:p>
        </p:txBody>
      </p:sp>
    </p:spTree>
    <p:extLst>
      <p:ext uri="{BB962C8B-B14F-4D97-AF65-F5344CB8AC3E}">
        <p14:creationId xmlns:p14="http://schemas.microsoft.com/office/powerpoint/2010/main" val="2987714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F2BBFC-02F8-FC79-4449-CD8D56095DE0}"/>
              </a:ext>
            </a:extLst>
          </p:cNvPr>
          <p:cNvSpPr>
            <a:spLocks noGrp="1"/>
          </p:cNvSpPr>
          <p:nvPr>
            <p:ph type="title"/>
          </p:nvPr>
        </p:nvSpPr>
        <p:spPr>
          <a:xfrm>
            <a:off x="838200" y="365125"/>
            <a:ext cx="10515600" cy="1325563"/>
          </a:xfrm>
        </p:spPr>
        <p:txBody>
          <a:bodyPr anchor="ctr">
            <a:normAutofit/>
          </a:bodyPr>
          <a:lstStyle/>
          <a:p>
            <a:pPr lvl="0"/>
            <a:r>
              <a:rPr lang="en-US" b="0" kern="1200" dirty="0">
                <a:effectLst/>
              </a:rPr>
              <a:t>Military Compact Implementation Survey </a:t>
            </a:r>
          </a:p>
        </p:txBody>
      </p:sp>
      <p:graphicFrame>
        <p:nvGraphicFramePr>
          <p:cNvPr id="6" name="Content Placeholder 3">
            <a:extLst>
              <a:ext uri="{FF2B5EF4-FFF2-40B4-BE49-F238E27FC236}">
                <a16:creationId xmlns:a16="http://schemas.microsoft.com/office/drawing/2014/main" id="{972C409C-F004-CE9D-A182-F5CA28645C96}"/>
              </a:ext>
            </a:extLst>
          </p:cNvPr>
          <p:cNvGraphicFramePr>
            <a:graphicFrameLocks noGrp="1"/>
          </p:cNvGraphicFramePr>
          <p:nvPr>
            <p:ph idx="1"/>
          </p:nvPr>
        </p:nvGraphicFramePr>
        <p:xfrm>
          <a:off x="838200" y="1825625"/>
          <a:ext cx="10515600" cy="42558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6457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7A906-D6DE-74BD-E25F-5E144A30BB39}"/>
              </a:ext>
            </a:extLst>
          </p:cNvPr>
          <p:cNvSpPr>
            <a:spLocks noGrp="1"/>
          </p:cNvSpPr>
          <p:nvPr>
            <p:ph type="title"/>
          </p:nvPr>
        </p:nvSpPr>
        <p:spPr/>
        <p:txBody>
          <a:bodyPr/>
          <a:lstStyle/>
          <a:p>
            <a:r>
              <a:rPr lang="en-US" dirty="0"/>
              <a:t>Report of Implementation</a:t>
            </a:r>
          </a:p>
        </p:txBody>
      </p:sp>
    </p:spTree>
    <p:extLst>
      <p:ext uri="{BB962C8B-B14F-4D97-AF65-F5344CB8AC3E}">
        <p14:creationId xmlns:p14="http://schemas.microsoft.com/office/powerpoint/2010/main" val="359336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A46C-AE40-6B52-3F5B-9578F8768937}"/>
              </a:ext>
            </a:extLst>
          </p:cNvPr>
          <p:cNvSpPr>
            <a:spLocks noGrp="1"/>
          </p:cNvSpPr>
          <p:nvPr>
            <p:ph type="title"/>
          </p:nvPr>
        </p:nvSpPr>
        <p:spPr>
          <a:xfrm>
            <a:off x="534256" y="450869"/>
            <a:ext cx="10792112" cy="1325563"/>
          </a:xfrm>
        </p:spPr>
        <p:txBody>
          <a:bodyPr>
            <a:normAutofit fontScale="90000"/>
          </a:bodyPr>
          <a:lstStyle/>
          <a:p>
            <a:r>
              <a:rPr lang="en-US" dirty="0"/>
              <a:t>Compact Provision #1: </a:t>
            </a:r>
            <a:br>
              <a:rPr lang="en-US" dirty="0"/>
            </a:br>
            <a:r>
              <a:rPr lang="en-US" dirty="0"/>
              <a:t>Unofficial or “Hand-Carried" Education Records</a:t>
            </a:r>
          </a:p>
        </p:txBody>
      </p:sp>
      <p:graphicFrame>
        <p:nvGraphicFramePr>
          <p:cNvPr id="5" name="Table 4">
            <a:extLst>
              <a:ext uri="{FF2B5EF4-FFF2-40B4-BE49-F238E27FC236}">
                <a16:creationId xmlns:a16="http://schemas.microsoft.com/office/drawing/2014/main" id="{E113C895-EA32-1CBD-A26A-961EC6CCD6F3}"/>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100%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1999785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B406E-5C4E-532E-B2FB-9EFA1A77F054}"/>
              </a:ext>
            </a:extLst>
          </p:cNvPr>
          <p:cNvSpPr>
            <a:spLocks noGrp="1"/>
          </p:cNvSpPr>
          <p:nvPr>
            <p:ph type="title"/>
          </p:nvPr>
        </p:nvSpPr>
        <p:spPr>
          <a:xfrm>
            <a:off x="534256" y="365125"/>
            <a:ext cx="10515600" cy="1325563"/>
          </a:xfrm>
        </p:spPr>
        <p:txBody>
          <a:bodyPr>
            <a:normAutofit/>
          </a:bodyPr>
          <a:lstStyle/>
          <a:p>
            <a:r>
              <a:rPr lang="en-US" dirty="0"/>
              <a:t>Compact Provision #2:  </a:t>
            </a:r>
            <a:br>
              <a:rPr lang="en-US" dirty="0"/>
            </a:br>
            <a:r>
              <a:rPr lang="en-US" dirty="0"/>
              <a:t>Kindergarten and First Grade Entrance Age</a:t>
            </a:r>
          </a:p>
        </p:txBody>
      </p:sp>
      <p:graphicFrame>
        <p:nvGraphicFramePr>
          <p:cNvPr id="4" name="Table 3">
            <a:extLst>
              <a:ext uri="{FF2B5EF4-FFF2-40B4-BE49-F238E27FC236}">
                <a16:creationId xmlns:a16="http://schemas.microsoft.com/office/drawing/2014/main" id="{23AB210F-370F-BF5E-44E1-7C0ABE17AB39}"/>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a:t>1</a:t>
                      </a:r>
                      <a:r>
                        <a:rPr lang="en-US" sz="2400" dirty="0"/>
                        <a:t>0</a:t>
                      </a:r>
                      <a:r>
                        <a:rPr lang="en-US" sz="2400"/>
                        <a:t>%</a:t>
                      </a:r>
                      <a:endParaRPr lang="en-US" sz="2400" dirty="0"/>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4248675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267989"/>
            <a:ext cx="10515600" cy="1325563"/>
          </a:xfrm>
        </p:spPr>
        <p:txBody>
          <a:bodyPr/>
          <a:lstStyle/>
          <a:p>
            <a:r>
              <a:rPr lang="en-US" dirty="0"/>
              <a:t>Compact Provision #3: </a:t>
            </a:r>
            <a:br>
              <a:rPr lang="en-US" dirty="0"/>
            </a:br>
            <a:r>
              <a:rPr lang="en-US" dirty="0"/>
              <a:t>Course Placement</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a:t>1</a:t>
                      </a:r>
                      <a:r>
                        <a:rPr lang="en-US" sz="2400" dirty="0"/>
                        <a:t>0</a:t>
                      </a:r>
                      <a:r>
                        <a:rPr lang="en-US" sz="2400"/>
                        <a:t>%</a:t>
                      </a:r>
                      <a:endParaRPr lang="en-US" sz="2400" dirty="0"/>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4092984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267989"/>
            <a:ext cx="10515600" cy="1325563"/>
          </a:xfrm>
        </p:spPr>
        <p:txBody>
          <a:bodyPr/>
          <a:lstStyle/>
          <a:p>
            <a:r>
              <a:rPr lang="en-US" dirty="0"/>
              <a:t>Compact Provision #4: </a:t>
            </a:r>
            <a:br>
              <a:rPr lang="en-US" dirty="0"/>
            </a:br>
            <a:r>
              <a:rPr lang="en-US" dirty="0"/>
              <a:t>Placement Flexibility</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85%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15%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1003278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630936" y="377317"/>
            <a:ext cx="10515600" cy="1325563"/>
          </a:xfrm>
        </p:spPr>
        <p:txBody>
          <a:bodyPr/>
          <a:lstStyle/>
          <a:p>
            <a:r>
              <a:rPr lang="en-US" dirty="0"/>
              <a:t>Compact Provision #5: </a:t>
            </a:r>
            <a:br>
              <a:rPr lang="en-US" dirty="0"/>
            </a:br>
            <a:r>
              <a:rPr lang="en-US" dirty="0"/>
              <a:t>Absences Related to Deployment</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3626921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267989"/>
            <a:ext cx="10515600" cy="1325563"/>
          </a:xfrm>
        </p:spPr>
        <p:txBody>
          <a:bodyPr/>
          <a:lstStyle/>
          <a:p>
            <a:r>
              <a:rPr lang="en-US" dirty="0"/>
              <a:t>Compact Provision #6: </a:t>
            </a:r>
            <a:br>
              <a:rPr lang="en-US" dirty="0"/>
            </a:br>
            <a:r>
              <a:rPr lang="en-US" dirty="0"/>
              <a:t>Eligibility for Enrollment</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a:t>1</a:t>
                      </a:r>
                      <a:r>
                        <a:rPr lang="en-US" sz="2400" dirty="0"/>
                        <a:t>0</a:t>
                      </a:r>
                      <a:r>
                        <a:rPr lang="en-US" sz="2400"/>
                        <a:t>%</a:t>
                      </a:r>
                      <a:endParaRPr lang="en-US" sz="2400" dirty="0"/>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1260338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365125"/>
            <a:ext cx="10515600" cy="1325563"/>
          </a:xfrm>
        </p:spPr>
        <p:txBody>
          <a:bodyPr>
            <a:normAutofit/>
          </a:bodyPr>
          <a:lstStyle/>
          <a:p>
            <a:r>
              <a:rPr lang="en-US" dirty="0"/>
              <a:t>Compact Provision #7: </a:t>
            </a:r>
            <a:br>
              <a:rPr lang="en-US" dirty="0"/>
            </a:br>
            <a:r>
              <a:rPr lang="en-US" dirty="0"/>
              <a:t>Waiver Requirements of #1 - Course Waivers</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a:t>1</a:t>
                      </a:r>
                      <a:r>
                        <a:rPr lang="en-US" sz="2400" dirty="0"/>
                        <a:t>0</a:t>
                      </a:r>
                      <a:r>
                        <a:rPr lang="en-US" sz="2400"/>
                        <a:t>%</a:t>
                      </a:r>
                      <a:endParaRPr lang="en-US" sz="2400" dirty="0"/>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155330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267989"/>
            <a:ext cx="10515600" cy="1325563"/>
          </a:xfrm>
        </p:spPr>
        <p:txBody>
          <a:bodyPr>
            <a:normAutofit/>
          </a:bodyPr>
          <a:lstStyle/>
          <a:p>
            <a:r>
              <a:rPr lang="en-US" dirty="0"/>
              <a:t>Compact Provision #8: </a:t>
            </a:r>
            <a:br>
              <a:rPr lang="en-US" dirty="0"/>
            </a:br>
            <a:r>
              <a:rPr lang="en-US" dirty="0"/>
              <a:t>Waiver Requirements #2 – </a:t>
            </a:r>
            <a:r>
              <a:rPr lang="en-US" sz="3100" dirty="0"/>
              <a:t>Alternatives to Graduation</a:t>
            </a:r>
            <a:endParaRPr lang="en-US" dirty="0"/>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259008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652469" y="309835"/>
            <a:ext cx="5102225" cy="600075"/>
          </a:xfrm>
        </p:spPr>
        <p:txBody>
          <a:bodyPr>
            <a:normAutofit fontScale="90000"/>
          </a:bodyPr>
          <a:lstStyle/>
          <a:p>
            <a:br>
              <a:rPr lang="en-US" sz="1500" dirty="0"/>
            </a:br>
            <a:r>
              <a:rPr lang="en-US" sz="2700" b="1" dirty="0"/>
              <a:t>Meeting Agenda </a:t>
            </a:r>
            <a:r>
              <a:rPr lang="en-US" sz="2100" b="1" dirty="0"/>
              <a:t>– </a:t>
            </a:r>
            <a:r>
              <a:rPr lang="en-US" sz="1200" b="1" i="1" dirty="0">
                <a:latin typeface="Calibri" panose="020F0502020204030204" pitchFamily="34" charset="0"/>
              </a:rPr>
              <a:t>October 14, 2025 9:00 AM to 11:00 AM</a:t>
            </a:r>
            <a:br>
              <a:rPr lang="en-US" sz="1200" b="1" i="1" dirty="0">
                <a:latin typeface="Calibri" panose="020F0502020204030204" pitchFamily="34" charset="0"/>
              </a:rPr>
            </a:br>
            <a:r>
              <a:rPr lang="en-US" sz="1200" b="1" i="1" dirty="0">
                <a:latin typeface="Calibri" panose="020F0502020204030204" pitchFamily="34" charset="0"/>
              </a:rPr>
              <a:t>Zoom: </a:t>
            </a:r>
            <a:r>
              <a:rPr lang="en-US" sz="1300" u="sng" dirty="0">
                <a:hlinkClick r:id="rId3"/>
              </a:rPr>
              <a:t>https://us02web.zoom.us/j/82500215760</a:t>
            </a:r>
            <a:br>
              <a:rPr lang="en-US" dirty="0"/>
            </a:br>
            <a:br>
              <a:rPr lang="en-US" sz="2100" dirty="0"/>
            </a:br>
            <a:endParaRPr lang="en-US" sz="1200" b="1" i="1" dirty="0">
              <a:latin typeface="Calibri" panose="020F0502020204030204" pitchFamily="34" charset="0"/>
            </a:endParaRPr>
          </a:p>
        </p:txBody>
      </p:sp>
      <p:sp>
        <p:nvSpPr>
          <p:cNvPr id="3" name="Content Placeholder 2"/>
          <p:cNvSpPr>
            <a:spLocks noGrp="1"/>
          </p:cNvSpPr>
          <p:nvPr>
            <p:ph sz="quarter" idx="4294967295"/>
          </p:nvPr>
        </p:nvSpPr>
        <p:spPr>
          <a:xfrm>
            <a:off x="202019" y="853865"/>
            <a:ext cx="11844669" cy="5875211"/>
          </a:xfrm>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9:00 - 9:05	Agenda &amp; MIC3 Overview			WA MIC3 Commissioner Greg Lynch</a:t>
            </a:r>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endParaRPr lang="en-US" sz="1500" b="1" dirty="0"/>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9:05 - 9:15	Welcome &amp; OSPI Update			State Superintendent Chris Reykdal</a:t>
            </a:r>
          </a:p>
          <a:p>
            <a:pPr marL="45243" indent="0">
              <a:spcBef>
                <a:spcPts val="0"/>
              </a:spcBef>
              <a:spcAft>
                <a:spcPts val="450"/>
              </a:spcAft>
              <a:buClr>
                <a:srgbClr val="0070C0"/>
              </a:buClr>
              <a:buNone/>
              <a:tabLst>
                <a:tab pos="1600200" algn="l"/>
                <a:tab pos="5600700" algn="l"/>
              </a:tabLst>
            </a:pPr>
            <a:r>
              <a:rPr lang="en-US" sz="1500" b="1" dirty="0"/>
              <a:t>	</a:t>
            </a:r>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9:15 - 9:30	State Council Update &amp; MIC3 National Meeting Preparation 	WA MIC3 Commissioner Greg Lynch</a:t>
            </a:r>
          </a:p>
          <a:p>
            <a:pPr marL="45243" indent="0">
              <a:spcBef>
                <a:spcPts val="0"/>
              </a:spcBef>
              <a:spcAft>
                <a:spcPts val="450"/>
              </a:spcAft>
              <a:buClr>
                <a:srgbClr val="0070C0"/>
              </a:buClr>
              <a:buNone/>
              <a:tabLst>
                <a:tab pos="1600200" algn="l"/>
                <a:tab pos="5600700" algn="l"/>
              </a:tabLst>
            </a:pPr>
            <a:r>
              <a:rPr lang="en-US" sz="1500" b="1" dirty="0"/>
              <a:t>	</a:t>
            </a:r>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9:30 - 9:45	JBLM Update		 	JBLM Garrison Commander Col Joe Handke</a:t>
            </a:r>
          </a:p>
          <a:p>
            <a:pPr marL="45243" indent="0">
              <a:spcBef>
                <a:spcPts val="0"/>
              </a:spcBef>
              <a:spcAft>
                <a:spcPts val="450"/>
              </a:spcAft>
              <a:buClr>
                <a:srgbClr val="0070C0"/>
              </a:buClr>
              <a:buNone/>
              <a:tabLst>
                <a:tab pos="1600200" algn="l"/>
                <a:tab pos="5600700" algn="l"/>
              </a:tabLst>
            </a:pPr>
            <a:endParaRPr lang="en-US" sz="1500" b="1" dirty="0"/>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9:45 - 9:50	WA National Guard Update			Commander WA Air NG BG Ken Borchers</a:t>
            </a:r>
          </a:p>
          <a:p>
            <a:pPr marL="45243" indent="0">
              <a:spcBef>
                <a:spcPts val="0"/>
              </a:spcBef>
              <a:spcAft>
                <a:spcPts val="450"/>
              </a:spcAft>
              <a:buClr>
                <a:srgbClr val="0070C0"/>
              </a:buClr>
              <a:buNone/>
              <a:tabLst>
                <a:tab pos="1600200" algn="l"/>
                <a:tab pos="5600700" algn="l"/>
              </a:tabLst>
            </a:pPr>
            <a:endParaRPr lang="en-US" sz="1500" b="1" dirty="0"/>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9:50 - 9:55	WA State Board of Education (SBE) Update			SBE Executive Director Randy Spaulding</a:t>
            </a:r>
          </a:p>
          <a:p>
            <a:pPr marL="45243" indent="0">
              <a:spcBef>
                <a:spcPts val="0"/>
              </a:spcBef>
              <a:spcAft>
                <a:spcPts val="450"/>
              </a:spcAft>
              <a:buClr>
                <a:srgbClr val="0070C0"/>
              </a:buClr>
              <a:buNone/>
              <a:tabLst>
                <a:tab pos="1600200" algn="l"/>
                <a:tab pos="5600700" algn="l"/>
              </a:tabLst>
            </a:pPr>
            <a:endParaRPr lang="en-US" sz="1500" b="1" dirty="0"/>
          </a:p>
          <a:p>
            <a:pPr marL="259556" indent="-214313">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  9:55 - 10:00	WA Interscholastic Activities Association (WIAA) Update	WIAA Executive Director Mick Hoffman</a:t>
            </a:r>
          </a:p>
          <a:p>
            <a:pPr marL="45243" indent="0">
              <a:spcBef>
                <a:spcPts val="0"/>
              </a:spcBef>
              <a:spcAft>
                <a:spcPts val="450"/>
              </a:spcAft>
              <a:buClr>
                <a:srgbClr val="0070C0"/>
              </a:buClr>
              <a:buNone/>
              <a:tabLst>
                <a:tab pos="1600200" algn="l"/>
                <a:tab pos="5600700" algn="l"/>
              </a:tabLst>
            </a:pPr>
            <a:endParaRPr lang="en-US" sz="1500" b="1" cap="all" dirty="0"/>
          </a:p>
          <a:p>
            <a:pPr marL="330993"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10:00 – 10:30	WA MIC3 Compact Lessons Learned &amp; Improvements	</a:t>
            </a:r>
          </a:p>
          <a:p>
            <a:pPr marL="3074193" lvl="6"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School Liaisons Kelly Scheese and Antoinette Walker</a:t>
            </a:r>
          </a:p>
          <a:p>
            <a:pPr marL="3074193" lvl="6"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Dixie Gruenfelder (OSPI)</a:t>
            </a:r>
          </a:p>
          <a:p>
            <a:pPr marL="3074193" lvl="6"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Superintendents Prince, Banner, Weight, Leavell, Headrick, Kuss-</a:t>
            </a:r>
            <a:r>
              <a:rPr lang="en-US" sz="1500" b="1" dirty="0" err="1"/>
              <a:t>Cybula</a:t>
            </a:r>
            <a:endParaRPr lang="en-US" sz="1500" b="1" dirty="0"/>
          </a:p>
          <a:p>
            <a:pPr marL="3074193" lvl="6"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600" b="1" dirty="0"/>
              <a:t>	</a:t>
            </a:r>
            <a:endParaRPr lang="en-US" sz="1600" b="1" dirty="0"/>
          </a:p>
          <a:p>
            <a:pPr marL="330993" indent="-285750">
              <a:spcBef>
                <a:spcPts val="0"/>
              </a:spcBef>
              <a:spcAft>
                <a:spcPts val="450"/>
              </a:spcAft>
              <a:buClr>
                <a:srgbClr val="0070C0"/>
              </a:buClr>
              <a:buFont typeface="Wingdings" panose="05000000000000000000" pitchFamily="2" charset="2"/>
              <a:buChar char="Ø"/>
              <a:tabLst>
                <a:tab pos="1600200" algn="l"/>
                <a:tab pos="5600700" algn="l"/>
              </a:tabLst>
            </a:pPr>
            <a:r>
              <a:rPr lang="en-US" sz="1500" b="1" dirty="0"/>
              <a:t>10:30 - 10:35	Final Q&amp;A and Wrap-up			WA MIC3 Commissioner Greg Lynch</a:t>
            </a:r>
            <a:r>
              <a:rPr lang="en-US" sz="1500" dirty="0"/>
              <a:t> </a:t>
            </a:r>
          </a:p>
        </p:txBody>
      </p:sp>
      <p:pic>
        <p:nvPicPr>
          <p:cNvPr id="5" name="Picture 2" descr="http://mic3.net/main%20images/mic3headerlogo.png"/>
          <p:cNvPicPr>
            <a:picLocks noChangeAspect="1" noChangeArrowheads="1"/>
          </p:cNvPicPr>
          <p:nvPr/>
        </p:nvPicPr>
        <p:blipFill rotWithShape="1">
          <a:blip r:embed="rId4" r:link="rId5" cstate="print">
            <a:extLst>
              <a:ext uri="{28A0092B-C50C-407E-A947-70E740481C1C}">
                <a14:useLocalDpi xmlns:a14="http://schemas.microsoft.com/office/drawing/2010/main" val="0"/>
              </a:ext>
            </a:extLst>
          </a:blip>
          <a:srcRect/>
          <a:stretch>
            <a:fillRect/>
          </a:stretch>
        </p:blipFill>
        <p:spPr bwMode="auto">
          <a:xfrm>
            <a:off x="2435992" y="-78837"/>
            <a:ext cx="760957" cy="561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mic3.net/main%20images/mic3headerlogo.png"/>
          <p:cNvPicPr>
            <a:picLocks noChangeAspect="1" noChangeArrowheads="1"/>
          </p:cNvPicPr>
          <p:nvPr/>
        </p:nvPicPr>
        <p:blipFill rotWithShape="1">
          <a:blip r:embed="rId6" r:link="rId5" cstate="print">
            <a:extLst>
              <a:ext uri="{28A0092B-C50C-407E-A947-70E740481C1C}">
                <a14:useLocalDpi xmlns:a14="http://schemas.microsoft.com/office/drawing/2010/main" val="0"/>
              </a:ext>
            </a:extLst>
          </a:blip>
          <a:srcRect/>
          <a:stretch>
            <a:fillRect/>
          </a:stretch>
        </p:blipFill>
        <p:spPr bwMode="auto">
          <a:xfrm>
            <a:off x="533400" y="181881"/>
            <a:ext cx="2638295" cy="49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2" descr="https://tse1.mm.bing.net/th?&amp;id=OIP.Ma5e58d58453c877ff964ea6795039317o0&amp;w=247&amp;h=168&amp;c=0&amp;pid=1.9&amp;rs=0&amp;p=0&amp;r=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20676266">
            <a:off x="2664130" y="4919081"/>
            <a:ext cx="2176766" cy="1548839"/>
          </a:xfrm>
          <a:prstGeom prst="ellipse">
            <a:avLst/>
          </a:prstGeom>
          <a:ln>
            <a:noFill/>
          </a:ln>
          <a:effectLst>
            <a:softEdge rad="635000"/>
          </a:effectLst>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AED5517-B216-4CEF-971D-ABCDAA6AC6DB}" type="slidenum">
              <a:rPr lang="en-US" smtClean="0"/>
              <a:t>2</a:t>
            </a:fld>
            <a:endParaRPr lang="en-US" dirty="0"/>
          </a:p>
        </p:txBody>
      </p:sp>
      <p:sp>
        <p:nvSpPr>
          <p:cNvPr id="6" name="TextBox 5"/>
          <p:cNvSpPr txBox="1"/>
          <p:nvPr/>
        </p:nvSpPr>
        <p:spPr>
          <a:xfrm>
            <a:off x="679508" y="6399780"/>
            <a:ext cx="10402349" cy="307777"/>
          </a:xfrm>
          <a:prstGeom prst="rect">
            <a:avLst/>
          </a:prstGeom>
          <a:noFill/>
        </p:spPr>
        <p:txBody>
          <a:bodyPr wrap="square" rtlCol="0">
            <a:spAutoFit/>
          </a:bodyPr>
          <a:lstStyle/>
          <a:p>
            <a:pPr algn="ctr"/>
            <a:r>
              <a:rPr lang="en-US" sz="1400" b="1" i="1" dirty="0"/>
              <a:t>MIC3 Annual National Business Meeting 50 State Commissioners + DC Indianapolis, Indiana 22 – 24 Oct 2025</a:t>
            </a:r>
          </a:p>
        </p:txBody>
      </p:sp>
    </p:spTree>
    <p:extLst>
      <p:ext uri="{BB962C8B-B14F-4D97-AF65-F5344CB8AC3E}">
        <p14:creationId xmlns:p14="http://schemas.microsoft.com/office/powerpoint/2010/main" val="2980804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534256" y="345670"/>
            <a:ext cx="10515600" cy="1325563"/>
          </a:xfrm>
        </p:spPr>
        <p:txBody>
          <a:bodyPr/>
          <a:lstStyle/>
          <a:p>
            <a:r>
              <a:rPr lang="en-US" dirty="0"/>
              <a:t>Compact Provision #9: </a:t>
            </a:r>
            <a:br>
              <a:rPr lang="en-US" dirty="0"/>
            </a:br>
            <a:r>
              <a:rPr lang="en-US" dirty="0"/>
              <a:t>Transfer During Senior Year</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92%</a:t>
                      </a:r>
                    </a:p>
                  </a:txBody>
                  <a:tcPr/>
                </a:tc>
                <a:tc>
                  <a:txBody>
                    <a:bodyPr/>
                    <a:lstStyle/>
                    <a:p>
                      <a:pPr algn="ctr"/>
                      <a:r>
                        <a:rPr lang="en-US" sz="2400" dirty="0"/>
                        <a:t>95%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8%</a:t>
                      </a:r>
                    </a:p>
                  </a:txBody>
                  <a:tcPr/>
                </a:tc>
                <a:tc>
                  <a:txBody>
                    <a:bodyPr/>
                    <a:lstStyle/>
                    <a:p>
                      <a:pPr algn="ctr"/>
                      <a:r>
                        <a:rPr lang="en-US" sz="2400" dirty="0"/>
                        <a:t>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386660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p:txBody>
          <a:bodyPr/>
          <a:lstStyle/>
          <a:p>
            <a:r>
              <a:rPr lang="en-US" dirty="0"/>
              <a:t>Compact Provision #10: </a:t>
            </a:r>
            <a:br>
              <a:rPr lang="en-US" dirty="0"/>
            </a:br>
            <a:r>
              <a:rPr lang="en-US" dirty="0"/>
              <a:t>Official Education Records/Transcripts</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90%</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a:t>1</a:t>
                      </a:r>
                      <a:r>
                        <a:rPr lang="en-US" sz="2400" dirty="0"/>
                        <a:t>0</a:t>
                      </a:r>
                      <a:r>
                        <a:rPr lang="en-US" sz="2400"/>
                        <a:t>%</a:t>
                      </a:r>
                      <a:endParaRPr lang="en-US" sz="2400" dirty="0"/>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3104133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p:txBody>
          <a:bodyPr/>
          <a:lstStyle/>
          <a:p>
            <a:r>
              <a:rPr lang="en-US" dirty="0"/>
              <a:t>Compact Provision #11: </a:t>
            </a:r>
            <a:br>
              <a:rPr lang="en-US" dirty="0"/>
            </a:br>
            <a:r>
              <a:rPr lang="en-US" dirty="0"/>
              <a:t>Immunizations</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85%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15%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3144273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B882-1250-2F71-4327-D61C6160BB2D}"/>
              </a:ext>
            </a:extLst>
          </p:cNvPr>
          <p:cNvSpPr>
            <a:spLocks noGrp="1"/>
          </p:cNvSpPr>
          <p:nvPr>
            <p:ph type="title"/>
          </p:nvPr>
        </p:nvSpPr>
        <p:spPr>
          <a:xfrm>
            <a:off x="624192" y="423491"/>
            <a:ext cx="10515600" cy="1325563"/>
          </a:xfrm>
        </p:spPr>
        <p:txBody>
          <a:bodyPr/>
          <a:lstStyle/>
          <a:p>
            <a:r>
              <a:rPr lang="en-US" dirty="0"/>
              <a:t>Compact Provision #12: </a:t>
            </a:r>
            <a:br>
              <a:rPr lang="en-US" dirty="0"/>
            </a:br>
            <a:r>
              <a:rPr lang="en-US" dirty="0"/>
              <a:t>Education Program Placement</a:t>
            </a:r>
          </a:p>
        </p:txBody>
      </p:sp>
      <p:graphicFrame>
        <p:nvGraphicFramePr>
          <p:cNvPr id="4" name="Table 3">
            <a:extLst>
              <a:ext uri="{FF2B5EF4-FFF2-40B4-BE49-F238E27FC236}">
                <a16:creationId xmlns:a16="http://schemas.microsoft.com/office/drawing/2014/main" id="{392BCDB5-34A8-88B8-BC25-99072F2014EC}"/>
              </a:ext>
            </a:extLst>
          </p:cNvPr>
          <p:cNvGraphicFramePr>
            <a:graphicFrameLocks noGrp="1"/>
          </p:cNvGraphicFramePr>
          <p:nvPr/>
        </p:nvGraphicFramePr>
        <p:xfrm>
          <a:off x="534256" y="2116476"/>
          <a:ext cx="11024172" cy="3147972"/>
        </p:xfrm>
        <a:graphic>
          <a:graphicData uri="http://schemas.openxmlformats.org/drawingml/2006/table">
            <a:tbl>
              <a:tblPr firstRow="1" bandRow="1">
                <a:tableStyleId>{5C22544A-7EE6-4342-B048-85BDC9FD1C3A}</a:tableStyleId>
              </a:tblPr>
              <a:tblGrid>
                <a:gridCol w="6626832">
                  <a:extLst>
                    <a:ext uri="{9D8B030D-6E8A-4147-A177-3AD203B41FA5}">
                      <a16:colId xmlns:a16="http://schemas.microsoft.com/office/drawing/2014/main" val="2152347144"/>
                    </a:ext>
                  </a:extLst>
                </a:gridCol>
                <a:gridCol w="2240931">
                  <a:extLst>
                    <a:ext uri="{9D8B030D-6E8A-4147-A177-3AD203B41FA5}">
                      <a16:colId xmlns:a16="http://schemas.microsoft.com/office/drawing/2014/main" val="714975877"/>
                    </a:ext>
                  </a:extLst>
                </a:gridCol>
                <a:gridCol w="2156409">
                  <a:extLst>
                    <a:ext uri="{9D8B030D-6E8A-4147-A177-3AD203B41FA5}">
                      <a16:colId xmlns:a16="http://schemas.microsoft.com/office/drawing/2014/main" val="3844099499"/>
                    </a:ext>
                  </a:extLst>
                </a:gridCol>
              </a:tblGrid>
              <a:tr h="818881">
                <a:tc>
                  <a:txBody>
                    <a:bodyPr/>
                    <a:lstStyle/>
                    <a:p>
                      <a:pPr algn="ctr"/>
                      <a:r>
                        <a:rPr lang="en-US" sz="2400" dirty="0"/>
                        <a:t>Level of Implementation</a:t>
                      </a:r>
                    </a:p>
                  </a:txBody>
                  <a:tcPr/>
                </a:tc>
                <a:tc>
                  <a:txBody>
                    <a:bodyPr/>
                    <a:lstStyle/>
                    <a:p>
                      <a:pPr algn="ctr"/>
                      <a:r>
                        <a:rPr lang="en-US" sz="2400" dirty="0"/>
                        <a:t>2024 Percentage</a:t>
                      </a:r>
                      <a:r>
                        <a:rPr lang="en-US" dirty="0"/>
                        <a:t> </a:t>
                      </a:r>
                    </a:p>
                  </a:txBody>
                  <a:tcPr/>
                </a:tc>
                <a:tc>
                  <a:txBody>
                    <a:bodyPr/>
                    <a:lstStyle/>
                    <a:p>
                      <a:pPr algn="ctr"/>
                      <a:r>
                        <a:rPr lang="en-US" sz="2400" dirty="0"/>
                        <a:t>2014 Percentage </a:t>
                      </a:r>
                    </a:p>
                  </a:txBody>
                  <a:tcPr/>
                </a:tc>
                <a:extLst>
                  <a:ext uri="{0D108BD9-81ED-4DB2-BD59-A6C34878D82A}">
                    <a16:rowId xmlns:a16="http://schemas.microsoft.com/office/drawing/2014/main" val="2604813782"/>
                  </a:ext>
                </a:extLst>
              </a:tr>
              <a:tr h="775004">
                <a:tc>
                  <a:txBody>
                    <a:bodyPr/>
                    <a:lstStyle/>
                    <a:p>
                      <a:r>
                        <a:rPr lang="en-US" sz="2000" dirty="0"/>
                        <a:t>The provision is being SUBSTANTIALLY implemented. </a:t>
                      </a:r>
                    </a:p>
                  </a:txBody>
                  <a:tcPr/>
                </a:tc>
                <a:tc>
                  <a:txBody>
                    <a:bodyPr/>
                    <a:lstStyle/>
                    <a:p>
                      <a:pPr algn="ctr"/>
                      <a:r>
                        <a:rPr lang="en-US" sz="2400" dirty="0"/>
                        <a:t>100%</a:t>
                      </a:r>
                    </a:p>
                  </a:txBody>
                  <a:tcPr/>
                </a:tc>
                <a:tc>
                  <a:txBody>
                    <a:bodyPr/>
                    <a:lstStyle/>
                    <a:p>
                      <a:pPr algn="ctr"/>
                      <a:r>
                        <a:rPr lang="en-US" sz="2400" dirty="0"/>
                        <a:t>95%</a:t>
                      </a:r>
                    </a:p>
                  </a:txBody>
                  <a:tcPr/>
                </a:tc>
                <a:extLst>
                  <a:ext uri="{0D108BD9-81ED-4DB2-BD59-A6C34878D82A}">
                    <a16:rowId xmlns:a16="http://schemas.microsoft.com/office/drawing/2014/main" val="2750426321"/>
                  </a:ext>
                </a:extLst>
              </a:tr>
              <a:tr h="775004">
                <a:tc>
                  <a:txBody>
                    <a:bodyPr/>
                    <a:lstStyle/>
                    <a:p>
                      <a:r>
                        <a:rPr lang="en-US" sz="2000" dirty="0"/>
                        <a:t>The provision is currently being PARTIALLY implemented.</a:t>
                      </a:r>
                    </a:p>
                  </a:txBody>
                  <a:tcPr/>
                </a:tc>
                <a:tc>
                  <a:txBody>
                    <a:bodyPr/>
                    <a:lstStyle/>
                    <a:p>
                      <a:pPr algn="ctr"/>
                      <a:r>
                        <a:rPr lang="en-US" sz="2400" dirty="0"/>
                        <a:t>0%</a:t>
                      </a:r>
                    </a:p>
                  </a:txBody>
                  <a:tcPr/>
                </a:tc>
                <a:tc>
                  <a:txBody>
                    <a:bodyPr/>
                    <a:lstStyle/>
                    <a:p>
                      <a:pPr algn="ctr"/>
                      <a:r>
                        <a:rPr lang="en-US" sz="2400" dirty="0"/>
                        <a:t>5%</a:t>
                      </a:r>
                    </a:p>
                  </a:txBody>
                  <a:tcPr/>
                </a:tc>
                <a:extLst>
                  <a:ext uri="{0D108BD9-81ED-4DB2-BD59-A6C34878D82A}">
                    <a16:rowId xmlns:a16="http://schemas.microsoft.com/office/drawing/2014/main" val="1396096665"/>
                  </a:ext>
                </a:extLst>
              </a:tr>
              <a:tr h="775004">
                <a:tc>
                  <a:txBody>
                    <a:bodyPr/>
                    <a:lstStyle/>
                    <a:p>
                      <a:r>
                        <a:rPr lang="en-US" sz="2000" dirty="0"/>
                        <a:t>The provision is NOT AT All being implemented.</a:t>
                      </a:r>
                    </a:p>
                  </a:txBody>
                  <a:tcPr/>
                </a:tc>
                <a:tc>
                  <a:txBody>
                    <a:bodyPr/>
                    <a:lstStyle/>
                    <a:p>
                      <a:pPr algn="ctr"/>
                      <a:r>
                        <a:rPr lang="en-US" sz="2400" dirty="0"/>
                        <a:t>0%</a:t>
                      </a:r>
                    </a:p>
                  </a:txBody>
                  <a:tcPr/>
                </a:tc>
                <a:tc>
                  <a:txBody>
                    <a:bodyPr/>
                    <a:lstStyle/>
                    <a:p>
                      <a:pPr algn="ctr"/>
                      <a:r>
                        <a:rPr lang="en-US" sz="2400" dirty="0"/>
                        <a:t>0%</a:t>
                      </a:r>
                    </a:p>
                  </a:txBody>
                  <a:tcPr/>
                </a:tc>
                <a:extLst>
                  <a:ext uri="{0D108BD9-81ED-4DB2-BD59-A6C34878D82A}">
                    <a16:rowId xmlns:a16="http://schemas.microsoft.com/office/drawing/2014/main" val="2502260224"/>
                  </a:ext>
                </a:extLst>
              </a:tr>
            </a:tbl>
          </a:graphicData>
        </a:graphic>
      </p:graphicFrame>
    </p:spTree>
    <p:extLst>
      <p:ext uri="{BB962C8B-B14F-4D97-AF65-F5344CB8AC3E}">
        <p14:creationId xmlns:p14="http://schemas.microsoft.com/office/powerpoint/2010/main" val="2220677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74044-4822-3B7B-6812-9475C96BD020}"/>
              </a:ext>
            </a:extLst>
          </p:cNvPr>
          <p:cNvSpPr>
            <a:spLocks noGrp="1"/>
          </p:cNvSpPr>
          <p:nvPr>
            <p:ph type="title"/>
          </p:nvPr>
        </p:nvSpPr>
        <p:spPr>
          <a:xfrm>
            <a:off x="838200" y="365125"/>
            <a:ext cx="10515600" cy="1325563"/>
          </a:xfrm>
        </p:spPr>
        <p:txBody>
          <a:bodyPr anchor="ctr">
            <a:normAutofit/>
          </a:bodyPr>
          <a:lstStyle/>
          <a:p>
            <a:pPr algn="ctr"/>
            <a:r>
              <a:rPr lang="en-US" dirty="0"/>
              <a:t>Themes of Inquiries to OSPI </a:t>
            </a:r>
          </a:p>
        </p:txBody>
      </p:sp>
      <p:graphicFrame>
        <p:nvGraphicFramePr>
          <p:cNvPr id="5" name="Content Placeholder 2">
            <a:extLst>
              <a:ext uri="{FF2B5EF4-FFF2-40B4-BE49-F238E27FC236}">
                <a16:creationId xmlns:a16="http://schemas.microsoft.com/office/drawing/2014/main" id="{13067F13-DB75-716E-264B-1F956BF2DA57}"/>
              </a:ext>
            </a:extLst>
          </p:cNvPr>
          <p:cNvGraphicFramePr>
            <a:graphicFrameLocks noGrp="1"/>
          </p:cNvGraphicFramePr>
          <p:nvPr>
            <p:ph idx="1"/>
          </p:nvPr>
        </p:nvGraphicFramePr>
        <p:xfrm>
          <a:off x="838200" y="1825625"/>
          <a:ext cx="10515600" cy="4255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3394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1121654" y="154471"/>
            <a:ext cx="9410700" cy="61280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FFFFFF"/>
              </a:solidFill>
              <a:latin typeface="Calibri" panose="020F0502020204030204"/>
            </a:endParaRPr>
          </a:p>
        </p:txBody>
      </p:sp>
      <p:cxnSp>
        <p:nvCxnSpPr>
          <p:cNvPr id="49" name="Straight Connector 48"/>
          <p:cNvCxnSpPr/>
          <p:nvPr/>
        </p:nvCxnSpPr>
        <p:spPr>
          <a:xfrm>
            <a:off x="3528291" y="4939517"/>
            <a:ext cx="4673600" cy="9236"/>
          </a:xfrm>
          <a:prstGeom prst="line">
            <a:avLst/>
          </a:prstGeom>
        </p:spPr>
        <p:style>
          <a:lnRef idx="1">
            <a:schemeClr val="accent2"/>
          </a:lnRef>
          <a:fillRef idx="0">
            <a:schemeClr val="accent2"/>
          </a:fillRef>
          <a:effectRef idx="0">
            <a:schemeClr val="accent2"/>
          </a:effectRef>
          <a:fontRef idx="minor">
            <a:schemeClr val="tx1"/>
          </a:fontRef>
        </p:style>
      </p:cxnSp>
      <p:cxnSp>
        <p:nvCxnSpPr>
          <p:cNvPr id="48" name="Straight Connector 47"/>
          <p:cNvCxnSpPr/>
          <p:nvPr/>
        </p:nvCxnSpPr>
        <p:spPr>
          <a:xfrm>
            <a:off x="6907259" y="2171930"/>
            <a:ext cx="0" cy="829439"/>
          </a:xfrm>
          <a:prstGeom prst="line">
            <a:avLst/>
          </a:prstGeom>
        </p:spPr>
        <p:style>
          <a:lnRef idx="1">
            <a:schemeClr val="accent2"/>
          </a:lnRef>
          <a:fillRef idx="0">
            <a:schemeClr val="accent2"/>
          </a:fillRef>
          <a:effectRef idx="0">
            <a:schemeClr val="accent2"/>
          </a:effectRef>
          <a:fontRef idx="minor">
            <a:schemeClr val="tx1"/>
          </a:fontRef>
        </p:style>
      </p:cxnSp>
      <p:cxnSp>
        <p:nvCxnSpPr>
          <p:cNvPr id="47" name="Straight Connector 46"/>
          <p:cNvCxnSpPr/>
          <p:nvPr/>
        </p:nvCxnSpPr>
        <p:spPr>
          <a:xfrm>
            <a:off x="4599523" y="2164875"/>
            <a:ext cx="0" cy="1053637"/>
          </a:xfrm>
          <a:prstGeom prst="line">
            <a:avLst/>
          </a:prstGeom>
        </p:spPr>
        <p:style>
          <a:lnRef idx="1">
            <a:schemeClr val="accent2"/>
          </a:lnRef>
          <a:fillRef idx="0">
            <a:schemeClr val="accent2"/>
          </a:fillRef>
          <a:effectRef idx="0">
            <a:schemeClr val="accent2"/>
          </a:effectRef>
          <a:fontRef idx="minor">
            <a:schemeClr val="tx1"/>
          </a:fontRef>
        </p:style>
      </p:cxnSp>
      <p:cxnSp>
        <p:nvCxnSpPr>
          <p:cNvPr id="44" name="Straight Connector 43"/>
          <p:cNvCxnSpPr>
            <a:stCxn id="32" idx="3"/>
            <a:endCxn id="36" idx="1"/>
          </p:cNvCxnSpPr>
          <p:nvPr/>
        </p:nvCxnSpPr>
        <p:spPr>
          <a:xfrm>
            <a:off x="4033168" y="2157497"/>
            <a:ext cx="3564824"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42" name="Straight Connector 41"/>
          <p:cNvCxnSpPr/>
          <p:nvPr/>
        </p:nvCxnSpPr>
        <p:spPr>
          <a:xfrm>
            <a:off x="5827005" y="1021749"/>
            <a:ext cx="0" cy="4588211"/>
          </a:xfrm>
          <a:prstGeom prst="line">
            <a:avLst/>
          </a:prstGeom>
        </p:spPr>
        <p:style>
          <a:lnRef idx="1">
            <a:schemeClr val="accent2"/>
          </a:lnRef>
          <a:fillRef idx="0">
            <a:schemeClr val="accent2"/>
          </a:fillRef>
          <a:effectRef idx="0">
            <a:schemeClr val="accent2"/>
          </a:effectRef>
          <a:fontRef idx="minor">
            <a:schemeClr val="tx1"/>
          </a:fontRef>
        </p:style>
      </p:cxnSp>
      <p:sp>
        <p:nvSpPr>
          <p:cNvPr id="9" name="Freeform 8"/>
          <p:cNvSpPr/>
          <p:nvPr/>
        </p:nvSpPr>
        <p:spPr>
          <a:xfrm>
            <a:off x="5827616" y="1033207"/>
            <a:ext cx="1107742" cy="368932"/>
          </a:xfrm>
          <a:custGeom>
            <a:avLst/>
            <a:gdLst/>
            <a:ahLst/>
            <a:cxnLst/>
            <a:rect l="0" t="0" r="0" b="0"/>
            <a:pathLst>
              <a:path>
                <a:moveTo>
                  <a:pt x="0" y="0"/>
                </a:moveTo>
                <a:lnTo>
                  <a:pt x="0" y="262307"/>
                </a:lnTo>
                <a:lnTo>
                  <a:pt x="628371" y="262307"/>
                </a:lnTo>
              </a:path>
            </a:pathLst>
          </a:custGeom>
          <a:noFill/>
          <a:ln>
            <a:prstDash val="sysDash"/>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6" name="Rounded Rectangle 15"/>
          <p:cNvSpPr/>
          <p:nvPr/>
        </p:nvSpPr>
        <p:spPr>
          <a:xfrm>
            <a:off x="1762817" y="275639"/>
            <a:ext cx="8183216" cy="717812"/>
          </a:xfrm>
          <a:prstGeom prst="round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54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spcBef>
                <a:spcPct val="0"/>
              </a:spcBef>
              <a:defRPr/>
            </a:pPr>
            <a:r>
              <a:rPr lang="en-US" sz="3200" b="1" dirty="0">
                <a:solidFill>
                  <a:srgbClr val="FFFFFF"/>
                </a:solidFill>
                <a:latin typeface="Calibri" panose="020F0502020204030204"/>
              </a:rPr>
              <a:t>WA MIC3 State Council</a:t>
            </a:r>
          </a:p>
          <a:p>
            <a:pPr algn="ctr" defTabSz="355600">
              <a:spcBef>
                <a:spcPct val="0"/>
              </a:spcBef>
              <a:defRPr/>
            </a:pPr>
            <a:r>
              <a:rPr lang="en-US" sz="1400" i="1" dirty="0">
                <a:solidFill>
                  <a:srgbClr val="FFFFFF"/>
                </a:solidFill>
                <a:latin typeface="Calibri" panose="020F0502020204030204"/>
              </a:rPr>
              <a:t>(August 2025)</a:t>
            </a:r>
          </a:p>
        </p:txBody>
      </p:sp>
      <p:sp>
        <p:nvSpPr>
          <p:cNvPr id="18" name="Rounded Rectangle 17"/>
          <p:cNvSpPr/>
          <p:nvPr/>
        </p:nvSpPr>
        <p:spPr>
          <a:xfrm>
            <a:off x="3835212" y="3052504"/>
            <a:ext cx="1737690" cy="792685"/>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Head Dept. of Education</a:t>
            </a:r>
          </a:p>
        </p:txBody>
      </p:sp>
      <p:sp>
        <p:nvSpPr>
          <p:cNvPr id="20" name="Rounded Rectangle 19"/>
          <p:cNvSpPr/>
          <p:nvPr/>
        </p:nvSpPr>
        <p:spPr>
          <a:xfrm>
            <a:off x="6154336" y="2993526"/>
            <a:ext cx="1950526" cy="844854"/>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sz="1600" dirty="0">
                <a:solidFill>
                  <a:srgbClr val="FFFFFF"/>
                </a:solidFill>
                <a:latin typeface="Calibri" panose="020F0502020204030204"/>
              </a:rPr>
              <a:t>School District  (SD) </a:t>
            </a:r>
            <a:r>
              <a:rPr lang="en-US" sz="1400" dirty="0">
                <a:solidFill>
                  <a:srgbClr val="FFFFFF"/>
                </a:solidFill>
                <a:latin typeface="Calibri" panose="020F0502020204030204"/>
              </a:rPr>
              <a:t>Superintendents</a:t>
            </a:r>
            <a:r>
              <a:rPr lang="en-US" sz="1200" dirty="0">
                <a:solidFill>
                  <a:srgbClr val="FFFFFF"/>
                </a:solidFill>
                <a:latin typeface="Calibri" panose="020F0502020204030204"/>
              </a:rPr>
              <a:t> </a:t>
            </a:r>
            <a:br>
              <a:rPr lang="en-US" sz="1200" dirty="0">
                <a:solidFill>
                  <a:srgbClr val="FFFFFF"/>
                </a:solidFill>
                <a:latin typeface="Calibri" panose="020F0502020204030204"/>
              </a:rPr>
            </a:br>
            <a:r>
              <a:rPr lang="en-US" sz="1200" dirty="0">
                <a:solidFill>
                  <a:srgbClr val="FFFFFF"/>
                </a:solidFill>
                <a:latin typeface="Calibri" panose="020F0502020204030204"/>
              </a:rPr>
              <a:t>(High % Military Children)</a:t>
            </a:r>
          </a:p>
        </p:txBody>
      </p:sp>
      <p:sp>
        <p:nvSpPr>
          <p:cNvPr id="22" name="Rounded Rectangle 21"/>
          <p:cNvSpPr/>
          <p:nvPr/>
        </p:nvSpPr>
        <p:spPr>
          <a:xfrm>
            <a:off x="2635551" y="5194656"/>
            <a:ext cx="1737690"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Military DoD Rep</a:t>
            </a:r>
          </a:p>
        </p:txBody>
      </p:sp>
      <p:sp>
        <p:nvSpPr>
          <p:cNvPr id="23" name="Freeform 22"/>
          <p:cNvSpPr/>
          <p:nvPr/>
        </p:nvSpPr>
        <p:spPr>
          <a:xfrm>
            <a:off x="2754958" y="3719376"/>
            <a:ext cx="2237964" cy="441909"/>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algn="ctr" defTabSz="488950">
              <a:lnSpc>
                <a:spcPct val="90000"/>
              </a:lnSpc>
              <a:spcBef>
                <a:spcPct val="0"/>
              </a:spcBef>
              <a:spcAft>
                <a:spcPct val="35000"/>
              </a:spcAft>
              <a:defRPr/>
            </a:pPr>
            <a:r>
              <a:rPr lang="en-US" sz="1100" i="1" dirty="0">
                <a:solidFill>
                  <a:srgbClr val="000000"/>
                </a:solidFill>
                <a:latin typeface="Calibri" panose="020F0502020204030204"/>
              </a:rPr>
              <a:t>Chris </a:t>
            </a:r>
            <a:r>
              <a:rPr lang="en-US" sz="1100" i="1" dirty="0" err="1">
                <a:solidFill>
                  <a:srgbClr val="000000"/>
                </a:solidFill>
                <a:latin typeface="Calibri" panose="020F0502020204030204"/>
              </a:rPr>
              <a:t>Reykdal</a:t>
            </a:r>
            <a:r>
              <a:rPr lang="en-US" sz="1100" i="1" dirty="0">
                <a:solidFill>
                  <a:srgbClr val="000000"/>
                </a:solidFill>
                <a:latin typeface="Calibri" panose="020F0502020204030204"/>
              </a:rPr>
              <a:t>, State Superintendent of Public Instruction</a:t>
            </a:r>
          </a:p>
        </p:txBody>
      </p:sp>
      <p:sp>
        <p:nvSpPr>
          <p:cNvPr id="24" name="Rounded Rectangle 23"/>
          <p:cNvSpPr/>
          <p:nvPr/>
        </p:nvSpPr>
        <p:spPr>
          <a:xfrm>
            <a:off x="7339776" y="5152124"/>
            <a:ext cx="1816664"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Military/Uniform Family Liaison</a:t>
            </a:r>
          </a:p>
        </p:txBody>
      </p:sp>
      <p:sp>
        <p:nvSpPr>
          <p:cNvPr id="25" name="Freeform 24"/>
          <p:cNvSpPr/>
          <p:nvPr/>
        </p:nvSpPr>
        <p:spPr>
          <a:xfrm>
            <a:off x="7821296" y="5927523"/>
            <a:ext cx="1714585" cy="334059"/>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marL="120650" indent="-120650" defTabSz="488950">
              <a:spcBef>
                <a:spcPct val="0"/>
              </a:spcBef>
              <a:buFont typeface="Arial" panose="020B0604020202020204" pitchFamily="34" charset="0"/>
              <a:buChar char="•"/>
              <a:defRPr/>
            </a:pPr>
            <a:r>
              <a:rPr lang="en-US" sz="1100" b="1" i="1" dirty="0">
                <a:solidFill>
                  <a:schemeClr val="tx1"/>
                </a:solidFill>
                <a:latin typeface="Calibri" panose="020F0502020204030204"/>
              </a:rPr>
              <a:t>Antoinette Walker, JBLM</a:t>
            </a:r>
          </a:p>
          <a:p>
            <a:pPr marL="120650" indent="-120650" defTabSz="488950">
              <a:spcBef>
                <a:spcPct val="0"/>
              </a:spcBef>
              <a:buFont typeface="Arial" panose="020B0604020202020204" pitchFamily="34" charset="0"/>
              <a:buChar char="•"/>
              <a:defRPr/>
            </a:pPr>
            <a:r>
              <a:rPr lang="en-US" sz="1100" i="1" dirty="0">
                <a:solidFill>
                  <a:srgbClr val="000000"/>
                </a:solidFill>
                <a:latin typeface="Calibri" panose="020F0502020204030204"/>
              </a:rPr>
              <a:t>Kelly Scheese, NRNW</a:t>
            </a:r>
          </a:p>
        </p:txBody>
      </p:sp>
      <p:sp>
        <p:nvSpPr>
          <p:cNvPr id="28" name="Rounded Rectangle 27"/>
          <p:cNvSpPr/>
          <p:nvPr/>
        </p:nvSpPr>
        <p:spPr>
          <a:xfrm>
            <a:off x="4958160" y="5144727"/>
            <a:ext cx="1737690"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Ex-Officio Members</a:t>
            </a:r>
          </a:p>
        </p:txBody>
      </p:sp>
      <p:sp>
        <p:nvSpPr>
          <p:cNvPr id="29" name="Freeform 28"/>
          <p:cNvSpPr/>
          <p:nvPr/>
        </p:nvSpPr>
        <p:spPr>
          <a:xfrm>
            <a:off x="4420299" y="5891526"/>
            <a:ext cx="2840643" cy="734455"/>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marL="168275" indent="-107950" defTabSz="488950">
              <a:spcBef>
                <a:spcPct val="0"/>
              </a:spcBef>
              <a:buFont typeface="Arial" panose="020B0604020202020204" pitchFamily="34" charset="0"/>
              <a:buChar char="•"/>
              <a:defRPr/>
            </a:pPr>
            <a:r>
              <a:rPr lang="en-US" sz="1100" i="1" dirty="0">
                <a:solidFill>
                  <a:srgbClr val="000000"/>
                </a:solidFill>
                <a:latin typeface="Calibri" panose="020F0502020204030204"/>
              </a:rPr>
              <a:t>Randy Spaulding, Exec. Director SBE</a:t>
            </a:r>
          </a:p>
          <a:p>
            <a:pPr marL="168275" indent="-107950" defTabSz="488950">
              <a:spcBef>
                <a:spcPct val="0"/>
              </a:spcBef>
              <a:buFont typeface="Arial" panose="020B0604020202020204" pitchFamily="34" charset="0"/>
              <a:buChar char="•"/>
              <a:defRPr/>
            </a:pPr>
            <a:r>
              <a:rPr lang="en-US" sz="1100" i="1" dirty="0">
                <a:solidFill>
                  <a:srgbClr val="000000"/>
                </a:solidFill>
                <a:latin typeface="Calibri" panose="020F0502020204030204"/>
              </a:rPr>
              <a:t>Mick Hoffman, Exec. Director WIAA</a:t>
            </a:r>
            <a:endParaRPr lang="en-US" sz="1100" b="1" i="1" dirty="0">
              <a:solidFill>
                <a:srgbClr val="00B050"/>
              </a:solidFill>
              <a:latin typeface="Calibri" panose="020F0502020204030204"/>
            </a:endParaRPr>
          </a:p>
          <a:p>
            <a:pPr marL="168275" indent="-107950" defTabSz="488950">
              <a:spcBef>
                <a:spcPct val="0"/>
              </a:spcBef>
              <a:buFont typeface="Arial" panose="020B0604020202020204" pitchFamily="34" charset="0"/>
              <a:buChar char="•"/>
              <a:defRPr/>
            </a:pPr>
            <a:r>
              <a:rPr lang="en-US" sz="1100" i="1" dirty="0">
                <a:solidFill>
                  <a:schemeClr val="tx1"/>
                </a:solidFill>
                <a:latin typeface="Calibri" panose="020F0502020204030204"/>
              </a:rPr>
              <a:t>Christine </a:t>
            </a:r>
            <a:r>
              <a:rPr lang="en-US" sz="1100" i="1" dirty="0" err="1">
                <a:solidFill>
                  <a:schemeClr val="tx1"/>
                </a:solidFill>
                <a:latin typeface="Calibri" panose="020F0502020204030204"/>
              </a:rPr>
              <a:t>Rolfes</a:t>
            </a:r>
            <a:r>
              <a:rPr lang="en-US" sz="1100" i="1" dirty="0">
                <a:solidFill>
                  <a:schemeClr val="tx1"/>
                </a:solidFill>
                <a:latin typeface="Calibri" panose="020F0502020204030204"/>
              </a:rPr>
              <a:t>, Kitsap County Commissioner</a:t>
            </a:r>
          </a:p>
        </p:txBody>
      </p:sp>
      <p:sp>
        <p:nvSpPr>
          <p:cNvPr id="30" name="Oval 29"/>
          <p:cNvSpPr/>
          <p:nvPr/>
        </p:nvSpPr>
        <p:spPr>
          <a:xfrm>
            <a:off x="6330565" y="1038932"/>
            <a:ext cx="2356098" cy="536316"/>
          </a:xfrm>
          <a:prstGeom prst="ellipse">
            <a:avLst/>
          </a:prstGeom>
          <a:solidFill>
            <a:schemeClr val="tx1">
              <a:lumMod val="50000"/>
              <a:lumOff val="5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b="1" dirty="0">
                <a:solidFill>
                  <a:srgbClr val="FFFFFF"/>
                </a:solidFill>
                <a:latin typeface="Calibri" panose="020F0502020204030204"/>
              </a:rPr>
              <a:t>Legal Counsel</a:t>
            </a:r>
          </a:p>
        </p:txBody>
      </p:sp>
      <p:sp>
        <p:nvSpPr>
          <p:cNvPr id="31" name="Freeform 30"/>
          <p:cNvSpPr/>
          <p:nvPr/>
        </p:nvSpPr>
        <p:spPr>
          <a:xfrm>
            <a:off x="7327237" y="1422815"/>
            <a:ext cx="801151" cy="239270"/>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7940" tIns="6985" rIns="27940" bIns="6985" numCol="1" spcCol="1270" anchor="ctr" anchorCtr="0">
            <a:noAutofit/>
          </a:bodyPr>
          <a:lstStyle/>
          <a:p>
            <a:pPr algn="ctr" defTabSz="488950">
              <a:lnSpc>
                <a:spcPct val="90000"/>
              </a:lnSpc>
              <a:spcBef>
                <a:spcPct val="0"/>
              </a:spcBef>
              <a:spcAft>
                <a:spcPct val="35000"/>
              </a:spcAft>
              <a:defRPr/>
            </a:pPr>
            <a:r>
              <a:rPr lang="en-US" sz="1200" i="1" dirty="0">
                <a:solidFill>
                  <a:srgbClr val="000000">
                    <a:hueOff val="0"/>
                    <a:satOff val="0"/>
                    <a:lumOff val="0"/>
                    <a:alphaOff val="0"/>
                  </a:srgbClr>
                </a:solidFill>
                <a:latin typeface="Calibri" panose="020F0502020204030204"/>
              </a:rPr>
              <a:t>Optional</a:t>
            </a:r>
            <a:endParaRPr lang="en-US" sz="2400" i="1" dirty="0">
              <a:solidFill>
                <a:srgbClr val="000000">
                  <a:hueOff val="0"/>
                  <a:satOff val="0"/>
                  <a:lumOff val="0"/>
                  <a:alphaOff val="0"/>
                </a:srgbClr>
              </a:solidFill>
              <a:latin typeface="Calibri" panose="020F0502020204030204"/>
            </a:endParaRPr>
          </a:p>
        </p:txBody>
      </p:sp>
      <p:sp>
        <p:nvSpPr>
          <p:cNvPr id="32" name="Rounded Rectangle 31"/>
          <p:cNvSpPr/>
          <p:nvPr/>
        </p:nvSpPr>
        <p:spPr>
          <a:xfrm>
            <a:off x="2295478" y="1798591"/>
            <a:ext cx="1737690"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Governor Rep</a:t>
            </a:r>
          </a:p>
        </p:txBody>
      </p:sp>
      <p:sp>
        <p:nvSpPr>
          <p:cNvPr id="33" name="Freeform 32"/>
          <p:cNvSpPr/>
          <p:nvPr/>
        </p:nvSpPr>
        <p:spPr>
          <a:xfrm>
            <a:off x="1791920" y="2278204"/>
            <a:ext cx="1860567" cy="484102"/>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algn="ctr" defTabSz="488950">
              <a:lnSpc>
                <a:spcPct val="90000"/>
              </a:lnSpc>
              <a:spcBef>
                <a:spcPct val="0"/>
              </a:spcBef>
              <a:spcAft>
                <a:spcPct val="35000"/>
              </a:spcAft>
              <a:defRPr/>
            </a:pPr>
            <a:r>
              <a:rPr lang="en-US" sz="1100" i="1" dirty="0">
                <a:solidFill>
                  <a:schemeClr val="tx1"/>
                </a:solidFill>
                <a:latin typeface="Calibri" panose="020F0502020204030204"/>
              </a:rPr>
              <a:t>Major General Welsh</a:t>
            </a:r>
          </a:p>
          <a:p>
            <a:pPr algn="ctr" defTabSz="488950">
              <a:lnSpc>
                <a:spcPct val="90000"/>
              </a:lnSpc>
              <a:spcBef>
                <a:spcPct val="0"/>
              </a:spcBef>
              <a:spcAft>
                <a:spcPct val="35000"/>
              </a:spcAft>
              <a:defRPr/>
            </a:pPr>
            <a:r>
              <a:rPr lang="en-US" sz="1100" i="1" dirty="0">
                <a:solidFill>
                  <a:schemeClr val="tx1"/>
                </a:solidFill>
                <a:latin typeface="Calibri" panose="020F0502020204030204"/>
              </a:rPr>
              <a:t>WA Adjutant General (TAG)</a:t>
            </a:r>
          </a:p>
        </p:txBody>
      </p:sp>
      <p:sp>
        <p:nvSpPr>
          <p:cNvPr id="34" name="Rounded Rectangle 33"/>
          <p:cNvSpPr/>
          <p:nvPr/>
        </p:nvSpPr>
        <p:spPr>
          <a:xfrm>
            <a:off x="4958160" y="1798591"/>
            <a:ext cx="1737690"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Commissioner</a:t>
            </a:r>
          </a:p>
        </p:txBody>
      </p:sp>
      <p:sp>
        <p:nvSpPr>
          <p:cNvPr id="35" name="Freeform 34"/>
          <p:cNvSpPr/>
          <p:nvPr/>
        </p:nvSpPr>
        <p:spPr>
          <a:xfrm>
            <a:off x="4895965" y="2278202"/>
            <a:ext cx="1862079" cy="539317"/>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algn="ctr" defTabSz="488950">
              <a:spcBef>
                <a:spcPct val="0"/>
              </a:spcBef>
              <a:defRPr/>
            </a:pPr>
            <a:r>
              <a:rPr lang="en-US" sz="1100" i="1" dirty="0">
                <a:solidFill>
                  <a:srgbClr val="000000"/>
                </a:solidFill>
                <a:latin typeface="Calibri" panose="020F0502020204030204"/>
              </a:rPr>
              <a:t>Chair, Greg Lynch</a:t>
            </a:r>
          </a:p>
          <a:p>
            <a:pPr algn="ctr" defTabSz="488950">
              <a:spcBef>
                <a:spcPct val="0"/>
              </a:spcBef>
              <a:defRPr/>
            </a:pPr>
            <a:r>
              <a:rPr lang="en-US" sz="1100" i="1" dirty="0">
                <a:solidFill>
                  <a:schemeClr val="tx1"/>
                </a:solidFill>
                <a:latin typeface="Calibri" panose="020F0502020204030204"/>
              </a:rPr>
              <a:t>Vice Chair, Erin Prince</a:t>
            </a:r>
          </a:p>
          <a:p>
            <a:pPr algn="ctr" defTabSz="488950">
              <a:spcBef>
                <a:spcPct val="0"/>
              </a:spcBef>
              <a:defRPr/>
            </a:pPr>
            <a:r>
              <a:rPr lang="en-US" sz="1100" i="1" dirty="0">
                <a:solidFill>
                  <a:schemeClr val="tx1"/>
                </a:solidFill>
                <a:latin typeface="Calibri" panose="020F0502020204030204"/>
              </a:rPr>
              <a:t>CKSD Superintendent </a:t>
            </a:r>
          </a:p>
        </p:txBody>
      </p:sp>
      <p:sp>
        <p:nvSpPr>
          <p:cNvPr id="36" name="Rounded Rectangle 35"/>
          <p:cNvSpPr/>
          <p:nvPr/>
        </p:nvSpPr>
        <p:spPr>
          <a:xfrm>
            <a:off x="7597993" y="1798591"/>
            <a:ext cx="1737690" cy="717812"/>
          </a:xfrm>
          <a:prstGeom prst="roundRect">
            <a:avLst/>
          </a:prstGeom>
          <a:gradFill flip="none" rotWithShape="1">
            <a:gsLst>
              <a:gs pos="0">
                <a:srgbClr val="336699">
                  <a:shade val="30000"/>
                  <a:satMod val="115000"/>
                </a:srgbClr>
              </a:gs>
              <a:gs pos="50000">
                <a:srgbClr val="336699">
                  <a:shade val="67500"/>
                  <a:satMod val="115000"/>
                </a:srgbClr>
              </a:gs>
              <a:gs pos="100000">
                <a:srgbClr val="336699">
                  <a:shade val="100000"/>
                  <a:satMod val="115000"/>
                </a:srgbClr>
              </a:gs>
            </a:gsLst>
            <a:lin ang="189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0" tIns="5080" rIns="5080" bIns="72017" numCol="1" spcCol="1270" anchor="ctr" anchorCtr="0">
            <a:noAutofit/>
          </a:bodyPr>
          <a:lstStyle/>
          <a:p>
            <a:pPr algn="ctr" defTabSz="355600">
              <a:lnSpc>
                <a:spcPct val="90000"/>
              </a:lnSpc>
              <a:spcBef>
                <a:spcPct val="0"/>
              </a:spcBef>
              <a:spcAft>
                <a:spcPct val="35000"/>
              </a:spcAft>
              <a:defRPr/>
            </a:pPr>
            <a:r>
              <a:rPr lang="en-US" dirty="0">
                <a:solidFill>
                  <a:srgbClr val="FFFFFF"/>
                </a:solidFill>
                <a:latin typeface="Calibri" panose="020F0502020204030204"/>
              </a:rPr>
              <a:t>Legislators</a:t>
            </a:r>
          </a:p>
        </p:txBody>
      </p:sp>
      <p:sp>
        <p:nvSpPr>
          <p:cNvPr id="37" name="Freeform 36"/>
          <p:cNvSpPr/>
          <p:nvPr/>
        </p:nvSpPr>
        <p:spPr>
          <a:xfrm>
            <a:off x="8128387" y="2278204"/>
            <a:ext cx="2446464" cy="700111"/>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marL="174625" indent="-115888" defTabSz="488950">
              <a:spcBef>
                <a:spcPct val="0"/>
              </a:spcBef>
              <a:buFont typeface="Arial" panose="020B0604020202020204" pitchFamily="34" charset="0"/>
              <a:buChar char="•"/>
              <a:defRPr/>
            </a:pPr>
            <a:r>
              <a:rPr lang="en-US" sz="1100" b="1" i="1" dirty="0">
                <a:solidFill>
                  <a:srgbClr val="00B050"/>
                </a:solidFill>
                <a:latin typeface="Calibri" panose="020F0502020204030204"/>
              </a:rPr>
              <a:t>Tina </a:t>
            </a:r>
            <a:r>
              <a:rPr lang="en-US" sz="1100" b="1" i="1" dirty="0" err="1">
                <a:solidFill>
                  <a:srgbClr val="00B050"/>
                </a:solidFill>
                <a:latin typeface="Calibri" panose="020F0502020204030204"/>
              </a:rPr>
              <a:t>Orwall</a:t>
            </a:r>
            <a:r>
              <a:rPr lang="en-US" sz="1100" i="1" dirty="0">
                <a:solidFill>
                  <a:schemeClr val="tx1"/>
                </a:solidFill>
                <a:latin typeface="Calibri" panose="020F0502020204030204"/>
              </a:rPr>
              <a:t>, Senator  </a:t>
            </a:r>
          </a:p>
          <a:p>
            <a:pPr marL="174625" indent="-115888" defTabSz="488950">
              <a:spcBef>
                <a:spcPct val="0"/>
              </a:spcBef>
              <a:buFont typeface="Arial" panose="020B0604020202020204" pitchFamily="34" charset="0"/>
              <a:buChar char="•"/>
              <a:defRPr/>
            </a:pPr>
            <a:r>
              <a:rPr lang="en-US" sz="1100" b="1" i="1" dirty="0">
                <a:solidFill>
                  <a:srgbClr val="00B050"/>
                </a:solidFill>
                <a:latin typeface="Calibri" panose="020F0502020204030204"/>
              </a:rPr>
              <a:t>Leonard Christian, Senator </a:t>
            </a:r>
          </a:p>
          <a:p>
            <a:pPr marL="174625" indent="-115888" defTabSz="488950">
              <a:spcBef>
                <a:spcPct val="0"/>
              </a:spcBef>
              <a:buFont typeface="Arial" panose="020B0604020202020204" pitchFamily="34" charset="0"/>
              <a:buChar char="•"/>
              <a:defRPr/>
            </a:pPr>
            <a:r>
              <a:rPr lang="en-US" sz="1100" i="1" dirty="0">
                <a:solidFill>
                  <a:srgbClr val="000000"/>
                </a:solidFill>
                <a:latin typeface="Calibri" panose="020F0502020204030204"/>
              </a:rPr>
              <a:t>Dave Paul, Representative </a:t>
            </a:r>
          </a:p>
          <a:p>
            <a:pPr marL="174625" indent="-115888" defTabSz="488950">
              <a:spcBef>
                <a:spcPct val="0"/>
              </a:spcBef>
              <a:buFont typeface="Arial" panose="020B0604020202020204" pitchFamily="34" charset="0"/>
              <a:buChar char="•"/>
              <a:defRPr/>
            </a:pPr>
            <a:r>
              <a:rPr lang="en-US" sz="1100" i="1" dirty="0">
                <a:solidFill>
                  <a:schemeClr val="tx1"/>
                </a:solidFill>
                <a:latin typeface="Calibri" panose="020F0502020204030204"/>
              </a:rPr>
              <a:t> </a:t>
            </a:r>
            <a:r>
              <a:rPr lang="en-US" sz="1100" b="1" i="1">
                <a:solidFill>
                  <a:srgbClr val="00B050"/>
                </a:solidFill>
                <a:latin typeface="Calibri" panose="020F0502020204030204"/>
              </a:rPr>
              <a:t>Hunter Abell</a:t>
            </a:r>
            <a:r>
              <a:rPr lang="en-US" sz="1100" b="1" i="1" dirty="0">
                <a:solidFill>
                  <a:srgbClr val="00B050"/>
                </a:solidFill>
                <a:latin typeface="Calibri" panose="020F0502020204030204"/>
              </a:rPr>
              <a:t>, </a:t>
            </a:r>
            <a:r>
              <a:rPr lang="en-US" sz="1100" i="1" dirty="0">
                <a:solidFill>
                  <a:schemeClr val="tx1"/>
                </a:solidFill>
                <a:latin typeface="Calibri" panose="020F0502020204030204"/>
              </a:rPr>
              <a:t>Representative </a:t>
            </a:r>
          </a:p>
        </p:txBody>
      </p:sp>
      <p:sp>
        <p:nvSpPr>
          <p:cNvPr id="21" name="Freeform 20"/>
          <p:cNvSpPr/>
          <p:nvPr/>
        </p:nvSpPr>
        <p:spPr>
          <a:xfrm>
            <a:off x="6737238" y="3723415"/>
            <a:ext cx="3714862" cy="1129506"/>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marL="174625" indent="-115888" defTabSz="488950">
              <a:buFont typeface="Arial" panose="020B0604020202020204" pitchFamily="34" charset="0"/>
              <a:buChar char="•"/>
              <a:defRPr/>
            </a:pPr>
            <a:r>
              <a:rPr lang="en-US" sz="1100" i="1" dirty="0">
                <a:solidFill>
                  <a:schemeClr val="tx1"/>
                </a:solidFill>
                <a:latin typeface="Calibri" panose="020F0502020204030204"/>
              </a:rPr>
              <a:t>Kimberly </a:t>
            </a:r>
            <a:r>
              <a:rPr lang="en-US" sz="1100" i="1" dirty="0" err="1">
                <a:solidFill>
                  <a:schemeClr val="tx1"/>
                </a:solidFill>
                <a:latin typeface="Calibri" panose="020F0502020204030204"/>
              </a:rPr>
              <a:t>Headrick</a:t>
            </a:r>
            <a:r>
              <a:rPr lang="en-US" sz="1100" i="1" dirty="0">
                <a:solidFill>
                  <a:schemeClr val="tx1"/>
                </a:solidFill>
                <a:latin typeface="Calibri" panose="020F0502020204030204"/>
              </a:rPr>
              <a:t> Medical Lake SD (Fairchild AFB)</a:t>
            </a:r>
          </a:p>
          <a:p>
            <a:pPr marL="174625" indent="-115888" defTabSz="488950">
              <a:buFont typeface="Arial" panose="020B0604020202020204" pitchFamily="34" charset="0"/>
              <a:buChar char="•"/>
              <a:defRPr/>
            </a:pPr>
            <a:r>
              <a:rPr lang="en-US" sz="1100" i="1" dirty="0">
                <a:solidFill>
                  <a:srgbClr val="000000"/>
                </a:solidFill>
                <a:latin typeface="Calibri" panose="020F0502020204030204"/>
              </a:rPr>
              <a:t>Aaron Leavell, OESD 114  (NBK)</a:t>
            </a:r>
          </a:p>
          <a:p>
            <a:pPr marL="174625" indent="-115888" defTabSz="488950">
              <a:buFont typeface="Arial" panose="020B0604020202020204" pitchFamily="34" charset="0"/>
              <a:buChar char="•"/>
              <a:defRPr/>
            </a:pPr>
            <a:r>
              <a:rPr lang="en-US" sz="1100" i="1" dirty="0">
                <a:solidFill>
                  <a:srgbClr val="000000"/>
                </a:solidFill>
                <a:latin typeface="Calibri" panose="020F0502020204030204"/>
              </a:rPr>
              <a:t>Erin Prince, Central Kitsap SD (NBK) </a:t>
            </a:r>
          </a:p>
          <a:p>
            <a:pPr marL="174625" indent="-115888" defTabSz="488950">
              <a:buFont typeface="Arial" panose="020B0604020202020204" pitchFamily="34" charset="0"/>
              <a:buChar char="•"/>
              <a:defRPr/>
            </a:pPr>
            <a:r>
              <a:rPr lang="en-US" sz="1100" i="1" dirty="0">
                <a:solidFill>
                  <a:srgbClr val="000000"/>
                </a:solidFill>
                <a:latin typeface="Calibri" panose="020F0502020204030204"/>
              </a:rPr>
              <a:t>Ron Banner, Clover Park SD (JBLM)</a:t>
            </a:r>
          </a:p>
          <a:p>
            <a:pPr marL="174625" indent="-115888" defTabSz="488950">
              <a:buFont typeface="Arial" panose="020B0604020202020204" pitchFamily="34" charset="0"/>
              <a:buChar char="•"/>
              <a:defRPr/>
            </a:pPr>
            <a:r>
              <a:rPr lang="en-US" sz="1100" i="1" dirty="0">
                <a:solidFill>
                  <a:srgbClr val="000000"/>
                </a:solidFill>
                <a:latin typeface="Calibri" panose="020F0502020204030204"/>
              </a:rPr>
              <a:t>Michelle Kuss-Cybula, Oak Harbor SD (NAS Whidbey Island) </a:t>
            </a:r>
            <a:endParaRPr lang="en-US" sz="1100" b="1" i="1" dirty="0">
              <a:solidFill>
                <a:srgbClr val="00B050"/>
              </a:solidFill>
              <a:latin typeface="Calibri" panose="020F0502020204030204"/>
            </a:endParaRPr>
          </a:p>
          <a:p>
            <a:pPr marL="174625" indent="-115888" defTabSz="488950">
              <a:buFont typeface="Arial" panose="020B0604020202020204" pitchFamily="34" charset="0"/>
              <a:buChar char="•"/>
              <a:defRPr/>
            </a:pPr>
            <a:r>
              <a:rPr lang="en-US" sz="1100" dirty="0">
                <a:solidFill>
                  <a:schemeClr val="tx1"/>
                </a:solidFill>
                <a:latin typeface="Calibri" panose="020F0502020204030204"/>
              </a:rPr>
              <a:t>Kathi Weight, Steilacoom (JBLM)</a:t>
            </a:r>
          </a:p>
        </p:txBody>
      </p:sp>
      <p:sp>
        <p:nvSpPr>
          <p:cNvPr id="19" name="Freeform 18"/>
          <p:cNvSpPr/>
          <p:nvPr/>
        </p:nvSpPr>
        <p:spPr>
          <a:xfrm>
            <a:off x="2050634" y="5770512"/>
            <a:ext cx="1784748" cy="401127"/>
          </a:xfrm>
          <a:custGeom>
            <a:avLst/>
            <a:gdLst>
              <a:gd name="connsiteX0" fmla="*/ 0 w 887140"/>
              <a:gd name="connsiteY0" fmla="*/ 0 h 170119"/>
              <a:gd name="connsiteX1" fmla="*/ 887140 w 887140"/>
              <a:gd name="connsiteY1" fmla="*/ 0 h 170119"/>
              <a:gd name="connsiteX2" fmla="*/ 887140 w 887140"/>
              <a:gd name="connsiteY2" fmla="*/ 170119 h 170119"/>
              <a:gd name="connsiteX3" fmla="*/ 0 w 887140"/>
              <a:gd name="connsiteY3" fmla="*/ 170119 h 170119"/>
              <a:gd name="connsiteX4" fmla="*/ 0 w 887140"/>
              <a:gd name="connsiteY4" fmla="*/ 0 h 17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140" h="170119">
                <a:moveTo>
                  <a:pt x="0" y="0"/>
                </a:moveTo>
                <a:lnTo>
                  <a:pt x="887140" y="0"/>
                </a:lnTo>
                <a:lnTo>
                  <a:pt x="887140" y="170119"/>
                </a:lnTo>
                <a:lnTo>
                  <a:pt x="0" y="170119"/>
                </a:lnTo>
                <a:lnTo>
                  <a:pt x="0" y="0"/>
                </a:lnTo>
                <a:close/>
              </a:path>
            </a:pathLst>
          </a:cu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spcFirstLastPara="0" vert="horz" wrap="square" lIns="27940" tIns="6985" rIns="27940" bIns="6985" numCol="1" spcCol="1270" anchor="ctr" anchorCtr="0">
            <a:noAutofit/>
          </a:bodyPr>
          <a:lstStyle/>
          <a:p>
            <a:pPr algn="ctr" defTabSz="488950">
              <a:lnSpc>
                <a:spcPct val="90000"/>
              </a:lnSpc>
              <a:spcBef>
                <a:spcPct val="0"/>
              </a:spcBef>
              <a:spcAft>
                <a:spcPct val="35000"/>
              </a:spcAft>
              <a:defRPr/>
            </a:pPr>
            <a:r>
              <a:rPr lang="en-US" sz="1100" b="1" i="1" dirty="0">
                <a:solidFill>
                  <a:srgbClr val="00B050"/>
                </a:solidFill>
                <a:latin typeface="Calibri" panose="020F0502020204030204"/>
              </a:rPr>
              <a:t>Col Joseph Handke</a:t>
            </a:r>
          </a:p>
          <a:p>
            <a:pPr algn="ctr" defTabSz="488950">
              <a:lnSpc>
                <a:spcPct val="90000"/>
              </a:lnSpc>
              <a:spcBef>
                <a:spcPct val="0"/>
              </a:spcBef>
              <a:spcAft>
                <a:spcPct val="35000"/>
              </a:spcAft>
              <a:defRPr/>
            </a:pPr>
            <a:r>
              <a:rPr lang="en-US" sz="1100" i="1" dirty="0">
                <a:solidFill>
                  <a:srgbClr val="000000"/>
                </a:solidFill>
                <a:latin typeface="Calibri" panose="020F0502020204030204"/>
              </a:rPr>
              <a:t>Commander JBLM</a:t>
            </a:r>
          </a:p>
        </p:txBody>
      </p:sp>
      <p:sp>
        <p:nvSpPr>
          <p:cNvPr id="3" name="Slide Number Placeholder 2"/>
          <p:cNvSpPr>
            <a:spLocks noGrp="1"/>
          </p:cNvSpPr>
          <p:nvPr>
            <p:ph type="sldNum" sz="quarter" idx="12"/>
          </p:nvPr>
        </p:nvSpPr>
        <p:spPr>
          <a:xfrm>
            <a:off x="9666210" y="5729905"/>
            <a:ext cx="2743200" cy="365125"/>
          </a:xfrm>
        </p:spPr>
        <p:txBody>
          <a:bodyPr/>
          <a:lstStyle/>
          <a:p>
            <a:fld id="{EAED5517-B216-4CEF-971D-ABCDAA6AC6DB}" type="slidenum">
              <a:rPr lang="en-US" smtClean="0"/>
              <a:t>3</a:t>
            </a:fld>
            <a:endParaRPr lang="en-US" dirty="0"/>
          </a:p>
        </p:txBody>
      </p:sp>
      <p:cxnSp>
        <p:nvCxnSpPr>
          <p:cNvPr id="41" name="Straight Connector 40"/>
          <p:cNvCxnSpPr/>
          <p:nvPr/>
        </p:nvCxnSpPr>
        <p:spPr>
          <a:xfrm>
            <a:off x="8201891" y="4861765"/>
            <a:ext cx="0" cy="290359"/>
          </a:xfrm>
          <a:prstGeom prst="line">
            <a:avLst/>
          </a:prstGeom>
        </p:spPr>
        <p:style>
          <a:lnRef idx="1">
            <a:schemeClr val="accent2"/>
          </a:lnRef>
          <a:fillRef idx="0">
            <a:schemeClr val="accent2"/>
          </a:fillRef>
          <a:effectRef idx="0">
            <a:schemeClr val="accent2"/>
          </a:effectRef>
          <a:fontRef idx="minor">
            <a:schemeClr val="tx1"/>
          </a:fontRef>
        </p:style>
      </p:cxnSp>
      <p:cxnSp>
        <p:nvCxnSpPr>
          <p:cNvPr id="40" name="Straight Connector 39"/>
          <p:cNvCxnSpPr/>
          <p:nvPr/>
        </p:nvCxnSpPr>
        <p:spPr>
          <a:xfrm>
            <a:off x="3519055" y="4161649"/>
            <a:ext cx="9236" cy="1033008"/>
          </a:xfrm>
          <a:prstGeom prst="line">
            <a:avLst/>
          </a:prstGeom>
        </p:spPr>
        <p:style>
          <a:lnRef idx="1">
            <a:schemeClr val="accent2"/>
          </a:lnRef>
          <a:fillRef idx="0">
            <a:schemeClr val="accent2"/>
          </a:fillRef>
          <a:effectRef idx="0">
            <a:schemeClr val="accent2"/>
          </a:effectRef>
          <a:fontRef idx="minor">
            <a:schemeClr val="tx1"/>
          </a:fontRef>
        </p:style>
      </p:cxnSp>
      <p:sp>
        <p:nvSpPr>
          <p:cNvPr id="43" name="Oval 42"/>
          <p:cNvSpPr/>
          <p:nvPr/>
        </p:nvSpPr>
        <p:spPr>
          <a:xfrm>
            <a:off x="10860932" y="5639490"/>
            <a:ext cx="276446" cy="22304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50"/>
              </a:solidFill>
            </a:endParaRPr>
          </a:p>
        </p:txBody>
      </p:sp>
      <p:sp>
        <p:nvSpPr>
          <p:cNvPr id="45" name="TextBox 44"/>
          <p:cNvSpPr txBox="1"/>
          <p:nvPr/>
        </p:nvSpPr>
        <p:spPr>
          <a:xfrm>
            <a:off x="10305134" y="5808051"/>
            <a:ext cx="1425390" cy="338554"/>
          </a:xfrm>
          <a:prstGeom prst="rect">
            <a:avLst/>
          </a:prstGeom>
          <a:noFill/>
        </p:spPr>
        <p:txBody>
          <a:bodyPr wrap="none" rtlCol="0">
            <a:spAutoFit/>
          </a:bodyPr>
          <a:lstStyle/>
          <a:p>
            <a:r>
              <a:rPr lang="en-US" sz="1600" b="1" i="1" dirty="0"/>
              <a:t>New Members</a:t>
            </a:r>
          </a:p>
        </p:txBody>
      </p:sp>
    </p:spTree>
    <p:extLst>
      <p:ext uri="{BB962C8B-B14F-4D97-AF65-F5344CB8AC3E}">
        <p14:creationId xmlns:p14="http://schemas.microsoft.com/office/powerpoint/2010/main" val="1567267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390" y="77325"/>
            <a:ext cx="10515600" cy="1325563"/>
          </a:xfrm>
        </p:spPr>
        <p:txBody>
          <a:bodyPr/>
          <a:lstStyle/>
          <a:p>
            <a:pPr algn="ctr"/>
            <a:r>
              <a:rPr lang="en-US" b="1" dirty="0"/>
              <a:t>MIC3 Dues Revenue </a:t>
            </a:r>
            <a:br>
              <a:rPr lang="en-US" b="1" dirty="0"/>
            </a:br>
            <a:r>
              <a:rPr lang="en-US" b="1" dirty="0"/>
              <a:t>National Planning Considerations</a:t>
            </a:r>
          </a:p>
        </p:txBody>
      </p:sp>
      <p:sp>
        <p:nvSpPr>
          <p:cNvPr id="5" name="TextBox 4"/>
          <p:cNvSpPr txBox="1"/>
          <p:nvPr/>
        </p:nvSpPr>
        <p:spPr>
          <a:xfrm>
            <a:off x="0" y="1760306"/>
            <a:ext cx="12495665" cy="3708708"/>
          </a:xfrm>
          <a:prstGeom prst="rect">
            <a:avLst/>
          </a:prstGeom>
          <a:noFill/>
        </p:spPr>
        <p:txBody>
          <a:bodyPr wrap="none" rtlCol="0">
            <a:spAutoFit/>
          </a:bodyPr>
          <a:lstStyle/>
          <a:p>
            <a:pPr marL="457200" indent="-457200">
              <a:buFont typeface="Wingdings" panose="05000000000000000000" pitchFamily="2" charset="2"/>
              <a:buChar char="ü"/>
            </a:pPr>
            <a:r>
              <a:rPr lang="en-US" sz="2800" b="1" i="1" dirty="0"/>
              <a:t>State dues provides 99% of MIC3 revenue</a:t>
            </a:r>
          </a:p>
          <a:p>
            <a:pPr marL="457200" indent="-457200">
              <a:buFont typeface="Wingdings" panose="05000000000000000000" pitchFamily="2" charset="2"/>
              <a:buChar char="ü"/>
            </a:pPr>
            <a:r>
              <a:rPr lang="en-US" sz="2800" dirty="0"/>
              <a:t>MIC3 does not have taxing authority</a:t>
            </a:r>
          </a:p>
          <a:p>
            <a:pPr marL="457200" indent="-457200">
              <a:buFont typeface="Wingdings" panose="05000000000000000000" pitchFamily="2" charset="2"/>
              <a:buChar char="ü"/>
            </a:pPr>
            <a:r>
              <a:rPr lang="en-US" sz="2800" b="1" i="1" dirty="0"/>
              <a:t>Inflation must be accounted for</a:t>
            </a:r>
          </a:p>
          <a:p>
            <a:pPr marL="457200" indent="-457200">
              <a:buFont typeface="Wingdings" panose="05000000000000000000" pitchFamily="2" charset="2"/>
              <a:buChar char="ü"/>
            </a:pPr>
            <a:r>
              <a:rPr lang="en-US" sz="2800" dirty="0"/>
              <a:t>Student enrollment is subject to significant fluctuation</a:t>
            </a:r>
          </a:p>
          <a:p>
            <a:pPr marL="457200" indent="-457200">
              <a:buFont typeface="Wingdings" panose="05000000000000000000" pitchFamily="2" charset="2"/>
              <a:buChar char="ü"/>
            </a:pPr>
            <a:r>
              <a:rPr lang="en-US" sz="2800" b="1" i="1" dirty="0"/>
              <a:t>State fiscal processes &amp; Commissioner involvement is variable </a:t>
            </a:r>
          </a:p>
          <a:p>
            <a:pPr marL="457200" indent="-457200">
              <a:buFont typeface="Wingdings" panose="05000000000000000000" pitchFamily="2" charset="2"/>
              <a:buChar char="ü"/>
            </a:pPr>
            <a:r>
              <a:rPr lang="en-US" sz="2800" dirty="0"/>
              <a:t>Plan for every 2 - 3 years to discuss dues increases with appropriate details</a:t>
            </a:r>
          </a:p>
          <a:p>
            <a:pPr marL="457200" indent="-457200">
              <a:buFont typeface="Wingdings" panose="05000000000000000000" pitchFamily="2" charset="2"/>
              <a:buChar char="ü"/>
            </a:pPr>
            <a:r>
              <a:rPr lang="en-US" sz="2800" b="1" i="1" dirty="0"/>
              <a:t>Commissioner lead planning times for a dues increase are very different</a:t>
            </a:r>
          </a:p>
          <a:p>
            <a:r>
              <a:rPr lang="en-US" sz="3200" dirty="0"/>
              <a:t>  </a:t>
            </a:r>
          </a:p>
        </p:txBody>
      </p:sp>
      <p:pic>
        <p:nvPicPr>
          <p:cNvPr id="20" name="Picture 12" descr="https://tse1.mm.bing.net/th?&amp;id=OIP.Ma5e58d58453c877ff964ea6795039317o0&amp;w=247&amp;h=168&amp;c=0&amp;pid=1.9&amp;rs=0&amp;p=0&amp;r=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676266">
            <a:off x="10096400" y="5221629"/>
            <a:ext cx="2062185" cy="1715608"/>
          </a:xfrm>
          <a:prstGeom prst="ellipse">
            <a:avLst/>
          </a:prstGeom>
          <a:ln>
            <a:noFill/>
          </a:ln>
          <a:effectLst>
            <a:softEdge rad="635000"/>
          </a:effectLst>
          <a:extLst>
            <a:ext uri="{909E8E84-426E-40DD-AFC4-6F175D3DCCD1}">
              <a14:hiddenFill xmlns:a14="http://schemas.microsoft.com/office/drawing/2010/main">
                <a:solidFill>
                  <a:srgbClr val="FFFFFF"/>
                </a:solidFill>
              </a14:hiddenFill>
            </a:ext>
          </a:extLst>
        </p:spPr>
      </p:pic>
      <p:pic>
        <p:nvPicPr>
          <p:cNvPr id="29" name="Picture 2" descr="Family Love Father Daughter Peek Young Gi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163" y="77325"/>
            <a:ext cx="1796391" cy="119759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790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532" y="1232600"/>
            <a:ext cx="10515600" cy="1325563"/>
          </a:xfrm>
        </p:spPr>
        <p:txBody>
          <a:bodyPr>
            <a:normAutofit fontScale="90000"/>
          </a:bodyPr>
          <a:lstStyle/>
          <a:p>
            <a:pPr algn="ctr"/>
            <a:r>
              <a:rPr lang="en-US" dirty="0"/>
              <a:t>National MIC3 </a:t>
            </a:r>
            <a:r>
              <a:rPr lang="en-US" b="1" i="1" u="sng" dirty="0"/>
              <a:t>Proposed</a:t>
            </a:r>
            <a:r>
              <a:rPr lang="en-US" dirty="0"/>
              <a:t> Dues Increase</a:t>
            </a:r>
            <a:br>
              <a:rPr lang="en-US" dirty="0"/>
            </a:br>
            <a:r>
              <a:rPr lang="en-US" dirty="0"/>
              <a:t>Inflation Catch-up FY 27</a:t>
            </a:r>
            <a:br>
              <a:rPr lang="en-US" dirty="0"/>
            </a:br>
            <a:r>
              <a:rPr lang="en-US" dirty="0"/>
              <a:t>+ 4 % Annual Increase FY 28 – FY 31</a:t>
            </a:r>
          </a:p>
        </p:txBody>
      </p:sp>
      <p:graphicFrame>
        <p:nvGraphicFramePr>
          <p:cNvPr id="3" name="Table 2"/>
          <p:cNvGraphicFramePr>
            <a:graphicFrameLocks noGrp="1"/>
          </p:cNvGraphicFramePr>
          <p:nvPr>
            <p:extLst>
              <p:ext uri="{D42A27DB-BD31-4B8C-83A1-F6EECF244321}">
                <p14:modId xmlns:p14="http://schemas.microsoft.com/office/powerpoint/2010/main" val="2947131067"/>
              </p:ext>
            </p:extLst>
          </p:nvPr>
        </p:nvGraphicFramePr>
        <p:xfrm>
          <a:off x="1488558" y="3429000"/>
          <a:ext cx="8953334" cy="2577315"/>
        </p:xfrm>
        <a:graphic>
          <a:graphicData uri="http://schemas.openxmlformats.org/drawingml/2006/table">
            <a:tbl>
              <a:tblPr firstRow="1" bandRow="1">
                <a:tableStyleId>{5C22544A-7EE6-4342-B048-85BDC9FD1C3A}</a:tableStyleId>
              </a:tblPr>
              <a:tblGrid>
                <a:gridCol w="2008440">
                  <a:extLst>
                    <a:ext uri="{9D8B030D-6E8A-4147-A177-3AD203B41FA5}">
                      <a16:colId xmlns:a16="http://schemas.microsoft.com/office/drawing/2014/main" val="3102375581"/>
                    </a:ext>
                  </a:extLst>
                </a:gridCol>
                <a:gridCol w="1311050">
                  <a:extLst>
                    <a:ext uri="{9D8B030D-6E8A-4147-A177-3AD203B41FA5}">
                      <a16:colId xmlns:a16="http://schemas.microsoft.com/office/drawing/2014/main" val="2682124140"/>
                    </a:ext>
                  </a:extLst>
                </a:gridCol>
                <a:gridCol w="1181467">
                  <a:extLst>
                    <a:ext uri="{9D8B030D-6E8A-4147-A177-3AD203B41FA5}">
                      <a16:colId xmlns:a16="http://schemas.microsoft.com/office/drawing/2014/main" val="1047229411"/>
                    </a:ext>
                  </a:extLst>
                </a:gridCol>
                <a:gridCol w="1148648">
                  <a:extLst>
                    <a:ext uri="{9D8B030D-6E8A-4147-A177-3AD203B41FA5}">
                      <a16:colId xmlns:a16="http://schemas.microsoft.com/office/drawing/2014/main" val="2280979973"/>
                    </a:ext>
                  </a:extLst>
                </a:gridCol>
                <a:gridCol w="1083010">
                  <a:extLst>
                    <a:ext uri="{9D8B030D-6E8A-4147-A177-3AD203B41FA5}">
                      <a16:colId xmlns:a16="http://schemas.microsoft.com/office/drawing/2014/main" val="2606352262"/>
                    </a:ext>
                  </a:extLst>
                </a:gridCol>
                <a:gridCol w="1083012">
                  <a:extLst>
                    <a:ext uri="{9D8B030D-6E8A-4147-A177-3AD203B41FA5}">
                      <a16:colId xmlns:a16="http://schemas.microsoft.com/office/drawing/2014/main" val="3104863058"/>
                    </a:ext>
                  </a:extLst>
                </a:gridCol>
                <a:gridCol w="1137707">
                  <a:extLst>
                    <a:ext uri="{9D8B030D-6E8A-4147-A177-3AD203B41FA5}">
                      <a16:colId xmlns:a16="http://schemas.microsoft.com/office/drawing/2014/main" val="33224338"/>
                    </a:ext>
                  </a:extLst>
                </a:gridCol>
              </a:tblGrid>
              <a:tr h="918647">
                <a:tc>
                  <a:txBody>
                    <a:bodyPr/>
                    <a:lstStyle/>
                    <a:p>
                      <a:pPr algn="ctr"/>
                      <a:r>
                        <a:rPr lang="en-US" dirty="0"/>
                        <a:t>WA MIC3</a:t>
                      </a:r>
                    </a:p>
                    <a:p>
                      <a:pPr algn="ctr"/>
                      <a:r>
                        <a:rPr lang="en-US" dirty="0"/>
                        <a:t>Students 24,739</a:t>
                      </a:r>
                    </a:p>
                  </a:txBody>
                  <a:tcPr/>
                </a:tc>
                <a:tc>
                  <a:txBody>
                    <a:bodyPr/>
                    <a:lstStyle/>
                    <a:p>
                      <a:pPr algn="ctr"/>
                      <a:r>
                        <a:rPr lang="en-US" dirty="0"/>
                        <a:t>FY 26</a:t>
                      </a:r>
                    </a:p>
                  </a:txBody>
                  <a:tcPr/>
                </a:tc>
                <a:tc>
                  <a:txBody>
                    <a:bodyPr/>
                    <a:lstStyle/>
                    <a:p>
                      <a:pPr algn="ctr"/>
                      <a:r>
                        <a:rPr lang="en-US" dirty="0"/>
                        <a:t>FY 27</a:t>
                      </a:r>
                    </a:p>
                  </a:txBody>
                  <a:tcPr/>
                </a:tc>
                <a:tc>
                  <a:txBody>
                    <a:bodyPr/>
                    <a:lstStyle/>
                    <a:p>
                      <a:pPr algn="ctr"/>
                      <a:r>
                        <a:rPr lang="en-US" dirty="0"/>
                        <a:t>FY 28</a:t>
                      </a:r>
                    </a:p>
                  </a:txBody>
                  <a:tcPr/>
                </a:tc>
                <a:tc>
                  <a:txBody>
                    <a:bodyPr/>
                    <a:lstStyle/>
                    <a:p>
                      <a:pPr algn="ctr"/>
                      <a:r>
                        <a:rPr lang="en-US" dirty="0"/>
                        <a:t>FY 29</a:t>
                      </a:r>
                    </a:p>
                  </a:txBody>
                  <a:tcPr/>
                </a:tc>
                <a:tc>
                  <a:txBody>
                    <a:bodyPr/>
                    <a:lstStyle/>
                    <a:p>
                      <a:pPr algn="ctr"/>
                      <a:r>
                        <a:rPr lang="en-US" dirty="0"/>
                        <a:t>FY 30</a:t>
                      </a:r>
                    </a:p>
                  </a:txBody>
                  <a:tcPr/>
                </a:tc>
                <a:tc>
                  <a:txBody>
                    <a:bodyPr/>
                    <a:lstStyle/>
                    <a:p>
                      <a:pPr algn="ctr"/>
                      <a:r>
                        <a:rPr lang="en-US" dirty="0"/>
                        <a:t>FY 31</a:t>
                      </a:r>
                    </a:p>
                  </a:txBody>
                  <a:tcPr/>
                </a:tc>
                <a:extLst>
                  <a:ext uri="{0D108BD9-81ED-4DB2-BD59-A6C34878D82A}">
                    <a16:rowId xmlns:a16="http://schemas.microsoft.com/office/drawing/2014/main" val="3181744408"/>
                  </a:ext>
                </a:extLst>
              </a:tr>
              <a:tr h="372562">
                <a:tc>
                  <a:txBody>
                    <a:bodyPr/>
                    <a:lstStyle/>
                    <a:p>
                      <a:pPr algn="ctr"/>
                      <a:r>
                        <a:rPr lang="en-US" dirty="0"/>
                        <a:t>Dues/Student</a:t>
                      </a:r>
                    </a:p>
                  </a:txBody>
                  <a:tcPr/>
                </a:tc>
                <a:tc>
                  <a:txBody>
                    <a:bodyPr/>
                    <a:lstStyle/>
                    <a:p>
                      <a:pPr algn="ctr"/>
                      <a:r>
                        <a:rPr lang="en-US" dirty="0"/>
                        <a:t>$1.15</a:t>
                      </a:r>
                    </a:p>
                  </a:txBody>
                  <a:tcPr/>
                </a:tc>
                <a:tc>
                  <a:txBody>
                    <a:bodyPr/>
                    <a:lstStyle/>
                    <a:p>
                      <a:pPr algn="ctr"/>
                      <a:r>
                        <a:rPr lang="en-US" dirty="0"/>
                        <a:t>$1.78</a:t>
                      </a:r>
                    </a:p>
                  </a:txBody>
                  <a:tcPr/>
                </a:tc>
                <a:tc>
                  <a:txBody>
                    <a:bodyPr/>
                    <a:lstStyle/>
                    <a:p>
                      <a:pPr algn="ctr"/>
                      <a:r>
                        <a:rPr lang="en-US" dirty="0"/>
                        <a:t>$1.85</a:t>
                      </a:r>
                    </a:p>
                  </a:txBody>
                  <a:tcPr/>
                </a:tc>
                <a:tc>
                  <a:txBody>
                    <a:bodyPr/>
                    <a:lstStyle/>
                    <a:p>
                      <a:pPr algn="ctr"/>
                      <a:r>
                        <a:rPr lang="en-US" dirty="0"/>
                        <a:t>$1.92</a:t>
                      </a:r>
                    </a:p>
                  </a:txBody>
                  <a:tcPr/>
                </a:tc>
                <a:tc>
                  <a:txBody>
                    <a:bodyPr/>
                    <a:lstStyle/>
                    <a:p>
                      <a:pPr algn="ctr"/>
                      <a:r>
                        <a:rPr lang="en-US" dirty="0"/>
                        <a:t>$2.00</a:t>
                      </a:r>
                    </a:p>
                  </a:txBody>
                  <a:tcPr/>
                </a:tc>
                <a:tc>
                  <a:txBody>
                    <a:bodyPr/>
                    <a:lstStyle/>
                    <a:p>
                      <a:pPr algn="ctr"/>
                      <a:r>
                        <a:rPr lang="en-US" dirty="0"/>
                        <a:t>$2.08</a:t>
                      </a:r>
                    </a:p>
                  </a:txBody>
                  <a:tcPr/>
                </a:tc>
                <a:extLst>
                  <a:ext uri="{0D108BD9-81ED-4DB2-BD59-A6C34878D82A}">
                    <a16:rowId xmlns:a16="http://schemas.microsoft.com/office/drawing/2014/main" val="3802883733"/>
                  </a:ext>
                </a:extLst>
              </a:tr>
              <a:tr h="643053">
                <a:tc>
                  <a:txBody>
                    <a:bodyPr/>
                    <a:lstStyle/>
                    <a:p>
                      <a:pPr algn="ctr"/>
                      <a:r>
                        <a:rPr lang="en-US" dirty="0"/>
                        <a:t>Total Dues</a:t>
                      </a:r>
                    </a:p>
                  </a:txBody>
                  <a:tcPr/>
                </a:tc>
                <a:tc>
                  <a:txBody>
                    <a:bodyPr/>
                    <a:lstStyle/>
                    <a:p>
                      <a:pPr algn="ctr"/>
                      <a:r>
                        <a:rPr lang="en-US" dirty="0"/>
                        <a:t>$28,450</a:t>
                      </a:r>
                    </a:p>
                  </a:txBody>
                  <a:tcPr/>
                </a:tc>
                <a:tc>
                  <a:txBody>
                    <a:bodyPr/>
                    <a:lstStyle/>
                    <a:p>
                      <a:pPr algn="ctr"/>
                      <a:r>
                        <a:rPr lang="en-US" dirty="0"/>
                        <a:t>$44,036</a:t>
                      </a:r>
                    </a:p>
                  </a:txBody>
                  <a:tcPr/>
                </a:tc>
                <a:tc>
                  <a:txBody>
                    <a:bodyPr/>
                    <a:lstStyle/>
                    <a:p>
                      <a:pPr algn="ctr"/>
                      <a:r>
                        <a:rPr lang="en-US" dirty="0"/>
                        <a:t>$45,767</a:t>
                      </a:r>
                    </a:p>
                  </a:txBody>
                  <a:tcPr/>
                </a:tc>
                <a:tc>
                  <a:txBody>
                    <a:bodyPr/>
                    <a:lstStyle/>
                    <a:p>
                      <a:pPr algn="ctr"/>
                      <a:r>
                        <a:rPr lang="en-US" dirty="0"/>
                        <a:t>$47,498</a:t>
                      </a:r>
                    </a:p>
                  </a:txBody>
                  <a:tcPr/>
                </a:tc>
                <a:tc>
                  <a:txBody>
                    <a:bodyPr/>
                    <a:lstStyle/>
                    <a:p>
                      <a:pPr algn="ctr"/>
                      <a:r>
                        <a:rPr lang="en-US" dirty="0"/>
                        <a:t>$49,478</a:t>
                      </a:r>
                    </a:p>
                  </a:txBody>
                  <a:tcPr/>
                </a:tc>
                <a:tc>
                  <a:txBody>
                    <a:bodyPr/>
                    <a:lstStyle/>
                    <a:p>
                      <a:pPr algn="ctr"/>
                      <a:r>
                        <a:rPr lang="en-US" dirty="0"/>
                        <a:t>$51,457</a:t>
                      </a:r>
                    </a:p>
                  </a:txBody>
                  <a:tcPr/>
                </a:tc>
                <a:extLst>
                  <a:ext uri="{0D108BD9-81ED-4DB2-BD59-A6C34878D82A}">
                    <a16:rowId xmlns:a16="http://schemas.microsoft.com/office/drawing/2014/main" val="58298252"/>
                  </a:ext>
                </a:extLst>
              </a:tr>
              <a:tr h="643053">
                <a:tc>
                  <a:txBody>
                    <a:bodyPr/>
                    <a:lstStyle/>
                    <a:p>
                      <a:pPr algn="ctr"/>
                      <a:r>
                        <a:rPr lang="en-US" dirty="0"/>
                        <a:t>Total Annual Increase</a:t>
                      </a:r>
                    </a:p>
                  </a:txBody>
                  <a:tcPr/>
                </a:tc>
                <a:tc>
                  <a:txBody>
                    <a:bodyPr/>
                    <a:lstStyle/>
                    <a:p>
                      <a:pPr algn="ctr"/>
                      <a:r>
                        <a:rPr lang="en-US" dirty="0"/>
                        <a:t>$0.00</a:t>
                      </a:r>
                    </a:p>
                  </a:txBody>
                  <a:tcPr/>
                </a:tc>
                <a:tc>
                  <a:txBody>
                    <a:bodyPr/>
                    <a:lstStyle/>
                    <a:p>
                      <a:pPr algn="ctr"/>
                      <a:r>
                        <a:rPr lang="en-US" dirty="0"/>
                        <a:t>$15,586</a:t>
                      </a:r>
                    </a:p>
                  </a:txBody>
                  <a:tcPr/>
                </a:tc>
                <a:tc>
                  <a:txBody>
                    <a:bodyPr/>
                    <a:lstStyle/>
                    <a:p>
                      <a:pPr algn="ctr"/>
                      <a:r>
                        <a:rPr lang="en-US" dirty="0"/>
                        <a:t>$1,731</a:t>
                      </a:r>
                    </a:p>
                  </a:txBody>
                  <a:tcPr/>
                </a:tc>
                <a:tc>
                  <a:txBody>
                    <a:bodyPr/>
                    <a:lstStyle/>
                    <a:p>
                      <a:pPr algn="ctr"/>
                      <a:r>
                        <a:rPr lang="en-US" dirty="0"/>
                        <a:t>$1,731</a:t>
                      </a:r>
                    </a:p>
                  </a:txBody>
                  <a:tcPr/>
                </a:tc>
                <a:tc>
                  <a:txBody>
                    <a:bodyPr/>
                    <a:lstStyle/>
                    <a:p>
                      <a:pPr algn="ctr"/>
                      <a:r>
                        <a:rPr lang="en-US" dirty="0"/>
                        <a:t>$1,980</a:t>
                      </a:r>
                    </a:p>
                  </a:txBody>
                  <a:tcPr/>
                </a:tc>
                <a:tc>
                  <a:txBody>
                    <a:bodyPr/>
                    <a:lstStyle/>
                    <a:p>
                      <a:pPr algn="ctr"/>
                      <a:r>
                        <a:rPr lang="en-US" dirty="0"/>
                        <a:t>$1,979</a:t>
                      </a:r>
                    </a:p>
                  </a:txBody>
                  <a:tcPr/>
                </a:tc>
                <a:extLst>
                  <a:ext uri="{0D108BD9-81ED-4DB2-BD59-A6C34878D82A}">
                    <a16:rowId xmlns:a16="http://schemas.microsoft.com/office/drawing/2014/main" val="1912101849"/>
                  </a:ext>
                </a:extLst>
              </a:tr>
            </a:tbl>
          </a:graphicData>
        </a:graphic>
      </p:graphicFrame>
      <p:grpSp>
        <p:nvGrpSpPr>
          <p:cNvPr id="6" name="Group 5"/>
          <p:cNvGrpSpPr/>
          <p:nvPr/>
        </p:nvGrpSpPr>
        <p:grpSpPr>
          <a:xfrm>
            <a:off x="134414" y="108155"/>
            <a:ext cx="1798208" cy="1439999"/>
            <a:chOff x="380221" y="365125"/>
            <a:chExt cx="1798208" cy="1439999"/>
          </a:xfrm>
        </p:grpSpPr>
        <p:pic>
          <p:nvPicPr>
            <p:cNvPr id="1028" name="Picture 4" descr="Map Of Washington Stock Illustratio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221" y="365125"/>
              <a:ext cx="1798208" cy="143999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Washington (state) - Wikipedi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8527" y="579831"/>
              <a:ext cx="645919" cy="384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38200" y="1027906"/>
              <a:ext cx="1018292" cy="461665"/>
            </a:xfrm>
            <a:prstGeom prst="rect">
              <a:avLst/>
            </a:prstGeom>
            <a:noFill/>
          </p:spPr>
          <p:txBody>
            <a:bodyPr wrap="none" rtlCol="0">
              <a:spAutoFit/>
            </a:bodyPr>
            <a:lstStyle/>
            <a:p>
              <a:pPr algn="ctr"/>
              <a:r>
                <a:rPr lang="en-US" sz="1200" b="1" dirty="0">
                  <a:effectLst>
                    <a:outerShdw blurRad="38100" dist="38100" dir="2700000" algn="tl">
                      <a:srgbClr val="000000">
                        <a:alpha val="43137"/>
                      </a:srgbClr>
                    </a:outerShdw>
                  </a:effectLst>
                </a:rPr>
                <a:t>MIC3</a:t>
              </a:r>
            </a:p>
            <a:p>
              <a:pPr algn="ctr"/>
              <a:r>
                <a:rPr lang="en-US" sz="1200" b="1" dirty="0">
                  <a:effectLst>
                    <a:outerShdw blurRad="38100" dist="38100" dir="2700000" algn="tl">
                      <a:srgbClr val="000000">
                        <a:alpha val="43137"/>
                      </a:srgbClr>
                    </a:outerShdw>
                  </a:effectLst>
                </a:rPr>
                <a:t>State Council</a:t>
              </a:r>
            </a:p>
          </p:txBody>
        </p:sp>
      </p:grpSp>
    </p:spTree>
    <p:extLst>
      <p:ext uri="{BB962C8B-B14F-4D97-AF65-F5344CB8AC3E}">
        <p14:creationId xmlns:p14="http://schemas.microsoft.com/office/powerpoint/2010/main" val="248971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88384" y="896214"/>
            <a:ext cx="7332516" cy="4414695"/>
          </a:xfrm>
          <a:prstGeom prst="rect">
            <a:avLst/>
          </a:prstGeom>
        </p:spPr>
      </p:pic>
      <p:sp>
        <p:nvSpPr>
          <p:cNvPr id="5" name="Title 10"/>
          <p:cNvSpPr>
            <a:spLocks noGrp="1"/>
          </p:cNvSpPr>
          <p:nvPr>
            <p:ph type="title"/>
          </p:nvPr>
        </p:nvSpPr>
        <p:spPr>
          <a:xfrm>
            <a:off x="1115291" y="-179676"/>
            <a:ext cx="10515600" cy="1325562"/>
          </a:xfrm>
        </p:spPr>
        <p:txBody>
          <a:bodyPr/>
          <a:lstStyle/>
          <a:p>
            <a:r>
              <a:rPr lang="en-US" dirty="0"/>
              <a:t>MIC3 Inflation &amp; Dues Increases 2027 - 2031</a:t>
            </a:r>
          </a:p>
        </p:txBody>
      </p:sp>
      <p:pic>
        <p:nvPicPr>
          <p:cNvPr id="6" name="Picture 2" descr="http://mic3.net/main%20images/mic3headerlogo.pn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20437" y="6072473"/>
            <a:ext cx="10167725" cy="785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p:nvSpPr>
        <p:spPr>
          <a:xfrm>
            <a:off x="7536870" y="2743207"/>
            <a:ext cx="4442692" cy="3123175"/>
          </a:xfrm>
          <a:prstGeom prst="rect">
            <a:avLst/>
          </a:prstGeom>
          <a:solidFill>
            <a:schemeClr val="accent2">
              <a:lumMod val="60000"/>
              <a:lumOff val="40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7596500" y="2894946"/>
            <a:ext cx="4131387" cy="646331"/>
          </a:xfrm>
          <a:prstGeom prst="rect">
            <a:avLst/>
          </a:prstGeom>
          <a:noFill/>
        </p:spPr>
        <p:txBody>
          <a:bodyPr wrap="none" rtlCol="0">
            <a:spAutoFit/>
          </a:bodyPr>
          <a:lstStyle/>
          <a:p>
            <a:r>
              <a:rPr lang="en-US" b="1" dirty="0"/>
              <a:t>Next MIC3 #3 Proposed Dues Adjustment</a:t>
            </a:r>
          </a:p>
          <a:p>
            <a:pPr algn="ctr"/>
            <a:r>
              <a:rPr lang="en-US" b="1" dirty="0"/>
              <a:t>FY 32 </a:t>
            </a:r>
          </a:p>
        </p:txBody>
      </p:sp>
      <p:pic>
        <p:nvPicPr>
          <p:cNvPr id="17" name="Picture 16"/>
          <p:cNvPicPr>
            <a:picLocks noChangeAspect="1"/>
          </p:cNvPicPr>
          <p:nvPr/>
        </p:nvPicPr>
        <p:blipFill>
          <a:blip r:embed="rId5"/>
          <a:stretch>
            <a:fillRect/>
          </a:stretch>
        </p:blipFill>
        <p:spPr>
          <a:xfrm>
            <a:off x="8046799" y="3716983"/>
            <a:ext cx="3340898" cy="1914310"/>
          </a:xfrm>
          <a:prstGeom prst="rect">
            <a:avLst/>
          </a:prstGeom>
        </p:spPr>
      </p:pic>
    </p:spTree>
    <p:extLst>
      <p:ext uri="{BB962C8B-B14F-4D97-AF65-F5344CB8AC3E}">
        <p14:creationId xmlns:p14="http://schemas.microsoft.com/office/powerpoint/2010/main" val="2087340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A5872-941A-1AD9-F5F4-D459A79C5E71}"/>
            </a:ext>
          </a:extLst>
        </p:cNvPr>
        <p:cNvGrpSpPr/>
        <p:nvPr/>
      </p:nvGrpSpPr>
      <p:grpSpPr>
        <a:xfrm>
          <a:off x="0" y="0"/>
          <a:ext cx="0" cy="0"/>
          <a:chOff x="0" y="0"/>
          <a:chExt cx="0" cy="0"/>
        </a:xfrm>
      </p:grpSpPr>
      <p:pic>
        <p:nvPicPr>
          <p:cNvPr id="6" name="Picture 12" descr="https://tse1.mm.bing.net/th?&amp;id=OIP.Ma5e58d58453c877ff964ea6795039317o0&amp;w=247&amp;h=168&amp;c=0&amp;pid=1.9&amp;rs=0&amp;p=0&amp;r=0">
            <a:extLst>
              <a:ext uri="{FF2B5EF4-FFF2-40B4-BE49-F238E27FC236}">
                <a16:creationId xmlns:a16="http://schemas.microsoft.com/office/drawing/2014/main" id="{55BF02A5-1B6F-E5E1-E388-EDBD6B122E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008853">
            <a:off x="2641568" y="2399644"/>
            <a:ext cx="5649727" cy="4019961"/>
          </a:xfrm>
          <a:prstGeom prst="ellipse">
            <a:avLst/>
          </a:prstGeom>
          <a:ln>
            <a:noFill/>
          </a:ln>
          <a:effectLst>
            <a:softEdge rad="6350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A4154A6-3949-CC0E-B1BE-54EA251CE557}"/>
              </a:ext>
            </a:extLst>
          </p:cNvPr>
          <p:cNvSpPr>
            <a:spLocks noGrp="1"/>
          </p:cNvSpPr>
          <p:nvPr>
            <p:ph type="ctrTitle"/>
          </p:nvPr>
        </p:nvSpPr>
        <p:spPr>
          <a:xfrm>
            <a:off x="516352" y="2783263"/>
            <a:ext cx="3687617" cy="2792576"/>
          </a:xfrm>
          <a:prstGeom prst="round2DiagRect">
            <a:avLst/>
          </a:prstGeom>
          <a:solidFill>
            <a:srgbClr val="002060"/>
          </a:solidFill>
          <a:ln>
            <a:noFill/>
          </a:ln>
          <a:effectLst>
            <a:outerShdw blurRad="149987" dist="250190" dir="8460000" algn="ctr">
              <a:srgbClr val="000000">
                <a:alpha val="28000"/>
              </a:srgbClr>
            </a:outerShdw>
            <a:softEdge rad="127000"/>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en-US" sz="3200" dirty="0">
                <a:solidFill>
                  <a:schemeClr val="bg1"/>
                </a:solidFill>
              </a:rPr>
              <a:t>Dues Increase</a:t>
            </a:r>
            <a:br>
              <a:rPr lang="en-US" sz="3200" dirty="0">
                <a:solidFill>
                  <a:schemeClr val="bg1"/>
                </a:solidFill>
              </a:rPr>
            </a:br>
            <a:r>
              <a:rPr lang="en-US" sz="3200" dirty="0">
                <a:solidFill>
                  <a:schemeClr val="bg1"/>
                </a:solidFill>
              </a:rPr>
              <a:t>National Survey</a:t>
            </a:r>
            <a:br>
              <a:rPr lang="en-US" sz="3200" dirty="0">
                <a:solidFill>
                  <a:schemeClr val="bg1"/>
                </a:solidFill>
              </a:rPr>
            </a:br>
            <a:r>
              <a:rPr lang="en-US" sz="3200" dirty="0">
                <a:solidFill>
                  <a:schemeClr val="bg1"/>
                </a:solidFill>
              </a:rPr>
              <a:t>All Commissioners</a:t>
            </a:r>
            <a:br>
              <a:rPr lang="en-US" sz="3200" dirty="0">
                <a:solidFill>
                  <a:schemeClr val="bg1"/>
                </a:solidFill>
              </a:rPr>
            </a:br>
            <a:r>
              <a:rPr lang="en-US" sz="3200" dirty="0">
                <a:solidFill>
                  <a:schemeClr val="bg1"/>
                </a:solidFill>
              </a:rPr>
              <a:t>ABM New Mexico</a:t>
            </a:r>
            <a:br>
              <a:rPr lang="en-US" sz="3200" dirty="0">
                <a:solidFill>
                  <a:schemeClr val="bg1"/>
                </a:solidFill>
              </a:rPr>
            </a:br>
            <a:r>
              <a:rPr lang="en-US" sz="3200" dirty="0">
                <a:solidFill>
                  <a:schemeClr val="bg1"/>
                </a:solidFill>
              </a:rPr>
              <a:t>Fall 2024</a:t>
            </a:r>
          </a:p>
        </p:txBody>
      </p:sp>
      <p:pic>
        <p:nvPicPr>
          <p:cNvPr id="1026" name="Picture 2" descr="http://mic3.net/main%20images/mic3headerlogo.png">
            <a:extLst>
              <a:ext uri="{FF2B5EF4-FFF2-40B4-BE49-F238E27FC236}">
                <a16:creationId xmlns:a16="http://schemas.microsoft.com/office/drawing/2014/main" id="{34BAC83A-08FD-EA42-E1A2-FF17BC5A3691}"/>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28600" y="0"/>
            <a:ext cx="11689416"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DD1856A6-930C-0C26-2C92-E5C67D31B193}"/>
              </a:ext>
            </a:extLst>
          </p:cNvPr>
          <p:cNvSpPr txBox="1">
            <a:spLocks/>
          </p:cNvSpPr>
          <p:nvPr/>
        </p:nvSpPr>
        <p:spPr>
          <a:xfrm>
            <a:off x="7440681" y="3538635"/>
            <a:ext cx="4211780" cy="3150398"/>
          </a:xfrm>
          <a:prstGeom prst="round2DiagRect">
            <a:avLst/>
          </a:prstGeom>
          <a:solidFill>
            <a:srgbClr val="002060"/>
          </a:solidFill>
          <a:ln>
            <a:noFill/>
          </a:ln>
          <a:effectLst>
            <a:outerShdw blurRad="149987" dist="250190" dir="8460000" algn="ctr">
              <a:srgbClr val="000000">
                <a:alpha val="28000"/>
              </a:srgbClr>
            </a:outerShdw>
            <a:softEdge rad="127000"/>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i="1" u="sng" dirty="0">
                <a:solidFill>
                  <a:schemeClr val="bg1"/>
                </a:solidFill>
              </a:rPr>
              <a:t>Will Your State</a:t>
            </a:r>
          </a:p>
          <a:p>
            <a:r>
              <a:rPr lang="en-US" sz="3200" b="1" i="1" u="sng" dirty="0">
                <a:solidFill>
                  <a:schemeClr val="bg1"/>
                </a:solidFill>
              </a:rPr>
              <a:t>Support A Dues</a:t>
            </a:r>
          </a:p>
          <a:p>
            <a:r>
              <a:rPr lang="en-US" sz="3200" b="1" i="1" u="sng" dirty="0">
                <a:solidFill>
                  <a:schemeClr val="bg1"/>
                </a:solidFill>
              </a:rPr>
              <a:t>Increase?</a:t>
            </a:r>
          </a:p>
          <a:p>
            <a:r>
              <a:rPr lang="en-US" sz="3200" dirty="0">
                <a:solidFill>
                  <a:schemeClr val="bg1"/>
                </a:solidFill>
              </a:rPr>
              <a:t>80% YES</a:t>
            </a:r>
          </a:p>
          <a:p>
            <a:r>
              <a:rPr lang="en-US" sz="3200" dirty="0">
                <a:solidFill>
                  <a:schemeClr val="bg1"/>
                </a:solidFill>
              </a:rPr>
              <a:t>2% NO</a:t>
            </a:r>
          </a:p>
          <a:p>
            <a:r>
              <a:rPr lang="en-US" sz="3200" dirty="0">
                <a:solidFill>
                  <a:schemeClr val="bg1"/>
                </a:solidFill>
              </a:rPr>
              <a:t>18% DON’T KNOW</a:t>
            </a:r>
          </a:p>
        </p:txBody>
      </p:sp>
      <p:sp>
        <p:nvSpPr>
          <p:cNvPr id="10" name="TextBox 9">
            <a:extLst>
              <a:ext uri="{FF2B5EF4-FFF2-40B4-BE49-F238E27FC236}">
                <a16:creationId xmlns:a16="http://schemas.microsoft.com/office/drawing/2014/main" id="{95D70874-C351-5872-F334-F628B86CB976}"/>
              </a:ext>
            </a:extLst>
          </p:cNvPr>
          <p:cNvSpPr txBox="1"/>
          <p:nvPr/>
        </p:nvSpPr>
        <p:spPr>
          <a:xfrm>
            <a:off x="1212574" y="1277613"/>
            <a:ext cx="9879496" cy="1384995"/>
          </a:xfrm>
          <a:prstGeom prst="rect">
            <a:avLst/>
          </a:prstGeom>
          <a:noFill/>
        </p:spPr>
        <p:txBody>
          <a:bodyPr wrap="square">
            <a:spAutoFit/>
          </a:bodyPr>
          <a:lstStyle/>
          <a:p>
            <a:pPr algn="ctr"/>
            <a:r>
              <a:rPr lang="en-US" sz="2800" b="1" dirty="0"/>
              <a:t>MIC3 Formal Dues Increase Vote By All Commissioners</a:t>
            </a:r>
            <a:br>
              <a:rPr lang="en-US" sz="2800" b="1" dirty="0"/>
            </a:br>
            <a:r>
              <a:rPr lang="en-US" sz="2800" b="1" dirty="0"/>
              <a:t>During The National Annual Business Meeting (ABM) </a:t>
            </a:r>
          </a:p>
          <a:p>
            <a:pPr algn="ctr"/>
            <a:r>
              <a:rPr lang="en-US" sz="2800" b="1" dirty="0"/>
              <a:t>October, 2025 Indianapolis, Indiana</a:t>
            </a:r>
          </a:p>
        </p:txBody>
      </p:sp>
    </p:spTree>
    <p:extLst>
      <p:ext uri="{BB962C8B-B14F-4D97-AF65-F5344CB8AC3E}">
        <p14:creationId xmlns:p14="http://schemas.microsoft.com/office/powerpoint/2010/main" val="2012552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99A70-1451-5653-073E-C6A2F4FDCDFE}"/>
            </a:ext>
          </a:extLst>
        </p:cNvPr>
        <p:cNvGrpSpPr/>
        <p:nvPr/>
      </p:nvGrpSpPr>
      <p:grpSpPr>
        <a:xfrm>
          <a:off x="0" y="0"/>
          <a:ext cx="0" cy="0"/>
          <a:chOff x="0" y="0"/>
          <a:chExt cx="0" cy="0"/>
        </a:xfrm>
      </p:grpSpPr>
      <p:pic>
        <p:nvPicPr>
          <p:cNvPr id="7" name="Picture 12" descr="https://tse1.mm.bing.net/th?&amp;id=OIP.Ma5e58d58453c877ff964ea6795039317o0&amp;w=247&amp;h=168&amp;c=0&amp;pid=1.9&amp;rs=0&amp;p=0&amp;r=0">
            <a:extLst>
              <a:ext uri="{FF2B5EF4-FFF2-40B4-BE49-F238E27FC236}">
                <a16:creationId xmlns:a16="http://schemas.microsoft.com/office/drawing/2014/main" id="{6C9D8818-46A2-70EC-35F2-D42E03409A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676266">
            <a:off x="7414681" y="90184"/>
            <a:ext cx="3292233" cy="2342529"/>
          </a:xfrm>
          <a:prstGeom prst="ellipse">
            <a:avLst/>
          </a:prstGeom>
          <a:ln>
            <a:noFill/>
          </a:ln>
          <a:effectLst>
            <a:softEdge rad="635000"/>
          </a:effectLst>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5B0CA4F5-B3D6-D018-A476-53F5A3AAA28C}"/>
              </a:ext>
            </a:extLst>
          </p:cNvPr>
          <p:cNvSpPr>
            <a:spLocks noGrp="1"/>
          </p:cNvSpPr>
          <p:nvPr>
            <p:ph type="title"/>
          </p:nvPr>
        </p:nvSpPr>
        <p:spPr>
          <a:xfrm>
            <a:off x="2346960" y="286605"/>
            <a:ext cx="7543800" cy="1450757"/>
          </a:xfrm>
        </p:spPr>
        <p:txBody>
          <a:bodyPr>
            <a:normAutofit/>
          </a:bodyPr>
          <a:lstStyle/>
          <a:p>
            <a:r>
              <a:rPr lang="en-US" sz="4400" b="1" dirty="0">
                <a:solidFill>
                  <a:schemeClr val="tx1"/>
                </a:solidFill>
              </a:rPr>
              <a:t>National Dues Supports</a:t>
            </a:r>
          </a:p>
        </p:txBody>
      </p:sp>
      <p:sp>
        <p:nvSpPr>
          <p:cNvPr id="6" name="Content Placeholder 2">
            <a:extLst>
              <a:ext uri="{FF2B5EF4-FFF2-40B4-BE49-F238E27FC236}">
                <a16:creationId xmlns:a16="http://schemas.microsoft.com/office/drawing/2014/main" id="{EDB678AC-097F-F766-012D-D213B648F631}"/>
              </a:ext>
            </a:extLst>
          </p:cNvPr>
          <p:cNvSpPr txBox="1">
            <a:spLocks/>
          </p:cNvSpPr>
          <p:nvPr/>
        </p:nvSpPr>
        <p:spPr>
          <a:xfrm>
            <a:off x="2346960" y="1845734"/>
            <a:ext cx="7543801" cy="4023360"/>
          </a:xfrm>
          <a:prstGeom prst="rect">
            <a:avLst/>
          </a:prstGeom>
          <a:solidFill>
            <a:schemeClr val="bg1">
              <a:lumMod val="9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457200" tIns="457200" rIns="0" bIns="45720" rtlCol="0" anchor="t">
            <a:normAutofit fontScale="70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3200" kern="1200">
                <a:solidFill>
                  <a:schemeClr val="tx1">
                    <a:lumMod val="75000"/>
                    <a:lumOff val="25000"/>
                  </a:schemeClr>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6">
                  <a:lumMod val="75000"/>
                </a:schemeClr>
              </a:buClr>
              <a:buFont typeface="Calibri" pitchFamily="34" charset="0"/>
              <a:buNone/>
              <a:defRPr sz="28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6">
                  <a:lumMod val="75000"/>
                </a:schemeClr>
              </a:buClr>
              <a:buFont typeface="Calibri" pitchFamily="34" charset="0"/>
              <a:buNone/>
              <a:defRPr sz="24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6">
                  <a:lumMod val="75000"/>
                </a:schemeClr>
              </a:buClr>
              <a:buFont typeface="Calibri" pitchFamily="34" charset="0"/>
              <a:buNone/>
              <a:defRPr sz="2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6">
                  <a:lumMod val="75000"/>
                </a:schemeClr>
              </a:buClr>
              <a:buFont typeface="Calibri" pitchFamily="34" charset="0"/>
              <a:buNone/>
              <a:defRPr sz="2000"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en-US" sz="3800" b="1" u="sng" dirty="0"/>
              <a:t>Member State Benefits</a:t>
            </a:r>
          </a:p>
          <a:p>
            <a:pPr marL="457200" indent="-457200">
              <a:buFont typeface="Wingdings" panose="05000000000000000000" pitchFamily="2" charset="2"/>
              <a:buChar char="ü"/>
            </a:pPr>
            <a:r>
              <a:rPr lang="en-US" b="1" i="1" dirty="0"/>
              <a:t>National Office and Administration</a:t>
            </a:r>
          </a:p>
          <a:p>
            <a:pPr marL="457200" indent="-457200">
              <a:buFont typeface="Wingdings" panose="05000000000000000000" pitchFamily="2" charset="2"/>
              <a:buChar char="ü"/>
            </a:pPr>
            <a:r>
              <a:rPr lang="en-US" dirty="0"/>
              <a:t>State Compact Professional Development </a:t>
            </a:r>
          </a:p>
          <a:p>
            <a:pPr marL="457200" indent="-457200">
              <a:buFont typeface="Wingdings" panose="05000000000000000000" pitchFamily="2" charset="2"/>
              <a:buChar char="ü"/>
            </a:pPr>
            <a:r>
              <a:rPr lang="en-US" dirty="0"/>
              <a:t>State Compact Program Administration and Support</a:t>
            </a:r>
          </a:p>
          <a:p>
            <a:pPr marL="457200" indent="-457200">
              <a:buFont typeface="Wingdings" panose="05000000000000000000" pitchFamily="2" charset="2"/>
              <a:buChar char="ü"/>
            </a:pPr>
            <a:r>
              <a:rPr lang="en-US" b="1" i="1" dirty="0"/>
              <a:t>Technical and Legal Advisement</a:t>
            </a:r>
            <a:endParaRPr lang="en-US" dirty="0"/>
          </a:p>
          <a:p>
            <a:pPr marL="457200" indent="-457200">
              <a:buFont typeface="Wingdings" panose="05000000000000000000" pitchFamily="2" charset="2"/>
              <a:buChar char="ü"/>
            </a:pPr>
            <a:r>
              <a:rPr lang="en-US" dirty="0"/>
              <a:t>MIC3 National Advocacy and Education</a:t>
            </a:r>
          </a:p>
          <a:p>
            <a:pPr marL="457200" indent="-457200">
              <a:buFont typeface="Wingdings" panose="05000000000000000000" pitchFamily="2" charset="2"/>
              <a:buChar char="ü"/>
            </a:pPr>
            <a:r>
              <a:rPr lang="en-US" b="1" dirty="0"/>
              <a:t>Advertising and Promotion Materials</a:t>
            </a:r>
            <a:endParaRPr lang="en-US" dirty="0"/>
          </a:p>
          <a:p>
            <a:pPr marL="457200" indent="-457200">
              <a:buFont typeface="Wingdings" panose="05000000000000000000" pitchFamily="2" charset="2"/>
              <a:buChar char="ü"/>
            </a:pPr>
            <a:r>
              <a:rPr lang="en-US" i="1" dirty="0"/>
              <a:t>Annual Business Meeting – Travel Expenses</a:t>
            </a:r>
            <a:endParaRPr lang="en-US" dirty="0"/>
          </a:p>
          <a:p>
            <a:endParaRPr lang="en-US" dirty="0"/>
          </a:p>
        </p:txBody>
      </p:sp>
      <p:sp>
        <p:nvSpPr>
          <p:cNvPr id="2" name="TextBox 1">
            <a:extLst>
              <a:ext uri="{FF2B5EF4-FFF2-40B4-BE49-F238E27FC236}">
                <a16:creationId xmlns:a16="http://schemas.microsoft.com/office/drawing/2014/main" id="{D614A874-F44B-52DF-5150-349E34035FD5}"/>
              </a:ext>
            </a:extLst>
          </p:cNvPr>
          <p:cNvSpPr txBox="1"/>
          <p:nvPr/>
        </p:nvSpPr>
        <p:spPr>
          <a:xfrm>
            <a:off x="4800600" y="6400801"/>
            <a:ext cx="5436232" cy="461665"/>
          </a:xfrm>
          <a:prstGeom prst="rect">
            <a:avLst/>
          </a:prstGeom>
          <a:noFill/>
        </p:spPr>
        <p:txBody>
          <a:bodyPr wrap="none" rtlCol="0">
            <a:spAutoFit/>
          </a:bodyPr>
          <a:lstStyle/>
          <a:p>
            <a:r>
              <a:rPr lang="en-US" sz="2400" b="1" dirty="0">
                <a:solidFill>
                  <a:schemeClr val="bg1"/>
                </a:solidFill>
              </a:rPr>
              <a:t>https://www.mic3.net/publications.html</a:t>
            </a:r>
          </a:p>
        </p:txBody>
      </p:sp>
      <p:sp>
        <p:nvSpPr>
          <p:cNvPr id="3" name="Slide Number Placeholder 2">
            <a:extLst>
              <a:ext uri="{FF2B5EF4-FFF2-40B4-BE49-F238E27FC236}">
                <a16:creationId xmlns:a16="http://schemas.microsoft.com/office/drawing/2014/main" id="{E76B6D52-2A07-FE23-B41F-202F2285C655}"/>
              </a:ext>
            </a:extLst>
          </p:cNvPr>
          <p:cNvSpPr>
            <a:spLocks noGrp="1"/>
          </p:cNvSpPr>
          <p:nvPr>
            <p:ph type="sldNum" sz="quarter" idx="12"/>
          </p:nvPr>
        </p:nvSpPr>
        <p:spPr/>
        <p:txBody>
          <a:bodyPr/>
          <a:lstStyle/>
          <a:p>
            <a:fld id="{EAED5517-B216-4CEF-971D-ABCDAA6AC6DB}" type="slidenum">
              <a:rPr lang="en-US" smtClean="0"/>
              <a:t>8</a:t>
            </a:fld>
            <a:endParaRPr lang="en-US" dirty="0"/>
          </a:p>
        </p:txBody>
      </p:sp>
    </p:spTree>
    <p:extLst>
      <p:ext uri="{BB962C8B-B14F-4D97-AF65-F5344CB8AC3E}">
        <p14:creationId xmlns:p14="http://schemas.microsoft.com/office/powerpoint/2010/main" val="3583001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A1CBF10-FC21-CF99-E40D-DCE372507556}"/>
              </a:ext>
            </a:extLst>
          </p:cNvPr>
          <p:cNvSpPr>
            <a:spLocks noGrp="1"/>
          </p:cNvSpPr>
          <p:nvPr>
            <p:ph type="subTitle" idx="1"/>
          </p:nvPr>
        </p:nvSpPr>
        <p:spPr>
          <a:xfrm>
            <a:off x="1524000" y="3689587"/>
            <a:ext cx="9144000" cy="1655762"/>
          </a:xfrm>
        </p:spPr>
        <p:txBody>
          <a:bodyPr vert="horz" lIns="91440" tIns="45720" rIns="91440" bIns="45720" rtlCol="0" anchor="t">
            <a:normAutofit fontScale="85000" lnSpcReduction="10000"/>
          </a:bodyPr>
          <a:lstStyle/>
          <a:p>
            <a:endParaRPr lang="en-US" sz="3600" dirty="0">
              <a:latin typeface="Segoe UI"/>
              <a:cs typeface="Segoe UI"/>
            </a:endParaRPr>
          </a:p>
          <a:p>
            <a:r>
              <a:rPr lang="en-US" dirty="0">
                <a:latin typeface="Segoe UI"/>
                <a:cs typeface="Segoe UI"/>
              </a:rPr>
              <a:t>Dixie Grunenfelder, Executive Director of Student Engagement &amp; Support</a:t>
            </a:r>
          </a:p>
          <a:p>
            <a:r>
              <a:rPr lang="en-US" dirty="0">
                <a:latin typeface="Segoe UI"/>
                <a:cs typeface="Segoe UI"/>
              </a:rPr>
              <a:t>Office of Superintendent of Public Instruction </a:t>
            </a:r>
          </a:p>
          <a:p>
            <a:r>
              <a:rPr lang="en-US">
                <a:latin typeface="Segoe UI"/>
                <a:cs typeface="Segoe UI"/>
              </a:rPr>
              <a:t>October 2, </a:t>
            </a:r>
            <a:r>
              <a:rPr lang="en-US" dirty="0">
                <a:latin typeface="Segoe UI"/>
                <a:cs typeface="Segoe UI"/>
              </a:rPr>
              <a:t>2024</a:t>
            </a:r>
          </a:p>
          <a:p>
            <a:endParaRPr lang="en-US" dirty="0">
              <a:latin typeface="Segoe UI"/>
              <a:cs typeface="Segoe UI"/>
            </a:endParaRPr>
          </a:p>
        </p:txBody>
      </p:sp>
      <p:sp>
        <p:nvSpPr>
          <p:cNvPr id="5" name="Title 4">
            <a:extLst>
              <a:ext uri="{FF2B5EF4-FFF2-40B4-BE49-F238E27FC236}">
                <a16:creationId xmlns:a16="http://schemas.microsoft.com/office/drawing/2014/main" id="{FACFBA22-754A-C59A-8AC5-2F619945849D}"/>
              </a:ext>
            </a:extLst>
          </p:cNvPr>
          <p:cNvSpPr>
            <a:spLocks noGrp="1"/>
          </p:cNvSpPr>
          <p:nvPr>
            <p:ph type="ctrTitle"/>
          </p:nvPr>
        </p:nvSpPr>
        <p:spPr>
          <a:xfrm>
            <a:off x="1378085" y="509520"/>
            <a:ext cx="9944911" cy="2387600"/>
          </a:xfrm>
        </p:spPr>
        <p:txBody>
          <a:bodyPr>
            <a:normAutofit fontScale="90000"/>
          </a:bodyPr>
          <a:lstStyle/>
          <a:p>
            <a:r>
              <a:rPr lang="en-US" sz="4000" i="1" dirty="0"/>
              <a:t>Interstate Compact on Educational Opportunities for Military-Connected Students </a:t>
            </a:r>
            <a:br>
              <a:rPr lang="en-US" sz="4900" i="1" dirty="0"/>
            </a:br>
            <a:r>
              <a:rPr lang="en-US" sz="4000" dirty="0">
                <a:solidFill>
                  <a:schemeClr val="accent1"/>
                </a:solidFill>
              </a:rPr>
              <a:t>Results of Implementation Survey</a:t>
            </a:r>
            <a:br>
              <a:rPr lang="en-US" sz="4000" dirty="0">
                <a:solidFill>
                  <a:schemeClr val="accent1"/>
                </a:solidFill>
              </a:rPr>
            </a:br>
            <a:endParaRPr lang="en-US" dirty="0">
              <a:solidFill>
                <a:schemeClr val="accent1"/>
              </a:solidFill>
            </a:endParaRPr>
          </a:p>
        </p:txBody>
      </p:sp>
    </p:spTree>
    <p:extLst>
      <p:ext uri="{BB962C8B-B14F-4D97-AF65-F5344CB8AC3E}">
        <p14:creationId xmlns:p14="http://schemas.microsoft.com/office/powerpoint/2010/main" val="435300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5EDA3DC5D4FB42B09997D4830B0F32" ma:contentTypeVersion="14" ma:contentTypeDescription="Create a new document." ma:contentTypeScope="" ma:versionID="20c508de0f87b8291c6ac82fdd35ad68">
  <xsd:schema xmlns:xsd="http://www.w3.org/2001/XMLSchema" xmlns:xs="http://www.w3.org/2001/XMLSchema" xmlns:p="http://schemas.microsoft.com/office/2006/metadata/properties" xmlns:ns2="936a78ef-f5e1-418c-9f26-e60738e146fe" xmlns:ns3="26d5d50a-772b-42a0-998b-304752d48276" targetNamespace="http://schemas.microsoft.com/office/2006/metadata/properties" ma:root="true" ma:fieldsID="6d73ea83e4b2580fbd91359bcf46b7c9" ns2:_="" ns3:_="">
    <xsd:import namespace="936a78ef-f5e1-418c-9f26-e60738e146fe"/>
    <xsd:import namespace="26d5d50a-772b-42a0-998b-304752d4827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6a78ef-f5e1-418c-9f26-e60738e146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c565572-5f4f-4d3b-b9b1-d83f5bc7557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d5d50a-772b-42a0-998b-304752d4827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d45c974-183e-43e4-ae5c-36e8fce09b29}" ma:internalName="TaxCatchAll" ma:showField="CatchAllData" ma:web="26d5d50a-772b-42a0-998b-304752d482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6a78ef-f5e1-418c-9f26-e60738e146fe">
      <Terms xmlns="http://schemas.microsoft.com/office/infopath/2007/PartnerControls"/>
    </lcf76f155ced4ddcb4097134ff3c332f>
    <TaxCatchAll xmlns="26d5d50a-772b-42a0-998b-304752d48276"/>
  </documentManagement>
</p:properties>
</file>

<file path=customXml/itemProps1.xml><?xml version="1.0" encoding="utf-8"?>
<ds:datastoreItem xmlns:ds="http://schemas.openxmlformats.org/officeDocument/2006/customXml" ds:itemID="{E18D79D1-0073-4230-BA28-D414DA0E08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6a78ef-f5e1-418c-9f26-e60738e146fe"/>
    <ds:schemaRef ds:uri="26d5d50a-772b-42a0-998b-304752d482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EC882D-E8FC-497D-A16C-C08E07C2F089}">
  <ds:schemaRefs>
    <ds:schemaRef ds:uri="http://schemas.microsoft.com/sharepoint/v3/contenttype/forms"/>
  </ds:schemaRefs>
</ds:datastoreItem>
</file>

<file path=customXml/itemProps3.xml><?xml version="1.0" encoding="utf-8"?>
<ds:datastoreItem xmlns:ds="http://schemas.openxmlformats.org/officeDocument/2006/customXml" ds:itemID="{41A3915D-CB94-43B7-90B9-6C9093F282F2}">
  <ds:schemaRef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26d5d50a-772b-42a0-998b-304752d48276"/>
    <ds:schemaRef ds:uri="936a78ef-f5e1-418c-9f26-e60738e146fe"/>
  </ds:schemaRefs>
</ds:datastoreItem>
</file>

<file path=docProps/app.xml><?xml version="1.0" encoding="utf-8"?>
<Properties xmlns="http://schemas.openxmlformats.org/officeDocument/2006/extended-properties" xmlns:vt="http://schemas.openxmlformats.org/officeDocument/2006/docPropsVTypes">
  <TotalTime>22</TotalTime>
  <Words>2587</Words>
  <Application>Microsoft Office PowerPoint</Application>
  <PresentationFormat>Widescreen</PresentationFormat>
  <Paragraphs>334</Paragraphs>
  <Slides>24</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Aptos Display</vt:lpstr>
      <vt:lpstr>Arial</vt:lpstr>
      <vt:lpstr>Calibri</vt:lpstr>
      <vt:lpstr>Segoe UI</vt:lpstr>
      <vt:lpstr>Wingdings</vt:lpstr>
      <vt:lpstr>Office Theme</vt:lpstr>
      <vt:lpstr>MIC3 WA  State Council Meeting 14 Oct 2025 9:00 –11:00 AM Via Zoom</vt:lpstr>
      <vt:lpstr> Meeting Agenda – October 14, 2025 9:00 AM to 11:00 AM Zoom: https://us02web.zoom.us/j/82500215760  </vt:lpstr>
      <vt:lpstr>PowerPoint Presentation</vt:lpstr>
      <vt:lpstr>MIC3 Dues Revenue  National Planning Considerations</vt:lpstr>
      <vt:lpstr>National MIC3 Proposed Dues Increase Inflation Catch-up FY 27 + 4 % Annual Increase FY 28 – FY 31</vt:lpstr>
      <vt:lpstr>MIC3 Inflation &amp; Dues Increases 2027 - 2031</vt:lpstr>
      <vt:lpstr>Dues Increase National Survey All Commissioners ABM New Mexico Fall 2024</vt:lpstr>
      <vt:lpstr>National Dues Supports</vt:lpstr>
      <vt:lpstr>Interstate Compact on Educational Opportunities for Military-Connected Students  Results of Implementation Survey </vt:lpstr>
      <vt:lpstr>Military Compact Implementation Survey </vt:lpstr>
      <vt:lpstr>Report of Implementation</vt:lpstr>
      <vt:lpstr>Compact Provision #1:  Unofficial or “Hand-Carried" Education Records</vt:lpstr>
      <vt:lpstr>Compact Provision #2:   Kindergarten and First Grade Entrance Age</vt:lpstr>
      <vt:lpstr>Compact Provision #3:  Course Placement</vt:lpstr>
      <vt:lpstr>Compact Provision #4:  Placement Flexibility</vt:lpstr>
      <vt:lpstr>Compact Provision #5:  Absences Related to Deployment</vt:lpstr>
      <vt:lpstr>Compact Provision #6:  Eligibility for Enrollment</vt:lpstr>
      <vt:lpstr>Compact Provision #7:  Waiver Requirements of #1 - Course Waivers</vt:lpstr>
      <vt:lpstr>Compact Provision #8:  Waiver Requirements #2 – Alternatives to Graduation</vt:lpstr>
      <vt:lpstr>Compact Provision #9:  Transfer During Senior Year</vt:lpstr>
      <vt:lpstr>Compact Provision #10:  Official Education Records/Transcripts</vt:lpstr>
      <vt:lpstr>Compact Provision #11:  Immunizations</vt:lpstr>
      <vt:lpstr>Compact Provision #12:  Education Program Placement</vt:lpstr>
      <vt:lpstr>Themes of Inquiries to OSPI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Lynch, Greg</dc:creator>
  <cp:lastModifiedBy>Maria McKelvey Hemphill</cp:lastModifiedBy>
  <cp:revision>2</cp:revision>
  <dcterms:created xsi:type="dcterms:W3CDTF">2025-10-06T14:14:38Z</dcterms:created>
  <dcterms:modified xsi:type="dcterms:W3CDTF">2025-12-04T21:42:27Z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0x010100B15EDA3DC5D4FB42B09997D4830B0F32</vt:lpwstr>
  </property>
  <property fmtid="{D5CDD505-2E9C-101B-9397-08002B2CF9AE}" pid="3" name="MSIP_Label_9145f431-4c8c-42c6-a5a5-ba6d3bdea585_Enabled">
    <vt:lpwstr>true</vt:lpwstr>
  </property>
  <property fmtid="{D5CDD505-2E9C-101B-9397-08002B2CF9AE}" pid="4" name="MSIP_Label_9145f431-4c8c-42c6-a5a5-ba6d3bdea585_SetDate">
    <vt:lpwstr>2025-12-01T17:07:14Z</vt:lpwstr>
  </property>
  <property fmtid="{D5CDD505-2E9C-101B-9397-08002B2CF9AE}" pid="5" name="MSIP_Label_9145f431-4c8c-42c6-a5a5-ba6d3bdea585_Method">
    <vt:lpwstr>Standard</vt:lpwstr>
  </property>
  <property fmtid="{D5CDD505-2E9C-101B-9397-08002B2CF9AE}" pid="6" name="MSIP_Label_9145f431-4c8c-42c6-a5a5-ba6d3bdea585_Name">
    <vt:lpwstr>defa4170-0d19-0005-0004-bc88714345d2</vt:lpwstr>
  </property>
  <property fmtid="{D5CDD505-2E9C-101B-9397-08002B2CF9AE}" pid="7" name="MSIP_Label_9145f431-4c8c-42c6-a5a5-ba6d3bdea585_SiteId">
    <vt:lpwstr>b2fe5ccf-10a5-46fe-ae45-a0267412af7a</vt:lpwstr>
  </property>
  <property fmtid="{D5CDD505-2E9C-101B-9397-08002B2CF9AE}" pid="8" name="MSIP_Label_9145f431-4c8c-42c6-a5a5-ba6d3bdea585_ActionId">
    <vt:lpwstr>d621522b-f1ff-4053-880c-d08c31e81744</vt:lpwstr>
  </property>
  <property fmtid="{D5CDD505-2E9C-101B-9397-08002B2CF9AE}" pid="9" name="MSIP_Label_9145f431-4c8c-42c6-a5a5-ba6d3bdea585_ContentBits">
    <vt:lpwstr>0</vt:lpwstr>
  </property>
  <property fmtid="{D5CDD505-2E9C-101B-9397-08002B2CF9AE}" pid="10" name="MSIP_Label_9145f431-4c8c-42c6-a5a5-ba6d3bdea585_Tag">
    <vt:lpwstr>10, 3, 0, 1</vt:lpwstr>
  </property>
</Properties>
</file>