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Lst>
  <p:notesMasterIdLst>
    <p:notesMasterId r:id="rId17"/>
  </p:notesMasterIdLst>
  <p:handoutMasterIdLst>
    <p:handoutMasterId r:id="rId18"/>
  </p:handoutMasterIdLst>
  <p:sldIdLst>
    <p:sldId id="260" r:id="rId6"/>
    <p:sldId id="263" r:id="rId7"/>
    <p:sldId id="264" r:id="rId8"/>
    <p:sldId id="318" r:id="rId9"/>
    <p:sldId id="275" r:id="rId10"/>
    <p:sldId id="319" r:id="rId11"/>
    <p:sldId id="322" r:id="rId12"/>
    <p:sldId id="326" r:id="rId13"/>
    <p:sldId id="327" r:id="rId14"/>
    <p:sldId id="328"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D5761"/>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B7EA3-5296-49C1-96DC-A3B47100E687}" v="6" dt="2026-01-27T20:01:37.54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3" autoAdjust="0"/>
  </p:normalViewPr>
  <p:slideViewPr>
    <p:cSldViewPr snapToGrid="0">
      <p:cViewPr varScale="1">
        <p:scale>
          <a:sx n="85" d="100"/>
          <a:sy n="85" d="100"/>
        </p:scale>
        <p:origin x="1554" y="4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F75CF-BDF2-421D-B32C-1704C6536C4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176732D6-E4EA-4D64-9773-8D3AA78B4CC3}">
      <dgm:prSet phldr="0"/>
      <dgm:spPr>
        <a:solidFill>
          <a:schemeClr val="accent1"/>
        </a:solidFill>
      </dgm:spPr>
      <dgm:t>
        <a:bodyPr/>
        <a:lstStyle/>
        <a:p>
          <a:pPr rtl="0"/>
          <a:r>
            <a:rPr lang="en-US">
              <a:solidFill>
                <a:schemeClr val="bg1"/>
              </a:solidFill>
              <a:latin typeface="Segoe UI"/>
            </a:rPr>
            <a:t>Data Literacy</a:t>
          </a:r>
          <a:endParaRPr lang="en-US">
            <a:solidFill>
              <a:schemeClr val="bg1"/>
            </a:solidFill>
          </a:endParaRPr>
        </a:p>
      </dgm:t>
    </dgm:pt>
    <dgm:pt modelId="{F91144B7-75A0-493A-86D8-B73B2AB58255}" type="parTrans" cxnId="{40DE9A61-5CB9-4EDE-A4C8-625AAF1F9E11}">
      <dgm:prSet/>
      <dgm:spPr/>
      <dgm:t>
        <a:bodyPr/>
        <a:lstStyle/>
        <a:p>
          <a:endParaRPr lang="en-US"/>
        </a:p>
      </dgm:t>
    </dgm:pt>
    <dgm:pt modelId="{165244F0-8F40-4A82-9CC8-D33338A6786B}" type="sibTrans" cxnId="{40DE9A61-5CB9-4EDE-A4C8-625AAF1F9E11}">
      <dgm:prSet/>
      <dgm:spPr/>
      <dgm:t>
        <a:bodyPr/>
        <a:lstStyle/>
        <a:p>
          <a:endParaRPr lang="en-US"/>
        </a:p>
      </dgm:t>
    </dgm:pt>
    <dgm:pt modelId="{0204A2F3-2ED6-4169-BCD6-E451DF3B8AE6}">
      <dgm:prSet phldr="0"/>
      <dgm:spPr/>
      <dgm:t>
        <a:bodyPr/>
        <a:lstStyle/>
        <a:p>
          <a:pPr rtl="0"/>
          <a:r>
            <a:rPr lang="en-US">
              <a:solidFill>
                <a:srgbClr val="000000"/>
              </a:solidFill>
              <a:latin typeface="Segoe UI"/>
            </a:rPr>
            <a:t>Read, interpret, understand data and data visualizations</a:t>
          </a:r>
          <a:endParaRPr lang="en-US">
            <a:solidFill>
              <a:srgbClr val="000000"/>
            </a:solidFill>
          </a:endParaRPr>
        </a:p>
      </dgm:t>
    </dgm:pt>
    <dgm:pt modelId="{A92990FC-F99E-48DF-9DBE-50A47AD0CD00}" type="parTrans" cxnId="{D585D363-F439-4EB8-9052-2AFF30D9344B}">
      <dgm:prSet/>
      <dgm:spPr/>
      <dgm:t>
        <a:bodyPr/>
        <a:lstStyle/>
        <a:p>
          <a:endParaRPr lang="en-US"/>
        </a:p>
      </dgm:t>
    </dgm:pt>
    <dgm:pt modelId="{373771C0-E581-427A-B07D-459AF3BF8711}" type="sibTrans" cxnId="{D585D363-F439-4EB8-9052-2AFF30D9344B}">
      <dgm:prSet/>
      <dgm:spPr/>
      <dgm:t>
        <a:bodyPr/>
        <a:lstStyle/>
        <a:p>
          <a:endParaRPr lang="en-US"/>
        </a:p>
      </dgm:t>
    </dgm:pt>
    <dgm:pt modelId="{FA9A844C-D6DD-48AA-AE23-EF9187D0F70B}">
      <dgm:prSet/>
      <dgm:spPr/>
      <dgm:t>
        <a:bodyPr/>
        <a:lstStyle/>
        <a:p>
          <a:pPr rtl="0"/>
          <a:r>
            <a:rPr lang="en-US">
              <a:latin typeface="Segoe UI"/>
            </a:rPr>
            <a:t>Limited to Analyze and Interpret parts of the Data Science inquiry cycle</a:t>
          </a:r>
          <a:endParaRPr lang="en-US"/>
        </a:p>
      </dgm:t>
    </dgm:pt>
    <dgm:pt modelId="{5AEC0B98-5268-4DDA-A8D2-439BF288A05E}" type="parTrans" cxnId="{7105F41B-228E-4C8C-8F53-BEBF0B4BCFBC}">
      <dgm:prSet/>
      <dgm:spPr/>
      <dgm:t>
        <a:bodyPr/>
        <a:lstStyle/>
        <a:p>
          <a:endParaRPr lang="en-US"/>
        </a:p>
      </dgm:t>
    </dgm:pt>
    <dgm:pt modelId="{52EC0536-CB6F-46F9-8817-E1DE52127DFE}" type="sibTrans" cxnId="{7105F41B-228E-4C8C-8F53-BEBF0B4BCFBC}">
      <dgm:prSet/>
      <dgm:spPr/>
      <dgm:t>
        <a:bodyPr/>
        <a:lstStyle/>
        <a:p>
          <a:endParaRPr lang="en-US"/>
        </a:p>
      </dgm:t>
    </dgm:pt>
    <dgm:pt modelId="{84E96E85-A839-4749-930F-7529F30DC158}">
      <dgm:prSet/>
      <dgm:spPr/>
      <dgm:t>
        <a:bodyPr/>
        <a:lstStyle/>
        <a:p>
          <a:pPr rtl="0"/>
          <a:r>
            <a:rPr lang="en-US">
              <a:solidFill>
                <a:srgbClr val="000000"/>
              </a:solidFill>
              <a:latin typeface="Segoe UI"/>
            </a:rPr>
            <a:t>Important for all students across all grades</a:t>
          </a:r>
          <a:endParaRPr lang="en-US">
            <a:solidFill>
              <a:srgbClr val="000000"/>
            </a:solidFill>
          </a:endParaRPr>
        </a:p>
      </dgm:t>
    </dgm:pt>
    <dgm:pt modelId="{F7CDCDB8-45F1-41C5-AD31-003B3CE28C02}" type="parTrans" cxnId="{B74592A0-C631-4380-8291-D8439BA79E89}">
      <dgm:prSet/>
      <dgm:spPr/>
      <dgm:t>
        <a:bodyPr/>
        <a:lstStyle/>
        <a:p>
          <a:endParaRPr lang="en-US"/>
        </a:p>
      </dgm:t>
    </dgm:pt>
    <dgm:pt modelId="{7B72E6EE-1DB1-4592-B03B-D5EFBDBD1792}" type="sibTrans" cxnId="{B74592A0-C631-4380-8291-D8439BA79E89}">
      <dgm:prSet/>
      <dgm:spPr/>
      <dgm:t>
        <a:bodyPr/>
        <a:lstStyle/>
        <a:p>
          <a:endParaRPr lang="en-US"/>
        </a:p>
      </dgm:t>
    </dgm:pt>
    <dgm:pt modelId="{12CDEFA2-F36D-44E9-B6AA-03F69BAB583E}">
      <dgm:prSet/>
      <dgm:spPr>
        <a:solidFill>
          <a:schemeClr val="accent1"/>
        </a:solidFill>
      </dgm:spPr>
      <dgm:t>
        <a:bodyPr/>
        <a:lstStyle/>
        <a:p>
          <a:r>
            <a:rPr lang="en-US">
              <a:solidFill>
                <a:schemeClr val="bg1"/>
              </a:solidFill>
            </a:rPr>
            <a:t>Data Science</a:t>
          </a:r>
        </a:p>
      </dgm:t>
    </dgm:pt>
    <dgm:pt modelId="{3542C132-855E-49C1-8A89-E6A4766C574A}" type="parTrans" cxnId="{CF5956F2-4302-4643-B65F-F51C00970A27}">
      <dgm:prSet/>
      <dgm:spPr/>
      <dgm:t>
        <a:bodyPr/>
        <a:lstStyle/>
        <a:p>
          <a:endParaRPr lang="en-US"/>
        </a:p>
      </dgm:t>
    </dgm:pt>
    <dgm:pt modelId="{DF75C12A-0F7B-4381-BC5D-7C2FDEC903E9}" type="sibTrans" cxnId="{CF5956F2-4302-4643-B65F-F51C00970A27}">
      <dgm:prSet/>
      <dgm:spPr/>
      <dgm:t>
        <a:bodyPr/>
        <a:lstStyle/>
        <a:p>
          <a:endParaRPr lang="en-US"/>
        </a:p>
      </dgm:t>
    </dgm:pt>
    <dgm:pt modelId="{593BBFAB-1486-423A-BB06-13B54D5BD508}">
      <dgm:prSet/>
      <dgm:spPr>
        <a:solidFill>
          <a:schemeClr val="accent4"/>
        </a:solidFill>
      </dgm:spPr>
      <dgm:t>
        <a:bodyPr/>
        <a:lstStyle/>
        <a:p>
          <a:pPr rtl="0"/>
          <a:r>
            <a:rPr lang="en-US">
              <a:solidFill>
                <a:schemeClr val="tx1"/>
              </a:solidFill>
              <a:latin typeface="Segoe UI"/>
            </a:rPr>
            <a:t>All four parts of the Data Science inquiry cycle</a:t>
          </a:r>
          <a:endParaRPr lang="en-US">
            <a:solidFill>
              <a:schemeClr val="tx1"/>
            </a:solidFill>
          </a:endParaRPr>
        </a:p>
      </dgm:t>
    </dgm:pt>
    <dgm:pt modelId="{BCA36F15-7613-45E2-B72B-8D93DE05A97C}" type="parTrans" cxnId="{F31891C4-EEE4-4472-BAA5-87CBC79AF642}">
      <dgm:prSet/>
      <dgm:spPr/>
      <dgm:t>
        <a:bodyPr/>
        <a:lstStyle/>
        <a:p>
          <a:endParaRPr lang="en-US"/>
        </a:p>
      </dgm:t>
    </dgm:pt>
    <dgm:pt modelId="{1B467862-6921-47F0-A5C1-CEAB4C7AB0EC}" type="sibTrans" cxnId="{F31891C4-EEE4-4472-BAA5-87CBC79AF642}">
      <dgm:prSet/>
      <dgm:spPr/>
      <dgm:t>
        <a:bodyPr/>
        <a:lstStyle/>
        <a:p>
          <a:endParaRPr lang="en-US"/>
        </a:p>
      </dgm:t>
    </dgm:pt>
    <dgm:pt modelId="{9F517ADE-8B94-48D6-8C36-636A1FCF2739}">
      <dgm:prSet phldr="0"/>
      <dgm:spPr/>
      <dgm:t>
        <a:bodyPr/>
        <a:lstStyle/>
        <a:p>
          <a:pPr rtl="0"/>
          <a:r>
            <a:rPr lang="en-US">
              <a:solidFill>
                <a:srgbClr val="000000"/>
              </a:solidFill>
              <a:latin typeface="Segoe UI"/>
            </a:rPr>
            <a:t>Essential for all students across all grades and automatically includes Data literacy</a:t>
          </a:r>
          <a:endParaRPr lang="en-US">
            <a:solidFill>
              <a:srgbClr val="000000"/>
            </a:solidFill>
          </a:endParaRPr>
        </a:p>
      </dgm:t>
    </dgm:pt>
    <dgm:pt modelId="{3B0C7CD9-6842-42C6-A9A6-A263C67C1E3C}" type="parTrans" cxnId="{4CA288CE-351E-439A-92AA-E599F2152664}">
      <dgm:prSet/>
      <dgm:spPr/>
      <dgm:t>
        <a:bodyPr/>
        <a:lstStyle/>
        <a:p>
          <a:endParaRPr lang="en-US"/>
        </a:p>
      </dgm:t>
    </dgm:pt>
    <dgm:pt modelId="{534ED91A-1BD7-4679-8E92-8B327C13A931}" type="sibTrans" cxnId="{4CA288CE-351E-439A-92AA-E599F2152664}">
      <dgm:prSet/>
      <dgm:spPr/>
      <dgm:t>
        <a:bodyPr/>
        <a:lstStyle/>
        <a:p>
          <a:endParaRPr lang="en-US"/>
        </a:p>
      </dgm:t>
    </dgm:pt>
    <dgm:pt modelId="{F8422ECD-53CA-432F-A290-3F4225AA0A7E}">
      <dgm:prSet phldr="0"/>
      <dgm:spPr>
        <a:solidFill>
          <a:srgbClr val="40403D"/>
        </a:solidFill>
      </dgm:spPr>
      <dgm:t>
        <a:bodyPr/>
        <a:lstStyle/>
        <a:p>
          <a:pPr rtl="0"/>
          <a:r>
            <a:rPr lang="en-US">
              <a:latin typeface="Segoe UI"/>
            </a:rPr>
            <a:t>Facilitates greater depth of creativity and problem-solving than Data Literacy alone</a:t>
          </a:r>
        </a:p>
      </dgm:t>
    </dgm:pt>
    <dgm:pt modelId="{A925EE86-CFC5-45E4-A843-5A928B602C65}" type="parTrans" cxnId="{6CD03954-E6CC-43E9-B6A6-560F11DE130A}">
      <dgm:prSet/>
      <dgm:spPr/>
      <dgm:t>
        <a:bodyPr/>
        <a:lstStyle/>
        <a:p>
          <a:endParaRPr lang="en-US"/>
        </a:p>
      </dgm:t>
    </dgm:pt>
    <dgm:pt modelId="{F3F1C913-3E85-4593-8FB0-49FAD5CDD1A7}" type="sibTrans" cxnId="{6CD03954-E6CC-43E9-B6A6-560F11DE130A}">
      <dgm:prSet/>
      <dgm:spPr/>
      <dgm:t>
        <a:bodyPr/>
        <a:lstStyle/>
        <a:p>
          <a:endParaRPr lang="en-US"/>
        </a:p>
      </dgm:t>
    </dgm:pt>
    <dgm:pt modelId="{91225B25-E06D-40DD-B013-9483A4656F39}" type="pres">
      <dgm:prSet presAssocID="{FE4F75CF-BDF2-421D-B32C-1704C6536C47}" presName="theList" presStyleCnt="0">
        <dgm:presLayoutVars>
          <dgm:dir/>
          <dgm:animLvl val="lvl"/>
          <dgm:resizeHandles val="exact"/>
        </dgm:presLayoutVars>
      </dgm:prSet>
      <dgm:spPr/>
    </dgm:pt>
    <dgm:pt modelId="{4A3D0564-3E83-4CA5-ADD8-14D04B3ED0A9}" type="pres">
      <dgm:prSet presAssocID="{176732D6-E4EA-4D64-9773-8D3AA78B4CC3}" presName="compNode" presStyleCnt="0"/>
      <dgm:spPr/>
    </dgm:pt>
    <dgm:pt modelId="{9227B62E-DF4C-4C5B-9812-8E8805A17CB3}" type="pres">
      <dgm:prSet presAssocID="{176732D6-E4EA-4D64-9773-8D3AA78B4CC3}" presName="aNode" presStyleLbl="bgShp" presStyleIdx="0" presStyleCnt="2"/>
      <dgm:spPr/>
    </dgm:pt>
    <dgm:pt modelId="{C56952CD-F80C-4D2C-BA93-190EF24A1AB0}" type="pres">
      <dgm:prSet presAssocID="{176732D6-E4EA-4D64-9773-8D3AA78B4CC3}" presName="textNode" presStyleLbl="bgShp" presStyleIdx="0" presStyleCnt="2"/>
      <dgm:spPr/>
    </dgm:pt>
    <dgm:pt modelId="{D0105746-F539-419E-A49A-ACFE62528302}" type="pres">
      <dgm:prSet presAssocID="{176732D6-E4EA-4D64-9773-8D3AA78B4CC3}" presName="compChildNode" presStyleCnt="0"/>
      <dgm:spPr/>
    </dgm:pt>
    <dgm:pt modelId="{2115F0F8-B0FD-4259-A758-6427E98A87BB}" type="pres">
      <dgm:prSet presAssocID="{176732D6-E4EA-4D64-9773-8D3AA78B4CC3}" presName="theInnerList" presStyleCnt="0"/>
      <dgm:spPr/>
    </dgm:pt>
    <dgm:pt modelId="{F29D1FFA-A267-453A-8863-C3042A5B3CF3}" type="pres">
      <dgm:prSet presAssocID="{0204A2F3-2ED6-4169-BCD6-E451DF3B8AE6}" presName="childNode" presStyleLbl="node1" presStyleIdx="0" presStyleCnt="6">
        <dgm:presLayoutVars>
          <dgm:bulletEnabled val="1"/>
        </dgm:presLayoutVars>
      </dgm:prSet>
      <dgm:spPr/>
    </dgm:pt>
    <dgm:pt modelId="{3BECD461-B69B-413E-A6B5-E677E54E6110}" type="pres">
      <dgm:prSet presAssocID="{0204A2F3-2ED6-4169-BCD6-E451DF3B8AE6}" presName="aSpace2" presStyleCnt="0"/>
      <dgm:spPr/>
    </dgm:pt>
    <dgm:pt modelId="{17EBB27D-C53F-4112-B40C-DF32F16FB1AA}" type="pres">
      <dgm:prSet presAssocID="{FA9A844C-D6DD-48AA-AE23-EF9187D0F70B}" presName="childNode" presStyleLbl="node1" presStyleIdx="1" presStyleCnt="6">
        <dgm:presLayoutVars>
          <dgm:bulletEnabled val="1"/>
        </dgm:presLayoutVars>
      </dgm:prSet>
      <dgm:spPr/>
    </dgm:pt>
    <dgm:pt modelId="{E86D058A-64EF-4749-9F14-A425220F8FE5}" type="pres">
      <dgm:prSet presAssocID="{FA9A844C-D6DD-48AA-AE23-EF9187D0F70B}" presName="aSpace2" presStyleCnt="0"/>
      <dgm:spPr/>
    </dgm:pt>
    <dgm:pt modelId="{7F613D9D-934B-44DB-83CD-4D1FF746473D}" type="pres">
      <dgm:prSet presAssocID="{84E96E85-A839-4749-930F-7529F30DC158}" presName="childNode" presStyleLbl="node1" presStyleIdx="2" presStyleCnt="6">
        <dgm:presLayoutVars>
          <dgm:bulletEnabled val="1"/>
        </dgm:presLayoutVars>
      </dgm:prSet>
      <dgm:spPr/>
    </dgm:pt>
    <dgm:pt modelId="{E145219C-4D1A-4254-85EC-E335942C0949}" type="pres">
      <dgm:prSet presAssocID="{176732D6-E4EA-4D64-9773-8D3AA78B4CC3}" presName="aSpace" presStyleCnt="0"/>
      <dgm:spPr/>
    </dgm:pt>
    <dgm:pt modelId="{CBCDCCD0-F144-4249-88E0-221D473FD5D4}" type="pres">
      <dgm:prSet presAssocID="{12CDEFA2-F36D-44E9-B6AA-03F69BAB583E}" presName="compNode" presStyleCnt="0"/>
      <dgm:spPr/>
    </dgm:pt>
    <dgm:pt modelId="{17B063F1-9938-4608-A622-7D40147D9D3C}" type="pres">
      <dgm:prSet presAssocID="{12CDEFA2-F36D-44E9-B6AA-03F69BAB583E}" presName="aNode" presStyleLbl="bgShp" presStyleIdx="1" presStyleCnt="2"/>
      <dgm:spPr/>
    </dgm:pt>
    <dgm:pt modelId="{943128D5-4540-4880-84F4-B808D022F598}" type="pres">
      <dgm:prSet presAssocID="{12CDEFA2-F36D-44E9-B6AA-03F69BAB583E}" presName="textNode" presStyleLbl="bgShp" presStyleIdx="1" presStyleCnt="2"/>
      <dgm:spPr/>
    </dgm:pt>
    <dgm:pt modelId="{B825A40B-67C6-4986-8C16-97F458388ABA}" type="pres">
      <dgm:prSet presAssocID="{12CDEFA2-F36D-44E9-B6AA-03F69BAB583E}" presName="compChildNode" presStyleCnt="0"/>
      <dgm:spPr/>
    </dgm:pt>
    <dgm:pt modelId="{D80DC0C9-8F45-40E6-9A78-BF538EE1FB91}" type="pres">
      <dgm:prSet presAssocID="{12CDEFA2-F36D-44E9-B6AA-03F69BAB583E}" presName="theInnerList" presStyleCnt="0"/>
      <dgm:spPr/>
    </dgm:pt>
    <dgm:pt modelId="{BE08AEA3-91EC-42C1-BDE3-A170114D348C}" type="pres">
      <dgm:prSet presAssocID="{593BBFAB-1486-423A-BB06-13B54D5BD508}" presName="childNode" presStyleLbl="node1" presStyleIdx="3" presStyleCnt="6">
        <dgm:presLayoutVars>
          <dgm:bulletEnabled val="1"/>
        </dgm:presLayoutVars>
      </dgm:prSet>
      <dgm:spPr/>
    </dgm:pt>
    <dgm:pt modelId="{1D2F3957-57B1-474B-A1D1-53F5C64551D5}" type="pres">
      <dgm:prSet presAssocID="{593BBFAB-1486-423A-BB06-13B54D5BD508}" presName="aSpace2" presStyleCnt="0"/>
      <dgm:spPr/>
    </dgm:pt>
    <dgm:pt modelId="{E37A7F51-1890-4C5C-9576-2870787B1949}" type="pres">
      <dgm:prSet presAssocID="{9F517ADE-8B94-48D6-8C36-636A1FCF2739}" presName="childNode" presStyleLbl="node1" presStyleIdx="4" presStyleCnt="6">
        <dgm:presLayoutVars>
          <dgm:bulletEnabled val="1"/>
        </dgm:presLayoutVars>
      </dgm:prSet>
      <dgm:spPr/>
    </dgm:pt>
    <dgm:pt modelId="{6543C79D-8A71-4D67-874A-84F7A5372C20}" type="pres">
      <dgm:prSet presAssocID="{9F517ADE-8B94-48D6-8C36-636A1FCF2739}" presName="aSpace2" presStyleCnt="0"/>
      <dgm:spPr/>
    </dgm:pt>
    <dgm:pt modelId="{A4B88806-C53A-483B-A79C-A18923FA44AD}" type="pres">
      <dgm:prSet presAssocID="{F8422ECD-53CA-432F-A290-3F4225AA0A7E}" presName="childNode" presStyleLbl="node1" presStyleIdx="5" presStyleCnt="6">
        <dgm:presLayoutVars>
          <dgm:bulletEnabled val="1"/>
        </dgm:presLayoutVars>
      </dgm:prSet>
      <dgm:spPr/>
    </dgm:pt>
  </dgm:ptLst>
  <dgm:cxnLst>
    <dgm:cxn modelId="{98CCF802-4780-4E23-9DF6-250556003C4D}" type="presOf" srcId="{12CDEFA2-F36D-44E9-B6AA-03F69BAB583E}" destId="{943128D5-4540-4880-84F4-B808D022F598}" srcOrd="1" destOrd="0" presId="urn:microsoft.com/office/officeart/2005/8/layout/lProcess2"/>
    <dgm:cxn modelId="{80816509-571F-488A-9379-367AAC811A4A}" type="presOf" srcId="{9F517ADE-8B94-48D6-8C36-636A1FCF2739}" destId="{E37A7F51-1890-4C5C-9576-2870787B1949}" srcOrd="0" destOrd="0" presId="urn:microsoft.com/office/officeart/2005/8/layout/lProcess2"/>
    <dgm:cxn modelId="{7105F41B-228E-4C8C-8F53-BEBF0B4BCFBC}" srcId="{176732D6-E4EA-4D64-9773-8D3AA78B4CC3}" destId="{FA9A844C-D6DD-48AA-AE23-EF9187D0F70B}" srcOrd="1" destOrd="0" parTransId="{5AEC0B98-5268-4DDA-A8D2-439BF288A05E}" sibTransId="{52EC0536-CB6F-46F9-8817-E1DE52127DFE}"/>
    <dgm:cxn modelId="{40DE9A61-5CB9-4EDE-A4C8-625AAF1F9E11}" srcId="{FE4F75CF-BDF2-421D-B32C-1704C6536C47}" destId="{176732D6-E4EA-4D64-9773-8D3AA78B4CC3}" srcOrd="0" destOrd="0" parTransId="{F91144B7-75A0-493A-86D8-B73B2AB58255}" sibTransId="{165244F0-8F40-4A82-9CC8-D33338A6786B}"/>
    <dgm:cxn modelId="{D585D363-F439-4EB8-9052-2AFF30D9344B}" srcId="{176732D6-E4EA-4D64-9773-8D3AA78B4CC3}" destId="{0204A2F3-2ED6-4169-BCD6-E451DF3B8AE6}" srcOrd="0" destOrd="0" parTransId="{A92990FC-F99E-48DF-9DBE-50A47AD0CD00}" sibTransId="{373771C0-E581-427A-B07D-459AF3BF8711}"/>
    <dgm:cxn modelId="{3F810364-4C7C-49F1-8E00-66C7898E8EDF}" type="presOf" srcId="{176732D6-E4EA-4D64-9773-8D3AA78B4CC3}" destId="{9227B62E-DF4C-4C5B-9812-8E8805A17CB3}" srcOrd="0" destOrd="0" presId="urn:microsoft.com/office/officeart/2005/8/layout/lProcess2"/>
    <dgm:cxn modelId="{3355FB66-BEE4-4786-BBAD-097240457CFB}" type="presOf" srcId="{84E96E85-A839-4749-930F-7529F30DC158}" destId="{7F613D9D-934B-44DB-83CD-4D1FF746473D}" srcOrd="0" destOrd="0" presId="urn:microsoft.com/office/officeart/2005/8/layout/lProcess2"/>
    <dgm:cxn modelId="{C7636D68-2FDE-420F-B0E6-7B5EE21D7126}" type="presOf" srcId="{F8422ECD-53CA-432F-A290-3F4225AA0A7E}" destId="{A4B88806-C53A-483B-A79C-A18923FA44AD}" srcOrd="0" destOrd="0" presId="urn:microsoft.com/office/officeart/2005/8/layout/lProcess2"/>
    <dgm:cxn modelId="{78E16B69-A0E2-419E-BF60-A6467C27C1BD}" type="presOf" srcId="{176732D6-E4EA-4D64-9773-8D3AA78B4CC3}" destId="{C56952CD-F80C-4D2C-BA93-190EF24A1AB0}" srcOrd="1" destOrd="0" presId="urn:microsoft.com/office/officeart/2005/8/layout/lProcess2"/>
    <dgm:cxn modelId="{6CD03954-E6CC-43E9-B6A6-560F11DE130A}" srcId="{12CDEFA2-F36D-44E9-B6AA-03F69BAB583E}" destId="{F8422ECD-53CA-432F-A290-3F4225AA0A7E}" srcOrd="2" destOrd="0" parTransId="{A925EE86-CFC5-45E4-A843-5A928B602C65}" sibTransId="{F3F1C913-3E85-4593-8FB0-49FAD5CDD1A7}"/>
    <dgm:cxn modelId="{0CF76E74-3D58-4F8C-BAB3-58E6792D93A8}" type="presOf" srcId="{FA9A844C-D6DD-48AA-AE23-EF9187D0F70B}" destId="{17EBB27D-C53F-4112-B40C-DF32F16FB1AA}" srcOrd="0" destOrd="0" presId="urn:microsoft.com/office/officeart/2005/8/layout/lProcess2"/>
    <dgm:cxn modelId="{859A9455-923A-4549-90F4-511FFFC8345C}" type="presOf" srcId="{12CDEFA2-F36D-44E9-B6AA-03F69BAB583E}" destId="{17B063F1-9938-4608-A622-7D40147D9D3C}" srcOrd="0" destOrd="0" presId="urn:microsoft.com/office/officeart/2005/8/layout/lProcess2"/>
    <dgm:cxn modelId="{84293C5A-64B9-45AB-BB60-04910936DB88}" type="presOf" srcId="{0204A2F3-2ED6-4169-BCD6-E451DF3B8AE6}" destId="{F29D1FFA-A267-453A-8863-C3042A5B3CF3}" srcOrd="0" destOrd="0" presId="urn:microsoft.com/office/officeart/2005/8/layout/lProcess2"/>
    <dgm:cxn modelId="{01B0F58D-F38A-494E-A206-523560739ED7}" type="presOf" srcId="{593BBFAB-1486-423A-BB06-13B54D5BD508}" destId="{BE08AEA3-91EC-42C1-BDE3-A170114D348C}" srcOrd="0" destOrd="0" presId="urn:microsoft.com/office/officeart/2005/8/layout/lProcess2"/>
    <dgm:cxn modelId="{B74592A0-C631-4380-8291-D8439BA79E89}" srcId="{176732D6-E4EA-4D64-9773-8D3AA78B4CC3}" destId="{84E96E85-A839-4749-930F-7529F30DC158}" srcOrd="2" destOrd="0" parTransId="{F7CDCDB8-45F1-41C5-AD31-003B3CE28C02}" sibTransId="{7B72E6EE-1DB1-4592-B03B-D5EFBDBD1792}"/>
    <dgm:cxn modelId="{F31891C4-EEE4-4472-BAA5-87CBC79AF642}" srcId="{12CDEFA2-F36D-44E9-B6AA-03F69BAB583E}" destId="{593BBFAB-1486-423A-BB06-13B54D5BD508}" srcOrd="0" destOrd="0" parTransId="{BCA36F15-7613-45E2-B72B-8D93DE05A97C}" sibTransId="{1B467862-6921-47F0-A5C1-CEAB4C7AB0EC}"/>
    <dgm:cxn modelId="{6EE437C9-5B90-401F-AB4F-01D91139B38F}" type="presOf" srcId="{FE4F75CF-BDF2-421D-B32C-1704C6536C47}" destId="{91225B25-E06D-40DD-B013-9483A4656F39}" srcOrd="0" destOrd="0" presId="urn:microsoft.com/office/officeart/2005/8/layout/lProcess2"/>
    <dgm:cxn modelId="{4CA288CE-351E-439A-92AA-E599F2152664}" srcId="{12CDEFA2-F36D-44E9-B6AA-03F69BAB583E}" destId="{9F517ADE-8B94-48D6-8C36-636A1FCF2739}" srcOrd="1" destOrd="0" parTransId="{3B0C7CD9-6842-42C6-A9A6-A263C67C1E3C}" sibTransId="{534ED91A-1BD7-4679-8E92-8B327C13A931}"/>
    <dgm:cxn modelId="{CF5956F2-4302-4643-B65F-F51C00970A27}" srcId="{FE4F75CF-BDF2-421D-B32C-1704C6536C47}" destId="{12CDEFA2-F36D-44E9-B6AA-03F69BAB583E}" srcOrd="1" destOrd="0" parTransId="{3542C132-855E-49C1-8A89-E6A4766C574A}" sibTransId="{DF75C12A-0F7B-4381-BC5D-7C2FDEC903E9}"/>
    <dgm:cxn modelId="{44233A5F-4AF2-43E4-B22F-1DEB3F27E182}" type="presParOf" srcId="{91225B25-E06D-40DD-B013-9483A4656F39}" destId="{4A3D0564-3E83-4CA5-ADD8-14D04B3ED0A9}" srcOrd="0" destOrd="0" presId="urn:microsoft.com/office/officeart/2005/8/layout/lProcess2"/>
    <dgm:cxn modelId="{C40811FA-0267-4E56-8DA7-25082365684D}" type="presParOf" srcId="{4A3D0564-3E83-4CA5-ADD8-14D04B3ED0A9}" destId="{9227B62E-DF4C-4C5B-9812-8E8805A17CB3}" srcOrd="0" destOrd="0" presId="urn:microsoft.com/office/officeart/2005/8/layout/lProcess2"/>
    <dgm:cxn modelId="{B6582601-9EBD-401E-9399-1E5478FA9DD1}" type="presParOf" srcId="{4A3D0564-3E83-4CA5-ADD8-14D04B3ED0A9}" destId="{C56952CD-F80C-4D2C-BA93-190EF24A1AB0}" srcOrd="1" destOrd="0" presId="urn:microsoft.com/office/officeart/2005/8/layout/lProcess2"/>
    <dgm:cxn modelId="{F23681D0-9723-4DE4-95A1-94113A7F0AC3}" type="presParOf" srcId="{4A3D0564-3E83-4CA5-ADD8-14D04B3ED0A9}" destId="{D0105746-F539-419E-A49A-ACFE62528302}" srcOrd="2" destOrd="0" presId="urn:microsoft.com/office/officeart/2005/8/layout/lProcess2"/>
    <dgm:cxn modelId="{3CF5D023-6E7F-4780-8161-4945E9AC29C3}" type="presParOf" srcId="{D0105746-F539-419E-A49A-ACFE62528302}" destId="{2115F0F8-B0FD-4259-A758-6427E98A87BB}" srcOrd="0" destOrd="0" presId="urn:microsoft.com/office/officeart/2005/8/layout/lProcess2"/>
    <dgm:cxn modelId="{A80D3BBF-F5E6-42DC-ADC8-9D2439B1BC37}" type="presParOf" srcId="{2115F0F8-B0FD-4259-A758-6427E98A87BB}" destId="{F29D1FFA-A267-453A-8863-C3042A5B3CF3}" srcOrd="0" destOrd="0" presId="urn:microsoft.com/office/officeart/2005/8/layout/lProcess2"/>
    <dgm:cxn modelId="{8F1E97BF-2D76-4AA5-B118-D5F503CC6679}" type="presParOf" srcId="{2115F0F8-B0FD-4259-A758-6427E98A87BB}" destId="{3BECD461-B69B-413E-A6B5-E677E54E6110}" srcOrd="1" destOrd="0" presId="urn:microsoft.com/office/officeart/2005/8/layout/lProcess2"/>
    <dgm:cxn modelId="{5958595D-DB5E-4DA3-A1D9-B77D3BB61B2D}" type="presParOf" srcId="{2115F0F8-B0FD-4259-A758-6427E98A87BB}" destId="{17EBB27D-C53F-4112-B40C-DF32F16FB1AA}" srcOrd="2" destOrd="0" presId="urn:microsoft.com/office/officeart/2005/8/layout/lProcess2"/>
    <dgm:cxn modelId="{2D50B310-C50B-4359-80AC-27313FB9F7F1}" type="presParOf" srcId="{2115F0F8-B0FD-4259-A758-6427E98A87BB}" destId="{E86D058A-64EF-4749-9F14-A425220F8FE5}" srcOrd="3" destOrd="0" presId="urn:microsoft.com/office/officeart/2005/8/layout/lProcess2"/>
    <dgm:cxn modelId="{AB879A41-C439-4415-88AD-1A7EBAD211D3}" type="presParOf" srcId="{2115F0F8-B0FD-4259-A758-6427E98A87BB}" destId="{7F613D9D-934B-44DB-83CD-4D1FF746473D}" srcOrd="4" destOrd="0" presId="urn:microsoft.com/office/officeart/2005/8/layout/lProcess2"/>
    <dgm:cxn modelId="{60963122-8860-4863-97CD-8B3770BBED5B}" type="presParOf" srcId="{91225B25-E06D-40DD-B013-9483A4656F39}" destId="{E145219C-4D1A-4254-85EC-E335942C0949}" srcOrd="1" destOrd="0" presId="urn:microsoft.com/office/officeart/2005/8/layout/lProcess2"/>
    <dgm:cxn modelId="{D3A97691-254D-4A8D-83B5-3704EFADD684}" type="presParOf" srcId="{91225B25-E06D-40DD-B013-9483A4656F39}" destId="{CBCDCCD0-F144-4249-88E0-221D473FD5D4}" srcOrd="2" destOrd="0" presId="urn:microsoft.com/office/officeart/2005/8/layout/lProcess2"/>
    <dgm:cxn modelId="{DE930459-721D-4A9C-85D6-7001A2004BA0}" type="presParOf" srcId="{CBCDCCD0-F144-4249-88E0-221D473FD5D4}" destId="{17B063F1-9938-4608-A622-7D40147D9D3C}" srcOrd="0" destOrd="0" presId="urn:microsoft.com/office/officeart/2005/8/layout/lProcess2"/>
    <dgm:cxn modelId="{07FEE602-09BC-45AA-8C16-6FF5CD0AF28D}" type="presParOf" srcId="{CBCDCCD0-F144-4249-88E0-221D473FD5D4}" destId="{943128D5-4540-4880-84F4-B808D022F598}" srcOrd="1" destOrd="0" presId="urn:microsoft.com/office/officeart/2005/8/layout/lProcess2"/>
    <dgm:cxn modelId="{66435DD0-5D0D-4B9A-8373-6EACBE72672A}" type="presParOf" srcId="{CBCDCCD0-F144-4249-88E0-221D473FD5D4}" destId="{B825A40B-67C6-4986-8C16-97F458388ABA}" srcOrd="2" destOrd="0" presId="urn:microsoft.com/office/officeart/2005/8/layout/lProcess2"/>
    <dgm:cxn modelId="{98721EBE-2B0B-4ED0-B7CD-F74A24F79F82}" type="presParOf" srcId="{B825A40B-67C6-4986-8C16-97F458388ABA}" destId="{D80DC0C9-8F45-40E6-9A78-BF538EE1FB91}" srcOrd="0" destOrd="0" presId="urn:microsoft.com/office/officeart/2005/8/layout/lProcess2"/>
    <dgm:cxn modelId="{F186DD49-CE52-4AED-B294-25B5C826DCF1}" type="presParOf" srcId="{D80DC0C9-8F45-40E6-9A78-BF538EE1FB91}" destId="{BE08AEA3-91EC-42C1-BDE3-A170114D348C}" srcOrd="0" destOrd="0" presId="urn:microsoft.com/office/officeart/2005/8/layout/lProcess2"/>
    <dgm:cxn modelId="{28FDC396-80D0-4018-B1DB-93DF2B19CF75}" type="presParOf" srcId="{D80DC0C9-8F45-40E6-9A78-BF538EE1FB91}" destId="{1D2F3957-57B1-474B-A1D1-53F5C64551D5}" srcOrd="1" destOrd="0" presId="urn:microsoft.com/office/officeart/2005/8/layout/lProcess2"/>
    <dgm:cxn modelId="{3E32A291-4A53-485F-B831-D2889CFD25AB}" type="presParOf" srcId="{D80DC0C9-8F45-40E6-9A78-BF538EE1FB91}" destId="{E37A7F51-1890-4C5C-9576-2870787B1949}" srcOrd="2" destOrd="0" presId="urn:microsoft.com/office/officeart/2005/8/layout/lProcess2"/>
    <dgm:cxn modelId="{0959C47B-ECFB-4A2E-B1DB-0B5545CDDFD8}" type="presParOf" srcId="{D80DC0C9-8F45-40E6-9A78-BF538EE1FB91}" destId="{6543C79D-8A71-4D67-874A-84F7A5372C20}" srcOrd="3" destOrd="0" presId="urn:microsoft.com/office/officeart/2005/8/layout/lProcess2"/>
    <dgm:cxn modelId="{D9B68043-7677-4088-B652-26CB779C7DC5}" type="presParOf" srcId="{D80DC0C9-8F45-40E6-9A78-BF538EE1FB91}" destId="{A4B88806-C53A-483B-A79C-A18923FA44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B62E-DF4C-4C5B-9812-8E8805A17CB3}">
      <dsp:nvSpPr>
        <dsp:cNvPr id="0" name=""/>
        <dsp:cNvSpPr/>
      </dsp:nvSpPr>
      <dsp:spPr>
        <a:xfrm>
          <a:off x="5262"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rtl="0">
            <a:lnSpc>
              <a:spcPct val="90000"/>
            </a:lnSpc>
            <a:spcBef>
              <a:spcPct val="0"/>
            </a:spcBef>
            <a:spcAft>
              <a:spcPct val="35000"/>
            </a:spcAft>
            <a:buNone/>
          </a:pPr>
          <a:r>
            <a:rPr lang="en-US" sz="5700" kern="1200">
              <a:solidFill>
                <a:schemeClr val="bg1"/>
              </a:solidFill>
              <a:latin typeface="Segoe UI"/>
            </a:rPr>
            <a:t>Data Literacy</a:t>
          </a:r>
          <a:endParaRPr lang="en-US" sz="5700" kern="1200">
            <a:solidFill>
              <a:schemeClr val="bg1"/>
            </a:solidFill>
          </a:endParaRPr>
        </a:p>
      </dsp:txBody>
      <dsp:txXfrm>
        <a:off x="5262" y="0"/>
        <a:ext cx="5062686" cy="1305401"/>
      </dsp:txXfrm>
    </dsp:sp>
    <dsp:sp modelId="{F29D1FFA-A267-453A-8863-C3042A5B3CF3}">
      <dsp:nvSpPr>
        <dsp:cNvPr id="0" name=""/>
        <dsp:cNvSpPr/>
      </dsp:nvSpPr>
      <dsp:spPr>
        <a:xfrm>
          <a:off x="511531" y="1305773"/>
          <a:ext cx="4050149"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Read, interpret, understand data and data visualizations</a:t>
          </a:r>
          <a:endParaRPr lang="en-US" sz="1600" kern="1200">
            <a:solidFill>
              <a:srgbClr val="000000"/>
            </a:solidFill>
          </a:endParaRPr>
        </a:p>
      </dsp:txBody>
      <dsp:txXfrm>
        <a:off x="536569" y="1330811"/>
        <a:ext cx="4000073" cy="804787"/>
      </dsp:txXfrm>
    </dsp:sp>
    <dsp:sp modelId="{17EBB27D-C53F-4112-B40C-DF32F16FB1AA}">
      <dsp:nvSpPr>
        <dsp:cNvPr id="0" name=""/>
        <dsp:cNvSpPr/>
      </dsp:nvSpPr>
      <dsp:spPr>
        <a:xfrm>
          <a:off x="511531" y="2292154"/>
          <a:ext cx="4050149" cy="8548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a:rPr>
            <a:t>Limited to Analyze and Interpret parts of the Data Science inquiry cycle</a:t>
          </a:r>
          <a:endParaRPr lang="en-US" sz="1600" kern="1200"/>
        </a:p>
      </dsp:txBody>
      <dsp:txXfrm>
        <a:off x="536569" y="2317192"/>
        <a:ext cx="4000073" cy="804787"/>
      </dsp:txXfrm>
    </dsp:sp>
    <dsp:sp modelId="{7F613D9D-934B-44DB-83CD-4D1FF746473D}">
      <dsp:nvSpPr>
        <dsp:cNvPr id="0" name=""/>
        <dsp:cNvSpPr/>
      </dsp:nvSpPr>
      <dsp:spPr>
        <a:xfrm>
          <a:off x="511531" y="3278535"/>
          <a:ext cx="4050149" cy="8548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Important for all students across all grades</a:t>
          </a:r>
          <a:endParaRPr lang="en-US" sz="1600" kern="1200">
            <a:solidFill>
              <a:srgbClr val="000000"/>
            </a:solidFill>
          </a:endParaRPr>
        </a:p>
      </dsp:txBody>
      <dsp:txXfrm>
        <a:off x="536569" y="3303573"/>
        <a:ext cx="4000073" cy="804787"/>
      </dsp:txXfrm>
    </dsp:sp>
    <dsp:sp modelId="{17B063F1-9938-4608-A622-7D40147D9D3C}">
      <dsp:nvSpPr>
        <dsp:cNvPr id="0" name=""/>
        <dsp:cNvSpPr/>
      </dsp:nvSpPr>
      <dsp:spPr>
        <a:xfrm>
          <a:off x="5447650"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solidFill>
                <a:schemeClr val="bg1"/>
              </a:solidFill>
            </a:rPr>
            <a:t>Data Science</a:t>
          </a:r>
        </a:p>
      </dsp:txBody>
      <dsp:txXfrm>
        <a:off x="5447650" y="0"/>
        <a:ext cx="5062686" cy="1305401"/>
      </dsp:txXfrm>
    </dsp:sp>
    <dsp:sp modelId="{BE08AEA3-91EC-42C1-BDE3-A170114D348C}">
      <dsp:nvSpPr>
        <dsp:cNvPr id="0" name=""/>
        <dsp:cNvSpPr/>
      </dsp:nvSpPr>
      <dsp:spPr>
        <a:xfrm>
          <a:off x="5953919" y="1305773"/>
          <a:ext cx="4050149" cy="85486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1"/>
              </a:solidFill>
              <a:latin typeface="Segoe UI"/>
            </a:rPr>
            <a:t>All four parts of the Data Science inquiry cycle</a:t>
          </a:r>
          <a:endParaRPr lang="en-US" sz="1600" kern="1200">
            <a:solidFill>
              <a:schemeClr val="tx1"/>
            </a:solidFill>
          </a:endParaRPr>
        </a:p>
      </dsp:txBody>
      <dsp:txXfrm>
        <a:off x="5978957" y="1330811"/>
        <a:ext cx="4000073" cy="804787"/>
      </dsp:txXfrm>
    </dsp:sp>
    <dsp:sp modelId="{E37A7F51-1890-4C5C-9576-2870787B1949}">
      <dsp:nvSpPr>
        <dsp:cNvPr id="0" name=""/>
        <dsp:cNvSpPr/>
      </dsp:nvSpPr>
      <dsp:spPr>
        <a:xfrm>
          <a:off x="5953919" y="2292154"/>
          <a:ext cx="4050149" cy="8548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Essential for all students across all grades and automatically includes Data literacy</a:t>
          </a:r>
          <a:endParaRPr lang="en-US" sz="1600" kern="1200">
            <a:solidFill>
              <a:srgbClr val="000000"/>
            </a:solidFill>
          </a:endParaRPr>
        </a:p>
      </dsp:txBody>
      <dsp:txXfrm>
        <a:off x="5978957" y="2317192"/>
        <a:ext cx="4000073" cy="804787"/>
      </dsp:txXfrm>
    </dsp:sp>
    <dsp:sp modelId="{A4B88806-C53A-483B-A79C-A18923FA44AD}">
      <dsp:nvSpPr>
        <dsp:cNvPr id="0" name=""/>
        <dsp:cNvSpPr/>
      </dsp:nvSpPr>
      <dsp:spPr>
        <a:xfrm>
          <a:off x="5953919" y="3278535"/>
          <a:ext cx="4050149" cy="854863"/>
        </a:xfrm>
        <a:prstGeom prst="roundRect">
          <a:avLst>
            <a:gd name="adj" fmla="val 10000"/>
          </a:avLst>
        </a:prstGeom>
        <a:solidFill>
          <a:srgbClr val="404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a:rPr>
            <a:t>Facilitates greater depth of creativity and problem-solving than Data Literacy alone</a:t>
          </a:r>
        </a:p>
      </dsp:txBody>
      <dsp:txXfrm>
        <a:off x="5978957" y="3303573"/>
        <a:ext cx="4000073" cy="8047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a:t>
            </a:r>
          </a:p>
          <a:p>
            <a:endParaRPr lang="en-US">
              <a:ea typeface="Calibri"/>
              <a:cs typeface="Calibri"/>
            </a:endParaRPr>
          </a:p>
          <a:p>
            <a:r>
              <a:rPr lang="en-US">
                <a:ea typeface="Calibri"/>
                <a:cs typeface="Calibri"/>
              </a:rPr>
              <a:t>Today we're going to take you through an overview of the new data science standards in mathematics for Washington state! Thanks for joining us!</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364711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find more information on the learning standards review page. To get there first go to ospi.k12.wa.us</a:t>
            </a:r>
          </a:p>
          <a:p>
            <a:endParaRPr lang="en-US">
              <a:ea typeface="Calibri"/>
              <a:cs typeface="Calibri"/>
            </a:endParaRPr>
          </a:p>
          <a:p>
            <a:r>
              <a:rPr lang="en-US">
                <a:ea typeface="Calibri"/>
                <a:cs typeface="Calibri"/>
              </a:rPr>
              <a:t>Click on the yellow ribbon across the top and hover </a:t>
            </a:r>
            <a:r>
              <a:rPr lang="en-US" err="1">
                <a:ea typeface="Calibri" panose="020F0502020204030204"/>
                <a:cs typeface="Calibri" panose="020F0502020204030204"/>
              </a:rPr>
              <a:t>over</a:t>
            </a:r>
            <a:r>
              <a:rPr lang="en-US">
                <a:ea typeface="Calibri" panose="020F0502020204030204"/>
                <a:cs typeface="Calibri" panose="020F0502020204030204"/>
              </a:rPr>
              <a:t> student success</a:t>
            </a:r>
          </a:p>
          <a:p>
            <a:endParaRPr lang="en-US">
              <a:ea typeface="Calibri" panose="020F0502020204030204"/>
              <a:cs typeface="Calibri" panose="020F0502020204030204"/>
            </a:endParaRPr>
          </a:p>
          <a:p>
            <a:r>
              <a:rPr lang="en-US">
                <a:ea typeface="Calibri" panose="020F0502020204030204"/>
                <a:cs typeface="Calibri" panose="020F0502020204030204"/>
              </a:rPr>
              <a:t>A drop down menu will appear, select Learning Standards and Instructional materials</a:t>
            </a:r>
          </a:p>
          <a:p>
            <a:endParaRPr lang="en-US">
              <a:ea typeface="Calibri" panose="020F0502020204030204"/>
              <a:cs typeface="Calibri" panose="020F0502020204030204"/>
            </a:endParaRPr>
          </a:p>
          <a:p>
            <a:r>
              <a:rPr lang="en-US">
                <a:ea typeface="Calibri" panose="020F0502020204030204"/>
                <a:cs typeface="Calibri" panose="020F0502020204030204"/>
              </a:rPr>
              <a:t>The learning standards review page will be in the grey box on the right, as indicated in the arrow on this slide</a:t>
            </a:r>
          </a:p>
          <a:p>
            <a:endParaRPr lang="en-US"/>
          </a:p>
          <a:p>
            <a:r>
              <a:rPr lang="en-US"/>
              <a:t>We hope this information has been helpful as you explore the revised mathematics standards for Washington state. </a:t>
            </a:r>
          </a:p>
          <a:p>
            <a:endParaRPr lang="en-US">
              <a:ea typeface="Calibri"/>
              <a:cs typeface="Calibri"/>
            </a:endParaRPr>
          </a:p>
          <a:p>
            <a:r>
              <a:rPr lang="en-US">
                <a:ea typeface="Calibri"/>
                <a:cs typeface="Calibri"/>
              </a:rPr>
              <a:t>Thank you for joining us today!</a:t>
            </a: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341268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OSPI's vision for student success in postsecondary pathway, careers and civic engagement propels the new data science standards in mathematics into action as students use these tools to problem solve and think flexibly about mathematics. Students will then be equipped to consider data and information in the world around them as they engage in society each day. </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24600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we consider OSPI's equity statement, providing data science teaching and learning opportunities for all students across the state supports equitable access to mathematics for all students, mathematics that is meaningful in students lives, and communities, and connected to things they are curious about. Teaching mathematics through data science creates opportunities for partnership with families, organizations in the community, and educators across the school. In this way, math moves away from a subject whose only real world connection is word problems, toward a subject that is fluid, connected, and is closer to the form that mathematics takes in science, industry, and research, preparing Washington students for any path beyond high school.  </a:t>
            </a: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3616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shifts in the revised standards focus on relevance, connection and sense making to help students develop the skills necessary to investigate data science, embrace multiple ways to demonstrate what they know and what they bring to mathematics learning while encouraging a deeper understanding of the interconnectedness of math concepts.</a:t>
            </a:r>
          </a:p>
          <a:p>
            <a:r>
              <a:rPr lang="en-US" sz="1400"/>
              <a:t> </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2355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why add data science and why now?</a:t>
            </a:r>
          </a:p>
          <a:p>
            <a:endParaRPr lang="en-US" dirty="0">
              <a:ea typeface="Calibri"/>
              <a:cs typeface="Calibri"/>
            </a:endParaRPr>
          </a:p>
          <a:p>
            <a:r>
              <a:rPr lang="en-US" dirty="0">
                <a:ea typeface="Calibri"/>
                <a:cs typeface="Calibri"/>
              </a:rPr>
              <a:t>First and foremost, data science is an application of mathematics and statistics, information science like data visualizations, and computer science (particularly in college and university spaces) to collect and analyze data to define or understand an issue, and to work toward a recommendation or solution. We'll define this a bit more in the next slide. </a:t>
            </a:r>
          </a:p>
          <a:p>
            <a:endParaRPr lang="en-US" dirty="0">
              <a:ea typeface="Calibri"/>
              <a:cs typeface="Calibri"/>
            </a:endParaRPr>
          </a:p>
          <a:p>
            <a:r>
              <a:rPr lang="en-US" dirty="0">
                <a:ea typeface="Calibri"/>
                <a:cs typeface="Calibri"/>
              </a:rPr>
              <a:t>Our society has been a data driven society for many years </a:t>
            </a:r>
            <a:r>
              <a:rPr lang="en-US" dirty="0"/>
              <a:t>with the presence of streaming, news, and social media platforms, among others, collecting and analyzing consumer data in order to efficiently reach more users. </a:t>
            </a:r>
            <a:endParaRPr lang="en-US" dirty="0">
              <a:ea typeface="Calibri"/>
              <a:cs typeface="Calibri"/>
            </a:endParaRPr>
          </a:p>
          <a:p>
            <a:endParaRPr lang="en-US" dirty="0"/>
          </a:p>
          <a:p>
            <a:r>
              <a:rPr lang="en-US" dirty="0">
                <a:ea typeface="Calibri"/>
                <a:cs typeface="Calibri"/>
              </a:rPr>
              <a:t>As these shifts have happened outside of school, there is value in understanding how data can connect learning inside school through content integration of mathematics and other subjects in meaningful and authentic ways. Data science provides an onramp for deeply discussing issues of importance within a classroom, school, and community and connects learning across content areas naturally. This could include asking questions about hot topics like chronic wasting disease in local deer populations, or an analysis of the local infrastructure and whether it has the capacity to address flooding control as the community grows, </a:t>
            </a:r>
          </a:p>
          <a:p>
            <a:endParaRPr lang="en-US" dirty="0"/>
          </a:p>
          <a:p>
            <a:r>
              <a:rPr lang="en-US" dirty="0"/>
              <a:t>Additionally, across industries, data is increasingly a foundational skill folded into job descriptions. This shift is not isolated to careers in computer science, but includes marketing, the health care industry, and commercial manufacturing to name a few.</a:t>
            </a:r>
            <a:endParaRPr lang="en-US" dirty="0">
              <a:ea typeface="Calibri"/>
              <a:cs typeface="Calibri"/>
            </a:endParaRPr>
          </a:p>
          <a:p>
            <a:endParaRPr lang="en-US" dirty="0">
              <a:ea typeface="Calibri"/>
              <a:cs typeface="Calibri"/>
            </a:endParaRPr>
          </a:p>
          <a:p>
            <a:r>
              <a:rPr lang="en-US" dirty="0"/>
              <a:t>As consumers of information from a wide variety of forms and services, people are constantly being shown data that indicates a story or conclusion. Washington’s students need access to skills in data science not only to be adequately equipped to enter college and career pathways, but also to critically consider data and information they are faced with.  </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8701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8D64-C5BD-C939-727D-4A77AEEE6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72689-04F6-7586-0B4D-F88BFB4C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7AB3E-5F89-7B02-1455-866FAC277A9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To address student skills in data science and data literacy:</a:t>
            </a:r>
          </a:p>
          <a:p>
            <a:r>
              <a:rPr lang="en-US" sz="1200" kern="1200" dirty="0">
                <a:solidFill>
                  <a:schemeClr val="tx1"/>
                </a:solidFill>
                <a:effectLst/>
                <a:latin typeface="+mn-lt"/>
                <a:ea typeface="+mn-ea"/>
                <a:cs typeface="+mn-cs"/>
              </a:rPr>
              <a:t>The new data science stand</a:t>
            </a:r>
            <a:r>
              <a:rPr lang="en-US" sz="1200" kern="1200" dirty="0">
                <a:effectLst/>
                <a:latin typeface="+mn-lt"/>
                <a:ea typeface="+mn-ea"/>
                <a:cs typeface="+mn-cs"/>
              </a:rPr>
              <a:t>ards</a:t>
            </a:r>
            <a:r>
              <a:rPr lang="en-US" dirty="0"/>
              <a:t> </a:t>
            </a:r>
            <a:r>
              <a:rPr lang="en-US" sz="1200" kern="1200" dirty="0">
                <a:effectLst/>
                <a:latin typeface="+mn-lt"/>
                <a:ea typeface="+mn-ea"/>
                <a:cs typeface="+mn-cs"/>
              </a:rPr>
              <a:t>h</a:t>
            </a:r>
            <a:r>
              <a:rPr lang="en-US" sz="1200" kern="1200" dirty="0">
                <a:solidFill>
                  <a:schemeClr val="tx1"/>
                </a:solidFill>
                <a:effectLst/>
                <a:latin typeface="+mn-lt"/>
                <a:ea typeface="+mn-ea"/>
                <a:cs typeface="+mn-cs"/>
              </a:rPr>
              <a:t>elp students ask meaningful statistical questions, collect and analyze data, and interpret results. </a:t>
            </a:r>
            <a:r>
              <a:rPr lang="en-US" dirty="0"/>
              <a:t>The data science inquiry cycle and data science standards includes understanding principles of data collection, data maintenance, data analysis, data visualizations, inference, and interpretation and communication of results from the given data set. Data science inquiries can be explored with the assistance of technology as appropriate for the given grade.</a:t>
            </a:r>
            <a:endParaRPr lang="en-US" sz="1200" kern="1200" dirty="0">
              <a:solidFill>
                <a:schemeClr val="tx1"/>
              </a:solidFill>
              <a:effectLst/>
              <a:latin typeface="+mn-lt"/>
              <a:ea typeface="Calibri"/>
              <a:cs typeface="Calibri"/>
            </a:endParaRPr>
          </a:p>
          <a:p>
            <a:endParaRPr lang="en-US" dirty="0"/>
          </a:p>
          <a:p>
            <a:pPr lvl="0"/>
            <a:r>
              <a:rPr lang="en-US" sz="1200" kern="1200" dirty="0">
                <a:solidFill>
                  <a:schemeClr val="tx1"/>
                </a:solidFill>
                <a:effectLst/>
                <a:latin typeface="+mn-lt"/>
                <a:ea typeface="+mn-ea"/>
                <a:cs typeface="+mn-cs"/>
              </a:rPr>
              <a:t>The new standards focus on fostering creativity and critical thinking, allowing students of all ages to engage in data inquiries, from basic statistical questions in early grades to more complex analysis at higher levels. </a:t>
            </a:r>
            <a:endParaRPr lang="en-US" sz="1200" kern="1200" dirty="0">
              <a:solidFill>
                <a:schemeClr val="tx1"/>
              </a:solidFill>
              <a:effectLst/>
              <a:latin typeface="+mn-lt"/>
              <a:ea typeface="Calibri"/>
              <a:cs typeface="Calibri"/>
            </a:endParaRPr>
          </a:p>
          <a:p>
            <a:pPr lvl="0"/>
            <a:r>
              <a:rPr lang="en-US" sz="1200" kern="1200" dirty="0">
                <a:solidFill>
                  <a:schemeClr val="tx1"/>
                </a:solidFill>
                <a:effectLst/>
                <a:latin typeface="+mn-lt"/>
                <a:ea typeface="+mn-ea"/>
                <a:cs typeface="+mn-cs"/>
              </a:rPr>
              <a:t>The data science standards are written to be used in real-world applications across subjects.</a:t>
            </a:r>
            <a:endParaRPr lang="en-US" sz="1200" kern="1200" dirty="0">
              <a:solidFill>
                <a:schemeClr val="tx1"/>
              </a:solidFill>
              <a:effectLst/>
              <a:latin typeface="+mn-lt"/>
              <a:ea typeface="Calibri"/>
              <a:cs typeface="Calibri"/>
            </a:endParaRPr>
          </a:p>
          <a:p>
            <a:endParaRPr lang="en-US" dirty="0">
              <a:ea typeface="Calibri"/>
              <a:cs typeface="Calibri"/>
            </a:endParaRPr>
          </a:p>
          <a:p>
            <a:r>
              <a:rPr lang="en-US" dirty="0">
                <a:ea typeface="Calibri"/>
                <a:cs typeface="Calibri"/>
              </a:rPr>
              <a:t>It is important to note that the arrows on this graphic emphasize the iterative nature of the data science inquiry cycle, and as students engage in the process they can revise their questions, their conclusion, choose to collect more data, </a:t>
            </a:r>
            <a:r>
              <a:rPr lang="en-US" dirty="0" err="1">
                <a:ea typeface="Calibri" panose="020F0502020204030204"/>
                <a:cs typeface="Calibri" panose="020F0502020204030204"/>
              </a:rPr>
              <a:t>etc</a:t>
            </a:r>
            <a:r>
              <a:rPr lang="en-US" dirty="0">
                <a:ea typeface="Calibri" panose="020F0502020204030204"/>
                <a:cs typeface="Calibri" panose="020F0502020204030204"/>
              </a:rPr>
              <a:t>, further supporting data science as a way of engaging in mathematics that builds and supports critical thinking and problem solving.</a:t>
            </a:r>
          </a:p>
          <a:p>
            <a:endParaRPr lang="en-US" sz="1400" dirty="0"/>
          </a:p>
          <a:p>
            <a:r>
              <a:rPr lang="en-US" sz="1400" dirty="0"/>
              <a:t> </a:t>
            </a:r>
            <a:endParaRPr lang="en-US" sz="1400" dirty="0">
              <a:ea typeface="Calibri"/>
              <a:cs typeface="Calibri"/>
            </a:endParaRPr>
          </a:p>
        </p:txBody>
      </p:sp>
      <p:sp>
        <p:nvSpPr>
          <p:cNvPr id="4" name="Slide Number Placeholder 3">
            <a:extLst>
              <a:ext uri="{FF2B5EF4-FFF2-40B4-BE49-F238E27FC236}">
                <a16:creationId xmlns:a16="http://schemas.microsoft.com/office/drawing/2014/main" id="{4F9A88EE-A3C2-0D0E-5743-87C4291287F0}"/>
              </a:ext>
            </a:extLst>
          </p:cNvPr>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60870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revised mathematics learning standards are structured to demonstrate the interconnected mathematics concepts, with the standards for mathematical practice serving as a foundation from which mathematics teaching and learning is built.  </a:t>
            </a:r>
          </a:p>
          <a:p>
            <a:endParaRPr lang="en-US"/>
          </a:p>
          <a:p>
            <a:r>
              <a:rPr lang="en-US"/>
              <a:t>By centering/emphasizing math in meaningful contexts with data science the standards for mathematical practice are elevated, engaging students in reasoning, communication, use of technology, and the development of resilient problem-solving skills they will carry into college and careers.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120656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Often the phrases data literacy and data science are used interchangeably. However, the math standards are intentional is focusing on data science.</a:t>
            </a:r>
            <a:endParaRPr lang="en-US" sz="1200" kern="1200" dirty="0">
              <a:solidFill>
                <a:schemeClr val="tx1"/>
              </a:solidFill>
              <a:effectLst/>
              <a:latin typeface="+mn-lt"/>
              <a:ea typeface="Calibri"/>
              <a:cs typeface="Calibri"/>
            </a:endParaRPr>
          </a:p>
          <a:p>
            <a:endParaRPr lang="en-US" dirty="0">
              <a:ea typeface="Calibri"/>
              <a:cs typeface="Calibri"/>
            </a:endParaRPr>
          </a:p>
          <a:p>
            <a:r>
              <a:rPr lang="en-US" dirty="0">
                <a:ea typeface="Calibri"/>
                <a:cs typeface="Calibri"/>
              </a:rPr>
              <a:t>Data literacy is still an important skill that students must have. This skill is used when analyzing and interpreting data visualizations like graphs and charts in places like the news or during sports games. Data literacy requires and understanding of data and statistics at a foundational level but does not necessarily require students to apply their understanding of different mathematical calculations.</a:t>
            </a:r>
          </a:p>
          <a:p>
            <a:endParaRPr lang="en-US" dirty="0">
              <a:ea typeface="Calibri"/>
              <a:cs typeface="Calibri"/>
            </a:endParaRPr>
          </a:p>
          <a:p>
            <a:r>
              <a:rPr lang="en-US" dirty="0">
                <a:ea typeface="Calibri"/>
                <a:cs typeface="Calibri"/>
              </a:rPr>
              <a:t>Data science, because it is grounded on all four parts of the data inquiry cycle, not only includes teaching students about data literacy, but also builds students understanding in the creativity and curiosity of collecting and analyzing data sets from a question of their own making, and formulating an interpretation from that data. From here students can be tasked to make clear and convincing arguments about their conclusion that other students then apply data literacy skills to interpret and potentially question. While data literacy and data science are both important, data science prepares Washington students for postsecondary careers through equipping them to be knowledgeable and discerning data consumers.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416679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Across all grades, with educator guidance as needed in different contexts, data science creates the space in mathematics teaching for students to delve deeply into topics that are driven by curiosity. The curiosity connects to mathematics content standards across all grades, whether that is kindergarten students collecting data about the number of sunny or rainy days in a month, and comparing each month, to students in middle school analyzing student's favorite college team and determining which players from across different colleges would make the perfect team, toward more complex data science </a:t>
            </a:r>
            <a:r>
              <a:rPr lang="en-US" err="1">
                <a:ea typeface="Calibri"/>
                <a:cs typeface="Calibri"/>
              </a:rPr>
              <a:t>inquries</a:t>
            </a:r>
            <a:r>
              <a:rPr lang="en-US">
                <a:ea typeface="Calibri"/>
                <a:cs typeface="Calibri"/>
              </a:rPr>
              <a:t> in high school like working with the city or county to analyze storm water run-off over time compared against land use, land use changes, and development to determine if the municipal infrastructure can redirect stormwater runoff and mitigate road closures in extreme weather conditions. </a:t>
            </a:r>
          </a:p>
          <a:p>
            <a:endParaRPr lang="en-US">
              <a:ea typeface="Calibri"/>
              <a:cs typeface="Calibri"/>
            </a:endParaRPr>
          </a:p>
          <a:p>
            <a:r>
              <a:rPr lang="en-US">
                <a:ea typeface="Calibri"/>
                <a:cs typeface="Calibri"/>
              </a:rPr>
              <a:t>Curiosity and data science skills equip students to be civically engaged and ready for their postsecondary aspirations.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248397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2/3/2026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5322498" cy="6858000"/>
          </a:xfrm>
          <a:prstGeom prst="rect">
            <a:avLst/>
          </a:prstGeom>
          <a:solidFill>
            <a:srgbClr val="0D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97" y="5680552"/>
            <a:ext cx="4864704" cy="813910"/>
          </a:xfrm>
          <a:prstGeom prst="rect">
            <a:avLst/>
          </a:prstGeom>
        </p:spPr>
      </p:pic>
      <p:sp>
        <p:nvSpPr>
          <p:cNvPr id="3" name="Text Placeholder 2">
            <a:extLst>
              <a:ext uri="{FF2B5EF4-FFF2-40B4-BE49-F238E27FC236}">
                <a16:creationId xmlns:a16="http://schemas.microsoft.com/office/drawing/2014/main" id="{95C72DD4-95B3-3AC6-58E2-54DBFD3091FE}"/>
              </a:ext>
            </a:extLst>
          </p:cNvPr>
          <p:cNvSpPr>
            <a:spLocks noGrp="1"/>
          </p:cNvSpPr>
          <p:nvPr>
            <p:ph type="body" sz="quarter" idx="11"/>
          </p:nvPr>
        </p:nvSpPr>
        <p:spPr>
          <a:xfrm>
            <a:off x="5749925" y="371475"/>
            <a:ext cx="5853113" cy="558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A6E3E-A6C4-D0A2-62CC-9E44B4CA9CA6}"/>
              </a:ext>
            </a:extLst>
          </p:cNvPr>
          <p:cNvSpPr>
            <a:spLocks noGrp="1"/>
          </p:cNvSpPr>
          <p:nvPr>
            <p:ph type="body" sz="quarter" idx="12" hasCustomPrompt="1"/>
          </p:nvPr>
        </p:nvSpPr>
        <p:spPr>
          <a:xfrm>
            <a:off x="422275" y="587375"/>
            <a:ext cx="4564063" cy="1517650"/>
          </a:xfrm>
        </p:spPr>
        <p:txBody>
          <a:bodyPr>
            <a:normAutofit/>
          </a:bodyPr>
          <a:lstStyle>
            <a:lvl1pPr>
              <a:buNone/>
              <a:defRPr sz="4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Title</a:t>
            </a:r>
          </a:p>
        </p:txBody>
      </p:sp>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2/3/2026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CF3C5522-5A8F-4E98-206B-B976D00F27C9}"/>
              </a:ext>
            </a:extLst>
          </p:cNvPr>
          <p:cNvGrpSpPr/>
          <p:nvPr userDrawn="1"/>
        </p:nvGrpSpPr>
        <p:grpSpPr>
          <a:xfrm>
            <a:off x="1818105" y="3811403"/>
            <a:ext cx="3400453" cy="539496"/>
            <a:chOff x="6452863" y="3005919"/>
            <a:chExt cx="3400453" cy="539496"/>
          </a:xfrm>
        </p:grpSpPr>
        <p:sp>
          <p:nvSpPr>
            <p:cNvPr id="23" name="TextBox 22"/>
            <p:cNvSpPr txBox="1"/>
            <p:nvPr userDrawn="1"/>
          </p:nvSpPr>
          <p:spPr>
            <a:xfrm>
              <a:off x="7148561" y="3075612"/>
              <a:ext cx="2704755" cy="400110"/>
            </a:xfrm>
            <a:prstGeom prst="rect">
              <a:avLst/>
            </a:prstGeom>
            <a:noFill/>
          </p:spPr>
          <p:txBody>
            <a:bodyPr wrap="square" rtlCol="0">
              <a:spAutoFit/>
            </a:bodyPr>
            <a:lstStyle/>
            <a:p>
              <a:r>
                <a:rPr lang="en-US" sz="2000">
                  <a:solidFill>
                    <a:schemeClr val="bg1"/>
                  </a:solidFill>
                </a:rPr>
                <a:t>ospi.k12.wa.us</a:t>
              </a:r>
            </a:p>
          </p:txBody>
        </p:sp>
        <p:pic>
          <p:nvPicPr>
            <p:cNvPr id="61" name="Picture 60" descr="A white circle with a blue globe in it&#10;&#10;Description automatically generated">
              <a:extLst>
                <a:ext uri="{FF2B5EF4-FFF2-40B4-BE49-F238E27FC236}">
                  <a16:creationId xmlns:a16="http://schemas.microsoft.com/office/drawing/2014/main" id="{8A7749CD-F894-8BED-CB9A-23FE5EF8E5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86" name="Group 85">
            <a:extLst>
              <a:ext uri="{FF2B5EF4-FFF2-40B4-BE49-F238E27FC236}">
                <a16:creationId xmlns:a16="http://schemas.microsoft.com/office/drawing/2014/main" id="{5ACDF48B-6604-42ED-A7BD-57E5DF4F70C8}"/>
              </a:ext>
            </a:extLst>
          </p:cNvPr>
          <p:cNvGrpSpPr/>
          <p:nvPr userDrawn="1"/>
        </p:nvGrpSpPr>
        <p:grpSpPr>
          <a:xfrm>
            <a:off x="6454123" y="3811403"/>
            <a:ext cx="3873800" cy="539496"/>
            <a:chOff x="6453796" y="5913111"/>
            <a:chExt cx="3873800" cy="539496"/>
          </a:xfrm>
        </p:grpSpPr>
        <p:sp>
          <p:nvSpPr>
            <p:cNvPr id="20" name="TextBox 19"/>
            <p:cNvSpPr txBox="1"/>
            <p:nvPr userDrawn="1"/>
          </p:nvSpPr>
          <p:spPr>
            <a:xfrm>
              <a:off x="7148561" y="5982804"/>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pic>
          <p:nvPicPr>
            <p:cNvPr id="63" name="Picture 62" descr="A white circle with a black background with a play button&#10;&#10;Description automatically generated">
              <a:extLst>
                <a:ext uri="{FF2B5EF4-FFF2-40B4-BE49-F238E27FC236}">
                  <a16:creationId xmlns:a16="http://schemas.microsoft.com/office/drawing/2014/main" id="{439173CC-E75D-E7F6-0826-82408386B83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84" name="Group 83">
            <a:extLst>
              <a:ext uri="{FF2B5EF4-FFF2-40B4-BE49-F238E27FC236}">
                <a16:creationId xmlns:a16="http://schemas.microsoft.com/office/drawing/2014/main" id="{3891F708-B5BB-2550-29B7-A3C3E169D130}"/>
              </a:ext>
            </a:extLst>
          </p:cNvPr>
          <p:cNvGrpSpPr/>
          <p:nvPr userDrawn="1"/>
        </p:nvGrpSpPr>
        <p:grpSpPr>
          <a:xfrm>
            <a:off x="6454123" y="4678107"/>
            <a:ext cx="3875284" cy="539496"/>
            <a:chOff x="6452312" y="4509903"/>
            <a:chExt cx="3875284" cy="539496"/>
          </a:xfrm>
        </p:grpSpPr>
        <p:sp>
          <p:nvSpPr>
            <p:cNvPr id="19" name="TextBox 18"/>
            <p:cNvSpPr txBox="1"/>
            <p:nvPr userDrawn="1"/>
          </p:nvSpPr>
          <p:spPr>
            <a:xfrm>
              <a:off x="7148561" y="4579596"/>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pic>
          <p:nvPicPr>
            <p:cNvPr id="65" name="Picture 64" descr="A white circle with blue x in it&#10;&#10;Description automatically generated">
              <a:extLst>
                <a:ext uri="{FF2B5EF4-FFF2-40B4-BE49-F238E27FC236}">
                  <a16:creationId xmlns:a16="http://schemas.microsoft.com/office/drawing/2014/main" id="{3946F2DF-02C0-B265-C99B-348E61B4D77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81" name="Group 80">
            <a:extLst>
              <a:ext uri="{FF2B5EF4-FFF2-40B4-BE49-F238E27FC236}">
                <a16:creationId xmlns:a16="http://schemas.microsoft.com/office/drawing/2014/main" id="{D689147F-00E4-1C7D-44A1-D3765639646C}"/>
              </a:ext>
            </a:extLst>
          </p:cNvPr>
          <p:cNvGrpSpPr/>
          <p:nvPr userDrawn="1"/>
        </p:nvGrpSpPr>
        <p:grpSpPr>
          <a:xfrm>
            <a:off x="1818105" y="4678107"/>
            <a:ext cx="3398891" cy="539496"/>
            <a:chOff x="6454425" y="2310400"/>
            <a:chExt cx="3398891" cy="539496"/>
          </a:xfrm>
        </p:grpSpPr>
        <p:sp>
          <p:nvSpPr>
            <p:cNvPr id="3" name="TextBox 2">
              <a:extLst>
                <a:ext uri="{FF2B5EF4-FFF2-40B4-BE49-F238E27FC236}">
                  <a16:creationId xmlns:a16="http://schemas.microsoft.com/office/drawing/2014/main" id="{49C6A311-77F8-B22D-00FB-7FC3D9E53979}"/>
                </a:ext>
              </a:extLst>
            </p:cNvPr>
            <p:cNvSpPr txBox="1"/>
            <p:nvPr userDrawn="1"/>
          </p:nvSpPr>
          <p:spPr>
            <a:xfrm>
              <a:off x="7148561" y="238009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pic>
          <p:nvPicPr>
            <p:cNvPr id="67" name="Picture 66" descr="A white circle with a black background&#10;&#10;Description automatically generated">
              <a:extLst>
                <a:ext uri="{FF2B5EF4-FFF2-40B4-BE49-F238E27FC236}">
                  <a16:creationId xmlns:a16="http://schemas.microsoft.com/office/drawing/2014/main" id="{D510FD6E-5F75-7220-3BE3-2FD7E14C9EF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83" name="Group 82">
            <a:extLst>
              <a:ext uri="{FF2B5EF4-FFF2-40B4-BE49-F238E27FC236}">
                <a16:creationId xmlns:a16="http://schemas.microsoft.com/office/drawing/2014/main" id="{3C71E7E8-552C-38B5-FD6C-CE414EBFC63B}"/>
              </a:ext>
            </a:extLst>
          </p:cNvPr>
          <p:cNvGrpSpPr/>
          <p:nvPr userDrawn="1"/>
        </p:nvGrpSpPr>
        <p:grpSpPr>
          <a:xfrm>
            <a:off x="1818105" y="5544811"/>
            <a:ext cx="3875284" cy="539496"/>
            <a:chOff x="6452312" y="3785741"/>
            <a:chExt cx="3875284" cy="539496"/>
          </a:xfrm>
        </p:grpSpPr>
        <p:sp>
          <p:nvSpPr>
            <p:cNvPr id="18" name="TextBox 17"/>
            <p:cNvSpPr txBox="1"/>
            <p:nvPr userDrawn="1"/>
          </p:nvSpPr>
          <p:spPr>
            <a:xfrm>
              <a:off x="7148561" y="3855434"/>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pic>
          <p:nvPicPr>
            <p:cNvPr id="69" name="Picture 68" descr="A white circle with a letter f in it&#10;&#10;Description automatically generated">
              <a:extLst>
                <a:ext uri="{FF2B5EF4-FFF2-40B4-BE49-F238E27FC236}">
                  <a16:creationId xmlns:a16="http://schemas.microsoft.com/office/drawing/2014/main" id="{11207517-676F-1210-7AD3-68582057146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85" name="Group 84">
            <a:extLst>
              <a:ext uri="{FF2B5EF4-FFF2-40B4-BE49-F238E27FC236}">
                <a16:creationId xmlns:a16="http://schemas.microsoft.com/office/drawing/2014/main" id="{E65B5FB3-660C-39A9-B03E-7538749D610F}"/>
              </a:ext>
            </a:extLst>
          </p:cNvPr>
          <p:cNvGrpSpPr/>
          <p:nvPr userDrawn="1"/>
        </p:nvGrpSpPr>
        <p:grpSpPr>
          <a:xfrm>
            <a:off x="6454123" y="5544811"/>
            <a:ext cx="4372925" cy="539496"/>
            <a:chOff x="6453498" y="5217592"/>
            <a:chExt cx="4372925" cy="539496"/>
          </a:xfrm>
        </p:grpSpPr>
        <p:sp>
          <p:nvSpPr>
            <p:cNvPr id="22" name="TextBox 21"/>
            <p:cNvSpPr txBox="1"/>
            <p:nvPr userDrawn="1"/>
          </p:nvSpPr>
          <p:spPr>
            <a:xfrm>
              <a:off x="7148561" y="5287285"/>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pic>
          <p:nvPicPr>
            <p:cNvPr id="71" name="Picture 70" descr="A white circle with blue letters on it&#10;&#10;Description automatically generated">
              <a:extLst>
                <a:ext uri="{FF2B5EF4-FFF2-40B4-BE49-F238E27FC236}">
                  <a16:creationId xmlns:a16="http://schemas.microsoft.com/office/drawing/2014/main" id="{1D315814-B04C-BCB8-1386-19EEB287455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3261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655920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2/3/2026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177055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2/3/2026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7105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2089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923225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1866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27846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5432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11346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10967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69262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114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923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 id="2147483701" r:id="rId17"/>
    <p:sldLayoutId id="2147483702" r:id="rId18"/>
    <p:sldLayoutId id="2147483703"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853839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ospi.k12.wa.us/student-success/learning-standards-instructional-materi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526211" y="1122363"/>
            <a:ext cx="11007306" cy="2387600"/>
          </a:xfrm>
        </p:spPr>
        <p:txBody>
          <a:bodyPr>
            <a:normAutofit fontScale="90000"/>
          </a:bodyPr>
          <a:lstStyle/>
          <a:p>
            <a:r>
              <a:rPr lang="en-US" dirty="0"/>
              <a:t>K–12 Washington State Learning Standards for Mathematics (2025)</a:t>
            </a:r>
          </a:p>
        </p:txBody>
      </p:sp>
      <p:sp>
        <p:nvSpPr>
          <p:cNvPr id="23" name="Subtitle 22"/>
          <p:cNvSpPr>
            <a:spLocks noGrp="1"/>
          </p:cNvSpPr>
          <p:nvPr>
            <p:ph type="subTitle" idx="1"/>
          </p:nvPr>
        </p:nvSpPr>
        <p:spPr/>
        <p:txBody>
          <a:bodyPr>
            <a:normAutofit/>
          </a:bodyPr>
          <a:lstStyle/>
          <a:p>
            <a:r>
              <a:rPr lang="en-US" sz="3600">
                <a:solidFill>
                  <a:schemeClr val="tx1">
                    <a:lumMod val="50000"/>
                  </a:schemeClr>
                </a:solidFill>
              </a:rPr>
              <a:t>Data Science Standards Overview</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5304FA-B768-6D0B-7BCC-F418938C40C2}"/>
              </a:ext>
            </a:extLst>
          </p:cNvPr>
          <p:cNvSpPr>
            <a:spLocks noGrp="1"/>
          </p:cNvSpPr>
          <p:nvPr>
            <p:ph type="title" idx="4294967295"/>
          </p:nvPr>
        </p:nvSpPr>
        <p:spPr>
          <a:xfrm>
            <a:off x="1676400" y="-1738286"/>
            <a:ext cx="10515600" cy="1325563"/>
          </a:xfrm>
        </p:spPr>
        <p:txBody>
          <a:bodyPr vert="horz" lIns="91440" tIns="45720" rIns="91440" bIns="45720" rtlCol="0" anchor="b">
            <a:normAutofit/>
          </a:bodyPr>
          <a:lstStyle/>
          <a:p>
            <a:r>
              <a:rPr lang="en-US" dirty="0"/>
              <a:t>Where to find information on the learning standards review project</a:t>
            </a:r>
          </a:p>
        </p:txBody>
      </p:sp>
      <p:sp>
        <p:nvSpPr>
          <p:cNvPr id="2" name="Rectangle 1" descr="Page is a screen shot of and link to the Learning Standards and Instructional Materials OSPI webpage.  ospi.k12.wa.us/student-success/learning-standards-instructional-materials&#10;">
            <a:extLst>
              <a:ext uri="{FF2B5EF4-FFF2-40B4-BE49-F238E27FC236}">
                <a16:creationId xmlns:a16="http://schemas.microsoft.com/office/drawing/2014/main" id="{78E7DEBC-05EE-BC2D-E0CA-DD3BEB7509F8}"/>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86ABB3-834F-EE26-42F3-CFBACA177338}"/>
              </a:ext>
            </a:extLst>
          </p:cNvPr>
          <p:cNvSpPr txBox="1"/>
          <p:nvPr/>
        </p:nvSpPr>
        <p:spPr>
          <a:xfrm>
            <a:off x="214701" y="2208146"/>
            <a:ext cx="2325017" cy="1077218"/>
          </a:xfrm>
          <a:prstGeom prst="rect">
            <a:avLst/>
          </a:prstGeom>
          <a:noFill/>
        </p:spPr>
        <p:txBody>
          <a:bodyPr wrap="square" rtlCol="0">
            <a:spAutoFit/>
          </a:bodyPr>
          <a:lstStyle/>
          <a:p>
            <a:endParaRPr lang="en-US" sz="3200" dirty="0">
              <a:solidFill>
                <a:schemeClr val="bg1"/>
              </a:solidFill>
            </a:endParaRPr>
          </a:p>
          <a:p>
            <a:endParaRPr lang="en-US" sz="3200" dirty="0">
              <a:solidFill>
                <a:schemeClr val="bg1"/>
              </a:solidFill>
            </a:endParaRPr>
          </a:p>
        </p:txBody>
      </p:sp>
      <p:pic>
        <p:nvPicPr>
          <p:cNvPr id="7" name="Picture 6" descr="A screenshot of the Learning Standards and Instructional Materials webpage.&#10;&#10;">
            <a:extLst>
              <a:ext uri="{FF2B5EF4-FFF2-40B4-BE49-F238E27FC236}">
                <a16:creationId xmlns:a16="http://schemas.microsoft.com/office/drawing/2014/main" id="{45336BD4-E9DA-D8CE-5FFB-331C898C2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461" y="1805047"/>
            <a:ext cx="6409515" cy="3786614"/>
          </a:xfrm>
          <a:prstGeom prst="rect">
            <a:avLst/>
          </a:prstGeom>
        </p:spPr>
      </p:pic>
      <p:sp>
        <p:nvSpPr>
          <p:cNvPr id="8" name="Arrow: Left 7" descr="An arrow pointing to the link of the Learning Standards and Instructional Materials webpage.">
            <a:extLst>
              <a:ext uri="{FF2B5EF4-FFF2-40B4-BE49-F238E27FC236}">
                <a16:creationId xmlns:a16="http://schemas.microsoft.com/office/drawing/2014/main" id="{CBFC2314-FBC6-3760-B990-49DCDF3A2497}"/>
              </a:ext>
            </a:extLst>
          </p:cNvPr>
          <p:cNvSpPr/>
          <p:nvPr/>
        </p:nvSpPr>
        <p:spPr>
          <a:xfrm>
            <a:off x="8942086" y="4319081"/>
            <a:ext cx="2420664" cy="1474397"/>
          </a:xfrm>
          <a:prstGeom prst="lef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5" name="TextBox 4">
            <a:extLst>
              <a:ext uri="{FF2B5EF4-FFF2-40B4-BE49-F238E27FC236}">
                <a16:creationId xmlns:a16="http://schemas.microsoft.com/office/drawing/2014/main" id="{921D5B71-6E49-9222-CA4D-7B296D23E3F4}"/>
              </a:ext>
            </a:extLst>
          </p:cNvPr>
          <p:cNvSpPr txBox="1"/>
          <p:nvPr/>
        </p:nvSpPr>
        <p:spPr>
          <a:xfrm>
            <a:off x="733778" y="527182"/>
            <a:ext cx="6750756" cy="1077218"/>
          </a:xfrm>
          <a:prstGeom prst="rect">
            <a:avLst/>
          </a:prstGeom>
          <a:noFill/>
        </p:spPr>
        <p:txBody>
          <a:bodyPr wrap="square" rtlCol="0">
            <a:spAutoFit/>
          </a:bodyPr>
          <a:lstStyle/>
          <a:p>
            <a:r>
              <a:rPr lang="en-US" sz="3200" dirty="0">
                <a:solidFill>
                  <a:schemeClr val="bg1"/>
                </a:solidFill>
              </a:rPr>
              <a:t>Where to Find Information on the </a:t>
            </a:r>
            <a:r>
              <a:rPr lang="en-US" sz="3200" dirty="0">
                <a:solidFill>
                  <a:schemeClr val="bg1"/>
                </a:solidFill>
                <a:hlinkClick r:id="rId4">
                  <a:extLst>
                    <a:ext uri="{A12FA001-AC4F-418D-AE19-62706E023703}">
                      <ahyp:hlinkClr xmlns:ahyp="http://schemas.microsoft.com/office/drawing/2018/hyperlinkcolor" val="tx"/>
                    </a:ext>
                  </a:extLst>
                </a:hlinkClick>
              </a:rPr>
              <a:t>Learning Standards Review Project</a:t>
            </a:r>
            <a:endParaRPr lang="en-US" sz="3200" dirty="0">
              <a:solidFill>
                <a:schemeClr val="bg1"/>
              </a:solidFill>
            </a:endParaRPr>
          </a:p>
        </p:txBody>
      </p:sp>
    </p:spTree>
    <p:extLst>
      <p:ext uri="{BB962C8B-B14F-4D97-AF65-F5344CB8AC3E}">
        <p14:creationId xmlns:p14="http://schemas.microsoft.com/office/powerpoint/2010/main" val="7475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F6F5-E19B-CB7C-0E38-3D0336C8D93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How to connect with OSPI</a:t>
            </a:r>
          </a:p>
        </p:txBody>
      </p:sp>
    </p:spTree>
    <p:extLst>
      <p:ext uri="{BB962C8B-B14F-4D97-AF65-F5344CB8AC3E}">
        <p14:creationId xmlns:p14="http://schemas.microsoft.com/office/powerpoint/2010/main" val="93968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8DAB7B-65E4-4467-8B9D-6747CFCEA801}"/>
              </a:ext>
            </a:extLst>
          </p:cNvPr>
          <p:cNvSpPr txBox="1">
            <a:spLocks noGrp="1"/>
          </p:cNvSpPr>
          <p:nvPr>
            <p:ph type="title" idx="4294967295"/>
          </p:nvPr>
        </p:nvSpPr>
        <p:spPr>
          <a:xfrm>
            <a:off x="666159" y="570625"/>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Vision</a:t>
            </a:r>
          </a:p>
        </p:txBody>
      </p:sp>
      <p:sp>
        <p:nvSpPr>
          <p:cNvPr id="12" name="TextBox 11">
            <a:extLst>
              <a:ext uri="{FF2B5EF4-FFF2-40B4-BE49-F238E27FC236}">
                <a16:creationId xmlns:a16="http://schemas.microsoft.com/office/drawing/2014/main" id="{7E841CD6-2BBB-4020-9765-2071ECFEE7CF}"/>
              </a:ext>
            </a:extLst>
          </p:cNvPr>
          <p:cNvSpPr txBox="1"/>
          <p:nvPr/>
        </p:nvSpPr>
        <p:spPr>
          <a:xfrm>
            <a:off x="5047090" y="570625"/>
            <a:ext cx="6878472" cy="646331"/>
          </a:xfrm>
          <a:prstGeom prst="rect">
            <a:avLst/>
          </a:prstGeom>
          <a:noFill/>
        </p:spPr>
        <p:txBody>
          <a:bodyPr wrap="square" rtlCol="0">
            <a:spAutoFit/>
          </a:bodyPr>
          <a:lstStyle/>
          <a:p>
            <a:r>
              <a:rPr lang="en-US" sz="1800" b="0"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r>
              <a:rPr lang="en-US" sz="1800" b="0" i="1" kern="1200" dirty="0">
                <a:solidFill>
                  <a:srgbClr val="40403D"/>
                </a:solidFill>
                <a:effectLst/>
                <a:latin typeface="Segoe UI" panose="020B0502040204020203" pitchFamily="34" charset="0"/>
                <a:ea typeface="+mn-ea"/>
                <a:cs typeface="Segoe UI" panose="020B0502040204020203" pitchFamily="34" charset="0"/>
              </a:rPr>
              <a:t>.</a:t>
            </a:r>
          </a:p>
        </p:txBody>
      </p:sp>
      <p:sp>
        <p:nvSpPr>
          <p:cNvPr id="13" name="TextBox 12">
            <a:extLst>
              <a:ext uri="{FF2B5EF4-FFF2-40B4-BE49-F238E27FC236}">
                <a16:creationId xmlns:a16="http://schemas.microsoft.com/office/drawing/2014/main" id="{6C487581-E74F-42A1-B9AF-D7CD1B3CCF86}"/>
              </a:ext>
            </a:extLst>
          </p:cNvPr>
          <p:cNvSpPr txBox="1"/>
          <p:nvPr/>
        </p:nvSpPr>
        <p:spPr>
          <a:xfrm>
            <a:off x="666159" y="1794751"/>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Mission</a:t>
            </a:r>
          </a:p>
        </p:txBody>
      </p:sp>
      <p:sp>
        <p:nvSpPr>
          <p:cNvPr id="14" name="TextBox 13">
            <a:extLst>
              <a:ext uri="{FF2B5EF4-FFF2-40B4-BE49-F238E27FC236}">
                <a16:creationId xmlns:a16="http://schemas.microsoft.com/office/drawing/2014/main" id="{73996C32-5953-44E9-AA5D-F9CE4A7EDF96}"/>
              </a:ext>
            </a:extLst>
          </p:cNvPr>
          <p:cNvSpPr txBox="1"/>
          <p:nvPr/>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5" name="TextBox 14">
            <a:extLst>
              <a:ext uri="{FF2B5EF4-FFF2-40B4-BE49-F238E27FC236}">
                <a16:creationId xmlns:a16="http://schemas.microsoft.com/office/drawing/2014/main" id="{2DC3A3B5-7827-4F9A-8211-D3ADD358E881}"/>
              </a:ext>
            </a:extLst>
          </p:cNvPr>
          <p:cNvSpPr txBox="1"/>
          <p:nvPr/>
        </p:nvSpPr>
        <p:spPr>
          <a:xfrm>
            <a:off x="666159" y="3859189"/>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Values</a:t>
            </a:r>
          </a:p>
        </p:txBody>
      </p:sp>
      <p:sp>
        <p:nvSpPr>
          <p:cNvPr id="16" name="TextBox 15">
            <a:extLst>
              <a:ext uri="{FF2B5EF4-FFF2-40B4-BE49-F238E27FC236}">
                <a16:creationId xmlns:a16="http://schemas.microsoft.com/office/drawing/2014/main" id="{0B1EC934-3BDF-4F68-AF47-1ED7D90EDD56}"/>
              </a:ext>
            </a:extLst>
          </p:cNvPr>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5270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62C5F-302A-4C30-BE2A-667E19D2D6A9}"/>
              </a:ext>
              <a:ext uri="{C183D7F6-B498-43B3-948B-1728B52AA6E4}">
                <adec:decorative xmlns:adec="http://schemas.microsoft.com/office/drawing/2017/decorative" val="0"/>
              </a:ext>
            </a:extLst>
          </p:cNvPr>
          <p:cNvSpPr txBox="1">
            <a:spLocks noGrp="1"/>
          </p:cNvSpPr>
          <p:nvPr>
            <p:ph type="title" idx="4294967295"/>
          </p:nvPr>
        </p:nvSpPr>
        <p:spPr>
          <a:xfrm>
            <a:off x="506104" y="637678"/>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 uri="{C183D7F6-B498-43B3-948B-1728B52AA6E4}">
                <adec:decorative xmlns:adec="http://schemas.microsoft.com/office/drawing/2017/decorative" val="0"/>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pic>
        <p:nvPicPr>
          <p:cNvPr id="3" name="Picture 2" descr="OSPI logo">
            <a:extLst>
              <a:ext uri="{FF2B5EF4-FFF2-40B4-BE49-F238E27FC236}">
                <a16:creationId xmlns:a16="http://schemas.microsoft.com/office/drawing/2014/main" id="{ACCAE71C-262C-4670-8A1D-A14F8935A2E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2480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8CE2-7236-1773-F307-C5983C749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973BC-FFA6-AF7A-7CAB-4981267B9CB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Mathematics is contextual, connected, and meaningful.</a:t>
            </a:r>
          </a:p>
        </p:txBody>
      </p:sp>
      <p:sp>
        <p:nvSpPr>
          <p:cNvPr id="21" name="Rectangle 20" descr="Mathematics is contextual, connected, and meaningful.">
            <a:extLst>
              <a:ext uri="{FF2B5EF4-FFF2-40B4-BE49-F238E27FC236}">
                <a16:creationId xmlns:a16="http://schemas.microsoft.com/office/drawing/2014/main" id="{F5668AB2-B2AD-4400-C59C-23D73263D92F}"/>
              </a:ext>
            </a:extLst>
          </p:cNvPr>
          <p:cNvSpPr/>
          <p:nvPr/>
        </p:nvSpPr>
        <p:spPr>
          <a:xfrm>
            <a:off x="327452" y="741405"/>
            <a:ext cx="11163048" cy="2286000"/>
          </a:xfrm>
          <a:prstGeom prst="rect">
            <a:avLst/>
          </a:prstGeom>
          <a:solidFill>
            <a:srgbClr val="BCC3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Engage in data science inquiry.">
            <a:extLst>
              <a:ext uri="{FF2B5EF4-FFF2-40B4-BE49-F238E27FC236}">
                <a16:creationId xmlns:a16="http://schemas.microsoft.com/office/drawing/2014/main" id="{269D02F5-FD9E-690A-544B-091BA4898A82}"/>
              </a:ext>
            </a:extLst>
          </p:cNvPr>
          <p:cNvSpPr/>
          <p:nvPr/>
        </p:nvSpPr>
        <p:spPr>
          <a:xfrm>
            <a:off x="327452" y="3504945"/>
            <a:ext cx="2722608" cy="1938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Apply the Standards for Mathematical Practice.">
            <a:extLst>
              <a:ext uri="{FF2B5EF4-FFF2-40B4-BE49-F238E27FC236}">
                <a16:creationId xmlns:a16="http://schemas.microsoft.com/office/drawing/2014/main" id="{3A01F4AE-CE76-712B-A93C-DEA7CBA756BC}"/>
              </a:ext>
            </a:extLst>
          </p:cNvPr>
          <p:cNvSpPr/>
          <p:nvPr/>
        </p:nvSpPr>
        <p:spPr>
          <a:xfrm>
            <a:off x="3170704" y="3504945"/>
            <a:ext cx="2722608" cy="1938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Develop efficient, flexible, and accurate strategies.">
            <a:extLst>
              <a:ext uri="{FF2B5EF4-FFF2-40B4-BE49-F238E27FC236}">
                <a16:creationId xmlns:a16="http://schemas.microsoft.com/office/drawing/2014/main" id="{344FC84E-206A-EBFD-DB10-7DBACF0FDDD1}"/>
              </a:ext>
            </a:extLst>
          </p:cNvPr>
          <p:cNvSpPr/>
          <p:nvPr/>
        </p:nvSpPr>
        <p:spPr>
          <a:xfrm>
            <a:off x="6013956" y="3504945"/>
            <a:ext cx="2722608" cy="1938992"/>
          </a:xfrm>
          <a:prstGeom prst="rect">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Learn mathematics through four broad domains.">
            <a:extLst>
              <a:ext uri="{FF2B5EF4-FFF2-40B4-BE49-F238E27FC236}">
                <a16:creationId xmlns:a16="http://schemas.microsoft.com/office/drawing/2014/main" id="{1FD0872C-7BDF-D55B-BB39-F7C594F66ECA}"/>
              </a:ext>
            </a:extLst>
          </p:cNvPr>
          <p:cNvSpPr/>
          <p:nvPr/>
        </p:nvSpPr>
        <p:spPr>
          <a:xfrm>
            <a:off x="8857208" y="3504945"/>
            <a:ext cx="2722608" cy="193899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1470EE-3B71-50D3-A115-CFEB5F8C43B2}"/>
              </a:ext>
              <a:ext uri="{C183D7F6-B498-43B3-948B-1728B52AA6E4}">
                <adec:decorative xmlns:adec="http://schemas.microsoft.com/office/drawing/2017/decorative" val="1"/>
              </a:ext>
            </a:extLst>
          </p:cNvPr>
          <p:cNvSpPr txBox="1"/>
          <p:nvPr/>
        </p:nvSpPr>
        <p:spPr>
          <a:xfrm>
            <a:off x="872685" y="983175"/>
            <a:ext cx="10707131" cy="2185214"/>
          </a:xfrm>
          <a:prstGeom prst="rect">
            <a:avLst/>
          </a:prstGeom>
          <a:noFill/>
        </p:spPr>
        <p:txBody>
          <a:bodyPr wrap="square" rtlCol="0">
            <a:spAutoFit/>
          </a:bodyPr>
          <a:lstStyle/>
          <a:p>
            <a:r>
              <a:rPr lang="en-US" sz="4800" i="1"/>
              <a:t>Mathematics is contextual, </a:t>
            </a:r>
          </a:p>
          <a:p>
            <a:r>
              <a:rPr lang="en-US" sz="4800" i="1"/>
              <a:t>          connected, and meaningful.</a:t>
            </a:r>
            <a:br>
              <a:rPr lang="en-US" sz="5400"/>
            </a:br>
            <a:endParaRPr lang="en-US" sz="4000"/>
          </a:p>
        </p:txBody>
      </p:sp>
      <p:sp>
        <p:nvSpPr>
          <p:cNvPr id="10" name="TextBox 9">
            <a:extLst>
              <a:ext uri="{FF2B5EF4-FFF2-40B4-BE49-F238E27FC236}">
                <a16:creationId xmlns:a16="http://schemas.microsoft.com/office/drawing/2014/main" id="{68DF1F3F-93F6-F9AA-B440-5D70C9955049}"/>
              </a:ext>
              <a:ext uri="{C183D7F6-B498-43B3-948B-1728B52AA6E4}">
                <adec:decorative xmlns:adec="http://schemas.microsoft.com/office/drawing/2017/decorative" val="1"/>
              </a:ext>
            </a:extLst>
          </p:cNvPr>
          <p:cNvSpPr txBox="1"/>
          <p:nvPr/>
        </p:nvSpPr>
        <p:spPr>
          <a:xfrm>
            <a:off x="550559" y="3689612"/>
            <a:ext cx="2370438" cy="840259"/>
          </a:xfrm>
          <a:prstGeom prst="rect">
            <a:avLst/>
          </a:prstGeom>
          <a:noFill/>
        </p:spPr>
        <p:txBody>
          <a:bodyPr wrap="square" rtlCol="0">
            <a:spAutoFit/>
          </a:bodyPr>
          <a:lstStyle/>
          <a:p>
            <a:r>
              <a:rPr lang="en-US" sz="2400">
                <a:solidFill>
                  <a:schemeClr val="bg1"/>
                </a:solidFill>
              </a:rPr>
              <a:t>Engage in data science inquiry</a:t>
            </a:r>
          </a:p>
        </p:txBody>
      </p:sp>
      <p:sp>
        <p:nvSpPr>
          <p:cNvPr id="11" name="TextBox 10">
            <a:extLst>
              <a:ext uri="{FF2B5EF4-FFF2-40B4-BE49-F238E27FC236}">
                <a16:creationId xmlns:a16="http://schemas.microsoft.com/office/drawing/2014/main" id="{FFB46EC5-BD9F-CDEA-0C1B-6AF2099E129F}"/>
              </a:ext>
              <a:ext uri="{C183D7F6-B498-43B3-948B-1728B52AA6E4}">
                <adec:decorative xmlns:adec="http://schemas.microsoft.com/office/drawing/2017/decorative" val="1"/>
              </a:ext>
            </a:extLst>
          </p:cNvPr>
          <p:cNvSpPr txBox="1"/>
          <p:nvPr/>
        </p:nvSpPr>
        <p:spPr>
          <a:xfrm>
            <a:off x="9120062" y="3689611"/>
            <a:ext cx="2370438" cy="1569659"/>
          </a:xfrm>
          <a:prstGeom prst="rect">
            <a:avLst/>
          </a:prstGeom>
          <a:noFill/>
        </p:spPr>
        <p:txBody>
          <a:bodyPr wrap="square" rtlCol="0">
            <a:spAutoFit/>
          </a:bodyPr>
          <a:lstStyle/>
          <a:p>
            <a:r>
              <a:rPr lang="en-US" sz="2400">
                <a:solidFill>
                  <a:schemeClr val="bg1"/>
                </a:solidFill>
              </a:rPr>
              <a:t>Learn mathematics through four broad domains</a:t>
            </a:r>
          </a:p>
        </p:txBody>
      </p:sp>
      <p:sp>
        <p:nvSpPr>
          <p:cNvPr id="12" name="TextBox 11">
            <a:extLst>
              <a:ext uri="{FF2B5EF4-FFF2-40B4-BE49-F238E27FC236}">
                <a16:creationId xmlns:a16="http://schemas.microsoft.com/office/drawing/2014/main" id="{37E6B1FE-FF4A-E7AF-C3BF-4932237779B9}"/>
              </a:ext>
              <a:ext uri="{C183D7F6-B498-43B3-948B-1728B52AA6E4}">
                <adec:decorative xmlns:adec="http://schemas.microsoft.com/office/drawing/2017/decorative" val="1"/>
              </a:ext>
            </a:extLst>
          </p:cNvPr>
          <p:cNvSpPr txBox="1"/>
          <p:nvPr/>
        </p:nvSpPr>
        <p:spPr>
          <a:xfrm>
            <a:off x="6102519" y="3689612"/>
            <a:ext cx="2473413" cy="1569660"/>
          </a:xfrm>
          <a:prstGeom prst="rect">
            <a:avLst/>
          </a:prstGeom>
          <a:noFill/>
        </p:spPr>
        <p:txBody>
          <a:bodyPr wrap="square" rtlCol="0">
            <a:spAutoFit/>
          </a:bodyPr>
          <a:lstStyle/>
          <a:p>
            <a:r>
              <a:rPr lang="en-US" sz="2400"/>
              <a:t>Develop efficient, flexible, and accurate strategies</a:t>
            </a:r>
          </a:p>
        </p:txBody>
      </p:sp>
      <p:sp>
        <p:nvSpPr>
          <p:cNvPr id="13" name="TextBox 12">
            <a:extLst>
              <a:ext uri="{FF2B5EF4-FFF2-40B4-BE49-F238E27FC236}">
                <a16:creationId xmlns:a16="http://schemas.microsoft.com/office/drawing/2014/main" id="{7C736655-05DD-601A-D21B-86B33A02E1B8}"/>
              </a:ext>
              <a:ext uri="{C183D7F6-B498-43B3-948B-1728B52AA6E4}">
                <adec:decorative xmlns:adec="http://schemas.microsoft.com/office/drawing/2017/decorative" val="1"/>
              </a:ext>
            </a:extLst>
          </p:cNvPr>
          <p:cNvSpPr txBox="1"/>
          <p:nvPr/>
        </p:nvSpPr>
        <p:spPr>
          <a:xfrm>
            <a:off x="3385326" y="3689611"/>
            <a:ext cx="2539314" cy="1569660"/>
          </a:xfrm>
          <a:prstGeom prst="rect">
            <a:avLst/>
          </a:prstGeom>
          <a:noFill/>
        </p:spPr>
        <p:txBody>
          <a:bodyPr wrap="square" rtlCol="0">
            <a:spAutoFit/>
          </a:bodyPr>
          <a:lstStyle/>
          <a:p>
            <a:r>
              <a:rPr lang="en-US" sz="2400"/>
              <a:t>Apply the Standards for Mathematical Practice</a:t>
            </a:r>
          </a:p>
        </p:txBody>
      </p:sp>
    </p:spTree>
    <p:extLst>
      <p:ext uri="{BB962C8B-B14F-4D97-AF65-F5344CB8AC3E}">
        <p14:creationId xmlns:p14="http://schemas.microsoft.com/office/powerpoint/2010/main" val="423508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lstStyle/>
          <a:p>
            <a:r>
              <a:rPr lang="en-US"/>
              <a:t>Why Data Science?</a:t>
            </a:r>
          </a:p>
        </p:txBody>
      </p:sp>
      <p:grpSp>
        <p:nvGrpSpPr>
          <p:cNvPr id="11" name="Group 10" descr="Data table with defitions for six terms including interdisciplinary, data driven society, content integration, math in context, career and industry, prepared for the future. ">
            <a:extLst>
              <a:ext uri="{FF2B5EF4-FFF2-40B4-BE49-F238E27FC236}">
                <a16:creationId xmlns:a16="http://schemas.microsoft.com/office/drawing/2014/main" id="{88B1EFE3-B5B8-1CE7-0298-48ABE0F15D6E}"/>
              </a:ext>
            </a:extLst>
          </p:cNvPr>
          <p:cNvGrpSpPr>
            <a:grpSpLocks noGrp="1" noUngrp="1" noRot="1" noMove="1" noResize="1"/>
          </p:cNvGrpSpPr>
          <p:nvPr/>
        </p:nvGrpSpPr>
        <p:grpSpPr>
          <a:xfrm>
            <a:off x="609599" y="1445623"/>
            <a:ext cx="10972802" cy="4572000"/>
            <a:chOff x="609599" y="1445623"/>
            <a:chExt cx="10972802" cy="4572000"/>
          </a:xfrm>
        </p:grpSpPr>
        <p:sp>
          <p:nvSpPr>
            <p:cNvPr id="3" name="Rectangle 2">
              <a:extLst>
                <a:ext uri="{FF2B5EF4-FFF2-40B4-BE49-F238E27FC236}">
                  <a16:creationId xmlns:a16="http://schemas.microsoft.com/office/drawing/2014/main" id="{7C2C5777-CD6E-0184-1BF8-613235D5CF0F}"/>
                </a:ext>
              </a:extLst>
            </p:cNvPr>
            <p:cNvSpPr>
              <a:spLocks noGrp="1" noRot="1" noMove="1" noResize="1" noEditPoints="1" noAdjustHandles="1" noChangeArrowheads="1" noChangeShapeType="1"/>
            </p:cNvSpPr>
            <p:nvPr/>
          </p:nvSpPr>
          <p:spPr>
            <a:xfrm>
              <a:off x="609599" y="1445623"/>
              <a:ext cx="36576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B68068DD-F5DB-2665-B418-68CE570F46E0}"/>
                </a:ext>
              </a:extLst>
            </p:cNvPr>
            <p:cNvSpPr>
              <a:spLocks noGrp="1" noRot="1" noMove="1" noResize="1" noEditPoints="1" noAdjustHandles="1" noChangeArrowheads="1" noChangeShapeType="1"/>
            </p:cNvSpPr>
            <p:nvPr/>
          </p:nvSpPr>
          <p:spPr>
            <a:xfrm>
              <a:off x="4267203" y="1445623"/>
              <a:ext cx="36576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D42A41D7-4F56-8730-7179-DC008751C250}"/>
                </a:ext>
              </a:extLst>
            </p:cNvPr>
            <p:cNvSpPr>
              <a:spLocks noGrp="1" noRot="1" noMove="1" noResize="1" noEditPoints="1" noAdjustHandles="1" noChangeArrowheads="1" noChangeShapeType="1"/>
            </p:cNvSpPr>
            <p:nvPr/>
          </p:nvSpPr>
          <p:spPr>
            <a:xfrm>
              <a:off x="7924801" y="1445623"/>
              <a:ext cx="36576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9E0130BB-4743-271F-1AAE-C19C2B583510}"/>
                </a:ext>
              </a:extLst>
            </p:cNvPr>
            <p:cNvSpPr>
              <a:spLocks noGrp="1" noRot="1" noMove="1" noResize="1" noEditPoints="1" noAdjustHandles="1" noChangeArrowheads="1" noChangeShapeType="1"/>
            </p:cNvSpPr>
            <p:nvPr/>
          </p:nvSpPr>
          <p:spPr>
            <a:xfrm>
              <a:off x="609599" y="3731623"/>
              <a:ext cx="36576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F0F730D3-2D62-4ABD-D69E-234144C9403A}"/>
                </a:ext>
              </a:extLst>
            </p:cNvPr>
            <p:cNvSpPr>
              <a:spLocks noGrp="1" noRot="1" noMove="1" noResize="1" noEditPoints="1" noAdjustHandles="1" noChangeArrowheads="1" noChangeShapeType="1"/>
            </p:cNvSpPr>
            <p:nvPr/>
          </p:nvSpPr>
          <p:spPr>
            <a:xfrm>
              <a:off x="4267203" y="3731623"/>
              <a:ext cx="36576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0EF2DD6-1F3A-DAB1-253E-85BBA64DD2ED}"/>
                </a:ext>
              </a:extLst>
            </p:cNvPr>
            <p:cNvSpPr>
              <a:spLocks noGrp="1" noRot="1" noMove="1" noResize="1" noEditPoints="1" noAdjustHandles="1" noChangeArrowheads="1" noChangeShapeType="1"/>
            </p:cNvSpPr>
            <p:nvPr/>
          </p:nvSpPr>
          <p:spPr>
            <a:xfrm>
              <a:off x="7924801" y="3731623"/>
              <a:ext cx="36576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2" name="TextBox 11">
            <a:extLst>
              <a:ext uri="{FF2B5EF4-FFF2-40B4-BE49-F238E27FC236}">
                <a16:creationId xmlns:a16="http://schemas.microsoft.com/office/drawing/2014/main" id="{D0070B18-FDF4-20FC-46CE-38194B73BD1B}"/>
              </a:ext>
            </a:extLst>
          </p:cNvPr>
          <p:cNvSpPr txBox="1"/>
          <p:nvPr/>
        </p:nvSpPr>
        <p:spPr>
          <a:xfrm>
            <a:off x="838200" y="1690688"/>
            <a:ext cx="3200402" cy="1646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Interdisciplinary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Application of mathematics, information science, and can include computer science principles.</a:t>
            </a:r>
          </a:p>
        </p:txBody>
      </p:sp>
      <p:sp>
        <p:nvSpPr>
          <p:cNvPr id="16" name="TextBox 15">
            <a:extLst>
              <a:ext uri="{FF2B5EF4-FFF2-40B4-BE49-F238E27FC236}">
                <a16:creationId xmlns:a16="http://schemas.microsoft.com/office/drawing/2014/main" id="{BCD2CACA-A486-CF3C-2991-0CF087FAE193}"/>
              </a:ext>
            </a:extLst>
          </p:cNvPr>
          <p:cNvSpPr txBox="1"/>
          <p:nvPr/>
        </p:nvSpPr>
        <p:spPr>
          <a:xfrm>
            <a:off x="4495797" y="1690688"/>
            <a:ext cx="3200402" cy="1923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a:ea typeface="+mn-ea"/>
                <a:cs typeface="+mn-cs"/>
              </a:rPr>
              <a:t>Data Driven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Segoe UI"/>
              </a:rPr>
              <a:t>Analyze and understand data in everyday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Make decisions based on data and data analysis.</a:t>
            </a:r>
          </a:p>
        </p:txBody>
      </p:sp>
      <p:sp>
        <p:nvSpPr>
          <p:cNvPr id="17" name="TextBox 16">
            <a:extLst>
              <a:ext uri="{FF2B5EF4-FFF2-40B4-BE49-F238E27FC236}">
                <a16:creationId xmlns:a16="http://schemas.microsoft.com/office/drawing/2014/main" id="{40493720-9D33-C06F-20A9-C338B9A38A07}"/>
              </a:ext>
            </a:extLst>
          </p:cNvPr>
          <p:cNvSpPr txBox="1"/>
          <p:nvPr/>
        </p:nvSpPr>
        <p:spPr>
          <a:xfrm>
            <a:off x="8153395" y="1705184"/>
            <a:ext cx="3200402" cy="1923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Content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a:ea typeface="+mn-ea"/>
                <a:cs typeface="+mn-cs"/>
              </a:rPr>
              <a:t>Data science connects math to social studies (history and civics), science, English language arts, computer science, etc.</a:t>
            </a:r>
          </a:p>
        </p:txBody>
      </p:sp>
      <p:sp>
        <p:nvSpPr>
          <p:cNvPr id="18" name="TextBox 17">
            <a:extLst>
              <a:ext uri="{FF2B5EF4-FFF2-40B4-BE49-F238E27FC236}">
                <a16:creationId xmlns:a16="http://schemas.microsoft.com/office/drawing/2014/main" id="{F23D8A8F-8E38-EFF4-7C9B-4ED740771B24}"/>
              </a:ext>
            </a:extLst>
          </p:cNvPr>
          <p:cNvSpPr txBox="1"/>
          <p:nvPr/>
        </p:nvSpPr>
        <p:spPr>
          <a:xfrm>
            <a:off x="838202" y="3921986"/>
            <a:ext cx="3200402" cy="1923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Math in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Segoe UI"/>
              </a:rPr>
              <a:t>Data science inquiry to examine important issues like spread of invasive species, access to resources in the community, etc. </a:t>
            </a: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E75ABF3D-F2D8-07F0-5EA6-AD7BF47C4F38}"/>
              </a:ext>
            </a:extLst>
          </p:cNvPr>
          <p:cNvSpPr txBox="1"/>
          <p:nvPr/>
        </p:nvSpPr>
        <p:spPr>
          <a:xfrm>
            <a:off x="4495799" y="3921986"/>
            <a:ext cx="3200402" cy="2200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Career and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Data science skills are in demand in the job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Data science </a:t>
            </a:r>
            <a:r>
              <a:rPr lang="en-US" dirty="0">
                <a:solidFill>
                  <a:prstClr val="black"/>
                </a:solidFill>
                <a:latin typeface="Segoe UI"/>
              </a:rPr>
              <a:t>is </a:t>
            </a:r>
            <a:r>
              <a:rPr kumimoji="0" lang="en-US" sz="1800" b="0" i="0" u="none" strike="noStrike" kern="1200" cap="none" spc="0" normalizeH="0" baseline="0" noProof="0" dirty="0">
                <a:ln>
                  <a:noFill/>
                </a:ln>
                <a:solidFill>
                  <a:prstClr val="black"/>
                </a:solidFill>
                <a:effectLst/>
                <a:uLnTx/>
                <a:uFillTx/>
                <a:latin typeface="Segoe UI"/>
                <a:ea typeface="+mn-ea"/>
                <a:cs typeface="+mn-cs"/>
              </a:rPr>
              <a:t>increasingly a component of college coursework.</a:t>
            </a:r>
          </a:p>
        </p:txBody>
      </p:sp>
      <p:sp>
        <p:nvSpPr>
          <p:cNvPr id="20" name="TextBox 19">
            <a:extLst>
              <a:ext uri="{FF2B5EF4-FFF2-40B4-BE49-F238E27FC236}">
                <a16:creationId xmlns:a16="http://schemas.microsoft.com/office/drawing/2014/main" id="{E48116E9-DEB3-F32F-560B-20BBE97C3CDC}"/>
              </a:ext>
            </a:extLst>
          </p:cNvPr>
          <p:cNvSpPr txBox="1"/>
          <p:nvPr/>
        </p:nvSpPr>
        <p:spPr>
          <a:xfrm>
            <a:off x="8153395" y="3921986"/>
            <a:ext cx="3200402" cy="201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solidFill>
                  <a:prstClr val="white"/>
                </a:solidFill>
                <a:latin typeface="Segoe UI"/>
              </a:rPr>
              <a:t>Prepared for the Future</a:t>
            </a:r>
            <a:endParaRPr kumimoji="0" lang="en-US" sz="2400" b="1"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Inquiry and problem-solving skills to consider, question, and be critical consumers of data.</a:t>
            </a:r>
          </a:p>
        </p:txBody>
      </p:sp>
    </p:spTree>
    <p:extLst>
      <p:ext uri="{BB962C8B-B14F-4D97-AF65-F5344CB8AC3E}">
        <p14:creationId xmlns:p14="http://schemas.microsoft.com/office/powerpoint/2010/main" val="272615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4FDA-15E7-E624-8106-84B95CB2C08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D6592E8-01D3-6271-6A97-08B13A724E28}"/>
              </a:ext>
            </a:extLst>
          </p:cNvPr>
          <p:cNvSpPr txBox="1">
            <a:spLocks noGrp="1"/>
          </p:cNvSpPr>
          <p:nvPr>
            <p:ph type="title" idx="4294967295"/>
          </p:nvPr>
        </p:nvSpPr>
        <p:spPr>
          <a:xfrm>
            <a:off x="329959" y="4269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Data Science Inquiry</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The new data science standards help students ask meaningful statistical questions, collect and analyze data, and interpret results. The data science inquiry cycle and data science standards includes understanding principles of data collection, data maintenance, data analysis, data visualizations, inference, and interpretation and communication of results from the given data set. ">
            <a:extLst>
              <a:ext uri="{FF2B5EF4-FFF2-40B4-BE49-F238E27FC236}">
                <a16:creationId xmlns:a16="http://schemas.microsoft.com/office/drawing/2014/main" id="{90D73A72-CB49-9B5A-F734-BDC5F10DCE21}"/>
              </a:ext>
            </a:extLst>
          </p:cNvPr>
          <p:cNvPicPr>
            <a:picLocks noChangeAspect="1"/>
          </p:cNvPicPr>
          <p:nvPr/>
        </p:nvPicPr>
        <p:blipFill>
          <a:blip r:embed="rId3">
            <a:extLst>
              <a:ext uri="{28A0092B-C50C-407E-A947-70E740481C1C}">
                <a14:useLocalDpi xmlns:a14="http://schemas.microsoft.com/office/drawing/2010/main" val="0"/>
              </a:ext>
            </a:extLst>
          </a:blip>
          <a:srcRect b="20424"/>
          <a:stretch>
            <a:fillRect/>
          </a:stretch>
        </p:blipFill>
        <p:spPr>
          <a:xfrm>
            <a:off x="329959" y="1456509"/>
            <a:ext cx="11532081" cy="3944981"/>
          </a:xfrm>
          <a:prstGeom prst="rect">
            <a:avLst/>
          </a:prstGeom>
          <a:noFill/>
        </p:spPr>
      </p:pic>
    </p:spTree>
    <p:extLst>
      <p:ext uri="{BB962C8B-B14F-4D97-AF65-F5344CB8AC3E}">
        <p14:creationId xmlns:p14="http://schemas.microsoft.com/office/powerpoint/2010/main" val="34229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70813-4AE2-0946-FCC5-A7C2B9E942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
        <p:nvSpPr>
          <p:cNvPr id="4" name="Title 3">
            <a:extLst>
              <a:ext uri="{FF2B5EF4-FFF2-40B4-BE49-F238E27FC236}">
                <a16:creationId xmlns:a16="http://schemas.microsoft.com/office/drawing/2014/main" id="{9571BD2C-CD44-D323-F61D-9806CC64154D}"/>
              </a:ext>
            </a:extLst>
          </p:cNvPr>
          <p:cNvSpPr txBox="1">
            <a:spLocks noGrp="1"/>
          </p:cNvSpPr>
          <p:nvPr>
            <p:ph type="title" idx="4294967295"/>
          </p:nvPr>
        </p:nvSpPr>
        <p:spPr>
          <a:xfrm>
            <a:off x="291728" y="36718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Standards for Mathematical Practice</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a:extLst>
              <a:ext uri="{FF2B5EF4-FFF2-40B4-BE49-F238E27FC236}">
                <a16:creationId xmlns:a16="http://schemas.microsoft.com/office/drawing/2014/main" id="{AB5B6F80-071E-D1DD-6F78-54A7F269C1B8}"/>
              </a:ext>
            </a:extLst>
          </p:cNvPr>
          <p:cNvSpPr txBox="1"/>
          <p:nvPr/>
        </p:nvSpPr>
        <p:spPr>
          <a:xfrm>
            <a:off x="936074" y="1263379"/>
            <a:ext cx="8763980" cy="4832092"/>
          </a:xfrm>
          <a:prstGeom prst="rect">
            <a:avLst/>
          </a:prstGeom>
          <a:noFill/>
        </p:spPr>
        <p:txBody>
          <a:bodyPr wrap="square" rtlCol="0">
            <a:spAutoFit/>
          </a:bodyPr>
          <a:lstStyle/>
          <a:p>
            <a:pPr lvl="0"/>
            <a:r>
              <a:rPr lang="en-US" sz="2800" dirty="0"/>
              <a:t>Continually engaged in problem-solving through:</a:t>
            </a:r>
          </a:p>
          <a:p>
            <a:pPr marL="914400" lvl="1" indent="-457200">
              <a:buFont typeface="Arial" panose="020B0604020202020204" pitchFamily="34" charset="0"/>
              <a:buChar char="•"/>
            </a:pPr>
            <a:r>
              <a:rPr lang="en-US" sz="2800" dirty="0"/>
              <a:t>Perseverance</a:t>
            </a:r>
          </a:p>
          <a:p>
            <a:pPr marL="914400" lvl="1" indent="-457200">
              <a:buFont typeface="Arial" panose="020B0604020202020204" pitchFamily="34" charset="0"/>
              <a:buChar char="•"/>
            </a:pPr>
            <a:r>
              <a:rPr lang="en-US" sz="2800" dirty="0"/>
              <a:t>Looking for and making use of patterns and structure</a:t>
            </a:r>
          </a:p>
          <a:p>
            <a:pPr marL="914400" lvl="1" indent="-457200">
              <a:buFont typeface="Arial" panose="020B0604020202020204" pitchFamily="34" charset="0"/>
              <a:buChar char="•"/>
            </a:pPr>
            <a:r>
              <a:rPr lang="en-US" sz="2800" dirty="0"/>
              <a:t>Examining relationships, contexts, and causality</a:t>
            </a:r>
          </a:p>
          <a:p>
            <a:pPr marL="914400" lvl="1" indent="-457200">
              <a:buFont typeface="Arial" panose="020B0604020202020204" pitchFamily="34" charset="0"/>
              <a:buChar char="•"/>
            </a:pPr>
            <a:r>
              <a:rPr lang="en-US" sz="2800" dirty="0"/>
              <a:t>Reasoning about process and results</a:t>
            </a:r>
          </a:p>
          <a:p>
            <a:pPr marL="914400" lvl="1" indent="-457200">
              <a:buFont typeface="Arial" panose="020B0604020202020204" pitchFamily="34" charset="0"/>
              <a:buChar char="•"/>
            </a:pPr>
            <a:r>
              <a:rPr lang="en-US" sz="2800" dirty="0"/>
              <a:t>Using tools to visualize and model data</a:t>
            </a:r>
          </a:p>
          <a:p>
            <a:pPr marL="914400" lvl="1" indent="-457200">
              <a:buFont typeface="Arial" panose="020B0604020202020204" pitchFamily="34" charset="0"/>
              <a:buChar char="•"/>
            </a:pPr>
            <a:r>
              <a:rPr lang="en-US" sz="2800" dirty="0"/>
              <a:t>Attending to precision in data collection and modeling</a:t>
            </a:r>
          </a:p>
          <a:p>
            <a:pPr marL="914400" lvl="1" indent="-457200">
              <a:buFont typeface="Arial" panose="020B0604020202020204" pitchFamily="34" charset="0"/>
              <a:buChar char="•"/>
            </a:pPr>
            <a:r>
              <a:rPr lang="en-US" sz="2800" dirty="0"/>
              <a:t>Constructing viable arguments to justify conclusions</a:t>
            </a:r>
          </a:p>
        </p:txBody>
      </p:sp>
    </p:spTree>
    <p:extLst>
      <p:ext uri="{BB962C8B-B14F-4D97-AF65-F5344CB8AC3E}">
        <p14:creationId xmlns:p14="http://schemas.microsoft.com/office/powerpoint/2010/main" val="235534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F18D-DEA7-CCB7-7302-4EDE11C4B43B}"/>
              </a:ext>
            </a:extLst>
          </p:cNvPr>
          <p:cNvSpPr txBox="1">
            <a:spLocks noGrp="1"/>
          </p:cNvSpPr>
          <p:nvPr>
            <p:ph type="title" idx="4294967295"/>
          </p:nvPr>
        </p:nvSpPr>
        <p:spPr>
          <a:xfrm>
            <a:off x="185351" y="0"/>
            <a:ext cx="1091101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Data Literacy vs. Data Science</a:t>
            </a:r>
            <a:endParaRPr kumimoji="0" lang="en-US" sz="4800" b="0" i="0" u="none" strike="noStrike" kern="1200" cap="none" spc="0" normalizeH="0" baseline="0" noProof="0" dirty="0">
              <a:ln>
                <a:noFill/>
              </a:ln>
              <a:solidFill>
                <a:schemeClr val="tx1"/>
              </a:solidFill>
              <a:effectLst/>
              <a:uLnTx/>
              <a:uFillTx/>
              <a:latin typeface="+mn-lt"/>
              <a:ea typeface="+mn-ea"/>
              <a:cs typeface="Segoe UI"/>
            </a:endParaRPr>
          </a:p>
        </p:txBody>
      </p:sp>
      <p:graphicFrame>
        <p:nvGraphicFramePr>
          <p:cNvPr id="3" name="Content Placeholder 6" descr="Two call out boxes one with the title &quot;Data Literacy&quot; with supporting context, and &quot;Data Science&quot; with supporting context.">
            <a:extLst>
              <a:ext uri="{FF2B5EF4-FFF2-40B4-BE49-F238E27FC236}">
                <a16:creationId xmlns:a16="http://schemas.microsoft.com/office/drawing/2014/main" id="{0EE812A3-CEE2-FEC9-58A4-844985F0D3A2}"/>
              </a:ext>
            </a:extLst>
          </p:cNvPr>
          <p:cNvGraphicFramePr>
            <a:graphicFrameLocks noGrp="1"/>
          </p:cNvGraphicFramePr>
          <p:nvPr>
            <p:extLst>
              <p:ext uri="{D42A27DB-BD31-4B8C-83A1-F6EECF244321}">
                <p14:modId xmlns:p14="http://schemas.microsoft.com/office/powerpoint/2010/main" val="3840576170"/>
              </p:ext>
            </p:extLst>
          </p:nvPr>
        </p:nvGraphicFramePr>
        <p:xfrm>
          <a:off x="838200" y="125338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41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1045B-A8D9-CDB0-1366-77B1C8F6354D}"/>
              </a:ext>
            </a:extLst>
          </p:cNvPr>
          <p:cNvSpPr>
            <a:spLocks noGrp="1"/>
          </p:cNvSpPr>
          <p:nvPr>
            <p:ph type="title" idx="4294967295"/>
          </p:nvPr>
        </p:nvSpPr>
        <p:spPr>
          <a:xfrm>
            <a:off x="422275" y="587375"/>
            <a:ext cx="4564063" cy="151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Data Science is for Everyone</a:t>
            </a:r>
          </a:p>
        </p:txBody>
      </p:sp>
      <p:sp>
        <p:nvSpPr>
          <p:cNvPr id="3" name="Text Placeholder 2">
            <a:extLst>
              <a:ext uri="{FF2B5EF4-FFF2-40B4-BE49-F238E27FC236}">
                <a16:creationId xmlns:a16="http://schemas.microsoft.com/office/drawing/2014/main" id="{74206607-7B1D-43F1-FD4D-1F9892929571}"/>
              </a:ext>
            </a:extLst>
          </p:cNvPr>
          <p:cNvSpPr>
            <a:spLocks noGrp="1"/>
          </p:cNvSpPr>
          <p:nvPr>
            <p:ph type="body" sz="quarter" idx="11"/>
          </p:nvPr>
        </p:nvSpPr>
        <p:spPr/>
        <p:txBody>
          <a:bodyPr vert="horz" lIns="91440" tIns="45720" rIns="91440" bIns="45720" rtlCol="0" anchor="t">
            <a:normAutofit/>
          </a:bodyPr>
          <a:lstStyle/>
          <a:p>
            <a:pPr marL="0" indent="0">
              <a:buNone/>
            </a:pPr>
            <a:r>
              <a:rPr lang="en-US" dirty="0"/>
              <a:t>All students can engage in:</a:t>
            </a:r>
          </a:p>
          <a:p>
            <a:r>
              <a:rPr lang="en-US" dirty="0"/>
              <a:t>Curiosity</a:t>
            </a:r>
          </a:p>
          <a:p>
            <a:r>
              <a:rPr lang="en-US" dirty="0"/>
              <a:t>Asking questions</a:t>
            </a:r>
          </a:p>
          <a:p>
            <a:r>
              <a:rPr lang="en-US" dirty="0"/>
              <a:t>Consider what data/information is needed to explore the question</a:t>
            </a:r>
          </a:p>
          <a:p>
            <a:r>
              <a:rPr lang="en-US" dirty="0"/>
              <a:t>Collect and count data</a:t>
            </a:r>
          </a:p>
          <a:p>
            <a:r>
              <a:rPr lang="en-US" dirty="0"/>
              <a:t>Think about what the data means</a:t>
            </a:r>
          </a:p>
          <a:p>
            <a:r>
              <a:rPr lang="en-US" dirty="0">
                <a:latin typeface="Segoe UI"/>
                <a:cs typeface="Segoe UI"/>
              </a:rPr>
              <a:t>Draw a conclusion from the data</a:t>
            </a:r>
            <a:endParaRPr lang="en-US" dirty="0"/>
          </a:p>
          <a:p>
            <a:r>
              <a:rPr lang="en-US" dirty="0"/>
              <a:t>Consider “Now what?” from the data</a:t>
            </a:r>
          </a:p>
        </p:txBody>
      </p:sp>
    </p:spTree>
    <p:extLst>
      <p:ext uri="{BB962C8B-B14F-4D97-AF65-F5344CB8AC3E}">
        <p14:creationId xmlns:p14="http://schemas.microsoft.com/office/powerpoint/2010/main" val="116469944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E193B303-305F-4270-9AD0-F70114B21CBD}"/>
    </a:ext>
  </a:extLst>
</a:theme>
</file>

<file path=ppt/theme/theme2.xml><?xml version="1.0" encoding="utf-8"?>
<a:theme xmlns:a="http://schemas.openxmlformats.org/drawingml/2006/main" name="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7515DA10-F4EC-48EA-A277-DD5AB7071B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AFAC20B572574095D31476FB39C606" ma:contentTypeVersion="10" ma:contentTypeDescription="Create a new document." ma:contentTypeScope="" ma:versionID="10a2efe7306f34acd1ac03fde39cf831">
  <xsd:schema xmlns:xsd="http://www.w3.org/2001/XMLSchema" xmlns:xs="http://www.w3.org/2001/XMLSchema" xmlns:p="http://schemas.microsoft.com/office/2006/metadata/properties" xmlns:ns2="25088e16-729c-404b-9015-7705e21f47a0" xmlns:ns3="2ba0bcd7-05d9-492a-a016-34b256b5fce3" targetNamespace="http://schemas.microsoft.com/office/2006/metadata/properties" ma:root="true" ma:fieldsID="3aed521931d69a42473effe7200913fb" ns2:_="" ns3:_="">
    <xsd:import namespace="25088e16-729c-404b-9015-7705e21f47a0"/>
    <xsd:import namespace="2ba0bcd7-05d9-492a-a016-34b256b5fc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88e16-729c-404b-9015-7705e21f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a0bcd7-05d9-492a-a016-34b256b5fc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31E8CD39-01C8-448B-93E4-657053375E90}">
  <ds:schemaRefs>
    <ds:schemaRef ds:uri="http://www.w3.org/XML/1998/namespace"/>
    <ds:schemaRef ds:uri="http://schemas.microsoft.com/office/2006/documentManagement/types"/>
    <ds:schemaRef ds:uri="25088e16-729c-404b-9015-7705e21f47a0"/>
    <ds:schemaRef ds:uri="http://schemas.microsoft.com/office/infopath/2007/PartnerControls"/>
    <ds:schemaRef ds:uri="http://purl.org/dc/terms/"/>
    <ds:schemaRef ds:uri="http://purl.org/dc/elements/1.1/"/>
    <ds:schemaRef ds:uri="http://schemas.openxmlformats.org/package/2006/metadata/core-properties"/>
    <ds:schemaRef ds:uri="2ba0bcd7-05d9-492a-a016-34b256b5fce3"/>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3F2B73AA-68CC-4F62-BFA3-0A30E291D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88e16-729c-404b-9015-7705e21f47a0"/>
    <ds:schemaRef ds:uri="2ba0bcd7-05d9-492a-a016-34b256b5f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PowerPoint-Template-Blue-04-26-2024</Template>
  <TotalTime>40</TotalTime>
  <Words>1960</Words>
  <Application>Microsoft Office PowerPoint</Application>
  <PresentationFormat>Widescreen</PresentationFormat>
  <Paragraphs>130</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Title Slides</vt:lpstr>
      <vt:lpstr>Content Slides</vt:lpstr>
      <vt:lpstr>K–12 Washington State Learning Standards for Mathematics (2025)</vt:lpstr>
      <vt:lpstr>Vision</vt:lpstr>
      <vt:lpstr>Equity Statement</vt:lpstr>
      <vt:lpstr>Mathematics is contextual, connected, and meaningful.</vt:lpstr>
      <vt:lpstr>Why Data Science?</vt:lpstr>
      <vt:lpstr>Data Science Inquiry </vt:lpstr>
      <vt:lpstr>Standards for Mathematical Practice </vt:lpstr>
      <vt:lpstr>Data Literacy vs. Data Science</vt:lpstr>
      <vt:lpstr>Data Science is for Everyone</vt:lpstr>
      <vt:lpstr>Where to find information on the learning standards review project</vt:lpstr>
      <vt:lpstr>How to connect with OSPI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Brand</dc:subject>
  <dc:creator>Serena O'Neill</dc:creator>
  <cp:lastModifiedBy>Ara Martin</cp:lastModifiedBy>
  <cp:revision>2</cp:revision>
  <dcterms:created xsi:type="dcterms:W3CDTF">2025-12-02T13:50:29Z</dcterms:created>
  <dcterms:modified xsi:type="dcterms:W3CDTF">2026-02-03T16:45:18Z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0x0101002DAFAC20B572574095D31476FB39C606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2025-12-02T14:07:59Z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dfaeb33c-f7f9-4ff6-995c-d3326d7aaf32</vt:lpwstr>
  </property>
  <property fmtid="{D5CDD505-2E9C-101B-9397-08002B2CF9AE}" pid="13" name="MSIP_Label_9145f431-4c8c-42c6-a5a5-ba6d3bdea585_ContentBits">
    <vt:lpwstr>0</vt:lpwstr>
  </property>
  <property fmtid="{D5CDD505-2E9C-101B-9397-08002B2CF9AE}" pid="14" name="MSIP_Label_9145f431-4c8c-42c6-a5a5-ba6d3bdea585_Tag">
    <vt:lpwstr>10, 3, 0, 1</vt:lpwstr>
  </property>
  <property fmtid="{D5CDD505-2E9C-101B-9397-08002B2CF9AE}" pid="15" name="MediaServiceImageTags">
    <vt:lpwstr/>
  </property>
</Properties>
</file>