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Lst>
  <p:notesMasterIdLst>
    <p:notesMasterId r:id="rId24"/>
  </p:notesMasterIdLst>
  <p:handoutMasterIdLst>
    <p:handoutMasterId r:id="rId25"/>
  </p:handoutMasterIdLst>
  <p:sldIdLst>
    <p:sldId id="260" r:id="rId6"/>
    <p:sldId id="263" r:id="rId7"/>
    <p:sldId id="264" r:id="rId8"/>
    <p:sldId id="318" r:id="rId9"/>
    <p:sldId id="334" r:id="rId10"/>
    <p:sldId id="337" r:id="rId11"/>
    <p:sldId id="345" r:id="rId12"/>
    <p:sldId id="339" r:id="rId13"/>
    <p:sldId id="344" r:id="rId14"/>
    <p:sldId id="343" r:id="rId15"/>
    <p:sldId id="338" r:id="rId16"/>
    <p:sldId id="341" r:id="rId17"/>
    <p:sldId id="322" r:id="rId18"/>
    <p:sldId id="328" r:id="rId19"/>
    <p:sldId id="331" r:id="rId20"/>
    <p:sldId id="333" r:id="rId21"/>
    <p:sldId id="332"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EB"/>
    <a:srgbClr val="FBC639"/>
    <a:srgbClr val="FFFFFF"/>
    <a:srgbClr val="0D5761"/>
    <a:srgbClr val="404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22845-98B8-C3EE-EFCE-D3F7AF292141}" v="71" dt="2026-02-10T20:06:03.13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41" autoAdjust="0"/>
  </p:normalViewPr>
  <p:slideViewPr>
    <p:cSldViewPr snapToGrid="0">
      <p:cViewPr varScale="1">
        <p:scale>
          <a:sx n="84" d="100"/>
          <a:sy n="84" d="100"/>
        </p:scale>
        <p:origin x="159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2/10/2026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a:t>
            </a:r>
          </a:p>
          <a:p>
            <a:endParaRPr lang="en-US" dirty="0">
              <a:ea typeface="Calibri"/>
              <a:cs typeface="Calibri"/>
            </a:endParaRPr>
          </a:p>
          <a:p>
            <a:r>
              <a:rPr lang="en-US" dirty="0">
                <a:ea typeface="Calibri"/>
                <a:cs typeface="Calibri"/>
              </a:rPr>
              <a:t>Today we're going to take you through an overview of fluency in the standards for </a:t>
            </a:r>
            <a:r>
              <a:rPr lang="en-US">
                <a:ea typeface="Calibri"/>
                <a:cs typeface="Calibri"/>
              </a:rPr>
              <a:t>mathematics in </a:t>
            </a:r>
            <a:r>
              <a:rPr lang="en-US" dirty="0">
                <a:ea typeface="Calibri"/>
                <a:cs typeface="Calibri"/>
              </a:rPr>
              <a:t>Washington state! Thanks for joining us!</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364711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DF498-196D-44B0-8453-C79086219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3010F-FEBB-9577-9E79-23C13AC1B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9F91C-2722-380C-2E30-5A7549699EC6}"/>
              </a:ext>
            </a:extLst>
          </p:cNvPr>
          <p:cNvSpPr>
            <a:spLocks noGrp="1"/>
          </p:cNvSpPr>
          <p:nvPr>
            <p:ph type="body" idx="1"/>
          </p:nvPr>
        </p:nvSpPr>
        <p:spPr/>
        <p:txBody>
          <a:bodyPr/>
          <a:lstStyle/>
          <a:p>
            <a:endParaRPr lang="en-US" dirty="0"/>
          </a:p>
          <a:p>
            <a:r>
              <a:rPr lang="en-US" dirty="0"/>
              <a:t>This ability to flexibly apply strategies to new problem types is supported by explicitly teaching students enduring strategies that extend to other types of numbers.</a:t>
            </a:r>
          </a:p>
          <a:p>
            <a:r>
              <a:rPr lang="en-US" dirty="0"/>
              <a:t>One example begins with the early addition strategy of </a:t>
            </a:r>
            <a:r>
              <a:rPr lang="en-US" i="1" dirty="0"/>
              <a:t>making a ten</a:t>
            </a:r>
            <a:r>
              <a:rPr lang="en-US" dirty="0"/>
              <a:t>. Over time, that same idea expands as students make a hundred with larger numbers, make a whole with decimals and fractions, and eventually make zero when working with integers.</a:t>
            </a:r>
          </a:p>
        </p:txBody>
      </p:sp>
      <p:sp>
        <p:nvSpPr>
          <p:cNvPr id="4" name="Slide Number Placeholder 3">
            <a:extLst>
              <a:ext uri="{FF2B5EF4-FFF2-40B4-BE49-F238E27FC236}">
                <a16:creationId xmlns:a16="http://schemas.microsoft.com/office/drawing/2014/main" id="{B60EBC34-FC8D-F6C8-2D18-CF4A92A0C523}"/>
              </a:ext>
            </a:extLst>
          </p:cNvPr>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265351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accuracy… When we talk about accuracy, we are talking about correctly carrying out a strategy or procedure and arriving at a correct result.</a:t>
            </a:r>
          </a:p>
          <a:p>
            <a:endParaRPr lang="en-US" dirty="0"/>
          </a:p>
          <a:p>
            <a:r>
              <a:rPr lang="en-US" dirty="0"/>
              <a:t>Accurate students complete steps correctly. They attend to details, use mathematical conventions appropriately, and follow through on their chosen approach. </a:t>
            </a:r>
          </a:p>
          <a:p>
            <a:endParaRPr lang="en-US" dirty="0"/>
          </a:p>
          <a:p>
            <a:r>
              <a:rPr lang="en-US" dirty="0"/>
              <a:t>Historically, accuracy has been the component of fluency that receives the most attention in classrooms and assessments. In many cases, it is the only component that is explicitly measured. While accuracy is essential, it does not, by itself, represent full fluency. </a:t>
            </a:r>
          </a:p>
          <a:p>
            <a:endParaRPr lang="en-US" dirty="0"/>
          </a:p>
          <a:p>
            <a:r>
              <a:rPr lang="en-US" dirty="0"/>
              <a:t>True fluency requires accuracy alongside efficiency and flexibility. When all three are developed together students are better prepared to reason, problem-solve, and make sense of mathematics in meaningful ways. </a:t>
            </a: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179909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Fluency develops over time. It begins with basic fact fluency, like single-digit addition and subtraction. It expands into computational fluency, where students use efficient strategies with multi-digit operations. And ultimately, it becomes procedural fluency, the ability to apply procedures, such as solving equations, with understanding. These layers are not separate or sequential checkboxes, they are interconnected, with each one strengthening the next.</a:t>
            </a:r>
            <a:endParaRPr lang="en-US" dirty="0">
              <a:solidFill>
                <a:srgbClr val="444444"/>
              </a:solidFill>
            </a:endParaRPr>
          </a:p>
          <a:p>
            <a:endParaRPr lang="en-US" dirty="0">
              <a:solidFill>
                <a:srgbClr val="444444"/>
              </a:solidFill>
            </a:endParaRPr>
          </a:p>
          <a:p>
            <a:r>
              <a:rPr lang="en-US" dirty="0"/>
              <a:t>Procedural fluency goes far beyond rote memorization or speed. It is defined as the ability to apply procedures efficiently, flexibly, and accurately. That means students have a repertoire of strategies grounded in conceptual understanding. Fluent students can evaluate different approaches, choose methods that makes sense for the problem at hand, and continually check their work for reasonableness. These actions mirror real world problem solving not just in school mathematics. </a:t>
            </a:r>
            <a:endParaRPr lang="en-US" dirty="0">
              <a:solidFill>
                <a:srgbClr val="444444"/>
              </a:solidFill>
            </a:endParaRPr>
          </a:p>
          <a:p>
            <a:endParaRPr lang="en-US" dirty="0">
              <a:solidFill>
                <a:srgbClr val="444444"/>
              </a:solidFill>
            </a:endParaRPr>
          </a:p>
          <a:p>
            <a:r>
              <a:rPr lang="en-US" dirty="0"/>
              <a:t>And this is where instruction plays a critical role. Fluency does not develop automatically. All students, regardless of background or ability, need intentional opportunities to build fluency through strong conceptual foundations, explicit strategy instruction, and meaningful practice. When these conditions are in place fluency becomes an access point, supporting confidence, strategic thinking, and efficient problem solving. </a:t>
            </a:r>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139008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just one example of a revised fluency standard at third grade. </a:t>
            </a:r>
          </a:p>
          <a:p>
            <a:endParaRPr lang="en-US" dirty="0">
              <a:ea typeface="Calibri"/>
              <a:cs typeface="Calibri"/>
            </a:endParaRPr>
          </a:p>
          <a:p>
            <a:r>
              <a:rPr lang="en-US" dirty="0">
                <a:ea typeface="Calibri"/>
                <a:cs typeface="Calibri"/>
              </a:rPr>
              <a:t>If you haven’t already I would invite you to walk through the standards with a lens on fluency. </a:t>
            </a:r>
          </a:p>
          <a:p>
            <a:endParaRPr lang="en-US" dirty="0">
              <a:ea typeface="Calibri"/>
              <a:cs typeface="Calibri"/>
            </a:endParaRPr>
          </a:p>
          <a:p>
            <a:r>
              <a:rPr lang="en-US" dirty="0">
                <a:ea typeface="Calibri"/>
                <a:cs typeface="Calibri"/>
              </a:rPr>
              <a:t>Highlight or note where you see:</a:t>
            </a:r>
          </a:p>
          <a:p>
            <a:pPr marL="171450" indent="-171450">
              <a:buFont typeface="Arial" panose="020B0604020202020204" pitchFamily="34" charset="0"/>
              <a:buChar char="•"/>
            </a:pPr>
            <a:r>
              <a:rPr lang="en-US" dirty="0">
                <a:ea typeface="Calibri"/>
                <a:cs typeface="Calibri"/>
              </a:rPr>
              <a:t>language related to strategy use, </a:t>
            </a:r>
          </a:p>
          <a:p>
            <a:pPr marL="171450" indent="-171450">
              <a:buFont typeface="Arial" panose="020B0604020202020204" pitchFamily="34" charset="0"/>
              <a:buChar char="•"/>
            </a:pPr>
            <a:r>
              <a:rPr lang="en-US" dirty="0">
                <a:ea typeface="Calibri"/>
                <a:cs typeface="Calibri"/>
              </a:rPr>
              <a:t>references to efficiency or reasonableness, </a:t>
            </a:r>
          </a:p>
          <a:p>
            <a:pPr marL="171450" indent="-171450">
              <a:buFont typeface="Arial" panose="020B0604020202020204" pitchFamily="34" charset="0"/>
              <a:buChar char="•"/>
            </a:pPr>
            <a:r>
              <a:rPr lang="en-US" dirty="0">
                <a:ea typeface="Calibri"/>
                <a:cs typeface="Calibri"/>
              </a:rPr>
              <a:t>evidence of flexibility or multiple approaches, </a:t>
            </a:r>
          </a:p>
          <a:p>
            <a:pPr marL="171450" indent="-171450">
              <a:buFont typeface="Arial" panose="020B0604020202020204" pitchFamily="34" charset="0"/>
              <a:buChar char="•"/>
            </a:pPr>
            <a:r>
              <a:rPr lang="en-US" dirty="0">
                <a:ea typeface="Calibri"/>
                <a:cs typeface="Calibri"/>
              </a:rPr>
              <a:t>and language that goes beyond “correct answers.” </a:t>
            </a:r>
          </a:p>
          <a:p>
            <a:pPr marL="171450" indent="-171450">
              <a:buFont typeface="Arial" panose="020B0604020202020204" pitchFamily="34" charset="0"/>
              <a:buChar char="•"/>
            </a:pPr>
            <a:endParaRPr lang="en-US" dirty="0">
              <a:ea typeface="Calibri"/>
              <a:cs typeface="Calibri"/>
            </a:endParaRPr>
          </a:p>
          <a:p>
            <a:pPr marL="0" indent="0">
              <a:buFont typeface="Arial" panose="020B0604020202020204" pitchFamily="34" charset="0"/>
              <a:buNone/>
            </a:pPr>
            <a:endParaRPr lang="en-US" dirty="0">
              <a:ea typeface="Calibri"/>
              <a:cs typeface="Calibri"/>
            </a:endParaRPr>
          </a:p>
          <a:p>
            <a:pPr marL="171450"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120656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find more information on the learning standards review page. To get there first go to ospi.k12.wa.us</a:t>
            </a:r>
          </a:p>
          <a:p>
            <a:endParaRPr lang="en-US">
              <a:ea typeface="Calibri"/>
              <a:cs typeface="Calibri"/>
            </a:endParaRPr>
          </a:p>
          <a:p>
            <a:r>
              <a:rPr lang="en-US">
                <a:ea typeface="Calibri"/>
                <a:cs typeface="Calibri"/>
              </a:rPr>
              <a:t>Click on the yellow ribbon across the top and hover </a:t>
            </a:r>
            <a:r>
              <a:rPr lang="en-US" err="1">
                <a:ea typeface="Calibri" panose="020F0502020204030204"/>
                <a:cs typeface="Calibri" panose="020F0502020204030204"/>
              </a:rPr>
              <a:t>over</a:t>
            </a:r>
            <a:r>
              <a:rPr lang="en-US">
                <a:ea typeface="Calibri" panose="020F0502020204030204"/>
                <a:cs typeface="Calibri" panose="020F0502020204030204"/>
              </a:rPr>
              <a:t> student success</a:t>
            </a:r>
          </a:p>
          <a:p>
            <a:endParaRPr lang="en-US">
              <a:ea typeface="Calibri" panose="020F0502020204030204"/>
              <a:cs typeface="Calibri" panose="020F0502020204030204"/>
            </a:endParaRPr>
          </a:p>
          <a:p>
            <a:r>
              <a:rPr lang="en-US">
                <a:ea typeface="Calibri" panose="020F0502020204030204"/>
                <a:cs typeface="Calibri" panose="020F0502020204030204"/>
              </a:rPr>
              <a:t>A drop down menu will appear, select Learning Standards and Instructional materials</a:t>
            </a:r>
          </a:p>
          <a:p>
            <a:endParaRPr lang="en-US">
              <a:ea typeface="Calibri" panose="020F0502020204030204"/>
              <a:cs typeface="Calibri" panose="020F0502020204030204"/>
            </a:endParaRPr>
          </a:p>
          <a:p>
            <a:r>
              <a:rPr lang="en-US">
                <a:ea typeface="Calibri" panose="020F0502020204030204"/>
                <a:cs typeface="Calibri" panose="020F0502020204030204"/>
              </a:rPr>
              <a:t>The learning standards review page will be in the grey box on the right, as indicated in the arrow on this slide</a:t>
            </a:r>
          </a:p>
          <a:p>
            <a:endParaRPr lang="en-US"/>
          </a:p>
          <a:p>
            <a:r>
              <a:rPr lang="en-US"/>
              <a:t>We hope this information has been helpful as you explore the revised mathematics standards for Washington state. </a:t>
            </a:r>
          </a:p>
          <a:p>
            <a:endParaRPr lang="en-US">
              <a:ea typeface="Calibri"/>
              <a:cs typeface="Calibri"/>
            </a:endParaRPr>
          </a:p>
          <a:p>
            <a:r>
              <a:rPr lang="en-US">
                <a:ea typeface="Calibri"/>
                <a:cs typeface="Calibri"/>
              </a:rPr>
              <a:t>Thank you for joining us today!</a:t>
            </a:r>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341268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3D85-93C3-35B7-9AED-DD3C25B01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CCB9A-C3E7-D37D-F9CD-4E1C55187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1686B-B699-8D20-70E9-2A9FD857A27A}"/>
              </a:ext>
            </a:extLst>
          </p:cNvPr>
          <p:cNvSpPr>
            <a:spLocks noGrp="1"/>
          </p:cNvSpPr>
          <p:nvPr>
            <p:ph type="body" idx="1"/>
          </p:nvPr>
        </p:nvSpPr>
        <p:spPr/>
        <p:txBody>
          <a:bodyPr/>
          <a:lstStyle/>
          <a:p>
            <a:r>
              <a:rPr lang="en-US"/>
              <a:t>Walk through how to find the learning standards review page on our website.</a:t>
            </a:r>
          </a:p>
        </p:txBody>
      </p:sp>
      <p:sp>
        <p:nvSpPr>
          <p:cNvPr id="4" name="Slide Number Placeholder 3">
            <a:extLst>
              <a:ext uri="{FF2B5EF4-FFF2-40B4-BE49-F238E27FC236}">
                <a16:creationId xmlns:a16="http://schemas.microsoft.com/office/drawing/2014/main" id="{72F998DC-3FF3-D5DD-CAEE-2A1453B6D9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40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AEDE-9886-80CB-4DCC-5AF9698DF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E08BE-0C3A-5B55-985D-745825FE0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5F964-1458-1C17-4B73-12F6CB648489}"/>
              </a:ext>
            </a:extLst>
          </p:cNvPr>
          <p:cNvSpPr>
            <a:spLocks noGrp="1"/>
          </p:cNvSpPr>
          <p:nvPr>
            <p:ph type="body" idx="1"/>
          </p:nvPr>
        </p:nvSpPr>
        <p:spPr/>
        <p:txBody>
          <a:bodyPr/>
          <a:lstStyle/>
          <a:p>
            <a:r>
              <a:rPr lang="en-US" dirty="0"/>
              <a:t>Walk through how to find the learning standards review page on our website.</a:t>
            </a:r>
          </a:p>
        </p:txBody>
      </p:sp>
      <p:sp>
        <p:nvSpPr>
          <p:cNvPr id="4" name="Slide Number Placeholder 3">
            <a:extLst>
              <a:ext uri="{FF2B5EF4-FFF2-40B4-BE49-F238E27FC236}">
                <a16:creationId xmlns:a16="http://schemas.microsoft.com/office/drawing/2014/main" id="{BDEA55C4-7CED-CDFB-4750-6B76F0F8BD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5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F289-AC8B-F7EB-6E49-AF716859C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33ECF-0C32-0341-B693-96D63DF2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CC854-03EE-6E8E-53AE-087C4845EF90}"/>
              </a:ext>
            </a:extLst>
          </p:cNvPr>
          <p:cNvSpPr>
            <a:spLocks noGrp="1"/>
          </p:cNvSpPr>
          <p:nvPr>
            <p:ph type="body" idx="1"/>
          </p:nvPr>
        </p:nvSpPr>
        <p:spPr/>
        <p:txBody>
          <a:bodyPr/>
          <a:lstStyle/>
          <a:p>
            <a:r>
              <a:rPr lang="en-US"/>
              <a:t>Walk through how to find the learning standards review page on our website.</a:t>
            </a:r>
          </a:p>
        </p:txBody>
      </p:sp>
      <p:sp>
        <p:nvSpPr>
          <p:cNvPr id="4" name="Slide Number Placeholder 3">
            <a:extLst>
              <a:ext uri="{FF2B5EF4-FFF2-40B4-BE49-F238E27FC236}">
                <a16:creationId xmlns:a16="http://schemas.microsoft.com/office/drawing/2014/main" id="{5066BBC8-5952-5156-5027-83BDB7F4E9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6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When students develop fluency, we’re supporting their ability to think, reason, and problem-solve independently, preparing them for post-secondary pathways, careers, and civic engagement. This aligns with the agency’s vision for equity-centered systems that support the whole child and hold high expectations for every student. </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24600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we consider OSPI's equity statement, </a:t>
            </a:r>
            <a:r>
              <a:rPr lang="en-US" b="0" dirty="0"/>
              <a:t>Focusing on fluency as efficient, flexible, and accurate expands access to meaningful mathematics</a:t>
            </a:r>
            <a:r>
              <a:rPr lang="en-US" b="1" dirty="0"/>
              <a:t>. </a:t>
            </a:r>
            <a:r>
              <a:rPr lang="en-US" dirty="0"/>
              <a:t>When students are supported to use strategies that build from understanding, rather than speed or memorization, they are better able to engage, persist, and demonstrate their thinking. This approach reduces barriers created by one-size-fits-all methods and affirms that every student can develop strong mathematical understanding.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3616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shifts in the revised standards focus on relevance, connection and sense making and fluency is a critical throughline across all of these shifts.</a:t>
            </a:r>
          </a:p>
          <a:p>
            <a:r>
              <a:rPr lang="en-US" sz="1400" dirty="0"/>
              <a:t>As students </a:t>
            </a:r>
            <a:r>
              <a:rPr lang="en-US" sz="1400" b="1" dirty="0"/>
              <a:t>engage in data science inquiry</a:t>
            </a:r>
            <a:r>
              <a:rPr lang="en-US" sz="1400" dirty="0"/>
              <a:t>, fluency supports their ability to reason with quantities, analyze data efficiently, and focus on interpretation rather than getting stuck in computation.</a:t>
            </a:r>
          </a:p>
          <a:p>
            <a:r>
              <a:rPr lang="en-US" sz="1400" dirty="0"/>
              <a:t>Through the </a:t>
            </a:r>
            <a:r>
              <a:rPr lang="en-US" sz="1400" b="1" dirty="0"/>
              <a:t>Standards for Mathematical Practice</a:t>
            </a:r>
            <a:r>
              <a:rPr lang="en-US" sz="1400" dirty="0"/>
              <a:t>, fluency shows up in choosing strategies, persevering, checking for reasonableness, and making sense of problems—not just executing steps.</a:t>
            </a:r>
          </a:p>
          <a:p>
            <a:r>
              <a:rPr lang="en-US" sz="1400" dirty="0"/>
              <a:t>Developing </a:t>
            </a:r>
            <a:r>
              <a:rPr lang="en-US" sz="1400" b="1" dirty="0"/>
              <a:t>efficient, flexible, and accurate strategies</a:t>
            </a:r>
            <a:r>
              <a:rPr lang="en-US" sz="1400" dirty="0"/>
              <a:t> makes fluency explicit. It clarifies that fluency is about thoughtful strategy use grounded in understanding, not speed.</a:t>
            </a:r>
          </a:p>
          <a:p>
            <a:r>
              <a:rPr lang="en-US" sz="1400" dirty="0"/>
              <a:t>And by organizing learning through </a:t>
            </a:r>
            <a:r>
              <a:rPr lang="en-US" sz="1400" b="1" dirty="0"/>
              <a:t>four broad domains</a:t>
            </a:r>
            <a:r>
              <a:rPr lang="en-US" sz="1400" dirty="0"/>
              <a:t>, students experience mathematics as connected ideas rather than isolated topics—allowing fluency to develop across contexts and over time.</a:t>
            </a:r>
          </a:p>
          <a:p>
            <a:r>
              <a:rPr lang="en-US" sz="1400" dirty="0"/>
              <a:t>Together, these shifts position fluency as something students </a:t>
            </a:r>
            <a:r>
              <a:rPr lang="en-US" sz="1400" i="1" dirty="0"/>
              <a:t>use</a:t>
            </a:r>
            <a:r>
              <a:rPr lang="en-US" sz="1400" dirty="0"/>
              <a:t> to make sense of mathematics, not something they practice in isolation.</a:t>
            </a:r>
          </a:p>
          <a:p>
            <a:r>
              <a:rPr lang="en-US" sz="1400" dirty="0"/>
              <a:t> </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2355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fluency in mathematics has been misunderstood. In practice, it often became associated with speed, how quickly students could produce answers, rather than how well they understood and used mathematics.</a:t>
            </a:r>
          </a:p>
          <a:p>
            <a:endParaRPr lang="en-US" dirty="0"/>
          </a:p>
          <a:p>
            <a:r>
              <a:rPr lang="en-US" dirty="0"/>
              <a:t>As a result, fluency was frequently interpreted as “fast and correct,” leading to widespread use of timed tests and memorization-focused practice. While these approaches may measure speed, they do not capture how students reason, choose strategies, or make sense of problems.</a:t>
            </a:r>
          </a:p>
          <a:p>
            <a:r>
              <a:rPr lang="en-US" dirty="0"/>
              <a:t>Research and experience show that speed alone is not fluency. In fact, an overemphasis on speed can mask misunderstandings, increase anxiety, and limit students’ opportunities to develop strong mathematical thinking.</a:t>
            </a:r>
          </a:p>
          <a:p>
            <a:endParaRPr lang="en-US" dirty="0"/>
          </a:p>
          <a:p>
            <a:r>
              <a:rPr lang="en-US" dirty="0"/>
              <a:t>The revised standards intentionally clarify fluency as </a:t>
            </a:r>
            <a:r>
              <a:rPr lang="en-US" b="1" dirty="0"/>
              <a:t>efficient, flexible, and accurate</a:t>
            </a:r>
            <a:r>
              <a:rPr lang="en-US" dirty="0"/>
              <a:t>—shifting the focus away from how fast students work and toward how thoughtfully and effectively they use mathematics.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00980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efficiency, we are not focusing on speed or how fast a student can solve a problem.  We are talking about making smart choices.</a:t>
            </a:r>
          </a:p>
          <a:p>
            <a:r>
              <a:rPr lang="en-US" dirty="0"/>
              <a:t>Efficient students select an appropriate strategy for the problem in front of them. They look at the numbers, the structure and the context of the task and choose a method that makes sense, rather than automatically defaulting to a single procedure.</a:t>
            </a:r>
          </a:p>
          <a:p>
            <a:endParaRPr lang="en-US" dirty="0"/>
          </a:p>
          <a:p>
            <a:r>
              <a:rPr lang="en-US" dirty="0"/>
              <a:t>Efficiency also means solving in a reasonable amount of time. That doesn’t mean rushing or racing. It means students are not getting stuck, bogged down, or working through unnecessary steps. The strategy they choose allows them to move forward productively. </a:t>
            </a:r>
          </a:p>
          <a:p>
            <a:endParaRPr lang="en-US" dirty="0"/>
          </a:p>
          <a:p>
            <a:r>
              <a:rPr lang="en-US" dirty="0"/>
              <a:t>And finally, efficient students are able to trade out or adapt a strategy if or when their first approach isn’t working. They recognize when a method is becoming inefficient or overly complex and are able to make a deliberate decision to adjust. This flexibility in the moment is a hallmark of true fluency and mirrors how problem solving works outside the classroom. </a:t>
            </a:r>
          </a:p>
          <a:p>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7892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6EF7-57C0-9930-15DA-DA46D6730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5C3EF-DDAB-1FD4-D2D1-80CA338C0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0EAB6-FCCC-8F62-E4A9-1FF6647946FE}"/>
              </a:ext>
            </a:extLst>
          </p:cNvPr>
          <p:cNvSpPr>
            <a:spLocks noGrp="1"/>
          </p:cNvSpPr>
          <p:nvPr>
            <p:ph type="body" idx="1"/>
          </p:nvPr>
        </p:nvSpPr>
        <p:spPr/>
        <p:txBody>
          <a:bodyPr/>
          <a:lstStyle/>
          <a:p>
            <a:r>
              <a:rPr lang="en-US" dirty="0"/>
              <a:t>For a student who is unsure about what six groups of seven is they could add 7 six times.  Or perhaps skip count by 7s. A more efficient strategy may be taking a known fact like 3 groups of seven and doubling it, or knowing that 5 groups of seven is 35 and adding one more group. </a:t>
            </a:r>
          </a:p>
          <a:p>
            <a:endParaRPr lang="en-US" dirty="0"/>
          </a:p>
          <a:p>
            <a:r>
              <a:rPr lang="en-US" dirty="0"/>
              <a:t>It would not be efficient for a student to use the standard algorithm for a problem of this type. </a:t>
            </a:r>
          </a:p>
          <a:p>
            <a:endParaRPr lang="en-US" dirty="0"/>
          </a:p>
          <a:p>
            <a:r>
              <a:rPr lang="en-US" dirty="0"/>
              <a:t>Nor for a problem like this. </a:t>
            </a:r>
          </a:p>
        </p:txBody>
      </p:sp>
      <p:sp>
        <p:nvSpPr>
          <p:cNvPr id="4" name="Slide Number Placeholder 3">
            <a:extLst>
              <a:ext uri="{FF2B5EF4-FFF2-40B4-BE49-F238E27FC236}">
                <a16:creationId xmlns:a16="http://schemas.microsoft.com/office/drawing/2014/main" id="{0D2F1A29-EE96-4DBC-1531-5D79058BFF55}"/>
              </a:ext>
            </a:extLst>
          </p:cNvPr>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140493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takes us to our next component of fluency, flexibility. </a:t>
            </a:r>
          </a:p>
          <a:p>
            <a:endParaRPr lang="en-US" dirty="0"/>
          </a:p>
          <a:p>
            <a:r>
              <a:rPr lang="en-US" dirty="0"/>
              <a:t>When students do decide to switch out or adapt a strategy they are able to adjust their thinking in response. </a:t>
            </a:r>
          </a:p>
          <a:p>
            <a:endParaRPr lang="en-US" dirty="0"/>
          </a:p>
          <a:p>
            <a:r>
              <a:rPr lang="en-US" dirty="0" err="1"/>
              <a:t>Flexiblity</a:t>
            </a:r>
            <a:r>
              <a:rPr lang="en-US" dirty="0"/>
              <a:t> also shows up when students apply a strategy to a new problem type. They are able to generalize what they know, using familiar strategies in unfamiliar situations. For example, a strategy that works with whole numbers can be adapted to fractions, decimals, or algebraic expressions. </a:t>
            </a:r>
          </a:p>
          <a:p>
            <a:endParaRPr lang="en-US" dirty="0"/>
          </a:p>
          <a:p>
            <a:r>
              <a:rPr lang="en-US" dirty="0"/>
              <a:t>This ability to transfer and adapt strategies illustrates a deep understanding. It shows that students are not just following memorized steps but making sense of mathematics and using it flexibly across contexts. </a:t>
            </a:r>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32083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ability to trade out a strategy might look like this. A student may efficiently apply the doubling strategy when multiplying 4 groups of seven. But when they apply that strategy to four groups of nine they may find that it’s not efficient to double 18. The student may then take a known fact like ten groups of four and subtract a group.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3730744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2/10/2026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5322498" cy="6858000"/>
          </a:xfrm>
          <a:prstGeom prst="rect">
            <a:avLst/>
          </a:prstGeom>
          <a:solidFill>
            <a:srgbClr val="0D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97" y="5680552"/>
            <a:ext cx="4864704" cy="813910"/>
          </a:xfrm>
          <a:prstGeom prst="rect">
            <a:avLst/>
          </a:prstGeom>
        </p:spPr>
      </p:pic>
      <p:sp>
        <p:nvSpPr>
          <p:cNvPr id="3" name="Text Placeholder 2">
            <a:extLst>
              <a:ext uri="{FF2B5EF4-FFF2-40B4-BE49-F238E27FC236}">
                <a16:creationId xmlns:a16="http://schemas.microsoft.com/office/drawing/2014/main" id="{95C72DD4-95B3-3AC6-58E2-54DBFD3091FE}"/>
              </a:ext>
            </a:extLst>
          </p:cNvPr>
          <p:cNvSpPr>
            <a:spLocks noGrp="1"/>
          </p:cNvSpPr>
          <p:nvPr>
            <p:ph type="body" sz="quarter" idx="11"/>
          </p:nvPr>
        </p:nvSpPr>
        <p:spPr>
          <a:xfrm>
            <a:off x="5749925" y="371475"/>
            <a:ext cx="5853113" cy="558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A6E3E-A6C4-D0A2-62CC-9E44B4CA9CA6}"/>
              </a:ext>
            </a:extLst>
          </p:cNvPr>
          <p:cNvSpPr>
            <a:spLocks noGrp="1"/>
          </p:cNvSpPr>
          <p:nvPr>
            <p:ph type="body" sz="quarter" idx="12" hasCustomPrompt="1"/>
          </p:nvPr>
        </p:nvSpPr>
        <p:spPr>
          <a:xfrm>
            <a:off x="422275" y="587375"/>
            <a:ext cx="4564063" cy="1517650"/>
          </a:xfrm>
        </p:spPr>
        <p:txBody>
          <a:bodyPr>
            <a:normAutofit/>
          </a:bodyPr>
          <a:lstStyle>
            <a:lvl1pPr>
              <a:buNone/>
              <a:defRPr sz="4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Title</a:t>
            </a:r>
          </a:p>
        </p:txBody>
      </p:sp>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2/10/2026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CF3C5522-5A8F-4E98-206B-B976D00F27C9}"/>
              </a:ext>
            </a:extLst>
          </p:cNvPr>
          <p:cNvGrpSpPr/>
          <p:nvPr userDrawn="1"/>
        </p:nvGrpSpPr>
        <p:grpSpPr>
          <a:xfrm>
            <a:off x="1818105" y="3811403"/>
            <a:ext cx="3400453" cy="539496"/>
            <a:chOff x="6452863" y="3005919"/>
            <a:chExt cx="3400453" cy="539496"/>
          </a:xfrm>
        </p:grpSpPr>
        <p:sp>
          <p:nvSpPr>
            <p:cNvPr id="23" name="TextBox 22"/>
            <p:cNvSpPr txBox="1"/>
            <p:nvPr userDrawn="1"/>
          </p:nvSpPr>
          <p:spPr>
            <a:xfrm>
              <a:off x="7148561" y="3075612"/>
              <a:ext cx="2704755" cy="400110"/>
            </a:xfrm>
            <a:prstGeom prst="rect">
              <a:avLst/>
            </a:prstGeom>
            <a:noFill/>
          </p:spPr>
          <p:txBody>
            <a:bodyPr wrap="square" rtlCol="0">
              <a:spAutoFit/>
            </a:bodyPr>
            <a:lstStyle/>
            <a:p>
              <a:r>
                <a:rPr lang="en-US" sz="2000">
                  <a:solidFill>
                    <a:schemeClr val="bg1"/>
                  </a:solidFill>
                </a:rPr>
                <a:t>ospi.k12.wa.us</a:t>
              </a:r>
            </a:p>
          </p:txBody>
        </p:sp>
        <p:pic>
          <p:nvPicPr>
            <p:cNvPr id="61" name="Picture 60" descr="A white circle with a blue globe in it&#10;&#10;Description automatically generated">
              <a:extLst>
                <a:ext uri="{FF2B5EF4-FFF2-40B4-BE49-F238E27FC236}">
                  <a16:creationId xmlns:a16="http://schemas.microsoft.com/office/drawing/2014/main" id="{8A7749CD-F894-8BED-CB9A-23FE5EF8E5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86" name="Group 85">
            <a:extLst>
              <a:ext uri="{FF2B5EF4-FFF2-40B4-BE49-F238E27FC236}">
                <a16:creationId xmlns:a16="http://schemas.microsoft.com/office/drawing/2014/main" id="{5ACDF48B-6604-42ED-A7BD-57E5DF4F70C8}"/>
              </a:ext>
            </a:extLst>
          </p:cNvPr>
          <p:cNvGrpSpPr/>
          <p:nvPr userDrawn="1"/>
        </p:nvGrpSpPr>
        <p:grpSpPr>
          <a:xfrm>
            <a:off x="6454123" y="3811403"/>
            <a:ext cx="3873800" cy="539496"/>
            <a:chOff x="6453796" y="5913111"/>
            <a:chExt cx="3873800" cy="539496"/>
          </a:xfrm>
        </p:grpSpPr>
        <p:sp>
          <p:nvSpPr>
            <p:cNvPr id="20" name="TextBox 19"/>
            <p:cNvSpPr txBox="1"/>
            <p:nvPr userDrawn="1"/>
          </p:nvSpPr>
          <p:spPr>
            <a:xfrm>
              <a:off x="7148561" y="5982804"/>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pic>
          <p:nvPicPr>
            <p:cNvPr id="63" name="Picture 62" descr="A white circle with a black background with a play button&#10;&#10;Description automatically generated">
              <a:extLst>
                <a:ext uri="{FF2B5EF4-FFF2-40B4-BE49-F238E27FC236}">
                  <a16:creationId xmlns:a16="http://schemas.microsoft.com/office/drawing/2014/main" id="{439173CC-E75D-E7F6-0826-82408386B83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84" name="Group 83">
            <a:extLst>
              <a:ext uri="{FF2B5EF4-FFF2-40B4-BE49-F238E27FC236}">
                <a16:creationId xmlns:a16="http://schemas.microsoft.com/office/drawing/2014/main" id="{3891F708-B5BB-2550-29B7-A3C3E169D130}"/>
              </a:ext>
            </a:extLst>
          </p:cNvPr>
          <p:cNvGrpSpPr/>
          <p:nvPr userDrawn="1"/>
        </p:nvGrpSpPr>
        <p:grpSpPr>
          <a:xfrm>
            <a:off x="6454123" y="4678107"/>
            <a:ext cx="3875284" cy="539496"/>
            <a:chOff x="6452312" y="4509903"/>
            <a:chExt cx="3875284" cy="539496"/>
          </a:xfrm>
        </p:grpSpPr>
        <p:sp>
          <p:nvSpPr>
            <p:cNvPr id="19" name="TextBox 18"/>
            <p:cNvSpPr txBox="1"/>
            <p:nvPr userDrawn="1"/>
          </p:nvSpPr>
          <p:spPr>
            <a:xfrm>
              <a:off x="7148561" y="4579596"/>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pic>
          <p:nvPicPr>
            <p:cNvPr id="65" name="Picture 64" descr="A white circle with blue x in it&#10;&#10;Description automatically generated">
              <a:extLst>
                <a:ext uri="{FF2B5EF4-FFF2-40B4-BE49-F238E27FC236}">
                  <a16:creationId xmlns:a16="http://schemas.microsoft.com/office/drawing/2014/main" id="{3946F2DF-02C0-B265-C99B-348E61B4D77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81" name="Group 80">
            <a:extLst>
              <a:ext uri="{FF2B5EF4-FFF2-40B4-BE49-F238E27FC236}">
                <a16:creationId xmlns:a16="http://schemas.microsoft.com/office/drawing/2014/main" id="{D689147F-00E4-1C7D-44A1-D3765639646C}"/>
              </a:ext>
            </a:extLst>
          </p:cNvPr>
          <p:cNvGrpSpPr/>
          <p:nvPr userDrawn="1"/>
        </p:nvGrpSpPr>
        <p:grpSpPr>
          <a:xfrm>
            <a:off x="1818105" y="4678107"/>
            <a:ext cx="3398891" cy="539496"/>
            <a:chOff x="6454425" y="2310400"/>
            <a:chExt cx="3398891" cy="539496"/>
          </a:xfrm>
        </p:grpSpPr>
        <p:sp>
          <p:nvSpPr>
            <p:cNvPr id="3" name="TextBox 2">
              <a:extLst>
                <a:ext uri="{FF2B5EF4-FFF2-40B4-BE49-F238E27FC236}">
                  <a16:creationId xmlns:a16="http://schemas.microsoft.com/office/drawing/2014/main" id="{49C6A311-77F8-B22D-00FB-7FC3D9E53979}"/>
                </a:ext>
              </a:extLst>
            </p:cNvPr>
            <p:cNvSpPr txBox="1"/>
            <p:nvPr userDrawn="1"/>
          </p:nvSpPr>
          <p:spPr>
            <a:xfrm>
              <a:off x="7148561" y="238009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pic>
          <p:nvPicPr>
            <p:cNvPr id="67" name="Picture 66" descr="A white circle with a black background&#10;&#10;Description automatically generated">
              <a:extLst>
                <a:ext uri="{FF2B5EF4-FFF2-40B4-BE49-F238E27FC236}">
                  <a16:creationId xmlns:a16="http://schemas.microsoft.com/office/drawing/2014/main" id="{D510FD6E-5F75-7220-3BE3-2FD7E14C9EF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83" name="Group 82">
            <a:extLst>
              <a:ext uri="{FF2B5EF4-FFF2-40B4-BE49-F238E27FC236}">
                <a16:creationId xmlns:a16="http://schemas.microsoft.com/office/drawing/2014/main" id="{3C71E7E8-552C-38B5-FD6C-CE414EBFC63B}"/>
              </a:ext>
            </a:extLst>
          </p:cNvPr>
          <p:cNvGrpSpPr/>
          <p:nvPr userDrawn="1"/>
        </p:nvGrpSpPr>
        <p:grpSpPr>
          <a:xfrm>
            <a:off x="1818105" y="5544811"/>
            <a:ext cx="3875284" cy="539496"/>
            <a:chOff x="6452312" y="3785741"/>
            <a:chExt cx="3875284" cy="539496"/>
          </a:xfrm>
        </p:grpSpPr>
        <p:sp>
          <p:nvSpPr>
            <p:cNvPr id="18" name="TextBox 17"/>
            <p:cNvSpPr txBox="1"/>
            <p:nvPr userDrawn="1"/>
          </p:nvSpPr>
          <p:spPr>
            <a:xfrm>
              <a:off x="7148561" y="3855434"/>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pic>
          <p:nvPicPr>
            <p:cNvPr id="69" name="Picture 68" descr="A white circle with a letter f in it&#10;&#10;Description automatically generated">
              <a:extLst>
                <a:ext uri="{FF2B5EF4-FFF2-40B4-BE49-F238E27FC236}">
                  <a16:creationId xmlns:a16="http://schemas.microsoft.com/office/drawing/2014/main" id="{11207517-676F-1210-7AD3-68582057146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85" name="Group 84">
            <a:extLst>
              <a:ext uri="{FF2B5EF4-FFF2-40B4-BE49-F238E27FC236}">
                <a16:creationId xmlns:a16="http://schemas.microsoft.com/office/drawing/2014/main" id="{E65B5FB3-660C-39A9-B03E-7538749D610F}"/>
              </a:ext>
            </a:extLst>
          </p:cNvPr>
          <p:cNvGrpSpPr/>
          <p:nvPr userDrawn="1"/>
        </p:nvGrpSpPr>
        <p:grpSpPr>
          <a:xfrm>
            <a:off x="6454123" y="5544811"/>
            <a:ext cx="4372925" cy="539496"/>
            <a:chOff x="6453498" y="5217592"/>
            <a:chExt cx="4372925" cy="539496"/>
          </a:xfrm>
        </p:grpSpPr>
        <p:sp>
          <p:nvSpPr>
            <p:cNvPr id="22" name="TextBox 21"/>
            <p:cNvSpPr txBox="1"/>
            <p:nvPr userDrawn="1"/>
          </p:nvSpPr>
          <p:spPr>
            <a:xfrm>
              <a:off x="7148561" y="5287285"/>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pic>
          <p:nvPicPr>
            <p:cNvPr id="71" name="Picture 70" descr="A white circle with blue letters on it&#10;&#10;Description automatically generated">
              <a:extLst>
                <a:ext uri="{FF2B5EF4-FFF2-40B4-BE49-F238E27FC236}">
                  <a16:creationId xmlns:a16="http://schemas.microsoft.com/office/drawing/2014/main" id="{1D315814-B04C-BCB8-1386-19EEB287455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3261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2/10/2026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177055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710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2/10/2026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2089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923225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1866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27846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543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11346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1096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6926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11406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923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2/10/2026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355157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2/10/2026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 id="2147483701" r:id="rId17"/>
    <p:sldLayoutId id="2147483703"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853839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ospi.k12.wa.us/student-success/learning-standards-instructional-material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ospi.k12.wa.us/student-success/learning-standards-instructional-materials/washington-state-learning-standards-review"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526211" y="1122363"/>
            <a:ext cx="11007306" cy="2387600"/>
          </a:xfrm>
        </p:spPr>
        <p:txBody>
          <a:bodyPr>
            <a:normAutofit fontScale="90000"/>
          </a:bodyPr>
          <a:lstStyle/>
          <a:p>
            <a:r>
              <a:rPr lang="en-US"/>
              <a:t>K-12 Washington State Learning Standards for Mathematics (2025)</a:t>
            </a:r>
          </a:p>
        </p:txBody>
      </p:sp>
      <p:sp>
        <p:nvSpPr>
          <p:cNvPr id="23" name="Subtitle 22"/>
          <p:cNvSpPr>
            <a:spLocks noGrp="1"/>
          </p:cNvSpPr>
          <p:nvPr>
            <p:ph type="subTitle" idx="1"/>
          </p:nvPr>
        </p:nvSpPr>
        <p:spPr/>
        <p:txBody>
          <a:bodyPr vert="horz" lIns="91440" tIns="45720" rIns="91440" bIns="45720" rtlCol="0" anchor="t">
            <a:normAutofit/>
          </a:bodyPr>
          <a:lstStyle/>
          <a:p>
            <a:r>
              <a:rPr lang="en-US" sz="3600" dirty="0">
                <a:solidFill>
                  <a:schemeClr val="tx1">
                    <a:lumMod val="50000"/>
                  </a:schemeClr>
                </a:solidFill>
                <a:latin typeface="Segoe UI"/>
                <a:cs typeface="Segoe UI"/>
              </a:rPr>
              <a:t>Fluency in the Standards</a:t>
            </a:r>
            <a:endParaRPr lang="en-US" sz="3600" dirty="0">
              <a:solidFill>
                <a:schemeClr val="tx1">
                  <a:lumMod val="50000"/>
                </a:schemeClr>
              </a:solidFill>
            </a:endParaRP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AE703-4C2E-BB00-D104-D0B230B306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62DDC9-74F5-8B76-A65D-EEA5E776F643}"/>
              </a:ext>
            </a:extLst>
          </p:cNvPr>
          <p:cNvSpPr/>
          <p:nvPr/>
        </p:nvSpPr>
        <p:spPr>
          <a:xfrm>
            <a:off x="123568" y="183945"/>
            <a:ext cx="3410464" cy="58214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406171-7FEF-37B3-0B76-713070A65B9A}"/>
              </a:ext>
            </a:extLst>
          </p:cNvPr>
          <p:cNvSpPr txBox="1"/>
          <p:nvPr/>
        </p:nvSpPr>
        <p:spPr>
          <a:xfrm>
            <a:off x="123569" y="852616"/>
            <a:ext cx="3311610" cy="3416320"/>
          </a:xfrm>
          <a:prstGeom prst="rect">
            <a:avLst/>
          </a:prstGeom>
          <a:noFill/>
        </p:spPr>
        <p:txBody>
          <a:bodyPr wrap="square" lIns="91440" tIns="45720" rIns="91440" bIns="45720" rtlCol="0" anchor="t">
            <a:spAutoFit/>
          </a:bodyPr>
          <a:lstStyle/>
          <a:p>
            <a:pPr algn="ctr"/>
            <a:r>
              <a:rPr lang="en-US" sz="3600" dirty="0">
                <a:solidFill>
                  <a:srgbClr val="F7F5EB"/>
                </a:solidFill>
              </a:rPr>
              <a:t>Flexibility</a:t>
            </a:r>
            <a:endParaRPr lang="en-US" sz="3600" dirty="0">
              <a:solidFill>
                <a:srgbClr val="F7F5EB"/>
              </a:solidFill>
              <a:cs typeface="Segoe UI"/>
            </a:endParaRPr>
          </a:p>
          <a:p>
            <a:pPr algn="ctr"/>
            <a:endParaRPr lang="en-US" sz="3600" dirty="0">
              <a:solidFill>
                <a:srgbClr val="F7F5EB"/>
              </a:solidFill>
              <a:cs typeface="Segoe UI"/>
            </a:endParaRPr>
          </a:p>
          <a:p>
            <a:pPr algn="ctr"/>
            <a:r>
              <a:rPr lang="en-US" sz="3600" dirty="0">
                <a:solidFill>
                  <a:srgbClr val="F7F5EB"/>
                </a:solidFill>
              </a:rPr>
              <a:t>Enduring</a:t>
            </a:r>
            <a:endParaRPr lang="en-US" sz="3600" dirty="0">
              <a:solidFill>
                <a:srgbClr val="F7F5EB"/>
              </a:solidFill>
              <a:cs typeface="Segoe UI"/>
            </a:endParaRPr>
          </a:p>
          <a:p>
            <a:pPr algn="ctr"/>
            <a:r>
              <a:rPr lang="en-US" sz="3600" dirty="0">
                <a:solidFill>
                  <a:srgbClr val="F7F5EB"/>
                </a:solidFill>
              </a:rPr>
              <a:t>Strategies</a:t>
            </a:r>
            <a:endParaRPr lang="en-US" sz="3600" dirty="0">
              <a:solidFill>
                <a:srgbClr val="F7F5EB"/>
              </a:solidFill>
              <a:cs typeface="Segoe UI"/>
            </a:endParaRPr>
          </a:p>
          <a:p>
            <a:pPr algn="ctr"/>
            <a:endParaRPr lang="en-US" sz="3600" dirty="0">
              <a:solidFill>
                <a:srgbClr val="F7F5EB"/>
              </a:solidFill>
              <a:cs typeface="Segoe UI"/>
            </a:endParaRPr>
          </a:p>
          <a:p>
            <a:pPr algn="ctr"/>
            <a:r>
              <a:rPr lang="en-US" sz="3600" dirty="0">
                <a:solidFill>
                  <a:srgbClr val="F7F5EB"/>
                </a:solidFill>
              </a:rPr>
              <a:t>Making Tens</a:t>
            </a:r>
            <a:endParaRPr lang="en-US" sz="3600" dirty="0">
              <a:solidFill>
                <a:srgbClr val="F7F5EB"/>
              </a:solidFill>
              <a:cs typeface="Segoe UI"/>
            </a:endParaRPr>
          </a:p>
        </p:txBody>
      </p:sp>
      <p:sp>
        <p:nvSpPr>
          <p:cNvPr id="2" name="TextBox 1">
            <a:extLst>
              <a:ext uri="{FF2B5EF4-FFF2-40B4-BE49-F238E27FC236}">
                <a16:creationId xmlns:a16="http://schemas.microsoft.com/office/drawing/2014/main" id="{14779376-A6CE-B55E-AB04-53071B2E97A0}"/>
              </a:ext>
            </a:extLst>
          </p:cNvPr>
          <p:cNvSpPr txBox="1"/>
          <p:nvPr/>
        </p:nvSpPr>
        <p:spPr>
          <a:xfrm>
            <a:off x="5232778" y="457199"/>
            <a:ext cx="5474043" cy="769441"/>
          </a:xfrm>
          <a:prstGeom prst="rect">
            <a:avLst/>
          </a:prstGeom>
          <a:noFill/>
        </p:spPr>
        <p:txBody>
          <a:bodyPr wrap="square" rtlCol="0">
            <a:spAutoFit/>
          </a:bodyPr>
          <a:lstStyle/>
          <a:p>
            <a:r>
              <a:rPr lang="en-US" sz="4400" b="1" dirty="0">
                <a:solidFill>
                  <a:schemeClr val="accent1"/>
                </a:solidFill>
              </a:rPr>
              <a:t>7 + </a:t>
            </a:r>
            <a:r>
              <a:rPr lang="en-US" sz="4400" b="1" u="sng" dirty="0">
                <a:solidFill>
                  <a:schemeClr val="accent1"/>
                </a:solidFill>
              </a:rPr>
              <a:t>9</a:t>
            </a:r>
            <a:r>
              <a:rPr lang="en-US" sz="4400" b="1" dirty="0">
                <a:solidFill>
                  <a:schemeClr val="accent1"/>
                </a:solidFill>
              </a:rPr>
              <a:t> </a:t>
            </a:r>
            <a:r>
              <a:rPr lang="en-US" sz="4400" b="1" dirty="0">
                <a:sym typeface="Wingdings" panose="05000000000000000000" pitchFamily="2" charset="2"/>
              </a:rPr>
              <a:t>= 6 </a:t>
            </a:r>
            <a:r>
              <a:rPr lang="en-US" sz="4400" b="1" dirty="0"/>
              <a:t>+ </a:t>
            </a:r>
            <a:r>
              <a:rPr lang="en-US" sz="4400" b="1" u="sng" dirty="0"/>
              <a:t>10</a:t>
            </a:r>
            <a:r>
              <a:rPr lang="en-US" sz="4400" b="1" dirty="0"/>
              <a:t> </a:t>
            </a:r>
            <a:r>
              <a:rPr lang="en-US" sz="4400" b="1" dirty="0">
                <a:sym typeface="Wingdings" panose="05000000000000000000" pitchFamily="2" charset="2"/>
              </a:rPr>
              <a:t>= </a:t>
            </a:r>
            <a:r>
              <a:rPr lang="en-US" sz="4400" b="1" dirty="0"/>
              <a:t>16</a:t>
            </a:r>
          </a:p>
        </p:txBody>
      </p:sp>
      <p:sp>
        <p:nvSpPr>
          <p:cNvPr id="23" name="TextBox 22">
            <a:extLst>
              <a:ext uri="{FF2B5EF4-FFF2-40B4-BE49-F238E27FC236}">
                <a16:creationId xmlns:a16="http://schemas.microsoft.com/office/drawing/2014/main" id="{39C303F5-3C64-AC89-BEF0-2D713F15D351}"/>
              </a:ext>
            </a:extLst>
          </p:cNvPr>
          <p:cNvSpPr txBox="1"/>
          <p:nvPr/>
        </p:nvSpPr>
        <p:spPr>
          <a:xfrm>
            <a:off x="3966521" y="1620993"/>
            <a:ext cx="8225479" cy="769441"/>
          </a:xfrm>
          <a:prstGeom prst="rect">
            <a:avLst/>
          </a:prstGeom>
          <a:noFill/>
        </p:spPr>
        <p:txBody>
          <a:bodyPr wrap="square" rtlCol="0">
            <a:spAutoFit/>
          </a:bodyPr>
          <a:lstStyle/>
          <a:p>
            <a:r>
              <a:rPr lang="en-US" sz="4400" b="1" u="sng" dirty="0">
                <a:solidFill>
                  <a:schemeClr val="accent1"/>
                </a:solidFill>
              </a:rPr>
              <a:t>395</a:t>
            </a:r>
            <a:r>
              <a:rPr lang="en-US" sz="4400" b="1" dirty="0">
                <a:solidFill>
                  <a:schemeClr val="accent1"/>
                </a:solidFill>
              </a:rPr>
              <a:t> + 786 </a:t>
            </a:r>
            <a:r>
              <a:rPr lang="en-US" sz="4400" b="1" dirty="0">
                <a:sym typeface="Wingdings" panose="05000000000000000000" pitchFamily="2" charset="2"/>
              </a:rPr>
              <a:t>= </a:t>
            </a:r>
            <a:r>
              <a:rPr lang="en-US" sz="4400" b="1" u="sng" dirty="0">
                <a:sym typeface="Wingdings" panose="05000000000000000000" pitchFamily="2" charset="2"/>
              </a:rPr>
              <a:t>400</a:t>
            </a:r>
            <a:r>
              <a:rPr lang="en-US" sz="4400" b="1" dirty="0">
                <a:sym typeface="Wingdings" panose="05000000000000000000" pitchFamily="2" charset="2"/>
              </a:rPr>
              <a:t> </a:t>
            </a:r>
            <a:r>
              <a:rPr lang="en-US" sz="4400" b="1" dirty="0"/>
              <a:t>+ 781 </a:t>
            </a:r>
            <a:r>
              <a:rPr lang="en-US" sz="4400" b="1" dirty="0">
                <a:sym typeface="Wingdings" panose="05000000000000000000" pitchFamily="2" charset="2"/>
              </a:rPr>
              <a:t>= 1181</a:t>
            </a:r>
            <a:endParaRPr lang="en-US" sz="4400" b="1" dirty="0"/>
          </a:p>
        </p:txBody>
      </p:sp>
      <p:sp>
        <p:nvSpPr>
          <p:cNvPr id="29" name="TextBox 28">
            <a:extLst>
              <a:ext uri="{FF2B5EF4-FFF2-40B4-BE49-F238E27FC236}">
                <a16:creationId xmlns:a16="http://schemas.microsoft.com/office/drawing/2014/main" id="{A9DC31C6-2068-E21C-F742-6B905E03D956}"/>
              </a:ext>
            </a:extLst>
          </p:cNvPr>
          <p:cNvSpPr txBox="1"/>
          <p:nvPr/>
        </p:nvSpPr>
        <p:spPr>
          <a:xfrm>
            <a:off x="4283780" y="2709943"/>
            <a:ext cx="6623221" cy="769441"/>
          </a:xfrm>
          <a:prstGeom prst="rect">
            <a:avLst/>
          </a:prstGeom>
          <a:noFill/>
        </p:spPr>
        <p:txBody>
          <a:bodyPr wrap="square" rtlCol="0">
            <a:spAutoFit/>
          </a:bodyPr>
          <a:lstStyle/>
          <a:p>
            <a:r>
              <a:rPr lang="en-US" sz="4400" b="1" u="sng" dirty="0">
                <a:solidFill>
                  <a:schemeClr val="accent1"/>
                </a:solidFill>
              </a:rPr>
              <a:t>4.9</a:t>
            </a:r>
            <a:r>
              <a:rPr lang="en-US" sz="4400" b="1" dirty="0">
                <a:solidFill>
                  <a:schemeClr val="accent1"/>
                </a:solidFill>
              </a:rPr>
              <a:t> + 1.8 </a:t>
            </a:r>
            <a:r>
              <a:rPr lang="en-US" sz="4400" b="1" dirty="0">
                <a:sym typeface="Wingdings" panose="05000000000000000000" pitchFamily="2" charset="2"/>
              </a:rPr>
              <a:t>= </a:t>
            </a:r>
            <a:r>
              <a:rPr lang="en-US" sz="4400" b="1" u="sng" dirty="0">
                <a:sym typeface="Wingdings" panose="05000000000000000000" pitchFamily="2" charset="2"/>
              </a:rPr>
              <a:t>5</a:t>
            </a:r>
            <a:r>
              <a:rPr lang="en-US" sz="4400" b="1" dirty="0">
                <a:sym typeface="Wingdings" panose="05000000000000000000" pitchFamily="2" charset="2"/>
              </a:rPr>
              <a:t> + 1.7= </a:t>
            </a:r>
            <a:r>
              <a:rPr lang="en-US" sz="4400" b="1" dirty="0"/>
              <a:t>6.7</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70E203D-E193-51D4-CFB3-AB66CA12427C}"/>
                  </a:ext>
                </a:extLst>
              </p:cNvPr>
              <p:cNvSpPr txBox="1"/>
              <p:nvPr/>
            </p:nvSpPr>
            <p:spPr>
              <a:xfrm>
                <a:off x="5367057" y="3724429"/>
                <a:ext cx="6376086" cy="1113190"/>
              </a:xfrm>
              <a:prstGeom prst="rect">
                <a:avLst/>
              </a:prstGeom>
              <a:noFill/>
            </p:spPr>
            <p:txBody>
              <a:bodyPr wrap="square" rtlCol="0">
                <a:spAutoFit/>
              </a:bodyPr>
              <a:lstStyle/>
              <a:p>
                <a14:m>
                  <m:oMath xmlns:m="http://schemas.openxmlformats.org/officeDocument/2006/math">
                    <m:f>
                      <m:fPr>
                        <m:ctrlPr>
                          <a:rPr lang="en-US" sz="4400" b="1" i="1" dirty="0" smtClean="0">
                            <a:solidFill>
                              <a:schemeClr val="accent1"/>
                            </a:solidFill>
                            <a:latin typeface="Cambria Math" panose="02040503050406030204" pitchFamily="18" charset="0"/>
                          </a:rPr>
                        </m:ctrlPr>
                      </m:fPr>
                      <m:num>
                        <m:r>
                          <a:rPr lang="en-US" sz="4400" b="1" i="1" dirty="0" smtClean="0">
                            <a:solidFill>
                              <a:schemeClr val="accent1"/>
                            </a:solidFill>
                            <a:latin typeface="Cambria Math" panose="02040503050406030204" pitchFamily="18" charset="0"/>
                          </a:rPr>
                          <m:t>𝟏</m:t>
                        </m:r>
                      </m:num>
                      <m:den>
                        <m:r>
                          <a:rPr lang="en-US" sz="4400" b="1" i="1" dirty="0" smtClean="0">
                            <a:solidFill>
                              <a:schemeClr val="accent1"/>
                            </a:solidFill>
                            <a:latin typeface="Cambria Math" panose="02040503050406030204" pitchFamily="18" charset="0"/>
                          </a:rPr>
                          <m:t>𝟐</m:t>
                        </m:r>
                      </m:den>
                    </m:f>
                  </m:oMath>
                </a14:m>
                <a:r>
                  <a:rPr lang="en-US" sz="4400" b="1" dirty="0">
                    <a:solidFill>
                      <a:schemeClr val="accent1"/>
                    </a:solidFill>
                  </a:rPr>
                  <a:t> + </a:t>
                </a:r>
                <a14:m>
                  <m:oMath xmlns:m="http://schemas.openxmlformats.org/officeDocument/2006/math">
                    <m:f>
                      <m:fPr>
                        <m:ctrlPr>
                          <a:rPr lang="en-US" sz="4400" b="1" i="1" smtClean="0">
                            <a:solidFill>
                              <a:schemeClr val="accent1"/>
                            </a:solidFill>
                            <a:latin typeface="Cambria Math" panose="02040503050406030204" pitchFamily="18" charset="0"/>
                          </a:rPr>
                        </m:ctrlPr>
                      </m:fPr>
                      <m:num>
                        <m:r>
                          <a:rPr lang="en-US" sz="4400" b="1" i="1" smtClean="0">
                            <a:solidFill>
                              <a:schemeClr val="accent1"/>
                            </a:solidFill>
                            <a:latin typeface="Cambria Math" panose="02040503050406030204" pitchFamily="18" charset="0"/>
                          </a:rPr>
                          <m:t>𝟓</m:t>
                        </m:r>
                      </m:num>
                      <m:den>
                        <m:r>
                          <a:rPr lang="en-US" sz="4400" b="1" i="1" smtClean="0">
                            <a:solidFill>
                              <a:schemeClr val="accent1"/>
                            </a:solidFill>
                            <a:latin typeface="Cambria Math" panose="02040503050406030204" pitchFamily="18" charset="0"/>
                          </a:rPr>
                          <m:t>𝟖</m:t>
                        </m:r>
                      </m:den>
                    </m:f>
                  </m:oMath>
                </a14:m>
                <a:r>
                  <a:rPr lang="en-US" sz="4400" b="1" dirty="0">
                    <a:sym typeface="Wingdings" panose="05000000000000000000" pitchFamily="2" charset="2"/>
                  </a:rPr>
                  <a:t> = </a:t>
                </a:r>
                <a14:m>
                  <m:oMath xmlns:m="http://schemas.openxmlformats.org/officeDocument/2006/math">
                    <m:f>
                      <m:fPr>
                        <m:ctrlPr>
                          <a:rPr lang="en-US" sz="4400" b="1" i="1" dirty="0" smtClean="0">
                            <a:solidFill>
                              <a:schemeClr val="tx1"/>
                            </a:solidFill>
                            <a:latin typeface="Cambria Math" panose="02040503050406030204" pitchFamily="18" charset="0"/>
                          </a:rPr>
                        </m:ctrlPr>
                      </m:fPr>
                      <m:num>
                        <m:r>
                          <a:rPr lang="en-US" sz="4400" b="1" i="1" dirty="0">
                            <a:solidFill>
                              <a:schemeClr val="tx1"/>
                            </a:solidFill>
                            <a:latin typeface="Cambria Math" panose="02040503050406030204" pitchFamily="18" charset="0"/>
                          </a:rPr>
                          <m:t>𝟏</m:t>
                        </m:r>
                      </m:num>
                      <m:den>
                        <m:r>
                          <a:rPr lang="en-US" sz="4400" b="1" i="1" dirty="0">
                            <a:solidFill>
                              <a:schemeClr val="tx1"/>
                            </a:solidFill>
                            <a:latin typeface="Cambria Math" panose="02040503050406030204" pitchFamily="18" charset="0"/>
                          </a:rPr>
                          <m:t>𝟐</m:t>
                        </m:r>
                      </m:den>
                    </m:f>
                  </m:oMath>
                </a14:m>
                <a:r>
                  <a:rPr lang="en-US" sz="4400" b="1" dirty="0">
                    <a:solidFill>
                      <a:schemeClr val="tx1"/>
                    </a:solidFill>
                    <a:sym typeface="Wingdings" panose="05000000000000000000" pitchFamily="2" charset="2"/>
                  </a:rPr>
                  <a:t> </a:t>
                </a:r>
                <a:r>
                  <a:rPr lang="en-US" sz="4400" b="1" dirty="0">
                    <a:solidFill>
                      <a:schemeClr val="tx1"/>
                    </a:solidFill>
                  </a:rPr>
                  <a:t>+ </a:t>
                </a:r>
                <a14:m>
                  <m:oMath xmlns:m="http://schemas.openxmlformats.org/officeDocument/2006/math">
                    <m:f>
                      <m:fPr>
                        <m:ctrlPr>
                          <a:rPr lang="en-US" sz="4400" b="1" i="1">
                            <a:solidFill>
                              <a:schemeClr val="tx1"/>
                            </a:solidFill>
                            <a:latin typeface="Cambria Math" panose="02040503050406030204" pitchFamily="18" charset="0"/>
                          </a:rPr>
                        </m:ctrlPr>
                      </m:fPr>
                      <m:num>
                        <m:r>
                          <a:rPr lang="en-US" sz="4400" b="1" i="1" smtClean="0">
                            <a:solidFill>
                              <a:schemeClr val="tx1"/>
                            </a:solidFill>
                            <a:latin typeface="Cambria Math" panose="02040503050406030204" pitchFamily="18" charset="0"/>
                          </a:rPr>
                          <m:t>𝟒</m:t>
                        </m:r>
                      </m:num>
                      <m:den>
                        <m:r>
                          <a:rPr lang="en-US" sz="4400" b="1" i="1">
                            <a:solidFill>
                              <a:schemeClr val="tx1"/>
                            </a:solidFill>
                            <a:latin typeface="Cambria Math" panose="02040503050406030204" pitchFamily="18" charset="0"/>
                          </a:rPr>
                          <m:t>𝟖</m:t>
                        </m:r>
                      </m:den>
                    </m:f>
                  </m:oMath>
                </a14:m>
                <a:r>
                  <a:rPr lang="en-US" sz="4400" b="1" dirty="0">
                    <a:solidFill>
                      <a:schemeClr val="tx1"/>
                    </a:solidFill>
                  </a:rPr>
                  <a:t> + </a:t>
                </a:r>
                <a14:m>
                  <m:oMath xmlns:m="http://schemas.openxmlformats.org/officeDocument/2006/math">
                    <m:f>
                      <m:fPr>
                        <m:ctrlPr>
                          <a:rPr lang="en-US" sz="4400" b="1" i="1">
                            <a:solidFill>
                              <a:schemeClr val="tx1"/>
                            </a:solidFill>
                            <a:latin typeface="Cambria Math" panose="02040503050406030204" pitchFamily="18" charset="0"/>
                          </a:rPr>
                        </m:ctrlPr>
                      </m:fPr>
                      <m:num>
                        <m:r>
                          <a:rPr lang="en-US" sz="4400" b="1" i="1" smtClean="0">
                            <a:solidFill>
                              <a:schemeClr val="tx1"/>
                            </a:solidFill>
                            <a:latin typeface="Cambria Math" panose="02040503050406030204" pitchFamily="18" charset="0"/>
                          </a:rPr>
                          <m:t>𝟏</m:t>
                        </m:r>
                      </m:num>
                      <m:den>
                        <m:r>
                          <a:rPr lang="en-US" sz="4400" b="1" i="1">
                            <a:solidFill>
                              <a:schemeClr val="tx1"/>
                            </a:solidFill>
                            <a:latin typeface="Cambria Math" panose="02040503050406030204" pitchFamily="18" charset="0"/>
                          </a:rPr>
                          <m:t>𝟖</m:t>
                        </m:r>
                      </m:den>
                    </m:f>
                  </m:oMath>
                </a14:m>
                <a:r>
                  <a:rPr lang="en-US" sz="4400" b="1" dirty="0">
                    <a:solidFill>
                      <a:schemeClr val="tx1"/>
                    </a:solidFill>
                  </a:rPr>
                  <a:t> </a:t>
                </a:r>
                <a:r>
                  <a:rPr lang="en-US" sz="4400" b="1" dirty="0">
                    <a:solidFill>
                      <a:schemeClr val="tx1"/>
                    </a:solidFill>
                    <a:sym typeface="Wingdings" panose="05000000000000000000" pitchFamily="2" charset="2"/>
                  </a:rPr>
                  <a:t>= </a:t>
                </a:r>
                <a:r>
                  <a:rPr lang="en-US" sz="4400" b="1" dirty="0">
                    <a:solidFill>
                      <a:schemeClr val="tx1"/>
                    </a:solidFill>
                  </a:rPr>
                  <a:t>1</a:t>
                </a:r>
                <a14:m>
                  <m:oMath xmlns:m="http://schemas.openxmlformats.org/officeDocument/2006/math">
                    <m:f>
                      <m:fPr>
                        <m:ctrlPr>
                          <a:rPr lang="en-US" sz="4400" b="1" i="1">
                            <a:solidFill>
                              <a:schemeClr val="tx1"/>
                            </a:solidFill>
                            <a:latin typeface="Cambria Math" panose="02040503050406030204" pitchFamily="18" charset="0"/>
                          </a:rPr>
                        </m:ctrlPr>
                      </m:fPr>
                      <m:num>
                        <m:r>
                          <a:rPr lang="en-US" sz="4400" b="1" i="1" smtClean="0">
                            <a:solidFill>
                              <a:schemeClr val="tx1"/>
                            </a:solidFill>
                            <a:latin typeface="Cambria Math" panose="02040503050406030204" pitchFamily="18" charset="0"/>
                          </a:rPr>
                          <m:t>𝟏</m:t>
                        </m:r>
                      </m:num>
                      <m:den>
                        <m:r>
                          <a:rPr lang="en-US" sz="4400" b="1" i="1">
                            <a:solidFill>
                              <a:schemeClr val="tx1"/>
                            </a:solidFill>
                            <a:latin typeface="Cambria Math" panose="02040503050406030204" pitchFamily="18" charset="0"/>
                          </a:rPr>
                          <m:t>𝟖</m:t>
                        </m:r>
                      </m:den>
                    </m:f>
                  </m:oMath>
                </a14:m>
                <a:r>
                  <a:rPr lang="en-US" sz="4400" b="1" dirty="0"/>
                  <a:t> </a:t>
                </a:r>
              </a:p>
            </p:txBody>
          </p:sp>
        </mc:Choice>
        <mc:Fallback xmlns="">
          <p:sp>
            <p:nvSpPr>
              <p:cNvPr id="30" name="TextBox 29">
                <a:extLst>
                  <a:ext uri="{FF2B5EF4-FFF2-40B4-BE49-F238E27FC236}">
                    <a16:creationId xmlns:a16="http://schemas.microsoft.com/office/drawing/2014/main" id="{B70E203D-E193-51D4-CFB3-AB66CA12427C}"/>
                  </a:ext>
                </a:extLst>
              </p:cNvPr>
              <p:cNvSpPr txBox="1">
                <a:spLocks noRot="1" noChangeAspect="1" noMove="1" noResize="1" noEditPoints="1" noAdjustHandles="1" noChangeArrowheads="1" noChangeShapeType="1" noTextEdit="1"/>
              </p:cNvSpPr>
              <p:nvPr/>
            </p:nvSpPr>
            <p:spPr>
              <a:xfrm>
                <a:off x="5367057" y="3724429"/>
                <a:ext cx="6376086" cy="1113190"/>
              </a:xfrm>
              <a:prstGeom prst="rect">
                <a:avLst/>
              </a:prstGeom>
              <a:blipFill>
                <a:blip r:embed="rId3"/>
                <a:stretch>
                  <a:fillRect b="-81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789DDD0-7AA7-676E-4093-9445B3FA0A16}"/>
              </a:ext>
            </a:extLst>
          </p:cNvPr>
          <p:cNvSpPr txBox="1"/>
          <p:nvPr/>
        </p:nvSpPr>
        <p:spPr>
          <a:xfrm>
            <a:off x="4732331" y="5082664"/>
            <a:ext cx="8300187" cy="707886"/>
          </a:xfrm>
          <a:prstGeom prst="rect">
            <a:avLst/>
          </a:prstGeom>
          <a:noFill/>
        </p:spPr>
        <p:txBody>
          <a:bodyPr wrap="square" rtlCol="0">
            <a:spAutoFit/>
          </a:bodyPr>
          <a:lstStyle/>
          <a:p>
            <a:r>
              <a:rPr lang="en-US" sz="4000" b="1" dirty="0">
                <a:solidFill>
                  <a:schemeClr val="accent1"/>
                </a:solidFill>
              </a:rPr>
              <a:t>-24 + </a:t>
            </a:r>
            <a:r>
              <a:rPr lang="en-US" sz="4000" b="1" u="sng" dirty="0">
                <a:solidFill>
                  <a:schemeClr val="accent1"/>
                </a:solidFill>
              </a:rPr>
              <a:t>38</a:t>
            </a:r>
            <a:r>
              <a:rPr lang="en-US" sz="4000" b="1" dirty="0">
                <a:solidFill>
                  <a:schemeClr val="accent1"/>
                </a:solidFill>
              </a:rPr>
              <a:t> </a:t>
            </a:r>
            <a:r>
              <a:rPr lang="en-US" sz="4000" b="1" dirty="0">
                <a:sym typeface="Wingdings" panose="05000000000000000000" pitchFamily="2" charset="2"/>
              </a:rPr>
              <a:t>= -</a:t>
            </a:r>
            <a:r>
              <a:rPr lang="en-US" sz="4000" b="1" u="sng" dirty="0">
                <a:sym typeface="Wingdings" panose="05000000000000000000" pitchFamily="2" charset="2"/>
              </a:rPr>
              <a:t>24 + 24 </a:t>
            </a:r>
            <a:r>
              <a:rPr lang="en-US" sz="4000" b="1" dirty="0">
                <a:sym typeface="Wingdings" panose="05000000000000000000" pitchFamily="2" charset="2"/>
              </a:rPr>
              <a:t>+14 =14 </a:t>
            </a:r>
            <a:endParaRPr lang="en-US" sz="4000" b="1" dirty="0"/>
          </a:p>
        </p:txBody>
      </p:sp>
      <p:cxnSp>
        <p:nvCxnSpPr>
          <p:cNvPr id="9" name="Straight Connector 8">
            <a:extLst>
              <a:ext uri="{FF2B5EF4-FFF2-40B4-BE49-F238E27FC236}">
                <a16:creationId xmlns:a16="http://schemas.microsoft.com/office/drawing/2014/main" id="{C32F68FC-E2AE-0AAA-63E2-299EFB1D6977}"/>
              </a:ext>
            </a:extLst>
          </p:cNvPr>
          <p:cNvCxnSpPr/>
          <p:nvPr/>
        </p:nvCxnSpPr>
        <p:spPr>
          <a:xfrm>
            <a:off x="6332220" y="4837619"/>
            <a:ext cx="37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F5C540-CDE1-8B9C-7E7E-12BE20DD9B5F}"/>
              </a:ext>
            </a:extLst>
          </p:cNvPr>
          <p:cNvCxnSpPr>
            <a:cxnSpLocks/>
          </p:cNvCxnSpPr>
          <p:nvPr/>
        </p:nvCxnSpPr>
        <p:spPr>
          <a:xfrm flipV="1">
            <a:off x="7315200" y="4832728"/>
            <a:ext cx="1341120" cy="48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8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1A3B-3CCC-0E02-EB2B-4C7A2D650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12CE9-7433-84D8-F013-05D56CF22182}"/>
              </a:ext>
            </a:extLst>
          </p:cNvPr>
          <p:cNvSpPr>
            <a:spLocks noGrp="1"/>
          </p:cNvSpPr>
          <p:nvPr>
            <p:ph type="title"/>
          </p:nvPr>
        </p:nvSpPr>
        <p:spPr>
          <a:xfrm>
            <a:off x="1096992" y="379502"/>
            <a:ext cx="2838091" cy="1325563"/>
          </a:xfrm>
        </p:spPr>
        <p:txBody>
          <a:bodyPr>
            <a:normAutofit/>
          </a:bodyPr>
          <a:lstStyle/>
          <a:p>
            <a:r>
              <a:rPr lang="en-US" sz="5400" b="1" dirty="0">
                <a:cs typeface="Segoe UI"/>
              </a:rPr>
              <a:t>Fluency</a:t>
            </a:r>
            <a:endParaRPr lang="en-US" sz="5400" b="1" dirty="0"/>
          </a:p>
        </p:txBody>
      </p:sp>
      <p:sp>
        <p:nvSpPr>
          <p:cNvPr id="395" name="Arrow: Right 394">
            <a:extLst>
              <a:ext uri="{FF2B5EF4-FFF2-40B4-BE49-F238E27FC236}">
                <a16:creationId xmlns:a16="http://schemas.microsoft.com/office/drawing/2014/main" id="{F85CF546-5A23-9AA7-93B2-A6059359AD32}"/>
              </a:ext>
            </a:extLst>
          </p:cNvPr>
          <p:cNvSpPr/>
          <p:nvPr/>
        </p:nvSpPr>
        <p:spPr>
          <a:xfrm>
            <a:off x="755374" y="909645"/>
            <a:ext cx="7023652" cy="5038710"/>
          </a:xfrm>
          <a:prstGeom prst="rightArrow">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87317D8-E2D7-14E7-2F3C-A71ACD0FA689}"/>
              </a:ext>
            </a:extLst>
          </p:cNvPr>
          <p:cNvSpPr/>
          <p:nvPr/>
        </p:nvSpPr>
        <p:spPr>
          <a:xfrm>
            <a:off x="1096992" y="2408583"/>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F5EB"/>
                </a:solidFill>
              </a:rPr>
              <a:t>Accuracy</a:t>
            </a:r>
            <a:endParaRPr lang="en-US" sz="3600" dirty="0">
              <a:solidFill>
                <a:srgbClr val="F7F5EB"/>
              </a:solidFill>
              <a:cs typeface="Segoe UI"/>
            </a:endParaRPr>
          </a:p>
        </p:txBody>
      </p:sp>
      <p:sp>
        <p:nvSpPr>
          <p:cNvPr id="10" name="TextBox 9">
            <a:extLst>
              <a:ext uri="{FF2B5EF4-FFF2-40B4-BE49-F238E27FC236}">
                <a16:creationId xmlns:a16="http://schemas.microsoft.com/office/drawing/2014/main" id="{344B1244-2C31-8390-1311-E9B547377C4D}"/>
              </a:ext>
            </a:extLst>
          </p:cNvPr>
          <p:cNvSpPr txBox="1"/>
          <p:nvPr/>
        </p:nvSpPr>
        <p:spPr>
          <a:xfrm>
            <a:off x="7779026" y="2151727"/>
            <a:ext cx="4141448" cy="2554545"/>
          </a:xfrm>
          <a:prstGeom prst="rect">
            <a:avLst/>
          </a:prstGeom>
          <a:noFill/>
        </p:spPr>
        <p:txBody>
          <a:bodyPr wrap="square" rtlCol="0">
            <a:spAutoFit/>
          </a:bodyPr>
          <a:lstStyle/>
          <a:p>
            <a:r>
              <a:rPr lang="en-US" sz="3200" b="1" dirty="0"/>
              <a:t>Completes steps accurately.</a:t>
            </a:r>
          </a:p>
          <a:p>
            <a:endParaRPr lang="en-US" sz="3200" b="1" dirty="0"/>
          </a:p>
          <a:p>
            <a:r>
              <a:rPr lang="en-US" sz="3200" b="1" dirty="0"/>
              <a:t>Gets the correct answer.</a:t>
            </a:r>
          </a:p>
        </p:txBody>
      </p:sp>
    </p:spTree>
    <p:extLst>
      <p:ext uri="{BB962C8B-B14F-4D97-AF65-F5344CB8AC3E}">
        <p14:creationId xmlns:p14="http://schemas.microsoft.com/office/powerpoint/2010/main" val="89782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fluency&#10;&#10;AI-generated content may be incorrect.">
            <a:extLst>
              <a:ext uri="{FF2B5EF4-FFF2-40B4-BE49-F238E27FC236}">
                <a16:creationId xmlns:a16="http://schemas.microsoft.com/office/drawing/2014/main" id="{073CD877-9722-6FFE-C178-956FAA5D0596}"/>
              </a:ext>
            </a:extLst>
          </p:cNvPr>
          <p:cNvPicPr>
            <a:picLocks noChangeAspect="1"/>
          </p:cNvPicPr>
          <p:nvPr/>
        </p:nvPicPr>
        <p:blipFill>
          <a:blip r:embed="rId3"/>
          <a:stretch>
            <a:fillRect/>
          </a:stretch>
        </p:blipFill>
        <p:spPr>
          <a:xfrm>
            <a:off x="-6036" y="-1315"/>
            <a:ext cx="12206432" cy="6855262"/>
          </a:xfrm>
          <a:prstGeom prst="rect">
            <a:avLst/>
          </a:prstGeom>
        </p:spPr>
      </p:pic>
    </p:spTree>
    <p:extLst>
      <p:ext uri="{BB962C8B-B14F-4D97-AF65-F5344CB8AC3E}">
        <p14:creationId xmlns:p14="http://schemas.microsoft.com/office/powerpoint/2010/main" val="231182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paper cut out&#10;&#10;AI-generated content may be incorrect.">
            <a:extLst>
              <a:ext uri="{FF2B5EF4-FFF2-40B4-BE49-F238E27FC236}">
                <a16:creationId xmlns:a16="http://schemas.microsoft.com/office/drawing/2014/main" id="{A7870813-4AE2-0946-FCC5-A7C2B9E94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
        <p:nvSpPr>
          <p:cNvPr id="4" name="TextBox 3">
            <a:extLst>
              <a:ext uri="{FF2B5EF4-FFF2-40B4-BE49-F238E27FC236}">
                <a16:creationId xmlns:a16="http://schemas.microsoft.com/office/drawing/2014/main" id="{9571BD2C-CD44-D323-F61D-9806CC64154D}"/>
              </a:ext>
            </a:extLst>
          </p:cNvPr>
          <p:cNvSpPr txBox="1"/>
          <p:nvPr/>
        </p:nvSpPr>
        <p:spPr>
          <a:xfrm>
            <a:off x="291728" y="367183"/>
            <a:ext cx="10515600" cy="984540"/>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4400" kern="1200" dirty="0">
                <a:latin typeface="+mj-lt"/>
                <a:ea typeface="+mj-ea"/>
                <a:cs typeface="+mj-cs"/>
              </a:rPr>
              <a:t>Fluency in the Standards</a:t>
            </a:r>
            <a:br>
              <a:rPr lang="en-US" sz="4400" kern="1200" dirty="0">
                <a:latin typeface="+mj-lt"/>
                <a:ea typeface="+mj-ea"/>
                <a:cs typeface="+mj-cs"/>
              </a:rPr>
            </a:br>
            <a:endParaRPr lang="en-US" sz="4400" kern="1200" dirty="0">
              <a:latin typeface="+mj-lt"/>
              <a:ea typeface="+mj-ea"/>
              <a:cs typeface="+mj-cs"/>
            </a:endParaRPr>
          </a:p>
        </p:txBody>
      </p:sp>
      <p:sp>
        <p:nvSpPr>
          <p:cNvPr id="2" name="TextBox 1">
            <a:extLst>
              <a:ext uri="{FF2B5EF4-FFF2-40B4-BE49-F238E27FC236}">
                <a16:creationId xmlns:a16="http://schemas.microsoft.com/office/drawing/2014/main" id="{15EB51F8-B82C-D5A2-1CD3-B9A98769FB9E}"/>
              </a:ext>
            </a:extLst>
          </p:cNvPr>
          <p:cNvSpPr txBox="1"/>
          <p:nvPr/>
        </p:nvSpPr>
        <p:spPr>
          <a:xfrm>
            <a:off x="821635" y="1709530"/>
            <a:ext cx="8441635" cy="4431983"/>
          </a:xfrm>
          <a:prstGeom prst="rect">
            <a:avLst/>
          </a:prstGeom>
          <a:noFill/>
        </p:spPr>
        <p:txBody>
          <a:bodyPr wrap="square" rtlCol="0">
            <a:spAutoFit/>
          </a:bodyPr>
          <a:lstStyle/>
          <a:p>
            <a:pPr lvl="0"/>
            <a:r>
              <a:rPr lang="en-US" sz="2400" dirty="0"/>
              <a:t>Old </a:t>
            </a:r>
            <a:r>
              <a:rPr lang="en-US" sz="2400" b="1" dirty="0"/>
              <a:t>3.OA.C.7</a:t>
            </a:r>
            <a:r>
              <a:rPr lang="en-US" sz="2400" dirty="0"/>
              <a:t>: “Fluently multiply and divide within 100, using strategies such as the relationship between multiplication and division (e.g., knowing that 8 × 5 = 40, one knows 40 ÷ 5 = 8) or properties of operations. By the end of Grade 3, know from memory all products of two one-digit numbers.”</a:t>
            </a:r>
          </a:p>
          <a:p>
            <a:pPr lvl="0"/>
            <a:endParaRPr lang="en-US" sz="2400" dirty="0"/>
          </a:p>
          <a:p>
            <a:pPr lvl="0"/>
            <a:r>
              <a:rPr lang="en-US" sz="2400" dirty="0"/>
              <a:t>New </a:t>
            </a:r>
            <a:r>
              <a:rPr lang="en-US" sz="2400" b="1" dirty="0"/>
              <a:t>M.3.Q.OA.7</a:t>
            </a:r>
            <a:r>
              <a:rPr lang="en-US" sz="2400" dirty="0"/>
              <a:t>: “Efficiently, flexibly, and accurately multiply and divide within 100, using strategies such as the relationship between multiplication and division (e.g., knowing that 8 × 5 = 40, one knows 40 ÷ 5 = 8) or properties of operations. </a:t>
            </a:r>
          </a:p>
          <a:p>
            <a:endParaRPr lang="en-US" dirty="0"/>
          </a:p>
        </p:txBody>
      </p:sp>
    </p:spTree>
    <p:extLst>
      <p:ext uri="{BB962C8B-B14F-4D97-AF65-F5344CB8AC3E}">
        <p14:creationId xmlns:p14="http://schemas.microsoft.com/office/powerpoint/2010/main" val="235534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7DEBC-05EE-BC2D-E0CA-DD3BEB7509F8}"/>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86ABB3-834F-EE26-42F3-CFBACA177338}"/>
              </a:ext>
            </a:extLst>
          </p:cNvPr>
          <p:cNvSpPr txBox="1"/>
          <p:nvPr/>
        </p:nvSpPr>
        <p:spPr>
          <a:xfrm>
            <a:off x="892316" y="593834"/>
            <a:ext cx="7673546" cy="2062103"/>
          </a:xfrm>
          <a:prstGeom prst="rect">
            <a:avLst/>
          </a:prstGeom>
          <a:noFill/>
        </p:spPr>
        <p:txBody>
          <a:bodyPr wrap="square" lIns="91440" tIns="45720" rIns="91440" bIns="45720" rtlCol="0" anchor="t">
            <a:spAutoFit/>
          </a:bodyPr>
          <a:lstStyle/>
          <a:p>
            <a:r>
              <a:rPr lang="en-US" sz="3200" dirty="0">
                <a:solidFill>
                  <a:schemeClr val="bg1"/>
                </a:solidFill>
              </a:rPr>
              <a:t>Where to Find Information on the </a:t>
            </a:r>
            <a:r>
              <a:rPr lang="en-US" sz="3200" dirty="0">
                <a:solidFill>
                  <a:schemeClr val="bg1"/>
                </a:solidFill>
                <a:hlinkClick r:id="rId3">
                  <a:extLst>
                    <a:ext uri="{A12FA001-AC4F-418D-AE19-62706E023703}">
                      <ahyp:hlinkClr xmlns:ahyp="http://schemas.microsoft.com/office/drawing/2018/hyperlinkcolor" val="tx"/>
                    </a:ext>
                  </a:extLst>
                </a:hlinkClick>
              </a:rPr>
              <a:t>Learning Standards Review Project</a:t>
            </a:r>
            <a:endParaRPr lang="en-US" sz="3200">
              <a:solidFill>
                <a:schemeClr val="bg1"/>
              </a:solidFill>
            </a:endParaRPr>
          </a:p>
          <a:p>
            <a:endParaRPr lang="en-US" sz="3200">
              <a:solidFill>
                <a:schemeClr val="bg1"/>
              </a:solidFill>
              <a:ea typeface="Calibri"/>
              <a:cs typeface="Calibri"/>
            </a:endParaRPr>
          </a:p>
          <a:p>
            <a:endParaRPr lang="en-US" sz="3200">
              <a:solidFill>
                <a:schemeClr val="bg1"/>
              </a:solidFill>
            </a:endParaRPr>
          </a:p>
        </p:txBody>
      </p:sp>
      <p:pic>
        <p:nvPicPr>
          <p:cNvPr id="7" name="Picture 6" descr="A screenshot of a computer&#10;&#10;AI-generated content may be incorrect.">
            <a:extLst>
              <a:ext uri="{FF2B5EF4-FFF2-40B4-BE49-F238E27FC236}">
                <a16:creationId xmlns:a16="http://schemas.microsoft.com/office/drawing/2014/main" id="{45336BD4-E9DA-D8CE-5FFB-331C898C2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461" y="1805047"/>
            <a:ext cx="6409515" cy="3786614"/>
          </a:xfrm>
          <a:prstGeom prst="rect">
            <a:avLst/>
          </a:prstGeom>
        </p:spPr>
      </p:pic>
      <p:sp>
        <p:nvSpPr>
          <p:cNvPr id="8" name="Arrow: Left 7">
            <a:extLst>
              <a:ext uri="{FF2B5EF4-FFF2-40B4-BE49-F238E27FC236}">
                <a16:creationId xmlns:a16="http://schemas.microsoft.com/office/drawing/2014/main" id="{CBFC2314-FBC6-3760-B990-49DCDF3A2497}"/>
              </a:ext>
            </a:extLst>
          </p:cNvPr>
          <p:cNvSpPr/>
          <p:nvPr/>
        </p:nvSpPr>
        <p:spPr>
          <a:xfrm>
            <a:off x="8942086" y="4319081"/>
            <a:ext cx="2420664" cy="1474397"/>
          </a:xfrm>
          <a:prstGeom prst="lef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Tree>
    <p:extLst>
      <p:ext uri="{BB962C8B-B14F-4D97-AF65-F5344CB8AC3E}">
        <p14:creationId xmlns:p14="http://schemas.microsoft.com/office/powerpoint/2010/main" val="7475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DF22E-9D26-810E-BC06-0BFDBB9570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9B3272-3177-F119-35AB-6450A871A585}"/>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F3F841F-3D61-26FB-E7C6-BBDF47798C06}"/>
              </a:ext>
            </a:extLst>
          </p:cNvPr>
          <p:cNvSpPr txBox="1"/>
          <p:nvPr/>
        </p:nvSpPr>
        <p:spPr>
          <a:xfrm>
            <a:off x="892316" y="593834"/>
            <a:ext cx="7673546" cy="2062103"/>
          </a:xfrm>
          <a:prstGeom prst="rect">
            <a:avLst/>
          </a:prstGeom>
          <a:noFill/>
        </p:spPr>
        <p:txBody>
          <a:bodyPr wrap="square" lIns="91440" tIns="45720" rIns="91440" bIns="45720" rtlCol="0" anchor="t">
            <a:spAutoFit/>
          </a:bodyPr>
          <a:lstStyle/>
          <a:p>
            <a:pPr>
              <a:defRPr/>
            </a:pPr>
            <a:r>
              <a:rPr lang="en-US" sz="3200" dirty="0">
                <a:solidFill>
                  <a:srgbClr val="F7F5EB"/>
                </a:solidFill>
                <a:latin typeface="Calibri" panose="020F0502020204030204"/>
              </a:rPr>
              <a:t>Where to Find Information on the </a:t>
            </a:r>
            <a:r>
              <a:rPr lang="en-US" sz="3200" dirty="0">
                <a:solidFill>
                  <a:srgbClr val="F7F5EB"/>
                </a:solidFill>
                <a:latin typeface="Calibri" panose="020F0502020204030204"/>
                <a:hlinkClick r:id="rId3">
                  <a:extLst>
                    <a:ext uri="{A12FA001-AC4F-418D-AE19-62706E023703}">
                      <ahyp:hlinkClr xmlns:ahyp="http://schemas.microsoft.com/office/drawing/2018/hyperlinkcolor" val="tx"/>
                    </a:ext>
                  </a:extLst>
                </a:hlinkClick>
              </a:rPr>
              <a:t>Initial Math Learning Standards</a:t>
            </a:r>
            <a:endParaRPr lang="en-US">
              <a:solidFill>
                <a:srgbClr val="F7F5EB"/>
              </a:solidFill>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7F5E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7F31D76-56BD-B77B-A2F9-18770341752E}"/>
              </a:ext>
            </a:extLst>
          </p:cNvPr>
          <p:cNvPicPr>
            <a:picLocks noChangeAspect="1"/>
          </p:cNvPicPr>
          <p:nvPr/>
        </p:nvPicPr>
        <p:blipFill>
          <a:blip r:embed="rId4"/>
          <a:stretch>
            <a:fillRect/>
          </a:stretch>
        </p:blipFill>
        <p:spPr>
          <a:xfrm>
            <a:off x="2913118" y="1793554"/>
            <a:ext cx="6045638" cy="3820048"/>
          </a:xfrm>
          <a:prstGeom prst="rect">
            <a:avLst/>
          </a:prstGeom>
          <a:ln w="76200">
            <a:solidFill>
              <a:schemeClr val="tx1"/>
            </a:solidFill>
          </a:ln>
        </p:spPr>
      </p:pic>
      <p:sp>
        <p:nvSpPr>
          <p:cNvPr id="9" name="Arrow: Right 8">
            <a:extLst>
              <a:ext uri="{FF2B5EF4-FFF2-40B4-BE49-F238E27FC236}">
                <a16:creationId xmlns:a16="http://schemas.microsoft.com/office/drawing/2014/main" id="{76D4ED5F-432A-D0A6-684F-F16CF0A36B57}"/>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01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15849-06B9-FC52-2E4C-283D24D4FF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B4589B-CA80-8E71-9A94-44D898FBA79A}"/>
              </a:ext>
            </a:extLst>
          </p:cNvPr>
          <p:cNvSpPr/>
          <p:nvPr/>
        </p:nvSpPr>
        <p:spPr>
          <a:xfrm>
            <a:off x="684228" y="840884"/>
            <a:ext cx="10536222"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89C1B6AF-8245-ADFD-F84F-DCC6CFE6541D}"/>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41853E4-8950-E5A9-287B-2ED4ED656AA5}"/>
              </a:ext>
            </a:extLst>
          </p:cNvPr>
          <p:cNvPicPr>
            <a:picLocks noChangeAspect="1"/>
          </p:cNvPicPr>
          <p:nvPr/>
        </p:nvPicPr>
        <p:blipFill>
          <a:blip r:embed="rId3"/>
          <a:stretch>
            <a:fillRect/>
          </a:stretch>
        </p:blipFill>
        <p:spPr>
          <a:xfrm>
            <a:off x="1567710" y="297158"/>
            <a:ext cx="8662140" cy="6263684"/>
          </a:xfrm>
          <a:prstGeom prst="rect">
            <a:avLst/>
          </a:prstGeom>
          <a:ln w="76200">
            <a:solidFill>
              <a:schemeClr val="tx1"/>
            </a:solidFill>
          </a:ln>
        </p:spPr>
      </p:pic>
      <p:sp>
        <p:nvSpPr>
          <p:cNvPr id="6" name="Oval 5">
            <a:extLst>
              <a:ext uri="{FF2B5EF4-FFF2-40B4-BE49-F238E27FC236}">
                <a16:creationId xmlns:a16="http://schemas.microsoft.com/office/drawing/2014/main" id="{F2A18213-916C-CD80-8F1A-58BAAD5E9322}"/>
              </a:ext>
            </a:extLst>
          </p:cNvPr>
          <p:cNvSpPr/>
          <p:nvPr/>
        </p:nvSpPr>
        <p:spPr>
          <a:xfrm>
            <a:off x="5438775" y="6153150"/>
            <a:ext cx="1219200" cy="609600"/>
          </a:xfrm>
          <a:prstGeom prst="ellipse">
            <a:avLst/>
          </a:prstGeom>
          <a:noFill/>
          <a:ln w="76200">
            <a:solidFill>
              <a:srgbClr val="FBC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4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E9FA-1252-11F4-594E-A1B0DC9F5C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37702A-6B7B-BE6D-AA82-BA4E4C015BA1}"/>
              </a:ext>
            </a:extLst>
          </p:cNvPr>
          <p:cNvSpPr/>
          <p:nvPr/>
        </p:nvSpPr>
        <p:spPr>
          <a:xfrm>
            <a:off x="709537" y="917084"/>
            <a:ext cx="10691888"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64181B0A-7AA9-D430-1452-E2D19C3F06E1}"/>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DD5C43-8F10-8E3D-8081-6B35242CDE02}"/>
              </a:ext>
            </a:extLst>
          </p:cNvPr>
          <p:cNvPicPr>
            <a:picLocks noChangeAspect="1"/>
          </p:cNvPicPr>
          <p:nvPr/>
        </p:nvPicPr>
        <p:blipFill>
          <a:blip r:embed="rId3"/>
          <a:stretch>
            <a:fillRect/>
          </a:stretch>
        </p:blipFill>
        <p:spPr>
          <a:xfrm>
            <a:off x="1557142" y="242887"/>
            <a:ext cx="9077715" cy="6372225"/>
          </a:xfrm>
          <a:prstGeom prst="rect">
            <a:avLst/>
          </a:prstGeom>
        </p:spPr>
      </p:pic>
      <p:sp>
        <p:nvSpPr>
          <p:cNvPr id="7" name="Oval 6">
            <a:extLst>
              <a:ext uri="{FF2B5EF4-FFF2-40B4-BE49-F238E27FC236}">
                <a16:creationId xmlns:a16="http://schemas.microsoft.com/office/drawing/2014/main" id="{CB168327-C543-2160-D3AA-E099D0EBEDB0}"/>
              </a:ext>
            </a:extLst>
          </p:cNvPr>
          <p:cNvSpPr/>
          <p:nvPr/>
        </p:nvSpPr>
        <p:spPr>
          <a:xfrm>
            <a:off x="7219950" y="6200351"/>
            <a:ext cx="1219200" cy="609600"/>
          </a:xfrm>
          <a:prstGeom prst="ellipse">
            <a:avLst/>
          </a:prstGeom>
          <a:noFill/>
          <a:ln w="76200">
            <a:solidFill>
              <a:srgbClr val="FBC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23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68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8DAB7B-65E4-4467-8B9D-6747CFCEA801}"/>
              </a:ext>
            </a:extLst>
          </p:cNvPr>
          <p:cNvSpPr txBox="1">
            <a:spLocks noGrp="1"/>
          </p:cNvSpPr>
          <p:nvPr>
            <p:ph type="title" idx="4294967295"/>
          </p:nvPr>
        </p:nvSpPr>
        <p:spPr>
          <a:xfrm>
            <a:off x="666159" y="570625"/>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Vision</a:t>
            </a:r>
          </a:p>
        </p:txBody>
      </p:sp>
      <p:sp>
        <p:nvSpPr>
          <p:cNvPr id="12" name="TextBox 11">
            <a:extLst>
              <a:ext uri="{FF2B5EF4-FFF2-40B4-BE49-F238E27FC236}">
                <a16:creationId xmlns:a16="http://schemas.microsoft.com/office/drawing/2014/main" id="{7E841CD6-2BBB-4020-9765-2071ECFEE7CF}"/>
              </a:ext>
            </a:extLst>
          </p:cNvPr>
          <p:cNvSpPr txBox="1"/>
          <p:nvPr/>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3" name="TextBox 12">
            <a:extLst>
              <a:ext uri="{FF2B5EF4-FFF2-40B4-BE49-F238E27FC236}">
                <a16:creationId xmlns:a16="http://schemas.microsoft.com/office/drawing/2014/main" id="{6C487581-E74F-42A1-B9AF-D7CD1B3CCF86}"/>
              </a:ext>
            </a:extLst>
          </p:cNvPr>
          <p:cNvSpPr txBox="1"/>
          <p:nvPr/>
        </p:nvSpPr>
        <p:spPr>
          <a:xfrm>
            <a:off x="666159" y="1794751"/>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Mission</a:t>
            </a:r>
          </a:p>
        </p:txBody>
      </p:sp>
      <p:sp>
        <p:nvSpPr>
          <p:cNvPr id="14" name="TextBox 13">
            <a:extLst>
              <a:ext uri="{FF2B5EF4-FFF2-40B4-BE49-F238E27FC236}">
                <a16:creationId xmlns:a16="http://schemas.microsoft.com/office/drawing/2014/main" id="{73996C32-5953-44E9-AA5D-F9CE4A7EDF96}"/>
              </a:ext>
            </a:extLst>
          </p:cNvPr>
          <p:cNvSpPr txBox="1"/>
          <p:nvPr/>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5" name="TextBox 14">
            <a:extLst>
              <a:ext uri="{FF2B5EF4-FFF2-40B4-BE49-F238E27FC236}">
                <a16:creationId xmlns:a16="http://schemas.microsoft.com/office/drawing/2014/main" id="{2DC3A3B5-7827-4F9A-8211-D3ADD358E881}"/>
              </a:ext>
            </a:extLst>
          </p:cNvPr>
          <p:cNvSpPr txBox="1"/>
          <p:nvPr/>
        </p:nvSpPr>
        <p:spPr>
          <a:xfrm>
            <a:off x="666159" y="3859189"/>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Values</a:t>
            </a:r>
          </a:p>
        </p:txBody>
      </p:sp>
      <p:sp>
        <p:nvSpPr>
          <p:cNvPr id="16" name="TextBox 15">
            <a:extLst>
              <a:ext uri="{FF2B5EF4-FFF2-40B4-BE49-F238E27FC236}">
                <a16:creationId xmlns:a16="http://schemas.microsoft.com/office/drawing/2014/main" id="{0B1EC934-3BDF-4F68-AF47-1ED7D90EDD56}"/>
              </a:ext>
            </a:extLst>
          </p:cNvPr>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5270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OSPI logo">
            <a:extLst>
              <a:ext uri="{FF2B5EF4-FFF2-40B4-BE49-F238E27FC236}">
                <a16:creationId xmlns:a16="http://schemas.microsoft.com/office/drawing/2014/main" id="{ACCAE71C-262C-4670-8A1D-A14F8935A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4" name="Title 3">
            <a:extLst>
              <a:ext uri="{FF2B5EF4-FFF2-40B4-BE49-F238E27FC236}">
                <a16:creationId xmlns:a16="http://schemas.microsoft.com/office/drawing/2014/main" id="{72962C5F-302A-4C30-BE2A-667E19D2D6A9}"/>
              </a:ext>
            </a:extLst>
          </p:cNvPr>
          <p:cNvSpPr txBox="1">
            <a:spLocks noGrp="1"/>
          </p:cNvSpPr>
          <p:nvPr>
            <p:ph type="title" idx="4294967295"/>
          </p:nvPr>
        </p:nvSpPr>
        <p:spPr>
          <a:xfrm>
            <a:off x="506104" y="637678"/>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480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8CE2-7236-1773-F307-C5983C749F9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5668AB2-B2AD-4400-C59C-23D73263D92F}"/>
              </a:ext>
            </a:extLst>
          </p:cNvPr>
          <p:cNvSpPr/>
          <p:nvPr/>
        </p:nvSpPr>
        <p:spPr>
          <a:xfrm>
            <a:off x="327452" y="741405"/>
            <a:ext cx="11163048" cy="2286000"/>
          </a:xfrm>
          <a:prstGeom prst="rect">
            <a:avLst/>
          </a:prstGeom>
          <a:solidFill>
            <a:srgbClr val="BCC3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4FC84E-206A-EBFD-DB10-7DBACF0FDDD1}"/>
              </a:ext>
            </a:extLst>
          </p:cNvPr>
          <p:cNvSpPr/>
          <p:nvPr/>
        </p:nvSpPr>
        <p:spPr>
          <a:xfrm>
            <a:off x="6013956" y="3504945"/>
            <a:ext cx="2722608" cy="1938992"/>
          </a:xfrm>
          <a:prstGeom prst="rect">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D0872C-7BDF-D55B-BB39-F7C594F66ECA}"/>
              </a:ext>
            </a:extLst>
          </p:cNvPr>
          <p:cNvSpPr/>
          <p:nvPr/>
        </p:nvSpPr>
        <p:spPr>
          <a:xfrm>
            <a:off x="8857208" y="3504945"/>
            <a:ext cx="2722608" cy="193899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01F4AE-CE76-712B-A93C-DEA7CBA756BC}"/>
              </a:ext>
            </a:extLst>
          </p:cNvPr>
          <p:cNvSpPr/>
          <p:nvPr/>
        </p:nvSpPr>
        <p:spPr>
          <a:xfrm>
            <a:off x="3170704" y="3504945"/>
            <a:ext cx="2722608" cy="1938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9D02F5-FD9E-690A-544B-091BA4898A82}"/>
              </a:ext>
            </a:extLst>
          </p:cNvPr>
          <p:cNvSpPr/>
          <p:nvPr/>
        </p:nvSpPr>
        <p:spPr>
          <a:xfrm>
            <a:off x="327452" y="3504945"/>
            <a:ext cx="2722608" cy="1938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1470EE-3B71-50D3-A115-CFEB5F8C43B2}"/>
              </a:ext>
            </a:extLst>
          </p:cNvPr>
          <p:cNvSpPr txBox="1"/>
          <p:nvPr/>
        </p:nvSpPr>
        <p:spPr>
          <a:xfrm>
            <a:off x="872685" y="983175"/>
            <a:ext cx="10707131" cy="2185214"/>
          </a:xfrm>
          <a:prstGeom prst="rect">
            <a:avLst/>
          </a:prstGeom>
          <a:noFill/>
        </p:spPr>
        <p:txBody>
          <a:bodyPr wrap="square" rtlCol="0">
            <a:spAutoFit/>
          </a:bodyPr>
          <a:lstStyle/>
          <a:p>
            <a:r>
              <a:rPr lang="en-US" sz="4800" i="1"/>
              <a:t>Mathematics is contextual, </a:t>
            </a:r>
          </a:p>
          <a:p>
            <a:r>
              <a:rPr lang="en-US" sz="4800" i="1"/>
              <a:t>          connected, and meaningful.</a:t>
            </a:r>
            <a:br>
              <a:rPr lang="en-US" sz="5400"/>
            </a:br>
            <a:endParaRPr lang="en-US" sz="4000"/>
          </a:p>
        </p:txBody>
      </p:sp>
      <p:sp>
        <p:nvSpPr>
          <p:cNvPr id="10" name="TextBox 9">
            <a:extLst>
              <a:ext uri="{FF2B5EF4-FFF2-40B4-BE49-F238E27FC236}">
                <a16:creationId xmlns:a16="http://schemas.microsoft.com/office/drawing/2014/main" id="{68DF1F3F-93F6-F9AA-B440-5D70C9955049}"/>
              </a:ext>
            </a:extLst>
          </p:cNvPr>
          <p:cNvSpPr txBox="1"/>
          <p:nvPr/>
        </p:nvSpPr>
        <p:spPr>
          <a:xfrm>
            <a:off x="550559" y="3689612"/>
            <a:ext cx="2370438" cy="840259"/>
          </a:xfrm>
          <a:prstGeom prst="rect">
            <a:avLst/>
          </a:prstGeom>
          <a:noFill/>
        </p:spPr>
        <p:txBody>
          <a:bodyPr wrap="square" rtlCol="0">
            <a:spAutoFit/>
          </a:bodyPr>
          <a:lstStyle/>
          <a:p>
            <a:r>
              <a:rPr lang="en-US" sz="2400">
                <a:solidFill>
                  <a:schemeClr val="bg1"/>
                </a:solidFill>
              </a:rPr>
              <a:t>Engage in data science inquiry</a:t>
            </a:r>
          </a:p>
        </p:txBody>
      </p:sp>
      <p:sp>
        <p:nvSpPr>
          <p:cNvPr id="11" name="TextBox 10">
            <a:extLst>
              <a:ext uri="{FF2B5EF4-FFF2-40B4-BE49-F238E27FC236}">
                <a16:creationId xmlns:a16="http://schemas.microsoft.com/office/drawing/2014/main" id="{FFB46EC5-BD9F-CDEA-0C1B-6AF2099E129F}"/>
              </a:ext>
            </a:extLst>
          </p:cNvPr>
          <p:cNvSpPr txBox="1"/>
          <p:nvPr/>
        </p:nvSpPr>
        <p:spPr>
          <a:xfrm>
            <a:off x="9120062" y="3689611"/>
            <a:ext cx="2370438" cy="1569659"/>
          </a:xfrm>
          <a:prstGeom prst="rect">
            <a:avLst/>
          </a:prstGeom>
          <a:noFill/>
        </p:spPr>
        <p:txBody>
          <a:bodyPr wrap="square" rtlCol="0">
            <a:spAutoFit/>
          </a:bodyPr>
          <a:lstStyle/>
          <a:p>
            <a:r>
              <a:rPr lang="en-US" sz="2400">
                <a:solidFill>
                  <a:schemeClr val="bg1"/>
                </a:solidFill>
              </a:rPr>
              <a:t>Learn mathematics through four broad domains</a:t>
            </a:r>
          </a:p>
        </p:txBody>
      </p:sp>
      <p:sp>
        <p:nvSpPr>
          <p:cNvPr id="12" name="TextBox 11">
            <a:extLst>
              <a:ext uri="{FF2B5EF4-FFF2-40B4-BE49-F238E27FC236}">
                <a16:creationId xmlns:a16="http://schemas.microsoft.com/office/drawing/2014/main" id="{37E6B1FE-FF4A-E7AF-C3BF-4932237779B9}"/>
              </a:ext>
            </a:extLst>
          </p:cNvPr>
          <p:cNvSpPr txBox="1"/>
          <p:nvPr/>
        </p:nvSpPr>
        <p:spPr>
          <a:xfrm>
            <a:off x="6102519" y="3689612"/>
            <a:ext cx="2473413" cy="1569660"/>
          </a:xfrm>
          <a:prstGeom prst="rect">
            <a:avLst/>
          </a:prstGeom>
          <a:noFill/>
        </p:spPr>
        <p:txBody>
          <a:bodyPr wrap="square" rtlCol="0">
            <a:spAutoFit/>
          </a:bodyPr>
          <a:lstStyle/>
          <a:p>
            <a:r>
              <a:rPr lang="en-US" sz="2400"/>
              <a:t>Develop efficient, flexible, and accurate strategies</a:t>
            </a:r>
          </a:p>
        </p:txBody>
      </p:sp>
      <p:sp>
        <p:nvSpPr>
          <p:cNvPr id="13" name="TextBox 12">
            <a:extLst>
              <a:ext uri="{FF2B5EF4-FFF2-40B4-BE49-F238E27FC236}">
                <a16:creationId xmlns:a16="http://schemas.microsoft.com/office/drawing/2014/main" id="{7C736655-05DD-601A-D21B-86B33A02E1B8}"/>
              </a:ext>
            </a:extLst>
          </p:cNvPr>
          <p:cNvSpPr txBox="1"/>
          <p:nvPr/>
        </p:nvSpPr>
        <p:spPr>
          <a:xfrm>
            <a:off x="3385326" y="3689611"/>
            <a:ext cx="2539314" cy="1569660"/>
          </a:xfrm>
          <a:prstGeom prst="rect">
            <a:avLst/>
          </a:prstGeom>
          <a:noFill/>
        </p:spPr>
        <p:txBody>
          <a:bodyPr wrap="square" lIns="91440" tIns="45720" rIns="91440" bIns="45720" rtlCol="0" anchor="t">
            <a:spAutoFit/>
          </a:bodyPr>
          <a:lstStyle/>
          <a:p>
            <a:r>
              <a:rPr lang="en-US" sz="2400" dirty="0"/>
              <a:t>Apply the standards for mathematical practice</a:t>
            </a:r>
          </a:p>
        </p:txBody>
      </p:sp>
    </p:spTree>
    <p:extLst>
      <p:ext uri="{BB962C8B-B14F-4D97-AF65-F5344CB8AC3E}">
        <p14:creationId xmlns:p14="http://schemas.microsoft.com/office/powerpoint/2010/main" val="423508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FD12-9B1E-59E8-B9E4-07D5726EB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41751-9A53-6C3A-39F0-357B59F11913}"/>
              </a:ext>
            </a:extLst>
          </p:cNvPr>
          <p:cNvSpPr>
            <a:spLocks noGrp="1"/>
          </p:cNvSpPr>
          <p:nvPr>
            <p:ph type="title"/>
          </p:nvPr>
        </p:nvSpPr>
        <p:spPr>
          <a:xfrm>
            <a:off x="908834" y="383079"/>
            <a:ext cx="2838091" cy="1325563"/>
          </a:xfrm>
        </p:spPr>
        <p:txBody>
          <a:bodyPr>
            <a:normAutofit/>
          </a:bodyPr>
          <a:lstStyle/>
          <a:p>
            <a:r>
              <a:rPr lang="en-US" sz="5400" b="1" dirty="0">
                <a:cs typeface="Segoe UI"/>
              </a:rPr>
              <a:t>Fluency</a:t>
            </a:r>
            <a:endParaRPr lang="en-US" sz="5400" b="1" dirty="0"/>
          </a:p>
        </p:txBody>
      </p:sp>
      <p:sp>
        <p:nvSpPr>
          <p:cNvPr id="3" name="Arrow: Right 2">
            <a:extLst>
              <a:ext uri="{FF2B5EF4-FFF2-40B4-BE49-F238E27FC236}">
                <a16:creationId xmlns:a16="http://schemas.microsoft.com/office/drawing/2014/main" id="{3CE122E7-D29A-EF46-1F33-3B5065FDAFCF}"/>
              </a:ext>
            </a:extLst>
          </p:cNvPr>
          <p:cNvSpPr/>
          <p:nvPr/>
        </p:nvSpPr>
        <p:spPr>
          <a:xfrm>
            <a:off x="2226364" y="773429"/>
            <a:ext cx="6565003" cy="5038710"/>
          </a:xfrm>
          <a:prstGeom prst="rightArrow">
            <a:avLst/>
          </a:prstGeom>
          <a:solidFill>
            <a:srgbClr val="4040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Arrow: Right 394">
            <a:extLst>
              <a:ext uri="{FF2B5EF4-FFF2-40B4-BE49-F238E27FC236}">
                <a16:creationId xmlns:a16="http://schemas.microsoft.com/office/drawing/2014/main" id="{67F847A8-5BFA-3F26-DDDD-B78CB7F05D0D}"/>
              </a:ext>
            </a:extLst>
          </p:cNvPr>
          <p:cNvSpPr/>
          <p:nvPr/>
        </p:nvSpPr>
        <p:spPr>
          <a:xfrm>
            <a:off x="5064454" y="773429"/>
            <a:ext cx="5111765" cy="5038710"/>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52E8F5-0EAB-C7E5-BADC-9E958A172DBA}"/>
              </a:ext>
            </a:extLst>
          </p:cNvPr>
          <p:cNvSpPr/>
          <p:nvPr/>
        </p:nvSpPr>
        <p:spPr>
          <a:xfrm>
            <a:off x="7699512" y="773429"/>
            <a:ext cx="3861559" cy="5038710"/>
          </a:xfrm>
          <a:prstGeom prst="rightArrow">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1C1FD00-012B-3E72-A34A-EC512FC05046}"/>
              </a:ext>
            </a:extLst>
          </p:cNvPr>
          <p:cNvSpPr/>
          <p:nvPr/>
        </p:nvSpPr>
        <p:spPr>
          <a:xfrm>
            <a:off x="7821151" y="2272367"/>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1E59E35-EB08-2C2B-0EC6-29A7153D077E}"/>
              </a:ext>
            </a:extLst>
          </p:cNvPr>
          <p:cNvSpPr/>
          <p:nvPr/>
        </p:nvSpPr>
        <p:spPr>
          <a:xfrm>
            <a:off x="5186093" y="2305497"/>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F5EB"/>
                </a:solidFill>
              </a:rPr>
              <a:t>Flexibility</a:t>
            </a:r>
            <a:endParaRPr lang="en-US" sz="3600" dirty="0">
              <a:solidFill>
                <a:srgbClr val="F7F5EB"/>
              </a:solidFill>
              <a:cs typeface="Segoe UI"/>
            </a:endParaRPr>
          </a:p>
        </p:txBody>
      </p:sp>
      <p:sp>
        <p:nvSpPr>
          <p:cNvPr id="7" name="Rectangle: Rounded Corners 6">
            <a:extLst>
              <a:ext uri="{FF2B5EF4-FFF2-40B4-BE49-F238E27FC236}">
                <a16:creationId xmlns:a16="http://schemas.microsoft.com/office/drawing/2014/main" id="{01AF2182-7C13-3B81-49B1-3B6947534BC2}"/>
              </a:ext>
            </a:extLst>
          </p:cNvPr>
          <p:cNvSpPr/>
          <p:nvPr/>
        </p:nvSpPr>
        <p:spPr>
          <a:xfrm>
            <a:off x="2516037" y="2272367"/>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F3291F-5EE3-8582-8113-A683AE246428}"/>
              </a:ext>
            </a:extLst>
          </p:cNvPr>
          <p:cNvSpPr txBox="1"/>
          <p:nvPr/>
        </p:nvSpPr>
        <p:spPr>
          <a:xfrm>
            <a:off x="2534477" y="2877505"/>
            <a:ext cx="2289313" cy="707886"/>
          </a:xfrm>
          <a:prstGeom prst="rect">
            <a:avLst/>
          </a:prstGeom>
          <a:noFill/>
        </p:spPr>
        <p:txBody>
          <a:bodyPr wrap="square" lIns="91440" tIns="45720" rIns="91440" bIns="45720" rtlCol="0" anchor="t">
            <a:spAutoFit/>
          </a:bodyPr>
          <a:lstStyle/>
          <a:p>
            <a:r>
              <a:rPr lang="en-US" sz="4000" dirty="0">
                <a:solidFill>
                  <a:srgbClr val="F7F5EB"/>
                </a:solidFill>
              </a:rPr>
              <a:t>Efficiency</a:t>
            </a:r>
            <a:endParaRPr lang="en-US" sz="4000" dirty="0">
              <a:solidFill>
                <a:srgbClr val="F7F5EB"/>
              </a:solidFill>
              <a:cs typeface="Segoe UI"/>
            </a:endParaRPr>
          </a:p>
        </p:txBody>
      </p:sp>
      <p:sp>
        <p:nvSpPr>
          <p:cNvPr id="9" name="TextBox 8">
            <a:extLst>
              <a:ext uri="{FF2B5EF4-FFF2-40B4-BE49-F238E27FC236}">
                <a16:creationId xmlns:a16="http://schemas.microsoft.com/office/drawing/2014/main" id="{9E5F6575-3BF3-7084-2ED7-E9EA08E812D7}"/>
              </a:ext>
            </a:extLst>
          </p:cNvPr>
          <p:cNvSpPr txBox="1"/>
          <p:nvPr/>
        </p:nvSpPr>
        <p:spPr>
          <a:xfrm>
            <a:off x="7879259" y="2938841"/>
            <a:ext cx="2289313" cy="707886"/>
          </a:xfrm>
          <a:prstGeom prst="rect">
            <a:avLst/>
          </a:prstGeom>
          <a:noFill/>
        </p:spPr>
        <p:txBody>
          <a:bodyPr wrap="square" lIns="91440" tIns="45720" rIns="91440" bIns="45720" rtlCol="0" anchor="t">
            <a:spAutoFit/>
          </a:bodyPr>
          <a:lstStyle/>
          <a:p>
            <a:r>
              <a:rPr lang="en-US" sz="4000" dirty="0">
                <a:solidFill>
                  <a:srgbClr val="F7F5EB"/>
                </a:solidFill>
              </a:rPr>
              <a:t>Accuracy</a:t>
            </a:r>
            <a:endParaRPr lang="en-US" sz="4000" dirty="0">
              <a:solidFill>
                <a:srgbClr val="F7F5EB"/>
              </a:solidFill>
              <a:cs typeface="Segoe UI"/>
            </a:endParaRPr>
          </a:p>
        </p:txBody>
      </p:sp>
    </p:spTree>
    <p:extLst>
      <p:ext uri="{BB962C8B-B14F-4D97-AF65-F5344CB8AC3E}">
        <p14:creationId xmlns:p14="http://schemas.microsoft.com/office/powerpoint/2010/main" val="131467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62AD-619D-6CD8-6CCA-65428D686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241E2-47B9-CDF5-F828-1ED133D6F64E}"/>
              </a:ext>
            </a:extLst>
          </p:cNvPr>
          <p:cNvSpPr>
            <a:spLocks noGrp="1"/>
          </p:cNvSpPr>
          <p:nvPr>
            <p:ph type="title"/>
          </p:nvPr>
        </p:nvSpPr>
        <p:spPr>
          <a:xfrm>
            <a:off x="1096992" y="379502"/>
            <a:ext cx="2838091" cy="1325563"/>
          </a:xfrm>
        </p:spPr>
        <p:txBody>
          <a:bodyPr>
            <a:normAutofit/>
          </a:bodyPr>
          <a:lstStyle/>
          <a:p>
            <a:r>
              <a:rPr lang="en-US" sz="5400" b="1" dirty="0">
                <a:cs typeface="Segoe UI"/>
              </a:rPr>
              <a:t>Fluency</a:t>
            </a:r>
            <a:endParaRPr lang="en-US" sz="5400" b="1" dirty="0"/>
          </a:p>
        </p:txBody>
      </p:sp>
      <p:sp>
        <p:nvSpPr>
          <p:cNvPr id="395" name="Arrow: Right 394">
            <a:extLst>
              <a:ext uri="{FF2B5EF4-FFF2-40B4-BE49-F238E27FC236}">
                <a16:creationId xmlns:a16="http://schemas.microsoft.com/office/drawing/2014/main" id="{9BE7DF34-CD3A-B21E-7597-8DA45D549BCF}"/>
              </a:ext>
            </a:extLst>
          </p:cNvPr>
          <p:cNvSpPr/>
          <p:nvPr/>
        </p:nvSpPr>
        <p:spPr>
          <a:xfrm>
            <a:off x="755374" y="909645"/>
            <a:ext cx="7023652" cy="5038710"/>
          </a:xfrm>
          <a:prstGeom prst="rightArrow">
            <a:avLst/>
          </a:prstGeom>
          <a:solidFill>
            <a:srgbClr val="4040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CB8136B-0188-1EA9-9BDD-06B50A5869B4}"/>
              </a:ext>
            </a:extLst>
          </p:cNvPr>
          <p:cNvSpPr/>
          <p:nvPr/>
        </p:nvSpPr>
        <p:spPr>
          <a:xfrm>
            <a:off x="1096992" y="2408583"/>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F5EB"/>
                </a:solidFill>
              </a:rPr>
              <a:t>Efficiency</a:t>
            </a:r>
            <a:endParaRPr lang="en-US" sz="3600" dirty="0">
              <a:solidFill>
                <a:srgbClr val="F7F5EB"/>
              </a:solidFill>
              <a:cs typeface="Segoe UI"/>
            </a:endParaRPr>
          </a:p>
        </p:txBody>
      </p:sp>
      <p:sp>
        <p:nvSpPr>
          <p:cNvPr id="11" name="TextBox 10">
            <a:extLst>
              <a:ext uri="{FF2B5EF4-FFF2-40B4-BE49-F238E27FC236}">
                <a16:creationId xmlns:a16="http://schemas.microsoft.com/office/drawing/2014/main" id="{3E9D6F87-B9B3-CD6F-43E9-A7205BB1E238}"/>
              </a:ext>
            </a:extLst>
          </p:cNvPr>
          <p:cNvSpPr txBox="1"/>
          <p:nvPr/>
        </p:nvSpPr>
        <p:spPr>
          <a:xfrm>
            <a:off x="7878274" y="908600"/>
            <a:ext cx="4141448" cy="5509200"/>
          </a:xfrm>
          <a:prstGeom prst="rect">
            <a:avLst/>
          </a:prstGeom>
          <a:noFill/>
        </p:spPr>
        <p:txBody>
          <a:bodyPr wrap="square" rtlCol="0">
            <a:spAutoFit/>
          </a:bodyPr>
          <a:lstStyle/>
          <a:p>
            <a:r>
              <a:rPr lang="en-US" sz="3200" b="1" dirty="0"/>
              <a:t>Selects an appropriate strategy.</a:t>
            </a:r>
          </a:p>
          <a:p>
            <a:endParaRPr lang="en-US" sz="3200" b="1" dirty="0"/>
          </a:p>
          <a:p>
            <a:r>
              <a:rPr lang="en-US" sz="3200" b="1" dirty="0"/>
              <a:t>Trades out or adapts a strategy.</a:t>
            </a:r>
          </a:p>
          <a:p>
            <a:endParaRPr lang="en-US" sz="3200" b="1" dirty="0"/>
          </a:p>
          <a:p>
            <a:r>
              <a:rPr lang="en-US" sz="3200" b="1" dirty="0"/>
              <a:t>Solves in a reasonable amount of time.</a:t>
            </a:r>
          </a:p>
          <a:p>
            <a:endParaRPr lang="en-US" sz="3200" b="1" dirty="0"/>
          </a:p>
        </p:txBody>
      </p:sp>
    </p:spTree>
    <p:extLst>
      <p:ext uri="{BB962C8B-B14F-4D97-AF65-F5344CB8AC3E}">
        <p14:creationId xmlns:p14="http://schemas.microsoft.com/office/powerpoint/2010/main" val="120570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296E8-0B84-5E16-C55F-B1C7E21BF6E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CCC57C1-886D-FF28-4385-919653BC7028}"/>
              </a:ext>
            </a:extLst>
          </p:cNvPr>
          <p:cNvSpPr/>
          <p:nvPr/>
        </p:nvSpPr>
        <p:spPr>
          <a:xfrm>
            <a:off x="0" y="-19476"/>
            <a:ext cx="12192000"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3">
            <a:extLst>
              <a:ext uri="{FF2B5EF4-FFF2-40B4-BE49-F238E27FC236}">
                <a16:creationId xmlns:a16="http://schemas.microsoft.com/office/drawing/2014/main" id="{B7F7B691-D274-B3BE-BC14-FA5DB3167666}"/>
              </a:ext>
            </a:extLst>
          </p:cNvPr>
          <p:cNvSpPr>
            <a:spLocks noGrp="1"/>
          </p:cNvSpPr>
          <p:nvPr/>
        </p:nvSpPr>
        <p:spPr>
          <a:xfrm>
            <a:off x="744117" y="2584537"/>
            <a:ext cx="5599533" cy="35473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cs typeface="Segoe UI"/>
              </a:rPr>
              <a:t>Repeated addition</a:t>
            </a:r>
          </a:p>
          <a:p>
            <a:r>
              <a:rPr lang="en-US" sz="3600" dirty="0">
                <a:cs typeface="Segoe UI"/>
              </a:rPr>
              <a:t>Skip counting by 7s </a:t>
            </a:r>
          </a:p>
          <a:p>
            <a:r>
              <a:rPr lang="en-US" sz="3600" dirty="0">
                <a:cs typeface="Segoe UI"/>
              </a:rPr>
              <a:t>3 groups of 7 and double</a:t>
            </a:r>
          </a:p>
          <a:p>
            <a:r>
              <a:rPr lang="en-US" sz="3600" dirty="0">
                <a:cs typeface="Segoe UI"/>
              </a:rPr>
              <a:t>5 groups of 7 and add 1 more group</a:t>
            </a:r>
          </a:p>
        </p:txBody>
      </p:sp>
      <p:sp>
        <p:nvSpPr>
          <p:cNvPr id="3" name="Text Placeholder 2">
            <a:extLst>
              <a:ext uri="{FF2B5EF4-FFF2-40B4-BE49-F238E27FC236}">
                <a16:creationId xmlns:a16="http://schemas.microsoft.com/office/drawing/2014/main" id="{FD21ACD2-8F6F-C912-2674-0D47E70AB7CB}"/>
              </a:ext>
            </a:extLst>
          </p:cNvPr>
          <p:cNvSpPr>
            <a:spLocks noGrp="1"/>
          </p:cNvSpPr>
          <p:nvPr/>
        </p:nvSpPr>
        <p:spPr>
          <a:xfrm>
            <a:off x="4312181" y="147480"/>
            <a:ext cx="3567638" cy="10376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5400" dirty="0">
                <a:solidFill>
                  <a:srgbClr val="F7F5EB"/>
                </a:solidFill>
                <a:cs typeface="Segoe UI"/>
              </a:rPr>
              <a:t>Efficiency</a:t>
            </a:r>
          </a:p>
        </p:txBody>
      </p:sp>
      <p:sp>
        <p:nvSpPr>
          <p:cNvPr id="7" name="Text Placeholder 2">
            <a:extLst>
              <a:ext uri="{FF2B5EF4-FFF2-40B4-BE49-F238E27FC236}">
                <a16:creationId xmlns:a16="http://schemas.microsoft.com/office/drawing/2014/main" id="{33BDD21F-18BB-D96F-F852-D68AB66296CE}"/>
              </a:ext>
            </a:extLst>
          </p:cNvPr>
          <p:cNvSpPr>
            <a:spLocks noGrp="1"/>
          </p:cNvSpPr>
          <p:nvPr/>
        </p:nvSpPr>
        <p:spPr>
          <a:xfrm>
            <a:off x="1177644" y="1583183"/>
            <a:ext cx="3554376" cy="6102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800" dirty="0">
                <a:cs typeface="Segoe UI"/>
              </a:rPr>
              <a:t>    6 x 7</a:t>
            </a:r>
          </a:p>
        </p:txBody>
      </p:sp>
      <p:sp>
        <p:nvSpPr>
          <p:cNvPr id="8" name="Text Placeholder 2">
            <a:extLst>
              <a:ext uri="{FF2B5EF4-FFF2-40B4-BE49-F238E27FC236}">
                <a16:creationId xmlns:a16="http://schemas.microsoft.com/office/drawing/2014/main" id="{EC654481-22C1-3168-A5E7-D338E3A127CE}"/>
              </a:ext>
            </a:extLst>
          </p:cNvPr>
          <p:cNvSpPr>
            <a:spLocks noGrp="1"/>
          </p:cNvSpPr>
          <p:nvPr/>
        </p:nvSpPr>
        <p:spPr>
          <a:xfrm>
            <a:off x="6672199" y="196253"/>
            <a:ext cx="3567638" cy="10376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5400" dirty="0">
              <a:solidFill>
                <a:schemeClr val="bg1"/>
              </a:solidFill>
              <a:cs typeface="Segoe UI"/>
            </a:endParaRPr>
          </a:p>
        </p:txBody>
      </p:sp>
      <p:sp>
        <p:nvSpPr>
          <p:cNvPr id="9" name="Text Placeholder 2">
            <a:extLst>
              <a:ext uri="{FF2B5EF4-FFF2-40B4-BE49-F238E27FC236}">
                <a16:creationId xmlns:a16="http://schemas.microsoft.com/office/drawing/2014/main" id="{9E177BBB-264A-4B5A-F7AD-EC83D0327616}"/>
              </a:ext>
            </a:extLst>
          </p:cNvPr>
          <p:cNvSpPr>
            <a:spLocks noGrp="1"/>
          </p:cNvSpPr>
          <p:nvPr/>
        </p:nvSpPr>
        <p:spPr>
          <a:xfrm>
            <a:off x="6635852" y="2423160"/>
            <a:ext cx="4812031" cy="292608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dirty="0">
                <a:cs typeface="Segoe UI"/>
              </a:rPr>
              <a:t>    </a:t>
            </a:r>
            <a:r>
              <a:rPr lang="en-US" sz="4400" dirty="0">
                <a:cs typeface="Segoe UI"/>
              </a:rPr>
              <a:t>1000 – 7 = 993</a:t>
            </a:r>
          </a:p>
          <a:p>
            <a:endParaRPr lang="en-US" sz="4400" dirty="0">
              <a:cs typeface="Segoe UI"/>
            </a:endParaRPr>
          </a:p>
          <a:p>
            <a:r>
              <a:rPr lang="en-US" sz="4400" dirty="0">
                <a:cs typeface="Segoe UI"/>
              </a:rPr>
              <a:t>     </a:t>
            </a:r>
          </a:p>
          <a:p>
            <a:endParaRPr lang="en-US" sz="4400" dirty="0">
              <a:cs typeface="Segoe UI"/>
            </a:endParaRPr>
          </a:p>
        </p:txBody>
      </p:sp>
      <mc:AlternateContent xmlns:mc="http://schemas.openxmlformats.org/markup-compatibility/2006" xmlns:a14="http://schemas.microsoft.com/office/drawing/2010/main">
        <mc:Choice Requires="a14">
          <p:sp>
            <p:nvSpPr>
              <p:cNvPr id="12" name="Text Placeholder 2">
                <a:extLst>
                  <a:ext uri="{FF2B5EF4-FFF2-40B4-BE49-F238E27FC236}">
                    <a16:creationId xmlns:a16="http://schemas.microsoft.com/office/drawing/2014/main" id="{D7E1E1EA-01FF-DEE1-9510-F391E09ED66C}"/>
                  </a:ext>
                </a:extLst>
              </p:cNvPr>
              <p:cNvSpPr>
                <a:spLocks noGrp="1"/>
              </p:cNvSpPr>
              <p:nvPr/>
            </p:nvSpPr>
            <p:spPr>
              <a:xfrm>
                <a:off x="7261860" y="5266965"/>
                <a:ext cx="5054671" cy="159103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400" dirty="0">
                    <a:cs typeface="Segoe UI"/>
                  </a:rPr>
                  <a:t> </a:t>
                </a:r>
                <a14:m>
                  <m:oMath xmlns:m="http://schemas.openxmlformats.org/officeDocument/2006/math">
                    <m:f>
                      <m:fPr>
                        <m:ctrlPr>
                          <a:rPr lang="en-US" sz="6000" i="1" smtClean="0">
                            <a:latin typeface="Cambria Math" panose="02040503050406030204" pitchFamily="18" charset="0"/>
                            <a:cs typeface="Segoe UI"/>
                          </a:rPr>
                        </m:ctrlPr>
                      </m:fPr>
                      <m:num>
                        <m:r>
                          <a:rPr lang="en-US" sz="6000" b="1" i="1" smtClean="0">
                            <a:latin typeface="Cambria Math" panose="02040503050406030204" pitchFamily="18" charset="0"/>
                            <a:cs typeface="Segoe UI"/>
                          </a:rPr>
                          <m:t>𝟏</m:t>
                        </m:r>
                      </m:num>
                      <m:den>
                        <m:r>
                          <a:rPr lang="en-US" sz="6000" b="1" i="1" smtClean="0">
                            <a:latin typeface="Cambria Math" panose="02040503050406030204" pitchFamily="18" charset="0"/>
                            <a:cs typeface="Segoe UI"/>
                          </a:rPr>
                          <m:t>𝟐</m:t>
                        </m:r>
                      </m:den>
                    </m:f>
                  </m:oMath>
                </a14:m>
                <a:r>
                  <a:rPr lang="en-US" sz="6000" dirty="0">
                    <a:cs typeface="Segoe UI"/>
                  </a:rPr>
                  <a:t> + </a:t>
                </a:r>
                <a14:m>
                  <m:oMath xmlns:m="http://schemas.openxmlformats.org/officeDocument/2006/math">
                    <m:f>
                      <m:fPr>
                        <m:ctrlPr>
                          <a:rPr lang="en-US" sz="6000" i="1" smtClean="0">
                            <a:latin typeface="Cambria Math" panose="02040503050406030204" pitchFamily="18" charset="0"/>
                            <a:cs typeface="Segoe UI"/>
                          </a:rPr>
                        </m:ctrlPr>
                      </m:fPr>
                      <m:num>
                        <m:r>
                          <a:rPr lang="en-US" sz="6000" b="1" i="1" smtClean="0">
                            <a:latin typeface="Cambria Math" panose="02040503050406030204" pitchFamily="18" charset="0"/>
                            <a:cs typeface="Segoe UI"/>
                          </a:rPr>
                          <m:t>𝟕</m:t>
                        </m:r>
                      </m:num>
                      <m:den>
                        <m:r>
                          <a:rPr lang="en-US" sz="6000" b="1" i="1" smtClean="0">
                            <a:latin typeface="Cambria Math" panose="02040503050406030204" pitchFamily="18" charset="0"/>
                            <a:cs typeface="Segoe UI"/>
                          </a:rPr>
                          <m:t>𝟏𝟒</m:t>
                        </m:r>
                      </m:den>
                    </m:f>
                  </m:oMath>
                </a14:m>
                <a:r>
                  <a:rPr lang="en-US" sz="6000" dirty="0">
                    <a:cs typeface="Segoe UI"/>
                  </a:rPr>
                  <a:t> </a:t>
                </a:r>
                <a:r>
                  <a:rPr lang="en-US" sz="4400" dirty="0">
                    <a:cs typeface="Segoe UI"/>
                  </a:rPr>
                  <a:t>= </a:t>
                </a:r>
                <a:r>
                  <a:rPr lang="en-US" sz="6600" dirty="0">
                    <a:cs typeface="Segoe UI"/>
                  </a:rPr>
                  <a:t>1</a:t>
                </a:r>
              </a:p>
              <a:p>
                <a:endParaRPr lang="en-US" sz="4400" dirty="0">
                  <a:cs typeface="Segoe UI"/>
                </a:endParaRPr>
              </a:p>
              <a:p>
                <a:endParaRPr lang="en-US" sz="4400" dirty="0">
                  <a:cs typeface="Segoe UI"/>
                </a:endParaRPr>
              </a:p>
            </p:txBody>
          </p:sp>
        </mc:Choice>
        <mc:Fallback xmlns="">
          <p:sp>
            <p:nvSpPr>
              <p:cNvPr id="12" name="Text Placeholder 2">
                <a:extLst>
                  <a:ext uri="{FF2B5EF4-FFF2-40B4-BE49-F238E27FC236}">
                    <a16:creationId xmlns:a16="http://schemas.microsoft.com/office/drawing/2014/main" id="{D7E1E1EA-01FF-DEE1-9510-F391E09ED66C}"/>
                  </a:ext>
                </a:extLst>
              </p:cNvPr>
              <p:cNvSpPr>
                <a:spLocks noGrp="1" noRot="1" noChangeAspect="1" noMove="1" noResize="1" noEditPoints="1" noAdjustHandles="1" noChangeArrowheads="1" noChangeShapeType="1" noTextEdit="1"/>
              </p:cNvSpPr>
              <p:nvPr/>
            </p:nvSpPr>
            <p:spPr>
              <a:xfrm>
                <a:off x="7261860" y="5266965"/>
                <a:ext cx="5054671" cy="1591035"/>
              </a:xfrm>
              <a:prstGeom prst="rect">
                <a:avLst/>
              </a:prstGeom>
              <a:blipFill>
                <a:blip r:embed="rId3"/>
                <a:stretch>
                  <a:fillRect t="-84291"/>
                </a:stretch>
              </a:blipFill>
            </p:spPr>
            <p:txBody>
              <a:bodyPr/>
              <a:lstStyle/>
              <a:p>
                <a:r>
                  <a:rPr lang="en-US">
                    <a:noFill/>
                  </a:rPr>
                  <a:t> </a:t>
                </a:r>
              </a:p>
            </p:txBody>
          </p:sp>
        </mc:Fallback>
      </mc:AlternateContent>
    </p:spTree>
    <p:extLst>
      <p:ext uri="{BB962C8B-B14F-4D97-AF65-F5344CB8AC3E}">
        <p14:creationId xmlns:p14="http://schemas.microsoft.com/office/powerpoint/2010/main" val="26703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DF96-AEBE-3B51-DBE2-2345DE8C7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83EE1-46CA-9A3F-C78F-FEE7AED2549F}"/>
              </a:ext>
            </a:extLst>
          </p:cNvPr>
          <p:cNvSpPr>
            <a:spLocks noGrp="1"/>
          </p:cNvSpPr>
          <p:nvPr>
            <p:ph type="title"/>
          </p:nvPr>
        </p:nvSpPr>
        <p:spPr>
          <a:xfrm>
            <a:off x="1096992" y="379502"/>
            <a:ext cx="2838091" cy="1325563"/>
          </a:xfrm>
        </p:spPr>
        <p:txBody>
          <a:bodyPr>
            <a:normAutofit/>
          </a:bodyPr>
          <a:lstStyle/>
          <a:p>
            <a:r>
              <a:rPr lang="en-US" sz="5400" b="1" dirty="0">
                <a:cs typeface="Segoe UI"/>
              </a:rPr>
              <a:t>Fluency</a:t>
            </a:r>
            <a:endParaRPr lang="en-US" sz="5400" b="1" dirty="0"/>
          </a:p>
        </p:txBody>
      </p:sp>
      <p:sp>
        <p:nvSpPr>
          <p:cNvPr id="395" name="Arrow: Right 394">
            <a:extLst>
              <a:ext uri="{FF2B5EF4-FFF2-40B4-BE49-F238E27FC236}">
                <a16:creationId xmlns:a16="http://schemas.microsoft.com/office/drawing/2014/main" id="{E21957D1-517C-D8B6-0B58-4284DA4FD92D}"/>
              </a:ext>
            </a:extLst>
          </p:cNvPr>
          <p:cNvSpPr/>
          <p:nvPr/>
        </p:nvSpPr>
        <p:spPr>
          <a:xfrm>
            <a:off x="755374" y="909645"/>
            <a:ext cx="7023652" cy="5038710"/>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FDBF2D7-CA8B-A585-7435-AC07F8E75328}"/>
              </a:ext>
            </a:extLst>
          </p:cNvPr>
          <p:cNvSpPr/>
          <p:nvPr/>
        </p:nvSpPr>
        <p:spPr>
          <a:xfrm>
            <a:off x="1096992" y="2408583"/>
            <a:ext cx="2405531" cy="2040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F5EB"/>
                </a:solidFill>
              </a:rPr>
              <a:t>Flexibility</a:t>
            </a:r>
            <a:endParaRPr lang="en-US" sz="3600" dirty="0">
              <a:solidFill>
                <a:srgbClr val="F7F5EB"/>
              </a:solidFill>
              <a:cs typeface="Segoe UI"/>
            </a:endParaRPr>
          </a:p>
        </p:txBody>
      </p:sp>
      <p:sp>
        <p:nvSpPr>
          <p:cNvPr id="10" name="TextBox 9">
            <a:extLst>
              <a:ext uri="{FF2B5EF4-FFF2-40B4-BE49-F238E27FC236}">
                <a16:creationId xmlns:a16="http://schemas.microsoft.com/office/drawing/2014/main" id="{F17FE678-0027-B1E7-E766-8ED8DF60A085}"/>
              </a:ext>
            </a:extLst>
          </p:cNvPr>
          <p:cNvSpPr txBox="1"/>
          <p:nvPr/>
        </p:nvSpPr>
        <p:spPr>
          <a:xfrm>
            <a:off x="7779026" y="2151727"/>
            <a:ext cx="4141448" cy="2554545"/>
          </a:xfrm>
          <a:prstGeom prst="rect">
            <a:avLst/>
          </a:prstGeom>
          <a:noFill/>
        </p:spPr>
        <p:txBody>
          <a:bodyPr wrap="square" rtlCol="0">
            <a:spAutoFit/>
          </a:bodyPr>
          <a:lstStyle/>
          <a:p>
            <a:r>
              <a:rPr lang="en-US" sz="3200" b="1" dirty="0"/>
              <a:t>Trades out or adapts a strategy.</a:t>
            </a:r>
          </a:p>
          <a:p>
            <a:endParaRPr lang="en-US" sz="3200" b="1" dirty="0"/>
          </a:p>
          <a:p>
            <a:r>
              <a:rPr lang="en-US" sz="3200" b="1" dirty="0"/>
              <a:t>Applies a strategy to a new problem type.</a:t>
            </a:r>
          </a:p>
        </p:txBody>
      </p:sp>
    </p:spTree>
    <p:extLst>
      <p:ext uri="{BB962C8B-B14F-4D97-AF65-F5344CB8AC3E}">
        <p14:creationId xmlns:p14="http://schemas.microsoft.com/office/powerpoint/2010/main" val="297224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5AEBE-3904-99EE-AB99-836B8638BBF1}"/>
              </a:ext>
            </a:extLst>
          </p:cNvPr>
          <p:cNvSpPr/>
          <p:nvPr/>
        </p:nvSpPr>
        <p:spPr>
          <a:xfrm>
            <a:off x="0" y="-19476"/>
            <a:ext cx="12192000"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a:extLst>
              <a:ext uri="{FF2B5EF4-FFF2-40B4-BE49-F238E27FC236}">
                <a16:creationId xmlns:a16="http://schemas.microsoft.com/office/drawing/2014/main" id="{4C0E0116-88D7-289E-724F-1B2A496DBEF8}"/>
              </a:ext>
            </a:extLst>
          </p:cNvPr>
          <p:cNvSpPr>
            <a:spLocks noGrp="1"/>
          </p:cNvSpPr>
          <p:nvPr/>
        </p:nvSpPr>
        <p:spPr>
          <a:xfrm>
            <a:off x="4969299" y="1639849"/>
            <a:ext cx="208084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dirty="0">
                <a:cs typeface="Segoe UI"/>
              </a:rPr>
              <a:t>4 x 7</a:t>
            </a:r>
          </a:p>
        </p:txBody>
      </p:sp>
      <p:sp>
        <p:nvSpPr>
          <p:cNvPr id="5" name="Content Placeholder 3">
            <a:extLst>
              <a:ext uri="{FF2B5EF4-FFF2-40B4-BE49-F238E27FC236}">
                <a16:creationId xmlns:a16="http://schemas.microsoft.com/office/drawing/2014/main" id="{A55FC86D-975A-704E-49EF-268CDF705E5E}"/>
              </a:ext>
            </a:extLst>
          </p:cNvPr>
          <p:cNvSpPr>
            <a:spLocks noGrp="1"/>
          </p:cNvSpPr>
          <p:nvPr/>
        </p:nvSpPr>
        <p:spPr>
          <a:xfrm>
            <a:off x="3613054" y="2751486"/>
            <a:ext cx="5157787" cy="6316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Segoe UI"/>
              </a:rPr>
              <a:t>2 groups of 7 and double</a:t>
            </a:r>
          </a:p>
        </p:txBody>
      </p:sp>
      <p:sp>
        <p:nvSpPr>
          <p:cNvPr id="8" name="Text Placeholder 2">
            <a:extLst>
              <a:ext uri="{FF2B5EF4-FFF2-40B4-BE49-F238E27FC236}">
                <a16:creationId xmlns:a16="http://schemas.microsoft.com/office/drawing/2014/main" id="{554ECFC7-C683-0269-7FE5-46E50129EFD5}"/>
              </a:ext>
            </a:extLst>
          </p:cNvPr>
          <p:cNvSpPr>
            <a:spLocks noGrp="1"/>
          </p:cNvSpPr>
          <p:nvPr/>
        </p:nvSpPr>
        <p:spPr>
          <a:xfrm>
            <a:off x="4077589" y="147480"/>
            <a:ext cx="3567638" cy="10376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5400" dirty="0">
                <a:solidFill>
                  <a:srgbClr val="F7F5EB"/>
                </a:solidFill>
                <a:cs typeface="Segoe UI"/>
              </a:rPr>
              <a:t>Flexibility</a:t>
            </a:r>
          </a:p>
        </p:txBody>
      </p:sp>
      <p:sp>
        <p:nvSpPr>
          <p:cNvPr id="10" name="Text Placeholder 4">
            <a:extLst>
              <a:ext uri="{FF2B5EF4-FFF2-40B4-BE49-F238E27FC236}">
                <a16:creationId xmlns:a16="http://schemas.microsoft.com/office/drawing/2014/main" id="{BB0A89C0-542E-D340-F845-4C862FEC4D09}"/>
              </a:ext>
            </a:extLst>
          </p:cNvPr>
          <p:cNvSpPr>
            <a:spLocks noGrp="1"/>
          </p:cNvSpPr>
          <p:nvPr/>
        </p:nvSpPr>
        <p:spPr>
          <a:xfrm>
            <a:off x="5055576" y="3670892"/>
            <a:ext cx="208084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dirty="0">
                <a:cs typeface="Segoe UI"/>
              </a:rPr>
              <a:t>4 x 9</a:t>
            </a:r>
          </a:p>
        </p:txBody>
      </p:sp>
      <p:sp>
        <p:nvSpPr>
          <p:cNvPr id="11" name="Content Placeholder 3">
            <a:extLst>
              <a:ext uri="{FF2B5EF4-FFF2-40B4-BE49-F238E27FC236}">
                <a16:creationId xmlns:a16="http://schemas.microsoft.com/office/drawing/2014/main" id="{F20944BA-085B-43EB-BA0C-C827EB156569}"/>
              </a:ext>
            </a:extLst>
          </p:cNvPr>
          <p:cNvSpPr>
            <a:spLocks noGrp="1"/>
          </p:cNvSpPr>
          <p:nvPr/>
        </p:nvSpPr>
        <p:spPr>
          <a:xfrm>
            <a:off x="3613053" y="4705333"/>
            <a:ext cx="5157787" cy="11187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Segoe UI"/>
              </a:rPr>
              <a:t>2 groups of 9 and double</a:t>
            </a:r>
          </a:p>
          <a:p>
            <a:r>
              <a:rPr lang="en-US" dirty="0">
                <a:cs typeface="Segoe UI"/>
              </a:rPr>
              <a:t>10 groups of 4 and subtract 4</a:t>
            </a:r>
          </a:p>
          <a:p>
            <a:endParaRPr lang="en-US" dirty="0">
              <a:cs typeface="Segoe UI"/>
            </a:endParaRPr>
          </a:p>
        </p:txBody>
      </p:sp>
    </p:spTree>
    <p:extLst>
      <p:ext uri="{BB962C8B-B14F-4D97-AF65-F5344CB8AC3E}">
        <p14:creationId xmlns:p14="http://schemas.microsoft.com/office/powerpoint/2010/main" val="2133527485"/>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E193B303-305F-4270-9AD0-F70114B21CBD}"/>
    </a:ext>
  </a:extLst>
</a:theme>
</file>

<file path=ppt/theme/theme2.xml><?xml version="1.0" encoding="utf-8"?>
<a:theme xmlns:a="http://schemas.openxmlformats.org/drawingml/2006/main" name="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7515DA10-F4EC-48EA-A277-DD5AB7071B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AFAC20B572574095D31476FB39C606" ma:contentTypeVersion="10" ma:contentTypeDescription="Create a new document." ma:contentTypeScope="" ma:versionID="10a2efe7306f34acd1ac03fde39cf831">
  <xsd:schema xmlns:xsd="http://www.w3.org/2001/XMLSchema" xmlns:xs="http://www.w3.org/2001/XMLSchema" xmlns:p="http://schemas.microsoft.com/office/2006/metadata/properties" xmlns:ns2="25088e16-729c-404b-9015-7705e21f47a0" xmlns:ns3="2ba0bcd7-05d9-492a-a016-34b256b5fce3" targetNamespace="http://schemas.microsoft.com/office/2006/metadata/properties" ma:root="true" ma:fieldsID="3aed521931d69a42473effe7200913fb" ns2:_="" ns3:_="">
    <xsd:import namespace="25088e16-729c-404b-9015-7705e21f47a0"/>
    <xsd:import namespace="2ba0bcd7-05d9-492a-a016-34b256b5fc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88e16-729c-404b-9015-7705e21f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a0bcd7-05d9-492a-a016-34b256b5fc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8CD39-01C8-448B-93E4-657053375E90}">
  <ds:schemaRefs>
    <ds:schemaRef ds:uri="adce3490-48cb-4e18-a1c4-b4876b13ee0b"/>
    <ds:schemaRef ds:uri="b0ec0414-397d-427d-ad1c-ae84c9ad31e7"/>
    <ds:schemaRef ds:uri="d0798327-5254-4832-9d6b-dab5c32ea1a5"/>
    <ds:schemaRef ds:uri="f739eeb1-4fe5-4020-bf0a-bb75201f08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FCF3D2D5-A534-4CA9-BF2F-D427AB861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88e16-729c-404b-9015-7705e21f47a0"/>
    <ds:schemaRef ds:uri="2ba0bcd7-05d9-492a-a016-34b256b5f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PowerPoint-Template-Blue-04-26-2024</Template>
  <TotalTime>332</TotalTime>
  <Words>2187</Words>
  <Application>Microsoft Office PowerPoint</Application>
  <PresentationFormat>Widescreen</PresentationFormat>
  <Paragraphs>170</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Title Slides</vt:lpstr>
      <vt:lpstr>Content Slides</vt:lpstr>
      <vt:lpstr>K-12 Washington State Learning Standards for Mathematics (2025)</vt:lpstr>
      <vt:lpstr>Vision</vt:lpstr>
      <vt:lpstr>Equity Statement</vt:lpstr>
      <vt:lpstr>PowerPoint Presentation</vt:lpstr>
      <vt:lpstr>Fluency</vt:lpstr>
      <vt:lpstr>Fluency</vt:lpstr>
      <vt:lpstr>PowerPoint Presentation</vt:lpstr>
      <vt:lpstr>Fluency</vt:lpstr>
      <vt:lpstr>PowerPoint Presentation</vt:lpstr>
      <vt:lpstr>PowerPoint Presentation</vt:lpstr>
      <vt:lpstr>Fluency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Brand</dc:subject>
  <dc:creator>Serena O'Neill</dc:creator>
  <cp:lastModifiedBy>Laura Grant</cp:lastModifiedBy>
  <cp:revision>105</cp:revision>
  <dcterms:created xsi:type="dcterms:W3CDTF">2025-12-02T13:50:29Z</dcterms:created>
  <dcterms:modified xsi:type="dcterms:W3CDTF">2026-02-10T20:07:34Z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0x0101002DAFAC20B572574095D31476FB39C606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2025-12-02T14:07:59Z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dfaeb33c-f7f9-4ff6-995c-d3326d7aaf32</vt:lpwstr>
  </property>
  <property fmtid="{D5CDD505-2E9C-101B-9397-08002B2CF9AE}" pid="13" name="MSIP_Label_9145f431-4c8c-42c6-a5a5-ba6d3bdea585_ContentBits">
    <vt:lpwstr>0</vt:lpwstr>
  </property>
  <property fmtid="{D5CDD505-2E9C-101B-9397-08002B2CF9AE}" pid="14" name="MSIP_Label_9145f431-4c8c-42c6-a5a5-ba6d3bdea585_Tag">
    <vt:lpwstr>10, 3, 0, 1</vt:lpwstr>
  </property>
  <property fmtid="{D5CDD505-2E9C-101B-9397-08002B2CF9AE}" pid="15" name="MediaServiceImageTags">
    <vt:lpwstr/>
  </property>
</Properties>
</file>