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3" r:id="rId5"/>
    <p:sldMasterId id="2147483716" r:id="rId6"/>
  </p:sldMasterIdLst>
  <p:notesMasterIdLst>
    <p:notesMasterId r:id="rId22"/>
  </p:notesMasterIdLst>
  <p:handoutMasterIdLst>
    <p:handoutMasterId r:id="rId23"/>
  </p:handoutMasterIdLst>
  <p:sldIdLst>
    <p:sldId id="260" r:id="rId7"/>
    <p:sldId id="263" r:id="rId8"/>
    <p:sldId id="264" r:id="rId9"/>
    <p:sldId id="327" r:id="rId10"/>
    <p:sldId id="326" r:id="rId11"/>
    <p:sldId id="322" r:id="rId12"/>
    <p:sldId id="325" r:id="rId13"/>
    <p:sldId id="329" r:id="rId14"/>
    <p:sldId id="319" r:id="rId15"/>
    <p:sldId id="328" r:id="rId16"/>
    <p:sldId id="330" r:id="rId17"/>
    <p:sldId id="331" r:id="rId18"/>
    <p:sldId id="333" r:id="rId19"/>
    <p:sldId id="332" r:id="rId20"/>
    <p:sldId id="31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639"/>
    <a:srgbClr val="40403D"/>
    <a:srgbClr val="FFFFFF"/>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0A9CC-6F52-4B82-BE13-9680794C47DB}" v="23" dt="2026-01-27T21:00:17.369"/>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869" autoAdjust="0"/>
  </p:normalViewPr>
  <p:slideViewPr>
    <p:cSldViewPr snapToGrid="0">
      <p:cViewPr varScale="1">
        <p:scale>
          <a:sx n="56" d="100"/>
          <a:sy n="56" d="100"/>
        </p:scale>
        <p:origin x="267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F75CF-BDF2-421D-B32C-1704C6536C47}"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176732D6-E4EA-4D64-9773-8D3AA78B4CC3}">
      <dgm:prSet phldr="0"/>
      <dgm:spPr>
        <a:solidFill>
          <a:schemeClr val="accent1"/>
        </a:solidFill>
      </dgm:spPr>
      <dgm:t>
        <a:bodyPr/>
        <a:lstStyle/>
        <a:p>
          <a:pPr rtl="0"/>
          <a:r>
            <a:rPr lang="en-US" dirty="0">
              <a:solidFill>
                <a:schemeClr val="bg1"/>
              </a:solidFill>
              <a:latin typeface="Segoe UI"/>
            </a:rPr>
            <a:t>Identified by Course Sequence</a:t>
          </a:r>
          <a:endParaRPr lang="en-US" dirty="0">
            <a:solidFill>
              <a:schemeClr val="bg1"/>
            </a:solidFill>
          </a:endParaRPr>
        </a:p>
      </dgm:t>
    </dgm:pt>
    <dgm:pt modelId="{F91144B7-75A0-493A-86D8-B73B2AB58255}" type="parTrans" cxnId="{40DE9A61-5CB9-4EDE-A4C8-625AAF1F9E11}">
      <dgm:prSet/>
      <dgm:spPr/>
      <dgm:t>
        <a:bodyPr/>
        <a:lstStyle/>
        <a:p>
          <a:endParaRPr lang="en-US"/>
        </a:p>
      </dgm:t>
    </dgm:pt>
    <dgm:pt modelId="{165244F0-8F40-4A82-9CC8-D33338A6786B}" type="sibTrans" cxnId="{40DE9A61-5CB9-4EDE-A4C8-625AAF1F9E11}">
      <dgm:prSet/>
      <dgm:spPr/>
      <dgm:t>
        <a:bodyPr/>
        <a:lstStyle/>
        <a:p>
          <a:endParaRPr lang="en-US"/>
        </a:p>
      </dgm:t>
    </dgm:pt>
    <dgm:pt modelId="{0204A2F3-2ED6-4169-BCD6-E451DF3B8AE6}">
      <dgm:prSet phldr="0"/>
      <dgm:spPr/>
      <dgm:t>
        <a:bodyPr/>
        <a:lstStyle/>
        <a:p>
          <a:pPr rtl="0"/>
          <a:r>
            <a:rPr lang="en-US" dirty="0">
              <a:solidFill>
                <a:srgbClr val="000000"/>
              </a:solidFill>
              <a:latin typeface="Segoe UI"/>
            </a:rPr>
            <a:t>Geometry, Algebra 1, and Algebra 2</a:t>
          </a:r>
          <a:endParaRPr lang="en-US" dirty="0">
            <a:solidFill>
              <a:srgbClr val="000000"/>
            </a:solidFill>
          </a:endParaRPr>
        </a:p>
      </dgm:t>
      <dgm:extLst>
        <a:ext uri="{E40237B7-FDA0-4F09-8148-C483321AD2D9}">
          <dgm14:cNvPr xmlns:dgm14="http://schemas.microsoft.com/office/drawing/2010/diagram" id="0" name="" descr="Two callout boxes, the call out box on the right is titled &quot;Identified by Course Sequnce&quot; with three supporting bullet points. The first is &quot;Geometry, Algebra 1, and Algebra 2.&quot; The second is &quot;Integrated Math 1, 2, and 3.&quot; The third is &quot;Supports CTE-math equivalency alignment.&quot; The second call out box is titled &quot;Identifying the Content Standards for Credits 1 &amp; 2.&quot; Followed by three supporting bullet points. The first is &quot;Math understanding all students need after they graduate.&quot; The second is &quot;Priority standards are broad understandings applicable to any career.&quot; and the third &quot;Clarify math content that occurs in the first two math credits and what is in the third credit.&quot; "/>
        </a:ext>
      </dgm:extLst>
    </dgm:pt>
    <dgm:pt modelId="{A92990FC-F99E-48DF-9DBE-50A47AD0CD00}" type="parTrans" cxnId="{D585D363-F439-4EB8-9052-2AFF30D9344B}">
      <dgm:prSet/>
      <dgm:spPr/>
      <dgm:t>
        <a:bodyPr/>
        <a:lstStyle/>
        <a:p>
          <a:endParaRPr lang="en-US"/>
        </a:p>
      </dgm:t>
    </dgm:pt>
    <dgm:pt modelId="{373771C0-E581-427A-B07D-459AF3BF8711}" type="sibTrans" cxnId="{D585D363-F439-4EB8-9052-2AFF30D9344B}">
      <dgm:prSet/>
      <dgm:spPr/>
      <dgm:t>
        <a:bodyPr/>
        <a:lstStyle/>
        <a:p>
          <a:endParaRPr lang="en-US"/>
        </a:p>
      </dgm:t>
    </dgm:pt>
    <dgm:pt modelId="{FA9A844C-D6DD-48AA-AE23-EF9187D0F70B}">
      <dgm:prSet/>
      <dgm:spPr/>
      <dgm:t>
        <a:bodyPr/>
        <a:lstStyle/>
        <a:p>
          <a:pPr rtl="0"/>
          <a:r>
            <a:rPr lang="en-US" dirty="0">
              <a:latin typeface="Segoe UI"/>
            </a:rPr>
            <a:t>Integrated Math 1, 2, and 3</a:t>
          </a:r>
          <a:endParaRPr lang="en-US" dirty="0"/>
        </a:p>
      </dgm:t>
    </dgm:pt>
    <dgm:pt modelId="{5AEC0B98-5268-4DDA-A8D2-439BF288A05E}" type="parTrans" cxnId="{7105F41B-228E-4C8C-8F53-BEBF0B4BCFBC}">
      <dgm:prSet/>
      <dgm:spPr/>
      <dgm:t>
        <a:bodyPr/>
        <a:lstStyle/>
        <a:p>
          <a:endParaRPr lang="en-US"/>
        </a:p>
      </dgm:t>
    </dgm:pt>
    <dgm:pt modelId="{52EC0536-CB6F-46F9-8817-E1DE52127DFE}" type="sibTrans" cxnId="{7105F41B-228E-4C8C-8F53-BEBF0B4BCFBC}">
      <dgm:prSet/>
      <dgm:spPr/>
      <dgm:t>
        <a:bodyPr/>
        <a:lstStyle/>
        <a:p>
          <a:endParaRPr lang="en-US"/>
        </a:p>
      </dgm:t>
    </dgm:pt>
    <dgm:pt modelId="{84E96E85-A839-4749-930F-7529F30DC158}">
      <dgm:prSet/>
      <dgm:spPr/>
      <dgm:t>
        <a:bodyPr/>
        <a:lstStyle/>
        <a:p>
          <a:pPr rtl="0"/>
          <a:r>
            <a:rPr lang="en-US" dirty="0">
              <a:solidFill>
                <a:srgbClr val="000000"/>
              </a:solidFill>
              <a:latin typeface="Segoe UI"/>
            </a:rPr>
            <a:t>Supports CTE-math equivalency alignment</a:t>
          </a:r>
          <a:endParaRPr lang="en-US" dirty="0">
            <a:solidFill>
              <a:srgbClr val="000000"/>
            </a:solidFill>
          </a:endParaRPr>
        </a:p>
      </dgm:t>
    </dgm:pt>
    <dgm:pt modelId="{F7CDCDB8-45F1-41C5-AD31-003B3CE28C02}" type="parTrans" cxnId="{B74592A0-C631-4380-8291-D8439BA79E89}">
      <dgm:prSet/>
      <dgm:spPr/>
      <dgm:t>
        <a:bodyPr/>
        <a:lstStyle/>
        <a:p>
          <a:endParaRPr lang="en-US"/>
        </a:p>
      </dgm:t>
    </dgm:pt>
    <dgm:pt modelId="{7B72E6EE-1DB1-4592-B03B-D5EFBDBD1792}" type="sibTrans" cxnId="{B74592A0-C631-4380-8291-D8439BA79E89}">
      <dgm:prSet/>
      <dgm:spPr/>
      <dgm:t>
        <a:bodyPr/>
        <a:lstStyle/>
        <a:p>
          <a:endParaRPr lang="en-US"/>
        </a:p>
      </dgm:t>
    </dgm:pt>
    <dgm:pt modelId="{12CDEFA2-F36D-44E9-B6AA-03F69BAB583E}">
      <dgm:prSet/>
      <dgm:spPr>
        <a:solidFill>
          <a:schemeClr val="accent1"/>
        </a:solidFill>
      </dgm:spPr>
      <dgm:t>
        <a:bodyPr/>
        <a:lstStyle/>
        <a:p>
          <a:r>
            <a:rPr lang="en-US" dirty="0">
              <a:solidFill>
                <a:schemeClr val="bg1"/>
              </a:solidFill>
            </a:rPr>
            <a:t>Identifying the Content Standards for Credits 1 &amp; 2</a:t>
          </a:r>
        </a:p>
      </dgm:t>
    </dgm:pt>
    <dgm:pt modelId="{3542C132-855E-49C1-8A89-E6A4766C574A}" type="parTrans" cxnId="{CF5956F2-4302-4643-B65F-F51C00970A27}">
      <dgm:prSet/>
      <dgm:spPr/>
      <dgm:t>
        <a:bodyPr/>
        <a:lstStyle/>
        <a:p>
          <a:endParaRPr lang="en-US"/>
        </a:p>
      </dgm:t>
    </dgm:pt>
    <dgm:pt modelId="{DF75C12A-0F7B-4381-BC5D-7C2FDEC903E9}" type="sibTrans" cxnId="{CF5956F2-4302-4643-B65F-F51C00970A27}">
      <dgm:prSet/>
      <dgm:spPr/>
      <dgm:t>
        <a:bodyPr/>
        <a:lstStyle/>
        <a:p>
          <a:endParaRPr lang="en-US"/>
        </a:p>
      </dgm:t>
    </dgm:pt>
    <dgm:pt modelId="{593BBFAB-1486-423A-BB06-13B54D5BD508}">
      <dgm:prSet/>
      <dgm:spPr>
        <a:solidFill>
          <a:schemeClr val="accent4"/>
        </a:solidFill>
      </dgm:spPr>
      <dgm:t>
        <a:bodyPr/>
        <a:lstStyle/>
        <a:p>
          <a:pPr rtl="0"/>
          <a:r>
            <a:rPr lang="en-US">
              <a:solidFill>
                <a:schemeClr val="tx1"/>
              </a:solidFill>
              <a:latin typeface="Segoe UI"/>
            </a:rPr>
            <a:t>Math understanding all students need after they graduate</a:t>
          </a:r>
          <a:endParaRPr lang="en-US">
            <a:solidFill>
              <a:schemeClr val="tx1"/>
            </a:solidFill>
          </a:endParaRPr>
        </a:p>
      </dgm:t>
    </dgm:pt>
    <dgm:pt modelId="{BCA36F15-7613-45E2-B72B-8D93DE05A97C}" type="parTrans" cxnId="{F31891C4-EEE4-4472-BAA5-87CBC79AF642}">
      <dgm:prSet/>
      <dgm:spPr/>
      <dgm:t>
        <a:bodyPr/>
        <a:lstStyle/>
        <a:p>
          <a:endParaRPr lang="en-US"/>
        </a:p>
      </dgm:t>
    </dgm:pt>
    <dgm:pt modelId="{1B467862-6921-47F0-A5C1-CEAB4C7AB0EC}" type="sibTrans" cxnId="{F31891C4-EEE4-4472-BAA5-87CBC79AF642}">
      <dgm:prSet/>
      <dgm:spPr/>
      <dgm:t>
        <a:bodyPr/>
        <a:lstStyle/>
        <a:p>
          <a:endParaRPr lang="en-US"/>
        </a:p>
      </dgm:t>
    </dgm:pt>
    <dgm:pt modelId="{9F517ADE-8B94-48D6-8C36-636A1FCF2739}">
      <dgm:prSet phldr="0"/>
      <dgm:spPr/>
      <dgm:t>
        <a:bodyPr/>
        <a:lstStyle/>
        <a:p>
          <a:pPr rtl="0"/>
          <a:r>
            <a:rPr lang="en-US">
              <a:solidFill>
                <a:srgbClr val="000000"/>
              </a:solidFill>
              <a:latin typeface="Segoe UI"/>
            </a:rPr>
            <a:t>Priority standards are broad understandings applicable to any career</a:t>
          </a:r>
          <a:endParaRPr lang="en-US">
            <a:solidFill>
              <a:srgbClr val="000000"/>
            </a:solidFill>
          </a:endParaRPr>
        </a:p>
      </dgm:t>
    </dgm:pt>
    <dgm:pt modelId="{3B0C7CD9-6842-42C6-A9A6-A263C67C1E3C}" type="parTrans" cxnId="{4CA288CE-351E-439A-92AA-E599F2152664}">
      <dgm:prSet/>
      <dgm:spPr/>
      <dgm:t>
        <a:bodyPr/>
        <a:lstStyle/>
        <a:p>
          <a:endParaRPr lang="en-US"/>
        </a:p>
      </dgm:t>
    </dgm:pt>
    <dgm:pt modelId="{534ED91A-1BD7-4679-8E92-8B327C13A931}" type="sibTrans" cxnId="{4CA288CE-351E-439A-92AA-E599F2152664}">
      <dgm:prSet/>
      <dgm:spPr/>
      <dgm:t>
        <a:bodyPr/>
        <a:lstStyle/>
        <a:p>
          <a:endParaRPr lang="en-US"/>
        </a:p>
      </dgm:t>
    </dgm:pt>
    <dgm:pt modelId="{F8422ECD-53CA-432F-A290-3F4225AA0A7E}">
      <dgm:prSet phldr="0"/>
      <dgm:spPr/>
      <dgm:t>
        <a:bodyPr/>
        <a:lstStyle/>
        <a:p>
          <a:pPr rtl="0"/>
          <a:r>
            <a:rPr lang="en-US" dirty="0">
              <a:latin typeface="Segoe UI"/>
            </a:rPr>
            <a:t>Clarify math content that occurs in the first two math credits and what is in the third credit</a:t>
          </a:r>
        </a:p>
      </dgm:t>
    </dgm:pt>
    <dgm:pt modelId="{A925EE86-CFC5-45E4-A843-5A928B602C65}" type="parTrans" cxnId="{6CD03954-E6CC-43E9-B6A6-560F11DE130A}">
      <dgm:prSet/>
      <dgm:spPr/>
      <dgm:t>
        <a:bodyPr/>
        <a:lstStyle/>
        <a:p>
          <a:endParaRPr lang="en-US"/>
        </a:p>
      </dgm:t>
    </dgm:pt>
    <dgm:pt modelId="{F3F1C913-3E85-4593-8FB0-49FAD5CDD1A7}" type="sibTrans" cxnId="{6CD03954-E6CC-43E9-B6A6-560F11DE130A}">
      <dgm:prSet/>
      <dgm:spPr/>
      <dgm:t>
        <a:bodyPr/>
        <a:lstStyle/>
        <a:p>
          <a:endParaRPr lang="en-US"/>
        </a:p>
      </dgm:t>
    </dgm:pt>
    <dgm:pt modelId="{91225B25-E06D-40DD-B013-9483A4656F39}" type="pres">
      <dgm:prSet presAssocID="{FE4F75CF-BDF2-421D-B32C-1704C6536C47}" presName="theList" presStyleCnt="0">
        <dgm:presLayoutVars>
          <dgm:dir/>
          <dgm:animLvl val="lvl"/>
          <dgm:resizeHandles val="exact"/>
        </dgm:presLayoutVars>
      </dgm:prSet>
      <dgm:spPr/>
    </dgm:pt>
    <dgm:pt modelId="{4A3D0564-3E83-4CA5-ADD8-14D04B3ED0A9}" type="pres">
      <dgm:prSet presAssocID="{176732D6-E4EA-4D64-9773-8D3AA78B4CC3}" presName="compNode" presStyleCnt="0"/>
      <dgm:spPr/>
    </dgm:pt>
    <dgm:pt modelId="{9227B62E-DF4C-4C5B-9812-8E8805A17CB3}" type="pres">
      <dgm:prSet presAssocID="{176732D6-E4EA-4D64-9773-8D3AA78B4CC3}" presName="aNode" presStyleLbl="bgShp" presStyleIdx="0" presStyleCnt="2"/>
      <dgm:spPr/>
    </dgm:pt>
    <dgm:pt modelId="{C56952CD-F80C-4D2C-BA93-190EF24A1AB0}" type="pres">
      <dgm:prSet presAssocID="{176732D6-E4EA-4D64-9773-8D3AA78B4CC3}" presName="textNode" presStyleLbl="bgShp" presStyleIdx="0" presStyleCnt="2"/>
      <dgm:spPr/>
    </dgm:pt>
    <dgm:pt modelId="{D0105746-F539-419E-A49A-ACFE62528302}" type="pres">
      <dgm:prSet presAssocID="{176732D6-E4EA-4D64-9773-8D3AA78B4CC3}" presName="compChildNode" presStyleCnt="0"/>
      <dgm:spPr/>
    </dgm:pt>
    <dgm:pt modelId="{2115F0F8-B0FD-4259-A758-6427E98A87BB}" type="pres">
      <dgm:prSet presAssocID="{176732D6-E4EA-4D64-9773-8D3AA78B4CC3}" presName="theInnerList" presStyleCnt="0"/>
      <dgm:spPr/>
    </dgm:pt>
    <dgm:pt modelId="{F29D1FFA-A267-453A-8863-C3042A5B3CF3}" type="pres">
      <dgm:prSet presAssocID="{0204A2F3-2ED6-4169-BCD6-E451DF3B8AE6}" presName="childNode" presStyleLbl="node1" presStyleIdx="0" presStyleCnt="6">
        <dgm:presLayoutVars>
          <dgm:bulletEnabled val="1"/>
        </dgm:presLayoutVars>
      </dgm:prSet>
      <dgm:spPr/>
    </dgm:pt>
    <dgm:pt modelId="{3BECD461-B69B-413E-A6B5-E677E54E6110}" type="pres">
      <dgm:prSet presAssocID="{0204A2F3-2ED6-4169-BCD6-E451DF3B8AE6}" presName="aSpace2" presStyleCnt="0"/>
      <dgm:spPr/>
    </dgm:pt>
    <dgm:pt modelId="{17EBB27D-C53F-4112-B40C-DF32F16FB1AA}" type="pres">
      <dgm:prSet presAssocID="{FA9A844C-D6DD-48AA-AE23-EF9187D0F70B}" presName="childNode" presStyleLbl="node1" presStyleIdx="1" presStyleCnt="6">
        <dgm:presLayoutVars>
          <dgm:bulletEnabled val="1"/>
        </dgm:presLayoutVars>
      </dgm:prSet>
      <dgm:spPr/>
    </dgm:pt>
    <dgm:pt modelId="{E86D058A-64EF-4749-9F14-A425220F8FE5}" type="pres">
      <dgm:prSet presAssocID="{FA9A844C-D6DD-48AA-AE23-EF9187D0F70B}" presName="aSpace2" presStyleCnt="0"/>
      <dgm:spPr/>
    </dgm:pt>
    <dgm:pt modelId="{7F613D9D-934B-44DB-83CD-4D1FF746473D}" type="pres">
      <dgm:prSet presAssocID="{84E96E85-A839-4749-930F-7529F30DC158}" presName="childNode" presStyleLbl="node1" presStyleIdx="2" presStyleCnt="6">
        <dgm:presLayoutVars>
          <dgm:bulletEnabled val="1"/>
        </dgm:presLayoutVars>
      </dgm:prSet>
      <dgm:spPr/>
    </dgm:pt>
    <dgm:pt modelId="{E145219C-4D1A-4254-85EC-E335942C0949}" type="pres">
      <dgm:prSet presAssocID="{176732D6-E4EA-4D64-9773-8D3AA78B4CC3}" presName="aSpace" presStyleCnt="0"/>
      <dgm:spPr/>
    </dgm:pt>
    <dgm:pt modelId="{CBCDCCD0-F144-4249-88E0-221D473FD5D4}" type="pres">
      <dgm:prSet presAssocID="{12CDEFA2-F36D-44E9-B6AA-03F69BAB583E}" presName="compNode" presStyleCnt="0"/>
      <dgm:spPr/>
    </dgm:pt>
    <dgm:pt modelId="{17B063F1-9938-4608-A622-7D40147D9D3C}" type="pres">
      <dgm:prSet presAssocID="{12CDEFA2-F36D-44E9-B6AA-03F69BAB583E}" presName="aNode" presStyleLbl="bgShp" presStyleIdx="1" presStyleCnt="2"/>
      <dgm:spPr/>
    </dgm:pt>
    <dgm:pt modelId="{943128D5-4540-4880-84F4-B808D022F598}" type="pres">
      <dgm:prSet presAssocID="{12CDEFA2-F36D-44E9-B6AA-03F69BAB583E}" presName="textNode" presStyleLbl="bgShp" presStyleIdx="1" presStyleCnt="2"/>
      <dgm:spPr/>
    </dgm:pt>
    <dgm:pt modelId="{B825A40B-67C6-4986-8C16-97F458388ABA}" type="pres">
      <dgm:prSet presAssocID="{12CDEFA2-F36D-44E9-B6AA-03F69BAB583E}" presName="compChildNode" presStyleCnt="0"/>
      <dgm:spPr/>
    </dgm:pt>
    <dgm:pt modelId="{D80DC0C9-8F45-40E6-9A78-BF538EE1FB91}" type="pres">
      <dgm:prSet presAssocID="{12CDEFA2-F36D-44E9-B6AA-03F69BAB583E}" presName="theInnerList" presStyleCnt="0"/>
      <dgm:spPr/>
    </dgm:pt>
    <dgm:pt modelId="{BE08AEA3-91EC-42C1-BDE3-A170114D348C}" type="pres">
      <dgm:prSet presAssocID="{593BBFAB-1486-423A-BB06-13B54D5BD508}" presName="childNode" presStyleLbl="node1" presStyleIdx="3" presStyleCnt="6">
        <dgm:presLayoutVars>
          <dgm:bulletEnabled val="1"/>
        </dgm:presLayoutVars>
      </dgm:prSet>
      <dgm:spPr/>
    </dgm:pt>
    <dgm:pt modelId="{1D2F3957-57B1-474B-A1D1-53F5C64551D5}" type="pres">
      <dgm:prSet presAssocID="{593BBFAB-1486-423A-BB06-13B54D5BD508}" presName="aSpace2" presStyleCnt="0"/>
      <dgm:spPr/>
    </dgm:pt>
    <dgm:pt modelId="{E37A7F51-1890-4C5C-9576-2870787B1949}" type="pres">
      <dgm:prSet presAssocID="{9F517ADE-8B94-48D6-8C36-636A1FCF2739}" presName="childNode" presStyleLbl="node1" presStyleIdx="4" presStyleCnt="6">
        <dgm:presLayoutVars>
          <dgm:bulletEnabled val="1"/>
        </dgm:presLayoutVars>
      </dgm:prSet>
      <dgm:spPr/>
    </dgm:pt>
    <dgm:pt modelId="{6543C79D-8A71-4D67-874A-84F7A5372C20}" type="pres">
      <dgm:prSet presAssocID="{9F517ADE-8B94-48D6-8C36-636A1FCF2739}" presName="aSpace2" presStyleCnt="0"/>
      <dgm:spPr/>
    </dgm:pt>
    <dgm:pt modelId="{A4B88806-C53A-483B-A79C-A18923FA44AD}" type="pres">
      <dgm:prSet presAssocID="{F8422ECD-53CA-432F-A290-3F4225AA0A7E}" presName="childNode" presStyleLbl="node1" presStyleIdx="5" presStyleCnt="6">
        <dgm:presLayoutVars>
          <dgm:bulletEnabled val="1"/>
        </dgm:presLayoutVars>
      </dgm:prSet>
      <dgm:spPr>
        <a:solidFill>
          <a:srgbClr val="40403D"/>
        </a:solidFill>
      </dgm:spPr>
    </dgm:pt>
  </dgm:ptLst>
  <dgm:cxnLst>
    <dgm:cxn modelId="{7105F41B-228E-4C8C-8F53-BEBF0B4BCFBC}" srcId="{176732D6-E4EA-4D64-9773-8D3AA78B4CC3}" destId="{FA9A844C-D6DD-48AA-AE23-EF9187D0F70B}" srcOrd="1" destOrd="0" parTransId="{5AEC0B98-5268-4DDA-A8D2-439BF288A05E}" sibTransId="{52EC0536-CB6F-46F9-8817-E1DE52127DFE}"/>
    <dgm:cxn modelId="{CC4E961E-AA53-459D-B07B-0CFF38917C16}" type="presOf" srcId="{12CDEFA2-F36D-44E9-B6AA-03F69BAB583E}" destId="{943128D5-4540-4880-84F4-B808D022F598}" srcOrd="1" destOrd="0" presId="urn:microsoft.com/office/officeart/2005/8/layout/lProcess2"/>
    <dgm:cxn modelId="{EE01FE21-B22D-48F1-A195-03D0AA3551E0}" type="presOf" srcId="{84E96E85-A839-4749-930F-7529F30DC158}" destId="{7F613D9D-934B-44DB-83CD-4D1FF746473D}" srcOrd="0" destOrd="0" presId="urn:microsoft.com/office/officeart/2005/8/layout/lProcess2"/>
    <dgm:cxn modelId="{5D3A6061-0254-4F52-9433-58E243846654}" type="presOf" srcId="{593BBFAB-1486-423A-BB06-13B54D5BD508}" destId="{BE08AEA3-91EC-42C1-BDE3-A170114D348C}" srcOrd="0" destOrd="0" presId="urn:microsoft.com/office/officeart/2005/8/layout/lProcess2"/>
    <dgm:cxn modelId="{40DE9A61-5CB9-4EDE-A4C8-625AAF1F9E11}" srcId="{FE4F75CF-BDF2-421D-B32C-1704C6536C47}" destId="{176732D6-E4EA-4D64-9773-8D3AA78B4CC3}" srcOrd="0" destOrd="0" parTransId="{F91144B7-75A0-493A-86D8-B73B2AB58255}" sibTransId="{165244F0-8F40-4A82-9CC8-D33338A6786B}"/>
    <dgm:cxn modelId="{D585D363-F439-4EB8-9052-2AFF30D9344B}" srcId="{176732D6-E4EA-4D64-9773-8D3AA78B4CC3}" destId="{0204A2F3-2ED6-4169-BCD6-E451DF3B8AE6}" srcOrd="0" destOrd="0" parTransId="{A92990FC-F99E-48DF-9DBE-50A47AD0CD00}" sibTransId="{373771C0-E581-427A-B07D-459AF3BF8711}"/>
    <dgm:cxn modelId="{6CD03954-E6CC-43E9-B6A6-560F11DE130A}" srcId="{12CDEFA2-F36D-44E9-B6AA-03F69BAB583E}" destId="{F8422ECD-53CA-432F-A290-3F4225AA0A7E}" srcOrd="2" destOrd="0" parTransId="{A925EE86-CFC5-45E4-A843-5A928B602C65}" sibTransId="{F3F1C913-3E85-4593-8FB0-49FAD5CDD1A7}"/>
    <dgm:cxn modelId="{4721D758-7503-4B30-9883-AF5D0767DE17}" type="presOf" srcId="{F8422ECD-53CA-432F-A290-3F4225AA0A7E}" destId="{A4B88806-C53A-483B-A79C-A18923FA44AD}" srcOrd="0" destOrd="0" presId="urn:microsoft.com/office/officeart/2005/8/layout/lProcess2"/>
    <dgm:cxn modelId="{1F745881-9E1B-4901-9082-D60C7835EC83}" type="presOf" srcId="{176732D6-E4EA-4D64-9773-8D3AA78B4CC3}" destId="{C56952CD-F80C-4D2C-BA93-190EF24A1AB0}" srcOrd="1" destOrd="0" presId="urn:microsoft.com/office/officeart/2005/8/layout/lProcess2"/>
    <dgm:cxn modelId="{B74592A0-C631-4380-8291-D8439BA79E89}" srcId="{176732D6-E4EA-4D64-9773-8D3AA78B4CC3}" destId="{84E96E85-A839-4749-930F-7529F30DC158}" srcOrd="2" destOrd="0" parTransId="{F7CDCDB8-45F1-41C5-AD31-003B3CE28C02}" sibTransId="{7B72E6EE-1DB1-4592-B03B-D5EFBDBD1792}"/>
    <dgm:cxn modelId="{63CA0EC1-7E99-438D-A5EB-29D704663F6E}" type="presOf" srcId="{12CDEFA2-F36D-44E9-B6AA-03F69BAB583E}" destId="{17B063F1-9938-4608-A622-7D40147D9D3C}" srcOrd="0" destOrd="0" presId="urn:microsoft.com/office/officeart/2005/8/layout/lProcess2"/>
    <dgm:cxn modelId="{1A3D0FC4-A3D1-42DF-AEE8-C93AF04D39A0}" type="presOf" srcId="{176732D6-E4EA-4D64-9773-8D3AA78B4CC3}" destId="{9227B62E-DF4C-4C5B-9812-8E8805A17CB3}" srcOrd="0" destOrd="0" presId="urn:microsoft.com/office/officeart/2005/8/layout/lProcess2"/>
    <dgm:cxn modelId="{F31891C4-EEE4-4472-BAA5-87CBC79AF642}" srcId="{12CDEFA2-F36D-44E9-B6AA-03F69BAB583E}" destId="{593BBFAB-1486-423A-BB06-13B54D5BD508}" srcOrd="0" destOrd="0" parTransId="{BCA36F15-7613-45E2-B72B-8D93DE05A97C}" sibTransId="{1B467862-6921-47F0-A5C1-CEAB4C7AB0EC}"/>
    <dgm:cxn modelId="{E428B5C8-BE7C-4476-BFAD-8E5244C2C171}" type="presOf" srcId="{9F517ADE-8B94-48D6-8C36-636A1FCF2739}" destId="{E37A7F51-1890-4C5C-9576-2870787B1949}" srcOrd="0" destOrd="0" presId="urn:microsoft.com/office/officeart/2005/8/layout/lProcess2"/>
    <dgm:cxn modelId="{6EE437C9-5B90-401F-AB4F-01D91139B38F}" type="presOf" srcId="{FE4F75CF-BDF2-421D-B32C-1704C6536C47}" destId="{91225B25-E06D-40DD-B013-9483A4656F39}" srcOrd="0" destOrd="0" presId="urn:microsoft.com/office/officeart/2005/8/layout/lProcess2"/>
    <dgm:cxn modelId="{EE7E73CC-DD92-4515-AE79-00393D09B0D1}" type="presOf" srcId="{FA9A844C-D6DD-48AA-AE23-EF9187D0F70B}" destId="{17EBB27D-C53F-4112-B40C-DF32F16FB1AA}" srcOrd="0" destOrd="0" presId="urn:microsoft.com/office/officeart/2005/8/layout/lProcess2"/>
    <dgm:cxn modelId="{4CA288CE-351E-439A-92AA-E599F2152664}" srcId="{12CDEFA2-F36D-44E9-B6AA-03F69BAB583E}" destId="{9F517ADE-8B94-48D6-8C36-636A1FCF2739}" srcOrd="1" destOrd="0" parTransId="{3B0C7CD9-6842-42C6-A9A6-A263C67C1E3C}" sibTransId="{534ED91A-1BD7-4679-8E92-8B327C13A931}"/>
    <dgm:cxn modelId="{344801E3-FE89-4584-A0C8-B5DDBF53C203}" type="presOf" srcId="{0204A2F3-2ED6-4169-BCD6-E451DF3B8AE6}" destId="{F29D1FFA-A267-453A-8863-C3042A5B3CF3}" srcOrd="0" destOrd="0" presId="urn:microsoft.com/office/officeart/2005/8/layout/lProcess2"/>
    <dgm:cxn modelId="{CF5956F2-4302-4643-B65F-F51C00970A27}" srcId="{FE4F75CF-BDF2-421D-B32C-1704C6536C47}" destId="{12CDEFA2-F36D-44E9-B6AA-03F69BAB583E}" srcOrd="1" destOrd="0" parTransId="{3542C132-855E-49C1-8A89-E6A4766C574A}" sibTransId="{DF75C12A-0F7B-4381-BC5D-7C2FDEC903E9}"/>
    <dgm:cxn modelId="{44233A5F-4AF2-43E4-B22F-1DEB3F27E182}" type="presParOf" srcId="{91225B25-E06D-40DD-B013-9483A4656F39}" destId="{4A3D0564-3E83-4CA5-ADD8-14D04B3ED0A9}" srcOrd="0" destOrd="0" presId="urn:microsoft.com/office/officeart/2005/8/layout/lProcess2"/>
    <dgm:cxn modelId="{833347F7-8779-4DD0-AC9D-258E9581C937}" type="presParOf" srcId="{4A3D0564-3E83-4CA5-ADD8-14D04B3ED0A9}" destId="{9227B62E-DF4C-4C5B-9812-8E8805A17CB3}" srcOrd="0" destOrd="0" presId="urn:microsoft.com/office/officeart/2005/8/layout/lProcess2"/>
    <dgm:cxn modelId="{C63BFFD6-9117-4B48-A8B7-FE8DF504B83F}" type="presParOf" srcId="{4A3D0564-3E83-4CA5-ADD8-14D04B3ED0A9}" destId="{C56952CD-F80C-4D2C-BA93-190EF24A1AB0}" srcOrd="1" destOrd="0" presId="urn:microsoft.com/office/officeart/2005/8/layout/lProcess2"/>
    <dgm:cxn modelId="{9581B11B-2959-40E4-9971-5F925872095E}" type="presParOf" srcId="{4A3D0564-3E83-4CA5-ADD8-14D04B3ED0A9}" destId="{D0105746-F539-419E-A49A-ACFE62528302}" srcOrd="2" destOrd="0" presId="urn:microsoft.com/office/officeart/2005/8/layout/lProcess2"/>
    <dgm:cxn modelId="{7380418E-38E1-4A13-85F3-46C2321C0780}" type="presParOf" srcId="{D0105746-F539-419E-A49A-ACFE62528302}" destId="{2115F0F8-B0FD-4259-A758-6427E98A87BB}" srcOrd="0" destOrd="0" presId="urn:microsoft.com/office/officeart/2005/8/layout/lProcess2"/>
    <dgm:cxn modelId="{52C7AC2E-8492-4989-8614-1593EF449A5A}" type="presParOf" srcId="{2115F0F8-B0FD-4259-A758-6427E98A87BB}" destId="{F29D1FFA-A267-453A-8863-C3042A5B3CF3}" srcOrd="0" destOrd="0" presId="urn:microsoft.com/office/officeart/2005/8/layout/lProcess2"/>
    <dgm:cxn modelId="{FEA20FDB-E0C2-45DD-A1AA-DD1C0F8150E5}" type="presParOf" srcId="{2115F0F8-B0FD-4259-A758-6427E98A87BB}" destId="{3BECD461-B69B-413E-A6B5-E677E54E6110}" srcOrd="1" destOrd="0" presId="urn:microsoft.com/office/officeart/2005/8/layout/lProcess2"/>
    <dgm:cxn modelId="{1893CACE-4576-4963-8727-03C4701D18CE}" type="presParOf" srcId="{2115F0F8-B0FD-4259-A758-6427E98A87BB}" destId="{17EBB27D-C53F-4112-B40C-DF32F16FB1AA}" srcOrd="2" destOrd="0" presId="urn:microsoft.com/office/officeart/2005/8/layout/lProcess2"/>
    <dgm:cxn modelId="{B5FDF61D-48AB-4323-82F7-33F535E90BFA}" type="presParOf" srcId="{2115F0F8-B0FD-4259-A758-6427E98A87BB}" destId="{E86D058A-64EF-4749-9F14-A425220F8FE5}" srcOrd="3" destOrd="0" presId="urn:microsoft.com/office/officeart/2005/8/layout/lProcess2"/>
    <dgm:cxn modelId="{0D4E8D9F-0ECC-4477-8766-E1A3B64DCEEB}" type="presParOf" srcId="{2115F0F8-B0FD-4259-A758-6427E98A87BB}" destId="{7F613D9D-934B-44DB-83CD-4D1FF746473D}" srcOrd="4" destOrd="0" presId="urn:microsoft.com/office/officeart/2005/8/layout/lProcess2"/>
    <dgm:cxn modelId="{60963122-8860-4863-97CD-8B3770BBED5B}" type="presParOf" srcId="{91225B25-E06D-40DD-B013-9483A4656F39}" destId="{E145219C-4D1A-4254-85EC-E335942C0949}" srcOrd="1" destOrd="0" presId="urn:microsoft.com/office/officeart/2005/8/layout/lProcess2"/>
    <dgm:cxn modelId="{D3A97691-254D-4A8D-83B5-3704EFADD684}" type="presParOf" srcId="{91225B25-E06D-40DD-B013-9483A4656F39}" destId="{CBCDCCD0-F144-4249-88E0-221D473FD5D4}" srcOrd="2" destOrd="0" presId="urn:microsoft.com/office/officeart/2005/8/layout/lProcess2"/>
    <dgm:cxn modelId="{1DA82FCD-6FEB-4BCC-B9DC-D6F92064685F}" type="presParOf" srcId="{CBCDCCD0-F144-4249-88E0-221D473FD5D4}" destId="{17B063F1-9938-4608-A622-7D40147D9D3C}" srcOrd="0" destOrd="0" presId="urn:microsoft.com/office/officeart/2005/8/layout/lProcess2"/>
    <dgm:cxn modelId="{87905F52-088D-467C-9303-5AE6FAE9F835}" type="presParOf" srcId="{CBCDCCD0-F144-4249-88E0-221D473FD5D4}" destId="{943128D5-4540-4880-84F4-B808D022F598}" srcOrd="1" destOrd="0" presId="urn:microsoft.com/office/officeart/2005/8/layout/lProcess2"/>
    <dgm:cxn modelId="{D5BD9E40-43D4-42C3-A796-D0955090804D}" type="presParOf" srcId="{CBCDCCD0-F144-4249-88E0-221D473FD5D4}" destId="{B825A40B-67C6-4986-8C16-97F458388ABA}" srcOrd="2" destOrd="0" presId="urn:microsoft.com/office/officeart/2005/8/layout/lProcess2"/>
    <dgm:cxn modelId="{3DF764B0-FDDF-4F94-8EDC-5B1D17CC9D45}" type="presParOf" srcId="{B825A40B-67C6-4986-8C16-97F458388ABA}" destId="{D80DC0C9-8F45-40E6-9A78-BF538EE1FB91}" srcOrd="0" destOrd="0" presId="urn:microsoft.com/office/officeart/2005/8/layout/lProcess2"/>
    <dgm:cxn modelId="{43578E9F-1D15-4990-9E57-67A6DED91583}" type="presParOf" srcId="{D80DC0C9-8F45-40E6-9A78-BF538EE1FB91}" destId="{BE08AEA3-91EC-42C1-BDE3-A170114D348C}" srcOrd="0" destOrd="0" presId="urn:microsoft.com/office/officeart/2005/8/layout/lProcess2"/>
    <dgm:cxn modelId="{595AE96D-01EF-40FC-A751-6F6EAAA2038D}" type="presParOf" srcId="{D80DC0C9-8F45-40E6-9A78-BF538EE1FB91}" destId="{1D2F3957-57B1-474B-A1D1-53F5C64551D5}" srcOrd="1" destOrd="0" presId="urn:microsoft.com/office/officeart/2005/8/layout/lProcess2"/>
    <dgm:cxn modelId="{9289B94F-B0EE-4DAB-B1A0-60D354F6BDBF}" type="presParOf" srcId="{D80DC0C9-8F45-40E6-9A78-BF538EE1FB91}" destId="{E37A7F51-1890-4C5C-9576-2870787B1949}" srcOrd="2" destOrd="0" presId="urn:microsoft.com/office/officeart/2005/8/layout/lProcess2"/>
    <dgm:cxn modelId="{DC88DD0F-2679-4EC0-8DBE-0BF9A0D882C8}" type="presParOf" srcId="{D80DC0C9-8F45-40E6-9A78-BF538EE1FB91}" destId="{6543C79D-8A71-4D67-874A-84F7A5372C20}" srcOrd="3" destOrd="0" presId="urn:microsoft.com/office/officeart/2005/8/layout/lProcess2"/>
    <dgm:cxn modelId="{0A45CF19-096C-4B2C-9183-303EEEDF2AFF}" type="presParOf" srcId="{D80DC0C9-8F45-40E6-9A78-BF538EE1FB91}" destId="{A4B88806-C53A-483B-A79C-A18923FA44AD}"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468AF-55E4-4CAC-A324-4F8EDFA942B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AFC90A0-58EF-4902-8CF7-9C285FF97AAA}">
      <dgm:prSet phldrT="[Text]" phldr="0" custT="1"/>
      <dgm:spPr>
        <a:solidFill>
          <a:schemeClr val="accent2"/>
        </a:solidFill>
      </dgm:spPr>
      <dgm:t>
        <a:bodyPr/>
        <a:lstStyle/>
        <a:p>
          <a:r>
            <a:rPr lang="en-US" sz="2800" dirty="0">
              <a:solidFill>
                <a:schemeClr val="accent3"/>
              </a:solidFill>
            </a:rPr>
            <a:t>Data Analysis</a:t>
          </a:r>
        </a:p>
      </dgm:t>
    </dgm:pt>
    <dgm:pt modelId="{A630E9AC-366D-46A8-8C45-AF52C14D60DA}" type="parTrans" cxnId="{51E270FC-A96A-46B4-A24A-2CF5D420C08B}">
      <dgm:prSet/>
      <dgm:spPr/>
      <dgm:t>
        <a:bodyPr/>
        <a:lstStyle/>
        <a:p>
          <a:endParaRPr lang="en-US"/>
        </a:p>
      </dgm:t>
    </dgm:pt>
    <dgm:pt modelId="{C97CC7FF-345A-4799-987B-55FBF1D919B6}" type="sibTrans" cxnId="{51E270FC-A96A-46B4-A24A-2CF5D420C08B}">
      <dgm:prSet/>
      <dgm:spPr/>
      <dgm:t>
        <a:bodyPr/>
        <a:lstStyle/>
        <a:p>
          <a:endParaRPr lang="en-US"/>
        </a:p>
      </dgm:t>
    </dgm:pt>
    <dgm:pt modelId="{8A811EFE-0F9E-4D2E-BA16-5A34DE70E4E0}">
      <dgm:prSet phldrT="[Text]" phldr="0" custT="1"/>
      <dgm:spPr>
        <a:solidFill>
          <a:schemeClr val="accent3"/>
        </a:solidFill>
      </dgm:spPr>
      <dgm:t>
        <a:bodyPr/>
        <a:lstStyle/>
        <a:p>
          <a:r>
            <a:rPr lang="en-US" sz="3600" dirty="0"/>
            <a:t>Quantity</a:t>
          </a:r>
        </a:p>
      </dgm:t>
    </dgm:pt>
    <dgm:pt modelId="{C3AE9E72-2477-47BA-ADD6-77C6C7E64A06}" type="parTrans" cxnId="{30801C62-0E89-4980-B2A8-9BA45A2C425B}">
      <dgm:prSet/>
      <dgm:spPr/>
      <dgm:t>
        <a:bodyPr/>
        <a:lstStyle/>
        <a:p>
          <a:endParaRPr lang="en-US"/>
        </a:p>
      </dgm:t>
    </dgm:pt>
    <dgm:pt modelId="{5F605212-BEE1-4DEB-A814-ACFA330DB299}" type="sibTrans" cxnId="{30801C62-0E89-4980-B2A8-9BA45A2C425B}">
      <dgm:prSet/>
      <dgm:spPr/>
      <dgm:t>
        <a:bodyPr/>
        <a:lstStyle/>
        <a:p>
          <a:endParaRPr lang="en-US"/>
        </a:p>
      </dgm:t>
    </dgm:pt>
    <dgm:pt modelId="{B5BB83C6-8055-4936-B4C6-603441D75289}" type="pres">
      <dgm:prSet presAssocID="{475468AF-55E4-4CAC-A324-4F8EDFA942B0}" presName="linearFlow" presStyleCnt="0">
        <dgm:presLayoutVars>
          <dgm:dir/>
          <dgm:resizeHandles val="exact"/>
        </dgm:presLayoutVars>
      </dgm:prSet>
      <dgm:spPr/>
    </dgm:pt>
    <dgm:pt modelId="{554BF359-EA2A-4489-80E0-6F5B79D87B33}" type="pres">
      <dgm:prSet presAssocID="{EAFC90A0-58EF-4902-8CF7-9C285FF97AAA}" presName="composite" presStyleCnt="0"/>
      <dgm:spPr/>
    </dgm:pt>
    <dgm:pt modelId="{1B1D243F-CAB3-4C34-9FFF-2D5D84E7D1E5}" type="pres">
      <dgm:prSet presAssocID="{EAFC90A0-58EF-4902-8CF7-9C285FF97AAA}" presName="imgShp" presStyleLbl="fgImgPlace1" presStyleIdx="0" presStyleCnt="2"/>
      <dgm:spPr/>
    </dgm:pt>
    <dgm:pt modelId="{37FA6546-5626-48D3-8AFE-752EED96BF0D}" type="pres">
      <dgm:prSet presAssocID="{EAFC90A0-58EF-4902-8CF7-9C285FF97AAA}" presName="txShp" presStyleLbl="node1" presStyleIdx="0" presStyleCnt="2">
        <dgm:presLayoutVars>
          <dgm:bulletEnabled val="1"/>
        </dgm:presLayoutVars>
      </dgm:prSet>
      <dgm:spPr/>
    </dgm:pt>
    <dgm:pt modelId="{9F20933C-35A0-4D5C-B3DB-722BE7A5C1CD}" type="pres">
      <dgm:prSet presAssocID="{C97CC7FF-345A-4799-987B-55FBF1D919B6}" presName="spacing" presStyleCnt="0"/>
      <dgm:spPr/>
    </dgm:pt>
    <dgm:pt modelId="{EBD4C39D-F4BA-4536-B225-0FEFC91151FC}" type="pres">
      <dgm:prSet presAssocID="{8A811EFE-0F9E-4D2E-BA16-5A34DE70E4E0}" presName="composite" presStyleCnt="0"/>
      <dgm:spPr/>
    </dgm:pt>
    <dgm:pt modelId="{97640E41-E1FD-446E-A719-BFEE2E4A5986}" type="pres">
      <dgm:prSet presAssocID="{8A811EFE-0F9E-4D2E-BA16-5A34DE70E4E0}" presName="imgShp" presStyleLbl="fgImgPlace1" presStyleIdx="1" presStyleCnt="2"/>
      <dgm:spPr/>
    </dgm:pt>
    <dgm:pt modelId="{FCC638C2-BAEB-4566-88E4-9FA8A9191FFA}" type="pres">
      <dgm:prSet presAssocID="{8A811EFE-0F9E-4D2E-BA16-5A34DE70E4E0}" presName="txShp" presStyleLbl="node1" presStyleIdx="1" presStyleCnt="2">
        <dgm:presLayoutVars>
          <dgm:bulletEnabled val="1"/>
        </dgm:presLayoutVars>
      </dgm:prSet>
      <dgm:spPr/>
    </dgm:pt>
  </dgm:ptLst>
  <dgm:cxnLst>
    <dgm:cxn modelId="{BF55140C-5FD3-4237-AC3D-2E59EDCB4BED}" type="presOf" srcId="{EAFC90A0-58EF-4902-8CF7-9C285FF97AAA}" destId="{37FA6546-5626-48D3-8AFE-752EED96BF0D}" srcOrd="0" destOrd="0" presId="urn:microsoft.com/office/officeart/2005/8/layout/vList3"/>
    <dgm:cxn modelId="{E392BA25-64F4-4D52-B39A-4A56B7FB03C4}" type="presOf" srcId="{475468AF-55E4-4CAC-A324-4F8EDFA942B0}" destId="{B5BB83C6-8055-4936-B4C6-603441D75289}" srcOrd="0" destOrd="0" presId="urn:microsoft.com/office/officeart/2005/8/layout/vList3"/>
    <dgm:cxn modelId="{30801C62-0E89-4980-B2A8-9BA45A2C425B}" srcId="{475468AF-55E4-4CAC-A324-4F8EDFA942B0}" destId="{8A811EFE-0F9E-4D2E-BA16-5A34DE70E4E0}" srcOrd="1" destOrd="0" parTransId="{C3AE9E72-2477-47BA-ADD6-77C6C7E64A06}" sibTransId="{5F605212-BEE1-4DEB-A814-ACFA330DB299}"/>
    <dgm:cxn modelId="{977453B5-C5B6-4D7F-B60A-3FEEF9832038}" type="presOf" srcId="{8A811EFE-0F9E-4D2E-BA16-5A34DE70E4E0}" destId="{FCC638C2-BAEB-4566-88E4-9FA8A9191FFA}" srcOrd="0" destOrd="0" presId="urn:microsoft.com/office/officeart/2005/8/layout/vList3"/>
    <dgm:cxn modelId="{51E270FC-A96A-46B4-A24A-2CF5D420C08B}" srcId="{475468AF-55E4-4CAC-A324-4F8EDFA942B0}" destId="{EAFC90A0-58EF-4902-8CF7-9C285FF97AAA}" srcOrd="0" destOrd="0" parTransId="{A630E9AC-366D-46A8-8C45-AF52C14D60DA}" sibTransId="{C97CC7FF-345A-4799-987B-55FBF1D919B6}"/>
    <dgm:cxn modelId="{A258ABBB-4537-4B95-AB22-D64D542CD2CF}" type="presParOf" srcId="{B5BB83C6-8055-4936-B4C6-603441D75289}" destId="{554BF359-EA2A-4489-80E0-6F5B79D87B33}" srcOrd="0" destOrd="0" presId="urn:microsoft.com/office/officeart/2005/8/layout/vList3"/>
    <dgm:cxn modelId="{7881E20D-3C7F-416D-AD8E-4B39A351C4D1}" type="presParOf" srcId="{554BF359-EA2A-4489-80E0-6F5B79D87B33}" destId="{1B1D243F-CAB3-4C34-9FFF-2D5D84E7D1E5}" srcOrd="0" destOrd="0" presId="urn:microsoft.com/office/officeart/2005/8/layout/vList3"/>
    <dgm:cxn modelId="{FC531B5F-6993-4BDD-80BA-00780519ECC8}" type="presParOf" srcId="{554BF359-EA2A-4489-80E0-6F5B79D87B33}" destId="{37FA6546-5626-48D3-8AFE-752EED96BF0D}" srcOrd="1" destOrd="0" presId="urn:microsoft.com/office/officeart/2005/8/layout/vList3"/>
    <dgm:cxn modelId="{D0100E0A-A392-44AF-B23D-C510B0A32FE5}" type="presParOf" srcId="{B5BB83C6-8055-4936-B4C6-603441D75289}" destId="{9F20933C-35A0-4D5C-B3DB-722BE7A5C1CD}" srcOrd="1" destOrd="0" presId="urn:microsoft.com/office/officeart/2005/8/layout/vList3"/>
    <dgm:cxn modelId="{CB79DD34-06F0-4269-8E90-0A0200570BAB}" type="presParOf" srcId="{B5BB83C6-8055-4936-B4C6-603441D75289}" destId="{EBD4C39D-F4BA-4536-B225-0FEFC91151FC}" srcOrd="2" destOrd="0" presId="urn:microsoft.com/office/officeart/2005/8/layout/vList3"/>
    <dgm:cxn modelId="{2741AE95-D8C3-4772-B109-69047348A409}" type="presParOf" srcId="{EBD4C39D-F4BA-4536-B225-0FEFC91151FC}" destId="{97640E41-E1FD-446E-A719-BFEE2E4A5986}" srcOrd="0" destOrd="0" presId="urn:microsoft.com/office/officeart/2005/8/layout/vList3"/>
    <dgm:cxn modelId="{07F42B58-F8A7-4D21-AFB0-C981C58C233E}" type="presParOf" srcId="{EBD4C39D-F4BA-4536-B225-0FEFC91151FC}" destId="{FCC638C2-BAEB-4566-88E4-9FA8A9191FF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5468AF-55E4-4CAC-A324-4F8EDFA942B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AFC90A0-58EF-4902-8CF7-9C285FF97AAA}">
      <dgm:prSet phldrT="[Text]" phldr="0" custT="1"/>
      <dgm:spPr>
        <a:solidFill>
          <a:schemeClr val="accent1"/>
        </a:solidFill>
      </dgm:spPr>
      <dgm:t>
        <a:bodyPr/>
        <a:lstStyle/>
        <a:p>
          <a:r>
            <a:rPr lang="en-US" sz="2400">
              <a:solidFill>
                <a:schemeClr val="bg1"/>
              </a:solidFill>
            </a:rPr>
            <a:t>Relationships</a:t>
          </a:r>
        </a:p>
      </dgm:t>
    </dgm:pt>
    <dgm:pt modelId="{A630E9AC-366D-46A8-8C45-AF52C14D60DA}" type="parTrans" cxnId="{51E270FC-A96A-46B4-A24A-2CF5D420C08B}">
      <dgm:prSet/>
      <dgm:spPr/>
      <dgm:t>
        <a:bodyPr/>
        <a:lstStyle/>
        <a:p>
          <a:endParaRPr lang="en-US"/>
        </a:p>
      </dgm:t>
    </dgm:pt>
    <dgm:pt modelId="{C97CC7FF-345A-4799-987B-55FBF1D919B6}" type="sibTrans" cxnId="{51E270FC-A96A-46B4-A24A-2CF5D420C08B}">
      <dgm:prSet/>
      <dgm:spPr/>
      <dgm:t>
        <a:bodyPr/>
        <a:lstStyle/>
        <a:p>
          <a:endParaRPr lang="en-US"/>
        </a:p>
      </dgm:t>
    </dgm:pt>
    <dgm:pt modelId="{8A811EFE-0F9E-4D2E-BA16-5A34DE70E4E0}">
      <dgm:prSet phldrT="[Text]" phldr="0"/>
      <dgm:spPr>
        <a:solidFill>
          <a:schemeClr val="accent4"/>
        </a:solidFill>
      </dgm:spPr>
      <dgm:t>
        <a:bodyPr/>
        <a:lstStyle/>
        <a:p>
          <a:r>
            <a:rPr lang="en-US">
              <a:solidFill>
                <a:schemeClr val="tx1"/>
              </a:solidFill>
            </a:rPr>
            <a:t>Spatial Reasoning</a:t>
          </a:r>
        </a:p>
      </dgm:t>
    </dgm:pt>
    <dgm:pt modelId="{C3AE9E72-2477-47BA-ADD6-77C6C7E64A06}" type="parTrans" cxnId="{30801C62-0E89-4980-B2A8-9BA45A2C425B}">
      <dgm:prSet/>
      <dgm:spPr/>
      <dgm:t>
        <a:bodyPr/>
        <a:lstStyle/>
        <a:p>
          <a:endParaRPr lang="en-US"/>
        </a:p>
      </dgm:t>
    </dgm:pt>
    <dgm:pt modelId="{5F605212-BEE1-4DEB-A814-ACFA330DB299}" type="sibTrans" cxnId="{30801C62-0E89-4980-B2A8-9BA45A2C425B}">
      <dgm:prSet/>
      <dgm:spPr/>
      <dgm:t>
        <a:bodyPr/>
        <a:lstStyle/>
        <a:p>
          <a:endParaRPr lang="en-US"/>
        </a:p>
      </dgm:t>
    </dgm:pt>
    <dgm:pt modelId="{B5BB83C6-8055-4936-B4C6-603441D75289}" type="pres">
      <dgm:prSet presAssocID="{475468AF-55E4-4CAC-A324-4F8EDFA942B0}" presName="linearFlow" presStyleCnt="0">
        <dgm:presLayoutVars>
          <dgm:dir/>
          <dgm:resizeHandles val="exact"/>
        </dgm:presLayoutVars>
      </dgm:prSet>
      <dgm:spPr/>
    </dgm:pt>
    <dgm:pt modelId="{554BF359-EA2A-4489-80E0-6F5B79D87B33}" type="pres">
      <dgm:prSet presAssocID="{EAFC90A0-58EF-4902-8CF7-9C285FF97AAA}" presName="composite" presStyleCnt="0"/>
      <dgm:spPr/>
    </dgm:pt>
    <dgm:pt modelId="{1B1D243F-CAB3-4C34-9FFF-2D5D84E7D1E5}" type="pres">
      <dgm:prSet presAssocID="{EAFC90A0-58EF-4902-8CF7-9C285FF97AAA}" presName="imgShp" presStyleLbl="fgImgPlace1" presStyleIdx="0" presStyleCnt="2"/>
      <dgm:spPr/>
    </dgm:pt>
    <dgm:pt modelId="{37FA6546-5626-48D3-8AFE-752EED96BF0D}" type="pres">
      <dgm:prSet presAssocID="{EAFC90A0-58EF-4902-8CF7-9C285FF97AAA}" presName="txShp" presStyleLbl="node1" presStyleIdx="0" presStyleCnt="2">
        <dgm:presLayoutVars>
          <dgm:bulletEnabled val="1"/>
        </dgm:presLayoutVars>
      </dgm:prSet>
      <dgm:spPr/>
    </dgm:pt>
    <dgm:pt modelId="{9F20933C-35A0-4D5C-B3DB-722BE7A5C1CD}" type="pres">
      <dgm:prSet presAssocID="{C97CC7FF-345A-4799-987B-55FBF1D919B6}" presName="spacing" presStyleCnt="0"/>
      <dgm:spPr/>
    </dgm:pt>
    <dgm:pt modelId="{EBD4C39D-F4BA-4536-B225-0FEFC91151FC}" type="pres">
      <dgm:prSet presAssocID="{8A811EFE-0F9E-4D2E-BA16-5A34DE70E4E0}" presName="composite" presStyleCnt="0"/>
      <dgm:spPr/>
    </dgm:pt>
    <dgm:pt modelId="{97640E41-E1FD-446E-A719-BFEE2E4A5986}" type="pres">
      <dgm:prSet presAssocID="{8A811EFE-0F9E-4D2E-BA16-5A34DE70E4E0}" presName="imgShp" presStyleLbl="fgImgPlace1" presStyleIdx="1" presStyleCnt="2"/>
      <dgm:spPr/>
    </dgm:pt>
    <dgm:pt modelId="{FCC638C2-BAEB-4566-88E4-9FA8A9191FFA}" type="pres">
      <dgm:prSet presAssocID="{8A811EFE-0F9E-4D2E-BA16-5A34DE70E4E0}" presName="txShp" presStyleLbl="node1" presStyleIdx="1" presStyleCnt="2" custScaleX="100063">
        <dgm:presLayoutVars>
          <dgm:bulletEnabled val="1"/>
        </dgm:presLayoutVars>
      </dgm:prSet>
      <dgm:spPr/>
    </dgm:pt>
  </dgm:ptLst>
  <dgm:cxnLst>
    <dgm:cxn modelId="{BF55140C-5FD3-4237-AC3D-2E59EDCB4BED}" type="presOf" srcId="{EAFC90A0-58EF-4902-8CF7-9C285FF97AAA}" destId="{37FA6546-5626-48D3-8AFE-752EED96BF0D}" srcOrd="0" destOrd="0" presId="urn:microsoft.com/office/officeart/2005/8/layout/vList3"/>
    <dgm:cxn modelId="{E392BA25-64F4-4D52-B39A-4A56B7FB03C4}" type="presOf" srcId="{475468AF-55E4-4CAC-A324-4F8EDFA942B0}" destId="{B5BB83C6-8055-4936-B4C6-603441D75289}" srcOrd="0" destOrd="0" presId="urn:microsoft.com/office/officeart/2005/8/layout/vList3"/>
    <dgm:cxn modelId="{30801C62-0E89-4980-B2A8-9BA45A2C425B}" srcId="{475468AF-55E4-4CAC-A324-4F8EDFA942B0}" destId="{8A811EFE-0F9E-4D2E-BA16-5A34DE70E4E0}" srcOrd="1" destOrd="0" parTransId="{C3AE9E72-2477-47BA-ADD6-77C6C7E64A06}" sibTransId="{5F605212-BEE1-4DEB-A814-ACFA330DB299}"/>
    <dgm:cxn modelId="{977453B5-C5B6-4D7F-B60A-3FEEF9832038}" type="presOf" srcId="{8A811EFE-0F9E-4D2E-BA16-5A34DE70E4E0}" destId="{FCC638C2-BAEB-4566-88E4-9FA8A9191FFA}" srcOrd="0" destOrd="0" presId="urn:microsoft.com/office/officeart/2005/8/layout/vList3"/>
    <dgm:cxn modelId="{51E270FC-A96A-46B4-A24A-2CF5D420C08B}" srcId="{475468AF-55E4-4CAC-A324-4F8EDFA942B0}" destId="{EAFC90A0-58EF-4902-8CF7-9C285FF97AAA}" srcOrd="0" destOrd="0" parTransId="{A630E9AC-366D-46A8-8C45-AF52C14D60DA}" sibTransId="{C97CC7FF-345A-4799-987B-55FBF1D919B6}"/>
    <dgm:cxn modelId="{A258ABBB-4537-4B95-AB22-D64D542CD2CF}" type="presParOf" srcId="{B5BB83C6-8055-4936-B4C6-603441D75289}" destId="{554BF359-EA2A-4489-80E0-6F5B79D87B33}" srcOrd="0" destOrd="0" presId="urn:microsoft.com/office/officeart/2005/8/layout/vList3"/>
    <dgm:cxn modelId="{7881E20D-3C7F-416D-AD8E-4B39A351C4D1}" type="presParOf" srcId="{554BF359-EA2A-4489-80E0-6F5B79D87B33}" destId="{1B1D243F-CAB3-4C34-9FFF-2D5D84E7D1E5}" srcOrd="0" destOrd="0" presId="urn:microsoft.com/office/officeart/2005/8/layout/vList3"/>
    <dgm:cxn modelId="{FC531B5F-6993-4BDD-80BA-00780519ECC8}" type="presParOf" srcId="{554BF359-EA2A-4489-80E0-6F5B79D87B33}" destId="{37FA6546-5626-48D3-8AFE-752EED96BF0D}" srcOrd="1" destOrd="0" presId="urn:microsoft.com/office/officeart/2005/8/layout/vList3"/>
    <dgm:cxn modelId="{D0100E0A-A392-44AF-B23D-C510B0A32FE5}" type="presParOf" srcId="{B5BB83C6-8055-4936-B4C6-603441D75289}" destId="{9F20933C-35A0-4D5C-B3DB-722BE7A5C1CD}" srcOrd="1" destOrd="0" presId="urn:microsoft.com/office/officeart/2005/8/layout/vList3"/>
    <dgm:cxn modelId="{CB79DD34-06F0-4269-8E90-0A0200570BAB}" type="presParOf" srcId="{B5BB83C6-8055-4936-B4C6-603441D75289}" destId="{EBD4C39D-F4BA-4536-B225-0FEFC91151FC}" srcOrd="2" destOrd="0" presId="urn:microsoft.com/office/officeart/2005/8/layout/vList3"/>
    <dgm:cxn modelId="{2741AE95-D8C3-4772-B109-69047348A409}" type="presParOf" srcId="{EBD4C39D-F4BA-4536-B225-0FEFC91151FC}" destId="{97640E41-E1FD-446E-A719-BFEE2E4A5986}" srcOrd="0" destOrd="0" presId="urn:microsoft.com/office/officeart/2005/8/layout/vList3"/>
    <dgm:cxn modelId="{07F42B58-F8A7-4D21-AFB0-C981C58C233E}" type="presParOf" srcId="{EBD4C39D-F4BA-4536-B225-0FEFC91151FC}" destId="{FCC638C2-BAEB-4566-88E4-9FA8A9191FFA}"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7B62E-DF4C-4C5B-9812-8E8805A17CB3}">
      <dsp:nvSpPr>
        <dsp:cNvPr id="0" name=""/>
        <dsp:cNvSpPr/>
      </dsp:nvSpPr>
      <dsp:spPr>
        <a:xfrm>
          <a:off x="5262" y="0"/>
          <a:ext cx="5062686" cy="435133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chemeClr val="bg1"/>
              </a:solidFill>
              <a:latin typeface="Segoe UI"/>
            </a:rPr>
            <a:t>Identified by Course Sequence</a:t>
          </a:r>
          <a:endParaRPr lang="en-US" sz="3100" kern="1200" dirty="0">
            <a:solidFill>
              <a:schemeClr val="bg1"/>
            </a:solidFill>
          </a:endParaRPr>
        </a:p>
      </dsp:txBody>
      <dsp:txXfrm>
        <a:off x="5262" y="0"/>
        <a:ext cx="5062686" cy="1305401"/>
      </dsp:txXfrm>
    </dsp:sp>
    <dsp:sp modelId="{F29D1FFA-A267-453A-8863-C3042A5B3CF3}">
      <dsp:nvSpPr>
        <dsp:cNvPr id="0" name=""/>
        <dsp:cNvSpPr/>
      </dsp:nvSpPr>
      <dsp:spPr>
        <a:xfrm>
          <a:off x="511531" y="1305773"/>
          <a:ext cx="4050149" cy="8548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0000"/>
              </a:solidFill>
              <a:latin typeface="Segoe UI"/>
            </a:rPr>
            <a:t>Geometry, Algebra 1, and Algebra 2</a:t>
          </a:r>
          <a:endParaRPr lang="en-US" sz="1600" kern="1200" dirty="0">
            <a:solidFill>
              <a:srgbClr val="000000"/>
            </a:solidFill>
          </a:endParaRPr>
        </a:p>
      </dsp:txBody>
      <dsp:txXfrm>
        <a:off x="536569" y="1330811"/>
        <a:ext cx="4000073" cy="804787"/>
      </dsp:txXfrm>
    </dsp:sp>
    <dsp:sp modelId="{17EBB27D-C53F-4112-B40C-DF32F16FB1AA}">
      <dsp:nvSpPr>
        <dsp:cNvPr id="0" name=""/>
        <dsp:cNvSpPr/>
      </dsp:nvSpPr>
      <dsp:spPr>
        <a:xfrm>
          <a:off x="511531" y="2292154"/>
          <a:ext cx="4050149" cy="8548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Segoe UI"/>
            </a:rPr>
            <a:t>Integrated Math 1, 2, and 3</a:t>
          </a:r>
          <a:endParaRPr lang="en-US" sz="1600" kern="1200" dirty="0"/>
        </a:p>
      </dsp:txBody>
      <dsp:txXfrm>
        <a:off x="536569" y="2317192"/>
        <a:ext cx="4000073" cy="804787"/>
      </dsp:txXfrm>
    </dsp:sp>
    <dsp:sp modelId="{7F613D9D-934B-44DB-83CD-4D1FF746473D}">
      <dsp:nvSpPr>
        <dsp:cNvPr id="0" name=""/>
        <dsp:cNvSpPr/>
      </dsp:nvSpPr>
      <dsp:spPr>
        <a:xfrm>
          <a:off x="511531" y="3278535"/>
          <a:ext cx="4050149" cy="8548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0000"/>
              </a:solidFill>
              <a:latin typeface="Segoe UI"/>
            </a:rPr>
            <a:t>Supports CTE-math equivalency alignment</a:t>
          </a:r>
          <a:endParaRPr lang="en-US" sz="1600" kern="1200" dirty="0">
            <a:solidFill>
              <a:srgbClr val="000000"/>
            </a:solidFill>
          </a:endParaRPr>
        </a:p>
      </dsp:txBody>
      <dsp:txXfrm>
        <a:off x="536569" y="3303573"/>
        <a:ext cx="4000073" cy="804787"/>
      </dsp:txXfrm>
    </dsp:sp>
    <dsp:sp modelId="{17B063F1-9938-4608-A622-7D40147D9D3C}">
      <dsp:nvSpPr>
        <dsp:cNvPr id="0" name=""/>
        <dsp:cNvSpPr/>
      </dsp:nvSpPr>
      <dsp:spPr>
        <a:xfrm>
          <a:off x="5447650" y="0"/>
          <a:ext cx="5062686" cy="4351338"/>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solidFill>
                <a:schemeClr val="bg1"/>
              </a:solidFill>
            </a:rPr>
            <a:t>Identifying the Content Standards for Credits 1 &amp; 2</a:t>
          </a:r>
        </a:p>
      </dsp:txBody>
      <dsp:txXfrm>
        <a:off x="5447650" y="0"/>
        <a:ext cx="5062686" cy="1305401"/>
      </dsp:txXfrm>
    </dsp:sp>
    <dsp:sp modelId="{BE08AEA3-91EC-42C1-BDE3-A170114D348C}">
      <dsp:nvSpPr>
        <dsp:cNvPr id="0" name=""/>
        <dsp:cNvSpPr/>
      </dsp:nvSpPr>
      <dsp:spPr>
        <a:xfrm>
          <a:off x="5953919" y="1305773"/>
          <a:ext cx="4050149" cy="854863"/>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solidFill>
                <a:schemeClr val="tx1"/>
              </a:solidFill>
              <a:latin typeface="Segoe UI"/>
            </a:rPr>
            <a:t>Math understanding all students need after they graduate</a:t>
          </a:r>
          <a:endParaRPr lang="en-US" sz="1600" kern="1200">
            <a:solidFill>
              <a:schemeClr val="tx1"/>
            </a:solidFill>
          </a:endParaRPr>
        </a:p>
      </dsp:txBody>
      <dsp:txXfrm>
        <a:off x="5978957" y="1330811"/>
        <a:ext cx="4000073" cy="804787"/>
      </dsp:txXfrm>
    </dsp:sp>
    <dsp:sp modelId="{E37A7F51-1890-4C5C-9576-2870787B1949}">
      <dsp:nvSpPr>
        <dsp:cNvPr id="0" name=""/>
        <dsp:cNvSpPr/>
      </dsp:nvSpPr>
      <dsp:spPr>
        <a:xfrm>
          <a:off x="5953919" y="2292154"/>
          <a:ext cx="4050149" cy="8548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a:solidFill>
                <a:srgbClr val="000000"/>
              </a:solidFill>
              <a:latin typeface="Segoe UI"/>
            </a:rPr>
            <a:t>Priority standards are broad understandings applicable to any career</a:t>
          </a:r>
          <a:endParaRPr lang="en-US" sz="1600" kern="1200">
            <a:solidFill>
              <a:srgbClr val="000000"/>
            </a:solidFill>
          </a:endParaRPr>
        </a:p>
      </dsp:txBody>
      <dsp:txXfrm>
        <a:off x="5978957" y="2317192"/>
        <a:ext cx="4000073" cy="804787"/>
      </dsp:txXfrm>
    </dsp:sp>
    <dsp:sp modelId="{A4B88806-C53A-483B-A79C-A18923FA44AD}">
      <dsp:nvSpPr>
        <dsp:cNvPr id="0" name=""/>
        <dsp:cNvSpPr/>
      </dsp:nvSpPr>
      <dsp:spPr>
        <a:xfrm>
          <a:off x="5953919" y="3278535"/>
          <a:ext cx="4050149" cy="854863"/>
        </a:xfrm>
        <a:prstGeom prst="roundRect">
          <a:avLst>
            <a:gd name="adj" fmla="val 10000"/>
          </a:avLst>
        </a:prstGeom>
        <a:solidFill>
          <a:srgbClr val="4040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Segoe UI"/>
            </a:rPr>
            <a:t>Clarify math content that occurs in the first two math credits and what is in the third credit</a:t>
          </a:r>
        </a:p>
      </dsp:txBody>
      <dsp:txXfrm>
        <a:off x="5978957" y="3303573"/>
        <a:ext cx="4000073" cy="804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A6546-5626-48D3-8AFE-752EED96BF0D}">
      <dsp:nvSpPr>
        <dsp:cNvPr id="0" name=""/>
        <dsp:cNvSpPr/>
      </dsp:nvSpPr>
      <dsp:spPr>
        <a:xfrm rot="10800000">
          <a:off x="1207408" y="1432"/>
          <a:ext cx="3321135" cy="1483527"/>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195"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accent3"/>
              </a:solidFill>
            </a:rPr>
            <a:t>Data Analysis</a:t>
          </a:r>
        </a:p>
      </dsp:txBody>
      <dsp:txXfrm rot="10800000">
        <a:off x="1578290" y="1432"/>
        <a:ext cx="2950253" cy="1483527"/>
      </dsp:txXfrm>
    </dsp:sp>
    <dsp:sp modelId="{1B1D243F-CAB3-4C34-9FFF-2D5D84E7D1E5}">
      <dsp:nvSpPr>
        <dsp:cNvPr id="0" name=""/>
        <dsp:cNvSpPr/>
      </dsp:nvSpPr>
      <dsp:spPr>
        <a:xfrm>
          <a:off x="465644" y="1432"/>
          <a:ext cx="1483527" cy="148352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638C2-BAEB-4566-88E4-9FA8A9191FFA}">
      <dsp:nvSpPr>
        <dsp:cNvPr id="0" name=""/>
        <dsp:cNvSpPr/>
      </dsp:nvSpPr>
      <dsp:spPr>
        <a:xfrm rot="10800000">
          <a:off x="1207408" y="1927804"/>
          <a:ext cx="3321135" cy="1483527"/>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195"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Quantity</a:t>
          </a:r>
        </a:p>
      </dsp:txBody>
      <dsp:txXfrm rot="10800000">
        <a:off x="1578290" y="1927804"/>
        <a:ext cx="2950253" cy="1483527"/>
      </dsp:txXfrm>
    </dsp:sp>
    <dsp:sp modelId="{97640E41-E1FD-446E-A719-BFEE2E4A5986}">
      <dsp:nvSpPr>
        <dsp:cNvPr id="0" name=""/>
        <dsp:cNvSpPr/>
      </dsp:nvSpPr>
      <dsp:spPr>
        <a:xfrm>
          <a:off x="465644" y="1927804"/>
          <a:ext cx="1483527" cy="148352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A6546-5626-48D3-8AFE-752EED96BF0D}">
      <dsp:nvSpPr>
        <dsp:cNvPr id="0" name=""/>
        <dsp:cNvSpPr/>
      </dsp:nvSpPr>
      <dsp:spPr>
        <a:xfrm rot="10800000">
          <a:off x="1179761" y="8649"/>
          <a:ext cx="3122552" cy="1573014"/>
        </a:xfrm>
        <a:prstGeom prst="homePlat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65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Relationships</a:t>
          </a:r>
        </a:p>
      </dsp:txBody>
      <dsp:txXfrm rot="10800000">
        <a:off x="1573014" y="8649"/>
        <a:ext cx="2729299" cy="1573014"/>
      </dsp:txXfrm>
    </dsp:sp>
    <dsp:sp modelId="{1B1D243F-CAB3-4C34-9FFF-2D5D84E7D1E5}">
      <dsp:nvSpPr>
        <dsp:cNvPr id="0" name=""/>
        <dsp:cNvSpPr/>
      </dsp:nvSpPr>
      <dsp:spPr>
        <a:xfrm>
          <a:off x="393253" y="8649"/>
          <a:ext cx="1573014" cy="157301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638C2-BAEB-4566-88E4-9FA8A9191FFA}">
      <dsp:nvSpPr>
        <dsp:cNvPr id="0" name=""/>
        <dsp:cNvSpPr/>
      </dsp:nvSpPr>
      <dsp:spPr>
        <a:xfrm rot="10800000">
          <a:off x="1178285" y="2051221"/>
          <a:ext cx="3124519" cy="1573014"/>
        </a:xfrm>
        <a:prstGeom prst="homePlat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656"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a:solidFill>
                <a:schemeClr val="tx1"/>
              </a:solidFill>
            </a:rPr>
            <a:t>Spatial Reasoning</a:t>
          </a:r>
        </a:p>
      </dsp:txBody>
      <dsp:txXfrm rot="10800000">
        <a:off x="1571538" y="2051221"/>
        <a:ext cx="2731266" cy="1573014"/>
      </dsp:txXfrm>
    </dsp:sp>
    <dsp:sp modelId="{97640E41-E1FD-446E-A719-BFEE2E4A5986}">
      <dsp:nvSpPr>
        <dsp:cNvPr id="0" name=""/>
        <dsp:cNvSpPr/>
      </dsp:nvSpPr>
      <dsp:spPr>
        <a:xfrm>
          <a:off x="392761" y="2051221"/>
          <a:ext cx="1573014" cy="157301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2/3/2026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pps.leg.wa.gov/rcw/default.aspx?cite=28A.230.090"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app.leg.wa.gov/WAC/default.aspx?cite=180-51-06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 Today we are going to walk through the updates to the revised Washington state standards for mathematics specific to HS content.</a:t>
            </a:r>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354662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E8FDD-000B-CDFC-B9E0-0B3E706404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D8B47-8D34-0BF1-A3E8-FC0211819C9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E841DFF-433A-9948-9B13-612D4F6E7956}"/>
              </a:ext>
            </a:extLst>
          </p:cNvPr>
          <p:cNvSpPr>
            <a:spLocks noGrp="1"/>
          </p:cNvSpPr>
          <p:nvPr>
            <p:ph type="body" idx="1"/>
          </p:nvPr>
        </p:nvSpPr>
        <p:spPr/>
        <p:txBody>
          <a:bodyPr/>
          <a:lstStyle/>
          <a:p>
            <a:r>
              <a:rPr lang="en-US">
                <a:ea typeface="Calibri"/>
                <a:cs typeface="Calibri"/>
              </a:rPr>
              <a:t>We have received </a:t>
            </a:r>
          </a:p>
        </p:txBody>
      </p:sp>
      <p:sp>
        <p:nvSpPr>
          <p:cNvPr id="4" name="Slide Number Placeholder 3">
            <a:extLst>
              <a:ext uri="{FF2B5EF4-FFF2-40B4-BE49-F238E27FC236}">
                <a16:creationId xmlns:a16="http://schemas.microsoft.com/office/drawing/2014/main" id="{6AFCD40E-FF4D-8449-4480-15DCBD27641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17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Walk through how to find the learning standards review page on our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684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73D85-93C3-35B7-9AED-DD3C25B01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CCB9A-C3E7-D37D-F9CD-4E1C551872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1686B-B699-8D20-70E9-2A9FD857A27A}"/>
              </a:ext>
            </a:extLst>
          </p:cNvPr>
          <p:cNvSpPr>
            <a:spLocks noGrp="1"/>
          </p:cNvSpPr>
          <p:nvPr>
            <p:ph type="body" idx="1"/>
          </p:nvPr>
        </p:nvSpPr>
        <p:spPr/>
        <p:txBody>
          <a:bodyPr/>
          <a:lstStyle/>
          <a:p>
            <a:r>
              <a:rPr lang="en-US"/>
              <a:t>Walk through how to find the learning standards review page on our website.</a:t>
            </a:r>
          </a:p>
        </p:txBody>
      </p:sp>
      <p:sp>
        <p:nvSpPr>
          <p:cNvPr id="4" name="Slide Number Placeholder 3">
            <a:extLst>
              <a:ext uri="{FF2B5EF4-FFF2-40B4-BE49-F238E27FC236}">
                <a16:creationId xmlns:a16="http://schemas.microsoft.com/office/drawing/2014/main" id="{72F998DC-3FF3-D5DD-CAEE-2A1453B6D9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40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2AEDE-9886-80CB-4DCC-5AF9698DF5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FE08BE-0C3A-5B55-985D-745825FE0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5F964-1458-1C17-4B73-12F6CB648489}"/>
              </a:ext>
            </a:extLst>
          </p:cNvPr>
          <p:cNvSpPr>
            <a:spLocks noGrp="1"/>
          </p:cNvSpPr>
          <p:nvPr>
            <p:ph type="body" idx="1"/>
          </p:nvPr>
        </p:nvSpPr>
        <p:spPr/>
        <p:txBody>
          <a:bodyPr/>
          <a:lstStyle/>
          <a:p>
            <a:r>
              <a:rPr lang="en-US"/>
              <a:t>Walk through how to find the learning standards review page on our website.</a:t>
            </a:r>
          </a:p>
        </p:txBody>
      </p:sp>
      <p:sp>
        <p:nvSpPr>
          <p:cNvPr id="4" name="Slide Number Placeholder 3">
            <a:extLst>
              <a:ext uri="{FF2B5EF4-FFF2-40B4-BE49-F238E27FC236}">
                <a16:creationId xmlns:a16="http://schemas.microsoft.com/office/drawing/2014/main" id="{BDEA55C4-7CED-CDFB-4750-6B76F0F8BD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25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0F289-AC8B-F7EB-6E49-AF716859C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533ECF-0C32-0341-B693-96D63DF24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CC854-03EE-6E8E-53AE-087C4845EF90}"/>
              </a:ext>
            </a:extLst>
          </p:cNvPr>
          <p:cNvSpPr>
            <a:spLocks noGrp="1"/>
          </p:cNvSpPr>
          <p:nvPr>
            <p:ph type="body" idx="1"/>
          </p:nvPr>
        </p:nvSpPr>
        <p:spPr/>
        <p:txBody>
          <a:bodyPr/>
          <a:lstStyle/>
          <a:p>
            <a:r>
              <a:rPr lang="en-US" dirty="0"/>
              <a:t>Walk through how to find the learning standards review page on our website.</a:t>
            </a:r>
          </a:p>
        </p:txBody>
      </p:sp>
      <p:sp>
        <p:nvSpPr>
          <p:cNvPr id="4" name="Slide Number Placeholder 3">
            <a:extLst>
              <a:ext uri="{FF2B5EF4-FFF2-40B4-BE49-F238E27FC236}">
                <a16:creationId xmlns:a16="http://schemas.microsoft.com/office/drawing/2014/main" id="{5066BBC8-5952-5156-5027-83BDB7F4E9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26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work of OSPI is to close opportunity gaps and ensure equity for every student and this was front and center throughout the work of the standards review in mathematics and HS math standards updates. </a:t>
            </a:r>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903376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 we worked through the review and revision process we continually centered students, their identities, strengths, and life experiences that they bring into teaching and learning everyday. We sought to increase opportunities for students, families, and communities to engage with day-to-day learning in the classroom to connect mathematics to students and families’ lives, increasing relevance and equitable outcomes for students. </a:t>
            </a:r>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3430378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400" dirty="0"/>
              <a:t>The shifts in the revised standards focus on relevance, connection and sense making. Math is and has always been a contextual exploration of the world around us. In the revision we are lifting the beauty of mathematics as an interconnected and fluid academic discipline to help students develop the skills necessary to engage in data science inquiries, reason deeply and problem solve through the standards for mathematical practice, use strategies flexibly to solve problems, and connect mathematics through 4 broad domains that are the same across all grades.</a:t>
            </a:r>
          </a:p>
          <a:p>
            <a:r>
              <a:rPr lang="en-US" sz="1400" dirty="0"/>
              <a:t> </a:t>
            </a:r>
            <a:endParaRPr lang="en-US" sz="1400"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51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High school content standards in mathematics have been revised to more clearly show the math learning all students should engage in by the time they complete their second credit of mathematics.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demonstrated more specifically in Algebra and Functions standards that previously addressed content that pertained to all families of functions. </a:t>
            </a:r>
            <a:r>
              <a:rPr lang="en-US" dirty="0"/>
              <a:t>OSPI worked with educators across the state to identify what are concepts every student should engage with in their first two credits of HS math no matter what a student's postsecondary goals may be. </a:t>
            </a:r>
            <a:r>
              <a:rPr lang="en-US" sz="1200" kern="1200" dirty="0">
                <a:solidFill>
                  <a:schemeClr val="tx1"/>
                </a:solidFill>
                <a:effectLst/>
                <a:latin typeface="+mn-lt"/>
                <a:ea typeface="+mn-ea"/>
                <a:cs typeface="+mn-cs"/>
              </a:rPr>
              <a:t>The standards have been revised to clarify that the first two years of high school math should include linear, exponential, and quadratic families of functions, while additional functions can be approached in a student’s third credit of high school math aligned with their High School and Beyond Plan.</a:t>
            </a:r>
            <a:r>
              <a:rPr lang="en-US" dirty="0"/>
              <a:t> We will get into this in a little bit, the prioritization of the HS standards highlight skills students will use no matter their postsecondary goals as well. </a:t>
            </a:r>
          </a:p>
          <a:p>
            <a:endParaRPr lang="en-US" dirty="0">
              <a:ea typeface="Calibri"/>
              <a:cs typeface="Calibri"/>
            </a:endParaRPr>
          </a:p>
          <a:p>
            <a:r>
              <a:rPr lang="en-US" dirty="0"/>
              <a:t>To be explicitly aligned to state law guiding high school graduation requirements or equivalencies (</a:t>
            </a:r>
            <a:r>
              <a:rPr lang="en-US" dirty="0">
                <a:hlinkClick r:id="rId3"/>
              </a:rPr>
              <a:t>RCW 28A.230.090</a:t>
            </a:r>
            <a:r>
              <a:rPr lang="en-US" dirty="0"/>
              <a:t> and </a:t>
            </a:r>
            <a:r>
              <a:rPr lang="en-US" dirty="0">
                <a:hlinkClick r:id="rId4"/>
              </a:rPr>
              <a:t>WAC 180-51-068</a:t>
            </a:r>
            <a:r>
              <a:rPr lang="en-US" u="sng" dirty="0"/>
              <a:t>)</a:t>
            </a:r>
            <a:r>
              <a:rPr lang="en-US" dirty="0"/>
              <a:t> the high school standards have been broken out to parallel locally determined high school math sequences. </a:t>
            </a:r>
            <a:endParaRPr lang="en-US" dirty="0">
              <a:ea typeface="Calibri"/>
              <a:cs typeface="Calibri"/>
            </a:endParaRPr>
          </a:p>
          <a:p>
            <a:r>
              <a:rPr lang="en-US" dirty="0"/>
              <a:t>Structuring the standards to align with course sequence also helps both state-level and locally created CTE-math equivalencies as the standards for each math course are clearly delineated.</a:t>
            </a:r>
            <a:endParaRPr lang="en-US" sz="1200" kern="1200" dirty="0">
              <a:solidFill>
                <a:schemeClr val="tx1"/>
              </a:solidFill>
              <a:effectLst/>
              <a:latin typeface="+mn-lt"/>
              <a:ea typeface="Calibri"/>
              <a:cs typeface="Calibri"/>
            </a:endParaRPr>
          </a:p>
          <a:p>
            <a:endParaRPr lang="en-US" dirty="0"/>
          </a:p>
          <a:p>
            <a:r>
              <a:rPr lang="en-US" dirty="0">
                <a:ea typeface="Calibri"/>
                <a:cs typeface="Calibri"/>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79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ea typeface="Calibri"/>
                <a:cs typeface="Calibri"/>
              </a:rPr>
              <a:t>While still Common Core in content, the revised HS standards have a completely different structure to aid districts in selecting high quality instructional materials and to aid educators and students in teaching mathematics as connected concepts and ideas. These goals are facilitated in the restructuring of the HS standards by grouping standards by course sequence including Integrated Math 1, 2, and 3 and Geometry, Algebra 1 and Algebra 2, and reorganizing the standards within the four broad domains which we will talk about shortly.</a:t>
            </a:r>
          </a:p>
          <a:p>
            <a:endParaRPr lang="en-US">
              <a:ea typeface="Calibri"/>
              <a:cs typeface="Calibri"/>
            </a:endParaRPr>
          </a:p>
          <a:p>
            <a:r>
              <a:rPr lang="en-US">
                <a:ea typeface="Calibri"/>
                <a:cs typeface="Calibri"/>
              </a:rPr>
              <a:t>It is important to note that the sequence of the standards themselves within a given domain connects related concepts. As an example, standards that address interpreting expressions and equations are grouped with standards that graph and compare properties of functions, as each of these skills is an onramp to the larger skill of understanding quantities in a relationship. Grouping related ideas and concepts together in the new structure facilitates multiple access points for students and educators to engage with an idea, loop teaching throughout the year, and address multiple standards in teaching and learning at the same time. </a:t>
            </a:r>
          </a:p>
          <a:p>
            <a:endParaRPr lang="en-US">
              <a:ea typeface="Calibri"/>
              <a:cs typeface="Calibri"/>
            </a:endParaRPr>
          </a:p>
          <a:p>
            <a:r>
              <a:rPr lang="en-US">
                <a:ea typeface="Calibri"/>
                <a:cs typeface="Calibri"/>
              </a:rPr>
              <a:t>It is also important to note that while the individual standards are organized in this way, OSPI is not delineating the standards as an instructional sequence, meaning the standards are not assumed to be taught in their given order.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30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Priority learning standards were selected to ensure that all students have equitable access to the knowledge and skills they need—both for success in school and for opportunities beyond it. The remaining standards play a supporting role, reinforcing and extending those priority areas.</a:t>
            </a:r>
            <a:endParaRPr lang="en-US" dirty="0">
              <a:ea typeface="Calibri"/>
              <a:cs typeface="Calibri"/>
            </a:endParaRPr>
          </a:p>
          <a:p>
            <a:r>
              <a:rPr lang="en-US" dirty="0"/>
              <a:t>Because state standards include many learning goals across every subject and grade, OSPI partnered with educators from kindergarten through 12th grade over a two-year period to identify which standards are high leverage and enduring understandings. This work was grounded in national best practices, and educators had multiple opportunities to review, refine, and provide feedback throughout the process.</a:t>
            </a:r>
            <a:endParaRPr lang="en-US" dirty="0">
              <a:ea typeface="Calibri"/>
              <a:cs typeface="Calibri"/>
            </a:endParaRPr>
          </a:p>
          <a:p>
            <a:r>
              <a:rPr lang="en-US" dirty="0"/>
              <a:t>The result is a set of Priority Learning Standards that reflect both research and the professional judgment of educators, ensuring a clear and coherent focus for teaching and learning.</a:t>
            </a:r>
            <a:endParaRPr lang="en-US" dirty="0">
              <a:ea typeface="Calibri"/>
              <a:cs typeface="Calibri"/>
            </a:endParaRPr>
          </a:p>
          <a:p>
            <a:endParaRPr lang="en-US" dirty="0">
              <a:ea typeface="Calibri"/>
              <a:cs typeface="Calibri"/>
            </a:endParaRPr>
          </a:p>
          <a:p>
            <a:r>
              <a:rPr lang="en-US" dirty="0">
                <a:ea typeface="Calibri"/>
                <a:cs typeface="Calibri"/>
              </a:rPr>
              <a:t>Additionally, high school standards were prioritized to emphasize skills students will take with them no matter their postsecondary aspirations.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27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revised standards are now organized into four groups of related concepts—what we call domains—that span all grade levels. These domains reflect the skills students need to use mathematics in meaningful ways: </a:t>
            </a:r>
          </a:p>
          <a:p>
            <a:endParaRPr lang="en-US" dirty="0"/>
          </a:p>
          <a:p>
            <a:r>
              <a:rPr lang="en-US" dirty="0"/>
              <a:t>analyzing data, which lives in the Data Analysis domain; </a:t>
            </a:r>
          </a:p>
          <a:p>
            <a:endParaRPr lang="en-US" dirty="0"/>
          </a:p>
          <a:p>
            <a:r>
              <a:rPr lang="en-US" dirty="0"/>
              <a:t>reasoning with quantities, which sits in the Quantity domain; </a:t>
            </a:r>
          </a:p>
          <a:p>
            <a:endParaRPr lang="en-US" dirty="0"/>
          </a:p>
          <a:p>
            <a:r>
              <a:rPr lang="en-US" dirty="0"/>
              <a:t>understanding real-world patterns through the Relationships domain; </a:t>
            </a:r>
          </a:p>
          <a:p>
            <a:endParaRPr lang="en-US" dirty="0"/>
          </a:p>
          <a:p>
            <a:r>
              <a:rPr lang="en-US" dirty="0"/>
              <a:t>and exploring spatial ideas like graphing and aspects of shape and space in the Spatial Reasoning domain.</a:t>
            </a:r>
          </a:p>
          <a:p>
            <a:endParaRPr lang="en-US" dirty="0"/>
          </a:p>
          <a:p>
            <a:r>
              <a:rPr lang="en-US" dirty="0"/>
              <a:t>Reorganizing the standards this way shifts us away from treating math as a set of isolated topics. Instead, it emphasizes how interconnected mathematical ideas really are, helping students build deeper conceptual understanding and more flexible problem-solving skills.</a:t>
            </a:r>
          </a:p>
          <a:p>
            <a:endParaRPr lang="en-US" dirty="0"/>
          </a:p>
          <a:p>
            <a:r>
              <a:rPr lang="en-US" dirty="0"/>
              <a:t>And importantly, this structure mirrors how math shows up in careers and in everyday life. Rather than separating algebra, geometry, and statistics into silos, these domains encourage students to approach real-world problems through multiple mathematical lenses—just like professionals do when they analyze data, design structures, or make informed decisions.</a:t>
            </a:r>
            <a:endParaRPr lang="en-US" dirty="0">
              <a:ea typeface="Calibri"/>
              <a:cs typeface="Calibri"/>
            </a:endParaRPr>
          </a:p>
          <a:p>
            <a:pPr lvl="0"/>
            <a:endParaRPr lang="en-US" sz="1200" kern="1200" dirty="0">
              <a:solidFill>
                <a:schemeClr val="tx1"/>
              </a:solidFill>
              <a:effectLst/>
              <a:latin typeface="+mn-lt"/>
              <a:ea typeface="Calibri"/>
              <a:cs typeface="Calibri"/>
            </a:endParaRPr>
          </a:p>
          <a:p>
            <a:r>
              <a:rPr lang="en-US" dirty="0">
                <a:ea typeface="Calibri" panose="020F0502020204030204"/>
                <a:cs typeface="Calibri" panose="020F0502020204030204"/>
              </a:rPr>
              <a:t>Some concepts transcend across domains. For example, standards involving expressions and equations often require attention to both numerical magnitude (Quantity) and structural relationships (Relationships).</a:t>
            </a:r>
          </a:p>
          <a:p>
            <a:r>
              <a:rPr lang="en-US" dirty="0"/>
              <a:t>The new domains are an effort to step away from rigid classifications and the siloing of the standards, to provide a framework for educators to teach the interconnected nature of the standards and support instructional decision making. Teachers may emphasize quantity or relationships depending on instructional goals, student needs, and the ideas being foregrounded. </a:t>
            </a: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802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88D64-C5BD-C939-727D-4A77AEEE6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72689-04F6-7586-0B4D-F88BFB4C71E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8D7AB3E-5F89-7B02-1455-866FAC277A91}"/>
              </a:ext>
            </a:extLst>
          </p:cNvPr>
          <p:cNvSpPr>
            <a:spLocks noGrp="1"/>
          </p:cNvSpPr>
          <p:nvPr>
            <p:ph type="body" idx="1"/>
          </p:nvPr>
        </p:nvSpPr>
        <p:spPr/>
        <p:txBody>
          <a:bodyPr/>
          <a:lstStyle/>
          <a:p>
            <a:r>
              <a:rPr lang="en-US" sz="1400" dirty="0"/>
              <a:t>To strengthen students’ skills in data science and data literacy, the new standards bring together mathematics, information science, and computer science. They’re designed to help students ask meaningful statistical questions, collect and analyze data, and make sense of what they find.</a:t>
            </a:r>
          </a:p>
          <a:p>
            <a:endParaRPr lang="en-US" sz="1400" dirty="0"/>
          </a:p>
          <a:p>
            <a:r>
              <a:rPr lang="en-US" sz="1400" dirty="0"/>
              <a:t>These standards also emphasize creativity and critical thinking. Students—at every grade level—are encouraged to engage in data investigations, starting with simple statistical questions in the early grades and growing into more complex analyses as they progress.</a:t>
            </a:r>
            <a:endParaRPr lang="en-US" sz="1400" dirty="0">
              <a:ea typeface="Calibri"/>
              <a:cs typeface="Calibri"/>
            </a:endParaRPr>
          </a:p>
          <a:p>
            <a:endParaRPr lang="en-US" sz="1400" dirty="0"/>
          </a:p>
          <a:p>
            <a:r>
              <a:rPr lang="en-US" sz="1400" dirty="0"/>
              <a:t>And importantly, the data science standards are meant to be used in real-world contexts and across subjects. They support interdisciplinary learning, helping students see how data informs decisions in science, social studies, the arts, and everyday life.</a:t>
            </a:r>
            <a:endParaRPr lang="en-US" sz="1400" dirty="0">
              <a:ea typeface="Calibri"/>
              <a:cs typeface="Calibri"/>
            </a:endParaRPr>
          </a:p>
          <a:p>
            <a:endParaRPr lang="en-US" sz="1400" dirty="0">
              <a:ea typeface="Calibri"/>
              <a:cs typeface="Calibri"/>
            </a:endParaRPr>
          </a:p>
          <a:p>
            <a:r>
              <a:rPr lang="en-US" sz="1400" dirty="0">
                <a:ea typeface="Calibri"/>
                <a:cs typeface="Calibri"/>
              </a:rPr>
              <a:t>The data science standards are the same throughout the high school experience with the understanding that students will participate with data science differently in courses like Geometry, </a:t>
            </a:r>
            <a:r>
              <a:rPr lang="en-US" sz="1400" dirty="0" err="1">
                <a:ea typeface="Calibri"/>
                <a:cs typeface="Calibri"/>
              </a:rPr>
              <a:t>Alg</a:t>
            </a:r>
            <a:r>
              <a:rPr lang="en-US" sz="1400" dirty="0">
                <a:ea typeface="Calibri"/>
                <a:cs typeface="Calibri"/>
              </a:rPr>
              <a:t> 1, and </a:t>
            </a:r>
            <a:r>
              <a:rPr lang="en-US" sz="1400" dirty="0" err="1">
                <a:ea typeface="Calibri"/>
                <a:cs typeface="Calibri"/>
              </a:rPr>
              <a:t>Alg</a:t>
            </a:r>
            <a:r>
              <a:rPr lang="en-US" sz="1400" dirty="0">
                <a:ea typeface="Calibri"/>
                <a:cs typeface="Calibri"/>
              </a:rPr>
              <a:t> 2. </a:t>
            </a:r>
          </a:p>
          <a:p>
            <a:endParaRPr lang="en-US" sz="1400" dirty="0"/>
          </a:p>
          <a:p>
            <a:r>
              <a:rPr lang="en-US" sz="1400" dirty="0"/>
              <a:t> </a:t>
            </a:r>
            <a:endParaRPr lang="en-US" sz="1400" dirty="0">
              <a:ea typeface="Calibri"/>
              <a:cs typeface="Calibri"/>
            </a:endParaRPr>
          </a:p>
        </p:txBody>
      </p:sp>
      <p:sp>
        <p:nvSpPr>
          <p:cNvPr id="4" name="Slide Number Placeholder 3">
            <a:extLst>
              <a:ext uri="{FF2B5EF4-FFF2-40B4-BE49-F238E27FC236}">
                <a16:creationId xmlns:a16="http://schemas.microsoft.com/office/drawing/2014/main" id="{4F9A88EE-A3C2-0D0E-5743-87C4291287F0}"/>
              </a:ext>
            </a:extLst>
          </p:cNvPr>
          <p:cNvSpPr>
            <a:spLocks noGrp="1"/>
          </p:cNvSpPr>
          <p:nvPr>
            <p:ph type="sldNum" sz="quarter" idx="5"/>
          </p:nvPr>
        </p:nvSpPr>
        <p:spPr/>
        <p:txBody>
          <a:bodyPr/>
          <a:lstStyle/>
          <a:p>
            <a:fld id="{71CD1C34-72C1-4C67-AAFF-0B8CE9936A77}" type="slidenum">
              <a:rPr lang="en-US" smtClean="0"/>
              <a:t>9</a:t>
            </a:fld>
            <a:endParaRPr lang="en-US"/>
          </a:p>
        </p:txBody>
      </p:sp>
    </p:spTree>
    <p:extLst>
      <p:ext uri="{BB962C8B-B14F-4D97-AF65-F5344CB8AC3E}">
        <p14:creationId xmlns:p14="http://schemas.microsoft.com/office/powerpoint/2010/main" val="2608700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5" name="Rectangle 4"/>
          <p:cNvSpPr/>
          <p:nvPr userDrawn="1"/>
        </p:nvSpPr>
        <p:spPr>
          <a:xfrm>
            <a:off x="0" y="0"/>
            <a:ext cx="12192000" cy="3564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6" cy="3917955"/>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5"/>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17941054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2/3/2026</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Tree>
    <p:extLst>
      <p:ext uri="{BB962C8B-B14F-4D97-AF65-F5344CB8AC3E}">
        <p14:creationId xmlns:p14="http://schemas.microsoft.com/office/powerpoint/2010/main" val="271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2/3/2026</a:t>
            </a:fld>
            <a:endParaRPr lang="en-US"/>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a:t>Connect with us!</a:t>
            </a:r>
          </a:p>
        </p:txBody>
      </p:sp>
      <p:sp>
        <p:nvSpPr>
          <p:cNvPr id="7" name="Rectangle 6"/>
          <p:cNvSpPr/>
          <p:nvPr userDrawn="1"/>
        </p:nvSpPr>
        <p:spPr>
          <a:xfrm>
            <a:off x="0" y="3247402"/>
            <a:ext cx="12192000" cy="3610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CF3C5522-5A8F-4E98-206B-B976D00F27C9}"/>
              </a:ext>
            </a:extLst>
          </p:cNvPr>
          <p:cNvGrpSpPr/>
          <p:nvPr userDrawn="1"/>
        </p:nvGrpSpPr>
        <p:grpSpPr>
          <a:xfrm>
            <a:off x="1818105" y="3811403"/>
            <a:ext cx="3400453" cy="539496"/>
            <a:chOff x="6452863" y="3005919"/>
            <a:chExt cx="3400453" cy="539496"/>
          </a:xfrm>
        </p:grpSpPr>
        <p:sp>
          <p:nvSpPr>
            <p:cNvPr id="23" name="TextBox 22"/>
            <p:cNvSpPr txBox="1"/>
            <p:nvPr userDrawn="1"/>
          </p:nvSpPr>
          <p:spPr>
            <a:xfrm>
              <a:off x="7148561" y="3075612"/>
              <a:ext cx="2704755" cy="400110"/>
            </a:xfrm>
            <a:prstGeom prst="rect">
              <a:avLst/>
            </a:prstGeom>
            <a:noFill/>
          </p:spPr>
          <p:txBody>
            <a:bodyPr wrap="square" rtlCol="0">
              <a:spAutoFit/>
            </a:bodyPr>
            <a:lstStyle/>
            <a:p>
              <a:r>
                <a:rPr lang="en-US" sz="2000">
                  <a:solidFill>
                    <a:schemeClr val="bg1"/>
                  </a:solidFill>
                </a:rPr>
                <a:t>ospi.k12.wa.us</a:t>
              </a:r>
            </a:p>
          </p:txBody>
        </p:sp>
        <p:pic>
          <p:nvPicPr>
            <p:cNvPr id="61" name="Picture 60" descr="A white circle with a blue globe in it&#10;&#10;Description automatically generated">
              <a:extLst>
                <a:ext uri="{FF2B5EF4-FFF2-40B4-BE49-F238E27FC236}">
                  <a16:creationId xmlns:a16="http://schemas.microsoft.com/office/drawing/2014/main" id="{8A7749CD-F894-8BED-CB9A-23FE5EF8E5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871" t="33141" r="32819" b="33208"/>
            <a:stretch/>
          </p:blipFill>
          <p:spPr>
            <a:xfrm>
              <a:off x="6452863" y="3005919"/>
              <a:ext cx="550053" cy="539496"/>
            </a:xfrm>
            <a:prstGeom prst="rect">
              <a:avLst/>
            </a:prstGeom>
          </p:spPr>
        </p:pic>
      </p:grpSp>
      <p:grpSp>
        <p:nvGrpSpPr>
          <p:cNvPr id="86" name="Group 85">
            <a:extLst>
              <a:ext uri="{FF2B5EF4-FFF2-40B4-BE49-F238E27FC236}">
                <a16:creationId xmlns:a16="http://schemas.microsoft.com/office/drawing/2014/main" id="{5ACDF48B-6604-42ED-A7BD-57E5DF4F70C8}"/>
              </a:ext>
            </a:extLst>
          </p:cNvPr>
          <p:cNvGrpSpPr/>
          <p:nvPr userDrawn="1"/>
        </p:nvGrpSpPr>
        <p:grpSpPr>
          <a:xfrm>
            <a:off x="6454123" y="3811403"/>
            <a:ext cx="3873800" cy="539496"/>
            <a:chOff x="6453796" y="5913111"/>
            <a:chExt cx="3873800" cy="539496"/>
          </a:xfrm>
        </p:grpSpPr>
        <p:sp>
          <p:nvSpPr>
            <p:cNvPr id="20" name="TextBox 19"/>
            <p:cNvSpPr txBox="1"/>
            <p:nvPr userDrawn="1"/>
          </p:nvSpPr>
          <p:spPr>
            <a:xfrm>
              <a:off x="7148561" y="5982804"/>
              <a:ext cx="3179035" cy="400110"/>
            </a:xfrm>
            <a:prstGeom prst="rect">
              <a:avLst/>
            </a:prstGeom>
            <a:noFill/>
          </p:spPr>
          <p:txBody>
            <a:bodyPr wrap="square" rtlCol="0">
              <a:spAutoFit/>
            </a:bodyPr>
            <a:lstStyle/>
            <a:p>
              <a:r>
                <a:rPr lang="en-US" sz="2000">
                  <a:solidFill>
                    <a:schemeClr val="bg1"/>
                  </a:solidFill>
                </a:rPr>
                <a:t>youtube.com/</a:t>
              </a:r>
              <a:r>
                <a:rPr lang="en-US" sz="2000" err="1">
                  <a:solidFill>
                    <a:schemeClr val="bg1"/>
                  </a:solidFill>
                </a:rPr>
                <a:t>waospi</a:t>
              </a:r>
              <a:endParaRPr lang="en-US" sz="2000">
                <a:solidFill>
                  <a:schemeClr val="bg1"/>
                </a:solidFill>
              </a:endParaRPr>
            </a:p>
          </p:txBody>
        </p:sp>
        <p:pic>
          <p:nvPicPr>
            <p:cNvPr id="63" name="Picture 62" descr="A white circle with a black background with a play button&#10;&#10;Description automatically generated">
              <a:extLst>
                <a:ext uri="{FF2B5EF4-FFF2-40B4-BE49-F238E27FC236}">
                  <a16:creationId xmlns:a16="http://schemas.microsoft.com/office/drawing/2014/main" id="{439173CC-E75D-E7F6-0826-82408386B83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2576" t="33141" r="32819" b="32803"/>
            <a:stretch/>
          </p:blipFill>
          <p:spPr>
            <a:xfrm>
              <a:off x="6453796" y="5913111"/>
              <a:ext cx="548187" cy="539496"/>
            </a:xfrm>
            <a:prstGeom prst="rect">
              <a:avLst/>
            </a:prstGeom>
          </p:spPr>
        </p:pic>
      </p:grpSp>
      <p:grpSp>
        <p:nvGrpSpPr>
          <p:cNvPr id="84" name="Group 83">
            <a:extLst>
              <a:ext uri="{FF2B5EF4-FFF2-40B4-BE49-F238E27FC236}">
                <a16:creationId xmlns:a16="http://schemas.microsoft.com/office/drawing/2014/main" id="{3891F708-B5BB-2550-29B7-A3C3E169D130}"/>
              </a:ext>
            </a:extLst>
          </p:cNvPr>
          <p:cNvGrpSpPr/>
          <p:nvPr userDrawn="1"/>
        </p:nvGrpSpPr>
        <p:grpSpPr>
          <a:xfrm>
            <a:off x="6454123" y="4678107"/>
            <a:ext cx="3875284" cy="539496"/>
            <a:chOff x="6452312" y="4509903"/>
            <a:chExt cx="3875284" cy="539496"/>
          </a:xfrm>
        </p:grpSpPr>
        <p:sp>
          <p:nvSpPr>
            <p:cNvPr id="19" name="TextBox 18"/>
            <p:cNvSpPr txBox="1"/>
            <p:nvPr userDrawn="1"/>
          </p:nvSpPr>
          <p:spPr>
            <a:xfrm>
              <a:off x="7148561" y="4579596"/>
              <a:ext cx="3179035" cy="400110"/>
            </a:xfrm>
            <a:prstGeom prst="rect">
              <a:avLst/>
            </a:prstGeom>
            <a:noFill/>
          </p:spPr>
          <p:txBody>
            <a:bodyPr wrap="square" rtlCol="0">
              <a:spAutoFit/>
            </a:bodyPr>
            <a:lstStyle/>
            <a:p>
              <a:r>
                <a:rPr lang="en-US" sz="2000">
                  <a:solidFill>
                    <a:schemeClr val="bg1"/>
                  </a:solidFill>
                </a:rPr>
                <a:t>twitter.com/</a:t>
              </a:r>
              <a:r>
                <a:rPr lang="en-US" sz="2000" err="1">
                  <a:solidFill>
                    <a:schemeClr val="bg1"/>
                  </a:solidFill>
                </a:rPr>
                <a:t>waospi</a:t>
              </a:r>
              <a:endParaRPr lang="en-US" sz="2000">
                <a:solidFill>
                  <a:schemeClr val="bg1"/>
                </a:solidFill>
              </a:endParaRPr>
            </a:p>
          </p:txBody>
        </p:sp>
        <p:pic>
          <p:nvPicPr>
            <p:cNvPr id="65" name="Picture 64" descr="A white circle with blue x in it&#10;&#10;Description automatically generated">
              <a:extLst>
                <a:ext uri="{FF2B5EF4-FFF2-40B4-BE49-F238E27FC236}">
                  <a16:creationId xmlns:a16="http://schemas.microsoft.com/office/drawing/2014/main" id="{3946F2DF-02C0-B265-C99B-348E61B4D77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2576" t="33548" r="33115" b="32869"/>
            <a:stretch/>
          </p:blipFill>
          <p:spPr>
            <a:xfrm>
              <a:off x="6452312" y="4509903"/>
              <a:ext cx="551155" cy="539496"/>
            </a:xfrm>
            <a:prstGeom prst="rect">
              <a:avLst/>
            </a:prstGeom>
          </p:spPr>
        </p:pic>
      </p:grpSp>
      <p:grpSp>
        <p:nvGrpSpPr>
          <p:cNvPr id="81" name="Group 80">
            <a:extLst>
              <a:ext uri="{FF2B5EF4-FFF2-40B4-BE49-F238E27FC236}">
                <a16:creationId xmlns:a16="http://schemas.microsoft.com/office/drawing/2014/main" id="{D689147F-00E4-1C7D-44A1-D3765639646C}"/>
              </a:ext>
            </a:extLst>
          </p:cNvPr>
          <p:cNvGrpSpPr/>
          <p:nvPr userDrawn="1"/>
        </p:nvGrpSpPr>
        <p:grpSpPr>
          <a:xfrm>
            <a:off x="1818105" y="4678107"/>
            <a:ext cx="3398891" cy="539496"/>
            <a:chOff x="6454425" y="2310400"/>
            <a:chExt cx="3398891" cy="539496"/>
          </a:xfrm>
        </p:grpSpPr>
        <p:sp>
          <p:nvSpPr>
            <p:cNvPr id="3" name="TextBox 2">
              <a:extLst>
                <a:ext uri="{FF2B5EF4-FFF2-40B4-BE49-F238E27FC236}">
                  <a16:creationId xmlns:a16="http://schemas.microsoft.com/office/drawing/2014/main" id="{49C6A311-77F8-B22D-00FB-7FC3D9E53979}"/>
                </a:ext>
              </a:extLst>
            </p:cNvPr>
            <p:cNvSpPr txBox="1"/>
            <p:nvPr userDrawn="1"/>
          </p:nvSpPr>
          <p:spPr>
            <a:xfrm>
              <a:off x="7148561" y="2380093"/>
              <a:ext cx="2704755" cy="400110"/>
            </a:xfrm>
            <a:prstGeom prst="rect">
              <a:avLst/>
            </a:prstGeom>
            <a:noFill/>
          </p:spPr>
          <p:txBody>
            <a:bodyPr wrap="square" rtlCol="0">
              <a:spAutoFit/>
            </a:bodyPr>
            <a:lstStyle/>
            <a:p>
              <a:r>
                <a:rPr lang="en-US" sz="2000">
                  <a:solidFill>
                    <a:schemeClr val="bg1"/>
                  </a:solidFill>
                </a:rPr>
                <a:t>instagram.com/</a:t>
              </a:r>
              <a:r>
                <a:rPr lang="en-US" sz="2000" err="1">
                  <a:solidFill>
                    <a:schemeClr val="bg1"/>
                  </a:solidFill>
                </a:rPr>
                <a:t>waospi</a:t>
              </a:r>
              <a:endParaRPr lang="en-US" sz="2000">
                <a:solidFill>
                  <a:schemeClr val="bg1"/>
                </a:solidFill>
              </a:endParaRPr>
            </a:p>
          </p:txBody>
        </p:sp>
        <p:pic>
          <p:nvPicPr>
            <p:cNvPr id="67" name="Picture 66" descr="A white circle with a black background&#10;&#10;Description automatically generated">
              <a:extLst>
                <a:ext uri="{FF2B5EF4-FFF2-40B4-BE49-F238E27FC236}">
                  <a16:creationId xmlns:a16="http://schemas.microsoft.com/office/drawing/2014/main" id="{D510FD6E-5F75-7220-3BE3-2FD7E14C9EF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2576" t="33208" r="32967" b="32803"/>
            <a:stretch/>
          </p:blipFill>
          <p:spPr>
            <a:xfrm>
              <a:off x="6454425" y="2310400"/>
              <a:ext cx="546929" cy="539496"/>
            </a:xfrm>
            <a:prstGeom prst="rect">
              <a:avLst/>
            </a:prstGeom>
          </p:spPr>
        </p:pic>
      </p:grpSp>
      <p:grpSp>
        <p:nvGrpSpPr>
          <p:cNvPr id="83" name="Group 82">
            <a:extLst>
              <a:ext uri="{FF2B5EF4-FFF2-40B4-BE49-F238E27FC236}">
                <a16:creationId xmlns:a16="http://schemas.microsoft.com/office/drawing/2014/main" id="{3C71E7E8-552C-38B5-FD6C-CE414EBFC63B}"/>
              </a:ext>
            </a:extLst>
          </p:cNvPr>
          <p:cNvGrpSpPr/>
          <p:nvPr userDrawn="1"/>
        </p:nvGrpSpPr>
        <p:grpSpPr>
          <a:xfrm>
            <a:off x="1818105" y="5544811"/>
            <a:ext cx="3875284" cy="539496"/>
            <a:chOff x="6452312" y="3785741"/>
            <a:chExt cx="3875284" cy="539496"/>
          </a:xfrm>
        </p:grpSpPr>
        <p:sp>
          <p:nvSpPr>
            <p:cNvPr id="18" name="TextBox 17"/>
            <p:cNvSpPr txBox="1"/>
            <p:nvPr userDrawn="1"/>
          </p:nvSpPr>
          <p:spPr>
            <a:xfrm>
              <a:off x="7148561" y="3855434"/>
              <a:ext cx="3179035" cy="400110"/>
            </a:xfrm>
            <a:prstGeom prst="rect">
              <a:avLst/>
            </a:prstGeom>
            <a:noFill/>
          </p:spPr>
          <p:txBody>
            <a:bodyPr wrap="square" rtlCol="0">
              <a:spAutoFit/>
            </a:bodyPr>
            <a:lstStyle/>
            <a:p>
              <a:r>
                <a:rPr lang="en-US" sz="2000">
                  <a:solidFill>
                    <a:schemeClr val="bg1"/>
                  </a:solidFill>
                </a:rPr>
                <a:t>facebook.com/</a:t>
              </a:r>
              <a:r>
                <a:rPr lang="en-US" sz="2000" err="1">
                  <a:solidFill>
                    <a:schemeClr val="bg1"/>
                  </a:solidFill>
                </a:rPr>
                <a:t>waospi</a:t>
              </a:r>
              <a:endParaRPr lang="en-US" sz="2000">
                <a:solidFill>
                  <a:schemeClr val="bg1"/>
                </a:solidFill>
              </a:endParaRPr>
            </a:p>
          </p:txBody>
        </p:sp>
        <p:pic>
          <p:nvPicPr>
            <p:cNvPr id="69" name="Picture 68" descr="A white circle with a letter f in it&#10;&#10;Description automatically generated">
              <a:extLst>
                <a:ext uri="{FF2B5EF4-FFF2-40B4-BE49-F238E27FC236}">
                  <a16:creationId xmlns:a16="http://schemas.microsoft.com/office/drawing/2014/main" id="{11207517-676F-1210-7AD3-68582057146C}"/>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2577" t="33548" r="33114" b="32869"/>
            <a:stretch/>
          </p:blipFill>
          <p:spPr>
            <a:xfrm>
              <a:off x="6452312" y="3785741"/>
              <a:ext cx="551155" cy="539496"/>
            </a:xfrm>
            <a:prstGeom prst="rect">
              <a:avLst/>
            </a:prstGeom>
          </p:spPr>
        </p:pic>
      </p:grpSp>
      <p:grpSp>
        <p:nvGrpSpPr>
          <p:cNvPr id="85" name="Group 84">
            <a:extLst>
              <a:ext uri="{FF2B5EF4-FFF2-40B4-BE49-F238E27FC236}">
                <a16:creationId xmlns:a16="http://schemas.microsoft.com/office/drawing/2014/main" id="{E65B5FB3-660C-39A9-B03E-7538749D610F}"/>
              </a:ext>
            </a:extLst>
          </p:cNvPr>
          <p:cNvGrpSpPr/>
          <p:nvPr userDrawn="1"/>
        </p:nvGrpSpPr>
        <p:grpSpPr>
          <a:xfrm>
            <a:off x="6454123" y="5544811"/>
            <a:ext cx="4372925" cy="539496"/>
            <a:chOff x="6453498" y="5217592"/>
            <a:chExt cx="4372925" cy="539496"/>
          </a:xfrm>
        </p:grpSpPr>
        <p:sp>
          <p:nvSpPr>
            <p:cNvPr id="22" name="TextBox 21"/>
            <p:cNvSpPr txBox="1"/>
            <p:nvPr userDrawn="1"/>
          </p:nvSpPr>
          <p:spPr>
            <a:xfrm>
              <a:off x="7148561" y="5287285"/>
              <a:ext cx="3677862" cy="400110"/>
            </a:xfrm>
            <a:prstGeom prst="rect">
              <a:avLst/>
            </a:prstGeom>
            <a:noFill/>
          </p:spPr>
          <p:txBody>
            <a:bodyPr wrap="square" rtlCol="0">
              <a:spAutoFit/>
            </a:bodyPr>
            <a:lstStyle/>
            <a:p>
              <a:r>
                <a:rPr lang="en-US" sz="2000">
                  <a:solidFill>
                    <a:schemeClr val="bg1"/>
                  </a:solidFill>
                </a:rPr>
                <a:t>linkedin.com/company/</a:t>
              </a:r>
              <a:r>
                <a:rPr lang="en-US" sz="2000" err="1">
                  <a:solidFill>
                    <a:schemeClr val="bg1"/>
                  </a:solidFill>
                </a:rPr>
                <a:t>waospi</a:t>
              </a:r>
              <a:endParaRPr lang="en-US" sz="2000">
                <a:solidFill>
                  <a:schemeClr val="bg1"/>
                </a:solidFill>
              </a:endParaRPr>
            </a:p>
          </p:txBody>
        </p:sp>
        <p:pic>
          <p:nvPicPr>
            <p:cNvPr id="71" name="Picture 70" descr="A white circle with blue letters on it&#10;&#10;Description automatically generated">
              <a:extLst>
                <a:ext uri="{FF2B5EF4-FFF2-40B4-BE49-F238E27FC236}">
                  <a16:creationId xmlns:a16="http://schemas.microsoft.com/office/drawing/2014/main" id="{1D315814-B04C-BCB8-1386-19EEB287455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2576" t="33548" r="33262" b="32869"/>
            <a:stretch/>
          </p:blipFill>
          <p:spPr>
            <a:xfrm>
              <a:off x="6453498" y="5217592"/>
              <a:ext cx="548783" cy="539496"/>
            </a:xfrm>
            <a:prstGeom prst="rect">
              <a:avLst/>
            </a:prstGeom>
          </p:spPr>
        </p:pic>
      </p:grpSp>
    </p:spTree>
    <p:extLst>
      <p:ext uri="{BB962C8B-B14F-4D97-AF65-F5344CB8AC3E}">
        <p14:creationId xmlns:p14="http://schemas.microsoft.com/office/powerpoint/2010/main" val="333640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2/3/2026</a:t>
            </a:fld>
            <a:r>
              <a:rPr lang="en-US"/>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Division Name</a:t>
            </a:r>
          </a:p>
        </p:txBody>
      </p:sp>
    </p:spTree>
    <p:extLst>
      <p:ext uri="{BB962C8B-B14F-4D97-AF65-F5344CB8AC3E}">
        <p14:creationId xmlns:p14="http://schemas.microsoft.com/office/powerpoint/2010/main" val="4069635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2/3/2026</a:t>
            </a:fld>
            <a:r>
              <a:rPr lang="en-US"/>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Division Name</a:t>
            </a:r>
          </a:p>
        </p:txBody>
      </p:sp>
    </p:spTree>
    <p:extLst>
      <p:ext uri="{BB962C8B-B14F-4D97-AF65-F5344CB8AC3E}">
        <p14:creationId xmlns:p14="http://schemas.microsoft.com/office/powerpoint/2010/main" val="1626056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21027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descr="A group of students with their hands up&#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2/3/2026</a:t>
            </a:fld>
            <a:endParaRPr lang="en-US"/>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113440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0956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77801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66099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241985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8056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705122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862792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4798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ain Title+ SubTitle+Number">
    <p:spTree>
      <p:nvGrpSpPr>
        <p:cNvPr id="1" name=""/>
        <p:cNvGrpSpPr/>
        <p:nvPr/>
      </p:nvGrpSpPr>
      <p:grpSpPr>
        <a:xfrm>
          <a:off x="0" y="0"/>
          <a:ext cx="0" cy="0"/>
          <a:chOff x="0" y="0"/>
          <a:chExt cx="0" cy="0"/>
        </a:xfrm>
      </p:grpSpPr>
      <p:sp>
        <p:nvSpPr>
          <p:cNvPr id="6" name="Rectangle 5"/>
          <p:cNvSpPr/>
          <p:nvPr userDrawn="1"/>
        </p:nvSpPr>
        <p:spPr>
          <a:xfrm>
            <a:off x="122143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Picture Placeholder 7"/>
          <p:cNvSpPr>
            <a:spLocks noGrp="1"/>
          </p:cNvSpPr>
          <p:nvPr>
            <p:ph type="pic" sz="quarter" idx="29" hasCustomPrompt="1"/>
          </p:nvPr>
        </p:nvSpPr>
        <p:spPr>
          <a:xfrm>
            <a:off x="131856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8" name="Rectangle 7"/>
          <p:cNvSpPr/>
          <p:nvPr userDrawn="1"/>
        </p:nvSpPr>
        <p:spPr>
          <a:xfrm>
            <a:off x="368189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Picture Placeholder 7"/>
          <p:cNvSpPr>
            <a:spLocks noGrp="1"/>
          </p:cNvSpPr>
          <p:nvPr>
            <p:ph type="pic" sz="quarter" idx="31" hasCustomPrompt="1"/>
          </p:nvPr>
        </p:nvSpPr>
        <p:spPr>
          <a:xfrm>
            <a:off x="377902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0" name="Rectangle 9"/>
          <p:cNvSpPr/>
          <p:nvPr userDrawn="1"/>
        </p:nvSpPr>
        <p:spPr>
          <a:xfrm>
            <a:off x="650061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7"/>
          <p:cNvSpPr>
            <a:spLocks noGrp="1"/>
          </p:cNvSpPr>
          <p:nvPr>
            <p:ph type="pic" sz="quarter" idx="35" hasCustomPrompt="1"/>
          </p:nvPr>
        </p:nvSpPr>
        <p:spPr>
          <a:xfrm>
            <a:off x="659774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2" name="Rectangle 11"/>
          <p:cNvSpPr/>
          <p:nvPr userDrawn="1"/>
        </p:nvSpPr>
        <p:spPr>
          <a:xfrm>
            <a:off x="896107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icture Placeholder 7"/>
          <p:cNvSpPr>
            <a:spLocks noGrp="1"/>
          </p:cNvSpPr>
          <p:nvPr>
            <p:ph type="pic" sz="quarter" idx="39" hasCustomPrompt="1"/>
          </p:nvPr>
        </p:nvSpPr>
        <p:spPr>
          <a:xfrm>
            <a:off x="905820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8" name="Rectangle 17"/>
          <p:cNvSpPr/>
          <p:nvPr userDrawn="1"/>
        </p:nvSpPr>
        <p:spPr>
          <a:xfrm>
            <a:off x="122143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Picture Placeholder 7"/>
          <p:cNvSpPr>
            <a:spLocks noGrp="1"/>
          </p:cNvSpPr>
          <p:nvPr>
            <p:ph type="pic" sz="quarter" idx="40" hasCustomPrompt="1"/>
          </p:nvPr>
        </p:nvSpPr>
        <p:spPr>
          <a:xfrm>
            <a:off x="131856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0" name="Rectangle 19"/>
          <p:cNvSpPr/>
          <p:nvPr userDrawn="1"/>
        </p:nvSpPr>
        <p:spPr>
          <a:xfrm>
            <a:off x="368189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7"/>
          <p:cNvSpPr>
            <a:spLocks noGrp="1"/>
          </p:cNvSpPr>
          <p:nvPr>
            <p:ph type="pic" sz="quarter" idx="41" hasCustomPrompt="1"/>
          </p:nvPr>
        </p:nvSpPr>
        <p:spPr>
          <a:xfrm>
            <a:off x="377902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4" name="Rectangle 23"/>
          <p:cNvSpPr/>
          <p:nvPr userDrawn="1"/>
        </p:nvSpPr>
        <p:spPr>
          <a:xfrm>
            <a:off x="650061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Picture Placeholder 7"/>
          <p:cNvSpPr>
            <a:spLocks noGrp="1"/>
          </p:cNvSpPr>
          <p:nvPr>
            <p:ph type="pic" sz="quarter" idx="42" hasCustomPrompt="1"/>
          </p:nvPr>
        </p:nvSpPr>
        <p:spPr>
          <a:xfrm>
            <a:off x="659774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6" name="Rectangle 25"/>
          <p:cNvSpPr/>
          <p:nvPr userDrawn="1"/>
        </p:nvSpPr>
        <p:spPr>
          <a:xfrm>
            <a:off x="896107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Picture Placeholder 7"/>
          <p:cNvSpPr>
            <a:spLocks noGrp="1"/>
          </p:cNvSpPr>
          <p:nvPr>
            <p:ph type="pic" sz="quarter" idx="43" hasCustomPrompt="1"/>
          </p:nvPr>
        </p:nvSpPr>
        <p:spPr>
          <a:xfrm>
            <a:off x="905820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pic>
        <p:nvPicPr>
          <p:cNvPr id="2" name="Picture 1" title="OSPI logo">
            <a:extLst>
              <a:ext uri="{FF2B5EF4-FFF2-40B4-BE49-F238E27FC236}">
                <a16:creationId xmlns:a16="http://schemas.microsoft.com/office/drawing/2014/main" id="{B2A4D2B1-EBFD-59BD-551D-A01B1EC22C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3" name="Date Placeholder 3">
            <a:extLst>
              <a:ext uri="{FF2B5EF4-FFF2-40B4-BE49-F238E27FC236}">
                <a16:creationId xmlns:a16="http://schemas.microsoft.com/office/drawing/2014/main" id="{D147592A-9DE1-31D3-525D-CFA4E6E737D8}"/>
              </a:ext>
            </a:extLst>
          </p:cNvPr>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4" name="Slide Number Placeholder 4">
            <a:extLst>
              <a:ext uri="{FF2B5EF4-FFF2-40B4-BE49-F238E27FC236}">
                <a16:creationId xmlns:a16="http://schemas.microsoft.com/office/drawing/2014/main" id="{435CB342-E3AE-D7BA-5DAE-8959965A3E8E}"/>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5" name="Footer Placeholder 5">
            <a:extLst>
              <a:ext uri="{FF2B5EF4-FFF2-40B4-BE49-F238E27FC236}">
                <a16:creationId xmlns:a16="http://schemas.microsoft.com/office/drawing/2014/main" id="{E40BCD8B-7A99-DF7F-E568-80562A32E889}"/>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5803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par>
                          <p:cTn id="82" fill="hold">
                            <p:stCondLst>
                              <p:cond delay="6500"/>
                            </p:stCondLst>
                            <p:childTnLst>
                              <p:par>
                                <p:cTn id="83" presetID="53"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7000"/>
                            </p:stCondLst>
                            <p:childTnLst>
                              <p:par>
                                <p:cTn id="89" presetID="53"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4" grpId="0" animBg="1"/>
      <p:bldP spid="25" grpId="0" animBg="1"/>
      <p:bldP spid="26" grpId="0" animBg="1"/>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5" name="Rectangle 4"/>
          <p:cNvSpPr/>
          <p:nvPr userDrawn="1"/>
        </p:nvSpPr>
        <p:spPr>
          <a:xfrm>
            <a:off x="0" y="0"/>
            <a:ext cx="12192000" cy="3564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3215422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descr="A group of students with their hands up&#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2/3/2026</a:t>
            </a:fld>
            <a:endParaRPr lang="en-US"/>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1389267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80763391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4026650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05897766"/>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8833924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94289728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360258621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1595437174"/>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6" cy="3917955"/>
          </a:xfrm>
          <a:prstGeom prst="rect">
            <a:avLst/>
          </a:prstGeom>
        </p:spPr>
      </p:pic>
    </p:spTree>
    <p:extLst>
      <p:ext uri="{BB962C8B-B14F-4D97-AF65-F5344CB8AC3E}">
        <p14:creationId xmlns:p14="http://schemas.microsoft.com/office/powerpoint/2010/main" val="16682293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5"/>
          </a:xfrm>
          <a:prstGeom prst="rect">
            <a:avLst/>
          </a:prstGeom>
        </p:spPr>
      </p:pic>
    </p:spTree>
    <p:extLst>
      <p:ext uri="{BB962C8B-B14F-4D97-AF65-F5344CB8AC3E}">
        <p14:creationId xmlns:p14="http://schemas.microsoft.com/office/powerpoint/2010/main" val="140401856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2188374248"/>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112319417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48237426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2/3/2026</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Tree>
    <p:extLst>
      <p:ext uri="{BB962C8B-B14F-4D97-AF65-F5344CB8AC3E}">
        <p14:creationId xmlns:p14="http://schemas.microsoft.com/office/powerpoint/2010/main" val="34402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2/3/2026</a:t>
            </a:fld>
            <a:endParaRPr lang="en-US"/>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a:t>Connect with us!</a:t>
            </a:r>
          </a:p>
        </p:txBody>
      </p:sp>
      <p:sp>
        <p:nvSpPr>
          <p:cNvPr id="7" name="Rectangle 6"/>
          <p:cNvSpPr/>
          <p:nvPr userDrawn="1"/>
        </p:nvSpPr>
        <p:spPr>
          <a:xfrm>
            <a:off x="0" y="3247402"/>
            <a:ext cx="12192000" cy="3610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1AA577F-E253-8EAB-9431-8D0B847F47A9}"/>
              </a:ext>
            </a:extLst>
          </p:cNvPr>
          <p:cNvGrpSpPr/>
          <p:nvPr userDrawn="1"/>
        </p:nvGrpSpPr>
        <p:grpSpPr>
          <a:xfrm>
            <a:off x="6452538" y="3784874"/>
            <a:ext cx="3898635" cy="553212"/>
            <a:chOff x="6461513" y="3784874"/>
            <a:chExt cx="3898635" cy="553212"/>
          </a:xfrm>
        </p:grpSpPr>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461513" y="3784874"/>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a:solidFill>
                    <a:schemeClr val="bg1"/>
                  </a:solidFill>
                </a:rPr>
                <a:t>facebook.com/</a:t>
              </a:r>
              <a:r>
                <a:rPr lang="en-US" sz="2000" err="1">
                  <a:solidFill>
                    <a:schemeClr val="bg1"/>
                  </a:solidFill>
                </a:rPr>
                <a:t>waospi</a:t>
              </a:r>
              <a:endParaRPr lang="en-US" sz="2000">
                <a:solidFill>
                  <a:schemeClr val="bg1"/>
                </a:solidFill>
              </a:endParaRPr>
            </a:p>
          </p:txBody>
        </p:sp>
      </p:grpSp>
      <p:grpSp>
        <p:nvGrpSpPr>
          <p:cNvPr id="27" name="Group 26">
            <a:extLst>
              <a:ext uri="{FF2B5EF4-FFF2-40B4-BE49-F238E27FC236}">
                <a16:creationId xmlns:a16="http://schemas.microsoft.com/office/drawing/2014/main" id="{968B8750-B213-D723-C921-498689C9382C}"/>
              </a:ext>
            </a:extLst>
          </p:cNvPr>
          <p:cNvGrpSpPr/>
          <p:nvPr userDrawn="1"/>
        </p:nvGrpSpPr>
        <p:grpSpPr>
          <a:xfrm>
            <a:off x="6452538" y="4516714"/>
            <a:ext cx="3884443" cy="553212"/>
            <a:chOff x="6461513" y="4510555"/>
            <a:chExt cx="3884443" cy="553212"/>
          </a:xfrm>
        </p:grpSpPr>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461513" y="4510555"/>
              <a:ext cx="553212" cy="553212"/>
            </a:xfrm>
            <a:prstGeom prst="rect">
              <a:avLst/>
            </a:prstGeom>
          </p:spPr>
        </p:pic>
        <p:sp>
          <p:nvSpPr>
            <p:cNvPr id="19" name="TextBox 18"/>
            <p:cNvSpPr txBox="1"/>
            <p:nvPr userDrawn="1"/>
          </p:nvSpPr>
          <p:spPr>
            <a:xfrm>
              <a:off x="7166921" y="4599058"/>
              <a:ext cx="3179035" cy="400110"/>
            </a:xfrm>
            <a:prstGeom prst="rect">
              <a:avLst/>
            </a:prstGeom>
            <a:noFill/>
          </p:spPr>
          <p:txBody>
            <a:bodyPr wrap="square" rtlCol="0">
              <a:spAutoFit/>
            </a:bodyPr>
            <a:lstStyle/>
            <a:p>
              <a:r>
                <a:rPr lang="en-US" sz="2000">
                  <a:solidFill>
                    <a:schemeClr val="bg1"/>
                  </a:solidFill>
                </a:rPr>
                <a:t>twitter.com/</a:t>
              </a:r>
              <a:r>
                <a:rPr lang="en-US" sz="2000" err="1">
                  <a:solidFill>
                    <a:schemeClr val="bg1"/>
                  </a:solidFill>
                </a:rPr>
                <a:t>waospi</a:t>
              </a:r>
              <a:endParaRPr lang="en-US" sz="2000">
                <a:solidFill>
                  <a:schemeClr val="bg1"/>
                </a:solidFill>
              </a:endParaRPr>
            </a:p>
          </p:txBody>
        </p:sp>
      </p:grpSp>
      <p:grpSp>
        <p:nvGrpSpPr>
          <p:cNvPr id="28" name="Group 27">
            <a:extLst>
              <a:ext uri="{FF2B5EF4-FFF2-40B4-BE49-F238E27FC236}">
                <a16:creationId xmlns:a16="http://schemas.microsoft.com/office/drawing/2014/main" id="{1137B6C8-4D12-6323-2E80-81A3F93CB6D5}"/>
              </a:ext>
            </a:extLst>
          </p:cNvPr>
          <p:cNvGrpSpPr/>
          <p:nvPr userDrawn="1"/>
        </p:nvGrpSpPr>
        <p:grpSpPr>
          <a:xfrm>
            <a:off x="6452538" y="5248554"/>
            <a:ext cx="3873339" cy="553212"/>
            <a:chOff x="6452538" y="5248554"/>
            <a:chExt cx="3873339" cy="553212"/>
          </a:xfrm>
        </p:grpSpPr>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452538" y="5248554"/>
              <a:ext cx="553212" cy="553212"/>
            </a:xfrm>
            <a:prstGeom prst="rect">
              <a:avLst/>
            </a:prstGeom>
          </p:spPr>
        </p:pic>
        <p:sp>
          <p:nvSpPr>
            <p:cNvPr id="20" name="TextBox 19"/>
            <p:cNvSpPr txBox="1"/>
            <p:nvPr userDrawn="1"/>
          </p:nvSpPr>
          <p:spPr>
            <a:xfrm>
              <a:off x="7146842" y="5311003"/>
              <a:ext cx="3179035" cy="400110"/>
            </a:xfrm>
            <a:prstGeom prst="rect">
              <a:avLst/>
            </a:prstGeom>
            <a:noFill/>
          </p:spPr>
          <p:txBody>
            <a:bodyPr wrap="square" rtlCol="0">
              <a:spAutoFit/>
            </a:bodyPr>
            <a:lstStyle/>
            <a:p>
              <a:r>
                <a:rPr lang="en-US" sz="2000">
                  <a:solidFill>
                    <a:schemeClr val="bg1"/>
                  </a:solidFill>
                </a:rPr>
                <a:t>youtube.com/</a:t>
              </a:r>
              <a:r>
                <a:rPr lang="en-US" sz="2000" err="1">
                  <a:solidFill>
                    <a:schemeClr val="bg1"/>
                  </a:solidFill>
                </a:rPr>
                <a:t>waospi</a:t>
              </a:r>
              <a:endParaRPr lang="en-US" sz="2000">
                <a:solidFill>
                  <a:schemeClr val="bg1"/>
                </a:solidFill>
              </a:endParaRPr>
            </a:p>
          </p:txBody>
        </p:sp>
      </p:grpSp>
      <p:grpSp>
        <p:nvGrpSpPr>
          <p:cNvPr id="9" name="Group 8">
            <a:extLst>
              <a:ext uri="{FF2B5EF4-FFF2-40B4-BE49-F238E27FC236}">
                <a16:creationId xmlns:a16="http://schemas.microsoft.com/office/drawing/2014/main" id="{26040266-0365-FB86-3E39-701C5DA7CE4F}"/>
              </a:ext>
            </a:extLst>
          </p:cNvPr>
          <p:cNvGrpSpPr/>
          <p:nvPr userDrawn="1"/>
        </p:nvGrpSpPr>
        <p:grpSpPr>
          <a:xfrm>
            <a:off x="1921656" y="5237137"/>
            <a:ext cx="3873339" cy="553212"/>
            <a:chOff x="1931779" y="5235854"/>
            <a:chExt cx="3873339" cy="553212"/>
          </a:xfrm>
        </p:grpSpPr>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931779" y="5235854"/>
              <a:ext cx="553212" cy="553212"/>
            </a:xfrm>
            <a:prstGeom prst="rect">
              <a:avLst/>
            </a:prstGeom>
          </p:spPr>
        </p:pic>
        <p:sp>
          <p:nvSpPr>
            <p:cNvPr id="21" name="TextBox 20"/>
            <p:cNvSpPr txBox="1"/>
            <p:nvPr userDrawn="1"/>
          </p:nvSpPr>
          <p:spPr>
            <a:xfrm>
              <a:off x="2626083" y="5312405"/>
              <a:ext cx="3179035" cy="400110"/>
            </a:xfrm>
            <a:prstGeom prst="rect">
              <a:avLst/>
            </a:prstGeom>
            <a:noFill/>
          </p:spPr>
          <p:txBody>
            <a:bodyPr wrap="square" rtlCol="0">
              <a:spAutoFit/>
            </a:bodyPr>
            <a:lstStyle/>
            <a:p>
              <a:r>
                <a:rPr lang="en-US" sz="2000">
                  <a:solidFill>
                    <a:schemeClr val="bg1"/>
                  </a:solidFill>
                </a:rPr>
                <a:t>medium.com/</a:t>
              </a:r>
              <a:r>
                <a:rPr lang="en-US" sz="2000" err="1">
                  <a:solidFill>
                    <a:schemeClr val="bg1"/>
                  </a:solidFill>
                </a:rPr>
                <a:t>waospi</a:t>
              </a:r>
              <a:endParaRPr lang="en-US" sz="2000">
                <a:solidFill>
                  <a:schemeClr val="bg1"/>
                </a:solidFill>
              </a:endParaRPr>
            </a:p>
          </p:txBody>
        </p:sp>
      </p:grpSp>
      <p:grpSp>
        <p:nvGrpSpPr>
          <p:cNvPr id="10" name="Group 9">
            <a:extLst>
              <a:ext uri="{FF2B5EF4-FFF2-40B4-BE49-F238E27FC236}">
                <a16:creationId xmlns:a16="http://schemas.microsoft.com/office/drawing/2014/main" id="{12FA1CB1-2F29-F0C0-15CA-D5C415A85631}"/>
              </a:ext>
            </a:extLst>
          </p:cNvPr>
          <p:cNvGrpSpPr/>
          <p:nvPr userDrawn="1"/>
        </p:nvGrpSpPr>
        <p:grpSpPr>
          <a:xfrm>
            <a:off x="3909917" y="5961224"/>
            <a:ext cx="4372166" cy="553212"/>
            <a:chOff x="1919079" y="5961224"/>
            <a:chExt cx="4372166" cy="553212"/>
          </a:xfrm>
        </p:grpSpPr>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919079" y="5961224"/>
              <a:ext cx="553212" cy="553212"/>
            </a:xfrm>
            <a:prstGeom prst="rect">
              <a:avLst/>
            </a:prstGeom>
          </p:spPr>
        </p:pic>
        <p:sp>
          <p:nvSpPr>
            <p:cNvPr id="22" name="TextBox 21"/>
            <p:cNvSpPr txBox="1"/>
            <p:nvPr userDrawn="1"/>
          </p:nvSpPr>
          <p:spPr>
            <a:xfrm>
              <a:off x="2613383" y="6041331"/>
              <a:ext cx="3677862" cy="400110"/>
            </a:xfrm>
            <a:prstGeom prst="rect">
              <a:avLst/>
            </a:prstGeom>
            <a:noFill/>
          </p:spPr>
          <p:txBody>
            <a:bodyPr wrap="square" rtlCol="0">
              <a:spAutoFit/>
            </a:bodyPr>
            <a:lstStyle/>
            <a:p>
              <a:r>
                <a:rPr lang="en-US" sz="2000">
                  <a:solidFill>
                    <a:schemeClr val="bg1"/>
                  </a:solidFill>
                </a:rPr>
                <a:t>linkedin.com/company/</a:t>
              </a:r>
              <a:r>
                <a:rPr lang="en-US" sz="2000" err="1">
                  <a:solidFill>
                    <a:schemeClr val="bg1"/>
                  </a:solidFill>
                </a:rPr>
                <a:t>waospi</a:t>
              </a:r>
              <a:endParaRPr lang="en-US" sz="2000">
                <a:solidFill>
                  <a:schemeClr val="bg1"/>
                </a:solidFill>
              </a:endParaRPr>
            </a:p>
          </p:txBody>
        </p:sp>
      </p:grpSp>
      <p:grpSp>
        <p:nvGrpSpPr>
          <p:cNvPr id="5" name="Group 4">
            <a:extLst>
              <a:ext uri="{FF2B5EF4-FFF2-40B4-BE49-F238E27FC236}">
                <a16:creationId xmlns:a16="http://schemas.microsoft.com/office/drawing/2014/main" id="{9529524B-F81F-B768-4EED-4C4261C8B874}"/>
              </a:ext>
            </a:extLst>
          </p:cNvPr>
          <p:cNvGrpSpPr/>
          <p:nvPr userDrawn="1"/>
        </p:nvGrpSpPr>
        <p:grpSpPr>
          <a:xfrm>
            <a:off x="1921656" y="3815951"/>
            <a:ext cx="3380750" cy="539718"/>
            <a:chOff x="1921656" y="3815951"/>
            <a:chExt cx="3380750" cy="539718"/>
          </a:xfrm>
        </p:grpSpPr>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921656" y="3815951"/>
              <a:ext cx="539718" cy="539718"/>
            </a:xfrm>
            <a:prstGeom prst="rect">
              <a:avLst/>
            </a:prstGeom>
          </p:spPr>
        </p:pic>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a:solidFill>
                    <a:schemeClr val="bg1"/>
                  </a:solidFill>
                </a:rPr>
                <a:t>k12.wa.us</a:t>
              </a:r>
            </a:p>
          </p:txBody>
        </p:sp>
      </p:grpSp>
      <p:pic>
        <p:nvPicPr>
          <p:cNvPr id="2" name="Picture 1">
            <a:extLst>
              <a:ext uri="{FF2B5EF4-FFF2-40B4-BE49-F238E27FC236}">
                <a16:creationId xmlns:a16="http://schemas.microsoft.com/office/drawing/2014/main" id="{35EB49CF-EDBD-86B9-8AF3-BD35C2CB84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1921656" y="4526544"/>
            <a:ext cx="539718" cy="539718"/>
          </a:xfrm>
          <a:prstGeom prst="rect">
            <a:avLst/>
          </a:prstGeom>
        </p:spPr>
      </p:pic>
      <p:sp>
        <p:nvSpPr>
          <p:cNvPr id="3" name="TextBox 2">
            <a:extLst>
              <a:ext uri="{FF2B5EF4-FFF2-40B4-BE49-F238E27FC236}">
                <a16:creationId xmlns:a16="http://schemas.microsoft.com/office/drawing/2014/main" id="{49C6A311-77F8-B22D-00FB-7FC3D9E53979}"/>
              </a:ext>
            </a:extLst>
          </p:cNvPr>
          <p:cNvSpPr txBox="1"/>
          <p:nvPr userDrawn="1"/>
        </p:nvSpPr>
        <p:spPr>
          <a:xfrm>
            <a:off x="2597651" y="4579503"/>
            <a:ext cx="2704755" cy="400110"/>
          </a:xfrm>
          <a:prstGeom prst="rect">
            <a:avLst/>
          </a:prstGeom>
          <a:noFill/>
        </p:spPr>
        <p:txBody>
          <a:bodyPr wrap="square" rtlCol="0">
            <a:spAutoFit/>
          </a:bodyPr>
          <a:lstStyle/>
          <a:p>
            <a:r>
              <a:rPr lang="en-US" sz="2000">
                <a:solidFill>
                  <a:schemeClr val="bg1"/>
                </a:solidFill>
              </a:rPr>
              <a:t>instagram.com/</a:t>
            </a:r>
            <a:r>
              <a:rPr lang="en-US" sz="2000" err="1">
                <a:solidFill>
                  <a:schemeClr val="bg1"/>
                </a:solidFill>
              </a:rPr>
              <a:t>waospi</a:t>
            </a:r>
            <a:endParaRPr lang="en-US" sz="2000">
              <a:solidFill>
                <a:schemeClr val="bg1"/>
              </a:solidFill>
            </a:endParaRPr>
          </a:p>
        </p:txBody>
      </p:sp>
    </p:spTree>
    <p:extLst>
      <p:ext uri="{BB962C8B-B14F-4D97-AF65-F5344CB8AC3E}">
        <p14:creationId xmlns:p14="http://schemas.microsoft.com/office/powerpoint/2010/main" val="278406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2/3/2026</a:t>
            </a:fld>
            <a:r>
              <a:rPr lang="en-US"/>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Division Name</a:t>
            </a:r>
          </a:p>
        </p:txBody>
      </p:sp>
    </p:spTree>
    <p:extLst>
      <p:ext uri="{BB962C8B-B14F-4D97-AF65-F5344CB8AC3E}">
        <p14:creationId xmlns:p14="http://schemas.microsoft.com/office/powerpoint/2010/main" val="252618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2/3/2026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80" r:id="rId4"/>
    <p:sldLayoutId id="2147483667" r:id="rId5"/>
    <p:sldLayoutId id="2147483668" r:id="rId6"/>
    <p:sldLayoutId id="2147483669" r:id="rId7"/>
    <p:sldLayoutId id="2147483673" r:id="rId8"/>
    <p:sldLayoutId id="2147483679" r:id="rId9"/>
    <p:sldLayoutId id="2147483674" r:id="rId10"/>
    <p:sldLayoutId id="2147483675" r:id="rId11"/>
    <p:sldLayoutId id="2147483676" r:id="rId12"/>
    <p:sldLayoutId id="2147483677" r:id="rId13"/>
    <p:sldLayoutId id="2147483700" r:id="rId14"/>
    <p:sldLayoutId id="2147483666" r:id="rId15"/>
    <p:sldLayoutId id="2147483671" r:id="rId16"/>
    <p:sldLayoutId id="2147483702"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78912914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28414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ospi.k12.wa.us/student-success/learning-standards-instructional-materials" TargetMode="External"/><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hyperlink" Target="https://ospi.k12.wa.us/student-success/learning-standards-instructional-materials" TargetMode="External"/><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232913" y="1122363"/>
            <a:ext cx="11542144" cy="2387600"/>
          </a:xfrm>
        </p:spPr>
        <p:txBody>
          <a:bodyPr>
            <a:normAutofit/>
          </a:bodyPr>
          <a:lstStyle/>
          <a:p>
            <a:r>
              <a:rPr lang="en-US" sz="5400" dirty="0"/>
              <a:t>K</a:t>
            </a:r>
            <a:r>
              <a:rPr lang="en-US" dirty="0"/>
              <a:t>–</a:t>
            </a:r>
            <a:r>
              <a:rPr lang="en-US" sz="5400" dirty="0"/>
              <a:t>12 Washington State Learning Standards for Mathematics (2025)​</a:t>
            </a:r>
          </a:p>
        </p:txBody>
      </p:sp>
      <p:sp>
        <p:nvSpPr>
          <p:cNvPr id="23" name="Subtitle 22"/>
          <p:cNvSpPr>
            <a:spLocks noGrp="1"/>
          </p:cNvSpPr>
          <p:nvPr>
            <p:ph type="subTitle" idx="1"/>
          </p:nvPr>
        </p:nvSpPr>
        <p:spPr/>
        <p:txBody>
          <a:bodyPr/>
          <a:lstStyle/>
          <a:p>
            <a:r>
              <a:rPr lang="en-US"/>
              <a:t>Updates to High School Learning Standards</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42FD3-08B0-1E0B-C037-D15C87791695}"/>
            </a:ext>
          </a:extLst>
        </p:cNvPr>
        <p:cNvGrpSpPr/>
        <p:nvPr/>
      </p:nvGrpSpPr>
      <p:grpSpPr>
        <a:xfrm>
          <a:off x="0" y="0"/>
          <a:ext cx="0" cy="0"/>
          <a:chOff x="0" y="0"/>
          <a:chExt cx="0" cy="0"/>
        </a:xfrm>
      </p:grpSpPr>
      <p:pic>
        <p:nvPicPr>
          <p:cNvPr id="3" name="Picture 2" descr="A yellow and blue paper cut out">
            <a:extLst>
              <a:ext uri="{FF2B5EF4-FFF2-40B4-BE49-F238E27FC236}">
                <a16:creationId xmlns:a16="http://schemas.microsoft.com/office/drawing/2014/main" id="{86EB26FE-1A07-67DE-EAFB-2E86CC301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287731" y="2276400"/>
            <a:ext cx="6851156" cy="2298358"/>
          </a:xfrm>
          <a:prstGeom prst="rect">
            <a:avLst/>
          </a:prstGeom>
        </p:spPr>
      </p:pic>
      <p:sp>
        <p:nvSpPr>
          <p:cNvPr id="4" name="Title 3">
            <a:extLst>
              <a:ext uri="{FF2B5EF4-FFF2-40B4-BE49-F238E27FC236}">
                <a16:creationId xmlns:a16="http://schemas.microsoft.com/office/drawing/2014/main" id="{0087BD34-5F45-F196-2ED7-686C3F2ED107}"/>
              </a:ext>
            </a:extLst>
          </p:cNvPr>
          <p:cNvSpPr txBox="1">
            <a:spLocks noGrp="1"/>
          </p:cNvSpPr>
          <p:nvPr>
            <p:ph type="title" idx="4294967295"/>
          </p:nvPr>
        </p:nvSpPr>
        <p:spPr>
          <a:xfrm>
            <a:off x="291729" y="367182"/>
            <a:ext cx="9551011" cy="14098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Segoe UI"/>
                <a:ea typeface="+mn-ea"/>
                <a:cs typeface="+mn-cs"/>
              </a:rPr>
              <a:t>What Every Student Should Know and Do</a:t>
            </a:r>
            <a:br>
              <a:rPr kumimoji="0" lang="en-US" sz="4400" b="0" i="0" u="none" strike="noStrike" kern="1200" cap="none" spc="0" normalizeH="0" baseline="0" noProof="0" dirty="0">
                <a:ln>
                  <a:noFill/>
                </a:ln>
                <a:solidFill>
                  <a:prstClr val="black"/>
                </a:solidFill>
                <a:effectLst/>
                <a:uLnTx/>
                <a:uFillTx/>
                <a:latin typeface="Segoe UI"/>
                <a:ea typeface="+mn-ea"/>
                <a:cs typeface="+mn-cs"/>
              </a:rPr>
            </a:br>
            <a:endParaRPr kumimoji="0" lang="en-US" sz="44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 name="TextBox 4">
            <a:extLst>
              <a:ext uri="{FF2B5EF4-FFF2-40B4-BE49-F238E27FC236}">
                <a16:creationId xmlns:a16="http://schemas.microsoft.com/office/drawing/2014/main" id="{ADC143AE-A5C0-AF1B-EF7C-63A540E8A8C7}"/>
              </a:ext>
            </a:extLst>
          </p:cNvPr>
          <p:cNvSpPr txBox="1"/>
          <p:nvPr/>
        </p:nvSpPr>
        <p:spPr>
          <a:xfrm>
            <a:off x="545940" y="1246126"/>
            <a:ext cx="8763980" cy="464742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a:ln>
                  <a:noFill/>
                </a:ln>
                <a:solidFill>
                  <a:prstClr val="black"/>
                </a:solidFill>
                <a:effectLst/>
                <a:uLnTx/>
                <a:uFillTx/>
                <a:latin typeface="Segoe UI"/>
                <a:ea typeface="+mn-ea"/>
                <a:cs typeface="+mn-cs"/>
              </a:rPr>
              <a:t>OSPI recognizes that: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solidFill>
                <a:prstClr val="black"/>
              </a:solidFill>
              <a:latin typeface="Segoe UI"/>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a:ln>
                  <a:noFill/>
                </a:ln>
                <a:solidFill>
                  <a:prstClr val="black"/>
                </a:solidFill>
                <a:effectLst/>
                <a:uLnTx/>
                <a:uFillTx/>
                <a:latin typeface="Segoe UI"/>
                <a:ea typeface="+mn-ea"/>
                <a:cs typeface="+mn-cs"/>
              </a:rPr>
              <a:t>“school districts may choose different curricula/adopted instructional materials and </a:t>
            </a:r>
            <a:r>
              <a:rPr kumimoji="0" lang="en-US" sz="2400" i="1" u="none" strike="noStrike" kern="1200" cap="none" spc="0" normalizeH="0" baseline="0" noProof="0">
                <a:ln>
                  <a:noFill/>
                </a:ln>
                <a:solidFill>
                  <a:prstClr val="black"/>
                </a:solidFill>
                <a:effectLst/>
                <a:uLnTx/>
                <a:uFillTx/>
                <a:latin typeface="Segoe UI"/>
                <a:ea typeface="+mn-ea"/>
                <a:cs typeface="+mn-cs"/>
              </a:rPr>
              <a:t>some additional content (for example, absolute value functions or completing the square with quadratic functions) may be present in the first two credits of math</a:t>
            </a:r>
            <a:r>
              <a:rPr kumimoji="0" lang="en-US" sz="2400" b="0" i="0" u="none" strike="noStrike" kern="1200" cap="none" spc="0" normalizeH="0" baseline="0" noProof="0">
                <a:ln>
                  <a:noFill/>
                </a:ln>
                <a:solidFill>
                  <a:prstClr val="black"/>
                </a:solidFill>
                <a:effectLst/>
                <a:uLnTx/>
                <a:uFillTx/>
                <a:latin typeface="Segoe UI"/>
                <a:ea typeface="+mn-ea"/>
                <a:cs typeface="+mn-cs"/>
              </a:rPr>
              <a:t>. While </a:t>
            </a:r>
            <a:r>
              <a:rPr kumimoji="0" lang="en-US" sz="2400" b="0" i="0" u="sng" strike="noStrike" kern="1200" cap="none" spc="0" normalizeH="0" baseline="0" noProof="0">
                <a:ln>
                  <a:noFill/>
                </a:ln>
                <a:solidFill>
                  <a:prstClr val="black"/>
                </a:solidFill>
                <a:effectLst/>
                <a:uLnTx/>
                <a:uFillTx/>
                <a:latin typeface="Segoe UI"/>
                <a:ea typeface="+mn-ea"/>
                <a:cs typeface="+mn-cs"/>
              </a:rPr>
              <a:t>there is locally determined flexibility of how and when the standards are addressed in the first two credits of high school math</a:t>
            </a:r>
            <a:r>
              <a:rPr kumimoji="0" lang="en-US" sz="2400" b="0" i="0" u="none" strike="noStrike" kern="1200" cap="none" spc="0" normalizeH="0" baseline="0" noProof="0">
                <a:ln>
                  <a:noFill/>
                </a:ln>
                <a:solidFill>
                  <a:prstClr val="black"/>
                </a:solidFill>
                <a:effectLst/>
                <a:uLnTx/>
                <a:uFillTx/>
                <a:latin typeface="Segoe UI"/>
                <a:ea typeface="+mn-ea"/>
                <a:cs typeface="+mn-cs"/>
              </a:rPr>
              <a:t>, the </a:t>
            </a:r>
            <a:r>
              <a:rPr kumimoji="0" lang="en-US" sz="2400" b="1" i="0" u="none" strike="noStrike" kern="1200" cap="none" spc="0" normalizeH="0" baseline="0" noProof="0">
                <a:ln>
                  <a:noFill/>
                </a:ln>
                <a:solidFill>
                  <a:prstClr val="black"/>
                </a:solidFill>
                <a:effectLst/>
                <a:uLnTx/>
                <a:uFillTx/>
                <a:latin typeface="Segoe UI"/>
                <a:ea typeface="+mn-ea"/>
                <a:cs typeface="+mn-cs"/>
              </a:rPr>
              <a:t>standards listed for Algebra 1 and Geometry, Integrated Math 1 and Integrated Math 2, represent the math content all students should engage with before their 3rd credit of high school math</a:t>
            </a:r>
            <a:r>
              <a:rPr kumimoji="0" lang="en-US" sz="2400" b="0" i="0" u="none" strike="noStrike" kern="1200" cap="none" spc="0" normalizeH="0" baseline="0" noProof="0">
                <a:ln>
                  <a:noFill/>
                </a:ln>
                <a:solidFill>
                  <a:prstClr val="black"/>
                </a:solidFill>
                <a:effectLst/>
                <a:uLnTx/>
                <a:uFillTx/>
                <a:latin typeface="Segoe UI"/>
                <a:ea typeface="+mn-ea"/>
                <a:cs typeface="+mn-cs"/>
              </a:rPr>
              <a:t>.” (pg. 9)</a:t>
            </a:r>
          </a:p>
        </p:txBody>
      </p:sp>
    </p:spTree>
    <p:extLst>
      <p:ext uri="{BB962C8B-B14F-4D97-AF65-F5344CB8AC3E}">
        <p14:creationId xmlns:p14="http://schemas.microsoft.com/office/powerpoint/2010/main" val="178793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Teal rectangle.">
            <a:extLst>
              <a:ext uri="{FF2B5EF4-FFF2-40B4-BE49-F238E27FC236}">
                <a16:creationId xmlns:a16="http://schemas.microsoft.com/office/drawing/2014/main" id="{78E7DEBC-05EE-BC2D-E0CA-DD3BEB7509F8}"/>
              </a:ext>
            </a:extLst>
          </p:cNvPr>
          <p:cNvSpPr/>
          <p:nvPr/>
        </p:nvSpPr>
        <p:spPr>
          <a:xfrm>
            <a:off x="385687" y="326534"/>
            <a:ext cx="10429103" cy="460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386ABB3-834F-EE26-42F3-CFBACA177338}"/>
              </a:ext>
            </a:extLst>
          </p:cNvPr>
          <p:cNvSpPr txBox="1">
            <a:spLocks noGrp="1"/>
          </p:cNvSpPr>
          <p:nvPr>
            <p:ph type="title" idx="4294967295"/>
          </p:nvPr>
        </p:nvSpPr>
        <p:spPr>
          <a:xfrm>
            <a:off x="509097" y="462837"/>
            <a:ext cx="7673546" cy="2062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7F5EB"/>
                </a:solidFill>
                <a:effectLst/>
                <a:uLnTx/>
                <a:uFillTx/>
                <a:latin typeface="Segoe UI" panose="020B0502040204020203" pitchFamily="34" charset="0"/>
                <a:ea typeface="+mn-ea"/>
                <a:cs typeface="Segoe UI" panose="020B0502040204020203" pitchFamily="34" charset="0"/>
              </a:rPr>
              <a:t>Where to find Information on the </a:t>
            </a:r>
            <a:r>
              <a:rPr kumimoji="0" lang="en-US" sz="3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hlinkClick r:id="rId3">
                  <a:extLst>
                    <a:ext uri="{A12FA001-AC4F-418D-AE19-62706E023703}">
                      <ahyp:hlinkClr xmlns:ahyp="http://schemas.microsoft.com/office/drawing/2018/hyperlinkcolor" val="tx"/>
                    </a:ext>
                  </a:extLst>
                </a:hlinkClick>
              </a:rPr>
              <a:t>Learning Standards Review Project</a:t>
            </a:r>
            <a:endParaRPr kumimoji="0" lang="en-US" sz="3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7F5E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7F5EB"/>
              </a:solidFill>
              <a:effectLst/>
              <a:uLnTx/>
              <a:uFillTx/>
              <a:latin typeface="Calibri" panose="020F0502020204030204"/>
              <a:ea typeface="+mn-ea"/>
              <a:cs typeface="+mn-cs"/>
            </a:endParaRPr>
          </a:p>
        </p:txBody>
      </p:sp>
      <p:sp>
        <p:nvSpPr>
          <p:cNvPr id="4" name="Arrow: Right 3" descr="Yellow arrow pointing to &quot;Student Success&quot; drop down on the OSPI website.">
            <a:extLst>
              <a:ext uri="{FF2B5EF4-FFF2-40B4-BE49-F238E27FC236}">
                <a16:creationId xmlns:a16="http://schemas.microsoft.com/office/drawing/2014/main" id="{C4DB0824-E012-F331-8C97-0A98BF9D6D25}"/>
              </a:ext>
            </a:extLst>
          </p:cNvPr>
          <p:cNvSpPr/>
          <p:nvPr/>
        </p:nvSpPr>
        <p:spPr>
          <a:xfrm rot="-1200000">
            <a:off x="1747875" y="2945300"/>
            <a:ext cx="1695256" cy="193964"/>
          </a:xfrm>
          <a:prstGeom prst="rightArrow">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pic>
        <p:nvPicPr>
          <p:cNvPr id="7" name="Picture 6" descr="A screenshot of the OSPI learning standards and instructional materials webpage. ">
            <a:extLst>
              <a:ext uri="{FF2B5EF4-FFF2-40B4-BE49-F238E27FC236}">
                <a16:creationId xmlns:a16="http://schemas.microsoft.com/office/drawing/2014/main" id="{45336BD4-E9DA-D8CE-5FFB-331C898C24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461" y="1805047"/>
            <a:ext cx="6409515" cy="3786614"/>
          </a:xfrm>
          <a:prstGeom prst="rect">
            <a:avLst/>
          </a:prstGeom>
        </p:spPr>
      </p:pic>
      <p:sp>
        <p:nvSpPr>
          <p:cNvPr id="8" name="Arrow: Left 7" descr="Yellow arrow pointing to &quot;Washington State Learning Standards Review Project.&quot;">
            <a:extLst>
              <a:ext uri="{FF2B5EF4-FFF2-40B4-BE49-F238E27FC236}">
                <a16:creationId xmlns:a16="http://schemas.microsoft.com/office/drawing/2014/main" id="{CBFC2314-FBC6-3760-B990-49DCDF3A2497}"/>
              </a:ext>
            </a:extLst>
          </p:cNvPr>
          <p:cNvSpPr/>
          <p:nvPr/>
        </p:nvSpPr>
        <p:spPr>
          <a:xfrm>
            <a:off x="8942086" y="4319081"/>
            <a:ext cx="2420664" cy="1474397"/>
          </a:xfrm>
          <a:prstGeom prst="leftArrow">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BC63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5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DF22E-9D26-810E-BC06-0BFDBB95704A}"/>
            </a:ext>
          </a:extLst>
        </p:cNvPr>
        <p:cNvGrpSpPr/>
        <p:nvPr/>
      </p:nvGrpSpPr>
      <p:grpSpPr>
        <a:xfrm>
          <a:off x="0" y="0"/>
          <a:ext cx="0" cy="0"/>
          <a:chOff x="0" y="0"/>
          <a:chExt cx="0" cy="0"/>
        </a:xfrm>
      </p:grpSpPr>
      <p:sp>
        <p:nvSpPr>
          <p:cNvPr id="2" name="Rectangle 1" descr="Teal rectangle for decoration.">
            <a:extLst>
              <a:ext uri="{FF2B5EF4-FFF2-40B4-BE49-F238E27FC236}">
                <a16:creationId xmlns:a16="http://schemas.microsoft.com/office/drawing/2014/main" id="{AF9B3272-3177-F119-35AB-6450A871A585}"/>
              </a:ext>
            </a:extLst>
          </p:cNvPr>
          <p:cNvSpPr/>
          <p:nvPr/>
        </p:nvSpPr>
        <p:spPr>
          <a:xfrm>
            <a:off x="305748" y="326534"/>
            <a:ext cx="10429103" cy="460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CF3F841F-3D61-26FB-E7C6-BBDF47798C06}"/>
              </a:ext>
            </a:extLst>
          </p:cNvPr>
          <p:cNvSpPr txBox="1">
            <a:spLocks noGrp="1"/>
          </p:cNvSpPr>
          <p:nvPr>
            <p:ph type="title" idx="4294967295"/>
          </p:nvPr>
        </p:nvSpPr>
        <p:spPr>
          <a:xfrm>
            <a:off x="537474" y="443709"/>
            <a:ext cx="915243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hlinkClick r:id="rId3">
                  <a:extLst>
                    <a:ext uri="{A12FA001-AC4F-418D-AE19-62706E023703}">
                      <ahyp:hlinkClr xmlns:ahyp="http://schemas.microsoft.com/office/drawing/2018/hyperlinkcolor" val="tx"/>
                    </a:ext>
                  </a:extLst>
                </a:hlinkClick>
              </a:rPr>
              <a:t>Learning Standards Review Project</a:t>
            </a:r>
            <a:endParaRPr kumimoji="0" lang="en-US" sz="3200" b="0" i="0" u="none" strike="noStrike" kern="1200" cap="none" spc="0" normalizeH="0" baseline="0" noProof="0" dirty="0">
              <a:ln>
                <a:noFill/>
              </a:ln>
              <a:solidFill>
                <a:srgbClr val="F7F5EB"/>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7F5EB"/>
              </a:solidFill>
              <a:effectLst/>
              <a:uLnTx/>
              <a:uFillTx/>
              <a:latin typeface="Calibri" panose="020F0502020204030204"/>
              <a:ea typeface="+mn-ea"/>
              <a:cs typeface="+mn-cs"/>
            </a:endParaRPr>
          </a:p>
        </p:txBody>
      </p:sp>
      <p:pic>
        <p:nvPicPr>
          <p:cNvPr id="6" name="Picture 5" descr="Screenshot of the Mathematics Learning Standards webpage on the OSPI website.">
            <a:extLst>
              <a:ext uri="{FF2B5EF4-FFF2-40B4-BE49-F238E27FC236}">
                <a16:creationId xmlns:a16="http://schemas.microsoft.com/office/drawing/2014/main" id="{97F31D76-56BD-B77B-A2F9-18770341752E}"/>
              </a:ext>
            </a:extLst>
          </p:cNvPr>
          <p:cNvPicPr>
            <a:picLocks noChangeAspect="1"/>
          </p:cNvPicPr>
          <p:nvPr/>
        </p:nvPicPr>
        <p:blipFill>
          <a:blip r:embed="rId4"/>
          <a:stretch>
            <a:fillRect/>
          </a:stretch>
        </p:blipFill>
        <p:spPr>
          <a:xfrm>
            <a:off x="1683527" y="1680988"/>
            <a:ext cx="7673547" cy="4850478"/>
          </a:xfrm>
          <a:prstGeom prst="rect">
            <a:avLst/>
          </a:prstGeom>
          <a:ln w="76200">
            <a:solidFill>
              <a:schemeClr val="tx1"/>
            </a:solidFill>
          </a:ln>
        </p:spPr>
      </p:pic>
      <p:sp>
        <p:nvSpPr>
          <p:cNvPr id="9" name="Arrow: Right 8" descr="Yellow arrow pointing to the &quot;Initial Math Learning Standards&quot; excel file.">
            <a:extLst>
              <a:ext uri="{FF2B5EF4-FFF2-40B4-BE49-F238E27FC236}">
                <a16:creationId xmlns:a16="http://schemas.microsoft.com/office/drawing/2014/main" id="{76D4ED5F-432A-D0A6-684F-F16CF0A36B57}"/>
              </a:ext>
            </a:extLst>
          </p:cNvPr>
          <p:cNvSpPr/>
          <p:nvPr/>
        </p:nvSpPr>
        <p:spPr>
          <a:xfrm rot="10800000">
            <a:off x="4919700" y="4602650"/>
            <a:ext cx="2490750" cy="150325"/>
          </a:xfrm>
          <a:prstGeom prst="rightArrow">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01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15849-06B9-FC52-2E4C-283D24D4FF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CA670C-34B2-73E5-E8F5-BAB0FD237804}"/>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How to access learning standards review project </a:t>
            </a:r>
          </a:p>
        </p:txBody>
      </p:sp>
      <p:sp>
        <p:nvSpPr>
          <p:cNvPr id="2" name="Rectangle 1" descr="Teal rectangle.">
            <a:extLst>
              <a:ext uri="{FF2B5EF4-FFF2-40B4-BE49-F238E27FC236}">
                <a16:creationId xmlns:a16="http://schemas.microsoft.com/office/drawing/2014/main" id="{7AB4589B-CA80-8E71-9A94-44D898FBA79A}"/>
              </a:ext>
            </a:extLst>
          </p:cNvPr>
          <p:cNvSpPr/>
          <p:nvPr/>
        </p:nvSpPr>
        <p:spPr>
          <a:xfrm>
            <a:off x="684228" y="840884"/>
            <a:ext cx="10536222" cy="460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89C1B6AF-8245-ADFD-F84F-DCC6CFE6541D}"/>
              </a:ext>
              <a:ext uri="{C183D7F6-B498-43B3-948B-1728B52AA6E4}">
                <adec:decorative xmlns:adec="http://schemas.microsoft.com/office/drawing/2017/decorative" val="1"/>
              </a:ext>
            </a:extLst>
          </p:cNvPr>
          <p:cNvSpPr/>
          <p:nvPr/>
        </p:nvSpPr>
        <p:spPr>
          <a:xfrm rot="10800000">
            <a:off x="4919700" y="4602650"/>
            <a:ext cx="2490750" cy="150325"/>
          </a:xfrm>
          <a:prstGeom prst="rightArrow">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pic>
        <p:nvPicPr>
          <p:cNvPr id="5" name="Picture 4" descr="Screenshot of Washington state K-8 learning standards for mathematics and connections to WIDA, ect.">
            <a:extLst>
              <a:ext uri="{FF2B5EF4-FFF2-40B4-BE49-F238E27FC236}">
                <a16:creationId xmlns:a16="http://schemas.microsoft.com/office/drawing/2014/main" id="{441853E4-8950-E5A9-287B-2ED4ED656AA5}"/>
              </a:ext>
            </a:extLst>
          </p:cNvPr>
          <p:cNvPicPr>
            <a:picLocks noChangeAspect="1"/>
          </p:cNvPicPr>
          <p:nvPr/>
        </p:nvPicPr>
        <p:blipFill>
          <a:blip r:embed="rId3"/>
          <a:stretch>
            <a:fillRect/>
          </a:stretch>
        </p:blipFill>
        <p:spPr>
          <a:xfrm>
            <a:off x="1567710" y="297158"/>
            <a:ext cx="8662140" cy="6263684"/>
          </a:xfrm>
          <a:prstGeom prst="rect">
            <a:avLst/>
          </a:prstGeom>
          <a:ln w="76200">
            <a:solidFill>
              <a:schemeClr val="tx1"/>
            </a:solidFill>
          </a:ln>
        </p:spPr>
      </p:pic>
      <p:sp>
        <p:nvSpPr>
          <p:cNvPr id="6" name="Oval 5" descr="Yellow circle drawing attention to &quot;K-8 and Connections&quot; on the Washington state K-8 learning standards for Mathematics and connections to WIDA, ect.">
            <a:extLst>
              <a:ext uri="{FF2B5EF4-FFF2-40B4-BE49-F238E27FC236}">
                <a16:creationId xmlns:a16="http://schemas.microsoft.com/office/drawing/2014/main" id="{F2A18213-916C-CD80-8F1A-58BAAD5E9322}"/>
              </a:ext>
            </a:extLst>
          </p:cNvPr>
          <p:cNvSpPr/>
          <p:nvPr/>
        </p:nvSpPr>
        <p:spPr>
          <a:xfrm>
            <a:off x="5438775" y="6153150"/>
            <a:ext cx="1219200" cy="609600"/>
          </a:xfrm>
          <a:prstGeom prst="ellipse">
            <a:avLst/>
          </a:prstGeom>
          <a:noFill/>
          <a:ln w="76200">
            <a:solidFill>
              <a:srgbClr val="FBC6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941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DE9FA-1252-11F4-594E-A1B0DC9F5C8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8F23A9B-2D7A-F28E-4A1C-98EEE2BD3C79}"/>
              </a:ext>
            </a:extLst>
          </p:cNvPr>
          <p:cNvSpPr>
            <a:spLocks noGrp="1"/>
          </p:cNvSpPr>
          <p:nvPr>
            <p:ph type="title" idx="4294967295"/>
          </p:nvPr>
        </p:nvSpPr>
        <p:spPr>
          <a:xfrm>
            <a:off x="838200" y="-1325563"/>
            <a:ext cx="10515600" cy="1325563"/>
          </a:xfrm>
        </p:spPr>
        <p:txBody>
          <a:bodyPr vert="horz" lIns="91440" tIns="45720" rIns="91440" bIns="45720" rtlCol="0" anchor="b">
            <a:normAutofit fontScale="90000"/>
          </a:bodyPr>
          <a:lstStyle/>
          <a:p>
            <a:r>
              <a:rPr lang="en-US" dirty="0"/>
              <a:t>Washington State K–12 Learning Standards for Mathematics and Crosswalk with Common Core State Standards</a:t>
            </a:r>
          </a:p>
        </p:txBody>
      </p:sp>
      <p:sp>
        <p:nvSpPr>
          <p:cNvPr id="2" name="Rectangle 1" descr="Teal rectangle for decoration.">
            <a:extLst>
              <a:ext uri="{FF2B5EF4-FFF2-40B4-BE49-F238E27FC236}">
                <a16:creationId xmlns:a16="http://schemas.microsoft.com/office/drawing/2014/main" id="{BA37702A-6B7B-BE6D-AA82-BA4E4C015BA1}"/>
              </a:ext>
            </a:extLst>
          </p:cNvPr>
          <p:cNvSpPr/>
          <p:nvPr/>
        </p:nvSpPr>
        <p:spPr>
          <a:xfrm>
            <a:off x="709537" y="917084"/>
            <a:ext cx="10691888" cy="460907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pic>
        <p:nvPicPr>
          <p:cNvPr id="5" name="Picture 4" descr="Screenshot of the Washington state K-12 learning standards for mathematics and crosswalk with common core state standards. ">
            <a:extLst>
              <a:ext uri="{FF2B5EF4-FFF2-40B4-BE49-F238E27FC236}">
                <a16:creationId xmlns:a16="http://schemas.microsoft.com/office/drawing/2014/main" id="{BADD5C43-8F10-8E3D-8081-6B35242CDE02}"/>
              </a:ext>
            </a:extLst>
          </p:cNvPr>
          <p:cNvPicPr>
            <a:picLocks noChangeAspect="1"/>
          </p:cNvPicPr>
          <p:nvPr/>
        </p:nvPicPr>
        <p:blipFill>
          <a:blip r:embed="rId3"/>
          <a:stretch>
            <a:fillRect/>
          </a:stretch>
        </p:blipFill>
        <p:spPr>
          <a:xfrm>
            <a:off x="1557142" y="242887"/>
            <a:ext cx="9077715" cy="6372225"/>
          </a:xfrm>
          <a:prstGeom prst="rect">
            <a:avLst/>
          </a:prstGeom>
        </p:spPr>
      </p:pic>
      <p:sp>
        <p:nvSpPr>
          <p:cNvPr id="9" name="Arrow: Right 8">
            <a:extLst>
              <a:ext uri="{FF2B5EF4-FFF2-40B4-BE49-F238E27FC236}">
                <a16:creationId xmlns:a16="http://schemas.microsoft.com/office/drawing/2014/main" id="{64181B0A-7AA9-D430-1452-E2D19C3F06E1}"/>
              </a:ext>
              <a:ext uri="{C183D7F6-B498-43B3-948B-1728B52AA6E4}">
                <adec:decorative xmlns:adec="http://schemas.microsoft.com/office/drawing/2017/decorative" val="1"/>
              </a:ext>
            </a:extLst>
          </p:cNvPr>
          <p:cNvSpPr/>
          <p:nvPr/>
        </p:nvSpPr>
        <p:spPr>
          <a:xfrm rot="10800000">
            <a:off x="4919700" y="4602650"/>
            <a:ext cx="2490750" cy="150325"/>
          </a:xfrm>
          <a:prstGeom prst="rightArrow">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
        <p:nvSpPr>
          <p:cNvPr id="7" name="Oval 6" descr="Yellow circling highlighting the &quot;Crosswalk&quot; portion of the standards. ">
            <a:extLst>
              <a:ext uri="{FF2B5EF4-FFF2-40B4-BE49-F238E27FC236}">
                <a16:creationId xmlns:a16="http://schemas.microsoft.com/office/drawing/2014/main" id="{CB168327-C543-2160-D3AA-E099D0EBEDB0}"/>
              </a:ext>
            </a:extLst>
          </p:cNvPr>
          <p:cNvSpPr/>
          <p:nvPr/>
        </p:nvSpPr>
        <p:spPr>
          <a:xfrm>
            <a:off x="7219950" y="6200351"/>
            <a:ext cx="1219200" cy="609600"/>
          </a:xfrm>
          <a:prstGeom prst="ellipse">
            <a:avLst/>
          </a:prstGeom>
          <a:noFill/>
          <a:ln w="76200">
            <a:solidFill>
              <a:srgbClr val="FBC6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23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1975DC-2AA2-3473-6AEA-DAB30B26A48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Connect with us</a:t>
            </a:r>
          </a:p>
        </p:txBody>
      </p:sp>
    </p:spTree>
    <p:extLst>
      <p:ext uri="{BB962C8B-B14F-4D97-AF65-F5344CB8AC3E}">
        <p14:creationId xmlns:p14="http://schemas.microsoft.com/office/powerpoint/2010/main" val="93968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8DAB7B-65E4-4467-8B9D-6747CFCEA801}"/>
              </a:ext>
            </a:extLst>
          </p:cNvPr>
          <p:cNvSpPr txBox="1">
            <a:spLocks noGrp="1"/>
          </p:cNvSpPr>
          <p:nvPr>
            <p:ph type="title" idx="4294967295"/>
          </p:nvPr>
        </p:nvSpPr>
        <p:spPr>
          <a:xfrm>
            <a:off x="666159" y="570625"/>
            <a:ext cx="38759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Vision</a:t>
            </a:r>
          </a:p>
        </p:txBody>
      </p:sp>
      <p:sp>
        <p:nvSpPr>
          <p:cNvPr id="12" name="TextBox 11">
            <a:extLst>
              <a:ext uri="{FF2B5EF4-FFF2-40B4-BE49-F238E27FC236}">
                <a16:creationId xmlns:a16="http://schemas.microsoft.com/office/drawing/2014/main" id="{7E841CD6-2BBB-4020-9765-2071ECFEE7CF}"/>
              </a:ext>
            </a:extLst>
          </p:cNvPr>
          <p:cNvSpPr txBox="1"/>
          <p:nvPr/>
        </p:nvSpPr>
        <p:spPr>
          <a:xfrm>
            <a:off x="5047090" y="570625"/>
            <a:ext cx="6878472" cy="646331"/>
          </a:xfrm>
          <a:prstGeom prst="rect">
            <a:avLst/>
          </a:prstGeom>
          <a:noFill/>
        </p:spPr>
        <p:txBody>
          <a:bodyPr wrap="square" rtlCol="0">
            <a:spAutoFit/>
          </a:bodyPr>
          <a:lstStyle/>
          <a:p>
            <a:r>
              <a:rPr lang="en-US" sz="1800" b="0"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3" name="TextBox 12">
            <a:extLst>
              <a:ext uri="{FF2B5EF4-FFF2-40B4-BE49-F238E27FC236}">
                <a16:creationId xmlns:a16="http://schemas.microsoft.com/office/drawing/2014/main" id="{6C487581-E74F-42A1-B9AF-D7CD1B3CCF86}"/>
              </a:ext>
            </a:extLst>
          </p:cNvPr>
          <p:cNvSpPr txBox="1"/>
          <p:nvPr/>
        </p:nvSpPr>
        <p:spPr>
          <a:xfrm>
            <a:off x="666159" y="1794751"/>
            <a:ext cx="3875964" cy="584775"/>
          </a:xfrm>
          <a:prstGeom prst="rect">
            <a:avLst/>
          </a:prstGeom>
          <a:noFill/>
        </p:spPr>
        <p:txBody>
          <a:bodyPr wrap="square" rtlCol="0">
            <a:spAutoFit/>
          </a:bodyPr>
          <a:lstStyle/>
          <a:p>
            <a:pPr algn="r"/>
            <a:r>
              <a:rPr lang="en-US" sz="3200" b="1">
                <a:solidFill>
                  <a:schemeClr val="bg1"/>
                </a:solidFill>
                <a:latin typeface="Segoe UI" panose="020B0502040204020203" pitchFamily="34" charset="0"/>
                <a:cs typeface="Segoe UI" panose="020B0502040204020203" pitchFamily="34" charset="0"/>
              </a:rPr>
              <a:t>Mission</a:t>
            </a:r>
          </a:p>
        </p:txBody>
      </p:sp>
      <p:sp>
        <p:nvSpPr>
          <p:cNvPr id="14" name="TextBox 13">
            <a:extLst>
              <a:ext uri="{FF2B5EF4-FFF2-40B4-BE49-F238E27FC236}">
                <a16:creationId xmlns:a16="http://schemas.microsoft.com/office/drawing/2014/main" id="{73996C32-5953-44E9-AA5D-F9CE4A7EDF96}"/>
              </a:ext>
            </a:extLst>
          </p:cNvPr>
          <p:cNvSpPr txBox="1"/>
          <p:nvPr/>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5" name="TextBox 14">
            <a:extLst>
              <a:ext uri="{FF2B5EF4-FFF2-40B4-BE49-F238E27FC236}">
                <a16:creationId xmlns:a16="http://schemas.microsoft.com/office/drawing/2014/main" id="{2DC3A3B5-7827-4F9A-8211-D3ADD358E881}"/>
              </a:ext>
            </a:extLst>
          </p:cNvPr>
          <p:cNvSpPr txBox="1"/>
          <p:nvPr/>
        </p:nvSpPr>
        <p:spPr>
          <a:xfrm>
            <a:off x="666159" y="3859189"/>
            <a:ext cx="3875964" cy="584775"/>
          </a:xfrm>
          <a:prstGeom prst="rect">
            <a:avLst/>
          </a:prstGeom>
          <a:noFill/>
        </p:spPr>
        <p:txBody>
          <a:bodyPr wrap="square" rtlCol="0">
            <a:spAutoFit/>
          </a:bodyPr>
          <a:lstStyle/>
          <a:p>
            <a:pPr algn="r"/>
            <a:r>
              <a:rPr lang="en-US" sz="3200" b="1">
                <a:solidFill>
                  <a:schemeClr val="bg1"/>
                </a:solidFill>
                <a:latin typeface="Segoe UI" panose="020B0502040204020203" pitchFamily="34" charset="0"/>
                <a:cs typeface="Segoe UI" panose="020B0502040204020203" pitchFamily="34" charset="0"/>
              </a:rPr>
              <a:t>Values</a:t>
            </a:r>
          </a:p>
        </p:txBody>
      </p:sp>
      <p:sp>
        <p:nvSpPr>
          <p:cNvPr id="16" name="TextBox 15">
            <a:extLst>
              <a:ext uri="{FF2B5EF4-FFF2-40B4-BE49-F238E27FC236}">
                <a16:creationId xmlns:a16="http://schemas.microsoft.com/office/drawing/2014/main" id="{0B1EC934-3BDF-4F68-AF47-1ED7D90EDD56}"/>
              </a:ext>
            </a:extLst>
          </p:cNvPr>
          <p:cNvSpPr txBox="1"/>
          <p:nvPr/>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pic>
        <p:nvPicPr>
          <p:cNvPr id="17" name="Picture 16" title="OSPI logo">
            <a:extLst>
              <a:ext uri="{FF2B5EF4-FFF2-40B4-BE49-F238E27FC236}">
                <a16:creationId xmlns:a16="http://schemas.microsoft.com/office/drawing/2014/main" id="{6C4D9BD9-5963-4DA8-BFA4-72F700F0A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52709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62C5F-302A-4C30-BE2A-667E19D2D6A9}"/>
              </a:ext>
            </a:extLst>
          </p:cNvPr>
          <p:cNvSpPr txBox="1">
            <a:spLocks noGrp="1"/>
          </p:cNvSpPr>
          <p:nvPr>
            <p:ph type="title" idx="4294967295"/>
          </p:nvPr>
        </p:nvSpPr>
        <p:spPr>
          <a:xfrm>
            <a:off x="506104" y="637678"/>
            <a:ext cx="38759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Equity Statement</a:t>
            </a:r>
          </a:p>
        </p:txBody>
      </p:sp>
      <p:sp>
        <p:nvSpPr>
          <p:cNvPr id="5" name="TextBox 4">
            <a:extLst>
              <a:ext uri="{FF2B5EF4-FFF2-40B4-BE49-F238E27FC236}">
                <a16:creationId xmlns:a16="http://schemas.microsoft.com/office/drawing/2014/main" id="{4D600171-EF41-458F-B6F6-BD2431648145}"/>
              </a:ext>
            </a:extLst>
          </p:cNvPr>
          <p:cNvSpPr txBox="1"/>
          <p:nvPr/>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pic>
        <p:nvPicPr>
          <p:cNvPr id="3" name="Picture 2">
            <a:extLst>
              <a:ext uri="{FF2B5EF4-FFF2-40B4-BE49-F238E27FC236}">
                <a16:creationId xmlns:a16="http://schemas.microsoft.com/office/drawing/2014/main" id="{ACCAE71C-262C-4670-8A1D-A14F8935A2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24808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8CE2-7236-1773-F307-C5983C749F9C}"/>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5668AB2-B2AD-4400-C59C-23D73263D92F}"/>
              </a:ext>
              <a:ext uri="{C183D7F6-B498-43B3-948B-1728B52AA6E4}">
                <adec:decorative xmlns:adec="http://schemas.microsoft.com/office/drawing/2017/decorative" val="1"/>
              </a:ext>
            </a:extLst>
          </p:cNvPr>
          <p:cNvSpPr/>
          <p:nvPr/>
        </p:nvSpPr>
        <p:spPr>
          <a:xfrm>
            <a:off x="327452" y="741405"/>
            <a:ext cx="11163048" cy="2286000"/>
          </a:xfrm>
          <a:prstGeom prst="rect">
            <a:avLst/>
          </a:prstGeom>
          <a:solidFill>
            <a:srgbClr val="BCC3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9" name="Title 8">
            <a:extLst>
              <a:ext uri="{FF2B5EF4-FFF2-40B4-BE49-F238E27FC236}">
                <a16:creationId xmlns:a16="http://schemas.microsoft.com/office/drawing/2014/main" id="{E51470EE-3B71-50D3-A115-CFEB5F8C43B2}"/>
              </a:ext>
            </a:extLst>
          </p:cNvPr>
          <p:cNvSpPr txBox="1">
            <a:spLocks noGrp="1"/>
          </p:cNvSpPr>
          <p:nvPr>
            <p:ph type="title" idx="4294967295"/>
          </p:nvPr>
        </p:nvSpPr>
        <p:spPr>
          <a:xfrm>
            <a:off x="872685" y="983175"/>
            <a:ext cx="10707131" cy="2185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Segoe UI"/>
                <a:ea typeface="+mn-ea"/>
                <a:cs typeface="+mn-cs"/>
              </a:rPr>
              <a:t>Mathematics is contextual,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Segoe UI"/>
                <a:ea typeface="+mn-ea"/>
                <a:cs typeface="+mn-cs"/>
              </a:rPr>
              <a:t>          connected, and meaningful.</a:t>
            </a:r>
            <a:br>
              <a:rPr kumimoji="0" lang="en-US" sz="5400" b="0" i="0" u="none" strike="noStrike" kern="1200" cap="none" spc="0" normalizeH="0" baseline="0" noProof="0" dirty="0">
                <a:ln>
                  <a:noFill/>
                </a:ln>
                <a:solidFill>
                  <a:prstClr val="black"/>
                </a:solidFill>
                <a:effectLst/>
                <a:uLnTx/>
                <a:uFillTx/>
                <a:latin typeface="Segoe UI"/>
                <a:ea typeface="+mn-ea"/>
                <a:cs typeface="+mn-cs"/>
              </a:rPr>
            </a:br>
            <a:endParaRPr kumimoji="0" lang="en-US" sz="4000" b="0" i="0" u="none" strike="noStrike" kern="1200" cap="none" spc="0" normalizeH="0" baseline="0" noProof="0" dirty="0">
              <a:ln>
                <a:noFill/>
              </a:ln>
              <a:solidFill>
                <a:prstClr val="black"/>
              </a:solidFill>
              <a:effectLst/>
              <a:uLnTx/>
              <a:uFillTx/>
              <a:latin typeface="Segoe UI"/>
              <a:ea typeface="+mn-ea"/>
              <a:cs typeface="+mn-cs"/>
            </a:endParaRPr>
          </a:p>
        </p:txBody>
      </p:sp>
      <p:sp>
        <p:nvSpPr>
          <p:cNvPr id="14" name="Rectangle 13" descr="Teal call out box with &quot;Engage in data science inquiry&quot; written in it.">
            <a:extLst>
              <a:ext uri="{FF2B5EF4-FFF2-40B4-BE49-F238E27FC236}">
                <a16:creationId xmlns:a16="http://schemas.microsoft.com/office/drawing/2014/main" id="{269D02F5-FD9E-690A-544B-091BA4898A82}"/>
              </a:ext>
            </a:extLst>
          </p:cNvPr>
          <p:cNvSpPr/>
          <p:nvPr/>
        </p:nvSpPr>
        <p:spPr>
          <a:xfrm>
            <a:off x="327452" y="3504945"/>
            <a:ext cx="2722608" cy="19389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0" name="TextBox 9">
            <a:extLst>
              <a:ext uri="{FF2B5EF4-FFF2-40B4-BE49-F238E27FC236}">
                <a16:creationId xmlns:a16="http://schemas.microsoft.com/office/drawing/2014/main" id="{68DF1F3F-93F6-F9AA-B440-5D70C9955049}"/>
              </a:ext>
            </a:extLst>
          </p:cNvPr>
          <p:cNvSpPr txBox="1"/>
          <p:nvPr/>
        </p:nvSpPr>
        <p:spPr>
          <a:xfrm>
            <a:off x="550559" y="3689612"/>
            <a:ext cx="2370438" cy="8402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Segoe UI"/>
                <a:ea typeface="+mn-ea"/>
                <a:cs typeface="+mn-cs"/>
              </a:rPr>
              <a:t>Engage in data science inquiry</a:t>
            </a:r>
          </a:p>
        </p:txBody>
      </p:sp>
      <p:sp>
        <p:nvSpPr>
          <p:cNvPr id="16" name="Rectangle 15" descr="Yellow call out box with &quot;Apply the standards for Mathematical Practice&quot; written in it.">
            <a:extLst>
              <a:ext uri="{FF2B5EF4-FFF2-40B4-BE49-F238E27FC236}">
                <a16:creationId xmlns:a16="http://schemas.microsoft.com/office/drawing/2014/main" id="{3A01F4AE-CE76-712B-A93C-DEA7CBA756BC}"/>
              </a:ext>
            </a:extLst>
          </p:cNvPr>
          <p:cNvSpPr/>
          <p:nvPr/>
        </p:nvSpPr>
        <p:spPr>
          <a:xfrm>
            <a:off x="3170704" y="3504945"/>
            <a:ext cx="2722608" cy="193899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3" name="TextBox 12">
            <a:extLst>
              <a:ext uri="{FF2B5EF4-FFF2-40B4-BE49-F238E27FC236}">
                <a16:creationId xmlns:a16="http://schemas.microsoft.com/office/drawing/2014/main" id="{7C736655-05DD-601A-D21B-86B33A02E1B8}"/>
              </a:ext>
            </a:extLst>
          </p:cNvPr>
          <p:cNvSpPr txBox="1"/>
          <p:nvPr/>
        </p:nvSpPr>
        <p:spPr>
          <a:xfrm>
            <a:off x="3385326" y="3689611"/>
            <a:ext cx="2539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a:ea typeface="+mn-ea"/>
                <a:cs typeface="+mn-cs"/>
              </a:rPr>
              <a:t>Apply the Standards for Mathematical Practice</a:t>
            </a:r>
          </a:p>
        </p:txBody>
      </p:sp>
      <p:sp>
        <p:nvSpPr>
          <p:cNvPr id="17" name="Rectangle 16" descr="Call out box with &quot;Develop efficient, flexible, and accurate strategies&quot; written in it.">
            <a:extLst>
              <a:ext uri="{FF2B5EF4-FFF2-40B4-BE49-F238E27FC236}">
                <a16:creationId xmlns:a16="http://schemas.microsoft.com/office/drawing/2014/main" id="{344FC84E-206A-EBFD-DB10-7DBACF0FDDD1}"/>
              </a:ext>
            </a:extLst>
          </p:cNvPr>
          <p:cNvSpPr/>
          <p:nvPr/>
        </p:nvSpPr>
        <p:spPr>
          <a:xfrm>
            <a:off x="6013956" y="3504945"/>
            <a:ext cx="2722608" cy="1938992"/>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2" name="TextBox 11">
            <a:extLst>
              <a:ext uri="{FF2B5EF4-FFF2-40B4-BE49-F238E27FC236}">
                <a16:creationId xmlns:a16="http://schemas.microsoft.com/office/drawing/2014/main" id="{37E6B1FE-FF4A-E7AF-C3BF-4932237779B9}"/>
              </a:ext>
            </a:extLst>
          </p:cNvPr>
          <p:cNvSpPr txBox="1"/>
          <p:nvPr/>
        </p:nvSpPr>
        <p:spPr>
          <a:xfrm>
            <a:off x="6102519" y="3689612"/>
            <a:ext cx="247341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a:ea typeface="+mn-ea"/>
                <a:cs typeface="+mn-cs"/>
              </a:rPr>
              <a:t>Develop efficient, flexible, and accurate strategies</a:t>
            </a:r>
          </a:p>
        </p:txBody>
      </p:sp>
      <p:sp>
        <p:nvSpPr>
          <p:cNvPr id="18" name="Rectangle 17" descr="Call out box with &quot;Learn mathematics through four broas domains&quot; wirtten in it.">
            <a:extLst>
              <a:ext uri="{FF2B5EF4-FFF2-40B4-BE49-F238E27FC236}">
                <a16:creationId xmlns:a16="http://schemas.microsoft.com/office/drawing/2014/main" id="{1FD0872C-7BDF-D55B-BB39-F7C594F66ECA}"/>
              </a:ext>
            </a:extLst>
          </p:cNvPr>
          <p:cNvSpPr/>
          <p:nvPr/>
        </p:nvSpPr>
        <p:spPr>
          <a:xfrm>
            <a:off x="8857208" y="3504945"/>
            <a:ext cx="2722608" cy="193899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TextBox 10">
            <a:extLst>
              <a:ext uri="{FF2B5EF4-FFF2-40B4-BE49-F238E27FC236}">
                <a16:creationId xmlns:a16="http://schemas.microsoft.com/office/drawing/2014/main" id="{FFB46EC5-BD9F-CDEA-0C1B-6AF2099E129F}"/>
              </a:ext>
            </a:extLst>
          </p:cNvPr>
          <p:cNvSpPr txBox="1"/>
          <p:nvPr/>
        </p:nvSpPr>
        <p:spPr>
          <a:xfrm>
            <a:off x="9120062" y="3689611"/>
            <a:ext cx="2370438" cy="1569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Segoe UI"/>
                <a:ea typeface="+mn-ea"/>
                <a:cs typeface="+mn-cs"/>
              </a:rPr>
              <a:t>Learn mathematics through four broad domains</a:t>
            </a:r>
          </a:p>
        </p:txBody>
      </p:sp>
    </p:spTree>
    <p:extLst>
      <p:ext uri="{BB962C8B-B14F-4D97-AF65-F5344CB8AC3E}">
        <p14:creationId xmlns:p14="http://schemas.microsoft.com/office/powerpoint/2010/main" val="239833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F18D-DEA7-CCB7-7302-4EDE11C4B43B}"/>
              </a:ext>
            </a:extLst>
          </p:cNvPr>
          <p:cNvSpPr txBox="1">
            <a:spLocks noGrp="1"/>
          </p:cNvSpPr>
          <p:nvPr>
            <p:ph type="title" idx="4294967295"/>
          </p:nvPr>
        </p:nvSpPr>
        <p:spPr>
          <a:xfrm>
            <a:off x="185351" y="0"/>
            <a:ext cx="1091101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Segoe UI"/>
                <a:ea typeface="+mn-ea"/>
                <a:cs typeface="+mn-cs"/>
              </a:rPr>
              <a:t>Clarifying Standards in High School</a:t>
            </a:r>
            <a:endParaRPr kumimoji="0" lang="en-US" sz="4800" b="0" i="0" u="none" strike="noStrike" kern="1200" cap="none" spc="0" normalizeH="0" baseline="0" noProof="0" dirty="0">
              <a:ln>
                <a:noFill/>
              </a:ln>
              <a:solidFill>
                <a:prstClr val="black"/>
              </a:solidFill>
              <a:effectLst/>
              <a:uLnTx/>
              <a:uFillTx/>
              <a:latin typeface="Segoe UI"/>
              <a:ea typeface="+mn-ea"/>
              <a:cs typeface="Segoe UI"/>
            </a:endParaRPr>
          </a:p>
        </p:txBody>
      </p:sp>
      <p:graphicFrame>
        <p:nvGraphicFramePr>
          <p:cNvPr id="3" name="Content Placeholder 6" descr="CTE-math equivalency alignment.&quot; The second call out box is titled &quot;Identifying the Content Standards for Credits 1 &amp; 2.&quot; Followed by three supporting bullet points. The first is &quot;Math understanding all students need after they graduate.&quot; The second is &quot;Priority standards are broad understandings applicable to any career.&quot; and the third &quot;Clarify math content that occurs in the first two math credits and what is in the third credit.&quot; ">
            <a:extLst>
              <a:ext uri="{FF2B5EF4-FFF2-40B4-BE49-F238E27FC236}">
                <a16:creationId xmlns:a16="http://schemas.microsoft.com/office/drawing/2014/main" id="{0EE812A3-CEE2-FEC9-58A4-844985F0D3A2}"/>
              </a:ext>
            </a:extLst>
          </p:cNvPr>
          <p:cNvGraphicFramePr>
            <a:graphicFrameLocks noGrp="1"/>
          </p:cNvGraphicFramePr>
          <p:nvPr>
            <p:extLst>
              <p:ext uri="{D42A27DB-BD31-4B8C-83A1-F6EECF244321}">
                <p14:modId xmlns:p14="http://schemas.microsoft.com/office/powerpoint/2010/main" val="1556662318"/>
              </p:ext>
            </p:extLst>
          </p:nvPr>
        </p:nvGraphicFramePr>
        <p:xfrm>
          <a:off x="838200" y="125338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741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yellow and blue paper cut out">
            <a:extLst>
              <a:ext uri="{FF2B5EF4-FFF2-40B4-BE49-F238E27FC236}">
                <a16:creationId xmlns:a16="http://schemas.microsoft.com/office/drawing/2014/main" id="{A7870813-4AE2-0946-FCC5-A7C2B9E942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287731" y="2276400"/>
            <a:ext cx="6851156" cy="2298358"/>
          </a:xfrm>
          <a:prstGeom prst="rect">
            <a:avLst/>
          </a:prstGeom>
        </p:spPr>
      </p:pic>
      <p:sp>
        <p:nvSpPr>
          <p:cNvPr id="4" name="Title 3">
            <a:extLst>
              <a:ext uri="{FF2B5EF4-FFF2-40B4-BE49-F238E27FC236}">
                <a16:creationId xmlns:a16="http://schemas.microsoft.com/office/drawing/2014/main" id="{9571BD2C-CD44-D323-F61D-9806CC64154D}"/>
              </a:ext>
            </a:extLst>
          </p:cNvPr>
          <p:cNvSpPr txBox="1">
            <a:spLocks noGrp="1"/>
          </p:cNvSpPr>
          <p:nvPr>
            <p:ph type="title" idx="4294967295"/>
          </p:nvPr>
        </p:nvSpPr>
        <p:spPr>
          <a:xfrm>
            <a:off x="291728" y="367182"/>
            <a:ext cx="10515600" cy="14098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Segoe UI"/>
                <a:ea typeface="+mn-ea"/>
                <a:cs typeface="+mn-cs"/>
              </a:rPr>
              <a:t>The Sequence of HS Standards</a:t>
            </a:r>
            <a:br>
              <a:rPr kumimoji="0" lang="en-US" sz="4400" b="0" i="0" u="none" strike="noStrike" kern="1200" cap="none" spc="0" normalizeH="0" baseline="0" noProof="0" dirty="0">
                <a:ln>
                  <a:noFill/>
                </a:ln>
                <a:solidFill>
                  <a:prstClr val="black"/>
                </a:solidFill>
                <a:effectLst/>
                <a:uLnTx/>
                <a:uFillTx/>
                <a:latin typeface="Segoe UI"/>
                <a:ea typeface="+mn-ea"/>
                <a:cs typeface="+mn-cs"/>
              </a:rPr>
            </a:br>
            <a:endParaRPr kumimoji="0" lang="en-US" sz="4400" b="0" i="0" u="none" strike="noStrike" kern="1200" cap="none" spc="0" normalizeH="0" baseline="0" noProof="0" dirty="0">
              <a:ln>
                <a:noFill/>
              </a:ln>
              <a:solidFill>
                <a:prstClr val="black"/>
              </a:solidFill>
              <a:effectLst/>
              <a:uLnTx/>
              <a:uFillTx/>
              <a:latin typeface="Segoe UI"/>
              <a:ea typeface="+mn-ea"/>
              <a:cs typeface="+mn-cs"/>
            </a:endParaRPr>
          </a:p>
        </p:txBody>
      </p:sp>
      <p:sp>
        <p:nvSpPr>
          <p:cNvPr id="5" name="TextBox 4">
            <a:extLst>
              <a:ext uri="{FF2B5EF4-FFF2-40B4-BE49-F238E27FC236}">
                <a16:creationId xmlns:a16="http://schemas.microsoft.com/office/drawing/2014/main" id="{AB5B6F80-071E-D1DD-6F78-54A7F269C1B8}"/>
              </a:ext>
            </a:extLst>
          </p:cNvPr>
          <p:cNvSpPr txBox="1"/>
          <p:nvPr/>
        </p:nvSpPr>
        <p:spPr>
          <a:xfrm>
            <a:off x="936074" y="1263379"/>
            <a:ext cx="8763980"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Segoe UI"/>
                <a:ea typeface="+mn-ea"/>
                <a:cs typeface="+mn-cs"/>
              </a:rPr>
              <a:t>By course</a:t>
            </a:r>
          </a:p>
          <a:p>
            <a:pPr marL="914400" lvl="1" indent="-457200">
              <a:buFont typeface="Arial" panose="020B0604020202020204" pitchFamily="34" charset="0"/>
              <a:buChar char="•"/>
            </a:pPr>
            <a:r>
              <a:rPr lang="en-US" sz="2800" dirty="0">
                <a:solidFill>
                  <a:prstClr val="black"/>
                </a:solidFill>
                <a:latin typeface="Segoe UI"/>
              </a:rPr>
              <a:t>Aligned to Washington Administrative Cod. (WAC) 180-51-068 to support locally determined math sequence.</a:t>
            </a:r>
            <a:endParaRPr kumimoji="0" lang="en-US" sz="2800" b="0" i="0" u="none" strike="noStrike" kern="1200" cap="none" spc="0" normalizeH="0" baseline="0" noProof="0" dirty="0">
              <a:ln>
                <a:noFill/>
              </a:ln>
              <a:solidFill>
                <a:prstClr val="black"/>
              </a:solidFill>
              <a:effectLst/>
              <a:uLnTx/>
              <a:uFillTx/>
              <a:latin typeface="Segoe UI"/>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Segoe UI"/>
              </a:rPr>
              <a:t>By content</a:t>
            </a:r>
          </a:p>
          <a:p>
            <a:pPr marL="914400" lvl="1"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Segoe UI"/>
                <a:ea typeface="+mn-ea"/>
                <a:cs typeface="+mn-cs"/>
              </a:rPr>
              <a:t>Organized in </a:t>
            </a:r>
            <a:r>
              <a:rPr lang="en-US" sz="2800" dirty="0">
                <a:solidFill>
                  <a:prstClr val="black"/>
                </a:solidFill>
                <a:latin typeface="Segoe UI"/>
              </a:rPr>
              <a:t>new domains.</a:t>
            </a:r>
          </a:p>
          <a:p>
            <a:pPr marL="914400" lvl="1" indent="-457200">
              <a:buFont typeface="Arial" panose="020B0604020202020204" pitchFamily="34" charset="0"/>
              <a:buChar char="•"/>
            </a:pPr>
            <a:r>
              <a:rPr lang="en-US" sz="2800" dirty="0">
                <a:solidFill>
                  <a:prstClr val="black"/>
                </a:solidFill>
                <a:latin typeface="Segoe UI"/>
              </a:rPr>
              <a:t>Related ideas/concepts are together as much as possible.</a:t>
            </a:r>
          </a:p>
          <a:p>
            <a:pPr marL="1371600" lvl="2" indent="-457200">
              <a:buFont typeface="Arial" panose="020B0604020202020204" pitchFamily="34" charset="0"/>
              <a:buChar char="•"/>
            </a:pPr>
            <a:endParaRPr kumimoji="0" lang="en-US" sz="2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5534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elay 3" descr="Teal half circle in the background.">
            <a:extLst>
              <a:ext uri="{FF2B5EF4-FFF2-40B4-BE49-F238E27FC236}">
                <a16:creationId xmlns:a16="http://schemas.microsoft.com/office/drawing/2014/main" id="{B4B57A10-0688-87D5-E613-9077B8C3225E}"/>
              </a:ext>
            </a:extLst>
          </p:cNvPr>
          <p:cNvSpPr/>
          <p:nvPr/>
        </p:nvSpPr>
        <p:spPr>
          <a:xfrm>
            <a:off x="-1" y="0"/>
            <a:ext cx="4955059" cy="6858000"/>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68723731-6535-94D7-E2E0-23E8D91CE05D}"/>
              </a:ext>
            </a:extLst>
          </p:cNvPr>
          <p:cNvSpPr txBox="1">
            <a:spLocks noGrp="1"/>
          </p:cNvSpPr>
          <p:nvPr>
            <p:ph type="title" idx="4294967295"/>
          </p:nvPr>
        </p:nvSpPr>
        <p:spPr>
          <a:xfrm>
            <a:off x="1291281" y="641728"/>
            <a:ext cx="10515600" cy="9275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Segoe UI"/>
                <a:ea typeface="+mj-ea"/>
                <a:cs typeface="+mj-cs"/>
              </a:rPr>
              <a:t>Priority Learning Standards</a:t>
            </a:r>
          </a:p>
        </p:txBody>
      </p:sp>
      <p:sp>
        <p:nvSpPr>
          <p:cNvPr id="3" name="TextBox 2">
            <a:extLst>
              <a:ext uri="{FF2B5EF4-FFF2-40B4-BE49-F238E27FC236}">
                <a16:creationId xmlns:a16="http://schemas.microsoft.com/office/drawing/2014/main" id="{9994D446-D204-731F-2624-098FB1D4273A}"/>
              </a:ext>
            </a:extLst>
          </p:cNvPr>
          <p:cNvSpPr txBox="1"/>
          <p:nvPr/>
        </p:nvSpPr>
        <p:spPr>
          <a:xfrm>
            <a:off x="1804086" y="1804086"/>
            <a:ext cx="9489990" cy="4308872"/>
          </a:xfrm>
          <a:prstGeom prst="rect">
            <a:avLst/>
          </a:prstGeom>
          <a:solidFill>
            <a:schemeClr val="bg1"/>
          </a:solidFill>
          <a:ln w="28575">
            <a:solidFill>
              <a:schemeClr val="tx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Segoe UI"/>
                <a:ea typeface="+mn-ea"/>
                <a:cs typeface="+mn-cs"/>
              </a:rPr>
              <a:t>Endurance</a:t>
            </a:r>
            <a:r>
              <a:rPr kumimoji="0" lang="en-US" sz="3200" b="0" i="0" u="none" strike="noStrike" kern="1200" cap="none" spc="0" normalizeH="0" baseline="0" noProof="0">
                <a:ln>
                  <a:noFill/>
                </a:ln>
                <a:solidFill>
                  <a:prstClr val="black"/>
                </a:solidFill>
                <a:effectLst/>
                <a:uLnTx/>
                <a:uFillTx/>
                <a:latin typeface="Segoe UI"/>
                <a:ea typeface="+mn-ea"/>
                <a:cs typeface="+mn-cs"/>
              </a:rPr>
              <a:t>: Will this skill or knowledge still be valuable beyond a single test, school year, or post-high school?</a:t>
            </a:r>
          </a:p>
          <a:p>
            <a:pPr>
              <a:defRPr/>
            </a:pPr>
            <a:r>
              <a:rPr kumimoji="0" lang="en-US" sz="3200" b="1" i="0" u="none" strike="noStrike" kern="1200" cap="none" spc="0" normalizeH="0" baseline="0" noProof="0">
                <a:ln>
                  <a:noFill/>
                </a:ln>
                <a:solidFill>
                  <a:prstClr val="black"/>
                </a:solidFill>
                <a:effectLst/>
                <a:uLnTx/>
                <a:uFillTx/>
                <a:latin typeface="Segoe UI"/>
                <a:ea typeface="+mn-ea"/>
                <a:cs typeface="+mn-cs"/>
              </a:rPr>
              <a:t>Leverage</a:t>
            </a:r>
            <a:r>
              <a:rPr kumimoji="0" lang="en-US" sz="3200" b="0" i="0" u="none" strike="noStrike" kern="1200" cap="none" spc="0" normalizeH="0" baseline="0" noProof="0">
                <a:ln>
                  <a:noFill/>
                </a:ln>
                <a:solidFill>
                  <a:prstClr val="black"/>
                </a:solidFill>
                <a:effectLst/>
                <a:uLnTx/>
                <a:uFillTx/>
                <a:latin typeface="Segoe UI"/>
                <a:ea typeface="+mn-ea"/>
                <a:cs typeface="+mn-cs"/>
              </a:rPr>
              <a:t>: Is </a:t>
            </a:r>
            <a:r>
              <a:rPr lang="en-US" sz="3200">
                <a:solidFill>
                  <a:prstClr val="black"/>
                </a:solidFill>
                <a:latin typeface="Segoe UI"/>
              </a:rPr>
              <a:t>this skill or knowledge </a:t>
            </a:r>
            <a:r>
              <a:rPr kumimoji="0" lang="en-US" sz="3200" b="0" i="0" u="none" strike="noStrike" kern="1200" cap="none" spc="0" normalizeH="0" baseline="0" noProof="0">
                <a:ln>
                  <a:noFill/>
                </a:ln>
                <a:solidFill>
                  <a:prstClr val="black"/>
                </a:solidFill>
                <a:effectLst/>
                <a:uLnTx/>
                <a:uFillTx/>
                <a:latin typeface="Segoe UI"/>
                <a:ea typeface="+mn-ea"/>
                <a:cs typeface="+mn-cs"/>
              </a:rPr>
              <a:t>useful across multiple </a:t>
            </a:r>
            <a:r>
              <a:rPr lang="en-US" sz="3200">
                <a:solidFill>
                  <a:prstClr val="black"/>
                </a:solidFill>
                <a:latin typeface="Segoe UI"/>
              </a:rPr>
              <a:t>subjects?</a:t>
            </a:r>
          </a:p>
          <a:p>
            <a:pPr>
              <a:defRPr/>
            </a:pPr>
            <a:r>
              <a:rPr lang="en-US" sz="3200" b="1">
                <a:solidFill>
                  <a:prstClr val="black"/>
                </a:solidFill>
                <a:latin typeface="Segoe UI"/>
              </a:rPr>
              <a:t>Readiness</a:t>
            </a:r>
            <a:r>
              <a:rPr kumimoji="0" lang="en-US" sz="3200" b="0" i="0" u="none" strike="noStrike" kern="1200" cap="none" spc="0" normalizeH="0" baseline="0" noProof="0">
                <a:ln>
                  <a:noFill/>
                </a:ln>
                <a:solidFill>
                  <a:prstClr val="black"/>
                </a:solidFill>
                <a:effectLst/>
                <a:uLnTx/>
                <a:uFillTx/>
                <a:latin typeface="Segoe UI"/>
                <a:ea typeface="+mn-ea"/>
                <a:cs typeface="+mn-cs"/>
              </a:rPr>
              <a:t>: Does </a:t>
            </a:r>
            <a:r>
              <a:rPr lang="en-US" sz="3200">
                <a:solidFill>
                  <a:prstClr val="black"/>
                </a:solidFill>
                <a:latin typeface="Segoe UI"/>
              </a:rPr>
              <a:t>this skill or knowledge </a:t>
            </a:r>
            <a:r>
              <a:rPr kumimoji="0" lang="en-US" sz="3200" b="0" i="0" u="none" strike="noStrike" kern="1200" cap="none" spc="0" normalizeH="0" baseline="0" noProof="0">
                <a:ln>
                  <a:noFill/>
                </a:ln>
                <a:solidFill>
                  <a:prstClr val="black"/>
                </a:solidFill>
                <a:effectLst/>
                <a:uLnTx/>
                <a:uFillTx/>
                <a:latin typeface="Segoe UI"/>
                <a:ea typeface="+mn-ea"/>
                <a:cs typeface="+mn-cs"/>
              </a:rPr>
              <a:t>prepare students for success in the next grade level, course, or post-high school option?</a:t>
            </a:r>
            <a:endParaRPr lang="en-US" sz="3200" b="0" i="0" u="none" strike="noStrike" kern="1200" cap="none" spc="0" normalizeH="0" baseline="0" noProof="0">
              <a:ln>
                <a:noFill/>
              </a:ln>
              <a:solidFill>
                <a:prstClr val="black"/>
              </a:solidFill>
              <a:effectLst/>
              <a:uLnTx/>
              <a:uFillTx/>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64403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p:txBody>
          <a:bodyPr>
            <a:normAutofit/>
          </a:bodyPr>
          <a:lstStyle/>
          <a:p>
            <a:r>
              <a:rPr lang="en-US" sz="5400" dirty="0"/>
              <a:t>Four Broad Domains</a:t>
            </a:r>
          </a:p>
        </p:txBody>
      </p:sp>
      <p:graphicFrame>
        <p:nvGraphicFramePr>
          <p:cNvPr id="4" name="Diagram 3" descr="DA = Data Analysis &#10;Q = Quantity &#10;R = Relationships&#10;SR = Spatial Reasoning">
            <a:extLst>
              <a:ext uri="{FF2B5EF4-FFF2-40B4-BE49-F238E27FC236}">
                <a16:creationId xmlns:a16="http://schemas.microsoft.com/office/drawing/2014/main" id="{F31ADB45-E1D3-226A-CA3C-74D18AC93BA2}"/>
              </a:ext>
            </a:extLst>
          </p:cNvPr>
          <p:cNvGraphicFramePr/>
          <p:nvPr>
            <p:extLst>
              <p:ext uri="{D42A27DB-BD31-4B8C-83A1-F6EECF244321}">
                <p14:modId xmlns:p14="http://schemas.microsoft.com/office/powerpoint/2010/main" val="2132719268"/>
              </p:ext>
            </p:extLst>
          </p:nvPr>
        </p:nvGraphicFramePr>
        <p:xfrm>
          <a:off x="838199" y="1952368"/>
          <a:ext cx="4994189" cy="341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1755D61-C410-B584-E0A7-994C3B432158}"/>
              </a:ext>
            </a:extLst>
          </p:cNvPr>
          <p:cNvSpPr txBox="1"/>
          <p:nvPr/>
        </p:nvSpPr>
        <p:spPr>
          <a:xfrm>
            <a:off x="1717589" y="2446638"/>
            <a:ext cx="778476" cy="523220"/>
          </a:xfrm>
          <a:prstGeom prst="rect">
            <a:avLst/>
          </a:prstGeom>
          <a:solidFill>
            <a:srgbClr val="BCC3C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Segoe UI"/>
                <a:ea typeface="+mn-ea"/>
                <a:cs typeface="+mn-cs"/>
              </a:rPr>
              <a:t>DA</a:t>
            </a:r>
          </a:p>
        </p:txBody>
      </p:sp>
      <p:sp>
        <p:nvSpPr>
          <p:cNvPr id="10" name="TextBox 9">
            <a:extLst>
              <a:ext uri="{FF2B5EF4-FFF2-40B4-BE49-F238E27FC236}">
                <a16:creationId xmlns:a16="http://schemas.microsoft.com/office/drawing/2014/main" id="{05B806BE-5E16-F8FC-511A-DD69D3B129C4}"/>
              </a:ext>
            </a:extLst>
          </p:cNvPr>
          <p:cNvSpPr txBox="1"/>
          <p:nvPr/>
        </p:nvSpPr>
        <p:spPr>
          <a:xfrm>
            <a:off x="1816444" y="4378412"/>
            <a:ext cx="778476" cy="523220"/>
          </a:xfrm>
          <a:prstGeom prst="rect">
            <a:avLst/>
          </a:prstGeom>
          <a:solidFill>
            <a:srgbClr val="BCC3C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Segoe UI"/>
                <a:ea typeface="+mn-ea"/>
                <a:cs typeface="+mn-cs"/>
              </a:rPr>
              <a:t>Q</a:t>
            </a:r>
          </a:p>
        </p:txBody>
      </p:sp>
      <p:graphicFrame>
        <p:nvGraphicFramePr>
          <p:cNvPr id="5" name="Diagram 4" descr="R = Relationships &#10;SR = Spatial Reasoning">
            <a:extLst>
              <a:ext uri="{FF2B5EF4-FFF2-40B4-BE49-F238E27FC236}">
                <a16:creationId xmlns:a16="http://schemas.microsoft.com/office/drawing/2014/main" id="{F849447B-2858-EE5B-61CA-5860248BF02C}"/>
              </a:ext>
            </a:extLst>
          </p:cNvPr>
          <p:cNvGraphicFramePr/>
          <p:nvPr>
            <p:extLst>
              <p:ext uri="{D42A27DB-BD31-4B8C-83A1-F6EECF244321}">
                <p14:modId xmlns:p14="http://schemas.microsoft.com/office/powerpoint/2010/main" val="1937156170"/>
              </p:ext>
            </p:extLst>
          </p:nvPr>
        </p:nvGraphicFramePr>
        <p:xfrm>
          <a:off x="6536724" y="1952368"/>
          <a:ext cx="4695567" cy="3632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F31DAA5B-92E8-9ACB-E1FC-9AFAA57BD026}"/>
              </a:ext>
            </a:extLst>
          </p:cNvPr>
          <p:cNvSpPr txBox="1"/>
          <p:nvPr/>
        </p:nvSpPr>
        <p:spPr>
          <a:xfrm>
            <a:off x="7479956" y="2458995"/>
            <a:ext cx="778476" cy="523220"/>
          </a:xfrm>
          <a:prstGeom prst="rect">
            <a:avLst/>
          </a:prstGeom>
          <a:solidFill>
            <a:srgbClr val="BCC3C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Segoe UI"/>
                <a:ea typeface="+mn-ea"/>
                <a:cs typeface="+mn-cs"/>
              </a:rPr>
              <a:t>R</a:t>
            </a:r>
          </a:p>
        </p:txBody>
      </p:sp>
      <p:sp>
        <p:nvSpPr>
          <p:cNvPr id="12" name="TextBox 11">
            <a:extLst>
              <a:ext uri="{FF2B5EF4-FFF2-40B4-BE49-F238E27FC236}">
                <a16:creationId xmlns:a16="http://schemas.microsoft.com/office/drawing/2014/main" id="{D8DA3D98-7A84-079B-F37C-5A25B9EA2EA3}"/>
              </a:ext>
            </a:extLst>
          </p:cNvPr>
          <p:cNvSpPr txBox="1"/>
          <p:nvPr/>
        </p:nvSpPr>
        <p:spPr>
          <a:xfrm>
            <a:off x="7356389" y="4489622"/>
            <a:ext cx="778476" cy="523220"/>
          </a:xfrm>
          <a:prstGeom prst="rect">
            <a:avLst/>
          </a:prstGeom>
          <a:solidFill>
            <a:srgbClr val="BCC3C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Segoe UI"/>
                <a:ea typeface="+mn-ea"/>
                <a:cs typeface="+mn-cs"/>
              </a:rPr>
              <a:t>SR</a:t>
            </a:r>
          </a:p>
        </p:txBody>
      </p:sp>
    </p:spTree>
    <p:extLst>
      <p:ext uri="{BB962C8B-B14F-4D97-AF65-F5344CB8AC3E}">
        <p14:creationId xmlns:p14="http://schemas.microsoft.com/office/powerpoint/2010/main" val="119411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B4FDA-15E7-E624-8106-84B95CB2C08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D6592E8-01D3-6271-6A97-08B13A724E28}"/>
              </a:ext>
            </a:extLst>
          </p:cNvPr>
          <p:cNvSpPr txBox="1">
            <a:spLocks noGrp="1"/>
          </p:cNvSpPr>
          <p:nvPr>
            <p:ph type="title" idx="4294967295"/>
          </p:nvPr>
        </p:nvSpPr>
        <p:spPr>
          <a:xfrm>
            <a:off x="329959" y="42690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5800" b="0" i="0" u="none" strike="noStrike" kern="1200" cap="none" spc="0" normalizeH="0" baseline="0" noProof="0" dirty="0">
                <a:ln>
                  <a:noFill/>
                </a:ln>
                <a:solidFill>
                  <a:schemeClr val="tx1"/>
                </a:solidFill>
                <a:effectLst/>
                <a:uLnTx/>
                <a:uFillTx/>
                <a:latin typeface="Segoe UI" panose="020B0502040204020203" pitchFamily="34" charset="0"/>
                <a:ea typeface="+mj-ea"/>
                <a:cs typeface="Segoe UI" panose="020B0502040204020203" pitchFamily="34" charset="0"/>
              </a:rPr>
              <a:t>Data Science Inquiry</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A diagram of a data flow">
            <a:extLst>
              <a:ext uri="{FF2B5EF4-FFF2-40B4-BE49-F238E27FC236}">
                <a16:creationId xmlns:a16="http://schemas.microsoft.com/office/drawing/2014/main" id="{90D73A72-CB49-9B5A-F734-BDC5F10DCE21}"/>
              </a:ext>
            </a:extLst>
          </p:cNvPr>
          <p:cNvPicPr>
            <a:picLocks noChangeAspect="1"/>
          </p:cNvPicPr>
          <p:nvPr/>
        </p:nvPicPr>
        <p:blipFill>
          <a:blip r:embed="rId3">
            <a:extLst>
              <a:ext uri="{28A0092B-C50C-407E-A947-70E740481C1C}">
                <a14:useLocalDpi xmlns:a14="http://schemas.microsoft.com/office/drawing/2010/main" val="0"/>
              </a:ext>
            </a:extLst>
          </a:blip>
          <a:srcRect b="20424"/>
          <a:stretch>
            <a:fillRect/>
          </a:stretch>
        </p:blipFill>
        <p:spPr>
          <a:xfrm>
            <a:off x="329959" y="1456509"/>
            <a:ext cx="11532081" cy="3944981"/>
          </a:xfrm>
          <a:prstGeom prst="rect">
            <a:avLst/>
          </a:prstGeom>
          <a:noFill/>
        </p:spPr>
      </p:pic>
    </p:spTree>
    <p:extLst>
      <p:ext uri="{BB962C8B-B14F-4D97-AF65-F5344CB8AC3E}">
        <p14:creationId xmlns:p14="http://schemas.microsoft.com/office/powerpoint/2010/main" val="342294523"/>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2677B183-C706-4A34-95E8-87FEDAE8B394}" vid="{E193B303-305F-4270-9AD0-F70114B21CBD}"/>
    </a:ext>
  </a:extLst>
</a:theme>
</file>

<file path=ppt/theme/theme2.xml><?xml version="1.0" encoding="utf-8"?>
<a:theme xmlns:a="http://schemas.openxmlformats.org/drawingml/2006/main" name="1_Content Slides">
  <a:themeElements>
    <a:clrScheme name="OSPI Brand Colors">
      <a:dk1>
        <a:sysClr val="windowText" lastClr="000000"/>
      </a:dk1>
      <a:lt1>
        <a:sysClr val="window" lastClr="FFFFFF"/>
      </a:lt1>
      <a:dk2>
        <a:srgbClr val="44546A"/>
      </a:dk2>
      <a:lt2>
        <a:srgbClr val="E7E6E6"/>
      </a:lt2>
      <a:accent1>
        <a:srgbClr val="0D5761"/>
      </a:accent1>
      <a:accent2>
        <a:srgbClr val="FBC639"/>
      </a:accent2>
      <a:accent3>
        <a:srgbClr val="40403D"/>
      </a:accent3>
      <a:accent4>
        <a:srgbClr val="8CB5AB"/>
      </a:accent4>
      <a:accent5>
        <a:srgbClr val="0D5761"/>
      </a:accent5>
      <a:accent6>
        <a:srgbClr val="FBC639"/>
      </a:accent6>
      <a:hlink>
        <a:srgbClr val="4472C4"/>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C0FB6C94-0326-48A8-87F5-D36CA42CF0FA}" vid="{B1E9889D-2ABA-42B4-AC3E-517FD27AF191}"/>
    </a:ext>
  </a:extLst>
</a:theme>
</file>

<file path=ppt/theme/theme3.xml><?xml version="1.0" encoding="utf-8"?>
<a:theme xmlns:a="http://schemas.openxmlformats.org/drawingml/2006/main" name="1_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C0FB6C94-0326-48A8-87F5-D36CA42CF0FA}" vid="{91803798-6497-4F95-A6BB-AF9A404D57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AFAC20B572574095D31476FB39C606" ma:contentTypeVersion="10" ma:contentTypeDescription="Create a new document." ma:contentTypeScope="" ma:versionID="10a2efe7306f34acd1ac03fde39cf831">
  <xsd:schema xmlns:xsd="http://www.w3.org/2001/XMLSchema" xmlns:xs="http://www.w3.org/2001/XMLSchema" xmlns:p="http://schemas.microsoft.com/office/2006/metadata/properties" xmlns:ns2="25088e16-729c-404b-9015-7705e21f47a0" xmlns:ns3="2ba0bcd7-05d9-492a-a016-34b256b5fce3" targetNamespace="http://schemas.microsoft.com/office/2006/metadata/properties" ma:root="true" ma:fieldsID="3aed521931d69a42473effe7200913fb" ns2:_="" ns3:_="">
    <xsd:import namespace="25088e16-729c-404b-9015-7705e21f47a0"/>
    <xsd:import namespace="2ba0bcd7-05d9-492a-a016-34b256b5fc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88e16-729c-404b-9015-7705e21f4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a0bcd7-05d9-492a-a016-34b256b5fce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2.xml><?xml version="1.0" encoding="utf-8"?>
<ds:datastoreItem xmlns:ds="http://schemas.openxmlformats.org/officeDocument/2006/customXml" ds:itemID="{31E8CD39-01C8-448B-93E4-657053375E90}">
  <ds:schemaRef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2ba0bcd7-05d9-492a-a016-34b256b5fce3"/>
    <ds:schemaRef ds:uri="25088e16-729c-404b-9015-7705e21f47a0"/>
  </ds:schemaRefs>
</ds:datastoreItem>
</file>

<file path=customXml/itemProps3.xml><?xml version="1.0" encoding="utf-8"?>
<ds:datastoreItem xmlns:ds="http://schemas.openxmlformats.org/officeDocument/2006/customXml" ds:itemID="{23C1E513-B7CB-414A-9669-B82F84B5CF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088e16-729c-404b-9015-7705e21f47a0"/>
    <ds:schemaRef ds:uri="2ba0bcd7-05d9-492a-a016-34b256b5f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PowerPoint-Template-Blue-04-26-2024</Template>
  <TotalTime>65</TotalTime>
  <Words>2001</Words>
  <Application>Microsoft Office PowerPoint</Application>
  <PresentationFormat>Widescreen</PresentationFormat>
  <Paragraphs>128</Paragraphs>
  <Slides>15</Slides>
  <Notes>14</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Title Slides</vt:lpstr>
      <vt:lpstr>1_Content Slides</vt:lpstr>
      <vt:lpstr>1_Title Slides</vt:lpstr>
      <vt:lpstr>K–12 Washington State Learning Standards for Mathematics (2025)​</vt:lpstr>
      <vt:lpstr>Vision</vt:lpstr>
      <vt:lpstr>Equity Statement</vt:lpstr>
      <vt:lpstr>Mathematics is contextual,            connected, and meaningful. </vt:lpstr>
      <vt:lpstr>Clarifying Standards in High School</vt:lpstr>
      <vt:lpstr>The Sequence of HS Standards </vt:lpstr>
      <vt:lpstr>Priority Learning Standards</vt:lpstr>
      <vt:lpstr>Four Broad Domains</vt:lpstr>
      <vt:lpstr>Data Science Inquiry </vt:lpstr>
      <vt:lpstr>What Every Student Should Know and Do </vt:lpstr>
      <vt:lpstr>Where to find Information on the Learning Standards Review Project  </vt:lpstr>
      <vt:lpstr>Learning Standards Review Project </vt:lpstr>
      <vt:lpstr>How to access learning standards review project </vt:lpstr>
      <vt:lpstr>Washington State K–12 Learning Standards for Mathematics and Crosswalk with Common Core State Standards</vt:lpstr>
      <vt:lpstr>Connect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Brand</dc:subject>
  <dc:creator>Serena O'Neill</dc:creator>
  <cp:lastModifiedBy>Ara Martin</cp:lastModifiedBy>
  <cp:revision>2</cp:revision>
  <dcterms:created xsi:type="dcterms:W3CDTF">2026-01-05T15:16:19Z</dcterms:created>
  <dcterms:modified xsi:type="dcterms:W3CDTF">2026-02-03T16:54:06Z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0x0101002DAFAC20B572574095D31476FB39C606</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y fmtid="{D5CDD505-2E9C-101B-9397-08002B2CF9AE}" pid="7" name="MSIP_Label_9145f431-4c8c-42c6-a5a5-ba6d3bdea585_Enabled">
    <vt:lpwstr>true</vt:lpwstr>
  </property>
  <property fmtid="{D5CDD505-2E9C-101B-9397-08002B2CF9AE}" pid="8" name="MSIP_Label_9145f431-4c8c-42c6-a5a5-ba6d3bdea585_SetDate">
    <vt:lpwstr>2026-01-05T15:16:54Z</vt:lpwstr>
  </property>
  <property fmtid="{D5CDD505-2E9C-101B-9397-08002B2CF9AE}" pid="9" name="MSIP_Label_9145f431-4c8c-42c6-a5a5-ba6d3bdea585_Method">
    <vt:lpwstr>Standard</vt:lpwstr>
  </property>
  <property fmtid="{D5CDD505-2E9C-101B-9397-08002B2CF9AE}" pid="10" name="MSIP_Label_9145f431-4c8c-42c6-a5a5-ba6d3bdea585_Name">
    <vt:lpwstr>defa4170-0d19-0005-0004-bc88714345d2</vt:lpwstr>
  </property>
  <property fmtid="{D5CDD505-2E9C-101B-9397-08002B2CF9AE}" pid="11" name="MSIP_Label_9145f431-4c8c-42c6-a5a5-ba6d3bdea585_SiteId">
    <vt:lpwstr>b2fe5ccf-10a5-46fe-ae45-a0267412af7a</vt:lpwstr>
  </property>
  <property fmtid="{D5CDD505-2E9C-101B-9397-08002B2CF9AE}" pid="12" name="MSIP_Label_9145f431-4c8c-42c6-a5a5-ba6d3bdea585_ActionId">
    <vt:lpwstr>094710e9-7e5b-4d7f-851a-c82856d0bb15</vt:lpwstr>
  </property>
  <property fmtid="{D5CDD505-2E9C-101B-9397-08002B2CF9AE}" pid="13" name="MSIP_Label_9145f431-4c8c-42c6-a5a5-ba6d3bdea585_ContentBits">
    <vt:lpwstr>0</vt:lpwstr>
  </property>
  <property fmtid="{D5CDD505-2E9C-101B-9397-08002B2CF9AE}" pid="14" name="MSIP_Label_9145f431-4c8c-42c6-a5a5-ba6d3bdea585_Tag">
    <vt:lpwstr>10, 3, 0, 1</vt:lpwstr>
  </property>
  <property fmtid="{D5CDD505-2E9C-101B-9397-08002B2CF9AE}" pid="15" name="MediaServiceImageTags">
    <vt:lpwstr/>
  </property>
</Properties>
</file>