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1" r:id="rId5"/>
  </p:sldMasterIdLst>
  <p:notesMasterIdLst>
    <p:notesMasterId r:id="rId23"/>
  </p:notesMasterIdLst>
  <p:handoutMasterIdLst>
    <p:handoutMasterId r:id="rId24"/>
  </p:handoutMasterIdLst>
  <p:sldIdLst>
    <p:sldId id="260" r:id="rId6"/>
    <p:sldId id="263" r:id="rId7"/>
    <p:sldId id="264" r:id="rId8"/>
    <p:sldId id="318" r:id="rId9"/>
    <p:sldId id="319" r:id="rId10"/>
    <p:sldId id="322" r:id="rId11"/>
    <p:sldId id="320" r:id="rId12"/>
    <p:sldId id="276" r:id="rId13"/>
    <p:sldId id="323" r:id="rId14"/>
    <p:sldId id="324" r:id="rId15"/>
    <p:sldId id="325" r:id="rId16"/>
    <p:sldId id="326" r:id="rId17"/>
    <p:sldId id="331" r:id="rId18"/>
    <p:sldId id="330" r:id="rId19"/>
    <p:sldId id="329" r:id="rId20"/>
    <p:sldId id="327" r:id="rId21"/>
    <p:sldId id="31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5158C79-E38D-CF4F-71D6-DBD4433EF072}" name="Angela Allen" initials="AA" userId="S::angela.allen@k12.wa.us::9aceb486-9b6e-4109-ae67-e852fa23dae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C639"/>
    <a:srgbClr val="40403D"/>
    <a:srgbClr val="BCC3C5"/>
    <a:srgbClr val="FFFFFF"/>
    <a:srgbClr val="000000"/>
    <a:srgbClr val="F7F5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356B97-0A0A-42CD-8255-C334163338AD}" v="22" dt="2026-01-27T22:06:17.685"/>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1074"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DB25A7-1521-4722-B9EE-D525945690E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F3E41483-2627-4F9F-B35E-95F18498B829}">
      <dgm:prSet phldrT="[Text]" phldr="0"/>
      <dgm:spPr/>
      <dgm:t>
        <a:bodyPr/>
        <a:lstStyle/>
        <a:p>
          <a:r>
            <a:rPr lang="en-US"/>
            <a:t>Efficient</a:t>
          </a:r>
        </a:p>
      </dgm:t>
    </dgm:pt>
    <dgm:pt modelId="{DD15134C-A2E5-4EAA-942D-4078AFF7C200}" type="parTrans" cxnId="{DECE223E-5B09-4598-8426-7FB21FD42E7B}">
      <dgm:prSet/>
      <dgm:spPr/>
      <dgm:t>
        <a:bodyPr/>
        <a:lstStyle/>
        <a:p>
          <a:endParaRPr lang="en-US"/>
        </a:p>
      </dgm:t>
    </dgm:pt>
    <dgm:pt modelId="{16B129BB-0727-4D53-A7D8-6D870B39B3B6}" type="sibTrans" cxnId="{DECE223E-5B09-4598-8426-7FB21FD42E7B}">
      <dgm:prSet/>
      <dgm:spPr/>
      <dgm:t>
        <a:bodyPr/>
        <a:lstStyle/>
        <a:p>
          <a:endParaRPr lang="en-US"/>
        </a:p>
      </dgm:t>
    </dgm:pt>
    <dgm:pt modelId="{042AB37E-33BB-4009-9BEF-C28A573F93F0}">
      <dgm:prSet phldrT="[Text]" phldr="0"/>
      <dgm:spPr/>
      <dgm:t>
        <a:bodyPr/>
        <a:lstStyle/>
        <a:p>
          <a:r>
            <a:rPr lang="en-US"/>
            <a:t>Flexible</a:t>
          </a:r>
        </a:p>
      </dgm:t>
    </dgm:pt>
    <dgm:pt modelId="{E4BEDA90-5068-4B42-8310-F07D52B9D44B}" type="parTrans" cxnId="{305A1038-85F0-4BC8-9A94-F33E982DB565}">
      <dgm:prSet/>
      <dgm:spPr/>
      <dgm:t>
        <a:bodyPr/>
        <a:lstStyle/>
        <a:p>
          <a:endParaRPr lang="en-US"/>
        </a:p>
      </dgm:t>
    </dgm:pt>
    <dgm:pt modelId="{48268406-2212-4C9B-BE5A-F8900CE78562}" type="sibTrans" cxnId="{305A1038-85F0-4BC8-9A94-F33E982DB565}">
      <dgm:prSet/>
      <dgm:spPr/>
      <dgm:t>
        <a:bodyPr/>
        <a:lstStyle/>
        <a:p>
          <a:endParaRPr lang="en-US"/>
        </a:p>
      </dgm:t>
    </dgm:pt>
    <dgm:pt modelId="{2D20C278-D335-479E-BEA8-0C6BC79B47A8}">
      <dgm:prSet phldrT="[Text]" phldr="0"/>
      <dgm:spPr/>
      <dgm:t>
        <a:bodyPr/>
        <a:lstStyle/>
        <a:p>
          <a:r>
            <a:rPr lang="en-US"/>
            <a:t>Accurate</a:t>
          </a:r>
        </a:p>
      </dgm:t>
    </dgm:pt>
    <dgm:pt modelId="{C6AE7D90-4CB7-4A6C-88DC-8B8107C4990E}" type="parTrans" cxnId="{937B348B-FD7D-41B4-9748-BBF629F13B5D}">
      <dgm:prSet/>
      <dgm:spPr/>
      <dgm:t>
        <a:bodyPr/>
        <a:lstStyle/>
        <a:p>
          <a:endParaRPr lang="en-US"/>
        </a:p>
      </dgm:t>
    </dgm:pt>
    <dgm:pt modelId="{A005679A-2D6F-4030-AB1F-11E325510CCF}" type="sibTrans" cxnId="{937B348B-FD7D-41B4-9748-BBF629F13B5D}">
      <dgm:prSet/>
      <dgm:spPr/>
      <dgm:t>
        <a:bodyPr/>
        <a:lstStyle/>
        <a:p>
          <a:endParaRPr lang="en-US"/>
        </a:p>
      </dgm:t>
    </dgm:pt>
    <dgm:pt modelId="{D86043B4-E0D5-4BEF-A934-A42F34BFAFED}" type="pres">
      <dgm:prSet presAssocID="{9BDB25A7-1521-4722-B9EE-D525945690EA}" presName="Name0" presStyleCnt="0">
        <dgm:presLayoutVars>
          <dgm:chMax val="7"/>
          <dgm:chPref val="7"/>
          <dgm:dir/>
        </dgm:presLayoutVars>
      </dgm:prSet>
      <dgm:spPr/>
    </dgm:pt>
    <dgm:pt modelId="{482149DF-8371-4562-9C70-90426364C648}" type="pres">
      <dgm:prSet presAssocID="{9BDB25A7-1521-4722-B9EE-D525945690EA}" presName="Name1" presStyleCnt="0"/>
      <dgm:spPr/>
    </dgm:pt>
    <dgm:pt modelId="{F002663B-A0A8-43B1-9331-5FA3C9E464BC}" type="pres">
      <dgm:prSet presAssocID="{9BDB25A7-1521-4722-B9EE-D525945690EA}" presName="cycle" presStyleCnt="0"/>
      <dgm:spPr/>
    </dgm:pt>
    <dgm:pt modelId="{FBD9A05B-4993-409C-9564-7033C9446D0E}" type="pres">
      <dgm:prSet presAssocID="{9BDB25A7-1521-4722-B9EE-D525945690EA}" presName="srcNode" presStyleLbl="node1" presStyleIdx="0" presStyleCnt="3"/>
      <dgm:spPr/>
    </dgm:pt>
    <dgm:pt modelId="{187B5E50-160E-4817-88C4-3B84ADC102C2}" type="pres">
      <dgm:prSet presAssocID="{9BDB25A7-1521-4722-B9EE-D525945690EA}" presName="conn" presStyleLbl="parChTrans1D2" presStyleIdx="0" presStyleCnt="1"/>
      <dgm:spPr/>
    </dgm:pt>
    <dgm:pt modelId="{6B799C2D-D3BC-444D-88F6-ADB64B4C962A}" type="pres">
      <dgm:prSet presAssocID="{9BDB25A7-1521-4722-B9EE-D525945690EA}" presName="extraNode" presStyleLbl="node1" presStyleIdx="0" presStyleCnt="3"/>
      <dgm:spPr/>
    </dgm:pt>
    <dgm:pt modelId="{862B61FD-8D3B-4AE1-B6AC-418030526441}" type="pres">
      <dgm:prSet presAssocID="{9BDB25A7-1521-4722-B9EE-D525945690EA}" presName="dstNode" presStyleLbl="node1" presStyleIdx="0" presStyleCnt="3"/>
      <dgm:spPr/>
    </dgm:pt>
    <dgm:pt modelId="{A3BF9997-5DCB-46AD-B5BC-E6EBD1F5BEBC}" type="pres">
      <dgm:prSet presAssocID="{F3E41483-2627-4F9F-B35E-95F18498B829}" presName="text_1" presStyleLbl="node1" presStyleIdx="0" presStyleCnt="3" custLinFactNeighborX="-196" custLinFactNeighborY="3247">
        <dgm:presLayoutVars>
          <dgm:bulletEnabled val="1"/>
        </dgm:presLayoutVars>
      </dgm:prSet>
      <dgm:spPr/>
    </dgm:pt>
    <dgm:pt modelId="{A6F31788-0AD9-46E4-98B6-954F18E9D7FB}" type="pres">
      <dgm:prSet presAssocID="{F3E41483-2627-4F9F-B35E-95F18498B829}" presName="accent_1" presStyleCnt="0"/>
      <dgm:spPr/>
    </dgm:pt>
    <dgm:pt modelId="{24C38D3C-5DFA-48C5-BDC0-C355E4A365A2}" type="pres">
      <dgm:prSet presAssocID="{F3E41483-2627-4F9F-B35E-95F18498B829}" presName="accentRepeatNode" presStyleLbl="solidFgAcc1" presStyleIdx="0" presStyleCnt="3"/>
      <dgm:spPr/>
    </dgm:pt>
    <dgm:pt modelId="{BCEED73A-348F-4805-B8AE-AD0E52FFC6CD}" type="pres">
      <dgm:prSet presAssocID="{042AB37E-33BB-4009-9BEF-C28A573F93F0}" presName="text_2" presStyleLbl="node1" presStyleIdx="1" presStyleCnt="3" custLinFactNeighborY="0">
        <dgm:presLayoutVars>
          <dgm:bulletEnabled val="1"/>
        </dgm:presLayoutVars>
      </dgm:prSet>
      <dgm:spPr/>
    </dgm:pt>
    <dgm:pt modelId="{29BFFD97-C033-4D95-9F65-480E321A793E}" type="pres">
      <dgm:prSet presAssocID="{042AB37E-33BB-4009-9BEF-C28A573F93F0}" presName="accent_2" presStyleCnt="0"/>
      <dgm:spPr/>
    </dgm:pt>
    <dgm:pt modelId="{AF6AC852-1D69-4A58-948A-2C44300B587A}" type="pres">
      <dgm:prSet presAssocID="{042AB37E-33BB-4009-9BEF-C28A573F93F0}" presName="accentRepeatNode" presStyleLbl="solidFgAcc1" presStyleIdx="1" presStyleCnt="3"/>
      <dgm:spPr/>
    </dgm:pt>
    <dgm:pt modelId="{F0903415-FF31-4F4F-84A8-0494A16016BD}" type="pres">
      <dgm:prSet presAssocID="{2D20C278-D335-479E-BEA8-0C6BC79B47A8}" presName="text_3" presStyleLbl="node1" presStyleIdx="2" presStyleCnt="3">
        <dgm:presLayoutVars>
          <dgm:bulletEnabled val="1"/>
        </dgm:presLayoutVars>
      </dgm:prSet>
      <dgm:spPr/>
    </dgm:pt>
    <dgm:pt modelId="{7FC16B29-B79C-4009-B18B-C9BED5E2503C}" type="pres">
      <dgm:prSet presAssocID="{2D20C278-D335-479E-BEA8-0C6BC79B47A8}" presName="accent_3" presStyleCnt="0"/>
      <dgm:spPr/>
    </dgm:pt>
    <dgm:pt modelId="{1B27B94E-E99E-4871-BF1A-742A96A84268}" type="pres">
      <dgm:prSet presAssocID="{2D20C278-D335-479E-BEA8-0C6BC79B47A8}" presName="accentRepeatNode" presStyleLbl="solidFgAcc1" presStyleIdx="2" presStyleCnt="3"/>
      <dgm:spPr/>
    </dgm:pt>
  </dgm:ptLst>
  <dgm:cxnLst>
    <dgm:cxn modelId="{305A1038-85F0-4BC8-9A94-F33E982DB565}" srcId="{9BDB25A7-1521-4722-B9EE-D525945690EA}" destId="{042AB37E-33BB-4009-9BEF-C28A573F93F0}" srcOrd="1" destOrd="0" parTransId="{E4BEDA90-5068-4B42-8310-F07D52B9D44B}" sibTransId="{48268406-2212-4C9B-BE5A-F8900CE78562}"/>
    <dgm:cxn modelId="{DECE223E-5B09-4598-8426-7FB21FD42E7B}" srcId="{9BDB25A7-1521-4722-B9EE-D525945690EA}" destId="{F3E41483-2627-4F9F-B35E-95F18498B829}" srcOrd="0" destOrd="0" parTransId="{DD15134C-A2E5-4EAA-942D-4078AFF7C200}" sibTransId="{16B129BB-0727-4D53-A7D8-6D870B39B3B6}"/>
    <dgm:cxn modelId="{C110CB66-72B5-4A9A-B0A9-961FF4D41227}" type="presOf" srcId="{042AB37E-33BB-4009-9BEF-C28A573F93F0}" destId="{BCEED73A-348F-4805-B8AE-AD0E52FFC6CD}" srcOrd="0" destOrd="0" presId="urn:microsoft.com/office/officeart/2008/layout/VerticalCurvedList"/>
    <dgm:cxn modelId="{44B4106A-D3BC-4E9E-B207-228DEF5D87EB}" type="presOf" srcId="{16B129BB-0727-4D53-A7D8-6D870B39B3B6}" destId="{187B5E50-160E-4817-88C4-3B84ADC102C2}" srcOrd="0" destOrd="0" presId="urn:microsoft.com/office/officeart/2008/layout/VerticalCurvedList"/>
    <dgm:cxn modelId="{B242FA58-89A4-441F-AE44-6B6A9DEE70A0}" type="presOf" srcId="{F3E41483-2627-4F9F-B35E-95F18498B829}" destId="{A3BF9997-5DCB-46AD-B5BC-E6EBD1F5BEBC}" srcOrd="0" destOrd="0" presId="urn:microsoft.com/office/officeart/2008/layout/VerticalCurvedList"/>
    <dgm:cxn modelId="{937B348B-FD7D-41B4-9748-BBF629F13B5D}" srcId="{9BDB25A7-1521-4722-B9EE-D525945690EA}" destId="{2D20C278-D335-479E-BEA8-0C6BC79B47A8}" srcOrd="2" destOrd="0" parTransId="{C6AE7D90-4CB7-4A6C-88DC-8B8107C4990E}" sibTransId="{A005679A-2D6F-4030-AB1F-11E325510CCF}"/>
    <dgm:cxn modelId="{ECC338D0-5287-4644-B6F3-C10BEA04D7D8}" type="presOf" srcId="{2D20C278-D335-479E-BEA8-0C6BC79B47A8}" destId="{F0903415-FF31-4F4F-84A8-0494A16016BD}" srcOrd="0" destOrd="0" presId="urn:microsoft.com/office/officeart/2008/layout/VerticalCurvedList"/>
    <dgm:cxn modelId="{DE5099FC-F295-4AE5-AEF5-F0873C58DB2C}" type="presOf" srcId="{9BDB25A7-1521-4722-B9EE-D525945690EA}" destId="{D86043B4-E0D5-4BEF-A934-A42F34BFAFED}" srcOrd="0" destOrd="0" presId="urn:microsoft.com/office/officeart/2008/layout/VerticalCurvedList"/>
    <dgm:cxn modelId="{7D89FFB9-24BC-44C2-8F35-706AE71917D0}" type="presParOf" srcId="{D86043B4-E0D5-4BEF-A934-A42F34BFAFED}" destId="{482149DF-8371-4562-9C70-90426364C648}" srcOrd="0" destOrd="0" presId="urn:microsoft.com/office/officeart/2008/layout/VerticalCurvedList"/>
    <dgm:cxn modelId="{711930EB-83FE-4C2E-A074-015A482BF449}" type="presParOf" srcId="{482149DF-8371-4562-9C70-90426364C648}" destId="{F002663B-A0A8-43B1-9331-5FA3C9E464BC}" srcOrd="0" destOrd="0" presId="urn:microsoft.com/office/officeart/2008/layout/VerticalCurvedList"/>
    <dgm:cxn modelId="{C67BCF40-DE17-42B4-9803-AF98ADCBCD22}" type="presParOf" srcId="{F002663B-A0A8-43B1-9331-5FA3C9E464BC}" destId="{FBD9A05B-4993-409C-9564-7033C9446D0E}" srcOrd="0" destOrd="0" presId="urn:microsoft.com/office/officeart/2008/layout/VerticalCurvedList"/>
    <dgm:cxn modelId="{5BD48A4D-9AFB-4B4A-BC5C-46B1951C15B9}" type="presParOf" srcId="{F002663B-A0A8-43B1-9331-5FA3C9E464BC}" destId="{187B5E50-160E-4817-88C4-3B84ADC102C2}" srcOrd="1" destOrd="0" presId="urn:microsoft.com/office/officeart/2008/layout/VerticalCurvedList"/>
    <dgm:cxn modelId="{3D49A91A-D678-4BAD-811A-4A757285DAB2}" type="presParOf" srcId="{F002663B-A0A8-43B1-9331-5FA3C9E464BC}" destId="{6B799C2D-D3BC-444D-88F6-ADB64B4C962A}" srcOrd="2" destOrd="0" presId="urn:microsoft.com/office/officeart/2008/layout/VerticalCurvedList"/>
    <dgm:cxn modelId="{24B18CBD-E46C-44C8-A6E3-3F0AD9DFD2B7}" type="presParOf" srcId="{F002663B-A0A8-43B1-9331-5FA3C9E464BC}" destId="{862B61FD-8D3B-4AE1-B6AC-418030526441}" srcOrd="3" destOrd="0" presId="urn:microsoft.com/office/officeart/2008/layout/VerticalCurvedList"/>
    <dgm:cxn modelId="{1EEA057F-B3C9-4E1F-ADA2-909253948079}" type="presParOf" srcId="{482149DF-8371-4562-9C70-90426364C648}" destId="{A3BF9997-5DCB-46AD-B5BC-E6EBD1F5BEBC}" srcOrd="1" destOrd="0" presId="urn:microsoft.com/office/officeart/2008/layout/VerticalCurvedList"/>
    <dgm:cxn modelId="{3DACC31B-E924-4AB4-ADF4-211251D0205E}" type="presParOf" srcId="{482149DF-8371-4562-9C70-90426364C648}" destId="{A6F31788-0AD9-46E4-98B6-954F18E9D7FB}" srcOrd="2" destOrd="0" presId="urn:microsoft.com/office/officeart/2008/layout/VerticalCurvedList"/>
    <dgm:cxn modelId="{4A67C391-AE82-4603-80DB-3BC99B4EA916}" type="presParOf" srcId="{A6F31788-0AD9-46E4-98B6-954F18E9D7FB}" destId="{24C38D3C-5DFA-48C5-BDC0-C355E4A365A2}" srcOrd="0" destOrd="0" presId="urn:microsoft.com/office/officeart/2008/layout/VerticalCurvedList"/>
    <dgm:cxn modelId="{BE50DC8D-F82E-4A58-85F1-7CAAFCD9EE3B}" type="presParOf" srcId="{482149DF-8371-4562-9C70-90426364C648}" destId="{BCEED73A-348F-4805-B8AE-AD0E52FFC6CD}" srcOrd="3" destOrd="0" presId="urn:microsoft.com/office/officeart/2008/layout/VerticalCurvedList"/>
    <dgm:cxn modelId="{99F8DB5C-B26B-4849-9FA0-63689DA2055C}" type="presParOf" srcId="{482149DF-8371-4562-9C70-90426364C648}" destId="{29BFFD97-C033-4D95-9F65-480E321A793E}" srcOrd="4" destOrd="0" presId="urn:microsoft.com/office/officeart/2008/layout/VerticalCurvedList"/>
    <dgm:cxn modelId="{C06441F6-C83F-49B3-8EC4-FE938379307F}" type="presParOf" srcId="{29BFFD97-C033-4D95-9F65-480E321A793E}" destId="{AF6AC852-1D69-4A58-948A-2C44300B587A}" srcOrd="0" destOrd="0" presId="urn:microsoft.com/office/officeart/2008/layout/VerticalCurvedList"/>
    <dgm:cxn modelId="{D46E9FDE-7936-4E02-B232-F738A71ED0A9}" type="presParOf" srcId="{482149DF-8371-4562-9C70-90426364C648}" destId="{F0903415-FF31-4F4F-84A8-0494A16016BD}" srcOrd="5" destOrd="0" presId="urn:microsoft.com/office/officeart/2008/layout/VerticalCurvedList"/>
    <dgm:cxn modelId="{EE8A8EDD-8486-499F-BC8E-36E59AAEA55E}" type="presParOf" srcId="{482149DF-8371-4562-9C70-90426364C648}" destId="{7FC16B29-B79C-4009-B18B-C9BED5E2503C}" srcOrd="6" destOrd="0" presId="urn:microsoft.com/office/officeart/2008/layout/VerticalCurvedList"/>
    <dgm:cxn modelId="{8F3354C5-3EF2-4C7E-B673-BA4D9C886FAB}" type="presParOf" srcId="{7FC16B29-B79C-4009-B18B-C9BED5E2503C}" destId="{1B27B94E-E99E-4871-BF1A-742A96A8426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5468AF-55E4-4CAC-A324-4F8EDFA942B0}"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EAFC90A0-58EF-4902-8CF7-9C285FF97AAA}">
      <dgm:prSet phldrT="[Text]" phldr="0" custT="1"/>
      <dgm:spPr>
        <a:solidFill>
          <a:schemeClr val="accent2"/>
        </a:solidFill>
      </dgm:spPr>
      <dgm:t>
        <a:bodyPr/>
        <a:lstStyle/>
        <a:p>
          <a:r>
            <a:rPr lang="en-US" sz="2800">
              <a:solidFill>
                <a:schemeClr val="accent3"/>
              </a:solidFill>
            </a:rPr>
            <a:t>Data Analysis</a:t>
          </a:r>
        </a:p>
      </dgm:t>
    </dgm:pt>
    <dgm:pt modelId="{A630E9AC-366D-46A8-8C45-AF52C14D60DA}" type="parTrans" cxnId="{51E270FC-A96A-46B4-A24A-2CF5D420C08B}">
      <dgm:prSet/>
      <dgm:spPr/>
      <dgm:t>
        <a:bodyPr/>
        <a:lstStyle/>
        <a:p>
          <a:endParaRPr lang="en-US"/>
        </a:p>
      </dgm:t>
    </dgm:pt>
    <dgm:pt modelId="{C97CC7FF-345A-4799-987B-55FBF1D919B6}" type="sibTrans" cxnId="{51E270FC-A96A-46B4-A24A-2CF5D420C08B}">
      <dgm:prSet/>
      <dgm:spPr/>
      <dgm:t>
        <a:bodyPr/>
        <a:lstStyle/>
        <a:p>
          <a:endParaRPr lang="en-US"/>
        </a:p>
      </dgm:t>
    </dgm:pt>
    <dgm:pt modelId="{8A811EFE-0F9E-4D2E-BA16-5A34DE70E4E0}">
      <dgm:prSet phldrT="[Text]" phldr="0" custT="1"/>
      <dgm:spPr>
        <a:solidFill>
          <a:schemeClr val="accent3"/>
        </a:solidFill>
      </dgm:spPr>
      <dgm:t>
        <a:bodyPr/>
        <a:lstStyle/>
        <a:p>
          <a:r>
            <a:rPr lang="en-US" sz="3600"/>
            <a:t>Quantity</a:t>
          </a:r>
        </a:p>
      </dgm:t>
    </dgm:pt>
    <dgm:pt modelId="{C3AE9E72-2477-47BA-ADD6-77C6C7E64A06}" type="parTrans" cxnId="{30801C62-0E89-4980-B2A8-9BA45A2C425B}">
      <dgm:prSet/>
      <dgm:spPr/>
      <dgm:t>
        <a:bodyPr/>
        <a:lstStyle/>
        <a:p>
          <a:endParaRPr lang="en-US"/>
        </a:p>
      </dgm:t>
    </dgm:pt>
    <dgm:pt modelId="{5F605212-BEE1-4DEB-A814-ACFA330DB299}" type="sibTrans" cxnId="{30801C62-0E89-4980-B2A8-9BA45A2C425B}">
      <dgm:prSet/>
      <dgm:spPr/>
      <dgm:t>
        <a:bodyPr/>
        <a:lstStyle/>
        <a:p>
          <a:endParaRPr lang="en-US"/>
        </a:p>
      </dgm:t>
    </dgm:pt>
    <dgm:pt modelId="{B5BB83C6-8055-4936-B4C6-603441D75289}" type="pres">
      <dgm:prSet presAssocID="{475468AF-55E4-4CAC-A324-4F8EDFA942B0}" presName="linearFlow" presStyleCnt="0">
        <dgm:presLayoutVars>
          <dgm:dir/>
          <dgm:resizeHandles val="exact"/>
        </dgm:presLayoutVars>
      </dgm:prSet>
      <dgm:spPr/>
    </dgm:pt>
    <dgm:pt modelId="{554BF359-EA2A-4489-80E0-6F5B79D87B33}" type="pres">
      <dgm:prSet presAssocID="{EAFC90A0-58EF-4902-8CF7-9C285FF97AAA}" presName="composite" presStyleCnt="0"/>
      <dgm:spPr/>
    </dgm:pt>
    <dgm:pt modelId="{1B1D243F-CAB3-4C34-9FFF-2D5D84E7D1E5}" type="pres">
      <dgm:prSet presAssocID="{EAFC90A0-58EF-4902-8CF7-9C285FF97AAA}" presName="imgShp" presStyleLbl="fgImgPlace1" presStyleIdx="0" presStyleCnt="2"/>
      <dgm:spPr/>
    </dgm:pt>
    <dgm:pt modelId="{37FA6546-5626-48D3-8AFE-752EED96BF0D}" type="pres">
      <dgm:prSet presAssocID="{EAFC90A0-58EF-4902-8CF7-9C285FF97AAA}" presName="txShp" presStyleLbl="node1" presStyleIdx="0" presStyleCnt="2">
        <dgm:presLayoutVars>
          <dgm:bulletEnabled val="1"/>
        </dgm:presLayoutVars>
      </dgm:prSet>
      <dgm:spPr/>
    </dgm:pt>
    <dgm:pt modelId="{9F20933C-35A0-4D5C-B3DB-722BE7A5C1CD}" type="pres">
      <dgm:prSet presAssocID="{C97CC7FF-345A-4799-987B-55FBF1D919B6}" presName="spacing" presStyleCnt="0"/>
      <dgm:spPr/>
    </dgm:pt>
    <dgm:pt modelId="{EBD4C39D-F4BA-4536-B225-0FEFC91151FC}" type="pres">
      <dgm:prSet presAssocID="{8A811EFE-0F9E-4D2E-BA16-5A34DE70E4E0}" presName="composite" presStyleCnt="0"/>
      <dgm:spPr/>
    </dgm:pt>
    <dgm:pt modelId="{97640E41-E1FD-446E-A719-BFEE2E4A5986}" type="pres">
      <dgm:prSet presAssocID="{8A811EFE-0F9E-4D2E-BA16-5A34DE70E4E0}" presName="imgShp" presStyleLbl="fgImgPlace1" presStyleIdx="1" presStyleCnt="2"/>
      <dgm:spPr/>
    </dgm:pt>
    <dgm:pt modelId="{FCC638C2-BAEB-4566-88E4-9FA8A9191FFA}" type="pres">
      <dgm:prSet presAssocID="{8A811EFE-0F9E-4D2E-BA16-5A34DE70E4E0}" presName="txShp" presStyleLbl="node1" presStyleIdx="1" presStyleCnt="2">
        <dgm:presLayoutVars>
          <dgm:bulletEnabled val="1"/>
        </dgm:presLayoutVars>
      </dgm:prSet>
      <dgm:spPr/>
    </dgm:pt>
  </dgm:ptLst>
  <dgm:cxnLst>
    <dgm:cxn modelId="{BF55140C-5FD3-4237-AC3D-2E59EDCB4BED}" type="presOf" srcId="{EAFC90A0-58EF-4902-8CF7-9C285FF97AAA}" destId="{37FA6546-5626-48D3-8AFE-752EED96BF0D}" srcOrd="0" destOrd="0" presId="urn:microsoft.com/office/officeart/2005/8/layout/vList3"/>
    <dgm:cxn modelId="{E392BA25-64F4-4D52-B39A-4A56B7FB03C4}" type="presOf" srcId="{475468AF-55E4-4CAC-A324-4F8EDFA942B0}" destId="{B5BB83C6-8055-4936-B4C6-603441D75289}" srcOrd="0" destOrd="0" presId="urn:microsoft.com/office/officeart/2005/8/layout/vList3"/>
    <dgm:cxn modelId="{30801C62-0E89-4980-B2A8-9BA45A2C425B}" srcId="{475468AF-55E4-4CAC-A324-4F8EDFA942B0}" destId="{8A811EFE-0F9E-4D2E-BA16-5A34DE70E4E0}" srcOrd="1" destOrd="0" parTransId="{C3AE9E72-2477-47BA-ADD6-77C6C7E64A06}" sibTransId="{5F605212-BEE1-4DEB-A814-ACFA330DB299}"/>
    <dgm:cxn modelId="{977453B5-C5B6-4D7F-B60A-3FEEF9832038}" type="presOf" srcId="{8A811EFE-0F9E-4D2E-BA16-5A34DE70E4E0}" destId="{FCC638C2-BAEB-4566-88E4-9FA8A9191FFA}" srcOrd="0" destOrd="0" presId="urn:microsoft.com/office/officeart/2005/8/layout/vList3"/>
    <dgm:cxn modelId="{51E270FC-A96A-46B4-A24A-2CF5D420C08B}" srcId="{475468AF-55E4-4CAC-A324-4F8EDFA942B0}" destId="{EAFC90A0-58EF-4902-8CF7-9C285FF97AAA}" srcOrd="0" destOrd="0" parTransId="{A630E9AC-366D-46A8-8C45-AF52C14D60DA}" sibTransId="{C97CC7FF-345A-4799-987B-55FBF1D919B6}"/>
    <dgm:cxn modelId="{A258ABBB-4537-4B95-AB22-D64D542CD2CF}" type="presParOf" srcId="{B5BB83C6-8055-4936-B4C6-603441D75289}" destId="{554BF359-EA2A-4489-80E0-6F5B79D87B33}" srcOrd="0" destOrd="0" presId="urn:microsoft.com/office/officeart/2005/8/layout/vList3"/>
    <dgm:cxn modelId="{7881E20D-3C7F-416D-AD8E-4B39A351C4D1}" type="presParOf" srcId="{554BF359-EA2A-4489-80E0-6F5B79D87B33}" destId="{1B1D243F-CAB3-4C34-9FFF-2D5D84E7D1E5}" srcOrd="0" destOrd="0" presId="urn:microsoft.com/office/officeart/2005/8/layout/vList3"/>
    <dgm:cxn modelId="{FC531B5F-6993-4BDD-80BA-00780519ECC8}" type="presParOf" srcId="{554BF359-EA2A-4489-80E0-6F5B79D87B33}" destId="{37FA6546-5626-48D3-8AFE-752EED96BF0D}" srcOrd="1" destOrd="0" presId="urn:microsoft.com/office/officeart/2005/8/layout/vList3"/>
    <dgm:cxn modelId="{D0100E0A-A392-44AF-B23D-C510B0A32FE5}" type="presParOf" srcId="{B5BB83C6-8055-4936-B4C6-603441D75289}" destId="{9F20933C-35A0-4D5C-B3DB-722BE7A5C1CD}" srcOrd="1" destOrd="0" presId="urn:microsoft.com/office/officeart/2005/8/layout/vList3"/>
    <dgm:cxn modelId="{CB79DD34-06F0-4269-8E90-0A0200570BAB}" type="presParOf" srcId="{B5BB83C6-8055-4936-B4C6-603441D75289}" destId="{EBD4C39D-F4BA-4536-B225-0FEFC91151FC}" srcOrd="2" destOrd="0" presId="urn:microsoft.com/office/officeart/2005/8/layout/vList3"/>
    <dgm:cxn modelId="{2741AE95-D8C3-4772-B109-69047348A409}" type="presParOf" srcId="{EBD4C39D-F4BA-4536-B225-0FEFC91151FC}" destId="{97640E41-E1FD-446E-A719-BFEE2E4A5986}" srcOrd="0" destOrd="0" presId="urn:microsoft.com/office/officeart/2005/8/layout/vList3"/>
    <dgm:cxn modelId="{07F42B58-F8A7-4D21-AFB0-C981C58C233E}" type="presParOf" srcId="{EBD4C39D-F4BA-4536-B225-0FEFC91151FC}" destId="{FCC638C2-BAEB-4566-88E4-9FA8A9191FF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5468AF-55E4-4CAC-A324-4F8EDFA942B0}"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EAFC90A0-58EF-4902-8CF7-9C285FF97AAA}">
      <dgm:prSet phldrT="[Text]" phldr="0" custT="1"/>
      <dgm:spPr>
        <a:solidFill>
          <a:schemeClr val="accent1"/>
        </a:solidFill>
      </dgm:spPr>
      <dgm:t>
        <a:bodyPr/>
        <a:lstStyle/>
        <a:p>
          <a:r>
            <a:rPr lang="en-US" sz="2400">
              <a:solidFill>
                <a:schemeClr val="bg1"/>
              </a:solidFill>
            </a:rPr>
            <a:t>Relationships</a:t>
          </a:r>
        </a:p>
      </dgm:t>
    </dgm:pt>
    <dgm:pt modelId="{A630E9AC-366D-46A8-8C45-AF52C14D60DA}" type="parTrans" cxnId="{51E270FC-A96A-46B4-A24A-2CF5D420C08B}">
      <dgm:prSet/>
      <dgm:spPr/>
      <dgm:t>
        <a:bodyPr/>
        <a:lstStyle/>
        <a:p>
          <a:endParaRPr lang="en-US"/>
        </a:p>
      </dgm:t>
    </dgm:pt>
    <dgm:pt modelId="{C97CC7FF-345A-4799-987B-55FBF1D919B6}" type="sibTrans" cxnId="{51E270FC-A96A-46B4-A24A-2CF5D420C08B}">
      <dgm:prSet/>
      <dgm:spPr/>
      <dgm:t>
        <a:bodyPr/>
        <a:lstStyle/>
        <a:p>
          <a:endParaRPr lang="en-US"/>
        </a:p>
      </dgm:t>
    </dgm:pt>
    <dgm:pt modelId="{8A811EFE-0F9E-4D2E-BA16-5A34DE70E4E0}">
      <dgm:prSet phldrT="[Text]" phldr="0"/>
      <dgm:spPr>
        <a:solidFill>
          <a:schemeClr val="accent4"/>
        </a:solidFill>
      </dgm:spPr>
      <dgm:t>
        <a:bodyPr/>
        <a:lstStyle/>
        <a:p>
          <a:r>
            <a:rPr lang="en-US">
              <a:solidFill>
                <a:schemeClr val="tx1"/>
              </a:solidFill>
            </a:rPr>
            <a:t>Spatial Reasoning</a:t>
          </a:r>
        </a:p>
      </dgm:t>
    </dgm:pt>
    <dgm:pt modelId="{C3AE9E72-2477-47BA-ADD6-77C6C7E64A06}" type="parTrans" cxnId="{30801C62-0E89-4980-B2A8-9BA45A2C425B}">
      <dgm:prSet/>
      <dgm:spPr/>
      <dgm:t>
        <a:bodyPr/>
        <a:lstStyle/>
        <a:p>
          <a:endParaRPr lang="en-US"/>
        </a:p>
      </dgm:t>
    </dgm:pt>
    <dgm:pt modelId="{5F605212-BEE1-4DEB-A814-ACFA330DB299}" type="sibTrans" cxnId="{30801C62-0E89-4980-B2A8-9BA45A2C425B}">
      <dgm:prSet/>
      <dgm:spPr/>
      <dgm:t>
        <a:bodyPr/>
        <a:lstStyle/>
        <a:p>
          <a:endParaRPr lang="en-US"/>
        </a:p>
      </dgm:t>
    </dgm:pt>
    <dgm:pt modelId="{B5BB83C6-8055-4936-B4C6-603441D75289}" type="pres">
      <dgm:prSet presAssocID="{475468AF-55E4-4CAC-A324-4F8EDFA942B0}" presName="linearFlow" presStyleCnt="0">
        <dgm:presLayoutVars>
          <dgm:dir/>
          <dgm:resizeHandles val="exact"/>
        </dgm:presLayoutVars>
      </dgm:prSet>
      <dgm:spPr/>
    </dgm:pt>
    <dgm:pt modelId="{554BF359-EA2A-4489-80E0-6F5B79D87B33}" type="pres">
      <dgm:prSet presAssocID="{EAFC90A0-58EF-4902-8CF7-9C285FF97AAA}" presName="composite" presStyleCnt="0"/>
      <dgm:spPr/>
    </dgm:pt>
    <dgm:pt modelId="{1B1D243F-CAB3-4C34-9FFF-2D5D84E7D1E5}" type="pres">
      <dgm:prSet presAssocID="{EAFC90A0-58EF-4902-8CF7-9C285FF97AAA}" presName="imgShp" presStyleLbl="fgImgPlace1" presStyleIdx="0" presStyleCnt="2"/>
      <dgm:spPr/>
    </dgm:pt>
    <dgm:pt modelId="{37FA6546-5626-48D3-8AFE-752EED96BF0D}" type="pres">
      <dgm:prSet presAssocID="{EAFC90A0-58EF-4902-8CF7-9C285FF97AAA}" presName="txShp" presStyleLbl="node1" presStyleIdx="0" presStyleCnt="2">
        <dgm:presLayoutVars>
          <dgm:bulletEnabled val="1"/>
        </dgm:presLayoutVars>
      </dgm:prSet>
      <dgm:spPr/>
    </dgm:pt>
    <dgm:pt modelId="{9F20933C-35A0-4D5C-B3DB-722BE7A5C1CD}" type="pres">
      <dgm:prSet presAssocID="{C97CC7FF-345A-4799-987B-55FBF1D919B6}" presName="spacing" presStyleCnt="0"/>
      <dgm:spPr/>
    </dgm:pt>
    <dgm:pt modelId="{EBD4C39D-F4BA-4536-B225-0FEFC91151FC}" type="pres">
      <dgm:prSet presAssocID="{8A811EFE-0F9E-4D2E-BA16-5A34DE70E4E0}" presName="composite" presStyleCnt="0"/>
      <dgm:spPr/>
    </dgm:pt>
    <dgm:pt modelId="{97640E41-E1FD-446E-A719-BFEE2E4A5986}" type="pres">
      <dgm:prSet presAssocID="{8A811EFE-0F9E-4D2E-BA16-5A34DE70E4E0}" presName="imgShp" presStyleLbl="fgImgPlace1" presStyleIdx="1" presStyleCnt="2"/>
      <dgm:spPr/>
    </dgm:pt>
    <dgm:pt modelId="{FCC638C2-BAEB-4566-88E4-9FA8A9191FFA}" type="pres">
      <dgm:prSet presAssocID="{8A811EFE-0F9E-4D2E-BA16-5A34DE70E4E0}" presName="txShp" presStyleLbl="node1" presStyleIdx="1" presStyleCnt="2" custScaleX="100063">
        <dgm:presLayoutVars>
          <dgm:bulletEnabled val="1"/>
        </dgm:presLayoutVars>
      </dgm:prSet>
      <dgm:spPr/>
    </dgm:pt>
  </dgm:ptLst>
  <dgm:cxnLst>
    <dgm:cxn modelId="{BF55140C-5FD3-4237-AC3D-2E59EDCB4BED}" type="presOf" srcId="{EAFC90A0-58EF-4902-8CF7-9C285FF97AAA}" destId="{37FA6546-5626-48D3-8AFE-752EED96BF0D}" srcOrd="0" destOrd="0" presId="urn:microsoft.com/office/officeart/2005/8/layout/vList3"/>
    <dgm:cxn modelId="{E392BA25-64F4-4D52-B39A-4A56B7FB03C4}" type="presOf" srcId="{475468AF-55E4-4CAC-A324-4F8EDFA942B0}" destId="{B5BB83C6-8055-4936-B4C6-603441D75289}" srcOrd="0" destOrd="0" presId="urn:microsoft.com/office/officeart/2005/8/layout/vList3"/>
    <dgm:cxn modelId="{30801C62-0E89-4980-B2A8-9BA45A2C425B}" srcId="{475468AF-55E4-4CAC-A324-4F8EDFA942B0}" destId="{8A811EFE-0F9E-4D2E-BA16-5A34DE70E4E0}" srcOrd="1" destOrd="0" parTransId="{C3AE9E72-2477-47BA-ADD6-77C6C7E64A06}" sibTransId="{5F605212-BEE1-4DEB-A814-ACFA330DB299}"/>
    <dgm:cxn modelId="{977453B5-C5B6-4D7F-B60A-3FEEF9832038}" type="presOf" srcId="{8A811EFE-0F9E-4D2E-BA16-5A34DE70E4E0}" destId="{FCC638C2-BAEB-4566-88E4-9FA8A9191FFA}" srcOrd="0" destOrd="0" presId="urn:microsoft.com/office/officeart/2005/8/layout/vList3"/>
    <dgm:cxn modelId="{51E270FC-A96A-46B4-A24A-2CF5D420C08B}" srcId="{475468AF-55E4-4CAC-A324-4F8EDFA942B0}" destId="{EAFC90A0-58EF-4902-8CF7-9C285FF97AAA}" srcOrd="0" destOrd="0" parTransId="{A630E9AC-366D-46A8-8C45-AF52C14D60DA}" sibTransId="{C97CC7FF-345A-4799-987B-55FBF1D919B6}"/>
    <dgm:cxn modelId="{A258ABBB-4537-4B95-AB22-D64D542CD2CF}" type="presParOf" srcId="{B5BB83C6-8055-4936-B4C6-603441D75289}" destId="{554BF359-EA2A-4489-80E0-6F5B79D87B33}" srcOrd="0" destOrd="0" presId="urn:microsoft.com/office/officeart/2005/8/layout/vList3"/>
    <dgm:cxn modelId="{7881E20D-3C7F-416D-AD8E-4B39A351C4D1}" type="presParOf" srcId="{554BF359-EA2A-4489-80E0-6F5B79D87B33}" destId="{1B1D243F-CAB3-4C34-9FFF-2D5D84E7D1E5}" srcOrd="0" destOrd="0" presId="urn:microsoft.com/office/officeart/2005/8/layout/vList3"/>
    <dgm:cxn modelId="{FC531B5F-6993-4BDD-80BA-00780519ECC8}" type="presParOf" srcId="{554BF359-EA2A-4489-80E0-6F5B79D87B33}" destId="{37FA6546-5626-48D3-8AFE-752EED96BF0D}" srcOrd="1" destOrd="0" presId="urn:microsoft.com/office/officeart/2005/8/layout/vList3"/>
    <dgm:cxn modelId="{D0100E0A-A392-44AF-B23D-C510B0A32FE5}" type="presParOf" srcId="{B5BB83C6-8055-4936-B4C6-603441D75289}" destId="{9F20933C-35A0-4D5C-B3DB-722BE7A5C1CD}" srcOrd="1" destOrd="0" presId="urn:microsoft.com/office/officeart/2005/8/layout/vList3"/>
    <dgm:cxn modelId="{CB79DD34-06F0-4269-8E90-0A0200570BAB}" type="presParOf" srcId="{B5BB83C6-8055-4936-B4C6-603441D75289}" destId="{EBD4C39D-F4BA-4536-B225-0FEFC91151FC}" srcOrd="2" destOrd="0" presId="urn:microsoft.com/office/officeart/2005/8/layout/vList3"/>
    <dgm:cxn modelId="{2741AE95-D8C3-4772-B109-69047348A409}" type="presParOf" srcId="{EBD4C39D-F4BA-4536-B225-0FEFC91151FC}" destId="{97640E41-E1FD-446E-A719-BFEE2E4A5986}" srcOrd="0" destOrd="0" presId="urn:microsoft.com/office/officeart/2005/8/layout/vList3"/>
    <dgm:cxn modelId="{07F42B58-F8A7-4D21-AFB0-C981C58C233E}" type="presParOf" srcId="{EBD4C39D-F4BA-4536-B225-0FEFC91151FC}" destId="{FCC638C2-BAEB-4566-88E4-9FA8A9191FFA}"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4F75CF-BDF2-421D-B32C-1704C6536C47}" type="doc">
      <dgm:prSet loTypeId="urn:microsoft.com/office/officeart/2005/8/layout/lProcess2" loCatId="list" qsTypeId="urn:microsoft.com/office/officeart/2005/8/quickstyle/simple1" qsCatId="simple" csTypeId="urn:microsoft.com/office/officeart/2005/8/colors/colorful1" csCatId="colorful" phldr="1"/>
      <dgm:spPr/>
      <dgm:t>
        <a:bodyPr/>
        <a:lstStyle/>
        <a:p>
          <a:endParaRPr lang="en-US"/>
        </a:p>
      </dgm:t>
    </dgm:pt>
    <dgm:pt modelId="{176732D6-E4EA-4D64-9773-8D3AA78B4CC3}">
      <dgm:prSet phldr="0"/>
      <dgm:spPr>
        <a:solidFill>
          <a:schemeClr val="accent1"/>
        </a:solidFill>
      </dgm:spPr>
      <dgm:t>
        <a:bodyPr/>
        <a:lstStyle/>
        <a:p>
          <a:pPr rtl="0"/>
          <a:r>
            <a:rPr lang="en-US">
              <a:solidFill>
                <a:schemeClr val="bg1"/>
              </a:solidFill>
              <a:latin typeface="Segoe UI"/>
            </a:rPr>
            <a:t>Identified by Course Sequence</a:t>
          </a:r>
          <a:endParaRPr lang="en-US">
            <a:solidFill>
              <a:schemeClr val="bg1"/>
            </a:solidFill>
          </a:endParaRPr>
        </a:p>
      </dgm:t>
    </dgm:pt>
    <dgm:pt modelId="{F91144B7-75A0-493A-86D8-B73B2AB58255}" type="parTrans" cxnId="{40DE9A61-5CB9-4EDE-A4C8-625AAF1F9E11}">
      <dgm:prSet/>
      <dgm:spPr/>
      <dgm:t>
        <a:bodyPr/>
        <a:lstStyle/>
        <a:p>
          <a:endParaRPr lang="en-US"/>
        </a:p>
      </dgm:t>
    </dgm:pt>
    <dgm:pt modelId="{165244F0-8F40-4A82-9CC8-D33338A6786B}" type="sibTrans" cxnId="{40DE9A61-5CB9-4EDE-A4C8-625AAF1F9E11}">
      <dgm:prSet/>
      <dgm:spPr/>
      <dgm:t>
        <a:bodyPr/>
        <a:lstStyle/>
        <a:p>
          <a:endParaRPr lang="en-US"/>
        </a:p>
      </dgm:t>
    </dgm:pt>
    <dgm:pt modelId="{0204A2F3-2ED6-4169-BCD6-E451DF3B8AE6}">
      <dgm:prSet phldr="0"/>
      <dgm:spPr/>
      <dgm:t>
        <a:bodyPr/>
        <a:lstStyle/>
        <a:p>
          <a:pPr rtl="0"/>
          <a:r>
            <a:rPr lang="en-US" dirty="0">
              <a:solidFill>
                <a:srgbClr val="000000"/>
              </a:solidFill>
              <a:latin typeface="Segoe UI"/>
            </a:rPr>
            <a:t>Geometry, Algebra 1, and Algebra 2</a:t>
          </a:r>
          <a:endParaRPr lang="en-US" dirty="0">
            <a:solidFill>
              <a:srgbClr val="000000"/>
            </a:solidFill>
          </a:endParaRPr>
        </a:p>
      </dgm:t>
    </dgm:pt>
    <dgm:pt modelId="{A92990FC-F99E-48DF-9DBE-50A47AD0CD00}" type="parTrans" cxnId="{D585D363-F439-4EB8-9052-2AFF30D9344B}">
      <dgm:prSet/>
      <dgm:spPr/>
      <dgm:t>
        <a:bodyPr/>
        <a:lstStyle/>
        <a:p>
          <a:endParaRPr lang="en-US"/>
        </a:p>
      </dgm:t>
    </dgm:pt>
    <dgm:pt modelId="{373771C0-E581-427A-B07D-459AF3BF8711}" type="sibTrans" cxnId="{D585D363-F439-4EB8-9052-2AFF30D9344B}">
      <dgm:prSet/>
      <dgm:spPr/>
      <dgm:t>
        <a:bodyPr/>
        <a:lstStyle/>
        <a:p>
          <a:endParaRPr lang="en-US"/>
        </a:p>
      </dgm:t>
    </dgm:pt>
    <dgm:pt modelId="{FA9A844C-D6DD-48AA-AE23-EF9187D0F70B}">
      <dgm:prSet/>
      <dgm:spPr/>
      <dgm:t>
        <a:bodyPr/>
        <a:lstStyle/>
        <a:p>
          <a:pPr rtl="0"/>
          <a:r>
            <a:rPr lang="en-US">
              <a:latin typeface="Segoe UI"/>
            </a:rPr>
            <a:t>Integrated Math 1, 2, and 3</a:t>
          </a:r>
          <a:endParaRPr lang="en-US"/>
        </a:p>
      </dgm:t>
    </dgm:pt>
    <dgm:pt modelId="{5AEC0B98-5268-4DDA-A8D2-439BF288A05E}" type="parTrans" cxnId="{7105F41B-228E-4C8C-8F53-BEBF0B4BCFBC}">
      <dgm:prSet/>
      <dgm:spPr/>
      <dgm:t>
        <a:bodyPr/>
        <a:lstStyle/>
        <a:p>
          <a:endParaRPr lang="en-US"/>
        </a:p>
      </dgm:t>
    </dgm:pt>
    <dgm:pt modelId="{52EC0536-CB6F-46F9-8817-E1DE52127DFE}" type="sibTrans" cxnId="{7105F41B-228E-4C8C-8F53-BEBF0B4BCFBC}">
      <dgm:prSet/>
      <dgm:spPr/>
      <dgm:t>
        <a:bodyPr/>
        <a:lstStyle/>
        <a:p>
          <a:endParaRPr lang="en-US"/>
        </a:p>
      </dgm:t>
    </dgm:pt>
    <dgm:pt modelId="{84E96E85-A839-4749-930F-7529F30DC158}">
      <dgm:prSet/>
      <dgm:spPr/>
      <dgm:t>
        <a:bodyPr/>
        <a:lstStyle/>
        <a:p>
          <a:pPr rtl="0"/>
          <a:r>
            <a:rPr lang="en-US">
              <a:solidFill>
                <a:srgbClr val="000000"/>
              </a:solidFill>
              <a:latin typeface="Segoe UI"/>
            </a:rPr>
            <a:t>Supports CTE-math equivalency alignment</a:t>
          </a:r>
          <a:endParaRPr lang="en-US">
            <a:solidFill>
              <a:srgbClr val="000000"/>
            </a:solidFill>
          </a:endParaRPr>
        </a:p>
      </dgm:t>
    </dgm:pt>
    <dgm:pt modelId="{F7CDCDB8-45F1-41C5-AD31-003B3CE28C02}" type="parTrans" cxnId="{B74592A0-C631-4380-8291-D8439BA79E89}">
      <dgm:prSet/>
      <dgm:spPr/>
      <dgm:t>
        <a:bodyPr/>
        <a:lstStyle/>
        <a:p>
          <a:endParaRPr lang="en-US"/>
        </a:p>
      </dgm:t>
    </dgm:pt>
    <dgm:pt modelId="{7B72E6EE-1DB1-4592-B03B-D5EFBDBD1792}" type="sibTrans" cxnId="{B74592A0-C631-4380-8291-D8439BA79E89}">
      <dgm:prSet/>
      <dgm:spPr/>
      <dgm:t>
        <a:bodyPr/>
        <a:lstStyle/>
        <a:p>
          <a:endParaRPr lang="en-US"/>
        </a:p>
      </dgm:t>
    </dgm:pt>
    <dgm:pt modelId="{12CDEFA2-F36D-44E9-B6AA-03F69BAB583E}">
      <dgm:prSet/>
      <dgm:spPr>
        <a:solidFill>
          <a:schemeClr val="accent1"/>
        </a:solidFill>
      </dgm:spPr>
      <dgm:t>
        <a:bodyPr/>
        <a:lstStyle/>
        <a:p>
          <a:r>
            <a:rPr lang="en-US">
              <a:solidFill>
                <a:schemeClr val="bg1"/>
              </a:solidFill>
            </a:rPr>
            <a:t>Identifying the Content Standards for Credits 1 &amp; 2</a:t>
          </a:r>
        </a:p>
      </dgm:t>
    </dgm:pt>
    <dgm:pt modelId="{3542C132-855E-49C1-8A89-E6A4766C574A}" type="parTrans" cxnId="{CF5956F2-4302-4643-B65F-F51C00970A27}">
      <dgm:prSet/>
      <dgm:spPr/>
      <dgm:t>
        <a:bodyPr/>
        <a:lstStyle/>
        <a:p>
          <a:endParaRPr lang="en-US"/>
        </a:p>
      </dgm:t>
    </dgm:pt>
    <dgm:pt modelId="{DF75C12A-0F7B-4381-BC5D-7C2FDEC903E9}" type="sibTrans" cxnId="{CF5956F2-4302-4643-B65F-F51C00970A27}">
      <dgm:prSet/>
      <dgm:spPr/>
      <dgm:t>
        <a:bodyPr/>
        <a:lstStyle/>
        <a:p>
          <a:endParaRPr lang="en-US"/>
        </a:p>
      </dgm:t>
    </dgm:pt>
    <dgm:pt modelId="{593BBFAB-1486-423A-BB06-13B54D5BD508}">
      <dgm:prSet/>
      <dgm:spPr>
        <a:solidFill>
          <a:schemeClr val="accent4"/>
        </a:solidFill>
      </dgm:spPr>
      <dgm:t>
        <a:bodyPr/>
        <a:lstStyle/>
        <a:p>
          <a:pPr rtl="0"/>
          <a:r>
            <a:rPr lang="en-US">
              <a:solidFill>
                <a:schemeClr val="tx1"/>
              </a:solidFill>
              <a:latin typeface="Segoe UI"/>
            </a:rPr>
            <a:t>Math understanding all students need after they graduate</a:t>
          </a:r>
          <a:endParaRPr lang="en-US">
            <a:solidFill>
              <a:schemeClr val="tx1"/>
            </a:solidFill>
          </a:endParaRPr>
        </a:p>
      </dgm:t>
    </dgm:pt>
    <dgm:pt modelId="{BCA36F15-7613-45E2-B72B-8D93DE05A97C}" type="parTrans" cxnId="{F31891C4-EEE4-4472-BAA5-87CBC79AF642}">
      <dgm:prSet/>
      <dgm:spPr/>
      <dgm:t>
        <a:bodyPr/>
        <a:lstStyle/>
        <a:p>
          <a:endParaRPr lang="en-US"/>
        </a:p>
      </dgm:t>
    </dgm:pt>
    <dgm:pt modelId="{1B467862-6921-47F0-A5C1-CEAB4C7AB0EC}" type="sibTrans" cxnId="{F31891C4-EEE4-4472-BAA5-87CBC79AF642}">
      <dgm:prSet/>
      <dgm:spPr/>
      <dgm:t>
        <a:bodyPr/>
        <a:lstStyle/>
        <a:p>
          <a:endParaRPr lang="en-US"/>
        </a:p>
      </dgm:t>
    </dgm:pt>
    <dgm:pt modelId="{9F517ADE-8B94-48D6-8C36-636A1FCF2739}">
      <dgm:prSet phldr="0"/>
      <dgm:spPr/>
      <dgm:t>
        <a:bodyPr/>
        <a:lstStyle/>
        <a:p>
          <a:pPr rtl="0"/>
          <a:r>
            <a:rPr lang="en-US">
              <a:solidFill>
                <a:srgbClr val="000000"/>
              </a:solidFill>
              <a:latin typeface="Segoe UI"/>
            </a:rPr>
            <a:t>Priority standards are broad understandings applicable to any career</a:t>
          </a:r>
          <a:endParaRPr lang="en-US">
            <a:solidFill>
              <a:srgbClr val="000000"/>
            </a:solidFill>
          </a:endParaRPr>
        </a:p>
      </dgm:t>
    </dgm:pt>
    <dgm:pt modelId="{3B0C7CD9-6842-42C6-A9A6-A263C67C1E3C}" type="parTrans" cxnId="{4CA288CE-351E-439A-92AA-E599F2152664}">
      <dgm:prSet/>
      <dgm:spPr/>
      <dgm:t>
        <a:bodyPr/>
        <a:lstStyle/>
        <a:p>
          <a:endParaRPr lang="en-US"/>
        </a:p>
      </dgm:t>
    </dgm:pt>
    <dgm:pt modelId="{534ED91A-1BD7-4679-8E92-8B327C13A931}" type="sibTrans" cxnId="{4CA288CE-351E-439A-92AA-E599F2152664}">
      <dgm:prSet/>
      <dgm:spPr/>
      <dgm:t>
        <a:bodyPr/>
        <a:lstStyle/>
        <a:p>
          <a:endParaRPr lang="en-US"/>
        </a:p>
      </dgm:t>
    </dgm:pt>
    <dgm:pt modelId="{F8422ECD-53CA-432F-A290-3F4225AA0A7E}">
      <dgm:prSet phldr="0"/>
      <dgm:spPr/>
      <dgm:t>
        <a:bodyPr/>
        <a:lstStyle/>
        <a:p>
          <a:pPr rtl="0"/>
          <a:r>
            <a:rPr lang="en-US">
              <a:latin typeface="Segoe UI"/>
            </a:rPr>
            <a:t>Clarify math content that occurs in first two math credits and what is in the third credit</a:t>
          </a:r>
        </a:p>
      </dgm:t>
    </dgm:pt>
    <dgm:pt modelId="{A925EE86-CFC5-45E4-A843-5A928B602C65}" type="parTrans" cxnId="{6CD03954-E6CC-43E9-B6A6-560F11DE130A}">
      <dgm:prSet/>
      <dgm:spPr/>
      <dgm:t>
        <a:bodyPr/>
        <a:lstStyle/>
        <a:p>
          <a:endParaRPr lang="en-US"/>
        </a:p>
      </dgm:t>
    </dgm:pt>
    <dgm:pt modelId="{F3F1C913-3E85-4593-8FB0-49FAD5CDD1A7}" type="sibTrans" cxnId="{6CD03954-E6CC-43E9-B6A6-560F11DE130A}">
      <dgm:prSet/>
      <dgm:spPr/>
      <dgm:t>
        <a:bodyPr/>
        <a:lstStyle/>
        <a:p>
          <a:endParaRPr lang="en-US"/>
        </a:p>
      </dgm:t>
    </dgm:pt>
    <dgm:pt modelId="{91225B25-E06D-40DD-B013-9483A4656F39}" type="pres">
      <dgm:prSet presAssocID="{FE4F75CF-BDF2-421D-B32C-1704C6536C47}" presName="theList" presStyleCnt="0">
        <dgm:presLayoutVars>
          <dgm:dir/>
          <dgm:animLvl val="lvl"/>
          <dgm:resizeHandles val="exact"/>
        </dgm:presLayoutVars>
      </dgm:prSet>
      <dgm:spPr/>
    </dgm:pt>
    <dgm:pt modelId="{4A3D0564-3E83-4CA5-ADD8-14D04B3ED0A9}" type="pres">
      <dgm:prSet presAssocID="{176732D6-E4EA-4D64-9773-8D3AA78B4CC3}" presName="compNode" presStyleCnt="0"/>
      <dgm:spPr/>
    </dgm:pt>
    <dgm:pt modelId="{9227B62E-DF4C-4C5B-9812-8E8805A17CB3}" type="pres">
      <dgm:prSet presAssocID="{176732D6-E4EA-4D64-9773-8D3AA78B4CC3}" presName="aNode" presStyleLbl="bgShp" presStyleIdx="0" presStyleCnt="2"/>
      <dgm:spPr/>
    </dgm:pt>
    <dgm:pt modelId="{C56952CD-F80C-4D2C-BA93-190EF24A1AB0}" type="pres">
      <dgm:prSet presAssocID="{176732D6-E4EA-4D64-9773-8D3AA78B4CC3}" presName="textNode" presStyleLbl="bgShp" presStyleIdx="0" presStyleCnt="2"/>
      <dgm:spPr/>
    </dgm:pt>
    <dgm:pt modelId="{D0105746-F539-419E-A49A-ACFE62528302}" type="pres">
      <dgm:prSet presAssocID="{176732D6-E4EA-4D64-9773-8D3AA78B4CC3}" presName="compChildNode" presStyleCnt="0"/>
      <dgm:spPr/>
    </dgm:pt>
    <dgm:pt modelId="{2115F0F8-B0FD-4259-A758-6427E98A87BB}" type="pres">
      <dgm:prSet presAssocID="{176732D6-E4EA-4D64-9773-8D3AA78B4CC3}" presName="theInnerList" presStyleCnt="0"/>
      <dgm:spPr/>
    </dgm:pt>
    <dgm:pt modelId="{F29D1FFA-A267-453A-8863-C3042A5B3CF3}" type="pres">
      <dgm:prSet presAssocID="{0204A2F3-2ED6-4169-BCD6-E451DF3B8AE6}" presName="childNode" presStyleLbl="node1" presStyleIdx="0" presStyleCnt="6">
        <dgm:presLayoutVars>
          <dgm:bulletEnabled val="1"/>
        </dgm:presLayoutVars>
      </dgm:prSet>
      <dgm:spPr/>
    </dgm:pt>
    <dgm:pt modelId="{3BECD461-B69B-413E-A6B5-E677E54E6110}" type="pres">
      <dgm:prSet presAssocID="{0204A2F3-2ED6-4169-BCD6-E451DF3B8AE6}" presName="aSpace2" presStyleCnt="0"/>
      <dgm:spPr/>
    </dgm:pt>
    <dgm:pt modelId="{17EBB27D-C53F-4112-B40C-DF32F16FB1AA}" type="pres">
      <dgm:prSet presAssocID="{FA9A844C-D6DD-48AA-AE23-EF9187D0F70B}" presName="childNode" presStyleLbl="node1" presStyleIdx="1" presStyleCnt="6">
        <dgm:presLayoutVars>
          <dgm:bulletEnabled val="1"/>
        </dgm:presLayoutVars>
      </dgm:prSet>
      <dgm:spPr/>
    </dgm:pt>
    <dgm:pt modelId="{E86D058A-64EF-4749-9F14-A425220F8FE5}" type="pres">
      <dgm:prSet presAssocID="{FA9A844C-D6DD-48AA-AE23-EF9187D0F70B}" presName="aSpace2" presStyleCnt="0"/>
      <dgm:spPr/>
    </dgm:pt>
    <dgm:pt modelId="{7F613D9D-934B-44DB-83CD-4D1FF746473D}" type="pres">
      <dgm:prSet presAssocID="{84E96E85-A839-4749-930F-7529F30DC158}" presName="childNode" presStyleLbl="node1" presStyleIdx="2" presStyleCnt="6">
        <dgm:presLayoutVars>
          <dgm:bulletEnabled val="1"/>
        </dgm:presLayoutVars>
      </dgm:prSet>
      <dgm:spPr/>
    </dgm:pt>
    <dgm:pt modelId="{E145219C-4D1A-4254-85EC-E335942C0949}" type="pres">
      <dgm:prSet presAssocID="{176732D6-E4EA-4D64-9773-8D3AA78B4CC3}" presName="aSpace" presStyleCnt="0"/>
      <dgm:spPr/>
    </dgm:pt>
    <dgm:pt modelId="{CBCDCCD0-F144-4249-88E0-221D473FD5D4}" type="pres">
      <dgm:prSet presAssocID="{12CDEFA2-F36D-44E9-B6AA-03F69BAB583E}" presName="compNode" presStyleCnt="0"/>
      <dgm:spPr/>
    </dgm:pt>
    <dgm:pt modelId="{17B063F1-9938-4608-A622-7D40147D9D3C}" type="pres">
      <dgm:prSet presAssocID="{12CDEFA2-F36D-44E9-B6AA-03F69BAB583E}" presName="aNode" presStyleLbl="bgShp" presStyleIdx="1" presStyleCnt="2"/>
      <dgm:spPr/>
    </dgm:pt>
    <dgm:pt modelId="{943128D5-4540-4880-84F4-B808D022F598}" type="pres">
      <dgm:prSet presAssocID="{12CDEFA2-F36D-44E9-B6AA-03F69BAB583E}" presName="textNode" presStyleLbl="bgShp" presStyleIdx="1" presStyleCnt="2"/>
      <dgm:spPr/>
    </dgm:pt>
    <dgm:pt modelId="{B825A40B-67C6-4986-8C16-97F458388ABA}" type="pres">
      <dgm:prSet presAssocID="{12CDEFA2-F36D-44E9-B6AA-03F69BAB583E}" presName="compChildNode" presStyleCnt="0"/>
      <dgm:spPr/>
    </dgm:pt>
    <dgm:pt modelId="{D80DC0C9-8F45-40E6-9A78-BF538EE1FB91}" type="pres">
      <dgm:prSet presAssocID="{12CDEFA2-F36D-44E9-B6AA-03F69BAB583E}" presName="theInnerList" presStyleCnt="0"/>
      <dgm:spPr/>
    </dgm:pt>
    <dgm:pt modelId="{BE08AEA3-91EC-42C1-BDE3-A170114D348C}" type="pres">
      <dgm:prSet presAssocID="{593BBFAB-1486-423A-BB06-13B54D5BD508}" presName="childNode" presStyleLbl="node1" presStyleIdx="3" presStyleCnt="6">
        <dgm:presLayoutVars>
          <dgm:bulletEnabled val="1"/>
        </dgm:presLayoutVars>
      </dgm:prSet>
      <dgm:spPr/>
    </dgm:pt>
    <dgm:pt modelId="{1D2F3957-57B1-474B-A1D1-53F5C64551D5}" type="pres">
      <dgm:prSet presAssocID="{593BBFAB-1486-423A-BB06-13B54D5BD508}" presName="aSpace2" presStyleCnt="0"/>
      <dgm:spPr/>
    </dgm:pt>
    <dgm:pt modelId="{E37A7F51-1890-4C5C-9576-2870787B1949}" type="pres">
      <dgm:prSet presAssocID="{9F517ADE-8B94-48D6-8C36-636A1FCF2739}" presName="childNode" presStyleLbl="node1" presStyleIdx="4" presStyleCnt="6">
        <dgm:presLayoutVars>
          <dgm:bulletEnabled val="1"/>
        </dgm:presLayoutVars>
      </dgm:prSet>
      <dgm:spPr/>
    </dgm:pt>
    <dgm:pt modelId="{6543C79D-8A71-4D67-874A-84F7A5372C20}" type="pres">
      <dgm:prSet presAssocID="{9F517ADE-8B94-48D6-8C36-636A1FCF2739}" presName="aSpace2" presStyleCnt="0"/>
      <dgm:spPr/>
    </dgm:pt>
    <dgm:pt modelId="{A4B88806-C53A-483B-A79C-A18923FA44AD}" type="pres">
      <dgm:prSet presAssocID="{F8422ECD-53CA-432F-A290-3F4225AA0A7E}" presName="childNode" presStyleLbl="node1" presStyleIdx="5" presStyleCnt="6">
        <dgm:presLayoutVars>
          <dgm:bulletEnabled val="1"/>
        </dgm:presLayoutVars>
      </dgm:prSet>
      <dgm:spPr>
        <a:solidFill>
          <a:srgbClr val="40403D"/>
        </a:solidFill>
      </dgm:spPr>
    </dgm:pt>
  </dgm:ptLst>
  <dgm:cxnLst>
    <dgm:cxn modelId="{7105F41B-228E-4C8C-8F53-BEBF0B4BCFBC}" srcId="{176732D6-E4EA-4D64-9773-8D3AA78B4CC3}" destId="{FA9A844C-D6DD-48AA-AE23-EF9187D0F70B}" srcOrd="1" destOrd="0" parTransId="{5AEC0B98-5268-4DDA-A8D2-439BF288A05E}" sibTransId="{52EC0536-CB6F-46F9-8817-E1DE52127DFE}"/>
    <dgm:cxn modelId="{CC4E961E-AA53-459D-B07B-0CFF38917C16}" type="presOf" srcId="{12CDEFA2-F36D-44E9-B6AA-03F69BAB583E}" destId="{943128D5-4540-4880-84F4-B808D022F598}" srcOrd="1" destOrd="0" presId="urn:microsoft.com/office/officeart/2005/8/layout/lProcess2"/>
    <dgm:cxn modelId="{EE01FE21-B22D-48F1-A195-03D0AA3551E0}" type="presOf" srcId="{84E96E85-A839-4749-930F-7529F30DC158}" destId="{7F613D9D-934B-44DB-83CD-4D1FF746473D}" srcOrd="0" destOrd="0" presId="urn:microsoft.com/office/officeart/2005/8/layout/lProcess2"/>
    <dgm:cxn modelId="{5D3A6061-0254-4F52-9433-58E243846654}" type="presOf" srcId="{593BBFAB-1486-423A-BB06-13B54D5BD508}" destId="{BE08AEA3-91EC-42C1-BDE3-A170114D348C}" srcOrd="0" destOrd="0" presId="urn:microsoft.com/office/officeart/2005/8/layout/lProcess2"/>
    <dgm:cxn modelId="{40DE9A61-5CB9-4EDE-A4C8-625AAF1F9E11}" srcId="{FE4F75CF-BDF2-421D-B32C-1704C6536C47}" destId="{176732D6-E4EA-4D64-9773-8D3AA78B4CC3}" srcOrd="0" destOrd="0" parTransId="{F91144B7-75A0-493A-86D8-B73B2AB58255}" sibTransId="{165244F0-8F40-4A82-9CC8-D33338A6786B}"/>
    <dgm:cxn modelId="{D585D363-F439-4EB8-9052-2AFF30D9344B}" srcId="{176732D6-E4EA-4D64-9773-8D3AA78B4CC3}" destId="{0204A2F3-2ED6-4169-BCD6-E451DF3B8AE6}" srcOrd="0" destOrd="0" parTransId="{A92990FC-F99E-48DF-9DBE-50A47AD0CD00}" sibTransId="{373771C0-E581-427A-B07D-459AF3BF8711}"/>
    <dgm:cxn modelId="{6CD03954-E6CC-43E9-B6A6-560F11DE130A}" srcId="{12CDEFA2-F36D-44E9-B6AA-03F69BAB583E}" destId="{F8422ECD-53CA-432F-A290-3F4225AA0A7E}" srcOrd="2" destOrd="0" parTransId="{A925EE86-CFC5-45E4-A843-5A928B602C65}" sibTransId="{F3F1C913-3E85-4593-8FB0-49FAD5CDD1A7}"/>
    <dgm:cxn modelId="{4721D758-7503-4B30-9883-AF5D0767DE17}" type="presOf" srcId="{F8422ECD-53CA-432F-A290-3F4225AA0A7E}" destId="{A4B88806-C53A-483B-A79C-A18923FA44AD}" srcOrd="0" destOrd="0" presId="urn:microsoft.com/office/officeart/2005/8/layout/lProcess2"/>
    <dgm:cxn modelId="{1F745881-9E1B-4901-9082-D60C7835EC83}" type="presOf" srcId="{176732D6-E4EA-4D64-9773-8D3AA78B4CC3}" destId="{C56952CD-F80C-4D2C-BA93-190EF24A1AB0}" srcOrd="1" destOrd="0" presId="urn:microsoft.com/office/officeart/2005/8/layout/lProcess2"/>
    <dgm:cxn modelId="{B74592A0-C631-4380-8291-D8439BA79E89}" srcId="{176732D6-E4EA-4D64-9773-8D3AA78B4CC3}" destId="{84E96E85-A839-4749-930F-7529F30DC158}" srcOrd="2" destOrd="0" parTransId="{F7CDCDB8-45F1-41C5-AD31-003B3CE28C02}" sibTransId="{7B72E6EE-1DB1-4592-B03B-D5EFBDBD1792}"/>
    <dgm:cxn modelId="{63CA0EC1-7E99-438D-A5EB-29D704663F6E}" type="presOf" srcId="{12CDEFA2-F36D-44E9-B6AA-03F69BAB583E}" destId="{17B063F1-9938-4608-A622-7D40147D9D3C}" srcOrd="0" destOrd="0" presId="urn:microsoft.com/office/officeart/2005/8/layout/lProcess2"/>
    <dgm:cxn modelId="{1A3D0FC4-A3D1-42DF-AEE8-C93AF04D39A0}" type="presOf" srcId="{176732D6-E4EA-4D64-9773-8D3AA78B4CC3}" destId="{9227B62E-DF4C-4C5B-9812-8E8805A17CB3}" srcOrd="0" destOrd="0" presId="urn:microsoft.com/office/officeart/2005/8/layout/lProcess2"/>
    <dgm:cxn modelId="{F31891C4-EEE4-4472-BAA5-87CBC79AF642}" srcId="{12CDEFA2-F36D-44E9-B6AA-03F69BAB583E}" destId="{593BBFAB-1486-423A-BB06-13B54D5BD508}" srcOrd="0" destOrd="0" parTransId="{BCA36F15-7613-45E2-B72B-8D93DE05A97C}" sibTransId="{1B467862-6921-47F0-A5C1-CEAB4C7AB0EC}"/>
    <dgm:cxn modelId="{E428B5C8-BE7C-4476-BFAD-8E5244C2C171}" type="presOf" srcId="{9F517ADE-8B94-48D6-8C36-636A1FCF2739}" destId="{E37A7F51-1890-4C5C-9576-2870787B1949}" srcOrd="0" destOrd="0" presId="urn:microsoft.com/office/officeart/2005/8/layout/lProcess2"/>
    <dgm:cxn modelId="{6EE437C9-5B90-401F-AB4F-01D91139B38F}" type="presOf" srcId="{FE4F75CF-BDF2-421D-B32C-1704C6536C47}" destId="{91225B25-E06D-40DD-B013-9483A4656F39}" srcOrd="0" destOrd="0" presId="urn:microsoft.com/office/officeart/2005/8/layout/lProcess2"/>
    <dgm:cxn modelId="{EE7E73CC-DD92-4515-AE79-00393D09B0D1}" type="presOf" srcId="{FA9A844C-D6DD-48AA-AE23-EF9187D0F70B}" destId="{17EBB27D-C53F-4112-B40C-DF32F16FB1AA}" srcOrd="0" destOrd="0" presId="urn:microsoft.com/office/officeart/2005/8/layout/lProcess2"/>
    <dgm:cxn modelId="{4CA288CE-351E-439A-92AA-E599F2152664}" srcId="{12CDEFA2-F36D-44E9-B6AA-03F69BAB583E}" destId="{9F517ADE-8B94-48D6-8C36-636A1FCF2739}" srcOrd="1" destOrd="0" parTransId="{3B0C7CD9-6842-42C6-A9A6-A263C67C1E3C}" sibTransId="{534ED91A-1BD7-4679-8E92-8B327C13A931}"/>
    <dgm:cxn modelId="{344801E3-FE89-4584-A0C8-B5DDBF53C203}" type="presOf" srcId="{0204A2F3-2ED6-4169-BCD6-E451DF3B8AE6}" destId="{F29D1FFA-A267-453A-8863-C3042A5B3CF3}" srcOrd="0" destOrd="0" presId="urn:microsoft.com/office/officeart/2005/8/layout/lProcess2"/>
    <dgm:cxn modelId="{CF5956F2-4302-4643-B65F-F51C00970A27}" srcId="{FE4F75CF-BDF2-421D-B32C-1704C6536C47}" destId="{12CDEFA2-F36D-44E9-B6AA-03F69BAB583E}" srcOrd="1" destOrd="0" parTransId="{3542C132-855E-49C1-8A89-E6A4766C574A}" sibTransId="{DF75C12A-0F7B-4381-BC5D-7C2FDEC903E9}"/>
    <dgm:cxn modelId="{44233A5F-4AF2-43E4-B22F-1DEB3F27E182}" type="presParOf" srcId="{91225B25-E06D-40DD-B013-9483A4656F39}" destId="{4A3D0564-3E83-4CA5-ADD8-14D04B3ED0A9}" srcOrd="0" destOrd="0" presId="urn:microsoft.com/office/officeart/2005/8/layout/lProcess2"/>
    <dgm:cxn modelId="{833347F7-8779-4DD0-AC9D-258E9581C937}" type="presParOf" srcId="{4A3D0564-3E83-4CA5-ADD8-14D04B3ED0A9}" destId="{9227B62E-DF4C-4C5B-9812-8E8805A17CB3}" srcOrd="0" destOrd="0" presId="urn:microsoft.com/office/officeart/2005/8/layout/lProcess2"/>
    <dgm:cxn modelId="{C63BFFD6-9117-4B48-A8B7-FE8DF504B83F}" type="presParOf" srcId="{4A3D0564-3E83-4CA5-ADD8-14D04B3ED0A9}" destId="{C56952CD-F80C-4D2C-BA93-190EF24A1AB0}" srcOrd="1" destOrd="0" presId="urn:microsoft.com/office/officeart/2005/8/layout/lProcess2"/>
    <dgm:cxn modelId="{9581B11B-2959-40E4-9971-5F925872095E}" type="presParOf" srcId="{4A3D0564-3E83-4CA5-ADD8-14D04B3ED0A9}" destId="{D0105746-F539-419E-A49A-ACFE62528302}" srcOrd="2" destOrd="0" presId="urn:microsoft.com/office/officeart/2005/8/layout/lProcess2"/>
    <dgm:cxn modelId="{7380418E-38E1-4A13-85F3-46C2321C0780}" type="presParOf" srcId="{D0105746-F539-419E-A49A-ACFE62528302}" destId="{2115F0F8-B0FD-4259-A758-6427E98A87BB}" srcOrd="0" destOrd="0" presId="urn:microsoft.com/office/officeart/2005/8/layout/lProcess2"/>
    <dgm:cxn modelId="{52C7AC2E-8492-4989-8614-1593EF449A5A}" type="presParOf" srcId="{2115F0F8-B0FD-4259-A758-6427E98A87BB}" destId="{F29D1FFA-A267-453A-8863-C3042A5B3CF3}" srcOrd="0" destOrd="0" presId="urn:microsoft.com/office/officeart/2005/8/layout/lProcess2"/>
    <dgm:cxn modelId="{FEA20FDB-E0C2-45DD-A1AA-DD1C0F8150E5}" type="presParOf" srcId="{2115F0F8-B0FD-4259-A758-6427E98A87BB}" destId="{3BECD461-B69B-413E-A6B5-E677E54E6110}" srcOrd="1" destOrd="0" presId="urn:microsoft.com/office/officeart/2005/8/layout/lProcess2"/>
    <dgm:cxn modelId="{1893CACE-4576-4963-8727-03C4701D18CE}" type="presParOf" srcId="{2115F0F8-B0FD-4259-A758-6427E98A87BB}" destId="{17EBB27D-C53F-4112-B40C-DF32F16FB1AA}" srcOrd="2" destOrd="0" presId="urn:microsoft.com/office/officeart/2005/8/layout/lProcess2"/>
    <dgm:cxn modelId="{B5FDF61D-48AB-4323-82F7-33F535E90BFA}" type="presParOf" srcId="{2115F0F8-B0FD-4259-A758-6427E98A87BB}" destId="{E86D058A-64EF-4749-9F14-A425220F8FE5}" srcOrd="3" destOrd="0" presId="urn:microsoft.com/office/officeart/2005/8/layout/lProcess2"/>
    <dgm:cxn modelId="{0D4E8D9F-0ECC-4477-8766-E1A3B64DCEEB}" type="presParOf" srcId="{2115F0F8-B0FD-4259-A758-6427E98A87BB}" destId="{7F613D9D-934B-44DB-83CD-4D1FF746473D}" srcOrd="4" destOrd="0" presId="urn:microsoft.com/office/officeart/2005/8/layout/lProcess2"/>
    <dgm:cxn modelId="{60963122-8860-4863-97CD-8B3770BBED5B}" type="presParOf" srcId="{91225B25-E06D-40DD-B013-9483A4656F39}" destId="{E145219C-4D1A-4254-85EC-E335942C0949}" srcOrd="1" destOrd="0" presId="urn:microsoft.com/office/officeart/2005/8/layout/lProcess2"/>
    <dgm:cxn modelId="{D3A97691-254D-4A8D-83B5-3704EFADD684}" type="presParOf" srcId="{91225B25-E06D-40DD-B013-9483A4656F39}" destId="{CBCDCCD0-F144-4249-88E0-221D473FD5D4}" srcOrd="2" destOrd="0" presId="urn:microsoft.com/office/officeart/2005/8/layout/lProcess2"/>
    <dgm:cxn modelId="{1DA82FCD-6FEB-4BCC-B9DC-D6F92064685F}" type="presParOf" srcId="{CBCDCCD0-F144-4249-88E0-221D473FD5D4}" destId="{17B063F1-9938-4608-A622-7D40147D9D3C}" srcOrd="0" destOrd="0" presId="urn:microsoft.com/office/officeart/2005/8/layout/lProcess2"/>
    <dgm:cxn modelId="{87905F52-088D-467C-9303-5AE6FAE9F835}" type="presParOf" srcId="{CBCDCCD0-F144-4249-88E0-221D473FD5D4}" destId="{943128D5-4540-4880-84F4-B808D022F598}" srcOrd="1" destOrd="0" presId="urn:microsoft.com/office/officeart/2005/8/layout/lProcess2"/>
    <dgm:cxn modelId="{D5BD9E40-43D4-42C3-A796-D0955090804D}" type="presParOf" srcId="{CBCDCCD0-F144-4249-88E0-221D473FD5D4}" destId="{B825A40B-67C6-4986-8C16-97F458388ABA}" srcOrd="2" destOrd="0" presId="urn:microsoft.com/office/officeart/2005/8/layout/lProcess2"/>
    <dgm:cxn modelId="{3DF764B0-FDDF-4F94-8EDC-5B1D17CC9D45}" type="presParOf" srcId="{B825A40B-67C6-4986-8C16-97F458388ABA}" destId="{D80DC0C9-8F45-40E6-9A78-BF538EE1FB91}" srcOrd="0" destOrd="0" presId="urn:microsoft.com/office/officeart/2005/8/layout/lProcess2"/>
    <dgm:cxn modelId="{43578E9F-1D15-4990-9E57-67A6DED91583}" type="presParOf" srcId="{D80DC0C9-8F45-40E6-9A78-BF538EE1FB91}" destId="{BE08AEA3-91EC-42C1-BDE3-A170114D348C}" srcOrd="0" destOrd="0" presId="urn:microsoft.com/office/officeart/2005/8/layout/lProcess2"/>
    <dgm:cxn modelId="{595AE96D-01EF-40FC-A751-6F6EAAA2038D}" type="presParOf" srcId="{D80DC0C9-8F45-40E6-9A78-BF538EE1FB91}" destId="{1D2F3957-57B1-474B-A1D1-53F5C64551D5}" srcOrd="1" destOrd="0" presId="urn:microsoft.com/office/officeart/2005/8/layout/lProcess2"/>
    <dgm:cxn modelId="{9289B94F-B0EE-4DAB-B1A0-60D354F6BDBF}" type="presParOf" srcId="{D80DC0C9-8F45-40E6-9A78-BF538EE1FB91}" destId="{E37A7F51-1890-4C5C-9576-2870787B1949}" srcOrd="2" destOrd="0" presId="urn:microsoft.com/office/officeart/2005/8/layout/lProcess2"/>
    <dgm:cxn modelId="{DC88DD0F-2679-4EC0-8DBE-0BF9A0D882C8}" type="presParOf" srcId="{D80DC0C9-8F45-40E6-9A78-BF538EE1FB91}" destId="{6543C79D-8A71-4D67-874A-84F7A5372C20}" srcOrd="3" destOrd="0" presId="urn:microsoft.com/office/officeart/2005/8/layout/lProcess2"/>
    <dgm:cxn modelId="{0A45CF19-096C-4B2C-9183-303EEEDF2AFF}" type="presParOf" srcId="{D80DC0C9-8F45-40E6-9A78-BF538EE1FB91}" destId="{A4B88806-C53A-483B-A79C-A18923FA44AD}"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7B5E50-160E-4817-88C4-3B84ADC102C2}">
      <dsp:nvSpPr>
        <dsp:cNvPr id="0" name=""/>
        <dsp:cNvSpPr/>
      </dsp:nvSpPr>
      <dsp:spPr>
        <a:xfrm>
          <a:off x="-5378295" y="-823664"/>
          <a:ext cx="6404681" cy="6404681"/>
        </a:xfrm>
        <a:prstGeom prst="blockArc">
          <a:avLst>
            <a:gd name="adj1" fmla="val 18900000"/>
            <a:gd name="adj2" fmla="val 2700000"/>
            <a:gd name="adj3" fmla="val 337"/>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BF9997-5DCB-46AD-B5BC-E6EBD1F5BEBC}">
      <dsp:nvSpPr>
        <dsp:cNvPr id="0" name=""/>
        <dsp:cNvSpPr/>
      </dsp:nvSpPr>
      <dsp:spPr>
        <a:xfrm>
          <a:off x="647962" y="506629"/>
          <a:ext cx="6305023" cy="9514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55230" tIns="116840" rIns="116840" bIns="116840" numCol="1" spcCol="1270" anchor="ctr" anchorCtr="0">
          <a:noAutofit/>
        </a:bodyPr>
        <a:lstStyle/>
        <a:p>
          <a:pPr marL="0" lvl="0" indent="0" algn="l" defTabSz="2044700">
            <a:lnSpc>
              <a:spcPct val="90000"/>
            </a:lnSpc>
            <a:spcBef>
              <a:spcPct val="0"/>
            </a:spcBef>
            <a:spcAft>
              <a:spcPct val="35000"/>
            </a:spcAft>
            <a:buNone/>
          </a:pPr>
          <a:r>
            <a:rPr lang="en-US" sz="4600" kern="1200"/>
            <a:t>Efficient</a:t>
          </a:r>
        </a:p>
      </dsp:txBody>
      <dsp:txXfrm>
        <a:off x="647962" y="506629"/>
        <a:ext cx="6305023" cy="951470"/>
      </dsp:txXfrm>
    </dsp:sp>
    <dsp:sp modelId="{24C38D3C-5DFA-48C5-BDC0-C355E4A365A2}">
      <dsp:nvSpPr>
        <dsp:cNvPr id="0" name=""/>
        <dsp:cNvSpPr/>
      </dsp:nvSpPr>
      <dsp:spPr>
        <a:xfrm>
          <a:off x="65651" y="356801"/>
          <a:ext cx="1189338" cy="118933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EED73A-348F-4805-B8AE-AD0E52FFC6CD}">
      <dsp:nvSpPr>
        <dsp:cNvPr id="0" name=""/>
        <dsp:cNvSpPr/>
      </dsp:nvSpPr>
      <dsp:spPr>
        <a:xfrm>
          <a:off x="1006179" y="1902940"/>
          <a:ext cx="5959163" cy="9514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55230" tIns="116840" rIns="116840" bIns="116840" numCol="1" spcCol="1270" anchor="ctr" anchorCtr="0">
          <a:noAutofit/>
        </a:bodyPr>
        <a:lstStyle/>
        <a:p>
          <a:pPr marL="0" lvl="0" indent="0" algn="l" defTabSz="2044700">
            <a:lnSpc>
              <a:spcPct val="90000"/>
            </a:lnSpc>
            <a:spcBef>
              <a:spcPct val="0"/>
            </a:spcBef>
            <a:spcAft>
              <a:spcPct val="35000"/>
            </a:spcAft>
            <a:buNone/>
          </a:pPr>
          <a:r>
            <a:rPr lang="en-US" sz="4600" kern="1200"/>
            <a:t>Flexible</a:t>
          </a:r>
        </a:p>
      </dsp:txBody>
      <dsp:txXfrm>
        <a:off x="1006179" y="1902940"/>
        <a:ext cx="5959163" cy="951470"/>
      </dsp:txXfrm>
    </dsp:sp>
    <dsp:sp modelId="{AF6AC852-1D69-4A58-948A-2C44300B587A}">
      <dsp:nvSpPr>
        <dsp:cNvPr id="0" name=""/>
        <dsp:cNvSpPr/>
      </dsp:nvSpPr>
      <dsp:spPr>
        <a:xfrm>
          <a:off x="411510" y="1784007"/>
          <a:ext cx="1189338" cy="118933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903415-FF31-4F4F-84A8-0494A16016BD}">
      <dsp:nvSpPr>
        <dsp:cNvPr id="0" name=""/>
        <dsp:cNvSpPr/>
      </dsp:nvSpPr>
      <dsp:spPr>
        <a:xfrm>
          <a:off x="660320" y="3330146"/>
          <a:ext cx="6305023" cy="9514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55230" tIns="116840" rIns="116840" bIns="116840" numCol="1" spcCol="1270" anchor="ctr" anchorCtr="0">
          <a:noAutofit/>
        </a:bodyPr>
        <a:lstStyle/>
        <a:p>
          <a:pPr marL="0" lvl="0" indent="0" algn="l" defTabSz="2044700">
            <a:lnSpc>
              <a:spcPct val="90000"/>
            </a:lnSpc>
            <a:spcBef>
              <a:spcPct val="0"/>
            </a:spcBef>
            <a:spcAft>
              <a:spcPct val="35000"/>
            </a:spcAft>
            <a:buNone/>
          </a:pPr>
          <a:r>
            <a:rPr lang="en-US" sz="4600" kern="1200"/>
            <a:t>Accurate</a:t>
          </a:r>
        </a:p>
      </dsp:txBody>
      <dsp:txXfrm>
        <a:off x="660320" y="3330146"/>
        <a:ext cx="6305023" cy="951470"/>
      </dsp:txXfrm>
    </dsp:sp>
    <dsp:sp modelId="{1B27B94E-E99E-4871-BF1A-742A96A84268}">
      <dsp:nvSpPr>
        <dsp:cNvPr id="0" name=""/>
        <dsp:cNvSpPr/>
      </dsp:nvSpPr>
      <dsp:spPr>
        <a:xfrm>
          <a:off x="65651" y="3211212"/>
          <a:ext cx="1189338" cy="118933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FA6546-5626-48D3-8AFE-752EED96BF0D}">
      <dsp:nvSpPr>
        <dsp:cNvPr id="0" name=""/>
        <dsp:cNvSpPr/>
      </dsp:nvSpPr>
      <dsp:spPr>
        <a:xfrm rot="10800000">
          <a:off x="1207408" y="1432"/>
          <a:ext cx="3321135" cy="1483527"/>
        </a:xfrm>
        <a:prstGeom prst="homePlat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4195" tIns="106680" rIns="199136" bIns="106680" numCol="1" spcCol="1270" anchor="ctr" anchorCtr="0">
          <a:noAutofit/>
        </a:bodyPr>
        <a:lstStyle/>
        <a:p>
          <a:pPr marL="0" lvl="0" indent="0" algn="ctr" defTabSz="1244600">
            <a:lnSpc>
              <a:spcPct val="90000"/>
            </a:lnSpc>
            <a:spcBef>
              <a:spcPct val="0"/>
            </a:spcBef>
            <a:spcAft>
              <a:spcPct val="35000"/>
            </a:spcAft>
            <a:buNone/>
          </a:pPr>
          <a:r>
            <a:rPr lang="en-US" sz="2800" kern="1200">
              <a:solidFill>
                <a:schemeClr val="accent3"/>
              </a:solidFill>
            </a:rPr>
            <a:t>Data Analysis</a:t>
          </a:r>
        </a:p>
      </dsp:txBody>
      <dsp:txXfrm rot="10800000">
        <a:off x="1578290" y="1432"/>
        <a:ext cx="2950253" cy="1483527"/>
      </dsp:txXfrm>
    </dsp:sp>
    <dsp:sp modelId="{1B1D243F-CAB3-4C34-9FFF-2D5D84E7D1E5}">
      <dsp:nvSpPr>
        <dsp:cNvPr id="0" name=""/>
        <dsp:cNvSpPr/>
      </dsp:nvSpPr>
      <dsp:spPr>
        <a:xfrm>
          <a:off x="465644" y="1432"/>
          <a:ext cx="1483527" cy="1483527"/>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C638C2-BAEB-4566-88E4-9FA8A9191FFA}">
      <dsp:nvSpPr>
        <dsp:cNvPr id="0" name=""/>
        <dsp:cNvSpPr/>
      </dsp:nvSpPr>
      <dsp:spPr>
        <a:xfrm rot="10800000">
          <a:off x="1207408" y="1927804"/>
          <a:ext cx="3321135" cy="1483527"/>
        </a:xfrm>
        <a:prstGeom prst="homePlat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4195" tIns="137160" rIns="256032" bIns="137160" numCol="1" spcCol="1270" anchor="ctr" anchorCtr="0">
          <a:noAutofit/>
        </a:bodyPr>
        <a:lstStyle/>
        <a:p>
          <a:pPr marL="0" lvl="0" indent="0" algn="ctr" defTabSz="1600200">
            <a:lnSpc>
              <a:spcPct val="90000"/>
            </a:lnSpc>
            <a:spcBef>
              <a:spcPct val="0"/>
            </a:spcBef>
            <a:spcAft>
              <a:spcPct val="35000"/>
            </a:spcAft>
            <a:buNone/>
          </a:pPr>
          <a:r>
            <a:rPr lang="en-US" sz="3600" kern="1200"/>
            <a:t>Quantity</a:t>
          </a:r>
        </a:p>
      </dsp:txBody>
      <dsp:txXfrm rot="10800000">
        <a:off x="1578290" y="1927804"/>
        <a:ext cx="2950253" cy="1483527"/>
      </dsp:txXfrm>
    </dsp:sp>
    <dsp:sp modelId="{97640E41-E1FD-446E-A719-BFEE2E4A5986}">
      <dsp:nvSpPr>
        <dsp:cNvPr id="0" name=""/>
        <dsp:cNvSpPr/>
      </dsp:nvSpPr>
      <dsp:spPr>
        <a:xfrm>
          <a:off x="465644" y="1927804"/>
          <a:ext cx="1483527" cy="1483527"/>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FA6546-5626-48D3-8AFE-752EED96BF0D}">
      <dsp:nvSpPr>
        <dsp:cNvPr id="0" name=""/>
        <dsp:cNvSpPr/>
      </dsp:nvSpPr>
      <dsp:spPr>
        <a:xfrm rot="10800000">
          <a:off x="1179761" y="8649"/>
          <a:ext cx="3122552" cy="1573014"/>
        </a:xfrm>
        <a:prstGeom prst="homePlat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3656"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bg1"/>
              </a:solidFill>
            </a:rPr>
            <a:t>Relationships</a:t>
          </a:r>
        </a:p>
      </dsp:txBody>
      <dsp:txXfrm rot="10800000">
        <a:off x="1573014" y="8649"/>
        <a:ext cx="2729299" cy="1573014"/>
      </dsp:txXfrm>
    </dsp:sp>
    <dsp:sp modelId="{1B1D243F-CAB3-4C34-9FFF-2D5D84E7D1E5}">
      <dsp:nvSpPr>
        <dsp:cNvPr id="0" name=""/>
        <dsp:cNvSpPr/>
      </dsp:nvSpPr>
      <dsp:spPr>
        <a:xfrm>
          <a:off x="393253" y="8649"/>
          <a:ext cx="1573014" cy="1573014"/>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C638C2-BAEB-4566-88E4-9FA8A9191FFA}">
      <dsp:nvSpPr>
        <dsp:cNvPr id="0" name=""/>
        <dsp:cNvSpPr/>
      </dsp:nvSpPr>
      <dsp:spPr>
        <a:xfrm rot="10800000">
          <a:off x="1178285" y="2051221"/>
          <a:ext cx="3124519" cy="1573014"/>
        </a:xfrm>
        <a:prstGeom prst="homePlat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3656" tIns="118110" rIns="220472" bIns="118110" numCol="1" spcCol="1270" anchor="ctr" anchorCtr="0">
          <a:noAutofit/>
        </a:bodyPr>
        <a:lstStyle/>
        <a:p>
          <a:pPr marL="0" lvl="0" indent="0" algn="ctr" defTabSz="1377950">
            <a:lnSpc>
              <a:spcPct val="90000"/>
            </a:lnSpc>
            <a:spcBef>
              <a:spcPct val="0"/>
            </a:spcBef>
            <a:spcAft>
              <a:spcPct val="35000"/>
            </a:spcAft>
            <a:buNone/>
          </a:pPr>
          <a:r>
            <a:rPr lang="en-US" sz="3100" kern="1200">
              <a:solidFill>
                <a:schemeClr val="tx1"/>
              </a:solidFill>
            </a:rPr>
            <a:t>Spatial Reasoning</a:t>
          </a:r>
        </a:p>
      </dsp:txBody>
      <dsp:txXfrm rot="10800000">
        <a:off x="1571538" y="2051221"/>
        <a:ext cx="2731266" cy="1573014"/>
      </dsp:txXfrm>
    </dsp:sp>
    <dsp:sp modelId="{97640E41-E1FD-446E-A719-BFEE2E4A5986}">
      <dsp:nvSpPr>
        <dsp:cNvPr id="0" name=""/>
        <dsp:cNvSpPr/>
      </dsp:nvSpPr>
      <dsp:spPr>
        <a:xfrm>
          <a:off x="392761" y="2051221"/>
          <a:ext cx="1573014" cy="1573014"/>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27B62E-DF4C-4C5B-9812-8E8805A17CB3}">
      <dsp:nvSpPr>
        <dsp:cNvPr id="0" name=""/>
        <dsp:cNvSpPr/>
      </dsp:nvSpPr>
      <dsp:spPr>
        <a:xfrm>
          <a:off x="5262" y="0"/>
          <a:ext cx="5062686" cy="4351338"/>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a:solidFill>
                <a:schemeClr val="bg1"/>
              </a:solidFill>
              <a:latin typeface="Segoe UI"/>
            </a:rPr>
            <a:t>Identified by Course Sequence</a:t>
          </a:r>
          <a:endParaRPr lang="en-US" sz="3100" kern="1200">
            <a:solidFill>
              <a:schemeClr val="bg1"/>
            </a:solidFill>
          </a:endParaRPr>
        </a:p>
      </dsp:txBody>
      <dsp:txXfrm>
        <a:off x="5262" y="0"/>
        <a:ext cx="5062686" cy="1305401"/>
      </dsp:txXfrm>
    </dsp:sp>
    <dsp:sp modelId="{F29D1FFA-A267-453A-8863-C3042A5B3CF3}">
      <dsp:nvSpPr>
        <dsp:cNvPr id="0" name=""/>
        <dsp:cNvSpPr/>
      </dsp:nvSpPr>
      <dsp:spPr>
        <a:xfrm>
          <a:off x="511531" y="1305773"/>
          <a:ext cx="4050149" cy="85486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rgbClr val="000000"/>
              </a:solidFill>
              <a:latin typeface="Segoe UI"/>
            </a:rPr>
            <a:t>Geometry, Algebra 1, and Algebra 2</a:t>
          </a:r>
          <a:endParaRPr lang="en-US" sz="1600" kern="1200" dirty="0">
            <a:solidFill>
              <a:srgbClr val="000000"/>
            </a:solidFill>
          </a:endParaRPr>
        </a:p>
      </dsp:txBody>
      <dsp:txXfrm>
        <a:off x="536569" y="1330811"/>
        <a:ext cx="4000073" cy="804787"/>
      </dsp:txXfrm>
    </dsp:sp>
    <dsp:sp modelId="{17EBB27D-C53F-4112-B40C-DF32F16FB1AA}">
      <dsp:nvSpPr>
        <dsp:cNvPr id="0" name=""/>
        <dsp:cNvSpPr/>
      </dsp:nvSpPr>
      <dsp:spPr>
        <a:xfrm>
          <a:off x="511531" y="2292154"/>
          <a:ext cx="4050149" cy="85486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ct val="35000"/>
            </a:spcAft>
            <a:buNone/>
          </a:pPr>
          <a:r>
            <a:rPr lang="en-US" sz="1600" kern="1200">
              <a:latin typeface="Segoe UI"/>
            </a:rPr>
            <a:t>Integrated Math 1, 2, and 3</a:t>
          </a:r>
          <a:endParaRPr lang="en-US" sz="1600" kern="1200"/>
        </a:p>
      </dsp:txBody>
      <dsp:txXfrm>
        <a:off x="536569" y="2317192"/>
        <a:ext cx="4000073" cy="804787"/>
      </dsp:txXfrm>
    </dsp:sp>
    <dsp:sp modelId="{7F613D9D-934B-44DB-83CD-4D1FF746473D}">
      <dsp:nvSpPr>
        <dsp:cNvPr id="0" name=""/>
        <dsp:cNvSpPr/>
      </dsp:nvSpPr>
      <dsp:spPr>
        <a:xfrm>
          <a:off x="511531" y="3278535"/>
          <a:ext cx="4050149" cy="85486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ct val="35000"/>
            </a:spcAft>
            <a:buNone/>
          </a:pPr>
          <a:r>
            <a:rPr lang="en-US" sz="1600" kern="1200">
              <a:solidFill>
                <a:srgbClr val="000000"/>
              </a:solidFill>
              <a:latin typeface="Segoe UI"/>
            </a:rPr>
            <a:t>Supports CTE-math equivalency alignment</a:t>
          </a:r>
          <a:endParaRPr lang="en-US" sz="1600" kern="1200">
            <a:solidFill>
              <a:srgbClr val="000000"/>
            </a:solidFill>
          </a:endParaRPr>
        </a:p>
      </dsp:txBody>
      <dsp:txXfrm>
        <a:off x="536569" y="3303573"/>
        <a:ext cx="4000073" cy="804787"/>
      </dsp:txXfrm>
    </dsp:sp>
    <dsp:sp modelId="{17B063F1-9938-4608-A622-7D40147D9D3C}">
      <dsp:nvSpPr>
        <dsp:cNvPr id="0" name=""/>
        <dsp:cNvSpPr/>
      </dsp:nvSpPr>
      <dsp:spPr>
        <a:xfrm>
          <a:off x="5447650" y="0"/>
          <a:ext cx="5062686" cy="4351338"/>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solidFill>
                <a:schemeClr val="bg1"/>
              </a:solidFill>
            </a:rPr>
            <a:t>Identifying the Content Standards for Credits 1 &amp; 2</a:t>
          </a:r>
        </a:p>
      </dsp:txBody>
      <dsp:txXfrm>
        <a:off x="5447650" y="0"/>
        <a:ext cx="5062686" cy="1305401"/>
      </dsp:txXfrm>
    </dsp:sp>
    <dsp:sp modelId="{BE08AEA3-91EC-42C1-BDE3-A170114D348C}">
      <dsp:nvSpPr>
        <dsp:cNvPr id="0" name=""/>
        <dsp:cNvSpPr/>
      </dsp:nvSpPr>
      <dsp:spPr>
        <a:xfrm>
          <a:off x="5953919" y="1305773"/>
          <a:ext cx="4050149" cy="854863"/>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ct val="35000"/>
            </a:spcAft>
            <a:buNone/>
          </a:pPr>
          <a:r>
            <a:rPr lang="en-US" sz="1600" kern="1200">
              <a:solidFill>
                <a:schemeClr val="tx1"/>
              </a:solidFill>
              <a:latin typeface="Segoe UI"/>
            </a:rPr>
            <a:t>Math understanding all students need after they graduate</a:t>
          </a:r>
          <a:endParaRPr lang="en-US" sz="1600" kern="1200">
            <a:solidFill>
              <a:schemeClr val="tx1"/>
            </a:solidFill>
          </a:endParaRPr>
        </a:p>
      </dsp:txBody>
      <dsp:txXfrm>
        <a:off x="5978957" y="1330811"/>
        <a:ext cx="4000073" cy="804787"/>
      </dsp:txXfrm>
    </dsp:sp>
    <dsp:sp modelId="{E37A7F51-1890-4C5C-9576-2870787B1949}">
      <dsp:nvSpPr>
        <dsp:cNvPr id="0" name=""/>
        <dsp:cNvSpPr/>
      </dsp:nvSpPr>
      <dsp:spPr>
        <a:xfrm>
          <a:off x="5953919" y="2292154"/>
          <a:ext cx="4050149" cy="85486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ct val="35000"/>
            </a:spcAft>
            <a:buNone/>
          </a:pPr>
          <a:r>
            <a:rPr lang="en-US" sz="1600" kern="1200">
              <a:solidFill>
                <a:srgbClr val="000000"/>
              </a:solidFill>
              <a:latin typeface="Segoe UI"/>
            </a:rPr>
            <a:t>Priority standards are broad understandings applicable to any career</a:t>
          </a:r>
          <a:endParaRPr lang="en-US" sz="1600" kern="1200">
            <a:solidFill>
              <a:srgbClr val="000000"/>
            </a:solidFill>
          </a:endParaRPr>
        </a:p>
      </dsp:txBody>
      <dsp:txXfrm>
        <a:off x="5978957" y="2317192"/>
        <a:ext cx="4000073" cy="804787"/>
      </dsp:txXfrm>
    </dsp:sp>
    <dsp:sp modelId="{A4B88806-C53A-483B-A79C-A18923FA44AD}">
      <dsp:nvSpPr>
        <dsp:cNvPr id="0" name=""/>
        <dsp:cNvSpPr/>
      </dsp:nvSpPr>
      <dsp:spPr>
        <a:xfrm>
          <a:off x="5953919" y="3278535"/>
          <a:ext cx="4050149" cy="854863"/>
        </a:xfrm>
        <a:prstGeom prst="roundRect">
          <a:avLst>
            <a:gd name="adj" fmla="val 10000"/>
          </a:avLst>
        </a:prstGeom>
        <a:solidFill>
          <a:srgbClr val="40403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ct val="35000"/>
            </a:spcAft>
            <a:buNone/>
          </a:pPr>
          <a:r>
            <a:rPr lang="en-US" sz="1600" kern="1200">
              <a:latin typeface="Segoe UI"/>
            </a:rPr>
            <a:t>Clarify math content that occurs in first two math credits and what is in the third credit</a:t>
          </a:r>
        </a:p>
      </dsp:txBody>
      <dsp:txXfrm>
        <a:off x="5978957" y="3303573"/>
        <a:ext cx="4000073" cy="804787"/>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3B68FA-E3BB-4CA2-8979-C89DFEED65C9}" type="datetimeFigureOut">
              <a:rPr lang="en-US" smtClean="0"/>
              <a:t>2/3/2026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E4191AE-AB56-4F82-802E-FD6280D3057D}" type="slidenum">
              <a:rPr lang="en-US" smtClean="0"/>
              <a:t>‹#›</a:t>
            </a:fld>
            <a:endParaRPr lang="en-US"/>
          </a:p>
        </p:txBody>
      </p:sp>
    </p:spTree>
    <p:extLst>
      <p:ext uri="{BB962C8B-B14F-4D97-AF65-F5344CB8AC3E}">
        <p14:creationId xmlns:p14="http://schemas.microsoft.com/office/powerpoint/2010/main" val="1464034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394BAC-6AF2-46D0-A906-D2970C2E749A}" type="datetimeFigureOut">
              <a:rPr lang="en-US" smtClean="0"/>
              <a:t>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CD1C34-72C1-4C67-AAFF-0B8CE9936A77}" type="slidenum">
              <a:rPr lang="en-US" smtClean="0"/>
              <a:t>‹#›</a:t>
            </a:fld>
            <a:endParaRPr lang="en-US"/>
          </a:p>
        </p:txBody>
      </p:sp>
    </p:spTree>
    <p:extLst>
      <p:ext uri="{BB962C8B-B14F-4D97-AF65-F5344CB8AC3E}">
        <p14:creationId xmlns:p14="http://schemas.microsoft.com/office/powerpoint/2010/main" val="364411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apps.leg.wa.gov/rcw/default.aspx?cite=28A.230.090"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app.leg.wa.gov/WAC/default.aspx?cite=180-51-068"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Welcome today we're going to take you through the key shifts and </a:t>
            </a:r>
            <a:r>
              <a:rPr lang="en-US" err="1">
                <a:ea typeface="Calibri"/>
                <a:cs typeface="Calibri"/>
              </a:rPr>
              <a:t>whats</a:t>
            </a:r>
            <a:r>
              <a:rPr lang="en-US">
                <a:ea typeface="Calibri"/>
                <a:cs typeface="Calibri"/>
              </a:rPr>
              <a:t> new in the new standards. </a:t>
            </a:r>
          </a:p>
        </p:txBody>
      </p:sp>
      <p:sp>
        <p:nvSpPr>
          <p:cNvPr id="4" name="Slide Number Placeholder 3"/>
          <p:cNvSpPr>
            <a:spLocks noGrp="1"/>
          </p:cNvSpPr>
          <p:nvPr>
            <p:ph type="sldNum" sz="quarter" idx="5"/>
          </p:nvPr>
        </p:nvSpPr>
        <p:spPr/>
        <p:txBody>
          <a:bodyPr/>
          <a:lstStyle/>
          <a:p>
            <a:fld id="{71CD1C34-72C1-4C67-AAFF-0B8CE9936A77}" type="slidenum">
              <a:rPr lang="en-US" smtClean="0"/>
              <a:t>1</a:t>
            </a:fld>
            <a:endParaRPr lang="en-US"/>
          </a:p>
        </p:txBody>
      </p:sp>
    </p:spTree>
    <p:extLst>
      <p:ext uri="{BB962C8B-B14F-4D97-AF65-F5344CB8AC3E}">
        <p14:creationId xmlns:p14="http://schemas.microsoft.com/office/powerpoint/2010/main" val="73860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This key shows how the coding applies when looking at the pdf of the mathematic standards </a:t>
            </a:r>
          </a:p>
          <a:p>
            <a:endParaRPr lang="en-US">
              <a:ea typeface="Calibri"/>
              <a:cs typeface="Calibri"/>
            </a:endParaRPr>
          </a:p>
          <a:p>
            <a:r>
              <a:rPr lang="en-US"/>
              <a:t>While the numbering of the standards may look different, educators will still be able to align them to their current curriculum and national resources aligned with the Common Core State Standards by either referencing the grade, category, and standard number, or by sorting them by category within a grade level in the Excel format standards document. </a:t>
            </a:r>
            <a:endParaRPr lang="en-US">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71CD1C34-72C1-4C67-AAFF-0B8CE9936A77}" type="slidenum">
              <a:rPr lang="en-US" smtClean="0"/>
              <a:t>10</a:t>
            </a:fld>
            <a:endParaRPr lang="en-US"/>
          </a:p>
        </p:txBody>
      </p:sp>
    </p:spTree>
    <p:extLst>
      <p:ext uri="{BB962C8B-B14F-4D97-AF65-F5344CB8AC3E}">
        <p14:creationId xmlns:p14="http://schemas.microsoft.com/office/powerpoint/2010/main" val="1558929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Priority learning standards were selected to ensure that all students have equitable access to the knowledge and skills they need—both for success in school and for opportunities beyond it. The remaining standards play a supporting role, reinforcing and extending those priority areas.</a:t>
            </a:r>
            <a:endParaRPr lang="en-US">
              <a:ea typeface="Calibri"/>
              <a:cs typeface="Calibri"/>
            </a:endParaRPr>
          </a:p>
          <a:p>
            <a:r>
              <a:rPr lang="en-US"/>
              <a:t>Because state standards include many learning goals across every subject and grade, OSPI partnered with educators from kindergarten through 12th grade over a two-year period to identify which standards are most critical to focus on. This work was grounded in national best practices, and educators had multiple opportunities to review, refine, and provide feedback throughout the process.</a:t>
            </a:r>
            <a:endParaRPr lang="en-US">
              <a:ea typeface="Calibri"/>
              <a:cs typeface="Calibri"/>
            </a:endParaRPr>
          </a:p>
          <a:p>
            <a:r>
              <a:rPr lang="en-US"/>
              <a:t>The result is a set of Priority Learning Standards that reflect both research and the professional judgment of educators, ensuring a clear and coherent focus for teaching and learning.</a:t>
            </a:r>
            <a:endParaRPr lang="en-US">
              <a:ea typeface="Calibri"/>
              <a:cs typeface="Calibri"/>
            </a:endParaRPr>
          </a:p>
          <a:p>
            <a:endParaRPr lang="en-US"/>
          </a:p>
        </p:txBody>
      </p:sp>
      <p:sp>
        <p:nvSpPr>
          <p:cNvPr id="4" name="Slide Number Placeholder 3"/>
          <p:cNvSpPr>
            <a:spLocks noGrp="1"/>
          </p:cNvSpPr>
          <p:nvPr>
            <p:ph type="sldNum" sz="quarter" idx="5"/>
          </p:nvPr>
        </p:nvSpPr>
        <p:spPr/>
        <p:txBody>
          <a:bodyPr/>
          <a:lstStyle/>
          <a:p>
            <a:fld id="{71CD1C34-72C1-4C67-AAFF-0B8CE9936A77}" type="slidenum">
              <a:rPr lang="en-US" smtClean="0"/>
              <a:t>11</a:t>
            </a:fld>
            <a:endParaRPr lang="en-US"/>
          </a:p>
        </p:txBody>
      </p:sp>
    </p:spTree>
    <p:extLst>
      <p:ext uri="{BB962C8B-B14F-4D97-AF65-F5344CB8AC3E}">
        <p14:creationId xmlns:p14="http://schemas.microsoft.com/office/powerpoint/2010/main" val="41627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High school content standards in mathematics have been revised to more clearly show the math learning all students should engage in by the time they complete their second credit of mathematics. This is demonstrated more specifically in Algebra and Functions standards that previously addressed content that pertained to all families of functions. The standards have been revised to clarify that the first two years of high school math should include linear, exponential, and quadratic families of functions, while additional functions can be approached in a student’s third credit of high school math aligned with their High School and Beyond Plan.</a:t>
            </a:r>
          </a:p>
          <a:p>
            <a:r>
              <a:rPr lang="en-US" sz="1200" kern="1200">
                <a:solidFill>
                  <a:schemeClr val="tx1"/>
                </a:solidFill>
                <a:effectLst/>
                <a:latin typeface="+mn-lt"/>
                <a:ea typeface="+mn-ea"/>
                <a:cs typeface="+mn-cs"/>
              </a:rPr>
              <a:t>Additionally, to be explicitly aligned to state law guiding high school graduation requirements or equivalencies (</a:t>
            </a:r>
            <a:r>
              <a:rPr lang="en-US" sz="1200" u="sng" kern="1200">
                <a:solidFill>
                  <a:schemeClr val="tx1"/>
                </a:solidFill>
                <a:effectLst/>
                <a:latin typeface="+mn-lt"/>
                <a:ea typeface="+mn-ea"/>
                <a:cs typeface="+mn-cs"/>
                <a:hlinkClick r:id="rId3"/>
              </a:rPr>
              <a:t>RCW 28A.230.090</a:t>
            </a:r>
            <a:r>
              <a:rPr lang="en-US" sz="1200" kern="1200">
                <a:solidFill>
                  <a:schemeClr val="tx1"/>
                </a:solidFill>
                <a:effectLst/>
                <a:latin typeface="+mn-lt"/>
                <a:ea typeface="+mn-ea"/>
                <a:cs typeface="+mn-cs"/>
              </a:rPr>
              <a:t> and </a:t>
            </a:r>
            <a:r>
              <a:rPr lang="en-US" sz="1200" u="sng" kern="1200">
                <a:solidFill>
                  <a:schemeClr val="tx1"/>
                </a:solidFill>
                <a:effectLst/>
                <a:latin typeface="+mn-lt"/>
                <a:ea typeface="+mn-ea"/>
                <a:cs typeface="+mn-cs"/>
                <a:hlinkClick r:id="rId4"/>
              </a:rPr>
              <a:t>WAC 180-51-068</a:t>
            </a:r>
            <a:r>
              <a:rPr lang="en-US" sz="1200" u="sng" kern="1200">
                <a:solidFill>
                  <a:schemeClr val="tx1"/>
                </a:solidFill>
                <a:effectLst/>
                <a:latin typeface="+mn-lt"/>
                <a:ea typeface="+mn-ea"/>
                <a:cs typeface="+mn-cs"/>
              </a:rPr>
              <a:t>)</a:t>
            </a:r>
            <a:r>
              <a:rPr lang="en-US" sz="1200" kern="1200">
                <a:solidFill>
                  <a:schemeClr val="tx1"/>
                </a:solidFill>
                <a:effectLst/>
                <a:latin typeface="+mn-lt"/>
                <a:ea typeface="+mn-ea"/>
                <a:cs typeface="+mn-cs"/>
              </a:rPr>
              <a:t> the high school standards have been broken out to parallel locally determined high school math sequences. The Office of Superintendent of Public Instruction (OSPI) recognizes that school districts may choose different curricula/adopted instructional materials and some additional content (for example, absolute value functions or completing the square with quadratic functions) may be present in the first two credits of math. While there is locally determined flexibility of how and when the standards are addressed in the first two credits of high school math, the standards listed for Algebra 1 and Geometry, Integrated Math 1 and Integrated Math 2, represent the math content all students should engage with before their 3rd credit of high school math.</a:t>
            </a:r>
          </a:p>
          <a:p>
            <a:endParaRPr lang="en-US"/>
          </a:p>
        </p:txBody>
      </p:sp>
      <p:sp>
        <p:nvSpPr>
          <p:cNvPr id="4" name="Slide Number Placeholder 3"/>
          <p:cNvSpPr>
            <a:spLocks noGrp="1"/>
          </p:cNvSpPr>
          <p:nvPr>
            <p:ph type="sldNum" sz="quarter" idx="5"/>
          </p:nvPr>
        </p:nvSpPr>
        <p:spPr/>
        <p:txBody>
          <a:bodyPr/>
          <a:lstStyle/>
          <a:p>
            <a:fld id="{71CD1C34-72C1-4C67-AAFF-0B8CE9936A77}" type="slidenum">
              <a:rPr lang="en-US" smtClean="0"/>
              <a:t>12</a:t>
            </a:fld>
            <a:endParaRPr lang="en-US"/>
          </a:p>
        </p:txBody>
      </p:sp>
    </p:spTree>
    <p:extLst>
      <p:ext uri="{BB962C8B-B14F-4D97-AF65-F5344CB8AC3E}">
        <p14:creationId xmlns:p14="http://schemas.microsoft.com/office/powerpoint/2010/main" val="4166795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0F858-B3E0-74C1-9194-2ED1CC182C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E7FCF-05CC-CD7A-9EBE-11AE38FDDC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211D2B-E2C4-E9A9-6787-4DA44FD9692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timeline posted on the OSPI website outlines the stages of the standards revision process. In early 2024 the work of reviewing the standards began and a process of engagement and revision has brought us through December of 2025. The standards for math have now been initially adopted for implementation and feedback, with final state adoption targeted by July 2026. 2026-2027 will focus on professional learning on the standards and a transition to the new math standards, with full implementation in schools beginning 2027-2028 School year. Statewide summative assessment of the 2025 Washington State Learning standards for mathematics will begin in the 2028-2029 school year. </a:t>
            </a:r>
          </a:p>
          <a:p>
            <a:endParaRPr lang="en-US"/>
          </a:p>
        </p:txBody>
      </p:sp>
      <p:sp>
        <p:nvSpPr>
          <p:cNvPr id="4" name="Slide Number Placeholder 3">
            <a:extLst>
              <a:ext uri="{FF2B5EF4-FFF2-40B4-BE49-F238E27FC236}">
                <a16:creationId xmlns:a16="http://schemas.microsoft.com/office/drawing/2014/main" id="{6A7F0D99-111D-3C01-AB35-3896EE1E5B6E}"/>
              </a:ext>
            </a:extLst>
          </p:cNvPr>
          <p:cNvSpPr>
            <a:spLocks noGrp="1"/>
          </p:cNvSpPr>
          <p:nvPr>
            <p:ph type="sldNum" sz="quarter" idx="5"/>
          </p:nvPr>
        </p:nvSpPr>
        <p:spPr/>
        <p:txBody>
          <a:bodyPr/>
          <a:lstStyle/>
          <a:p>
            <a:fld id="{71CD1C34-72C1-4C67-AAFF-0B8CE9936A77}" type="slidenum">
              <a:rPr lang="en-US" smtClean="0"/>
              <a:t>13</a:t>
            </a:fld>
            <a:endParaRPr lang="en-US"/>
          </a:p>
        </p:txBody>
      </p:sp>
    </p:spTree>
    <p:extLst>
      <p:ext uri="{BB962C8B-B14F-4D97-AF65-F5344CB8AC3E}">
        <p14:creationId xmlns:p14="http://schemas.microsoft.com/office/powerpoint/2010/main" val="1721058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F5D28-CB56-A4ED-127D-9C9435DE95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05A13C-D02F-5E59-BEDE-2E1D35AE92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CBD28F-5781-1CF7-8828-729A9F2FF27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13D2ECC-40E2-AF61-634A-A8DA95049789}"/>
              </a:ext>
            </a:extLst>
          </p:cNvPr>
          <p:cNvSpPr>
            <a:spLocks noGrp="1"/>
          </p:cNvSpPr>
          <p:nvPr>
            <p:ph type="sldNum" sz="quarter" idx="5"/>
          </p:nvPr>
        </p:nvSpPr>
        <p:spPr/>
        <p:txBody>
          <a:bodyPr/>
          <a:lstStyle/>
          <a:p>
            <a:fld id="{71CD1C34-72C1-4C67-AAFF-0B8CE9936A77}" type="slidenum">
              <a:rPr lang="en-US" smtClean="0"/>
              <a:t>14</a:t>
            </a:fld>
            <a:endParaRPr lang="en-US"/>
          </a:p>
        </p:txBody>
      </p:sp>
    </p:spTree>
    <p:extLst>
      <p:ext uri="{BB962C8B-B14F-4D97-AF65-F5344CB8AC3E}">
        <p14:creationId xmlns:p14="http://schemas.microsoft.com/office/powerpoint/2010/main" val="637062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761CF-DB86-DBC5-5E83-CA204750CE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0F7BA3-0530-4757-8898-FDDB6D0104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E3444E-E5FF-BC16-4837-4E472CB11191}"/>
              </a:ext>
            </a:extLst>
          </p:cNvPr>
          <p:cNvSpPr>
            <a:spLocks noGrp="1"/>
          </p:cNvSpPr>
          <p:nvPr>
            <p:ph type="body" idx="1"/>
          </p:nvPr>
        </p:nvSpPr>
        <p:spPr/>
        <p:txBody>
          <a:bodyPr/>
          <a:lstStyle/>
          <a:p>
            <a:r>
              <a:rPr lang="en-US"/>
              <a:t>Check the </a:t>
            </a:r>
          </a:p>
        </p:txBody>
      </p:sp>
      <p:sp>
        <p:nvSpPr>
          <p:cNvPr id="4" name="Slide Number Placeholder 3">
            <a:extLst>
              <a:ext uri="{FF2B5EF4-FFF2-40B4-BE49-F238E27FC236}">
                <a16:creationId xmlns:a16="http://schemas.microsoft.com/office/drawing/2014/main" id="{02A3DBDD-0BFA-DB9E-5557-2692BAB891B4}"/>
              </a:ext>
            </a:extLst>
          </p:cNvPr>
          <p:cNvSpPr>
            <a:spLocks noGrp="1"/>
          </p:cNvSpPr>
          <p:nvPr>
            <p:ph type="sldNum" sz="quarter" idx="5"/>
          </p:nvPr>
        </p:nvSpPr>
        <p:spPr/>
        <p:txBody>
          <a:bodyPr/>
          <a:lstStyle/>
          <a:p>
            <a:fld id="{71CD1C34-72C1-4C67-AAFF-0B8CE9936A77}" type="slidenum">
              <a:rPr lang="en-US" smtClean="0"/>
              <a:t>15</a:t>
            </a:fld>
            <a:endParaRPr lang="en-US"/>
          </a:p>
        </p:txBody>
      </p:sp>
    </p:spTree>
    <p:extLst>
      <p:ext uri="{BB962C8B-B14F-4D97-AF65-F5344CB8AC3E}">
        <p14:creationId xmlns:p14="http://schemas.microsoft.com/office/powerpoint/2010/main" val="2744500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Walk through how to find the learning standards review page on our website.</a:t>
            </a:r>
          </a:p>
        </p:txBody>
      </p:sp>
      <p:sp>
        <p:nvSpPr>
          <p:cNvPr id="4" name="Slide Number Placeholder 3"/>
          <p:cNvSpPr>
            <a:spLocks noGrp="1"/>
          </p:cNvSpPr>
          <p:nvPr>
            <p:ph type="sldNum" sz="quarter" idx="5"/>
          </p:nvPr>
        </p:nvSpPr>
        <p:spPr/>
        <p:txBody>
          <a:bodyPr/>
          <a:lstStyle/>
          <a:p>
            <a:fld id="{71CD1C34-72C1-4C67-AAFF-0B8CE9936A77}" type="slidenum">
              <a:rPr lang="en-US" smtClean="0"/>
              <a:t>16</a:t>
            </a:fld>
            <a:endParaRPr lang="en-US"/>
          </a:p>
        </p:txBody>
      </p:sp>
    </p:spTree>
    <p:extLst>
      <p:ext uri="{BB962C8B-B14F-4D97-AF65-F5344CB8AC3E}">
        <p14:creationId xmlns:p14="http://schemas.microsoft.com/office/powerpoint/2010/main" val="3412684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2025 Washington State learning standards for Mathematics align with OSPI’s mission by supporting educators with equity-based policies and supports to prepare students for postsecondary pathways, careers, and civic engagement. </a:t>
            </a:r>
          </a:p>
        </p:txBody>
      </p:sp>
      <p:sp>
        <p:nvSpPr>
          <p:cNvPr id="4" name="Slide Number Placeholder 3"/>
          <p:cNvSpPr>
            <a:spLocks noGrp="1"/>
          </p:cNvSpPr>
          <p:nvPr>
            <p:ph type="sldNum" sz="quarter" idx="5"/>
          </p:nvPr>
        </p:nvSpPr>
        <p:spPr/>
        <p:txBody>
          <a:bodyPr/>
          <a:lstStyle/>
          <a:p>
            <a:fld id="{71CD1C34-72C1-4C67-AAFF-0B8CE9936A77}" type="slidenum">
              <a:rPr lang="en-US" smtClean="0"/>
              <a:t>2</a:t>
            </a:fld>
            <a:endParaRPr lang="en-US"/>
          </a:p>
        </p:txBody>
      </p:sp>
    </p:spTree>
    <p:extLst>
      <p:ext uri="{BB962C8B-B14F-4D97-AF65-F5344CB8AC3E}">
        <p14:creationId xmlns:p14="http://schemas.microsoft.com/office/powerpoint/2010/main" val="1056829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ea typeface="Calibri"/>
                <a:cs typeface="Calibri"/>
              </a:rPr>
              <a:t>The revisions to the math standards align with the agency's equity statement through a shared vision of mathematics education that affirms student strengths, ensures access to rigorous and meaningful learning, and prepares all students to participate in their communities, careers, and society. </a:t>
            </a:r>
          </a:p>
        </p:txBody>
      </p:sp>
      <p:sp>
        <p:nvSpPr>
          <p:cNvPr id="4" name="Slide Number Placeholder 3"/>
          <p:cNvSpPr>
            <a:spLocks noGrp="1"/>
          </p:cNvSpPr>
          <p:nvPr>
            <p:ph type="sldNum" sz="quarter" idx="5"/>
          </p:nvPr>
        </p:nvSpPr>
        <p:spPr/>
        <p:txBody>
          <a:bodyPr/>
          <a:lstStyle/>
          <a:p>
            <a:fld id="{71CD1C34-72C1-4C67-AAFF-0B8CE9936A77}" type="slidenum">
              <a:rPr lang="en-US" smtClean="0"/>
              <a:t>3</a:t>
            </a:fld>
            <a:endParaRPr lang="en-US"/>
          </a:p>
        </p:txBody>
      </p:sp>
    </p:spTree>
    <p:extLst>
      <p:ext uri="{BB962C8B-B14F-4D97-AF65-F5344CB8AC3E}">
        <p14:creationId xmlns:p14="http://schemas.microsoft.com/office/powerpoint/2010/main" val="3476684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t>The shifts in the revised standards focus on relevance, connection and sense making to help students develop the skills necessary to investigate data science, embrace multiple ways to demonstrate what they know and what they bring to mathematics learning while encouraging a deeper understanding of the interconnectedness of math concepts.</a:t>
            </a:r>
          </a:p>
          <a:p>
            <a:r>
              <a:rPr lang="en-US" sz="1400"/>
              <a:t> </a:t>
            </a:r>
          </a:p>
        </p:txBody>
      </p:sp>
      <p:sp>
        <p:nvSpPr>
          <p:cNvPr id="4" name="Slide Number Placeholder 3"/>
          <p:cNvSpPr>
            <a:spLocks noGrp="1"/>
          </p:cNvSpPr>
          <p:nvPr>
            <p:ph type="sldNum" sz="quarter" idx="5"/>
          </p:nvPr>
        </p:nvSpPr>
        <p:spPr/>
        <p:txBody>
          <a:bodyPr/>
          <a:lstStyle/>
          <a:p>
            <a:fld id="{71CD1C34-72C1-4C67-AAFF-0B8CE9936A77}" type="slidenum">
              <a:rPr lang="en-US" smtClean="0"/>
              <a:t>4</a:t>
            </a:fld>
            <a:endParaRPr lang="en-US"/>
          </a:p>
        </p:txBody>
      </p:sp>
    </p:spTree>
    <p:extLst>
      <p:ext uri="{BB962C8B-B14F-4D97-AF65-F5344CB8AC3E}">
        <p14:creationId xmlns:p14="http://schemas.microsoft.com/office/powerpoint/2010/main" val="2235517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88D64-C5BD-C939-727D-4A77AEEE6A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E72689-04F6-7586-0B4D-F88BFB4C71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D7AB3E-5F89-7B02-1455-866FAC277A91}"/>
              </a:ext>
            </a:extLst>
          </p:cNvPr>
          <p:cNvSpPr>
            <a:spLocks noGrp="1"/>
          </p:cNvSpPr>
          <p:nvPr>
            <p:ph type="body" idx="1"/>
          </p:nvPr>
        </p:nvSpPr>
        <p:spPr/>
        <p:txBody>
          <a:bodyPr/>
          <a:lstStyle/>
          <a:p>
            <a:r>
              <a:rPr lang="en-US" sz="1400"/>
              <a:t>To strengthen students’ skills in data science and data literacy, the new standards bring together mathematics, information science, and computer science. They’re designed to help students ask meaningful statistical questions, collect and analyze data, and make sense of what they find.</a:t>
            </a:r>
          </a:p>
          <a:p>
            <a:r>
              <a:rPr lang="en-US" sz="1400"/>
              <a:t>These standards also emphasize creativity and critical thinking. Students—at every grade level—are encouraged to engage in data investigations, starting with simple statistical questions in the early grades and growing into more complex analyses as they progress.</a:t>
            </a:r>
          </a:p>
          <a:p>
            <a:r>
              <a:rPr lang="en-US" sz="1400"/>
              <a:t>And importantly, the data science standards are meant to be used in real-world contexts and across subjects. They support interdisciplinary learning, helping students see how data informs decisions in science, social studies, the arts, and everyday life.</a:t>
            </a:r>
          </a:p>
          <a:p>
            <a:endParaRPr lang="en-US" sz="1400"/>
          </a:p>
          <a:p>
            <a:r>
              <a:rPr lang="en-US" sz="1400"/>
              <a:t> </a:t>
            </a:r>
          </a:p>
        </p:txBody>
      </p:sp>
      <p:sp>
        <p:nvSpPr>
          <p:cNvPr id="4" name="Slide Number Placeholder 3">
            <a:extLst>
              <a:ext uri="{FF2B5EF4-FFF2-40B4-BE49-F238E27FC236}">
                <a16:creationId xmlns:a16="http://schemas.microsoft.com/office/drawing/2014/main" id="{4F9A88EE-A3C2-0D0E-5743-87C4291287F0}"/>
              </a:ext>
            </a:extLst>
          </p:cNvPr>
          <p:cNvSpPr>
            <a:spLocks noGrp="1"/>
          </p:cNvSpPr>
          <p:nvPr>
            <p:ph type="sldNum" sz="quarter" idx="5"/>
          </p:nvPr>
        </p:nvSpPr>
        <p:spPr/>
        <p:txBody>
          <a:bodyPr/>
          <a:lstStyle/>
          <a:p>
            <a:fld id="{71CD1C34-72C1-4C67-AAFF-0B8CE9936A77}" type="slidenum">
              <a:rPr lang="en-US" smtClean="0"/>
              <a:t>5</a:t>
            </a:fld>
            <a:endParaRPr lang="en-US"/>
          </a:p>
        </p:txBody>
      </p:sp>
    </p:spTree>
    <p:extLst>
      <p:ext uri="{BB962C8B-B14F-4D97-AF65-F5344CB8AC3E}">
        <p14:creationId xmlns:p14="http://schemas.microsoft.com/office/powerpoint/2010/main" val="2608700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revised learning standards are structured to demonstrate the interconnected mathematics concepts with the standards for mathematical practice serving as a foundation from which mathematics teaching and learning is built. As concepts gain depth and relevance through contextualization, students have multiple means to access and demonstrate their knowledge. By centering/emphasizing math in meaningful contexts the standards for mathematical practice are elevated, engaging students in reasoning, communication, and the development of resilient problem-solving skills they will carry into college and careers. </a:t>
            </a:r>
          </a:p>
        </p:txBody>
      </p:sp>
      <p:sp>
        <p:nvSpPr>
          <p:cNvPr id="4" name="Slide Number Placeholder 3"/>
          <p:cNvSpPr>
            <a:spLocks noGrp="1"/>
          </p:cNvSpPr>
          <p:nvPr>
            <p:ph type="sldNum" sz="quarter" idx="5"/>
          </p:nvPr>
        </p:nvSpPr>
        <p:spPr/>
        <p:txBody>
          <a:bodyPr/>
          <a:lstStyle/>
          <a:p>
            <a:fld id="{71CD1C34-72C1-4C67-AAFF-0B8CE9936A77}" type="slidenum">
              <a:rPr lang="en-US" smtClean="0"/>
              <a:t>6</a:t>
            </a:fld>
            <a:endParaRPr lang="en-US"/>
          </a:p>
        </p:txBody>
      </p:sp>
    </p:spTree>
    <p:extLst>
      <p:ext uri="{BB962C8B-B14F-4D97-AF65-F5344CB8AC3E}">
        <p14:creationId xmlns:p14="http://schemas.microsoft.com/office/powerpoint/2010/main" val="1675303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89D413-3035-2986-D0DD-7F2F9F45D5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DB7A32-CA04-49F5-4B6C-E0D511E9B5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13CE22-37D8-8406-D98D-19F5A5CE3231}"/>
              </a:ext>
            </a:extLst>
          </p:cNvPr>
          <p:cNvSpPr>
            <a:spLocks noGrp="1"/>
          </p:cNvSpPr>
          <p:nvPr>
            <p:ph type="body" idx="1"/>
          </p:nvPr>
        </p:nvSpPr>
        <p:spPr/>
        <p:txBody>
          <a:bodyPr/>
          <a:lstStyle/>
          <a:p>
            <a:r>
              <a:rPr lang="en-US"/>
              <a:t>Research shows that math fluency isn’t just about being fast or memorizing facts.</a:t>
            </a:r>
            <a:br>
              <a:rPr lang="en-US"/>
            </a:br>
            <a:r>
              <a:rPr lang="en-US"/>
              <a:t>When students are truly fluent, they can choose strategies that make sense for the problem in front of them, adjust those strategies when things shift, and use them to get to correct answers.</a:t>
            </a:r>
          </a:p>
          <a:p>
            <a:r>
              <a:rPr lang="en-US"/>
              <a:t>That’s why, in the revised standards, the term “fluency” has been updated to “efficiently, flexibly, and accurately.” It better captures what we actually mean when we talk about fluency in mathematics.</a:t>
            </a:r>
          </a:p>
          <a:p>
            <a:r>
              <a:rPr lang="en-US"/>
              <a:t>Fluency also develops over time. It starts with basic fact fluency—like single-digit addition. It grows into computational fluency—using efficient strategies for multi-digit operations. And eventually it becomes procedural fluency—applying procedures, like solving equations, with understanding. These layers are interconnected; each one supports the next.</a:t>
            </a:r>
          </a:p>
          <a:p>
            <a:r>
              <a:rPr lang="en-US"/>
              <a:t>And importantly, instruction plays a critical role. All students, regardless of background or ability, need opportunities to build fluency through conceptual understanding, explicit strategy instruction, and meaningful practice.</a:t>
            </a:r>
            <a:br>
              <a:rPr lang="en-US"/>
            </a:br>
            <a:r>
              <a:rPr lang="en-US"/>
              <a:t>At its core, fluency is an equity issue—because developing these skills helps students build confidence, agency, and a sense of belonging in mathematics.</a:t>
            </a:r>
          </a:p>
          <a:p>
            <a:pPr lvl="0"/>
            <a:endParaRPr lang="en-US" sz="1200" kern="1200">
              <a:solidFill>
                <a:schemeClr val="tx1"/>
              </a:solidFill>
              <a:effectLst/>
              <a:latin typeface="+mn-lt"/>
              <a:ea typeface="+mn-ea"/>
              <a:cs typeface="+mn-cs"/>
            </a:endParaRPr>
          </a:p>
          <a:p>
            <a:endParaRPr lang="en-US" sz="1400"/>
          </a:p>
        </p:txBody>
      </p:sp>
      <p:sp>
        <p:nvSpPr>
          <p:cNvPr id="4" name="Slide Number Placeholder 3">
            <a:extLst>
              <a:ext uri="{FF2B5EF4-FFF2-40B4-BE49-F238E27FC236}">
                <a16:creationId xmlns:a16="http://schemas.microsoft.com/office/drawing/2014/main" id="{52E4A7C1-6CB1-2E3A-85AB-81AB433D382A}"/>
              </a:ext>
            </a:extLst>
          </p:cNvPr>
          <p:cNvSpPr>
            <a:spLocks noGrp="1"/>
          </p:cNvSpPr>
          <p:nvPr>
            <p:ph type="sldNum" sz="quarter" idx="5"/>
          </p:nvPr>
        </p:nvSpPr>
        <p:spPr/>
        <p:txBody>
          <a:bodyPr/>
          <a:lstStyle/>
          <a:p>
            <a:fld id="{71CD1C34-72C1-4C67-AAFF-0B8CE9936A77}" type="slidenum">
              <a:rPr lang="en-US" smtClean="0"/>
              <a:t>7</a:t>
            </a:fld>
            <a:endParaRPr lang="en-US"/>
          </a:p>
        </p:txBody>
      </p:sp>
    </p:spTree>
    <p:extLst>
      <p:ext uri="{BB962C8B-B14F-4D97-AF65-F5344CB8AC3E}">
        <p14:creationId xmlns:p14="http://schemas.microsoft.com/office/powerpoint/2010/main" val="3056884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revised standards are now organized into four groups of related concepts—what we call domains—that span all grade levels. These domains reflect the skills students need to use mathematics in meaningful ways: analyzing data, which lives in the Data Analysis domain; reasoning with quantities, which sits in the Quantity domain; understanding real-world patterns through the Relationships domain; and exploring spatial ideas in the Spatial Reasoning domain.</a:t>
            </a:r>
          </a:p>
          <a:p>
            <a:r>
              <a:rPr lang="en-US"/>
              <a:t>Reorganizing the standards this way shifts us away from treating math as a set of isolated topics. Instead, it emphasizes how interconnected mathematical ideas really are, helping students build deeper conceptual understanding and more flexible problem-solving skills.</a:t>
            </a:r>
          </a:p>
          <a:p>
            <a:r>
              <a:rPr lang="en-US"/>
              <a:t>And importantly, this structure mirrors how math shows up in careers and in everyday life. Rather than separating algebra, geometry, and statistics into silos, these domains encourage students to approach real-world problems through multiple mathematical lenses—just like professionals do when they analyze data, design structures, or make informed decisions.</a:t>
            </a:r>
          </a:p>
          <a:p>
            <a:pPr lvl="0"/>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71CD1C34-72C1-4C67-AAFF-0B8CE9936A77}" type="slidenum">
              <a:rPr lang="en-US" smtClean="0"/>
              <a:t>8</a:t>
            </a:fld>
            <a:endParaRPr lang="en-US"/>
          </a:p>
        </p:txBody>
      </p:sp>
    </p:spTree>
    <p:extLst>
      <p:ext uri="{BB962C8B-B14F-4D97-AF65-F5344CB8AC3E}">
        <p14:creationId xmlns:p14="http://schemas.microsoft.com/office/powerpoint/2010/main" val="4230802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standards build on the structure of the Common Core State Standards for Mathematics. It’s important to remember is that the order in which standards, domains, or categories appear on the page does </a:t>
            </a:r>
            <a:r>
              <a:rPr lang="en-US" i="1"/>
              <a:t>not</a:t>
            </a:r>
            <a:r>
              <a:rPr lang="en-US"/>
              <a:t> represent the order in which they should be taught.</a:t>
            </a:r>
            <a:endParaRPr lang="en-US">
              <a:solidFill>
                <a:srgbClr val="444444"/>
              </a:solidFill>
            </a:endParaRPr>
          </a:p>
          <a:p>
            <a:r>
              <a:rPr lang="en-US"/>
              <a:t>Each standard begins with a content code, which tells you the content area. In the revised standards, all math standards use the letter </a:t>
            </a:r>
            <a:r>
              <a:rPr lang="en-US" b="1"/>
              <a:t>“M.”</a:t>
            </a:r>
            <a:endParaRPr lang="en-US">
              <a:solidFill>
                <a:srgbClr val="444444"/>
              </a:solidFill>
            </a:endParaRPr>
          </a:p>
          <a:p>
            <a:r>
              <a:rPr lang="en-US"/>
              <a:t>Next is the grade level or grade band.</a:t>
            </a:r>
            <a:endParaRPr lang="en-US">
              <a:solidFill>
                <a:srgbClr val="444444"/>
              </a:solidFill>
            </a:endParaRPr>
          </a:p>
          <a:p>
            <a:r>
              <a:rPr lang="en-US"/>
              <a:t>Kindergarten uses </a:t>
            </a:r>
            <a:r>
              <a:rPr lang="en-US" b="1"/>
              <a:t>“K.”</a:t>
            </a:r>
            <a:endParaRPr lang="en-US">
              <a:solidFill>
                <a:srgbClr val="444444"/>
              </a:solidFill>
            </a:endParaRPr>
          </a:p>
          <a:p>
            <a:r>
              <a:rPr lang="en-US"/>
              <a:t>Grades 1 through 8 simply use the grade number.</a:t>
            </a:r>
            <a:endParaRPr lang="en-US">
              <a:solidFill>
                <a:srgbClr val="444444"/>
              </a:solidFill>
            </a:endParaRPr>
          </a:p>
          <a:p>
            <a:r>
              <a:rPr lang="en-US"/>
              <a:t>High school standards use </a:t>
            </a:r>
            <a:r>
              <a:rPr lang="en-US" b="1"/>
              <a:t>“HS.”</a:t>
            </a:r>
            <a:endParaRPr lang="en-US">
              <a:solidFill>
                <a:srgbClr val="444444"/>
              </a:solidFill>
            </a:endParaRPr>
          </a:p>
          <a:p>
            <a:r>
              <a:rPr lang="en-US"/>
              <a:t>Then we have the </a:t>
            </a:r>
            <a:r>
              <a:rPr lang="en-US" b="1"/>
              <a:t>domains</a:t>
            </a:r>
            <a:r>
              <a:rPr lang="en-US"/>
              <a:t>—the broad, interconnected areas of mathematics that run across grade levels. In WA Math 2025, the domains are:</a:t>
            </a:r>
            <a:endParaRPr lang="en-US">
              <a:solidFill>
                <a:srgbClr val="444444"/>
              </a:solidFill>
            </a:endParaRPr>
          </a:p>
          <a:p>
            <a:r>
              <a:rPr lang="en-US" b="1"/>
              <a:t>DA</a:t>
            </a:r>
            <a:r>
              <a:rPr lang="en-US"/>
              <a:t> for Data Analysis,</a:t>
            </a:r>
            <a:endParaRPr lang="en-US">
              <a:solidFill>
                <a:srgbClr val="444444"/>
              </a:solidFill>
            </a:endParaRPr>
          </a:p>
          <a:p>
            <a:r>
              <a:rPr lang="en-US" b="1"/>
              <a:t>Q</a:t>
            </a:r>
            <a:r>
              <a:rPr lang="en-US"/>
              <a:t> for Quantities,</a:t>
            </a:r>
            <a:endParaRPr lang="en-US">
              <a:solidFill>
                <a:srgbClr val="444444"/>
              </a:solidFill>
            </a:endParaRPr>
          </a:p>
          <a:p>
            <a:r>
              <a:rPr lang="en-US" b="1"/>
              <a:t>R</a:t>
            </a:r>
            <a:r>
              <a:rPr lang="en-US"/>
              <a:t> for Relationships, and</a:t>
            </a:r>
            <a:endParaRPr lang="en-US">
              <a:solidFill>
                <a:srgbClr val="444444"/>
              </a:solidFill>
            </a:endParaRPr>
          </a:p>
          <a:p>
            <a:r>
              <a:rPr lang="en-US" b="1"/>
              <a:t>SR</a:t>
            </a:r>
            <a:r>
              <a:rPr lang="en-US"/>
              <a:t> for Spatial Reasoning.</a:t>
            </a:r>
            <a:endParaRPr lang="en-US">
              <a:solidFill>
                <a:srgbClr val="444444"/>
              </a:solidFill>
            </a:endParaRPr>
          </a:p>
          <a:p>
            <a:r>
              <a:rPr lang="en-US"/>
              <a:t>Within each domain are </a:t>
            </a:r>
            <a:r>
              <a:rPr lang="en-US" b="1"/>
              <a:t>categories</a:t>
            </a:r>
            <a:r>
              <a:rPr lang="en-US"/>
              <a:t>, which group related standards. In grades K–8, these categories align with the original Common Core domains, and in the Word version of the standards, you’ll also see the corresponding Common Core cluster headings. At the high school level, categories align with the Common Core conceptual categories and domains.</a:t>
            </a:r>
            <a:endParaRPr lang="en-US">
              <a:solidFill>
                <a:srgbClr val="444444"/>
              </a:solidFill>
            </a:endParaRPr>
          </a:p>
          <a:p>
            <a:r>
              <a:rPr lang="en-US"/>
              <a:t>And finally, some standards include </a:t>
            </a:r>
            <a:r>
              <a:rPr lang="en-US" b="1"/>
              <a:t>lettered indicators</a:t>
            </a:r>
            <a:r>
              <a:rPr lang="en-US"/>
              <a:t>, which add an additional layer of specificity—though not every standard includes them.</a:t>
            </a:r>
            <a:endParaRPr lang="en-US">
              <a:solidFill>
                <a:srgbClr val="444444"/>
              </a:solidFill>
            </a:endParaRPr>
          </a:p>
          <a:p>
            <a:r>
              <a:rPr lang="en-US"/>
              <a:t>All of these pieces work together to create a structure that’s clear, coherent, and aligned with how math develops across grade levels.</a:t>
            </a:r>
            <a:endParaRPr lang="en-US">
              <a:ea typeface="Calibri"/>
              <a:cs typeface="Calibri"/>
            </a:endParaRPr>
          </a:p>
          <a:p>
            <a:endParaRPr lang="en-US"/>
          </a:p>
          <a:p>
            <a:endParaRPr lang="en-US">
              <a:ea typeface="Calibri" panose="020F0502020204030204"/>
              <a:cs typeface="Calibri" panose="020F0502020204030204"/>
            </a:endParaRPr>
          </a:p>
          <a:p>
            <a:endParaRPr lang="en-US"/>
          </a:p>
        </p:txBody>
      </p:sp>
      <p:sp>
        <p:nvSpPr>
          <p:cNvPr id="4" name="Slide Number Placeholder 3"/>
          <p:cNvSpPr>
            <a:spLocks noGrp="1"/>
          </p:cNvSpPr>
          <p:nvPr>
            <p:ph type="sldNum" sz="quarter" idx="5"/>
          </p:nvPr>
        </p:nvSpPr>
        <p:spPr/>
        <p:txBody>
          <a:bodyPr/>
          <a:lstStyle/>
          <a:p>
            <a:fld id="{71CD1C34-72C1-4C67-AAFF-0B8CE9936A77}" type="slidenum">
              <a:rPr lang="en-US" smtClean="0"/>
              <a:t>9</a:t>
            </a:fld>
            <a:endParaRPr lang="en-US"/>
          </a:p>
        </p:txBody>
      </p:sp>
    </p:spTree>
    <p:extLst>
      <p:ext uri="{BB962C8B-B14F-4D97-AF65-F5344CB8AC3E}">
        <p14:creationId xmlns:p14="http://schemas.microsoft.com/office/powerpoint/2010/main" val="22316369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hyperlink" Target="https://creativecommons.org/licenses/by/4.0/" TargetMode="External"/><Relationship Id="rId4" Type="http://schemas.openxmlformats.org/officeDocument/2006/relationships/hyperlink" Target="http://k12.wa.us/" TargetMode="Externa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A9713A76-3666-4934-9B07-ADC3005BC743}" type="datetime1">
              <a:rPr lang="en-US" smtClean="0"/>
              <a:t>2/3/2026</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5" name="Rectangle 4"/>
          <p:cNvSpPr/>
          <p:nvPr userDrawn="1"/>
        </p:nvSpPr>
        <p:spPr>
          <a:xfrm>
            <a:off x="0" y="0"/>
            <a:ext cx="12192000" cy="35643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122363"/>
            <a:ext cx="9144000" cy="2387600"/>
          </a:xfrm>
        </p:spPr>
        <p:txBody>
          <a:bodyPr anchor="b"/>
          <a:lstStyle>
            <a:lvl1pPr algn="ctr">
              <a:defRPr sz="6000"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Tree>
    <p:extLst>
      <p:ext uri="{BB962C8B-B14F-4D97-AF65-F5344CB8AC3E}">
        <p14:creationId xmlns:p14="http://schemas.microsoft.com/office/powerpoint/2010/main" val="2597671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2/3/2026</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08" y="0"/>
            <a:ext cx="12201906" cy="3917955"/>
          </a:xfrm>
          <a:prstGeom prst="rect">
            <a:avLst/>
          </a:prstGeom>
        </p:spPr>
      </p:pic>
    </p:spTree>
    <p:extLst>
      <p:ext uri="{BB962C8B-B14F-4D97-AF65-F5344CB8AC3E}">
        <p14:creationId xmlns:p14="http://schemas.microsoft.com/office/powerpoint/2010/main" val="161610195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2/3/2026</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09" y="0"/>
            <a:ext cx="12201903" cy="3917955"/>
          </a:xfrm>
          <a:prstGeom prst="rect">
            <a:avLst/>
          </a:prstGeom>
        </p:spPr>
      </p:pic>
    </p:spTree>
    <p:extLst>
      <p:ext uri="{BB962C8B-B14F-4D97-AF65-F5344CB8AC3E}">
        <p14:creationId xmlns:p14="http://schemas.microsoft.com/office/powerpoint/2010/main" val="70624341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2/3/2026</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09" y="0"/>
            <a:ext cx="12201903" cy="3917954"/>
          </a:xfrm>
          <a:prstGeom prst="rect">
            <a:avLst/>
          </a:prstGeom>
        </p:spPr>
      </p:pic>
    </p:spTree>
    <p:extLst>
      <p:ext uri="{BB962C8B-B14F-4D97-AF65-F5344CB8AC3E}">
        <p14:creationId xmlns:p14="http://schemas.microsoft.com/office/powerpoint/2010/main" val="66815523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2/3/2026</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08" y="0"/>
            <a:ext cx="12201900" cy="3917954"/>
          </a:xfrm>
          <a:prstGeom prst="rect">
            <a:avLst/>
          </a:prstGeom>
        </p:spPr>
      </p:pic>
    </p:spTree>
    <p:extLst>
      <p:ext uri="{BB962C8B-B14F-4D97-AF65-F5344CB8AC3E}">
        <p14:creationId xmlns:p14="http://schemas.microsoft.com/office/powerpoint/2010/main" val="3933686141"/>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2/3/2026</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08" y="0"/>
            <a:ext cx="12201900" cy="3917954"/>
          </a:xfrm>
          <a:prstGeom prst="rect">
            <a:avLst/>
          </a:prstGeom>
        </p:spPr>
      </p:pic>
    </p:spTree>
    <p:extLst>
      <p:ext uri="{BB962C8B-B14F-4D97-AF65-F5344CB8AC3E}">
        <p14:creationId xmlns:p14="http://schemas.microsoft.com/office/powerpoint/2010/main" val="1794105486"/>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Slide Alt">
    <p:spTree>
      <p:nvGrpSpPr>
        <p:cNvPr id="1" name=""/>
        <p:cNvGrpSpPr/>
        <p:nvPr/>
      </p:nvGrpSpPr>
      <p:grpSpPr>
        <a:xfrm>
          <a:off x="0" y="0"/>
          <a:ext cx="0" cy="0"/>
          <a:chOff x="0" y="0"/>
          <a:chExt cx="0" cy="0"/>
        </a:xfrm>
      </p:grpSpPr>
      <p:sp>
        <p:nvSpPr>
          <p:cNvPr id="10"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ADE8D14D-276A-4AF0-8D8A-4839FD9FCE51}" type="datetime1">
              <a:rPr lang="en-US" smtClean="0"/>
              <a:t>2/3/2026</a:t>
            </a:fld>
            <a:endParaRPr lang="en-US"/>
          </a:p>
        </p:txBody>
      </p:sp>
      <p:sp>
        <p:nvSpPr>
          <p:cNvPr id="11"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12"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6" name="Rectangle 5"/>
          <p:cNvSpPr/>
          <p:nvPr userDrawn="1"/>
        </p:nvSpPr>
        <p:spPr>
          <a:xfrm>
            <a:off x="0" y="0"/>
            <a:ext cx="6110514" cy="6858000"/>
          </a:xfrm>
          <a:prstGeom prst="rect">
            <a:avLst/>
          </a:prstGeom>
          <a:solidFill>
            <a:srgbClr val="404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8629" y="5678455"/>
            <a:ext cx="4864704" cy="813910"/>
          </a:xfrm>
          <a:prstGeom prst="rect">
            <a:avLst/>
          </a:prstGeom>
        </p:spPr>
      </p:pic>
    </p:spTree>
    <p:extLst>
      <p:ext uri="{BB962C8B-B14F-4D97-AF65-F5344CB8AC3E}">
        <p14:creationId xmlns:p14="http://schemas.microsoft.com/office/powerpoint/2010/main" val="27169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nect with OSPI">
    <p:spTree>
      <p:nvGrpSpPr>
        <p:cNvPr id="1" name=""/>
        <p:cNvGrpSpPr/>
        <p:nvPr/>
      </p:nvGrpSpPr>
      <p:grpSpPr>
        <a:xfrm>
          <a:off x="0" y="0"/>
          <a:ext cx="0" cy="0"/>
          <a:chOff x="0" y="0"/>
          <a:chExt cx="0" cy="0"/>
        </a:xfrm>
      </p:grpSpPr>
      <p:sp>
        <p:nvSpPr>
          <p:cNvPr id="24"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17C9C7D3-8139-495D-A64E-25E25233BA08}" type="datetime1">
              <a:rPr lang="en-US" smtClean="0"/>
              <a:t>2/3/2026</a:t>
            </a:fld>
            <a:endParaRPr lang="en-US"/>
          </a:p>
        </p:txBody>
      </p:sp>
      <p:sp>
        <p:nvSpPr>
          <p:cNvPr id="25"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26"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pic>
        <p:nvPicPr>
          <p:cNvPr id="4" name="Picture 3" title="OSPI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1779" y="833184"/>
            <a:ext cx="7738478" cy="1294719"/>
          </a:xfrm>
          <a:prstGeom prst="rect">
            <a:avLst/>
          </a:prstGeom>
        </p:spPr>
      </p:pic>
      <p:sp>
        <p:nvSpPr>
          <p:cNvPr id="6" name="TextBox 5"/>
          <p:cNvSpPr txBox="1"/>
          <p:nvPr userDrawn="1"/>
        </p:nvSpPr>
        <p:spPr>
          <a:xfrm>
            <a:off x="1837346" y="2290273"/>
            <a:ext cx="8015955" cy="461665"/>
          </a:xfrm>
          <a:prstGeom prst="rect">
            <a:avLst/>
          </a:prstGeom>
          <a:noFill/>
        </p:spPr>
        <p:txBody>
          <a:bodyPr wrap="square" rtlCol="0">
            <a:spAutoFit/>
          </a:bodyPr>
          <a:lstStyle/>
          <a:p>
            <a:pPr algn="ctr"/>
            <a:r>
              <a:rPr lang="en-US" sz="2400" b="0" i="1"/>
              <a:t>Connect with us!</a:t>
            </a:r>
          </a:p>
        </p:txBody>
      </p:sp>
      <p:sp>
        <p:nvSpPr>
          <p:cNvPr id="7" name="Rectangle 6"/>
          <p:cNvSpPr/>
          <p:nvPr userDrawn="1"/>
        </p:nvSpPr>
        <p:spPr>
          <a:xfrm>
            <a:off x="0" y="3247402"/>
            <a:ext cx="12192000" cy="36105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1AA577F-E253-8EAB-9431-8D0B847F47A9}"/>
              </a:ext>
            </a:extLst>
          </p:cNvPr>
          <p:cNvGrpSpPr/>
          <p:nvPr userDrawn="1"/>
        </p:nvGrpSpPr>
        <p:grpSpPr>
          <a:xfrm>
            <a:off x="6452538" y="3784874"/>
            <a:ext cx="3898635" cy="553212"/>
            <a:chOff x="6461513" y="3784874"/>
            <a:chExt cx="3898635" cy="553212"/>
          </a:xfrm>
        </p:grpSpPr>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461513" y="3784874"/>
              <a:ext cx="553212" cy="553212"/>
            </a:xfrm>
            <a:prstGeom prst="rect">
              <a:avLst/>
            </a:prstGeom>
          </p:spPr>
        </p:pic>
        <p:sp>
          <p:nvSpPr>
            <p:cNvPr id="18" name="TextBox 17"/>
            <p:cNvSpPr txBox="1"/>
            <p:nvPr userDrawn="1"/>
          </p:nvSpPr>
          <p:spPr>
            <a:xfrm>
              <a:off x="7181113" y="3863209"/>
              <a:ext cx="3179035" cy="400110"/>
            </a:xfrm>
            <a:prstGeom prst="rect">
              <a:avLst/>
            </a:prstGeom>
            <a:noFill/>
          </p:spPr>
          <p:txBody>
            <a:bodyPr wrap="square" rtlCol="0">
              <a:spAutoFit/>
            </a:bodyPr>
            <a:lstStyle/>
            <a:p>
              <a:r>
                <a:rPr lang="en-US" sz="2000">
                  <a:solidFill>
                    <a:schemeClr val="bg1"/>
                  </a:solidFill>
                </a:rPr>
                <a:t>facebook.com/</a:t>
              </a:r>
              <a:r>
                <a:rPr lang="en-US" sz="2000" err="1">
                  <a:solidFill>
                    <a:schemeClr val="bg1"/>
                  </a:solidFill>
                </a:rPr>
                <a:t>waospi</a:t>
              </a:r>
              <a:endParaRPr lang="en-US" sz="2000">
                <a:solidFill>
                  <a:schemeClr val="bg1"/>
                </a:solidFill>
              </a:endParaRPr>
            </a:p>
          </p:txBody>
        </p:sp>
      </p:grpSp>
      <p:grpSp>
        <p:nvGrpSpPr>
          <p:cNvPr id="27" name="Group 26">
            <a:extLst>
              <a:ext uri="{FF2B5EF4-FFF2-40B4-BE49-F238E27FC236}">
                <a16:creationId xmlns:a16="http://schemas.microsoft.com/office/drawing/2014/main" id="{968B8750-B213-D723-C921-498689C9382C}"/>
              </a:ext>
            </a:extLst>
          </p:cNvPr>
          <p:cNvGrpSpPr/>
          <p:nvPr userDrawn="1"/>
        </p:nvGrpSpPr>
        <p:grpSpPr>
          <a:xfrm>
            <a:off x="6452538" y="4516714"/>
            <a:ext cx="3884443" cy="553212"/>
            <a:chOff x="6461513" y="4510555"/>
            <a:chExt cx="3884443" cy="553212"/>
          </a:xfrm>
        </p:grpSpPr>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6461513" y="4510555"/>
              <a:ext cx="553212" cy="553212"/>
            </a:xfrm>
            <a:prstGeom prst="rect">
              <a:avLst/>
            </a:prstGeom>
          </p:spPr>
        </p:pic>
        <p:sp>
          <p:nvSpPr>
            <p:cNvPr id="19" name="TextBox 18"/>
            <p:cNvSpPr txBox="1"/>
            <p:nvPr userDrawn="1"/>
          </p:nvSpPr>
          <p:spPr>
            <a:xfrm>
              <a:off x="7166921" y="4599058"/>
              <a:ext cx="3179035" cy="400110"/>
            </a:xfrm>
            <a:prstGeom prst="rect">
              <a:avLst/>
            </a:prstGeom>
            <a:noFill/>
          </p:spPr>
          <p:txBody>
            <a:bodyPr wrap="square" rtlCol="0">
              <a:spAutoFit/>
            </a:bodyPr>
            <a:lstStyle/>
            <a:p>
              <a:r>
                <a:rPr lang="en-US" sz="2000">
                  <a:solidFill>
                    <a:schemeClr val="bg1"/>
                  </a:solidFill>
                </a:rPr>
                <a:t>twitter.com/</a:t>
              </a:r>
              <a:r>
                <a:rPr lang="en-US" sz="2000" err="1">
                  <a:solidFill>
                    <a:schemeClr val="bg1"/>
                  </a:solidFill>
                </a:rPr>
                <a:t>waospi</a:t>
              </a:r>
              <a:endParaRPr lang="en-US" sz="2000">
                <a:solidFill>
                  <a:schemeClr val="bg1"/>
                </a:solidFill>
              </a:endParaRPr>
            </a:p>
          </p:txBody>
        </p:sp>
      </p:grpSp>
      <p:grpSp>
        <p:nvGrpSpPr>
          <p:cNvPr id="28" name="Group 27">
            <a:extLst>
              <a:ext uri="{FF2B5EF4-FFF2-40B4-BE49-F238E27FC236}">
                <a16:creationId xmlns:a16="http://schemas.microsoft.com/office/drawing/2014/main" id="{1137B6C8-4D12-6323-2E80-81A3F93CB6D5}"/>
              </a:ext>
            </a:extLst>
          </p:cNvPr>
          <p:cNvGrpSpPr/>
          <p:nvPr userDrawn="1"/>
        </p:nvGrpSpPr>
        <p:grpSpPr>
          <a:xfrm>
            <a:off x="6452538" y="5248554"/>
            <a:ext cx="3873339" cy="553212"/>
            <a:chOff x="6452538" y="5248554"/>
            <a:chExt cx="3873339" cy="553212"/>
          </a:xfrm>
        </p:grpSpPr>
        <p:pic>
          <p:nvPicPr>
            <p:cNvPr id="17" name="Picture 16"/>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452538" y="5248554"/>
              <a:ext cx="553212" cy="553212"/>
            </a:xfrm>
            <a:prstGeom prst="rect">
              <a:avLst/>
            </a:prstGeom>
          </p:spPr>
        </p:pic>
        <p:sp>
          <p:nvSpPr>
            <p:cNvPr id="20" name="TextBox 19"/>
            <p:cNvSpPr txBox="1"/>
            <p:nvPr userDrawn="1"/>
          </p:nvSpPr>
          <p:spPr>
            <a:xfrm>
              <a:off x="7146842" y="5311003"/>
              <a:ext cx="3179035" cy="400110"/>
            </a:xfrm>
            <a:prstGeom prst="rect">
              <a:avLst/>
            </a:prstGeom>
            <a:noFill/>
          </p:spPr>
          <p:txBody>
            <a:bodyPr wrap="square" rtlCol="0">
              <a:spAutoFit/>
            </a:bodyPr>
            <a:lstStyle/>
            <a:p>
              <a:r>
                <a:rPr lang="en-US" sz="2000">
                  <a:solidFill>
                    <a:schemeClr val="bg1"/>
                  </a:solidFill>
                </a:rPr>
                <a:t>youtube.com/</a:t>
              </a:r>
              <a:r>
                <a:rPr lang="en-US" sz="2000" err="1">
                  <a:solidFill>
                    <a:schemeClr val="bg1"/>
                  </a:solidFill>
                </a:rPr>
                <a:t>waospi</a:t>
              </a:r>
              <a:endParaRPr lang="en-US" sz="2000">
                <a:solidFill>
                  <a:schemeClr val="bg1"/>
                </a:solidFill>
              </a:endParaRPr>
            </a:p>
          </p:txBody>
        </p:sp>
      </p:grpSp>
      <p:grpSp>
        <p:nvGrpSpPr>
          <p:cNvPr id="9" name="Group 8">
            <a:extLst>
              <a:ext uri="{FF2B5EF4-FFF2-40B4-BE49-F238E27FC236}">
                <a16:creationId xmlns:a16="http://schemas.microsoft.com/office/drawing/2014/main" id="{26040266-0365-FB86-3E39-701C5DA7CE4F}"/>
              </a:ext>
            </a:extLst>
          </p:cNvPr>
          <p:cNvGrpSpPr/>
          <p:nvPr userDrawn="1"/>
        </p:nvGrpSpPr>
        <p:grpSpPr>
          <a:xfrm>
            <a:off x="1921656" y="5237137"/>
            <a:ext cx="3873339" cy="553212"/>
            <a:chOff x="1931779" y="5235854"/>
            <a:chExt cx="3873339" cy="553212"/>
          </a:xfrm>
        </p:grpSpPr>
        <p:pic>
          <p:nvPicPr>
            <p:cNvPr id="15" name="Picture 14"/>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931779" y="5235854"/>
              <a:ext cx="553212" cy="553212"/>
            </a:xfrm>
            <a:prstGeom prst="rect">
              <a:avLst/>
            </a:prstGeom>
          </p:spPr>
        </p:pic>
        <p:sp>
          <p:nvSpPr>
            <p:cNvPr id="21" name="TextBox 20"/>
            <p:cNvSpPr txBox="1"/>
            <p:nvPr userDrawn="1"/>
          </p:nvSpPr>
          <p:spPr>
            <a:xfrm>
              <a:off x="2626083" y="5312405"/>
              <a:ext cx="3179035" cy="400110"/>
            </a:xfrm>
            <a:prstGeom prst="rect">
              <a:avLst/>
            </a:prstGeom>
            <a:noFill/>
          </p:spPr>
          <p:txBody>
            <a:bodyPr wrap="square" rtlCol="0">
              <a:spAutoFit/>
            </a:bodyPr>
            <a:lstStyle/>
            <a:p>
              <a:r>
                <a:rPr lang="en-US" sz="2000">
                  <a:solidFill>
                    <a:schemeClr val="bg1"/>
                  </a:solidFill>
                </a:rPr>
                <a:t>medium.com/</a:t>
              </a:r>
              <a:r>
                <a:rPr lang="en-US" sz="2000" err="1">
                  <a:solidFill>
                    <a:schemeClr val="bg1"/>
                  </a:solidFill>
                </a:rPr>
                <a:t>waospi</a:t>
              </a:r>
              <a:endParaRPr lang="en-US" sz="2000">
                <a:solidFill>
                  <a:schemeClr val="bg1"/>
                </a:solidFill>
              </a:endParaRPr>
            </a:p>
          </p:txBody>
        </p:sp>
      </p:grpSp>
      <p:grpSp>
        <p:nvGrpSpPr>
          <p:cNvPr id="10" name="Group 9">
            <a:extLst>
              <a:ext uri="{FF2B5EF4-FFF2-40B4-BE49-F238E27FC236}">
                <a16:creationId xmlns:a16="http://schemas.microsoft.com/office/drawing/2014/main" id="{12FA1CB1-2F29-F0C0-15CA-D5C415A85631}"/>
              </a:ext>
            </a:extLst>
          </p:cNvPr>
          <p:cNvGrpSpPr/>
          <p:nvPr userDrawn="1"/>
        </p:nvGrpSpPr>
        <p:grpSpPr>
          <a:xfrm>
            <a:off x="3909917" y="5961224"/>
            <a:ext cx="4372166" cy="553212"/>
            <a:chOff x="1919079" y="5961224"/>
            <a:chExt cx="4372166" cy="553212"/>
          </a:xfrm>
        </p:grpSpPr>
        <p:pic>
          <p:nvPicPr>
            <p:cNvPr id="14" name="Picture 13"/>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919079" y="5961224"/>
              <a:ext cx="553212" cy="553212"/>
            </a:xfrm>
            <a:prstGeom prst="rect">
              <a:avLst/>
            </a:prstGeom>
          </p:spPr>
        </p:pic>
        <p:sp>
          <p:nvSpPr>
            <p:cNvPr id="22" name="TextBox 21"/>
            <p:cNvSpPr txBox="1"/>
            <p:nvPr userDrawn="1"/>
          </p:nvSpPr>
          <p:spPr>
            <a:xfrm>
              <a:off x="2613383" y="6041331"/>
              <a:ext cx="3677862" cy="400110"/>
            </a:xfrm>
            <a:prstGeom prst="rect">
              <a:avLst/>
            </a:prstGeom>
            <a:noFill/>
          </p:spPr>
          <p:txBody>
            <a:bodyPr wrap="square" rtlCol="0">
              <a:spAutoFit/>
            </a:bodyPr>
            <a:lstStyle/>
            <a:p>
              <a:r>
                <a:rPr lang="en-US" sz="2000">
                  <a:solidFill>
                    <a:schemeClr val="bg1"/>
                  </a:solidFill>
                </a:rPr>
                <a:t>linkedin.com/company/</a:t>
              </a:r>
              <a:r>
                <a:rPr lang="en-US" sz="2000" err="1">
                  <a:solidFill>
                    <a:schemeClr val="bg1"/>
                  </a:solidFill>
                </a:rPr>
                <a:t>waospi</a:t>
              </a:r>
              <a:endParaRPr lang="en-US" sz="2000">
                <a:solidFill>
                  <a:schemeClr val="bg1"/>
                </a:solidFill>
              </a:endParaRPr>
            </a:p>
          </p:txBody>
        </p:sp>
      </p:grpSp>
      <p:grpSp>
        <p:nvGrpSpPr>
          <p:cNvPr id="5" name="Group 4">
            <a:extLst>
              <a:ext uri="{FF2B5EF4-FFF2-40B4-BE49-F238E27FC236}">
                <a16:creationId xmlns:a16="http://schemas.microsoft.com/office/drawing/2014/main" id="{9529524B-F81F-B768-4EED-4C4261C8B874}"/>
              </a:ext>
            </a:extLst>
          </p:cNvPr>
          <p:cNvGrpSpPr/>
          <p:nvPr userDrawn="1"/>
        </p:nvGrpSpPr>
        <p:grpSpPr>
          <a:xfrm>
            <a:off x="1921656" y="3815951"/>
            <a:ext cx="3380750" cy="539718"/>
            <a:chOff x="1921656" y="3815951"/>
            <a:chExt cx="3380750" cy="539718"/>
          </a:xfrm>
        </p:grpSpPr>
        <p:pic>
          <p:nvPicPr>
            <p:cNvPr id="13" name="Picture 12"/>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921656" y="3815951"/>
              <a:ext cx="539718" cy="539718"/>
            </a:xfrm>
            <a:prstGeom prst="rect">
              <a:avLst/>
            </a:prstGeom>
          </p:spPr>
        </p:pic>
        <p:sp>
          <p:nvSpPr>
            <p:cNvPr id="23" name="TextBox 22"/>
            <p:cNvSpPr txBox="1"/>
            <p:nvPr userDrawn="1"/>
          </p:nvSpPr>
          <p:spPr>
            <a:xfrm>
              <a:off x="2597651" y="3868910"/>
              <a:ext cx="2704755" cy="400110"/>
            </a:xfrm>
            <a:prstGeom prst="rect">
              <a:avLst/>
            </a:prstGeom>
            <a:noFill/>
          </p:spPr>
          <p:txBody>
            <a:bodyPr wrap="square" rtlCol="0">
              <a:spAutoFit/>
            </a:bodyPr>
            <a:lstStyle/>
            <a:p>
              <a:r>
                <a:rPr lang="en-US" sz="2000">
                  <a:solidFill>
                    <a:schemeClr val="bg1"/>
                  </a:solidFill>
                </a:rPr>
                <a:t>k12.wa.us</a:t>
              </a:r>
            </a:p>
          </p:txBody>
        </p:sp>
      </p:grpSp>
      <p:pic>
        <p:nvPicPr>
          <p:cNvPr id="2" name="Picture 1">
            <a:extLst>
              <a:ext uri="{FF2B5EF4-FFF2-40B4-BE49-F238E27FC236}">
                <a16:creationId xmlns:a16="http://schemas.microsoft.com/office/drawing/2014/main" id="{35EB49CF-EDBD-86B9-8AF3-BD35C2CB84EF}"/>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1921656" y="4526544"/>
            <a:ext cx="539718" cy="539718"/>
          </a:xfrm>
          <a:prstGeom prst="rect">
            <a:avLst/>
          </a:prstGeom>
        </p:spPr>
      </p:pic>
      <p:sp>
        <p:nvSpPr>
          <p:cNvPr id="3" name="TextBox 2">
            <a:extLst>
              <a:ext uri="{FF2B5EF4-FFF2-40B4-BE49-F238E27FC236}">
                <a16:creationId xmlns:a16="http://schemas.microsoft.com/office/drawing/2014/main" id="{49C6A311-77F8-B22D-00FB-7FC3D9E53979}"/>
              </a:ext>
            </a:extLst>
          </p:cNvPr>
          <p:cNvSpPr txBox="1"/>
          <p:nvPr userDrawn="1"/>
        </p:nvSpPr>
        <p:spPr>
          <a:xfrm>
            <a:off x="2597651" y="4579503"/>
            <a:ext cx="2704755" cy="400110"/>
          </a:xfrm>
          <a:prstGeom prst="rect">
            <a:avLst/>
          </a:prstGeom>
          <a:noFill/>
        </p:spPr>
        <p:txBody>
          <a:bodyPr wrap="square" rtlCol="0">
            <a:spAutoFit/>
          </a:bodyPr>
          <a:lstStyle/>
          <a:p>
            <a:r>
              <a:rPr lang="en-US" sz="2000">
                <a:solidFill>
                  <a:schemeClr val="bg1"/>
                </a:solidFill>
              </a:rPr>
              <a:t>instagram.com/</a:t>
            </a:r>
            <a:r>
              <a:rPr lang="en-US" sz="2000" err="1">
                <a:solidFill>
                  <a:schemeClr val="bg1"/>
                </a:solidFill>
              </a:rPr>
              <a:t>waospi</a:t>
            </a:r>
            <a:endParaRPr lang="en-US" sz="2000">
              <a:solidFill>
                <a:schemeClr val="bg1"/>
              </a:solidFill>
            </a:endParaRPr>
          </a:p>
        </p:txBody>
      </p:sp>
    </p:spTree>
    <p:extLst>
      <p:ext uri="{BB962C8B-B14F-4D97-AF65-F5344CB8AC3E}">
        <p14:creationId xmlns:p14="http://schemas.microsoft.com/office/powerpoint/2010/main" val="3336405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2558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5125"/>
          </a:xfrm>
          <a:prstGeom prst="rect">
            <a:avLst/>
          </a:prstGeom>
        </p:spPr>
        <p:txBody>
          <a:bodyPr vert="horz" lIns="91440" tIns="45720" rIns="91440" bIns="45720" rtlCol="0" anchor="ctr"/>
          <a:lstStyle>
            <a:lvl1pPr algn="r">
              <a:defRPr sz="1600">
                <a:solidFill>
                  <a:srgbClr val="40403D"/>
                </a:solidFill>
              </a:defRPr>
            </a:lvl1pPr>
          </a:lstStyle>
          <a:p>
            <a:pPr algn="ctr"/>
            <a:r>
              <a:rPr lang="en-US"/>
              <a:t>| </a:t>
            </a:r>
            <a:fld id="{6AD9C51A-A19C-426A-8FAE-2A3EAD0FB521}" type="datetime1">
              <a:rPr lang="en-US" smtClean="0"/>
              <a:t>2/3/2026</a:t>
            </a:fld>
            <a:r>
              <a:rPr lang="en-US"/>
              <a:t> |</a:t>
            </a: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65248FEF-978F-4B24-93F3-B987601DAD06}" type="slidenum">
              <a:rPr lang="en-US" smtClean="0"/>
              <a:pPr/>
              <a:t>‹#›</a:t>
            </a:fld>
            <a:endParaRPr lang="en-US"/>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r>
              <a:rPr lang="en-US"/>
              <a:t>Division Name</a:t>
            </a:r>
          </a:p>
        </p:txBody>
      </p:sp>
    </p:spTree>
    <p:extLst>
      <p:ext uri="{BB962C8B-B14F-4D97-AF65-F5344CB8AC3E}">
        <p14:creationId xmlns:p14="http://schemas.microsoft.com/office/powerpoint/2010/main" val="15270022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2558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5125"/>
          </a:xfrm>
          <a:prstGeom prst="rect">
            <a:avLst/>
          </a:prstGeom>
        </p:spPr>
        <p:txBody>
          <a:bodyPr vert="horz" lIns="91440" tIns="45720" rIns="91440" bIns="45720" rtlCol="0" anchor="ctr"/>
          <a:lstStyle>
            <a:lvl1pPr algn="r">
              <a:defRPr sz="1600">
                <a:solidFill>
                  <a:srgbClr val="40403D"/>
                </a:solidFill>
              </a:defRPr>
            </a:lvl1pPr>
          </a:lstStyle>
          <a:p>
            <a:pPr algn="ctr"/>
            <a:r>
              <a:rPr lang="en-US"/>
              <a:t>| </a:t>
            </a:r>
            <a:fld id="{6AD9C51A-A19C-426A-8FAE-2A3EAD0FB521}" type="datetime1">
              <a:rPr lang="en-US" smtClean="0"/>
              <a:t>2/3/2026</a:t>
            </a:fld>
            <a:r>
              <a:rPr lang="en-US"/>
              <a:t> |</a:t>
            </a: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65248FEF-978F-4B24-93F3-B987601DAD06}" type="slidenum">
              <a:rPr lang="en-US" smtClean="0"/>
              <a:pPr/>
              <a:t>‹#›</a:t>
            </a:fld>
            <a:endParaRPr lang="en-US"/>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r>
              <a:rPr lang="en-US"/>
              <a:t>Division Name</a:t>
            </a:r>
          </a:p>
        </p:txBody>
      </p:sp>
    </p:spTree>
    <p:extLst>
      <p:ext uri="{BB962C8B-B14F-4D97-AF65-F5344CB8AC3E}">
        <p14:creationId xmlns:p14="http://schemas.microsoft.com/office/powerpoint/2010/main" val="34844025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7" name="Picture 6"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5D386E17-F8CF-47AF-AE3A-C26E89DB1DB3}"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3071057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ission Vision Values">
    <p:spTree>
      <p:nvGrpSpPr>
        <p:cNvPr id="1" name=""/>
        <p:cNvGrpSpPr/>
        <p:nvPr/>
      </p:nvGrpSpPr>
      <p:grpSpPr>
        <a:xfrm>
          <a:off x="0" y="0"/>
          <a:ext cx="0" cy="0"/>
          <a:chOff x="0" y="0"/>
          <a:chExt cx="0" cy="0"/>
        </a:xfrm>
      </p:grpSpPr>
      <p:pic>
        <p:nvPicPr>
          <p:cNvPr id="2" name="Picture 1" descr="A group of students with their hands up&#10;"/>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4724400" cy="6858000"/>
          </a:xfrm>
          <a:prstGeom prst="rect">
            <a:avLst/>
          </a:prstGeom>
        </p:spPr>
      </p:pic>
      <p:sp>
        <p:nvSpPr>
          <p:cNvPr id="18" name="Date Placeholder 3"/>
          <p:cNvSpPr>
            <a:spLocks noGrp="1"/>
          </p:cNvSpPr>
          <p:nvPr>
            <p:ph type="dt" sz="half" idx="10"/>
          </p:nvPr>
        </p:nvSpPr>
        <p:spPr>
          <a:xfrm>
            <a:off x="9776298" y="6431544"/>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F9035A5F-3A94-4811-9FB1-09C2A5D9E0B2}" type="datetime1">
              <a:rPr lang="en-US" smtClean="0"/>
              <a:t>2/3/2026</a:t>
            </a:fld>
            <a:endParaRPr lang="en-US"/>
          </a:p>
        </p:txBody>
      </p:sp>
      <p:sp>
        <p:nvSpPr>
          <p:cNvPr id="19" name="Slide Number Placeholder 4"/>
          <p:cNvSpPr>
            <a:spLocks noGrp="1"/>
          </p:cNvSpPr>
          <p:nvPr>
            <p:ph type="sldNum" sz="quarter" idx="4"/>
          </p:nvPr>
        </p:nvSpPr>
        <p:spPr>
          <a:xfrm>
            <a:off x="10709328" y="6431544"/>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20" name="Footer Placeholder 5"/>
          <p:cNvSpPr>
            <a:spLocks noGrp="1"/>
          </p:cNvSpPr>
          <p:nvPr>
            <p:ph type="ftr" sz="quarter" idx="3"/>
          </p:nvPr>
        </p:nvSpPr>
        <p:spPr>
          <a:xfrm>
            <a:off x="5750668" y="6431544"/>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pic>
        <p:nvPicPr>
          <p:cNvPr id="21" name="Picture 20" title="OSPI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4148" y="5502626"/>
            <a:ext cx="5491238" cy="918735"/>
          </a:xfrm>
          <a:prstGeom prst="rect">
            <a:avLst/>
          </a:prstGeom>
        </p:spPr>
      </p:pic>
    </p:spTree>
    <p:extLst>
      <p:ext uri="{BB962C8B-B14F-4D97-AF65-F5344CB8AC3E}">
        <p14:creationId xmlns:p14="http://schemas.microsoft.com/office/powerpoint/2010/main" val="32900762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2558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5125"/>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6AD9C51A-A19C-426A-8FAE-2A3EAD0FB521}"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14208972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183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183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5"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41982921-751A-4039-819B-4624610BA7C0}"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6"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7"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9232251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5473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5473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8C520A67-EF72-4EF3-B9F5-8D3C234F8A3E}"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5" name="Slide Number Placeholder 4"/>
          <p:cNvSpPr>
            <a:spLocks noGrp="1"/>
          </p:cNvSpPr>
          <p:nvPr>
            <p:ph type="sldNum" sz="quarter" idx="12"/>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1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33186660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3"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D1AE50F7-A69C-4B56-B33D-CD16CDBC5049}"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4"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5"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19278469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2"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189107D1-09AF-41F4-A424-7BD82757A508}"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3"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4"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33754328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act &amp; Creative Commons">
    <p:spTree>
      <p:nvGrpSpPr>
        <p:cNvPr id="1" name=""/>
        <p:cNvGrpSpPr/>
        <p:nvPr/>
      </p:nvGrpSpPr>
      <p:grpSpPr>
        <a:xfrm>
          <a:off x="0" y="0"/>
          <a:ext cx="0" cy="0"/>
          <a:chOff x="0" y="0"/>
          <a:chExt cx="0" cy="0"/>
        </a:xfrm>
      </p:grpSpPr>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pic>
        <p:nvPicPr>
          <p:cNvPr id="8" name="Picture 2" descr="CreativeCommons logo&#10;&#10;http://mirrors.creativecommons.org/presskit/buttons/88x31/png/by.png" title="CC Logo "/>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41" y="5241583"/>
            <a:ext cx="1124177" cy="3933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2250974" y="5115080"/>
            <a:ext cx="84825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0403D"/>
                </a:solidFill>
                <a:effectLst/>
                <a:uLnTx/>
                <a:uFillTx/>
                <a:latin typeface="Segoe UI"/>
                <a:ea typeface="+mn-ea"/>
                <a:cs typeface="+mn-cs"/>
              </a:rPr>
              <a:t>Except where otherwise noted, this work by the </a:t>
            </a:r>
            <a:r>
              <a:rPr kumimoji="0" lang="en-US" sz="1800" b="0" i="0" u="none" strike="noStrike" kern="1200" cap="none" spc="0" normalizeH="0" baseline="0" noProof="0">
                <a:ln>
                  <a:noFill/>
                </a:ln>
                <a:solidFill>
                  <a:srgbClr val="40403D"/>
                </a:solidFill>
                <a:effectLst/>
                <a:uLnTx/>
                <a:uFillTx/>
                <a:latin typeface="Segoe UI"/>
                <a:ea typeface="+mn-ea"/>
                <a:cs typeface="+mn-cs"/>
                <a:hlinkClick r:id="rId4"/>
              </a:rPr>
              <a:t>Office of Superintendent of Public Instruction </a:t>
            </a:r>
            <a:r>
              <a:rPr kumimoji="0" lang="en-US" sz="1800" b="0" i="0" u="none" strike="noStrike" kern="1200" cap="none" spc="0" normalizeH="0" baseline="0" noProof="0">
                <a:ln>
                  <a:noFill/>
                </a:ln>
                <a:solidFill>
                  <a:srgbClr val="40403D"/>
                </a:solidFill>
                <a:effectLst/>
                <a:uLnTx/>
                <a:uFillTx/>
                <a:latin typeface="Segoe UI"/>
                <a:ea typeface="+mn-ea"/>
                <a:cs typeface="+mn-cs"/>
              </a:rPr>
              <a:t>is licensed under a </a:t>
            </a:r>
            <a:r>
              <a:rPr kumimoji="0" lang="en-US" sz="1800" b="0" i="0" u="none" strike="noStrike" kern="1200" cap="none" spc="0" normalizeH="0" baseline="0" noProof="0">
                <a:ln>
                  <a:noFill/>
                </a:ln>
                <a:solidFill>
                  <a:srgbClr val="40403D"/>
                </a:solidFill>
                <a:effectLst/>
                <a:uLnTx/>
                <a:uFillTx/>
                <a:latin typeface="Segoe UI"/>
                <a:ea typeface="+mn-ea"/>
                <a:cs typeface="+mn-cs"/>
                <a:hlinkClick r:id="rId5"/>
              </a:rPr>
              <a:t>Creative Commons 4.0 International License</a:t>
            </a:r>
            <a:r>
              <a:rPr kumimoji="0" lang="en-US" sz="1800" b="0" i="0" u="none" strike="noStrike" kern="1200" cap="none" spc="0" normalizeH="0" baseline="0" noProof="0">
                <a:ln>
                  <a:noFill/>
                </a:ln>
                <a:solidFill>
                  <a:srgbClr val="40403D"/>
                </a:solidFill>
                <a:effectLst/>
                <a:uLnTx/>
                <a:uFillTx/>
                <a:latin typeface="Segoe UI"/>
                <a:ea typeface="+mn-ea"/>
                <a:cs typeface="+mn-cs"/>
              </a:rPr>
              <a:t>.</a:t>
            </a:r>
          </a:p>
        </p:txBody>
      </p:sp>
      <p:sp>
        <p:nvSpPr>
          <p:cNvPr id="3" name="TextBox 2"/>
          <p:cNvSpPr txBox="1"/>
          <p:nvPr userDrawn="1"/>
        </p:nvSpPr>
        <p:spPr>
          <a:xfrm>
            <a:off x="765041" y="666572"/>
            <a:ext cx="10481093"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40403D"/>
                </a:solidFill>
                <a:effectLst/>
                <a:uLnTx/>
                <a:uFillTx/>
                <a:latin typeface="Segoe UI"/>
                <a:ea typeface="+mn-ea"/>
                <a:cs typeface="+mn-cs"/>
              </a:rPr>
              <a:t>Contact Us!</a:t>
            </a:r>
          </a:p>
        </p:txBody>
      </p:sp>
      <p:sp>
        <p:nvSpPr>
          <p:cNvPr id="6" name="Text Placeholder 5"/>
          <p:cNvSpPr>
            <a:spLocks noGrp="1"/>
          </p:cNvSpPr>
          <p:nvPr>
            <p:ph type="body" sz="quarter" idx="10"/>
          </p:nvPr>
        </p:nvSpPr>
        <p:spPr>
          <a:xfrm>
            <a:off x="765175" y="1624013"/>
            <a:ext cx="10463213" cy="2865437"/>
          </a:xfrm>
        </p:spPr>
        <p:txBody>
          <a:bodyPr/>
          <a:lstStyle/>
          <a:p>
            <a:pPr lvl="0"/>
            <a:r>
              <a:rPr lang="en-US"/>
              <a:t>Edit Master text styles</a:t>
            </a:r>
          </a:p>
        </p:txBody>
      </p:sp>
      <p:sp>
        <p:nvSpPr>
          <p:cNvPr id="16"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35F243A7-3AB4-4536-AADE-FF380E50D9E6}"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7"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8"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30113464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8"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1B2822EA-A644-495B-8815-4C70994813F7}"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9"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20"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18109673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5"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90D6690C-5134-4A25-A8E0-8B233ADCD8FC}"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6"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7"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21692620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3"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D1AE50F7-A69C-4B56-B33D-CD16CDBC5049}"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4"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5"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22114067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Main Title+ SubTitle+Number">
    <p:spTree>
      <p:nvGrpSpPr>
        <p:cNvPr id="1" name=""/>
        <p:cNvGrpSpPr/>
        <p:nvPr/>
      </p:nvGrpSpPr>
      <p:grpSpPr>
        <a:xfrm>
          <a:off x="0" y="0"/>
          <a:ext cx="0" cy="0"/>
          <a:chOff x="0" y="0"/>
          <a:chExt cx="0" cy="0"/>
        </a:xfrm>
      </p:grpSpPr>
      <p:sp>
        <p:nvSpPr>
          <p:cNvPr id="6" name="Rectangle 5"/>
          <p:cNvSpPr/>
          <p:nvPr userDrawn="1"/>
        </p:nvSpPr>
        <p:spPr>
          <a:xfrm>
            <a:off x="1221435" y="1880320"/>
            <a:ext cx="2158378" cy="190753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Picture Placeholder 7"/>
          <p:cNvSpPr>
            <a:spLocks noGrp="1"/>
          </p:cNvSpPr>
          <p:nvPr>
            <p:ph type="pic" sz="quarter" idx="29" hasCustomPrompt="1"/>
          </p:nvPr>
        </p:nvSpPr>
        <p:spPr>
          <a:xfrm>
            <a:off x="1318564" y="2079050"/>
            <a:ext cx="1960565" cy="1344118"/>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a:t>Click Icon To Add Image</a:t>
            </a:r>
          </a:p>
        </p:txBody>
      </p:sp>
      <p:sp>
        <p:nvSpPr>
          <p:cNvPr id="8" name="Rectangle 7"/>
          <p:cNvSpPr/>
          <p:nvPr userDrawn="1"/>
        </p:nvSpPr>
        <p:spPr>
          <a:xfrm>
            <a:off x="3681895" y="1880320"/>
            <a:ext cx="2158378" cy="190753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Picture Placeholder 7"/>
          <p:cNvSpPr>
            <a:spLocks noGrp="1"/>
          </p:cNvSpPr>
          <p:nvPr>
            <p:ph type="pic" sz="quarter" idx="31" hasCustomPrompt="1"/>
          </p:nvPr>
        </p:nvSpPr>
        <p:spPr>
          <a:xfrm>
            <a:off x="3779024" y="2079050"/>
            <a:ext cx="1960565" cy="1344118"/>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a:t>Click Icon To Add Image</a:t>
            </a:r>
          </a:p>
        </p:txBody>
      </p:sp>
      <p:sp>
        <p:nvSpPr>
          <p:cNvPr id="10" name="Rectangle 9"/>
          <p:cNvSpPr/>
          <p:nvPr userDrawn="1"/>
        </p:nvSpPr>
        <p:spPr>
          <a:xfrm>
            <a:off x="6500611" y="3992942"/>
            <a:ext cx="2158378" cy="190753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Picture Placeholder 7"/>
          <p:cNvSpPr>
            <a:spLocks noGrp="1"/>
          </p:cNvSpPr>
          <p:nvPr>
            <p:ph type="pic" sz="quarter" idx="35" hasCustomPrompt="1"/>
          </p:nvPr>
        </p:nvSpPr>
        <p:spPr>
          <a:xfrm>
            <a:off x="6597740" y="4191672"/>
            <a:ext cx="1960565" cy="1344118"/>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a:t>Click Icon To Add Image</a:t>
            </a:r>
          </a:p>
        </p:txBody>
      </p:sp>
      <p:sp>
        <p:nvSpPr>
          <p:cNvPr id="12" name="Rectangle 11"/>
          <p:cNvSpPr/>
          <p:nvPr userDrawn="1"/>
        </p:nvSpPr>
        <p:spPr>
          <a:xfrm>
            <a:off x="8961071" y="3992942"/>
            <a:ext cx="2158378" cy="190753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Picture Placeholder 7"/>
          <p:cNvSpPr>
            <a:spLocks noGrp="1"/>
          </p:cNvSpPr>
          <p:nvPr>
            <p:ph type="pic" sz="quarter" idx="39" hasCustomPrompt="1"/>
          </p:nvPr>
        </p:nvSpPr>
        <p:spPr>
          <a:xfrm>
            <a:off x="9058200" y="4191672"/>
            <a:ext cx="1960565" cy="1344118"/>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a:t>Click Icon To Add Image</a:t>
            </a:r>
          </a:p>
        </p:txBody>
      </p:sp>
      <p:sp>
        <p:nvSpPr>
          <p:cNvPr id="18" name="Rectangle 17"/>
          <p:cNvSpPr/>
          <p:nvPr userDrawn="1"/>
        </p:nvSpPr>
        <p:spPr>
          <a:xfrm>
            <a:off x="1221435" y="3992942"/>
            <a:ext cx="2158378" cy="190753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Picture Placeholder 7"/>
          <p:cNvSpPr>
            <a:spLocks noGrp="1"/>
          </p:cNvSpPr>
          <p:nvPr>
            <p:ph type="pic" sz="quarter" idx="40" hasCustomPrompt="1"/>
          </p:nvPr>
        </p:nvSpPr>
        <p:spPr>
          <a:xfrm>
            <a:off x="1318564" y="4191672"/>
            <a:ext cx="1960565" cy="1344118"/>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a:t>Click Icon To Add Image</a:t>
            </a:r>
          </a:p>
        </p:txBody>
      </p:sp>
      <p:sp>
        <p:nvSpPr>
          <p:cNvPr id="20" name="Rectangle 19"/>
          <p:cNvSpPr/>
          <p:nvPr userDrawn="1"/>
        </p:nvSpPr>
        <p:spPr>
          <a:xfrm>
            <a:off x="3681895" y="3992942"/>
            <a:ext cx="2158378" cy="190753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Picture Placeholder 7"/>
          <p:cNvSpPr>
            <a:spLocks noGrp="1"/>
          </p:cNvSpPr>
          <p:nvPr>
            <p:ph type="pic" sz="quarter" idx="41" hasCustomPrompt="1"/>
          </p:nvPr>
        </p:nvSpPr>
        <p:spPr>
          <a:xfrm>
            <a:off x="3779024" y="4191672"/>
            <a:ext cx="1960565" cy="1344118"/>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a:t>Click Icon To Add Image</a:t>
            </a:r>
          </a:p>
        </p:txBody>
      </p:sp>
      <p:sp>
        <p:nvSpPr>
          <p:cNvPr id="24" name="Rectangle 23"/>
          <p:cNvSpPr/>
          <p:nvPr userDrawn="1"/>
        </p:nvSpPr>
        <p:spPr>
          <a:xfrm>
            <a:off x="6500611" y="1880320"/>
            <a:ext cx="2158378" cy="190753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Picture Placeholder 7"/>
          <p:cNvSpPr>
            <a:spLocks noGrp="1"/>
          </p:cNvSpPr>
          <p:nvPr>
            <p:ph type="pic" sz="quarter" idx="42" hasCustomPrompt="1"/>
          </p:nvPr>
        </p:nvSpPr>
        <p:spPr>
          <a:xfrm>
            <a:off x="6597740" y="2079050"/>
            <a:ext cx="1960565" cy="1344118"/>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a:t>Click Icon To Add Image</a:t>
            </a:r>
          </a:p>
        </p:txBody>
      </p:sp>
      <p:sp>
        <p:nvSpPr>
          <p:cNvPr id="26" name="Rectangle 25"/>
          <p:cNvSpPr/>
          <p:nvPr userDrawn="1"/>
        </p:nvSpPr>
        <p:spPr>
          <a:xfrm>
            <a:off x="8961071" y="1880320"/>
            <a:ext cx="2158378" cy="190753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Picture Placeholder 7"/>
          <p:cNvSpPr>
            <a:spLocks noGrp="1"/>
          </p:cNvSpPr>
          <p:nvPr>
            <p:ph type="pic" sz="quarter" idx="43" hasCustomPrompt="1"/>
          </p:nvPr>
        </p:nvSpPr>
        <p:spPr>
          <a:xfrm>
            <a:off x="9058200" y="2079050"/>
            <a:ext cx="1960565" cy="1344118"/>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a:t>Click Icon To Add Image</a:t>
            </a:r>
          </a:p>
        </p:txBody>
      </p:sp>
      <p:pic>
        <p:nvPicPr>
          <p:cNvPr id="2" name="Picture 1" title="OSPI logo">
            <a:extLst>
              <a:ext uri="{FF2B5EF4-FFF2-40B4-BE49-F238E27FC236}">
                <a16:creationId xmlns:a16="http://schemas.microsoft.com/office/drawing/2014/main" id="{B2A4D2B1-EBFD-59BD-551D-A01B1EC22C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3" name="Date Placeholder 3">
            <a:extLst>
              <a:ext uri="{FF2B5EF4-FFF2-40B4-BE49-F238E27FC236}">
                <a16:creationId xmlns:a16="http://schemas.microsoft.com/office/drawing/2014/main" id="{D147592A-9DE1-31D3-525D-CFA4E6E737D8}"/>
              </a:ext>
            </a:extLst>
          </p:cNvPr>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90D6690C-5134-4A25-A8E0-8B233ADCD8FC}"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4" name="Slide Number Placeholder 4">
            <a:extLst>
              <a:ext uri="{FF2B5EF4-FFF2-40B4-BE49-F238E27FC236}">
                <a16:creationId xmlns:a16="http://schemas.microsoft.com/office/drawing/2014/main" id="{435CB342-E3AE-D7BA-5DAE-8959965A3E8E}"/>
              </a:ext>
            </a:extLst>
          </p:cNvPr>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5" name="Footer Placeholder 5">
            <a:extLst>
              <a:ext uri="{FF2B5EF4-FFF2-40B4-BE49-F238E27FC236}">
                <a16:creationId xmlns:a16="http://schemas.microsoft.com/office/drawing/2014/main" id="{E40BCD8B-7A99-DF7F-E568-80562A32E889}"/>
              </a:ext>
            </a:extLst>
          </p:cNvPr>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49238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par>
                          <p:cTn id="46" fill="hold">
                            <p:stCondLst>
                              <p:cond delay="35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4000"/>
                            </p:stCondLst>
                            <p:childTnLst>
                              <p:par>
                                <p:cTn id="53" presetID="53" presetClass="entr" presetSubtype="0"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500" fill="hold"/>
                                        <p:tgtEl>
                                          <p:spTgt spid="18"/>
                                        </p:tgtEl>
                                        <p:attrNameLst>
                                          <p:attrName>ppt_w</p:attrName>
                                        </p:attrNameLst>
                                      </p:cBhvr>
                                      <p:tavLst>
                                        <p:tav tm="0">
                                          <p:val>
                                            <p:fltVal val="0"/>
                                          </p:val>
                                        </p:tav>
                                        <p:tav tm="100000">
                                          <p:val>
                                            <p:strVal val="#ppt_w"/>
                                          </p:val>
                                        </p:tav>
                                      </p:tavLst>
                                    </p:anim>
                                    <p:anim calcmode="lin" valueType="num">
                                      <p:cBhvr>
                                        <p:cTn id="56" dur="500" fill="hold"/>
                                        <p:tgtEl>
                                          <p:spTgt spid="18"/>
                                        </p:tgtEl>
                                        <p:attrNameLst>
                                          <p:attrName>ppt_h</p:attrName>
                                        </p:attrNameLst>
                                      </p:cBhvr>
                                      <p:tavLst>
                                        <p:tav tm="0">
                                          <p:val>
                                            <p:fltVal val="0"/>
                                          </p:val>
                                        </p:tav>
                                        <p:tav tm="100000">
                                          <p:val>
                                            <p:strVal val="#ppt_h"/>
                                          </p:val>
                                        </p:tav>
                                      </p:tavLst>
                                    </p:anim>
                                    <p:animEffect transition="in" filter="fade">
                                      <p:cBhvr>
                                        <p:cTn id="57" dur="500"/>
                                        <p:tgtEl>
                                          <p:spTgt spid="18"/>
                                        </p:tgtEl>
                                      </p:cBhvr>
                                    </p:animEffect>
                                  </p:childTnLst>
                                </p:cTn>
                              </p:par>
                            </p:childTnLst>
                          </p:cTn>
                        </p:par>
                        <p:par>
                          <p:cTn id="58" fill="hold">
                            <p:stCondLst>
                              <p:cond delay="4500"/>
                            </p:stCondLst>
                            <p:childTnLst>
                              <p:par>
                                <p:cTn id="59" presetID="53" presetClass="entr" presetSubtype="0"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500" fill="hold"/>
                                        <p:tgtEl>
                                          <p:spTgt spid="19"/>
                                        </p:tgtEl>
                                        <p:attrNameLst>
                                          <p:attrName>ppt_w</p:attrName>
                                        </p:attrNameLst>
                                      </p:cBhvr>
                                      <p:tavLst>
                                        <p:tav tm="0">
                                          <p:val>
                                            <p:fltVal val="0"/>
                                          </p:val>
                                        </p:tav>
                                        <p:tav tm="100000">
                                          <p:val>
                                            <p:strVal val="#ppt_w"/>
                                          </p:val>
                                        </p:tav>
                                      </p:tavLst>
                                    </p:anim>
                                    <p:anim calcmode="lin" valueType="num">
                                      <p:cBhvr>
                                        <p:cTn id="62" dur="500" fill="hold"/>
                                        <p:tgtEl>
                                          <p:spTgt spid="19"/>
                                        </p:tgtEl>
                                        <p:attrNameLst>
                                          <p:attrName>ppt_h</p:attrName>
                                        </p:attrNameLst>
                                      </p:cBhvr>
                                      <p:tavLst>
                                        <p:tav tm="0">
                                          <p:val>
                                            <p:fltVal val="0"/>
                                          </p:val>
                                        </p:tav>
                                        <p:tav tm="100000">
                                          <p:val>
                                            <p:strVal val="#ppt_h"/>
                                          </p:val>
                                        </p:tav>
                                      </p:tavLst>
                                    </p:anim>
                                    <p:animEffect transition="in" filter="fade">
                                      <p:cBhvr>
                                        <p:cTn id="63" dur="500"/>
                                        <p:tgtEl>
                                          <p:spTgt spid="19"/>
                                        </p:tgtEl>
                                      </p:cBhvr>
                                    </p:animEffect>
                                  </p:childTnLst>
                                </p:cTn>
                              </p:par>
                            </p:childTnLst>
                          </p:cTn>
                        </p:par>
                        <p:par>
                          <p:cTn id="64" fill="hold">
                            <p:stCondLst>
                              <p:cond delay="5000"/>
                            </p:stCondLst>
                            <p:childTnLst>
                              <p:par>
                                <p:cTn id="65" presetID="53" presetClass="entr" presetSubtype="0"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Effect transition="in" filter="fade">
                                      <p:cBhvr>
                                        <p:cTn id="69" dur="500"/>
                                        <p:tgtEl>
                                          <p:spTgt spid="20"/>
                                        </p:tgtEl>
                                      </p:cBhvr>
                                    </p:animEffect>
                                  </p:childTnLst>
                                </p:cTn>
                              </p:par>
                            </p:childTnLst>
                          </p:cTn>
                        </p:par>
                        <p:par>
                          <p:cTn id="70" fill="hold">
                            <p:stCondLst>
                              <p:cond delay="5500"/>
                            </p:stCondLst>
                            <p:childTnLst>
                              <p:par>
                                <p:cTn id="71" presetID="53" presetClass="entr" presetSubtype="0" fill="hold" grpId="0" nodeType="after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p:cTn id="73" dur="500" fill="hold"/>
                                        <p:tgtEl>
                                          <p:spTgt spid="21"/>
                                        </p:tgtEl>
                                        <p:attrNameLst>
                                          <p:attrName>ppt_w</p:attrName>
                                        </p:attrNameLst>
                                      </p:cBhvr>
                                      <p:tavLst>
                                        <p:tav tm="0">
                                          <p:val>
                                            <p:fltVal val="0"/>
                                          </p:val>
                                        </p:tav>
                                        <p:tav tm="100000">
                                          <p:val>
                                            <p:strVal val="#ppt_w"/>
                                          </p:val>
                                        </p:tav>
                                      </p:tavLst>
                                    </p:anim>
                                    <p:anim calcmode="lin" valueType="num">
                                      <p:cBhvr>
                                        <p:cTn id="74" dur="500" fill="hold"/>
                                        <p:tgtEl>
                                          <p:spTgt spid="21"/>
                                        </p:tgtEl>
                                        <p:attrNameLst>
                                          <p:attrName>ppt_h</p:attrName>
                                        </p:attrNameLst>
                                      </p:cBhvr>
                                      <p:tavLst>
                                        <p:tav tm="0">
                                          <p:val>
                                            <p:fltVal val="0"/>
                                          </p:val>
                                        </p:tav>
                                        <p:tav tm="100000">
                                          <p:val>
                                            <p:strVal val="#ppt_h"/>
                                          </p:val>
                                        </p:tav>
                                      </p:tavLst>
                                    </p:anim>
                                    <p:animEffect transition="in" filter="fade">
                                      <p:cBhvr>
                                        <p:cTn id="75" dur="500"/>
                                        <p:tgtEl>
                                          <p:spTgt spid="21"/>
                                        </p:tgtEl>
                                      </p:cBhvr>
                                    </p:animEffect>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Effect transition="in" filter="fade">
                                      <p:cBhvr>
                                        <p:cTn id="81" dur="500"/>
                                        <p:tgtEl>
                                          <p:spTgt spid="24"/>
                                        </p:tgtEl>
                                      </p:cBhvr>
                                    </p:animEffect>
                                  </p:childTnLst>
                                </p:cTn>
                              </p:par>
                            </p:childTnLst>
                          </p:cTn>
                        </p:par>
                        <p:par>
                          <p:cTn id="82" fill="hold">
                            <p:stCondLst>
                              <p:cond delay="6500"/>
                            </p:stCondLst>
                            <p:childTnLst>
                              <p:par>
                                <p:cTn id="83" presetID="53"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7000"/>
                            </p:stCondLst>
                            <p:childTnLst>
                              <p:par>
                                <p:cTn id="89" presetID="53" presetClass="entr" presetSubtype="0"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75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8" grpId="0" animBg="1"/>
      <p:bldP spid="19" grpId="0" animBg="1"/>
      <p:bldP spid="20" grpId="0" animBg="1"/>
      <p:bldP spid="21" grpId="0" animBg="1"/>
      <p:bldP spid="24" grpId="0" animBg="1"/>
      <p:bldP spid="25" grpId="0" animBg="1"/>
      <p:bldP spid="26" grpId="0" animBg="1"/>
      <p:bldP spid="27"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 1">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94A6237E-F900-4F68-897E-E63D6ABEA4B8}" type="datetime1">
              <a:rPr lang="en-US" smtClean="0"/>
              <a:t>2/3/2026</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3914775"/>
          </a:xfrm>
          <a:prstGeom prst="rect">
            <a:avLst/>
          </a:prstGeom>
        </p:spPr>
      </p:pic>
    </p:spTree>
    <p:extLst>
      <p:ext uri="{BB962C8B-B14F-4D97-AF65-F5344CB8AC3E}">
        <p14:creationId xmlns:p14="http://schemas.microsoft.com/office/powerpoint/2010/main" val="341727356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Slide 1">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94A6237E-F900-4F68-897E-E63D6ABEA4B8}" type="datetime1">
              <a:rPr lang="en-US" smtClean="0"/>
              <a:t>2/3/2026</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3914775"/>
          </a:xfrm>
          <a:prstGeom prst="rect">
            <a:avLst/>
          </a:prstGeom>
        </p:spPr>
      </p:pic>
    </p:spTree>
    <p:extLst>
      <p:ext uri="{BB962C8B-B14F-4D97-AF65-F5344CB8AC3E}">
        <p14:creationId xmlns:p14="http://schemas.microsoft.com/office/powerpoint/2010/main" val="117506440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2">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9B952A4C-B027-41E4-8092-38D4B0218F9E}" type="datetime1">
              <a:rPr lang="en-US" smtClean="0"/>
              <a:t>2/3/2026</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3914775"/>
          </a:xfrm>
          <a:prstGeom prst="rect">
            <a:avLst/>
          </a:prstGeom>
        </p:spPr>
      </p:pic>
    </p:spTree>
    <p:extLst>
      <p:ext uri="{BB962C8B-B14F-4D97-AF65-F5344CB8AC3E}">
        <p14:creationId xmlns:p14="http://schemas.microsoft.com/office/powerpoint/2010/main" val="46053138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lide 3">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C8B4E5E4-8263-4D22-9D53-4E2EF7C36878}" type="datetime1">
              <a:rPr lang="en-US" smtClean="0"/>
              <a:t>2/3/2026</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3914775"/>
          </a:xfrm>
          <a:prstGeom prst="rect">
            <a:avLst/>
          </a:prstGeom>
        </p:spPr>
      </p:pic>
    </p:spTree>
    <p:extLst>
      <p:ext uri="{BB962C8B-B14F-4D97-AF65-F5344CB8AC3E}">
        <p14:creationId xmlns:p14="http://schemas.microsoft.com/office/powerpoint/2010/main" val="163605490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2/3/2026</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3914775"/>
          </a:xfrm>
          <a:prstGeom prst="rect">
            <a:avLst/>
          </a:prstGeom>
        </p:spPr>
      </p:pic>
    </p:spTree>
    <p:extLst>
      <p:ext uri="{BB962C8B-B14F-4D97-AF65-F5344CB8AC3E}">
        <p14:creationId xmlns:p14="http://schemas.microsoft.com/office/powerpoint/2010/main" val="2828276157"/>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2/3/2026</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2000" cy="3914775"/>
          </a:xfrm>
          <a:prstGeom prst="rect">
            <a:avLst/>
          </a:prstGeom>
        </p:spPr>
      </p:pic>
    </p:spTree>
    <p:extLst>
      <p:ext uri="{BB962C8B-B14F-4D97-AF65-F5344CB8AC3E}">
        <p14:creationId xmlns:p14="http://schemas.microsoft.com/office/powerpoint/2010/main" val="215643582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2/3/2026</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2000" cy="3914775"/>
          </a:xfrm>
          <a:prstGeom prst="rect">
            <a:avLst/>
          </a:prstGeom>
        </p:spPr>
      </p:pic>
    </p:spTree>
    <p:extLst>
      <p:ext uri="{BB962C8B-B14F-4D97-AF65-F5344CB8AC3E}">
        <p14:creationId xmlns:p14="http://schemas.microsoft.com/office/powerpoint/2010/main" val="238143255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4064507"/>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3" r:id="rId3"/>
    <p:sldLayoutId id="2147483680" r:id="rId4"/>
    <p:sldLayoutId id="2147483667" r:id="rId5"/>
    <p:sldLayoutId id="2147483668" r:id="rId6"/>
    <p:sldLayoutId id="2147483669" r:id="rId7"/>
    <p:sldLayoutId id="2147483673" r:id="rId8"/>
    <p:sldLayoutId id="2147483679" r:id="rId9"/>
    <p:sldLayoutId id="2147483674" r:id="rId10"/>
    <p:sldLayoutId id="2147483675" r:id="rId11"/>
    <p:sldLayoutId id="2147483676" r:id="rId12"/>
    <p:sldLayoutId id="2147483677" r:id="rId13"/>
    <p:sldLayoutId id="2147483700" r:id="rId14"/>
    <p:sldLayoutId id="2147483666" r:id="rId15"/>
    <p:sldLayoutId id="2147483671" r:id="rId16"/>
    <p:sldLayoutId id="2147483699" r:id="rId17"/>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2"/>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04C0FC7D-98FC-428F-931B-99A410E61E15}"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1"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2"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208538392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4.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hyperlink" Target="https://ospi.k12.wa.us/student-success/learning-standards-instructional-materials"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8.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ctrTitle"/>
          </p:nvPr>
        </p:nvSpPr>
        <p:spPr>
          <a:xfrm>
            <a:off x="1128583" y="3429000"/>
            <a:ext cx="9144000" cy="791476"/>
          </a:xfrm>
        </p:spPr>
        <p:txBody>
          <a:bodyPr>
            <a:normAutofit/>
          </a:bodyPr>
          <a:lstStyle/>
          <a:p>
            <a:r>
              <a:rPr lang="en-US" sz="3600">
                <a:solidFill>
                  <a:srgbClr val="000000"/>
                </a:solidFill>
                <a:latin typeface="Segoe UI"/>
                <a:cs typeface="Segoe UI"/>
              </a:rPr>
              <a:t>Key Shifts and What’s New </a:t>
            </a:r>
            <a:endParaRPr lang="en-US" sz="3600">
              <a:solidFill>
                <a:srgbClr val="000000"/>
              </a:solidFill>
            </a:endParaRPr>
          </a:p>
        </p:txBody>
      </p:sp>
      <p:sp>
        <p:nvSpPr>
          <p:cNvPr id="23" name="Subtitle 22"/>
          <p:cNvSpPr>
            <a:spLocks noGrp="1"/>
          </p:cNvSpPr>
          <p:nvPr>
            <p:ph type="subTitle" idx="1"/>
          </p:nvPr>
        </p:nvSpPr>
        <p:spPr>
          <a:xfrm>
            <a:off x="461319" y="1707603"/>
            <a:ext cx="11269361" cy="1613243"/>
          </a:xfrm>
        </p:spPr>
        <p:txBody>
          <a:bodyPr>
            <a:noAutofit/>
          </a:bodyPr>
          <a:lstStyle/>
          <a:p>
            <a:pPr marL="457200" marR="0">
              <a:lnSpc>
                <a:spcPct val="115000"/>
              </a:lnSpc>
              <a:spcAft>
                <a:spcPts val="800"/>
              </a:spcAft>
              <a:buNone/>
            </a:pPr>
            <a:r>
              <a:rPr lang="en-US" sz="5400" dirty="0">
                <a:solidFill>
                  <a:srgbClr val="FFFFFF"/>
                </a:solidFill>
              </a:rPr>
              <a:t>K</a:t>
            </a:r>
            <a:r>
              <a:rPr lang="en-US" sz="5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a:t>
            </a:r>
            <a:r>
              <a:rPr lang="en-US" sz="5400" dirty="0">
                <a:solidFill>
                  <a:srgbClr val="FFFFFF"/>
                </a:solidFill>
              </a:rPr>
              <a:t>12 Washington State Learning Standards for Mathematics (2025)</a:t>
            </a:r>
          </a:p>
        </p:txBody>
      </p:sp>
    </p:spTree>
    <p:extLst>
      <p:ext uri="{BB962C8B-B14F-4D97-AF65-F5344CB8AC3E}">
        <p14:creationId xmlns:p14="http://schemas.microsoft.com/office/powerpoint/2010/main" val="63509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662871-D99F-69B0-771F-BAE6FE5FC13B}"/>
              </a:ext>
              <a:ext uri="{C183D7F6-B498-43B3-948B-1728B52AA6E4}">
                <adec:decorative xmlns:adec="http://schemas.microsoft.com/office/drawing/2017/decorative" val="1"/>
              </a:ext>
            </a:extLst>
          </p:cNvPr>
          <p:cNvSpPr/>
          <p:nvPr/>
        </p:nvSpPr>
        <p:spPr>
          <a:xfrm>
            <a:off x="0" y="0"/>
            <a:ext cx="3410465" cy="6858000"/>
          </a:xfrm>
          <a:prstGeom prst="rect">
            <a:avLst/>
          </a:prstGeom>
          <a:solidFill>
            <a:srgbClr val="FBC6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A71A7D88-B005-C9AA-CD55-973BBD3B9CE5}"/>
              </a:ext>
            </a:extLst>
          </p:cNvPr>
          <p:cNvSpPr txBox="1">
            <a:spLocks noGrp="1"/>
          </p:cNvSpPr>
          <p:nvPr>
            <p:ph type="title" idx="4294967295"/>
          </p:nvPr>
        </p:nvSpPr>
        <p:spPr>
          <a:xfrm>
            <a:off x="405713" y="468733"/>
            <a:ext cx="10515600" cy="878154"/>
          </a:xfrm>
          <a:prstGeom prst="rect">
            <a:avLst/>
          </a:prstGeom>
          <a:solidFill>
            <a:srgbClr val="FFFFFF"/>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schemeClr val="tx1"/>
                </a:solidFill>
                <a:effectLst/>
                <a:uLnTx/>
                <a:uFillTx/>
                <a:latin typeface="+mj-lt"/>
                <a:ea typeface="+mj-ea"/>
                <a:cs typeface="+mj-cs"/>
              </a:rPr>
              <a:t>Reading the Standards Continued</a:t>
            </a:r>
          </a:p>
        </p:txBody>
      </p:sp>
      <p:pic>
        <p:nvPicPr>
          <p:cNvPr id="2" name="drawing" descr="Grade 3 in Heading 1 font, domain in Heading 2 font, category in Heading 4 font and the standard in Normal font.">
            <a:extLst>
              <a:ext uri="{FF2B5EF4-FFF2-40B4-BE49-F238E27FC236}">
                <a16:creationId xmlns:a16="http://schemas.microsoft.com/office/drawing/2014/main" id="{0F2A4E54-A44E-6E2B-12C7-6202CC5C70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876" y="1806652"/>
            <a:ext cx="10952097" cy="3571336"/>
          </a:xfrm>
          <a:prstGeom prst="rect">
            <a:avLst/>
          </a:prstGeom>
          <a:ln>
            <a:solidFill>
              <a:schemeClr val="tx1"/>
            </a:solidFill>
          </a:ln>
        </p:spPr>
      </p:pic>
    </p:spTree>
    <p:extLst>
      <p:ext uri="{BB962C8B-B14F-4D97-AF65-F5344CB8AC3E}">
        <p14:creationId xmlns:p14="http://schemas.microsoft.com/office/powerpoint/2010/main" val="2938248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elay 3" descr="Teal half circle.">
            <a:extLst>
              <a:ext uri="{FF2B5EF4-FFF2-40B4-BE49-F238E27FC236}">
                <a16:creationId xmlns:a16="http://schemas.microsoft.com/office/drawing/2014/main" id="{B4B57A10-0688-87D5-E613-9077B8C3225E}"/>
              </a:ext>
            </a:extLst>
          </p:cNvPr>
          <p:cNvSpPr/>
          <p:nvPr/>
        </p:nvSpPr>
        <p:spPr>
          <a:xfrm>
            <a:off x="-1" y="0"/>
            <a:ext cx="4955059" cy="6858000"/>
          </a:xfrm>
          <a:prstGeom prst="flowChartDela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723731-6535-94D7-E2E0-23E8D91CE05D}"/>
              </a:ext>
            </a:extLst>
          </p:cNvPr>
          <p:cNvSpPr txBox="1">
            <a:spLocks noGrp="1"/>
          </p:cNvSpPr>
          <p:nvPr>
            <p:ph type="title" idx="4294967295"/>
          </p:nvPr>
        </p:nvSpPr>
        <p:spPr>
          <a:xfrm>
            <a:off x="1291281" y="641728"/>
            <a:ext cx="10515600" cy="927582"/>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schemeClr val="tx1"/>
                </a:solidFill>
                <a:effectLst/>
                <a:uLnTx/>
                <a:uFillTx/>
                <a:latin typeface="+mj-lt"/>
                <a:ea typeface="+mj-ea"/>
                <a:cs typeface="+mj-cs"/>
              </a:rPr>
              <a:t>Priority Learning Standards</a:t>
            </a:r>
          </a:p>
        </p:txBody>
      </p:sp>
      <p:sp>
        <p:nvSpPr>
          <p:cNvPr id="3" name="TextBox 2">
            <a:extLst>
              <a:ext uri="{FF2B5EF4-FFF2-40B4-BE49-F238E27FC236}">
                <a16:creationId xmlns:a16="http://schemas.microsoft.com/office/drawing/2014/main" id="{9994D446-D204-731F-2624-098FB1D4273A}"/>
              </a:ext>
            </a:extLst>
          </p:cNvPr>
          <p:cNvSpPr txBox="1"/>
          <p:nvPr/>
        </p:nvSpPr>
        <p:spPr>
          <a:xfrm>
            <a:off x="1804086" y="1804086"/>
            <a:ext cx="9489990" cy="4308872"/>
          </a:xfrm>
          <a:prstGeom prst="rect">
            <a:avLst/>
          </a:prstGeom>
          <a:solidFill>
            <a:schemeClr val="bg1"/>
          </a:solidFill>
          <a:ln w="28575">
            <a:solidFill>
              <a:schemeClr val="tx1"/>
            </a:solidFill>
          </a:ln>
        </p:spPr>
        <p:txBody>
          <a:bodyPr wrap="square" rtlCol="0">
            <a:spAutoFit/>
          </a:bodyPr>
          <a:lstStyle/>
          <a:p>
            <a:pPr lvl="0"/>
            <a:r>
              <a:rPr lang="en-US" sz="3200" b="1"/>
              <a:t>Endurance</a:t>
            </a:r>
            <a:r>
              <a:rPr lang="en-US" sz="3200"/>
              <a:t>: Will this skill or knowledge still be valuable beyond a single test, school year, or post-high school?</a:t>
            </a:r>
          </a:p>
          <a:p>
            <a:pPr lvl="0"/>
            <a:r>
              <a:rPr lang="en-US" sz="3200" b="1"/>
              <a:t>Leverage</a:t>
            </a:r>
            <a:r>
              <a:rPr lang="en-US" sz="3200"/>
              <a:t>: Is it useful across multiple subjects (for example, writing or critical thinking)?</a:t>
            </a:r>
          </a:p>
          <a:p>
            <a:pPr lvl="0"/>
            <a:r>
              <a:rPr lang="en-US" sz="3200" b="1"/>
              <a:t>Readiness</a:t>
            </a:r>
            <a:r>
              <a:rPr lang="en-US" sz="3200"/>
              <a:t>: Does it prepare students for success in the next grade level, course, or post-high school option?</a:t>
            </a:r>
          </a:p>
          <a:p>
            <a:endParaRPr lang="en-US"/>
          </a:p>
        </p:txBody>
      </p:sp>
    </p:spTree>
    <p:extLst>
      <p:ext uri="{BB962C8B-B14F-4D97-AF65-F5344CB8AC3E}">
        <p14:creationId xmlns:p14="http://schemas.microsoft.com/office/powerpoint/2010/main" val="644032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EF18D-DEA7-CCB7-7302-4EDE11C4B43B}"/>
              </a:ext>
            </a:extLst>
          </p:cNvPr>
          <p:cNvSpPr txBox="1">
            <a:spLocks noGrp="1"/>
          </p:cNvSpPr>
          <p:nvPr>
            <p:ph type="title" idx="4294967295"/>
          </p:nvPr>
        </p:nvSpPr>
        <p:spPr>
          <a:xfrm>
            <a:off x="185351" y="0"/>
            <a:ext cx="10911016"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chemeClr val="tx1"/>
                </a:solidFill>
                <a:effectLst/>
                <a:uLnTx/>
                <a:uFillTx/>
                <a:latin typeface="+mn-lt"/>
                <a:ea typeface="+mn-ea"/>
                <a:cs typeface="+mn-cs"/>
              </a:rPr>
              <a:t>Clarifying Standards  in High School</a:t>
            </a:r>
            <a:endParaRPr kumimoji="0" lang="en-US" sz="4800" b="0" i="0" u="none" strike="noStrike" kern="1200" cap="none" spc="0" normalizeH="0" baseline="0" noProof="0" dirty="0">
              <a:ln>
                <a:noFill/>
              </a:ln>
              <a:solidFill>
                <a:schemeClr val="tx1"/>
              </a:solidFill>
              <a:effectLst/>
              <a:uLnTx/>
              <a:uFillTx/>
              <a:latin typeface="+mn-lt"/>
              <a:ea typeface="+mn-ea"/>
              <a:cs typeface="Segoe UI"/>
            </a:endParaRPr>
          </a:p>
        </p:txBody>
      </p:sp>
      <p:graphicFrame>
        <p:nvGraphicFramePr>
          <p:cNvPr id="3" name="Content Placeholder 6" descr="Two call out boxes, the one on the right is titled &quot;Identified by Course Sequence&quot; and the second is &quot;Identifying the Content Standards for Credits 1 &amp; 2&quot;. Each has three supporting bullet points below it. ">
            <a:extLst>
              <a:ext uri="{FF2B5EF4-FFF2-40B4-BE49-F238E27FC236}">
                <a16:creationId xmlns:a16="http://schemas.microsoft.com/office/drawing/2014/main" id="{0EE812A3-CEE2-FEC9-58A4-844985F0D3A2}"/>
              </a:ext>
            </a:extLst>
          </p:cNvPr>
          <p:cNvGraphicFramePr>
            <a:graphicFrameLocks noGrp="1"/>
          </p:cNvGraphicFramePr>
          <p:nvPr>
            <p:extLst>
              <p:ext uri="{D42A27DB-BD31-4B8C-83A1-F6EECF244321}">
                <p14:modId xmlns:p14="http://schemas.microsoft.com/office/powerpoint/2010/main" val="2418016794"/>
              </p:ext>
            </p:extLst>
          </p:nvPr>
        </p:nvGraphicFramePr>
        <p:xfrm>
          <a:off x="838200" y="125338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7417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527C3-DC0E-3E81-B632-8D010108B54D}"/>
            </a:ext>
          </a:extLst>
        </p:cNvPr>
        <p:cNvGrpSpPr/>
        <p:nvPr/>
      </p:nvGrpSpPr>
      <p:grpSpPr>
        <a:xfrm>
          <a:off x="0" y="0"/>
          <a:ext cx="0" cy="0"/>
          <a:chOff x="0" y="0"/>
          <a:chExt cx="0" cy="0"/>
        </a:xfrm>
      </p:grpSpPr>
      <p:sp>
        <p:nvSpPr>
          <p:cNvPr id="35" name="Rectangle 34">
            <a:extLst>
              <a:ext uri="{FF2B5EF4-FFF2-40B4-BE49-F238E27FC236}">
                <a16:creationId xmlns:a16="http://schemas.microsoft.com/office/drawing/2014/main" id="{4193CE92-16AC-7A3D-7B4E-6046E8580139}"/>
              </a:ext>
              <a:ext uri="{C183D7F6-B498-43B3-948B-1728B52AA6E4}">
                <adec:decorative xmlns:adec="http://schemas.microsoft.com/office/drawing/2017/decorative" val="1"/>
              </a:ext>
            </a:extLst>
          </p:cNvPr>
          <p:cNvSpPr/>
          <p:nvPr/>
        </p:nvSpPr>
        <p:spPr>
          <a:xfrm>
            <a:off x="0" y="-12095"/>
            <a:ext cx="4607425" cy="6870095"/>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F41E13C-8FE5-CC29-C3F4-AEB76E4FA5F4}"/>
              </a:ext>
              <a:ext uri="{C183D7F6-B498-43B3-948B-1728B52AA6E4}">
                <adec:decorative xmlns:adec="http://schemas.microsoft.com/office/drawing/2017/decorative" val="1"/>
              </a:ext>
            </a:extLst>
          </p:cNvPr>
          <p:cNvSpPr/>
          <p:nvPr/>
        </p:nvSpPr>
        <p:spPr>
          <a:xfrm>
            <a:off x="720230" y="684153"/>
            <a:ext cx="3810235" cy="94752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itle 32">
            <a:extLst>
              <a:ext uri="{FF2B5EF4-FFF2-40B4-BE49-F238E27FC236}">
                <a16:creationId xmlns:a16="http://schemas.microsoft.com/office/drawing/2014/main" id="{BD2D089F-F747-71D9-A845-A57C6A3A65D3}"/>
              </a:ext>
              <a:ext uri="{C183D7F6-B498-43B3-948B-1728B52AA6E4}">
                <adec:decorative xmlns:adec="http://schemas.microsoft.com/office/drawing/2017/decorative" val="0"/>
              </a:ext>
            </a:extLst>
          </p:cNvPr>
          <p:cNvSpPr txBox="1">
            <a:spLocks noGrp="1"/>
          </p:cNvSpPr>
          <p:nvPr>
            <p:ph type="title" idx="4294967295"/>
          </p:nvPr>
        </p:nvSpPr>
        <p:spPr>
          <a:xfrm>
            <a:off x="865372" y="522654"/>
            <a:ext cx="2820496"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chemeClr val="bg1"/>
                </a:solidFill>
                <a:effectLst/>
                <a:uLnTx/>
                <a:uFillTx/>
                <a:latin typeface="+mn-lt"/>
                <a:ea typeface="+mn-ea"/>
                <a:cs typeface="+mn-cs"/>
              </a:rPr>
              <a:t>Timeline</a:t>
            </a:r>
            <a:endParaRPr kumimoji="0" lang="en-US" sz="4800" b="0" i="0" u="none" strike="noStrike" kern="1200" cap="none" spc="0" normalizeH="0" baseline="0" noProof="0" dirty="0">
              <a:ln>
                <a:noFill/>
              </a:ln>
              <a:solidFill>
                <a:schemeClr val="bg1"/>
              </a:solidFill>
              <a:effectLst/>
              <a:uLnTx/>
              <a:uFillTx/>
              <a:latin typeface="+mn-lt"/>
              <a:ea typeface="+mn-ea"/>
              <a:cs typeface="Segoe UI"/>
            </a:endParaRPr>
          </a:p>
        </p:txBody>
      </p:sp>
      <p:sp>
        <p:nvSpPr>
          <p:cNvPr id="15" name="TextBox 14">
            <a:extLst>
              <a:ext uri="{FF2B5EF4-FFF2-40B4-BE49-F238E27FC236}">
                <a16:creationId xmlns:a16="http://schemas.microsoft.com/office/drawing/2014/main" id="{5B642994-EBF4-D6F8-37B4-B930159D77AD}"/>
              </a:ext>
            </a:extLst>
          </p:cNvPr>
          <p:cNvSpPr txBox="1"/>
          <p:nvPr/>
        </p:nvSpPr>
        <p:spPr>
          <a:xfrm>
            <a:off x="980251" y="2104957"/>
            <a:ext cx="3290191" cy="1200329"/>
          </a:xfrm>
          <a:prstGeom prst="rect">
            <a:avLst/>
          </a:prstGeom>
          <a:solidFill>
            <a:schemeClr val="bg1"/>
          </a:solidFill>
        </p:spPr>
        <p:txBody>
          <a:bodyPr wrap="square" rtlCol="0">
            <a:spAutoFit/>
          </a:bodyPr>
          <a:lstStyle/>
          <a:p>
            <a:r>
              <a:rPr lang="en-US" b="1" dirty="0"/>
              <a:t>      Mathematics</a:t>
            </a:r>
          </a:p>
          <a:p>
            <a:r>
              <a:rPr lang="en-US" dirty="0"/>
              <a:t>      (including Data Science)</a:t>
            </a:r>
          </a:p>
          <a:p>
            <a:r>
              <a:rPr lang="en-US" i="1" dirty="0"/>
              <a:t>      Adopted 2011</a:t>
            </a:r>
          </a:p>
          <a:p>
            <a:endParaRPr lang="en-US" i="1" dirty="0"/>
          </a:p>
        </p:txBody>
      </p:sp>
      <p:pic>
        <p:nvPicPr>
          <p:cNvPr id="3" name="Picture 2" descr="A calendar with numbers and months.">
            <a:extLst>
              <a:ext uri="{FF2B5EF4-FFF2-40B4-BE49-F238E27FC236}">
                <a16:creationId xmlns:a16="http://schemas.microsoft.com/office/drawing/2014/main" id="{F8648900-10DB-8BF3-F0AE-E72260C9E7CF}"/>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607" y="1353651"/>
            <a:ext cx="6588243" cy="1317648"/>
          </a:xfrm>
          <a:prstGeom prst="rect">
            <a:avLst/>
          </a:prstGeom>
        </p:spPr>
      </p:pic>
      <p:sp>
        <p:nvSpPr>
          <p:cNvPr id="10" name="TextBox 15">
            <a:extLst>
              <a:ext uri="{FF2B5EF4-FFF2-40B4-BE49-F238E27FC236}">
                <a16:creationId xmlns:a16="http://schemas.microsoft.com/office/drawing/2014/main" id="{2880AF91-E5AC-3F4D-5415-BE23C3A71E92}"/>
              </a:ext>
            </a:extLst>
          </p:cNvPr>
          <p:cNvSpPr txBox="1"/>
          <p:nvPr/>
        </p:nvSpPr>
        <p:spPr>
          <a:xfrm>
            <a:off x="5126037" y="3887152"/>
            <a:ext cx="6721475" cy="2031325"/>
          </a:xfrm>
          <a:prstGeom prst="rect">
            <a:avLst/>
          </a:prstGeom>
          <a:noFill/>
        </p:spPr>
        <p:txBody>
          <a:bodyPr wrap="square" rtlCol="0">
            <a:spAutoFit/>
          </a:bodyPr>
          <a:lstStyle/>
          <a:p>
            <a:pPr marL="342900" marR="0" indent="-342900">
              <a:buAutoNum type="arabicPlain" startAt="2024"/>
            </a:pPr>
            <a:r>
              <a:rPr lang="en-US" dirty="0">
                <a:solidFill>
                  <a:srgbClr val="000000"/>
                </a:solidFill>
                <a:ea typeface="Aptos" panose="020B0004020202020204" pitchFamily="34" charset="0"/>
                <a:cs typeface="Times New Roman" panose="02020603050405020304" pitchFamily="18" charset="0"/>
              </a:rPr>
              <a:t>             </a:t>
            </a:r>
            <a:r>
              <a:rPr lang="en-US" kern="1200" dirty="0">
                <a:solidFill>
                  <a:srgbClr val="000000"/>
                </a:solidFill>
                <a:effectLst/>
                <a:ea typeface="Aptos" panose="020B0004020202020204" pitchFamily="34" charset="0"/>
                <a:cs typeface="Times New Roman" panose="02020603050405020304" pitchFamily="18" charset="0"/>
              </a:rPr>
              <a:t>Jan-July   Standards under review</a:t>
            </a:r>
            <a:endParaRPr lang="en-US" kern="100" dirty="0">
              <a:ea typeface="Aptos" panose="020B0004020202020204" pitchFamily="34" charset="0"/>
              <a:cs typeface="Times New Roman" panose="02020603050405020304" pitchFamily="18" charset="0"/>
            </a:endParaRPr>
          </a:p>
          <a:p>
            <a:r>
              <a:rPr lang="en-US" kern="1200" dirty="0">
                <a:solidFill>
                  <a:srgbClr val="000000"/>
                </a:solidFill>
                <a:effectLst/>
                <a:ea typeface="Aptos" panose="020B0004020202020204" pitchFamily="34" charset="0"/>
                <a:cs typeface="Times New Roman" panose="02020603050405020304" pitchFamily="18" charset="0"/>
              </a:rPr>
              <a:t>2024</a:t>
            </a:r>
            <a:r>
              <a:rPr lang="en-US" dirty="0"/>
              <a:t>–</a:t>
            </a:r>
            <a:r>
              <a:rPr lang="en-US" kern="1200" dirty="0">
                <a:solidFill>
                  <a:srgbClr val="000000"/>
                </a:solidFill>
                <a:effectLst/>
                <a:ea typeface="Aptos" panose="020B0004020202020204" pitchFamily="34" charset="0"/>
                <a:cs typeface="Times New Roman" panose="02020603050405020304" pitchFamily="18" charset="0"/>
              </a:rPr>
              <a:t>25   Aug-July  Engagement &amp; Revision</a:t>
            </a:r>
            <a:endParaRPr lang="en-US" kern="100" dirty="0">
              <a:effectLst/>
              <a:ea typeface="Aptos" panose="020B0004020202020204" pitchFamily="34" charset="0"/>
              <a:cs typeface="Times New Roman" panose="02020603050405020304" pitchFamily="18" charset="0"/>
            </a:endParaRPr>
          </a:p>
          <a:p>
            <a:r>
              <a:rPr lang="en-US" kern="1200" dirty="0">
                <a:solidFill>
                  <a:srgbClr val="156082"/>
                </a:solidFill>
                <a:effectLst/>
                <a:ea typeface="Aptos" panose="020B0004020202020204" pitchFamily="34" charset="0"/>
                <a:cs typeface="Times New Roman" panose="02020603050405020304" pitchFamily="18" charset="0"/>
              </a:rPr>
              <a:t>2025</a:t>
            </a:r>
            <a:r>
              <a:rPr lang="en-US" dirty="0">
                <a:solidFill>
                  <a:schemeClr val="accent5">
                    <a:lumMod val="75000"/>
                  </a:schemeClr>
                </a:solidFill>
              </a:rPr>
              <a:t>–</a:t>
            </a:r>
            <a:r>
              <a:rPr lang="en-US" kern="1200" dirty="0">
                <a:solidFill>
                  <a:srgbClr val="156082"/>
                </a:solidFill>
                <a:effectLst/>
                <a:ea typeface="Aptos" panose="020B0004020202020204" pitchFamily="34" charset="0"/>
                <a:cs typeface="Times New Roman" panose="02020603050405020304" pitchFamily="18" charset="0"/>
              </a:rPr>
              <a:t>26   Aug-Dec  Initial Adoption &amp; Implementation</a:t>
            </a:r>
            <a:endParaRPr lang="en-US" kern="100" dirty="0">
              <a:effectLst/>
              <a:ea typeface="Aptos" panose="020B0004020202020204" pitchFamily="34" charset="0"/>
              <a:cs typeface="Times New Roman" panose="02020603050405020304" pitchFamily="18" charset="0"/>
            </a:endParaRPr>
          </a:p>
          <a:p>
            <a:pPr marL="0" marR="0">
              <a:buNone/>
            </a:pPr>
            <a:r>
              <a:rPr lang="en-US" kern="1200" dirty="0">
                <a:solidFill>
                  <a:srgbClr val="000000"/>
                </a:solidFill>
                <a:effectLst/>
                <a:ea typeface="Aptos" panose="020B0004020202020204" pitchFamily="34" charset="0"/>
                <a:cs typeface="Times New Roman" panose="02020603050405020304" pitchFamily="18" charset="0"/>
              </a:rPr>
              <a:t>                     Jan-July   Final State Adoption</a:t>
            </a:r>
            <a:endParaRPr lang="en-US" kern="100" dirty="0">
              <a:effectLst/>
              <a:ea typeface="Aptos" panose="020B0004020202020204" pitchFamily="34" charset="0"/>
              <a:cs typeface="Times New Roman" panose="02020603050405020304" pitchFamily="18" charset="0"/>
            </a:endParaRPr>
          </a:p>
          <a:p>
            <a:r>
              <a:rPr lang="en-US" kern="1200" dirty="0">
                <a:solidFill>
                  <a:srgbClr val="000000"/>
                </a:solidFill>
                <a:effectLst/>
                <a:ea typeface="Aptos" panose="020B0004020202020204" pitchFamily="34" charset="0"/>
                <a:cs typeface="Times New Roman" panose="02020603050405020304" pitchFamily="18" charset="0"/>
              </a:rPr>
              <a:t>2026</a:t>
            </a:r>
            <a:r>
              <a:rPr lang="en-US" dirty="0"/>
              <a:t>–</a:t>
            </a:r>
            <a:r>
              <a:rPr lang="en-US" kern="1200" dirty="0">
                <a:solidFill>
                  <a:srgbClr val="000000"/>
                </a:solidFill>
                <a:effectLst/>
                <a:ea typeface="Aptos" panose="020B0004020202020204" pitchFamily="34" charset="0"/>
                <a:cs typeface="Times New Roman" panose="02020603050405020304" pitchFamily="18" charset="0"/>
              </a:rPr>
              <a:t>27   Aug-July  Professional Learning and Transition</a:t>
            </a:r>
            <a:endParaRPr lang="en-US" kern="100" dirty="0">
              <a:effectLst/>
              <a:ea typeface="Aptos" panose="020B0004020202020204" pitchFamily="34" charset="0"/>
              <a:cs typeface="Times New Roman" panose="02020603050405020304" pitchFamily="18" charset="0"/>
            </a:endParaRPr>
          </a:p>
          <a:p>
            <a:r>
              <a:rPr lang="en-US" kern="1200" dirty="0">
                <a:solidFill>
                  <a:srgbClr val="000000"/>
                </a:solidFill>
                <a:effectLst/>
                <a:ea typeface="Aptos" panose="020B0004020202020204" pitchFamily="34" charset="0"/>
                <a:cs typeface="Times New Roman" panose="02020603050405020304" pitchFamily="18" charset="0"/>
              </a:rPr>
              <a:t>2027</a:t>
            </a:r>
            <a:r>
              <a:rPr lang="en-US" dirty="0"/>
              <a:t>–</a:t>
            </a:r>
            <a:r>
              <a:rPr lang="en-US" kern="1200" dirty="0">
                <a:solidFill>
                  <a:srgbClr val="000000"/>
                </a:solidFill>
                <a:effectLst/>
                <a:ea typeface="Aptos" panose="020B0004020202020204" pitchFamily="34" charset="0"/>
                <a:cs typeface="Times New Roman" panose="02020603050405020304" pitchFamily="18" charset="0"/>
              </a:rPr>
              <a:t>28   Aug-July  Full implementation in Schools</a:t>
            </a:r>
            <a:endParaRPr lang="en-US" kern="100" dirty="0">
              <a:effectLst/>
              <a:ea typeface="Aptos" panose="020B0004020202020204" pitchFamily="34" charset="0"/>
              <a:cs typeface="Times New Roman" panose="02020603050405020304" pitchFamily="18" charset="0"/>
            </a:endParaRPr>
          </a:p>
          <a:p>
            <a:r>
              <a:rPr lang="en-US" kern="1200" dirty="0">
                <a:solidFill>
                  <a:srgbClr val="000000"/>
                </a:solidFill>
                <a:effectLst/>
                <a:ea typeface="Aptos" panose="020B0004020202020204" pitchFamily="34" charset="0"/>
                <a:cs typeface="Times New Roman" panose="02020603050405020304" pitchFamily="18" charset="0"/>
              </a:rPr>
              <a:t>2028</a:t>
            </a:r>
            <a:r>
              <a:rPr lang="en-US" dirty="0"/>
              <a:t>–</a:t>
            </a:r>
            <a:r>
              <a:rPr lang="en-US" kern="1200" dirty="0">
                <a:solidFill>
                  <a:srgbClr val="000000"/>
                </a:solidFill>
                <a:effectLst/>
                <a:ea typeface="Aptos" panose="020B0004020202020204" pitchFamily="34" charset="0"/>
                <a:cs typeface="Times New Roman" panose="02020603050405020304" pitchFamily="18" charset="0"/>
              </a:rPr>
              <a:t>29   Spring      Statewide Summative Assessment</a:t>
            </a:r>
            <a:endParaRPr lang="en-US" kern="100" dirty="0">
              <a:effectLst/>
              <a:ea typeface="Aptos" panose="020B000402020202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E3DC4862-F729-B8C7-AC96-09D5EE6A263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1515" y="2674331"/>
            <a:ext cx="6656425" cy="710632"/>
          </a:xfrm>
          <a:prstGeom prst="rect">
            <a:avLst/>
          </a:prstGeom>
        </p:spPr>
      </p:pic>
      <p:cxnSp>
        <p:nvCxnSpPr>
          <p:cNvPr id="7" name="Straight Connector 6">
            <a:extLst>
              <a:ext uri="{FF2B5EF4-FFF2-40B4-BE49-F238E27FC236}">
                <a16:creationId xmlns:a16="http://schemas.microsoft.com/office/drawing/2014/main" id="{053BE3D2-3A20-C719-0EA8-9BC98D22E659}"/>
              </a:ext>
              <a:ext uri="{C183D7F6-B498-43B3-948B-1728B52AA6E4}">
                <adec:decorative xmlns:adec="http://schemas.microsoft.com/office/drawing/2017/decorative" val="1"/>
              </a:ext>
            </a:extLst>
          </p:cNvPr>
          <p:cNvCxnSpPr>
            <a:cxnSpLocks/>
          </p:cNvCxnSpPr>
          <p:nvPr/>
        </p:nvCxnSpPr>
        <p:spPr>
          <a:xfrm>
            <a:off x="4607425" y="2671299"/>
            <a:ext cx="6656425"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C60B6D8B-3541-5C4B-E37D-C51DE11C3F8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18750" y="2781996"/>
            <a:ext cx="254000" cy="309563"/>
          </a:xfrm>
          <a:prstGeom prst="rect">
            <a:avLst/>
          </a:prstGeom>
        </p:spPr>
      </p:pic>
      <p:pic>
        <p:nvPicPr>
          <p:cNvPr id="9" name="Picture 8">
            <a:extLst>
              <a:ext uri="{FF2B5EF4-FFF2-40B4-BE49-F238E27FC236}">
                <a16:creationId xmlns:a16="http://schemas.microsoft.com/office/drawing/2014/main" id="{C60B6D8B-3541-5C4B-E37D-C51DE11C3F8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73052" y="2781996"/>
            <a:ext cx="254000" cy="309563"/>
          </a:xfrm>
          <a:prstGeom prst="rect">
            <a:avLst/>
          </a:prstGeom>
        </p:spPr>
      </p:pic>
      <p:pic>
        <p:nvPicPr>
          <p:cNvPr id="12" name="Picture 11">
            <a:extLst>
              <a:ext uri="{FF2B5EF4-FFF2-40B4-BE49-F238E27FC236}">
                <a16:creationId xmlns:a16="http://schemas.microsoft.com/office/drawing/2014/main" id="{7384F27A-ED35-6C2E-E5A1-D37C45385CAC}"/>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rcRect t="15168"/>
          <a:stretch>
            <a:fillRect/>
          </a:stretch>
        </p:blipFill>
        <p:spPr>
          <a:xfrm>
            <a:off x="4864417" y="3979422"/>
            <a:ext cx="261620" cy="260350"/>
          </a:xfrm>
          <a:prstGeom prst="rect">
            <a:avLst/>
          </a:prstGeom>
        </p:spPr>
      </p:pic>
      <p:pic>
        <p:nvPicPr>
          <p:cNvPr id="13" name="Picture 12">
            <a:extLst>
              <a:ext uri="{FF2B5EF4-FFF2-40B4-BE49-F238E27FC236}">
                <a16:creationId xmlns:a16="http://schemas.microsoft.com/office/drawing/2014/main" id="{299CB04E-E295-3ED5-EAF2-317D08741F40}"/>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52987" y="4239772"/>
            <a:ext cx="273050" cy="260350"/>
          </a:xfrm>
          <a:prstGeom prst="rect">
            <a:avLst/>
          </a:prstGeom>
        </p:spPr>
      </p:pic>
      <p:pic>
        <p:nvPicPr>
          <p:cNvPr id="14" name="Picture 13">
            <a:extLst>
              <a:ext uri="{FF2B5EF4-FFF2-40B4-BE49-F238E27FC236}">
                <a16:creationId xmlns:a16="http://schemas.microsoft.com/office/drawing/2014/main" id="{F45CE245-0490-592C-CB04-CA07F1AFCC61}"/>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99525" y="4503599"/>
            <a:ext cx="260350" cy="247650"/>
          </a:xfrm>
          <a:prstGeom prst="rect">
            <a:avLst/>
          </a:prstGeom>
        </p:spPr>
      </p:pic>
      <p:pic>
        <p:nvPicPr>
          <p:cNvPr id="16" name="Picture 15">
            <a:extLst>
              <a:ext uri="{FF2B5EF4-FFF2-40B4-BE49-F238E27FC236}">
                <a16:creationId xmlns:a16="http://schemas.microsoft.com/office/drawing/2014/main" id="{49880A04-486B-3E14-95EA-B33C53036A30}"/>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05875" y="4780428"/>
            <a:ext cx="254000" cy="247650"/>
          </a:xfrm>
          <a:prstGeom prst="rect">
            <a:avLst/>
          </a:prstGeom>
        </p:spPr>
      </p:pic>
      <p:pic>
        <p:nvPicPr>
          <p:cNvPr id="17" name="Picture 16">
            <a:extLst>
              <a:ext uri="{FF2B5EF4-FFF2-40B4-BE49-F238E27FC236}">
                <a16:creationId xmlns:a16="http://schemas.microsoft.com/office/drawing/2014/main" id="{BEB75FBE-85E2-C8B3-D465-AAEB160A76D2}"/>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91087" y="5031666"/>
            <a:ext cx="292100" cy="273050"/>
          </a:xfrm>
          <a:prstGeom prst="rect">
            <a:avLst/>
          </a:prstGeom>
        </p:spPr>
      </p:pic>
      <p:pic>
        <p:nvPicPr>
          <p:cNvPr id="18" name="Picture 17">
            <a:extLst>
              <a:ext uri="{FF2B5EF4-FFF2-40B4-BE49-F238E27FC236}">
                <a16:creationId xmlns:a16="http://schemas.microsoft.com/office/drawing/2014/main" id="{B6985146-B7F6-8645-B753-824E0CAAF5F2}"/>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00612" y="5334499"/>
            <a:ext cx="273050" cy="228600"/>
          </a:xfrm>
          <a:prstGeom prst="rect">
            <a:avLst/>
          </a:prstGeom>
        </p:spPr>
      </p:pic>
      <p:pic>
        <p:nvPicPr>
          <p:cNvPr id="19" name="Picture 18">
            <a:extLst>
              <a:ext uri="{FF2B5EF4-FFF2-40B4-BE49-F238E27FC236}">
                <a16:creationId xmlns:a16="http://schemas.microsoft.com/office/drawing/2014/main" id="{C60B6D8B-3541-5C4B-E37D-C51DE11C3F8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2931" y="5592087"/>
            <a:ext cx="203200" cy="247650"/>
          </a:xfrm>
          <a:prstGeom prst="rect">
            <a:avLst/>
          </a:prstGeom>
        </p:spPr>
      </p:pic>
    </p:spTree>
    <p:extLst>
      <p:ext uri="{BB962C8B-B14F-4D97-AF65-F5344CB8AC3E}">
        <p14:creationId xmlns:p14="http://schemas.microsoft.com/office/powerpoint/2010/main" val="2621660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4649A-6C4E-7372-560B-B6ACFF1AF3A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A36D4E9-6C4F-D21D-5468-9500D1C51D4A}"/>
              </a:ext>
              <a:ext uri="{C183D7F6-B498-43B3-948B-1728B52AA6E4}">
                <adec:decorative xmlns:adec="http://schemas.microsoft.com/office/drawing/2017/decorative" val="1"/>
              </a:ext>
            </a:extLst>
          </p:cNvPr>
          <p:cNvSpPr/>
          <p:nvPr/>
        </p:nvSpPr>
        <p:spPr>
          <a:xfrm>
            <a:off x="385687" y="326534"/>
            <a:ext cx="10429103" cy="460907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A43BD062-507D-9A6D-4A9F-0F38E6B33113}"/>
              </a:ext>
            </a:extLst>
          </p:cNvPr>
          <p:cNvSpPr txBox="1">
            <a:spLocks noGrp="1"/>
          </p:cNvSpPr>
          <p:nvPr>
            <p:ph type="title" idx="4294967295"/>
          </p:nvPr>
        </p:nvSpPr>
        <p:spPr>
          <a:xfrm>
            <a:off x="629108" y="671691"/>
            <a:ext cx="9403165" cy="618630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BC639"/>
                </a:solidFill>
                <a:effectLst/>
                <a:uLnTx/>
                <a:uFillTx/>
                <a:latin typeface="Segoe UI" panose="020B0502040204020203" pitchFamily="34" charset="0"/>
                <a:ea typeface="Calibri" panose="020F0502020204030204"/>
                <a:cs typeface="Segoe UI" panose="020B0502040204020203" pitchFamily="34" charset="0"/>
              </a:rPr>
              <a:t>What can you do now?:</a:t>
            </a:r>
          </a:p>
          <a:p>
            <a:pPr marL="457200" marR="0" lvl="0" indent="-457200" algn="l" defTabSz="9144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dirty="0">
                <a:ln>
                  <a:noFill/>
                </a:ln>
                <a:solidFill>
                  <a:schemeClr val="bg1"/>
                </a:solidFill>
                <a:effectLst/>
                <a:uLnTx/>
                <a:uFillTx/>
                <a:latin typeface="Segoe UI" panose="020B0502040204020203" pitchFamily="34" charset="0"/>
                <a:ea typeface="Calibri"/>
                <a:cs typeface="Segoe UI" panose="020B0502040204020203" pitchFamily="34" charset="0"/>
              </a:rPr>
              <a:t>Dig into the standards and share with your educator colleagues.</a:t>
            </a:r>
          </a:p>
          <a:p>
            <a:pPr marL="457200" marR="0" lvl="0" indent="-457200" algn="l" defTabSz="9144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dirty="0">
                <a:ln>
                  <a:noFill/>
                </a:ln>
                <a:solidFill>
                  <a:schemeClr val="bg1"/>
                </a:solidFill>
                <a:effectLst/>
                <a:uLnTx/>
                <a:uFillTx/>
                <a:latin typeface="Segoe UI" panose="020B0502040204020203" pitchFamily="34" charset="0"/>
                <a:ea typeface="Calibri"/>
                <a:cs typeface="Segoe UI" panose="020B0502040204020203" pitchFamily="34" charset="0"/>
              </a:rPr>
              <a:t>Begin to use the updated standards and resources to provide feedback through the Math Initial Adoption survey.</a:t>
            </a:r>
          </a:p>
          <a:p>
            <a:pPr marL="457200" marR="0" lvl="0" indent="-457200" algn="l" defTabSz="9144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dirty="0">
                <a:ln>
                  <a:noFill/>
                </a:ln>
                <a:solidFill>
                  <a:schemeClr val="bg1"/>
                </a:solidFill>
                <a:effectLst/>
                <a:uLnTx/>
                <a:uFillTx/>
                <a:latin typeface="Segoe UI" panose="020B0502040204020203" pitchFamily="34" charset="0"/>
                <a:ea typeface="Calibri"/>
                <a:cs typeface="Segoe UI" panose="020B0502040204020203" pitchFamily="34" charset="0"/>
              </a:rPr>
              <a:t>Plan on joining us during scheduled office hours.</a:t>
            </a:r>
          </a:p>
          <a:p>
            <a:pPr marL="457200" marR="0" lvl="0" indent="-457200" algn="l" defTabSz="914400" rtl="0" eaLnBrk="1" fontAlgn="auto" latinLnBrk="0" hangingPunct="1">
              <a:lnSpc>
                <a:spcPct val="100000"/>
              </a:lnSpc>
              <a:spcBef>
                <a:spcPts val="0"/>
              </a:spcBef>
              <a:spcAft>
                <a:spcPts val="0"/>
              </a:spcAft>
              <a:buClrTx/>
              <a:buSzTx/>
              <a:buFont typeface="Arial"/>
              <a:buChar char="•"/>
              <a:tabLst/>
              <a:defRPr/>
            </a:pPr>
            <a:endParaRPr kumimoji="0" lang="en-US" sz="3200" b="0" i="0" u="none" strike="noStrike" kern="1200" cap="none" spc="0" normalizeH="0" baseline="0" noProof="0" dirty="0">
              <a:ln>
                <a:noFill/>
              </a:ln>
              <a:solidFill>
                <a:srgbClr val="F7F5EB"/>
              </a:solidFill>
              <a:effectLst/>
              <a:uLnTx/>
              <a:uFillTx/>
              <a:latin typeface="+mn-lt"/>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BC639"/>
              </a:solidFill>
              <a:effectLst/>
              <a:uLnTx/>
              <a:uFillTx/>
              <a:latin typeface="+mn-lt"/>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chemeClr val="bg1"/>
              </a:solidFill>
              <a:effectLst/>
              <a:uLnTx/>
              <a:uFillTx/>
              <a:latin typeface="+mn-lt"/>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chemeClr val="bg1"/>
              </a:solidFill>
              <a:effectLst/>
              <a:uLnTx/>
              <a:uFillTx/>
              <a:latin typeface="+mn-lt"/>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chemeClr val="bg1"/>
              </a:solidFill>
              <a:effectLst/>
              <a:uLnTx/>
              <a:uFillTx/>
              <a:latin typeface="+mn-lt"/>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chemeClr val="bg1"/>
              </a:solidFill>
              <a:effectLst/>
              <a:uLnTx/>
              <a:uFillTx/>
              <a:latin typeface="+mn-lt"/>
              <a:ea typeface="Calibri" panose="020F0502020204030204"/>
              <a:cs typeface="Calibri" panose="020F0502020204030204"/>
            </a:endParaRPr>
          </a:p>
        </p:txBody>
      </p:sp>
    </p:spTree>
    <p:extLst>
      <p:ext uri="{BB962C8B-B14F-4D97-AF65-F5344CB8AC3E}">
        <p14:creationId xmlns:p14="http://schemas.microsoft.com/office/powerpoint/2010/main" val="2151349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BBF97-367E-48E7-FCD0-FC77685E1C39}"/>
            </a:ext>
          </a:extLst>
        </p:cNvPr>
        <p:cNvGrpSpPr/>
        <p:nvPr/>
      </p:nvGrpSpPr>
      <p:grpSpPr>
        <a:xfrm>
          <a:off x="0" y="0"/>
          <a:ext cx="0" cy="0"/>
          <a:chOff x="0" y="0"/>
          <a:chExt cx="0" cy="0"/>
        </a:xfrm>
      </p:grpSpPr>
      <p:sp>
        <p:nvSpPr>
          <p:cNvPr id="2" name="Rectangle 1" descr="Teal rectangle.">
            <a:extLst>
              <a:ext uri="{FF2B5EF4-FFF2-40B4-BE49-F238E27FC236}">
                <a16:creationId xmlns:a16="http://schemas.microsoft.com/office/drawing/2014/main" id="{995E226D-D8F4-FD69-A893-6A961118E0DA}"/>
              </a:ext>
            </a:extLst>
          </p:cNvPr>
          <p:cNvSpPr/>
          <p:nvPr/>
        </p:nvSpPr>
        <p:spPr>
          <a:xfrm>
            <a:off x="385687" y="326534"/>
            <a:ext cx="10429103" cy="460907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81506958-3212-99AA-C4E2-A4C108119996}"/>
              </a:ext>
            </a:extLst>
          </p:cNvPr>
          <p:cNvSpPr txBox="1">
            <a:spLocks noGrp="1"/>
          </p:cNvSpPr>
          <p:nvPr>
            <p:ph type="title" idx="4294967295"/>
          </p:nvPr>
        </p:nvSpPr>
        <p:spPr>
          <a:xfrm>
            <a:off x="892316" y="593834"/>
            <a:ext cx="9403165" cy="56938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BC639"/>
                </a:solidFill>
                <a:effectLst/>
                <a:uLnTx/>
                <a:uFillTx/>
                <a:latin typeface="Segoe UI" panose="020B0502040204020203" pitchFamily="34" charset="0"/>
                <a:ea typeface="Calibri" panose="020F0502020204030204"/>
                <a:cs typeface="Segoe UI" panose="020B0502040204020203" pitchFamily="34" charset="0"/>
              </a:rPr>
              <a:t>Upcoming office hours: </a:t>
            </a:r>
          </a:p>
          <a:p>
            <a:pPr marL="457200" marR="0" lvl="0" indent="-457200" algn="l" defTabSz="9144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dirty="0">
                <a:ln>
                  <a:noFill/>
                </a:ln>
                <a:solidFill>
                  <a:schemeClr val="bg1"/>
                </a:solidFill>
                <a:effectLst/>
                <a:uLnTx/>
                <a:uFillTx/>
                <a:latin typeface="Segoe UI" panose="020B0502040204020203" pitchFamily="34" charset="0"/>
                <a:ea typeface="Calibri"/>
                <a:cs typeface="Segoe UI" panose="020B0502040204020203" pitchFamily="34" charset="0"/>
              </a:rPr>
              <a:t>Tuesday, December 9, 7:00-7:30 am</a:t>
            </a:r>
          </a:p>
          <a:p>
            <a:pPr marL="457200" marR="0" lvl="0" indent="-457200" algn="l" defTabSz="9144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dirty="0">
                <a:ln>
                  <a:noFill/>
                </a:ln>
                <a:solidFill>
                  <a:schemeClr val="bg1"/>
                </a:solidFill>
                <a:effectLst/>
                <a:uLnTx/>
                <a:uFillTx/>
                <a:latin typeface="Segoe UI" panose="020B0502040204020203" pitchFamily="34" charset="0"/>
                <a:ea typeface="Calibri"/>
                <a:cs typeface="Segoe UI" panose="020B0502040204020203" pitchFamily="34" charset="0"/>
              </a:rPr>
              <a:t>Wednesday December 10, 4:00-4:30 pm</a:t>
            </a:r>
          </a:p>
          <a:p>
            <a:pPr marL="457200" marR="0" lvl="0" indent="-457200" algn="l" defTabSz="9144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dirty="0">
                <a:ln>
                  <a:noFill/>
                </a:ln>
                <a:solidFill>
                  <a:schemeClr val="bg1"/>
                </a:solidFill>
                <a:effectLst/>
                <a:uLnTx/>
                <a:uFillTx/>
                <a:latin typeface="Segoe UI" panose="020B0502040204020203" pitchFamily="34" charset="0"/>
                <a:ea typeface="Calibri"/>
                <a:cs typeface="Segoe UI" panose="020B0502040204020203" pitchFamily="34" charset="0"/>
              </a:rPr>
              <a:t>Tuesday , December 16, 4:00-4:30 pm</a:t>
            </a:r>
          </a:p>
          <a:p>
            <a:pPr marL="457200" marR="0" lvl="0" indent="-457200" algn="l" defTabSz="9144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dirty="0">
                <a:ln>
                  <a:noFill/>
                </a:ln>
                <a:solidFill>
                  <a:schemeClr val="bg1"/>
                </a:solidFill>
                <a:effectLst/>
                <a:uLnTx/>
                <a:uFillTx/>
                <a:latin typeface="Segoe UI" panose="020B0502040204020203" pitchFamily="34" charset="0"/>
                <a:ea typeface="Calibri"/>
                <a:cs typeface="Segoe UI" panose="020B0502040204020203" pitchFamily="34" charset="0"/>
              </a:rPr>
              <a:t>Wednesday, December 17, 7:00-7:30 am</a:t>
            </a:r>
          </a:p>
          <a:p>
            <a:pPr marL="457200" marR="0" lvl="0" indent="-457200" algn="l" defTabSz="914400" rtl="0" eaLnBrk="1" fontAlgn="auto" latinLnBrk="0" hangingPunct="1">
              <a:lnSpc>
                <a:spcPct val="100000"/>
              </a:lnSpc>
              <a:spcBef>
                <a:spcPts val="0"/>
              </a:spcBef>
              <a:spcAft>
                <a:spcPts val="0"/>
              </a:spcAft>
              <a:buClrTx/>
              <a:buSzTx/>
              <a:buFont typeface="Arial"/>
              <a:buChar char="•"/>
              <a:tabLst/>
              <a:defRPr/>
            </a:pPr>
            <a:endParaRPr kumimoji="0" lang="en-US" sz="2800" b="0" i="0" u="none" strike="noStrike" kern="1200" cap="none" spc="0" normalizeH="0" baseline="0" noProof="0" dirty="0">
              <a:ln>
                <a:noFill/>
              </a:ln>
              <a:solidFill>
                <a:schemeClr val="bg1"/>
              </a:solidFill>
              <a:effectLst/>
              <a:uLnTx/>
              <a:uFillTx/>
              <a:latin typeface="Segoe UI" panose="020B0502040204020203" pitchFamily="34" charset="0"/>
              <a:ea typeface="Calibri"/>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BC639"/>
                </a:solidFill>
                <a:effectLst/>
                <a:uLnTx/>
                <a:uFillTx/>
                <a:latin typeface="Segoe UI" panose="020B0502040204020203" pitchFamily="34" charset="0"/>
                <a:ea typeface="Calibri" panose="020F0502020204030204"/>
                <a:cs typeface="Segoe UI" panose="020B0502040204020203" pitchFamily="34" charset="0"/>
              </a:rPr>
              <a:t>Find links to join us on the OSPI website Learning Standards or Mathematics webpages.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chemeClr val="bg1"/>
              </a:solidFill>
              <a:effectLst/>
              <a:uLnTx/>
              <a:uFillTx/>
              <a:latin typeface="+mn-lt"/>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chemeClr val="bg1"/>
              </a:solidFill>
              <a:effectLst/>
              <a:uLnTx/>
              <a:uFillTx/>
              <a:latin typeface="+mn-lt"/>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chemeClr val="bg1"/>
              </a:solidFill>
              <a:effectLst/>
              <a:uLnTx/>
              <a:uFillTx/>
              <a:latin typeface="+mn-lt"/>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chemeClr val="bg1"/>
              </a:solidFill>
              <a:effectLst/>
              <a:uLnTx/>
              <a:uFillTx/>
              <a:latin typeface="+mn-lt"/>
              <a:ea typeface="Calibri" panose="020F0502020204030204"/>
              <a:cs typeface="Calibri" panose="020F0502020204030204"/>
            </a:endParaRPr>
          </a:p>
        </p:txBody>
      </p:sp>
    </p:spTree>
    <p:extLst>
      <p:ext uri="{BB962C8B-B14F-4D97-AF65-F5344CB8AC3E}">
        <p14:creationId xmlns:p14="http://schemas.microsoft.com/office/powerpoint/2010/main" val="4081593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E7DEBC-05EE-BC2D-E0CA-DD3BEB7509F8}"/>
              </a:ext>
              <a:ext uri="{C183D7F6-B498-43B3-948B-1728B52AA6E4}">
                <adec:decorative xmlns:adec="http://schemas.microsoft.com/office/drawing/2017/decorative" val="1"/>
              </a:ext>
            </a:extLst>
          </p:cNvPr>
          <p:cNvSpPr/>
          <p:nvPr/>
        </p:nvSpPr>
        <p:spPr>
          <a:xfrm>
            <a:off x="385687" y="326534"/>
            <a:ext cx="10429103" cy="460907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386ABB3-834F-EE26-42F3-CFBACA177338}"/>
              </a:ext>
            </a:extLst>
          </p:cNvPr>
          <p:cNvSpPr txBox="1">
            <a:spLocks noGrp="1"/>
          </p:cNvSpPr>
          <p:nvPr>
            <p:ph type="title" idx="4294967295"/>
          </p:nvPr>
        </p:nvSpPr>
        <p:spPr>
          <a:xfrm>
            <a:off x="892316" y="593834"/>
            <a:ext cx="7673546" cy="206210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Where to Find Information on the </a:t>
            </a:r>
            <a:r>
              <a:rPr kumimoji="0" lang="en-US" sz="3200" b="0" i="0" u="none" strike="noStrike" kern="1200" cap="none" spc="0" normalizeH="0" baseline="0" noProof="0" dirty="0">
                <a:ln>
                  <a:noFill/>
                </a:ln>
                <a:solidFill>
                  <a:schemeClr val="bg1"/>
                </a:solidFill>
                <a:effectLst/>
                <a:uLnTx/>
                <a:uFillTx/>
                <a:latin typeface="+mn-lt"/>
                <a:ea typeface="+mn-ea"/>
                <a:cs typeface="+mn-cs"/>
                <a:hlinkClick r:id="rId3">
                  <a:extLst>
                    <a:ext uri="{A12FA001-AC4F-418D-AE19-62706E023703}">
                      <ahyp:hlinkClr xmlns:ahyp="http://schemas.microsoft.com/office/drawing/2018/hyperlinkcolor" val="tx"/>
                    </a:ext>
                  </a:extLst>
                </a:hlinkClick>
              </a:rPr>
              <a:t>Learning Standards Review Project</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pic>
        <p:nvPicPr>
          <p:cNvPr id="7" name="Picture 6" descr="A screenshot of the OSPI Learning Standards webpage.">
            <a:extLst>
              <a:ext uri="{FF2B5EF4-FFF2-40B4-BE49-F238E27FC236}">
                <a16:creationId xmlns:a16="http://schemas.microsoft.com/office/drawing/2014/main" id="{45336BD4-E9DA-D8CE-5FFB-331C898C24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9461" y="1805047"/>
            <a:ext cx="6409515" cy="3786614"/>
          </a:xfrm>
          <a:prstGeom prst="rect">
            <a:avLst/>
          </a:prstGeom>
        </p:spPr>
      </p:pic>
      <p:sp>
        <p:nvSpPr>
          <p:cNvPr id="8" name="Arrow: Left 7">
            <a:extLst>
              <a:ext uri="{FF2B5EF4-FFF2-40B4-BE49-F238E27FC236}">
                <a16:creationId xmlns:a16="http://schemas.microsoft.com/office/drawing/2014/main" id="{CBFC2314-FBC6-3760-B990-49DCDF3A2497}"/>
              </a:ext>
              <a:ext uri="{C183D7F6-B498-43B3-948B-1728B52AA6E4}">
                <adec:decorative xmlns:adec="http://schemas.microsoft.com/office/drawing/2017/decorative" val="1"/>
              </a:ext>
            </a:extLst>
          </p:cNvPr>
          <p:cNvSpPr/>
          <p:nvPr/>
        </p:nvSpPr>
        <p:spPr>
          <a:xfrm>
            <a:off x="8942086" y="4319081"/>
            <a:ext cx="2420664" cy="1474397"/>
          </a:xfrm>
          <a:prstGeom prst="leftArrow">
            <a:avLst/>
          </a:prstGeom>
          <a:solidFill>
            <a:srgbClr val="FBC63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BC639"/>
              </a:solidFill>
            </a:endParaRPr>
          </a:p>
        </p:txBody>
      </p:sp>
      <p:sp>
        <p:nvSpPr>
          <p:cNvPr id="4" name="Arrow: Right 3">
            <a:extLst>
              <a:ext uri="{FF2B5EF4-FFF2-40B4-BE49-F238E27FC236}">
                <a16:creationId xmlns:a16="http://schemas.microsoft.com/office/drawing/2014/main" id="{C4DB0824-E012-F331-8C97-0A98BF9D6D25}"/>
              </a:ext>
              <a:ext uri="{C183D7F6-B498-43B3-948B-1728B52AA6E4}">
                <adec:decorative xmlns:adec="http://schemas.microsoft.com/office/drawing/2017/decorative" val="1"/>
              </a:ext>
            </a:extLst>
          </p:cNvPr>
          <p:cNvSpPr/>
          <p:nvPr/>
        </p:nvSpPr>
        <p:spPr>
          <a:xfrm rot="-1200000">
            <a:off x="1747875" y="2945300"/>
            <a:ext cx="1695256" cy="193964"/>
          </a:xfrm>
          <a:prstGeom prst="rightArrow">
            <a:avLst/>
          </a:prstGeom>
          <a:solidFill>
            <a:srgbClr val="FBC63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758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AB70E-FBFF-FCCE-0175-495120C670A0}"/>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Connect with us</a:t>
            </a:r>
          </a:p>
        </p:txBody>
      </p:sp>
    </p:spTree>
    <p:extLst>
      <p:ext uri="{BB962C8B-B14F-4D97-AF65-F5344CB8AC3E}">
        <p14:creationId xmlns:p14="http://schemas.microsoft.com/office/powerpoint/2010/main" val="939686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38DAB7B-65E4-4467-8B9D-6747CFCEA801}"/>
              </a:ext>
            </a:extLst>
          </p:cNvPr>
          <p:cNvSpPr txBox="1">
            <a:spLocks noGrp="1"/>
          </p:cNvSpPr>
          <p:nvPr>
            <p:ph type="title" idx="4294967295"/>
          </p:nvPr>
        </p:nvSpPr>
        <p:spPr>
          <a:xfrm>
            <a:off x="666159" y="570625"/>
            <a:ext cx="3875964"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bg1"/>
                </a:solidFill>
                <a:effectLst/>
                <a:uLnTx/>
                <a:uFillTx/>
                <a:latin typeface="Segoe UI" panose="020B0502040204020203" pitchFamily="34" charset="0"/>
                <a:ea typeface="+mn-ea"/>
                <a:cs typeface="Segoe UI" panose="020B0502040204020203" pitchFamily="34" charset="0"/>
              </a:rPr>
              <a:t>Vision</a:t>
            </a:r>
          </a:p>
        </p:txBody>
      </p:sp>
      <p:sp>
        <p:nvSpPr>
          <p:cNvPr id="12" name="TextBox 11">
            <a:extLst>
              <a:ext uri="{FF2B5EF4-FFF2-40B4-BE49-F238E27FC236}">
                <a16:creationId xmlns:a16="http://schemas.microsoft.com/office/drawing/2014/main" id="{7E841CD6-2BBB-4020-9765-2071ECFEE7CF}"/>
              </a:ext>
            </a:extLst>
          </p:cNvPr>
          <p:cNvSpPr txBox="1"/>
          <p:nvPr/>
        </p:nvSpPr>
        <p:spPr>
          <a:xfrm>
            <a:off x="5047090" y="570625"/>
            <a:ext cx="6878472" cy="646331"/>
          </a:xfrm>
          <a:prstGeom prst="rect">
            <a:avLst/>
          </a:prstGeom>
          <a:noFill/>
        </p:spPr>
        <p:txBody>
          <a:bodyPr wrap="square" rtlCol="0">
            <a:spAutoFit/>
          </a:bodyPr>
          <a:lstStyle/>
          <a:p>
            <a:r>
              <a:rPr lang="en-US" sz="1800" b="0" kern="1200" dirty="0">
                <a:solidFill>
                  <a:srgbClr val="40403D"/>
                </a:solidFill>
                <a:effectLst/>
                <a:latin typeface="Segoe UI" panose="020B0502040204020203" pitchFamily="34" charset="0"/>
                <a:ea typeface="+mn-ea"/>
                <a:cs typeface="Segoe UI" panose="020B0502040204020203" pitchFamily="34" charset="0"/>
              </a:rPr>
              <a:t>All students prepared for post-secondary pathways, careers, and civic engagement.</a:t>
            </a:r>
          </a:p>
        </p:txBody>
      </p:sp>
      <p:sp>
        <p:nvSpPr>
          <p:cNvPr id="13" name="TextBox 12">
            <a:extLst>
              <a:ext uri="{FF2B5EF4-FFF2-40B4-BE49-F238E27FC236}">
                <a16:creationId xmlns:a16="http://schemas.microsoft.com/office/drawing/2014/main" id="{6C487581-E74F-42A1-B9AF-D7CD1B3CCF86}"/>
              </a:ext>
            </a:extLst>
          </p:cNvPr>
          <p:cNvSpPr txBox="1"/>
          <p:nvPr/>
        </p:nvSpPr>
        <p:spPr>
          <a:xfrm>
            <a:off x="666159" y="1794751"/>
            <a:ext cx="3875964" cy="584775"/>
          </a:xfrm>
          <a:prstGeom prst="rect">
            <a:avLst/>
          </a:prstGeom>
          <a:noFill/>
        </p:spPr>
        <p:txBody>
          <a:bodyPr wrap="square" rtlCol="0">
            <a:spAutoFit/>
          </a:bodyPr>
          <a:lstStyle/>
          <a:p>
            <a:pPr algn="r"/>
            <a:r>
              <a:rPr lang="en-US" sz="3200" b="1">
                <a:solidFill>
                  <a:schemeClr val="bg1"/>
                </a:solidFill>
                <a:latin typeface="Segoe UI" panose="020B0502040204020203" pitchFamily="34" charset="0"/>
                <a:cs typeface="Segoe UI" panose="020B0502040204020203" pitchFamily="34" charset="0"/>
              </a:rPr>
              <a:t>Mission</a:t>
            </a:r>
          </a:p>
        </p:txBody>
      </p:sp>
      <p:sp>
        <p:nvSpPr>
          <p:cNvPr id="14" name="TextBox 13">
            <a:extLst>
              <a:ext uri="{FF2B5EF4-FFF2-40B4-BE49-F238E27FC236}">
                <a16:creationId xmlns:a16="http://schemas.microsoft.com/office/drawing/2014/main" id="{73996C32-5953-44E9-AA5D-F9CE4A7EDF96}"/>
              </a:ext>
            </a:extLst>
          </p:cNvPr>
          <p:cNvSpPr txBox="1"/>
          <p:nvPr/>
        </p:nvSpPr>
        <p:spPr>
          <a:xfrm>
            <a:off x="5069836" y="1757078"/>
            <a:ext cx="6878472" cy="1477328"/>
          </a:xfrm>
          <a:prstGeom prst="rect">
            <a:avLst/>
          </a:prstGeom>
          <a:noFill/>
        </p:spPr>
        <p:txBody>
          <a:bodyPr wrap="square" rtlCol="0">
            <a:spAutoFit/>
          </a:bodyPr>
          <a:lstStyle/>
          <a:p>
            <a:r>
              <a:rPr lang="en-US" sz="1800" b="0" i="0" kern="1200" dirty="0">
                <a:solidFill>
                  <a:srgbClr val="40403D"/>
                </a:solidFill>
                <a:effectLst/>
                <a:latin typeface="Segoe UI" panose="020B0502040204020203" pitchFamily="34" charset="0"/>
                <a:ea typeface="+mn-ea"/>
                <a:cs typeface="Segoe UI" panose="020B0502040204020203" pitchFamily="34" charset="0"/>
              </a:rPr>
              <a:t>Transform K–12 education to a system that is centered on closing opportunity gaps and is characterized by high expectations for all students and educators. We achieve this by developing equity-based policies and supports that empower educators, families, and communities.</a:t>
            </a:r>
          </a:p>
        </p:txBody>
      </p:sp>
      <p:sp>
        <p:nvSpPr>
          <p:cNvPr id="15" name="TextBox 14">
            <a:extLst>
              <a:ext uri="{FF2B5EF4-FFF2-40B4-BE49-F238E27FC236}">
                <a16:creationId xmlns:a16="http://schemas.microsoft.com/office/drawing/2014/main" id="{2DC3A3B5-7827-4F9A-8211-D3ADD358E881}"/>
              </a:ext>
            </a:extLst>
          </p:cNvPr>
          <p:cNvSpPr txBox="1"/>
          <p:nvPr/>
        </p:nvSpPr>
        <p:spPr>
          <a:xfrm>
            <a:off x="666159" y="3859189"/>
            <a:ext cx="3875964" cy="584775"/>
          </a:xfrm>
          <a:prstGeom prst="rect">
            <a:avLst/>
          </a:prstGeom>
          <a:noFill/>
        </p:spPr>
        <p:txBody>
          <a:bodyPr wrap="square" rtlCol="0">
            <a:spAutoFit/>
          </a:bodyPr>
          <a:lstStyle/>
          <a:p>
            <a:pPr algn="r"/>
            <a:r>
              <a:rPr lang="en-US" sz="3200" b="1">
                <a:solidFill>
                  <a:schemeClr val="bg1"/>
                </a:solidFill>
                <a:latin typeface="Segoe UI" panose="020B0502040204020203" pitchFamily="34" charset="0"/>
                <a:cs typeface="Segoe UI" panose="020B0502040204020203" pitchFamily="34" charset="0"/>
              </a:rPr>
              <a:t>Values</a:t>
            </a:r>
          </a:p>
        </p:txBody>
      </p:sp>
      <p:sp>
        <p:nvSpPr>
          <p:cNvPr id="16" name="TextBox 15">
            <a:extLst>
              <a:ext uri="{FF2B5EF4-FFF2-40B4-BE49-F238E27FC236}">
                <a16:creationId xmlns:a16="http://schemas.microsoft.com/office/drawing/2014/main" id="{0B1EC934-3BDF-4F68-AF47-1ED7D90EDD56}"/>
              </a:ext>
            </a:extLst>
          </p:cNvPr>
          <p:cNvSpPr txBox="1"/>
          <p:nvPr/>
        </p:nvSpPr>
        <p:spPr>
          <a:xfrm>
            <a:off x="5069836" y="3849369"/>
            <a:ext cx="6878472" cy="1200329"/>
          </a:xfrm>
          <a:prstGeom prst="rect">
            <a:avLst/>
          </a:prstGeom>
          <a:noFill/>
        </p:spPr>
        <p:txBody>
          <a:bodyPr wrap="square" rtlCol="0">
            <a:spAutoFit/>
          </a:bodyPr>
          <a:lstStyle/>
          <a:p>
            <a:pPr marL="285750" indent="-285750">
              <a:buFont typeface="Arial" panose="020B0604020202020204" pitchFamily="34" charset="0"/>
              <a:buChar char="•"/>
            </a:pPr>
            <a:r>
              <a:rPr lang="en-US" sz="1800" b="0" i="0" kern="1200">
                <a:solidFill>
                  <a:srgbClr val="40403D"/>
                </a:solidFill>
                <a:effectLst/>
                <a:latin typeface="Segoe UI" panose="020B0502040204020203" pitchFamily="34" charset="0"/>
                <a:ea typeface="+mn-ea"/>
                <a:cs typeface="Segoe UI" panose="020B0502040204020203" pitchFamily="34" charset="0"/>
              </a:rPr>
              <a:t>Ensuring Equity</a:t>
            </a:r>
          </a:p>
          <a:p>
            <a:pPr marL="285750" indent="-285750">
              <a:buFont typeface="Arial" panose="020B0604020202020204" pitchFamily="34" charset="0"/>
              <a:buChar char="•"/>
            </a:pPr>
            <a:r>
              <a:rPr lang="en-US" sz="1800" b="0" i="0" kern="1200">
                <a:solidFill>
                  <a:srgbClr val="40403D"/>
                </a:solidFill>
                <a:effectLst/>
                <a:latin typeface="Segoe UI" panose="020B0502040204020203" pitchFamily="34" charset="0"/>
                <a:ea typeface="+mn-ea"/>
                <a:cs typeface="Segoe UI" panose="020B0502040204020203" pitchFamily="34" charset="0"/>
              </a:rPr>
              <a:t>Collaboration and Service</a:t>
            </a:r>
          </a:p>
          <a:p>
            <a:pPr marL="285750" indent="-285750">
              <a:buFont typeface="Arial" panose="020B0604020202020204" pitchFamily="34" charset="0"/>
              <a:buChar char="•"/>
            </a:pPr>
            <a:r>
              <a:rPr lang="en-US" sz="1800" b="0" i="0" kern="1200">
                <a:solidFill>
                  <a:srgbClr val="40403D"/>
                </a:solidFill>
                <a:effectLst/>
                <a:latin typeface="Segoe UI" panose="020B0502040204020203" pitchFamily="34" charset="0"/>
                <a:ea typeface="+mn-ea"/>
                <a:cs typeface="Segoe UI" panose="020B0502040204020203" pitchFamily="34" charset="0"/>
              </a:rPr>
              <a:t>Achieving Excellence through Continuous Improvement</a:t>
            </a:r>
          </a:p>
          <a:p>
            <a:pPr marL="285750" indent="-285750">
              <a:buFont typeface="Arial" panose="020B0604020202020204" pitchFamily="34" charset="0"/>
              <a:buChar char="•"/>
            </a:pPr>
            <a:r>
              <a:rPr lang="en-US" sz="1800" b="0" i="0" kern="1200">
                <a:solidFill>
                  <a:srgbClr val="40403D"/>
                </a:solidFill>
                <a:effectLst/>
                <a:latin typeface="Segoe UI" panose="020B0502040204020203" pitchFamily="34" charset="0"/>
                <a:ea typeface="+mn-ea"/>
                <a:cs typeface="Segoe UI" panose="020B0502040204020203" pitchFamily="34" charset="0"/>
              </a:rPr>
              <a:t>Focus on the Whole Child</a:t>
            </a:r>
          </a:p>
        </p:txBody>
      </p:sp>
      <p:pic>
        <p:nvPicPr>
          <p:cNvPr id="17" name="Picture 16" title="OSPI logo">
            <a:extLst>
              <a:ext uri="{FF2B5EF4-FFF2-40B4-BE49-F238E27FC236}">
                <a16:creationId xmlns:a16="http://schemas.microsoft.com/office/drawing/2014/main" id="{6C4D9BD9-5963-4DA8-BFA4-72F700F0A0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4148" y="5502626"/>
            <a:ext cx="5491238" cy="918735"/>
          </a:xfrm>
          <a:prstGeom prst="rect">
            <a:avLst/>
          </a:prstGeom>
        </p:spPr>
      </p:pic>
    </p:spTree>
    <p:extLst>
      <p:ext uri="{BB962C8B-B14F-4D97-AF65-F5344CB8AC3E}">
        <p14:creationId xmlns:p14="http://schemas.microsoft.com/office/powerpoint/2010/main" val="3527094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962C5F-302A-4C30-BE2A-667E19D2D6A9}"/>
              </a:ext>
            </a:extLst>
          </p:cNvPr>
          <p:cNvSpPr txBox="1">
            <a:spLocks noGrp="1"/>
          </p:cNvSpPr>
          <p:nvPr>
            <p:ph type="title" idx="4294967295"/>
          </p:nvPr>
        </p:nvSpPr>
        <p:spPr>
          <a:xfrm>
            <a:off x="506104" y="637678"/>
            <a:ext cx="3875964"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bg1"/>
                </a:solidFill>
                <a:effectLst/>
                <a:uLnTx/>
                <a:uFillTx/>
                <a:latin typeface="Segoe UI" panose="020B0502040204020203" pitchFamily="34" charset="0"/>
                <a:ea typeface="+mn-ea"/>
                <a:cs typeface="Segoe UI" panose="020B0502040204020203" pitchFamily="34" charset="0"/>
              </a:rPr>
              <a:t>Equity Statement</a:t>
            </a:r>
          </a:p>
        </p:txBody>
      </p:sp>
      <p:sp>
        <p:nvSpPr>
          <p:cNvPr id="5" name="TextBox 4">
            <a:extLst>
              <a:ext uri="{FF2B5EF4-FFF2-40B4-BE49-F238E27FC236}">
                <a16:creationId xmlns:a16="http://schemas.microsoft.com/office/drawing/2014/main" id="{4D600171-EF41-458F-B6F6-BD2431648145}"/>
              </a:ext>
            </a:extLst>
          </p:cNvPr>
          <p:cNvSpPr txBox="1"/>
          <p:nvPr/>
        </p:nvSpPr>
        <p:spPr>
          <a:xfrm>
            <a:off x="5072417" y="637678"/>
            <a:ext cx="6878472" cy="4755148"/>
          </a:xfrm>
          <a:prstGeom prst="rect">
            <a:avLst/>
          </a:prstGeom>
          <a:noFill/>
        </p:spPr>
        <p:txBody>
          <a:bodyPr wrap="square" rtlCol="0">
            <a:spAutoFit/>
          </a:bodyPr>
          <a:lstStyle/>
          <a:p>
            <a:pPr>
              <a:spcAft>
                <a:spcPts val="600"/>
              </a:spcAft>
            </a:pPr>
            <a:r>
              <a:rPr lang="en-US" sz="1800" b="0" i="0" kern="1200" dirty="0">
                <a:solidFill>
                  <a:srgbClr val="40403D"/>
                </a:solidFill>
                <a:effectLst/>
                <a:latin typeface="Segoe UI" panose="020B0502040204020203" pitchFamily="34" charset="0"/>
                <a:ea typeface="+mn-ea"/>
                <a:cs typeface="Segoe UI" panose="020B0502040204020203" pitchFamily="34" charset="0"/>
              </a:rPr>
              <a:t>Each student, family, and community possesses strengths and cultural knowledge that benefits their peers, educators, and schools.</a:t>
            </a:r>
          </a:p>
          <a:p>
            <a:pPr>
              <a:spcAft>
                <a:spcPts val="600"/>
              </a:spcAft>
            </a:pPr>
            <a:r>
              <a:rPr lang="en-US" sz="1800" b="0" i="0" kern="1200" dirty="0">
                <a:solidFill>
                  <a:srgbClr val="40403D"/>
                </a:solidFill>
                <a:effectLst/>
                <a:latin typeface="Segoe UI" panose="020B0502040204020203" pitchFamily="34" charset="0"/>
                <a:ea typeface="+mn-ea"/>
                <a:cs typeface="Segoe UI" panose="020B0502040204020203" pitchFamily="34" charset="0"/>
              </a:rPr>
              <a:t>Ensuring educational equity:</a:t>
            </a:r>
          </a:p>
          <a:p>
            <a:pPr marL="285750" indent="-285750">
              <a:spcAft>
                <a:spcPts val="600"/>
              </a:spcAft>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Goes beyond equality; it requires education leaders to examine the ways current policies and practices result in disparate outcomes for our students of color, students living in poverty, students receiving special education and English Learner services, students who identify as LGBTQ+, and highly mobile student populations.</a:t>
            </a:r>
          </a:p>
          <a:p>
            <a:pPr marL="285750" indent="-285750">
              <a:spcAft>
                <a:spcPts val="600"/>
              </a:spcAft>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Requires education leaders to develop an understanding of historical contexts; engage students, families, and community representatives as partners in decision-making; and actively dismantle systemic barriers, replacing them with policies and practices that ensure all students have access to the instruction and support they need to succeed in our schools.</a:t>
            </a:r>
          </a:p>
        </p:txBody>
      </p:sp>
      <p:pic>
        <p:nvPicPr>
          <p:cNvPr id="3" name="Picture 2" title="OSPI logo">
            <a:extLst>
              <a:ext uri="{FF2B5EF4-FFF2-40B4-BE49-F238E27FC236}">
                <a16:creationId xmlns:a16="http://schemas.microsoft.com/office/drawing/2014/main" id="{ACCAE71C-262C-4670-8A1D-A14F8935A2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4148" y="5502626"/>
            <a:ext cx="5491238" cy="918735"/>
          </a:xfrm>
          <a:prstGeom prst="rect">
            <a:avLst/>
          </a:prstGeom>
        </p:spPr>
      </p:pic>
    </p:spTree>
    <p:extLst>
      <p:ext uri="{BB962C8B-B14F-4D97-AF65-F5344CB8AC3E}">
        <p14:creationId xmlns:p14="http://schemas.microsoft.com/office/powerpoint/2010/main" val="248081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08CE2-7236-1773-F307-C5983C749F9C}"/>
            </a:ext>
          </a:extLst>
        </p:cNvPr>
        <p:cNvGrpSpPr/>
        <p:nvPr/>
      </p:nvGrpSpPr>
      <p:grpSpPr>
        <a:xfrm>
          <a:off x="0" y="0"/>
          <a:ext cx="0" cy="0"/>
          <a:chOff x="0" y="0"/>
          <a:chExt cx="0" cy="0"/>
        </a:xfrm>
      </p:grpSpPr>
      <p:sp>
        <p:nvSpPr>
          <p:cNvPr id="21" name="Rectangle 20" descr="Grey box.">
            <a:extLst>
              <a:ext uri="{FF2B5EF4-FFF2-40B4-BE49-F238E27FC236}">
                <a16:creationId xmlns:a16="http://schemas.microsoft.com/office/drawing/2014/main" id="{F5668AB2-B2AD-4400-C59C-23D73263D92F}"/>
              </a:ext>
            </a:extLst>
          </p:cNvPr>
          <p:cNvSpPr/>
          <p:nvPr/>
        </p:nvSpPr>
        <p:spPr>
          <a:xfrm>
            <a:off x="327452" y="741405"/>
            <a:ext cx="11163048" cy="2286000"/>
          </a:xfrm>
          <a:prstGeom prst="rect">
            <a:avLst/>
          </a:prstGeom>
          <a:solidFill>
            <a:srgbClr val="BCC3C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E51470EE-3B71-50D3-A115-CFEB5F8C43B2}"/>
              </a:ext>
            </a:extLst>
          </p:cNvPr>
          <p:cNvSpPr txBox="1">
            <a:spLocks noGrp="1"/>
          </p:cNvSpPr>
          <p:nvPr>
            <p:ph type="title" idx="4294967295"/>
          </p:nvPr>
        </p:nvSpPr>
        <p:spPr>
          <a:xfrm>
            <a:off x="872685" y="983175"/>
            <a:ext cx="10707131" cy="218521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solidFill>
                  <a:schemeClr val="tx1"/>
                </a:solidFill>
                <a:effectLst/>
                <a:uLnTx/>
                <a:uFillTx/>
                <a:latin typeface="+mn-lt"/>
                <a:ea typeface="+mn-ea"/>
                <a:cs typeface="+mn-cs"/>
              </a:rPr>
              <a:t>Mathematics is contextual,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solidFill>
                  <a:schemeClr val="tx1"/>
                </a:solidFill>
                <a:effectLst/>
                <a:uLnTx/>
                <a:uFillTx/>
                <a:latin typeface="+mn-lt"/>
                <a:ea typeface="+mn-ea"/>
                <a:cs typeface="+mn-cs"/>
              </a:rPr>
              <a:t>          connected, and meaningful.</a:t>
            </a:r>
            <a:br>
              <a:rPr kumimoji="0" lang="en-US" sz="5400" b="0" i="0" u="none" strike="noStrike" kern="1200" cap="none" spc="0" normalizeH="0" baseline="0" noProof="0" dirty="0">
                <a:ln>
                  <a:noFill/>
                </a:ln>
                <a:solidFill>
                  <a:schemeClr val="tx1"/>
                </a:solidFill>
                <a:effectLst/>
                <a:uLnTx/>
                <a:uFillTx/>
                <a:latin typeface="+mn-lt"/>
                <a:ea typeface="+mn-ea"/>
                <a:cs typeface="+mn-cs"/>
              </a:rPr>
            </a:br>
            <a:endParaRPr kumimoji="0" lang="en-US" sz="4000" b="0" i="0" u="none" strike="noStrike" kern="1200" cap="none" spc="0" normalizeH="0" baseline="0" noProof="0" dirty="0">
              <a:ln>
                <a:noFill/>
              </a:ln>
              <a:solidFill>
                <a:schemeClr val="tx1"/>
              </a:solidFill>
              <a:effectLst/>
              <a:uLnTx/>
              <a:uFillTx/>
              <a:latin typeface="+mn-lt"/>
              <a:ea typeface="+mn-ea"/>
              <a:cs typeface="+mn-cs"/>
            </a:endParaRPr>
          </a:p>
        </p:txBody>
      </p:sp>
      <p:sp>
        <p:nvSpPr>
          <p:cNvPr id="14" name="Rectangle 13" descr="Teal call out box.">
            <a:extLst>
              <a:ext uri="{FF2B5EF4-FFF2-40B4-BE49-F238E27FC236}">
                <a16:creationId xmlns:a16="http://schemas.microsoft.com/office/drawing/2014/main" id="{269D02F5-FD9E-690A-544B-091BA4898A82}"/>
              </a:ext>
            </a:extLst>
          </p:cNvPr>
          <p:cNvSpPr/>
          <p:nvPr/>
        </p:nvSpPr>
        <p:spPr>
          <a:xfrm>
            <a:off x="327452" y="3504945"/>
            <a:ext cx="2722608" cy="19389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8DF1F3F-93F6-F9AA-B440-5D70C9955049}"/>
              </a:ext>
            </a:extLst>
          </p:cNvPr>
          <p:cNvSpPr txBox="1"/>
          <p:nvPr/>
        </p:nvSpPr>
        <p:spPr>
          <a:xfrm>
            <a:off x="550559" y="3689612"/>
            <a:ext cx="2370438" cy="840259"/>
          </a:xfrm>
          <a:prstGeom prst="rect">
            <a:avLst/>
          </a:prstGeom>
          <a:noFill/>
        </p:spPr>
        <p:txBody>
          <a:bodyPr wrap="square" rtlCol="0">
            <a:spAutoFit/>
          </a:bodyPr>
          <a:lstStyle/>
          <a:p>
            <a:r>
              <a:rPr lang="en-US" sz="2400">
                <a:solidFill>
                  <a:schemeClr val="bg1"/>
                </a:solidFill>
              </a:rPr>
              <a:t>Engage in data science inquiry</a:t>
            </a:r>
          </a:p>
        </p:txBody>
      </p:sp>
      <p:sp>
        <p:nvSpPr>
          <p:cNvPr id="16" name="Rectangle 15" descr="yellow call out box.">
            <a:extLst>
              <a:ext uri="{FF2B5EF4-FFF2-40B4-BE49-F238E27FC236}">
                <a16:creationId xmlns:a16="http://schemas.microsoft.com/office/drawing/2014/main" id="{3A01F4AE-CE76-712B-A93C-DEA7CBA756BC}"/>
              </a:ext>
            </a:extLst>
          </p:cNvPr>
          <p:cNvSpPr/>
          <p:nvPr/>
        </p:nvSpPr>
        <p:spPr>
          <a:xfrm>
            <a:off x="3170704" y="3504945"/>
            <a:ext cx="2722608" cy="1938992"/>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C736655-05DD-601A-D21B-86B33A02E1B8}"/>
              </a:ext>
            </a:extLst>
          </p:cNvPr>
          <p:cNvSpPr txBox="1"/>
          <p:nvPr/>
        </p:nvSpPr>
        <p:spPr>
          <a:xfrm>
            <a:off x="3385326" y="3689611"/>
            <a:ext cx="2539314" cy="1569660"/>
          </a:xfrm>
          <a:prstGeom prst="rect">
            <a:avLst/>
          </a:prstGeom>
          <a:noFill/>
        </p:spPr>
        <p:txBody>
          <a:bodyPr wrap="square" rtlCol="0">
            <a:spAutoFit/>
          </a:bodyPr>
          <a:lstStyle/>
          <a:p>
            <a:r>
              <a:rPr lang="en-US" sz="2400"/>
              <a:t>Apply the Standards for Mathematical Practice</a:t>
            </a:r>
          </a:p>
        </p:txBody>
      </p:sp>
      <p:sp>
        <p:nvSpPr>
          <p:cNvPr id="17" name="Rectangle 16" descr="Green call out box.">
            <a:extLst>
              <a:ext uri="{FF2B5EF4-FFF2-40B4-BE49-F238E27FC236}">
                <a16:creationId xmlns:a16="http://schemas.microsoft.com/office/drawing/2014/main" id="{344FC84E-206A-EBFD-DB10-7DBACF0FDDD1}"/>
              </a:ext>
            </a:extLst>
          </p:cNvPr>
          <p:cNvSpPr/>
          <p:nvPr/>
        </p:nvSpPr>
        <p:spPr>
          <a:xfrm>
            <a:off x="6013956" y="3504945"/>
            <a:ext cx="2722608" cy="1938992"/>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7E6B1FE-FF4A-E7AF-C3BF-4932237779B9}"/>
              </a:ext>
            </a:extLst>
          </p:cNvPr>
          <p:cNvSpPr txBox="1"/>
          <p:nvPr/>
        </p:nvSpPr>
        <p:spPr>
          <a:xfrm>
            <a:off x="6102519" y="3689612"/>
            <a:ext cx="2473413" cy="1569660"/>
          </a:xfrm>
          <a:prstGeom prst="rect">
            <a:avLst/>
          </a:prstGeom>
          <a:noFill/>
        </p:spPr>
        <p:txBody>
          <a:bodyPr wrap="square" rtlCol="0">
            <a:spAutoFit/>
          </a:bodyPr>
          <a:lstStyle/>
          <a:p>
            <a:r>
              <a:rPr lang="en-US" sz="2400"/>
              <a:t>Develop efficient, flexible, and accurate strategies</a:t>
            </a:r>
          </a:p>
        </p:txBody>
      </p:sp>
      <p:sp>
        <p:nvSpPr>
          <p:cNvPr id="18" name="Rectangle 17" descr="navy colored call out box.">
            <a:extLst>
              <a:ext uri="{FF2B5EF4-FFF2-40B4-BE49-F238E27FC236}">
                <a16:creationId xmlns:a16="http://schemas.microsoft.com/office/drawing/2014/main" id="{1FD0872C-7BDF-D55B-BB39-F7C594F66ECA}"/>
              </a:ext>
            </a:extLst>
          </p:cNvPr>
          <p:cNvSpPr/>
          <p:nvPr/>
        </p:nvSpPr>
        <p:spPr>
          <a:xfrm>
            <a:off x="8857208" y="3504945"/>
            <a:ext cx="2722608" cy="1938992"/>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FB46EC5-BD9F-CDEA-0C1B-6AF2099E129F}"/>
              </a:ext>
            </a:extLst>
          </p:cNvPr>
          <p:cNvSpPr txBox="1"/>
          <p:nvPr/>
        </p:nvSpPr>
        <p:spPr>
          <a:xfrm>
            <a:off x="9120062" y="3689611"/>
            <a:ext cx="2370438" cy="1569659"/>
          </a:xfrm>
          <a:prstGeom prst="rect">
            <a:avLst/>
          </a:prstGeom>
          <a:noFill/>
        </p:spPr>
        <p:txBody>
          <a:bodyPr wrap="square" rtlCol="0">
            <a:spAutoFit/>
          </a:bodyPr>
          <a:lstStyle/>
          <a:p>
            <a:r>
              <a:rPr lang="en-US" sz="2400">
                <a:solidFill>
                  <a:schemeClr val="bg1"/>
                </a:solidFill>
              </a:rPr>
              <a:t>Learn mathematics through four broad domains</a:t>
            </a:r>
          </a:p>
        </p:txBody>
      </p:sp>
    </p:spTree>
    <p:extLst>
      <p:ext uri="{BB962C8B-B14F-4D97-AF65-F5344CB8AC3E}">
        <p14:creationId xmlns:p14="http://schemas.microsoft.com/office/powerpoint/2010/main" val="4235081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B4FDA-15E7-E624-8106-84B95CB2C085}"/>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CD6592E8-01D3-6271-6A97-08B13A724E28}"/>
              </a:ext>
            </a:extLst>
          </p:cNvPr>
          <p:cNvSpPr txBox="1">
            <a:spLocks noGrp="1"/>
          </p:cNvSpPr>
          <p:nvPr>
            <p:ph type="title" idx="4294967295"/>
          </p:nvPr>
        </p:nvSpPr>
        <p:spPr>
          <a:xfrm>
            <a:off x="329959" y="426908"/>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Data Science Inquiry</a:t>
            </a:r>
            <a:br>
              <a:rPr kumimoji="0" lang="en-US" sz="4400" b="0" i="0" u="none" strike="noStrike" kern="1200" cap="none" spc="0" normalizeH="0" baseline="0" noProof="0" dirty="0">
                <a:ln>
                  <a:noFill/>
                </a:ln>
                <a:solidFill>
                  <a:schemeClr val="tx1"/>
                </a:solidFill>
                <a:effectLst/>
                <a:uLnTx/>
                <a:uFillTx/>
                <a:latin typeface="+mj-lt"/>
                <a:ea typeface="+mj-ea"/>
                <a:cs typeface="+mj-cs"/>
              </a:rPr>
            </a:b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5" name="Picture 4" descr="A diagram of a data flow with four main points: &#10;1. formulate statistical investigative question&#10;2. Collect/consider data&#10;3. Analyze data&#10;4. Interpret results">
            <a:extLst>
              <a:ext uri="{FF2B5EF4-FFF2-40B4-BE49-F238E27FC236}">
                <a16:creationId xmlns:a16="http://schemas.microsoft.com/office/drawing/2014/main" id="{90D73A72-CB49-9B5A-F734-BDC5F10DCE21}"/>
              </a:ext>
            </a:extLst>
          </p:cNvPr>
          <p:cNvPicPr>
            <a:picLocks noChangeAspect="1"/>
          </p:cNvPicPr>
          <p:nvPr/>
        </p:nvPicPr>
        <p:blipFill>
          <a:blip r:embed="rId3">
            <a:extLst>
              <a:ext uri="{28A0092B-C50C-407E-A947-70E740481C1C}">
                <a14:useLocalDpi xmlns:a14="http://schemas.microsoft.com/office/drawing/2010/main" val="0"/>
              </a:ext>
            </a:extLst>
          </a:blip>
          <a:srcRect b="20424"/>
          <a:stretch>
            <a:fillRect/>
          </a:stretch>
        </p:blipFill>
        <p:spPr>
          <a:xfrm>
            <a:off x="329959" y="1456509"/>
            <a:ext cx="11532081" cy="3944981"/>
          </a:xfrm>
          <a:prstGeom prst="rect">
            <a:avLst/>
          </a:prstGeom>
          <a:noFill/>
        </p:spPr>
      </p:pic>
    </p:spTree>
    <p:extLst>
      <p:ext uri="{BB962C8B-B14F-4D97-AF65-F5344CB8AC3E}">
        <p14:creationId xmlns:p14="http://schemas.microsoft.com/office/powerpoint/2010/main" val="342294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yellow and blue paper cut out.">
            <a:extLst>
              <a:ext uri="{FF2B5EF4-FFF2-40B4-BE49-F238E27FC236}">
                <a16:creationId xmlns:a16="http://schemas.microsoft.com/office/drawing/2014/main" id="{A7870813-4AE2-0946-FCC5-A7C2B9E942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287731" y="2276400"/>
            <a:ext cx="6851156" cy="2298358"/>
          </a:xfrm>
          <a:prstGeom prst="rect">
            <a:avLst/>
          </a:prstGeom>
        </p:spPr>
      </p:pic>
      <p:sp>
        <p:nvSpPr>
          <p:cNvPr id="4" name="Title 3">
            <a:extLst>
              <a:ext uri="{FF2B5EF4-FFF2-40B4-BE49-F238E27FC236}">
                <a16:creationId xmlns:a16="http://schemas.microsoft.com/office/drawing/2014/main" id="{9571BD2C-CD44-D323-F61D-9806CC64154D}"/>
              </a:ext>
            </a:extLst>
          </p:cNvPr>
          <p:cNvSpPr txBox="1">
            <a:spLocks noGrp="1"/>
          </p:cNvSpPr>
          <p:nvPr>
            <p:ph type="title" idx="4294967295"/>
          </p:nvPr>
        </p:nvSpPr>
        <p:spPr>
          <a:xfrm>
            <a:off x="291728" y="367182"/>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Standards for Mathematical Practice</a:t>
            </a:r>
            <a:br>
              <a:rPr kumimoji="0" lang="en-US" sz="4400" b="0" i="0" u="none" strike="noStrike" kern="1200" cap="none" spc="0" normalizeH="0" baseline="0" noProof="0" dirty="0">
                <a:ln>
                  <a:noFill/>
                </a:ln>
                <a:solidFill>
                  <a:schemeClr val="tx1"/>
                </a:solidFill>
                <a:effectLst/>
                <a:uLnTx/>
                <a:uFillTx/>
                <a:latin typeface="+mj-lt"/>
                <a:ea typeface="+mj-ea"/>
                <a:cs typeface="+mj-cs"/>
              </a:rPr>
            </a:b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a:extLst>
              <a:ext uri="{FF2B5EF4-FFF2-40B4-BE49-F238E27FC236}">
                <a16:creationId xmlns:a16="http://schemas.microsoft.com/office/drawing/2014/main" id="{AB5B6F80-071E-D1DD-6F78-54A7F269C1B8}"/>
              </a:ext>
            </a:extLst>
          </p:cNvPr>
          <p:cNvSpPr txBox="1"/>
          <p:nvPr/>
        </p:nvSpPr>
        <p:spPr>
          <a:xfrm>
            <a:off x="936074" y="1263379"/>
            <a:ext cx="8763980" cy="4832092"/>
          </a:xfrm>
          <a:prstGeom prst="rect">
            <a:avLst/>
          </a:prstGeom>
          <a:noFill/>
        </p:spPr>
        <p:txBody>
          <a:bodyPr wrap="square" rtlCol="0">
            <a:spAutoFit/>
          </a:bodyPr>
          <a:lstStyle/>
          <a:p>
            <a:pPr marL="457200" lvl="0" indent="-457200">
              <a:buFont typeface="Arial" panose="020B0604020202020204" pitchFamily="34" charset="0"/>
              <a:buChar char="•"/>
            </a:pPr>
            <a:r>
              <a:rPr lang="en-US" sz="2800"/>
              <a:t>Make sense of problems and persevere in solving them.</a:t>
            </a:r>
          </a:p>
          <a:p>
            <a:pPr marL="457200" lvl="0" indent="-457200">
              <a:buFont typeface="Arial" panose="020B0604020202020204" pitchFamily="34" charset="0"/>
              <a:buChar char="•"/>
            </a:pPr>
            <a:r>
              <a:rPr lang="en-US" sz="2800"/>
              <a:t>Reason abstractly and quantitatively.</a:t>
            </a:r>
          </a:p>
          <a:p>
            <a:pPr marL="457200" lvl="0" indent="-457200">
              <a:buFont typeface="Arial" panose="020B0604020202020204" pitchFamily="34" charset="0"/>
              <a:buChar char="•"/>
            </a:pPr>
            <a:r>
              <a:rPr lang="en-US" sz="2800"/>
              <a:t>Construct viable arguments and critique the reasoning of others.</a:t>
            </a:r>
          </a:p>
          <a:p>
            <a:pPr marL="457200" lvl="0" indent="-457200">
              <a:buFont typeface="Arial" panose="020B0604020202020204" pitchFamily="34" charset="0"/>
              <a:buChar char="•"/>
            </a:pPr>
            <a:r>
              <a:rPr lang="en-US" sz="2800"/>
              <a:t>Model with mathematics.</a:t>
            </a:r>
          </a:p>
          <a:p>
            <a:pPr marL="457200" lvl="0" indent="-457200">
              <a:buFont typeface="Arial" panose="020B0604020202020204" pitchFamily="34" charset="0"/>
              <a:buChar char="•"/>
            </a:pPr>
            <a:r>
              <a:rPr lang="en-US" sz="2800"/>
              <a:t>Use appropriate tools strategically.</a:t>
            </a:r>
          </a:p>
          <a:p>
            <a:pPr marL="457200" lvl="0" indent="-457200">
              <a:buFont typeface="Arial" panose="020B0604020202020204" pitchFamily="34" charset="0"/>
              <a:buChar char="•"/>
            </a:pPr>
            <a:r>
              <a:rPr lang="en-US" sz="2800"/>
              <a:t>Attend to precision.</a:t>
            </a:r>
          </a:p>
          <a:p>
            <a:pPr marL="457200" lvl="0" indent="-457200">
              <a:buFont typeface="Arial" panose="020B0604020202020204" pitchFamily="34" charset="0"/>
              <a:buChar char="•"/>
            </a:pPr>
            <a:r>
              <a:rPr lang="en-US" sz="2800"/>
              <a:t>Look for and make use of structure.</a:t>
            </a:r>
          </a:p>
          <a:p>
            <a:pPr marL="457200" lvl="0" indent="-457200">
              <a:buFont typeface="Arial" panose="020B0604020202020204" pitchFamily="34" charset="0"/>
              <a:buChar char="•"/>
            </a:pPr>
            <a:r>
              <a:rPr lang="en-US" sz="2800"/>
              <a:t>Look for and express regularity in repeated reasoning.</a:t>
            </a:r>
          </a:p>
        </p:txBody>
      </p:sp>
    </p:spTree>
    <p:extLst>
      <p:ext uri="{BB962C8B-B14F-4D97-AF65-F5344CB8AC3E}">
        <p14:creationId xmlns:p14="http://schemas.microsoft.com/office/powerpoint/2010/main" val="2355340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D8F93-A757-F1A8-66C2-F9D5DFE10543}"/>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1BDDD003-FB56-6427-D5FC-DC39EE64F0A8}"/>
              </a:ext>
            </a:extLst>
          </p:cNvPr>
          <p:cNvSpPr txBox="1">
            <a:spLocks noGrp="1"/>
          </p:cNvSpPr>
          <p:nvPr>
            <p:ph type="title" idx="4294967295"/>
          </p:nvPr>
        </p:nvSpPr>
        <p:spPr>
          <a:xfrm>
            <a:off x="222423" y="474040"/>
            <a:ext cx="11751276" cy="12311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2500"/>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Basic Fact, Computational, and Procedural Fluency</a:t>
            </a:r>
            <a:br>
              <a:rPr kumimoji="0" lang="en-US" sz="4400" b="0" i="0" u="none" strike="noStrike" kern="1200" cap="none" spc="0" normalizeH="0" baseline="0" noProof="0" dirty="0">
                <a:ln>
                  <a:noFill/>
                </a:ln>
                <a:solidFill>
                  <a:schemeClr val="tx1"/>
                </a:solidFill>
                <a:effectLst/>
                <a:uLnTx/>
                <a:uFillTx/>
                <a:latin typeface="+mj-lt"/>
                <a:ea typeface="+mj-ea"/>
                <a:cs typeface="+mj-cs"/>
              </a:rPr>
            </a:b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Flowchart: Delay 3" descr="Teal circle.">
            <a:extLst>
              <a:ext uri="{FF2B5EF4-FFF2-40B4-BE49-F238E27FC236}">
                <a16:creationId xmlns:a16="http://schemas.microsoft.com/office/drawing/2014/main" id="{4CA1B180-2D2E-F49C-088E-4F33A3325E2A}"/>
              </a:ext>
            </a:extLst>
          </p:cNvPr>
          <p:cNvSpPr/>
          <p:nvPr/>
        </p:nvSpPr>
        <p:spPr>
          <a:xfrm>
            <a:off x="0" y="1538416"/>
            <a:ext cx="2916195" cy="4090086"/>
          </a:xfrm>
          <a:prstGeom prst="flowChartDela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Diagram 1" descr="Flowchart with three main points first &quot;efficient&quot;, then flexible, and lastly &quot;accurate.&quot;">
            <a:extLst>
              <a:ext uri="{FF2B5EF4-FFF2-40B4-BE49-F238E27FC236}">
                <a16:creationId xmlns:a16="http://schemas.microsoft.com/office/drawing/2014/main" id="{B1D5A3EA-067D-AC43-7857-F64D30C81578}"/>
              </a:ext>
            </a:extLst>
          </p:cNvPr>
          <p:cNvGraphicFramePr/>
          <p:nvPr>
            <p:extLst>
              <p:ext uri="{D42A27DB-BD31-4B8C-83A1-F6EECF244321}">
                <p14:modId xmlns:p14="http://schemas.microsoft.com/office/powerpoint/2010/main" val="182536227"/>
              </p:ext>
            </p:extLst>
          </p:nvPr>
        </p:nvGraphicFramePr>
        <p:xfrm>
          <a:off x="2916195" y="1204783"/>
          <a:ext cx="7030995" cy="4757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259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91364-5767-2114-4323-6141BE48DD84}"/>
              </a:ext>
            </a:extLst>
          </p:cNvPr>
          <p:cNvSpPr>
            <a:spLocks noGrp="1"/>
          </p:cNvSpPr>
          <p:nvPr>
            <p:ph type="title"/>
          </p:nvPr>
        </p:nvSpPr>
        <p:spPr/>
        <p:txBody>
          <a:bodyPr>
            <a:normAutofit/>
          </a:bodyPr>
          <a:lstStyle/>
          <a:p>
            <a:r>
              <a:rPr lang="en-US" sz="5400"/>
              <a:t>Four Broad Domains</a:t>
            </a:r>
          </a:p>
        </p:txBody>
      </p:sp>
      <p:graphicFrame>
        <p:nvGraphicFramePr>
          <p:cNvPr id="4" name="Diagram 3" descr="Visual data table with four points. Starting with DA for data analysis, Q for quantity, R for relationship, and lastly SR for spatial reasoning. ">
            <a:extLst>
              <a:ext uri="{FF2B5EF4-FFF2-40B4-BE49-F238E27FC236}">
                <a16:creationId xmlns:a16="http://schemas.microsoft.com/office/drawing/2014/main" id="{F31ADB45-E1D3-226A-CA3C-74D18AC93BA2}"/>
              </a:ext>
            </a:extLst>
          </p:cNvPr>
          <p:cNvGraphicFramePr/>
          <p:nvPr>
            <p:extLst>
              <p:ext uri="{D42A27DB-BD31-4B8C-83A1-F6EECF244321}">
                <p14:modId xmlns:p14="http://schemas.microsoft.com/office/powerpoint/2010/main" val="3039859843"/>
              </p:ext>
            </p:extLst>
          </p:nvPr>
        </p:nvGraphicFramePr>
        <p:xfrm>
          <a:off x="838199" y="1952368"/>
          <a:ext cx="4994189" cy="34127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91755D61-C410-B584-E0A7-994C3B432158}"/>
              </a:ext>
            </a:extLst>
          </p:cNvPr>
          <p:cNvSpPr txBox="1"/>
          <p:nvPr/>
        </p:nvSpPr>
        <p:spPr>
          <a:xfrm>
            <a:off x="1717589" y="2446638"/>
            <a:ext cx="778476" cy="523220"/>
          </a:xfrm>
          <a:prstGeom prst="rect">
            <a:avLst/>
          </a:prstGeom>
          <a:solidFill>
            <a:srgbClr val="BCC3C5"/>
          </a:solidFill>
        </p:spPr>
        <p:txBody>
          <a:bodyPr wrap="square" rtlCol="0">
            <a:spAutoFit/>
          </a:bodyPr>
          <a:lstStyle/>
          <a:p>
            <a:r>
              <a:rPr lang="en-US" sz="2800" b="1"/>
              <a:t>DA</a:t>
            </a:r>
          </a:p>
        </p:txBody>
      </p:sp>
      <p:graphicFrame>
        <p:nvGraphicFramePr>
          <p:cNvPr id="5" name="Diagram 4" descr="Visual data table detailing R for relationships and SR for spatial reasoning.">
            <a:extLst>
              <a:ext uri="{FF2B5EF4-FFF2-40B4-BE49-F238E27FC236}">
                <a16:creationId xmlns:a16="http://schemas.microsoft.com/office/drawing/2014/main" id="{F849447B-2858-EE5B-61CA-5860248BF02C}"/>
              </a:ext>
            </a:extLst>
          </p:cNvPr>
          <p:cNvGraphicFramePr/>
          <p:nvPr>
            <p:extLst>
              <p:ext uri="{D42A27DB-BD31-4B8C-83A1-F6EECF244321}">
                <p14:modId xmlns:p14="http://schemas.microsoft.com/office/powerpoint/2010/main" val="1694092800"/>
              </p:ext>
            </p:extLst>
          </p:nvPr>
        </p:nvGraphicFramePr>
        <p:xfrm>
          <a:off x="6536724" y="1952368"/>
          <a:ext cx="4695567" cy="363288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TextBox 10">
            <a:extLst>
              <a:ext uri="{FF2B5EF4-FFF2-40B4-BE49-F238E27FC236}">
                <a16:creationId xmlns:a16="http://schemas.microsoft.com/office/drawing/2014/main" id="{F31DAA5B-92E8-9ACB-E1FC-9AFAA57BD026}"/>
              </a:ext>
            </a:extLst>
          </p:cNvPr>
          <p:cNvSpPr txBox="1"/>
          <p:nvPr/>
        </p:nvSpPr>
        <p:spPr>
          <a:xfrm>
            <a:off x="7479956" y="2458995"/>
            <a:ext cx="778476" cy="523220"/>
          </a:xfrm>
          <a:prstGeom prst="rect">
            <a:avLst/>
          </a:prstGeom>
          <a:solidFill>
            <a:srgbClr val="BCC3C5"/>
          </a:solidFill>
        </p:spPr>
        <p:txBody>
          <a:bodyPr wrap="square" rtlCol="0">
            <a:spAutoFit/>
          </a:bodyPr>
          <a:lstStyle/>
          <a:p>
            <a:r>
              <a:rPr lang="en-US" sz="2800" b="1"/>
              <a:t>R</a:t>
            </a:r>
          </a:p>
        </p:txBody>
      </p:sp>
      <p:sp>
        <p:nvSpPr>
          <p:cNvPr id="10" name="TextBox 9">
            <a:extLst>
              <a:ext uri="{FF2B5EF4-FFF2-40B4-BE49-F238E27FC236}">
                <a16:creationId xmlns:a16="http://schemas.microsoft.com/office/drawing/2014/main" id="{05B806BE-5E16-F8FC-511A-DD69D3B129C4}"/>
              </a:ext>
            </a:extLst>
          </p:cNvPr>
          <p:cNvSpPr txBox="1"/>
          <p:nvPr/>
        </p:nvSpPr>
        <p:spPr>
          <a:xfrm>
            <a:off x="1816444" y="4378412"/>
            <a:ext cx="778476" cy="523220"/>
          </a:xfrm>
          <a:prstGeom prst="rect">
            <a:avLst/>
          </a:prstGeom>
          <a:solidFill>
            <a:srgbClr val="BCC3C5"/>
          </a:solidFill>
        </p:spPr>
        <p:txBody>
          <a:bodyPr wrap="square" rtlCol="0">
            <a:spAutoFit/>
          </a:bodyPr>
          <a:lstStyle/>
          <a:p>
            <a:r>
              <a:rPr lang="en-US" sz="2800" b="1"/>
              <a:t>Q</a:t>
            </a:r>
          </a:p>
        </p:txBody>
      </p:sp>
      <p:sp>
        <p:nvSpPr>
          <p:cNvPr id="12" name="TextBox 11">
            <a:extLst>
              <a:ext uri="{FF2B5EF4-FFF2-40B4-BE49-F238E27FC236}">
                <a16:creationId xmlns:a16="http://schemas.microsoft.com/office/drawing/2014/main" id="{D8DA3D98-7A84-079B-F37C-5A25B9EA2EA3}"/>
              </a:ext>
            </a:extLst>
          </p:cNvPr>
          <p:cNvSpPr txBox="1"/>
          <p:nvPr/>
        </p:nvSpPr>
        <p:spPr>
          <a:xfrm>
            <a:off x="7356389" y="4489622"/>
            <a:ext cx="778476" cy="523220"/>
          </a:xfrm>
          <a:prstGeom prst="rect">
            <a:avLst/>
          </a:prstGeom>
          <a:solidFill>
            <a:srgbClr val="BCC3C5"/>
          </a:solidFill>
        </p:spPr>
        <p:txBody>
          <a:bodyPr wrap="square" rtlCol="0">
            <a:spAutoFit/>
          </a:bodyPr>
          <a:lstStyle/>
          <a:p>
            <a:r>
              <a:rPr lang="en-US" sz="2800" b="1"/>
              <a:t>SR</a:t>
            </a:r>
          </a:p>
        </p:txBody>
      </p:sp>
    </p:spTree>
    <p:extLst>
      <p:ext uri="{BB962C8B-B14F-4D97-AF65-F5344CB8AC3E}">
        <p14:creationId xmlns:p14="http://schemas.microsoft.com/office/powerpoint/2010/main" val="1517542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82070B-18AD-2660-BD2E-88B760836126}"/>
              </a:ext>
              <a:ext uri="{C183D7F6-B498-43B3-948B-1728B52AA6E4}">
                <adec:decorative xmlns:adec="http://schemas.microsoft.com/office/drawing/2017/decorative" val="1"/>
              </a:ext>
            </a:extLst>
          </p:cNvPr>
          <p:cNvSpPr/>
          <p:nvPr/>
        </p:nvSpPr>
        <p:spPr>
          <a:xfrm>
            <a:off x="0" y="0"/>
            <a:ext cx="3410465" cy="6858000"/>
          </a:xfrm>
          <a:prstGeom prst="rect">
            <a:avLst/>
          </a:prstGeom>
          <a:solidFill>
            <a:srgbClr val="FBC6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02705BB7-E425-62D8-4EA1-93B8B8B50F76}"/>
              </a:ext>
            </a:extLst>
          </p:cNvPr>
          <p:cNvSpPr>
            <a:spLocks noGrp="1"/>
          </p:cNvSpPr>
          <p:nvPr>
            <p:ph type="title"/>
          </p:nvPr>
        </p:nvSpPr>
        <p:spPr>
          <a:xfrm>
            <a:off x="1177079" y="297894"/>
            <a:ext cx="7391400" cy="944691"/>
          </a:xfrm>
          <a:solidFill>
            <a:schemeClr val="bg1"/>
          </a:solidFill>
          <a:ln>
            <a:noFill/>
          </a:ln>
        </p:spPr>
        <p:txBody>
          <a:bodyPr>
            <a:normAutofit/>
          </a:bodyPr>
          <a:lstStyle/>
          <a:p>
            <a:r>
              <a:rPr lang="en-US" sz="5400"/>
              <a:t>Reading the Standards</a:t>
            </a:r>
          </a:p>
        </p:txBody>
      </p:sp>
      <p:pic>
        <p:nvPicPr>
          <p:cNvPr id="3" name="Picture 2" descr="code example M.3.R.MD.5">
            <a:extLst>
              <a:ext uri="{FF2B5EF4-FFF2-40B4-BE49-F238E27FC236}">
                <a16:creationId xmlns:a16="http://schemas.microsoft.com/office/drawing/2014/main" id="{4303ED17-FA77-0329-2F89-120791BA5429}"/>
              </a:ext>
            </a:extLst>
          </p:cNvPr>
          <p:cNvPicPr>
            <a:picLocks noChangeAspect="1"/>
          </p:cNvPicPr>
          <p:nvPr/>
        </p:nvPicPr>
        <p:blipFill>
          <a:blip r:embed="rId3"/>
          <a:stretch>
            <a:fillRect/>
          </a:stretch>
        </p:blipFill>
        <p:spPr>
          <a:xfrm>
            <a:off x="1406611" y="1540479"/>
            <a:ext cx="9855445" cy="4570066"/>
          </a:xfrm>
          <a:prstGeom prst="rect">
            <a:avLst/>
          </a:prstGeom>
          <a:noFill/>
          <a:ln>
            <a:noFill/>
          </a:ln>
        </p:spPr>
      </p:pic>
    </p:spTree>
    <p:extLst>
      <p:ext uri="{BB962C8B-B14F-4D97-AF65-F5344CB8AC3E}">
        <p14:creationId xmlns:p14="http://schemas.microsoft.com/office/powerpoint/2010/main" val="3850162305"/>
      </p:ext>
    </p:extLst>
  </p:cSld>
  <p:clrMapOvr>
    <a:masterClrMapping/>
  </p:clrMapOvr>
</p:sld>
</file>

<file path=ppt/theme/theme1.xml><?xml version="1.0" encoding="utf-8"?>
<a:theme xmlns:a="http://schemas.openxmlformats.org/drawingml/2006/main" name="Title Slides">
  <a:themeElements>
    <a:clrScheme name="OSPI New Palette">
      <a:dk1>
        <a:srgbClr val="40403D"/>
      </a:dk1>
      <a:lt1>
        <a:srgbClr val="F7F5EB"/>
      </a:lt1>
      <a:dk2>
        <a:srgbClr val="40403D"/>
      </a:dk2>
      <a:lt2>
        <a:srgbClr val="F7F5EB"/>
      </a:lt2>
      <a:accent1>
        <a:srgbClr val="0D5761"/>
      </a:accent1>
      <a:accent2>
        <a:srgbClr val="8CB5AB"/>
      </a:accent2>
      <a:accent3>
        <a:srgbClr val="68829E"/>
      </a:accent3>
      <a:accent4>
        <a:srgbClr val="6FB5BF"/>
      </a:accent4>
      <a:accent5>
        <a:srgbClr val="626D71"/>
      </a:accent5>
      <a:accent6>
        <a:srgbClr val="68829E"/>
      </a:accent6>
      <a:hlink>
        <a:srgbClr val="68829E"/>
      </a:hlink>
      <a:folHlink>
        <a:srgbClr val="C490A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Template-Blue" id="{C0FB6C94-0326-48A8-87F5-D36CA42CF0FA}" vid="{91803798-6497-4F95-A6BB-AF9A404D5727}"/>
    </a:ext>
  </a:extLst>
</a:theme>
</file>

<file path=ppt/theme/theme2.xml><?xml version="1.0" encoding="utf-8"?>
<a:theme xmlns:a="http://schemas.openxmlformats.org/drawingml/2006/main" name="Content Slides">
  <a:themeElements>
    <a:clrScheme name="OSPI Brand Colors">
      <a:dk1>
        <a:sysClr val="windowText" lastClr="000000"/>
      </a:dk1>
      <a:lt1>
        <a:sysClr val="window" lastClr="FFFFFF"/>
      </a:lt1>
      <a:dk2>
        <a:srgbClr val="44546A"/>
      </a:dk2>
      <a:lt2>
        <a:srgbClr val="E7E6E6"/>
      </a:lt2>
      <a:accent1>
        <a:srgbClr val="0D5761"/>
      </a:accent1>
      <a:accent2>
        <a:srgbClr val="FBC639"/>
      </a:accent2>
      <a:accent3>
        <a:srgbClr val="40403D"/>
      </a:accent3>
      <a:accent4>
        <a:srgbClr val="8CB5AB"/>
      </a:accent4>
      <a:accent5>
        <a:srgbClr val="0D5761"/>
      </a:accent5>
      <a:accent6>
        <a:srgbClr val="FBC639"/>
      </a:accent6>
      <a:hlink>
        <a:srgbClr val="4472C4"/>
      </a:hlink>
      <a:folHlink>
        <a:srgbClr val="954F72"/>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Template-Blue" id="{C0FB6C94-0326-48A8-87F5-D36CA42CF0FA}" vid="{B1E9889D-2ABA-42B4-AC3E-517FD27AF19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DAFAC20B572574095D31476FB39C606" ma:contentTypeVersion="10" ma:contentTypeDescription="Create a new document." ma:contentTypeScope="" ma:versionID="10a2efe7306f34acd1ac03fde39cf831">
  <xsd:schema xmlns:xsd="http://www.w3.org/2001/XMLSchema" xmlns:xs="http://www.w3.org/2001/XMLSchema" xmlns:p="http://schemas.microsoft.com/office/2006/metadata/properties" xmlns:ns2="25088e16-729c-404b-9015-7705e21f47a0" xmlns:ns3="2ba0bcd7-05d9-492a-a016-34b256b5fce3" targetNamespace="http://schemas.microsoft.com/office/2006/metadata/properties" ma:root="true" ma:fieldsID="3aed521931d69a42473effe7200913fb" ns2:_="" ns3:_="">
    <xsd:import namespace="25088e16-729c-404b-9015-7705e21f47a0"/>
    <xsd:import namespace="2ba0bcd7-05d9-492a-a016-34b256b5fce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088e16-729c-404b-9015-7705e21f47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ba0bcd7-05d9-492a-a016-34b256b5fce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1E8CD39-01C8-448B-93E4-657053375E90}">
  <ds:schemaRefs>
    <ds:schemaRef ds:uri="http://schemas.openxmlformats.org/package/2006/metadata/core-properties"/>
    <ds:schemaRef ds:uri="http://schemas.microsoft.com/office/2006/documentManagement/types"/>
    <ds:schemaRef ds:uri="http://www.w3.org/XML/1998/namespace"/>
    <ds:schemaRef ds:uri="2ba0bcd7-05d9-492a-a016-34b256b5fce3"/>
    <ds:schemaRef ds:uri="http://purl.org/dc/terms/"/>
    <ds:schemaRef ds:uri="http://schemas.microsoft.com/office/2006/metadata/properties"/>
    <ds:schemaRef ds:uri="http://purl.org/dc/elements/1.1/"/>
    <ds:schemaRef ds:uri="http://purl.org/dc/dcmitype/"/>
    <ds:schemaRef ds:uri="http://schemas.microsoft.com/office/infopath/2007/PartnerControls"/>
    <ds:schemaRef ds:uri="25088e16-729c-404b-9015-7705e21f47a0"/>
  </ds:schemaRefs>
</ds:datastoreItem>
</file>

<file path=customXml/itemProps2.xml><?xml version="1.0" encoding="utf-8"?>
<ds:datastoreItem xmlns:ds="http://schemas.openxmlformats.org/officeDocument/2006/customXml" ds:itemID="{C2599361-288A-4619-9C30-16DB916833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088e16-729c-404b-9015-7705e21f47a0"/>
    <ds:schemaRef ds:uri="2ba0bcd7-05d9-492a-a016-34b256b5fc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02E2506-6F46-474D-A8B5-41AA2BE82D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PowerPoint-Template-Blue</Template>
  <TotalTime>12</TotalTime>
  <Words>2307</Words>
  <Application>Microsoft Office PowerPoint</Application>
  <PresentationFormat>Widescreen</PresentationFormat>
  <Paragraphs>150</Paragraphs>
  <Slides>17</Slides>
  <Notes>16</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Title Slides</vt:lpstr>
      <vt:lpstr>Content Slides</vt:lpstr>
      <vt:lpstr>Key Shifts and What’s New </vt:lpstr>
      <vt:lpstr>Vision</vt:lpstr>
      <vt:lpstr>Equity Statement</vt:lpstr>
      <vt:lpstr>Mathematics is contextual,            connected, and meaningful. </vt:lpstr>
      <vt:lpstr>Data Science Inquiry </vt:lpstr>
      <vt:lpstr>Standards for Mathematical Practice </vt:lpstr>
      <vt:lpstr>Basic Fact, Computational, and Procedural Fluency </vt:lpstr>
      <vt:lpstr>Four Broad Domains</vt:lpstr>
      <vt:lpstr>Reading the Standards</vt:lpstr>
      <vt:lpstr>Reading the Standards Continued</vt:lpstr>
      <vt:lpstr>Priority Learning Standards</vt:lpstr>
      <vt:lpstr>Clarifying Standards  in High School</vt:lpstr>
      <vt:lpstr>Timeline</vt:lpstr>
      <vt:lpstr>What can you do now?: Dig into the standards and share with your educator colleagues. Begin to use the updated standards and resources to provide feedback through the Math Initial Adoption survey. Plan on joining us during scheduled office hours.      </vt:lpstr>
      <vt:lpstr>Upcoming office hours:  Tuesday, December 9, 7:00-7:30 am Wednesday December 10, 4:00-4:30 pm Tuesday , December 16, 4:00-4:30 pm Wednesday, December 17, 7:00-7:30 am  Find links to join us on the OSPI website Learning Standards or Mathematics webpages.    </vt:lpstr>
      <vt:lpstr>Where to Find Information on the Learning Standards Review Project  </vt:lpstr>
      <vt:lpstr>Connect with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subject>Brand</dc:subject>
  <dc:creator>Ada Foote</dc:creator>
  <cp:lastModifiedBy>Ara Martin</cp:lastModifiedBy>
  <cp:revision>10</cp:revision>
  <dcterms:created xsi:type="dcterms:W3CDTF">2023-02-15T17:44:15Z</dcterms:created>
  <dcterms:modified xsi:type="dcterms:W3CDTF">2026-02-03T16:35:55Z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0x0101002DAFAC20B572574095D31476FB39C606</vt:lpwstr>
  </property>
  <property fmtid="{D5CDD505-2E9C-101B-9397-08002B2CF9AE}" pid="3" name="Audience">
    <vt:lpwstr>;#General;#</vt:lpwstr>
  </property>
  <property fmtid="{D5CDD505-2E9C-101B-9397-08002B2CF9AE}" pid="4" name="FileCategory">
    <vt:lpwstr>Template</vt:lpwstr>
  </property>
  <property fmtid="{D5CDD505-2E9C-101B-9397-08002B2CF9AE}" pid="5" name="FileOwner">
    <vt:lpwstr>Communications</vt:lpwstr>
  </property>
  <property fmtid="{D5CDD505-2E9C-101B-9397-08002B2CF9AE}" pid="6" name="Audience0">
    <vt:lpwstr>;#New Employees;#</vt:lpwstr>
  </property>
  <property fmtid="{D5CDD505-2E9C-101B-9397-08002B2CF9AE}" pid="7" name="MSIP_Label_9145f431-4c8c-42c6-a5a5-ba6d3bdea585_Enabled">
    <vt:lpwstr>true</vt:lpwstr>
  </property>
  <property fmtid="{D5CDD505-2E9C-101B-9397-08002B2CF9AE}" pid="8" name="MSIP_Label_9145f431-4c8c-42c6-a5a5-ba6d3bdea585_SetDate">
    <vt:lpwstr>2025-12-01T23:25:51Z</vt:lpwstr>
  </property>
  <property fmtid="{D5CDD505-2E9C-101B-9397-08002B2CF9AE}" pid="9" name="MSIP_Label_9145f431-4c8c-42c6-a5a5-ba6d3bdea585_Method">
    <vt:lpwstr>Standard</vt:lpwstr>
  </property>
  <property fmtid="{D5CDD505-2E9C-101B-9397-08002B2CF9AE}" pid="10" name="MSIP_Label_9145f431-4c8c-42c6-a5a5-ba6d3bdea585_Name">
    <vt:lpwstr>defa4170-0d19-0005-0004-bc88714345d2</vt:lpwstr>
  </property>
  <property fmtid="{D5CDD505-2E9C-101B-9397-08002B2CF9AE}" pid="11" name="MSIP_Label_9145f431-4c8c-42c6-a5a5-ba6d3bdea585_SiteId">
    <vt:lpwstr>b2fe5ccf-10a5-46fe-ae45-a0267412af7a</vt:lpwstr>
  </property>
  <property fmtid="{D5CDD505-2E9C-101B-9397-08002B2CF9AE}" pid="12" name="MSIP_Label_9145f431-4c8c-42c6-a5a5-ba6d3bdea585_ActionId">
    <vt:lpwstr>4631ecb0-a82f-47cf-9698-ca6b00e71c9e</vt:lpwstr>
  </property>
  <property fmtid="{D5CDD505-2E9C-101B-9397-08002B2CF9AE}" pid="13" name="MSIP_Label_9145f431-4c8c-42c6-a5a5-ba6d3bdea585_ContentBits">
    <vt:lpwstr>0</vt:lpwstr>
  </property>
  <property fmtid="{D5CDD505-2E9C-101B-9397-08002B2CF9AE}" pid="14" name="MSIP_Label_9145f431-4c8c-42c6-a5a5-ba6d3bdea585_Tag">
    <vt:lpwstr>10, 3, 0, 2</vt:lpwstr>
  </property>
  <property fmtid="{D5CDD505-2E9C-101B-9397-08002B2CF9AE}" pid="15" name="MediaServiceImageTags">
    <vt:lpwstr/>
  </property>
</Properties>
</file>