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1" r:id="rId5"/>
  </p:sldMasterIdLst>
  <p:notesMasterIdLst>
    <p:notesMasterId r:id="rId27"/>
  </p:notesMasterIdLst>
  <p:handoutMasterIdLst>
    <p:handoutMasterId r:id="rId28"/>
  </p:handoutMasterIdLst>
  <p:sldIdLst>
    <p:sldId id="260" r:id="rId6"/>
    <p:sldId id="288"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3D"/>
    <a:srgbClr val="FFFFFF"/>
    <a:srgbClr val="FBC639"/>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6425" autoAdjust="0"/>
  </p:normalViewPr>
  <p:slideViewPr>
    <p:cSldViewPr snapToGrid="0">
      <p:cViewPr varScale="1">
        <p:scale>
          <a:sx n="87" d="100"/>
          <a:sy n="87" d="100"/>
        </p:scale>
        <p:origin x="1512" y="300"/>
      </p:cViewPr>
      <p:guideLst/>
    </p:cSldViewPr>
  </p:slideViewPr>
  <p:outlineViewPr>
    <p:cViewPr>
      <p:scale>
        <a:sx n="33" d="100"/>
        <a:sy n="33" d="100"/>
      </p:scale>
      <p:origin x="0" y="-43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2/6/2026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2/6/2026</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5" name="Rectangle 4"/>
          <p:cNvSpPr/>
          <p:nvPr userDrawn="1"/>
        </p:nvSpPr>
        <p:spPr>
          <a:xfrm>
            <a:off x="0" y="0"/>
            <a:ext cx="12192000" cy="35643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2/6/2026</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6" cy="3917955"/>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2/6/2026</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5"/>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2/6/2026</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4"/>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2/6/2026</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2/6/2026</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17941054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2/6/2026</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Tree>
    <p:extLst>
      <p:ext uri="{BB962C8B-B14F-4D97-AF65-F5344CB8AC3E}">
        <p14:creationId xmlns:p14="http://schemas.microsoft.com/office/powerpoint/2010/main" val="2716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2/6/2026</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7" name="Rectangle 6"/>
          <p:cNvSpPr/>
          <p:nvPr userDrawn="1"/>
        </p:nvSpPr>
        <p:spPr>
          <a:xfrm>
            <a:off x="0" y="3247402"/>
            <a:ext cx="12192000" cy="3610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CF3C5522-5A8F-4E98-206B-B976D00F27C9}"/>
              </a:ext>
            </a:extLst>
          </p:cNvPr>
          <p:cNvGrpSpPr/>
          <p:nvPr userDrawn="1"/>
        </p:nvGrpSpPr>
        <p:grpSpPr>
          <a:xfrm>
            <a:off x="1818105" y="3811403"/>
            <a:ext cx="3400453" cy="539496"/>
            <a:chOff x="6452863" y="3005919"/>
            <a:chExt cx="3400453" cy="539496"/>
          </a:xfrm>
        </p:grpSpPr>
        <p:sp>
          <p:nvSpPr>
            <p:cNvPr id="23" name="TextBox 22"/>
            <p:cNvSpPr txBox="1"/>
            <p:nvPr userDrawn="1"/>
          </p:nvSpPr>
          <p:spPr>
            <a:xfrm>
              <a:off x="7148561" y="3075612"/>
              <a:ext cx="2704755" cy="400110"/>
            </a:xfrm>
            <a:prstGeom prst="rect">
              <a:avLst/>
            </a:prstGeom>
            <a:noFill/>
          </p:spPr>
          <p:txBody>
            <a:bodyPr wrap="square" rtlCol="0">
              <a:spAutoFit/>
            </a:bodyPr>
            <a:lstStyle/>
            <a:p>
              <a:r>
                <a:rPr lang="en-US" sz="2000" dirty="0">
                  <a:solidFill>
                    <a:schemeClr val="bg1"/>
                  </a:solidFill>
                </a:rPr>
                <a:t>ospi.k12.wa.us</a:t>
              </a:r>
            </a:p>
          </p:txBody>
        </p:sp>
        <p:pic>
          <p:nvPicPr>
            <p:cNvPr id="61" name="Picture 60" descr="A white circle with a blue globe in it&#10;&#10;Description automatically generated">
              <a:extLst>
                <a:ext uri="{FF2B5EF4-FFF2-40B4-BE49-F238E27FC236}">
                  <a16:creationId xmlns:a16="http://schemas.microsoft.com/office/drawing/2014/main" id="{8A7749CD-F894-8BED-CB9A-23FE5EF8E5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2871" t="33141" r="32819" b="33208"/>
            <a:stretch/>
          </p:blipFill>
          <p:spPr>
            <a:xfrm>
              <a:off x="6452863" y="3005919"/>
              <a:ext cx="550053" cy="539496"/>
            </a:xfrm>
            <a:prstGeom prst="rect">
              <a:avLst/>
            </a:prstGeom>
          </p:spPr>
        </p:pic>
      </p:grpSp>
      <p:grpSp>
        <p:nvGrpSpPr>
          <p:cNvPr id="86" name="Group 85">
            <a:extLst>
              <a:ext uri="{FF2B5EF4-FFF2-40B4-BE49-F238E27FC236}">
                <a16:creationId xmlns:a16="http://schemas.microsoft.com/office/drawing/2014/main" id="{5ACDF48B-6604-42ED-A7BD-57E5DF4F70C8}"/>
              </a:ext>
            </a:extLst>
          </p:cNvPr>
          <p:cNvGrpSpPr/>
          <p:nvPr userDrawn="1"/>
        </p:nvGrpSpPr>
        <p:grpSpPr>
          <a:xfrm>
            <a:off x="6454123" y="3811403"/>
            <a:ext cx="3873800" cy="539496"/>
            <a:chOff x="6453796" y="5913111"/>
            <a:chExt cx="3873800" cy="539496"/>
          </a:xfrm>
        </p:grpSpPr>
        <p:sp>
          <p:nvSpPr>
            <p:cNvPr id="20" name="TextBox 19"/>
            <p:cNvSpPr txBox="1"/>
            <p:nvPr userDrawn="1"/>
          </p:nvSpPr>
          <p:spPr>
            <a:xfrm>
              <a:off x="7148561" y="5982804"/>
              <a:ext cx="3179035" cy="400110"/>
            </a:xfrm>
            <a:prstGeom prst="rect">
              <a:avLst/>
            </a:prstGeom>
            <a:noFill/>
          </p:spPr>
          <p:txBody>
            <a:bodyPr wrap="square" rtlCol="0">
              <a:spAutoFit/>
            </a:bodyPr>
            <a:lstStyle/>
            <a:p>
              <a:r>
                <a:rPr lang="en-US" sz="2000" dirty="0">
                  <a:solidFill>
                    <a:schemeClr val="bg1"/>
                  </a:solidFill>
                </a:rPr>
                <a:t>youtube.com/</a:t>
              </a:r>
              <a:r>
                <a:rPr lang="en-US" sz="2000" dirty="0" err="1">
                  <a:solidFill>
                    <a:schemeClr val="bg1"/>
                  </a:solidFill>
                </a:rPr>
                <a:t>waospi</a:t>
              </a:r>
              <a:endParaRPr lang="en-US" sz="2000" dirty="0">
                <a:solidFill>
                  <a:schemeClr val="bg1"/>
                </a:solidFill>
              </a:endParaRPr>
            </a:p>
          </p:txBody>
        </p:sp>
        <p:pic>
          <p:nvPicPr>
            <p:cNvPr id="63" name="Picture 62" descr="A white circle with a black background with a play button&#10;&#10;Description automatically generated">
              <a:extLst>
                <a:ext uri="{FF2B5EF4-FFF2-40B4-BE49-F238E27FC236}">
                  <a16:creationId xmlns:a16="http://schemas.microsoft.com/office/drawing/2014/main" id="{439173CC-E75D-E7F6-0826-82408386B83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2576" t="33141" r="32819" b="32803"/>
            <a:stretch/>
          </p:blipFill>
          <p:spPr>
            <a:xfrm>
              <a:off x="6453796" y="5913111"/>
              <a:ext cx="548187" cy="539496"/>
            </a:xfrm>
            <a:prstGeom prst="rect">
              <a:avLst/>
            </a:prstGeom>
          </p:spPr>
        </p:pic>
      </p:grpSp>
      <p:grpSp>
        <p:nvGrpSpPr>
          <p:cNvPr id="84" name="Group 83">
            <a:extLst>
              <a:ext uri="{FF2B5EF4-FFF2-40B4-BE49-F238E27FC236}">
                <a16:creationId xmlns:a16="http://schemas.microsoft.com/office/drawing/2014/main" id="{3891F708-B5BB-2550-29B7-A3C3E169D130}"/>
              </a:ext>
            </a:extLst>
          </p:cNvPr>
          <p:cNvGrpSpPr/>
          <p:nvPr userDrawn="1"/>
        </p:nvGrpSpPr>
        <p:grpSpPr>
          <a:xfrm>
            <a:off x="6454123" y="4678107"/>
            <a:ext cx="3875284" cy="539496"/>
            <a:chOff x="6452312" y="4509903"/>
            <a:chExt cx="3875284" cy="539496"/>
          </a:xfrm>
        </p:grpSpPr>
        <p:sp>
          <p:nvSpPr>
            <p:cNvPr id="19" name="TextBox 18"/>
            <p:cNvSpPr txBox="1"/>
            <p:nvPr userDrawn="1"/>
          </p:nvSpPr>
          <p:spPr>
            <a:xfrm>
              <a:off x="7148561" y="4579596"/>
              <a:ext cx="3179035" cy="400110"/>
            </a:xfrm>
            <a:prstGeom prst="rect">
              <a:avLst/>
            </a:prstGeom>
            <a:noFill/>
          </p:spPr>
          <p:txBody>
            <a:bodyPr wrap="square" rtlCol="0">
              <a:spAutoFit/>
            </a:bodyPr>
            <a:lstStyle/>
            <a:p>
              <a:r>
                <a:rPr lang="en-US" sz="2000" dirty="0">
                  <a:solidFill>
                    <a:schemeClr val="bg1"/>
                  </a:solidFill>
                </a:rPr>
                <a:t>twitter.com/</a:t>
              </a:r>
              <a:r>
                <a:rPr lang="en-US" sz="2000" dirty="0" err="1">
                  <a:solidFill>
                    <a:schemeClr val="bg1"/>
                  </a:solidFill>
                </a:rPr>
                <a:t>waospi</a:t>
              </a:r>
              <a:endParaRPr lang="en-US" sz="2000" dirty="0">
                <a:solidFill>
                  <a:schemeClr val="bg1"/>
                </a:solidFill>
              </a:endParaRPr>
            </a:p>
          </p:txBody>
        </p:sp>
        <p:pic>
          <p:nvPicPr>
            <p:cNvPr id="65" name="Picture 64" descr="A white circle with blue x in it&#10;&#10;Description automatically generated">
              <a:extLst>
                <a:ext uri="{FF2B5EF4-FFF2-40B4-BE49-F238E27FC236}">
                  <a16:creationId xmlns:a16="http://schemas.microsoft.com/office/drawing/2014/main" id="{3946F2DF-02C0-B265-C99B-348E61B4D77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2576" t="33548" r="33115" b="32869"/>
            <a:stretch/>
          </p:blipFill>
          <p:spPr>
            <a:xfrm>
              <a:off x="6452312" y="4509903"/>
              <a:ext cx="551155" cy="539496"/>
            </a:xfrm>
            <a:prstGeom prst="rect">
              <a:avLst/>
            </a:prstGeom>
          </p:spPr>
        </p:pic>
      </p:grpSp>
      <p:grpSp>
        <p:nvGrpSpPr>
          <p:cNvPr id="81" name="Group 80">
            <a:extLst>
              <a:ext uri="{FF2B5EF4-FFF2-40B4-BE49-F238E27FC236}">
                <a16:creationId xmlns:a16="http://schemas.microsoft.com/office/drawing/2014/main" id="{D689147F-00E4-1C7D-44A1-D3765639646C}"/>
              </a:ext>
            </a:extLst>
          </p:cNvPr>
          <p:cNvGrpSpPr/>
          <p:nvPr userDrawn="1"/>
        </p:nvGrpSpPr>
        <p:grpSpPr>
          <a:xfrm>
            <a:off x="1818105" y="4678107"/>
            <a:ext cx="3398891" cy="539496"/>
            <a:chOff x="6454425" y="2310400"/>
            <a:chExt cx="3398891" cy="539496"/>
          </a:xfrm>
        </p:grpSpPr>
        <p:sp>
          <p:nvSpPr>
            <p:cNvPr id="3" name="TextBox 2">
              <a:extLst>
                <a:ext uri="{FF2B5EF4-FFF2-40B4-BE49-F238E27FC236}">
                  <a16:creationId xmlns:a16="http://schemas.microsoft.com/office/drawing/2014/main" id="{49C6A311-77F8-B22D-00FB-7FC3D9E53979}"/>
                </a:ext>
              </a:extLst>
            </p:cNvPr>
            <p:cNvSpPr txBox="1"/>
            <p:nvPr userDrawn="1"/>
          </p:nvSpPr>
          <p:spPr>
            <a:xfrm>
              <a:off x="7148561" y="2380093"/>
              <a:ext cx="2704755" cy="400110"/>
            </a:xfrm>
            <a:prstGeom prst="rect">
              <a:avLst/>
            </a:prstGeom>
            <a:noFill/>
          </p:spPr>
          <p:txBody>
            <a:bodyPr wrap="square" rtlCol="0">
              <a:spAutoFit/>
            </a:bodyPr>
            <a:lstStyle/>
            <a:p>
              <a:r>
                <a:rPr lang="en-US" sz="2000" dirty="0">
                  <a:solidFill>
                    <a:schemeClr val="bg1"/>
                  </a:solidFill>
                </a:rPr>
                <a:t>instagram.com/</a:t>
              </a:r>
              <a:r>
                <a:rPr lang="en-US" sz="2000" dirty="0" err="1">
                  <a:solidFill>
                    <a:schemeClr val="bg1"/>
                  </a:solidFill>
                </a:rPr>
                <a:t>waospi</a:t>
              </a:r>
              <a:endParaRPr lang="en-US" sz="2000" dirty="0">
                <a:solidFill>
                  <a:schemeClr val="bg1"/>
                </a:solidFill>
              </a:endParaRPr>
            </a:p>
          </p:txBody>
        </p:sp>
        <p:pic>
          <p:nvPicPr>
            <p:cNvPr id="67" name="Picture 66" descr="A white circle with a black background&#10;&#10;Description automatically generated">
              <a:extLst>
                <a:ext uri="{FF2B5EF4-FFF2-40B4-BE49-F238E27FC236}">
                  <a16:creationId xmlns:a16="http://schemas.microsoft.com/office/drawing/2014/main" id="{D510FD6E-5F75-7220-3BE3-2FD7E14C9EF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2576" t="33208" r="32967" b="32803"/>
            <a:stretch/>
          </p:blipFill>
          <p:spPr>
            <a:xfrm>
              <a:off x="6454425" y="2310400"/>
              <a:ext cx="546929" cy="539496"/>
            </a:xfrm>
            <a:prstGeom prst="rect">
              <a:avLst/>
            </a:prstGeom>
          </p:spPr>
        </p:pic>
      </p:grpSp>
      <p:grpSp>
        <p:nvGrpSpPr>
          <p:cNvPr id="83" name="Group 82">
            <a:extLst>
              <a:ext uri="{FF2B5EF4-FFF2-40B4-BE49-F238E27FC236}">
                <a16:creationId xmlns:a16="http://schemas.microsoft.com/office/drawing/2014/main" id="{3C71E7E8-552C-38B5-FD6C-CE414EBFC63B}"/>
              </a:ext>
            </a:extLst>
          </p:cNvPr>
          <p:cNvGrpSpPr/>
          <p:nvPr userDrawn="1"/>
        </p:nvGrpSpPr>
        <p:grpSpPr>
          <a:xfrm>
            <a:off x="1818105" y="5544811"/>
            <a:ext cx="3875284" cy="539496"/>
            <a:chOff x="6452312" y="3785741"/>
            <a:chExt cx="3875284" cy="539496"/>
          </a:xfrm>
        </p:grpSpPr>
        <p:sp>
          <p:nvSpPr>
            <p:cNvPr id="18" name="TextBox 17"/>
            <p:cNvSpPr txBox="1"/>
            <p:nvPr userDrawn="1"/>
          </p:nvSpPr>
          <p:spPr>
            <a:xfrm>
              <a:off x="7148561" y="3855434"/>
              <a:ext cx="3179035" cy="400110"/>
            </a:xfrm>
            <a:prstGeom prst="rect">
              <a:avLst/>
            </a:prstGeom>
            <a:noFill/>
          </p:spPr>
          <p:txBody>
            <a:bodyPr wrap="square" rtlCol="0">
              <a:spAutoFit/>
            </a:bodyPr>
            <a:lstStyle/>
            <a:p>
              <a:r>
                <a:rPr lang="en-US" sz="2000" dirty="0">
                  <a:solidFill>
                    <a:schemeClr val="bg1"/>
                  </a:solidFill>
                </a:rPr>
                <a:t>facebook.com/</a:t>
              </a:r>
              <a:r>
                <a:rPr lang="en-US" sz="2000" dirty="0" err="1">
                  <a:solidFill>
                    <a:schemeClr val="bg1"/>
                  </a:solidFill>
                </a:rPr>
                <a:t>waospi</a:t>
              </a:r>
              <a:endParaRPr lang="en-US" sz="2000" dirty="0">
                <a:solidFill>
                  <a:schemeClr val="bg1"/>
                </a:solidFill>
              </a:endParaRPr>
            </a:p>
          </p:txBody>
        </p:sp>
        <p:pic>
          <p:nvPicPr>
            <p:cNvPr id="69" name="Picture 68" descr="A white circle with a letter f in it&#10;&#10;Description automatically generated">
              <a:extLst>
                <a:ext uri="{FF2B5EF4-FFF2-40B4-BE49-F238E27FC236}">
                  <a16:creationId xmlns:a16="http://schemas.microsoft.com/office/drawing/2014/main" id="{11207517-676F-1210-7AD3-68582057146C}"/>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2577" t="33548" r="33114" b="32869"/>
            <a:stretch/>
          </p:blipFill>
          <p:spPr>
            <a:xfrm>
              <a:off x="6452312" y="3785741"/>
              <a:ext cx="551155" cy="539496"/>
            </a:xfrm>
            <a:prstGeom prst="rect">
              <a:avLst/>
            </a:prstGeom>
          </p:spPr>
        </p:pic>
      </p:grpSp>
      <p:grpSp>
        <p:nvGrpSpPr>
          <p:cNvPr id="85" name="Group 84">
            <a:extLst>
              <a:ext uri="{FF2B5EF4-FFF2-40B4-BE49-F238E27FC236}">
                <a16:creationId xmlns:a16="http://schemas.microsoft.com/office/drawing/2014/main" id="{E65B5FB3-660C-39A9-B03E-7538749D610F}"/>
              </a:ext>
            </a:extLst>
          </p:cNvPr>
          <p:cNvGrpSpPr/>
          <p:nvPr userDrawn="1"/>
        </p:nvGrpSpPr>
        <p:grpSpPr>
          <a:xfrm>
            <a:off x="6454123" y="5544811"/>
            <a:ext cx="4372925" cy="539496"/>
            <a:chOff x="6453498" y="5217592"/>
            <a:chExt cx="4372925" cy="539496"/>
          </a:xfrm>
        </p:grpSpPr>
        <p:sp>
          <p:nvSpPr>
            <p:cNvPr id="22" name="TextBox 21"/>
            <p:cNvSpPr txBox="1"/>
            <p:nvPr userDrawn="1"/>
          </p:nvSpPr>
          <p:spPr>
            <a:xfrm>
              <a:off x="7148561" y="5287285"/>
              <a:ext cx="3677862" cy="400110"/>
            </a:xfrm>
            <a:prstGeom prst="rect">
              <a:avLst/>
            </a:prstGeom>
            <a:noFill/>
          </p:spPr>
          <p:txBody>
            <a:bodyPr wrap="square" rtlCol="0">
              <a:spAutoFit/>
            </a:bodyPr>
            <a:lstStyle/>
            <a:p>
              <a:r>
                <a:rPr lang="en-US" sz="2000" dirty="0">
                  <a:solidFill>
                    <a:schemeClr val="bg1"/>
                  </a:solidFill>
                </a:rPr>
                <a:t>linkedin.com/company/</a:t>
              </a:r>
              <a:r>
                <a:rPr lang="en-US" sz="2000" dirty="0" err="1">
                  <a:solidFill>
                    <a:schemeClr val="bg1"/>
                  </a:solidFill>
                </a:rPr>
                <a:t>waospi</a:t>
              </a:r>
              <a:endParaRPr lang="en-US" sz="2000" dirty="0">
                <a:solidFill>
                  <a:schemeClr val="bg1"/>
                </a:solidFill>
              </a:endParaRPr>
            </a:p>
          </p:txBody>
        </p:sp>
        <p:pic>
          <p:nvPicPr>
            <p:cNvPr id="71" name="Picture 70" descr="A white circle with blue letters on it&#10;&#10;Description automatically generated">
              <a:extLst>
                <a:ext uri="{FF2B5EF4-FFF2-40B4-BE49-F238E27FC236}">
                  <a16:creationId xmlns:a16="http://schemas.microsoft.com/office/drawing/2014/main" id="{1D315814-B04C-BCB8-1386-19EEB287455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32576" t="33548" r="33262" b="32869"/>
            <a:stretch/>
          </p:blipFill>
          <p:spPr>
            <a:xfrm>
              <a:off x="6453498" y="5217592"/>
              <a:ext cx="548783" cy="539496"/>
            </a:xfrm>
            <a:prstGeom prst="rect">
              <a:avLst/>
            </a:prstGeom>
          </p:spPr>
        </p:pic>
      </p:grpSp>
    </p:spTree>
    <p:extLst>
      <p:ext uri="{BB962C8B-B14F-4D97-AF65-F5344CB8AC3E}">
        <p14:creationId xmlns:p14="http://schemas.microsoft.com/office/powerpoint/2010/main" val="333640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2/6/2026</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Division Name</a:t>
            </a:r>
          </a:p>
        </p:txBody>
      </p:sp>
    </p:spTree>
    <p:extLst>
      <p:ext uri="{BB962C8B-B14F-4D97-AF65-F5344CB8AC3E}">
        <p14:creationId xmlns:p14="http://schemas.microsoft.com/office/powerpoint/2010/main" val="3484402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071057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42089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descr="A group of students with their hands up&#1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724400" cy="6858000"/>
          </a:xfrm>
          <a:prstGeom prst="rect">
            <a:avLst/>
          </a:prstGeom>
        </p:spPr>
      </p:pic>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2/6/2026</a:t>
            </a:fld>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923225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18666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927846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75432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011346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10967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69262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211406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Main Title+ SubTitle+Number">
    <p:spTree>
      <p:nvGrpSpPr>
        <p:cNvPr id="1" name=""/>
        <p:cNvGrpSpPr/>
        <p:nvPr/>
      </p:nvGrpSpPr>
      <p:grpSpPr>
        <a:xfrm>
          <a:off x="0" y="0"/>
          <a:ext cx="0" cy="0"/>
          <a:chOff x="0" y="0"/>
          <a:chExt cx="0" cy="0"/>
        </a:xfrm>
      </p:grpSpPr>
      <p:sp>
        <p:nvSpPr>
          <p:cNvPr id="6" name="Rectangle 5"/>
          <p:cNvSpPr/>
          <p:nvPr userDrawn="1"/>
        </p:nvSpPr>
        <p:spPr>
          <a:xfrm>
            <a:off x="122143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Picture Placeholder 7"/>
          <p:cNvSpPr>
            <a:spLocks noGrp="1"/>
          </p:cNvSpPr>
          <p:nvPr>
            <p:ph type="pic" sz="quarter" idx="29" hasCustomPrompt="1"/>
          </p:nvPr>
        </p:nvSpPr>
        <p:spPr>
          <a:xfrm>
            <a:off x="131856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8" name="Rectangle 7"/>
          <p:cNvSpPr/>
          <p:nvPr userDrawn="1"/>
        </p:nvSpPr>
        <p:spPr>
          <a:xfrm>
            <a:off x="368189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Picture Placeholder 7"/>
          <p:cNvSpPr>
            <a:spLocks noGrp="1"/>
          </p:cNvSpPr>
          <p:nvPr>
            <p:ph type="pic" sz="quarter" idx="31" hasCustomPrompt="1"/>
          </p:nvPr>
        </p:nvSpPr>
        <p:spPr>
          <a:xfrm>
            <a:off x="377902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10" name="Rectangle 9"/>
          <p:cNvSpPr/>
          <p:nvPr userDrawn="1"/>
        </p:nvSpPr>
        <p:spPr>
          <a:xfrm>
            <a:off x="650061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Picture Placeholder 7"/>
          <p:cNvSpPr>
            <a:spLocks noGrp="1"/>
          </p:cNvSpPr>
          <p:nvPr>
            <p:ph type="pic" sz="quarter" idx="35" hasCustomPrompt="1"/>
          </p:nvPr>
        </p:nvSpPr>
        <p:spPr>
          <a:xfrm>
            <a:off x="659774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12" name="Rectangle 11"/>
          <p:cNvSpPr/>
          <p:nvPr userDrawn="1"/>
        </p:nvSpPr>
        <p:spPr>
          <a:xfrm>
            <a:off x="896107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Picture Placeholder 7"/>
          <p:cNvSpPr>
            <a:spLocks noGrp="1"/>
          </p:cNvSpPr>
          <p:nvPr>
            <p:ph type="pic" sz="quarter" idx="39" hasCustomPrompt="1"/>
          </p:nvPr>
        </p:nvSpPr>
        <p:spPr>
          <a:xfrm>
            <a:off x="905820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18" name="Rectangle 17"/>
          <p:cNvSpPr/>
          <p:nvPr userDrawn="1"/>
        </p:nvSpPr>
        <p:spPr>
          <a:xfrm>
            <a:off x="122143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Picture Placeholder 7"/>
          <p:cNvSpPr>
            <a:spLocks noGrp="1"/>
          </p:cNvSpPr>
          <p:nvPr>
            <p:ph type="pic" sz="quarter" idx="40" hasCustomPrompt="1"/>
          </p:nvPr>
        </p:nvSpPr>
        <p:spPr>
          <a:xfrm>
            <a:off x="131856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20" name="Rectangle 19"/>
          <p:cNvSpPr/>
          <p:nvPr userDrawn="1"/>
        </p:nvSpPr>
        <p:spPr>
          <a:xfrm>
            <a:off x="368189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7"/>
          <p:cNvSpPr>
            <a:spLocks noGrp="1"/>
          </p:cNvSpPr>
          <p:nvPr>
            <p:ph type="pic" sz="quarter" idx="41" hasCustomPrompt="1"/>
          </p:nvPr>
        </p:nvSpPr>
        <p:spPr>
          <a:xfrm>
            <a:off x="377902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24" name="Rectangle 23"/>
          <p:cNvSpPr/>
          <p:nvPr userDrawn="1"/>
        </p:nvSpPr>
        <p:spPr>
          <a:xfrm>
            <a:off x="650061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Picture Placeholder 7"/>
          <p:cNvSpPr>
            <a:spLocks noGrp="1"/>
          </p:cNvSpPr>
          <p:nvPr>
            <p:ph type="pic" sz="quarter" idx="42" hasCustomPrompt="1"/>
          </p:nvPr>
        </p:nvSpPr>
        <p:spPr>
          <a:xfrm>
            <a:off x="659774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26" name="Rectangle 25"/>
          <p:cNvSpPr/>
          <p:nvPr userDrawn="1"/>
        </p:nvSpPr>
        <p:spPr>
          <a:xfrm>
            <a:off x="896107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Picture Placeholder 7"/>
          <p:cNvSpPr>
            <a:spLocks noGrp="1"/>
          </p:cNvSpPr>
          <p:nvPr>
            <p:ph type="pic" sz="quarter" idx="43" hasCustomPrompt="1"/>
          </p:nvPr>
        </p:nvSpPr>
        <p:spPr>
          <a:xfrm>
            <a:off x="905820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pic>
        <p:nvPicPr>
          <p:cNvPr id="2" name="Picture 1" title="OSPI logo">
            <a:extLst>
              <a:ext uri="{FF2B5EF4-FFF2-40B4-BE49-F238E27FC236}">
                <a16:creationId xmlns:a16="http://schemas.microsoft.com/office/drawing/2014/main" id="{B2A4D2B1-EBFD-59BD-551D-A01B1EC22C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3" name="Date Placeholder 3">
            <a:extLst>
              <a:ext uri="{FF2B5EF4-FFF2-40B4-BE49-F238E27FC236}">
                <a16:creationId xmlns:a16="http://schemas.microsoft.com/office/drawing/2014/main" id="{D147592A-9DE1-31D3-525D-CFA4E6E737D8}"/>
              </a:ext>
            </a:extLst>
          </p:cNvPr>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Slide Number Placeholder 4">
            <a:extLst>
              <a:ext uri="{FF2B5EF4-FFF2-40B4-BE49-F238E27FC236}">
                <a16:creationId xmlns:a16="http://schemas.microsoft.com/office/drawing/2014/main" id="{435CB342-E3AE-D7BA-5DAE-8959965A3E8E}"/>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5">
            <a:extLst>
              <a:ext uri="{FF2B5EF4-FFF2-40B4-BE49-F238E27FC236}">
                <a16:creationId xmlns:a16="http://schemas.microsoft.com/office/drawing/2014/main" id="{E40BCD8B-7A99-DF7F-E568-80562A32E889}"/>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923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500"/>
                            </p:stCondLst>
                            <p:childTnLst>
                              <p:par>
                                <p:cTn id="71" presetID="53"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par>
                          <p:cTn id="82" fill="hold">
                            <p:stCondLst>
                              <p:cond delay="6500"/>
                            </p:stCondLst>
                            <p:childTnLst>
                              <p:par>
                                <p:cTn id="83" presetID="53"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7000"/>
                            </p:stCondLst>
                            <p:childTnLst>
                              <p:par>
                                <p:cTn id="89" presetID="53"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75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8" grpId="0" animBg="1"/>
      <p:bldP spid="19" grpId="0" animBg="1"/>
      <p:bldP spid="20" grpId="0" animBg="1"/>
      <p:bldP spid="21" grpId="0" animBg="1"/>
      <p:bldP spid="24" grpId="0" animBg="1"/>
      <p:bldP spid="25" grpId="0" animBg="1"/>
      <p:bldP spid="26" grpId="0" animBg="1"/>
      <p:bldP spid="2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2/6/2026</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2/6/2026</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2/6/2026</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2/6/2026</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2/6/2026</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2/6/2026</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2/6/2026</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80" r:id="rId4"/>
    <p:sldLayoutId id="2147483667" r:id="rId5"/>
    <p:sldLayoutId id="2147483668" r:id="rId6"/>
    <p:sldLayoutId id="2147483669" r:id="rId7"/>
    <p:sldLayoutId id="2147483673" r:id="rId8"/>
    <p:sldLayoutId id="2147483679" r:id="rId9"/>
    <p:sldLayoutId id="2147483674" r:id="rId10"/>
    <p:sldLayoutId id="2147483675" r:id="rId11"/>
    <p:sldLayoutId id="2147483676" r:id="rId12"/>
    <p:sldLayoutId id="2147483677" r:id="rId13"/>
    <p:sldLayoutId id="2147483700" r:id="rId14"/>
    <p:sldLayoutId id="2147483666" r:id="rId15"/>
    <p:sldLayoutId id="2147483671"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8538392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r>
              <a:rPr lang="en-US" dirty="0"/>
              <a:t>Welcome! </a:t>
            </a:r>
          </a:p>
        </p:txBody>
      </p:sp>
      <p:sp>
        <p:nvSpPr>
          <p:cNvPr id="23" name="Subtitle 22"/>
          <p:cNvSpPr>
            <a:spLocks noGrp="1"/>
          </p:cNvSpPr>
          <p:nvPr>
            <p:ph type="subTitle" idx="1"/>
          </p:nvPr>
        </p:nvSpPr>
        <p:spPr/>
        <p:txBody>
          <a:bodyPr/>
          <a:lstStyle/>
          <a:p>
            <a:r>
              <a:rPr lang="en-US" dirty="0"/>
              <a:t>Natural Helpers: Reimagined</a:t>
            </a:r>
          </a:p>
          <a:p>
            <a:endParaRPr lang="en-US" dirty="0"/>
          </a:p>
          <a:p>
            <a:endParaRPr lang="en-US" dirty="0"/>
          </a:p>
        </p:txBody>
      </p:sp>
      <p:pic>
        <p:nvPicPr>
          <p:cNvPr id="6" name="Picture 5" descr="Natural Helpers Logo">
            <a:extLst>
              <a:ext uri="{FF2B5EF4-FFF2-40B4-BE49-F238E27FC236}">
                <a16:creationId xmlns:a16="http://schemas.microsoft.com/office/drawing/2014/main" id="{C60504A7-A28D-2685-528E-B83DD18B5101}"/>
              </a:ext>
            </a:extLst>
          </p:cNvPr>
          <p:cNvPicPr>
            <a:picLocks noChangeAspect="1"/>
          </p:cNvPicPr>
          <p:nvPr/>
        </p:nvPicPr>
        <p:blipFill>
          <a:blip r:embed="rId2"/>
          <a:stretch>
            <a:fillRect/>
          </a:stretch>
        </p:blipFill>
        <p:spPr>
          <a:xfrm>
            <a:off x="4904550" y="4283768"/>
            <a:ext cx="2382899" cy="1948064"/>
          </a:xfrm>
          <a:prstGeom prst="rect">
            <a:avLst/>
          </a:prstGeom>
        </p:spPr>
      </p:pic>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3CDDB-FB28-3511-52B7-B30D2869F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B0692-5A20-7F1E-B335-93BF06B8EDDB}"/>
              </a:ext>
            </a:extLst>
          </p:cNvPr>
          <p:cNvSpPr>
            <a:spLocks noGrp="1"/>
          </p:cNvSpPr>
          <p:nvPr>
            <p:ph type="title"/>
          </p:nvPr>
        </p:nvSpPr>
        <p:spPr/>
        <p:txBody>
          <a:bodyPr/>
          <a:lstStyle/>
          <a:p>
            <a:r>
              <a:rPr lang="en-US" dirty="0"/>
              <a:t>Helping 101 Steps</a:t>
            </a:r>
          </a:p>
        </p:txBody>
      </p:sp>
      <p:pic>
        <p:nvPicPr>
          <p:cNvPr id="5" name="Picture 4" descr="Natural Helpers Logo">
            <a:extLst>
              <a:ext uri="{FF2B5EF4-FFF2-40B4-BE49-F238E27FC236}">
                <a16:creationId xmlns:a16="http://schemas.microsoft.com/office/drawing/2014/main" id="{10AE7F4E-0F78-3924-4033-5A7BA7BC8FF5}"/>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493085" y="1301069"/>
            <a:ext cx="5205830" cy="4255861"/>
          </a:xfrm>
          <a:prstGeom prst="rect">
            <a:avLst/>
          </a:prstGeom>
        </p:spPr>
      </p:pic>
      <p:pic>
        <p:nvPicPr>
          <p:cNvPr id="2050" name="Picture 2" descr="Helping 101 Steps: &#10;1. Express your concern.&#10;2. Ask questions and really listen.&#10;3. Explore alternatives and consequences.&#10;4. Develop a plan.&#10;Last step, help or refer.">
            <a:extLst>
              <a:ext uri="{FF2B5EF4-FFF2-40B4-BE49-F238E27FC236}">
                <a16:creationId xmlns:a16="http://schemas.microsoft.com/office/drawing/2014/main" id="{71A20331-D6D4-4F56-6CB8-18D521283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306" y="1436535"/>
            <a:ext cx="8253388" cy="464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41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9C11C-29B0-ED45-7880-53B797523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A3367-B46E-605C-549C-35B998AF1F3F}"/>
              </a:ext>
            </a:extLst>
          </p:cNvPr>
          <p:cNvSpPr>
            <a:spLocks noGrp="1"/>
          </p:cNvSpPr>
          <p:nvPr>
            <p:ph type="title"/>
          </p:nvPr>
        </p:nvSpPr>
        <p:spPr/>
        <p:txBody>
          <a:bodyPr/>
          <a:lstStyle/>
          <a:p>
            <a:r>
              <a:rPr lang="en-US" dirty="0"/>
              <a:t>Scenarios for Practice Session 1</a:t>
            </a:r>
          </a:p>
        </p:txBody>
      </p:sp>
      <p:sp>
        <p:nvSpPr>
          <p:cNvPr id="3" name="Content Placeholder 2">
            <a:extLst>
              <a:ext uri="{FF2B5EF4-FFF2-40B4-BE49-F238E27FC236}">
                <a16:creationId xmlns:a16="http://schemas.microsoft.com/office/drawing/2014/main" id="{25A678C5-60E8-A48D-5A79-CA78D7C433C6}"/>
              </a:ext>
            </a:extLst>
          </p:cNvPr>
          <p:cNvSpPr>
            <a:spLocks noGrp="1"/>
          </p:cNvSpPr>
          <p:nvPr>
            <p:ph idx="1"/>
          </p:nvPr>
        </p:nvSpPr>
        <p:spPr/>
        <p:txBody>
          <a:bodyPr>
            <a:normAutofit fontScale="92500" lnSpcReduction="10000"/>
          </a:bodyPr>
          <a:lstStyle/>
          <a:p>
            <a:pPr fontAlgn="base"/>
            <a:r>
              <a:rPr lang="en-US" dirty="0"/>
              <a:t>You are angry because your parents took your phone away for using it after hours.</a:t>
            </a:r>
          </a:p>
          <a:p>
            <a:pPr fontAlgn="base"/>
            <a:r>
              <a:rPr lang="en-US" dirty="0"/>
              <a:t>You are upset because you got a failing grade on a math assignment. The teacher says you didn’t turn it in, but you know you did.</a:t>
            </a:r>
          </a:p>
          <a:p>
            <a:pPr fontAlgn="base"/>
            <a:r>
              <a:rPr lang="en-US" dirty="0"/>
              <a:t>You are really torn about hanging out with your old friends because some of them are vaping. You don’t want to, but you still want to be friends.</a:t>
            </a:r>
          </a:p>
          <a:p>
            <a:pPr fontAlgn="base"/>
            <a:r>
              <a:rPr lang="en-US" dirty="0"/>
              <a:t>You are upset because you found out that your crush was texting a former love interest. </a:t>
            </a:r>
          </a:p>
          <a:p>
            <a:pPr fontAlgn="base"/>
            <a:r>
              <a:rPr lang="en-US" dirty="0"/>
              <a:t>You are upset because a group of friends didn’t invite you to a party this Friday night.</a:t>
            </a:r>
          </a:p>
        </p:txBody>
      </p:sp>
      <p:pic>
        <p:nvPicPr>
          <p:cNvPr id="5" name="Picture 4" descr="Natural Helpers logo">
            <a:extLst>
              <a:ext uri="{FF2B5EF4-FFF2-40B4-BE49-F238E27FC236}">
                <a16:creationId xmlns:a16="http://schemas.microsoft.com/office/drawing/2014/main" id="{E3D696F8-4858-AFC1-D50D-852B57FBDF6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493085" y="1301069"/>
            <a:ext cx="5205830" cy="4255861"/>
          </a:xfrm>
          <a:prstGeom prst="rect">
            <a:avLst/>
          </a:prstGeom>
        </p:spPr>
      </p:pic>
    </p:spTree>
    <p:extLst>
      <p:ext uri="{BB962C8B-B14F-4D97-AF65-F5344CB8AC3E}">
        <p14:creationId xmlns:p14="http://schemas.microsoft.com/office/powerpoint/2010/main" val="1059310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243F3-FFFB-193F-5186-478CF7B94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45BED-C432-16F9-DCD8-D0B4B09C94B4}"/>
              </a:ext>
            </a:extLst>
          </p:cNvPr>
          <p:cNvSpPr>
            <a:spLocks noGrp="1"/>
          </p:cNvSpPr>
          <p:nvPr>
            <p:ph type="title"/>
          </p:nvPr>
        </p:nvSpPr>
        <p:spPr/>
        <p:txBody>
          <a:bodyPr/>
          <a:lstStyle/>
          <a:p>
            <a:r>
              <a:rPr lang="en-US" dirty="0"/>
              <a:t>Helping 101 Steps</a:t>
            </a:r>
          </a:p>
        </p:txBody>
      </p:sp>
      <p:pic>
        <p:nvPicPr>
          <p:cNvPr id="5" name="Picture 4" descr="Natural helpers logo">
            <a:extLst>
              <a:ext uri="{FF2B5EF4-FFF2-40B4-BE49-F238E27FC236}">
                <a16:creationId xmlns:a16="http://schemas.microsoft.com/office/drawing/2014/main" id="{1255E29D-2C8A-6D96-2279-ECEBBB0D33E4}"/>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493085" y="1301069"/>
            <a:ext cx="5205830" cy="4255861"/>
          </a:xfrm>
          <a:prstGeom prst="rect">
            <a:avLst/>
          </a:prstGeom>
        </p:spPr>
      </p:pic>
      <p:pic>
        <p:nvPicPr>
          <p:cNvPr id="2050" name="Picture 2" descr="Helping 101 Steps: &#10;1. Express your concern.&#10;2. Ask questions and really listen.&#10;3. Explore alternatives and consequences.&#10;4. Develop a plan.&#10;Last step, help or refer.">
            <a:extLst>
              <a:ext uri="{FF2B5EF4-FFF2-40B4-BE49-F238E27FC236}">
                <a16:creationId xmlns:a16="http://schemas.microsoft.com/office/drawing/2014/main" id="{583F80F3-6D1D-F3D3-7E0E-5E73B0C8E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306" y="1436535"/>
            <a:ext cx="8253388" cy="464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29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984DE-E383-DF66-1C3A-79DAC8FDA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1717B-DE17-8A53-DEF7-C5C3B8BD1D22}"/>
              </a:ext>
            </a:extLst>
          </p:cNvPr>
          <p:cNvSpPr>
            <a:spLocks noGrp="1"/>
          </p:cNvSpPr>
          <p:nvPr>
            <p:ph type="title"/>
          </p:nvPr>
        </p:nvSpPr>
        <p:spPr/>
        <p:txBody>
          <a:bodyPr/>
          <a:lstStyle/>
          <a:p>
            <a:r>
              <a:rPr lang="en-US" dirty="0"/>
              <a:t>Scenarios for Practice Session 2</a:t>
            </a:r>
          </a:p>
        </p:txBody>
      </p:sp>
      <p:sp>
        <p:nvSpPr>
          <p:cNvPr id="3" name="Content Placeholder 2">
            <a:extLst>
              <a:ext uri="{FF2B5EF4-FFF2-40B4-BE49-F238E27FC236}">
                <a16:creationId xmlns:a16="http://schemas.microsoft.com/office/drawing/2014/main" id="{F0E41343-33B6-10BD-FFAC-330BDECED35C}"/>
              </a:ext>
            </a:extLst>
          </p:cNvPr>
          <p:cNvSpPr>
            <a:spLocks noGrp="1"/>
          </p:cNvSpPr>
          <p:nvPr>
            <p:ph idx="1"/>
          </p:nvPr>
        </p:nvSpPr>
        <p:spPr/>
        <p:txBody>
          <a:bodyPr>
            <a:normAutofit fontScale="92500" lnSpcReduction="10000"/>
          </a:bodyPr>
          <a:lstStyle/>
          <a:p>
            <a:pPr fontAlgn="base"/>
            <a:r>
              <a:rPr lang="en-US" dirty="0"/>
              <a:t>You are depressed because your parents are talking about splitting up.</a:t>
            </a:r>
          </a:p>
          <a:p>
            <a:pPr fontAlgn="base"/>
            <a:r>
              <a:rPr lang="en-US" dirty="0"/>
              <a:t>You spend too much time in front of a screen and it’s limiting your relationships with old friends. You want to cut back but you don’t know how.</a:t>
            </a:r>
          </a:p>
          <a:p>
            <a:pPr fontAlgn="base"/>
            <a:r>
              <a:rPr lang="en-US" dirty="0"/>
              <a:t>You are failing Spanish, and you are upset because you need a foreign language credit to graduate and apply for college.</a:t>
            </a:r>
          </a:p>
          <a:p>
            <a:pPr fontAlgn="base"/>
            <a:r>
              <a:rPr lang="en-US" dirty="0"/>
              <a:t>There’s talk of a big fight after school, and you are concerned that someone is going to get hurt.</a:t>
            </a:r>
          </a:p>
          <a:p>
            <a:pPr fontAlgn="base"/>
            <a:r>
              <a:rPr lang="en-US" dirty="0"/>
              <a:t>You are feeling lonely—lots of classmates ignore you and it’s depressing.</a:t>
            </a:r>
          </a:p>
        </p:txBody>
      </p:sp>
      <p:pic>
        <p:nvPicPr>
          <p:cNvPr id="5" name="Picture 4" descr="Natural helpers logo">
            <a:extLst>
              <a:ext uri="{FF2B5EF4-FFF2-40B4-BE49-F238E27FC236}">
                <a16:creationId xmlns:a16="http://schemas.microsoft.com/office/drawing/2014/main" id="{AB8D186B-160A-6ED3-0251-BB68BE524C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493085" y="1301069"/>
            <a:ext cx="5205830" cy="4255861"/>
          </a:xfrm>
          <a:prstGeom prst="rect">
            <a:avLst/>
          </a:prstGeom>
        </p:spPr>
      </p:pic>
    </p:spTree>
    <p:extLst>
      <p:ext uri="{BB962C8B-B14F-4D97-AF65-F5344CB8AC3E}">
        <p14:creationId xmlns:p14="http://schemas.microsoft.com/office/powerpoint/2010/main" val="348838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06BD8-CBF0-F9C3-2E0A-68B865077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BC3F7-36F5-5318-339C-A6A8F6BF7263}"/>
              </a:ext>
            </a:extLst>
          </p:cNvPr>
          <p:cNvSpPr>
            <a:spLocks noGrp="1"/>
          </p:cNvSpPr>
          <p:nvPr>
            <p:ph type="title"/>
          </p:nvPr>
        </p:nvSpPr>
        <p:spPr/>
        <p:txBody>
          <a:bodyPr/>
          <a:lstStyle/>
          <a:p>
            <a:r>
              <a:rPr lang="en-US" dirty="0"/>
              <a:t>Helping 101 Steps</a:t>
            </a:r>
          </a:p>
        </p:txBody>
      </p:sp>
      <p:pic>
        <p:nvPicPr>
          <p:cNvPr id="5" name="Picture 4" descr="Natural helpers logo">
            <a:extLst>
              <a:ext uri="{FF2B5EF4-FFF2-40B4-BE49-F238E27FC236}">
                <a16:creationId xmlns:a16="http://schemas.microsoft.com/office/drawing/2014/main" id="{F1DCC03C-3BA7-3F5A-6586-4683EAFB4F1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493085" y="1301069"/>
            <a:ext cx="5205830" cy="4255861"/>
          </a:xfrm>
          <a:prstGeom prst="rect">
            <a:avLst/>
          </a:prstGeom>
        </p:spPr>
      </p:pic>
      <p:pic>
        <p:nvPicPr>
          <p:cNvPr id="2050" name="Picture 2" descr="Helping 101 Steps: &#10;1. Express your concern.&#10;2. Ask questions and really listen.&#10;3. Explore alternatives and consequences.&#10;4. Develop a plan.&#10;Last step, help or refer.">
            <a:extLst>
              <a:ext uri="{FF2B5EF4-FFF2-40B4-BE49-F238E27FC236}">
                <a16:creationId xmlns:a16="http://schemas.microsoft.com/office/drawing/2014/main" id="{E0729AFD-2693-9B65-8D22-A853E450A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306" y="1436535"/>
            <a:ext cx="8253388" cy="464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327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F7A1A-5603-3C4A-712F-8F2B182B9B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81BC0-5EA7-9214-701D-2BFB2884E2EB}"/>
              </a:ext>
            </a:extLst>
          </p:cNvPr>
          <p:cNvSpPr>
            <a:spLocks noGrp="1"/>
          </p:cNvSpPr>
          <p:nvPr>
            <p:ph type="title"/>
          </p:nvPr>
        </p:nvSpPr>
        <p:spPr>
          <a:xfrm>
            <a:off x="838200" y="365125"/>
            <a:ext cx="10515600" cy="1325563"/>
          </a:xfrm>
        </p:spPr>
        <p:txBody>
          <a:bodyPr anchor="ctr">
            <a:normAutofit/>
          </a:bodyPr>
          <a:lstStyle/>
          <a:p>
            <a:r>
              <a:rPr lang="en-US" dirty="0"/>
              <a:t>Refer</a:t>
            </a:r>
          </a:p>
        </p:txBody>
      </p:sp>
      <p:sp>
        <p:nvSpPr>
          <p:cNvPr id="3" name="Content Placeholder 2">
            <a:extLst>
              <a:ext uri="{FF2B5EF4-FFF2-40B4-BE49-F238E27FC236}">
                <a16:creationId xmlns:a16="http://schemas.microsoft.com/office/drawing/2014/main" id="{F2375B03-A259-CC01-CF4F-97A45AA9EC66}"/>
              </a:ext>
            </a:extLst>
          </p:cNvPr>
          <p:cNvSpPr>
            <a:spLocks noGrp="1"/>
          </p:cNvSpPr>
          <p:nvPr>
            <p:ph sz="half" idx="1"/>
          </p:nvPr>
        </p:nvSpPr>
        <p:spPr>
          <a:xfrm>
            <a:off x="838200" y="1825625"/>
            <a:ext cx="5181600" cy="4183289"/>
          </a:xfrm>
        </p:spPr>
        <p:txBody>
          <a:bodyPr>
            <a:normAutofit/>
          </a:bodyPr>
          <a:lstStyle/>
          <a:p>
            <a:r>
              <a:rPr lang="en-US" u="sng" dirty="0"/>
              <a:t>Strategy: </a:t>
            </a:r>
            <a:endParaRPr lang="en-US" dirty="0"/>
          </a:p>
          <a:p>
            <a:pPr fontAlgn="base"/>
            <a:r>
              <a:rPr lang="en-US" dirty="0"/>
              <a:t>Refer to a Trusted Adult</a:t>
            </a:r>
          </a:p>
        </p:txBody>
      </p:sp>
      <p:pic>
        <p:nvPicPr>
          <p:cNvPr id="6" name="Picture 5" descr="A pyramid of the natural helpers roles with an emphasis on refer.">
            <a:extLst>
              <a:ext uri="{FF2B5EF4-FFF2-40B4-BE49-F238E27FC236}">
                <a16:creationId xmlns:a16="http://schemas.microsoft.com/office/drawing/2014/main" id="{7885FDBE-E7DC-9F1E-5FDD-94B5BE8155A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626" b="98930" l="9888" r="93933">
                        <a14:foregroundMark x1="28989" y1="29412" x2="33933" y2="30481"/>
                        <a14:foregroundMark x1="87416" y1="12834" x2="91461" y2="66310"/>
                        <a14:foregroundMark x1="91461" y1="66310" x2="91011" y2="28877"/>
                        <a14:foregroundMark x1="91011" y1="28877" x2="89438" y2="44920"/>
                        <a14:foregroundMark x1="90562" y1="72193" x2="92360" y2="99465"/>
                        <a14:foregroundMark x1="89888" y1="91979" x2="93933" y2="96791"/>
                        <a14:foregroundMark x1="89888" y1="14973" x2="91011" y2="50802"/>
                        <a14:foregroundMark x1="91011" y1="50802" x2="91685" y2="14439"/>
                        <a14:foregroundMark x1="91685" y1="14439" x2="91011" y2="41176"/>
                        <a14:foregroundMark x1="91910" y1="45989" x2="91236" y2="85561"/>
                        <a14:foregroundMark x1="91236" y1="85561" x2="91461" y2="20856"/>
                      </a14:backgroundRemoval>
                    </a14:imgEffect>
                  </a14:imgLayer>
                </a14:imgProps>
              </a:ext>
              <a:ext uri="{28A0092B-C50C-407E-A947-70E740481C1C}">
                <a14:useLocalDpi xmlns:a14="http://schemas.microsoft.com/office/drawing/2010/main" val="0"/>
              </a:ext>
            </a:extLst>
          </a:blip>
          <a:stretch>
            <a:fillRect/>
          </a:stretch>
        </p:blipFill>
        <p:spPr>
          <a:xfrm>
            <a:off x="3799005" y="1597129"/>
            <a:ext cx="8723195" cy="3663742"/>
          </a:xfrm>
          <a:prstGeom prst="rect">
            <a:avLst/>
          </a:prstGeom>
          <a:noFill/>
        </p:spPr>
      </p:pic>
    </p:spTree>
    <p:extLst>
      <p:ext uri="{BB962C8B-B14F-4D97-AF65-F5344CB8AC3E}">
        <p14:creationId xmlns:p14="http://schemas.microsoft.com/office/powerpoint/2010/main" val="4150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61D76-223F-BE38-1DE2-2106A6897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FF16C-5317-D8DB-8D51-E8C05AC65B52}"/>
              </a:ext>
            </a:extLst>
          </p:cNvPr>
          <p:cNvSpPr>
            <a:spLocks noGrp="1"/>
          </p:cNvSpPr>
          <p:nvPr>
            <p:ph type="title"/>
          </p:nvPr>
        </p:nvSpPr>
        <p:spPr/>
        <p:txBody>
          <a:bodyPr/>
          <a:lstStyle/>
          <a:p>
            <a:r>
              <a:rPr lang="en-US" dirty="0"/>
              <a:t>Signs of Mental Health Challenges</a:t>
            </a:r>
          </a:p>
        </p:txBody>
      </p:sp>
      <p:sp>
        <p:nvSpPr>
          <p:cNvPr id="3" name="Content Placeholder 2">
            <a:extLst>
              <a:ext uri="{FF2B5EF4-FFF2-40B4-BE49-F238E27FC236}">
                <a16:creationId xmlns:a16="http://schemas.microsoft.com/office/drawing/2014/main" id="{BC164411-BB1A-0D7F-4743-9EE8C9FE929E}"/>
              </a:ext>
            </a:extLst>
          </p:cNvPr>
          <p:cNvSpPr>
            <a:spLocks noGrp="1"/>
          </p:cNvSpPr>
          <p:nvPr>
            <p:ph idx="1"/>
          </p:nvPr>
        </p:nvSpPr>
        <p:spPr>
          <a:xfrm>
            <a:off x="838200" y="1301069"/>
            <a:ext cx="10515600" cy="934508"/>
          </a:xfrm>
        </p:spPr>
        <p:txBody>
          <a:bodyPr>
            <a:normAutofit/>
          </a:bodyPr>
          <a:lstStyle/>
          <a:p>
            <a:pPr marL="0" indent="0" fontAlgn="base">
              <a:buNone/>
            </a:pPr>
            <a:r>
              <a:rPr lang="en-US" sz="1800" i="1" dirty="0"/>
              <a:t>In any situation where you believe a person could harm themselves or others, you must refer! The following are potential signs of underlying mental health challenges.</a:t>
            </a:r>
          </a:p>
        </p:txBody>
      </p:sp>
      <p:sp>
        <p:nvSpPr>
          <p:cNvPr id="4" name="TextBox 3">
            <a:extLst>
              <a:ext uri="{FF2B5EF4-FFF2-40B4-BE49-F238E27FC236}">
                <a16:creationId xmlns:a16="http://schemas.microsoft.com/office/drawing/2014/main" id="{30E54263-E062-A12C-DC00-DA9413468DAF}"/>
              </a:ext>
            </a:extLst>
          </p:cNvPr>
          <p:cNvSpPr txBox="1"/>
          <p:nvPr/>
        </p:nvSpPr>
        <p:spPr>
          <a:xfrm>
            <a:off x="1032933" y="2060891"/>
            <a:ext cx="3962400" cy="4431983"/>
          </a:xfrm>
          <a:prstGeom prst="rect">
            <a:avLst/>
          </a:prstGeom>
          <a:noFill/>
        </p:spPr>
        <p:txBody>
          <a:bodyPr wrap="square" rtlCol="0">
            <a:spAutoFit/>
          </a:bodyPr>
          <a:lstStyle/>
          <a:p>
            <a:pPr marL="285750" indent="-285750" fontAlgn="base">
              <a:buFont typeface="Arial" panose="020B0604020202020204" pitchFamily="34" charset="0"/>
              <a:buChar char="•"/>
            </a:pPr>
            <a:r>
              <a:rPr lang="en-US" sz="2400" dirty="0"/>
              <a:t>Feeling anxious or worried</a:t>
            </a:r>
          </a:p>
          <a:p>
            <a:pPr marL="285750" indent="-285750" fontAlgn="base">
              <a:buFont typeface="Arial" panose="020B0604020202020204" pitchFamily="34" charset="0"/>
              <a:buChar char="•"/>
            </a:pPr>
            <a:r>
              <a:rPr lang="en-US" sz="2400" dirty="0"/>
              <a:t>Not attending school</a:t>
            </a:r>
          </a:p>
          <a:p>
            <a:pPr marL="285750" indent="-285750" fontAlgn="base">
              <a:buFont typeface="Arial" panose="020B0604020202020204" pitchFamily="34" charset="0"/>
              <a:buChar char="•"/>
            </a:pPr>
            <a:r>
              <a:rPr lang="en-US" sz="2400" dirty="0"/>
              <a:t>Being quieter and more withdrawn than usual</a:t>
            </a:r>
          </a:p>
          <a:p>
            <a:pPr marL="285750" indent="-285750" fontAlgn="base">
              <a:buFont typeface="Arial" panose="020B0604020202020204" pitchFamily="34" charset="0"/>
              <a:buChar char="•"/>
            </a:pPr>
            <a:r>
              <a:rPr lang="en-US" sz="2400" dirty="0"/>
              <a:t>Changes in sleep patterns</a:t>
            </a:r>
          </a:p>
          <a:p>
            <a:pPr marL="285750" indent="-285750" fontAlgn="base">
              <a:buFont typeface="Arial" panose="020B0604020202020204" pitchFamily="34" charset="0"/>
              <a:buChar char="•"/>
            </a:pPr>
            <a:r>
              <a:rPr lang="en-US" sz="2400" dirty="0"/>
              <a:t>Feeling depressed or unhappy</a:t>
            </a:r>
          </a:p>
          <a:p>
            <a:pPr marL="285750" indent="-285750" fontAlgn="base">
              <a:buFont typeface="Arial" panose="020B0604020202020204" pitchFamily="34" charset="0"/>
              <a:buChar char="•"/>
            </a:pPr>
            <a:r>
              <a:rPr lang="en-US" sz="2400" dirty="0"/>
              <a:t>Weight or appetite changes</a:t>
            </a:r>
          </a:p>
          <a:p>
            <a:pPr marL="285750" indent="-285750" fontAlgn="base">
              <a:buFont typeface="Arial" panose="020B0604020202020204" pitchFamily="34" charset="0"/>
              <a:buChar char="•"/>
            </a:pPr>
            <a:r>
              <a:rPr lang="en-US" sz="2400" dirty="0"/>
              <a:t>Emotional outbursts</a:t>
            </a:r>
          </a:p>
          <a:p>
            <a:endParaRPr lang="en-US" dirty="0"/>
          </a:p>
        </p:txBody>
      </p:sp>
      <p:sp>
        <p:nvSpPr>
          <p:cNvPr id="6" name="TextBox 5">
            <a:extLst>
              <a:ext uri="{FF2B5EF4-FFF2-40B4-BE49-F238E27FC236}">
                <a16:creationId xmlns:a16="http://schemas.microsoft.com/office/drawing/2014/main" id="{74A0FD0E-F0A8-6D00-6E17-F5BC3529EC1D}"/>
              </a:ext>
            </a:extLst>
          </p:cNvPr>
          <p:cNvSpPr txBox="1"/>
          <p:nvPr/>
        </p:nvSpPr>
        <p:spPr>
          <a:xfrm>
            <a:off x="6841067" y="2060891"/>
            <a:ext cx="5130800" cy="3970318"/>
          </a:xfrm>
          <a:prstGeom prst="rect">
            <a:avLst/>
          </a:prstGeom>
          <a:noFill/>
        </p:spPr>
        <p:txBody>
          <a:bodyPr wrap="square" rtlCol="0">
            <a:spAutoFit/>
          </a:bodyPr>
          <a:lstStyle/>
          <a:p>
            <a:pPr marL="285750" indent="-285750" fontAlgn="base">
              <a:buFont typeface="Arial" panose="020B0604020202020204" pitchFamily="34" charset="0"/>
              <a:buChar char="•"/>
            </a:pPr>
            <a:r>
              <a:rPr lang="en-US" sz="2400" dirty="0"/>
              <a:t>Feeling guilty or worthless</a:t>
            </a:r>
          </a:p>
          <a:p>
            <a:pPr marL="285750" indent="-285750" fontAlgn="base">
              <a:buFont typeface="Arial" panose="020B0604020202020204" pitchFamily="34" charset="0"/>
              <a:buChar char="•"/>
            </a:pPr>
            <a:r>
              <a:rPr lang="en-US" sz="2400" dirty="0"/>
              <a:t>Neglecting their appearance</a:t>
            </a:r>
          </a:p>
          <a:p>
            <a:pPr marL="285750" indent="-285750" fontAlgn="base">
              <a:buFont typeface="Arial" panose="020B0604020202020204" pitchFamily="34" charset="0"/>
              <a:buChar char="•"/>
            </a:pPr>
            <a:r>
              <a:rPr lang="en-US" sz="2400" dirty="0"/>
              <a:t>Lack of interest in school and other activities</a:t>
            </a:r>
          </a:p>
          <a:p>
            <a:pPr marL="285750" indent="-285750" fontAlgn="base">
              <a:buFont typeface="Arial" panose="020B0604020202020204" pitchFamily="34" charset="0"/>
              <a:buChar char="•"/>
            </a:pPr>
            <a:r>
              <a:rPr lang="en-US" sz="2400" dirty="0"/>
              <a:t>Engaging in high-risk behaviors</a:t>
            </a:r>
          </a:p>
          <a:p>
            <a:pPr marL="285750" indent="-285750" fontAlgn="base">
              <a:buFont typeface="Arial" panose="020B0604020202020204" pitchFamily="34" charset="0"/>
              <a:buChar char="•"/>
            </a:pPr>
            <a:r>
              <a:rPr lang="en-US" sz="2400" dirty="0"/>
              <a:t>Use of alcohol or other drugs</a:t>
            </a:r>
          </a:p>
          <a:p>
            <a:pPr marL="285750" indent="-285750" fontAlgn="base">
              <a:buFont typeface="Arial" panose="020B0604020202020204" pitchFamily="34" charset="0"/>
              <a:buChar char="•"/>
            </a:pPr>
            <a:r>
              <a:rPr lang="en-US" sz="2400" dirty="0"/>
              <a:t>Bizarre or strange thoughts</a:t>
            </a:r>
          </a:p>
          <a:p>
            <a:pPr marL="285750" indent="-285750" fontAlgn="base">
              <a:buFont typeface="Arial" panose="020B0604020202020204" pitchFamily="34" charset="0"/>
              <a:buChar char="•"/>
            </a:pPr>
            <a:r>
              <a:rPr lang="en-US" sz="2400" dirty="0"/>
              <a:t>Giving away possessions</a:t>
            </a:r>
          </a:p>
          <a:p>
            <a:pPr marL="285750" indent="-285750" fontAlgn="base">
              <a:buFont typeface="Arial" panose="020B0604020202020204" pitchFamily="34" charset="0"/>
              <a:buChar char="•"/>
            </a:pPr>
            <a:r>
              <a:rPr lang="en-US" sz="2400" dirty="0"/>
              <a:t>Suicidal thoughts</a:t>
            </a:r>
          </a:p>
          <a:p>
            <a:br>
              <a:rPr lang="en-US" dirty="0"/>
            </a:br>
            <a:endParaRPr lang="en-US" dirty="0"/>
          </a:p>
        </p:txBody>
      </p:sp>
      <p:pic>
        <p:nvPicPr>
          <p:cNvPr id="5" name="Picture 4">
            <a:extLst>
              <a:ext uri="{FF2B5EF4-FFF2-40B4-BE49-F238E27FC236}">
                <a16:creationId xmlns:a16="http://schemas.microsoft.com/office/drawing/2014/main" id="{5F994A8C-A956-4270-F13B-B2575A46BECB}"/>
              </a:ext>
              <a:ext uri="{C183D7F6-B498-43B3-948B-1728B52AA6E4}">
                <adec:decorative xmlns:adec="http://schemas.microsoft.com/office/drawing/2017/decorative" val="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493085" y="1301069"/>
            <a:ext cx="5205830" cy="4255861"/>
          </a:xfrm>
          <a:prstGeom prst="rect">
            <a:avLst/>
          </a:prstGeom>
        </p:spPr>
      </p:pic>
    </p:spTree>
    <p:extLst>
      <p:ext uri="{BB962C8B-B14F-4D97-AF65-F5344CB8AC3E}">
        <p14:creationId xmlns:p14="http://schemas.microsoft.com/office/powerpoint/2010/main" val="3238311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4D140-BD2C-06E7-2667-6D462E3A8B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776A8-A605-46F8-F00E-DE81D6A76F68}"/>
              </a:ext>
            </a:extLst>
          </p:cNvPr>
          <p:cNvSpPr>
            <a:spLocks noGrp="1"/>
          </p:cNvSpPr>
          <p:nvPr>
            <p:ph type="title"/>
          </p:nvPr>
        </p:nvSpPr>
        <p:spPr/>
        <p:txBody>
          <a:bodyPr/>
          <a:lstStyle/>
          <a:p>
            <a:r>
              <a:rPr lang="en-US" dirty="0"/>
              <a:t>Helping 101 Steps</a:t>
            </a:r>
          </a:p>
        </p:txBody>
      </p:sp>
      <p:pic>
        <p:nvPicPr>
          <p:cNvPr id="5" name="Picture 4" descr="natural helpers logo">
            <a:extLst>
              <a:ext uri="{FF2B5EF4-FFF2-40B4-BE49-F238E27FC236}">
                <a16:creationId xmlns:a16="http://schemas.microsoft.com/office/drawing/2014/main" id="{46D1B118-00FE-AE01-0D08-DE5FC1CF66B7}"/>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493085" y="1301069"/>
            <a:ext cx="5205830" cy="4255861"/>
          </a:xfrm>
          <a:prstGeom prst="rect">
            <a:avLst/>
          </a:prstGeom>
        </p:spPr>
      </p:pic>
      <p:pic>
        <p:nvPicPr>
          <p:cNvPr id="2050" name="Picture 2" descr="Helping 101 Steps: &#10;1. Express your concern.&#10;2. Ask questions and really listen.&#10;3. Explore alternatives and consequences.&#10;4. Develop a plan.&#10;Last step, help or refer.">
            <a:extLst>
              <a:ext uri="{FF2B5EF4-FFF2-40B4-BE49-F238E27FC236}">
                <a16:creationId xmlns:a16="http://schemas.microsoft.com/office/drawing/2014/main" id="{F3CA08E3-CE60-C7CA-FFEA-5977BE002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306" y="1436535"/>
            <a:ext cx="8253388" cy="464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66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2D353-1287-EFF1-0344-117A3FE4B4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141384-F684-A7AC-E59F-94862BB3B14F}"/>
              </a:ext>
            </a:extLst>
          </p:cNvPr>
          <p:cNvSpPr>
            <a:spLocks noGrp="1"/>
          </p:cNvSpPr>
          <p:nvPr>
            <p:ph type="title"/>
          </p:nvPr>
        </p:nvSpPr>
        <p:spPr/>
        <p:txBody>
          <a:bodyPr/>
          <a:lstStyle/>
          <a:p>
            <a:r>
              <a:rPr lang="en-US" dirty="0"/>
              <a:t>Scenarios for Practice Session 3</a:t>
            </a:r>
          </a:p>
        </p:txBody>
      </p:sp>
      <p:sp>
        <p:nvSpPr>
          <p:cNvPr id="3" name="Content Placeholder 2">
            <a:extLst>
              <a:ext uri="{FF2B5EF4-FFF2-40B4-BE49-F238E27FC236}">
                <a16:creationId xmlns:a16="http://schemas.microsoft.com/office/drawing/2014/main" id="{274B9DBC-5626-EBDD-F32C-6B7AAC0AB3A5}"/>
              </a:ext>
            </a:extLst>
          </p:cNvPr>
          <p:cNvSpPr>
            <a:spLocks noGrp="1"/>
          </p:cNvSpPr>
          <p:nvPr>
            <p:ph idx="1"/>
          </p:nvPr>
        </p:nvSpPr>
        <p:spPr/>
        <p:txBody>
          <a:bodyPr>
            <a:normAutofit fontScale="77500" lnSpcReduction="20000"/>
          </a:bodyPr>
          <a:lstStyle/>
          <a:p>
            <a:pPr fontAlgn="base"/>
            <a:r>
              <a:rPr lang="en-US" dirty="0"/>
              <a:t>You are afraid because your stepdad has been threatening you and you think he is capable of hurting you and your younger sibling.</a:t>
            </a:r>
          </a:p>
          <a:p>
            <a:pPr fontAlgn="base"/>
            <a:r>
              <a:rPr lang="en-US" dirty="0"/>
              <a:t>You are really depressed about the situation of the world and everything going on around you. It’s making it very hard for you to focus on school.</a:t>
            </a:r>
          </a:p>
          <a:p>
            <a:pPr fontAlgn="base"/>
            <a:r>
              <a:rPr lang="en-US" dirty="0"/>
              <a:t>You know that some friends are experimenting with illicit drugs, and you know that fentanyl is on the streets in your community, so you are very concerned for their health.</a:t>
            </a:r>
          </a:p>
          <a:p>
            <a:pPr fontAlgn="base"/>
            <a:r>
              <a:rPr lang="en-US" dirty="0"/>
              <a:t>You heard from a friend that someone he knows has a gun at school for protection.</a:t>
            </a:r>
          </a:p>
          <a:p>
            <a:pPr fontAlgn="base"/>
            <a:r>
              <a:rPr lang="en-US" dirty="0"/>
              <a:t>You are upset because a group of kids are making fun of you and the way you look and dress on social media.</a:t>
            </a:r>
          </a:p>
          <a:p>
            <a:pPr fontAlgn="base"/>
            <a:r>
              <a:rPr lang="en-US" dirty="0"/>
              <a:t>You are really struggling right now, you haven’t been sleeping, you are feeling depressed, and you have been thinking often about how and when you might stop the pain by killing yourself.</a:t>
            </a:r>
          </a:p>
        </p:txBody>
      </p:sp>
      <p:pic>
        <p:nvPicPr>
          <p:cNvPr id="5" name="Picture 4" descr="natural helpers logo">
            <a:extLst>
              <a:ext uri="{FF2B5EF4-FFF2-40B4-BE49-F238E27FC236}">
                <a16:creationId xmlns:a16="http://schemas.microsoft.com/office/drawing/2014/main" id="{D20B01B7-60DB-9A0E-1EC6-79629F9AA19E}"/>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493085" y="1301069"/>
            <a:ext cx="5205830" cy="4255861"/>
          </a:xfrm>
          <a:prstGeom prst="rect">
            <a:avLst/>
          </a:prstGeom>
        </p:spPr>
      </p:pic>
    </p:spTree>
    <p:extLst>
      <p:ext uri="{BB962C8B-B14F-4D97-AF65-F5344CB8AC3E}">
        <p14:creationId xmlns:p14="http://schemas.microsoft.com/office/powerpoint/2010/main" val="2155714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7229A-4260-A4F0-844F-261012CD5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A1247-C690-3450-1DF6-45C4A5DB2126}"/>
              </a:ext>
            </a:extLst>
          </p:cNvPr>
          <p:cNvSpPr>
            <a:spLocks noGrp="1"/>
          </p:cNvSpPr>
          <p:nvPr>
            <p:ph type="title"/>
          </p:nvPr>
        </p:nvSpPr>
        <p:spPr/>
        <p:txBody>
          <a:bodyPr/>
          <a:lstStyle/>
          <a:p>
            <a:r>
              <a:rPr lang="en-US" dirty="0"/>
              <a:t>Helping 101 Steps</a:t>
            </a:r>
          </a:p>
        </p:txBody>
      </p:sp>
      <p:pic>
        <p:nvPicPr>
          <p:cNvPr id="5" name="Picture 4" descr="natural helpers logo">
            <a:extLst>
              <a:ext uri="{FF2B5EF4-FFF2-40B4-BE49-F238E27FC236}">
                <a16:creationId xmlns:a16="http://schemas.microsoft.com/office/drawing/2014/main" id="{E1FE3C5A-8806-148B-47B6-FD860902A83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493085" y="1301069"/>
            <a:ext cx="5205830" cy="4255861"/>
          </a:xfrm>
          <a:prstGeom prst="rect">
            <a:avLst/>
          </a:prstGeom>
        </p:spPr>
      </p:pic>
      <p:pic>
        <p:nvPicPr>
          <p:cNvPr id="2050" name="Picture 2" descr="Helping 101 Steps: &#10;1. Express your concern.&#10;2. Ask questions and really listen.&#10;3. Explore alternatives and consequences.&#10;4. Develop a plan.&#10;Last step, help or refer.">
            <a:extLst>
              <a:ext uri="{FF2B5EF4-FFF2-40B4-BE49-F238E27FC236}">
                <a16:creationId xmlns:a16="http://schemas.microsoft.com/office/drawing/2014/main" id="{66889FA7-646D-03B3-2B42-A64470A4A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306" y="1436535"/>
            <a:ext cx="8253388" cy="464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32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1BFB-36A7-F2B1-43C0-83829DD47CD7}"/>
              </a:ext>
            </a:extLst>
          </p:cNvPr>
          <p:cNvSpPr>
            <a:spLocks noGrp="1"/>
          </p:cNvSpPr>
          <p:nvPr>
            <p:ph type="title"/>
          </p:nvPr>
        </p:nvSpPr>
        <p:spPr/>
        <p:txBody>
          <a:bodyPr/>
          <a:lstStyle/>
          <a:p>
            <a:r>
              <a:rPr lang="en-US" dirty="0"/>
              <a:t>Goals of Natural Helpers</a:t>
            </a:r>
          </a:p>
        </p:txBody>
      </p:sp>
      <p:sp>
        <p:nvSpPr>
          <p:cNvPr id="3" name="Content Placeholder 2">
            <a:extLst>
              <a:ext uri="{FF2B5EF4-FFF2-40B4-BE49-F238E27FC236}">
                <a16:creationId xmlns:a16="http://schemas.microsoft.com/office/drawing/2014/main" id="{466E6215-3933-D6BF-CA1D-1FF0B8DA6C85}"/>
              </a:ext>
            </a:extLst>
          </p:cNvPr>
          <p:cNvSpPr>
            <a:spLocks noGrp="1"/>
          </p:cNvSpPr>
          <p:nvPr>
            <p:ph idx="1"/>
          </p:nvPr>
        </p:nvSpPr>
        <p:spPr/>
        <p:txBody>
          <a:bodyPr/>
          <a:lstStyle/>
          <a:p>
            <a:pPr fontAlgn="base"/>
            <a:r>
              <a:rPr lang="en-US" dirty="0"/>
              <a:t>To identify, support, and expand the peer helping network in schools.</a:t>
            </a:r>
          </a:p>
          <a:p>
            <a:pPr fontAlgn="base"/>
            <a:r>
              <a:rPr lang="en-US" dirty="0"/>
              <a:t>To improve the culture and climate of schools by making them kinder, more welcoming, and more inclusive.</a:t>
            </a:r>
          </a:p>
          <a:p>
            <a:pPr fontAlgn="base"/>
            <a:r>
              <a:rPr lang="en-US" dirty="0"/>
              <a:t>To improve the quality of and increase the number of helping interactions in schools.</a:t>
            </a:r>
          </a:p>
          <a:p>
            <a:pPr fontAlgn="base"/>
            <a:r>
              <a:rPr lang="en-US" dirty="0"/>
              <a:t>To intervene earlier and increase the number of peer referrals to appropriate sources for serious mental health problems.</a:t>
            </a:r>
          </a:p>
        </p:txBody>
      </p:sp>
      <p:pic>
        <p:nvPicPr>
          <p:cNvPr id="5" name="Picture 4" descr="Natural Helpers Logo">
            <a:extLst>
              <a:ext uri="{FF2B5EF4-FFF2-40B4-BE49-F238E27FC236}">
                <a16:creationId xmlns:a16="http://schemas.microsoft.com/office/drawing/2014/main" id="{8ABAC5BE-F745-FD5D-3476-BA542E7219C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493085" y="1301069"/>
            <a:ext cx="5205830" cy="4255861"/>
          </a:xfrm>
          <a:prstGeom prst="rect">
            <a:avLst/>
          </a:prstGeom>
        </p:spPr>
      </p:pic>
    </p:spTree>
    <p:extLst>
      <p:ext uri="{BB962C8B-B14F-4D97-AF65-F5344CB8AC3E}">
        <p14:creationId xmlns:p14="http://schemas.microsoft.com/office/powerpoint/2010/main" val="1019007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C3440-4009-D99F-7472-02D9D8201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820FA-C7B2-E928-FE20-7D9B132D3C83}"/>
              </a:ext>
            </a:extLst>
          </p:cNvPr>
          <p:cNvSpPr>
            <a:spLocks noGrp="1"/>
          </p:cNvSpPr>
          <p:nvPr>
            <p:ph type="title"/>
          </p:nvPr>
        </p:nvSpPr>
        <p:spPr>
          <a:xfrm>
            <a:off x="838200" y="365125"/>
            <a:ext cx="10515600" cy="1325563"/>
          </a:xfrm>
        </p:spPr>
        <p:txBody>
          <a:bodyPr anchor="ctr">
            <a:normAutofit/>
          </a:bodyPr>
          <a:lstStyle/>
          <a:p>
            <a:r>
              <a:rPr lang="en-US" dirty="0"/>
              <a:t>My Personal Business Card</a:t>
            </a:r>
          </a:p>
        </p:txBody>
      </p:sp>
      <p:pic>
        <p:nvPicPr>
          <p:cNvPr id="3074" name="Picture 2" descr="A diagram of a business card.">
            <a:extLst>
              <a:ext uri="{FF2B5EF4-FFF2-40B4-BE49-F238E27FC236}">
                <a16:creationId xmlns:a16="http://schemas.microsoft.com/office/drawing/2014/main" id="{CF2DCBB7-4F1E-67E2-4AF4-74E836932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933" y="1353608"/>
            <a:ext cx="6062133" cy="454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5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3B62-DED2-58EE-9EA3-D1D3692B1887}"/>
              </a:ext>
            </a:extLst>
          </p:cNvPr>
          <p:cNvSpPr>
            <a:spLocks noGrp="1"/>
          </p:cNvSpPr>
          <p:nvPr>
            <p:ph type="title" idx="4294967295"/>
          </p:nvPr>
        </p:nvSpPr>
        <p:spPr/>
        <p:txBody>
          <a:bodyPr/>
          <a:lstStyle/>
          <a:p>
            <a:endParaRPr lang="en-US" dirty="0"/>
          </a:p>
        </p:txBody>
      </p:sp>
    </p:spTree>
    <p:extLst>
      <p:ext uri="{BB962C8B-B14F-4D97-AF65-F5344CB8AC3E}">
        <p14:creationId xmlns:p14="http://schemas.microsoft.com/office/powerpoint/2010/main" val="939686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AF8E1-37DE-11F7-0258-0A6C968E3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38569-2071-FB6E-239D-65498A6838B7}"/>
              </a:ext>
            </a:extLst>
          </p:cNvPr>
          <p:cNvSpPr>
            <a:spLocks noGrp="1"/>
          </p:cNvSpPr>
          <p:nvPr>
            <p:ph type="title"/>
          </p:nvPr>
        </p:nvSpPr>
        <p:spPr>
          <a:xfrm>
            <a:off x="838200" y="365125"/>
            <a:ext cx="10515600" cy="1325563"/>
          </a:xfrm>
        </p:spPr>
        <p:txBody>
          <a:bodyPr anchor="ctr">
            <a:normAutofit/>
          </a:bodyPr>
          <a:lstStyle/>
          <a:p>
            <a:r>
              <a:rPr lang="en-US" dirty="0"/>
              <a:t>Roles of Natural Helpers </a:t>
            </a:r>
          </a:p>
        </p:txBody>
      </p:sp>
      <p:sp>
        <p:nvSpPr>
          <p:cNvPr id="3" name="Content Placeholder 2">
            <a:extLst>
              <a:ext uri="{FF2B5EF4-FFF2-40B4-BE49-F238E27FC236}">
                <a16:creationId xmlns:a16="http://schemas.microsoft.com/office/drawing/2014/main" id="{224B8711-161A-5AFC-88E3-CD538422FDD3}"/>
              </a:ext>
            </a:extLst>
          </p:cNvPr>
          <p:cNvSpPr>
            <a:spLocks noGrp="1"/>
          </p:cNvSpPr>
          <p:nvPr>
            <p:ph sz="half" idx="1"/>
          </p:nvPr>
        </p:nvSpPr>
        <p:spPr>
          <a:xfrm>
            <a:off x="838200" y="1825625"/>
            <a:ext cx="5181600" cy="4183289"/>
          </a:xfrm>
        </p:spPr>
        <p:txBody>
          <a:bodyPr>
            <a:normAutofit/>
          </a:bodyPr>
          <a:lstStyle/>
          <a:p>
            <a:pPr marL="0" indent="0" fontAlgn="base">
              <a:buNone/>
            </a:pPr>
            <a:r>
              <a:rPr lang="en-US" dirty="0"/>
              <a:t>The roles of Natural Helpers can be broken into the four categories shown by the pyramid. </a:t>
            </a:r>
          </a:p>
        </p:txBody>
      </p:sp>
      <p:pic>
        <p:nvPicPr>
          <p:cNvPr id="6" name="Picture 5" descr="Roles of Natural Helpers: Proactive includes culture and climate, and self-care, and Reactive includes helping and refer.">
            <a:extLst>
              <a:ext uri="{FF2B5EF4-FFF2-40B4-BE49-F238E27FC236}">
                <a16:creationId xmlns:a16="http://schemas.microsoft.com/office/drawing/2014/main" id="{461C4766-97C6-8E04-091E-740205C3E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494" y="2975189"/>
            <a:ext cx="7087106" cy="2852560"/>
          </a:xfrm>
          <a:prstGeom prst="rect">
            <a:avLst/>
          </a:prstGeom>
          <a:noFill/>
        </p:spPr>
      </p:pic>
    </p:spTree>
    <p:extLst>
      <p:ext uri="{BB962C8B-B14F-4D97-AF65-F5344CB8AC3E}">
        <p14:creationId xmlns:p14="http://schemas.microsoft.com/office/powerpoint/2010/main" val="179481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B133B-A059-38BB-2275-094B35DA68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ED217D-98FD-92CA-1B55-EE4556576054}"/>
              </a:ext>
            </a:extLst>
          </p:cNvPr>
          <p:cNvSpPr>
            <a:spLocks noGrp="1"/>
          </p:cNvSpPr>
          <p:nvPr>
            <p:ph type="title"/>
          </p:nvPr>
        </p:nvSpPr>
        <p:spPr>
          <a:xfrm>
            <a:off x="838200" y="365125"/>
            <a:ext cx="10515600" cy="1325563"/>
          </a:xfrm>
        </p:spPr>
        <p:txBody>
          <a:bodyPr anchor="ctr">
            <a:normAutofit/>
          </a:bodyPr>
          <a:lstStyle/>
          <a:p>
            <a:r>
              <a:rPr lang="en-US" dirty="0"/>
              <a:t>Self-Care</a:t>
            </a:r>
          </a:p>
        </p:txBody>
      </p:sp>
      <p:sp>
        <p:nvSpPr>
          <p:cNvPr id="3" name="Content Placeholder 2">
            <a:extLst>
              <a:ext uri="{FF2B5EF4-FFF2-40B4-BE49-F238E27FC236}">
                <a16:creationId xmlns:a16="http://schemas.microsoft.com/office/drawing/2014/main" id="{52D51F03-3FEA-E7E6-6813-EBA28465CAC8}"/>
              </a:ext>
            </a:extLst>
          </p:cNvPr>
          <p:cNvSpPr>
            <a:spLocks noGrp="1"/>
          </p:cNvSpPr>
          <p:nvPr>
            <p:ph sz="half" idx="1"/>
          </p:nvPr>
        </p:nvSpPr>
        <p:spPr>
          <a:xfrm>
            <a:off x="838200" y="1825625"/>
            <a:ext cx="5181600" cy="4183289"/>
          </a:xfrm>
        </p:spPr>
        <p:txBody>
          <a:bodyPr>
            <a:normAutofit/>
          </a:bodyPr>
          <a:lstStyle/>
          <a:p>
            <a:r>
              <a:rPr lang="en-US" u="sng" dirty="0"/>
              <a:t>Strategy: </a:t>
            </a:r>
            <a:endParaRPr lang="en-US" dirty="0"/>
          </a:p>
          <a:p>
            <a:pPr fontAlgn="base"/>
            <a:r>
              <a:rPr lang="en-US" dirty="0"/>
              <a:t>Self-Care Kit</a:t>
            </a:r>
          </a:p>
          <a:p>
            <a:pPr fontAlgn="base"/>
            <a:r>
              <a:rPr lang="en-US" dirty="0"/>
              <a:t>Positive Self-Talk </a:t>
            </a:r>
          </a:p>
          <a:p>
            <a:pPr fontAlgn="base"/>
            <a:r>
              <a:rPr lang="en-US" dirty="0"/>
              <a:t>Positive Peers (in person and online) </a:t>
            </a:r>
          </a:p>
          <a:p>
            <a:pPr fontAlgn="base"/>
            <a:r>
              <a:rPr lang="en-US" dirty="0"/>
              <a:t>Trusted Adult </a:t>
            </a:r>
          </a:p>
          <a:p>
            <a:pPr fontAlgn="base"/>
            <a:r>
              <a:rPr lang="en-US" dirty="0"/>
              <a:t>Access to Mental Health Resources</a:t>
            </a:r>
          </a:p>
        </p:txBody>
      </p:sp>
      <p:pic>
        <p:nvPicPr>
          <p:cNvPr id="5" name="Picture 4" descr="a pyramid showing the roles of natural helpers with an emphasis on self-care.">
            <a:extLst>
              <a:ext uri="{FF2B5EF4-FFF2-40B4-BE49-F238E27FC236}">
                <a16:creationId xmlns:a16="http://schemas.microsoft.com/office/drawing/2014/main" id="{04E939C2-EA25-0E89-0B90-E9187773C1E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96" b="92188" l="9847" r="94530">
                        <a14:foregroundMark x1="22757" y1="91667" x2="49453" y2="90625"/>
                        <a14:foregroundMark x1="49453" y1="90625" x2="56455" y2="85417"/>
                        <a14:foregroundMark x1="56455" y1="85417" x2="47702" y2="78125"/>
                        <a14:foregroundMark x1="47702" y1="78125" x2="21882" y2="88021"/>
                        <a14:foregroundMark x1="21882" y1="88021" x2="21225" y2="92188"/>
                        <a14:foregroundMark x1="94530" y1="97396" x2="92779" y2="45833"/>
                        <a14:foregroundMark x1="92779" y1="45833" x2="94530" y2="21354"/>
                      </a14:backgroundRemoval>
                    </a14:imgEffect>
                  </a14:imgLayer>
                </a14:imgProps>
              </a:ext>
              <a:ext uri="{28A0092B-C50C-407E-A947-70E740481C1C}">
                <a14:useLocalDpi xmlns:a14="http://schemas.microsoft.com/office/drawing/2010/main" val="0"/>
              </a:ext>
            </a:extLst>
          </a:blip>
          <a:stretch>
            <a:fillRect/>
          </a:stretch>
        </p:blipFill>
        <p:spPr>
          <a:xfrm>
            <a:off x="4632649" y="1906012"/>
            <a:ext cx="7252324" cy="3045976"/>
          </a:xfrm>
          <a:prstGeom prst="rect">
            <a:avLst/>
          </a:prstGeom>
          <a:noFill/>
        </p:spPr>
      </p:pic>
    </p:spTree>
    <p:extLst>
      <p:ext uri="{BB962C8B-B14F-4D97-AF65-F5344CB8AC3E}">
        <p14:creationId xmlns:p14="http://schemas.microsoft.com/office/powerpoint/2010/main" val="288374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50631-8BFE-DC7A-42A5-81C9999F7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5F522E-332C-F93D-BA7A-37D2200DCBC9}"/>
              </a:ext>
            </a:extLst>
          </p:cNvPr>
          <p:cNvSpPr>
            <a:spLocks noGrp="1"/>
          </p:cNvSpPr>
          <p:nvPr>
            <p:ph type="title"/>
          </p:nvPr>
        </p:nvSpPr>
        <p:spPr>
          <a:xfrm>
            <a:off x="172278" y="0"/>
            <a:ext cx="10515600" cy="1325563"/>
          </a:xfrm>
        </p:spPr>
        <p:txBody>
          <a:bodyPr/>
          <a:lstStyle/>
          <a:p>
            <a:r>
              <a:rPr lang="en-US" dirty="0"/>
              <a:t>Masks Poem</a:t>
            </a:r>
          </a:p>
        </p:txBody>
      </p:sp>
      <p:sp>
        <p:nvSpPr>
          <p:cNvPr id="9" name="TextBox 8">
            <a:extLst>
              <a:ext uri="{FF2B5EF4-FFF2-40B4-BE49-F238E27FC236}">
                <a16:creationId xmlns:a16="http://schemas.microsoft.com/office/drawing/2014/main" id="{F1B8BB3D-6BB9-06B0-B920-0D043A3325B0}"/>
              </a:ext>
            </a:extLst>
          </p:cNvPr>
          <p:cNvSpPr txBox="1"/>
          <p:nvPr/>
        </p:nvSpPr>
        <p:spPr>
          <a:xfrm>
            <a:off x="172278" y="1309613"/>
            <a:ext cx="5413514" cy="4832092"/>
          </a:xfrm>
          <a:prstGeom prst="rect">
            <a:avLst/>
          </a:prstGeom>
          <a:noFill/>
        </p:spPr>
        <p:txBody>
          <a:bodyPr wrap="square" rtlCol="0">
            <a:spAutoFit/>
          </a:bodyPr>
          <a:lstStyle/>
          <a:p>
            <a:r>
              <a:rPr lang="en-US" sz="1400" dirty="0"/>
              <a:t>Don’t be fooled by the face I wear, for I wear a thousand masks,</a:t>
            </a:r>
          </a:p>
          <a:p>
            <a:r>
              <a:rPr lang="en-US" sz="1400" dirty="0"/>
              <a:t>And none of them are me. </a:t>
            </a:r>
          </a:p>
          <a:p>
            <a:r>
              <a:rPr lang="en-US" sz="1400" dirty="0"/>
              <a:t>Don’t be fooled, please don’t be fooled.</a:t>
            </a:r>
          </a:p>
          <a:p>
            <a:endParaRPr lang="en-US" sz="1400" dirty="0"/>
          </a:p>
          <a:p>
            <a:r>
              <a:rPr lang="en-US" sz="1400" dirty="0"/>
              <a:t>I give you the impression that I’m secure, that confidence is my name and coolness is my game,</a:t>
            </a:r>
          </a:p>
          <a:p>
            <a:r>
              <a:rPr lang="en-US" sz="1400" dirty="0"/>
              <a:t>And that I need no one. But don’t believe me.</a:t>
            </a:r>
          </a:p>
          <a:p>
            <a:endParaRPr lang="en-US" sz="1400" dirty="0"/>
          </a:p>
          <a:p>
            <a:r>
              <a:rPr lang="en-US" sz="1400" dirty="0"/>
              <a:t>Beneath dwells the real me, a person scared to be vulnerable.</a:t>
            </a:r>
          </a:p>
          <a:p>
            <a:r>
              <a:rPr lang="en-US" sz="1400" dirty="0"/>
              <a:t>That’s why I create a mask to hide behind, to shield me from the glance that knows,</a:t>
            </a:r>
          </a:p>
          <a:p>
            <a:r>
              <a:rPr lang="en-US" sz="1400" dirty="0"/>
              <a:t>But such a glance is precisely my salvation.</a:t>
            </a:r>
          </a:p>
          <a:p>
            <a:endParaRPr lang="en-US" sz="1400" dirty="0"/>
          </a:p>
          <a:p>
            <a:r>
              <a:rPr lang="en-US" sz="1400" dirty="0"/>
              <a:t>That is, if it’s followed by acceptance, if it’s followed by love.</a:t>
            </a:r>
          </a:p>
          <a:p>
            <a:r>
              <a:rPr lang="en-US" sz="1400" dirty="0"/>
              <a:t>It’s the only thing that can liberate me from my own self-built prison walls.</a:t>
            </a:r>
          </a:p>
          <a:p>
            <a:r>
              <a:rPr lang="en-US" sz="1400" dirty="0"/>
              <a:t>I’m afraid that deep down I’m not good enough.</a:t>
            </a:r>
          </a:p>
          <a:p>
            <a:r>
              <a:rPr lang="en-US" sz="1400" dirty="0"/>
              <a:t>And that you will reject me. </a:t>
            </a:r>
          </a:p>
          <a:p>
            <a:endParaRPr lang="en-US" sz="1400" dirty="0"/>
          </a:p>
          <a:p>
            <a:r>
              <a:rPr lang="en-US" sz="1400" dirty="0"/>
              <a:t>And so begins the parade of masks, I idly chatter to you.</a:t>
            </a:r>
          </a:p>
          <a:p>
            <a:r>
              <a:rPr lang="en-US" sz="1400" dirty="0"/>
              <a:t>I tell you everything that’s really nothing</a:t>
            </a:r>
          </a:p>
          <a:p>
            <a:r>
              <a:rPr lang="en-US" sz="1400" dirty="0"/>
              <a:t>And nothing of what’s everything, of what’s crying within me. </a:t>
            </a:r>
          </a:p>
        </p:txBody>
      </p:sp>
      <p:sp>
        <p:nvSpPr>
          <p:cNvPr id="10" name="TextBox 9">
            <a:extLst>
              <a:ext uri="{FF2B5EF4-FFF2-40B4-BE49-F238E27FC236}">
                <a16:creationId xmlns:a16="http://schemas.microsoft.com/office/drawing/2014/main" id="{9EA4CAB8-B158-0B6E-FFBC-3D90DFF4616A}"/>
              </a:ext>
            </a:extLst>
          </p:cNvPr>
          <p:cNvSpPr txBox="1"/>
          <p:nvPr/>
        </p:nvSpPr>
        <p:spPr>
          <a:xfrm>
            <a:off x="6066983" y="1321356"/>
            <a:ext cx="5723042" cy="4616648"/>
          </a:xfrm>
          <a:prstGeom prst="rect">
            <a:avLst/>
          </a:prstGeom>
          <a:noFill/>
        </p:spPr>
        <p:txBody>
          <a:bodyPr wrap="none" rtlCol="0">
            <a:spAutoFit/>
          </a:bodyPr>
          <a:lstStyle/>
          <a:p>
            <a:r>
              <a:rPr lang="en-US" sz="1400" dirty="0"/>
              <a:t>Please listen carefully and try to hear more than my words.</a:t>
            </a:r>
          </a:p>
          <a:p>
            <a:r>
              <a:rPr lang="en-US" sz="1400" dirty="0"/>
              <a:t>I’d really like to be genuine and spontaneous, and me.</a:t>
            </a:r>
          </a:p>
          <a:p>
            <a:r>
              <a:rPr lang="en-US" sz="1400" dirty="0"/>
              <a:t>But you’ve got to help me. You’ve got to hold out your hand.</a:t>
            </a:r>
          </a:p>
          <a:p>
            <a:endParaRPr lang="en-US" sz="1400" dirty="0"/>
          </a:p>
          <a:p>
            <a:r>
              <a:rPr lang="en-US" sz="1400" dirty="0"/>
              <a:t>Each time you’re kind and gentle, and encouraging, </a:t>
            </a:r>
          </a:p>
          <a:p>
            <a:r>
              <a:rPr lang="en-US" sz="1400" dirty="0"/>
              <a:t>Each time you try to understand because you really care,</a:t>
            </a:r>
          </a:p>
          <a:p>
            <a:r>
              <a:rPr lang="en-US" sz="1400" dirty="0"/>
              <a:t>My heart begins to grow wings.</a:t>
            </a:r>
          </a:p>
          <a:p>
            <a:endParaRPr lang="en-US" sz="1400" dirty="0"/>
          </a:p>
          <a:p>
            <a:r>
              <a:rPr lang="en-US" sz="1400" dirty="0"/>
              <a:t>With your sensitivity and sympathy, and your power of understanding,</a:t>
            </a:r>
          </a:p>
          <a:p>
            <a:r>
              <a:rPr lang="en-US" sz="1400" dirty="0"/>
              <a:t>You can release me from my shallow world of uncertainty.</a:t>
            </a:r>
          </a:p>
          <a:p>
            <a:endParaRPr lang="en-US" sz="1400" dirty="0"/>
          </a:p>
          <a:p>
            <a:r>
              <a:rPr lang="en-US" sz="1400" dirty="0"/>
              <a:t>It will not be easy for you. The nearer you approach me, </a:t>
            </a:r>
          </a:p>
          <a:p>
            <a:r>
              <a:rPr lang="en-US" sz="1400" dirty="0"/>
              <a:t>The blinder I may strike back.</a:t>
            </a:r>
          </a:p>
          <a:p>
            <a:r>
              <a:rPr lang="en-US" sz="1400" dirty="0"/>
              <a:t>But I’m told that Love is stronger than strong walls,</a:t>
            </a:r>
          </a:p>
          <a:p>
            <a:r>
              <a:rPr lang="en-US" sz="1400" dirty="0"/>
              <a:t>And in this lies my only hope.</a:t>
            </a:r>
          </a:p>
          <a:p>
            <a:endParaRPr lang="en-US" sz="1400" dirty="0"/>
          </a:p>
          <a:p>
            <a:r>
              <a:rPr lang="en-US" sz="1400" dirty="0"/>
              <a:t>Please try to beat down these walls with firm but gentle hands.</a:t>
            </a:r>
          </a:p>
          <a:p>
            <a:endParaRPr lang="en-US" sz="1400" dirty="0"/>
          </a:p>
          <a:p>
            <a:r>
              <a:rPr lang="en-US" sz="1400" dirty="0"/>
              <a:t>Who am I, you may wonder.</a:t>
            </a:r>
          </a:p>
          <a:p>
            <a:r>
              <a:rPr lang="en-US" sz="1400" dirty="0"/>
              <a:t>I am every man you meet, and also every woman that you meet,</a:t>
            </a:r>
          </a:p>
          <a:p>
            <a:r>
              <a:rPr lang="en-US" sz="1400" dirty="0"/>
              <a:t>And I am you, as well.</a:t>
            </a:r>
          </a:p>
        </p:txBody>
      </p:sp>
      <p:pic>
        <p:nvPicPr>
          <p:cNvPr id="5" name="Picture 4" descr="Natural Helpers Logo">
            <a:extLst>
              <a:ext uri="{FF2B5EF4-FFF2-40B4-BE49-F238E27FC236}">
                <a16:creationId xmlns:a16="http://schemas.microsoft.com/office/drawing/2014/main" id="{594A3D6A-9890-8700-9DAC-131A17EEDC20}"/>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493083" y="1301069"/>
            <a:ext cx="5205830" cy="4255861"/>
          </a:xfrm>
          <a:prstGeom prst="rect">
            <a:avLst/>
          </a:prstGeom>
        </p:spPr>
      </p:pic>
    </p:spTree>
    <p:extLst>
      <p:ext uri="{BB962C8B-B14F-4D97-AF65-F5344CB8AC3E}">
        <p14:creationId xmlns:p14="http://schemas.microsoft.com/office/powerpoint/2010/main" val="64439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3C7FA-3D9F-B71F-3406-2E5AA28D1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493AD-90A1-6857-1F7F-8B90932E14F7}"/>
              </a:ext>
            </a:extLst>
          </p:cNvPr>
          <p:cNvSpPr>
            <a:spLocks noGrp="1"/>
          </p:cNvSpPr>
          <p:nvPr>
            <p:ph type="title"/>
          </p:nvPr>
        </p:nvSpPr>
        <p:spPr>
          <a:xfrm>
            <a:off x="838200" y="365125"/>
            <a:ext cx="10515600" cy="1325563"/>
          </a:xfrm>
        </p:spPr>
        <p:txBody>
          <a:bodyPr anchor="ctr">
            <a:normAutofit/>
          </a:bodyPr>
          <a:lstStyle/>
          <a:p>
            <a:r>
              <a:rPr lang="en-US" dirty="0"/>
              <a:t>Culture &amp; Climate</a:t>
            </a:r>
          </a:p>
        </p:txBody>
      </p:sp>
      <p:sp>
        <p:nvSpPr>
          <p:cNvPr id="3" name="Content Placeholder 2">
            <a:extLst>
              <a:ext uri="{FF2B5EF4-FFF2-40B4-BE49-F238E27FC236}">
                <a16:creationId xmlns:a16="http://schemas.microsoft.com/office/drawing/2014/main" id="{CBF7111E-E30F-C965-F1C7-B72780C39E94}"/>
              </a:ext>
            </a:extLst>
          </p:cNvPr>
          <p:cNvSpPr>
            <a:spLocks noGrp="1"/>
          </p:cNvSpPr>
          <p:nvPr>
            <p:ph sz="half" idx="1"/>
          </p:nvPr>
        </p:nvSpPr>
        <p:spPr>
          <a:xfrm>
            <a:off x="838200" y="1825625"/>
            <a:ext cx="5181600" cy="4183289"/>
          </a:xfrm>
        </p:spPr>
        <p:txBody>
          <a:bodyPr>
            <a:normAutofit/>
          </a:bodyPr>
          <a:lstStyle/>
          <a:p>
            <a:r>
              <a:rPr lang="en-US" u="sng" dirty="0"/>
              <a:t>Strategy: </a:t>
            </a:r>
            <a:endParaRPr lang="en-US" dirty="0"/>
          </a:p>
          <a:p>
            <a:pPr fontAlgn="base"/>
            <a:r>
              <a:rPr lang="en-US" dirty="0"/>
              <a:t>Building Assets with friends and classmates </a:t>
            </a:r>
          </a:p>
        </p:txBody>
      </p:sp>
      <p:pic>
        <p:nvPicPr>
          <p:cNvPr id="6" name="Picture 5" descr="A pyramid showing the roles of natural helpers with an emphasis on culture and climate.">
            <a:extLst>
              <a:ext uri="{FF2B5EF4-FFF2-40B4-BE49-F238E27FC236}">
                <a16:creationId xmlns:a16="http://schemas.microsoft.com/office/drawing/2014/main" id="{A00D1B43-0F91-E503-0DCD-22DDC427CC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236" b="89529" l="9901" r="99802">
                        <a14:foregroundMark x1="44356" y1="10995" x2="44356" y2="10995"/>
                        <a14:foregroundMark x1="39802" y1="16754" x2="43762" y2="10995"/>
                        <a14:foregroundMark x1="48317" y1="10995" x2="58812" y2="10995"/>
                        <a14:foregroundMark x1="46931" y1="6283" x2="58416" y2="8901"/>
                        <a14:foregroundMark x1="62376" y1="25131" x2="74653" y2="17277"/>
                        <a14:foregroundMark x1="74653" y1="17277" x2="88317" y2="28272"/>
                        <a14:foregroundMark x1="88317" y1="28272" x2="92277" y2="67016"/>
                        <a14:foregroundMark x1="92277" y1="67016" x2="93663" y2="5236"/>
                        <a14:foregroundMark x1="91881" y1="77487" x2="94851" y2="7330"/>
                        <a14:foregroundMark x1="92277" y1="1571" x2="96238" y2="75393"/>
                        <a14:foregroundMark x1="96238" y1="75393" x2="96040" y2="9424"/>
                        <a14:foregroundMark x1="96040" y1="9424" x2="92871" y2="41361"/>
                        <a14:foregroundMark x1="92871" y1="41361" x2="93069" y2="13613"/>
                        <a14:foregroundMark x1="95842" y1="51832" x2="93663" y2="74869"/>
                        <a14:foregroundMark x1="93069" y1="6283" x2="94851" y2="8901"/>
                        <a14:foregroundMark x1="93069" y1="9948" x2="98812" y2="9948"/>
                        <a14:foregroundMark x1="92277" y1="80628" x2="99802" y2="73822"/>
                        <a14:foregroundMark x1="91287" y1="82199" x2="93663" y2="80628"/>
                      </a14:backgroundRemoval>
                    </a14:imgEffect>
                  </a14:imgLayer>
                </a14:imgProps>
              </a:ext>
              <a:ext uri="{28A0092B-C50C-407E-A947-70E740481C1C}">
                <a14:useLocalDpi xmlns:a14="http://schemas.microsoft.com/office/drawing/2010/main" val="0"/>
              </a:ext>
            </a:extLst>
          </a:blip>
          <a:stretch>
            <a:fillRect/>
          </a:stretch>
        </p:blipFill>
        <p:spPr>
          <a:xfrm>
            <a:off x="3306270" y="1751818"/>
            <a:ext cx="8885730" cy="3354363"/>
          </a:xfrm>
          <a:prstGeom prst="rect">
            <a:avLst/>
          </a:prstGeom>
          <a:noFill/>
        </p:spPr>
      </p:pic>
    </p:spTree>
    <p:extLst>
      <p:ext uri="{BB962C8B-B14F-4D97-AF65-F5344CB8AC3E}">
        <p14:creationId xmlns:p14="http://schemas.microsoft.com/office/powerpoint/2010/main" val="1040898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A52D3-8346-CD64-7866-22FA70900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C2B932-BCB9-51C4-08A5-C0B7E01EAC51}"/>
              </a:ext>
            </a:extLst>
          </p:cNvPr>
          <p:cNvSpPr>
            <a:spLocks noGrp="1"/>
          </p:cNvSpPr>
          <p:nvPr>
            <p:ph type="title"/>
          </p:nvPr>
        </p:nvSpPr>
        <p:spPr/>
        <p:txBody>
          <a:bodyPr/>
          <a:lstStyle/>
          <a:p>
            <a:r>
              <a:rPr lang="en-US" dirty="0"/>
              <a:t>Developmental Assets </a:t>
            </a:r>
          </a:p>
        </p:txBody>
      </p:sp>
      <p:sp>
        <p:nvSpPr>
          <p:cNvPr id="3" name="Content Placeholder 2">
            <a:extLst>
              <a:ext uri="{FF2B5EF4-FFF2-40B4-BE49-F238E27FC236}">
                <a16:creationId xmlns:a16="http://schemas.microsoft.com/office/drawing/2014/main" id="{CF85958F-C395-DF6A-F5C5-02A82EBB1537}"/>
              </a:ext>
            </a:extLst>
          </p:cNvPr>
          <p:cNvSpPr>
            <a:spLocks noGrp="1"/>
          </p:cNvSpPr>
          <p:nvPr>
            <p:ph idx="1"/>
          </p:nvPr>
        </p:nvSpPr>
        <p:spPr>
          <a:xfrm>
            <a:off x="838200" y="1825625"/>
            <a:ext cx="4614333" cy="4255861"/>
          </a:xfrm>
        </p:spPr>
        <p:txBody>
          <a:bodyPr>
            <a:normAutofit/>
          </a:bodyPr>
          <a:lstStyle/>
          <a:p>
            <a:pPr marL="0" indent="0">
              <a:buNone/>
            </a:pPr>
            <a:r>
              <a:rPr lang="en-US" u="sng" dirty="0"/>
              <a:t>External Asset Categories: </a:t>
            </a:r>
            <a:endParaRPr lang="en-US" dirty="0"/>
          </a:p>
          <a:p>
            <a:pPr fontAlgn="base"/>
            <a:r>
              <a:rPr lang="en-US" dirty="0"/>
              <a:t>Support</a:t>
            </a:r>
          </a:p>
          <a:p>
            <a:pPr fontAlgn="base"/>
            <a:r>
              <a:rPr lang="en-US" dirty="0"/>
              <a:t>Empowerment</a:t>
            </a:r>
          </a:p>
          <a:p>
            <a:pPr fontAlgn="base"/>
            <a:r>
              <a:rPr lang="en-US" dirty="0"/>
              <a:t>Boundaries &amp; Expectations </a:t>
            </a:r>
          </a:p>
          <a:p>
            <a:pPr fontAlgn="base"/>
            <a:r>
              <a:rPr lang="en-US" dirty="0"/>
              <a:t>Constructive Use of Time </a:t>
            </a:r>
          </a:p>
          <a:p>
            <a:pPr fontAlgn="base"/>
            <a:r>
              <a:rPr lang="en-US" dirty="0"/>
              <a:t>Physical Health </a:t>
            </a:r>
          </a:p>
        </p:txBody>
      </p:sp>
      <p:pic>
        <p:nvPicPr>
          <p:cNvPr id="5" name="Picture 4" descr="Natural Helpers Logo">
            <a:extLst>
              <a:ext uri="{FF2B5EF4-FFF2-40B4-BE49-F238E27FC236}">
                <a16:creationId xmlns:a16="http://schemas.microsoft.com/office/drawing/2014/main" id="{DE36C830-C439-E67A-3AE5-3DA18C12F2D5}"/>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493085" y="1301069"/>
            <a:ext cx="5205830" cy="4255861"/>
          </a:xfrm>
          <a:prstGeom prst="rect">
            <a:avLst/>
          </a:prstGeom>
        </p:spPr>
      </p:pic>
      <p:sp>
        <p:nvSpPr>
          <p:cNvPr id="4" name="TextBox 3">
            <a:extLst>
              <a:ext uri="{FF2B5EF4-FFF2-40B4-BE49-F238E27FC236}">
                <a16:creationId xmlns:a16="http://schemas.microsoft.com/office/drawing/2014/main" id="{E8791DCD-1D8B-9850-1AFE-8056333D2741}"/>
              </a:ext>
            </a:extLst>
          </p:cNvPr>
          <p:cNvSpPr txBox="1"/>
          <p:nvPr/>
        </p:nvSpPr>
        <p:spPr>
          <a:xfrm>
            <a:off x="6502400" y="1825625"/>
            <a:ext cx="4719241" cy="3539430"/>
          </a:xfrm>
          <a:prstGeom prst="rect">
            <a:avLst/>
          </a:prstGeom>
          <a:noFill/>
        </p:spPr>
        <p:txBody>
          <a:bodyPr wrap="none" rtlCol="0">
            <a:spAutoFit/>
          </a:bodyPr>
          <a:lstStyle/>
          <a:p>
            <a:r>
              <a:rPr lang="en-US" sz="2800" dirty="0"/>
              <a:t> </a:t>
            </a:r>
            <a:r>
              <a:rPr lang="en-US" sz="2800" u="sng" dirty="0"/>
              <a:t>Internal Asset Categories: </a:t>
            </a:r>
            <a:endParaRPr lang="en-US" sz="2800" dirty="0"/>
          </a:p>
          <a:p>
            <a:pPr marL="457200" indent="-457200" fontAlgn="base">
              <a:buFont typeface="Arial" panose="020B0604020202020204" pitchFamily="34" charset="0"/>
              <a:buChar char="•"/>
            </a:pPr>
            <a:r>
              <a:rPr lang="en-US" sz="2800" dirty="0"/>
              <a:t>Commitment to Learning </a:t>
            </a:r>
          </a:p>
          <a:p>
            <a:pPr marL="457200" indent="-457200" fontAlgn="base">
              <a:buFont typeface="Arial" panose="020B0604020202020204" pitchFamily="34" charset="0"/>
              <a:buChar char="•"/>
            </a:pPr>
            <a:r>
              <a:rPr lang="en-US" sz="2800" dirty="0"/>
              <a:t>Positive Values </a:t>
            </a:r>
          </a:p>
          <a:p>
            <a:pPr marL="457200" indent="-457200" fontAlgn="base">
              <a:buFont typeface="Arial" panose="020B0604020202020204" pitchFamily="34" charset="0"/>
              <a:buChar char="•"/>
            </a:pPr>
            <a:r>
              <a:rPr lang="en-US" sz="2800" dirty="0"/>
              <a:t>Positive Identity </a:t>
            </a:r>
          </a:p>
          <a:p>
            <a:pPr marL="457200" indent="-457200" fontAlgn="base">
              <a:buFont typeface="Arial" panose="020B0604020202020204" pitchFamily="34" charset="0"/>
              <a:buChar char="•"/>
            </a:pPr>
            <a:r>
              <a:rPr lang="en-US" sz="2800" dirty="0"/>
              <a:t>Social Competencies </a:t>
            </a:r>
          </a:p>
          <a:p>
            <a:pPr marL="457200" indent="-457200" fontAlgn="base">
              <a:buFont typeface="Arial" panose="020B0604020202020204" pitchFamily="34" charset="0"/>
              <a:buChar char="•"/>
            </a:pPr>
            <a:r>
              <a:rPr lang="en-US" sz="2800" dirty="0"/>
              <a:t>Emotional Competencies </a:t>
            </a:r>
          </a:p>
          <a:p>
            <a:br>
              <a:rPr lang="en-US" sz="2800" dirty="0"/>
            </a:br>
            <a:endParaRPr lang="en-US" sz="2800" dirty="0"/>
          </a:p>
        </p:txBody>
      </p:sp>
    </p:spTree>
    <p:extLst>
      <p:ext uri="{BB962C8B-B14F-4D97-AF65-F5344CB8AC3E}">
        <p14:creationId xmlns:p14="http://schemas.microsoft.com/office/powerpoint/2010/main" val="82891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D0C33-9218-B75B-F7C0-C9F34FB24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8D9F9-FF6C-7F65-5098-141EF7065553}"/>
              </a:ext>
            </a:extLst>
          </p:cNvPr>
          <p:cNvSpPr>
            <a:spLocks noGrp="1"/>
          </p:cNvSpPr>
          <p:nvPr>
            <p:ph type="title"/>
          </p:nvPr>
        </p:nvSpPr>
        <p:spPr>
          <a:xfrm>
            <a:off x="838200" y="365125"/>
            <a:ext cx="10515600" cy="1325563"/>
          </a:xfrm>
        </p:spPr>
        <p:txBody>
          <a:bodyPr anchor="ctr">
            <a:normAutofit/>
          </a:bodyPr>
          <a:lstStyle/>
          <a:p>
            <a:r>
              <a:rPr lang="en-US" dirty="0"/>
              <a:t>Helping</a:t>
            </a:r>
          </a:p>
        </p:txBody>
      </p:sp>
      <p:sp>
        <p:nvSpPr>
          <p:cNvPr id="3" name="Content Placeholder 2">
            <a:extLst>
              <a:ext uri="{FF2B5EF4-FFF2-40B4-BE49-F238E27FC236}">
                <a16:creationId xmlns:a16="http://schemas.microsoft.com/office/drawing/2014/main" id="{F3788192-6847-042C-DA88-E6773CE8AFBD}"/>
              </a:ext>
            </a:extLst>
          </p:cNvPr>
          <p:cNvSpPr>
            <a:spLocks noGrp="1"/>
          </p:cNvSpPr>
          <p:nvPr>
            <p:ph sz="half" idx="1"/>
          </p:nvPr>
        </p:nvSpPr>
        <p:spPr>
          <a:xfrm>
            <a:off x="838200" y="1825625"/>
            <a:ext cx="5181600" cy="4183289"/>
          </a:xfrm>
        </p:spPr>
        <p:txBody>
          <a:bodyPr>
            <a:normAutofit/>
          </a:bodyPr>
          <a:lstStyle/>
          <a:p>
            <a:r>
              <a:rPr lang="en-US" u="sng" dirty="0"/>
              <a:t>Strategy: </a:t>
            </a:r>
            <a:endParaRPr lang="en-US" dirty="0"/>
          </a:p>
          <a:p>
            <a:pPr fontAlgn="base"/>
            <a:r>
              <a:rPr lang="en-US" dirty="0"/>
              <a:t>Building Assets with friends and classmates </a:t>
            </a:r>
          </a:p>
        </p:txBody>
      </p:sp>
      <p:pic>
        <p:nvPicPr>
          <p:cNvPr id="5" name="Picture 4" descr="A pyramid showing the roles of natural helpers with an emphasis on helping. ">
            <a:extLst>
              <a:ext uri="{FF2B5EF4-FFF2-40B4-BE49-F238E27FC236}">
                <a16:creationId xmlns:a16="http://schemas.microsoft.com/office/drawing/2014/main" id="{98141EF0-9E30-AF0C-0E19-00B21C0B716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969" b="89238" l="9402" r="95085">
                        <a14:foregroundMark x1="90385" y1="11659" x2="90812" y2="77578"/>
                        <a14:foregroundMark x1="90812" y1="77578" x2="94658" y2="26457"/>
                        <a14:foregroundMark x1="94658" y1="26457" x2="92735" y2="79821"/>
                        <a14:foregroundMark x1="92735" y1="79821" x2="90812" y2="43946"/>
                        <a14:foregroundMark x1="90812" y1="43946" x2="91667" y2="81166"/>
                        <a14:foregroundMark x1="91667" y1="81166" x2="90385" y2="35426"/>
                        <a14:foregroundMark x1="88462" y1="13453" x2="94872" y2="42601"/>
                        <a14:foregroundMark x1="94872" y1="42601" x2="93162" y2="74888"/>
                        <a14:foregroundMark x1="93162" y1="74888" x2="84615" y2="82511"/>
                        <a14:foregroundMark x1="84615" y1="84305" x2="94231" y2="82511"/>
                        <a14:foregroundMark x1="92308" y1="13453" x2="91239" y2="12556"/>
                        <a14:foregroundMark x1="92735" y1="16592" x2="95085" y2="15695"/>
                        <a14:foregroundMark x1="95085" y1="15695" x2="91880" y2="9865"/>
                        <a14:foregroundMark x1="91880" y1="29596" x2="95085" y2="10762"/>
                      </a14:backgroundRemoval>
                    </a14:imgEffect>
                  </a14:imgLayer>
                </a14:imgProps>
              </a:ext>
              <a:ext uri="{28A0092B-C50C-407E-A947-70E740481C1C}">
                <a14:useLocalDpi xmlns:a14="http://schemas.microsoft.com/office/drawing/2010/main" val="0"/>
              </a:ext>
            </a:extLst>
          </a:blip>
          <a:stretch>
            <a:fillRect/>
          </a:stretch>
        </p:blipFill>
        <p:spPr>
          <a:xfrm>
            <a:off x="3761762" y="1416281"/>
            <a:ext cx="8430238" cy="4025437"/>
          </a:xfrm>
          <a:prstGeom prst="rect">
            <a:avLst/>
          </a:prstGeom>
          <a:noFill/>
        </p:spPr>
      </p:pic>
    </p:spTree>
    <p:extLst>
      <p:ext uri="{BB962C8B-B14F-4D97-AF65-F5344CB8AC3E}">
        <p14:creationId xmlns:p14="http://schemas.microsoft.com/office/powerpoint/2010/main" val="254494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CBBA5-AD52-F2E7-4532-86FDE7B11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4D781-3F2F-B6C0-50DC-7BBD560D0455}"/>
              </a:ext>
            </a:extLst>
          </p:cNvPr>
          <p:cNvSpPr>
            <a:spLocks noGrp="1"/>
          </p:cNvSpPr>
          <p:nvPr>
            <p:ph type="title"/>
          </p:nvPr>
        </p:nvSpPr>
        <p:spPr/>
        <p:txBody>
          <a:bodyPr/>
          <a:lstStyle/>
          <a:p>
            <a:r>
              <a:rPr lang="en-US" dirty="0"/>
              <a:t>Tips for Active Listening</a:t>
            </a:r>
          </a:p>
        </p:txBody>
      </p:sp>
      <p:sp>
        <p:nvSpPr>
          <p:cNvPr id="3" name="Content Placeholder 2">
            <a:extLst>
              <a:ext uri="{FF2B5EF4-FFF2-40B4-BE49-F238E27FC236}">
                <a16:creationId xmlns:a16="http://schemas.microsoft.com/office/drawing/2014/main" id="{9FD819B0-28F4-539C-5A02-49A5CB046D77}"/>
              </a:ext>
            </a:extLst>
          </p:cNvPr>
          <p:cNvSpPr>
            <a:spLocks noGrp="1"/>
          </p:cNvSpPr>
          <p:nvPr>
            <p:ph idx="1"/>
          </p:nvPr>
        </p:nvSpPr>
        <p:spPr>
          <a:xfrm>
            <a:off x="838200" y="1690688"/>
            <a:ext cx="4614333" cy="4255861"/>
          </a:xfrm>
        </p:spPr>
        <p:txBody>
          <a:bodyPr>
            <a:normAutofit/>
          </a:bodyPr>
          <a:lstStyle/>
          <a:p>
            <a:pPr marL="0" indent="0">
              <a:buNone/>
            </a:pPr>
            <a:r>
              <a:rPr lang="en-US" u="sng" dirty="0"/>
              <a:t>Nonverbal:</a:t>
            </a:r>
            <a:endParaRPr lang="en-US" dirty="0"/>
          </a:p>
          <a:p>
            <a:pPr fontAlgn="base"/>
            <a:r>
              <a:rPr lang="en-US" sz="2000" dirty="0"/>
              <a:t>Turn off all devices </a:t>
            </a:r>
          </a:p>
          <a:p>
            <a:pPr fontAlgn="base"/>
            <a:r>
              <a:rPr lang="en-US" sz="2000" dirty="0"/>
              <a:t>Make comfortable eye contact </a:t>
            </a:r>
          </a:p>
          <a:p>
            <a:pPr fontAlgn="base"/>
            <a:r>
              <a:rPr lang="en-US" sz="2000" dirty="0"/>
              <a:t>Lean in </a:t>
            </a:r>
          </a:p>
          <a:p>
            <a:pPr fontAlgn="base"/>
            <a:r>
              <a:rPr lang="en-US" sz="2000" dirty="0"/>
              <a:t>Focus </a:t>
            </a:r>
          </a:p>
          <a:p>
            <a:pPr fontAlgn="base"/>
            <a:r>
              <a:rPr lang="en-US" sz="2000" dirty="0"/>
              <a:t>Notice the speaker’s nonverbal communication, facial expressions, posture, and hand gestures </a:t>
            </a:r>
          </a:p>
          <a:p>
            <a:pPr fontAlgn="base"/>
            <a:r>
              <a:rPr lang="en-US" sz="2000" dirty="0"/>
              <a:t>Smile and nod to show you are engaged </a:t>
            </a:r>
          </a:p>
        </p:txBody>
      </p:sp>
      <p:pic>
        <p:nvPicPr>
          <p:cNvPr id="5" name="Picture 4" descr="Natural Helpers Logo">
            <a:extLst>
              <a:ext uri="{FF2B5EF4-FFF2-40B4-BE49-F238E27FC236}">
                <a16:creationId xmlns:a16="http://schemas.microsoft.com/office/drawing/2014/main" id="{BA8BC25A-2A91-3740-C8A8-CD57E45CF944}"/>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493085" y="1301069"/>
            <a:ext cx="5205830" cy="4255861"/>
          </a:xfrm>
          <a:prstGeom prst="rect">
            <a:avLst/>
          </a:prstGeom>
        </p:spPr>
      </p:pic>
      <p:sp>
        <p:nvSpPr>
          <p:cNvPr id="4" name="TextBox 3">
            <a:extLst>
              <a:ext uri="{FF2B5EF4-FFF2-40B4-BE49-F238E27FC236}">
                <a16:creationId xmlns:a16="http://schemas.microsoft.com/office/drawing/2014/main" id="{6923AFF2-AAD6-19F4-D6D4-14BE84D2EB0A}"/>
              </a:ext>
            </a:extLst>
          </p:cNvPr>
          <p:cNvSpPr txBox="1"/>
          <p:nvPr/>
        </p:nvSpPr>
        <p:spPr>
          <a:xfrm>
            <a:off x="6096000" y="1503892"/>
            <a:ext cx="5205830" cy="6001643"/>
          </a:xfrm>
          <a:prstGeom prst="rect">
            <a:avLst/>
          </a:prstGeom>
          <a:noFill/>
        </p:spPr>
        <p:txBody>
          <a:bodyPr wrap="square" rtlCol="0">
            <a:spAutoFit/>
          </a:bodyPr>
          <a:lstStyle/>
          <a:p>
            <a:r>
              <a:rPr lang="en-US" sz="2800" dirty="0"/>
              <a:t> </a:t>
            </a:r>
            <a:r>
              <a:rPr lang="en-US" sz="2800" u="sng" dirty="0"/>
              <a:t>Verbal: </a:t>
            </a:r>
            <a:endParaRPr lang="en-US" sz="2800" dirty="0"/>
          </a:p>
          <a:p>
            <a:pPr marL="285750" indent="-285750" fontAlgn="base">
              <a:buFont typeface="Arial" panose="020B0604020202020204" pitchFamily="34" charset="0"/>
              <a:buChar char="•"/>
            </a:pPr>
            <a:r>
              <a:rPr lang="en-US" sz="2000" dirty="0"/>
              <a:t>Avoid interrupting </a:t>
            </a:r>
          </a:p>
          <a:p>
            <a:pPr marL="285750" indent="-285750" fontAlgn="base">
              <a:buFont typeface="Arial" panose="020B0604020202020204" pitchFamily="34" charset="0"/>
              <a:buChar char="•"/>
            </a:pPr>
            <a:r>
              <a:rPr lang="en-US" sz="2000" dirty="0"/>
              <a:t>Ask open ended questions like “Tell me more about the last time you felt that way”, or “What are the main challenges you are dealing with right now?” </a:t>
            </a:r>
          </a:p>
          <a:p>
            <a:pPr marL="285750" indent="-285750" fontAlgn="base">
              <a:buFont typeface="Arial" panose="020B0604020202020204" pitchFamily="34" charset="0"/>
              <a:buChar char="•"/>
            </a:pPr>
            <a:r>
              <a:rPr lang="en-US" sz="2000" dirty="0"/>
              <a:t>Avoid planning what you are going to say next </a:t>
            </a:r>
          </a:p>
          <a:p>
            <a:pPr marL="285750" indent="-285750" fontAlgn="base">
              <a:buFont typeface="Arial" panose="020B0604020202020204" pitchFamily="34" charset="0"/>
              <a:buChar char="•"/>
            </a:pPr>
            <a:r>
              <a:rPr lang="en-US" sz="2000" dirty="0"/>
              <a:t>Listen without judging </a:t>
            </a:r>
          </a:p>
          <a:p>
            <a:pPr marL="285750" indent="-285750" fontAlgn="base">
              <a:buFont typeface="Arial" panose="020B0604020202020204" pitchFamily="34" charset="0"/>
              <a:buChar char="•"/>
            </a:pPr>
            <a:r>
              <a:rPr lang="en-US" sz="2000" dirty="0"/>
              <a:t>Paraphrase by restating what the speaker said in your own words </a:t>
            </a:r>
          </a:p>
          <a:p>
            <a:pPr marL="285750" indent="-285750" fontAlgn="base">
              <a:buFont typeface="Arial" panose="020B0604020202020204" pitchFamily="34" charset="0"/>
              <a:buChar char="•"/>
            </a:pPr>
            <a:r>
              <a:rPr lang="en-US" sz="2000" dirty="0"/>
              <a:t>Reflect when the speaker is finished to ensure that you understand their thoughts, ideas, and emotions </a:t>
            </a:r>
          </a:p>
          <a:p>
            <a:pPr marL="285750" indent="-285750" fontAlgn="base">
              <a:buFont typeface="Arial" panose="020B0604020202020204" pitchFamily="34" charset="0"/>
              <a:buChar char="•"/>
            </a:pPr>
            <a:r>
              <a:rPr lang="en-US" sz="2000" dirty="0"/>
              <a:t>Empathize—especially with an emotional topic </a:t>
            </a:r>
          </a:p>
          <a:p>
            <a:br>
              <a:rPr lang="en-US" sz="2800" dirty="0"/>
            </a:br>
            <a:endParaRPr lang="en-US" sz="2800" dirty="0"/>
          </a:p>
        </p:txBody>
      </p:sp>
    </p:spTree>
    <p:extLst>
      <p:ext uri="{BB962C8B-B14F-4D97-AF65-F5344CB8AC3E}">
        <p14:creationId xmlns:p14="http://schemas.microsoft.com/office/powerpoint/2010/main" val="763863804"/>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Blue" id="{2677B183-C706-4A34-95E8-87FEDAE8B394}" vid="{E193B303-305F-4270-9AD0-F70114B21CBD}"/>
    </a:ext>
  </a:extLst>
</a:theme>
</file>

<file path=ppt/theme/theme2.xml><?xml version="1.0" encoding="utf-8"?>
<a:theme xmlns:a="http://schemas.openxmlformats.org/drawingml/2006/main" name="Content Slides">
  <a:themeElements>
    <a:clrScheme name="OSPI Brand Colors">
      <a:dk1>
        <a:sysClr val="windowText" lastClr="000000"/>
      </a:dk1>
      <a:lt1>
        <a:sysClr val="window" lastClr="FFFFFF"/>
      </a:lt1>
      <a:dk2>
        <a:srgbClr val="44546A"/>
      </a:dk2>
      <a:lt2>
        <a:srgbClr val="E7E6E6"/>
      </a:lt2>
      <a:accent1>
        <a:srgbClr val="0D5761"/>
      </a:accent1>
      <a:accent2>
        <a:srgbClr val="FBC639"/>
      </a:accent2>
      <a:accent3>
        <a:srgbClr val="40403D"/>
      </a:accent3>
      <a:accent4>
        <a:srgbClr val="8CB5AB"/>
      </a:accent4>
      <a:accent5>
        <a:srgbClr val="0D5761"/>
      </a:accent5>
      <a:accent6>
        <a:srgbClr val="FBC639"/>
      </a:accent6>
      <a:hlink>
        <a:srgbClr val="4472C4"/>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Blue" id="{2677B183-C706-4A34-95E8-87FEDAE8B394}" vid="{7515DA10-F4EC-48EA-A277-DD5AB7071B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2937AD44596748A14C8E1ACF322693" ma:contentTypeVersion="4" ma:contentTypeDescription="Create a new document." ma:contentTypeScope="" ma:versionID="105fd7b8b0ca7132d87bd745df833b5d">
  <xsd:schema xmlns:xsd="http://www.w3.org/2001/XMLSchema" xmlns:xs="http://www.w3.org/2001/XMLSchema" xmlns:p="http://schemas.microsoft.com/office/2006/metadata/properties" xmlns:ns2="52d15a3c-6aac-4ce0-8158-93b56f36cf23" targetNamespace="http://schemas.microsoft.com/office/2006/metadata/properties" ma:root="true" ma:fieldsID="8b748e4f458a1b2b30f1d8c95a82d36e" ns2:_="">
    <xsd:import namespace="52d15a3c-6aac-4ce0-8158-93b56f36cf2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d15a3c-6aac-4ce0-8158-93b56f36cf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E8CD39-01C8-448B-93E4-657053375E90}">
  <ds:schemaRefs>
    <ds:schemaRef ds:uri="http://schemas.microsoft.com/office/2006/metadata/properties"/>
    <ds:schemaRef ds:uri="52d15a3c-6aac-4ce0-8158-93b56f36cf23"/>
    <ds:schemaRef ds:uri="http://purl.org/dc/dcmitype/"/>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E02E2506-6F46-474D-A8B5-41AA2BE82D9E}">
  <ds:schemaRefs>
    <ds:schemaRef ds:uri="http://schemas.microsoft.com/sharepoint/v3/contenttype/forms"/>
  </ds:schemaRefs>
</ds:datastoreItem>
</file>

<file path=customXml/itemProps3.xml><?xml version="1.0" encoding="utf-8"?>
<ds:datastoreItem xmlns:ds="http://schemas.openxmlformats.org/officeDocument/2006/customXml" ds:itemID="{A08FEABE-52D2-424B-9F3E-B336B5B46C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d15a3c-6aac-4ce0-8158-93b56f36cf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PowerPoint-Template-Blue-04-26-2024</Template>
  <TotalTime>16</TotalTime>
  <Words>1174</Words>
  <Application>Microsoft Office PowerPoint</Application>
  <PresentationFormat>Widescreen</PresentationFormat>
  <Paragraphs>140</Paragraphs>
  <Slides>21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Segoe UI</vt:lpstr>
      <vt:lpstr>Title Slides</vt:lpstr>
      <vt:lpstr>Content Slides</vt:lpstr>
      <vt:lpstr>Welcome! </vt:lpstr>
      <vt:lpstr>Goals of Natural Helpers</vt:lpstr>
      <vt:lpstr>Roles of Natural Helpers </vt:lpstr>
      <vt:lpstr>Self-Care</vt:lpstr>
      <vt:lpstr>Masks Poem</vt:lpstr>
      <vt:lpstr>Culture &amp; Climate</vt:lpstr>
      <vt:lpstr>Developmental Assets </vt:lpstr>
      <vt:lpstr>Helping</vt:lpstr>
      <vt:lpstr>Tips for Active Listening</vt:lpstr>
      <vt:lpstr>Helping 101 Steps</vt:lpstr>
      <vt:lpstr>Scenarios for Practice Session 1</vt:lpstr>
      <vt:lpstr>Helping 101 Steps</vt:lpstr>
      <vt:lpstr>Scenarios for Practice Session 2</vt:lpstr>
      <vt:lpstr>Helping 101 Steps</vt:lpstr>
      <vt:lpstr>Refer</vt:lpstr>
      <vt:lpstr>Signs of Mental Health Challenges</vt:lpstr>
      <vt:lpstr>Helping 101 Steps</vt:lpstr>
      <vt:lpstr>Scenarios for Practice Session 3</vt:lpstr>
      <vt:lpstr>Helping 101 Steps</vt:lpstr>
      <vt:lpstr>My Personal Business Card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Brand</dc:subject>
  <dc:creator>Francesca Matias</dc:creator>
  <cp:lastModifiedBy>Jennifer Kelley</cp:lastModifiedBy>
  <cp:revision>3</cp:revision>
  <dcterms:created xsi:type="dcterms:W3CDTF">2025-12-11T23:07:22Z</dcterms:created>
  <dcterms:modified xsi:type="dcterms:W3CDTF">2026-02-06T22:45:50Z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0x0101004E2937AD44596748A14C8E1ACF322693</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y fmtid="{D5CDD505-2E9C-101B-9397-08002B2CF9AE}" pid="7" name="MSIP_Label_9145f431-4c8c-42c6-a5a5-ba6d3bdea585_Enabled">
    <vt:lpwstr>true</vt:lpwstr>
  </property>
  <property fmtid="{D5CDD505-2E9C-101B-9397-08002B2CF9AE}" pid="8" name="MSIP_Label_9145f431-4c8c-42c6-a5a5-ba6d3bdea585_SetDate">
    <vt:lpwstr>2025-12-12T02:53:56Z</vt:lpwstr>
  </property>
  <property fmtid="{D5CDD505-2E9C-101B-9397-08002B2CF9AE}" pid="9" name="MSIP_Label_9145f431-4c8c-42c6-a5a5-ba6d3bdea585_Method">
    <vt:lpwstr>Standard</vt:lpwstr>
  </property>
  <property fmtid="{D5CDD505-2E9C-101B-9397-08002B2CF9AE}" pid="10" name="MSIP_Label_9145f431-4c8c-42c6-a5a5-ba6d3bdea585_Name">
    <vt:lpwstr>defa4170-0d19-0005-0004-bc88714345d2</vt:lpwstr>
  </property>
  <property fmtid="{D5CDD505-2E9C-101B-9397-08002B2CF9AE}" pid="11" name="MSIP_Label_9145f431-4c8c-42c6-a5a5-ba6d3bdea585_SiteId">
    <vt:lpwstr>b2fe5ccf-10a5-46fe-ae45-a0267412af7a</vt:lpwstr>
  </property>
  <property fmtid="{D5CDD505-2E9C-101B-9397-08002B2CF9AE}" pid="12" name="MSIP_Label_9145f431-4c8c-42c6-a5a5-ba6d3bdea585_ActionId">
    <vt:lpwstr>1bcbeda3-d3b5-47af-9528-f86f4b25fb06</vt:lpwstr>
  </property>
  <property fmtid="{D5CDD505-2E9C-101B-9397-08002B2CF9AE}" pid="13" name="MSIP_Label_9145f431-4c8c-42c6-a5a5-ba6d3bdea585_ContentBits">
    <vt:lpwstr>0</vt:lpwstr>
  </property>
  <property fmtid="{D5CDD505-2E9C-101B-9397-08002B2CF9AE}" pid="14" name="MSIP_Label_9145f431-4c8c-42c6-a5a5-ba6d3bdea585_Tag">
    <vt:lpwstr>10, 3, 0, 1</vt:lpwstr>
  </property>
</Properties>
</file>