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60" r:id="rId5"/>
    <p:sldId id="263" r:id="rId6"/>
    <p:sldId id="747" r:id="rId7"/>
    <p:sldId id="749" r:id="rId8"/>
    <p:sldId id="752" r:id="rId9"/>
    <p:sldId id="757" r:id="rId10"/>
    <p:sldId id="753" r:id="rId11"/>
    <p:sldId id="756" r:id="rId12"/>
    <p:sldId id="755" r:id="rId13"/>
    <p:sldId id="69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340"/>
    <a:srgbClr val="F7F5EB"/>
    <a:srgbClr val="8CB5AB"/>
    <a:srgbClr val="0D5761"/>
    <a:srgbClr val="FBC639"/>
    <a:srgbClr val="D24C38"/>
    <a:srgbClr val="F57C4D"/>
    <a:srgbClr val="40403D"/>
    <a:srgbClr val="D3DEE1"/>
    <a:srgbClr val="D24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FC226-693C-4B0A-8E64-FB047AC89133}" v="28" dt="2026-02-05T00:24:24.781"/>
    <p1510:client id="{81B8DB5D-68F1-4270-91CC-52D3DF3842A3}" v="755" vWet="770" dt="2026-02-05T17:11:21.994"/>
    <p1510:client id="{987F1631-823E-6517-A597-2D96108FC701}" v="3" dt="2026-02-05T16:13:02.933"/>
    <p1510:client id="{E034031E-395C-4260-B145-DA57FA71826F}" v="712" dt="2026-02-05T15:00:33.172"/>
    <p1510:client id="{F55A6F14-7DF5-4138-FE7B-91C003BA2E32}" v="3" dt="2026-02-04T18:43:45.18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18" autoAdjust="0"/>
  </p:normalViewPr>
  <p:slideViewPr>
    <p:cSldViewPr snapToGrid="0">
      <p:cViewPr varScale="1">
        <p:scale>
          <a:sx n="58" d="100"/>
          <a:sy n="58" d="100"/>
        </p:scale>
        <p:origin x="161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y%20Excel%20Templat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ospi-my.sharepoint.com/personal/katy_payne_k12_wa_us/Documents/Documents/Communications/1%20Chris%20Communications/Press%20Conferences/Revenue%20Proposal%20Press%20Conference%20-%20Feb%202026/Data%20File%20for%20Revenue%20Proposal%20Press%20Conferen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aospi-my.sharepoint.com/personal/sammi_payne_k12_wa_us/Documents/Documents/Projects/Fiscal/State%20Operating%20Budget/State%20Spending%20History%20by%20Sector_My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y%20Excel%20Template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33753623934261E-2"/>
          <c:y val="2.5475298524683377E-2"/>
          <c:w val="0.91718948530126543"/>
          <c:h val="0.790013059007278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CB5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0403D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'[My Excel Template1]Sheet1'!$A$1:$A$7</c:f>
              <c:strCache>
                <c:ptCount val="7"/>
                <c:pt idx="0">
                  <c:v>Lowest 20%
of WA Households</c:v>
                </c:pt>
                <c:pt idx="1">
                  <c:v>Second 20%
of WA Households</c:v>
                </c:pt>
                <c:pt idx="2">
                  <c:v>Third 20%
of WA Households</c:v>
                </c:pt>
                <c:pt idx="3">
                  <c:v>Fourth 20%
of WA Households</c:v>
                </c:pt>
                <c:pt idx="4">
                  <c:v>Next 15%
of WA Households</c:v>
                </c:pt>
                <c:pt idx="5">
                  <c:v>Next 4%
of WA Households</c:v>
                </c:pt>
                <c:pt idx="6">
                  <c:v>Top 1%
of WA Households</c:v>
                </c:pt>
              </c:strCache>
            </c:strRef>
          </c:cat>
          <c:val>
            <c:numRef>
              <c:f>'[My Excel Template1]Sheet1'!$B$1:$B$7</c:f>
              <c:numCache>
                <c:formatCode>0.0%</c:formatCode>
                <c:ptCount val="7"/>
                <c:pt idx="0">
                  <c:v>0.13800000000000001</c:v>
                </c:pt>
                <c:pt idx="1">
                  <c:v>0.109</c:v>
                </c:pt>
                <c:pt idx="2">
                  <c:v>0.109</c:v>
                </c:pt>
                <c:pt idx="3">
                  <c:v>9.4E-2</c:v>
                </c:pt>
                <c:pt idx="4">
                  <c:v>0.08</c:v>
                </c:pt>
                <c:pt idx="5">
                  <c:v>5.3999999999999999E-2</c:v>
                </c:pt>
                <c:pt idx="6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7-446C-9754-C6875D9F1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555471"/>
        <c:axId val="1077532431"/>
      </c:barChart>
      <c:catAx>
        <c:axId val="107755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1077532431"/>
        <c:crosses val="autoZero"/>
        <c:auto val="1"/>
        <c:lblAlgn val="ctr"/>
        <c:lblOffset val="100"/>
        <c:noMultiLvlLbl val="0"/>
      </c:catAx>
      <c:valAx>
        <c:axId val="1077532431"/>
        <c:scaling>
          <c:orientation val="minMax"/>
          <c:max val="0.15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1077555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0403D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kern="1200" spc="0" baseline="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Increase in Median Home Price and</a:t>
            </a:r>
          </a:p>
          <a:p>
            <a:pPr>
              <a:defRPr/>
            </a:pPr>
            <a:r>
              <a:rPr lang="en-US" sz="1800" b="0" i="0" u="none" strike="noStrike" kern="1200" spc="0" baseline="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Average Income in Washington State</a:t>
            </a:r>
          </a:p>
          <a:p>
            <a:pPr>
              <a:defRPr/>
            </a:pPr>
            <a:r>
              <a:rPr lang="en-US" sz="1800" b="0" i="0" u="none" strike="noStrike" kern="1200" spc="0" baseline="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Between 2013 and 2023</a:t>
            </a:r>
          </a:p>
        </c:rich>
      </c:tx>
      <c:layout>
        <c:manualLayout>
          <c:xMode val="edge"/>
          <c:yMode val="edge"/>
          <c:x val="0.16396510645101559"/>
          <c:y val="3.543948937942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BC639"/>
            </a:solidFill>
            <a:ln>
              <a:solidFill>
                <a:srgbClr val="40403D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CB5AB"/>
              </a:solidFill>
              <a:ln>
                <a:solidFill>
                  <a:srgbClr val="4040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5-438D-816D-BA343314BF92}"/>
              </c:ext>
            </c:extLst>
          </c:dPt>
          <c:dPt>
            <c:idx val="1"/>
            <c:invertIfNegative val="0"/>
            <c:bubble3D val="0"/>
            <c:spPr>
              <a:solidFill>
                <a:srgbClr val="8CB5AB"/>
              </a:solidFill>
              <a:ln>
                <a:solidFill>
                  <a:srgbClr val="4040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5-438D-816D-BA343314BF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0403D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File for Revenue Proposal Press Conference_Feb2026.xlsx]Middle Class Affordability'!$A$1:$A$2</c:f>
              <c:strCache>
                <c:ptCount val="2"/>
                <c:pt idx="0">
                  <c:v>Increase in Median Home Price</c:v>
                </c:pt>
                <c:pt idx="1">
                  <c:v>Increase in Average Income</c:v>
                </c:pt>
              </c:strCache>
            </c:strRef>
          </c:cat>
          <c:val>
            <c:numRef>
              <c:f>'[Data File for Revenue Proposal Press Conference_Feb2026.xlsx]Middle Class Affordability'!$B$1:$B$2</c:f>
              <c:numCache>
                <c:formatCode>0%</c:formatCode>
                <c:ptCount val="2"/>
                <c:pt idx="0">
                  <c:v>1.39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5-438D-816D-BA343314B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55"/>
        <c:axId val="1250748271"/>
        <c:axId val="1250756431"/>
      </c:barChart>
      <c:catAx>
        <c:axId val="12507482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1250756431"/>
        <c:crosses val="autoZero"/>
        <c:auto val="1"/>
        <c:lblAlgn val="ctr"/>
        <c:lblOffset val="100"/>
        <c:noMultiLvlLbl val="0"/>
      </c:catAx>
      <c:valAx>
        <c:axId val="12507564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5074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40876800035157E-2"/>
          <c:y val="7.4420828867388739E-2"/>
          <c:w val="0.89146873071309141"/>
          <c:h val="0.68959746555034451"/>
        </c:manualLayout>
      </c:layout>
      <c:barChart>
        <c:barDir val="col"/>
        <c:grouping val="clustered"/>
        <c:varyColors val="0"/>
        <c:ser>
          <c:idx val="11"/>
          <c:order val="0"/>
          <c:tx>
            <c:strRef>
              <c:f>Dollars!$Q$1</c:f>
              <c:strCache>
                <c:ptCount val="1"/>
                <c:pt idx="0">
                  <c:v>Total State Budget</c:v>
                </c:pt>
              </c:strCache>
            </c:strRef>
          </c:tx>
          <c:spPr>
            <a:solidFill>
              <a:srgbClr val="8CB5AB"/>
            </a:solidFill>
            <a:ln>
              <a:solidFill>
                <a:srgbClr val="40403D"/>
              </a:solidFill>
            </a:ln>
            <a:effectLst/>
          </c:spPr>
          <c:invertIfNegative val="0"/>
          <c:dLbls>
            <c:numFmt formatCode="&quot;$&quot;#,##0.0\ &quot;B&quot;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0403D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Dollars!$A$2:$A$8</c:f>
              <c:strCache>
                <c:ptCount val="7"/>
                <c:pt idx="0">
                  <c:v>2013–15</c:v>
                </c:pt>
                <c:pt idx="1">
                  <c:v>2015–17</c:v>
                </c:pt>
                <c:pt idx="2">
                  <c:v>2017–19</c:v>
                </c:pt>
                <c:pt idx="3">
                  <c:v>2019–21</c:v>
                </c:pt>
                <c:pt idx="4">
                  <c:v>2021–23</c:v>
                </c:pt>
                <c:pt idx="5">
                  <c:v>2023–25</c:v>
                </c:pt>
                <c:pt idx="6">
                  <c:v>2025–27</c:v>
                </c:pt>
              </c:strCache>
            </c:strRef>
          </c:cat>
          <c:val>
            <c:numRef>
              <c:f>Dollars!$Q$2:$Q$8</c:f>
              <c:numCache>
                <c:formatCode>_("$"* #,##0_);_("$"* \(#,##0\);_("$"* "-"??_);_(@_)</c:formatCode>
                <c:ptCount val="7"/>
                <c:pt idx="0">
                  <c:v>50535113475.248337</c:v>
                </c:pt>
                <c:pt idx="1">
                  <c:v>55592514278.079788</c:v>
                </c:pt>
                <c:pt idx="2">
                  <c:v>61726988227.663506</c:v>
                </c:pt>
                <c:pt idx="3">
                  <c:v>67378018893.872261</c:v>
                </c:pt>
                <c:pt idx="4">
                  <c:v>76149748596.937744</c:v>
                </c:pt>
                <c:pt idx="5">
                  <c:v>76520791937.866348</c:v>
                </c:pt>
                <c:pt idx="6">
                  <c:v>77872164000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C-4BF3-9C01-4B184C82B6F0}"/>
            </c:ext>
          </c:extLst>
        </c:ser>
        <c:ser>
          <c:idx val="0"/>
          <c:order val="1"/>
          <c:tx>
            <c:strRef>
              <c:f>Dollars!$P$1</c:f>
              <c:strCache>
                <c:ptCount val="1"/>
                <c:pt idx="0">
                  <c:v>Public Schools</c:v>
                </c:pt>
              </c:strCache>
            </c:strRef>
          </c:tx>
          <c:spPr>
            <a:solidFill>
              <a:srgbClr val="FBC639"/>
            </a:solidFill>
            <a:ln>
              <a:solidFill>
                <a:srgbClr val="40403D"/>
              </a:solidFill>
            </a:ln>
            <a:effectLst/>
          </c:spPr>
          <c:invertIfNegative val="0"/>
          <c:dLbls>
            <c:numFmt formatCode="&quot;$&quot;#,##0.0\ &quot;B&quot;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24340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Dollars!$A$2:$A$8</c:f>
              <c:strCache>
                <c:ptCount val="7"/>
                <c:pt idx="0">
                  <c:v>2013–15</c:v>
                </c:pt>
                <c:pt idx="1">
                  <c:v>2015–17</c:v>
                </c:pt>
                <c:pt idx="2">
                  <c:v>2017–19</c:v>
                </c:pt>
                <c:pt idx="3">
                  <c:v>2019–21</c:v>
                </c:pt>
                <c:pt idx="4">
                  <c:v>2021–23</c:v>
                </c:pt>
                <c:pt idx="5">
                  <c:v>2023–25</c:v>
                </c:pt>
                <c:pt idx="6">
                  <c:v>2025–27</c:v>
                </c:pt>
              </c:strCache>
            </c:strRef>
          </c:cat>
          <c:val>
            <c:numRef>
              <c:f>Dollars!$P$2:$P$8</c:f>
              <c:numCache>
                <c:formatCode>_("$"* #,##0_);_("$"* \(#,##0\);_("$"* "-"??_);_(@_)</c:formatCode>
                <c:ptCount val="7"/>
                <c:pt idx="0">
                  <c:v>22934667648.307945</c:v>
                </c:pt>
                <c:pt idx="1">
                  <c:v>26374646296.520447</c:v>
                </c:pt>
                <c:pt idx="2">
                  <c:v>31300209682.65284</c:v>
                </c:pt>
                <c:pt idx="3">
                  <c:v>34764773645.297951</c:v>
                </c:pt>
                <c:pt idx="4">
                  <c:v>33747684548.648994</c:v>
                </c:pt>
                <c:pt idx="5">
                  <c:v>33186378583.528721</c:v>
                </c:pt>
                <c:pt idx="6">
                  <c:v>33666884000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3C-4BF3-9C01-4B184C82B6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6601887"/>
        <c:axId val="1246608127"/>
      </c:barChart>
      <c:catAx>
        <c:axId val="124660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2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1246608127"/>
        <c:crosses val="autoZero"/>
        <c:auto val="1"/>
        <c:lblAlgn val="ctr"/>
        <c:lblOffset val="100"/>
        <c:noMultiLvlLbl val="0"/>
      </c:catAx>
      <c:valAx>
        <c:axId val="1246608127"/>
        <c:scaling>
          <c:orientation val="minMax"/>
          <c:max val="8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\ &quot;B&quot;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1246601887"/>
        <c:crosses val="autoZero"/>
        <c:crossBetween val="between"/>
        <c:majorUnit val="20000000000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67630409262482"/>
          <c:y val="0.92012488024680494"/>
          <c:w val="0.48464739181475047"/>
          <c:h val="7.987511975319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40403D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en-US" sz="18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Gap</a:t>
            </a:r>
            <a:r>
              <a:rPr lang="en-US" sz="1800" baseline="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Between District Expenditures/Obligations and State Funding for Seven Key Components of Basic Education for the Last Three School Years</a:t>
            </a:r>
            <a:endParaRPr lang="en-US" sz="1800">
              <a:solidFill>
                <a:srgbClr val="40403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c:rich>
      </c:tx>
      <c:layout>
        <c:manualLayout>
          <c:xMode val="edge"/>
          <c:yMode val="edge"/>
          <c:x val="0.12353351130977273"/>
          <c:y val="3.9900635896748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40403D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112967896901224E-2"/>
          <c:y val="0.1929328747727444"/>
          <c:w val="0.50559269398759388"/>
          <c:h val="0.70255426905386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'[My Excel Template1]Sheet2'!$A$2</c:f>
              <c:strCache>
                <c:ptCount val="1"/>
                <c:pt idx="0">
                  <c:v>Special Education</c:v>
                </c:pt>
              </c:strCache>
            </c:strRef>
          </c:tx>
          <c:spPr>
            <a:solidFill>
              <a:srgbClr val="1E70AD"/>
            </a:solidFill>
            <a:ln>
              <a:solidFill>
                <a:srgbClr val="40403D"/>
              </a:solidFill>
            </a:ln>
            <a:effectLst/>
          </c:spPr>
          <c:invertIfNegative val="0"/>
          <c:cat>
            <c:strRef>
              <c:f>'[My Excel Template1]Sheet2'!$B$1:$D$1</c:f>
              <c:strCache>
                <c:ptCount val="3"/>
                <c:pt idx="0">
                  <c:v>2022–23</c:v>
                </c:pt>
                <c:pt idx="1">
                  <c:v>2023–24</c:v>
                </c:pt>
                <c:pt idx="2">
                  <c:v>2024–25</c:v>
                </c:pt>
              </c:strCache>
            </c:strRef>
          </c:cat>
          <c:val>
            <c:numRef>
              <c:f>'[My Excel Template1]Sheet2'!$B$2:$D$2</c:f>
              <c:numCache>
                <c:formatCode>_("$"* #,##0_);_("$"* \(#,##0\);_("$"* "-"??_);_(@_)</c:formatCode>
                <c:ptCount val="3"/>
                <c:pt idx="0" formatCode="&quot;$&quot;#,##0">
                  <c:v>408738683.19999999</c:v>
                </c:pt>
                <c:pt idx="1">
                  <c:v>313149066.94999999</c:v>
                </c:pt>
                <c:pt idx="2">
                  <c:v>402351469.51999998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C-4F42-9A3A-6F13EE4E76A7}"/>
            </c:ext>
          </c:extLst>
        </c:ser>
        <c:ser>
          <c:idx val="1"/>
          <c:order val="1"/>
          <c:tx>
            <c:strRef>
              <c:f>'[My Excel Template1]Sheet2'!$A$3</c:f>
              <c:strCache>
                <c:ptCount val="1"/>
                <c:pt idx="0">
                  <c:v>Materials, Supplies, and Operating Costs (MSOC)</c:v>
                </c:pt>
              </c:strCache>
            </c:strRef>
          </c:tx>
          <c:spPr>
            <a:solidFill>
              <a:srgbClr val="0D5761"/>
            </a:solidFill>
            <a:ln>
              <a:solidFill>
                <a:srgbClr val="40403D"/>
              </a:solidFill>
            </a:ln>
            <a:effectLst/>
          </c:spPr>
          <c:invertIfNegative val="0"/>
          <c:cat>
            <c:strRef>
              <c:f>'[My Excel Template1]Sheet2'!$B$1:$D$1</c:f>
              <c:strCache>
                <c:ptCount val="3"/>
                <c:pt idx="0">
                  <c:v>2022–23</c:v>
                </c:pt>
                <c:pt idx="1">
                  <c:v>2023–24</c:v>
                </c:pt>
                <c:pt idx="2">
                  <c:v>2024–25</c:v>
                </c:pt>
              </c:strCache>
            </c:strRef>
          </c:cat>
          <c:val>
            <c:numRef>
              <c:f>'[My Excel Template1]Sheet2'!$B$3:$D$3</c:f>
              <c:numCache>
                <c:formatCode>_("$"* #,##0_);_("$"* \(#,##0\);_("$"* "-"??_);_(@_)</c:formatCode>
                <c:ptCount val="3"/>
                <c:pt idx="0" formatCode="&quot;$&quot;#,##0">
                  <c:v>132647782.31999999</c:v>
                </c:pt>
                <c:pt idx="1">
                  <c:v>138554942</c:v>
                </c:pt>
                <c:pt idx="2">
                  <c:v>133760330.77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C-4F42-9A3A-6F13EE4E76A7}"/>
            </c:ext>
          </c:extLst>
        </c:ser>
        <c:ser>
          <c:idx val="2"/>
          <c:order val="2"/>
          <c:tx>
            <c:strRef>
              <c:f>'[My Excel Template1]Sheet2'!$A$4</c:f>
              <c:strCache>
                <c:ptCount val="1"/>
                <c:pt idx="0">
                  <c:v>Substitute Teachers</c:v>
                </c:pt>
              </c:strCache>
            </c:strRef>
          </c:tx>
          <c:spPr>
            <a:solidFill>
              <a:srgbClr val="8CB5AB"/>
            </a:solidFill>
            <a:ln>
              <a:solidFill>
                <a:srgbClr val="40403D"/>
              </a:solidFill>
            </a:ln>
            <a:effectLst/>
          </c:spPr>
          <c:invertIfNegative val="0"/>
          <c:cat>
            <c:strRef>
              <c:f>'[My Excel Template1]Sheet2'!$B$1:$D$1</c:f>
              <c:strCache>
                <c:ptCount val="3"/>
                <c:pt idx="0">
                  <c:v>2022–23</c:v>
                </c:pt>
                <c:pt idx="1">
                  <c:v>2023–24</c:v>
                </c:pt>
                <c:pt idx="2">
                  <c:v>2024–25</c:v>
                </c:pt>
              </c:strCache>
            </c:strRef>
          </c:cat>
          <c:val>
            <c:numRef>
              <c:f>'[My Excel Template1]Sheet2'!$B$4:$D$4</c:f>
              <c:numCache>
                <c:formatCode>_("$"* #,##0_);_("$"* \(#,##0\);_("$"* "-"??_);_(@_)</c:formatCode>
                <c:ptCount val="3"/>
                <c:pt idx="0" formatCode="&quot;$&quot;#,##0">
                  <c:v>92000000</c:v>
                </c:pt>
                <c:pt idx="1">
                  <c:v>90500000</c:v>
                </c:pt>
                <c:pt idx="2">
                  <c:v>90000000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4C-4F42-9A3A-6F13EE4E76A7}"/>
            </c:ext>
          </c:extLst>
        </c:ser>
        <c:ser>
          <c:idx val="3"/>
          <c:order val="3"/>
          <c:tx>
            <c:strRef>
              <c:f>'[My Excel Template1]Sheet2'!$A$5</c:f>
              <c:strCache>
                <c:ptCount val="1"/>
                <c:pt idx="0">
                  <c:v>Student Transportation</c:v>
                </c:pt>
              </c:strCache>
            </c:strRef>
          </c:tx>
          <c:spPr>
            <a:solidFill>
              <a:srgbClr val="D3DEE1"/>
            </a:solidFill>
            <a:ln>
              <a:solidFill>
                <a:srgbClr val="40403D"/>
              </a:solidFill>
            </a:ln>
            <a:effectLst/>
          </c:spPr>
          <c:invertIfNegative val="0"/>
          <c:cat>
            <c:strRef>
              <c:f>'[My Excel Template1]Sheet2'!$B$1:$D$1</c:f>
              <c:strCache>
                <c:ptCount val="3"/>
                <c:pt idx="0">
                  <c:v>2022–23</c:v>
                </c:pt>
                <c:pt idx="1">
                  <c:v>2023–24</c:v>
                </c:pt>
                <c:pt idx="2">
                  <c:v>2024–25</c:v>
                </c:pt>
              </c:strCache>
            </c:strRef>
          </c:cat>
          <c:val>
            <c:numRef>
              <c:f>'[My Excel Template1]Sheet2'!$B$5:$D$5</c:f>
              <c:numCache>
                <c:formatCode>_("$"* #,##0_);_("$"* \(#,##0\);_("$"* "-"??_);_(@_)</c:formatCode>
                <c:ptCount val="3"/>
                <c:pt idx="0" formatCode="&quot;$&quot;#,##0">
                  <c:v>86080111.849999994</c:v>
                </c:pt>
                <c:pt idx="1">
                  <c:v>74108616</c:v>
                </c:pt>
                <c:pt idx="2">
                  <c:v>70585725.140000001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4C-4F42-9A3A-6F13EE4E76A7}"/>
            </c:ext>
          </c:extLst>
        </c:ser>
        <c:ser>
          <c:idx val="4"/>
          <c:order val="4"/>
          <c:tx>
            <c:strRef>
              <c:f>'[My Excel Template1]Sheet2'!$A$6</c:f>
              <c:strCache>
                <c:ptCount val="1"/>
                <c:pt idx="0">
                  <c:v>Learning Assistance Program (LAP)</c:v>
                </c:pt>
              </c:strCache>
            </c:strRef>
          </c:tx>
          <c:spPr>
            <a:solidFill>
              <a:srgbClr val="FBC639"/>
            </a:solidFill>
            <a:ln>
              <a:solidFill>
                <a:srgbClr val="40403D"/>
              </a:solidFill>
            </a:ln>
            <a:effectLst/>
          </c:spPr>
          <c:invertIfNegative val="0"/>
          <c:cat>
            <c:strRef>
              <c:f>'[My Excel Template1]Sheet2'!$B$1:$D$1</c:f>
              <c:strCache>
                <c:ptCount val="3"/>
                <c:pt idx="0">
                  <c:v>2022–23</c:v>
                </c:pt>
                <c:pt idx="1">
                  <c:v>2023–24</c:v>
                </c:pt>
                <c:pt idx="2">
                  <c:v>2024–25</c:v>
                </c:pt>
              </c:strCache>
            </c:strRef>
          </c:cat>
          <c:val>
            <c:numRef>
              <c:f>'[My Excel Template1]Sheet2'!$B$6:$D$6</c:f>
              <c:numCache>
                <c:formatCode>_("$"* #,##0_);_("$"* \(#,##0\);_("$"* "-"??_);_(@_)</c:formatCode>
                <c:ptCount val="3"/>
                <c:pt idx="0" formatCode="&quot;$&quot;#,##0">
                  <c:v>32850000</c:v>
                </c:pt>
                <c:pt idx="1">
                  <c:v>35000000</c:v>
                </c:pt>
                <c:pt idx="2">
                  <c:v>36350000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4C-4F42-9A3A-6F13EE4E76A7}"/>
            </c:ext>
          </c:extLst>
        </c:ser>
        <c:ser>
          <c:idx val="5"/>
          <c:order val="5"/>
          <c:tx>
            <c:strRef>
              <c:f>'[My Excel Template1]Sheet2'!$A$7</c:f>
              <c:strCache>
                <c:ptCount val="1"/>
                <c:pt idx="0">
                  <c:v>Transitional Bilingual Instructional Program (TBIP)</c:v>
                </c:pt>
              </c:strCache>
            </c:strRef>
          </c:tx>
          <c:spPr>
            <a:solidFill>
              <a:srgbClr val="F57C4D"/>
            </a:solidFill>
            <a:ln>
              <a:solidFill>
                <a:srgbClr val="40403D"/>
              </a:solidFill>
            </a:ln>
            <a:effectLst/>
          </c:spPr>
          <c:invertIfNegative val="0"/>
          <c:cat>
            <c:strRef>
              <c:f>'[My Excel Template1]Sheet2'!$B$1:$D$1</c:f>
              <c:strCache>
                <c:ptCount val="3"/>
                <c:pt idx="0">
                  <c:v>2022–23</c:v>
                </c:pt>
                <c:pt idx="1">
                  <c:v>2023–24</c:v>
                </c:pt>
                <c:pt idx="2">
                  <c:v>2024–25</c:v>
                </c:pt>
              </c:strCache>
            </c:strRef>
          </c:cat>
          <c:val>
            <c:numRef>
              <c:f>'[My Excel Template1]Sheet2'!$B$7:$D$7</c:f>
              <c:numCache>
                <c:formatCode>_("$"* #,##0_);_("$"* \(#,##0\);_("$"* "-"??_);_(@_)</c:formatCode>
                <c:ptCount val="3"/>
                <c:pt idx="0" formatCode="&quot;$&quot;#,##0">
                  <c:v>8500000</c:v>
                </c:pt>
                <c:pt idx="1">
                  <c:v>10800000</c:v>
                </c:pt>
                <c:pt idx="2">
                  <c:v>12750000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4C-4F42-9A3A-6F13EE4E76A7}"/>
            </c:ext>
          </c:extLst>
        </c:ser>
        <c:ser>
          <c:idx val="6"/>
          <c:order val="6"/>
          <c:tx>
            <c:strRef>
              <c:f>'[My Excel Template1]Sheet2'!$A$8</c:f>
              <c:strCache>
                <c:ptCount val="1"/>
                <c:pt idx="0">
                  <c:v>Highly Capable Program</c:v>
                </c:pt>
              </c:strCache>
            </c:strRef>
          </c:tx>
          <c:spPr>
            <a:solidFill>
              <a:srgbClr val="7A0F00"/>
            </a:solidFill>
            <a:ln>
              <a:solidFill>
                <a:srgbClr val="40403D"/>
              </a:solidFill>
            </a:ln>
            <a:effectLst/>
          </c:spPr>
          <c:invertIfNegative val="0"/>
          <c:cat>
            <c:strRef>
              <c:f>'[My Excel Template1]Sheet2'!$B$1:$D$1</c:f>
              <c:strCache>
                <c:ptCount val="3"/>
                <c:pt idx="0">
                  <c:v>2022–23</c:v>
                </c:pt>
                <c:pt idx="1">
                  <c:v>2023–24</c:v>
                </c:pt>
                <c:pt idx="2">
                  <c:v>2024–25</c:v>
                </c:pt>
              </c:strCache>
            </c:strRef>
          </c:cat>
          <c:val>
            <c:numRef>
              <c:f>'[My Excel Template1]Sheet2'!$B$8:$D$8</c:f>
              <c:numCache>
                <c:formatCode>_("$"* #,##0_);_("$"* \(#,##0\);_("$"* "-"??_);_(@_)</c:formatCode>
                <c:ptCount val="3"/>
                <c:pt idx="0" formatCode="&quot;$&quot;#,##0">
                  <c:v>4750000</c:v>
                </c:pt>
                <c:pt idx="1">
                  <c:v>4500000</c:v>
                </c:pt>
                <c:pt idx="2">
                  <c:v>4750000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4C-4F42-9A3A-6F13EE4E7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913183"/>
        <c:axId val="122915103"/>
      </c:barChart>
      <c:catAx>
        <c:axId val="1229131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122915103"/>
        <c:crosses val="autoZero"/>
        <c:auto val="1"/>
        <c:lblAlgn val="ctr"/>
        <c:lblOffset val="100"/>
        <c:noMultiLvlLbl val="0"/>
      </c:catAx>
      <c:valAx>
        <c:axId val="12291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\ &quot;M&quot;" sourceLinked="0"/>
        <c:majorTickMark val="out"/>
        <c:minorTickMark val="none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122913183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97791796319622"/>
          <c:y val="0.19968519241979704"/>
          <c:w val="0.39660398137725472"/>
          <c:h val="0.73695541216457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40403D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3B68FA-E3BB-4CA2-8979-C89DFEED65C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4191AE-AB56-4F82-802E-FD6280D3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3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394BAC-6AF2-46D0-A906-D2970C2E749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CD1C34-72C1-4C67-AAFF-0B8CE993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22D4-37BC-C59F-BD19-E5876ACE2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A50FD-A213-E442-7DBA-601C42D64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06BD6-8155-7899-6081-B597EC665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F09D3-6098-8326-E968-B28C56BAF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8FAC-F94C-CBA6-967D-B8B4CF86C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A3EEF-417D-F811-B7C0-28DCE13AF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37347-3773-7F32-CC44-D32B1BE48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47E24-A39A-2081-24EB-ADC70A051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C005-C9D8-BFF4-8495-B9E4511A3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DD8BB-3472-3C82-4F5B-4AFD1E513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133B2-7ABE-A0F3-390B-114B3AAE8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07666-6D11-8CA4-7EDF-E2B01D573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7B15-1259-A217-63EC-F567FB4A5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585B8-EF8A-5FF3-530E-537A68097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8F1DF-1129-7674-0697-0D4DC084C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B03B9-4739-EC71-6C1C-ECBEBF673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6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BD97C-4269-F8EA-D960-6483DF34E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60E72F-BC54-F2A9-E519-C8A7EDB3E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6B97A-8D11-2C17-846A-925A633B5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0BBE1-46C3-E54C-B884-A6E084C2A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9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95EC6-7C71-1175-B74D-12650E30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A2A8E-E11B-29CE-8318-B42F2982E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9F67D-9F08-D0B5-8710-11BC6B558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090ED-3EAD-6F63-5409-102C3A54A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D7737-A69E-55E9-31C7-FA84634F7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E87860-C590-5781-13F6-86BC369BA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078EA-EFDF-9B05-29AF-50E2AFD3A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087E-11E6-37B8-527B-26D93BCE9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9A966-2E52-9443-3B34-F4F888305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AC473-9EFE-12E9-DE6B-F64681188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03845-01BB-BB9A-D80B-2C829EAD3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50EC2-FE20-228D-A008-96BDF4420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CD598E8A-542E-41CB-80A2-7F886F5F47E4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3564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C63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4E020892-98A0-4625-8AB6-10545FDE57DD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teacher in a classroom with a group of kindergarteners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D64D21D9-D668-40F3-B98F-57F7EE5F1396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boy, looking excited, hangs from monkey bars on a playground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6B88DE9F-FA8B-4356-9935-C4523F8A5E04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middle school student and his teacher work look at the whiteboard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9" y="0"/>
            <a:ext cx="12201903" cy="39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3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4224ECFC-6BC0-424A-897E-32C0FB8DBD5F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teacher leads discussion with high school students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7" y="0"/>
            <a:ext cx="12201903" cy="39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0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230722B8-DF13-4853-8D52-BC1BFEA0182D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wo middle school-aged girls work at desks in a classroom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8" y="0"/>
            <a:ext cx="12201900" cy="39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5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3E70B341-5FE4-4904-81B2-E90872126348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wo teachers pose together for a photo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8" y="0"/>
            <a:ext cx="12201900" cy="39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8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97864C0D-5EB4-4214-BFDF-41956424902A}" type="datetime1">
              <a:rPr lang="en-US" smtClean="0"/>
              <a:t>2/5/2026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6110514" cy="6858000"/>
          </a:xfrm>
          <a:prstGeom prst="rect">
            <a:avLst/>
          </a:prstGeom>
          <a:solidFill>
            <a:srgbClr val="404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38629" y="287382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7F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Section Title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5678455"/>
            <a:ext cx="4864704" cy="81391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6571343" y="698160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 Master text styles</a:t>
            </a:r>
          </a:p>
          <a:p>
            <a:pPr lvl="1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 level</a:t>
            </a:r>
          </a:p>
          <a:p>
            <a:pPr lvl="2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Third level</a:t>
            </a:r>
          </a:p>
          <a:p>
            <a:pPr lvl="3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Fourth level</a:t>
            </a:r>
          </a:p>
          <a:p>
            <a:pPr lvl="4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OS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OSPI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79" y="833184"/>
            <a:ext cx="7738478" cy="12947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837346" y="2290273"/>
            <a:ext cx="801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/>
              <a:t>Connect with us!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95E35-3883-158B-7130-C82D8280C294}"/>
              </a:ext>
            </a:extLst>
          </p:cNvPr>
          <p:cNvSpPr/>
          <p:nvPr userDrawn="1"/>
        </p:nvSpPr>
        <p:spPr>
          <a:xfrm>
            <a:off x="0" y="3247402"/>
            <a:ext cx="12192000" cy="3610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A2A71-B85D-1FF3-60FA-96E65D358721}"/>
              </a:ext>
            </a:extLst>
          </p:cNvPr>
          <p:cNvGrpSpPr/>
          <p:nvPr userDrawn="1"/>
        </p:nvGrpSpPr>
        <p:grpSpPr>
          <a:xfrm>
            <a:off x="6458805" y="3759013"/>
            <a:ext cx="3869118" cy="539496"/>
            <a:chOff x="6458805" y="3759013"/>
            <a:chExt cx="3869118" cy="5394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746C03-C7B5-A546-4435-A533C5786426}"/>
                </a:ext>
              </a:extLst>
            </p:cNvPr>
            <p:cNvSpPr txBox="1"/>
            <p:nvPr userDrawn="1"/>
          </p:nvSpPr>
          <p:spPr>
            <a:xfrm>
              <a:off x="7148888" y="3881096"/>
              <a:ext cx="3179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40403D"/>
                  </a:solidFill>
                </a:rPr>
                <a:t>youtube.com/</a:t>
              </a:r>
              <a:r>
                <a:rPr lang="en-US" sz="2000" err="1">
                  <a:solidFill>
                    <a:srgbClr val="40403D"/>
                  </a:solidFill>
                </a:rPr>
                <a:t>waospi</a:t>
              </a:r>
              <a:endParaRPr lang="en-US" sz="2000">
                <a:solidFill>
                  <a:srgbClr val="40403D"/>
                </a:solidFill>
              </a:endParaRPr>
            </a:p>
          </p:txBody>
        </p:sp>
        <p:pic>
          <p:nvPicPr>
            <p:cNvPr id="15" name="Picture 14" descr="A black circle with a play button&#10;&#10;Description automatically generated">
              <a:extLst>
                <a:ext uri="{FF2B5EF4-FFF2-40B4-BE49-F238E27FC236}">
                  <a16:creationId xmlns:a16="http://schemas.microsoft.com/office/drawing/2014/main" id="{E318448C-028A-6C18-1181-8B59B9AC1E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6" t="33418" r="33020" b="33029"/>
            <a:stretch/>
          </p:blipFill>
          <p:spPr>
            <a:xfrm>
              <a:off x="6458805" y="3759013"/>
              <a:ext cx="543505" cy="53949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DFE266-15B0-0205-56BA-3CEFDEA54341}"/>
              </a:ext>
            </a:extLst>
          </p:cNvPr>
          <p:cNvGrpSpPr/>
          <p:nvPr userDrawn="1"/>
        </p:nvGrpSpPr>
        <p:grpSpPr>
          <a:xfrm>
            <a:off x="1824951" y="3779653"/>
            <a:ext cx="3393607" cy="539496"/>
            <a:chOff x="1824951" y="3779653"/>
            <a:chExt cx="3393607" cy="5394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74BE28-908D-0B46-BDE4-C12BF7DCCDF8}"/>
                </a:ext>
              </a:extLst>
            </p:cNvPr>
            <p:cNvSpPr txBox="1"/>
            <p:nvPr userDrawn="1"/>
          </p:nvSpPr>
          <p:spPr>
            <a:xfrm>
              <a:off x="2513803" y="3881096"/>
              <a:ext cx="2704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40403D"/>
                  </a:solidFill>
                </a:rPr>
                <a:t>ospi.k12.wa.us</a:t>
              </a:r>
            </a:p>
          </p:txBody>
        </p:sp>
        <p:pic>
          <p:nvPicPr>
            <p:cNvPr id="18" name="Picture 17" descr="A globe in a circle&#10;&#10;Description automatically generated">
              <a:extLst>
                <a:ext uri="{FF2B5EF4-FFF2-40B4-BE49-F238E27FC236}">
                  <a16:creationId xmlns:a16="http://schemas.microsoft.com/office/drawing/2014/main" id="{EBF2EB4A-E456-9FB9-C829-9F3FF9B838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1" t="33264" r="33396" b="33071"/>
            <a:stretch/>
          </p:blipFill>
          <p:spPr>
            <a:xfrm>
              <a:off x="1824951" y="3779653"/>
              <a:ext cx="533235" cy="53949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AD037F-A9A0-79AE-7AB1-8B9D13F1C770}"/>
              </a:ext>
            </a:extLst>
          </p:cNvPr>
          <p:cNvGrpSpPr/>
          <p:nvPr userDrawn="1"/>
        </p:nvGrpSpPr>
        <p:grpSpPr>
          <a:xfrm>
            <a:off x="6465155" y="4640007"/>
            <a:ext cx="3864252" cy="539496"/>
            <a:chOff x="6465155" y="4640007"/>
            <a:chExt cx="3864252" cy="5394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7AD5DA-F0DD-622D-B7DD-C79E47587A51}"/>
                </a:ext>
              </a:extLst>
            </p:cNvPr>
            <p:cNvSpPr txBox="1"/>
            <p:nvPr userDrawn="1"/>
          </p:nvSpPr>
          <p:spPr>
            <a:xfrm>
              <a:off x="7150372" y="4747800"/>
              <a:ext cx="3179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40403D"/>
                  </a:solidFill>
                </a:rPr>
                <a:t>twitter.com/</a:t>
              </a:r>
              <a:r>
                <a:rPr lang="en-US" sz="2000" err="1">
                  <a:solidFill>
                    <a:srgbClr val="40403D"/>
                  </a:solidFill>
                </a:rPr>
                <a:t>waospi</a:t>
              </a:r>
              <a:endParaRPr lang="en-US" sz="2000">
                <a:solidFill>
                  <a:srgbClr val="40403D"/>
                </a:solidFill>
              </a:endParaRPr>
            </a:p>
          </p:txBody>
        </p:sp>
        <p:pic>
          <p:nvPicPr>
            <p:cNvPr id="21" name="Picture 20" descr="A black background with a blue x in the middle&#10;&#10;Description automatically generated">
              <a:extLst>
                <a:ext uri="{FF2B5EF4-FFF2-40B4-BE49-F238E27FC236}">
                  <a16:creationId xmlns:a16="http://schemas.microsoft.com/office/drawing/2014/main" id="{B4338096-C6D4-A699-41A5-2F150AAEA8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3" t="33065" r="33123" b="33270"/>
            <a:stretch/>
          </p:blipFill>
          <p:spPr>
            <a:xfrm>
              <a:off x="6465155" y="4640007"/>
              <a:ext cx="541716" cy="53949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348BCE-90C6-E3A0-06CD-B0A9B75FB54C}"/>
              </a:ext>
            </a:extLst>
          </p:cNvPr>
          <p:cNvGrpSpPr/>
          <p:nvPr userDrawn="1"/>
        </p:nvGrpSpPr>
        <p:grpSpPr>
          <a:xfrm>
            <a:off x="1824646" y="4646357"/>
            <a:ext cx="3392350" cy="539496"/>
            <a:chOff x="1824646" y="4646357"/>
            <a:chExt cx="3392350" cy="5394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7A907B-80EE-D7F3-704D-FEE2EA0C72E8}"/>
                </a:ext>
              </a:extLst>
            </p:cNvPr>
            <p:cNvSpPr txBox="1"/>
            <p:nvPr userDrawn="1"/>
          </p:nvSpPr>
          <p:spPr>
            <a:xfrm>
              <a:off x="2512241" y="4747800"/>
              <a:ext cx="2704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40403D"/>
                  </a:solidFill>
                </a:rPr>
                <a:t>instagram.com/</a:t>
              </a:r>
              <a:r>
                <a:rPr lang="en-US" sz="2000" err="1">
                  <a:solidFill>
                    <a:srgbClr val="40403D"/>
                  </a:solidFill>
                </a:rPr>
                <a:t>waospi</a:t>
              </a:r>
              <a:endParaRPr lang="en-US" sz="2000">
                <a:solidFill>
                  <a:srgbClr val="40403D"/>
                </a:solidFill>
              </a:endParaRPr>
            </a:p>
          </p:txBody>
        </p:sp>
        <p:pic>
          <p:nvPicPr>
            <p:cNvPr id="41" name="Picture 40" descr="A black and white logo&#10;&#10;Description automatically generated">
              <a:extLst>
                <a:ext uri="{FF2B5EF4-FFF2-40B4-BE49-F238E27FC236}">
                  <a16:creationId xmlns:a16="http://schemas.microsoft.com/office/drawing/2014/main" id="{69AE100F-2CD9-28C6-FE26-2791260C00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3" t="32711" r="32712" b="32361"/>
            <a:stretch/>
          </p:blipFill>
          <p:spPr>
            <a:xfrm>
              <a:off x="1824646" y="4646357"/>
              <a:ext cx="534047" cy="53949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FC7BEFA-9B38-3C18-23A4-AE9A2B5FBFB0}"/>
              </a:ext>
            </a:extLst>
          </p:cNvPr>
          <p:cNvGrpSpPr/>
          <p:nvPr userDrawn="1"/>
        </p:nvGrpSpPr>
        <p:grpSpPr>
          <a:xfrm>
            <a:off x="1830996" y="5502749"/>
            <a:ext cx="3862393" cy="539496"/>
            <a:chOff x="1830996" y="5502749"/>
            <a:chExt cx="3862393" cy="5394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C9DB80-F554-AA21-DC2C-14A9BCEF426D}"/>
                </a:ext>
              </a:extLst>
            </p:cNvPr>
            <p:cNvSpPr txBox="1"/>
            <p:nvPr userDrawn="1"/>
          </p:nvSpPr>
          <p:spPr>
            <a:xfrm>
              <a:off x="2514354" y="5614504"/>
              <a:ext cx="3179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40403D"/>
                  </a:solidFill>
                </a:rPr>
                <a:t>facebook.com/</a:t>
              </a:r>
              <a:r>
                <a:rPr lang="en-US" sz="2000" err="1">
                  <a:solidFill>
                    <a:srgbClr val="40403D"/>
                  </a:solidFill>
                </a:rPr>
                <a:t>waospi</a:t>
              </a:r>
              <a:endParaRPr lang="en-US" sz="2000">
                <a:solidFill>
                  <a:srgbClr val="40403D"/>
                </a:solidFill>
              </a:endParaRPr>
            </a:p>
          </p:txBody>
        </p:sp>
        <p:pic>
          <p:nvPicPr>
            <p:cNvPr id="44" name="Picture 43" descr="A letter f in a circle&#10;&#10;Description automatically generated">
              <a:extLst>
                <a:ext uri="{FF2B5EF4-FFF2-40B4-BE49-F238E27FC236}">
                  <a16:creationId xmlns:a16="http://schemas.microsoft.com/office/drawing/2014/main" id="{BEF5A120-5331-9B19-8CE5-3AFB20B5A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60" t="33025" r="33567" b="33169"/>
            <a:stretch/>
          </p:blipFill>
          <p:spPr>
            <a:xfrm>
              <a:off x="1830996" y="5502749"/>
              <a:ext cx="531012" cy="539496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79436B-0D2F-0824-2F96-683B65317BFD}"/>
              </a:ext>
            </a:extLst>
          </p:cNvPr>
          <p:cNvGrpSpPr/>
          <p:nvPr userDrawn="1"/>
        </p:nvGrpSpPr>
        <p:grpSpPr>
          <a:xfrm>
            <a:off x="6461758" y="5504655"/>
            <a:ext cx="4365290" cy="539496"/>
            <a:chOff x="6461758" y="5504655"/>
            <a:chExt cx="4365290" cy="5394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BF24949-C02E-B1FC-6A0B-0F6F6FE43152}"/>
                </a:ext>
              </a:extLst>
            </p:cNvPr>
            <p:cNvSpPr txBox="1"/>
            <p:nvPr userDrawn="1"/>
          </p:nvSpPr>
          <p:spPr>
            <a:xfrm>
              <a:off x="7149186" y="5614504"/>
              <a:ext cx="3677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40403D"/>
                  </a:solidFill>
                </a:rPr>
                <a:t>linkedin.com/company/</a:t>
              </a:r>
              <a:r>
                <a:rPr lang="en-US" sz="2000" err="1">
                  <a:solidFill>
                    <a:srgbClr val="40403D"/>
                  </a:solidFill>
                </a:rPr>
                <a:t>waospi</a:t>
              </a:r>
              <a:endParaRPr lang="en-US" sz="2000">
                <a:solidFill>
                  <a:srgbClr val="40403D"/>
                </a:solidFill>
              </a:endParaRPr>
            </a:p>
          </p:txBody>
        </p:sp>
        <p:pic>
          <p:nvPicPr>
            <p:cNvPr id="47" name="Picture 46" descr="A black background with a black circle with a blue letter in it&#10;&#10;Description automatically generated">
              <a:extLst>
                <a:ext uri="{FF2B5EF4-FFF2-40B4-BE49-F238E27FC236}">
                  <a16:creationId xmlns:a16="http://schemas.microsoft.com/office/drawing/2014/main" id="{09669F6A-2701-50C9-13FE-2818536550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5" t="33065" r="33066" b="33131"/>
            <a:stretch/>
          </p:blipFill>
          <p:spPr>
            <a:xfrm>
              <a:off x="6461758" y="5504655"/>
              <a:ext cx="540552" cy="539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405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5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algn="ctr"/>
            <a:r>
              <a:rPr lang="en-US"/>
              <a:t>| </a:t>
            </a:r>
            <a:fld id="{6AD9C51A-A19C-426A-8FAE-2A3EAD0FB521}" type="datetime1">
              <a:rPr lang="en-US" smtClean="0"/>
              <a:t>2/5/2026</a:t>
            </a:fld>
            <a:r>
              <a:rPr lang="en-US"/>
              <a:t> |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83120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1/6/2022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161346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Vision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young children raising their hands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431544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EEEB0365-EEC3-40D1-9562-E7691C5225DD}" type="datetime1">
              <a:rPr lang="en-US" smtClean="0"/>
              <a:t>2/5/2026</a:t>
            </a:fld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431544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431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32900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3F4C26F6-6D0B-4109-838A-98D889A36BD9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Middle school age students sit in circle and raise hands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1EFBC032-AA5B-4AF0-8B07-2F81DC931D03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The Washington State Capitol Buil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4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019B5522-4441-47EC-A669-EBACFA121C6C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high school age girl sits on a couch and talks to a counselor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3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E5FF0889-C665-4BE6-ADDD-C8429DC8625F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woman walks a young child towards the school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5F2BB487-6CF0-4EF4-A5B2-62D4E865D189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woman says goodbye to her young daughter as she prepares to board a school bus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DB7A40F7-5EE4-4F62-92DE-2BF6683438D1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group of high school graduates smile with their diplomas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F53C4ABA-00C1-446B-A5DF-79936685ACF4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teacher with a group of students learning in a garden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0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80" r:id="rId4"/>
    <p:sldLayoutId id="2147483667" r:id="rId5"/>
    <p:sldLayoutId id="2147483668" r:id="rId6"/>
    <p:sldLayoutId id="2147483681" r:id="rId7"/>
    <p:sldLayoutId id="2147483693" r:id="rId8"/>
    <p:sldLayoutId id="2147483669" r:id="rId9"/>
    <p:sldLayoutId id="2147483673" r:id="rId10"/>
    <p:sldLayoutId id="2147483679" r:id="rId11"/>
    <p:sldLayoutId id="2147483675" r:id="rId12"/>
    <p:sldLayoutId id="2147483674" r:id="rId13"/>
    <p:sldLayoutId id="2147483676" r:id="rId14"/>
    <p:sldLayoutId id="2147483677" r:id="rId15"/>
    <p:sldLayoutId id="2147483666" r:id="rId16"/>
    <p:sldLayoutId id="2147483671" r:id="rId17"/>
    <p:sldLayoutId id="2147483713" r:id="rId18"/>
    <p:sldLayoutId id="214748371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Relief for Families,</a:t>
            </a:r>
            <a:br>
              <a:rPr lang="en-US"/>
            </a:br>
            <a:r>
              <a:rPr lang="en-US"/>
              <a:t>Results for Schools</a:t>
            </a: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1053548" y="3631856"/>
            <a:ext cx="10084904" cy="1655762"/>
          </a:xfrm>
        </p:spPr>
        <p:txBody>
          <a:bodyPr/>
          <a:lstStyle/>
          <a:p>
            <a:r>
              <a:rPr lang="en-US" i="1"/>
              <a:t>A Middle-Class Prosperity Proposal by State Superintendent Chris Reykdal</a:t>
            </a:r>
          </a:p>
        </p:txBody>
      </p:sp>
    </p:spTree>
    <p:extLst>
      <p:ext uri="{BB962C8B-B14F-4D97-AF65-F5344CB8AC3E}">
        <p14:creationId xmlns:p14="http://schemas.microsoft.com/office/powerpoint/2010/main" val="6350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70E8D-4092-3A0B-ACBD-9E7AD068E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9FE4-39AD-C62E-4B2C-0FDC539C6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40403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lang="en-US" smtClean="0">
                <a:latin typeface="Segoe U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39864-DCAE-896C-140D-3416E9DE9D1E}"/>
              </a:ext>
            </a:extLst>
          </p:cNvPr>
          <p:cNvSpPr txBox="1">
            <a:spLocks/>
          </p:cNvSpPr>
          <p:nvPr/>
        </p:nvSpPr>
        <p:spPr>
          <a:xfrm>
            <a:off x="3090854" y="2217505"/>
            <a:ext cx="6010291" cy="1691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8000">
                <a:solidFill>
                  <a:srgbClr val="0D5761"/>
                </a:solidFill>
                <a:latin typeface="Segoe UI Semibold"/>
                <a:cs typeface="Segoe UI Semibold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5411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5489-7F47-88B9-344A-443EDE840516}"/>
              </a:ext>
            </a:extLst>
          </p:cNvPr>
          <p:cNvSpPr txBox="1">
            <a:spLocks/>
          </p:cNvSpPr>
          <p:nvPr/>
        </p:nvSpPr>
        <p:spPr>
          <a:xfrm>
            <a:off x="5167577" y="1341783"/>
            <a:ext cx="6548115" cy="327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Washington state is facing a persistent budget shortfall.</a:t>
            </a:r>
            <a:endParaRPr lang="en-US" sz="1800">
              <a:solidFill>
                <a:srgbClr val="40403D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15A4AA-59C5-F76F-7943-E6687FB60A01}"/>
              </a:ext>
            </a:extLst>
          </p:cNvPr>
          <p:cNvSpPr txBox="1">
            <a:spLocks/>
          </p:cNvSpPr>
          <p:nvPr/>
        </p:nvSpPr>
        <p:spPr>
          <a:xfrm>
            <a:off x="6147244" y="3011199"/>
            <a:ext cx="4582143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lang="en-US" sz="18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Lawmakers and state leaders have committed to raising revenue through a fairer tax code.</a:t>
            </a:r>
            <a:endParaRPr lang="en-US" sz="1800">
              <a:solidFill>
                <a:srgbClr val="40403D"/>
              </a:solidFill>
            </a:endParaRPr>
          </a:p>
        </p:txBody>
      </p:sp>
      <p:sp>
        <p:nvSpPr>
          <p:cNvPr id="4" name="Arrow: Down 3" descr="down arrow">
            <a:extLst>
              <a:ext uri="{FF2B5EF4-FFF2-40B4-BE49-F238E27FC236}">
                <a16:creationId xmlns:a16="http://schemas.microsoft.com/office/drawing/2014/main" id="{D4C8C98C-BAEB-66DC-C549-5D6C2F66561E}"/>
              </a:ext>
            </a:extLst>
          </p:cNvPr>
          <p:cNvSpPr/>
          <p:nvPr/>
        </p:nvSpPr>
        <p:spPr>
          <a:xfrm>
            <a:off x="8155054" y="4068763"/>
            <a:ext cx="566531" cy="733133"/>
          </a:xfrm>
          <a:prstGeom prst="downArrow">
            <a:avLst/>
          </a:prstGeom>
          <a:solidFill>
            <a:srgbClr val="8CB5AB"/>
          </a:solidFill>
          <a:ln>
            <a:solidFill>
              <a:srgbClr val="4040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6F474-D29E-564A-583E-1FA0DF988839}"/>
              </a:ext>
            </a:extLst>
          </p:cNvPr>
          <p:cNvSpPr txBox="1">
            <a:spLocks/>
          </p:cNvSpPr>
          <p:nvPr/>
        </p:nvSpPr>
        <p:spPr>
          <a:xfrm>
            <a:off x="5692566" y="5178827"/>
            <a:ext cx="5491498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 the state’s paramount duty, lawmakers should focus the new revenue first and foremost on basic education and on expanding opportunities for young people.</a:t>
            </a:r>
            <a:endParaRPr lang="en-US" sz="1800">
              <a:solidFill>
                <a:srgbClr val="40403D"/>
              </a:solidFill>
            </a:endParaRPr>
          </a:p>
        </p:txBody>
      </p:sp>
      <p:sp>
        <p:nvSpPr>
          <p:cNvPr id="6" name="Arrow: Down 5" descr="down arrow">
            <a:extLst>
              <a:ext uri="{FF2B5EF4-FFF2-40B4-BE49-F238E27FC236}">
                <a16:creationId xmlns:a16="http://schemas.microsoft.com/office/drawing/2014/main" id="{2F64C684-B155-20B0-649E-C7D65B496438}"/>
              </a:ext>
            </a:extLst>
          </p:cNvPr>
          <p:cNvSpPr/>
          <p:nvPr/>
        </p:nvSpPr>
        <p:spPr>
          <a:xfrm>
            <a:off x="8155054" y="1973557"/>
            <a:ext cx="566531" cy="733133"/>
          </a:xfrm>
          <a:prstGeom prst="downArrow">
            <a:avLst/>
          </a:prstGeom>
          <a:solidFill>
            <a:srgbClr val="8CB5AB"/>
          </a:solidFill>
          <a:ln>
            <a:solidFill>
              <a:srgbClr val="424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E60431-D05D-C7C2-C999-F4AB41373542}"/>
              </a:ext>
            </a:extLst>
          </p:cNvPr>
          <p:cNvSpPr txBox="1">
            <a:spLocks/>
          </p:cNvSpPr>
          <p:nvPr/>
        </p:nvSpPr>
        <p:spPr>
          <a:xfrm>
            <a:off x="6409962" y="470422"/>
            <a:ext cx="4056709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Background</a:t>
            </a:r>
            <a:endParaRPr lang="en-US" sz="2800">
              <a:solidFill>
                <a:srgbClr val="40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88534-49A9-5F07-D952-BAA353CF2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5DF07-EEEF-F8BE-D97F-FBCDEF2CC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40403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lang="en-US" smtClean="0">
                <a:latin typeface="Segoe U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D5BBC-E920-388F-BD98-CF1EB054A695}"/>
              </a:ext>
            </a:extLst>
          </p:cNvPr>
          <p:cNvSpPr txBox="1"/>
          <p:nvPr/>
        </p:nvSpPr>
        <p:spPr>
          <a:xfrm>
            <a:off x="5047989" y="5914978"/>
            <a:ext cx="642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Institute on Taxation and Economic Policy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75C744-3FFA-34CB-79A0-2E68B5E42F7F}"/>
              </a:ext>
            </a:extLst>
          </p:cNvPr>
          <p:cNvSpPr txBox="1">
            <a:spLocks/>
          </p:cNvSpPr>
          <p:nvPr/>
        </p:nvSpPr>
        <p:spPr>
          <a:xfrm>
            <a:off x="224517" y="477891"/>
            <a:ext cx="11742966" cy="723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defRPr sz="1800" b="0" i="0" u="none" strike="noStrike" kern="1200" spc="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en-US" sz="2800" dirty="0">
                <a:solidFill>
                  <a:srgbClr val="0D576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Washington Has the Second Most Regressive Tax System in the Nation</a:t>
            </a:r>
          </a:p>
          <a:p>
            <a:pPr algn="ctr">
              <a:defRPr sz="1800" b="0" i="0" u="none" strike="noStrike" kern="1200" spc="0" baseline="0">
                <a:solidFill>
                  <a:srgbClr val="40403D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en-US" sz="2000" dirty="0">
                <a:solidFill>
                  <a:srgbClr val="0D576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Total Taxes as a Share of Family Income in Washington State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CB4528-877A-B2D3-B4AB-E9CDADE5ED10}"/>
              </a:ext>
            </a:extLst>
          </p:cNvPr>
          <p:cNvGraphicFramePr>
            <a:graphicFrameLocks/>
          </p:cNvGraphicFramePr>
          <p:nvPr/>
        </p:nvGraphicFramePr>
        <p:xfrm>
          <a:off x="1165188" y="1298448"/>
          <a:ext cx="9866375" cy="454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109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DB5CA-314B-BAFA-DCB3-3D10EA3C2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58151-3556-911B-72BB-5B39E1AF7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A1705F-F69D-BD28-8D5C-37C1B8482E3C}"/>
              </a:ext>
            </a:extLst>
          </p:cNvPr>
          <p:cNvSpPr txBox="1">
            <a:spLocks/>
          </p:cNvSpPr>
          <p:nvPr/>
        </p:nvSpPr>
        <p:spPr>
          <a:xfrm>
            <a:off x="449033" y="539531"/>
            <a:ext cx="11293931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 Middle-Class Prosperity Vision</a:t>
            </a:r>
            <a:endParaRPr lang="en-US" sz="3200">
              <a:solidFill>
                <a:srgbClr val="40403D"/>
              </a:solidFill>
            </a:endParaRPr>
          </a:p>
        </p:txBody>
      </p:sp>
      <p:sp>
        <p:nvSpPr>
          <p:cNvPr id="11" name="Trapezoid 10" descr="Cutting state property taxes&#10;$1.4 billion annually">
            <a:extLst>
              <a:ext uri="{FF2B5EF4-FFF2-40B4-BE49-F238E27FC236}">
                <a16:creationId xmlns:a16="http://schemas.microsoft.com/office/drawing/2014/main" id="{27C9B566-B4CB-2579-955E-30C5DD79BB13}"/>
              </a:ext>
            </a:extLst>
          </p:cNvPr>
          <p:cNvSpPr/>
          <p:nvPr/>
        </p:nvSpPr>
        <p:spPr>
          <a:xfrm>
            <a:off x="348275" y="2499352"/>
            <a:ext cx="3250095" cy="2293899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 descr="Fully finding and expanding basic k-12 education - $861 million&#10;annually&#10;">
            <a:extLst>
              <a:ext uri="{FF2B5EF4-FFF2-40B4-BE49-F238E27FC236}">
                <a16:creationId xmlns:a16="http://schemas.microsoft.com/office/drawing/2014/main" id="{60A72A15-0A6B-5254-1CE2-6CE4824A3BD4}"/>
              </a:ext>
            </a:extLst>
          </p:cNvPr>
          <p:cNvSpPr/>
          <p:nvPr/>
        </p:nvSpPr>
        <p:spPr>
          <a:xfrm rot="10800000">
            <a:off x="3079592" y="2499351"/>
            <a:ext cx="3250095" cy="2293899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 descr="Covering all dual credit instructional fees&#10;- $57 million annually">
            <a:extLst>
              <a:ext uri="{FF2B5EF4-FFF2-40B4-BE49-F238E27FC236}">
                <a16:creationId xmlns:a16="http://schemas.microsoft.com/office/drawing/2014/main" id="{5EE82B7E-863A-61B4-CC92-66C64F152DDF}"/>
              </a:ext>
            </a:extLst>
          </p:cNvPr>
          <p:cNvSpPr/>
          <p:nvPr/>
        </p:nvSpPr>
        <p:spPr>
          <a:xfrm>
            <a:off x="5810908" y="2499351"/>
            <a:ext cx="3250095" cy="2293899"/>
          </a:xfrm>
          <a:prstGeom prst="trapezoid">
            <a:avLst/>
          </a:prstGeom>
          <a:solidFill>
            <a:srgbClr val="D3DE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 descr="Providing two years of college tuition&#10;$750 million annually">
            <a:extLst>
              <a:ext uri="{FF2B5EF4-FFF2-40B4-BE49-F238E27FC236}">
                <a16:creationId xmlns:a16="http://schemas.microsoft.com/office/drawing/2014/main" id="{805935D4-11CF-78F7-C129-3983C0B28DC5}"/>
              </a:ext>
            </a:extLst>
          </p:cNvPr>
          <p:cNvSpPr/>
          <p:nvPr/>
        </p:nvSpPr>
        <p:spPr>
          <a:xfrm rot="10800000">
            <a:off x="8532626" y="2499351"/>
            <a:ext cx="3250095" cy="2293899"/>
          </a:xfrm>
          <a:prstGeom prst="trapezoid">
            <a:avLst/>
          </a:prstGeom>
          <a:solidFill>
            <a:srgbClr val="FBC6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DEC65-4112-E5D3-0AE7-662AD6D0165B}"/>
              </a:ext>
            </a:extLst>
          </p:cNvPr>
          <p:cNvSpPr txBox="1"/>
          <p:nvPr/>
        </p:nvSpPr>
        <p:spPr>
          <a:xfrm>
            <a:off x="1093710" y="2922103"/>
            <a:ext cx="174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7F5E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Cutting state property taxes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87C2F4-6CA1-45EA-50C1-3ACF6962E844}"/>
              </a:ext>
            </a:extLst>
          </p:cNvPr>
          <p:cNvSpPr txBox="1"/>
          <p:nvPr/>
        </p:nvSpPr>
        <p:spPr>
          <a:xfrm>
            <a:off x="6350547" y="2783604"/>
            <a:ext cx="217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Covering all dual credit instructional fees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142A1-4105-D45C-1D58-CB496764A867}"/>
              </a:ext>
            </a:extLst>
          </p:cNvPr>
          <p:cNvSpPr txBox="1"/>
          <p:nvPr/>
        </p:nvSpPr>
        <p:spPr>
          <a:xfrm>
            <a:off x="8974916" y="2922103"/>
            <a:ext cx="236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Providing two years of college tuition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96168-4326-B146-DF79-021F77064DA3}"/>
              </a:ext>
            </a:extLst>
          </p:cNvPr>
          <p:cNvSpPr txBox="1"/>
          <p:nvPr/>
        </p:nvSpPr>
        <p:spPr>
          <a:xfrm>
            <a:off x="1093710" y="3827379"/>
            <a:ext cx="1749286" cy="584775"/>
          </a:xfrm>
          <a:prstGeom prst="rect">
            <a:avLst/>
          </a:prstGeom>
          <a:solidFill>
            <a:srgbClr val="F7F5EB"/>
          </a:solidFill>
          <a:ln>
            <a:solidFill>
              <a:srgbClr val="40403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$1.4 billion</a:t>
            </a:r>
          </a:p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annually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632D0E-F5F8-3C7E-285F-96339B6E5645}"/>
              </a:ext>
            </a:extLst>
          </p:cNvPr>
          <p:cNvSpPr txBox="1"/>
          <p:nvPr/>
        </p:nvSpPr>
        <p:spPr>
          <a:xfrm>
            <a:off x="3825026" y="3827379"/>
            <a:ext cx="1749286" cy="584775"/>
          </a:xfrm>
          <a:prstGeom prst="rect">
            <a:avLst/>
          </a:prstGeom>
          <a:solidFill>
            <a:srgbClr val="F7F5EB"/>
          </a:solidFill>
          <a:ln>
            <a:solidFill>
              <a:srgbClr val="40403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$861 million</a:t>
            </a:r>
          </a:p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annually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C7005-D7FF-D25F-DCA6-2F451D03492F}"/>
              </a:ext>
            </a:extLst>
          </p:cNvPr>
          <p:cNvSpPr txBox="1"/>
          <p:nvPr/>
        </p:nvSpPr>
        <p:spPr>
          <a:xfrm>
            <a:off x="6556343" y="3827379"/>
            <a:ext cx="1749286" cy="584775"/>
          </a:xfrm>
          <a:prstGeom prst="rect">
            <a:avLst/>
          </a:prstGeom>
          <a:solidFill>
            <a:srgbClr val="F7F5EB"/>
          </a:solidFill>
          <a:ln>
            <a:solidFill>
              <a:srgbClr val="40403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$57 million</a:t>
            </a:r>
          </a:p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annually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C1548F-0C78-BFFF-8A93-63AEC1D58352}"/>
              </a:ext>
            </a:extLst>
          </p:cNvPr>
          <p:cNvSpPr txBox="1"/>
          <p:nvPr/>
        </p:nvSpPr>
        <p:spPr>
          <a:xfrm>
            <a:off x="9288000" y="3827379"/>
            <a:ext cx="1749286" cy="584775"/>
          </a:xfrm>
          <a:prstGeom prst="rect">
            <a:avLst/>
          </a:prstGeom>
          <a:solidFill>
            <a:srgbClr val="F7F5EB"/>
          </a:solidFill>
          <a:ln>
            <a:solidFill>
              <a:srgbClr val="40403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$760 million</a:t>
            </a:r>
          </a:p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annually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37CA22-801A-263F-7DF5-575CDB5D4765}"/>
              </a:ext>
            </a:extLst>
          </p:cNvPr>
          <p:cNvSpPr txBox="1">
            <a:spLocks/>
          </p:cNvSpPr>
          <p:nvPr/>
        </p:nvSpPr>
        <p:spPr>
          <a:xfrm>
            <a:off x="449034" y="1764348"/>
            <a:ext cx="11293931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22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Prioritize affordability for families and create opportunities for our children by:</a:t>
            </a:r>
            <a:endParaRPr lang="en-US" sz="2200">
              <a:solidFill>
                <a:srgbClr val="40403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AEA9C-0491-2BF9-3EC6-167F9691E28A}"/>
              </a:ext>
            </a:extLst>
          </p:cNvPr>
          <p:cNvSpPr txBox="1"/>
          <p:nvPr/>
        </p:nvSpPr>
        <p:spPr>
          <a:xfrm>
            <a:off x="3588266" y="2800839"/>
            <a:ext cx="220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Fully funding and expanding basic </a:t>
            </a:r>
          </a:p>
          <a:p>
            <a:pPr algn="ctr"/>
            <a:r>
              <a:rPr lang="en-US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K–12 education</a:t>
            </a:r>
          </a:p>
        </p:txBody>
      </p:sp>
    </p:spTree>
    <p:extLst>
      <p:ext uri="{BB962C8B-B14F-4D97-AF65-F5344CB8AC3E}">
        <p14:creationId xmlns:p14="http://schemas.microsoft.com/office/powerpoint/2010/main" val="208445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0D59A-120B-CABC-18BF-9935C1716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FBB31-4DC0-F9BB-52C1-110A620FD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5C0AA9-C89B-FA4F-E031-20E89CD1446C}"/>
              </a:ext>
            </a:extLst>
          </p:cNvPr>
          <p:cNvSpPr txBox="1">
            <a:spLocks/>
          </p:cNvSpPr>
          <p:nvPr/>
        </p:nvSpPr>
        <p:spPr>
          <a:xfrm>
            <a:off x="449033" y="539531"/>
            <a:ext cx="11293931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Tax Reform Should Focus on Affordability for Families</a:t>
            </a:r>
            <a:endParaRPr lang="en-US" sz="3200">
              <a:solidFill>
                <a:srgbClr val="40403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C1460-EAA3-7042-211A-5172F14FEEE9}"/>
              </a:ext>
            </a:extLst>
          </p:cNvPr>
          <p:cNvSpPr txBox="1"/>
          <p:nvPr/>
        </p:nvSpPr>
        <p:spPr>
          <a:xfrm>
            <a:off x="5047989" y="5914978"/>
            <a:ext cx="642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Washington State Office of Financial Management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63D997A-5F04-9109-CA18-1C0A926C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5184" y="2761673"/>
            <a:ext cx="288489" cy="1751598"/>
          </a:xfrm>
          <a:prstGeom prst="rightBrace">
            <a:avLst/>
          </a:prstGeom>
          <a:ln>
            <a:solidFill>
              <a:srgbClr val="424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 descr="Median home price increased by 3.8 times the average Washingtonian’s income&#10;">
            <a:extLst>
              <a:ext uri="{FF2B5EF4-FFF2-40B4-BE49-F238E27FC236}">
                <a16:creationId xmlns:a16="http://schemas.microsoft.com/office/drawing/2014/main" id="{CA05ED3F-B80D-D867-AD11-3BEDD131DA63}"/>
              </a:ext>
            </a:extLst>
          </p:cNvPr>
          <p:cNvSpPr/>
          <p:nvPr/>
        </p:nvSpPr>
        <p:spPr>
          <a:xfrm>
            <a:off x="7509064" y="2699142"/>
            <a:ext cx="3463702" cy="1930845"/>
          </a:xfrm>
          <a:prstGeom prst="ellipse">
            <a:avLst/>
          </a:prstGeom>
          <a:solidFill>
            <a:srgbClr val="0D5761"/>
          </a:solidFill>
          <a:ln>
            <a:solidFill>
              <a:srgbClr val="424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2C302-2753-D17E-7FA6-9B1D38D58933}"/>
              </a:ext>
            </a:extLst>
          </p:cNvPr>
          <p:cNvSpPr txBox="1"/>
          <p:nvPr/>
        </p:nvSpPr>
        <p:spPr>
          <a:xfrm>
            <a:off x="8037307" y="2980764"/>
            <a:ext cx="2407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7F5E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Median home price increased by 3.8 times the average Washingtonian’s income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1589F4-75B6-880B-5AB4-248A012F5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916552"/>
              </p:ext>
            </p:extLst>
          </p:nvPr>
        </p:nvGraphicFramePr>
        <p:xfrm>
          <a:off x="1126481" y="1256331"/>
          <a:ext cx="5854148" cy="465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49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2A2EE-AA21-BF6A-6859-06E047791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CD595-357B-37DC-5DFA-88AE806AE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4EAADF-3072-FCEA-A7F7-BA946F8076CD}"/>
              </a:ext>
            </a:extLst>
          </p:cNvPr>
          <p:cNvSpPr txBox="1">
            <a:spLocks/>
          </p:cNvSpPr>
          <p:nvPr/>
        </p:nvSpPr>
        <p:spPr>
          <a:xfrm>
            <a:off x="449033" y="539531"/>
            <a:ext cx="11293931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Washington State Budget Over Time, Adjusted for Inflation*</a:t>
            </a:r>
            <a:endParaRPr lang="en-US" sz="3200" dirty="0">
              <a:solidFill>
                <a:srgbClr val="40403D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1E9EC03-2492-4502-94E3-3DB821F09F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519190"/>
              </p:ext>
            </p:extLst>
          </p:nvPr>
        </p:nvGraphicFramePr>
        <p:xfrm>
          <a:off x="1727752" y="1214309"/>
          <a:ext cx="8736496" cy="453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00C68F-BB32-A8F5-DA86-53C88B6A3443}"/>
              </a:ext>
            </a:extLst>
          </p:cNvPr>
          <p:cNvSpPr txBox="1"/>
          <p:nvPr/>
        </p:nvSpPr>
        <p:spPr>
          <a:xfrm>
            <a:off x="5047989" y="5914978"/>
            <a:ext cx="642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Washington State Fiscal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370A1-A298-0186-ADC7-633E0646190E}"/>
              </a:ext>
            </a:extLst>
          </p:cNvPr>
          <p:cNvSpPr txBox="1"/>
          <p:nvPr/>
        </p:nvSpPr>
        <p:spPr>
          <a:xfrm>
            <a:off x="1779104" y="5745701"/>
            <a:ext cx="642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*Adjusted for inflation with 2025 as base year</a:t>
            </a:r>
          </a:p>
        </p:txBody>
      </p:sp>
    </p:spTree>
    <p:extLst>
      <p:ext uri="{BB962C8B-B14F-4D97-AF65-F5344CB8AC3E}">
        <p14:creationId xmlns:p14="http://schemas.microsoft.com/office/powerpoint/2010/main" val="237482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70E87-18FE-D15F-26FA-FC598A2F8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2CA05-DE9A-BE88-C693-E9F8C25CF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84176F-C72F-A8FA-8092-0514A094AF73}"/>
              </a:ext>
            </a:extLst>
          </p:cNvPr>
          <p:cNvSpPr txBox="1">
            <a:spLocks/>
          </p:cNvSpPr>
          <p:nvPr/>
        </p:nvSpPr>
        <p:spPr>
          <a:xfrm>
            <a:off x="449033" y="539531"/>
            <a:ext cx="11293931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Basic K–12 Education Must be Fully Funded and Expanded </a:t>
            </a:r>
            <a:endParaRPr lang="en-US" sz="3200">
              <a:solidFill>
                <a:srgbClr val="40403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BF57D-8075-B239-E88B-7A2CB8637E23}"/>
              </a:ext>
            </a:extLst>
          </p:cNvPr>
          <p:cNvSpPr txBox="1"/>
          <p:nvPr/>
        </p:nvSpPr>
        <p:spPr>
          <a:xfrm>
            <a:off x="5047989" y="5914978"/>
            <a:ext cx="642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Office of Superintendent of Public Instruction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201E43-60AD-7EFE-68C6-24063BC09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947369"/>
              </p:ext>
            </p:extLst>
          </p:nvPr>
        </p:nvGraphicFramePr>
        <p:xfrm>
          <a:off x="585343" y="1140618"/>
          <a:ext cx="11021309" cy="477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572529-8FA9-98F4-EE35-A5A81616E221}"/>
              </a:ext>
            </a:extLst>
          </p:cNvPr>
          <p:cNvSpPr txBox="1"/>
          <p:nvPr/>
        </p:nvSpPr>
        <p:spPr>
          <a:xfrm>
            <a:off x="2176272" y="3328856"/>
            <a:ext cx="886968" cy="584775"/>
          </a:xfrm>
          <a:prstGeom prst="rect">
            <a:avLst/>
          </a:prstGeom>
          <a:solidFill>
            <a:srgbClr val="F7F5EB"/>
          </a:solidFill>
          <a:ln>
            <a:solidFill>
              <a:srgbClr val="4243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4243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$766 M</a:t>
            </a:r>
          </a:p>
          <a:p>
            <a:pPr algn="ctr"/>
            <a:r>
              <a:rPr lang="en-US" sz="1600">
                <a:solidFill>
                  <a:srgbClr val="4243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Total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E98A5-9B0C-56EB-5D09-6CD68F103F7A}"/>
              </a:ext>
            </a:extLst>
          </p:cNvPr>
          <p:cNvSpPr txBox="1"/>
          <p:nvPr/>
        </p:nvSpPr>
        <p:spPr>
          <a:xfrm>
            <a:off x="4009517" y="3328856"/>
            <a:ext cx="886968" cy="584775"/>
          </a:xfrm>
          <a:prstGeom prst="rect">
            <a:avLst/>
          </a:prstGeom>
          <a:solidFill>
            <a:srgbClr val="F7F5EB"/>
          </a:solidFill>
          <a:ln>
            <a:solidFill>
              <a:srgbClr val="4243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4243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$667 M</a:t>
            </a:r>
          </a:p>
          <a:p>
            <a:pPr algn="ctr"/>
            <a:r>
              <a:rPr lang="en-US" sz="1600">
                <a:solidFill>
                  <a:srgbClr val="4243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Total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EAEF3-8094-61BF-D238-2173FF4A9B52}"/>
              </a:ext>
            </a:extLst>
          </p:cNvPr>
          <p:cNvSpPr txBox="1"/>
          <p:nvPr/>
        </p:nvSpPr>
        <p:spPr>
          <a:xfrm>
            <a:off x="5842762" y="3328856"/>
            <a:ext cx="886968" cy="584775"/>
          </a:xfrm>
          <a:prstGeom prst="rect">
            <a:avLst/>
          </a:prstGeom>
          <a:solidFill>
            <a:srgbClr val="F7F5EB"/>
          </a:solidFill>
          <a:ln>
            <a:solidFill>
              <a:srgbClr val="4243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4243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$751 M</a:t>
            </a:r>
          </a:p>
          <a:p>
            <a:pPr algn="ctr"/>
            <a:r>
              <a:rPr lang="en-US" sz="1600">
                <a:solidFill>
                  <a:srgbClr val="4243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Total</a:t>
            </a:r>
          </a:p>
        </p:txBody>
      </p:sp>
    </p:spTree>
    <p:extLst>
      <p:ext uri="{BB962C8B-B14F-4D97-AF65-F5344CB8AC3E}">
        <p14:creationId xmlns:p14="http://schemas.microsoft.com/office/powerpoint/2010/main" val="69896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5F017-FA52-7457-0B6F-C138C5E8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BFE0C-A078-F6A7-1C13-24641EA90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DCFEB9-77FB-AB35-3FD6-B1592A112DE1}"/>
              </a:ext>
            </a:extLst>
          </p:cNvPr>
          <p:cNvSpPr txBox="1">
            <a:spLocks/>
          </p:cNvSpPr>
          <p:nvPr/>
        </p:nvSpPr>
        <p:spPr>
          <a:xfrm>
            <a:off x="684580" y="644720"/>
            <a:ext cx="10822840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College Completion Should be Funded with Universal Access to Dual Credit and Two Years of College</a:t>
            </a:r>
            <a:endParaRPr lang="en-US" sz="3200">
              <a:solidFill>
                <a:srgbClr val="40403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C6DCB-61A7-1FC9-ABE5-559F1F91FB76}"/>
              </a:ext>
            </a:extLst>
          </p:cNvPr>
          <p:cNvSpPr txBox="1"/>
          <p:nvPr/>
        </p:nvSpPr>
        <p:spPr>
          <a:xfrm>
            <a:off x="1082368" y="1603243"/>
            <a:ext cx="10027264" cy="1384995"/>
          </a:xfrm>
          <a:prstGeom prst="rect">
            <a:avLst/>
          </a:prstGeom>
          <a:solidFill>
            <a:srgbClr val="D3DEE1"/>
          </a:solidFill>
          <a:ln>
            <a:solidFill>
              <a:srgbClr val="40403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 remains the largest barrier to college enrollment and completion, and students and families are taking on unprecedented debt.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a million Washingtonians have some college credit with no degree or credential.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state is still 8% away from meeting the goal set by the Legislature for college completion.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5C312-9577-5AF7-A626-2726B3B11A3C}"/>
              </a:ext>
            </a:extLst>
          </p:cNvPr>
          <p:cNvSpPr txBox="1"/>
          <p:nvPr/>
        </p:nvSpPr>
        <p:spPr>
          <a:xfrm>
            <a:off x="4931447" y="5823382"/>
            <a:ext cx="642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Washington Student Achievement Council</a:t>
            </a:r>
          </a:p>
        </p:txBody>
      </p:sp>
      <p:sp>
        <p:nvSpPr>
          <p:cNvPr id="2" name="Rectangle 1" descr="70%">
            <a:extLst>
              <a:ext uri="{FF2B5EF4-FFF2-40B4-BE49-F238E27FC236}">
                <a16:creationId xmlns:a16="http://schemas.microsoft.com/office/drawing/2014/main" id="{422FA313-2B28-DB95-69C2-AD213F6290B1}"/>
              </a:ext>
            </a:extLst>
          </p:cNvPr>
          <p:cNvSpPr/>
          <p:nvPr/>
        </p:nvSpPr>
        <p:spPr>
          <a:xfrm>
            <a:off x="1082368" y="3272656"/>
            <a:ext cx="2037522" cy="991951"/>
          </a:xfrm>
          <a:prstGeom prst="rect">
            <a:avLst/>
          </a:prstGeom>
          <a:solidFill>
            <a:srgbClr val="FBC6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184D1-F0CC-C32D-C593-E3D8C526C2E3}"/>
              </a:ext>
            </a:extLst>
          </p:cNvPr>
          <p:cNvSpPr txBox="1"/>
          <p:nvPr/>
        </p:nvSpPr>
        <p:spPr>
          <a:xfrm>
            <a:off x="1425267" y="3480874"/>
            <a:ext cx="136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Segoe UI Bold" panose="020B0802040204020203" pitchFamily="34" charset="0"/>
                <a:cs typeface="Segoe UI Bold" panose="020B0802040204020203" pitchFamily="34" charset="0"/>
              </a:rPr>
              <a:t>70%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33E78E-1FE1-A747-2CAD-3884BF7AD14B}"/>
              </a:ext>
            </a:extLst>
          </p:cNvPr>
          <p:cNvSpPr txBox="1">
            <a:spLocks/>
          </p:cNvSpPr>
          <p:nvPr/>
        </p:nvSpPr>
        <p:spPr>
          <a:xfrm>
            <a:off x="3497578" y="3435230"/>
            <a:ext cx="7260450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18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Goal set by the Legislature on the proportion of the state’s 22- to 44-year-olds obtaining a postsecondary credential by 2023</a:t>
            </a:r>
            <a:endParaRPr lang="en-US" sz="1800">
              <a:solidFill>
                <a:srgbClr val="40403D"/>
              </a:solidFill>
            </a:endParaRPr>
          </a:p>
        </p:txBody>
      </p:sp>
      <p:sp>
        <p:nvSpPr>
          <p:cNvPr id="15" name="Rectangle 14" descr="62%">
            <a:extLst>
              <a:ext uri="{FF2B5EF4-FFF2-40B4-BE49-F238E27FC236}">
                <a16:creationId xmlns:a16="http://schemas.microsoft.com/office/drawing/2014/main" id="{C4C3E1F8-2DD7-3B5C-9E00-7E18EED43AD0}"/>
              </a:ext>
            </a:extLst>
          </p:cNvPr>
          <p:cNvSpPr/>
          <p:nvPr/>
        </p:nvSpPr>
        <p:spPr>
          <a:xfrm>
            <a:off x="1082368" y="4831431"/>
            <a:ext cx="2037522" cy="991951"/>
          </a:xfrm>
          <a:prstGeom prst="rect">
            <a:avLst/>
          </a:prstGeom>
          <a:solidFill>
            <a:srgbClr val="0D57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6E1F2D-4BBE-3838-F06E-4190FED148CB}"/>
              </a:ext>
            </a:extLst>
          </p:cNvPr>
          <p:cNvSpPr txBox="1"/>
          <p:nvPr/>
        </p:nvSpPr>
        <p:spPr>
          <a:xfrm>
            <a:off x="1420298" y="5035018"/>
            <a:ext cx="136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7F5EB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62%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57F12D3-E5E6-7FDD-1283-FB78250CCDDC}"/>
              </a:ext>
            </a:extLst>
          </p:cNvPr>
          <p:cNvSpPr txBox="1">
            <a:spLocks/>
          </p:cNvSpPr>
          <p:nvPr/>
        </p:nvSpPr>
        <p:spPr>
          <a:xfrm>
            <a:off x="3497578" y="4994005"/>
            <a:ext cx="7260450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18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Current proportion of the state’s 22- to 44-year-olds obtaining a postsecondary degree or credential</a:t>
            </a:r>
            <a:endParaRPr lang="en-US" sz="1800">
              <a:solidFill>
                <a:srgbClr val="40403D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ED7216-C61F-BDC1-6D0D-3C030A1AE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2368" y="4553913"/>
            <a:ext cx="9428054" cy="0"/>
          </a:xfrm>
          <a:prstGeom prst="line">
            <a:avLst/>
          </a:prstGeom>
          <a:ln>
            <a:solidFill>
              <a:srgbClr val="40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9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C278-C000-EFDA-07F5-3B91DE230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7206A-53EB-B532-EDE4-3797D8DCE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99A2B6-F5D4-5B04-C8C0-BCF083169090}"/>
              </a:ext>
            </a:extLst>
          </p:cNvPr>
          <p:cNvSpPr txBox="1">
            <a:spLocks/>
          </p:cNvSpPr>
          <p:nvPr/>
        </p:nvSpPr>
        <p:spPr>
          <a:xfrm>
            <a:off x="449033" y="666531"/>
            <a:ext cx="11293931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We Should Transform How we Support 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Students and Families</a:t>
            </a:r>
            <a:endParaRPr lang="en-US" sz="3200" dirty="0">
              <a:solidFill>
                <a:srgbClr val="40403D"/>
              </a:solidFill>
            </a:endParaRPr>
          </a:p>
        </p:txBody>
      </p:sp>
      <p:sp>
        <p:nvSpPr>
          <p:cNvPr id="11" name="Trapezoid 10" descr="Cutting state property taxes&#10;$1.4 billion annually">
            <a:extLst>
              <a:ext uri="{FF2B5EF4-FFF2-40B4-BE49-F238E27FC236}">
                <a16:creationId xmlns:a16="http://schemas.microsoft.com/office/drawing/2014/main" id="{26870B05-03B5-7841-B64A-2BD2C8B4845E}"/>
              </a:ext>
            </a:extLst>
          </p:cNvPr>
          <p:cNvSpPr/>
          <p:nvPr/>
        </p:nvSpPr>
        <p:spPr>
          <a:xfrm>
            <a:off x="348275" y="2499352"/>
            <a:ext cx="3250095" cy="2293899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 descr="Fully funding and expanding basic &#10;K–12 education&#10;$861 million annually">
            <a:extLst>
              <a:ext uri="{FF2B5EF4-FFF2-40B4-BE49-F238E27FC236}">
                <a16:creationId xmlns:a16="http://schemas.microsoft.com/office/drawing/2014/main" id="{3AFCDA8F-2B65-9F0A-FA48-243D00CAAD4C}"/>
              </a:ext>
            </a:extLst>
          </p:cNvPr>
          <p:cNvSpPr/>
          <p:nvPr/>
        </p:nvSpPr>
        <p:spPr>
          <a:xfrm rot="10800000">
            <a:off x="3079592" y="2499351"/>
            <a:ext cx="3250095" cy="2293899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 descr="Covering all dual credit instructional fees&#10;$57 million annually">
            <a:extLst>
              <a:ext uri="{FF2B5EF4-FFF2-40B4-BE49-F238E27FC236}">
                <a16:creationId xmlns:a16="http://schemas.microsoft.com/office/drawing/2014/main" id="{56C904AC-5E30-35E8-8822-7174C6B1862E}"/>
              </a:ext>
            </a:extLst>
          </p:cNvPr>
          <p:cNvSpPr/>
          <p:nvPr/>
        </p:nvSpPr>
        <p:spPr>
          <a:xfrm>
            <a:off x="5810908" y="2499351"/>
            <a:ext cx="3250095" cy="2293899"/>
          </a:xfrm>
          <a:prstGeom prst="trapezoid">
            <a:avLst/>
          </a:prstGeom>
          <a:solidFill>
            <a:srgbClr val="D3DE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 descr="Providing two years of college tuition&#10;$760 million annually">
            <a:extLst>
              <a:ext uri="{FF2B5EF4-FFF2-40B4-BE49-F238E27FC236}">
                <a16:creationId xmlns:a16="http://schemas.microsoft.com/office/drawing/2014/main" id="{C0CF5094-C982-9FB7-2CD6-F9A098426A3A}"/>
              </a:ext>
            </a:extLst>
          </p:cNvPr>
          <p:cNvSpPr/>
          <p:nvPr/>
        </p:nvSpPr>
        <p:spPr>
          <a:xfrm rot="10800000">
            <a:off x="8532626" y="2499351"/>
            <a:ext cx="3250095" cy="2293899"/>
          </a:xfrm>
          <a:prstGeom prst="trapezoid">
            <a:avLst/>
          </a:prstGeom>
          <a:solidFill>
            <a:srgbClr val="FBC6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13457-5CB7-DEE5-F2E8-86301405BBDD}"/>
              </a:ext>
            </a:extLst>
          </p:cNvPr>
          <p:cNvSpPr txBox="1"/>
          <p:nvPr/>
        </p:nvSpPr>
        <p:spPr>
          <a:xfrm>
            <a:off x="1093710" y="2922103"/>
            <a:ext cx="174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7F5E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Cutting state property taxes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34C7C-9A2B-F0D6-7212-1408602BDD6B}"/>
              </a:ext>
            </a:extLst>
          </p:cNvPr>
          <p:cNvSpPr txBox="1"/>
          <p:nvPr/>
        </p:nvSpPr>
        <p:spPr>
          <a:xfrm>
            <a:off x="3588266" y="2800839"/>
            <a:ext cx="220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Fully funding and expanding basic </a:t>
            </a:r>
          </a:p>
          <a:p>
            <a:pPr algn="ctr"/>
            <a:r>
              <a:rPr lang="en-US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K–12 education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F7139-E1CE-0051-00E8-EFCA1A77574C}"/>
              </a:ext>
            </a:extLst>
          </p:cNvPr>
          <p:cNvSpPr txBox="1"/>
          <p:nvPr/>
        </p:nvSpPr>
        <p:spPr>
          <a:xfrm>
            <a:off x="6350547" y="2783604"/>
            <a:ext cx="217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Covering all dual credit instructional fees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B28194-E4AA-D091-1476-026CCBE8298C}"/>
              </a:ext>
            </a:extLst>
          </p:cNvPr>
          <p:cNvSpPr txBox="1"/>
          <p:nvPr/>
        </p:nvSpPr>
        <p:spPr>
          <a:xfrm>
            <a:off x="8974916" y="2922103"/>
            <a:ext cx="236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Providing two years of college tuition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50AD6-3022-4AA9-D26C-D8EF1E033996}"/>
              </a:ext>
            </a:extLst>
          </p:cNvPr>
          <p:cNvSpPr txBox="1"/>
          <p:nvPr/>
        </p:nvSpPr>
        <p:spPr>
          <a:xfrm>
            <a:off x="1093710" y="3827379"/>
            <a:ext cx="1749286" cy="584775"/>
          </a:xfrm>
          <a:prstGeom prst="rect">
            <a:avLst/>
          </a:prstGeom>
          <a:solidFill>
            <a:srgbClr val="F7F5EB"/>
          </a:solidFill>
          <a:ln>
            <a:solidFill>
              <a:srgbClr val="40403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$1.4 billion</a:t>
            </a:r>
          </a:p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annually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7B66D-6BBD-8713-7416-3051A454AC00}"/>
              </a:ext>
            </a:extLst>
          </p:cNvPr>
          <p:cNvSpPr txBox="1"/>
          <p:nvPr/>
        </p:nvSpPr>
        <p:spPr>
          <a:xfrm>
            <a:off x="3825026" y="3827379"/>
            <a:ext cx="1749286" cy="584775"/>
          </a:xfrm>
          <a:prstGeom prst="rect">
            <a:avLst/>
          </a:prstGeom>
          <a:solidFill>
            <a:srgbClr val="F7F5EB"/>
          </a:solidFill>
          <a:ln>
            <a:solidFill>
              <a:srgbClr val="40403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$861 million</a:t>
            </a:r>
          </a:p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annually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237059-7E54-D476-33F1-42FBEFEB6077}"/>
              </a:ext>
            </a:extLst>
          </p:cNvPr>
          <p:cNvSpPr txBox="1"/>
          <p:nvPr/>
        </p:nvSpPr>
        <p:spPr>
          <a:xfrm>
            <a:off x="6556343" y="3827379"/>
            <a:ext cx="1749286" cy="584775"/>
          </a:xfrm>
          <a:prstGeom prst="rect">
            <a:avLst/>
          </a:prstGeom>
          <a:solidFill>
            <a:srgbClr val="F7F5EB"/>
          </a:solidFill>
          <a:ln>
            <a:solidFill>
              <a:srgbClr val="40403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$57 million</a:t>
            </a:r>
          </a:p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annually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0EC6D-74AC-3E25-5FFA-D51175B7EF70}"/>
              </a:ext>
            </a:extLst>
          </p:cNvPr>
          <p:cNvSpPr txBox="1"/>
          <p:nvPr/>
        </p:nvSpPr>
        <p:spPr>
          <a:xfrm>
            <a:off x="9288000" y="3827379"/>
            <a:ext cx="1749286" cy="584775"/>
          </a:xfrm>
          <a:prstGeom prst="rect">
            <a:avLst/>
          </a:prstGeom>
          <a:solidFill>
            <a:srgbClr val="F7F5EB"/>
          </a:solidFill>
          <a:ln>
            <a:solidFill>
              <a:srgbClr val="40403D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$760 million</a:t>
            </a:r>
          </a:p>
          <a:p>
            <a:pPr algn="ctr"/>
            <a:r>
              <a:rPr lang="en-US" sz="16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annually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DC566D8-492C-4494-6EA8-C78B2941CD73}"/>
              </a:ext>
            </a:extLst>
          </p:cNvPr>
          <p:cNvSpPr txBox="1">
            <a:spLocks/>
          </p:cNvSpPr>
          <p:nvPr/>
        </p:nvSpPr>
        <p:spPr>
          <a:xfrm>
            <a:off x="449034" y="1764348"/>
            <a:ext cx="11293931" cy="67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2200">
                <a:solidFill>
                  <a:srgbClr val="40403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Prioritize affordability for families and create opportunities for our children by:</a:t>
            </a:r>
            <a:endParaRPr lang="en-US" sz="2200">
              <a:solidFill>
                <a:srgbClr val="404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27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SPI New Palette">
      <a:dk1>
        <a:srgbClr val="40403D"/>
      </a:dk1>
      <a:lt1>
        <a:srgbClr val="F7F5EB"/>
      </a:lt1>
      <a:dk2>
        <a:srgbClr val="40403D"/>
      </a:dk2>
      <a:lt2>
        <a:srgbClr val="F7F5EB"/>
      </a:lt2>
      <a:accent1>
        <a:srgbClr val="0D5761"/>
      </a:accent1>
      <a:accent2>
        <a:srgbClr val="8CB5AB"/>
      </a:accent2>
      <a:accent3>
        <a:srgbClr val="68829E"/>
      </a:accent3>
      <a:accent4>
        <a:srgbClr val="6FB5BF"/>
      </a:accent4>
      <a:accent5>
        <a:srgbClr val="626D71"/>
      </a:accent5>
      <a:accent6>
        <a:srgbClr val="68829E"/>
      </a:accent6>
      <a:hlink>
        <a:srgbClr val="68829E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Sage" id="{6F31CEDF-85D0-42E1-A8D7-5B9EB861E8DF}" vid="{10C21F7E-A331-473D-B0FC-FD98EDA3F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08EC2322189488F075027D920F1CD" ma:contentTypeVersion="47" ma:contentTypeDescription="Create a new document." ma:contentTypeScope="" ma:versionID="fbf12c6a9ea19e9438edf4a64aaed595">
  <xsd:schema xmlns:xsd="http://www.w3.org/2001/XMLSchema" xmlns:xs="http://www.w3.org/2001/XMLSchema" xmlns:p="http://schemas.microsoft.com/office/2006/metadata/properties" xmlns:ns2="b0ec0414-397d-427d-ad1c-ae84c9ad31e7" xmlns:ns3="d0798327-5254-4832-9d6b-dab5c32ea1a5" targetNamespace="http://schemas.microsoft.com/office/2006/metadata/properties" ma:root="true" ma:fieldsID="738e2856cf954844d6de25e61f377eee" ns2:_="" ns3:_="">
    <xsd:import namespace="b0ec0414-397d-427d-ad1c-ae84c9ad31e7"/>
    <xsd:import namespace="d0798327-5254-4832-9d6b-dab5c32ea1a5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3:File_x0020_Category"/>
                <xsd:element ref="ns3:File_x0020_Subject" minOccurs="0"/>
                <xsd:element ref="ns3:File_x0020_Owner" minOccurs="0"/>
                <xsd:element ref="ns3:Sub-Category" minOccurs="0"/>
                <xsd:element ref="ns2:MediaServiceAutoKeyPoints" minOccurs="0"/>
                <xsd:element ref="ns2:MediaServiceKeyPoints" minOccurs="0"/>
                <xsd:element ref="ns2:_ModernAudienceTargetUserField" minOccurs="0"/>
                <xsd:element ref="ns2:_ModernAudienceAadObjectIds" minOccurs="0"/>
                <xsd:element ref="ns3:TaxCatchAll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_x006a_zq5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Audience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c0414-397d-427d-ad1c-ae84c9ad31e7" elementFormDefault="qualified">
    <xsd:import namespace="http://schemas.microsoft.com/office/2006/documentManagement/types"/>
    <xsd:import namespace="http://schemas.microsoft.com/office/infopath/2007/PartnerControls"/>
    <xsd:element name="Details" ma:index="2" nillable="true" ma:displayName="Description" ma:format="Dropdown" ma:internalName="Details" ma:readOnly="false">
      <xsd:simpleType>
        <xsd:restriction base="dms:Note">
          <xsd:maxLength value="255"/>
        </xsd:restriction>
      </xsd:simpleType>
    </xsd:element>
    <xsd:element name="MediaServiceAutoKeyPoints" ma:index="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8" nillable="true" ma:displayName="KeyPoints" ma:hidden="true" ma:internalName="MediaServiceKeyPoints" ma:readOnly="true">
      <xsd:simpleType>
        <xsd:restriction base="dms:Note"/>
      </xsd:simpleType>
    </xsd:element>
    <xsd:element name="_ModernAudienceTargetUserField" ma:index="12" nillable="true" ma:displayName="Audience" ma:hidden="true" ma:list="UserInfo" ma:SharePointGroup="0" ma:internalName="_ModernAudienceTargetUserField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3" nillable="true" ma:displayName="AudienceIds" ma:hidden="true" ma:list="{3d20f052-3392-4e5a-808c-cb8fd2cddf3d}" ma:internalName="_ModernAudienceAadObjectIds" ma:readOnly="true" ma:showField="_AadObjectIdForUser" ma:web="d0798327-5254-4832-9d6b-dab5c32ea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_x006a_zq5" ma:index="23" nillable="true" ma:displayName="Notes" ma:hidden="true" ma:internalName="_x006a_zq5" ma:readOnly="fals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a1e96cc0-46bd-46ca-9217-af340b20b2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98327-5254-4832-9d6b-dab5c32ea1a5" elementFormDefault="qualified">
    <xsd:import namespace="http://schemas.microsoft.com/office/2006/documentManagement/types"/>
    <xsd:import namespace="http://schemas.microsoft.com/office/infopath/2007/PartnerControls"/>
    <xsd:element name="File_x0020_Category" ma:index="3" ma:displayName="File_Category" ma:description="File Center Site Column" ma:format="Dropdown" ma:internalName="File_x0020_Category" ma:readOnly="false">
      <xsd:simpleType>
        <xsd:restriction base="dms:Choice">
          <xsd:enumeration value="Attachment"/>
          <xsd:enumeration value="Email Message"/>
          <xsd:enumeration value="Example"/>
          <xsd:enumeration value="Form"/>
          <xsd:enumeration value="Guidance"/>
          <xsd:enumeration value="Policy"/>
          <xsd:enumeration value="Publication"/>
          <xsd:enumeration value="Template"/>
        </xsd:restriction>
      </xsd:simpleType>
    </xsd:element>
    <xsd:element name="File_x0020_Subject" ma:index="4" nillable="true" ma:displayName="File Subject" ma:description="File Center Subject Site Column" ma:format="Dropdown" ma:internalName="File_x0020_Subject">
      <xsd:simpleType>
        <xsd:restriction base="dms:Choice">
          <xsd:enumeration value="Accessibility"/>
          <xsd:enumeration value="Administrative"/>
          <xsd:enumeration value="Advisory Groups"/>
          <xsd:enumeration value="All Contracts"/>
          <xsd:enumeration value="Amendment"/>
          <xsd:enumeration value="Approval Process"/>
          <xsd:enumeration value="Asset Inventory"/>
          <xsd:enumeration value="Benefits"/>
          <xsd:enumeration value="Brand"/>
          <xsd:enumeration value="Building Information"/>
          <xsd:enumeration value="Bulletin"/>
          <xsd:enumeration value="Business Card"/>
          <xsd:enumeration value="Calendars"/>
          <xsd:enumeration value="Careers"/>
          <xsd:enumeration value="Client Service"/>
          <xsd:enumeration value="Clock Hours"/>
          <xsd:enumeration value="Commute Trip Reduction"/>
          <xsd:enumeration value="Competitive"/>
          <xsd:enumeration value="Competitive Contract"/>
          <xsd:enumeration value="Competitive Procurement"/>
          <xsd:enumeration value="Contracts"/>
          <xsd:enumeration value="Copyright and Open Licensing"/>
          <xsd:enumeration value="COVID-19"/>
          <xsd:enumeration value="Data"/>
          <xsd:enumeration value="Data Security"/>
          <xsd:enumeration value="Data Sharing Agreement"/>
          <xsd:enumeration value="Debriefing"/>
          <xsd:enumeration value="Direct Buy"/>
          <xsd:enumeration value="Discrimination"/>
          <xsd:enumeration value="Diversity, Equity, Inclusion"/>
          <xsd:enumeration value="Emergency"/>
          <xsd:enumeration value="Employee Assistance Program"/>
          <xsd:enumeration value="Ethics"/>
          <xsd:enumeration value="Evaluation"/>
          <xsd:enumeration value="Exempt Employees Exchange time"/>
          <xsd:enumeration value="FMLA"/>
          <xsd:enumeration value="Forms Management"/>
          <xsd:enumeration value="General Terms &amp; Conditions"/>
          <xsd:enumeration value="Hiring"/>
          <xsd:enumeration value="HR Process"/>
          <xsd:enumeration value="Indirect Costs"/>
          <xsd:enumeration value="Informal Solicitation"/>
          <xsd:enumeration value="Intergovernmental Agreement"/>
          <xsd:enumeration value="Interagency/Interlocal"/>
          <xsd:enumeration value="Interlocal Agreement"/>
          <xsd:enumeration value="Interstate Agreement"/>
          <xsd:enumeration value="IT"/>
          <xsd:enumeration value="IT Position"/>
          <xsd:enumeration value="ITPS"/>
          <xsd:enumeration value="Justication"/>
          <xsd:enumeration value="Languages"/>
          <xsd:enumeration value="Layoffs"/>
          <xsd:enumeration value="Leave"/>
          <xsd:enumeration value="Legislative"/>
          <xsd:enumeration value="M365"/>
          <xsd:enumeration value="Media Protocol"/>
          <xsd:enumeration value="Meeting Norms"/>
          <xsd:enumeration value="Meetings"/>
          <xsd:enumeration value="Mobile Device"/>
          <xsd:enumeration value="Orientation"/>
          <xsd:enumeration value="Outside Employment"/>
          <xsd:enumeration value="Parking"/>
          <xsd:enumeration value="Payroll"/>
          <xsd:enumeration value="Performance Evaluations"/>
          <xsd:enumeration value="Personnel Records"/>
          <xsd:enumeration value="Phone"/>
          <xsd:enumeration value="Photo consent"/>
          <xsd:enumeration value="Planning &amp; Risk Assessment"/>
          <xsd:enumeration value="Policy"/>
          <xsd:enumeration value="Print Center"/>
          <xsd:enumeration value="Project Work"/>
          <xsd:enumeration value="Public Records"/>
          <xsd:enumeration value="Publications"/>
          <xsd:enumeration value="Purchasing"/>
          <xsd:enumeration value="Reasonable Accommodations"/>
          <xsd:enumeration value="Records Management"/>
          <xsd:enumeration value="Reduction"/>
          <xsd:enumeration value="Reimbursement"/>
          <xsd:enumeration value="Request for Grant Activity"/>
          <xsd:enumeration value="Request for Proposal"/>
          <xsd:enumeration value="Request for Qualifications"/>
          <xsd:enumeration value="Retirement"/>
          <xsd:enumeration value="Rules Process"/>
          <xsd:enumeration value="Safety"/>
          <xsd:enumeration value="Separating Employees"/>
          <xsd:enumeration value="Shared Leave"/>
          <xsd:enumeration value="Social Media"/>
          <xsd:enumeration value="Sole Source"/>
          <xsd:enumeration value="Technology"/>
          <xsd:enumeration value="Telecommuting"/>
          <xsd:enumeration value="Training"/>
          <xsd:enumeration value="Travel"/>
          <xsd:enumeration value="Tuition Reimbursement"/>
          <xsd:enumeration value="Unemployment"/>
          <xsd:enumeration value="Website"/>
          <xsd:enumeration value="WGS"/>
          <xsd:enumeration value="WiFi"/>
          <xsd:enumeration value="WMS"/>
          <xsd:enumeration value="Workplace"/>
        </xsd:restriction>
      </xsd:simpleType>
    </xsd:element>
    <xsd:element name="File_x0020_Owner" ma:index="5" nillable="true" ma:displayName="File Owner" ma:format="Dropdown" ma:internalName="File_x0020_Owner">
      <xsd:simpleType>
        <xsd:restriction base="dms:Choice">
          <xsd:enumeration value="Agency Support"/>
          <xsd:enumeration value="CISL"/>
          <xsd:enumeration value="Communications"/>
          <xsd:enumeration value="Contracts"/>
          <xsd:enumeration value="Data Management"/>
          <xsd:enumeration value="Executive Services"/>
          <xsd:enumeration value="HR"/>
          <xsd:enumeration value="Financial Policy and Research"/>
          <xsd:enumeration value="Financial Services"/>
          <xsd:enumeration value="Government Relations"/>
          <xsd:enumeration value="Grants Management"/>
          <xsd:enumeration value="IT"/>
          <xsd:enumeration value="Legal Services"/>
          <xsd:enumeration value="Payroll &amp; Leave"/>
          <xsd:enumeration value="Professional Certification"/>
          <xsd:enumeration value="Purchasing"/>
          <xsd:enumeration value="Records Management"/>
          <xsd:enumeration value="Travel"/>
        </xsd:restriction>
      </xsd:simpleType>
    </xsd:element>
    <xsd:element name="Sub-Category" ma:index="6" nillable="true" ma:displayName="Sub-Subject" ma:internalName="Sub_x002d_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obe Acrobat"/>
                        <xsd:enumeration value="Furlough"/>
                        <xsd:enumeration value="Microsoft Office"/>
                        <xsd:enumeration value="Poster"/>
                        <xsd:enumeration value="Social Media"/>
                        <xsd:enumeration value="Website Guid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axCatchAll" ma:index="14" nillable="true" ma:displayName="Taxonomy Catch All Column" ma:hidden="true" ma:list="{5b5e1dae-019a-4495-847e-ab804783a221}" ma:internalName="TaxCatchAll" ma:readOnly="false" ma:showField="CatchAllData" ma:web="d0798327-5254-4832-9d6b-dab5c32ea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hidden="true" ma:internalName="SharedWithDetails" ma:readOnly="true">
      <xsd:simpleType>
        <xsd:restriction base="dms:Note"/>
      </xsd:simpleType>
    </xsd:element>
    <xsd:element name="Audience" ma:index="28" nillable="true" ma:displayName="File_Audience" ma:format="Dropdown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ve Support Staff"/>
                    <xsd:enumeration value="Contract Managers"/>
                    <xsd:enumeration value="General"/>
                    <xsd:enumeration value="New Employees"/>
                    <xsd:enumeration value="Program Staff"/>
                    <xsd:enumeration value="Separating Employees"/>
                    <xsd:enumeration value="Superviso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d0798327-5254-4832-9d6b-dab5c32ea1a5">
      <Value>General</Value>
    </Audience>
    <lcf76f155ced4ddcb4097134ff3c332f xmlns="b0ec0414-397d-427d-ad1c-ae84c9ad31e7">
      <Terms xmlns="http://schemas.microsoft.com/office/infopath/2007/PartnerControls"/>
    </lcf76f155ced4ddcb4097134ff3c332f>
    <Sub-Category xmlns="d0798327-5254-4832-9d6b-dab5c32ea1a5" xsi:nil="true"/>
    <TaxCatchAll xmlns="d0798327-5254-4832-9d6b-dab5c32ea1a5" xsi:nil="true"/>
    <File_x0020_Category xmlns="d0798327-5254-4832-9d6b-dab5c32ea1a5">Template</File_x0020_Category>
    <_x006a_zq5 xmlns="b0ec0414-397d-427d-ad1c-ae84c9ad31e7" xsi:nil="true"/>
    <File_x0020_Owner xmlns="d0798327-5254-4832-9d6b-dab5c32ea1a5">Communications</File_x0020_Owner>
    <Details xmlns="b0ec0414-397d-427d-ad1c-ae84c9ad31e7" xsi:nil="true"/>
    <_ModernAudienceTargetUserField xmlns="b0ec0414-397d-427d-ad1c-ae84c9ad31e7">
      <UserInfo>
        <DisplayName/>
        <AccountId xsi:nil="true"/>
        <AccountType/>
      </UserInfo>
    </_ModernAudienceTargetUserField>
    <File_x0020_Subject xmlns="d0798327-5254-4832-9d6b-dab5c32ea1a5">Brand</File_x0020_Subject>
  </documentManagement>
</p:properties>
</file>

<file path=customXml/itemProps1.xml><?xml version="1.0" encoding="utf-8"?>
<ds:datastoreItem xmlns:ds="http://schemas.openxmlformats.org/officeDocument/2006/customXml" ds:itemID="{E02E2506-6F46-474D-A8B5-41AA2BE82D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606B9-1FA3-4E12-9C94-BE39CFE19F4A}">
  <ds:schemaRefs>
    <ds:schemaRef ds:uri="b0ec0414-397d-427d-ad1c-ae84c9ad31e7"/>
    <ds:schemaRef ds:uri="d0798327-5254-4832-9d6b-dab5c32ea1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E8CD39-01C8-448B-93E4-657053375E90}">
  <ds:schemaRefs>
    <ds:schemaRef ds:uri="d0798327-5254-4832-9d6b-dab5c32ea1a5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b0ec0414-397d-427d-ad1c-ae84c9ad31e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PowerPoint-Template-Sage</Template>
  <TotalTime>12</TotalTime>
  <Words>474</Words>
  <Application>Microsoft Office PowerPoint</Application>
  <PresentationFormat>Widescreen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Segoe UI Bold</vt:lpstr>
      <vt:lpstr>Segoe UI Semibold</vt:lpstr>
      <vt:lpstr>Title Slides</vt:lpstr>
      <vt:lpstr>Relief for Families, Results for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Brand</dc:subject>
  <dc:creator>Sammi Payne</dc:creator>
  <cp:lastModifiedBy>Jennifer Kelley</cp:lastModifiedBy>
  <cp:revision>4</cp:revision>
  <cp:lastPrinted>2026-01-07T22:44:09Z</cp:lastPrinted>
  <dcterms:created xsi:type="dcterms:W3CDTF">2025-01-23T20:46:37Z</dcterms:created>
  <dcterms:modified xsi:type="dcterms:W3CDTF">2026-02-05T17:15:51Z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0x010100BE808EC2322189488F075027D920F1CD</vt:lpwstr>
  </property>
  <property fmtid="{D5CDD505-2E9C-101B-9397-08002B2CF9AE}" pid="3" name="Audience">
    <vt:lpwstr>;#General;#</vt:lpwstr>
  </property>
  <property fmtid="{D5CDD505-2E9C-101B-9397-08002B2CF9AE}" pid="4" name="FileCategory">
    <vt:lpwstr>Template</vt:lpwstr>
  </property>
  <property fmtid="{D5CDD505-2E9C-101B-9397-08002B2CF9AE}" pid="5" name="FileOwner">
    <vt:lpwstr>Communications</vt:lpwstr>
  </property>
  <property fmtid="{D5CDD505-2E9C-101B-9397-08002B2CF9AE}" pid="6" name="Audience0">
    <vt:lpwstr>;#New Employees;#</vt:lpwstr>
  </property>
  <property fmtid="{D5CDD505-2E9C-101B-9397-08002B2CF9AE}" pid="7" name="Language">
    <vt:lpwstr>English</vt:lpwstr>
  </property>
  <property fmtid="{D5CDD505-2E9C-101B-9397-08002B2CF9AE}" pid="8" name="MediaServiceImageTags">
    <vt:lpwstr/>
  </property>
  <property fmtid="{D5CDD505-2E9C-101B-9397-08002B2CF9AE}" pid="9" name="MSIP_Label_9145f431-4c8c-42c6-a5a5-ba6d3bdea585_Enabled">
    <vt:lpwstr>true</vt:lpwstr>
  </property>
  <property fmtid="{D5CDD505-2E9C-101B-9397-08002B2CF9AE}" pid="10" name="MSIP_Label_9145f431-4c8c-42c6-a5a5-ba6d3bdea585_SetDate">
    <vt:lpwstr>2025-01-23T20:48:08Z</vt:lpwstr>
  </property>
  <property fmtid="{D5CDD505-2E9C-101B-9397-08002B2CF9AE}" pid="11" name="MSIP_Label_9145f431-4c8c-42c6-a5a5-ba6d3bdea585_Method">
    <vt:lpwstr>Standard</vt:lpwstr>
  </property>
  <property fmtid="{D5CDD505-2E9C-101B-9397-08002B2CF9AE}" pid="12" name="MSIP_Label_9145f431-4c8c-42c6-a5a5-ba6d3bdea585_Name">
    <vt:lpwstr>defa4170-0d19-0005-0004-bc88714345d2</vt:lpwstr>
  </property>
  <property fmtid="{D5CDD505-2E9C-101B-9397-08002B2CF9AE}" pid="13" name="MSIP_Label_9145f431-4c8c-42c6-a5a5-ba6d3bdea585_SiteId">
    <vt:lpwstr>b2fe5ccf-10a5-46fe-ae45-a0267412af7a</vt:lpwstr>
  </property>
  <property fmtid="{D5CDD505-2E9C-101B-9397-08002B2CF9AE}" pid="14" name="MSIP_Label_9145f431-4c8c-42c6-a5a5-ba6d3bdea585_ActionId">
    <vt:lpwstr>1865c2d7-7fab-4be3-9494-7f68af1bd935</vt:lpwstr>
  </property>
  <property fmtid="{D5CDD505-2E9C-101B-9397-08002B2CF9AE}" pid="15" name="MSIP_Label_9145f431-4c8c-42c6-a5a5-ba6d3bdea585_ContentBits">
    <vt:lpwstr>0</vt:lpwstr>
  </property>
</Properties>
</file>