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1" r:id="rId5"/>
  </p:sldMasterIdLst>
  <p:notesMasterIdLst>
    <p:notesMasterId r:id="rId21"/>
  </p:notesMasterIdLst>
  <p:handoutMasterIdLst>
    <p:handoutMasterId r:id="rId22"/>
  </p:handoutMasterIdLst>
  <p:sldIdLst>
    <p:sldId id="260" r:id="rId6"/>
    <p:sldId id="263" r:id="rId7"/>
    <p:sldId id="264" r:id="rId8"/>
    <p:sldId id="318" r:id="rId9"/>
    <p:sldId id="335" r:id="rId10"/>
    <p:sldId id="319" r:id="rId11"/>
    <p:sldId id="322" r:id="rId12"/>
    <p:sldId id="327" r:id="rId13"/>
    <p:sldId id="337" r:id="rId14"/>
    <p:sldId id="329" r:id="rId15"/>
    <p:sldId id="330" r:id="rId16"/>
    <p:sldId id="332" r:id="rId17"/>
    <p:sldId id="334" r:id="rId18"/>
    <p:sldId id="326" r:id="rId19"/>
    <p:sldId id="31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639"/>
    <a:srgbClr val="FFFFFF"/>
    <a:srgbClr val="0D5761"/>
    <a:srgbClr val="40403D"/>
    <a:srgbClr val="F7F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8DD98F-13AB-F620-AF6B-4A2AB141BF2A}" v="329" dt="2026-03-07T05:46:49.106"/>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0" autoAdjust="0"/>
    <p:restoredTop sz="86405" autoAdjust="0"/>
  </p:normalViewPr>
  <p:slideViewPr>
    <p:cSldViewPr snapToGrid="0">
      <p:cViewPr varScale="1">
        <p:scale>
          <a:sx n="71" d="100"/>
          <a:sy n="71" d="100"/>
        </p:scale>
        <p:origin x="235" y="5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4F75CF-BDF2-421D-B32C-1704C6536C47}"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US"/>
        </a:p>
      </dgm:t>
    </dgm:pt>
    <dgm:pt modelId="{176732D6-E4EA-4D64-9773-8D3AA78B4CC3}">
      <dgm:prSet phldr="0"/>
      <dgm:spPr>
        <a:solidFill>
          <a:schemeClr val="accent1"/>
        </a:solidFill>
      </dgm:spPr>
      <dgm:t>
        <a:bodyPr/>
        <a:lstStyle/>
        <a:p>
          <a:pPr rtl="0"/>
          <a:r>
            <a:rPr lang="en-US">
              <a:solidFill>
                <a:schemeClr val="bg1"/>
              </a:solidFill>
              <a:latin typeface="Segoe UI"/>
            </a:rPr>
            <a:t>Data Literacy</a:t>
          </a:r>
          <a:endParaRPr lang="en-US">
            <a:solidFill>
              <a:schemeClr val="bg1"/>
            </a:solidFill>
          </a:endParaRPr>
        </a:p>
      </dgm:t>
    </dgm:pt>
    <dgm:pt modelId="{F91144B7-75A0-493A-86D8-B73B2AB58255}" type="parTrans" cxnId="{40DE9A61-5CB9-4EDE-A4C8-625AAF1F9E11}">
      <dgm:prSet/>
      <dgm:spPr/>
      <dgm:t>
        <a:bodyPr/>
        <a:lstStyle/>
        <a:p>
          <a:endParaRPr lang="en-US"/>
        </a:p>
      </dgm:t>
    </dgm:pt>
    <dgm:pt modelId="{165244F0-8F40-4A82-9CC8-D33338A6786B}" type="sibTrans" cxnId="{40DE9A61-5CB9-4EDE-A4C8-625AAF1F9E11}">
      <dgm:prSet/>
      <dgm:spPr/>
      <dgm:t>
        <a:bodyPr/>
        <a:lstStyle/>
        <a:p>
          <a:endParaRPr lang="en-US"/>
        </a:p>
      </dgm:t>
    </dgm:pt>
    <dgm:pt modelId="{0204A2F3-2ED6-4169-BCD6-E451DF3B8AE6}">
      <dgm:prSet phldr="0"/>
      <dgm:spPr/>
      <dgm:t>
        <a:bodyPr/>
        <a:lstStyle/>
        <a:p>
          <a:pPr rtl="0"/>
          <a:r>
            <a:rPr lang="en-US">
              <a:solidFill>
                <a:srgbClr val="000000"/>
              </a:solidFill>
              <a:latin typeface="Segoe UI"/>
            </a:rPr>
            <a:t>Read, interpret, understand data and data visualizations</a:t>
          </a:r>
          <a:endParaRPr lang="en-US">
            <a:solidFill>
              <a:srgbClr val="000000"/>
            </a:solidFill>
          </a:endParaRPr>
        </a:p>
      </dgm:t>
    </dgm:pt>
    <dgm:pt modelId="{A92990FC-F99E-48DF-9DBE-50A47AD0CD00}" type="parTrans" cxnId="{D585D363-F439-4EB8-9052-2AFF30D9344B}">
      <dgm:prSet/>
      <dgm:spPr/>
      <dgm:t>
        <a:bodyPr/>
        <a:lstStyle/>
        <a:p>
          <a:endParaRPr lang="en-US"/>
        </a:p>
      </dgm:t>
    </dgm:pt>
    <dgm:pt modelId="{373771C0-E581-427A-B07D-459AF3BF8711}" type="sibTrans" cxnId="{D585D363-F439-4EB8-9052-2AFF30D9344B}">
      <dgm:prSet/>
      <dgm:spPr/>
      <dgm:t>
        <a:bodyPr/>
        <a:lstStyle/>
        <a:p>
          <a:endParaRPr lang="en-US"/>
        </a:p>
      </dgm:t>
    </dgm:pt>
    <dgm:pt modelId="{FA9A844C-D6DD-48AA-AE23-EF9187D0F70B}">
      <dgm:prSet/>
      <dgm:spPr/>
      <dgm:t>
        <a:bodyPr/>
        <a:lstStyle/>
        <a:p>
          <a:pPr rtl="0"/>
          <a:r>
            <a:rPr lang="en-US">
              <a:latin typeface="Segoe UI"/>
            </a:rPr>
            <a:t>Limited to Analyze and Interpret parts of the Data Science inquiry cycle</a:t>
          </a:r>
          <a:endParaRPr lang="en-US"/>
        </a:p>
      </dgm:t>
    </dgm:pt>
    <dgm:pt modelId="{5AEC0B98-5268-4DDA-A8D2-439BF288A05E}" type="parTrans" cxnId="{7105F41B-228E-4C8C-8F53-BEBF0B4BCFBC}">
      <dgm:prSet/>
      <dgm:spPr/>
      <dgm:t>
        <a:bodyPr/>
        <a:lstStyle/>
        <a:p>
          <a:endParaRPr lang="en-US"/>
        </a:p>
      </dgm:t>
    </dgm:pt>
    <dgm:pt modelId="{52EC0536-CB6F-46F9-8817-E1DE52127DFE}" type="sibTrans" cxnId="{7105F41B-228E-4C8C-8F53-BEBF0B4BCFBC}">
      <dgm:prSet/>
      <dgm:spPr/>
      <dgm:t>
        <a:bodyPr/>
        <a:lstStyle/>
        <a:p>
          <a:endParaRPr lang="en-US"/>
        </a:p>
      </dgm:t>
    </dgm:pt>
    <dgm:pt modelId="{84E96E85-A839-4749-930F-7529F30DC158}">
      <dgm:prSet/>
      <dgm:spPr/>
      <dgm:t>
        <a:bodyPr/>
        <a:lstStyle/>
        <a:p>
          <a:pPr rtl="0"/>
          <a:r>
            <a:rPr lang="en-US">
              <a:solidFill>
                <a:srgbClr val="000000"/>
              </a:solidFill>
              <a:latin typeface="Segoe UI"/>
            </a:rPr>
            <a:t>Important for all students across all grades</a:t>
          </a:r>
          <a:endParaRPr lang="en-US">
            <a:solidFill>
              <a:srgbClr val="000000"/>
            </a:solidFill>
          </a:endParaRPr>
        </a:p>
      </dgm:t>
    </dgm:pt>
    <dgm:pt modelId="{F7CDCDB8-45F1-41C5-AD31-003B3CE28C02}" type="parTrans" cxnId="{B74592A0-C631-4380-8291-D8439BA79E89}">
      <dgm:prSet/>
      <dgm:spPr/>
      <dgm:t>
        <a:bodyPr/>
        <a:lstStyle/>
        <a:p>
          <a:endParaRPr lang="en-US"/>
        </a:p>
      </dgm:t>
    </dgm:pt>
    <dgm:pt modelId="{7B72E6EE-1DB1-4592-B03B-D5EFBDBD1792}" type="sibTrans" cxnId="{B74592A0-C631-4380-8291-D8439BA79E89}">
      <dgm:prSet/>
      <dgm:spPr/>
      <dgm:t>
        <a:bodyPr/>
        <a:lstStyle/>
        <a:p>
          <a:endParaRPr lang="en-US"/>
        </a:p>
      </dgm:t>
    </dgm:pt>
    <dgm:pt modelId="{12CDEFA2-F36D-44E9-B6AA-03F69BAB583E}">
      <dgm:prSet/>
      <dgm:spPr>
        <a:solidFill>
          <a:schemeClr val="accent1"/>
        </a:solidFill>
      </dgm:spPr>
      <dgm:t>
        <a:bodyPr/>
        <a:lstStyle/>
        <a:p>
          <a:r>
            <a:rPr lang="en-US">
              <a:solidFill>
                <a:schemeClr val="bg1"/>
              </a:solidFill>
            </a:rPr>
            <a:t>Data Science</a:t>
          </a:r>
        </a:p>
      </dgm:t>
    </dgm:pt>
    <dgm:pt modelId="{3542C132-855E-49C1-8A89-E6A4766C574A}" type="parTrans" cxnId="{CF5956F2-4302-4643-B65F-F51C00970A27}">
      <dgm:prSet/>
      <dgm:spPr/>
      <dgm:t>
        <a:bodyPr/>
        <a:lstStyle/>
        <a:p>
          <a:endParaRPr lang="en-US"/>
        </a:p>
      </dgm:t>
    </dgm:pt>
    <dgm:pt modelId="{DF75C12A-0F7B-4381-BC5D-7C2FDEC903E9}" type="sibTrans" cxnId="{CF5956F2-4302-4643-B65F-F51C00970A27}">
      <dgm:prSet/>
      <dgm:spPr/>
      <dgm:t>
        <a:bodyPr/>
        <a:lstStyle/>
        <a:p>
          <a:endParaRPr lang="en-US"/>
        </a:p>
      </dgm:t>
    </dgm:pt>
    <dgm:pt modelId="{593BBFAB-1486-423A-BB06-13B54D5BD508}">
      <dgm:prSet/>
      <dgm:spPr>
        <a:solidFill>
          <a:schemeClr val="accent4"/>
        </a:solidFill>
      </dgm:spPr>
      <dgm:t>
        <a:bodyPr/>
        <a:lstStyle/>
        <a:p>
          <a:pPr rtl="0"/>
          <a:r>
            <a:rPr lang="en-US">
              <a:solidFill>
                <a:schemeClr val="tx1"/>
              </a:solidFill>
              <a:latin typeface="Segoe UI"/>
            </a:rPr>
            <a:t>All four parts of the Data Science inquiry cycle</a:t>
          </a:r>
          <a:endParaRPr lang="en-US">
            <a:solidFill>
              <a:schemeClr val="tx1"/>
            </a:solidFill>
          </a:endParaRPr>
        </a:p>
      </dgm:t>
    </dgm:pt>
    <dgm:pt modelId="{BCA36F15-7613-45E2-B72B-8D93DE05A97C}" type="parTrans" cxnId="{F31891C4-EEE4-4472-BAA5-87CBC79AF642}">
      <dgm:prSet/>
      <dgm:spPr/>
      <dgm:t>
        <a:bodyPr/>
        <a:lstStyle/>
        <a:p>
          <a:endParaRPr lang="en-US"/>
        </a:p>
      </dgm:t>
    </dgm:pt>
    <dgm:pt modelId="{1B467862-6921-47F0-A5C1-CEAB4C7AB0EC}" type="sibTrans" cxnId="{F31891C4-EEE4-4472-BAA5-87CBC79AF642}">
      <dgm:prSet/>
      <dgm:spPr/>
      <dgm:t>
        <a:bodyPr/>
        <a:lstStyle/>
        <a:p>
          <a:endParaRPr lang="en-US"/>
        </a:p>
      </dgm:t>
    </dgm:pt>
    <dgm:pt modelId="{9F517ADE-8B94-48D6-8C36-636A1FCF2739}">
      <dgm:prSet phldr="0"/>
      <dgm:spPr/>
      <dgm:t>
        <a:bodyPr/>
        <a:lstStyle/>
        <a:p>
          <a:pPr rtl="0"/>
          <a:r>
            <a:rPr lang="en-US">
              <a:solidFill>
                <a:srgbClr val="000000"/>
              </a:solidFill>
              <a:latin typeface="Segoe UI"/>
            </a:rPr>
            <a:t>Essential for all students across all grades and automatically includes Data literacy</a:t>
          </a:r>
          <a:endParaRPr lang="en-US">
            <a:solidFill>
              <a:srgbClr val="000000"/>
            </a:solidFill>
          </a:endParaRPr>
        </a:p>
      </dgm:t>
    </dgm:pt>
    <dgm:pt modelId="{3B0C7CD9-6842-42C6-A9A6-A263C67C1E3C}" type="parTrans" cxnId="{4CA288CE-351E-439A-92AA-E599F2152664}">
      <dgm:prSet/>
      <dgm:spPr/>
      <dgm:t>
        <a:bodyPr/>
        <a:lstStyle/>
        <a:p>
          <a:endParaRPr lang="en-US"/>
        </a:p>
      </dgm:t>
    </dgm:pt>
    <dgm:pt modelId="{534ED91A-1BD7-4679-8E92-8B327C13A931}" type="sibTrans" cxnId="{4CA288CE-351E-439A-92AA-E599F2152664}">
      <dgm:prSet/>
      <dgm:spPr/>
      <dgm:t>
        <a:bodyPr/>
        <a:lstStyle/>
        <a:p>
          <a:endParaRPr lang="en-US"/>
        </a:p>
      </dgm:t>
    </dgm:pt>
    <dgm:pt modelId="{F8422ECD-53CA-432F-A290-3F4225AA0A7E}">
      <dgm:prSet phldr="0"/>
      <dgm:spPr>
        <a:solidFill>
          <a:srgbClr val="40403D"/>
        </a:solidFill>
      </dgm:spPr>
      <dgm:t>
        <a:bodyPr/>
        <a:lstStyle/>
        <a:p>
          <a:pPr rtl="0"/>
          <a:r>
            <a:rPr lang="en-US">
              <a:latin typeface="Segoe UI"/>
            </a:rPr>
            <a:t>Facilitates greater depth of creativity and problem-solving than Data Literacy alone</a:t>
          </a:r>
        </a:p>
      </dgm:t>
    </dgm:pt>
    <dgm:pt modelId="{A925EE86-CFC5-45E4-A843-5A928B602C65}" type="parTrans" cxnId="{6CD03954-E6CC-43E9-B6A6-560F11DE130A}">
      <dgm:prSet/>
      <dgm:spPr/>
      <dgm:t>
        <a:bodyPr/>
        <a:lstStyle/>
        <a:p>
          <a:endParaRPr lang="en-US"/>
        </a:p>
      </dgm:t>
    </dgm:pt>
    <dgm:pt modelId="{F3F1C913-3E85-4593-8FB0-49FAD5CDD1A7}" type="sibTrans" cxnId="{6CD03954-E6CC-43E9-B6A6-560F11DE130A}">
      <dgm:prSet/>
      <dgm:spPr/>
      <dgm:t>
        <a:bodyPr/>
        <a:lstStyle/>
        <a:p>
          <a:endParaRPr lang="en-US"/>
        </a:p>
      </dgm:t>
    </dgm:pt>
    <dgm:pt modelId="{91225B25-E06D-40DD-B013-9483A4656F39}" type="pres">
      <dgm:prSet presAssocID="{FE4F75CF-BDF2-421D-B32C-1704C6536C47}" presName="theList" presStyleCnt="0">
        <dgm:presLayoutVars>
          <dgm:dir/>
          <dgm:animLvl val="lvl"/>
          <dgm:resizeHandles val="exact"/>
        </dgm:presLayoutVars>
      </dgm:prSet>
      <dgm:spPr/>
    </dgm:pt>
    <dgm:pt modelId="{4A3D0564-3E83-4CA5-ADD8-14D04B3ED0A9}" type="pres">
      <dgm:prSet presAssocID="{176732D6-E4EA-4D64-9773-8D3AA78B4CC3}" presName="compNode" presStyleCnt="0"/>
      <dgm:spPr/>
    </dgm:pt>
    <dgm:pt modelId="{9227B62E-DF4C-4C5B-9812-8E8805A17CB3}" type="pres">
      <dgm:prSet presAssocID="{176732D6-E4EA-4D64-9773-8D3AA78B4CC3}" presName="aNode" presStyleLbl="bgShp" presStyleIdx="0" presStyleCnt="2"/>
      <dgm:spPr/>
    </dgm:pt>
    <dgm:pt modelId="{C56952CD-F80C-4D2C-BA93-190EF24A1AB0}" type="pres">
      <dgm:prSet presAssocID="{176732D6-E4EA-4D64-9773-8D3AA78B4CC3}" presName="textNode" presStyleLbl="bgShp" presStyleIdx="0" presStyleCnt="2"/>
      <dgm:spPr/>
    </dgm:pt>
    <dgm:pt modelId="{D0105746-F539-419E-A49A-ACFE62528302}" type="pres">
      <dgm:prSet presAssocID="{176732D6-E4EA-4D64-9773-8D3AA78B4CC3}" presName="compChildNode" presStyleCnt="0"/>
      <dgm:spPr/>
    </dgm:pt>
    <dgm:pt modelId="{2115F0F8-B0FD-4259-A758-6427E98A87BB}" type="pres">
      <dgm:prSet presAssocID="{176732D6-E4EA-4D64-9773-8D3AA78B4CC3}" presName="theInnerList" presStyleCnt="0"/>
      <dgm:spPr/>
    </dgm:pt>
    <dgm:pt modelId="{F29D1FFA-A267-453A-8863-C3042A5B3CF3}" type="pres">
      <dgm:prSet presAssocID="{0204A2F3-2ED6-4169-BCD6-E451DF3B8AE6}" presName="childNode" presStyleLbl="node1" presStyleIdx="0" presStyleCnt="6">
        <dgm:presLayoutVars>
          <dgm:bulletEnabled val="1"/>
        </dgm:presLayoutVars>
      </dgm:prSet>
      <dgm:spPr/>
    </dgm:pt>
    <dgm:pt modelId="{3BECD461-B69B-413E-A6B5-E677E54E6110}" type="pres">
      <dgm:prSet presAssocID="{0204A2F3-2ED6-4169-BCD6-E451DF3B8AE6}" presName="aSpace2" presStyleCnt="0"/>
      <dgm:spPr/>
    </dgm:pt>
    <dgm:pt modelId="{17EBB27D-C53F-4112-B40C-DF32F16FB1AA}" type="pres">
      <dgm:prSet presAssocID="{FA9A844C-D6DD-48AA-AE23-EF9187D0F70B}" presName="childNode" presStyleLbl="node1" presStyleIdx="1" presStyleCnt="6">
        <dgm:presLayoutVars>
          <dgm:bulletEnabled val="1"/>
        </dgm:presLayoutVars>
      </dgm:prSet>
      <dgm:spPr/>
    </dgm:pt>
    <dgm:pt modelId="{E86D058A-64EF-4749-9F14-A425220F8FE5}" type="pres">
      <dgm:prSet presAssocID="{FA9A844C-D6DD-48AA-AE23-EF9187D0F70B}" presName="aSpace2" presStyleCnt="0"/>
      <dgm:spPr/>
    </dgm:pt>
    <dgm:pt modelId="{7F613D9D-934B-44DB-83CD-4D1FF746473D}" type="pres">
      <dgm:prSet presAssocID="{84E96E85-A839-4749-930F-7529F30DC158}" presName="childNode" presStyleLbl="node1" presStyleIdx="2" presStyleCnt="6">
        <dgm:presLayoutVars>
          <dgm:bulletEnabled val="1"/>
        </dgm:presLayoutVars>
      </dgm:prSet>
      <dgm:spPr/>
    </dgm:pt>
    <dgm:pt modelId="{E145219C-4D1A-4254-85EC-E335942C0949}" type="pres">
      <dgm:prSet presAssocID="{176732D6-E4EA-4D64-9773-8D3AA78B4CC3}" presName="aSpace" presStyleCnt="0"/>
      <dgm:spPr/>
    </dgm:pt>
    <dgm:pt modelId="{CBCDCCD0-F144-4249-88E0-221D473FD5D4}" type="pres">
      <dgm:prSet presAssocID="{12CDEFA2-F36D-44E9-B6AA-03F69BAB583E}" presName="compNode" presStyleCnt="0"/>
      <dgm:spPr/>
    </dgm:pt>
    <dgm:pt modelId="{17B063F1-9938-4608-A622-7D40147D9D3C}" type="pres">
      <dgm:prSet presAssocID="{12CDEFA2-F36D-44E9-B6AA-03F69BAB583E}" presName="aNode" presStyleLbl="bgShp" presStyleIdx="1" presStyleCnt="2"/>
      <dgm:spPr/>
    </dgm:pt>
    <dgm:pt modelId="{943128D5-4540-4880-84F4-B808D022F598}" type="pres">
      <dgm:prSet presAssocID="{12CDEFA2-F36D-44E9-B6AA-03F69BAB583E}" presName="textNode" presStyleLbl="bgShp" presStyleIdx="1" presStyleCnt="2"/>
      <dgm:spPr/>
    </dgm:pt>
    <dgm:pt modelId="{B825A40B-67C6-4986-8C16-97F458388ABA}" type="pres">
      <dgm:prSet presAssocID="{12CDEFA2-F36D-44E9-B6AA-03F69BAB583E}" presName="compChildNode" presStyleCnt="0"/>
      <dgm:spPr/>
    </dgm:pt>
    <dgm:pt modelId="{D80DC0C9-8F45-40E6-9A78-BF538EE1FB91}" type="pres">
      <dgm:prSet presAssocID="{12CDEFA2-F36D-44E9-B6AA-03F69BAB583E}" presName="theInnerList" presStyleCnt="0"/>
      <dgm:spPr/>
    </dgm:pt>
    <dgm:pt modelId="{BE08AEA3-91EC-42C1-BDE3-A170114D348C}" type="pres">
      <dgm:prSet presAssocID="{593BBFAB-1486-423A-BB06-13B54D5BD508}" presName="childNode" presStyleLbl="node1" presStyleIdx="3" presStyleCnt="6">
        <dgm:presLayoutVars>
          <dgm:bulletEnabled val="1"/>
        </dgm:presLayoutVars>
      </dgm:prSet>
      <dgm:spPr/>
    </dgm:pt>
    <dgm:pt modelId="{1D2F3957-57B1-474B-A1D1-53F5C64551D5}" type="pres">
      <dgm:prSet presAssocID="{593BBFAB-1486-423A-BB06-13B54D5BD508}" presName="aSpace2" presStyleCnt="0"/>
      <dgm:spPr/>
    </dgm:pt>
    <dgm:pt modelId="{E37A7F51-1890-4C5C-9576-2870787B1949}" type="pres">
      <dgm:prSet presAssocID="{9F517ADE-8B94-48D6-8C36-636A1FCF2739}" presName="childNode" presStyleLbl="node1" presStyleIdx="4" presStyleCnt="6">
        <dgm:presLayoutVars>
          <dgm:bulletEnabled val="1"/>
        </dgm:presLayoutVars>
      </dgm:prSet>
      <dgm:spPr/>
    </dgm:pt>
    <dgm:pt modelId="{6543C79D-8A71-4D67-874A-84F7A5372C20}" type="pres">
      <dgm:prSet presAssocID="{9F517ADE-8B94-48D6-8C36-636A1FCF2739}" presName="aSpace2" presStyleCnt="0"/>
      <dgm:spPr/>
    </dgm:pt>
    <dgm:pt modelId="{A4B88806-C53A-483B-A79C-A18923FA44AD}" type="pres">
      <dgm:prSet presAssocID="{F8422ECD-53CA-432F-A290-3F4225AA0A7E}" presName="childNode" presStyleLbl="node1" presStyleIdx="5" presStyleCnt="6">
        <dgm:presLayoutVars>
          <dgm:bulletEnabled val="1"/>
        </dgm:presLayoutVars>
      </dgm:prSet>
      <dgm:spPr/>
    </dgm:pt>
  </dgm:ptLst>
  <dgm:cxnLst>
    <dgm:cxn modelId="{98CCF802-4780-4E23-9DF6-250556003C4D}" type="presOf" srcId="{12CDEFA2-F36D-44E9-B6AA-03F69BAB583E}" destId="{943128D5-4540-4880-84F4-B808D022F598}" srcOrd="1" destOrd="0" presId="urn:microsoft.com/office/officeart/2005/8/layout/lProcess2"/>
    <dgm:cxn modelId="{80816509-571F-488A-9379-367AAC811A4A}" type="presOf" srcId="{9F517ADE-8B94-48D6-8C36-636A1FCF2739}" destId="{E37A7F51-1890-4C5C-9576-2870787B1949}" srcOrd="0" destOrd="0" presId="urn:microsoft.com/office/officeart/2005/8/layout/lProcess2"/>
    <dgm:cxn modelId="{7105F41B-228E-4C8C-8F53-BEBF0B4BCFBC}" srcId="{176732D6-E4EA-4D64-9773-8D3AA78B4CC3}" destId="{FA9A844C-D6DD-48AA-AE23-EF9187D0F70B}" srcOrd="1" destOrd="0" parTransId="{5AEC0B98-5268-4DDA-A8D2-439BF288A05E}" sibTransId="{52EC0536-CB6F-46F9-8817-E1DE52127DFE}"/>
    <dgm:cxn modelId="{40DE9A61-5CB9-4EDE-A4C8-625AAF1F9E11}" srcId="{FE4F75CF-BDF2-421D-B32C-1704C6536C47}" destId="{176732D6-E4EA-4D64-9773-8D3AA78B4CC3}" srcOrd="0" destOrd="0" parTransId="{F91144B7-75A0-493A-86D8-B73B2AB58255}" sibTransId="{165244F0-8F40-4A82-9CC8-D33338A6786B}"/>
    <dgm:cxn modelId="{D585D363-F439-4EB8-9052-2AFF30D9344B}" srcId="{176732D6-E4EA-4D64-9773-8D3AA78B4CC3}" destId="{0204A2F3-2ED6-4169-BCD6-E451DF3B8AE6}" srcOrd="0" destOrd="0" parTransId="{A92990FC-F99E-48DF-9DBE-50A47AD0CD00}" sibTransId="{373771C0-E581-427A-B07D-459AF3BF8711}"/>
    <dgm:cxn modelId="{3F810364-4C7C-49F1-8E00-66C7898E8EDF}" type="presOf" srcId="{176732D6-E4EA-4D64-9773-8D3AA78B4CC3}" destId="{9227B62E-DF4C-4C5B-9812-8E8805A17CB3}" srcOrd="0" destOrd="0" presId="urn:microsoft.com/office/officeart/2005/8/layout/lProcess2"/>
    <dgm:cxn modelId="{3355FB66-BEE4-4786-BBAD-097240457CFB}" type="presOf" srcId="{84E96E85-A839-4749-930F-7529F30DC158}" destId="{7F613D9D-934B-44DB-83CD-4D1FF746473D}" srcOrd="0" destOrd="0" presId="urn:microsoft.com/office/officeart/2005/8/layout/lProcess2"/>
    <dgm:cxn modelId="{C7636D68-2FDE-420F-B0E6-7B5EE21D7126}" type="presOf" srcId="{F8422ECD-53CA-432F-A290-3F4225AA0A7E}" destId="{A4B88806-C53A-483B-A79C-A18923FA44AD}" srcOrd="0" destOrd="0" presId="urn:microsoft.com/office/officeart/2005/8/layout/lProcess2"/>
    <dgm:cxn modelId="{78E16B69-A0E2-419E-BF60-A6467C27C1BD}" type="presOf" srcId="{176732D6-E4EA-4D64-9773-8D3AA78B4CC3}" destId="{C56952CD-F80C-4D2C-BA93-190EF24A1AB0}" srcOrd="1" destOrd="0" presId="urn:microsoft.com/office/officeart/2005/8/layout/lProcess2"/>
    <dgm:cxn modelId="{6CD03954-E6CC-43E9-B6A6-560F11DE130A}" srcId="{12CDEFA2-F36D-44E9-B6AA-03F69BAB583E}" destId="{F8422ECD-53CA-432F-A290-3F4225AA0A7E}" srcOrd="2" destOrd="0" parTransId="{A925EE86-CFC5-45E4-A843-5A928B602C65}" sibTransId="{F3F1C913-3E85-4593-8FB0-49FAD5CDD1A7}"/>
    <dgm:cxn modelId="{0CF76E74-3D58-4F8C-BAB3-58E6792D93A8}" type="presOf" srcId="{FA9A844C-D6DD-48AA-AE23-EF9187D0F70B}" destId="{17EBB27D-C53F-4112-B40C-DF32F16FB1AA}" srcOrd="0" destOrd="0" presId="urn:microsoft.com/office/officeart/2005/8/layout/lProcess2"/>
    <dgm:cxn modelId="{859A9455-923A-4549-90F4-511FFFC8345C}" type="presOf" srcId="{12CDEFA2-F36D-44E9-B6AA-03F69BAB583E}" destId="{17B063F1-9938-4608-A622-7D40147D9D3C}" srcOrd="0" destOrd="0" presId="urn:microsoft.com/office/officeart/2005/8/layout/lProcess2"/>
    <dgm:cxn modelId="{84293C5A-64B9-45AB-BB60-04910936DB88}" type="presOf" srcId="{0204A2F3-2ED6-4169-BCD6-E451DF3B8AE6}" destId="{F29D1FFA-A267-453A-8863-C3042A5B3CF3}" srcOrd="0" destOrd="0" presId="urn:microsoft.com/office/officeart/2005/8/layout/lProcess2"/>
    <dgm:cxn modelId="{01B0F58D-F38A-494E-A206-523560739ED7}" type="presOf" srcId="{593BBFAB-1486-423A-BB06-13B54D5BD508}" destId="{BE08AEA3-91EC-42C1-BDE3-A170114D348C}" srcOrd="0" destOrd="0" presId="urn:microsoft.com/office/officeart/2005/8/layout/lProcess2"/>
    <dgm:cxn modelId="{B74592A0-C631-4380-8291-D8439BA79E89}" srcId="{176732D6-E4EA-4D64-9773-8D3AA78B4CC3}" destId="{84E96E85-A839-4749-930F-7529F30DC158}" srcOrd="2" destOrd="0" parTransId="{F7CDCDB8-45F1-41C5-AD31-003B3CE28C02}" sibTransId="{7B72E6EE-1DB1-4592-B03B-D5EFBDBD1792}"/>
    <dgm:cxn modelId="{F31891C4-EEE4-4472-BAA5-87CBC79AF642}" srcId="{12CDEFA2-F36D-44E9-B6AA-03F69BAB583E}" destId="{593BBFAB-1486-423A-BB06-13B54D5BD508}" srcOrd="0" destOrd="0" parTransId="{BCA36F15-7613-45E2-B72B-8D93DE05A97C}" sibTransId="{1B467862-6921-47F0-A5C1-CEAB4C7AB0EC}"/>
    <dgm:cxn modelId="{6EE437C9-5B90-401F-AB4F-01D91139B38F}" type="presOf" srcId="{FE4F75CF-BDF2-421D-B32C-1704C6536C47}" destId="{91225B25-E06D-40DD-B013-9483A4656F39}" srcOrd="0" destOrd="0" presId="urn:microsoft.com/office/officeart/2005/8/layout/lProcess2"/>
    <dgm:cxn modelId="{4CA288CE-351E-439A-92AA-E599F2152664}" srcId="{12CDEFA2-F36D-44E9-B6AA-03F69BAB583E}" destId="{9F517ADE-8B94-48D6-8C36-636A1FCF2739}" srcOrd="1" destOrd="0" parTransId="{3B0C7CD9-6842-42C6-A9A6-A263C67C1E3C}" sibTransId="{534ED91A-1BD7-4679-8E92-8B327C13A931}"/>
    <dgm:cxn modelId="{CF5956F2-4302-4643-B65F-F51C00970A27}" srcId="{FE4F75CF-BDF2-421D-B32C-1704C6536C47}" destId="{12CDEFA2-F36D-44E9-B6AA-03F69BAB583E}" srcOrd="1" destOrd="0" parTransId="{3542C132-855E-49C1-8A89-E6A4766C574A}" sibTransId="{DF75C12A-0F7B-4381-BC5D-7C2FDEC903E9}"/>
    <dgm:cxn modelId="{44233A5F-4AF2-43E4-B22F-1DEB3F27E182}" type="presParOf" srcId="{91225B25-E06D-40DD-B013-9483A4656F39}" destId="{4A3D0564-3E83-4CA5-ADD8-14D04B3ED0A9}" srcOrd="0" destOrd="0" presId="urn:microsoft.com/office/officeart/2005/8/layout/lProcess2"/>
    <dgm:cxn modelId="{C40811FA-0267-4E56-8DA7-25082365684D}" type="presParOf" srcId="{4A3D0564-3E83-4CA5-ADD8-14D04B3ED0A9}" destId="{9227B62E-DF4C-4C5B-9812-8E8805A17CB3}" srcOrd="0" destOrd="0" presId="urn:microsoft.com/office/officeart/2005/8/layout/lProcess2"/>
    <dgm:cxn modelId="{B6582601-9EBD-401E-9399-1E5478FA9DD1}" type="presParOf" srcId="{4A3D0564-3E83-4CA5-ADD8-14D04B3ED0A9}" destId="{C56952CD-F80C-4D2C-BA93-190EF24A1AB0}" srcOrd="1" destOrd="0" presId="urn:microsoft.com/office/officeart/2005/8/layout/lProcess2"/>
    <dgm:cxn modelId="{F23681D0-9723-4DE4-95A1-94113A7F0AC3}" type="presParOf" srcId="{4A3D0564-3E83-4CA5-ADD8-14D04B3ED0A9}" destId="{D0105746-F539-419E-A49A-ACFE62528302}" srcOrd="2" destOrd="0" presId="urn:microsoft.com/office/officeart/2005/8/layout/lProcess2"/>
    <dgm:cxn modelId="{3CF5D023-6E7F-4780-8161-4945E9AC29C3}" type="presParOf" srcId="{D0105746-F539-419E-A49A-ACFE62528302}" destId="{2115F0F8-B0FD-4259-A758-6427E98A87BB}" srcOrd="0" destOrd="0" presId="urn:microsoft.com/office/officeart/2005/8/layout/lProcess2"/>
    <dgm:cxn modelId="{A80D3BBF-F5E6-42DC-ADC8-9D2439B1BC37}" type="presParOf" srcId="{2115F0F8-B0FD-4259-A758-6427E98A87BB}" destId="{F29D1FFA-A267-453A-8863-C3042A5B3CF3}" srcOrd="0" destOrd="0" presId="urn:microsoft.com/office/officeart/2005/8/layout/lProcess2"/>
    <dgm:cxn modelId="{8F1E97BF-2D76-4AA5-B118-D5F503CC6679}" type="presParOf" srcId="{2115F0F8-B0FD-4259-A758-6427E98A87BB}" destId="{3BECD461-B69B-413E-A6B5-E677E54E6110}" srcOrd="1" destOrd="0" presId="urn:microsoft.com/office/officeart/2005/8/layout/lProcess2"/>
    <dgm:cxn modelId="{5958595D-DB5E-4DA3-A1D9-B77D3BB61B2D}" type="presParOf" srcId="{2115F0F8-B0FD-4259-A758-6427E98A87BB}" destId="{17EBB27D-C53F-4112-B40C-DF32F16FB1AA}" srcOrd="2" destOrd="0" presId="urn:microsoft.com/office/officeart/2005/8/layout/lProcess2"/>
    <dgm:cxn modelId="{2D50B310-C50B-4359-80AC-27313FB9F7F1}" type="presParOf" srcId="{2115F0F8-B0FD-4259-A758-6427E98A87BB}" destId="{E86D058A-64EF-4749-9F14-A425220F8FE5}" srcOrd="3" destOrd="0" presId="urn:microsoft.com/office/officeart/2005/8/layout/lProcess2"/>
    <dgm:cxn modelId="{AB879A41-C439-4415-88AD-1A7EBAD211D3}" type="presParOf" srcId="{2115F0F8-B0FD-4259-A758-6427E98A87BB}" destId="{7F613D9D-934B-44DB-83CD-4D1FF746473D}" srcOrd="4" destOrd="0" presId="urn:microsoft.com/office/officeart/2005/8/layout/lProcess2"/>
    <dgm:cxn modelId="{60963122-8860-4863-97CD-8B3770BBED5B}" type="presParOf" srcId="{91225B25-E06D-40DD-B013-9483A4656F39}" destId="{E145219C-4D1A-4254-85EC-E335942C0949}" srcOrd="1" destOrd="0" presId="urn:microsoft.com/office/officeart/2005/8/layout/lProcess2"/>
    <dgm:cxn modelId="{D3A97691-254D-4A8D-83B5-3704EFADD684}" type="presParOf" srcId="{91225B25-E06D-40DD-B013-9483A4656F39}" destId="{CBCDCCD0-F144-4249-88E0-221D473FD5D4}" srcOrd="2" destOrd="0" presId="urn:microsoft.com/office/officeart/2005/8/layout/lProcess2"/>
    <dgm:cxn modelId="{DE930459-721D-4A9C-85D6-7001A2004BA0}" type="presParOf" srcId="{CBCDCCD0-F144-4249-88E0-221D473FD5D4}" destId="{17B063F1-9938-4608-A622-7D40147D9D3C}" srcOrd="0" destOrd="0" presId="urn:microsoft.com/office/officeart/2005/8/layout/lProcess2"/>
    <dgm:cxn modelId="{07FEE602-09BC-45AA-8C16-6FF5CD0AF28D}" type="presParOf" srcId="{CBCDCCD0-F144-4249-88E0-221D473FD5D4}" destId="{943128D5-4540-4880-84F4-B808D022F598}" srcOrd="1" destOrd="0" presId="urn:microsoft.com/office/officeart/2005/8/layout/lProcess2"/>
    <dgm:cxn modelId="{66435DD0-5D0D-4B9A-8373-6EACBE72672A}" type="presParOf" srcId="{CBCDCCD0-F144-4249-88E0-221D473FD5D4}" destId="{B825A40B-67C6-4986-8C16-97F458388ABA}" srcOrd="2" destOrd="0" presId="urn:microsoft.com/office/officeart/2005/8/layout/lProcess2"/>
    <dgm:cxn modelId="{98721EBE-2B0B-4ED0-B7CD-F74A24F79F82}" type="presParOf" srcId="{B825A40B-67C6-4986-8C16-97F458388ABA}" destId="{D80DC0C9-8F45-40E6-9A78-BF538EE1FB91}" srcOrd="0" destOrd="0" presId="urn:microsoft.com/office/officeart/2005/8/layout/lProcess2"/>
    <dgm:cxn modelId="{F186DD49-CE52-4AED-B294-25B5C826DCF1}" type="presParOf" srcId="{D80DC0C9-8F45-40E6-9A78-BF538EE1FB91}" destId="{BE08AEA3-91EC-42C1-BDE3-A170114D348C}" srcOrd="0" destOrd="0" presId="urn:microsoft.com/office/officeart/2005/8/layout/lProcess2"/>
    <dgm:cxn modelId="{28FDC396-80D0-4018-B1DB-93DF2B19CF75}" type="presParOf" srcId="{D80DC0C9-8F45-40E6-9A78-BF538EE1FB91}" destId="{1D2F3957-57B1-474B-A1D1-53F5C64551D5}" srcOrd="1" destOrd="0" presId="urn:microsoft.com/office/officeart/2005/8/layout/lProcess2"/>
    <dgm:cxn modelId="{3E32A291-4A53-485F-B831-D2889CFD25AB}" type="presParOf" srcId="{D80DC0C9-8F45-40E6-9A78-BF538EE1FB91}" destId="{E37A7F51-1890-4C5C-9576-2870787B1949}" srcOrd="2" destOrd="0" presId="urn:microsoft.com/office/officeart/2005/8/layout/lProcess2"/>
    <dgm:cxn modelId="{0959C47B-ECFB-4A2E-B1DB-0B5545CDDFD8}" type="presParOf" srcId="{D80DC0C9-8F45-40E6-9A78-BF538EE1FB91}" destId="{6543C79D-8A71-4D67-874A-84F7A5372C20}" srcOrd="3" destOrd="0" presId="urn:microsoft.com/office/officeart/2005/8/layout/lProcess2"/>
    <dgm:cxn modelId="{D9B68043-7677-4088-B652-26CB779C7DC5}" type="presParOf" srcId="{D80DC0C9-8F45-40E6-9A78-BF538EE1FB91}" destId="{A4B88806-C53A-483B-A79C-A18923FA44AD}"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27B62E-DF4C-4C5B-9812-8E8805A17CB3}">
      <dsp:nvSpPr>
        <dsp:cNvPr id="0" name=""/>
        <dsp:cNvSpPr/>
      </dsp:nvSpPr>
      <dsp:spPr>
        <a:xfrm>
          <a:off x="5262" y="0"/>
          <a:ext cx="5062686" cy="4351338"/>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217170" tIns="217170" rIns="217170" bIns="217170" numCol="1" spcCol="1270" anchor="ctr" anchorCtr="0">
          <a:noAutofit/>
        </a:bodyPr>
        <a:lstStyle/>
        <a:p>
          <a:pPr marL="0" lvl="0" indent="0" algn="ctr" defTabSz="2533650" rtl="0">
            <a:lnSpc>
              <a:spcPct val="90000"/>
            </a:lnSpc>
            <a:spcBef>
              <a:spcPct val="0"/>
            </a:spcBef>
            <a:spcAft>
              <a:spcPct val="35000"/>
            </a:spcAft>
            <a:buNone/>
          </a:pPr>
          <a:r>
            <a:rPr lang="en-US" sz="5700" kern="1200">
              <a:solidFill>
                <a:schemeClr val="bg1"/>
              </a:solidFill>
              <a:latin typeface="Segoe UI"/>
            </a:rPr>
            <a:t>Data Literacy</a:t>
          </a:r>
          <a:endParaRPr lang="en-US" sz="5700" kern="1200">
            <a:solidFill>
              <a:schemeClr val="bg1"/>
            </a:solidFill>
          </a:endParaRPr>
        </a:p>
      </dsp:txBody>
      <dsp:txXfrm>
        <a:off x="5262" y="0"/>
        <a:ext cx="5062686" cy="1305401"/>
      </dsp:txXfrm>
    </dsp:sp>
    <dsp:sp modelId="{F29D1FFA-A267-453A-8863-C3042A5B3CF3}">
      <dsp:nvSpPr>
        <dsp:cNvPr id="0" name=""/>
        <dsp:cNvSpPr/>
      </dsp:nvSpPr>
      <dsp:spPr>
        <a:xfrm>
          <a:off x="511531" y="1305773"/>
          <a:ext cx="4050149" cy="85486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a:solidFill>
                <a:srgbClr val="000000"/>
              </a:solidFill>
              <a:latin typeface="Segoe UI"/>
            </a:rPr>
            <a:t>Read, interpret, understand data and data visualizations</a:t>
          </a:r>
          <a:endParaRPr lang="en-US" sz="1600" kern="1200">
            <a:solidFill>
              <a:srgbClr val="000000"/>
            </a:solidFill>
          </a:endParaRPr>
        </a:p>
      </dsp:txBody>
      <dsp:txXfrm>
        <a:off x="536569" y="1330811"/>
        <a:ext cx="4000073" cy="804787"/>
      </dsp:txXfrm>
    </dsp:sp>
    <dsp:sp modelId="{17EBB27D-C53F-4112-B40C-DF32F16FB1AA}">
      <dsp:nvSpPr>
        <dsp:cNvPr id="0" name=""/>
        <dsp:cNvSpPr/>
      </dsp:nvSpPr>
      <dsp:spPr>
        <a:xfrm>
          <a:off x="511531" y="2292154"/>
          <a:ext cx="4050149" cy="85486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Segoe UI"/>
            </a:rPr>
            <a:t>Limited to Analyze and Interpret parts of the Data Science inquiry cycle</a:t>
          </a:r>
          <a:endParaRPr lang="en-US" sz="1600" kern="1200"/>
        </a:p>
      </dsp:txBody>
      <dsp:txXfrm>
        <a:off x="536569" y="2317192"/>
        <a:ext cx="4000073" cy="804787"/>
      </dsp:txXfrm>
    </dsp:sp>
    <dsp:sp modelId="{7F613D9D-934B-44DB-83CD-4D1FF746473D}">
      <dsp:nvSpPr>
        <dsp:cNvPr id="0" name=""/>
        <dsp:cNvSpPr/>
      </dsp:nvSpPr>
      <dsp:spPr>
        <a:xfrm>
          <a:off x="511531" y="3278535"/>
          <a:ext cx="4050149" cy="85486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a:solidFill>
                <a:srgbClr val="000000"/>
              </a:solidFill>
              <a:latin typeface="Segoe UI"/>
            </a:rPr>
            <a:t>Important for all students across all grades</a:t>
          </a:r>
          <a:endParaRPr lang="en-US" sz="1600" kern="1200">
            <a:solidFill>
              <a:srgbClr val="000000"/>
            </a:solidFill>
          </a:endParaRPr>
        </a:p>
      </dsp:txBody>
      <dsp:txXfrm>
        <a:off x="536569" y="3303573"/>
        <a:ext cx="4000073" cy="804787"/>
      </dsp:txXfrm>
    </dsp:sp>
    <dsp:sp modelId="{17B063F1-9938-4608-A622-7D40147D9D3C}">
      <dsp:nvSpPr>
        <dsp:cNvPr id="0" name=""/>
        <dsp:cNvSpPr/>
      </dsp:nvSpPr>
      <dsp:spPr>
        <a:xfrm>
          <a:off x="5447650" y="0"/>
          <a:ext cx="5062686" cy="4351338"/>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a:solidFill>
                <a:schemeClr val="bg1"/>
              </a:solidFill>
            </a:rPr>
            <a:t>Data Science</a:t>
          </a:r>
        </a:p>
      </dsp:txBody>
      <dsp:txXfrm>
        <a:off x="5447650" y="0"/>
        <a:ext cx="5062686" cy="1305401"/>
      </dsp:txXfrm>
    </dsp:sp>
    <dsp:sp modelId="{BE08AEA3-91EC-42C1-BDE3-A170114D348C}">
      <dsp:nvSpPr>
        <dsp:cNvPr id="0" name=""/>
        <dsp:cNvSpPr/>
      </dsp:nvSpPr>
      <dsp:spPr>
        <a:xfrm>
          <a:off x="5953919" y="1305773"/>
          <a:ext cx="4050149" cy="854863"/>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a:solidFill>
                <a:schemeClr val="tx1"/>
              </a:solidFill>
              <a:latin typeface="Segoe UI"/>
            </a:rPr>
            <a:t>All four parts of the Data Science inquiry cycle</a:t>
          </a:r>
          <a:endParaRPr lang="en-US" sz="1600" kern="1200">
            <a:solidFill>
              <a:schemeClr val="tx1"/>
            </a:solidFill>
          </a:endParaRPr>
        </a:p>
      </dsp:txBody>
      <dsp:txXfrm>
        <a:off x="5978957" y="1330811"/>
        <a:ext cx="4000073" cy="804787"/>
      </dsp:txXfrm>
    </dsp:sp>
    <dsp:sp modelId="{E37A7F51-1890-4C5C-9576-2870787B1949}">
      <dsp:nvSpPr>
        <dsp:cNvPr id="0" name=""/>
        <dsp:cNvSpPr/>
      </dsp:nvSpPr>
      <dsp:spPr>
        <a:xfrm>
          <a:off x="5953919" y="2292154"/>
          <a:ext cx="4050149" cy="85486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a:solidFill>
                <a:srgbClr val="000000"/>
              </a:solidFill>
              <a:latin typeface="Segoe UI"/>
            </a:rPr>
            <a:t>Essential for all students across all grades and automatically includes Data literacy</a:t>
          </a:r>
          <a:endParaRPr lang="en-US" sz="1600" kern="1200">
            <a:solidFill>
              <a:srgbClr val="000000"/>
            </a:solidFill>
          </a:endParaRPr>
        </a:p>
      </dsp:txBody>
      <dsp:txXfrm>
        <a:off x="5978957" y="2317192"/>
        <a:ext cx="4000073" cy="804787"/>
      </dsp:txXfrm>
    </dsp:sp>
    <dsp:sp modelId="{A4B88806-C53A-483B-A79C-A18923FA44AD}">
      <dsp:nvSpPr>
        <dsp:cNvPr id="0" name=""/>
        <dsp:cNvSpPr/>
      </dsp:nvSpPr>
      <dsp:spPr>
        <a:xfrm>
          <a:off x="5953919" y="3278535"/>
          <a:ext cx="4050149" cy="854863"/>
        </a:xfrm>
        <a:prstGeom prst="roundRect">
          <a:avLst>
            <a:gd name="adj" fmla="val 10000"/>
          </a:avLst>
        </a:prstGeom>
        <a:solidFill>
          <a:srgbClr val="40403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Segoe UI"/>
            </a:rPr>
            <a:t>Facilitates greater depth of creativity and problem-solving than Data Literacy alone</a:t>
          </a:r>
        </a:p>
      </dsp:txBody>
      <dsp:txXfrm>
        <a:off x="5978957" y="3303573"/>
        <a:ext cx="4000073" cy="80478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B68FA-E3BB-4CA2-8979-C89DFEED65C9}" type="datetimeFigureOut">
              <a:rPr lang="en-US" smtClean="0"/>
              <a:t>3/6/2026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191AE-AB56-4F82-802E-FD6280D3057D}" type="slidenum">
              <a:rPr lang="en-US" smtClean="0"/>
              <a:t>‹#›</a:t>
            </a:fld>
            <a:endParaRPr lang="en-US"/>
          </a:p>
        </p:txBody>
      </p:sp>
    </p:spTree>
    <p:extLst>
      <p:ext uri="{BB962C8B-B14F-4D97-AF65-F5344CB8AC3E}">
        <p14:creationId xmlns:p14="http://schemas.microsoft.com/office/powerpoint/2010/main" val="1464034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94BAC-6AF2-46D0-A906-D2970C2E749A}" type="datetimeFigureOut">
              <a:rPr lang="en-US" smtClean="0"/>
              <a:t>3/6/2026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D1C34-72C1-4C67-AAFF-0B8CE9936A77}" type="slidenum">
              <a:rPr lang="en-US" smtClean="0"/>
              <a:t>‹#›</a:t>
            </a:fld>
            <a:endParaRPr lang="en-US"/>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FFaRTLxtw_w"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cubed.org/tasks/dear-data/" TargetMode="External"/><Relationship Id="rId7" Type="http://schemas.openxmlformats.org/officeDocument/2006/relationships/hyperlink" Target="https://www.youtube.com/watch?v=-YNVeakBFqw"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informationisbeautiful.net/visualizations/best-in-show-whats-the-top-data-dog/" TargetMode="External"/><Relationship Id="rId5" Type="http://schemas.openxmlformats.org/officeDocument/2006/relationships/hyperlink" Target="https://www.youcubed.org/wp-content/uploads/2020/09/Basketball.pdf" TargetMode="External"/><Relationship Id="rId4" Type="http://schemas.openxmlformats.org/officeDocument/2006/relationships/hyperlink" Target="https://www.scientificamerican.com/article/how-florence-nightingale-changed-data-visualization-forev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Welcome!</a:t>
            </a:r>
          </a:p>
          <a:p>
            <a:endParaRPr lang="en-US">
              <a:ea typeface="Calibri"/>
              <a:cs typeface="Calibri"/>
            </a:endParaRPr>
          </a:p>
          <a:p>
            <a:r>
              <a:rPr lang="en-US">
                <a:ea typeface="Calibri"/>
                <a:cs typeface="Calibri"/>
              </a:rPr>
              <a:t>Today we're going to take you through an overview of the new data science standards in mathematics for Washington state! Thanks for joining us!</a:t>
            </a:r>
          </a:p>
        </p:txBody>
      </p:sp>
      <p:sp>
        <p:nvSpPr>
          <p:cNvPr id="4" name="Slide Number Placeholder 3"/>
          <p:cNvSpPr>
            <a:spLocks noGrp="1"/>
          </p:cNvSpPr>
          <p:nvPr>
            <p:ph type="sldNum" sz="quarter" idx="5"/>
          </p:nvPr>
        </p:nvSpPr>
        <p:spPr/>
        <p:txBody>
          <a:bodyPr/>
          <a:lstStyle/>
          <a:p>
            <a:fld id="{71CD1C34-72C1-4C67-AAFF-0B8CE9936A77}" type="slidenum">
              <a:rPr lang="en-US" smtClean="0"/>
              <a:t>1</a:t>
            </a:fld>
            <a:endParaRPr lang="en-US"/>
          </a:p>
        </p:txBody>
      </p:sp>
    </p:spTree>
    <p:extLst>
      <p:ext uri="{BB962C8B-B14F-4D97-AF65-F5344CB8AC3E}">
        <p14:creationId xmlns:p14="http://schemas.microsoft.com/office/powerpoint/2010/main" val="3647117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We're going to walk you through some examples in different grade bands: </a:t>
            </a:r>
          </a:p>
          <a:p>
            <a:endParaRPr lang="en-US">
              <a:ea typeface="Calibri"/>
              <a:cs typeface="Calibri"/>
            </a:endParaRPr>
          </a:p>
          <a:p>
            <a:r>
              <a:rPr lang="en-US">
                <a:ea typeface="Calibri"/>
                <a:cs typeface="Calibri"/>
              </a:rPr>
              <a:t>For elementary, students are taught that strong statistical questions assume that results will differ and that those differences are worth investigating. For example, when presented with an opportunity to decide which vegetables to grow in a school garden, students may ask questions about different criteria for deciding which vegetables to grow. Some questions focus on growth and yield, some on climate and survival, others on health or student preference. Some questions students ask may need some guidance to anticipate variability. A student may ask how many days does it take to harvest corn? This suggests a single, fixed answer. Often something you could just look up, so it doesn't anticipate variability. Instead of asking for a single number, we shift the question to compare across a group. Now we're expecting variation, different vegetables will take different amounts of time to reach harvest, and even the same vegetable may vary. That shift turns a fact-based question into a statistical investigative question that can be answered with data. </a:t>
            </a:r>
          </a:p>
          <a:p>
            <a:endParaRPr lang="en-US">
              <a:ea typeface="Calibri"/>
              <a:cs typeface="Calibri"/>
            </a:endParaRPr>
          </a:p>
          <a:p>
            <a:r>
              <a:rPr lang="en-US">
                <a:ea typeface="Calibri"/>
                <a:cs typeface="Calibri"/>
              </a:rPr>
              <a:t>Students then work to decide what data they need to collect to answer their question. Students may collect data first-hand or acquire it from another source asking questions along the way about it's reliability and it's usefulness. Students are made aware that how we collect data affects what our results mean and how we can use them. Collecting data from more than one or two plants or more than one or two people helps us make better decisions for the whole garden. </a:t>
            </a:r>
          </a:p>
          <a:p>
            <a:endParaRPr lang="en-US">
              <a:ea typeface="Calibri"/>
              <a:cs typeface="Calibri"/>
            </a:endParaRPr>
          </a:p>
          <a:p>
            <a:r>
              <a:rPr lang="en-US">
                <a:ea typeface="Calibri"/>
                <a:cs typeface="Calibri"/>
              </a:rPr>
              <a:t>Students then have an opportunity to compare the data that they've collected. There might be times when students are asked to apply other math standards that ask them to create bar graphs or line graphs, they might design a table looking at the different criteria they investigated, or they may be allowed to design a more creative data visualization that represents patterns that they discovered in the data. </a:t>
            </a:r>
          </a:p>
          <a:p>
            <a:endParaRPr lang="en-US">
              <a:ea typeface="Calibri"/>
              <a:cs typeface="Calibri"/>
            </a:endParaRPr>
          </a:p>
          <a:p>
            <a:r>
              <a:rPr lang="en-US">
                <a:ea typeface="Calibri"/>
                <a:cs typeface="Calibri"/>
              </a:rPr>
              <a:t>Students then use the statistical evidence from their analysis to answer their initial question – and in this case, make a recommendation on which vegetables to grow in the school garden. In the early grades this is done through structured answers with teacher guidance.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10</a:t>
            </a:fld>
            <a:endParaRPr lang="en-US"/>
          </a:p>
        </p:txBody>
      </p:sp>
    </p:spTree>
    <p:extLst>
      <p:ext uri="{BB962C8B-B14F-4D97-AF65-F5344CB8AC3E}">
        <p14:creationId xmlns:p14="http://schemas.microsoft.com/office/powerpoint/2010/main" val="2301044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students get into middle school they start to move from understandings of different forms of numbers to number systems and applications of those relationships in contexts and with percentages. </a:t>
            </a:r>
          </a:p>
          <a:p>
            <a:endParaRPr lang="en-US" dirty="0"/>
          </a:p>
          <a:p>
            <a:r>
              <a:rPr lang="en-US" dirty="0"/>
              <a:t>An example of a data science inquiry here is grounded in creating the perfect team, whether that is college, professional, or within the class or grade level at a school. The image here is of Stephen Curry’s efficiency and frequency as a heat map across the court. Students can engage in a similar discussion with respect to their peers. I’ve done this activity with my 7</a:t>
            </a:r>
            <a:r>
              <a:rPr lang="en-US" baseline="30000" dirty="0"/>
              <a:t>th</a:t>
            </a:r>
            <a:r>
              <a:rPr lang="en-US" dirty="0"/>
              <a:t> grade students before when we were considering efficiency as well as sportsmanship within our class (like who was passing the ball to ensure the team was able to take a good shot at the basket, and who would only ever try to make the basket themselves when they got the ball). </a:t>
            </a:r>
          </a:p>
          <a:p>
            <a:endParaRPr lang="en-US" dirty="0"/>
          </a:p>
          <a:p>
            <a:r>
              <a:rPr lang="en-US" dirty="0"/>
              <a:t>As students collect this data they have to keep their question in mind (who’s best and which position to make the best team) as well as the best way to collect data (who will collect what data and how will they organize their data so everyone can make sense of it later). Also, students have to account for their own biases, particularly if they are assigned to collect data on how their bestie plays, this may incorporate bias so students should talk about this.</a:t>
            </a:r>
          </a:p>
          <a:p>
            <a:endParaRPr lang="en-US" dirty="0"/>
          </a:p>
          <a:p>
            <a:r>
              <a:rPr lang="en-US" dirty="0"/>
              <a:t>The data analysis in this context now folds in a ton of content standards as students convert shot counts to percentages, comparing players to players, and locations on the court. As well as beginning to graph these relationships (noting that not all sports stats are proportional, in 7</a:t>
            </a:r>
            <a:r>
              <a:rPr lang="en-US" baseline="30000" dirty="0"/>
              <a:t>th</a:t>
            </a:r>
            <a:r>
              <a:rPr lang="en-US" dirty="0"/>
              <a:t> grade this may be represented as a scatter plot)</a:t>
            </a:r>
          </a:p>
          <a:p>
            <a:endParaRPr lang="en-US" dirty="0"/>
          </a:p>
          <a:p>
            <a:r>
              <a:rPr lang="en-US" dirty="0"/>
              <a:t>Finally, as students analyze the data and create visualizations that tell a data story students decide who should play what role to make the best team in the school or grade. </a:t>
            </a:r>
          </a:p>
        </p:txBody>
      </p:sp>
      <p:sp>
        <p:nvSpPr>
          <p:cNvPr id="4" name="Slide Number Placeholder 3"/>
          <p:cNvSpPr>
            <a:spLocks noGrp="1"/>
          </p:cNvSpPr>
          <p:nvPr>
            <p:ph type="sldNum" sz="quarter" idx="5"/>
          </p:nvPr>
        </p:nvSpPr>
        <p:spPr/>
        <p:txBody>
          <a:bodyPr/>
          <a:lstStyle/>
          <a:p>
            <a:fld id="{71CD1C34-72C1-4C67-AAFF-0B8CE9936A77}" type="slidenum">
              <a:rPr lang="en-US" smtClean="0"/>
              <a:t>11</a:t>
            </a:fld>
            <a:endParaRPr lang="en-US"/>
          </a:p>
        </p:txBody>
      </p:sp>
    </p:spTree>
    <p:extLst>
      <p:ext uri="{BB962C8B-B14F-4D97-AF65-F5344CB8AC3E}">
        <p14:creationId xmlns:p14="http://schemas.microsoft.com/office/powerpoint/2010/main" val="656870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in all of the grades, curiosity plays a central role as students create and statistical investigative questions. In high school (and potentially middle and elementary school) students may ask questions that get into issues of ethics, debate, ecology, and big questions and wicked problems. </a:t>
            </a:r>
          </a:p>
          <a:p>
            <a:endParaRPr lang="en-US" dirty="0"/>
          </a:p>
          <a:p>
            <a:r>
              <a:rPr lang="en-US" dirty="0"/>
              <a:t>Here we have an image of Florence Nightingale’s actual radial histograms she created when she was serving as a nurse for the British War Office in the 1800’s. She tracked soldier mortality rates in peace and conflict. She determined soldiers were dying from wounds as a result of infection and her work led the services to improve conditions in military hospitals. Her work had a clear and heavy question, what is attributing to soldier mortality, and her data collection and analysis led to a clear conclusion and recommendation, military hospitals needed to be cleaner to mitigate infection. </a:t>
            </a:r>
          </a:p>
          <a:p>
            <a:endParaRPr lang="en-US" dirty="0"/>
          </a:p>
          <a:p>
            <a:r>
              <a:rPr lang="en-US" dirty="0"/>
              <a:t>Students today might ask heavy questions that impact them in their community, including how invasive species are spreading in their region, or range shift/species redistribution as things like water temperature or acidification affects local fisheries and aquaculture, or it could be something as personal as monetizing an interests and collecting data related to social media platform algorithms. In all of these examples students can create their own data sets, pull from existing data sets, and experiment to collect and consider data, then create the visualization to validate a conclusion or identify a next step. </a:t>
            </a:r>
          </a:p>
          <a:p>
            <a:endParaRPr lang="en-US" dirty="0"/>
          </a:p>
          <a:p>
            <a:r>
              <a:rPr lang="en-US" dirty="0"/>
              <a:t>The examples here are more broad and less specific than those we have provided in elementary and middle school but the beauty of data science is the flexibility and creativity it amplifies, paired with all the families of functions that are on the table throughout a student’s high school experience, there is truly no limit to exploring with curiosity. </a:t>
            </a:r>
          </a:p>
        </p:txBody>
      </p:sp>
      <p:sp>
        <p:nvSpPr>
          <p:cNvPr id="4" name="Slide Number Placeholder 3"/>
          <p:cNvSpPr>
            <a:spLocks noGrp="1"/>
          </p:cNvSpPr>
          <p:nvPr>
            <p:ph type="sldNum" sz="quarter" idx="5"/>
          </p:nvPr>
        </p:nvSpPr>
        <p:spPr/>
        <p:txBody>
          <a:bodyPr/>
          <a:lstStyle/>
          <a:p>
            <a:fld id="{71CD1C34-72C1-4C67-AAFF-0B8CE9936A77}" type="slidenum">
              <a:rPr lang="en-US" smtClean="0"/>
              <a:t>12</a:t>
            </a:fld>
            <a:endParaRPr lang="en-US"/>
          </a:p>
        </p:txBody>
      </p:sp>
    </p:spTree>
    <p:extLst>
      <p:ext uri="{BB962C8B-B14F-4D97-AF65-F5344CB8AC3E}">
        <p14:creationId xmlns:p14="http://schemas.microsoft.com/office/powerpoint/2010/main" val="2233202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4CDF8-1E47-3407-F42E-6280EB833F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7ECFE4-D6E8-330D-7C8B-F525F8F8BE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1B837F-0198-8A59-1E1E-9ED5538DC7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Here again we have the iterative data science inquiry cycle that includes moving dynamically between the different stages of the process based on the findings along the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p>
          <a:p>
            <a:r>
              <a:rPr lang="en-US" sz="1400" dirty="0"/>
              <a:t>Now we have content standards added to this process. Please note that here we see content standards across the grades and no one collection of content is confined to one particular part of the data science inquiry cycle. As students as their question and begin the process they are constantly coming back to the standards of their grade, whether that is counting and cardinality in kindergarten, ratios and proportional reasoning in middle school, or building functions and seeing structure in equations in high school. All of the content standards are mobilized through a data science inquiry.</a:t>
            </a:r>
          </a:p>
          <a:p>
            <a:endParaRPr lang="en-US" sz="1400" dirty="0"/>
          </a:p>
          <a:p>
            <a:r>
              <a:rPr lang="en-US" sz="1400" dirty="0"/>
              <a:t>Further, the ways by which we think about, do, and communicate about mathematics are also central and dynamically mobilized in a data science inquiry. Students are constantly thinking about their thinking and mathematical understanding, needing to use precision in language and values, using tools strategically, reasoning abstractly and quantitatively, of course modeling, and definitely through collaborative discourse as they unpack their thinking and problem solving with each other and their educator! </a:t>
            </a:r>
          </a:p>
          <a:p>
            <a:endParaRPr lang="en-US" sz="1400" dirty="0"/>
          </a:p>
          <a:p>
            <a:r>
              <a:rPr lang="en-US" sz="1400" dirty="0"/>
              <a:t>Data science provides the fuel and the playground for mathematics to be joyful and meaningful in students lives, driven by connection and curiosity about the world around them!</a:t>
            </a:r>
          </a:p>
          <a:p>
            <a:r>
              <a:rPr lang="en-US" sz="1400" dirty="0"/>
              <a:t> </a:t>
            </a:r>
            <a:endParaRPr lang="en-US" sz="1400" dirty="0">
              <a:ea typeface="Calibri"/>
              <a:cs typeface="Calibri"/>
            </a:endParaRPr>
          </a:p>
        </p:txBody>
      </p:sp>
      <p:sp>
        <p:nvSpPr>
          <p:cNvPr id="4" name="Slide Number Placeholder 3">
            <a:extLst>
              <a:ext uri="{FF2B5EF4-FFF2-40B4-BE49-F238E27FC236}">
                <a16:creationId xmlns:a16="http://schemas.microsoft.com/office/drawing/2014/main" id="{5AD9CC91-CBD2-D0C7-A9A5-1F4D47E9378B}"/>
              </a:ext>
            </a:extLst>
          </p:cNvPr>
          <p:cNvSpPr>
            <a:spLocks noGrp="1"/>
          </p:cNvSpPr>
          <p:nvPr>
            <p:ph type="sldNum" sz="quarter" idx="5"/>
          </p:nvPr>
        </p:nvSpPr>
        <p:spPr/>
        <p:txBody>
          <a:bodyPr/>
          <a:lstStyle/>
          <a:p>
            <a:fld id="{71CD1C34-72C1-4C67-AAFF-0B8CE9936A77}" type="slidenum">
              <a:rPr lang="en-US" smtClean="0"/>
              <a:t>13</a:t>
            </a:fld>
            <a:endParaRPr lang="en-US"/>
          </a:p>
        </p:txBody>
      </p:sp>
    </p:spTree>
    <p:extLst>
      <p:ext uri="{BB962C8B-B14F-4D97-AF65-F5344CB8AC3E}">
        <p14:creationId xmlns:p14="http://schemas.microsoft.com/office/powerpoint/2010/main" val="3804949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Often the phrases data literacy and data science are used interchangeably. However the math standards are intentional is focusing on data science.</a:t>
            </a:r>
            <a:endParaRPr lang="en-US" sz="1200" kern="1200" dirty="0">
              <a:solidFill>
                <a:schemeClr val="tx1"/>
              </a:solidFill>
              <a:effectLst/>
              <a:latin typeface="+mn-lt"/>
              <a:ea typeface="Calibri"/>
              <a:cs typeface="Calibri"/>
            </a:endParaRPr>
          </a:p>
          <a:p>
            <a:endParaRPr lang="en-US">
              <a:ea typeface="Calibri"/>
              <a:cs typeface="Calibri"/>
            </a:endParaRPr>
          </a:p>
          <a:p>
            <a:r>
              <a:rPr lang="en-US" dirty="0">
                <a:ea typeface="Calibri"/>
                <a:cs typeface="Calibri"/>
              </a:rPr>
              <a:t>Data literacy is still an important skill that students must have. This skill is used when analyzing and interpreting data visualizations like graphs and charts in places like the news or during sports games. Data literacy requires and understanding of data and statistics at a foundational level but does not necessarily require students to apply their understanding of different mathematical calculations.</a:t>
            </a:r>
          </a:p>
          <a:p>
            <a:endParaRPr lang="en-US">
              <a:ea typeface="Calibri"/>
              <a:cs typeface="Calibri"/>
            </a:endParaRPr>
          </a:p>
          <a:p>
            <a:r>
              <a:rPr lang="en-US" dirty="0">
                <a:ea typeface="Calibri"/>
                <a:cs typeface="Calibri"/>
              </a:rPr>
              <a:t>Data science, because it is grounded on all four parts of the data inquiry cycle, not only includes teaching students about data literacy, but also builds students understanding in the creativity and curiosity of collecting and analyzing data sets from a question of their own making, and formulating an interpretation from that data. From here students can be tasked to make clear and convincing arguments about their conclusion that other students then apply data literacy skills to interpret and potentially question. While data literacy and data science are both important, data science prepares Washington students for postsecondary careers through equipping them to be </a:t>
            </a:r>
            <a:r>
              <a:rPr lang="en-US" dirty="0" err="1">
                <a:ea typeface="Calibri" panose="020F0502020204030204"/>
                <a:cs typeface="Calibri" panose="020F0502020204030204"/>
              </a:rPr>
              <a:t>knowledgable</a:t>
            </a:r>
            <a:r>
              <a:rPr lang="en-US" dirty="0">
                <a:ea typeface="Calibri" panose="020F0502020204030204"/>
                <a:cs typeface="Calibri" panose="020F0502020204030204"/>
              </a:rPr>
              <a:t> and discerning data consumers.</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14</a:t>
            </a:fld>
            <a:endParaRPr lang="en-US"/>
          </a:p>
        </p:txBody>
      </p:sp>
    </p:spTree>
    <p:extLst>
      <p:ext uri="{BB962C8B-B14F-4D97-AF65-F5344CB8AC3E}">
        <p14:creationId xmlns:p14="http://schemas.microsoft.com/office/powerpoint/2010/main" val="4166795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OSPI's vision for student success in postsecondary pathway, careers and civic engagement propels the new data science standards in mathematics into action as students use these tools to problem solve and think flexibly about mathematics. Students will then be equipped to consider data and information in the world around them as they engage in society each day. </a:t>
            </a:r>
          </a:p>
        </p:txBody>
      </p:sp>
      <p:sp>
        <p:nvSpPr>
          <p:cNvPr id="4" name="Slide Number Placeholder 3"/>
          <p:cNvSpPr>
            <a:spLocks noGrp="1"/>
          </p:cNvSpPr>
          <p:nvPr>
            <p:ph type="sldNum" sz="quarter" idx="5"/>
          </p:nvPr>
        </p:nvSpPr>
        <p:spPr/>
        <p:txBody>
          <a:bodyPr/>
          <a:lstStyle/>
          <a:p>
            <a:fld id="{71CD1C34-72C1-4C67-AAFF-0B8CE9936A77}" type="slidenum">
              <a:rPr lang="en-US" smtClean="0"/>
              <a:t>2</a:t>
            </a:fld>
            <a:endParaRPr lang="en-US"/>
          </a:p>
        </p:txBody>
      </p:sp>
    </p:spTree>
    <p:extLst>
      <p:ext uri="{BB962C8B-B14F-4D97-AF65-F5344CB8AC3E}">
        <p14:creationId xmlns:p14="http://schemas.microsoft.com/office/powerpoint/2010/main" val="246004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As we consider OSPI's equity statement, providing data science teaching and learning opportunities for all students across the state supports equitable access to mathematics for all students, mathematics that is meaningful in students lives, and communities, and connected to things they are curious about. Teaching mathematics through data science creates opportunities for partnership with families, organizations in the community, and educators across the school. </a:t>
            </a:r>
            <a:endParaRPr lang="en-US"/>
          </a:p>
          <a:p>
            <a:endParaRPr lang="en-US">
              <a:ea typeface="Calibri"/>
              <a:cs typeface="Calibri"/>
            </a:endParaRPr>
          </a:p>
          <a:p>
            <a:r>
              <a:rPr lang="en-US">
                <a:ea typeface="Calibri"/>
                <a:cs typeface="Calibri"/>
              </a:rPr>
              <a:t>In this way, math moves away from a subject whose only real world connection is word problems, toward a subject that is fluid, connected, and is closer to the form that mathematics takes in science, industry, and research, preparing Washington students for any path beyond high school.  </a:t>
            </a:r>
          </a:p>
        </p:txBody>
      </p:sp>
      <p:sp>
        <p:nvSpPr>
          <p:cNvPr id="4" name="Slide Number Placeholder 3"/>
          <p:cNvSpPr>
            <a:spLocks noGrp="1"/>
          </p:cNvSpPr>
          <p:nvPr>
            <p:ph type="sldNum" sz="quarter" idx="5"/>
          </p:nvPr>
        </p:nvSpPr>
        <p:spPr/>
        <p:txBody>
          <a:bodyPr/>
          <a:lstStyle/>
          <a:p>
            <a:fld id="{71CD1C34-72C1-4C67-AAFF-0B8CE9936A77}" type="slidenum">
              <a:rPr lang="en-US" smtClean="0"/>
              <a:t>3</a:t>
            </a:fld>
            <a:endParaRPr lang="en-US"/>
          </a:p>
        </p:txBody>
      </p:sp>
    </p:spTree>
    <p:extLst>
      <p:ext uri="{BB962C8B-B14F-4D97-AF65-F5344CB8AC3E}">
        <p14:creationId xmlns:p14="http://schemas.microsoft.com/office/powerpoint/2010/main" val="3361657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The shifts in the revised standards focus on relevance, connection and sense making to help students develop the skills necessary to investigate data science, embrace multiple ways to demonstrate what they know and what they bring to mathematics learning while encouraging a deeper understanding of the interconnectedness of math concepts.</a:t>
            </a:r>
          </a:p>
          <a:p>
            <a:r>
              <a:rPr lang="en-US" sz="1400"/>
              <a:t> </a:t>
            </a:r>
          </a:p>
        </p:txBody>
      </p:sp>
      <p:sp>
        <p:nvSpPr>
          <p:cNvPr id="4" name="Slide Number Placeholder 3"/>
          <p:cNvSpPr>
            <a:spLocks noGrp="1"/>
          </p:cNvSpPr>
          <p:nvPr>
            <p:ph type="sldNum" sz="quarter" idx="5"/>
          </p:nvPr>
        </p:nvSpPr>
        <p:spPr/>
        <p:txBody>
          <a:bodyPr/>
          <a:lstStyle/>
          <a:p>
            <a:fld id="{71CD1C34-72C1-4C67-AAFF-0B8CE9936A77}" type="slidenum">
              <a:rPr lang="en-US" smtClean="0"/>
              <a:t>4</a:t>
            </a:fld>
            <a:endParaRPr lang="en-US"/>
          </a:p>
        </p:txBody>
      </p:sp>
    </p:spTree>
    <p:extLst>
      <p:ext uri="{BB962C8B-B14F-4D97-AF65-F5344CB8AC3E}">
        <p14:creationId xmlns:p14="http://schemas.microsoft.com/office/powerpoint/2010/main" val="2235517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https://www.youtube.com/watch?v=FFaRTLxtw_w</a:t>
            </a:r>
            <a:endParaRPr lang="en-US" dirty="0"/>
          </a:p>
          <a:p>
            <a:endParaRPr lang="en-US" dirty="0">
              <a:ea typeface="Calibri"/>
              <a:cs typeface="Calibri"/>
            </a:endParaRPr>
          </a:p>
          <a:p>
            <a:r>
              <a:rPr lang="en-US" dirty="0"/>
              <a:t>https://ospi.k12.wa.us/student-success/learning-standards-instructional-materials/washington-state-learning-standards-review</a:t>
            </a:r>
          </a:p>
          <a:p>
            <a:endParaRPr lang="en-US" dirty="0"/>
          </a:p>
          <a:p>
            <a:r>
              <a:rPr lang="en-US" dirty="0"/>
              <a:t>This presentation will go a little deeper into the Data Science standards. For an overview of the new data science standards please review the overview video available on the learning standards review page.</a:t>
            </a:r>
          </a:p>
        </p:txBody>
      </p:sp>
      <p:sp>
        <p:nvSpPr>
          <p:cNvPr id="4" name="Slide Number Placeholder 3"/>
          <p:cNvSpPr>
            <a:spLocks noGrp="1"/>
          </p:cNvSpPr>
          <p:nvPr>
            <p:ph type="sldNum" sz="quarter" idx="5"/>
          </p:nvPr>
        </p:nvSpPr>
        <p:spPr/>
        <p:txBody>
          <a:bodyPr/>
          <a:lstStyle/>
          <a:p>
            <a:fld id="{71CD1C34-72C1-4C67-AAFF-0B8CE9936A77}" type="slidenum">
              <a:rPr lang="en-US" smtClean="0"/>
              <a:t>5</a:t>
            </a:fld>
            <a:endParaRPr lang="en-US"/>
          </a:p>
        </p:txBody>
      </p:sp>
    </p:spTree>
    <p:extLst>
      <p:ext uri="{BB962C8B-B14F-4D97-AF65-F5344CB8AC3E}">
        <p14:creationId xmlns:p14="http://schemas.microsoft.com/office/powerpoint/2010/main" val="3449121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88D64-C5BD-C939-727D-4A77AEEE6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72689-04F6-7586-0B4D-F88BFB4C7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7AB3E-5F89-7B02-1455-866FAC277A91}"/>
              </a:ext>
            </a:extLst>
          </p:cNvPr>
          <p:cNvSpPr>
            <a:spLocks noGrp="1"/>
          </p:cNvSpPr>
          <p:nvPr>
            <p:ph type="body" idx="1"/>
          </p:nvPr>
        </p:nvSpPr>
        <p:spPr/>
        <p:txBody>
          <a:bodyPr/>
          <a:lstStyle/>
          <a:p>
            <a:r>
              <a:rPr lang="en-US" sz="1200" kern="1200">
                <a:solidFill>
                  <a:schemeClr val="tx1"/>
                </a:solidFill>
                <a:effectLst/>
                <a:latin typeface="+mn-lt"/>
                <a:ea typeface="+mn-ea"/>
                <a:cs typeface="+mn-cs"/>
              </a:rPr>
              <a:t>To address student skills in data science and data literacy:</a:t>
            </a:r>
          </a:p>
          <a:p>
            <a:r>
              <a:rPr lang="en-US" sz="1200" kern="1200">
                <a:solidFill>
                  <a:schemeClr val="tx1"/>
                </a:solidFill>
                <a:effectLst/>
                <a:latin typeface="+mn-lt"/>
                <a:ea typeface="+mn-ea"/>
                <a:cs typeface="+mn-cs"/>
              </a:rPr>
              <a:t>The new data science stand</a:t>
            </a:r>
            <a:r>
              <a:rPr lang="en-US" sz="1200" kern="1200">
                <a:effectLst/>
                <a:latin typeface="+mn-lt"/>
                <a:ea typeface="+mn-ea"/>
                <a:cs typeface="+mn-cs"/>
              </a:rPr>
              <a:t>ards</a:t>
            </a:r>
            <a:r>
              <a:rPr lang="en-US"/>
              <a:t> </a:t>
            </a:r>
            <a:r>
              <a:rPr lang="en-US" sz="1200" kern="1200">
                <a:effectLst/>
                <a:latin typeface="+mn-lt"/>
                <a:ea typeface="+mn-ea"/>
                <a:cs typeface="+mn-cs"/>
              </a:rPr>
              <a:t>h</a:t>
            </a:r>
            <a:r>
              <a:rPr lang="en-US" sz="1200" kern="1200">
                <a:solidFill>
                  <a:schemeClr val="tx1"/>
                </a:solidFill>
                <a:effectLst/>
                <a:latin typeface="+mn-lt"/>
                <a:ea typeface="+mn-ea"/>
                <a:cs typeface="+mn-cs"/>
              </a:rPr>
              <a:t>elp students ask meaningful statistical questions, collect and analyze data, and interpret results. </a:t>
            </a:r>
            <a:r>
              <a:rPr lang="en-US"/>
              <a:t>The data science inquiry cycle and data science standards includes understanding principles of data collection, data maintenance, data analysis, data visualizations, inference, and interpretation and communication of results from the given data set. Data science inquiries can be explored with the assistance of technology as appropriate for the given grade.</a:t>
            </a:r>
            <a:endParaRPr lang="en-US" sz="1200" kern="1200">
              <a:solidFill>
                <a:schemeClr val="tx1"/>
              </a:solidFill>
              <a:effectLst/>
              <a:latin typeface="+mn-lt"/>
              <a:ea typeface="Calibri"/>
              <a:cs typeface="Calibri"/>
            </a:endParaRPr>
          </a:p>
          <a:p>
            <a:endParaRPr lang="en-US"/>
          </a:p>
          <a:p>
            <a:pPr lvl="0"/>
            <a:r>
              <a:rPr lang="en-US" sz="1200" kern="1200">
                <a:solidFill>
                  <a:schemeClr val="tx1"/>
                </a:solidFill>
                <a:effectLst/>
                <a:latin typeface="+mn-lt"/>
                <a:ea typeface="+mn-ea"/>
                <a:cs typeface="+mn-cs"/>
              </a:rPr>
              <a:t>The new standards focus on fostering creativity and critical thinking, allowing students of all ages to engage in data inquiries, from basic statistical questions in early grades to more complex analysis at higher levels. </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The data science standards are written to be used in real-world applications across subjects.</a:t>
            </a:r>
            <a:endParaRPr lang="en-US" sz="1200" kern="1200">
              <a:solidFill>
                <a:schemeClr val="tx1"/>
              </a:solidFill>
              <a:effectLst/>
              <a:latin typeface="+mn-lt"/>
              <a:ea typeface="Calibri"/>
              <a:cs typeface="Calibri"/>
            </a:endParaRPr>
          </a:p>
          <a:p>
            <a:endParaRPr lang="en-US">
              <a:ea typeface="Calibri"/>
              <a:cs typeface="Calibri"/>
            </a:endParaRPr>
          </a:p>
          <a:p>
            <a:r>
              <a:rPr lang="en-US">
                <a:ea typeface="Calibri"/>
                <a:cs typeface="Calibri"/>
              </a:rPr>
              <a:t>It is important to note that the arrows on this graphic emphasize the iterative nature of the data science inquiry cycle, and as students engage in the process they can revise their questions, their conclusion, choose to collect more data, </a:t>
            </a:r>
            <a:r>
              <a:rPr lang="en-US" err="1">
                <a:ea typeface="Calibri" panose="020F0502020204030204"/>
                <a:cs typeface="Calibri" panose="020F0502020204030204"/>
              </a:rPr>
              <a:t>etc</a:t>
            </a:r>
            <a:r>
              <a:rPr lang="en-US">
                <a:ea typeface="Calibri" panose="020F0502020204030204"/>
                <a:cs typeface="Calibri" panose="020F0502020204030204"/>
              </a:rPr>
              <a:t>, further supporting data science as a way of engaging in mathematics that builds and supports critical thinking and problem solving.</a:t>
            </a:r>
          </a:p>
          <a:p>
            <a:endParaRPr lang="en-US" sz="1400"/>
          </a:p>
          <a:p>
            <a:r>
              <a:rPr lang="en-US" sz="1400"/>
              <a:t> </a:t>
            </a:r>
            <a:endParaRPr lang="en-US" sz="1400">
              <a:ea typeface="Calibri"/>
              <a:cs typeface="Calibri"/>
            </a:endParaRPr>
          </a:p>
        </p:txBody>
      </p:sp>
      <p:sp>
        <p:nvSpPr>
          <p:cNvPr id="4" name="Slide Number Placeholder 3">
            <a:extLst>
              <a:ext uri="{FF2B5EF4-FFF2-40B4-BE49-F238E27FC236}">
                <a16:creationId xmlns:a16="http://schemas.microsoft.com/office/drawing/2014/main" id="{4F9A88EE-A3C2-0D0E-5743-87C4291287F0}"/>
              </a:ext>
            </a:extLst>
          </p:cNvPr>
          <p:cNvSpPr>
            <a:spLocks noGrp="1"/>
          </p:cNvSpPr>
          <p:nvPr>
            <p:ph type="sldNum" sz="quarter" idx="5"/>
          </p:nvPr>
        </p:nvSpPr>
        <p:spPr/>
        <p:txBody>
          <a:bodyPr/>
          <a:lstStyle/>
          <a:p>
            <a:fld id="{71CD1C34-72C1-4C67-AAFF-0B8CE9936A77}" type="slidenum">
              <a:rPr lang="en-US" smtClean="0"/>
              <a:t>6</a:t>
            </a:fld>
            <a:endParaRPr lang="en-US"/>
          </a:p>
        </p:txBody>
      </p:sp>
    </p:spTree>
    <p:extLst>
      <p:ext uri="{BB962C8B-B14F-4D97-AF65-F5344CB8AC3E}">
        <p14:creationId xmlns:p14="http://schemas.microsoft.com/office/powerpoint/2010/main" val="2608700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revised mathematics learning standards are structured to demonstrate the interconnected mathematics concepts, with the standards for mathematical practice serving as a foundation from which mathematics teaching and learning is built.  </a:t>
            </a:r>
          </a:p>
          <a:p>
            <a:endParaRPr lang="en-US"/>
          </a:p>
          <a:p>
            <a:r>
              <a:rPr lang="en-US"/>
              <a:t>By centering/emphasizing math in meaningful contexts with data science the standards for mathematical practice are elevated, engaging students in reasoning, communication, use of technology, and the development of resilient problem-solving skills they will carry into college and careers.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7</a:t>
            </a:fld>
            <a:endParaRPr lang="en-US"/>
          </a:p>
        </p:txBody>
      </p:sp>
    </p:spTree>
    <p:extLst>
      <p:ext uri="{BB962C8B-B14F-4D97-AF65-F5344CB8AC3E}">
        <p14:creationId xmlns:p14="http://schemas.microsoft.com/office/powerpoint/2010/main" val="1206560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Across all grades, with educator guidance as needed in different contexts, data science creates the space in mathematics teaching for students to delve deeply into topics that are driven by curiosity. The curiosity connects to mathematics content standards across all grades in meaningful and tangible ways. Further, data science is a tool for exploration and understanding in content areas like social studies, the arts, health and physical education, etc. </a:t>
            </a:r>
          </a:p>
          <a:p>
            <a:endParaRPr lang="en-US">
              <a:ea typeface="Calibri"/>
              <a:cs typeface="Calibri"/>
            </a:endParaRPr>
          </a:p>
          <a:p>
            <a:r>
              <a:rPr lang="en-US">
                <a:ea typeface="Calibri"/>
                <a:cs typeface="Calibri"/>
              </a:rPr>
              <a:t>Curiosity and data science skills equip students to be civically engaged and ready for their postsecondary aspirations.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8</a:t>
            </a:fld>
            <a:endParaRPr lang="en-US"/>
          </a:p>
        </p:txBody>
      </p:sp>
    </p:spTree>
    <p:extLst>
      <p:ext uri="{BB962C8B-B14F-4D97-AF65-F5344CB8AC3E}">
        <p14:creationId xmlns:p14="http://schemas.microsoft.com/office/powerpoint/2010/main" val="2483975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a typeface="Calibri"/>
                <a:cs typeface="Calibri"/>
              </a:rPr>
              <a:t>An element of data science that places it in a slightly different space that the mathematics content standards alone is the many ways in which visualizations can be used to tell a story with data or about data. We bring forward these three examples and a few more later in the slides to show how data can be used to tell a story or create a convincing argument.</a:t>
            </a:r>
          </a:p>
          <a:p>
            <a:endParaRPr lang="en-US" dirty="0">
              <a:solidFill>
                <a:srgbClr val="000000"/>
              </a:solidFill>
              <a:ea typeface="Calibri"/>
              <a:cs typeface="Calibri"/>
            </a:endParaRPr>
          </a:p>
          <a:p>
            <a:r>
              <a:rPr lang="en-US" dirty="0">
                <a:solidFill>
                  <a:srgbClr val="000000"/>
                </a:solidFill>
                <a:ea typeface="Calibri"/>
                <a:cs typeface="Calibri"/>
              </a:rPr>
              <a:t>The flower on the left is from </a:t>
            </a:r>
            <a:r>
              <a:rPr lang="en-US" dirty="0" err="1">
                <a:solidFill>
                  <a:srgbClr val="000000"/>
                </a:solidFill>
                <a:ea typeface="Calibri"/>
                <a:cs typeface="Calibri"/>
              </a:rPr>
              <a:t>youcubed</a:t>
            </a:r>
            <a:r>
              <a:rPr lang="en-US" dirty="0">
                <a:solidFill>
                  <a:srgbClr val="000000"/>
                </a:solidFill>
                <a:ea typeface="Calibri"/>
                <a:cs typeface="Calibri"/>
              </a:rPr>
              <a:t>. The visualization from a student’s question: How do I interact with my dog, Daisy? This is a question that is not grounded in fact getting and includes multivariate data in a safe and reasonable context, particularly for a younger student. The linked pdf in the notes gets into more detail about this student’s data inquiry.</a:t>
            </a:r>
            <a:r>
              <a:rPr lang="en-US" b="0" u="sng" dirty="0">
                <a:solidFill>
                  <a:srgbClr val="000000"/>
                </a:solidFill>
                <a:ea typeface="Calibri"/>
                <a:cs typeface="Calibri"/>
                <a:hlinkClick r:id="rId3"/>
              </a:rPr>
              <a:t> </a:t>
            </a:r>
          </a:p>
          <a:p>
            <a:endParaRPr lang="en-US" b="0" u="sng" dirty="0">
              <a:solidFill>
                <a:srgbClr val="000000"/>
              </a:solidFill>
              <a:ea typeface="Calibri"/>
              <a:cs typeface="Calibri"/>
              <a:hlinkClick r:id="rId3"/>
            </a:endParaRPr>
          </a:p>
          <a:p>
            <a:r>
              <a:rPr lang="en-US" dirty="0">
                <a:solidFill>
                  <a:srgbClr val="000000"/>
                </a:solidFill>
                <a:ea typeface="Calibri"/>
                <a:cs typeface="Calibri"/>
              </a:rPr>
              <a:t>The more traditional looking graph above relates to Randy Johnson’s earned run average over 5 years in the 1990’s. Go M’s! You can see that this is a histogram for his game-by-game data. The bubble on the far left is the game where Johnson pitched the M’s first no-hitter. His data reflects that of a reflective pitcher as his trend continues to go down over time, especially after connecting with Hall of Fame pitcher Nolan Ryan about improving his pitching form, of which Ryan recommending landing differently on his pitches. This graph is an example of how history and context helps tell the data story as well.</a:t>
            </a:r>
          </a:p>
          <a:p>
            <a:endParaRPr lang="en-US" b="0" u="sng" dirty="0">
              <a:solidFill>
                <a:srgbClr val="000000"/>
              </a:solidFill>
              <a:ea typeface="Calibri"/>
              <a:cs typeface="Calibri"/>
              <a:hlinkClick r:id="rId3"/>
            </a:endParaRPr>
          </a:p>
          <a:p>
            <a:r>
              <a:rPr lang="en-US" dirty="0">
                <a:solidFill>
                  <a:srgbClr val="000000"/>
                </a:solidFill>
                <a:ea typeface="Calibri"/>
                <a:cs typeface="Calibri"/>
              </a:rPr>
              <a:t>The last image is to show how data visualizations can be fuel for debate, require considerations of data ethics and bias. The visualization about popular (or unpopular dogs) is completely subjective! As a dog mom to an Australian cattle dog who is smart enough to do our taxes I would totally agree that she is a Hot Dog! However, I have deep disagreements with the appraised intelligence of some of the dog breeds. I’ve known a number of labrador retrievers in my life, I can’t say the overwhelming majority were able to demonstrate their intelligence more than their absolute goofiness. </a:t>
            </a:r>
            <a:endParaRPr lang="en-US" b="0" u="sng" dirty="0">
              <a:hlinkClick r:id="rId3"/>
            </a:endParaRPr>
          </a:p>
          <a:p>
            <a:endParaRPr lang="en-US" dirty="0">
              <a:hlinkClick r:id="rId3"/>
            </a:endParaRPr>
          </a:p>
          <a:p>
            <a:r>
              <a:rPr lang="en-US" dirty="0">
                <a:hlinkClick r:id="rId3"/>
              </a:rPr>
              <a:t>https://www.youcubed.org/tasks/dear-data/</a:t>
            </a:r>
            <a:r>
              <a:rPr lang="en-US" dirty="0"/>
              <a:t>   and https://www.youcubed.org/wp-content/uploads/2021/10/Dear-Data.pdf </a:t>
            </a:r>
          </a:p>
          <a:p>
            <a:endParaRPr lang="en-US" dirty="0">
              <a:ea typeface="Calibri"/>
              <a:cs typeface="Calibri"/>
            </a:endParaRPr>
          </a:p>
          <a:p>
            <a:r>
              <a:rPr lang="en-US" dirty="0">
                <a:hlinkClick r:id="rId4"/>
              </a:rPr>
              <a:t>https://www.scientificamerican.com/article/how-florence-nightingale-changed-data-visualization-forever/</a:t>
            </a:r>
            <a:r>
              <a:rPr lang="en-US" dirty="0"/>
              <a:t> </a:t>
            </a:r>
            <a:endParaRPr lang="en-US" dirty="0">
              <a:ea typeface="Calibri"/>
              <a:cs typeface="Calibri"/>
            </a:endParaRPr>
          </a:p>
          <a:p>
            <a:endParaRPr lang="en-US" dirty="0">
              <a:ea typeface="Calibri"/>
              <a:cs typeface="Calibri"/>
            </a:endParaRPr>
          </a:p>
          <a:p>
            <a:r>
              <a:rPr lang="en-US" dirty="0">
                <a:hlinkClick r:id="rId5"/>
              </a:rPr>
              <a:t>https://www.youcubed.org/wp-content/uploads/2020/09/Basketball.pdf</a:t>
            </a:r>
            <a:r>
              <a:rPr lang="en-US" dirty="0"/>
              <a:t> </a:t>
            </a:r>
            <a:endParaRPr lang="en-US" dirty="0">
              <a:ea typeface="Calibri"/>
              <a:cs typeface="Calibri"/>
            </a:endParaRPr>
          </a:p>
          <a:p>
            <a:endParaRPr lang="en-US" dirty="0">
              <a:ea typeface="Calibri"/>
              <a:cs typeface="Calibri"/>
            </a:endParaRPr>
          </a:p>
          <a:p>
            <a:r>
              <a:rPr lang="en-US" dirty="0">
                <a:hlinkClick r:id="rId6"/>
              </a:rPr>
              <a:t>https://informationisbeautiful.net/visualizations/best-in-show-whats-the-top-data-dog/</a:t>
            </a:r>
            <a:endParaRPr lang="en-US" dirty="0">
              <a:ea typeface="Calibri"/>
              <a:cs typeface="Calibri"/>
              <a:hlinkClick r:id="rId6"/>
            </a:endParaRPr>
          </a:p>
          <a:p>
            <a:endParaRPr lang="en-US" dirty="0">
              <a:ea typeface="Calibri" panose="020F0502020204030204"/>
              <a:cs typeface="Calibri" panose="020F0502020204030204"/>
            </a:endParaRPr>
          </a:p>
          <a:p>
            <a:r>
              <a:rPr lang="en-US" dirty="0">
                <a:solidFill>
                  <a:srgbClr val="000000"/>
                </a:solidFill>
                <a:ea typeface="Calibri"/>
                <a:cs typeface="Calibri"/>
              </a:rPr>
              <a:t>Ken Griffey Jr and his quest to save the Mariners, </a:t>
            </a:r>
            <a:r>
              <a:rPr lang="en-US" dirty="0" err="1">
                <a:solidFill>
                  <a:srgbClr val="000000"/>
                </a:solidFill>
                <a:ea typeface="Calibri"/>
                <a:cs typeface="Calibri"/>
              </a:rPr>
              <a:t>Dorktown</a:t>
            </a:r>
            <a:r>
              <a:rPr lang="en-US" dirty="0">
                <a:solidFill>
                  <a:srgbClr val="000000"/>
                </a:solidFill>
                <a:ea typeface="Calibri"/>
                <a:cs typeface="Calibri"/>
              </a:rPr>
              <a:t> </a:t>
            </a:r>
            <a:r>
              <a:rPr lang="en-US" dirty="0">
                <a:solidFill>
                  <a:srgbClr val="000000"/>
                </a:solidFill>
                <a:hlinkClick r:id="rId7"/>
              </a:rPr>
              <a:t>https://www.youtube.com/watch?v=-YNVeakBFqw</a:t>
            </a:r>
            <a:r>
              <a:rPr lang="en-US" dirty="0">
                <a:solidFill>
                  <a:srgbClr val="000000"/>
                </a:solidFill>
              </a:rPr>
              <a:t> </a:t>
            </a:r>
            <a:endParaRPr lang="en-US" dirty="0">
              <a:solidFill>
                <a:srgbClr val="000000"/>
              </a:solidFill>
              <a:ea typeface="Calibri"/>
              <a:cs typeface="Calibri"/>
            </a:endParaRPr>
          </a:p>
          <a:p>
            <a:endParaRPr lang="en-US" dirty="0">
              <a:solidFill>
                <a:srgbClr val="000000"/>
              </a:solidFill>
              <a:ea typeface="Calibri"/>
              <a:cs typeface="Calibri"/>
            </a:endParaRPr>
          </a:p>
          <a:p>
            <a:endParaRPr lang="en-US" b="1" dirty="0">
              <a:solidFill>
                <a:srgbClr val="0F0F0F"/>
              </a:solidFill>
              <a:highlight>
                <a:srgbClr val="FFFFFF"/>
              </a:highlight>
              <a:ea typeface="Calibri"/>
              <a:cs typeface="Calibri"/>
            </a:endParaRPr>
          </a:p>
          <a:p>
            <a:endParaRPr lang="en-US" dirty="0">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71CD1C34-72C1-4C67-AAFF-0B8CE9936A77}" type="slidenum">
              <a:rPr lang="en-US" smtClean="0"/>
              <a:t>9</a:t>
            </a:fld>
            <a:endParaRPr lang="en-US"/>
          </a:p>
        </p:txBody>
      </p:sp>
    </p:spTree>
    <p:extLst>
      <p:ext uri="{BB962C8B-B14F-4D97-AF65-F5344CB8AC3E}">
        <p14:creationId xmlns:p14="http://schemas.microsoft.com/office/powerpoint/2010/main" val="39150441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9713A76-3666-4934-9B07-ADC3005BC743}" type="datetime1">
              <a:rPr lang="en-US" smtClean="0"/>
              <a:t>3/6/2026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5" name="Rectangle 4"/>
          <p:cNvSpPr/>
          <p:nvPr userDrawn="1"/>
        </p:nvSpPr>
        <p:spPr>
          <a:xfrm>
            <a:off x="0" y="0"/>
            <a:ext cx="12192000" cy="3564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3/6/2026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3/6/2026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5"/>
          </a:xfrm>
          <a:prstGeom prst="rect">
            <a:avLst/>
          </a:prstGeom>
        </p:spPr>
      </p:pic>
    </p:spTree>
    <p:extLst>
      <p:ext uri="{BB962C8B-B14F-4D97-AF65-F5344CB8AC3E}">
        <p14:creationId xmlns:p14="http://schemas.microsoft.com/office/powerpoint/2010/main" val="70624341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3/6/2026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66815523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3/6/2026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3/6/2026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179410548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3/6/2026</a:t>
            </a:fld>
            <a:endParaRPr lang="en-US"/>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6" name="Rectangle 5"/>
          <p:cNvSpPr/>
          <p:nvPr userDrawn="1"/>
        </p:nvSpPr>
        <p:spPr>
          <a:xfrm>
            <a:off x="0" y="0"/>
            <a:ext cx="5322498" cy="6858000"/>
          </a:xfrm>
          <a:prstGeom prst="rect">
            <a:avLst/>
          </a:prstGeom>
          <a:solidFill>
            <a:srgbClr val="0D5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897" y="5680552"/>
            <a:ext cx="4864704" cy="813910"/>
          </a:xfrm>
          <a:prstGeom prst="rect">
            <a:avLst/>
          </a:prstGeom>
        </p:spPr>
      </p:pic>
      <p:sp>
        <p:nvSpPr>
          <p:cNvPr id="3" name="Text Placeholder 2">
            <a:extLst>
              <a:ext uri="{FF2B5EF4-FFF2-40B4-BE49-F238E27FC236}">
                <a16:creationId xmlns:a16="http://schemas.microsoft.com/office/drawing/2014/main" id="{95C72DD4-95B3-3AC6-58E2-54DBFD3091FE}"/>
              </a:ext>
            </a:extLst>
          </p:cNvPr>
          <p:cNvSpPr>
            <a:spLocks noGrp="1"/>
          </p:cNvSpPr>
          <p:nvPr>
            <p:ph type="body" sz="quarter" idx="11"/>
          </p:nvPr>
        </p:nvSpPr>
        <p:spPr>
          <a:xfrm>
            <a:off x="5749925" y="371475"/>
            <a:ext cx="5853113" cy="5589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A6E3E-A6C4-D0A2-62CC-9E44B4CA9CA6}"/>
              </a:ext>
            </a:extLst>
          </p:cNvPr>
          <p:cNvSpPr>
            <a:spLocks noGrp="1"/>
          </p:cNvSpPr>
          <p:nvPr>
            <p:ph type="body" sz="quarter" idx="12" hasCustomPrompt="1"/>
          </p:nvPr>
        </p:nvSpPr>
        <p:spPr>
          <a:xfrm>
            <a:off x="422275" y="587375"/>
            <a:ext cx="4564063" cy="1517650"/>
          </a:xfrm>
        </p:spPr>
        <p:txBody>
          <a:bodyPr>
            <a:normAutofit/>
          </a:bodyPr>
          <a:lstStyle>
            <a:lvl1pPr>
              <a:buNone/>
              <a:defRPr sz="40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Title</a:t>
            </a:r>
          </a:p>
        </p:txBody>
      </p:sp>
    </p:spTree>
    <p:extLst>
      <p:ext uri="{BB962C8B-B14F-4D97-AF65-F5344CB8AC3E}">
        <p14:creationId xmlns:p14="http://schemas.microsoft.com/office/powerpoint/2010/main" val="2716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17C9C7D3-8139-495D-A64E-25E25233BA08}" type="datetime1">
              <a:rPr lang="en-US" smtClean="0"/>
              <a:t>3/6/2026</a:t>
            </a:fld>
            <a:endParaRPr lang="en-US"/>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CF3C5522-5A8F-4E98-206B-B976D00F27C9}"/>
              </a:ext>
            </a:extLst>
          </p:cNvPr>
          <p:cNvGrpSpPr/>
          <p:nvPr userDrawn="1"/>
        </p:nvGrpSpPr>
        <p:grpSpPr>
          <a:xfrm>
            <a:off x="1818105" y="3811403"/>
            <a:ext cx="3400453" cy="539496"/>
            <a:chOff x="6452863" y="3005919"/>
            <a:chExt cx="3400453" cy="539496"/>
          </a:xfrm>
        </p:grpSpPr>
        <p:sp>
          <p:nvSpPr>
            <p:cNvPr id="23" name="TextBox 22"/>
            <p:cNvSpPr txBox="1"/>
            <p:nvPr userDrawn="1"/>
          </p:nvSpPr>
          <p:spPr>
            <a:xfrm>
              <a:off x="7148561" y="3075612"/>
              <a:ext cx="2704755" cy="400110"/>
            </a:xfrm>
            <a:prstGeom prst="rect">
              <a:avLst/>
            </a:prstGeom>
            <a:noFill/>
          </p:spPr>
          <p:txBody>
            <a:bodyPr wrap="square" rtlCol="0">
              <a:spAutoFit/>
            </a:bodyPr>
            <a:lstStyle/>
            <a:p>
              <a:r>
                <a:rPr lang="en-US" sz="2000">
                  <a:solidFill>
                    <a:schemeClr val="bg1"/>
                  </a:solidFill>
                </a:rPr>
                <a:t>ospi.k12.wa.us</a:t>
              </a:r>
            </a:p>
          </p:txBody>
        </p:sp>
        <p:pic>
          <p:nvPicPr>
            <p:cNvPr id="61" name="Picture 60" descr="A white circle with a blue globe in it&#10;&#10;Description automatically generated">
              <a:extLst>
                <a:ext uri="{FF2B5EF4-FFF2-40B4-BE49-F238E27FC236}">
                  <a16:creationId xmlns:a16="http://schemas.microsoft.com/office/drawing/2014/main" id="{8A7749CD-F894-8BED-CB9A-23FE5EF8E5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2871" t="33141" r="32819" b="33208"/>
            <a:stretch/>
          </p:blipFill>
          <p:spPr>
            <a:xfrm>
              <a:off x="6452863" y="3005919"/>
              <a:ext cx="550053" cy="539496"/>
            </a:xfrm>
            <a:prstGeom prst="rect">
              <a:avLst/>
            </a:prstGeom>
          </p:spPr>
        </p:pic>
      </p:grpSp>
      <p:grpSp>
        <p:nvGrpSpPr>
          <p:cNvPr id="86" name="Group 85">
            <a:extLst>
              <a:ext uri="{FF2B5EF4-FFF2-40B4-BE49-F238E27FC236}">
                <a16:creationId xmlns:a16="http://schemas.microsoft.com/office/drawing/2014/main" id="{5ACDF48B-6604-42ED-A7BD-57E5DF4F70C8}"/>
              </a:ext>
            </a:extLst>
          </p:cNvPr>
          <p:cNvGrpSpPr/>
          <p:nvPr userDrawn="1"/>
        </p:nvGrpSpPr>
        <p:grpSpPr>
          <a:xfrm>
            <a:off x="6454123" y="3811403"/>
            <a:ext cx="3873800" cy="539496"/>
            <a:chOff x="6453796" y="5913111"/>
            <a:chExt cx="3873800" cy="539496"/>
          </a:xfrm>
        </p:grpSpPr>
        <p:sp>
          <p:nvSpPr>
            <p:cNvPr id="20" name="TextBox 19"/>
            <p:cNvSpPr txBox="1"/>
            <p:nvPr userDrawn="1"/>
          </p:nvSpPr>
          <p:spPr>
            <a:xfrm>
              <a:off x="7148561" y="5982804"/>
              <a:ext cx="3179035" cy="400110"/>
            </a:xfrm>
            <a:prstGeom prst="rect">
              <a:avLst/>
            </a:prstGeom>
            <a:noFill/>
          </p:spPr>
          <p:txBody>
            <a:bodyPr wrap="square" rtlCol="0">
              <a:spAutoFit/>
            </a:bodyPr>
            <a:lstStyle/>
            <a:p>
              <a:r>
                <a:rPr lang="en-US" sz="2000">
                  <a:solidFill>
                    <a:schemeClr val="bg1"/>
                  </a:solidFill>
                </a:rPr>
                <a:t>youtube.com/</a:t>
              </a:r>
              <a:r>
                <a:rPr lang="en-US" sz="2000" err="1">
                  <a:solidFill>
                    <a:schemeClr val="bg1"/>
                  </a:solidFill>
                </a:rPr>
                <a:t>waospi</a:t>
              </a:r>
              <a:endParaRPr lang="en-US" sz="2000">
                <a:solidFill>
                  <a:schemeClr val="bg1"/>
                </a:solidFill>
              </a:endParaRPr>
            </a:p>
          </p:txBody>
        </p:sp>
        <p:pic>
          <p:nvPicPr>
            <p:cNvPr id="63" name="Picture 62" descr="A white circle with a black background with a play button&#10;&#10;Description automatically generated">
              <a:extLst>
                <a:ext uri="{FF2B5EF4-FFF2-40B4-BE49-F238E27FC236}">
                  <a16:creationId xmlns:a16="http://schemas.microsoft.com/office/drawing/2014/main" id="{439173CC-E75D-E7F6-0826-82408386B83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2576" t="33141" r="32819" b="32803"/>
            <a:stretch/>
          </p:blipFill>
          <p:spPr>
            <a:xfrm>
              <a:off x="6453796" y="5913111"/>
              <a:ext cx="548187" cy="539496"/>
            </a:xfrm>
            <a:prstGeom prst="rect">
              <a:avLst/>
            </a:prstGeom>
          </p:spPr>
        </p:pic>
      </p:grpSp>
      <p:grpSp>
        <p:nvGrpSpPr>
          <p:cNvPr id="84" name="Group 83">
            <a:extLst>
              <a:ext uri="{FF2B5EF4-FFF2-40B4-BE49-F238E27FC236}">
                <a16:creationId xmlns:a16="http://schemas.microsoft.com/office/drawing/2014/main" id="{3891F708-B5BB-2550-29B7-A3C3E169D130}"/>
              </a:ext>
            </a:extLst>
          </p:cNvPr>
          <p:cNvGrpSpPr/>
          <p:nvPr userDrawn="1"/>
        </p:nvGrpSpPr>
        <p:grpSpPr>
          <a:xfrm>
            <a:off x="6454123" y="4678107"/>
            <a:ext cx="3875284" cy="539496"/>
            <a:chOff x="6452312" y="4509903"/>
            <a:chExt cx="3875284" cy="539496"/>
          </a:xfrm>
        </p:grpSpPr>
        <p:sp>
          <p:nvSpPr>
            <p:cNvPr id="19" name="TextBox 18"/>
            <p:cNvSpPr txBox="1"/>
            <p:nvPr userDrawn="1"/>
          </p:nvSpPr>
          <p:spPr>
            <a:xfrm>
              <a:off x="7148561" y="4579596"/>
              <a:ext cx="3179035" cy="400110"/>
            </a:xfrm>
            <a:prstGeom prst="rect">
              <a:avLst/>
            </a:prstGeom>
            <a:noFill/>
          </p:spPr>
          <p:txBody>
            <a:bodyPr wrap="square" rtlCol="0">
              <a:spAutoFit/>
            </a:bodyPr>
            <a:lstStyle/>
            <a:p>
              <a:r>
                <a:rPr lang="en-US" sz="2000">
                  <a:solidFill>
                    <a:schemeClr val="bg1"/>
                  </a:solidFill>
                </a:rPr>
                <a:t>twitter.com/</a:t>
              </a:r>
              <a:r>
                <a:rPr lang="en-US" sz="2000" err="1">
                  <a:solidFill>
                    <a:schemeClr val="bg1"/>
                  </a:solidFill>
                </a:rPr>
                <a:t>waospi</a:t>
              </a:r>
              <a:endParaRPr lang="en-US" sz="2000">
                <a:solidFill>
                  <a:schemeClr val="bg1"/>
                </a:solidFill>
              </a:endParaRPr>
            </a:p>
          </p:txBody>
        </p:sp>
        <p:pic>
          <p:nvPicPr>
            <p:cNvPr id="65" name="Picture 64" descr="A white circle with blue x in it&#10;&#10;Description automatically generated">
              <a:extLst>
                <a:ext uri="{FF2B5EF4-FFF2-40B4-BE49-F238E27FC236}">
                  <a16:creationId xmlns:a16="http://schemas.microsoft.com/office/drawing/2014/main" id="{3946F2DF-02C0-B265-C99B-348E61B4D77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576" t="33548" r="33115" b="32869"/>
            <a:stretch/>
          </p:blipFill>
          <p:spPr>
            <a:xfrm>
              <a:off x="6452312" y="4509903"/>
              <a:ext cx="551155" cy="539496"/>
            </a:xfrm>
            <a:prstGeom prst="rect">
              <a:avLst/>
            </a:prstGeom>
          </p:spPr>
        </p:pic>
      </p:grpSp>
      <p:grpSp>
        <p:nvGrpSpPr>
          <p:cNvPr id="81" name="Group 80">
            <a:extLst>
              <a:ext uri="{FF2B5EF4-FFF2-40B4-BE49-F238E27FC236}">
                <a16:creationId xmlns:a16="http://schemas.microsoft.com/office/drawing/2014/main" id="{D689147F-00E4-1C7D-44A1-D3765639646C}"/>
              </a:ext>
            </a:extLst>
          </p:cNvPr>
          <p:cNvGrpSpPr/>
          <p:nvPr userDrawn="1"/>
        </p:nvGrpSpPr>
        <p:grpSpPr>
          <a:xfrm>
            <a:off x="1818105" y="4678107"/>
            <a:ext cx="3398891" cy="539496"/>
            <a:chOff x="6454425" y="2310400"/>
            <a:chExt cx="3398891" cy="539496"/>
          </a:xfrm>
        </p:grpSpPr>
        <p:sp>
          <p:nvSpPr>
            <p:cNvPr id="3" name="TextBox 2">
              <a:extLst>
                <a:ext uri="{FF2B5EF4-FFF2-40B4-BE49-F238E27FC236}">
                  <a16:creationId xmlns:a16="http://schemas.microsoft.com/office/drawing/2014/main" id="{49C6A311-77F8-B22D-00FB-7FC3D9E53979}"/>
                </a:ext>
              </a:extLst>
            </p:cNvPr>
            <p:cNvSpPr txBox="1"/>
            <p:nvPr userDrawn="1"/>
          </p:nvSpPr>
          <p:spPr>
            <a:xfrm>
              <a:off x="7148561" y="2380093"/>
              <a:ext cx="2704755" cy="400110"/>
            </a:xfrm>
            <a:prstGeom prst="rect">
              <a:avLst/>
            </a:prstGeom>
            <a:noFill/>
          </p:spPr>
          <p:txBody>
            <a:bodyPr wrap="square" rtlCol="0">
              <a:spAutoFit/>
            </a:bodyPr>
            <a:lstStyle/>
            <a:p>
              <a:r>
                <a:rPr lang="en-US" sz="2000">
                  <a:solidFill>
                    <a:schemeClr val="bg1"/>
                  </a:solidFill>
                </a:rPr>
                <a:t>instagram.com/</a:t>
              </a:r>
              <a:r>
                <a:rPr lang="en-US" sz="2000" err="1">
                  <a:solidFill>
                    <a:schemeClr val="bg1"/>
                  </a:solidFill>
                </a:rPr>
                <a:t>waospi</a:t>
              </a:r>
              <a:endParaRPr lang="en-US" sz="2000">
                <a:solidFill>
                  <a:schemeClr val="bg1"/>
                </a:solidFill>
              </a:endParaRPr>
            </a:p>
          </p:txBody>
        </p:sp>
        <p:pic>
          <p:nvPicPr>
            <p:cNvPr id="67" name="Picture 66" descr="A white circle with a black background&#10;&#10;Description automatically generated">
              <a:extLst>
                <a:ext uri="{FF2B5EF4-FFF2-40B4-BE49-F238E27FC236}">
                  <a16:creationId xmlns:a16="http://schemas.microsoft.com/office/drawing/2014/main" id="{D510FD6E-5F75-7220-3BE3-2FD7E14C9EF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2576" t="33208" r="32967" b="32803"/>
            <a:stretch/>
          </p:blipFill>
          <p:spPr>
            <a:xfrm>
              <a:off x="6454425" y="2310400"/>
              <a:ext cx="546929" cy="539496"/>
            </a:xfrm>
            <a:prstGeom prst="rect">
              <a:avLst/>
            </a:prstGeom>
          </p:spPr>
        </p:pic>
      </p:grpSp>
      <p:grpSp>
        <p:nvGrpSpPr>
          <p:cNvPr id="83" name="Group 82">
            <a:extLst>
              <a:ext uri="{FF2B5EF4-FFF2-40B4-BE49-F238E27FC236}">
                <a16:creationId xmlns:a16="http://schemas.microsoft.com/office/drawing/2014/main" id="{3C71E7E8-552C-38B5-FD6C-CE414EBFC63B}"/>
              </a:ext>
            </a:extLst>
          </p:cNvPr>
          <p:cNvGrpSpPr/>
          <p:nvPr userDrawn="1"/>
        </p:nvGrpSpPr>
        <p:grpSpPr>
          <a:xfrm>
            <a:off x="1818105" y="5544811"/>
            <a:ext cx="3875284" cy="539496"/>
            <a:chOff x="6452312" y="3785741"/>
            <a:chExt cx="3875284" cy="539496"/>
          </a:xfrm>
        </p:grpSpPr>
        <p:sp>
          <p:nvSpPr>
            <p:cNvPr id="18" name="TextBox 17"/>
            <p:cNvSpPr txBox="1"/>
            <p:nvPr userDrawn="1"/>
          </p:nvSpPr>
          <p:spPr>
            <a:xfrm>
              <a:off x="7148561" y="3855434"/>
              <a:ext cx="3179035" cy="400110"/>
            </a:xfrm>
            <a:prstGeom prst="rect">
              <a:avLst/>
            </a:prstGeom>
            <a:noFill/>
          </p:spPr>
          <p:txBody>
            <a:bodyPr wrap="square" rtlCol="0">
              <a:spAutoFit/>
            </a:bodyPr>
            <a:lstStyle/>
            <a:p>
              <a:r>
                <a:rPr lang="en-US" sz="2000">
                  <a:solidFill>
                    <a:schemeClr val="bg1"/>
                  </a:solidFill>
                </a:rPr>
                <a:t>facebook.com/</a:t>
              </a:r>
              <a:r>
                <a:rPr lang="en-US" sz="2000" err="1">
                  <a:solidFill>
                    <a:schemeClr val="bg1"/>
                  </a:solidFill>
                </a:rPr>
                <a:t>waospi</a:t>
              </a:r>
              <a:endParaRPr lang="en-US" sz="2000">
                <a:solidFill>
                  <a:schemeClr val="bg1"/>
                </a:solidFill>
              </a:endParaRPr>
            </a:p>
          </p:txBody>
        </p:sp>
        <p:pic>
          <p:nvPicPr>
            <p:cNvPr id="69" name="Picture 68" descr="A white circle with a letter f in it&#10;&#10;Description automatically generated">
              <a:extLst>
                <a:ext uri="{FF2B5EF4-FFF2-40B4-BE49-F238E27FC236}">
                  <a16:creationId xmlns:a16="http://schemas.microsoft.com/office/drawing/2014/main" id="{11207517-676F-1210-7AD3-68582057146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2577" t="33548" r="33114" b="32869"/>
            <a:stretch/>
          </p:blipFill>
          <p:spPr>
            <a:xfrm>
              <a:off x="6452312" y="3785741"/>
              <a:ext cx="551155" cy="539496"/>
            </a:xfrm>
            <a:prstGeom prst="rect">
              <a:avLst/>
            </a:prstGeom>
          </p:spPr>
        </p:pic>
      </p:grpSp>
      <p:grpSp>
        <p:nvGrpSpPr>
          <p:cNvPr id="85" name="Group 84">
            <a:extLst>
              <a:ext uri="{FF2B5EF4-FFF2-40B4-BE49-F238E27FC236}">
                <a16:creationId xmlns:a16="http://schemas.microsoft.com/office/drawing/2014/main" id="{E65B5FB3-660C-39A9-B03E-7538749D610F}"/>
              </a:ext>
            </a:extLst>
          </p:cNvPr>
          <p:cNvGrpSpPr/>
          <p:nvPr userDrawn="1"/>
        </p:nvGrpSpPr>
        <p:grpSpPr>
          <a:xfrm>
            <a:off x="6454123" y="5544811"/>
            <a:ext cx="4372925" cy="539496"/>
            <a:chOff x="6453498" y="5217592"/>
            <a:chExt cx="4372925" cy="539496"/>
          </a:xfrm>
        </p:grpSpPr>
        <p:sp>
          <p:nvSpPr>
            <p:cNvPr id="22" name="TextBox 21"/>
            <p:cNvSpPr txBox="1"/>
            <p:nvPr userDrawn="1"/>
          </p:nvSpPr>
          <p:spPr>
            <a:xfrm>
              <a:off x="7148561" y="5287285"/>
              <a:ext cx="3677862" cy="400110"/>
            </a:xfrm>
            <a:prstGeom prst="rect">
              <a:avLst/>
            </a:prstGeom>
            <a:noFill/>
          </p:spPr>
          <p:txBody>
            <a:bodyPr wrap="square" rtlCol="0">
              <a:spAutoFit/>
            </a:bodyPr>
            <a:lstStyle/>
            <a:p>
              <a:r>
                <a:rPr lang="en-US" sz="2000">
                  <a:solidFill>
                    <a:schemeClr val="bg1"/>
                  </a:solidFill>
                </a:rPr>
                <a:t>linkedin.com/company/</a:t>
              </a:r>
              <a:r>
                <a:rPr lang="en-US" sz="2000" err="1">
                  <a:solidFill>
                    <a:schemeClr val="bg1"/>
                  </a:solidFill>
                </a:rPr>
                <a:t>waospi</a:t>
              </a:r>
              <a:endParaRPr lang="en-US" sz="2000">
                <a:solidFill>
                  <a:schemeClr val="bg1"/>
                </a:solidFill>
              </a:endParaRPr>
            </a:p>
          </p:txBody>
        </p:sp>
        <p:pic>
          <p:nvPicPr>
            <p:cNvPr id="71" name="Picture 70" descr="A white circle with blue letters on it&#10;&#10;Description automatically generated">
              <a:extLst>
                <a:ext uri="{FF2B5EF4-FFF2-40B4-BE49-F238E27FC236}">
                  <a16:creationId xmlns:a16="http://schemas.microsoft.com/office/drawing/2014/main" id="{1D315814-B04C-BCB8-1386-19EEB287455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2576" t="33548" r="33262" b="32869"/>
            <a:stretch/>
          </p:blipFill>
          <p:spPr>
            <a:xfrm>
              <a:off x="6453498" y="5217592"/>
              <a:ext cx="548783" cy="539496"/>
            </a:xfrm>
            <a:prstGeom prst="rect">
              <a:avLst/>
            </a:prstGeom>
          </p:spPr>
        </p:pic>
      </p:grpSp>
    </p:spTree>
    <p:extLst>
      <p:ext uri="{BB962C8B-B14F-4D97-AF65-F5344CB8AC3E}">
        <p14:creationId xmlns:p14="http://schemas.microsoft.com/office/powerpoint/2010/main" val="3336405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32611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6AD9C51A-A19C-426A-8FAE-2A3EAD0FB521}" type="datetime1">
              <a:rPr lang="en-US" smtClean="0"/>
              <a:t>3/6/2026</a:t>
            </a:fld>
            <a:r>
              <a:rPr lang="en-US"/>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Division Name</a:t>
            </a:r>
          </a:p>
        </p:txBody>
      </p:sp>
    </p:spTree>
    <p:extLst>
      <p:ext uri="{BB962C8B-B14F-4D97-AF65-F5344CB8AC3E}">
        <p14:creationId xmlns:p14="http://schemas.microsoft.com/office/powerpoint/2010/main" val="655920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3/6/2026</a:t>
            </a:fld>
            <a:endParaRPr lang="en-US"/>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Tree>
    <p:extLst>
      <p:ext uri="{BB962C8B-B14F-4D97-AF65-F5344CB8AC3E}">
        <p14:creationId xmlns:p14="http://schemas.microsoft.com/office/powerpoint/2010/main" val="1770553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students with their hands up&#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F9035A5F-3A94-4811-9FB1-09C2A5D9E0B2}" type="datetime1">
              <a:rPr lang="en-US" smtClean="0"/>
              <a:t>3/6/2026</a:t>
            </a:fld>
            <a:endParaRPr lang="en-US"/>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pic>
        <p:nvPicPr>
          <p:cNvPr id="21" name="Picture 20" title="OSPI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Tree>
    <p:extLst>
      <p:ext uri="{BB962C8B-B14F-4D97-AF65-F5344CB8AC3E}">
        <p14:creationId xmlns:p14="http://schemas.microsoft.com/office/powerpoint/2010/main" val="329007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5D386E17-F8CF-47AF-AE3A-C26E89DB1DB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071057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420897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923225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8C520A67-EF72-4EF3-B9F5-8D3C234F8A3E}"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18666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927846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89107D1-09AF-41F4-A424-7BD82757A50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75432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35F243A7-3AB4-4536-AADE-FF380E50D9E6}"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011346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B2822EA-A644-495B-8815-4C70994813F7}"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810967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169262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211406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3/6/2026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417273561"/>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Main Title+ SubTitle+Number">
    <p:spTree>
      <p:nvGrpSpPr>
        <p:cNvPr id="1" name=""/>
        <p:cNvGrpSpPr/>
        <p:nvPr/>
      </p:nvGrpSpPr>
      <p:grpSpPr>
        <a:xfrm>
          <a:off x="0" y="0"/>
          <a:ext cx="0" cy="0"/>
          <a:chOff x="0" y="0"/>
          <a:chExt cx="0" cy="0"/>
        </a:xfrm>
      </p:grpSpPr>
      <p:sp>
        <p:nvSpPr>
          <p:cNvPr id="6" name="Rectangle 5"/>
          <p:cNvSpPr/>
          <p:nvPr userDrawn="1"/>
        </p:nvSpPr>
        <p:spPr>
          <a:xfrm>
            <a:off x="1221435"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Picture Placeholder 7"/>
          <p:cNvSpPr>
            <a:spLocks noGrp="1"/>
          </p:cNvSpPr>
          <p:nvPr>
            <p:ph type="pic" sz="quarter" idx="29" hasCustomPrompt="1"/>
          </p:nvPr>
        </p:nvSpPr>
        <p:spPr>
          <a:xfrm>
            <a:off x="1318564"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8" name="Rectangle 7"/>
          <p:cNvSpPr/>
          <p:nvPr userDrawn="1"/>
        </p:nvSpPr>
        <p:spPr>
          <a:xfrm>
            <a:off x="3681895"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Picture Placeholder 7"/>
          <p:cNvSpPr>
            <a:spLocks noGrp="1"/>
          </p:cNvSpPr>
          <p:nvPr>
            <p:ph type="pic" sz="quarter" idx="31" hasCustomPrompt="1"/>
          </p:nvPr>
        </p:nvSpPr>
        <p:spPr>
          <a:xfrm>
            <a:off x="3779024"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0" name="Rectangle 9"/>
          <p:cNvSpPr/>
          <p:nvPr userDrawn="1"/>
        </p:nvSpPr>
        <p:spPr>
          <a:xfrm>
            <a:off x="6500611"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Picture Placeholder 7"/>
          <p:cNvSpPr>
            <a:spLocks noGrp="1"/>
          </p:cNvSpPr>
          <p:nvPr>
            <p:ph type="pic" sz="quarter" idx="35" hasCustomPrompt="1"/>
          </p:nvPr>
        </p:nvSpPr>
        <p:spPr>
          <a:xfrm>
            <a:off x="6597740"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2" name="Rectangle 11"/>
          <p:cNvSpPr/>
          <p:nvPr userDrawn="1"/>
        </p:nvSpPr>
        <p:spPr>
          <a:xfrm>
            <a:off x="8961071"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Picture Placeholder 7"/>
          <p:cNvSpPr>
            <a:spLocks noGrp="1"/>
          </p:cNvSpPr>
          <p:nvPr>
            <p:ph type="pic" sz="quarter" idx="39" hasCustomPrompt="1"/>
          </p:nvPr>
        </p:nvSpPr>
        <p:spPr>
          <a:xfrm>
            <a:off x="9058200"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8" name="Rectangle 17"/>
          <p:cNvSpPr/>
          <p:nvPr userDrawn="1"/>
        </p:nvSpPr>
        <p:spPr>
          <a:xfrm>
            <a:off x="1221435"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Picture Placeholder 7"/>
          <p:cNvSpPr>
            <a:spLocks noGrp="1"/>
          </p:cNvSpPr>
          <p:nvPr>
            <p:ph type="pic" sz="quarter" idx="40" hasCustomPrompt="1"/>
          </p:nvPr>
        </p:nvSpPr>
        <p:spPr>
          <a:xfrm>
            <a:off x="1318564"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0" name="Rectangle 19"/>
          <p:cNvSpPr/>
          <p:nvPr userDrawn="1"/>
        </p:nvSpPr>
        <p:spPr>
          <a:xfrm>
            <a:off x="3681895"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7"/>
          <p:cNvSpPr>
            <a:spLocks noGrp="1"/>
          </p:cNvSpPr>
          <p:nvPr>
            <p:ph type="pic" sz="quarter" idx="41" hasCustomPrompt="1"/>
          </p:nvPr>
        </p:nvSpPr>
        <p:spPr>
          <a:xfrm>
            <a:off x="3779024"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4" name="Rectangle 23"/>
          <p:cNvSpPr/>
          <p:nvPr userDrawn="1"/>
        </p:nvSpPr>
        <p:spPr>
          <a:xfrm>
            <a:off x="6500611"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Picture Placeholder 7"/>
          <p:cNvSpPr>
            <a:spLocks noGrp="1"/>
          </p:cNvSpPr>
          <p:nvPr>
            <p:ph type="pic" sz="quarter" idx="42" hasCustomPrompt="1"/>
          </p:nvPr>
        </p:nvSpPr>
        <p:spPr>
          <a:xfrm>
            <a:off x="6597740"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6" name="Rectangle 25"/>
          <p:cNvSpPr/>
          <p:nvPr userDrawn="1"/>
        </p:nvSpPr>
        <p:spPr>
          <a:xfrm>
            <a:off x="8961071"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Picture Placeholder 7"/>
          <p:cNvSpPr>
            <a:spLocks noGrp="1"/>
          </p:cNvSpPr>
          <p:nvPr>
            <p:ph type="pic" sz="quarter" idx="43" hasCustomPrompt="1"/>
          </p:nvPr>
        </p:nvSpPr>
        <p:spPr>
          <a:xfrm>
            <a:off x="9058200"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pic>
        <p:nvPicPr>
          <p:cNvPr id="2" name="Picture 1" title="OSPI logo">
            <a:extLst>
              <a:ext uri="{FF2B5EF4-FFF2-40B4-BE49-F238E27FC236}">
                <a16:creationId xmlns:a16="http://schemas.microsoft.com/office/drawing/2014/main" id="{B2A4D2B1-EBFD-59BD-551D-A01B1EC22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3" name="Date Placeholder 3">
            <a:extLst>
              <a:ext uri="{FF2B5EF4-FFF2-40B4-BE49-F238E27FC236}">
                <a16:creationId xmlns:a16="http://schemas.microsoft.com/office/drawing/2014/main" id="{D147592A-9DE1-31D3-525D-CFA4E6E737D8}"/>
              </a:ext>
            </a:extLst>
          </p:cNvPr>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4" name="Slide Number Placeholder 4">
            <a:extLst>
              <a:ext uri="{FF2B5EF4-FFF2-40B4-BE49-F238E27FC236}">
                <a16:creationId xmlns:a16="http://schemas.microsoft.com/office/drawing/2014/main" id="{435CB342-E3AE-D7BA-5DAE-8959965A3E8E}"/>
              </a:ext>
            </a:extLst>
          </p:cNvPr>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5" name="Footer Placeholder 5">
            <a:extLst>
              <a:ext uri="{FF2B5EF4-FFF2-40B4-BE49-F238E27FC236}">
                <a16:creationId xmlns:a16="http://schemas.microsoft.com/office/drawing/2014/main" id="{E40BCD8B-7A99-DF7F-E568-80562A32E889}"/>
              </a:ext>
            </a:extLst>
          </p:cNvPr>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9238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2500"/>
                            </p:stCondLst>
                            <p:childTnLst>
                              <p:par>
                                <p:cTn id="35" presetID="53"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par>
                          <p:cTn id="40" fill="hold">
                            <p:stCondLst>
                              <p:cond delay="3000"/>
                            </p:stCondLst>
                            <p:childTnLst>
                              <p:par>
                                <p:cTn id="41" presetID="53"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500"/>
                            </p:stCondLst>
                            <p:childTnLst>
                              <p:par>
                                <p:cTn id="47" presetID="53"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4000"/>
                            </p:stCondLst>
                            <p:childTnLst>
                              <p:par>
                                <p:cTn id="53" presetID="53"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par>
                          <p:cTn id="58" fill="hold">
                            <p:stCondLst>
                              <p:cond delay="4500"/>
                            </p:stCondLst>
                            <p:childTnLst>
                              <p:par>
                                <p:cTn id="59" presetID="53" presetClass="entr" presetSubtype="0"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5000"/>
                            </p:stCondLst>
                            <p:childTnLst>
                              <p:par>
                                <p:cTn id="65" presetID="53"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childTnLst>
                          </p:cTn>
                        </p:par>
                        <p:par>
                          <p:cTn id="70" fill="hold">
                            <p:stCondLst>
                              <p:cond delay="5500"/>
                            </p:stCondLst>
                            <p:childTnLst>
                              <p:par>
                                <p:cTn id="71" presetID="53" presetClass="entr" presetSubtype="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childTnLst>
                          </p:cTn>
                        </p:par>
                        <p:par>
                          <p:cTn id="76" fill="hold">
                            <p:stCondLst>
                              <p:cond delay="6000"/>
                            </p:stCondLst>
                            <p:childTnLst>
                              <p:par>
                                <p:cTn id="77" presetID="53" presetClass="entr" presetSubtype="0"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childTnLst>
                          </p:cTn>
                        </p:par>
                        <p:par>
                          <p:cTn id="82" fill="hold">
                            <p:stCondLst>
                              <p:cond delay="6500"/>
                            </p:stCondLst>
                            <p:childTnLst>
                              <p:par>
                                <p:cTn id="83" presetID="53" presetClass="entr" presetSubtype="0"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childTnLst>
                          </p:cTn>
                        </p:par>
                        <p:par>
                          <p:cTn id="88" fill="hold">
                            <p:stCondLst>
                              <p:cond delay="7000"/>
                            </p:stCondLst>
                            <p:childTnLst>
                              <p:par>
                                <p:cTn id="89" presetID="53" presetClass="entr" presetSubtype="0" fill="hold" grpId="0" nodeType="after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childTnLst>
                          </p:cTn>
                        </p:par>
                        <p:par>
                          <p:cTn id="94" fill="hold">
                            <p:stCondLst>
                              <p:cond delay="7500"/>
                            </p:stCondLst>
                            <p:childTnLst>
                              <p:par>
                                <p:cTn id="95" presetID="53" presetClass="entr" presetSubtype="0" fill="hold" grpId="0" nodeType="after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fltVal val="0"/>
                                          </p:val>
                                        </p:tav>
                                        <p:tav tm="100000">
                                          <p:val>
                                            <p:strVal val="#ppt_w"/>
                                          </p:val>
                                        </p:tav>
                                      </p:tavLst>
                                    </p:anim>
                                    <p:anim calcmode="lin" valueType="num">
                                      <p:cBhvr>
                                        <p:cTn id="98" dur="500" fill="hold"/>
                                        <p:tgtEl>
                                          <p:spTgt spid="27"/>
                                        </p:tgtEl>
                                        <p:attrNameLst>
                                          <p:attrName>ppt_h</p:attrName>
                                        </p:attrNameLst>
                                      </p:cBhvr>
                                      <p:tavLst>
                                        <p:tav tm="0">
                                          <p:val>
                                            <p:fltVal val="0"/>
                                          </p:val>
                                        </p:tav>
                                        <p:tav tm="100000">
                                          <p:val>
                                            <p:strVal val="#ppt_h"/>
                                          </p:val>
                                        </p:tav>
                                      </p:tavLst>
                                    </p:anim>
                                    <p:animEffect transition="in" filter="fade">
                                      <p:cBhvr>
                                        <p:cTn id="9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8" grpId="0" animBg="1"/>
      <p:bldP spid="19" grpId="0" animBg="1"/>
      <p:bldP spid="20" grpId="0" animBg="1"/>
      <p:bldP spid="21" grpId="0" animBg="1"/>
      <p:bldP spid="24" grpId="0" animBg="1"/>
      <p:bldP spid="25" grpId="0" animBg="1"/>
      <p:bldP spid="26" grpId="0" animBg="1"/>
      <p:bldP spid="2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3/6/2026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3/6/2026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4605313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3/6/2026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3/6/2026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3/6/2026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15643582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3/6/2026</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38143255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3" r:id="rId3"/>
    <p:sldLayoutId id="2147483680" r:id="rId4"/>
    <p:sldLayoutId id="2147483667" r:id="rId5"/>
    <p:sldLayoutId id="2147483668" r:id="rId6"/>
    <p:sldLayoutId id="2147483669" r:id="rId7"/>
    <p:sldLayoutId id="2147483673" r:id="rId8"/>
    <p:sldLayoutId id="2147483679" r:id="rId9"/>
    <p:sldLayoutId id="2147483674" r:id="rId10"/>
    <p:sldLayoutId id="2147483675" r:id="rId11"/>
    <p:sldLayoutId id="2147483676" r:id="rId12"/>
    <p:sldLayoutId id="2147483677" r:id="rId13"/>
    <p:sldLayoutId id="2147483700" r:id="rId14"/>
    <p:sldLayoutId id="2147483666" r:id="rId15"/>
    <p:sldLayoutId id="2147483671" r:id="rId16"/>
    <p:sldLayoutId id="2147483701" r:id="rId17"/>
    <p:sldLayoutId id="2147483702" r:id="rId18"/>
    <p:sldLayoutId id="2147483703"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04C0FC7D-98FC-428F-931B-99A410E61E15}"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3/6/2026</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08538392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526211" y="1122363"/>
            <a:ext cx="11007306" cy="2387600"/>
          </a:xfrm>
        </p:spPr>
        <p:txBody>
          <a:bodyPr>
            <a:normAutofit fontScale="90000"/>
          </a:bodyPr>
          <a:lstStyle/>
          <a:p>
            <a:r>
              <a:rPr lang="en-US" dirty="0"/>
              <a:t>K-12 Washington State Learning Standards for Mathematics (2025)</a:t>
            </a:r>
          </a:p>
        </p:txBody>
      </p:sp>
      <p:sp>
        <p:nvSpPr>
          <p:cNvPr id="23" name="Subtitle 22"/>
          <p:cNvSpPr>
            <a:spLocks noGrp="1"/>
          </p:cNvSpPr>
          <p:nvPr>
            <p:ph type="subTitle" idx="1"/>
          </p:nvPr>
        </p:nvSpPr>
        <p:spPr/>
        <p:txBody>
          <a:bodyPr vert="horz" lIns="91440" tIns="45720" rIns="91440" bIns="45720" rtlCol="0" anchor="t">
            <a:normAutofit/>
          </a:bodyPr>
          <a:lstStyle/>
          <a:p>
            <a:r>
              <a:rPr lang="en-US" sz="3600">
                <a:solidFill>
                  <a:schemeClr val="tx1">
                    <a:lumMod val="50000"/>
                  </a:schemeClr>
                </a:solidFill>
                <a:latin typeface="Segoe UI"/>
                <a:cs typeface="Segoe UI"/>
              </a:rPr>
              <a:t>Data Science Examples</a:t>
            </a:r>
            <a:endParaRPr lang="en-US" sz="3600">
              <a:solidFill>
                <a:schemeClr val="tx1">
                  <a:lumMod val="50000"/>
                </a:schemeClr>
              </a:solidFill>
            </a:endParaRPr>
          </a:p>
        </p:txBody>
      </p:sp>
    </p:spTree>
    <p:extLst>
      <p:ext uri="{BB962C8B-B14F-4D97-AF65-F5344CB8AC3E}">
        <p14:creationId xmlns:p14="http://schemas.microsoft.com/office/powerpoint/2010/main" val="6350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BF1063-24CE-AACE-0130-6557B0778848}"/>
              </a:ext>
            </a:extLst>
          </p:cNvPr>
          <p:cNvSpPr>
            <a:spLocks noGrp="1"/>
          </p:cNvSpPr>
          <p:nvPr>
            <p:ph type="title" idx="4294967295"/>
          </p:nvPr>
        </p:nvSpPr>
        <p:spPr>
          <a:xfrm>
            <a:off x="422275" y="587375"/>
            <a:ext cx="4564063" cy="15176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FFFFFF"/>
                </a:solidFill>
                <a:effectLst/>
                <a:uLnTx/>
                <a:uFillTx/>
                <a:latin typeface="Segoe UI"/>
                <a:ea typeface="+mn-ea"/>
                <a:cs typeface="Segoe UI"/>
              </a:rPr>
              <a:t>Elementary Example</a:t>
            </a:r>
            <a:endParaRPr kumimoji="0" lang="en-US" sz="4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11" name="Picture 10" descr="Image of vegetables.">
            <a:extLst>
              <a:ext uri="{FF2B5EF4-FFF2-40B4-BE49-F238E27FC236}">
                <a16:creationId xmlns:a16="http://schemas.microsoft.com/office/drawing/2014/main" id="{A7ED4A4B-B564-C78C-5DF0-F0635B288DA1}"/>
              </a:ext>
            </a:extLst>
          </p:cNvPr>
          <p:cNvPicPr>
            <a:picLocks noChangeAspect="1"/>
          </p:cNvPicPr>
          <p:nvPr/>
        </p:nvPicPr>
        <p:blipFill>
          <a:blip r:embed="rId3"/>
          <a:srcRect l="52486"/>
          <a:stretch>
            <a:fillRect/>
          </a:stretch>
        </p:blipFill>
        <p:spPr>
          <a:xfrm>
            <a:off x="115623" y="1847851"/>
            <a:ext cx="3135577" cy="3518872"/>
          </a:xfrm>
          <a:prstGeom prst="rect">
            <a:avLst/>
          </a:prstGeom>
        </p:spPr>
      </p:pic>
      <p:sp>
        <p:nvSpPr>
          <p:cNvPr id="10" name="TextBox 9">
            <a:extLst>
              <a:ext uri="{FF2B5EF4-FFF2-40B4-BE49-F238E27FC236}">
                <a16:creationId xmlns:a16="http://schemas.microsoft.com/office/drawing/2014/main" id="{B4693927-BBA6-B01F-15DE-500B0072A449}"/>
              </a:ext>
            </a:extLst>
          </p:cNvPr>
          <p:cNvSpPr txBox="1"/>
          <p:nvPr/>
        </p:nvSpPr>
        <p:spPr>
          <a:xfrm>
            <a:off x="1185333" y="2690002"/>
            <a:ext cx="4131734" cy="1754326"/>
          </a:xfrm>
          <a:prstGeom prst="rect">
            <a:avLst/>
          </a:prstGeom>
          <a:solidFill>
            <a:schemeClr val="accent1"/>
          </a:solidFill>
        </p:spPr>
        <p:txBody>
          <a:bodyPr wrap="square" rtlCol="0">
            <a:spAutoFit/>
          </a:bodyPr>
          <a:lstStyle/>
          <a:p>
            <a:pPr algn="ctr"/>
            <a:r>
              <a:rPr lang="en-US" sz="3600">
                <a:solidFill>
                  <a:schemeClr val="bg1"/>
                </a:solidFill>
              </a:rPr>
              <a:t>Which vegetables should we grow in our school garden?</a:t>
            </a:r>
          </a:p>
        </p:txBody>
      </p:sp>
      <p:sp>
        <p:nvSpPr>
          <p:cNvPr id="4" name="Text Placeholder 1">
            <a:extLst>
              <a:ext uri="{FF2B5EF4-FFF2-40B4-BE49-F238E27FC236}">
                <a16:creationId xmlns:a16="http://schemas.microsoft.com/office/drawing/2014/main" id="{D9D3EF21-F25F-23FC-A81D-7361FC92F5E6}"/>
              </a:ext>
            </a:extLst>
          </p:cNvPr>
          <p:cNvSpPr>
            <a:spLocks noGrp="1"/>
          </p:cNvSpPr>
          <p:nvPr>
            <p:ph type="body" sz="quarter" idx="11"/>
          </p:nvPr>
        </p:nvSpPr>
        <p:spPr>
          <a:xfrm>
            <a:off x="5346348" y="112889"/>
            <a:ext cx="6845652" cy="6745111"/>
          </a:xfrm>
        </p:spPr>
        <p:txBody>
          <a:bodyPr vert="horz" lIns="91440" tIns="45720" rIns="91440" bIns="45720" rtlCol="0" anchor="t">
            <a:normAutofit fontScale="32500" lnSpcReduction="20000"/>
          </a:bodyPr>
          <a:lstStyle/>
          <a:p>
            <a:pPr marL="0" indent="0">
              <a:buNone/>
            </a:pPr>
            <a:r>
              <a:rPr lang="en-US" sz="5500" b="1">
                <a:latin typeface="Segoe UI"/>
                <a:cs typeface="Segoe UI"/>
              </a:rPr>
              <a:t>Formulate a Statistical Investigative Question</a:t>
            </a:r>
          </a:p>
          <a:p>
            <a:r>
              <a:rPr lang="en-US" sz="5500">
                <a:latin typeface="Segoe UI"/>
                <a:cs typeface="Segoe UI"/>
              </a:rPr>
              <a:t>How many days to harvest?</a:t>
            </a:r>
          </a:p>
          <a:p>
            <a:r>
              <a:rPr lang="en-US" sz="5500">
                <a:latin typeface="Segoe UI"/>
                <a:cs typeface="Segoe UI"/>
              </a:rPr>
              <a:t>What are high-yield vegetables?</a:t>
            </a:r>
          </a:p>
          <a:p>
            <a:r>
              <a:rPr lang="en-US" sz="5500">
                <a:latin typeface="Segoe UI"/>
                <a:cs typeface="Segoe UI"/>
              </a:rPr>
              <a:t>What vegetables have the highest survival rate in our local climate?</a:t>
            </a:r>
          </a:p>
          <a:p>
            <a:r>
              <a:rPr lang="en-US" sz="5500">
                <a:latin typeface="Segoe UI"/>
                <a:cs typeface="Segoe UI"/>
              </a:rPr>
              <a:t>What vegetables are the best for your health?</a:t>
            </a:r>
          </a:p>
          <a:p>
            <a:r>
              <a:rPr lang="en-US" sz="5500">
                <a:latin typeface="Segoe UI"/>
                <a:cs typeface="Segoe UI"/>
              </a:rPr>
              <a:t>What vegetables do students like to eat?</a:t>
            </a:r>
            <a:endParaRPr lang="en-US" sz="5500" b="1">
              <a:latin typeface="Segoe UI"/>
              <a:cs typeface="Segoe UI"/>
            </a:endParaRPr>
          </a:p>
          <a:p>
            <a:pPr marL="0" indent="0">
              <a:buNone/>
            </a:pPr>
            <a:r>
              <a:rPr lang="en-US" sz="5500" b="1">
                <a:latin typeface="Segoe UI"/>
                <a:cs typeface="Segoe UI"/>
              </a:rPr>
              <a:t>Collect/Consider Data</a:t>
            </a:r>
          </a:p>
          <a:p>
            <a:r>
              <a:rPr lang="en-US" sz="5500">
                <a:latin typeface="Segoe UI"/>
                <a:cs typeface="Segoe UI"/>
              </a:rPr>
              <a:t>Local climate data.</a:t>
            </a:r>
          </a:p>
          <a:p>
            <a:r>
              <a:rPr lang="en-US" sz="5500">
                <a:latin typeface="Segoe UI"/>
                <a:cs typeface="Segoe UI"/>
              </a:rPr>
              <a:t>Crop timing and soil temperature guidance.</a:t>
            </a:r>
          </a:p>
          <a:p>
            <a:r>
              <a:rPr lang="en-US" sz="5500">
                <a:latin typeface="Segoe UI"/>
                <a:cs typeface="Segoe UI"/>
              </a:rPr>
              <a:t>Collect data from seed packets and catalogs.</a:t>
            </a:r>
          </a:p>
          <a:p>
            <a:r>
              <a:rPr lang="en-US" sz="5500">
                <a:latin typeface="Segoe UI"/>
                <a:cs typeface="Segoe UI"/>
              </a:rPr>
              <a:t>Interview state extension office.</a:t>
            </a:r>
          </a:p>
          <a:p>
            <a:r>
              <a:rPr lang="en-US" sz="5500">
                <a:latin typeface="Segoe UI"/>
                <a:cs typeface="Segoe UI"/>
              </a:rPr>
              <a:t>Collect data from seedling observations.</a:t>
            </a:r>
          </a:p>
          <a:p>
            <a:r>
              <a:rPr lang="en-US" sz="5500">
                <a:latin typeface="Segoe UI"/>
                <a:cs typeface="Segoe UI"/>
              </a:rPr>
              <a:t>Nutrition data.</a:t>
            </a:r>
          </a:p>
          <a:p>
            <a:r>
              <a:rPr lang="en-US" sz="5500">
                <a:latin typeface="Segoe UI"/>
                <a:cs typeface="Segoe UI"/>
              </a:rPr>
              <a:t>Student interviews.</a:t>
            </a:r>
          </a:p>
          <a:p>
            <a:pPr marL="0" indent="0">
              <a:buNone/>
            </a:pPr>
            <a:r>
              <a:rPr lang="en-US" sz="5500" b="1">
                <a:latin typeface="Segoe UI"/>
                <a:cs typeface="Segoe UI"/>
              </a:rPr>
              <a:t>Analyze the Data</a:t>
            </a:r>
          </a:p>
          <a:p>
            <a:r>
              <a:rPr lang="en-US" sz="5500">
                <a:latin typeface="Segoe UI"/>
                <a:cs typeface="Segoe UI"/>
              </a:rPr>
              <a:t>Compare data using visuals such as bar graphs, line graphs, and dot plots.</a:t>
            </a:r>
          </a:p>
          <a:p>
            <a:r>
              <a:rPr lang="en-US" sz="5500">
                <a:latin typeface="Segoe UI"/>
                <a:cs typeface="Segoe UI"/>
              </a:rPr>
              <a:t>Create a student-friendly decision matrix.</a:t>
            </a:r>
          </a:p>
          <a:p>
            <a:pPr marL="0" indent="0">
              <a:buNone/>
            </a:pPr>
            <a:r>
              <a:rPr lang="en-US" sz="5500" b="1">
                <a:latin typeface="Segoe UI"/>
                <a:cs typeface="Segoe UI"/>
              </a:rPr>
              <a:t>Justification, Conclusion, Recommendation</a:t>
            </a:r>
          </a:p>
          <a:p>
            <a:r>
              <a:rPr lang="en-US" sz="5500">
                <a:latin typeface="Segoe UI"/>
                <a:cs typeface="Segoe UI"/>
              </a:rPr>
              <a:t>Students make recommendation on which vegetables to grow in school garden based on analysis of the data collected.</a:t>
            </a:r>
          </a:p>
          <a:p>
            <a:endParaRPr lang="en-US"/>
          </a:p>
          <a:p>
            <a:endParaRPr lang="en-US"/>
          </a:p>
        </p:txBody>
      </p:sp>
    </p:spTree>
    <p:extLst>
      <p:ext uri="{BB962C8B-B14F-4D97-AF65-F5344CB8AC3E}">
        <p14:creationId xmlns:p14="http://schemas.microsoft.com/office/powerpoint/2010/main" val="1029488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154C8-B34F-A141-1815-53F25F2F758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6B0B1DA-1634-6A77-B57B-9FC29FA9D397}"/>
              </a:ext>
            </a:extLst>
          </p:cNvPr>
          <p:cNvSpPr>
            <a:spLocks noGrp="1"/>
          </p:cNvSpPr>
          <p:nvPr>
            <p:ph type="title" idx="4294967295"/>
          </p:nvPr>
        </p:nvSpPr>
        <p:spPr>
          <a:xfrm>
            <a:off x="422275" y="587375"/>
            <a:ext cx="4564063" cy="15176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FFFFFF"/>
                </a:solidFill>
                <a:effectLst/>
                <a:uLnTx/>
                <a:uFillTx/>
                <a:latin typeface="Segoe UI"/>
                <a:ea typeface="+mn-ea"/>
                <a:cs typeface="Segoe UI"/>
              </a:rPr>
              <a:t>Middle School Example</a:t>
            </a:r>
            <a:endParaRPr kumimoji="0" lang="en-US" sz="4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4" name="Picture 3" descr="A diagram of a basketball game comparing efficiency based on the location of the player on the court.&#10;">
            <a:extLst>
              <a:ext uri="{FF2B5EF4-FFF2-40B4-BE49-F238E27FC236}">
                <a16:creationId xmlns:a16="http://schemas.microsoft.com/office/drawing/2014/main" id="{F5FB327E-F376-1E9D-DE42-21D6B6AD7AA6}"/>
              </a:ext>
            </a:extLst>
          </p:cNvPr>
          <p:cNvPicPr>
            <a:picLocks noChangeAspect="1"/>
          </p:cNvPicPr>
          <p:nvPr/>
        </p:nvPicPr>
        <p:blipFill>
          <a:blip r:embed="rId3"/>
          <a:stretch>
            <a:fillRect/>
          </a:stretch>
        </p:blipFill>
        <p:spPr>
          <a:xfrm>
            <a:off x="648581" y="2098145"/>
            <a:ext cx="3895725" cy="3000375"/>
          </a:xfrm>
          <a:prstGeom prst="rect">
            <a:avLst/>
          </a:prstGeom>
        </p:spPr>
      </p:pic>
      <p:sp>
        <p:nvSpPr>
          <p:cNvPr id="2" name="Text Placeholder 1">
            <a:extLst>
              <a:ext uri="{FF2B5EF4-FFF2-40B4-BE49-F238E27FC236}">
                <a16:creationId xmlns:a16="http://schemas.microsoft.com/office/drawing/2014/main" id="{0EEBA983-C831-58F3-252F-E83B698DCA9F}"/>
              </a:ext>
            </a:extLst>
          </p:cNvPr>
          <p:cNvSpPr>
            <a:spLocks noGrp="1"/>
          </p:cNvSpPr>
          <p:nvPr>
            <p:ph type="body" sz="quarter" idx="11"/>
          </p:nvPr>
        </p:nvSpPr>
        <p:spPr>
          <a:xfrm>
            <a:off x="5749925" y="371475"/>
            <a:ext cx="5853113" cy="6480984"/>
          </a:xfrm>
        </p:spPr>
        <p:txBody>
          <a:bodyPr vert="horz" lIns="91440" tIns="45720" rIns="91440" bIns="45720" rtlCol="0" anchor="t">
            <a:normAutofit/>
          </a:bodyPr>
          <a:lstStyle/>
          <a:p>
            <a:pPr marL="0" indent="0">
              <a:buNone/>
            </a:pPr>
            <a:r>
              <a:rPr lang="en-US" b="1">
                <a:latin typeface="Segoe UI"/>
                <a:cs typeface="Segoe UI"/>
              </a:rPr>
              <a:t>Formulate a Statistical Investigative Question</a:t>
            </a:r>
            <a:endParaRPr lang="en-US">
              <a:latin typeface="Segoe UI"/>
              <a:cs typeface="Segoe UI"/>
            </a:endParaRPr>
          </a:p>
          <a:p>
            <a:r>
              <a:rPr lang="en-US">
                <a:latin typeface="Segoe UI"/>
                <a:cs typeface="Segoe UI"/>
              </a:rPr>
              <a:t>Game analysis and player decision making</a:t>
            </a:r>
          </a:p>
          <a:p>
            <a:pPr marL="0" indent="0">
              <a:buNone/>
            </a:pPr>
            <a:r>
              <a:rPr lang="en-US" b="1">
                <a:latin typeface="Segoe UI"/>
                <a:cs typeface="Segoe UI"/>
              </a:rPr>
              <a:t>Collect/Consider Data</a:t>
            </a:r>
            <a:endParaRPr lang="en-US">
              <a:latin typeface="Segoe UI"/>
              <a:cs typeface="Segoe UI"/>
            </a:endParaRPr>
          </a:p>
          <a:p>
            <a:r>
              <a:rPr lang="en-US">
                <a:latin typeface="Segoe UI"/>
                <a:cs typeface="Segoe UI"/>
              </a:rPr>
              <a:t>Stats collection method</a:t>
            </a:r>
          </a:p>
          <a:p>
            <a:pPr marL="0" indent="0">
              <a:buNone/>
            </a:pPr>
            <a:r>
              <a:rPr lang="en-US" b="1">
                <a:latin typeface="Segoe UI"/>
                <a:cs typeface="Segoe UI"/>
              </a:rPr>
              <a:t>Analyze the Data</a:t>
            </a:r>
            <a:endParaRPr lang="en-US">
              <a:latin typeface="Segoe UI"/>
              <a:cs typeface="Segoe UI"/>
            </a:endParaRPr>
          </a:p>
          <a:p>
            <a:r>
              <a:rPr lang="en-US">
                <a:latin typeface="Segoe UI"/>
                <a:cs typeface="Segoe UI"/>
              </a:rPr>
              <a:t>Visualizations and percentages</a:t>
            </a:r>
          </a:p>
          <a:p>
            <a:pPr marL="0" indent="0">
              <a:buNone/>
            </a:pPr>
            <a:r>
              <a:rPr lang="en-US" b="1">
                <a:latin typeface="Segoe UI"/>
                <a:cs typeface="Segoe UI"/>
              </a:rPr>
              <a:t>Justification, Conclusion, Recommendation</a:t>
            </a:r>
            <a:endParaRPr lang="en-US">
              <a:latin typeface="Segoe UI"/>
              <a:cs typeface="Segoe UI"/>
            </a:endParaRPr>
          </a:p>
          <a:p>
            <a:r>
              <a:rPr lang="en-US">
                <a:latin typeface="Segoe UI"/>
                <a:cs typeface="Segoe UI"/>
              </a:rPr>
              <a:t>Building a dream team</a:t>
            </a:r>
            <a:endParaRPr lang="en-US"/>
          </a:p>
          <a:p>
            <a:endParaRPr lang="en-US"/>
          </a:p>
        </p:txBody>
      </p:sp>
    </p:spTree>
    <p:extLst>
      <p:ext uri="{BB962C8B-B14F-4D97-AF65-F5344CB8AC3E}">
        <p14:creationId xmlns:p14="http://schemas.microsoft.com/office/powerpoint/2010/main" val="3952712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38396-3B58-E0E2-A27E-153D1627D05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7AF5E23-A7E0-9E37-9897-250ECB1438A9}"/>
              </a:ext>
            </a:extLst>
          </p:cNvPr>
          <p:cNvSpPr>
            <a:spLocks noGrp="1"/>
          </p:cNvSpPr>
          <p:nvPr>
            <p:ph type="title" idx="4294967295"/>
          </p:nvPr>
        </p:nvSpPr>
        <p:spPr>
          <a:xfrm>
            <a:off x="422275" y="587375"/>
            <a:ext cx="4564063" cy="15176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solidFill>
                  <a:srgbClr val="FFFFFF"/>
                </a:solidFill>
                <a:effectLst/>
                <a:uLnTx/>
                <a:uFillTx/>
                <a:latin typeface="Segoe UI"/>
                <a:ea typeface="+mn-ea"/>
                <a:cs typeface="Segoe UI"/>
              </a:rPr>
              <a:t>High School Example</a:t>
            </a:r>
            <a:endParaRPr kumimoji="0" lang="en-US" sz="4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4" name="Picture 3">
            <a:extLst>
              <a:ext uri="{FF2B5EF4-FFF2-40B4-BE49-F238E27FC236}">
                <a16:creationId xmlns:a16="http://schemas.microsoft.com/office/drawing/2014/main" id="{5CB067A6-723E-241D-881F-21435374BAF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1109" y="2091267"/>
            <a:ext cx="4848225" cy="3352800"/>
          </a:xfrm>
          <a:prstGeom prst="rect">
            <a:avLst/>
          </a:prstGeom>
        </p:spPr>
      </p:pic>
      <p:sp>
        <p:nvSpPr>
          <p:cNvPr id="2" name="Text Placeholder 1">
            <a:extLst>
              <a:ext uri="{FF2B5EF4-FFF2-40B4-BE49-F238E27FC236}">
                <a16:creationId xmlns:a16="http://schemas.microsoft.com/office/drawing/2014/main" id="{5EE966E7-DF12-5A1A-5610-8A2F26C48B1F}"/>
              </a:ext>
            </a:extLst>
          </p:cNvPr>
          <p:cNvSpPr>
            <a:spLocks noGrp="1"/>
          </p:cNvSpPr>
          <p:nvPr>
            <p:ph type="body" sz="quarter" idx="11"/>
          </p:nvPr>
        </p:nvSpPr>
        <p:spPr>
          <a:xfrm>
            <a:off x="5749925" y="371475"/>
            <a:ext cx="5853113" cy="6250946"/>
          </a:xfrm>
        </p:spPr>
        <p:txBody>
          <a:bodyPr vert="horz" lIns="91440" tIns="45720" rIns="91440" bIns="45720" rtlCol="0" anchor="t">
            <a:normAutofit/>
          </a:bodyPr>
          <a:lstStyle/>
          <a:p>
            <a:pPr marL="0" indent="0">
              <a:buNone/>
            </a:pPr>
            <a:r>
              <a:rPr lang="en-US" b="1">
                <a:latin typeface="Segoe UI"/>
                <a:cs typeface="Segoe UI"/>
              </a:rPr>
              <a:t>Formulate a Statistical Investigative Question</a:t>
            </a:r>
          </a:p>
          <a:p>
            <a:r>
              <a:rPr lang="en-US">
                <a:latin typeface="Segoe UI"/>
                <a:cs typeface="Segoe UI"/>
              </a:rPr>
              <a:t>Resource Ecology</a:t>
            </a:r>
            <a:endParaRPr lang="en-US"/>
          </a:p>
          <a:p>
            <a:r>
              <a:rPr lang="en-US">
                <a:latin typeface="Segoe UI"/>
                <a:cs typeface="Segoe UI"/>
              </a:rPr>
              <a:t>Customer Interaction and Efficiency</a:t>
            </a:r>
          </a:p>
          <a:p>
            <a:pPr marL="0" indent="0">
              <a:buNone/>
            </a:pPr>
            <a:r>
              <a:rPr lang="en-US" b="1">
                <a:latin typeface="Segoe UI"/>
                <a:cs typeface="Segoe UI"/>
              </a:rPr>
              <a:t>Collect/Consider Data</a:t>
            </a:r>
          </a:p>
          <a:p>
            <a:r>
              <a:rPr lang="en-US">
                <a:latin typeface="Segoe UI"/>
                <a:cs typeface="Segoe UI"/>
              </a:rPr>
              <a:t>Sampling methods, population considerations, data ethics</a:t>
            </a:r>
            <a:endParaRPr lang="en-US" err="1"/>
          </a:p>
          <a:p>
            <a:pPr marL="0" indent="0">
              <a:buNone/>
            </a:pPr>
            <a:r>
              <a:rPr lang="en-US" b="1">
                <a:latin typeface="Segoe UI"/>
                <a:cs typeface="Segoe UI"/>
              </a:rPr>
              <a:t>Analyze the Data</a:t>
            </a:r>
          </a:p>
          <a:p>
            <a:r>
              <a:rPr lang="en-US">
                <a:latin typeface="Segoe UI"/>
                <a:cs typeface="Segoe UI"/>
              </a:rPr>
              <a:t>Visualizations, considering bias</a:t>
            </a:r>
            <a:endParaRPr lang="en-US" err="1"/>
          </a:p>
          <a:p>
            <a:pPr marL="0" indent="0">
              <a:buNone/>
            </a:pPr>
            <a:r>
              <a:rPr lang="en-US" b="1">
                <a:latin typeface="Segoe UI"/>
                <a:cs typeface="Segoe UI"/>
              </a:rPr>
              <a:t>Justification, Conclusion, Recommendation</a:t>
            </a:r>
          </a:p>
          <a:p>
            <a:r>
              <a:rPr lang="en-US">
                <a:latin typeface="Segoe UI"/>
                <a:cs typeface="Segoe UI"/>
              </a:rPr>
              <a:t>Shifts in decision making </a:t>
            </a:r>
            <a:endParaRPr lang="en-US" err="1"/>
          </a:p>
        </p:txBody>
      </p:sp>
    </p:spTree>
    <p:extLst>
      <p:ext uri="{BB962C8B-B14F-4D97-AF65-F5344CB8AC3E}">
        <p14:creationId xmlns:p14="http://schemas.microsoft.com/office/powerpoint/2010/main" val="3710344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B1C01-AF5A-CBDB-C2E2-8BDC93E0C7EA}"/>
            </a:ext>
          </a:extLst>
        </p:cNvPr>
        <p:cNvGrpSpPr/>
        <p:nvPr/>
      </p:nvGrpSpPr>
      <p:grpSpPr>
        <a:xfrm>
          <a:off x="0" y="0"/>
          <a:ext cx="0" cy="0"/>
          <a:chOff x="0" y="0"/>
          <a:chExt cx="0" cy="0"/>
        </a:xfrm>
      </p:grpSpPr>
      <p:pic>
        <p:nvPicPr>
          <p:cNvPr id="5" name="Picture 4" descr="Formulate Statistical Investigative Question, Collect/Consider Data, Analyze Data, Interpret Results.">
            <a:extLst>
              <a:ext uri="{FF2B5EF4-FFF2-40B4-BE49-F238E27FC236}">
                <a16:creationId xmlns:a16="http://schemas.microsoft.com/office/drawing/2014/main" id="{24F74BF9-A8E7-8756-E844-3E77C497E817}"/>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b="20424"/>
          <a:stretch>
            <a:fillRect/>
          </a:stretch>
        </p:blipFill>
        <p:spPr>
          <a:xfrm>
            <a:off x="329959" y="1714244"/>
            <a:ext cx="11532081" cy="3944981"/>
          </a:xfrm>
          <a:prstGeom prst="rect">
            <a:avLst/>
          </a:prstGeom>
          <a:noFill/>
        </p:spPr>
      </p:pic>
      <p:sp>
        <p:nvSpPr>
          <p:cNvPr id="21" name="Speech Bubble: Rectangle 20">
            <a:extLst>
              <a:ext uri="{FF2B5EF4-FFF2-40B4-BE49-F238E27FC236}">
                <a16:creationId xmlns:a16="http://schemas.microsoft.com/office/drawing/2014/main" id="{01C12AED-6D96-CF63-E7D3-B881AA8D11B9}"/>
              </a:ext>
              <a:ext uri="{C183D7F6-B498-43B3-948B-1728B52AA6E4}">
                <adec:decorative xmlns:adec="http://schemas.microsoft.com/office/drawing/2017/decorative" val="1"/>
              </a:ext>
            </a:extLst>
          </p:cNvPr>
          <p:cNvSpPr/>
          <p:nvPr/>
        </p:nvSpPr>
        <p:spPr>
          <a:xfrm>
            <a:off x="8049488" y="1560061"/>
            <a:ext cx="1302327" cy="817418"/>
          </a:xfrm>
          <a:prstGeom prst="wedgeRectCallou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a:solidFill>
                  <a:schemeClr val="tx2"/>
                </a:solidFill>
                <a:ea typeface="Calibri"/>
                <a:cs typeface="Calibri"/>
              </a:rPr>
              <a:t>RP</a:t>
            </a:r>
            <a:endParaRPr lang="en-US"/>
          </a:p>
        </p:txBody>
      </p:sp>
      <p:sp>
        <p:nvSpPr>
          <p:cNvPr id="27" name="Speech Bubble: Rectangle 26">
            <a:extLst>
              <a:ext uri="{FF2B5EF4-FFF2-40B4-BE49-F238E27FC236}">
                <a16:creationId xmlns:a16="http://schemas.microsoft.com/office/drawing/2014/main" id="{19628EF2-250D-122F-B898-AA1AFD334906}"/>
              </a:ext>
              <a:ext uri="{C183D7F6-B498-43B3-948B-1728B52AA6E4}">
                <adec:decorative xmlns:adec="http://schemas.microsoft.com/office/drawing/2017/decorative" val="1"/>
              </a:ext>
            </a:extLst>
          </p:cNvPr>
          <p:cNvSpPr/>
          <p:nvPr/>
        </p:nvSpPr>
        <p:spPr>
          <a:xfrm>
            <a:off x="6857998" y="2474461"/>
            <a:ext cx="1302327" cy="817418"/>
          </a:xfrm>
          <a:prstGeom prst="wedgeRectCallou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a:solidFill>
                  <a:schemeClr val="tx2"/>
                </a:solidFill>
                <a:ea typeface="Calibri"/>
                <a:cs typeface="Calibri"/>
              </a:rPr>
              <a:t>ASSE</a:t>
            </a:r>
            <a:endParaRPr lang="en-US"/>
          </a:p>
        </p:txBody>
      </p:sp>
      <p:sp>
        <p:nvSpPr>
          <p:cNvPr id="28" name="Speech Bubble: Rectangle 27">
            <a:extLst>
              <a:ext uri="{FF2B5EF4-FFF2-40B4-BE49-F238E27FC236}">
                <a16:creationId xmlns:a16="http://schemas.microsoft.com/office/drawing/2014/main" id="{00C39F38-0508-C610-7D38-0CB921D04FCF}"/>
              </a:ext>
              <a:ext uri="{C183D7F6-B498-43B3-948B-1728B52AA6E4}">
                <adec:decorative xmlns:adec="http://schemas.microsoft.com/office/drawing/2017/decorative" val="1"/>
              </a:ext>
            </a:extLst>
          </p:cNvPr>
          <p:cNvSpPr/>
          <p:nvPr/>
        </p:nvSpPr>
        <p:spPr>
          <a:xfrm>
            <a:off x="5555670" y="3458133"/>
            <a:ext cx="1302327" cy="817418"/>
          </a:xfrm>
          <a:prstGeom prst="wedgeRectCallou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a:solidFill>
                  <a:schemeClr val="tx2"/>
                </a:solidFill>
                <a:ea typeface="Calibri"/>
                <a:cs typeface="Calibri"/>
              </a:rPr>
              <a:t>EE</a:t>
            </a:r>
            <a:endParaRPr lang="en-US"/>
          </a:p>
        </p:txBody>
      </p:sp>
      <p:sp>
        <p:nvSpPr>
          <p:cNvPr id="29" name="Speech Bubble: Rectangle 28">
            <a:extLst>
              <a:ext uri="{FF2B5EF4-FFF2-40B4-BE49-F238E27FC236}">
                <a16:creationId xmlns:a16="http://schemas.microsoft.com/office/drawing/2014/main" id="{93AF278F-0570-A578-29B3-EA31E3208C62}"/>
              </a:ext>
            </a:extLst>
          </p:cNvPr>
          <p:cNvSpPr/>
          <p:nvPr/>
        </p:nvSpPr>
        <p:spPr>
          <a:xfrm>
            <a:off x="5223161" y="1920279"/>
            <a:ext cx="1302327" cy="817418"/>
          </a:xfrm>
          <a:prstGeom prst="wedgeRectCallou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a:solidFill>
                  <a:schemeClr val="tx2"/>
                </a:solidFill>
                <a:ea typeface="Calibri"/>
                <a:cs typeface="Calibri"/>
              </a:rPr>
              <a:t>BF</a:t>
            </a:r>
            <a:endParaRPr lang="en-US"/>
          </a:p>
        </p:txBody>
      </p:sp>
      <p:sp>
        <p:nvSpPr>
          <p:cNvPr id="30" name="Speech Bubble: Rectangle 29">
            <a:extLst>
              <a:ext uri="{FF2B5EF4-FFF2-40B4-BE49-F238E27FC236}">
                <a16:creationId xmlns:a16="http://schemas.microsoft.com/office/drawing/2014/main" id="{2B4F3ECD-AC31-0486-F433-124F38BD54DF}"/>
              </a:ext>
              <a:ext uri="{C183D7F6-B498-43B3-948B-1728B52AA6E4}">
                <adec:decorative xmlns:adec="http://schemas.microsoft.com/office/drawing/2017/decorative" val="1"/>
              </a:ext>
            </a:extLst>
          </p:cNvPr>
          <p:cNvSpPr/>
          <p:nvPr/>
        </p:nvSpPr>
        <p:spPr>
          <a:xfrm>
            <a:off x="3408215" y="4150861"/>
            <a:ext cx="1302327" cy="817418"/>
          </a:xfrm>
          <a:prstGeom prst="wedgeRectCallou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a:solidFill>
                  <a:schemeClr val="tx2"/>
                </a:solidFill>
                <a:ea typeface="Calibri"/>
                <a:cs typeface="Calibri"/>
              </a:rPr>
              <a:t>CC</a:t>
            </a:r>
            <a:endParaRPr lang="en-US"/>
          </a:p>
        </p:txBody>
      </p:sp>
      <p:sp>
        <p:nvSpPr>
          <p:cNvPr id="31" name="Speech Bubble: Rectangle 30">
            <a:extLst>
              <a:ext uri="{FF2B5EF4-FFF2-40B4-BE49-F238E27FC236}">
                <a16:creationId xmlns:a16="http://schemas.microsoft.com/office/drawing/2014/main" id="{927B2E10-E9A9-75F7-25E9-6763609EAFC7}"/>
              </a:ext>
              <a:ext uri="{C183D7F6-B498-43B3-948B-1728B52AA6E4}">
                <adec:decorative xmlns:adec="http://schemas.microsoft.com/office/drawing/2017/decorative" val="1"/>
              </a:ext>
            </a:extLst>
          </p:cNvPr>
          <p:cNvSpPr/>
          <p:nvPr/>
        </p:nvSpPr>
        <p:spPr>
          <a:xfrm>
            <a:off x="2147452" y="3458134"/>
            <a:ext cx="1302327" cy="817418"/>
          </a:xfrm>
          <a:prstGeom prst="wedgeRectCallou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a:solidFill>
                  <a:schemeClr val="tx2"/>
                </a:solidFill>
                <a:ea typeface="Calibri"/>
                <a:cs typeface="Calibri"/>
              </a:rPr>
              <a:t>OA</a:t>
            </a:r>
            <a:endParaRPr lang="en-US"/>
          </a:p>
        </p:txBody>
      </p:sp>
      <p:sp>
        <p:nvSpPr>
          <p:cNvPr id="32" name="Speech Bubble: Rectangle 31">
            <a:extLst>
              <a:ext uri="{FF2B5EF4-FFF2-40B4-BE49-F238E27FC236}">
                <a16:creationId xmlns:a16="http://schemas.microsoft.com/office/drawing/2014/main" id="{6E9ADDA2-AAFA-E791-D48F-F0316FF1D3EE}"/>
              </a:ext>
              <a:ext uri="{C183D7F6-B498-43B3-948B-1728B52AA6E4}">
                <adec:decorative xmlns:adec="http://schemas.microsoft.com/office/drawing/2017/decorative" val="1"/>
              </a:ext>
            </a:extLst>
          </p:cNvPr>
          <p:cNvSpPr/>
          <p:nvPr/>
        </p:nvSpPr>
        <p:spPr>
          <a:xfrm>
            <a:off x="2147452" y="2128097"/>
            <a:ext cx="1302327" cy="817418"/>
          </a:xfrm>
          <a:prstGeom prst="wedgeRectCallou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a:solidFill>
                  <a:schemeClr val="tx2"/>
                </a:solidFill>
                <a:ea typeface="Calibri"/>
                <a:cs typeface="Calibri"/>
              </a:rPr>
              <a:t>NBT</a:t>
            </a:r>
          </a:p>
        </p:txBody>
      </p:sp>
      <p:sp>
        <p:nvSpPr>
          <p:cNvPr id="33" name="Speech Bubble: Rectangle 32">
            <a:extLst>
              <a:ext uri="{FF2B5EF4-FFF2-40B4-BE49-F238E27FC236}">
                <a16:creationId xmlns:a16="http://schemas.microsoft.com/office/drawing/2014/main" id="{6E6E48CF-E879-B116-4C77-68466F5821C1}"/>
              </a:ext>
              <a:ext uri="{C183D7F6-B498-43B3-948B-1728B52AA6E4}">
                <adec:decorative xmlns:adec="http://schemas.microsoft.com/office/drawing/2017/decorative" val="1"/>
              </a:ext>
            </a:extLst>
          </p:cNvPr>
          <p:cNvSpPr/>
          <p:nvPr/>
        </p:nvSpPr>
        <p:spPr>
          <a:xfrm>
            <a:off x="3796143" y="2266643"/>
            <a:ext cx="1302327" cy="817418"/>
          </a:xfrm>
          <a:prstGeom prst="wedgeRectCallou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a:solidFill>
                  <a:schemeClr val="tx2"/>
                </a:solidFill>
                <a:ea typeface="Calibri"/>
                <a:cs typeface="Calibri"/>
              </a:rPr>
              <a:t>MD</a:t>
            </a:r>
          </a:p>
        </p:txBody>
      </p:sp>
      <p:sp>
        <p:nvSpPr>
          <p:cNvPr id="34" name="Speech Bubble: Rectangle 33">
            <a:extLst>
              <a:ext uri="{FF2B5EF4-FFF2-40B4-BE49-F238E27FC236}">
                <a16:creationId xmlns:a16="http://schemas.microsoft.com/office/drawing/2014/main" id="{BC72FE7F-5F50-C8D8-85D3-787624E57133}"/>
              </a:ext>
              <a:ext uri="{C183D7F6-B498-43B3-948B-1728B52AA6E4}">
                <adec:decorative xmlns:adec="http://schemas.microsoft.com/office/drawing/2017/decorative" val="1"/>
              </a:ext>
            </a:extLst>
          </p:cNvPr>
          <p:cNvSpPr/>
          <p:nvPr/>
        </p:nvSpPr>
        <p:spPr>
          <a:xfrm>
            <a:off x="8298870" y="3749079"/>
            <a:ext cx="1302327" cy="817418"/>
          </a:xfrm>
          <a:prstGeom prst="wedgeRectCallou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a:solidFill>
                  <a:schemeClr val="tx2"/>
                </a:solidFill>
                <a:ea typeface="Calibri"/>
                <a:cs typeface="Calibri"/>
              </a:rPr>
              <a:t>SP</a:t>
            </a:r>
            <a:endParaRPr lang="en-US"/>
          </a:p>
        </p:txBody>
      </p:sp>
      <p:sp>
        <p:nvSpPr>
          <p:cNvPr id="9" name="Title 8">
            <a:extLst>
              <a:ext uri="{FF2B5EF4-FFF2-40B4-BE49-F238E27FC236}">
                <a16:creationId xmlns:a16="http://schemas.microsoft.com/office/drawing/2014/main" id="{AFBC119D-92D0-41A6-71B7-E35E63598837}"/>
              </a:ext>
              <a:ext uri="{C183D7F6-B498-43B3-948B-1728B52AA6E4}">
                <adec:decorative xmlns:adec="http://schemas.microsoft.com/office/drawing/2017/decorative" val="1"/>
              </a:ext>
            </a:extLst>
          </p:cNvPr>
          <p:cNvSpPr txBox="1">
            <a:spLocks noGrp="1"/>
          </p:cNvSpPr>
          <p:nvPr>
            <p:ph type="title" idx="4294967295"/>
          </p:nvPr>
        </p:nvSpPr>
        <p:spPr>
          <a:xfrm>
            <a:off x="329959" y="42690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schemeClr val="tx1"/>
                </a:solidFill>
                <a:effectLst/>
                <a:uLnTx/>
                <a:uFillTx/>
                <a:latin typeface="+mj-lt"/>
                <a:ea typeface="+mj-ea"/>
                <a:cs typeface="+mj-cs"/>
              </a:rPr>
              <a:t>Data Science Inquiry and Content Standards</a:t>
            </a:r>
            <a:br>
              <a:rPr kumimoji="0" lang="en-U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sp>
        <p:nvSpPr>
          <p:cNvPr id="2" name="Thought Bubble: Cloud 1">
            <a:extLst>
              <a:ext uri="{FF2B5EF4-FFF2-40B4-BE49-F238E27FC236}">
                <a16:creationId xmlns:a16="http://schemas.microsoft.com/office/drawing/2014/main" id="{45399913-9F75-C028-C0FF-D6FA084F84E3}"/>
              </a:ext>
              <a:ext uri="{C183D7F6-B498-43B3-948B-1728B52AA6E4}">
                <adec:decorative xmlns:adec="http://schemas.microsoft.com/office/drawing/2017/decorative" val="1"/>
              </a:ext>
            </a:extLst>
          </p:cNvPr>
          <p:cNvSpPr/>
          <p:nvPr/>
        </p:nvSpPr>
        <p:spPr>
          <a:xfrm>
            <a:off x="4599708" y="1158279"/>
            <a:ext cx="1607127" cy="997527"/>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ea typeface="Calibri"/>
                <a:cs typeface="Calibri"/>
              </a:rPr>
              <a:t>SMP 8</a:t>
            </a:r>
          </a:p>
        </p:txBody>
      </p:sp>
      <p:sp>
        <p:nvSpPr>
          <p:cNvPr id="14" name="Thought Bubble: Cloud 13">
            <a:extLst>
              <a:ext uri="{FF2B5EF4-FFF2-40B4-BE49-F238E27FC236}">
                <a16:creationId xmlns:a16="http://schemas.microsoft.com/office/drawing/2014/main" id="{C20696EA-DB29-D773-1C7A-C066E0809962}"/>
              </a:ext>
              <a:ext uri="{C183D7F6-B498-43B3-948B-1728B52AA6E4}">
                <adec:decorative xmlns:adec="http://schemas.microsoft.com/office/drawing/2017/decorative" val="1"/>
              </a:ext>
            </a:extLst>
          </p:cNvPr>
          <p:cNvSpPr/>
          <p:nvPr/>
        </p:nvSpPr>
        <p:spPr>
          <a:xfrm>
            <a:off x="6525490" y="4275551"/>
            <a:ext cx="1607127" cy="997527"/>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ea typeface="Calibri"/>
                <a:cs typeface="Calibri"/>
              </a:rPr>
              <a:t>SMP 7</a:t>
            </a:r>
          </a:p>
        </p:txBody>
      </p:sp>
      <p:sp>
        <p:nvSpPr>
          <p:cNvPr id="15" name="Thought Bubble: Cloud 14">
            <a:extLst>
              <a:ext uri="{FF2B5EF4-FFF2-40B4-BE49-F238E27FC236}">
                <a16:creationId xmlns:a16="http://schemas.microsoft.com/office/drawing/2014/main" id="{7109DBD8-58BF-8E4D-4AD6-17985537411D}"/>
              </a:ext>
              <a:ext uri="{C183D7F6-B498-43B3-948B-1728B52AA6E4}">
                <adec:decorative xmlns:adec="http://schemas.microsoft.com/office/drawing/2017/decorative" val="1"/>
              </a:ext>
            </a:extLst>
          </p:cNvPr>
          <p:cNvSpPr/>
          <p:nvPr/>
        </p:nvSpPr>
        <p:spPr>
          <a:xfrm>
            <a:off x="5209308" y="2543733"/>
            <a:ext cx="1607127" cy="997527"/>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ea typeface="Calibri"/>
                <a:cs typeface="Calibri"/>
              </a:rPr>
              <a:t>SMP 6</a:t>
            </a:r>
          </a:p>
        </p:txBody>
      </p:sp>
      <p:sp>
        <p:nvSpPr>
          <p:cNvPr id="16" name="Thought Bubble: Cloud 15">
            <a:extLst>
              <a:ext uri="{FF2B5EF4-FFF2-40B4-BE49-F238E27FC236}">
                <a16:creationId xmlns:a16="http://schemas.microsoft.com/office/drawing/2014/main" id="{032514C8-F622-36DF-81CC-34587E0492A7}"/>
              </a:ext>
              <a:ext uri="{C183D7F6-B498-43B3-948B-1728B52AA6E4}">
                <adec:decorative xmlns:adec="http://schemas.microsoft.com/office/drawing/2017/decorative" val="1"/>
              </a:ext>
            </a:extLst>
          </p:cNvPr>
          <p:cNvSpPr/>
          <p:nvPr/>
        </p:nvSpPr>
        <p:spPr>
          <a:xfrm>
            <a:off x="2881744" y="1379952"/>
            <a:ext cx="1607127" cy="997527"/>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ea typeface="Calibri"/>
                <a:cs typeface="Calibri"/>
              </a:rPr>
              <a:t>SMP 5</a:t>
            </a:r>
          </a:p>
        </p:txBody>
      </p:sp>
      <p:sp>
        <p:nvSpPr>
          <p:cNvPr id="17" name="Thought Bubble: Cloud 16">
            <a:extLst>
              <a:ext uri="{FF2B5EF4-FFF2-40B4-BE49-F238E27FC236}">
                <a16:creationId xmlns:a16="http://schemas.microsoft.com/office/drawing/2014/main" id="{DC7DBDD8-3518-B756-7BD3-22D17EE036B2}"/>
              </a:ext>
              <a:ext uri="{C183D7F6-B498-43B3-948B-1728B52AA6E4}">
                <adec:decorative xmlns:adec="http://schemas.microsoft.com/office/drawing/2017/decorative" val="1"/>
              </a:ext>
            </a:extLst>
          </p:cNvPr>
          <p:cNvSpPr/>
          <p:nvPr/>
        </p:nvSpPr>
        <p:spPr>
          <a:xfrm>
            <a:off x="6691744" y="1158278"/>
            <a:ext cx="1607127" cy="997527"/>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ea typeface="Calibri"/>
                <a:cs typeface="Calibri"/>
              </a:rPr>
              <a:t>SMP 4</a:t>
            </a:r>
          </a:p>
        </p:txBody>
      </p:sp>
      <p:sp>
        <p:nvSpPr>
          <p:cNvPr id="18" name="Thought Bubble: Cloud 17">
            <a:extLst>
              <a:ext uri="{FF2B5EF4-FFF2-40B4-BE49-F238E27FC236}">
                <a16:creationId xmlns:a16="http://schemas.microsoft.com/office/drawing/2014/main" id="{0FBAE958-35B7-16D0-02A2-70355073D435}"/>
              </a:ext>
              <a:ext uri="{C183D7F6-B498-43B3-948B-1728B52AA6E4}">
                <adec:decorative xmlns:adec="http://schemas.microsoft.com/office/drawing/2017/decorative" val="1"/>
              </a:ext>
            </a:extLst>
          </p:cNvPr>
          <p:cNvSpPr/>
          <p:nvPr/>
        </p:nvSpPr>
        <p:spPr>
          <a:xfrm>
            <a:off x="8146471" y="2266642"/>
            <a:ext cx="1607127" cy="997527"/>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ea typeface="Calibri"/>
                <a:cs typeface="Calibri"/>
              </a:rPr>
              <a:t>SMP 3</a:t>
            </a:r>
          </a:p>
        </p:txBody>
      </p:sp>
      <p:sp>
        <p:nvSpPr>
          <p:cNvPr id="19" name="Thought Bubble: Cloud 18">
            <a:extLst>
              <a:ext uri="{FF2B5EF4-FFF2-40B4-BE49-F238E27FC236}">
                <a16:creationId xmlns:a16="http://schemas.microsoft.com/office/drawing/2014/main" id="{561CD060-9265-CE24-0274-4E38B34C21E0}"/>
              </a:ext>
              <a:ext uri="{C183D7F6-B498-43B3-948B-1728B52AA6E4}">
                <adec:decorative xmlns:adec="http://schemas.microsoft.com/office/drawing/2017/decorative" val="1"/>
              </a:ext>
            </a:extLst>
          </p:cNvPr>
          <p:cNvSpPr/>
          <p:nvPr/>
        </p:nvSpPr>
        <p:spPr>
          <a:xfrm>
            <a:off x="4488872" y="4469514"/>
            <a:ext cx="1607127" cy="997527"/>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ea typeface="Calibri"/>
                <a:cs typeface="Calibri"/>
              </a:rPr>
              <a:t>SMP 2</a:t>
            </a:r>
          </a:p>
        </p:txBody>
      </p:sp>
      <p:sp>
        <p:nvSpPr>
          <p:cNvPr id="20" name="Thought Bubble: Cloud 19">
            <a:extLst>
              <a:ext uri="{FF2B5EF4-FFF2-40B4-BE49-F238E27FC236}">
                <a16:creationId xmlns:a16="http://schemas.microsoft.com/office/drawing/2014/main" id="{EF954D48-16B1-18EB-0A9B-E8CF915ECF38}"/>
              </a:ext>
              <a:ext uri="{C183D7F6-B498-43B3-948B-1728B52AA6E4}">
                <adec:decorative xmlns:adec="http://schemas.microsoft.com/office/drawing/2017/decorative" val="1"/>
              </a:ext>
            </a:extLst>
          </p:cNvPr>
          <p:cNvSpPr/>
          <p:nvPr/>
        </p:nvSpPr>
        <p:spPr>
          <a:xfrm>
            <a:off x="1842654" y="4150861"/>
            <a:ext cx="1607127" cy="997527"/>
          </a:xfrm>
          <a:prstGeom prst="cloud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ea typeface="Calibri"/>
                <a:cs typeface="Calibri"/>
              </a:rPr>
              <a:t>SMP 1</a:t>
            </a:r>
          </a:p>
        </p:txBody>
      </p:sp>
    </p:spTree>
    <p:extLst>
      <p:ext uri="{BB962C8B-B14F-4D97-AF65-F5344CB8AC3E}">
        <p14:creationId xmlns:p14="http://schemas.microsoft.com/office/powerpoint/2010/main" val="274827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8" grpId="0" animBg="1"/>
      <p:bldP spid="29" grpId="0" animBg="1"/>
      <p:bldP spid="30" grpId="0" animBg="1"/>
      <p:bldP spid="31" grpId="0" animBg="1"/>
      <p:bldP spid="32" grpId="0" animBg="1"/>
      <p:bldP spid="33" grpId="0" animBg="1"/>
      <p:bldP spid="34" grpId="0" animBg="1"/>
      <p:bldP spid="2" grpId="0" animBg="1"/>
      <p:bldP spid="14" grpId="0" animBg="1"/>
      <p:bldP spid="15" grpId="0" animBg="1"/>
      <p:bldP spid="16" grpId="0" animBg="1"/>
      <p:bldP spid="17"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EF18D-DEA7-CCB7-7302-4EDE11C4B43B}"/>
              </a:ext>
            </a:extLst>
          </p:cNvPr>
          <p:cNvSpPr txBox="1">
            <a:spLocks noGrp="1"/>
          </p:cNvSpPr>
          <p:nvPr>
            <p:ph type="title" idx="4294967295"/>
          </p:nvPr>
        </p:nvSpPr>
        <p:spPr>
          <a:xfrm>
            <a:off x="185351" y="0"/>
            <a:ext cx="10911016"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tx1"/>
                </a:solidFill>
                <a:effectLst/>
                <a:uLnTx/>
                <a:uFillTx/>
                <a:latin typeface="+mn-lt"/>
                <a:ea typeface="+mn-ea"/>
                <a:cs typeface="+mn-cs"/>
              </a:rPr>
              <a:t>Data Literacy vs. Data Science</a:t>
            </a:r>
            <a:endParaRPr kumimoji="0" lang="en-US" sz="4800" b="0" i="0" u="none" strike="noStrike" kern="1200" cap="none" spc="0" normalizeH="0" baseline="0" noProof="0">
              <a:ln>
                <a:noFill/>
              </a:ln>
              <a:solidFill>
                <a:schemeClr val="tx1"/>
              </a:solidFill>
              <a:effectLst/>
              <a:uLnTx/>
              <a:uFillTx/>
              <a:latin typeface="+mn-lt"/>
              <a:ea typeface="+mn-ea"/>
              <a:cs typeface="Segoe UI"/>
            </a:endParaRPr>
          </a:p>
        </p:txBody>
      </p:sp>
      <p:graphicFrame>
        <p:nvGraphicFramePr>
          <p:cNvPr id="3" name="Content Placeholder 6" descr="Data Literacy​:&#10;Read, interpret, understand data and data visualizations​&#10;Limited to Analyze and Interpret parts of the Data Science inquiry cycle​&#10;Important for all students across all grades​&#10;&#10;Data Science​:&#10;All four parts of the Data Science inquiry cycle​&#10;Essential for all students across all grades and automatically includes Data literacy​&#10;Facilitates greater depth of creativity and problem-solving than Data Literacy alone​">
            <a:extLst>
              <a:ext uri="{FF2B5EF4-FFF2-40B4-BE49-F238E27FC236}">
                <a16:creationId xmlns:a16="http://schemas.microsoft.com/office/drawing/2014/main" id="{0EE812A3-CEE2-FEC9-58A4-844985F0D3A2}"/>
              </a:ext>
            </a:extLst>
          </p:cNvPr>
          <p:cNvGraphicFramePr>
            <a:graphicFrameLocks noGrp="1"/>
          </p:cNvGraphicFramePr>
          <p:nvPr>
            <p:extLst>
              <p:ext uri="{D42A27DB-BD31-4B8C-83A1-F6EECF244321}">
                <p14:modId xmlns:p14="http://schemas.microsoft.com/office/powerpoint/2010/main" val="2878548968"/>
              </p:ext>
            </p:extLst>
          </p:nvPr>
        </p:nvGraphicFramePr>
        <p:xfrm>
          <a:off x="838200" y="125338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7417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4E283C-2893-0762-FC19-6A00511C9EC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How to connect with OSPI</a:t>
            </a:r>
          </a:p>
        </p:txBody>
      </p:sp>
    </p:spTree>
    <p:extLst>
      <p:ext uri="{BB962C8B-B14F-4D97-AF65-F5344CB8AC3E}">
        <p14:creationId xmlns:p14="http://schemas.microsoft.com/office/powerpoint/2010/main" val="939686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C4D9BD9-5963-4DA8-BFA4-72F700F0A0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
        <p:nvSpPr>
          <p:cNvPr id="11" name="Title 10">
            <a:extLst>
              <a:ext uri="{FF2B5EF4-FFF2-40B4-BE49-F238E27FC236}">
                <a16:creationId xmlns:a16="http://schemas.microsoft.com/office/drawing/2014/main" id="{638DAB7B-65E4-4467-8B9D-6747CFCEA801}"/>
              </a:ext>
            </a:extLst>
          </p:cNvPr>
          <p:cNvSpPr txBox="1">
            <a:spLocks noGrp="1"/>
          </p:cNvSpPr>
          <p:nvPr>
            <p:ph type="title" idx="4294967295"/>
          </p:nvPr>
        </p:nvSpPr>
        <p:spPr>
          <a:xfrm>
            <a:off x="666159" y="570625"/>
            <a:ext cx="387596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Vision</a:t>
            </a:r>
          </a:p>
        </p:txBody>
      </p:sp>
      <p:sp>
        <p:nvSpPr>
          <p:cNvPr id="12" name="TextBox 11">
            <a:extLst>
              <a:ext uri="{FF2B5EF4-FFF2-40B4-BE49-F238E27FC236}">
                <a16:creationId xmlns:a16="http://schemas.microsoft.com/office/drawing/2014/main" id="{7E841CD6-2BBB-4020-9765-2071ECFEE7CF}"/>
              </a:ext>
            </a:extLst>
          </p:cNvPr>
          <p:cNvSpPr txBox="1"/>
          <p:nvPr/>
        </p:nvSpPr>
        <p:spPr>
          <a:xfrm>
            <a:off x="5047090" y="570625"/>
            <a:ext cx="6878472" cy="646331"/>
          </a:xfrm>
          <a:prstGeom prst="rect">
            <a:avLst/>
          </a:prstGeom>
          <a:noFill/>
        </p:spPr>
        <p:txBody>
          <a:bodyPr wrap="square" rtlCol="0">
            <a:spAutoFit/>
          </a:bodyPr>
          <a:lstStyle/>
          <a:p>
            <a:r>
              <a:rPr lang="en-US" sz="1800" b="0" i="1" kern="120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3" name="TextBox 12">
            <a:extLst>
              <a:ext uri="{FF2B5EF4-FFF2-40B4-BE49-F238E27FC236}">
                <a16:creationId xmlns:a16="http://schemas.microsoft.com/office/drawing/2014/main" id="{6C487581-E74F-42A1-B9AF-D7CD1B3CCF86}"/>
              </a:ext>
            </a:extLst>
          </p:cNvPr>
          <p:cNvSpPr txBox="1"/>
          <p:nvPr/>
        </p:nvSpPr>
        <p:spPr>
          <a:xfrm>
            <a:off x="666159" y="1794751"/>
            <a:ext cx="3875964" cy="584775"/>
          </a:xfrm>
          <a:prstGeom prst="rect">
            <a:avLst/>
          </a:prstGeom>
          <a:noFill/>
        </p:spPr>
        <p:txBody>
          <a:bodyPr wrap="square" rtlCol="0">
            <a:spAutoFit/>
          </a:bodyPr>
          <a:lstStyle/>
          <a:p>
            <a:pPr algn="r"/>
            <a:r>
              <a:rPr lang="en-US" sz="3200" b="1">
                <a:solidFill>
                  <a:schemeClr val="bg1"/>
                </a:solidFill>
                <a:latin typeface="Segoe UI" panose="020B0502040204020203" pitchFamily="34" charset="0"/>
                <a:cs typeface="Segoe UI" panose="020B0502040204020203" pitchFamily="34" charset="0"/>
              </a:rPr>
              <a:t>Mission</a:t>
            </a:r>
          </a:p>
        </p:txBody>
      </p:sp>
      <p:sp>
        <p:nvSpPr>
          <p:cNvPr id="14" name="TextBox 13">
            <a:extLst>
              <a:ext uri="{FF2B5EF4-FFF2-40B4-BE49-F238E27FC236}">
                <a16:creationId xmlns:a16="http://schemas.microsoft.com/office/drawing/2014/main" id="{73996C32-5953-44E9-AA5D-F9CE4A7EDF96}"/>
              </a:ext>
            </a:extLst>
          </p:cNvPr>
          <p:cNvSpPr txBox="1"/>
          <p:nvPr/>
        </p:nvSpPr>
        <p:spPr>
          <a:xfrm>
            <a:off x="5069836" y="1757078"/>
            <a:ext cx="6878472" cy="1477328"/>
          </a:xfrm>
          <a:prstGeom prst="rect">
            <a:avLst/>
          </a:prstGeom>
          <a:noFill/>
        </p:spPr>
        <p:txBody>
          <a:bodyPr wrap="square" rtlCol="0">
            <a:spAutoFit/>
          </a:bodyPr>
          <a:lstStyle/>
          <a:p>
            <a:r>
              <a:rPr lang="en-US" sz="1800" b="0" i="0" kern="120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5" name="TextBox 14">
            <a:extLst>
              <a:ext uri="{FF2B5EF4-FFF2-40B4-BE49-F238E27FC236}">
                <a16:creationId xmlns:a16="http://schemas.microsoft.com/office/drawing/2014/main" id="{2DC3A3B5-7827-4F9A-8211-D3ADD358E881}"/>
              </a:ext>
            </a:extLst>
          </p:cNvPr>
          <p:cNvSpPr txBox="1"/>
          <p:nvPr/>
        </p:nvSpPr>
        <p:spPr>
          <a:xfrm>
            <a:off x="666159" y="3859189"/>
            <a:ext cx="3875964" cy="584775"/>
          </a:xfrm>
          <a:prstGeom prst="rect">
            <a:avLst/>
          </a:prstGeom>
          <a:noFill/>
        </p:spPr>
        <p:txBody>
          <a:bodyPr wrap="square" rtlCol="0">
            <a:spAutoFit/>
          </a:bodyPr>
          <a:lstStyle/>
          <a:p>
            <a:pPr algn="r"/>
            <a:r>
              <a:rPr lang="en-US" sz="3200" b="1">
                <a:solidFill>
                  <a:schemeClr val="bg1"/>
                </a:solidFill>
                <a:latin typeface="Segoe UI" panose="020B0502040204020203" pitchFamily="34" charset="0"/>
                <a:cs typeface="Segoe UI" panose="020B0502040204020203" pitchFamily="34" charset="0"/>
              </a:rPr>
              <a:t>Values</a:t>
            </a:r>
          </a:p>
        </p:txBody>
      </p:sp>
      <p:sp>
        <p:nvSpPr>
          <p:cNvPr id="16" name="TextBox 15">
            <a:extLst>
              <a:ext uri="{FF2B5EF4-FFF2-40B4-BE49-F238E27FC236}">
                <a16:creationId xmlns:a16="http://schemas.microsoft.com/office/drawing/2014/main" id="{0B1EC934-3BDF-4F68-AF47-1ED7D90EDD56}"/>
              </a:ext>
            </a:extLst>
          </p:cNvPr>
          <p:cNvSpPr txBox="1"/>
          <p:nvPr/>
        </p:nvSpPr>
        <p:spPr>
          <a:xfrm>
            <a:off x="5069836" y="3849369"/>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3527094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CAE71C-262C-4670-8A1D-A14F8935A2E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148" y="5502626"/>
            <a:ext cx="5491238" cy="918735"/>
          </a:xfrm>
          <a:prstGeom prst="rect">
            <a:avLst/>
          </a:prstGeom>
        </p:spPr>
      </p:pic>
      <p:sp>
        <p:nvSpPr>
          <p:cNvPr id="4" name="Title 3">
            <a:extLst>
              <a:ext uri="{FF2B5EF4-FFF2-40B4-BE49-F238E27FC236}">
                <a16:creationId xmlns:a16="http://schemas.microsoft.com/office/drawing/2014/main" id="{72962C5F-302A-4C30-BE2A-667E19D2D6A9}"/>
              </a:ext>
            </a:extLst>
          </p:cNvPr>
          <p:cNvSpPr txBox="1">
            <a:spLocks noGrp="1"/>
          </p:cNvSpPr>
          <p:nvPr>
            <p:ph type="title" idx="4294967295"/>
          </p:nvPr>
        </p:nvSpPr>
        <p:spPr>
          <a:xfrm>
            <a:off x="506104" y="637678"/>
            <a:ext cx="387596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00000"/>
              </a:lnSpc>
              <a:spcBef>
                <a:spcPts val="0"/>
              </a:spcBef>
              <a:defRPr/>
            </a:pPr>
            <a:r>
              <a:rPr kumimoji="0" lang="en-US" sz="3200" b="1" i="0" u="none" strike="noStrike" kern="1200" cap="none" spc="0" normalizeH="0" baseline="0" noProof="0" dirty="0">
                <a:ln>
                  <a:noFill/>
                </a:ln>
                <a:solidFill>
                  <a:schemeClr val="bg1"/>
                </a:solidFill>
                <a:effectLst/>
                <a:uLnTx/>
                <a:uFillTx/>
                <a:latin typeface="Segoe UI"/>
                <a:ea typeface="+mn-ea"/>
                <a:cs typeface="Segoe UI"/>
              </a:rPr>
              <a:t>Equity </a:t>
            </a:r>
            <a:r>
              <a:rPr lang="en-US" sz="3200" b="1" dirty="0">
                <a:solidFill>
                  <a:schemeClr val="bg1"/>
                </a:solidFill>
                <a:latin typeface="Segoe UI"/>
                <a:ea typeface="+mn-ea"/>
                <a:cs typeface="Segoe UI"/>
              </a:rPr>
              <a:t>Statement  </a:t>
            </a:r>
            <a:endParaRPr lang="en-US" sz="32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4D600171-EF41-458F-B6F6-BD2431648145}"/>
              </a:ext>
            </a:extLst>
          </p:cNvPr>
          <p:cNvSpPr txBox="1"/>
          <p:nvPr/>
        </p:nvSpPr>
        <p:spPr>
          <a:xfrm>
            <a:off x="5072417" y="637678"/>
            <a:ext cx="6878472" cy="4755148"/>
          </a:xfrm>
          <a:prstGeom prst="rect">
            <a:avLst/>
          </a:prstGeom>
          <a:noFill/>
        </p:spPr>
        <p:txBody>
          <a:bodyPr wrap="square" rtlCol="0">
            <a:spAutoFit/>
          </a:bodyPr>
          <a:lstStyle/>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248081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08CE2-7236-1773-F307-C5983C749F9C}"/>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F5668AB2-B2AD-4400-C59C-23D73263D92F}"/>
              </a:ext>
              <a:ext uri="{C183D7F6-B498-43B3-948B-1728B52AA6E4}">
                <adec:decorative xmlns:adec="http://schemas.microsoft.com/office/drawing/2017/decorative" val="1"/>
              </a:ext>
            </a:extLst>
          </p:cNvPr>
          <p:cNvSpPr/>
          <p:nvPr/>
        </p:nvSpPr>
        <p:spPr>
          <a:xfrm>
            <a:off x="327452" y="741405"/>
            <a:ext cx="11163048" cy="2286000"/>
          </a:xfrm>
          <a:prstGeom prst="rect">
            <a:avLst/>
          </a:prstGeom>
          <a:solidFill>
            <a:srgbClr val="BCC3C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E51470EE-3B71-50D3-A115-CFEB5F8C43B2}"/>
              </a:ext>
            </a:extLst>
          </p:cNvPr>
          <p:cNvSpPr txBox="1">
            <a:spLocks noGrp="1"/>
          </p:cNvSpPr>
          <p:nvPr>
            <p:ph type="title" idx="4294967295"/>
          </p:nvPr>
        </p:nvSpPr>
        <p:spPr>
          <a:xfrm>
            <a:off x="872685" y="983175"/>
            <a:ext cx="10707131"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a:ln>
                  <a:noFill/>
                </a:ln>
                <a:solidFill>
                  <a:schemeClr val="tx1"/>
                </a:solidFill>
                <a:effectLst/>
                <a:uLnTx/>
                <a:uFillTx/>
                <a:latin typeface="+mn-lt"/>
                <a:ea typeface="+mn-ea"/>
                <a:cs typeface="+mn-cs"/>
              </a:rPr>
              <a:t>Mathematics is contextual, </a:t>
            </a:r>
          </a:p>
          <a:p>
            <a:pPr>
              <a:lnSpc>
                <a:spcPct val="100000"/>
              </a:lnSpc>
              <a:spcBef>
                <a:spcPts val="0"/>
              </a:spcBef>
              <a:defRPr/>
            </a:pPr>
            <a:r>
              <a:rPr kumimoji="0" lang="en-US" sz="4800" b="0" i="1" u="none" strike="noStrike" kern="1200" cap="none" spc="0" normalizeH="0" baseline="0" noProof="0" dirty="0">
                <a:ln>
                  <a:noFill/>
                </a:ln>
                <a:effectLst/>
                <a:uLnTx/>
                <a:uFillTx/>
                <a:latin typeface="+mn-lt"/>
                <a:ea typeface="+mn-ea"/>
                <a:cs typeface="+mn-cs"/>
              </a:rPr>
              <a:t>          </a:t>
            </a:r>
            <a:r>
              <a:rPr lang="en-US" sz="4800" i="1" dirty="0">
                <a:latin typeface="+mn-lt"/>
                <a:ea typeface="+mn-ea"/>
                <a:cs typeface="+mn-cs"/>
              </a:rPr>
              <a:t> </a:t>
            </a:r>
            <a:r>
              <a:rPr lang="en-US" sz="4800" i="1">
                <a:latin typeface="+mn-lt"/>
                <a:ea typeface="+mn-ea"/>
                <a:cs typeface="+mn-cs"/>
              </a:rPr>
              <a:t>  </a:t>
            </a:r>
            <a:r>
              <a:rPr kumimoji="0" lang="en-US" sz="4800" b="0" i="1" u="none" strike="noStrike" kern="1200" cap="none" spc="0" normalizeH="0" baseline="0" noProof="0">
                <a:ln>
                  <a:noFill/>
                </a:ln>
                <a:effectLst/>
                <a:uLnTx/>
                <a:uFillTx/>
                <a:latin typeface="+mn-lt"/>
                <a:ea typeface="+mn-ea"/>
                <a:cs typeface="+mn-cs"/>
              </a:rPr>
              <a:t>connected, and meaningful.</a:t>
            </a:r>
            <a:endParaRPr lang="en-US" sz="5400" b="0" i="0" u="none" strike="noStrike" kern="1200" cap="none" spc="0" normalizeH="0" baseline="0" noProof="0">
              <a:ln>
                <a:noFill/>
              </a:ln>
              <a:effectLst/>
              <a:uLnTx/>
              <a:uFillTx/>
              <a:latin typeface="+mn-lt"/>
              <a:ea typeface="+mn-ea"/>
              <a:cs typeface="+mn-cs"/>
            </a:endParaRPr>
          </a:p>
        </p:txBody>
      </p:sp>
      <p:sp>
        <p:nvSpPr>
          <p:cNvPr id="14" name="Rectangle 13">
            <a:extLst>
              <a:ext uri="{FF2B5EF4-FFF2-40B4-BE49-F238E27FC236}">
                <a16:creationId xmlns:a16="http://schemas.microsoft.com/office/drawing/2014/main" id="{269D02F5-FD9E-690A-544B-091BA4898A82}"/>
              </a:ext>
              <a:ext uri="{C183D7F6-B498-43B3-948B-1728B52AA6E4}">
                <adec:decorative xmlns:adec="http://schemas.microsoft.com/office/drawing/2017/decorative" val="1"/>
              </a:ext>
            </a:extLst>
          </p:cNvPr>
          <p:cNvSpPr/>
          <p:nvPr/>
        </p:nvSpPr>
        <p:spPr>
          <a:xfrm>
            <a:off x="327452" y="3504945"/>
            <a:ext cx="2722608" cy="19389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8DF1F3F-93F6-F9AA-B440-5D70C9955049}"/>
              </a:ext>
            </a:extLst>
          </p:cNvPr>
          <p:cNvSpPr txBox="1"/>
          <p:nvPr/>
        </p:nvSpPr>
        <p:spPr>
          <a:xfrm>
            <a:off x="550559" y="3689612"/>
            <a:ext cx="2370438" cy="840259"/>
          </a:xfrm>
          <a:prstGeom prst="rect">
            <a:avLst/>
          </a:prstGeom>
          <a:noFill/>
        </p:spPr>
        <p:txBody>
          <a:bodyPr wrap="square" rtlCol="0">
            <a:spAutoFit/>
          </a:bodyPr>
          <a:lstStyle/>
          <a:p>
            <a:r>
              <a:rPr lang="en-US" sz="2400">
                <a:solidFill>
                  <a:schemeClr val="bg1"/>
                </a:solidFill>
              </a:rPr>
              <a:t>Engage in data science inquiry</a:t>
            </a:r>
          </a:p>
        </p:txBody>
      </p:sp>
      <p:sp>
        <p:nvSpPr>
          <p:cNvPr id="16" name="Rectangle 15">
            <a:extLst>
              <a:ext uri="{FF2B5EF4-FFF2-40B4-BE49-F238E27FC236}">
                <a16:creationId xmlns:a16="http://schemas.microsoft.com/office/drawing/2014/main" id="{3A01F4AE-CE76-712B-A93C-DEA7CBA756BC}"/>
              </a:ext>
              <a:ext uri="{C183D7F6-B498-43B3-948B-1728B52AA6E4}">
                <adec:decorative xmlns:adec="http://schemas.microsoft.com/office/drawing/2017/decorative" val="1"/>
              </a:ext>
            </a:extLst>
          </p:cNvPr>
          <p:cNvSpPr/>
          <p:nvPr/>
        </p:nvSpPr>
        <p:spPr>
          <a:xfrm>
            <a:off x="3170704" y="3504945"/>
            <a:ext cx="2722608" cy="193899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C736655-05DD-601A-D21B-86B33A02E1B8}"/>
              </a:ext>
            </a:extLst>
          </p:cNvPr>
          <p:cNvSpPr txBox="1"/>
          <p:nvPr/>
        </p:nvSpPr>
        <p:spPr>
          <a:xfrm>
            <a:off x="3385326" y="3689611"/>
            <a:ext cx="2539314" cy="1569660"/>
          </a:xfrm>
          <a:prstGeom prst="rect">
            <a:avLst/>
          </a:prstGeom>
          <a:noFill/>
        </p:spPr>
        <p:txBody>
          <a:bodyPr wrap="square" rtlCol="0">
            <a:spAutoFit/>
          </a:bodyPr>
          <a:lstStyle/>
          <a:p>
            <a:r>
              <a:rPr lang="en-US" sz="2400"/>
              <a:t>Apply the Standards for Mathematical Practice</a:t>
            </a:r>
          </a:p>
        </p:txBody>
      </p:sp>
      <p:sp>
        <p:nvSpPr>
          <p:cNvPr id="17" name="Rectangle 16">
            <a:extLst>
              <a:ext uri="{FF2B5EF4-FFF2-40B4-BE49-F238E27FC236}">
                <a16:creationId xmlns:a16="http://schemas.microsoft.com/office/drawing/2014/main" id="{344FC84E-206A-EBFD-DB10-7DBACF0FDDD1}"/>
              </a:ext>
              <a:ext uri="{C183D7F6-B498-43B3-948B-1728B52AA6E4}">
                <adec:decorative xmlns:adec="http://schemas.microsoft.com/office/drawing/2017/decorative" val="1"/>
              </a:ext>
            </a:extLst>
          </p:cNvPr>
          <p:cNvSpPr/>
          <p:nvPr/>
        </p:nvSpPr>
        <p:spPr>
          <a:xfrm>
            <a:off x="6013956" y="3504945"/>
            <a:ext cx="2722608" cy="1938992"/>
          </a:xfrm>
          <a:prstGeom prst="rect">
            <a:avLst/>
          </a:prstGeom>
          <a:solidFill>
            <a:srgbClr val="FBC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7E6B1FE-FF4A-E7AF-C3BF-4932237779B9}"/>
              </a:ext>
            </a:extLst>
          </p:cNvPr>
          <p:cNvSpPr txBox="1"/>
          <p:nvPr/>
        </p:nvSpPr>
        <p:spPr>
          <a:xfrm>
            <a:off x="6102519" y="3689612"/>
            <a:ext cx="2473413" cy="1569660"/>
          </a:xfrm>
          <a:prstGeom prst="rect">
            <a:avLst/>
          </a:prstGeom>
          <a:noFill/>
        </p:spPr>
        <p:txBody>
          <a:bodyPr wrap="square" rtlCol="0">
            <a:spAutoFit/>
          </a:bodyPr>
          <a:lstStyle/>
          <a:p>
            <a:r>
              <a:rPr lang="en-US" sz="2400"/>
              <a:t>Develop efficient, flexible, and accurate strategies</a:t>
            </a:r>
          </a:p>
        </p:txBody>
      </p:sp>
      <p:sp>
        <p:nvSpPr>
          <p:cNvPr id="18" name="Rectangle 17">
            <a:extLst>
              <a:ext uri="{FF2B5EF4-FFF2-40B4-BE49-F238E27FC236}">
                <a16:creationId xmlns:a16="http://schemas.microsoft.com/office/drawing/2014/main" id="{1FD0872C-7BDF-D55B-BB39-F7C594F66ECA}"/>
              </a:ext>
              <a:ext uri="{C183D7F6-B498-43B3-948B-1728B52AA6E4}">
                <adec:decorative xmlns:adec="http://schemas.microsoft.com/office/drawing/2017/decorative" val="1"/>
              </a:ext>
            </a:extLst>
          </p:cNvPr>
          <p:cNvSpPr/>
          <p:nvPr/>
        </p:nvSpPr>
        <p:spPr>
          <a:xfrm>
            <a:off x="8857208" y="3504945"/>
            <a:ext cx="2722608" cy="1938992"/>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FB46EC5-BD9F-CDEA-0C1B-6AF2099E129F}"/>
              </a:ext>
            </a:extLst>
          </p:cNvPr>
          <p:cNvSpPr txBox="1"/>
          <p:nvPr/>
        </p:nvSpPr>
        <p:spPr>
          <a:xfrm>
            <a:off x="9120062" y="3689611"/>
            <a:ext cx="2370438" cy="1569659"/>
          </a:xfrm>
          <a:prstGeom prst="rect">
            <a:avLst/>
          </a:prstGeom>
          <a:noFill/>
        </p:spPr>
        <p:txBody>
          <a:bodyPr wrap="square" rtlCol="0">
            <a:spAutoFit/>
          </a:bodyPr>
          <a:lstStyle/>
          <a:p>
            <a:r>
              <a:rPr lang="en-US" sz="2400">
                <a:solidFill>
                  <a:schemeClr val="bg1"/>
                </a:solidFill>
              </a:rPr>
              <a:t>Learn mathematics through four broad domains</a:t>
            </a:r>
          </a:p>
        </p:txBody>
      </p:sp>
    </p:spTree>
    <p:extLst>
      <p:ext uri="{BB962C8B-B14F-4D97-AF65-F5344CB8AC3E}">
        <p14:creationId xmlns:p14="http://schemas.microsoft.com/office/powerpoint/2010/main" val="4235081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FE23A-22B5-8426-B05C-C1D309B30EA3}"/>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en-US" dirty="0"/>
              <a:t>Where to find the Data Science Overview Video on the learning standards review page.</a:t>
            </a:r>
          </a:p>
        </p:txBody>
      </p:sp>
      <p:pic>
        <p:nvPicPr>
          <p:cNvPr id="4" name="Picture 3" descr="Mathematics Learning Standards on the OSPI Website.">
            <a:extLst>
              <a:ext uri="{FF2B5EF4-FFF2-40B4-BE49-F238E27FC236}">
                <a16:creationId xmlns:a16="http://schemas.microsoft.com/office/drawing/2014/main" id="{9D2E0830-293B-9240-D353-CA4924D0DA7B}"/>
              </a:ext>
            </a:extLst>
          </p:cNvPr>
          <p:cNvPicPr>
            <a:picLocks noChangeAspect="1"/>
          </p:cNvPicPr>
          <p:nvPr/>
        </p:nvPicPr>
        <p:blipFill>
          <a:blip r:embed="rId3"/>
          <a:stretch>
            <a:fillRect/>
          </a:stretch>
        </p:blipFill>
        <p:spPr>
          <a:xfrm>
            <a:off x="113816" y="111798"/>
            <a:ext cx="8399759" cy="5162066"/>
          </a:xfrm>
          <a:prstGeom prst="rect">
            <a:avLst/>
          </a:prstGeom>
        </p:spPr>
      </p:pic>
      <p:sp>
        <p:nvSpPr>
          <p:cNvPr id="5" name="Rectangle: Rounded Corners 4">
            <a:extLst>
              <a:ext uri="{FF2B5EF4-FFF2-40B4-BE49-F238E27FC236}">
                <a16:creationId xmlns:a16="http://schemas.microsoft.com/office/drawing/2014/main" id="{10FAC3BF-DEA8-0F5B-0169-679D1978A6DD}"/>
              </a:ext>
              <a:ext uri="{C183D7F6-B498-43B3-948B-1728B52AA6E4}">
                <adec:decorative xmlns:adec="http://schemas.microsoft.com/office/drawing/2017/decorative" val="1"/>
              </a:ext>
            </a:extLst>
          </p:cNvPr>
          <p:cNvSpPr/>
          <p:nvPr/>
        </p:nvSpPr>
        <p:spPr>
          <a:xfrm>
            <a:off x="684508" y="4610746"/>
            <a:ext cx="4791559" cy="400372"/>
          </a:xfrm>
          <a:prstGeom prst="roundRect">
            <a:avLst/>
          </a:prstGeom>
          <a:noFill/>
          <a:ln w="57150">
            <a:solidFill>
              <a:srgbClr val="FBC6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ata Science Standards Overview Video available on Youtube.">
            <a:extLst>
              <a:ext uri="{FF2B5EF4-FFF2-40B4-BE49-F238E27FC236}">
                <a16:creationId xmlns:a16="http://schemas.microsoft.com/office/drawing/2014/main" id="{E4EDACD6-FC9E-D649-50DC-4E625D770156}"/>
              </a:ext>
            </a:extLst>
          </p:cNvPr>
          <p:cNvPicPr>
            <a:picLocks noChangeAspect="1"/>
          </p:cNvPicPr>
          <p:nvPr/>
        </p:nvPicPr>
        <p:blipFill>
          <a:blip r:embed="rId4"/>
          <a:stretch>
            <a:fillRect/>
          </a:stretch>
        </p:blipFill>
        <p:spPr>
          <a:xfrm>
            <a:off x="5607524" y="2685213"/>
            <a:ext cx="6242069" cy="3920940"/>
          </a:xfrm>
          <a:prstGeom prst="rect">
            <a:avLst/>
          </a:prstGeom>
        </p:spPr>
      </p:pic>
    </p:spTree>
    <p:extLst>
      <p:ext uri="{BB962C8B-B14F-4D97-AF65-F5344CB8AC3E}">
        <p14:creationId xmlns:p14="http://schemas.microsoft.com/office/powerpoint/2010/main" val="2395399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B4FDA-15E7-E624-8106-84B95CB2C08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D6592E8-01D3-6271-6A97-08B13A724E28}"/>
              </a:ext>
            </a:extLst>
          </p:cNvPr>
          <p:cNvSpPr txBox="1">
            <a:spLocks noGrp="1"/>
          </p:cNvSpPr>
          <p:nvPr>
            <p:ph type="title" idx="4294967295"/>
          </p:nvPr>
        </p:nvSpPr>
        <p:spPr>
          <a:xfrm>
            <a:off x="329959" y="42690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Data Science Inquiry</a:t>
            </a:r>
            <a:br>
              <a:rPr kumimoji="0" lang="en-U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4" descr="Formulate Statistical Investigative Question, Collect/Consider Data, Analyze Data, Interpret Results.">
            <a:extLst>
              <a:ext uri="{FF2B5EF4-FFF2-40B4-BE49-F238E27FC236}">
                <a16:creationId xmlns:a16="http://schemas.microsoft.com/office/drawing/2014/main" id="{90D73A72-CB49-9B5A-F734-BDC5F10DCE21}"/>
              </a:ext>
            </a:extLst>
          </p:cNvPr>
          <p:cNvPicPr>
            <a:picLocks noChangeAspect="1"/>
          </p:cNvPicPr>
          <p:nvPr/>
        </p:nvPicPr>
        <p:blipFill>
          <a:blip r:embed="rId3">
            <a:extLst>
              <a:ext uri="{28A0092B-C50C-407E-A947-70E740481C1C}">
                <a14:useLocalDpi xmlns:a14="http://schemas.microsoft.com/office/drawing/2010/main" val="0"/>
              </a:ext>
            </a:extLst>
          </a:blip>
          <a:srcRect b="20424"/>
          <a:stretch>
            <a:fillRect/>
          </a:stretch>
        </p:blipFill>
        <p:spPr>
          <a:xfrm>
            <a:off x="329959" y="1456509"/>
            <a:ext cx="11532081" cy="3944981"/>
          </a:xfrm>
          <a:prstGeom prst="rect">
            <a:avLst/>
          </a:prstGeom>
          <a:noFill/>
        </p:spPr>
      </p:pic>
    </p:spTree>
    <p:extLst>
      <p:ext uri="{BB962C8B-B14F-4D97-AF65-F5344CB8AC3E}">
        <p14:creationId xmlns:p14="http://schemas.microsoft.com/office/powerpoint/2010/main" val="342294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870813-4AE2-0946-FCC5-A7C2B9E942E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87731" y="2276400"/>
            <a:ext cx="6851156" cy="2298358"/>
          </a:xfrm>
          <a:prstGeom prst="rect">
            <a:avLst/>
          </a:prstGeom>
        </p:spPr>
      </p:pic>
      <p:sp>
        <p:nvSpPr>
          <p:cNvPr id="4" name="Title 3">
            <a:extLst>
              <a:ext uri="{FF2B5EF4-FFF2-40B4-BE49-F238E27FC236}">
                <a16:creationId xmlns:a16="http://schemas.microsoft.com/office/drawing/2014/main" id="{9571BD2C-CD44-D323-F61D-9806CC64154D}"/>
              </a:ext>
            </a:extLst>
          </p:cNvPr>
          <p:cNvSpPr txBox="1">
            <a:spLocks noGrp="1"/>
          </p:cNvSpPr>
          <p:nvPr>
            <p:ph type="title" idx="4294967295"/>
          </p:nvPr>
        </p:nvSpPr>
        <p:spPr>
          <a:xfrm>
            <a:off x="291728" y="36718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Standards for Mathematical Practice</a:t>
            </a:r>
            <a:br>
              <a:rPr kumimoji="0" lang="en-US" sz="4400" b="0" i="0" u="none" strike="noStrike" kern="1200" cap="none" spc="0" normalizeH="0" baseline="0" noProof="0" dirty="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extBox 4">
            <a:extLst>
              <a:ext uri="{FF2B5EF4-FFF2-40B4-BE49-F238E27FC236}">
                <a16:creationId xmlns:a16="http://schemas.microsoft.com/office/drawing/2014/main" id="{AB5B6F80-071E-D1DD-6F78-54A7F269C1B8}"/>
              </a:ext>
            </a:extLst>
          </p:cNvPr>
          <p:cNvSpPr txBox="1"/>
          <p:nvPr/>
        </p:nvSpPr>
        <p:spPr>
          <a:xfrm>
            <a:off x="936074" y="1263379"/>
            <a:ext cx="8763980" cy="4832092"/>
          </a:xfrm>
          <a:prstGeom prst="rect">
            <a:avLst/>
          </a:prstGeom>
          <a:noFill/>
        </p:spPr>
        <p:txBody>
          <a:bodyPr wrap="square" rtlCol="0">
            <a:spAutoFit/>
          </a:bodyPr>
          <a:lstStyle/>
          <a:p>
            <a:pPr lvl="0"/>
            <a:r>
              <a:rPr lang="en-US" sz="2800"/>
              <a:t>Continually engaged in problem-solving through:</a:t>
            </a:r>
          </a:p>
          <a:p>
            <a:pPr marL="914400" lvl="1" indent="-457200">
              <a:buFont typeface="Arial" panose="020B0604020202020204" pitchFamily="34" charset="0"/>
              <a:buChar char="•"/>
            </a:pPr>
            <a:r>
              <a:rPr lang="en-US" sz="2800"/>
              <a:t>Perseverance</a:t>
            </a:r>
          </a:p>
          <a:p>
            <a:pPr marL="914400" lvl="1" indent="-457200">
              <a:buFont typeface="Arial" panose="020B0604020202020204" pitchFamily="34" charset="0"/>
              <a:buChar char="•"/>
            </a:pPr>
            <a:r>
              <a:rPr lang="en-US" sz="2800"/>
              <a:t>Looking for and making use of patterns and structure</a:t>
            </a:r>
          </a:p>
          <a:p>
            <a:pPr marL="914400" lvl="1" indent="-457200">
              <a:buFont typeface="Arial" panose="020B0604020202020204" pitchFamily="34" charset="0"/>
              <a:buChar char="•"/>
            </a:pPr>
            <a:r>
              <a:rPr lang="en-US" sz="2800"/>
              <a:t>Examining relationships, contexts, causality</a:t>
            </a:r>
          </a:p>
          <a:p>
            <a:pPr marL="914400" lvl="1" indent="-457200">
              <a:buFont typeface="Arial" panose="020B0604020202020204" pitchFamily="34" charset="0"/>
              <a:buChar char="•"/>
            </a:pPr>
            <a:r>
              <a:rPr lang="en-US" sz="2800"/>
              <a:t>Reasoning about process and results</a:t>
            </a:r>
          </a:p>
          <a:p>
            <a:pPr marL="914400" lvl="1" indent="-457200">
              <a:buFont typeface="Arial" panose="020B0604020202020204" pitchFamily="34" charset="0"/>
              <a:buChar char="•"/>
            </a:pPr>
            <a:r>
              <a:rPr lang="en-US" sz="2800"/>
              <a:t>Using tools to visualize and model data</a:t>
            </a:r>
          </a:p>
          <a:p>
            <a:pPr marL="914400" lvl="1" indent="-457200">
              <a:buFont typeface="Arial" panose="020B0604020202020204" pitchFamily="34" charset="0"/>
              <a:buChar char="•"/>
            </a:pPr>
            <a:r>
              <a:rPr lang="en-US" sz="2800"/>
              <a:t>Attending to precision in data collection and modeling</a:t>
            </a:r>
          </a:p>
          <a:p>
            <a:pPr marL="914400" lvl="1" indent="-457200">
              <a:buFont typeface="Arial" panose="020B0604020202020204" pitchFamily="34" charset="0"/>
              <a:buChar char="•"/>
            </a:pPr>
            <a:r>
              <a:rPr lang="en-US" sz="2800"/>
              <a:t>Constructing viable arguments to justify conclusions</a:t>
            </a:r>
          </a:p>
        </p:txBody>
      </p:sp>
    </p:spTree>
    <p:extLst>
      <p:ext uri="{BB962C8B-B14F-4D97-AF65-F5344CB8AC3E}">
        <p14:creationId xmlns:p14="http://schemas.microsoft.com/office/powerpoint/2010/main" val="2355340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D1045B-A8D9-CDB0-1366-77B1C8F6354D}"/>
              </a:ext>
            </a:extLst>
          </p:cNvPr>
          <p:cNvSpPr>
            <a:spLocks noGrp="1"/>
          </p:cNvSpPr>
          <p:nvPr>
            <p:ph type="title" idx="4294967295"/>
          </p:nvPr>
        </p:nvSpPr>
        <p:spPr>
          <a:xfrm>
            <a:off x="422275" y="587375"/>
            <a:ext cx="4564063" cy="15176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Data Science is for Everyone</a:t>
            </a:r>
          </a:p>
        </p:txBody>
      </p:sp>
      <p:sp>
        <p:nvSpPr>
          <p:cNvPr id="3" name="Text Placeholder 2">
            <a:extLst>
              <a:ext uri="{FF2B5EF4-FFF2-40B4-BE49-F238E27FC236}">
                <a16:creationId xmlns:a16="http://schemas.microsoft.com/office/drawing/2014/main" id="{74206607-7B1D-43F1-FD4D-1F9892929571}"/>
              </a:ext>
            </a:extLst>
          </p:cNvPr>
          <p:cNvSpPr>
            <a:spLocks noGrp="1"/>
          </p:cNvSpPr>
          <p:nvPr>
            <p:ph type="body" sz="quarter" idx="11"/>
          </p:nvPr>
        </p:nvSpPr>
        <p:spPr/>
        <p:txBody>
          <a:bodyPr vert="horz" lIns="91440" tIns="45720" rIns="91440" bIns="45720" rtlCol="0" anchor="t">
            <a:normAutofit/>
          </a:bodyPr>
          <a:lstStyle/>
          <a:p>
            <a:pPr marL="0" indent="0">
              <a:buNone/>
            </a:pPr>
            <a:endParaRPr lang="en-US"/>
          </a:p>
        </p:txBody>
      </p:sp>
      <p:pic>
        <p:nvPicPr>
          <p:cNvPr id="6" name="Picture 5">
            <a:extLst>
              <a:ext uri="{FF2B5EF4-FFF2-40B4-BE49-F238E27FC236}">
                <a16:creationId xmlns:a16="http://schemas.microsoft.com/office/drawing/2014/main" id="{881FB4C8-96B1-BB30-08C6-8360A4D25DCD}"/>
              </a:ext>
              <a:ext uri="{C183D7F6-B498-43B3-948B-1728B52AA6E4}">
                <adec:decorative xmlns:adec="http://schemas.microsoft.com/office/drawing/2017/decorative" val="1"/>
              </a:ext>
            </a:extLst>
          </p:cNvPr>
          <p:cNvPicPr>
            <a:picLocks noChangeAspect="1"/>
          </p:cNvPicPr>
          <p:nvPr/>
        </p:nvPicPr>
        <p:blipFill>
          <a:blip r:embed="rId3"/>
          <a:srcRect l="12064" r="19442"/>
          <a:stretch>
            <a:fillRect/>
          </a:stretch>
        </p:blipFill>
        <p:spPr>
          <a:xfrm>
            <a:off x="5409127" y="0"/>
            <a:ext cx="6708925" cy="6858000"/>
          </a:xfrm>
          <a:prstGeom prst="rect">
            <a:avLst/>
          </a:prstGeom>
        </p:spPr>
      </p:pic>
    </p:spTree>
    <p:extLst>
      <p:ext uri="{BB962C8B-B14F-4D97-AF65-F5344CB8AC3E}">
        <p14:creationId xmlns:p14="http://schemas.microsoft.com/office/powerpoint/2010/main" val="1164699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63E726-8191-B3EE-F335-A979A188A967}"/>
              </a:ext>
            </a:extLst>
          </p:cNvPr>
          <p:cNvSpPr>
            <a:spLocks noGrp="1"/>
          </p:cNvSpPr>
          <p:nvPr>
            <p:ph type="title"/>
          </p:nvPr>
        </p:nvSpPr>
        <p:spPr>
          <a:xfrm>
            <a:off x="5644" y="-213431"/>
            <a:ext cx="7495823" cy="1325563"/>
          </a:xfrm>
        </p:spPr>
        <p:txBody>
          <a:bodyPr/>
          <a:lstStyle/>
          <a:p>
            <a:r>
              <a:rPr lang="en-US">
                <a:latin typeface="Segoe UI"/>
                <a:cs typeface="Segoe UI"/>
              </a:rPr>
              <a:t>Unlimited Data Visualizations</a:t>
            </a:r>
            <a:endParaRPr lang="en-US"/>
          </a:p>
        </p:txBody>
      </p:sp>
      <p:pic>
        <p:nvPicPr>
          <p:cNvPr id="5" name="Picture 4" descr="Data Visual of a Flower.">
            <a:extLst>
              <a:ext uri="{FF2B5EF4-FFF2-40B4-BE49-F238E27FC236}">
                <a16:creationId xmlns:a16="http://schemas.microsoft.com/office/drawing/2014/main" id="{DF3E673E-5D62-7C95-4720-9F67C5A0BBE9}"/>
              </a:ext>
            </a:extLst>
          </p:cNvPr>
          <p:cNvPicPr>
            <a:picLocks noChangeAspect="1"/>
          </p:cNvPicPr>
          <p:nvPr/>
        </p:nvPicPr>
        <p:blipFill>
          <a:blip r:embed="rId3"/>
          <a:stretch>
            <a:fillRect/>
          </a:stretch>
        </p:blipFill>
        <p:spPr>
          <a:xfrm>
            <a:off x="636764" y="873125"/>
            <a:ext cx="5189361" cy="5012973"/>
          </a:xfrm>
          <a:prstGeom prst="rect">
            <a:avLst/>
          </a:prstGeom>
        </p:spPr>
      </p:pic>
      <p:pic>
        <p:nvPicPr>
          <p:cNvPr id="11" name="Picture 10" descr="A histogram about Randy Johnson's game-by-game career ERA progression, 1990-1995.">
            <a:extLst>
              <a:ext uri="{FF2B5EF4-FFF2-40B4-BE49-F238E27FC236}">
                <a16:creationId xmlns:a16="http://schemas.microsoft.com/office/drawing/2014/main" id="{7CC7591C-E39F-BAF2-9F2C-3351FABCA1E1}"/>
              </a:ext>
            </a:extLst>
          </p:cNvPr>
          <p:cNvPicPr>
            <a:picLocks noChangeAspect="1"/>
          </p:cNvPicPr>
          <p:nvPr/>
        </p:nvPicPr>
        <p:blipFill>
          <a:blip r:embed="rId4"/>
          <a:stretch>
            <a:fillRect/>
          </a:stretch>
        </p:blipFill>
        <p:spPr>
          <a:xfrm>
            <a:off x="6662738" y="879475"/>
            <a:ext cx="4454525" cy="2855384"/>
          </a:xfrm>
          <a:prstGeom prst="rect">
            <a:avLst/>
          </a:prstGeom>
        </p:spPr>
      </p:pic>
      <p:pic>
        <p:nvPicPr>
          <p:cNvPr id="9" name="Picture 8" descr="Data Visualization about popular and unpopular dogs.">
            <a:extLst>
              <a:ext uri="{FF2B5EF4-FFF2-40B4-BE49-F238E27FC236}">
                <a16:creationId xmlns:a16="http://schemas.microsoft.com/office/drawing/2014/main" id="{46C82556-FCDE-94E1-FB07-30B76FB4613B}"/>
              </a:ext>
            </a:extLst>
          </p:cNvPr>
          <p:cNvPicPr>
            <a:picLocks noChangeAspect="1"/>
          </p:cNvPicPr>
          <p:nvPr/>
        </p:nvPicPr>
        <p:blipFill>
          <a:blip r:embed="rId5"/>
          <a:stretch>
            <a:fillRect/>
          </a:stretch>
        </p:blipFill>
        <p:spPr>
          <a:xfrm>
            <a:off x="6661151" y="3813703"/>
            <a:ext cx="4443587" cy="2959452"/>
          </a:xfrm>
          <a:prstGeom prst="rect">
            <a:avLst/>
          </a:prstGeom>
        </p:spPr>
      </p:pic>
    </p:spTree>
    <p:extLst>
      <p:ext uri="{BB962C8B-B14F-4D97-AF65-F5344CB8AC3E}">
        <p14:creationId xmlns:p14="http://schemas.microsoft.com/office/powerpoint/2010/main" val="2632274680"/>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Blue" id="{2677B183-C706-4A34-95E8-87FEDAE8B394}" vid="{E193B303-305F-4270-9AD0-F70114B21CBD}"/>
    </a:ext>
  </a:extLst>
</a:theme>
</file>

<file path=ppt/theme/theme2.xml><?xml version="1.0" encoding="utf-8"?>
<a:theme xmlns:a="http://schemas.openxmlformats.org/drawingml/2006/main" name="Content Slides">
  <a:themeElements>
    <a:clrScheme name="OSPI Brand Colors">
      <a:dk1>
        <a:sysClr val="windowText" lastClr="000000"/>
      </a:dk1>
      <a:lt1>
        <a:sysClr val="window" lastClr="FFFFFF"/>
      </a:lt1>
      <a:dk2>
        <a:srgbClr val="44546A"/>
      </a:dk2>
      <a:lt2>
        <a:srgbClr val="E7E6E6"/>
      </a:lt2>
      <a:accent1>
        <a:srgbClr val="0D5761"/>
      </a:accent1>
      <a:accent2>
        <a:srgbClr val="FBC639"/>
      </a:accent2>
      <a:accent3>
        <a:srgbClr val="40403D"/>
      </a:accent3>
      <a:accent4>
        <a:srgbClr val="8CB5AB"/>
      </a:accent4>
      <a:accent5>
        <a:srgbClr val="0D5761"/>
      </a:accent5>
      <a:accent6>
        <a:srgbClr val="FBC639"/>
      </a:accent6>
      <a:hlink>
        <a:srgbClr val="4472C4"/>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Blue" id="{2677B183-C706-4A34-95E8-87FEDAE8B394}" vid="{7515DA10-F4EC-48EA-A277-DD5AB7071B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AFAC20B572574095D31476FB39C606" ma:contentTypeVersion="10" ma:contentTypeDescription="Create a new document." ma:contentTypeScope="" ma:versionID="10a2efe7306f34acd1ac03fde39cf831">
  <xsd:schema xmlns:xsd="http://www.w3.org/2001/XMLSchema" xmlns:xs="http://www.w3.org/2001/XMLSchema" xmlns:p="http://schemas.microsoft.com/office/2006/metadata/properties" xmlns:ns2="25088e16-729c-404b-9015-7705e21f47a0" xmlns:ns3="2ba0bcd7-05d9-492a-a016-34b256b5fce3" targetNamespace="http://schemas.microsoft.com/office/2006/metadata/properties" ma:root="true" ma:fieldsID="3aed521931d69a42473effe7200913fb" ns2:_="" ns3:_="">
    <xsd:import namespace="25088e16-729c-404b-9015-7705e21f47a0"/>
    <xsd:import namespace="2ba0bcd7-05d9-492a-a016-34b256b5fce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088e16-729c-404b-9015-7705e21f47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a0bcd7-05d9-492a-a016-34b256b5fce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2E2506-6F46-474D-A8B5-41AA2BE82D9E}">
  <ds:schemaRefs>
    <ds:schemaRef ds:uri="http://schemas.microsoft.com/sharepoint/v3/contenttype/forms"/>
  </ds:schemaRefs>
</ds:datastoreItem>
</file>

<file path=customXml/itemProps2.xml><?xml version="1.0" encoding="utf-8"?>
<ds:datastoreItem xmlns:ds="http://schemas.openxmlformats.org/officeDocument/2006/customXml" ds:itemID="{31E8CD39-01C8-448B-93E4-657053375E90}">
  <ds:schemaRefs>
    <ds:schemaRef ds:uri="http://purl.org/dc/elements/1.1/"/>
    <ds:schemaRef ds:uri="http://schemas.microsoft.com/office/2006/documentManagement/types"/>
    <ds:schemaRef ds:uri="http://purl.org/dc/terms/"/>
    <ds:schemaRef ds:uri="http://purl.org/dc/dcmitype/"/>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f739eeb1-4fe5-4020-bf0a-bb75201f08a1"/>
    <ds:schemaRef ds:uri="adce3490-48cb-4e18-a1c4-b4876b13ee0b"/>
  </ds:schemaRefs>
</ds:datastoreItem>
</file>

<file path=customXml/itemProps3.xml><?xml version="1.0" encoding="utf-8"?>
<ds:datastoreItem xmlns:ds="http://schemas.openxmlformats.org/officeDocument/2006/customXml" ds:itemID="{BBE07478-E536-4722-A797-27E01A1874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088e16-729c-404b-9015-7705e21f47a0"/>
    <ds:schemaRef ds:uri="2ba0bcd7-05d9-492a-a016-34b256b5fc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PowerPoint-Template-Blue-04-26-2024</Template>
  <TotalTime>4</TotalTime>
  <Words>3381</Words>
  <Application>Microsoft Office PowerPoint</Application>
  <PresentationFormat>Widescreen</PresentationFormat>
  <Paragraphs>202</Paragraphs>
  <Slides>15</Slides>
  <Notes>14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Calibri</vt:lpstr>
      <vt:lpstr>Segoe UI</vt:lpstr>
      <vt:lpstr>Title Slides</vt:lpstr>
      <vt:lpstr>Content Slides</vt:lpstr>
      <vt:lpstr>K-12 Washington State Learning Standards for Mathematics (2025)</vt:lpstr>
      <vt:lpstr>Vision</vt:lpstr>
      <vt:lpstr>Equity Statement  </vt:lpstr>
      <vt:lpstr>Mathematics is contextual,               connected, and meaningful.</vt:lpstr>
      <vt:lpstr>Where to find the Data Science Overview Video on the learning standards review page.</vt:lpstr>
      <vt:lpstr>Data Science Inquiry </vt:lpstr>
      <vt:lpstr>Standards for Mathematical Practice </vt:lpstr>
      <vt:lpstr>Data Science is for Everyone</vt:lpstr>
      <vt:lpstr>Unlimited Data Visualizations</vt:lpstr>
      <vt:lpstr>Elementary Example</vt:lpstr>
      <vt:lpstr>Middle School Example</vt:lpstr>
      <vt:lpstr>High School Example</vt:lpstr>
      <vt:lpstr>Data Science Inquiry and Content Standards </vt:lpstr>
      <vt:lpstr>Data Literacy vs. Data Science</vt:lpstr>
      <vt:lpstr>How to connect with OSPI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Brand</dc:subject>
  <dc:creator>Serena O'Neill</dc:creator>
  <cp:lastModifiedBy>Nathalia Izquierdo-Montero</cp:lastModifiedBy>
  <cp:revision>160</cp:revision>
  <dcterms:created xsi:type="dcterms:W3CDTF">2025-12-02T13:50:29Z</dcterms:created>
  <dcterms:modified xsi:type="dcterms:W3CDTF">2026-03-07T06:36:37Z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0x0101002DAFAC20B572574095D31476FB39C606</vt:lpwstr>
  </property>
  <property fmtid="{D5CDD505-2E9C-101B-9397-08002B2CF9AE}" pid="3" name="Audience">
    <vt:lpwstr>;#General;#</vt:lpwstr>
  </property>
  <property fmtid="{D5CDD505-2E9C-101B-9397-08002B2CF9AE}" pid="4" name="FileCategory">
    <vt:lpwstr>Template</vt:lpwstr>
  </property>
  <property fmtid="{D5CDD505-2E9C-101B-9397-08002B2CF9AE}" pid="5" name="FileOwner">
    <vt:lpwstr>Communications</vt:lpwstr>
  </property>
  <property fmtid="{D5CDD505-2E9C-101B-9397-08002B2CF9AE}" pid="6" name="Audience0">
    <vt:lpwstr>;#New Employees;#</vt:lpwstr>
  </property>
  <property fmtid="{D5CDD505-2E9C-101B-9397-08002B2CF9AE}" pid="7" name="MSIP_Label_9145f431-4c8c-42c6-a5a5-ba6d3bdea585_Enabled">
    <vt:lpwstr>true</vt:lpwstr>
  </property>
  <property fmtid="{D5CDD505-2E9C-101B-9397-08002B2CF9AE}" pid="8" name="MSIP_Label_9145f431-4c8c-42c6-a5a5-ba6d3bdea585_SetDate">
    <vt:lpwstr>2025-12-02T14:07:59Z</vt:lpwstr>
  </property>
  <property fmtid="{D5CDD505-2E9C-101B-9397-08002B2CF9AE}" pid="9" name="MSIP_Label_9145f431-4c8c-42c6-a5a5-ba6d3bdea585_Method">
    <vt:lpwstr>Standard</vt:lpwstr>
  </property>
  <property fmtid="{D5CDD505-2E9C-101B-9397-08002B2CF9AE}" pid="10" name="MSIP_Label_9145f431-4c8c-42c6-a5a5-ba6d3bdea585_Name">
    <vt:lpwstr>defa4170-0d19-0005-0004-bc88714345d2</vt:lpwstr>
  </property>
  <property fmtid="{D5CDD505-2E9C-101B-9397-08002B2CF9AE}" pid="11" name="MSIP_Label_9145f431-4c8c-42c6-a5a5-ba6d3bdea585_SiteId">
    <vt:lpwstr>b2fe5ccf-10a5-46fe-ae45-a0267412af7a</vt:lpwstr>
  </property>
  <property fmtid="{D5CDD505-2E9C-101B-9397-08002B2CF9AE}" pid="12" name="MSIP_Label_9145f431-4c8c-42c6-a5a5-ba6d3bdea585_ActionId">
    <vt:lpwstr>dfaeb33c-f7f9-4ff6-995c-d3326d7aaf32</vt:lpwstr>
  </property>
  <property fmtid="{D5CDD505-2E9C-101B-9397-08002B2CF9AE}" pid="13" name="MSIP_Label_9145f431-4c8c-42c6-a5a5-ba6d3bdea585_ContentBits">
    <vt:lpwstr>0</vt:lpwstr>
  </property>
  <property fmtid="{D5CDD505-2E9C-101B-9397-08002B2CF9AE}" pid="14" name="MSIP_Label_9145f431-4c8c-42c6-a5a5-ba6d3bdea585_Tag">
    <vt:lpwstr>10, 3, 0, 1</vt:lpwstr>
  </property>
  <property fmtid="{D5CDD505-2E9C-101B-9397-08002B2CF9AE}" pid="15" name="MediaServiceImageTags">
    <vt:lpwstr/>
  </property>
</Properties>
</file>