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1" r:id="rId5"/>
    <p:sldMasterId id="2147483753" r:id="rId6"/>
  </p:sldMasterIdLst>
  <p:notesMasterIdLst>
    <p:notesMasterId r:id="rId28"/>
  </p:notesMasterIdLst>
  <p:handoutMasterIdLst>
    <p:handoutMasterId r:id="rId29"/>
  </p:handoutMasterIdLst>
  <p:sldIdLst>
    <p:sldId id="260" r:id="rId7"/>
    <p:sldId id="263" r:id="rId8"/>
    <p:sldId id="264" r:id="rId9"/>
    <p:sldId id="318" r:id="rId10"/>
    <p:sldId id="327" r:id="rId11"/>
    <p:sldId id="2147472509" r:id="rId12"/>
    <p:sldId id="2147472505" r:id="rId13"/>
    <p:sldId id="2147472494" r:id="rId14"/>
    <p:sldId id="2147472501" r:id="rId15"/>
    <p:sldId id="2147472507" r:id="rId16"/>
    <p:sldId id="2147472478" r:id="rId17"/>
    <p:sldId id="2147472508" r:id="rId18"/>
    <p:sldId id="330" r:id="rId19"/>
    <p:sldId id="329" r:id="rId20"/>
    <p:sldId id="340" r:id="rId21"/>
    <p:sldId id="341" r:id="rId22"/>
    <p:sldId id="342" r:id="rId23"/>
    <p:sldId id="343" r:id="rId24"/>
    <p:sldId id="2147472503" r:id="rId25"/>
    <p:sldId id="2147472502"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CB5AB"/>
    <a:srgbClr val="FBC639"/>
    <a:srgbClr val="11676A"/>
    <a:srgbClr val="0D5761"/>
    <a:srgbClr val="40403D"/>
    <a:srgbClr val="F7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4EF14-9A29-4D91-9CB8-0F9D320C22DD}" v="251" dt="2026-03-07T06:24:14.788"/>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1" autoAdjust="0"/>
  </p:normalViewPr>
  <p:slideViewPr>
    <p:cSldViewPr snapToGrid="0">
      <p:cViewPr varScale="1">
        <p:scale>
          <a:sx n="77" d="100"/>
          <a:sy n="77" d="100"/>
        </p:scale>
        <p:origin x="72" y="82"/>
      </p:cViewPr>
      <p:guideLst/>
    </p:cSldViewPr>
  </p:slideViewPr>
  <p:outlineViewPr>
    <p:cViewPr>
      <p:scale>
        <a:sx n="33" d="100"/>
        <a:sy n="33" d="100"/>
      </p:scale>
      <p:origin x="0" y="-24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52100-17C7-4D6B-9BDB-C661F6D5113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C9002B1E-2D72-4695-80D6-CD2AF1B9F7D1}">
      <dgm:prSet/>
      <dgm:spPr/>
      <dgm:t>
        <a:bodyPr/>
        <a:lstStyle/>
        <a:p>
          <a:r>
            <a:rPr lang="en-US" dirty="0"/>
            <a:t>Structure that is </a:t>
          </a:r>
          <a:r>
            <a:rPr lang="en-US" i="1" dirty="0"/>
            <a:t>as similar as possible </a:t>
          </a:r>
          <a:r>
            <a:rPr lang="en-US" dirty="0"/>
            <a:t>for all sets of learning standards.</a:t>
          </a:r>
        </a:p>
      </dgm:t>
      <dgm:extLst>
        <a:ext uri="{E40237B7-FDA0-4F09-8148-C483321AD2D9}">
          <dgm14:cNvPr xmlns:dgm14="http://schemas.microsoft.com/office/drawing/2010/diagram" id="0" name="" descr="Structure that is as similar as possible for all sets of learning standards.&#10;"/>
        </a:ext>
      </dgm:extLst>
    </dgm:pt>
    <dgm:pt modelId="{B3C01ABB-40E4-4984-9AF1-427CDC32D092}" type="parTrans" cxnId="{89577366-AE68-4F56-945B-E5AC47E8FA10}">
      <dgm:prSet/>
      <dgm:spPr/>
      <dgm:t>
        <a:bodyPr/>
        <a:lstStyle/>
        <a:p>
          <a:endParaRPr lang="en-US"/>
        </a:p>
      </dgm:t>
    </dgm:pt>
    <dgm:pt modelId="{1663D444-4E43-4663-B812-3A5E9F805142}" type="sibTrans" cxnId="{89577366-AE68-4F56-945B-E5AC47E8FA10}">
      <dgm:prSet/>
      <dgm:spPr/>
      <dgm:t>
        <a:bodyPr/>
        <a:lstStyle/>
        <a:p>
          <a:endParaRPr lang="en-US"/>
        </a:p>
      </dgm:t>
    </dgm:pt>
    <dgm:pt modelId="{3F430E2A-0F1E-4164-B015-D4A5B84B57CB}">
      <dgm:prSet/>
      <dgm:spPr/>
      <dgm:t>
        <a:bodyPr/>
        <a:lstStyle/>
        <a:p>
          <a:r>
            <a:rPr lang="en-US" b="1" dirty="0"/>
            <a:t>Content:</a:t>
          </a:r>
          <a:r>
            <a:rPr lang="en-US" dirty="0"/>
            <a:t> ELA, M, FE, S, PE, H, WL, SS, A, CS</a:t>
          </a:r>
        </a:p>
      </dgm:t>
    </dgm:pt>
    <dgm:pt modelId="{346B54C4-0D9D-46A7-A14A-8462AFF199FF}" type="parTrans" cxnId="{F2C2AD78-6A4B-4382-A6CF-AF11D8DE6D40}">
      <dgm:prSet/>
      <dgm:spPr/>
      <dgm:t>
        <a:bodyPr/>
        <a:lstStyle/>
        <a:p>
          <a:endParaRPr lang="en-US"/>
        </a:p>
      </dgm:t>
    </dgm:pt>
    <dgm:pt modelId="{E8313443-D1D8-4176-814A-634935CB3325}" type="sibTrans" cxnId="{F2C2AD78-6A4B-4382-A6CF-AF11D8DE6D40}">
      <dgm:prSet/>
      <dgm:spPr/>
      <dgm:t>
        <a:bodyPr/>
        <a:lstStyle/>
        <a:p>
          <a:endParaRPr lang="en-US"/>
        </a:p>
      </dgm:t>
    </dgm:pt>
    <dgm:pt modelId="{02327B90-D0B8-4464-B18F-F90839AE9A02}">
      <dgm:prSet/>
      <dgm:spPr/>
      <dgm:t>
        <a:bodyPr/>
        <a:lstStyle/>
        <a:p>
          <a:r>
            <a:rPr lang="en-US" b="1" dirty="0"/>
            <a:t>Grade:</a:t>
          </a:r>
          <a:r>
            <a:rPr lang="en-US" dirty="0"/>
            <a:t> a single grade, if a grade band show range of the band: middle school (MS), Kindergarten to second grade (K-2)</a:t>
          </a:r>
        </a:p>
      </dgm:t>
    </dgm:pt>
    <dgm:pt modelId="{638D6EDE-6B1E-4BBD-A6D3-6B12FF989F0B}" type="parTrans" cxnId="{9FBAF50D-31E8-4E91-8C2D-49FD107FE991}">
      <dgm:prSet/>
      <dgm:spPr/>
      <dgm:t>
        <a:bodyPr/>
        <a:lstStyle/>
        <a:p>
          <a:endParaRPr lang="en-US"/>
        </a:p>
      </dgm:t>
    </dgm:pt>
    <dgm:pt modelId="{BFC0996D-CB2B-4E45-9126-555ECB8FE6E3}" type="sibTrans" cxnId="{9FBAF50D-31E8-4E91-8C2D-49FD107FE991}">
      <dgm:prSet/>
      <dgm:spPr/>
      <dgm:t>
        <a:bodyPr/>
        <a:lstStyle/>
        <a:p>
          <a:endParaRPr lang="en-US"/>
        </a:p>
      </dgm:t>
    </dgm:pt>
    <dgm:pt modelId="{9A1176FD-6C45-45EE-BF58-936EB9875A4E}">
      <dgm:prSet/>
      <dgm:spPr/>
      <dgm:t>
        <a:bodyPr/>
        <a:lstStyle/>
        <a:p>
          <a:r>
            <a:rPr lang="en-US" b="1" dirty="0"/>
            <a:t>Domain:</a:t>
          </a:r>
          <a:r>
            <a:rPr lang="en-US" dirty="0"/>
            <a:t>  ex R = Reading, Q = Quantity, PS = Physical Science</a:t>
          </a:r>
        </a:p>
      </dgm:t>
    </dgm:pt>
    <dgm:pt modelId="{87916AED-91B6-4D0E-8041-29D5C2DA539F}" type="parTrans" cxnId="{33FAAC7C-C00D-4183-92A3-A67A2FC1F01D}">
      <dgm:prSet/>
      <dgm:spPr/>
      <dgm:t>
        <a:bodyPr/>
        <a:lstStyle/>
        <a:p>
          <a:endParaRPr lang="en-US"/>
        </a:p>
      </dgm:t>
    </dgm:pt>
    <dgm:pt modelId="{5C8CF859-3C6C-480D-ACC8-AF109BBAF4B2}" type="sibTrans" cxnId="{33FAAC7C-C00D-4183-92A3-A67A2FC1F01D}">
      <dgm:prSet/>
      <dgm:spPr/>
      <dgm:t>
        <a:bodyPr/>
        <a:lstStyle/>
        <a:p>
          <a:endParaRPr lang="en-US"/>
        </a:p>
      </dgm:t>
    </dgm:pt>
    <dgm:pt modelId="{DF2A58C6-CDDE-4FDC-BFBD-B78EF9E822F1}">
      <dgm:prSet/>
      <dgm:spPr/>
      <dgm:t>
        <a:bodyPr/>
        <a:lstStyle/>
        <a:p>
          <a:r>
            <a:rPr lang="en-US" b="1" dirty="0"/>
            <a:t>Category:</a:t>
          </a:r>
          <a:r>
            <a:rPr lang="en-US" dirty="0"/>
            <a:t> a capital number or letter (</a:t>
          </a:r>
          <a:r>
            <a:rPr lang="en-US" i="1" dirty="0"/>
            <a:t>some content areas will not have this level)</a:t>
          </a:r>
          <a:endParaRPr lang="en-US" dirty="0"/>
        </a:p>
      </dgm:t>
    </dgm:pt>
    <dgm:pt modelId="{27FD93F2-880C-4E58-9622-4FEDADA71B18}" type="parTrans" cxnId="{ADD9C357-1183-4110-8FEF-3C71175CFF24}">
      <dgm:prSet/>
      <dgm:spPr/>
      <dgm:t>
        <a:bodyPr/>
        <a:lstStyle/>
        <a:p>
          <a:endParaRPr lang="en-US"/>
        </a:p>
      </dgm:t>
    </dgm:pt>
    <dgm:pt modelId="{80A739CB-B58F-43AF-918F-B7B3E7AAA255}" type="sibTrans" cxnId="{ADD9C357-1183-4110-8FEF-3C71175CFF24}">
      <dgm:prSet/>
      <dgm:spPr/>
      <dgm:t>
        <a:bodyPr/>
        <a:lstStyle/>
        <a:p>
          <a:endParaRPr lang="en-US"/>
        </a:p>
      </dgm:t>
    </dgm:pt>
    <dgm:pt modelId="{66177AB3-43A5-4C3E-933B-CF5988EC9A79}">
      <dgm:prSet/>
      <dgm:spPr/>
      <dgm:t>
        <a:bodyPr/>
        <a:lstStyle/>
        <a:p>
          <a:r>
            <a:rPr lang="en-US" b="1" dirty="0"/>
            <a:t>Standard:</a:t>
          </a:r>
          <a:r>
            <a:rPr lang="en-US" dirty="0"/>
            <a:t> a number, and may include a lowercase letter as an indicator</a:t>
          </a:r>
        </a:p>
      </dgm:t>
    </dgm:pt>
    <dgm:pt modelId="{55BD61D9-273B-4873-9DAD-24CA09526594}" type="parTrans" cxnId="{B1086B3F-468A-4063-BE69-C87201F1A887}">
      <dgm:prSet/>
      <dgm:spPr/>
      <dgm:t>
        <a:bodyPr/>
        <a:lstStyle/>
        <a:p>
          <a:endParaRPr lang="en-US"/>
        </a:p>
      </dgm:t>
    </dgm:pt>
    <dgm:pt modelId="{14410AC4-1DD9-4C3F-9ABE-AA19EB9514FD}" type="sibTrans" cxnId="{B1086B3F-468A-4063-BE69-C87201F1A887}">
      <dgm:prSet/>
      <dgm:spPr/>
      <dgm:t>
        <a:bodyPr/>
        <a:lstStyle/>
        <a:p>
          <a:endParaRPr lang="en-US"/>
        </a:p>
      </dgm:t>
    </dgm:pt>
    <dgm:pt modelId="{49E08F5A-1038-436A-A5AB-B6CA20159C5E}" type="pres">
      <dgm:prSet presAssocID="{DC452100-17C7-4D6B-9BDB-C661F6D5113A}" presName="linear" presStyleCnt="0">
        <dgm:presLayoutVars>
          <dgm:animLvl val="lvl"/>
          <dgm:resizeHandles val="exact"/>
        </dgm:presLayoutVars>
      </dgm:prSet>
      <dgm:spPr/>
    </dgm:pt>
    <dgm:pt modelId="{EAA332DD-B241-4635-9DA2-5E503C983EEB}" type="pres">
      <dgm:prSet presAssocID="{C9002B1E-2D72-4695-80D6-CD2AF1B9F7D1}" presName="parentText" presStyleLbl="node1" presStyleIdx="0" presStyleCnt="1">
        <dgm:presLayoutVars>
          <dgm:chMax val="0"/>
          <dgm:bulletEnabled val="1"/>
        </dgm:presLayoutVars>
      </dgm:prSet>
      <dgm:spPr/>
    </dgm:pt>
    <dgm:pt modelId="{73BC2A3D-B696-4CF0-AA7D-748F14689BDD}" type="pres">
      <dgm:prSet presAssocID="{C9002B1E-2D72-4695-80D6-CD2AF1B9F7D1}" presName="childText" presStyleLbl="revTx" presStyleIdx="0" presStyleCnt="1">
        <dgm:presLayoutVars>
          <dgm:bulletEnabled val="1"/>
        </dgm:presLayoutVars>
      </dgm:prSet>
      <dgm:spPr/>
    </dgm:pt>
  </dgm:ptLst>
  <dgm:cxnLst>
    <dgm:cxn modelId="{68C9830A-4A1D-45B7-92DA-39E91139C25E}" type="presOf" srcId="{66177AB3-43A5-4C3E-933B-CF5988EC9A79}" destId="{73BC2A3D-B696-4CF0-AA7D-748F14689BDD}" srcOrd="0" destOrd="4" presId="urn:microsoft.com/office/officeart/2005/8/layout/vList2"/>
    <dgm:cxn modelId="{9FBAF50D-31E8-4E91-8C2D-49FD107FE991}" srcId="{C9002B1E-2D72-4695-80D6-CD2AF1B9F7D1}" destId="{02327B90-D0B8-4464-B18F-F90839AE9A02}" srcOrd="1" destOrd="0" parTransId="{638D6EDE-6B1E-4BBD-A6D3-6B12FF989F0B}" sibTransId="{BFC0996D-CB2B-4E45-9126-555ECB8FE6E3}"/>
    <dgm:cxn modelId="{B1086B3F-468A-4063-BE69-C87201F1A887}" srcId="{C9002B1E-2D72-4695-80D6-CD2AF1B9F7D1}" destId="{66177AB3-43A5-4C3E-933B-CF5988EC9A79}" srcOrd="4" destOrd="0" parTransId="{55BD61D9-273B-4873-9DAD-24CA09526594}" sibTransId="{14410AC4-1DD9-4C3F-9ABE-AA19EB9514FD}"/>
    <dgm:cxn modelId="{89577366-AE68-4F56-945B-E5AC47E8FA10}" srcId="{DC452100-17C7-4D6B-9BDB-C661F6D5113A}" destId="{C9002B1E-2D72-4695-80D6-CD2AF1B9F7D1}" srcOrd="0" destOrd="0" parTransId="{B3C01ABB-40E4-4984-9AF1-427CDC32D092}" sibTransId="{1663D444-4E43-4663-B812-3A5E9F805142}"/>
    <dgm:cxn modelId="{7C68DF46-EB97-4C11-AE82-C5525D33ECE7}" type="presOf" srcId="{DF2A58C6-CDDE-4FDC-BFBD-B78EF9E822F1}" destId="{73BC2A3D-B696-4CF0-AA7D-748F14689BDD}" srcOrd="0" destOrd="3" presId="urn:microsoft.com/office/officeart/2005/8/layout/vList2"/>
    <dgm:cxn modelId="{ADD9C357-1183-4110-8FEF-3C71175CFF24}" srcId="{C9002B1E-2D72-4695-80D6-CD2AF1B9F7D1}" destId="{DF2A58C6-CDDE-4FDC-BFBD-B78EF9E822F1}" srcOrd="3" destOrd="0" parTransId="{27FD93F2-880C-4E58-9622-4FEDADA71B18}" sibTransId="{80A739CB-B58F-43AF-918F-B7B3E7AAA255}"/>
    <dgm:cxn modelId="{F2C2AD78-6A4B-4382-A6CF-AF11D8DE6D40}" srcId="{C9002B1E-2D72-4695-80D6-CD2AF1B9F7D1}" destId="{3F430E2A-0F1E-4164-B015-D4A5B84B57CB}" srcOrd="0" destOrd="0" parTransId="{346B54C4-0D9D-46A7-A14A-8462AFF199FF}" sibTransId="{E8313443-D1D8-4176-814A-634935CB3325}"/>
    <dgm:cxn modelId="{33FAAC7C-C00D-4183-92A3-A67A2FC1F01D}" srcId="{C9002B1E-2D72-4695-80D6-CD2AF1B9F7D1}" destId="{9A1176FD-6C45-45EE-BF58-936EB9875A4E}" srcOrd="2" destOrd="0" parTransId="{87916AED-91B6-4D0E-8041-29D5C2DA539F}" sibTransId="{5C8CF859-3C6C-480D-ACC8-AF109BBAF4B2}"/>
    <dgm:cxn modelId="{4E1027A1-9F79-4623-A661-204FF11BA6EA}" type="presOf" srcId="{3F430E2A-0F1E-4164-B015-D4A5B84B57CB}" destId="{73BC2A3D-B696-4CF0-AA7D-748F14689BDD}" srcOrd="0" destOrd="0" presId="urn:microsoft.com/office/officeart/2005/8/layout/vList2"/>
    <dgm:cxn modelId="{77AFCAA3-2940-4B1A-8F1A-BD41EBDAD8F2}" type="presOf" srcId="{02327B90-D0B8-4464-B18F-F90839AE9A02}" destId="{73BC2A3D-B696-4CF0-AA7D-748F14689BDD}" srcOrd="0" destOrd="1" presId="urn:microsoft.com/office/officeart/2005/8/layout/vList2"/>
    <dgm:cxn modelId="{6CDE8DBC-6C20-4436-980E-330410F54F3F}" type="presOf" srcId="{C9002B1E-2D72-4695-80D6-CD2AF1B9F7D1}" destId="{EAA332DD-B241-4635-9DA2-5E503C983EEB}" srcOrd="0" destOrd="0" presId="urn:microsoft.com/office/officeart/2005/8/layout/vList2"/>
    <dgm:cxn modelId="{5B7582BD-CA2F-47B6-9C4F-0DA6D7B7374F}" type="presOf" srcId="{DC452100-17C7-4D6B-9BDB-C661F6D5113A}" destId="{49E08F5A-1038-436A-A5AB-B6CA20159C5E}" srcOrd="0" destOrd="0" presId="urn:microsoft.com/office/officeart/2005/8/layout/vList2"/>
    <dgm:cxn modelId="{D05FD3DD-A725-4384-A6E3-77276A98BA2C}" type="presOf" srcId="{9A1176FD-6C45-45EE-BF58-936EB9875A4E}" destId="{73BC2A3D-B696-4CF0-AA7D-748F14689BDD}" srcOrd="0" destOrd="2" presId="urn:microsoft.com/office/officeart/2005/8/layout/vList2"/>
    <dgm:cxn modelId="{E44152BD-CD82-43D1-8A21-5C8D48672941}" type="presParOf" srcId="{49E08F5A-1038-436A-A5AB-B6CA20159C5E}" destId="{EAA332DD-B241-4635-9DA2-5E503C983EEB}" srcOrd="0" destOrd="0" presId="urn:microsoft.com/office/officeart/2005/8/layout/vList2"/>
    <dgm:cxn modelId="{5A586FFF-3F02-41F7-A26C-21FD62791DE3}" type="presParOf" srcId="{49E08F5A-1038-436A-A5AB-B6CA20159C5E}" destId="{73BC2A3D-B696-4CF0-AA7D-748F14689BDD}"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5468AF-55E4-4CAC-A324-4F8EDFA942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FC90A0-58EF-4902-8CF7-9C285FF97AAA}">
      <dgm:prSet phldrT="[Text]" phldr="0" custT="1"/>
      <dgm:spPr>
        <a:solidFill>
          <a:schemeClr val="accent2"/>
        </a:solidFill>
      </dgm:spPr>
      <dgm:t>
        <a:bodyPr/>
        <a:lstStyle/>
        <a:p>
          <a:r>
            <a:rPr lang="en-US" sz="2800">
              <a:solidFill>
                <a:schemeClr val="accent3"/>
              </a:solidFill>
            </a:rPr>
            <a:t>Data Analysis</a:t>
          </a:r>
        </a:p>
      </dgm:t>
      <dgm:extLst>
        <a:ext uri="{E40237B7-FDA0-4F09-8148-C483321AD2D9}">
          <dgm14:cNvPr xmlns:dgm14="http://schemas.microsoft.com/office/drawing/2010/diagram" id="0" name="" descr="DA Data Analysis, Q Quantity"/>
        </a:ext>
      </dgm:extLst>
    </dgm:pt>
    <dgm:pt modelId="{A630E9AC-366D-46A8-8C45-AF52C14D60DA}" type="parTrans" cxnId="{51E270FC-A96A-46B4-A24A-2CF5D420C08B}">
      <dgm:prSet/>
      <dgm:spPr/>
      <dgm:t>
        <a:bodyPr/>
        <a:lstStyle/>
        <a:p>
          <a:endParaRPr lang="en-US"/>
        </a:p>
      </dgm:t>
    </dgm:pt>
    <dgm:pt modelId="{C97CC7FF-345A-4799-987B-55FBF1D919B6}" type="sibTrans" cxnId="{51E270FC-A96A-46B4-A24A-2CF5D420C08B}">
      <dgm:prSet/>
      <dgm:spPr/>
      <dgm:t>
        <a:bodyPr/>
        <a:lstStyle/>
        <a:p>
          <a:endParaRPr lang="en-US"/>
        </a:p>
      </dgm:t>
    </dgm:pt>
    <dgm:pt modelId="{8A811EFE-0F9E-4D2E-BA16-5A34DE70E4E0}">
      <dgm:prSet phldrT="[Text]" phldr="0" custT="1"/>
      <dgm:spPr>
        <a:solidFill>
          <a:schemeClr val="accent3"/>
        </a:solidFill>
      </dgm:spPr>
      <dgm:t>
        <a:bodyPr/>
        <a:lstStyle/>
        <a:p>
          <a:r>
            <a:rPr lang="en-US" sz="3600"/>
            <a:t>Quantity</a:t>
          </a:r>
        </a:p>
      </dgm:t>
    </dgm:pt>
    <dgm:pt modelId="{C3AE9E72-2477-47BA-ADD6-77C6C7E64A06}" type="parTrans" cxnId="{30801C62-0E89-4980-B2A8-9BA45A2C425B}">
      <dgm:prSet/>
      <dgm:spPr/>
      <dgm:t>
        <a:bodyPr/>
        <a:lstStyle/>
        <a:p>
          <a:endParaRPr lang="en-US"/>
        </a:p>
      </dgm:t>
    </dgm:pt>
    <dgm:pt modelId="{5F605212-BEE1-4DEB-A814-ACFA330DB299}" type="sibTrans" cxnId="{30801C62-0E89-4980-B2A8-9BA45A2C425B}">
      <dgm:prSet/>
      <dgm:spPr/>
      <dgm:t>
        <a:bodyPr/>
        <a:lstStyle/>
        <a:p>
          <a:endParaRPr lang="en-US"/>
        </a:p>
      </dgm:t>
    </dgm:pt>
    <dgm:pt modelId="{B5BB83C6-8055-4936-B4C6-603441D75289}" type="pres">
      <dgm:prSet presAssocID="{475468AF-55E4-4CAC-A324-4F8EDFA942B0}" presName="linearFlow" presStyleCnt="0">
        <dgm:presLayoutVars>
          <dgm:dir/>
          <dgm:resizeHandles val="exact"/>
        </dgm:presLayoutVars>
      </dgm:prSet>
      <dgm:spPr/>
    </dgm:pt>
    <dgm:pt modelId="{554BF359-EA2A-4489-80E0-6F5B79D87B33}" type="pres">
      <dgm:prSet presAssocID="{EAFC90A0-58EF-4902-8CF7-9C285FF97AAA}" presName="composite" presStyleCnt="0"/>
      <dgm:spPr/>
    </dgm:pt>
    <dgm:pt modelId="{1B1D243F-CAB3-4C34-9FFF-2D5D84E7D1E5}" type="pres">
      <dgm:prSet presAssocID="{EAFC90A0-58EF-4902-8CF7-9C285FF97AAA}" presName="imgShp" presStyleLbl="fgImgPlace1" presStyleIdx="0" presStyleCnt="2"/>
      <dgm:spPr/>
    </dgm:pt>
    <dgm:pt modelId="{37FA6546-5626-48D3-8AFE-752EED96BF0D}" type="pres">
      <dgm:prSet presAssocID="{EAFC90A0-58EF-4902-8CF7-9C285FF97AAA}" presName="txShp" presStyleLbl="node1" presStyleIdx="0" presStyleCnt="2">
        <dgm:presLayoutVars>
          <dgm:bulletEnabled val="1"/>
        </dgm:presLayoutVars>
      </dgm:prSet>
      <dgm:spPr/>
    </dgm:pt>
    <dgm:pt modelId="{9F20933C-35A0-4D5C-B3DB-722BE7A5C1CD}" type="pres">
      <dgm:prSet presAssocID="{C97CC7FF-345A-4799-987B-55FBF1D919B6}" presName="spacing" presStyleCnt="0"/>
      <dgm:spPr/>
    </dgm:pt>
    <dgm:pt modelId="{EBD4C39D-F4BA-4536-B225-0FEFC91151FC}" type="pres">
      <dgm:prSet presAssocID="{8A811EFE-0F9E-4D2E-BA16-5A34DE70E4E0}" presName="composite" presStyleCnt="0"/>
      <dgm:spPr/>
    </dgm:pt>
    <dgm:pt modelId="{97640E41-E1FD-446E-A719-BFEE2E4A5986}" type="pres">
      <dgm:prSet presAssocID="{8A811EFE-0F9E-4D2E-BA16-5A34DE70E4E0}" presName="imgShp" presStyleLbl="fgImgPlace1" presStyleIdx="1" presStyleCnt="2"/>
      <dgm:spPr/>
    </dgm:pt>
    <dgm:pt modelId="{FCC638C2-BAEB-4566-88E4-9FA8A9191FFA}" type="pres">
      <dgm:prSet presAssocID="{8A811EFE-0F9E-4D2E-BA16-5A34DE70E4E0}" presName="txShp" presStyleLbl="node1" presStyleIdx="1" presStyleCnt="2">
        <dgm:presLayoutVars>
          <dgm:bulletEnabled val="1"/>
        </dgm:presLayoutVars>
      </dgm:prSet>
      <dgm:spPr/>
    </dgm:pt>
  </dgm:ptLst>
  <dgm:cxnLst>
    <dgm:cxn modelId="{BF55140C-5FD3-4237-AC3D-2E59EDCB4BED}" type="presOf" srcId="{EAFC90A0-58EF-4902-8CF7-9C285FF97AAA}" destId="{37FA6546-5626-48D3-8AFE-752EED96BF0D}" srcOrd="0" destOrd="0" presId="urn:microsoft.com/office/officeart/2005/8/layout/vList3"/>
    <dgm:cxn modelId="{E392BA25-64F4-4D52-B39A-4A56B7FB03C4}" type="presOf" srcId="{475468AF-55E4-4CAC-A324-4F8EDFA942B0}" destId="{B5BB83C6-8055-4936-B4C6-603441D75289}" srcOrd="0" destOrd="0" presId="urn:microsoft.com/office/officeart/2005/8/layout/vList3"/>
    <dgm:cxn modelId="{30801C62-0E89-4980-B2A8-9BA45A2C425B}" srcId="{475468AF-55E4-4CAC-A324-4F8EDFA942B0}" destId="{8A811EFE-0F9E-4D2E-BA16-5A34DE70E4E0}" srcOrd="1" destOrd="0" parTransId="{C3AE9E72-2477-47BA-ADD6-77C6C7E64A06}" sibTransId="{5F605212-BEE1-4DEB-A814-ACFA330DB299}"/>
    <dgm:cxn modelId="{977453B5-C5B6-4D7F-B60A-3FEEF9832038}" type="presOf" srcId="{8A811EFE-0F9E-4D2E-BA16-5A34DE70E4E0}" destId="{FCC638C2-BAEB-4566-88E4-9FA8A9191FFA}" srcOrd="0" destOrd="0" presId="urn:microsoft.com/office/officeart/2005/8/layout/vList3"/>
    <dgm:cxn modelId="{51E270FC-A96A-46B4-A24A-2CF5D420C08B}" srcId="{475468AF-55E4-4CAC-A324-4F8EDFA942B0}" destId="{EAFC90A0-58EF-4902-8CF7-9C285FF97AAA}" srcOrd="0" destOrd="0" parTransId="{A630E9AC-366D-46A8-8C45-AF52C14D60DA}" sibTransId="{C97CC7FF-345A-4799-987B-55FBF1D919B6}"/>
    <dgm:cxn modelId="{A258ABBB-4537-4B95-AB22-D64D542CD2CF}" type="presParOf" srcId="{B5BB83C6-8055-4936-B4C6-603441D75289}" destId="{554BF359-EA2A-4489-80E0-6F5B79D87B33}" srcOrd="0" destOrd="0" presId="urn:microsoft.com/office/officeart/2005/8/layout/vList3"/>
    <dgm:cxn modelId="{7881E20D-3C7F-416D-AD8E-4B39A351C4D1}" type="presParOf" srcId="{554BF359-EA2A-4489-80E0-6F5B79D87B33}" destId="{1B1D243F-CAB3-4C34-9FFF-2D5D84E7D1E5}" srcOrd="0" destOrd="0" presId="urn:microsoft.com/office/officeart/2005/8/layout/vList3"/>
    <dgm:cxn modelId="{FC531B5F-6993-4BDD-80BA-00780519ECC8}" type="presParOf" srcId="{554BF359-EA2A-4489-80E0-6F5B79D87B33}" destId="{37FA6546-5626-48D3-8AFE-752EED96BF0D}" srcOrd="1" destOrd="0" presId="urn:microsoft.com/office/officeart/2005/8/layout/vList3"/>
    <dgm:cxn modelId="{D0100E0A-A392-44AF-B23D-C510B0A32FE5}" type="presParOf" srcId="{B5BB83C6-8055-4936-B4C6-603441D75289}" destId="{9F20933C-35A0-4D5C-B3DB-722BE7A5C1CD}" srcOrd="1" destOrd="0" presId="urn:microsoft.com/office/officeart/2005/8/layout/vList3"/>
    <dgm:cxn modelId="{CB79DD34-06F0-4269-8E90-0A0200570BAB}" type="presParOf" srcId="{B5BB83C6-8055-4936-B4C6-603441D75289}" destId="{EBD4C39D-F4BA-4536-B225-0FEFC91151FC}" srcOrd="2" destOrd="0" presId="urn:microsoft.com/office/officeart/2005/8/layout/vList3"/>
    <dgm:cxn modelId="{2741AE95-D8C3-4772-B109-69047348A409}" type="presParOf" srcId="{EBD4C39D-F4BA-4536-B225-0FEFC91151FC}" destId="{97640E41-E1FD-446E-A719-BFEE2E4A5986}" srcOrd="0" destOrd="0" presId="urn:microsoft.com/office/officeart/2005/8/layout/vList3"/>
    <dgm:cxn modelId="{07F42B58-F8A7-4D21-AFB0-C981C58C233E}" type="presParOf" srcId="{EBD4C39D-F4BA-4536-B225-0FEFC91151FC}" destId="{FCC638C2-BAEB-4566-88E4-9FA8A9191FF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5468AF-55E4-4CAC-A324-4F8EDFA942B0}"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EAFC90A0-58EF-4902-8CF7-9C285FF97AAA}">
      <dgm:prSet phldrT="[Text]" phldr="0" custT="1"/>
      <dgm:spPr>
        <a:solidFill>
          <a:schemeClr val="accent1"/>
        </a:solidFill>
      </dgm:spPr>
      <dgm:t>
        <a:bodyPr/>
        <a:lstStyle/>
        <a:p>
          <a:r>
            <a:rPr lang="en-US" sz="2400">
              <a:solidFill>
                <a:schemeClr val="bg1"/>
              </a:solidFill>
            </a:rPr>
            <a:t>Relationships</a:t>
          </a:r>
        </a:p>
      </dgm:t>
    </dgm:pt>
    <dgm:pt modelId="{A630E9AC-366D-46A8-8C45-AF52C14D60DA}" type="parTrans" cxnId="{51E270FC-A96A-46B4-A24A-2CF5D420C08B}">
      <dgm:prSet/>
      <dgm:spPr/>
      <dgm:t>
        <a:bodyPr/>
        <a:lstStyle/>
        <a:p>
          <a:endParaRPr lang="en-US"/>
        </a:p>
      </dgm:t>
    </dgm:pt>
    <dgm:pt modelId="{C97CC7FF-345A-4799-987B-55FBF1D919B6}" type="sibTrans" cxnId="{51E270FC-A96A-46B4-A24A-2CF5D420C08B}">
      <dgm:prSet/>
      <dgm:spPr/>
      <dgm:t>
        <a:bodyPr/>
        <a:lstStyle/>
        <a:p>
          <a:endParaRPr lang="en-US"/>
        </a:p>
      </dgm:t>
    </dgm:pt>
    <dgm:pt modelId="{8A811EFE-0F9E-4D2E-BA16-5A34DE70E4E0}">
      <dgm:prSet phldrT="[Text]" phldr="0"/>
      <dgm:spPr>
        <a:solidFill>
          <a:schemeClr val="accent4"/>
        </a:solidFill>
      </dgm:spPr>
      <dgm:t>
        <a:bodyPr/>
        <a:lstStyle/>
        <a:p>
          <a:r>
            <a:rPr lang="en-US">
              <a:solidFill>
                <a:schemeClr val="tx1"/>
              </a:solidFill>
            </a:rPr>
            <a:t>Spatial Reasoning</a:t>
          </a:r>
        </a:p>
      </dgm:t>
    </dgm:pt>
    <dgm:pt modelId="{C3AE9E72-2477-47BA-ADD6-77C6C7E64A06}" type="parTrans" cxnId="{30801C62-0E89-4980-B2A8-9BA45A2C425B}">
      <dgm:prSet/>
      <dgm:spPr/>
      <dgm:t>
        <a:bodyPr/>
        <a:lstStyle/>
        <a:p>
          <a:endParaRPr lang="en-US"/>
        </a:p>
      </dgm:t>
    </dgm:pt>
    <dgm:pt modelId="{5F605212-BEE1-4DEB-A814-ACFA330DB299}" type="sibTrans" cxnId="{30801C62-0E89-4980-B2A8-9BA45A2C425B}">
      <dgm:prSet/>
      <dgm:spPr/>
      <dgm:t>
        <a:bodyPr/>
        <a:lstStyle/>
        <a:p>
          <a:endParaRPr lang="en-US"/>
        </a:p>
      </dgm:t>
    </dgm:pt>
    <dgm:pt modelId="{B5BB83C6-8055-4936-B4C6-603441D75289}" type="pres">
      <dgm:prSet presAssocID="{475468AF-55E4-4CAC-A324-4F8EDFA942B0}" presName="linearFlow" presStyleCnt="0">
        <dgm:presLayoutVars>
          <dgm:dir/>
          <dgm:resizeHandles val="exact"/>
        </dgm:presLayoutVars>
      </dgm:prSet>
      <dgm:spPr/>
    </dgm:pt>
    <dgm:pt modelId="{554BF359-EA2A-4489-80E0-6F5B79D87B33}" type="pres">
      <dgm:prSet presAssocID="{EAFC90A0-58EF-4902-8CF7-9C285FF97AAA}" presName="composite" presStyleCnt="0"/>
      <dgm:spPr/>
    </dgm:pt>
    <dgm:pt modelId="{1B1D243F-CAB3-4C34-9FFF-2D5D84E7D1E5}" type="pres">
      <dgm:prSet presAssocID="{EAFC90A0-58EF-4902-8CF7-9C285FF97AAA}" presName="imgShp" presStyleLbl="fgImgPlace1" presStyleIdx="0" presStyleCnt="2"/>
      <dgm:spPr/>
    </dgm:pt>
    <dgm:pt modelId="{37FA6546-5626-48D3-8AFE-752EED96BF0D}" type="pres">
      <dgm:prSet presAssocID="{EAFC90A0-58EF-4902-8CF7-9C285FF97AAA}" presName="txShp" presStyleLbl="node1" presStyleIdx="0" presStyleCnt="2">
        <dgm:presLayoutVars>
          <dgm:bulletEnabled val="1"/>
        </dgm:presLayoutVars>
      </dgm:prSet>
      <dgm:spPr/>
    </dgm:pt>
    <dgm:pt modelId="{9F20933C-35A0-4D5C-B3DB-722BE7A5C1CD}" type="pres">
      <dgm:prSet presAssocID="{C97CC7FF-345A-4799-987B-55FBF1D919B6}" presName="spacing" presStyleCnt="0"/>
      <dgm:spPr/>
    </dgm:pt>
    <dgm:pt modelId="{EBD4C39D-F4BA-4536-B225-0FEFC91151FC}" type="pres">
      <dgm:prSet presAssocID="{8A811EFE-0F9E-4D2E-BA16-5A34DE70E4E0}" presName="composite" presStyleCnt="0"/>
      <dgm:spPr/>
    </dgm:pt>
    <dgm:pt modelId="{97640E41-E1FD-446E-A719-BFEE2E4A5986}" type="pres">
      <dgm:prSet presAssocID="{8A811EFE-0F9E-4D2E-BA16-5A34DE70E4E0}" presName="imgShp" presStyleLbl="fgImgPlace1" presStyleIdx="1" presStyleCnt="2"/>
      <dgm:spPr/>
    </dgm:pt>
    <dgm:pt modelId="{FCC638C2-BAEB-4566-88E4-9FA8A9191FFA}" type="pres">
      <dgm:prSet presAssocID="{8A811EFE-0F9E-4D2E-BA16-5A34DE70E4E0}" presName="txShp" presStyleLbl="node1" presStyleIdx="1" presStyleCnt="2" custScaleX="100063">
        <dgm:presLayoutVars>
          <dgm:bulletEnabled val="1"/>
        </dgm:presLayoutVars>
      </dgm:prSet>
      <dgm:spPr/>
    </dgm:pt>
  </dgm:ptLst>
  <dgm:cxnLst>
    <dgm:cxn modelId="{BF55140C-5FD3-4237-AC3D-2E59EDCB4BED}" type="presOf" srcId="{EAFC90A0-58EF-4902-8CF7-9C285FF97AAA}" destId="{37FA6546-5626-48D3-8AFE-752EED96BF0D}" srcOrd="0" destOrd="0" presId="urn:microsoft.com/office/officeart/2005/8/layout/vList3"/>
    <dgm:cxn modelId="{E392BA25-64F4-4D52-B39A-4A56B7FB03C4}" type="presOf" srcId="{475468AF-55E4-4CAC-A324-4F8EDFA942B0}" destId="{B5BB83C6-8055-4936-B4C6-603441D75289}" srcOrd="0" destOrd="0" presId="urn:microsoft.com/office/officeart/2005/8/layout/vList3"/>
    <dgm:cxn modelId="{30801C62-0E89-4980-B2A8-9BA45A2C425B}" srcId="{475468AF-55E4-4CAC-A324-4F8EDFA942B0}" destId="{8A811EFE-0F9E-4D2E-BA16-5A34DE70E4E0}" srcOrd="1" destOrd="0" parTransId="{C3AE9E72-2477-47BA-ADD6-77C6C7E64A06}" sibTransId="{5F605212-BEE1-4DEB-A814-ACFA330DB299}"/>
    <dgm:cxn modelId="{977453B5-C5B6-4D7F-B60A-3FEEF9832038}" type="presOf" srcId="{8A811EFE-0F9E-4D2E-BA16-5A34DE70E4E0}" destId="{FCC638C2-BAEB-4566-88E4-9FA8A9191FFA}" srcOrd="0" destOrd="0" presId="urn:microsoft.com/office/officeart/2005/8/layout/vList3"/>
    <dgm:cxn modelId="{51E270FC-A96A-46B4-A24A-2CF5D420C08B}" srcId="{475468AF-55E4-4CAC-A324-4F8EDFA942B0}" destId="{EAFC90A0-58EF-4902-8CF7-9C285FF97AAA}" srcOrd="0" destOrd="0" parTransId="{A630E9AC-366D-46A8-8C45-AF52C14D60DA}" sibTransId="{C97CC7FF-345A-4799-987B-55FBF1D919B6}"/>
    <dgm:cxn modelId="{A258ABBB-4537-4B95-AB22-D64D542CD2CF}" type="presParOf" srcId="{B5BB83C6-8055-4936-B4C6-603441D75289}" destId="{554BF359-EA2A-4489-80E0-6F5B79D87B33}" srcOrd="0" destOrd="0" presId="urn:microsoft.com/office/officeart/2005/8/layout/vList3"/>
    <dgm:cxn modelId="{7881E20D-3C7F-416D-AD8E-4B39A351C4D1}" type="presParOf" srcId="{554BF359-EA2A-4489-80E0-6F5B79D87B33}" destId="{1B1D243F-CAB3-4C34-9FFF-2D5D84E7D1E5}" srcOrd="0" destOrd="0" presId="urn:microsoft.com/office/officeart/2005/8/layout/vList3"/>
    <dgm:cxn modelId="{FC531B5F-6993-4BDD-80BA-00780519ECC8}" type="presParOf" srcId="{554BF359-EA2A-4489-80E0-6F5B79D87B33}" destId="{37FA6546-5626-48D3-8AFE-752EED96BF0D}" srcOrd="1" destOrd="0" presId="urn:microsoft.com/office/officeart/2005/8/layout/vList3"/>
    <dgm:cxn modelId="{D0100E0A-A392-44AF-B23D-C510B0A32FE5}" type="presParOf" srcId="{B5BB83C6-8055-4936-B4C6-603441D75289}" destId="{9F20933C-35A0-4D5C-B3DB-722BE7A5C1CD}" srcOrd="1" destOrd="0" presId="urn:microsoft.com/office/officeart/2005/8/layout/vList3"/>
    <dgm:cxn modelId="{CB79DD34-06F0-4269-8E90-0A0200570BAB}" type="presParOf" srcId="{B5BB83C6-8055-4936-B4C6-603441D75289}" destId="{EBD4C39D-F4BA-4536-B225-0FEFC91151FC}" srcOrd="2" destOrd="0" presId="urn:microsoft.com/office/officeart/2005/8/layout/vList3"/>
    <dgm:cxn modelId="{2741AE95-D8C3-4772-B109-69047348A409}" type="presParOf" srcId="{EBD4C39D-F4BA-4536-B225-0FEFC91151FC}" destId="{97640E41-E1FD-446E-A719-BFEE2E4A5986}" srcOrd="0" destOrd="0" presId="urn:microsoft.com/office/officeart/2005/8/layout/vList3"/>
    <dgm:cxn modelId="{07F42B58-F8A7-4D21-AFB0-C981C58C233E}" type="presParOf" srcId="{EBD4C39D-F4BA-4536-B225-0FEFC91151FC}" destId="{FCC638C2-BAEB-4566-88E4-9FA8A9191FF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A332DD-B241-4635-9DA2-5E503C983EEB}">
      <dsp:nvSpPr>
        <dsp:cNvPr id="0" name=""/>
        <dsp:cNvSpPr/>
      </dsp:nvSpPr>
      <dsp:spPr>
        <a:xfrm>
          <a:off x="0" y="98018"/>
          <a:ext cx="10515600" cy="129870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Structure that is </a:t>
          </a:r>
          <a:r>
            <a:rPr lang="en-US" sz="3000" i="1" kern="1200" dirty="0"/>
            <a:t>as similar as possible </a:t>
          </a:r>
          <a:r>
            <a:rPr lang="en-US" sz="3000" kern="1200" dirty="0"/>
            <a:t>for all sets of learning standards.</a:t>
          </a:r>
        </a:p>
      </dsp:txBody>
      <dsp:txXfrm>
        <a:off x="63397" y="161415"/>
        <a:ext cx="10388806" cy="1171906"/>
      </dsp:txXfrm>
    </dsp:sp>
    <dsp:sp modelId="{73BC2A3D-B696-4CF0-AA7D-748F14689BDD}">
      <dsp:nvSpPr>
        <dsp:cNvPr id="0" name=""/>
        <dsp:cNvSpPr/>
      </dsp:nvSpPr>
      <dsp:spPr>
        <a:xfrm>
          <a:off x="0" y="1396718"/>
          <a:ext cx="10515600"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b="1" kern="1200" dirty="0"/>
            <a:t>Content:</a:t>
          </a:r>
          <a:r>
            <a:rPr lang="en-US" sz="2300" kern="1200" dirty="0"/>
            <a:t> ELA, M, FE, S, PE, H, WL, SS, A, CS</a:t>
          </a:r>
        </a:p>
        <a:p>
          <a:pPr marL="228600" lvl="1" indent="-228600" algn="l" defTabSz="1022350">
            <a:lnSpc>
              <a:spcPct val="90000"/>
            </a:lnSpc>
            <a:spcBef>
              <a:spcPct val="0"/>
            </a:spcBef>
            <a:spcAft>
              <a:spcPct val="20000"/>
            </a:spcAft>
            <a:buChar char="•"/>
          </a:pPr>
          <a:r>
            <a:rPr lang="en-US" sz="2300" b="1" kern="1200" dirty="0"/>
            <a:t>Grade:</a:t>
          </a:r>
          <a:r>
            <a:rPr lang="en-US" sz="2300" kern="1200" dirty="0"/>
            <a:t> a single grade, if a grade band show range of the band: middle school (MS), Kindergarten to second grade (K-2)</a:t>
          </a:r>
        </a:p>
        <a:p>
          <a:pPr marL="228600" lvl="1" indent="-228600" algn="l" defTabSz="1022350">
            <a:lnSpc>
              <a:spcPct val="90000"/>
            </a:lnSpc>
            <a:spcBef>
              <a:spcPct val="0"/>
            </a:spcBef>
            <a:spcAft>
              <a:spcPct val="20000"/>
            </a:spcAft>
            <a:buChar char="•"/>
          </a:pPr>
          <a:r>
            <a:rPr lang="en-US" sz="2300" b="1" kern="1200" dirty="0"/>
            <a:t>Domain:</a:t>
          </a:r>
          <a:r>
            <a:rPr lang="en-US" sz="2300" kern="1200" dirty="0"/>
            <a:t>  ex R = Reading, Q = Quantity, PS = Physical Science</a:t>
          </a:r>
        </a:p>
        <a:p>
          <a:pPr marL="228600" lvl="1" indent="-228600" algn="l" defTabSz="1022350">
            <a:lnSpc>
              <a:spcPct val="90000"/>
            </a:lnSpc>
            <a:spcBef>
              <a:spcPct val="0"/>
            </a:spcBef>
            <a:spcAft>
              <a:spcPct val="20000"/>
            </a:spcAft>
            <a:buChar char="•"/>
          </a:pPr>
          <a:r>
            <a:rPr lang="en-US" sz="2300" b="1" kern="1200" dirty="0"/>
            <a:t>Category:</a:t>
          </a:r>
          <a:r>
            <a:rPr lang="en-US" sz="2300" kern="1200" dirty="0"/>
            <a:t> a capital number or letter (</a:t>
          </a:r>
          <a:r>
            <a:rPr lang="en-US" sz="2300" i="1" kern="1200" dirty="0"/>
            <a:t>some content areas will not have this level)</a:t>
          </a:r>
          <a:endParaRPr lang="en-US" sz="2300" kern="1200" dirty="0"/>
        </a:p>
        <a:p>
          <a:pPr marL="228600" lvl="1" indent="-228600" algn="l" defTabSz="1022350">
            <a:lnSpc>
              <a:spcPct val="90000"/>
            </a:lnSpc>
            <a:spcBef>
              <a:spcPct val="0"/>
            </a:spcBef>
            <a:spcAft>
              <a:spcPct val="20000"/>
            </a:spcAft>
            <a:buChar char="•"/>
          </a:pPr>
          <a:r>
            <a:rPr lang="en-US" sz="2300" b="1" kern="1200" dirty="0"/>
            <a:t>Standard:</a:t>
          </a:r>
          <a:r>
            <a:rPr lang="en-US" sz="2300" kern="1200" dirty="0"/>
            <a:t> a number, and may include a lowercase letter as an indicator</a:t>
          </a:r>
        </a:p>
      </dsp:txBody>
      <dsp:txXfrm>
        <a:off x="0" y="1396718"/>
        <a:ext cx="10515600" cy="28566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A6546-5626-48D3-8AFE-752EED96BF0D}">
      <dsp:nvSpPr>
        <dsp:cNvPr id="0" name=""/>
        <dsp:cNvSpPr/>
      </dsp:nvSpPr>
      <dsp:spPr>
        <a:xfrm rot="10800000">
          <a:off x="1207408" y="1432"/>
          <a:ext cx="3321135" cy="1483527"/>
        </a:xfrm>
        <a:prstGeom prst="homePlat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195" tIns="106680" rIns="199136"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3"/>
              </a:solidFill>
            </a:rPr>
            <a:t>Data Analysis</a:t>
          </a:r>
        </a:p>
      </dsp:txBody>
      <dsp:txXfrm rot="10800000">
        <a:off x="1578290" y="1432"/>
        <a:ext cx="2950253" cy="1483527"/>
      </dsp:txXfrm>
    </dsp:sp>
    <dsp:sp modelId="{1B1D243F-CAB3-4C34-9FFF-2D5D84E7D1E5}">
      <dsp:nvSpPr>
        <dsp:cNvPr id="0" name=""/>
        <dsp:cNvSpPr/>
      </dsp:nvSpPr>
      <dsp:spPr>
        <a:xfrm>
          <a:off x="465644" y="1432"/>
          <a:ext cx="1483527" cy="148352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638C2-BAEB-4566-88E4-9FA8A9191FFA}">
      <dsp:nvSpPr>
        <dsp:cNvPr id="0" name=""/>
        <dsp:cNvSpPr/>
      </dsp:nvSpPr>
      <dsp:spPr>
        <a:xfrm rot="10800000">
          <a:off x="1207408" y="1927804"/>
          <a:ext cx="3321135" cy="1483527"/>
        </a:xfrm>
        <a:prstGeom prst="homePlat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54195" tIns="137160" rIns="256032" bIns="137160" numCol="1" spcCol="1270" anchor="ctr" anchorCtr="0">
          <a:noAutofit/>
        </a:bodyPr>
        <a:lstStyle/>
        <a:p>
          <a:pPr marL="0" lvl="0" indent="0" algn="ctr" defTabSz="1600200">
            <a:lnSpc>
              <a:spcPct val="90000"/>
            </a:lnSpc>
            <a:spcBef>
              <a:spcPct val="0"/>
            </a:spcBef>
            <a:spcAft>
              <a:spcPct val="35000"/>
            </a:spcAft>
            <a:buNone/>
          </a:pPr>
          <a:r>
            <a:rPr lang="en-US" sz="3600" kern="1200"/>
            <a:t>Quantity</a:t>
          </a:r>
        </a:p>
      </dsp:txBody>
      <dsp:txXfrm rot="10800000">
        <a:off x="1578290" y="1927804"/>
        <a:ext cx="2950253" cy="1483527"/>
      </dsp:txXfrm>
    </dsp:sp>
    <dsp:sp modelId="{97640E41-E1FD-446E-A719-BFEE2E4A5986}">
      <dsp:nvSpPr>
        <dsp:cNvPr id="0" name=""/>
        <dsp:cNvSpPr/>
      </dsp:nvSpPr>
      <dsp:spPr>
        <a:xfrm>
          <a:off x="465644" y="1927804"/>
          <a:ext cx="1483527" cy="1483527"/>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A6546-5626-48D3-8AFE-752EED96BF0D}">
      <dsp:nvSpPr>
        <dsp:cNvPr id="0" name=""/>
        <dsp:cNvSpPr/>
      </dsp:nvSpPr>
      <dsp:spPr>
        <a:xfrm rot="10800000">
          <a:off x="1179761" y="8649"/>
          <a:ext cx="3122552" cy="1573014"/>
        </a:xfrm>
        <a:prstGeom prst="homePlate">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65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1"/>
              </a:solidFill>
            </a:rPr>
            <a:t>Relationships</a:t>
          </a:r>
        </a:p>
      </dsp:txBody>
      <dsp:txXfrm rot="10800000">
        <a:off x="1573014" y="8649"/>
        <a:ext cx="2729299" cy="1573014"/>
      </dsp:txXfrm>
    </dsp:sp>
    <dsp:sp modelId="{1B1D243F-CAB3-4C34-9FFF-2D5D84E7D1E5}">
      <dsp:nvSpPr>
        <dsp:cNvPr id="0" name=""/>
        <dsp:cNvSpPr/>
      </dsp:nvSpPr>
      <dsp:spPr>
        <a:xfrm>
          <a:off x="393253" y="8649"/>
          <a:ext cx="1573014" cy="157301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C638C2-BAEB-4566-88E4-9FA8A9191FFA}">
      <dsp:nvSpPr>
        <dsp:cNvPr id="0" name=""/>
        <dsp:cNvSpPr/>
      </dsp:nvSpPr>
      <dsp:spPr>
        <a:xfrm rot="10800000">
          <a:off x="1178285" y="2051221"/>
          <a:ext cx="3124519" cy="1573014"/>
        </a:xfrm>
        <a:prstGeom prst="homePlat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3656" tIns="118110" rIns="220472" bIns="118110" numCol="1" spcCol="1270" anchor="ctr" anchorCtr="0">
          <a:noAutofit/>
        </a:bodyPr>
        <a:lstStyle/>
        <a:p>
          <a:pPr marL="0" lvl="0" indent="0" algn="ctr" defTabSz="1377950">
            <a:lnSpc>
              <a:spcPct val="90000"/>
            </a:lnSpc>
            <a:spcBef>
              <a:spcPct val="0"/>
            </a:spcBef>
            <a:spcAft>
              <a:spcPct val="35000"/>
            </a:spcAft>
            <a:buNone/>
          </a:pPr>
          <a:r>
            <a:rPr lang="en-US" sz="3100" kern="1200">
              <a:solidFill>
                <a:schemeClr val="tx1"/>
              </a:solidFill>
            </a:rPr>
            <a:t>Spatial Reasoning</a:t>
          </a:r>
        </a:p>
      </dsp:txBody>
      <dsp:txXfrm rot="10800000">
        <a:off x="1571538" y="2051221"/>
        <a:ext cx="2731266" cy="1573014"/>
      </dsp:txXfrm>
    </dsp:sp>
    <dsp:sp modelId="{97640E41-E1FD-446E-A719-BFEE2E4A5986}">
      <dsp:nvSpPr>
        <dsp:cNvPr id="0" name=""/>
        <dsp:cNvSpPr/>
      </dsp:nvSpPr>
      <dsp:spPr>
        <a:xfrm>
          <a:off x="392761" y="2051221"/>
          <a:ext cx="1573014" cy="1573014"/>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3B68FA-E3BB-4CA2-8979-C89DFEED65C9}" type="datetimeFigureOut">
              <a:rPr lang="en-US" smtClean="0"/>
              <a:t>3/6/2026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4191AE-AB56-4F82-802E-FD6280D3057D}" type="slidenum">
              <a:rPr lang="en-US" smtClean="0"/>
              <a:t>‹#›</a:t>
            </a:fld>
            <a:endParaRPr lang="en-US"/>
          </a:p>
        </p:txBody>
      </p:sp>
    </p:spTree>
    <p:extLst>
      <p:ext uri="{BB962C8B-B14F-4D97-AF65-F5344CB8AC3E}">
        <p14:creationId xmlns:p14="http://schemas.microsoft.com/office/powerpoint/2010/main" val="1464034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394BAC-6AF2-46D0-A906-D2970C2E749A}"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D1C34-72C1-4C67-AAFF-0B8CE9936A77}" type="slidenum">
              <a:rPr lang="en-US" smtClean="0"/>
              <a:t>‹#›</a:t>
            </a:fld>
            <a:endParaRPr lang="en-US"/>
          </a:p>
        </p:txBody>
      </p:sp>
    </p:spTree>
    <p:extLst>
      <p:ext uri="{BB962C8B-B14F-4D97-AF65-F5344CB8AC3E}">
        <p14:creationId xmlns:p14="http://schemas.microsoft.com/office/powerpoint/2010/main" val="3644111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Welcome!</a:t>
            </a:r>
          </a:p>
          <a:p>
            <a:endParaRPr lang="en-US">
              <a:ea typeface="Calibri"/>
              <a:cs typeface="Calibri"/>
            </a:endParaRPr>
          </a:p>
          <a:p>
            <a:r>
              <a:rPr lang="en-US">
                <a:ea typeface="Calibri"/>
                <a:cs typeface="Calibri"/>
              </a:rPr>
              <a:t>Today we're going to take you through an overview of the new domains in mathematics for Washington state! Thanks for joining us!</a:t>
            </a:r>
          </a:p>
        </p:txBody>
      </p:sp>
      <p:sp>
        <p:nvSpPr>
          <p:cNvPr id="4" name="Slide Number Placeholder 3"/>
          <p:cNvSpPr>
            <a:spLocks noGrp="1"/>
          </p:cNvSpPr>
          <p:nvPr>
            <p:ph type="sldNum" sz="quarter" idx="5"/>
          </p:nvPr>
        </p:nvSpPr>
        <p:spPr/>
        <p:txBody>
          <a:bodyPr/>
          <a:lstStyle/>
          <a:p>
            <a:fld id="{71CD1C34-72C1-4C67-AAFF-0B8CE9936A77}" type="slidenum">
              <a:rPr lang="en-US" smtClean="0"/>
              <a:t>1</a:t>
            </a:fld>
            <a:endParaRPr lang="en-US"/>
          </a:p>
        </p:txBody>
      </p:sp>
    </p:spTree>
    <p:extLst>
      <p:ext uri="{BB962C8B-B14F-4D97-AF65-F5344CB8AC3E}">
        <p14:creationId xmlns:p14="http://schemas.microsoft.com/office/powerpoint/2010/main" val="3647117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 result of this simplification of the standard coding, we’ve gone from 36 to four domains with a structure that supports educators’ ability to track </a:t>
            </a:r>
            <a:r>
              <a:rPr lang="en-US" strike="noStrike" baseline="0"/>
              <a:t>vertical alignment and </a:t>
            </a:r>
            <a:r>
              <a:rPr lang="en-US"/>
              <a:t>alignment to national resources and curricula.</a:t>
            </a:r>
          </a:p>
          <a:p>
            <a:endParaRPr lang="en-US"/>
          </a:p>
          <a:p>
            <a:r>
              <a:rPr lang="en-US"/>
              <a:t> </a:t>
            </a:r>
            <a:endParaRPr lang="en-US" b="1">
              <a:solidFill>
                <a:srgbClr val="FF0000"/>
              </a:solidFill>
              <a:ea typeface="Calibri"/>
              <a:cs typeface="Calibri"/>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10</a:t>
            </a:fld>
            <a:endParaRPr lang="en-US"/>
          </a:p>
        </p:txBody>
      </p:sp>
    </p:spTree>
    <p:extLst>
      <p:ext uri="{BB962C8B-B14F-4D97-AF65-F5344CB8AC3E}">
        <p14:creationId xmlns:p14="http://schemas.microsoft.com/office/powerpoint/2010/main" val="2515943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new naming structure now clearly reflects the content, grade level, an overarching domain as well as the Common Core domain abbreviation, we’re now referring to as a category, and standard number. </a:t>
            </a:r>
          </a:p>
        </p:txBody>
      </p:sp>
      <p:sp>
        <p:nvSpPr>
          <p:cNvPr id="4" name="Slide Number Placeholder 3"/>
          <p:cNvSpPr>
            <a:spLocks noGrp="1"/>
          </p:cNvSpPr>
          <p:nvPr>
            <p:ph type="sldNum" sz="quarter" idx="5"/>
          </p:nvPr>
        </p:nvSpPr>
        <p:spPr/>
        <p:txBody>
          <a:bodyPr/>
          <a:lstStyle/>
          <a:p>
            <a:fld id="{71CD1C34-72C1-4C67-AAFF-0B8CE9936A77}" type="slidenum">
              <a:rPr lang="en-US" smtClean="0"/>
              <a:t>11</a:t>
            </a:fld>
            <a:endParaRPr lang="en-US"/>
          </a:p>
        </p:txBody>
      </p:sp>
    </p:spTree>
    <p:extLst>
      <p:ext uri="{BB962C8B-B14F-4D97-AF65-F5344CB8AC3E}">
        <p14:creationId xmlns:p14="http://schemas.microsoft.com/office/powerpoint/2010/main" val="1395504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B09D8-7A0E-35B8-249D-C0EBE64D2A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2913E-704C-AC36-A750-1346AB87DC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F20F0A-E30A-B28A-FEE0-0583B119C8A9}"/>
              </a:ext>
            </a:extLst>
          </p:cNvPr>
          <p:cNvSpPr>
            <a:spLocks noGrp="1"/>
          </p:cNvSpPr>
          <p:nvPr>
            <p:ph type="body" idx="1"/>
          </p:nvPr>
        </p:nvSpPr>
        <p:spPr/>
        <p:txBody>
          <a:bodyPr/>
          <a:lstStyle/>
          <a:p>
            <a:r>
              <a:rPr lang="en-US" sz="1200" b="0" i="0" kern="1200">
                <a:solidFill>
                  <a:schemeClr val="tx1"/>
                </a:solidFill>
                <a:effectLst/>
                <a:latin typeface="+mn-lt"/>
                <a:ea typeface="+mn-ea"/>
                <a:cs typeface="+mn-cs"/>
              </a:rPr>
              <a:t>When we examined how standards were labeled, we realized that naming shapes perception. When standards are organized strictly by traditional sub-disciplines, it can unintentionally reinforce silos, geometry here, algebra there, statistics somewhere else, even when the mathematics itself is deeply interconnected.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Now the code itself reflects broader conceptual domains. That shift signals that mathematical ideas are not meant to live in isolation. Quantitative reasoning supports algebraic thinking. Spatial reasoning informs proportional reasoning, and data analysis draws from</a:t>
            </a:r>
            <a:r>
              <a:rPr lang="en-US"/>
              <a:t>,</a:t>
            </a:r>
            <a:r>
              <a:rPr lang="en-US" sz="1200" b="0" i="0" kern="1200">
                <a:solidFill>
                  <a:schemeClr val="tx1"/>
                </a:solidFill>
                <a:effectLst/>
                <a:latin typeface="+mn-lt"/>
                <a:ea typeface="+mn-ea"/>
                <a:cs typeface="+mn-cs"/>
              </a:rPr>
              <a:t> and strengthens understanding of quantities and relationships.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new domains become a lever encouraging educators to looks across strands, to plan across domains, and to recognize that the same big ideas develop over time in connected ways.  This is about supporting students to experience mathematics as a unified system rather than a collection of disconnected chapters. </a:t>
            </a:r>
            <a:endParaRPr lang="en-US" sz="1200" b="0" i="0" kern="1200">
              <a:solidFill>
                <a:schemeClr val="tx1"/>
              </a:solidFill>
              <a:effectLst/>
              <a:latin typeface="+mn-lt"/>
              <a:ea typeface="Calibri"/>
              <a:cs typeface="Calibri"/>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This reorganization creates an opportunity without disrupting vertical alignment. The original root coding from the Common core remains embedded, which means the backbone of the progression has not changed. What has changed is that the opportunity for connections across that progression are made more explicit. This allows educators to preserve the stability of vertical alignment while exploring opportunities around how ideas can grow, connect, and reinforce one another over time. </a:t>
            </a:r>
            <a:endParaRPr lang="en-US">
              <a:ea typeface="Calibri"/>
              <a:cs typeface="Calibri"/>
            </a:endParaRPr>
          </a:p>
        </p:txBody>
      </p:sp>
      <p:sp>
        <p:nvSpPr>
          <p:cNvPr id="4" name="Slide Number Placeholder 3">
            <a:extLst>
              <a:ext uri="{FF2B5EF4-FFF2-40B4-BE49-F238E27FC236}">
                <a16:creationId xmlns:a16="http://schemas.microsoft.com/office/drawing/2014/main" id="{12D6E2A1-74B5-78A5-1158-CFDADD39B9F2}"/>
              </a:ext>
            </a:extLst>
          </p:cNvPr>
          <p:cNvSpPr>
            <a:spLocks noGrp="1"/>
          </p:cNvSpPr>
          <p:nvPr>
            <p:ph type="sldNum" sz="quarter" idx="5"/>
          </p:nvPr>
        </p:nvSpPr>
        <p:spPr/>
        <p:txBody>
          <a:bodyPr/>
          <a:lstStyle/>
          <a:p>
            <a:fld id="{71CD1C34-72C1-4C67-AAFF-0B8CE9936A77}" type="slidenum">
              <a:rPr lang="en-US" smtClean="0"/>
              <a:t>12</a:t>
            </a:fld>
            <a:endParaRPr lang="en-US"/>
          </a:p>
        </p:txBody>
      </p:sp>
    </p:spTree>
    <p:extLst>
      <p:ext uri="{BB962C8B-B14F-4D97-AF65-F5344CB8AC3E}">
        <p14:creationId xmlns:p14="http://schemas.microsoft.com/office/powerpoint/2010/main" val="210415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a:t>The new domains now organize the learning standards into four groups of related concepts that span all grade levels. These domains reflect the skills students need to use mathematics in meaningful ways: analyzing data, which lives in the Data Analysis domain; reasoning with quantities, which sits in the Quantity domain; understanding real-world patterns through the Relationships domain; and exploring spatial ideas in the Spatial Reasoning domain.</a:t>
            </a:r>
          </a:p>
          <a:p>
            <a:endParaRPr lang="en-US"/>
          </a:p>
          <a:p>
            <a:endParaRPr lang="en-US"/>
          </a:p>
          <a:p>
            <a:endParaRPr lang="en-US"/>
          </a:p>
          <a:p>
            <a:endParaRPr lang="en-US"/>
          </a:p>
          <a:p>
            <a:pPr lvl="0"/>
            <a:endParaRPr lang="en-US" sz="1200" kern="1200">
              <a:solidFill>
                <a:schemeClr val="tx1"/>
              </a:solidFill>
              <a:effectLst/>
              <a:latin typeface="+mn-lt"/>
              <a:ea typeface="Calibri"/>
              <a:cs typeface="Calibri"/>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D1C34-72C1-4C67-AAFF-0B8CE9936A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0802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panose="020F0502020204030204"/>
                <a:cs typeface="Calibri" panose="020F0502020204030204"/>
              </a:rPr>
              <a:t>Some concepts transcend across domains. For example, standards involving expressions and equations often require attention to both numerical magnitude, the Quantity. and structural meaning, the Relationships.</a:t>
            </a:r>
          </a:p>
          <a:p>
            <a:r>
              <a:rPr lang="en-US"/>
              <a:t>The new domains are an effort to step away from rigid classifications and the siloing of the standards, to provide a framework for educators to teach the interconnected nature of the standards and support instructional decision making. </a:t>
            </a:r>
          </a:p>
          <a:p>
            <a:endParaRPr lang="en-US">
              <a:ea typeface="Calibri" panose="020F0502020204030204"/>
              <a:cs typeface="Calibri" panose="020F0502020204030204"/>
            </a:endParaRPr>
          </a:p>
          <a:p>
            <a:r>
              <a:rPr lang="en-US">
                <a:ea typeface="Calibri" panose="020F0502020204030204"/>
                <a:cs typeface="Calibri" panose="020F0502020204030204"/>
              </a:rPr>
              <a:t>Because quantitative reasoning and relational understanding are deeply connected, many standards could reasonably live in more than one domain. The placement highlights mathematical thinking, but not just one way of thinking mathematically and encourages flexibility.</a:t>
            </a:r>
            <a:r>
              <a:rPr lang="en-US"/>
              <a:t> Teachers may emphasize quantity or relationships depending on instructional goals, student needs, and the ideas being foregrounded.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14</a:t>
            </a:fld>
            <a:endParaRPr lang="en-US"/>
          </a:p>
        </p:txBody>
      </p:sp>
    </p:spTree>
    <p:extLst>
      <p:ext uri="{BB962C8B-B14F-4D97-AF65-F5344CB8AC3E}">
        <p14:creationId xmlns:p14="http://schemas.microsoft.com/office/powerpoint/2010/main" val="4147080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Math standards in the data analysis domain involve formulating statistical investigative questions, collecting and considering data including measurements, creating data visualizations (ranging from bar graphs and histograms to scatterplots and complex representations as appropriate for the grade), and interpreting results and communicating justification for conclusions. </a:t>
            </a:r>
            <a:endParaRPr lang="en-US" strike="sngStrike"/>
          </a:p>
        </p:txBody>
      </p:sp>
      <p:sp>
        <p:nvSpPr>
          <p:cNvPr id="4" name="Slide Number Placeholder 3"/>
          <p:cNvSpPr>
            <a:spLocks noGrp="1"/>
          </p:cNvSpPr>
          <p:nvPr>
            <p:ph type="sldNum" sz="quarter" idx="5"/>
          </p:nvPr>
        </p:nvSpPr>
        <p:spPr/>
        <p:txBody>
          <a:bodyPr/>
          <a:lstStyle/>
          <a:p>
            <a:fld id="{71CD1C34-72C1-4C67-AAFF-0B8CE9936A77}" type="slidenum">
              <a:rPr lang="en-US" smtClean="0"/>
              <a:t>15</a:t>
            </a:fld>
            <a:endParaRPr lang="en-US"/>
          </a:p>
        </p:txBody>
      </p:sp>
    </p:spTree>
    <p:extLst>
      <p:ext uri="{BB962C8B-B14F-4D97-AF65-F5344CB8AC3E}">
        <p14:creationId xmlns:p14="http://schemas.microsoft.com/office/powerpoint/2010/main" val="373108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Math standards in the Quantity domain involve analysis of magnitude and comparison of quantities, flexibly efficiently and accurately using operations and strategies, place value, and examining number systems (real, integers, rational, irrational, </a:t>
            </a:r>
            <a:r>
              <a:rPr lang="en-US" err="1"/>
              <a:t>etc</a:t>
            </a:r>
            <a:r>
              <a:rPr lang="en-US"/>
              <a:t>). </a:t>
            </a: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16</a:t>
            </a:fld>
            <a:endParaRPr lang="en-US"/>
          </a:p>
        </p:txBody>
      </p:sp>
    </p:spTree>
    <p:extLst>
      <p:ext uri="{BB962C8B-B14F-4D97-AF65-F5344CB8AC3E}">
        <p14:creationId xmlns:p14="http://schemas.microsoft.com/office/powerpoint/2010/main" val="24377246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Math standards in the Relationships domain are those that develop strategic reasoning strategies and understanding of quantities as parts of a relationship. And support interpreting and communicating about the relationship in context. </a:t>
            </a:r>
          </a:p>
        </p:txBody>
      </p:sp>
      <p:sp>
        <p:nvSpPr>
          <p:cNvPr id="4" name="Slide Number Placeholder 3"/>
          <p:cNvSpPr>
            <a:spLocks noGrp="1"/>
          </p:cNvSpPr>
          <p:nvPr>
            <p:ph type="sldNum" sz="quarter" idx="5"/>
          </p:nvPr>
        </p:nvSpPr>
        <p:spPr/>
        <p:txBody>
          <a:bodyPr/>
          <a:lstStyle/>
          <a:p>
            <a:fld id="{71CD1C34-72C1-4C67-AAFF-0B8CE9936A77}" type="slidenum">
              <a:rPr lang="en-US" smtClean="0"/>
              <a:t>17</a:t>
            </a:fld>
            <a:endParaRPr lang="en-US"/>
          </a:p>
        </p:txBody>
      </p:sp>
    </p:spTree>
    <p:extLst>
      <p:ext uri="{BB962C8B-B14F-4D97-AF65-F5344CB8AC3E}">
        <p14:creationId xmlns:p14="http://schemas.microsoft.com/office/powerpoint/2010/main" val="3053692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0" i="0">
                <a:solidFill>
                  <a:srgbClr val="000000"/>
                </a:solidFill>
                <a:effectLst/>
                <a:latin typeface="Segoe UI"/>
                <a:cs typeface="Segoe UI"/>
              </a:rPr>
              <a:t>Math standards </a:t>
            </a:r>
            <a:r>
              <a:rPr lang="en-US">
                <a:solidFill>
                  <a:srgbClr val="000000"/>
                </a:solidFill>
                <a:latin typeface="Segoe UI"/>
                <a:cs typeface="Segoe UI"/>
              </a:rPr>
              <a:t>in the Spatial Reasoning domain are those that</a:t>
            </a:r>
            <a:r>
              <a:rPr lang="en-US" b="0" i="0">
                <a:solidFill>
                  <a:srgbClr val="000000"/>
                </a:solidFill>
                <a:effectLst/>
                <a:latin typeface="Segoe UI"/>
                <a:cs typeface="Segoe UI"/>
              </a:rPr>
              <a:t> involve understanding shape and spread, both in geometry and data analysis (graphing). </a:t>
            </a:r>
            <a:endParaRPr lang="en-US" b="0" i="0" strike="sngStrike">
              <a:solidFill>
                <a:srgbClr val="000000"/>
              </a:solidFill>
              <a:effectLst/>
              <a:latin typeface="Segoe UI"/>
              <a:cs typeface="Segoe UI"/>
            </a:endParaRPr>
          </a:p>
          <a:p>
            <a:endParaRPr lang="en-US"/>
          </a:p>
        </p:txBody>
      </p:sp>
      <p:sp>
        <p:nvSpPr>
          <p:cNvPr id="4" name="Slide Number Placeholder 3"/>
          <p:cNvSpPr>
            <a:spLocks noGrp="1"/>
          </p:cNvSpPr>
          <p:nvPr>
            <p:ph type="sldNum" sz="quarter" idx="5"/>
          </p:nvPr>
        </p:nvSpPr>
        <p:spPr/>
        <p:txBody>
          <a:bodyPr/>
          <a:lstStyle/>
          <a:p>
            <a:fld id="{71CD1C34-72C1-4C67-AAFF-0B8CE9936A77}" type="slidenum">
              <a:rPr lang="en-US" smtClean="0"/>
              <a:t>18</a:t>
            </a:fld>
            <a:endParaRPr lang="en-US"/>
          </a:p>
        </p:txBody>
      </p:sp>
    </p:spTree>
    <p:extLst>
      <p:ext uri="{BB962C8B-B14F-4D97-AF65-F5344CB8AC3E}">
        <p14:creationId xmlns:p14="http://schemas.microsoft.com/office/powerpoint/2010/main" val="2075326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CF999-97B6-091E-C158-156403A8B6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FDA51-A28A-6164-302F-ADB83CA18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3B166B-B931-87DD-033A-09136C8B3E20}"/>
              </a:ext>
            </a:extLst>
          </p:cNvPr>
          <p:cNvSpPr>
            <a:spLocks noGrp="1"/>
          </p:cNvSpPr>
          <p:nvPr>
            <p:ph type="body" idx="1"/>
          </p:nvPr>
        </p:nvSpPr>
        <p:spPr/>
        <p:txBody>
          <a:bodyPr/>
          <a:lstStyle/>
          <a:p>
            <a:r>
              <a:rPr lang="en-US">
                <a:ea typeface="Calibri"/>
                <a:cs typeface="Calibri"/>
              </a:rPr>
              <a:t>At first glance, it might feel strange that two standards from the same previous domains, Operations and Algebraic Thinking, ended up in two different new domains.</a:t>
            </a:r>
          </a:p>
          <a:p>
            <a:r>
              <a:rPr lang="en-US">
                <a:ea typeface="Calibri"/>
                <a:cs typeface="Calibri"/>
              </a:rPr>
              <a:t>But the new domains are not organized by topic labels. They're organized by the type of thinking students are doing.</a:t>
            </a:r>
          </a:p>
          <a:p>
            <a:r>
              <a:rPr lang="en-US">
                <a:ea typeface="Calibri"/>
                <a:cs typeface="Calibri"/>
              </a:rPr>
              <a:t>For example, in 5.OA.B.3, students generate patterns, organize ordered pairs, graph them, and look for trends. Even though it came from an algebraic cluster, students are essentially creating and analyzing a dataset. There're using representations to notice patterns and make interpretations, that's Data Analysis thinking.</a:t>
            </a:r>
          </a:p>
          <a:p>
            <a:endParaRPr lang="en-US">
              <a:ea typeface="Calibri"/>
              <a:cs typeface="Calibri"/>
            </a:endParaRPr>
          </a:p>
          <a:p>
            <a:r>
              <a:rPr lang="en-US">
                <a:ea typeface="Calibri"/>
                <a:cs typeface="Calibri"/>
              </a:rPr>
              <a:t>In 5.OA.A.1, students use parentheses and grouping symbols to determine meaning in an expression. Here the numbers don't change, the relationships between them do. Students are reasoning about structure and how parts of an expression interact. That's Relationships thinking. </a:t>
            </a:r>
          </a:p>
          <a:p>
            <a:endParaRPr lang="en-US">
              <a:ea typeface="Calibri"/>
              <a:cs typeface="Calibri"/>
            </a:endParaRPr>
          </a:p>
          <a:p>
            <a:r>
              <a:rPr lang="en-US">
                <a:ea typeface="Calibri"/>
                <a:cs typeface="Calibri"/>
              </a:rPr>
              <a:t>This is similar to the Crosscutting Concepts in the Next Generation Science standards.  Math standards from previous domains will frequently overlap in the new  domains. They are not mutually exclusive. And they'll overlap in practice and application. </a:t>
            </a:r>
          </a:p>
          <a:p>
            <a:r>
              <a:rPr lang="en-US">
                <a:ea typeface="Calibri"/>
                <a:cs typeface="Calibri"/>
              </a:rPr>
              <a:t>For example, students might model a situation, understand the relationship involved, reason about the quantities within that relationship in context, and create and interpret a graph representing that relationship. And each of those perspectives could align to a different domain depending on which thinking is being emphasized, supporting flexible placement rather than a fixed single category. </a:t>
            </a:r>
          </a:p>
          <a:p>
            <a:endParaRPr lang="en-US">
              <a:ea typeface="Calibri"/>
              <a:cs typeface="Calibri"/>
            </a:endParaRPr>
          </a:p>
          <a:p>
            <a:r>
              <a:rPr lang="en-US">
                <a:ea typeface="Calibri"/>
                <a:cs typeface="Calibri"/>
              </a:rPr>
              <a:t>So, the shift is intentional. We’re moving away from grouping standards by historical topic headings, and toward grouping them by the mathematics reasoning they develop. And importantly, this doesn't separate the mathematics, It helps teachers highlight the purpose of the lesson. Are students analyzing data? Or are they reasoning about structure? </a:t>
            </a:r>
          </a:p>
          <a:p>
            <a:endParaRPr lang="en-US">
              <a:ea typeface="Calibri"/>
              <a:cs typeface="Calibri"/>
            </a:endParaRPr>
          </a:p>
        </p:txBody>
      </p:sp>
      <p:sp>
        <p:nvSpPr>
          <p:cNvPr id="4" name="Slide Number Placeholder 3">
            <a:extLst>
              <a:ext uri="{FF2B5EF4-FFF2-40B4-BE49-F238E27FC236}">
                <a16:creationId xmlns:a16="http://schemas.microsoft.com/office/drawing/2014/main" id="{2E333E0B-08D2-056D-A7D1-C48843BEAB61}"/>
              </a:ext>
            </a:extLst>
          </p:cNvPr>
          <p:cNvSpPr>
            <a:spLocks noGrp="1"/>
          </p:cNvSpPr>
          <p:nvPr>
            <p:ph type="sldNum" sz="quarter" idx="5"/>
          </p:nvPr>
        </p:nvSpPr>
        <p:spPr/>
        <p:txBody>
          <a:bodyPr/>
          <a:lstStyle/>
          <a:p>
            <a:fld id="{71CD1C34-72C1-4C67-AAFF-0B8CE9936A77}" type="slidenum">
              <a:rPr lang="en-US" smtClean="0"/>
              <a:t>19</a:t>
            </a:fld>
            <a:endParaRPr lang="en-US"/>
          </a:p>
        </p:txBody>
      </p:sp>
    </p:spTree>
    <p:extLst>
      <p:ext uri="{BB962C8B-B14F-4D97-AF65-F5344CB8AC3E}">
        <p14:creationId xmlns:p14="http://schemas.microsoft.com/office/powerpoint/2010/main" val="158063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OSPI's vision for student success in postsecondary pathways, careers and civic engagement is actualized through mathematics teaching and learning that is student and community centered, with high expectations for all students and educators. The revised mathematics standards support systemic change and ensure equity through teaching interconnected mathematics ideas.  This moves math from a list of separate concepts students and educators must check off over the course of the year, and toward math connected to additional content areas, student interest, and curiosity. </a:t>
            </a:r>
          </a:p>
        </p:txBody>
      </p:sp>
      <p:sp>
        <p:nvSpPr>
          <p:cNvPr id="4" name="Slide Number Placeholder 3"/>
          <p:cNvSpPr>
            <a:spLocks noGrp="1"/>
          </p:cNvSpPr>
          <p:nvPr>
            <p:ph type="sldNum" sz="quarter" idx="5"/>
          </p:nvPr>
        </p:nvSpPr>
        <p:spPr/>
        <p:txBody>
          <a:bodyPr/>
          <a:lstStyle/>
          <a:p>
            <a:fld id="{71CD1C34-72C1-4C67-AAFF-0B8CE9936A77}" type="slidenum">
              <a:rPr lang="en-US" smtClean="0"/>
              <a:t>2</a:t>
            </a:fld>
            <a:endParaRPr lang="en-US"/>
          </a:p>
        </p:txBody>
      </p:sp>
    </p:spTree>
    <p:extLst>
      <p:ext uri="{BB962C8B-B14F-4D97-AF65-F5344CB8AC3E}">
        <p14:creationId xmlns:p14="http://schemas.microsoft.com/office/powerpoint/2010/main" val="246004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04913-3D3B-0907-8DD6-D561A13F1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CFBE03-A627-8750-F665-22733CA564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A9A18-5070-3FF4-75EF-A043BC4BA85A}"/>
              </a:ext>
            </a:extLst>
          </p:cNvPr>
          <p:cNvSpPr>
            <a:spLocks noGrp="1"/>
          </p:cNvSpPr>
          <p:nvPr>
            <p:ph type="body" idx="1"/>
          </p:nvPr>
        </p:nvSpPr>
        <p:spPr/>
        <p:txBody>
          <a:bodyPr/>
          <a:lstStyle/>
          <a:p>
            <a:pPr>
              <a:defRPr/>
            </a:pPr>
            <a:r>
              <a:rPr lang="en-US"/>
              <a:t>Let's talk about vertical articulation in the standards. This</a:t>
            </a:r>
            <a:r>
              <a:rPr lang="en-US" sz="1200" b="0" i="0" kern="1200">
                <a:solidFill>
                  <a:schemeClr val="tx1"/>
                </a:solidFill>
                <a:effectLst/>
                <a:latin typeface="+mn-lt"/>
                <a:ea typeface="+mn-ea"/>
                <a:cs typeface="+mn-cs"/>
              </a:rPr>
              <a:t> reorganization creates an opportunity without disrupting vertical alignment. The original root coding from the Common core remains embedded, which means the backbone of the progression has not changed. What has changed is that the opportunity for connections across that progression are made more explicit. This allows educators to preserve the stability of vertical alignment while exploring opportunities around how ideas can grow, connect, and reinforce one another over time. </a:t>
            </a:r>
            <a:endParaRPr lang="en-US">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892280F4-0D85-FFC2-FF4F-708FE2F7FA1C}"/>
              </a:ext>
            </a:extLst>
          </p:cNvPr>
          <p:cNvSpPr>
            <a:spLocks noGrp="1"/>
          </p:cNvSpPr>
          <p:nvPr>
            <p:ph type="sldNum" sz="quarter" idx="5"/>
          </p:nvPr>
        </p:nvSpPr>
        <p:spPr/>
        <p:txBody>
          <a:bodyPr/>
          <a:lstStyle/>
          <a:p>
            <a:fld id="{71CD1C34-72C1-4C67-AAFF-0B8CE9936A77}" type="slidenum">
              <a:rPr lang="en-US" smtClean="0"/>
              <a:t>20</a:t>
            </a:fld>
            <a:endParaRPr lang="en-US"/>
          </a:p>
        </p:txBody>
      </p:sp>
    </p:spTree>
    <p:extLst>
      <p:ext uri="{BB962C8B-B14F-4D97-AF65-F5344CB8AC3E}">
        <p14:creationId xmlns:p14="http://schemas.microsoft.com/office/powerpoint/2010/main" val="222723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As we consider OSPI's equity statement, providing interconnected mathematics teaching and learning opportunities for all students across the state supports equitable access to mathematics for all students, mathematics that is meaningful in students lives, and communities, and connected to things they are curious about. </a:t>
            </a:r>
          </a:p>
          <a:p>
            <a:endParaRPr lang="en-US">
              <a:ea typeface="Calibri"/>
              <a:cs typeface="Calibri"/>
            </a:endParaRPr>
          </a:p>
          <a:p>
            <a:r>
              <a:rPr lang="en-US">
                <a:ea typeface="Calibri"/>
                <a:cs typeface="Calibri"/>
              </a:rPr>
              <a:t>Teaching mathematics as a vehicle for connection is a seismic move toward equitable, relevant, and tangible math learning for all students. In this way, one core idea or skill is not divorced from the standards that are related to it. Rather one core idea or skill has lots of on-ramps to understanding through the 3 or more related math standards that address the same skill in a slightly different way. Teaching math through the lens of interconnection increases opportunities for connecting math to students and families lives, events in the community, and engages folks outside of the math classroom inviting folks into day to day mathematics teaching and learning. </a:t>
            </a:r>
          </a:p>
        </p:txBody>
      </p:sp>
      <p:sp>
        <p:nvSpPr>
          <p:cNvPr id="4" name="Slide Number Placeholder 3"/>
          <p:cNvSpPr>
            <a:spLocks noGrp="1"/>
          </p:cNvSpPr>
          <p:nvPr>
            <p:ph type="sldNum" sz="quarter" idx="5"/>
          </p:nvPr>
        </p:nvSpPr>
        <p:spPr/>
        <p:txBody>
          <a:bodyPr/>
          <a:lstStyle/>
          <a:p>
            <a:fld id="{71CD1C34-72C1-4C67-AAFF-0B8CE9936A77}" type="slidenum">
              <a:rPr lang="en-US" smtClean="0"/>
              <a:t>3</a:t>
            </a:fld>
            <a:endParaRPr lang="en-US"/>
          </a:p>
        </p:txBody>
      </p:sp>
    </p:spTree>
    <p:extLst>
      <p:ext uri="{BB962C8B-B14F-4D97-AF65-F5344CB8AC3E}">
        <p14:creationId xmlns:p14="http://schemas.microsoft.com/office/powerpoint/2010/main" val="3361657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The shifts in the revised standards focus on relevance, connection and sense making to help students develop the skills necessary to embrace multiple ways to demonstrate what they know and what they bring to mathematics learning while encouraging a deeper understanding of the interconnectedness of math concepts.</a:t>
            </a:r>
          </a:p>
          <a:p>
            <a:r>
              <a:rPr lang="en-US" sz="1400"/>
              <a:t> </a:t>
            </a:r>
          </a:p>
        </p:txBody>
      </p:sp>
      <p:sp>
        <p:nvSpPr>
          <p:cNvPr id="4" name="Slide Number Placeholder 3"/>
          <p:cNvSpPr>
            <a:spLocks noGrp="1"/>
          </p:cNvSpPr>
          <p:nvPr>
            <p:ph type="sldNum" sz="quarter" idx="5"/>
          </p:nvPr>
        </p:nvSpPr>
        <p:spPr/>
        <p:txBody>
          <a:bodyPr/>
          <a:lstStyle/>
          <a:p>
            <a:fld id="{71CD1C34-72C1-4C67-AAFF-0B8CE9936A77}" type="slidenum">
              <a:rPr lang="en-US" smtClean="0"/>
              <a:t>4</a:t>
            </a:fld>
            <a:endParaRPr lang="en-US"/>
          </a:p>
        </p:txBody>
      </p:sp>
    </p:spTree>
    <p:extLst>
      <p:ext uri="{BB962C8B-B14F-4D97-AF65-F5344CB8AC3E}">
        <p14:creationId xmlns:p14="http://schemas.microsoft.com/office/powerpoint/2010/main" val="223551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The four domains of the 2025 mathematics standards focus on Data Analysis, Spatial Reasoning, Quantities, and Relationships within the mathematics of the grade and across grade levels </a:t>
            </a:r>
            <a:r>
              <a:rPr lang="en-US"/>
              <a:t>which will</a:t>
            </a:r>
            <a:r>
              <a:rPr lang="en-US" sz="1200" b="0" i="0" kern="1200">
                <a:solidFill>
                  <a:schemeClr val="tx1"/>
                </a:solidFill>
                <a:effectLst/>
                <a:latin typeface="+mn-lt"/>
                <a:ea typeface="+mn-ea"/>
                <a:cs typeface="+mn-cs"/>
              </a:rPr>
              <a:t> position students to develop conceptual understanding of math ideas in the same ways people in society interact with mathematics across careers and experiences. The National Council of Teachers of Mathematics has stated, “Traditionally, mathematics learning is seen as a series of isolated processes intended to build upon each other. This approach often makes it difficult for students to develop their understanding of the concept or see the connections between concepts.” The 2025 Washington State Standards in Mathematics embody the opportunity to see and explore connections within and across grades through the reorganization of the standards within Data Analysis, Spatial Reasoning, Quantities, and Relationships. </a:t>
            </a:r>
          </a:p>
          <a:p>
            <a:endParaRPr lang="en-US" sz="1200" b="0" i="0" kern="1200">
              <a:solidFill>
                <a:schemeClr val="tx1"/>
              </a:solidFill>
              <a:effectLst/>
              <a:latin typeface="+mn-lt"/>
              <a:ea typeface="+mn-ea"/>
              <a:cs typeface="+mn-cs"/>
            </a:endParaRPr>
          </a:p>
          <a:p>
            <a:r>
              <a:rPr lang="en-US">
                <a:latin typeface="Segoe UI"/>
                <a:cs typeface="Segoe UI"/>
              </a:rPr>
              <a:t>Mathematics is an academic discipline steeped in history and tradition, with Calculus as the implicit end goal of secondary mathematics. The Common Core State Standards in Mathematics adhered to tradition by grouping related standards by domain, and sub-disciplines in mathematics. Domains morphed progressively through the K-HS standards to best identify the math sub-disciplines in each grade or grade band. </a:t>
            </a:r>
          </a:p>
          <a:p>
            <a:endParaRPr lang="en-US">
              <a:latin typeface="Segoe UI"/>
              <a:cs typeface="Segoe UI"/>
            </a:endParaRPr>
          </a:p>
          <a:p>
            <a:endParaRPr lang="en-US" sz="1200" b="0" i="0" kern="1200">
              <a:solidFill>
                <a:schemeClr val="tx1"/>
              </a:solidFill>
              <a:effectLst/>
              <a:latin typeface="+mn-lt"/>
              <a:ea typeface="+mn-ea"/>
              <a:cs typeface="+mn-cs"/>
            </a:endParaRPr>
          </a:p>
          <a:p>
            <a:endParaRPr lang="en-US" sz="1200" b="0" i="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1CD1C34-72C1-4C67-AAFF-0B8CE9936A77}" type="slidenum">
              <a:rPr lang="en-US" smtClean="0"/>
              <a:t>5</a:t>
            </a:fld>
            <a:endParaRPr lang="en-US"/>
          </a:p>
        </p:txBody>
      </p:sp>
    </p:spTree>
    <p:extLst>
      <p:ext uri="{BB962C8B-B14F-4D97-AF65-F5344CB8AC3E}">
        <p14:creationId xmlns:p14="http://schemas.microsoft.com/office/powerpoint/2010/main" val="2483975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C995C-4DBB-0083-B083-2285276B1B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CEF7C-D1DA-BD8F-8496-82BB99643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8327B-718C-7C3B-7FD5-C05DF6F8B8AC}"/>
              </a:ext>
            </a:extLst>
          </p:cNvPr>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r>
              <a:rPr lang="en-US" sz="1200" b="0" i="0" strike="noStrike" kern="1200" dirty="0">
                <a:solidFill>
                  <a:schemeClr val="tx1"/>
                </a:solidFill>
                <a:effectLst/>
                <a:latin typeface="+mn-lt"/>
                <a:ea typeface="+mn-ea"/>
                <a:cs typeface="+mn-cs"/>
              </a:rPr>
              <a:t>Now, more than ever, students need not only to develop mathematical and data skills that allow them to calculate and compute, but they also need to be able to ask meaningful questions and evaluate their findings. For this reason, and to prepare Washington students for diverse careers and postsecondary goals that are not exclusively in service of Calculus, the domains across K-HS have been changed to connect broad concepts students will interact with over their K-12 math career. This shift connects related math concepts that were separated in the Common Core mathematics standards and works to equip students with deeper mathematical fluency and reasoning strategies. Teaching mathematics as interconnected concepts increases flexible problem solving, and critical examination of mathematics and data that are an ever-present element of society.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2EA22FB5-6CAA-BF3F-81D6-76045E74AC95}"/>
              </a:ext>
            </a:extLst>
          </p:cNvPr>
          <p:cNvSpPr>
            <a:spLocks noGrp="1"/>
          </p:cNvSpPr>
          <p:nvPr>
            <p:ph type="sldNum" sz="quarter" idx="5"/>
          </p:nvPr>
        </p:nvSpPr>
        <p:spPr/>
        <p:txBody>
          <a:bodyPr/>
          <a:lstStyle/>
          <a:p>
            <a:fld id="{71CD1C34-72C1-4C67-AAFF-0B8CE9936A77}" type="slidenum">
              <a:rPr lang="en-US" smtClean="0"/>
              <a:t>6</a:t>
            </a:fld>
            <a:endParaRPr lang="en-US"/>
          </a:p>
        </p:txBody>
      </p:sp>
    </p:spTree>
    <p:extLst>
      <p:ext uri="{BB962C8B-B14F-4D97-AF65-F5344CB8AC3E}">
        <p14:creationId xmlns:p14="http://schemas.microsoft.com/office/powerpoint/2010/main" val="3753559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EED00-4F1D-9557-FCD8-5ECBE1887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79D23-CD51-029F-5B81-7021B4CD1C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161442-31DC-063F-CC7C-0B4D6DC04251}"/>
              </a:ext>
            </a:extLst>
          </p:cNvPr>
          <p:cNvSpPr>
            <a:spLocks noGrp="1"/>
          </p:cNvSpPr>
          <p:nvPr>
            <p:ph type="body" idx="1"/>
          </p:nvPr>
        </p:nvSpPr>
        <p:spPr/>
        <p:txBody>
          <a:bodyPr/>
          <a:lstStyle/>
          <a:p>
            <a:r>
              <a:rPr lang="en-US" dirty="0"/>
              <a:t>Restructuring mathematics standards into four broad domains supports both an instructional shift and a shift toward clarity for folks who support students across content areas including parents, teachers of multiple content areas, school administrators, and district leadership. </a:t>
            </a:r>
          </a:p>
          <a:p>
            <a:endParaRPr lang="en-US" dirty="0"/>
          </a:p>
          <a:p>
            <a:r>
              <a:rPr lang="en-US" dirty="0"/>
              <a:t>The current learning standards have different kinds of coding systems across content areas, noting this sample shown here. </a:t>
            </a:r>
          </a:p>
          <a:p>
            <a:r>
              <a:rPr lang="en-US" dirty="0"/>
              <a:t>This creates a challenge for parents when they are seeking to understand and support their students in the content of their grade.</a:t>
            </a:r>
          </a:p>
          <a:p>
            <a:endParaRPr lang="en-US" dirty="0"/>
          </a:p>
          <a:p>
            <a:endParaRPr lang="en-US" dirty="0"/>
          </a:p>
          <a:p>
            <a:endParaRPr lang="en-US" dirty="0"/>
          </a:p>
          <a:p>
            <a:endParaRPr lang="en-US" dirty="0"/>
          </a:p>
          <a:p>
            <a:r>
              <a:rPr lang="en-US" dirty="0"/>
              <a:t>DA:Cr1.1.K = Dance, Creating, Anchor Standard 1.1, Kindergarten (Arts)</a:t>
            </a:r>
          </a:p>
          <a:p>
            <a:r>
              <a:rPr lang="en-US" dirty="0"/>
              <a:t>1B-AP-15 = grades 3-5, Algorithms and Programming, standard number 15 (Computer Science)</a:t>
            </a:r>
          </a:p>
          <a:p>
            <a:r>
              <a:rPr lang="en-US" dirty="0"/>
              <a:t>HSF-LE.A.4 = high school functions, Linear, Quadratic&amp; Exponential Models, group A, standard 4 (Math)</a:t>
            </a:r>
          </a:p>
          <a:p>
            <a:r>
              <a:rPr lang="en-US" dirty="0"/>
              <a:t>RI.7.2= reading for informational text, grade 7, standard 2 (ELA)</a:t>
            </a:r>
          </a:p>
          <a:p>
            <a:r>
              <a:rPr lang="en-US" dirty="0"/>
              <a:t>2.CD.2 = grade 2, credit and debt, standard 1 (Financial Ed)</a:t>
            </a:r>
          </a:p>
          <a:p>
            <a:r>
              <a:rPr lang="en-US" dirty="0"/>
              <a:t>H7.W2.8b = health standard 7 , wellness topic 2, grade 8, second indicator (Health)</a:t>
            </a:r>
          </a:p>
          <a:p>
            <a:r>
              <a:rPr lang="en-US" dirty="0"/>
              <a:t>PE2.4.3 = Physical education standard 2, topic 4, grade 3 outcome (PE)</a:t>
            </a:r>
          </a:p>
          <a:p>
            <a:r>
              <a:rPr lang="en-US" dirty="0"/>
              <a:t>5-LS1-1 = grade 5, Life Science 1, performance expectation 1 (Science) </a:t>
            </a:r>
          </a:p>
          <a:p>
            <a:r>
              <a:rPr lang="en-US" dirty="0"/>
              <a:t>H2.6-8.6 = learning standard and discipline history, performance standard 2, grade band 6-8, component 5 (Social Studies)</a:t>
            </a:r>
          </a:p>
          <a:p>
            <a:endParaRPr lang="en-US" dirty="0"/>
          </a:p>
          <a:p>
            <a:r>
              <a:rPr lang="en-US" i="0" dirty="0"/>
              <a:t>As we highlight the grade level in this collection of standards it’s really all over the map!</a:t>
            </a:r>
          </a:p>
          <a:p>
            <a:endParaRPr lang="en-US" dirty="0"/>
          </a:p>
          <a:p>
            <a:endParaRPr lang="en-US" dirty="0"/>
          </a:p>
          <a:p>
            <a:endParaRPr lang="en-US" dirty="0"/>
          </a:p>
          <a:p>
            <a:endParaRPr lang="en-US" dirty="0"/>
          </a:p>
          <a:p>
            <a:r>
              <a:rPr lang="en-US" dirty="0"/>
              <a:t>DA:Cr1.1.K = Dance, Creating, Anchor Standard 1.1, Kindergarten (Arts)</a:t>
            </a:r>
          </a:p>
          <a:p>
            <a:r>
              <a:rPr lang="en-US" dirty="0"/>
              <a:t>1B-AP-15 = grades 3-5, Algorithms and Programming, standard number 15 (Computer Science)</a:t>
            </a:r>
          </a:p>
          <a:p>
            <a:r>
              <a:rPr lang="en-US" dirty="0"/>
              <a:t>HSF-LE.A.4 = high school functions, Linear, Quadratic&amp; Exponential Models, group A, standard 4 (Math)</a:t>
            </a:r>
          </a:p>
          <a:p>
            <a:r>
              <a:rPr lang="en-US" dirty="0"/>
              <a:t>RI.7.2= reading for informational text, grade 7, standard 2 (ELA)</a:t>
            </a:r>
          </a:p>
          <a:p>
            <a:r>
              <a:rPr lang="en-US" dirty="0"/>
              <a:t>2.CD.2 = grade 2, credit and debt, standard 1 (Financial Ed)</a:t>
            </a:r>
          </a:p>
          <a:p>
            <a:r>
              <a:rPr lang="en-US" dirty="0"/>
              <a:t>H7.W2.8b = health standard 7 , wellness topic 2, grade 8, second indicator (Health)</a:t>
            </a:r>
          </a:p>
          <a:p>
            <a:r>
              <a:rPr lang="en-US" dirty="0"/>
              <a:t>PE2.4.3 = Physical education standard 2, topic 4, grade 3 outcome (PE)</a:t>
            </a:r>
          </a:p>
          <a:p>
            <a:r>
              <a:rPr lang="en-US" dirty="0"/>
              <a:t>5-LS1-1 = grade 5, Life Science 1, performance expectation 1 (Science) </a:t>
            </a:r>
          </a:p>
          <a:p>
            <a:r>
              <a:rPr lang="en-US" dirty="0"/>
              <a:t>H2.6-8.6 = learning standard and discipline history, performance standard 2, grade band 6-8, component 5 (Social Studies)</a:t>
            </a:r>
          </a:p>
          <a:p>
            <a:endParaRPr lang="en-US" dirty="0"/>
          </a:p>
        </p:txBody>
      </p:sp>
      <p:sp>
        <p:nvSpPr>
          <p:cNvPr id="4" name="Slide Number Placeholder 3">
            <a:extLst>
              <a:ext uri="{FF2B5EF4-FFF2-40B4-BE49-F238E27FC236}">
                <a16:creationId xmlns:a16="http://schemas.microsoft.com/office/drawing/2014/main" id="{E75DC69B-2E88-810C-5C53-D796835F6229}"/>
              </a:ext>
            </a:extLst>
          </p:cNvPr>
          <p:cNvSpPr>
            <a:spLocks noGrp="1"/>
          </p:cNvSpPr>
          <p:nvPr>
            <p:ph type="sldNum" sz="quarter" idx="5"/>
          </p:nvPr>
        </p:nvSpPr>
        <p:spPr/>
        <p:txBody>
          <a:bodyPr/>
          <a:lstStyle/>
          <a:p>
            <a:fld id="{71CD1C34-72C1-4C67-AAFF-0B8CE9936A77}" type="slidenum">
              <a:rPr lang="en-US" smtClean="0"/>
              <a:t>7</a:t>
            </a:fld>
            <a:endParaRPr lang="en-US"/>
          </a:p>
        </p:txBody>
      </p:sp>
    </p:spTree>
    <p:extLst>
      <p:ext uri="{BB962C8B-B14F-4D97-AF65-F5344CB8AC3E}">
        <p14:creationId xmlns:p14="http://schemas.microsoft.com/office/powerpoint/2010/main" val="2114075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DCF4D-A672-391B-7C92-8BC6D7AE4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444B11-160D-8A6F-3730-C9705FCAC4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F90663-D682-5B40-F3EB-C267138B8DE1}"/>
              </a:ext>
            </a:extLst>
          </p:cNvPr>
          <p:cNvSpPr>
            <a:spLocks noGrp="1"/>
          </p:cNvSpPr>
          <p:nvPr>
            <p:ph type="body" idx="1"/>
          </p:nvPr>
        </p:nvSpPr>
        <p:spPr/>
        <p:txBody>
          <a:bodyPr/>
          <a:lstStyle/>
          <a:p>
            <a:r>
              <a:rPr lang="en-US" dirty="0"/>
              <a:t>As we think about how standards represent what a student should know and be able to do at the end of a grade, clarity in knowing which standards are which across content areas and grades is important and helpful for all interest holders in a student’s life. </a:t>
            </a:r>
          </a:p>
          <a:p>
            <a:endParaRPr lang="en-US" dirty="0"/>
          </a:p>
          <a:p>
            <a:endParaRPr lang="en-US" dirty="0"/>
          </a:p>
          <a:p>
            <a:endParaRPr lang="en-US" dirty="0"/>
          </a:p>
          <a:p>
            <a:endParaRPr lang="en-US" dirty="0"/>
          </a:p>
          <a:p>
            <a:r>
              <a:rPr lang="en-US" dirty="0"/>
              <a:t>DA:Cr1.1.K = Dance, Creating, Anchor Standard 1.1, Kindergarten (Arts)</a:t>
            </a:r>
          </a:p>
          <a:p>
            <a:r>
              <a:rPr lang="en-US" dirty="0"/>
              <a:t>1B-AP-15 = grades 3-5, Algorithms and Programming, standard number 15 (Computer Science)</a:t>
            </a:r>
          </a:p>
          <a:p>
            <a:r>
              <a:rPr lang="en-US" dirty="0"/>
              <a:t>HSF-LE.A.4 = high school functions, Linear, Quadratic&amp; Exponential Models, group A, standard 4 (Math)</a:t>
            </a:r>
          </a:p>
          <a:p>
            <a:r>
              <a:rPr lang="en-US" dirty="0"/>
              <a:t>RI.7.2= reading for informational text, grade 7, standard 2 (ELA)</a:t>
            </a:r>
          </a:p>
          <a:p>
            <a:r>
              <a:rPr lang="en-US" dirty="0"/>
              <a:t>2.CD.2 = grade 2, credit and debt, standard 1 (Financial Ed)</a:t>
            </a:r>
          </a:p>
          <a:p>
            <a:r>
              <a:rPr lang="en-US" dirty="0"/>
              <a:t>H7.W2.8b = health standard 7 , wellness topic 2, grade 8, second indicator (Health)</a:t>
            </a:r>
          </a:p>
          <a:p>
            <a:r>
              <a:rPr lang="en-US" dirty="0"/>
              <a:t>PE2.4.3 = Physical education standard 2, topic 4, grade 3 outcome (PE)</a:t>
            </a:r>
          </a:p>
          <a:p>
            <a:r>
              <a:rPr lang="en-US" dirty="0"/>
              <a:t>5-LS1-1 = grade 5, Life Science 1, performance expectation 1 (Science) </a:t>
            </a:r>
          </a:p>
          <a:p>
            <a:r>
              <a:rPr lang="en-US" dirty="0"/>
              <a:t>H2.6-8.6 = learning standard and discipline history, performance standard 2, grade band 6-8, component 5 (Social Studies)</a:t>
            </a:r>
          </a:p>
          <a:p>
            <a:endParaRPr lang="en-US" dirty="0"/>
          </a:p>
        </p:txBody>
      </p:sp>
      <p:sp>
        <p:nvSpPr>
          <p:cNvPr id="4" name="Slide Number Placeholder 3">
            <a:extLst>
              <a:ext uri="{FF2B5EF4-FFF2-40B4-BE49-F238E27FC236}">
                <a16:creationId xmlns:a16="http://schemas.microsoft.com/office/drawing/2014/main" id="{C8E0D7B9-238C-5DCF-865D-CC5DF398EC37}"/>
              </a:ext>
            </a:extLst>
          </p:cNvPr>
          <p:cNvSpPr>
            <a:spLocks noGrp="1"/>
          </p:cNvSpPr>
          <p:nvPr>
            <p:ph type="sldNum" sz="quarter" idx="5"/>
          </p:nvPr>
        </p:nvSpPr>
        <p:spPr/>
        <p:txBody>
          <a:bodyPr/>
          <a:lstStyle/>
          <a:p>
            <a:fld id="{71CD1C34-72C1-4C67-AAFF-0B8CE9936A77}" type="slidenum">
              <a:rPr lang="en-US" smtClean="0"/>
              <a:t>8</a:t>
            </a:fld>
            <a:endParaRPr lang="en-US"/>
          </a:p>
        </p:txBody>
      </p:sp>
    </p:spTree>
    <p:extLst>
      <p:ext uri="{BB962C8B-B14F-4D97-AF65-F5344CB8AC3E}">
        <p14:creationId xmlns:p14="http://schemas.microsoft.com/office/powerpoint/2010/main" val="2245486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Washington State’s solution is to </a:t>
            </a:r>
            <a:r>
              <a:rPr lang="en-US" sz="1200" b="0" i="0" u="none" strike="noStrike" kern="1200" baseline="0">
                <a:solidFill>
                  <a:schemeClr val="tx1"/>
                </a:solidFill>
                <a:latin typeface="+mn-lt"/>
                <a:ea typeface="+mn-ea"/>
                <a:cs typeface="+mn-cs"/>
              </a:rPr>
              <a:t>develop a coding and naming system so they are as similar as possible across content areas to support usability by families and educators across a variety of school and district roles. </a:t>
            </a:r>
          </a:p>
          <a:p>
            <a:r>
              <a:rPr lang="en-US" sz="1200" b="0" i="0" u="none" strike="noStrike" kern="1200" baseline="0">
                <a:solidFill>
                  <a:schemeClr val="tx1"/>
                </a:solidFill>
                <a:latin typeface="+mn-lt"/>
                <a:ea typeface="+mn-ea"/>
                <a:cs typeface="+mn-cs"/>
              </a:rPr>
              <a:t>Coding in each content will provide the content abbreviation, the grade level, domain, category and standard number. </a:t>
            </a:r>
          </a:p>
          <a:p>
            <a:endParaRPr lang="en-US"/>
          </a:p>
          <a:p>
            <a:endParaRPr lang="en-US"/>
          </a:p>
          <a:p>
            <a:endParaRPr lang="en-US"/>
          </a:p>
          <a:p>
            <a:endParaRPr lang="en-US"/>
          </a:p>
          <a:p>
            <a:endParaRPr lang="en-US"/>
          </a:p>
          <a:p>
            <a:r>
              <a:rPr lang="en-US"/>
              <a:t>ELA = English Language Arts, M= Math, FE=Financial Education, S=  , PE= Physical Education, WL= World Languages, SS= Social Studies, A= Art, CS= Computer Science</a:t>
            </a:r>
          </a:p>
        </p:txBody>
      </p:sp>
      <p:sp>
        <p:nvSpPr>
          <p:cNvPr id="4" name="Slide Number Placeholder 3"/>
          <p:cNvSpPr>
            <a:spLocks noGrp="1"/>
          </p:cNvSpPr>
          <p:nvPr>
            <p:ph type="sldNum" sz="quarter" idx="5"/>
          </p:nvPr>
        </p:nvSpPr>
        <p:spPr/>
        <p:txBody>
          <a:bodyPr/>
          <a:lstStyle/>
          <a:p>
            <a:fld id="{71CD1C34-72C1-4C67-AAFF-0B8CE9936A77}" type="slidenum">
              <a:rPr lang="en-US" smtClean="0"/>
              <a:t>9</a:t>
            </a:fld>
            <a:endParaRPr lang="en-US"/>
          </a:p>
        </p:txBody>
      </p:sp>
    </p:spTree>
    <p:extLst>
      <p:ext uri="{BB962C8B-B14F-4D97-AF65-F5344CB8AC3E}">
        <p14:creationId xmlns:p14="http://schemas.microsoft.com/office/powerpoint/2010/main" val="3463256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http://k12.wa.us/"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9713A76-3666-4934-9B07-ADC3005BC743}"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5" name="Rectangle 4"/>
          <p:cNvSpPr/>
          <p:nvPr userDrawn="1"/>
        </p:nvSpPr>
        <p:spPr>
          <a:xfrm>
            <a:off x="0" y="0"/>
            <a:ext cx="12192000" cy="35643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Tree>
    <p:extLst>
      <p:ext uri="{BB962C8B-B14F-4D97-AF65-F5344CB8AC3E}">
        <p14:creationId xmlns:p14="http://schemas.microsoft.com/office/powerpoint/2010/main" val="259767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6" cy="3917955"/>
          </a:xfrm>
          <a:prstGeom prst="rect">
            <a:avLst/>
          </a:prstGeom>
        </p:spPr>
      </p:pic>
    </p:spTree>
    <p:extLst>
      <p:ext uri="{BB962C8B-B14F-4D97-AF65-F5344CB8AC3E}">
        <p14:creationId xmlns:p14="http://schemas.microsoft.com/office/powerpoint/2010/main" val="161610195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5"/>
          </a:xfrm>
          <a:prstGeom prst="rect">
            <a:avLst/>
          </a:prstGeom>
        </p:spPr>
      </p:pic>
    </p:spTree>
    <p:extLst>
      <p:ext uri="{BB962C8B-B14F-4D97-AF65-F5344CB8AC3E}">
        <p14:creationId xmlns:p14="http://schemas.microsoft.com/office/powerpoint/2010/main" val="70624341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9" y="0"/>
            <a:ext cx="12201903" cy="3917954"/>
          </a:xfrm>
          <a:prstGeom prst="rect">
            <a:avLst/>
          </a:prstGeom>
        </p:spPr>
      </p:pic>
    </p:spTree>
    <p:extLst>
      <p:ext uri="{BB962C8B-B14F-4D97-AF65-F5344CB8AC3E}">
        <p14:creationId xmlns:p14="http://schemas.microsoft.com/office/powerpoint/2010/main" val="66815523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393368614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908" y="0"/>
            <a:ext cx="12201900" cy="3917954"/>
          </a:xfrm>
          <a:prstGeom prst="rect">
            <a:avLst/>
          </a:prstGeom>
        </p:spPr>
      </p:pic>
    </p:spTree>
    <p:extLst>
      <p:ext uri="{BB962C8B-B14F-4D97-AF65-F5344CB8AC3E}">
        <p14:creationId xmlns:p14="http://schemas.microsoft.com/office/powerpoint/2010/main" val="1794105486"/>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3/6/2026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5322498" cy="6858000"/>
          </a:xfrm>
          <a:prstGeom prst="rect">
            <a:avLst/>
          </a:prstGeom>
          <a:solidFill>
            <a:srgbClr val="0D57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897" y="5680552"/>
            <a:ext cx="4864704" cy="813910"/>
          </a:xfrm>
          <a:prstGeom prst="rect">
            <a:avLst/>
          </a:prstGeom>
        </p:spPr>
      </p:pic>
      <p:sp>
        <p:nvSpPr>
          <p:cNvPr id="3" name="Text Placeholder 2">
            <a:extLst>
              <a:ext uri="{FF2B5EF4-FFF2-40B4-BE49-F238E27FC236}">
                <a16:creationId xmlns:a16="http://schemas.microsoft.com/office/drawing/2014/main" id="{95C72DD4-95B3-3AC6-58E2-54DBFD3091FE}"/>
              </a:ext>
            </a:extLst>
          </p:cNvPr>
          <p:cNvSpPr>
            <a:spLocks noGrp="1"/>
          </p:cNvSpPr>
          <p:nvPr>
            <p:ph type="body" sz="quarter" idx="11"/>
          </p:nvPr>
        </p:nvSpPr>
        <p:spPr>
          <a:xfrm>
            <a:off x="5749925" y="371475"/>
            <a:ext cx="5853113" cy="558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A6E3E-A6C4-D0A2-62CC-9E44B4CA9CA6}"/>
              </a:ext>
            </a:extLst>
          </p:cNvPr>
          <p:cNvSpPr>
            <a:spLocks noGrp="1"/>
          </p:cNvSpPr>
          <p:nvPr>
            <p:ph type="body" sz="quarter" idx="12" hasCustomPrompt="1"/>
          </p:nvPr>
        </p:nvSpPr>
        <p:spPr>
          <a:xfrm>
            <a:off x="422275" y="587375"/>
            <a:ext cx="4564063" cy="1517650"/>
          </a:xfrm>
        </p:spPr>
        <p:txBody>
          <a:bodyPr>
            <a:normAutofit/>
          </a:bodyPr>
          <a:lstStyle>
            <a:lvl1pPr>
              <a:buNone/>
              <a:defRPr sz="40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Title</a:t>
            </a:r>
          </a:p>
        </p:txBody>
      </p:sp>
    </p:spTree>
    <p:extLst>
      <p:ext uri="{BB962C8B-B14F-4D97-AF65-F5344CB8AC3E}">
        <p14:creationId xmlns:p14="http://schemas.microsoft.com/office/powerpoint/2010/main" val="2716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nect with OSPI">
    <p:spTree>
      <p:nvGrpSpPr>
        <p:cNvPr id="1" name=""/>
        <p:cNvGrpSpPr/>
        <p:nvPr/>
      </p:nvGrpSpPr>
      <p:grpSpPr>
        <a:xfrm>
          <a:off x="0" y="0"/>
          <a:ext cx="0" cy="0"/>
          <a:chOff x="0" y="0"/>
          <a:chExt cx="0" cy="0"/>
        </a:xfrm>
      </p:grpSpPr>
      <p:sp>
        <p:nvSpPr>
          <p:cNvPr id="24"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17C9C7D3-8139-495D-A64E-25E25233BA08}" type="datetime1">
              <a:rPr lang="en-US" smtClean="0"/>
              <a:t>3/6/2026</a:t>
            </a:fld>
            <a:endParaRPr lang="en-US"/>
          </a:p>
        </p:txBody>
      </p:sp>
      <p:sp>
        <p:nvSpPr>
          <p:cNvPr id="25"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6"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4" name="Picture 3" title="OSPI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1779" y="833184"/>
            <a:ext cx="7738478" cy="1294719"/>
          </a:xfrm>
          <a:prstGeom prst="rect">
            <a:avLst/>
          </a:prstGeom>
        </p:spPr>
      </p:pic>
      <p:sp>
        <p:nvSpPr>
          <p:cNvPr id="6" name="TextBox 5"/>
          <p:cNvSpPr txBox="1"/>
          <p:nvPr userDrawn="1"/>
        </p:nvSpPr>
        <p:spPr>
          <a:xfrm>
            <a:off x="1837346" y="2290273"/>
            <a:ext cx="8015955" cy="461665"/>
          </a:xfrm>
          <a:prstGeom prst="rect">
            <a:avLst/>
          </a:prstGeom>
          <a:noFill/>
        </p:spPr>
        <p:txBody>
          <a:bodyPr wrap="square" rtlCol="0">
            <a:spAutoFit/>
          </a:bodyPr>
          <a:lstStyle/>
          <a:p>
            <a:pPr algn="ctr"/>
            <a:r>
              <a:rPr lang="en-US" sz="2400" b="0" i="1"/>
              <a:t>Connect with us!</a:t>
            </a:r>
          </a:p>
        </p:txBody>
      </p:sp>
      <p:sp>
        <p:nvSpPr>
          <p:cNvPr id="7" name="Rectangle 6"/>
          <p:cNvSpPr/>
          <p:nvPr userDrawn="1"/>
        </p:nvSpPr>
        <p:spPr>
          <a:xfrm>
            <a:off x="0" y="3247402"/>
            <a:ext cx="12192000" cy="3610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CF3C5522-5A8F-4E98-206B-B976D00F27C9}"/>
              </a:ext>
            </a:extLst>
          </p:cNvPr>
          <p:cNvGrpSpPr/>
          <p:nvPr userDrawn="1"/>
        </p:nvGrpSpPr>
        <p:grpSpPr>
          <a:xfrm>
            <a:off x="1818105" y="3811403"/>
            <a:ext cx="3400453" cy="539496"/>
            <a:chOff x="6452863" y="3005919"/>
            <a:chExt cx="3400453" cy="539496"/>
          </a:xfrm>
        </p:grpSpPr>
        <p:sp>
          <p:nvSpPr>
            <p:cNvPr id="23" name="TextBox 22"/>
            <p:cNvSpPr txBox="1"/>
            <p:nvPr userDrawn="1"/>
          </p:nvSpPr>
          <p:spPr>
            <a:xfrm>
              <a:off x="7148561" y="3075612"/>
              <a:ext cx="2704755" cy="400110"/>
            </a:xfrm>
            <a:prstGeom prst="rect">
              <a:avLst/>
            </a:prstGeom>
            <a:noFill/>
          </p:spPr>
          <p:txBody>
            <a:bodyPr wrap="square" rtlCol="0">
              <a:spAutoFit/>
            </a:bodyPr>
            <a:lstStyle/>
            <a:p>
              <a:r>
                <a:rPr lang="en-US" sz="2000">
                  <a:solidFill>
                    <a:schemeClr val="bg1"/>
                  </a:solidFill>
                </a:rPr>
                <a:t>ospi.k12.wa.us</a:t>
              </a:r>
            </a:p>
          </p:txBody>
        </p:sp>
        <p:pic>
          <p:nvPicPr>
            <p:cNvPr id="61" name="Picture 60" descr="A white circle with a blue globe in it&#10;&#10;Description automatically generated">
              <a:extLst>
                <a:ext uri="{FF2B5EF4-FFF2-40B4-BE49-F238E27FC236}">
                  <a16:creationId xmlns:a16="http://schemas.microsoft.com/office/drawing/2014/main" id="{8A7749CD-F894-8BED-CB9A-23FE5EF8E5E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871" t="33141" r="32819" b="33208"/>
            <a:stretch/>
          </p:blipFill>
          <p:spPr>
            <a:xfrm>
              <a:off x="6452863" y="3005919"/>
              <a:ext cx="550053" cy="539496"/>
            </a:xfrm>
            <a:prstGeom prst="rect">
              <a:avLst/>
            </a:prstGeom>
          </p:spPr>
        </p:pic>
      </p:grpSp>
      <p:grpSp>
        <p:nvGrpSpPr>
          <p:cNvPr id="86" name="Group 85">
            <a:extLst>
              <a:ext uri="{FF2B5EF4-FFF2-40B4-BE49-F238E27FC236}">
                <a16:creationId xmlns:a16="http://schemas.microsoft.com/office/drawing/2014/main" id="{5ACDF48B-6604-42ED-A7BD-57E5DF4F70C8}"/>
              </a:ext>
            </a:extLst>
          </p:cNvPr>
          <p:cNvGrpSpPr/>
          <p:nvPr userDrawn="1"/>
        </p:nvGrpSpPr>
        <p:grpSpPr>
          <a:xfrm>
            <a:off x="6454123" y="3811403"/>
            <a:ext cx="3873800" cy="539496"/>
            <a:chOff x="6453796" y="5913111"/>
            <a:chExt cx="3873800" cy="539496"/>
          </a:xfrm>
        </p:grpSpPr>
        <p:sp>
          <p:nvSpPr>
            <p:cNvPr id="20" name="TextBox 19"/>
            <p:cNvSpPr txBox="1"/>
            <p:nvPr userDrawn="1"/>
          </p:nvSpPr>
          <p:spPr>
            <a:xfrm>
              <a:off x="7148561" y="5982804"/>
              <a:ext cx="3179035" cy="400110"/>
            </a:xfrm>
            <a:prstGeom prst="rect">
              <a:avLst/>
            </a:prstGeom>
            <a:noFill/>
          </p:spPr>
          <p:txBody>
            <a:bodyPr wrap="square" rtlCol="0">
              <a:spAutoFit/>
            </a:bodyPr>
            <a:lstStyle/>
            <a:p>
              <a:r>
                <a:rPr lang="en-US" sz="2000">
                  <a:solidFill>
                    <a:schemeClr val="bg1"/>
                  </a:solidFill>
                </a:rPr>
                <a:t>youtube.com/</a:t>
              </a:r>
              <a:r>
                <a:rPr lang="en-US" sz="2000" err="1">
                  <a:solidFill>
                    <a:schemeClr val="bg1"/>
                  </a:solidFill>
                </a:rPr>
                <a:t>waospi</a:t>
              </a:r>
              <a:endParaRPr lang="en-US" sz="2000">
                <a:solidFill>
                  <a:schemeClr val="bg1"/>
                </a:solidFill>
              </a:endParaRPr>
            </a:p>
          </p:txBody>
        </p:sp>
        <p:pic>
          <p:nvPicPr>
            <p:cNvPr id="63" name="Picture 62" descr="A white circle with a black background with a play button&#10;&#10;Description automatically generated">
              <a:extLst>
                <a:ext uri="{FF2B5EF4-FFF2-40B4-BE49-F238E27FC236}">
                  <a16:creationId xmlns:a16="http://schemas.microsoft.com/office/drawing/2014/main" id="{439173CC-E75D-E7F6-0826-82408386B83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2576" t="33141" r="32819" b="32803"/>
            <a:stretch/>
          </p:blipFill>
          <p:spPr>
            <a:xfrm>
              <a:off x="6453796" y="5913111"/>
              <a:ext cx="548187" cy="539496"/>
            </a:xfrm>
            <a:prstGeom prst="rect">
              <a:avLst/>
            </a:prstGeom>
          </p:spPr>
        </p:pic>
      </p:grpSp>
      <p:grpSp>
        <p:nvGrpSpPr>
          <p:cNvPr id="84" name="Group 83">
            <a:extLst>
              <a:ext uri="{FF2B5EF4-FFF2-40B4-BE49-F238E27FC236}">
                <a16:creationId xmlns:a16="http://schemas.microsoft.com/office/drawing/2014/main" id="{3891F708-B5BB-2550-29B7-A3C3E169D130}"/>
              </a:ext>
            </a:extLst>
          </p:cNvPr>
          <p:cNvGrpSpPr/>
          <p:nvPr userDrawn="1"/>
        </p:nvGrpSpPr>
        <p:grpSpPr>
          <a:xfrm>
            <a:off x="6454123" y="4678107"/>
            <a:ext cx="3875284" cy="539496"/>
            <a:chOff x="6452312" y="4509903"/>
            <a:chExt cx="3875284" cy="539496"/>
          </a:xfrm>
        </p:grpSpPr>
        <p:sp>
          <p:nvSpPr>
            <p:cNvPr id="19" name="TextBox 18"/>
            <p:cNvSpPr txBox="1"/>
            <p:nvPr userDrawn="1"/>
          </p:nvSpPr>
          <p:spPr>
            <a:xfrm>
              <a:off x="7148561" y="4579596"/>
              <a:ext cx="3179035" cy="400110"/>
            </a:xfrm>
            <a:prstGeom prst="rect">
              <a:avLst/>
            </a:prstGeom>
            <a:noFill/>
          </p:spPr>
          <p:txBody>
            <a:bodyPr wrap="square" rtlCol="0">
              <a:spAutoFit/>
            </a:bodyPr>
            <a:lstStyle/>
            <a:p>
              <a:r>
                <a:rPr lang="en-US" sz="2000">
                  <a:solidFill>
                    <a:schemeClr val="bg1"/>
                  </a:solidFill>
                </a:rPr>
                <a:t>twitter.com/</a:t>
              </a:r>
              <a:r>
                <a:rPr lang="en-US" sz="2000" err="1">
                  <a:solidFill>
                    <a:schemeClr val="bg1"/>
                  </a:solidFill>
                </a:rPr>
                <a:t>waospi</a:t>
              </a:r>
              <a:endParaRPr lang="en-US" sz="2000">
                <a:solidFill>
                  <a:schemeClr val="bg1"/>
                </a:solidFill>
              </a:endParaRPr>
            </a:p>
          </p:txBody>
        </p:sp>
        <p:pic>
          <p:nvPicPr>
            <p:cNvPr id="65" name="Picture 64" descr="A white circle with blue x in it&#10;&#10;Description automatically generated">
              <a:extLst>
                <a:ext uri="{FF2B5EF4-FFF2-40B4-BE49-F238E27FC236}">
                  <a16:creationId xmlns:a16="http://schemas.microsoft.com/office/drawing/2014/main" id="{3946F2DF-02C0-B265-C99B-348E61B4D770}"/>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2576" t="33548" r="33115" b="32869"/>
            <a:stretch/>
          </p:blipFill>
          <p:spPr>
            <a:xfrm>
              <a:off x="6452312" y="4509903"/>
              <a:ext cx="551155" cy="539496"/>
            </a:xfrm>
            <a:prstGeom prst="rect">
              <a:avLst/>
            </a:prstGeom>
          </p:spPr>
        </p:pic>
      </p:grpSp>
      <p:grpSp>
        <p:nvGrpSpPr>
          <p:cNvPr id="81" name="Group 80">
            <a:extLst>
              <a:ext uri="{FF2B5EF4-FFF2-40B4-BE49-F238E27FC236}">
                <a16:creationId xmlns:a16="http://schemas.microsoft.com/office/drawing/2014/main" id="{D689147F-00E4-1C7D-44A1-D3765639646C}"/>
              </a:ext>
            </a:extLst>
          </p:cNvPr>
          <p:cNvGrpSpPr/>
          <p:nvPr userDrawn="1"/>
        </p:nvGrpSpPr>
        <p:grpSpPr>
          <a:xfrm>
            <a:off x="1818105" y="4678107"/>
            <a:ext cx="3398891" cy="539496"/>
            <a:chOff x="6454425" y="2310400"/>
            <a:chExt cx="3398891" cy="539496"/>
          </a:xfrm>
        </p:grpSpPr>
        <p:sp>
          <p:nvSpPr>
            <p:cNvPr id="3" name="TextBox 2">
              <a:extLst>
                <a:ext uri="{FF2B5EF4-FFF2-40B4-BE49-F238E27FC236}">
                  <a16:creationId xmlns:a16="http://schemas.microsoft.com/office/drawing/2014/main" id="{49C6A311-77F8-B22D-00FB-7FC3D9E53979}"/>
                </a:ext>
              </a:extLst>
            </p:cNvPr>
            <p:cNvSpPr txBox="1"/>
            <p:nvPr userDrawn="1"/>
          </p:nvSpPr>
          <p:spPr>
            <a:xfrm>
              <a:off x="7148561" y="2380093"/>
              <a:ext cx="2704755" cy="400110"/>
            </a:xfrm>
            <a:prstGeom prst="rect">
              <a:avLst/>
            </a:prstGeom>
            <a:noFill/>
          </p:spPr>
          <p:txBody>
            <a:bodyPr wrap="square" rtlCol="0">
              <a:spAutoFit/>
            </a:bodyPr>
            <a:lstStyle/>
            <a:p>
              <a:r>
                <a:rPr lang="en-US" sz="2000">
                  <a:solidFill>
                    <a:schemeClr val="bg1"/>
                  </a:solidFill>
                </a:rPr>
                <a:t>instagram.com/</a:t>
              </a:r>
              <a:r>
                <a:rPr lang="en-US" sz="2000" err="1">
                  <a:solidFill>
                    <a:schemeClr val="bg1"/>
                  </a:solidFill>
                </a:rPr>
                <a:t>waospi</a:t>
              </a:r>
              <a:endParaRPr lang="en-US" sz="2000">
                <a:solidFill>
                  <a:schemeClr val="bg1"/>
                </a:solidFill>
              </a:endParaRPr>
            </a:p>
          </p:txBody>
        </p:sp>
        <p:pic>
          <p:nvPicPr>
            <p:cNvPr id="67" name="Picture 66" descr="A white circle with a black background&#10;&#10;Description automatically generated">
              <a:extLst>
                <a:ext uri="{FF2B5EF4-FFF2-40B4-BE49-F238E27FC236}">
                  <a16:creationId xmlns:a16="http://schemas.microsoft.com/office/drawing/2014/main" id="{D510FD6E-5F75-7220-3BE3-2FD7E14C9EFF}"/>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2576" t="33208" r="32967" b="32803"/>
            <a:stretch/>
          </p:blipFill>
          <p:spPr>
            <a:xfrm>
              <a:off x="6454425" y="2310400"/>
              <a:ext cx="546929" cy="539496"/>
            </a:xfrm>
            <a:prstGeom prst="rect">
              <a:avLst/>
            </a:prstGeom>
          </p:spPr>
        </p:pic>
      </p:grpSp>
      <p:grpSp>
        <p:nvGrpSpPr>
          <p:cNvPr id="83" name="Group 82">
            <a:extLst>
              <a:ext uri="{FF2B5EF4-FFF2-40B4-BE49-F238E27FC236}">
                <a16:creationId xmlns:a16="http://schemas.microsoft.com/office/drawing/2014/main" id="{3C71E7E8-552C-38B5-FD6C-CE414EBFC63B}"/>
              </a:ext>
            </a:extLst>
          </p:cNvPr>
          <p:cNvGrpSpPr/>
          <p:nvPr userDrawn="1"/>
        </p:nvGrpSpPr>
        <p:grpSpPr>
          <a:xfrm>
            <a:off x="1818105" y="5544811"/>
            <a:ext cx="3875284" cy="539496"/>
            <a:chOff x="6452312" y="3785741"/>
            <a:chExt cx="3875284" cy="539496"/>
          </a:xfrm>
        </p:grpSpPr>
        <p:sp>
          <p:nvSpPr>
            <p:cNvPr id="18" name="TextBox 17"/>
            <p:cNvSpPr txBox="1"/>
            <p:nvPr userDrawn="1"/>
          </p:nvSpPr>
          <p:spPr>
            <a:xfrm>
              <a:off x="7148561" y="3855434"/>
              <a:ext cx="3179035" cy="400110"/>
            </a:xfrm>
            <a:prstGeom prst="rect">
              <a:avLst/>
            </a:prstGeom>
            <a:noFill/>
          </p:spPr>
          <p:txBody>
            <a:bodyPr wrap="square" rtlCol="0">
              <a:spAutoFit/>
            </a:bodyPr>
            <a:lstStyle/>
            <a:p>
              <a:r>
                <a:rPr lang="en-US" sz="2000">
                  <a:solidFill>
                    <a:schemeClr val="bg1"/>
                  </a:solidFill>
                </a:rPr>
                <a:t>facebook.com/</a:t>
              </a:r>
              <a:r>
                <a:rPr lang="en-US" sz="2000" err="1">
                  <a:solidFill>
                    <a:schemeClr val="bg1"/>
                  </a:solidFill>
                </a:rPr>
                <a:t>waospi</a:t>
              </a:r>
              <a:endParaRPr lang="en-US" sz="2000">
                <a:solidFill>
                  <a:schemeClr val="bg1"/>
                </a:solidFill>
              </a:endParaRPr>
            </a:p>
          </p:txBody>
        </p:sp>
        <p:pic>
          <p:nvPicPr>
            <p:cNvPr id="69" name="Picture 68" descr="A white circle with a letter f in it&#10;&#10;Description automatically generated">
              <a:extLst>
                <a:ext uri="{FF2B5EF4-FFF2-40B4-BE49-F238E27FC236}">
                  <a16:creationId xmlns:a16="http://schemas.microsoft.com/office/drawing/2014/main" id="{11207517-676F-1210-7AD3-68582057146C}"/>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32577" t="33548" r="33114" b="32869"/>
            <a:stretch/>
          </p:blipFill>
          <p:spPr>
            <a:xfrm>
              <a:off x="6452312" y="3785741"/>
              <a:ext cx="551155" cy="539496"/>
            </a:xfrm>
            <a:prstGeom prst="rect">
              <a:avLst/>
            </a:prstGeom>
          </p:spPr>
        </p:pic>
      </p:grpSp>
      <p:grpSp>
        <p:nvGrpSpPr>
          <p:cNvPr id="85" name="Group 84">
            <a:extLst>
              <a:ext uri="{FF2B5EF4-FFF2-40B4-BE49-F238E27FC236}">
                <a16:creationId xmlns:a16="http://schemas.microsoft.com/office/drawing/2014/main" id="{E65B5FB3-660C-39A9-B03E-7538749D610F}"/>
              </a:ext>
            </a:extLst>
          </p:cNvPr>
          <p:cNvGrpSpPr/>
          <p:nvPr userDrawn="1"/>
        </p:nvGrpSpPr>
        <p:grpSpPr>
          <a:xfrm>
            <a:off x="6454123" y="5544811"/>
            <a:ext cx="4372925" cy="539496"/>
            <a:chOff x="6453498" y="5217592"/>
            <a:chExt cx="4372925" cy="539496"/>
          </a:xfrm>
        </p:grpSpPr>
        <p:sp>
          <p:nvSpPr>
            <p:cNvPr id="22" name="TextBox 21"/>
            <p:cNvSpPr txBox="1"/>
            <p:nvPr userDrawn="1"/>
          </p:nvSpPr>
          <p:spPr>
            <a:xfrm>
              <a:off x="7148561" y="5287285"/>
              <a:ext cx="3677862" cy="400110"/>
            </a:xfrm>
            <a:prstGeom prst="rect">
              <a:avLst/>
            </a:prstGeom>
            <a:noFill/>
          </p:spPr>
          <p:txBody>
            <a:bodyPr wrap="square" rtlCol="0">
              <a:spAutoFit/>
            </a:bodyPr>
            <a:lstStyle/>
            <a:p>
              <a:r>
                <a:rPr lang="en-US" sz="2000">
                  <a:solidFill>
                    <a:schemeClr val="bg1"/>
                  </a:solidFill>
                </a:rPr>
                <a:t>linkedin.com/company/</a:t>
              </a:r>
              <a:r>
                <a:rPr lang="en-US" sz="2000" err="1">
                  <a:solidFill>
                    <a:schemeClr val="bg1"/>
                  </a:solidFill>
                </a:rPr>
                <a:t>waospi</a:t>
              </a:r>
              <a:endParaRPr lang="en-US" sz="2000">
                <a:solidFill>
                  <a:schemeClr val="bg1"/>
                </a:solidFill>
              </a:endParaRPr>
            </a:p>
          </p:txBody>
        </p:sp>
        <p:pic>
          <p:nvPicPr>
            <p:cNvPr id="71" name="Picture 70" descr="A white circle with blue letters on it&#10;&#10;Description automatically generated">
              <a:extLst>
                <a:ext uri="{FF2B5EF4-FFF2-40B4-BE49-F238E27FC236}">
                  <a16:creationId xmlns:a16="http://schemas.microsoft.com/office/drawing/2014/main" id="{1D315814-B04C-BCB8-1386-19EEB287455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2576" t="33548" r="33262" b="32869"/>
            <a:stretch/>
          </p:blipFill>
          <p:spPr>
            <a:xfrm>
              <a:off x="6453498" y="5217592"/>
              <a:ext cx="548783" cy="539496"/>
            </a:xfrm>
            <a:prstGeom prst="rect">
              <a:avLst/>
            </a:prstGeom>
          </p:spPr>
        </p:pic>
      </p:grpSp>
    </p:spTree>
    <p:extLst>
      <p:ext uri="{BB962C8B-B14F-4D97-AF65-F5344CB8AC3E}">
        <p14:creationId xmlns:p14="http://schemas.microsoft.com/office/powerpoint/2010/main" val="33364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32611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3/6/2026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6110514" cy="6858000"/>
          </a:xfrm>
          <a:prstGeom prst="rect">
            <a:avLst/>
          </a:prstGeom>
          <a:solidFill>
            <a:srgbClr val="404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8629" y="5678455"/>
            <a:ext cx="4864704" cy="813910"/>
          </a:xfrm>
          <a:prstGeom prst="rect">
            <a:avLst/>
          </a:prstGeom>
        </p:spPr>
      </p:pic>
    </p:spTree>
    <p:extLst>
      <p:ext uri="{BB962C8B-B14F-4D97-AF65-F5344CB8AC3E}">
        <p14:creationId xmlns:p14="http://schemas.microsoft.com/office/powerpoint/2010/main" val="1770553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Slide Al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ADE8D14D-276A-4AF0-8D8A-4839FD9FCE51}" type="datetime1">
              <a:rPr lang="en-US" smtClean="0"/>
              <a:t>3/6/2026</a:t>
            </a:fld>
            <a:endParaRPr lang="en-US"/>
          </a:p>
        </p:txBody>
      </p:sp>
      <p:sp>
        <p:nvSpPr>
          <p:cNvPr id="11"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12"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6" name="Rectangle 5"/>
          <p:cNvSpPr/>
          <p:nvPr userDrawn="1"/>
        </p:nvSpPr>
        <p:spPr>
          <a:xfrm>
            <a:off x="0" y="0"/>
            <a:ext cx="5339751" cy="6858000"/>
          </a:xfrm>
          <a:prstGeom prst="rect">
            <a:avLst/>
          </a:prstGeom>
          <a:solidFill>
            <a:srgbClr val="8CB5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7523" y="5684130"/>
            <a:ext cx="4864704" cy="813910"/>
          </a:xfrm>
          <a:prstGeom prst="rect">
            <a:avLst/>
          </a:prstGeom>
        </p:spPr>
      </p:pic>
      <p:sp>
        <p:nvSpPr>
          <p:cNvPr id="2" name="Title 1">
            <a:extLst>
              <a:ext uri="{FF2B5EF4-FFF2-40B4-BE49-F238E27FC236}">
                <a16:creationId xmlns:a16="http://schemas.microsoft.com/office/drawing/2014/main" id="{2F7F494D-5232-3AD5-C6D2-6AC5E6113764}"/>
              </a:ext>
            </a:extLst>
          </p:cNvPr>
          <p:cNvSpPr>
            <a:spLocks noGrp="1"/>
          </p:cNvSpPr>
          <p:nvPr>
            <p:ph type="title"/>
          </p:nvPr>
        </p:nvSpPr>
        <p:spPr>
          <a:xfrm>
            <a:off x="446817" y="385703"/>
            <a:ext cx="4591010" cy="1325563"/>
          </a:xfrm>
        </p:spPr>
        <p:txBody>
          <a:bodyPr/>
          <a:lstStyle>
            <a:lvl1pPr>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EB5948-0AB1-C7B7-491E-AF05D0DDBF92}"/>
              </a:ext>
            </a:extLst>
          </p:cNvPr>
          <p:cNvSpPr>
            <a:spLocks noGrp="1"/>
          </p:cNvSpPr>
          <p:nvPr>
            <p:ph idx="1"/>
          </p:nvPr>
        </p:nvSpPr>
        <p:spPr>
          <a:xfrm>
            <a:off x="5750668" y="385703"/>
            <a:ext cx="5869113" cy="56957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6754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ssion Vision Values">
    <p:spTree>
      <p:nvGrpSpPr>
        <p:cNvPr id="1" name=""/>
        <p:cNvGrpSpPr/>
        <p:nvPr/>
      </p:nvGrpSpPr>
      <p:grpSpPr>
        <a:xfrm>
          <a:off x="0" y="0"/>
          <a:ext cx="0" cy="0"/>
          <a:chOff x="0" y="0"/>
          <a:chExt cx="0" cy="0"/>
        </a:xfrm>
      </p:grpSpPr>
      <p:pic>
        <p:nvPicPr>
          <p:cNvPr id="2" name="Picture 1" descr="A group of students with their hands up&#10;"/>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4724400" cy="6858000"/>
          </a:xfrm>
          <a:prstGeom prst="rect">
            <a:avLst/>
          </a:prstGeom>
        </p:spPr>
      </p:pic>
      <p:sp>
        <p:nvSpPr>
          <p:cNvPr id="18" name="Date Placeholder 3"/>
          <p:cNvSpPr>
            <a:spLocks noGrp="1"/>
          </p:cNvSpPr>
          <p:nvPr>
            <p:ph type="dt" sz="half" idx="10"/>
          </p:nvPr>
        </p:nvSpPr>
        <p:spPr>
          <a:xfrm>
            <a:off x="9776298" y="6431544"/>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F9035A5F-3A94-4811-9FB1-09C2A5D9E0B2}" type="datetime1">
              <a:rPr lang="en-US" smtClean="0"/>
              <a:t>3/6/2026</a:t>
            </a:fld>
            <a:endParaRPr lang="en-US"/>
          </a:p>
        </p:txBody>
      </p:sp>
      <p:sp>
        <p:nvSpPr>
          <p:cNvPr id="19" name="Slide Number Placeholder 4"/>
          <p:cNvSpPr>
            <a:spLocks noGrp="1"/>
          </p:cNvSpPr>
          <p:nvPr>
            <p:ph type="sldNum" sz="quarter" idx="4"/>
          </p:nvPr>
        </p:nvSpPr>
        <p:spPr>
          <a:xfrm>
            <a:off x="10709328" y="6431544"/>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20" name="Footer Placeholder 5"/>
          <p:cNvSpPr>
            <a:spLocks noGrp="1"/>
          </p:cNvSpPr>
          <p:nvPr>
            <p:ph type="ftr" sz="quarter" idx="3"/>
          </p:nvPr>
        </p:nvSpPr>
        <p:spPr>
          <a:xfrm>
            <a:off x="5750668" y="6431544"/>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pic>
        <p:nvPicPr>
          <p:cNvPr id="21" name="Picture 20" title="OSPI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2900762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710578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420897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9232251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18666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927846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375432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D481-E16C-B046-C625-65B6B7D89D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E524D-2472-FDAB-1827-D819274180EA}"/>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3">
            <a:extLst>
              <a:ext uri="{FF2B5EF4-FFF2-40B4-BE49-F238E27FC236}">
                <a16:creationId xmlns:a16="http://schemas.microsoft.com/office/drawing/2014/main" id="{CCD84F49-5CAC-B7A1-5301-20418EAEF0AF}"/>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4">
            <a:extLst>
              <a:ext uri="{FF2B5EF4-FFF2-40B4-BE49-F238E27FC236}">
                <a16:creationId xmlns:a16="http://schemas.microsoft.com/office/drawing/2014/main" id="{41D814DF-FB2F-40A4-7133-1848A03CCC11}"/>
              </a:ext>
            </a:extLst>
          </p:cNvPr>
          <p:cNvSpPr>
            <a:spLocks noGrp="1"/>
          </p:cNvSpPr>
          <p:nvPr>
            <p:ph type="ftr"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33897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011346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8109673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16926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341727356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2114067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9238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algn="ctr"/>
            <a:r>
              <a:rPr lang="en-US"/>
              <a:t>| </a:t>
            </a:r>
            <a:fld id="{6AD9C51A-A19C-426A-8FAE-2A3EAD0FB521}" type="datetime1">
              <a:rPr lang="en-US" smtClean="0"/>
              <a:t>3/6/2026</a:t>
            </a:fld>
            <a:r>
              <a:rPr lang="en-US"/>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fld id="{65248FEF-978F-4B24-93F3-B987601DAD06}" type="slidenum">
              <a:rPr lang="en-US" smtClean="0"/>
              <a:pPr/>
              <a:t>‹#›</a:t>
            </a:fld>
            <a:endParaRPr lang="en-US"/>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algn="r"/>
            <a:r>
              <a:rPr lang="en-US"/>
              <a:t>Division Name</a:t>
            </a:r>
          </a:p>
        </p:txBody>
      </p:sp>
    </p:spTree>
    <p:extLst>
      <p:ext uri="{BB962C8B-B14F-4D97-AF65-F5344CB8AC3E}">
        <p14:creationId xmlns:p14="http://schemas.microsoft.com/office/powerpoint/2010/main" val="2006792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pic>
        <p:nvPicPr>
          <p:cNvPr id="7" name="Picture 6"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5D386E17-F8CF-47AF-AE3A-C26E89DB1DB3}"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5751168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425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5125"/>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6AD9C51A-A19C-426A-8FAE-2A3EAD0FB521}"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1254962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832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41982921-751A-4039-819B-4624610BA7C0}"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431173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5473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4"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8C520A67-EF72-4EF3-B9F5-8D3C234F8A3E}"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5" name="Slide Number Placeholder 4"/>
          <p:cNvSpPr>
            <a:spLocks noGrp="1"/>
          </p:cNvSpPr>
          <p:nvPr>
            <p:ph type="sldNum" sz="quarter" idx="12"/>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6" name="Footer Placeholder 5"/>
          <p:cNvSpPr>
            <a:spLocks noGrp="1"/>
          </p:cNvSpPr>
          <p:nvPr>
            <p:ph type="ftr" sz="quarter" idx="1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6200364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386623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2"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89107D1-09AF-41F4-A424-7BD82757A508}"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3"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4"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662497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act &amp; Creative Commons">
    <p:spTree>
      <p:nvGrpSpPr>
        <p:cNvPr id="1" name=""/>
        <p:cNvGrpSpPr/>
        <p:nvPr/>
      </p:nvGrpSpPr>
      <p:grpSpPr>
        <a:xfrm>
          <a:off x="0" y="0"/>
          <a:ext cx="0" cy="0"/>
          <a:chOff x="0" y="0"/>
          <a:chExt cx="0" cy="0"/>
        </a:xfrm>
      </p:grpSpPr>
      <p:pic>
        <p:nvPicPr>
          <p:cNvPr id="5" name="Picture 4"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pic>
        <p:nvPicPr>
          <p:cNvPr id="8" name="Picture 2" descr="CreativeCommons logo&#10;&#10;http://mirrors.creativecommons.org/presskit/buttons/88x31/png/by.png" title="CC Logo "/>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041" y="5241583"/>
            <a:ext cx="1124177" cy="3933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a:off x="2250974" y="5115080"/>
            <a:ext cx="848254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0403D"/>
                </a:solidFill>
                <a:effectLst/>
                <a:uLnTx/>
                <a:uFillTx/>
                <a:latin typeface="Segoe UI"/>
                <a:ea typeface="+mn-ea"/>
                <a:cs typeface="+mn-cs"/>
              </a:rPr>
              <a:t>Except where otherwise noted, this work by the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4"/>
              </a:rPr>
              <a:t>Office of Superintendent of Public Instruction </a:t>
            </a:r>
            <a:r>
              <a:rPr kumimoji="0" lang="en-US" sz="1800" b="0" i="0" u="none" strike="noStrike" kern="1200" cap="none" spc="0" normalizeH="0" baseline="0" noProof="0">
                <a:ln>
                  <a:noFill/>
                </a:ln>
                <a:solidFill>
                  <a:srgbClr val="40403D"/>
                </a:solidFill>
                <a:effectLst/>
                <a:uLnTx/>
                <a:uFillTx/>
                <a:latin typeface="Segoe UI"/>
                <a:ea typeface="+mn-ea"/>
                <a:cs typeface="+mn-cs"/>
              </a:rPr>
              <a:t>is licensed under a </a:t>
            </a:r>
            <a:r>
              <a:rPr kumimoji="0" lang="en-US" sz="1800" b="0" i="0" u="none" strike="noStrike" kern="1200" cap="none" spc="0" normalizeH="0" baseline="0" noProof="0">
                <a:ln>
                  <a:noFill/>
                </a:ln>
                <a:solidFill>
                  <a:srgbClr val="40403D"/>
                </a:solidFill>
                <a:effectLst/>
                <a:uLnTx/>
                <a:uFillTx/>
                <a:latin typeface="Segoe UI"/>
                <a:ea typeface="+mn-ea"/>
                <a:cs typeface="+mn-cs"/>
                <a:hlinkClick r:id="rId5"/>
              </a:rPr>
              <a:t>Creative Commons 4.0 International License</a:t>
            </a:r>
            <a:r>
              <a:rPr kumimoji="0" lang="en-US" sz="1800" b="0" i="0" u="none" strike="noStrike" kern="1200" cap="none" spc="0" normalizeH="0" baseline="0" noProof="0">
                <a:ln>
                  <a:noFill/>
                </a:ln>
                <a:solidFill>
                  <a:srgbClr val="40403D"/>
                </a:solidFill>
                <a:effectLst/>
                <a:uLnTx/>
                <a:uFillTx/>
                <a:latin typeface="Segoe UI"/>
                <a:ea typeface="+mn-ea"/>
                <a:cs typeface="+mn-cs"/>
              </a:rPr>
              <a:t>.</a:t>
            </a:r>
          </a:p>
        </p:txBody>
      </p:sp>
      <p:sp>
        <p:nvSpPr>
          <p:cNvPr id="3" name="TextBox 2"/>
          <p:cNvSpPr txBox="1"/>
          <p:nvPr userDrawn="1"/>
        </p:nvSpPr>
        <p:spPr>
          <a:xfrm>
            <a:off x="765041" y="666572"/>
            <a:ext cx="10481093"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40403D"/>
                </a:solidFill>
                <a:effectLst/>
                <a:uLnTx/>
                <a:uFillTx/>
                <a:latin typeface="Segoe UI"/>
                <a:ea typeface="+mn-ea"/>
                <a:cs typeface="+mn-cs"/>
              </a:rPr>
              <a:t>Contact Us!</a:t>
            </a:r>
          </a:p>
        </p:txBody>
      </p:sp>
      <p:sp>
        <p:nvSpPr>
          <p:cNvPr id="6" name="Text Placeholder 5"/>
          <p:cNvSpPr>
            <a:spLocks noGrp="1"/>
          </p:cNvSpPr>
          <p:nvPr>
            <p:ph type="body" sz="quarter" idx="10"/>
          </p:nvPr>
        </p:nvSpPr>
        <p:spPr>
          <a:xfrm>
            <a:off x="765175" y="1624013"/>
            <a:ext cx="10463213" cy="2865437"/>
          </a:xfrm>
        </p:spPr>
        <p:txBody>
          <a:bodyPr/>
          <a:lstStyle/>
          <a:p>
            <a:pPr lvl="0"/>
            <a:r>
              <a:rPr lang="en-US"/>
              <a:t>Edit Master text styles</a:t>
            </a:r>
          </a:p>
        </p:txBody>
      </p:sp>
      <p:sp>
        <p:nvSpPr>
          <p:cNvPr id="16"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35F243A7-3AB4-4536-AADE-FF380E50D9E6}"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7"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8"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3117156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Slide 1">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4A6237E-F900-4F68-897E-E63D6ABEA4B8}"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175064403"/>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8"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1B2822EA-A644-495B-8815-4C70994813F7}"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9"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20"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123476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5"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6"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7"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1481914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6" name="Picture 5" title="OSP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13" name="Date Placeholder 3"/>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D1AE50F7-A69C-4B56-B33D-CD16CDBC5049}"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4"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5"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4007759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Main Title+ SubTitle+Number">
    <p:spTree>
      <p:nvGrpSpPr>
        <p:cNvPr id="1" name=""/>
        <p:cNvGrpSpPr/>
        <p:nvPr/>
      </p:nvGrpSpPr>
      <p:grpSpPr>
        <a:xfrm>
          <a:off x="0" y="0"/>
          <a:ext cx="0" cy="0"/>
          <a:chOff x="0" y="0"/>
          <a:chExt cx="0" cy="0"/>
        </a:xfrm>
      </p:grpSpPr>
      <p:sp>
        <p:nvSpPr>
          <p:cNvPr id="6" name="Rectangle 5"/>
          <p:cNvSpPr/>
          <p:nvPr userDrawn="1"/>
        </p:nvSpPr>
        <p:spPr>
          <a:xfrm>
            <a:off x="122143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Picture Placeholder 7"/>
          <p:cNvSpPr>
            <a:spLocks noGrp="1"/>
          </p:cNvSpPr>
          <p:nvPr>
            <p:ph type="pic" sz="quarter" idx="29" hasCustomPrompt="1"/>
          </p:nvPr>
        </p:nvSpPr>
        <p:spPr>
          <a:xfrm>
            <a:off x="131856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8" name="Rectangle 7"/>
          <p:cNvSpPr/>
          <p:nvPr userDrawn="1"/>
        </p:nvSpPr>
        <p:spPr>
          <a:xfrm>
            <a:off x="3681895"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Picture Placeholder 7"/>
          <p:cNvSpPr>
            <a:spLocks noGrp="1"/>
          </p:cNvSpPr>
          <p:nvPr>
            <p:ph type="pic" sz="quarter" idx="31" hasCustomPrompt="1"/>
          </p:nvPr>
        </p:nvSpPr>
        <p:spPr>
          <a:xfrm>
            <a:off x="3779024"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0" name="Rectangle 9"/>
          <p:cNvSpPr/>
          <p:nvPr userDrawn="1"/>
        </p:nvSpPr>
        <p:spPr>
          <a:xfrm>
            <a:off x="650061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Picture Placeholder 7"/>
          <p:cNvSpPr>
            <a:spLocks noGrp="1"/>
          </p:cNvSpPr>
          <p:nvPr>
            <p:ph type="pic" sz="quarter" idx="35" hasCustomPrompt="1"/>
          </p:nvPr>
        </p:nvSpPr>
        <p:spPr>
          <a:xfrm>
            <a:off x="659774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2" name="Rectangle 11"/>
          <p:cNvSpPr/>
          <p:nvPr userDrawn="1"/>
        </p:nvSpPr>
        <p:spPr>
          <a:xfrm>
            <a:off x="8961071"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Picture Placeholder 7"/>
          <p:cNvSpPr>
            <a:spLocks noGrp="1"/>
          </p:cNvSpPr>
          <p:nvPr>
            <p:ph type="pic" sz="quarter" idx="39" hasCustomPrompt="1"/>
          </p:nvPr>
        </p:nvSpPr>
        <p:spPr>
          <a:xfrm>
            <a:off x="9058200"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18" name="Rectangle 17"/>
          <p:cNvSpPr/>
          <p:nvPr userDrawn="1"/>
        </p:nvSpPr>
        <p:spPr>
          <a:xfrm>
            <a:off x="122143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Picture Placeholder 7"/>
          <p:cNvSpPr>
            <a:spLocks noGrp="1"/>
          </p:cNvSpPr>
          <p:nvPr>
            <p:ph type="pic" sz="quarter" idx="40" hasCustomPrompt="1"/>
          </p:nvPr>
        </p:nvSpPr>
        <p:spPr>
          <a:xfrm>
            <a:off x="131856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0" name="Rectangle 19"/>
          <p:cNvSpPr/>
          <p:nvPr userDrawn="1"/>
        </p:nvSpPr>
        <p:spPr>
          <a:xfrm>
            <a:off x="3681895" y="3992942"/>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Picture Placeholder 7"/>
          <p:cNvSpPr>
            <a:spLocks noGrp="1"/>
          </p:cNvSpPr>
          <p:nvPr>
            <p:ph type="pic" sz="quarter" idx="41" hasCustomPrompt="1"/>
          </p:nvPr>
        </p:nvSpPr>
        <p:spPr>
          <a:xfrm>
            <a:off x="3779024" y="4191672"/>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4" name="Rectangle 23"/>
          <p:cNvSpPr/>
          <p:nvPr userDrawn="1"/>
        </p:nvSpPr>
        <p:spPr>
          <a:xfrm>
            <a:off x="650061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Picture Placeholder 7"/>
          <p:cNvSpPr>
            <a:spLocks noGrp="1"/>
          </p:cNvSpPr>
          <p:nvPr>
            <p:ph type="pic" sz="quarter" idx="42" hasCustomPrompt="1"/>
          </p:nvPr>
        </p:nvSpPr>
        <p:spPr>
          <a:xfrm>
            <a:off x="659774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sp>
        <p:nvSpPr>
          <p:cNvPr id="26" name="Rectangle 25"/>
          <p:cNvSpPr/>
          <p:nvPr userDrawn="1"/>
        </p:nvSpPr>
        <p:spPr>
          <a:xfrm>
            <a:off x="8961071" y="1880320"/>
            <a:ext cx="2158378" cy="1907535"/>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Picture Placeholder 7"/>
          <p:cNvSpPr>
            <a:spLocks noGrp="1"/>
          </p:cNvSpPr>
          <p:nvPr>
            <p:ph type="pic" sz="quarter" idx="43" hasCustomPrompt="1"/>
          </p:nvPr>
        </p:nvSpPr>
        <p:spPr>
          <a:xfrm>
            <a:off x="9058200" y="2079050"/>
            <a:ext cx="1960565" cy="1344118"/>
          </a:xfrm>
          <a:prstGeom prst="rect">
            <a:avLst/>
          </a:prstGeom>
          <a:solidFill>
            <a:schemeClr val="bg1">
              <a:lumMod val="85000"/>
            </a:schemeClr>
          </a:solidFill>
          <a:ln w="19050">
            <a:solidFill>
              <a:schemeClr val="bg1">
                <a:lumMod val="95000"/>
              </a:schemeClr>
            </a:solidFill>
          </a:ln>
        </p:spPr>
        <p:txBody>
          <a:bodyPr tIns="0" bIns="182880" anchor="b"/>
          <a:lstStyle>
            <a:lvl1pPr algn="ctr">
              <a:buNone/>
              <a:defRPr sz="800" baseline="0">
                <a:solidFill>
                  <a:schemeClr val="tx1">
                    <a:lumMod val="50000"/>
                    <a:lumOff val="50000"/>
                  </a:schemeClr>
                </a:solidFill>
              </a:defRPr>
            </a:lvl1pPr>
          </a:lstStyle>
          <a:p>
            <a:r>
              <a:rPr lang="en-US"/>
              <a:t>Click Icon To Add Image</a:t>
            </a:r>
          </a:p>
        </p:txBody>
      </p:sp>
      <p:pic>
        <p:nvPicPr>
          <p:cNvPr id="2" name="Picture 1" title="OSPI logo">
            <a:extLst>
              <a:ext uri="{FF2B5EF4-FFF2-40B4-BE49-F238E27FC236}">
                <a16:creationId xmlns:a16="http://schemas.microsoft.com/office/drawing/2014/main" id="{B2A4D2B1-EBFD-59BD-551D-A01B1EC22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3423" y="6188131"/>
            <a:ext cx="2737153" cy="457951"/>
          </a:xfrm>
          <a:prstGeom prst="rect">
            <a:avLst/>
          </a:prstGeom>
        </p:spPr>
      </p:pic>
      <p:sp>
        <p:nvSpPr>
          <p:cNvPr id="3" name="Date Placeholder 3">
            <a:extLst>
              <a:ext uri="{FF2B5EF4-FFF2-40B4-BE49-F238E27FC236}">
                <a16:creationId xmlns:a16="http://schemas.microsoft.com/office/drawing/2014/main" id="{D147592A-9DE1-31D3-525D-CFA4E6E737D8}"/>
              </a:ext>
            </a:extLst>
          </p:cNvPr>
          <p:cNvSpPr>
            <a:spLocks noGrp="1"/>
          </p:cNvSpPr>
          <p:nvPr>
            <p:ph type="dt" sz="half" idx="11"/>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90D6690C-5134-4A25-A8E0-8B233ADCD8FC}"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4" name="Slide Number Placeholder 4">
            <a:extLst>
              <a:ext uri="{FF2B5EF4-FFF2-40B4-BE49-F238E27FC236}">
                <a16:creationId xmlns:a16="http://schemas.microsoft.com/office/drawing/2014/main" id="{435CB342-E3AE-D7BA-5DAE-8959965A3E8E}"/>
              </a:ext>
            </a:extLst>
          </p:cNvPr>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5" name="Footer Placeholder 5">
            <a:extLst>
              <a:ext uri="{FF2B5EF4-FFF2-40B4-BE49-F238E27FC236}">
                <a16:creationId xmlns:a16="http://schemas.microsoft.com/office/drawing/2014/main" id="{E40BCD8B-7A99-DF7F-E568-80562A32E889}"/>
              </a:ext>
            </a:extLst>
          </p:cNvPr>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74169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35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4000"/>
                            </p:stCondLst>
                            <p:childTnLst>
                              <p:par>
                                <p:cTn id="53" presetID="53"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4500"/>
                            </p:stCondLst>
                            <p:childTnLst>
                              <p:par>
                                <p:cTn id="59" presetID="53"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par>
                          <p:cTn id="64" fill="hold">
                            <p:stCondLst>
                              <p:cond delay="5000"/>
                            </p:stCondLst>
                            <p:childTnLst>
                              <p:par>
                                <p:cTn id="65" presetID="53"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par>
                          <p:cTn id="70" fill="hold">
                            <p:stCondLst>
                              <p:cond delay="5500"/>
                            </p:stCondLst>
                            <p:childTnLst>
                              <p:par>
                                <p:cTn id="71" presetID="53" presetClass="entr" presetSubtype="0"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p:cTn id="73" dur="500" fill="hold"/>
                                        <p:tgtEl>
                                          <p:spTgt spid="21"/>
                                        </p:tgtEl>
                                        <p:attrNameLst>
                                          <p:attrName>ppt_w</p:attrName>
                                        </p:attrNameLst>
                                      </p:cBhvr>
                                      <p:tavLst>
                                        <p:tav tm="0">
                                          <p:val>
                                            <p:fltVal val="0"/>
                                          </p:val>
                                        </p:tav>
                                        <p:tav tm="100000">
                                          <p:val>
                                            <p:strVal val="#ppt_w"/>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Effect transition="in" filter="fade">
                                      <p:cBhvr>
                                        <p:cTn id="75" dur="500"/>
                                        <p:tgtEl>
                                          <p:spTgt spid="21"/>
                                        </p:tgtEl>
                                      </p:cBhvr>
                                    </p:animEffect>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Effect transition="in" filter="fade">
                                      <p:cBhvr>
                                        <p:cTn id="81" dur="500"/>
                                        <p:tgtEl>
                                          <p:spTgt spid="24"/>
                                        </p:tgtEl>
                                      </p:cBhvr>
                                    </p:animEffect>
                                  </p:childTnLst>
                                </p:cTn>
                              </p:par>
                            </p:childTnLst>
                          </p:cTn>
                        </p:par>
                        <p:par>
                          <p:cTn id="82" fill="hold">
                            <p:stCondLst>
                              <p:cond delay="6500"/>
                            </p:stCondLst>
                            <p:childTnLst>
                              <p:par>
                                <p:cTn id="83" presetID="53"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7000"/>
                            </p:stCondLst>
                            <p:childTnLst>
                              <p:par>
                                <p:cTn id="89" presetID="53" presetClass="entr" presetSubtype="0"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8" grpId="0" animBg="1"/>
      <p:bldP spid="19" grpId="0" animBg="1"/>
      <p:bldP spid="20" grpId="0" animBg="1"/>
      <p:bldP spid="21" grpId="0" animBg="1"/>
      <p:bldP spid="24" grpId="0" animBg="1"/>
      <p:bldP spid="25" grpId="0" animBg="1"/>
      <p:bldP spid="26" grpId="0" animBg="1"/>
      <p:bldP spid="2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9B952A4C-B027-41E4-8092-38D4B0218F9E}"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46053138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3">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C8B4E5E4-8263-4D22-9D53-4E2EF7C36878}"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163605490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3914775"/>
          </a:xfrm>
          <a:prstGeom prst="rect">
            <a:avLst/>
          </a:prstGeom>
        </p:spPr>
      </p:pic>
    </p:spTree>
    <p:extLst>
      <p:ext uri="{BB962C8B-B14F-4D97-AF65-F5344CB8AC3E}">
        <p14:creationId xmlns:p14="http://schemas.microsoft.com/office/powerpoint/2010/main" val="2828276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15643582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Slide 4">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9776298" y="6311900"/>
            <a:ext cx="1065056" cy="367123"/>
          </a:xfrm>
          <a:prstGeom prst="rect">
            <a:avLst/>
          </a:prstGeom>
        </p:spPr>
        <p:txBody>
          <a:bodyPr vert="horz" lIns="91440" tIns="45720" rIns="91440" bIns="45720" rtlCol="0" anchor="ctr"/>
          <a:lstStyle>
            <a:lvl1pPr algn="r">
              <a:defRPr sz="1200">
                <a:solidFill>
                  <a:srgbClr val="FFFFFF"/>
                </a:solidFill>
              </a:defRPr>
            </a:lvl1pPr>
          </a:lstStyle>
          <a:p>
            <a:pPr algn="ctr"/>
            <a:fld id="{BCC6656E-A113-4ECB-BBBF-9CCC089A7D27}" type="datetime1">
              <a:rPr lang="en-US" smtClean="0"/>
              <a:t>3/6/2026</a:t>
            </a:fld>
            <a:endParaRPr lang="en-US"/>
          </a:p>
        </p:txBody>
      </p:sp>
      <p:sp>
        <p:nvSpPr>
          <p:cNvPr id="7" name="Slide Number Placeholder 4"/>
          <p:cNvSpPr>
            <a:spLocks noGrp="1"/>
          </p:cNvSpPr>
          <p:nvPr>
            <p:ph type="sldNum" sz="quarter" idx="4"/>
          </p:nvPr>
        </p:nvSpPr>
        <p:spPr>
          <a:xfrm>
            <a:off x="10709328" y="6311900"/>
            <a:ext cx="644471" cy="365125"/>
          </a:xfrm>
          <a:prstGeom prst="rect">
            <a:avLst/>
          </a:prstGeom>
        </p:spPr>
        <p:txBody>
          <a:bodyPr vert="horz" lIns="91440" tIns="45720" rIns="91440" bIns="45720" rtlCol="0" anchor="ctr"/>
          <a:lstStyle>
            <a:lvl1pPr algn="l">
              <a:defRPr sz="1200">
                <a:solidFill>
                  <a:srgbClr val="FFFFFF"/>
                </a:solidFill>
              </a:defRPr>
            </a:lvl1pPr>
          </a:lstStyle>
          <a:p>
            <a:fld id="{65248FEF-978F-4B24-93F3-B987601DAD06}" type="slidenum">
              <a:rPr lang="en-US" smtClean="0"/>
              <a:pPr/>
              <a:t>‹#›</a:t>
            </a:fld>
            <a:endParaRPr lang="en-US"/>
          </a:p>
        </p:txBody>
      </p:sp>
      <p:sp>
        <p:nvSpPr>
          <p:cNvPr id="8" name="Footer Placeholder 5"/>
          <p:cNvSpPr>
            <a:spLocks noGrp="1"/>
          </p:cNvSpPr>
          <p:nvPr>
            <p:ph type="ftr" sz="quarter" idx="3"/>
          </p:nvPr>
        </p:nvSpPr>
        <p:spPr>
          <a:xfrm>
            <a:off x="5750668" y="6311900"/>
            <a:ext cx="4114800" cy="365125"/>
          </a:xfrm>
          <a:prstGeom prst="rect">
            <a:avLst/>
          </a:prstGeom>
        </p:spPr>
        <p:txBody>
          <a:bodyPr vert="horz" lIns="91440" tIns="45720" rIns="91440" bIns="45720" rtlCol="0" anchor="ctr"/>
          <a:lstStyle>
            <a:lvl1pPr algn="ctr">
              <a:defRPr sz="1200">
                <a:solidFill>
                  <a:srgbClr val="FFFFFF"/>
                </a:solidFill>
              </a:defRPr>
            </a:lvl1pPr>
          </a:lstStyle>
          <a:p>
            <a:pPr algn="r"/>
            <a:r>
              <a:rPr lang="en-US"/>
              <a:t>Communications &amp; Community Outreach</a:t>
            </a:r>
          </a:p>
        </p:txBody>
      </p:sp>
      <p:sp>
        <p:nvSpPr>
          <p:cNvPr id="2" name="Title 1"/>
          <p:cNvSpPr>
            <a:spLocks noGrp="1"/>
          </p:cNvSpPr>
          <p:nvPr>
            <p:ph type="title"/>
          </p:nvPr>
        </p:nvSpPr>
        <p:spPr>
          <a:xfrm>
            <a:off x="803031" y="4462341"/>
            <a:ext cx="10515600" cy="1325563"/>
          </a:xfrm>
        </p:spPr>
        <p:txBody>
          <a:bodyPr/>
          <a:lstStyle>
            <a:lvl1pPr>
              <a:defRPr baseline="0"/>
            </a:lvl1pPr>
          </a:lstStyle>
          <a:p>
            <a:r>
              <a:rPr lang="en-US"/>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0" cy="3914775"/>
          </a:xfrm>
          <a:prstGeom prst="rect">
            <a:avLst/>
          </a:prstGeom>
        </p:spPr>
      </p:pic>
    </p:spTree>
    <p:extLst>
      <p:ext uri="{BB962C8B-B14F-4D97-AF65-F5344CB8AC3E}">
        <p14:creationId xmlns:p14="http://schemas.microsoft.com/office/powerpoint/2010/main" val="23814325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406450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3" r:id="rId3"/>
    <p:sldLayoutId id="2147483680" r:id="rId4"/>
    <p:sldLayoutId id="2147483667" r:id="rId5"/>
    <p:sldLayoutId id="2147483668" r:id="rId6"/>
    <p:sldLayoutId id="2147483669" r:id="rId7"/>
    <p:sldLayoutId id="2147483673" r:id="rId8"/>
    <p:sldLayoutId id="2147483679" r:id="rId9"/>
    <p:sldLayoutId id="2147483674" r:id="rId10"/>
    <p:sldLayoutId id="2147483675" r:id="rId11"/>
    <p:sldLayoutId id="2147483676" r:id="rId12"/>
    <p:sldLayoutId id="2147483677" r:id="rId13"/>
    <p:sldLayoutId id="2147483700" r:id="rId14"/>
    <p:sldLayoutId id="2147483666" r:id="rId15"/>
    <p:sldLayoutId id="2147483671" r:id="rId16"/>
    <p:sldLayoutId id="2147483701" r:id="rId17"/>
    <p:sldLayoutId id="2147483752" r:id="rId18"/>
    <p:sldLayoutId id="2147483754" r:id="rId1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08538392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94" r:id="rId7"/>
    <p:sldLayoutId id="2147483689" r:id="rId8"/>
    <p:sldLayoutId id="2147483690" r:id="rId9"/>
    <p:sldLayoutId id="2147483691" r:id="rId10"/>
    <p:sldLayoutId id="2147483692" r:id="rId11"/>
    <p:sldLayoutId id="214748369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9309783" y="6253532"/>
            <a:ext cx="1531571" cy="367123"/>
          </a:xfrm>
          <a:prstGeom prst="rect">
            <a:avLst/>
          </a:prstGeom>
        </p:spPr>
        <p:txBody>
          <a:bodyPr vert="horz" lIns="91440" tIns="45720" rIns="91440" bIns="45720" rtlCol="0" anchor="ctr"/>
          <a:lstStyle>
            <a:lvl1pPr algn="r">
              <a:defRPr sz="1600">
                <a:solidFill>
                  <a:srgbClr val="40403D"/>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 </a:t>
            </a:r>
            <a:fld id="{04C0FC7D-98FC-428F-931B-99A410E61E15}" type="datetime1">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3/6/2026</a:t>
            </a:fld>
            <a:r>
              <a:rPr kumimoji="0" lang="en-US" sz="1600" b="0" i="0" u="none" strike="noStrike" kern="1200" cap="none" spc="0" normalizeH="0" baseline="0" noProof="0">
                <a:ln>
                  <a:noFill/>
                </a:ln>
                <a:solidFill>
                  <a:srgbClr val="40403D"/>
                </a:solidFill>
                <a:effectLst/>
                <a:uLnTx/>
                <a:uFillTx/>
                <a:latin typeface="Segoe UI"/>
                <a:ea typeface="+mn-ea"/>
                <a:cs typeface="+mn-cs"/>
              </a:rPr>
              <a:t> |</a:t>
            </a:r>
          </a:p>
        </p:txBody>
      </p:sp>
      <p:sp>
        <p:nvSpPr>
          <p:cNvPr id="11" name="Slide Number Placeholder 4"/>
          <p:cNvSpPr>
            <a:spLocks noGrp="1"/>
          </p:cNvSpPr>
          <p:nvPr>
            <p:ph type="sldNum" sz="quarter" idx="4"/>
          </p:nvPr>
        </p:nvSpPr>
        <p:spPr>
          <a:xfrm>
            <a:off x="10709328" y="6253532"/>
            <a:ext cx="644471" cy="365125"/>
          </a:xfrm>
          <a:prstGeom prst="rect">
            <a:avLst/>
          </a:prstGeom>
        </p:spPr>
        <p:txBody>
          <a:bodyPr vert="horz" lIns="91440" tIns="45720" rIns="91440" bIns="45720" rtlCol="0" anchor="ctr"/>
          <a:lstStyle>
            <a:lvl1pPr algn="l">
              <a:defRPr sz="1600">
                <a:solidFill>
                  <a:srgbClr val="40403D"/>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5248FEF-978F-4B24-93F3-B987601DAD06}" type="slidenum">
              <a:rPr kumimoji="0" lang="en-US" sz="1600" b="0" i="0" u="none" strike="noStrike" kern="1200" cap="none" spc="0" normalizeH="0" baseline="0" noProof="0" smtClean="0">
                <a:ln>
                  <a:noFill/>
                </a:ln>
                <a:solidFill>
                  <a:srgbClr val="40403D"/>
                </a:solidFill>
                <a:effectLst/>
                <a:uLnTx/>
                <a:uFillTx/>
                <a:latin typeface="Segoe U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srgbClr val="40403D"/>
              </a:solidFill>
              <a:effectLst/>
              <a:uLnTx/>
              <a:uFillTx/>
              <a:latin typeface="Segoe UI"/>
              <a:ea typeface="+mn-ea"/>
              <a:cs typeface="+mn-cs"/>
            </a:endParaRPr>
          </a:p>
        </p:txBody>
      </p:sp>
      <p:sp>
        <p:nvSpPr>
          <p:cNvPr id="12" name="Footer Placeholder 5"/>
          <p:cNvSpPr>
            <a:spLocks noGrp="1"/>
          </p:cNvSpPr>
          <p:nvPr>
            <p:ph type="ftr" sz="quarter" idx="3"/>
          </p:nvPr>
        </p:nvSpPr>
        <p:spPr>
          <a:xfrm>
            <a:off x="3550596" y="6253532"/>
            <a:ext cx="5817555" cy="365125"/>
          </a:xfrm>
          <a:prstGeom prst="rect">
            <a:avLst/>
          </a:prstGeom>
        </p:spPr>
        <p:txBody>
          <a:bodyPr vert="horz" lIns="91440" tIns="45720" rIns="91440" bIns="45720" rtlCol="0" anchor="ctr"/>
          <a:lstStyle>
            <a:lvl1pPr algn="ctr">
              <a:defRPr sz="1600">
                <a:solidFill>
                  <a:srgbClr val="40403D"/>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0403D"/>
                </a:solidFill>
                <a:effectLst/>
                <a:uLnTx/>
                <a:uFillTx/>
                <a:latin typeface="Segoe UI"/>
                <a:ea typeface="+mn-ea"/>
                <a:cs typeface="+mn-cs"/>
              </a:rPr>
              <a:t>Division Name</a:t>
            </a:r>
          </a:p>
        </p:txBody>
      </p:sp>
    </p:spTree>
    <p:extLst>
      <p:ext uri="{BB962C8B-B14F-4D97-AF65-F5344CB8AC3E}">
        <p14:creationId xmlns:p14="http://schemas.microsoft.com/office/powerpoint/2010/main" val="2701899818"/>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ctrTitle"/>
          </p:nvPr>
        </p:nvSpPr>
        <p:spPr>
          <a:xfrm>
            <a:off x="526211" y="1122363"/>
            <a:ext cx="11007306" cy="2387600"/>
          </a:xfrm>
        </p:spPr>
        <p:txBody>
          <a:bodyPr>
            <a:normAutofit fontScale="90000"/>
          </a:bodyPr>
          <a:lstStyle/>
          <a:p>
            <a:r>
              <a:rPr lang="en-US" dirty="0"/>
              <a:t>K-12 Washington State Learning Standards for Mathematics (2025)</a:t>
            </a:r>
          </a:p>
        </p:txBody>
      </p:sp>
      <p:sp>
        <p:nvSpPr>
          <p:cNvPr id="23" name="Subtitle 22"/>
          <p:cNvSpPr>
            <a:spLocks noGrp="1"/>
          </p:cNvSpPr>
          <p:nvPr>
            <p:ph type="subTitle" idx="1"/>
          </p:nvPr>
        </p:nvSpPr>
        <p:spPr/>
        <p:txBody>
          <a:bodyPr>
            <a:normAutofit/>
          </a:bodyPr>
          <a:lstStyle/>
          <a:p>
            <a:r>
              <a:rPr lang="en-US" sz="3600">
                <a:solidFill>
                  <a:schemeClr val="tx1">
                    <a:lumMod val="50000"/>
                  </a:schemeClr>
                </a:solidFill>
              </a:rPr>
              <a:t>Overview of New Domains</a:t>
            </a:r>
          </a:p>
        </p:txBody>
      </p:sp>
    </p:spTree>
    <p:extLst>
      <p:ext uri="{BB962C8B-B14F-4D97-AF65-F5344CB8AC3E}">
        <p14:creationId xmlns:p14="http://schemas.microsoft.com/office/powerpoint/2010/main" val="63509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5782D-7FC2-068B-7581-ED6D89B731C8}"/>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Results of the simplification of the standard coding</a:t>
            </a:r>
          </a:p>
        </p:txBody>
      </p:sp>
      <p:graphicFrame>
        <p:nvGraphicFramePr>
          <p:cNvPr id="3" name="Table 2">
            <a:extLst>
              <a:ext uri="{FF2B5EF4-FFF2-40B4-BE49-F238E27FC236}">
                <a16:creationId xmlns:a16="http://schemas.microsoft.com/office/drawing/2014/main" id="{B5A9C872-3997-EA76-12B2-E9A8F3C03DFD}"/>
              </a:ext>
            </a:extLst>
          </p:cNvPr>
          <p:cNvGraphicFramePr>
            <a:graphicFrameLocks noGrp="1"/>
          </p:cNvGraphicFramePr>
          <p:nvPr>
            <p:extLst>
              <p:ext uri="{D42A27DB-BD31-4B8C-83A1-F6EECF244321}">
                <p14:modId xmlns:p14="http://schemas.microsoft.com/office/powerpoint/2010/main" val="524232920"/>
              </p:ext>
            </p:extLst>
          </p:nvPr>
        </p:nvGraphicFramePr>
        <p:xfrm>
          <a:off x="0" y="1"/>
          <a:ext cx="12192000" cy="6866478"/>
        </p:xfrm>
        <a:graphic>
          <a:graphicData uri="http://schemas.openxmlformats.org/drawingml/2006/table">
            <a:tbl>
              <a:tblPr firstRow="1" bandRow="1">
                <a:tableStyleId>{5C22544A-7EE6-4342-B048-85BDC9FD1C3A}</a:tableStyleId>
              </a:tblPr>
              <a:tblGrid>
                <a:gridCol w="4350774">
                  <a:extLst>
                    <a:ext uri="{9D8B030D-6E8A-4147-A177-3AD203B41FA5}">
                      <a16:colId xmlns:a16="http://schemas.microsoft.com/office/drawing/2014/main" val="1026729449"/>
                    </a:ext>
                  </a:extLst>
                </a:gridCol>
                <a:gridCol w="3777226">
                  <a:extLst>
                    <a:ext uri="{9D8B030D-6E8A-4147-A177-3AD203B41FA5}">
                      <a16:colId xmlns:a16="http://schemas.microsoft.com/office/drawing/2014/main" val="642967818"/>
                    </a:ext>
                  </a:extLst>
                </a:gridCol>
                <a:gridCol w="4064000">
                  <a:extLst>
                    <a:ext uri="{9D8B030D-6E8A-4147-A177-3AD203B41FA5}">
                      <a16:colId xmlns:a16="http://schemas.microsoft.com/office/drawing/2014/main" val="1154218139"/>
                    </a:ext>
                  </a:extLst>
                </a:gridCol>
              </a:tblGrid>
              <a:tr h="2204168">
                <a:tc>
                  <a:txBody>
                    <a:bodyPr/>
                    <a:lstStyle/>
                    <a:p>
                      <a:pPr algn="ctr"/>
                      <a:r>
                        <a:rPr lang="en-US" sz="2900" dirty="0"/>
                        <a:t>CCSS Math (2011)</a:t>
                      </a:r>
                    </a:p>
                    <a:p>
                      <a:pPr algn="ctr"/>
                      <a:r>
                        <a:rPr lang="en-US" sz="2900" dirty="0"/>
                        <a:t>Domains and Conceptual Categories</a:t>
                      </a:r>
                    </a:p>
                  </a:txBody>
                  <a:tcPr anchor="ctr"/>
                </a:tc>
                <a:tc>
                  <a:txBody>
                    <a:bodyPr/>
                    <a:lstStyle/>
                    <a:p>
                      <a:pPr algn="ctr"/>
                      <a:r>
                        <a:rPr lang="en-US" sz="2900" dirty="0"/>
                        <a:t>WA Math 2025 Domains</a:t>
                      </a:r>
                    </a:p>
                  </a:txBody>
                  <a:tcPr anchor="ctr"/>
                </a:tc>
                <a:tc>
                  <a:txBody>
                    <a:bodyPr/>
                    <a:lstStyle/>
                    <a:p>
                      <a:pPr algn="ctr"/>
                      <a:r>
                        <a:rPr lang="en-US" sz="2900" dirty="0"/>
                        <a:t>WA Math 2025 Categories</a:t>
                      </a:r>
                    </a:p>
                  </a:txBody>
                  <a:tcPr anchor="ctr"/>
                </a:tc>
                <a:extLst>
                  <a:ext uri="{0D108BD9-81ED-4DB2-BD59-A6C34878D82A}">
                    <a16:rowId xmlns:a16="http://schemas.microsoft.com/office/drawing/2014/main" val="1576993134"/>
                  </a:ext>
                </a:extLst>
              </a:tr>
              <a:tr h="4662310">
                <a:tc>
                  <a:txBody>
                    <a:bodyPr/>
                    <a:lstStyle/>
                    <a:p>
                      <a:r>
                        <a:rPr lang="en-US" sz="3200"/>
                        <a:t>36 domains across </a:t>
                      </a:r>
                      <a:endParaRPr lang="en-US"/>
                    </a:p>
                    <a:p>
                      <a:pPr lvl="0">
                        <a:buNone/>
                      </a:pPr>
                      <a:r>
                        <a:rPr lang="en-US" sz="3200"/>
                        <a:t>K–12 mathematics:</a:t>
                      </a:r>
                    </a:p>
                    <a:p>
                      <a:pPr marL="457200" indent="-457200">
                        <a:buFont typeface="Arial" panose="020B0604020202020204" pitchFamily="34" charset="0"/>
                        <a:buChar char="•"/>
                      </a:pPr>
                      <a:r>
                        <a:rPr lang="en-US" sz="3200"/>
                        <a:t>6 Elementary </a:t>
                      </a:r>
                    </a:p>
                    <a:p>
                      <a:pPr marL="457200" indent="-457200">
                        <a:buFont typeface="Arial" panose="020B0604020202020204" pitchFamily="34" charset="0"/>
                        <a:buChar char="•"/>
                      </a:pPr>
                      <a:r>
                        <a:rPr lang="en-US" sz="3200"/>
                        <a:t>6 Middle School </a:t>
                      </a:r>
                    </a:p>
                    <a:p>
                      <a:pPr marL="457200" indent="-457200">
                        <a:buFont typeface="Arial" panose="020B0604020202020204" pitchFamily="34" charset="0"/>
                        <a:buChar char="•"/>
                      </a:pPr>
                      <a:r>
                        <a:rPr lang="en-US" sz="3200"/>
                        <a:t>24 High School</a:t>
                      </a:r>
                    </a:p>
                  </a:txBody>
                  <a:tcPr/>
                </a:tc>
                <a:tc>
                  <a:txBody>
                    <a:bodyPr/>
                    <a:lstStyle/>
                    <a:p>
                      <a:pPr algn="l"/>
                      <a:r>
                        <a:rPr lang="en-US" sz="3200" dirty="0"/>
                        <a:t>Four domains that are the same across </a:t>
                      </a:r>
                      <a:r>
                        <a:rPr lang="en-US" sz="3200"/>
                        <a:t>all grades in K–12 mathematics</a:t>
                      </a:r>
                    </a:p>
                  </a:txBody>
                  <a:tcPr/>
                </a:tc>
                <a:tc>
                  <a:txBody>
                    <a:bodyPr/>
                    <a:lstStyle/>
                    <a:p>
                      <a:r>
                        <a:rPr lang="en-US" sz="3200" kern="1200" dirty="0">
                          <a:solidFill>
                            <a:schemeClr val="dk1"/>
                          </a:solidFill>
                          <a:effectLst/>
                          <a:latin typeface="+mn-lt"/>
                          <a:ea typeface="+mn-ea"/>
                          <a:cs typeface="+mn-cs"/>
                        </a:rPr>
                        <a:t>The root numbering within the mathematics standards grounded in the original 36 domains and conceptual categories found in the CCSS.</a:t>
                      </a:r>
                      <a:endParaRPr lang="en-US" sz="3200" dirty="0"/>
                    </a:p>
                  </a:txBody>
                  <a:tcPr/>
                </a:tc>
                <a:extLst>
                  <a:ext uri="{0D108BD9-81ED-4DB2-BD59-A6C34878D82A}">
                    <a16:rowId xmlns:a16="http://schemas.microsoft.com/office/drawing/2014/main" val="2625779168"/>
                  </a:ext>
                </a:extLst>
              </a:tr>
            </a:tbl>
          </a:graphicData>
        </a:graphic>
      </p:graphicFrame>
    </p:spTree>
    <p:extLst>
      <p:ext uri="{BB962C8B-B14F-4D97-AF65-F5344CB8AC3E}">
        <p14:creationId xmlns:p14="http://schemas.microsoft.com/office/powerpoint/2010/main" val="355177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EC288-B83D-D5A1-0B12-5DD4297C1B4A}"/>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DB3D3B0D-200C-0D40-ED87-3BB9FF5EBBE6}"/>
              </a:ext>
              <a:ext uri="{C183D7F6-B498-43B3-948B-1728B52AA6E4}">
                <adec:decorative xmlns:adec="http://schemas.microsoft.com/office/drawing/2017/decorative" val="1"/>
              </a:ext>
            </a:extLst>
          </p:cNvPr>
          <p:cNvSpPr/>
          <p:nvPr/>
        </p:nvSpPr>
        <p:spPr>
          <a:xfrm>
            <a:off x="0" y="0"/>
            <a:ext cx="12192000" cy="15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A7FC8C-A4A6-75BA-FD54-ADB6066DAFF7}"/>
              </a:ext>
            </a:extLst>
          </p:cNvPr>
          <p:cNvSpPr>
            <a:spLocks noGrp="1"/>
          </p:cNvSpPr>
          <p:nvPr>
            <p:ph type="title"/>
          </p:nvPr>
        </p:nvSpPr>
        <p:spPr>
          <a:xfrm>
            <a:off x="653661" y="183939"/>
            <a:ext cx="10515600" cy="1325563"/>
          </a:xfrm>
        </p:spPr>
        <p:txBody>
          <a:bodyPr/>
          <a:lstStyle/>
          <a:p>
            <a:r>
              <a:rPr lang="en-US" dirty="0">
                <a:solidFill>
                  <a:schemeClr val="bg1"/>
                </a:solidFill>
              </a:rPr>
              <a:t>Standardized Naming Structure - Math</a:t>
            </a:r>
          </a:p>
        </p:txBody>
      </p:sp>
      <p:pic>
        <p:nvPicPr>
          <p:cNvPr id="6" name="Picture 5" descr="Example of a 1st grade math standard. Showing how the standard parts add up to the whole standard number.">
            <a:extLst>
              <a:ext uri="{FF2B5EF4-FFF2-40B4-BE49-F238E27FC236}">
                <a16:creationId xmlns:a16="http://schemas.microsoft.com/office/drawing/2014/main" id="{8E48477A-8C39-808E-B2B6-C60BC284F723}"/>
              </a:ext>
            </a:extLst>
          </p:cNvPr>
          <p:cNvPicPr>
            <a:picLocks noChangeAspect="1"/>
          </p:cNvPicPr>
          <p:nvPr/>
        </p:nvPicPr>
        <p:blipFill>
          <a:blip r:embed="rId3"/>
          <a:stretch>
            <a:fillRect/>
          </a:stretch>
        </p:blipFill>
        <p:spPr>
          <a:xfrm>
            <a:off x="1918173" y="1690688"/>
            <a:ext cx="8349729" cy="1927049"/>
          </a:xfrm>
          <a:prstGeom prst="rect">
            <a:avLst/>
          </a:prstGeom>
        </p:spPr>
      </p:pic>
      <p:sp>
        <p:nvSpPr>
          <p:cNvPr id="10" name="TextBox 9">
            <a:extLst>
              <a:ext uri="{FF2B5EF4-FFF2-40B4-BE49-F238E27FC236}">
                <a16:creationId xmlns:a16="http://schemas.microsoft.com/office/drawing/2014/main" id="{FDAF64B5-A335-18DE-656B-32CB82B9C60F}"/>
              </a:ext>
            </a:extLst>
          </p:cNvPr>
          <p:cNvSpPr txBox="1"/>
          <p:nvPr/>
        </p:nvSpPr>
        <p:spPr>
          <a:xfrm>
            <a:off x="4712322" y="3600652"/>
            <a:ext cx="2576946" cy="584775"/>
          </a:xfrm>
          <a:prstGeom prst="rect">
            <a:avLst/>
          </a:prstGeom>
          <a:noFill/>
        </p:spPr>
        <p:txBody>
          <a:bodyPr wrap="square" rtlCol="0">
            <a:spAutoFit/>
          </a:bodyPr>
          <a:lstStyle/>
          <a:p>
            <a:r>
              <a:rPr lang="en-US" sz="3200" b="1">
                <a:latin typeface="Segoe UI" panose="020B0502040204020203" pitchFamily="34" charset="0"/>
                <a:cs typeface="Segoe UI" panose="020B0502040204020203" pitchFamily="34" charset="0"/>
              </a:rPr>
              <a:t>M.1.R.NBT.1</a:t>
            </a:r>
          </a:p>
        </p:txBody>
      </p:sp>
      <p:sp>
        <p:nvSpPr>
          <p:cNvPr id="14" name="Speech Bubble: Rectangle 13">
            <a:extLst>
              <a:ext uri="{FF2B5EF4-FFF2-40B4-BE49-F238E27FC236}">
                <a16:creationId xmlns:a16="http://schemas.microsoft.com/office/drawing/2014/main" id="{CC37567F-C254-680F-2EAC-2D21819E12A2}"/>
              </a:ext>
            </a:extLst>
          </p:cNvPr>
          <p:cNvSpPr/>
          <p:nvPr/>
        </p:nvSpPr>
        <p:spPr>
          <a:xfrm>
            <a:off x="3523140" y="4275803"/>
            <a:ext cx="868218" cy="622844"/>
          </a:xfrm>
          <a:prstGeom prst="wedgeRectCallout">
            <a:avLst>
              <a:gd name="adj1" fmla="val -24024"/>
              <a:gd name="adj2" fmla="val 906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Segoe UI" panose="020B0502040204020203" pitchFamily="34" charset="0"/>
                <a:cs typeface="Segoe UI" panose="020B0502040204020203" pitchFamily="34" charset="0"/>
              </a:rPr>
              <a:t>M</a:t>
            </a:r>
          </a:p>
        </p:txBody>
      </p:sp>
      <p:sp>
        <p:nvSpPr>
          <p:cNvPr id="15" name="TextBox 14">
            <a:extLst>
              <a:ext uri="{FF2B5EF4-FFF2-40B4-BE49-F238E27FC236}">
                <a16:creationId xmlns:a16="http://schemas.microsoft.com/office/drawing/2014/main" id="{7C7D8438-B77B-EE1E-D5F2-FD52D5C9122A}"/>
              </a:ext>
            </a:extLst>
          </p:cNvPr>
          <p:cNvSpPr txBox="1"/>
          <p:nvPr/>
        </p:nvSpPr>
        <p:spPr>
          <a:xfrm>
            <a:off x="3474649" y="5101791"/>
            <a:ext cx="868218" cy="307777"/>
          </a:xfrm>
          <a:prstGeom prst="rect">
            <a:avLst/>
          </a:prstGeom>
          <a:noFill/>
        </p:spPr>
        <p:txBody>
          <a:bodyPr wrap="square" rtlCol="0">
            <a:spAutoFit/>
          </a:bodyPr>
          <a:lstStyle/>
          <a:p>
            <a:r>
              <a:rPr lang="en-US" sz="1400" b="1">
                <a:latin typeface="Segoe UI" panose="020B0502040204020203" pitchFamily="34" charset="0"/>
                <a:cs typeface="Segoe UI" panose="020B0502040204020203" pitchFamily="34" charset="0"/>
              </a:rPr>
              <a:t>Content</a:t>
            </a:r>
          </a:p>
        </p:txBody>
      </p:sp>
      <p:sp>
        <p:nvSpPr>
          <p:cNvPr id="16" name="Speech Bubble: Rectangle 15">
            <a:extLst>
              <a:ext uri="{FF2B5EF4-FFF2-40B4-BE49-F238E27FC236}">
                <a16:creationId xmlns:a16="http://schemas.microsoft.com/office/drawing/2014/main" id="{77CD6C60-48C9-4FE3-43B1-7BDBC412DEE6}"/>
              </a:ext>
            </a:extLst>
          </p:cNvPr>
          <p:cNvSpPr/>
          <p:nvPr/>
        </p:nvSpPr>
        <p:spPr>
          <a:xfrm>
            <a:off x="4497576" y="4275803"/>
            <a:ext cx="868218" cy="622844"/>
          </a:xfrm>
          <a:prstGeom prst="wedgeRectCallout">
            <a:avLst>
              <a:gd name="adj1" fmla="val -24024"/>
              <a:gd name="adj2" fmla="val 906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Segoe UI" panose="020B0502040204020203" pitchFamily="34" charset="0"/>
                <a:cs typeface="Segoe UI" panose="020B0502040204020203" pitchFamily="34" charset="0"/>
              </a:rPr>
              <a:t>1</a:t>
            </a:r>
          </a:p>
        </p:txBody>
      </p:sp>
      <p:sp>
        <p:nvSpPr>
          <p:cNvPr id="21" name="TextBox 20">
            <a:extLst>
              <a:ext uri="{FF2B5EF4-FFF2-40B4-BE49-F238E27FC236}">
                <a16:creationId xmlns:a16="http://schemas.microsoft.com/office/drawing/2014/main" id="{33B5C2F9-5A7F-D0A7-6E25-38103E22B405}"/>
              </a:ext>
            </a:extLst>
          </p:cNvPr>
          <p:cNvSpPr txBox="1"/>
          <p:nvPr/>
        </p:nvSpPr>
        <p:spPr>
          <a:xfrm>
            <a:off x="4497576" y="5101789"/>
            <a:ext cx="868218" cy="307777"/>
          </a:xfrm>
          <a:prstGeom prst="rect">
            <a:avLst/>
          </a:prstGeom>
          <a:noFill/>
        </p:spPr>
        <p:txBody>
          <a:bodyPr wrap="square" rtlCol="0">
            <a:spAutoFit/>
          </a:bodyPr>
          <a:lstStyle/>
          <a:p>
            <a:r>
              <a:rPr lang="en-US" sz="1400" b="1">
                <a:latin typeface="Segoe UI" panose="020B0502040204020203" pitchFamily="34" charset="0"/>
                <a:cs typeface="Segoe UI" panose="020B0502040204020203" pitchFamily="34" charset="0"/>
              </a:rPr>
              <a:t>Grade</a:t>
            </a:r>
          </a:p>
        </p:txBody>
      </p:sp>
      <p:sp>
        <p:nvSpPr>
          <p:cNvPr id="17" name="Speech Bubble: Rectangle 16">
            <a:extLst>
              <a:ext uri="{FF2B5EF4-FFF2-40B4-BE49-F238E27FC236}">
                <a16:creationId xmlns:a16="http://schemas.microsoft.com/office/drawing/2014/main" id="{D58ADEA7-7D18-3899-65DF-CAFD242BCE91}"/>
              </a:ext>
            </a:extLst>
          </p:cNvPr>
          <p:cNvSpPr/>
          <p:nvPr/>
        </p:nvSpPr>
        <p:spPr>
          <a:xfrm>
            <a:off x="5490485" y="4275803"/>
            <a:ext cx="868218" cy="622844"/>
          </a:xfrm>
          <a:prstGeom prst="wedgeRectCallout">
            <a:avLst>
              <a:gd name="adj1" fmla="val -24024"/>
              <a:gd name="adj2" fmla="val 906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Segoe UI" panose="020B0502040204020203" pitchFamily="34" charset="0"/>
                <a:cs typeface="Segoe UI" panose="020B0502040204020203" pitchFamily="34" charset="0"/>
              </a:rPr>
              <a:t>R</a:t>
            </a:r>
          </a:p>
        </p:txBody>
      </p:sp>
      <p:sp>
        <p:nvSpPr>
          <p:cNvPr id="22" name="TextBox 21">
            <a:extLst>
              <a:ext uri="{FF2B5EF4-FFF2-40B4-BE49-F238E27FC236}">
                <a16:creationId xmlns:a16="http://schemas.microsoft.com/office/drawing/2014/main" id="{8A55F542-ACBB-A40E-6B33-10533C9BBE28}"/>
              </a:ext>
            </a:extLst>
          </p:cNvPr>
          <p:cNvSpPr txBox="1"/>
          <p:nvPr/>
        </p:nvSpPr>
        <p:spPr>
          <a:xfrm>
            <a:off x="5477352" y="5101789"/>
            <a:ext cx="868218" cy="307777"/>
          </a:xfrm>
          <a:prstGeom prst="rect">
            <a:avLst/>
          </a:prstGeom>
          <a:noFill/>
        </p:spPr>
        <p:txBody>
          <a:bodyPr wrap="square" rtlCol="0">
            <a:spAutoFit/>
          </a:bodyPr>
          <a:lstStyle/>
          <a:p>
            <a:r>
              <a:rPr lang="en-US" sz="1400" b="1">
                <a:latin typeface="Segoe UI" panose="020B0502040204020203" pitchFamily="34" charset="0"/>
                <a:cs typeface="Segoe UI" panose="020B0502040204020203" pitchFamily="34" charset="0"/>
              </a:rPr>
              <a:t>Domain</a:t>
            </a:r>
          </a:p>
        </p:txBody>
      </p:sp>
      <p:sp>
        <p:nvSpPr>
          <p:cNvPr id="18" name="Speech Bubble: Rectangle 17">
            <a:extLst>
              <a:ext uri="{FF2B5EF4-FFF2-40B4-BE49-F238E27FC236}">
                <a16:creationId xmlns:a16="http://schemas.microsoft.com/office/drawing/2014/main" id="{926A7963-AF79-A3ED-97AF-3A6E0F3E50F8}"/>
              </a:ext>
            </a:extLst>
          </p:cNvPr>
          <p:cNvSpPr/>
          <p:nvPr/>
        </p:nvSpPr>
        <p:spPr>
          <a:xfrm>
            <a:off x="6541122" y="4275803"/>
            <a:ext cx="868218" cy="622844"/>
          </a:xfrm>
          <a:prstGeom prst="wedgeRectCallout">
            <a:avLst>
              <a:gd name="adj1" fmla="val -24024"/>
              <a:gd name="adj2" fmla="val 906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Segoe UI" panose="020B0502040204020203" pitchFamily="34" charset="0"/>
                <a:cs typeface="Segoe UI" panose="020B0502040204020203" pitchFamily="34" charset="0"/>
              </a:rPr>
              <a:t>NBT</a:t>
            </a:r>
          </a:p>
        </p:txBody>
      </p:sp>
      <p:sp>
        <p:nvSpPr>
          <p:cNvPr id="23" name="TextBox 22">
            <a:extLst>
              <a:ext uri="{FF2B5EF4-FFF2-40B4-BE49-F238E27FC236}">
                <a16:creationId xmlns:a16="http://schemas.microsoft.com/office/drawing/2014/main" id="{4612299E-842A-329F-4230-CF3D247E49BC}"/>
              </a:ext>
            </a:extLst>
          </p:cNvPr>
          <p:cNvSpPr txBox="1"/>
          <p:nvPr/>
        </p:nvSpPr>
        <p:spPr>
          <a:xfrm>
            <a:off x="6541121" y="5101789"/>
            <a:ext cx="1366983" cy="954107"/>
          </a:xfrm>
          <a:prstGeom prst="rect">
            <a:avLst/>
          </a:prstGeom>
          <a:noFill/>
        </p:spPr>
        <p:txBody>
          <a:bodyPr wrap="square" rtlCol="0">
            <a:spAutoFit/>
          </a:bodyPr>
          <a:lstStyle/>
          <a:p>
            <a:r>
              <a:rPr lang="en-US" sz="1400" b="1">
                <a:latin typeface="Segoe UI" panose="020B0502040204020203" pitchFamily="34" charset="0"/>
                <a:cs typeface="Segoe UI" panose="020B0502040204020203" pitchFamily="34" charset="0"/>
              </a:rPr>
              <a:t>Category (CCSS Domain abbreviation)</a:t>
            </a:r>
          </a:p>
        </p:txBody>
      </p:sp>
      <p:sp>
        <p:nvSpPr>
          <p:cNvPr id="19" name="Speech Bubble: Rectangle 18">
            <a:extLst>
              <a:ext uri="{FF2B5EF4-FFF2-40B4-BE49-F238E27FC236}">
                <a16:creationId xmlns:a16="http://schemas.microsoft.com/office/drawing/2014/main" id="{F71654E0-CB3C-59F5-E0F3-8C1F7E2BAB8D}"/>
              </a:ext>
            </a:extLst>
          </p:cNvPr>
          <p:cNvSpPr/>
          <p:nvPr/>
        </p:nvSpPr>
        <p:spPr>
          <a:xfrm>
            <a:off x="7672578" y="4275803"/>
            <a:ext cx="868218" cy="622844"/>
          </a:xfrm>
          <a:prstGeom prst="wedgeRectCallout">
            <a:avLst>
              <a:gd name="adj1" fmla="val -24024"/>
              <a:gd name="adj2" fmla="val 9067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latin typeface="Segoe UI" panose="020B0502040204020203" pitchFamily="34" charset="0"/>
                <a:cs typeface="Segoe UI" panose="020B0502040204020203" pitchFamily="34" charset="0"/>
              </a:rPr>
              <a:t>1</a:t>
            </a:r>
          </a:p>
        </p:txBody>
      </p:sp>
      <p:sp>
        <p:nvSpPr>
          <p:cNvPr id="24" name="TextBox 23">
            <a:extLst>
              <a:ext uri="{FF2B5EF4-FFF2-40B4-BE49-F238E27FC236}">
                <a16:creationId xmlns:a16="http://schemas.microsoft.com/office/drawing/2014/main" id="{7E1B3027-3E99-7668-FEF0-0C8003FDDF18}"/>
              </a:ext>
            </a:extLst>
          </p:cNvPr>
          <p:cNvSpPr txBox="1"/>
          <p:nvPr/>
        </p:nvSpPr>
        <p:spPr>
          <a:xfrm>
            <a:off x="7672578" y="5101788"/>
            <a:ext cx="1057562" cy="307777"/>
          </a:xfrm>
          <a:prstGeom prst="rect">
            <a:avLst/>
          </a:prstGeom>
          <a:noFill/>
        </p:spPr>
        <p:txBody>
          <a:bodyPr wrap="square" rtlCol="0">
            <a:spAutoFit/>
          </a:bodyPr>
          <a:lstStyle/>
          <a:p>
            <a:r>
              <a:rPr lang="en-US" sz="1400" b="1">
                <a:latin typeface="Segoe UI" panose="020B0502040204020203" pitchFamily="34" charset="0"/>
                <a:cs typeface="Segoe UI" panose="020B0502040204020203" pitchFamily="34" charset="0"/>
              </a:rPr>
              <a:t>Standard</a:t>
            </a:r>
          </a:p>
        </p:txBody>
      </p:sp>
    </p:spTree>
    <p:extLst>
      <p:ext uri="{BB962C8B-B14F-4D97-AF65-F5344CB8AC3E}">
        <p14:creationId xmlns:p14="http://schemas.microsoft.com/office/powerpoint/2010/main" val="1903767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7A0D1-9C80-6275-5E97-72A728910E1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961EB8C-6777-11A0-162E-14F707FB7EA5}"/>
              </a:ext>
              <a:ext uri="{C183D7F6-B498-43B3-948B-1728B52AA6E4}">
                <adec:decorative xmlns:adec="http://schemas.microsoft.com/office/drawing/2017/decorative" val="1"/>
              </a:ext>
            </a:extLst>
          </p:cNvPr>
          <p:cNvSpPr/>
          <p:nvPr/>
        </p:nvSpPr>
        <p:spPr>
          <a:xfrm>
            <a:off x="1047135" y="988141"/>
            <a:ext cx="10555903" cy="3923072"/>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F9D966EB-A589-540E-92F5-6FF83DB947F3}"/>
              </a:ext>
            </a:extLst>
          </p:cNvPr>
          <p:cNvSpPr>
            <a:spLocks noGrp="1"/>
          </p:cNvSpPr>
          <p:nvPr>
            <p:ph type="title" idx="4294967295"/>
          </p:nvPr>
        </p:nvSpPr>
        <p:spPr>
          <a:xfrm>
            <a:off x="1165225" y="1884363"/>
            <a:ext cx="10555288" cy="4973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chemeClr val="bg1"/>
                </a:solidFill>
                <a:effectLst/>
                <a:uLnTx/>
                <a:uFillTx/>
                <a:latin typeface="Segoe UI"/>
                <a:ea typeface="+mn-ea"/>
                <a:cs typeface="Segoe UI"/>
              </a:rPr>
              <a:t>Seeking a coherent naming structure provided an opportunity to highlight the attempt to de-silo mathematics.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57380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1364-5767-2114-4323-6141BE48DD84}"/>
              </a:ext>
            </a:extLst>
          </p:cNvPr>
          <p:cNvSpPr>
            <a:spLocks noGrp="1"/>
          </p:cNvSpPr>
          <p:nvPr>
            <p:ph type="title"/>
          </p:nvPr>
        </p:nvSpPr>
        <p:spPr/>
        <p:txBody>
          <a:bodyPr>
            <a:normAutofit/>
          </a:bodyPr>
          <a:lstStyle/>
          <a:p>
            <a:r>
              <a:rPr lang="en-US" sz="5400" dirty="0"/>
              <a:t>Four Broad Domains</a:t>
            </a:r>
          </a:p>
        </p:txBody>
      </p:sp>
      <p:graphicFrame>
        <p:nvGraphicFramePr>
          <p:cNvPr id="4" name="Diagram 3" descr="DA Data Analysis, Q Quantity">
            <a:extLst>
              <a:ext uri="{FF2B5EF4-FFF2-40B4-BE49-F238E27FC236}">
                <a16:creationId xmlns:a16="http://schemas.microsoft.com/office/drawing/2014/main" id="{F31ADB45-E1D3-226A-CA3C-74D18AC93BA2}"/>
              </a:ext>
            </a:extLst>
          </p:cNvPr>
          <p:cNvGraphicFramePr/>
          <p:nvPr>
            <p:extLst>
              <p:ext uri="{D42A27DB-BD31-4B8C-83A1-F6EECF244321}">
                <p14:modId xmlns:p14="http://schemas.microsoft.com/office/powerpoint/2010/main" val="719902947"/>
              </p:ext>
            </p:extLst>
          </p:nvPr>
        </p:nvGraphicFramePr>
        <p:xfrm>
          <a:off x="838199" y="1952368"/>
          <a:ext cx="4994189" cy="3412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descr="R Relationships, SR Spatial Reasoning">
            <a:extLst>
              <a:ext uri="{FF2B5EF4-FFF2-40B4-BE49-F238E27FC236}">
                <a16:creationId xmlns:a16="http://schemas.microsoft.com/office/drawing/2014/main" id="{F849447B-2858-EE5B-61CA-5860248BF02C}"/>
              </a:ext>
            </a:extLst>
          </p:cNvPr>
          <p:cNvGraphicFramePr/>
          <p:nvPr>
            <p:extLst>
              <p:ext uri="{D42A27DB-BD31-4B8C-83A1-F6EECF244321}">
                <p14:modId xmlns:p14="http://schemas.microsoft.com/office/powerpoint/2010/main" val="2297704666"/>
              </p:ext>
            </p:extLst>
          </p:nvPr>
        </p:nvGraphicFramePr>
        <p:xfrm>
          <a:off x="6536724" y="1952368"/>
          <a:ext cx="4695567" cy="36328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a:extLst>
              <a:ext uri="{FF2B5EF4-FFF2-40B4-BE49-F238E27FC236}">
                <a16:creationId xmlns:a16="http://schemas.microsoft.com/office/drawing/2014/main" id="{91755D61-C410-B584-E0A7-994C3B432158}"/>
              </a:ext>
              <a:ext uri="{C183D7F6-B498-43B3-948B-1728B52AA6E4}">
                <adec:decorative xmlns:adec="http://schemas.microsoft.com/office/drawing/2017/decorative" val="1"/>
              </a:ext>
            </a:extLst>
          </p:cNvPr>
          <p:cNvSpPr txBox="1"/>
          <p:nvPr/>
        </p:nvSpPr>
        <p:spPr>
          <a:xfrm>
            <a:off x="1717589" y="2446638"/>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DA</a:t>
            </a:r>
          </a:p>
        </p:txBody>
      </p:sp>
      <p:sp>
        <p:nvSpPr>
          <p:cNvPr id="10" name="TextBox 9">
            <a:extLst>
              <a:ext uri="{FF2B5EF4-FFF2-40B4-BE49-F238E27FC236}">
                <a16:creationId xmlns:a16="http://schemas.microsoft.com/office/drawing/2014/main" id="{05B806BE-5E16-F8FC-511A-DD69D3B129C4}"/>
              </a:ext>
              <a:ext uri="{C183D7F6-B498-43B3-948B-1728B52AA6E4}">
                <adec:decorative xmlns:adec="http://schemas.microsoft.com/office/drawing/2017/decorative" val="1"/>
              </a:ext>
            </a:extLst>
          </p:cNvPr>
          <p:cNvSpPr txBox="1"/>
          <p:nvPr/>
        </p:nvSpPr>
        <p:spPr>
          <a:xfrm>
            <a:off x="1816444" y="4378412"/>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Q</a:t>
            </a:r>
          </a:p>
        </p:txBody>
      </p:sp>
      <p:sp>
        <p:nvSpPr>
          <p:cNvPr id="11" name="TextBox 10">
            <a:extLst>
              <a:ext uri="{FF2B5EF4-FFF2-40B4-BE49-F238E27FC236}">
                <a16:creationId xmlns:a16="http://schemas.microsoft.com/office/drawing/2014/main" id="{F31DAA5B-92E8-9ACB-E1FC-9AFAA57BD026}"/>
              </a:ext>
              <a:ext uri="{C183D7F6-B498-43B3-948B-1728B52AA6E4}">
                <adec:decorative xmlns:adec="http://schemas.microsoft.com/office/drawing/2017/decorative" val="1"/>
              </a:ext>
            </a:extLst>
          </p:cNvPr>
          <p:cNvSpPr txBox="1"/>
          <p:nvPr/>
        </p:nvSpPr>
        <p:spPr>
          <a:xfrm>
            <a:off x="7479956" y="2458995"/>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R</a:t>
            </a:r>
          </a:p>
        </p:txBody>
      </p:sp>
      <p:sp>
        <p:nvSpPr>
          <p:cNvPr id="12" name="TextBox 11">
            <a:extLst>
              <a:ext uri="{FF2B5EF4-FFF2-40B4-BE49-F238E27FC236}">
                <a16:creationId xmlns:a16="http://schemas.microsoft.com/office/drawing/2014/main" id="{D8DA3D98-7A84-079B-F37C-5A25B9EA2EA3}"/>
              </a:ext>
              <a:ext uri="{C183D7F6-B498-43B3-948B-1728B52AA6E4}">
                <adec:decorative xmlns:adec="http://schemas.microsoft.com/office/drawing/2017/decorative" val="1"/>
              </a:ext>
            </a:extLst>
          </p:cNvPr>
          <p:cNvSpPr txBox="1"/>
          <p:nvPr/>
        </p:nvSpPr>
        <p:spPr>
          <a:xfrm>
            <a:off x="7356389" y="4489622"/>
            <a:ext cx="778476" cy="523220"/>
          </a:xfrm>
          <a:prstGeom prst="rect">
            <a:avLst/>
          </a:prstGeom>
          <a:solidFill>
            <a:srgbClr val="BCC3C5"/>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Segoe UI"/>
                <a:ea typeface="+mn-ea"/>
                <a:cs typeface="+mn-cs"/>
              </a:rPr>
              <a:t>SR</a:t>
            </a:r>
          </a:p>
        </p:txBody>
      </p:sp>
    </p:spTree>
    <p:extLst>
      <p:ext uri="{BB962C8B-B14F-4D97-AF65-F5344CB8AC3E}">
        <p14:creationId xmlns:p14="http://schemas.microsoft.com/office/powerpoint/2010/main" val="119411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BE67CF-C312-4F4F-0103-A0A0DC54E21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Acknowledging Overlap and Flexibility</a:t>
            </a:r>
          </a:p>
        </p:txBody>
      </p:sp>
      <p:sp>
        <p:nvSpPr>
          <p:cNvPr id="3" name="TextBox 2">
            <a:extLst>
              <a:ext uri="{FF2B5EF4-FFF2-40B4-BE49-F238E27FC236}">
                <a16:creationId xmlns:a16="http://schemas.microsoft.com/office/drawing/2014/main" id="{7A54A874-42A3-D536-63BA-6CC9352407CC}"/>
              </a:ext>
            </a:extLst>
          </p:cNvPr>
          <p:cNvSpPr txBox="1"/>
          <p:nvPr/>
        </p:nvSpPr>
        <p:spPr>
          <a:xfrm>
            <a:off x="583431" y="1058334"/>
            <a:ext cx="8983133"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Acknowledging Overlap and Flexibility</a:t>
            </a:r>
          </a:p>
          <a:p>
            <a:r>
              <a:rPr lang="en-US" dirty="0"/>
              <a:t>Many of these standards could be reasonably situated in </a:t>
            </a:r>
            <a:r>
              <a:rPr lang="en-US" b="1" dirty="0"/>
              <a:t>more than one domain</a:t>
            </a:r>
            <a:r>
              <a:rPr lang="en-US" dirty="0"/>
              <a:t>, for example, quantitative reasoning and relational understanding are deeply interconnected. Standards involving operations often require attention to both numerical magnitude (</a:t>
            </a:r>
            <a:r>
              <a:rPr lang="en-US" b="1" dirty="0"/>
              <a:t>Quantity</a:t>
            </a:r>
            <a:r>
              <a:rPr lang="en-US" dirty="0"/>
              <a:t>) and structural relationships (</a:t>
            </a:r>
            <a:r>
              <a:rPr lang="en-US" b="1" dirty="0"/>
              <a:t>Relationships</a:t>
            </a:r>
            <a:r>
              <a:rPr lang="en-US" dirty="0"/>
              <a:t>).</a:t>
            </a:r>
            <a:endParaRPr lang="en-US" dirty="0">
              <a:cs typeface="Segoe UI"/>
            </a:endParaRPr>
          </a:p>
          <a:p>
            <a:endParaRPr lang="en-US"/>
          </a:p>
          <a:p>
            <a:r>
              <a:rPr lang="en-US" dirty="0"/>
              <a:t>The </a:t>
            </a:r>
            <a:r>
              <a:rPr lang="en-US" b="1" dirty="0"/>
              <a:t>new domains are not intended as rigid classifications</a:t>
            </a:r>
            <a:r>
              <a:rPr lang="en-US" dirty="0"/>
              <a:t>, but rather as a </a:t>
            </a:r>
            <a:r>
              <a:rPr lang="en-US" b="1" dirty="0"/>
              <a:t>framework for flexible grouping</a:t>
            </a:r>
            <a:r>
              <a:rPr lang="en-US" dirty="0"/>
              <a:t> that supports instructional decision-making. Teachers may emphasize Quantity or Relationships depending on instructional goals, student needs, and the mathematical ideas being foregrounded, while still maintaining coherence across domains.</a:t>
            </a:r>
            <a:endParaRPr lang="en-US" dirty="0">
              <a:cs typeface="Segoe UI"/>
            </a:endParaRPr>
          </a:p>
          <a:p>
            <a:endParaRPr lang="en-US"/>
          </a:p>
          <a:p>
            <a:r>
              <a:rPr lang="en-US"/>
              <a:t>This flexibility reinforces the intent of the standards: to support deep, connected mathematical understanding across grades.</a:t>
            </a:r>
            <a:endParaRPr lang="en-US">
              <a:cs typeface="Segoe UI"/>
            </a:endParaRPr>
          </a:p>
          <a:p>
            <a:pPr algn="ctr"/>
            <a:endParaRPr lang="en-US"/>
          </a:p>
        </p:txBody>
      </p:sp>
      <p:pic>
        <p:nvPicPr>
          <p:cNvPr id="2" name="Picture 1">
            <a:extLst>
              <a:ext uri="{FF2B5EF4-FFF2-40B4-BE49-F238E27FC236}">
                <a16:creationId xmlns:a16="http://schemas.microsoft.com/office/drawing/2014/main" id="{6A0683A9-5A43-17A3-26DF-393E8468FD0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7287731" y="2276400"/>
            <a:ext cx="6851156" cy="2298358"/>
          </a:xfrm>
          <a:prstGeom prst="rect">
            <a:avLst/>
          </a:prstGeom>
        </p:spPr>
      </p:pic>
    </p:spTree>
    <p:extLst>
      <p:ext uri="{BB962C8B-B14F-4D97-AF65-F5344CB8AC3E}">
        <p14:creationId xmlns:p14="http://schemas.microsoft.com/office/powerpoint/2010/main" val="1570844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E0625-F3C2-4465-41A2-20668C5B8BC5}"/>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5824F45-D4A6-8BBD-6BB4-7FAD517C9C0E}"/>
              </a:ext>
              <a:ext uri="{C183D7F6-B498-43B3-948B-1728B52AA6E4}">
                <adec:decorative xmlns:adec="http://schemas.microsoft.com/office/drawing/2017/decorative" val="1"/>
              </a:ext>
            </a:extLst>
          </p:cNvPr>
          <p:cNvSpPr/>
          <p:nvPr/>
        </p:nvSpPr>
        <p:spPr>
          <a:xfrm>
            <a:off x="0" y="0"/>
            <a:ext cx="4145280" cy="685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1DFE47-2E1B-57C9-3552-78CBD063D681}"/>
              </a:ext>
              <a:ext uri="{C183D7F6-B498-43B3-948B-1728B52AA6E4}">
                <adec:decorative xmlns:adec="http://schemas.microsoft.com/office/drawing/2017/decorative" val="1"/>
              </a:ext>
            </a:extLst>
          </p:cNvPr>
          <p:cNvSpPr/>
          <p:nvPr/>
        </p:nvSpPr>
        <p:spPr>
          <a:xfrm>
            <a:off x="211667" y="237067"/>
            <a:ext cx="4487333" cy="9990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9B5515-5A36-B6C4-AE36-F0FA0A8D6FB9}"/>
              </a:ext>
            </a:extLst>
          </p:cNvPr>
          <p:cNvSpPr txBox="1">
            <a:spLocks noGrp="1"/>
          </p:cNvSpPr>
          <p:nvPr>
            <p:ph type="title" idx="4294967295"/>
          </p:nvPr>
        </p:nvSpPr>
        <p:spPr>
          <a:xfrm>
            <a:off x="329959" y="42690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Data Analysis</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Rectangle 1">
            <a:extLst>
              <a:ext uri="{FF2B5EF4-FFF2-40B4-BE49-F238E27FC236}">
                <a16:creationId xmlns:a16="http://schemas.microsoft.com/office/drawing/2014/main" id="{B216AB71-51A6-BD27-F4E6-EDA9AF495A46}"/>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8EBBB2D4-B359-B056-87F7-F047E3C80E9E}"/>
              </a:ext>
              <a:ext uri="{C183D7F6-B498-43B3-948B-1728B52AA6E4}">
                <adec:decorative xmlns:adec="http://schemas.microsoft.com/office/drawing/2017/decorative" val="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C205E564-3E7B-0D5F-B7C5-8C1B063923A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96085" y="1837195"/>
            <a:ext cx="2753109" cy="2543530"/>
          </a:xfrm>
          <a:prstGeom prst="rect">
            <a:avLst/>
          </a:prstGeom>
        </p:spPr>
      </p:pic>
      <p:sp>
        <p:nvSpPr>
          <p:cNvPr id="9" name="TextBox 8">
            <a:extLst>
              <a:ext uri="{FF2B5EF4-FFF2-40B4-BE49-F238E27FC236}">
                <a16:creationId xmlns:a16="http://schemas.microsoft.com/office/drawing/2014/main" id="{C1A0DA9A-0CA6-7504-4B96-2268AC724DA8}"/>
              </a:ext>
            </a:extLst>
          </p:cNvPr>
          <p:cNvSpPr txBox="1"/>
          <p:nvPr/>
        </p:nvSpPr>
        <p:spPr>
          <a:xfrm>
            <a:off x="4859847" y="1030841"/>
            <a:ext cx="7106109" cy="4247317"/>
          </a:xfrm>
          <a:prstGeom prst="rect">
            <a:avLst/>
          </a:prstGeom>
          <a:noFill/>
        </p:spPr>
        <p:txBody>
          <a:bodyPr wrap="square" lIns="91440" tIns="45720" rIns="91440" bIns="45720" rtlCol="0" anchor="t">
            <a:spAutoFit/>
          </a:bodyPr>
          <a:lstStyle/>
          <a:p>
            <a:r>
              <a:rPr lang="en-US" sz="2400" b="1"/>
              <a:t>Big Ideas like:</a:t>
            </a:r>
            <a:endParaRPr lang="en-US" sz="2400" b="1">
              <a:cs typeface="Segoe UI"/>
            </a:endParaRPr>
          </a:p>
          <a:p>
            <a:pPr marL="285750" indent="-285750">
              <a:buFont typeface="Arial"/>
              <a:buChar char="•"/>
            </a:pPr>
            <a:r>
              <a:rPr lang="en-US" sz="2200">
                <a:cs typeface="Segoe UI"/>
              </a:rPr>
              <a:t>Sorting and describing data</a:t>
            </a:r>
          </a:p>
          <a:p>
            <a:pPr marL="285750" indent="-285750">
              <a:buFont typeface="Arial"/>
              <a:buChar char="•"/>
            </a:pPr>
            <a:r>
              <a:rPr lang="en-US" sz="2200">
                <a:cs typeface="Segoe UI"/>
              </a:rPr>
              <a:t>Measuring and comparing data</a:t>
            </a:r>
          </a:p>
          <a:p>
            <a:pPr marL="285750" indent="-285750">
              <a:buFont typeface="Arial"/>
              <a:buChar char="•"/>
            </a:pPr>
            <a:r>
              <a:rPr lang="en-US" sz="2200">
                <a:cs typeface="Segoe UI"/>
              </a:rPr>
              <a:t>Representing multivariable data</a:t>
            </a:r>
          </a:p>
          <a:p>
            <a:pPr marL="285750" indent="-285750">
              <a:buFont typeface="Arial"/>
              <a:buChar char="•"/>
            </a:pPr>
            <a:r>
              <a:rPr lang="en-US" sz="2200">
                <a:cs typeface="Segoe UI"/>
              </a:rPr>
              <a:t>Plotting patterns</a:t>
            </a:r>
          </a:p>
          <a:p>
            <a:pPr marL="285750" indent="-285750">
              <a:buFont typeface="Arial"/>
              <a:buChar char="•"/>
            </a:pPr>
            <a:r>
              <a:rPr lang="en-US" sz="2200">
                <a:cs typeface="Segoe UI"/>
              </a:rPr>
              <a:t>Telling a story from data</a:t>
            </a:r>
          </a:p>
          <a:p>
            <a:pPr marL="285750" indent="-285750">
              <a:buFont typeface="Arial"/>
              <a:buChar char="•"/>
            </a:pPr>
            <a:r>
              <a:rPr lang="en-US" sz="2200">
                <a:cs typeface="Segoe UI"/>
              </a:rPr>
              <a:t>Variability in data</a:t>
            </a:r>
          </a:p>
          <a:p>
            <a:pPr marL="285750" indent="-285750">
              <a:buFont typeface="Arial"/>
              <a:buChar char="•"/>
            </a:pPr>
            <a:r>
              <a:rPr lang="en-US" sz="2200">
                <a:cs typeface="Segoe UI"/>
              </a:rPr>
              <a:t>Shape and distribution of data</a:t>
            </a:r>
          </a:p>
          <a:p>
            <a:pPr marL="285750" indent="-285750">
              <a:buFont typeface="Arial"/>
              <a:buChar char="•"/>
            </a:pPr>
            <a:r>
              <a:rPr lang="en-US" sz="2200">
                <a:cs typeface="Segoe UI"/>
              </a:rPr>
              <a:t>Populations and sampling</a:t>
            </a:r>
          </a:p>
          <a:p>
            <a:pPr marL="285750" indent="-285750">
              <a:buFont typeface="Arial"/>
              <a:buChar char="•"/>
            </a:pPr>
            <a:r>
              <a:rPr lang="en-US" sz="2200">
                <a:cs typeface="Segoe UI"/>
              </a:rPr>
              <a:t>Exploring and examining probability</a:t>
            </a:r>
          </a:p>
          <a:p>
            <a:pPr marL="285750" indent="-285750">
              <a:buFont typeface="Arial"/>
              <a:buChar char="•"/>
            </a:pPr>
            <a:r>
              <a:rPr lang="en-US" sz="2200">
                <a:cs typeface="Segoe UI"/>
              </a:rPr>
              <a:t>Constructing, exploring, interpreting graphs of data</a:t>
            </a:r>
          </a:p>
          <a:p>
            <a:pPr marL="285750" indent="-285750">
              <a:buFont typeface="Arial"/>
              <a:buChar char="•"/>
            </a:pPr>
            <a:r>
              <a:rPr lang="en-US" sz="2200">
                <a:cs typeface="Segoe UI"/>
              </a:rPr>
              <a:t>Investigating and modeling statistical relationships</a:t>
            </a:r>
          </a:p>
        </p:txBody>
      </p:sp>
    </p:spTree>
    <p:extLst>
      <p:ext uri="{BB962C8B-B14F-4D97-AF65-F5344CB8AC3E}">
        <p14:creationId xmlns:p14="http://schemas.microsoft.com/office/powerpoint/2010/main" val="275764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C28C1-9D4F-5F38-7999-E793179EE5C0}"/>
            </a:ext>
          </a:extLst>
        </p:cNvPr>
        <p:cNvGrpSpPr/>
        <p:nvPr/>
      </p:nvGrpSpPr>
      <p:grpSpPr>
        <a:xfrm>
          <a:off x="0" y="0"/>
          <a:ext cx="0" cy="0"/>
          <a:chOff x="0" y="0"/>
          <a:chExt cx="0" cy="0"/>
        </a:xfrm>
      </p:grpSpPr>
      <p:pic>
        <p:nvPicPr>
          <p:cNvPr id="28" name="Picture 27">
            <a:extLst>
              <a:ext uri="{FF2B5EF4-FFF2-40B4-BE49-F238E27FC236}">
                <a16:creationId xmlns:a16="http://schemas.microsoft.com/office/drawing/2014/main" id="{37075A67-4FF7-F799-AC78-D37380613FD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79762" y="4152001"/>
            <a:ext cx="2074643" cy="2032895"/>
          </a:xfrm>
          <a:prstGeom prst="rect">
            <a:avLst/>
          </a:prstGeom>
        </p:spPr>
      </p:pic>
      <p:sp>
        <p:nvSpPr>
          <p:cNvPr id="3" name="Rectangle 2">
            <a:extLst>
              <a:ext uri="{FF2B5EF4-FFF2-40B4-BE49-F238E27FC236}">
                <a16:creationId xmlns:a16="http://schemas.microsoft.com/office/drawing/2014/main" id="{20665C34-E0E1-583C-F755-894C21402736}"/>
              </a:ext>
              <a:ext uri="{C183D7F6-B498-43B3-948B-1728B52AA6E4}">
                <adec:decorative xmlns:adec="http://schemas.microsoft.com/office/drawing/2017/decorative" val="1"/>
              </a:ext>
            </a:extLst>
          </p:cNvPr>
          <p:cNvSpPr/>
          <p:nvPr/>
        </p:nvSpPr>
        <p:spPr>
          <a:xfrm>
            <a:off x="0" y="0"/>
            <a:ext cx="4145280" cy="685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E7C04DE-9FE3-20E8-EF53-8E12E10F06DD}"/>
              </a:ext>
              <a:ext uri="{C183D7F6-B498-43B3-948B-1728B52AA6E4}">
                <adec:decorative xmlns:adec="http://schemas.microsoft.com/office/drawing/2017/decorative" val="1"/>
              </a:ext>
            </a:extLst>
          </p:cNvPr>
          <p:cNvSpPr/>
          <p:nvPr/>
        </p:nvSpPr>
        <p:spPr>
          <a:xfrm>
            <a:off x="211668" y="237067"/>
            <a:ext cx="4478866" cy="9990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8759A9-F03D-8057-9339-F2F160B18A7A}"/>
              </a:ext>
            </a:extLst>
          </p:cNvPr>
          <p:cNvSpPr txBox="1">
            <a:spLocks noGrp="1"/>
          </p:cNvSpPr>
          <p:nvPr>
            <p:ph type="title" idx="4294967295"/>
          </p:nvPr>
        </p:nvSpPr>
        <p:spPr>
          <a:xfrm>
            <a:off x="423092" y="42690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 Quantity</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0" name="Picture 29">
            <a:extLst>
              <a:ext uri="{FF2B5EF4-FFF2-40B4-BE49-F238E27FC236}">
                <a16:creationId xmlns:a16="http://schemas.microsoft.com/office/drawing/2014/main" id="{93540CF2-9C5C-DBA3-21C8-57E8E493E992}"/>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33455" y="1752470"/>
            <a:ext cx="3020950" cy="2194690"/>
          </a:xfrm>
          <a:prstGeom prst="rect">
            <a:avLst/>
          </a:prstGeom>
        </p:spPr>
      </p:pic>
      <p:sp>
        <p:nvSpPr>
          <p:cNvPr id="31" name="TextBox 30">
            <a:extLst>
              <a:ext uri="{FF2B5EF4-FFF2-40B4-BE49-F238E27FC236}">
                <a16:creationId xmlns:a16="http://schemas.microsoft.com/office/drawing/2014/main" id="{451C08A3-E5E9-B108-235A-99CB4A32C941}"/>
              </a:ext>
            </a:extLst>
          </p:cNvPr>
          <p:cNvSpPr txBox="1"/>
          <p:nvPr/>
        </p:nvSpPr>
        <p:spPr>
          <a:xfrm>
            <a:off x="4867420" y="547097"/>
            <a:ext cx="7121803" cy="5786199"/>
          </a:xfrm>
          <a:prstGeom prst="rect">
            <a:avLst/>
          </a:prstGeom>
          <a:noFill/>
        </p:spPr>
        <p:txBody>
          <a:bodyPr wrap="square" lIns="91440" tIns="45720" rIns="91440" bIns="45720" rtlCol="0" anchor="t">
            <a:spAutoFit/>
          </a:bodyPr>
          <a:lstStyle/>
          <a:p>
            <a:r>
              <a:rPr lang="en-US" sz="2400" b="1">
                <a:cs typeface="Segoe UI"/>
              </a:rPr>
              <a:t>Big ideas like:</a:t>
            </a:r>
          </a:p>
          <a:p>
            <a:pPr marL="342900" indent="-342900">
              <a:buFont typeface="Arial" panose="020B0604020202020204" pitchFamily="34" charset="0"/>
              <a:buChar char="•"/>
            </a:pPr>
            <a:r>
              <a:rPr lang="en-US" sz="2200">
                <a:cs typeface="Segoe UI"/>
              </a:rPr>
              <a:t>Patterns in four operations</a:t>
            </a:r>
          </a:p>
          <a:p>
            <a:pPr marL="342900" indent="-342900">
              <a:buFont typeface="Arial" panose="020B0604020202020204" pitchFamily="34" charset="0"/>
              <a:buChar char="•"/>
            </a:pPr>
            <a:r>
              <a:rPr lang="en-US" sz="2200">
                <a:cs typeface="Segoe UI"/>
              </a:rPr>
              <a:t>Number flexibility for all four operations</a:t>
            </a:r>
          </a:p>
          <a:p>
            <a:pPr marL="342900" indent="-342900">
              <a:buFont typeface="Arial" panose="020B0604020202020204" pitchFamily="34" charset="0"/>
              <a:buChar char="•"/>
            </a:pPr>
            <a:r>
              <a:rPr lang="en-US" sz="2200">
                <a:cs typeface="Segoe UI"/>
              </a:rPr>
              <a:t>Factors and groups</a:t>
            </a:r>
          </a:p>
          <a:p>
            <a:pPr marL="342900" indent="-342900">
              <a:buFont typeface="Arial" panose="020B0604020202020204" pitchFamily="34" charset="0"/>
              <a:buChar char="•"/>
            </a:pPr>
            <a:r>
              <a:rPr lang="en-US" sz="2200">
                <a:cs typeface="Segoe UI"/>
              </a:rPr>
              <a:t>Explore number systems (whole, rational, integer, etc.) through operations</a:t>
            </a:r>
          </a:p>
          <a:p>
            <a:pPr marL="342900" indent="-342900">
              <a:buFont typeface="Arial" panose="020B0604020202020204" pitchFamily="34" charset="0"/>
              <a:buChar char="•"/>
            </a:pPr>
            <a:r>
              <a:rPr lang="en-US" sz="2200">
                <a:cs typeface="Segoe UI"/>
              </a:rPr>
              <a:t>Dig into magnitude of numbers through scientific notation and perform operations in context</a:t>
            </a:r>
          </a:p>
          <a:p>
            <a:pPr marL="342900" indent="-342900">
              <a:buFont typeface="Arial" panose="020B0604020202020204" pitchFamily="34" charset="0"/>
              <a:buChar char="•"/>
            </a:pPr>
            <a:r>
              <a:rPr lang="en-US" sz="2200">
                <a:cs typeface="Segoe UI"/>
              </a:rPr>
              <a:t>Examine and create equivalent expressions</a:t>
            </a:r>
          </a:p>
          <a:p>
            <a:pPr marL="342900" indent="-342900">
              <a:buFont typeface="Arial" panose="020B0604020202020204" pitchFamily="34" charset="0"/>
              <a:buChar char="•"/>
            </a:pPr>
            <a:r>
              <a:rPr lang="en-US" sz="2200">
                <a:cs typeface="Segoe UI"/>
              </a:rPr>
              <a:t>Compare properties and constraints of different functions</a:t>
            </a:r>
          </a:p>
          <a:p>
            <a:pPr marL="342900" indent="-342900">
              <a:buFont typeface="Arial" panose="020B0604020202020204" pitchFamily="34" charset="0"/>
              <a:buChar char="•"/>
            </a:pPr>
            <a:r>
              <a:rPr lang="en-US" sz="2200">
                <a:cs typeface="Segoe UI"/>
              </a:rPr>
              <a:t>Connect and interpret different forms of a function in context including equations, tables, graphs.</a:t>
            </a:r>
          </a:p>
          <a:p>
            <a:pPr marL="342900" indent="-342900">
              <a:buFont typeface="Arial" panose="020B0604020202020204" pitchFamily="34" charset="0"/>
              <a:buChar char="•"/>
            </a:pPr>
            <a:r>
              <a:rPr lang="en-US" sz="2200">
                <a:cs typeface="Segoe UI"/>
              </a:rPr>
              <a:t>Make interpretations and conclusions from a function for analysis or prediction</a:t>
            </a:r>
          </a:p>
          <a:p>
            <a:endParaRPr lang="en-US" sz="2000">
              <a:cs typeface="Segoe UI"/>
            </a:endParaRPr>
          </a:p>
          <a:p>
            <a:endParaRPr lang="en-US">
              <a:cs typeface="Segoe UI"/>
            </a:endParaRPr>
          </a:p>
        </p:txBody>
      </p:sp>
    </p:spTree>
    <p:extLst>
      <p:ext uri="{BB962C8B-B14F-4D97-AF65-F5344CB8AC3E}">
        <p14:creationId xmlns:p14="http://schemas.microsoft.com/office/powerpoint/2010/main" val="385466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47FA6-C246-70E7-8812-693F81694A2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26B452A-FB79-00F8-D398-1A6F0B95A303}"/>
              </a:ext>
              <a:ext uri="{C183D7F6-B498-43B3-948B-1728B52AA6E4}">
                <adec:decorative xmlns:adec="http://schemas.microsoft.com/office/drawing/2017/decorative" val="1"/>
              </a:ext>
            </a:extLst>
          </p:cNvPr>
          <p:cNvSpPr/>
          <p:nvPr/>
        </p:nvSpPr>
        <p:spPr>
          <a:xfrm>
            <a:off x="0" y="0"/>
            <a:ext cx="4145280" cy="685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8EAD66-93C5-46A7-EB1B-1EAC130746E3}"/>
              </a:ext>
              <a:ext uri="{C183D7F6-B498-43B3-948B-1728B52AA6E4}">
                <adec:decorative xmlns:adec="http://schemas.microsoft.com/office/drawing/2017/decorative" val="1"/>
              </a:ext>
            </a:extLst>
          </p:cNvPr>
          <p:cNvSpPr/>
          <p:nvPr/>
        </p:nvSpPr>
        <p:spPr>
          <a:xfrm>
            <a:off x="211667" y="237067"/>
            <a:ext cx="4461933" cy="9990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F0F97D-81AB-D9F2-11B1-28FBE1A27405}"/>
              </a:ext>
            </a:extLst>
          </p:cNvPr>
          <p:cNvSpPr txBox="1">
            <a:spLocks noGrp="1"/>
          </p:cNvSpPr>
          <p:nvPr>
            <p:ph type="title" idx="4294967295"/>
          </p:nvPr>
        </p:nvSpPr>
        <p:spPr>
          <a:xfrm>
            <a:off x="329959" y="426908"/>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Relationships</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Rectangle 1">
            <a:extLst>
              <a:ext uri="{FF2B5EF4-FFF2-40B4-BE49-F238E27FC236}">
                <a16:creationId xmlns:a16="http://schemas.microsoft.com/office/drawing/2014/main" id="{C66FAA99-F5E6-E0AE-C3EB-22B53BD1D560}"/>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a:extLst>
              <a:ext uri="{FF2B5EF4-FFF2-40B4-BE49-F238E27FC236}">
                <a16:creationId xmlns:a16="http://schemas.microsoft.com/office/drawing/2014/main" id="{71DB92FD-BB25-E189-4E19-0FBF532E9F1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2097" y="1608054"/>
            <a:ext cx="2617363" cy="2441599"/>
          </a:xfrm>
          <a:prstGeom prst="rect">
            <a:avLst/>
          </a:prstGeom>
        </p:spPr>
      </p:pic>
      <p:sp>
        <p:nvSpPr>
          <p:cNvPr id="13" name="TextBox 12">
            <a:extLst>
              <a:ext uri="{FF2B5EF4-FFF2-40B4-BE49-F238E27FC236}">
                <a16:creationId xmlns:a16="http://schemas.microsoft.com/office/drawing/2014/main" id="{F9F082F1-B186-6484-8336-2404D8C9847D}"/>
              </a:ext>
            </a:extLst>
          </p:cNvPr>
          <p:cNvSpPr txBox="1"/>
          <p:nvPr/>
        </p:nvSpPr>
        <p:spPr>
          <a:xfrm>
            <a:off x="4915763" y="237067"/>
            <a:ext cx="7080847" cy="4862870"/>
          </a:xfrm>
          <a:prstGeom prst="rect">
            <a:avLst/>
          </a:prstGeom>
          <a:noFill/>
        </p:spPr>
        <p:txBody>
          <a:bodyPr wrap="square" lIns="91440" tIns="45720" rIns="91440" bIns="45720" rtlCol="0" anchor="t">
            <a:spAutoFit/>
          </a:bodyPr>
          <a:lstStyle/>
          <a:p>
            <a:r>
              <a:rPr lang="en-US" sz="2400" b="1"/>
              <a:t>Big ideas like:</a:t>
            </a:r>
            <a:endParaRPr lang="en-US" sz="2400" b="1">
              <a:cs typeface="Segoe UI"/>
            </a:endParaRPr>
          </a:p>
          <a:p>
            <a:pPr marL="285750" indent="-285750">
              <a:buFont typeface="Arial" panose="020B0604020202020204" pitchFamily="34" charset="0"/>
              <a:buChar char="•"/>
            </a:pPr>
            <a:r>
              <a:rPr lang="en-US" sz="2200"/>
              <a:t>Number strategies</a:t>
            </a:r>
            <a:endParaRPr lang="en-US" sz="2200">
              <a:cs typeface="Segoe UI"/>
            </a:endParaRPr>
          </a:p>
          <a:p>
            <a:pPr marL="285750" indent="-285750">
              <a:buFont typeface="Arial" panose="020B0604020202020204" pitchFamily="34" charset="0"/>
              <a:buChar char="•"/>
            </a:pPr>
            <a:r>
              <a:rPr lang="en-US" sz="2200"/>
              <a:t>Modeling with numbers</a:t>
            </a:r>
            <a:endParaRPr lang="en-US" sz="2200">
              <a:cs typeface="Segoe UI"/>
            </a:endParaRPr>
          </a:p>
          <a:p>
            <a:pPr marL="285750" indent="-285750">
              <a:buFont typeface="Arial" panose="020B0604020202020204" pitchFamily="34" charset="0"/>
              <a:buChar char="•"/>
            </a:pPr>
            <a:r>
              <a:rPr lang="en-US" sz="2200"/>
              <a:t>Fractions as relationships</a:t>
            </a:r>
            <a:endParaRPr lang="en-US" sz="2200">
              <a:cs typeface="Segoe UI"/>
            </a:endParaRPr>
          </a:p>
          <a:p>
            <a:pPr marL="285750" indent="-285750">
              <a:buFont typeface="Arial" panose="020B0604020202020204" pitchFamily="34" charset="0"/>
              <a:buChar char="•"/>
            </a:pPr>
            <a:r>
              <a:rPr lang="en-US" sz="2200"/>
              <a:t>Powers and place value</a:t>
            </a:r>
            <a:endParaRPr lang="en-US" sz="2200">
              <a:cs typeface="Segoe UI"/>
            </a:endParaRPr>
          </a:p>
          <a:p>
            <a:pPr marL="285750" indent="-285750">
              <a:buFont typeface="Arial" panose="020B0604020202020204" pitchFamily="34" charset="0"/>
              <a:buChar char="•"/>
            </a:pPr>
            <a:r>
              <a:rPr lang="en-US" sz="2200">
                <a:cs typeface="Segoe UI"/>
              </a:rPr>
              <a:t>Exploring proportionality and rates</a:t>
            </a:r>
          </a:p>
          <a:p>
            <a:pPr marL="285750" indent="-285750">
              <a:buFont typeface="Arial" panose="020B0604020202020204" pitchFamily="34" charset="0"/>
              <a:buChar char="•"/>
            </a:pPr>
            <a:r>
              <a:rPr lang="en-US" sz="2200">
                <a:cs typeface="Segoe UI"/>
              </a:rPr>
              <a:t>Graphing rates and proportional relationships</a:t>
            </a:r>
          </a:p>
          <a:p>
            <a:pPr marL="285750" indent="-285750">
              <a:buFont typeface="Arial" panose="020B0604020202020204" pitchFamily="34" charset="0"/>
              <a:buChar char="•"/>
            </a:pPr>
            <a:r>
              <a:rPr lang="en-US" sz="2200">
                <a:cs typeface="Segoe UI"/>
              </a:rPr>
              <a:t>Modeling real world relationships</a:t>
            </a:r>
          </a:p>
          <a:p>
            <a:pPr marL="285750" indent="-285750">
              <a:buFont typeface="Arial" panose="020B0604020202020204" pitchFamily="34" charset="0"/>
              <a:buChar char="•"/>
            </a:pPr>
            <a:r>
              <a:rPr lang="en-US" sz="2200">
                <a:cs typeface="Segoe UI"/>
              </a:rPr>
              <a:t>Reorganizing and representing relationships in different ways including equivalent expressions and equations, graphs, tables, pictures, communicated descriptions, etc. </a:t>
            </a:r>
          </a:p>
          <a:p>
            <a:pPr marL="285750" indent="-285750">
              <a:buFont typeface="Arial" panose="020B0604020202020204" pitchFamily="34" charset="0"/>
              <a:buChar char="•"/>
            </a:pPr>
            <a:r>
              <a:rPr lang="en-US" sz="2200">
                <a:cs typeface="Segoe UI"/>
              </a:rPr>
              <a:t>Examining families of functions that best describe relationships in the real world</a:t>
            </a:r>
          </a:p>
        </p:txBody>
      </p:sp>
    </p:spTree>
    <p:extLst>
      <p:ext uri="{BB962C8B-B14F-4D97-AF65-F5344CB8AC3E}">
        <p14:creationId xmlns:p14="http://schemas.microsoft.com/office/powerpoint/2010/main" val="187727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7B8516-94A3-56B5-18E9-2D4038DDE6F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8C9B05E-87BE-CAC8-9C3D-6491CCDAE3E5}"/>
              </a:ext>
              <a:ext uri="{C183D7F6-B498-43B3-948B-1728B52AA6E4}">
                <adec:decorative xmlns:adec="http://schemas.microsoft.com/office/drawing/2017/decorative" val="1"/>
              </a:ext>
            </a:extLst>
          </p:cNvPr>
          <p:cNvSpPr/>
          <p:nvPr/>
        </p:nvSpPr>
        <p:spPr>
          <a:xfrm>
            <a:off x="0" y="0"/>
            <a:ext cx="4145280" cy="6857999"/>
          </a:xfrm>
          <a:prstGeom prst="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6CF792-5E79-43E3-051C-9B5609E4F033}"/>
              </a:ext>
              <a:ext uri="{C183D7F6-B498-43B3-948B-1728B52AA6E4}">
                <adec:decorative xmlns:adec="http://schemas.microsoft.com/office/drawing/2017/decorative" val="1"/>
              </a:ext>
            </a:extLst>
          </p:cNvPr>
          <p:cNvSpPr/>
          <p:nvPr/>
        </p:nvSpPr>
        <p:spPr>
          <a:xfrm>
            <a:off x="211667" y="237067"/>
            <a:ext cx="5071533" cy="9990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A749E-7F33-7E08-8AD3-140F647E5E5F}"/>
              </a:ext>
            </a:extLst>
          </p:cNvPr>
          <p:cNvSpPr txBox="1">
            <a:spLocks noGrp="1"/>
          </p:cNvSpPr>
          <p:nvPr>
            <p:ph type="title" idx="4294967295"/>
          </p:nvPr>
        </p:nvSpPr>
        <p:spPr>
          <a:xfrm>
            <a:off x="329959" y="426908"/>
            <a:ext cx="4809308" cy="12382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j-lt"/>
                <a:ea typeface="+mj-ea"/>
                <a:cs typeface="+mj-cs"/>
              </a:rPr>
              <a:t>Spatial Reasoning</a:t>
            </a:r>
            <a:br>
              <a:rPr kumimoji="0" lang="en-US" sz="4400" b="0" i="0" u="none" strike="noStrike" kern="1200" cap="none" spc="0" normalizeH="0" baseline="0" noProof="0" dirty="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5" name="Picture 24">
            <a:extLst>
              <a:ext uri="{FF2B5EF4-FFF2-40B4-BE49-F238E27FC236}">
                <a16:creationId xmlns:a16="http://schemas.microsoft.com/office/drawing/2014/main" id="{CB47AF1C-D693-0E30-9C26-768AAFB97D3D}"/>
              </a:ext>
              <a:ext uri="{C183D7F6-B498-43B3-948B-1728B52AA6E4}">
                <adec:decorative xmlns:adec="http://schemas.microsoft.com/office/drawing/2017/decorative" val="1"/>
              </a:ext>
            </a:extLst>
          </p:cNvPr>
          <p:cNvPicPr>
            <a:picLocks noChangeAspect="1"/>
          </p:cNvPicPr>
          <p:nvPr/>
        </p:nvPicPr>
        <p:blipFill>
          <a:blip r:embed="rId3"/>
          <a:srcRect l="1674" t="3568"/>
          <a:stretch>
            <a:fillRect/>
          </a:stretch>
        </p:blipFill>
        <p:spPr>
          <a:xfrm>
            <a:off x="675563" y="1665191"/>
            <a:ext cx="2919958" cy="2446086"/>
          </a:xfrm>
          <a:prstGeom prst="rect">
            <a:avLst/>
          </a:prstGeom>
        </p:spPr>
      </p:pic>
      <p:sp>
        <p:nvSpPr>
          <p:cNvPr id="27" name="TextBox 26">
            <a:extLst>
              <a:ext uri="{FF2B5EF4-FFF2-40B4-BE49-F238E27FC236}">
                <a16:creationId xmlns:a16="http://schemas.microsoft.com/office/drawing/2014/main" id="{AAB03EA7-4D3D-C8B9-12A1-B3F91C739CEC}"/>
              </a:ext>
            </a:extLst>
          </p:cNvPr>
          <p:cNvSpPr txBox="1"/>
          <p:nvPr/>
        </p:nvSpPr>
        <p:spPr>
          <a:xfrm>
            <a:off x="5538214" y="675802"/>
            <a:ext cx="6099810" cy="5201424"/>
          </a:xfrm>
          <a:prstGeom prst="rect">
            <a:avLst/>
          </a:prstGeom>
          <a:noFill/>
        </p:spPr>
        <p:txBody>
          <a:bodyPr wrap="square" lIns="91440" tIns="45720" rIns="91440" bIns="45720" anchor="t">
            <a:spAutoFit/>
          </a:bodyPr>
          <a:lstStyle/>
          <a:p>
            <a:r>
              <a:rPr lang="en-US" sz="2400" b="1" i="0">
                <a:solidFill>
                  <a:srgbClr val="000000"/>
                </a:solidFill>
                <a:effectLst/>
                <a:latin typeface="Segoe UI"/>
                <a:cs typeface="Segoe UI"/>
              </a:rPr>
              <a:t>Big ideas like:</a:t>
            </a:r>
          </a:p>
          <a:p>
            <a:pPr marL="285750" indent="-285750">
              <a:buFont typeface="Arial" panose="020B0604020202020204" pitchFamily="34" charset="0"/>
              <a:buChar char="•"/>
            </a:pPr>
            <a:r>
              <a:rPr lang="en-US" sz="2200" b="0" i="0">
                <a:solidFill>
                  <a:srgbClr val="000000"/>
                </a:solidFill>
                <a:effectLst/>
                <a:latin typeface="Segoe UI"/>
                <a:cs typeface="Segoe UI"/>
              </a:rPr>
              <a:t>Composing and decomposing</a:t>
            </a:r>
          </a:p>
          <a:p>
            <a:pPr marL="285750" indent="-285750">
              <a:buFont typeface="Arial" panose="020B0604020202020204" pitchFamily="34" charset="0"/>
              <a:buChar char="•"/>
            </a:pPr>
            <a:r>
              <a:rPr lang="en-US" sz="2200">
                <a:solidFill>
                  <a:srgbClr val="000000"/>
                </a:solidFill>
                <a:latin typeface="Segoe UI"/>
                <a:cs typeface="Segoe UI"/>
              </a:rPr>
              <a:t>Reasoning with shape and measurement</a:t>
            </a:r>
          </a:p>
          <a:p>
            <a:pPr marL="285750" indent="-285750">
              <a:buFont typeface="Arial" panose="020B0604020202020204" pitchFamily="34" charset="0"/>
              <a:buChar char="•"/>
            </a:pPr>
            <a:r>
              <a:rPr lang="en-US" sz="2200">
                <a:solidFill>
                  <a:srgbClr val="000000"/>
                </a:solidFill>
                <a:latin typeface="Segoe UI"/>
                <a:cs typeface="Segoe UI"/>
              </a:rPr>
              <a:t>Shapes on a plane</a:t>
            </a:r>
          </a:p>
          <a:p>
            <a:pPr marL="285750" indent="-285750">
              <a:buFont typeface="Arial" panose="020B0604020202020204" pitchFamily="34" charset="0"/>
              <a:buChar char="•"/>
            </a:pPr>
            <a:r>
              <a:rPr lang="en-US" sz="2200">
                <a:cs typeface="Segoe UI"/>
              </a:rPr>
              <a:t>Explore shape capacity and surface attributes</a:t>
            </a:r>
          </a:p>
          <a:p>
            <a:pPr marL="285750" indent="-285750">
              <a:buFont typeface="Arial" panose="020B0604020202020204" pitchFamily="34" charset="0"/>
              <a:buChar char="•"/>
            </a:pPr>
            <a:r>
              <a:rPr lang="en-US" sz="2200">
                <a:cs typeface="Segoe UI"/>
              </a:rPr>
              <a:t>Explore shape transformations (rigid, dilations)</a:t>
            </a:r>
          </a:p>
          <a:p>
            <a:pPr marL="285750" indent="-285750">
              <a:buFont typeface="Arial" panose="020B0604020202020204" pitchFamily="34" charset="0"/>
              <a:buChar char="•"/>
            </a:pPr>
            <a:r>
              <a:rPr lang="en-US" sz="2200">
                <a:cs typeface="Segoe UI"/>
              </a:rPr>
              <a:t>Examine, understand, and measure related parts of shapes and lines to draw conclusions</a:t>
            </a:r>
          </a:p>
          <a:p>
            <a:pPr marL="285750" indent="-285750">
              <a:buFont typeface="Arial" panose="020B0604020202020204" pitchFamily="34" charset="0"/>
              <a:buChar char="•"/>
            </a:pPr>
            <a:r>
              <a:rPr lang="en-US" sz="2200">
                <a:cs typeface="Segoe UI"/>
              </a:rPr>
              <a:t>Extend understanding of spatial attributes toward complex applications (triangle trig toward trig functions)</a:t>
            </a:r>
          </a:p>
          <a:p>
            <a:pPr marL="285750" indent="-285750">
              <a:buFont typeface="Arial" panose="020B0604020202020204" pitchFamily="34" charset="0"/>
              <a:buChar char="•"/>
            </a:pPr>
            <a:r>
              <a:rPr lang="en-US" sz="2200">
                <a:cs typeface="Segoe UI"/>
              </a:rPr>
              <a:t>Examine the connection between the graph of functions and where functions are equivalent and what that means in context</a:t>
            </a:r>
          </a:p>
        </p:txBody>
      </p:sp>
    </p:spTree>
    <p:extLst>
      <p:ext uri="{BB962C8B-B14F-4D97-AF65-F5344CB8AC3E}">
        <p14:creationId xmlns:p14="http://schemas.microsoft.com/office/powerpoint/2010/main" val="1343638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2692A5-9166-A8D5-230A-ED50FCA1C64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A8F148-B1B7-BC5D-BFC2-B06D40716B73}"/>
              </a:ext>
            </a:extLst>
          </p:cNvPr>
          <p:cNvSpPr>
            <a:spLocks noGrp="1"/>
          </p:cNvSpPr>
          <p:nvPr>
            <p:ph type="title" idx="4294967295"/>
          </p:nvPr>
        </p:nvSpPr>
        <p:spPr>
          <a:xfrm>
            <a:off x="422275" y="587375"/>
            <a:ext cx="4564063" cy="44180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Segoe UI"/>
                <a:ea typeface="+mn-ea"/>
                <a:cs typeface="Segoe UI"/>
              </a:rPr>
              <a:t>Why is one standard from OA in Data Analysis and another standard from OA in Relationships?</a:t>
            </a:r>
          </a:p>
        </p:txBody>
      </p:sp>
      <p:sp>
        <p:nvSpPr>
          <p:cNvPr id="3" name="Text Placeholder 2">
            <a:extLst>
              <a:ext uri="{FF2B5EF4-FFF2-40B4-BE49-F238E27FC236}">
                <a16:creationId xmlns:a16="http://schemas.microsoft.com/office/drawing/2014/main" id="{266F4D88-2BC3-76C7-D7A5-1E347FB47097}"/>
              </a:ext>
            </a:extLst>
          </p:cNvPr>
          <p:cNvSpPr>
            <a:spLocks noGrp="1"/>
          </p:cNvSpPr>
          <p:nvPr>
            <p:ph type="body" sz="quarter" idx="11"/>
          </p:nvPr>
        </p:nvSpPr>
        <p:spPr>
          <a:xfrm>
            <a:off x="5749925" y="371475"/>
            <a:ext cx="5853113" cy="6383338"/>
          </a:xfrm>
        </p:spPr>
        <p:txBody>
          <a:bodyPr vert="horz" lIns="91440" tIns="45720" rIns="91440" bIns="45720" rtlCol="0" anchor="t">
            <a:normAutofit lnSpcReduction="10000"/>
          </a:bodyPr>
          <a:lstStyle/>
          <a:p>
            <a:pPr marL="0" indent="0" fontAlgn="base">
              <a:buNone/>
            </a:pPr>
            <a:r>
              <a:rPr lang="en-US">
                <a:latin typeface="Segoe UI"/>
                <a:cs typeface="Segoe UI"/>
              </a:rPr>
              <a:t>Just like Cross Cutting Concepts in Next Generation Science Standards</a:t>
            </a:r>
            <a:endParaRPr lang="en-US"/>
          </a:p>
          <a:p>
            <a:pPr lvl="1">
              <a:buFont typeface="Courier New" panose="020B0604020202020204" pitchFamily="34" charset="0"/>
              <a:buChar char="o"/>
            </a:pPr>
            <a:r>
              <a:rPr lang="en-US">
                <a:latin typeface="Segoe UI"/>
                <a:cs typeface="Segoe UI"/>
              </a:rPr>
              <a:t>Math standards frequently overlap domains</a:t>
            </a:r>
            <a:endParaRPr lang="en-US"/>
          </a:p>
          <a:p>
            <a:pPr lvl="1">
              <a:buFont typeface="Courier New" panose="020B0604020202020204" pitchFamily="34" charset="0"/>
              <a:buChar char="o"/>
            </a:pPr>
            <a:r>
              <a:rPr lang="en-US">
                <a:latin typeface="Segoe UI"/>
                <a:cs typeface="Segoe UI"/>
              </a:rPr>
              <a:t>Are interconnected</a:t>
            </a:r>
            <a:endParaRPr lang="en-US"/>
          </a:p>
          <a:p>
            <a:pPr lvl="1">
              <a:buFont typeface="Courier New" panose="020B0604020202020204" pitchFamily="34" charset="0"/>
              <a:buChar char="o"/>
            </a:pPr>
            <a:r>
              <a:rPr lang="en-US">
                <a:latin typeface="Segoe UI"/>
                <a:cs typeface="Segoe UI"/>
              </a:rPr>
              <a:t>Are not mutually exclusive</a:t>
            </a:r>
            <a:endParaRPr lang="en-US"/>
          </a:p>
          <a:p>
            <a:pPr lvl="1">
              <a:buFont typeface="Courier New" panose="020B0604020202020204" pitchFamily="34" charset="0"/>
              <a:buChar char="o"/>
            </a:pPr>
            <a:r>
              <a:rPr lang="en-US">
                <a:latin typeface="Segoe UI"/>
                <a:cs typeface="Segoe UI"/>
              </a:rPr>
              <a:t>Overlap in practice and application</a:t>
            </a:r>
            <a:endParaRPr lang="en-US"/>
          </a:p>
          <a:p>
            <a:pPr marL="0" indent="0">
              <a:buNone/>
            </a:pPr>
            <a:r>
              <a:rPr lang="en-US">
                <a:latin typeface="Segoe UI"/>
                <a:cs typeface="Segoe UI"/>
              </a:rPr>
              <a:t>4 broad domains support teaching and learning concepts from multiple conceptual lenses in different applications</a:t>
            </a:r>
            <a:endParaRPr lang="en-US"/>
          </a:p>
          <a:p>
            <a:pPr lvl="1">
              <a:buFont typeface="Courier New" panose="020B0604020202020204" pitchFamily="34" charset="0"/>
              <a:buChar char="o"/>
            </a:pPr>
            <a:r>
              <a:rPr lang="en-US">
                <a:latin typeface="Segoe UI"/>
                <a:cs typeface="Segoe UI"/>
              </a:rPr>
              <a:t>Modeling</a:t>
            </a:r>
            <a:endParaRPr lang="en-US"/>
          </a:p>
          <a:p>
            <a:pPr lvl="1">
              <a:buFont typeface="Courier New" panose="020B0604020202020204" pitchFamily="34" charset="0"/>
              <a:buChar char="o"/>
            </a:pPr>
            <a:r>
              <a:rPr lang="en-US">
                <a:latin typeface="Segoe UI"/>
                <a:cs typeface="Segoe UI"/>
              </a:rPr>
              <a:t>Understanding a relationship</a:t>
            </a:r>
            <a:endParaRPr lang="en-US"/>
          </a:p>
          <a:p>
            <a:pPr lvl="1">
              <a:buFont typeface="Courier New" panose="020B0604020202020204" pitchFamily="34" charset="0"/>
              <a:buChar char="o"/>
            </a:pPr>
            <a:r>
              <a:rPr lang="en-US">
                <a:latin typeface="Segoe UI"/>
                <a:cs typeface="Segoe UI"/>
              </a:rPr>
              <a:t>Understanding quantities in the relationship in context</a:t>
            </a:r>
            <a:endParaRPr lang="en-US"/>
          </a:p>
          <a:p>
            <a:pPr lvl="1">
              <a:buFont typeface="Courier New" panose="020B0604020202020204" pitchFamily="34" charset="0"/>
              <a:buChar char="o"/>
            </a:pPr>
            <a:r>
              <a:rPr lang="en-US">
                <a:latin typeface="Segoe UI"/>
                <a:cs typeface="Segoe UI"/>
              </a:rPr>
              <a:t>Creating and interpreting graph of relationship</a:t>
            </a:r>
            <a:endParaRPr lang="en-US"/>
          </a:p>
          <a:p>
            <a:pPr marL="0" indent="0">
              <a:buNone/>
            </a:pPr>
            <a:endParaRPr lang="en-US"/>
          </a:p>
        </p:txBody>
      </p:sp>
    </p:spTree>
    <p:extLst>
      <p:ext uri="{BB962C8B-B14F-4D97-AF65-F5344CB8AC3E}">
        <p14:creationId xmlns:p14="http://schemas.microsoft.com/office/powerpoint/2010/main" val="4012742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8DAB7B-65E4-4467-8B9D-6747CFCEA801}"/>
              </a:ext>
            </a:extLst>
          </p:cNvPr>
          <p:cNvSpPr txBox="1">
            <a:spLocks noGrp="1"/>
          </p:cNvSpPr>
          <p:nvPr>
            <p:ph type="title" idx="4294967295"/>
          </p:nvPr>
        </p:nvSpPr>
        <p:spPr>
          <a:xfrm>
            <a:off x="666159" y="570625"/>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Segoe UI" panose="020B0502040204020203" pitchFamily="34" charset="0"/>
                <a:ea typeface="+mn-ea"/>
                <a:cs typeface="Segoe UI" panose="020B0502040204020203" pitchFamily="34" charset="0"/>
              </a:rPr>
              <a:t>Vision</a:t>
            </a:r>
          </a:p>
        </p:txBody>
      </p:sp>
      <p:sp>
        <p:nvSpPr>
          <p:cNvPr id="12" name="TextBox 11">
            <a:extLst>
              <a:ext uri="{FF2B5EF4-FFF2-40B4-BE49-F238E27FC236}">
                <a16:creationId xmlns:a16="http://schemas.microsoft.com/office/drawing/2014/main" id="{7E841CD6-2BBB-4020-9765-2071ECFEE7CF}"/>
              </a:ext>
            </a:extLst>
          </p:cNvPr>
          <p:cNvSpPr txBox="1"/>
          <p:nvPr/>
        </p:nvSpPr>
        <p:spPr>
          <a:xfrm>
            <a:off x="5047090" y="570625"/>
            <a:ext cx="6878472" cy="646331"/>
          </a:xfrm>
          <a:prstGeom prst="rect">
            <a:avLst/>
          </a:prstGeom>
          <a:noFill/>
        </p:spPr>
        <p:txBody>
          <a:bodyPr wrap="square" rtlCol="0">
            <a:spAutoFit/>
          </a:bodyPr>
          <a:lstStyle/>
          <a:p>
            <a:r>
              <a:rPr lang="en-US" sz="1800" b="0" i="1" kern="1200">
                <a:solidFill>
                  <a:srgbClr val="40403D"/>
                </a:solidFill>
                <a:effectLst/>
                <a:latin typeface="Segoe UI" panose="020B0502040204020203" pitchFamily="34" charset="0"/>
                <a:ea typeface="+mn-ea"/>
                <a:cs typeface="Segoe UI" panose="020B0502040204020203" pitchFamily="34" charset="0"/>
              </a:rPr>
              <a:t>All students prepared for post-secondary pathways, careers, and civic engagement.</a:t>
            </a:r>
          </a:p>
        </p:txBody>
      </p:sp>
      <p:sp>
        <p:nvSpPr>
          <p:cNvPr id="13" name="TextBox 12">
            <a:extLst>
              <a:ext uri="{FF2B5EF4-FFF2-40B4-BE49-F238E27FC236}">
                <a16:creationId xmlns:a16="http://schemas.microsoft.com/office/drawing/2014/main" id="{6C487581-E74F-42A1-B9AF-D7CD1B3CCF86}"/>
              </a:ext>
            </a:extLst>
          </p:cNvPr>
          <p:cNvSpPr txBox="1"/>
          <p:nvPr/>
        </p:nvSpPr>
        <p:spPr>
          <a:xfrm>
            <a:off x="666159" y="1794751"/>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Mission</a:t>
            </a:r>
          </a:p>
        </p:txBody>
      </p:sp>
      <p:sp>
        <p:nvSpPr>
          <p:cNvPr id="14" name="TextBox 13">
            <a:extLst>
              <a:ext uri="{FF2B5EF4-FFF2-40B4-BE49-F238E27FC236}">
                <a16:creationId xmlns:a16="http://schemas.microsoft.com/office/drawing/2014/main" id="{73996C32-5953-44E9-AA5D-F9CE4A7EDF96}"/>
              </a:ext>
            </a:extLst>
          </p:cNvPr>
          <p:cNvSpPr txBox="1"/>
          <p:nvPr/>
        </p:nvSpPr>
        <p:spPr>
          <a:xfrm>
            <a:off x="5069836" y="1757078"/>
            <a:ext cx="6878472" cy="1477328"/>
          </a:xfrm>
          <a:prstGeom prst="rect">
            <a:avLst/>
          </a:prstGeom>
          <a:noFill/>
        </p:spPr>
        <p:txBody>
          <a:bodyPr wrap="square" rtlCol="0">
            <a:spAutoFit/>
          </a:bodyPr>
          <a:lstStyle/>
          <a:p>
            <a:r>
              <a:rPr lang="en-US" sz="1800" b="0" i="0" kern="1200">
                <a:solidFill>
                  <a:srgbClr val="40403D"/>
                </a:solidFill>
                <a:effectLst/>
                <a:latin typeface="Segoe UI" panose="020B0502040204020203" pitchFamily="34" charset="0"/>
                <a:ea typeface="+mn-ea"/>
                <a:cs typeface="Segoe UI" panose="020B0502040204020203" pitchFamily="34" charset="0"/>
              </a:rPr>
              <a:t>Transform K–12 education to a system that is centered on closing opportunity gaps and is characterized by high expectations for all students and educators. We achieve this by developing equity-based policies and supports that empower educators, families, and communities.</a:t>
            </a:r>
          </a:p>
        </p:txBody>
      </p:sp>
      <p:sp>
        <p:nvSpPr>
          <p:cNvPr id="15" name="TextBox 14">
            <a:extLst>
              <a:ext uri="{FF2B5EF4-FFF2-40B4-BE49-F238E27FC236}">
                <a16:creationId xmlns:a16="http://schemas.microsoft.com/office/drawing/2014/main" id="{2DC3A3B5-7827-4F9A-8211-D3ADD358E881}"/>
              </a:ext>
            </a:extLst>
          </p:cNvPr>
          <p:cNvSpPr txBox="1"/>
          <p:nvPr/>
        </p:nvSpPr>
        <p:spPr>
          <a:xfrm>
            <a:off x="666159" y="3859189"/>
            <a:ext cx="3875964" cy="584775"/>
          </a:xfrm>
          <a:prstGeom prst="rect">
            <a:avLst/>
          </a:prstGeom>
          <a:noFill/>
        </p:spPr>
        <p:txBody>
          <a:bodyPr wrap="square" rtlCol="0">
            <a:spAutoFit/>
          </a:bodyPr>
          <a:lstStyle/>
          <a:p>
            <a:pPr algn="r"/>
            <a:r>
              <a:rPr lang="en-US" sz="3200" b="1">
                <a:solidFill>
                  <a:schemeClr val="bg1"/>
                </a:solidFill>
                <a:latin typeface="Segoe UI" panose="020B0502040204020203" pitchFamily="34" charset="0"/>
                <a:cs typeface="Segoe UI" panose="020B0502040204020203" pitchFamily="34" charset="0"/>
              </a:rPr>
              <a:t>Values</a:t>
            </a:r>
          </a:p>
        </p:txBody>
      </p:sp>
      <p:sp>
        <p:nvSpPr>
          <p:cNvPr id="16" name="TextBox 15">
            <a:extLst>
              <a:ext uri="{FF2B5EF4-FFF2-40B4-BE49-F238E27FC236}">
                <a16:creationId xmlns:a16="http://schemas.microsoft.com/office/drawing/2014/main" id="{0B1EC934-3BDF-4F68-AF47-1ED7D90EDD56}"/>
              </a:ext>
            </a:extLst>
          </p:cNvPr>
          <p:cNvSpPr txBox="1"/>
          <p:nvPr/>
        </p:nvSpPr>
        <p:spPr>
          <a:xfrm>
            <a:off x="5069836" y="3849369"/>
            <a:ext cx="6878472" cy="1200329"/>
          </a:xfrm>
          <a:prstGeom prst="rect">
            <a:avLst/>
          </a:prstGeom>
          <a:noFill/>
        </p:spPr>
        <p:txBody>
          <a:bodyPr wrap="square" rtlCol="0">
            <a:spAutoFit/>
          </a:bodyPr>
          <a:lstStyle/>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Ensuring Equity</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Collaboration and Service</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Achieving Excellence through Continuous Improvement</a:t>
            </a:r>
          </a:p>
          <a:p>
            <a:pPr marL="285750" indent="-285750">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Focus on the Whole Child</a:t>
            </a:r>
          </a:p>
        </p:txBody>
      </p:sp>
      <p:pic>
        <p:nvPicPr>
          <p:cNvPr id="17" name="Picture 16" title="OSPI logo">
            <a:extLst>
              <a:ext uri="{FF2B5EF4-FFF2-40B4-BE49-F238E27FC236}">
                <a16:creationId xmlns:a16="http://schemas.microsoft.com/office/drawing/2014/main" id="{6C4D9BD9-5963-4DA8-BFA4-72F700F0A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Tree>
    <p:extLst>
      <p:ext uri="{BB962C8B-B14F-4D97-AF65-F5344CB8AC3E}">
        <p14:creationId xmlns:p14="http://schemas.microsoft.com/office/powerpoint/2010/main" val="3527094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CB9E6-E20F-7DAA-3B91-571827E5095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989797A-35BB-56DA-6235-AEB1EC001EDB}"/>
              </a:ext>
            </a:extLst>
          </p:cNvPr>
          <p:cNvSpPr>
            <a:spLocks noGrp="1"/>
          </p:cNvSpPr>
          <p:nvPr>
            <p:ph type="title" idx="4294967295"/>
          </p:nvPr>
        </p:nvSpPr>
        <p:spPr>
          <a:xfrm>
            <a:off x="304800" y="587375"/>
            <a:ext cx="4462463" cy="29575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Segoe UI"/>
                <a:ea typeface="+mn-ea"/>
                <a:cs typeface="Segoe UI"/>
              </a:rPr>
              <a:t>What about vertical articulation of the standards?</a:t>
            </a:r>
          </a:p>
        </p:txBody>
      </p:sp>
      <p:sp>
        <p:nvSpPr>
          <p:cNvPr id="3" name="Text Placeholder 2">
            <a:extLst>
              <a:ext uri="{FF2B5EF4-FFF2-40B4-BE49-F238E27FC236}">
                <a16:creationId xmlns:a16="http://schemas.microsoft.com/office/drawing/2014/main" id="{702E07ED-D746-C7E7-D6C9-C052998942DB}"/>
              </a:ext>
            </a:extLst>
          </p:cNvPr>
          <p:cNvSpPr>
            <a:spLocks noGrp="1"/>
          </p:cNvSpPr>
          <p:nvPr>
            <p:ph type="body" sz="quarter" idx="11"/>
          </p:nvPr>
        </p:nvSpPr>
        <p:spPr>
          <a:xfrm>
            <a:off x="5778147" y="1331031"/>
            <a:ext cx="5853113" cy="3670477"/>
          </a:xfrm>
        </p:spPr>
        <p:txBody>
          <a:bodyPr vert="horz" lIns="91440" tIns="45720" rIns="91440" bIns="45720" rtlCol="0" anchor="t">
            <a:normAutofit/>
          </a:bodyPr>
          <a:lstStyle/>
          <a:p>
            <a:pPr fontAlgn="base"/>
            <a:r>
              <a:rPr lang="en-US">
                <a:latin typeface="Segoe UI"/>
                <a:cs typeface="Segoe UI"/>
              </a:rPr>
              <a:t>Vertical articulation embedded in CCSSM</a:t>
            </a:r>
            <a:endParaRPr lang="en-US"/>
          </a:p>
          <a:p>
            <a:r>
              <a:rPr lang="en-US">
                <a:latin typeface="Segoe UI"/>
                <a:cs typeface="Segoe UI"/>
              </a:rPr>
              <a:t>Domains do not confine growth of a concept over time</a:t>
            </a:r>
            <a:endParaRPr lang="en-US"/>
          </a:p>
          <a:p>
            <a:r>
              <a:rPr lang="en-US">
                <a:latin typeface="Segoe UI"/>
                <a:cs typeface="Segoe UI"/>
              </a:rPr>
              <a:t>Domain understandings overall, grow and adapt over grades</a:t>
            </a:r>
            <a:endParaRPr lang="en-US"/>
          </a:p>
          <a:p>
            <a:pPr marL="0" indent="0">
              <a:buNone/>
            </a:pPr>
            <a:endParaRPr lang="en-US"/>
          </a:p>
        </p:txBody>
      </p:sp>
    </p:spTree>
    <p:extLst>
      <p:ext uri="{BB962C8B-B14F-4D97-AF65-F5344CB8AC3E}">
        <p14:creationId xmlns:p14="http://schemas.microsoft.com/office/powerpoint/2010/main" val="2682851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3E41D-E186-C8A9-35C3-2B9773BEB2C9}"/>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How to Connect with OSPI</a:t>
            </a:r>
          </a:p>
        </p:txBody>
      </p:sp>
    </p:spTree>
    <p:extLst>
      <p:ext uri="{BB962C8B-B14F-4D97-AF65-F5344CB8AC3E}">
        <p14:creationId xmlns:p14="http://schemas.microsoft.com/office/powerpoint/2010/main" val="93968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CAE71C-262C-4670-8A1D-A14F8935A2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148" y="5502626"/>
            <a:ext cx="5491238" cy="918735"/>
          </a:xfrm>
          <a:prstGeom prst="rect">
            <a:avLst/>
          </a:prstGeom>
        </p:spPr>
      </p:pic>
      <p:sp>
        <p:nvSpPr>
          <p:cNvPr id="4" name="Title 3">
            <a:extLst>
              <a:ext uri="{FF2B5EF4-FFF2-40B4-BE49-F238E27FC236}">
                <a16:creationId xmlns:a16="http://schemas.microsoft.com/office/drawing/2014/main" id="{72962C5F-302A-4C30-BE2A-667E19D2D6A9}"/>
              </a:ext>
            </a:extLst>
          </p:cNvPr>
          <p:cNvSpPr txBox="1">
            <a:spLocks noGrp="1"/>
          </p:cNvSpPr>
          <p:nvPr>
            <p:ph type="title" idx="4294967295"/>
          </p:nvPr>
        </p:nvSpPr>
        <p:spPr>
          <a:xfrm>
            <a:off x="506104" y="637678"/>
            <a:ext cx="3875964"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Segoe UI" panose="020B0502040204020203" pitchFamily="34" charset="0"/>
                <a:ea typeface="+mn-ea"/>
                <a:cs typeface="Segoe UI" panose="020B0502040204020203" pitchFamily="34" charset="0"/>
              </a:rPr>
              <a:t>Equity Statement</a:t>
            </a:r>
          </a:p>
        </p:txBody>
      </p:sp>
      <p:sp>
        <p:nvSpPr>
          <p:cNvPr id="5" name="TextBox 4">
            <a:extLst>
              <a:ext uri="{FF2B5EF4-FFF2-40B4-BE49-F238E27FC236}">
                <a16:creationId xmlns:a16="http://schemas.microsoft.com/office/drawing/2014/main" id="{4D600171-EF41-458F-B6F6-BD2431648145}"/>
              </a:ext>
            </a:extLst>
          </p:cNvPr>
          <p:cNvSpPr txBox="1"/>
          <p:nvPr/>
        </p:nvSpPr>
        <p:spPr>
          <a:xfrm>
            <a:off x="5072417" y="637678"/>
            <a:ext cx="6878472" cy="4755148"/>
          </a:xfrm>
          <a:prstGeom prst="rect">
            <a:avLst/>
          </a:prstGeom>
          <a:noFill/>
        </p:spPr>
        <p:txBody>
          <a:bodyPr wrap="square" rtlCol="0">
            <a:spAutoFit/>
          </a:bodyPr>
          <a:lstStyle/>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Each student, family, and community possesses strengths and cultural knowledge that benefits their peers, educators, and schools.</a:t>
            </a:r>
          </a:p>
          <a:p>
            <a:pPr>
              <a:spcAft>
                <a:spcPts val="600"/>
              </a:spcAft>
            </a:pPr>
            <a:r>
              <a:rPr lang="en-US" sz="1800" b="0" i="0" kern="1200">
                <a:solidFill>
                  <a:srgbClr val="40403D"/>
                </a:solidFill>
                <a:effectLst/>
                <a:latin typeface="Segoe UI" panose="020B0502040204020203" pitchFamily="34" charset="0"/>
                <a:ea typeface="+mn-ea"/>
                <a:cs typeface="Segoe UI" panose="020B0502040204020203" pitchFamily="34" charset="0"/>
              </a:rPr>
              <a:t>Ensuring educational equity:</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pPr marL="285750" indent="-285750">
              <a:spcAft>
                <a:spcPts val="600"/>
              </a:spcAft>
              <a:buFont typeface="Arial" panose="020B0604020202020204" pitchFamily="34" charset="0"/>
              <a:buChar char="•"/>
            </a:pPr>
            <a:r>
              <a:rPr lang="en-US" sz="1800" b="0" i="0" kern="1200">
                <a:solidFill>
                  <a:srgbClr val="40403D"/>
                </a:solidFill>
                <a:effectLst/>
                <a:latin typeface="Segoe UI" panose="020B0502040204020203" pitchFamily="34" charset="0"/>
                <a:ea typeface="+mn-ea"/>
                <a:cs typeface="Segoe UI" panose="020B0502040204020203" pitchFamily="34" charset="0"/>
              </a:rPr>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a:t>
            </a:r>
          </a:p>
        </p:txBody>
      </p:sp>
    </p:spTree>
    <p:extLst>
      <p:ext uri="{BB962C8B-B14F-4D97-AF65-F5344CB8AC3E}">
        <p14:creationId xmlns:p14="http://schemas.microsoft.com/office/powerpoint/2010/main" val="24808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8CE2-7236-1773-F307-C5983C749F9C}"/>
            </a:ext>
          </a:extLst>
        </p:cNvPr>
        <p:cNvGrpSpPr/>
        <p:nvPr/>
      </p:nvGrpSpPr>
      <p:grpSpPr>
        <a:xfrm>
          <a:off x="0" y="0"/>
          <a:ext cx="0" cy="0"/>
          <a:chOff x="0" y="0"/>
          <a:chExt cx="0" cy="0"/>
        </a:xfrm>
      </p:grpSpPr>
      <p:sp>
        <p:nvSpPr>
          <p:cNvPr id="21" name="Rectangle 20">
            <a:extLst>
              <a:ext uri="{FF2B5EF4-FFF2-40B4-BE49-F238E27FC236}">
                <a16:creationId xmlns:a16="http://schemas.microsoft.com/office/drawing/2014/main" id="{F5668AB2-B2AD-4400-C59C-23D73263D92F}"/>
              </a:ext>
              <a:ext uri="{C183D7F6-B498-43B3-948B-1728B52AA6E4}">
                <adec:decorative xmlns:adec="http://schemas.microsoft.com/office/drawing/2017/decorative" val="1"/>
              </a:ext>
            </a:extLst>
          </p:cNvPr>
          <p:cNvSpPr/>
          <p:nvPr/>
        </p:nvSpPr>
        <p:spPr>
          <a:xfrm>
            <a:off x="327452" y="741405"/>
            <a:ext cx="11163048" cy="2286000"/>
          </a:xfrm>
          <a:prstGeom prst="rect">
            <a:avLst/>
          </a:prstGeom>
          <a:solidFill>
            <a:srgbClr val="BCC3C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44FC84E-206A-EBFD-DB10-7DBACF0FDDD1}"/>
              </a:ext>
              <a:ext uri="{C183D7F6-B498-43B3-948B-1728B52AA6E4}">
                <adec:decorative xmlns:adec="http://schemas.microsoft.com/office/drawing/2017/decorative" val="1"/>
              </a:ext>
            </a:extLst>
          </p:cNvPr>
          <p:cNvSpPr/>
          <p:nvPr/>
        </p:nvSpPr>
        <p:spPr>
          <a:xfrm>
            <a:off x="6013956" y="3504945"/>
            <a:ext cx="2722608" cy="1938992"/>
          </a:xfrm>
          <a:prstGeom prst="rect">
            <a:avLst/>
          </a:prstGeom>
          <a:solidFill>
            <a:srgbClr val="FBC6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FD0872C-7BDF-D55B-BB39-F7C594F66ECA}"/>
              </a:ext>
              <a:ext uri="{C183D7F6-B498-43B3-948B-1728B52AA6E4}">
                <adec:decorative xmlns:adec="http://schemas.microsoft.com/office/drawing/2017/decorative" val="1"/>
              </a:ext>
            </a:extLst>
          </p:cNvPr>
          <p:cNvSpPr/>
          <p:nvPr/>
        </p:nvSpPr>
        <p:spPr>
          <a:xfrm>
            <a:off x="8857208" y="3504945"/>
            <a:ext cx="2722608" cy="1938992"/>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A01F4AE-CE76-712B-A93C-DEA7CBA756BC}"/>
              </a:ext>
              <a:ext uri="{C183D7F6-B498-43B3-948B-1728B52AA6E4}">
                <adec:decorative xmlns:adec="http://schemas.microsoft.com/office/drawing/2017/decorative" val="1"/>
              </a:ext>
            </a:extLst>
          </p:cNvPr>
          <p:cNvSpPr/>
          <p:nvPr/>
        </p:nvSpPr>
        <p:spPr>
          <a:xfrm>
            <a:off x="3170704" y="3504945"/>
            <a:ext cx="2722608" cy="1938992"/>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9D02F5-FD9E-690A-544B-091BA4898A82}"/>
              </a:ext>
              <a:ext uri="{C183D7F6-B498-43B3-948B-1728B52AA6E4}">
                <adec:decorative xmlns:adec="http://schemas.microsoft.com/office/drawing/2017/decorative" val="1"/>
              </a:ext>
            </a:extLst>
          </p:cNvPr>
          <p:cNvSpPr/>
          <p:nvPr/>
        </p:nvSpPr>
        <p:spPr>
          <a:xfrm>
            <a:off x="327452" y="3504945"/>
            <a:ext cx="2722608" cy="19389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E51470EE-3B71-50D3-A115-CFEB5F8C43B2}"/>
              </a:ext>
            </a:extLst>
          </p:cNvPr>
          <p:cNvSpPr txBox="1">
            <a:spLocks noGrp="1"/>
          </p:cNvSpPr>
          <p:nvPr>
            <p:ph type="title" idx="4294967295"/>
          </p:nvPr>
        </p:nvSpPr>
        <p:spPr>
          <a:xfrm>
            <a:off x="872685" y="983175"/>
            <a:ext cx="10707131" cy="21852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chemeClr val="tx1"/>
                </a:solidFill>
                <a:effectLst/>
                <a:uLnTx/>
                <a:uFillTx/>
                <a:latin typeface="+mn-lt"/>
                <a:ea typeface="+mn-ea"/>
                <a:cs typeface="+mn-cs"/>
              </a:rPr>
              <a:t>Mathematics is contextual,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1" u="none" strike="noStrike" kern="1200" cap="none" spc="0" normalizeH="0" baseline="0" noProof="0" dirty="0">
                <a:ln>
                  <a:noFill/>
                </a:ln>
                <a:solidFill>
                  <a:schemeClr val="tx1"/>
                </a:solidFill>
                <a:effectLst/>
                <a:uLnTx/>
                <a:uFillTx/>
                <a:latin typeface="+mn-lt"/>
                <a:ea typeface="+mn-ea"/>
                <a:cs typeface="+mn-cs"/>
              </a:rPr>
              <a:t>          connected, and meaningful.</a:t>
            </a:r>
            <a:br>
              <a:rPr kumimoji="0" lang="en-US" sz="5400" b="0" i="0" u="none" strike="noStrike" kern="1200" cap="none" spc="0" normalizeH="0" baseline="0" noProof="0" dirty="0">
                <a:ln>
                  <a:noFill/>
                </a:ln>
                <a:solidFill>
                  <a:schemeClr val="tx1"/>
                </a:solidFill>
                <a:effectLst/>
                <a:uLnTx/>
                <a:uFillTx/>
                <a:latin typeface="+mn-lt"/>
                <a:ea typeface="+mn-ea"/>
                <a:cs typeface="+mn-cs"/>
              </a:rPr>
            </a:br>
            <a:endParaRPr kumimoji="0" lang="en-US" sz="4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68DF1F3F-93F6-F9AA-B440-5D70C9955049}"/>
              </a:ext>
            </a:extLst>
          </p:cNvPr>
          <p:cNvSpPr txBox="1"/>
          <p:nvPr/>
        </p:nvSpPr>
        <p:spPr>
          <a:xfrm>
            <a:off x="550559" y="3689612"/>
            <a:ext cx="2370438" cy="840259"/>
          </a:xfrm>
          <a:prstGeom prst="rect">
            <a:avLst/>
          </a:prstGeom>
          <a:noFill/>
        </p:spPr>
        <p:txBody>
          <a:bodyPr wrap="square" rtlCol="0">
            <a:spAutoFit/>
          </a:bodyPr>
          <a:lstStyle/>
          <a:p>
            <a:r>
              <a:rPr lang="en-US" sz="2400">
                <a:solidFill>
                  <a:schemeClr val="bg1"/>
                </a:solidFill>
              </a:rPr>
              <a:t>Engage in data science inquiry</a:t>
            </a:r>
          </a:p>
        </p:txBody>
      </p:sp>
      <p:sp>
        <p:nvSpPr>
          <p:cNvPr id="13" name="TextBox 12">
            <a:extLst>
              <a:ext uri="{FF2B5EF4-FFF2-40B4-BE49-F238E27FC236}">
                <a16:creationId xmlns:a16="http://schemas.microsoft.com/office/drawing/2014/main" id="{7C736655-05DD-601A-D21B-86B33A02E1B8}"/>
              </a:ext>
            </a:extLst>
          </p:cNvPr>
          <p:cNvSpPr txBox="1"/>
          <p:nvPr/>
        </p:nvSpPr>
        <p:spPr>
          <a:xfrm>
            <a:off x="3385326" y="3689611"/>
            <a:ext cx="2539314" cy="1569660"/>
          </a:xfrm>
          <a:prstGeom prst="rect">
            <a:avLst/>
          </a:prstGeom>
          <a:noFill/>
        </p:spPr>
        <p:txBody>
          <a:bodyPr wrap="square" rtlCol="0">
            <a:spAutoFit/>
          </a:bodyPr>
          <a:lstStyle/>
          <a:p>
            <a:r>
              <a:rPr lang="en-US" sz="2400"/>
              <a:t>Apply the Standards for Mathematical Practice</a:t>
            </a:r>
          </a:p>
        </p:txBody>
      </p:sp>
      <p:sp>
        <p:nvSpPr>
          <p:cNvPr id="12" name="TextBox 11">
            <a:extLst>
              <a:ext uri="{FF2B5EF4-FFF2-40B4-BE49-F238E27FC236}">
                <a16:creationId xmlns:a16="http://schemas.microsoft.com/office/drawing/2014/main" id="{37E6B1FE-FF4A-E7AF-C3BF-4932237779B9}"/>
              </a:ext>
            </a:extLst>
          </p:cNvPr>
          <p:cNvSpPr txBox="1"/>
          <p:nvPr/>
        </p:nvSpPr>
        <p:spPr>
          <a:xfrm>
            <a:off x="6094582" y="3689612"/>
            <a:ext cx="2528975" cy="1200329"/>
          </a:xfrm>
          <a:prstGeom prst="rect">
            <a:avLst/>
          </a:prstGeom>
          <a:noFill/>
        </p:spPr>
        <p:txBody>
          <a:bodyPr wrap="square" rtlCol="0">
            <a:spAutoFit/>
          </a:bodyPr>
          <a:lstStyle/>
          <a:p>
            <a:r>
              <a:rPr lang="en-US" sz="2400"/>
              <a:t>Develop efficient, flexible, and accurate strategies</a:t>
            </a:r>
          </a:p>
        </p:txBody>
      </p:sp>
      <p:sp>
        <p:nvSpPr>
          <p:cNvPr id="11" name="TextBox 10">
            <a:extLst>
              <a:ext uri="{FF2B5EF4-FFF2-40B4-BE49-F238E27FC236}">
                <a16:creationId xmlns:a16="http://schemas.microsoft.com/office/drawing/2014/main" id="{FFB46EC5-BD9F-CDEA-0C1B-6AF2099E129F}"/>
              </a:ext>
            </a:extLst>
          </p:cNvPr>
          <p:cNvSpPr txBox="1"/>
          <p:nvPr/>
        </p:nvSpPr>
        <p:spPr>
          <a:xfrm>
            <a:off x="9120062" y="3689611"/>
            <a:ext cx="2370438" cy="1569659"/>
          </a:xfrm>
          <a:prstGeom prst="rect">
            <a:avLst/>
          </a:prstGeom>
          <a:noFill/>
        </p:spPr>
        <p:txBody>
          <a:bodyPr wrap="square" rtlCol="0">
            <a:spAutoFit/>
          </a:bodyPr>
          <a:lstStyle/>
          <a:p>
            <a:r>
              <a:rPr lang="en-US" sz="2400">
                <a:solidFill>
                  <a:schemeClr val="bg1"/>
                </a:solidFill>
              </a:rPr>
              <a:t>Learn mathematics through four broad domains</a:t>
            </a:r>
          </a:p>
        </p:txBody>
      </p:sp>
    </p:spTree>
    <p:extLst>
      <p:ext uri="{BB962C8B-B14F-4D97-AF65-F5344CB8AC3E}">
        <p14:creationId xmlns:p14="http://schemas.microsoft.com/office/powerpoint/2010/main" val="4235081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D1045B-A8D9-CDB0-1366-77B1C8F6354D}"/>
              </a:ext>
            </a:extLst>
          </p:cNvPr>
          <p:cNvSpPr>
            <a:spLocks noGrp="1"/>
          </p:cNvSpPr>
          <p:nvPr>
            <p:ph type="title" idx="4294967295"/>
          </p:nvPr>
        </p:nvSpPr>
        <p:spPr>
          <a:xfrm>
            <a:off x="398463" y="644525"/>
            <a:ext cx="4564062" cy="1425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Why Did the Domains 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 name="Text Placeholder 2">
            <a:extLst>
              <a:ext uri="{FF2B5EF4-FFF2-40B4-BE49-F238E27FC236}">
                <a16:creationId xmlns:a16="http://schemas.microsoft.com/office/drawing/2014/main" id="{74206607-7B1D-43F1-FD4D-1F9892929571}"/>
              </a:ext>
            </a:extLst>
          </p:cNvPr>
          <p:cNvSpPr>
            <a:spLocks noGrp="1"/>
          </p:cNvSpPr>
          <p:nvPr>
            <p:ph type="body" sz="quarter" idx="11"/>
          </p:nvPr>
        </p:nvSpPr>
        <p:spPr>
          <a:xfrm>
            <a:off x="5525183" y="1239291"/>
            <a:ext cx="6666817" cy="3620503"/>
          </a:xfrm>
        </p:spPr>
        <p:txBody>
          <a:bodyPr vert="horz" lIns="91440" tIns="45720" rIns="91440" bIns="45720" rtlCol="0" anchor="t">
            <a:normAutofit/>
          </a:bodyPr>
          <a:lstStyle/>
          <a:p>
            <a:pPr marL="0" indent="0" fontAlgn="base">
              <a:buNone/>
            </a:pPr>
            <a:r>
              <a:rPr lang="en-US"/>
              <a:t>“Traditionally, mathematics learning is seen as a series of isolated processes intended to build upon each other. This approach often makes it difficult for students to develop their understanding of the concept or see the connections between concepts.” NCTM Principals to Actions</a:t>
            </a:r>
            <a:endParaRPr lang="en-US">
              <a:latin typeface="Segoe UI"/>
              <a:cs typeface="Segoe UI"/>
            </a:endParaRPr>
          </a:p>
          <a:p>
            <a:pPr marL="0" indent="0">
              <a:buNone/>
            </a:pPr>
            <a:endParaRPr lang="en-US"/>
          </a:p>
        </p:txBody>
      </p:sp>
    </p:spTree>
    <p:extLst>
      <p:ext uri="{BB962C8B-B14F-4D97-AF65-F5344CB8AC3E}">
        <p14:creationId xmlns:p14="http://schemas.microsoft.com/office/powerpoint/2010/main" val="1164699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DCBE6-5196-9E18-CD77-85CEF46F03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DA1B6A6-8081-EA61-6827-D3FD83115192}"/>
              </a:ext>
            </a:extLst>
          </p:cNvPr>
          <p:cNvSpPr>
            <a:spLocks noGrp="1"/>
          </p:cNvSpPr>
          <p:nvPr>
            <p:ph type="title" idx="4294967295"/>
          </p:nvPr>
        </p:nvSpPr>
        <p:spPr>
          <a:xfrm>
            <a:off x="403225" y="644525"/>
            <a:ext cx="4564063" cy="1425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rPr>
              <a:t>Why Did the Domains Change?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0"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 name="Text Placeholder 2">
            <a:extLst>
              <a:ext uri="{FF2B5EF4-FFF2-40B4-BE49-F238E27FC236}">
                <a16:creationId xmlns:a16="http://schemas.microsoft.com/office/drawing/2014/main" id="{CEE9C906-3648-437D-E256-4464F20252B5}"/>
              </a:ext>
            </a:extLst>
          </p:cNvPr>
          <p:cNvSpPr>
            <a:spLocks noGrp="1"/>
          </p:cNvSpPr>
          <p:nvPr>
            <p:ph type="body" sz="quarter" idx="11"/>
          </p:nvPr>
        </p:nvSpPr>
        <p:spPr>
          <a:xfrm>
            <a:off x="5414732" y="125587"/>
            <a:ext cx="6666817" cy="5589588"/>
          </a:xfrm>
        </p:spPr>
        <p:txBody>
          <a:bodyPr vert="horz" lIns="91440" tIns="45720" rIns="91440" bIns="45720" rtlCol="0" anchor="t">
            <a:normAutofit/>
          </a:bodyPr>
          <a:lstStyle/>
          <a:p>
            <a:pPr marL="0" indent="0" fontAlgn="base">
              <a:buNone/>
            </a:pPr>
            <a:r>
              <a:rPr lang="en-US"/>
              <a:t>“Traditionally, mathematics learning is seen as a series of isolated processes intended to build upon each other. This approach often makes it difficult for students to develop their understanding of the concept or see the connections between concepts.” NCTM Principals to Actions</a:t>
            </a:r>
            <a:endParaRPr lang="en-US">
              <a:latin typeface="Segoe UI"/>
              <a:cs typeface="Segoe UI"/>
            </a:endParaRPr>
          </a:p>
          <a:p>
            <a:pPr marL="0" indent="0">
              <a:buNone/>
            </a:pPr>
            <a:endParaRPr lang="en-US"/>
          </a:p>
        </p:txBody>
      </p:sp>
      <p:sp>
        <p:nvSpPr>
          <p:cNvPr id="2" name="Rectangle 1">
            <a:extLst>
              <a:ext uri="{FF2B5EF4-FFF2-40B4-BE49-F238E27FC236}">
                <a16:creationId xmlns:a16="http://schemas.microsoft.com/office/drawing/2014/main" id="{7012F6DE-51B3-4B03-EA42-E4BA09441E83}"/>
              </a:ext>
              <a:ext uri="{C183D7F6-B498-43B3-948B-1728B52AA6E4}">
                <adec:decorative xmlns:adec="http://schemas.microsoft.com/office/drawing/2017/decorative" val="1"/>
              </a:ext>
            </a:extLst>
          </p:cNvPr>
          <p:cNvSpPr/>
          <p:nvPr/>
        </p:nvSpPr>
        <p:spPr>
          <a:xfrm>
            <a:off x="110451" y="5351646"/>
            <a:ext cx="5123461" cy="1409868"/>
          </a:xfrm>
          <a:prstGeom prst="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BE37150E-6DE5-F3D0-159F-8EAA0EF5DEEE}"/>
              </a:ext>
              <a:ext uri="{C183D7F6-B498-43B3-948B-1728B52AA6E4}">
                <adec:decorative xmlns:adec="http://schemas.microsoft.com/office/drawing/2017/decorative" val="1"/>
              </a:ext>
            </a:extLst>
          </p:cNvPr>
          <p:cNvSpPr/>
          <p:nvPr/>
        </p:nvSpPr>
        <p:spPr>
          <a:xfrm>
            <a:off x="4903182" y="4215196"/>
            <a:ext cx="1774547" cy="905444"/>
          </a:xfrm>
          <a:prstGeom prst="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F6DEB16-D67A-DD4F-E572-DD78115D8CB6}"/>
              </a:ext>
              <a:ext uri="{C183D7F6-B498-43B3-948B-1728B52AA6E4}">
                <adec:decorative xmlns:adec="http://schemas.microsoft.com/office/drawing/2017/decorative" val="1"/>
              </a:ext>
            </a:extLst>
          </p:cNvPr>
          <p:cNvGrpSpPr/>
          <p:nvPr/>
        </p:nvGrpSpPr>
        <p:grpSpPr>
          <a:xfrm>
            <a:off x="158299" y="2069432"/>
            <a:ext cx="5066484" cy="4599457"/>
            <a:chOff x="622000" y="2812880"/>
            <a:chExt cx="4100362" cy="3856009"/>
          </a:xfrm>
        </p:grpSpPr>
        <p:pic>
          <p:nvPicPr>
            <p:cNvPr id="5" name="Picture 4">
              <a:extLst>
                <a:ext uri="{FF2B5EF4-FFF2-40B4-BE49-F238E27FC236}">
                  <a16:creationId xmlns:a16="http://schemas.microsoft.com/office/drawing/2014/main" id="{9CD6C710-86BB-3D01-898B-55DA2D782505}"/>
                </a:ext>
              </a:extLst>
            </p:cNvPr>
            <p:cNvPicPr>
              <a:picLocks noChangeAspect="1"/>
            </p:cNvPicPr>
            <p:nvPr/>
          </p:nvPicPr>
          <p:blipFill>
            <a:blip r:embed="rId3"/>
            <a:stretch>
              <a:fillRect/>
            </a:stretch>
          </p:blipFill>
          <p:spPr>
            <a:xfrm>
              <a:off x="622000" y="2812880"/>
              <a:ext cx="4100362" cy="3856009"/>
            </a:xfrm>
            <a:prstGeom prst="rect">
              <a:avLst/>
            </a:prstGeom>
          </p:spPr>
        </p:pic>
        <p:sp>
          <p:nvSpPr>
            <p:cNvPr id="7" name="Rectangle 6">
              <a:extLst>
                <a:ext uri="{FF2B5EF4-FFF2-40B4-BE49-F238E27FC236}">
                  <a16:creationId xmlns:a16="http://schemas.microsoft.com/office/drawing/2014/main" id="{BFA21FCF-70F8-75AB-42DE-11B74381A158}"/>
                </a:ext>
              </a:extLst>
            </p:cNvPr>
            <p:cNvSpPr/>
            <p:nvPr/>
          </p:nvSpPr>
          <p:spPr>
            <a:xfrm>
              <a:off x="3994220" y="2817904"/>
              <a:ext cx="552659" cy="31215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F4F6E934-D3DE-01F6-8A1A-45C2DBBE420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8139" y="2920381"/>
            <a:ext cx="5123461" cy="3535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066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A1F8F-D452-D4F9-BC11-C3E35936A10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890E83D-CC7C-C607-0738-78E0D87106EB}"/>
              </a:ext>
              <a:ext uri="{C183D7F6-B498-43B3-948B-1728B52AA6E4}">
                <adec:decorative xmlns:adec="http://schemas.microsoft.com/office/drawing/2017/decorative" val="1"/>
              </a:ext>
            </a:extLst>
          </p:cNvPr>
          <p:cNvSpPr/>
          <p:nvPr/>
        </p:nvSpPr>
        <p:spPr>
          <a:xfrm>
            <a:off x="0" y="0"/>
            <a:ext cx="12192000" cy="15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AA62F-008F-EB59-0977-83736365E73D}"/>
              </a:ext>
            </a:extLst>
          </p:cNvPr>
          <p:cNvSpPr>
            <a:spLocks noGrp="1"/>
          </p:cNvSpPr>
          <p:nvPr>
            <p:ph type="title"/>
          </p:nvPr>
        </p:nvSpPr>
        <p:spPr>
          <a:xfrm>
            <a:off x="748748" y="132348"/>
            <a:ext cx="10515600" cy="1325563"/>
          </a:xfrm>
        </p:spPr>
        <p:txBody>
          <a:bodyPr anchor="ctr">
            <a:normAutofit/>
          </a:bodyPr>
          <a:lstStyle/>
          <a:p>
            <a:r>
              <a:rPr lang="en-US" dirty="0">
                <a:solidFill>
                  <a:schemeClr val="bg1"/>
                </a:solidFill>
              </a:rPr>
              <a:t>Naming Structure-Need </a:t>
            </a:r>
          </a:p>
        </p:txBody>
      </p:sp>
      <p:sp>
        <p:nvSpPr>
          <p:cNvPr id="6" name="Rectangle 5">
            <a:extLst>
              <a:ext uri="{FF2B5EF4-FFF2-40B4-BE49-F238E27FC236}">
                <a16:creationId xmlns:a16="http://schemas.microsoft.com/office/drawing/2014/main" id="{A1902C2D-0B34-C607-E5C0-3244EACA3981}"/>
              </a:ext>
              <a:ext uri="{C183D7F6-B498-43B3-948B-1728B52AA6E4}">
                <adec:decorative xmlns:adec="http://schemas.microsoft.com/office/drawing/2017/decorative" val="1"/>
              </a:ext>
            </a:extLst>
          </p:cNvPr>
          <p:cNvSpPr/>
          <p:nvPr/>
        </p:nvSpPr>
        <p:spPr>
          <a:xfrm>
            <a:off x="3488635" y="2445027"/>
            <a:ext cx="318052"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10FFEA-2E2A-21C8-C162-E445A223C603}"/>
              </a:ext>
              <a:ext uri="{C183D7F6-B498-43B3-948B-1728B52AA6E4}">
                <adec:decorative xmlns:adec="http://schemas.microsoft.com/office/drawing/2017/decorative" val="1"/>
              </a:ext>
            </a:extLst>
          </p:cNvPr>
          <p:cNvSpPr/>
          <p:nvPr/>
        </p:nvSpPr>
        <p:spPr>
          <a:xfrm>
            <a:off x="4913244" y="2440058"/>
            <a:ext cx="318052"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7E084AC-9E00-A340-8E66-6FFF3634C66B}"/>
              </a:ext>
              <a:ext uri="{C183D7F6-B498-43B3-948B-1728B52AA6E4}">
                <adec:decorative xmlns:adec="http://schemas.microsoft.com/office/drawing/2017/decorative" val="1"/>
              </a:ext>
            </a:extLst>
          </p:cNvPr>
          <p:cNvSpPr/>
          <p:nvPr/>
        </p:nvSpPr>
        <p:spPr>
          <a:xfrm>
            <a:off x="3647661" y="3145736"/>
            <a:ext cx="318052"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0C9E7B5-6958-D7FC-4830-DB3682574DD4}"/>
              </a:ext>
              <a:ext uri="{C183D7F6-B498-43B3-948B-1728B52AA6E4}">
                <adec:decorative xmlns:adec="http://schemas.microsoft.com/office/drawing/2017/decorative" val="1"/>
              </a:ext>
            </a:extLst>
          </p:cNvPr>
          <p:cNvSpPr/>
          <p:nvPr/>
        </p:nvSpPr>
        <p:spPr>
          <a:xfrm>
            <a:off x="3965713" y="3851414"/>
            <a:ext cx="318052"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FBCDA5A-02B9-924C-A6C2-51774133B8DD}"/>
              </a:ext>
              <a:ext uri="{C183D7F6-B498-43B3-948B-1728B52AA6E4}">
                <adec:decorative xmlns:adec="http://schemas.microsoft.com/office/drawing/2017/decorative" val="1"/>
              </a:ext>
            </a:extLst>
          </p:cNvPr>
          <p:cNvSpPr/>
          <p:nvPr/>
        </p:nvSpPr>
        <p:spPr>
          <a:xfrm>
            <a:off x="2676940" y="3909444"/>
            <a:ext cx="318052"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E20D61D-6CA5-D293-B4CD-2176DCBDDC77}"/>
              </a:ext>
              <a:ext uri="{C183D7F6-B498-43B3-948B-1728B52AA6E4}">
                <adec:decorative xmlns:adec="http://schemas.microsoft.com/office/drawing/2017/decorative" val="1"/>
              </a:ext>
            </a:extLst>
          </p:cNvPr>
          <p:cNvSpPr/>
          <p:nvPr/>
        </p:nvSpPr>
        <p:spPr>
          <a:xfrm>
            <a:off x="6721684" y="3145736"/>
            <a:ext cx="318052"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1832E9C2-75B3-3269-BD49-1C0BEC0D450B}"/>
              </a:ext>
              <a:ext uri="{C183D7F6-B498-43B3-948B-1728B52AA6E4}">
                <adec:decorative xmlns:adec="http://schemas.microsoft.com/office/drawing/2017/decorative" val="1"/>
              </a:ext>
            </a:extLst>
          </p:cNvPr>
          <p:cNvSpPr/>
          <p:nvPr/>
        </p:nvSpPr>
        <p:spPr>
          <a:xfrm>
            <a:off x="11264348" y="3145736"/>
            <a:ext cx="318052"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EF02AD3-D1C8-0986-8D26-6377781AE350}"/>
              </a:ext>
              <a:ext uri="{C183D7F6-B498-43B3-948B-1728B52AA6E4}">
                <adec:decorative xmlns:adec="http://schemas.microsoft.com/office/drawing/2017/decorative" val="1"/>
              </a:ext>
            </a:extLst>
          </p:cNvPr>
          <p:cNvSpPr/>
          <p:nvPr/>
        </p:nvSpPr>
        <p:spPr>
          <a:xfrm>
            <a:off x="8530123" y="2440058"/>
            <a:ext cx="693389" cy="70567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447D61A-D661-2694-9330-A50A08E65DD3}"/>
              </a:ext>
              <a:ext uri="{C183D7F6-B498-43B3-948B-1728B52AA6E4}">
                <adec:decorative xmlns:adec="http://schemas.microsoft.com/office/drawing/2017/decorative" val="1"/>
              </a:ext>
            </a:extLst>
          </p:cNvPr>
          <p:cNvSpPr/>
          <p:nvPr/>
        </p:nvSpPr>
        <p:spPr>
          <a:xfrm>
            <a:off x="8438322" y="3851414"/>
            <a:ext cx="864703" cy="763708"/>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B7643CC-A6B7-2318-8B89-A5AAB2F3EAA1}"/>
              </a:ext>
            </a:extLst>
          </p:cNvPr>
          <p:cNvSpPr>
            <a:spLocks noGrp="1"/>
          </p:cNvSpPr>
          <p:nvPr>
            <p:ph idx="1"/>
          </p:nvPr>
        </p:nvSpPr>
        <p:spPr>
          <a:xfrm>
            <a:off x="235974" y="1991032"/>
            <a:ext cx="11739716" cy="4542503"/>
          </a:xfrm>
        </p:spPr>
        <p:txBody>
          <a:bodyPr>
            <a:normAutofit/>
          </a:bodyPr>
          <a:lstStyle/>
          <a:p>
            <a:pPr marL="0" indent="0">
              <a:buNone/>
            </a:pPr>
            <a:endParaRPr lang="en-US" dirty="0"/>
          </a:p>
          <a:p>
            <a:pPr marL="0" indent="0">
              <a:buNone/>
            </a:pPr>
            <a:r>
              <a:rPr lang="en-US" dirty="0"/>
              <a:t>	</a:t>
            </a:r>
            <a:r>
              <a:rPr lang="en-US" sz="4400" dirty="0"/>
              <a:t>DA:Cr1.1.K		1B-AP-15		HSF-LE.A.4	</a:t>
            </a:r>
          </a:p>
          <a:p>
            <a:pPr marL="0" indent="0">
              <a:buNone/>
            </a:pPr>
            <a:r>
              <a:rPr lang="en-US" sz="4400" dirty="0"/>
              <a:t>			RI.7.2			2.CD.1		H7.W2.8b</a:t>
            </a:r>
          </a:p>
          <a:p>
            <a:pPr marL="0" indent="0">
              <a:buNone/>
            </a:pPr>
            <a:r>
              <a:rPr lang="en-US" sz="4400" dirty="0"/>
              <a:t>	PE2.4.3		5-LS1-1		H2.6-8.6</a:t>
            </a:r>
          </a:p>
        </p:txBody>
      </p:sp>
      <p:sp>
        <p:nvSpPr>
          <p:cNvPr id="4" name="Date Placeholder 3">
            <a:extLst>
              <a:ext uri="{FF2B5EF4-FFF2-40B4-BE49-F238E27FC236}">
                <a16:creationId xmlns:a16="http://schemas.microsoft.com/office/drawing/2014/main" id="{B4F8C030-5E09-6E8F-BE3D-1D1F5BA43DD1}"/>
              </a:ext>
            </a:extLst>
          </p:cNvPr>
          <p:cNvSpPr>
            <a:spLocks noGrp="1"/>
          </p:cNvSpPr>
          <p:nvPr>
            <p:ph type="dt" sz="half" idx="11"/>
          </p:nvPr>
        </p:nvSpPr>
        <p:spPr>
          <a:prstGeom prst="rect">
            <a:avLst/>
          </a:prstGeom>
        </p:spPr>
        <p:txBody>
          <a:bodyPr/>
          <a:lstStyle/>
          <a:p>
            <a:pPr algn="ctr">
              <a:spcAft>
                <a:spcPts val="600"/>
              </a:spcAft>
            </a:pPr>
            <a:r>
              <a:rPr lang="en-US"/>
              <a:t>2/24/26</a:t>
            </a:r>
          </a:p>
        </p:txBody>
      </p:sp>
    </p:spTree>
    <p:extLst>
      <p:ext uri="{BB962C8B-B14F-4D97-AF65-F5344CB8AC3E}">
        <p14:creationId xmlns:p14="http://schemas.microsoft.com/office/powerpoint/2010/main" val="26323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5895C-5460-893B-B7BA-1227033FE09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4895ACD-6135-02E4-01E7-6E60D1C421B5}"/>
              </a:ext>
              <a:ext uri="{C183D7F6-B498-43B3-948B-1728B52AA6E4}">
                <adec:decorative xmlns:adec="http://schemas.microsoft.com/office/drawing/2017/decorative" val="1"/>
              </a:ext>
            </a:extLst>
          </p:cNvPr>
          <p:cNvSpPr/>
          <p:nvPr/>
        </p:nvSpPr>
        <p:spPr>
          <a:xfrm>
            <a:off x="0" y="0"/>
            <a:ext cx="12192000" cy="15902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050604-2AED-8F81-F096-9979954AA62F}"/>
              </a:ext>
            </a:extLst>
          </p:cNvPr>
          <p:cNvSpPr>
            <a:spLocks noGrp="1"/>
          </p:cNvSpPr>
          <p:nvPr>
            <p:ph type="title"/>
          </p:nvPr>
        </p:nvSpPr>
        <p:spPr>
          <a:xfrm>
            <a:off x="728869" y="132348"/>
            <a:ext cx="10515600" cy="1325563"/>
          </a:xfrm>
        </p:spPr>
        <p:txBody>
          <a:bodyPr anchor="ctr">
            <a:normAutofit/>
          </a:bodyPr>
          <a:lstStyle/>
          <a:p>
            <a:r>
              <a:rPr lang="en-US" dirty="0">
                <a:solidFill>
                  <a:schemeClr val="bg1"/>
                </a:solidFill>
              </a:rPr>
              <a:t>Naming Structure-Need</a:t>
            </a:r>
          </a:p>
        </p:txBody>
      </p:sp>
      <p:sp>
        <p:nvSpPr>
          <p:cNvPr id="3" name="Content Placeholder 2">
            <a:extLst>
              <a:ext uri="{FF2B5EF4-FFF2-40B4-BE49-F238E27FC236}">
                <a16:creationId xmlns:a16="http://schemas.microsoft.com/office/drawing/2014/main" id="{A5DFC7C5-DD0C-CA45-8331-C4A673363555}"/>
              </a:ext>
            </a:extLst>
          </p:cNvPr>
          <p:cNvSpPr>
            <a:spLocks noGrp="1"/>
          </p:cNvSpPr>
          <p:nvPr>
            <p:ph idx="1"/>
          </p:nvPr>
        </p:nvSpPr>
        <p:spPr>
          <a:xfrm>
            <a:off x="568454" y="1968346"/>
            <a:ext cx="11055092" cy="4255861"/>
          </a:xfrm>
        </p:spPr>
        <p:txBody>
          <a:bodyPr>
            <a:normAutofit/>
          </a:bodyPr>
          <a:lstStyle/>
          <a:p>
            <a:pPr marL="0" indent="0">
              <a:buNone/>
            </a:pPr>
            <a:endParaRPr lang="en-US"/>
          </a:p>
          <a:p>
            <a:pPr marL="0" indent="0">
              <a:buNone/>
            </a:pPr>
            <a:r>
              <a:rPr lang="en-US" sz="3600"/>
              <a:t>DA:Cr1.1.K </a:t>
            </a:r>
            <a:r>
              <a:rPr lang="en-US" sz="2400"/>
              <a:t>(Dance)  </a:t>
            </a:r>
            <a:r>
              <a:rPr lang="en-US" sz="3600"/>
              <a:t>1B-AP-15 </a:t>
            </a:r>
            <a:r>
              <a:rPr lang="en-US" sz="2400"/>
              <a:t>(</a:t>
            </a:r>
            <a:r>
              <a:rPr lang="en-US" sz="2400" err="1"/>
              <a:t>CompSci</a:t>
            </a:r>
            <a:r>
              <a:rPr lang="en-US" sz="2400"/>
              <a:t>)</a:t>
            </a:r>
            <a:r>
              <a:rPr lang="en-US" sz="3600"/>
              <a:t>	HSF-LE.A.4 </a:t>
            </a:r>
            <a:r>
              <a:rPr lang="en-US" sz="2400"/>
              <a:t>(Math)</a:t>
            </a:r>
            <a:r>
              <a:rPr lang="en-US" sz="3600"/>
              <a:t>	</a:t>
            </a:r>
          </a:p>
          <a:p>
            <a:pPr marL="0" indent="0">
              <a:buNone/>
            </a:pPr>
            <a:r>
              <a:rPr lang="en-US" sz="3600"/>
              <a:t>RI.7.2</a:t>
            </a:r>
            <a:r>
              <a:rPr lang="en-US" sz="2400"/>
              <a:t>(ELA)</a:t>
            </a:r>
            <a:r>
              <a:rPr lang="en-US" sz="3600"/>
              <a:t>	             2.CD.1</a:t>
            </a:r>
            <a:r>
              <a:rPr lang="en-US" sz="2400"/>
              <a:t>(Financial Ed)</a:t>
            </a:r>
            <a:r>
              <a:rPr lang="en-US" sz="3600"/>
              <a:t>	H7.W2.8b </a:t>
            </a:r>
            <a:r>
              <a:rPr lang="en-US" sz="2400"/>
              <a:t>(Health)</a:t>
            </a:r>
          </a:p>
          <a:p>
            <a:pPr marL="0" indent="0">
              <a:buNone/>
            </a:pPr>
            <a:endParaRPr lang="en-US" sz="2400"/>
          </a:p>
          <a:p>
            <a:pPr marL="0" indent="0">
              <a:buNone/>
            </a:pPr>
            <a:r>
              <a:rPr lang="en-US" sz="3600"/>
              <a:t>PE2.4.3 </a:t>
            </a:r>
            <a:r>
              <a:rPr lang="en-US" sz="2400"/>
              <a:t>(PE)</a:t>
            </a:r>
            <a:r>
              <a:rPr lang="en-US" sz="3600"/>
              <a:t>		5-LS1-1 </a:t>
            </a:r>
            <a:r>
              <a:rPr lang="en-US" sz="2400"/>
              <a:t>(Science)</a:t>
            </a:r>
            <a:r>
              <a:rPr lang="en-US" sz="3600"/>
              <a:t>	H2.6-8.6 </a:t>
            </a:r>
            <a:r>
              <a:rPr lang="en-US" sz="2400"/>
              <a:t>(</a:t>
            </a:r>
            <a:r>
              <a:rPr lang="en-US" sz="2400" err="1"/>
              <a:t>SocStudies</a:t>
            </a:r>
            <a:r>
              <a:rPr lang="en-US" sz="2400"/>
              <a:t>)</a:t>
            </a:r>
          </a:p>
        </p:txBody>
      </p:sp>
      <p:sp>
        <p:nvSpPr>
          <p:cNvPr id="4" name="Date Placeholder 3" hidden="1">
            <a:extLst>
              <a:ext uri="{FF2B5EF4-FFF2-40B4-BE49-F238E27FC236}">
                <a16:creationId xmlns:a16="http://schemas.microsoft.com/office/drawing/2014/main" id="{B89D6FAD-022C-7741-0E8B-A562374A3E4B}"/>
              </a:ext>
            </a:extLst>
          </p:cNvPr>
          <p:cNvSpPr>
            <a:spLocks noGrp="1"/>
          </p:cNvSpPr>
          <p:nvPr>
            <p:ph type="dt" sz="half" idx="11"/>
          </p:nvPr>
        </p:nvSpPr>
        <p:spPr>
          <a:prstGeom prst="rect">
            <a:avLst/>
          </a:prstGeom>
        </p:spPr>
        <p:txBody>
          <a:bodyPr/>
          <a:lstStyle/>
          <a:p>
            <a:pPr algn="ctr">
              <a:spcAft>
                <a:spcPts val="600"/>
              </a:spcAft>
            </a:pPr>
            <a:fld id="{2411137F-708C-4BF8-8375-82D0D919EDAC}" type="datetime1">
              <a:rPr lang="en-US" smtClean="0"/>
              <a:t>3/6/2026</a:t>
            </a:fld>
            <a:endParaRPr lang="en-US"/>
          </a:p>
        </p:txBody>
      </p:sp>
    </p:spTree>
    <p:extLst>
      <p:ext uri="{BB962C8B-B14F-4D97-AF65-F5344CB8AC3E}">
        <p14:creationId xmlns:p14="http://schemas.microsoft.com/office/powerpoint/2010/main" val="690004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F4DDF-9EA8-D49E-B880-2AE1CE99F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41718B-9FCF-FB2D-AA7F-BB59F656CB1F}"/>
              </a:ext>
            </a:extLst>
          </p:cNvPr>
          <p:cNvSpPr>
            <a:spLocks noGrp="1"/>
          </p:cNvSpPr>
          <p:nvPr>
            <p:ph type="title"/>
          </p:nvPr>
        </p:nvSpPr>
        <p:spPr>
          <a:xfrm>
            <a:off x="460513" y="119062"/>
            <a:ext cx="10515600" cy="1325563"/>
          </a:xfrm>
        </p:spPr>
        <p:txBody>
          <a:bodyPr anchor="ctr">
            <a:normAutofit/>
          </a:bodyPr>
          <a:lstStyle/>
          <a:p>
            <a:r>
              <a:rPr lang="en-US" b="1" dirty="0"/>
              <a:t>Solution</a:t>
            </a:r>
            <a:r>
              <a:rPr lang="en-US" dirty="0"/>
              <a:t>: Standardized Naming Structure</a:t>
            </a:r>
          </a:p>
        </p:txBody>
      </p:sp>
      <p:graphicFrame>
        <p:nvGraphicFramePr>
          <p:cNvPr id="6" name="Content Placeholder 2" descr="Structure that is as similar as possible for all sets of learning standards.&#10;">
            <a:extLst>
              <a:ext uri="{FF2B5EF4-FFF2-40B4-BE49-F238E27FC236}">
                <a16:creationId xmlns:a16="http://schemas.microsoft.com/office/drawing/2014/main" id="{EFAE92A6-1A8D-4ED7-C737-5F4A1F516691}"/>
              </a:ext>
            </a:extLst>
          </p:cNvPr>
          <p:cNvGraphicFramePr>
            <a:graphicFrameLocks noGrp="1"/>
          </p:cNvGraphicFramePr>
          <p:nvPr>
            <p:ph idx="1"/>
            <p:extLst>
              <p:ext uri="{D42A27DB-BD31-4B8C-83A1-F6EECF244321}">
                <p14:modId xmlns:p14="http://schemas.microsoft.com/office/powerpoint/2010/main" val="3846970140"/>
              </p:ext>
            </p:extLst>
          </p:nvPr>
        </p:nvGraphicFramePr>
        <p:xfrm>
          <a:off x="838200" y="1444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hidden="1">
            <a:extLst>
              <a:ext uri="{FF2B5EF4-FFF2-40B4-BE49-F238E27FC236}">
                <a16:creationId xmlns:a16="http://schemas.microsoft.com/office/drawing/2014/main" id="{208FFCD2-60FA-0A78-D570-26B84D362D86}"/>
              </a:ext>
            </a:extLst>
          </p:cNvPr>
          <p:cNvSpPr>
            <a:spLocks noGrp="1"/>
          </p:cNvSpPr>
          <p:nvPr>
            <p:ph type="dt" sz="half" idx="4294967295"/>
          </p:nvPr>
        </p:nvSpPr>
        <p:spPr>
          <a:xfrm>
            <a:off x="9309783" y="6253532"/>
            <a:ext cx="1531571" cy="365125"/>
          </a:xfrm>
          <a:prstGeom prst="rect">
            <a:avLst/>
          </a:prstGeom>
        </p:spPr>
        <p:txBody>
          <a:bodyPr/>
          <a:lstStyle/>
          <a:p>
            <a:pPr algn="ctr">
              <a:spcAft>
                <a:spcPts val="600"/>
              </a:spcAft>
            </a:pPr>
            <a:fld id="{7E7CBA3E-989A-44AA-B47C-CDBEF28854A0}" type="datetime1">
              <a:rPr lang="en-US" smtClean="0"/>
              <a:t>3/6/2026</a:t>
            </a:fld>
            <a:endParaRPr lang="en-US"/>
          </a:p>
        </p:txBody>
      </p:sp>
    </p:spTree>
    <p:extLst>
      <p:ext uri="{BB962C8B-B14F-4D97-AF65-F5344CB8AC3E}">
        <p14:creationId xmlns:p14="http://schemas.microsoft.com/office/powerpoint/2010/main" val="2846520553"/>
      </p:ext>
    </p:extLst>
  </p:cSld>
  <p:clrMapOvr>
    <a:masterClrMapping/>
  </p:clrMapOvr>
</p:sld>
</file>

<file path=ppt/theme/theme1.xml><?xml version="1.0" encoding="utf-8"?>
<a:theme xmlns:a="http://schemas.openxmlformats.org/drawingml/2006/main" name="Title Slides">
  <a:themeElements>
    <a:clrScheme name="OSPI New Palette">
      <a:dk1>
        <a:srgbClr val="40403D"/>
      </a:dk1>
      <a:lt1>
        <a:srgbClr val="F7F5EB"/>
      </a:lt1>
      <a:dk2>
        <a:srgbClr val="40403D"/>
      </a:dk2>
      <a:lt2>
        <a:srgbClr val="F7F5EB"/>
      </a:lt2>
      <a:accent1>
        <a:srgbClr val="0D5761"/>
      </a:accent1>
      <a:accent2>
        <a:srgbClr val="8CB5AB"/>
      </a:accent2>
      <a:accent3>
        <a:srgbClr val="68829E"/>
      </a:accent3>
      <a:accent4>
        <a:srgbClr val="6FB5BF"/>
      </a:accent4>
      <a:accent5>
        <a:srgbClr val="626D71"/>
      </a:accent5>
      <a:accent6>
        <a:srgbClr val="68829E"/>
      </a:accent6>
      <a:hlink>
        <a:srgbClr val="68829E"/>
      </a:hlink>
      <a:folHlink>
        <a:srgbClr val="C490A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E193B303-305F-4270-9AD0-F70114B21CBD}"/>
    </a:ext>
  </a:extLst>
</a:theme>
</file>

<file path=ppt/theme/theme2.xml><?xml version="1.0" encoding="utf-8"?>
<a:theme xmlns:a="http://schemas.openxmlformats.org/drawingml/2006/main" name="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2677B183-C706-4A34-95E8-87FEDAE8B394}" vid="{7515DA10-F4EC-48EA-A277-DD5AB7071BD4}"/>
    </a:ext>
  </a:extLst>
</a:theme>
</file>

<file path=ppt/theme/theme3.xml><?xml version="1.0" encoding="utf-8"?>
<a:theme xmlns:a="http://schemas.openxmlformats.org/drawingml/2006/main" name="1_Content Slides">
  <a:themeElements>
    <a:clrScheme name="OSPI Brand Colors">
      <a:dk1>
        <a:sysClr val="windowText" lastClr="000000"/>
      </a:dk1>
      <a:lt1>
        <a:sysClr val="window" lastClr="FFFFFF"/>
      </a:lt1>
      <a:dk2>
        <a:srgbClr val="44546A"/>
      </a:dk2>
      <a:lt2>
        <a:srgbClr val="E7E6E6"/>
      </a:lt2>
      <a:accent1>
        <a:srgbClr val="0D5761"/>
      </a:accent1>
      <a:accent2>
        <a:srgbClr val="FBC639"/>
      </a:accent2>
      <a:accent3>
        <a:srgbClr val="40403D"/>
      </a:accent3>
      <a:accent4>
        <a:srgbClr val="8CB5AB"/>
      </a:accent4>
      <a:accent5>
        <a:srgbClr val="0D5761"/>
      </a:accent5>
      <a:accent6>
        <a:srgbClr val="FBC639"/>
      </a:accent6>
      <a:hlink>
        <a:srgbClr val="4472C4"/>
      </a:hlink>
      <a:folHlink>
        <a:srgbClr val="954F72"/>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Blue" id="{C0FB6C94-0326-48A8-87F5-D36CA42CF0FA}" vid="{B1E9889D-2ABA-42B4-AC3E-517FD27AF1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AFAC20B572574095D31476FB39C606" ma:contentTypeVersion="10" ma:contentTypeDescription="Create a new document." ma:contentTypeScope="" ma:versionID="10a2efe7306f34acd1ac03fde39cf831">
  <xsd:schema xmlns:xsd="http://www.w3.org/2001/XMLSchema" xmlns:xs="http://www.w3.org/2001/XMLSchema" xmlns:p="http://schemas.microsoft.com/office/2006/metadata/properties" xmlns:ns2="25088e16-729c-404b-9015-7705e21f47a0" xmlns:ns3="2ba0bcd7-05d9-492a-a016-34b256b5fce3" targetNamespace="http://schemas.microsoft.com/office/2006/metadata/properties" ma:root="true" ma:fieldsID="3aed521931d69a42473effe7200913fb" ns2:_="" ns3:_="">
    <xsd:import namespace="25088e16-729c-404b-9015-7705e21f47a0"/>
    <xsd:import namespace="2ba0bcd7-05d9-492a-a016-34b256b5fc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088e16-729c-404b-9015-7705e21f47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a0bcd7-05d9-492a-a016-34b256b5fce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8CD39-01C8-448B-93E4-657053375E90}">
  <ds:schemaRefs>
    <ds:schemaRef ds:uri="http://purl.org/dc/dcmitype/"/>
    <ds:schemaRef ds:uri="http://purl.org/dc/term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2ba0bcd7-05d9-492a-a016-34b256b5fce3"/>
    <ds:schemaRef ds:uri="25088e16-729c-404b-9015-7705e21f47a0"/>
    <ds:schemaRef ds:uri="http://www.w3.org/XML/1998/namespace"/>
  </ds:schemaRefs>
</ds:datastoreItem>
</file>

<file path=customXml/itemProps2.xml><?xml version="1.0" encoding="utf-8"?>
<ds:datastoreItem xmlns:ds="http://schemas.openxmlformats.org/officeDocument/2006/customXml" ds:itemID="{E02E2506-6F46-474D-A8B5-41AA2BE82D9E}">
  <ds:schemaRefs>
    <ds:schemaRef ds:uri="http://schemas.microsoft.com/sharepoint/v3/contenttype/forms"/>
  </ds:schemaRefs>
</ds:datastoreItem>
</file>

<file path=customXml/itemProps3.xml><?xml version="1.0" encoding="utf-8"?>
<ds:datastoreItem xmlns:ds="http://schemas.openxmlformats.org/officeDocument/2006/customXml" ds:itemID="{DAF2A050-3D78-4A56-B132-F74087E1E5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088e16-729c-404b-9015-7705e21f47a0"/>
    <ds:schemaRef ds:uri="2ba0bcd7-05d9-492a-a016-34b256b5fc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PowerPoint-Template-Blue-04-26-2024</Template>
  <TotalTime>0</TotalTime>
  <Words>3775</Words>
  <Application>Microsoft Office PowerPoint</Application>
  <PresentationFormat>Widescreen</PresentationFormat>
  <Paragraphs>282</Paragraphs>
  <Slides>21</Slides>
  <Notes>20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Courier New</vt:lpstr>
      <vt:lpstr>Segoe UI</vt:lpstr>
      <vt:lpstr>Title Slides</vt:lpstr>
      <vt:lpstr>Content Slides</vt:lpstr>
      <vt:lpstr>1_Content Slides</vt:lpstr>
      <vt:lpstr>K-12 Washington State Learning Standards for Mathematics (2025)</vt:lpstr>
      <vt:lpstr>Vision</vt:lpstr>
      <vt:lpstr>Equity Statement</vt:lpstr>
      <vt:lpstr>Mathematics is contextual,            connected, and meaningful. </vt:lpstr>
      <vt:lpstr>Why Did the Domains Change?      </vt:lpstr>
      <vt:lpstr>Why Did the Domains Change?     </vt:lpstr>
      <vt:lpstr>Naming Structure-Need </vt:lpstr>
      <vt:lpstr>Naming Structure-Need</vt:lpstr>
      <vt:lpstr>Solution: Standardized Naming Structure</vt:lpstr>
      <vt:lpstr>Results of the simplification of the standard coding</vt:lpstr>
      <vt:lpstr>Standardized Naming Structure - Math</vt:lpstr>
      <vt:lpstr>Seeking a coherent naming structure provided an opportunity to highlight the attempt to de-silo mathematics. </vt:lpstr>
      <vt:lpstr>Four Broad Domains</vt:lpstr>
      <vt:lpstr>Acknowledging Overlap and Flexibility</vt:lpstr>
      <vt:lpstr>Data Analysis </vt:lpstr>
      <vt:lpstr> Quantity </vt:lpstr>
      <vt:lpstr>Relationships </vt:lpstr>
      <vt:lpstr>Spatial Reasoning </vt:lpstr>
      <vt:lpstr>Why is one standard from OA in Data Analysis and another standard from OA in Relationships?</vt:lpstr>
      <vt:lpstr>What about vertical articulation of the standards?</vt:lpstr>
      <vt:lpstr>How to Connect with OSPI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Brand</dc:subject>
  <dc:creator>Serena O'Neill</dc:creator>
  <cp:lastModifiedBy>Nathalia Izquierdo-Montero</cp:lastModifiedBy>
  <cp:revision>34</cp:revision>
  <dcterms:created xsi:type="dcterms:W3CDTF">2025-12-02T13:50:29Z</dcterms:created>
  <dcterms:modified xsi:type="dcterms:W3CDTF">2026-03-07T06:26:31Z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0x0101002DAFAC20B572574095D31476FB39C606</vt:lpwstr>
  </property>
  <property fmtid="{D5CDD505-2E9C-101B-9397-08002B2CF9AE}" pid="3" name="Audience">
    <vt:lpwstr>;#General;#</vt:lpwstr>
  </property>
  <property fmtid="{D5CDD505-2E9C-101B-9397-08002B2CF9AE}" pid="4" name="FileCategory">
    <vt:lpwstr>Template</vt:lpwstr>
  </property>
  <property fmtid="{D5CDD505-2E9C-101B-9397-08002B2CF9AE}" pid="5" name="FileOwner">
    <vt:lpwstr>Communications</vt:lpwstr>
  </property>
  <property fmtid="{D5CDD505-2E9C-101B-9397-08002B2CF9AE}" pid="6" name="Audience0">
    <vt:lpwstr>;#New Employees;#</vt:lpwstr>
  </property>
  <property fmtid="{D5CDD505-2E9C-101B-9397-08002B2CF9AE}" pid="7" name="MSIP_Label_9145f431-4c8c-42c6-a5a5-ba6d3bdea585_Enabled">
    <vt:lpwstr>true</vt:lpwstr>
  </property>
  <property fmtid="{D5CDD505-2E9C-101B-9397-08002B2CF9AE}" pid="8" name="MSIP_Label_9145f431-4c8c-42c6-a5a5-ba6d3bdea585_SetDate">
    <vt:lpwstr>2025-12-02T14:07:59Z</vt:lpwstr>
  </property>
  <property fmtid="{D5CDD505-2E9C-101B-9397-08002B2CF9AE}" pid="9" name="MSIP_Label_9145f431-4c8c-42c6-a5a5-ba6d3bdea585_Method">
    <vt:lpwstr>Standard</vt:lpwstr>
  </property>
  <property fmtid="{D5CDD505-2E9C-101B-9397-08002B2CF9AE}" pid="10" name="MSIP_Label_9145f431-4c8c-42c6-a5a5-ba6d3bdea585_Name">
    <vt:lpwstr>defa4170-0d19-0005-0004-bc88714345d2</vt:lpwstr>
  </property>
  <property fmtid="{D5CDD505-2E9C-101B-9397-08002B2CF9AE}" pid="11" name="MSIP_Label_9145f431-4c8c-42c6-a5a5-ba6d3bdea585_SiteId">
    <vt:lpwstr>b2fe5ccf-10a5-46fe-ae45-a0267412af7a</vt:lpwstr>
  </property>
  <property fmtid="{D5CDD505-2E9C-101B-9397-08002B2CF9AE}" pid="12" name="MSIP_Label_9145f431-4c8c-42c6-a5a5-ba6d3bdea585_ActionId">
    <vt:lpwstr>dfaeb33c-f7f9-4ff6-995c-d3326d7aaf32</vt:lpwstr>
  </property>
  <property fmtid="{D5CDD505-2E9C-101B-9397-08002B2CF9AE}" pid="13" name="MSIP_Label_9145f431-4c8c-42c6-a5a5-ba6d3bdea585_ContentBits">
    <vt:lpwstr>0</vt:lpwstr>
  </property>
  <property fmtid="{D5CDD505-2E9C-101B-9397-08002B2CF9AE}" pid="14" name="MSIP_Label_9145f431-4c8c-42c6-a5a5-ba6d3bdea585_Tag">
    <vt:lpwstr>10, 3, 0, 1</vt:lpwstr>
  </property>
  <property fmtid="{D5CDD505-2E9C-101B-9397-08002B2CF9AE}" pid="15" name="MediaServiceImageTags">
    <vt:lpwstr/>
  </property>
</Properties>
</file>