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5"/>
  </p:notesMasterIdLst>
  <p:sldIdLst>
    <p:sldId id="1717" r:id="rId5"/>
    <p:sldId id="377" r:id="rId6"/>
    <p:sldId id="1694" r:id="rId7"/>
    <p:sldId id="1720" r:id="rId8"/>
    <p:sldId id="366" r:id="rId9"/>
    <p:sldId id="1676" r:id="rId10"/>
    <p:sldId id="1706" r:id="rId11"/>
    <p:sldId id="1709" r:id="rId12"/>
    <p:sldId id="391" r:id="rId13"/>
    <p:sldId id="1657" r:id="rId14"/>
    <p:sldId id="1658" r:id="rId15"/>
    <p:sldId id="1678" r:id="rId16"/>
    <p:sldId id="1679" r:id="rId17"/>
    <p:sldId id="1682" r:id="rId18"/>
    <p:sldId id="1681" r:id="rId19"/>
    <p:sldId id="1683" r:id="rId20"/>
    <p:sldId id="1680" r:id="rId21"/>
    <p:sldId id="1695" r:id="rId22"/>
    <p:sldId id="1684" r:id="rId23"/>
    <p:sldId id="1685" r:id="rId24"/>
    <p:sldId id="1710" r:id="rId25"/>
    <p:sldId id="1672" r:id="rId26"/>
    <p:sldId id="1662" r:id="rId27"/>
    <p:sldId id="1687" r:id="rId28"/>
    <p:sldId id="1707" r:id="rId29"/>
    <p:sldId id="1688" r:id="rId30"/>
    <p:sldId id="1689" r:id="rId31"/>
    <p:sldId id="385" r:id="rId32"/>
    <p:sldId id="1319" r:id="rId33"/>
    <p:sldId id="379" r:id="rId34"/>
    <p:sldId id="381" r:id="rId35"/>
    <p:sldId id="380" r:id="rId36"/>
    <p:sldId id="1690" r:id="rId37"/>
    <p:sldId id="1712" r:id="rId38"/>
    <p:sldId id="393" r:id="rId39"/>
    <p:sldId id="1713" r:id="rId40"/>
    <p:sldId id="1697" r:id="rId41"/>
    <p:sldId id="1714" r:id="rId42"/>
    <p:sldId id="395" r:id="rId43"/>
    <p:sldId id="1698" r:id="rId44"/>
    <p:sldId id="1715" r:id="rId45"/>
    <p:sldId id="401" r:id="rId46"/>
    <p:sldId id="1721" r:id="rId47"/>
    <p:sldId id="1693" r:id="rId48"/>
    <p:sldId id="1691" r:id="rId49"/>
    <p:sldId id="1725" r:id="rId50"/>
    <p:sldId id="1732" r:id="rId51"/>
    <p:sldId id="1731" r:id="rId52"/>
    <p:sldId id="1722" r:id="rId53"/>
    <p:sldId id="1723" r:id="rId54"/>
    <p:sldId id="1724" r:id="rId55"/>
    <p:sldId id="1730" r:id="rId56"/>
    <p:sldId id="1733" r:id="rId57"/>
    <p:sldId id="1669" r:id="rId58"/>
    <p:sldId id="1670" r:id="rId59"/>
    <p:sldId id="1671" r:id="rId60"/>
    <p:sldId id="1726" r:id="rId61"/>
    <p:sldId id="1734" r:id="rId62"/>
    <p:sldId id="317" r:id="rId63"/>
    <p:sldId id="1702" r:id="rId64"/>
    <p:sldId id="1716" r:id="rId65"/>
    <p:sldId id="1735" r:id="rId66"/>
    <p:sldId id="1704" r:id="rId67"/>
    <p:sldId id="1708" r:id="rId68"/>
    <p:sldId id="1665" r:id="rId69"/>
    <p:sldId id="1703" r:id="rId70"/>
    <p:sldId id="2147478781" r:id="rId71"/>
    <p:sldId id="2147478784" r:id="rId72"/>
    <p:sldId id="1719" r:id="rId73"/>
    <p:sldId id="28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257CF9-881A-4AD5-B256-61680ED1625C}">
          <p14:sldIdLst>
            <p14:sldId id="1717"/>
            <p14:sldId id="377"/>
            <p14:sldId id="1694"/>
            <p14:sldId id="1720"/>
            <p14:sldId id="366"/>
            <p14:sldId id="1676"/>
            <p14:sldId id="1706"/>
            <p14:sldId id="1709"/>
            <p14:sldId id="391"/>
            <p14:sldId id="1657"/>
            <p14:sldId id="1658"/>
            <p14:sldId id="1678"/>
            <p14:sldId id="1679"/>
            <p14:sldId id="1682"/>
            <p14:sldId id="1681"/>
            <p14:sldId id="1683"/>
            <p14:sldId id="1680"/>
            <p14:sldId id="1695"/>
            <p14:sldId id="1684"/>
            <p14:sldId id="1685"/>
            <p14:sldId id="1710"/>
            <p14:sldId id="1672"/>
            <p14:sldId id="1662"/>
            <p14:sldId id="1687"/>
            <p14:sldId id="1707"/>
            <p14:sldId id="1688"/>
            <p14:sldId id="1689"/>
            <p14:sldId id="385"/>
            <p14:sldId id="1319"/>
            <p14:sldId id="379"/>
            <p14:sldId id="381"/>
            <p14:sldId id="380"/>
            <p14:sldId id="1690"/>
            <p14:sldId id="1712"/>
            <p14:sldId id="393"/>
            <p14:sldId id="1713"/>
            <p14:sldId id="1697"/>
            <p14:sldId id="1714"/>
            <p14:sldId id="395"/>
            <p14:sldId id="1698"/>
            <p14:sldId id="1715"/>
            <p14:sldId id="401"/>
            <p14:sldId id="1721"/>
            <p14:sldId id="1693"/>
            <p14:sldId id="1691"/>
            <p14:sldId id="1725"/>
            <p14:sldId id="1732"/>
            <p14:sldId id="1731"/>
            <p14:sldId id="1722"/>
            <p14:sldId id="1723"/>
            <p14:sldId id="1724"/>
            <p14:sldId id="1730"/>
            <p14:sldId id="1733"/>
            <p14:sldId id="1669"/>
            <p14:sldId id="1670"/>
            <p14:sldId id="1671"/>
            <p14:sldId id="1726"/>
            <p14:sldId id="1734"/>
            <p14:sldId id="317"/>
            <p14:sldId id="1702"/>
            <p14:sldId id="1716"/>
            <p14:sldId id="1735"/>
            <p14:sldId id="1704"/>
            <p14:sldId id="1708"/>
            <p14:sldId id="1665"/>
            <p14:sldId id="1703"/>
            <p14:sldId id="2147478781"/>
            <p14:sldId id="2147478784"/>
            <p14:sldId id="1719"/>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FC001D-FC59-804D-09FB-F641D6EF8913}" name="Arianne McConchie" initials="AM" userId="S::Arianne.McConchie@k12.wa.us::b9d187dc-6db0-4454-808d-8d99849ceced" providerId="AD"/>
  <p188:author id="{4B45BF23-626D-809C-EE3A-BFEFE5A5E9CE}" name="Ben Brown" initials="BB" userId="S::ben.brown@k12.wa.us::dbe2bc19-1e19-4f35-bee0-1ef4020fa6d1" providerId="AD"/>
  <p188:author id="{0F0536E4-CE06-D4BB-2F43-B07D670D1050}" name="Tina Bischoff" initials="TB" userId="S::tina.bischoff@k12.wa.us::df90eda9-c881-4526-90fb-df1f7c3535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gan Harlan" initials="MH" lastIdx="19" clrIdx="6">
    <p:extLst>
      <p:ext uri="{19B8F6BF-5375-455C-9EA6-DF929625EA0E}">
        <p15:presenceInfo xmlns:p15="http://schemas.microsoft.com/office/powerpoint/2012/main" userId="S::megan.harlan@k12.wa.us::794647d3-0c73-40e1-84af-b0078562759f" providerId="AD"/>
      </p:ext>
    </p:extLst>
  </p:cmAuthor>
  <p:cmAuthor id="1" name="Stephanie Liden" initials="SL" lastIdx="5" clrIdx="0">
    <p:extLst>
      <p:ext uri="{19B8F6BF-5375-455C-9EA6-DF929625EA0E}">
        <p15:presenceInfo xmlns:p15="http://schemas.microsoft.com/office/powerpoint/2012/main" userId="S-1-5-21-1606980848-1425521274-839522115-21198" providerId="AD"/>
      </p:ext>
    </p:extLst>
  </p:cmAuthor>
  <p:cmAuthor id="8" name="Jeannette Green" initials="JG" lastIdx="7" clrIdx="7">
    <p:extLst>
      <p:ext uri="{19B8F6BF-5375-455C-9EA6-DF929625EA0E}">
        <p15:presenceInfo xmlns:p15="http://schemas.microsoft.com/office/powerpoint/2012/main" userId="S::jeannette.green@k12.wa.us::aa5fc8fc-016e-4f4a-b3d4-43dabff75c5c" providerId="AD"/>
      </p:ext>
    </p:extLst>
  </p:cmAuthor>
  <p:cmAuthor id="2" name="Jessica Condron" initials="JC" lastIdx="6" clrIdx="1">
    <p:extLst>
      <p:ext uri="{19B8F6BF-5375-455C-9EA6-DF929625EA0E}">
        <p15:presenceInfo xmlns:p15="http://schemas.microsoft.com/office/powerpoint/2012/main" userId="S-1-5-21-1606980848-1425521274-839522115-21555" providerId="AD"/>
      </p:ext>
    </p:extLst>
  </p:cmAuthor>
  <p:cmAuthor id="9" name="Annie Sage" initials="AS" lastIdx="1" clrIdx="8">
    <p:extLst>
      <p:ext uri="{19B8F6BF-5375-455C-9EA6-DF929625EA0E}">
        <p15:presenceInfo xmlns:p15="http://schemas.microsoft.com/office/powerpoint/2012/main" userId="S::annie.sage@k12.wa.us::857e806a-ac09-4e78-95bd-db6f301d099f" providerId="AD"/>
      </p:ext>
    </p:extLst>
  </p:cmAuthor>
  <p:cmAuthor id="3" name="Samantha Brueske" initials="SB" lastIdx="1" clrIdx="2">
    <p:extLst>
      <p:ext uri="{19B8F6BF-5375-455C-9EA6-DF929625EA0E}">
        <p15:presenceInfo xmlns:p15="http://schemas.microsoft.com/office/powerpoint/2012/main" userId="S-1-5-21-1606980848-1425521274-839522115-21286" providerId="AD"/>
      </p:ext>
    </p:extLst>
  </p:cmAuthor>
  <p:cmAuthor id="10" name="Molly Gleason" initials="MG" lastIdx="3" clrIdx="9">
    <p:extLst>
      <p:ext uri="{19B8F6BF-5375-455C-9EA6-DF929625EA0E}">
        <p15:presenceInfo xmlns:p15="http://schemas.microsoft.com/office/powerpoint/2012/main" userId="S::Molly.Gleason@k12.wa.us::99eea002-69ab-478d-89c3-a6097f26233d" providerId="AD"/>
      </p:ext>
    </p:extLst>
  </p:cmAuthor>
  <p:cmAuthor id="4" name="Terri Adolfson" initials="TA" lastIdx="3" clrIdx="3">
    <p:extLst>
      <p:ext uri="{19B8F6BF-5375-455C-9EA6-DF929625EA0E}">
        <p15:presenceInfo xmlns:p15="http://schemas.microsoft.com/office/powerpoint/2012/main" userId="S::terri.adolfson@k12.wa.us::b496231e-4fe4-41b0-99fa-2f9d026781d9" providerId="AD"/>
      </p:ext>
    </p:extLst>
  </p:cmAuthor>
  <p:cmAuthor id="5" name="Tina Bischoff" initials="TB" lastIdx="4" clrIdx="4">
    <p:extLst>
      <p:ext uri="{19B8F6BF-5375-455C-9EA6-DF929625EA0E}">
        <p15:presenceInfo xmlns:p15="http://schemas.microsoft.com/office/powerpoint/2012/main" userId="S::tina.bischoff@k12.wa.us::df90eda9-c881-4526-90fb-df1f7c35351a" providerId="AD"/>
      </p:ext>
    </p:extLst>
  </p:cmAuthor>
  <p:cmAuthor id="6" name="Samantha Brueske" initials="SB [2]" lastIdx="1" clrIdx="5">
    <p:extLst>
      <p:ext uri="{19B8F6BF-5375-455C-9EA6-DF929625EA0E}">
        <p15:presenceInfo xmlns:p15="http://schemas.microsoft.com/office/powerpoint/2012/main" userId="S::samantha.brueske@k12.wa.us::e3e631d9-f572-4df6-9d75-f98ccf1c8c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00"/>
    <a:srgbClr val="A20000"/>
    <a:srgbClr val="FFFFFF"/>
    <a:srgbClr val="244A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160D63-7609-4A6D-8428-76DD7C178CAC}" v="156" dt="2025-07-24T23:09:26.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064" autoAdjust="0"/>
  </p:normalViewPr>
  <p:slideViewPr>
    <p:cSldViewPr snapToGrid="0">
      <p:cViewPr varScale="1">
        <p:scale>
          <a:sx n="63" d="100"/>
          <a:sy n="63" d="100"/>
        </p:scale>
        <p:origin x="1788" y="2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_rels/data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svg"/><Relationship Id="rId1" Type="http://schemas.openxmlformats.org/officeDocument/2006/relationships/image" Target="../media/image54.svg"/><Relationship Id="rId6" Type="http://schemas.openxmlformats.org/officeDocument/2006/relationships/image" Target="../media/image59.svg"/><Relationship Id="rId5" Type="http://schemas.openxmlformats.org/officeDocument/2006/relationships/image" Target="../media/image58.svg"/><Relationship Id="rId4" Type="http://schemas.openxmlformats.org/officeDocument/2006/relationships/image" Target="../media/image5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svg"/><Relationship Id="rId1" Type="http://schemas.openxmlformats.org/officeDocument/2006/relationships/image" Target="../media/image54.svg"/><Relationship Id="rId6" Type="http://schemas.openxmlformats.org/officeDocument/2006/relationships/image" Target="../media/image59.svg"/><Relationship Id="rId5" Type="http://schemas.openxmlformats.org/officeDocument/2006/relationships/image" Target="../media/image58.sv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D403E-2684-4249-A305-6919F82F925D}"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F20AD0DB-15CB-45E3-87A3-37D7EF63033A}">
      <dgm:prSet custT="1"/>
      <dgm:spPr>
        <a:solidFill>
          <a:schemeClr val="accent1">
            <a:lumMod val="75000"/>
          </a:schemeClr>
        </a:solidFill>
      </dgm:spPr>
      <dgm:t>
        <a:bodyPr/>
        <a:lstStyle/>
        <a:p>
          <a:r>
            <a:rPr lang="en-US" sz="3200" b="1"/>
            <a:t>USDA CNS</a:t>
          </a:r>
          <a:endParaRPr lang="en-US" sz="3200"/>
        </a:p>
      </dgm:t>
    </dgm:pt>
    <dgm:pt modelId="{85085536-0FCD-4B2C-AE3C-DF656F74ACC9}" type="parTrans" cxnId="{9641F887-03A9-44A4-A5FE-C511193F76A1}">
      <dgm:prSet/>
      <dgm:spPr/>
      <dgm:t>
        <a:bodyPr/>
        <a:lstStyle/>
        <a:p>
          <a:endParaRPr lang="en-US"/>
        </a:p>
      </dgm:t>
    </dgm:pt>
    <dgm:pt modelId="{0910AEEF-4F7C-4FEA-924B-7AB03809262A}" type="sibTrans" cxnId="{9641F887-03A9-44A4-A5FE-C511193F76A1}">
      <dgm:prSet/>
      <dgm:spPr/>
      <dgm:t>
        <a:bodyPr/>
        <a:lstStyle/>
        <a:p>
          <a:endParaRPr lang="en-US"/>
        </a:p>
      </dgm:t>
    </dgm:pt>
    <dgm:pt modelId="{EEDCEBC8-5D73-49CC-B2D8-0DA6F760D6FB}">
      <dgm:prSet/>
      <dgm:spPr>
        <a:solidFill>
          <a:schemeClr val="tx2">
            <a:lumMod val="50000"/>
          </a:schemeClr>
        </a:solidFill>
      </dgm:spPr>
      <dgm:t>
        <a:bodyPr/>
        <a:lstStyle/>
        <a:p>
          <a:r>
            <a:rPr lang="en-US"/>
            <a:t>Provides updates and training to the </a:t>
          </a:r>
          <a:r>
            <a:rPr lang="en-US" b="1"/>
            <a:t>State Agency</a:t>
          </a:r>
          <a:r>
            <a:rPr lang="en-US"/>
            <a:t> who has a permanent agreement with USDA.</a:t>
          </a:r>
        </a:p>
      </dgm:t>
    </dgm:pt>
    <dgm:pt modelId="{AAE6EE92-3A83-4941-AEF3-719037DF1865}" type="parTrans" cxnId="{694949F7-82C7-4717-9F84-E005B5DA47BF}">
      <dgm:prSet/>
      <dgm:spPr/>
      <dgm:t>
        <a:bodyPr/>
        <a:lstStyle/>
        <a:p>
          <a:endParaRPr lang="en-US"/>
        </a:p>
      </dgm:t>
    </dgm:pt>
    <dgm:pt modelId="{C13C040E-2D57-44DD-AF53-E28557628C0F}" type="sibTrans" cxnId="{694949F7-82C7-4717-9F84-E005B5DA47BF}">
      <dgm:prSet/>
      <dgm:spPr/>
      <dgm:t>
        <a:bodyPr/>
        <a:lstStyle/>
        <a:p>
          <a:endParaRPr lang="en-US"/>
        </a:p>
      </dgm:t>
    </dgm:pt>
    <dgm:pt modelId="{4733C141-B0AE-4933-BADA-30711907A593}" type="pres">
      <dgm:prSet presAssocID="{944D403E-2684-4249-A305-6919F82F925D}" presName="CompostProcess" presStyleCnt="0">
        <dgm:presLayoutVars>
          <dgm:dir/>
          <dgm:resizeHandles val="exact"/>
        </dgm:presLayoutVars>
      </dgm:prSet>
      <dgm:spPr/>
    </dgm:pt>
    <dgm:pt modelId="{78B2AE13-B57E-4C86-B683-979797EF7F8B}" type="pres">
      <dgm:prSet presAssocID="{944D403E-2684-4249-A305-6919F82F925D}" presName="arrow" presStyleLbl="bgShp" presStyleIdx="0" presStyleCnt="1" custLinFactNeighborX="-8823"/>
      <dgm:spPr/>
    </dgm:pt>
    <dgm:pt modelId="{743A1BEA-2C65-4E99-9020-CB641C0FCF12}" type="pres">
      <dgm:prSet presAssocID="{944D403E-2684-4249-A305-6919F82F925D}" presName="linearProcess" presStyleCnt="0"/>
      <dgm:spPr/>
    </dgm:pt>
    <dgm:pt modelId="{0C389128-33A5-455D-9828-C0855A5A1D4F}" type="pres">
      <dgm:prSet presAssocID="{F20AD0DB-15CB-45E3-87A3-37D7EF63033A}" presName="textNode" presStyleLbl="node1" presStyleIdx="0" presStyleCnt="2">
        <dgm:presLayoutVars>
          <dgm:bulletEnabled val="1"/>
        </dgm:presLayoutVars>
      </dgm:prSet>
      <dgm:spPr/>
    </dgm:pt>
    <dgm:pt modelId="{F3A607F7-E987-4A50-998B-C33330CD7815}" type="pres">
      <dgm:prSet presAssocID="{0910AEEF-4F7C-4FEA-924B-7AB03809262A}" presName="sibTrans" presStyleCnt="0"/>
      <dgm:spPr/>
    </dgm:pt>
    <dgm:pt modelId="{80A55BF6-FD4F-4921-9DB6-6237ED419142}" type="pres">
      <dgm:prSet presAssocID="{EEDCEBC8-5D73-49CC-B2D8-0DA6F760D6FB}" presName="textNode" presStyleLbl="node1" presStyleIdx="1" presStyleCnt="2" custLinFactNeighborX="-73907" custLinFactNeighborY="-435">
        <dgm:presLayoutVars>
          <dgm:bulletEnabled val="1"/>
        </dgm:presLayoutVars>
      </dgm:prSet>
      <dgm:spPr/>
    </dgm:pt>
  </dgm:ptLst>
  <dgm:cxnLst>
    <dgm:cxn modelId="{9641F887-03A9-44A4-A5FE-C511193F76A1}" srcId="{944D403E-2684-4249-A305-6919F82F925D}" destId="{F20AD0DB-15CB-45E3-87A3-37D7EF63033A}" srcOrd="0" destOrd="0" parTransId="{85085536-0FCD-4B2C-AE3C-DF656F74ACC9}" sibTransId="{0910AEEF-4F7C-4FEA-924B-7AB03809262A}"/>
    <dgm:cxn modelId="{C19AC3B2-FAFE-4CDE-9921-829C7B60CEB0}" type="presOf" srcId="{944D403E-2684-4249-A305-6919F82F925D}" destId="{4733C141-B0AE-4933-BADA-30711907A593}" srcOrd="0" destOrd="0" presId="urn:microsoft.com/office/officeart/2005/8/layout/hProcess9"/>
    <dgm:cxn modelId="{54FC7DC9-6367-4FA6-BEF2-C3C2E900DA7A}" type="presOf" srcId="{F20AD0DB-15CB-45E3-87A3-37D7EF63033A}" destId="{0C389128-33A5-455D-9828-C0855A5A1D4F}" srcOrd="0" destOrd="0" presId="urn:microsoft.com/office/officeart/2005/8/layout/hProcess9"/>
    <dgm:cxn modelId="{776606CE-5E30-449D-8D84-A96B7A2389F2}" type="presOf" srcId="{EEDCEBC8-5D73-49CC-B2D8-0DA6F760D6FB}" destId="{80A55BF6-FD4F-4921-9DB6-6237ED419142}" srcOrd="0" destOrd="0" presId="urn:microsoft.com/office/officeart/2005/8/layout/hProcess9"/>
    <dgm:cxn modelId="{694949F7-82C7-4717-9F84-E005B5DA47BF}" srcId="{944D403E-2684-4249-A305-6919F82F925D}" destId="{EEDCEBC8-5D73-49CC-B2D8-0DA6F760D6FB}" srcOrd="1" destOrd="0" parTransId="{AAE6EE92-3A83-4941-AEF3-719037DF1865}" sibTransId="{C13C040E-2D57-44DD-AF53-E28557628C0F}"/>
    <dgm:cxn modelId="{74F1DEF0-9BD5-4B76-99B3-52D0D9DA34ED}" type="presParOf" srcId="{4733C141-B0AE-4933-BADA-30711907A593}" destId="{78B2AE13-B57E-4C86-B683-979797EF7F8B}" srcOrd="0" destOrd="0" presId="urn:microsoft.com/office/officeart/2005/8/layout/hProcess9"/>
    <dgm:cxn modelId="{D536FA8E-3189-4320-9EF0-B7CECF8461DF}" type="presParOf" srcId="{4733C141-B0AE-4933-BADA-30711907A593}" destId="{743A1BEA-2C65-4E99-9020-CB641C0FCF12}" srcOrd="1" destOrd="0" presId="urn:microsoft.com/office/officeart/2005/8/layout/hProcess9"/>
    <dgm:cxn modelId="{349EEDF8-360D-4779-981A-01FB3EE8918F}" type="presParOf" srcId="{743A1BEA-2C65-4E99-9020-CB641C0FCF12}" destId="{0C389128-33A5-455D-9828-C0855A5A1D4F}" srcOrd="0" destOrd="0" presId="urn:microsoft.com/office/officeart/2005/8/layout/hProcess9"/>
    <dgm:cxn modelId="{1DCF8303-7FBB-4924-A515-11E2E39E3027}" type="presParOf" srcId="{743A1BEA-2C65-4E99-9020-CB641C0FCF12}" destId="{F3A607F7-E987-4A50-998B-C33330CD7815}" srcOrd="1" destOrd="0" presId="urn:microsoft.com/office/officeart/2005/8/layout/hProcess9"/>
    <dgm:cxn modelId="{8F6FF055-07BF-4910-B4B8-414BACED4185}" type="presParOf" srcId="{743A1BEA-2C65-4E99-9020-CB641C0FCF12}" destId="{80A55BF6-FD4F-4921-9DB6-6237ED419142}"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D2AB35-9B87-4B05-8BE6-0F1472DA0B93}"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ECBD37B6-12BA-4F9E-8CD6-18F39148401C}">
      <dgm:prSet custT="1"/>
      <dgm:spPr>
        <a:solidFill>
          <a:schemeClr val="accent1">
            <a:lumMod val="75000"/>
          </a:schemeClr>
        </a:solidFill>
      </dgm:spPr>
      <dgm:t>
        <a:bodyPr/>
        <a:lstStyle/>
        <a:p>
          <a:r>
            <a:rPr lang="en-US" sz="3200" b="1"/>
            <a:t>OSPI CNS</a:t>
          </a:r>
          <a:endParaRPr lang="en-US" sz="3200"/>
        </a:p>
      </dgm:t>
    </dgm:pt>
    <dgm:pt modelId="{DF6F34D1-9022-4CE1-B3B0-6BAB21831547}" type="parTrans" cxnId="{4DB31528-1CDC-4B98-ADD7-84782353CDCE}">
      <dgm:prSet/>
      <dgm:spPr/>
      <dgm:t>
        <a:bodyPr/>
        <a:lstStyle/>
        <a:p>
          <a:endParaRPr lang="en-US"/>
        </a:p>
      </dgm:t>
    </dgm:pt>
    <dgm:pt modelId="{5CAEDD57-8458-466E-B9C4-40311344BE59}" type="sibTrans" cxnId="{4DB31528-1CDC-4B98-ADD7-84782353CDCE}">
      <dgm:prSet/>
      <dgm:spPr/>
      <dgm:t>
        <a:bodyPr/>
        <a:lstStyle/>
        <a:p>
          <a:endParaRPr lang="en-US"/>
        </a:p>
      </dgm:t>
    </dgm:pt>
    <dgm:pt modelId="{EAC635A0-5D3F-4550-937E-17FE733EA4C7}">
      <dgm:prSet/>
      <dgm:spPr>
        <a:solidFill>
          <a:schemeClr val="tx2">
            <a:lumMod val="50000"/>
          </a:schemeClr>
        </a:solidFill>
      </dgm:spPr>
      <dgm:t>
        <a:bodyPr/>
        <a:lstStyle/>
        <a:p>
          <a:r>
            <a:rPr lang="en-US"/>
            <a:t>State Agency trains </a:t>
          </a:r>
          <a:r>
            <a:rPr lang="en-US" b="1"/>
            <a:t>sponsors</a:t>
          </a:r>
          <a:r>
            <a:rPr lang="en-US"/>
            <a:t> who have a permanent agreement with OSPI to operate the CACFP.</a:t>
          </a:r>
        </a:p>
      </dgm:t>
    </dgm:pt>
    <dgm:pt modelId="{C370A30F-B981-40F6-8FC1-3F0524357AD9}" type="parTrans" cxnId="{B469B770-8BA5-4675-9EF4-93732722FC54}">
      <dgm:prSet/>
      <dgm:spPr/>
      <dgm:t>
        <a:bodyPr/>
        <a:lstStyle/>
        <a:p>
          <a:endParaRPr lang="en-US"/>
        </a:p>
      </dgm:t>
    </dgm:pt>
    <dgm:pt modelId="{A4732439-67B4-4AA8-ABB9-0A944E3500F6}" type="sibTrans" cxnId="{B469B770-8BA5-4675-9EF4-93732722FC54}">
      <dgm:prSet/>
      <dgm:spPr/>
      <dgm:t>
        <a:bodyPr/>
        <a:lstStyle/>
        <a:p>
          <a:endParaRPr lang="en-US"/>
        </a:p>
      </dgm:t>
    </dgm:pt>
    <dgm:pt modelId="{FA934665-1FB2-401B-B2EF-741C8ED43CFA}" type="pres">
      <dgm:prSet presAssocID="{3ED2AB35-9B87-4B05-8BE6-0F1472DA0B93}" presName="CompostProcess" presStyleCnt="0">
        <dgm:presLayoutVars>
          <dgm:dir/>
          <dgm:resizeHandles val="exact"/>
        </dgm:presLayoutVars>
      </dgm:prSet>
      <dgm:spPr/>
    </dgm:pt>
    <dgm:pt modelId="{9119A27A-DE23-478A-ADA0-59A23E8B1DE0}" type="pres">
      <dgm:prSet presAssocID="{3ED2AB35-9B87-4B05-8BE6-0F1472DA0B93}" presName="arrow" presStyleLbl="bgShp" presStyleIdx="0" presStyleCnt="1" custLinFactNeighborX="7881" custLinFactNeighborY="-470"/>
      <dgm:spPr/>
    </dgm:pt>
    <dgm:pt modelId="{48B0FB48-BBC7-4A48-8FD6-A2E630BC2989}" type="pres">
      <dgm:prSet presAssocID="{3ED2AB35-9B87-4B05-8BE6-0F1472DA0B93}" presName="linearProcess" presStyleCnt="0"/>
      <dgm:spPr/>
    </dgm:pt>
    <dgm:pt modelId="{FBFB8FAF-29B3-48F5-9A6F-04425DE36571}" type="pres">
      <dgm:prSet presAssocID="{ECBD37B6-12BA-4F9E-8CD6-18F39148401C}" presName="textNode" presStyleLbl="node1" presStyleIdx="0" presStyleCnt="2" custScaleX="78374" custScaleY="99194" custLinFactX="347" custLinFactNeighborX="100000" custLinFactNeighborY="0">
        <dgm:presLayoutVars>
          <dgm:bulletEnabled val="1"/>
        </dgm:presLayoutVars>
      </dgm:prSet>
      <dgm:spPr/>
    </dgm:pt>
    <dgm:pt modelId="{BBEC2694-D6FE-4D65-AE51-C4355B3BD070}" type="pres">
      <dgm:prSet presAssocID="{5CAEDD57-8458-466E-B9C4-40311344BE59}" presName="sibTrans" presStyleCnt="0"/>
      <dgm:spPr/>
    </dgm:pt>
    <dgm:pt modelId="{ECAFD9B3-3E17-468E-B123-7D7076D47496}" type="pres">
      <dgm:prSet presAssocID="{EAC635A0-5D3F-4550-937E-17FE733EA4C7}" presName="textNode" presStyleLbl="node1" presStyleIdx="1" presStyleCnt="2" custLinFactX="1139" custLinFactNeighborX="100000">
        <dgm:presLayoutVars>
          <dgm:bulletEnabled val="1"/>
        </dgm:presLayoutVars>
      </dgm:prSet>
      <dgm:spPr/>
    </dgm:pt>
  </dgm:ptLst>
  <dgm:cxnLst>
    <dgm:cxn modelId="{EC76D20F-4A6B-4D3C-95EB-A5C026AF7691}" type="presOf" srcId="{ECBD37B6-12BA-4F9E-8CD6-18F39148401C}" destId="{FBFB8FAF-29B3-48F5-9A6F-04425DE36571}" srcOrd="0" destOrd="0" presId="urn:microsoft.com/office/officeart/2005/8/layout/hProcess9"/>
    <dgm:cxn modelId="{6671F510-1F85-45AA-AD99-C8289F3646D9}" type="presOf" srcId="{EAC635A0-5D3F-4550-937E-17FE733EA4C7}" destId="{ECAFD9B3-3E17-468E-B123-7D7076D47496}" srcOrd="0" destOrd="0" presId="urn:microsoft.com/office/officeart/2005/8/layout/hProcess9"/>
    <dgm:cxn modelId="{8F801026-AD67-4D4A-925D-D7ACC658CF5D}" type="presOf" srcId="{3ED2AB35-9B87-4B05-8BE6-0F1472DA0B93}" destId="{FA934665-1FB2-401B-B2EF-741C8ED43CFA}" srcOrd="0" destOrd="0" presId="urn:microsoft.com/office/officeart/2005/8/layout/hProcess9"/>
    <dgm:cxn modelId="{4DB31528-1CDC-4B98-ADD7-84782353CDCE}" srcId="{3ED2AB35-9B87-4B05-8BE6-0F1472DA0B93}" destId="{ECBD37B6-12BA-4F9E-8CD6-18F39148401C}" srcOrd="0" destOrd="0" parTransId="{DF6F34D1-9022-4CE1-B3B0-6BAB21831547}" sibTransId="{5CAEDD57-8458-466E-B9C4-40311344BE59}"/>
    <dgm:cxn modelId="{B469B770-8BA5-4675-9EF4-93732722FC54}" srcId="{3ED2AB35-9B87-4B05-8BE6-0F1472DA0B93}" destId="{EAC635A0-5D3F-4550-937E-17FE733EA4C7}" srcOrd="1" destOrd="0" parTransId="{C370A30F-B981-40F6-8FC1-3F0524357AD9}" sibTransId="{A4732439-67B4-4AA8-ABB9-0A944E3500F6}"/>
    <dgm:cxn modelId="{FEC16A67-B6E3-4540-8802-A1A0667CECE4}" type="presParOf" srcId="{FA934665-1FB2-401B-B2EF-741C8ED43CFA}" destId="{9119A27A-DE23-478A-ADA0-59A23E8B1DE0}" srcOrd="0" destOrd="0" presId="urn:microsoft.com/office/officeart/2005/8/layout/hProcess9"/>
    <dgm:cxn modelId="{5BCB2C5F-7369-4F00-951B-951FAEFBBC9F}" type="presParOf" srcId="{FA934665-1FB2-401B-B2EF-741C8ED43CFA}" destId="{48B0FB48-BBC7-4A48-8FD6-A2E630BC2989}" srcOrd="1" destOrd="0" presId="urn:microsoft.com/office/officeart/2005/8/layout/hProcess9"/>
    <dgm:cxn modelId="{D9617947-FFA2-49F0-86AB-5863A25F8C14}" type="presParOf" srcId="{48B0FB48-BBC7-4A48-8FD6-A2E630BC2989}" destId="{FBFB8FAF-29B3-48F5-9A6F-04425DE36571}" srcOrd="0" destOrd="0" presId="urn:microsoft.com/office/officeart/2005/8/layout/hProcess9"/>
    <dgm:cxn modelId="{28984B14-2A53-405B-8C00-450697E40FD1}" type="presParOf" srcId="{48B0FB48-BBC7-4A48-8FD6-A2E630BC2989}" destId="{BBEC2694-D6FE-4D65-AE51-C4355B3BD070}" srcOrd="1" destOrd="0" presId="urn:microsoft.com/office/officeart/2005/8/layout/hProcess9"/>
    <dgm:cxn modelId="{64D51BE5-A793-4FA7-BCDD-184C60289233}" type="presParOf" srcId="{48B0FB48-BBC7-4A48-8FD6-A2E630BC2989}" destId="{ECAFD9B3-3E17-468E-B123-7D7076D47496}" srcOrd="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610B16-D8C1-4A9D-BAD3-A7E590C81589}"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0B9C6BD8-EE44-4DBC-B7D0-146A3B4143C8}">
      <dgm:prSet custT="1"/>
      <dgm:spPr>
        <a:solidFill>
          <a:schemeClr val="accent1">
            <a:lumMod val="75000"/>
          </a:schemeClr>
        </a:solidFill>
      </dgm:spPr>
      <dgm:t>
        <a:bodyPr/>
        <a:lstStyle/>
        <a:p>
          <a:r>
            <a:rPr lang="en-US" sz="2400" b="1"/>
            <a:t>Sponsors</a:t>
          </a:r>
          <a:endParaRPr lang="en-US" sz="2400"/>
        </a:p>
      </dgm:t>
    </dgm:pt>
    <dgm:pt modelId="{646277FE-1A9D-4831-ABEF-3B3892C19F58}" type="parTrans" cxnId="{83C1AA71-F45B-4F95-B0BB-7F6091E036F6}">
      <dgm:prSet/>
      <dgm:spPr/>
      <dgm:t>
        <a:bodyPr/>
        <a:lstStyle/>
        <a:p>
          <a:endParaRPr lang="en-US"/>
        </a:p>
      </dgm:t>
    </dgm:pt>
    <dgm:pt modelId="{D9812F11-B296-46B3-9116-3F8D9CC499D9}" type="sibTrans" cxnId="{83C1AA71-F45B-4F95-B0BB-7F6091E036F6}">
      <dgm:prSet/>
      <dgm:spPr/>
      <dgm:t>
        <a:bodyPr/>
        <a:lstStyle/>
        <a:p>
          <a:endParaRPr lang="en-US"/>
        </a:p>
      </dgm:t>
    </dgm:pt>
    <dgm:pt modelId="{C4DB4CEA-8B05-4BD7-8BB6-1F2DC09482B2}">
      <dgm:prSet/>
      <dgm:spPr>
        <a:solidFill>
          <a:schemeClr val="tx2">
            <a:lumMod val="50000"/>
          </a:schemeClr>
        </a:solidFill>
      </dgm:spPr>
      <dgm:t>
        <a:bodyPr/>
        <a:lstStyle/>
        <a:p>
          <a:r>
            <a:rPr lang="en-US"/>
            <a:t>Must train the </a:t>
          </a:r>
          <a:r>
            <a:rPr lang="en-US" b="1"/>
            <a:t>staff</a:t>
          </a:r>
          <a:r>
            <a:rPr lang="en-US"/>
            <a:t> who work at the site(s) where the CACFP is operated. </a:t>
          </a:r>
        </a:p>
      </dgm:t>
    </dgm:pt>
    <dgm:pt modelId="{62CC6A87-A37E-4A43-9DA5-31679B7F8231}" type="parTrans" cxnId="{594963CD-D687-46FA-A7FA-DACDB116C47A}">
      <dgm:prSet/>
      <dgm:spPr/>
      <dgm:t>
        <a:bodyPr/>
        <a:lstStyle/>
        <a:p>
          <a:endParaRPr lang="en-US"/>
        </a:p>
      </dgm:t>
    </dgm:pt>
    <dgm:pt modelId="{42C58F83-029D-428F-BD89-068C8BF08A3B}" type="sibTrans" cxnId="{594963CD-D687-46FA-A7FA-DACDB116C47A}">
      <dgm:prSet/>
      <dgm:spPr/>
      <dgm:t>
        <a:bodyPr/>
        <a:lstStyle/>
        <a:p>
          <a:endParaRPr lang="en-US"/>
        </a:p>
      </dgm:t>
    </dgm:pt>
    <dgm:pt modelId="{5B29A2F9-CE87-456A-BF54-543AB760A73A}" type="pres">
      <dgm:prSet presAssocID="{F5610B16-D8C1-4A9D-BAD3-A7E590C81589}" presName="CompostProcess" presStyleCnt="0">
        <dgm:presLayoutVars>
          <dgm:dir/>
          <dgm:resizeHandles val="exact"/>
        </dgm:presLayoutVars>
      </dgm:prSet>
      <dgm:spPr/>
    </dgm:pt>
    <dgm:pt modelId="{1695A0CB-140A-4C88-8D8C-5983A5AF151F}" type="pres">
      <dgm:prSet presAssocID="{F5610B16-D8C1-4A9D-BAD3-A7E590C81589}" presName="arrow" presStyleLbl="bgShp" presStyleIdx="0" presStyleCnt="1"/>
      <dgm:spPr/>
    </dgm:pt>
    <dgm:pt modelId="{60BBA9CB-7D54-4AEE-9660-48223FFED2A3}" type="pres">
      <dgm:prSet presAssocID="{F5610B16-D8C1-4A9D-BAD3-A7E590C81589}" presName="linearProcess" presStyleCnt="0"/>
      <dgm:spPr/>
    </dgm:pt>
    <dgm:pt modelId="{DEDC8654-1237-42EB-8696-2DAF1BD37768}" type="pres">
      <dgm:prSet presAssocID="{0B9C6BD8-EE44-4DBC-B7D0-146A3B4143C8}" presName="textNode" presStyleLbl="node1" presStyleIdx="0" presStyleCnt="2">
        <dgm:presLayoutVars>
          <dgm:bulletEnabled val="1"/>
        </dgm:presLayoutVars>
      </dgm:prSet>
      <dgm:spPr/>
    </dgm:pt>
    <dgm:pt modelId="{54F263A0-81B6-4375-AB31-258063822A85}" type="pres">
      <dgm:prSet presAssocID="{D9812F11-B296-46B3-9116-3F8D9CC499D9}" presName="sibTrans" presStyleCnt="0"/>
      <dgm:spPr/>
    </dgm:pt>
    <dgm:pt modelId="{4FCCCBAD-BFD5-49D0-BD33-E2481BF3A730}" type="pres">
      <dgm:prSet presAssocID="{C4DB4CEA-8B05-4BD7-8BB6-1F2DC09482B2}" presName="textNode" presStyleLbl="node1" presStyleIdx="1" presStyleCnt="2">
        <dgm:presLayoutVars>
          <dgm:bulletEnabled val="1"/>
        </dgm:presLayoutVars>
      </dgm:prSet>
      <dgm:spPr/>
    </dgm:pt>
  </dgm:ptLst>
  <dgm:cxnLst>
    <dgm:cxn modelId="{56525F60-22A5-489F-BB7D-41DC55D10189}" type="presOf" srcId="{F5610B16-D8C1-4A9D-BAD3-A7E590C81589}" destId="{5B29A2F9-CE87-456A-BF54-543AB760A73A}" srcOrd="0" destOrd="0" presId="urn:microsoft.com/office/officeart/2005/8/layout/hProcess9"/>
    <dgm:cxn modelId="{FE9EFB4A-5DEF-4D01-A93D-32C53CC5F8C6}" type="presOf" srcId="{C4DB4CEA-8B05-4BD7-8BB6-1F2DC09482B2}" destId="{4FCCCBAD-BFD5-49D0-BD33-E2481BF3A730}" srcOrd="0" destOrd="0" presId="urn:microsoft.com/office/officeart/2005/8/layout/hProcess9"/>
    <dgm:cxn modelId="{83C1AA71-F45B-4F95-B0BB-7F6091E036F6}" srcId="{F5610B16-D8C1-4A9D-BAD3-A7E590C81589}" destId="{0B9C6BD8-EE44-4DBC-B7D0-146A3B4143C8}" srcOrd="0" destOrd="0" parTransId="{646277FE-1A9D-4831-ABEF-3B3892C19F58}" sibTransId="{D9812F11-B296-46B3-9116-3F8D9CC499D9}"/>
    <dgm:cxn modelId="{594963CD-D687-46FA-A7FA-DACDB116C47A}" srcId="{F5610B16-D8C1-4A9D-BAD3-A7E590C81589}" destId="{C4DB4CEA-8B05-4BD7-8BB6-1F2DC09482B2}" srcOrd="1" destOrd="0" parTransId="{62CC6A87-A37E-4A43-9DA5-31679B7F8231}" sibTransId="{42C58F83-029D-428F-BD89-068C8BF08A3B}"/>
    <dgm:cxn modelId="{B0BA3CE2-02E3-4A4F-82E6-F291E5C50079}" type="presOf" srcId="{0B9C6BD8-EE44-4DBC-B7D0-146A3B4143C8}" destId="{DEDC8654-1237-42EB-8696-2DAF1BD37768}" srcOrd="0" destOrd="0" presId="urn:microsoft.com/office/officeart/2005/8/layout/hProcess9"/>
    <dgm:cxn modelId="{CEE7BADA-F7CC-41D6-B196-BB11D94DB30D}" type="presParOf" srcId="{5B29A2F9-CE87-456A-BF54-543AB760A73A}" destId="{1695A0CB-140A-4C88-8D8C-5983A5AF151F}" srcOrd="0" destOrd="0" presId="urn:microsoft.com/office/officeart/2005/8/layout/hProcess9"/>
    <dgm:cxn modelId="{EA77BD99-294B-4D5D-99FC-E91254EB9CEB}" type="presParOf" srcId="{5B29A2F9-CE87-456A-BF54-543AB760A73A}" destId="{60BBA9CB-7D54-4AEE-9660-48223FFED2A3}" srcOrd="1" destOrd="0" presId="urn:microsoft.com/office/officeart/2005/8/layout/hProcess9"/>
    <dgm:cxn modelId="{3C716442-2BAF-41E1-9039-A1AEC23682DA}" type="presParOf" srcId="{60BBA9CB-7D54-4AEE-9660-48223FFED2A3}" destId="{DEDC8654-1237-42EB-8696-2DAF1BD37768}" srcOrd="0" destOrd="0" presId="urn:microsoft.com/office/officeart/2005/8/layout/hProcess9"/>
    <dgm:cxn modelId="{A1F25DD9-2461-4CD5-8C21-66E10AAE3791}" type="presParOf" srcId="{60BBA9CB-7D54-4AEE-9660-48223FFED2A3}" destId="{54F263A0-81B6-4375-AB31-258063822A85}" srcOrd="1" destOrd="0" presId="urn:microsoft.com/office/officeart/2005/8/layout/hProcess9"/>
    <dgm:cxn modelId="{E7FBA9B6-7232-48F2-944F-A261ADA8B59F}" type="presParOf" srcId="{60BBA9CB-7D54-4AEE-9660-48223FFED2A3}" destId="{4FCCCBAD-BFD5-49D0-BD33-E2481BF3A730}" srcOrd="2"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D18667-9222-4B54-A768-1F25BCD1162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117DFD-8158-42FB-9680-31140989E418}">
      <dgm:prSet custT="1"/>
      <dgm:spPr/>
      <dgm:t>
        <a:bodyPr/>
        <a:lstStyle/>
        <a:p>
          <a:pPr>
            <a:lnSpc>
              <a:spcPct val="100000"/>
            </a:lnSpc>
          </a:pPr>
          <a:r>
            <a:rPr lang="en-US" sz="2400">
              <a:solidFill>
                <a:schemeClr val="accent2"/>
              </a:solidFill>
            </a:rPr>
            <a:t>Did the participants wash their hands with soap and water?</a:t>
          </a:r>
        </a:p>
      </dgm:t>
    </dgm:pt>
    <dgm:pt modelId="{8FDA6BA9-C964-4344-8E9C-44783826AB71}" type="parTrans" cxnId="{2FB0B9B6-155F-47A3-B800-B7DFA87224AE}">
      <dgm:prSet/>
      <dgm:spPr/>
      <dgm:t>
        <a:bodyPr/>
        <a:lstStyle/>
        <a:p>
          <a:endParaRPr lang="en-US" sz="2400"/>
        </a:p>
      </dgm:t>
    </dgm:pt>
    <dgm:pt modelId="{8C2AD218-4DD8-4518-A5E6-5F81EB276E99}" type="sibTrans" cxnId="{2FB0B9B6-155F-47A3-B800-B7DFA87224AE}">
      <dgm:prSet/>
      <dgm:spPr/>
      <dgm:t>
        <a:bodyPr/>
        <a:lstStyle/>
        <a:p>
          <a:endParaRPr lang="en-US" sz="2400"/>
        </a:p>
      </dgm:t>
    </dgm:pt>
    <dgm:pt modelId="{A77A4A63-E430-4286-B314-94EB01F425BE}">
      <dgm:prSet custT="1"/>
      <dgm:spPr/>
      <dgm:t>
        <a:bodyPr/>
        <a:lstStyle/>
        <a:p>
          <a:pPr>
            <a:lnSpc>
              <a:spcPct val="100000"/>
            </a:lnSpc>
          </a:pPr>
          <a:r>
            <a:rPr lang="en-US" sz="2400">
              <a:solidFill>
                <a:schemeClr val="accent2"/>
              </a:solidFill>
            </a:rPr>
            <a:t>Is the meal served during the approved meal service time? </a:t>
          </a:r>
        </a:p>
      </dgm:t>
    </dgm:pt>
    <dgm:pt modelId="{225BCD04-F62A-43AE-906B-9BE469F4CC9C}" type="parTrans" cxnId="{0A2C9DF5-F10A-4B9E-A4A6-3E53480D5120}">
      <dgm:prSet/>
      <dgm:spPr/>
      <dgm:t>
        <a:bodyPr/>
        <a:lstStyle/>
        <a:p>
          <a:endParaRPr lang="en-US" sz="2400"/>
        </a:p>
      </dgm:t>
    </dgm:pt>
    <dgm:pt modelId="{619E5CAB-E794-4E4C-8986-6DB024EAC6E5}" type="sibTrans" cxnId="{0A2C9DF5-F10A-4B9E-A4A6-3E53480D5120}">
      <dgm:prSet/>
      <dgm:spPr/>
      <dgm:t>
        <a:bodyPr/>
        <a:lstStyle/>
        <a:p>
          <a:endParaRPr lang="en-US" sz="2400"/>
        </a:p>
      </dgm:t>
    </dgm:pt>
    <dgm:pt modelId="{71CC8B13-9C9F-40EF-8E96-6CA30488A7BC}">
      <dgm:prSet custT="1"/>
      <dgm:spPr/>
      <dgm:t>
        <a:bodyPr/>
        <a:lstStyle/>
        <a:p>
          <a:pPr>
            <a:lnSpc>
              <a:spcPct val="100000"/>
            </a:lnSpc>
          </a:pPr>
          <a:r>
            <a:rPr lang="en-US" sz="2400">
              <a:solidFill>
                <a:schemeClr val="accent2"/>
              </a:solidFill>
            </a:rPr>
            <a:t>Did the foods served match the foods listed on the menu?</a:t>
          </a:r>
        </a:p>
      </dgm:t>
    </dgm:pt>
    <dgm:pt modelId="{248B3975-E63A-4412-9DD9-AD1820F0E2CC}" type="parTrans" cxnId="{8F0BDFD1-C4F0-4378-8D3F-851EA5F6D3F9}">
      <dgm:prSet/>
      <dgm:spPr/>
      <dgm:t>
        <a:bodyPr/>
        <a:lstStyle/>
        <a:p>
          <a:endParaRPr lang="en-US" sz="2400"/>
        </a:p>
      </dgm:t>
    </dgm:pt>
    <dgm:pt modelId="{381577EE-D0D7-4540-BA23-03C600774783}" type="sibTrans" cxnId="{8F0BDFD1-C4F0-4378-8D3F-851EA5F6D3F9}">
      <dgm:prSet/>
      <dgm:spPr/>
      <dgm:t>
        <a:bodyPr/>
        <a:lstStyle/>
        <a:p>
          <a:endParaRPr lang="en-US" sz="2400"/>
        </a:p>
      </dgm:t>
    </dgm:pt>
    <dgm:pt modelId="{1C1BF1B7-23AE-41C6-8622-84F06A21FFC4}">
      <dgm:prSet custT="1"/>
      <dgm:spPr/>
      <dgm:t>
        <a:bodyPr/>
        <a:lstStyle/>
        <a:p>
          <a:pPr>
            <a:lnSpc>
              <a:spcPct val="100000"/>
            </a:lnSpc>
          </a:pPr>
          <a:r>
            <a:rPr lang="en-US" sz="2400">
              <a:solidFill>
                <a:schemeClr val="accent2"/>
              </a:solidFill>
            </a:rPr>
            <a:t>Are all components of a creditable meal served at the same time? </a:t>
          </a:r>
        </a:p>
      </dgm:t>
    </dgm:pt>
    <dgm:pt modelId="{90F90994-F1A8-47C0-B1C7-97CD19EC2CD6}" type="parTrans" cxnId="{57FC57C8-09E1-41D6-A0C8-B1BBE49108BD}">
      <dgm:prSet/>
      <dgm:spPr/>
      <dgm:t>
        <a:bodyPr/>
        <a:lstStyle/>
        <a:p>
          <a:endParaRPr lang="en-US" sz="2400"/>
        </a:p>
      </dgm:t>
    </dgm:pt>
    <dgm:pt modelId="{856A2601-B32E-4845-997D-32E554AB10D7}" type="sibTrans" cxnId="{57FC57C8-09E1-41D6-A0C8-B1BBE49108BD}">
      <dgm:prSet/>
      <dgm:spPr/>
      <dgm:t>
        <a:bodyPr/>
        <a:lstStyle/>
        <a:p>
          <a:endParaRPr lang="en-US" sz="2400"/>
        </a:p>
      </dgm:t>
    </dgm:pt>
    <dgm:pt modelId="{4E4A2EBA-1A28-4D02-8638-4A3C3E095046}">
      <dgm:prSet custT="1"/>
      <dgm:spPr/>
      <dgm:t>
        <a:bodyPr/>
        <a:lstStyle/>
        <a:p>
          <a:pPr>
            <a:lnSpc>
              <a:spcPct val="100000"/>
            </a:lnSpc>
          </a:pPr>
          <a:r>
            <a:rPr lang="en-US" sz="2400">
              <a:solidFill>
                <a:schemeClr val="accent2"/>
              </a:solidFill>
            </a:rPr>
            <a:t>Is the correct portion available for each participant?</a:t>
          </a:r>
        </a:p>
      </dgm:t>
    </dgm:pt>
    <dgm:pt modelId="{7BFDA4AF-B792-4D0C-A061-45C01C5F6D08}" type="parTrans" cxnId="{F3BDA35B-218A-4709-B20F-D2808FCFD3A8}">
      <dgm:prSet/>
      <dgm:spPr/>
      <dgm:t>
        <a:bodyPr/>
        <a:lstStyle/>
        <a:p>
          <a:endParaRPr lang="en-US" sz="2400"/>
        </a:p>
      </dgm:t>
    </dgm:pt>
    <dgm:pt modelId="{77FC41BC-11CF-4C60-AA9A-4AEF63A99A74}" type="sibTrans" cxnId="{F3BDA35B-218A-4709-B20F-D2808FCFD3A8}">
      <dgm:prSet/>
      <dgm:spPr/>
      <dgm:t>
        <a:bodyPr/>
        <a:lstStyle/>
        <a:p>
          <a:endParaRPr lang="en-US" sz="2400"/>
        </a:p>
      </dgm:t>
    </dgm:pt>
    <dgm:pt modelId="{FE5222DA-2E7C-4353-AB74-989E8832B11F}">
      <dgm:prSet custT="1"/>
      <dgm:spPr/>
      <dgm:t>
        <a:bodyPr/>
        <a:lstStyle/>
        <a:p>
          <a:pPr>
            <a:lnSpc>
              <a:spcPct val="100000"/>
            </a:lnSpc>
          </a:pPr>
          <a:r>
            <a:rPr lang="en-US" sz="2400" dirty="0">
              <a:solidFill>
                <a:schemeClr val="accent2"/>
              </a:solidFill>
            </a:rPr>
            <a:t>Were point of service meal counts taken properly? </a:t>
          </a:r>
        </a:p>
      </dgm:t>
    </dgm:pt>
    <dgm:pt modelId="{B7923392-AA33-4F20-876F-E439F50D99D9}" type="parTrans" cxnId="{FCE69699-8668-42E3-86C4-C555FDA37B6F}">
      <dgm:prSet/>
      <dgm:spPr/>
      <dgm:t>
        <a:bodyPr/>
        <a:lstStyle/>
        <a:p>
          <a:endParaRPr lang="en-US" sz="2400"/>
        </a:p>
      </dgm:t>
    </dgm:pt>
    <dgm:pt modelId="{131CACDC-82DB-40C8-A900-84CF8EEBF2CC}" type="sibTrans" cxnId="{FCE69699-8668-42E3-86C4-C555FDA37B6F}">
      <dgm:prSet/>
      <dgm:spPr/>
      <dgm:t>
        <a:bodyPr/>
        <a:lstStyle/>
        <a:p>
          <a:endParaRPr lang="en-US" sz="2400"/>
        </a:p>
      </dgm:t>
    </dgm:pt>
    <dgm:pt modelId="{A63A46EC-2388-4B98-8822-48246B88D2A8}" type="pres">
      <dgm:prSet presAssocID="{F1D18667-9222-4B54-A768-1F25BCD1162B}" presName="root" presStyleCnt="0">
        <dgm:presLayoutVars>
          <dgm:dir/>
          <dgm:resizeHandles val="exact"/>
        </dgm:presLayoutVars>
      </dgm:prSet>
      <dgm:spPr/>
    </dgm:pt>
    <dgm:pt modelId="{99121E94-8BCC-4D48-88B9-F1830A1DCB12}" type="pres">
      <dgm:prSet presAssocID="{9B117DFD-8158-42FB-9680-31140989E418}" presName="compNode" presStyleCnt="0"/>
      <dgm:spPr/>
    </dgm:pt>
    <dgm:pt modelId="{BCC32E5C-33B4-448C-8E4F-E3189ED0127E}" type="pres">
      <dgm:prSet presAssocID="{9B117DFD-8158-42FB-9680-31140989E418}" presName="bgRect" presStyleLbl="bgShp" presStyleIdx="0" presStyleCnt="6"/>
      <dgm:spPr/>
    </dgm:pt>
    <dgm:pt modelId="{6F17805A-2EA5-45C0-B895-1447E6F01F27}" type="pres">
      <dgm:prSet presAssocID="{9B117DFD-8158-42FB-9680-31140989E418}"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ink"/>
        </a:ext>
      </dgm:extLst>
    </dgm:pt>
    <dgm:pt modelId="{2257EB73-BB30-4CB0-A145-BA30565B80CE}" type="pres">
      <dgm:prSet presAssocID="{9B117DFD-8158-42FB-9680-31140989E418}" presName="spaceRect" presStyleCnt="0"/>
      <dgm:spPr/>
    </dgm:pt>
    <dgm:pt modelId="{A1B9CF44-0AD0-49A9-905C-C906B9C8DE6B}" type="pres">
      <dgm:prSet presAssocID="{9B117DFD-8158-42FB-9680-31140989E418}" presName="parTx" presStyleLbl="revTx" presStyleIdx="0" presStyleCnt="6">
        <dgm:presLayoutVars>
          <dgm:chMax val="0"/>
          <dgm:chPref val="0"/>
        </dgm:presLayoutVars>
      </dgm:prSet>
      <dgm:spPr/>
    </dgm:pt>
    <dgm:pt modelId="{D203A270-0F6E-4E0F-B9C1-615C215BA2CC}" type="pres">
      <dgm:prSet presAssocID="{8C2AD218-4DD8-4518-A5E6-5F81EB276E99}" presName="sibTrans" presStyleCnt="0"/>
      <dgm:spPr/>
    </dgm:pt>
    <dgm:pt modelId="{F07053C1-D218-4A83-9BE3-53E28B944D6C}" type="pres">
      <dgm:prSet presAssocID="{A77A4A63-E430-4286-B314-94EB01F425BE}" presName="compNode" presStyleCnt="0"/>
      <dgm:spPr/>
    </dgm:pt>
    <dgm:pt modelId="{C808C0B2-1410-4280-862D-A36F8ED8FA19}" type="pres">
      <dgm:prSet presAssocID="{A77A4A63-E430-4286-B314-94EB01F425BE}" presName="bgRect" presStyleLbl="bgShp" presStyleIdx="1" presStyleCnt="6"/>
      <dgm:spPr/>
    </dgm:pt>
    <dgm:pt modelId="{3A75211F-0395-4992-AE28-7B803E6D7030}" type="pres">
      <dgm:prSet presAssocID="{A77A4A63-E430-4286-B314-94EB01F425BE}"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vered plate"/>
        </a:ext>
      </dgm:extLst>
    </dgm:pt>
    <dgm:pt modelId="{0F8B07C1-954E-466A-A674-7B4D0F307C19}" type="pres">
      <dgm:prSet presAssocID="{A77A4A63-E430-4286-B314-94EB01F425BE}" presName="spaceRect" presStyleCnt="0"/>
      <dgm:spPr/>
    </dgm:pt>
    <dgm:pt modelId="{C823CCFD-BB8D-4AD5-A961-83F104D43ECB}" type="pres">
      <dgm:prSet presAssocID="{A77A4A63-E430-4286-B314-94EB01F425BE}" presName="parTx" presStyleLbl="revTx" presStyleIdx="1" presStyleCnt="6">
        <dgm:presLayoutVars>
          <dgm:chMax val="0"/>
          <dgm:chPref val="0"/>
        </dgm:presLayoutVars>
      </dgm:prSet>
      <dgm:spPr/>
    </dgm:pt>
    <dgm:pt modelId="{820C588B-9BC1-4CFC-844A-FF14D5B11B24}" type="pres">
      <dgm:prSet presAssocID="{619E5CAB-E794-4E4C-8986-6DB024EAC6E5}" presName="sibTrans" presStyleCnt="0"/>
      <dgm:spPr/>
    </dgm:pt>
    <dgm:pt modelId="{2A881E23-4BF9-44E8-9644-049D8A8EE4EE}" type="pres">
      <dgm:prSet presAssocID="{71CC8B13-9C9F-40EF-8E96-6CA30488A7BC}" presName="compNode" presStyleCnt="0"/>
      <dgm:spPr/>
    </dgm:pt>
    <dgm:pt modelId="{97E4C394-989F-4ED5-9E6B-785BAD86C617}" type="pres">
      <dgm:prSet presAssocID="{71CC8B13-9C9F-40EF-8E96-6CA30488A7BC}" presName="bgRect" presStyleLbl="bgShp" presStyleIdx="2" presStyleCnt="6"/>
      <dgm:spPr/>
    </dgm:pt>
    <dgm:pt modelId="{DBA8936A-384E-4EE7-A379-2613DCDF5706}" type="pres">
      <dgm:prSet presAssocID="{71CC8B13-9C9F-40EF-8E96-6CA30488A7BC}"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Fork and knife"/>
        </a:ext>
      </dgm:extLst>
    </dgm:pt>
    <dgm:pt modelId="{749B5447-461A-4E9C-9329-2C9309FB1937}" type="pres">
      <dgm:prSet presAssocID="{71CC8B13-9C9F-40EF-8E96-6CA30488A7BC}" presName="spaceRect" presStyleCnt="0"/>
      <dgm:spPr/>
    </dgm:pt>
    <dgm:pt modelId="{E7C32F2D-A267-4D3C-B4F1-FB6B9203FEB4}" type="pres">
      <dgm:prSet presAssocID="{71CC8B13-9C9F-40EF-8E96-6CA30488A7BC}" presName="parTx" presStyleLbl="revTx" presStyleIdx="2" presStyleCnt="6">
        <dgm:presLayoutVars>
          <dgm:chMax val="0"/>
          <dgm:chPref val="0"/>
        </dgm:presLayoutVars>
      </dgm:prSet>
      <dgm:spPr/>
    </dgm:pt>
    <dgm:pt modelId="{3CBA4093-94D1-45D2-AF25-2DEBC4540C3D}" type="pres">
      <dgm:prSet presAssocID="{381577EE-D0D7-4540-BA23-03C600774783}" presName="sibTrans" presStyleCnt="0"/>
      <dgm:spPr/>
    </dgm:pt>
    <dgm:pt modelId="{D05844F3-B3CD-4C5C-A7C8-3E21123D5378}" type="pres">
      <dgm:prSet presAssocID="{1C1BF1B7-23AE-41C6-8622-84F06A21FFC4}" presName="compNode" presStyleCnt="0"/>
      <dgm:spPr/>
    </dgm:pt>
    <dgm:pt modelId="{7012A163-59B6-4BA1-94EE-7EFF3FE9EBF2}" type="pres">
      <dgm:prSet presAssocID="{1C1BF1B7-23AE-41C6-8622-84F06A21FFC4}" presName="bgRect" presStyleLbl="bgShp" presStyleIdx="3" presStyleCnt="6"/>
      <dgm:spPr/>
    </dgm:pt>
    <dgm:pt modelId="{E0040172-80AC-4210-A84F-A0E9D1F0D880}" type="pres">
      <dgm:prSet presAssocID="{1C1BF1B7-23AE-41C6-8622-84F06A21FFC4}"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iter"/>
        </a:ext>
      </dgm:extLst>
    </dgm:pt>
    <dgm:pt modelId="{8245DDCC-9EE6-4B84-AC87-0646A8E9DAC4}" type="pres">
      <dgm:prSet presAssocID="{1C1BF1B7-23AE-41C6-8622-84F06A21FFC4}" presName="spaceRect" presStyleCnt="0"/>
      <dgm:spPr/>
    </dgm:pt>
    <dgm:pt modelId="{25274C86-6177-49C6-9C5D-7329C2FF998E}" type="pres">
      <dgm:prSet presAssocID="{1C1BF1B7-23AE-41C6-8622-84F06A21FFC4}" presName="parTx" presStyleLbl="revTx" presStyleIdx="3" presStyleCnt="6">
        <dgm:presLayoutVars>
          <dgm:chMax val="0"/>
          <dgm:chPref val="0"/>
        </dgm:presLayoutVars>
      </dgm:prSet>
      <dgm:spPr/>
    </dgm:pt>
    <dgm:pt modelId="{A36BD48B-D17C-4DA6-9B24-EC77BD8C6703}" type="pres">
      <dgm:prSet presAssocID="{856A2601-B32E-4845-997D-32E554AB10D7}" presName="sibTrans" presStyleCnt="0"/>
      <dgm:spPr/>
    </dgm:pt>
    <dgm:pt modelId="{F0A1EC98-7298-4D6C-9202-DE3E0366F5AC}" type="pres">
      <dgm:prSet presAssocID="{4E4A2EBA-1A28-4D02-8638-4A3C3E095046}" presName="compNode" presStyleCnt="0"/>
      <dgm:spPr/>
    </dgm:pt>
    <dgm:pt modelId="{8B8967BF-59B3-4F42-B61D-22A26DB5A533}" type="pres">
      <dgm:prSet presAssocID="{4E4A2EBA-1A28-4D02-8638-4A3C3E095046}" presName="bgRect" presStyleLbl="bgShp" presStyleIdx="4" presStyleCnt="6"/>
      <dgm:spPr/>
    </dgm:pt>
    <dgm:pt modelId="{AC1A2D5C-E46F-4105-AB2C-9529EAB70B66}" type="pres">
      <dgm:prSet presAssocID="{4E4A2EBA-1A28-4D02-8638-4A3C3E095046}"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Avocado"/>
        </a:ext>
      </dgm:extLst>
    </dgm:pt>
    <dgm:pt modelId="{E6BE797C-84D4-47CE-9D1A-244F251E7FE8}" type="pres">
      <dgm:prSet presAssocID="{4E4A2EBA-1A28-4D02-8638-4A3C3E095046}" presName="spaceRect" presStyleCnt="0"/>
      <dgm:spPr/>
    </dgm:pt>
    <dgm:pt modelId="{D1653DE5-EED2-46C5-9D25-D60540A9333E}" type="pres">
      <dgm:prSet presAssocID="{4E4A2EBA-1A28-4D02-8638-4A3C3E095046}" presName="parTx" presStyleLbl="revTx" presStyleIdx="4" presStyleCnt="6">
        <dgm:presLayoutVars>
          <dgm:chMax val="0"/>
          <dgm:chPref val="0"/>
        </dgm:presLayoutVars>
      </dgm:prSet>
      <dgm:spPr/>
    </dgm:pt>
    <dgm:pt modelId="{1C91DCBF-1AAF-44A8-923E-405FDE0B9349}" type="pres">
      <dgm:prSet presAssocID="{77FC41BC-11CF-4C60-AA9A-4AEF63A99A74}" presName="sibTrans" presStyleCnt="0"/>
      <dgm:spPr/>
    </dgm:pt>
    <dgm:pt modelId="{FE5F210E-3135-49F9-83CC-35D321B0D0D7}" type="pres">
      <dgm:prSet presAssocID="{FE5222DA-2E7C-4353-AB74-989E8832B11F}" presName="compNode" presStyleCnt="0"/>
      <dgm:spPr/>
    </dgm:pt>
    <dgm:pt modelId="{CDD9D113-FF0D-49C9-BC68-64E5C0C150F0}" type="pres">
      <dgm:prSet presAssocID="{FE5222DA-2E7C-4353-AB74-989E8832B11F}" presName="bgRect" presStyleLbl="bgShp" presStyleIdx="5" presStyleCnt="6"/>
      <dgm:spPr/>
    </dgm:pt>
    <dgm:pt modelId="{1C6EB9BB-7CEE-4380-8AF5-207A675DDDDD}" type="pres">
      <dgm:prSet presAssocID="{FE5222DA-2E7C-4353-AB74-989E8832B11F}"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f"/>
        </a:ext>
      </dgm:extLst>
    </dgm:pt>
    <dgm:pt modelId="{EF4FCDC7-C2B1-426A-80C3-B46CCE700730}" type="pres">
      <dgm:prSet presAssocID="{FE5222DA-2E7C-4353-AB74-989E8832B11F}" presName="spaceRect" presStyleCnt="0"/>
      <dgm:spPr/>
    </dgm:pt>
    <dgm:pt modelId="{12467FAE-B91B-4EC4-B68C-89618DAADBD2}" type="pres">
      <dgm:prSet presAssocID="{FE5222DA-2E7C-4353-AB74-989E8832B11F}" presName="parTx" presStyleLbl="revTx" presStyleIdx="5" presStyleCnt="6">
        <dgm:presLayoutVars>
          <dgm:chMax val="0"/>
          <dgm:chPref val="0"/>
        </dgm:presLayoutVars>
      </dgm:prSet>
      <dgm:spPr/>
    </dgm:pt>
  </dgm:ptLst>
  <dgm:cxnLst>
    <dgm:cxn modelId="{46ED8836-A633-47E9-A4BE-07DC5A856022}" type="presOf" srcId="{1C1BF1B7-23AE-41C6-8622-84F06A21FFC4}" destId="{25274C86-6177-49C6-9C5D-7329C2FF998E}" srcOrd="0" destOrd="0" presId="urn:microsoft.com/office/officeart/2018/2/layout/IconVerticalSolidList"/>
    <dgm:cxn modelId="{F3BDA35B-218A-4709-B20F-D2808FCFD3A8}" srcId="{F1D18667-9222-4B54-A768-1F25BCD1162B}" destId="{4E4A2EBA-1A28-4D02-8638-4A3C3E095046}" srcOrd="4" destOrd="0" parTransId="{7BFDA4AF-B792-4D0C-A061-45C01C5F6D08}" sibTransId="{77FC41BC-11CF-4C60-AA9A-4AEF63A99A74}"/>
    <dgm:cxn modelId="{FD3C927F-7B17-48C8-87BF-EE5B633F79F3}" type="presOf" srcId="{A77A4A63-E430-4286-B314-94EB01F425BE}" destId="{C823CCFD-BB8D-4AD5-A961-83F104D43ECB}" srcOrd="0" destOrd="0" presId="urn:microsoft.com/office/officeart/2018/2/layout/IconVerticalSolidList"/>
    <dgm:cxn modelId="{63D01F84-27E9-430B-B52E-43B493C9DACE}" type="presOf" srcId="{F1D18667-9222-4B54-A768-1F25BCD1162B}" destId="{A63A46EC-2388-4B98-8822-48246B88D2A8}" srcOrd="0" destOrd="0" presId="urn:microsoft.com/office/officeart/2018/2/layout/IconVerticalSolidList"/>
    <dgm:cxn modelId="{FCE69699-8668-42E3-86C4-C555FDA37B6F}" srcId="{F1D18667-9222-4B54-A768-1F25BCD1162B}" destId="{FE5222DA-2E7C-4353-AB74-989E8832B11F}" srcOrd="5" destOrd="0" parTransId="{B7923392-AA33-4F20-876F-E439F50D99D9}" sibTransId="{131CACDC-82DB-40C8-A900-84CF8EEBF2CC}"/>
    <dgm:cxn modelId="{E907279E-7ED4-4EF3-9988-B4BF8061E4F3}" type="presOf" srcId="{FE5222DA-2E7C-4353-AB74-989E8832B11F}" destId="{12467FAE-B91B-4EC4-B68C-89618DAADBD2}" srcOrd="0" destOrd="0" presId="urn:microsoft.com/office/officeart/2018/2/layout/IconVerticalSolidList"/>
    <dgm:cxn modelId="{8FC685B1-6064-4661-8CE3-BDDDE32D6B91}" type="presOf" srcId="{71CC8B13-9C9F-40EF-8E96-6CA30488A7BC}" destId="{E7C32F2D-A267-4D3C-B4F1-FB6B9203FEB4}" srcOrd="0" destOrd="0" presId="urn:microsoft.com/office/officeart/2018/2/layout/IconVerticalSolidList"/>
    <dgm:cxn modelId="{2FB0B9B6-155F-47A3-B800-B7DFA87224AE}" srcId="{F1D18667-9222-4B54-A768-1F25BCD1162B}" destId="{9B117DFD-8158-42FB-9680-31140989E418}" srcOrd="0" destOrd="0" parTransId="{8FDA6BA9-C964-4344-8E9C-44783826AB71}" sibTransId="{8C2AD218-4DD8-4518-A5E6-5F81EB276E99}"/>
    <dgm:cxn modelId="{57FC57C8-09E1-41D6-A0C8-B1BBE49108BD}" srcId="{F1D18667-9222-4B54-A768-1F25BCD1162B}" destId="{1C1BF1B7-23AE-41C6-8622-84F06A21FFC4}" srcOrd="3" destOrd="0" parTransId="{90F90994-F1A8-47C0-B1C7-97CD19EC2CD6}" sibTransId="{856A2601-B32E-4845-997D-32E554AB10D7}"/>
    <dgm:cxn modelId="{8F0BDFD1-C4F0-4378-8D3F-851EA5F6D3F9}" srcId="{F1D18667-9222-4B54-A768-1F25BCD1162B}" destId="{71CC8B13-9C9F-40EF-8E96-6CA30488A7BC}" srcOrd="2" destOrd="0" parTransId="{248B3975-E63A-4412-9DD9-AD1820F0E2CC}" sibTransId="{381577EE-D0D7-4540-BA23-03C600774783}"/>
    <dgm:cxn modelId="{0A2C9DF5-F10A-4B9E-A4A6-3E53480D5120}" srcId="{F1D18667-9222-4B54-A768-1F25BCD1162B}" destId="{A77A4A63-E430-4286-B314-94EB01F425BE}" srcOrd="1" destOrd="0" parTransId="{225BCD04-F62A-43AE-906B-9BE469F4CC9C}" sibTransId="{619E5CAB-E794-4E4C-8986-6DB024EAC6E5}"/>
    <dgm:cxn modelId="{83FAB3FA-7151-42AF-A857-AF95D3B13200}" type="presOf" srcId="{4E4A2EBA-1A28-4D02-8638-4A3C3E095046}" destId="{D1653DE5-EED2-46C5-9D25-D60540A9333E}" srcOrd="0" destOrd="0" presId="urn:microsoft.com/office/officeart/2018/2/layout/IconVerticalSolidList"/>
    <dgm:cxn modelId="{F4A0FBFF-36DE-4A26-840B-6BD09FA8CC25}" type="presOf" srcId="{9B117DFD-8158-42FB-9680-31140989E418}" destId="{A1B9CF44-0AD0-49A9-905C-C906B9C8DE6B}" srcOrd="0" destOrd="0" presId="urn:microsoft.com/office/officeart/2018/2/layout/IconVerticalSolidList"/>
    <dgm:cxn modelId="{E0EFBA64-BCD9-4CA9-AEBA-9EF5F54F6F72}" type="presParOf" srcId="{A63A46EC-2388-4B98-8822-48246B88D2A8}" destId="{99121E94-8BCC-4D48-88B9-F1830A1DCB12}" srcOrd="0" destOrd="0" presId="urn:microsoft.com/office/officeart/2018/2/layout/IconVerticalSolidList"/>
    <dgm:cxn modelId="{1FD09FE9-F1E3-42F1-B79E-D80BFF0408ED}" type="presParOf" srcId="{99121E94-8BCC-4D48-88B9-F1830A1DCB12}" destId="{BCC32E5C-33B4-448C-8E4F-E3189ED0127E}" srcOrd="0" destOrd="0" presId="urn:microsoft.com/office/officeart/2018/2/layout/IconVerticalSolidList"/>
    <dgm:cxn modelId="{D52D85CC-54FE-4DF2-8F86-5E636EB3A562}" type="presParOf" srcId="{99121E94-8BCC-4D48-88B9-F1830A1DCB12}" destId="{6F17805A-2EA5-45C0-B895-1447E6F01F27}" srcOrd="1" destOrd="0" presId="urn:microsoft.com/office/officeart/2018/2/layout/IconVerticalSolidList"/>
    <dgm:cxn modelId="{3E4F400D-20E8-40BD-9BC5-BD13CF8DF3D4}" type="presParOf" srcId="{99121E94-8BCC-4D48-88B9-F1830A1DCB12}" destId="{2257EB73-BB30-4CB0-A145-BA30565B80CE}" srcOrd="2" destOrd="0" presId="urn:microsoft.com/office/officeart/2018/2/layout/IconVerticalSolidList"/>
    <dgm:cxn modelId="{9BFFC2CC-FF59-4D1C-B058-0393A096046D}" type="presParOf" srcId="{99121E94-8BCC-4D48-88B9-F1830A1DCB12}" destId="{A1B9CF44-0AD0-49A9-905C-C906B9C8DE6B}" srcOrd="3" destOrd="0" presId="urn:microsoft.com/office/officeart/2018/2/layout/IconVerticalSolidList"/>
    <dgm:cxn modelId="{2D8553C2-499B-49EE-8625-DD23B4CA6AF1}" type="presParOf" srcId="{A63A46EC-2388-4B98-8822-48246B88D2A8}" destId="{D203A270-0F6E-4E0F-B9C1-615C215BA2CC}" srcOrd="1" destOrd="0" presId="urn:microsoft.com/office/officeart/2018/2/layout/IconVerticalSolidList"/>
    <dgm:cxn modelId="{0FFA580B-0E7E-48F3-A4FF-37D1EB0CAC10}" type="presParOf" srcId="{A63A46EC-2388-4B98-8822-48246B88D2A8}" destId="{F07053C1-D218-4A83-9BE3-53E28B944D6C}" srcOrd="2" destOrd="0" presId="urn:microsoft.com/office/officeart/2018/2/layout/IconVerticalSolidList"/>
    <dgm:cxn modelId="{042A72BD-7A86-410A-BFB9-542A8AECA3FE}" type="presParOf" srcId="{F07053C1-D218-4A83-9BE3-53E28B944D6C}" destId="{C808C0B2-1410-4280-862D-A36F8ED8FA19}" srcOrd="0" destOrd="0" presId="urn:microsoft.com/office/officeart/2018/2/layout/IconVerticalSolidList"/>
    <dgm:cxn modelId="{907F1AAC-B423-4E74-9D40-35CBD6FDFA99}" type="presParOf" srcId="{F07053C1-D218-4A83-9BE3-53E28B944D6C}" destId="{3A75211F-0395-4992-AE28-7B803E6D7030}" srcOrd="1" destOrd="0" presId="urn:microsoft.com/office/officeart/2018/2/layout/IconVerticalSolidList"/>
    <dgm:cxn modelId="{723A2102-553C-48DD-BAC0-425D10753DA3}" type="presParOf" srcId="{F07053C1-D218-4A83-9BE3-53E28B944D6C}" destId="{0F8B07C1-954E-466A-A674-7B4D0F307C19}" srcOrd="2" destOrd="0" presId="urn:microsoft.com/office/officeart/2018/2/layout/IconVerticalSolidList"/>
    <dgm:cxn modelId="{4F781C4B-9726-4BC6-8A87-025AD1197891}" type="presParOf" srcId="{F07053C1-D218-4A83-9BE3-53E28B944D6C}" destId="{C823CCFD-BB8D-4AD5-A961-83F104D43ECB}" srcOrd="3" destOrd="0" presId="urn:microsoft.com/office/officeart/2018/2/layout/IconVerticalSolidList"/>
    <dgm:cxn modelId="{A33E2E4A-CE17-448F-B527-E50495FC0957}" type="presParOf" srcId="{A63A46EC-2388-4B98-8822-48246B88D2A8}" destId="{820C588B-9BC1-4CFC-844A-FF14D5B11B24}" srcOrd="3" destOrd="0" presId="urn:microsoft.com/office/officeart/2018/2/layout/IconVerticalSolidList"/>
    <dgm:cxn modelId="{EA3D3D2D-F1E0-4E0E-A454-2D952E2A9740}" type="presParOf" srcId="{A63A46EC-2388-4B98-8822-48246B88D2A8}" destId="{2A881E23-4BF9-44E8-9644-049D8A8EE4EE}" srcOrd="4" destOrd="0" presId="urn:microsoft.com/office/officeart/2018/2/layout/IconVerticalSolidList"/>
    <dgm:cxn modelId="{3F7356DA-A280-418A-8AAC-48A59F3518A7}" type="presParOf" srcId="{2A881E23-4BF9-44E8-9644-049D8A8EE4EE}" destId="{97E4C394-989F-4ED5-9E6B-785BAD86C617}" srcOrd="0" destOrd="0" presId="urn:microsoft.com/office/officeart/2018/2/layout/IconVerticalSolidList"/>
    <dgm:cxn modelId="{46AEBB65-E29E-4468-A772-9C6F2F63D91F}" type="presParOf" srcId="{2A881E23-4BF9-44E8-9644-049D8A8EE4EE}" destId="{DBA8936A-384E-4EE7-A379-2613DCDF5706}" srcOrd="1" destOrd="0" presId="urn:microsoft.com/office/officeart/2018/2/layout/IconVerticalSolidList"/>
    <dgm:cxn modelId="{36F665DD-E0C1-4389-8425-E2DAACC0FB28}" type="presParOf" srcId="{2A881E23-4BF9-44E8-9644-049D8A8EE4EE}" destId="{749B5447-461A-4E9C-9329-2C9309FB1937}" srcOrd="2" destOrd="0" presId="urn:microsoft.com/office/officeart/2018/2/layout/IconVerticalSolidList"/>
    <dgm:cxn modelId="{E6626857-7134-460D-ADC1-0DB880A4A367}" type="presParOf" srcId="{2A881E23-4BF9-44E8-9644-049D8A8EE4EE}" destId="{E7C32F2D-A267-4D3C-B4F1-FB6B9203FEB4}" srcOrd="3" destOrd="0" presId="urn:microsoft.com/office/officeart/2018/2/layout/IconVerticalSolidList"/>
    <dgm:cxn modelId="{BDE581F0-0C58-4E91-843F-3D5E8A1D0340}" type="presParOf" srcId="{A63A46EC-2388-4B98-8822-48246B88D2A8}" destId="{3CBA4093-94D1-45D2-AF25-2DEBC4540C3D}" srcOrd="5" destOrd="0" presId="urn:microsoft.com/office/officeart/2018/2/layout/IconVerticalSolidList"/>
    <dgm:cxn modelId="{01948D9E-70F4-4C84-AC0D-FA58B633F2AB}" type="presParOf" srcId="{A63A46EC-2388-4B98-8822-48246B88D2A8}" destId="{D05844F3-B3CD-4C5C-A7C8-3E21123D5378}" srcOrd="6" destOrd="0" presId="urn:microsoft.com/office/officeart/2018/2/layout/IconVerticalSolidList"/>
    <dgm:cxn modelId="{3A22BDEE-BD23-4E4D-B476-26491F8FBACA}" type="presParOf" srcId="{D05844F3-B3CD-4C5C-A7C8-3E21123D5378}" destId="{7012A163-59B6-4BA1-94EE-7EFF3FE9EBF2}" srcOrd="0" destOrd="0" presId="urn:microsoft.com/office/officeart/2018/2/layout/IconVerticalSolidList"/>
    <dgm:cxn modelId="{12FA14D7-75A2-40C4-86EB-1663DF73FBC2}" type="presParOf" srcId="{D05844F3-B3CD-4C5C-A7C8-3E21123D5378}" destId="{E0040172-80AC-4210-A84F-A0E9D1F0D880}" srcOrd="1" destOrd="0" presId="urn:microsoft.com/office/officeart/2018/2/layout/IconVerticalSolidList"/>
    <dgm:cxn modelId="{62CA5ADC-4B36-43BF-A880-4479A3299578}" type="presParOf" srcId="{D05844F3-B3CD-4C5C-A7C8-3E21123D5378}" destId="{8245DDCC-9EE6-4B84-AC87-0646A8E9DAC4}" srcOrd="2" destOrd="0" presId="urn:microsoft.com/office/officeart/2018/2/layout/IconVerticalSolidList"/>
    <dgm:cxn modelId="{4D971B0A-20CE-452E-B7DC-902B312BD3FF}" type="presParOf" srcId="{D05844F3-B3CD-4C5C-A7C8-3E21123D5378}" destId="{25274C86-6177-49C6-9C5D-7329C2FF998E}" srcOrd="3" destOrd="0" presId="urn:microsoft.com/office/officeart/2018/2/layout/IconVerticalSolidList"/>
    <dgm:cxn modelId="{B616A40B-845A-40E2-AFD3-96EF63D363C5}" type="presParOf" srcId="{A63A46EC-2388-4B98-8822-48246B88D2A8}" destId="{A36BD48B-D17C-4DA6-9B24-EC77BD8C6703}" srcOrd="7" destOrd="0" presId="urn:microsoft.com/office/officeart/2018/2/layout/IconVerticalSolidList"/>
    <dgm:cxn modelId="{1F18E112-8CF0-44C6-96D6-1571AD6864A9}" type="presParOf" srcId="{A63A46EC-2388-4B98-8822-48246B88D2A8}" destId="{F0A1EC98-7298-4D6C-9202-DE3E0366F5AC}" srcOrd="8" destOrd="0" presId="urn:microsoft.com/office/officeart/2018/2/layout/IconVerticalSolidList"/>
    <dgm:cxn modelId="{6CF31143-A34E-4ACE-86AA-EA3E5A1E48F2}" type="presParOf" srcId="{F0A1EC98-7298-4D6C-9202-DE3E0366F5AC}" destId="{8B8967BF-59B3-4F42-B61D-22A26DB5A533}" srcOrd="0" destOrd="0" presId="urn:microsoft.com/office/officeart/2018/2/layout/IconVerticalSolidList"/>
    <dgm:cxn modelId="{D8B00DF9-23BA-420A-86D8-1F251721A769}" type="presParOf" srcId="{F0A1EC98-7298-4D6C-9202-DE3E0366F5AC}" destId="{AC1A2D5C-E46F-4105-AB2C-9529EAB70B66}" srcOrd="1" destOrd="0" presId="urn:microsoft.com/office/officeart/2018/2/layout/IconVerticalSolidList"/>
    <dgm:cxn modelId="{78795EF0-CFDE-4845-AB67-EFE323C37A24}" type="presParOf" srcId="{F0A1EC98-7298-4D6C-9202-DE3E0366F5AC}" destId="{E6BE797C-84D4-47CE-9D1A-244F251E7FE8}" srcOrd="2" destOrd="0" presId="urn:microsoft.com/office/officeart/2018/2/layout/IconVerticalSolidList"/>
    <dgm:cxn modelId="{158F4216-FB38-4328-9873-36FA645272A0}" type="presParOf" srcId="{F0A1EC98-7298-4D6C-9202-DE3E0366F5AC}" destId="{D1653DE5-EED2-46C5-9D25-D60540A9333E}" srcOrd="3" destOrd="0" presId="urn:microsoft.com/office/officeart/2018/2/layout/IconVerticalSolidList"/>
    <dgm:cxn modelId="{AE6F7152-A7A8-4913-BD0C-AB1DBA21ADC2}" type="presParOf" srcId="{A63A46EC-2388-4B98-8822-48246B88D2A8}" destId="{1C91DCBF-1AAF-44A8-923E-405FDE0B9349}" srcOrd="9" destOrd="0" presId="urn:microsoft.com/office/officeart/2018/2/layout/IconVerticalSolidList"/>
    <dgm:cxn modelId="{80983931-2FBC-4BA5-9863-04EDDF4D5E06}" type="presParOf" srcId="{A63A46EC-2388-4B98-8822-48246B88D2A8}" destId="{FE5F210E-3135-49F9-83CC-35D321B0D0D7}" srcOrd="10" destOrd="0" presId="urn:microsoft.com/office/officeart/2018/2/layout/IconVerticalSolidList"/>
    <dgm:cxn modelId="{58357C24-5A49-4EF2-9248-8DAB3349A386}" type="presParOf" srcId="{FE5F210E-3135-49F9-83CC-35D321B0D0D7}" destId="{CDD9D113-FF0D-49C9-BC68-64E5C0C150F0}" srcOrd="0" destOrd="0" presId="urn:microsoft.com/office/officeart/2018/2/layout/IconVerticalSolidList"/>
    <dgm:cxn modelId="{6FE96088-E89B-464E-9AD6-3B0504E13286}" type="presParOf" srcId="{FE5F210E-3135-49F9-83CC-35D321B0D0D7}" destId="{1C6EB9BB-7CEE-4380-8AF5-207A675DDDDD}" srcOrd="1" destOrd="0" presId="urn:microsoft.com/office/officeart/2018/2/layout/IconVerticalSolidList"/>
    <dgm:cxn modelId="{C8CC8637-E3A8-4A72-8CA5-96A507A90802}" type="presParOf" srcId="{FE5F210E-3135-49F9-83CC-35D321B0D0D7}" destId="{EF4FCDC7-C2B1-426A-80C3-B46CCE700730}" srcOrd="2" destOrd="0" presId="urn:microsoft.com/office/officeart/2018/2/layout/IconVerticalSolidList"/>
    <dgm:cxn modelId="{14EDD05D-DAAD-482B-ADFF-A0DE6E33B63F}" type="presParOf" srcId="{FE5F210E-3135-49F9-83CC-35D321B0D0D7}" destId="{12467FAE-B91B-4EC4-B68C-89618DAADB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7D5C49-F3BB-4192-B82C-8805710F7E55}" type="doc">
      <dgm:prSet loTypeId="urn:microsoft.com/office/officeart/2005/8/layout/hierarchy1" loCatId="hierarchy" qsTypeId="urn:microsoft.com/office/officeart/2005/8/quickstyle/simple5" qsCatId="simple" csTypeId="urn:microsoft.com/office/officeart/2005/8/colors/colorful2" csCatId="colorful" phldr="1"/>
      <dgm:spPr/>
      <dgm:t>
        <a:bodyPr/>
        <a:lstStyle/>
        <a:p>
          <a:endParaRPr lang="en-US"/>
        </a:p>
      </dgm:t>
    </dgm:pt>
    <dgm:pt modelId="{AC56E274-CA1F-4B51-954A-46FBC62094A9}">
      <dgm:prSet custT="1"/>
      <dgm:spPr/>
      <dgm:t>
        <a:bodyPr/>
        <a:lstStyle/>
        <a:p>
          <a:pPr rtl="0"/>
          <a:r>
            <a:rPr lang="en-US" sz="2400">
              <a:solidFill>
                <a:schemeClr val="accent2"/>
              </a:solidFill>
              <a:latin typeface="Segoe UI"/>
            </a:rPr>
            <a:t> </a:t>
          </a:r>
          <a:r>
            <a:rPr lang="en-US" sz="2400">
              <a:solidFill>
                <a:schemeClr val="accent2"/>
              </a:solidFill>
            </a:rPr>
            <a:t>Technical Assistance</a:t>
          </a:r>
          <a:r>
            <a:rPr lang="en-US" sz="2400">
              <a:solidFill>
                <a:schemeClr val="accent2"/>
              </a:solidFill>
              <a:latin typeface="Segoe UI"/>
            </a:rPr>
            <a:t> and/or Corrective Action</a:t>
          </a:r>
          <a:endParaRPr lang="en-US" sz="2400">
            <a:solidFill>
              <a:schemeClr val="accent2"/>
            </a:solidFill>
          </a:endParaRPr>
        </a:p>
      </dgm:t>
    </dgm:pt>
    <dgm:pt modelId="{D0A92BFB-1966-49C8-80B3-500CD4E2AEB5}" type="parTrans" cxnId="{938F317E-6193-413A-A31C-F723DDA725AB}">
      <dgm:prSet/>
      <dgm:spPr/>
      <dgm:t>
        <a:bodyPr/>
        <a:lstStyle/>
        <a:p>
          <a:endParaRPr lang="en-US" sz="2000">
            <a:solidFill>
              <a:schemeClr val="accent2"/>
            </a:solidFill>
          </a:endParaRPr>
        </a:p>
      </dgm:t>
    </dgm:pt>
    <dgm:pt modelId="{8087ABCA-667A-4ED5-ACAA-06BAC9E1B990}" type="sibTrans" cxnId="{938F317E-6193-413A-A31C-F723DDA725AB}">
      <dgm:prSet/>
      <dgm:spPr/>
      <dgm:t>
        <a:bodyPr/>
        <a:lstStyle/>
        <a:p>
          <a:endParaRPr lang="en-US" sz="2000">
            <a:solidFill>
              <a:schemeClr val="accent2"/>
            </a:solidFill>
          </a:endParaRPr>
        </a:p>
      </dgm:t>
    </dgm:pt>
    <dgm:pt modelId="{5B17C7ED-E8ED-48F5-8A9D-9F540E9FD7BD}">
      <dgm:prSet custT="1"/>
      <dgm:spPr/>
      <dgm:t>
        <a:bodyPr/>
        <a:lstStyle/>
        <a:p>
          <a:r>
            <a:rPr lang="en-US" sz="2400">
              <a:solidFill>
                <a:schemeClr val="accent2"/>
              </a:solidFill>
            </a:rPr>
            <a:t>Review Findings related to meal count errors and study month errors result in Corrective Action and Fiscal Action</a:t>
          </a:r>
        </a:p>
      </dgm:t>
    </dgm:pt>
    <dgm:pt modelId="{9B6C57E4-E925-4A03-8DB5-046B15C07423}" type="parTrans" cxnId="{55397FA5-3E9E-42D0-9326-24BDA0832555}">
      <dgm:prSet/>
      <dgm:spPr/>
      <dgm:t>
        <a:bodyPr/>
        <a:lstStyle/>
        <a:p>
          <a:endParaRPr lang="en-US" sz="2000">
            <a:solidFill>
              <a:schemeClr val="accent2"/>
            </a:solidFill>
          </a:endParaRPr>
        </a:p>
      </dgm:t>
    </dgm:pt>
    <dgm:pt modelId="{5472CAFE-71C2-4670-95DF-F680A72AD4BC}" type="sibTrans" cxnId="{55397FA5-3E9E-42D0-9326-24BDA0832555}">
      <dgm:prSet/>
      <dgm:spPr/>
      <dgm:t>
        <a:bodyPr/>
        <a:lstStyle/>
        <a:p>
          <a:endParaRPr lang="en-US" sz="2000">
            <a:solidFill>
              <a:schemeClr val="accent2"/>
            </a:solidFill>
          </a:endParaRPr>
        </a:p>
      </dgm:t>
    </dgm:pt>
    <dgm:pt modelId="{285B9F90-B3AF-4993-AA0F-F49813B7F481}">
      <dgm:prSet custT="1"/>
      <dgm:spPr/>
      <dgm:t>
        <a:bodyPr/>
        <a:lstStyle/>
        <a:p>
          <a:r>
            <a:rPr lang="en-US" sz="2400">
              <a:solidFill>
                <a:schemeClr val="accent2"/>
              </a:solidFill>
            </a:rPr>
            <a:t>Fiscal Action = Money owed back to OSPI or Money paid to sponsor</a:t>
          </a:r>
        </a:p>
      </dgm:t>
    </dgm:pt>
    <dgm:pt modelId="{363F575A-032F-4DC1-A058-212DE625BE0E}" type="parTrans" cxnId="{2EDCBC59-3082-4C66-B5DB-E4A38A89A2E1}">
      <dgm:prSet/>
      <dgm:spPr/>
      <dgm:t>
        <a:bodyPr/>
        <a:lstStyle/>
        <a:p>
          <a:endParaRPr lang="en-US" sz="2000">
            <a:solidFill>
              <a:schemeClr val="accent2"/>
            </a:solidFill>
          </a:endParaRPr>
        </a:p>
      </dgm:t>
    </dgm:pt>
    <dgm:pt modelId="{5A094C09-EEBF-4328-B6D8-7C2E8691B7DF}" type="sibTrans" cxnId="{2EDCBC59-3082-4C66-B5DB-E4A38A89A2E1}">
      <dgm:prSet/>
      <dgm:spPr/>
      <dgm:t>
        <a:bodyPr/>
        <a:lstStyle/>
        <a:p>
          <a:endParaRPr lang="en-US" sz="2000">
            <a:solidFill>
              <a:schemeClr val="accent2"/>
            </a:solidFill>
          </a:endParaRPr>
        </a:p>
      </dgm:t>
    </dgm:pt>
    <dgm:pt modelId="{363F7131-0EBC-4030-9078-879ECCF1FDF4}" type="pres">
      <dgm:prSet presAssocID="{B27D5C49-F3BB-4192-B82C-8805710F7E55}" presName="hierChild1" presStyleCnt="0">
        <dgm:presLayoutVars>
          <dgm:chPref val="1"/>
          <dgm:dir/>
          <dgm:animOne val="branch"/>
          <dgm:animLvl val="lvl"/>
          <dgm:resizeHandles/>
        </dgm:presLayoutVars>
      </dgm:prSet>
      <dgm:spPr/>
    </dgm:pt>
    <dgm:pt modelId="{839202E3-D330-4419-891D-7205C19470D5}" type="pres">
      <dgm:prSet presAssocID="{AC56E274-CA1F-4B51-954A-46FBC62094A9}" presName="hierRoot1" presStyleCnt="0"/>
      <dgm:spPr/>
    </dgm:pt>
    <dgm:pt modelId="{59C60B8E-B539-4F01-BFE6-3E651C965D6E}" type="pres">
      <dgm:prSet presAssocID="{AC56E274-CA1F-4B51-954A-46FBC62094A9}" presName="composite" presStyleCnt="0"/>
      <dgm:spPr/>
    </dgm:pt>
    <dgm:pt modelId="{B4FC7DAE-1D1B-4510-B640-9399FA631B41}" type="pres">
      <dgm:prSet presAssocID="{AC56E274-CA1F-4B51-954A-46FBC62094A9}" presName="background" presStyleLbl="node0" presStyleIdx="0" presStyleCnt="3"/>
      <dgm:spPr/>
    </dgm:pt>
    <dgm:pt modelId="{99F363A7-9DD0-4398-B296-A527086B6990}" type="pres">
      <dgm:prSet presAssocID="{AC56E274-CA1F-4B51-954A-46FBC62094A9}" presName="text" presStyleLbl="fgAcc0" presStyleIdx="0" presStyleCnt="3">
        <dgm:presLayoutVars>
          <dgm:chPref val="3"/>
        </dgm:presLayoutVars>
      </dgm:prSet>
      <dgm:spPr/>
    </dgm:pt>
    <dgm:pt modelId="{DFA8DE24-4A81-451A-9E67-9CCFD07A4881}" type="pres">
      <dgm:prSet presAssocID="{AC56E274-CA1F-4B51-954A-46FBC62094A9}" presName="hierChild2" presStyleCnt="0"/>
      <dgm:spPr/>
    </dgm:pt>
    <dgm:pt modelId="{A2213777-46E4-43F6-BE37-EBAD2D3A95D1}" type="pres">
      <dgm:prSet presAssocID="{5B17C7ED-E8ED-48F5-8A9D-9F540E9FD7BD}" presName="hierRoot1" presStyleCnt="0"/>
      <dgm:spPr/>
    </dgm:pt>
    <dgm:pt modelId="{885C0BD3-B0DE-4446-8B09-751755387D8A}" type="pres">
      <dgm:prSet presAssocID="{5B17C7ED-E8ED-48F5-8A9D-9F540E9FD7BD}" presName="composite" presStyleCnt="0"/>
      <dgm:spPr/>
    </dgm:pt>
    <dgm:pt modelId="{3CA13694-0F11-4F6A-BD8A-E2FC554EC355}" type="pres">
      <dgm:prSet presAssocID="{5B17C7ED-E8ED-48F5-8A9D-9F540E9FD7BD}" presName="background" presStyleLbl="node0" presStyleIdx="1" presStyleCnt="3"/>
      <dgm:spPr/>
    </dgm:pt>
    <dgm:pt modelId="{D3EE4CC3-EC3B-4188-9288-3F694D528188}" type="pres">
      <dgm:prSet presAssocID="{5B17C7ED-E8ED-48F5-8A9D-9F540E9FD7BD}" presName="text" presStyleLbl="fgAcc0" presStyleIdx="1" presStyleCnt="3">
        <dgm:presLayoutVars>
          <dgm:chPref val="3"/>
        </dgm:presLayoutVars>
      </dgm:prSet>
      <dgm:spPr/>
    </dgm:pt>
    <dgm:pt modelId="{72806FE5-C5F6-45CE-A397-FB2E41121F96}" type="pres">
      <dgm:prSet presAssocID="{5B17C7ED-E8ED-48F5-8A9D-9F540E9FD7BD}" presName="hierChild2" presStyleCnt="0"/>
      <dgm:spPr/>
    </dgm:pt>
    <dgm:pt modelId="{F00802F4-565B-4408-80AC-0F1101FE3D06}" type="pres">
      <dgm:prSet presAssocID="{285B9F90-B3AF-4993-AA0F-F49813B7F481}" presName="hierRoot1" presStyleCnt="0"/>
      <dgm:spPr/>
    </dgm:pt>
    <dgm:pt modelId="{9C53A55F-D4EF-4478-9B76-68DED6048DB3}" type="pres">
      <dgm:prSet presAssocID="{285B9F90-B3AF-4993-AA0F-F49813B7F481}" presName="composite" presStyleCnt="0"/>
      <dgm:spPr/>
    </dgm:pt>
    <dgm:pt modelId="{49B2DED4-A65E-46CF-A051-8171CE29A837}" type="pres">
      <dgm:prSet presAssocID="{285B9F90-B3AF-4993-AA0F-F49813B7F481}" presName="background" presStyleLbl="node0" presStyleIdx="2" presStyleCnt="3"/>
      <dgm:spPr/>
    </dgm:pt>
    <dgm:pt modelId="{3C262C1A-A7CF-4CE7-93B7-D6A66492447B}" type="pres">
      <dgm:prSet presAssocID="{285B9F90-B3AF-4993-AA0F-F49813B7F481}" presName="text" presStyleLbl="fgAcc0" presStyleIdx="2" presStyleCnt="3">
        <dgm:presLayoutVars>
          <dgm:chPref val="3"/>
        </dgm:presLayoutVars>
      </dgm:prSet>
      <dgm:spPr/>
    </dgm:pt>
    <dgm:pt modelId="{C2182E51-FDCB-4028-9E17-49F5102EB555}" type="pres">
      <dgm:prSet presAssocID="{285B9F90-B3AF-4993-AA0F-F49813B7F481}" presName="hierChild2" presStyleCnt="0"/>
      <dgm:spPr/>
    </dgm:pt>
  </dgm:ptLst>
  <dgm:cxnLst>
    <dgm:cxn modelId="{F4ABEF63-5275-4EDE-A08E-ABA3BBAC870E}" type="presOf" srcId="{B27D5C49-F3BB-4192-B82C-8805710F7E55}" destId="{363F7131-0EBC-4030-9078-879ECCF1FDF4}" srcOrd="0" destOrd="0" presId="urn:microsoft.com/office/officeart/2005/8/layout/hierarchy1"/>
    <dgm:cxn modelId="{2EDCBC59-3082-4C66-B5DB-E4A38A89A2E1}" srcId="{B27D5C49-F3BB-4192-B82C-8805710F7E55}" destId="{285B9F90-B3AF-4993-AA0F-F49813B7F481}" srcOrd="2" destOrd="0" parTransId="{363F575A-032F-4DC1-A058-212DE625BE0E}" sibTransId="{5A094C09-EEBF-4328-B6D8-7C2E8691B7DF}"/>
    <dgm:cxn modelId="{938F317E-6193-413A-A31C-F723DDA725AB}" srcId="{B27D5C49-F3BB-4192-B82C-8805710F7E55}" destId="{AC56E274-CA1F-4B51-954A-46FBC62094A9}" srcOrd="0" destOrd="0" parTransId="{D0A92BFB-1966-49C8-80B3-500CD4E2AEB5}" sibTransId="{8087ABCA-667A-4ED5-ACAA-06BAC9E1B990}"/>
    <dgm:cxn modelId="{8AEECE83-15CB-4B91-AEC8-C13ADD663E51}" type="presOf" srcId="{285B9F90-B3AF-4993-AA0F-F49813B7F481}" destId="{3C262C1A-A7CF-4CE7-93B7-D6A66492447B}" srcOrd="0" destOrd="0" presId="urn:microsoft.com/office/officeart/2005/8/layout/hierarchy1"/>
    <dgm:cxn modelId="{55397FA5-3E9E-42D0-9326-24BDA0832555}" srcId="{B27D5C49-F3BB-4192-B82C-8805710F7E55}" destId="{5B17C7ED-E8ED-48F5-8A9D-9F540E9FD7BD}" srcOrd="1" destOrd="0" parTransId="{9B6C57E4-E925-4A03-8DB5-046B15C07423}" sibTransId="{5472CAFE-71C2-4670-95DF-F680A72AD4BC}"/>
    <dgm:cxn modelId="{CF63A8B1-058B-41F0-8A62-93FF009E5781}" type="presOf" srcId="{AC56E274-CA1F-4B51-954A-46FBC62094A9}" destId="{99F363A7-9DD0-4398-B296-A527086B6990}" srcOrd="0" destOrd="0" presId="urn:microsoft.com/office/officeart/2005/8/layout/hierarchy1"/>
    <dgm:cxn modelId="{1FDDECDA-48DF-44D3-A42D-FD562918AB1E}" type="presOf" srcId="{5B17C7ED-E8ED-48F5-8A9D-9F540E9FD7BD}" destId="{D3EE4CC3-EC3B-4188-9288-3F694D528188}" srcOrd="0" destOrd="0" presId="urn:microsoft.com/office/officeart/2005/8/layout/hierarchy1"/>
    <dgm:cxn modelId="{651DAB2A-D212-43E6-89B5-7A4822B79E13}" type="presParOf" srcId="{363F7131-0EBC-4030-9078-879ECCF1FDF4}" destId="{839202E3-D330-4419-891D-7205C19470D5}" srcOrd="0" destOrd="0" presId="urn:microsoft.com/office/officeart/2005/8/layout/hierarchy1"/>
    <dgm:cxn modelId="{1B6DE8D7-E433-4CED-96A6-BDB46E09D8CE}" type="presParOf" srcId="{839202E3-D330-4419-891D-7205C19470D5}" destId="{59C60B8E-B539-4F01-BFE6-3E651C965D6E}" srcOrd="0" destOrd="0" presId="urn:microsoft.com/office/officeart/2005/8/layout/hierarchy1"/>
    <dgm:cxn modelId="{6913CDEA-CEF5-48CA-831C-F1DB28A5F44B}" type="presParOf" srcId="{59C60B8E-B539-4F01-BFE6-3E651C965D6E}" destId="{B4FC7DAE-1D1B-4510-B640-9399FA631B41}" srcOrd="0" destOrd="0" presId="urn:microsoft.com/office/officeart/2005/8/layout/hierarchy1"/>
    <dgm:cxn modelId="{E4F631E6-A53D-4004-B3FD-642CBBF434E7}" type="presParOf" srcId="{59C60B8E-B539-4F01-BFE6-3E651C965D6E}" destId="{99F363A7-9DD0-4398-B296-A527086B6990}" srcOrd="1" destOrd="0" presId="urn:microsoft.com/office/officeart/2005/8/layout/hierarchy1"/>
    <dgm:cxn modelId="{F221B6F9-B852-4183-8DC3-B9731FF19FD0}" type="presParOf" srcId="{839202E3-D330-4419-891D-7205C19470D5}" destId="{DFA8DE24-4A81-451A-9E67-9CCFD07A4881}" srcOrd="1" destOrd="0" presId="urn:microsoft.com/office/officeart/2005/8/layout/hierarchy1"/>
    <dgm:cxn modelId="{69BAECAF-444F-4A1D-8EA0-ED67B3D5BCDF}" type="presParOf" srcId="{363F7131-0EBC-4030-9078-879ECCF1FDF4}" destId="{A2213777-46E4-43F6-BE37-EBAD2D3A95D1}" srcOrd="1" destOrd="0" presId="urn:microsoft.com/office/officeart/2005/8/layout/hierarchy1"/>
    <dgm:cxn modelId="{8127C214-2140-4599-96E7-AB9F36A36E57}" type="presParOf" srcId="{A2213777-46E4-43F6-BE37-EBAD2D3A95D1}" destId="{885C0BD3-B0DE-4446-8B09-751755387D8A}" srcOrd="0" destOrd="0" presId="urn:microsoft.com/office/officeart/2005/8/layout/hierarchy1"/>
    <dgm:cxn modelId="{1F04690A-1081-461C-A6E0-549B6A35C8DB}" type="presParOf" srcId="{885C0BD3-B0DE-4446-8B09-751755387D8A}" destId="{3CA13694-0F11-4F6A-BD8A-E2FC554EC355}" srcOrd="0" destOrd="0" presId="urn:microsoft.com/office/officeart/2005/8/layout/hierarchy1"/>
    <dgm:cxn modelId="{0D09EFEC-1A37-41DA-B2C2-A24833D973E6}" type="presParOf" srcId="{885C0BD3-B0DE-4446-8B09-751755387D8A}" destId="{D3EE4CC3-EC3B-4188-9288-3F694D528188}" srcOrd="1" destOrd="0" presId="urn:microsoft.com/office/officeart/2005/8/layout/hierarchy1"/>
    <dgm:cxn modelId="{7667FF60-2A20-4A7F-A3CA-B4FACC9373E5}" type="presParOf" srcId="{A2213777-46E4-43F6-BE37-EBAD2D3A95D1}" destId="{72806FE5-C5F6-45CE-A397-FB2E41121F96}" srcOrd="1" destOrd="0" presId="urn:microsoft.com/office/officeart/2005/8/layout/hierarchy1"/>
    <dgm:cxn modelId="{468EE77C-1AA0-4F86-8FC5-516A5D7BEDC2}" type="presParOf" srcId="{363F7131-0EBC-4030-9078-879ECCF1FDF4}" destId="{F00802F4-565B-4408-80AC-0F1101FE3D06}" srcOrd="2" destOrd="0" presId="urn:microsoft.com/office/officeart/2005/8/layout/hierarchy1"/>
    <dgm:cxn modelId="{6E8D9BED-B554-4C4A-BFFA-D10C1D86149A}" type="presParOf" srcId="{F00802F4-565B-4408-80AC-0F1101FE3D06}" destId="{9C53A55F-D4EF-4478-9B76-68DED6048DB3}" srcOrd="0" destOrd="0" presId="urn:microsoft.com/office/officeart/2005/8/layout/hierarchy1"/>
    <dgm:cxn modelId="{1A30AA40-7D5C-4D70-B0BF-4819B68F2C49}" type="presParOf" srcId="{9C53A55F-D4EF-4478-9B76-68DED6048DB3}" destId="{49B2DED4-A65E-46CF-A051-8171CE29A837}" srcOrd="0" destOrd="0" presId="urn:microsoft.com/office/officeart/2005/8/layout/hierarchy1"/>
    <dgm:cxn modelId="{AB6A634E-363D-47D7-A98B-BEED4EB5ACAC}" type="presParOf" srcId="{9C53A55F-D4EF-4478-9B76-68DED6048DB3}" destId="{3C262C1A-A7CF-4CE7-93B7-D6A66492447B}" srcOrd="1" destOrd="0" presId="urn:microsoft.com/office/officeart/2005/8/layout/hierarchy1"/>
    <dgm:cxn modelId="{7D4D73BD-A33D-427E-A06E-8BEDD3001D89}" type="presParOf" srcId="{F00802F4-565B-4408-80AC-0F1101FE3D06}" destId="{C2182E51-FDCB-4028-9E17-49F5102EB55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2AE13-B57E-4C86-B683-979797EF7F8B}">
      <dsp:nvSpPr>
        <dsp:cNvPr id="0" name=""/>
        <dsp:cNvSpPr/>
      </dsp:nvSpPr>
      <dsp:spPr>
        <a:xfrm>
          <a:off x="19" y="0"/>
          <a:ext cx="3715082" cy="62199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89128-33A5-455D-9828-C0855A5A1D4F}">
      <dsp:nvSpPr>
        <dsp:cNvPr id="0" name=""/>
        <dsp:cNvSpPr/>
      </dsp:nvSpPr>
      <dsp:spPr>
        <a:xfrm>
          <a:off x="2187" y="1865981"/>
          <a:ext cx="2129855" cy="248797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USDA CNS</a:t>
          </a:r>
          <a:endParaRPr lang="en-US" sz="3200" kern="1200"/>
        </a:p>
      </dsp:txBody>
      <dsp:txXfrm>
        <a:off x="106158" y="1969952"/>
        <a:ext cx="1921913" cy="2280033"/>
      </dsp:txXfrm>
    </dsp:sp>
    <dsp:sp modelId="{80A55BF6-FD4F-4921-9DB6-6237ED419142}">
      <dsp:nvSpPr>
        <dsp:cNvPr id="0" name=""/>
        <dsp:cNvSpPr/>
      </dsp:nvSpPr>
      <dsp:spPr>
        <a:xfrm>
          <a:off x="2159857" y="1855158"/>
          <a:ext cx="2129855" cy="2487975"/>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Provides updates and training to the </a:t>
          </a:r>
          <a:r>
            <a:rPr lang="en-US" sz="1800" b="1" kern="1200"/>
            <a:t>State Agency</a:t>
          </a:r>
          <a:r>
            <a:rPr lang="en-US" sz="1800" kern="1200"/>
            <a:t> who has a permanent agreement with USDA.</a:t>
          </a:r>
        </a:p>
      </dsp:txBody>
      <dsp:txXfrm>
        <a:off x="2263828" y="1959129"/>
        <a:ext cx="1921913" cy="2280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9A27A-DE23-478A-ADA0-59A23E8B1DE0}">
      <dsp:nvSpPr>
        <dsp:cNvPr id="0" name=""/>
        <dsp:cNvSpPr/>
      </dsp:nvSpPr>
      <dsp:spPr>
        <a:xfrm>
          <a:off x="562339" y="0"/>
          <a:ext cx="3366386" cy="62199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FB8FAF-29B3-48F5-9A6F-04425DE36571}">
      <dsp:nvSpPr>
        <dsp:cNvPr id="0" name=""/>
        <dsp:cNvSpPr/>
      </dsp:nvSpPr>
      <dsp:spPr>
        <a:xfrm>
          <a:off x="175302" y="1876007"/>
          <a:ext cx="1639888" cy="2467922"/>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OSPI CNS</a:t>
          </a:r>
          <a:endParaRPr lang="en-US" sz="3200" kern="1200"/>
        </a:p>
      </dsp:txBody>
      <dsp:txXfrm>
        <a:off x="255355" y="1956060"/>
        <a:ext cx="1479782" cy="2307816"/>
      </dsp:txXfrm>
    </dsp:sp>
    <dsp:sp modelId="{ECAFD9B3-3E17-468E-B123-7D7076D47496}">
      <dsp:nvSpPr>
        <dsp:cNvPr id="0" name=""/>
        <dsp:cNvSpPr/>
      </dsp:nvSpPr>
      <dsp:spPr>
        <a:xfrm>
          <a:off x="1868066" y="1865981"/>
          <a:ext cx="2092388" cy="2487975"/>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State Agency trains </a:t>
          </a:r>
          <a:r>
            <a:rPr lang="en-US" sz="1900" b="1" kern="1200"/>
            <a:t>sponsors</a:t>
          </a:r>
          <a:r>
            <a:rPr lang="en-US" sz="1900" kern="1200"/>
            <a:t> who have a permanent agreement with OSPI to operate the CACFP.</a:t>
          </a:r>
        </a:p>
      </dsp:txBody>
      <dsp:txXfrm>
        <a:off x="1970208" y="1968123"/>
        <a:ext cx="1888104" cy="2283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5A0CB-140A-4C88-8D8C-5983A5AF151F}">
      <dsp:nvSpPr>
        <dsp:cNvPr id="0" name=""/>
        <dsp:cNvSpPr/>
      </dsp:nvSpPr>
      <dsp:spPr>
        <a:xfrm>
          <a:off x="267245" y="0"/>
          <a:ext cx="3028788" cy="607853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C8654-1237-42EB-8696-2DAF1BD37768}">
      <dsp:nvSpPr>
        <dsp:cNvPr id="0" name=""/>
        <dsp:cNvSpPr/>
      </dsp:nvSpPr>
      <dsp:spPr>
        <a:xfrm>
          <a:off x="45628" y="1823560"/>
          <a:ext cx="1692558" cy="2431413"/>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Sponsors</a:t>
          </a:r>
          <a:endParaRPr lang="en-US" sz="2400" kern="1200"/>
        </a:p>
      </dsp:txBody>
      <dsp:txXfrm>
        <a:off x="128252" y="1906184"/>
        <a:ext cx="1527310" cy="2266165"/>
      </dsp:txXfrm>
    </dsp:sp>
    <dsp:sp modelId="{4FCCCBAD-BFD5-49D0-BD33-E2481BF3A730}">
      <dsp:nvSpPr>
        <dsp:cNvPr id="0" name=""/>
        <dsp:cNvSpPr/>
      </dsp:nvSpPr>
      <dsp:spPr>
        <a:xfrm>
          <a:off x="1825093" y="1823560"/>
          <a:ext cx="1692558" cy="2431413"/>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Must train the </a:t>
          </a:r>
          <a:r>
            <a:rPr lang="en-US" sz="1900" b="1" kern="1200"/>
            <a:t>staff</a:t>
          </a:r>
          <a:r>
            <a:rPr lang="en-US" sz="1900" kern="1200"/>
            <a:t> who work at the site(s) where the CACFP is operated. </a:t>
          </a:r>
        </a:p>
      </dsp:txBody>
      <dsp:txXfrm>
        <a:off x="1907717" y="1906184"/>
        <a:ext cx="1527310" cy="22661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C32E5C-33B4-448C-8E4F-E3189ED0127E}">
      <dsp:nvSpPr>
        <dsp:cNvPr id="0" name=""/>
        <dsp:cNvSpPr/>
      </dsp:nvSpPr>
      <dsp:spPr>
        <a:xfrm>
          <a:off x="0" y="1466"/>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7805A-2EA5-45C0-B895-1447E6F01F27}">
      <dsp:nvSpPr>
        <dsp:cNvPr id="0" name=""/>
        <dsp:cNvSpPr/>
      </dsp:nvSpPr>
      <dsp:spPr>
        <a:xfrm>
          <a:off x="189089" y="142112"/>
          <a:ext cx="343799" cy="3437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B9CF44-0AD0-49A9-905C-C906B9C8DE6B}">
      <dsp:nvSpPr>
        <dsp:cNvPr id="0" name=""/>
        <dsp:cNvSpPr/>
      </dsp:nvSpPr>
      <dsp:spPr>
        <a:xfrm>
          <a:off x="721978" y="1466"/>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Did the participants wash their hands with soap and water?</a:t>
          </a:r>
        </a:p>
      </dsp:txBody>
      <dsp:txXfrm>
        <a:off x="721978" y="1466"/>
        <a:ext cx="10434597" cy="625089"/>
      </dsp:txXfrm>
    </dsp:sp>
    <dsp:sp modelId="{C808C0B2-1410-4280-862D-A36F8ED8FA19}">
      <dsp:nvSpPr>
        <dsp:cNvPr id="0" name=""/>
        <dsp:cNvSpPr/>
      </dsp:nvSpPr>
      <dsp:spPr>
        <a:xfrm>
          <a:off x="0" y="782828"/>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75211F-0395-4992-AE28-7B803E6D7030}">
      <dsp:nvSpPr>
        <dsp:cNvPr id="0" name=""/>
        <dsp:cNvSpPr/>
      </dsp:nvSpPr>
      <dsp:spPr>
        <a:xfrm>
          <a:off x="189089" y="923474"/>
          <a:ext cx="343799" cy="3437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3CCFD-BB8D-4AD5-A961-83F104D43ECB}">
      <dsp:nvSpPr>
        <dsp:cNvPr id="0" name=""/>
        <dsp:cNvSpPr/>
      </dsp:nvSpPr>
      <dsp:spPr>
        <a:xfrm>
          <a:off x="721978" y="782828"/>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Is the meal served during the approved meal service time? </a:t>
          </a:r>
        </a:p>
      </dsp:txBody>
      <dsp:txXfrm>
        <a:off x="721978" y="782828"/>
        <a:ext cx="10434597" cy="625089"/>
      </dsp:txXfrm>
    </dsp:sp>
    <dsp:sp modelId="{97E4C394-989F-4ED5-9E6B-785BAD86C617}">
      <dsp:nvSpPr>
        <dsp:cNvPr id="0" name=""/>
        <dsp:cNvSpPr/>
      </dsp:nvSpPr>
      <dsp:spPr>
        <a:xfrm>
          <a:off x="0" y="1564190"/>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A8936A-384E-4EE7-A379-2613DCDF5706}">
      <dsp:nvSpPr>
        <dsp:cNvPr id="0" name=""/>
        <dsp:cNvSpPr/>
      </dsp:nvSpPr>
      <dsp:spPr>
        <a:xfrm>
          <a:off x="189089" y="1704835"/>
          <a:ext cx="343799" cy="3437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C32F2D-A267-4D3C-B4F1-FB6B9203FEB4}">
      <dsp:nvSpPr>
        <dsp:cNvPr id="0" name=""/>
        <dsp:cNvSpPr/>
      </dsp:nvSpPr>
      <dsp:spPr>
        <a:xfrm>
          <a:off x="721978" y="1564190"/>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Did the foods served match the foods listed on the menu?</a:t>
          </a:r>
        </a:p>
      </dsp:txBody>
      <dsp:txXfrm>
        <a:off x="721978" y="1564190"/>
        <a:ext cx="10434597" cy="625089"/>
      </dsp:txXfrm>
    </dsp:sp>
    <dsp:sp modelId="{7012A163-59B6-4BA1-94EE-7EFF3FE9EBF2}">
      <dsp:nvSpPr>
        <dsp:cNvPr id="0" name=""/>
        <dsp:cNvSpPr/>
      </dsp:nvSpPr>
      <dsp:spPr>
        <a:xfrm>
          <a:off x="0" y="2345552"/>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040172-80AC-4210-A84F-A0E9D1F0D880}">
      <dsp:nvSpPr>
        <dsp:cNvPr id="0" name=""/>
        <dsp:cNvSpPr/>
      </dsp:nvSpPr>
      <dsp:spPr>
        <a:xfrm>
          <a:off x="189089" y="2486197"/>
          <a:ext cx="343799" cy="3437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74C86-6177-49C6-9C5D-7329C2FF998E}">
      <dsp:nvSpPr>
        <dsp:cNvPr id="0" name=""/>
        <dsp:cNvSpPr/>
      </dsp:nvSpPr>
      <dsp:spPr>
        <a:xfrm>
          <a:off x="721978" y="2345552"/>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Are all components of a creditable meal served at the same time? </a:t>
          </a:r>
        </a:p>
      </dsp:txBody>
      <dsp:txXfrm>
        <a:off x="721978" y="2345552"/>
        <a:ext cx="10434597" cy="625089"/>
      </dsp:txXfrm>
    </dsp:sp>
    <dsp:sp modelId="{8B8967BF-59B3-4F42-B61D-22A26DB5A533}">
      <dsp:nvSpPr>
        <dsp:cNvPr id="0" name=""/>
        <dsp:cNvSpPr/>
      </dsp:nvSpPr>
      <dsp:spPr>
        <a:xfrm>
          <a:off x="0" y="3126914"/>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A2D5C-E46F-4105-AB2C-9529EAB70B66}">
      <dsp:nvSpPr>
        <dsp:cNvPr id="0" name=""/>
        <dsp:cNvSpPr/>
      </dsp:nvSpPr>
      <dsp:spPr>
        <a:xfrm>
          <a:off x="189089" y="3267559"/>
          <a:ext cx="343799" cy="3437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53DE5-EED2-46C5-9D25-D60540A9333E}">
      <dsp:nvSpPr>
        <dsp:cNvPr id="0" name=""/>
        <dsp:cNvSpPr/>
      </dsp:nvSpPr>
      <dsp:spPr>
        <a:xfrm>
          <a:off x="721978" y="3126914"/>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accent2"/>
              </a:solidFill>
            </a:rPr>
            <a:t>Is the correct portion available for each participant?</a:t>
          </a:r>
        </a:p>
      </dsp:txBody>
      <dsp:txXfrm>
        <a:off x="721978" y="3126914"/>
        <a:ext cx="10434597" cy="625089"/>
      </dsp:txXfrm>
    </dsp:sp>
    <dsp:sp modelId="{CDD9D113-FF0D-49C9-BC68-64E5C0C150F0}">
      <dsp:nvSpPr>
        <dsp:cNvPr id="0" name=""/>
        <dsp:cNvSpPr/>
      </dsp:nvSpPr>
      <dsp:spPr>
        <a:xfrm>
          <a:off x="0" y="3908276"/>
          <a:ext cx="11156576" cy="625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6EB9BB-7CEE-4380-8AF5-207A675DDDDD}">
      <dsp:nvSpPr>
        <dsp:cNvPr id="0" name=""/>
        <dsp:cNvSpPr/>
      </dsp:nvSpPr>
      <dsp:spPr>
        <a:xfrm>
          <a:off x="189089" y="4048921"/>
          <a:ext cx="343799" cy="34379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67FAE-B91B-4EC4-B68C-89618DAADBD2}">
      <dsp:nvSpPr>
        <dsp:cNvPr id="0" name=""/>
        <dsp:cNvSpPr/>
      </dsp:nvSpPr>
      <dsp:spPr>
        <a:xfrm>
          <a:off x="721978" y="3908276"/>
          <a:ext cx="10434597" cy="62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55" tIns="66155" rIns="66155" bIns="66155"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accent2"/>
              </a:solidFill>
            </a:rPr>
            <a:t>Were point of service meal counts taken properly? </a:t>
          </a:r>
        </a:p>
      </dsp:txBody>
      <dsp:txXfrm>
        <a:off x="721978" y="3908276"/>
        <a:ext cx="10434597" cy="625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C7DAE-1D1B-4510-B640-9399FA631B41}">
      <dsp:nvSpPr>
        <dsp:cNvPr id="0" name=""/>
        <dsp:cNvSpPr/>
      </dsp:nvSpPr>
      <dsp:spPr>
        <a:xfrm>
          <a:off x="0" y="1409954"/>
          <a:ext cx="3278790" cy="20820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F363A7-9DD0-4398-B296-A527086B6990}">
      <dsp:nvSpPr>
        <dsp:cNvPr id="0" name=""/>
        <dsp:cNvSpPr/>
      </dsp:nvSpPr>
      <dsp:spPr>
        <a:xfrm>
          <a:off x="364310" y="1756048"/>
          <a:ext cx="3278790" cy="20820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solidFill>
                <a:schemeClr val="accent2"/>
              </a:solidFill>
              <a:latin typeface="Segoe UI"/>
            </a:rPr>
            <a:t> </a:t>
          </a:r>
          <a:r>
            <a:rPr lang="en-US" sz="2400" kern="1200">
              <a:solidFill>
                <a:schemeClr val="accent2"/>
              </a:solidFill>
            </a:rPr>
            <a:t>Technical Assistance</a:t>
          </a:r>
          <a:r>
            <a:rPr lang="en-US" sz="2400" kern="1200">
              <a:solidFill>
                <a:schemeClr val="accent2"/>
              </a:solidFill>
              <a:latin typeface="Segoe UI"/>
            </a:rPr>
            <a:t> and/or Corrective Action</a:t>
          </a:r>
          <a:endParaRPr lang="en-US" sz="2400" kern="1200">
            <a:solidFill>
              <a:schemeClr val="accent2"/>
            </a:solidFill>
          </a:endParaRPr>
        </a:p>
      </dsp:txBody>
      <dsp:txXfrm>
        <a:off x="425291" y="1817029"/>
        <a:ext cx="3156828" cy="1960070"/>
      </dsp:txXfrm>
    </dsp:sp>
    <dsp:sp modelId="{3CA13694-0F11-4F6A-BD8A-E2FC554EC355}">
      <dsp:nvSpPr>
        <dsp:cNvPr id="0" name=""/>
        <dsp:cNvSpPr/>
      </dsp:nvSpPr>
      <dsp:spPr>
        <a:xfrm>
          <a:off x="4007411" y="1409954"/>
          <a:ext cx="3278790" cy="20820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EE4CC3-EC3B-4188-9288-3F694D528188}">
      <dsp:nvSpPr>
        <dsp:cNvPr id="0" name=""/>
        <dsp:cNvSpPr/>
      </dsp:nvSpPr>
      <dsp:spPr>
        <a:xfrm>
          <a:off x="4371721" y="1756048"/>
          <a:ext cx="3278790" cy="20820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2"/>
              </a:solidFill>
            </a:rPr>
            <a:t>Review Findings related to meal count errors and study month errors result in Corrective Action and Fiscal Action</a:t>
          </a:r>
        </a:p>
      </dsp:txBody>
      <dsp:txXfrm>
        <a:off x="4432702" y="1817029"/>
        <a:ext cx="3156828" cy="1960070"/>
      </dsp:txXfrm>
    </dsp:sp>
    <dsp:sp modelId="{49B2DED4-A65E-46CF-A051-8171CE29A837}">
      <dsp:nvSpPr>
        <dsp:cNvPr id="0" name=""/>
        <dsp:cNvSpPr/>
      </dsp:nvSpPr>
      <dsp:spPr>
        <a:xfrm>
          <a:off x="8014822" y="1409954"/>
          <a:ext cx="3278790" cy="20820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C262C1A-A7CF-4CE7-93B7-D6A66492447B}">
      <dsp:nvSpPr>
        <dsp:cNvPr id="0" name=""/>
        <dsp:cNvSpPr/>
      </dsp:nvSpPr>
      <dsp:spPr>
        <a:xfrm>
          <a:off x="8379132" y="1756048"/>
          <a:ext cx="3278790" cy="20820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2"/>
              </a:solidFill>
            </a:rPr>
            <a:t>Fiscal Action = Money owed back to OSPI or Money paid to sponsor</a:t>
          </a:r>
        </a:p>
      </dsp:txBody>
      <dsp:txXfrm>
        <a:off x="8440113" y="1817029"/>
        <a:ext cx="3156828" cy="19600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B79E4-ABEE-48B5-934C-A05F18B350D0}"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1032E-8435-4810-B872-D429860A9133}" type="slidenum">
              <a:rPr lang="en-US" smtClean="0"/>
              <a:t>‹#›</a:t>
            </a:fld>
            <a:endParaRPr lang="en-US"/>
          </a:p>
        </p:txBody>
      </p:sp>
    </p:spTree>
    <p:extLst>
      <p:ext uri="{BB962C8B-B14F-4D97-AF65-F5344CB8AC3E}">
        <p14:creationId xmlns:p14="http://schemas.microsoft.com/office/powerpoint/2010/main" val="157327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requestforspecialdietaryaccommodations.pdf"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k12.wa.us/sites/default/files/public/childnutrition/programs/pubdocs/specialdietaryneedsreferencesheetcacfpsfsp.pdf" TargetMode="External"/><Relationship Id="rId5" Type="http://schemas.openxmlformats.org/officeDocument/2006/relationships/hyperlink" Target="http://www.k12.wa.us/" TargetMode="External"/><Relationship Id="rId4" Type="http://schemas.openxmlformats.org/officeDocument/2006/relationships/hyperlink" Target="https://www.k12.wa.us/sites/default/files/public/childnutrition/programs/cacfp/MilkSubstitutesHandout.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specialdietaryneedsreferencesheetcacfpsfsp.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k12.wa.us/sites/default/files/public/childnutrition/programs/pubdocs/requestforspecialdietaryaccommodations.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RecordKeepingRequirements.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achildnutritiontraining.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3%20WICOutreachPoster.pdf"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ospi.k12.wa.us/sites/default/files/2025-03/building_for_the_future_spanish_fillable.pdf" TargetMode="External"/><Relationship Id="rId5" Type="http://schemas.openxmlformats.org/officeDocument/2006/relationships/hyperlink" Target="https://ospi.k12.wa.us/sites/default/files/2025-04/building_for_the_future_final_fillable.pdf" TargetMode="External"/><Relationship Id="rId4" Type="http://schemas.openxmlformats.org/officeDocument/2006/relationships/hyperlink" Target="https://ospi.k12.wa.us/sites/default/files/2023-08/4-wicoutreachpostersp.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ospi.k12.wa.us/sites/default/files/2024-10/requestforspecialdietaryaccommodations-2022.pdf" TargetMode="External"/><Relationship Id="rId13" Type="http://schemas.openxmlformats.org/officeDocument/2006/relationships/hyperlink" Target="https://ospi.k12.wa.us/sites/default/files/2024-07/eiea-draft-610.pdf" TargetMode="External"/><Relationship Id="rId3" Type="http://schemas.openxmlformats.org/officeDocument/2006/relationships/hyperlink" Target="https://view.officeapps.live.com/op/view.aspx?src=https%3A%2F%2Fospi.k12.wa.us%2Fsites%2Fdefault%2Ffiles%2F2024-09%2Fconsolidated_monthly_attendance_report_0.xlsx&amp;wdOrigin=BROWSELINK" TargetMode="External"/><Relationship Id="rId7" Type="http://schemas.openxmlformats.org/officeDocument/2006/relationships/hyperlink" Target="https://ospi.k12.wa.us/sites/default/files/2024-07/_final-cacfpform-infantmealform-optionb.pdf" TargetMode="External"/><Relationship Id="rId12" Type="http://schemas.openxmlformats.org/officeDocument/2006/relationships/hyperlink" Target="https://ospi.k12.wa.us/sites/default/files/2025-08/monthlyparticipanteligibilityreport-child.pdf"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ospi.k12.wa.us/sites/default/files/2024-08/revised-staff-annual-cacfp-training-agenda-and-sign-sheet-fy25-1.pdf" TargetMode="External"/><Relationship Id="rId11" Type="http://schemas.openxmlformats.org/officeDocument/2006/relationships/hyperlink" Target="https://ospi.k12.wa.us/sites/default/files/2025-08/participanteligibilityroster-child.pdf" TargetMode="External"/><Relationship Id="rId5" Type="http://schemas.openxmlformats.org/officeDocument/2006/relationships/hyperlink" Target="https://view.officeapps.live.com/op/view.aspx?src=https%3A%2F%2Fospi.k12.wa.us%2Fsites%2Fdefault%2Ffiles%2F2023-10%2Fcacfp-sponsor-staff-training-sponsor-shareable-version.pptx&amp;wdOrigin=BROWSELINK" TargetMode="External"/><Relationship Id="rId10" Type="http://schemas.openxmlformats.org/officeDocument/2006/relationships/hyperlink" Target="https://ospi.k12.wa.us/sites/default/files/2025-08/cacfpreferencesheet-monthlyparticipanteligibility-child_0.pdf" TargetMode="External"/><Relationship Id="rId4" Type="http://schemas.openxmlformats.org/officeDocument/2006/relationships/hyperlink" Target="https://view.officeapps.live.com/op/view.aspx?src=https%3A%2F%2Fospi.k12.wa.us%2Fsites%2Fdefault%2Ffiles%2F2024-09%2Fconsolidated_meal_count-childcareadultcare.xlsx&amp;wdOrigin=BROWSELINK" TargetMode="External"/><Relationship Id="rId9" Type="http://schemas.openxmlformats.org/officeDocument/2006/relationships/hyperlink" Target="https://ospi.k12.wa.us/sites/default/files/2023-08/requestforfluidmilksubstitution-childcare.pdf" TargetMode="External"/><Relationship Id="rId14" Type="http://schemas.openxmlformats.org/officeDocument/2006/relationships/hyperlink" Target="https://view.officeapps.live.com/op/view.aspx?src=https%3A%2F%2Fospi.k12.wa.us%2Fsites%2Fdefault%2Ffiles%2F2023-08%2Fform-enrollmentform.docx&amp;wdOrigin=BROWSELINK"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MonitoringforSponsoringOrg.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MonitoringforSponsoringOrg.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ospi.k12.wa.us/sites/default/files/2024-02/sponsorusesitemonitoring_forms.pdf"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ospi.k12.wa.us/sites/default/files/2024-08/cacfpform-newsitepreapproval.pdf"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OSPI Child Nutrition has developed a training for you to use and make your own for the annual CACFP required training.</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This train the trainer resource has been developed as a basic outline to assist institutions with CACFP annual required training</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solidFill>
                  <a:prstClr val="black"/>
                </a:solidFill>
                <a:ea typeface="Calibri" panose="020F0502020204030204" pitchFamily="34" charset="0"/>
                <a:cs typeface="Times New Roman" panose="02020603050405020304" pitchFamily="18" charset="0"/>
              </a:rPr>
              <a:t>Customization of this Power point will be needed to reflect how your organization operates its CACFP program – there are places in the training slides that are highlighted that you can add your own resources and if you are an independent you will need to remove the sponsoring organization info/slides</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dirty="0">
                <a:solidFill>
                  <a:prstClr val="black"/>
                </a:solidFill>
                <a:ea typeface="Calibri" panose="020F0502020204030204" pitchFamily="34" charset="0"/>
                <a:cs typeface="Times New Roman" panose="02020603050405020304" pitchFamily="18" charset="0"/>
              </a:rPr>
              <a:t>This training resource must be updated at least annually by your organization to ensure that it meets current CACFP requirements</a:t>
            </a:r>
          </a:p>
          <a:p>
            <a:pPr marL="342900" indent="-342900">
              <a:lnSpc>
                <a:spcPct val="107000"/>
              </a:lnSpc>
              <a:spcAft>
                <a:spcPts val="800"/>
              </a:spcAft>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ea typeface="Calibri" panose="020F0502020204030204" pitchFamily="34" charset="0"/>
                <a:cs typeface="Calibri"/>
              </a:rPr>
              <a:t>Staff Training </a:t>
            </a:r>
            <a:r>
              <a:rPr lang="en-US" sz="1200" dirty="0">
                <a:solidFill>
                  <a:prstClr val="black"/>
                </a:solidFill>
                <a:ea typeface="Calibri" panose="020F0502020204030204" pitchFamily="34" charset="0"/>
                <a:cs typeface="Calibri"/>
              </a:rPr>
              <a:t>Reference sheets are available on the OSPI Child Nutrition website to provide guidance</a:t>
            </a:r>
            <a:r>
              <a:rPr lang="en-US" dirty="0">
                <a:solidFill>
                  <a:prstClr val="black"/>
                </a:solidFill>
                <a:ea typeface="Calibri" panose="020F0502020204030204" pitchFamily="34" charset="0"/>
                <a:cs typeface="Calibri"/>
              </a:rPr>
              <a:t> </a:t>
            </a:r>
            <a:endParaRPr lang="en-US" sz="1200" b="0" i="0" u="none" strike="noStrike" kern="1200" cap="none" spc="0" normalizeH="0" baseline="0" noProof="0" dirty="0">
              <a:ln>
                <a:noFill/>
              </a:ln>
              <a:solidFill>
                <a:prstClr val="black"/>
              </a:solidFill>
              <a:effectLst/>
              <a:uLnTx/>
              <a:uFillTx/>
              <a:ea typeface="Calibri" panose="020F0502020204030204" pitchFamily="34" charset="0"/>
              <a:cs typeface="Calibri"/>
            </a:endParaRPr>
          </a:p>
          <a:p>
            <a:pPr marL="914400" lvl="2" indent="0" algn="l">
              <a:buFont typeface="Arial" panose="020B0604020202020204" pitchFamily="34" charset="0"/>
              <a:buNone/>
            </a:pPr>
            <a:endParaRPr lang="en-US" dirty="0"/>
          </a:p>
          <a:p>
            <a:pPr marL="628650" lvl="1"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a:t>
            </a:fld>
            <a:endParaRPr lang="en-US"/>
          </a:p>
        </p:txBody>
      </p:sp>
    </p:spTree>
    <p:extLst>
      <p:ext uri="{BB962C8B-B14F-4D97-AF65-F5344CB8AC3E}">
        <p14:creationId xmlns:p14="http://schemas.microsoft.com/office/powerpoint/2010/main" val="185696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07000"/>
              </a:lnSpc>
              <a:buFont typeface="Wingdings" panose="05000000000000000000" pitchFamily="2" charset="2"/>
              <a:buChar char=""/>
            </a:pPr>
            <a:r>
              <a:rPr lang="en-US" sz="1600" b="1" dirty="0">
                <a:effectLst/>
                <a:latin typeface="Segoe UI" panose="020B0502040204020203" pitchFamily="34" charset="0"/>
                <a:ea typeface="Calibri" panose="020F0502020204030204" pitchFamily="34" charset="0"/>
              </a:rPr>
              <a:t>GO TO THE LINK ON THE SLIDE AND CHOOSE WHICH REQUIRED OSPI MENU TEMPLATE BEST FITS YOUR PROGRAM AND CHANGE THE MENU ON THE SLIDE</a:t>
            </a:r>
          </a:p>
          <a:p>
            <a:pPr marL="228600" indent="-228600">
              <a:lnSpc>
                <a:spcPct val="107000"/>
              </a:lnSpc>
              <a:buFont typeface="Wingdings" panose="05000000000000000000" pitchFamily="2" charset="2"/>
              <a:buChar char=""/>
            </a:pPr>
            <a:r>
              <a:rPr lang="en-US" sz="1600" b="0" dirty="0">
                <a:effectLst/>
                <a:latin typeface="Segoe UI" panose="020B0502040204020203" pitchFamily="34" charset="0"/>
                <a:ea typeface="Calibri" panose="020F0502020204030204" pitchFamily="34" charset="0"/>
              </a:rPr>
              <a:t>Why do you need to have knowledge about the Menu and meal pattern</a:t>
            </a:r>
          </a:p>
          <a:p>
            <a:pPr marL="685800" lvl="1" indent="-228600">
              <a:lnSpc>
                <a:spcPct val="107000"/>
              </a:lnSpc>
              <a:buFont typeface="Wingdings" panose="05000000000000000000" pitchFamily="2" charset="2"/>
              <a:buChar char=""/>
            </a:pPr>
            <a:r>
              <a:rPr lang="en-US" sz="1200" b="0" dirty="0">
                <a:effectLst/>
                <a:latin typeface="Segoe UI" panose="020B0502040204020203" pitchFamily="34" charset="0"/>
                <a:ea typeface="Calibri" panose="020F0502020204030204" pitchFamily="34" charset="0"/>
              </a:rPr>
              <a:t>Since you are serving the meals/snacks to participants and have knowledge of the meal pattern you can ensure all components are being served  –if one is missing you can let the cooks know.</a:t>
            </a:r>
          </a:p>
          <a:p>
            <a:pPr marL="685800" lvl="1" indent="-228600">
              <a:lnSpc>
                <a:spcPct val="107000"/>
              </a:lnSpc>
              <a:buFont typeface="Wingdings" panose="05000000000000000000" pitchFamily="2" charset="2"/>
              <a:buChar char=""/>
            </a:pPr>
            <a:r>
              <a:rPr lang="en-US" sz="1200" b="0" dirty="0">
                <a:effectLst/>
                <a:latin typeface="Segoe UI" panose="020B0502040204020203" pitchFamily="34" charset="0"/>
                <a:ea typeface="Calibri" panose="020F0502020204030204" pitchFamily="34" charset="0"/>
              </a:rPr>
              <a:t>Feedback is appreciated!  If there are food items participants aren’t enjoying perhaps there is another way to offer or prepare those items or if there are some new items that you think participants would like share so we can research a standardized recipe that meets CACFP requirements.</a:t>
            </a:r>
          </a:p>
          <a:p>
            <a:pPr marL="457200" lvl="1" indent="0">
              <a:lnSpc>
                <a:spcPct val="107000"/>
              </a:lnSpc>
              <a:buFont typeface="Wingdings" panose="05000000000000000000" pitchFamily="2" charset="2"/>
              <a:buNone/>
            </a:pPr>
            <a:endParaRPr lang="en-US" sz="1200" b="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10</a:t>
            </a:fld>
            <a:endParaRPr lang="en-US"/>
          </a:p>
        </p:txBody>
      </p:sp>
    </p:spTree>
    <p:extLst>
      <p:ext uri="{BB962C8B-B14F-4D97-AF65-F5344CB8AC3E}">
        <p14:creationId xmlns:p14="http://schemas.microsoft.com/office/powerpoint/2010/main" val="54077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0" marR="0" lvl="3" indent="0">
              <a:lnSpc>
                <a:spcPct val="107000"/>
              </a:lnSpc>
              <a:spcBef>
                <a:spcPts val="0"/>
              </a:spcBef>
              <a:spcAft>
                <a:spcPts val="0"/>
              </a:spcAft>
              <a:buFont typeface="Symbol" panose="05050102010706020507" pitchFamily="18" charset="2"/>
              <a:buNone/>
            </a:pPr>
            <a:r>
              <a:rPr lang="en-US" sz="1100" b="1" dirty="0">
                <a:latin typeface="Segoe UI"/>
                <a:ea typeface="Calibri" panose="020F0502020204030204" pitchFamily="34" charset="0"/>
                <a:cs typeface="Segoe UI"/>
              </a:rPr>
              <a:t>DELETE</a:t>
            </a:r>
            <a:r>
              <a:rPr lang="en-US" sz="1100" b="1" dirty="0">
                <a:effectLst/>
                <a:latin typeface="Segoe UI"/>
                <a:ea typeface="Calibri" panose="020F0502020204030204" pitchFamily="34" charset="0"/>
                <a:cs typeface="Segoe UI"/>
              </a:rPr>
              <a:t> THIS SLIDE IF YOU DO NOT HAVE INFANTS IN YOUR CENTER</a:t>
            </a:r>
          </a:p>
          <a:p>
            <a:pPr marL="1371600" marR="0" lvl="3" indent="0">
              <a:lnSpc>
                <a:spcPct val="107000"/>
              </a:lnSpc>
              <a:spcBef>
                <a:spcPts val="0"/>
              </a:spcBef>
              <a:spcAft>
                <a:spcPts val="0"/>
              </a:spcAft>
              <a:buFont typeface="Symbol" panose="05050102010706020507" pitchFamily="18" charset="2"/>
              <a:buNone/>
            </a:pPr>
            <a:endParaRPr lang="en-US" sz="1100" b="1" dirty="0">
              <a:effectLst/>
              <a:latin typeface="Segoe UI" panose="020B0502040204020203" pitchFamily="34" charset="0"/>
              <a:ea typeface="Calibri" panose="020F0502020204030204" pitchFamily="34" charset="0"/>
            </a:endParaRPr>
          </a:p>
          <a:p>
            <a:pPr marL="1371600" marR="0" lvl="3" indent="0">
              <a:lnSpc>
                <a:spcPct val="107000"/>
              </a:lnSpc>
              <a:spcBef>
                <a:spcPts val="0"/>
              </a:spcBef>
              <a:spcAft>
                <a:spcPts val="0"/>
              </a:spcAft>
              <a:buFont typeface="Symbol" panose="05050102010706020507" pitchFamily="18" charset="2"/>
              <a:buNone/>
            </a:pPr>
            <a:r>
              <a:rPr lang="en-US" sz="1100" dirty="0">
                <a:effectLst/>
                <a:latin typeface="Segoe UI"/>
                <a:ea typeface="Calibri" panose="020F0502020204030204" pitchFamily="34" charset="0"/>
                <a:cs typeface="Segoe UI"/>
              </a:rPr>
              <a:t>Infant Meal Patterns</a:t>
            </a:r>
          </a:p>
          <a:p>
            <a:pPr marL="1600200" lvl="3" indent="-228600">
              <a:lnSpc>
                <a:spcPct val="107000"/>
              </a:lnSpc>
              <a:buFont typeface="Symbol" panose="05050102010706020507" pitchFamily="18" charset="2"/>
              <a:buChar char=""/>
            </a:pPr>
            <a:r>
              <a:rPr lang="en-US" sz="1100" dirty="0">
                <a:effectLst/>
                <a:latin typeface="Segoe UI"/>
                <a:ea typeface="Calibri" panose="020F0502020204030204" pitchFamily="34" charset="0"/>
                <a:cs typeface="Segoe UI"/>
              </a:rPr>
              <a:t>CACFP Infant Meal Pattern Requirements are found on this first handout</a:t>
            </a:r>
            <a:r>
              <a:rPr lang="en-US" sz="1100" dirty="0">
                <a:latin typeface="Segoe UI"/>
                <a:ea typeface="Calibri" panose="020F0502020204030204" pitchFamily="34" charset="0"/>
                <a:cs typeface="Segoe UI"/>
              </a:rPr>
              <a:t> </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The Infant Meal pattern is broke down into 2 groups: Birth – 5 months and 6 – 11 months.</a:t>
            </a:r>
          </a:p>
          <a:p>
            <a:pPr marL="2057400" lvl="4" indent="-228600">
              <a:lnSpc>
                <a:spcPct val="107000"/>
              </a:lnSpc>
              <a:buFont typeface="Symbol" panose="05050102010706020507" pitchFamily="18" charset="2"/>
              <a:buChar char=""/>
            </a:pPr>
            <a:r>
              <a:rPr lang="en-US" sz="1100" dirty="0">
                <a:effectLst/>
                <a:latin typeface="Segoe UI"/>
                <a:ea typeface="Calibri" panose="020F0502020204030204" pitchFamily="34" charset="0"/>
                <a:cs typeface="Segoe UI"/>
              </a:rPr>
              <a:t>Formula or Breastmilk or portions of both must be served at all meals and snacks;</a:t>
            </a:r>
            <a:r>
              <a:rPr lang="en-US" sz="1100" dirty="0">
                <a:latin typeface="Segoe UI"/>
                <a:ea typeface="Calibri" panose="020F0502020204030204" pitchFamily="34" charset="0"/>
                <a:cs typeface="Segoe UI"/>
              </a:rPr>
              <a:t> </a:t>
            </a:r>
            <a:r>
              <a:rPr lang="en-US" sz="1100" dirty="0">
                <a:effectLst/>
                <a:latin typeface="Segoe UI"/>
                <a:ea typeface="Calibri" panose="020F0502020204030204" pitchFamily="34" charset="0"/>
                <a:cs typeface="Segoe UI"/>
              </a:rPr>
              <a:t> Infant Cereal and other infant foods are to be offered as developmentally appropriate.</a:t>
            </a:r>
            <a:r>
              <a:rPr lang="en-US" sz="1100" dirty="0">
                <a:latin typeface="Segoe UI"/>
                <a:ea typeface="Calibri" panose="020F0502020204030204" pitchFamily="34" charset="0"/>
                <a:cs typeface="Segoe UI"/>
              </a:rPr>
              <a:t> </a:t>
            </a:r>
            <a:endParaRPr lang="en-US" sz="1100" dirty="0">
              <a:effectLst/>
              <a:latin typeface="Segoe UI" panose="020B0502040204020203" pitchFamily="34" charset="0"/>
              <a:ea typeface="Calibri" panose="020F0502020204030204" pitchFamily="34" charset="0"/>
              <a:cs typeface="Segoe UI"/>
            </a:endParaRP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Fruit juices are not creditable for infants</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All grains served must be made with enriched or whole grain meal or flour.</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Infant formula and dry infant cereal must be iron fortified</a:t>
            </a: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CACFP Infant Meal Form – the second handout –</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This must be posted in the infant classroom so it can be referenced</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Must be completed for each infant enrolled and updated as needed; it tracks and documents developmental readiness for each infant</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Type of formula center provides must be indicated on form – center needs to provide only one iron fortified infant formula and parent may choose to decline and supply another formula and/or provide breastmilk.</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Parents are allowed to provide one food item and center is still allowed to claim meal/snack; or parents can supply more than one component and then the meals/snacks are not claimable</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Parent/guardians cannot be required to provide infant formula or food</a:t>
            </a:r>
          </a:p>
          <a:p>
            <a:pPr marL="2057400" lvl="4" indent="-228600">
              <a:lnSpc>
                <a:spcPct val="107000"/>
              </a:lnSpc>
              <a:buFont typeface="Symbol" panose="05050102010706020507" pitchFamily="18" charset="2"/>
              <a:buChar char=""/>
              <a:defRPr/>
            </a:pPr>
            <a:r>
              <a:rPr lang="en-US" sz="1100" dirty="0">
                <a:effectLst/>
                <a:latin typeface="Segoe UI"/>
                <a:ea typeface="Calibri" panose="020F0502020204030204" pitchFamily="34" charset="0"/>
                <a:cs typeface="Segoe UI"/>
              </a:rPr>
              <a:t>Infant feeding documentation is required regardless of claiming infant meals or not</a:t>
            </a:r>
            <a:r>
              <a:rPr lang="en-US" sz="1100" dirty="0">
                <a:latin typeface="Segoe UI"/>
                <a:ea typeface="Calibri" panose="020F0502020204030204" pitchFamily="34" charset="0"/>
                <a:cs typeface="Segoe UI"/>
              </a:rPr>
              <a:t> </a:t>
            </a:r>
            <a:endParaRPr lang="en-US" sz="1100" dirty="0">
              <a:effectLst/>
              <a:latin typeface="Segoe UI" panose="020B0502040204020203" pitchFamily="34" charset="0"/>
              <a:ea typeface="Calibri" panose="020F0502020204030204" pitchFamily="34" charset="0"/>
              <a:cs typeface="Segoe UI"/>
            </a:endParaRPr>
          </a:p>
          <a:p>
            <a:pPr marL="1600200" marR="0" lvl="3"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Standard Infant Menu – third handout</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This Standard Infant Menu must be posted in the infant room and needs to have the center identified and list the milk based and/or soy based formula that is offered at the center</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This Standard menu is divided into 2 age groups Birth – 5 months and 6 -11 months</a:t>
            </a:r>
          </a:p>
          <a:p>
            <a:pPr marL="2057400" marR="0" lvl="4" indent="-228600">
              <a:lnSpc>
                <a:spcPct val="107000"/>
              </a:lnSpc>
              <a:spcBef>
                <a:spcPts val="0"/>
              </a:spcBef>
              <a:spcAft>
                <a:spcPts val="0"/>
              </a:spcAft>
              <a:buFont typeface="Symbol" panose="05050102010706020507" pitchFamily="18" charset="2"/>
              <a:buChar char=""/>
            </a:pPr>
            <a:r>
              <a:rPr lang="en-US" sz="1100" dirty="0">
                <a:effectLst/>
                <a:latin typeface="Segoe UI"/>
                <a:ea typeface="Calibri" panose="020F0502020204030204" pitchFamily="34" charset="0"/>
                <a:cs typeface="Segoe UI"/>
              </a:rPr>
              <a:t>Use this menu along with the CACFP Infant Meal Form to ensure that infants are fed at their developmental readiness</a:t>
            </a:r>
          </a:p>
          <a:p>
            <a:pPr marL="2057400" lvl="4" indent="-228600">
              <a:lnSpc>
                <a:spcPct val="107000"/>
              </a:lnSpc>
              <a:buFont typeface="Symbol" panose="05050102010706020507" pitchFamily="18" charset="2"/>
              <a:buChar char=""/>
            </a:pPr>
            <a:r>
              <a:rPr lang="en-US" sz="1100" dirty="0">
                <a:effectLst/>
                <a:latin typeface="Segoe UI"/>
                <a:ea typeface="Calibri" panose="020F0502020204030204" pitchFamily="34" charset="0"/>
                <a:cs typeface="Segoe UI"/>
              </a:rPr>
              <a:t>A serving of a component is required to be offered when the infant is developmentally ready to accept it.</a:t>
            </a:r>
            <a:r>
              <a:rPr lang="en-US" sz="1100" dirty="0">
                <a:latin typeface="Segoe UI"/>
                <a:ea typeface="Calibri" panose="020F0502020204030204" pitchFamily="34" charset="0"/>
                <a:cs typeface="Segoe UI"/>
              </a:rPr>
              <a:t> </a:t>
            </a:r>
            <a:r>
              <a:rPr lang="en-US" sz="1100" dirty="0">
                <a:effectLst/>
                <a:latin typeface="Segoe UI"/>
                <a:ea typeface="Calibri" panose="020F0502020204030204" pitchFamily="34" charset="0"/>
                <a:cs typeface="Segoe UI"/>
              </a:rPr>
              <a:t> All components must be offered in the full minimum portion.</a:t>
            </a:r>
          </a:p>
          <a:p>
            <a:pPr marL="1828800" marR="0" lvl="4" indent="0">
              <a:lnSpc>
                <a:spcPct val="107000"/>
              </a:lnSpc>
              <a:spcBef>
                <a:spcPts val="0"/>
              </a:spcBef>
              <a:spcAft>
                <a:spcPts val="0"/>
              </a:spcAft>
              <a:buFont typeface="Symbol" panose="05050102010706020507" pitchFamily="18" charset="2"/>
              <a:buNone/>
            </a:pPr>
            <a:endParaRPr lang="en-US" sz="1100" b="1" dirty="0">
              <a:effectLst/>
              <a:latin typeface="Segoe UI" panose="020B0502040204020203" pitchFamily="34" charset="0"/>
              <a:ea typeface="Calibri" panose="020F0502020204030204" pitchFamily="34" charset="0"/>
            </a:endParaRPr>
          </a:p>
          <a:p>
            <a:pPr lvl="4">
              <a:lnSpc>
                <a:spcPct val="107000"/>
              </a:lnSpc>
            </a:pPr>
            <a:endParaRPr lang="en-US" sz="1100" b="1" dirty="0">
              <a:effectLst/>
              <a:latin typeface="Segoe UI" panose="020B0502040204020203" pitchFamily="34" charset="0"/>
              <a:ea typeface="Calibri" panose="020F0502020204030204" pitchFamily="34" charset="0"/>
              <a:cs typeface="Segoe UI"/>
            </a:endParaRPr>
          </a:p>
          <a:p>
            <a:pPr marL="2057400" marR="0" lvl="4" indent="-228600">
              <a:lnSpc>
                <a:spcPct val="107000"/>
              </a:lnSpc>
              <a:spcBef>
                <a:spcPts val="0"/>
              </a:spcBef>
              <a:spcAft>
                <a:spcPts val="0"/>
              </a:spcAft>
              <a:buFont typeface="Symbol" panose="05050102010706020507" pitchFamily="18" charset="2"/>
              <a:buChar char=""/>
            </a:pPr>
            <a:endParaRPr lang="en-US" sz="11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11</a:t>
            </a:fld>
            <a:endParaRPr lang="en-US"/>
          </a:p>
        </p:txBody>
      </p:sp>
    </p:spTree>
    <p:extLst>
      <p:ext uri="{BB962C8B-B14F-4D97-AF65-F5344CB8AC3E}">
        <p14:creationId xmlns:p14="http://schemas.microsoft.com/office/powerpoint/2010/main" val="95613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lnSpc>
                <a:spcPct val="107000"/>
              </a:lnSpc>
              <a:buFont typeface="Wingdings" panose="05000000000000000000" pitchFamily="2" charset="2"/>
              <a:buChar char=""/>
              <a:defRPr/>
            </a:pPr>
            <a:r>
              <a:rPr lang="en-US" b="1">
                <a:latin typeface="Segoe UI"/>
                <a:ea typeface="Calibri" panose="020F0502020204030204" pitchFamily="34" charset="0"/>
                <a:cs typeface="Segoe UI"/>
              </a:rPr>
              <a:t>DELETE</a:t>
            </a:r>
            <a:r>
              <a:rPr lang="en-US" sz="1200" b="1">
                <a:effectLst/>
                <a:latin typeface="Segoe UI"/>
                <a:ea typeface="Calibri" panose="020F0502020204030204" pitchFamily="34" charset="0"/>
                <a:cs typeface="Segoe UI"/>
              </a:rPr>
              <a:t> THIS SLIDE IF YOU DO NOT HAVE INFANTS IN YOUR CENTER</a:t>
            </a:r>
          </a:p>
          <a:p>
            <a:pPr marL="1143000" marR="0" lvl="2"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en-US" sz="1200" b="0">
                <a:effectLst/>
                <a:latin typeface="Segoe UI"/>
                <a:ea typeface="Calibri" panose="020F0502020204030204" pitchFamily="34" charset="0"/>
                <a:cs typeface="Segoe UI"/>
              </a:rPr>
              <a:t>Great resource to take a look at!</a:t>
            </a:r>
          </a:p>
          <a:p>
            <a:pPr marL="685800" lvl="1" indent="-228600">
              <a:lnSpc>
                <a:spcPct val="107000"/>
              </a:lnSpc>
              <a:buFont typeface="Wingdings" panose="05000000000000000000" pitchFamily="2" charset="2"/>
              <a:buChar char=""/>
            </a:pP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12</a:t>
            </a:fld>
            <a:endParaRPr lang="en-US"/>
          </a:p>
        </p:txBody>
      </p:sp>
    </p:spTree>
    <p:extLst>
      <p:ext uri="{BB962C8B-B14F-4D97-AF65-F5344CB8AC3E}">
        <p14:creationId xmlns:p14="http://schemas.microsoft.com/office/powerpoint/2010/main" val="3151690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buFont typeface="Wingdings" panose="05000000000000000000" pitchFamily="2" charset="2"/>
              <a:buNone/>
            </a:pPr>
            <a:r>
              <a:rPr lang="en-US" sz="1100" dirty="0">
                <a:effectLst/>
                <a:latin typeface="Segoe UI"/>
                <a:ea typeface="Calibri" panose="020F0502020204030204" pitchFamily="34" charset="0"/>
                <a:cs typeface="Segoe UI"/>
              </a:rPr>
              <a:t>Let’s check out the CACFP Child Meal Pattern</a:t>
            </a:r>
          </a:p>
          <a:p>
            <a:pPr marL="457200" lvl="1" indent="0">
              <a:lnSpc>
                <a:spcPct val="107000"/>
              </a:lnSpc>
              <a:buFont typeface="Wingdings" panose="05000000000000000000" pitchFamily="2" charset="2"/>
              <a:buNone/>
            </a:pPr>
            <a:r>
              <a:rPr lang="en-US" sz="1100" dirty="0">
                <a:effectLst/>
                <a:latin typeface="Segoe UI"/>
                <a:ea typeface="Calibri" panose="020F0502020204030204" pitchFamily="34" charset="0"/>
                <a:cs typeface="Segoe UI"/>
              </a:rPr>
              <a:t>What is required for a reimbursable Breakfast?</a:t>
            </a:r>
          </a:p>
          <a:p>
            <a:pPr marL="1200150" lvl="2" indent="-285750">
              <a:buFont typeface="Arial" panose="020B0604020202020204" pitchFamily="34" charset="0"/>
              <a:buChar char="•"/>
            </a:pPr>
            <a:r>
              <a:rPr lang="en-US" sz="1100" dirty="0"/>
              <a:t>Fluid Milk </a:t>
            </a:r>
          </a:p>
          <a:p>
            <a:pPr lvl="1"/>
            <a:r>
              <a:rPr lang="en-US" sz="1100" dirty="0"/>
              <a:t>		1 % for children 2 and older </a:t>
            </a:r>
            <a:endParaRPr lang="en-US" sz="1100" dirty="0">
              <a:cs typeface="Calibri"/>
            </a:endParaRPr>
          </a:p>
          <a:p>
            <a:pPr lvl="1"/>
            <a:r>
              <a:rPr lang="en-US" sz="1100" dirty="0"/>
              <a:t>		Whole for children under 2</a:t>
            </a:r>
            <a:endParaRPr lang="en-US" sz="1100" dirty="0">
              <a:cs typeface="Calibri"/>
            </a:endParaRPr>
          </a:p>
          <a:p>
            <a:pPr marL="1200150" lvl="2" indent="-285750">
              <a:buFont typeface="Arial" panose="020B0604020202020204" pitchFamily="34" charset="0"/>
              <a:buChar char="•"/>
            </a:pPr>
            <a:r>
              <a:rPr lang="en-US" sz="1100" dirty="0"/>
              <a:t>Grain (Bread/Cereal) OR a Meat/Meat Alternate (Scrambled Eggs/Yogurt)</a:t>
            </a:r>
            <a:endParaRPr lang="en-US" sz="1100" dirty="0">
              <a:cs typeface="Calibri"/>
            </a:endParaRPr>
          </a:p>
          <a:p>
            <a:pPr marL="1200150" lvl="2" indent="-285750">
              <a:buFont typeface="Arial" panose="020B0604020202020204" pitchFamily="34" charset="0"/>
              <a:buChar char="•"/>
            </a:pPr>
            <a:r>
              <a:rPr lang="en-US" sz="1100" dirty="0"/>
              <a:t>And a Fruit or Vegetable or a combo of both</a:t>
            </a:r>
            <a:endParaRPr lang="en-US" sz="1100" dirty="0">
              <a:cs typeface="Calibri"/>
            </a:endParaRPr>
          </a:p>
          <a:p>
            <a:pPr marL="1200150" lvl="2" indent="-285750">
              <a:buFont typeface="Arial" panose="020B0604020202020204" pitchFamily="34" charset="0"/>
              <a:buChar char="•"/>
            </a:pPr>
            <a:r>
              <a:rPr lang="en-US" sz="1100" dirty="0"/>
              <a:t>And all components must be offered in at least the minimum portion outlined by CACFP for that age group (you can see those on the meal pattern handout provided)</a:t>
            </a:r>
          </a:p>
          <a:p>
            <a:pPr marL="1143000" lvl="2" indent="-228600">
              <a:lnSpc>
                <a:spcPct val="107000"/>
              </a:lnSpc>
              <a:buFont typeface="Wingdings" panose="05000000000000000000" pitchFamily="2" charset="2"/>
              <a:buChar char=""/>
            </a:pPr>
            <a:endParaRPr lang="en-US" sz="20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13</a:t>
            </a:fld>
            <a:endParaRPr lang="en-US"/>
          </a:p>
        </p:txBody>
      </p:sp>
    </p:spTree>
    <p:extLst>
      <p:ext uri="{BB962C8B-B14F-4D97-AF65-F5344CB8AC3E}">
        <p14:creationId xmlns:p14="http://schemas.microsoft.com/office/powerpoint/2010/main" val="181257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required for a reimbursable Lunch/Supper</a:t>
            </a:r>
          </a:p>
          <a:p>
            <a:pPr marL="628650" lvl="1" indent="-171450">
              <a:buFont typeface="Arial" panose="020B0604020202020204" pitchFamily="34" charset="0"/>
              <a:buChar char="•"/>
            </a:pPr>
            <a:r>
              <a:rPr lang="en-US" dirty="0"/>
              <a:t>Fluid Milk</a:t>
            </a:r>
          </a:p>
          <a:p>
            <a:pPr marL="628650" lvl="1" indent="-171450">
              <a:buFont typeface="Arial" panose="020B0604020202020204" pitchFamily="34" charset="0"/>
              <a:buChar char="•"/>
            </a:pPr>
            <a:r>
              <a:rPr lang="en-US" dirty="0"/>
              <a:t>Meat/Meat Alternate</a:t>
            </a:r>
          </a:p>
          <a:p>
            <a:pPr marL="628650" lvl="1" indent="-171450">
              <a:buFont typeface="Arial" panose="020B0604020202020204" pitchFamily="34" charset="0"/>
              <a:buChar char="•"/>
            </a:pPr>
            <a:r>
              <a:rPr lang="en-US" dirty="0"/>
              <a:t>Grain (Bread, Rice, Noodles)</a:t>
            </a:r>
            <a:endParaRPr lang="en-US" dirty="0">
              <a:cs typeface="Calibri"/>
            </a:endParaRPr>
          </a:p>
          <a:p>
            <a:pPr marL="628650" lvl="1" indent="-171450">
              <a:buFont typeface="Arial" panose="020B0604020202020204" pitchFamily="34" charset="0"/>
              <a:buChar char="•"/>
            </a:pPr>
            <a:r>
              <a:rPr lang="en-US" dirty="0"/>
              <a:t>Fruit</a:t>
            </a:r>
          </a:p>
          <a:p>
            <a:pPr marL="628650" lvl="1" indent="-171450">
              <a:buFont typeface="Arial" panose="020B0604020202020204" pitchFamily="34" charset="0"/>
              <a:buChar char="•"/>
            </a:pPr>
            <a:r>
              <a:rPr lang="en-US" dirty="0"/>
              <a:t>Vegetable (a combination of two different vegetables may be offered instead of a fruit and a vegetable at a lunch or supper)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components must be offered in at least the minimum portion outlined by CACFP for that age group</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14</a:t>
            </a:fld>
            <a:endParaRPr lang="en-US"/>
          </a:p>
        </p:txBody>
      </p:sp>
    </p:spTree>
    <p:extLst>
      <p:ext uri="{BB962C8B-B14F-4D97-AF65-F5344CB8AC3E}">
        <p14:creationId xmlns:p14="http://schemas.microsoft.com/office/powerpoint/2010/main" val="3878815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What’s required for a reimbursable snack</a:t>
            </a:r>
          </a:p>
          <a:p>
            <a:pPr marL="171450" indent="-171450">
              <a:buFont typeface="Arial" panose="020B0604020202020204" pitchFamily="34" charset="0"/>
              <a:buChar char="•"/>
            </a:pPr>
            <a:r>
              <a:rPr lang="en-US"/>
              <a:t>A reimbursable snack incudes two of the five components and it must be offered in at least the minimum portion outlined by CACFP for that age group</a:t>
            </a:r>
          </a:p>
          <a:p>
            <a:pPr marL="171450" indent="-171450">
              <a:buFont typeface="Arial" panose="020B0604020202020204" pitchFamily="34" charset="0"/>
              <a:buChar char="•"/>
            </a:pPr>
            <a:r>
              <a:rPr lang="en-US" b="1"/>
              <a:t>Cannot</a:t>
            </a:r>
            <a:r>
              <a:rPr lang="en-US"/>
              <a:t> offer two items from the same group (</a:t>
            </a:r>
            <a:r>
              <a:rPr lang="en-US" err="1"/>
              <a:t>ie</a:t>
            </a:r>
            <a:r>
              <a:rPr lang="en-US"/>
              <a:t> carrot rounds and celery sticks; would need to offer another item like a cracker)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all components must be offered in at least the minimum portion outlined by CACFP for that age group</a:t>
            </a:r>
          </a:p>
          <a:p>
            <a:pPr marL="171450" indent="-171450">
              <a:buFont typeface="Arial" panose="020B0604020202020204" pitchFamily="34" charset="0"/>
              <a:buChar char="•"/>
            </a:pPr>
            <a:endParaRPr lang="en-US"/>
          </a:p>
          <a:p>
            <a:pPr marL="0" indent="0">
              <a:buFont typeface="Arial" panose="020B0604020202020204" pitchFamily="34" charset="0"/>
              <a:buNone/>
            </a:pPr>
            <a:endParaRPr lang="en-US" b="1"/>
          </a:p>
          <a:p>
            <a:r>
              <a:rPr lang="en-US"/>
              <a:t> </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15</a:t>
            </a:fld>
            <a:endParaRPr lang="en-US"/>
          </a:p>
        </p:txBody>
      </p:sp>
    </p:spTree>
    <p:extLst>
      <p:ext uri="{BB962C8B-B14F-4D97-AF65-F5344CB8AC3E}">
        <p14:creationId xmlns:p14="http://schemas.microsoft.com/office/powerpoint/2010/main" val="799068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 these CACFP Meal Pattern charts in your classrooms for your reference to ensure reimbursable meals and snacks are offered and they meet the meal pattern.</a:t>
            </a:r>
          </a:p>
          <a:p>
            <a:r>
              <a:rPr lang="en-US"/>
              <a:t>Serving sizes on the charts are the minimum required serving sizes for the CACFP meal pattern; you can always serve more but not less.  </a:t>
            </a:r>
          </a:p>
          <a:p>
            <a:pPr marL="0" indent="0">
              <a:buFont typeface="Arial" panose="020B0604020202020204" pitchFamily="34" charset="0"/>
              <a:buNone/>
            </a:pPr>
            <a:endParaRPr lang="en-US" b="1"/>
          </a:p>
          <a:p>
            <a:r>
              <a:rPr lang="en-US"/>
              <a:t> </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16</a:t>
            </a:fld>
            <a:endParaRPr lang="en-US"/>
          </a:p>
        </p:txBody>
      </p:sp>
    </p:spTree>
    <p:extLst>
      <p:ext uri="{BB962C8B-B14F-4D97-AF65-F5344CB8AC3E}">
        <p14:creationId xmlns:p14="http://schemas.microsoft.com/office/powerpoint/2010/main" val="2901444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lnSpc>
                <a:spcPct val="90000"/>
              </a:lnSpc>
              <a:spcAft>
                <a:spcPts val="600"/>
              </a:spcAft>
              <a:buFont typeface="Arial" panose="020B0604020202020204" pitchFamily="34" charset="0"/>
              <a:buChar char="•"/>
            </a:pPr>
            <a:r>
              <a:rPr lang="en-US" sz="1100" dirty="0">
                <a:solidFill>
                  <a:schemeClr val="tx2"/>
                </a:solidFill>
                <a:effectLst/>
              </a:rPr>
              <a:t>CACFP Requirements for milk:</a:t>
            </a:r>
          </a:p>
          <a:p>
            <a:pPr marL="1143000" lvl="2" indent="-228600">
              <a:lnSpc>
                <a:spcPct val="90000"/>
              </a:lnSpc>
              <a:spcAft>
                <a:spcPts val="600"/>
              </a:spcAft>
              <a:buFont typeface="Arial" panose="020B0604020202020204" pitchFamily="34" charset="0"/>
              <a:buChar char="•"/>
            </a:pPr>
            <a:r>
              <a:rPr lang="en-US" sz="1100" dirty="0">
                <a:solidFill>
                  <a:schemeClr val="tx2"/>
                </a:solidFill>
              </a:rPr>
              <a:t>It must be served in fluid form</a:t>
            </a:r>
          </a:p>
          <a:p>
            <a:pPr marL="1600200" lvl="3" indent="-228600">
              <a:lnSpc>
                <a:spcPct val="90000"/>
              </a:lnSpc>
              <a:spcAft>
                <a:spcPts val="600"/>
              </a:spcAft>
              <a:buFont typeface="Arial" panose="020B0604020202020204" pitchFamily="34" charset="0"/>
              <a:buChar char="•"/>
            </a:pPr>
            <a:r>
              <a:rPr lang="en-US" sz="1100" dirty="0">
                <a:solidFill>
                  <a:schemeClr val="tx2"/>
                </a:solidFill>
                <a:effectLst/>
              </a:rPr>
              <a:t>1 year old: Whole milk (including lactose-free options)</a:t>
            </a:r>
          </a:p>
          <a:p>
            <a:pPr marL="1600200" lvl="3" indent="-228600">
              <a:lnSpc>
                <a:spcPct val="90000"/>
              </a:lnSpc>
              <a:spcAft>
                <a:spcPts val="600"/>
              </a:spcAft>
              <a:buFont typeface="Arial" panose="020B0604020202020204" pitchFamily="34" charset="0"/>
              <a:buChar char="•"/>
            </a:pPr>
            <a:r>
              <a:rPr lang="en-US" sz="1100" dirty="0">
                <a:solidFill>
                  <a:schemeClr val="tx2"/>
                </a:solidFill>
              </a:rPr>
              <a:t>2 years and older: Fat Free/Skim or 1% milk (including lactose-free options)</a:t>
            </a:r>
          </a:p>
          <a:p>
            <a:pPr marL="1143000" lvl="2" indent="-228600">
              <a:lnSpc>
                <a:spcPct val="90000"/>
              </a:lnSpc>
              <a:spcAft>
                <a:spcPts val="600"/>
              </a:spcAft>
              <a:buFont typeface="Arial" panose="020B0604020202020204" pitchFamily="34" charset="0"/>
              <a:buChar char="•"/>
            </a:pPr>
            <a:r>
              <a:rPr lang="en-US" sz="1100" dirty="0">
                <a:solidFill>
                  <a:schemeClr val="tx2"/>
                </a:solidFill>
                <a:effectLst/>
              </a:rPr>
              <a:t>Ensure that the cup holds the entire required minimum portion of milk</a:t>
            </a:r>
          </a:p>
          <a:p>
            <a:pPr marL="1143000" lvl="2" indent="-228600">
              <a:lnSpc>
                <a:spcPct val="90000"/>
              </a:lnSpc>
              <a:spcAft>
                <a:spcPts val="600"/>
              </a:spcAft>
              <a:buFont typeface="Arial" panose="020B0604020202020204" pitchFamily="34" charset="0"/>
              <a:buChar char="•"/>
            </a:pPr>
            <a:r>
              <a:rPr lang="en-US" sz="1100" dirty="0">
                <a:solidFill>
                  <a:schemeClr val="tx2"/>
                </a:solidFill>
              </a:rPr>
              <a:t>During family style if a child does not serve the required minimum portion of milk then a second offering is required to allow for child to serve more milk</a:t>
            </a:r>
          </a:p>
          <a:p>
            <a:pPr marL="1143000" lvl="2" indent="-228600">
              <a:lnSpc>
                <a:spcPct val="90000"/>
              </a:lnSpc>
              <a:spcAft>
                <a:spcPts val="600"/>
              </a:spcAft>
              <a:buFont typeface="Arial" panose="020B0604020202020204" pitchFamily="34" charset="0"/>
              <a:buChar char="•"/>
            </a:pPr>
            <a:r>
              <a:rPr lang="en-US" sz="1100" dirty="0">
                <a:solidFill>
                  <a:schemeClr val="tx2"/>
                </a:solidFill>
                <a:effectLst/>
              </a:rPr>
              <a:t>If the milk is pre-served </a:t>
            </a:r>
            <a:r>
              <a:rPr lang="en-US" sz="1100" dirty="0">
                <a:solidFill>
                  <a:schemeClr val="tx2"/>
                </a:solidFill>
              </a:rPr>
              <a:t>it must meet the required minimum portion the first serving </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17</a:t>
            </a:fld>
            <a:endParaRPr lang="en-US"/>
          </a:p>
        </p:txBody>
      </p:sp>
    </p:spTree>
    <p:extLst>
      <p:ext uri="{BB962C8B-B14F-4D97-AF65-F5344CB8AC3E}">
        <p14:creationId xmlns:p14="http://schemas.microsoft.com/office/powerpoint/2010/main" val="162165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EDIT THIS SLIDE TO OUTLINE YOUR PROCESS – HOW YOU HANDLE NON DAITY SUBS AT YOUR CENTER(S)</a:t>
            </a:r>
          </a:p>
          <a:p>
            <a:pPr marL="1143000" lvl="2" indent="-228600">
              <a:lnSpc>
                <a:spcPct val="90000"/>
              </a:lnSpc>
              <a:spcAft>
                <a:spcPts val="600"/>
              </a:spcAft>
              <a:buFont typeface="Arial" panose="020B0604020202020204" pitchFamily="34" charset="0"/>
              <a:buChar char="•"/>
            </a:pPr>
            <a:r>
              <a:rPr lang="en-US" sz="1100" dirty="0">
                <a:solidFill>
                  <a:schemeClr val="tx2"/>
                </a:solidFill>
              </a:rPr>
              <a:t>Non-Dairy Beverages are creditable ages 1 year and older when a Request for Fluid Milk Substitution is on file for the approved OSPI Non-Dairy Beverages list.</a:t>
            </a:r>
            <a:r>
              <a:rPr lang="en-US" sz="1100" dirty="0">
                <a:solidFill>
                  <a:schemeClr val="tx2"/>
                </a:solidFill>
                <a:hlinkClick r:id="rId3"/>
              </a:rPr>
              <a:t> </a:t>
            </a:r>
            <a:endParaRPr lang="en-US" sz="1100" dirty="0">
              <a:solidFill>
                <a:schemeClr val="tx2"/>
              </a:solidFill>
              <a:cs typeface="Calibri"/>
              <a:hlinkClick r:id="rId3"/>
            </a:endParaRPr>
          </a:p>
          <a:p>
            <a:pPr marL="1600200" lvl="3" indent="-228600">
              <a:lnSpc>
                <a:spcPct val="90000"/>
              </a:lnSpc>
              <a:spcAft>
                <a:spcPts val="600"/>
              </a:spcAft>
              <a:buFont typeface="Arial" panose="020B0604020202020204" pitchFamily="34" charset="0"/>
              <a:buChar char="•"/>
            </a:pPr>
            <a:r>
              <a:rPr lang="en-US" sz="1100" dirty="0">
                <a:solidFill>
                  <a:schemeClr val="tx2"/>
                </a:solidFill>
                <a:hlinkClick r:id="rId3">
                  <a:extLst>
                    <a:ext uri="{A12FA001-AC4F-418D-AE19-62706E023703}">
                      <ahyp:hlinkClr xmlns:ahyp="http://schemas.microsoft.com/office/drawing/2018/hyperlinkcolor" val="tx"/>
                    </a:ext>
                  </a:extLst>
                </a:hlinkClick>
              </a:rPr>
              <a:t>Request for Special Dietary Accommodations (www.k12.wa.us)</a:t>
            </a:r>
            <a:endParaRPr lang="en-US" sz="1100" dirty="0">
              <a:solidFill>
                <a:schemeClr val="tx2"/>
              </a:solidFill>
            </a:endParaRPr>
          </a:p>
          <a:p>
            <a:pPr marL="1600200" lvl="3" indent="-228600">
              <a:lnSpc>
                <a:spcPct val="90000"/>
              </a:lnSpc>
              <a:spcAft>
                <a:spcPts val="600"/>
              </a:spcAft>
              <a:buFont typeface="Arial" panose="020B0604020202020204" pitchFamily="34" charset="0"/>
              <a:buChar char="•"/>
            </a:pPr>
            <a:r>
              <a:rPr lang="en-US" sz="1100" dirty="0">
                <a:solidFill>
                  <a:schemeClr val="tx2"/>
                </a:solidFill>
                <a:hlinkClick r:id="rId4">
                  <a:extLst>
                    <a:ext uri="{A12FA001-AC4F-418D-AE19-62706E023703}">
                      <ahyp:hlinkClr xmlns:ahyp="http://schemas.microsoft.com/office/drawing/2018/hyperlinkcolor" val="tx"/>
                    </a:ext>
                  </a:extLst>
                </a:hlinkClick>
              </a:rPr>
              <a:t>OSPI Child Nutrition Services Milk Substitutes Handout (</a:t>
            </a:r>
            <a:r>
              <a:rPr lang="en-US" sz="1100" dirty="0">
                <a:solidFill>
                  <a:schemeClr val="tx2"/>
                </a:solidFill>
                <a:hlinkClick r:id="rId5">
                  <a:extLst>
                    <a:ext uri="{A12FA001-AC4F-418D-AE19-62706E023703}">
                      <ahyp:hlinkClr xmlns:ahyp="http://schemas.microsoft.com/office/drawing/2018/hyperlinkcolor" val="tx"/>
                    </a:ext>
                  </a:extLst>
                </a:hlinkClick>
              </a:rPr>
              <a:t>www.k12.wa.us</a:t>
            </a:r>
            <a:endParaRPr lang="en-US" sz="1100" dirty="0">
              <a:solidFill>
                <a:schemeClr val="tx2"/>
              </a:solidFill>
            </a:endParaRPr>
          </a:p>
          <a:p>
            <a:pPr marL="1600200" lvl="3" indent="-228600">
              <a:lnSpc>
                <a:spcPct val="90000"/>
              </a:lnSpc>
              <a:spcAft>
                <a:spcPts val="600"/>
              </a:spcAft>
              <a:buFont typeface="Arial" panose="020B0604020202020204" pitchFamily="34" charset="0"/>
              <a:buChar char="•"/>
            </a:pPr>
            <a:r>
              <a:rPr lang="en-US" sz="1100" dirty="0">
                <a:solidFill>
                  <a:schemeClr val="tx2"/>
                </a:solidFill>
                <a:effectLst/>
              </a:rPr>
              <a:t>If the substituted item is </a:t>
            </a:r>
            <a:r>
              <a:rPr lang="en-US" sz="1100" b="1" dirty="0">
                <a:solidFill>
                  <a:schemeClr val="tx2"/>
                </a:solidFill>
                <a:effectLst/>
              </a:rPr>
              <a:t>not on the approved list </a:t>
            </a:r>
            <a:r>
              <a:rPr lang="en-US" sz="1100" dirty="0">
                <a:solidFill>
                  <a:schemeClr val="tx2"/>
                </a:solidFill>
                <a:effectLst/>
              </a:rPr>
              <a:t>then a Request </a:t>
            </a:r>
            <a:r>
              <a:rPr lang="en-US" sz="1100" dirty="0">
                <a:solidFill>
                  <a:schemeClr val="tx2"/>
                </a:solidFill>
              </a:rPr>
              <a:t>for Special Dietary Accommodation form is required.</a:t>
            </a:r>
            <a:endParaRPr lang="en-US" sz="1100" dirty="0">
              <a:solidFill>
                <a:schemeClr val="tx2"/>
              </a:solidFill>
              <a:cs typeface="Calibri"/>
            </a:endParaRPr>
          </a:p>
          <a:p>
            <a:pPr marL="2057400" lvl="4" indent="-228600">
              <a:lnSpc>
                <a:spcPct val="90000"/>
              </a:lnSpc>
              <a:spcAft>
                <a:spcPts val="600"/>
              </a:spcAft>
              <a:buFont typeface="Arial" panose="020B0604020202020204" pitchFamily="34" charset="0"/>
              <a:buChar char="•"/>
            </a:pPr>
            <a:r>
              <a:rPr lang="en-US" sz="1100" dirty="0">
                <a:solidFill>
                  <a:schemeClr val="tx2"/>
                </a:solidFill>
                <a:hlinkClick r:id="rId6">
                  <a:extLst>
                    <a:ext uri="{A12FA001-AC4F-418D-AE19-62706E023703}">
                      <ahyp:hlinkClr xmlns:ahyp="http://schemas.microsoft.com/office/drawing/2018/hyperlinkcolor" val="tx"/>
                    </a:ext>
                  </a:extLst>
                </a:hlinkClick>
              </a:rPr>
              <a:t>Special Dietary Needs Reference Sheet (www.k12.wa.us)</a:t>
            </a:r>
            <a:endParaRPr lang="en-US" sz="1100" dirty="0">
              <a:solidFill>
                <a:schemeClr val="tx2"/>
              </a:solidFill>
            </a:endParaRPr>
          </a:p>
          <a:p>
            <a:endParaRPr lang="en-US" b="1" dirty="0"/>
          </a:p>
        </p:txBody>
      </p:sp>
      <p:sp>
        <p:nvSpPr>
          <p:cNvPr id="4" name="Slide Number Placeholder 3"/>
          <p:cNvSpPr>
            <a:spLocks noGrp="1"/>
          </p:cNvSpPr>
          <p:nvPr>
            <p:ph type="sldNum" sz="quarter" idx="5"/>
          </p:nvPr>
        </p:nvSpPr>
        <p:spPr/>
        <p:txBody>
          <a:bodyPr/>
          <a:lstStyle/>
          <a:p>
            <a:fld id="{E881032E-8435-4810-B872-D429860A9133}" type="slidenum">
              <a:rPr lang="en-US" smtClean="0"/>
              <a:t>18</a:t>
            </a:fld>
            <a:endParaRPr lang="en-US"/>
          </a:p>
        </p:txBody>
      </p:sp>
    </p:spTree>
    <p:extLst>
      <p:ext uri="{BB962C8B-B14F-4D97-AF65-F5344CB8AC3E}">
        <p14:creationId xmlns:p14="http://schemas.microsoft.com/office/powerpoint/2010/main" val="2922575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lnSpc>
                <a:spcPct val="107000"/>
              </a:lnSpc>
              <a:buFont typeface="Wingdings" panose="05000000000000000000" pitchFamily="2" charset="2"/>
              <a:buChar char=""/>
              <a:defRPr/>
            </a:pPr>
            <a:r>
              <a:rPr lang="en-US" sz="1100" b="1" dirty="0"/>
              <a:t>EDIT THIS SLIDE TO OUTLINE YOUR PROCESS – HOW YOU HANDLE SPECIAL DIETARY NEEDS AT YOUR CENTER(S)</a:t>
            </a:r>
          </a:p>
          <a:p>
            <a:pPr marL="685800" marR="0" lvl="1" indent="-2286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en-US" sz="1100" dirty="0">
                <a:solidFill>
                  <a:schemeClr val="tx2"/>
                </a:solidFill>
              </a:rPr>
              <a:t>Children requiring special diets the Request for Special Dietary Accommodations will need to be completed and signed by the parent and a State Recognized Medical Authority</a:t>
            </a:r>
            <a:endParaRPr lang="en-US" sz="1100" b="1" dirty="0"/>
          </a:p>
          <a:p>
            <a:pPr marL="1600200" lvl="3" indent="-228600">
              <a:lnSpc>
                <a:spcPct val="107000"/>
              </a:lnSpc>
              <a:buFont typeface="Wingdings" panose="05000000000000000000" pitchFamily="2" charset="2"/>
              <a:buChar char=""/>
            </a:pPr>
            <a:r>
              <a:rPr lang="en-US" sz="1100" dirty="0">
                <a:solidFill>
                  <a:schemeClr val="tx2"/>
                </a:solidFill>
                <a:hlinkClick r:id="rId3">
                  <a:extLst>
                    <a:ext uri="{A12FA001-AC4F-418D-AE19-62706E023703}">
                      <ahyp:hlinkClr xmlns:ahyp="http://schemas.microsoft.com/office/drawing/2018/hyperlinkcolor" val="tx"/>
                    </a:ext>
                  </a:extLst>
                </a:hlinkClick>
              </a:rPr>
              <a:t>Special Dietary Needs Reference Sheet (www.k12.wa.us)</a:t>
            </a:r>
            <a:endParaRPr lang="en-US" sz="1100" dirty="0">
              <a:solidFill>
                <a:schemeClr val="tx2"/>
              </a:solidFill>
            </a:endParaRPr>
          </a:p>
          <a:p>
            <a:pPr marL="2057400" lvl="4" indent="-228600">
              <a:lnSpc>
                <a:spcPct val="107000"/>
              </a:lnSpc>
              <a:buFont typeface="Wingdings" panose="05000000000000000000" pitchFamily="2" charset="2"/>
              <a:buChar char=""/>
            </a:pPr>
            <a:r>
              <a:rPr lang="en-US" sz="1100" dirty="0">
                <a:solidFill>
                  <a:schemeClr val="tx2"/>
                </a:solidFill>
                <a:hlinkClick r:id="rId4">
                  <a:extLst>
                    <a:ext uri="{A12FA001-AC4F-418D-AE19-62706E023703}">
                      <ahyp:hlinkClr xmlns:ahyp="http://schemas.microsoft.com/office/drawing/2018/hyperlinkcolor" val="tx"/>
                    </a:ext>
                  </a:extLst>
                </a:hlinkClick>
              </a:rPr>
              <a:t>Request for Special Dietary Accommodations (www.k12.wa.us)</a:t>
            </a:r>
            <a:endParaRPr lang="en-US" sz="1100" dirty="0">
              <a:solidFill>
                <a:schemeClr val="tx2"/>
              </a:solidFill>
            </a:endParaRPr>
          </a:p>
          <a:p>
            <a:pPr marL="2514600" lvl="5" indent="-228600">
              <a:lnSpc>
                <a:spcPct val="107000"/>
              </a:lnSpc>
              <a:buFont typeface="Wingdings" panose="05000000000000000000" pitchFamily="2" charset="2"/>
              <a:buChar char=""/>
            </a:pPr>
            <a:endParaRPr lang="en-US" sz="11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19</a:t>
            </a:fld>
            <a:endParaRPr lang="en-US"/>
          </a:p>
        </p:txBody>
      </p:sp>
    </p:spTree>
    <p:extLst>
      <p:ext uri="{BB962C8B-B14F-4D97-AF65-F5344CB8AC3E}">
        <p14:creationId xmlns:p14="http://schemas.microsoft.com/office/powerpoint/2010/main" val="172361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slides show that USDA provides updates and training to the State Agency which is OSPI Child Nutrition. </a:t>
            </a:r>
          </a:p>
          <a:p>
            <a:endParaRPr lang="en-US" b="0" dirty="0"/>
          </a:p>
          <a:p>
            <a:r>
              <a:rPr lang="en-US" b="0" dirty="0"/>
              <a:t>OSPI Child Nutrition/State Agency has a permanent agreement with USDA to administer CACFP in Washington state therefore it is OSPI’s  responsibility to   </a:t>
            </a:r>
          </a:p>
          <a:p>
            <a:r>
              <a:rPr lang="en-US" b="0" dirty="0"/>
              <a:t>Provide training to Institutions/Sponsors annually…that is you! </a:t>
            </a:r>
          </a:p>
          <a:p>
            <a:endParaRPr lang="en-US" b="0" dirty="0"/>
          </a:p>
          <a:p>
            <a:r>
              <a:rPr lang="en-US" b="0" dirty="0"/>
              <a:t>In turn Institutions/Sponsors have a permanent agreement with OSPI Child Nutrition an you must train current and new staff on required CACFP topics at the sites where CACFP is operated. </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2</a:t>
            </a:fld>
            <a:endParaRPr lang="en-US"/>
          </a:p>
        </p:txBody>
      </p:sp>
    </p:spTree>
    <p:extLst>
      <p:ext uri="{BB962C8B-B14F-4D97-AF65-F5344CB8AC3E}">
        <p14:creationId xmlns:p14="http://schemas.microsoft.com/office/powerpoint/2010/main" val="60338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a:t>
            </a:r>
          </a:p>
          <a:p>
            <a:pPr lvl="3" indent="-228600">
              <a:lnSpc>
                <a:spcPct val="90000"/>
              </a:lnSpc>
              <a:spcAft>
                <a:spcPts val="600"/>
              </a:spcAft>
              <a:buFont typeface="Arial" panose="020B0604020202020204" pitchFamily="34" charset="0"/>
              <a:buChar char="•"/>
            </a:pPr>
            <a:r>
              <a:rPr lang="en-US" sz="1200">
                <a:effectLst/>
              </a:rPr>
              <a:t>Do you think this meal meets the CACFP Meal Pattern?</a:t>
            </a:r>
          </a:p>
          <a:p>
            <a:pPr lvl="3" indent="-228600">
              <a:lnSpc>
                <a:spcPct val="90000"/>
              </a:lnSpc>
              <a:spcAft>
                <a:spcPts val="600"/>
              </a:spcAft>
              <a:buFont typeface="Arial" panose="020B0604020202020204" pitchFamily="34" charset="0"/>
              <a:buChar char="•"/>
            </a:pPr>
            <a:endParaRPr lang="en-US" sz="1200" b="1"/>
          </a:p>
          <a:p>
            <a:pPr lvl="3" indent="-228600">
              <a:lnSpc>
                <a:spcPct val="90000"/>
              </a:lnSpc>
              <a:spcAft>
                <a:spcPts val="600"/>
              </a:spcAft>
              <a:buFont typeface="Arial" panose="020B0604020202020204" pitchFamily="34" charset="0"/>
              <a:buChar char="•"/>
            </a:pPr>
            <a:r>
              <a:rPr lang="en-US" sz="1400">
                <a:solidFill>
                  <a:srgbClr val="00B050"/>
                </a:solidFill>
              </a:rPr>
              <a:t>Today’s lunch menu:</a:t>
            </a:r>
          </a:p>
          <a:p>
            <a:pPr lvl="3" indent="-228600">
              <a:lnSpc>
                <a:spcPct val="90000"/>
              </a:lnSpc>
              <a:spcAft>
                <a:spcPts val="600"/>
              </a:spcAft>
              <a:buFont typeface="Arial" panose="020B0604020202020204" pitchFamily="34" charset="0"/>
              <a:buChar char="•"/>
            </a:pPr>
            <a:r>
              <a:rPr lang="en-US" sz="1400"/>
              <a:t>Milk</a:t>
            </a:r>
          </a:p>
          <a:p>
            <a:pPr lvl="3" indent="-228600">
              <a:lnSpc>
                <a:spcPct val="90000"/>
              </a:lnSpc>
              <a:spcAft>
                <a:spcPts val="600"/>
              </a:spcAft>
              <a:buFont typeface="Arial" panose="020B0604020202020204" pitchFamily="34" charset="0"/>
              <a:buChar char="•"/>
            </a:pPr>
            <a:r>
              <a:rPr lang="en-US" sz="1400"/>
              <a:t>Chicken</a:t>
            </a:r>
          </a:p>
          <a:p>
            <a:pPr lvl="3" indent="-228600">
              <a:lnSpc>
                <a:spcPct val="90000"/>
              </a:lnSpc>
              <a:spcAft>
                <a:spcPts val="600"/>
              </a:spcAft>
              <a:buFont typeface="Arial" panose="020B0604020202020204" pitchFamily="34" charset="0"/>
              <a:buChar char="•"/>
            </a:pPr>
            <a:r>
              <a:rPr lang="en-US" sz="1400">
                <a:effectLst/>
              </a:rPr>
              <a:t>Peas</a:t>
            </a:r>
            <a:endParaRPr lang="en-US" sz="1400"/>
          </a:p>
          <a:p>
            <a:pPr lvl="3" indent="-228600">
              <a:lnSpc>
                <a:spcPct val="90000"/>
              </a:lnSpc>
              <a:spcAft>
                <a:spcPts val="600"/>
              </a:spcAft>
              <a:buFont typeface="Arial" panose="020B0604020202020204" pitchFamily="34" charset="0"/>
              <a:buChar char="•"/>
            </a:pPr>
            <a:r>
              <a:rPr lang="en-US" sz="1400"/>
              <a:t>Strawberries</a:t>
            </a:r>
          </a:p>
          <a:p>
            <a:pPr marL="1143000" lvl="3">
              <a:lnSpc>
                <a:spcPct val="90000"/>
              </a:lnSpc>
              <a:spcAft>
                <a:spcPts val="600"/>
              </a:spcAft>
            </a:pPr>
            <a:endParaRPr lang="en-US" sz="1200"/>
          </a:p>
          <a:p>
            <a:pPr lvl="3" indent="-228600">
              <a:lnSpc>
                <a:spcPct val="90000"/>
              </a:lnSpc>
              <a:spcAft>
                <a:spcPts val="600"/>
              </a:spcAft>
              <a:buFont typeface="Arial" panose="020B0604020202020204" pitchFamily="34" charset="0"/>
              <a:buChar char="•"/>
            </a:pPr>
            <a:r>
              <a:rPr lang="en-US" sz="1200">
                <a:solidFill>
                  <a:srgbClr val="FF0000"/>
                </a:solidFill>
                <a:effectLst/>
              </a:rPr>
              <a:t>No</a:t>
            </a:r>
            <a:r>
              <a:rPr lang="en-US" sz="1200"/>
              <a:t>.  What is missing?  Right the </a:t>
            </a:r>
            <a:r>
              <a:rPr lang="en-US" sz="1200">
                <a:solidFill>
                  <a:srgbClr val="00B0F0"/>
                </a:solidFill>
              </a:rPr>
              <a:t>Grain Component</a:t>
            </a:r>
            <a:r>
              <a:rPr lang="en-US" sz="1200"/>
              <a:t>!</a:t>
            </a:r>
          </a:p>
          <a:p>
            <a:pPr lvl="3" indent="-228600">
              <a:lnSpc>
                <a:spcPct val="90000"/>
              </a:lnSpc>
              <a:spcAft>
                <a:spcPts val="600"/>
              </a:spcAft>
              <a:buFont typeface="Arial" panose="020B0604020202020204" pitchFamily="34" charset="0"/>
              <a:buChar char="•"/>
            </a:pPr>
            <a:r>
              <a:rPr lang="en-US" sz="1200">
                <a:solidFill>
                  <a:srgbClr val="FF0000"/>
                </a:solidFill>
                <a:effectLst/>
              </a:rPr>
              <a:t>What should you do?  </a:t>
            </a:r>
            <a:r>
              <a:rPr lang="en-US" sz="1200">
                <a:solidFill>
                  <a:srgbClr val="00B050"/>
                </a:solidFill>
                <a:effectLst/>
              </a:rPr>
              <a:t>Call the kitchen and request a grain item so the meal can be counted for reimbursement!</a:t>
            </a:r>
          </a:p>
          <a:p>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20</a:t>
            </a:fld>
            <a:endParaRPr lang="en-US"/>
          </a:p>
        </p:txBody>
      </p:sp>
    </p:spTree>
    <p:extLst>
      <p:ext uri="{BB962C8B-B14F-4D97-AF65-F5344CB8AC3E}">
        <p14:creationId xmlns:p14="http://schemas.microsoft.com/office/powerpoint/2010/main" val="190412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NOW WE WILL TALK ABOUT MEAL COUNTS</a:t>
            </a:r>
          </a:p>
        </p:txBody>
      </p:sp>
      <p:sp>
        <p:nvSpPr>
          <p:cNvPr id="4" name="Slide Number Placeholder 3"/>
          <p:cNvSpPr>
            <a:spLocks noGrp="1"/>
          </p:cNvSpPr>
          <p:nvPr>
            <p:ph type="sldNum" sz="quarter" idx="5"/>
          </p:nvPr>
        </p:nvSpPr>
        <p:spPr/>
        <p:txBody>
          <a:bodyPr/>
          <a:lstStyle/>
          <a:p>
            <a:fld id="{E881032E-8435-4810-B872-D429860A9133}" type="slidenum">
              <a:rPr lang="en-US" smtClean="0"/>
              <a:t>21</a:t>
            </a:fld>
            <a:endParaRPr lang="en-US"/>
          </a:p>
        </p:txBody>
      </p:sp>
    </p:spTree>
    <p:extLst>
      <p:ext uri="{BB962C8B-B14F-4D97-AF65-F5344CB8AC3E}">
        <p14:creationId xmlns:p14="http://schemas.microsoft.com/office/powerpoint/2010/main" val="619947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 THIS SLIDE TO MATCH YOUR MEALS/SNACKS AND TIMEFRAMES THAT YOU HAVE BEEN APPROVED FOR IN WINS.</a:t>
            </a:r>
          </a:p>
          <a:p>
            <a:r>
              <a:rPr lang="en-US" b="0" dirty="0"/>
              <a:t>Remember meals and snacks must be served within these approved timeframes or the meals and snacks are </a:t>
            </a:r>
            <a:r>
              <a:rPr lang="en-US" b="1" dirty="0"/>
              <a:t>not</a:t>
            </a:r>
            <a:r>
              <a:rPr lang="en-US" b="0" dirty="0"/>
              <a:t> reimbursable.</a:t>
            </a:r>
            <a:endParaRPr lang="en-US" b="0" dirty="0">
              <a:cs typeface="Calibri"/>
            </a:endParaRPr>
          </a:p>
          <a:p>
            <a:pPr marL="424815" lvl="1" indent="-212090">
              <a:spcAft>
                <a:spcPts val="600"/>
              </a:spcAft>
              <a:buFont typeface="Arial,Sans-Serif"/>
              <a:buChar char="•"/>
            </a:pPr>
            <a:r>
              <a:rPr lang="en-US" dirty="0"/>
              <a:t>Ensures meals and snacks are served at approved times; these times are approved by our assigned OSPI CACFP Specialist</a:t>
            </a:r>
            <a:endParaRPr lang="en-US" dirty="0">
              <a:cs typeface="Calibri" panose="020F0502020204030204"/>
            </a:endParaRPr>
          </a:p>
          <a:p>
            <a:pPr marL="424815" lvl="1" indent="-212090">
              <a:spcAft>
                <a:spcPts val="600"/>
              </a:spcAft>
              <a:buFont typeface="Arial,Sans-Serif"/>
              <a:buChar char="•"/>
            </a:pPr>
            <a:r>
              <a:rPr lang="en-US" dirty="0"/>
              <a:t>Meals/Snacks served at approved times are reimbursable</a:t>
            </a:r>
            <a:endParaRPr lang="en-US" dirty="0">
              <a:cs typeface="Calibri"/>
            </a:endParaRPr>
          </a:p>
          <a:p>
            <a:pPr marL="424815" lvl="1" indent="-212090">
              <a:spcAft>
                <a:spcPts val="600"/>
              </a:spcAft>
              <a:buFont typeface="Arial,Sans-Serif"/>
              <a:buChar char="•"/>
            </a:pPr>
            <a:r>
              <a:rPr lang="en-US" dirty="0"/>
              <a:t>Only two meals and one snack is served daily</a:t>
            </a:r>
            <a:endParaRPr lang="en-US" dirty="0">
              <a:cs typeface="Calibri"/>
            </a:endParaRPr>
          </a:p>
          <a:p>
            <a:pPr marL="424815" lvl="1" indent="-212090">
              <a:spcAft>
                <a:spcPts val="600"/>
              </a:spcAft>
              <a:buFont typeface="Arial,Sans-Serif"/>
              <a:buChar char="•"/>
            </a:pPr>
            <a:r>
              <a:rPr lang="en-US" dirty="0"/>
              <a:t>In order to offer more than 3 feedings must be approved by OSPI (Additional requirements) </a:t>
            </a:r>
            <a:endParaRPr lang="en-US" dirty="0">
              <a:cs typeface="Calibri"/>
            </a:endParaRPr>
          </a:p>
          <a:p>
            <a:pPr lvl="2" indent="-212090">
              <a:spcAft>
                <a:spcPts val="600"/>
              </a:spcAft>
              <a:buFont typeface="Arial,Sans-Serif"/>
              <a:buChar char="•"/>
            </a:pPr>
            <a:r>
              <a:rPr lang="en-US" dirty="0">
                <a:cs typeface="Calibri"/>
              </a:rPr>
              <a:t>Review meal count requirements – by name meal counts</a:t>
            </a:r>
          </a:p>
        </p:txBody>
      </p:sp>
      <p:sp>
        <p:nvSpPr>
          <p:cNvPr id="4" name="Slide Number Placeholder 3"/>
          <p:cNvSpPr>
            <a:spLocks noGrp="1"/>
          </p:cNvSpPr>
          <p:nvPr>
            <p:ph type="sldNum" sz="quarter" idx="5"/>
          </p:nvPr>
        </p:nvSpPr>
        <p:spPr/>
        <p:txBody>
          <a:bodyPr/>
          <a:lstStyle/>
          <a:p>
            <a:fld id="{E881032E-8435-4810-B872-D429860A9133}" type="slidenum">
              <a:rPr lang="en-US" smtClean="0"/>
              <a:t>22</a:t>
            </a:fld>
            <a:endParaRPr lang="en-US"/>
          </a:p>
        </p:txBody>
      </p:sp>
    </p:spTree>
    <p:extLst>
      <p:ext uri="{BB962C8B-B14F-4D97-AF65-F5344CB8AC3E}">
        <p14:creationId xmlns:p14="http://schemas.microsoft.com/office/powerpoint/2010/main" val="3852492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Segoe UI"/>
              </a:rPr>
              <a:t>DELETE THIS SLIDE IF YOU DON’T DO PRE-PORTIONED MEAL STYLE</a:t>
            </a:r>
          </a:p>
          <a:p>
            <a:pPr>
              <a:buFont typeface="Wingdings" panose="05000000000000000000" pitchFamily="2" charset="2"/>
              <a:buChar char="§"/>
            </a:pPr>
            <a:r>
              <a:rPr lang="en-US" sz="1100" b="1" dirty="0">
                <a:solidFill>
                  <a:schemeClr val="tx2"/>
                </a:solidFill>
                <a:cs typeface="Segoe UI"/>
              </a:rPr>
              <a:t>Pre-portioned: </a:t>
            </a:r>
          </a:p>
          <a:p>
            <a:pPr lvl="1">
              <a:buFont typeface="Wingdings" panose="05000000000000000000" pitchFamily="2" charset="2"/>
              <a:buChar char="§"/>
            </a:pPr>
            <a:r>
              <a:rPr lang="en-US" sz="1100" dirty="0">
                <a:solidFill>
                  <a:schemeClr val="tx2"/>
                </a:solidFill>
                <a:cs typeface="Segoe UI"/>
              </a:rPr>
              <a:t>All food components are pre-portioned for each participant</a:t>
            </a:r>
          </a:p>
          <a:p>
            <a:pPr marL="457200" lvl="1" indent="0">
              <a:buNone/>
            </a:pPr>
            <a:endParaRPr lang="en-US" sz="1100" dirty="0">
              <a:solidFill>
                <a:schemeClr val="tx2"/>
              </a:solidFill>
              <a:cs typeface="Segoe UI"/>
            </a:endParaRPr>
          </a:p>
          <a:p>
            <a:pPr lvl="1">
              <a:buFont typeface="Wingdings" panose="05000000000000000000" pitchFamily="2" charset="2"/>
              <a:buChar char="§"/>
            </a:pPr>
            <a:r>
              <a:rPr lang="en-US" sz="1100" dirty="0">
                <a:solidFill>
                  <a:schemeClr val="tx2"/>
                </a:solidFill>
                <a:cs typeface="Segoe UI"/>
              </a:rPr>
              <a:t>Meal components are served on a plate or in a bowl </a:t>
            </a:r>
          </a:p>
          <a:p>
            <a:pPr marL="457200" lvl="1" indent="0">
              <a:buNone/>
            </a:pPr>
            <a:endParaRPr lang="en-US" sz="1100" dirty="0">
              <a:solidFill>
                <a:schemeClr val="tx2"/>
              </a:solidFill>
              <a:cs typeface="Segoe UI"/>
            </a:endParaRPr>
          </a:p>
          <a:p>
            <a:pPr lvl="1">
              <a:buFont typeface="Wingdings" panose="05000000000000000000" pitchFamily="2" charset="2"/>
              <a:buChar char="§"/>
            </a:pPr>
            <a:r>
              <a:rPr lang="en-US" sz="1100" dirty="0">
                <a:solidFill>
                  <a:schemeClr val="tx2"/>
                </a:solidFill>
                <a:cs typeface="Segoe UI"/>
              </a:rPr>
              <a:t>Fluid milk is provided in a cup</a:t>
            </a:r>
          </a:p>
          <a:p>
            <a:pPr marL="457200" lvl="1" indent="0">
              <a:buNone/>
            </a:pPr>
            <a:endParaRPr lang="en-US" sz="1100" dirty="0">
              <a:solidFill>
                <a:schemeClr val="tx2"/>
              </a:solidFill>
              <a:cs typeface="Segoe UI"/>
            </a:endParaRPr>
          </a:p>
          <a:p>
            <a:pPr lvl="1">
              <a:buFont typeface="Wingdings" panose="05000000000000000000" pitchFamily="2" charset="2"/>
              <a:buChar char="§"/>
            </a:pPr>
            <a:r>
              <a:rPr lang="en-US" sz="1100" dirty="0">
                <a:solidFill>
                  <a:schemeClr val="tx2"/>
                </a:solidFill>
                <a:cs typeface="Segoe UI"/>
              </a:rPr>
              <a:t>Minimum portion sizes of each required component must be served together to each participant at the beginning of the meal.</a:t>
            </a:r>
            <a:endParaRPr lang="en-US" dirty="0">
              <a:solidFill>
                <a:schemeClr val="tx2"/>
              </a:solidFill>
              <a:cs typeface="Segoe UI"/>
            </a:endParaRPr>
          </a:p>
          <a:p>
            <a:pPr lvl="1">
              <a:buFont typeface="Wingdings" panose="05000000000000000000" pitchFamily="2" charset="2"/>
              <a:buChar char="§"/>
            </a:pPr>
            <a:endParaRPr lang="en-US" dirty="0">
              <a:solidFill>
                <a:schemeClr val="tx2"/>
              </a:solidFill>
              <a:cs typeface="Segoe UI"/>
            </a:endParaRPr>
          </a:p>
          <a:p>
            <a:pPr lvl="1">
              <a:buFont typeface="Wingdings" panose="05000000000000000000" pitchFamily="2" charset="2"/>
              <a:buChar char="§"/>
            </a:pPr>
            <a:r>
              <a:rPr lang="en-US" dirty="0">
                <a:solidFill>
                  <a:schemeClr val="tx2"/>
                </a:solidFill>
                <a:cs typeface="Segoe UI"/>
              </a:rPr>
              <a:t>Meal counts must be done once each participant has been served their meal/snack</a:t>
            </a:r>
          </a:p>
          <a:p>
            <a:endParaRPr lang="en-US" b="1" dirty="0">
              <a:cs typeface="Segoe U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23</a:t>
            </a:fld>
            <a:endParaRPr lang="en-US"/>
          </a:p>
        </p:txBody>
      </p:sp>
    </p:spTree>
    <p:extLst>
      <p:ext uri="{BB962C8B-B14F-4D97-AF65-F5344CB8AC3E}">
        <p14:creationId xmlns:p14="http://schemas.microsoft.com/office/powerpoint/2010/main" val="2034950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Segoe UI"/>
              </a:rPr>
              <a:t>DELETE THIS SLIDE IF YOU DON’T DO FAMILY MEAL STYLE</a:t>
            </a:r>
          </a:p>
        </p:txBody>
      </p:sp>
      <p:sp>
        <p:nvSpPr>
          <p:cNvPr id="4" name="Slide Number Placeholder 3"/>
          <p:cNvSpPr>
            <a:spLocks noGrp="1"/>
          </p:cNvSpPr>
          <p:nvPr>
            <p:ph type="sldNum" sz="quarter" idx="5"/>
          </p:nvPr>
        </p:nvSpPr>
        <p:spPr/>
        <p:txBody>
          <a:bodyPr/>
          <a:lstStyle/>
          <a:p>
            <a:fld id="{E881032E-8435-4810-B872-D429860A9133}" type="slidenum">
              <a:rPr lang="en-US" smtClean="0"/>
              <a:t>24</a:t>
            </a:fld>
            <a:endParaRPr lang="en-US"/>
          </a:p>
        </p:txBody>
      </p:sp>
    </p:spTree>
    <p:extLst>
      <p:ext uri="{BB962C8B-B14F-4D97-AF65-F5344CB8AC3E}">
        <p14:creationId xmlns:p14="http://schemas.microsoft.com/office/powerpoint/2010/main" val="1772107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Segoe UI"/>
              </a:rPr>
              <a:t>DELETE THIS SLIDE IF YOU DON’T DO FAMILY MEAL STYLE</a:t>
            </a:r>
          </a:p>
          <a:p>
            <a:pPr lvl="1">
              <a:buFont typeface="Wingdings" panose="05000000000000000000" pitchFamily="2" charset="2"/>
              <a:buChar char="§"/>
            </a:pPr>
            <a:r>
              <a:rPr lang="en-US" sz="1200">
                <a:solidFill>
                  <a:schemeClr val="tx2"/>
                </a:solidFill>
                <a:cs typeface="Segoe UI"/>
              </a:rPr>
              <a:t>Supervising adults must be seated at each table to actively encourage participants to take the full required portion of each food component</a:t>
            </a:r>
          </a:p>
          <a:p>
            <a:pPr lvl="1">
              <a:buFont typeface="Wingdings" panose="05000000000000000000" pitchFamily="2" charset="2"/>
              <a:buChar char="§"/>
            </a:pPr>
            <a:r>
              <a:rPr lang="en-US" sz="1200">
                <a:solidFill>
                  <a:schemeClr val="tx2"/>
                </a:solidFill>
                <a:cs typeface="Segoe UI"/>
              </a:rPr>
              <a:t>The supervising adult must offer the food item again to the participant it they initially refused or took a very small portion.  This is called the “Second Offering”.  The Second Offering must be done to claim the meal.</a:t>
            </a:r>
          </a:p>
          <a:p>
            <a:pPr lvl="1">
              <a:buFont typeface="Wingdings" panose="05000000000000000000" pitchFamily="2" charset="2"/>
              <a:buChar char="§"/>
            </a:pPr>
            <a:r>
              <a:rPr lang="en-US" sz="1200">
                <a:solidFill>
                  <a:schemeClr val="tx2"/>
                </a:solidFill>
                <a:cs typeface="Segoe UI"/>
              </a:rPr>
              <a:t>Second meals cannot be claimed for reimbursement.</a:t>
            </a:r>
          </a:p>
          <a:p>
            <a:pPr lvl="1">
              <a:buFont typeface="Wingdings" panose="05000000000000000000" pitchFamily="2" charset="2"/>
              <a:buChar char="§"/>
            </a:pPr>
            <a:r>
              <a:rPr lang="en-US" sz="1200">
                <a:solidFill>
                  <a:schemeClr val="tx2"/>
                </a:solidFill>
                <a:cs typeface="Segoe UI"/>
              </a:rPr>
              <a:t>Meal counts are completed at the Point of Service once each child has served themselves and a Second Offering has been done for those needing it</a:t>
            </a:r>
          </a:p>
          <a:p>
            <a:pPr lvl="1">
              <a:buFont typeface="Wingdings" panose="05000000000000000000" pitchFamily="2" charset="2"/>
              <a:buChar char="§"/>
            </a:pPr>
            <a:endParaRPr lang="en-US" sz="100">
              <a:solidFill>
                <a:schemeClr val="tx2"/>
              </a:solidFill>
              <a:cs typeface="Segoe UI"/>
            </a:endParaRPr>
          </a:p>
          <a:p>
            <a:endParaRPr lang="en-US" b="1">
              <a:cs typeface="Segoe U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25</a:t>
            </a:fld>
            <a:endParaRPr lang="en-US"/>
          </a:p>
        </p:txBody>
      </p:sp>
    </p:spTree>
    <p:extLst>
      <p:ext uri="{BB962C8B-B14F-4D97-AF65-F5344CB8AC3E}">
        <p14:creationId xmlns:p14="http://schemas.microsoft.com/office/powerpoint/2010/main" val="855919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Segoe UI"/>
              </a:rPr>
              <a:t>DELETE THIS SLIDE IF YOU DON’T DO CAFETERIA MEAL STYLE – THIS IS COMMON FOR AT RISK PROGRAMS</a:t>
            </a:r>
          </a:p>
        </p:txBody>
      </p:sp>
      <p:sp>
        <p:nvSpPr>
          <p:cNvPr id="4" name="Slide Number Placeholder 3"/>
          <p:cNvSpPr>
            <a:spLocks noGrp="1"/>
          </p:cNvSpPr>
          <p:nvPr>
            <p:ph type="sldNum" sz="quarter" idx="5"/>
          </p:nvPr>
        </p:nvSpPr>
        <p:spPr/>
        <p:txBody>
          <a:bodyPr/>
          <a:lstStyle/>
          <a:p>
            <a:fld id="{E881032E-8435-4810-B872-D429860A9133}" type="slidenum">
              <a:rPr lang="en-US" smtClean="0"/>
              <a:t>26</a:t>
            </a:fld>
            <a:endParaRPr lang="en-US"/>
          </a:p>
        </p:txBody>
      </p:sp>
    </p:spTree>
    <p:extLst>
      <p:ext uri="{BB962C8B-B14F-4D97-AF65-F5344CB8AC3E}">
        <p14:creationId xmlns:p14="http://schemas.microsoft.com/office/powerpoint/2010/main" val="3354878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Segoe UI"/>
              </a:rPr>
              <a:t>DELETE THIS SLIDE IF YOU DON’T DO OFFER VS SERVE MEAL STYLE – THIS IS COMMON FOR AT RISK PROGRAMS THAT SERVE MEALS PREPARED BY LEAS PARTICIPATING IN NSLP AND SBP</a:t>
            </a:r>
          </a:p>
        </p:txBody>
      </p:sp>
      <p:sp>
        <p:nvSpPr>
          <p:cNvPr id="4" name="Slide Number Placeholder 3"/>
          <p:cNvSpPr>
            <a:spLocks noGrp="1"/>
          </p:cNvSpPr>
          <p:nvPr>
            <p:ph type="sldNum" sz="quarter" idx="5"/>
          </p:nvPr>
        </p:nvSpPr>
        <p:spPr/>
        <p:txBody>
          <a:bodyPr/>
          <a:lstStyle/>
          <a:p>
            <a:fld id="{E881032E-8435-4810-B872-D429860A9133}" type="slidenum">
              <a:rPr lang="en-US" smtClean="0"/>
              <a:t>27</a:t>
            </a:fld>
            <a:endParaRPr lang="en-US"/>
          </a:p>
        </p:txBody>
      </p:sp>
    </p:spTree>
    <p:extLst>
      <p:ext uri="{BB962C8B-B14F-4D97-AF65-F5344CB8AC3E}">
        <p14:creationId xmlns:p14="http://schemas.microsoft.com/office/powerpoint/2010/main" val="4048467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Point of Service Meal Count Tips</a:t>
            </a:r>
          </a:p>
          <a:p>
            <a:pPr>
              <a:buFont typeface="Wingdings" panose="05000000000000000000" pitchFamily="2" charset="2"/>
              <a:buChar char="§"/>
            </a:pPr>
            <a:r>
              <a:rPr lang="en-US" dirty="0">
                <a:ea typeface="+mj-lt"/>
                <a:cs typeface="+mj-lt"/>
              </a:rPr>
              <a:t>Meal counts must be taken at the </a:t>
            </a:r>
            <a:r>
              <a:rPr lang="en-US" b="1" dirty="0">
                <a:ea typeface="+mj-lt"/>
                <a:cs typeface="+mj-lt"/>
              </a:rPr>
              <a:t>Point of Service </a:t>
            </a:r>
            <a:r>
              <a:rPr lang="en-US" dirty="0">
                <a:ea typeface="+mj-lt"/>
                <a:cs typeface="+mj-lt"/>
              </a:rPr>
              <a:t>(not before or after)</a:t>
            </a:r>
            <a:endParaRPr lang="en-US" dirty="0">
              <a:cs typeface="Segoe UI"/>
            </a:endParaRPr>
          </a:p>
          <a:p>
            <a:pPr>
              <a:buFont typeface="Wingdings" panose="05000000000000000000" pitchFamily="2" charset="2"/>
              <a:buChar char="§"/>
            </a:pPr>
            <a:r>
              <a:rPr lang="en-US" b="1" dirty="0">
                <a:ea typeface="+mj-lt"/>
                <a:cs typeface="+mj-lt"/>
              </a:rPr>
              <a:t>Do not use attendance </a:t>
            </a:r>
            <a:r>
              <a:rPr lang="en-US" dirty="0">
                <a:ea typeface="+mj-lt"/>
                <a:cs typeface="+mj-lt"/>
              </a:rPr>
              <a:t>to record meal counts</a:t>
            </a:r>
            <a:endParaRPr lang="en-US" dirty="0"/>
          </a:p>
          <a:p>
            <a:pPr>
              <a:buFont typeface="Wingdings" panose="05000000000000000000" pitchFamily="2" charset="2"/>
              <a:buChar char="§"/>
            </a:pPr>
            <a:r>
              <a:rPr lang="en-US" dirty="0">
                <a:ea typeface="+mj-lt"/>
                <a:cs typeface="+mj-lt"/>
              </a:rPr>
              <a:t>Daily meal count for any meal type should never exceed daily  attendance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chemeClr val="tx2"/>
                </a:solidFill>
                <a:ea typeface="+mj-lt"/>
                <a:cs typeface="+mj-lt"/>
              </a:rPr>
              <a:t>Meal counts need to be double checked for accuracy daily</a:t>
            </a:r>
            <a:endParaRPr lang="en-US" sz="1200" dirty="0">
              <a:solidFill>
                <a:schemeClr val="tx2"/>
              </a:solidFill>
            </a:endParaRPr>
          </a:p>
          <a:p>
            <a:pPr>
              <a:buFont typeface="Wingdings" panose="05000000000000000000" pitchFamily="2" charset="2"/>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28</a:t>
            </a:fld>
            <a:endParaRPr lang="en-US"/>
          </a:p>
        </p:txBody>
      </p:sp>
    </p:spTree>
    <p:extLst>
      <p:ext uri="{BB962C8B-B14F-4D97-AF65-F5344CB8AC3E}">
        <p14:creationId xmlns:p14="http://schemas.microsoft.com/office/powerpoint/2010/main" val="4006174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DELETE IF YOU DON’T DO ONLINE MEAL COUNTS OR EDIT THIS PAGE WITH YOUR PROCESS IF YOU HAVE ONLINE MEAL COUNT SYSTEMS</a:t>
            </a:r>
          </a:p>
        </p:txBody>
      </p:sp>
      <p:sp>
        <p:nvSpPr>
          <p:cNvPr id="4" name="Slide Number Placeholder 3"/>
          <p:cNvSpPr>
            <a:spLocks noGrp="1"/>
          </p:cNvSpPr>
          <p:nvPr>
            <p:ph type="sldNum" sz="quarter" idx="5"/>
          </p:nvPr>
        </p:nvSpPr>
        <p:spPr/>
        <p:txBody>
          <a:bodyPr/>
          <a:lstStyle/>
          <a:p>
            <a:fld id="{71CD1C34-72C1-4C67-AAFF-0B8CE9936A77}" type="slidenum">
              <a:rPr lang="en-US" smtClean="0"/>
              <a:t>29</a:t>
            </a:fld>
            <a:endParaRPr lang="en-US"/>
          </a:p>
        </p:txBody>
      </p:sp>
    </p:spTree>
    <p:extLst>
      <p:ext uri="{BB962C8B-B14F-4D97-AF65-F5344CB8AC3E}">
        <p14:creationId xmlns:p14="http://schemas.microsoft.com/office/powerpoint/2010/main" val="66659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OSPI Child Nutrition has developed an Agenda and Sign in Sheet for your use and to be provided during CACFP Admin Reviews to ensure compliance with CACFP training requirements.</a:t>
            </a:r>
            <a:endParaRPr lang="en-US" dirty="0">
              <a:cs typeface="Calibri"/>
            </a:endParaRPr>
          </a:p>
          <a:p>
            <a:pPr marL="171450" indent="-171450" algn="l">
              <a:buFont typeface="Arial" panose="020B0604020202020204" pitchFamily="34" charset="0"/>
              <a:buChar char="•"/>
            </a:pPr>
            <a:r>
              <a:rPr lang="en-US" dirty="0"/>
              <a:t>This agenda and sign in sheet can be used for to document both CACFP Required Annual Training and Civil Rights Training</a:t>
            </a:r>
            <a:endParaRPr lang="en-US" dirty="0">
              <a:cs typeface="Calibri"/>
            </a:endParaRPr>
          </a:p>
          <a:p>
            <a:pPr marL="628650" lvl="1" indent="-171450" algn="l">
              <a:buFont typeface="Arial" panose="020B0604020202020204" pitchFamily="34" charset="0"/>
              <a:buChar char="•"/>
            </a:pPr>
            <a:r>
              <a:rPr lang="en-US" dirty="0"/>
              <a:t>Add the date of the training</a:t>
            </a:r>
            <a:endParaRPr lang="en-US" dirty="0">
              <a:cs typeface="Calibri"/>
            </a:endParaRPr>
          </a:p>
          <a:p>
            <a:pPr marL="628650" lvl="1" indent="-171450" algn="l">
              <a:buFont typeface="Arial" panose="020B0604020202020204" pitchFamily="34" charset="0"/>
              <a:buChar char="•"/>
            </a:pPr>
            <a:r>
              <a:rPr lang="en-US" dirty="0"/>
              <a:t>Name or your Institution and the location of the training</a:t>
            </a:r>
            <a:endParaRPr lang="en-US" dirty="0">
              <a:cs typeface="Calibri"/>
            </a:endParaRPr>
          </a:p>
          <a:p>
            <a:pPr marL="628650" lvl="1" indent="-171450" algn="l">
              <a:buFont typeface="Arial" panose="020B0604020202020204" pitchFamily="34" charset="0"/>
              <a:buChar char="•"/>
            </a:pPr>
            <a:r>
              <a:rPr lang="en-US" dirty="0"/>
              <a:t>Name of the trainer</a:t>
            </a:r>
            <a:endParaRPr lang="en-US" dirty="0">
              <a:cs typeface="Calibri"/>
            </a:endParaRPr>
          </a:p>
          <a:p>
            <a:pPr marL="628650" lvl="1" indent="-171450">
              <a:buFont typeface="Arial" panose="020B0604020202020204" pitchFamily="34" charset="0"/>
              <a:buChar char="•"/>
            </a:pPr>
            <a:r>
              <a:rPr lang="en-US" dirty="0"/>
              <a:t>Any additional topics related to CACFP that you are going to cover </a:t>
            </a:r>
            <a:endParaRPr lang="en-US" dirty="0">
              <a:cs typeface="Calibri"/>
            </a:endParaRPr>
          </a:p>
          <a:p>
            <a:pPr marL="628650" lvl="1" indent="-171450" algn="l">
              <a:buFont typeface="Arial" panose="020B0604020202020204" pitchFamily="34" charset="0"/>
              <a:buChar char="•"/>
            </a:pPr>
            <a:r>
              <a:rPr lang="en-US" dirty="0"/>
              <a:t>Check the Training topics that are going to be covered</a:t>
            </a:r>
            <a:endParaRPr lang="en-US" dirty="0">
              <a:cs typeface="Calibri"/>
            </a:endParaRPr>
          </a:p>
          <a:p>
            <a:pPr marL="1085850" lvl="2" indent="-171450">
              <a:buFont typeface="Arial" panose="020B0604020202020204" pitchFamily="34" charset="0"/>
              <a:buChar char="•"/>
              <a:defRPr/>
            </a:pPr>
            <a:r>
              <a:rPr lang="en-US" dirty="0"/>
              <a:t>If just a few topics are going to be covered check only those and at another training the others will need to be covered</a:t>
            </a:r>
            <a:endParaRPr lang="en-US" dirty="0">
              <a:cs typeface="Calibri"/>
            </a:endParaRPr>
          </a:p>
          <a:p>
            <a:pPr marL="1085850" lvl="2" indent="-171450" algn="l">
              <a:buFont typeface="Arial" panose="020B0604020202020204" pitchFamily="34" charset="0"/>
              <a:buChar char="•"/>
            </a:pPr>
            <a:r>
              <a:rPr lang="en-US" dirty="0"/>
              <a:t>Remember you will need to train on all topics within the year so tracking this is important</a:t>
            </a:r>
            <a:endParaRPr lang="en-US" dirty="0">
              <a:cs typeface="Calibri"/>
            </a:endParaRPr>
          </a:p>
          <a:p>
            <a:pPr marL="628650" lvl="1" indent="-171450" algn="l">
              <a:buFont typeface="Arial" panose="020B0604020202020204" pitchFamily="34" charset="0"/>
              <a:buChar char="•"/>
            </a:pPr>
            <a:r>
              <a:rPr lang="en-US" dirty="0"/>
              <a:t>Be sure your staff prints their name; signs with their signature; lists their position and the site they work at.</a:t>
            </a:r>
            <a:endParaRPr lang="en-US" dirty="0">
              <a:cs typeface="Calibri"/>
            </a:endParaRPr>
          </a:p>
          <a:p>
            <a:pPr marL="1085850" lvl="2" indent="-171450" algn="l">
              <a:buFont typeface="Arial" panose="020B0604020202020204" pitchFamily="34" charset="0"/>
              <a:buChar char="•"/>
            </a:pPr>
            <a:r>
              <a:rPr lang="en-US" dirty="0"/>
              <a:t>When staff signs in and they are attesting to attending annual CACFP training</a:t>
            </a:r>
            <a:endParaRPr lang="en-US" dirty="0">
              <a:cs typeface="Calibri"/>
            </a:endParaRPr>
          </a:p>
          <a:p>
            <a:pPr marL="914400" lvl="2" indent="0" algn="l">
              <a:buFont typeface="Arial" panose="020B0604020202020204" pitchFamily="34" charset="0"/>
              <a:buNone/>
            </a:pPr>
            <a:r>
              <a:rPr lang="en-US" dirty="0"/>
              <a:t> </a:t>
            </a:r>
          </a:p>
          <a:p>
            <a:pPr marL="628650" lvl="1"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3</a:t>
            </a:fld>
            <a:endParaRPr lang="en-US"/>
          </a:p>
        </p:txBody>
      </p:sp>
    </p:spTree>
    <p:extLst>
      <p:ext uri="{BB962C8B-B14F-4D97-AF65-F5344CB8AC3E}">
        <p14:creationId xmlns:p14="http://schemas.microsoft.com/office/powerpoint/2010/main" val="1143906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DELETE IF NOT USING HEAD COUNT METHOD OR EDIT PLACING YOU OWN FORM AND ANY NOTES. AT RISK PROGRAMS USE THIS FORM ALSO – ADD YOUR OWN MEAL COUNT SHEET</a:t>
            </a:r>
          </a:p>
          <a:p>
            <a:pPr>
              <a:buFont typeface="Wingdings" panose="05000000000000000000" pitchFamily="2" charset="2"/>
              <a:buChar char="§"/>
            </a:pPr>
            <a:r>
              <a:rPr lang="en-US" sz="1100" dirty="0">
                <a:cs typeface="Segoe UI"/>
              </a:rPr>
              <a:t>Head Count</a:t>
            </a:r>
          </a:p>
          <a:p>
            <a:pPr lvl="1">
              <a:buFont typeface="Arial" panose="020B0604020202020204" pitchFamily="34" charset="0"/>
              <a:buChar char="•"/>
            </a:pPr>
            <a:r>
              <a:rPr lang="en-US" sz="1100" dirty="0">
                <a:cs typeface="Segoe UI"/>
              </a:rPr>
              <a:t>Count up the total number of children at the meal service receiving a reimbursable meal at the Point of Service</a:t>
            </a:r>
          </a:p>
          <a:p>
            <a:pPr lvl="1">
              <a:buFont typeface="Arial" panose="020B0604020202020204" pitchFamily="34" charset="0"/>
              <a:buChar char="•"/>
            </a:pPr>
            <a:r>
              <a:rPr lang="en-US" sz="1100" dirty="0">
                <a:cs typeface="Segoe UI"/>
              </a:rPr>
              <a:t>Used since the center is approved for 3 meal services or less</a:t>
            </a:r>
          </a:p>
          <a:p>
            <a:pPr lvl="1">
              <a:buFont typeface="Arial" panose="020B0604020202020204" pitchFamily="34" charset="0"/>
              <a:buChar char="•"/>
            </a:pPr>
            <a:r>
              <a:rPr lang="en-US" sz="1100" dirty="0">
                <a:cs typeface="Segoe UI"/>
              </a:rPr>
              <a:t> Use numbers of tick marks in each column</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E881032E-8435-4810-B872-D429860A9133}" type="slidenum">
              <a:rPr lang="en-US" smtClean="0"/>
              <a:t>30</a:t>
            </a:fld>
            <a:endParaRPr lang="en-US"/>
          </a:p>
        </p:txBody>
      </p:sp>
    </p:spTree>
    <p:extLst>
      <p:ext uri="{BB962C8B-B14F-4D97-AF65-F5344CB8AC3E}">
        <p14:creationId xmlns:p14="http://schemas.microsoft.com/office/powerpoint/2010/main" val="288673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EDIT OR DELETE SLIDE IF YOU DON’T HAVE AN AT RISK PROGRAM</a:t>
            </a:r>
          </a:p>
          <a:p>
            <a:pPr marL="0" indent="0">
              <a:buNone/>
            </a:pPr>
            <a:r>
              <a:rPr lang="en-US" b="1">
                <a:solidFill>
                  <a:schemeClr val="tx1">
                    <a:lumMod val="85000"/>
                    <a:lumOff val="15000"/>
                  </a:schemeClr>
                </a:solidFill>
                <a:cs typeface="Segoe UI"/>
              </a:rPr>
              <a:t>At-Risk only programs</a:t>
            </a:r>
            <a:endParaRPr lang="en-US" b="1">
              <a:solidFill>
                <a:schemeClr val="tx1">
                  <a:lumMod val="85000"/>
                  <a:lumOff val="15000"/>
                </a:schemeClr>
              </a:solidFill>
            </a:endParaRPr>
          </a:p>
          <a:p>
            <a:pPr>
              <a:buFont typeface="Arial" panose="020B0604020202020204" pitchFamily="34" charset="0"/>
              <a:buChar char="•"/>
            </a:pPr>
            <a:r>
              <a:rPr lang="en-US">
                <a:solidFill>
                  <a:schemeClr val="tx1">
                    <a:lumMod val="85000"/>
                    <a:lumOff val="15000"/>
                  </a:schemeClr>
                </a:solidFill>
                <a:ea typeface="+mj-lt"/>
                <a:cs typeface="+mj-lt"/>
              </a:rPr>
              <a:t>May only claim one meal and one snack</a:t>
            </a:r>
          </a:p>
          <a:p>
            <a:pPr lvl="1">
              <a:buFont typeface="Wingdings" panose="05000000000000000000" pitchFamily="2" charset="2"/>
              <a:buChar char="§"/>
            </a:pPr>
            <a:r>
              <a:rPr lang="en-US" sz="2800" b="1" u="sng">
                <a:solidFill>
                  <a:schemeClr val="tx1">
                    <a:lumMod val="85000"/>
                    <a:lumOff val="15000"/>
                  </a:schemeClr>
                </a:solidFill>
                <a:ea typeface="+mj-lt"/>
                <a:cs typeface="+mj-lt"/>
              </a:rPr>
              <a:t>after</a:t>
            </a:r>
            <a:r>
              <a:rPr lang="en-US" sz="2800">
                <a:solidFill>
                  <a:schemeClr val="tx1">
                    <a:lumMod val="85000"/>
                    <a:lumOff val="15000"/>
                  </a:schemeClr>
                </a:solidFill>
                <a:ea typeface="+mj-lt"/>
                <a:cs typeface="+mj-lt"/>
              </a:rPr>
              <a:t> the school day has ended or </a:t>
            </a:r>
          </a:p>
          <a:p>
            <a:pPr lvl="1">
              <a:buFont typeface="Wingdings" panose="05000000000000000000" pitchFamily="2" charset="2"/>
              <a:buChar char="§"/>
            </a:pPr>
            <a:r>
              <a:rPr lang="en-US" sz="2800">
                <a:solidFill>
                  <a:schemeClr val="tx1">
                    <a:lumMod val="85000"/>
                    <a:lumOff val="15000"/>
                  </a:schemeClr>
                </a:solidFill>
                <a:ea typeface="+mj-lt"/>
                <a:cs typeface="+mj-lt"/>
              </a:rPr>
              <a:t>on breaks during the school year. </a:t>
            </a:r>
          </a:p>
          <a:p>
            <a:pPr lvl="1">
              <a:buFont typeface="Wingdings" panose="05000000000000000000" pitchFamily="2" charset="2"/>
              <a:buChar char="§"/>
            </a:pPr>
            <a:r>
              <a:rPr lang="en-US" sz="2800">
                <a:solidFill>
                  <a:schemeClr val="tx1">
                    <a:lumMod val="85000"/>
                    <a:lumOff val="15000"/>
                  </a:schemeClr>
                </a:solidFill>
                <a:ea typeface="+mj-lt"/>
                <a:cs typeface="+mj-lt"/>
              </a:rPr>
              <a:t>A head count meal count or a by name meal count may be used.</a:t>
            </a:r>
          </a:p>
          <a:p>
            <a:pPr>
              <a:buFont typeface="Arial" panose="020B0604020202020204" pitchFamily="34" charset="0"/>
              <a:buChar char="•"/>
            </a:pPr>
            <a:r>
              <a:rPr lang="en-US">
                <a:solidFill>
                  <a:schemeClr val="tx1">
                    <a:lumMod val="85000"/>
                    <a:lumOff val="15000"/>
                  </a:schemeClr>
                </a:solidFill>
                <a:cs typeface="Segoe UI"/>
              </a:rPr>
              <a:t>Child Care programs who are approved to operate At-Risk</a:t>
            </a:r>
          </a:p>
          <a:p>
            <a:pPr>
              <a:buFont typeface="Arial" panose="020B0604020202020204" pitchFamily="34" charset="0"/>
              <a:buChar char="•"/>
            </a:pPr>
            <a:r>
              <a:rPr lang="en-US">
                <a:solidFill>
                  <a:schemeClr val="tx1">
                    <a:lumMod val="85000"/>
                    <a:lumOff val="15000"/>
                  </a:schemeClr>
                </a:solidFill>
                <a:ea typeface="+mj-lt"/>
                <a:cs typeface="+mj-lt"/>
              </a:rPr>
              <a:t>May only claim one meal and one snack served to school-age children</a:t>
            </a:r>
          </a:p>
          <a:p>
            <a:pPr lvl="1">
              <a:buFont typeface="Wingdings" panose="05000000000000000000" pitchFamily="2" charset="2"/>
              <a:buChar char="§"/>
            </a:pPr>
            <a:r>
              <a:rPr lang="en-US" sz="2800" b="1" u="sng">
                <a:solidFill>
                  <a:schemeClr val="tx1">
                    <a:lumMod val="85000"/>
                    <a:lumOff val="15000"/>
                  </a:schemeClr>
                </a:solidFill>
                <a:ea typeface="+mj-lt"/>
                <a:cs typeface="+mj-lt"/>
              </a:rPr>
              <a:t>after</a:t>
            </a:r>
            <a:r>
              <a:rPr lang="en-US" sz="2800">
                <a:solidFill>
                  <a:schemeClr val="tx1">
                    <a:lumMod val="85000"/>
                    <a:lumOff val="15000"/>
                  </a:schemeClr>
                </a:solidFill>
                <a:ea typeface="+mj-lt"/>
                <a:cs typeface="+mj-lt"/>
              </a:rPr>
              <a:t> the school day has ended or </a:t>
            </a:r>
          </a:p>
          <a:p>
            <a:pPr lvl="1">
              <a:buFont typeface="Wingdings" panose="05000000000000000000" pitchFamily="2" charset="2"/>
              <a:buChar char="§"/>
            </a:pPr>
            <a:r>
              <a:rPr lang="en-US" sz="2800">
                <a:solidFill>
                  <a:schemeClr val="tx1">
                    <a:lumMod val="85000"/>
                    <a:lumOff val="15000"/>
                  </a:schemeClr>
                </a:solidFill>
                <a:ea typeface="+mj-lt"/>
                <a:cs typeface="+mj-lt"/>
              </a:rPr>
              <a:t>on breaks during the school year. </a:t>
            </a:r>
          </a:p>
          <a:p>
            <a:pPr lvl="1">
              <a:buFont typeface="Wingdings" panose="05000000000000000000" pitchFamily="2" charset="2"/>
              <a:buChar char="§"/>
            </a:pPr>
            <a:r>
              <a:rPr lang="en-US" sz="2800">
                <a:solidFill>
                  <a:schemeClr val="tx1">
                    <a:lumMod val="85000"/>
                    <a:lumOff val="15000"/>
                  </a:schemeClr>
                </a:solidFill>
                <a:cs typeface="Segoe UI"/>
              </a:rPr>
              <a:t>A third feeding may be counted as a childcare meal/snack. </a:t>
            </a:r>
          </a:p>
          <a:p>
            <a:pPr lvl="1">
              <a:buFont typeface="Wingdings" panose="05000000000000000000" pitchFamily="2" charset="2"/>
              <a:buChar char="§"/>
            </a:pPr>
            <a:r>
              <a:rPr lang="en-US" sz="2800">
                <a:solidFill>
                  <a:schemeClr val="tx1">
                    <a:lumMod val="85000"/>
                    <a:lumOff val="15000"/>
                  </a:schemeClr>
                </a:solidFill>
                <a:cs typeface="Segoe UI"/>
              </a:rPr>
              <a:t>A by-name meal count form must be used. </a:t>
            </a:r>
          </a:p>
          <a:p>
            <a:endParaRPr lang="en-US" b="1"/>
          </a:p>
        </p:txBody>
      </p:sp>
      <p:sp>
        <p:nvSpPr>
          <p:cNvPr id="4" name="Slide Number Placeholder 3"/>
          <p:cNvSpPr>
            <a:spLocks noGrp="1"/>
          </p:cNvSpPr>
          <p:nvPr>
            <p:ph type="sldNum" sz="quarter" idx="5"/>
          </p:nvPr>
        </p:nvSpPr>
        <p:spPr/>
        <p:txBody>
          <a:bodyPr/>
          <a:lstStyle/>
          <a:p>
            <a:fld id="{E881032E-8435-4810-B872-D429860A9133}" type="slidenum">
              <a:rPr lang="en-US" smtClean="0"/>
              <a:t>31</a:t>
            </a:fld>
            <a:endParaRPr lang="en-US"/>
          </a:p>
        </p:txBody>
      </p:sp>
    </p:spTree>
    <p:extLst>
      <p:ext uri="{BB962C8B-B14F-4D97-AF65-F5344CB8AC3E}">
        <p14:creationId xmlns:p14="http://schemas.microsoft.com/office/powerpoint/2010/main" val="1438354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DELETE OR EDIT THIS SLIDE – ADD YOUR OWN MEAL COUNT SHEET</a:t>
            </a:r>
          </a:p>
          <a:p>
            <a:pPr>
              <a:buFont typeface="Wingdings" panose="05000000000000000000" pitchFamily="2" charset="2"/>
              <a:buChar char="§"/>
            </a:pPr>
            <a:r>
              <a:rPr lang="en-US" sz="1200" dirty="0">
                <a:solidFill>
                  <a:schemeClr val="tx2"/>
                </a:solidFill>
              </a:rPr>
              <a:t>By name meal count is used because we offer more then 3 meal services</a:t>
            </a:r>
          </a:p>
          <a:p>
            <a:pPr>
              <a:buFont typeface="Wingdings" panose="05000000000000000000" pitchFamily="2" charset="2"/>
              <a:buChar char="§"/>
            </a:pPr>
            <a:r>
              <a:rPr lang="en-US" sz="1200" dirty="0">
                <a:solidFill>
                  <a:schemeClr val="tx2"/>
                </a:solidFill>
              </a:rPr>
              <a:t>List the participants name and check  off the meal/snack at the Point of Service</a:t>
            </a:r>
          </a:p>
          <a:p>
            <a:pPr>
              <a:buFont typeface="Wingdings" panose="05000000000000000000" pitchFamily="2" charset="2"/>
              <a:buChar char="§"/>
            </a:pPr>
            <a:r>
              <a:rPr lang="en-US" sz="1200" dirty="0">
                <a:solidFill>
                  <a:schemeClr val="tx2"/>
                </a:solidFill>
              </a:rPr>
              <a:t>Only 2 meals and 1 snack or 2 snacks and 1 meal can be claimed per participant per day.</a:t>
            </a:r>
          </a:p>
          <a:p>
            <a:pPr>
              <a:buFont typeface="Wingdings" panose="05000000000000000000" pitchFamily="2" charset="2"/>
              <a:buChar char="§"/>
            </a:pPr>
            <a:r>
              <a:rPr lang="en-US" sz="1200" dirty="0">
                <a:solidFill>
                  <a:schemeClr val="tx2"/>
                </a:solidFill>
              </a:rPr>
              <a:t>This sheet is used for all CACFP participants including infants</a:t>
            </a: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32</a:t>
            </a:fld>
            <a:endParaRPr lang="en-US"/>
          </a:p>
        </p:txBody>
      </p:sp>
    </p:spTree>
    <p:extLst>
      <p:ext uri="{BB962C8B-B14F-4D97-AF65-F5344CB8AC3E}">
        <p14:creationId xmlns:p14="http://schemas.microsoft.com/office/powerpoint/2010/main" val="496847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DELETE OR EDIT THIS SLIDE </a:t>
            </a:r>
            <a:r>
              <a:rPr lang="en-US" b="1">
                <a:highlight>
                  <a:srgbClr val="FFFF00"/>
                </a:highlight>
                <a:cs typeface="Calibri"/>
              </a:rPr>
              <a:t>ADD YOUR OWN SUMMARY SHEET</a:t>
            </a:r>
          </a:p>
          <a:p>
            <a:pPr>
              <a:buFont typeface="Wingdings" panose="05000000000000000000" pitchFamily="2" charset="2"/>
              <a:buChar char="§"/>
            </a:pPr>
            <a:r>
              <a:rPr lang="en-US" sz="1200">
                <a:solidFill>
                  <a:schemeClr val="tx2"/>
                </a:solidFill>
              </a:rPr>
              <a:t>Meal count summary sheet is used to compile and doublecheck meals and snacks prior to input for the monthly claim submission</a:t>
            </a:r>
          </a:p>
          <a:p>
            <a:endParaRPr lang="en-US" b="1">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33</a:t>
            </a:fld>
            <a:endParaRPr lang="en-US"/>
          </a:p>
        </p:txBody>
      </p:sp>
    </p:spTree>
    <p:extLst>
      <p:ext uri="{BB962C8B-B14F-4D97-AF65-F5344CB8AC3E}">
        <p14:creationId xmlns:p14="http://schemas.microsoft.com/office/powerpoint/2010/main" val="1416599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NEXT IS CLAIM SUBMISSION AND REVIEW PROCEDURES</a:t>
            </a:r>
          </a:p>
        </p:txBody>
      </p:sp>
      <p:sp>
        <p:nvSpPr>
          <p:cNvPr id="4" name="Slide Number Placeholder 3"/>
          <p:cNvSpPr>
            <a:spLocks noGrp="1"/>
          </p:cNvSpPr>
          <p:nvPr>
            <p:ph type="sldNum" sz="quarter" idx="5"/>
          </p:nvPr>
        </p:nvSpPr>
        <p:spPr/>
        <p:txBody>
          <a:bodyPr/>
          <a:lstStyle/>
          <a:p>
            <a:fld id="{E881032E-8435-4810-B872-D429860A9133}" type="slidenum">
              <a:rPr lang="en-US" smtClean="0"/>
              <a:t>34</a:t>
            </a:fld>
            <a:endParaRPr lang="en-US"/>
          </a:p>
        </p:txBody>
      </p:sp>
    </p:spTree>
    <p:extLst>
      <p:ext uri="{BB962C8B-B14F-4D97-AF65-F5344CB8AC3E}">
        <p14:creationId xmlns:p14="http://schemas.microsoft.com/office/powerpoint/2010/main" val="4042462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1000"/>
              </a:spcBef>
              <a:buFont typeface="Wingdings,Sans-Serif"/>
              <a:buNone/>
            </a:pPr>
            <a:r>
              <a:rPr lang="en-US" sz="1100" b="1" dirty="0">
                <a:cs typeface="Calibri"/>
              </a:rPr>
              <a:t>MAY EDIT THIS SLIDE AS NEEDED</a:t>
            </a:r>
          </a:p>
          <a:p>
            <a:pPr marL="457200" lvl="1" indent="0">
              <a:lnSpc>
                <a:spcPct val="90000"/>
              </a:lnSpc>
              <a:spcBef>
                <a:spcPts val="1000"/>
              </a:spcBef>
              <a:buFont typeface="Wingdings,Sans-Serif"/>
              <a:buNone/>
            </a:pPr>
            <a:endParaRPr lang="en-US" sz="1100" b="1" dirty="0">
              <a:cs typeface="Calibri"/>
            </a:endParaRPr>
          </a:p>
          <a:p>
            <a:pPr marL="342900" indent="-228600">
              <a:lnSpc>
                <a:spcPct val="90000"/>
              </a:lnSpc>
              <a:spcBef>
                <a:spcPts val="1000"/>
              </a:spcBef>
              <a:buFont typeface="Arial" panose="020B0604020202020204" pitchFamily="34" charset="0"/>
              <a:buChar char="•"/>
            </a:pPr>
            <a:r>
              <a:rPr lang="en-US" sz="1100" b="1" dirty="0">
                <a:solidFill>
                  <a:schemeClr val="tx2"/>
                </a:solidFill>
              </a:rPr>
              <a:t>Claim submission </a:t>
            </a:r>
          </a:p>
          <a:p>
            <a:pPr marL="800100" lvl="1" indent="-228600">
              <a:lnSpc>
                <a:spcPct val="90000"/>
              </a:lnSpc>
              <a:spcBef>
                <a:spcPts val="1000"/>
              </a:spcBef>
              <a:buFont typeface="Arial" panose="020B0604020202020204" pitchFamily="34" charset="0"/>
              <a:buChar char="•"/>
            </a:pPr>
            <a:r>
              <a:rPr lang="en-US" sz="3200" dirty="0">
                <a:solidFill>
                  <a:schemeClr val="accent2"/>
                </a:solidFill>
              </a:rPr>
              <a:t>A monthly claim will be submitted to OSPI when all meal and snack counts for the month have been compiled and verified for accuracy via edit checks. </a:t>
            </a:r>
          </a:p>
          <a:p>
            <a:pPr marL="800100" lvl="1" indent="-228600">
              <a:lnSpc>
                <a:spcPct val="90000"/>
              </a:lnSpc>
              <a:spcBef>
                <a:spcPts val="1000"/>
              </a:spcBef>
              <a:buFont typeface="Arial" panose="020B0604020202020204" pitchFamily="34" charset="0"/>
              <a:buChar char="•"/>
            </a:pPr>
            <a:r>
              <a:rPr lang="en-US" sz="3200" dirty="0">
                <a:solidFill>
                  <a:schemeClr val="accent2"/>
                </a:solidFill>
              </a:rPr>
              <a:t>Edit checks of meal counts need to be done by the following:</a:t>
            </a:r>
          </a:p>
          <a:p>
            <a:pPr marL="1257300" lvl="2" indent="-228600">
              <a:lnSpc>
                <a:spcPct val="90000"/>
              </a:lnSpc>
              <a:spcBef>
                <a:spcPts val="1000"/>
              </a:spcBef>
              <a:buFont typeface="Arial" panose="020B0604020202020204" pitchFamily="34" charset="0"/>
              <a:buChar char="•"/>
            </a:pPr>
            <a:r>
              <a:rPr lang="en-US" sz="3200" dirty="0">
                <a:solidFill>
                  <a:schemeClr val="accent2"/>
                </a:solidFill>
                <a:cs typeface="Segoe UI"/>
              </a:rPr>
              <a:t>Classroom staff - daily</a:t>
            </a:r>
          </a:p>
          <a:p>
            <a:pPr marL="1257300" lvl="2" indent="-228600">
              <a:lnSpc>
                <a:spcPct val="90000"/>
              </a:lnSpc>
              <a:spcBef>
                <a:spcPts val="1000"/>
              </a:spcBef>
              <a:buFont typeface="Arial" panose="020B0604020202020204" pitchFamily="34" charset="0"/>
              <a:buChar char="•"/>
            </a:pPr>
            <a:r>
              <a:rPr lang="en-US" sz="3200" dirty="0">
                <a:solidFill>
                  <a:schemeClr val="accent2"/>
                </a:solidFill>
                <a:cs typeface="Segoe UI"/>
              </a:rPr>
              <a:t>Office staff/Kitchen staff - weekly</a:t>
            </a:r>
          </a:p>
          <a:p>
            <a:pPr marL="1257300" lvl="2" indent="-228600">
              <a:lnSpc>
                <a:spcPct val="90000"/>
              </a:lnSpc>
              <a:spcBef>
                <a:spcPts val="1000"/>
              </a:spcBef>
              <a:buFont typeface="Arial" panose="020B0604020202020204" pitchFamily="34" charset="0"/>
              <a:buChar char="•"/>
            </a:pPr>
            <a:r>
              <a:rPr lang="en-US" sz="3200" dirty="0">
                <a:solidFill>
                  <a:schemeClr val="accent2"/>
                </a:solidFill>
                <a:cs typeface="Segoe UI"/>
              </a:rPr>
              <a:t>Person responsible for entering the monthly claim - monthly</a:t>
            </a:r>
          </a:p>
          <a:p>
            <a:pPr marL="800100" lvl="1" indent="-228600">
              <a:lnSpc>
                <a:spcPct val="90000"/>
              </a:lnSpc>
              <a:spcBef>
                <a:spcPts val="1000"/>
              </a:spcBef>
              <a:buFont typeface="Arial" panose="020B0604020202020204" pitchFamily="34" charset="0"/>
              <a:buChar char="•"/>
            </a:pPr>
            <a:r>
              <a:rPr lang="en-US" sz="3200" dirty="0">
                <a:solidFill>
                  <a:schemeClr val="accent2"/>
                </a:solidFill>
              </a:rPr>
              <a:t>An authorized point person from the organization will input those numbers into the OSPI approved data system (WINS) that is used for reimbursement.</a:t>
            </a:r>
            <a:endParaRPr lang="en-US" sz="3200" dirty="0">
              <a:solidFill>
                <a:schemeClr val="accent2"/>
              </a:solidFill>
              <a:cs typeface="Segoe UI"/>
            </a:endParaRPr>
          </a:p>
          <a:p>
            <a:pPr marL="800100" lvl="1" indent="-228600">
              <a:lnSpc>
                <a:spcPct val="90000"/>
              </a:lnSpc>
              <a:spcBef>
                <a:spcPts val="1000"/>
              </a:spcBef>
              <a:buFont typeface="Arial" panose="020B0604020202020204" pitchFamily="34" charset="0"/>
              <a:buChar char="•"/>
            </a:pPr>
            <a:r>
              <a:rPr lang="en-US" sz="3200" dirty="0">
                <a:solidFill>
                  <a:schemeClr val="accent2"/>
                </a:solidFill>
              </a:rPr>
              <a:t>Claims are due in WINS on the 15</a:t>
            </a:r>
            <a:r>
              <a:rPr lang="en-US" sz="3200" baseline="30000" dirty="0">
                <a:solidFill>
                  <a:schemeClr val="accent2"/>
                </a:solidFill>
              </a:rPr>
              <a:t>th</a:t>
            </a:r>
            <a:r>
              <a:rPr lang="en-US" sz="3200" dirty="0">
                <a:solidFill>
                  <a:schemeClr val="accent2"/>
                </a:solidFill>
              </a:rPr>
              <a:t> of each month by no later than 2 pm </a:t>
            </a:r>
          </a:p>
          <a:p>
            <a:pPr marL="800100" lvl="1" indent="-228600">
              <a:lnSpc>
                <a:spcPct val="90000"/>
              </a:lnSpc>
              <a:spcBef>
                <a:spcPts val="1000"/>
              </a:spcBef>
              <a:buFont typeface="Arial" panose="020B0604020202020204" pitchFamily="34" charset="0"/>
              <a:buChar char="•"/>
            </a:pPr>
            <a:r>
              <a:rPr lang="en-US" sz="3200" dirty="0">
                <a:solidFill>
                  <a:schemeClr val="accent2"/>
                </a:solidFill>
              </a:rPr>
              <a:t>Claims are filed in WINS so that the Sponsor can be reimbursed for the meals and snacks that are served to the participants that meet CACFP requirements </a:t>
            </a:r>
            <a:endParaRPr lang="en-US" sz="3200" dirty="0">
              <a:solidFill>
                <a:schemeClr val="accent2"/>
              </a:solidFill>
              <a:cs typeface="Segoe UI"/>
            </a:endParaRPr>
          </a:p>
          <a:p>
            <a:pPr marL="800100" lvl="1" indent="-228600">
              <a:lnSpc>
                <a:spcPct val="90000"/>
              </a:lnSpc>
              <a:spcBef>
                <a:spcPts val="1000"/>
              </a:spcBef>
              <a:buFont typeface="Arial" panose="020B0604020202020204" pitchFamily="34" charset="0"/>
              <a:buChar char="•"/>
            </a:pPr>
            <a:r>
              <a:rPr lang="en-US" sz="3200" dirty="0">
                <a:solidFill>
                  <a:schemeClr val="accent2"/>
                </a:solidFill>
              </a:rPr>
              <a:t>Back up staff will be trained on our process</a:t>
            </a:r>
            <a:endParaRPr lang="en-US" sz="3200" dirty="0">
              <a:solidFill>
                <a:schemeClr val="accent2"/>
              </a:solidFill>
              <a:cs typeface="Segoe UI"/>
            </a:endParaRPr>
          </a:p>
          <a:p>
            <a:pPr marL="457200" lvl="1" indent="0">
              <a:lnSpc>
                <a:spcPct val="90000"/>
              </a:lnSpc>
              <a:spcBef>
                <a:spcPts val="1000"/>
              </a:spcBef>
              <a:buFont typeface="Wingdings,Sans-Serif"/>
              <a:buNone/>
            </a:pPr>
            <a:endParaRPr lang="en-US" sz="1100" dirty="0">
              <a:cs typeface="Calibri"/>
            </a:endParaRPr>
          </a:p>
          <a:p>
            <a:pPr marL="800100" lvl="1" indent="-342900">
              <a:lnSpc>
                <a:spcPct val="90000"/>
              </a:lnSpc>
              <a:spcBef>
                <a:spcPts val="1000"/>
              </a:spcBef>
              <a:buFont typeface="Wingdings,Sans-Serif"/>
              <a:buChar char="•"/>
            </a:pPr>
            <a:endParaRPr lang="en-US" sz="1100" dirty="0"/>
          </a:p>
          <a:p>
            <a:pPr marL="342900" indent="-342900">
              <a:lnSpc>
                <a:spcPct val="90000"/>
              </a:lnSpc>
              <a:spcBef>
                <a:spcPts val="1000"/>
              </a:spcBef>
              <a:buFont typeface="Wingdings,Sans-Serif"/>
              <a:buChar char="Ø"/>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35</a:t>
            </a:fld>
            <a:endParaRPr lang="en-US"/>
          </a:p>
        </p:txBody>
      </p:sp>
    </p:spTree>
    <p:extLst>
      <p:ext uri="{BB962C8B-B14F-4D97-AF65-F5344CB8AC3E}">
        <p14:creationId xmlns:p14="http://schemas.microsoft.com/office/powerpoint/2010/main" val="1839138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SECTION IS ABOUT RECORDKEEPING REQUIREMENTS</a:t>
            </a:r>
          </a:p>
        </p:txBody>
      </p:sp>
      <p:sp>
        <p:nvSpPr>
          <p:cNvPr id="4" name="Slide Number Placeholder 3"/>
          <p:cNvSpPr>
            <a:spLocks noGrp="1"/>
          </p:cNvSpPr>
          <p:nvPr>
            <p:ph type="sldNum" sz="quarter" idx="5"/>
          </p:nvPr>
        </p:nvSpPr>
        <p:spPr/>
        <p:txBody>
          <a:bodyPr/>
          <a:lstStyle/>
          <a:p>
            <a:fld id="{E881032E-8435-4810-B872-D429860A9133}" type="slidenum">
              <a:rPr lang="en-US" smtClean="0"/>
              <a:t>36</a:t>
            </a:fld>
            <a:endParaRPr lang="en-US"/>
          </a:p>
        </p:txBody>
      </p:sp>
    </p:spTree>
    <p:extLst>
      <p:ext uri="{BB962C8B-B14F-4D97-AF65-F5344CB8AC3E}">
        <p14:creationId xmlns:p14="http://schemas.microsoft.com/office/powerpoint/2010/main" val="3597528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1000"/>
              </a:spcBef>
              <a:buFont typeface="Wingdings,Sans-Serif"/>
              <a:buNone/>
            </a:pPr>
            <a:r>
              <a:rPr lang="en-US" sz="1100" b="1" dirty="0">
                <a:cs typeface="Calibri"/>
              </a:rPr>
              <a:t>MAY EDIT THIS SLIDE AS NEEDED</a:t>
            </a:r>
          </a:p>
          <a:p>
            <a:pPr marL="800100" lvl="1"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All CACFP records must be kept 3 years plus the current year</a:t>
            </a:r>
            <a:endParaRPr lang="en-US" sz="1100" dirty="0">
              <a:solidFill>
                <a:schemeClr val="tx1">
                  <a:lumMod val="85000"/>
                  <a:lumOff val="15000"/>
                </a:schemeClr>
              </a:solidFill>
              <a:cs typeface="Calibri"/>
            </a:endParaRPr>
          </a:p>
          <a:p>
            <a:pPr marL="800100" lvl="4"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Where are CACFP Records are kept? (you can identify where CACFP records are kept)</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need to be easily accessible for Administrative Reviews and Audits</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Records include but are not limited to: (can list your organization’s additional CACFP records below)</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Menus</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EIEAs/Enrollment </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Financial Records</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Claims</a:t>
            </a:r>
            <a:endParaRPr lang="en-US" sz="1100" dirty="0">
              <a:solidFill>
                <a:schemeClr val="tx1">
                  <a:lumMod val="85000"/>
                  <a:lumOff val="15000"/>
                </a:schemeClr>
              </a:solidFill>
              <a:cs typeface="Calibri"/>
            </a:endParaRPr>
          </a:p>
          <a:p>
            <a:pPr marL="1714500" lvl="6"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Receipts</a:t>
            </a:r>
            <a:endParaRPr lang="en-US" sz="1100" dirty="0">
              <a:solidFill>
                <a:schemeClr val="tx1">
                  <a:lumMod val="85000"/>
                  <a:lumOff val="15000"/>
                </a:schemeClr>
              </a:solidFill>
              <a:cs typeface="Calibri"/>
            </a:endParaRPr>
          </a:p>
          <a:p>
            <a:pPr marL="800100" lvl="4" indent="-228600">
              <a:lnSpc>
                <a:spcPct val="90000"/>
              </a:lnSpc>
              <a:spcAft>
                <a:spcPts val="600"/>
              </a:spcAft>
              <a:buFont typeface="Arial" panose="020B0604020202020204" pitchFamily="34" charset="0"/>
              <a:buChar char="•"/>
            </a:pPr>
            <a:r>
              <a:rPr lang="en-US" sz="1100" dirty="0">
                <a:solidFill>
                  <a:schemeClr val="tx1">
                    <a:lumMod val="85000"/>
                    <a:lumOff val="15000"/>
                  </a:schemeClr>
                </a:solidFill>
              </a:rPr>
              <a:t>Who is responsible for which CACFP records? (can identify who is responsible for what records or make an internal list to hand out)</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Sans-Serif" panose="020B0604020202020204" pitchFamily="34" charset="0"/>
              <a:buChar char="•"/>
            </a:pPr>
            <a:r>
              <a:rPr lang="en-US" sz="1100" dirty="0">
                <a:solidFill>
                  <a:schemeClr val="tx1">
                    <a:lumMod val="85000"/>
                    <a:lumOff val="15000"/>
                  </a:schemeClr>
                </a:solidFill>
              </a:rPr>
              <a:t>We will identify person(s) responsible for which CACFP records</a:t>
            </a:r>
          </a:p>
          <a:p>
            <a:pPr marL="1257300" lvl="5" indent="-228600">
              <a:lnSpc>
                <a:spcPct val="90000"/>
              </a:lnSpc>
              <a:spcAft>
                <a:spcPts val="600"/>
              </a:spcAft>
              <a:buFont typeface="Arial,Sans-Serif" panose="020B0604020202020204" pitchFamily="34" charset="0"/>
              <a:buChar char="•"/>
            </a:pPr>
            <a:r>
              <a:rPr lang="en-US" sz="1100" dirty="0">
                <a:solidFill>
                  <a:schemeClr val="tx1">
                    <a:lumMod val="85000"/>
                    <a:lumOff val="15000"/>
                  </a:schemeClr>
                </a:solidFill>
                <a:hlinkClick r:id="rId3">
                  <a:extLst>
                    <a:ext uri="{A12FA001-AC4F-418D-AE19-62706E023703}">
                      <ahyp:hlinkClr xmlns:ahyp="http://schemas.microsoft.com/office/drawing/2018/hyperlinkcolor" val="tx"/>
                    </a:ext>
                  </a:extLst>
                </a:hlinkClick>
              </a:rPr>
              <a:t>CACFP - Record Keeping Requirements (www.k12.wa.us)</a:t>
            </a:r>
            <a:endParaRPr lang="en-US" sz="1100" dirty="0">
              <a:solidFill>
                <a:schemeClr val="tx1">
                  <a:lumMod val="85000"/>
                  <a:lumOff val="15000"/>
                </a:schemeClr>
              </a:solidFill>
              <a:cs typeface="Calibri"/>
            </a:endParaRPr>
          </a:p>
          <a:p>
            <a:pPr marL="1257300" lvl="5" indent="-228600">
              <a:lnSpc>
                <a:spcPct val="90000"/>
              </a:lnSpc>
              <a:spcAft>
                <a:spcPts val="600"/>
              </a:spcAft>
              <a:buFont typeface="Arial,Sans-Serif" panose="020B0604020202020204" pitchFamily="34" charset="0"/>
              <a:buChar char="•"/>
            </a:pPr>
            <a:endParaRPr lang="en-US" sz="1100" dirty="0">
              <a:solidFill>
                <a:schemeClr val="tx1">
                  <a:lumMod val="85000"/>
                  <a:lumOff val="15000"/>
                </a:schemeClr>
              </a:solidFill>
            </a:endParaRPr>
          </a:p>
          <a:p>
            <a:pPr marL="1028700" lvl="5">
              <a:lnSpc>
                <a:spcPct val="90000"/>
              </a:lnSpc>
              <a:spcAft>
                <a:spcPts val="600"/>
              </a:spcAft>
            </a:pPr>
            <a:endParaRPr lang="en-US" sz="1100" dirty="0">
              <a:solidFill>
                <a:schemeClr val="tx1">
                  <a:lumMod val="85000"/>
                  <a:lumOff val="15000"/>
                </a:schemeClr>
              </a:solidFill>
              <a:cs typeface="Calibri"/>
            </a:endParaRPr>
          </a:p>
          <a:p>
            <a:pPr lvl="1">
              <a:lnSpc>
                <a:spcPct val="90000"/>
              </a:lnSpc>
              <a:spcBef>
                <a:spcPts val="1000"/>
              </a:spcBef>
            </a:pPr>
            <a:endParaRPr lang="en-US" sz="1100" b="1" dirty="0">
              <a:cs typeface="Calibri"/>
            </a:endParaRPr>
          </a:p>
          <a:p>
            <a:pPr marL="800100" lvl="1" indent="-342900">
              <a:lnSpc>
                <a:spcPct val="90000"/>
              </a:lnSpc>
              <a:spcBef>
                <a:spcPts val="1000"/>
              </a:spcBef>
              <a:buFont typeface="Wingdings,Sans-Serif"/>
              <a:buChar char="•"/>
            </a:pPr>
            <a:endParaRPr lang="en-US" sz="1100" dirty="0">
              <a:cs typeface="Calibri"/>
            </a:endParaRPr>
          </a:p>
          <a:p>
            <a:pPr marL="800100" lvl="1" indent="-342900">
              <a:lnSpc>
                <a:spcPct val="90000"/>
              </a:lnSpc>
              <a:spcBef>
                <a:spcPts val="1000"/>
              </a:spcBef>
              <a:buFont typeface="Wingdings,Sans-Serif"/>
              <a:buChar char="•"/>
            </a:pPr>
            <a:endParaRPr lang="en-US" sz="1100" dirty="0"/>
          </a:p>
          <a:p>
            <a:pPr marL="342900" indent="-342900">
              <a:lnSpc>
                <a:spcPct val="90000"/>
              </a:lnSpc>
              <a:spcBef>
                <a:spcPts val="1000"/>
              </a:spcBef>
              <a:buFont typeface="Wingdings,Sans-Serif"/>
              <a:buChar char="Ø"/>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37</a:t>
            </a:fld>
            <a:endParaRPr lang="en-US"/>
          </a:p>
        </p:txBody>
      </p:sp>
    </p:spTree>
    <p:extLst>
      <p:ext uri="{BB962C8B-B14F-4D97-AF65-F5344CB8AC3E}">
        <p14:creationId xmlns:p14="http://schemas.microsoft.com/office/powerpoint/2010/main" val="1254973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 LAST IS THE REIMBURSEMENT PROCESS</a:t>
            </a:r>
          </a:p>
        </p:txBody>
      </p:sp>
      <p:sp>
        <p:nvSpPr>
          <p:cNvPr id="4" name="Slide Number Placeholder 3"/>
          <p:cNvSpPr>
            <a:spLocks noGrp="1"/>
          </p:cNvSpPr>
          <p:nvPr>
            <p:ph type="sldNum" sz="quarter" idx="5"/>
          </p:nvPr>
        </p:nvSpPr>
        <p:spPr/>
        <p:txBody>
          <a:bodyPr/>
          <a:lstStyle/>
          <a:p>
            <a:fld id="{E881032E-8435-4810-B872-D429860A9133}" type="slidenum">
              <a:rPr lang="en-US" smtClean="0"/>
              <a:t>38</a:t>
            </a:fld>
            <a:endParaRPr lang="en-US"/>
          </a:p>
        </p:txBody>
      </p:sp>
    </p:spTree>
    <p:extLst>
      <p:ext uri="{BB962C8B-B14F-4D97-AF65-F5344CB8AC3E}">
        <p14:creationId xmlns:p14="http://schemas.microsoft.com/office/powerpoint/2010/main" val="3307748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EDIT THIS SLIDE ANNUALLY TO REFLECT REMIMBURSEMENT RATES – ALSO HEAD START AND ECEAP GRANTEES NEED TO EDIT THIS SLIDE TO REFLECT ALL MEALS AND SNACKS ARE REIMBURSED AT THE FREE RATE NO STUDY MONTH</a:t>
            </a:r>
          </a:p>
          <a:p>
            <a:pPr>
              <a:buFont typeface="Wingdings" panose="05000000000000000000" pitchFamily="2" charset="2"/>
              <a:buChar char="§"/>
            </a:pPr>
            <a:r>
              <a:rPr lang="en-US" sz="2000" dirty="0">
                <a:cs typeface="Segoe UI"/>
              </a:rPr>
              <a:t>Every year in July, the USDA assigns reimbursement rates to each meal type by eligibility category.</a:t>
            </a:r>
          </a:p>
          <a:p>
            <a:pPr lvl="1">
              <a:buFont typeface="Wingdings" panose="05000000000000000000" pitchFamily="2" charset="2"/>
              <a:buChar char="§"/>
            </a:pPr>
            <a:r>
              <a:rPr lang="en-US" sz="1600" dirty="0">
                <a:cs typeface="Segoe UI"/>
              </a:rPr>
              <a:t>Free, Reduced Price or Paid (Above Scale)</a:t>
            </a:r>
          </a:p>
          <a:p>
            <a:pPr>
              <a:buFont typeface="Wingdings" panose="05000000000000000000" pitchFamily="2" charset="2"/>
              <a:buChar char="§"/>
            </a:pPr>
            <a:r>
              <a:rPr lang="en-US" sz="2000" dirty="0">
                <a:cs typeface="Segoe UI"/>
              </a:rPr>
              <a:t>We compile the Monthly Participant Eligibility Roster that is based on participants eligibility that have attended in that month </a:t>
            </a:r>
          </a:p>
          <a:p>
            <a:pPr>
              <a:buFont typeface="Wingdings" panose="05000000000000000000" pitchFamily="2" charset="2"/>
              <a:buChar char="§"/>
            </a:pPr>
            <a:r>
              <a:rPr lang="en-US" sz="2000" dirty="0">
                <a:cs typeface="Segoe UI"/>
              </a:rPr>
              <a:t>This information is entered into WINS by total number of each category (Free, Reduced Price and Paid (Above Scale) each month</a:t>
            </a:r>
          </a:p>
          <a:p>
            <a:pPr>
              <a:buFont typeface="Wingdings" panose="05000000000000000000" pitchFamily="2" charset="2"/>
              <a:buChar char="§"/>
            </a:pPr>
            <a:r>
              <a:rPr lang="en-US" sz="2000" dirty="0">
                <a:cs typeface="Segoe UI"/>
              </a:rPr>
              <a:t>This determines our unique reimbursement percentage rate for each month</a:t>
            </a: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39</a:t>
            </a:fld>
            <a:endParaRPr lang="en-US"/>
          </a:p>
        </p:txBody>
      </p:sp>
    </p:spTree>
    <p:extLst>
      <p:ext uri="{BB962C8B-B14F-4D97-AF65-F5344CB8AC3E}">
        <p14:creationId xmlns:p14="http://schemas.microsoft.com/office/powerpoint/2010/main" val="208721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This customizable power point presentation may be used for your organization’s annual required training and as needed for new hires!  Edit this slide to reflect the Trainer’s name title and your organization!</a:t>
            </a:r>
          </a:p>
          <a:p>
            <a:pPr marL="628650" lvl="1"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4</a:t>
            </a:fld>
            <a:endParaRPr lang="en-US"/>
          </a:p>
        </p:txBody>
      </p:sp>
    </p:spTree>
    <p:extLst>
      <p:ext uri="{BB962C8B-B14F-4D97-AF65-F5344CB8AC3E}">
        <p14:creationId xmlns:p14="http://schemas.microsoft.com/office/powerpoint/2010/main" val="2273619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1000"/>
              </a:spcBef>
              <a:buFont typeface="Wingdings,Sans-Serif"/>
              <a:buNone/>
            </a:pPr>
            <a:r>
              <a:rPr lang="en-US" b="1" dirty="0">
                <a:cs typeface="Calibri"/>
              </a:rPr>
              <a:t>MAY EDIT THIS SLIDE AS NEEDED</a:t>
            </a:r>
          </a:p>
          <a:p>
            <a:pPr marL="342900" indent="-342900">
              <a:buFont typeface="Arial,Sans-Serif" panose="020B0604020202020204" pitchFamily="34" charset="0"/>
              <a:buChar char="•"/>
            </a:pPr>
            <a:r>
              <a:rPr lang="en-US" dirty="0">
                <a:solidFill>
                  <a:schemeClr val="tx1">
                    <a:lumMod val="85000"/>
                    <a:lumOff val="15000"/>
                  </a:schemeClr>
                </a:solidFill>
              </a:rPr>
              <a:t>CACFP reimbursement is the money that the organization receives after the monthly claim is submitted in WINS for meals and snacks served the prior month.</a:t>
            </a:r>
            <a:endParaRPr lang="en-US" dirty="0">
              <a:solidFill>
                <a:schemeClr val="tx1">
                  <a:lumMod val="85000"/>
                  <a:lumOff val="15000"/>
                </a:schemeClr>
              </a:solidFill>
              <a:cs typeface="Calibri" panose="020F0502020204030204"/>
            </a:endParaRPr>
          </a:p>
          <a:p>
            <a:pPr marL="342900" indent="-342900">
              <a:buFont typeface="Arial,Sans-Serif" panose="020B0604020202020204" pitchFamily="34" charset="0"/>
              <a:buChar char="•"/>
            </a:pPr>
            <a:r>
              <a:rPr lang="en-US" dirty="0">
                <a:solidFill>
                  <a:schemeClr val="tx1">
                    <a:lumMod val="85000"/>
                    <a:lumOff val="15000"/>
                  </a:schemeClr>
                </a:solidFill>
              </a:rPr>
              <a:t>Reimbursement is used for: (choose which items in this example list that your organization uses reimbursement for – delete the others) </a:t>
            </a:r>
            <a:endParaRPr lang="en-US" dirty="0">
              <a:solidFill>
                <a:schemeClr val="tx1">
                  <a:lumMod val="85000"/>
                  <a:lumOff val="15000"/>
                </a:schemeClr>
              </a:solidFill>
              <a:cs typeface="Calibri"/>
            </a:endParaRPr>
          </a:p>
          <a:p>
            <a:pPr marL="800100" lvl="1" indent="-342900">
              <a:buFont typeface="Wingdings,Sans-Serif" panose="020B0604020202020204" pitchFamily="34" charset="0"/>
              <a:buChar char="§"/>
            </a:pPr>
            <a:r>
              <a:rPr lang="en-US" dirty="0">
                <a:solidFill>
                  <a:schemeClr val="tx1">
                    <a:lumMod val="85000"/>
                    <a:lumOff val="15000"/>
                  </a:schemeClr>
                </a:solidFill>
              </a:rPr>
              <a:t>Offsetting Food Costs</a:t>
            </a:r>
            <a:endParaRPr lang="en-US" dirty="0">
              <a:solidFill>
                <a:schemeClr val="tx1">
                  <a:lumMod val="85000"/>
                  <a:lumOff val="15000"/>
                </a:schemeClr>
              </a:solidFill>
              <a:cs typeface="Calibri"/>
            </a:endParaRPr>
          </a:p>
          <a:p>
            <a:pPr marL="800100" lvl="1" indent="-342900">
              <a:buFont typeface="Wingdings,Sans-Serif" panose="020B0604020202020204" pitchFamily="34" charset="0"/>
              <a:buChar char="§"/>
            </a:pPr>
            <a:r>
              <a:rPr lang="en-US" dirty="0">
                <a:solidFill>
                  <a:schemeClr val="tx1">
                    <a:lumMod val="85000"/>
                    <a:lumOff val="15000"/>
                  </a:schemeClr>
                </a:solidFill>
              </a:rPr>
              <a:t>Offsetting Operating costs (cooks wages)</a:t>
            </a:r>
            <a:endParaRPr lang="en-US" dirty="0">
              <a:solidFill>
                <a:schemeClr val="tx1">
                  <a:lumMod val="85000"/>
                  <a:lumOff val="15000"/>
                </a:schemeClr>
              </a:solidFill>
              <a:cs typeface="Calibri"/>
            </a:endParaRPr>
          </a:p>
          <a:p>
            <a:pPr marL="800100" lvl="1" indent="-342900">
              <a:buFont typeface="Wingdings,Sans-Serif" panose="020B0604020202020204" pitchFamily="34" charset="0"/>
              <a:buChar char="§"/>
            </a:pPr>
            <a:r>
              <a:rPr lang="en-US" dirty="0">
                <a:solidFill>
                  <a:schemeClr val="tx1">
                    <a:lumMod val="85000"/>
                    <a:lumOff val="15000"/>
                  </a:schemeClr>
                </a:solidFill>
              </a:rPr>
              <a:t>Administration costs (sponsoring organizations)</a:t>
            </a:r>
            <a:endParaRPr lang="en-US" dirty="0">
              <a:solidFill>
                <a:schemeClr val="tx1">
                  <a:lumMod val="85000"/>
                  <a:lumOff val="15000"/>
                </a:schemeClr>
              </a:solidFill>
              <a:cs typeface="Calibri"/>
            </a:endParaRPr>
          </a:p>
          <a:p>
            <a:pPr marL="800100" lvl="1" indent="-342900">
              <a:buFont typeface="Wingdings,Sans-Serif" panose="020B0604020202020204" pitchFamily="34" charset="0"/>
              <a:buChar char="§"/>
            </a:pPr>
            <a:r>
              <a:rPr lang="en-US" dirty="0">
                <a:solidFill>
                  <a:schemeClr val="tx1">
                    <a:lumMod val="85000"/>
                    <a:lumOff val="15000"/>
                  </a:schemeClr>
                </a:solidFill>
              </a:rPr>
              <a:t>Enhancing staff knowledge about nutrition and feeding participants</a:t>
            </a:r>
            <a:endParaRPr lang="en-US" dirty="0">
              <a:solidFill>
                <a:schemeClr val="tx1">
                  <a:lumMod val="85000"/>
                  <a:lumOff val="15000"/>
                </a:schemeClr>
              </a:solidFill>
              <a:cs typeface="Calibri"/>
            </a:endParaRPr>
          </a:p>
          <a:p>
            <a:pPr marL="800100" lvl="1" indent="-342900">
              <a:buFont typeface="Wingdings,Sans-Serif" panose="020B0604020202020204" pitchFamily="34" charset="0"/>
              <a:buChar char="§"/>
            </a:pPr>
            <a:r>
              <a:rPr lang="en-US" dirty="0">
                <a:solidFill>
                  <a:schemeClr val="tx1">
                    <a:lumMod val="85000"/>
                    <a:lumOff val="15000"/>
                  </a:schemeClr>
                </a:solidFill>
              </a:rPr>
              <a:t>Enhancing the menu by offering foods that meet program requirements</a:t>
            </a:r>
            <a:endParaRPr lang="en-US" dirty="0"/>
          </a:p>
          <a:p>
            <a:pPr marL="457200" lvl="1" indent="0">
              <a:lnSpc>
                <a:spcPct val="90000"/>
              </a:lnSpc>
              <a:spcBef>
                <a:spcPts val="1000"/>
              </a:spcBef>
              <a:buFont typeface="Wingdings,Sans-Serif"/>
              <a:buNone/>
            </a:pPr>
            <a:endParaRPr lang="en-US" b="1" dirty="0">
              <a:cs typeface="Calibri"/>
            </a:endParaRPr>
          </a:p>
          <a:p>
            <a:pPr marL="800100" lvl="1" indent="-342900">
              <a:lnSpc>
                <a:spcPct val="90000"/>
              </a:lnSpc>
              <a:spcBef>
                <a:spcPts val="1000"/>
              </a:spcBef>
              <a:buFont typeface="Wingdings,Sans-Serif"/>
              <a:buChar char="•"/>
            </a:pPr>
            <a:endParaRPr lang="en-US" dirty="0">
              <a:cs typeface="Calibri"/>
            </a:endParaRPr>
          </a:p>
          <a:p>
            <a:pPr marL="800100" lvl="1" indent="-342900">
              <a:lnSpc>
                <a:spcPct val="90000"/>
              </a:lnSpc>
              <a:spcBef>
                <a:spcPts val="1000"/>
              </a:spcBef>
              <a:buFont typeface="Wingdings,Sans-Serif"/>
              <a:buChar char="•"/>
            </a:pPr>
            <a:endParaRPr lang="en-US" dirty="0"/>
          </a:p>
          <a:p>
            <a:pPr marL="342900" indent="-342900">
              <a:lnSpc>
                <a:spcPct val="90000"/>
              </a:lnSpc>
              <a:spcBef>
                <a:spcPts val="1000"/>
              </a:spcBef>
              <a:buFont typeface="Wingdings,Sans-Serif"/>
              <a:buChar char="Ø"/>
            </a:pP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40</a:t>
            </a:fld>
            <a:endParaRPr lang="en-US"/>
          </a:p>
        </p:txBody>
      </p:sp>
    </p:spTree>
    <p:extLst>
      <p:ext uri="{BB962C8B-B14F-4D97-AF65-F5344CB8AC3E}">
        <p14:creationId xmlns:p14="http://schemas.microsoft.com/office/powerpoint/2010/main" val="414637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CIVIL RIGHTS TRAINING</a:t>
            </a:r>
          </a:p>
        </p:txBody>
      </p:sp>
      <p:sp>
        <p:nvSpPr>
          <p:cNvPr id="4" name="Slide Number Placeholder 3"/>
          <p:cNvSpPr>
            <a:spLocks noGrp="1"/>
          </p:cNvSpPr>
          <p:nvPr>
            <p:ph type="sldNum" sz="quarter" idx="5"/>
          </p:nvPr>
        </p:nvSpPr>
        <p:spPr/>
        <p:txBody>
          <a:bodyPr/>
          <a:lstStyle/>
          <a:p>
            <a:fld id="{E881032E-8435-4810-B872-D429860A9133}" type="slidenum">
              <a:rPr lang="en-US" smtClean="0"/>
              <a:t>41</a:t>
            </a:fld>
            <a:endParaRPr lang="en-US"/>
          </a:p>
        </p:txBody>
      </p:sp>
    </p:spTree>
    <p:extLst>
      <p:ext uri="{BB962C8B-B14F-4D97-AF65-F5344CB8AC3E}">
        <p14:creationId xmlns:p14="http://schemas.microsoft.com/office/powerpoint/2010/main" val="3190339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YOU ARE ABLE TO USE THE ICN CIVIL RIGHTS ON LINE TRAINING – BE SURE STAFF SIGN IN AND ARE PRESENT IN THE TRAINING’S ENTIRITY.  </a:t>
            </a:r>
            <a:endParaRPr lang="en-US"/>
          </a:p>
          <a:p>
            <a:r>
              <a:rPr lang="en-US" b="1">
                <a:cs typeface="Calibri"/>
              </a:rPr>
              <a:t>ALSO FILL IN GAPS IN THE CIVIL RIGHTS TRAINING BY REVIEWING YOUR ORGANIZATION’S PROCESSES SUCH AS THE CIVIL RIGHTS COMPLAINT PROCEDURE; FORM AND THE COMPLAINT LOG.</a:t>
            </a: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42</a:t>
            </a:fld>
            <a:endParaRPr lang="en-US"/>
          </a:p>
        </p:txBody>
      </p:sp>
    </p:spTree>
    <p:extLst>
      <p:ext uri="{BB962C8B-B14F-4D97-AF65-F5344CB8AC3E}">
        <p14:creationId xmlns:p14="http://schemas.microsoft.com/office/powerpoint/2010/main" val="2706253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F132-F55A-28A8-86FC-5F703FB7D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3135D-F885-12BE-7C43-AEDFEB697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7A91F-21B5-2B1F-0321-964697237786}"/>
              </a:ext>
            </a:extLst>
          </p:cNvPr>
          <p:cNvSpPr>
            <a:spLocks noGrp="1"/>
          </p:cNvSpPr>
          <p:nvPr>
            <p:ph type="body" idx="1"/>
          </p:nvPr>
        </p:nvSpPr>
        <p:spPr/>
        <p:txBody>
          <a:bodyPr/>
          <a:lstStyle/>
          <a:p>
            <a:pPr marL="457200" lvl="1" indent="0">
              <a:lnSpc>
                <a:spcPct val="90000"/>
              </a:lnSpc>
              <a:spcBef>
                <a:spcPts val="1000"/>
              </a:spcBef>
              <a:buFont typeface="Wingdings,Sans-Serif"/>
              <a:buNone/>
            </a:pPr>
            <a:r>
              <a:rPr lang="en-US" b="1" dirty="0">
                <a:cs typeface="Calibri"/>
              </a:rPr>
              <a:t>Civil Rights Training Required – Training Link for Bright Track</a:t>
            </a:r>
          </a:p>
          <a:p>
            <a:pPr marL="800100" lvl="1" indent="-342900">
              <a:buFont typeface="Arial" panose="020B0604020202020204" pitchFamily="34" charset="0"/>
              <a:buChar char="•"/>
            </a:pPr>
            <a:r>
              <a:rPr lang="en-US" sz="2400" dirty="0">
                <a:solidFill>
                  <a:schemeClr val="accent2"/>
                </a:solidFill>
                <a:cs typeface="Segoe UI"/>
              </a:rPr>
              <a:t>We will have each of you take this annual required Civil Rights Training in Bright Track:</a:t>
            </a:r>
          </a:p>
          <a:p>
            <a:pPr marL="1257300" lvl="2" indent="-342900">
              <a:buFont typeface="Arial" panose="020B0604020202020204" pitchFamily="34" charset="0"/>
              <a:buChar char="•"/>
            </a:pPr>
            <a:r>
              <a:rPr lang="en-US" sz="2400" dirty="0">
                <a:solidFill>
                  <a:schemeClr val="accent2"/>
                </a:solidFill>
                <a:hlinkClick r:id="rId3">
                  <a:extLst>
                    <a:ext uri="{A12FA001-AC4F-418D-AE19-62706E023703}">
                      <ahyp:hlinkClr xmlns:ahyp="http://schemas.microsoft.com/office/drawing/2018/hyperlinkcolor" val="tx"/>
                    </a:ext>
                  </a:extLst>
                </a:hlinkClick>
              </a:rPr>
              <a:t>OSPI | Bright Track Online CACFP Training – OSPI | Bright Track Online CACFP Training</a:t>
            </a:r>
            <a:endParaRPr lang="en-US" sz="2400" dirty="0">
              <a:solidFill>
                <a:schemeClr val="accent2"/>
              </a:solidFill>
              <a:cs typeface="Segoe UI"/>
            </a:endParaRPr>
          </a:p>
          <a:p>
            <a:pPr marL="457200" lvl="1" indent="0">
              <a:lnSpc>
                <a:spcPct val="90000"/>
              </a:lnSpc>
              <a:spcBef>
                <a:spcPts val="1000"/>
              </a:spcBef>
              <a:buFont typeface="Wingdings,Sans-Serif"/>
              <a:buNone/>
            </a:pPr>
            <a:endParaRPr lang="en-US" b="1" dirty="0">
              <a:cs typeface="Calibri"/>
            </a:endParaRPr>
          </a:p>
          <a:p>
            <a:pPr marL="457200" lvl="1" indent="0">
              <a:lnSpc>
                <a:spcPct val="90000"/>
              </a:lnSpc>
              <a:spcBef>
                <a:spcPts val="1000"/>
              </a:spcBef>
              <a:buFont typeface="Wingdings,Sans-Serif"/>
              <a:buNone/>
            </a:pPr>
            <a:endParaRPr lang="en-US" b="1" dirty="0">
              <a:cs typeface="Calibri"/>
            </a:endParaRPr>
          </a:p>
          <a:p>
            <a:pPr marL="800100" lvl="1" indent="-342900">
              <a:lnSpc>
                <a:spcPct val="90000"/>
              </a:lnSpc>
              <a:spcBef>
                <a:spcPts val="1000"/>
              </a:spcBef>
              <a:buFont typeface="Wingdings,Sans-Serif"/>
              <a:buChar char="•"/>
            </a:pPr>
            <a:endParaRPr lang="en-US" dirty="0">
              <a:cs typeface="Calibri"/>
            </a:endParaRPr>
          </a:p>
          <a:p>
            <a:pPr marL="800100" lvl="1" indent="-342900">
              <a:lnSpc>
                <a:spcPct val="90000"/>
              </a:lnSpc>
              <a:spcBef>
                <a:spcPts val="1000"/>
              </a:spcBef>
              <a:buFont typeface="Wingdings,Sans-Serif"/>
              <a:buChar char="•"/>
            </a:pPr>
            <a:endParaRPr lang="en-US" dirty="0"/>
          </a:p>
          <a:p>
            <a:pPr marL="342900" indent="-342900">
              <a:lnSpc>
                <a:spcPct val="90000"/>
              </a:lnSpc>
              <a:spcBef>
                <a:spcPts val="1000"/>
              </a:spcBef>
              <a:buFont typeface="Wingdings,Sans-Serif"/>
              <a:buChar char="Ø"/>
            </a:pPr>
            <a:endParaRPr lang="en-US" dirty="0"/>
          </a:p>
        </p:txBody>
      </p:sp>
      <p:sp>
        <p:nvSpPr>
          <p:cNvPr id="4" name="Slide Number Placeholder 3">
            <a:extLst>
              <a:ext uri="{FF2B5EF4-FFF2-40B4-BE49-F238E27FC236}">
                <a16:creationId xmlns:a16="http://schemas.microsoft.com/office/drawing/2014/main" id="{4B80EE69-0484-F591-97A6-04DD368A01CD}"/>
              </a:ext>
            </a:extLst>
          </p:cNvPr>
          <p:cNvSpPr>
            <a:spLocks noGrp="1"/>
          </p:cNvSpPr>
          <p:nvPr>
            <p:ph type="sldNum" sz="quarter" idx="5"/>
          </p:nvPr>
        </p:nvSpPr>
        <p:spPr/>
        <p:txBody>
          <a:bodyPr/>
          <a:lstStyle/>
          <a:p>
            <a:fld id="{E881032E-8435-4810-B872-D429860A9133}" type="slidenum">
              <a:rPr lang="en-US" smtClean="0"/>
              <a:t>43</a:t>
            </a:fld>
            <a:endParaRPr lang="en-US"/>
          </a:p>
        </p:txBody>
      </p:sp>
    </p:spTree>
    <p:extLst>
      <p:ext uri="{BB962C8B-B14F-4D97-AF65-F5344CB8AC3E}">
        <p14:creationId xmlns:p14="http://schemas.microsoft.com/office/powerpoint/2010/main" val="3361203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ea typeface="Calibri"/>
                <a:cs typeface="Segoe UI" panose="020B0502040204020203" pitchFamily="34" charset="0"/>
              </a:rPr>
              <a:t>This section is to prepare your staff for an OSPI CACFP Administrative Review and what to expect to lessen anxiousness.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44</a:t>
            </a:fld>
            <a:endParaRPr lang="en-US"/>
          </a:p>
        </p:txBody>
      </p:sp>
    </p:spTree>
    <p:extLst>
      <p:ext uri="{BB962C8B-B14F-4D97-AF65-F5344CB8AC3E}">
        <p14:creationId xmlns:p14="http://schemas.microsoft.com/office/powerpoint/2010/main" val="41105249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IMPORTANT YOUR STAFF KNOWS ABOUT ADMIN REVIEWS CONDUCTED BY OSPI CHILD NUTRITION This slides shares information about these OSPI Admin Reviews</a:t>
            </a:r>
          </a:p>
          <a:p>
            <a:r>
              <a:rPr lang="en-US" dirty="0">
                <a:cs typeface="Calibri"/>
              </a:rPr>
              <a:t>We are reviewed by the state through an Administrative Review.  </a:t>
            </a:r>
          </a:p>
          <a:p>
            <a:r>
              <a:rPr lang="en-US" dirty="0">
                <a:cs typeface="Calibri"/>
              </a:rPr>
              <a:t>If, for any reason someone from the state agency drops by to observe a meal or to perform a review, we must allow them onsite with the following conditions:</a:t>
            </a:r>
          </a:p>
          <a:p>
            <a:r>
              <a:rPr lang="en-US" dirty="0">
                <a:cs typeface="Calibri"/>
              </a:rPr>
              <a:t>OSPI Child Nutrition Staff must introduce themselves and show employees their photo id</a:t>
            </a:r>
          </a:p>
          <a:p>
            <a:r>
              <a:rPr lang="en-US" dirty="0">
                <a:cs typeface="Calibri"/>
              </a:rPr>
              <a:t>Visits must be during regular business hours</a:t>
            </a:r>
          </a:p>
          <a:p>
            <a:r>
              <a:rPr lang="en-US" dirty="0">
                <a:cs typeface="Calibri"/>
              </a:rPr>
              <a:t>Meal observations are portion of the review as well as the Administrative Review these may be announced or unannounced</a:t>
            </a:r>
          </a:p>
          <a:p>
            <a:r>
              <a:rPr lang="en-US" dirty="0">
                <a:cs typeface="Calibri"/>
              </a:rPr>
              <a:t>Administrative Reviews occur at a minimum of once every 3 years for Independent Centers and once every 2 years for Sponsoring Organizations</a:t>
            </a:r>
          </a:p>
          <a:p>
            <a:r>
              <a:rPr lang="en-US" dirty="0">
                <a:cs typeface="Calibri"/>
              </a:rPr>
              <a:t>CACFP Review Requested Records via a emailed records checklist</a:t>
            </a:r>
          </a:p>
          <a:p>
            <a:endParaRPr lang="en-US"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45</a:t>
            </a:fld>
            <a:endParaRPr lang="en-US"/>
          </a:p>
        </p:txBody>
      </p:sp>
    </p:spTree>
    <p:extLst>
      <p:ext uri="{BB962C8B-B14F-4D97-AF65-F5344CB8AC3E}">
        <p14:creationId xmlns:p14="http://schemas.microsoft.com/office/powerpoint/2010/main" val="2858948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CAD6-492A-D029-6ACC-39AA7FC37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E3CC6-744C-7747-AC23-EA2B6CC3D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6E06E-93B5-7FFA-C468-46D796364EA3}"/>
              </a:ext>
            </a:extLst>
          </p:cNvPr>
          <p:cNvSpPr>
            <a:spLocks noGrp="1"/>
          </p:cNvSpPr>
          <p:nvPr>
            <p:ph type="body" idx="1"/>
          </p:nvPr>
        </p:nvSpPr>
        <p:spPr/>
        <p:txBody>
          <a:bodyPr/>
          <a:lstStyle/>
          <a:p>
            <a:r>
              <a:rPr lang="en-US" b="1" dirty="0">
                <a:cs typeface="Calibri"/>
              </a:rPr>
              <a:t>IMPORTANT YOUR STAFF KNOWS ABOUT ADMIN REVIEWS CONDUCTED BY OSPI CHILD NUTRITION This slides shares information about these OSPI Admin Reviews</a:t>
            </a:r>
          </a:p>
          <a:p>
            <a:pPr>
              <a:buFont typeface="Arial" panose="020B0604020202020204" pitchFamily="34" charset="0"/>
              <a:buChar char="•"/>
            </a:pPr>
            <a:r>
              <a:rPr lang="en-US" sz="1200" dirty="0">
                <a:cs typeface="Segoe UI"/>
              </a:rPr>
              <a:t>A CACFP Required Records Checklist will be emailed to us prior to the Administrative Review so that the records can be collected and ready when the OSPI CACFP Specialist arrives on-site</a:t>
            </a:r>
          </a:p>
          <a:p>
            <a:pPr>
              <a:buFont typeface="Arial" panose="020B0604020202020204" pitchFamily="34" charset="0"/>
              <a:buChar char="•"/>
            </a:pPr>
            <a:r>
              <a:rPr lang="en-US" sz="1200" dirty="0">
                <a:cs typeface="Segoe UI"/>
              </a:rPr>
              <a:t>We will make a plan to collect and ready these </a:t>
            </a:r>
            <a:r>
              <a:rPr lang="en-US" sz="1200" dirty="0" err="1">
                <a:cs typeface="Segoe UI"/>
              </a:rPr>
              <a:t>reocrds</a:t>
            </a:r>
            <a:endParaRPr lang="en-US" sz="1200" dirty="0">
              <a:cs typeface="Segoe UI"/>
            </a:endParaRPr>
          </a:p>
          <a:p>
            <a:pPr>
              <a:buFont typeface="Arial" panose="020B0604020202020204" pitchFamily="34" charset="0"/>
              <a:buChar char="•"/>
            </a:pPr>
            <a:r>
              <a:rPr kumimoji="0" lang="en-US" sz="1200" b="0" i="0" u="none" strike="noStrike" kern="1200" cap="none" spc="0" normalizeH="0" baseline="0" noProof="0" dirty="0">
                <a:ln>
                  <a:noFill/>
                </a:ln>
                <a:effectLst/>
                <a:uLnTx/>
                <a:uFillTx/>
                <a:latin typeface="Segoe UI"/>
                <a:ea typeface="+mn-ea"/>
                <a:cs typeface="Segoe UI"/>
              </a:rPr>
              <a:t>It is important for </a:t>
            </a:r>
            <a:r>
              <a:rPr lang="en-US" sz="1200" dirty="0">
                <a:latin typeface="Segoe UI"/>
                <a:cs typeface="Segoe UI"/>
              </a:rPr>
              <a:t>us to have these</a:t>
            </a:r>
            <a:r>
              <a:rPr kumimoji="0" lang="en-US" sz="1200" b="0" i="0" u="none" strike="noStrike" kern="1200" cap="none" spc="0" normalizeH="0" baseline="0" noProof="0" dirty="0">
                <a:ln>
                  <a:noFill/>
                </a:ln>
                <a:effectLst/>
                <a:uLnTx/>
                <a:uFillTx/>
                <a:latin typeface="Segoe UI"/>
                <a:ea typeface="+mn-ea"/>
                <a:cs typeface="Segoe UI"/>
              </a:rPr>
              <a:t> records ready at the time of review the Admin Review will continue proceed without them and may findings may result</a:t>
            </a:r>
          </a:p>
          <a:p>
            <a:endParaRPr lang="en-US" dirty="0">
              <a:cs typeface="Calibri"/>
            </a:endParaRPr>
          </a:p>
        </p:txBody>
      </p:sp>
      <p:sp>
        <p:nvSpPr>
          <p:cNvPr id="4" name="Slide Number Placeholder 3">
            <a:extLst>
              <a:ext uri="{FF2B5EF4-FFF2-40B4-BE49-F238E27FC236}">
                <a16:creationId xmlns:a16="http://schemas.microsoft.com/office/drawing/2014/main" id="{D4E2239B-646C-884A-31B9-D13F98EB90EA}"/>
              </a:ext>
            </a:extLst>
          </p:cNvPr>
          <p:cNvSpPr>
            <a:spLocks noGrp="1"/>
          </p:cNvSpPr>
          <p:nvPr>
            <p:ph type="sldNum" sz="quarter" idx="5"/>
          </p:nvPr>
        </p:nvSpPr>
        <p:spPr/>
        <p:txBody>
          <a:bodyPr/>
          <a:lstStyle/>
          <a:p>
            <a:fld id="{E881032E-8435-4810-B872-D429860A9133}" type="slidenum">
              <a:rPr lang="en-US" smtClean="0"/>
              <a:t>46</a:t>
            </a:fld>
            <a:endParaRPr lang="en-US"/>
          </a:p>
        </p:txBody>
      </p:sp>
    </p:spTree>
    <p:extLst>
      <p:ext uri="{BB962C8B-B14F-4D97-AF65-F5344CB8AC3E}">
        <p14:creationId xmlns:p14="http://schemas.microsoft.com/office/powerpoint/2010/main" val="3584629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FA54-3391-F54D-C36B-47767F096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F50D2-2B08-D456-3241-28158002C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28808-E0C3-D1F0-01DF-77D0C8D54A8D}"/>
              </a:ext>
            </a:extLst>
          </p:cNvPr>
          <p:cNvSpPr>
            <a:spLocks noGrp="1"/>
          </p:cNvSpPr>
          <p:nvPr>
            <p:ph type="body" idx="1"/>
          </p:nvPr>
        </p:nvSpPr>
        <p:spPr/>
        <p:txBody>
          <a:bodyPr/>
          <a:lstStyle/>
          <a:p>
            <a:r>
              <a:rPr lang="en-US" b="1" dirty="0">
                <a:cs typeface="Calibri"/>
              </a:rPr>
              <a:t>IMPORTANT YOUR STAFF KNOWS ABOUT ADMIN REVIEWS CONDUCTED BY OSPI CHILD NUTRITION This slides shares information about these OSPI Admin Reviews</a:t>
            </a:r>
          </a:p>
          <a:p>
            <a:r>
              <a:rPr lang="en-US" b="1" dirty="0">
                <a:cs typeface="Calibri"/>
              </a:rPr>
              <a:t>If you are a Sponsoring Organization – delete this form and keep the Sponsoring Organization AR Sample</a:t>
            </a:r>
          </a:p>
          <a:p>
            <a:pPr>
              <a:buFont typeface="Arial" panose="020B0604020202020204" pitchFamily="34" charset="0"/>
              <a:buChar char="•"/>
            </a:pPr>
            <a:r>
              <a:rPr lang="en-US" sz="1200" dirty="0">
                <a:cs typeface="Segoe UI"/>
              </a:rPr>
              <a:t>This is a copy of the form that OSPI CACFP will use to review our program.</a:t>
            </a:r>
            <a:endParaRPr kumimoji="0" lang="en-US" sz="1200" b="0" i="0" u="none" strike="noStrike" kern="1200" cap="none" spc="0" normalizeH="0" baseline="0" noProof="0" dirty="0">
              <a:ln>
                <a:noFill/>
              </a:ln>
              <a:effectLst/>
              <a:uLnTx/>
              <a:uFillTx/>
              <a:latin typeface="Segoe UI"/>
              <a:ea typeface="+mn-ea"/>
              <a:cs typeface="Segoe UI"/>
            </a:endParaRPr>
          </a:p>
          <a:p>
            <a:endParaRPr lang="en-US" dirty="0">
              <a:cs typeface="Calibri"/>
            </a:endParaRPr>
          </a:p>
        </p:txBody>
      </p:sp>
      <p:sp>
        <p:nvSpPr>
          <p:cNvPr id="4" name="Slide Number Placeholder 3">
            <a:extLst>
              <a:ext uri="{FF2B5EF4-FFF2-40B4-BE49-F238E27FC236}">
                <a16:creationId xmlns:a16="http://schemas.microsoft.com/office/drawing/2014/main" id="{19B7AD8C-3564-1B17-6505-2932B477FEFB}"/>
              </a:ext>
            </a:extLst>
          </p:cNvPr>
          <p:cNvSpPr>
            <a:spLocks noGrp="1"/>
          </p:cNvSpPr>
          <p:nvPr>
            <p:ph type="sldNum" sz="quarter" idx="5"/>
          </p:nvPr>
        </p:nvSpPr>
        <p:spPr/>
        <p:txBody>
          <a:bodyPr/>
          <a:lstStyle/>
          <a:p>
            <a:fld id="{E881032E-8435-4810-B872-D429860A9133}" type="slidenum">
              <a:rPr lang="en-US" smtClean="0"/>
              <a:t>47</a:t>
            </a:fld>
            <a:endParaRPr lang="en-US"/>
          </a:p>
        </p:txBody>
      </p:sp>
    </p:spTree>
    <p:extLst>
      <p:ext uri="{BB962C8B-B14F-4D97-AF65-F5344CB8AC3E}">
        <p14:creationId xmlns:p14="http://schemas.microsoft.com/office/powerpoint/2010/main" val="2843243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A7E7C-87A2-565F-E2FD-CD6381F8B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8E509-97E1-C6D8-F955-62BA04F20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B2F12-A97E-BEE5-817F-DA412F5F5116}"/>
              </a:ext>
            </a:extLst>
          </p:cNvPr>
          <p:cNvSpPr>
            <a:spLocks noGrp="1"/>
          </p:cNvSpPr>
          <p:nvPr>
            <p:ph type="body" idx="1"/>
          </p:nvPr>
        </p:nvSpPr>
        <p:spPr/>
        <p:txBody>
          <a:bodyPr/>
          <a:lstStyle/>
          <a:p>
            <a:r>
              <a:rPr lang="en-US" b="1" dirty="0">
                <a:cs typeface="Calibri"/>
              </a:rPr>
              <a:t>IMPORTANT YOUR STAFF KNOWS ABOUT ADMIN REVIEWS CONDUCTED BY OSPI CHILD NUTRITION This slides shares information about these OSPI Admin Reviews</a:t>
            </a:r>
          </a:p>
          <a:p>
            <a:r>
              <a:rPr lang="en-US" b="1" dirty="0">
                <a:cs typeface="Calibri"/>
              </a:rPr>
              <a:t>If you are an Independent Sponsor delete this slide and use the Independent Sponsor slide </a:t>
            </a:r>
          </a:p>
          <a:p>
            <a:pPr>
              <a:buFont typeface="Arial" panose="020B0604020202020204" pitchFamily="34" charset="0"/>
              <a:buChar char="•"/>
            </a:pPr>
            <a:r>
              <a:rPr lang="en-US" sz="1200" dirty="0">
                <a:cs typeface="Segoe UI"/>
              </a:rPr>
              <a:t>This is a copy of the form that OSPI CACFP will use to review our program.</a:t>
            </a:r>
            <a:endParaRPr kumimoji="0" lang="en-US" sz="1200" b="0" i="0" u="none" strike="noStrike" kern="1200" cap="none" spc="0" normalizeH="0" baseline="0" noProof="0" dirty="0">
              <a:ln>
                <a:noFill/>
              </a:ln>
              <a:effectLst/>
              <a:uLnTx/>
              <a:uFillTx/>
              <a:latin typeface="Segoe UI"/>
              <a:ea typeface="+mn-ea"/>
              <a:cs typeface="Segoe UI"/>
            </a:endParaRPr>
          </a:p>
          <a:p>
            <a:endParaRPr lang="en-US" dirty="0">
              <a:cs typeface="Calibri"/>
            </a:endParaRPr>
          </a:p>
        </p:txBody>
      </p:sp>
      <p:sp>
        <p:nvSpPr>
          <p:cNvPr id="4" name="Slide Number Placeholder 3">
            <a:extLst>
              <a:ext uri="{FF2B5EF4-FFF2-40B4-BE49-F238E27FC236}">
                <a16:creationId xmlns:a16="http://schemas.microsoft.com/office/drawing/2014/main" id="{19293A81-EE10-C568-16CE-E56D890AC418}"/>
              </a:ext>
            </a:extLst>
          </p:cNvPr>
          <p:cNvSpPr>
            <a:spLocks noGrp="1"/>
          </p:cNvSpPr>
          <p:nvPr>
            <p:ph type="sldNum" sz="quarter" idx="5"/>
          </p:nvPr>
        </p:nvSpPr>
        <p:spPr/>
        <p:txBody>
          <a:bodyPr/>
          <a:lstStyle/>
          <a:p>
            <a:fld id="{E881032E-8435-4810-B872-D429860A9133}" type="slidenum">
              <a:rPr lang="en-US" smtClean="0"/>
              <a:t>48</a:t>
            </a:fld>
            <a:endParaRPr lang="en-US"/>
          </a:p>
        </p:txBody>
      </p:sp>
    </p:spTree>
    <p:extLst>
      <p:ext uri="{BB962C8B-B14F-4D97-AF65-F5344CB8AC3E}">
        <p14:creationId xmlns:p14="http://schemas.microsoft.com/office/powerpoint/2010/main" val="5585517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D63F6-08AE-CAA6-EFC8-8E1C26DD1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24A00-84F6-CE3E-3373-0F4E0CA7B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004E2-D21C-43C7-1A06-8C5321E43269}"/>
              </a:ext>
            </a:extLst>
          </p:cNvPr>
          <p:cNvSpPr>
            <a:spLocks noGrp="1"/>
          </p:cNvSpPr>
          <p:nvPr>
            <p:ph type="body" idx="1"/>
          </p:nvPr>
        </p:nvSpPr>
        <p:spPr/>
        <p:txBody>
          <a:bodyPr/>
          <a:lstStyle/>
          <a:p>
            <a:r>
              <a:rPr lang="en-US" b="1" dirty="0">
                <a:cs typeface="Calibri"/>
              </a:rPr>
              <a:t>IMPORTANT YOUR STAFF KNOWS ABOUT ADMINISTRATIVE REVIEWS CONDUCTED BY OSPI CHILD NUTRITION</a:t>
            </a:r>
          </a:p>
          <a:p>
            <a:r>
              <a:rPr lang="en-US" dirty="0">
                <a:cs typeface="Calibri"/>
              </a:rPr>
              <a:t>Required Postings:</a:t>
            </a:r>
          </a:p>
          <a:p>
            <a:pPr marL="285750" indent="-285750">
              <a:buFont typeface="Wingdings" panose="05000000000000000000" pitchFamily="2" charset="2"/>
              <a:buChar char="§"/>
            </a:pPr>
            <a:r>
              <a:rPr lang="en-US" sz="1200" dirty="0">
                <a:solidFill>
                  <a:schemeClr val="accent2"/>
                </a:solidFill>
                <a:cs typeface="Segoe UI"/>
              </a:rPr>
              <a:t>Current Dated Menu</a:t>
            </a:r>
          </a:p>
          <a:p>
            <a:pPr marL="285750" indent="-285750">
              <a:buFont typeface="Wingdings" panose="05000000000000000000" pitchFamily="2" charset="2"/>
              <a:buChar char="§"/>
            </a:pPr>
            <a:r>
              <a:rPr lang="en-US" sz="1200" dirty="0">
                <a:solidFill>
                  <a:schemeClr val="accent2"/>
                </a:solidFill>
                <a:cs typeface="Segoe UI"/>
              </a:rPr>
              <a:t>Current License from DCYF, Tribal or government authority</a:t>
            </a:r>
          </a:p>
          <a:p>
            <a:pPr marL="285750" indent="-285750">
              <a:buFont typeface="Wingdings" panose="05000000000000000000" pitchFamily="2" charset="2"/>
              <a:buChar char="§"/>
            </a:pPr>
            <a:r>
              <a:rPr lang="en-US" sz="1200" dirty="0">
                <a:solidFill>
                  <a:schemeClr val="accent2"/>
                </a:solidFill>
                <a:cs typeface="Segoe UI"/>
              </a:rPr>
              <a:t>And Justice for All Poster</a:t>
            </a:r>
          </a:p>
          <a:p>
            <a:pPr marL="285750" indent="-285750">
              <a:buFont typeface="Wingdings" panose="05000000000000000000" pitchFamily="2" charset="2"/>
              <a:buChar char="§"/>
            </a:pPr>
            <a:r>
              <a:rPr lang="en-US" sz="1200" dirty="0">
                <a:solidFill>
                  <a:schemeClr val="accent2"/>
                </a:solidFill>
                <a:cs typeface="Segoe UI"/>
                <a:hlinkClick r:id="rId3">
                  <a:extLst>
                    <a:ext uri="{A12FA001-AC4F-418D-AE19-62706E023703}">
                      <ahyp:hlinkClr xmlns:ahyp="http://schemas.microsoft.com/office/drawing/2018/hyperlinkcolor" val="tx"/>
                    </a:ext>
                  </a:extLst>
                </a:hlinkClick>
              </a:rPr>
              <a:t>WIC Program Information – English</a:t>
            </a:r>
          </a:p>
          <a:p>
            <a:pPr marL="285750" indent="-285750">
              <a:buFont typeface="Wingdings" panose="05000000000000000000" pitchFamily="2" charset="2"/>
              <a:buChar char="§"/>
            </a:pPr>
            <a:r>
              <a:rPr lang="es-ES" sz="1200" dirty="0">
                <a:solidFill>
                  <a:schemeClr val="accent2"/>
                </a:solidFill>
                <a:hlinkClick r:id="rId4">
                  <a:extLst>
                    <a:ext uri="{A12FA001-AC4F-418D-AE19-62706E023703}">
                      <ahyp:hlinkClr xmlns:ahyp="http://schemas.microsoft.com/office/drawing/2018/hyperlinkcolor" val="tx"/>
                    </a:ext>
                  </a:extLst>
                </a:hlinkClick>
              </a:rPr>
              <a:t>¡WIC: ALIMENTACIÓN SALUDABLE Y MUCHO MÁS</a:t>
            </a:r>
            <a:r>
              <a:rPr lang="es-ES" sz="1200" dirty="0">
                <a:solidFill>
                  <a:srgbClr val="FCDC88"/>
                </a:solidFill>
                <a:hlinkClick r:id="rId4">
                  <a:extLst>
                    <a:ext uri="{A12FA001-AC4F-418D-AE19-62706E023703}">
                      <ahyp:hlinkClr xmlns:ahyp="http://schemas.microsoft.com/office/drawing/2018/hyperlinkcolor" val="tx"/>
                    </a:ext>
                  </a:extLst>
                </a:hlinkClick>
              </a:rPr>
              <a:t>!</a:t>
            </a:r>
            <a:endParaRPr lang="en-US" sz="1200" dirty="0">
              <a:solidFill>
                <a:schemeClr val="accent2"/>
              </a:solidFill>
              <a:cs typeface="Segoe UI"/>
              <a:hlinkClick r:id="rId3">
                <a:extLst>
                  <a:ext uri="{A12FA001-AC4F-418D-AE19-62706E023703}">
                    <ahyp:hlinkClr xmlns:ahyp="http://schemas.microsoft.com/office/drawing/2018/hyperlinkcolor" val="tx"/>
                  </a:ext>
                </a:extLst>
              </a:hlinkClick>
            </a:endParaRPr>
          </a:p>
          <a:p>
            <a:pPr marL="285750" indent="-285750">
              <a:buFont typeface="Wingdings" panose="05000000000000000000" pitchFamily="2" charset="2"/>
              <a:buChar char="§"/>
            </a:pPr>
            <a:r>
              <a:rPr lang="en-US" sz="1200" dirty="0">
                <a:solidFill>
                  <a:schemeClr val="accent2"/>
                </a:solidFill>
                <a:hlinkClick r:id="rId5">
                  <a:extLst>
                    <a:ext uri="{A12FA001-AC4F-418D-AE19-62706E023703}">
                      <ahyp:hlinkClr xmlns:ahyp="http://schemas.microsoft.com/office/drawing/2018/hyperlinkcolor" val="tx"/>
                    </a:ext>
                  </a:extLst>
                </a:hlinkClick>
              </a:rPr>
              <a:t>Building for the Future CACFP Informational Flyer</a:t>
            </a:r>
            <a:r>
              <a:rPr lang="en-US" sz="1200" dirty="0">
                <a:solidFill>
                  <a:schemeClr val="accent2"/>
                </a:solidFill>
              </a:rPr>
              <a:t> - English</a:t>
            </a:r>
          </a:p>
          <a:p>
            <a:pPr marL="285750" indent="-285750">
              <a:buFont typeface="Wingdings" panose="05000000000000000000" pitchFamily="2" charset="2"/>
              <a:buChar char="§"/>
            </a:pPr>
            <a:r>
              <a:rPr lang="en-US" sz="1200" dirty="0">
                <a:solidFill>
                  <a:schemeClr val="accent2"/>
                </a:solidFill>
                <a:hlinkClick r:id="rId6">
                  <a:extLst>
                    <a:ext uri="{A12FA001-AC4F-418D-AE19-62706E023703}">
                      <ahyp:hlinkClr xmlns:ahyp="http://schemas.microsoft.com/office/drawing/2018/hyperlinkcolor" val="tx"/>
                    </a:ext>
                  </a:extLst>
                </a:hlinkClick>
              </a:rPr>
              <a:t>Building for the Future CACFP - Spanish</a:t>
            </a:r>
            <a:endParaRPr lang="en-US" sz="1200" dirty="0">
              <a:solidFill>
                <a:schemeClr val="accent2"/>
              </a:solidFill>
              <a:cs typeface="Segoe UI"/>
              <a:hlinkClick r:id="rId3">
                <a:extLst>
                  <a:ext uri="{A12FA001-AC4F-418D-AE19-62706E023703}">
                    <ahyp:hlinkClr xmlns:ahyp="http://schemas.microsoft.com/office/drawing/2018/hyperlinkcolor" val="tx"/>
                  </a:ext>
                </a:extLst>
              </a:hlinkClick>
            </a:endParaRPr>
          </a:p>
          <a:p>
            <a:endParaRPr lang="en-US" dirty="0">
              <a:cs typeface="Calibri"/>
            </a:endParaRPr>
          </a:p>
        </p:txBody>
      </p:sp>
      <p:sp>
        <p:nvSpPr>
          <p:cNvPr id="4" name="Slide Number Placeholder 3">
            <a:extLst>
              <a:ext uri="{FF2B5EF4-FFF2-40B4-BE49-F238E27FC236}">
                <a16:creationId xmlns:a16="http://schemas.microsoft.com/office/drawing/2014/main" id="{B64E7691-8DA8-410E-496A-8DF44EA7CB77}"/>
              </a:ext>
            </a:extLst>
          </p:cNvPr>
          <p:cNvSpPr>
            <a:spLocks noGrp="1"/>
          </p:cNvSpPr>
          <p:nvPr>
            <p:ph type="sldNum" sz="quarter" idx="5"/>
          </p:nvPr>
        </p:nvSpPr>
        <p:spPr/>
        <p:txBody>
          <a:bodyPr/>
          <a:lstStyle/>
          <a:p>
            <a:fld id="{E881032E-8435-4810-B872-D429860A9133}" type="slidenum">
              <a:rPr lang="en-US" smtClean="0"/>
              <a:t>49</a:t>
            </a:fld>
            <a:endParaRPr lang="en-US"/>
          </a:p>
        </p:txBody>
      </p:sp>
    </p:spTree>
    <p:extLst>
      <p:ext uri="{BB962C8B-B14F-4D97-AF65-F5344CB8AC3E}">
        <p14:creationId xmlns:p14="http://schemas.microsoft.com/office/powerpoint/2010/main" val="144937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effectLst/>
                <a:latin typeface="Segoe UI"/>
                <a:cs typeface="Segoe UI"/>
              </a:rPr>
              <a:t>First slide in the Annual CACFP Staff Training PPT.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1"/>
              </a:solidFill>
              <a:effectLst/>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effectLst/>
                <a:latin typeface="Segoe UI"/>
                <a:cs typeface="Segoe UI"/>
              </a:rPr>
              <a:t>ADD THE TRAINER’S NAME AND TITLE AND THE ORGANIZATION’S NAME</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5</a:t>
            </a:fld>
            <a:endParaRPr lang="en-US"/>
          </a:p>
        </p:txBody>
      </p:sp>
    </p:spTree>
    <p:extLst>
      <p:ext uri="{BB962C8B-B14F-4D97-AF65-F5344CB8AC3E}">
        <p14:creationId xmlns:p14="http://schemas.microsoft.com/office/powerpoint/2010/main" val="737423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4C7B2-D5AE-89D6-9906-BE9A7E062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2755C-608D-D762-0476-F4A600A5E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33059-CEC2-DF1E-1D10-E473FCC13AB7}"/>
              </a:ext>
            </a:extLst>
          </p:cNvPr>
          <p:cNvSpPr>
            <a:spLocks noGrp="1"/>
          </p:cNvSpPr>
          <p:nvPr>
            <p:ph type="body" idx="1"/>
          </p:nvPr>
        </p:nvSpPr>
        <p:spPr/>
        <p:txBody>
          <a:bodyPr/>
          <a:lstStyle/>
          <a:p>
            <a:r>
              <a:rPr lang="en-US" b="1" dirty="0">
                <a:cs typeface="Calibri"/>
              </a:rPr>
              <a:t>IMPORTANT YOUR STAFF KNOWS ABOUT ADMINISTRATIVE REVIEWS CONDUCTED BY OSPI CHILD NUTRITION</a:t>
            </a:r>
          </a:p>
          <a:p>
            <a:r>
              <a:rPr lang="en-US" dirty="0">
                <a:cs typeface="Calibri"/>
              </a:rPr>
              <a:t>Required Financial Records:</a:t>
            </a:r>
          </a:p>
          <a:p>
            <a:pPr marL="342900" indent="-342900">
              <a:buFont typeface="Wingdings" panose="05000000000000000000" pitchFamily="2" charset="2"/>
              <a:buChar char="§"/>
            </a:pPr>
            <a:r>
              <a:rPr lang="en-US" sz="1200" dirty="0">
                <a:solidFill>
                  <a:schemeClr val="accent2"/>
                </a:solidFill>
                <a:cs typeface="Segoe UI"/>
              </a:rPr>
              <a:t>Receipts for food</a:t>
            </a:r>
          </a:p>
          <a:p>
            <a:pPr marL="342900" indent="-342900">
              <a:buFont typeface="Wingdings" panose="05000000000000000000" pitchFamily="2" charset="2"/>
              <a:buChar char="§"/>
            </a:pPr>
            <a:r>
              <a:rPr lang="en-US" sz="1200" dirty="0">
                <a:solidFill>
                  <a:schemeClr val="accent2"/>
                </a:solidFill>
                <a:cs typeface="Segoe UI"/>
              </a:rPr>
              <a:t>Monthly Operating Costs Worksheet</a:t>
            </a:r>
          </a:p>
          <a:p>
            <a:pPr marL="342900" indent="-342900">
              <a:buFont typeface="Wingdings" panose="05000000000000000000" pitchFamily="2" charset="2"/>
              <a:buChar char="§"/>
            </a:pPr>
            <a:r>
              <a:rPr lang="en-US" sz="1200" dirty="0">
                <a:solidFill>
                  <a:schemeClr val="accent2"/>
                </a:solidFill>
                <a:cs typeface="Segoe UI"/>
              </a:rPr>
              <a:t>Labor costs/Timecards/Timesheets</a:t>
            </a:r>
          </a:p>
          <a:p>
            <a:pPr marL="342900" indent="-342900">
              <a:buFont typeface="Wingdings" panose="05000000000000000000" pitchFamily="2" charset="2"/>
              <a:buChar char="§"/>
            </a:pPr>
            <a:r>
              <a:rPr lang="en-US" sz="1200" dirty="0">
                <a:solidFill>
                  <a:schemeClr val="accent2"/>
                </a:solidFill>
                <a:cs typeface="Segoe UI"/>
              </a:rPr>
              <a:t>Administrative Costs (if applicable)</a:t>
            </a:r>
          </a:p>
          <a:p>
            <a:pPr marL="342900" indent="-342900">
              <a:buFont typeface="Wingdings" panose="05000000000000000000" pitchFamily="2" charset="2"/>
              <a:buChar char="§"/>
            </a:pPr>
            <a:r>
              <a:rPr lang="en-US" sz="1200" dirty="0">
                <a:solidFill>
                  <a:schemeClr val="accent2"/>
                </a:solidFill>
                <a:cs typeface="Segoe UI"/>
              </a:rPr>
              <a:t>EIEAs/Enrollment Forms and Monthly Participant Eligibility Roster</a:t>
            </a:r>
          </a:p>
          <a:p>
            <a:pPr marL="342900" indent="-342900">
              <a:buFont typeface="Wingdings" panose="05000000000000000000" pitchFamily="2" charset="2"/>
              <a:buChar char="§"/>
            </a:pPr>
            <a:r>
              <a:rPr lang="en-US" sz="1200" dirty="0">
                <a:solidFill>
                  <a:schemeClr val="accent2"/>
                </a:solidFill>
                <a:cs typeface="Segoe UI"/>
              </a:rPr>
              <a:t>Claim Documentation</a:t>
            </a:r>
          </a:p>
          <a:p>
            <a:endParaRPr lang="en-US" dirty="0">
              <a:cs typeface="Calibri"/>
            </a:endParaRPr>
          </a:p>
        </p:txBody>
      </p:sp>
      <p:sp>
        <p:nvSpPr>
          <p:cNvPr id="4" name="Slide Number Placeholder 3">
            <a:extLst>
              <a:ext uri="{FF2B5EF4-FFF2-40B4-BE49-F238E27FC236}">
                <a16:creationId xmlns:a16="http://schemas.microsoft.com/office/drawing/2014/main" id="{EDBC6BFD-10B6-96EF-FF81-1BC1EEEF9421}"/>
              </a:ext>
            </a:extLst>
          </p:cNvPr>
          <p:cNvSpPr>
            <a:spLocks noGrp="1"/>
          </p:cNvSpPr>
          <p:nvPr>
            <p:ph type="sldNum" sz="quarter" idx="5"/>
          </p:nvPr>
        </p:nvSpPr>
        <p:spPr/>
        <p:txBody>
          <a:bodyPr/>
          <a:lstStyle/>
          <a:p>
            <a:fld id="{E881032E-8435-4810-B872-D429860A9133}" type="slidenum">
              <a:rPr lang="en-US" smtClean="0"/>
              <a:t>50</a:t>
            </a:fld>
            <a:endParaRPr lang="en-US"/>
          </a:p>
        </p:txBody>
      </p:sp>
    </p:spTree>
    <p:extLst>
      <p:ext uri="{BB962C8B-B14F-4D97-AF65-F5344CB8AC3E}">
        <p14:creationId xmlns:p14="http://schemas.microsoft.com/office/powerpoint/2010/main" val="26482621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1E9E2-8F3D-01A8-4570-3CE365BC1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F8732-78D5-EAA7-A6A4-9AD70EF45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2DDD8-AA77-30B1-BAF7-BD69E2E6C2CD}"/>
              </a:ext>
            </a:extLst>
          </p:cNvPr>
          <p:cNvSpPr>
            <a:spLocks noGrp="1"/>
          </p:cNvSpPr>
          <p:nvPr>
            <p:ph type="body" idx="1"/>
          </p:nvPr>
        </p:nvSpPr>
        <p:spPr/>
        <p:txBody>
          <a:bodyPr/>
          <a:lstStyle/>
          <a:p>
            <a:r>
              <a:rPr lang="en-US" b="1" dirty="0">
                <a:cs typeface="Calibri"/>
              </a:rPr>
              <a:t>IMPORTANT YOUR STAFF KNOWS ABOUT ADMINISTRATIVE REVIEWS CONDUCTED BY OSPI CHILD NUTRITION</a:t>
            </a:r>
          </a:p>
          <a:p>
            <a:r>
              <a:rPr lang="en-US" b="1" dirty="0">
                <a:cs typeface="Calibri"/>
              </a:rPr>
              <a:t>Kitchen Observation and Required Kitchen Records:</a:t>
            </a:r>
          </a:p>
          <a:p>
            <a:pPr marL="342900" indent="-342900">
              <a:buFont typeface="Wingdings" panose="05000000000000000000" pitchFamily="2" charset="2"/>
              <a:buChar char="§"/>
            </a:pPr>
            <a:r>
              <a:rPr lang="en-US" sz="1200" dirty="0">
                <a:solidFill>
                  <a:schemeClr val="accent2"/>
                </a:solidFill>
                <a:cs typeface="Segoe UI"/>
              </a:rPr>
              <a:t>Meal preparation records – not required</a:t>
            </a:r>
          </a:p>
          <a:p>
            <a:pPr marL="342900" indent="-342900">
              <a:buFont typeface="Wingdings" panose="05000000000000000000" pitchFamily="2" charset="2"/>
              <a:buChar char="§"/>
            </a:pPr>
            <a:r>
              <a:rPr lang="en-US" sz="1200" dirty="0">
                <a:solidFill>
                  <a:schemeClr val="accent2"/>
                </a:solidFill>
                <a:cs typeface="Segoe UI"/>
              </a:rPr>
              <a:t>Food inventory/storage</a:t>
            </a:r>
          </a:p>
          <a:p>
            <a:pPr marL="342900" indent="-342900">
              <a:buFont typeface="Wingdings" panose="05000000000000000000" pitchFamily="2" charset="2"/>
              <a:buChar char="§"/>
            </a:pPr>
            <a:r>
              <a:rPr lang="en-US" sz="1200" dirty="0">
                <a:solidFill>
                  <a:schemeClr val="accent2"/>
                </a:solidFill>
                <a:cs typeface="Segoe UI"/>
              </a:rPr>
              <a:t>Refrigerator/Freezer temperature logs</a:t>
            </a:r>
          </a:p>
          <a:p>
            <a:pPr marL="342900" indent="-342900">
              <a:buFont typeface="Wingdings" panose="05000000000000000000" pitchFamily="2" charset="2"/>
              <a:buChar char="§"/>
            </a:pPr>
            <a:r>
              <a:rPr lang="en-US" sz="1200" dirty="0">
                <a:solidFill>
                  <a:schemeClr val="accent2"/>
                </a:solidFill>
                <a:cs typeface="Segoe UI"/>
              </a:rPr>
              <a:t>Valid Food Handlers Cards</a:t>
            </a:r>
          </a:p>
          <a:p>
            <a:pPr marL="342900" indent="-342900">
              <a:buFont typeface="Wingdings" panose="05000000000000000000" pitchFamily="2" charset="2"/>
              <a:buChar char="§"/>
            </a:pPr>
            <a:r>
              <a:rPr lang="en-US" sz="1200" dirty="0">
                <a:solidFill>
                  <a:schemeClr val="accent2"/>
                </a:solidFill>
                <a:cs typeface="Segoe UI"/>
              </a:rPr>
              <a:t>Food Safety and Sanitation Records</a:t>
            </a:r>
          </a:p>
          <a:p>
            <a:pPr marL="342900" indent="-342900">
              <a:buFont typeface="Wingdings" panose="05000000000000000000" pitchFamily="2" charset="2"/>
              <a:buChar char="§"/>
            </a:pPr>
            <a:r>
              <a:rPr lang="en-US" sz="1200" dirty="0">
                <a:solidFill>
                  <a:schemeClr val="accent2"/>
                </a:solidFill>
                <a:cs typeface="Segoe UI"/>
              </a:rPr>
              <a:t>Standardized Recipes</a:t>
            </a:r>
          </a:p>
          <a:p>
            <a:pPr marL="342900" indent="-342900">
              <a:buFont typeface="Wingdings" panose="05000000000000000000" pitchFamily="2" charset="2"/>
              <a:buChar char="§"/>
            </a:pPr>
            <a:r>
              <a:rPr lang="en-US" sz="1200" dirty="0">
                <a:solidFill>
                  <a:schemeClr val="accent2"/>
                </a:solidFill>
                <a:cs typeface="Segoe UI"/>
              </a:rPr>
              <a:t>CN labels and/or Product Formulation Statements</a:t>
            </a:r>
          </a:p>
          <a:p>
            <a:pPr marL="342900" indent="-342900">
              <a:buFont typeface="Wingdings" panose="05000000000000000000" pitchFamily="2" charset="2"/>
              <a:buChar char="§"/>
            </a:pPr>
            <a:r>
              <a:rPr lang="en-US" sz="1200" dirty="0">
                <a:solidFill>
                  <a:schemeClr val="accent2"/>
                </a:solidFill>
                <a:cs typeface="Segoe UI"/>
              </a:rPr>
              <a:t>Menus with substitutions noted</a:t>
            </a:r>
          </a:p>
          <a:p>
            <a:pPr marL="342900" indent="-342900">
              <a:buFont typeface="Wingdings" panose="05000000000000000000" pitchFamily="2" charset="2"/>
              <a:buChar char="§"/>
            </a:pPr>
            <a:r>
              <a:rPr lang="en-US" sz="1200" dirty="0">
                <a:solidFill>
                  <a:schemeClr val="accent2"/>
                </a:solidFill>
                <a:cs typeface="Segoe UI"/>
              </a:rPr>
              <a:t>Open food or leftovers dated</a:t>
            </a:r>
          </a:p>
          <a:p>
            <a:pPr marL="342900" indent="-342900">
              <a:buFont typeface="Wingdings" panose="05000000000000000000" pitchFamily="2" charset="2"/>
              <a:buChar char="§"/>
            </a:pPr>
            <a:r>
              <a:rPr lang="en-US" sz="1200" dirty="0">
                <a:solidFill>
                  <a:schemeClr val="accent2"/>
                </a:solidFill>
                <a:cs typeface="Segoe UI"/>
              </a:rPr>
              <a:t>Also check to be sure Food Safety practices are met in accordance with state and local food safety practices</a:t>
            </a:r>
          </a:p>
          <a:p>
            <a:endParaRPr lang="en-US" dirty="0">
              <a:cs typeface="Calibri"/>
            </a:endParaRPr>
          </a:p>
        </p:txBody>
      </p:sp>
      <p:sp>
        <p:nvSpPr>
          <p:cNvPr id="4" name="Slide Number Placeholder 3">
            <a:extLst>
              <a:ext uri="{FF2B5EF4-FFF2-40B4-BE49-F238E27FC236}">
                <a16:creationId xmlns:a16="http://schemas.microsoft.com/office/drawing/2014/main" id="{396118E8-2291-36AF-2A6B-367035D09200}"/>
              </a:ext>
            </a:extLst>
          </p:cNvPr>
          <p:cNvSpPr>
            <a:spLocks noGrp="1"/>
          </p:cNvSpPr>
          <p:nvPr>
            <p:ph type="sldNum" sz="quarter" idx="5"/>
          </p:nvPr>
        </p:nvSpPr>
        <p:spPr/>
        <p:txBody>
          <a:bodyPr/>
          <a:lstStyle/>
          <a:p>
            <a:fld id="{E881032E-8435-4810-B872-D429860A9133}" type="slidenum">
              <a:rPr lang="en-US" smtClean="0"/>
              <a:t>51</a:t>
            </a:fld>
            <a:endParaRPr lang="en-US"/>
          </a:p>
        </p:txBody>
      </p:sp>
    </p:spTree>
    <p:extLst>
      <p:ext uri="{BB962C8B-B14F-4D97-AF65-F5344CB8AC3E}">
        <p14:creationId xmlns:p14="http://schemas.microsoft.com/office/powerpoint/2010/main" val="942139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4F383-E992-8F45-55C5-6DF6DF15B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B83AC-0AF4-977A-7732-A7029A5D8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8A19B-220B-CFC3-F7CB-B67CBF9FF214}"/>
              </a:ext>
            </a:extLst>
          </p:cNvPr>
          <p:cNvSpPr>
            <a:spLocks noGrp="1"/>
          </p:cNvSpPr>
          <p:nvPr>
            <p:ph type="body" idx="1"/>
          </p:nvPr>
        </p:nvSpPr>
        <p:spPr/>
        <p:txBody>
          <a:bodyPr/>
          <a:lstStyle/>
          <a:p>
            <a:r>
              <a:rPr lang="en-US" b="1" dirty="0">
                <a:cs typeface="Calibri"/>
              </a:rPr>
              <a:t>IMPORTANT YOUR STAFF KNOWS ABOUT ADMINISTRATIVE REVIEWS CONDUCTED BY OSPI CHILD NUTRITION</a:t>
            </a:r>
          </a:p>
          <a:p>
            <a:pPr marL="0" indent="0">
              <a:buNone/>
            </a:pPr>
            <a:r>
              <a:rPr lang="en-US" sz="7400" b="1" dirty="0">
                <a:solidFill>
                  <a:schemeClr val="accent2"/>
                </a:solidFill>
                <a:cs typeface="Segoe UI"/>
              </a:rPr>
              <a:t>Required Records:</a:t>
            </a:r>
          </a:p>
          <a:p>
            <a:pPr marL="0" indent="0">
              <a:buNone/>
            </a:pPr>
            <a:endParaRPr lang="en-US" sz="7400" b="1" dirty="0">
              <a:solidFill>
                <a:schemeClr val="accent2"/>
              </a:solidFill>
              <a:cs typeface="Segoe UI"/>
            </a:endParaRPr>
          </a:p>
          <a:p>
            <a:pPr marL="285750">
              <a:spcAft>
                <a:spcPts val="600"/>
              </a:spcAft>
              <a:buFont typeface="Arial" panose="020B0604020202020204" pitchFamily="34" charset="0"/>
              <a:buChar char="•"/>
            </a:pPr>
            <a:r>
              <a:rPr lang="en-US" sz="6800" dirty="0">
                <a:solidFill>
                  <a:schemeClr val="accent2"/>
                </a:solidFill>
              </a:rPr>
              <a:t>Consolidated Attendance Records  </a:t>
            </a:r>
            <a:r>
              <a:rPr lang="en-US" sz="6800" dirty="0">
                <a:solidFill>
                  <a:schemeClr val="accent2"/>
                </a:solidFill>
                <a:hlinkClick r:id="rId3">
                  <a:extLst>
                    <a:ext uri="{A12FA001-AC4F-418D-AE19-62706E023703}">
                      <ahyp:hlinkClr xmlns:ahyp="http://schemas.microsoft.com/office/drawing/2018/hyperlinkcolor" val="tx"/>
                    </a:ext>
                  </a:extLst>
                </a:hlinkClick>
              </a:rPr>
              <a:t>consolidated_monthly_attendance_report_0.xlsx</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Consolidated Meal Counts  </a:t>
            </a:r>
            <a:r>
              <a:rPr lang="en-US" sz="6800" dirty="0">
                <a:solidFill>
                  <a:schemeClr val="accent2"/>
                </a:solidFill>
                <a:hlinkClick r:id="rId4">
                  <a:extLst>
                    <a:ext uri="{A12FA001-AC4F-418D-AE19-62706E023703}">
                      <ahyp:hlinkClr xmlns:ahyp="http://schemas.microsoft.com/office/drawing/2018/hyperlinkcolor" val="tx"/>
                    </a:ext>
                  </a:extLst>
                </a:hlinkClick>
              </a:rPr>
              <a:t>consolidated_meal_count-childcareadultcare.xlsx</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Required CACFP Staff Training Documentation  </a:t>
            </a:r>
            <a:r>
              <a:rPr lang="en-US" sz="6800" dirty="0">
                <a:solidFill>
                  <a:schemeClr val="accent2"/>
                </a:solidFill>
                <a:hlinkClick r:id="rId5">
                  <a:extLst>
                    <a:ext uri="{A12FA001-AC4F-418D-AE19-62706E023703}">
                      <ahyp:hlinkClr xmlns:ahyp="http://schemas.microsoft.com/office/drawing/2018/hyperlinkcolor" val="tx"/>
                    </a:ext>
                  </a:extLst>
                </a:hlinkClick>
              </a:rPr>
              <a:t>cacfp-sponsor-staff-training-sponsor-shareable-version.pptx</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Required CACFP Staff Training Agenda and Sign In Sheet  </a:t>
            </a:r>
            <a:r>
              <a:rPr lang="en-US" sz="6800" dirty="0">
                <a:solidFill>
                  <a:schemeClr val="accent2"/>
                </a:solidFill>
                <a:hlinkClick r:id="rId6">
                  <a:extLst>
                    <a:ext uri="{A12FA001-AC4F-418D-AE19-62706E023703}">
                      <ahyp:hlinkClr xmlns:ahyp="http://schemas.microsoft.com/office/drawing/2018/hyperlinkcolor" val="tx"/>
                    </a:ext>
                  </a:extLst>
                </a:hlinkClick>
              </a:rPr>
              <a:t>CACFP Attendance Roster</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CACFP Infant Meal Form (if applicable)   </a:t>
            </a:r>
            <a:r>
              <a:rPr lang="en-US" sz="6800" dirty="0">
                <a:solidFill>
                  <a:schemeClr val="accent2"/>
                </a:solidFill>
                <a:hlinkClick r:id="rId7">
                  <a:extLst>
                    <a:ext uri="{A12FA001-AC4F-418D-AE19-62706E023703}">
                      <ahyp:hlinkClr xmlns:ahyp="http://schemas.microsoft.com/office/drawing/2018/hyperlinkcolor" val="tx"/>
                    </a:ext>
                  </a:extLst>
                </a:hlinkClick>
              </a:rPr>
              <a:t>CACFP Infant Meal Form</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Request for Special Dietary Needs Accommodations  </a:t>
            </a:r>
          </a:p>
          <a:p>
            <a:pPr marL="742950" lvl="1">
              <a:spcAft>
                <a:spcPts val="600"/>
              </a:spcAft>
              <a:buFont typeface="Arial" panose="020B0604020202020204" pitchFamily="34" charset="0"/>
              <a:buChar char="•"/>
            </a:pPr>
            <a:r>
              <a:rPr lang="en-US" sz="6800" dirty="0">
                <a:solidFill>
                  <a:schemeClr val="accent2"/>
                </a:solidFill>
                <a:hlinkClick r:id="rId8">
                  <a:extLst>
                    <a:ext uri="{A12FA001-AC4F-418D-AE19-62706E023703}">
                      <ahyp:hlinkClr xmlns:ahyp="http://schemas.microsoft.com/office/drawing/2018/hyperlinkcolor" val="tx"/>
                    </a:ext>
                  </a:extLst>
                </a:hlinkClick>
              </a:rPr>
              <a:t>Request for Special Dietary Accommodations</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Request for Special Milk   </a:t>
            </a:r>
            <a:r>
              <a:rPr lang="en-US" sz="6800" dirty="0">
                <a:solidFill>
                  <a:schemeClr val="accent2"/>
                </a:solidFill>
                <a:hlinkClick r:id="rId9">
                  <a:extLst>
                    <a:ext uri="{A12FA001-AC4F-418D-AE19-62706E023703}">
                      <ahyp:hlinkClr xmlns:ahyp="http://schemas.microsoft.com/office/drawing/2018/hyperlinkcolor" val="tx"/>
                    </a:ext>
                  </a:extLst>
                </a:hlinkClick>
              </a:rPr>
              <a:t>Request for Fluid Milk Substitution - Child Care</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Monthly Eligibility Records: </a:t>
            </a:r>
            <a:r>
              <a:rPr lang="en-US" sz="6600" dirty="0">
                <a:hlinkClick r:id="rId10">
                  <a:extLst>
                    <a:ext uri="{A12FA001-AC4F-418D-AE19-62706E023703}">
                      <ahyp:hlinkClr xmlns:ahyp="http://schemas.microsoft.com/office/drawing/2018/hyperlinkcolor" val="tx"/>
                    </a:ext>
                  </a:extLst>
                </a:hlinkClick>
              </a:rPr>
              <a:t>Monthly Participant Eligibility Reference Sheet Child Care</a:t>
            </a:r>
            <a:endParaRPr lang="en-US" sz="6400" dirty="0"/>
          </a:p>
          <a:p>
            <a:pPr marL="742950" lvl="1">
              <a:spcAft>
                <a:spcPts val="600"/>
              </a:spcAft>
              <a:buFont typeface="Arial" panose="020B0604020202020204" pitchFamily="34" charset="0"/>
              <a:buChar char="•"/>
            </a:pPr>
            <a:r>
              <a:rPr lang="en-US" sz="6400" dirty="0">
                <a:solidFill>
                  <a:schemeClr val="accent2"/>
                </a:solidFill>
              </a:rPr>
              <a:t>Attendance Roster </a:t>
            </a:r>
            <a:r>
              <a:rPr lang="en-US" sz="6600" dirty="0">
                <a:hlinkClick r:id="rId11">
                  <a:extLst>
                    <a:ext uri="{A12FA001-AC4F-418D-AE19-62706E023703}">
                      <ahyp:hlinkClr xmlns:ahyp="http://schemas.microsoft.com/office/drawing/2018/hyperlinkcolor" val="tx"/>
                    </a:ext>
                  </a:extLst>
                </a:hlinkClick>
              </a:rPr>
              <a:t>Monthly Participation Eligibility Roster – Child</a:t>
            </a:r>
            <a:endParaRPr lang="en-US" sz="6600" dirty="0"/>
          </a:p>
          <a:p>
            <a:pPr marL="742950" lvl="1">
              <a:spcAft>
                <a:spcPts val="600"/>
              </a:spcAft>
              <a:buFont typeface="Arial" panose="020B0604020202020204" pitchFamily="34" charset="0"/>
              <a:buChar char="•"/>
            </a:pPr>
            <a:r>
              <a:rPr lang="en-US" sz="6600" dirty="0"/>
              <a:t>Monthly Eligibility Report </a:t>
            </a:r>
            <a:r>
              <a:rPr lang="en-US" sz="6600" dirty="0">
                <a:hlinkClick r:id="rId12">
                  <a:extLst>
                    <a:ext uri="{A12FA001-AC4F-418D-AE19-62706E023703}">
                      <ahyp:hlinkClr xmlns:ahyp="http://schemas.microsoft.com/office/drawing/2018/hyperlinkcolor" val="tx"/>
                    </a:ext>
                  </a:extLst>
                </a:hlinkClick>
              </a:rPr>
              <a:t>Monthly Participation Eligibility Report - Child</a:t>
            </a:r>
            <a:endParaRPr lang="en-US" sz="6400" dirty="0"/>
          </a:p>
          <a:p>
            <a:pPr marL="742950" lvl="1">
              <a:spcAft>
                <a:spcPts val="600"/>
              </a:spcAft>
              <a:buFont typeface="Arial" panose="020B0604020202020204" pitchFamily="34" charset="0"/>
              <a:buChar char="•"/>
            </a:pPr>
            <a:r>
              <a:rPr lang="en-US" sz="6400" dirty="0">
                <a:solidFill>
                  <a:schemeClr val="accent2"/>
                </a:solidFill>
              </a:rPr>
              <a:t>EIEA </a:t>
            </a:r>
            <a:r>
              <a:rPr lang="en-US" sz="6600" dirty="0">
                <a:hlinkClick r:id="rId13">
                  <a:extLst>
                    <a:ext uri="{A12FA001-AC4F-418D-AE19-62706E023703}">
                      <ahyp:hlinkClr xmlns:ahyp="http://schemas.microsoft.com/office/drawing/2018/hyperlinkcolor" val="tx"/>
                    </a:ext>
                  </a:extLst>
                </a:hlinkClick>
              </a:rPr>
              <a:t>Enrollment and Income Eligibility Application</a:t>
            </a:r>
            <a:r>
              <a:rPr lang="en-US" sz="6600" dirty="0"/>
              <a:t> </a:t>
            </a:r>
            <a:r>
              <a:rPr lang="en-US" sz="6400" dirty="0"/>
              <a:t>and</a:t>
            </a:r>
            <a:r>
              <a:rPr lang="en-US" sz="6400" dirty="0">
                <a:solidFill>
                  <a:schemeClr val="accent2"/>
                </a:solidFill>
              </a:rPr>
              <a:t>/or </a:t>
            </a:r>
          </a:p>
          <a:p>
            <a:pPr marL="742950" lvl="1">
              <a:spcAft>
                <a:spcPts val="600"/>
              </a:spcAft>
              <a:buFont typeface="Arial" panose="020B0604020202020204" pitchFamily="34" charset="0"/>
              <a:buChar char="•"/>
            </a:pPr>
            <a:r>
              <a:rPr lang="en-US" sz="6400" dirty="0">
                <a:solidFill>
                  <a:schemeClr val="accent2"/>
                </a:solidFill>
              </a:rPr>
              <a:t>Enrollment Forms  </a:t>
            </a:r>
            <a:r>
              <a:rPr lang="en-US" sz="6600" dirty="0">
                <a:hlinkClick r:id="rId14">
                  <a:extLst>
                    <a:ext uri="{A12FA001-AC4F-418D-AE19-62706E023703}">
                      <ahyp:hlinkClr xmlns:ahyp="http://schemas.microsoft.com/office/drawing/2018/hyperlinkcolor" val="tx"/>
                    </a:ext>
                  </a:extLst>
                </a:hlinkClick>
              </a:rPr>
              <a:t>form-enrollmentform.docx</a:t>
            </a:r>
            <a:endParaRPr lang="en-US" sz="6400" dirty="0"/>
          </a:p>
          <a:p>
            <a:pPr marL="285750">
              <a:spcAft>
                <a:spcPts val="600"/>
              </a:spcAft>
              <a:buFont typeface="Arial" panose="020B0604020202020204" pitchFamily="34" charset="0"/>
              <a:buChar char="•"/>
            </a:pPr>
            <a:endParaRPr lang="en-US" sz="6800" dirty="0">
              <a:solidFill>
                <a:schemeClr val="accent2"/>
              </a:solidFill>
            </a:endParaRPr>
          </a:p>
          <a:p>
            <a:endParaRPr lang="en-US" dirty="0">
              <a:cs typeface="Calibri"/>
            </a:endParaRPr>
          </a:p>
        </p:txBody>
      </p:sp>
      <p:sp>
        <p:nvSpPr>
          <p:cNvPr id="4" name="Slide Number Placeholder 3">
            <a:extLst>
              <a:ext uri="{FF2B5EF4-FFF2-40B4-BE49-F238E27FC236}">
                <a16:creationId xmlns:a16="http://schemas.microsoft.com/office/drawing/2014/main" id="{B7943C69-8869-36A0-D7CB-734294EAB7CE}"/>
              </a:ext>
            </a:extLst>
          </p:cNvPr>
          <p:cNvSpPr>
            <a:spLocks noGrp="1"/>
          </p:cNvSpPr>
          <p:nvPr>
            <p:ph type="sldNum" sz="quarter" idx="5"/>
          </p:nvPr>
        </p:nvSpPr>
        <p:spPr/>
        <p:txBody>
          <a:bodyPr/>
          <a:lstStyle/>
          <a:p>
            <a:fld id="{E881032E-8435-4810-B872-D429860A9133}" type="slidenum">
              <a:rPr lang="en-US" smtClean="0"/>
              <a:t>52</a:t>
            </a:fld>
            <a:endParaRPr lang="en-US"/>
          </a:p>
        </p:txBody>
      </p:sp>
    </p:spTree>
    <p:extLst>
      <p:ext uri="{BB962C8B-B14F-4D97-AF65-F5344CB8AC3E}">
        <p14:creationId xmlns:p14="http://schemas.microsoft.com/office/powerpoint/2010/main" val="4249148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BFF3-EEE7-6F87-DA96-4B430DCAB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5A6D9-025D-D087-679B-71CC57BF5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EF2C8-3F6F-F2C8-1FAE-9D54853DA4B1}"/>
              </a:ext>
            </a:extLst>
          </p:cNvPr>
          <p:cNvSpPr>
            <a:spLocks noGrp="1"/>
          </p:cNvSpPr>
          <p:nvPr>
            <p:ph type="body" idx="1"/>
          </p:nvPr>
        </p:nvSpPr>
        <p:spPr/>
        <p:txBody>
          <a:bodyPr/>
          <a:lstStyle/>
          <a:p>
            <a:r>
              <a:rPr lang="en-US" b="1" dirty="0">
                <a:cs typeface="Calibri"/>
              </a:rPr>
              <a:t>IMPORTANT YOUR STAFF KNOWS ABOUT ADMINISTRATIVE REVIEWS CONDUCTED BY OSPI CHILD NUTRITION</a:t>
            </a:r>
          </a:p>
          <a:p>
            <a:r>
              <a:rPr lang="en-US" dirty="0">
                <a:cs typeface="Calibri"/>
              </a:rPr>
              <a:t>Independent Sponsors – DELETE SPONSORING ORGANIZATION BULLET</a:t>
            </a:r>
          </a:p>
          <a:p>
            <a:r>
              <a:rPr lang="en-US" dirty="0">
                <a:cs typeface="Calibri"/>
              </a:rPr>
              <a:t>Sponsoring Organizations – DELETE INDEPENDENT SPONSOR BULLET</a:t>
            </a:r>
          </a:p>
        </p:txBody>
      </p:sp>
      <p:sp>
        <p:nvSpPr>
          <p:cNvPr id="4" name="Slide Number Placeholder 3">
            <a:extLst>
              <a:ext uri="{FF2B5EF4-FFF2-40B4-BE49-F238E27FC236}">
                <a16:creationId xmlns:a16="http://schemas.microsoft.com/office/drawing/2014/main" id="{E89C5FB5-9F8A-401D-75BA-7D936D9D58E7}"/>
              </a:ext>
            </a:extLst>
          </p:cNvPr>
          <p:cNvSpPr>
            <a:spLocks noGrp="1"/>
          </p:cNvSpPr>
          <p:nvPr>
            <p:ph type="sldNum" sz="quarter" idx="5"/>
          </p:nvPr>
        </p:nvSpPr>
        <p:spPr/>
        <p:txBody>
          <a:bodyPr/>
          <a:lstStyle/>
          <a:p>
            <a:fld id="{E881032E-8435-4810-B872-D429860A9133}" type="slidenum">
              <a:rPr lang="en-US" smtClean="0"/>
              <a:t>53</a:t>
            </a:fld>
            <a:endParaRPr lang="en-US"/>
          </a:p>
        </p:txBody>
      </p:sp>
    </p:spTree>
    <p:extLst>
      <p:ext uri="{BB962C8B-B14F-4D97-AF65-F5344CB8AC3E}">
        <p14:creationId xmlns:p14="http://schemas.microsoft.com/office/powerpoint/2010/main" val="19952327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IMPORTANT YOUR STAFF KNOWS ABOUT ADMIN REVIEWS CONDUCTED BY OSPI CHILD NUTRITION</a:t>
            </a:r>
          </a:p>
          <a:p>
            <a:r>
              <a:rPr lang="en-US" dirty="0">
                <a:cs typeface="Calibri"/>
              </a:rPr>
              <a:t>It can be stressful for you as staff in the classroom during a meal observation is conducted by OSPI</a:t>
            </a:r>
          </a:p>
          <a:p>
            <a:r>
              <a:rPr lang="en-US" dirty="0">
                <a:cs typeface="Calibri"/>
              </a:rPr>
              <a:t>The Reviewers are looking evidence that you are aware of CACFP requirements that we are going over in this training.  </a:t>
            </a:r>
          </a:p>
          <a:p>
            <a:r>
              <a:rPr lang="en-US" b="1" dirty="0">
                <a:cs typeface="Calibri"/>
              </a:rPr>
              <a:t>Here are some items the reviewer will be looking at</a:t>
            </a:r>
            <a:r>
              <a:rPr lang="en-US" dirty="0">
                <a:cs typeface="Calibri"/>
              </a:rPr>
              <a:t>:</a:t>
            </a:r>
          </a:p>
          <a:p>
            <a:r>
              <a:rPr lang="en-US" dirty="0">
                <a:cs typeface="Calibri"/>
              </a:rPr>
              <a:t>Did the participants wash their hands with soap and water?</a:t>
            </a:r>
          </a:p>
          <a:p>
            <a:r>
              <a:rPr lang="en-US" dirty="0">
                <a:cs typeface="Calibri"/>
              </a:rPr>
              <a:t>Is the meal served during the approved meal service time? </a:t>
            </a:r>
          </a:p>
          <a:p>
            <a:r>
              <a:rPr lang="en-US" dirty="0">
                <a:cs typeface="Calibri"/>
              </a:rPr>
              <a:t>Did the foods served match the foods listed on the menu?</a:t>
            </a:r>
          </a:p>
          <a:p>
            <a:r>
              <a:rPr lang="en-US" dirty="0">
                <a:cs typeface="Calibri"/>
              </a:rPr>
              <a:t>Are all components of a creditable meal served at the same time? </a:t>
            </a:r>
          </a:p>
          <a:p>
            <a:r>
              <a:rPr lang="en-US" dirty="0">
                <a:cs typeface="Calibri"/>
              </a:rPr>
              <a:t>Is the correct portion available for each participant?</a:t>
            </a:r>
          </a:p>
          <a:p>
            <a:r>
              <a:rPr lang="en-US" dirty="0">
                <a:cs typeface="Calibri"/>
              </a:rPr>
              <a:t>Were point of service meal counts taken properly? </a:t>
            </a:r>
          </a:p>
          <a:p>
            <a:endParaRPr lang="en-US" dirty="0">
              <a:cs typeface="Calibri"/>
            </a:endParaRPr>
          </a:p>
          <a:p>
            <a:endParaRPr lang="en-US" dirty="0">
              <a:cs typeface="Calibri"/>
            </a:endParaRPr>
          </a:p>
          <a:p>
            <a:endParaRPr lang="en-US" dirty="0">
              <a:cs typeface="Calibri"/>
            </a:endParaRPr>
          </a:p>
          <a:p>
            <a:r>
              <a:rPr lang="en-US" dirty="0">
                <a:cs typeface="Calibri"/>
              </a:rPr>
              <a:t> </a:t>
            </a:r>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54</a:t>
            </a:fld>
            <a:endParaRPr lang="en-US"/>
          </a:p>
        </p:txBody>
      </p:sp>
    </p:spTree>
    <p:extLst>
      <p:ext uri="{BB962C8B-B14F-4D97-AF65-F5344CB8AC3E}">
        <p14:creationId xmlns:p14="http://schemas.microsoft.com/office/powerpoint/2010/main" val="3697591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DELETE THIS SLIDE IF YOU DO NOT CLAIM INFANTS</a:t>
            </a:r>
          </a:p>
          <a:p>
            <a:r>
              <a:rPr lang="en-US">
                <a:cs typeface="Calibri"/>
              </a:rPr>
              <a:t>The reviewer will look for availability of center provided formula and foods as well as documentation on each child's developmental readiness, communication with parents, meal count records and the posted menu.</a:t>
            </a:r>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55</a:t>
            </a:fld>
            <a:endParaRPr lang="en-US"/>
          </a:p>
        </p:txBody>
      </p:sp>
    </p:spTree>
    <p:extLst>
      <p:ext uri="{BB962C8B-B14F-4D97-AF65-F5344CB8AC3E}">
        <p14:creationId xmlns:p14="http://schemas.microsoft.com/office/powerpoint/2010/main" val="1170219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the end of a review, the reviewer will go over the results with the owner/ responsible principal. </a:t>
            </a:r>
          </a:p>
          <a:p>
            <a:r>
              <a:rPr lang="en-US">
                <a:cs typeface="Calibri"/>
              </a:rPr>
              <a:t>There may be findings with areas of technical assistance while other findings may deem corrective action assigned to the institution.  </a:t>
            </a:r>
          </a:p>
          <a:p>
            <a:r>
              <a:rPr lang="en-US">
                <a:cs typeface="Calibri"/>
              </a:rPr>
              <a:t>When errors are made in the operation of the CACFP there is a possibility that we will have to pay money back or in some cases money may actually be owed to us. </a:t>
            </a:r>
            <a:endParaRPr lang="en-US"/>
          </a:p>
          <a:p>
            <a:r>
              <a:rPr lang="en-US">
                <a:cs typeface="Calibri"/>
              </a:rPr>
              <a:t>Examples of how this relates to you and your job:</a:t>
            </a:r>
          </a:p>
          <a:p>
            <a:r>
              <a:rPr lang="en-US">
                <a:cs typeface="Calibri"/>
              </a:rPr>
              <a:t>During the meal observation, the reviewer noticed that 2% milk was being served to pre school age children.  2% milk is not creditable.</a:t>
            </a:r>
          </a:p>
          <a:p>
            <a:r>
              <a:rPr lang="en-US">
                <a:cs typeface="Calibri"/>
              </a:rPr>
              <a:t>The reviewer will inform you that you cannot count any of the meals served with 2% milk. </a:t>
            </a:r>
          </a:p>
          <a:p>
            <a:r>
              <a:rPr lang="en-US">
                <a:cs typeface="Calibri"/>
              </a:rPr>
              <a:t>You may feel embarrassed, upset, and worried you will be in trouble, yet in this example, who all had a part in the error? </a:t>
            </a:r>
          </a:p>
          <a:p>
            <a:r>
              <a:rPr lang="en-US">
                <a:cs typeface="Calibri"/>
              </a:rPr>
              <a:t>The person who plans the menu?</a:t>
            </a:r>
          </a:p>
          <a:p>
            <a:r>
              <a:rPr lang="en-US">
                <a:cs typeface="Calibri"/>
              </a:rPr>
              <a:t>The person who orders the milk?</a:t>
            </a:r>
          </a:p>
          <a:p>
            <a:r>
              <a:rPr lang="en-US">
                <a:cs typeface="Calibri"/>
              </a:rPr>
              <a:t>The person who validates allowable costs with CACFP funds?</a:t>
            </a:r>
          </a:p>
          <a:p>
            <a:r>
              <a:rPr lang="en-US">
                <a:cs typeface="Calibri"/>
              </a:rPr>
              <a:t>The person who serves the milk?</a:t>
            </a:r>
          </a:p>
          <a:p>
            <a:endParaRPr lang="en-US">
              <a:cs typeface="Calibri"/>
            </a:endParaRPr>
          </a:p>
          <a:p>
            <a:r>
              <a:rPr lang="en-US">
                <a:cs typeface="Calibri"/>
              </a:rPr>
              <a:t>If any one of these individuals knew the meal pattern they could have raised the issue and prevented an error that resulted in meal disallowances. </a:t>
            </a:r>
            <a:r>
              <a:rPr lang="en-US" b="1">
                <a:cs typeface="Calibri"/>
              </a:rPr>
              <a:t>CACFP is everyone's responsibility</a:t>
            </a:r>
            <a:r>
              <a:rPr lang="en-US">
                <a:cs typeface="Calibri"/>
              </a:rPr>
              <a:t>. </a:t>
            </a:r>
          </a:p>
          <a:p>
            <a:r>
              <a:rPr lang="en-US">
                <a:cs typeface="Calibri"/>
              </a:rPr>
              <a:t>This is a good example why we all need CACFP training so we feel confident when we are reviewed.</a:t>
            </a:r>
          </a:p>
          <a:p>
            <a:endParaRPr lang="en-US">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56</a:t>
            </a:fld>
            <a:endParaRPr lang="en-US"/>
          </a:p>
        </p:txBody>
      </p:sp>
    </p:spTree>
    <p:extLst>
      <p:ext uri="{BB962C8B-B14F-4D97-AF65-F5344CB8AC3E}">
        <p14:creationId xmlns:p14="http://schemas.microsoft.com/office/powerpoint/2010/main" val="3789004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0134A-BA8A-F906-BD31-2569FB7A5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549C9-1068-62AF-306B-1E756B08E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B2864-34E1-296B-8585-E65F1757A947}"/>
              </a:ext>
            </a:extLst>
          </p:cNvPr>
          <p:cNvSpPr>
            <a:spLocks noGrp="1"/>
          </p:cNvSpPr>
          <p:nvPr>
            <p:ph type="body" idx="1"/>
          </p:nvPr>
        </p:nvSpPr>
        <p:spPr/>
        <p:txBody>
          <a:bodyPr/>
          <a:lstStyle/>
          <a:p>
            <a:r>
              <a:rPr lang="en-US" b="1" dirty="0">
                <a:cs typeface="Calibri"/>
              </a:rPr>
              <a:t>IMPORTANT YOUR STAFF KNOWS ABOUT ADMIN REVIEWS CONDUCTED BY OSPI CHILD NUTRITION This slides shares information about these OSPI Admin Reviews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Segoe UI"/>
                <a:ea typeface="+mn-ea"/>
                <a:cs typeface="Segoe UI"/>
              </a:rPr>
              <a:t>These are some Common Findings during a CACFP Administrative Review that results in Fiscal Action</a:t>
            </a:r>
          </a:p>
          <a:p>
            <a:endParaRPr lang="en-US" dirty="0">
              <a:cs typeface="Calibri"/>
            </a:endParaRPr>
          </a:p>
        </p:txBody>
      </p:sp>
      <p:sp>
        <p:nvSpPr>
          <p:cNvPr id="4" name="Slide Number Placeholder 3">
            <a:extLst>
              <a:ext uri="{FF2B5EF4-FFF2-40B4-BE49-F238E27FC236}">
                <a16:creationId xmlns:a16="http://schemas.microsoft.com/office/drawing/2014/main" id="{51A8B90F-2EE4-48F0-1672-C9698038CC95}"/>
              </a:ext>
            </a:extLst>
          </p:cNvPr>
          <p:cNvSpPr>
            <a:spLocks noGrp="1"/>
          </p:cNvSpPr>
          <p:nvPr>
            <p:ph type="sldNum" sz="quarter" idx="5"/>
          </p:nvPr>
        </p:nvSpPr>
        <p:spPr/>
        <p:txBody>
          <a:bodyPr/>
          <a:lstStyle/>
          <a:p>
            <a:fld id="{E881032E-8435-4810-B872-D429860A9133}" type="slidenum">
              <a:rPr lang="en-US" smtClean="0"/>
              <a:t>57</a:t>
            </a:fld>
            <a:endParaRPr lang="en-US"/>
          </a:p>
        </p:txBody>
      </p:sp>
    </p:spTree>
    <p:extLst>
      <p:ext uri="{BB962C8B-B14F-4D97-AF65-F5344CB8AC3E}">
        <p14:creationId xmlns:p14="http://schemas.microsoft.com/office/powerpoint/2010/main" val="3430516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64AF-F326-2CDE-B801-F58A2AF8B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63364-074F-3D9E-B904-F09BA950F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CBE35-C953-55E1-233A-FB1DD289F629}"/>
              </a:ext>
            </a:extLst>
          </p:cNvPr>
          <p:cNvSpPr>
            <a:spLocks noGrp="1"/>
          </p:cNvSpPr>
          <p:nvPr>
            <p:ph type="body" idx="1"/>
          </p:nvPr>
        </p:nvSpPr>
        <p:spPr/>
        <p:txBody>
          <a:bodyPr/>
          <a:lstStyle/>
          <a:p>
            <a:r>
              <a:rPr lang="en-US" b="1" dirty="0">
                <a:cs typeface="Calibri"/>
              </a:rPr>
              <a:t>IMPORTANT YOUR STAFF KNOWS ABOUT ADMINISTRATIVE REVIEWS CONDUCTED BY OSPI CHILD NUTRITION</a:t>
            </a:r>
          </a:p>
          <a:p>
            <a:pPr marL="0" indent="0">
              <a:buNone/>
            </a:pPr>
            <a:r>
              <a:rPr lang="en-US" sz="1900" b="1" dirty="0">
                <a:cs typeface="Segoe UI"/>
              </a:rPr>
              <a:t>If there are findings:</a:t>
            </a:r>
          </a:p>
          <a:p>
            <a:pPr>
              <a:buFont typeface="Arial" panose="020B0604020202020204" pitchFamily="34" charset="0"/>
              <a:buChar char="•"/>
            </a:pPr>
            <a:r>
              <a:rPr lang="en-US" sz="1900" dirty="0">
                <a:cs typeface="Segoe UI"/>
              </a:rPr>
              <a:t>They will be identified during the Administrative Review Exit</a:t>
            </a:r>
          </a:p>
          <a:p>
            <a:pPr lvl="1">
              <a:buFont typeface="Arial" panose="020B0604020202020204" pitchFamily="34" charset="0"/>
              <a:buChar char="•"/>
            </a:pPr>
            <a:r>
              <a:rPr lang="en-US" sz="1900" dirty="0">
                <a:cs typeface="Segoe UI"/>
              </a:rPr>
              <a:t>There will be a Corrective Action Plan Form that will need to be completed and it will need be submitted back to the OSPI CACFP Specialist</a:t>
            </a:r>
          </a:p>
          <a:p>
            <a:pPr lvl="1">
              <a:buFont typeface="Arial" panose="020B0604020202020204" pitchFamily="34" charset="0"/>
              <a:buChar char="•"/>
            </a:pPr>
            <a:r>
              <a:rPr lang="en-US" sz="1900" dirty="0">
                <a:cs typeface="Segoe UI"/>
              </a:rPr>
              <a:t>There may be other documentation that will identified to be sent along with the Corrective Action Plan Form</a:t>
            </a:r>
          </a:p>
          <a:p>
            <a:pPr lvl="1">
              <a:buFont typeface="Arial" panose="020B0604020202020204" pitchFamily="34" charset="0"/>
              <a:buChar char="•"/>
            </a:pPr>
            <a:r>
              <a:rPr lang="en-US" sz="1900" dirty="0">
                <a:cs typeface="Segoe UI"/>
              </a:rPr>
              <a:t>There will be a due date set for us at this exit</a:t>
            </a:r>
          </a:p>
          <a:p>
            <a:endParaRPr lang="en-US" dirty="0">
              <a:cs typeface="Calibri"/>
            </a:endParaRPr>
          </a:p>
        </p:txBody>
      </p:sp>
      <p:sp>
        <p:nvSpPr>
          <p:cNvPr id="4" name="Slide Number Placeholder 3">
            <a:extLst>
              <a:ext uri="{FF2B5EF4-FFF2-40B4-BE49-F238E27FC236}">
                <a16:creationId xmlns:a16="http://schemas.microsoft.com/office/drawing/2014/main" id="{C75E9792-1FE0-116A-9F7F-F771E32A4109}"/>
              </a:ext>
            </a:extLst>
          </p:cNvPr>
          <p:cNvSpPr>
            <a:spLocks noGrp="1"/>
          </p:cNvSpPr>
          <p:nvPr>
            <p:ph type="sldNum" sz="quarter" idx="5"/>
          </p:nvPr>
        </p:nvSpPr>
        <p:spPr/>
        <p:txBody>
          <a:bodyPr/>
          <a:lstStyle/>
          <a:p>
            <a:fld id="{E881032E-8435-4810-B872-D429860A9133}" type="slidenum">
              <a:rPr lang="en-US" smtClean="0"/>
              <a:t>58</a:t>
            </a:fld>
            <a:endParaRPr lang="en-US"/>
          </a:p>
        </p:txBody>
      </p:sp>
    </p:spTree>
    <p:extLst>
      <p:ext uri="{BB962C8B-B14F-4D97-AF65-F5344CB8AC3E}">
        <p14:creationId xmlns:p14="http://schemas.microsoft.com/office/powerpoint/2010/main" val="1620238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 are there any questions?</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1879275" rtl="0" eaLnBrk="1" fontAlgn="auto" latinLnBrk="0" hangingPunct="1">
              <a:lnSpc>
                <a:spcPct val="100000"/>
              </a:lnSpc>
              <a:spcBef>
                <a:spcPts val="0"/>
              </a:spcBef>
              <a:spcAft>
                <a:spcPts val="0"/>
              </a:spcAft>
              <a:buClrTx/>
              <a:buSzTx/>
              <a:buFontTx/>
              <a:buNone/>
              <a:tabLst/>
              <a:defRPr/>
            </a:pPr>
            <a:fld id="{71CD1C34-72C1-4C67-AAFF-0B8CE9936A77}" type="slidenum">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79275" rtl="0" eaLnBrk="1" fontAlgn="auto" latinLnBrk="0" hangingPunct="1">
                <a:lnSpc>
                  <a:spcPct val="100000"/>
                </a:lnSpc>
                <a:spcBef>
                  <a:spcPts val="0"/>
                </a:spcBef>
                <a:spcAft>
                  <a:spcPts val="0"/>
                </a:spcAft>
                <a:buClrTx/>
                <a:buSzTx/>
                <a:buFontTx/>
                <a:buNone/>
                <a:tabLst/>
                <a:defRPr/>
              </a:pPr>
              <a:t>59</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52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EDIT THIS AS NEEDED</a:t>
            </a:r>
          </a:p>
          <a:p>
            <a:pPr algn="l"/>
            <a:r>
              <a:rPr lang="en-US" dirty="0"/>
              <a:t>Our organization needs to ensure that staff that have CACFP roles and duties received the required CACFP annual training annually. Please print your name, sign, list your position and the site you work at.</a:t>
            </a:r>
          </a:p>
          <a:p>
            <a:pPr algn="l"/>
            <a:r>
              <a:rPr lang="en-US" dirty="0"/>
              <a:t>When you sign and print your name on the agenda you are certifying you were in attendance today and received training on the marked CACFP required topics.</a:t>
            </a:r>
          </a:p>
        </p:txBody>
      </p:sp>
      <p:sp>
        <p:nvSpPr>
          <p:cNvPr id="4" name="Slide Number Placeholder 3"/>
          <p:cNvSpPr>
            <a:spLocks noGrp="1"/>
          </p:cNvSpPr>
          <p:nvPr>
            <p:ph type="sldNum" sz="quarter" idx="5"/>
          </p:nvPr>
        </p:nvSpPr>
        <p:spPr/>
        <p:txBody>
          <a:bodyPr/>
          <a:lstStyle/>
          <a:p>
            <a:fld id="{E881032E-8435-4810-B872-D429860A9133}" type="slidenum">
              <a:rPr lang="en-US" smtClean="0"/>
              <a:t>6</a:t>
            </a:fld>
            <a:endParaRPr lang="en-US"/>
          </a:p>
        </p:txBody>
      </p:sp>
    </p:spTree>
    <p:extLst>
      <p:ext uri="{BB962C8B-B14F-4D97-AF65-F5344CB8AC3E}">
        <p14:creationId xmlns:p14="http://schemas.microsoft.com/office/powerpoint/2010/main" val="29029758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Segoe UI" panose="020B0502040204020203" pitchFamily="34" charset="0"/>
              <a:ea typeface="Calibri"/>
              <a:cs typeface="Segoe UI" panose="020B0502040204020203" pitchFamily="34" charset="0"/>
            </a:endParaRPr>
          </a:p>
          <a:p>
            <a:pPr>
              <a:defRPr/>
            </a:pPr>
            <a:r>
              <a:rPr lang="en-US" sz="1200" b="1" i="0" dirty="0">
                <a:solidFill>
                  <a:srgbClr val="000000"/>
                </a:solidFill>
                <a:effectLst/>
                <a:latin typeface="Segoe UI"/>
                <a:cs typeface="Segoe UI"/>
              </a:rPr>
              <a:t>THIS SECTION IS FOR SPONSORING ORGANIZATIONS ONLY FOR THE MONITORS AND MONITORING SUPERVISOR– INDEPENDENTS DELETE THIS SLIDE AND THOSE </a:t>
            </a:r>
            <a:r>
              <a:rPr lang="en-US" b="1" dirty="0">
                <a:solidFill>
                  <a:srgbClr val="000000"/>
                </a:solidFill>
                <a:latin typeface="Segoe UI"/>
                <a:cs typeface="Segoe UI"/>
              </a:rPr>
              <a:t>THAT FOLLOW </a:t>
            </a:r>
            <a:r>
              <a:rPr lang="en-US" sz="1200" b="1" i="0" dirty="0">
                <a:solidFill>
                  <a:srgbClr val="000000"/>
                </a:solidFill>
                <a:effectLst/>
                <a:latin typeface="Segoe UI"/>
                <a:cs typeface="Segoe UI"/>
              </a:rPr>
              <a:t>THIS ONE.</a:t>
            </a: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60</a:t>
            </a:fld>
            <a:endParaRPr lang="en-US"/>
          </a:p>
        </p:txBody>
      </p:sp>
    </p:spTree>
    <p:extLst>
      <p:ext uri="{BB962C8B-B14F-4D97-AF65-F5344CB8AC3E}">
        <p14:creationId xmlns:p14="http://schemas.microsoft.com/office/powerpoint/2010/main" val="5063115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MONITOR STAFF TRAINING FOR SPONSORING ORGANIZATIONS (SPONSORS WITH MORE THAN ONE SITE) </a:t>
            </a:r>
          </a:p>
        </p:txBody>
      </p:sp>
      <p:sp>
        <p:nvSpPr>
          <p:cNvPr id="4" name="Slide Number Placeholder 3"/>
          <p:cNvSpPr>
            <a:spLocks noGrp="1"/>
          </p:cNvSpPr>
          <p:nvPr>
            <p:ph type="sldNum" sz="quarter" idx="5"/>
          </p:nvPr>
        </p:nvSpPr>
        <p:spPr/>
        <p:txBody>
          <a:bodyPr/>
          <a:lstStyle/>
          <a:p>
            <a:fld id="{E881032E-8435-4810-B872-D429860A9133}" type="slidenum">
              <a:rPr lang="en-US" smtClean="0"/>
              <a:t>61</a:t>
            </a:fld>
            <a:endParaRPr lang="en-US"/>
          </a:p>
        </p:txBody>
      </p:sp>
    </p:spTree>
    <p:extLst>
      <p:ext uri="{BB962C8B-B14F-4D97-AF65-F5344CB8AC3E}">
        <p14:creationId xmlns:p14="http://schemas.microsoft.com/office/powerpoint/2010/main" val="1145197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B034-CE63-3DA9-776E-FF6C5E058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DB53B-290B-4F07-61A5-2E24756BA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67361-22DA-2253-77E4-DE6E78AD17C4}"/>
              </a:ext>
            </a:extLst>
          </p:cNvPr>
          <p:cNvSpPr>
            <a:spLocks noGrp="1"/>
          </p:cNvSpPr>
          <p:nvPr>
            <p:ph type="body" idx="1"/>
          </p:nvPr>
        </p:nvSpPr>
        <p:spPr/>
        <p:txBody>
          <a:bodyPr/>
          <a:lstStyle/>
          <a:p>
            <a:r>
              <a:rPr lang="en-US" sz="1100" b="1" dirty="0">
                <a:cs typeface="Calibri"/>
              </a:rPr>
              <a:t>SPONSORING ORGS – EDIT AND INDEPENDENTS DELETE THIS SLIDE</a:t>
            </a:r>
          </a:p>
          <a:p>
            <a:pPr>
              <a:buFont typeface="Arial" panose="020B0604020202020204" pitchFamily="34" charset="0"/>
              <a:buChar char="•"/>
            </a:pPr>
            <a:r>
              <a:rPr lang="en-US" dirty="0">
                <a:cs typeface="Segoe UI"/>
              </a:rPr>
              <a:t>Management Plan outlines monitoring for our organization</a:t>
            </a:r>
          </a:p>
          <a:p>
            <a:pPr lvl="1">
              <a:buFont typeface="Wingdings" panose="05000000000000000000" pitchFamily="2" charset="2"/>
              <a:buChar char="§"/>
            </a:pPr>
            <a:r>
              <a:rPr lang="en-US" sz="2800" dirty="0">
                <a:cs typeface="Segoe UI"/>
              </a:rPr>
              <a:t>Monitoring Reviews:</a:t>
            </a:r>
          </a:p>
          <a:p>
            <a:pPr lvl="2">
              <a:buFont typeface="Wingdings" panose="05000000000000000000" pitchFamily="2" charset="2"/>
              <a:buChar char="§"/>
            </a:pPr>
            <a:r>
              <a:rPr lang="en-US" sz="2800" dirty="0">
                <a:cs typeface="Segoe UI"/>
              </a:rPr>
              <a:t>Monitors may introduce yourselves and show site employees your photo ID</a:t>
            </a:r>
          </a:p>
          <a:p>
            <a:pPr lvl="2">
              <a:buFont typeface="Wingdings" panose="05000000000000000000" pitchFamily="2" charset="2"/>
              <a:buChar char="§"/>
            </a:pPr>
            <a:r>
              <a:rPr lang="en-US" sz="2800" dirty="0">
                <a:cs typeface="Segoe UI"/>
              </a:rPr>
              <a:t>Monitoring must be completed during regular business hours</a:t>
            </a:r>
          </a:p>
          <a:p>
            <a:pPr marL="1828800" lvl="4" indent="0">
              <a:buNone/>
            </a:pPr>
            <a:endParaRPr lang="en-US" sz="2800" dirty="0">
              <a:cs typeface="Segoe UI"/>
            </a:endParaRPr>
          </a:p>
          <a:p>
            <a:pPr marL="914400" lvl="2" indent="0">
              <a:buNone/>
            </a:pPr>
            <a:r>
              <a:rPr lang="en-US" sz="2800" dirty="0">
                <a:solidFill>
                  <a:schemeClr val="accent2"/>
                </a:solidFill>
                <a:hlinkClick r:id="rId3">
                  <a:extLst>
                    <a:ext uri="{A12FA001-AC4F-418D-AE19-62706E023703}">
                      <ahyp:hlinkClr xmlns:ahyp="http://schemas.microsoft.com/office/drawing/2018/hyperlinkcolor" val="tx"/>
                    </a:ext>
                  </a:extLst>
                </a:hlinkClick>
              </a:rPr>
              <a:t>CACFP Monitoring for Sponsoring Organizations Reference Sheet (www.k12.wa.us)</a:t>
            </a:r>
            <a:endParaRPr lang="en-US" sz="2800" dirty="0">
              <a:solidFill>
                <a:schemeClr val="accent2"/>
              </a:solidFill>
              <a:cs typeface="Segoe UI"/>
            </a:endParaRPr>
          </a:p>
          <a:p>
            <a:pPr marL="1828800" lvl="4" indent="0">
              <a:buNone/>
            </a:pPr>
            <a:endParaRPr lang="en-US" sz="1100" dirty="0">
              <a:cs typeface="Segoe UI"/>
            </a:endParaRPr>
          </a:p>
          <a:p>
            <a:pPr marL="914400" lvl="2" indent="0">
              <a:buNone/>
            </a:pPr>
            <a:endParaRPr lang="en-US" sz="1100" dirty="0">
              <a:cs typeface="Calibri"/>
            </a:endParaRPr>
          </a:p>
          <a:p>
            <a:endParaRPr lang="en-US" b="1" dirty="0">
              <a:cs typeface="Calibri"/>
            </a:endParaRPr>
          </a:p>
        </p:txBody>
      </p:sp>
      <p:sp>
        <p:nvSpPr>
          <p:cNvPr id="4" name="Slide Number Placeholder 3">
            <a:extLst>
              <a:ext uri="{FF2B5EF4-FFF2-40B4-BE49-F238E27FC236}">
                <a16:creationId xmlns:a16="http://schemas.microsoft.com/office/drawing/2014/main" id="{0224F316-DF2C-FC8E-82CD-51EBF581D14C}"/>
              </a:ext>
            </a:extLst>
          </p:cNvPr>
          <p:cNvSpPr>
            <a:spLocks noGrp="1"/>
          </p:cNvSpPr>
          <p:nvPr>
            <p:ph type="sldNum" sz="quarter" idx="5"/>
          </p:nvPr>
        </p:nvSpPr>
        <p:spPr/>
        <p:txBody>
          <a:bodyPr/>
          <a:lstStyle/>
          <a:p>
            <a:fld id="{E881032E-8435-4810-B872-D429860A9133}" type="slidenum">
              <a:rPr lang="en-US" smtClean="0"/>
              <a:t>62</a:t>
            </a:fld>
            <a:endParaRPr lang="en-US"/>
          </a:p>
        </p:txBody>
      </p:sp>
    </p:spTree>
    <p:extLst>
      <p:ext uri="{BB962C8B-B14F-4D97-AF65-F5344CB8AC3E}">
        <p14:creationId xmlns:p14="http://schemas.microsoft.com/office/powerpoint/2010/main" val="3561440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SPONSORING ORGS – EDIT AND INDEPENDENTS DELETE THIS SLIDE</a:t>
            </a:r>
          </a:p>
          <a:p>
            <a:pPr lvl="2">
              <a:buFont typeface="Wingdings" panose="05000000000000000000" pitchFamily="2" charset="2"/>
              <a:buChar char="§"/>
            </a:pPr>
            <a:r>
              <a:rPr lang="en-US" sz="2400" b="1" dirty="0">
                <a:cs typeface="Segoe UI"/>
              </a:rPr>
              <a:t>We will develop a Monitoring Tracking Calendar to ensure:</a:t>
            </a:r>
          </a:p>
          <a:p>
            <a:pPr lvl="3">
              <a:buFont typeface="Courier New" panose="02070309020205020404" pitchFamily="49" charset="0"/>
              <a:buChar char="o"/>
            </a:pPr>
            <a:r>
              <a:rPr lang="en-US" sz="2400" dirty="0">
                <a:cs typeface="Segoe UI"/>
              </a:rPr>
              <a:t>Three visits are completed each year</a:t>
            </a:r>
          </a:p>
          <a:p>
            <a:pPr lvl="3">
              <a:buFont typeface="Courier New" panose="02070309020205020404" pitchFamily="49" charset="0"/>
              <a:buChar char="o"/>
            </a:pPr>
            <a:r>
              <a:rPr lang="en-US" sz="2400" dirty="0">
                <a:cs typeface="Segoe UI"/>
              </a:rPr>
              <a:t> Will identify the type of visit Unannounced or Announced</a:t>
            </a:r>
          </a:p>
          <a:p>
            <a:pPr lvl="4">
              <a:buFont typeface="Courier New" panose="02070309020205020404" pitchFamily="49" charset="0"/>
              <a:buChar char="o"/>
            </a:pPr>
            <a:r>
              <a:rPr lang="en-US" sz="2400" dirty="0">
                <a:cs typeface="Segoe UI"/>
              </a:rPr>
              <a:t>List at least two visits must be unannounced</a:t>
            </a:r>
          </a:p>
          <a:p>
            <a:pPr lvl="4">
              <a:buFont typeface="Courier New" panose="02070309020205020404" pitchFamily="49" charset="0"/>
              <a:buChar char="o"/>
            </a:pPr>
            <a:r>
              <a:rPr lang="en-US" sz="2400" dirty="0">
                <a:cs typeface="Segoe UI"/>
              </a:rPr>
              <a:t>We may list at least one unannounced visit must include a meal observation</a:t>
            </a:r>
          </a:p>
          <a:p>
            <a:pPr lvl="3">
              <a:buFont typeface="Courier New" panose="02070309020205020404" pitchFamily="49" charset="0"/>
              <a:buChar char="o"/>
            </a:pPr>
            <a:r>
              <a:rPr lang="en-US" sz="2400" dirty="0">
                <a:cs typeface="Segoe UI"/>
              </a:rPr>
              <a:t>Ensure that not more than 6 months may elapse between reviews</a:t>
            </a:r>
          </a:p>
          <a:p>
            <a:pPr lvl="3">
              <a:buFont typeface="Courier New" panose="02070309020205020404" pitchFamily="49" charset="0"/>
              <a:buChar char="o"/>
            </a:pPr>
            <a:r>
              <a:rPr lang="en-US" sz="2400" dirty="0"/>
              <a:t>Set dates of monitoring visits</a:t>
            </a:r>
            <a:endParaRPr lang="en-US" sz="2400" dirty="0">
              <a:cs typeface="Segoe UI"/>
            </a:endParaRPr>
          </a:p>
          <a:p>
            <a:pPr lvl="3">
              <a:buFont typeface="Courier New" panose="02070309020205020404" pitchFamily="49" charset="0"/>
              <a:buChar char="o"/>
            </a:pPr>
            <a:r>
              <a:rPr lang="en-US" sz="2400" dirty="0"/>
              <a:t>Ensure that a variety of meal types are</a:t>
            </a:r>
            <a:r>
              <a:rPr lang="en-US" sz="2400" dirty="0">
                <a:effectLst/>
              </a:rPr>
              <a:t> observed</a:t>
            </a:r>
            <a:endParaRPr lang="en-US" sz="2400" b="1" dirty="0">
              <a:cs typeface="Segoe UI"/>
            </a:endParaRP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63</a:t>
            </a:fld>
            <a:endParaRPr lang="en-US"/>
          </a:p>
        </p:txBody>
      </p:sp>
    </p:spTree>
    <p:extLst>
      <p:ext uri="{BB962C8B-B14F-4D97-AF65-F5344CB8AC3E}">
        <p14:creationId xmlns:p14="http://schemas.microsoft.com/office/powerpoint/2010/main" val="32478538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SPONSORING ORGS – EDIT AND INDEPENDENTS DELETE THIS SLIDE</a:t>
            </a:r>
          </a:p>
          <a:p>
            <a:pPr lvl="2">
              <a:buFont typeface="Arial" panose="020B0604020202020204" pitchFamily="34" charset="0"/>
              <a:buChar char="•"/>
            </a:pPr>
            <a:r>
              <a:rPr lang="en-US" sz="2200" b="1" dirty="0">
                <a:cs typeface="Segoe UI"/>
              </a:rPr>
              <a:t>Prior to visiting the site we need to:</a:t>
            </a:r>
          </a:p>
          <a:p>
            <a:pPr lvl="3">
              <a:buFont typeface="Wingdings" panose="05000000000000000000" pitchFamily="2" charset="2"/>
              <a:buChar char="§"/>
            </a:pPr>
            <a:r>
              <a:rPr lang="en-US" sz="2200" dirty="0">
                <a:cs typeface="Segoe UI"/>
              </a:rPr>
              <a:t>Double check our monitoring calendar to ensure type of visit and meal type</a:t>
            </a:r>
          </a:p>
          <a:p>
            <a:pPr lvl="3">
              <a:buFont typeface="Wingdings" panose="05000000000000000000" pitchFamily="2" charset="2"/>
              <a:buChar char="§"/>
            </a:pPr>
            <a:r>
              <a:rPr lang="en-US" sz="2200" dirty="0"/>
              <a:t>Check our prior reviews for Findings and/or Corrective Action and document the info on the monitoring form</a:t>
            </a:r>
            <a:endParaRPr lang="en-US" sz="2200" dirty="0">
              <a:cs typeface="Segoe UI"/>
            </a:endParaRPr>
          </a:p>
          <a:p>
            <a:pPr lvl="3">
              <a:buFont typeface="Wingdings" panose="05000000000000000000" pitchFamily="2" charset="2"/>
              <a:buChar char="§"/>
            </a:pPr>
            <a:r>
              <a:rPr lang="en-US" sz="2200" dirty="0">
                <a:cs typeface="Segoe UI"/>
              </a:rPr>
              <a:t>Check WINS:</a:t>
            </a:r>
          </a:p>
          <a:p>
            <a:pPr lvl="4">
              <a:buFont typeface="Courier New" panose="02070309020205020404" pitchFamily="49" charset="0"/>
              <a:buChar char="o"/>
            </a:pPr>
            <a:r>
              <a:rPr lang="en-US" sz="2200" dirty="0"/>
              <a:t> To confirm the time of meal to    be observed</a:t>
            </a:r>
            <a:endParaRPr lang="en-US" sz="2200" dirty="0">
              <a:cs typeface="Segoe UI"/>
            </a:endParaRPr>
          </a:p>
          <a:p>
            <a:pPr lvl="4">
              <a:buFont typeface="Courier New" panose="02070309020205020404" pitchFamily="49" charset="0"/>
              <a:buChar char="o"/>
            </a:pPr>
            <a:r>
              <a:rPr lang="en-US" sz="2200" dirty="0"/>
              <a:t> Check non-operating days to ensure site will be open</a:t>
            </a:r>
            <a:endParaRPr lang="en-US" sz="2200" dirty="0">
              <a:cs typeface="Segoe UI"/>
            </a:endParaRPr>
          </a:p>
          <a:p>
            <a:endParaRPr lang="en-US" sz="1100"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64</a:t>
            </a:fld>
            <a:endParaRPr lang="en-US"/>
          </a:p>
        </p:txBody>
      </p:sp>
    </p:spTree>
    <p:extLst>
      <p:ext uri="{BB962C8B-B14F-4D97-AF65-F5344CB8AC3E}">
        <p14:creationId xmlns:p14="http://schemas.microsoft.com/office/powerpoint/2010/main" val="18992989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SPONSORING ORGS – EDIT AND INDEPENDENTS DELETE THIS SLIDE</a:t>
            </a:r>
          </a:p>
          <a:p>
            <a:pPr>
              <a:buFont typeface="Arial" panose="020B0604020202020204" pitchFamily="34" charset="0"/>
              <a:buChar char="•"/>
            </a:pPr>
            <a:r>
              <a:rPr lang="en-US" dirty="0">
                <a:cs typeface="Segoe UI"/>
              </a:rPr>
              <a:t>Management Plan outlines monitoring for our organization</a:t>
            </a:r>
          </a:p>
          <a:p>
            <a:pPr lvl="1">
              <a:buFont typeface="Wingdings" panose="05000000000000000000" pitchFamily="2" charset="2"/>
              <a:buChar char="§"/>
            </a:pPr>
            <a:r>
              <a:rPr lang="en-US" sz="2800" dirty="0">
                <a:cs typeface="Segoe UI"/>
              </a:rPr>
              <a:t>Monitoring Reviews:</a:t>
            </a:r>
          </a:p>
          <a:p>
            <a:pPr lvl="2">
              <a:buFont typeface="Wingdings" panose="05000000000000000000" pitchFamily="2" charset="2"/>
              <a:buChar char="§"/>
            </a:pPr>
            <a:r>
              <a:rPr lang="en-US" sz="2800" dirty="0">
                <a:cs typeface="Segoe UI"/>
              </a:rPr>
              <a:t>Monitors may introduce yourselves and show site employees your photo ID</a:t>
            </a:r>
          </a:p>
          <a:p>
            <a:pPr lvl="2">
              <a:buFont typeface="Wingdings" panose="05000000000000000000" pitchFamily="2" charset="2"/>
              <a:buChar char="§"/>
            </a:pPr>
            <a:r>
              <a:rPr lang="en-US" sz="2800" dirty="0">
                <a:cs typeface="Segoe UI"/>
              </a:rPr>
              <a:t>Monitoring must be completed during regular business hours</a:t>
            </a:r>
          </a:p>
          <a:p>
            <a:pPr marL="1828800" lvl="4" indent="0">
              <a:buNone/>
            </a:pPr>
            <a:endParaRPr lang="en-US" sz="2800" dirty="0">
              <a:cs typeface="Segoe UI"/>
            </a:endParaRPr>
          </a:p>
          <a:p>
            <a:pPr marL="914400" lvl="2" indent="0">
              <a:buNone/>
            </a:pPr>
            <a:r>
              <a:rPr lang="en-US" sz="2800" dirty="0">
                <a:solidFill>
                  <a:schemeClr val="accent2"/>
                </a:solidFill>
                <a:hlinkClick r:id="rId3">
                  <a:extLst>
                    <a:ext uri="{A12FA001-AC4F-418D-AE19-62706E023703}">
                      <ahyp:hlinkClr xmlns:ahyp="http://schemas.microsoft.com/office/drawing/2018/hyperlinkcolor" val="tx"/>
                    </a:ext>
                  </a:extLst>
                </a:hlinkClick>
              </a:rPr>
              <a:t>CACFP Monitoring for Sponsoring Organizations Reference Sheet (www.k12.wa.us)</a:t>
            </a:r>
            <a:endParaRPr lang="en-US" sz="2800" dirty="0">
              <a:solidFill>
                <a:schemeClr val="accent2"/>
              </a:solidFill>
              <a:cs typeface="Segoe UI"/>
            </a:endParaRPr>
          </a:p>
          <a:p>
            <a:pPr marL="1828800" lvl="4" indent="0">
              <a:buNone/>
            </a:pPr>
            <a:endParaRPr lang="en-US" sz="1100" dirty="0">
              <a:cs typeface="Segoe UI"/>
            </a:endParaRPr>
          </a:p>
          <a:p>
            <a:pPr marL="914400" lvl="2" indent="0">
              <a:buNone/>
            </a:pPr>
            <a:endParaRPr lang="en-US" sz="110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65</a:t>
            </a:fld>
            <a:endParaRPr lang="en-US"/>
          </a:p>
        </p:txBody>
      </p:sp>
    </p:spTree>
    <p:extLst>
      <p:ext uri="{BB962C8B-B14F-4D97-AF65-F5344CB8AC3E}">
        <p14:creationId xmlns:p14="http://schemas.microsoft.com/office/powerpoint/2010/main" val="3756669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SPONSORING ORGS – EDIT AND INDEPENDENTS DELETE THIS SLIDE</a:t>
            </a:r>
          </a:p>
          <a:p>
            <a:pPr lvl="2"/>
            <a:r>
              <a:rPr lang="en-US" sz="1600" dirty="0">
                <a:cs typeface="Segoe UI"/>
              </a:rPr>
              <a:t>We will complete OSPI’s Monitoring Form during each review</a:t>
            </a:r>
          </a:p>
          <a:p>
            <a:pPr lvl="2"/>
            <a:r>
              <a:rPr lang="en-US" sz="1600" dirty="0">
                <a:cs typeface="Segoe UI"/>
              </a:rPr>
              <a:t>If we add a new site we need to complete a Pre-Approval visit and email it to our OSPI CACFP Specialist and then conduct a monitoring visit within the first 4 weeks of opening</a:t>
            </a:r>
          </a:p>
          <a:p>
            <a:pPr lvl="2"/>
            <a:r>
              <a:rPr lang="en-US" sz="1600" dirty="0"/>
              <a:t>Action/Technical Assistance to ensure that follow-up has been completed and has continued</a:t>
            </a:r>
          </a:p>
          <a:p>
            <a:pPr lvl="3">
              <a:buFont typeface="Wingdings" panose="05000000000000000000" pitchFamily="2" charset="2"/>
              <a:buChar char="§"/>
            </a:pPr>
            <a:r>
              <a:rPr lang="en-US" sz="1600" dirty="0">
                <a:cs typeface="Segoe UI"/>
              </a:rPr>
              <a:t>Provide Technical Assistance or assign Corrective Action as needed during monitoring review</a:t>
            </a:r>
          </a:p>
          <a:p>
            <a:pPr lvl="3">
              <a:buFont typeface="Wingdings" panose="05000000000000000000" pitchFamily="2" charset="2"/>
              <a:buChar char="§"/>
            </a:pPr>
            <a:r>
              <a:rPr lang="en-US" sz="1600" dirty="0">
                <a:cs typeface="Segoe UI"/>
              </a:rPr>
              <a:t>If you have identified during the review that you need to use Household Contacts Procedure – follow our procedure and document accordingly</a:t>
            </a:r>
          </a:p>
          <a:p>
            <a:pPr lvl="3">
              <a:buFont typeface="Wingdings" panose="05000000000000000000" pitchFamily="2" charset="2"/>
              <a:buChar char="§"/>
            </a:pPr>
            <a:r>
              <a:rPr lang="en-US" sz="1600" dirty="0">
                <a:cs typeface="Segoe UI"/>
              </a:rPr>
              <a:t>Must ensure that the Site rep and ourselves must sign and date form</a:t>
            </a:r>
          </a:p>
          <a:p>
            <a:pPr lvl="3">
              <a:buFont typeface="Wingdings" panose="05000000000000000000" pitchFamily="2" charset="2"/>
              <a:buChar char="§"/>
            </a:pPr>
            <a:r>
              <a:rPr lang="en-US" sz="1600" dirty="0">
                <a:cs typeface="Segoe UI"/>
              </a:rPr>
              <a:t>Follow up </a:t>
            </a:r>
          </a:p>
          <a:p>
            <a:pPr lvl="4">
              <a:buFont typeface="Courier New" panose="02070309020205020404" pitchFamily="49" charset="0"/>
              <a:buChar char="o"/>
            </a:pPr>
            <a:r>
              <a:rPr lang="en-US" sz="1600" dirty="0">
                <a:cs typeface="Segoe UI"/>
              </a:rPr>
              <a:t>Corrective Action must be reviewed and assessed</a:t>
            </a:r>
          </a:p>
          <a:p>
            <a:pPr lvl="4">
              <a:buFont typeface="Courier New" panose="02070309020205020404" pitchFamily="49" charset="0"/>
              <a:buChar char="o"/>
            </a:pPr>
            <a:r>
              <a:rPr lang="en-US" sz="1600" dirty="0">
                <a:cs typeface="Segoe UI"/>
              </a:rPr>
              <a:t>Keep all documentation</a:t>
            </a:r>
          </a:p>
          <a:p>
            <a:pPr marL="1828800" lvl="4" indent="0">
              <a:buNone/>
            </a:pPr>
            <a:endParaRPr lang="en-US" sz="1600" dirty="0">
              <a:cs typeface="Segoe UI"/>
            </a:endParaRPr>
          </a:p>
          <a:p>
            <a:pPr marL="1828800" lvl="4" indent="0">
              <a:buNone/>
            </a:pPr>
            <a:endParaRPr lang="en-US" sz="1600" dirty="0">
              <a:cs typeface="Segoe UI"/>
            </a:endParaRPr>
          </a:p>
          <a:p>
            <a:pPr marL="914400" lvl="2" indent="0">
              <a:buNone/>
            </a:pPr>
            <a:r>
              <a:rPr lang="en-US" sz="1400" dirty="0">
                <a:solidFill>
                  <a:schemeClr val="accent2"/>
                </a:solidFill>
                <a:hlinkClick r:id="rId3">
                  <a:extLst>
                    <a:ext uri="{A12FA001-AC4F-418D-AE19-62706E023703}">
                      <ahyp:hlinkClr xmlns:ahyp="http://schemas.microsoft.com/office/drawing/2018/hyperlinkcolor" val="tx"/>
                    </a:ext>
                  </a:extLst>
                </a:hlinkClick>
              </a:rPr>
              <a:t>Sponsor Use Site Monitoring Instructions forms</a:t>
            </a:r>
            <a:endParaRPr lang="en-US" sz="1400" dirty="0">
              <a:solidFill>
                <a:schemeClr val="accent2"/>
              </a:solidFill>
            </a:endParaRPr>
          </a:p>
          <a:p>
            <a:pPr marL="914400" lvl="2" indent="0">
              <a:buNone/>
            </a:pPr>
            <a:r>
              <a:rPr lang="en-US" sz="1400" dirty="0">
                <a:solidFill>
                  <a:schemeClr val="accent2"/>
                </a:solidFill>
                <a:hlinkClick r:id="rId4">
                  <a:extLst>
                    <a:ext uri="{A12FA001-AC4F-418D-AE19-62706E023703}">
                      <ahyp:hlinkClr xmlns:ahyp="http://schemas.microsoft.com/office/drawing/2018/hyperlinkcolor" val="tx"/>
                    </a:ext>
                  </a:extLst>
                </a:hlinkClick>
              </a:rPr>
              <a:t>SFSP New Site Pre-Approval Monitoring Form</a:t>
            </a:r>
            <a:endParaRPr lang="en-US" sz="1400" dirty="0">
              <a:solidFill>
                <a:schemeClr val="accent2"/>
              </a:solidFill>
              <a:cs typeface="Segoe UI"/>
            </a:endParaRPr>
          </a:p>
          <a:p>
            <a:pPr lvl="4"/>
            <a:endParaRPr lang="en-US" sz="1100" dirty="0">
              <a:cs typeface="Segoe UI"/>
            </a:endParaRPr>
          </a:p>
          <a:p>
            <a:pPr lvl="3">
              <a:lnSpc>
                <a:spcPct val="90000"/>
              </a:lnSpc>
              <a:spcAft>
                <a:spcPts val="600"/>
              </a:spcAft>
            </a:pPr>
            <a:endParaRPr lang="en-US" sz="110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E881032E-8435-4810-B872-D429860A9133}" type="slidenum">
              <a:rPr lang="en-US" smtClean="0"/>
              <a:t>66</a:t>
            </a:fld>
            <a:endParaRPr lang="en-US"/>
          </a:p>
        </p:txBody>
      </p:sp>
    </p:spTree>
    <p:extLst>
      <p:ext uri="{BB962C8B-B14F-4D97-AF65-F5344CB8AC3E}">
        <p14:creationId xmlns:p14="http://schemas.microsoft.com/office/powerpoint/2010/main" val="29728438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cs typeface="Calibri"/>
              </a:rPr>
              <a:t>SPONSORING ORGS – EDIT AND INDEPENDENTS DELETE THIS SLIDE</a:t>
            </a:r>
          </a:p>
          <a:p>
            <a:pPr marL="0" marR="0">
              <a:lnSpc>
                <a:spcPct val="107000"/>
              </a:lnSpc>
              <a:spcBef>
                <a:spcPts val="0"/>
              </a:spcBef>
              <a:spcAft>
                <a:spcPts val="800"/>
              </a:spcAft>
            </a:pPr>
            <a:r>
              <a:rPr lang="en-US" sz="1200" dirty="0">
                <a:effectLst/>
                <a:latin typeface="Segoe UI" panose="020B0502040204020203" pitchFamily="34" charset="0"/>
                <a:ea typeface="Calibri" panose="020F0502020204030204" pitchFamily="34" charset="0"/>
              </a:rPr>
              <a:t>Sponsoring organizations, as part of their monitoring of facilities, must comply with the household contact requirements 7 CFR 226.16. Household contact means a contact made by a sponsoring organization to an adult member of a household with a participant in care. The purpose of the contact is to verify the attendance and enrollment of the child and the specific meal service(s) the participant routinely receives while in care. The intent of the household contact system is to investigate potentially inflated meal counts or other questionable CACFP documentation.  </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67</a:t>
            </a:fld>
            <a:endParaRPr lang="en-US"/>
          </a:p>
        </p:txBody>
      </p:sp>
    </p:spTree>
    <p:extLst>
      <p:ext uri="{BB962C8B-B14F-4D97-AF65-F5344CB8AC3E}">
        <p14:creationId xmlns:p14="http://schemas.microsoft.com/office/powerpoint/2010/main" val="2064391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6D48E-6672-490D-674A-E4CBEA052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4E113-569B-2A90-9AF5-F50056C81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BCCDF-5447-344C-6385-5217E25B40C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cs typeface="Calibri"/>
              </a:rPr>
              <a:t>SPONSORING ORGS – EDIT AND INDEPENDENTS DELETE THIS SLIDE</a:t>
            </a:r>
          </a:p>
          <a:p>
            <a:pPr marL="0" marR="0">
              <a:lnSpc>
                <a:spcPct val="107000"/>
              </a:lnSpc>
              <a:spcBef>
                <a:spcPts val="0"/>
              </a:spcBef>
              <a:spcAft>
                <a:spcPts val="800"/>
              </a:spcAft>
            </a:pPr>
            <a:r>
              <a:rPr lang="en-US" sz="1200" dirty="0">
                <a:effectLst/>
                <a:latin typeface="Segoe UI" panose="020B0502040204020203" pitchFamily="34" charset="0"/>
                <a:ea typeface="Calibri" panose="020F0502020204030204" pitchFamily="34" charset="0"/>
              </a:rPr>
              <a:t>Sponsoring organizations CACFP Program Administrator must contact households when one or more of the following situations occur:</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Meal counts are inconsistent with attendance records.</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Meal counts and attendance are not consistent with the information on the enrollment forms.</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Information on the income eligibility forms is not current or has been altered in any fashion (e.g., white out, erased, etc.).</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Records were completed in advance.</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A large number of weekend, night, and/or holiday meals and snacks are claimed for reimbursement.</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Prior day’s meals counts are significantly higher than the attendance on the day of monitoring visit without good reason (for example, sickness, vacation days or field trip).</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Discrepancies in recordkeeping and other various reasons that cause a sponsoring organization to question the claim.</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The sponsoring organization received a complaint regarding meal claiming.</a:t>
            </a:r>
          </a:p>
          <a:p>
            <a:pPr marL="342900" marR="0" lvl="0" indent="-342900">
              <a:lnSpc>
                <a:spcPct val="107000"/>
              </a:lnSpc>
              <a:spcBef>
                <a:spcPts val="0"/>
              </a:spcBef>
              <a:spcAft>
                <a:spcPts val="0"/>
              </a:spcAft>
              <a:buFont typeface="+mj-lt"/>
              <a:buAutoNum type="arabicPeriod"/>
            </a:pPr>
            <a:r>
              <a:rPr lang="en-US" sz="1200" dirty="0">
                <a:effectLst/>
                <a:latin typeface="Segoe UI" panose="020B0502040204020203" pitchFamily="34" charset="0"/>
                <a:ea typeface="Calibri" panose="020F0502020204030204" pitchFamily="34" charset="0"/>
              </a:rPr>
              <a:t>The sponsoring organization questions the validity of a site’s reimbursement claim.</a:t>
            </a:r>
          </a:p>
          <a:p>
            <a:pPr marL="342900" marR="0" lvl="0" indent="-342900">
              <a:lnSpc>
                <a:spcPct val="107000"/>
              </a:lnSpc>
              <a:spcBef>
                <a:spcPts val="0"/>
              </a:spcBef>
              <a:spcAft>
                <a:spcPts val="800"/>
              </a:spcAft>
              <a:buFont typeface="+mj-lt"/>
              <a:buAutoNum type="arabicPeriod"/>
            </a:pPr>
            <a:r>
              <a:rPr lang="en-US" sz="1200" dirty="0">
                <a:effectLst/>
                <a:latin typeface="Segoe UI" panose="020B0502040204020203" pitchFamily="34" charset="0"/>
                <a:ea typeface="Calibri" panose="020F0502020204030204" pitchFamily="34" charset="0"/>
              </a:rPr>
              <a:t>Or Any other time deemed necessary by the sponsoring organization.</a:t>
            </a:r>
          </a:p>
          <a:p>
            <a:endParaRPr lang="en-US" dirty="0"/>
          </a:p>
        </p:txBody>
      </p:sp>
      <p:sp>
        <p:nvSpPr>
          <p:cNvPr id="4" name="Slide Number Placeholder 3">
            <a:extLst>
              <a:ext uri="{FF2B5EF4-FFF2-40B4-BE49-F238E27FC236}">
                <a16:creationId xmlns:a16="http://schemas.microsoft.com/office/drawing/2014/main" id="{BAE7C628-0DB2-CF75-E1C3-D288C5ECDFD9}"/>
              </a:ext>
            </a:extLst>
          </p:cNvPr>
          <p:cNvSpPr>
            <a:spLocks noGrp="1"/>
          </p:cNvSpPr>
          <p:nvPr>
            <p:ph type="sldNum" sz="quarter" idx="5"/>
          </p:nvPr>
        </p:nvSpPr>
        <p:spPr/>
        <p:txBody>
          <a:bodyPr/>
          <a:lstStyle/>
          <a:p>
            <a:fld id="{71CD1C34-72C1-4C67-AAFF-0B8CE9936A77}" type="slidenum">
              <a:rPr lang="en-US" smtClean="0"/>
              <a:t>68</a:t>
            </a:fld>
            <a:endParaRPr lang="en-US"/>
          </a:p>
        </p:txBody>
      </p:sp>
    </p:spTree>
    <p:extLst>
      <p:ext uri="{BB962C8B-B14F-4D97-AF65-F5344CB8AC3E}">
        <p14:creationId xmlns:p14="http://schemas.microsoft.com/office/powerpoint/2010/main" val="3985902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1879275" rtl="0" eaLnBrk="1" fontAlgn="auto" latinLnBrk="0" hangingPunct="1">
              <a:lnSpc>
                <a:spcPct val="100000"/>
              </a:lnSpc>
              <a:spcBef>
                <a:spcPts val="0"/>
              </a:spcBef>
              <a:spcAft>
                <a:spcPts val="0"/>
              </a:spcAft>
              <a:buClrTx/>
              <a:buSzTx/>
              <a:buFontTx/>
              <a:buNone/>
              <a:tabLst/>
              <a:defRPr/>
            </a:pPr>
            <a:fld id="{71CD1C34-72C1-4C67-AAFF-0B8CE9936A77}" type="slidenum">
              <a:rPr kumimoji="0" lang="en-US" sz="2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79275" rtl="0" eaLnBrk="1" fontAlgn="auto" latinLnBrk="0" hangingPunct="1">
                <a:lnSpc>
                  <a:spcPct val="100000"/>
                </a:lnSpc>
                <a:spcBef>
                  <a:spcPts val="0"/>
                </a:spcBef>
                <a:spcAft>
                  <a:spcPts val="0"/>
                </a:spcAft>
                <a:buClrTx/>
                <a:buSzTx/>
                <a:buFontTx/>
                <a:buNone/>
                <a:tabLst/>
                <a:defRPr/>
              </a:pPr>
              <a:t>69</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8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prstClr val="black"/>
                </a:solidFill>
                <a:latin typeface="Calibri"/>
                <a:cs typeface="Calibri"/>
              </a:rPr>
              <a:t>EDIT THIS SLIDE AS NEEDED</a:t>
            </a:r>
          </a:p>
          <a:p>
            <a:r>
              <a:rPr lang="en-US">
                <a:solidFill>
                  <a:prstClr val="black"/>
                </a:solidFill>
                <a:latin typeface="Calibri"/>
                <a:cs typeface="Calibri"/>
              </a:rPr>
              <a:t>To ensure compliance with USDA CACFP program there are six required topics that you will be receiving training on today.  </a:t>
            </a:r>
          </a:p>
          <a:p>
            <a:endParaRPr lang="en-US">
              <a:solidFill>
                <a:prstClr val="black"/>
              </a:solidFill>
              <a:latin typeface="Calibri"/>
              <a:cs typeface="Calibri"/>
            </a:endParaRPr>
          </a:p>
          <a:p>
            <a:r>
              <a:rPr lang="en-US">
                <a:solidFill>
                  <a:prstClr val="black"/>
                </a:solidFill>
                <a:latin typeface="Calibri"/>
                <a:cs typeface="Calibri"/>
              </a:rPr>
              <a:t>These include: CACFP M</a:t>
            </a:r>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eal Pattern, Meal Counts, Claims Submission and Review Procedures, Recordkeeping Requirements, Reimbursement Process and Civil Rights</a:t>
            </a:r>
            <a:endParaRPr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endParaRPr>
          </a:p>
          <a:p>
            <a:pPr algn="l"/>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l"/>
            <a:r>
              <a:rPr kumimoji="0"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rPr>
              <a:t>For Sponsoring Organizations monitoring staff there will be one more topic Training for Staff with Monitoring Responsibilities – Highlighted – remove for independent sponsors and leave but remove highlight for Sponsoring Organizations.</a:t>
            </a:r>
            <a:endParaRPr lang="en-US" sz="1200" b="0" i="0" u="none" strike="noStrike" kern="1200" cap="none" spc="0" normalizeH="0" baseline="0" noProof="0">
              <a:ln>
                <a:noFill/>
              </a:ln>
              <a:solidFill>
                <a:prstClr val="black"/>
              </a:solidFill>
              <a:effectLst/>
              <a:uLnTx/>
              <a:uFillTx/>
              <a:latin typeface="Calibri"/>
              <a:ea typeface="Calibri" panose="020F0502020204030204" pitchFamily="34" charset="0"/>
              <a:cs typeface="Calibri"/>
            </a:endParaRPr>
          </a:p>
          <a:p>
            <a:pPr marL="914400" lvl="2" indent="0" algn="l">
              <a:buFont typeface="Arial" panose="020B0604020202020204" pitchFamily="34" charset="0"/>
              <a:buNone/>
            </a:pPr>
            <a:endParaRPr lang="en-US"/>
          </a:p>
          <a:p>
            <a:pPr marL="628650" lvl="1" indent="-171450" algn="l">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881032E-8435-4810-B872-D429860A9133}" type="slidenum">
              <a:rPr lang="en-US" smtClean="0"/>
              <a:t>7</a:t>
            </a:fld>
            <a:endParaRPr lang="en-US"/>
          </a:p>
        </p:txBody>
      </p:sp>
    </p:spTree>
    <p:extLst>
      <p:ext uri="{BB962C8B-B14F-4D97-AF65-F5344CB8AC3E}">
        <p14:creationId xmlns:p14="http://schemas.microsoft.com/office/powerpoint/2010/main" val="1765558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BE1A85-27A4-44FC-986D-4AAD4964E2EF}" type="slidenum">
              <a:rPr lang="en-US" smtClean="0"/>
              <a:t>70</a:t>
            </a:fld>
            <a:endParaRPr lang="en-US"/>
          </a:p>
        </p:txBody>
      </p:sp>
    </p:spTree>
    <p:extLst>
      <p:ext uri="{BB962C8B-B14F-4D97-AF65-F5344CB8AC3E}">
        <p14:creationId xmlns:p14="http://schemas.microsoft.com/office/powerpoint/2010/main" val="3038474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LET’S START WITH THE CACFP MEAL PATTERN </a:t>
            </a:r>
          </a:p>
        </p:txBody>
      </p:sp>
      <p:sp>
        <p:nvSpPr>
          <p:cNvPr id="4" name="Slide Number Placeholder 3"/>
          <p:cNvSpPr>
            <a:spLocks noGrp="1"/>
          </p:cNvSpPr>
          <p:nvPr>
            <p:ph type="sldNum" sz="quarter" idx="5"/>
          </p:nvPr>
        </p:nvSpPr>
        <p:spPr/>
        <p:txBody>
          <a:bodyPr/>
          <a:lstStyle/>
          <a:p>
            <a:fld id="{E881032E-8435-4810-B872-D429860A9133}" type="slidenum">
              <a:rPr lang="en-US" smtClean="0"/>
              <a:t>8</a:t>
            </a:fld>
            <a:endParaRPr lang="en-US"/>
          </a:p>
        </p:txBody>
      </p:sp>
    </p:spTree>
    <p:extLst>
      <p:ext uri="{BB962C8B-B14F-4D97-AF65-F5344CB8AC3E}">
        <p14:creationId xmlns:p14="http://schemas.microsoft.com/office/powerpoint/2010/main" val="414654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07000"/>
              </a:lnSpc>
              <a:buFont typeface="Courier New" panose="02070309020205020404" pitchFamily="49" charset="0"/>
              <a:buChar char="o"/>
            </a:pPr>
            <a:r>
              <a:rPr lang="en-US" sz="1100" b="1" dirty="0">
                <a:effectLst/>
                <a:latin typeface="Segoe UI"/>
                <a:ea typeface="Calibri" panose="020F0502020204030204" pitchFamily="34" charset="0"/>
                <a:cs typeface="Segoe UI"/>
              </a:rPr>
              <a:t>CACFP Meal Pattern</a:t>
            </a:r>
            <a:r>
              <a:rPr lang="en-US" sz="1100" b="1" dirty="0">
                <a:latin typeface="Segoe UI"/>
                <a:ea typeface="Calibri" panose="020F0502020204030204" pitchFamily="34" charset="0"/>
                <a:cs typeface="Segoe UI"/>
              </a:rPr>
              <a:t> </a:t>
            </a:r>
            <a:endParaRPr lang="en-US" sz="1100" b="1" dirty="0">
              <a:effectLst/>
              <a:latin typeface="Segoe UI" panose="020B0502040204020203" pitchFamily="34" charset="0"/>
              <a:ea typeface="Calibri" panose="020F0502020204030204" pitchFamily="34" charset="0"/>
            </a:endParaRPr>
          </a:p>
          <a:p>
            <a:pPr marL="1200150" marR="0" lvl="2" indent="-285750">
              <a:lnSpc>
                <a:spcPct val="107000"/>
              </a:lnSpc>
              <a:spcBef>
                <a:spcPts val="0"/>
              </a:spcBef>
              <a:spcAft>
                <a:spcPts val="0"/>
              </a:spcAft>
              <a:buFont typeface="Courier New" panose="02070309020205020404" pitchFamily="49" charset="0"/>
              <a:buChar char="o"/>
            </a:pPr>
            <a:r>
              <a:rPr lang="en-US" sz="1100" b="1" dirty="0">
                <a:effectLst/>
                <a:latin typeface="Segoe UI"/>
                <a:ea typeface="Calibri" panose="020F0502020204030204" pitchFamily="34" charset="0"/>
                <a:cs typeface="Segoe UI"/>
              </a:rPr>
              <a:t>What you need to know:</a:t>
            </a:r>
          </a:p>
          <a:p>
            <a:pPr marL="1657350" lvl="3" indent="-285750">
              <a:lnSpc>
                <a:spcPct val="107000"/>
              </a:lnSpc>
              <a:buFont typeface="Courier New" panose="02070309020205020404" pitchFamily="49" charset="0"/>
              <a:buChar char="o"/>
            </a:pPr>
            <a:r>
              <a:rPr lang="en-US" sz="1100" dirty="0">
                <a:latin typeface="Segoe UI"/>
                <a:ea typeface="Calibri" panose="020F0502020204030204" pitchFamily="34" charset="0"/>
                <a:cs typeface="Segoe UI"/>
              </a:rPr>
              <a:t>Ensure the Meal</a:t>
            </a:r>
            <a:r>
              <a:rPr lang="en-US" sz="1100" b="0" dirty="0">
                <a:effectLst/>
                <a:latin typeface="Segoe UI"/>
                <a:ea typeface="Calibri" panose="020F0502020204030204" pitchFamily="34" charset="0"/>
                <a:cs typeface="Segoe UI"/>
              </a:rPr>
              <a:t> pattern on the menu</a:t>
            </a:r>
            <a:r>
              <a:rPr lang="en-US" sz="1100" dirty="0">
                <a:latin typeface="Segoe UI"/>
                <a:ea typeface="Calibri" panose="020F0502020204030204" pitchFamily="34" charset="0"/>
                <a:cs typeface="Segoe UI"/>
              </a:rPr>
              <a:t> is being followed</a:t>
            </a:r>
            <a:endParaRPr lang="en-US" sz="1100" b="0" dirty="0">
              <a:effectLst/>
              <a:latin typeface="Segoe UI" panose="020B0502040204020203" pitchFamily="34" charset="0"/>
              <a:ea typeface="Calibri" panose="020F0502020204030204" pitchFamily="34" charset="0"/>
              <a:cs typeface="Segoe UI"/>
            </a:endParaRPr>
          </a:p>
          <a:p>
            <a:pPr marL="1657350" lvl="3" indent="-285750">
              <a:lnSpc>
                <a:spcPct val="107000"/>
              </a:lnSpc>
              <a:buFont typeface="Courier New" panose="02070309020205020404" pitchFamily="49" charset="0"/>
              <a:buChar char="o"/>
            </a:pPr>
            <a:r>
              <a:rPr lang="en-US" sz="1100" b="0" dirty="0">
                <a:effectLst/>
                <a:latin typeface="Segoe UI"/>
                <a:ea typeface="Calibri" panose="020F0502020204030204" pitchFamily="34" charset="0"/>
                <a:cs typeface="Segoe UI"/>
              </a:rPr>
              <a:t>How much food is required to be offered or served</a:t>
            </a:r>
            <a:r>
              <a:rPr lang="en-US" sz="1100" dirty="0">
                <a:latin typeface="Segoe UI"/>
                <a:ea typeface="Calibri" panose="020F0502020204030204" pitchFamily="34" charset="0"/>
                <a:cs typeface="Segoe UI"/>
              </a:rPr>
              <a:t> at the meal or snack for each participant</a:t>
            </a:r>
            <a:endParaRPr lang="en-US" sz="1100" b="0" dirty="0">
              <a:effectLst/>
              <a:latin typeface="Segoe UI" panose="020B0502040204020203" pitchFamily="34" charset="0"/>
              <a:ea typeface="Calibri" panose="020F0502020204030204" pitchFamily="34" charset="0"/>
              <a:cs typeface="Segoe UI"/>
            </a:endParaRPr>
          </a:p>
          <a:p>
            <a:pPr marL="1657350" marR="0" lvl="3" indent="-285750">
              <a:lnSpc>
                <a:spcPct val="107000"/>
              </a:lnSpc>
              <a:spcBef>
                <a:spcPts val="0"/>
              </a:spcBef>
              <a:spcAft>
                <a:spcPts val="0"/>
              </a:spcAft>
              <a:buFont typeface="Courier New" panose="02070309020205020404" pitchFamily="49" charset="0"/>
              <a:buChar char="o"/>
            </a:pPr>
            <a:r>
              <a:rPr lang="en-US" sz="1100" b="0" dirty="0">
                <a:effectLst/>
                <a:latin typeface="Segoe UI"/>
                <a:ea typeface="Calibri" panose="020F0502020204030204" pitchFamily="34" charset="0"/>
                <a:cs typeface="Segoe UI"/>
              </a:rPr>
              <a:t>What is the timeframe that meals/snacks need to be served in</a:t>
            </a:r>
          </a:p>
          <a:p>
            <a:pPr marL="1657350" marR="0" lvl="3" indent="-285750">
              <a:lnSpc>
                <a:spcPct val="107000"/>
              </a:lnSpc>
              <a:spcBef>
                <a:spcPts val="0"/>
              </a:spcBef>
              <a:spcAft>
                <a:spcPts val="0"/>
              </a:spcAft>
              <a:buFont typeface="Courier New" panose="02070309020205020404" pitchFamily="49" charset="0"/>
              <a:buChar char="o"/>
            </a:pPr>
            <a:r>
              <a:rPr lang="en-US" sz="1100" b="0" dirty="0">
                <a:effectLst/>
                <a:latin typeface="Segoe UI"/>
                <a:ea typeface="Calibri" panose="020F0502020204030204" pitchFamily="34" charset="0"/>
                <a:cs typeface="Segoe UI"/>
              </a:rPr>
              <a:t>What meal style is used</a:t>
            </a:r>
          </a:p>
          <a:p>
            <a:pPr marL="1657350" marR="0" lvl="3" indent="-285750">
              <a:lnSpc>
                <a:spcPct val="107000"/>
              </a:lnSpc>
              <a:spcBef>
                <a:spcPts val="0"/>
              </a:spcBef>
              <a:spcAft>
                <a:spcPts val="0"/>
              </a:spcAft>
              <a:buFont typeface="Courier New" panose="02070309020205020404" pitchFamily="49" charset="0"/>
              <a:buChar char="o"/>
            </a:pPr>
            <a:endParaRPr lang="en-US" sz="11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881032E-8435-4810-B872-D429860A9133}" type="slidenum">
              <a:rPr lang="en-US" smtClean="0"/>
              <a:t>9</a:t>
            </a:fld>
            <a:endParaRPr lang="en-US"/>
          </a:p>
        </p:txBody>
      </p:sp>
    </p:spTree>
    <p:extLst>
      <p:ext uri="{BB962C8B-B14F-4D97-AF65-F5344CB8AC3E}">
        <p14:creationId xmlns:p14="http://schemas.microsoft.com/office/powerpoint/2010/main" val="1493467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www.k12.wa.us/"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www.k12.wa.us/"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latin typeface="+mj-lt"/>
              </a:defRPr>
            </a:lvl1pPr>
          </a:lstStyle>
          <a:p>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1277138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871435035"/>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53046392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4229850892"/>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47873313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7704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Title 4">
            <a:extLst>
              <a:ext uri="{FF2B5EF4-FFF2-40B4-BE49-F238E27FC236}">
                <a16:creationId xmlns:a16="http://schemas.microsoft.com/office/drawing/2014/main" id="{2A7A1F50-5BB0-4F32-8F89-624BAE844D23}"/>
              </a:ext>
            </a:extLst>
          </p:cNvPr>
          <p:cNvSpPr>
            <a:spLocks noGrp="1"/>
          </p:cNvSpPr>
          <p:nvPr>
            <p:ph type="title"/>
          </p:nvPr>
        </p:nvSpPr>
        <p:spPr>
          <a:xfrm>
            <a:off x="838200" y="365125"/>
            <a:ext cx="10515600" cy="1325563"/>
          </a:xfrm>
        </p:spPr>
        <p:txBody>
          <a:bodyPr/>
          <a:lstStyle/>
          <a:p>
            <a:r>
              <a:rPr lang="en-US">
                <a:solidFill>
                  <a:srgbClr val="FFFFFF"/>
                </a:solidFill>
              </a:rPr>
              <a:t>Creative Commons</a:t>
            </a:r>
          </a:p>
        </p:txBody>
      </p:sp>
      <p:pic>
        <p:nvPicPr>
          <p:cNvPr id="12" name="Picture 11" descr="Creative Commons Attribution (CC BY) logo" title="CC license">
            <a:extLst>
              <a:ext uri="{FF2B5EF4-FFF2-40B4-BE49-F238E27FC236}">
                <a16:creationId xmlns:a16="http://schemas.microsoft.com/office/drawing/2014/main" id="{94A3D417-F530-4C55-9ED8-357EFE7639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99545" y="937781"/>
            <a:ext cx="1482776" cy="518788"/>
          </a:xfrm>
          <a:prstGeom prst="rect">
            <a:avLst/>
          </a:prstGeom>
        </p:spPr>
      </p:pic>
      <p:sp>
        <p:nvSpPr>
          <p:cNvPr id="13" name="TextBox 12" descr="Text regarding the topic&#10;" title="Text">
            <a:extLst>
              <a:ext uri="{FF2B5EF4-FFF2-40B4-BE49-F238E27FC236}">
                <a16:creationId xmlns:a16="http://schemas.microsoft.com/office/drawing/2014/main" id="{38BC79DB-764E-47F0-92B3-8FB09EA750C8}"/>
              </a:ext>
            </a:extLst>
          </p:cNvPr>
          <p:cNvSpPr txBox="1"/>
          <p:nvPr userDrawn="1"/>
        </p:nvSpPr>
        <p:spPr>
          <a:xfrm>
            <a:off x="2606993" y="1974060"/>
            <a:ext cx="7331241"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Except where otherwise noted, this work by the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4"/>
              </a:rPr>
              <a:t>Office of Superintendent of Public Instruction</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is licensed under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5"/>
              </a:rPr>
              <a:t>a Creative Commons Attribution License</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All logos and trademarks are property of their respective owners.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This presentation may contain or reference links to websites operated by third parties. These links are provided for your convenience only and do not constitute or imply any affiliation, endorsement, sponsorship, approval, verification, or monitoring by OSPI of any product, service, or content offered on the third party websites. In no event will OSPI be responsible for the information or content in linked third party websites or for your use of or inability to use such websites. Please confirm the license status of any third-party resources and understand their terms of use before reusing them.</a:t>
            </a:r>
          </a:p>
        </p:txBody>
      </p:sp>
      <p:sp>
        <p:nvSpPr>
          <p:cNvPr id="14" name="Rectangle 13">
            <a:extLst>
              <a:ext uri="{FF2B5EF4-FFF2-40B4-BE49-F238E27FC236}">
                <a16:creationId xmlns:a16="http://schemas.microsoft.com/office/drawing/2014/main" id="{F7DA9DA8-8B7B-446D-85E4-579AC221DFF5}"/>
              </a:ext>
            </a:extLst>
          </p:cNvPr>
          <p:cNvSpPr/>
          <p:nvPr userDrawn="1"/>
        </p:nvSpPr>
        <p:spPr>
          <a:xfrm>
            <a:off x="2109824" y="5402201"/>
            <a:ext cx="806221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Photos not marked are used with permission and not included in the open license.</a:t>
            </a: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678623709"/>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1691351068"/>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83851582"/>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444796951"/>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363751446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0" y="-6184"/>
            <a:ext cx="4731657" cy="6858000"/>
          </a:xfrm>
          <a:prstGeom prst="rect">
            <a:avLst/>
          </a:prstGeom>
        </p:spPr>
      </p:pic>
      <p:sp>
        <p:nvSpPr>
          <p:cNvPr id="7" name="Rectangle 6"/>
          <p:cNvSpPr/>
          <p:nvPr userDrawn="1"/>
        </p:nvSpPr>
        <p:spPr>
          <a:xfrm>
            <a:off x="0" y="-6184"/>
            <a:ext cx="4730567"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976398373"/>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39472305"/>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838200" y="1825625"/>
            <a:ext cx="10515600" cy="4351338"/>
          </a:xfrm>
        </p:spPr>
        <p:txBody>
          <a:bodyPr/>
          <a:lstStyle>
            <a:lvl1pPr>
              <a:defRPr/>
            </a:lvl1pPr>
          </a:lstStyle>
          <a:p>
            <a:pPr lvl="0"/>
            <a:r>
              <a:rPr lang="en-US"/>
              <a:t>Enter Text</a:t>
            </a:r>
          </a:p>
        </p:txBody>
      </p:sp>
      <p:sp>
        <p:nvSpPr>
          <p:cNvPr id="10" name="TextBox 9">
            <a:extLst>
              <a:ext uri="{FF2B5EF4-FFF2-40B4-BE49-F238E27FC236}">
                <a16:creationId xmlns:a16="http://schemas.microsoft.com/office/drawing/2014/main" id="{A9713F64-B8B6-ED40-B25E-73F92316E07E}"/>
              </a:ext>
            </a:extLst>
          </p:cNvPr>
          <p:cNvSpPr txBox="1"/>
          <p:nvPr userDrawn="1"/>
        </p:nvSpPr>
        <p:spPr>
          <a:xfrm>
            <a:off x="10377377" y="6339391"/>
            <a:ext cx="1686246" cy="276999"/>
          </a:xfrm>
          <a:prstGeom prst="rect">
            <a:avLst/>
          </a:prstGeom>
          <a:noFill/>
        </p:spPr>
        <p:txBody>
          <a:bodyPr wrap="square" rtlCol="0">
            <a:spAutoFit/>
          </a:bodyPr>
          <a:lstStyle/>
          <a:p>
            <a:pPr algn="r"/>
            <a:r>
              <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Month Year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946241916"/>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0" y="-6184"/>
            <a:ext cx="4731657" cy="6858000"/>
          </a:xfrm>
          <a:prstGeom prst="rect">
            <a:avLst/>
          </a:prstGeom>
        </p:spPr>
      </p:pic>
      <p:sp>
        <p:nvSpPr>
          <p:cNvPr id="7" name="Rectangle 6"/>
          <p:cNvSpPr/>
          <p:nvPr userDrawn="1"/>
        </p:nvSpPr>
        <p:spPr>
          <a:xfrm>
            <a:off x="0" y="-6184"/>
            <a:ext cx="4730567"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193434037"/>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14514" y="-6184"/>
            <a:ext cx="4717143" cy="6858000"/>
          </a:xfrm>
          <a:prstGeom prst="rect">
            <a:avLst/>
          </a:prstGeom>
        </p:spPr>
      </p:pic>
      <p:sp>
        <p:nvSpPr>
          <p:cNvPr id="7" name="Rectangle 6"/>
          <p:cNvSpPr/>
          <p:nvPr userDrawn="1"/>
        </p:nvSpPr>
        <p:spPr>
          <a:xfrm>
            <a:off x="0" y="-6184"/>
            <a:ext cx="4749421"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837333486"/>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032597189"/>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516528"/>
      </p:ext>
    </p:extLst>
  </p:cSld>
  <p:clrMapOvr>
    <a:overrideClrMapping bg1="lt1" tx1="dk1" bg2="lt2" tx2="dk2" accent1="accent1" accent2="accent2" accent3="accent3" accent4="accent4" accent5="accent5" accent6="accent6" hlink="hlink" folHlink="folHlink"/>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632992"/>
      </p:ext>
    </p:extLst>
  </p:cSld>
  <p:clrMapOvr>
    <a:overrideClrMapping bg1="lt1" tx1="dk1" bg2="lt2" tx2="dk2" accent1="accent1" accent2="accent2" accent3="accent3" accent4="accent4" accent5="accent5" accent6="accent6" hlink="hlink" folHlink="folHlink"/>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660615"/>
      </p:ext>
    </p:extLst>
  </p:cSld>
  <p:clrMapOvr>
    <a:overrideClrMapping bg1="lt1" tx1="dk1" bg2="lt2" tx2="dk2" accent1="accent1" accent2="accent2" accent3="accent3" accent4="accent4" accent5="accent5" accent6="accent6" hlink="hlink" folHlink="folHlink"/>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r>
              <a:rPr lang="en-US"/>
              <a:t>Click icon to add picture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371598"/>
      </p:ext>
    </p:extLst>
  </p:cSld>
  <p:clrMapOvr>
    <a:overrideClrMapping bg1="lt1" tx1="dk1" bg2="lt2" tx2="dk2" accent1="accent1" accent2="accent2" accent3="accent3" accent4="accent4" accent5="accent5" accent6="accent6" hlink="hlink" folHlink="folHlink"/>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Title 4">
            <a:extLst>
              <a:ext uri="{FF2B5EF4-FFF2-40B4-BE49-F238E27FC236}">
                <a16:creationId xmlns:a16="http://schemas.microsoft.com/office/drawing/2014/main" id="{2A7A1F50-5BB0-4F32-8F89-624BAE844D23}"/>
              </a:ext>
            </a:extLst>
          </p:cNvPr>
          <p:cNvSpPr>
            <a:spLocks noGrp="1"/>
          </p:cNvSpPr>
          <p:nvPr>
            <p:ph type="title"/>
          </p:nvPr>
        </p:nvSpPr>
        <p:spPr>
          <a:xfrm>
            <a:off x="838200" y="365125"/>
            <a:ext cx="10515600" cy="1325563"/>
          </a:xfrm>
        </p:spPr>
        <p:txBody>
          <a:bodyPr/>
          <a:lstStyle/>
          <a:p>
            <a:r>
              <a:rPr lang="en-US">
                <a:solidFill>
                  <a:srgbClr val="FFFFFF"/>
                </a:solidFill>
              </a:rPr>
              <a:t>Click to edit Master title style</a:t>
            </a:r>
          </a:p>
        </p:txBody>
      </p:sp>
      <p:pic>
        <p:nvPicPr>
          <p:cNvPr id="12" name="Picture 11" descr="Creative Commons Attribution (CC BY) logo" title="CC license">
            <a:extLst>
              <a:ext uri="{FF2B5EF4-FFF2-40B4-BE49-F238E27FC236}">
                <a16:creationId xmlns:a16="http://schemas.microsoft.com/office/drawing/2014/main" id="{94A3D417-F530-4C55-9ED8-357EFE7639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99545" y="937781"/>
            <a:ext cx="1482776" cy="518788"/>
          </a:xfrm>
          <a:prstGeom prst="rect">
            <a:avLst/>
          </a:prstGeom>
        </p:spPr>
      </p:pic>
      <p:sp>
        <p:nvSpPr>
          <p:cNvPr id="13" name="TextBox 12" descr="Text regarding the topic&#10;" title="Text">
            <a:extLst>
              <a:ext uri="{FF2B5EF4-FFF2-40B4-BE49-F238E27FC236}">
                <a16:creationId xmlns:a16="http://schemas.microsoft.com/office/drawing/2014/main" id="{38BC79DB-764E-47F0-92B3-8FB09EA750C8}"/>
              </a:ext>
            </a:extLst>
          </p:cNvPr>
          <p:cNvSpPr txBox="1"/>
          <p:nvPr userDrawn="1"/>
        </p:nvSpPr>
        <p:spPr>
          <a:xfrm>
            <a:off x="2606993" y="1974060"/>
            <a:ext cx="7331241"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Except where otherwise noted, this work by the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4"/>
              </a:rPr>
              <a:t>Office of Superintendent of Public Instruction</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is licensed under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5"/>
              </a:rPr>
              <a:t>a Creative Commons Attribution License</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All logos and trademarks are property of their respective owners.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This presentation may contain or reference links to websites operated by third parties. These links are provided for your convenience only and do not constitute or imply any affiliation, endorsement, sponsorship, approval, verification, or monitoring by OSPI of any product, service, or content offered on the third party websites. In no event will OSPI be responsible for the information or content in linked third party websites or for your use of or inability to use such websites. Please confirm the license status of any third-party resources and understand their terms of use before reusing them.</a:t>
            </a:r>
          </a:p>
        </p:txBody>
      </p:sp>
      <p:sp>
        <p:nvSpPr>
          <p:cNvPr id="14" name="Rectangle 13">
            <a:extLst>
              <a:ext uri="{FF2B5EF4-FFF2-40B4-BE49-F238E27FC236}">
                <a16:creationId xmlns:a16="http://schemas.microsoft.com/office/drawing/2014/main" id="{F7DA9DA8-8B7B-446D-85E4-579AC221DFF5}"/>
              </a:ext>
            </a:extLst>
          </p:cNvPr>
          <p:cNvSpPr/>
          <p:nvPr userDrawn="1"/>
        </p:nvSpPr>
        <p:spPr>
          <a:xfrm>
            <a:off x="2109824" y="5402201"/>
            <a:ext cx="806221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Photos not marked are used with permission and not included in the open license.</a:t>
            </a: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37830917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61" r="28195"/>
          <a:stretch/>
        </p:blipFill>
        <p:spPr>
          <a:xfrm>
            <a:off x="14514" y="-6184"/>
            <a:ext cx="4717143" cy="6858000"/>
          </a:xfrm>
          <a:prstGeom prst="rect">
            <a:avLst/>
          </a:prstGeom>
        </p:spPr>
      </p:pic>
      <p:sp>
        <p:nvSpPr>
          <p:cNvPr id="7" name="Rectangle 6"/>
          <p:cNvSpPr/>
          <p:nvPr userDrawn="1"/>
        </p:nvSpPr>
        <p:spPr>
          <a:xfrm>
            <a:off x="0" y="-6184"/>
            <a:ext cx="4749421" cy="6858000"/>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1722238912"/>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2480168473"/>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sz="half" idx="1" hasCustomPrompt="1"/>
          </p:nvPr>
        </p:nvSpPr>
        <p:spPr>
          <a:xfrm>
            <a:off x="838200" y="1825625"/>
            <a:ext cx="10515600" cy="4351338"/>
          </a:xfrm>
        </p:spPr>
        <p:txBody>
          <a:bodyPr/>
          <a:lstStyle>
            <a:lvl1pPr>
              <a:defRPr/>
            </a:lvl1pPr>
          </a:lstStyle>
          <a:p>
            <a:pPr lvl="0"/>
            <a:r>
              <a:rPr lang="en-US"/>
              <a:t>Enter Text</a:t>
            </a:r>
          </a:p>
        </p:txBody>
      </p:sp>
      <p:sp>
        <p:nvSpPr>
          <p:cNvPr id="10" name="TextBox 9">
            <a:extLst>
              <a:ext uri="{FF2B5EF4-FFF2-40B4-BE49-F238E27FC236}">
                <a16:creationId xmlns:a16="http://schemas.microsoft.com/office/drawing/2014/main" id="{A9713F64-B8B6-ED40-B25E-73F92316E07E}"/>
              </a:ext>
            </a:extLst>
          </p:cNvPr>
          <p:cNvSpPr txBox="1"/>
          <p:nvPr userDrawn="1"/>
        </p:nvSpPr>
        <p:spPr>
          <a:xfrm>
            <a:off x="10377377" y="6339391"/>
            <a:ext cx="1686246" cy="276999"/>
          </a:xfrm>
          <a:prstGeom prst="rect">
            <a:avLst/>
          </a:prstGeom>
          <a:noFill/>
        </p:spPr>
        <p:txBody>
          <a:bodyPr wrap="square" rtlCol="0">
            <a:spAutoFit/>
          </a:bodyPr>
          <a:lstStyle/>
          <a:p>
            <a:pPr algn="r"/>
            <a:r>
              <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Month Year  |   </a:t>
            </a:r>
            <a:fld id="{3C001E99-0A0D-EE42-8F0D-DFB068775785}" type="slidenum">
              <a:rPr lang="en-US" sz="1200" smtClean="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fld>
            <a:endParaRPr lang="en-US" sz="120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212785488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4099560503"/>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965662"/>
      </p:ext>
    </p:extLst>
  </p:cSld>
  <p:clrMapOvr>
    <a:overrideClrMapping bg1="lt1" tx1="dk1" bg2="lt2" tx2="dk2" accent1="accent1" accent2="accent2" accent3="accent3" accent4="accent4" accent5="accent5" accent6="accent6" hlink="hlink" folHlink="folHlink"/>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872463"/>
      </p:ext>
    </p:extLst>
  </p:cSld>
  <p:clrMapOvr>
    <a:overrideClrMapping bg1="lt1" tx1="dk1" bg2="lt2" tx2="dk2" accent1="accent1" accent2="accent2" accent3="accent3" accent4="accent4" accent5="accent5" accent6="accent6" hlink="hlink" folHlink="folHlink"/>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924156"/>
      </p:ext>
    </p:extLst>
  </p:cSld>
  <p:clrMapOvr>
    <a:overrideClrMapping bg1="lt1" tx1="dk1" bg2="lt2" tx2="dk2" accent1="accent1" accent2="accent2" accent3="accent3" accent4="accent4" accent5="accent5" accent6="accent6" hlink="hlink" folHlink="folHlink"/>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3263158"/>
      </p:ext>
    </p:extLst>
  </p:cSld>
  <p:clrMapOvr>
    <a:overrideClrMapping bg1="lt1" tx1="dk1" bg2="lt2" tx2="dk2" accent1="accent1" accent2="accent2" accent3="accent3" accent4="accent4" accent5="accent5" accent6="accent6" hlink="hlink" folHlink="folHlink"/>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b="1">
                <a:solidFill>
                  <a:schemeClr val="accent2"/>
                </a:solidFill>
              </a:defRPr>
            </a:lvl1p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lvl1pPr marL="228600" indent="-228600">
              <a:buFont typeface="Wingdings" panose="05000000000000000000" pitchFamily="2" charset="2"/>
              <a:buChar char="Ø"/>
              <a:defRPr>
                <a:solidFill>
                  <a:srgbClr val="000000"/>
                </a:solidFill>
              </a:defRPr>
            </a:lvl1pPr>
            <a:lvl2pPr marL="685800" indent="-228600">
              <a:buFont typeface="Wingdings" panose="05000000000000000000" pitchFamily="2" charset="2"/>
              <a:buChar char="Ø"/>
              <a:defRPr>
                <a:solidFill>
                  <a:srgbClr val="000000"/>
                </a:solidFill>
              </a:defRPr>
            </a:lvl2pPr>
            <a:lvl3pPr marL="1143000" indent="-228600">
              <a:buFont typeface="Wingdings" panose="05000000000000000000" pitchFamily="2" charset="2"/>
              <a:buChar char="Ø"/>
              <a:defRPr>
                <a:solidFill>
                  <a:srgbClr val="000000"/>
                </a:solidFill>
              </a:defRPr>
            </a:lvl3pPr>
            <a:lvl4pPr marL="1600200" indent="-228600">
              <a:buFont typeface="Wingdings" panose="05000000000000000000" pitchFamily="2" charset="2"/>
              <a:buChar char="Ø"/>
              <a:defRPr>
                <a:solidFill>
                  <a:srgbClr val="000000"/>
                </a:solidFill>
              </a:defRPr>
            </a:lvl4pPr>
            <a:lvl5pPr marL="2057400" indent="-228600">
              <a:buFont typeface="Wingdings" panose="05000000000000000000" pitchFamily="2" charset="2"/>
              <a:buChar char="Ø"/>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011894"/>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76698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56" r:id="rId21"/>
    <p:sldLayoutId id="2147483682" r:id="rId22"/>
    <p:sldLayoutId id="2147483683" r:id="rId23"/>
    <p:sldLayoutId id="2147483684" r:id="rId24"/>
    <p:sldLayoutId id="2147483685" r:id="rId25"/>
    <p:sldLayoutId id="2147483686" r:id="rId26"/>
    <p:sldLayoutId id="2147483687" r:id="rId27"/>
    <p:sldLayoutId id="2147483688" r:id="rId28"/>
    <p:sldLayoutId id="2147483696" r:id="rId29"/>
    <p:sldLayoutId id="2147483697" r:id="rId30"/>
    <p:sldLayoutId id="2147483702" r:id="rId3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pubdocs/CACFPReferenceSheet-AnnualStaffTrainingForIndependentCenters.pdf"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www.k12.wa.us/sites/default/files/public/childnutrition/programs/cacfp/pubdocs/CACFPReferenceSheet-AnnualStaffTrainingForSponsoringOrganizations.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ospi.k12.wa.us/policy-funding/child-nutrition/child-and-adult-care-food-program/meal-patterns-and-menu-plann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ospi.k12.wa.us/policy-funding/child-nutrition/child-and-adult-care-food-program/cacfp-requirements-and-materials"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hyperlink" Target="https://www.k12.wa.us/sites/default/files/public/childnutrition/programs/cacfp/pubdocs/CACFPReferenceSheet-Infants-MealRequirements.pdf" TargetMode="External"/><Relationship Id="rId4" Type="http://schemas.openxmlformats.org/officeDocument/2006/relationships/hyperlink" Target="https://www.fns.usda.gov/tn/feeding-infants-child-and-adult-care-food-progra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ospi.k12.wa.us/sites/default/files/2024-01/cacfp-infantmealpatternchart.pdf" TargetMode="External"/><Relationship Id="rId5" Type="http://schemas.openxmlformats.org/officeDocument/2006/relationships/hyperlink" Target="https://ospi.k12.wa.us/sites/default/files/2023-08/cacfpchildmealpatternchart.pdf"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requestforspecialdietaryaccommodations.pdf" TargetMode="External"/><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k12.wa.us/sites/default/files/public/childnutrition/programs/pubdocs/specialdietaryneedsreferencesheetcacfpsfsp.pdf" TargetMode="External"/><Relationship Id="rId5" Type="http://schemas.openxmlformats.org/officeDocument/2006/relationships/hyperlink" Target="http://www.k12.wa.us/" TargetMode="External"/><Relationship Id="rId4" Type="http://schemas.openxmlformats.org/officeDocument/2006/relationships/hyperlink" Target="https://www.k12.wa.us/sites/default/files/public/childnutrition/programs/cacfp/MilkSubstitutesHandout.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k12.wa.us/sites/default/files/public/childnutrition/programs/pubdocs/specialdietaryneedsreferencesheetcacfpsfsp.pdf"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www.k12.wa.us/sites/default/files/public/childnutrition/programs/pubdocs/requestforspecialdietaryaccommodations.pdf" TargetMode="Externa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ospi.k12.wa.us/sites/default/files/2023-08/cacfpreferencesheet-mealservicestyles.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ospi.k12.wa.us/sites/default/files/2023-08/cacfpreferencesheet-mealservicestyles.pdf"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ospi.k12.wa.us/sites/default/files/2023-08/cacfpreferencesheet-mealservicestyles.pdf"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s://ospi.k12.wa.us/sites/default/files/2023-08/cacfpreferencesheet-mealservicestyle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hyperlink" Target="https://ospi.k12.wa.us/sites/default/files/2023-08/cacfpreferencesheet-mealservicestyles.pdf" TargetMode="External"/><Relationship Id="rId4" Type="http://schemas.openxmlformats.org/officeDocument/2006/relationships/hyperlink" Target="https://fns-prod.azureedge.us/sites/default/files/resource-files/cacfp-atriskhandbook.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ospi.k12.wa.us/sites/default/files/2023-08/cacfpreferencesheet-mealservicestyle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ospi.k12.wa.us/sites/default/files/2024-08/revised-staff-annual-cacfp-training-agenda-and-sign-sheet-fy25-1.pdf"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https://view.officeapps.live.com/op/view.aspx?src=https%3A%2F%2Fospi.k12.wa.us%2Fsites%2Fdefault%2Ffiles%2F2023-08%2Fmealcountrecord3meals.doc&amp;wdOrigin=BROWSELIN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hyperlink" Target="https://view.officeapps.live.com/op/view.aspx?src=https%3A%2F%2Fospi.k12.wa.us%2Fsites%2Fdefault%2Ffiles%2F2023-08%2Fmealcountrecord5daywk4meals.doc&amp;wdOrigin=BROWSELIN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https://view.officeapps.live.com/op/view.aspx?src=https%3A%2F%2Fospi.k12.wa.us%2Fsites%2Fdefault%2Ffiles%2F2024-09%2Fconsolidated_meal_count-childcareadultcare.xlsx&amp;wdOrigin=BROWSELIN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ospi.k12.wa.us/policy-funding/child-nutrition/claims-fiscal-information-and-resourc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https://ospi.k12.wa.us/sites/default/files/2023-08/cacfpreferencesheet-organizingrecords.pdf" TargetMode="External"/><Relationship Id="rId5" Type="http://schemas.openxmlformats.org/officeDocument/2006/relationships/hyperlink" Target="https://ospi.k12.wa.us/sites/default/files/2024-07/cacfp-roles-and-responsibilities-template.pdf" TargetMode="External"/><Relationship Id="rId4" Type="http://schemas.openxmlformats.org/officeDocument/2006/relationships/hyperlink" Target="https://www.k12.wa.us/sites/default/files/public/childnutrition/programs/cacfp/CACFPReferenceSheet-RecordKeepingRequirements.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ospi.k12.wa.us/policy-funding/child-nutrition/claims-fiscal-information-and-resources"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view.officeapps.live.com/op/view.aspx?src=https%3A%2F%2Fospi.k12.wa.us%2Fsites%2Fdefault%2Ffiles%2F2023-10%2Fcacfp-sponsor-staff-training-sponsor-shareable-version.pptx&amp;wdOrigin=BROWSELIN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hyperlink" Target="https://view.officeapps.live.com/op/view.aspx?src=https%3A%2F%2Fospi.k12.wa.us%2Fsites%2Fdefault%2Ffiles%2F2024-08%2Fospi-operating-expense-worksheet.xlsx&amp;wdOrigin=BROWSELINK" TargetMode="External"/><Relationship Id="rId4" Type="http://schemas.openxmlformats.org/officeDocument/2006/relationships/hyperlink" Target="https://ospi.k12.wa.us/sites/default/files/2023-08/cacfpreferencesheet-allowablecosts.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hyperlink" Target="https://www.k12.wa.us/sites/default/files/public/childnutrition/pubdocs/CivilRightsReferenceSheet.pdf" TargetMode="External"/><Relationship Id="rId5" Type="http://schemas.openxmlformats.org/officeDocument/2006/relationships/hyperlink" Target="https://www.k12.wa.us/sites/default/files/public/childnutrition/pubdocs/CivilRightsComplaintLog-Template.xlsx" TargetMode="External"/><Relationship Id="rId4" Type="http://schemas.openxmlformats.org/officeDocument/2006/relationships/hyperlink" Target="https://www.k12.wa.us/sites/default/files/public/childnutrition/civilrightscomplaintprocedureandform.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achildnutritiontraining.com/"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hyperlink" Target="https://ospi.k12.wa.us/policy-funding/child-nutrition/child-and-adult-care-food-program/child-and-adult-care-food-program-training" TargetMode="External"/><Relationship Id="rId4" Type="http://schemas.openxmlformats.org/officeDocument/2006/relationships/hyperlink" Target="https://wachildnutritiontraining.com/tutorial-how-to-create-a-new-user-accoun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s://ospi.k12.wa.us/sites/default/files/2025-03/fy25_ar_checklist-all_sponsors_final_0.pdf"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hyperlink" Target="https://ospi.k12.wa.us/sites/default/files/2025-03/independent_sponsor_administrative_review-form_fillable_0.pdf"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hyperlink" Target="https://ospi.k12.wa.us/sites/default/files/2025-03/cacfpsponsoringorganizationadministrativereviewform_sample.pdf"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ospi.k12.wa.us/policy-funding/child-nutrition/child-and-adult-care-food-program/cacfp-requirements-and-materials" TargetMode="External"/><Relationship Id="rId3" Type="http://schemas.openxmlformats.org/officeDocument/2006/relationships/hyperlink" Target="https://www.k12.wa.us/sites/default/files/public/childnutrition/programs/cacfp/3%20WICOutreachPoster.pdf" TargetMode="External"/><Relationship Id="rId7" Type="http://schemas.openxmlformats.org/officeDocument/2006/relationships/image" Target="../media/image50.sv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hyperlink" Target="https://ospi.k12.wa.us/sites/default/files/2025-03/building_for_the_future_spanish_fillable.pdf" TargetMode="External"/><Relationship Id="rId5" Type="http://schemas.openxmlformats.org/officeDocument/2006/relationships/hyperlink" Target="https://ospi.k12.wa.us/sites/default/files/2025-04/building_for_the_future_final_fillable.pdf" TargetMode="External"/><Relationship Id="rId4" Type="http://schemas.openxmlformats.org/officeDocument/2006/relationships/hyperlink" Target="https://ospi.k12.wa.us/sites/default/files/2023-08/4-wicoutreachpostersp.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hyperlink" Target="https://ospi.k12.wa.us/sites/default/files/2023-08/cacfpreferencesheet-organizingrecords.pdf" TargetMode="External"/><Relationship Id="rId4" Type="http://schemas.openxmlformats.org/officeDocument/2006/relationships/hyperlink" Target="https://ospi.k12.wa.us/sites/default/files/2023-08/cacfpreferencesheet-recordkeepingrequirements_0.pdf"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hyperlink" Target="https://ospi.k12.wa.us/policy-funding/child-nutrition/child-and-adult-care-food-program/meal-patterns-and-menu-planning" TargetMode="External"/><Relationship Id="rId13" Type="http://schemas.openxmlformats.org/officeDocument/2006/relationships/hyperlink" Target="https://ospi.k12.wa.us/sites/default/files/2025-08/monthlyparticipanteligibilityreport-child.pdf" TargetMode="External"/><Relationship Id="rId3" Type="http://schemas.openxmlformats.org/officeDocument/2006/relationships/hyperlink" Target="https://view.officeapps.live.com/op/view.aspx?src=https%3A%2F%2Fospi.k12.wa.us%2Fsites%2Fdefault%2Ffiles%2F2024-09%2Fconsolidated_meal_count-childcareadultcare.xlsx&amp;wdOrigin=BROWSELINK" TargetMode="External"/><Relationship Id="rId7" Type="http://schemas.openxmlformats.org/officeDocument/2006/relationships/hyperlink" Target="https://view.officeapps.live.com/op/view.aspx?src=https%3A%2F%2Fospi.k12.wa.us%2Fsites%2Fdefault%2Ffiles%2F2024-08%2Fospi-operating-expense-worksheet.xlsx&amp;wdOrigin=BROWSELINK" TargetMode="External"/><Relationship Id="rId12" Type="http://schemas.openxmlformats.org/officeDocument/2006/relationships/hyperlink" Target="https://ospi.k12.wa.us/sites/default/files/2025-08/participanteligibilityroster-child.pdf"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hyperlink" Target="https://ospi.k12.wa.us/sites/default/files/2024-07/_final-cacfpform-infantmealform-optionb.pdf" TargetMode="External"/><Relationship Id="rId11" Type="http://schemas.openxmlformats.org/officeDocument/2006/relationships/hyperlink" Target="https://ospi.k12.wa.us/sites/default/files/2025-08/cacfpreferencesheet-monthlyparticipanteligibility-child_0.pdf" TargetMode="External"/><Relationship Id="rId5" Type="http://schemas.openxmlformats.org/officeDocument/2006/relationships/hyperlink" Target="https://ospi.k12.wa.us/sites/default/files/2024-08/revised-staff-annual-cacfp-training-agenda-and-sign-sheet-fy25-1.pdf" TargetMode="External"/><Relationship Id="rId15" Type="http://schemas.openxmlformats.org/officeDocument/2006/relationships/hyperlink" Target="https://view.officeapps.live.com/op/view.aspx?src=https%3A%2F%2Fospi.k12.wa.us%2Fsites%2Fdefault%2Ffiles%2F2023-08%2Fform-enrollmentform.docx&amp;wdOrigin=BROWSELINK" TargetMode="External"/><Relationship Id="rId10" Type="http://schemas.openxmlformats.org/officeDocument/2006/relationships/hyperlink" Target="https://ospi.k12.wa.us/sites/default/files/2023-08/requestforfluidmilksubstitution-childcare.pdf" TargetMode="External"/><Relationship Id="rId4" Type="http://schemas.openxmlformats.org/officeDocument/2006/relationships/hyperlink" Target="https://view.officeapps.live.com/op/view.aspx?src=https%3A%2F%2Fospi.k12.wa.us%2Fsites%2Fdefault%2Ffiles%2F2023-10%2Fcacfp-sponsor-staff-training-sponsor-shareable-version.pptx&amp;wdOrigin=BROWSELINK" TargetMode="External"/><Relationship Id="rId9" Type="http://schemas.openxmlformats.org/officeDocument/2006/relationships/hyperlink" Target="https://ospi.k12.wa.us/sites/default/files/2024-10/requestforspecialdietaryaccommodations-2022.pdf" TargetMode="External"/><Relationship Id="rId14" Type="http://schemas.openxmlformats.org/officeDocument/2006/relationships/hyperlink" Target="https://ospi.k12.wa.us/sites/default/files/2024-07/eiea-draft-610.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ospi.k12.wa.us/sites/default/files/2024-02/sponsorusesitemonitoring_forms.pdf"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pubdocs/CACFPReferenceSheet-Infants-MealRequirements.pdf"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ospi.k12.wa.us/sites/default/files/2025-03/administrative_review-findingsresultinginfiscalaction.pdf"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hyperlink" Target="https://ospi.k12.wa.us/sites/default/files/2025-03/corrective_action_plan.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ospi.k12.wa.us/sites/default/files/2024-08/revised-staff-annual-cacfp-training-agenda-and-sign-sheet-fy25-1.pdf"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CACFPReferenceSheet-MonitoringforSponsoringOrg.pdf" TargetMode="Externa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50.svg"/></Relationships>
</file>

<file path=ppt/slides/_rels/slide6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hyperlink" Target="https://ospi.k12.wa.us/sites/default/files/2024-02/sponsorusesitemonitoring_forms.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hyperlink" Target="https://ospi.k12.wa.us/sites/default/files/2024-08/cacfpform-newsitepreapproval.pdf" TargetMode="External"/><Relationship Id="rId4" Type="http://schemas.openxmlformats.org/officeDocument/2006/relationships/hyperlink" Target="https://ospi.k12.wa.us/sites/default/files/2024-02/sponsorusesitemonitoring_forms.pdf"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k12.wa.us/sites/default/files/public/childnutrition/programs/cacfp/pubdocs/CACFPReferenceSheet-AnnualStaffTrainingForIndependentCenters.pdf"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k12.wa.us/sites/default/files/public/childnutrition/programs/cacfp/pubdocs/CACFPReferenceSheet-AnnualStaffTrainingForSponsoringOrganizations.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10.xml"/><Relationship Id="rId5" Type="http://schemas.openxmlformats.org/officeDocument/2006/relationships/hyperlink" Target="https://creativecommons.org/licenses/by/4.0/" TargetMode="External"/><Relationship Id="rId4" Type="http://schemas.openxmlformats.org/officeDocument/2006/relationships/hyperlink" Target="http://www.k12.wa.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ospi.k12.wa.us/sites/default/files/2023-08/cacfpreferencesheet-infants-mealrequirements.pdf" TargetMode="External"/><Relationship Id="rId4" Type="http://schemas.openxmlformats.org/officeDocument/2006/relationships/hyperlink" Target="https://ospi.k12.wa.us/sites/default/files/2023-08/cacfpreferencesheet-mealrequirement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99090" y="189186"/>
            <a:ext cx="11114689" cy="1501502"/>
          </a:xfrm>
        </p:spPr>
        <p:txBody>
          <a:bodyPr vert="horz" lIns="91440" tIns="45720" rIns="91440" bIns="45720" rtlCol="0" anchor="ctr">
            <a:normAutofit/>
          </a:bodyPr>
          <a:lstStyle/>
          <a:p>
            <a:pPr algn="ctr"/>
            <a:r>
              <a:rPr lang="en-US" sz="4700" b="1"/>
              <a:t>Annual CACFP Required Staff </a:t>
            </a:r>
            <a:br>
              <a:rPr lang="en-US" sz="4700" b="1"/>
            </a:br>
            <a:r>
              <a:rPr lang="en-US" sz="4700" b="1"/>
              <a:t>Training Resource</a:t>
            </a:r>
            <a:endParaRPr lang="en-US" sz="4700" b="1"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1A36BDA1-1CCF-D2B4-46FB-3374D62E98D3}"/>
              </a:ext>
            </a:extLst>
          </p:cNvPr>
          <p:cNvSpPr txBox="1"/>
          <p:nvPr/>
        </p:nvSpPr>
        <p:spPr>
          <a:xfrm>
            <a:off x="1150883" y="1753702"/>
            <a:ext cx="10342179" cy="3543984"/>
          </a:xfrm>
          <a:prstGeom prst="rect">
            <a:avLst/>
          </a:prstGeom>
          <a:noFill/>
        </p:spPr>
        <p:txBody>
          <a:bodyPr wrap="square">
            <a:spAutoFit/>
          </a:bodyPr>
          <a:lstStyle/>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This train-the-trainer resource has been developed as a basic outline to assist institutions with CACFP annual required staff training</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a:solidFill>
                  <a:prstClr val="black"/>
                </a:solidFill>
                <a:ea typeface="Calibri" panose="020F0502020204030204" pitchFamily="34" charset="0"/>
                <a:cs typeface="Times New Roman" panose="02020603050405020304" pitchFamily="18" charset="0"/>
              </a:rPr>
              <a:t>Customization of this PowerPoint will be needed to reflect how your organization operates its CACFP program </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2400" dirty="0">
                <a:solidFill>
                  <a:prstClr val="black"/>
                </a:solidFill>
                <a:ea typeface="Calibri" panose="020F0502020204030204" pitchFamily="34" charset="0"/>
                <a:cs typeface="Times New Roman" panose="02020603050405020304" pitchFamily="18" charset="0"/>
              </a:rPr>
              <a:t>This training resource must be updated at least annually by your organization to ensure that it meets current CACFP requirements</a:t>
            </a: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Staff Training </a:t>
            </a:r>
            <a:r>
              <a:rPr lang="en-US" sz="2400" dirty="0">
                <a:solidFill>
                  <a:prstClr val="black"/>
                </a:solidFill>
                <a:ea typeface="Calibri" panose="020F0502020204030204" pitchFamily="34" charset="0"/>
                <a:cs typeface="Times New Roman" panose="02020603050405020304" pitchFamily="18" charset="0"/>
              </a:rPr>
              <a:t>Reference sheets are available on the OSPI Child Nutrition website to provide guidance</a:t>
            </a:r>
            <a:endPar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D216229-2D8B-2A84-64FD-9783B2A53C76}"/>
              </a:ext>
            </a:extLst>
          </p:cNvPr>
          <p:cNvSpPr txBox="1"/>
          <p:nvPr/>
        </p:nvSpPr>
        <p:spPr>
          <a:xfrm>
            <a:off x="1068481" y="5360700"/>
            <a:ext cx="10200289" cy="646331"/>
          </a:xfrm>
          <a:prstGeom prst="rect">
            <a:avLst/>
          </a:prstGeom>
          <a:noFill/>
        </p:spPr>
        <p:txBody>
          <a:bodyPr wrap="square" rtlCol="0">
            <a:spAutoFit/>
          </a:bodyPr>
          <a:lstStyle/>
          <a:p>
            <a:pPr algn="ctr"/>
            <a:r>
              <a:rPr lang="en-US">
                <a:solidFill>
                  <a:schemeClr val="accent2"/>
                </a:solidFill>
                <a:hlinkClick r:id="rId3">
                  <a:extLst>
                    <a:ext uri="{A12FA001-AC4F-418D-AE19-62706E023703}">
                      <ahyp:hlinkClr xmlns:ahyp="http://schemas.microsoft.com/office/drawing/2018/hyperlinkcolor" val="tx"/>
                    </a:ext>
                  </a:extLst>
                </a:hlinkClick>
              </a:rPr>
              <a:t>Annual Staff Training for Independent Centers Reference Sheet (www.k12.wa.us)</a:t>
            </a:r>
            <a:endParaRPr lang="en-US">
              <a:solidFill>
                <a:schemeClr val="accent2"/>
              </a:solidFill>
            </a:endParaRPr>
          </a:p>
          <a:p>
            <a:pPr algn="ctr"/>
            <a:r>
              <a:rPr lang="en-US">
                <a:solidFill>
                  <a:schemeClr val="accent2"/>
                </a:solidFill>
                <a:hlinkClick r:id="rId4">
                  <a:extLst>
                    <a:ext uri="{A12FA001-AC4F-418D-AE19-62706E023703}">
                      <ahyp:hlinkClr xmlns:ahyp="http://schemas.microsoft.com/office/drawing/2018/hyperlinkcolor" val="tx"/>
                    </a:ext>
                  </a:extLst>
                </a:hlinkClick>
              </a:rPr>
              <a:t>Annual Staff Training for Sponsoring Organizations Reference Sheet (www.k12.wa.us)</a:t>
            </a:r>
            <a:endParaRPr lang="en-US">
              <a:solidFill>
                <a:schemeClr val="accent2"/>
              </a:solidFill>
            </a:endParaRPr>
          </a:p>
        </p:txBody>
      </p:sp>
    </p:spTree>
    <p:extLst>
      <p:ext uri="{BB962C8B-B14F-4D97-AF65-F5344CB8AC3E}">
        <p14:creationId xmlns:p14="http://schemas.microsoft.com/office/powerpoint/2010/main" val="242400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20AB-F12E-BC18-7F42-96D929A69CD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latin typeface="+mj-lt"/>
                <a:ea typeface="+mj-ea"/>
                <a:cs typeface="+mj-cs"/>
              </a:rPr>
              <a:t>CACFP Meal Pattern and The Menu </a:t>
            </a:r>
          </a:p>
        </p:txBody>
      </p:sp>
      <p:sp>
        <p:nvSpPr>
          <p:cNvPr id="3" name="TextBox 2">
            <a:extLst>
              <a:ext uri="{FF2B5EF4-FFF2-40B4-BE49-F238E27FC236}">
                <a16:creationId xmlns:a16="http://schemas.microsoft.com/office/drawing/2014/main" id="{F340665D-132B-84B8-9E4A-A239696B0A47}"/>
              </a:ext>
            </a:extLst>
          </p:cNvPr>
          <p:cNvSpPr txBox="1"/>
          <p:nvPr/>
        </p:nvSpPr>
        <p:spPr>
          <a:xfrm>
            <a:off x="838200" y="1413165"/>
            <a:ext cx="5181600" cy="4595750"/>
          </a:xfrm>
          <a:prstGeom prst="rect">
            <a:avLst/>
          </a:prstGeom>
        </p:spPr>
        <p:txBody>
          <a:bodyPr vert="horz" lIns="91440" tIns="45720" rIns="91440" bIns="45720" rtlCol="0">
            <a:normAutofit lnSpcReduction="10000"/>
          </a:bodyPr>
          <a:lstStyle/>
          <a:p>
            <a:pPr marL="228600" indent="-228600">
              <a:lnSpc>
                <a:spcPct val="90000"/>
              </a:lnSpc>
              <a:spcBef>
                <a:spcPts val="1000"/>
              </a:spcBef>
              <a:buFont typeface="Arial" panose="020B0604020202020204" pitchFamily="34" charset="0"/>
              <a:buChar char="•"/>
            </a:pPr>
            <a:r>
              <a:rPr lang="en-US" sz="2600" b="1" dirty="0">
                <a:latin typeface="+mj-lt"/>
              </a:rPr>
              <a:t>Why do you need to understand the Meal Pattern and the Menu?</a:t>
            </a:r>
          </a:p>
          <a:p>
            <a:pPr marL="228600" lvl="1" indent="-228600">
              <a:lnSpc>
                <a:spcPct val="90000"/>
              </a:lnSpc>
              <a:spcBef>
                <a:spcPts val="1000"/>
              </a:spcBef>
              <a:buFont typeface="Arial" panose="020B0604020202020204" pitchFamily="34" charset="0"/>
              <a:buChar char="•"/>
            </a:pPr>
            <a:r>
              <a:rPr lang="en-US" sz="2600" dirty="0">
                <a:latin typeface="+mj-lt"/>
              </a:rPr>
              <a:t>You need to know the meal pattern to ensure all components are served to the participants and in the required minimum amounts </a:t>
            </a:r>
          </a:p>
          <a:p>
            <a:pPr marL="228600" lvl="1" indent="-228600">
              <a:lnSpc>
                <a:spcPct val="90000"/>
              </a:lnSpc>
              <a:spcBef>
                <a:spcPts val="1000"/>
              </a:spcBef>
              <a:buFont typeface="Arial" panose="020B0604020202020204" pitchFamily="34" charset="0"/>
              <a:buChar char="•"/>
            </a:pPr>
            <a:r>
              <a:rPr lang="en-US" sz="2600" dirty="0">
                <a:latin typeface="+mj-lt"/>
              </a:rPr>
              <a:t>Feedback is appreciated! </a:t>
            </a:r>
          </a:p>
          <a:p>
            <a:pPr marL="228600" lvl="1" indent="-228600">
              <a:lnSpc>
                <a:spcPct val="90000"/>
              </a:lnSpc>
              <a:spcBef>
                <a:spcPts val="1000"/>
              </a:spcBef>
              <a:buFont typeface="Arial" panose="020B0604020202020204" pitchFamily="34" charset="0"/>
              <a:buChar char="•"/>
            </a:pPr>
            <a:r>
              <a:rPr lang="en-US" sz="2600" dirty="0">
                <a:latin typeface="+mj-lt"/>
              </a:rPr>
              <a:t>OPSI provides required menu templates for use.  Here is an example shown here</a:t>
            </a:r>
          </a:p>
          <a:p>
            <a:pPr marL="228600" lvl="1" indent="-228600">
              <a:lnSpc>
                <a:spcPct val="90000"/>
              </a:lnSpc>
              <a:spcBef>
                <a:spcPts val="1000"/>
              </a:spcBef>
              <a:buFont typeface="Arial" panose="020B0604020202020204" pitchFamily="34" charset="0"/>
              <a:buChar char="•"/>
            </a:pPr>
            <a:endParaRPr lang="en-US" sz="2600" b="1" dirty="0">
              <a:latin typeface="+mj-lt"/>
            </a:endParaRPr>
          </a:p>
          <a:p>
            <a:pPr marL="228600" lvl="1" indent="-228600">
              <a:lnSpc>
                <a:spcPct val="90000"/>
              </a:lnSpc>
              <a:spcBef>
                <a:spcPts val="1000"/>
              </a:spcBef>
              <a:buFont typeface="Arial" panose="020B0604020202020204" pitchFamily="34" charset="0"/>
              <a:buChar char="•"/>
            </a:pPr>
            <a:endParaRPr lang="en-US" sz="2600" dirty="0">
              <a:effectLst/>
              <a:latin typeface="+mj-lt"/>
            </a:endParaRPr>
          </a:p>
        </p:txBody>
      </p:sp>
      <p:pic>
        <p:nvPicPr>
          <p:cNvPr id="8" name="Picture 7">
            <a:extLst>
              <a:ext uri="{FF2B5EF4-FFF2-40B4-BE49-F238E27FC236}">
                <a16:creationId xmlns:a16="http://schemas.microsoft.com/office/drawing/2014/main" id="{313FBECA-6E38-F828-D50F-B0DEF5FCD935}"/>
              </a:ext>
            </a:extLst>
          </p:cNvPr>
          <p:cNvPicPr>
            <a:picLocks noChangeAspect="1"/>
          </p:cNvPicPr>
          <p:nvPr/>
        </p:nvPicPr>
        <p:blipFill>
          <a:blip r:embed="rId3"/>
          <a:srcRect r="5277" b="-4"/>
          <a:stretch>
            <a:fillRect/>
          </a:stretch>
        </p:blipFill>
        <p:spPr>
          <a:xfrm>
            <a:off x="6172200" y="1825625"/>
            <a:ext cx="5181600" cy="4183289"/>
          </a:xfrm>
          <a:prstGeom prst="rect">
            <a:avLst/>
          </a:prstGeom>
          <a:noFill/>
        </p:spPr>
      </p:pic>
      <p:sp>
        <p:nvSpPr>
          <p:cNvPr id="9" name="TextBox 8">
            <a:extLst>
              <a:ext uri="{FF2B5EF4-FFF2-40B4-BE49-F238E27FC236}">
                <a16:creationId xmlns:a16="http://schemas.microsoft.com/office/drawing/2014/main" id="{499DD998-6961-1F5A-AD84-DA7C96A6CDDD}"/>
              </a:ext>
            </a:extLst>
          </p:cNvPr>
          <p:cNvSpPr txBox="1"/>
          <p:nvPr/>
        </p:nvSpPr>
        <p:spPr>
          <a:xfrm>
            <a:off x="482138" y="6008914"/>
            <a:ext cx="5537662"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Meal Patterns and Menu Planning</a:t>
            </a:r>
            <a:endParaRPr lang="en-US" dirty="0">
              <a:solidFill>
                <a:schemeClr val="accent2"/>
              </a:solidFill>
            </a:endParaRPr>
          </a:p>
        </p:txBody>
      </p:sp>
    </p:spTree>
    <p:extLst>
      <p:ext uri="{BB962C8B-B14F-4D97-AF65-F5344CB8AC3E}">
        <p14:creationId xmlns:p14="http://schemas.microsoft.com/office/powerpoint/2010/main" val="172439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168268"/>
            <a:ext cx="10515600" cy="1325563"/>
          </a:xfrm>
        </p:spPr>
        <p:txBody>
          <a:bodyPr>
            <a:noAutofit/>
          </a:bodyPr>
          <a:lstStyle/>
          <a:p>
            <a:pPr algn="ctr"/>
            <a:r>
              <a:rPr lang="en-US" sz="4700" b="1"/>
              <a:t>Infant Meal Pattern, Infant Meal Form and Standard Infant Menu </a:t>
            </a:r>
          </a:p>
        </p:txBody>
      </p:sp>
      <p:pic>
        <p:nvPicPr>
          <p:cNvPr id="6" name="Picture 5">
            <a:extLst>
              <a:ext uri="{FF2B5EF4-FFF2-40B4-BE49-F238E27FC236}">
                <a16:creationId xmlns:a16="http://schemas.microsoft.com/office/drawing/2014/main" id="{AED16148-0AA9-E074-CC73-F6834641DCE7}"/>
              </a:ext>
            </a:extLst>
          </p:cNvPr>
          <p:cNvPicPr>
            <a:picLocks noChangeAspect="1"/>
          </p:cNvPicPr>
          <p:nvPr/>
        </p:nvPicPr>
        <p:blipFill>
          <a:blip r:embed="rId3"/>
          <a:stretch>
            <a:fillRect/>
          </a:stretch>
        </p:blipFill>
        <p:spPr>
          <a:xfrm>
            <a:off x="534386" y="1997621"/>
            <a:ext cx="2609850" cy="3662200"/>
          </a:xfrm>
          <a:prstGeom prst="rect">
            <a:avLst/>
          </a:prstGeom>
        </p:spPr>
      </p:pic>
      <p:pic>
        <p:nvPicPr>
          <p:cNvPr id="8" name="Picture 7">
            <a:extLst>
              <a:ext uri="{FF2B5EF4-FFF2-40B4-BE49-F238E27FC236}">
                <a16:creationId xmlns:a16="http://schemas.microsoft.com/office/drawing/2014/main" id="{B8FAE55B-75A0-9DB0-6E4A-5DDFD39954DD}"/>
              </a:ext>
            </a:extLst>
          </p:cNvPr>
          <p:cNvPicPr>
            <a:picLocks noChangeAspect="1"/>
          </p:cNvPicPr>
          <p:nvPr/>
        </p:nvPicPr>
        <p:blipFill>
          <a:blip r:embed="rId4"/>
          <a:stretch>
            <a:fillRect/>
          </a:stretch>
        </p:blipFill>
        <p:spPr>
          <a:xfrm>
            <a:off x="3979808" y="1997621"/>
            <a:ext cx="2924340" cy="3788323"/>
          </a:xfrm>
          <a:prstGeom prst="rect">
            <a:avLst/>
          </a:prstGeom>
        </p:spPr>
      </p:pic>
      <p:pic>
        <p:nvPicPr>
          <p:cNvPr id="10" name="Picture 9">
            <a:extLst>
              <a:ext uri="{FF2B5EF4-FFF2-40B4-BE49-F238E27FC236}">
                <a16:creationId xmlns:a16="http://schemas.microsoft.com/office/drawing/2014/main" id="{F45023AB-D022-597C-CCA4-A5ABDCAB1A75}"/>
              </a:ext>
            </a:extLst>
          </p:cNvPr>
          <p:cNvPicPr>
            <a:picLocks noChangeAspect="1"/>
          </p:cNvPicPr>
          <p:nvPr/>
        </p:nvPicPr>
        <p:blipFill>
          <a:blip r:embed="rId5"/>
          <a:stretch>
            <a:fillRect/>
          </a:stretch>
        </p:blipFill>
        <p:spPr>
          <a:xfrm>
            <a:off x="7524586" y="1997621"/>
            <a:ext cx="3369386" cy="3788324"/>
          </a:xfrm>
          <a:prstGeom prst="rect">
            <a:avLst/>
          </a:prstGeom>
        </p:spPr>
      </p:pic>
      <p:sp>
        <p:nvSpPr>
          <p:cNvPr id="3" name="TextBox 2">
            <a:extLst>
              <a:ext uri="{FF2B5EF4-FFF2-40B4-BE49-F238E27FC236}">
                <a16:creationId xmlns:a16="http://schemas.microsoft.com/office/drawing/2014/main" id="{D4E62C5B-9A8B-053F-39F2-278260EDCAD3}"/>
              </a:ext>
            </a:extLst>
          </p:cNvPr>
          <p:cNvSpPr txBox="1"/>
          <p:nvPr/>
        </p:nvSpPr>
        <p:spPr>
          <a:xfrm>
            <a:off x="534386" y="5968538"/>
            <a:ext cx="10671170" cy="369332"/>
          </a:xfrm>
          <a:prstGeom prst="rect">
            <a:avLst/>
          </a:prstGeom>
          <a:noFill/>
        </p:spPr>
        <p:txBody>
          <a:bodyPr wrap="square" rtlCol="0">
            <a:spAutoFit/>
          </a:bodyPr>
          <a:lstStyle/>
          <a:p>
            <a:r>
              <a:rPr lang="en-US" dirty="0">
                <a:solidFill>
                  <a:schemeClr val="accent2"/>
                </a:solidFill>
                <a:hlinkClick r:id="rId6">
                  <a:extLst>
                    <a:ext uri="{A12FA001-AC4F-418D-AE19-62706E023703}">
                      <ahyp:hlinkClr xmlns:ahyp="http://schemas.microsoft.com/office/drawing/2018/hyperlinkcolor" val="tx"/>
                    </a:ext>
                  </a:extLst>
                </a:hlinkClick>
              </a:rPr>
              <a:t>CACFP Requirements and Materials</a:t>
            </a:r>
            <a:endParaRPr lang="en-US" dirty="0">
              <a:solidFill>
                <a:schemeClr val="accent2"/>
              </a:solidFill>
            </a:endParaRPr>
          </a:p>
        </p:txBody>
      </p:sp>
    </p:spTree>
    <p:extLst>
      <p:ext uri="{BB962C8B-B14F-4D97-AF65-F5344CB8AC3E}">
        <p14:creationId xmlns:p14="http://schemas.microsoft.com/office/powerpoint/2010/main" val="141777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168268"/>
            <a:ext cx="10515600" cy="1325563"/>
          </a:xfrm>
        </p:spPr>
        <p:txBody>
          <a:bodyPr>
            <a:normAutofit/>
          </a:bodyPr>
          <a:lstStyle/>
          <a:p>
            <a:pPr algn="ctr"/>
            <a:r>
              <a:rPr lang="en-US" sz="4700" b="1"/>
              <a:t>Infant Meal Pattern Resources </a:t>
            </a:r>
          </a:p>
        </p:txBody>
      </p:sp>
      <p:pic>
        <p:nvPicPr>
          <p:cNvPr id="4" name="Picture 3">
            <a:extLst>
              <a:ext uri="{FF2B5EF4-FFF2-40B4-BE49-F238E27FC236}">
                <a16:creationId xmlns:a16="http://schemas.microsoft.com/office/drawing/2014/main" id="{A045A519-D118-5553-B054-C81213FDB04E}"/>
              </a:ext>
            </a:extLst>
          </p:cNvPr>
          <p:cNvPicPr>
            <a:picLocks noChangeAspect="1"/>
          </p:cNvPicPr>
          <p:nvPr/>
        </p:nvPicPr>
        <p:blipFill>
          <a:blip r:embed="rId3"/>
          <a:stretch>
            <a:fillRect/>
          </a:stretch>
        </p:blipFill>
        <p:spPr>
          <a:xfrm>
            <a:off x="266914" y="1493831"/>
            <a:ext cx="3657143" cy="4404936"/>
          </a:xfrm>
          <a:prstGeom prst="rect">
            <a:avLst/>
          </a:prstGeom>
          <a:solidFill>
            <a:schemeClr val="tx1"/>
          </a:solidFill>
          <a:ln>
            <a:solidFill>
              <a:schemeClr val="tx1"/>
            </a:solidFill>
          </a:ln>
        </p:spPr>
      </p:pic>
      <p:sp>
        <p:nvSpPr>
          <p:cNvPr id="8" name="TextBox 7">
            <a:extLst>
              <a:ext uri="{FF2B5EF4-FFF2-40B4-BE49-F238E27FC236}">
                <a16:creationId xmlns:a16="http://schemas.microsoft.com/office/drawing/2014/main" id="{A8592B17-E300-E500-670E-6BD3B6EAFD31}"/>
              </a:ext>
            </a:extLst>
          </p:cNvPr>
          <p:cNvSpPr txBox="1"/>
          <p:nvPr/>
        </p:nvSpPr>
        <p:spPr>
          <a:xfrm>
            <a:off x="4329113" y="1734206"/>
            <a:ext cx="7715250" cy="5539978"/>
          </a:xfrm>
          <a:prstGeom prst="rect">
            <a:avLst/>
          </a:prstGeom>
          <a:noFill/>
        </p:spPr>
        <p:txBody>
          <a:bodyPr wrap="square" rtlCol="0">
            <a:spAutoFit/>
          </a:bodyPr>
          <a:lstStyle/>
          <a:p>
            <a:r>
              <a:rPr lang="en-US" sz="2800" dirty="0">
                <a:solidFill>
                  <a:schemeClr val="accent2"/>
                </a:solidFill>
              </a:rPr>
              <a:t>Infant Feeding Resources are found on the OSPI Child Nutrition website as well as at the below links:</a:t>
            </a:r>
          </a:p>
          <a:p>
            <a:endParaRPr lang="en-US" sz="2800" dirty="0">
              <a:solidFill>
                <a:schemeClr val="accent2"/>
              </a:solidFill>
            </a:endParaRPr>
          </a:p>
          <a:p>
            <a:r>
              <a:rPr lang="en-US" sz="2800" dirty="0">
                <a:solidFill>
                  <a:schemeClr val="accent2"/>
                </a:solidFill>
                <a:hlinkClick r:id="rId4">
                  <a:extLst>
                    <a:ext uri="{A12FA001-AC4F-418D-AE19-62706E023703}">
                      <ahyp:hlinkClr xmlns:ahyp="http://schemas.microsoft.com/office/drawing/2018/hyperlinkcolor" val="tx"/>
                    </a:ext>
                  </a:extLst>
                </a:hlinkClick>
              </a:rPr>
              <a:t>Feeding Infants in the Child and Adult Care Food Program | Food and Nutrition Service (usda.gov)</a:t>
            </a:r>
            <a:endParaRPr lang="en-US" sz="2800" dirty="0">
              <a:solidFill>
                <a:schemeClr val="accent2"/>
              </a:solidFill>
            </a:endParaRPr>
          </a:p>
          <a:p>
            <a:endParaRPr lang="en-US" sz="2800" dirty="0">
              <a:solidFill>
                <a:schemeClr val="accent2"/>
              </a:solidFill>
            </a:endParaRPr>
          </a:p>
          <a:p>
            <a:r>
              <a:rPr lang="en-US" sz="2800" dirty="0">
                <a:solidFill>
                  <a:schemeClr val="accent2"/>
                </a:solidFill>
                <a:hlinkClick r:id="rId5">
                  <a:extLst>
                    <a:ext uri="{A12FA001-AC4F-418D-AE19-62706E023703}">
                      <ahyp:hlinkClr xmlns:ahyp="http://schemas.microsoft.com/office/drawing/2018/hyperlinkcolor" val="tx"/>
                    </a:ext>
                  </a:extLst>
                </a:hlinkClick>
              </a:rPr>
              <a:t>Infant Feeding— Meal Requirements Reference Sheet (www.k12.wa.us)</a:t>
            </a:r>
            <a:endParaRPr lang="en-US" sz="2800" dirty="0">
              <a:solidFill>
                <a:schemeClr val="accent2"/>
              </a:solidFill>
            </a:endParaRPr>
          </a:p>
          <a:p>
            <a:endParaRPr lang="en-US" sz="2800" dirty="0">
              <a:effectLst/>
              <a:latin typeface="Segoe UI" panose="020B0502040204020203" pitchFamily="34" charset="0"/>
              <a:ea typeface="Calibri" panose="020F0502020204030204" pitchFamily="34" charset="0"/>
            </a:endParaRPr>
          </a:p>
          <a:p>
            <a:endParaRPr lang="en-US" dirty="0">
              <a:effectLst/>
              <a:latin typeface="Segoe UI" panose="020B0502040204020203" pitchFamily="34" charset="0"/>
              <a:ea typeface="Calibri" panose="020F0502020204030204" pitchFamily="34" charset="0"/>
            </a:endParaRPr>
          </a:p>
          <a:p>
            <a:endParaRPr lang="en-US" sz="2800" dirty="0"/>
          </a:p>
        </p:txBody>
      </p:sp>
    </p:spTree>
    <p:extLst>
      <p:ext uri="{BB962C8B-B14F-4D97-AF65-F5344CB8AC3E}">
        <p14:creationId xmlns:p14="http://schemas.microsoft.com/office/powerpoint/2010/main" val="371257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66564"/>
            <a:ext cx="10515600" cy="901537"/>
          </a:xfrm>
        </p:spPr>
        <p:txBody>
          <a:bodyPr anchor="ctr">
            <a:normAutofit/>
          </a:bodyPr>
          <a:lstStyle/>
          <a:p>
            <a:r>
              <a:rPr lang="en-US" sz="5200" b="1"/>
              <a:t>CACFP Meal Pattern - Breakfast</a:t>
            </a:r>
          </a:p>
        </p:txBody>
      </p:sp>
      <p:pic>
        <p:nvPicPr>
          <p:cNvPr id="11" name="Picture 10">
            <a:extLst>
              <a:ext uri="{FF2B5EF4-FFF2-40B4-BE49-F238E27FC236}">
                <a16:creationId xmlns:a16="http://schemas.microsoft.com/office/drawing/2014/main" id="{0F6E4F02-F2ED-4309-35D7-582E5C261C65}"/>
              </a:ext>
            </a:extLst>
          </p:cNvPr>
          <p:cNvPicPr>
            <a:picLocks noChangeAspect="1"/>
          </p:cNvPicPr>
          <p:nvPr/>
        </p:nvPicPr>
        <p:blipFill>
          <a:blip r:embed="rId3"/>
          <a:stretch>
            <a:fillRect/>
          </a:stretch>
        </p:blipFill>
        <p:spPr>
          <a:xfrm>
            <a:off x="146303" y="1545881"/>
            <a:ext cx="7355872" cy="4450303"/>
          </a:xfrm>
          <a:prstGeom prst="rect">
            <a:avLst/>
          </a:prstGeom>
        </p:spPr>
      </p:pic>
      <p:sp>
        <p:nvSpPr>
          <p:cNvPr id="13" name="TextBox 12">
            <a:extLst>
              <a:ext uri="{FF2B5EF4-FFF2-40B4-BE49-F238E27FC236}">
                <a16:creationId xmlns:a16="http://schemas.microsoft.com/office/drawing/2014/main" id="{FE4D8BDD-E0FB-9DB5-6556-2FFB92E06834}"/>
              </a:ext>
            </a:extLst>
          </p:cNvPr>
          <p:cNvSpPr txBox="1"/>
          <p:nvPr/>
        </p:nvSpPr>
        <p:spPr>
          <a:xfrm>
            <a:off x="7602066" y="1285876"/>
            <a:ext cx="4213697" cy="6001643"/>
          </a:xfrm>
          <a:prstGeom prst="rect">
            <a:avLst/>
          </a:prstGeom>
          <a:noFill/>
        </p:spPr>
        <p:txBody>
          <a:bodyPr wrap="square" lIns="91440" tIns="45720" rIns="91440" bIns="45720" rtlCol="0" anchor="t">
            <a:spAutoFit/>
          </a:bodyPr>
          <a:lstStyle/>
          <a:p>
            <a:r>
              <a:rPr lang="en-US" sz="2800">
                <a:solidFill>
                  <a:schemeClr val="accent2"/>
                </a:solidFill>
              </a:rPr>
              <a:t>A reimbursable breakfast </a:t>
            </a:r>
            <a:r>
              <a:rPr lang="en-US" sz="2800" b="1" u="sng">
                <a:solidFill>
                  <a:schemeClr val="accent2"/>
                </a:solidFill>
              </a:rPr>
              <a:t>must</a:t>
            </a:r>
            <a:r>
              <a:rPr lang="en-US" sz="2800">
                <a:solidFill>
                  <a:schemeClr val="accent2"/>
                </a:solidFill>
              </a:rPr>
              <a:t> include:</a:t>
            </a:r>
          </a:p>
          <a:p>
            <a:endParaRPr lang="en-US" sz="2400">
              <a:solidFill>
                <a:schemeClr val="accent2"/>
              </a:solidFill>
            </a:endParaRPr>
          </a:p>
          <a:p>
            <a:pPr marL="285750" indent="-285750">
              <a:buFont typeface="Arial" panose="020B0604020202020204" pitchFamily="34" charset="0"/>
              <a:buChar char="•"/>
            </a:pPr>
            <a:r>
              <a:rPr lang="en-US" sz="2400">
                <a:solidFill>
                  <a:schemeClr val="accent2"/>
                </a:solidFill>
              </a:rPr>
              <a:t>Fluid Milk </a:t>
            </a:r>
            <a:endParaRPr lang="en-US" sz="2400">
              <a:solidFill>
                <a:schemeClr val="accent2"/>
              </a:solidFill>
              <a:cs typeface="Segoe UI"/>
            </a:endParaRPr>
          </a:p>
          <a:p>
            <a:pPr marL="285750" indent="-285750">
              <a:buFont typeface="Arial" panose="020B0604020202020204" pitchFamily="34" charset="0"/>
              <a:buChar char="•"/>
            </a:pPr>
            <a:r>
              <a:rPr lang="en-US" sz="2400">
                <a:solidFill>
                  <a:schemeClr val="accent2"/>
                </a:solidFill>
              </a:rPr>
              <a:t>Grain (Bread/Cereal) </a:t>
            </a:r>
            <a:r>
              <a:rPr lang="en-US" sz="2400" u="sng">
                <a:solidFill>
                  <a:schemeClr val="accent2"/>
                </a:solidFill>
              </a:rPr>
              <a:t>OR</a:t>
            </a:r>
            <a:r>
              <a:rPr lang="en-US" sz="2400">
                <a:solidFill>
                  <a:schemeClr val="accent2"/>
                </a:solidFill>
              </a:rPr>
              <a:t> a Meat/Meat Alternate (Scrambled Eggs/Yogurt)</a:t>
            </a:r>
            <a:endParaRPr lang="en-US" sz="2400">
              <a:solidFill>
                <a:schemeClr val="accent2"/>
              </a:solidFill>
              <a:cs typeface="Segoe UI"/>
            </a:endParaRPr>
          </a:p>
          <a:p>
            <a:pPr marL="285750" indent="-285750">
              <a:buFont typeface="Arial" panose="020B0604020202020204" pitchFamily="34" charset="0"/>
              <a:buChar char="•"/>
            </a:pPr>
            <a:r>
              <a:rPr lang="en-US" sz="2400">
                <a:solidFill>
                  <a:schemeClr val="accent2"/>
                </a:solidFill>
              </a:rPr>
              <a:t>Fruit or Vegetable or a combo of both</a:t>
            </a:r>
            <a:endParaRPr lang="en-US" sz="2400">
              <a:solidFill>
                <a:schemeClr val="accent2"/>
              </a:solidFill>
              <a:cs typeface="Segoe UI"/>
            </a:endParaRPr>
          </a:p>
          <a:p>
            <a:pPr marL="285750" indent="-285750">
              <a:buFont typeface="Arial" panose="020B0604020202020204" pitchFamily="34" charset="0"/>
              <a:buChar char="•"/>
            </a:pPr>
            <a:r>
              <a:rPr lang="en-US" sz="2400">
                <a:solidFill>
                  <a:schemeClr val="accent2"/>
                </a:solidFill>
              </a:rPr>
              <a:t>All components must be offered in at least the minimum portion as outlined by CACFP for that age group</a:t>
            </a:r>
            <a:endParaRPr lang="en-US" sz="2400">
              <a:solidFill>
                <a:schemeClr val="accent2"/>
              </a:solidFill>
              <a:cs typeface="Segoe UI"/>
            </a:endParaRPr>
          </a:p>
          <a:p>
            <a:pPr lvl="1"/>
            <a:endParaRPr lang="en-US" sz="2000"/>
          </a:p>
          <a:p>
            <a:pPr lvl="1"/>
            <a:endParaRPr lang="en-US" sz="2000"/>
          </a:p>
        </p:txBody>
      </p:sp>
    </p:spTree>
    <p:extLst>
      <p:ext uri="{BB962C8B-B14F-4D97-AF65-F5344CB8AC3E}">
        <p14:creationId xmlns:p14="http://schemas.microsoft.com/office/powerpoint/2010/main" val="271132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550653" y="-2100"/>
            <a:ext cx="11277599" cy="1203958"/>
          </a:xfrm>
        </p:spPr>
        <p:txBody>
          <a:bodyPr anchor="ctr">
            <a:normAutofit fontScale="90000"/>
          </a:bodyPr>
          <a:lstStyle/>
          <a:p>
            <a:r>
              <a:rPr lang="en-US" sz="5200" b="1"/>
              <a:t>CACFP Meal Pattern – Lunch/Supper</a:t>
            </a:r>
          </a:p>
        </p:txBody>
      </p:sp>
      <p:pic>
        <p:nvPicPr>
          <p:cNvPr id="5" name="Picture 4">
            <a:extLst>
              <a:ext uri="{FF2B5EF4-FFF2-40B4-BE49-F238E27FC236}">
                <a16:creationId xmlns:a16="http://schemas.microsoft.com/office/drawing/2014/main" id="{ED3E6B00-915F-4016-3E87-C2DDF1BB0BAF}"/>
              </a:ext>
            </a:extLst>
          </p:cNvPr>
          <p:cNvPicPr>
            <a:picLocks noChangeAspect="1"/>
          </p:cNvPicPr>
          <p:nvPr/>
        </p:nvPicPr>
        <p:blipFill>
          <a:blip r:embed="rId3"/>
          <a:stretch>
            <a:fillRect/>
          </a:stretch>
        </p:blipFill>
        <p:spPr>
          <a:xfrm>
            <a:off x="84820" y="1404885"/>
            <a:ext cx="7388629" cy="4691909"/>
          </a:xfrm>
          <a:prstGeom prst="rect">
            <a:avLst/>
          </a:prstGeom>
        </p:spPr>
      </p:pic>
      <p:sp>
        <p:nvSpPr>
          <p:cNvPr id="8" name="TextBox 7">
            <a:extLst>
              <a:ext uri="{FF2B5EF4-FFF2-40B4-BE49-F238E27FC236}">
                <a16:creationId xmlns:a16="http://schemas.microsoft.com/office/drawing/2014/main" id="{2775385F-787D-5CA5-DA13-00A045D29A8F}"/>
              </a:ext>
            </a:extLst>
          </p:cNvPr>
          <p:cNvSpPr txBox="1"/>
          <p:nvPr/>
        </p:nvSpPr>
        <p:spPr>
          <a:xfrm>
            <a:off x="7551684" y="928687"/>
            <a:ext cx="4282328" cy="6186309"/>
          </a:xfrm>
          <a:prstGeom prst="rect">
            <a:avLst/>
          </a:prstGeom>
          <a:noFill/>
        </p:spPr>
        <p:txBody>
          <a:bodyPr wrap="square" lIns="91440" tIns="45720" rIns="91440" bIns="45720" rtlCol="0" anchor="t">
            <a:spAutoFit/>
          </a:bodyPr>
          <a:lstStyle/>
          <a:p>
            <a:r>
              <a:rPr lang="en-US" sz="2400">
                <a:solidFill>
                  <a:schemeClr val="accent2"/>
                </a:solidFill>
              </a:rPr>
              <a:t>A reimbursable lunch/supper </a:t>
            </a:r>
            <a:r>
              <a:rPr lang="en-US" sz="2400" b="1" u="sng">
                <a:solidFill>
                  <a:schemeClr val="accent2"/>
                </a:solidFill>
              </a:rPr>
              <a:t>must</a:t>
            </a:r>
            <a:r>
              <a:rPr lang="en-US" sz="2400">
                <a:solidFill>
                  <a:schemeClr val="accent2"/>
                </a:solidFill>
              </a:rPr>
              <a:t> include all 5 components:</a:t>
            </a:r>
            <a:endParaRPr lang="en-US" sz="2400">
              <a:solidFill>
                <a:schemeClr val="accent2"/>
              </a:solidFill>
              <a:cs typeface="Segoe UI"/>
            </a:endParaRPr>
          </a:p>
          <a:p>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Fluid Milk</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Meat/Meat Alternate</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Grain (Bread, Rice, Noodles)</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Fruit</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Vegetable </a:t>
            </a:r>
            <a:endParaRPr lang="en-US" sz="2400">
              <a:solidFill>
                <a:schemeClr val="accent2"/>
              </a:solidFill>
              <a:cs typeface="Segoe UI"/>
            </a:endParaRPr>
          </a:p>
          <a:p>
            <a:pPr marL="742950" lvl="1" indent="-285750">
              <a:buFont typeface="Arial" panose="020B0604020202020204" pitchFamily="34" charset="0"/>
              <a:buChar char="•"/>
            </a:pPr>
            <a:r>
              <a:rPr lang="en-US" sz="2400">
                <a:solidFill>
                  <a:schemeClr val="accent2"/>
                </a:solidFill>
              </a:rPr>
              <a:t>All components must be offered in at least the minimum portion outlined by CACFP for that age group</a:t>
            </a:r>
            <a:endParaRPr lang="en-US" sz="2400">
              <a:solidFill>
                <a:schemeClr val="accent2"/>
              </a:solidFill>
              <a:cs typeface="Segoe UI"/>
            </a:endParaRPr>
          </a:p>
          <a:p>
            <a:pPr lvl="1"/>
            <a:endParaRPr lang="en-US"/>
          </a:p>
          <a:p>
            <a:endParaRPr lang="en-US"/>
          </a:p>
        </p:txBody>
      </p:sp>
    </p:spTree>
    <p:extLst>
      <p:ext uri="{BB962C8B-B14F-4D97-AF65-F5344CB8AC3E}">
        <p14:creationId xmlns:p14="http://schemas.microsoft.com/office/powerpoint/2010/main" val="2675273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1137034" y="44378"/>
            <a:ext cx="9392421" cy="975127"/>
          </a:xfrm>
        </p:spPr>
        <p:txBody>
          <a:bodyPr vert="horz" lIns="91440" tIns="45720" rIns="91440" bIns="45720" rtlCol="0" anchor="ctr">
            <a:normAutofit/>
          </a:bodyPr>
          <a:lstStyle/>
          <a:p>
            <a:pPr algn="ctr"/>
            <a:r>
              <a:rPr lang="en-US" sz="4700" b="1" kern="1200">
                <a:solidFill>
                  <a:schemeClr val="tx1"/>
                </a:solidFill>
                <a:latin typeface="+mj-lt"/>
                <a:ea typeface="+mj-ea"/>
                <a:cs typeface="+mj-cs"/>
              </a:rPr>
              <a:t>CACFP Meal Pattern Snack</a:t>
            </a:r>
          </a:p>
        </p:txBody>
      </p:sp>
      <p:sp>
        <p:nvSpPr>
          <p:cNvPr id="8" name="TextBox 7">
            <a:extLst>
              <a:ext uri="{FF2B5EF4-FFF2-40B4-BE49-F238E27FC236}">
                <a16:creationId xmlns:a16="http://schemas.microsoft.com/office/drawing/2014/main" id="{2A8312E3-D73F-4E26-E951-72A00544F666}"/>
              </a:ext>
            </a:extLst>
          </p:cNvPr>
          <p:cNvSpPr txBox="1"/>
          <p:nvPr/>
        </p:nvSpPr>
        <p:spPr>
          <a:xfrm>
            <a:off x="1137034" y="1633431"/>
            <a:ext cx="4958966" cy="4535255"/>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600">
                <a:solidFill>
                  <a:schemeClr val="accent2"/>
                </a:solidFill>
              </a:rPr>
              <a:t>A reimbursable snack </a:t>
            </a:r>
            <a:r>
              <a:rPr lang="en-US" sz="2600" u="sng">
                <a:solidFill>
                  <a:schemeClr val="accent2"/>
                </a:solidFill>
              </a:rPr>
              <a:t>must</a:t>
            </a:r>
            <a:r>
              <a:rPr lang="en-US" sz="2600">
                <a:solidFill>
                  <a:schemeClr val="accent2"/>
                </a:solidFill>
              </a:rPr>
              <a:t> include:</a:t>
            </a:r>
          </a:p>
          <a:p>
            <a:pPr marL="285750" indent="-228600">
              <a:lnSpc>
                <a:spcPct val="90000"/>
              </a:lnSpc>
              <a:spcAft>
                <a:spcPts val="600"/>
              </a:spcAft>
              <a:buFont typeface="Arial" panose="020B0604020202020204" pitchFamily="34" charset="0"/>
              <a:buChar char="•"/>
            </a:pPr>
            <a:r>
              <a:rPr lang="en-US" sz="2400">
                <a:solidFill>
                  <a:schemeClr val="accent2"/>
                </a:solidFill>
              </a:rPr>
              <a:t>Two of the five components</a:t>
            </a:r>
            <a:endParaRPr lang="en-US" sz="2400">
              <a:solidFill>
                <a:schemeClr val="accent2"/>
              </a:solidFill>
              <a:cs typeface="Segoe UI"/>
            </a:endParaRPr>
          </a:p>
          <a:p>
            <a:pPr marL="285750" indent="-228600">
              <a:lnSpc>
                <a:spcPct val="90000"/>
              </a:lnSpc>
              <a:spcAft>
                <a:spcPts val="600"/>
              </a:spcAft>
              <a:buFont typeface="Arial" panose="020B0604020202020204" pitchFamily="34" charset="0"/>
              <a:buChar char="•"/>
            </a:pPr>
            <a:r>
              <a:rPr lang="en-US" sz="2400">
                <a:solidFill>
                  <a:schemeClr val="accent2"/>
                </a:solidFill>
                <a:cs typeface="Segoe UI"/>
              </a:rPr>
              <a:t>Cannot offer two items from the same group </a:t>
            </a:r>
          </a:p>
          <a:p>
            <a:pPr marL="742950" lvl="1" indent="-228600">
              <a:lnSpc>
                <a:spcPct val="90000"/>
              </a:lnSpc>
              <a:spcAft>
                <a:spcPts val="600"/>
              </a:spcAft>
              <a:buFont typeface="Arial" panose="020B0604020202020204" pitchFamily="34" charset="0"/>
              <a:buChar char="•"/>
            </a:pPr>
            <a:r>
              <a:rPr lang="en-US" sz="2400">
                <a:solidFill>
                  <a:schemeClr val="accent2"/>
                </a:solidFill>
                <a:cs typeface="Segoe UI"/>
              </a:rPr>
              <a:t>(carrot rounds and celery sticks; would need to offer another item such as a cracker)</a:t>
            </a:r>
          </a:p>
          <a:p>
            <a:pPr marL="285750" indent="-228600">
              <a:lnSpc>
                <a:spcPct val="90000"/>
              </a:lnSpc>
              <a:spcAft>
                <a:spcPts val="600"/>
              </a:spcAft>
              <a:buFont typeface="Arial" panose="020B0604020202020204" pitchFamily="34" charset="0"/>
              <a:buChar char="•"/>
            </a:pPr>
            <a:r>
              <a:rPr lang="en-US" sz="2400">
                <a:solidFill>
                  <a:schemeClr val="accent2"/>
                </a:solidFill>
              </a:rPr>
              <a:t>All components must be offered in at least the minimum portion outlined by CACFP for that age group.</a:t>
            </a:r>
            <a:endParaRPr lang="en-US" sz="2400">
              <a:solidFill>
                <a:schemeClr val="accent2"/>
              </a:solidFill>
              <a:cs typeface="Segoe UI"/>
            </a:endParaRPr>
          </a:p>
          <a:p>
            <a:pPr>
              <a:lnSpc>
                <a:spcPct val="90000"/>
              </a:lnSpc>
              <a:spcAft>
                <a:spcPts val="600"/>
              </a:spcAft>
            </a:pPr>
            <a:endParaRPr lang="en-US" sz="2000"/>
          </a:p>
        </p:txBody>
      </p:sp>
      <p:pic>
        <p:nvPicPr>
          <p:cNvPr id="5" name="Picture 4">
            <a:extLst>
              <a:ext uri="{FF2B5EF4-FFF2-40B4-BE49-F238E27FC236}">
                <a16:creationId xmlns:a16="http://schemas.microsoft.com/office/drawing/2014/main" id="{295C8AA7-DA7F-0C14-4418-E3D2A4930113}"/>
              </a:ext>
            </a:extLst>
          </p:cNvPr>
          <p:cNvPicPr>
            <a:picLocks noChangeAspect="1"/>
          </p:cNvPicPr>
          <p:nvPr/>
        </p:nvPicPr>
        <p:blipFill>
          <a:blip r:embed="rId3"/>
          <a:stretch>
            <a:fillRect/>
          </a:stretch>
        </p:blipFill>
        <p:spPr>
          <a:xfrm>
            <a:off x="6096001" y="1797269"/>
            <a:ext cx="5670176" cy="3735041"/>
          </a:xfrm>
          <a:prstGeom prst="rect">
            <a:avLst/>
          </a:prstGeom>
        </p:spPr>
      </p:pic>
    </p:spTree>
    <p:extLst>
      <p:ext uri="{BB962C8B-B14F-4D97-AF65-F5344CB8AC3E}">
        <p14:creationId xmlns:p14="http://schemas.microsoft.com/office/powerpoint/2010/main" val="3330727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38200" y="168268"/>
            <a:ext cx="10515600" cy="1325563"/>
          </a:xfrm>
        </p:spPr>
        <p:txBody>
          <a:bodyPr>
            <a:normAutofit/>
          </a:bodyPr>
          <a:lstStyle/>
          <a:p>
            <a:pPr algn="ctr"/>
            <a:r>
              <a:rPr lang="en-US" sz="4700" b="1"/>
              <a:t>CACFP Meal Pattern Charts</a:t>
            </a:r>
          </a:p>
        </p:txBody>
      </p:sp>
      <p:pic>
        <p:nvPicPr>
          <p:cNvPr id="4" name="Picture 3">
            <a:extLst>
              <a:ext uri="{FF2B5EF4-FFF2-40B4-BE49-F238E27FC236}">
                <a16:creationId xmlns:a16="http://schemas.microsoft.com/office/drawing/2014/main" id="{2990D362-4654-9E59-44F5-CD20D1C96EA2}"/>
              </a:ext>
            </a:extLst>
          </p:cNvPr>
          <p:cNvPicPr>
            <a:picLocks noChangeAspect="1"/>
          </p:cNvPicPr>
          <p:nvPr/>
        </p:nvPicPr>
        <p:blipFill>
          <a:blip r:embed="rId3"/>
          <a:stretch>
            <a:fillRect/>
          </a:stretch>
        </p:blipFill>
        <p:spPr>
          <a:xfrm>
            <a:off x="4572000" y="1285397"/>
            <a:ext cx="4010025" cy="4815860"/>
          </a:xfrm>
          <a:prstGeom prst="rect">
            <a:avLst/>
          </a:prstGeom>
        </p:spPr>
      </p:pic>
      <p:pic>
        <p:nvPicPr>
          <p:cNvPr id="9" name="Picture 8">
            <a:extLst>
              <a:ext uri="{FF2B5EF4-FFF2-40B4-BE49-F238E27FC236}">
                <a16:creationId xmlns:a16="http://schemas.microsoft.com/office/drawing/2014/main" id="{00D209FA-7FD7-810E-ACA7-7B7909E31B20}"/>
              </a:ext>
            </a:extLst>
          </p:cNvPr>
          <p:cNvPicPr>
            <a:picLocks noChangeAspect="1"/>
          </p:cNvPicPr>
          <p:nvPr/>
        </p:nvPicPr>
        <p:blipFill>
          <a:blip r:embed="rId4"/>
          <a:stretch>
            <a:fillRect/>
          </a:stretch>
        </p:blipFill>
        <p:spPr>
          <a:xfrm>
            <a:off x="538655" y="1285396"/>
            <a:ext cx="3733800" cy="4815860"/>
          </a:xfrm>
          <a:prstGeom prst="rect">
            <a:avLst/>
          </a:prstGeom>
        </p:spPr>
      </p:pic>
      <p:sp>
        <p:nvSpPr>
          <p:cNvPr id="10" name="TextBox 9">
            <a:extLst>
              <a:ext uri="{FF2B5EF4-FFF2-40B4-BE49-F238E27FC236}">
                <a16:creationId xmlns:a16="http://schemas.microsoft.com/office/drawing/2014/main" id="{5C6EBC0C-BE12-152D-F998-EBA447459EB2}"/>
              </a:ext>
            </a:extLst>
          </p:cNvPr>
          <p:cNvSpPr txBox="1"/>
          <p:nvPr/>
        </p:nvSpPr>
        <p:spPr>
          <a:xfrm>
            <a:off x="8881570" y="2201289"/>
            <a:ext cx="3275463" cy="2677656"/>
          </a:xfrm>
          <a:prstGeom prst="rect">
            <a:avLst/>
          </a:prstGeom>
          <a:noFill/>
        </p:spPr>
        <p:txBody>
          <a:bodyPr wrap="square" rtlCol="0">
            <a:spAutoFit/>
          </a:bodyPr>
          <a:lstStyle/>
          <a:p>
            <a:r>
              <a:rPr lang="en-US" sz="2400">
                <a:solidFill>
                  <a:schemeClr val="accent2"/>
                </a:solidFill>
              </a:rPr>
              <a:t>Post these CACFP Meal Pattern charts in your classrooms for your reference to ensure reimbursable meals and snacks are offered.</a:t>
            </a:r>
          </a:p>
        </p:txBody>
      </p:sp>
      <p:sp>
        <p:nvSpPr>
          <p:cNvPr id="3" name="TextBox 2">
            <a:extLst>
              <a:ext uri="{FF2B5EF4-FFF2-40B4-BE49-F238E27FC236}">
                <a16:creationId xmlns:a16="http://schemas.microsoft.com/office/drawing/2014/main" id="{4BE84736-D49E-F9E7-F842-4A457A11B8F7}"/>
              </a:ext>
            </a:extLst>
          </p:cNvPr>
          <p:cNvSpPr txBox="1"/>
          <p:nvPr/>
        </p:nvSpPr>
        <p:spPr>
          <a:xfrm>
            <a:off x="8881570" y="5087389"/>
            <a:ext cx="3122008" cy="1200329"/>
          </a:xfrm>
          <a:prstGeom prst="rect">
            <a:avLst/>
          </a:prstGeom>
          <a:noFill/>
        </p:spPr>
        <p:txBody>
          <a:bodyPr wrap="square" rtlCol="0">
            <a:spAutoFit/>
          </a:bodyPr>
          <a:lstStyle/>
          <a:p>
            <a:r>
              <a:rPr lang="en-US" dirty="0">
                <a:solidFill>
                  <a:schemeClr val="accent2"/>
                </a:solidFill>
                <a:hlinkClick r:id="rId5">
                  <a:extLst>
                    <a:ext uri="{A12FA001-AC4F-418D-AE19-62706E023703}">
                      <ahyp:hlinkClr xmlns:ahyp="http://schemas.microsoft.com/office/drawing/2018/hyperlinkcolor" val="tx"/>
                    </a:ext>
                  </a:extLst>
                </a:hlinkClick>
              </a:rPr>
              <a:t>CACFP Child Meal Pattern Handout</a:t>
            </a:r>
            <a:endParaRPr lang="en-US" dirty="0">
              <a:solidFill>
                <a:schemeClr val="accent2"/>
              </a:solidFill>
            </a:endParaRPr>
          </a:p>
          <a:p>
            <a:r>
              <a:rPr lang="en-US" dirty="0">
                <a:solidFill>
                  <a:schemeClr val="accent2"/>
                </a:solidFill>
                <a:hlinkClick r:id="rId6">
                  <a:extLst>
                    <a:ext uri="{A12FA001-AC4F-418D-AE19-62706E023703}">
                      <ahyp:hlinkClr xmlns:ahyp="http://schemas.microsoft.com/office/drawing/2018/hyperlinkcolor" val="tx"/>
                    </a:ext>
                  </a:extLst>
                </a:hlinkClick>
              </a:rPr>
              <a:t>CACFP Infant Meal Pattern Handout</a:t>
            </a:r>
            <a:endParaRPr lang="en-US" dirty="0">
              <a:solidFill>
                <a:schemeClr val="accent2"/>
              </a:solidFill>
            </a:endParaRPr>
          </a:p>
        </p:txBody>
      </p:sp>
    </p:spTree>
    <p:extLst>
      <p:ext uri="{BB962C8B-B14F-4D97-AF65-F5344CB8AC3E}">
        <p14:creationId xmlns:p14="http://schemas.microsoft.com/office/powerpoint/2010/main" val="354163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826241" y="-140085"/>
            <a:ext cx="10294252" cy="1404109"/>
          </a:xfrm>
        </p:spPr>
        <p:txBody>
          <a:bodyPr vert="horz" lIns="91440" tIns="45720" rIns="91440" bIns="45720" rtlCol="0" anchor="ctr">
            <a:normAutofit/>
          </a:bodyPr>
          <a:lstStyle/>
          <a:p>
            <a:pPr algn="ctr"/>
            <a:r>
              <a:rPr lang="en-US" sz="4700" b="1" kern="1200">
                <a:solidFill>
                  <a:schemeClr val="tx1"/>
                </a:solidFill>
                <a:latin typeface="+mj-lt"/>
                <a:ea typeface="+mj-ea"/>
                <a:cs typeface="+mj-cs"/>
              </a:rPr>
              <a:t>CACFP Meal Pattern - Milk</a:t>
            </a:r>
            <a:r>
              <a:rPr lang="en-US" sz="4700" kern="1200">
                <a:solidFill>
                  <a:schemeClr val="tx2"/>
                </a:solidFill>
                <a:latin typeface="+mj-lt"/>
                <a:ea typeface="+mj-ea"/>
                <a:cs typeface="+mj-cs"/>
              </a:rPr>
              <a:t> </a:t>
            </a:r>
          </a:p>
        </p:txBody>
      </p:sp>
      <p:sp>
        <p:nvSpPr>
          <p:cNvPr id="5" name="TextBox 4">
            <a:extLst>
              <a:ext uri="{FF2B5EF4-FFF2-40B4-BE49-F238E27FC236}">
                <a16:creationId xmlns:a16="http://schemas.microsoft.com/office/drawing/2014/main" id="{8A7424FE-9F5C-EE25-0A56-281FDD9C773B}"/>
              </a:ext>
            </a:extLst>
          </p:cNvPr>
          <p:cNvSpPr txBox="1"/>
          <p:nvPr/>
        </p:nvSpPr>
        <p:spPr>
          <a:xfrm>
            <a:off x="0" y="1264024"/>
            <a:ext cx="10098742" cy="5701554"/>
          </a:xfrm>
          <a:prstGeom prst="rect">
            <a:avLst/>
          </a:prstGeom>
        </p:spPr>
        <p:txBody>
          <a:bodyPr vert="horz" lIns="91440" tIns="45720" rIns="91440" bIns="45720" rtlCol="0" anchor="t">
            <a:normAutofit/>
          </a:bodyPr>
          <a:lstStyle/>
          <a:p>
            <a:pPr marL="685800" lvl="1" indent="-228600">
              <a:lnSpc>
                <a:spcPct val="90000"/>
              </a:lnSpc>
              <a:spcAft>
                <a:spcPts val="600"/>
              </a:spcAft>
              <a:buFont typeface="Arial" panose="020B0604020202020204" pitchFamily="34" charset="0"/>
              <a:buChar char="•"/>
            </a:pPr>
            <a:r>
              <a:rPr lang="en-US" sz="2800">
                <a:solidFill>
                  <a:schemeClr val="accent2"/>
                </a:solidFill>
                <a:effectLst/>
              </a:rPr>
              <a:t>CACFP Requirements for milk:</a:t>
            </a:r>
          </a:p>
          <a:p>
            <a:pPr marL="1143000" lvl="2" indent="-228600">
              <a:lnSpc>
                <a:spcPct val="90000"/>
              </a:lnSpc>
              <a:spcAft>
                <a:spcPts val="600"/>
              </a:spcAft>
              <a:buFont typeface="Arial" panose="020B0604020202020204" pitchFamily="34" charset="0"/>
              <a:buChar char="•"/>
            </a:pPr>
            <a:r>
              <a:rPr lang="en-US" sz="2800">
                <a:solidFill>
                  <a:schemeClr val="accent2"/>
                </a:solidFill>
              </a:rPr>
              <a:t>It must be served in fluid form</a:t>
            </a:r>
          </a:p>
          <a:p>
            <a:pPr marL="1600200" lvl="3" indent="-228600">
              <a:lnSpc>
                <a:spcPct val="90000"/>
              </a:lnSpc>
              <a:spcAft>
                <a:spcPts val="600"/>
              </a:spcAft>
              <a:buFont typeface="Arial" panose="020B0604020202020204" pitchFamily="34" charset="0"/>
              <a:buChar char="•"/>
            </a:pPr>
            <a:r>
              <a:rPr lang="en-US" sz="2800">
                <a:solidFill>
                  <a:schemeClr val="accent2"/>
                </a:solidFill>
                <a:effectLst/>
              </a:rPr>
              <a:t>1 year old: Whole milk (including lactose-free options)</a:t>
            </a:r>
          </a:p>
          <a:p>
            <a:pPr marL="1600200" lvl="3" indent="-228600">
              <a:lnSpc>
                <a:spcPct val="90000"/>
              </a:lnSpc>
              <a:spcAft>
                <a:spcPts val="600"/>
              </a:spcAft>
              <a:buFont typeface="Arial" panose="020B0604020202020204" pitchFamily="34" charset="0"/>
              <a:buChar char="•"/>
            </a:pPr>
            <a:r>
              <a:rPr lang="en-US" sz="2800">
                <a:solidFill>
                  <a:schemeClr val="accent2"/>
                </a:solidFill>
              </a:rPr>
              <a:t>2 years and older: Fat Free/Skim or 1% milk (including lactose-free options)</a:t>
            </a:r>
          </a:p>
          <a:p>
            <a:pPr marL="1143000" lvl="2" indent="-228600">
              <a:lnSpc>
                <a:spcPct val="90000"/>
              </a:lnSpc>
              <a:spcAft>
                <a:spcPts val="600"/>
              </a:spcAft>
              <a:buFont typeface="Arial" panose="020B0604020202020204" pitchFamily="34" charset="0"/>
              <a:buChar char="•"/>
            </a:pPr>
            <a:r>
              <a:rPr lang="en-US" sz="2800">
                <a:solidFill>
                  <a:schemeClr val="accent2"/>
                </a:solidFill>
                <a:effectLst/>
              </a:rPr>
              <a:t>Ensure that the cup holds the entire required minimum portion of milk</a:t>
            </a:r>
          </a:p>
          <a:p>
            <a:pPr marL="1143000" lvl="2" indent="-228600">
              <a:lnSpc>
                <a:spcPct val="90000"/>
              </a:lnSpc>
              <a:spcAft>
                <a:spcPts val="600"/>
              </a:spcAft>
              <a:buFont typeface="Arial" panose="020B0604020202020204" pitchFamily="34" charset="0"/>
              <a:buChar char="•"/>
            </a:pPr>
            <a:r>
              <a:rPr lang="en-US" sz="2800">
                <a:solidFill>
                  <a:schemeClr val="accent2"/>
                </a:solidFill>
              </a:rPr>
              <a:t>During family style if a child does not serve the required minimum portion of milk then a second offering is required to allow for child to serve more milk</a:t>
            </a:r>
          </a:p>
          <a:p>
            <a:pPr marL="1143000" lvl="2" indent="-228600">
              <a:lnSpc>
                <a:spcPct val="90000"/>
              </a:lnSpc>
              <a:spcAft>
                <a:spcPts val="600"/>
              </a:spcAft>
              <a:buFont typeface="Arial" panose="020B0604020202020204" pitchFamily="34" charset="0"/>
              <a:buChar char="•"/>
            </a:pPr>
            <a:r>
              <a:rPr lang="en-US" sz="2800">
                <a:solidFill>
                  <a:schemeClr val="accent2"/>
                </a:solidFill>
                <a:effectLst/>
              </a:rPr>
              <a:t>If the milk is pre-served </a:t>
            </a:r>
            <a:r>
              <a:rPr lang="en-US" sz="2800">
                <a:solidFill>
                  <a:schemeClr val="accent2"/>
                </a:solidFill>
              </a:rPr>
              <a:t>it must meet the required minimum portion the first serving </a:t>
            </a:r>
          </a:p>
          <a:p>
            <a:pPr marL="1600200" lvl="3" indent="-228600">
              <a:lnSpc>
                <a:spcPct val="90000"/>
              </a:lnSpc>
              <a:spcAft>
                <a:spcPts val="600"/>
              </a:spcAft>
              <a:buFont typeface="Arial" panose="020B0604020202020204" pitchFamily="34" charset="0"/>
              <a:buChar char="•"/>
            </a:pPr>
            <a:endParaRPr lang="en-US" sz="1400">
              <a:solidFill>
                <a:schemeClr val="tx2"/>
              </a:solidFill>
              <a:effectLst/>
            </a:endParaRPr>
          </a:p>
        </p:txBody>
      </p:sp>
      <p:pic>
        <p:nvPicPr>
          <p:cNvPr id="4" name="Picture 3">
            <a:extLst>
              <a:ext uri="{FF2B5EF4-FFF2-40B4-BE49-F238E27FC236}">
                <a16:creationId xmlns:a16="http://schemas.microsoft.com/office/drawing/2014/main" id="{EDA702BE-196F-B02D-8AD5-DAC2B38B3042}"/>
              </a:ext>
            </a:extLst>
          </p:cNvPr>
          <p:cNvPicPr>
            <a:picLocks noChangeAspect="1"/>
          </p:cNvPicPr>
          <p:nvPr/>
        </p:nvPicPr>
        <p:blipFill>
          <a:blip r:embed="rId3"/>
          <a:stretch>
            <a:fillRect/>
          </a:stretch>
        </p:blipFill>
        <p:spPr>
          <a:xfrm>
            <a:off x="10055604" y="4384410"/>
            <a:ext cx="2086639" cy="2392240"/>
          </a:xfrm>
          <a:prstGeom prst="rect">
            <a:avLst/>
          </a:prstGeom>
        </p:spPr>
      </p:pic>
    </p:spTree>
    <p:extLst>
      <p:ext uri="{BB962C8B-B14F-4D97-AF65-F5344CB8AC3E}">
        <p14:creationId xmlns:p14="http://schemas.microsoft.com/office/powerpoint/2010/main" val="1768960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1179576" y="259603"/>
            <a:ext cx="9829800" cy="1253887"/>
          </a:xfrm>
        </p:spPr>
        <p:txBody>
          <a:bodyPr vert="horz" lIns="91440" tIns="45720" rIns="91440" bIns="45720" rtlCol="0" anchor="b">
            <a:noAutofit/>
          </a:bodyPr>
          <a:lstStyle/>
          <a:p>
            <a:pPr algn="ctr"/>
            <a:r>
              <a:rPr lang="en-US" sz="4700" b="1" kern="1200">
                <a:solidFill>
                  <a:schemeClr val="tx1"/>
                </a:solidFill>
                <a:latin typeface="+mj-lt"/>
                <a:ea typeface="+mj-ea"/>
                <a:cs typeface="+mj-cs"/>
              </a:rPr>
              <a:t>CACFP Meal Pattern – Non-Dairy Substitutions for Milk</a:t>
            </a:r>
            <a:endParaRPr lang="en-US" sz="4700" kern="1200">
              <a:solidFill>
                <a:schemeClr val="tx2"/>
              </a:solidFill>
              <a:latin typeface="+mj-lt"/>
              <a:ea typeface="+mj-ea"/>
              <a:cs typeface="+mj-cs"/>
            </a:endParaRPr>
          </a:p>
        </p:txBody>
      </p:sp>
      <p:sp>
        <p:nvSpPr>
          <p:cNvPr id="5" name="TextBox 4">
            <a:extLst>
              <a:ext uri="{FF2B5EF4-FFF2-40B4-BE49-F238E27FC236}">
                <a16:creationId xmlns:a16="http://schemas.microsoft.com/office/drawing/2014/main" id="{8A7424FE-9F5C-EE25-0A56-281FDD9C773B}"/>
              </a:ext>
            </a:extLst>
          </p:cNvPr>
          <p:cNvSpPr txBox="1"/>
          <p:nvPr/>
        </p:nvSpPr>
        <p:spPr>
          <a:xfrm>
            <a:off x="-530817" y="1513490"/>
            <a:ext cx="9661370" cy="5492428"/>
          </a:xfrm>
          <a:prstGeom prst="rect">
            <a:avLst/>
          </a:prstGeom>
        </p:spPr>
        <p:txBody>
          <a:bodyPr vert="horz" lIns="91440" tIns="45720" rIns="91440" bIns="45720" rtlCol="0" anchor="ctr">
            <a:normAutofit/>
          </a:bodyPr>
          <a:lstStyle/>
          <a:p>
            <a:pPr marL="1143000" lvl="2" indent="-228600">
              <a:lnSpc>
                <a:spcPct val="90000"/>
              </a:lnSpc>
              <a:spcAft>
                <a:spcPts val="600"/>
              </a:spcAft>
              <a:buFont typeface="Arial" panose="020B0604020202020204" pitchFamily="34" charset="0"/>
              <a:buChar char="•"/>
            </a:pPr>
            <a:r>
              <a:rPr lang="en-US" sz="3200">
                <a:solidFill>
                  <a:schemeClr val="accent2"/>
                </a:solidFill>
              </a:rPr>
              <a:t>Non-Dairy Beverages are creditable ages 1 year and older when a Request for Fluid Milk Substitution is on file for the approved OSPI Non-Dairy Beverages list.</a:t>
            </a:r>
            <a:r>
              <a:rPr lang="en-US" sz="3200">
                <a:solidFill>
                  <a:srgbClr val="FCDC88"/>
                </a:solidFill>
                <a:hlinkClick r:id="rId3">
                  <a:extLst>
                    <a:ext uri="{A12FA001-AC4F-418D-AE19-62706E023703}">
                      <ahyp:hlinkClr xmlns:ahyp="http://schemas.microsoft.com/office/drawing/2018/hyperlinkcolor" val="tx"/>
                    </a:ext>
                  </a:extLst>
                </a:hlinkClick>
              </a:rPr>
              <a:t> </a:t>
            </a:r>
            <a:endParaRPr lang="en-US" sz="2400"/>
          </a:p>
          <a:p>
            <a:pPr marL="1600200" lvl="3" indent="-228600">
              <a:lnSpc>
                <a:spcPct val="90000"/>
              </a:lnSpc>
              <a:spcAft>
                <a:spcPts val="600"/>
              </a:spcAft>
              <a:buFont typeface="Arial" panose="020B0604020202020204" pitchFamily="34" charset="0"/>
              <a:buChar char="•"/>
            </a:pPr>
            <a:r>
              <a:rPr lang="en-US" sz="2800">
                <a:solidFill>
                  <a:schemeClr val="accent2"/>
                </a:solidFill>
                <a:hlinkClick r:id="rId4">
                  <a:extLst>
                    <a:ext uri="{A12FA001-AC4F-418D-AE19-62706E023703}">
                      <ahyp:hlinkClr xmlns:ahyp="http://schemas.microsoft.com/office/drawing/2018/hyperlinkcolor" val="tx"/>
                    </a:ext>
                  </a:extLst>
                </a:hlinkClick>
              </a:rPr>
              <a:t>OSPI Child Nutrition Services Milk Substitutes Handout (</a:t>
            </a:r>
            <a:r>
              <a:rPr lang="en-US" sz="2800">
                <a:solidFill>
                  <a:schemeClr val="accent2"/>
                </a:solidFill>
                <a:hlinkClick r:id="rId5">
                  <a:extLst>
                    <a:ext uri="{A12FA001-AC4F-418D-AE19-62706E023703}">
                      <ahyp:hlinkClr xmlns:ahyp="http://schemas.microsoft.com/office/drawing/2018/hyperlinkcolor" val="tx"/>
                    </a:ext>
                  </a:extLst>
                </a:hlinkClick>
              </a:rPr>
              <a:t>www.k12.wa.us</a:t>
            </a:r>
            <a:endParaRPr lang="en-US" sz="2800">
              <a:solidFill>
                <a:schemeClr val="accent2"/>
              </a:solidFill>
            </a:endParaRPr>
          </a:p>
          <a:p>
            <a:pPr marL="1600200" lvl="3" indent="-228600">
              <a:lnSpc>
                <a:spcPct val="90000"/>
              </a:lnSpc>
              <a:spcAft>
                <a:spcPts val="600"/>
              </a:spcAft>
              <a:buFont typeface="Arial" panose="020B0604020202020204" pitchFamily="34" charset="0"/>
              <a:buChar char="•"/>
            </a:pPr>
            <a:r>
              <a:rPr lang="en-US" sz="3200">
                <a:solidFill>
                  <a:schemeClr val="accent2"/>
                </a:solidFill>
                <a:effectLst/>
              </a:rPr>
              <a:t>If the substituted item is </a:t>
            </a:r>
            <a:r>
              <a:rPr lang="en-US" sz="3200" b="1">
                <a:solidFill>
                  <a:schemeClr val="accent2"/>
                </a:solidFill>
                <a:effectLst/>
              </a:rPr>
              <a:t>not on the approved list </a:t>
            </a:r>
            <a:r>
              <a:rPr lang="en-US" sz="3200">
                <a:solidFill>
                  <a:schemeClr val="accent2"/>
                </a:solidFill>
                <a:effectLst/>
              </a:rPr>
              <a:t>then a Request </a:t>
            </a:r>
            <a:r>
              <a:rPr lang="en-US" sz="3200">
                <a:solidFill>
                  <a:schemeClr val="accent2"/>
                </a:solidFill>
              </a:rPr>
              <a:t>for Special Dietary Accommodation form is required.</a:t>
            </a:r>
            <a:endParaRPr lang="en-US" sz="3200">
              <a:solidFill>
                <a:schemeClr val="accent2"/>
              </a:solidFill>
              <a:cs typeface="Segoe UI"/>
            </a:endParaRPr>
          </a:p>
          <a:p>
            <a:pPr marL="2057400" lvl="4" indent="-228600">
              <a:lnSpc>
                <a:spcPct val="90000"/>
              </a:lnSpc>
              <a:spcAft>
                <a:spcPts val="600"/>
              </a:spcAft>
              <a:buFont typeface="Arial" panose="020B0604020202020204" pitchFamily="34" charset="0"/>
              <a:buChar char="•"/>
            </a:pPr>
            <a:r>
              <a:rPr lang="en-US" sz="2800">
                <a:solidFill>
                  <a:schemeClr val="accent2"/>
                </a:solidFill>
                <a:hlinkClick r:id="rId6">
                  <a:extLst>
                    <a:ext uri="{A12FA001-AC4F-418D-AE19-62706E023703}">
                      <ahyp:hlinkClr xmlns:ahyp="http://schemas.microsoft.com/office/drawing/2018/hyperlinkcolor" val="tx"/>
                    </a:ext>
                  </a:extLst>
                </a:hlinkClick>
              </a:rPr>
              <a:t>Special Dietary Needs Reference Sheet (www.k12.wa.us)</a:t>
            </a:r>
            <a:endParaRPr lang="en-US" sz="2800">
              <a:solidFill>
                <a:schemeClr val="accent2"/>
              </a:solidFill>
            </a:endParaRPr>
          </a:p>
          <a:p>
            <a:pPr marL="1600200" lvl="3" indent="-228600">
              <a:lnSpc>
                <a:spcPct val="90000"/>
              </a:lnSpc>
              <a:spcAft>
                <a:spcPts val="600"/>
              </a:spcAft>
              <a:buFont typeface="Arial" panose="020B0604020202020204" pitchFamily="34" charset="0"/>
              <a:buChar char="•"/>
            </a:pPr>
            <a:endParaRPr lang="en-US">
              <a:solidFill>
                <a:schemeClr val="tx2"/>
              </a:solidFill>
              <a:effectLst/>
            </a:endParaRPr>
          </a:p>
        </p:txBody>
      </p:sp>
      <p:pic>
        <p:nvPicPr>
          <p:cNvPr id="4" name="Picture 3">
            <a:extLst>
              <a:ext uri="{FF2B5EF4-FFF2-40B4-BE49-F238E27FC236}">
                <a16:creationId xmlns:a16="http://schemas.microsoft.com/office/drawing/2014/main" id="{EDA702BE-196F-B02D-8AD5-DAC2B38B3042}"/>
              </a:ext>
            </a:extLst>
          </p:cNvPr>
          <p:cNvPicPr>
            <a:picLocks noChangeAspect="1"/>
          </p:cNvPicPr>
          <p:nvPr/>
        </p:nvPicPr>
        <p:blipFill>
          <a:blip r:embed="rId7"/>
          <a:stretch>
            <a:fillRect/>
          </a:stretch>
        </p:blipFill>
        <p:spPr>
          <a:xfrm>
            <a:off x="9281956" y="2564832"/>
            <a:ext cx="2486120" cy="3217333"/>
          </a:xfrm>
          <a:prstGeom prst="rect">
            <a:avLst/>
          </a:prstGeom>
        </p:spPr>
      </p:pic>
    </p:spTree>
    <p:extLst>
      <p:ext uri="{BB962C8B-B14F-4D97-AF65-F5344CB8AC3E}">
        <p14:creationId xmlns:p14="http://schemas.microsoft.com/office/powerpoint/2010/main" val="1699673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640080" y="743772"/>
            <a:ext cx="4431467" cy="5514973"/>
          </a:xfrm>
        </p:spPr>
        <p:txBody>
          <a:bodyPr vert="horz" lIns="91440" tIns="45720" rIns="91440" bIns="45720" rtlCol="0" anchor="ctr">
            <a:normAutofit/>
          </a:bodyPr>
          <a:lstStyle/>
          <a:p>
            <a:r>
              <a:rPr lang="en-US" sz="4700" b="1" kern="1200">
                <a:solidFill>
                  <a:schemeClr val="tx1"/>
                </a:solidFill>
                <a:latin typeface="+mj-lt"/>
                <a:ea typeface="+mj-ea"/>
                <a:cs typeface="+mj-cs"/>
              </a:rPr>
              <a:t>CACFP Meal Pattern – Special Dietary Needs</a:t>
            </a:r>
            <a:endParaRPr lang="en-US" sz="4700" b="1" kern="1200">
              <a:solidFill>
                <a:schemeClr val="accent2"/>
              </a:solidFill>
              <a:latin typeface="+mj-lt"/>
              <a:ea typeface="+mj-ea"/>
              <a:cs typeface="+mj-cs"/>
            </a:endParaRPr>
          </a:p>
        </p:txBody>
      </p:sp>
      <p:sp>
        <p:nvSpPr>
          <p:cNvPr id="5" name="TextBox 4">
            <a:extLst>
              <a:ext uri="{FF2B5EF4-FFF2-40B4-BE49-F238E27FC236}">
                <a16:creationId xmlns:a16="http://schemas.microsoft.com/office/drawing/2014/main" id="{8A7424FE-9F5C-EE25-0A56-281FDD9C773B}"/>
              </a:ext>
            </a:extLst>
          </p:cNvPr>
          <p:cNvSpPr txBox="1"/>
          <p:nvPr/>
        </p:nvSpPr>
        <p:spPr>
          <a:xfrm>
            <a:off x="4413880" y="53943"/>
            <a:ext cx="7655087" cy="6920907"/>
          </a:xfrm>
          <a:prstGeom prst="rect">
            <a:avLst/>
          </a:prstGeom>
        </p:spPr>
        <p:txBody>
          <a:bodyPr vert="horz" lIns="91440" tIns="45720" rIns="91440" bIns="45720" rtlCol="0" anchor="ctr">
            <a:noAutofit/>
          </a:bodyPr>
          <a:lstStyle/>
          <a:p>
            <a:pPr marL="1714500" lvl="3" indent="-342900">
              <a:lnSpc>
                <a:spcPct val="90000"/>
              </a:lnSpc>
              <a:spcAft>
                <a:spcPts val="600"/>
              </a:spcAft>
              <a:buFont typeface="Arial" panose="020B0604020202020204" pitchFamily="34" charset="0"/>
              <a:buChar char="•"/>
            </a:pPr>
            <a:r>
              <a:rPr lang="en-US" sz="2800" dirty="0">
                <a:solidFill>
                  <a:schemeClr val="accent2"/>
                </a:solidFill>
              </a:rPr>
              <a:t>Children requiring special diets will need the Request for Special Dietary Accommodations completed and signed by the parent </a:t>
            </a:r>
            <a:r>
              <a:rPr lang="en-US" sz="2800" b="1" dirty="0">
                <a:solidFill>
                  <a:schemeClr val="accent2"/>
                </a:solidFill>
              </a:rPr>
              <a:t>and</a:t>
            </a:r>
            <a:r>
              <a:rPr lang="en-US" sz="2800" dirty="0">
                <a:solidFill>
                  <a:schemeClr val="accent2"/>
                </a:solidFill>
              </a:rPr>
              <a:t> a State Recognized Medical Authority or Registered Dietitian.</a:t>
            </a:r>
          </a:p>
          <a:p>
            <a:pPr marL="1714500" lvl="3" indent="-342900">
              <a:lnSpc>
                <a:spcPct val="90000"/>
              </a:lnSpc>
              <a:spcAft>
                <a:spcPts val="600"/>
              </a:spcAft>
              <a:buFont typeface="Arial" panose="020B0604020202020204" pitchFamily="34" charset="0"/>
              <a:buChar char="•"/>
            </a:pPr>
            <a:r>
              <a:rPr lang="en-US" sz="2800" dirty="0">
                <a:solidFill>
                  <a:schemeClr val="accent2"/>
                </a:solidFill>
                <a:cs typeface="Segoe UI"/>
              </a:rPr>
              <a:t>Meals/Snacks that </a:t>
            </a:r>
            <a:r>
              <a:rPr lang="en-US" sz="2800" b="1" dirty="0">
                <a:solidFill>
                  <a:schemeClr val="accent2"/>
                </a:solidFill>
                <a:cs typeface="Segoe UI"/>
              </a:rPr>
              <a:t>do not</a:t>
            </a:r>
            <a:r>
              <a:rPr lang="en-US" sz="2800" dirty="0">
                <a:solidFill>
                  <a:schemeClr val="accent2"/>
                </a:solidFill>
                <a:cs typeface="Segoe UI"/>
              </a:rPr>
              <a:t> meet the meal pattern for parent preference or when there is not a documented Special Dietary Needs/Fluid Milk sub form </a:t>
            </a:r>
            <a:r>
              <a:rPr lang="en-US" sz="2800" b="1" dirty="0">
                <a:solidFill>
                  <a:schemeClr val="accent2"/>
                </a:solidFill>
                <a:cs typeface="Segoe UI"/>
              </a:rPr>
              <a:t>must</a:t>
            </a:r>
            <a:r>
              <a:rPr lang="en-US" sz="2800" dirty="0">
                <a:solidFill>
                  <a:schemeClr val="accent2"/>
                </a:solidFill>
                <a:cs typeface="Segoe UI"/>
              </a:rPr>
              <a:t> </a:t>
            </a:r>
            <a:r>
              <a:rPr lang="en-US" sz="2800" b="1" dirty="0">
                <a:solidFill>
                  <a:schemeClr val="accent2"/>
                </a:solidFill>
                <a:cs typeface="Segoe UI"/>
              </a:rPr>
              <a:t>not</a:t>
            </a:r>
            <a:r>
              <a:rPr lang="en-US" sz="2800" dirty="0">
                <a:solidFill>
                  <a:schemeClr val="accent2"/>
                </a:solidFill>
                <a:cs typeface="Segoe UI"/>
              </a:rPr>
              <a:t> be counted in the meal counts</a:t>
            </a:r>
          </a:p>
          <a:p>
            <a:pPr lvl="3">
              <a:lnSpc>
                <a:spcPct val="90000"/>
              </a:lnSpc>
              <a:spcAft>
                <a:spcPts val="600"/>
              </a:spcAft>
            </a:pPr>
            <a:endParaRPr lang="en-US" sz="2800" dirty="0">
              <a:solidFill>
                <a:schemeClr val="tx2"/>
              </a:solidFill>
            </a:endParaRPr>
          </a:p>
          <a:p>
            <a:pPr lvl="4">
              <a:lnSpc>
                <a:spcPct val="90000"/>
              </a:lnSpc>
              <a:spcAft>
                <a:spcPts val="600"/>
              </a:spcAft>
            </a:pPr>
            <a:r>
              <a:rPr lang="en-US" sz="2400" dirty="0">
                <a:solidFill>
                  <a:schemeClr val="accent2"/>
                </a:solidFill>
                <a:hlinkClick r:id="rId3">
                  <a:extLst>
                    <a:ext uri="{A12FA001-AC4F-418D-AE19-62706E023703}">
                      <ahyp:hlinkClr xmlns:ahyp="http://schemas.microsoft.com/office/drawing/2018/hyperlinkcolor" val="tx"/>
                    </a:ext>
                  </a:extLst>
                </a:hlinkClick>
              </a:rPr>
              <a:t>Special Dietary Needs Reference Sheet (www.k12.wa.us)</a:t>
            </a:r>
            <a:endParaRPr lang="en-US" sz="2400" dirty="0">
              <a:solidFill>
                <a:schemeClr val="accent2"/>
              </a:solidFill>
            </a:endParaRPr>
          </a:p>
          <a:p>
            <a:pPr lvl="4">
              <a:lnSpc>
                <a:spcPct val="90000"/>
              </a:lnSpc>
              <a:spcAft>
                <a:spcPts val="600"/>
              </a:spcAft>
            </a:pPr>
            <a:r>
              <a:rPr lang="en-US" sz="2400" dirty="0">
                <a:solidFill>
                  <a:schemeClr val="accent2"/>
                </a:solidFill>
                <a:hlinkClick r:id="rId4">
                  <a:extLst>
                    <a:ext uri="{A12FA001-AC4F-418D-AE19-62706E023703}">
                      <ahyp:hlinkClr xmlns:ahyp="http://schemas.microsoft.com/office/drawing/2018/hyperlinkcolor" val="tx"/>
                    </a:ext>
                  </a:extLst>
                </a:hlinkClick>
              </a:rPr>
              <a:t>Request for Special Dietary Accommodations (www.k12.wa.us)</a:t>
            </a:r>
            <a:endParaRPr lang="en-US" sz="2400" dirty="0">
              <a:solidFill>
                <a:schemeClr val="accent2"/>
              </a:solidFill>
            </a:endParaRPr>
          </a:p>
        </p:txBody>
      </p:sp>
    </p:spTree>
    <p:extLst>
      <p:ext uri="{BB962C8B-B14F-4D97-AF65-F5344CB8AC3E}">
        <p14:creationId xmlns:p14="http://schemas.microsoft.com/office/powerpoint/2010/main" val="2313930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3EB8BCA1-BB30-4EAB-B33E-48E036551B52}"/>
              </a:ext>
            </a:extLst>
          </p:cNvPr>
          <p:cNvGraphicFramePr/>
          <p:nvPr>
            <p:extLst>
              <p:ext uri="{D42A27DB-BD31-4B8C-83A1-F6EECF244321}">
                <p14:modId xmlns:p14="http://schemas.microsoft.com/office/powerpoint/2010/main" val="3697500314"/>
              </p:ext>
            </p:extLst>
          </p:nvPr>
        </p:nvGraphicFramePr>
        <p:xfrm>
          <a:off x="152547" y="460288"/>
          <a:ext cx="4370685" cy="6219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529A74C5-BD39-4F7F-A9E0-69147AA8FFA3}"/>
              </a:ext>
            </a:extLst>
          </p:cNvPr>
          <p:cNvGraphicFramePr/>
          <p:nvPr>
            <p:extLst>
              <p:ext uri="{D42A27DB-BD31-4B8C-83A1-F6EECF244321}">
                <p14:modId xmlns:p14="http://schemas.microsoft.com/office/powerpoint/2010/main" val="1364332870"/>
              </p:ext>
            </p:extLst>
          </p:nvPr>
        </p:nvGraphicFramePr>
        <p:xfrm>
          <a:off x="4278757" y="449457"/>
          <a:ext cx="3960455" cy="62199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a:extLst>
              <a:ext uri="{FF2B5EF4-FFF2-40B4-BE49-F238E27FC236}">
                <a16:creationId xmlns:a16="http://schemas.microsoft.com/office/drawing/2014/main" id="{2FEAD3E4-2C44-4756-8F78-74CA19C8AE36}"/>
              </a:ext>
            </a:extLst>
          </p:cNvPr>
          <p:cNvGraphicFramePr/>
          <p:nvPr>
            <p:extLst>
              <p:ext uri="{D42A27DB-BD31-4B8C-83A1-F6EECF244321}">
                <p14:modId xmlns:p14="http://schemas.microsoft.com/office/powerpoint/2010/main" val="2033304032"/>
              </p:ext>
            </p:extLst>
          </p:nvPr>
        </p:nvGraphicFramePr>
        <p:xfrm>
          <a:off x="8384880" y="530990"/>
          <a:ext cx="3563280" cy="60785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2" name="Picture 1" title="OSPI logo">
            <a:extLst>
              <a:ext uri="{FF2B5EF4-FFF2-40B4-BE49-F238E27FC236}">
                <a16:creationId xmlns:a16="http://schemas.microsoft.com/office/drawing/2014/main" id="{9629101C-8ECC-64D6-725F-713E0608988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8934" y="6214532"/>
            <a:ext cx="2737153" cy="457951"/>
          </a:xfrm>
          <a:prstGeom prst="rect">
            <a:avLst/>
          </a:prstGeom>
        </p:spPr>
      </p:pic>
    </p:spTree>
    <p:extLst>
      <p:ext uri="{BB962C8B-B14F-4D97-AF65-F5344CB8AC3E}">
        <p14:creationId xmlns:p14="http://schemas.microsoft.com/office/powerpoint/2010/main" val="1587061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op view of food cooking in a grill">
            <a:extLst>
              <a:ext uri="{FF2B5EF4-FFF2-40B4-BE49-F238E27FC236}">
                <a16:creationId xmlns:a16="http://schemas.microsoft.com/office/drawing/2014/main" id="{252F25AB-4432-8DB7-F66B-C6E5529F04F8}"/>
              </a:ext>
            </a:extLst>
          </p:cNvPr>
          <p:cNvPicPr>
            <a:picLocks noChangeAspect="1"/>
          </p:cNvPicPr>
          <p:nvPr/>
        </p:nvPicPr>
        <p:blipFill rotWithShape="1">
          <a:blip r:embed="rId3"/>
          <a:srcRect l="19984" r="-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A579E0-C25A-1A2E-6295-5D8DA36D0461}"/>
              </a:ext>
            </a:extLst>
          </p:cNvPr>
          <p:cNvSpPr>
            <a:spLocks noGrp="1"/>
          </p:cNvSpPr>
          <p:nvPr>
            <p:ph type="title"/>
          </p:nvPr>
        </p:nvSpPr>
        <p:spPr>
          <a:xfrm>
            <a:off x="90426" y="145566"/>
            <a:ext cx="8284876" cy="1137913"/>
          </a:xfrm>
        </p:spPr>
        <p:txBody>
          <a:bodyPr vert="horz" lIns="91440" tIns="45720" rIns="91440" bIns="45720" rtlCol="0" anchor="ctr">
            <a:normAutofit/>
          </a:bodyPr>
          <a:lstStyle/>
          <a:p>
            <a:r>
              <a:rPr lang="en-US" b="1"/>
              <a:t>Test your menu knowledge!</a:t>
            </a:r>
          </a:p>
        </p:txBody>
      </p:sp>
      <p:sp>
        <p:nvSpPr>
          <p:cNvPr id="5" name="TextBox 4">
            <a:extLst>
              <a:ext uri="{FF2B5EF4-FFF2-40B4-BE49-F238E27FC236}">
                <a16:creationId xmlns:a16="http://schemas.microsoft.com/office/drawing/2014/main" id="{8A7424FE-9F5C-EE25-0A56-281FDD9C773B}"/>
              </a:ext>
            </a:extLst>
          </p:cNvPr>
          <p:cNvSpPr txBox="1"/>
          <p:nvPr/>
        </p:nvSpPr>
        <p:spPr>
          <a:xfrm>
            <a:off x="-359995" y="1107564"/>
            <a:ext cx="5764695" cy="5691798"/>
          </a:xfrm>
          <a:prstGeom prst="rect">
            <a:avLst/>
          </a:prstGeom>
        </p:spPr>
        <p:txBody>
          <a:bodyPr vert="horz" lIns="91440" tIns="45720" rIns="91440" bIns="45720" rtlCol="0" anchor="t">
            <a:noAutofit/>
          </a:bodyPr>
          <a:lstStyle/>
          <a:p>
            <a:pPr marL="914400" lvl="3">
              <a:lnSpc>
                <a:spcPct val="90000"/>
              </a:lnSpc>
              <a:spcAft>
                <a:spcPts val="600"/>
              </a:spcAft>
            </a:pPr>
            <a:r>
              <a:rPr lang="en-US" sz="2200">
                <a:solidFill>
                  <a:schemeClr val="accent2"/>
                </a:solidFill>
                <a:effectLst/>
              </a:rPr>
              <a:t>Does this meal meet the CACFP Meal Pattern?</a:t>
            </a:r>
            <a:endParaRPr lang="en-US" sz="2200">
              <a:solidFill>
                <a:schemeClr val="accent2"/>
              </a:solidFill>
              <a:effectLst/>
              <a:cs typeface="Segoe UI"/>
            </a:endParaRPr>
          </a:p>
          <a:p>
            <a:pPr lvl="3" indent="-228600">
              <a:lnSpc>
                <a:spcPct val="90000"/>
              </a:lnSpc>
              <a:spcAft>
                <a:spcPts val="600"/>
              </a:spcAft>
              <a:buFont typeface="Arial" panose="020B0604020202020204" pitchFamily="34" charset="0"/>
              <a:buChar char="•"/>
            </a:pPr>
            <a:endParaRPr lang="en-US" sz="2200" b="1">
              <a:solidFill>
                <a:schemeClr val="accent2"/>
              </a:solidFill>
              <a:cs typeface="Segoe UI"/>
            </a:endParaRPr>
          </a:p>
          <a:p>
            <a:pPr marL="1143000" lvl="3" indent="-228600">
              <a:lnSpc>
                <a:spcPct val="90000"/>
              </a:lnSpc>
              <a:spcAft>
                <a:spcPts val="600"/>
              </a:spcAft>
              <a:buFont typeface="Arial" panose="020B0604020202020204" pitchFamily="34" charset="0"/>
              <a:buChar char="•"/>
            </a:pPr>
            <a:r>
              <a:rPr lang="en-US" sz="2200">
                <a:solidFill>
                  <a:schemeClr val="accent2"/>
                </a:solidFill>
              </a:rPr>
              <a:t>Today’s lunch menu:</a:t>
            </a:r>
            <a:endParaRPr lang="en-US" sz="2200">
              <a:solidFill>
                <a:schemeClr val="accent2"/>
              </a:solidFill>
              <a:cs typeface="Segoe UI"/>
            </a:endParaRPr>
          </a:p>
          <a:p>
            <a:pPr lvl="3" indent="-228600">
              <a:lnSpc>
                <a:spcPct val="90000"/>
              </a:lnSpc>
              <a:spcAft>
                <a:spcPts val="600"/>
              </a:spcAft>
              <a:buFont typeface="Arial" panose="020B0604020202020204" pitchFamily="34" charset="0"/>
              <a:buChar char="•"/>
            </a:pPr>
            <a:r>
              <a:rPr lang="en-US" sz="2200">
                <a:solidFill>
                  <a:schemeClr val="accent2"/>
                </a:solidFill>
              </a:rPr>
              <a:t>Milk</a:t>
            </a:r>
            <a:endParaRPr lang="en-US" sz="2200">
              <a:solidFill>
                <a:schemeClr val="accent2"/>
              </a:solidFill>
              <a:cs typeface="Segoe UI"/>
            </a:endParaRPr>
          </a:p>
          <a:p>
            <a:pPr lvl="3" indent="-228600">
              <a:lnSpc>
                <a:spcPct val="90000"/>
              </a:lnSpc>
              <a:spcAft>
                <a:spcPts val="600"/>
              </a:spcAft>
              <a:buFont typeface="Arial" panose="020B0604020202020204" pitchFamily="34" charset="0"/>
              <a:buChar char="•"/>
            </a:pPr>
            <a:r>
              <a:rPr lang="en-US" sz="2200">
                <a:solidFill>
                  <a:schemeClr val="accent2"/>
                </a:solidFill>
              </a:rPr>
              <a:t>Chicken</a:t>
            </a:r>
            <a:endParaRPr lang="en-US" sz="2200">
              <a:solidFill>
                <a:schemeClr val="accent2"/>
              </a:solidFill>
              <a:cs typeface="Segoe UI"/>
            </a:endParaRPr>
          </a:p>
          <a:p>
            <a:pPr lvl="3" indent="-228600">
              <a:lnSpc>
                <a:spcPct val="90000"/>
              </a:lnSpc>
              <a:spcAft>
                <a:spcPts val="600"/>
              </a:spcAft>
              <a:buFont typeface="Arial" panose="020B0604020202020204" pitchFamily="34" charset="0"/>
              <a:buChar char="•"/>
            </a:pPr>
            <a:r>
              <a:rPr lang="en-US" sz="2000">
                <a:solidFill>
                  <a:schemeClr val="accent2"/>
                </a:solidFill>
                <a:cs typeface="Segoe UI"/>
              </a:rPr>
              <a:t>Zucchini and Corn</a:t>
            </a:r>
          </a:p>
          <a:p>
            <a:pPr lvl="3" indent="-228600">
              <a:lnSpc>
                <a:spcPct val="90000"/>
              </a:lnSpc>
              <a:spcAft>
                <a:spcPts val="600"/>
              </a:spcAft>
              <a:buFont typeface="Arial" panose="020B0604020202020204" pitchFamily="34" charset="0"/>
              <a:buChar char="•"/>
            </a:pPr>
            <a:r>
              <a:rPr lang="en-US" sz="2200">
                <a:solidFill>
                  <a:schemeClr val="accent2"/>
                </a:solidFill>
              </a:rPr>
              <a:t>Strawberries</a:t>
            </a:r>
            <a:endParaRPr lang="en-US" sz="2200">
              <a:solidFill>
                <a:schemeClr val="accent2"/>
              </a:solidFill>
              <a:cs typeface="Segoe UI"/>
            </a:endParaRPr>
          </a:p>
          <a:p>
            <a:pPr marL="1143000" lvl="3" indent="-228600">
              <a:lnSpc>
                <a:spcPct val="90000"/>
              </a:lnSpc>
              <a:spcAft>
                <a:spcPts val="600"/>
              </a:spcAft>
              <a:buFont typeface="Arial" panose="020B0604020202020204" pitchFamily="34" charset="0"/>
              <a:buChar char="•"/>
            </a:pPr>
            <a:endParaRPr lang="en-US" sz="2200">
              <a:solidFill>
                <a:schemeClr val="accent2"/>
              </a:solidFill>
              <a:cs typeface="Segoe UI"/>
            </a:endParaRPr>
          </a:p>
          <a:p>
            <a:pPr marL="1143000" lvl="3" indent="-228600">
              <a:lnSpc>
                <a:spcPct val="90000"/>
              </a:lnSpc>
              <a:spcAft>
                <a:spcPts val="600"/>
              </a:spcAft>
              <a:buFont typeface="Arial" panose="020B0604020202020204" pitchFamily="34" charset="0"/>
              <a:buChar char="•"/>
            </a:pPr>
            <a:r>
              <a:rPr lang="en-US" sz="2200">
                <a:solidFill>
                  <a:srgbClr val="000000"/>
                </a:solidFill>
                <a:effectLst/>
                <a:highlight>
                  <a:srgbClr val="FFFF00"/>
                </a:highlight>
              </a:rPr>
              <a:t>No</a:t>
            </a:r>
            <a:r>
              <a:rPr lang="en-US" sz="2200">
                <a:solidFill>
                  <a:srgbClr val="000000"/>
                </a:solidFill>
                <a:highlight>
                  <a:srgbClr val="FFFF00"/>
                </a:highlight>
              </a:rPr>
              <a:t>.</a:t>
            </a:r>
            <a:r>
              <a:rPr lang="en-US" sz="2200">
                <a:solidFill>
                  <a:srgbClr val="000000"/>
                </a:solidFill>
              </a:rPr>
              <a:t> </a:t>
            </a:r>
            <a:r>
              <a:rPr lang="en-US" sz="2200">
                <a:solidFill>
                  <a:schemeClr val="accent2"/>
                </a:solidFill>
              </a:rPr>
              <a:t> </a:t>
            </a:r>
            <a:r>
              <a:rPr lang="en-US" sz="2200" b="1">
                <a:solidFill>
                  <a:schemeClr val="accent2"/>
                </a:solidFill>
              </a:rPr>
              <a:t>What is missing?</a:t>
            </a:r>
            <a:r>
              <a:rPr lang="en-US" sz="2200">
                <a:solidFill>
                  <a:schemeClr val="accent2"/>
                </a:solidFill>
              </a:rPr>
              <a:t>  Right! The Grain Component!</a:t>
            </a:r>
            <a:endParaRPr lang="en-US" sz="2200">
              <a:solidFill>
                <a:schemeClr val="accent2"/>
              </a:solidFill>
              <a:cs typeface="Segoe UI"/>
            </a:endParaRPr>
          </a:p>
          <a:p>
            <a:pPr marL="1143000" lvl="3" indent="-228600">
              <a:lnSpc>
                <a:spcPct val="90000"/>
              </a:lnSpc>
              <a:spcAft>
                <a:spcPts val="600"/>
              </a:spcAft>
              <a:buFont typeface="Arial" panose="020B0604020202020204" pitchFamily="34" charset="0"/>
              <a:buChar char="•"/>
            </a:pPr>
            <a:r>
              <a:rPr lang="en-US" sz="2200" b="1">
                <a:solidFill>
                  <a:schemeClr val="accent2"/>
                </a:solidFill>
                <a:effectLst/>
              </a:rPr>
              <a:t>What should you do?</a:t>
            </a:r>
            <a:r>
              <a:rPr lang="en-US" sz="2200">
                <a:solidFill>
                  <a:schemeClr val="accent2"/>
                </a:solidFill>
              </a:rPr>
              <a:t> </a:t>
            </a:r>
            <a:r>
              <a:rPr lang="en-US" sz="2200">
                <a:solidFill>
                  <a:schemeClr val="accent2"/>
                </a:solidFill>
                <a:effectLst/>
              </a:rPr>
              <a:t> Call the kitchen and request a grain item so the meal can be counted for reimbursement!</a:t>
            </a:r>
            <a:endParaRPr lang="en-US" sz="2200">
              <a:solidFill>
                <a:schemeClr val="accent2"/>
              </a:solidFill>
              <a:effectLst/>
              <a:cs typeface="Segoe UI"/>
            </a:endParaRPr>
          </a:p>
        </p:txBody>
      </p:sp>
    </p:spTree>
    <p:extLst>
      <p:ext uri="{BB962C8B-B14F-4D97-AF65-F5344CB8AC3E}">
        <p14:creationId xmlns:p14="http://schemas.microsoft.com/office/powerpoint/2010/main" val="1800313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3" name="Picture 2">
            <a:extLst>
              <a:ext uri="{FF2B5EF4-FFF2-40B4-BE49-F238E27FC236}">
                <a16:creationId xmlns:a16="http://schemas.microsoft.com/office/drawing/2014/main" id="{C92EBEF6-14BE-D9EB-EEF8-BF95A8BD2459}"/>
              </a:ext>
            </a:extLst>
          </p:cNvPr>
          <p:cNvPicPr>
            <a:picLocks noChangeAspect="1"/>
          </p:cNvPicPr>
          <p:nvPr/>
        </p:nvPicPr>
        <p:blipFill>
          <a:blip r:embed="rId3"/>
          <a:stretch>
            <a:fillRect/>
          </a:stretch>
        </p:blipFill>
        <p:spPr>
          <a:xfrm>
            <a:off x="3321559" y="161364"/>
            <a:ext cx="9940582" cy="6696635"/>
          </a:xfrm>
          <a:prstGeom prst="rect">
            <a:avLst/>
          </a:prstGeom>
        </p:spPr>
      </p:pic>
    </p:spTree>
    <p:extLst>
      <p:ext uri="{BB962C8B-B14F-4D97-AF65-F5344CB8AC3E}">
        <p14:creationId xmlns:p14="http://schemas.microsoft.com/office/powerpoint/2010/main" val="1961967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C53E-83DA-0D70-EC63-F9FD87069DEF}"/>
              </a:ext>
            </a:extLst>
          </p:cNvPr>
          <p:cNvSpPr>
            <a:spLocks noGrp="1"/>
          </p:cNvSpPr>
          <p:nvPr>
            <p:ph type="title"/>
          </p:nvPr>
        </p:nvSpPr>
        <p:spPr>
          <a:xfrm>
            <a:off x="441434" y="1872"/>
            <a:ext cx="11177752" cy="939953"/>
          </a:xfrm>
        </p:spPr>
        <p:txBody>
          <a:bodyPr vert="horz" lIns="91440" tIns="45720" rIns="91440" bIns="45720" rtlCol="0" anchor="ctr">
            <a:noAutofit/>
          </a:bodyPr>
          <a:lstStyle/>
          <a:p>
            <a:pPr algn="ctr"/>
            <a:r>
              <a:rPr lang="en-US" sz="4700" b="1" kern="1200">
                <a:solidFill>
                  <a:schemeClr val="tx1"/>
                </a:solidFill>
                <a:latin typeface="+mj-lt"/>
                <a:ea typeface="+mj-ea"/>
                <a:cs typeface="+mj-cs"/>
              </a:rPr>
              <a:t>Meal Counts – Times of Meals/Snacks</a:t>
            </a:r>
          </a:p>
        </p:txBody>
      </p:sp>
      <p:sp>
        <p:nvSpPr>
          <p:cNvPr id="3" name="TextBox 2">
            <a:extLst>
              <a:ext uri="{FF2B5EF4-FFF2-40B4-BE49-F238E27FC236}">
                <a16:creationId xmlns:a16="http://schemas.microsoft.com/office/drawing/2014/main" id="{EEA545E9-650F-34EC-F551-F3DF2B424413}"/>
              </a:ext>
            </a:extLst>
          </p:cNvPr>
          <p:cNvSpPr txBox="1"/>
          <p:nvPr/>
        </p:nvSpPr>
        <p:spPr>
          <a:xfrm>
            <a:off x="441434" y="945145"/>
            <a:ext cx="11129689" cy="2677656"/>
          </a:xfrm>
          <a:prstGeom prst="rect">
            <a:avLst/>
          </a:prstGeom>
          <a:noFill/>
        </p:spPr>
        <p:txBody>
          <a:bodyPr wrap="square" lIns="91440" tIns="45720" rIns="91440" bIns="45720" rtlCol="0" anchor="t">
            <a:spAutoFit/>
          </a:bodyPr>
          <a:lstStyle/>
          <a:p>
            <a:pPr marL="424815" lvl="1" indent="-212090" defTabSz="850392">
              <a:spcAft>
                <a:spcPts val="600"/>
              </a:spcAft>
              <a:buFont typeface="Arial" panose="020B0604020202020204" pitchFamily="34" charset="0"/>
              <a:buChar char="•"/>
            </a:pPr>
            <a:r>
              <a:rPr lang="en-US" sz="2000" kern="1200" dirty="0">
                <a:solidFill>
                  <a:schemeClr val="accent2"/>
                </a:solidFill>
                <a:latin typeface="+mn-lt"/>
                <a:ea typeface="+mn-ea"/>
                <a:cs typeface="+mn-cs"/>
              </a:rPr>
              <a:t>Ensures meals and snacks are served at approved times; these times are approved by the OSPI CACFP Specialist in WINS</a:t>
            </a:r>
            <a:endParaRPr lang="en-US" sz="2000" dirty="0">
              <a:solidFill>
                <a:schemeClr val="accent2"/>
              </a:solidFill>
              <a:ea typeface="+mn-ea"/>
              <a:cs typeface="+mn-cs"/>
            </a:endParaRPr>
          </a:p>
          <a:p>
            <a:pPr marL="424815" lvl="1" indent="-212090" defTabSz="850392">
              <a:spcAft>
                <a:spcPts val="600"/>
              </a:spcAft>
              <a:buFont typeface="Arial" panose="020B0604020202020204" pitchFamily="34" charset="0"/>
              <a:buChar char="•"/>
            </a:pPr>
            <a:r>
              <a:rPr lang="en-US" sz="2000" kern="1200" dirty="0">
                <a:solidFill>
                  <a:schemeClr val="accent2"/>
                </a:solidFill>
                <a:latin typeface="+mn-lt"/>
                <a:ea typeface="+mn-ea"/>
                <a:cs typeface="+mn-cs"/>
              </a:rPr>
              <a:t>Meals/Snacks </a:t>
            </a:r>
            <a:r>
              <a:rPr lang="en-US" sz="2000" dirty="0">
                <a:solidFill>
                  <a:schemeClr val="accent2"/>
                </a:solidFill>
              </a:rPr>
              <a:t>served at approved times are reimbursable</a:t>
            </a:r>
          </a:p>
          <a:p>
            <a:pPr marL="424815" lvl="1" indent="-212090">
              <a:spcAft>
                <a:spcPts val="600"/>
              </a:spcAft>
              <a:buFont typeface="Arial" panose="020B0604020202020204" pitchFamily="34" charset="0"/>
              <a:buChar char="•"/>
            </a:pPr>
            <a:r>
              <a:rPr lang="en-US" sz="2000" dirty="0">
                <a:solidFill>
                  <a:schemeClr val="accent2"/>
                </a:solidFill>
                <a:cs typeface="Segoe UI"/>
              </a:rPr>
              <a:t>Only two meals and one snack is served daily</a:t>
            </a:r>
            <a:endParaRPr lang="en-US" sz="2000" dirty="0">
              <a:solidFill>
                <a:schemeClr val="accent2"/>
              </a:solidFill>
              <a:latin typeface="+mn-lt"/>
              <a:cs typeface="Segoe UI"/>
            </a:endParaRPr>
          </a:p>
          <a:p>
            <a:pPr marL="424815" lvl="1" indent="-212090">
              <a:spcAft>
                <a:spcPts val="600"/>
              </a:spcAft>
              <a:buFont typeface="Arial" panose="020B0604020202020204" pitchFamily="34" charset="0"/>
              <a:buChar char="•"/>
            </a:pPr>
            <a:r>
              <a:rPr lang="en-US" sz="2000" dirty="0">
                <a:solidFill>
                  <a:schemeClr val="accent2"/>
                </a:solidFill>
                <a:cs typeface="Segoe UI"/>
              </a:rPr>
              <a:t>We offer </a:t>
            </a:r>
            <a:r>
              <a:rPr lang="en-US" sz="2000" dirty="0">
                <a:solidFill>
                  <a:schemeClr val="accent2"/>
                </a:solidFill>
                <a:highlight>
                  <a:srgbClr val="FFFF00"/>
                </a:highlight>
                <a:cs typeface="Segoe UI"/>
              </a:rPr>
              <a:t>______</a:t>
            </a:r>
            <a:r>
              <a:rPr lang="en-US" sz="2000" dirty="0">
                <a:solidFill>
                  <a:schemeClr val="accent2"/>
                </a:solidFill>
                <a:cs typeface="Segoe UI"/>
              </a:rPr>
              <a:t> meals and </a:t>
            </a:r>
            <a:r>
              <a:rPr lang="en-US" sz="2000" dirty="0">
                <a:solidFill>
                  <a:schemeClr val="accent2"/>
                </a:solidFill>
                <a:highlight>
                  <a:srgbClr val="FFFF00"/>
                </a:highlight>
                <a:cs typeface="Segoe UI"/>
              </a:rPr>
              <a:t>_____</a:t>
            </a:r>
            <a:r>
              <a:rPr lang="en-US" sz="2000" dirty="0">
                <a:solidFill>
                  <a:schemeClr val="accent2"/>
                </a:solidFill>
                <a:cs typeface="Segoe UI"/>
              </a:rPr>
              <a:t> snacks per day (add your info to this sentence and edit the chart below)</a:t>
            </a:r>
          </a:p>
          <a:p>
            <a:pPr lvl="2" indent="-228600">
              <a:spcAft>
                <a:spcPts val="600"/>
              </a:spcAft>
              <a:buFont typeface="Arial" panose="020B0604020202020204" pitchFamily="34" charset="0"/>
              <a:buChar char="•"/>
            </a:pPr>
            <a:endParaRPr lang="en-US" sz="2800" dirty="0">
              <a:cs typeface="Segoe UI"/>
            </a:endParaRPr>
          </a:p>
        </p:txBody>
      </p:sp>
      <p:sp>
        <p:nvSpPr>
          <p:cNvPr id="4" name="Rectangle 3">
            <a:extLst>
              <a:ext uri="{FF2B5EF4-FFF2-40B4-BE49-F238E27FC236}">
                <a16:creationId xmlns:a16="http://schemas.microsoft.com/office/drawing/2014/main" id="{975F98CF-4B53-656A-A62D-B44C3E7208CC}"/>
              </a:ext>
            </a:extLst>
          </p:cNvPr>
          <p:cNvSpPr/>
          <p:nvPr/>
        </p:nvSpPr>
        <p:spPr>
          <a:xfrm>
            <a:off x="2424878" y="3429000"/>
            <a:ext cx="7162800" cy="29718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t"/>
          <a:lstStyle/>
          <a:p>
            <a:pPr algn="ctr" defTabSz="850392">
              <a:spcAft>
                <a:spcPts val="600"/>
              </a:spcAft>
            </a:pPr>
            <a:r>
              <a:rPr lang="en-US" sz="3200" b="1" dirty="0">
                <a:solidFill>
                  <a:schemeClr val="accent2"/>
                </a:solidFill>
              </a:rPr>
              <a:t>Edit this schedule to</a:t>
            </a:r>
            <a:r>
              <a:rPr lang="en-US" sz="3200" b="1" kern="1200" dirty="0">
                <a:solidFill>
                  <a:schemeClr val="accent2"/>
                </a:solidFill>
                <a:latin typeface="+mn-lt"/>
                <a:ea typeface="+mn-ea"/>
                <a:cs typeface="+mn-cs"/>
              </a:rPr>
              <a:t> reflect YOUR center’s meals and meal times.</a:t>
            </a:r>
          </a:p>
          <a:p>
            <a:pPr defTabSz="850392">
              <a:spcAft>
                <a:spcPts val="600"/>
              </a:spcAft>
            </a:pPr>
            <a:r>
              <a:rPr lang="en-US" sz="2000" b="1" kern="1200" dirty="0">
                <a:solidFill>
                  <a:schemeClr val="accent2"/>
                </a:solidFill>
                <a:latin typeface="+mn-lt"/>
                <a:ea typeface="+mn-ea"/>
                <a:cs typeface="+mn-cs"/>
              </a:rPr>
              <a:t>Breakfast	</a:t>
            </a:r>
            <a:r>
              <a:rPr lang="en-US" sz="2000" b="1" dirty="0">
                <a:solidFill>
                  <a:schemeClr val="accent2"/>
                </a:solidFill>
              </a:rPr>
              <a:t>	</a:t>
            </a:r>
            <a:r>
              <a:rPr lang="en-US" sz="2000" b="1" kern="1200" dirty="0">
                <a:solidFill>
                  <a:schemeClr val="accent2"/>
                </a:solidFill>
                <a:latin typeface="+mn-lt"/>
                <a:ea typeface="+mn-ea"/>
                <a:cs typeface="+mn-cs"/>
              </a:rPr>
              <a:t>7:00 am – 8:00 am</a:t>
            </a:r>
            <a:endParaRPr lang="en-US" sz="2000" b="1" kern="1200" dirty="0">
              <a:solidFill>
                <a:schemeClr val="accent2"/>
              </a:solidFill>
              <a:latin typeface="+mn-lt"/>
              <a:cs typeface="Segoe UI"/>
            </a:endParaRPr>
          </a:p>
          <a:p>
            <a:pPr defTabSz="850392">
              <a:spcAft>
                <a:spcPts val="600"/>
              </a:spcAft>
            </a:pPr>
            <a:r>
              <a:rPr lang="en-US" sz="2000" b="1" kern="1200" dirty="0">
                <a:solidFill>
                  <a:schemeClr val="accent2"/>
                </a:solidFill>
                <a:latin typeface="+mn-lt"/>
                <a:ea typeface="+mn-ea"/>
                <a:cs typeface="+mn-cs"/>
              </a:rPr>
              <a:t>Morning Snack	9:00 am – 10:00 am</a:t>
            </a:r>
            <a:endParaRPr lang="en-US" sz="2000" b="1" kern="1200" dirty="0">
              <a:solidFill>
                <a:schemeClr val="accent2"/>
              </a:solidFill>
              <a:latin typeface="+mn-lt"/>
              <a:cs typeface="Segoe UI"/>
            </a:endParaRPr>
          </a:p>
          <a:p>
            <a:pPr defTabSz="850392">
              <a:spcAft>
                <a:spcPts val="600"/>
              </a:spcAft>
            </a:pPr>
            <a:r>
              <a:rPr lang="en-US" sz="2000" b="1" kern="1200" dirty="0">
                <a:solidFill>
                  <a:schemeClr val="accent2"/>
                </a:solidFill>
                <a:latin typeface="+mn-lt"/>
                <a:ea typeface="+mn-ea"/>
                <a:cs typeface="+mn-cs"/>
              </a:rPr>
              <a:t>Lunch	</a:t>
            </a:r>
            <a:r>
              <a:rPr lang="en-US" sz="2000" b="1" i="1" kern="1200" dirty="0">
                <a:solidFill>
                  <a:schemeClr val="accent2"/>
                </a:solidFill>
                <a:latin typeface="+mn-lt"/>
                <a:ea typeface="+mn-ea"/>
                <a:cs typeface="+mn-cs"/>
              </a:rPr>
              <a:t>	</a:t>
            </a:r>
            <a:r>
              <a:rPr lang="en-US" sz="2000" b="1" i="1" dirty="0">
                <a:solidFill>
                  <a:schemeClr val="accent2"/>
                </a:solidFill>
              </a:rPr>
              <a:t>	</a:t>
            </a:r>
            <a:r>
              <a:rPr lang="en-US" sz="2000" b="1" kern="1200" dirty="0">
                <a:solidFill>
                  <a:schemeClr val="accent2"/>
                </a:solidFill>
                <a:latin typeface="+mn-lt"/>
                <a:ea typeface="+mn-ea"/>
                <a:cs typeface="+mn-cs"/>
              </a:rPr>
              <a:t>11:00 am – 12:30 pm</a:t>
            </a:r>
            <a:endParaRPr lang="en-US" sz="2000" b="1" kern="1200" dirty="0">
              <a:solidFill>
                <a:schemeClr val="accent2"/>
              </a:solidFill>
              <a:latin typeface="+mn-lt"/>
              <a:cs typeface="Segoe UI"/>
            </a:endParaRPr>
          </a:p>
          <a:p>
            <a:pPr defTabSz="850392">
              <a:spcAft>
                <a:spcPts val="600"/>
              </a:spcAft>
            </a:pPr>
            <a:r>
              <a:rPr lang="en-US" sz="2000" b="1" kern="1200" dirty="0">
                <a:solidFill>
                  <a:schemeClr val="accent2"/>
                </a:solidFill>
                <a:latin typeface="+mn-lt"/>
                <a:ea typeface="+mn-ea"/>
                <a:cs typeface="+mn-cs"/>
              </a:rPr>
              <a:t>Afternoon Snack	2:00 pm – 3:00 pm</a:t>
            </a:r>
            <a:endParaRPr lang="en-US" sz="2000" b="1" kern="1200" dirty="0">
              <a:solidFill>
                <a:schemeClr val="accent2"/>
              </a:solidFill>
              <a:latin typeface="+mn-lt"/>
              <a:cs typeface="Segoe UI"/>
            </a:endParaRPr>
          </a:p>
          <a:p>
            <a:pPr defTabSz="850392">
              <a:spcAft>
                <a:spcPts val="600"/>
              </a:spcAft>
            </a:pPr>
            <a:r>
              <a:rPr lang="en-US" sz="2000" b="1" kern="1200" dirty="0">
                <a:solidFill>
                  <a:schemeClr val="accent2"/>
                </a:solidFill>
                <a:latin typeface="+mn-lt"/>
                <a:ea typeface="+mn-ea"/>
                <a:cs typeface="+mn-cs"/>
              </a:rPr>
              <a:t>Supper</a:t>
            </a:r>
            <a:r>
              <a:rPr lang="en-US" sz="2000" b="1" kern="1200" dirty="0">
                <a:solidFill>
                  <a:schemeClr val="tx1"/>
                </a:solidFill>
                <a:latin typeface="+mn-lt"/>
                <a:ea typeface="+mn-ea"/>
                <a:cs typeface="+mn-cs"/>
              </a:rPr>
              <a:t>		</a:t>
            </a:r>
            <a:r>
              <a:rPr lang="en-US" sz="2000" b="1" kern="1200" dirty="0">
                <a:solidFill>
                  <a:schemeClr val="accent2"/>
                </a:solidFill>
                <a:latin typeface="+mn-lt"/>
                <a:ea typeface="+mn-ea"/>
                <a:cs typeface="+mn-cs"/>
              </a:rPr>
              <a:t>4:30 pm – 5:30 pm</a:t>
            </a:r>
            <a:endParaRPr lang="en-US" sz="2000" b="1" kern="1200" dirty="0">
              <a:solidFill>
                <a:schemeClr val="accent2"/>
              </a:solidFill>
              <a:latin typeface="+mn-lt"/>
              <a:cs typeface="Segoe UI"/>
            </a:endParaRPr>
          </a:p>
          <a:p>
            <a:pPr>
              <a:spcAft>
                <a:spcPts val="600"/>
              </a:spcAft>
            </a:pPr>
            <a:endParaRPr lang="en-US" sz="2800" b="1" dirty="0">
              <a:solidFill>
                <a:schemeClr val="tx1"/>
              </a:solidFill>
            </a:endParaRPr>
          </a:p>
        </p:txBody>
      </p:sp>
    </p:spTree>
    <p:extLst>
      <p:ext uri="{BB962C8B-B14F-4D97-AF65-F5344CB8AC3E}">
        <p14:creationId xmlns:p14="http://schemas.microsoft.com/office/powerpoint/2010/main" val="2634442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551793" y="4427"/>
            <a:ext cx="10515599" cy="933483"/>
          </a:xfrm>
        </p:spPr>
        <p:txBody>
          <a:bodyPr>
            <a:normAutofit/>
          </a:bodyPr>
          <a:lstStyle/>
          <a:p>
            <a:r>
              <a:rPr lang="en-US" sz="4700">
                <a:solidFill>
                  <a:schemeClr val="accent1">
                    <a:lumMod val="75000"/>
                  </a:schemeClr>
                </a:solidFill>
                <a:cs typeface="Segoe UI"/>
              </a:rPr>
              <a:t>Meal Style Pre-portioned</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397529" y="937911"/>
            <a:ext cx="11242677" cy="5329886"/>
          </a:xfrm>
        </p:spPr>
        <p:txBody>
          <a:bodyPr vert="horz" lIns="91440" tIns="45720" rIns="91440" bIns="45720" rtlCol="0" anchor="t">
            <a:normAutofit/>
          </a:bodyPr>
          <a:lstStyle/>
          <a:p>
            <a:pPr>
              <a:buFont typeface="Wingdings" panose="05000000000000000000" pitchFamily="2" charset="2"/>
              <a:buChar char="§"/>
            </a:pPr>
            <a:r>
              <a:rPr lang="en-US" sz="3200" b="1" dirty="0">
                <a:solidFill>
                  <a:schemeClr val="accent2"/>
                </a:solidFill>
                <a:cs typeface="Segoe UI"/>
              </a:rPr>
              <a:t>Pre-portioned</a:t>
            </a:r>
            <a:r>
              <a:rPr lang="en-US" b="1" dirty="0">
                <a:solidFill>
                  <a:schemeClr val="accent2"/>
                </a:solidFill>
                <a:cs typeface="Segoe UI"/>
              </a:rPr>
              <a:t>: </a:t>
            </a:r>
          </a:p>
          <a:p>
            <a:pPr>
              <a:buFont typeface="Wingdings" panose="05000000000000000000" pitchFamily="2" charset="2"/>
              <a:buChar char="§"/>
            </a:pPr>
            <a:endParaRPr lang="en-US" b="1" dirty="0">
              <a:solidFill>
                <a:schemeClr val="accent2"/>
              </a:solidFill>
              <a:cs typeface="Segoe UI"/>
            </a:endParaRPr>
          </a:p>
          <a:p>
            <a:pPr lvl="1">
              <a:buFont typeface="Wingdings" panose="05000000000000000000" pitchFamily="2" charset="2"/>
              <a:buChar char="§"/>
            </a:pPr>
            <a:r>
              <a:rPr lang="en-US" dirty="0">
                <a:solidFill>
                  <a:schemeClr val="accent2"/>
                </a:solidFill>
                <a:cs typeface="Segoe UI"/>
              </a:rPr>
              <a:t>All food components are pre-portioned for each participant</a:t>
            </a:r>
          </a:p>
          <a:p>
            <a:pPr marL="457200" lvl="1" indent="0">
              <a:buNone/>
            </a:pPr>
            <a:endParaRPr lang="en-US" dirty="0">
              <a:solidFill>
                <a:schemeClr val="accent2"/>
              </a:solidFill>
              <a:cs typeface="Segoe UI"/>
            </a:endParaRPr>
          </a:p>
          <a:p>
            <a:pPr lvl="1">
              <a:buFont typeface="Wingdings" panose="05000000000000000000" pitchFamily="2" charset="2"/>
              <a:buChar char="§"/>
            </a:pPr>
            <a:r>
              <a:rPr lang="en-US" dirty="0">
                <a:solidFill>
                  <a:schemeClr val="accent2"/>
                </a:solidFill>
                <a:cs typeface="Segoe UI"/>
              </a:rPr>
              <a:t>Meal components are served on a plate or in a bowl </a:t>
            </a:r>
          </a:p>
          <a:p>
            <a:pPr marL="457200" lvl="1" indent="0">
              <a:buNone/>
            </a:pPr>
            <a:endParaRPr lang="en-US" dirty="0">
              <a:solidFill>
                <a:schemeClr val="accent2"/>
              </a:solidFill>
              <a:cs typeface="Segoe UI"/>
            </a:endParaRPr>
          </a:p>
          <a:p>
            <a:pPr lvl="1">
              <a:buFont typeface="Wingdings" panose="05000000000000000000" pitchFamily="2" charset="2"/>
              <a:buChar char="§"/>
            </a:pPr>
            <a:r>
              <a:rPr lang="en-US" dirty="0">
                <a:solidFill>
                  <a:schemeClr val="accent2"/>
                </a:solidFill>
                <a:cs typeface="Segoe UI"/>
              </a:rPr>
              <a:t>Fluid milk is provided in a cup</a:t>
            </a:r>
          </a:p>
          <a:p>
            <a:pPr marL="457200" lvl="1" indent="0">
              <a:buNone/>
            </a:pPr>
            <a:endParaRPr lang="en-US" dirty="0">
              <a:solidFill>
                <a:schemeClr val="accent2"/>
              </a:solidFill>
              <a:cs typeface="Segoe UI"/>
            </a:endParaRPr>
          </a:p>
          <a:p>
            <a:pPr lvl="1">
              <a:buFont typeface="Wingdings" panose="05000000000000000000" pitchFamily="2" charset="2"/>
              <a:buChar char="§"/>
            </a:pPr>
            <a:r>
              <a:rPr lang="en-US" dirty="0">
                <a:solidFill>
                  <a:schemeClr val="accent2"/>
                </a:solidFill>
                <a:cs typeface="Segoe UI"/>
              </a:rPr>
              <a:t>Minimum portion sizes of each required component must be served together to each participant at the beginning of the meal.</a:t>
            </a:r>
          </a:p>
          <a:p>
            <a:pPr marL="457200" lvl="1" indent="0">
              <a:buNone/>
            </a:pPr>
            <a:endParaRPr lang="en-US" dirty="0">
              <a:solidFill>
                <a:schemeClr val="accent2"/>
              </a:solidFill>
              <a:cs typeface="Segoe UI"/>
            </a:endParaRPr>
          </a:p>
          <a:p>
            <a:pPr lvl="1">
              <a:buFont typeface="Wingdings" panose="05000000000000000000" pitchFamily="2" charset="2"/>
              <a:buChar char="§"/>
            </a:pPr>
            <a:r>
              <a:rPr lang="en-US" dirty="0">
                <a:solidFill>
                  <a:schemeClr val="accent2"/>
                </a:solidFill>
                <a:cs typeface="Segoe UI"/>
              </a:rPr>
              <a:t>Meal counts must be done once each participant has been served their meal/snack</a:t>
            </a:r>
          </a:p>
          <a:p>
            <a:pPr lvl="1">
              <a:buFont typeface="Wingdings" panose="05000000000000000000" pitchFamily="2" charset="2"/>
              <a:buChar char="§"/>
            </a:pPr>
            <a:endParaRPr lang="en-US" sz="1600" dirty="0">
              <a:solidFill>
                <a:schemeClr val="tx2"/>
              </a:solidFill>
              <a:cs typeface="Segoe UI"/>
            </a:endParaRPr>
          </a:p>
          <a:p>
            <a:pPr lvl="1"/>
            <a:endParaRPr lang="en-US" sz="1600" dirty="0">
              <a:solidFill>
                <a:schemeClr val="tx2"/>
              </a:solidFill>
              <a:cs typeface="Segoe UI"/>
            </a:endParaRPr>
          </a:p>
          <a:p>
            <a:pPr lvl="2"/>
            <a:endParaRPr lang="en-US" sz="1600" dirty="0">
              <a:solidFill>
                <a:schemeClr val="tx2"/>
              </a:solidFill>
              <a:cs typeface="Segoe UI"/>
            </a:endParaRPr>
          </a:p>
          <a:p>
            <a:pPr lvl="1"/>
            <a:endParaRPr lang="en-US" sz="1600" dirty="0">
              <a:solidFill>
                <a:schemeClr val="tx2"/>
              </a:solidFill>
              <a:cs typeface="Segoe UI"/>
            </a:endParaRPr>
          </a:p>
        </p:txBody>
      </p:sp>
      <p:pic>
        <p:nvPicPr>
          <p:cNvPr id="4" name="Picture 3" descr="A cartoon of kids at a table&#10;&#10;Description automatically generated">
            <a:extLst>
              <a:ext uri="{FF2B5EF4-FFF2-40B4-BE49-F238E27FC236}">
                <a16:creationId xmlns:a16="http://schemas.microsoft.com/office/drawing/2014/main" id="{11B7B665-A1EA-2796-B22D-DA4D3B1B3EDF}"/>
              </a:ext>
            </a:extLst>
          </p:cNvPr>
          <p:cNvPicPr>
            <a:picLocks noChangeAspect="1"/>
          </p:cNvPicPr>
          <p:nvPr/>
        </p:nvPicPr>
        <p:blipFill>
          <a:blip r:embed="rId3"/>
          <a:stretch>
            <a:fillRect/>
          </a:stretch>
        </p:blipFill>
        <p:spPr>
          <a:xfrm>
            <a:off x="8681453" y="1308267"/>
            <a:ext cx="2743200" cy="819150"/>
          </a:xfrm>
          <a:prstGeom prst="rect">
            <a:avLst/>
          </a:prstGeom>
        </p:spPr>
      </p:pic>
      <p:sp>
        <p:nvSpPr>
          <p:cNvPr id="6" name="TextBox 5">
            <a:extLst>
              <a:ext uri="{FF2B5EF4-FFF2-40B4-BE49-F238E27FC236}">
                <a16:creationId xmlns:a16="http://schemas.microsoft.com/office/drawing/2014/main" id="{2E945101-7149-214A-3D86-4C71D18C7AD8}"/>
              </a:ext>
            </a:extLst>
          </p:cNvPr>
          <p:cNvSpPr txBox="1"/>
          <p:nvPr/>
        </p:nvSpPr>
        <p:spPr>
          <a:xfrm>
            <a:off x="3840481" y="6350923"/>
            <a:ext cx="3125584"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CACFP Meal Service Styles</a:t>
            </a:r>
            <a:endParaRPr lang="en-US" dirty="0">
              <a:solidFill>
                <a:schemeClr val="accent2"/>
              </a:solidFill>
            </a:endParaRPr>
          </a:p>
        </p:txBody>
      </p:sp>
    </p:spTree>
    <p:extLst>
      <p:ext uri="{BB962C8B-B14F-4D97-AF65-F5344CB8AC3E}">
        <p14:creationId xmlns:p14="http://schemas.microsoft.com/office/powerpoint/2010/main" val="53906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662153" y="142553"/>
            <a:ext cx="10468302" cy="1133789"/>
          </a:xfrm>
        </p:spPr>
        <p:txBody>
          <a:bodyPr>
            <a:normAutofit/>
          </a:bodyPr>
          <a:lstStyle/>
          <a:p>
            <a:r>
              <a:rPr lang="en-US" sz="4700">
                <a:solidFill>
                  <a:schemeClr val="accent1">
                    <a:lumMod val="75000"/>
                  </a:schemeClr>
                </a:solidFill>
                <a:cs typeface="Segoe UI"/>
              </a:rPr>
              <a:t>Meal Style: Family Style</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465512" y="1171239"/>
            <a:ext cx="11064335" cy="4631045"/>
          </a:xfrm>
        </p:spPr>
        <p:txBody>
          <a:bodyPr vert="horz" lIns="91440" tIns="45720" rIns="91440" bIns="45720" rtlCol="0" anchor="t">
            <a:noAutofit/>
          </a:bodyPr>
          <a:lstStyle/>
          <a:p>
            <a:pPr lvl="1">
              <a:buFont typeface="Wingdings" panose="05000000000000000000" pitchFamily="2" charset="2"/>
              <a:buChar char="§"/>
            </a:pPr>
            <a:r>
              <a:rPr lang="en-US" sz="2700" dirty="0">
                <a:solidFill>
                  <a:schemeClr val="accent2"/>
                </a:solidFill>
                <a:cs typeface="Segoe UI"/>
              </a:rPr>
              <a:t>All required meal components must be placed on the table at the </a:t>
            </a:r>
            <a:r>
              <a:rPr lang="en-US" sz="2700" b="1" dirty="0">
                <a:solidFill>
                  <a:schemeClr val="accent2"/>
                </a:solidFill>
                <a:cs typeface="Segoe UI"/>
              </a:rPr>
              <a:t>same</a:t>
            </a:r>
            <a:r>
              <a:rPr lang="en-US" sz="2700" dirty="0">
                <a:solidFill>
                  <a:schemeClr val="accent2"/>
                </a:solidFill>
                <a:cs typeface="Segoe UI"/>
              </a:rPr>
              <a:t> time</a:t>
            </a:r>
          </a:p>
          <a:p>
            <a:pPr lvl="1">
              <a:buFont typeface="Wingdings" panose="05000000000000000000" pitchFamily="2" charset="2"/>
              <a:buChar char="§"/>
            </a:pPr>
            <a:r>
              <a:rPr lang="en-US" sz="2700" dirty="0">
                <a:solidFill>
                  <a:schemeClr val="accent2"/>
                </a:solidFill>
                <a:cs typeface="Segoe UI"/>
              </a:rPr>
              <a:t>Adequate amounts of each food item must be placed on the table to provide at least the minimum portions for each participant to be served </a:t>
            </a:r>
          </a:p>
          <a:p>
            <a:pPr lvl="2">
              <a:buFont typeface="Wingdings" panose="05000000000000000000" pitchFamily="2" charset="2"/>
              <a:buChar char="§"/>
            </a:pPr>
            <a:r>
              <a:rPr lang="en-US" sz="2700" dirty="0">
                <a:solidFill>
                  <a:schemeClr val="accent2"/>
                </a:solidFill>
                <a:cs typeface="Segoe UI"/>
              </a:rPr>
              <a:t>If adults are participating in the meal, there must be enough portions for the adults to role model</a:t>
            </a:r>
          </a:p>
          <a:p>
            <a:pPr lvl="1">
              <a:buFont typeface="Wingdings" panose="05000000000000000000" pitchFamily="2" charset="2"/>
              <a:buChar char="§"/>
            </a:pPr>
            <a:r>
              <a:rPr lang="en-US" sz="2700" dirty="0">
                <a:solidFill>
                  <a:schemeClr val="accent2"/>
                </a:solidFill>
                <a:cs typeface="Segoe UI"/>
              </a:rPr>
              <a:t>Participants may serve themselves from the serving dishes</a:t>
            </a:r>
          </a:p>
          <a:p>
            <a:pPr lvl="1">
              <a:buFont typeface="Wingdings" panose="05000000000000000000" pitchFamily="2" charset="2"/>
              <a:buChar char="§"/>
            </a:pPr>
            <a:r>
              <a:rPr lang="en-US" sz="2700" dirty="0">
                <a:solidFill>
                  <a:schemeClr val="accent2"/>
                </a:solidFill>
                <a:cs typeface="Segoe UI"/>
              </a:rPr>
              <a:t>Supervising adults may assist participants. If the adult serves the item it must meet the full minimum portion.</a:t>
            </a:r>
          </a:p>
          <a:p>
            <a:pPr lvl="1">
              <a:buFont typeface="Wingdings" panose="05000000000000000000" pitchFamily="2" charset="2"/>
              <a:buChar char="§"/>
            </a:pPr>
            <a:r>
              <a:rPr lang="en-US" sz="2700" dirty="0">
                <a:solidFill>
                  <a:schemeClr val="accent2"/>
                </a:solidFill>
                <a:cs typeface="Segoe UI"/>
              </a:rPr>
              <a:t>Allows participants to make food choices base on individual appetites and food preferences</a:t>
            </a:r>
          </a:p>
          <a:p>
            <a:pPr lvl="2"/>
            <a:endParaRPr lang="en-US" sz="3200" dirty="0">
              <a:solidFill>
                <a:schemeClr val="tx2"/>
              </a:solidFill>
              <a:cs typeface="Segoe UI"/>
            </a:endParaRPr>
          </a:p>
          <a:p>
            <a:pPr lvl="1"/>
            <a:endParaRPr lang="en-US" sz="3200" dirty="0">
              <a:solidFill>
                <a:schemeClr val="tx2"/>
              </a:solidFill>
              <a:cs typeface="Segoe UI"/>
            </a:endParaRPr>
          </a:p>
        </p:txBody>
      </p:sp>
      <p:sp>
        <p:nvSpPr>
          <p:cNvPr id="7" name="TextBox 6">
            <a:extLst>
              <a:ext uri="{FF2B5EF4-FFF2-40B4-BE49-F238E27FC236}">
                <a16:creationId xmlns:a16="http://schemas.microsoft.com/office/drawing/2014/main" id="{711920DD-46DB-A37D-3406-60C93A0BF37C}"/>
              </a:ext>
            </a:extLst>
          </p:cNvPr>
          <p:cNvSpPr txBox="1"/>
          <p:nvPr/>
        </p:nvSpPr>
        <p:spPr>
          <a:xfrm>
            <a:off x="7897090" y="6134793"/>
            <a:ext cx="3857105" cy="365760"/>
          </a:xfrm>
          <a:prstGeom prst="rect">
            <a:avLst/>
          </a:prstGeom>
          <a:noFill/>
        </p:spPr>
        <p:txBody>
          <a:bodyPr wrap="square" rtlCol="0">
            <a:spAutoFit/>
          </a:bodyPr>
          <a:lstStyle/>
          <a:p>
            <a:r>
              <a:rPr lang="en-US" dirty="0">
                <a:solidFill>
                  <a:schemeClr val="accent2"/>
                </a:solidFill>
                <a:hlinkClick r:id="rId3">
                  <a:extLst>
                    <a:ext uri="{A12FA001-AC4F-418D-AE19-62706E023703}">
                      <ahyp:hlinkClr xmlns:ahyp="http://schemas.microsoft.com/office/drawing/2018/hyperlinkcolor" val="tx"/>
                    </a:ext>
                  </a:extLst>
                </a:hlinkClick>
              </a:rPr>
              <a:t>CACFP Meal Service Styles</a:t>
            </a:r>
            <a:endParaRPr lang="en-US" dirty="0">
              <a:solidFill>
                <a:schemeClr val="accent2"/>
              </a:solidFill>
            </a:endParaRPr>
          </a:p>
        </p:txBody>
      </p:sp>
    </p:spTree>
    <p:extLst>
      <p:ext uri="{BB962C8B-B14F-4D97-AF65-F5344CB8AC3E}">
        <p14:creationId xmlns:p14="http://schemas.microsoft.com/office/powerpoint/2010/main" val="333559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662153" y="121024"/>
            <a:ext cx="10468302" cy="1133789"/>
          </a:xfrm>
        </p:spPr>
        <p:txBody>
          <a:bodyPr>
            <a:normAutofit/>
          </a:bodyPr>
          <a:lstStyle/>
          <a:p>
            <a:r>
              <a:rPr lang="en-US" sz="4700">
                <a:solidFill>
                  <a:schemeClr val="accent1">
                    <a:lumMod val="75000"/>
                  </a:schemeClr>
                </a:solidFill>
                <a:cs typeface="Segoe UI"/>
              </a:rPr>
              <a:t>Meal Style: Family Style </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360829" y="1087783"/>
            <a:ext cx="11470341" cy="4697875"/>
          </a:xfrm>
        </p:spPr>
        <p:txBody>
          <a:bodyPr vert="horz" lIns="91440" tIns="45720" rIns="91440" bIns="45720" rtlCol="0" anchor="t">
            <a:normAutofit fontScale="92500" lnSpcReduction="10000"/>
          </a:bodyPr>
          <a:lstStyle/>
          <a:p>
            <a:pPr>
              <a:buFont typeface="Wingdings" panose="05000000000000000000" pitchFamily="2" charset="2"/>
              <a:buChar char="§"/>
            </a:pPr>
            <a:r>
              <a:rPr lang="en-US" sz="3200" b="1" dirty="0">
                <a:solidFill>
                  <a:schemeClr val="accent2"/>
                </a:solidFill>
                <a:cs typeface="Segoe UI"/>
              </a:rPr>
              <a:t>Family Style continued: </a:t>
            </a:r>
          </a:p>
          <a:p>
            <a:pPr lvl="1">
              <a:buFont typeface="Wingdings" panose="05000000000000000000" pitchFamily="2" charset="2"/>
              <a:buChar char="§"/>
            </a:pPr>
            <a:endParaRPr lang="en-US" sz="3200" dirty="0">
              <a:solidFill>
                <a:schemeClr val="accent2"/>
              </a:solidFill>
              <a:cs typeface="Segoe UI"/>
            </a:endParaRPr>
          </a:p>
          <a:p>
            <a:pPr lvl="1">
              <a:buFont typeface="Wingdings" panose="05000000000000000000" pitchFamily="2" charset="2"/>
              <a:buChar char="§"/>
            </a:pPr>
            <a:r>
              <a:rPr lang="en-US" sz="2900" dirty="0">
                <a:solidFill>
                  <a:schemeClr val="accent2"/>
                </a:solidFill>
                <a:cs typeface="Segoe UI"/>
              </a:rPr>
              <a:t>Supervising adults must be seated at each table to actively encourage participants to take the full required portion of each food component</a:t>
            </a:r>
          </a:p>
          <a:p>
            <a:pPr lvl="1">
              <a:buFont typeface="Wingdings" panose="05000000000000000000" pitchFamily="2" charset="2"/>
              <a:buChar char="§"/>
            </a:pPr>
            <a:r>
              <a:rPr lang="en-US" sz="2900" dirty="0">
                <a:solidFill>
                  <a:schemeClr val="accent2"/>
                </a:solidFill>
                <a:cs typeface="Segoe UI"/>
              </a:rPr>
              <a:t>The supervising adult must offer the food item again to the participant if they initially refused or took a very small portion.  This is called the </a:t>
            </a:r>
            <a:r>
              <a:rPr lang="en-US" sz="2900" b="1" dirty="0">
                <a:solidFill>
                  <a:schemeClr val="accent2"/>
                </a:solidFill>
                <a:cs typeface="Segoe UI"/>
              </a:rPr>
              <a:t>“Second Offering</a:t>
            </a:r>
            <a:r>
              <a:rPr lang="en-US" sz="2900" dirty="0">
                <a:solidFill>
                  <a:schemeClr val="accent2"/>
                </a:solidFill>
                <a:cs typeface="Segoe UI"/>
              </a:rPr>
              <a:t>”.  The Second Offering must be done in order to claim the meal.</a:t>
            </a:r>
          </a:p>
          <a:p>
            <a:pPr lvl="1">
              <a:buFont typeface="Wingdings" panose="05000000000000000000" pitchFamily="2" charset="2"/>
              <a:buChar char="§"/>
            </a:pPr>
            <a:r>
              <a:rPr lang="en-US" sz="2900" dirty="0">
                <a:solidFill>
                  <a:schemeClr val="accent2"/>
                </a:solidFill>
                <a:cs typeface="Segoe UI"/>
              </a:rPr>
              <a:t>Second meals cannot be claimed for reimbursement.</a:t>
            </a:r>
          </a:p>
          <a:p>
            <a:pPr lvl="1">
              <a:buFont typeface="Wingdings" panose="05000000000000000000" pitchFamily="2" charset="2"/>
              <a:buChar char="§"/>
            </a:pPr>
            <a:r>
              <a:rPr lang="en-US" sz="2900" dirty="0">
                <a:solidFill>
                  <a:schemeClr val="accent2"/>
                </a:solidFill>
                <a:cs typeface="Segoe UI"/>
              </a:rPr>
              <a:t>Meal counts are completed at the </a:t>
            </a:r>
            <a:r>
              <a:rPr lang="en-US" sz="2900" b="1" dirty="0">
                <a:solidFill>
                  <a:schemeClr val="accent2"/>
                </a:solidFill>
                <a:cs typeface="Segoe UI"/>
              </a:rPr>
              <a:t>Point of Service</a:t>
            </a:r>
            <a:r>
              <a:rPr lang="en-US" sz="2900" dirty="0">
                <a:solidFill>
                  <a:schemeClr val="accent2"/>
                </a:solidFill>
                <a:cs typeface="Segoe UI"/>
              </a:rPr>
              <a:t> once each child has served themselves and a "Second Offering" has been done for those needing it</a:t>
            </a:r>
          </a:p>
          <a:p>
            <a:pPr lvl="1"/>
            <a:endParaRPr lang="en-US" sz="500" dirty="0">
              <a:solidFill>
                <a:schemeClr val="tx2"/>
              </a:solidFill>
              <a:cs typeface="Segoe UI"/>
            </a:endParaRPr>
          </a:p>
        </p:txBody>
      </p:sp>
      <p:sp>
        <p:nvSpPr>
          <p:cNvPr id="4" name="TextBox 3">
            <a:extLst>
              <a:ext uri="{FF2B5EF4-FFF2-40B4-BE49-F238E27FC236}">
                <a16:creationId xmlns:a16="http://schemas.microsoft.com/office/drawing/2014/main" id="{76D09813-12CF-8EA7-B8AB-CEE6C51CB2F3}"/>
              </a:ext>
            </a:extLst>
          </p:cNvPr>
          <p:cNvSpPr txBox="1"/>
          <p:nvPr/>
        </p:nvSpPr>
        <p:spPr>
          <a:xfrm>
            <a:off x="6284422" y="6101542"/>
            <a:ext cx="5469774" cy="369332"/>
          </a:xfrm>
          <a:prstGeom prst="rect">
            <a:avLst/>
          </a:prstGeom>
          <a:noFill/>
        </p:spPr>
        <p:txBody>
          <a:bodyPr wrap="square" rtlCol="0">
            <a:spAutoFit/>
          </a:bodyPr>
          <a:lstStyle/>
          <a:p>
            <a:r>
              <a:rPr lang="en-US" dirty="0">
                <a:solidFill>
                  <a:schemeClr val="accent2"/>
                </a:solidFill>
                <a:hlinkClick r:id="rId3">
                  <a:extLst>
                    <a:ext uri="{A12FA001-AC4F-418D-AE19-62706E023703}">
                      <ahyp:hlinkClr xmlns:ahyp="http://schemas.microsoft.com/office/drawing/2018/hyperlinkcolor" val="tx"/>
                    </a:ext>
                  </a:extLst>
                </a:hlinkClick>
              </a:rPr>
              <a:t>CACFP Meal Service Styles</a:t>
            </a:r>
            <a:endParaRPr lang="en-US" dirty="0">
              <a:solidFill>
                <a:schemeClr val="accent2"/>
              </a:solidFill>
            </a:endParaRPr>
          </a:p>
        </p:txBody>
      </p:sp>
    </p:spTree>
    <p:extLst>
      <p:ext uri="{BB962C8B-B14F-4D97-AF65-F5344CB8AC3E}">
        <p14:creationId xmlns:p14="http://schemas.microsoft.com/office/powerpoint/2010/main" val="2222180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536029" y="157116"/>
            <a:ext cx="10862440" cy="933263"/>
          </a:xfrm>
        </p:spPr>
        <p:txBody>
          <a:bodyPr>
            <a:normAutofit/>
          </a:bodyPr>
          <a:lstStyle/>
          <a:p>
            <a:r>
              <a:rPr lang="en-US" sz="4700">
                <a:solidFill>
                  <a:schemeClr val="accent1">
                    <a:lumMod val="75000"/>
                  </a:schemeClr>
                </a:solidFill>
                <a:cs typeface="Segoe UI"/>
              </a:rPr>
              <a:t>Meal Style: Cafeteria</a:t>
            </a:r>
            <a:endParaRPr lang="en-US" sz="4700">
              <a:solidFill>
                <a:schemeClr val="accent1">
                  <a:lumMod val="75000"/>
                </a:schemeClr>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175082" y="1098885"/>
            <a:ext cx="9265619" cy="4503893"/>
          </a:xfrm>
        </p:spPr>
        <p:txBody>
          <a:bodyPr vert="horz" lIns="91440" tIns="45720" rIns="91440" bIns="45720" rtlCol="0" anchor="t">
            <a:normAutofit fontScale="85000" lnSpcReduction="20000"/>
          </a:bodyPr>
          <a:lstStyle/>
          <a:p>
            <a:pPr>
              <a:buFont typeface="Wingdings" panose="05000000000000000000" pitchFamily="2" charset="2"/>
              <a:buChar char="§"/>
            </a:pPr>
            <a:r>
              <a:rPr lang="en-US" b="1" dirty="0">
                <a:solidFill>
                  <a:schemeClr val="accent2"/>
                </a:solidFill>
                <a:cs typeface="Segoe UI"/>
              </a:rPr>
              <a:t>Cafeteria:</a:t>
            </a:r>
          </a:p>
          <a:p>
            <a:pPr marL="0" indent="0">
              <a:buNone/>
            </a:pPr>
            <a:endParaRPr lang="en-US" b="1" dirty="0">
              <a:solidFill>
                <a:schemeClr val="accent2"/>
              </a:solidFill>
              <a:cs typeface="Segoe UI"/>
            </a:endParaRPr>
          </a:p>
          <a:p>
            <a:pPr lvl="1">
              <a:buFont typeface="Wingdings" panose="05000000000000000000" pitchFamily="2" charset="2"/>
              <a:buChar char="§"/>
            </a:pPr>
            <a:r>
              <a:rPr lang="en-US" sz="2800" dirty="0">
                <a:solidFill>
                  <a:schemeClr val="accent2"/>
                </a:solidFill>
                <a:cs typeface="Segoe UI"/>
              </a:rPr>
              <a:t>Participants are served from a cafeteria line, considered pre-plated</a:t>
            </a:r>
          </a:p>
          <a:p>
            <a:pPr marL="457200" lvl="1" indent="0">
              <a:buNone/>
            </a:pPr>
            <a:endParaRPr lang="en-US" sz="2800" dirty="0">
              <a:solidFill>
                <a:schemeClr val="accent2"/>
              </a:solidFill>
              <a:cs typeface="Segoe UI"/>
            </a:endParaRPr>
          </a:p>
          <a:p>
            <a:pPr lvl="1">
              <a:buFont typeface="Wingdings" panose="05000000000000000000" pitchFamily="2" charset="2"/>
              <a:buChar char="§"/>
            </a:pPr>
            <a:r>
              <a:rPr lang="en-US" sz="2800" dirty="0">
                <a:solidFill>
                  <a:schemeClr val="accent2"/>
                </a:solidFill>
                <a:cs typeface="Segoe UI"/>
              </a:rPr>
              <a:t>Participants must be served the minimum required amounts of all components their </a:t>
            </a:r>
            <a:r>
              <a:rPr lang="en-US" sz="2800" b="1" dirty="0">
                <a:solidFill>
                  <a:schemeClr val="accent2"/>
                </a:solidFill>
                <a:cs typeface="Segoe UI"/>
              </a:rPr>
              <a:t>first</a:t>
            </a:r>
            <a:r>
              <a:rPr lang="en-US" sz="2800" dirty="0">
                <a:solidFill>
                  <a:schemeClr val="accent2"/>
                </a:solidFill>
                <a:cs typeface="Segoe UI"/>
              </a:rPr>
              <a:t> time through the line </a:t>
            </a:r>
          </a:p>
          <a:p>
            <a:pPr marL="457200" lvl="1" indent="0">
              <a:buNone/>
            </a:pPr>
            <a:endParaRPr lang="en-US" sz="2800" dirty="0">
              <a:solidFill>
                <a:schemeClr val="accent2"/>
              </a:solidFill>
              <a:cs typeface="Segoe UI"/>
            </a:endParaRPr>
          </a:p>
          <a:p>
            <a:pPr lvl="1">
              <a:buFont typeface="Wingdings" panose="05000000000000000000" pitchFamily="2" charset="2"/>
              <a:buChar char="§"/>
            </a:pPr>
            <a:r>
              <a:rPr lang="en-US" sz="2800" dirty="0">
                <a:solidFill>
                  <a:schemeClr val="accent2"/>
                </a:solidFill>
                <a:cs typeface="Segoe UI"/>
              </a:rPr>
              <a:t>Adults must supervise and ensure that minimum </a:t>
            </a:r>
          </a:p>
          <a:p>
            <a:pPr marL="457200" lvl="1" indent="0">
              <a:buNone/>
            </a:pPr>
            <a:r>
              <a:rPr lang="en-US" sz="2800" dirty="0">
                <a:solidFill>
                  <a:schemeClr val="accent2"/>
                </a:solidFill>
                <a:cs typeface="Segoe UI"/>
              </a:rPr>
              <a:t>   portion requirements are met</a:t>
            </a:r>
            <a:endParaRPr lang="en-US" dirty="0">
              <a:solidFill>
                <a:schemeClr val="accent2"/>
              </a:solidFill>
              <a:cs typeface="Segoe UI"/>
            </a:endParaRPr>
          </a:p>
          <a:p>
            <a:pPr marL="457200" lvl="1" indent="0">
              <a:buNone/>
            </a:pPr>
            <a:endParaRPr lang="en-US" sz="2800" dirty="0">
              <a:solidFill>
                <a:schemeClr val="accent2"/>
              </a:solidFill>
              <a:cs typeface="Segoe UI"/>
            </a:endParaRPr>
          </a:p>
          <a:p>
            <a:pPr lvl="1">
              <a:buFont typeface="Wingdings" panose="05000000000000000000" pitchFamily="2" charset="2"/>
              <a:buChar char="§"/>
            </a:pPr>
            <a:r>
              <a:rPr lang="en-US" sz="2800" dirty="0">
                <a:solidFill>
                  <a:schemeClr val="accent2"/>
                </a:solidFill>
                <a:cs typeface="Segoe UI"/>
              </a:rPr>
              <a:t>Meal counts are completed as the participant </a:t>
            </a:r>
          </a:p>
          <a:p>
            <a:pPr marL="457200" lvl="1" indent="0">
              <a:buNone/>
            </a:pPr>
            <a:r>
              <a:rPr lang="en-US" sz="2800" dirty="0">
                <a:solidFill>
                  <a:schemeClr val="accent2"/>
                </a:solidFill>
                <a:cs typeface="Segoe UI"/>
              </a:rPr>
              <a:t>   takes the pre-plated items</a:t>
            </a:r>
            <a:endParaRPr lang="en-US" dirty="0">
              <a:solidFill>
                <a:schemeClr val="accent2"/>
              </a:solidFill>
              <a:cs typeface="Segoe UI"/>
            </a:endParaRPr>
          </a:p>
          <a:p>
            <a:pPr lvl="1">
              <a:buFont typeface="Wingdings" panose="05000000000000000000" pitchFamily="2" charset="2"/>
              <a:buChar char="§"/>
            </a:pPr>
            <a:endParaRPr lang="en-US" sz="1600" dirty="0">
              <a:solidFill>
                <a:schemeClr val="tx2"/>
              </a:solidFill>
              <a:cs typeface="Segoe UI"/>
            </a:endParaRPr>
          </a:p>
          <a:p>
            <a:pPr lvl="1">
              <a:buFont typeface="Wingdings" panose="05000000000000000000" pitchFamily="2" charset="2"/>
              <a:buChar char="§"/>
            </a:pPr>
            <a:endParaRPr lang="en-US" sz="1600" dirty="0">
              <a:solidFill>
                <a:schemeClr val="tx2"/>
              </a:solidFill>
              <a:cs typeface="Segoe UI"/>
            </a:endParaRPr>
          </a:p>
          <a:p>
            <a:pPr lvl="1"/>
            <a:endParaRPr lang="en-US" sz="1600" dirty="0">
              <a:solidFill>
                <a:schemeClr val="tx2"/>
              </a:solidFill>
              <a:cs typeface="Segoe UI"/>
            </a:endParaRPr>
          </a:p>
          <a:p>
            <a:pPr lvl="2"/>
            <a:endParaRPr lang="en-US" sz="1600" dirty="0">
              <a:solidFill>
                <a:schemeClr val="tx2"/>
              </a:solidFill>
              <a:cs typeface="Segoe UI"/>
            </a:endParaRPr>
          </a:p>
          <a:p>
            <a:pPr lvl="1"/>
            <a:endParaRPr lang="en-US" sz="1600" dirty="0">
              <a:solidFill>
                <a:schemeClr val="tx2"/>
              </a:solidFill>
              <a:cs typeface="Segoe UI"/>
            </a:endParaRPr>
          </a:p>
        </p:txBody>
      </p:sp>
      <p:pic>
        <p:nvPicPr>
          <p:cNvPr id="5" name="Picture 4" descr="A close-up of food&#10;&#10;Description automatically generated">
            <a:extLst>
              <a:ext uri="{FF2B5EF4-FFF2-40B4-BE49-F238E27FC236}">
                <a16:creationId xmlns:a16="http://schemas.microsoft.com/office/drawing/2014/main" id="{DBA22986-72DD-F282-5052-63B5295947BA}"/>
              </a:ext>
            </a:extLst>
          </p:cNvPr>
          <p:cNvPicPr>
            <a:picLocks noChangeAspect="1"/>
          </p:cNvPicPr>
          <p:nvPr/>
        </p:nvPicPr>
        <p:blipFill>
          <a:blip r:embed="rId3"/>
          <a:stretch>
            <a:fillRect/>
          </a:stretch>
        </p:blipFill>
        <p:spPr>
          <a:xfrm>
            <a:off x="8360611" y="4098510"/>
            <a:ext cx="3411621" cy="2216980"/>
          </a:xfrm>
          <a:prstGeom prst="rect">
            <a:avLst/>
          </a:prstGeom>
        </p:spPr>
      </p:pic>
      <p:sp>
        <p:nvSpPr>
          <p:cNvPr id="4" name="TextBox 3">
            <a:extLst>
              <a:ext uri="{FF2B5EF4-FFF2-40B4-BE49-F238E27FC236}">
                <a16:creationId xmlns:a16="http://schemas.microsoft.com/office/drawing/2014/main" id="{5369BDA4-BDBC-5BA3-9088-98974FB66AC8}"/>
              </a:ext>
            </a:extLst>
          </p:cNvPr>
          <p:cNvSpPr txBox="1"/>
          <p:nvPr/>
        </p:nvSpPr>
        <p:spPr>
          <a:xfrm>
            <a:off x="536029" y="5918662"/>
            <a:ext cx="7361062"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CACFP Meal Service Styles</a:t>
            </a:r>
            <a:endParaRPr lang="en-US" dirty="0">
              <a:solidFill>
                <a:schemeClr val="accent2"/>
              </a:solidFill>
            </a:endParaRPr>
          </a:p>
        </p:txBody>
      </p:sp>
    </p:spTree>
    <p:extLst>
      <p:ext uri="{BB962C8B-B14F-4D97-AF65-F5344CB8AC3E}">
        <p14:creationId xmlns:p14="http://schemas.microsoft.com/office/powerpoint/2010/main" val="1215123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BA6732-D4A7-3B9E-8678-72D1C4FC16F8}"/>
              </a:ext>
            </a:extLst>
          </p:cNvPr>
          <p:cNvSpPr>
            <a:spLocks noGrp="1"/>
          </p:cNvSpPr>
          <p:nvPr>
            <p:ph type="title"/>
          </p:nvPr>
        </p:nvSpPr>
        <p:spPr>
          <a:xfrm>
            <a:off x="101865" y="106393"/>
            <a:ext cx="7916195" cy="1222245"/>
          </a:xfrm>
        </p:spPr>
        <p:txBody>
          <a:bodyPr>
            <a:normAutofit/>
          </a:bodyPr>
          <a:lstStyle/>
          <a:p>
            <a:r>
              <a:rPr lang="en-US" sz="4400">
                <a:solidFill>
                  <a:schemeClr val="accent1"/>
                </a:solidFill>
                <a:cs typeface="Segoe UI"/>
              </a:rPr>
              <a:t>Meal Style: Offer vs Serve</a:t>
            </a:r>
            <a:endParaRPr lang="en-US" sz="4400">
              <a:solidFill>
                <a:schemeClr val="accent1"/>
              </a:solidFill>
            </a:endParaRPr>
          </a:p>
        </p:txBody>
      </p:sp>
      <p:sp>
        <p:nvSpPr>
          <p:cNvPr id="3" name="Content Placeholder 2">
            <a:extLst>
              <a:ext uri="{FF2B5EF4-FFF2-40B4-BE49-F238E27FC236}">
                <a16:creationId xmlns:a16="http://schemas.microsoft.com/office/drawing/2014/main" id="{47A65294-980B-7EA0-CA1B-D8CA27E3AFCF}"/>
              </a:ext>
            </a:extLst>
          </p:cNvPr>
          <p:cNvSpPr>
            <a:spLocks noGrp="1"/>
          </p:cNvSpPr>
          <p:nvPr>
            <p:ph idx="1"/>
          </p:nvPr>
        </p:nvSpPr>
        <p:spPr>
          <a:xfrm>
            <a:off x="231261" y="1328638"/>
            <a:ext cx="8500516" cy="4240889"/>
          </a:xfrm>
        </p:spPr>
        <p:txBody>
          <a:bodyPr vert="horz" lIns="91440" tIns="45720" rIns="91440" bIns="45720" rtlCol="0" anchor="t">
            <a:normAutofit/>
          </a:bodyPr>
          <a:lstStyle/>
          <a:p>
            <a:pPr>
              <a:buFont typeface="Wingdings" panose="05000000000000000000" pitchFamily="2" charset="2"/>
              <a:buChar char="§"/>
            </a:pPr>
            <a:r>
              <a:rPr lang="en-US" sz="3200" b="1" dirty="0">
                <a:cs typeface="Segoe UI"/>
              </a:rPr>
              <a:t>Offer vs Serve: </a:t>
            </a:r>
          </a:p>
          <a:p>
            <a:pPr marL="0" indent="0">
              <a:buNone/>
            </a:pPr>
            <a:endParaRPr lang="en-US" sz="3200" b="1" dirty="0">
              <a:cs typeface="Segoe UI"/>
            </a:endParaRPr>
          </a:p>
          <a:p>
            <a:pPr lvl="1">
              <a:buFont typeface="Wingdings" panose="05000000000000000000" pitchFamily="2" charset="2"/>
              <a:buChar char="§"/>
            </a:pPr>
            <a:r>
              <a:rPr lang="en-US" sz="2800" dirty="0">
                <a:cs typeface="Segoe UI"/>
              </a:rPr>
              <a:t>Meals must be consumed on the premises</a:t>
            </a:r>
          </a:p>
          <a:p>
            <a:pPr marL="457200" lvl="1" indent="0">
              <a:buNone/>
            </a:pPr>
            <a:endParaRPr lang="en-US" sz="2800" dirty="0">
              <a:cs typeface="Segoe UI"/>
            </a:endParaRPr>
          </a:p>
          <a:p>
            <a:pPr lvl="1">
              <a:buFont typeface="Wingdings" panose="05000000000000000000" pitchFamily="2" charset="2"/>
              <a:buChar char="§"/>
            </a:pPr>
            <a:r>
              <a:rPr lang="en-US" sz="2800" dirty="0">
                <a:cs typeface="Segoe UI"/>
              </a:rPr>
              <a:t>Not allowed at snack under any Child Nutrition Programs</a:t>
            </a:r>
          </a:p>
          <a:p>
            <a:pPr marL="457200" lvl="1" indent="0">
              <a:buNone/>
            </a:pPr>
            <a:endParaRPr lang="en-US" sz="2800" dirty="0">
              <a:cs typeface="Segoe UI"/>
            </a:endParaRPr>
          </a:p>
          <a:p>
            <a:pPr lvl="1">
              <a:buFont typeface="Wingdings" panose="05000000000000000000" pitchFamily="2" charset="2"/>
              <a:buChar char="§"/>
            </a:pPr>
            <a:r>
              <a:rPr lang="en-US" sz="2800" dirty="0">
                <a:cs typeface="Segoe UI"/>
              </a:rPr>
              <a:t>Meal counts are completed as the participant takes the meal items</a:t>
            </a:r>
          </a:p>
          <a:p>
            <a:pPr lvl="1">
              <a:buFont typeface="Wingdings" panose="05000000000000000000" pitchFamily="2" charset="2"/>
              <a:buChar char="§"/>
            </a:pPr>
            <a:endParaRPr lang="en-US" sz="2000" dirty="0">
              <a:cs typeface="Segoe UI"/>
            </a:endParaRPr>
          </a:p>
          <a:p>
            <a:pPr marL="457200" lvl="1" indent="0">
              <a:buNone/>
            </a:pPr>
            <a:endParaRPr lang="en-US" sz="2000" dirty="0">
              <a:cs typeface="Segoe UI"/>
            </a:endParaRPr>
          </a:p>
          <a:p>
            <a:pPr lvl="1">
              <a:buFont typeface="Wingdings" panose="05000000000000000000" pitchFamily="2" charset="2"/>
              <a:buChar char="§"/>
            </a:pPr>
            <a:endParaRPr lang="en-US" sz="2000" dirty="0">
              <a:cs typeface="Segoe UI"/>
            </a:endParaRPr>
          </a:p>
          <a:p>
            <a:pPr lvl="1">
              <a:buFont typeface="Wingdings" panose="05000000000000000000" pitchFamily="2" charset="2"/>
              <a:buChar char="§"/>
            </a:pPr>
            <a:endParaRPr lang="en-US" sz="2000" dirty="0">
              <a:cs typeface="Segoe UI"/>
            </a:endParaRPr>
          </a:p>
          <a:p>
            <a:pPr lvl="1"/>
            <a:endParaRPr lang="en-US" sz="2000" dirty="0">
              <a:cs typeface="Segoe UI"/>
            </a:endParaRPr>
          </a:p>
          <a:p>
            <a:pPr lvl="2"/>
            <a:endParaRPr lang="en-US" dirty="0">
              <a:cs typeface="Segoe UI"/>
            </a:endParaRPr>
          </a:p>
          <a:p>
            <a:pPr lvl="1"/>
            <a:endParaRPr lang="en-US" sz="2000" dirty="0">
              <a:cs typeface="Segoe UI"/>
            </a:endParaRPr>
          </a:p>
        </p:txBody>
      </p:sp>
      <p:pic>
        <p:nvPicPr>
          <p:cNvPr id="5" name="Picture 4" descr="A cartoon of a person holding a tray of food&#10;&#10;Description automatically generated">
            <a:extLst>
              <a:ext uri="{FF2B5EF4-FFF2-40B4-BE49-F238E27FC236}">
                <a16:creationId xmlns:a16="http://schemas.microsoft.com/office/drawing/2014/main" id="{E410E9B9-49F0-FD57-0D1F-8039EC795F9E}"/>
              </a:ext>
            </a:extLst>
          </p:cNvPr>
          <p:cNvPicPr>
            <a:picLocks noChangeAspect="1"/>
          </p:cNvPicPr>
          <p:nvPr/>
        </p:nvPicPr>
        <p:blipFill>
          <a:blip r:embed="rId3"/>
          <a:stretch>
            <a:fillRect/>
          </a:stretch>
        </p:blipFill>
        <p:spPr>
          <a:xfrm>
            <a:off x="9036559" y="846160"/>
            <a:ext cx="2425816" cy="5195111"/>
          </a:xfrm>
          <a:prstGeom prst="rect">
            <a:avLst/>
          </a:prstGeom>
        </p:spPr>
      </p:pic>
      <p:sp>
        <p:nvSpPr>
          <p:cNvPr id="4" name="TextBox 3">
            <a:extLst>
              <a:ext uri="{FF2B5EF4-FFF2-40B4-BE49-F238E27FC236}">
                <a16:creationId xmlns:a16="http://schemas.microsoft.com/office/drawing/2014/main" id="{9EABDD94-BCD3-78EC-1867-50967BADB30A}"/>
              </a:ext>
            </a:extLst>
          </p:cNvPr>
          <p:cNvSpPr txBox="1"/>
          <p:nvPr/>
        </p:nvSpPr>
        <p:spPr>
          <a:xfrm>
            <a:off x="9433034" y="1865586"/>
            <a:ext cx="2509344" cy="19444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84C87EF8-BD8F-E68D-1385-BCC8DAB174D6}"/>
              </a:ext>
            </a:extLst>
          </p:cNvPr>
          <p:cNvSpPr txBox="1"/>
          <p:nvPr/>
        </p:nvSpPr>
        <p:spPr>
          <a:xfrm>
            <a:off x="648393" y="6375856"/>
            <a:ext cx="8388166"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At-Risk Afterschool Meals - A CACFP Handbook</a:t>
            </a:r>
            <a:endParaRPr lang="en-US" dirty="0">
              <a:solidFill>
                <a:schemeClr val="accent2"/>
              </a:solidFill>
            </a:endParaRPr>
          </a:p>
        </p:txBody>
      </p:sp>
      <p:sp>
        <p:nvSpPr>
          <p:cNvPr id="7" name="TextBox 6">
            <a:extLst>
              <a:ext uri="{FF2B5EF4-FFF2-40B4-BE49-F238E27FC236}">
                <a16:creationId xmlns:a16="http://schemas.microsoft.com/office/drawing/2014/main" id="{123E998C-71F2-0D2C-935D-EC7417712F7D}"/>
              </a:ext>
            </a:extLst>
          </p:cNvPr>
          <p:cNvSpPr txBox="1"/>
          <p:nvPr/>
        </p:nvSpPr>
        <p:spPr>
          <a:xfrm>
            <a:off x="648392" y="5902036"/>
            <a:ext cx="5220393" cy="369332"/>
          </a:xfrm>
          <a:prstGeom prst="rect">
            <a:avLst/>
          </a:prstGeom>
          <a:noFill/>
        </p:spPr>
        <p:txBody>
          <a:bodyPr wrap="square" rtlCol="0">
            <a:spAutoFit/>
          </a:bodyPr>
          <a:lstStyle/>
          <a:p>
            <a:r>
              <a:rPr lang="en-US" dirty="0">
                <a:solidFill>
                  <a:schemeClr val="accent2"/>
                </a:solidFill>
                <a:hlinkClick r:id="rId5">
                  <a:extLst>
                    <a:ext uri="{A12FA001-AC4F-418D-AE19-62706E023703}">
                      <ahyp:hlinkClr xmlns:ahyp="http://schemas.microsoft.com/office/drawing/2018/hyperlinkcolor" val="tx"/>
                    </a:ext>
                  </a:extLst>
                </a:hlinkClick>
              </a:rPr>
              <a:t>CACFP Meal Service Styles</a:t>
            </a:r>
            <a:endParaRPr lang="en-US" dirty="0">
              <a:solidFill>
                <a:schemeClr val="accent2"/>
              </a:solidFill>
            </a:endParaRPr>
          </a:p>
        </p:txBody>
      </p:sp>
    </p:spTree>
    <p:extLst>
      <p:ext uri="{BB962C8B-B14F-4D97-AF65-F5344CB8AC3E}">
        <p14:creationId xmlns:p14="http://schemas.microsoft.com/office/powerpoint/2010/main" val="3815321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A2182-BE14-D5F1-E129-39FE9E2EECBF}"/>
              </a:ext>
            </a:extLst>
          </p:cNvPr>
          <p:cNvSpPr>
            <a:spLocks noGrp="1"/>
          </p:cNvSpPr>
          <p:nvPr>
            <p:ph type="title"/>
          </p:nvPr>
        </p:nvSpPr>
        <p:spPr>
          <a:xfrm>
            <a:off x="630936" y="640823"/>
            <a:ext cx="3419856" cy="5583148"/>
          </a:xfrm>
        </p:spPr>
        <p:txBody>
          <a:bodyPr anchor="ctr">
            <a:normAutofit/>
          </a:bodyPr>
          <a:lstStyle/>
          <a:p>
            <a:r>
              <a:rPr lang="en-US" sz="4700">
                <a:solidFill>
                  <a:schemeClr val="accent1"/>
                </a:solidFill>
                <a:cs typeface="Segoe UI"/>
              </a:rPr>
              <a:t>Point of Service Meal </a:t>
            </a:r>
            <a:br>
              <a:rPr lang="en-US" sz="4700">
                <a:cs typeface="Segoe UI"/>
              </a:rPr>
            </a:br>
            <a:r>
              <a:rPr lang="en-US" sz="4700">
                <a:solidFill>
                  <a:schemeClr val="accent1"/>
                </a:solidFill>
                <a:cs typeface="Segoe UI"/>
              </a:rPr>
              <a:t>Count Reminders</a:t>
            </a:r>
            <a:endParaRPr lang="en-US" sz="4700">
              <a:solidFill>
                <a:schemeClr val="accent1"/>
              </a:solidFill>
            </a:endParaRPr>
          </a:p>
        </p:txBody>
      </p:sp>
      <p:sp>
        <p:nvSpPr>
          <p:cNvPr id="1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News">
            <a:extLst>
              <a:ext uri="{FF2B5EF4-FFF2-40B4-BE49-F238E27FC236}">
                <a16:creationId xmlns:a16="http://schemas.microsoft.com/office/drawing/2014/main" id="{991E7E4E-D045-8DF5-7545-107BC8A49C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5013" y="113350"/>
            <a:ext cx="2648425" cy="1929559"/>
          </a:xfrm>
          <a:prstGeom prst="rect">
            <a:avLst/>
          </a:prstGeom>
        </p:spPr>
      </p:pic>
      <p:sp>
        <p:nvSpPr>
          <p:cNvPr id="3" name="Content Placeholder 2">
            <a:extLst>
              <a:ext uri="{FF2B5EF4-FFF2-40B4-BE49-F238E27FC236}">
                <a16:creationId xmlns:a16="http://schemas.microsoft.com/office/drawing/2014/main" id="{02347A4B-205E-66F3-5BAA-5A72321889EC}"/>
              </a:ext>
            </a:extLst>
          </p:cNvPr>
          <p:cNvSpPr>
            <a:spLocks noGrp="1"/>
          </p:cNvSpPr>
          <p:nvPr>
            <p:ph idx="1"/>
          </p:nvPr>
        </p:nvSpPr>
        <p:spPr>
          <a:xfrm>
            <a:off x="4783692" y="1793710"/>
            <a:ext cx="6894576" cy="4232071"/>
          </a:xfrm>
        </p:spPr>
        <p:txBody>
          <a:bodyPr vert="horz" lIns="91440" tIns="45720" rIns="91440" bIns="45720" rtlCol="0" anchor="t">
            <a:noAutofit/>
          </a:bodyPr>
          <a:lstStyle/>
          <a:p>
            <a:pPr>
              <a:buFont typeface="Wingdings" panose="05000000000000000000" pitchFamily="2" charset="2"/>
              <a:buChar char="§"/>
            </a:pPr>
            <a:r>
              <a:rPr lang="en-US" sz="3000">
                <a:ea typeface="+mj-lt"/>
                <a:cs typeface="+mj-lt"/>
              </a:rPr>
              <a:t>Meal counts must be taken at the </a:t>
            </a:r>
            <a:r>
              <a:rPr lang="en-US" sz="3000" b="1">
                <a:ea typeface="+mj-lt"/>
                <a:cs typeface="+mj-lt"/>
              </a:rPr>
              <a:t>Point of Service </a:t>
            </a:r>
          </a:p>
          <a:p>
            <a:pPr>
              <a:buFont typeface="Wingdings" panose="05000000000000000000" pitchFamily="2" charset="2"/>
              <a:buChar char="§"/>
            </a:pPr>
            <a:r>
              <a:rPr lang="en-US" sz="3000" b="1">
                <a:ea typeface="+mj-lt"/>
                <a:cs typeface="+mj-lt"/>
              </a:rPr>
              <a:t>Do not use attendance </a:t>
            </a:r>
            <a:r>
              <a:rPr lang="en-US" sz="3000">
                <a:ea typeface="+mj-lt"/>
                <a:cs typeface="+mj-lt"/>
              </a:rPr>
              <a:t>to record meal counts</a:t>
            </a:r>
            <a:endParaRPr lang="en-US" sz="3000">
              <a:cs typeface="Segoe UI"/>
            </a:endParaRPr>
          </a:p>
          <a:p>
            <a:pPr>
              <a:buFont typeface="Wingdings" panose="05000000000000000000" pitchFamily="2" charset="2"/>
              <a:buChar char="§"/>
            </a:pPr>
            <a:r>
              <a:rPr lang="en-US" sz="3000">
                <a:ea typeface="+mj-lt"/>
                <a:cs typeface="+mj-lt"/>
              </a:rPr>
              <a:t>Daily meal count for any meal type should never exceed the daily  attendance</a:t>
            </a:r>
          </a:p>
          <a:p>
            <a:pPr>
              <a:buFont typeface="Wingdings" panose="05000000000000000000" pitchFamily="2" charset="2"/>
              <a:buChar char="§"/>
            </a:pPr>
            <a:r>
              <a:rPr lang="en-US" sz="3000">
                <a:ea typeface="+mj-lt"/>
                <a:cs typeface="+mj-lt"/>
              </a:rPr>
              <a:t>Meal counts need to be double checked for accuracy daily</a:t>
            </a:r>
            <a:endParaRPr lang="en-US" sz="3000"/>
          </a:p>
        </p:txBody>
      </p:sp>
      <p:sp>
        <p:nvSpPr>
          <p:cNvPr id="4" name="TextBox 3">
            <a:extLst>
              <a:ext uri="{FF2B5EF4-FFF2-40B4-BE49-F238E27FC236}">
                <a16:creationId xmlns:a16="http://schemas.microsoft.com/office/drawing/2014/main" id="{D866BEB1-CBCB-0ABF-FA9B-46962B87C523}"/>
              </a:ext>
            </a:extLst>
          </p:cNvPr>
          <p:cNvSpPr txBox="1"/>
          <p:nvPr/>
        </p:nvSpPr>
        <p:spPr>
          <a:xfrm>
            <a:off x="4954385" y="6221317"/>
            <a:ext cx="6876288"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CACFP Meal Service Styles</a:t>
            </a:r>
            <a:endParaRPr lang="en-US" dirty="0">
              <a:solidFill>
                <a:schemeClr val="accent2"/>
              </a:solidFill>
            </a:endParaRPr>
          </a:p>
        </p:txBody>
      </p:sp>
    </p:spTree>
    <p:extLst>
      <p:ext uri="{BB962C8B-B14F-4D97-AF65-F5344CB8AC3E}">
        <p14:creationId xmlns:p14="http://schemas.microsoft.com/office/powerpoint/2010/main" val="137424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4806-2DD9-D3EE-BA3E-B75BB5A728F6}"/>
              </a:ext>
            </a:extLst>
          </p:cNvPr>
          <p:cNvSpPr>
            <a:spLocks noGrp="1"/>
          </p:cNvSpPr>
          <p:nvPr>
            <p:ph type="title"/>
          </p:nvPr>
        </p:nvSpPr>
        <p:spPr>
          <a:xfrm>
            <a:off x="977463" y="116168"/>
            <a:ext cx="10168758" cy="805977"/>
          </a:xfrm>
        </p:spPr>
        <p:txBody>
          <a:bodyPr>
            <a:normAutofit/>
          </a:bodyPr>
          <a:lstStyle/>
          <a:p>
            <a:r>
              <a:rPr lang="en-US" sz="4700">
                <a:solidFill>
                  <a:schemeClr val="tx1"/>
                </a:solidFill>
                <a:cs typeface="Segoe UI"/>
              </a:rPr>
              <a:t>Electronic Meal Count Systems</a:t>
            </a:r>
            <a:endParaRPr lang="en-US" sz="4700">
              <a:solidFill>
                <a:schemeClr val="tx1"/>
              </a:solidFill>
            </a:endParaRPr>
          </a:p>
        </p:txBody>
      </p:sp>
      <p:sp>
        <p:nvSpPr>
          <p:cNvPr id="3" name="Content Placeholder 2">
            <a:extLst>
              <a:ext uri="{FF2B5EF4-FFF2-40B4-BE49-F238E27FC236}">
                <a16:creationId xmlns:a16="http://schemas.microsoft.com/office/drawing/2014/main" id="{C307FE61-05D6-7249-81B0-F3BA6712F842}"/>
              </a:ext>
            </a:extLst>
          </p:cNvPr>
          <p:cNvSpPr>
            <a:spLocks noGrp="1"/>
          </p:cNvSpPr>
          <p:nvPr>
            <p:ph idx="1"/>
          </p:nvPr>
        </p:nvSpPr>
        <p:spPr>
          <a:xfrm>
            <a:off x="322411" y="1016972"/>
            <a:ext cx="11121035" cy="5017857"/>
          </a:xfrm>
        </p:spPr>
        <p:txBody>
          <a:bodyPr vert="horz" lIns="91440" tIns="45720" rIns="91440" bIns="45720" rtlCol="0" anchor="t">
            <a:normAutofit/>
          </a:bodyPr>
          <a:lstStyle/>
          <a:p>
            <a:pPr marL="0" indent="0">
              <a:buNone/>
            </a:pPr>
            <a:r>
              <a:rPr lang="en-US" sz="3200" dirty="0">
                <a:solidFill>
                  <a:schemeClr val="accent2"/>
                </a:solidFill>
                <a:cs typeface="Segoe UI"/>
              </a:rPr>
              <a:t>Electronic/online system for keeping records </a:t>
            </a:r>
          </a:p>
          <a:p>
            <a:pPr marL="518795" indent="-342900">
              <a:buFont typeface="Wingdings" panose="05000000000000000000" pitchFamily="2" charset="2"/>
              <a:buChar char="§"/>
            </a:pPr>
            <a:r>
              <a:rPr lang="en-US" sz="3200" dirty="0">
                <a:solidFill>
                  <a:schemeClr val="accent2"/>
                </a:solidFill>
                <a:cs typeface="Segoe UI"/>
              </a:rPr>
              <a:t>Staff must take a </a:t>
            </a:r>
            <a:r>
              <a:rPr lang="en-US" sz="3200" b="1" dirty="0">
                <a:solidFill>
                  <a:schemeClr val="accent2"/>
                </a:solidFill>
                <a:cs typeface="Segoe UI"/>
              </a:rPr>
              <a:t>Point of Service</a:t>
            </a:r>
            <a:r>
              <a:rPr lang="en-US" sz="3200" dirty="0">
                <a:solidFill>
                  <a:schemeClr val="accent2"/>
                </a:solidFill>
                <a:cs typeface="Segoe UI"/>
              </a:rPr>
              <a:t> meal count</a:t>
            </a:r>
          </a:p>
          <a:p>
            <a:pPr marL="518795" indent="-342900">
              <a:buFont typeface="Wingdings" panose="05000000000000000000" pitchFamily="2" charset="2"/>
              <a:buChar char="§"/>
            </a:pPr>
            <a:r>
              <a:rPr lang="en-US" sz="3200" dirty="0">
                <a:solidFill>
                  <a:schemeClr val="accent2"/>
                </a:solidFill>
                <a:cs typeface="Segoe UI"/>
              </a:rPr>
              <a:t>Double check counts prior to closing out of program or leaving classroom to ensure the numbers are correct and be sure to save</a:t>
            </a:r>
          </a:p>
          <a:p>
            <a:pPr marL="518795" indent="-342900">
              <a:spcBef>
                <a:spcPts val="2400"/>
              </a:spcBef>
              <a:buFont typeface="Wingdings" panose="05000000000000000000" pitchFamily="2" charset="2"/>
              <a:buChar char="§"/>
            </a:pPr>
            <a:r>
              <a:rPr lang="en-US" sz="3200" dirty="0">
                <a:solidFill>
                  <a:schemeClr val="accent2"/>
                </a:solidFill>
                <a:cs typeface="Segoe UI"/>
              </a:rPr>
              <a:t>Be sure to have paper meal count sheets readily available in case of power outage, no internet, etc.</a:t>
            </a:r>
          </a:p>
          <a:p>
            <a:pPr marL="457200" indent="-280670">
              <a:spcBef>
                <a:spcPts val="2400"/>
              </a:spcBef>
            </a:pPr>
            <a:endParaRPr lang="en-US" sz="2000" dirty="0">
              <a:solidFill>
                <a:schemeClr val="tx2"/>
              </a:solidFill>
              <a:cs typeface="Segoe UI"/>
            </a:endParaRPr>
          </a:p>
        </p:txBody>
      </p:sp>
      <p:pic>
        <p:nvPicPr>
          <p:cNvPr id="4" name="Graphic 3" descr="Laptop with phone and calculator">
            <a:extLst>
              <a:ext uri="{FF2B5EF4-FFF2-40B4-BE49-F238E27FC236}">
                <a16:creationId xmlns:a16="http://schemas.microsoft.com/office/drawing/2014/main" id="{B980EE5B-F53A-1E0A-7A4B-B624EE9822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46225" y="4721628"/>
            <a:ext cx="3408219" cy="2049477"/>
          </a:xfrm>
          <a:prstGeom prst="rect">
            <a:avLst/>
          </a:prstGeom>
        </p:spPr>
      </p:pic>
    </p:spTree>
    <p:extLst>
      <p:ext uri="{BB962C8B-B14F-4D97-AF65-F5344CB8AC3E}">
        <p14:creationId xmlns:p14="http://schemas.microsoft.com/office/powerpoint/2010/main" val="265091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131694" y="75150"/>
            <a:ext cx="5318130" cy="1573293"/>
          </a:xfrm>
        </p:spPr>
        <p:txBody>
          <a:bodyPr vert="horz" lIns="91440" tIns="45720" rIns="91440" bIns="45720" rtlCol="0" anchor="b">
            <a:normAutofit/>
          </a:bodyPr>
          <a:lstStyle/>
          <a:p>
            <a:r>
              <a:rPr lang="en-US" sz="3200" b="1" kern="1200">
                <a:latin typeface="+mj-lt"/>
                <a:ea typeface="+mj-ea"/>
                <a:cs typeface="+mj-cs"/>
              </a:rPr>
              <a:t>Required Annual CACFP Staff </a:t>
            </a:r>
            <a:br>
              <a:rPr lang="en-US" sz="3200" b="1" kern="1200"/>
            </a:br>
            <a:r>
              <a:rPr lang="en-US" sz="3200" b="1" kern="1200">
                <a:latin typeface="+mj-lt"/>
                <a:ea typeface="+mj-ea"/>
                <a:cs typeface="+mj-cs"/>
              </a:rPr>
              <a:t>Training Documentation</a:t>
            </a:r>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8A36D4-6DC4-4B85-8312-56EDBA4611CB}"/>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744"/>
              </a:spcAft>
              <a:buFont typeface="Arial" panose="020B0604020202020204" pitchFamily="34" charset="0"/>
              <a:buChar char="•"/>
              <a:defRPr/>
            </a:pPr>
            <a:r>
              <a:rPr lang="en-US" sz="2800" b="1"/>
              <a:t>Annual CACFP Training and Civil Rights Training Agenda and Sign In Sheet</a:t>
            </a:r>
            <a:endParaRPr lang="en-US" sz="2800" b="1">
              <a:cs typeface="Segoe UI"/>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a:ln>
                <a:noFill/>
              </a:ln>
              <a:effectLst/>
              <a:uLnTx/>
              <a:uFillTx/>
            </a:endParaRPr>
          </a:p>
        </p:txBody>
      </p:sp>
      <p:sp>
        <p:nvSpPr>
          <p:cNvPr id="3" name="TextBox 2">
            <a:extLst>
              <a:ext uri="{FF2B5EF4-FFF2-40B4-BE49-F238E27FC236}">
                <a16:creationId xmlns:a16="http://schemas.microsoft.com/office/drawing/2014/main" id="{84891840-4755-B383-1830-36BF5ABA0687}"/>
              </a:ext>
            </a:extLst>
          </p:cNvPr>
          <p:cNvSpPr txBox="1"/>
          <p:nvPr/>
        </p:nvSpPr>
        <p:spPr>
          <a:xfrm>
            <a:off x="630936" y="4721629"/>
            <a:ext cx="4571370" cy="369332"/>
          </a:xfrm>
          <a:prstGeom prst="rect">
            <a:avLst/>
          </a:prstGeom>
          <a:noFill/>
        </p:spPr>
        <p:txBody>
          <a:bodyPr wrap="square" rtlCol="0">
            <a:spAutoFit/>
          </a:bodyPr>
          <a:lstStyle/>
          <a:p>
            <a:r>
              <a:rPr lang="en-US" dirty="0">
                <a:solidFill>
                  <a:schemeClr val="accent2"/>
                </a:solidFill>
                <a:hlinkClick r:id="rId3">
                  <a:extLst>
                    <a:ext uri="{A12FA001-AC4F-418D-AE19-62706E023703}">
                      <ahyp:hlinkClr xmlns:ahyp="http://schemas.microsoft.com/office/drawing/2018/hyperlinkcolor" val="tx"/>
                    </a:ext>
                  </a:extLst>
                </a:hlinkClick>
              </a:rPr>
              <a:t>CACFP Attendance Roster</a:t>
            </a:r>
            <a:endParaRPr lang="en-US" dirty="0">
              <a:solidFill>
                <a:schemeClr val="accent2"/>
              </a:solidFill>
            </a:endParaRPr>
          </a:p>
        </p:txBody>
      </p:sp>
      <p:pic>
        <p:nvPicPr>
          <p:cNvPr id="6" name="Picture 5">
            <a:extLst>
              <a:ext uri="{FF2B5EF4-FFF2-40B4-BE49-F238E27FC236}">
                <a16:creationId xmlns:a16="http://schemas.microsoft.com/office/drawing/2014/main" id="{2590BCCB-DDAA-77D8-7889-A4C242ECC6C7}"/>
              </a:ext>
            </a:extLst>
          </p:cNvPr>
          <p:cNvPicPr>
            <a:picLocks noChangeAspect="1"/>
          </p:cNvPicPr>
          <p:nvPr/>
        </p:nvPicPr>
        <p:blipFill>
          <a:blip r:embed="rId4"/>
          <a:stretch>
            <a:fillRect/>
          </a:stretch>
        </p:blipFill>
        <p:spPr>
          <a:xfrm>
            <a:off x="6386945" y="346364"/>
            <a:ext cx="5161777" cy="6197969"/>
          </a:xfrm>
          <a:prstGeom prst="rect">
            <a:avLst/>
          </a:prstGeom>
        </p:spPr>
      </p:pic>
    </p:spTree>
    <p:extLst>
      <p:ext uri="{BB962C8B-B14F-4D97-AF65-F5344CB8AC3E}">
        <p14:creationId xmlns:p14="http://schemas.microsoft.com/office/powerpoint/2010/main" val="3581228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B04B-0277-3E1C-8E53-49D622E0891A}"/>
              </a:ext>
            </a:extLst>
          </p:cNvPr>
          <p:cNvSpPr>
            <a:spLocks noGrp="1"/>
          </p:cNvSpPr>
          <p:nvPr>
            <p:ph type="title"/>
          </p:nvPr>
        </p:nvSpPr>
        <p:spPr>
          <a:xfrm>
            <a:off x="1137034" y="136632"/>
            <a:ext cx="9392421" cy="1002393"/>
          </a:xfrm>
        </p:spPr>
        <p:txBody>
          <a:bodyPr>
            <a:normAutofit/>
          </a:bodyPr>
          <a:lstStyle/>
          <a:p>
            <a:r>
              <a:rPr lang="en-US" sz="4700">
                <a:solidFill>
                  <a:schemeClr val="tx1"/>
                </a:solidFill>
                <a:cs typeface="Segoe UI"/>
              </a:rPr>
              <a:t>Head Count for Meal Counts</a:t>
            </a:r>
            <a:endParaRPr lang="en-US" sz="4700">
              <a:solidFill>
                <a:schemeClr val="tx1"/>
              </a:solidFill>
            </a:endParaRPr>
          </a:p>
        </p:txBody>
      </p:sp>
      <p:sp>
        <p:nvSpPr>
          <p:cNvPr id="3" name="Content Placeholder 2">
            <a:extLst>
              <a:ext uri="{FF2B5EF4-FFF2-40B4-BE49-F238E27FC236}">
                <a16:creationId xmlns:a16="http://schemas.microsoft.com/office/drawing/2014/main" id="{035A9C71-4C07-1596-534A-FE93013C49AF}"/>
              </a:ext>
            </a:extLst>
          </p:cNvPr>
          <p:cNvSpPr>
            <a:spLocks noGrp="1"/>
          </p:cNvSpPr>
          <p:nvPr>
            <p:ph idx="1"/>
          </p:nvPr>
        </p:nvSpPr>
        <p:spPr>
          <a:xfrm>
            <a:off x="317617" y="637828"/>
            <a:ext cx="5715630" cy="5828914"/>
          </a:xfrm>
        </p:spPr>
        <p:txBody>
          <a:bodyPr vert="horz" lIns="91440" tIns="45720" rIns="91440" bIns="45720" rtlCol="0" anchor="t">
            <a:noAutofit/>
          </a:bodyPr>
          <a:lstStyle/>
          <a:p>
            <a:pPr marL="0" indent="0">
              <a:buNone/>
            </a:pPr>
            <a:endParaRPr lang="en-US" dirty="0">
              <a:cs typeface="Segoe UI"/>
            </a:endParaRPr>
          </a:p>
          <a:p>
            <a:pPr lvl="1">
              <a:buFont typeface="Arial" panose="020B0604020202020204" pitchFamily="34" charset="0"/>
              <a:buChar char="•"/>
            </a:pPr>
            <a:r>
              <a:rPr lang="en-US" sz="2800" dirty="0">
                <a:cs typeface="Segoe UI"/>
              </a:rPr>
              <a:t>Count the total number of children at the meal service receiving a reimbursable meal at the Point of Service</a:t>
            </a:r>
          </a:p>
          <a:p>
            <a:pPr lvl="1">
              <a:buFont typeface="Arial" panose="020B0604020202020204" pitchFamily="34" charset="0"/>
              <a:buChar char="•"/>
            </a:pPr>
            <a:r>
              <a:rPr lang="en-US" sz="2800" dirty="0">
                <a:cs typeface="Segoe UI"/>
              </a:rPr>
              <a:t>Used since the center is approved for three meal services or less</a:t>
            </a:r>
          </a:p>
          <a:p>
            <a:pPr lvl="1">
              <a:buFont typeface="Arial" panose="020B0604020202020204" pitchFamily="34" charset="0"/>
              <a:buChar char="•"/>
            </a:pPr>
            <a:r>
              <a:rPr lang="en-US" sz="2800" dirty="0">
                <a:cs typeface="Segoe UI"/>
              </a:rPr>
              <a:t>Use numbers or tick marks in each column</a:t>
            </a:r>
          </a:p>
          <a:p>
            <a:pPr lvl="1">
              <a:buFont typeface="Arial" panose="020B0604020202020204" pitchFamily="34" charset="0"/>
              <a:buChar char="•"/>
            </a:pPr>
            <a:r>
              <a:rPr lang="en-US" sz="2800" dirty="0"/>
              <a:t>This sheet is used for all CACFP participants including infants</a:t>
            </a:r>
            <a:endParaRPr lang="en-US" sz="2800" dirty="0">
              <a:cs typeface="Segoe UI"/>
            </a:endParaRPr>
          </a:p>
          <a:p>
            <a:pPr marL="457200" lvl="1" indent="0">
              <a:buNone/>
            </a:pPr>
            <a:r>
              <a:rPr lang="en-US" sz="2800" dirty="0">
                <a:highlight>
                  <a:srgbClr val="FFFF00"/>
                </a:highlight>
              </a:rPr>
              <a:t>May add an example of your own meal count sheet</a:t>
            </a:r>
            <a:endParaRPr lang="en-US" sz="2800" dirty="0">
              <a:highlight>
                <a:srgbClr val="FFFF00"/>
              </a:highlight>
              <a:cs typeface="Segoe UI"/>
            </a:endParaRPr>
          </a:p>
          <a:p>
            <a:pPr lvl="1">
              <a:buFont typeface="Arial" panose="020B0604020202020204" pitchFamily="34" charset="0"/>
              <a:buChar char="•"/>
            </a:pPr>
            <a:endParaRPr lang="en-US" dirty="0">
              <a:cs typeface="Segoe UI"/>
            </a:endParaRPr>
          </a:p>
          <a:p>
            <a:pPr lvl="1">
              <a:buFont typeface="Arial" panose="020B0604020202020204" pitchFamily="34" charset="0"/>
              <a:buChar char="•"/>
            </a:pPr>
            <a:endParaRPr lang="en-US" dirty="0">
              <a:cs typeface="Segoe UI"/>
            </a:endParaRPr>
          </a:p>
          <a:p>
            <a:pPr marL="457200" lvl="1" indent="0">
              <a:buNone/>
            </a:pPr>
            <a:endParaRPr lang="en-US" dirty="0">
              <a:cs typeface="Segoe UI"/>
            </a:endParaRPr>
          </a:p>
          <a:p>
            <a:pPr marL="457200" lvl="1" indent="0">
              <a:buNone/>
            </a:pPr>
            <a:endParaRPr lang="en-US" dirty="0">
              <a:cs typeface="Segoe UI"/>
            </a:endParaRPr>
          </a:p>
          <a:p>
            <a:pPr lvl="1"/>
            <a:endParaRPr lang="en-US" dirty="0">
              <a:cs typeface="Segoe UI"/>
            </a:endParaRPr>
          </a:p>
        </p:txBody>
      </p:sp>
      <p:pic>
        <p:nvPicPr>
          <p:cNvPr id="5" name="Picture 4" descr="A meal count sheet with black text&#10;&#10;Description automatically generated">
            <a:extLst>
              <a:ext uri="{FF2B5EF4-FFF2-40B4-BE49-F238E27FC236}">
                <a16:creationId xmlns:a16="http://schemas.microsoft.com/office/drawing/2014/main" id="{133A8A76-853F-3983-FD88-32B66DEA70BF}"/>
              </a:ext>
            </a:extLst>
          </p:cNvPr>
          <p:cNvPicPr>
            <a:picLocks noChangeAspect="1"/>
          </p:cNvPicPr>
          <p:nvPr/>
        </p:nvPicPr>
        <p:blipFill>
          <a:blip r:embed="rId3"/>
          <a:stretch>
            <a:fillRect/>
          </a:stretch>
        </p:blipFill>
        <p:spPr>
          <a:xfrm>
            <a:off x="6312092" y="1902372"/>
            <a:ext cx="5454084" cy="3166241"/>
          </a:xfrm>
          <a:prstGeom prst="rect">
            <a:avLst/>
          </a:prstGeom>
        </p:spPr>
      </p:pic>
      <p:sp>
        <p:nvSpPr>
          <p:cNvPr id="4" name="TextBox 3">
            <a:extLst>
              <a:ext uri="{FF2B5EF4-FFF2-40B4-BE49-F238E27FC236}">
                <a16:creationId xmlns:a16="http://schemas.microsoft.com/office/drawing/2014/main" id="{8E647992-C96E-658D-6408-AC301E18A8FF}"/>
              </a:ext>
            </a:extLst>
          </p:cNvPr>
          <p:cNvSpPr txBox="1"/>
          <p:nvPr/>
        </p:nvSpPr>
        <p:spPr>
          <a:xfrm>
            <a:off x="7481454" y="5619404"/>
            <a:ext cx="4284721"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mealcountrecord3meals.doc</a:t>
            </a:r>
            <a:endParaRPr lang="en-US" dirty="0">
              <a:solidFill>
                <a:schemeClr val="accent2"/>
              </a:solidFill>
            </a:endParaRPr>
          </a:p>
        </p:txBody>
      </p:sp>
    </p:spTree>
    <p:extLst>
      <p:ext uri="{BB962C8B-B14F-4D97-AF65-F5344CB8AC3E}">
        <p14:creationId xmlns:p14="http://schemas.microsoft.com/office/powerpoint/2010/main" val="3290279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A464-39F5-CA59-F6BA-30EE98459886}"/>
              </a:ext>
            </a:extLst>
          </p:cNvPr>
          <p:cNvSpPr>
            <a:spLocks noGrp="1"/>
          </p:cNvSpPr>
          <p:nvPr>
            <p:ph type="title"/>
          </p:nvPr>
        </p:nvSpPr>
        <p:spPr>
          <a:xfrm>
            <a:off x="80931" y="88813"/>
            <a:ext cx="11921894" cy="1044203"/>
          </a:xfrm>
        </p:spPr>
        <p:txBody>
          <a:bodyPr>
            <a:noAutofit/>
          </a:bodyPr>
          <a:lstStyle/>
          <a:p>
            <a:r>
              <a:rPr lang="en-US" sz="4700">
                <a:solidFill>
                  <a:schemeClr val="tx1">
                    <a:lumMod val="85000"/>
                    <a:lumOff val="15000"/>
                  </a:schemeClr>
                </a:solidFill>
                <a:cs typeface="Segoe UI"/>
              </a:rPr>
              <a:t>At-Risk Meals and Snacks Counting</a:t>
            </a:r>
            <a:endParaRPr lang="en-US" sz="470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641C5FF-D260-A500-FF06-66A31049AB62}"/>
              </a:ext>
            </a:extLst>
          </p:cNvPr>
          <p:cNvSpPr>
            <a:spLocks noGrp="1"/>
          </p:cNvSpPr>
          <p:nvPr>
            <p:ph idx="1"/>
          </p:nvPr>
        </p:nvSpPr>
        <p:spPr>
          <a:xfrm>
            <a:off x="672353" y="1290918"/>
            <a:ext cx="11134165" cy="5378823"/>
          </a:xfrm>
        </p:spPr>
        <p:txBody>
          <a:bodyPr vert="horz" lIns="91440" tIns="45720" rIns="91440" bIns="45720" rtlCol="0" anchor="ctr">
            <a:normAutofit lnSpcReduction="10000"/>
          </a:bodyPr>
          <a:lstStyle/>
          <a:p>
            <a:pPr marL="0" indent="0">
              <a:buNone/>
            </a:pPr>
            <a:r>
              <a:rPr lang="en-US" sz="3600" b="1">
                <a:solidFill>
                  <a:schemeClr val="accent2"/>
                </a:solidFill>
                <a:cs typeface="Segoe UI"/>
              </a:rPr>
              <a:t>At-Risk only programs:</a:t>
            </a:r>
            <a:endParaRPr lang="en-US" sz="3600" b="1">
              <a:solidFill>
                <a:schemeClr val="accent2"/>
              </a:solidFill>
            </a:endParaRPr>
          </a:p>
          <a:p>
            <a:pPr>
              <a:buFont typeface="Arial" panose="020B0604020202020204" pitchFamily="34" charset="0"/>
              <a:buChar char="•"/>
            </a:pPr>
            <a:r>
              <a:rPr lang="en-US" sz="3200">
                <a:solidFill>
                  <a:schemeClr val="accent2"/>
                </a:solidFill>
                <a:ea typeface="+mj-lt"/>
                <a:cs typeface="+mj-lt"/>
              </a:rPr>
              <a:t>May only claim one meal and one snack</a:t>
            </a:r>
          </a:p>
          <a:p>
            <a:pPr lvl="1">
              <a:buFont typeface="Wingdings" panose="05000000000000000000" pitchFamily="2" charset="2"/>
              <a:buChar char="§"/>
            </a:pPr>
            <a:r>
              <a:rPr lang="en-US" b="1" u="sng">
                <a:solidFill>
                  <a:schemeClr val="accent2"/>
                </a:solidFill>
                <a:ea typeface="+mj-lt"/>
                <a:cs typeface="+mj-lt"/>
              </a:rPr>
              <a:t>after</a:t>
            </a:r>
            <a:r>
              <a:rPr lang="en-US">
                <a:solidFill>
                  <a:schemeClr val="accent2"/>
                </a:solidFill>
                <a:ea typeface="+mj-lt"/>
                <a:cs typeface="+mj-lt"/>
              </a:rPr>
              <a:t> the school day has ended or </a:t>
            </a:r>
          </a:p>
          <a:p>
            <a:pPr lvl="1">
              <a:buFont typeface="Wingdings" panose="05000000000000000000" pitchFamily="2" charset="2"/>
              <a:buChar char="§"/>
            </a:pPr>
            <a:r>
              <a:rPr lang="en-US">
                <a:solidFill>
                  <a:schemeClr val="accent2"/>
                </a:solidFill>
                <a:ea typeface="+mj-lt"/>
                <a:cs typeface="+mj-lt"/>
              </a:rPr>
              <a:t>on breaks during the school year. </a:t>
            </a:r>
          </a:p>
          <a:p>
            <a:pPr lvl="1">
              <a:buFont typeface="Wingdings" panose="05000000000000000000" pitchFamily="2" charset="2"/>
              <a:buChar char="§"/>
            </a:pPr>
            <a:r>
              <a:rPr lang="en-US">
                <a:solidFill>
                  <a:schemeClr val="accent2"/>
                </a:solidFill>
                <a:ea typeface="+mj-lt"/>
                <a:cs typeface="+mj-lt"/>
              </a:rPr>
              <a:t>A head count meal count or a by name meal count may be used.</a:t>
            </a:r>
          </a:p>
          <a:p>
            <a:pPr>
              <a:buFont typeface="Arial" panose="020B0604020202020204" pitchFamily="34" charset="0"/>
              <a:buChar char="•"/>
            </a:pPr>
            <a:r>
              <a:rPr lang="en-US" sz="3200">
                <a:solidFill>
                  <a:schemeClr val="accent2"/>
                </a:solidFill>
                <a:cs typeface="Segoe UI"/>
              </a:rPr>
              <a:t>Child Care programs who are approved to operate At-Risk:</a:t>
            </a:r>
          </a:p>
          <a:p>
            <a:pPr lvl="1">
              <a:buFont typeface="Arial" panose="020B0604020202020204" pitchFamily="34" charset="0"/>
              <a:buChar char="•"/>
            </a:pPr>
            <a:r>
              <a:rPr lang="en-US" sz="2800">
                <a:solidFill>
                  <a:schemeClr val="accent2"/>
                </a:solidFill>
                <a:ea typeface="+mj-lt"/>
                <a:cs typeface="+mj-lt"/>
              </a:rPr>
              <a:t>May only claim one meal and one snack served to school-age children</a:t>
            </a:r>
          </a:p>
          <a:p>
            <a:pPr lvl="1">
              <a:buFont typeface="Wingdings" panose="05000000000000000000" pitchFamily="2" charset="2"/>
              <a:buChar char="§"/>
            </a:pPr>
            <a:r>
              <a:rPr lang="en-US" sz="2800" b="1" u="sng">
                <a:solidFill>
                  <a:schemeClr val="accent2"/>
                </a:solidFill>
                <a:ea typeface="+mj-lt"/>
                <a:cs typeface="+mj-lt"/>
              </a:rPr>
              <a:t>after</a:t>
            </a:r>
            <a:r>
              <a:rPr lang="en-US" sz="2800">
                <a:solidFill>
                  <a:schemeClr val="accent2"/>
                </a:solidFill>
                <a:ea typeface="+mj-lt"/>
                <a:cs typeface="+mj-lt"/>
              </a:rPr>
              <a:t> the school day has ended or </a:t>
            </a:r>
          </a:p>
          <a:p>
            <a:pPr lvl="1">
              <a:buFont typeface="Wingdings" panose="05000000000000000000" pitchFamily="2" charset="2"/>
              <a:buChar char="§"/>
            </a:pPr>
            <a:r>
              <a:rPr lang="en-US" sz="2800">
                <a:solidFill>
                  <a:schemeClr val="accent2"/>
                </a:solidFill>
                <a:ea typeface="+mj-lt"/>
                <a:cs typeface="+mj-lt"/>
              </a:rPr>
              <a:t>on breaks during the school year. </a:t>
            </a:r>
          </a:p>
          <a:p>
            <a:pPr lvl="1">
              <a:buFont typeface="Wingdings" panose="05000000000000000000" pitchFamily="2" charset="2"/>
              <a:buChar char="§"/>
            </a:pPr>
            <a:r>
              <a:rPr lang="en-US" sz="2800">
                <a:solidFill>
                  <a:schemeClr val="accent2"/>
                </a:solidFill>
                <a:cs typeface="Segoe UI"/>
              </a:rPr>
              <a:t>A third feeding may be counted as a childcare meal/snack. </a:t>
            </a:r>
          </a:p>
          <a:p>
            <a:pPr lvl="1">
              <a:buFont typeface="Wingdings" panose="05000000000000000000" pitchFamily="2" charset="2"/>
              <a:buChar char="§"/>
            </a:pPr>
            <a:r>
              <a:rPr lang="en-US" sz="2800">
                <a:solidFill>
                  <a:schemeClr val="accent2"/>
                </a:solidFill>
                <a:cs typeface="Segoe UI"/>
              </a:rPr>
              <a:t>A by-name meal count form must be used. </a:t>
            </a:r>
          </a:p>
          <a:p>
            <a:pPr lvl="1"/>
            <a:endParaRPr lang="en-US" sz="2000">
              <a:solidFill>
                <a:schemeClr val="tx1">
                  <a:lumMod val="85000"/>
                  <a:lumOff val="15000"/>
                </a:schemeClr>
              </a:solidFill>
              <a:cs typeface="Segoe UI"/>
            </a:endParaRPr>
          </a:p>
        </p:txBody>
      </p:sp>
      <p:pic>
        <p:nvPicPr>
          <p:cNvPr id="4" name="Picture 3" descr="Colored beads on a skewer">
            <a:extLst>
              <a:ext uri="{FF2B5EF4-FFF2-40B4-BE49-F238E27FC236}">
                <a16:creationId xmlns:a16="http://schemas.microsoft.com/office/drawing/2014/main" id="{D01318FD-CE71-9B51-7C59-13A32A80A2A1}"/>
              </a:ext>
            </a:extLst>
          </p:cNvPr>
          <p:cNvPicPr>
            <a:picLocks noChangeAspect="1"/>
          </p:cNvPicPr>
          <p:nvPr/>
        </p:nvPicPr>
        <p:blipFill>
          <a:blip r:embed="rId3"/>
          <a:stretch>
            <a:fillRect/>
          </a:stretch>
        </p:blipFill>
        <p:spPr>
          <a:xfrm>
            <a:off x="8828505" y="1030705"/>
            <a:ext cx="2743200" cy="1828800"/>
          </a:xfrm>
          <a:prstGeom prst="rect">
            <a:avLst/>
          </a:prstGeom>
        </p:spPr>
      </p:pic>
    </p:spTree>
    <p:extLst>
      <p:ext uri="{BB962C8B-B14F-4D97-AF65-F5344CB8AC3E}">
        <p14:creationId xmlns:p14="http://schemas.microsoft.com/office/powerpoint/2010/main" val="213843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63E9-6A96-A9A8-9D75-4523B306DF95}"/>
              </a:ext>
            </a:extLst>
          </p:cNvPr>
          <p:cNvSpPr>
            <a:spLocks noGrp="1"/>
          </p:cNvSpPr>
          <p:nvPr>
            <p:ph type="title"/>
          </p:nvPr>
        </p:nvSpPr>
        <p:spPr>
          <a:xfrm>
            <a:off x="804672" y="-2627"/>
            <a:ext cx="10579398" cy="957825"/>
          </a:xfrm>
        </p:spPr>
        <p:txBody>
          <a:bodyPr>
            <a:normAutofit/>
          </a:bodyPr>
          <a:lstStyle/>
          <a:p>
            <a:r>
              <a:rPr lang="en-US" sz="4700">
                <a:solidFill>
                  <a:schemeClr val="accent1">
                    <a:lumMod val="75000"/>
                  </a:schemeClr>
                </a:solidFill>
                <a:cs typeface="Segoe UI"/>
              </a:rPr>
              <a:t>By Name Meal Counting</a:t>
            </a:r>
            <a:endParaRPr lang="en-US" sz="4700">
              <a:solidFill>
                <a:schemeClr val="accent1">
                  <a:lumMod val="75000"/>
                </a:schemeClr>
              </a:solidFill>
            </a:endParaRPr>
          </a:p>
        </p:txBody>
      </p:sp>
      <p:sp>
        <p:nvSpPr>
          <p:cNvPr id="9" name="Content Placeholder 8">
            <a:extLst>
              <a:ext uri="{FF2B5EF4-FFF2-40B4-BE49-F238E27FC236}">
                <a16:creationId xmlns:a16="http://schemas.microsoft.com/office/drawing/2014/main" id="{825162EC-E45C-C0E6-B33D-353AF899218F}"/>
              </a:ext>
            </a:extLst>
          </p:cNvPr>
          <p:cNvSpPr>
            <a:spLocks noGrp="1"/>
          </p:cNvSpPr>
          <p:nvPr>
            <p:ph idx="1"/>
          </p:nvPr>
        </p:nvSpPr>
        <p:spPr>
          <a:xfrm>
            <a:off x="6354871" y="955198"/>
            <a:ext cx="5474522" cy="5754884"/>
          </a:xfrm>
        </p:spPr>
        <p:txBody>
          <a:bodyPr anchor="ctr">
            <a:normAutofit/>
          </a:bodyPr>
          <a:lstStyle/>
          <a:p>
            <a:pPr>
              <a:buFont typeface="Wingdings" panose="05000000000000000000" pitchFamily="2" charset="2"/>
              <a:buChar char="§"/>
            </a:pPr>
            <a:r>
              <a:rPr lang="en-US" sz="2400" dirty="0">
                <a:solidFill>
                  <a:schemeClr val="accent2"/>
                </a:solidFill>
              </a:rPr>
              <a:t>By name meal count is used because we offer more than three meal services</a:t>
            </a:r>
          </a:p>
          <a:p>
            <a:pPr>
              <a:buFont typeface="Wingdings" panose="05000000000000000000" pitchFamily="2" charset="2"/>
              <a:buChar char="§"/>
            </a:pPr>
            <a:r>
              <a:rPr lang="en-US" sz="2400" dirty="0">
                <a:solidFill>
                  <a:schemeClr val="accent2"/>
                </a:solidFill>
              </a:rPr>
              <a:t>List the participants name and check  off the meal/snack at the Point of Service</a:t>
            </a:r>
          </a:p>
          <a:p>
            <a:pPr>
              <a:buFont typeface="Wingdings" panose="05000000000000000000" pitchFamily="2" charset="2"/>
              <a:buChar char="§"/>
            </a:pPr>
            <a:r>
              <a:rPr lang="en-US" sz="2400" dirty="0">
                <a:solidFill>
                  <a:schemeClr val="accent2"/>
                </a:solidFill>
              </a:rPr>
              <a:t>Only 2 meals and 1 snack or 2 snacks and 1 meal can be claimed per participant per day.</a:t>
            </a:r>
          </a:p>
          <a:p>
            <a:pPr>
              <a:buFont typeface="Wingdings" panose="05000000000000000000" pitchFamily="2" charset="2"/>
              <a:buChar char="§"/>
            </a:pPr>
            <a:r>
              <a:rPr lang="en-US" sz="2400" dirty="0">
                <a:solidFill>
                  <a:schemeClr val="accent2"/>
                </a:solidFill>
              </a:rPr>
              <a:t>This sheet is used for all CACFP participants including infants</a:t>
            </a:r>
          </a:p>
          <a:p>
            <a:pPr marL="0" indent="0">
              <a:buNone/>
            </a:pPr>
            <a:r>
              <a:rPr lang="en-US" sz="2400" dirty="0">
                <a:solidFill>
                  <a:schemeClr val="accent2"/>
                </a:solidFill>
                <a:highlight>
                  <a:srgbClr val="FFFF00"/>
                </a:highlight>
              </a:rPr>
              <a:t>May add your own meal count sheet</a:t>
            </a:r>
          </a:p>
        </p:txBody>
      </p:sp>
      <p:pic>
        <p:nvPicPr>
          <p:cNvPr id="5" name="Content Placeholder 4">
            <a:extLst>
              <a:ext uri="{FF2B5EF4-FFF2-40B4-BE49-F238E27FC236}">
                <a16:creationId xmlns:a16="http://schemas.microsoft.com/office/drawing/2014/main" id="{3039DC57-56EE-85A2-2A41-305F2694BDC4}"/>
              </a:ext>
            </a:extLst>
          </p:cNvPr>
          <p:cNvPicPr>
            <a:picLocks noChangeAspect="1"/>
          </p:cNvPicPr>
          <p:nvPr/>
        </p:nvPicPr>
        <p:blipFill>
          <a:blip r:embed="rId3"/>
          <a:stretch>
            <a:fillRect/>
          </a:stretch>
        </p:blipFill>
        <p:spPr>
          <a:xfrm>
            <a:off x="362607" y="2301555"/>
            <a:ext cx="5596759" cy="3468624"/>
          </a:xfrm>
          <a:prstGeom prst="rect">
            <a:avLst/>
          </a:prstGeom>
        </p:spPr>
      </p:pic>
      <p:sp>
        <p:nvSpPr>
          <p:cNvPr id="3" name="TextBox 2">
            <a:extLst>
              <a:ext uri="{FF2B5EF4-FFF2-40B4-BE49-F238E27FC236}">
                <a16:creationId xmlns:a16="http://schemas.microsoft.com/office/drawing/2014/main" id="{873AADD9-DC29-39E7-4474-9043B2F35DDE}"/>
              </a:ext>
            </a:extLst>
          </p:cNvPr>
          <p:cNvSpPr txBox="1"/>
          <p:nvPr/>
        </p:nvSpPr>
        <p:spPr>
          <a:xfrm>
            <a:off x="1064028" y="6168044"/>
            <a:ext cx="4688379"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mealcountrecord5daywk4meals.doc</a:t>
            </a:r>
            <a:endParaRPr lang="en-US" dirty="0">
              <a:solidFill>
                <a:schemeClr val="accent2"/>
              </a:solidFill>
            </a:endParaRPr>
          </a:p>
        </p:txBody>
      </p:sp>
    </p:spTree>
    <p:extLst>
      <p:ext uri="{BB962C8B-B14F-4D97-AF65-F5344CB8AC3E}">
        <p14:creationId xmlns:p14="http://schemas.microsoft.com/office/powerpoint/2010/main" val="172872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4A063E9-6A96-A9A8-9D75-4523B306DF95}"/>
              </a:ext>
            </a:extLst>
          </p:cNvPr>
          <p:cNvSpPr>
            <a:spLocks noGrp="1"/>
          </p:cNvSpPr>
          <p:nvPr>
            <p:ph type="title"/>
          </p:nvPr>
        </p:nvSpPr>
        <p:spPr>
          <a:xfrm>
            <a:off x="365235" y="162911"/>
            <a:ext cx="4212306" cy="1278287"/>
          </a:xfrm>
        </p:spPr>
        <p:txBody>
          <a:bodyPr>
            <a:noAutofit/>
          </a:bodyPr>
          <a:lstStyle/>
          <a:p>
            <a:r>
              <a:rPr lang="en-US" sz="4000">
                <a:cs typeface="Segoe UI"/>
              </a:rPr>
              <a:t>Meal Count Summary Sheet</a:t>
            </a:r>
            <a:endParaRPr lang="en-US" sz="4000"/>
          </a:p>
        </p:txBody>
      </p:sp>
      <p:sp>
        <p:nvSpPr>
          <p:cNvPr id="9" name="Content Placeholder 8">
            <a:extLst>
              <a:ext uri="{FF2B5EF4-FFF2-40B4-BE49-F238E27FC236}">
                <a16:creationId xmlns:a16="http://schemas.microsoft.com/office/drawing/2014/main" id="{825162EC-E45C-C0E6-B33D-353AF899218F}"/>
              </a:ext>
            </a:extLst>
          </p:cNvPr>
          <p:cNvSpPr>
            <a:spLocks noGrp="1"/>
          </p:cNvSpPr>
          <p:nvPr>
            <p:ph idx="1"/>
          </p:nvPr>
        </p:nvSpPr>
        <p:spPr>
          <a:xfrm>
            <a:off x="862366" y="1707999"/>
            <a:ext cx="3427001" cy="4394689"/>
          </a:xfrm>
        </p:spPr>
        <p:txBody>
          <a:bodyPr vert="horz" lIns="91440" tIns="45720" rIns="91440" bIns="45720" rtlCol="0" anchor="t">
            <a:noAutofit/>
          </a:bodyPr>
          <a:lstStyle/>
          <a:p>
            <a:pPr>
              <a:buFont typeface="Wingdings" panose="05000000000000000000" pitchFamily="2" charset="2"/>
              <a:buChar char="§"/>
            </a:pPr>
            <a:r>
              <a:rPr lang="en-US" dirty="0"/>
              <a:t>Meal count summary sheet is </a:t>
            </a:r>
            <a:endParaRPr lang="en-US" dirty="0">
              <a:cs typeface="Segoe UI"/>
            </a:endParaRPr>
          </a:p>
          <a:p>
            <a:pPr marL="0" indent="0">
              <a:buNone/>
            </a:pPr>
            <a:r>
              <a:rPr lang="en-US" dirty="0"/>
              <a:t>   used to compile and double</a:t>
            </a:r>
            <a:endParaRPr lang="en-US" dirty="0">
              <a:cs typeface="Segoe UI"/>
            </a:endParaRPr>
          </a:p>
          <a:p>
            <a:pPr marL="0" indent="0">
              <a:buNone/>
            </a:pPr>
            <a:r>
              <a:rPr lang="en-US" dirty="0"/>
              <a:t>   check meals and snacks prior</a:t>
            </a:r>
            <a:endParaRPr lang="en-US" dirty="0">
              <a:cs typeface="Segoe UI"/>
            </a:endParaRPr>
          </a:p>
          <a:p>
            <a:pPr marL="0" indent="0">
              <a:buNone/>
            </a:pPr>
            <a:r>
              <a:rPr lang="en-US" dirty="0"/>
              <a:t>   to input for the monthly claim</a:t>
            </a:r>
            <a:endParaRPr lang="en-US" dirty="0">
              <a:cs typeface="Segoe UI"/>
            </a:endParaRPr>
          </a:p>
          <a:p>
            <a:pPr marL="0" indent="0">
              <a:buNone/>
            </a:pPr>
            <a:r>
              <a:rPr lang="en-US" dirty="0"/>
              <a:t>   submission</a:t>
            </a:r>
            <a:endParaRPr lang="en-US" dirty="0">
              <a:cs typeface="Segoe UI"/>
            </a:endParaRPr>
          </a:p>
          <a:p>
            <a:pPr marL="0" indent="0">
              <a:buNone/>
            </a:pPr>
            <a:r>
              <a:rPr lang="en-US" dirty="0">
                <a:highlight>
                  <a:srgbClr val="FFFF00"/>
                </a:highlight>
              </a:rPr>
              <a:t>May add your own sheet</a:t>
            </a:r>
            <a:endParaRPr lang="en-US" dirty="0">
              <a:highlight>
                <a:srgbClr val="FFFF00"/>
              </a:highlight>
              <a:cs typeface="Segoe UI"/>
            </a:endParaRPr>
          </a:p>
        </p:txBody>
      </p:sp>
      <p:pic>
        <p:nvPicPr>
          <p:cNvPr id="5" name="Picture 4">
            <a:extLst>
              <a:ext uri="{FF2B5EF4-FFF2-40B4-BE49-F238E27FC236}">
                <a16:creationId xmlns:a16="http://schemas.microsoft.com/office/drawing/2014/main" id="{54BB5108-3E53-ECB7-A75B-F28C4D9309EA}"/>
              </a:ext>
            </a:extLst>
          </p:cNvPr>
          <p:cNvPicPr>
            <a:picLocks noChangeAspect="1"/>
          </p:cNvPicPr>
          <p:nvPr/>
        </p:nvPicPr>
        <p:blipFill>
          <a:blip r:embed="rId3"/>
          <a:stretch>
            <a:fillRect/>
          </a:stretch>
        </p:blipFill>
        <p:spPr>
          <a:xfrm>
            <a:off x="5284737" y="1707999"/>
            <a:ext cx="6418480" cy="3075709"/>
          </a:xfrm>
          <a:prstGeom prst="rect">
            <a:avLst/>
          </a:prstGeom>
        </p:spPr>
      </p:pic>
      <p:sp>
        <p:nvSpPr>
          <p:cNvPr id="6" name="TextBox 5">
            <a:extLst>
              <a:ext uri="{FF2B5EF4-FFF2-40B4-BE49-F238E27FC236}">
                <a16:creationId xmlns:a16="http://schemas.microsoft.com/office/drawing/2014/main" id="{9627722C-9DC4-FEE1-89FC-01B9C221F60E}"/>
              </a:ext>
            </a:extLst>
          </p:cNvPr>
          <p:cNvSpPr txBox="1"/>
          <p:nvPr/>
        </p:nvSpPr>
        <p:spPr>
          <a:xfrm>
            <a:off x="5653438" y="5469775"/>
            <a:ext cx="5917878"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consolidated_meal_count-childcareadultcare.xlsx</a:t>
            </a:r>
            <a:endParaRPr lang="en-US" dirty="0">
              <a:solidFill>
                <a:schemeClr val="accent2"/>
              </a:solidFill>
            </a:endParaRPr>
          </a:p>
        </p:txBody>
      </p:sp>
    </p:spTree>
    <p:extLst>
      <p:ext uri="{BB962C8B-B14F-4D97-AF65-F5344CB8AC3E}">
        <p14:creationId xmlns:p14="http://schemas.microsoft.com/office/powerpoint/2010/main" val="3220270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4" name="Picture 3">
            <a:extLst>
              <a:ext uri="{FF2B5EF4-FFF2-40B4-BE49-F238E27FC236}">
                <a16:creationId xmlns:a16="http://schemas.microsoft.com/office/drawing/2014/main" id="{74121793-7A6C-6C4B-2A9B-1DAF0B76D30D}"/>
              </a:ext>
            </a:extLst>
          </p:cNvPr>
          <p:cNvPicPr>
            <a:picLocks noChangeAspect="1"/>
          </p:cNvPicPr>
          <p:nvPr/>
        </p:nvPicPr>
        <p:blipFill>
          <a:blip r:embed="rId3"/>
          <a:stretch>
            <a:fillRect/>
          </a:stretch>
        </p:blipFill>
        <p:spPr>
          <a:xfrm>
            <a:off x="3640279" y="0"/>
            <a:ext cx="8776320" cy="6858000"/>
          </a:xfrm>
          <a:prstGeom prst="rect">
            <a:avLst/>
          </a:prstGeom>
        </p:spPr>
      </p:pic>
    </p:spTree>
    <p:extLst>
      <p:ext uri="{BB962C8B-B14F-4D97-AF65-F5344CB8AC3E}">
        <p14:creationId xmlns:p14="http://schemas.microsoft.com/office/powerpoint/2010/main" val="2344769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2AAF-575C-F112-CFF7-DF6BE35E4C64}"/>
              </a:ext>
            </a:extLst>
          </p:cNvPr>
          <p:cNvSpPr>
            <a:spLocks noGrp="1"/>
          </p:cNvSpPr>
          <p:nvPr>
            <p:ph type="title"/>
          </p:nvPr>
        </p:nvSpPr>
        <p:spPr>
          <a:xfrm>
            <a:off x="1179576" y="435632"/>
            <a:ext cx="9829800" cy="825609"/>
          </a:xfrm>
        </p:spPr>
        <p:txBody>
          <a:bodyPr vert="horz" lIns="91440" tIns="45720" rIns="91440" bIns="45720" rtlCol="0" anchor="b">
            <a:normAutofit/>
          </a:bodyPr>
          <a:lstStyle/>
          <a:p>
            <a:pPr algn="ctr"/>
            <a:r>
              <a:rPr lang="en-US" sz="4700" b="1" kern="1200">
                <a:latin typeface="+mj-lt"/>
                <a:ea typeface="+mj-ea"/>
                <a:cs typeface="+mj-cs"/>
              </a:rPr>
              <a:t>Claim Submission </a:t>
            </a:r>
            <a:endParaRPr lang="en-US" sz="4700" kern="1200">
              <a:latin typeface="+mj-lt"/>
              <a:ea typeface="+mj-ea"/>
              <a:cs typeface="+mj-cs"/>
            </a:endParaRPr>
          </a:p>
        </p:txBody>
      </p:sp>
      <p:sp>
        <p:nvSpPr>
          <p:cNvPr id="3" name="TextBox 2">
            <a:extLst>
              <a:ext uri="{FF2B5EF4-FFF2-40B4-BE49-F238E27FC236}">
                <a16:creationId xmlns:a16="http://schemas.microsoft.com/office/drawing/2014/main" id="{1B0C7621-5521-100B-9735-0135C88CFED9}"/>
              </a:ext>
            </a:extLst>
          </p:cNvPr>
          <p:cNvSpPr txBox="1"/>
          <p:nvPr/>
        </p:nvSpPr>
        <p:spPr>
          <a:xfrm>
            <a:off x="242047" y="1156448"/>
            <a:ext cx="11712388" cy="539398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55000" lnSpcReduction="20000"/>
          </a:bodyPr>
          <a:lstStyle/>
          <a:p>
            <a:pPr indent="-228600">
              <a:lnSpc>
                <a:spcPct val="90000"/>
              </a:lnSpc>
              <a:spcBef>
                <a:spcPts val="1000"/>
              </a:spcBef>
              <a:buFont typeface="Arial" panose="020B0604020202020204" pitchFamily="34" charset="0"/>
              <a:buChar char="•"/>
            </a:pPr>
            <a:endParaRPr lang="en-US" dirty="0">
              <a:solidFill>
                <a:schemeClr val="tx2"/>
              </a:solidFill>
            </a:endParaRPr>
          </a:p>
          <a:p>
            <a:pPr marL="342900" indent="-228600">
              <a:lnSpc>
                <a:spcPct val="90000"/>
              </a:lnSpc>
              <a:spcBef>
                <a:spcPts val="1000"/>
              </a:spcBef>
              <a:buFont typeface="Arial" panose="020B0604020202020204" pitchFamily="34" charset="0"/>
              <a:buChar char="•"/>
            </a:pPr>
            <a:r>
              <a:rPr lang="en-US" sz="3500" b="1" dirty="0">
                <a:solidFill>
                  <a:schemeClr val="accent2"/>
                </a:solidFill>
              </a:rPr>
              <a:t>Claim submission: </a:t>
            </a:r>
          </a:p>
          <a:p>
            <a:pPr marL="342900" indent="-228600">
              <a:lnSpc>
                <a:spcPct val="90000"/>
              </a:lnSpc>
              <a:spcBef>
                <a:spcPts val="1000"/>
              </a:spcBef>
              <a:buFont typeface="Arial" panose="020B0604020202020204" pitchFamily="34" charset="0"/>
              <a:buChar char="•"/>
            </a:pPr>
            <a:endParaRPr lang="en-US" sz="2400" b="1" dirty="0">
              <a:solidFill>
                <a:schemeClr val="accent2"/>
              </a:solidFill>
            </a:endParaRPr>
          </a:p>
          <a:p>
            <a:pPr marL="800100" lvl="1" indent="-228600">
              <a:lnSpc>
                <a:spcPct val="90000"/>
              </a:lnSpc>
              <a:spcBef>
                <a:spcPts val="1000"/>
              </a:spcBef>
              <a:buFont typeface="Arial" panose="020B0604020202020204" pitchFamily="34" charset="0"/>
              <a:buChar char="•"/>
            </a:pPr>
            <a:r>
              <a:rPr lang="en-US" sz="3200" dirty="0">
                <a:solidFill>
                  <a:schemeClr val="accent2"/>
                </a:solidFill>
              </a:rPr>
              <a:t>A monthly claim will be submitted to OSPI when all meal and snack counts for the month have been compiled and verified for accuracy via edit checks. </a:t>
            </a:r>
          </a:p>
          <a:p>
            <a:pPr marL="800100" lvl="1" indent="-228600">
              <a:lnSpc>
                <a:spcPct val="90000"/>
              </a:lnSpc>
              <a:spcBef>
                <a:spcPts val="1000"/>
              </a:spcBef>
              <a:buFont typeface="Arial" panose="020B0604020202020204" pitchFamily="34" charset="0"/>
              <a:buChar char="•"/>
            </a:pPr>
            <a:r>
              <a:rPr lang="en-US" sz="3200" dirty="0">
                <a:solidFill>
                  <a:schemeClr val="accent2"/>
                </a:solidFill>
              </a:rPr>
              <a:t>Edit checks of meal counts need to be done by the following:</a:t>
            </a:r>
          </a:p>
          <a:p>
            <a:pPr marL="1257300" lvl="2" indent="-228600">
              <a:lnSpc>
                <a:spcPct val="90000"/>
              </a:lnSpc>
              <a:spcBef>
                <a:spcPts val="1000"/>
              </a:spcBef>
              <a:buFont typeface="Arial" panose="020B0604020202020204" pitchFamily="34" charset="0"/>
              <a:buChar char="•"/>
            </a:pPr>
            <a:r>
              <a:rPr lang="en-US" sz="3200" dirty="0">
                <a:solidFill>
                  <a:schemeClr val="accent2"/>
                </a:solidFill>
                <a:cs typeface="Segoe UI"/>
              </a:rPr>
              <a:t>Classroom staff - daily</a:t>
            </a:r>
          </a:p>
          <a:p>
            <a:pPr marL="1257300" lvl="2" indent="-228600">
              <a:lnSpc>
                <a:spcPct val="90000"/>
              </a:lnSpc>
              <a:spcBef>
                <a:spcPts val="1000"/>
              </a:spcBef>
              <a:buFont typeface="Arial" panose="020B0604020202020204" pitchFamily="34" charset="0"/>
              <a:buChar char="•"/>
            </a:pPr>
            <a:r>
              <a:rPr lang="en-US" sz="3200" dirty="0">
                <a:solidFill>
                  <a:schemeClr val="accent2"/>
                </a:solidFill>
                <a:cs typeface="Segoe UI"/>
              </a:rPr>
              <a:t>Office staff/Kitchen staff - weekly</a:t>
            </a:r>
          </a:p>
          <a:p>
            <a:pPr marL="1257300" lvl="2" indent="-228600">
              <a:lnSpc>
                <a:spcPct val="90000"/>
              </a:lnSpc>
              <a:spcBef>
                <a:spcPts val="1000"/>
              </a:spcBef>
              <a:buFont typeface="Arial" panose="020B0604020202020204" pitchFamily="34" charset="0"/>
              <a:buChar char="•"/>
            </a:pPr>
            <a:r>
              <a:rPr lang="en-US" sz="3200" dirty="0">
                <a:solidFill>
                  <a:schemeClr val="accent2"/>
                </a:solidFill>
                <a:cs typeface="Segoe UI"/>
              </a:rPr>
              <a:t>Person responsible for entering the monthly claim - monthly</a:t>
            </a:r>
          </a:p>
          <a:p>
            <a:pPr marL="800100" lvl="1" indent="-228600">
              <a:lnSpc>
                <a:spcPct val="90000"/>
              </a:lnSpc>
              <a:spcBef>
                <a:spcPts val="1000"/>
              </a:spcBef>
              <a:buFont typeface="Arial" panose="020B0604020202020204" pitchFamily="34" charset="0"/>
              <a:buChar char="•"/>
            </a:pPr>
            <a:r>
              <a:rPr lang="en-US" sz="3200" dirty="0">
                <a:solidFill>
                  <a:schemeClr val="accent2"/>
                </a:solidFill>
              </a:rPr>
              <a:t>An authorized point person from the organization will input those numbers into the OSPI approved data system (WINS) that is used for reimbursement.</a:t>
            </a:r>
            <a:endParaRPr lang="en-US" sz="3200" dirty="0">
              <a:solidFill>
                <a:schemeClr val="accent2"/>
              </a:solidFill>
              <a:cs typeface="Segoe UI"/>
            </a:endParaRPr>
          </a:p>
          <a:p>
            <a:pPr marL="800100" lvl="1" indent="-228600">
              <a:lnSpc>
                <a:spcPct val="90000"/>
              </a:lnSpc>
              <a:spcBef>
                <a:spcPts val="1000"/>
              </a:spcBef>
              <a:buFont typeface="Arial" panose="020B0604020202020204" pitchFamily="34" charset="0"/>
              <a:buChar char="•"/>
            </a:pPr>
            <a:r>
              <a:rPr lang="en-US" sz="3200" dirty="0">
                <a:solidFill>
                  <a:schemeClr val="accent2"/>
                </a:solidFill>
              </a:rPr>
              <a:t>Claims are due in WINS on the 15</a:t>
            </a:r>
            <a:r>
              <a:rPr lang="en-US" sz="3200" baseline="30000" dirty="0">
                <a:solidFill>
                  <a:schemeClr val="accent2"/>
                </a:solidFill>
              </a:rPr>
              <a:t>th</a:t>
            </a:r>
            <a:r>
              <a:rPr lang="en-US" sz="3200" dirty="0">
                <a:solidFill>
                  <a:schemeClr val="accent2"/>
                </a:solidFill>
              </a:rPr>
              <a:t> of each month by no later than 2 pm </a:t>
            </a:r>
          </a:p>
          <a:p>
            <a:pPr marL="800100" lvl="1" indent="-228600">
              <a:lnSpc>
                <a:spcPct val="90000"/>
              </a:lnSpc>
              <a:spcBef>
                <a:spcPts val="1000"/>
              </a:spcBef>
              <a:buFont typeface="Arial" panose="020B0604020202020204" pitchFamily="34" charset="0"/>
              <a:buChar char="•"/>
            </a:pPr>
            <a:r>
              <a:rPr lang="en-US" sz="3200" dirty="0">
                <a:solidFill>
                  <a:schemeClr val="accent2"/>
                </a:solidFill>
              </a:rPr>
              <a:t>Claims are filed in WINS so that the Sponsor can be reimbursed for the meals and snacks that are served to the participants that meet CACFP requirements </a:t>
            </a:r>
            <a:endParaRPr lang="en-US" sz="3200" dirty="0">
              <a:solidFill>
                <a:schemeClr val="accent2"/>
              </a:solidFill>
              <a:cs typeface="Segoe UI"/>
            </a:endParaRPr>
          </a:p>
          <a:p>
            <a:pPr marL="800100" lvl="1" indent="-228600">
              <a:lnSpc>
                <a:spcPct val="90000"/>
              </a:lnSpc>
              <a:spcBef>
                <a:spcPts val="1000"/>
              </a:spcBef>
              <a:buFont typeface="Arial" panose="020B0604020202020204" pitchFamily="34" charset="0"/>
              <a:buChar char="•"/>
            </a:pPr>
            <a:r>
              <a:rPr lang="en-US" sz="3200" dirty="0">
                <a:solidFill>
                  <a:schemeClr val="accent2"/>
                </a:solidFill>
              </a:rPr>
              <a:t>Back up staff will be trained on our process</a:t>
            </a:r>
            <a:endParaRPr lang="en-US" sz="3200" dirty="0">
              <a:solidFill>
                <a:schemeClr val="accent2"/>
              </a:solidFill>
              <a:cs typeface="Segoe UI"/>
            </a:endParaRPr>
          </a:p>
          <a:p>
            <a:pPr marL="342900" indent="-228600">
              <a:lnSpc>
                <a:spcPct val="90000"/>
              </a:lnSpc>
              <a:spcBef>
                <a:spcPts val="1000"/>
              </a:spcBef>
              <a:buFont typeface="Arial" panose="020B0604020202020204" pitchFamily="34" charset="0"/>
              <a:buChar char="•"/>
            </a:pPr>
            <a:endParaRPr lang="en-US" dirty="0">
              <a:solidFill>
                <a:schemeClr val="tx2"/>
              </a:solidFill>
            </a:endParaRPr>
          </a:p>
          <a:p>
            <a:pPr marL="800100" lvl="1" indent="-228600">
              <a:lnSpc>
                <a:spcPct val="90000"/>
              </a:lnSpc>
              <a:spcBef>
                <a:spcPts val="1000"/>
              </a:spcBef>
              <a:buFont typeface="Arial" panose="020B0604020202020204" pitchFamily="34" charset="0"/>
              <a:buChar char="•"/>
            </a:pPr>
            <a:endParaRPr lang="en-US" sz="700" dirty="0">
              <a:solidFill>
                <a:schemeClr val="tx2"/>
              </a:solidFill>
            </a:endParaRPr>
          </a:p>
          <a:p>
            <a:pPr marL="285750" indent="-228600">
              <a:lnSpc>
                <a:spcPct val="90000"/>
              </a:lnSpc>
              <a:spcBef>
                <a:spcPts val="1000"/>
              </a:spcBef>
              <a:buFont typeface="Arial" panose="020B0604020202020204" pitchFamily="34" charset="0"/>
              <a:buChar char="•"/>
            </a:pPr>
            <a:endParaRPr lang="en-US" sz="700" dirty="0">
              <a:solidFill>
                <a:schemeClr val="tx2"/>
              </a:solidFill>
            </a:endParaRPr>
          </a:p>
          <a:p>
            <a:pPr lvl="1" indent="-228600">
              <a:lnSpc>
                <a:spcPct val="90000"/>
              </a:lnSpc>
              <a:spcBef>
                <a:spcPts val="1000"/>
              </a:spcBef>
              <a:buFont typeface="Arial" panose="020B0604020202020204" pitchFamily="34" charset="0"/>
              <a:buChar char="•"/>
            </a:pPr>
            <a:endParaRPr lang="en-US" sz="700" dirty="0">
              <a:solidFill>
                <a:schemeClr val="tx2"/>
              </a:solidFill>
            </a:endParaRPr>
          </a:p>
          <a:p>
            <a:pPr marL="285750" indent="-228600">
              <a:lnSpc>
                <a:spcPct val="90000"/>
              </a:lnSpc>
              <a:spcBef>
                <a:spcPts val="1000"/>
              </a:spcBef>
              <a:buFont typeface="Arial" panose="020B0604020202020204" pitchFamily="34" charset="0"/>
              <a:buChar char="•"/>
            </a:pPr>
            <a:endParaRPr lang="en-US" sz="700" dirty="0">
              <a:solidFill>
                <a:schemeClr val="tx2"/>
              </a:solidFill>
            </a:endParaRPr>
          </a:p>
          <a:p>
            <a:pPr indent="-228600">
              <a:lnSpc>
                <a:spcPct val="90000"/>
              </a:lnSpc>
              <a:spcBef>
                <a:spcPts val="1000"/>
              </a:spcBef>
              <a:buFont typeface="Arial" panose="020B0604020202020204" pitchFamily="34" charset="0"/>
              <a:buChar char="•"/>
            </a:pPr>
            <a:r>
              <a:rPr lang="en-US" sz="700" dirty="0">
                <a:solidFill>
                  <a:schemeClr val="tx2"/>
                </a:solidFill>
              </a:rPr>
              <a:t>  </a:t>
            </a:r>
            <a:endParaRPr lang="en-US" sz="700" dirty="0">
              <a:solidFill>
                <a:schemeClr val="tx2"/>
              </a:solidFill>
              <a:cs typeface="Segoe UI"/>
            </a:endParaRPr>
          </a:p>
          <a:p>
            <a:pPr marL="285750" indent="-228600">
              <a:lnSpc>
                <a:spcPct val="90000"/>
              </a:lnSpc>
              <a:spcBef>
                <a:spcPts val="1000"/>
              </a:spcBef>
              <a:buFont typeface="Arial" panose="020B0604020202020204" pitchFamily="34" charset="0"/>
              <a:buChar char="•"/>
            </a:pPr>
            <a:endParaRPr lang="en-US" sz="700" dirty="0">
              <a:solidFill>
                <a:schemeClr val="tx2"/>
              </a:solidFill>
            </a:endParaRPr>
          </a:p>
        </p:txBody>
      </p:sp>
      <p:pic>
        <p:nvPicPr>
          <p:cNvPr id="7" name="Graphic 6" descr="Laptop Secure">
            <a:extLst>
              <a:ext uri="{FF2B5EF4-FFF2-40B4-BE49-F238E27FC236}">
                <a16:creationId xmlns:a16="http://schemas.microsoft.com/office/drawing/2014/main" id="{F20B11C6-1F77-EDF9-96DD-0449987B38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2551" y="4706329"/>
            <a:ext cx="2383804" cy="2131273"/>
          </a:xfrm>
          <a:prstGeom prst="rect">
            <a:avLst/>
          </a:prstGeom>
        </p:spPr>
      </p:pic>
      <p:sp>
        <p:nvSpPr>
          <p:cNvPr id="4" name="TextBox 3">
            <a:extLst>
              <a:ext uri="{FF2B5EF4-FFF2-40B4-BE49-F238E27FC236}">
                <a16:creationId xmlns:a16="http://schemas.microsoft.com/office/drawing/2014/main" id="{8285863E-A0DF-7563-99E5-49E7C25C06C1}"/>
              </a:ext>
            </a:extLst>
          </p:cNvPr>
          <p:cNvSpPr txBox="1"/>
          <p:nvPr/>
        </p:nvSpPr>
        <p:spPr>
          <a:xfrm>
            <a:off x="847898" y="5902036"/>
            <a:ext cx="6426573" cy="369332"/>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Claims, Fiscal Information and Resources</a:t>
            </a:r>
            <a:endParaRPr lang="en-US" dirty="0">
              <a:solidFill>
                <a:schemeClr val="accent2"/>
              </a:solidFill>
            </a:endParaRPr>
          </a:p>
        </p:txBody>
      </p:sp>
    </p:spTree>
    <p:extLst>
      <p:ext uri="{BB962C8B-B14F-4D97-AF65-F5344CB8AC3E}">
        <p14:creationId xmlns:p14="http://schemas.microsoft.com/office/powerpoint/2010/main" val="339432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3600" b="1">
                <a:solidFill>
                  <a:schemeClr val="accent1">
                    <a:lumMod val="75000"/>
                  </a:schemeClr>
                </a:solidFill>
              </a:rPr>
              <a:t>Staff Training</a:t>
            </a:r>
          </a:p>
        </p:txBody>
      </p:sp>
      <p:pic>
        <p:nvPicPr>
          <p:cNvPr id="3" name="Picture 2">
            <a:extLst>
              <a:ext uri="{FF2B5EF4-FFF2-40B4-BE49-F238E27FC236}">
                <a16:creationId xmlns:a16="http://schemas.microsoft.com/office/drawing/2014/main" id="{2876F1A0-3304-30F6-5107-747C13C272ED}"/>
              </a:ext>
            </a:extLst>
          </p:cNvPr>
          <p:cNvPicPr>
            <a:picLocks noChangeAspect="1"/>
          </p:cNvPicPr>
          <p:nvPr/>
        </p:nvPicPr>
        <p:blipFill>
          <a:blip r:embed="rId3"/>
          <a:stretch>
            <a:fillRect/>
          </a:stretch>
        </p:blipFill>
        <p:spPr>
          <a:xfrm>
            <a:off x="3634943" y="95250"/>
            <a:ext cx="8461170" cy="6858000"/>
          </a:xfrm>
          <a:prstGeom prst="rect">
            <a:avLst/>
          </a:prstGeom>
        </p:spPr>
      </p:pic>
    </p:spTree>
    <p:extLst>
      <p:ext uri="{BB962C8B-B14F-4D97-AF65-F5344CB8AC3E}">
        <p14:creationId xmlns:p14="http://schemas.microsoft.com/office/powerpoint/2010/main" val="2038122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92AAF-575C-F112-CFF7-DF6BE35E4C64}"/>
              </a:ext>
            </a:extLst>
          </p:cNvPr>
          <p:cNvSpPr>
            <a:spLocks noGrp="1"/>
          </p:cNvSpPr>
          <p:nvPr>
            <p:ph type="title"/>
          </p:nvPr>
        </p:nvSpPr>
        <p:spPr>
          <a:xfrm>
            <a:off x="572493" y="91487"/>
            <a:ext cx="11045256" cy="832835"/>
          </a:xfrm>
        </p:spPr>
        <p:txBody>
          <a:bodyPr vert="horz" lIns="91440" tIns="45720" rIns="91440" bIns="45720" rtlCol="0" anchor="b">
            <a:normAutofit/>
          </a:bodyPr>
          <a:lstStyle/>
          <a:p>
            <a:r>
              <a:rPr lang="en-US" sz="5400" b="1"/>
              <a:t>Recordkeeping Requirements</a:t>
            </a:r>
            <a:endParaRPr lang="en-US" sz="54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6577D1-7295-EF41-C3FE-BF7FDDF34C41}"/>
              </a:ext>
            </a:extLst>
          </p:cNvPr>
          <p:cNvSpPr txBox="1"/>
          <p:nvPr/>
        </p:nvSpPr>
        <p:spPr>
          <a:xfrm>
            <a:off x="452178" y="1790579"/>
            <a:ext cx="7355235" cy="3975129"/>
          </a:xfrm>
          <a:prstGeom prst="rect">
            <a:avLst/>
          </a:prstGeom>
        </p:spPr>
        <p:txBody>
          <a:bodyPr vert="horz" lIns="91440" tIns="45720" rIns="91440" bIns="45720" rtlCol="0" anchor="t">
            <a:noAutofit/>
          </a:bodyPr>
          <a:lstStyle/>
          <a:p>
            <a:pPr marL="800100" lvl="1" indent="-228600">
              <a:lnSpc>
                <a:spcPct val="90000"/>
              </a:lnSpc>
              <a:spcAft>
                <a:spcPts val="600"/>
              </a:spcAft>
              <a:buFont typeface="Arial" panose="020B0604020202020204" pitchFamily="34" charset="0"/>
              <a:buChar char="•"/>
            </a:pPr>
            <a:r>
              <a:rPr lang="en-US" sz="2200" dirty="0">
                <a:solidFill>
                  <a:schemeClr val="accent2"/>
                </a:solidFill>
              </a:rPr>
              <a:t>All CACFP records must be kept 3 years plus the current year</a:t>
            </a:r>
            <a:endParaRPr lang="en-US" sz="2200" dirty="0">
              <a:solidFill>
                <a:schemeClr val="accent2"/>
              </a:solidFill>
              <a:cs typeface="Segoe UI"/>
            </a:endParaRPr>
          </a:p>
          <a:p>
            <a:pPr marL="800100" lvl="4" indent="-228600">
              <a:lnSpc>
                <a:spcPct val="90000"/>
              </a:lnSpc>
              <a:spcAft>
                <a:spcPts val="600"/>
              </a:spcAft>
              <a:buFont typeface="Arial" panose="020B0604020202020204" pitchFamily="34" charset="0"/>
              <a:buChar char="•"/>
            </a:pPr>
            <a:r>
              <a:rPr lang="en-US" sz="2200" dirty="0">
                <a:solidFill>
                  <a:schemeClr val="accent2"/>
                </a:solidFill>
              </a:rPr>
              <a:t>Where are CACFP Records are kept?</a:t>
            </a:r>
            <a:endParaRPr lang="en-US" sz="2200" dirty="0">
              <a:solidFill>
                <a:schemeClr val="accent2"/>
              </a:solidFill>
              <a:cs typeface="Segoe UI"/>
            </a:endParaRPr>
          </a:p>
          <a:p>
            <a:pPr marL="1257300" lvl="5" indent="-228600">
              <a:lnSpc>
                <a:spcPct val="90000"/>
              </a:lnSpc>
              <a:spcAft>
                <a:spcPts val="600"/>
              </a:spcAft>
              <a:buFont typeface="Arial" panose="020B0604020202020204" pitchFamily="34" charset="0"/>
              <a:buChar char="•"/>
            </a:pPr>
            <a:r>
              <a:rPr lang="en-US" sz="2200" dirty="0">
                <a:solidFill>
                  <a:schemeClr val="accent2"/>
                </a:solidFill>
              </a:rPr>
              <a:t>need to be easily accessible for Administrative </a:t>
            </a:r>
          </a:p>
          <a:p>
            <a:pPr marL="1028700" lvl="5">
              <a:lnSpc>
                <a:spcPct val="90000"/>
              </a:lnSpc>
              <a:spcAft>
                <a:spcPts val="600"/>
              </a:spcAft>
            </a:pPr>
            <a:r>
              <a:rPr lang="en-US" sz="2200" dirty="0">
                <a:solidFill>
                  <a:schemeClr val="accent2"/>
                </a:solidFill>
              </a:rPr>
              <a:t>   Reviews and Audits</a:t>
            </a:r>
            <a:endParaRPr lang="en-US" sz="2200" dirty="0">
              <a:solidFill>
                <a:schemeClr val="accent2"/>
              </a:solidFill>
              <a:cs typeface="Segoe UI"/>
            </a:endParaRPr>
          </a:p>
          <a:p>
            <a:pPr marL="1257300" lvl="5" indent="-228600">
              <a:lnSpc>
                <a:spcPct val="90000"/>
              </a:lnSpc>
              <a:spcAft>
                <a:spcPts val="600"/>
              </a:spcAft>
              <a:buFont typeface="Arial" panose="020B0604020202020204" pitchFamily="34" charset="0"/>
              <a:buChar char="•"/>
            </a:pPr>
            <a:r>
              <a:rPr lang="en-US" sz="2200" dirty="0">
                <a:solidFill>
                  <a:schemeClr val="accent2"/>
                </a:solidFill>
              </a:rPr>
              <a:t>Records include but are not limited to:</a:t>
            </a:r>
            <a:endParaRPr lang="en-US" sz="2200" dirty="0">
              <a:solidFill>
                <a:schemeClr val="accent2"/>
              </a:solidFill>
              <a:cs typeface="Segoe UI"/>
            </a:endParaRPr>
          </a:p>
          <a:p>
            <a:pPr marL="1485900" lvl="6">
              <a:lnSpc>
                <a:spcPct val="90000"/>
              </a:lnSpc>
              <a:spcAft>
                <a:spcPts val="600"/>
              </a:spcAft>
            </a:pPr>
            <a:r>
              <a:rPr lang="en-US" sz="2200" dirty="0">
                <a:solidFill>
                  <a:schemeClr val="accent2"/>
                </a:solidFill>
              </a:rPr>
              <a:t>Menus       EIEAs/Enrollment      Claims</a:t>
            </a:r>
            <a:endParaRPr lang="en-US" sz="2200" dirty="0">
              <a:solidFill>
                <a:schemeClr val="accent2"/>
              </a:solidFill>
              <a:cs typeface="Segoe UI"/>
            </a:endParaRPr>
          </a:p>
          <a:p>
            <a:pPr marL="1485900" lvl="6">
              <a:lnSpc>
                <a:spcPct val="90000"/>
              </a:lnSpc>
              <a:spcAft>
                <a:spcPts val="600"/>
              </a:spcAft>
            </a:pPr>
            <a:r>
              <a:rPr lang="en-US" sz="2200" dirty="0">
                <a:solidFill>
                  <a:schemeClr val="accent2"/>
                </a:solidFill>
              </a:rPr>
              <a:t>Financial Records           Receipts</a:t>
            </a:r>
            <a:endParaRPr lang="en-US" sz="2200" dirty="0">
              <a:solidFill>
                <a:schemeClr val="accent2"/>
              </a:solidFill>
              <a:cs typeface="Segoe UI"/>
            </a:endParaRPr>
          </a:p>
          <a:p>
            <a:pPr marL="800100" lvl="4" indent="-228600">
              <a:lnSpc>
                <a:spcPct val="90000"/>
              </a:lnSpc>
              <a:spcAft>
                <a:spcPts val="600"/>
              </a:spcAft>
              <a:buFont typeface="Arial" panose="020B0604020202020204" pitchFamily="34" charset="0"/>
              <a:buChar char="•"/>
            </a:pPr>
            <a:r>
              <a:rPr lang="en-US" sz="2200" dirty="0">
                <a:solidFill>
                  <a:schemeClr val="accent2"/>
                </a:solidFill>
              </a:rPr>
              <a:t>Who is responsible for which CACFP records?</a:t>
            </a:r>
            <a:endParaRPr lang="en-US" sz="2200" dirty="0">
              <a:solidFill>
                <a:schemeClr val="accent2"/>
              </a:solidFill>
              <a:cs typeface="Segoe UI"/>
            </a:endParaRPr>
          </a:p>
          <a:p>
            <a:pPr marL="1257300" lvl="5" indent="-228600">
              <a:lnSpc>
                <a:spcPct val="90000"/>
              </a:lnSpc>
              <a:spcAft>
                <a:spcPts val="600"/>
              </a:spcAft>
              <a:buFont typeface="Arial" panose="020B0604020202020204" pitchFamily="34" charset="0"/>
              <a:buChar char="•"/>
            </a:pPr>
            <a:r>
              <a:rPr lang="en-US" sz="2200" dirty="0">
                <a:solidFill>
                  <a:schemeClr val="accent2"/>
                </a:solidFill>
              </a:rPr>
              <a:t>We will identify person(s) responsible for which CACFP records</a:t>
            </a:r>
            <a:endParaRPr lang="en-US" sz="2200" dirty="0">
              <a:solidFill>
                <a:schemeClr val="accent2"/>
              </a:solidFill>
              <a:cs typeface="Segoe UI"/>
            </a:endParaRPr>
          </a:p>
          <a:p>
            <a:pPr marL="1257300" lvl="5" indent="-228600">
              <a:lnSpc>
                <a:spcPct val="90000"/>
              </a:lnSpc>
              <a:spcAft>
                <a:spcPts val="600"/>
              </a:spcAft>
              <a:buFont typeface="Arial" panose="020B0604020202020204" pitchFamily="34" charset="0"/>
              <a:buChar char="•"/>
            </a:pPr>
            <a:endParaRPr lang="en-US" sz="2000" dirty="0">
              <a:cs typeface="Segoe UI"/>
            </a:endParaRPr>
          </a:p>
        </p:txBody>
      </p:sp>
      <p:pic>
        <p:nvPicPr>
          <p:cNvPr id="5" name="Picture 4" descr="Colored organizers on shelves">
            <a:extLst>
              <a:ext uri="{FF2B5EF4-FFF2-40B4-BE49-F238E27FC236}">
                <a16:creationId xmlns:a16="http://schemas.microsoft.com/office/drawing/2014/main" id="{3C600925-A057-87DE-A5FD-97F7E27B83FC}"/>
              </a:ext>
            </a:extLst>
          </p:cNvPr>
          <p:cNvPicPr>
            <a:picLocks noChangeAspect="1"/>
          </p:cNvPicPr>
          <p:nvPr/>
        </p:nvPicPr>
        <p:blipFill rotWithShape="1">
          <a:blip r:embed="rId3"/>
          <a:srcRect l="8190" r="26870" b="-2"/>
          <a:stretch/>
        </p:blipFill>
        <p:spPr>
          <a:xfrm>
            <a:off x="7876183" y="2214292"/>
            <a:ext cx="4034642" cy="3789038"/>
          </a:xfrm>
          <a:prstGeom prst="rect">
            <a:avLst/>
          </a:prstGeom>
        </p:spPr>
      </p:pic>
      <p:sp>
        <p:nvSpPr>
          <p:cNvPr id="3" name="TextBox 2">
            <a:extLst>
              <a:ext uri="{FF2B5EF4-FFF2-40B4-BE49-F238E27FC236}">
                <a16:creationId xmlns:a16="http://schemas.microsoft.com/office/drawing/2014/main" id="{C2F3979A-C635-E806-8A1F-BBC6DD271B3B}"/>
              </a:ext>
            </a:extLst>
          </p:cNvPr>
          <p:cNvSpPr txBox="1"/>
          <p:nvPr/>
        </p:nvSpPr>
        <p:spPr>
          <a:xfrm>
            <a:off x="572493" y="6168044"/>
            <a:ext cx="6825834" cy="590931"/>
          </a:xfrm>
          <a:prstGeom prst="rect">
            <a:avLst/>
          </a:prstGeom>
          <a:noFill/>
        </p:spPr>
        <p:txBody>
          <a:bodyPr wrap="square" rtlCol="0">
            <a:spAutoFit/>
          </a:bodyPr>
          <a:lstStyle/>
          <a:p>
            <a:pPr marL="1257300" lvl="5" indent="-228600">
              <a:lnSpc>
                <a:spcPct val="90000"/>
              </a:lnSpc>
              <a:spcAft>
                <a:spcPts val="600"/>
              </a:spcAft>
              <a:buFont typeface="Arial" panose="020B0604020202020204" pitchFamily="34" charset="0"/>
              <a:buChar char="•"/>
            </a:pPr>
            <a:r>
              <a:rPr lang="en-US" dirty="0">
                <a:solidFill>
                  <a:schemeClr val="accent2"/>
                </a:solidFill>
                <a:hlinkClick r:id="rId4">
                  <a:extLst>
                    <a:ext uri="{A12FA001-AC4F-418D-AE19-62706E023703}">
                      <ahyp:hlinkClr xmlns:ahyp="http://schemas.microsoft.com/office/drawing/2018/hyperlinkcolor" val="tx"/>
                    </a:ext>
                  </a:extLst>
                </a:hlinkClick>
              </a:rPr>
              <a:t>CACFP - Record Keeping Requirements (www.k12.wa.us)</a:t>
            </a:r>
            <a:endParaRPr lang="en-US" dirty="0">
              <a:solidFill>
                <a:schemeClr val="accent2"/>
              </a:solidFill>
              <a:cs typeface="Segoe UI"/>
            </a:endParaRPr>
          </a:p>
        </p:txBody>
      </p:sp>
      <p:sp>
        <p:nvSpPr>
          <p:cNvPr id="6" name="TextBox 5">
            <a:extLst>
              <a:ext uri="{FF2B5EF4-FFF2-40B4-BE49-F238E27FC236}">
                <a16:creationId xmlns:a16="http://schemas.microsoft.com/office/drawing/2014/main" id="{A163A12E-490C-4376-6BF5-5D4963E659F4}"/>
              </a:ext>
            </a:extLst>
          </p:cNvPr>
          <p:cNvSpPr txBox="1"/>
          <p:nvPr/>
        </p:nvSpPr>
        <p:spPr>
          <a:xfrm>
            <a:off x="6583680" y="6168044"/>
            <a:ext cx="5034069" cy="369332"/>
          </a:xfrm>
          <a:prstGeom prst="rect">
            <a:avLst/>
          </a:prstGeom>
          <a:noFill/>
        </p:spPr>
        <p:txBody>
          <a:bodyPr wrap="square" rtlCol="0">
            <a:spAutoFit/>
          </a:bodyPr>
          <a:lstStyle/>
          <a:p>
            <a:r>
              <a:rPr lang="en-US" dirty="0">
                <a:solidFill>
                  <a:schemeClr val="accent2"/>
                </a:solidFill>
                <a:hlinkClick r:id="rId5">
                  <a:extLst>
                    <a:ext uri="{A12FA001-AC4F-418D-AE19-62706E023703}">
                      <ahyp:hlinkClr xmlns:ahyp="http://schemas.microsoft.com/office/drawing/2018/hyperlinkcolor" val="tx"/>
                    </a:ext>
                  </a:extLst>
                </a:hlinkClick>
              </a:rPr>
              <a:t>cacfp-roles-and-responsibilities-template.pdf</a:t>
            </a:r>
            <a:endParaRPr lang="en-US" dirty="0">
              <a:solidFill>
                <a:schemeClr val="accent2"/>
              </a:solidFill>
            </a:endParaRPr>
          </a:p>
        </p:txBody>
      </p:sp>
      <p:sp>
        <p:nvSpPr>
          <p:cNvPr id="7" name="TextBox 6">
            <a:extLst>
              <a:ext uri="{FF2B5EF4-FFF2-40B4-BE49-F238E27FC236}">
                <a16:creationId xmlns:a16="http://schemas.microsoft.com/office/drawing/2014/main" id="{B42A9836-2DBD-A544-9175-2752DD472B27}"/>
              </a:ext>
            </a:extLst>
          </p:cNvPr>
          <p:cNvSpPr txBox="1"/>
          <p:nvPr/>
        </p:nvSpPr>
        <p:spPr>
          <a:xfrm>
            <a:off x="1047404" y="5765708"/>
            <a:ext cx="5536276" cy="369332"/>
          </a:xfrm>
          <a:prstGeom prst="rect">
            <a:avLst/>
          </a:prstGeom>
          <a:noFill/>
        </p:spPr>
        <p:txBody>
          <a:bodyPr wrap="square" rtlCol="0">
            <a:spAutoFit/>
          </a:bodyPr>
          <a:lstStyle/>
          <a:p>
            <a:r>
              <a:rPr lang="en-US" dirty="0">
                <a:solidFill>
                  <a:schemeClr val="accent2"/>
                </a:solidFill>
                <a:hlinkClick r:id="rId6">
                  <a:extLst>
                    <a:ext uri="{A12FA001-AC4F-418D-AE19-62706E023703}">
                      <ahyp:hlinkClr xmlns:ahyp="http://schemas.microsoft.com/office/drawing/2018/hyperlinkcolor" val="tx"/>
                    </a:ext>
                  </a:extLst>
                </a:hlinkClick>
              </a:rPr>
              <a:t>CACFP Reference Sheet - Organizing Records</a:t>
            </a:r>
            <a:endParaRPr lang="en-US" dirty="0">
              <a:solidFill>
                <a:schemeClr val="accent2"/>
              </a:solidFill>
            </a:endParaRPr>
          </a:p>
        </p:txBody>
      </p:sp>
    </p:spTree>
    <p:extLst>
      <p:ext uri="{BB962C8B-B14F-4D97-AF65-F5344CB8AC3E}">
        <p14:creationId xmlns:p14="http://schemas.microsoft.com/office/powerpoint/2010/main" val="1142923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3600" b="1">
                <a:solidFill>
                  <a:schemeClr val="accent1">
                    <a:lumMod val="75000"/>
                  </a:schemeClr>
                </a:solidFill>
              </a:rPr>
              <a:t>Staff Training</a:t>
            </a:r>
          </a:p>
        </p:txBody>
      </p:sp>
      <p:pic>
        <p:nvPicPr>
          <p:cNvPr id="5" name="Picture 4">
            <a:extLst>
              <a:ext uri="{FF2B5EF4-FFF2-40B4-BE49-F238E27FC236}">
                <a16:creationId xmlns:a16="http://schemas.microsoft.com/office/drawing/2014/main" id="{AE212F59-83B8-E140-2D41-702B66D77E0E}"/>
              </a:ext>
            </a:extLst>
          </p:cNvPr>
          <p:cNvPicPr>
            <a:picLocks noChangeAspect="1"/>
          </p:cNvPicPr>
          <p:nvPr/>
        </p:nvPicPr>
        <p:blipFill>
          <a:blip r:embed="rId3"/>
          <a:stretch>
            <a:fillRect/>
          </a:stretch>
        </p:blipFill>
        <p:spPr>
          <a:xfrm>
            <a:off x="3976558" y="147918"/>
            <a:ext cx="8429444" cy="6710082"/>
          </a:xfrm>
          <a:prstGeom prst="rect">
            <a:avLst/>
          </a:prstGeom>
        </p:spPr>
      </p:pic>
    </p:spTree>
    <p:extLst>
      <p:ext uri="{BB962C8B-B14F-4D97-AF65-F5344CB8AC3E}">
        <p14:creationId xmlns:p14="http://schemas.microsoft.com/office/powerpoint/2010/main" val="740816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8A18-F755-60C5-533D-433815062129}"/>
              </a:ext>
            </a:extLst>
          </p:cNvPr>
          <p:cNvSpPr>
            <a:spLocks noGrp="1"/>
          </p:cNvSpPr>
          <p:nvPr>
            <p:ph type="title"/>
          </p:nvPr>
        </p:nvSpPr>
        <p:spPr>
          <a:xfrm>
            <a:off x="740979" y="268014"/>
            <a:ext cx="11098924" cy="1418896"/>
          </a:xfrm>
        </p:spPr>
        <p:txBody>
          <a:bodyPr>
            <a:normAutofit/>
          </a:bodyPr>
          <a:lstStyle/>
          <a:p>
            <a:r>
              <a:rPr lang="en-US" sz="4700" dirty="0">
                <a:solidFill>
                  <a:schemeClr val="tx1"/>
                </a:solidFill>
                <a:cs typeface="Segoe UI"/>
              </a:rPr>
              <a:t>CACFP Reimbursement </a:t>
            </a:r>
          </a:p>
        </p:txBody>
      </p:sp>
      <p:sp>
        <p:nvSpPr>
          <p:cNvPr id="3" name="Content Placeholder 2">
            <a:extLst>
              <a:ext uri="{FF2B5EF4-FFF2-40B4-BE49-F238E27FC236}">
                <a16:creationId xmlns:a16="http://schemas.microsoft.com/office/drawing/2014/main" id="{9305FE42-92C6-46CC-7AA7-2038363F4501}"/>
              </a:ext>
            </a:extLst>
          </p:cNvPr>
          <p:cNvSpPr>
            <a:spLocks noGrp="1"/>
          </p:cNvSpPr>
          <p:nvPr>
            <p:ph idx="1"/>
          </p:nvPr>
        </p:nvSpPr>
        <p:spPr>
          <a:xfrm>
            <a:off x="740979" y="1686910"/>
            <a:ext cx="5171090" cy="5029200"/>
          </a:xfrm>
        </p:spPr>
        <p:txBody>
          <a:bodyPr vert="horz" lIns="91440" tIns="45720" rIns="91440" bIns="45720" rtlCol="0" anchor="t">
            <a:normAutofit/>
          </a:bodyPr>
          <a:lstStyle/>
          <a:p>
            <a:pPr>
              <a:buFont typeface="Wingdings" panose="05000000000000000000" pitchFamily="2" charset="2"/>
              <a:buChar char="§"/>
            </a:pPr>
            <a:r>
              <a:rPr lang="en-US" sz="2000" dirty="0">
                <a:cs typeface="Segoe UI"/>
              </a:rPr>
              <a:t>Every year in July, the USDA assigns reimbursement rates to each meal type by eligibility category.</a:t>
            </a:r>
          </a:p>
          <a:p>
            <a:pPr lvl="1">
              <a:buFont typeface="Wingdings" panose="05000000000000000000" pitchFamily="2" charset="2"/>
              <a:buChar char="§"/>
            </a:pPr>
            <a:r>
              <a:rPr lang="en-US" sz="1600" dirty="0">
                <a:cs typeface="Segoe UI"/>
              </a:rPr>
              <a:t>Free, Reduced Price or Paid (Above Scale)</a:t>
            </a:r>
          </a:p>
          <a:p>
            <a:pPr>
              <a:buFont typeface="Wingdings" panose="05000000000000000000" pitchFamily="2" charset="2"/>
              <a:buChar char="§"/>
            </a:pPr>
            <a:r>
              <a:rPr lang="en-US" sz="2000" dirty="0">
                <a:cs typeface="Segoe UI"/>
              </a:rPr>
              <a:t>We compile the Monthly Participant Eligibility Roster that is based on attendance in that month </a:t>
            </a:r>
          </a:p>
          <a:p>
            <a:pPr>
              <a:buFont typeface="Wingdings" panose="05000000000000000000" pitchFamily="2" charset="2"/>
              <a:buChar char="§"/>
            </a:pPr>
            <a:r>
              <a:rPr lang="en-US" sz="2000" dirty="0">
                <a:cs typeface="Segoe UI"/>
              </a:rPr>
              <a:t>This information is entered into WINS by total number of each category (Free, Reduced Price and Paid (Above Scale) each month</a:t>
            </a:r>
          </a:p>
          <a:p>
            <a:pPr>
              <a:buFont typeface="Wingdings" panose="05000000000000000000" pitchFamily="2" charset="2"/>
              <a:buChar char="§"/>
            </a:pPr>
            <a:r>
              <a:rPr lang="en-US" sz="2000" dirty="0">
                <a:cs typeface="Segoe UI"/>
              </a:rPr>
              <a:t>This determines our unique reimbursement percentage rate for each month</a:t>
            </a:r>
          </a:p>
          <a:p>
            <a:pPr marL="0" indent="0">
              <a:buNone/>
            </a:pPr>
            <a:endParaRPr lang="en-US" sz="3200" dirty="0">
              <a:cs typeface="Segoe UI"/>
            </a:endParaRPr>
          </a:p>
          <a:p>
            <a:endParaRPr lang="en-US" sz="3200" dirty="0">
              <a:cs typeface="Segoe UI"/>
            </a:endParaRPr>
          </a:p>
          <a:p>
            <a:endParaRPr lang="en-US" sz="3200" dirty="0">
              <a:cs typeface="Segoe UI"/>
            </a:endParaRPr>
          </a:p>
        </p:txBody>
      </p:sp>
      <p:graphicFrame>
        <p:nvGraphicFramePr>
          <p:cNvPr id="5" name="Table 4">
            <a:extLst>
              <a:ext uri="{FF2B5EF4-FFF2-40B4-BE49-F238E27FC236}">
                <a16:creationId xmlns:a16="http://schemas.microsoft.com/office/drawing/2014/main" id="{92553548-8814-7B66-EF43-E902578D3C2A}"/>
              </a:ext>
            </a:extLst>
          </p:cNvPr>
          <p:cNvGraphicFramePr>
            <a:graphicFrameLocks noGrp="1"/>
          </p:cNvGraphicFramePr>
          <p:nvPr>
            <p:extLst>
              <p:ext uri="{D42A27DB-BD31-4B8C-83A1-F6EECF244321}">
                <p14:modId xmlns:p14="http://schemas.microsoft.com/office/powerpoint/2010/main" val="1094451020"/>
              </p:ext>
            </p:extLst>
          </p:nvPr>
        </p:nvGraphicFramePr>
        <p:xfrm>
          <a:off x="6017172" y="1848605"/>
          <a:ext cx="5817554" cy="3504792"/>
        </p:xfrm>
        <a:graphic>
          <a:graphicData uri="http://schemas.openxmlformats.org/drawingml/2006/table">
            <a:tbl>
              <a:tblPr firstRow="1" bandRow="1">
                <a:tableStyleId>{5C22544A-7EE6-4342-B048-85BDC9FD1C3A}</a:tableStyleId>
              </a:tblPr>
              <a:tblGrid>
                <a:gridCol w="2110086">
                  <a:extLst>
                    <a:ext uri="{9D8B030D-6E8A-4147-A177-3AD203B41FA5}">
                      <a16:colId xmlns:a16="http://schemas.microsoft.com/office/drawing/2014/main" val="315517330"/>
                    </a:ext>
                  </a:extLst>
                </a:gridCol>
                <a:gridCol w="1043188">
                  <a:extLst>
                    <a:ext uri="{9D8B030D-6E8A-4147-A177-3AD203B41FA5}">
                      <a16:colId xmlns:a16="http://schemas.microsoft.com/office/drawing/2014/main" val="160620057"/>
                    </a:ext>
                  </a:extLst>
                </a:gridCol>
                <a:gridCol w="1458094">
                  <a:extLst>
                    <a:ext uri="{9D8B030D-6E8A-4147-A177-3AD203B41FA5}">
                      <a16:colId xmlns:a16="http://schemas.microsoft.com/office/drawing/2014/main" val="185337125"/>
                    </a:ext>
                  </a:extLst>
                </a:gridCol>
                <a:gridCol w="1206186">
                  <a:extLst>
                    <a:ext uri="{9D8B030D-6E8A-4147-A177-3AD203B41FA5}">
                      <a16:colId xmlns:a16="http://schemas.microsoft.com/office/drawing/2014/main" val="2788953236"/>
                    </a:ext>
                  </a:extLst>
                </a:gridCol>
              </a:tblGrid>
              <a:tr h="1442355">
                <a:tc>
                  <a:txBody>
                    <a:bodyPr/>
                    <a:lstStyle/>
                    <a:p>
                      <a:pPr algn="l"/>
                      <a:r>
                        <a:rPr lang="en-US" sz="1700">
                          <a:solidFill>
                            <a:schemeClr val="accent2"/>
                          </a:solidFill>
                          <a:effectLst/>
                        </a:rPr>
                        <a:t>Meal</a:t>
                      </a:r>
                      <a:endParaRPr lang="en-US" sz="1700" b="1">
                        <a:solidFill>
                          <a:schemeClr val="accent2"/>
                        </a:solidFill>
                        <a:effectLst/>
                      </a:endParaRPr>
                    </a:p>
                  </a:txBody>
                  <a:tcPr marL="90505" marR="90505" marT="90505" marB="90505" anchor="ctr"/>
                </a:tc>
                <a:tc>
                  <a:txBody>
                    <a:bodyPr/>
                    <a:lstStyle/>
                    <a:p>
                      <a:pPr algn="l"/>
                      <a:r>
                        <a:rPr lang="en-US" sz="1700" dirty="0">
                          <a:solidFill>
                            <a:schemeClr val="accent2"/>
                          </a:solidFill>
                          <a:effectLst/>
                        </a:rPr>
                        <a:t>Free</a:t>
                      </a:r>
                      <a:endParaRPr lang="en-US" sz="1700" b="1" dirty="0">
                        <a:solidFill>
                          <a:schemeClr val="accent2"/>
                        </a:solidFill>
                        <a:effectLst/>
                      </a:endParaRPr>
                    </a:p>
                  </a:txBody>
                  <a:tcPr marL="90505" marR="90505" marT="90505" marB="90505" anchor="ctr"/>
                </a:tc>
                <a:tc>
                  <a:txBody>
                    <a:bodyPr/>
                    <a:lstStyle/>
                    <a:p>
                      <a:pPr algn="l"/>
                      <a:r>
                        <a:rPr lang="en-US" sz="1700">
                          <a:solidFill>
                            <a:schemeClr val="accent2"/>
                          </a:solidFill>
                          <a:effectLst/>
                        </a:rPr>
                        <a:t>Reduced-Price</a:t>
                      </a:r>
                      <a:endParaRPr lang="en-US" sz="1700" b="1">
                        <a:solidFill>
                          <a:schemeClr val="accent2"/>
                        </a:solidFill>
                        <a:effectLst/>
                      </a:endParaRPr>
                    </a:p>
                  </a:txBody>
                  <a:tcPr marL="90505" marR="90505" marT="90505" marB="90505" anchor="ctr"/>
                </a:tc>
                <a:tc>
                  <a:txBody>
                    <a:bodyPr/>
                    <a:lstStyle/>
                    <a:p>
                      <a:pPr algn="l"/>
                      <a:r>
                        <a:rPr lang="en-US" sz="1700">
                          <a:solidFill>
                            <a:schemeClr val="accent2"/>
                          </a:solidFill>
                          <a:effectLst/>
                        </a:rPr>
                        <a:t>Paid</a:t>
                      </a:r>
                    </a:p>
                    <a:p>
                      <a:pPr algn="l"/>
                      <a:r>
                        <a:rPr lang="en-US" sz="1700">
                          <a:solidFill>
                            <a:schemeClr val="accent2"/>
                          </a:solidFill>
                          <a:effectLst/>
                        </a:rPr>
                        <a:t>(above-scale)</a:t>
                      </a:r>
                      <a:endParaRPr lang="en-US" sz="1700" b="1">
                        <a:solidFill>
                          <a:schemeClr val="accent2"/>
                        </a:solidFill>
                        <a:effectLst/>
                      </a:endParaRPr>
                    </a:p>
                  </a:txBody>
                  <a:tcPr marL="90505" marR="90505" marT="90505" marB="90505" anchor="ctr"/>
                </a:tc>
                <a:extLst>
                  <a:ext uri="{0D108BD9-81ED-4DB2-BD59-A6C34878D82A}">
                    <a16:rowId xmlns:a16="http://schemas.microsoft.com/office/drawing/2014/main" val="214242191"/>
                  </a:ext>
                </a:extLst>
              </a:tr>
              <a:tr h="687479">
                <a:tc>
                  <a:txBody>
                    <a:bodyPr/>
                    <a:lstStyle/>
                    <a:p>
                      <a:pPr algn="l" fontAlgn="t"/>
                      <a:r>
                        <a:rPr lang="en-US" sz="1700">
                          <a:solidFill>
                            <a:schemeClr val="accent2"/>
                          </a:solidFill>
                          <a:effectLst/>
                        </a:rPr>
                        <a:t>Breakfast</a:t>
                      </a:r>
                    </a:p>
                  </a:txBody>
                  <a:tcPr marL="90505" marR="90505" marT="90505" marB="90505"/>
                </a:tc>
                <a:tc>
                  <a:txBody>
                    <a:bodyPr/>
                    <a:lstStyle/>
                    <a:p>
                      <a:pPr algn="l" fontAlgn="t"/>
                      <a:r>
                        <a:rPr lang="en-US" sz="1700" dirty="0">
                          <a:solidFill>
                            <a:schemeClr val="accent2"/>
                          </a:solidFill>
                          <a:effectLst/>
                        </a:rPr>
                        <a:t>$2.46</a:t>
                      </a:r>
                    </a:p>
                  </a:txBody>
                  <a:tcPr marL="90505" marR="90505" marT="90505" marB="90505"/>
                </a:tc>
                <a:tc>
                  <a:txBody>
                    <a:bodyPr/>
                    <a:lstStyle/>
                    <a:p>
                      <a:pPr algn="l" fontAlgn="t"/>
                      <a:r>
                        <a:rPr lang="en-US" sz="1700" dirty="0">
                          <a:solidFill>
                            <a:schemeClr val="accent2"/>
                          </a:solidFill>
                          <a:effectLst/>
                        </a:rPr>
                        <a:t>$2.16</a:t>
                      </a:r>
                    </a:p>
                  </a:txBody>
                  <a:tcPr marL="90505" marR="90505" marT="90505" marB="90505"/>
                </a:tc>
                <a:tc>
                  <a:txBody>
                    <a:bodyPr/>
                    <a:lstStyle/>
                    <a:p>
                      <a:pPr algn="l" fontAlgn="t"/>
                      <a:r>
                        <a:rPr lang="en-US" sz="1700" dirty="0">
                          <a:solidFill>
                            <a:schemeClr val="accent2"/>
                          </a:solidFill>
                          <a:effectLst/>
                        </a:rPr>
                        <a:t>$0.40</a:t>
                      </a:r>
                    </a:p>
                  </a:txBody>
                  <a:tcPr marL="90505" marR="90505" marT="90505" marB="90505"/>
                </a:tc>
                <a:extLst>
                  <a:ext uri="{0D108BD9-81ED-4DB2-BD59-A6C34878D82A}">
                    <a16:rowId xmlns:a16="http://schemas.microsoft.com/office/drawing/2014/main" val="4125563576"/>
                  </a:ext>
                </a:extLst>
              </a:tr>
              <a:tr h="687479">
                <a:tc>
                  <a:txBody>
                    <a:bodyPr/>
                    <a:lstStyle/>
                    <a:p>
                      <a:pPr algn="l" fontAlgn="t"/>
                      <a:r>
                        <a:rPr lang="en-US" sz="1700">
                          <a:solidFill>
                            <a:schemeClr val="accent2"/>
                          </a:solidFill>
                          <a:effectLst/>
                        </a:rPr>
                        <a:t>Lunch/Supper </a:t>
                      </a:r>
                    </a:p>
                  </a:txBody>
                  <a:tcPr marL="90505" marR="90505" marT="90505" marB="90505"/>
                </a:tc>
                <a:tc>
                  <a:txBody>
                    <a:bodyPr/>
                    <a:lstStyle/>
                    <a:p>
                      <a:pPr algn="l" fontAlgn="t"/>
                      <a:r>
                        <a:rPr lang="en-US" sz="1700" dirty="0">
                          <a:solidFill>
                            <a:schemeClr val="accent2"/>
                          </a:solidFill>
                          <a:effectLst/>
                        </a:rPr>
                        <a:t>$4.60</a:t>
                      </a:r>
                    </a:p>
                  </a:txBody>
                  <a:tcPr marL="90505" marR="90505" marT="90505" marB="90505"/>
                </a:tc>
                <a:tc>
                  <a:txBody>
                    <a:bodyPr/>
                    <a:lstStyle/>
                    <a:p>
                      <a:pPr algn="l" fontAlgn="t"/>
                      <a:r>
                        <a:rPr lang="en-US" sz="1700" dirty="0">
                          <a:solidFill>
                            <a:schemeClr val="accent2"/>
                          </a:solidFill>
                          <a:effectLst/>
                        </a:rPr>
                        <a:t>$4.20</a:t>
                      </a:r>
                    </a:p>
                  </a:txBody>
                  <a:tcPr marL="90505" marR="90505" marT="90505" marB="90505"/>
                </a:tc>
                <a:tc>
                  <a:txBody>
                    <a:bodyPr/>
                    <a:lstStyle/>
                    <a:p>
                      <a:pPr algn="l" fontAlgn="t"/>
                      <a:r>
                        <a:rPr lang="en-US" sz="1700" dirty="0">
                          <a:solidFill>
                            <a:schemeClr val="accent2"/>
                          </a:solidFill>
                          <a:effectLst/>
                        </a:rPr>
                        <a:t>$0.44</a:t>
                      </a:r>
                    </a:p>
                  </a:txBody>
                  <a:tcPr marL="90505" marR="90505" marT="90505" marB="90505"/>
                </a:tc>
                <a:extLst>
                  <a:ext uri="{0D108BD9-81ED-4DB2-BD59-A6C34878D82A}">
                    <a16:rowId xmlns:a16="http://schemas.microsoft.com/office/drawing/2014/main" val="11739621"/>
                  </a:ext>
                </a:extLst>
              </a:tr>
              <a:tr h="687479">
                <a:tc>
                  <a:txBody>
                    <a:bodyPr/>
                    <a:lstStyle/>
                    <a:p>
                      <a:pPr algn="l" fontAlgn="t"/>
                      <a:r>
                        <a:rPr lang="en-US" sz="1700" dirty="0">
                          <a:solidFill>
                            <a:schemeClr val="accent2"/>
                          </a:solidFill>
                          <a:effectLst/>
                        </a:rPr>
                        <a:t>Supplements</a:t>
                      </a:r>
                    </a:p>
                  </a:txBody>
                  <a:tcPr marL="90505" marR="90505" marT="90505" marB="90505"/>
                </a:tc>
                <a:tc>
                  <a:txBody>
                    <a:bodyPr/>
                    <a:lstStyle/>
                    <a:p>
                      <a:pPr algn="l" fontAlgn="t"/>
                      <a:r>
                        <a:rPr lang="en-US" sz="1700" dirty="0">
                          <a:solidFill>
                            <a:schemeClr val="accent2"/>
                          </a:solidFill>
                          <a:effectLst/>
                        </a:rPr>
                        <a:t>$1.26</a:t>
                      </a:r>
                    </a:p>
                  </a:txBody>
                  <a:tcPr marL="90505" marR="90505" marT="90505" marB="90505"/>
                </a:tc>
                <a:tc>
                  <a:txBody>
                    <a:bodyPr/>
                    <a:lstStyle/>
                    <a:p>
                      <a:pPr algn="l" fontAlgn="t"/>
                      <a:r>
                        <a:rPr lang="en-US" sz="1700" dirty="0">
                          <a:solidFill>
                            <a:schemeClr val="accent2"/>
                          </a:solidFill>
                          <a:effectLst/>
                        </a:rPr>
                        <a:t>$0.63</a:t>
                      </a:r>
                    </a:p>
                  </a:txBody>
                  <a:tcPr marL="90505" marR="90505" marT="90505" marB="90505"/>
                </a:tc>
                <a:tc>
                  <a:txBody>
                    <a:bodyPr/>
                    <a:lstStyle/>
                    <a:p>
                      <a:pPr algn="l" fontAlgn="t"/>
                      <a:r>
                        <a:rPr lang="en-US" sz="1700" dirty="0">
                          <a:solidFill>
                            <a:schemeClr val="accent2"/>
                          </a:solidFill>
                          <a:effectLst/>
                        </a:rPr>
                        <a:t>$0.11</a:t>
                      </a:r>
                    </a:p>
                  </a:txBody>
                  <a:tcPr marL="90505" marR="90505" marT="90505" marB="90505"/>
                </a:tc>
                <a:extLst>
                  <a:ext uri="{0D108BD9-81ED-4DB2-BD59-A6C34878D82A}">
                    <a16:rowId xmlns:a16="http://schemas.microsoft.com/office/drawing/2014/main" val="452819084"/>
                  </a:ext>
                </a:extLst>
              </a:tr>
            </a:tbl>
          </a:graphicData>
        </a:graphic>
      </p:graphicFrame>
      <p:sp>
        <p:nvSpPr>
          <p:cNvPr id="4" name="TextBox 3">
            <a:extLst>
              <a:ext uri="{FF2B5EF4-FFF2-40B4-BE49-F238E27FC236}">
                <a16:creationId xmlns:a16="http://schemas.microsoft.com/office/drawing/2014/main" id="{CE82FF50-742B-A8A9-C354-E0AECDD8747A}"/>
              </a:ext>
            </a:extLst>
          </p:cNvPr>
          <p:cNvSpPr txBox="1"/>
          <p:nvPr/>
        </p:nvSpPr>
        <p:spPr>
          <a:xfrm>
            <a:off x="6517178" y="6217920"/>
            <a:ext cx="5187142" cy="372066"/>
          </a:xfrm>
          <a:prstGeom prst="rect">
            <a:avLst/>
          </a:prstGeom>
          <a:noFill/>
        </p:spPr>
        <p:txBody>
          <a:bodyPr wrap="square" rtlCol="0">
            <a:spAutoFit/>
          </a:bodyPr>
          <a:lstStyle/>
          <a:p>
            <a:r>
              <a:rPr lang="en-US" dirty="0">
                <a:solidFill>
                  <a:schemeClr val="accent2"/>
                </a:solidFill>
                <a:hlinkClick r:id="rId3">
                  <a:extLst>
                    <a:ext uri="{A12FA001-AC4F-418D-AE19-62706E023703}">
                      <ahyp:hlinkClr xmlns:ahyp="http://schemas.microsoft.com/office/drawing/2018/hyperlinkcolor" val="tx"/>
                    </a:ext>
                  </a:extLst>
                </a:hlinkClick>
              </a:rPr>
              <a:t>Claims, Fiscal Information and Resources</a:t>
            </a:r>
            <a:endParaRPr lang="en-US" dirty="0">
              <a:solidFill>
                <a:schemeClr val="accent2"/>
              </a:solidFill>
            </a:endParaRPr>
          </a:p>
        </p:txBody>
      </p:sp>
      <p:sp>
        <p:nvSpPr>
          <p:cNvPr id="7" name="TextBox 6">
            <a:extLst>
              <a:ext uri="{FF2B5EF4-FFF2-40B4-BE49-F238E27FC236}">
                <a16:creationId xmlns:a16="http://schemas.microsoft.com/office/drawing/2014/main" id="{B1671683-176E-003A-CEA1-2413CB6B1F31}"/>
              </a:ext>
            </a:extLst>
          </p:cNvPr>
          <p:cNvSpPr txBox="1"/>
          <p:nvPr/>
        </p:nvSpPr>
        <p:spPr>
          <a:xfrm>
            <a:off x="6284422" y="5636029"/>
            <a:ext cx="5187142" cy="523220"/>
          </a:xfrm>
          <a:prstGeom prst="rect">
            <a:avLst/>
          </a:prstGeom>
          <a:noFill/>
        </p:spPr>
        <p:txBody>
          <a:bodyPr wrap="square" rtlCol="0">
            <a:spAutoFit/>
          </a:bodyPr>
          <a:lstStyle/>
          <a:p>
            <a:r>
              <a:rPr lang="en-US" sz="1400" dirty="0">
                <a:solidFill>
                  <a:schemeClr val="accent2"/>
                </a:solidFill>
              </a:rPr>
              <a:t>*this rate chart does not include the cash-in-lieu amount for CACFP participants receive for Lunch/Supper</a:t>
            </a:r>
          </a:p>
        </p:txBody>
      </p:sp>
    </p:spTree>
    <p:extLst>
      <p:ext uri="{BB962C8B-B14F-4D97-AF65-F5344CB8AC3E}">
        <p14:creationId xmlns:p14="http://schemas.microsoft.com/office/powerpoint/2010/main" val="3226195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99090" y="189186"/>
            <a:ext cx="11114689" cy="1501502"/>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Required Annual CACFP Staff </a:t>
            </a:r>
            <a:br>
              <a:rPr lang="en-US" b="1" kern="1200" dirty="0">
                <a:solidFill>
                  <a:schemeClr val="tx1"/>
                </a:solidFill>
                <a:latin typeface="+mj-lt"/>
                <a:ea typeface="+mj-ea"/>
                <a:cs typeface="+mj-cs"/>
              </a:rPr>
            </a:br>
            <a:endParaRPr lang="en-US" b="1"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488A36D4-6DC4-4B85-8312-56EDBA4611CB}"/>
              </a:ext>
            </a:extLst>
          </p:cNvPr>
          <p:cNvSpPr txBox="1"/>
          <p:nvPr/>
        </p:nvSpPr>
        <p:spPr>
          <a:xfrm>
            <a:off x="365759" y="2019916"/>
            <a:ext cx="4804757" cy="3523722"/>
          </a:xfrm>
          <a:prstGeom prst="rect">
            <a:avLst/>
          </a:prstGeom>
          <a:noFill/>
        </p:spPr>
        <p:txBody>
          <a:bodyPr wrap="square" rtlCol="0">
            <a:spAutoFit/>
          </a:bodyPr>
          <a:lstStyle/>
          <a:p>
            <a:pPr algn="ctr" defTabSz="850392">
              <a:lnSpc>
                <a:spcPct val="107000"/>
              </a:lnSpc>
              <a:spcAft>
                <a:spcPts val="744"/>
              </a:spcAft>
              <a:defRPr/>
            </a:pPr>
            <a:r>
              <a:rPr lang="en-US" sz="3600" b="1" kern="1200" dirty="0">
                <a:solidFill>
                  <a:prstClr val="black"/>
                </a:solidFill>
                <a:ea typeface="+mn-ea"/>
                <a:cs typeface="Times New Roman" panose="02020603050405020304" pitchFamily="18" charset="0"/>
              </a:rPr>
              <a:t>Annual CACFP Training Customizable PowerPoint for your use!</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D4F333D-1D29-E212-ADB4-946C1EE34250}"/>
              </a:ext>
            </a:extLst>
          </p:cNvPr>
          <p:cNvPicPr>
            <a:picLocks noChangeAspect="1"/>
          </p:cNvPicPr>
          <p:nvPr/>
        </p:nvPicPr>
        <p:blipFill>
          <a:blip r:embed="rId3"/>
          <a:stretch>
            <a:fillRect/>
          </a:stretch>
        </p:blipFill>
        <p:spPr>
          <a:xfrm>
            <a:off x="5432612" y="1811383"/>
            <a:ext cx="6104963" cy="4035699"/>
          </a:xfrm>
          <a:prstGeom prst="rect">
            <a:avLst/>
          </a:prstGeom>
        </p:spPr>
      </p:pic>
      <p:sp>
        <p:nvSpPr>
          <p:cNvPr id="3" name="TextBox 2">
            <a:extLst>
              <a:ext uri="{FF2B5EF4-FFF2-40B4-BE49-F238E27FC236}">
                <a16:creationId xmlns:a16="http://schemas.microsoft.com/office/drawing/2014/main" id="{D332956E-5793-9157-24E4-D3FBF504D056}"/>
              </a:ext>
            </a:extLst>
          </p:cNvPr>
          <p:cNvSpPr txBox="1"/>
          <p:nvPr/>
        </p:nvSpPr>
        <p:spPr>
          <a:xfrm>
            <a:off x="199505" y="5170516"/>
            <a:ext cx="4804757" cy="646331"/>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cacfp-sponsor-staff-training-sponsor-shareable-version.pptx</a:t>
            </a:r>
            <a:endParaRPr lang="en-US" dirty="0">
              <a:solidFill>
                <a:schemeClr val="accent2"/>
              </a:solidFill>
            </a:endParaRPr>
          </a:p>
        </p:txBody>
      </p:sp>
    </p:spTree>
    <p:extLst>
      <p:ext uri="{BB962C8B-B14F-4D97-AF65-F5344CB8AC3E}">
        <p14:creationId xmlns:p14="http://schemas.microsoft.com/office/powerpoint/2010/main" val="209160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2AAF-575C-F112-CFF7-DF6BE35E4C64}"/>
              </a:ext>
            </a:extLst>
          </p:cNvPr>
          <p:cNvSpPr>
            <a:spLocks noGrp="1"/>
          </p:cNvSpPr>
          <p:nvPr>
            <p:ph type="title"/>
          </p:nvPr>
        </p:nvSpPr>
        <p:spPr>
          <a:xfrm>
            <a:off x="1137036" y="75675"/>
            <a:ext cx="9543405" cy="1017927"/>
          </a:xfrm>
        </p:spPr>
        <p:txBody>
          <a:bodyPr vert="horz" lIns="91440" tIns="45720" rIns="91440" bIns="45720" rtlCol="0" anchor="ctr">
            <a:normAutofit/>
          </a:bodyPr>
          <a:lstStyle/>
          <a:p>
            <a:pPr algn="ctr"/>
            <a:r>
              <a:rPr lang="en-US" sz="4700" b="1"/>
              <a:t>CACFP Reimbursement</a:t>
            </a:r>
            <a:endParaRPr lang="en-US" sz="4700" kern="1200">
              <a:latin typeface="+mj-lt"/>
              <a:ea typeface="+mj-ea"/>
              <a:cs typeface="+mj-cs"/>
            </a:endParaRPr>
          </a:p>
        </p:txBody>
      </p:sp>
      <p:sp>
        <p:nvSpPr>
          <p:cNvPr id="4" name="TextBox 3">
            <a:extLst>
              <a:ext uri="{FF2B5EF4-FFF2-40B4-BE49-F238E27FC236}">
                <a16:creationId xmlns:a16="http://schemas.microsoft.com/office/drawing/2014/main" id="{056577D1-7295-EF41-C3FE-BF7FDDF34C41}"/>
              </a:ext>
            </a:extLst>
          </p:cNvPr>
          <p:cNvSpPr txBox="1"/>
          <p:nvPr/>
        </p:nvSpPr>
        <p:spPr>
          <a:xfrm>
            <a:off x="804670" y="1737360"/>
            <a:ext cx="9726695" cy="4908878"/>
          </a:xfrm>
          <a:prstGeom prst="rect">
            <a:avLst/>
          </a:prstGeom>
        </p:spPr>
        <p:txBody>
          <a:bodyPr vert="horz" lIns="91440" tIns="45720" rIns="91440" bIns="45720" rtlCol="0" anchor="ctr">
            <a:normAutofit/>
          </a:bodyPr>
          <a:lstStyle/>
          <a:p>
            <a:pPr marL="1257300" lvl="5" indent="-228600">
              <a:lnSpc>
                <a:spcPct val="90000"/>
              </a:lnSpc>
              <a:spcAft>
                <a:spcPts val="600"/>
              </a:spcAft>
              <a:buFont typeface="Arial" panose="020B0604020202020204" pitchFamily="34" charset="0"/>
              <a:buChar char="•"/>
            </a:pPr>
            <a:endParaRPr lang="en-US" sz="1400">
              <a:solidFill>
                <a:schemeClr val="tx1">
                  <a:lumMod val="85000"/>
                  <a:lumOff val="15000"/>
                </a:schemeClr>
              </a:solidFill>
            </a:endParaRPr>
          </a:p>
        </p:txBody>
      </p:sp>
      <p:sp>
        <p:nvSpPr>
          <p:cNvPr id="3" name="TextBox 2">
            <a:extLst>
              <a:ext uri="{FF2B5EF4-FFF2-40B4-BE49-F238E27FC236}">
                <a16:creationId xmlns:a16="http://schemas.microsoft.com/office/drawing/2014/main" id="{1B0C7621-5521-100B-9735-0135C88CFED9}"/>
              </a:ext>
            </a:extLst>
          </p:cNvPr>
          <p:cNvSpPr txBox="1"/>
          <p:nvPr/>
        </p:nvSpPr>
        <p:spPr>
          <a:xfrm>
            <a:off x="804671" y="1513490"/>
            <a:ext cx="8194363" cy="490887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Bef>
                <a:spcPts val="1000"/>
              </a:spcBef>
              <a:buFont typeface="Arial" panose="020B0604020202020204" pitchFamily="34" charset="0"/>
              <a:buChar char="•"/>
            </a:pPr>
            <a:endParaRPr lang="en-US" sz="2800">
              <a:solidFill>
                <a:schemeClr val="tx2"/>
              </a:solidFill>
            </a:endParaRPr>
          </a:p>
          <a:p>
            <a:pPr marL="342900" indent="-228600">
              <a:lnSpc>
                <a:spcPct val="90000"/>
              </a:lnSpc>
              <a:spcBef>
                <a:spcPts val="1000"/>
              </a:spcBef>
              <a:buFont typeface="Arial" panose="020B0604020202020204" pitchFamily="34" charset="0"/>
              <a:buChar char="•"/>
            </a:pPr>
            <a:endParaRPr lang="en-US" sz="2800">
              <a:solidFill>
                <a:schemeClr val="tx2"/>
              </a:solidFill>
            </a:endParaRPr>
          </a:p>
          <a:p>
            <a:pPr marL="800100" lvl="1" indent="-228600">
              <a:lnSpc>
                <a:spcPct val="90000"/>
              </a:lnSpc>
              <a:spcBef>
                <a:spcPts val="1000"/>
              </a:spcBef>
              <a:buFont typeface="Arial" panose="020B0604020202020204" pitchFamily="34" charset="0"/>
              <a:buChar char="•"/>
            </a:pPr>
            <a:endParaRPr lang="en-US" sz="1000">
              <a:solidFill>
                <a:schemeClr val="tx2"/>
              </a:solidFill>
            </a:endParaRPr>
          </a:p>
          <a:p>
            <a:pPr marL="285750" indent="-228600">
              <a:lnSpc>
                <a:spcPct val="90000"/>
              </a:lnSpc>
              <a:spcBef>
                <a:spcPts val="1000"/>
              </a:spcBef>
              <a:buFont typeface="Arial" panose="020B0604020202020204" pitchFamily="34" charset="0"/>
              <a:buChar char="•"/>
            </a:pPr>
            <a:endParaRPr lang="en-US" sz="1000">
              <a:solidFill>
                <a:schemeClr val="tx2"/>
              </a:solidFill>
            </a:endParaRPr>
          </a:p>
          <a:p>
            <a:pPr lvl="1" indent="-228600">
              <a:lnSpc>
                <a:spcPct val="90000"/>
              </a:lnSpc>
              <a:spcBef>
                <a:spcPts val="1000"/>
              </a:spcBef>
              <a:buFont typeface="Arial" panose="020B0604020202020204" pitchFamily="34" charset="0"/>
              <a:buChar char="•"/>
            </a:pPr>
            <a:endParaRPr lang="en-US" sz="1000">
              <a:solidFill>
                <a:schemeClr val="tx2"/>
              </a:solidFill>
            </a:endParaRPr>
          </a:p>
          <a:p>
            <a:pPr marL="285750" indent="-228600">
              <a:lnSpc>
                <a:spcPct val="90000"/>
              </a:lnSpc>
              <a:spcBef>
                <a:spcPts val="1000"/>
              </a:spcBef>
              <a:buFont typeface="Arial" panose="020B0604020202020204" pitchFamily="34" charset="0"/>
              <a:buChar char="•"/>
            </a:pPr>
            <a:endParaRPr lang="en-US" sz="1000">
              <a:solidFill>
                <a:schemeClr val="tx2"/>
              </a:solidFill>
            </a:endParaRPr>
          </a:p>
          <a:p>
            <a:pPr indent="-228600">
              <a:lnSpc>
                <a:spcPct val="90000"/>
              </a:lnSpc>
              <a:spcBef>
                <a:spcPts val="1000"/>
              </a:spcBef>
              <a:buFont typeface="Arial" panose="020B0604020202020204" pitchFamily="34" charset="0"/>
              <a:buChar char="•"/>
            </a:pPr>
            <a:r>
              <a:rPr lang="en-US" sz="1000">
                <a:solidFill>
                  <a:schemeClr val="tx2"/>
                </a:solidFill>
              </a:rPr>
              <a:t>  </a:t>
            </a:r>
          </a:p>
          <a:p>
            <a:pPr marL="285750" indent="-228600">
              <a:lnSpc>
                <a:spcPct val="90000"/>
              </a:lnSpc>
              <a:spcBef>
                <a:spcPts val="1000"/>
              </a:spcBef>
              <a:buFont typeface="Arial" panose="020B0604020202020204" pitchFamily="34" charset="0"/>
              <a:buChar char="•"/>
            </a:pPr>
            <a:endParaRPr lang="en-US" sz="1000">
              <a:solidFill>
                <a:schemeClr val="tx2"/>
              </a:solidFill>
            </a:endParaRPr>
          </a:p>
        </p:txBody>
      </p:sp>
      <p:sp>
        <p:nvSpPr>
          <p:cNvPr id="6" name="TextBox 5">
            <a:extLst>
              <a:ext uri="{FF2B5EF4-FFF2-40B4-BE49-F238E27FC236}">
                <a16:creationId xmlns:a16="http://schemas.microsoft.com/office/drawing/2014/main" id="{1743E9FE-2AD2-BB60-0837-2D2D0E9CD76D}"/>
              </a:ext>
            </a:extLst>
          </p:cNvPr>
          <p:cNvSpPr txBox="1"/>
          <p:nvPr/>
        </p:nvSpPr>
        <p:spPr>
          <a:xfrm>
            <a:off x="460605" y="1382606"/>
            <a:ext cx="11270789" cy="4893647"/>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dirty="0">
                <a:solidFill>
                  <a:schemeClr val="accent2"/>
                </a:solidFill>
              </a:rPr>
              <a:t>CACFP reimbursement is the money that the </a:t>
            </a:r>
          </a:p>
          <a:p>
            <a:r>
              <a:rPr lang="en-US" sz="2400" dirty="0">
                <a:solidFill>
                  <a:schemeClr val="accent2"/>
                </a:solidFill>
              </a:rPr>
              <a:t>    organization receives from OSPI after the monthly claim is </a:t>
            </a:r>
          </a:p>
          <a:p>
            <a:r>
              <a:rPr lang="en-US" sz="2400" dirty="0">
                <a:solidFill>
                  <a:schemeClr val="accent2"/>
                </a:solidFill>
              </a:rPr>
              <a:t>    submitted in WINS for the meals and snacks served the prior month</a:t>
            </a:r>
          </a:p>
          <a:p>
            <a:pPr marL="342900" indent="-342900">
              <a:buFont typeface="Arial" panose="020B0604020202020204" pitchFamily="34" charset="0"/>
              <a:buChar char="•"/>
            </a:pPr>
            <a:r>
              <a:rPr lang="en-US" sz="2400" dirty="0">
                <a:solidFill>
                  <a:schemeClr val="accent2"/>
                </a:solidFill>
                <a:cs typeface="Segoe UI"/>
              </a:rPr>
              <a:t>CACFP expenditures must be documented to ensure reimbursement is spent appropriately and Sponsor is a non-profit foodservice</a:t>
            </a:r>
          </a:p>
          <a:p>
            <a:pPr marL="342900" indent="-342900">
              <a:buFont typeface="Arial" panose="020B0604020202020204" pitchFamily="34" charset="0"/>
              <a:buChar char="•"/>
            </a:pPr>
            <a:r>
              <a:rPr lang="en-US" sz="2400" dirty="0">
                <a:solidFill>
                  <a:schemeClr val="accent2"/>
                </a:solidFill>
              </a:rPr>
              <a:t>Reimbursement is used in the organization for:</a:t>
            </a:r>
            <a:endParaRPr lang="en-US" sz="2400" dirty="0">
              <a:solidFill>
                <a:schemeClr val="accent2"/>
              </a:solidFill>
              <a:cs typeface="Segoe UI"/>
            </a:endParaRPr>
          </a:p>
          <a:p>
            <a:pPr marL="800100" lvl="1" indent="-342900">
              <a:buFont typeface="Wingdings" panose="05000000000000000000" pitchFamily="2" charset="2"/>
              <a:buChar char="§"/>
            </a:pPr>
            <a:r>
              <a:rPr lang="en-US" sz="2400" dirty="0">
                <a:solidFill>
                  <a:schemeClr val="accent2"/>
                </a:solidFill>
                <a:highlight>
                  <a:srgbClr val="FFFF00"/>
                </a:highlight>
              </a:rPr>
              <a:t>Offsetting Food Costs</a:t>
            </a:r>
            <a:endParaRPr lang="en-US" sz="2400" dirty="0">
              <a:solidFill>
                <a:schemeClr val="accent2"/>
              </a:solidFill>
              <a:highlight>
                <a:srgbClr val="FFFF00"/>
              </a:highlight>
              <a:cs typeface="Segoe UI"/>
            </a:endParaRPr>
          </a:p>
          <a:p>
            <a:pPr marL="800100" lvl="1" indent="-342900">
              <a:buFont typeface="Wingdings" panose="05000000000000000000" pitchFamily="2" charset="2"/>
              <a:buChar char="§"/>
            </a:pPr>
            <a:r>
              <a:rPr lang="en-US" sz="2400" dirty="0">
                <a:solidFill>
                  <a:schemeClr val="accent2"/>
                </a:solidFill>
                <a:highlight>
                  <a:srgbClr val="FFFF00"/>
                </a:highlight>
              </a:rPr>
              <a:t>Offsetting Operating costs (cooks wages)</a:t>
            </a:r>
            <a:endParaRPr lang="en-US" sz="2400" dirty="0">
              <a:solidFill>
                <a:schemeClr val="accent2"/>
              </a:solidFill>
              <a:highlight>
                <a:srgbClr val="FFFF00"/>
              </a:highlight>
              <a:cs typeface="Segoe UI"/>
            </a:endParaRPr>
          </a:p>
          <a:p>
            <a:pPr marL="800100" lvl="1" indent="-342900">
              <a:buFont typeface="Wingdings" panose="05000000000000000000" pitchFamily="2" charset="2"/>
              <a:buChar char="§"/>
            </a:pPr>
            <a:r>
              <a:rPr lang="en-US" sz="2400" dirty="0">
                <a:solidFill>
                  <a:schemeClr val="accent2"/>
                </a:solidFill>
                <a:highlight>
                  <a:srgbClr val="FFFF00"/>
                </a:highlight>
              </a:rPr>
              <a:t>Administration costs (sponsoring organizations)</a:t>
            </a:r>
            <a:endParaRPr lang="en-US" sz="2400" dirty="0">
              <a:solidFill>
                <a:schemeClr val="accent2"/>
              </a:solidFill>
              <a:highlight>
                <a:srgbClr val="FFFF00"/>
              </a:highlight>
              <a:cs typeface="Segoe UI"/>
            </a:endParaRPr>
          </a:p>
          <a:p>
            <a:pPr marL="800100" lvl="1" indent="-342900">
              <a:buFont typeface="Wingdings" panose="05000000000000000000" pitchFamily="2" charset="2"/>
              <a:buChar char="§"/>
            </a:pPr>
            <a:r>
              <a:rPr lang="en-US" sz="2400" dirty="0">
                <a:solidFill>
                  <a:schemeClr val="accent2"/>
                </a:solidFill>
                <a:highlight>
                  <a:srgbClr val="FFFF00"/>
                </a:highlight>
              </a:rPr>
              <a:t>Enhancing staff knowledge about nutrition and feeding participants</a:t>
            </a:r>
            <a:endParaRPr lang="en-US" sz="2400" dirty="0">
              <a:solidFill>
                <a:schemeClr val="accent2"/>
              </a:solidFill>
              <a:highlight>
                <a:srgbClr val="FFFF00"/>
              </a:highlight>
              <a:cs typeface="Segoe UI"/>
            </a:endParaRPr>
          </a:p>
          <a:p>
            <a:pPr marL="800100" lvl="1" indent="-342900">
              <a:buFont typeface="Wingdings" panose="05000000000000000000" pitchFamily="2" charset="2"/>
              <a:buChar char="§"/>
            </a:pPr>
            <a:r>
              <a:rPr lang="en-US" sz="2400" dirty="0">
                <a:solidFill>
                  <a:schemeClr val="accent2"/>
                </a:solidFill>
                <a:highlight>
                  <a:srgbClr val="FFFF00"/>
                </a:highlight>
              </a:rPr>
              <a:t>Enhancing the menu by offering foods that meet program requirements</a:t>
            </a:r>
          </a:p>
          <a:p>
            <a:pPr lvl="1"/>
            <a:endParaRPr lang="en-US" sz="2400" dirty="0">
              <a:solidFill>
                <a:schemeClr val="accent2"/>
              </a:solidFill>
              <a:highlight>
                <a:srgbClr val="FFFF00"/>
              </a:highlight>
              <a:cs typeface="Segoe UI"/>
            </a:endParaRPr>
          </a:p>
          <a:p>
            <a:pPr lvl="1"/>
            <a:endParaRPr lang="en-US" sz="2400" dirty="0"/>
          </a:p>
        </p:txBody>
      </p:sp>
      <p:pic>
        <p:nvPicPr>
          <p:cNvPr id="5" name="Picture 4" descr="Stacks of gold coins">
            <a:extLst>
              <a:ext uri="{FF2B5EF4-FFF2-40B4-BE49-F238E27FC236}">
                <a16:creationId xmlns:a16="http://schemas.microsoft.com/office/drawing/2014/main" id="{17C1F7E0-6BF4-4934-A275-BE30FD910F91}"/>
              </a:ext>
            </a:extLst>
          </p:cNvPr>
          <p:cNvPicPr>
            <a:picLocks noChangeAspect="1"/>
          </p:cNvPicPr>
          <p:nvPr/>
        </p:nvPicPr>
        <p:blipFill>
          <a:blip r:embed="rId3"/>
          <a:stretch>
            <a:fillRect/>
          </a:stretch>
        </p:blipFill>
        <p:spPr>
          <a:xfrm>
            <a:off x="9792392" y="429127"/>
            <a:ext cx="2207101" cy="1308233"/>
          </a:xfrm>
          <a:prstGeom prst="rect">
            <a:avLst/>
          </a:prstGeom>
        </p:spPr>
      </p:pic>
      <p:sp>
        <p:nvSpPr>
          <p:cNvPr id="7" name="TextBox 6">
            <a:extLst>
              <a:ext uri="{FF2B5EF4-FFF2-40B4-BE49-F238E27FC236}">
                <a16:creationId xmlns:a16="http://schemas.microsoft.com/office/drawing/2014/main" id="{82342128-294B-EF91-3CCA-B80CFBAEA975}"/>
              </a:ext>
            </a:extLst>
          </p:cNvPr>
          <p:cNvSpPr txBox="1"/>
          <p:nvPr/>
        </p:nvSpPr>
        <p:spPr>
          <a:xfrm>
            <a:off x="5868785" y="5968538"/>
            <a:ext cx="5518544" cy="369332"/>
          </a:xfrm>
          <a:prstGeom prst="rect">
            <a:avLst/>
          </a:prstGeom>
          <a:noFill/>
        </p:spPr>
        <p:txBody>
          <a:bodyPr wrap="square" rtlCol="0">
            <a:spAutoFit/>
          </a:bodyPr>
          <a:lstStyle/>
          <a:p>
            <a:r>
              <a:rPr lang="en-US">
                <a:solidFill>
                  <a:schemeClr val="accent2"/>
                </a:solidFill>
                <a:hlinkClick r:id="rId4">
                  <a:extLst>
                    <a:ext uri="{A12FA001-AC4F-418D-AE19-62706E023703}">
                      <ahyp:hlinkClr xmlns:ahyp="http://schemas.microsoft.com/office/drawing/2018/hyperlinkcolor" val="tx"/>
                    </a:ext>
                  </a:extLst>
                </a:hlinkClick>
              </a:rPr>
              <a:t>Allowable Costs in the CACFP Reference Sheet</a:t>
            </a:r>
            <a:endParaRPr lang="en-US" dirty="0">
              <a:solidFill>
                <a:schemeClr val="accent2"/>
              </a:solidFill>
            </a:endParaRPr>
          </a:p>
        </p:txBody>
      </p:sp>
      <p:sp>
        <p:nvSpPr>
          <p:cNvPr id="9" name="TextBox 8">
            <a:extLst>
              <a:ext uri="{FF2B5EF4-FFF2-40B4-BE49-F238E27FC236}">
                <a16:creationId xmlns:a16="http://schemas.microsoft.com/office/drawing/2014/main" id="{211EFB30-639A-E2C3-B07F-997BAC4E60E0}"/>
              </a:ext>
            </a:extLst>
          </p:cNvPr>
          <p:cNvSpPr txBox="1"/>
          <p:nvPr/>
        </p:nvSpPr>
        <p:spPr>
          <a:xfrm>
            <a:off x="460605" y="5968538"/>
            <a:ext cx="4992544" cy="369332"/>
          </a:xfrm>
          <a:prstGeom prst="rect">
            <a:avLst/>
          </a:prstGeom>
          <a:noFill/>
        </p:spPr>
        <p:txBody>
          <a:bodyPr wrap="square" rtlCol="0">
            <a:spAutoFit/>
          </a:bodyPr>
          <a:lstStyle/>
          <a:p>
            <a:r>
              <a:rPr lang="en-US" dirty="0">
                <a:solidFill>
                  <a:schemeClr val="accent2"/>
                </a:solidFill>
                <a:hlinkClick r:id="rId5">
                  <a:extLst>
                    <a:ext uri="{A12FA001-AC4F-418D-AE19-62706E023703}">
                      <ahyp:hlinkClr xmlns:ahyp="http://schemas.microsoft.com/office/drawing/2018/hyperlinkcolor" val="tx"/>
                    </a:ext>
                  </a:extLst>
                </a:hlinkClick>
              </a:rPr>
              <a:t>ospi-operating-expense-worksheet.xlsx</a:t>
            </a:r>
            <a:endParaRPr lang="en-US" dirty="0">
              <a:solidFill>
                <a:schemeClr val="accent2"/>
              </a:solidFill>
            </a:endParaRPr>
          </a:p>
        </p:txBody>
      </p:sp>
    </p:spTree>
    <p:extLst>
      <p:ext uri="{BB962C8B-B14F-4D97-AF65-F5344CB8AC3E}">
        <p14:creationId xmlns:p14="http://schemas.microsoft.com/office/powerpoint/2010/main" val="3035039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3" name="Picture 2">
            <a:extLst>
              <a:ext uri="{FF2B5EF4-FFF2-40B4-BE49-F238E27FC236}">
                <a16:creationId xmlns:a16="http://schemas.microsoft.com/office/drawing/2014/main" id="{9E0E844C-F2D2-25AD-2BF2-EEFBC0FEB844}"/>
              </a:ext>
            </a:extLst>
          </p:cNvPr>
          <p:cNvPicPr>
            <a:picLocks noChangeAspect="1"/>
          </p:cNvPicPr>
          <p:nvPr/>
        </p:nvPicPr>
        <p:blipFill>
          <a:blip r:embed="rId3"/>
          <a:stretch>
            <a:fillRect/>
          </a:stretch>
        </p:blipFill>
        <p:spPr>
          <a:xfrm>
            <a:off x="3783521" y="147918"/>
            <a:ext cx="8838075" cy="6710082"/>
          </a:xfrm>
          <a:prstGeom prst="rect">
            <a:avLst/>
          </a:prstGeom>
        </p:spPr>
      </p:pic>
    </p:spTree>
    <p:extLst>
      <p:ext uri="{BB962C8B-B14F-4D97-AF65-F5344CB8AC3E}">
        <p14:creationId xmlns:p14="http://schemas.microsoft.com/office/powerpoint/2010/main" val="1573666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multi coloured wooden stick figures">
            <a:extLst>
              <a:ext uri="{FF2B5EF4-FFF2-40B4-BE49-F238E27FC236}">
                <a16:creationId xmlns:a16="http://schemas.microsoft.com/office/drawing/2014/main" id="{73AAA230-3B43-799A-863B-ABC82C128C04}"/>
              </a:ext>
            </a:extLst>
          </p:cNvPr>
          <p:cNvPicPr>
            <a:picLocks noChangeAspect="1"/>
          </p:cNvPicPr>
          <p:nvPr/>
        </p:nvPicPr>
        <p:blipFill rotWithShape="1">
          <a:blip r:embed="rId3"/>
          <a:srcRect r="2246" b="9"/>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0A8A18-F755-60C5-533D-433815062129}"/>
              </a:ext>
            </a:extLst>
          </p:cNvPr>
          <p:cNvSpPr>
            <a:spLocks noGrp="1"/>
          </p:cNvSpPr>
          <p:nvPr>
            <p:ph type="title"/>
          </p:nvPr>
        </p:nvSpPr>
        <p:spPr>
          <a:xfrm>
            <a:off x="90578" y="77578"/>
            <a:ext cx="6855811" cy="965384"/>
          </a:xfrm>
        </p:spPr>
        <p:txBody>
          <a:bodyPr>
            <a:normAutofit/>
          </a:bodyPr>
          <a:lstStyle/>
          <a:p>
            <a:r>
              <a:rPr lang="en-US" sz="4700" dirty="0">
                <a:cs typeface="Segoe UI"/>
              </a:rPr>
              <a:t>Civil Rights Training</a:t>
            </a:r>
          </a:p>
        </p:txBody>
      </p:sp>
      <p:sp>
        <p:nvSpPr>
          <p:cNvPr id="3" name="Content Placeholder 2">
            <a:extLst>
              <a:ext uri="{FF2B5EF4-FFF2-40B4-BE49-F238E27FC236}">
                <a16:creationId xmlns:a16="http://schemas.microsoft.com/office/drawing/2014/main" id="{5215C28B-8012-6DA8-18AE-9FBF959861DA}"/>
              </a:ext>
            </a:extLst>
          </p:cNvPr>
          <p:cNvSpPr>
            <a:spLocks noGrp="1"/>
          </p:cNvSpPr>
          <p:nvPr>
            <p:ph idx="1"/>
          </p:nvPr>
        </p:nvSpPr>
        <p:spPr>
          <a:xfrm>
            <a:off x="162465" y="996466"/>
            <a:ext cx="7058605" cy="5594918"/>
          </a:xfrm>
        </p:spPr>
        <p:txBody>
          <a:bodyPr vert="horz" lIns="91440" tIns="45720" rIns="91440" bIns="45720" rtlCol="0" anchor="t">
            <a:noAutofit/>
          </a:bodyPr>
          <a:lstStyle/>
          <a:p>
            <a:pPr>
              <a:buFont typeface="Arial" panose="020B0604020202020204" pitchFamily="34" charset="0"/>
              <a:buChar char="•"/>
            </a:pPr>
            <a:r>
              <a:rPr lang="en-US" sz="2200" b="1">
                <a:cs typeface="Segoe UI"/>
              </a:rPr>
              <a:t>We are required to train you annually on the topics listed</a:t>
            </a:r>
            <a:r>
              <a:rPr lang="en-US" sz="2200">
                <a:cs typeface="Segoe UI"/>
              </a:rPr>
              <a:t>:</a:t>
            </a:r>
            <a:endParaRPr lang="en-US" sz="2200">
              <a:ea typeface="+mj-lt"/>
              <a:cs typeface="Segoe UI"/>
            </a:endParaRPr>
          </a:p>
          <a:p>
            <a:pPr lvl="1">
              <a:buFont typeface="Wingdings" panose="05000000000000000000" pitchFamily="2" charset="2"/>
              <a:buChar char="§"/>
            </a:pPr>
            <a:r>
              <a:rPr lang="en-US" sz="2000">
                <a:ea typeface="+mj-lt"/>
                <a:cs typeface="+mj-lt"/>
              </a:rPr>
              <a:t>Collection and use of racial and ethnicity data</a:t>
            </a:r>
            <a:endParaRPr lang="en-US" sz="2000">
              <a:cs typeface="Segoe UI"/>
            </a:endParaRPr>
          </a:p>
          <a:p>
            <a:pPr lvl="1">
              <a:buFont typeface="Wingdings" panose="05000000000000000000" pitchFamily="2" charset="2"/>
              <a:buChar char="§"/>
            </a:pPr>
            <a:r>
              <a:rPr lang="en-US" sz="2000">
                <a:ea typeface="+mj-lt"/>
                <a:cs typeface="+mj-lt"/>
              </a:rPr>
              <a:t>Effective public notification systems</a:t>
            </a:r>
          </a:p>
          <a:p>
            <a:pPr lvl="1">
              <a:buFont typeface="Wingdings" panose="05000000000000000000" pitchFamily="2" charset="2"/>
              <a:buChar char="§"/>
            </a:pPr>
            <a:r>
              <a:rPr lang="en-US" sz="2000">
                <a:ea typeface="+mj-lt"/>
                <a:cs typeface="+mj-lt"/>
                <a:hlinkClick r:id="rId4">
                  <a:extLst>
                    <a:ext uri="{A12FA001-AC4F-418D-AE19-62706E023703}">
                      <ahyp:hlinkClr xmlns:ahyp="http://schemas.microsoft.com/office/drawing/2018/hyperlinkcolor" val="tx"/>
                    </a:ext>
                  </a:extLst>
                </a:hlinkClick>
              </a:rPr>
              <a:t>Civil Rights complaint procedure and form</a:t>
            </a:r>
            <a:endParaRPr lang="en-US" sz="2000">
              <a:ea typeface="+mj-lt"/>
              <a:cs typeface="+mj-lt"/>
            </a:endParaRPr>
          </a:p>
          <a:p>
            <a:pPr lvl="2">
              <a:buFont typeface="Courier New" panose="02070309020205020404" pitchFamily="49" charset="0"/>
              <a:buChar char="o"/>
            </a:pPr>
            <a:r>
              <a:rPr lang="en-US">
                <a:ea typeface="+mj-lt"/>
                <a:cs typeface="+mj-lt"/>
                <a:hlinkClick r:id="rId5">
                  <a:extLst>
                    <a:ext uri="{A12FA001-AC4F-418D-AE19-62706E023703}">
                      <ahyp:hlinkClr xmlns:ahyp="http://schemas.microsoft.com/office/drawing/2018/hyperlinkcolor" val="tx"/>
                    </a:ext>
                  </a:extLst>
                </a:hlinkClick>
              </a:rPr>
              <a:t>Complaint Log</a:t>
            </a:r>
            <a:endParaRPr lang="en-US">
              <a:ea typeface="+mj-lt"/>
              <a:cs typeface="+mj-lt"/>
            </a:endParaRPr>
          </a:p>
          <a:p>
            <a:pPr lvl="1">
              <a:buFont typeface="Wingdings" panose="05000000000000000000" pitchFamily="2" charset="2"/>
              <a:buChar char="§"/>
            </a:pPr>
            <a:r>
              <a:rPr lang="en-US" sz="2000">
                <a:ea typeface="+mj-lt"/>
                <a:cs typeface="+mj-lt"/>
              </a:rPr>
              <a:t>Civil Rights compliance review </a:t>
            </a:r>
          </a:p>
          <a:p>
            <a:pPr lvl="1">
              <a:buFont typeface="Wingdings" panose="05000000000000000000" pitchFamily="2" charset="2"/>
              <a:buChar char="§"/>
            </a:pPr>
            <a:r>
              <a:rPr lang="en-US" sz="2000">
                <a:ea typeface="+mj-lt"/>
                <a:cs typeface="+mj-lt"/>
              </a:rPr>
              <a:t>Resolution of non-compliance</a:t>
            </a:r>
          </a:p>
          <a:p>
            <a:pPr lvl="1">
              <a:buFont typeface="Wingdings" panose="05000000000000000000" pitchFamily="2" charset="2"/>
              <a:buChar char="§"/>
            </a:pPr>
            <a:r>
              <a:rPr lang="en-US" sz="2000">
                <a:ea typeface="+mj-lt"/>
                <a:cs typeface="+mj-lt"/>
              </a:rPr>
              <a:t>Requirements for reasonable accommodation of persons with disabilities</a:t>
            </a:r>
          </a:p>
          <a:p>
            <a:pPr lvl="1">
              <a:buFont typeface="Wingdings" panose="05000000000000000000" pitchFamily="2" charset="2"/>
              <a:buChar char="§"/>
            </a:pPr>
            <a:r>
              <a:rPr lang="en-US" sz="2000">
                <a:ea typeface="+mj-lt"/>
                <a:cs typeface="+mj-lt"/>
              </a:rPr>
              <a:t>Requirements for language assistance</a:t>
            </a:r>
          </a:p>
          <a:p>
            <a:pPr lvl="1">
              <a:buFont typeface="Wingdings" panose="05000000000000000000" pitchFamily="2" charset="2"/>
              <a:buChar char="§"/>
            </a:pPr>
            <a:r>
              <a:rPr lang="en-US" sz="2000">
                <a:ea typeface="+mj-lt"/>
                <a:cs typeface="+mj-lt"/>
              </a:rPr>
              <a:t>Conflict resolution </a:t>
            </a:r>
          </a:p>
          <a:p>
            <a:pPr lvl="1">
              <a:buFont typeface="Wingdings" panose="05000000000000000000" pitchFamily="2" charset="2"/>
              <a:buChar char="§"/>
            </a:pPr>
            <a:r>
              <a:rPr lang="en-US" sz="2000">
                <a:ea typeface="+mj-lt"/>
                <a:cs typeface="+mj-lt"/>
              </a:rPr>
              <a:t>Customer service</a:t>
            </a:r>
          </a:p>
          <a:p>
            <a:pPr lvl="1"/>
            <a:endParaRPr lang="en-US" sz="2000">
              <a:ea typeface="+mj-lt"/>
              <a:cs typeface="+mj-lt"/>
            </a:endParaRPr>
          </a:p>
          <a:p>
            <a:pPr marL="457200" lvl="1" indent="0">
              <a:buNone/>
            </a:pPr>
            <a:r>
              <a:rPr lang="en-US" sz="2000">
                <a:ea typeface="+mj-lt"/>
                <a:cs typeface="+mj-lt"/>
              </a:rPr>
              <a:t>OSPI Child Nutrition </a:t>
            </a:r>
            <a:r>
              <a:rPr lang="en-US" sz="2000">
                <a:ea typeface="+mj-lt"/>
                <a:cs typeface="+mj-lt"/>
                <a:hlinkClick r:id="rId6">
                  <a:extLst>
                    <a:ext uri="{A12FA001-AC4F-418D-AE19-62706E023703}">
                      <ahyp:hlinkClr xmlns:ahyp="http://schemas.microsoft.com/office/drawing/2018/hyperlinkcolor" val="tx"/>
                    </a:ext>
                  </a:extLst>
                </a:hlinkClick>
              </a:rPr>
              <a:t>Civil Rights Reference Sheet</a:t>
            </a:r>
            <a:endParaRPr lang="en-US" sz="2000">
              <a:ea typeface="+mj-lt"/>
              <a:cs typeface="+mj-lt"/>
            </a:endParaRPr>
          </a:p>
          <a:p>
            <a:pPr marL="457200" lvl="1" indent="0">
              <a:buNone/>
            </a:pPr>
            <a:endParaRPr lang="en-US" sz="1100">
              <a:cs typeface="Segoe UI"/>
            </a:endParaRPr>
          </a:p>
        </p:txBody>
      </p:sp>
    </p:spTree>
    <p:extLst>
      <p:ext uri="{BB962C8B-B14F-4D97-AF65-F5344CB8AC3E}">
        <p14:creationId xmlns:p14="http://schemas.microsoft.com/office/powerpoint/2010/main" val="3130423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ED99DBB-ABA1-6DE8-6702-8958DE64B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EDB40-7F0F-EC44-824A-FDF2A4F8B3B0}"/>
              </a:ext>
            </a:extLst>
          </p:cNvPr>
          <p:cNvSpPr>
            <a:spLocks noGrp="1"/>
          </p:cNvSpPr>
          <p:nvPr>
            <p:ph type="title"/>
          </p:nvPr>
        </p:nvSpPr>
        <p:spPr>
          <a:xfrm>
            <a:off x="1137036" y="75675"/>
            <a:ext cx="9543405" cy="1017927"/>
          </a:xfrm>
        </p:spPr>
        <p:txBody>
          <a:bodyPr vert="horz" lIns="91440" tIns="45720" rIns="91440" bIns="45720" rtlCol="0" anchor="ctr">
            <a:normAutofit fontScale="90000"/>
          </a:bodyPr>
          <a:lstStyle/>
          <a:p>
            <a:pPr algn="ctr"/>
            <a:r>
              <a:rPr lang="en-US" sz="4700" b="1" dirty="0"/>
              <a:t>Civil Rights Training Required Training Link </a:t>
            </a:r>
            <a:endParaRPr lang="en-US" sz="4700" kern="1200" dirty="0">
              <a:latin typeface="+mj-lt"/>
              <a:ea typeface="+mj-ea"/>
              <a:cs typeface="+mj-cs"/>
            </a:endParaRPr>
          </a:p>
        </p:txBody>
      </p:sp>
      <p:sp>
        <p:nvSpPr>
          <p:cNvPr id="4" name="TextBox 3">
            <a:extLst>
              <a:ext uri="{FF2B5EF4-FFF2-40B4-BE49-F238E27FC236}">
                <a16:creationId xmlns:a16="http://schemas.microsoft.com/office/drawing/2014/main" id="{731E4BA8-28B7-7E25-FFF6-EA9063C224F8}"/>
              </a:ext>
            </a:extLst>
          </p:cNvPr>
          <p:cNvSpPr txBox="1"/>
          <p:nvPr/>
        </p:nvSpPr>
        <p:spPr>
          <a:xfrm>
            <a:off x="804670" y="1737360"/>
            <a:ext cx="9726695" cy="4908878"/>
          </a:xfrm>
          <a:prstGeom prst="rect">
            <a:avLst/>
          </a:prstGeom>
        </p:spPr>
        <p:txBody>
          <a:bodyPr vert="horz" lIns="91440" tIns="45720" rIns="91440" bIns="45720" rtlCol="0" anchor="ctr">
            <a:normAutofit/>
          </a:bodyPr>
          <a:lstStyle/>
          <a:p>
            <a:pPr marL="1257300" lvl="5" indent="-228600">
              <a:lnSpc>
                <a:spcPct val="90000"/>
              </a:lnSpc>
              <a:spcAft>
                <a:spcPts val="600"/>
              </a:spcAft>
              <a:buFont typeface="Arial" panose="020B0604020202020204" pitchFamily="34" charset="0"/>
              <a:buChar char="•"/>
            </a:pPr>
            <a:endParaRPr lang="en-US" sz="1400">
              <a:solidFill>
                <a:schemeClr val="tx1">
                  <a:lumMod val="85000"/>
                  <a:lumOff val="15000"/>
                </a:schemeClr>
              </a:solidFill>
            </a:endParaRPr>
          </a:p>
        </p:txBody>
      </p:sp>
      <p:sp>
        <p:nvSpPr>
          <p:cNvPr id="3" name="TextBox 2">
            <a:extLst>
              <a:ext uri="{FF2B5EF4-FFF2-40B4-BE49-F238E27FC236}">
                <a16:creationId xmlns:a16="http://schemas.microsoft.com/office/drawing/2014/main" id="{80507A06-6CB0-6B29-AC2A-EE6DC81C71F0}"/>
              </a:ext>
            </a:extLst>
          </p:cNvPr>
          <p:cNvSpPr txBox="1"/>
          <p:nvPr/>
        </p:nvSpPr>
        <p:spPr>
          <a:xfrm>
            <a:off x="804671" y="1513490"/>
            <a:ext cx="8194363" cy="490887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Bef>
                <a:spcPts val="1000"/>
              </a:spcBef>
              <a:buFont typeface="Arial" panose="020B0604020202020204" pitchFamily="34" charset="0"/>
              <a:buChar char="•"/>
            </a:pPr>
            <a:endParaRPr lang="en-US" sz="2800">
              <a:solidFill>
                <a:schemeClr val="tx2"/>
              </a:solidFill>
            </a:endParaRPr>
          </a:p>
          <a:p>
            <a:pPr marL="342900" indent="-228600">
              <a:lnSpc>
                <a:spcPct val="90000"/>
              </a:lnSpc>
              <a:spcBef>
                <a:spcPts val="1000"/>
              </a:spcBef>
              <a:buFont typeface="Arial" panose="020B0604020202020204" pitchFamily="34" charset="0"/>
              <a:buChar char="•"/>
            </a:pPr>
            <a:endParaRPr lang="en-US" sz="2800">
              <a:solidFill>
                <a:schemeClr val="tx2"/>
              </a:solidFill>
            </a:endParaRPr>
          </a:p>
          <a:p>
            <a:pPr marL="800100" lvl="1" indent="-228600">
              <a:lnSpc>
                <a:spcPct val="90000"/>
              </a:lnSpc>
              <a:spcBef>
                <a:spcPts val="1000"/>
              </a:spcBef>
              <a:buFont typeface="Arial" panose="020B0604020202020204" pitchFamily="34" charset="0"/>
              <a:buChar char="•"/>
            </a:pPr>
            <a:endParaRPr lang="en-US" sz="1000">
              <a:solidFill>
                <a:schemeClr val="tx2"/>
              </a:solidFill>
            </a:endParaRPr>
          </a:p>
          <a:p>
            <a:pPr marL="285750" indent="-228600">
              <a:lnSpc>
                <a:spcPct val="90000"/>
              </a:lnSpc>
              <a:spcBef>
                <a:spcPts val="1000"/>
              </a:spcBef>
              <a:buFont typeface="Arial" panose="020B0604020202020204" pitchFamily="34" charset="0"/>
              <a:buChar char="•"/>
            </a:pPr>
            <a:endParaRPr lang="en-US" sz="1000">
              <a:solidFill>
                <a:schemeClr val="tx2"/>
              </a:solidFill>
            </a:endParaRPr>
          </a:p>
          <a:p>
            <a:pPr lvl="1" indent="-228600">
              <a:lnSpc>
                <a:spcPct val="90000"/>
              </a:lnSpc>
              <a:spcBef>
                <a:spcPts val="1000"/>
              </a:spcBef>
              <a:buFont typeface="Arial" panose="020B0604020202020204" pitchFamily="34" charset="0"/>
              <a:buChar char="•"/>
            </a:pPr>
            <a:endParaRPr lang="en-US" sz="1000">
              <a:solidFill>
                <a:schemeClr val="tx2"/>
              </a:solidFill>
            </a:endParaRPr>
          </a:p>
          <a:p>
            <a:pPr marL="285750" indent="-228600">
              <a:lnSpc>
                <a:spcPct val="90000"/>
              </a:lnSpc>
              <a:spcBef>
                <a:spcPts val="1000"/>
              </a:spcBef>
              <a:buFont typeface="Arial" panose="020B0604020202020204" pitchFamily="34" charset="0"/>
              <a:buChar char="•"/>
            </a:pPr>
            <a:endParaRPr lang="en-US" sz="1000">
              <a:solidFill>
                <a:schemeClr val="tx2"/>
              </a:solidFill>
            </a:endParaRPr>
          </a:p>
          <a:p>
            <a:pPr indent="-228600">
              <a:lnSpc>
                <a:spcPct val="90000"/>
              </a:lnSpc>
              <a:spcBef>
                <a:spcPts val="1000"/>
              </a:spcBef>
              <a:buFont typeface="Arial" panose="020B0604020202020204" pitchFamily="34" charset="0"/>
              <a:buChar char="•"/>
            </a:pPr>
            <a:r>
              <a:rPr lang="en-US" sz="1000">
                <a:solidFill>
                  <a:schemeClr val="tx2"/>
                </a:solidFill>
              </a:rPr>
              <a:t>  </a:t>
            </a:r>
          </a:p>
          <a:p>
            <a:pPr marL="285750" indent="-228600">
              <a:lnSpc>
                <a:spcPct val="90000"/>
              </a:lnSpc>
              <a:spcBef>
                <a:spcPts val="1000"/>
              </a:spcBef>
              <a:buFont typeface="Arial" panose="020B0604020202020204" pitchFamily="34" charset="0"/>
              <a:buChar char="•"/>
            </a:pPr>
            <a:endParaRPr lang="en-US" sz="1000">
              <a:solidFill>
                <a:schemeClr val="tx2"/>
              </a:solidFill>
            </a:endParaRPr>
          </a:p>
        </p:txBody>
      </p:sp>
      <p:sp>
        <p:nvSpPr>
          <p:cNvPr id="6" name="TextBox 5">
            <a:extLst>
              <a:ext uri="{FF2B5EF4-FFF2-40B4-BE49-F238E27FC236}">
                <a16:creationId xmlns:a16="http://schemas.microsoft.com/office/drawing/2014/main" id="{C4A1175F-D0C7-A6FC-49F4-1A64B876E640}"/>
              </a:ext>
            </a:extLst>
          </p:cNvPr>
          <p:cNvSpPr txBox="1"/>
          <p:nvPr/>
        </p:nvSpPr>
        <p:spPr>
          <a:xfrm>
            <a:off x="460605" y="1382606"/>
            <a:ext cx="11270789" cy="4154984"/>
          </a:xfrm>
          <a:prstGeom prst="rect">
            <a:avLst/>
          </a:prstGeom>
          <a:noFill/>
        </p:spPr>
        <p:txBody>
          <a:bodyPr wrap="square" lIns="91440" tIns="45720" rIns="91440" bIns="45720" anchor="t">
            <a:spAutoFit/>
          </a:bodyPr>
          <a:lstStyle/>
          <a:p>
            <a:pPr marL="800100" lvl="1" indent="-342900">
              <a:buFont typeface="Arial" panose="020B0604020202020204" pitchFamily="34" charset="0"/>
              <a:buChar char="•"/>
            </a:pPr>
            <a:r>
              <a:rPr lang="en-US" sz="2400" dirty="0">
                <a:solidFill>
                  <a:schemeClr val="accent2"/>
                </a:solidFill>
                <a:cs typeface="Segoe UI"/>
              </a:rPr>
              <a:t>We will have each of you take this annual required Civil Rights Training in Bright Track (choose current program year):</a:t>
            </a:r>
          </a:p>
          <a:p>
            <a:pPr marL="1257300" lvl="2" indent="-342900">
              <a:buFont typeface="Arial" panose="020B0604020202020204" pitchFamily="34" charset="0"/>
              <a:buChar char="•"/>
            </a:pPr>
            <a:r>
              <a:rPr lang="en-US" sz="2400" dirty="0">
                <a:solidFill>
                  <a:schemeClr val="accent2"/>
                </a:solidFill>
                <a:hlinkClick r:id="rId3">
                  <a:extLst>
                    <a:ext uri="{A12FA001-AC4F-418D-AE19-62706E023703}">
                      <ahyp:hlinkClr xmlns:ahyp="http://schemas.microsoft.com/office/drawing/2018/hyperlinkcolor" val="tx"/>
                    </a:ext>
                  </a:extLst>
                </a:hlinkClick>
              </a:rPr>
              <a:t>OSPI | Bright Track Online CACFP Training – OSPI | Bright Track Online CACFP Training</a:t>
            </a:r>
            <a:endParaRPr lang="en-US" sz="2400" dirty="0">
              <a:solidFill>
                <a:schemeClr val="accent2"/>
              </a:solidFill>
            </a:endParaRPr>
          </a:p>
          <a:p>
            <a:pPr marL="1257300" lvl="2" indent="-342900">
              <a:buFont typeface="Arial" panose="020B0604020202020204" pitchFamily="34" charset="0"/>
              <a:buChar char="•"/>
            </a:pPr>
            <a:r>
              <a:rPr lang="en-US" sz="2400" dirty="0">
                <a:solidFill>
                  <a:schemeClr val="accent2"/>
                </a:solidFill>
                <a:cs typeface="Segoe UI"/>
              </a:rPr>
              <a:t>Choose to enroll in the course(s) needed</a:t>
            </a:r>
          </a:p>
          <a:p>
            <a:pPr marL="1257300" lvl="2" indent="-342900">
              <a:buFont typeface="Arial" panose="020B0604020202020204" pitchFamily="34" charset="0"/>
              <a:buChar char="•"/>
            </a:pPr>
            <a:r>
              <a:rPr lang="en-US" sz="2400" dirty="0">
                <a:solidFill>
                  <a:schemeClr val="accent2"/>
                </a:solidFill>
                <a:cs typeface="Segoe UI"/>
              </a:rPr>
              <a:t>There is one email for all staff to use when logging into Bright Track</a:t>
            </a:r>
          </a:p>
          <a:p>
            <a:pPr marL="1257300" lvl="2" indent="-342900">
              <a:buFont typeface="Arial" panose="020B0604020202020204" pitchFamily="34" charset="0"/>
              <a:buChar char="•"/>
            </a:pPr>
            <a:r>
              <a:rPr lang="en-US" sz="2400" dirty="0">
                <a:solidFill>
                  <a:schemeClr val="accent2"/>
                </a:solidFill>
                <a:cs typeface="Segoe UI"/>
              </a:rPr>
              <a:t>When asked for the enrollment password, enter “</a:t>
            </a:r>
            <a:r>
              <a:rPr lang="en-US" sz="2400" dirty="0" err="1">
                <a:solidFill>
                  <a:schemeClr val="accent2"/>
                </a:solidFill>
                <a:cs typeface="Segoe UI"/>
              </a:rPr>
              <a:t>cacfp</a:t>
            </a:r>
            <a:r>
              <a:rPr lang="en-US" sz="2400" dirty="0">
                <a:solidFill>
                  <a:schemeClr val="accent2"/>
                </a:solidFill>
                <a:cs typeface="Segoe UI"/>
              </a:rPr>
              <a:t>”</a:t>
            </a:r>
          </a:p>
          <a:p>
            <a:pPr marL="1257300" lvl="2" indent="-342900">
              <a:buFont typeface="Arial" panose="020B0604020202020204" pitchFamily="34" charset="0"/>
              <a:buChar char="•"/>
            </a:pPr>
            <a:r>
              <a:rPr lang="en-US" sz="2400" dirty="0">
                <a:solidFill>
                  <a:schemeClr val="accent2"/>
                </a:solidFill>
                <a:cs typeface="Segoe UI"/>
              </a:rPr>
              <a:t>If you need assistance enrolling and creating an account</a:t>
            </a:r>
          </a:p>
          <a:p>
            <a:pPr marL="1714500" lvl="3" indent="-342900">
              <a:buFont typeface="Arial" panose="020B0604020202020204" pitchFamily="34" charset="0"/>
              <a:buChar char="•"/>
            </a:pPr>
            <a:r>
              <a:rPr lang="en-US" sz="2400" dirty="0">
                <a:solidFill>
                  <a:schemeClr val="accent2"/>
                </a:solidFill>
                <a:hlinkClick r:id="rId4">
                  <a:extLst>
                    <a:ext uri="{A12FA001-AC4F-418D-AE19-62706E023703}">
                      <ahyp:hlinkClr xmlns:ahyp="http://schemas.microsoft.com/office/drawing/2018/hyperlinkcolor" val="tx"/>
                    </a:ext>
                  </a:extLst>
                </a:hlinkClick>
              </a:rPr>
              <a:t>Tutorial – How to Create a New User Account and Register for an Online Course – OSPI | Bright Track Online CACFP Training</a:t>
            </a:r>
            <a:endParaRPr lang="en-US" sz="2400" dirty="0">
              <a:solidFill>
                <a:schemeClr val="accent2"/>
              </a:solidFill>
              <a:cs typeface="Segoe UI"/>
            </a:endParaRPr>
          </a:p>
          <a:p>
            <a:pPr lvl="1"/>
            <a:endParaRPr lang="en-US" sz="2400" dirty="0"/>
          </a:p>
        </p:txBody>
      </p:sp>
      <p:sp>
        <p:nvSpPr>
          <p:cNvPr id="11" name="TextBox 10">
            <a:extLst>
              <a:ext uri="{FF2B5EF4-FFF2-40B4-BE49-F238E27FC236}">
                <a16:creationId xmlns:a16="http://schemas.microsoft.com/office/drawing/2014/main" id="{F2BAD584-4559-A426-7B48-1F2E4B2D0B3B}"/>
              </a:ext>
            </a:extLst>
          </p:cNvPr>
          <p:cNvSpPr txBox="1"/>
          <p:nvPr/>
        </p:nvSpPr>
        <p:spPr>
          <a:xfrm>
            <a:off x="1363287" y="5336771"/>
            <a:ext cx="4732713" cy="369332"/>
          </a:xfrm>
          <a:prstGeom prst="rect">
            <a:avLst/>
          </a:prstGeom>
          <a:noFill/>
        </p:spPr>
        <p:txBody>
          <a:bodyPr wrap="square" rtlCol="0">
            <a:spAutoFit/>
          </a:bodyPr>
          <a:lstStyle/>
          <a:p>
            <a:r>
              <a:rPr lang="en-US" dirty="0">
                <a:solidFill>
                  <a:schemeClr val="accent2"/>
                </a:solidFill>
                <a:hlinkClick r:id="rId5">
                  <a:extLst>
                    <a:ext uri="{A12FA001-AC4F-418D-AE19-62706E023703}">
                      <ahyp:hlinkClr xmlns:ahyp="http://schemas.microsoft.com/office/drawing/2018/hyperlinkcolor" val="tx"/>
                    </a:ext>
                  </a:extLst>
                </a:hlinkClick>
              </a:rPr>
              <a:t>Child and Adult Care Food Program Training</a:t>
            </a:r>
            <a:endParaRPr lang="en-US" dirty="0">
              <a:solidFill>
                <a:schemeClr val="accent2"/>
              </a:solidFill>
            </a:endParaRPr>
          </a:p>
        </p:txBody>
      </p:sp>
      <p:pic>
        <p:nvPicPr>
          <p:cNvPr id="12" name="Picture 11" descr="A cartoon of kids at a table&#10;&#10;Description automatically generated">
            <a:extLst>
              <a:ext uri="{FF2B5EF4-FFF2-40B4-BE49-F238E27FC236}">
                <a16:creationId xmlns:a16="http://schemas.microsoft.com/office/drawing/2014/main" id="{3216F62A-54B7-6821-D235-364AE05E89B5}"/>
              </a:ext>
            </a:extLst>
          </p:cNvPr>
          <p:cNvPicPr>
            <a:picLocks noChangeAspect="1"/>
          </p:cNvPicPr>
          <p:nvPr/>
        </p:nvPicPr>
        <p:blipFill>
          <a:blip r:embed="rId6"/>
          <a:stretch>
            <a:fillRect/>
          </a:stretch>
        </p:blipFill>
        <p:spPr>
          <a:xfrm>
            <a:off x="8346781" y="5350564"/>
            <a:ext cx="2743200" cy="819150"/>
          </a:xfrm>
          <a:prstGeom prst="rect">
            <a:avLst/>
          </a:prstGeom>
        </p:spPr>
      </p:pic>
    </p:spTree>
    <p:extLst>
      <p:ext uri="{BB962C8B-B14F-4D97-AF65-F5344CB8AC3E}">
        <p14:creationId xmlns:p14="http://schemas.microsoft.com/office/powerpoint/2010/main" val="628014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8EFF0-14FE-DCAA-BB49-4F66F7A0D1DA}"/>
              </a:ext>
            </a:extLst>
          </p:cNvPr>
          <p:cNvSpPr/>
          <p:nvPr/>
        </p:nvSpPr>
        <p:spPr>
          <a:xfrm>
            <a:off x="0" y="-1"/>
            <a:ext cx="12192000" cy="3509963"/>
          </a:xfrm>
          <a:prstGeom prst="rect">
            <a:avLst/>
          </a:prstGeom>
          <a:solidFill>
            <a:schemeClr val="accent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5EBCE-F146-43C4-A4ED-C97ACBD3B99A}"/>
              </a:ext>
            </a:extLst>
          </p:cNvPr>
          <p:cNvSpPr>
            <a:spLocks noGrp="1"/>
          </p:cNvSpPr>
          <p:nvPr>
            <p:ph type="ctrTitle"/>
          </p:nvPr>
        </p:nvSpPr>
        <p:spPr/>
        <p:txBody>
          <a:bodyPr/>
          <a:lstStyle/>
          <a:p>
            <a:r>
              <a:rPr lang="en-US" b="1"/>
              <a:t>Staff Training </a:t>
            </a:r>
          </a:p>
        </p:txBody>
      </p:sp>
      <p:sp>
        <p:nvSpPr>
          <p:cNvPr id="3" name="Subtitle 2">
            <a:extLst>
              <a:ext uri="{FF2B5EF4-FFF2-40B4-BE49-F238E27FC236}">
                <a16:creationId xmlns:a16="http://schemas.microsoft.com/office/drawing/2014/main" id="{EB550A30-F6E6-47E2-910D-C7710E76A946}"/>
              </a:ext>
            </a:extLst>
          </p:cNvPr>
          <p:cNvSpPr>
            <a:spLocks noGrp="1"/>
          </p:cNvSpPr>
          <p:nvPr>
            <p:ph type="subTitle" idx="1"/>
          </p:nvPr>
        </p:nvSpPr>
        <p:spPr/>
        <p:txBody>
          <a:bodyPr vert="horz" lIns="91440" tIns="45720" rIns="91440" bIns="45720" rtlCol="0" anchor="t">
            <a:normAutofit/>
          </a:bodyPr>
          <a:lstStyle/>
          <a:p>
            <a:r>
              <a:rPr lang="en-US" sz="4000">
                <a:solidFill>
                  <a:schemeClr val="accent2"/>
                </a:solidFill>
              </a:rPr>
              <a:t>Administrative Reviews Training </a:t>
            </a:r>
            <a:endParaRPr lang="en-US" sz="4000">
              <a:solidFill>
                <a:schemeClr val="accent2"/>
              </a:solidFill>
              <a:cs typeface="Segoe UI"/>
            </a:endParaRPr>
          </a:p>
        </p:txBody>
      </p:sp>
    </p:spTree>
    <p:extLst>
      <p:ext uri="{BB962C8B-B14F-4D97-AF65-F5344CB8AC3E}">
        <p14:creationId xmlns:p14="http://schemas.microsoft.com/office/powerpoint/2010/main" val="4089362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1137037" y="95906"/>
            <a:ext cx="9998441" cy="1120329"/>
          </a:xfrm>
        </p:spPr>
        <p:txBody>
          <a:bodyPr>
            <a:normAutofit fontScale="90000"/>
          </a:bodyPr>
          <a:lstStyle/>
          <a:p>
            <a:r>
              <a:rPr lang="en-US" sz="4700" dirty="0">
                <a:solidFill>
                  <a:schemeClr val="tx1"/>
                </a:solidFill>
                <a:cs typeface="Segoe UI"/>
              </a:rPr>
              <a:t>CACFP Administrative Reviews by OSPI</a:t>
            </a:r>
            <a:endParaRPr lang="en-US" sz="4700" dirty="0">
              <a:solidFill>
                <a:schemeClr val="tx1"/>
              </a:solidFill>
            </a:endParaRPr>
          </a:p>
        </p:txBody>
      </p:sp>
      <p:sp>
        <p:nvSpPr>
          <p:cNvPr id="13" name="Freeform: Shape 12">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Issue Tracking">
            <a:extLst>
              <a:ext uri="{FF2B5EF4-FFF2-40B4-BE49-F238E27FC236}">
                <a16:creationId xmlns:a16="http://schemas.microsoft.com/office/drawing/2014/main" id="{D6CD4D6A-2963-C1B5-D61C-5689FB265AC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5593" y="2263606"/>
            <a:ext cx="3254986" cy="3254986"/>
          </a:xfrm>
          <a:prstGeom prst="rect">
            <a:avLst/>
          </a:prstGeom>
        </p:spPr>
      </p:pic>
      <p:sp>
        <p:nvSpPr>
          <p:cNvPr id="15"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5187900" y="1805340"/>
            <a:ext cx="6497594" cy="4305544"/>
          </a:xfrm>
        </p:spPr>
        <p:txBody>
          <a:bodyPr vert="horz" lIns="91440" tIns="45720" rIns="91440" bIns="45720" rtlCol="0" anchor="ctr">
            <a:normAutofit/>
          </a:bodyPr>
          <a:lstStyle/>
          <a:p>
            <a:pPr>
              <a:buFont typeface="Arial" panose="020B0604020202020204" pitchFamily="34" charset="0"/>
              <a:buChar char="•"/>
            </a:pPr>
            <a:r>
              <a:rPr lang="en-US" sz="2400" dirty="0">
                <a:cs typeface="Segoe UI"/>
              </a:rPr>
              <a:t>CACFP Administrative Reviews occur at a minimum of once every three years for Independent Centers and once every two years for Sponsoring Organizations</a:t>
            </a:r>
          </a:p>
          <a:p>
            <a:pPr>
              <a:buFont typeface="Arial" panose="020B0604020202020204" pitchFamily="34" charset="0"/>
              <a:buChar char="•"/>
            </a:pPr>
            <a:r>
              <a:rPr lang="en-US" sz="2400" dirty="0">
                <a:cs typeface="Segoe UI"/>
              </a:rPr>
              <a:t>Meal observations are a portion of the review as well as the Administrative Review these may be announced or unannounced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Segoe UI"/>
              </a:rPr>
              <a:t>OSPI Child Nutrition Staff must introduce themselves and show employees photo ID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Segoe UI"/>
              </a:rPr>
              <a:t>Visits must be during regular business hours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Segoe UI"/>
              </a:rPr>
              <a:t>CACFP Review Requested Records Checklist</a:t>
            </a:r>
          </a:p>
          <a:p>
            <a:endParaRPr lang="en-US" sz="2000" dirty="0">
              <a:cs typeface="Segoe UI"/>
            </a:endParaRPr>
          </a:p>
        </p:txBody>
      </p:sp>
    </p:spTree>
    <p:extLst>
      <p:ext uri="{BB962C8B-B14F-4D97-AF65-F5344CB8AC3E}">
        <p14:creationId xmlns:p14="http://schemas.microsoft.com/office/powerpoint/2010/main" val="2196549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21B828-2FB7-BCE9-88B2-EFD311F5F9F3}"/>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ED148B-E2A2-81EC-8B46-7F96677B083F}"/>
              </a:ext>
            </a:extLst>
          </p:cNvPr>
          <p:cNvSpPr>
            <a:spLocks noGrp="1"/>
          </p:cNvSpPr>
          <p:nvPr>
            <p:ph type="title"/>
          </p:nvPr>
        </p:nvSpPr>
        <p:spPr>
          <a:xfrm>
            <a:off x="572493" y="238539"/>
            <a:ext cx="11018520" cy="1434415"/>
          </a:xfrm>
        </p:spPr>
        <p:txBody>
          <a:bodyPr anchor="b">
            <a:normAutofit/>
          </a:bodyPr>
          <a:lstStyle/>
          <a:p>
            <a:r>
              <a:rPr lang="en-US" sz="4600">
                <a:cs typeface="Segoe UI"/>
              </a:rPr>
              <a:t>CACFP Administrative Reviews by OSPI</a:t>
            </a:r>
            <a:endParaRPr lang="en-US" sz="4600"/>
          </a:p>
        </p:txBody>
      </p:sp>
      <p:sp>
        <p:nvSpPr>
          <p:cNvPr id="4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B5A7F9-8564-ED96-8EC3-7FA6EDB3A4E1}"/>
              </a:ext>
            </a:extLst>
          </p:cNvPr>
          <p:cNvSpPr>
            <a:spLocks noGrp="1"/>
          </p:cNvSpPr>
          <p:nvPr>
            <p:ph idx="1"/>
          </p:nvPr>
        </p:nvSpPr>
        <p:spPr>
          <a:xfrm>
            <a:off x="572493" y="2071316"/>
            <a:ext cx="6713552" cy="4119172"/>
          </a:xfrm>
        </p:spPr>
        <p:txBody>
          <a:bodyPr vert="horz" lIns="91440" tIns="45720" rIns="91440" bIns="45720" rtlCol="0" anchor="t">
            <a:normAutofit/>
          </a:bodyPr>
          <a:lstStyle/>
          <a:p>
            <a:pPr>
              <a:buFont typeface="Arial" panose="020B0604020202020204" pitchFamily="34" charset="0"/>
              <a:buChar char="•"/>
            </a:pPr>
            <a:endParaRPr lang="en-US" sz="2000">
              <a:cs typeface="Segoe UI"/>
            </a:endParaRPr>
          </a:p>
          <a:p>
            <a:pPr>
              <a:buFont typeface="Arial" panose="020B0604020202020204" pitchFamily="34" charset="0"/>
              <a:buChar char="•"/>
            </a:pPr>
            <a:r>
              <a:rPr lang="en-US" sz="2000">
                <a:cs typeface="Segoe UI"/>
              </a:rPr>
              <a:t>A CACFP Required Records Checklist will be emailed to us prior to the Administrative Review so that the records can be collected and ready when the OSPI CACFP Specialist arrives on-site</a:t>
            </a:r>
          </a:p>
          <a:p>
            <a:pPr>
              <a:buFont typeface="Arial" panose="020B0604020202020204" pitchFamily="34" charset="0"/>
              <a:buChar char="•"/>
            </a:pPr>
            <a:r>
              <a:rPr lang="en-US" sz="2000">
                <a:cs typeface="Segoe UI"/>
              </a:rPr>
              <a:t>We will make a plan to collect and ready these reocrds</a:t>
            </a:r>
          </a:p>
          <a:p>
            <a:pPr>
              <a:buFont typeface="Arial" panose="020B0604020202020204" pitchFamily="34" charset="0"/>
              <a:buChar char="•"/>
            </a:pPr>
            <a:r>
              <a:rPr kumimoji="0" lang="en-US" sz="2000" b="0" i="0" u="none" strike="noStrike" kern="1200" cap="none" spc="0" normalizeH="0" baseline="0" noProof="0">
                <a:ln>
                  <a:noFill/>
                </a:ln>
                <a:effectLst/>
                <a:uLnTx/>
                <a:uFillTx/>
                <a:latin typeface="Segoe UI"/>
                <a:ea typeface="+mn-ea"/>
                <a:cs typeface="Segoe UI"/>
              </a:rPr>
              <a:t>It is important for </a:t>
            </a:r>
            <a:r>
              <a:rPr lang="en-US" sz="2000">
                <a:latin typeface="Segoe UI"/>
                <a:cs typeface="Segoe UI"/>
              </a:rPr>
              <a:t>us to have these</a:t>
            </a:r>
            <a:r>
              <a:rPr kumimoji="0" lang="en-US" sz="2000" b="0" i="0" u="none" strike="noStrike" kern="1200" cap="none" spc="0" normalizeH="0" baseline="0" noProof="0">
                <a:ln>
                  <a:noFill/>
                </a:ln>
                <a:effectLst/>
                <a:uLnTx/>
                <a:uFillTx/>
                <a:latin typeface="Segoe UI"/>
                <a:ea typeface="+mn-ea"/>
                <a:cs typeface="Segoe UI"/>
              </a:rPr>
              <a:t> records ready at the time of review the Admin Review will continue proceed without them and may findings may result</a:t>
            </a:r>
          </a:p>
          <a:p>
            <a:pPr>
              <a:buFont typeface="Arial" panose="020B0604020202020204" pitchFamily="34" charset="0"/>
              <a:buChar char="•"/>
            </a:pPr>
            <a:endParaRPr kumimoji="0" lang="en-US" sz="2000" b="0" i="0" u="none" strike="noStrike" kern="1200" cap="none" spc="0" normalizeH="0" baseline="0" noProof="0">
              <a:ln>
                <a:noFill/>
              </a:ln>
              <a:effectLst/>
              <a:uLnTx/>
              <a:uFillTx/>
              <a:latin typeface="Segoe UI"/>
              <a:ea typeface="+mn-ea"/>
              <a:cs typeface="Segoe UI"/>
            </a:endParaRPr>
          </a:p>
          <a:p>
            <a:pPr marL="0" indent="0">
              <a:buNone/>
            </a:pPr>
            <a:r>
              <a:rPr lang="en-US" sz="2000">
                <a:hlinkClick r:id="rId3">
                  <a:extLst>
                    <a:ext uri="{A12FA001-AC4F-418D-AE19-62706E023703}">
                      <ahyp:hlinkClr xmlns:ahyp="http://schemas.microsoft.com/office/drawing/2018/hyperlinkcolor" val="tx"/>
                    </a:ext>
                  </a:extLst>
                </a:hlinkClick>
              </a:rPr>
              <a:t>FY25 Administrative Review Documentation Checklist</a:t>
            </a:r>
            <a:endParaRPr lang="en-US" sz="2000">
              <a:cs typeface="Segoe UI"/>
            </a:endParaRPr>
          </a:p>
        </p:txBody>
      </p:sp>
      <p:pic>
        <p:nvPicPr>
          <p:cNvPr id="7" name="Picture 6">
            <a:extLst>
              <a:ext uri="{FF2B5EF4-FFF2-40B4-BE49-F238E27FC236}">
                <a16:creationId xmlns:a16="http://schemas.microsoft.com/office/drawing/2014/main" id="{CFB64A40-64E0-37B6-2B5C-BA79CC70398F}"/>
              </a:ext>
            </a:extLst>
          </p:cNvPr>
          <p:cNvPicPr>
            <a:picLocks noChangeAspect="1"/>
          </p:cNvPicPr>
          <p:nvPr/>
        </p:nvPicPr>
        <p:blipFill>
          <a:blip r:embed="rId4"/>
          <a:stretch>
            <a:fillRect/>
          </a:stretch>
        </p:blipFill>
        <p:spPr>
          <a:xfrm>
            <a:off x="7439891" y="1998188"/>
            <a:ext cx="4371814" cy="4265428"/>
          </a:xfrm>
          <a:prstGeom prst="rect">
            <a:avLst/>
          </a:prstGeom>
        </p:spPr>
      </p:pic>
    </p:spTree>
    <p:extLst>
      <p:ext uri="{BB962C8B-B14F-4D97-AF65-F5344CB8AC3E}">
        <p14:creationId xmlns:p14="http://schemas.microsoft.com/office/powerpoint/2010/main" val="3178191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A8D360-9471-79E3-AC6F-D9F32D396620}"/>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6464C-CF87-A000-9AEF-F573A7DFEBDA}"/>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lgn="l"/>
            <a:r>
              <a:rPr lang="en-US" kern="1200" dirty="0">
                <a:solidFill>
                  <a:schemeClr val="tx1"/>
                </a:solidFill>
                <a:latin typeface="+mj-lt"/>
                <a:ea typeface="+mj-ea"/>
                <a:cs typeface="+mj-cs"/>
              </a:rPr>
              <a:t>CACFP Administrative Reviews Monitoring Form for Independent Sponsors</a:t>
            </a:r>
          </a:p>
        </p:txBody>
      </p:sp>
      <p:sp>
        <p:nvSpPr>
          <p:cNvPr id="6" name="TextBox 5">
            <a:extLst>
              <a:ext uri="{FF2B5EF4-FFF2-40B4-BE49-F238E27FC236}">
                <a16:creationId xmlns:a16="http://schemas.microsoft.com/office/drawing/2014/main" id="{5F6D1068-8B79-5A75-1089-846F31478166}"/>
              </a:ext>
            </a:extLst>
          </p:cNvPr>
          <p:cNvSpPr txBox="1"/>
          <p:nvPr/>
        </p:nvSpPr>
        <p:spPr>
          <a:xfrm>
            <a:off x="638881" y="4631161"/>
            <a:ext cx="4132623" cy="1202711"/>
          </a:xfrm>
          <a:prstGeom prst="rect">
            <a:avLst/>
          </a:prstGeom>
        </p:spPr>
        <p:txBody>
          <a:bodyPr vert="horz" lIns="91440" tIns="45720" rIns="91440" bIns="45720" rtlCol="0">
            <a:normAutofit/>
          </a:bodyPr>
          <a:lstStyle/>
          <a:p>
            <a:pPr>
              <a:lnSpc>
                <a:spcPct val="90000"/>
              </a:lnSpc>
              <a:spcBef>
                <a:spcPts val="1000"/>
              </a:spcBef>
            </a:pPr>
            <a:r>
              <a:rPr lang="en-US" sz="2400" dirty="0">
                <a:solidFill>
                  <a:schemeClr val="accent2"/>
                </a:solidFill>
                <a:hlinkClick r:id="rId3">
                  <a:extLst>
                    <a:ext uri="{A12FA001-AC4F-418D-AE19-62706E023703}">
                      <ahyp:hlinkClr xmlns:ahyp="http://schemas.microsoft.com/office/drawing/2018/hyperlinkcolor" val="tx"/>
                    </a:ext>
                  </a:extLst>
                </a:hlinkClick>
              </a:rPr>
              <a:t>Independent Sponsor Administrative Review Form</a:t>
            </a:r>
            <a:endParaRPr lang="en-US" sz="2400" kern="1200" dirty="0">
              <a:solidFill>
                <a:schemeClr val="accent2"/>
              </a:solidFill>
              <a:latin typeface="+mn-lt"/>
              <a:ea typeface="+mn-ea"/>
              <a:cs typeface="+mn-cs"/>
            </a:endParaRPr>
          </a:p>
        </p:txBody>
      </p:sp>
      <p:sp>
        <p:nvSpPr>
          <p:cNvPr id="5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form&#10;&#10;AI-generated content may be incorrect.">
            <a:extLst>
              <a:ext uri="{FF2B5EF4-FFF2-40B4-BE49-F238E27FC236}">
                <a16:creationId xmlns:a16="http://schemas.microsoft.com/office/drawing/2014/main" id="{27129621-81F1-FA00-2526-4943CBCFBF45}"/>
              </a:ext>
            </a:extLst>
          </p:cNvPr>
          <p:cNvPicPr>
            <a:picLocks noChangeAspect="1"/>
          </p:cNvPicPr>
          <p:nvPr/>
        </p:nvPicPr>
        <p:blipFill>
          <a:blip r:embed="rId4"/>
          <a:stretch>
            <a:fillRect/>
          </a:stretch>
        </p:blipFill>
        <p:spPr>
          <a:xfrm>
            <a:off x="5946965" y="640080"/>
            <a:ext cx="4629277" cy="5550408"/>
          </a:xfrm>
          <a:prstGeom prst="rect">
            <a:avLst/>
          </a:prstGeom>
        </p:spPr>
      </p:pic>
    </p:spTree>
    <p:extLst>
      <p:ext uri="{BB962C8B-B14F-4D97-AF65-F5344CB8AC3E}">
        <p14:creationId xmlns:p14="http://schemas.microsoft.com/office/powerpoint/2010/main" val="3711080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5E71C1-C790-EDF7-C46D-FD50B632E1AD}"/>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0CC5E-02B4-A1D3-1C27-8F65C2E7100F}"/>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lgn="l"/>
            <a:r>
              <a:rPr lang="en-US" kern="1200">
                <a:solidFill>
                  <a:schemeClr val="tx1"/>
                </a:solidFill>
                <a:latin typeface="+mj-lt"/>
                <a:ea typeface="+mj-ea"/>
                <a:cs typeface="+mj-cs"/>
              </a:rPr>
              <a:t>CACFP Administrative Reviews Monitoring Form for Sponsoring Organizations</a:t>
            </a:r>
          </a:p>
        </p:txBody>
      </p:sp>
      <p:sp>
        <p:nvSpPr>
          <p:cNvPr id="4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A7AD239-A845-4FA2-327C-0EC4B209381F}"/>
              </a:ext>
            </a:extLst>
          </p:cNvPr>
          <p:cNvPicPr>
            <a:picLocks noGrp="1" noChangeAspect="1"/>
          </p:cNvPicPr>
          <p:nvPr>
            <p:ph idx="1"/>
          </p:nvPr>
        </p:nvPicPr>
        <p:blipFill>
          <a:blip r:embed="rId3"/>
          <a:stretch>
            <a:fillRect/>
          </a:stretch>
        </p:blipFill>
        <p:spPr>
          <a:xfrm>
            <a:off x="5897977" y="640080"/>
            <a:ext cx="4727253" cy="5550408"/>
          </a:xfrm>
          <a:prstGeom prst="rect">
            <a:avLst/>
          </a:prstGeom>
        </p:spPr>
      </p:pic>
      <p:sp>
        <p:nvSpPr>
          <p:cNvPr id="6" name="TextBox 5">
            <a:extLst>
              <a:ext uri="{FF2B5EF4-FFF2-40B4-BE49-F238E27FC236}">
                <a16:creationId xmlns:a16="http://schemas.microsoft.com/office/drawing/2014/main" id="{DD42CCCC-0376-13FC-9A65-8426BFD26FA0}"/>
              </a:ext>
            </a:extLst>
          </p:cNvPr>
          <p:cNvSpPr txBox="1"/>
          <p:nvPr/>
        </p:nvSpPr>
        <p:spPr>
          <a:xfrm>
            <a:off x="282633" y="4987636"/>
            <a:ext cx="4572000" cy="646331"/>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CACFP Sponsoring Organization Administrative Review Form - Sample</a:t>
            </a:r>
            <a:endParaRPr lang="en-US" dirty="0">
              <a:solidFill>
                <a:schemeClr val="accent2"/>
              </a:solidFill>
            </a:endParaRPr>
          </a:p>
        </p:txBody>
      </p:sp>
    </p:spTree>
    <p:extLst>
      <p:ext uri="{BB962C8B-B14F-4D97-AF65-F5344CB8AC3E}">
        <p14:creationId xmlns:p14="http://schemas.microsoft.com/office/powerpoint/2010/main" val="2611760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EECB3F-AE54-810F-E6D3-49ED49279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8B5B0-5F9E-DD06-1CF6-93D3AC5038C7}"/>
              </a:ext>
            </a:extLst>
          </p:cNvPr>
          <p:cNvSpPr>
            <a:spLocks noGrp="1"/>
          </p:cNvSpPr>
          <p:nvPr>
            <p:ph type="title"/>
          </p:nvPr>
        </p:nvSpPr>
        <p:spPr>
          <a:xfrm>
            <a:off x="1179226" y="346841"/>
            <a:ext cx="9833548" cy="1271093"/>
          </a:xfrm>
        </p:spPr>
        <p:txBody>
          <a:bodyPr anchor="b">
            <a:normAutofit/>
          </a:bodyPr>
          <a:lstStyle/>
          <a:p>
            <a:r>
              <a:rPr lang="en-US" sz="4700">
                <a:solidFill>
                  <a:schemeClr val="tx1"/>
                </a:solidFill>
                <a:cs typeface="Segoe UI"/>
              </a:rPr>
              <a:t>Administrative Reviews by OSPI</a:t>
            </a:r>
            <a:endParaRPr lang="en-US" sz="4700">
              <a:solidFill>
                <a:schemeClr val="tx1"/>
              </a:solidFill>
            </a:endParaRPr>
          </a:p>
        </p:txBody>
      </p:sp>
      <p:sp>
        <p:nvSpPr>
          <p:cNvPr id="3" name="Content Placeholder 2">
            <a:extLst>
              <a:ext uri="{FF2B5EF4-FFF2-40B4-BE49-F238E27FC236}">
                <a16:creationId xmlns:a16="http://schemas.microsoft.com/office/drawing/2014/main" id="{09C2B9DA-C901-141F-F696-E7FE200F16BB}"/>
              </a:ext>
            </a:extLst>
          </p:cNvPr>
          <p:cNvSpPr>
            <a:spLocks noGrp="1"/>
          </p:cNvSpPr>
          <p:nvPr>
            <p:ph idx="1"/>
          </p:nvPr>
        </p:nvSpPr>
        <p:spPr>
          <a:xfrm>
            <a:off x="1179226" y="1882889"/>
            <a:ext cx="9833548" cy="3868466"/>
          </a:xfrm>
        </p:spPr>
        <p:txBody>
          <a:bodyPr vert="horz" lIns="91440" tIns="45720" rIns="91440" bIns="45720" rtlCol="0">
            <a:normAutofit/>
          </a:bodyPr>
          <a:lstStyle/>
          <a:p>
            <a:pPr marL="0" indent="0">
              <a:buNone/>
            </a:pPr>
            <a:r>
              <a:rPr lang="en-US" sz="2400" b="1" dirty="0">
                <a:solidFill>
                  <a:schemeClr val="accent2"/>
                </a:solidFill>
                <a:cs typeface="Segoe UI"/>
              </a:rPr>
              <a:t>Required Postings:</a:t>
            </a:r>
          </a:p>
        </p:txBody>
      </p:sp>
      <p:sp>
        <p:nvSpPr>
          <p:cNvPr id="6" name="TextBox 5">
            <a:extLst>
              <a:ext uri="{FF2B5EF4-FFF2-40B4-BE49-F238E27FC236}">
                <a16:creationId xmlns:a16="http://schemas.microsoft.com/office/drawing/2014/main" id="{BE72F7EC-501C-85AE-7205-0855D8600920}"/>
              </a:ext>
            </a:extLst>
          </p:cNvPr>
          <p:cNvSpPr txBox="1"/>
          <p:nvPr/>
        </p:nvSpPr>
        <p:spPr>
          <a:xfrm>
            <a:off x="1308538" y="2442576"/>
            <a:ext cx="7831520" cy="3416320"/>
          </a:xfrm>
          <a:prstGeom prst="rect">
            <a:avLst/>
          </a:prstGeom>
          <a:noFill/>
        </p:spPr>
        <p:txBody>
          <a:bodyPr wrap="square">
            <a:spAutoFit/>
          </a:bodyPr>
          <a:lstStyle/>
          <a:p>
            <a:pPr marL="285750" indent="-285750">
              <a:buFont typeface="Wingdings" panose="05000000000000000000" pitchFamily="2" charset="2"/>
              <a:buChar char="§"/>
            </a:pPr>
            <a:r>
              <a:rPr lang="en-US" sz="2400" dirty="0">
                <a:solidFill>
                  <a:schemeClr val="accent2"/>
                </a:solidFill>
                <a:cs typeface="Segoe UI"/>
              </a:rPr>
              <a:t>Current Dated Menu</a:t>
            </a:r>
          </a:p>
          <a:p>
            <a:pPr marL="285750" indent="-285750">
              <a:buFont typeface="Wingdings" panose="05000000000000000000" pitchFamily="2" charset="2"/>
              <a:buChar char="§"/>
            </a:pPr>
            <a:r>
              <a:rPr lang="en-US" sz="2400" dirty="0">
                <a:solidFill>
                  <a:schemeClr val="accent2"/>
                </a:solidFill>
                <a:cs typeface="Segoe UI"/>
              </a:rPr>
              <a:t>Current License from DCYF, Tribal or government authority</a:t>
            </a:r>
          </a:p>
          <a:p>
            <a:pPr marL="285750" indent="-285750">
              <a:buFont typeface="Wingdings" panose="05000000000000000000" pitchFamily="2" charset="2"/>
              <a:buChar char="§"/>
            </a:pPr>
            <a:r>
              <a:rPr lang="en-US" sz="2400" dirty="0">
                <a:solidFill>
                  <a:schemeClr val="accent2"/>
                </a:solidFill>
                <a:cs typeface="Segoe UI"/>
              </a:rPr>
              <a:t>And Justice for All Poster</a:t>
            </a:r>
          </a:p>
          <a:p>
            <a:pPr marL="285750" indent="-285750">
              <a:buFont typeface="Wingdings" panose="05000000000000000000" pitchFamily="2" charset="2"/>
              <a:buChar char="§"/>
            </a:pPr>
            <a:r>
              <a:rPr lang="en-US" sz="2400" dirty="0">
                <a:solidFill>
                  <a:schemeClr val="accent2"/>
                </a:solidFill>
                <a:cs typeface="Segoe UI"/>
                <a:hlinkClick r:id="rId3">
                  <a:extLst>
                    <a:ext uri="{A12FA001-AC4F-418D-AE19-62706E023703}">
                      <ahyp:hlinkClr xmlns:ahyp="http://schemas.microsoft.com/office/drawing/2018/hyperlinkcolor" val="tx"/>
                    </a:ext>
                  </a:extLst>
                </a:hlinkClick>
              </a:rPr>
              <a:t>WIC Program Information – English</a:t>
            </a:r>
          </a:p>
          <a:p>
            <a:pPr marL="285750" indent="-285750">
              <a:buFont typeface="Wingdings" panose="05000000000000000000" pitchFamily="2" charset="2"/>
              <a:buChar char="§"/>
            </a:pPr>
            <a:r>
              <a:rPr lang="es-ES" sz="2400" dirty="0">
                <a:solidFill>
                  <a:schemeClr val="accent2"/>
                </a:solidFill>
                <a:hlinkClick r:id="rId4">
                  <a:extLst>
                    <a:ext uri="{A12FA001-AC4F-418D-AE19-62706E023703}">
                      <ahyp:hlinkClr xmlns:ahyp="http://schemas.microsoft.com/office/drawing/2018/hyperlinkcolor" val="tx"/>
                    </a:ext>
                  </a:extLst>
                </a:hlinkClick>
              </a:rPr>
              <a:t>¡WIC: ALIMENTACIÓN SALUDABLE Y MUCHO MÁS</a:t>
            </a:r>
            <a:r>
              <a:rPr lang="es-ES" sz="2400" dirty="0">
                <a:solidFill>
                  <a:srgbClr val="FCDC88"/>
                </a:solidFill>
                <a:hlinkClick r:id="rId4">
                  <a:extLst>
                    <a:ext uri="{A12FA001-AC4F-418D-AE19-62706E023703}">
                      <ahyp:hlinkClr xmlns:ahyp="http://schemas.microsoft.com/office/drawing/2018/hyperlinkcolor" val="tx"/>
                    </a:ext>
                  </a:extLst>
                </a:hlinkClick>
              </a:rPr>
              <a:t>!</a:t>
            </a:r>
            <a:endParaRPr lang="en-US" sz="2400" dirty="0">
              <a:solidFill>
                <a:schemeClr val="accent2"/>
              </a:solidFill>
              <a:cs typeface="Segoe UI"/>
              <a:hlinkClick r:id="rId3">
                <a:extLst>
                  <a:ext uri="{A12FA001-AC4F-418D-AE19-62706E023703}">
                    <ahyp:hlinkClr xmlns:ahyp="http://schemas.microsoft.com/office/drawing/2018/hyperlinkcolor" val="tx"/>
                  </a:ext>
                </a:extLst>
              </a:hlinkClick>
            </a:endParaRPr>
          </a:p>
          <a:p>
            <a:pPr marL="285750" indent="-285750">
              <a:buFont typeface="Wingdings" panose="05000000000000000000" pitchFamily="2" charset="2"/>
              <a:buChar char="§"/>
            </a:pPr>
            <a:r>
              <a:rPr lang="en-US" sz="2400" dirty="0">
                <a:solidFill>
                  <a:schemeClr val="accent2"/>
                </a:solidFill>
                <a:hlinkClick r:id="rId5">
                  <a:extLst>
                    <a:ext uri="{A12FA001-AC4F-418D-AE19-62706E023703}">
                      <ahyp:hlinkClr xmlns:ahyp="http://schemas.microsoft.com/office/drawing/2018/hyperlinkcolor" val="tx"/>
                    </a:ext>
                  </a:extLst>
                </a:hlinkClick>
              </a:rPr>
              <a:t>Building for the Future CACFP Informational Flyer</a:t>
            </a:r>
            <a:r>
              <a:rPr lang="en-US" sz="2400" dirty="0">
                <a:solidFill>
                  <a:schemeClr val="accent2"/>
                </a:solidFill>
              </a:rPr>
              <a:t> - English</a:t>
            </a:r>
          </a:p>
          <a:p>
            <a:pPr marL="285750" indent="-285750">
              <a:buFont typeface="Wingdings" panose="05000000000000000000" pitchFamily="2" charset="2"/>
              <a:buChar char="§"/>
            </a:pPr>
            <a:r>
              <a:rPr lang="en-US" sz="2400" dirty="0">
                <a:solidFill>
                  <a:schemeClr val="accent2"/>
                </a:solidFill>
                <a:hlinkClick r:id="rId6">
                  <a:extLst>
                    <a:ext uri="{A12FA001-AC4F-418D-AE19-62706E023703}">
                      <ahyp:hlinkClr xmlns:ahyp="http://schemas.microsoft.com/office/drawing/2018/hyperlinkcolor" val="tx"/>
                    </a:ext>
                  </a:extLst>
                </a:hlinkClick>
              </a:rPr>
              <a:t>Building for the Future CACFP - Spanish</a:t>
            </a:r>
            <a:endParaRPr lang="en-US" sz="2400" dirty="0">
              <a:solidFill>
                <a:schemeClr val="accent2"/>
              </a:solidFill>
              <a:cs typeface="Segoe UI"/>
              <a:hlinkClick r:id="rId3">
                <a:extLst>
                  <a:ext uri="{A12FA001-AC4F-418D-AE19-62706E023703}">
                    <ahyp:hlinkClr xmlns:ahyp="http://schemas.microsoft.com/office/drawing/2018/hyperlinkcolor" val="tx"/>
                  </a:ext>
                </a:extLst>
              </a:hlinkClick>
            </a:endParaRPr>
          </a:p>
        </p:txBody>
      </p:sp>
      <p:pic>
        <p:nvPicPr>
          <p:cNvPr id="4" name="Graphic 3" descr="Issue Tracking">
            <a:extLst>
              <a:ext uri="{FF2B5EF4-FFF2-40B4-BE49-F238E27FC236}">
                <a16:creationId xmlns:a16="http://schemas.microsoft.com/office/drawing/2014/main" id="{0C8B9273-D7FB-37E8-9B05-07D9AB4BF04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44251" y="3839595"/>
            <a:ext cx="2484810" cy="2471447"/>
          </a:xfrm>
          <a:prstGeom prst="rect">
            <a:avLst/>
          </a:prstGeom>
        </p:spPr>
      </p:pic>
      <p:sp>
        <p:nvSpPr>
          <p:cNvPr id="5" name="TextBox 4">
            <a:extLst>
              <a:ext uri="{FF2B5EF4-FFF2-40B4-BE49-F238E27FC236}">
                <a16:creationId xmlns:a16="http://schemas.microsoft.com/office/drawing/2014/main" id="{D2B948CA-CF7F-F00D-F9AB-2FC928E3971A}"/>
              </a:ext>
            </a:extLst>
          </p:cNvPr>
          <p:cNvSpPr txBox="1"/>
          <p:nvPr/>
        </p:nvSpPr>
        <p:spPr>
          <a:xfrm>
            <a:off x="897775" y="6151418"/>
            <a:ext cx="9110749" cy="369332"/>
          </a:xfrm>
          <a:prstGeom prst="rect">
            <a:avLst/>
          </a:prstGeom>
          <a:noFill/>
        </p:spPr>
        <p:txBody>
          <a:bodyPr wrap="square" rtlCol="0">
            <a:spAutoFit/>
          </a:bodyPr>
          <a:lstStyle/>
          <a:p>
            <a:r>
              <a:rPr lang="en-US" dirty="0">
                <a:solidFill>
                  <a:schemeClr val="accent2"/>
                </a:solidFill>
                <a:hlinkClick r:id="rId8">
                  <a:extLst>
                    <a:ext uri="{A12FA001-AC4F-418D-AE19-62706E023703}">
                      <ahyp:hlinkClr xmlns:ahyp="http://schemas.microsoft.com/office/drawing/2018/hyperlinkcolor" val="tx"/>
                    </a:ext>
                  </a:extLst>
                </a:hlinkClick>
              </a:rPr>
              <a:t>CACFP Requirements and Materials</a:t>
            </a:r>
            <a:endParaRPr lang="en-US" dirty="0">
              <a:solidFill>
                <a:schemeClr val="accent2"/>
              </a:solidFill>
            </a:endParaRPr>
          </a:p>
        </p:txBody>
      </p:sp>
    </p:spTree>
    <p:extLst>
      <p:ext uri="{BB962C8B-B14F-4D97-AF65-F5344CB8AC3E}">
        <p14:creationId xmlns:p14="http://schemas.microsoft.com/office/powerpoint/2010/main" val="10062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AB3BCA-58F0-16DE-A265-FF050C812C37}"/>
              </a:ext>
            </a:extLst>
          </p:cNvPr>
          <p:cNvSpPr/>
          <p:nvPr/>
        </p:nvSpPr>
        <p:spPr>
          <a:xfrm>
            <a:off x="0" y="-1"/>
            <a:ext cx="12192000" cy="3509963"/>
          </a:xfrm>
          <a:prstGeom prst="rect">
            <a:avLst/>
          </a:prstGeom>
          <a:solidFill>
            <a:schemeClr val="accent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5EBCE-F146-43C4-A4ED-C97ACBD3B99A}"/>
              </a:ext>
            </a:extLst>
          </p:cNvPr>
          <p:cNvSpPr>
            <a:spLocks noGrp="1"/>
          </p:cNvSpPr>
          <p:nvPr>
            <p:ph type="ctrTitle"/>
          </p:nvPr>
        </p:nvSpPr>
        <p:spPr/>
        <p:txBody>
          <a:bodyPr/>
          <a:lstStyle/>
          <a:p>
            <a:r>
              <a:rPr lang="en-US" b="1"/>
              <a:t>Annual CACFP Staff Training </a:t>
            </a:r>
          </a:p>
        </p:txBody>
      </p:sp>
      <p:sp>
        <p:nvSpPr>
          <p:cNvPr id="3" name="Subtitle 2">
            <a:extLst>
              <a:ext uri="{FF2B5EF4-FFF2-40B4-BE49-F238E27FC236}">
                <a16:creationId xmlns:a16="http://schemas.microsoft.com/office/drawing/2014/main" id="{EB550A30-F6E6-47E2-910D-C7710E76A946}"/>
              </a:ext>
            </a:extLst>
          </p:cNvPr>
          <p:cNvSpPr>
            <a:spLocks noGrp="1"/>
          </p:cNvSpPr>
          <p:nvPr>
            <p:ph type="subTitle" idx="1"/>
          </p:nvPr>
        </p:nvSpPr>
        <p:spPr/>
        <p:txBody>
          <a:bodyPr vert="horz" lIns="91440" tIns="45720" rIns="91440" bIns="45720" rtlCol="0" anchor="t">
            <a:normAutofit/>
          </a:bodyPr>
          <a:lstStyle/>
          <a:p>
            <a:r>
              <a:rPr lang="en-US">
                <a:solidFill>
                  <a:schemeClr val="accent2"/>
                </a:solidFill>
                <a:highlight>
                  <a:srgbClr val="FFFF00"/>
                </a:highlight>
              </a:rPr>
              <a:t>Trainer’s Name and Title</a:t>
            </a:r>
          </a:p>
          <a:p>
            <a:r>
              <a:rPr lang="en-US">
                <a:solidFill>
                  <a:schemeClr val="accent2"/>
                </a:solidFill>
                <a:highlight>
                  <a:srgbClr val="FFFF00"/>
                </a:highlight>
              </a:rPr>
              <a:t>Organization </a:t>
            </a:r>
          </a:p>
          <a:p>
            <a:endParaRPr lang="en-US"/>
          </a:p>
        </p:txBody>
      </p:sp>
      <p:sp>
        <p:nvSpPr>
          <p:cNvPr id="4" name="TextBox 3">
            <a:extLst>
              <a:ext uri="{FF2B5EF4-FFF2-40B4-BE49-F238E27FC236}">
                <a16:creationId xmlns:a16="http://schemas.microsoft.com/office/drawing/2014/main" id="{7349ED01-07E2-02B4-3F18-3F27A797E3F7}"/>
              </a:ext>
            </a:extLst>
          </p:cNvPr>
          <p:cNvSpPr txBox="1"/>
          <p:nvPr/>
        </p:nvSpPr>
        <p:spPr>
          <a:xfrm>
            <a:off x="4724400" y="3200399"/>
            <a:ext cx="2743200"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121482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9C52B5-3B82-9BF5-3F52-F9071D390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A8482-CB5E-9170-717E-EBD0CB76F9F5}"/>
              </a:ext>
            </a:extLst>
          </p:cNvPr>
          <p:cNvSpPr>
            <a:spLocks noGrp="1"/>
          </p:cNvSpPr>
          <p:nvPr>
            <p:ph type="title"/>
          </p:nvPr>
        </p:nvSpPr>
        <p:spPr>
          <a:xfrm>
            <a:off x="1179226" y="346841"/>
            <a:ext cx="9833548" cy="1271093"/>
          </a:xfrm>
        </p:spPr>
        <p:txBody>
          <a:bodyPr anchor="b">
            <a:normAutofit/>
          </a:bodyPr>
          <a:lstStyle/>
          <a:p>
            <a:r>
              <a:rPr lang="en-US" sz="4700">
                <a:solidFill>
                  <a:schemeClr val="tx1"/>
                </a:solidFill>
                <a:cs typeface="Segoe UI"/>
              </a:rPr>
              <a:t>Administrative Reviews by OSPI</a:t>
            </a:r>
            <a:endParaRPr lang="en-US" sz="4700">
              <a:solidFill>
                <a:schemeClr val="tx1"/>
              </a:solidFill>
            </a:endParaRPr>
          </a:p>
        </p:txBody>
      </p:sp>
      <p:sp>
        <p:nvSpPr>
          <p:cNvPr id="3" name="Content Placeholder 2">
            <a:extLst>
              <a:ext uri="{FF2B5EF4-FFF2-40B4-BE49-F238E27FC236}">
                <a16:creationId xmlns:a16="http://schemas.microsoft.com/office/drawing/2014/main" id="{BF962899-2260-D69B-F2E9-A21AFFB8B7DE}"/>
              </a:ext>
            </a:extLst>
          </p:cNvPr>
          <p:cNvSpPr>
            <a:spLocks noGrp="1"/>
          </p:cNvSpPr>
          <p:nvPr>
            <p:ph idx="1"/>
          </p:nvPr>
        </p:nvSpPr>
        <p:spPr>
          <a:xfrm>
            <a:off x="1179226" y="1882889"/>
            <a:ext cx="9833548" cy="3868466"/>
          </a:xfrm>
        </p:spPr>
        <p:txBody>
          <a:bodyPr vert="horz" lIns="91440" tIns="45720" rIns="91440" bIns="45720" rtlCol="0">
            <a:normAutofit/>
          </a:bodyPr>
          <a:lstStyle/>
          <a:p>
            <a:pPr marL="0" indent="0">
              <a:buNone/>
            </a:pPr>
            <a:r>
              <a:rPr lang="en-US" sz="2400" b="1" dirty="0">
                <a:solidFill>
                  <a:schemeClr val="accent2"/>
                </a:solidFill>
                <a:cs typeface="Segoe UI"/>
              </a:rPr>
              <a:t>Required Financial Records:</a:t>
            </a:r>
          </a:p>
        </p:txBody>
      </p:sp>
      <p:sp>
        <p:nvSpPr>
          <p:cNvPr id="6" name="TextBox 5">
            <a:extLst>
              <a:ext uri="{FF2B5EF4-FFF2-40B4-BE49-F238E27FC236}">
                <a16:creationId xmlns:a16="http://schemas.microsoft.com/office/drawing/2014/main" id="{84825661-FBA7-83C0-9AB0-AD55036989DA}"/>
              </a:ext>
            </a:extLst>
          </p:cNvPr>
          <p:cNvSpPr txBox="1"/>
          <p:nvPr/>
        </p:nvSpPr>
        <p:spPr>
          <a:xfrm>
            <a:off x="1308538" y="2442576"/>
            <a:ext cx="8734622" cy="3108543"/>
          </a:xfrm>
          <a:prstGeom prst="rect">
            <a:avLst/>
          </a:prstGeom>
          <a:noFill/>
        </p:spPr>
        <p:txBody>
          <a:bodyPr wrap="square">
            <a:spAutoFit/>
          </a:bodyPr>
          <a:lstStyle/>
          <a:p>
            <a:pPr marL="342900" indent="-342900">
              <a:buFont typeface="Wingdings" panose="05000000000000000000" pitchFamily="2" charset="2"/>
              <a:buChar char="§"/>
            </a:pPr>
            <a:r>
              <a:rPr lang="en-US" sz="2800" dirty="0">
                <a:solidFill>
                  <a:schemeClr val="accent2"/>
                </a:solidFill>
                <a:cs typeface="Segoe UI"/>
              </a:rPr>
              <a:t>Receipts for food</a:t>
            </a:r>
          </a:p>
          <a:p>
            <a:pPr marL="342900" indent="-342900">
              <a:buFont typeface="Wingdings" panose="05000000000000000000" pitchFamily="2" charset="2"/>
              <a:buChar char="§"/>
            </a:pPr>
            <a:r>
              <a:rPr lang="en-US" sz="2800" dirty="0">
                <a:solidFill>
                  <a:schemeClr val="accent2"/>
                </a:solidFill>
                <a:cs typeface="Segoe UI"/>
              </a:rPr>
              <a:t>Monthly Operating Costs Worksheet</a:t>
            </a:r>
          </a:p>
          <a:p>
            <a:pPr marL="342900" indent="-342900">
              <a:buFont typeface="Wingdings" panose="05000000000000000000" pitchFamily="2" charset="2"/>
              <a:buChar char="§"/>
            </a:pPr>
            <a:r>
              <a:rPr lang="en-US" sz="2800" dirty="0">
                <a:solidFill>
                  <a:schemeClr val="accent2"/>
                </a:solidFill>
                <a:cs typeface="Segoe UI"/>
              </a:rPr>
              <a:t>Labor costs/Timecards/Timesheets</a:t>
            </a:r>
          </a:p>
          <a:p>
            <a:pPr marL="342900" indent="-342900">
              <a:buFont typeface="Wingdings" panose="05000000000000000000" pitchFamily="2" charset="2"/>
              <a:buChar char="§"/>
            </a:pPr>
            <a:r>
              <a:rPr lang="en-US" sz="2800" dirty="0">
                <a:solidFill>
                  <a:schemeClr val="accent2"/>
                </a:solidFill>
                <a:cs typeface="Segoe UI"/>
              </a:rPr>
              <a:t>Administrative Costs Documentation (if applicable)</a:t>
            </a:r>
          </a:p>
          <a:p>
            <a:pPr marL="342900" indent="-342900">
              <a:buFont typeface="Wingdings" panose="05000000000000000000" pitchFamily="2" charset="2"/>
              <a:buChar char="§"/>
            </a:pPr>
            <a:r>
              <a:rPr lang="en-US" sz="2800" dirty="0">
                <a:solidFill>
                  <a:schemeClr val="accent2"/>
                </a:solidFill>
                <a:cs typeface="Segoe UI"/>
              </a:rPr>
              <a:t>EIEAs/Enrollment Forms, Monthly Participant Eligibility Roster &amp; Participant Eligibility Report</a:t>
            </a:r>
          </a:p>
          <a:p>
            <a:pPr marL="342900" indent="-342900">
              <a:buFont typeface="Wingdings" panose="05000000000000000000" pitchFamily="2" charset="2"/>
              <a:buChar char="§"/>
            </a:pPr>
            <a:r>
              <a:rPr lang="en-US" sz="2800" dirty="0">
                <a:solidFill>
                  <a:schemeClr val="accent2"/>
                </a:solidFill>
                <a:cs typeface="Segoe UI"/>
              </a:rPr>
              <a:t>Claim Documentation</a:t>
            </a:r>
          </a:p>
        </p:txBody>
      </p:sp>
      <p:pic>
        <p:nvPicPr>
          <p:cNvPr id="4" name="Graphic 3" descr="Issue Tracking">
            <a:extLst>
              <a:ext uri="{FF2B5EF4-FFF2-40B4-BE49-F238E27FC236}">
                <a16:creationId xmlns:a16="http://schemas.microsoft.com/office/drawing/2014/main" id="{00713554-C366-F87E-A53E-22BE62E79E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44251" y="3839595"/>
            <a:ext cx="2484810" cy="2471447"/>
          </a:xfrm>
          <a:prstGeom prst="rect">
            <a:avLst/>
          </a:prstGeom>
        </p:spPr>
      </p:pic>
      <p:sp>
        <p:nvSpPr>
          <p:cNvPr id="5" name="TextBox 4">
            <a:extLst>
              <a:ext uri="{FF2B5EF4-FFF2-40B4-BE49-F238E27FC236}">
                <a16:creationId xmlns:a16="http://schemas.microsoft.com/office/drawing/2014/main" id="{1FE6580C-012A-3486-D8CE-53D30EC74361}"/>
              </a:ext>
            </a:extLst>
          </p:cNvPr>
          <p:cNvSpPr txBox="1"/>
          <p:nvPr/>
        </p:nvSpPr>
        <p:spPr>
          <a:xfrm>
            <a:off x="798022" y="5982006"/>
            <a:ext cx="8342036" cy="646331"/>
          </a:xfrm>
          <a:prstGeom prst="rect">
            <a:avLst/>
          </a:prstGeom>
          <a:noFill/>
        </p:spPr>
        <p:txBody>
          <a:bodyPr wrap="square" rtlCol="0">
            <a:spAutoFit/>
          </a:bodyPr>
          <a:lstStyle/>
          <a:p>
            <a:r>
              <a:rPr lang="en-US">
                <a:solidFill>
                  <a:schemeClr val="accent2"/>
                </a:solidFill>
                <a:hlinkClick r:id="rId4">
                  <a:extLst>
                    <a:ext uri="{A12FA001-AC4F-418D-AE19-62706E023703}">
                      <ahyp:hlinkClr xmlns:ahyp="http://schemas.microsoft.com/office/drawing/2018/hyperlinkcolor" val="tx"/>
                    </a:ext>
                  </a:extLst>
                </a:hlinkClick>
              </a:rPr>
              <a:t>CACFP - Record Keeping Requirements</a:t>
            </a:r>
            <a:endParaRPr lang="en-US">
              <a:solidFill>
                <a:schemeClr val="accent2"/>
              </a:solidFill>
            </a:endParaRPr>
          </a:p>
          <a:p>
            <a:r>
              <a:rPr lang="en-US">
                <a:solidFill>
                  <a:schemeClr val="accent2"/>
                </a:solidFill>
                <a:hlinkClick r:id="rId5">
                  <a:extLst>
                    <a:ext uri="{A12FA001-AC4F-418D-AE19-62706E023703}">
                      <ahyp:hlinkClr xmlns:ahyp="http://schemas.microsoft.com/office/drawing/2018/hyperlinkcolor" val="tx"/>
                    </a:ext>
                  </a:extLst>
                </a:hlinkClick>
              </a:rPr>
              <a:t>CACFP Reference Sheet - Organizing Records</a:t>
            </a:r>
            <a:endParaRPr lang="en-US" dirty="0">
              <a:solidFill>
                <a:schemeClr val="accent2"/>
              </a:solidFill>
            </a:endParaRPr>
          </a:p>
        </p:txBody>
      </p:sp>
    </p:spTree>
    <p:extLst>
      <p:ext uri="{BB962C8B-B14F-4D97-AF65-F5344CB8AC3E}">
        <p14:creationId xmlns:p14="http://schemas.microsoft.com/office/powerpoint/2010/main" val="1593589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0E8F87-06C2-94AB-BC37-641EEDB71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D399D-0D83-F3CF-AE85-18859BEC74CC}"/>
              </a:ext>
            </a:extLst>
          </p:cNvPr>
          <p:cNvSpPr>
            <a:spLocks noGrp="1"/>
          </p:cNvSpPr>
          <p:nvPr>
            <p:ph type="title"/>
          </p:nvPr>
        </p:nvSpPr>
        <p:spPr>
          <a:xfrm>
            <a:off x="1179226" y="346841"/>
            <a:ext cx="9833548" cy="1271093"/>
          </a:xfrm>
        </p:spPr>
        <p:txBody>
          <a:bodyPr anchor="b">
            <a:normAutofit/>
          </a:bodyPr>
          <a:lstStyle/>
          <a:p>
            <a:r>
              <a:rPr lang="en-US" sz="4700">
                <a:solidFill>
                  <a:schemeClr val="tx1"/>
                </a:solidFill>
                <a:cs typeface="Segoe UI"/>
              </a:rPr>
              <a:t>Administrative Reviews by OSPI</a:t>
            </a:r>
            <a:endParaRPr lang="en-US" sz="4700">
              <a:solidFill>
                <a:schemeClr val="tx1"/>
              </a:solidFill>
            </a:endParaRPr>
          </a:p>
        </p:txBody>
      </p:sp>
      <p:sp>
        <p:nvSpPr>
          <p:cNvPr id="3" name="Content Placeholder 2">
            <a:extLst>
              <a:ext uri="{FF2B5EF4-FFF2-40B4-BE49-F238E27FC236}">
                <a16:creationId xmlns:a16="http://schemas.microsoft.com/office/drawing/2014/main" id="{3C5CA179-2763-CA75-6080-5A8043AE25EA}"/>
              </a:ext>
            </a:extLst>
          </p:cNvPr>
          <p:cNvSpPr>
            <a:spLocks noGrp="1"/>
          </p:cNvSpPr>
          <p:nvPr>
            <p:ph idx="1"/>
          </p:nvPr>
        </p:nvSpPr>
        <p:spPr>
          <a:xfrm>
            <a:off x="1179226" y="1882889"/>
            <a:ext cx="9833548" cy="3868466"/>
          </a:xfrm>
        </p:spPr>
        <p:txBody>
          <a:bodyPr vert="horz" lIns="91440" tIns="45720" rIns="91440" bIns="45720" rtlCol="0">
            <a:normAutofit/>
          </a:bodyPr>
          <a:lstStyle/>
          <a:p>
            <a:pPr marL="0" indent="0">
              <a:buNone/>
            </a:pPr>
            <a:r>
              <a:rPr lang="en-US" sz="2400" b="1" dirty="0">
                <a:solidFill>
                  <a:schemeClr val="accent2"/>
                </a:solidFill>
                <a:cs typeface="Segoe UI"/>
              </a:rPr>
              <a:t>Kitchen Observation and Required Kitchen Records:</a:t>
            </a:r>
          </a:p>
        </p:txBody>
      </p:sp>
      <p:sp>
        <p:nvSpPr>
          <p:cNvPr id="6" name="TextBox 5">
            <a:extLst>
              <a:ext uri="{FF2B5EF4-FFF2-40B4-BE49-F238E27FC236}">
                <a16:creationId xmlns:a16="http://schemas.microsoft.com/office/drawing/2014/main" id="{A48FEBBF-3ABF-6CF1-3C85-90DB292BCED1}"/>
              </a:ext>
            </a:extLst>
          </p:cNvPr>
          <p:cNvSpPr txBox="1"/>
          <p:nvPr/>
        </p:nvSpPr>
        <p:spPr>
          <a:xfrm>
            <a:off x="1358415" y="2442576"/>
            <a:ext cx="7831520" cy="4154984"/>
          </a:xfrm>
          <a:prstGeom prst="rect">
            <a:avLst/>
          </a:prstGeom>
          <a:noFill/>
        </p:spPr>
        <p:txBody>
          <a:bodyPr wrap="square">
            <a:spAutoFit/>
          </a:bodyPr>
          <a:lstStyle/>
          <a:p>
            <a:pPr marL="342900" indent="-342900">
              <a:buFont typeface="Wingdings" panose="05000000000000000000" pitchFamily="2" charset="2"/>
              <a:buChar char="§"/>
            </a:pPr>
            <a:r>
              <a:rPr lang="en-US" sz="2400" dirty="0">
                <a:solidFill>
                  <a:schemeClr val="accent2"/>
                </a:solidFill>
                <a:cs typeface="Segoe UI"/>
              </a:rPr>
              <a:t>Meal preparation records – not required</a:t>
            </a:r>
          </a:p>
          <a:p>
            <a:pPr marL="342900" indent="-342900">
              <a:buFont typeface="Wingdings" panose="05000000000000000000" pitchFamily="2" charset="2"/>
              <a:buChar char="§"/>
            </a:pPr>
            <a:r>
              <a:rPr lang="en-US" sz="2400" dirty="0">
                <a:solidFill>
                  <a:schemeClr val="accent2"/>
                </a:solidFill>
                <a:cs typeface="Segoe UI"/>
              </a:rPr>
              <a:t>Food inventory/storage</a:t>
            </a:r>
          </a:p>
          <a:p>
            <a:pPr marL="342900" indent="-342900">
              <a:buFont typeface="Wingdings" panose="05000000000000000000" pitchFamily="2" charset="2"/>
              <a:buChar char="§"/>
            </a:pPr>
            <a:r>
              <a:rPr lang="en-US" sz="2400" dirty="0">
                <a:solidFill>
                  <a:schemeClr val="accent2"/>
                </a:solidFill>
                <a:cs typeface="Segoe UI"/>
              </a:rPr>
              <a:t>Refrigerator/Freezer temperature logs</a:t>
            </a:r>
          </a:p>
          <a:p>
            <a:pPr marL="342900" indent="-342900">
              <a:buFont typeface="Wingdings" panose="05000000000000000000" pitchFamily="2" charset="2"/>
              <a:buChar char="§"/>
            </a:pPr>
            <a:r>
              <a:rPr lang="en-US" sz="2400" dirty="0">
                <a:solidFill>
                  <a:schemeClr val="accent2"/>
                </a:solidFill>
                <a:cs typeface="Segoe UI"/>
              </a:rPr>
              <a:t>Valid Food Handlers Cards</a:t>
            </a:r>
          </a:p>
          <a:p>
            <a:pPr marL="342900" indent="-342900">
              <a:buFont typeface="Wingdings" panose="05000000000000000000" pitchFamily="2" charset="2"/>
              <a:buChar char="§"/>
            </a:pPr>
            <a:r>
              <a:rPr lang="en-US" sz="2400" dirty="0">
                <a:solidFill>
                  <a:schemeClr val="accent2"/>
                </a:solidFill>
                <a:cs typeface="Segoe UI"/>
              </a:rPr>
              <a:t>Food Safety and Sanitation Records</a:t>
            </a:r>
          </a:p>
          <a:p>
            <a:pPr marL="342900" indent="-342900">
              <a:buFont typeface="Wingdings" panose="05000000000000000000" pitchFamily="2" charset="2"/>
              <a:buChar char="§"/>
            </a:pPr>
            <a:r>
              <a:rPr lang="en-US" sz="2400" dirty="0">
                <a:solidFill>
                  <a:schemeClr val="accent2"/>
                </a:solidFill>
                <a:cs typeface="Segoe UI"/>
              </a:rPr>
              <a:t>Standardized Recipes</a:t>
            </a:r>
          </a:p>
          <a:p>
            <a:pPr marL="342900" indent="-342900">
              <a:buFont typeface="Wingdings" panose="05000000000000000000" pitchFamily="2" charset="2"/>
              <a:buChar char="§"/>
            </a:pPr>
            <a:r>
              <a:rPr lang="en-US" sz="2400" dirty="0">
                <a:solidFill>
                  <a:schemeClr val="accent2"/>
                </a:solidFill>
                <a:cs typeface="Segoe UI"/>
              </a:rPr>
              <a:t>CN labels and/or Product Formulation Statements</a:t>
            </a:r>
          </a:p>
          <a:p>
            <a:pPr marL="342900" indent="-342900">
              <a:buFont typeface="Wingdings" panose="05000000000000000000" pitchFamily="2" charset="2"/>
              <a:buChar char="§"/>
            </a:pPr>
            <a:r>
              <a:rPr lang="en-US" sz="2400" dirty="0">
                <a:solidFill>
                  <a:schemeClr val="accent2"/>
                </a:solidFill>
                <a:cs typeface="Segoe UI"/>
              </a:rPr>
              <a:t>Menus with substitutions noted</a:t>
            </a:r>
          </a:p>
          <a:p>
            <a:pPr marL="342900" indent="-342900">
              <a:buFont typeface="Wingdings" panose="05000000000000000000" pitchFamily="2" charset="2"/>
              <a:buChar char="§"/>
            </a:pPr>
            <a:r>
              <a:rPr lang="en-US" sz="2400" dirty="0">
                <a:solidFill>
                  <a:schemeClr val="accent2"/>
                </a:solidFill>
                <a:cs typeface="Segoe UI"/>
              </a:rPr>
              <a:t>Open food or leftovers dated</a:t>
            </a:r>
          </a:p>
          <a:p>
            <a:pPr marL="342900" indent="-342900">
              <a:buFont typeface="Wingdings" panose="05000000000000000000" pitchFamily="2" charset="2"/>
              <a:buChar char="§"/>
            </a:pPr>
            <a:r>
              <a:rPr lang="en-US" sz="2400" dirty="0">
                <a:solidFill>
                  <a:schemeClr val="accent2"/>
                </a:solidFill>
                <a:cs typeface="Segoe UI"/>
              </a:rPr>
              <a:t>Also check to be sure Food Safety practices are met in accordance with state and local food safety practices</a:t>
            </a:r>
          </a:p>
        </p:txBody>
      </p:sp>
      <p:pic>
        <p:nvPicPr>
          <p:cNvPr id="4" name="Graphic 3" descr="Issue Tracking">
            <a:extLst>
              <a:ext uri="{FF2B5EF4-FFF2-40B4-BE49-F238E27FC236}">
                <a16:creationId xmlns:a16="http://schemas.microsoft.com/office/drawing/2014/main" id="{DE65DF56-42BD-4C30-6898-6547EB1E623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44251" y="3839595"/>
            <a:ext cx="2484810" cy="2471447"/>
          </a:xfrm>
          <a:prstGeom prst="rect">
            <a:avLst/>
          </a:prstGeom>
        </p:spPr>
      </p:pic>
    </p:spTree>
    <p:extLst>
      <p:ext uri="{BB962C8B-B14F-4D97-AF65-F5344CB8AC3E}">
        <p14:creationId xmlns:p14="http://schemas.microsoft.com/office/powerpoint/2010/main" val="2726869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C24A87-ECD7-F3F0-4C7C-E43031609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6293A-72ED-BB08-84E0-28543F06E93A}"/>
              </a:ext>
            </a:extLst>
          </p:cNvPr>
          <p:cNvSpPr>
            <a:spLocks noGrp="1"/>
          </p:cNvSpPr>
          <p:nvPr>
            <p:ph type="title"/>
          </p:nvPr>
        </p:nvSpPr>
        <p:spPr>
          <a:xfrm>
            <a:off x="1179226" y="191193"/>
            <a:ext cx="9833548" cy="778625"/>
          </a:xfrm>
        </p:spPr>
        <p:txBody>
          <a:bodyPr anchor="b">
            <a:normAutofit/>
          </a:bodyPr>
          <a:lstStyle/>
          <a:p>
            <a:r>
              <a:rPr lang="en-US" sz="4700" dirty="0">
                <a:solidFill>
                  <a:schemeClr val="tx1"/>
                </a:solidFill>
                <a:cs typeface="Segoe UI"/>
              </a:rPr>
              <a:t>Administrative Reviews by OSPI</a:t>
            </a:r>
            <a:endParaRPr lang="en-US" sz="4700" dirty="0">
              <a:solidFill>
                <a:schemeClr val="tx1"/>
              </a:solidFill>
            </a:endParaRPr>
          </a:p>
        </p:txBody>
      </p:sp>
      <p:sp>
        <p:nvSpPr>
          <p:cNvPr id="3" name="Content Placeholder 2">
            <a:extLst>
              <a:ext uri="{FF2B5EF4-FFF2-40B4-BE49-F238E27FC236}">
                <a16:creationId xmlns:a16="http://schemas.microsoft.com/office/drawing/2014/main" id="{D7AEA87C-3316-4B2B-12DB-E1939EA8AF7E}"/>
              </a:ext>
            </a:extLst>
          </p:cNvPr>
          <p:cNvSpPr>
            <a:spLocks noGrp="1"/>
          </p:cNvSpPr>
          <p:nvPr>
            <p:ph idx="1"/>
          </p:nvPr>
        </p:nvSpPr>
        <p:spPr>
          <a:xfrm>
            <a:off x="262939" y="969818"/>
            <a:ext cx="11325003" cy="5696989"/>
          </a:xfrm>
        </p:spPr>
        <p:txBody>
          <a:bodyPr vert="horz" lIns="91440" tIns="45720" rIns="91440" bIns="45720" rtlCol="0">
            <a:normAutofit fontScale="25000" lnSpcReduction="20000"/>
          </a:bodyPr>
          <a:lstStyle/>
          <a:p>
            <a:pPr marL="0" indent="0">
              <a:buNone/>
            </a:pPr>
            <a:r>
              <a:rPr lang="en-US" sz="7400" b="1" dirty="0">
                <a:solidFill>
                  <a:schemeClr val="accent2"/>
                </a:solidFill>
                <a:cs typeface="Segoe UI"/>
              </a:rPr>
              <a:t>Required Records:</a:t>
            </a:r>
          </a:p>
          <a:p>
            <a:pPr marL="0" indent="0">
              <a:buNone/>
            </a:pP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Consolidated Meal Counts  </a:t>
            </a:r>
            <a:r>
              <a:rPr lang="en-US" sz="6800" dirty="0">
                <a:solidFill>
                  <a:schemeClr val="accent2"/>
                </a:solidFill>
                <a:hlinkClick r:id="rId3">
                  <a:extLst>
                    <a:ext uri="{A12FA001-AC4F-418D-AE19-62706E023703}">
                      <ahyp:hlinkClr xmlns:ahyp="http://schemas.microsoft.com/office/drawing/2018/hyperlinkcolor" val="tx"/>
                    </a:ext>
                  </a:extLst>
                </a:hlinkClick>
              </a:rPr>
              <a:t>consolidated_meal_count-childcareadultcare.xlsx</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Required CACFP Staff Training Documentation  </a:t>
            </a:r>
            <a:r>
              <a:rPr lang="en-US" sz="6800" dirty="0">
                <a:solidFill>
                  <a:schemeClr val="accent2"/>
                </a:solidFill>
                <a:hlinkClick r:id="rId4">
                  <a:extLst>
                    <a:ext uri="{A12FA001-AC4F-418D-AE19-62706E023703}">
                      <ahyp:hlinkClr xmlns:ahyp="http://schemas.microsoft.com/office/drawing/2018/hyperlinkcolor" val="tx"/>
                    </a:ext>
                  </a:extLst>
                </a:hlinkClick>
              </a:rPr>
              <a:t>cacfp-sponsor-staff-training-sponsor-shareable-version.pptx</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Required CACFP Staff Training Agenda and Sign In Sheet  </a:t>
            </a:r>
            <a:r>
              <a:rPr lang="en-US" sz="6800" dirty="0">
                <a:solidFill>
                  <a:schemeClr val="accent2"/>
                </a:solidFill>
                <a:hlinkClick r:id="rId5">
                  <a:extLst>
                    <a:ext uri="{A12FA001-AC4F-418D-AE19-62706E023703}">
                      <ahyp:hlinkClr xmlns:ahyp="http://schemas.microsoft.com/office/drawing/2018/hyperlinkcolor" val="tx"/>
                    </a:ext>
                  </a:extLst>
                </a:hlinkClick>
              </a:rPr>
              <a:t>CACFP Attendance Roster</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CACFP Infant Meal Form (if applicable)   </a:t>
            </a:r>
            <a:r>
              <a:rPr lang="en-US" sz="6800" dirty="0">
                <a:solidFill>
                  <a:schemeClr val="accent2"/>
                </a:solidFill>
                <a:hlinkClick r:id="rId6">
                  <a:extLst>
                    <a:ext uri="{A12FA001-AC4F-418D-AE19-62706E023703}">
                      <ahyp:hlinkClr xmlns:ahyp="http://schemas.microsoft.com/office/drawing/2018/hyperlinkcolor" val="tx"/>
                    </a:ext>
                  </a:extLst>
                </a:hlinkClick>
              </a:rPr>
              <a:t>CACFP Infant Meal Form</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Operating Expense Worksheet  </a:t>
            </a:r>
            <a:r>
              <a:rPr lang="en-US" sz="7200" dirty="0">
                <a:hlinkClick r:id="rId7">
                  <a:extLst>
                    <a:ext uri="{A12FA001-AC4F-418D-AE19-62706E023703}">
                      <ahyp:hlinkClr xmlns:ahyp="http://schemas.microsoft.com/office/drawing/2018/hyperlinkcolor" val="tx"/>
                    </a:ext>
                  </a:extLst>
                </a:hlinkClick>
              </a:rPr>
              <a:t>ospi-operating-expense-worksheet.xlsx</a:t>
            </a:r>
            <a:endParaRPr lang="en-US" sz="7200" dirty="0"/>
          </a:p>
          <a:p>
            <a:pPr marL="285750">
              <a:spcAft>
                <a:spcPts val="600"/>
              </a:spcAft>
              <a:buFont typeface="Arial" panose="020B0604020202020204" pitchFamily="34" charset="0"/>
              <a:buChar char="•"/>
            </a:pPr>
            <a:r>
              <a:rPr lang="en-US" sz="7200" dirty="0"/>
              <a:t>Menus </a:t>
            </a:r>
            <a:r>
              <a:rPr lang="en-US" sz="7200" dirty="0">
                <a:hlinkClick r:id="rId8">
                  <a:extLst>
                    <a:ext uri="{A12FA001-AC4F-418D-AE19-62706E023703}">
                      <ahyp:hlinkClr xmlns:ahyp="http://schemas.microsoft.com/office/drawing/2018/hyperlinkcolor" val="tx"/>
                    </a:ext>
                  </a:extLst>
                </a:hlinkClick>
              </a:rPr>
              <a:t>Meal Patterns and Menu Planning</a:t>
            </a:r>
            <a:endParaRPr lang="en-US" sz="6800" dirty="0"/>
          </a:p>
          <a:p>
            <a:pPr marL="285750">
              <a:spcAft>
                <a:spcPts val="600"/>
              </a:spcAft>
              <a:buFont typeface="Arial" panose="020B0604020202020204" pitchFamily="34" charset="0"/>
              <a:buChar char="•"/>
            </a:pPr>
            <a:r>
              <a:rPr lang="en-US" sz="6800" dirty="0">
                <a:solidFill>
                  <a:schemeClr val="accent2"/>
                </a:solidFill>
              </a:rPr>
              <a:t>Request for Special Dietary Needs Accommodations  </a:t>
            </a:r>
          </a:p>
          <a:p>
            <a:pPr marL="742950" lvl="1">
              <a:spcAft>
                <a:spcPts val="600"/>
              </a:spcAft>
              <a:buFont typeface="Arial" panose="020B0604020202020204" pitchFamily="34" charset="0"/>
              <a:buChar char="•"/>
            </a:pPr>
            <a:r>
              <a:rPr lang="en-US" sz="6800" dirty="0">
                <a:solidFill>
                  <a:schemeClr val="accent2"/>
                </a:solidFill>
                <a:hlinkClick r:id="rId9">
                  <a:extLst>
                    <a:ext uri="{A12FA001-AC4F-418D-AE19-62706E023703}">
                      <ahyp:hlinkClr xmlns:ahyp="http://schemas.microsoft.com/office/drawing/2018/hyperlinkcolor" val="tx"/>
                    </a:ext>
                  </a:extLst>
                </a:hlinkClick>
              </a:rPr>
              <a:t>Request for Special Dietary Accommodations</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Request for Special Milk   </a:t>
            </a:r>
            <a:r>
              <a:rPr lang="en-US" sz="6800" dirty="0">
                <a:solidFill>
                  <a:schemeClr val="accent2"/>
                </a:solidFill>
                <a:hlinkClick r:id="rId10">
                  <a:extLst>
                    <a:ext uri="{A12FA001-AC4F-418D-AE19-62706E023703}">
                      <ahyp:hlinkClr xmlns:ahyp="http://schemas.microsoft.com/office/drawing/2018/hyperlinkcolor" val="tx"/>
                    </a:ext>
                  </a:extLst>
                </a:hlinkClick>
              </a:rPr>
              <a:t>Request for Fluid Milk Substitution - Child Care</a:t>
            </a:r>
            <a:endParaRPr lang="en-US" sz="6800" dirty="0">
              <a:solidFill>
                <a:schemeClr val="accent2"/>
              </a:solidFill>
            </a:endParaRPr>
          </a:p>
          <a:p>
            <a:pPr marL="285750">
              <a:spcAft>
                <a:spcPts val="600"/>
              </a:spcAft>
              <a:buFont typeface="Arial" panose="020B0604020202020204" pitchFamily="34" charset="0"/>
              <a:buChar char="•"/>
            </a:pPr>
            <a:r>
              <a:rPr lang="en-US" sz="6800" dirty="0">
                <a:solidFill>
                  <a:schemeClr val="accent2"/>
                </a:solidFill>
              </a:rPr>
              <a:t>Monthly Eligibility Records: </a:t>
            </a:r>
            <a:r>
              <a:rPr lang="en-US" sz="6600" dirty="0">
                <a:hlinkClick r:id="rId11">
                  <a:extLst>
                    <a:ext uri="{A12FA001-AC4F-418D-AE19-62706E023703}">
                      <ahyp:hlinkClr xmlns:ahyp="http://schemas.microsoft.com/office/drawing/2018/hyperlinkcolor" val="tx"/>
                    </a:ext>
                  </a:extLst>
                </a:hlinkClick>
              </a:rPr>
              <a:t>Monthly Participant Eligibility Reference Sheet Child Care</a:t>
            </a:r>
            <a:endParaRPr lang="en-US" sz="6400" dirty="0"/>
          </a:p>
          <a:p>
            <a:pPr marL="742950" lvl="1">
              <a:spcAft>
                <a:spcPts val="600"/>
              </a:spcAft>
              <a:buFont typeface="Arial" panose="020B0604020202020204" pitchFamily="34" charset="0"/>
              <a:buChar char="•"/>
            </a:pPr>
            <a:r>
              <a:rPr lang="en-US" sz="6400" dirty="0">
                <a:solidFill>
                  <a:schemeClr val="accent2"/>
                </a:solidFill>
              </a:rPr>
              <a:t>Attendance Roster </a:t>
            </a:r>
            <a:r>
              <a:rPr lang="en-US" sz="6600" dirty="0">
                <a:hlinkClick r:id="rId12">
                  <a:extLst>
                    <a:ext uri="{A12FA001-AC4F-418D-AE19-62706E023703}">
                      <ahyp:hlinkClr xmlns:ahyp="http://schemas.microsoft.com/office/drawing/2018/hyperlinkcolor" val="tx"/>
                    </a:ext>
                  </a:extLst>
                </a:hlinkClick>
              </a:rPr>
              <a:t>Monthly Participation Eligibility Roster – Child</a:t>
            </a:r>
            <a:endParaRPr lang="en-US" sz="6600" dirty="0"/>
          </a:p>
          <a:p>
            <a:pPr marL="742950" lvl="1">
              <a:spcAft>
                <a:spcPts val="600"/>
              </a:spcAft>
              <a:buFont typeface="Arial" panose="020B0604020202020204" pitchFamily="34" charset="0"/>
              <a:buChar char="•"/>
            </a:pPr>
            <a:r>
              <a:rPr lang="en-US" sz="6600" dirty="0"/>
              <a:t>Monthly Eligibility Report </a:t>
            </a:r>
            <a:r>
              <a:rPr lang="en-US" sz="6600" dirty="0">
                <a:hlinkClick r:id="rId13">
                  <a:extLst>
                    <a:ext uri="{A12FA001-AC4F-418D-AE19-62706E023703}">
                      <ahyp:hlinkClr xmlns:ahyp="http://schemas.microsoft.com/office/drawing/2018/hyperlinkcolor" val="tx"/>
                    </a:ext>
                  </a:extLst>
                </a:hlinkClick>
              </a:rPr>
              <a:t>Monthly Participation Eligibility Report - Child</a:t>
            </a:r>
            <a:endParaRPr lang="en-US" sz="6400" dirty="0"/>
          </a:p>
          <a:p>
            <a:pPr marL="742950" lvl="1">
              <a:spcAft>
                <a:spcPts val="600"/>
              </a:spcAft>
              <a:buFont typeface="Arial" panose="020B0604020202020204" pitchFamily="34" charset="0"/>
              <a:buChar char="•"/>
            </a:pPr>
            <a:r>
              <a:rPr lang="en-US" sz="6400" dirty="0">
                <a:solidFill>
                  <a:schemeClr val="accent2"/>
                </a:solidFill>
              </a:rPr>
              <a:t>EIEA </a:t>
            </a:r>
            <a:r>
              <a:rPr lang="en-US" sz="6600" dirty="0">
                <a:hlinkClick r:id="rId14">
                  <a:extLst>
                    <a:ext uri="{A12FA001-AC4F-418D-AE19-62706E023703}">
                      <ahyp:hlinkClr xmlns:ahyp="http://schemas.microsoft.com/office/drawing/2018/hyperlinkcolor" val="tx"/>
                    </a:ext>
                  </a:extLst>
                </a:hlinkClick>
              </a:rPr>
              <a:t>Enrollment and Income Eligibility Application</a:t>
            </a:r>
            <a:r>
              <a:rPr lang="en-US" sz="6600" dirty="0"/>
              <a:t> </a:t>
            </a:r>
            <a:r>
              <a:rPr lang="en-US" sz="6400" dirty="0"/>
              <a:t>and</a:t>
            </a:r>
            <a:r>
              <a:rPr lang="en-US" sz="6400" dirty="0">
                <a:solidFill>
                  <a:schemeClr val="accent2"/>
                </a:solidFill>
              </a:rPr>
              <a:t>/or </a:t>
            </a:r>
          </a:p>
          <a:p>
            <a:pPr marL="742950" lvl="1">
              <a:spcAft>
                <a:spcPts val="600"/>
              </a:spcAft>
              <a:buFont typeface="Arial" panose="020B0604020202020204" pitchFamily="34" charset="0"/>
              <a:buChar char="•"/>
            </a:pPr>
            <a:r>
              <a:rPr lang="en-US" sz="6400" dirty="0">
                <a:solidFill>
                  <a:schemeClr val="accent2"/>
                </a:solidFill>
              </a:rPr>
              <a:t>Enrollment Forms  </a:t>
            </a:r>
            <a:r>
              <a:rPr lang="en-US" sz="6600" dirty="0">
                <a:hlinkClick r:id="rId15">
                  <a:extLst>
                    <a:ext uri="{A12FA001-AC4F-418D-AE19-62706E023703}">
                      <ahyp:hlinkClr xmlns:ahyp="http://schemas.microsoft.com/office/drawing/2018/hyperlinkcolor" val="tx"/>
                    </a:ext>
                  </a:extLst>
                </a:hlinkClick>
              </a:rPr>
              <a:t>form-enrollmentform.docx</a:t>
            </a:r>
            <a:endParaRPr lang="en-US" sz="6600" dirty="0"/>
          </a:p>
          <a:p>
            <a:pPr marL="514350" lvl="1" indent="0">
              <a:spcAft>
                <a:spcPts val="600"/>
              </a:spcAft>
              <a:buNone/>
            </a:pPr>
            <a:endParaRPr lang="en-US" sz="6400" dirty="0"/>
          </a:p>
          <a:p>
            <a:pPr marL="0" indent="0">
              <a:buNone/>
            </a:pPr>
            <a:endParaRPr lang="en-US" sz="5000" b="1" dirty="0">
              <a:solidFill>
                <a:schemeClr val="accent2"/>
              </a:solidFill>
              <a:cs typeface="Segoe UI"/>
            </a:endParaRPr>
          </a:p>
        </p:txBody>
      </p:sp>
    </p:spTree>
    <p:extLst>
      <p:ext uri="{BB962C8B-B14F-4D97-AF65-F5344CB8AC3E}">
        <p14:creationId xmlns:p14="http://schemas.microsoft.com/office/powerpoint/2010/main" val="424991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F61316-6EDC-B583-E41E-9BC972F6AB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C9A77-29EF-BED7-7743-E883064867A7}"/>
              </a:ext>
            </a:extLst>
          </p:cNvPr>
          <p:cNvSpPr>
            <a:spLocks noGrp="1"/>
          </p:cNvSpPr>
          <p:nvPr>
            <p:ph type="title"/>
          </p:nvPr>
        </p:nvSpPr>
        <p:spPr>
          <a:xfrm>
            <a:off x="1179226" y="346841"/>
            <a:ext cx="9833548" cy="1271093"/>
          </a:xfrm>
        </p:spPr>
        <p:txBody>
          <a:bodyPr anchor="b">
            <a:normAutofit fontScale="90000"/>
          </a:bodyPr>
          <a:lstStyle/>
          <a:p>
            <a:r>
              <a:rPr lang="en-US" sz="4700" dirty="0">
                <a:solidFill>
                  <a:schemeClr val="tx1"/>
                </a:solidFill>
                <a:cs typeface="Segoe UI"/>
              </a:rPr>
              <a:t>Meal Observations conducted by OSPI</a:t>
            </a:r>
            <a:endParaRPr lang="en-US" sz="4700" dirty="0">
              <a:solidFill>
                <a:schemeClr val="tx1"/>
              </a:solidFill>
            </a:endParaRPr>
          </a:p>
        </p:txBody>
      </p:sp>
      <p:sp>
        <p:nvSpPr>
          <p:cNvPr id="3" name="Content Placeholder 2">
            <a:extLst>
              <a:ext uri="{FF2B5EF4-FFF2-40B4-BE49-F238E27FC236}">
                <a16:creationId xmlns:a16="http://schemas.microsoft.com/office/drawing/2014/main" id="{2FC01BA7-F56F-F225-5127-44E80C015307}"/>
              </a:ext>
            </a:extLst>
          </p:cNvPr>
          <p:cNvSpPr>
            <a:spLocks noGrp="1"/>
          </p:cNvSpPr>
          <p:nvPr>
            <p:ph idx="1"/>
          </p:nvPr>
        </p:nvSpPr>
        <p:spPr>
          <a:xfrm>
            <a:off x="262939" y="1882889"/>
            <a:ext cx="11325003" cy="4783918"/>
          </a:xfrm>
        </p:spPr>
        <p:txBody>
          <a:bodyPr vert="horz" lIns="91440" tIns="45720" rIns="91440" bIns="45720" rtlCol="0">
            <a:normAutofit fontScale="47500" lnSpcReduction="20000"/>
          </a:bodyPr>
          <a:lstStyle/>
          <a:p>
            <a:pPr marL="0" indent="0">
              <a:buNone/>
            </a:pPr>
            <a:r>
              <a:rPr lang="en-US" sz="7400" b="1" dirty="0">
                <a:solidFill>
                  <a:schemeClr val="accent2"/>
                </a:solidFill>
                <a:cs typeface="Segoe UI"/>
              </a:rPr>
              <a:t>Meal Observations:</a:t>
            </a:r>
          </a:p>
          <a:p>
            <a:pPr marL="0" indent="0">
              <a:buNone/>
            </a:pPr>
            <a:endParaRPr lang="en-US" sz="7400" b="1" dirty="0">
              <a:solidFill>
                <a:schemeClr val="accent2"/>
              </a:solidFill>
              <a:cs typeface="Segoe UI"/>
            </a:endParaRPr>
          </a:p>
          <a:p>
            <a:pPr marL="285750">
              <a:spcAft>
                <a:spcPts val="600"/>
              </a:spcAft>
              <a:buFont typeface="Arial" panose="020B0604020202020204" pitchFamily="34" charset="0"/>
              <a:buChar char="•"/>
            </a:pPr>
            <a:r>
              <a:rPr lang="en-US" sz="6800" b="1" dirty="0">
                <a:solidFill>
                  <a:schemeClr val="accent2"/>
                </a:solidFill>
              </a:rPr>
              <a:t>Independent Sponsors- </a:t>
            </a:r>
            <a:r>
              <a:rPr lang="en-US" sz="6800" dirty="0">
                <a:solidFill>
                  <a:schemeClr val="accent2"/>
                </a:solidFill>
              </a:rPr>
              <a:t>meal observations will be conducted as part of our unannounced OSPI CACFP Specialist visit  </a:t>
            </a:r>
          </a:p>
          <a:p>
            <a:pPr marL="285750">
              <a:spcAft>
                <a:spcPts val="600"/>
              </a:spcAft>
              <a:buFont typeface="Arial" panose="020B0604020202020204" pitchFamily="34" charset="0"/>
              <a:buChar char="•"/>
            </a:pPr>
            <a:r>
              <a:rPr lang="en-US" sz="6800" b="1" dirty="0">
                <a:solidFill>
                  <a:schemeClr val="accent2"/>
                </a:solidFill>
              </a:rPr>
              <a:t>Sponsoring Organizations </a:t>
            </a:r>
            <a:r>
              <a:rPr lang="en-US" sz="6800" dirty="0">
                <a:solidFill>
                  <a:schemeClr val="accent2"/>
                </a:solidFill>
              </a:rPr>
              <a:t>– meal observations will be scheduled with the OSPI CACFP Specialist so they can go to the center with the monitor and conduct an unannounced meal observation visit.  This is so OSPI can observe the our monitor.</a:t>
            </a:r>
          </a:p>
          <a:p>
            <a:pPr marL="0" indent="0">
              <a:buNone/>
            </a:pPr>
            <a:r>
              <a:rPr lang="en-US" sz="6800" b="1" dirty="0">
                <a:solidFill>
                  <a:schemeClr val="accent2"/>
                </a:solidFill>
                <a:cs typeface="Segoe UI"/>
              </a:rPr>
              <a:t>	</a:t>
            </a:r>
            <a:r>
              <a:rPr lang="en-US" sz="3400" dirty="0">
                <a:solidFill>
                  <a:schemeClr val="accent2"/>
                </a:solidFill>
                <a:hlinkClick r:id="rId3">
                  <a:extLst>
                    <a:ext uri="{A12FA001-AC4F-418D-AE19-62706E023703}">
                      <ahyp:hlinkClr xmlns:ahyp="http://schemas.microsoft.com/office/drawing/2018/hyperlinkcolor" val="tx"/>
                    </a:ext>
                  </a:extLst>
                </a:hlinkClick>
              </a:rPr>
              <a:t>Sponsor Use Site Monitoring Instructions forms</a:t>
            </a:r>
            <a:endParaRPr lang="en-US" sz="3400" b="1" dirty="0">
              <a:solidFill>
                <a:schemeClr val="accent2"/>
              </a:solidFill>
              <a:cs typeface="Segoe UI"/>
            </a:endParaRPr>
          </a:p>
        </p:txBody>
      </p:sp>
    </p:spTree>
    <p:extLst>
      <p:ext uri="{BB962C8B-B14F-4D97-AF65-F5344CB8AC3E}">
        <p14:creationId xmlns:p14="http://schemas.microsoft.com/office/powerpoint/2010/main" val="1484900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A4491-2A3F-32B3-DA83-D3AD78B4F5AE}"/>
              </a:ext>
            </a:extLst>
          </p:cNvPr>
          <p:cNvSpPr>
            <a:spLocks noGrp="1"/>
          </p:cNvSpPr>
          <p:nvPr>
            <p:ph type="title"/>
          </p:nvPr>
        </p:nvSpPr>
        <p:spPr/>
        <p:txBody>
          <a:bodyPr>
            <a:noAutofit/>
          </a:bodyPr>
          <a:lstStyle/>
          <a:p>
            <a:r>
              <a:rPr lang="en-US" sz="4700">
                <a:solidFill>
                  <a:schemeClr val="tx1"/>
                </a:solidFill>
                <a:cs typeface="Segoe UI"/>
              </a:rPr>
              <a:t>What to Expect During a Meal </a:t>
            </a:r>
            <a:br>
              <a:rPr lang="en-US" sz="4700">
                <a:solidFill>
                  <a:schemeClr val="tx1"/>
                </a:solidFill>
                <a:cs typeface="Segoe UI"/>
              </a:rPr>
            </a:br>
            <a:r>
              <a:rPr lang="en-US" sz="4700">
                <a:solidFill>
                  <a:schemeClr val="tx1"/>
                </a:solidFill>
                <a:cs typeface="Segoe UI"/>
              </a:rPr>
              <a:t>Observation by OSPI</a:t>
            </a:r>
            <a:endParaRPr lang="en-US" sz="4700">
              <a:solidFill>
                <a:schemeClr val="tx1"/>
              </a:solidFill>
            </a:endParaRPr>
          </a:p>
        </p:txBody>
      </p:sp>
      <p:graphicFrame>
        <p:nvGraphicFramePr>
          <p:cNvPr id="5" name="Content Placeholder 2">
            <a:extLst>
              <a:ext uri="{FF2B5EF4-FFF2-40B4-BE49-F238E27FC236}">
                <a16:creationId xmlns:a16="http://schemas.microsoft.com/office/drawing/2014/main" id="{6BB612C3-C42F-DFA5-DA1E-470746745E83}"/>
              </a:ext>
            </a:extLst>
          </p:cNvPr>
          <p:cNvGraphicFramePr>
            <a:graphicFrameLocks noGrp="1"/>
          </p:cNvGraphicFramePr>
          <p:nvPr>
            <p:ph idx="1"/>
            <p:extLst>
              <p:ext uri="{D42A27DB-BD31-4B8C-83A1-F6EECF244321}">
                <p14:modId xmlns:p14="http://schemas.microsoft.com/office/powerpoint/2010/main" val="2679713859"/>
              </p:ext>
            </p:extLst>
          </p:nvPr>
        </p:nvGraphicFramePr>
        <p:xfrm>
          <a:off x="838200" y="1825625"/>
          <a:ext cx="11156576" cy="4534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7232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8313-B216-B9E3-3ECD-9F1B5664F0EB}"/>
              </a:ext>
            </a:extLst>
          </p:cNvPr>
          <p:cNvSpPr>
            <a:spLocks noGrp="1"/>
          </p:cNvSpPr>
          <p:nvPr>
            <p:ph type="title"/>
          </p:nvPr>
        </p:nvSpPr>
        <p:spPr>
          <a:xfrm>
            <a:off x="804672" y="2053641"/>
            <a:ext cx="3669161" cy="2760098"/>
          </a:xfrm>
        </p:spPr>
        <p:txBody>
          <a:bodyPr>
            <a:noAutofit/>
          </a:bodyPr>
          <a:lstStyle/>
          <a:p>
            <a:r>
              <a:rPr lang="en-US" sz="4700">
                <a:solidFill>
                  <a:schemeClr val="tx1"/>
                </a:solidFill>
                <a:cs typeface="Segoe UI"/>
              </a:rPr>
              <a:t>Infant Classroom/Meal Observation by OSPI</a:t>
            </a:r>
            <a:endParaRPr lang="en-US" sz="4700">
              <a:solidFill>
                <a:schemeClr val="tx1"/>
              </a:solidFill>
            </a:endParaRPr>
          </a:p>
        </p:txBody>
      </p:sp>
      <p:sp>
        <p:nvSpPr>
          <p:cNvPr id="3" name="Content Placeholder 2">
            <a:extLst>
              <a:ext uri="{FF2B5EF4-FFF2-40B4-BE49-F238E27FC236}">
                <a16:creationId xmlns:a16="http://schemas.microsoft.com/office/drawing/2014/main" id="{FDD83F53-96FF-0943-6095-3652CAE9ABC5}"/>
              </a:ext>
            </a:extLst>
          </p:cNvPr>
          <p:cNvSpPr>
            <a:spLocks noGrp="1"/>
          </p:cNvSpPr>
          <p:nvPr>
            <p:ph idx="1"/>
          </p:nvPr>
        </p:nvSpPr>
        <p:spPr>
          <a:xfrm>
            <a:off x="6090574" y="801866"/>
            <a:ext cx="5306084" cy="5230634"/>
          </a:xfrm>
          <a:noFill/>
          <a:ln>
            <a:noFill/>
          </a:ln>
        </p:spPr>
        <p:txBody>
          <a:bodyPr vert="horz" lIns="91440" tIns="45720" rIns="91440" bIns="45720" rtlCol="0" anchor="ctr">
            <a:normAutofit lnSpcReduction="10000"/>
          </a:bodyPr>
          <a:lstStyle/>
          <a:p>
            <a:pPr>
              <a:buFont typeface="Wingdings" panose="05000000000000000000" pitchFamily="2" charset="2"/>
              <a:buChar char="§"/>
            </a:pPr>
            <a:r>
              <a:rPr lang="en-US">
                <a:solidFill>
                  <a:schemeClr val="accent2"/>
                </a:solidFill>
                <a:cs typeface="Segoe UI"/>
              </a:rPr>
              <a:t>Infant Feeding Practices</a:t>
            </a:r>
          </a:p>
          <a:p>
            <a:pPr>
              <a:buFont typeface="Wingdings" panose="05000000000000000000" pitchFamily="2" charset="2"/>
              <a:buChar char="§"/>
            </a:pPr>
            <a:r>
              <a:rPr lang="en-US">
                <a:solidFill>
                  <a:schemeClr val="accent2"/>
                </a:solidFill>
                <a:cs typeface="Segoe UI"/>
              </a:rPr>
              <a:t>Center provided formula and foods</a:t>
            </a:r>
          </a:p>
          <a:p>
            <a:pPr>
              <a:buFont typeface="Wingdings" panose="05000000000000000000" pitchFamily="2" charset="2"/>
              <a:buChar char="§"/>
            </a:pPr>
            <a:r>
              <a:rPr lang="en-US">
                <a:solidFill>
                  <a:schemeClr val="accent2"/>
                </a:solidFill>
                <a:cs typeface="Segoe UI"/>
              </a:rPr>
              <a:t>Documentation Reviewed</a:t>
            </a:r>
          </a:p>
          <a:p>
            <a:pPr lvl="1">
              <a:buFont typeface="Arial" panose="020B0604020202020204" pitchFamily="34" charset="0"/>
              <a:buChar char="•"/>
            </a:pPr>
            <a:r>
              <a:rPr lang="en-US" sz="2800">
                <a:solidFill>
                  <a:schemeClr val="accent2"/>
                </a:solidFill>
                <a:cs typeface="Segoe UI"/>
              </a:rPr>
              <a:t>CACFP Infant Meal Form</a:t>
            </a:r>
          </a:p>
          <a:p>
            <a:pPr lvl="1">
              <a:buFont typeface="Arial" panose="020B0604020202020204" pitchFamily="34" charset="0"/>
              <a:buChar char="•"/>
            </a:pPr>
            <a:r>
              <a:rPr lang="en-US" sz="2800">
                <a:solidFill>
                  <a:schemeClr val="accent2"/>
                </a:solidFill>
                <a:cs typeface="Segoe UI"/>
              </a:rPr>
              <a:t>Meal Count Records</a:t>
            </a:r>
          </a:p>
          <a:p>
            <a:pPr lvl="1">
              <a:buFont typeface="Arial" panose="020B0604020202020204" pitchFamily="34" charset="0"/>
              <a:buChar char="•"/>
            </a:pPr>
            <a:r>
              <a:rPr lang="en-US" sz="2800">
                <a:solidFill>
                  <a:schemeClr val="accent2"/>
                </a:solidFill>
                <a:cs typeface="Segoe UI"/>
              </a:rPr>
              <a:t>Standard Infant Menu</a:t>
            </a:r>
          </a:p>
          <a:p>
            <a:pPr lvl="1"/>
            <a:endParaRPr lang="en-US" sz="2000">
              <a:solidFill>
                <a:schemeClr val="tx2"/>
              </a:solidFill>
              <a:cs typeface="Segoe UI"/>
            </a:endParaRPr>
          </a:p>
          <a:p>
            <a:pPr lvl="1"/>
            <a:endParaRPr lang="en-US" sz="2000">
              <a:solidFill>
                <a:schemeClr val="tx2"/>
              </a:solidFill>
              <a:cs typeface="Segoe UI"/>
            </a:endParaRPr>
          </a:p>
          <a:p>
            <a:pPr lvl="1"/>
            <a:endParaRPr lang="en-US" sz="2000">
              <a:solidFill>
                <a:schemeClr val="tx2"/>
              </a:solidFill>
              <a:cs typeface="Segoe UI"/>
            </a:endParaRPr>
          </a:p>
          <a:p>
            <a:pPr marL="457200" lvl="1" indent="0">
              <a:buNone/>
            </a:pPr>
            <a:r>
              <a:rPr lang="en-US">
                <a:solidFill>
                  <a:schemeClr val="accent2"/>
                </a:solidFill>
                <a:hlinkClick r:id="rId3">
                  <a:extLst>
                    <a:ext uri="{A12FA001-AC4F-418D-AE19-62706E023703}">
                      <ahyp:hlinkClr xmlns:ahyp="http://schemas.microsoft.com/office/drawing/2018/hyperlinkcolor" val="tx"/>
                    </a:ext>
                  </a:extLst>
                </a:hlinkClick>
              </a:rPr>
              <a:t>Infant Feeding— Meal Requirements Reference Sheet (www.k12.wa.us)</a:t>
            </a:r>
            <a:endParaRPr lang="en-US">
              <a:solidFill>
                <a:schemeClr val="accent2"/>
              </a:solidFill>
              <a:cs typeface="Segoe UI"/>
            </a:endParaRPr>
          </a:p>
        </p:txBody>
      </p:sp>
    </p:spTree>
    <p:extLst>
      <p:ext uri="{BB962C8B-B14F-4D97-AF65-F5344CB8AC3E}">
        <p14:creationId xmlns:p14="http://schemas.microsoft.com/office/powerpoint/2010/main" val="376626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7D7F-F292-84E3-D0F6-131894260B22}"/>
              </a:ext>
            </a:extLst>
          </p:cNvPr>
          <p:cNvSpPr>
            <a:spLocks noGrp="1"/>
          </p:cNvSpPr>
          <p:nvPr>
            <p:ph type="title"/>
          </p:nvPr>
        </p:nvSpPr>
        <p:spPr/>
        <p:txBody>
          <a:bodyPr>
            <a:normAutofit/>
          </a:bodyPr>
          <a:lstStyle/>
          <a:p>
            <a:r>
              <a:rPr lang="en-US">
                <a:cs typeface="Segoe UI"/>
              </a:rPr>
              <a:t>Results of the Administrative Review</a:t>
            </a:r>
            <a:endParaRPr lang="en-US"/>
          </a:p>
        </p:txBody>
      </p:sp>
      <p:graphicFrame>
        <p:nvGraphicFramePr>
          <p:cNvPr id="5" name="Content Placeholder 2">
            <a:extLst>
              <a:ext uri="{FF2B5EF4-FFF2-40B4-BE49-F238E27FC236}">
                <a16:creationId xmlns:a16="http://schemas.microsoft.com/office/drawing/2014/main" id="{79E8CF9F-D006-F545-371E-D70BE9722509}"/>
              </a:ext>
            </a:extLst>
          </p:cNvPr>
          <p:cNvGraphicFramePr>
            <a:graphicFrameLocks noGrp="1"/>
          </p:cNvGraphicFramePr>
          <p:nvPr>
            <p:ph idx="1"/>
            <p:extLst>
              <p:ext uri="{D42A27DB-BD31-4B8C-83A1-F6EECF244321}">
                <p14:modId xmlns:p14="http://schemas.microsoft.com/office/powerpoint/2010/main" val="63706268"/>
              </p:ext>
            </p:extLst>
          </p:nvPr>
        </p:nvGraphicFramePr>
        <p:xfrm>
          <a:off x="363747" y="1609964"/>
          <a:ext cx="11657923" cy="5248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1412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C41166-C2DF-2BEB-9720-53D0907E7788}"/>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DC1595-7BF8-C690-85AC-DA4733812F2D}"/>
              </a:ext>
            </a:extLst>
          </p:cNvPr>
          <p:cNvSpPr>
            <a:spLocks noGrp="1"/>
          </p:cNvSpPr>
          <p:nvPr>
            <p:ph type="title"/>
          </p:nvPr>
        </p:nvSpPr>
        <p:spPr>
          <a:xfrm>
            <a:off x="6739128" y="638089"/>
            <a:ext cx="4818888" cy="1476801"/>
          </a:xfrm>
        </p:spPr>
        <p:txBody>
          <a:bodyPr anchor="b">
            <a:normAutofit fontScale="90000"/>
          </a:bodyPr>
          <a:lstStyle/>
          <a:p>
            <a:r>
              <a:rPr lang="en-US" sz="3400" dirty="0">
                <a:cs typeface="Segoe UI"/>
              </a:rPr>
              <a:t>CACFP Administrative Reviews by OSPI Common Findings</a:t>
            </a:r>
            <a:endParaRPr lang="en-US" sz="3400" dirty="0"/>
          </a:p>
        </p:txBody>
      </p:sp>
      <p:sp>
        <p:nvSpPr>
          <p:cNvPr id="6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33ADF9-B48B-424B-BF34-A5DA27532973}"/>
              </a:ext>
            </a:extLst>
          </p:cNvPr>
          <p:cNvSpPr>
            <a:spLocks noGrp="1"/>
          </p:cNvSpPr>
          <p:nvPr>
            <p:ph idx="1"/>
          </p:nvPr>
        </p:nvSpPr>
        <p:spPr>
          <a:xfrm>
            <a:off x="6739128" y="2664886"/>
            <a:ext cx="4818888" cy="3550789"/>
          </a:xfrm>
        </p:spPr>
        <p:txBody>
          <a:bodyPr vert="horz" lIns="91440" tIns="45720" rIns="91440" bIns="45720" rtlCol="0" anchor="t">
            <a:normAutofit/>
          </a:bodyPr>
          <a:lstStyle/>
          <a:p>
            <a:pPr>
              <a:buFont typeface="Arial" panose="020B0604020202020204" pitchFamily="34" charset="0"/>
              <a:buChar char="•"/>
            </a:pPr>
            <a:endParaRPr lang="en-US" sz="2200" dirty="0">
              <a:cs typeface="Segoe UI"/>
            </a:endParaRPr>
          </a:p>
          <a:p>
            <a:pPr>
              <a:buFont typeface="Arial" panose="020B0604020202020204" pitchFamily="34" charset="0"/>
              <a:buChar char="•"/>
            </a:pPr>
            <a:r>
              <a:rPr kumimoji="0" lang="en-US" sz="2200" b="0" i="0" u="none" strike="noStrike" kern="1200" cap="none" spc="0" normalizeH="0" baseline="0" noProof="0" dirty="0">
                <a:ln>
                  <a:noFill/>
                </a:ln>
                <a:effectLst/>
                <a:uLnTx/>
                <a:uFillTx/>
                <a:latin typeface="Segoe UI"/>
                <a:ea typeface="+mn-ea"/>
                <a:cs typeface="Segoe UI"/>
              </a:rPr>
              <a:t>These are some Common Findings during a CACFP Administrative Review that results in Fiscal Action</a:t>
            </a:r>
          </a:p>
          <a:p>
            <a:pPr>
              <a:buFont typeface="Arial" panose="020B0604020202020204" pitchFamily="34" charset="0"/>
              <a:buChar char="•"/>
            </a:pPr>
            <a:r>
              <a:rPr lang="en-US" sz="2400" dirty="0">
                <a:solidFill>
                  <a:srgbClr val="009999"/>
                </a:solidFill>
                <a:hlinkClick r:id="rId3">
                  <a:extLst>
                    <a:ext uri="{A12FA001-AC4F-418D-AE19-62706E023703}">
                      <ahyp:hlinkClr xmlns:ahyp="http://schemas.microsoft.com/office/drawing/2018/hyperlinkcolor" val="tx"/>
                    </a:ext>
                  </a:extLst>
                </a:hlinkClick>
              </a:rPr>
              <a:t>Findings Resulting in Menu Disallows and Fiscal Action</a:t>
            </a:r>
            <a:endParaRPr lang="en-US" sz="2200" dirty="0">
              <a:solidFill>
                <a:srgbClr val="009999"/>
              </a:solidFill>
              <a:latin typeface="Segoe UI"/>
              <a:cs typeface="Segoe UI"/>
            </a:endParaRPr>
          </a:p>
        </p:txBody>
      </p:sp>
      <p:pic>
        <p:nvPicPr>
          <p:cNvPr id="5" name="Picture 4">
            <a:extLst>
              <a:ext uri="{FF2B5EF4-FFF2-40B4-BE49-F238E27FC236}">
                <a16:creationId xmlns:a16="http://schemas.microsoft.com/office/drawing/2014/main" id="{04709507-6EE6-6593-8643-CB628886B3D9}"/>
              </a:ext>
            </a:extLst>
          </p:cNvPr>
          <p:cNvPicPr>
            <a:picLocks noChangeAspect="1"/>
          </p:cNvPicPr>
          <p:nvPr/>
        </p:nvPicPr>
        <p:blipFill>
          <a:blip r:embed="rId4"/>
          <a:stretch>
            <a:fillRect/>
          </a:stretch>
        </p:blipFill>
        <p:spPr>
          <a:xfrm>
            <a:off x="955965" y="638089"/>
            <a:ext cx="4655126" cy="5748856"/>
          </a:xfrm>
          <a:prstGeom prst="rect">
            <a:avLst/>
          </a:prstGeom>
        </p:spPr>
      </p:pic>
    </p:spTree>
    <p:extLst>
      <p:ext uri="{BB962C8B-B14F-4D97-AF65-F5344CB8AC3E}">
        <p14:creationId xmlns:p14="http://schemas.microsoft.com/office/powerpoint/2010/main" val="341351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000705-FEF5-0C26-DB64-04C4A4A88E1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9EF2A-4C0C-C719-E48E-C80644D95C6D}"/>
              </a:ext>
            </a:extLst>
          </p:cNvPr>
          <p:cNvSpPr>
            <a:spLocks noGrp="1"/>
          </p:cNvSpPr>
          <p:nvPr>
            <p:ph type="title"/>
          </p:nvPr>
        </p:nvSpPr>
        <p:spPr>
          <a:xfrm>
            <a:off x="6739128" y="638089"/>
            <a:ext cx="4818888" cy="1476801"/>
          </a:xfrm>
        </p:spPr>
        <p:txBody>
          <a:bodyPr anchor="b">
            <a:normAutofit/>
          </a:bodyPr>
          <a:lstStyle/>
          <a:p>
            <a:r>
              <a:rPr lang="en-US" sz="4600">
                <a:cs typeface="Segoe UI"/>
              </a:rPr>
              <a:t>Administrative Reviews by OSPI</a:t>
            </a:r>
            <a:endParaRPr lang="en-US" sz="4600"/>
          </a:p>
        </p:txBody>
      </p:sp>
      <p:pic>
        <p:nvPicPr>
          <p:cNvPr id="5" name="Picture 4">
            <a:extLst>
              <a:ext uri="{FF2B5EF4-FFF2-40B4-BE49-F238E27FC236}">
                <a16:creationId xmlns:a16="http://schemas.microsoft.com/office/drawing/2014/main" id="{88106607-4FD5-505F-CBA4-590FBC783CCD}"/>
              </a:ext>
            </a:extLst>
          </p:cNvPr>
          <p:cNvPicPr>
            <a:picLocks noChangeAspect="1"/>
          </p:cNvPicPr>
          <p:nvPr/>
        </p:nvPicPr>
        <p:blipFill>
          <a:blip r:embed="rId3"/>
          <a:stretch>
            <a:fillRect/>
          </a:stretch>
        </p:blipFill>
        <p:spPr>
          <a:xfrm>
            <a:off x="630936" y="1402358"/>
            <a:ext cx="5458968" cy="4053283"/>
          </a:xfrm>
          <a:prstGeom prst="rect">
            <a:avLst/>
          </a:prstGeom>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955D58-8703-20EE-3211-5E77AA09A206}"/>
              </a:ext>
            </a:extLst>
          </p:cNvPr>
          <p:cNvSpPr>
            <a:spLocks noGrp="1"/>
          </p:cNvSpPr>
          <p:nvPr>
            <p:ph idx="1"/>
          </p:nvPr>
        </p:nvSpPr>
        <p:spPr>
          <a:xfrm>
            <a:off x="6739128" y="2664886"/>
            <a:ext cx="4818888" cy="3550789"/>
          </a:xfrm>
        </p:spPr>
        <p:txBody>
          <a:bodyPr vert="horz" lIns="91440" tIns="45720" rIns="91440" bIns="45720" rtlCol="0" anchor="t">
            <a:normAutofit lnSpcReduction="10000"/>
          </a:bodyPr>
          <a:lstStyle/>
          <a:p>
            <a:pPr marL="0" indent="0">
              <a:buNone/>
            </a:pPr>
            <a:r>
              <a:rPr lang="en-US" sz="1900" b="1">
                <a:cs typeface="Segoe UI"/>
              </a:rPr>
              <a:t>If there are findings:</a:t>
            </a:r>
          </a:p>
          <a:p>
            <a:pPr>
              <a:buFont typeface="Arial" panose="020B0604020202020204" pitchFamily="34" charset="0"/>
              <a:buChar char="•"/>
            </a:pPr>
            <a:r>
              <a:rPr lang="en-US" sz="1900">
                <a:cs typeface="Segoe UI"/>
              </a:rPr>
              <a:t>They will be identified during the Administrative Review Exit</a:t>
            </a:r>
          </a:p>
          <a:p>
            <a:pPr lvl="1">
              <a:buFont typeface="Arial" panose="020B0604020202020204" pitchFamily="34" charset="0"/>
              <a:buChar char="•"/>
            </a:pPr>
            <a:r>
              <a:rPr lang="en-US" sz="1900">
                <a:cs typeface="Segoe UI"/>
              </a:rPr>
              <a:t>There will be a Corrective Action Plan Form that will need to be completed and it will need be submitted back to the OSPI CACFP Specialist for approval</a:t>
            </a:r>
          </a:p>
          <a:p>
            <a:pPr lvl="1">
              <a:buFont typeface="Arial" panose="020B0604020202020204" pitchFamily="34" charset="0"/>
              <a:buChar char="•"/>
            </a:pPr>
            <a:r>
              <a:rPr lang="en-US" sz="1900">
                <a:cs typeface="Segoe UI"/>
              </a:rPr>
              <a:t>There may be other documentation that will identified to be sent along with the Corrective Action Plan Form</a:t>
            </a:r>
          </a:p>
          <a:p>
            <a:pPr lvl="1">
              <a:buFont typeface="Arial" panose="020B0604020202020204" pitchFamily="34" charset="0"/>
              <a:buChar char="•"/>
            </a:pPr>
            <a:r>
              <a:rPr lang="en-US" sz="1900">
                <a:cs typeface="Segoe UI"/>
              </a:rPr>
              <a:t>There will be a due date set for us at this exit</a:t>
            </a:r>
          </a:p>
          <a:p>
            <a:pPr lvl="1">
              <a:buFont typeface="Arial" panose="020B0604020202020204" pitchFamily="34" charset="0"/>
              <a:buChar char="•"/>
            </a:pPr>
            <a:endParaRPr lang="en-US" sz="1900">
              <a:cs typeface="Segoe UI"/>
            </a:endParaRPr>
          </a:p>
          <a:p>
            <a:pPr marL="0" indent="0">
              <a:buNone/>
            </a:pPr>
            <a:endParaRPr lang="en-US" sz="1900" b="1">
              <a:cs typeface="Segoe UI"/>
            </a:endParaRPr>
          </a:p>
          <a:p>
            <a:pPr marL="0" indent="0">
              <a:buNone/>
            </a:pPr>
            <a:endParaRPr lang="en-US" sz="1900" b="1">
              <a:cs typeface="Segoe UI"/>
            </a:endParaRPr>
          </a:p>
          <a:p>
            <a:pPr marL="0" indent="0">
              <a:buNone/>
            </a:pPr>
            <a:endParaRPr lang="en-US" sz="1900" b="1" dirty="0">
              <a:cs typeface="Segoe UI"/>
            </a:endParaRPr>
          </a:p>
        </p:txBody>
      </p:sp>
      <p:sp>
        <p:nvSpPr>
          <p:cNvPr id="4" name="TextBox 3">
            <a:extLst>
              <a:ext uri="{FF2B5EF4-FFF2-40B4-BE49-F238E27FC236}">
                <a16:creationId xmlns:a16="http://schemas.microsoft.com/office/drawing/2014/main" id="{59E092ED-9AE4-7391-9155-2DDBE1A1402D}"/>
              </a:ext>
            </a:extLst>
          </p:cNvPr>
          <p:cNvSpPr txBox="1"/>
          <p:nvPr/>
        </p:nvSpPr>
        <p:spPr>
          <a:xfrm>
            <a:off x="630936" y="5832763"/>
            <a:ext cx="3262191" cy="382911"/>
          </a:xfrm>
          <a:prstGeom prst="rect">
            <a:avLst/>
          </a:prstGeom>
          <a:noFill/>
        </p:spPr>
        <p:txBody>
          <a:bodyPr wrap="square" rtlCol="0">
            <a:spAutoFit/>
          </a:bodyPr>
          <a:lstStyle/>
          <a:p>
            <a:r>
              <a:rPr lang="en-US" dirty="0">
                <a:solidFill>
                  <a:srgbClr val="000000"/>
                </a:solidFill>
                <a:hlinkClick r:id="rId4">
                  <a:extLst>
                    <a:ext uri="{A12FA001-AC4F-418D-AE19-62706E023703}">
                      <ahyp:hlinkClr xmlns:ahyp="http://schemas.microsoft.com/office/drawing/2018/hyperlinkcolor" val="tx"/>
                    </a:ext>
                  </a:extLst>
                </a:hlinkClick>
              </a:rPr>
              <a:t>Corrective Action Plan</a:t>
            </a:r>
            <a:endParaRPr lang="en-US" dirty="0">
              <a:solidFill>
                <a:srgbClr val="000000"/>
              </a:solidFill>
            </a:endParaRPr>
          </a:p>
        </p:txBody>
      </p:sp>
    </p:spTree>
    <p:extLst>
      <p:ext uri="{BB962C8B-B14F-4D97-AF65-F5344CB8AC3E}">
        <p14:creationId xmlns:p14="http://schemas.microsoft.com/office/powerpoint/2010/main" val="2711397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Graphic 14" descr="Subtitles">
            <a:extLst>
              <a:ext uri="{FF2B5EF4-FFF2-40B4-BE49-F238E27FC236}">
                <a16:creationId xmlns:a16="http://schemas.microsoft.com/office/drawing/2014/main" id="{640358B1-0AAE-41CD-BD64-CCC94F1A0A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770" y="1815320"/>
            <a:ext cx="4141760" cy="4141760"/>
          </a:xfrm>
          <a:prstGeom prst="rect">
            <a:avLst/>
          </a:prstGeom>
        </p:spPr>
      </p:pic>
      <p:sp>
        <p:nvSpPr>
          <p:cNvPr id="4" name="Rectangle 3">
            <a:extLst>
              <a:ext uri="{FF2B5EF4-FFF2-40B4-BE49-F238E27FC236}">
                <a16:creationId xmlns:a16="http://schemas.microsoft.com/office/drawing/2014/main" id="{99407729-E83D-47E3-B824-4EB6D80C67FA}"/>
              </a:ext>
            </a:extLst>
          </p:cNvPr>
          <p:cNvSpPr/>
          <p:nvPr/>
        </p:nvSpPr>
        <p:spPr>
          <a:xfrm>
            <a:off x="1010414" y="3176231"/>
            <a:ext cx="374914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5400" b="0" i="0" u="none" strike="noStrike" kern="1200" cap="none" spc="0" normalizeH="0" baseline="0" noProof="0">
                <a:ln w="12700">
                  <a:solidFill>
                    <a:srgbClr val="6FB5BF">
                      <a:lumMod val="50000"/>
                    </a:srgbClr>
                  </a:solidFill>
                  <a:prstDash val="solid"/>
                </a:ln>
                <a:solidFill>
                  <a:schemeClr val="accent2"/>
                </a:solidFill>
                <a:effectLst/>
                <a:uLnTx/>
                <a:uFillTx/>
                <a:latin typeface="Segoe UI"/>
                <a:ea typeface="+mn-ea"/>
                <a:cs typeface="+mn-cs"/>
              </a:rPr>
              <a:t>Questions?</a:t>
            </a:r>
          </a:p>
        </p:txBody>
      </p:sp>
    </p:spTree>
    <p:extLst>
      <p:ext uri="{BB962C8B-B14F-4D97-AF65-F5344CB8AC3E}">
        <p14:creationId xmlns:p14="http://schemas.microsoft.com/office/powerpoint/2010/main" val="168721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a:t>Required Annual CACFP Staff Training Documentation</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8A36D4-6DC4-4B85-8312-56EDBA4611CB}"/>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768"/>
              </a:spcAft>
              <a:buFont typeface="Arial" panose="020B0604020202020204" pitchFamily="34" charset="0"/>
              <a:buChar char="•"/>
              <a:defRPr/>
            </a:pPr>
            <a:r>
              <a:rPr lang="en-US" sz="2200" b="1" dirty="0"/>
              <a:t>Annual CACFP Training and Civil Rights Training Agenda and Sign In Sheet</a:t>
            </a:r>
          </a:p>
          <a:p>
            <a:pPr marL="457200" indent="-228600">
              <a:lnSpc>
                <a:spcPct val="90000"/>
              </a:lnSpc>
              <a:spcAft>
                <a:spcPts val="768"/>
              </a:spcAft>
              <a:buFont typeface="Arial" panose="020B0604020202020204" pitchFamily="34" charset="0"/>
              <a:buChar char="•"/>
              <a:defRPr/>
            </a:pPr>
            <a:r>
              <a:rPr lang="en-US" sz="2200" dirty="0"/>
              <a:t>Our organization needs to ensure that staff that have CACFP related roles and duties receive CACFP annual required training annually</a:t>
            </a:r>
            <a:endParaRPr lang="en-US" sz="2200" dirty="0">
              <a:cs typeface="Segoe UI"/>
            </a:endParaRPr>
          </a:p>
          <a:p>
            <a:pPr marL="457200" indent="-228600">
              <a:lnSpc>
                <a:spcPct val="90000"/>
              </a:lnSpc>
              <a:spcAft>
                <a:spcPts val="768"/>
              </a:spcAft>
              <a:buFont typeface="Arial" panose="020B0604020202020204" pitchFamily="34" charset="0"/>
              <a:buChar char="•"/>
              <a:defRPr/>
            </a:pPr>
            <a:r>
              <a:rPr lang="en-US" sz="2200" dirty="0"/>
              <a:t>Print your name; signature; position and site you work at</a:t>
            </a:r>
            <a:endParaRPr lang="en-US" sz="2200" dirty="0">
              <a:cs typeface="Segoe UI"/>
            </a:endParaRPr>
          </a:p>
          <a:p>
            <a:pPr marL="457200" indent="-228600">
              <a:lnSpc>
                <a:spcPct val="90000"/>
              </a:lnSpc>
              <a:spcAft>
                <a:spcPts val="768"/>
              </a:spcAft>
              <a:buFont typeface="Arial" panose="020B0604020202020204" pitchFamily="34" charset="0"/>
              <a:buChar char="•"/>
              <a:defRPr/>
            </a:pPr>
            <a:r>
              <a:rPr lang="en-US" sz="2200" dirty="0"/>
              <a:t>Signing your name certifies you were in attendance and received the required CACFP annual training</a:t>
            </a:r>
            <a:endParaRPr lang="en-US" sz="2200" dirty="0">
              <a:cs typeface="Segoe UI"/>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p:txBody>
      </p:sp>
      <p:sp>
        <p:nvSpPr>
          <p:cNvPr id="5" name="TextBox 4">
            <a:extLst>
              <a:ext uri="{FF2B5EF4-FFF2-40B4-BE49-F238E27FC236}">
                <a16:creationId xmlns:a16="http://schemas.microsoft.com/office/drawing/2014/main" id="{E9571BC7-243E-4DF9-A7F4-BCA5B60C87FA}"/>
              </a:ext>
            </a:extLst>
          </p:cNvPr>
          <p:cNvSpPr txBox="1"/>
          <p:nvPr/>
        </p:nvSpPr>
        <p:spPr>
          <a:xfrm>
            <a:off x="1039695" y="5826166"/>
            <a:ext cx="10112609" cy="355178"/>
          </a:xfrm>
          <a:prstGeom prst="rect">
            <a:avLst/>
          </a:prstGeom>
          <a:noFill/>
        </p:spPr>
        <p:txBody>
          <a:bodyPr wrap="square" lIns="91440" tIns="45720" rIns="91440" bIns="45720" anchor="t">
            <a:spAutoFit/>
          </a:bodyPr>
          <a:lstStyle/>
          <a:p>
            <a:pPr algn="ctr" defTabSz="877824">
              <a:spcAft>
                <a:spcPts val="600"/>
              </a:spcAft>
            </a:pPr>
            <a:endParaRPr lang="en-US" sz="1700">
              <a:solidFill>
                <a:srgbClr val="000000"/>
              </a:solidFill>
              <a:cs typeface="Segoe UI"/>
            </a:endParaRPr>
          </a:p>
        </p:txBody>
      </p:sp>
      <p:sp>
        <p:nvSpPr>
          <p:cNvPr id="6" name="TextBox 5">
            <a:extLst>
              <a:ext uri="{FF2B5EF4-FFF2-40B4-BE49-F238E27FC236}">
                <a16:creationId xmlns:a16="http://schemas.microsoft.com/office/drawing/2014/main" id="{9F35F790-4DA1-B7A5-9253-099A98644990}"/>
              </a:ext>
            </a:extLst>
          </p:cNvPr>
          <p:cNvSpPr txBox="1"/>
          <p:nvPr/>
        </p:nvSpPr>
        <p:spPr>
          <a:xfrm>
            <a:off x="1413164" y="5586153"/>
            <a:ext cx="3474720" cy="369332"/>
          </a:xfrm>
          <a:prstGeom prst="rect">
            <a:avLst/>
          </a:prstGeom>
          <a:noFill/>
        </p:spPr>
        <p:txBody>
          <a:bodyPr wrap="square" rtlCol="0">
            <a:spAutoFit/>
          </a:bodyPr>
          <a:lstStyle/>
          <a:p>
            <a:r>
              <a:rPr lang="en-US" dirty="0">
                <a:solidFill>
                  <a:schemeClr val="accent2"/>
                </a:solidFill>
                <a:hlinkClick r:id="rId3">
                  <a:extLst>
                    <a:ext uri="{A12FA001-AC4F-418D-AE19-62706E023703}">
                      <ahyp:hlinkClr xmlns:ahyp="http://schemas.microsoft.com/office/drawing/2018/hyperlinkcolor" val="tx"/>
                    </a:ext>
                  </a:extLst>
                </a:hlinkClick>
              </a:rPr>
              <a:t>CACFP Attendance Roster</a:t>
            </a:r>
            <a:endParaRPr lang="en-US" dirty="0">
              <a:solidFill>
                <a:schemeClr val="accent2"/>
              </a:solidFill>
            </a:endParaRPr>
          </a:p>
        </p:txBody>
      </p:sp>
      <p:pic>
        <p:nvPicPr>
          <p:cNvPr id="8" name="Picture 7">
            <a:extLst>
              <a:ext uri="{FF2B5EF4-FFF2-40B4-BE49-F238E27FC236}">
                <a16:creationId xmlns:a16="http://schemas.microsoft.com/office/drawing/2014/main" id="{033FC7DF-A5C2-35D9-9CFB-ABFE53CA4363}"/>
              </a:ext>
            </a:extLst>
          </p:cNvPr>
          <p:cNvPicPr>
            <a:picLocks noChangeAspect="1"/>
          </p:cNvPicPr>
          <p:nvPr/>
        </p:nvPicPr>
        <p:blipFill>
          <a:blip r:embed="rId4"/>
          <a:stretch>
            <a:fillRect/>
          </a:stretch>
        </p:blipFill>
        <p:spPr>
          <a:xfrm>
            <a:off x="7858538" y="2012154"/>
            <a:ext cx="3529898" cy="4314940"/>
          </a:xfrm>
          <a:prstGeom prst="rect">
            <a:avLst/>
          </a:prstGeom>
        </p:spPr>
      </p:pic>
    </p:spTree>
    <p:extLst>
      <p:ext uri="{BB962C8B-B14F-4D97-AF65-F5344CB8AC3E}">
        <p14:creationId xmlns:p14="http://schemas.microsoft.com/office/powerpoint/2010/main" val="4034889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B5EBCE-F146-43C4-A4ED-C97ACBD3B99A}"/>
              </a:ext>
            </a:extLst>
          </p:cNvPr>
          <p:cNvSpPr>
            <a:spLocks noGrp="1"/>
          </p:cNvSpPr>
          <p:nvPr>
            <p:ph type="ctrTitle"/>
          </p:nvPr>
        </p:nvSpPr>
        <p:spPr>
          <a:xfrm>
            <a:off x="4038600" y="1939159"/>
            <a:ext cx="7644627" cy="2751086"/>
          </a:xfrm>
        </p:spPr>
        <p:txBody>
          <a:bodyPr>
            <a:normAutofit/>
          </a:bodyPr>
          <a:lstStyle/>
          <a:p>
            <a:pPr algn="r"/>
            <a:r>
              <a:rPr lang="en-US"/>
              <a:t>Monitor Staff Training </a:t>
            </a:r>
          </a:p>
        </p:txBody>
      </p:sp>
      <p:sp>
        <p:nvSpPr>
          <p:cNvPr id="3" name="Subtitle 2">
            <a:extLst>
              <a:ext uri="{FF2B5EF4-FFF2-40B4-BE49-F238E27FC236}">
                <a16:creationId xmlns:a16="http://schemas.microsoft.com/office/drawing/2014/main" id="{EB550A30-F6E6-47E2-910D-C7710E76A946}"/>
              </a:ext>
            </a:extLst>
          </p:cNvPr>
          <p:cNvSpPr>
            <a:spLocks noGrp="1"/>
          </p:cNvSpPr>
          <p:nvPr>
            <p:ph type="subTitle" idx="1"/>
          </p:nvPr>
        </p:nvSpPr>
        <p:spPr>
          <a:xfrm>
            <a:off x="5766668" y="4809479"/>
            <a:ext cx="4491237" cy="1329443"/>
          </a:xfrm>
        </p:spPr>
        <p:txBody>
          <a:bodyPr vert="horz" lIns="91440" tIns="45720" rIns="91440" bIns="45720" rtlCol="0">
            <a:normAutofit/>
          </a:bodyPr>
          <a:lstStyle/>
          <a:p>
            <a:r>
              <a:rPr lang="en-US" b="1" dirty="0"/>
              <a:t>Monitoring Review Training </a:t>
            </a:r>
          </a:p>
          <a:p>
            <a:r>
              <a:rPr lang="en-US" b="1" dirty="0"/>
              <a:t>for Sponsoring Organizations</a:t>
            </a:r>
          </a:p>
        </p:txBody>
      </p:sp>
    </p:spTree>
    <p:extLst>
      <p:ext uri="{BB962C8B-B14F-4D97-AF65-F5344CB8AC3E}">
        <p14:creationId xmlns:p14="http://schemas.microsoft.com/office/powerpoint/2010/main" val="1838265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869744"/>
            <a:ext cx="2874560" cy="2644780"/>
          </a:xfrm>
          <a:noFill/>
        </p:spPr>
        <p:txBody>
          <a:bodyPr anchor="ctr">
            <a:normAutofit/>
          </a:bodyPr>
          <a:lstStyle/>
          <a:p>
            <a:pPr algn="ctr"/>
            <a:r>
              <a:rPr lang="en-US" sz="4700" b="1">
                <a:solidFill>
                  <a:schemeClr val="accent1">
                    <a:lumMod val="75000"/>
                  </a:schemeClr>
                </a:solidFill>
              </a:rPr>
              <a:t>Monitor Staff Training</a:t>
            </a:r>
          </a:p>
        </p:txBody>
      </p:sp>
      <p:pic>
        <p:nvPicPr>
          <p:cNvPr id="4" name="Picture 3">
            <a:extLst>
              <a:ext uri="{FF2B5EF4-FFF2-40B4-BE49-F238E27FC236}">
                <a16:creationId xmlns:a16="http://schemas.microsoft.com/office/drawing/2014/main" id="{ADDA530B-3F3E-77A3-6DBE-6DC583DD34D5}"/>
              </a:ext>
            </a:extLst>
          </p:cNvPr>
          <p:cNvPicPr>
            <a:picLocks noChangeAspect="1"/>
          </p:cNvPicPr>
          <p:nvPr/>
        </p:nvPicPr>
        <p:blipFill>
          <a:blip r:embed="rId3"/>
          <a:stretch>
            <a:fillRect/>
          </a:stretch>
        </p:blipFill>
        <p:spPr>
          <a:xfrm>
            <a:off x="3307976" y="-41336"/>
            <a:ext cx="9093423" cy="6899336"/>
          </a:xfrm>
          <a:prstGeom prst="rect">
            <a:avLst/>
          </a:prstGeom>
        </p:spPr>
      </p:pic>
    </p:spTree>
    <p:extLst>
      <p:ext uri="{BB962C8B-B14F-4D97-AF65-F5344CB8AC3E}">
        <p14:creationId xmlns:p14="http://schemas.microsoft.com/office/powerpoint/2010/main" val="3786682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05D26A-9D10-8327-541B-C17CC728D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5AA6A-FB9F-43E8-3A7B-0759B8A65CB0}"/>
              </a:ext>
            </a:extLst>
          </p:cNvPr>
          <p:cNvSpPr>
            <a:spLocks noGrp="1"/>
          </p:cNvSpPr>
          <p:nvPr>
            <p:ph type="title"/>
          </p:nvPr>
        </p:nvSpPr>
        <p:spPr>
          <a:xfrm>
            <a:off x="472966" y="236484"/>
            <a:ext cx="11288110" cy="1696004"/>
          </a:xfrm>
        </p:spPr>
        <p:txBody>
          <a:bodyPr>
            <a:noAutofit/>
          </a:bodyPr>
          <a:lstStyle/>
          <a:p>
            <a:r>
              <a:rPr lang="en-US" sz="4700">
                <a:solidFill>
                  <a:schemeClr val="tx1"/>
                </a:solidFill>
                <a:cs typeface="Segoe UI"/>
              </a:rPr>
              <a:t>Sponsoring Organizations Monitoring</a:t>
            </a:r>
            <a:endParaRPr lang="en-US" sz="4700">
              <a:solidFill>
                <a:schemeClr val="tx1"/>
              </a:solidFill>
            </a:endParaRPr>
          </a:p>
        </p:txBody>
      </p:sp>
      <p:sp>
        <p:nvSpPr>
          <p:cNvPr id="3" name="Content Placeholder 2">
            <a:extLst>
              <a:ext uri="{FF2B5EF4-FFF2-40B4-BE49-F238E27FC236}">
                <a16:creationId xmlns:a16="http://schemas.microsoft.com/office/drawing/2014/main" id="{C45236C6-F9EC-7B91-C8B4-7503034B8A08}"/>
              </a:ext>
            </a:extLst>
          </p:cNvPr>
          <p:cNvSpPr>
            <a:spLocks noGrp="1"/>
          </p:cNvSpPr>
          <p:nvPr>
            <p:ph idx="1"/>
          </p:nvPr>
        </p:nvSpPr>
        <p:spPr>
          <a:xfrm>
            <a:off x="3531476" y="1930035"/>
            <a:ext cx="8229600" cy="3784965"/>
          </a:xfrm>
        </p:spPr>
        <p:txBody>
          <a:bodyPr vert="horz" lIns="91440" tIns="45720" rIns="91440" bIns="45720" rtlCol="0" anchor="t">
            <a:normAutofit fontScale="92500" lnSpcReduction="10000"/>
          </a:bodyPr>
          <a:lstStyle/>
          <a:p>
            <a:pPr>
              <a:buFont typeface="Arial" panose="020B0604020202020204" pitchFamily="34" charset="0"/>
              <a:buChar char="•"/>
            </a:pPr>
            <a:r>
              <a:rPr lang="en-US" dirty="0">
                <a:cs typeface="Segoe UI"/>
              </a:rPr>
              <a:t>Management Plan outlines monitoring for our organization</a:t>
            </a:r>
          </a:p>
          <a:p>
            <a:pPr lvl="1">
              <a:buFont typeface="Wingdings" panose="05000000000000000000" pitchFamily="2" charset="2"/>
              <a:buChar char="§"/>
            </a:pPr>
            <a:r>
              <a:rPr lang="en-US" sz="2800" dirty="0">
                <a:cs typeface="Segoe UI"/>
              </a:rPr>
              <a:t>Monitoring Reviews:</a:t>
            </a:r>
          </a:p>
          <a:p>
            <a:pPr lvl="2">
              <a:buFont typeface="Wingdings" panose="05000000000000000000" pitchFamily="2" charset="2"/>
              <a:buChar char="§"/>
            </a:pPr>
            <a:r>
              <a:rPr lang="en-US" sz="2800" dirty="0">
                <a:cs typeface="Segoe UI"/>
              </a:rPr>
              <a:t>Monitors may introduce yourselves and show site employees your photo ID</a:t>
            </a:r>
          </a:p>
          <a:p>
            <a:pPr lvl="2">
              <a:buFont typeface="Wingdings" panose="05000000000000000000" pitchFamily="2" charset="2"/>
              <a:buChar char="§"/>
            </a:pPr>
            <a:r>
              <a:rPr lang="en-US" sz="2800" dirty="0">
                <a:cs typeface="Segoe UI"/>
              </a:rPr>
              <a:t>Monitoring must be completed during regular business hours</a:t>
            </a:r>
          </a:p>
          <a:p>
            <a:pPr marL="1828800" lvl="4" indent="0">
              <a:buNone/>
            </a:pPr>
            <a:endParaRPr lang="en-US" sz="2800" dirty="0">
              <a:cs typeface="Segoe UI"/>
            </a:endParaRPr>
          </a:p>
          <a:p>
            <a:pPr marL="914400" lvl="2" indent="0">
              <a:buNone/>
            </a:pPr>
            <a:r>
              <a:rPr lang="en-US" sz="2800" dirty="0">
                <a:solidFill>
                  <a:schemeClr val="accent2"/>
                </a:solidFill>
                <a:hlinkClick r:id="rId3">
                  <a:extLst>
                    <a:ext uri="{A12FA001-AC4F-418D-AE19-62706E023703}">
                      <ahyp:hlinkClr xmlns:ahyp="http://schemas.microsoft.com/office/drawing/2018/hyperlinkcolor" val="tx"/>
                    </a:ext>
                  </a:extLst>
                </a:hlinkClick>
              </a:rPr>
              <a:t>CACFP Monitoring for Sponsoring Organizations Reference Sheet (www.k12.wa.us)</a:t>
            </a:r>
            <a:endParaRPr lang="en-US" sz="2800" dirty="0">
              <a:solidFill>
                <a:schemeClr val="accent2"/>
              </a:solidFill>
              <a:cs typeface="Segoe UI"/>
            </a:endParaRPr>
          </a:p>
          <a:p>
            <a:pPr lvl="2"/>
            <a:endParaRPr lang="en-US" sz="1100" dirty="0">
              <a:cs typeface="Segoe UI"/>
            </a:endParaRPr>
          </a:p>
        </p:txBody>
      </p:sp>
      <p:pic>
        <p:nvPicPr>
          <p:cNvPr id="7" name="Graphic 6" descr="Issue Tracking">
            <a:extLst>
              <a:ext uri="{FF2B5EF4-FFF2-40B4-BE49-F238E27FC236}">
                <a16:creationId xmlns:a16="http://schemas.microsoft.com/office/drawing/2014/main" id="{3DD65D01-47DC-64E4-FEBA-D02184C7FE9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676" y="1932488"/>
            <a:ext cx="3720152" cy="3720152"/>
          </a:xfrm>
          <a:prstGeom prst="rect">
            <a:avLst/>
          </a:prstGeom>
        </p:spPr>
      </p:pic>
    </p:spTree>
    <p:extLst>
      <p:ext uri="{BB962C8B-B14F-4D97-AF65-F5344CB8AC3E}">
        <p14:creationId xmlns:p14="http://schemas.microsoft.com/office/powerpoint/2010/main" val="2417284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472966" y="236484"/>
            <a:ext cx="11288110" cy="1696004"/>
          </a:xfrm>
        </p:spPr>
        <p:txBody>
          <a:bodyPr>
            <a:noAutofit/>
          </a:bodyPr>
          <a:lstStyle/>
          <a:p>
            <a:r>
              <a:rPr lang="en-US" sz="4700">
                <a:solidFill>
                  <a:schemeClr val="tx1"/>
                </a:solidFill>
                <a:cs typeface="Segoe UI"/>
              </a:rPr>
              <a:t>Sponsoring Organizations Monitoring</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3894082" y="1592317"/>
            <a:ext cx="7866993" cy="4755515"/>
          </a:xfrm>
        </p:spPr>
        <p:txBody>
          <a:bodyPr vert="horz" lIns="91440" tIns="45720" rIns="91440" bIns="45720" rtlCol="0" anchor="t">
            <a:normAutofit lnSpcReduction="10000"/>
          </a:bodyPr>
          <a:lstStyle/>
          <a:p>
            <a:pPr lvl="2">
              <a:buFont typeface="Wingdings" panose="05000000000000000000" pitchFamily="2" charset="2"/>
              <a:buChar char="§"/>
            </a:pPr>
            <a:r>
              <a:rPr lang="en-US" sz="2400" b="1" dirty="0">
                <a:cs typeface="Segoe UI"/>
              </a:rPr>
              <a:t>We will develop a Monitoring Tracking Calendar to ensure:</a:t>
            </a:r>
          </a:p>
          <a:p>
            <a:pPr lvl="3">
              <a:buFont typeface="Courier New" panose="02070309020205020404" pitchFamily="49" charset="0"/>
              <a:buChar char="o"/>
            </a:pPr>
            <a:r>
              <a:rPr lang="en-US" sz="2400" dirty="0">
                <a:cs typeface="Segoe UI"/>
              </a:rPr>
              <a:t>Three visits are completed each year</a:t>
            </a:r>
          </a:p>
          <a:p>
            <a:pPr lvl="3">
              <a:buFont typeface="Courier New" panose="02070309020205020404" pitchFamily="49" charset="0"/>
              <a:buChar char="o"/>
            </a:pPr>
            <a:r>
              <a:rPr lang="en-US" sz="2400" dirty="0">
                <a:cs typeface="Segoe UI"/>
              </a:rPr>
              <a:t> Will identify the type of visit Unannounced or Announced</a:t>
            </a:r>
          </a:p>
          <a:p>
            <a:pPr lvl="4">
              <a:buFont typeface="Courier New" panose="02070309020205020404" pitchFamily="49" charset="0"/>
              <a:buChar char="o"/>
            </a:pPr>
            <a:r>
              <a:rPr lang="en-US" sz="2400" dirty="0">
                <a:cs typeface="Segoe UI"/>
              </a:rPr>
              <a:t>List at least two visits must be unannounced</a:t>
            </a:r>
          </a:p>
          <a:p>
            <a:pPr lvl="4">
              <a:buFont typeface="Courier New" panose="02070309020205020404" pitchFamily="49" charset="0"/>
              <a:buChar char="o"/>
            </a:pPr>
            <a:r>
              <a:rPr lang="en-US" sz="2400" dirty="0">
                <a:cs typeface="Segoe UI"/>
              </a:rPr>
              <a:t>We may list at least one unannounced visit must include a meal observation</a:t>
            </a:r>
          </a:p>
          <a:p>
            <a:pPr lvl="3">
              <a:buFont typeface="Courier New" panose="02070309020205020404" pitchFamily="49" charset="0"/>
              <a:buChar char="o"/>
            </a:pPr>
            <a:r>
              <a:rPr lang="en-US" sz="2400" dirty="0">
                <a:cs typeface="Segoe UI"/>
              </a:rPr>
              <a:t>Ensure that not more than 6 months may elapse between reviews</a:t>
            </a:r>
          </a:p>
          <a:p>
            <a:pPr lvl="3">
              <a:buFont typeface="Courier New" panose="02070309020205020404" pitchFamily="49" charset="0"/>
              <a:buChar char="o"/>
            </a:pPr>
            <a:r>
              <a:rPr lang="en-US" sz="2400" dirty="0"/>
              <a:t>Set dates of monitoring visits</a:t>
            </a:r>
            <a:endParaRPr lang="en-US" sz="2400" dirty="0">
              <a:cs typeface="Segoe UI"/>
            </a:endParaRPr>
          </a:p>
          <a:p>
            <a:pPr lvl="3">
              <a:buFont typeface="Courier New" panose="02070309020205020404" pitchFamily="49" charset="0"/>
              <a:buChar char="o"/>
            </a:pPr>
            <a:r>
              <a:rPr lang="en-US" sz="2400" dirty="0"/>
              <a:t>Ensure that a variety of meal types are</a:t>
            </a:r>
            <a:r>
              <a:rPr lang="en-US" sz="2400" dirty="0">
                <a:effectLst/>
              </a:rPr>
              <a:t> observed</a:t>
            </a:r>
            <a:endParaRPr lang="en-US" sz="2400" b="1" dirty="0">
              <a:cs typeface="Segoe UI"/>
            </a:endParaRPr>
          </a:p>
          <a:p>
            <a:pPr marL="1828800" lvl="4" indent="0">
              <a:buNone/>
            </a:pPr>
            <a:endParaRPr lang="en-US" sz="2200" dirty="0"/>
          </a:p>
          <a:p>
            <a:pPr lvl="2">
              <a:buFont typeface="Wingdings" panose="05000000000000000000" pitchFamily="2" charset="2"/>
              <a:buChar char="§"/>
            </a:pPr>
            <a:endParaRPr lang="en-US" sz="2800" dirty="0">
              <a:cs typeface="Segoe UI"/>
            </a:endParaRPr>
          </a:p>
          <a:p>
            <a:pPr lvl="2"/>
            <a:endParaRPr lang="en-US" sz="1100" dirty="0">
              <a:cs typeface="Segoe UI"/>
            </a:endParaRPr>
          </a:p>
        </p:txBody>
      </p:sp>
      <p:pic>
        <p:nvPicPr>
          <p:cNvPr id="4" name="Graphic 3" descr="Daily Calendar">
            <a:extLst>
              <a:ext uri="{FF2B5EF4-FFF2-40B4-BE49-F238E27FC236}">
                <a16:creationId xmlns:a16="http://schemas.microsoft.com/office/drawing/2014/main" id="{DD5E43DB-E28D-CCCB-034D-90055B4953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241" y="1930298"/>
            <a:ext cx="3540659" cy="3335385"/>
          </a:xfrm>
          <a:prstGeom prst="rect">
            <a:avLst/>
          </a:prstGeom>
        </p:spPr>
      </p:pic>
    </p:spTree>
    <p:extLst>
      <p:ext uri="{BB962C8B-B14F-4D97-AF65-F5344CB8AC3E}">
        <p14:creationId xmlns:p14="http://schemas.microsoft.com/office/powerpoint/2010/main" val="495209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572493" y="238539"/>
            <a:ext cx="11018520" cy="1434415"/>
          </a:xfrm>
        </p:spPr>
        <p:txBody>
          <a:bodyPr anchor="b">
            <a:normAutofit/>
          </a:bodyPr>
          <a:lstStyle/>
          <a:p>
            <a:r>
              <a:rPr lang="en-US" sz="4600" dirty="0">
                <a:solidFill>
                  <a:schemeClr val="tx1"/>
                </a:solidFill>
                <a:cs typeface="Segoe UI"/>
              </a:rPr>
              <a:t>Sponsoring Organizations Monitoring</a:t>
            </a:r>
            <a:endParaRPr lang="en-US" sz="4600" dirty="0">
              <a:solidFill>
                <a:schemeClr val="tx1"/>
              </a:solidFill>
            </a:endParaRP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199505" y="2071316"/>
            <a:ext cx="7086540" cy="4119172"/>
          </a:xfrm>
        </p:spPr>
        <p:txBody>
          <a:bodyPr vert="horz" lIns="91440" tIns="45720" rIns="91440" bIns="45720" rtlCol="0" anchor="t">
            <a:normAutofit/>
          </a:bodyPr>
          <a:lstStyle/>
          <a:p>
            <a:pPr lvl="2">
              <a:buFont typeface="Arial" panose="020B0604020202020204" pitchFamily="34" charset="0"/>
              <a:buChar char="•"/>
            </a:pPr>
            <a:r>
              <a:rPr lang="en-US" sz="2200" b="1" dirty="0">
                <a:cs typeface="Segoe UI"/>
              </a:rPr>
              <a:t>Prior to visiting the site we need to:</a:t>
            </a:r>
          </a:p>
          <a:p>
            <a:pPr lvl="3">
              <a:buFont typeface="Wingdings" panose="05000000000000000000" pitchFamily="2" charset="2"/>
              <a:buChar char="§"/>
            </a:pPr>
            <a:r>
              <a:rPr lang="en-US" sz="2200" dirty="0">
                <a:cs typeface="Segoe UI"/>
              </a:rPr>
              <a:t>Double check our monitoring calendar to ensure type of visit and meal type</a:t>
            </a:r>
          </a:p>
          <a:p>
            <a:pPr lvl="3">
              <a:buFont typeface="Wingdings" panose="05000000000000000000" pitchFamily="2" charset="2"/>
              <a:buChar char="§"/>
            </a:pPr>
            <a:r>
              <a:rPr lang="en-US" sz="2200" dirty="0"/>
              <a:t>Check our prior reviews for Findings and/or Corrective Action and document the info on the monitoring form</a:t>
            </a:r>
            <a:endParaRPr lang="en-US" sz="2200" dirty="0">
              <a:cs typeface="Segoe UI"/>
            </a:endParaRPr>
          </a:p>
          <a:p>
            <a:pPr lvl="3">
              <a:buFont typeface="Wingdings" panose="05000000000000000000" pitchFamily="2" charset="2"/>
              <a:buChar char="§"/>
            </a:pPr>
            <a:r>
              <a:rPr lang="en-US" sz="2200" dirty="0">
                <a:cs typeface="Segoe UI"/>
              </a:rPr>
              <a:t>Check WINS:</a:t>
            </a:r>
          </a:p>
          <a:p>
            <a:pPr lvl="4">
              <a:buFont typeface="Courier New" panose="02070309020205020404" pitchFamily="49" charset="0"/>
              <a:buChar char="o"/>
            </a:pPr>
            <a:r>
              <a:rPr lang="en-US" sz="2200" dirty="0"/>
              <a:t> To confirm the time of meal to    be observed</a:t>
            </a:r>
            <a:endParaRPr lang="en-US" sz="2200" dirty="0">
              <a:cs typeface="Segoe UI"/>
            </a:endParaRPr>
          </a:p>
          <a:p>
            <a:pPr lvl="4">
              <a:buFont typeface="Courier New" panose="02070309020205020404" pitchFamily="49" charset="0"/>
              <a:buChar char="o"/>
            </a:pPr>
            <a:r>
              <a:rPr lang="en-US" sz="2200" dirty="0"/>
              <a:t> Check non-operating days to ensure site will be open</a:t>
            </a:r>
            <a:endParaRPr lang="en-US" sz="2200" dirty="0">
              <a:cs typeface="Segoe UI"/>
            </a:endParaRPr>
          </a:p>
          <a:p>
            <a:pPr marL="1828800" lvl="4" indent="0">
              <a:buNone/>
            </a:pPr>
            <a:endParaRPr lang="en-US" sz="2200" dirty="0"/>
          </a:p>
          <a:p>
            <a:pPr lvl="2">
              <a:buFont typeface="Wingdings" panose="05000000000000000000" pitchFamily="2" charset="2"/>
              <a:buChar char="§"/>
            </a:pPr>
            <a:endParaRPr lang="en-US" sz="2200" dirty="0">
              <a:cs typeface="Segoe UI"/>
            </a:endParaRPr>
          </a:p>
          <a:p>
            <a:pPr lvl="2"/>
            <a:endParaRPr lang="en-US" sz="2200" dirty="0">
              <a:cs typeface="Segoe UI"/>
            </a:endParaRPr>
          </a:p>
        </p:txBody>
      </p:sp>
      <p:pic>
        <p:nvPicPr>
          <p:cNvPr id="5" name="Picture 4" descr="Colored pins pinned on a calendar">
            <a:extLst>
              <a:ext uri="{FF2B5EF4-FFF2-40B4-BE49-F238E27FC236}">
                <a16:creationId xmlns:a16="http://schemas.microsoft.com/office/drawing/2014/main" id="{EED2AAB1-32DE-D046-DC30-5EB817FB8C71}"/>
              </a:ext>
            </a:extLst>
          </p:cNvPr>
          <p:cNvPicPr>
            <a:picLocks noChangeAspect="1"/>
          </p:cNvPicPr>
          <p:nvPr/>
        </p:nvPicPr>
        <p:blipFill>
          <a:blip r:embed="rId3"/>
          <a:srcRect l="24565" r="11219"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621299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472966" y="236484"/>
            <a:ext cx="11288110" cy="1696004"/>
          </a:xfrm>
        </p:spPr>
        <p:txBody>
          <a:bodyPr>
            <a:noAutofit/>
          </a:bodyPr>
          <a:lstStyle/>
          <a:p>
            <a:r>
              <a:rPr lang="en-US" sz="4700">
                <a:solidFill>
                  <a:schemeClr val="tx1"/>
                </a:solidFill>
                <a:cs typeface="Segoe UI"/>
              </a:rPr>
              <a:t>Sponsoring Organizations Monitoring</a:t>
            </a:r>
            <a:endParaRPr lang="en-US" sz="4700">
              <a:solidFill>
                <a:schemeClr val="tx1"/>
              </a:solidFill>
            </a:endParaRPr>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3059084" y="1546167"/>
            <a:ext cx="8701992" cy="5075349"/>
          </a:xfrm>
        </p:spPr>
        <p:txBody>
          <a:bodyPr vert="horz" lIns="91440" tIns="45720" rIns="91440" bIns="45720" rtlCol="0" anchor="t">
            <a:normAutofit lnSpcReduction="10000"/>
          </a:bodyPr>
          <a:lstStyle/>
          <a:p>
            <a:pPr marL="285750">
              <a:spcAft>
                <a:spcPts val="600"/>
              </a:spcAft>
              <a:buFont typeface="Arial" panose="020B0604020202020204" pitchFamily="34" charset="0"/>
              <a:buChar char="•"/>
            </a:pPr>
            <a:r>
              <a:rPr lang="en-US" sz="2400" b="1" dirty="0">
                <a:solidFill>
                  <a:schemeClr val="accent2"/>
                </a:solidFill>
              </a:rPr>
              <a:t>Prior to conducting monitoring</a:t>
            </a:r>
            <a:r>
              <a:rPr lang="en-US" sz="2200" b="1" dirty="0">
                <a:solidFill>
                  <a:schemeClr val="accent2"/>
                </a:solidFill>
              </a:rPr>
              <a:t>: </a:t>
            </a:r>
            <a:endParaRPr lang="en-US" sz="2200" b="1" dirty="0">
              <a:solidFill>
                <a:schemeClr val="accent2"/>
              </a:solidFill>
              <a:cs typeface="Segoe UI"/>
            </a:endParaRPr>
          </a:p>
          <a:p>
            <a:pPr marL="742950" lvl="1">
              <a:spcAft>
                <a:spcPts val="600"/>
              </a:spcAft>
              <a:buFont typeface="Arial" panose="020B0604020202020204" pitchFamily="34" charset="0"/>
              <a:buChar char="•"/>
            </a:pPr>
            <a:r>
              <a:rPr lang="en-US" sz="2200" dirty="0">
                <a:solidFill>
                  <a:schemeClr val="accent2"/>
                </a:solidFill>
              </a:rPr>
              <a:t>Let’s go through all the questions on the review form together. </a:t>
            </a:r>
            <a:endParaRPr lang="en-US" sz="2200" dirty="0">
              <a:solidFill>
                <a:schemeClr val="accent2"/>
              </a:solidFill>
              <a:cs typeface="Segoe UI"/>
            </a:endParaRPr>
          </a:p>
          <a:p>
            <a:pPr marL="1200150" lvl="2">
              <a:spcAft>
                <a:spcPts val="600"/>
              </a:spcAft>
              <a:buFont typeface="Arial" panose="020B0604020202020204" pitchFamily="34" charset="0"/>
              <a:buChar char="•"/>
            </a:pPr>
            <a:r>
              <a:rPr lang="en-US" sz="2200" dirty="0">
                <a:solidFill>
                  <a:schemeClr val="accent2"/>
                </a:solidFill>
              </a:rPr>
              <a:t>We need to ensure that we all understand the questions in the same manner and our answers are consistent. Let’s go section by section and talk about it.</a:t>
            </a:r>
            <a:endParaRPr lang="en-US" sz="2200" dirty="0">
              <a:solidFill>
                <a:schemeClr val="accent2"/>
              </a:solidFill>
              <a:cs typeface="Segoe UI"/>
            </a:endParaRPr>
          </a:p>
          <a:p>
            <a:pPr marL="1657350" lvl="3">
              <a:spcAft>
                <a:spcPts val="600"/>
              </a:spcAft>
              <a:buFont typeface="Arial" panose="020B0604020202020204" pitchFamily="34" charset="0"/>
              <a:buChar char="•"/>
            </a:pPr>
            <a:r>
              <a:rPr lang="en-US" sz="2200" dirty="0">
                <a:solidFill>
                  <a:schemeClr val="accent2"/>
                </a:solidFill>
              </a:rPr>
              <a:t>Meal Observation</a:t>
            </a:r>
            <a:endParaRPr lang="en-US" sz="2200" dirty="0">
              <a:solidFill>
                <a:schemeClr val="accent2"/>
              </a:solidFill>
              <a:cs typeface="Segoe UI"/>
            </a:endParaRPr>
          </a:p>
          <a:p>
            <a:pPr marL="1657350" lvl="3">
              <a:spcAft>
                <a:spcPts val="600"/>
              </a:spcAft>
              <a:buFont typeface="Arial" panose="020B0604020202020204" pitchFamily="34" charset="0"/>
              <a:buChar char="•"/>
            </a:pPr>
            <a:r>
              <a:rPr lang="en-US" sz="2200" dirty="0">
                <a:solidFill>
                  <a:schemeClr val="accent2"/>
                </a:solidFill>
              </a:rPr>
              <a:t>Reconciliation of meal counts</a:t>
            </a:r>
            <a:endParaRPr lang="en-US" sz="2200" dirty="0">
              <a:solidFill>
                <a:schemeClr val="accent2"/>
              </a:solidFill>
              <a:cs typeface="Segoe UI"/>
            </a:endParaRPr>
          </a:p>
          <a:p>
            <a:pPr marL="1657350" lvl="3">
              <a:spcAft>
                <a:spcPts val="600"/>
              </a:spcAft>
              <a:buFont typeface="Arial" panose="020B0604020202020204" pitchFamily="34" charset="0"/>
              <a:buChar char="•"/>
            </a:pPr>
            <a:r>
              <a:rPr lang="en-US" sz="2200" dirty="0">
                <a:solidFill>
                  <a:schemeClr val="accent2"/>
                </a:solidFill>
              </a:rPr>
              <a:t>Review of required paperwork </a:t>
            </a:r>
            <a:endParaRPr lang="en-US" sz="2200" dirty="0">
              <a:solidFill>
                <a:schemeClr val="accent2"/>
              </a:solidFill>
              <a:cs typeface="Segoe UI"/>
            </a:endParaRPr>
          </a:p>
          <a:p>
            <a:pPr marL="1657350" lvl="3">
              <a:spcAft>
                <a:spcPts val="600"/>
              </a:spcAft>
              <a:buFont typeface="Arial" panose="020B0604020202020204" pitchFamily="34" charset="0"/>
              <a:buChar char="•"/>
            </a:pPr>
            <a:r>
              <a:rPr lang="en-US" sz="2200" dirty="0">
                <a:solidFill>
                  <a:schemeClr val="accent2"/>
                </a:solidFill>
              </a:rPr>
              <a:t>What constitutes imminent threat to health or safety during a review</a:t>
            </a:r>
            <a:endParaRPr lang="en-US" sz="2200" dirty="0">
              <a:solidFill>
                <a:schemeClr val="accent2"/>
              </a:solidFill>
              <a:cs typeface="Segoe UI"/>
            </a:endParaRPr>
          </a:p>
          <a:p>
            <a:pPr marL="1657350" lvl="3">
              <a:spcAft>
                <a:spcPts val="600"/>
              </a:spcAft>
              <a:buFont typeface="Arial" panose="020B0604020202020204" pitchFamily="34" charset="0"/>
              <a:buChar char="•"/>
            </a:pPr>
            <a:r>
              <a:rPr lang="en-US" sz="2200" dirty="0">
                <a:solidFill>
                  <a:schemeClr val="accent2"/>
                </a:solidFill>
              </a:rPr>
              <a:t>Follow up reviews and serious deficiencies</a:t>
            </a:r>
            <a:endParaRPr lang="en-US" sz="2200" dirty="0">
              <a:solidFill>
                <a:schemeClr val="accent2"/>
              </a:solidFill>
              <a:cs typeface="Segoe UI"/>
            </a:endParaRPr>
          </a:p>
          <a:p>
            <a:pPr marL="1657350" lvl="3">
              <a:spcAft>
                <a:spcPts val="600"/>
              </a:spcAft>
              <a:buFont typeface="Arial" panose="020B0604020202020204" pitchFamily="34" charset="0"/>
              <a:buChar char="•"/>
            </a:pPr>
            <a:r>
              <a:rPr lang="en-US" sz="2200" dirty="0">
                <a:solidFill>
                  <a:schemeClr val="accent2"/>
                </a:solidFill>
              </a:rPr>
              <a:t>Our objective is to ensure we are in compliance with the CACFP</a:t>
            </a:r>
            <a:endParaRPr lang="en-US" sz="2200" dirty="0">
              <a:solidFill>
                <a:schemeClr val="accent2"/>
              </a:solidFill>
              <a:cs typeface="Segoe UI"/>
            </a:endParaRPr>
          </a:p>
          <a:p>
            <a:pPr lvl="2"/>
            <a:endParaRPr lang="en-US" sz="1100" dirty="0">
              <a:cs typeface="Segoe UI"/>
            </a:endParaRPr>
          </a:p>
        </p:txBody>
      </p:sp>
      <p:pic>
        <p:nvPicPr>
          <p:cNvPr id="7" name="Graphic 6" descr="Issue Tracking">
            <a:extLst>
              <a:ext uri="{FF2B5EF4-FFF2-40B4-BE49-F238E27FC236}">
                <a16:creationId xmlns:a16="http://schemas.microsoft.com/office/drawing/2014/main" id="{4FDB0092-6828-2F79-8FBD-E410F46256E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676" y="1932488"/>
            <a:ext cx="3720152" cy="3720152"/>
          </a:xfrm>
          <a:prstGeom prst="rect">
            <a:avLst/>
          </a:prstGeom>
        </p:spPr>
      </p:pic>
      <p:sp>
        <p:nvSpPr>
          <p:cNvPr id="4" name="TextBox 3">
            <a:extLst>
              <a:ext uri="{FF2B5EF4-FFF2-40B4-BE49-F238E27FC236}">
                <a16:creationId xmlns:a16="http://schemas.microsoft.com/office/drawing/2014/main" id="{D7F65F79-CCD2-97D8-78A2-6D40A027A887}"/>
              </a:ext>
            </a:extLst>
          </p:cNvPr>
          <p:cNvSpPr txBox="1"/>
          <p:nvPr/>
        </p:nvSpPr>
        <p:spPr>
          <a:xfrm>
            <a:off x="266007" y="5652640"/>
            <a:ext cx="3990109" cy="646331"/>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Sponsor Use Site Monitoring Instructions forms</a:t>
            </a:r>
            <a:endParaRPr lang="en-US" dirty="0">
              <a:solidFill>
                <a:schemeClr val="accent2"/>
              </a:solidFill>
            </a:endParaRPr>
          </a:p>
        </p:txBody>
      </p:sp>
    </p:spTree>
    <p:extLst>
      <p:ext uri="{BB962C8B-B14F-4D97-AF65-F5344CB8AC3E}">
        <p14:creationId xmlns:p14="http://schemas.microsoft.com/office/powerpoint/2010/main" val="1040013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1B17A-643A-7186-82EC-4A3CB1C6E1BC}"/>
              </a:ext>
            </a:extLst>
          </p:cNvPr>
          <p:cNvSpPr>
            <a:spLocks noGrp="1"/>
          </p:cNvSpPr>
          <p:nvPr>
            <p:ph type="title"/>
          </p:nvPr>
        </p:nvSpPr>
        <p:spPr>
          <a:xfrm>
            <a:off x="572493" y="238539"/>
            <a:ext cx="11018520" cy="1434415"/>
          </a:xfrm>
        </p:spPr>
        <p:txBody>
          <a:bodyPr anchor="b">
            <a:normAutofit/>
          </a:bodyPr>
          <a:lstStyle/>
          <a:p>
            <a:r>
              <a:rPr lang="en-US" sz="4600">
                <a:cs typeface="Segoe UI"/>
              </a:rPr>
              <a:t>Sponsoring Organizations Monitoring</a:t>
            </a:r>
            <a:endParaRPr lang="en-US" sz="4600"/>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56F112-C64C-6D2C-7B03-60737894743E}"/>
              </a:ext>
            </a:extLst>
          </p:cNvPr>
          <p:cNvSpPr>
            <a:spLocks noGrp="1"/>
          </p:cNvSpPr>
          <p:nvPr>
            <p:ph idx="1"/>
          </p:nvPr>
        </p:nvSpPr>
        <p:spPr>
          <a:xfrm>
            <a:off x="315884" y="2071315"/>
            <a:ext cx="7337605" cy="4548145"/>
          </a:xfrm>
        </p:spPr>
        <p:txBody>
          <a:bodyPr vert="horz" lIns="91440" tIns="45720" rIns="91440" bIns="45720" rtlCol="0" anchor="t">
            <a:normAutofit fontScale="77500" lnSpcReduction="20000"/>
          </a:bodyPr>
          <a:lstStyle/>
          <a:p>
            <a:pPr lvl="2"/>
            <a:r>
              <a:rPr lang="en-US" sz="2400" dirty="0">
                <a:cs typeface="Segoe UI"/>
              </a:rPr>
              <a:t>We will complete OSPI’s Monitoring Form during each review</a:t>
            </a:r>
          </a:p>
          <a:p>
            <a:pPr lvl="2"/>
            <a:r>
              <a:rPr lang="en-US" sz="2400" dirty="0">
                <a:cs typeface="Segoe UI"/>
              </a:rPr>
              <a:t>If we add a new site we need to complete a Pre-Approval visit and email it to our OSPI CACFP Specialist and then conduct a monitoring visit within the first 4 weeks of opening</a:t>
            </a:r>
          </a:p>
          <a:p>
            <a:pPr lvl="2"/>
            <a:r>
              <a:rPr lang="en-US" sz="2400" dirty="0"/>
              <a:t>Action/Technical Assistance to ensure that follow-up has been completed and has continued</a:t>
            </a:r>
          </a:p>
          <a:p>
            <a:pPr lvl="3">
              <a:buFont typeface="Wingdings" panose="05000000000000000000" pitchFamily="2" charset="2"/>
              <a:buChar char="§"/>
            </a:pPr>
            <a:r>
              <a:rPr lang="en-US" sz="2400" dirty="0">
                <a:cs typeface="Segoe UI"/>
              </a:rPr>
              <a:t>Provide Technical Assistance or assign Corrective Action as needed during monitoring review</a:t>
            </a:r>
          </a:p>
          <a:p>
            <a:pPr lvl="3">
              <a:buFont typeface="Wingdings" panose="05000000000000000000" pitchFamily="2" charset="2"/>
              <a:buChar char="§"/>
            </a:pPr>
            <a:r>
              <a:rPr lang="en-US" sz="2400" dirty="0">
                <a:cs typeface="Segoe UI"/>
              </a:rPr>
              <a:t>If you have identified during the review that you need to use Household Contacts Procedure – follow our procedure and document accordingly</a:t>
            </a:r>
          </a:p>
          <a:p>
            <a:pPr lvl="3">
              <a:buFont typeface="Wingdings" panose="05000000000000000000" pitchFamily="2" charset="2"/>
              <a:buChar char="§"/>
            </a:pPr>
            <a:r>
              <a:rPr lang="en-US" sz="2400" dirty="0">
                <a:cs typeface="Segoe UI"/>
              </a:rPr>
              <a:t>Must ensure that the Site rep and ourselves must sign and date form</a:t>
            </a:r>
          </a:p>
          <a:p>
            <a:pPr lvl="3">
              <a:buFont typeface="Wingdings" panose="05000000000000000000" pitchFamily="2" charset="2"/>
              <a:buChar char="§"/>
            </a:pPr>
            <a:r>
              <a:rPr lang="en-US" sz="2400" dirty="0">
                <a:cs typeface="Segoe UI"/>
              </a:rPr>
              <a:t>Follow up </a:t>
            </a:r>
          </a:p>
          <a:p>
            <a:pPr lvl="4">
              <a:buFont typeface="Courier New" panose="02070309020205020404" pitchFamily="49" charset="0"/>
              <a:buChar char="o"/>
            </a:pPr>
            <a:r>
              <a:rPr lang="en-US" sz="2400" dirty="0">
                <a:cs typeface="Segoe UI"/>
              </a:rPr>
              <a:t>Corrective Action must be reviewed and assessed</a:t>
            </a:r>
          </a:p>
          <a:p>
            <a:pPr lvl="4">
              <a:buFont typeface="Courier New" panose="02070309020205020404" pitchFamily="49" charset="0"/>
              <a:buChar char="o"/>
            </a:pPr>
            <a:r>
              <a:rPr lang="en-US" sz="2400" dirty="0">
                <a:cs typeface="Segoe UI"/>
              </a:rPr>
              <a:t>Keep all documentation</a:t>
            </a:r>
          </a:p>
          <a:p>
            <a:pPr marL="1828800" lvl="4" indent="0">
              <a:buNone/>
            </a:pPr>
            <a:endParaRPr lang="en-US" sz="1600" dirty="0">
              <a:cs typeface="Segoe UI"/>
            </a:endParaRPr>
          </a:p>
          <a:p>
            <a:pPr marL="1828800" lvl="4" indent="0">
              <a:buNone/>
            </a:pPr>
            <a:endParaRPr lang="en-US" sz="1600" dirty="0">
              <a:cs typeface="Segoe UI"/>
            </a:endParaRPr>
          </a:p>
        </p:txBody>
      </p:sp>
      <p:pic>
        <p:nvPicPr>
          <p:cNvPr id="5" name="Picture 4" descr="A close-up of a form">
            <a:extLst>
              <a:ext uri="{FF2B5EF4-FFF2-40B4-BE49-F238E27FC236}">
                <a16:creationId xmlns:a16="http://schemas.microsoft.com/office/drawing/2014/main" id="{897FE813-44DF-E763-359F-7EF52B80EBE4}"/>
              </a:ext>
            </a:extLst>
          </p:cNvPr>
          <p:cNvPicPr>
            <a:picLocks noChangeAspect="1"/>
          </p:cNvPicPr>
          <p:nvPr/>
        </p:nvPicPr>
        <p:blipFill>
          <a:blip r:embed="rId3"/>
          <a:srcRect l="22884" r="31178" b="1"/>
          <a:stretch>
            <a:fillRect/>
          </a:stretch>
        </p:blipFill>
        <p:spPr>
          <a:xfrm>
            <a:off x="7794271" y="1911493"/>
            <a:ext cx="3941064" cy="4096512"/>
          </a:xfrm>
          <a:prstGeom prst="rect">
            <a:avLst/>
          </a:prstGeom>
        </p:spPr>
      </p:pic>
      <p:sp>
        <p:nvSpPr>
          <p:cNvPr id="6" name="TextBox 5">
            <a:extLst>
              <a:ext uri="{FF2B5EF4-FFF2-40B4-BE49-F238E27FC236}">
                <a16:creationId xmlns:a16="http://schemas.microsoft.com/office/drawing/2014/main" id="{CA740599-5576-93D7-2CDD-696976C5246C}"/>
              </a:ext>
            </a:extLst>
          </p:cNvPr>
          <p:cNvSpPr txBox="1"/>
          <p:nvPr/>
        </p:nvSpPr>
        <p:spPr>
          <a:xfrm>
            <a:off x="6650182" y="6008005"/>
            <a:ext cx="5225935" cy="523220"/>
          </a:xfrm>
          <a:prstGeom prst="rect">
            <a:avLst/>
          </a:prstGeom>
          <a:noFill/>
        </p:spPr>
        <p:txBody>
          <a:bodyPr wrap="square" rtlCol="0">
            <a:spAutoFit/>
          </a:bodyPr>
          <a:lstStyle/>
          <a:p>
            <a:pPr lvl="2"/>
            <a:r>
              <a:rPr lang="en-US" sz="1400" dirty="0">
                <a:solidFill>
                  <a:schemeClr val="accent2"/>
                </a:solidFill>
                <a:hlinkClick r:id="rId4">
                  <a:extLst>
                    <a:ext uri="{A12FA001-AC4F-418D-AE19-62706E023703}">
                      <ahyp:hlinkClr xmlns:ahyp="http://schemas.microsoft.com/office/drawing/2018/hyperlinkcolor" val="tx"/>
                    </a:ext>
                  </a:extLst>
                </a:hlinkClick>
              </a:rPr>
              <a:t>Sponsor Use Site Monitoring Instructions forms</a:t>
            </a:r>
            <a:endParaRPr lang="en-US" sz="1400" dirty="0">
              <a:solidFill>
                <a:schemeClr val="accent2"/>
              </a:solidFill>
            </a:endParaRPr>
          </a:p>
          <a:p>
            <a:pPr lvl="2"/>
            <a:r>
              <a:rPr lang="en-US" sz="1400" dirty="0">
                <a:solidFill>
                  <a:schemeClr val="accent2"/>
                </a:solidFill>
                <a:hlinkClick r:id="rId5">
                  <a:extLst>
                    <a:ext uri="{A12FA001-AC4F-418D-AE19-62706E023703}">
                      <ahyp:hlinkClr xmlns:ahyp="http://schemas.microsoft.com/office/drawing/2018/hyperlinkcolor" val="tx"/>
                    </a:ext>
                  </a:extLst>
                </a:hlinkClick>
              </a:rPr>
              <a:t>SFSP New Site Pre-Approval Monitoring Form</a:t>
            </a:r>
            <a:endParaRPr lang="en-US" sz="1400" dirty="0">
              <a:solidFill>
                <a:schemeClr val="accent2"/>
              </a:solidFill>
              <a:cs typeface="Segoe UI"/>
            </a:endParaRPr>
          </a:p>
        </p:txBody>
      </p:sp>
    </p:spTree>
    <p:extLst>
      <p:ext uri="{BB962C8B-B14F-4D97-AF65-F5344CB8AC3E}">
        <p14:creationId xmlns:p14="http://schemas.microsoft.com/office/powerpoint/2010/main" val="3404711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8582-46FD-B6F8-1A05-5381AA3DC5E5}"/>
              </a:ext>
            </a:extLst>
          </p:cNvPr>
          <p:cNvSpPr>
            <a:spLocks noGrp="1"/>
          </p:cNvSpPr>
          <p:nvPr>
            <p:ph type="title"/>
          </p:nvPr>
        </p:nvSpPr>
        <p:spPr/>
        <p:txBody>
          <a:bodyPr/>
          <a:lstStyle/>
          <a:p>
            <a:r>
              <a:rPr lang="en-US" dirty="0">
                <a:solidFill>
                  <a:schemeClr val="tx1"/>
                </a:solidFill>
              </a:rPr>
              <a:t>Household Contacts</a:t>
            </a:r>
          </a:p>
        </p:txBody>
      </p:sp>
      <p:sp>
        <p:nvSpPr>
          <p:cNvPr id="3" name="Content Placeholder 2">
            <a:extLst>
              <a:ext uri="{FF2B5EF4-FFF2-40B4-BE49-F238E27FC236}">
                <a16:creationId xmlns:a16="http://schemas.microsoft.com/office/drawing/2014/main" id="{00FE7C37-3002-B11F-54F2-3959BE0DF191}"/>
              </a:ext>
            </a:extLst>
          </p:cNvPr>
          <p:cNvSpPr>
            <a:spLocks noGrp="1"/>
          </p:cNvSpPr>
          <p:nvPr>
            <p:ph idx="1"/>
          </p:nvPr>
        </p:nvSpPr>
        <p:spPr>
          <a:xfrm>
            <a:off x="838200" y="1690688"/>
            <a:ext cx="10515600" cy="4255861"/>
          </a:xfrm>
        </p:spPr>
        <p:txBody>
          <a:bodyPr>
            <a:normAutofit/>
          </a:bodyPr>
          <a:lstStyle/>
          <a:p>
            <a:pPr marL="0" indent="0">
              <a:buNone/>
            </a:pPr>
            <a:r>
              <a:rPr lang="en-US" sz="2400" dirty="0">
                <a:effectLst/>
                <a:latin typeface="Segoe UI" panose="020B0502040204020203" pitchFamily="34" charset="0"/>
                <a:ea typeface="Calibri" panose="020F0502020204030204" pitchFamily="34" charset="0"/>
              </a:rPr>
              <a:t>Sponsoring organizations, as part of their monitoring of facilities, must comply with the household contact requirements 7 CFR 226.16(d)(5).</a:t>
            </a:r>
          </a:p>
          <a:p>
            <a:pPr marL="0" indent="0">
              <a:buNone/>
            </a:pPr>
            <a:endParaRPr lang="en-US" sz="2400" dirty="0">
              <a:ea typeface="Calibri" panose="020F0502020204030204" pitchFamily="34" charset="0"/>
            </a:endParaRPr>
          </a:p>
          <a:p>
            <a:pPr marL="0" indent="0">
              <a:buNone/>
            </a:pPr>
            <a:r>
              <a:rPr lang="en-US" sz="2400" b="1" dirty="0">
                <a:effectLst/>
                <a:latin typeface="Segoe UI" panose="020B0502040204020203" pitchFamily="34" charset="0"/>
                <a:ea typeface="Calibri" panose="020F0502020204030204" pitchFamily="34" charset="0"/>
              </a:rPr>
              <a:t>The purpose of the contact:</a:t>
            </a:r>
          </a:p>
          <a:p>
            <a:pPr>
              <a:buFont typeface="Wingdings" panose="05000000000000000000" pitchFamily="2" charset="2"/>
              <a:buChar char="Ø"/>
            </a:pPr>
            <a:r>
              <a:rPr lang="en-US" sz="2400" dirty="0">
                <a:effectLst/>
                <a:latin typeface="Segoe UI" panose="020B0502040204020203" pitchFamily="34" charset="0"/>
                <a:ea typeface="Calibri" panose="020F0502020204030204" pitchFamily="34" charset="0"/>
              </a:rPr>
              <a:t> Verify the attendance and enrollment of the participant</a:t>
            </a:r>
          </a:p>
          <a:p>
            <a:pPr>
              <a:buFont typeface="Wingdings" panose="05000000000000000000" pitchFamily="2" charset="2"/>
              <a:buChar char="Ø"/>
            </a:pPr>
            <a:r>
              <a:rPr lang="en-US" sz="2400" dirty="0">
                <a:ea typeface="Calibri" panose="020F0502020204030204" pitchFamily="34" charset="0"/>
              </a:rPr>
              <a:t>S</a:t>
            </a:r>
            <a:r>
              <a:rPr lang="en-US" sz="2400" dirty="0">
                <a:effectLst/>
                <a:latin typeface="Segoe UI" panose="020B0502040204020203" pitchFamily="34" charset="0"/>
                <a:ea typeface="Calibri" panose="020F0502020204030204" pitchFamily="34" charset="0"/>
              </a:rPr>
              <a:t>pecific meal service(s) the participant routinely receives while in care</a:t>
            </a:r>
            <a:endParaRPr lang="en-US" sz="2400" dirty="0">
              <a:ea typeface="Calibri" panose="020F0502020204030204" pitchFamily="34" charset="0"/>
            </a:endParaRPr>
          </a:p>
          <a:p>
            <a:pPr marL="0" indent="0">
              <a:buNone/>
            </a:pPr>
            <a:endParaRPr lang="en-US" sz="2400" dirty="0">
              <a:effectLst/>
              <a:latin typeface="Segoe UI" panose="020B0502040204020203" pitchFamily="34" charset="0"/>
              <a:ea typeface="Calibri" panose="020F0502020204030204" pitchFamily="34" charset="0"/>
            </a:endParaRPr>
          </a:p>
          <a:p>
            <a:pPr marL="0" indent="0">
              <a:buNone/>
            </a:pPr>
            <a:r>
              <a:rPr lang="en-US" sz="2400" dirty="0">
                <a:effectLst/>
                <a:latin typeface="Segoe UI" panose="020B0502040204020203" pitchFamily="34" charset="0"/>
                <a:ea typeface="Calibri" panose="020F0502020204030204" pitchFamily="34" charset="0"/>
              </a:rPr>
              <a:t>The intent of the household contact system is to investigate potentially inflated meal counts or other questionable CACFP documentation.  </a:t>
            </a:r>
          </a:p>
          <a:p>
            <a:pPr marL="0" indent="0">
              <a:buNone/>
            </a:pPr>
            <a:endParaRPr lang="en-US" dirty="0"/>
          </a:p>
        </p:txBody>
      </p:sp>
    </p:spTree>
    <p:extLst>
      <p:ext uri="{BB962C8B-B14F-4D97-AF65-F5344CB8AC3E}">
        <p14:creationId xmlns:p14="http://schemas.microsoft.com/office/powerpoint/2010/main" val="4193450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EDAFAC5-6E29-E32F-75EB-9075481F4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204DD-C157-BBF0-5B3F-171BAB09C64B}"/>
              </a:ext>
            </a:extLst>
          </p:cNvPr>
          <p:cNvSpPr>
            <a:spLocks noGrp="1"/>
          </p:cNvSpPr>
          <p:nvPr>
            <p:ph type="title"/>
          </p:nvPr>
        </p:nvSpPr>
        <p:spPr/>
        <p:txBody>
          <a:bodyPr/>
          <a:lstStyle/>
          <a:p>
            <a:r>
              <a:rPr lang="en-US" dirty="0">
                <a:solidFill>
                  <a:schemeClr val="tx1"/>
                </a:solidFill>
              </a:rPr>
              <a:t>Household Contacts</a:t>
            </a:r>
          </a:p>
        </p:txBody>
      </p:sp>
      <p:sp>
        <p:nvSpPr>
          <p:cNvPr id="3" name="Content Placeholder 2">
            <a:extLst>
              <a:ext uri="{FF2B5EF4-FFF2-40B4-BE49-F238E27FC236}">
                <a16:creationId xmlns:a16="http://schemas.microsoft.com/office/drawing/2014/main" id="{E5748982-457C-9A0C-559B-86213687AC55}"/>
              </a:ext>
            </a:extLst>
          </p:cNvPr>
          <p:cNvSpPr>
            <a:spLocks noGrp="1"/>
          </p:cNvSpPr>
          <p:nvPr>
            <p:ph idx="1"/>
          </p:nvPr>
        </p:nvSpPr>
        <p:spPr>
          <a:xfrm>
            <a:off x="544606" y="1814597"/>
            <a:ext cx="11464514" cy="4826427"/>
          </a:xfrm>
        </p:spPr>
        <p:txBody>
          <a:bodyPr>
            <a:normAutofit fontScale="55000" lnSpcReduction="20000"/>
          </a:bodyPr>
          <a:lstStyle/>
          <a:p>
            <a:pPr marL="0" indent="0">
              <a:buNone/>
            </a:pPr>
            <a:r>
              <a:rPr lang="en-US" sz="4000" b="1" dirty="0">
                <a:effectLst/>
                <a:latin typeface="Segoe UI" panose="020B0502040204020203" pitchFamily="34" charset="0"/>
                <a:ea typeface="Calibri" panose="020F0502020204030204" pitchFamily="34" charset="0"/>
              </a:rPr>
              <a:t>Sponsoring organizations should contact households when: </a:t>
            </a:r>
          </a:p>
          <a:p>
            <a:pPr marL="0" indent="0">
              <a:buNone/>
            </a:pPr>
            <a:endParaRPr lang="en-US" sz="4000" dirty="0">
              <a:effectLst/>
              <a:latin typeface="Segoe UI" panose="020B0502040204020203" pitchFamily="34" charset="0"/>
              <a:ea typeface="Calibri" panose="020F0502020204030204" pitchFamily="34" charset="0"/>
            </a:endParaRP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Meal counts are inconsistent with attendance records.</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Meal counts and attendance are not consistent with enrollment forms.</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Information on the income eligibility forms is not current or has been altered</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Records were completed in advance.</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A large number of weekend, night meals and snacks are claimed for reimbursement.</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Prior day’s meals counts are significantly higher than attendance on day of monitoring</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Discrepancies in recordkeeping and claim validation.</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The sponsoring organization received a complaint regarding meal claiming.</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The sponsoring organization questions validity of a site’s reimbursement claim</a:t>
            </a:r>
          </a:p>
          <a:p>
            <a:pPr marL="514350" indent="-514350">
              <a:buFont typeface="+mj-lt"/>
              <a:buAutoNum type="arabicPeriod"/>
            </a:pPr>
            <a:r>
              <a:rPr lang="en-US" sz="4000" dirty="0">
                <a:effectLst/>
                <a:latin typeface="Segoe UI" panose="020B0502040204020203" pitchFamily="34" charset="0"/>
                <a:ea typeface="Calibri" panose="020F0502020204030204" pitchFamily="34" charset="0"/>
              </a:rPr>
              <a:t>Any other time deemed necessary by the sponsoring organization.</a:t>
            </a:r>
          </a:p>
          <a:p>
            <a:pPr marL="0" indent="0">
              <a:buNone/>
            </a:pPr>
            <a:endParaRPr lang="en-US" sz="2400" dirty="0">
              <a:effectLst/>
              <a:latin typeface="Segoe UI" panose="020B0502040204020203" pitchFamily="34" charset="0"/>
              <a:ea typeface="Calibri" panose="020F0502020204030204" pitchFamily="34" charset="0"/>
            </a:endParaRPr>
          </a:p>
          <a:p>
            <a:pPr marL="0" indent="0">
              <a:buNone/>
            </a:pPr>
            <a:endParaRPr lang="en-US" sz="2400" dirty="0">
              <a:effectLst/>
              <a:latin typeface="Segoe UI" panose="020B0502040204020203" pitchFamily="34" charset="0"/>
              <a:ea typeface="Calibri" panose="020F0502020204030204" pitchFamily="34" charset="0"/>
            </a:endParaRPr>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39689662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c 21">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407729-E83D-47E3-B824-4EB6D80C67FA}"/>
              </a:ext>
            </a:extLst>
          </p:cNvPr>
          <p:cNvSpPr/>
          <p:nvPr/>
        </p:nvSpPr>
        <p:spPr>
          <a:xfrm>
            <a:off x="7080738" y="647593"/>
            <a:ext cx="4467792" cy="3060541"/>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6000" b="0" i="0" u="none" strike="noStrike" kern="1200" cap="none" spc="0" normalizeH="0" baseline="0" noProof="0">
                <a:ln w="12700">
                  <a:solidFill>
                    <a:srgbClr val="6FB5BF">
                      <a:lumMod val="50000"/>
                    </a:srgbClr>
                  </a:solidFill>
                  <a:prstDash val="solid"/>
                </a:ln>
                <a:solidFill>
                  <a:srgbClr val="FFFFFF"/>
                </a:solidFill>
                <a:effectLst/>
                <a:uLnTx/>
                <a:uFillTx/>
                <a:latin typeface="+mj-lt"/>
                <a:ea typeface="+mj-ea"/>
                <a:cs typeface="+mj-cs"/>
              </a:rPr>
              <a:t>Questions?</a:t>
            </a:r>
          </a:p>
        </p:txBody>
      </p:sp>
      <p:sp>
        <p:nvSpPr>
          <p:cNvPr id="24" name="Oval 23">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ubtitles">
            <a:extLst>
              <a:ext uri="{FF2B5EF4-FFF2-40B4-BE49-F238E27FC236}">
                <a16:creationId xmlns:a16="http://schemas.microsoft.com/office/drawing/2014/main" id="{640358B1-0AAE-41CD-BD64-CCC94F1A0A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433515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5AFD-7CEB-44A7-9016-81686E9EF6C8}"/>
              </a:ext>
            </a:extLst>
          </p:cNvPr>
          <p:cNvSpPr>
            <a:spLocks noGrp="1"/>
          </p:cNvSpPr>
          <p:nvPr>
            <p:ph type="title"/>
          </p:nvPr>
        </p:nvSpPr>
        <p:spPr>
          <a:xfrm>
            <a:off x="599090" y="5255"/>
            <a:ext cx="11114689" cy="831467"/>
          </a:xfrm>
        </p:spPr>
        <p:txBody>
          <a:bodyPr vert="horz" lIns="91440" tIns="45720" rIns="91440" bIns="45720" rtlCol="0" anchor="ctr">
            <a:normAutofit/>
          </a:bodyPr>
          <a:lstStyle/>
          <a:p>
            <a:pPr algn="ctr"/>
            <a:r>
              <a:rPr lang="en-US" sz="4700" b="1"/>
              <a:t>Annual Staff Required Training Topics</a:t>
            </a:r>
            <a:endParaRPr lang="en-US" sz="4700" b="1" kern="1200">
              <a:solidFill>
                <a:schemeClr val="tx1"/>
              </a:solidFill>
              <a:latin typeface="+mj-lt"/>
              <a:ea typeface="+mj-ea"/>
              <a:cs typeface="+mj-cs"/>
            </a:endParaRPr>
          </a:p>
        </p:txBody>
      </p:sp>
      <p:sp>
        <p:nvSpPr>
          <p:cNvPr id="10" name="TextBox 9">
            <a:extLst>
              <a:ext uri="{FF2B5EF4-FFF2-40B4-BE49-F238E27FC236}">
                <a16:creationId xmlns:a16="http://schemas.microsoft.com/office/drawing/2014/main" id="{9D216229-2D8B-2A84-64FD-9783B2A53C76}"/>
              </a:ext>
            </a:extLst>
          </p:cNvPr>
          <p:cNvSpPr txBox="1"/>
          <p:nvPr/>
        </p:nvSpPr>
        <p:spPr>
          <a:xfrm>
            <a:off x="862175" y="6115897"/>
            <a:ext cx="10200289" cy="646331"/>
          </a:xfrm>
          <a:prstGeom prst="rect">
            <a:avLst/>
          </a:prstGeom>
          <a:noFill/>
        </p:spPr>
        <p:txBody>
          <a:bodyPr wrap="square" lIns="91440" tIns="45720" rIns="91440" bIns="45720" rtlCol="0" anchor="t">
            <a:spAutoFit/>
          </a:bodyPr>
          <a:lstStyle/>
          <a:p>
            <a:pPr algn="ctr"/>
            <a:r>
              <a:rPr lang="en-US">
                <a:solidFill>
                  <a:srgbClr val="000000"/>
                </a:solidFill>
                <a:hlinkClick r:id="rId3">
                  <a:extLst>
                    <a:ext uri="{A12FA001-AC4F-418D-AE19-62706E023703}">
                      <ahyp:hlinkClr xmlns:ahyp="http://schemas.microsoft.com/office/drawing/2018/hyperlinkcolor" val="tx"/>
                    </a:ext>
                  </a:extLst>
                </a:hlinkClick>
              </a:rPr>
              <a:t>Annual Staff Training for Independent Centers Reference Sheet (www.k12.wa.us)</a:t>
            </a:r>
            <a:endParaRPr lang="en-US">
              <a:solidFill>
                <a:srgbClr val="000000"/>
              </a:solidFill>
              <a:cs typeface="Segoe UI"/>
              <a:hlinkClick r:id="rId3">
                <a:extLst>
                  <a:ext uri="{A12FA001-AC4F-418D-AE19-62706E023703}">
                    <ahyp:hlinkClr xmlns:ahyp="http://schemas.microsoft.com/office/drawing/2018/hyperlinkcolor" val="tx"/>
                  </a:ext>
                </a:extLst>
              </a:hlinkClick>
            </a:endParaRPr>
          </a:p>
          <a:p>
            <a:pPr algn="ctr"/>
            <a:r>
              <a:rPr lang="en-US">
                <a:solidFill>
                  <a:srgbClr val="000000"/>
                </a:solidFill>
                <a:hlinkClick r:id="rId4">
                  <a:extLst>
                    <a:ext uri="{A12FA001-AC4F-418D-AE19-62706E023703}">
                      <ahyp:hlinkClr xmlns:ahyp="http://schemas.microsoft.com/office/drawing/2018/hyperlinkcolor" val="tx"/>
                    </a:ext>
                  </a:extLst>
                </a:hlinkClick>
              </a:rPr>
              <a:t>Annual Staff Training for Sponsoring Organizations Reference Sheet (www.k12.a.us)</a:t>
            </a:r>
          </a:p>
        </p:txBody>
      </p:sp>
      <p:sp>
        <p:nvSpPr>
          <p:cNvPr id="4" name="TextBox 3">
            <a:extLst>
              <a:ext uri="{FF2B5EF4-FFF2-40B4-BE49-F238E27FC236}">
                <a16:creationId xmlns:a16="http://schemas.microsoft.com/office/drawing/2014/main" id="{9E48594B-A327-D0AB-B605-53E63A698F25}"/>
              </a:ext>
            </a:extLst>
          </p:cNvPr>
          <p:cNvSpPr txBox="1"/>
          <p:nvPr/>
        </p:nvSpPr>
        <p:spPr>
          <a:xfrm>
            <a:off x="687114" y="1271588"/>
            <a:ext cx="10938640" cy="4967450"/>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chemeClr val="accent2"/>
                </a:solidFill>
                <a:effectLst/>
                <a:uLnTx/>
                <a:uFillTx/>
                <a:ea typeface="Calibri" panose="020F0502020204030204" pitchFamily="34" charset="0"/>
                <a:cs typeface="Times New Roman"/>
              </a:rPr>
              <a:t>To ensure compliance with CACFP there are six required training topics that you will be receiving training on today:</a:t>
            </a:r>
            <a:endParaRPr lang="en-US" sz="28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Meal Pattern</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Meal Counts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Claims Submission and Review Procedures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Recordkeeping Requirements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Reimbursement Process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marR="0" lvl="0" indent="-342900"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rPr>
              <a:t>Civil Rights</a:t>
            </a:r>
            <a:endParaRPr lang="en-US" sz="2400" b="0" i="0" u="none" strike="noStrike" kern="1200" cap="none" spc="0" normalizeH="0" baseline="0" noProof="0">
              <a:ln>
                <a:noFill/>
              </a:ln>
              <a:solidFill>
                <a:schemeClr val="accent2"/>
              </a:solidFill>
              <a:effectLst/>
              <a:uLnTx/>
              <a:uFillTx/>
              <a:ea typeface="Calibri" panose="020F0502020204030204" pitchFamily="34" charset="0"/>
              <a:cs typeface="Times New Roman"/>
            </a:endParaRPr>
          </a:p>
          <a:p>
            <a:pPr marL="342900" indent="-342900">
              <a:lnSpc>
                <a:spcPct val="107000"/>
              </a:lnSpc>
              <a:spcAft>
                <a:spcPts val="800"/>
              </a:spcAft>
              <a:buFont typeface="Arial" panose="020B0604020202020204" pitchFamily="34" charset="0"/>
              <a:buChar char="•"/>
              <a:defRPr/>
            </a:pPr>
            <a:r>
              <a:rPr lang="en-US" sz="2400">
                <a:solidFill>
                  <a:schemeClr val="accent2"/>
                </a:solidFill>
                <a:highlight>
                  <a:srgbClr val="FFFF00"/>
                </a:highlight>
                <a:ea typeface="Calibri" panose="020F0502020204030204" pitchFamily="34" charset="0"/>
                <a:cs typeface="Times New Roman"/>
              </a:rPr>
              <a:t>*Sponsoring Organizations: Add training for Staff with Monitoring Responsibilities</a:t>
            </a:r>
            <a:endParaRPr lang="en-US" sz="2400" b="0" i="0" u="none" strike="noStrike" kern="1200" cap="none" spc="0" normalizeH="0" baseline="0" noProof="0">
              <a:ln>
                <a:noFill/>
              </a:ln>
              <a:solidFill>
                <a:schemeClr val="accent2"/>
              </a:solidFill>
              <a:effectLst/>
              <a:highlight>
                <a:srgbClr val="FFFF00"/>
              </a:highlight>
              <a:uLnTx/>
              <a:uFillTx/>
              <a:ea typeface="Calibri" panose="020F0502020204030204" pitchFamily="34" charset="0"/>
              <a:cs typeface="Times New Roman"/>
            </a:endParaRPr>
          </a:p>
        </p:txBody>
      </p:sp>
    </p:spTree>
    <p:extLst>
      <p:ext uri="{BB962C8B-B14F-4D97-AF65-F5344CB8AC3E}">
        <p14:creationId xmlns:p14="http://schemas.microsoft.com/office/powerpoint/2010/main" val="817193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opic of the slide&#10;" title="Header"/>
          <p:cNvSpPr>
            <a:spLocks noGrp="1"/>
          </p:cNvSpPr>
          <p:nvPr>
            <p:ph type="title"/>
          </p:nvPr>
        </p:nvSpPr>
        <p:spPr>
          <a:xfrm>
            <a:off x="883134" y="-633412"/>
            <a:ext cx="10515600" cy="2852737"/>
          </a:xfrm>
          <a:noFill/>
        </p:spPr>
        <p:txBody>
          <a:bodyPr anchor="ctr" anchorCtr="1">
            <a:normAutofit/>
          </a:bodyPr>
          <a:lstStyle/>
          <a:p>
            <a:r>
              <a:rPr lang="en-US" sz="4800">
                <a:solidFill>
                  <a:srgbClr val="FFFFFF"/>
                </a:solidFill>
                <a:latin typeface="+mn-lt"/>
              </a:rPr>
              <a:t>Creative Commons License</a:t>
            </a:r>
          </a:p>
        </p:txBody>
      </p:sp>
      <p:pic>
        <p:nvPicPr>
          <p:cNvPr id="8" name="Picture 7" descr="Creative Commons Attribution (CC BY) logo" title="CC licens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9545" y="937781"/>
            <a:ext cx="1482776" cy="518788"/>
          </a:xfrm>
          <a:prstGeom prst="rect">
            <a:avLst/>
          </a:prstGeom>
        </p:spPr>
      </p:pic>
      <p:sp>
        <p:nvSpPr>
          <p:cNvPr id="6" name="TextBox 5" descr="Text regarding the topic&#10;" title="Text"/>
          <p:cNvSpPr txBox="1"/>
          <p:nvPr/>
        </p:nvSpPr>
        <p:spPr>
          <a:xfrm>
            <a:off x="2606993" y="1974060"/>
            <a:ext cx="7331241"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Except where otherwise noted, this work by the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4"/>
              </a:rPr>
              <a:t>Office of Superintendent of Public Instruction</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is licensed under </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hlinkClick r:id="rId5"/>
              </a:rPr>
              <a:t>a Creative Commons Attribution License</a:t>
            </a:r>
            <a:r>
              <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 All logos and trademarks are property of their respective owners.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sym typeface="Arial"/>
              </a:rPr>
              <a:t>This presentation may contain or reference links to websites operated by third parties. These links are provided for your convenience only and do not constitute or imply any affiliation, endorsement, sponsorship, approval, verification, or monitoring by OSPI of any product, service, or content offered on the third party websites. In no event will OSPI be responsible for the information or content in linked third party websites or for your use of or inability to use such websites. Please confirm the license status of any third-party resources and understand their terms of use before reusing them.</a:t>
            </a:r>
          </a:p>
        </p:txBody>
      </p:sp>
      <p:sp>
        <p:nvSpPr>
          <p:cNvPr id="9" name="Rectangle 8"/>
          <p:cNvSpPr/>
          <p:nvPr/>
        </p:nvSpPr>
        <p:spPr>
          <a:xfrm>
            <a:off x="2109824" y="5402201"/>
            <a:ext cx="8062219"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Photos not marked are used with permission and not included in the open license.</a:t>
            </a: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404392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DD5EC-06EC-606D-F4C8-E0F80AE067EC}"/>
              </a:ext>
            </a:extLst>
          </p:cNvPr>
          <p:cNvSpPr>
            <a:spLocks noGrp="1"/>
          </p:cNvSpPr>
          <p:nvPr>
            <p:ph type="title"/>
          </p:nvPr>
        </p:nvSpPr>
        <p:spPr>
          <a:xfrm>
            <a:off x="1028700" y="1967266"/>
            <a:ext cx="2628900" cy="2547257"/>
          </a:xfrm>
          <a:noFill/>
        </p:spPr>
        <p:txBody>
          <a:bodyPr anchor="ctr">
            <a:normAutofit/>
          </a:bodyPr>
          <a:lstStyle/>
          <a:p>
            <a:pPr algn="ctr"/>
            <a:r>
              <a:rPr lang="en-US" sz="4700" b="1">
                <a:solidFill>
                  <a:schemeClr val="accent1">
                    <a:lumMod val="75000"/>
                  </a:schemeClr>
                </a:solidFill>
              </a:rPr>
              <a:t>Staff Training</a:t>
            </a:r>
          </a:p>
        </p:txBody>
      </p:sp>
      <p:pic>
        <p:nvPicPr>
          <p:cNvPr id="6" name="Picture 5">
            <a:extLst>
              <a:ext uri="{FF2B5EF4-FFF2-40B4-BE49-F238E27FC236}">
                <a16:creationId xmlns:a16="http://schemas.microsoft.com/office/drawing/2014/main" id="{2173A904-C851-FE6E-17F7-D41C42B7FF00}"/>
              </a:ext>
            </a:extLst>
          </p:cNvPr>
          <p:cNvPicPr>
            <a:picLocks noChangeAspect="1"/>
          </p:cNvPicPr>
          <p:nvPr/>
        </p:nvPicPr>
        <p:blipFill>
          <a:blip r:embed="rId3"/>
          <a:stretch>
            <a:fillRect/>
          </a:stretch>
        </p:blipFill>
        <p:spPr>
          <a:xfrm>
            <a:off x="3829050" y="378762"/>
            <a:ext cx="8562739" cy="6179201"/>
          </a:xfrm>
          <a:prstGeom prst="rect">
            <a:avLst/>
          </a:prstGeom>
        </p:spPr>
      </p:pic>
    </p:spTree>
    <p:extLst>
      <p:ext uri="{BB962C8B-B14F-4D97-AF65-F5344CB8AC3E}">
        <p14:creationId xmlns:p14="http://schemas.microsoft.com/office/powerpoint/2010/main" val="2997488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3F605-BC8A-1607-113F-264679249FE5}"/>
              </a:ext>
            </a:extLst>
          </p:cNvPr>
          <p:cNvSpPr>
            <a:spLocks noGrp="1"/>
          </p:cNvSpPr>
          <p:nvPr>
            <p:ph type="title"/>
          </p:nvPr>
        </p:nvSpPr>
        <p:spPr>
          <a:xfrm>
            <a:off x="930166" y="57809"/>
            <a:ext cx="10141915" cy="913359"/>
          </a:xfrm>
        </p:spPr>
        <p:txBody>
          <a:bodyPr vert="horz" lIns="91440" tIns="45720" rIns="91440" bIns="45720" rtlCol="0" anchor="ctr">
            <a:normAutofit/>
          </a:bodyPr>
          <a:lstStyle/>
          <a:p>
            <a:pPr algn="ctr"/>
            <a:r>
              <a:rPr lang="en-US" sz="4800" b="1"/>
              <a:t>CACFP Meal Pattern</a:t>
            </a:r>
            <a:endParaRPr lang="en-US" sz="4700" b="1" kern="1200">
              <a:solidFill>
                <a:schemeClr val="tx2"/>
              </a:solidFill>
              <a:latin typeface="+mj-lt"/>
              <a:ea typeface="+mj-ea"/>
              <a:cs typeface="+mj-cs"/>
            </a:endParaRPr>
          </a:p>
        </p:txBody>
      </p:sp>
      <p:pic>
        <p:nvPicPr>
          <p:cNvPr id="8" name="Graphic 7" descr="Fork and knife">
            <a:extLst>
              <a:ext uri="{FF2B5EF4-FFF2-40B4-BE49-F238E27FC236}">
                <a16:creationId xmlns:a16="http://schemas.microsoft.com/office/drawing/2014/main" id="{08B74E90-4609-FEA1-2EA7-C1679D40BD6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174" y="1560581"/>
            <a:ext cx="3474190" cy="3474190"/>
          </a:xfrm>
          <a:prstGeom prst="rect">
            <a:avLst/>
          </a:prstGeom>
        </p:spPr>
      </p:pic>
      <p:sp>
        <p:nvSpPr>
          <p:cNvPr id="4" name="TextBox 3">
            <a:extLst>
              <a:ext uri="{FF2B5EF4-FFF2-40B4-BE49-F238E27FC236}">
                <a16:creationId xmlns:a16="http://schemas.microsoft.com/office/drawing/2014/main" id="{75009AEB-40FD-A18F-4FBD-D9BBE94B4A1A}"/>
              </a:ext>
            </a:extLst>
          </p:cNvPr>
          <p:cNvSpPr txBox="1"/>
          <p:nvPr/>
        </p:nvSpPr>
        <p:spPr>
          <a:xfrm>
            <a:off x="4471988" y="910649"/>
            <a:ext cx="7329487" cy="5395558"/>
          </a:xfrm>
          <a:prstGeom prst="rect">
            <a:avLst/>
          </a:prstGeom>
        </p:spPr>
        <p:txBody>
          <a:bodyPr vert="horz" lIns="91440" tIns="45720" rIns="91440" bIns="45720" rtlCol="0" anchor="ctr">
            <a:normAutofit/>
          </a:bodyPr>
          <a:lstStyle/>
          <a:p>
            <a:pPr lvl="2" indent="-228600">
              <a:lnSpc>
                <a:spcPct val="90000"/>
              </a:lnSpc>
              <a:spcAft>
                <a:spcPts val="600"/>
              </a:spcAft>
              <a:buFont typeface="Arial" panose="020B0604020202020204" pitchFamily="34" charset="0"/>
              <a:buChar char="•"/>
            </a:pPr>
            <a:r>
              <a:rPr lang="en-US" sz="3200" b="1" dirty="0">
                <a:solidFill>
                  <a:schemeClr val="accent2"/>
                </a:solidFill>
              </a:rPr>
              <a:t>What you need to know</a:t>
            </a:r>
            <a:r>
              <a:rPr lang="en-US" sz="3200" dirty="0">
                <a:solidFill>
                  <a:schemeClr val="accent2"/>
                </a:solidFill>
              </a:rPr>
              <a:t>:</a:t>
            </a:r>
          </a:p>
          <a:p>
            <a:pPr marL="1257300" lvl="2" indent="-228600">
              <a:lnSpc>
                <a:spcPct val="90000"/>
              </a:lnSpc>
              <a:spcAft>
                <a:spcPts val="600"/>
              </a:spcAft>
              <a:buFont typeface="Arial" panose="020B0604020202020204" pitchFamily="34" charset="0"/>
              <a:buChar char="•"/>
            </a:pPr>
            <a:r>
              <a:rPr lang="en-US" sz="3200" dirty="0">
                <a:solidFill>
                  <a:schemeClr val="accent2"/>
                </a:solidFill>
              </a:rPr>
              <a:t>Ensure the Meal</a:t>
            </a:r>
            <a:r>
              <a:rPr lang="en-US" sz="3200" dirty="0">
                <a:solidFill>
                  <a:schemeClr val="accent2"/>
                </a:solidFill>
                <a:effectLst/>
              </a:rPr>
              <a:t> pattern on </a:t>
            </a:r>
            <a:r>
              <a:rPr lang="en-US" sz="3200" dirty="0">
                <a:solidFill>
                  <a:schemeClr val="accent2"/>
                </a:solidFill>
              </a:rPr>
              <a:t>the menu </a:t>
            </a:r>
            <a:r>
              <a:rPr lang="en-US" sz="3200" dirty="0">
                <a:solidFill>
                  <a:schemeClr val="accent2"/>
                </a:solidFill>
                <a:cs typeface="Segoe UI"/>
              </a:rPr>
              <a:t>is being followed</a:t>
            </a:r>
          </a:p>
          <a:p>
            <a:pPr marL="1257300" lvl="2" indent="-228600">
              <a:lnSpc>
                <a:spcPct val="90000"/>
              </a:lnSpc>
              <a:spcAft>
                <a:spcPts val="600"/>
              </a:spcAft>
              <a:buFont typeface="Arial" panose="020B0604020202020204" pitchFamily="34" charset="0"/>
              <a:buChar char="•"/>
            </a:pPr>
            <a:r>
              <a:rPr lang="en-US" sz="3200" dirty="0">
                <a:solidFill>
                  <a:schemeClr val="accent2"/>
                </a:solidFill>
                <a:effectLst/>
              </a:rPr>
              <a:t>How much food is required to be offered or served</a:t>
            </a:r>
            <a:r>
              <a:rPr lang="en-US" sz="3200" dirty="0">
                <a:solidFill>
                  <a:schemeClr val="accent2"/>
                </a:solidFill>
              </a:rPr>
              <a:t> at the meal or snack to each participant</a:t>
            </a:r>
            <a:endParaRPr lang="en-US" sz="3200" dirty="0">
              <a:solidFill>
                <a:schemeClr val="accent2"/>
              </a:solidFill>
              <a:effectLst/>
              <a:cs typeface="Segoe UI"/>
            </a:endParaRPr>
          </a:p>
          <a:p>
            <a:pPr marL="1257300" lvl="2" indent="-228600">
              <a:lnSpc>
                <a:spcPct val="90000"/>
              </a:lnSpc>
              <a:spcAft>
                <a:spcPts val="600"/>
              </a:spcAft>
              <a:buFont typeface="Arial" panose="020B0604020202020204" pitchFamily="34" charset="0"/>
              <a:buChar char="•"/>
            </a:pPr>
            <a:r>
              <a:rPr lang="en-US" sz="3200" dirty="0">
                <a:solidFill>
                  <a:schemeClr val="accent2"/>
                </a:solidFill>
                <a:effectLst/>
              </a:rPr>
              <a:t>The timeframe meals/snacks are served in</a:t>
            </a:r>
            <a:r>
              <a:rPr lang="en-US" sz="3200" dirty="0">
                <a:solidFill>
                  <a:schemeClr val="accent2"/>
                </a:solidFill>
              </a:rPr>
              <a:t> </a:t>
            </a:r>
            <a:endParaRPr lang="en-US" sz="3200" dirty="0">
              <a:solidFill>
                <a:schemeClr val="accent2"/>
              </a:solidFill>
              <a:effectLst/>
              <a:cs typeface="Segoe UI"/>
            </a:endParaRPr>
          </a:p>
          <a:p>
            <a:pPr marL="1257300" lvl="2" indent="-228600">
              <a:lnSpc>
                <a:spcPct val="90000"/>
              </a:lnSpc>
              <a:spcAft>
                <a:spcPts val="600"/>
              </a:spcAft>
              <a:buFont typeface="Arial" panose="020B0604020202020204" pitchFamily="34" charset="0"/>
              <a:buChar char="•"/>
            </a:pPr>
            <a:r>
              <a:rPr lang="en-US" sz="3200" dirty="0">
                <a:solidFill>
                  <a:schemeClr val="accent2"/>
                </a:solidFill>
                <a:effectLst/>
              </a:rPr>
              <a:t>What meal style is used</a:t>
            </a:r>
            <a:endParaRPr lang="en-US" sz="3200" dirty="0">
              <a:solidFill>
                <a:schemeClr val="accent2"/>
              </a:solidFill>
              <a:effectLst/>
              <a:cs typeface="Segoe UI"/>
            </a:endParaRPr>
          </a:p>
          <a:p>
            <a:pPr lvl="1" indent="-228600">
              <a:lnSpc>
                <a:spcPct val="90000"/>
              </a:lnSpc>
              <a:spcAft>
                <a:spcPts val="600"/>
              </a:spcAft>
              <a:buFont typeface="Arial" panose="020B0604020202020204" pitchFamily="34" charset="0"/>
              <a:buChar char="•"/>
            </a:pPr>
            <a:endParaRPr lang="en-US" sz="2400" dirty="0">
              <a:solidFill>
                <a:schemeClr val="tx2"/>
              </a:solidFill>
              <a:effectLst/>
            </a:endParaRPr>
          </a:p>
          <a:p>
            <a:pPr lvl="2" indent="-228600">
              <a:lnSpc>
                <a:spcPct val="90000"/>
              </a:lnSpc>
              <a:spcAft>
                <a:spcPts val="600"/>
              </a:spcAft>
              <a:buFont typeface="Arial" panose="020B0604020202020204" pitchFamily="34" charset="0"/>
              <a:buChar char="•"/>
            </a:pPr>
            <a:endParaRPr lang="en-US" sz="2400" dirty="0">
              <a:solidFill>
                <a:schemeClr val="tx2"/>
              </a:solidFill>
              <a:effectLst/>
            </a:endParaRPr>
          </a:p>
        </p:txBody>
      </p:sp>
      <p:sp>
        <p:nvSpPr>
          <p:cNvPr id="3" name="TextBox 2">
            <a:extLst>
              <a:ext uri="{FF2B5EF4-FFF2-40B4-BE49-F238E27FC236}">
                <a16:creationId xmlns:a16="http://schemas.microsoft.com/office/drawing/2014/main" id="{D92110F1-35C9-2ADA-72D0-F95E60516DC6}"/>
              </a:ext>
            </a:extLst>
          </p:cNvPr>
          <p:cNvSpPr txBox="1"/>
          <p:nvPr/>
        </p:nvSpPr>
        <p:spPr>
          <a:xfrm>
            <a:off x="2966215" y="5624185"/>
            <a:ext cx="6294164" cy="646331"/>
          </a:xfrm>
          <a:prstGeom prst="rect">
            <a:avLst/>
          </a:prstGeom>
          <a:noFill/>
        </p:spPr>
        <p:txBody>
          <a:bodyPr wrap="square" rtlCol="0">
            <a:spAutoFit/>
          </a:bodyPr>
          <a:lstStyle/>
          <a:p>
            <a:r>
              <a:rPr lang="en-US" dirty="0">
                <a:solidFill>
                  <a:schemeClr val="accent2"/>
                </a:solidFill>
                <a:hlinkClick r:id="rId4">
                  <a:extLst>
                    <a:ext uri="{A12FA001-AC4F-418D-AE19-62706E023703}">
                      <ahyp:hlinkClr xmlns:ahyp="http://schemas.microsoft.com/office/drawing/2018/hyperlinkcolor" val="tx"/>
                    </a:ext>
                  </a:extLst>
                </a:hlinkClick>
              </a:rPr>
              <a:t>CACFP Meal Requirements Reference Sheet</a:t>
            </a:r>
            <a:endParaRPr lang="en-US" dirty="0">
              <a:solidFill>
                <a:schemeClr val="accent2"/>
              </a:solidFill>
            </a:endParaRPr>
          </a:p>
          <a:p>
            <a:r>
              <a:rPr lang="en-US" dirty="0">
                <a:solidFill>
                  <a:schemeClr val="accent2"/>
                </a:solidFill>
                <a:hlinkClick r:id="rId5">
                  <a:extLst>
                    <a:ext uri="{A12FA001-AC4F-418D-AE19-62706E023703}">
                      <ahyp:hlinkClr xmlns:ahyp="http://schemas.microsoft.com/office/drawing/2018/hyperlinkcolor" val="tx"/>
                    </a:ext>
                  </a:extLst>
                </a:hlinkClick>
              </a:rPr>
              <a:t>Infant Feeding— Meal Requirements Reference Sheet</a:t>
            </a:r>
            <a:endParaRPr lang="en-US" dirty="0">
              <a:solidFill>
                <a:schemeClr val="accent2"/>
              </a:solidFill>
            </a:endParaRPr>
          </a:p>
        </p:txBody>
      </p:sp>
    </p:spTree>
    <p:extLst>
      <p:ext uri="{BB962C8B-B14F-4D97-AF65-F5344CB8AC3E}">
        <p14:creationId xmlns:p14="http://schemas.microsoft.com/office/powerpoint/2010/main" val="341417812"/>
      </p:ext>
    </p:extLst>
  </p:cSld>
  <p:clrMapOvr>
    <a:masterClrMapping/>
  </p:clrMapOvr>
</p:sld>
</file>

<file path=ppt/theme/theme1.xml><?xml version="1.0" encoding="utf-8"?>
<a:theme xmlns:a="http://schemas.openxmlformats.org/drawingml/2006/main" name="1_Office Theme">
  <a:themeElements>
    <a:clrScheme name="Custom 1">
      <a:dk1>
        <a:srgbClr val="E2A504"/>
      </a:dk1>
      <a:lt1>
        <a:srgbClr val="F7F5EB"/>
      </a:lt1>
      <a:dk2>
        <a:srgbClr val="B3B3B0"/>
      </a:dk2>
      <a:lt2>
        <a:srgbClr val="F7F5EB"/>
      </a:lt2>
      <a:accent1>
        <a:srgbClr val="FBC639"/>
      </a:accent1>
      <a:accent2>
        <a:srgbClr val="30302D"/>
      </a:accent2>
      <a:accent3>
        <a:srgbClr val="B3B3B0"/>
      </a:accent3>
      <a:accent4>
        <a:srgbClr val="68829E"/>
      </a:accent4>
      <a:accent5>
        <a:srgbClr val="20201E"/>
      </a:accent5>
      <a:accent6>
        <a:srgbClr val="8E8E88"/>
      </a:accent6>
      <a:hlink>
        <a:srgbClr val="FCDC88"/>
      </a:hlink>
      <a:folHlink>
        <a:srgbClr val="495154"/>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0b3e49c-5325-414a-be06-424e3501dc0f" xsi:nil="true"/>
    <Date xmlns="b7a5bdb0-0c77-437b-86b0-3c9a9a731e1a" xsi:nil="true"/>
    <lcf76f155ced4ddcb4097134ff3c332f xmlns="b7a5bdb0-0c77-437b-86b0-3c9a9a731e1a">
      <Terms xmlns="http://schemas.microsoft.com/office/infopath/2007/PartnerControls"/>
    </lcf76f155ced4ddcb4097134ff3c332f>
    <SharedWithUsers xmlns="f0b3e49c-5325-414a-be06-424e3501dc0f">
      <UserInfo>
        <DisplayName>Ben Brown</DisplayName>
        <AccountId>154</AccountId>
        <AccountType/>
      </UserInfo>
      <UserInfo>
        <DisplayName>Lindzie Frederick</DisplayName>
        <AccountId>82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969CAE7C10334FBB7F7AC65BEF76E1" ma:contentTypeVersion="19" ma:contentTypeDescription="Create a new document." ma:contentTypeScope="" ma:versionID="d2c648fb9ad3d69790c210797d933371">
  <xsd:schema xmlns:xsd="http://www.w3.org/2001/XMLSchema" xmlns:xs="http://www.w3.org/2001/XMLSchema" xmlns:p="http://schemas.microsoft.com/office/2006/metadata/properties" xmlns:ns2="b7a5bdb0-0c77-437b-86b0-3c9a9a731e1a" xmlns:ns3="f0b3e49c-5325-414a-be06-424e3501dc0f" targetNamespace="http://schemas.microsoft.com/office/2006/metadata/properties" ma:root="true" ma:fieldsID="8e542a43c0f443eee054fb09a301eb63" ns2:_="" ns3:_="">
    <xsd:import namespace="b7a5bdb0-0c77-437b-86b0-3c9a9a731e1a"/>
    <xsd:import namespace="f0b3e49c-5325-414a-be06-424e3501dc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5bdb0-0c77-437b-86b0-3c9a9a731e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b3e49c-5325-414a-be06-424e3501dc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a199159-f1f2-4088-bdbd-464ad4195d45}" ma:internalName="TaxCatchAll" ma:showField="CatchAllData" ma:web="f0b3e49c-5325-414a-be06-424e3501d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8C3029-1FA2-4406-860F-06D2059660F3}">
  <ds:schemaRefs>
    <ds:schemaRef ds:uri="http://schemas.microsoft.com/sharepoint/v3/contenttype/forms"/>
  </ds:schemaRefs>
</ds:datastoreItem>
</file>

<file path=customXml/itemProps2.xml><?xml version="1.0" encoding="utf-8"?>
<ds:datastoreItem xmlns:ds="http://schemas.openxmlformats.org/officeDocument/2006/customXml" ds:itemID="{1CF67784-D90B-4416-9BE5-C88ECF5059A2}">
  <ds:schemaRefs>
    <ds:schemaRef ds:uri="http://schemas.openxmlformats.org/package/2006/metadata/core-properties"/>
    <ds:schemaRef ds:uri="http://purl.org/dc/terms/"/>
    <ds:schemaRef ds:uri="http://purl.org/dc/dcmitype/"/>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f0b3e49c-5325-414a-be06-424e3501dc0f"/>
    <ds:schemaRef ds:uri="b7a5bdb0-0c77-437b-86b0-3c9a9a731e1a"/>
  </ds:schemaRefs>
</ds:datastoreItem>
</file>

<file path=customXml/itemProps3.xml><?xml version="1.0" encoding="utf-8"?>
<ds:datastoreItem xmlns:ds="http://schemas.openxmlformats.org/officeDocument/2006/customXml" ds:itemID="{05F5096B-278B-4804-9715-8A43C8C69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5bdb0-0c77-437b-86b0-3c9a9a731e1a"/>
    <ds:schemaRef ds:uri="f0b3e49c-5325-414a-be06-424e3501d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657</TotalTime>
  <Words>9480</Words>
  <Application>Microsoft Office PowerPoint</Application>
  <PresentationFormat>Widescreen</PresentationFormat>
  <Paragraphs>1029</Paragraphs>
  <Slides>70</Slides>
  <Notes>70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Arial,Sans-Serif</vt:lpstr>
      <vt:lpstr>Calibri</vt:lpstr>
      <vt:lpstr>Courier New</vt:lpstr>
      <vt:lpstr>Segoe UI</vt:lpstr>
      <vt:lpstr>Segoe UI Historic</vt:lpstr>
      <vt:lpstr>Symbol</vt:lpstr>
      <vt:lpstr>Wingdings</vt:lpstr>
      <vt:lpstr>Wingdings,Sans-Serif</vt:lpstr>
      <vt:lpstr>1_Office Theme</vt:lpstr>
      <vt:lpstr>Annual CACFP Required Staff  Training Resource</vt:lpstr>
      <vt:lpstr>PowerPoint Presentation</vt:lpstr>
      <vt:lpstr>Required Annual CACFP Staff  Training Documentation</vt:lpstr>
      <vt:lpstr>Required Annual CACFP Staff  </vt:lpstr>
      <vt:lpstr>Annual CACFP Staff Training </vt:lpstr>
      <vt:lpstr>Required Annual CACFP Staff Training Documentation</vt:lpstr>
      <vt:lpstr>Annual Staff Required Training Topics</vt:lpstr>
      <vt:lpstr>Staff Training</vt:lpstr>
      <vt:lpstr>CACFP Meal Pattern</vt:lpstr>
      <vt:lpstr>CACFP Meal Pattern and The Menu </vt:lpstr>
      <vt:lpstr>Infant Meal Pattern, Infant Meal Form and Standard Infant Menu </vt:lpstr>
      <vt:lpstr>Infant Meal Pattern Resources </vt:lpstr>
      <vt:lpstr>CACFP Meal Pattern - Breakfast</vt:lpstr>
      <vt:lpstr>CACFP Meal Pattern – Lunch/Supper</vt:lpstr>
      <vt:lpstr>CACFP Meal Pattern Snack</vt:lpstr>
      <vt:lpstr>CACFP Meal Pattern Charts</vt:lpstr>
      <vt:lpstr>CACFP Meal Pattern - Milk </vt:lpstr>
      <vt:lpstr>CACFP Meal Pattern – Non-Dairy Substitutions for Milk</vt:lpstr>
      <vt:lpstr>CACFP Meal Pattern – Special Dietary Needs</vt:lpstr>
      <vt:lpstr>Test your menu knowledge!</vt:lpstr>
      <vt:lpstr>Staff Training</vt:lpstr>
      <vt:lpstr>Meal Counts – Times of Meals/Snacks</vt:lpstr>
      <vt:lpstr>Meal Style Pre-portioned</vt:lpstr>
      <vt:lpstr>Meal Style: Family Style</vt:lpstr>
      <vt:lpstr>Meal Style: Family Style </vt:lpstr>
      <vt:lpstr>Meal Style: Cafeteria</vt:lpstr>
      <vt:lpstr>Meal Style: Offer vs Serve</vt:lpstr>
      <vt:lpstr>Point of Service Meal  Count Reminders</vt:lpstr>
      <vt:lpstr>Electronic Meal Count Systems</vt:lpstr>
      <vt:lpstr>Head Count for Meal Counts</vt:lpstr>
      <vt:lpstr>At-Risk Meals and Snacks Counting</vt:lpstr>
      <vt:lpstr>By Name Meal Counting</vt:lpstr>
      <vt:lpstr>Meal Count Summary Sheet</vt:lpstr>
      <vt:lpstr>Staff Training</vt:lpstr>
      <vt:lpstr>Claim Submission </vt:lpstr>
      <vt:lpstr>Staff Training</vt:lpstr>
      <vt:lpstr>Recordkeeping Requirements</vt:lpstr>
      <vt:lpstr>Staff Training</vt:lpstr>
      <vt:lpstr>CACFP Reimbursement </vt:lpstr>
      <vt:lpstr>CACFP Reimbursement</vt:lpstr>
      <vt:lpstr>Staff Training</vt:lpstr>
      <vt:lpstr>Civil Rights Training</vt:lpstr>
      <vt:lpstr>Civil Rights Training Required Training Link </vt:lpstr>
      <vt:lpstr>Staff Training </vt:lpstr>
      <vt:lpstr>CACFP Administrative Reviews by OSPI</vt:lpstr>
      <vt:lpstr>CACFP Administrative Reviews by OSPI</vt:lpstr>
      <vt:lpstr>CACFP Administrative Reviews Monitoring Form for Independent Sponsors</vt:lpstr>
      <vt:lpstr>CACFP Administrative Reviews Monitoring Form for Sponsoring Organizations</vt:lpstr>
      <vt:lpstr>Administrative Reviews by OSPI</vt:lpstr>
      <vt:lpstr>Administrative Reviews by OSPI</vt:lpstr>
      <vt:lpstr>Administrative Reviews by OSPI</vt:lpstr>
      <vt:lpstr>Administrative Reviews by OSPI</vt:lpstr>
      <vt:lpstr>Meal Observations conducted by OSPI</vt:lpstr>
      <vt:lpstr>What to Expect During a Meal  Observation by OSPI</vt:lpstr>
      <vt:lpstr>Infant Classroom/Meal Observation by OSPI</vt:lpstr>
      <vt:lpstr>Results of the Administrative Review</vt:lpstr>
      <vt:lpstr>CACFP Administrative Reviews by OSPI Common Findings</vt:lpstr>
      <vt:lpstr>Administrative Reviews by OSPI</vt:lpstr>
      <vt:lpstr>PowerPoint Presentation</vt:lpstr>
      <vt:lpstr>Monitor Staff Training </vt:lpstr>
      <vt:lpstr>Monitor Staff Training</vt:lpstr>
      <vt:lpstr>Sponsoring Organizations Monitoring</vt:lpstr>
      <vt:lpstr>Sponsoring Organizations Monitoring</vt:lpstr>
      <vt:lpstr>Sponsoring Organizations Monitoring</vt:lpstr>
      <vt:lpstr>Sponsoring Organizations Monitoring</vt:lpstr>
      <vt:lpstr>Sponsoring Organizations Monitoring</vt:lpstr>
      <vt:lpstr>Household Contacts</vt:lpstr>
      <vt:lpstr>Household Contacts</vt:lpstr>
      <vt:lpstr>PowerPoint Presentation</vt:lpstr>
      <vt:lpstr>Creative Commons License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Olson</dc:creator>
  <cp:lastModifiedBy>Arianne McConchie</cp:lastModifiedBy>
  <cp:revision>13</cp:revision>
  <dcterms:created xsi:type="dcterms:W3CDTF">2018-07-25T20:53:30Z</dcterms:created>
  <dcterms:modified xsi:type="dcterms:W3CDTF">2026-03-27T22:54:28Z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0x010100B0969CAE7C10334FBB7F7AC65BEF76E1</vt:lpwstr>
  </property>
  <property fmtid="{D5CDD505-2E9C-101B-9397-08002B2CF9AE}" pid="3" name="MediaServiceImageTags">
    <vt:lpwstr/>
  </property>
  <property fmtid="{D5CDD505-2E9C-101B-9397-08002B2CF9AE}" pid="4" name="MSIP_Label_9145f431-4c8c-42c6-a5a5-ba6d3bdea585_Enabled">
    <vt:lpwstr>true</vt:lpwstr>
  </property>
  <property fmtid="{D5CDD505-2E9C-101B-9397-08002B2CF9AE}" pid="5" name="MSIP_Label_9145f431-4c8c-42c6-a5a5-ba6d3bdea585_SetDate">
    <vt:lpwstr>2024-07-31T00:54:31Z</vt:lpwstr>
  </property>
  <property fmtid="{D5CDD505-2E9C-101B-9397-08002B2CF9AE}" pid="6" name="MSIP_Label_9145f431-4c8c-42c6-a5a5-ba6d3bdea585_Method">
    <vt:lpwstr>Standard</vt:lpwstr>
  </property>
  <property fmtid="{D5CDD505-2E9C-101B-9397-08002B2CF9AE}" pid="7" name="MSIP_Label_9145f431-4c8c-42c6-a5a5-ba6d3bdea585_Name">
    <vt:lpwstr>defa4170-0d19-0005-0004-bc88714345d2</vt:lpwstr>
  </property>
  <property fmtid="{D5CDD505-2E9C-101B-9397-08002B2CF9AE}" pid="8" name="MSIP_Label_9145f431-4c8c-42c6-a5a5-ba6d3bdea585_SiteId">
    <vt:lpwstr>b2fe5ccf-10a5-46fe-ae45-a0267412af7a</vt:lpwstr>
  </property>
  <property fmtid="{D5CDD505-2E9C-101B-9397-08002B2CF9AE}" pid="9" name="MSIP_Label_9145f431-4c8c-42c6-a5a5-ba6d3bdea585_ActionId">
    <vt:lpwstr>231830dd-27e5-4694-9e69-2c5e8f4454b7</vt:lpwstr>
  </property>
  <property fmtid="{D5CDD505-2E9C-101B-9397-08002B2CF9AE}" pid="10" name="MSIP_Label_9145f431-4c8c-42c6-a5a5-ba6d3bdea585_ContentBits">
    <vt:lpwstr>0</vt:lpwstr>
  </property>
</Properties>
</file>