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2" r:id="rId5"/>
    <p:sldMasterId id="2147483698" r:id="rId6"/>
  </p:sldMasterIdLst>
  <p:notesMasterIdLst>
    <p:notesMasterId r:id="rId45"/>
  </p:notesMasterIdLst>
  <p:handoutMasterIdLst>
    <p:handoutMasterId r:id="rId46"/>
  </p:handoutMasterIdLst>
  <p:sldIdLst>
    <p:sldId id="260" r:id="rId7"/>
    <p:sldId id="262" r:id="rId8"/>
    <p:sldId id="2147472469" r:id="rId9"/>
    <p:sldId id="382" r:id="rId10"/>
    <p:sldId id="263" r:id="rId11"/>
    <p:sldId id="264" r:id="rId12"/>
    <p:sldId id="2147472470" r:id="rId13"/>
    <p:sldId id="2147472509" r:id="rId14"/>
    <p:sldId id="2147472510" r:id="rId15"/>
    <p:sldId id="2147472518" r:id="rId16"/>
    <p:sldId id="2147472531" r:id="rId17"/>
    <p:sldId id="2147472520" r:id="rId18"/>
    <p:sldId id="2147472534" r:id="rId19"/>
    <p:sldId id="2147472535" r:id="rId20"/>
    <p:sldId id="2147472536" r:id="rId21"/>
    <p:sldId id="2147472537" r:id="rId22"/>
    <p:sldId id="2147472514" r:id="rId23"/>
    <p:sldId id="283" r:id="rId24"/>
    <p:sldId id="268" r:id="rId25"/>
    <p:sldId id="284" r:id="rId26"/>
    <p:sldId id="257" r:id="rId27"/>
    <p:sldId id="269" r:id="rId28"/>
    <p:sldId id="258" r:id="rId29"/>
    <p:sldId id="2147472515" r:id="rId30"/>
    <p:sldId id="261" r:id="rId31"/>
    <p:sldId id="271" r:id="rId32"/>
    <p:sldId id="272" r:id="rId33"/>
    <p:sldId id="273" r:id="rId34"/>
    <p:sldId id="274" r:id="rId35"/>
    <p:sldId id="2147472532" r:id="rId36"/>
    <p:sldId id="2147472533" r:id="rId37"/>
    <p:sldId id="267" r:id="rId38"/>
    <p:sldId id="266" r:id="rId39"/>
    <p:sldId id="278" r:id="rId40"/>
    <p:sldId id="276" r:id="rId41"/>
    <p:sldId id="2147472516" r:id="rId42"/>
    <p:sldId id="282" r:id="rId43"/>
    <p:sldId id="41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158C79-E38D-CF4F-71D6-DBD4433EF072}" name="Angela Allen" initials="AA" userId="S::angela.allen@k12.wa.us::9aceb486-9b6e-4109-ae67-e852fa23da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93"/>
    <a:srgbClr val="FFDA65"/>
    <a:srgbClr val="FFC000"/>
    <a:srgbClr val="FBC639"/>
    <a:srgbClr val="40403D"/>
    <a:srgbClr val="FFFFFF"/>
    <a:srgbClr val="424340"/>
    <a:srgbClr val="F7F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67" autoAdjust="0"/>
    <p:restoredTop sz="86364" autoAdjust="0"/>
  </p:normalViewPr>
  <p:slideViewPr>
    <p:cSldViewPr snapToGrid="0">
      <p:cViewPr varScale="1">
        <p:scale>
          <a:sx n="76" d="100"/>
          <a:sy n="76" d="100"/>
        </p:scale>
        <p:origin x="120" y="1182"/>
      </p:cViewPr>
      <p:guideLst/>
    </p:cSldViewPr>
  </p:slideViewPr>
  <p:outlineViewPr>
    <p:cViewPr>
      <p:scale>
        <a:sx n="33" d="100"/>
        <a:sy n="33" d="100"/>
      </p:scale>
      <p:origin x="0" y="-684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image" Target="../media/image28.svg"/></Relationships>
</file>

<file path=ppt/diagrams/_rels/data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35.svg"/></Relationships>
</file>

<file path=ppt/diagrams/_rels/data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 Id="rId6" Type="http://schemas.openxmlformats.org/officeDocument/2006/relationships/image" Target="../media/image38.svg"/><Relationship Id="rId5" Type="http://schemas.openxmlformats.org/officeDocument/2006/relationships/image" Target="../media/image36.sv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3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 Id="rId6" Type="http://schemas.openxmlformats.org/officeDocument/2006/relationships/image" Target="../media/image38.svg"/><Relationship Id="rId5" Type="http://schemas.openxmlformats.org/officeDocument/2006/relationships/image" Target="../media/image36.sv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381058-77B0-4B7D-AE8D-556B0AEE120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F59123-A17C-4452-B2AD-B2D71D75BF37}">
      <dgm:prSet/>
      <dgm:spPr/>
      <dgm:t>
        <a:bodyPr/>
        <a:lstStyle/>
        <a:p>
          <a:pPr>
            <a:lnSpc>
              <a:spcPct val="100000"/>
            </a:lnSpc>
          </a:pPr>
          <a:r>
            <a:rPr lang="en-US" dirty="0"/>
            <a:t>What’s New in the WA ELA 2026 Writing Domain</a:t>
          </a:r>
        </a:p>
      </dgm:t>
    </dgm:pt>
    <dgm:pt modelId="{349B7D89-EA6D-4215-AC23-F8DA51D1CDF8}" type="parTrans" cxnId="{3C45BB38-0E0D-4160-A9D3-B99FC54C8139}">
      <dgm:prSet/>
      <dgm:spPr/>
      <dgm:t>
        <a:bodyPr/>
        <a:lstStyle/>
        <a:p>
          <a:endParaRPr lang="en-US"/>
        </a:p>
      </dgm:t>
    </dgm:pt>
    <dgm:pt modelId="{F7F2D878-2FA4-47F7-8E5C-0B1F0F86FAE9}" type="sibTrans" cxnId="{3C45BB38-0E0D-4160-A9D3-B99FC54C8139}">
      <dgm:prSet/>
      <dgm:spPr/>
      <dgm:t>
        <a:bodyPr/>
        <a:lstStyle/>
        <a:p>
          <a:endParaRPr lang="en-US"/>
        </a:p>
      </dgm:t>
    </dgm:pt>
    <dgm:pt modelId="{2613B37D-D291-4FDD-ABDB-7DB15BBFD174}">
      <dgm:prSet/>
      <dgm:spPr/>
      <dgm:t>
        <a:bodyPr/>
        <a:lstStyle/>
        <a:p>
          <a:pPr>
            <a:lnSpc>
              <a:spcPct val="100000"/>
            </a:lnSpc>
          </a:pPr>
          <a:r>
            <a:rPr lang="en-US" dirty="0">
              <a:latin typeface="Segoe UI"/>
            </a:rPr>
            <a:t>Digital Citizenship and AI in the Writing Domain</a:t>
          </a:r>
          <a:endParaRPr lang="en-US" dirty="0"/>
        </a:p>
      </dgm:t>
    </dgm:pt>
    <dgm:pt modelId="{9852E1D8-7477-46E2-BF89-3E261648A638}" type="parTrans" cxnId="{995470D7-99B3-4BB4-B221-B1F483178F23}">
      <dgm:prSet/>
      <dgm:spPr/>
      <dgm:t>
        <a:bodyPr/>
        <a:lstStyle/>
        <a:p>
          <a:endParaRPr lang="en-US"/>
        </a:p>
      </dgm:t>
    </dgm:pt>
    <dgm:pt modelId="{2CF0A6E5-F049-45A9-B8B6-0B694655BB8C}" type="sibTrans" cxnId="{995470D7-99B3-4BB4-B221-B1F483178F23}">
      <dgm:prSet/>
      <dgm:spPr/>
      <dgm:t>
        <a:bodyPr/>
        <a:lstStyle/>
        <a:p>
          <a:endParaRPr lang="en-US"/>
        </a:p>
      </dgm:t>
    </dgm:pt>
    <dgm:pt modelId="{20046733-A502-437B-9991-F5AEF30B329F}">
      <dgm:prSet/>
      <dgm:spPr/>
      <dgm:t>
        <a:bodyPr/>
        <a:lstStyle/>
        <a:p>
          <a:pPr>
            <a:lnSpc>
              <a:spcPct val="100000"/>
            </a:lnSpc>
          </a:pPr>
          <a:r>
            <a:rPr lang="en-US" b="0" i="0" dirty="0">
              <a:solidFill>
                <a:srgbClr val="000000"/>
              </a:solidFill>
              <a:latin typeface="Segoe UI"/>
            </a:rPr>
            <a:t>What's New in the WA </a:t>
          </a:r>
          <a:r>
            <a:rPr lang="en-US" b="0" i="0" dirty="0">
              <a:solidFill>
                <a:srgbClr val="40403D"/>
              </a:solidFill>
              <a:latin typeface="Segoe UI"/>
            </a:rPr>
            <a:t>ELA 2026 Standards</a:t>
          </a:r>
          <a:endParaRPr lang="en-US" b="0" i="0" dirty="0">
            <a:solidFill>
              <a:srgbClr val="40403D"/>
            </a:solidFill>
          </a:endParaRPr>
        </a:p>
      </dgm:t>
    </dgm:pt>
    <dgm:pt modelId="{132A7DB9-673C-480A-8226-EBFCADC47A4C}" type="parTrans" cxnId="{87FAAB1E-8403-4B0A-A6EE-68CCAB1E201F}">
      <dgm:prSet/>
      <dgm:spPr/>
      <dgm:t>
        <a:bodyPr/>
        <a:lstStyle/>
        <a:p>
          <a:endParaRPr lang="en-US"/>
        </a:p>
      </dgm:t>
    </dgm:pt>
    <dgm:pt modelId="{8FF8D726-F5B0-4F5D-A290-BF9D323C2875}" type="sibTrans" cxnId="{87FAAB1E-8403-4B0A-A6EE-68CCAB1E201F}">
      <dgm:prSet/>
      <dgm:spPr/>
      <dgm:t>
        <a:bodyPr/>
        <a:lstStyle/>
        <a:p>
          <a:endParaRPr lang="en-US"/>
        </a:p>
      </dgm:t>
    </dgm:pt>
    <dgm:pt modelId="{D8CF7650-9FC9-4972-9CB7-1F6F22AC65F5}" type="pres">
      <dgm:prSet presAssocID="{FC381058-77B0-4B7D-AE8D-556B0AEE1207}" presName="root" presStyleCnt="0">
        <dgm:presLayoutVars>
          <dgm:dir/>
          <dgm:resizeHandles val="exact"/>
        </dgm:presLayoutVars>
      </dgm:prSet>
      <dgm:spPr/>
    </dgm:pt>
    <dgm:pt modelId="{86F2274C-0216-47A0-95E3-329FEC875F7F}" type="pres">
      <dgm:prSet presAssocID="{20046733-A502-437B-9991-F5AEF30B329F}" presName="compNode" presStyleCnt="0"/>
      <dgm:spPr/>
    </dgm:pt>
    <dgm:pt modelId="{3C2D71E2-CC33-4D1A-AB98-28D862C0702C}" type="pres">
      <dgm:prSet presAssocID="{20046733-A502-437B-9991-F5AEF30B329F}" presName="bgRect" presStyleLbl="bgShp" presStyleIdx="0" presStyleCnt="3"/>
      <dgm:spPr/>
    </dgm:pt>
    <dgm:pt modelId="{20E60441-20B9-4D91-8D5D-D9F13AC3618C}" type="pres">
      <dgm:prSet presAssocID="{20046733-A502-437B-9991-F5AEF30B329F}"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New with solid fill"/>
        </a:ext>
      </dgm:extLst>
    </dgm:pt>
    <dgm:pt modelId="{89E1D7F3-82FF-4406-9345-281E5BB172AD}" type="pres">
      <dgm:prSet presAssocID="{20046733-A502-437B-9991-F5AEF30B329F}" presName="spaceRect" presStyleCnt="0"/>
      <dgm:spPr/>
    </dgm:pt>
    <dgm:pt modelId="{C11A4391-9D33-4450-A65A-ADD98537178E}" type="pres">
      <dgm:prSet presAssocID="{20046733-A502-437B-9991-F5AEF30B329F}" presName="parTx" presStyleLbl="revTx" presStyleIdx="0" presStyleCnt="3">
        <dgm:presLayoutVars>
          <dgm:chMax val="0"/>
          <dgm:chPref val="0"/>
        </dgm:presLayoutVars>
      </dgm:prSet>
      <dgm:spPr/>
    </dgm:pt>
    <dgm:pt modelId="{0AEFF008-AE49-4249-871E-CBEDA05F5DFB}" type="pres">
      <dgm:prSet presAssocID="{8FF8D726-F5B0-4F5D-A290-BF9D323C2875}" presName="sibTrans" presStyleCnt="0"/>
      <dgm:spPr/>
    </dgm:pt>
    <dgm:pt modelId="{D772BE37-7746-482D-8BE7-C58EB350BD32}" type="pres">
      <dgm:prSet presAssocID="{42F59123-A17C-4452-B2AD-B2D71D75BF37}" presName="compNode" presStyleCnt="0"/>
      <dgm:spPr/>
    </dgm:pt>
    <dgm:pt modelId="{8E68FD7C-90C7-412C-9A2F-9DA3C13EA20B}" type="pres">
      <dgm:prSet presAssocID="{42F59123-A17C-4452-B2AD-B2D71D75BF37}" presName="bgRect" presStyleLbl="bgShp" presStyleIdx="1" presStyleCnt="3"/>
      <dgm:spPr/>
    </dgm:pt>
    <dgm:pt modelId="{7A7CDB86-1250-4EBC-AE54-DE8C585BD7E9}" type="pres">
      <dgm:prSet presAssocID="{42F59123-A17C-4452-B2AD-B2D71D75BF37}"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pt>
    <dgm:pt modelId="{257571A0-732D-45D5-9A73-6530A53C002D}" type="pres">
      <dgm:prSet presAssocID="{42F59123-A17C-4452-B2AD-B2D71D75BF37}" presName="spaceRect" presStyleCnt="0"/>
      <dgm:spPr/>
    </dgm:pt>
    <dgm:pt modelId="{CED9706D-6D91-4BC3-AED6-7D3822E16581}" type="pres">
      <dgm:prSet presAssocID="{42F59123-A17C-4452-B2AD-B2D71D75BF37}" presName="parTx" presStyleLbl="revTx" presStyleIdx="1" presStyleCnt="3">
        <dgm:presLayoutVars>
          <dgm:chMax val="0"/>
          <dgm:chPref val="0"/>
        </dgm:presLayoutVars>
      </dgm:prSet>
      <dgm:spPr/>
    </dgm:pt>
    <dgm:pt modelId="{F6A25251-DB2B-4815-89E0-DB4A0384CD9D}" type="pres">
      <dgm:prSet presAssocID="{F7F2D878-2FA4-47F7-8E5C-0B1F0F86FAE9}" presName="sibTrans" presStyleCnt="0"/>
      <dgm:spPr/>
    </dgm:pt>
    <dgm:pt modelId="{714BA78F-78BF-4266-B182-5CD76B7AF36D}" type="pres">
      <dgm:prSet presAssocID="{2613B37D-D291-4FDD-ABDB-7DB15BBFD174}" presName="compNode" presStyleCnt="0"/>
      <dgm:spPr/>
    </dgm:pt>
    <dgm:pt modelId="{7626EE89-97E7-439D-9931-15C837691EB4}" type="pres">
      <dgm:prSet presAssocID="{2613B37D-D291-4FDD-ABDB-7DB15BBFD174}" presName="bgRect" presStyleLbl="bgShp" presStyleIdx="2" presStyleCnt="3"/>
      <dgm:spPr/>
    </dgm:pt>
    <dgm:pt modelId="{7A2CD48D-9C7E-403A-AC76-6CE50C8E4226}" type="pres">
      <dgm:prSet presAssocID="{2613B37D-D291-4FDD-ABDB-7DB15BBFD174}"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Shoe footprints with solid fill"/>
        </a:ext>
      </dgm:extLst>
    </dgm:pt>
    <dgm:pt modelId="{0FE871BD-BA51-4210-B182-8747DD681C03}" type="pres">
      <dgm:prSet presAssocID="{2613B37D-D291-4FDD-ABDB-7DB15BBFD174}" presName="spaceRect" presStyleCnt="0"/>
      <dgm:spPr/>
    </dgm:pt>
    <dgm:pt modelId="{A5FE934A-0684-41F6-93B1-F9576042733E}" type="pres">
      <dgm:prSet presAssocID="{2613B37D-D291-4FDD-ABDB-7DB15BBFD174}" presName="parTx" presStyleLbl="revTx" presStyleIdx="2" presStyleCnt="3">
        <dgm:presLayoutVars>
          <dgm:chMax val="0"/>
          <dgm:chPref val="0"/>
        </dgm:presLayoutVars>
      </dgm:prSet>
      <dgm:spPr/>
    </dgm:pt>
  </dgm:ptLst>
  <dgm:cxnLst>
    <dgm:cxn modelId="{773E940F-1744-4D06-9F1A-0A3A9B7152D1}" type="presOf" srcId="{42F59123-A17C-4452-B2AD-B2D71D75BF37}" destId="{CED9706D-6D91-4BC3-AED6-7D3822E16581}" srcOrd="0" destOrd="0" presId="urn:microsoft.com/office/officeart/2018/2/layout/IconVerticalSolidList"/>
    <dgm:cxn modelId="{87FAAB1E-8403-4B0A-A6EE-68CCAB1E201F}" srcId="{FC381058-77B0-4B7D-AE8D-556B0AEE1207}" destId="{20046733-A502-437B-9991-F5AEF30B329F}" srcOrd="0" destOrd="0" parTransId="{132A7DB9-673C-480A-8226-EBFCADC47A4C}" sibTransId="{8FF8D726-F5B0-4F5D-A290-BF9D323C2875}"/>
    <dgm:cxn modelId="{1A4FC62B-0AA7-4B9F-A734-8C643D7A8F62}" type="presOf" srcId="{FC381058-77B0-4B7D-AE8D-556B0AEE1207}" destId="{D8CF7650-9FC9-4972-9CB7-1F6F22AC65F5}" srcOrd="0" destOrd="0" presId="urn:microsoft.com/office/officeart/2018/2/layout/IconVerticalSolidList"/>
    <dgm:cxn modelId="{3C45BB38-0E0D-4160-A9D3-B99FC54C8139}" srcId="{FC381058-77B0-4B7D-AE8D-556B0AEE1207}" destId="{42F59123-A17C-4452-B2AD-B2D71D75BF37}" srcOrd="1" destOrd="0" parTransId="{349B7D89-EA6D-4215-AC23-F8DA51D1CDF8}" sibTransId="{F7F2D878-2FA4-47F7-8E5C-0B1F0F86FAE9}"/>
    <dgm:cxn modelId="{810F3B42-F8AA-4B7A-B55E-142F354E0996}" type="presOf" srcId="{20046733-A502-437B-9991-F5AEF30B329F}" destId="{C11A4391-9D33-4450-A65A-ADD98537178E}" srcOrd="0" destOrd="0" presId="urn:microsoft.com/office/officeart/2018/2/layout/IconVerticalSolidList"/>
    <dgm:cxn modelId="{995470D7-99B3-4BB4-B221-B1F483178F23}" srcId="{FC381058-77B0-4B7D-AE8D-556B0AEE1207}" destId="{2613B37D-D291-4FDD-ABDB-7DB15BBFD174}" srcOrd="2" destOrd="0" parTransId="{9852E1D8-7477-46E2-BF89-3E261648A638}" sibTransId="{2CF0A6E5-F049-45A9-B8B6-0B694655BB8C}"/>
    <dgm:cxn modelId="{C93487EE-0D67-46C6-ADC8-9EB3361168F1}" type="presOf" srcId="{2613B37D-D291-4FDD-ABDB-7DB15BBFD174}" destId="{A5FE934A-0684-41F6-93B1-F9576042733E}" srcOrd="0" destOrd="0" presId="urn:microsoft.com/office/officeart/2018/2/layout/IconVerticalSolidList"/>
    <dgm:cxn modelId="{1546DBD1-8949-4CF4-AB79-9AA8B7DD68CB}" type="presParOf" srcId="{D8CF7650-9FC9-4972-9CB7-1F6F22AC65F5}" destId="{86F2274C-0216-47A0-95E3-329FEC875F7F}" srcOrd="0" destOrd="0" presId="urn:microsoft.com/office/officeart/2018/2/layout/IconVerticalSolidList"/>
    <dgm:cxn modelId="{C3F89156-72D9-440E-A24C-B388734C83D0}" type="presParOf" srcId="{86F2274C-0216-47A0-95E3-329FEC875F7F}" destId="{3C2D71E2-CC33-4D1A-AB98-28D862C0702C}" srcOrd="0" destOrd="0" presId="urn:microsoft.com/office/officeart/2018/2/layout/IconVerticalSolidList"/>
    <dgm:cxn modelId="{C3018A02-DFC4-44CC-9972-F1F830AFC8DC}" type="presParOf" srcId="{86F2274C-0216-47A0-95E3-329FEC875F7F}" destId="{20E60441-20B9-4D91-8D5D-D9F13AC3618C}" srcOrd="1" destOrd="0" presId="urn:microsoft.com/office/officeart/2018/2/layout/IconVerticalSolidList"/>
    <dgm:cxn modelId="{2D2EB3F1-8D59-4067-90E8-B4D6081F571B}" type="presParOf" srcId="{86F2274C-0216-47A0-95E3-329FEC875F7F}" destId="{89E1D7F3-82FF-4406-9345-281E5BB172AD}" srcOrd="2" destOrd="0" presId="urn:microsoft.com/office/officeart/2018/2/layout/IconVerticalSolidList"/>
    <dgm:cxn modelId="{EACE446A-56D6-410E-92B8-950B553A2974}" type="presParOf" srcId="{86F2274C-0216-47A0-95E3-329FEC875F7F}" destId="{C11A4391-9D33-4450-A65A-ADD98537178E}" srcOrd="3" destOrd="0" presId="urn:microsoft.com/office/officeart/2018/2/layout/IconVerticalSolidList"/>
    <dgm:cxn modelId="{E7A19DF9-289F-4EAE-B9F2-DB2314C2AAD1}" type="presParOf" srcId="{D8CF7650-9FC9-4972-9CB7-1F6F22AC65F5}" destId="{0AEFF008-AE49-4249-871E-CBEDA05F5DFB}" srcOrd="1" destOrd="0" presId="urn:microsoft.com/office/officeart/2018/2/layout/IconVerticalSolidList"/>
    <dgm:cxn modelId="{3EC76434-8655-43F4-B4C6-FFC071820F42}" type="presParOf" srcId="{D8CF7650-9FC9-4972-9CB7-1F6F22AC65F5}" destId="{D772BE37-7746-482D-8BE7-C58EB350BD32}" srcOrd="2" destOrd="0" presId="urn:microsoft.com/office/officeart/2018/2/layout/IconVerticalSolidList"/>
    <dgm:cxn modelId="{9FD3EAA9-E04E-4563-A4F3-F477AD2B0FD2}" type="presParOf" srcId="{D772BE37-7746-482D-8BE7-C58EB350BD32}" destId="{8E68FD7C-90C7-412C-9A2F-9DA3C13EA20B}" srcOrd="0" destOrd="0" presId="urn:microsoft.com/office/officeart/2018/2/layout/IconVerticalSolidList"/>
    <dgm:cxn modelId="{DAB6BAB6-A000-44CB-A974-76ECF5B5D8FA}" type="presParOf" srcId="{D772BE37-7746-482D-8BE7-C58EB350BD32}" destId="{7A7CDB86-1250-4EBC-AE54-DE8C585BD7E9}" srcOrd="1" destOrd="0" presId="urn:microsoft.com/office/officeart/2018/2/layout/IconVerticalSolidList"/>
    <dgm:cxn modelId="{CF12BE5C-899B-4157-BA94-8EF7CD0557DA}" type="presParOf" srcId="{D772BE37-7746-482D-8BE7-C58EB350BD32}" destId="{257571A0-732D-45D5-9A73-6530A53C002D}" srcOrd="2" destOrd="0" presId="urn:microsoft.com/office/officeart/2018/2/layout/IconVerticalSolidList"/>
    <dgm:cxn modelId="{0D5698A7-CF59-4F0B-B793-FCD71021082F}" type="presParOf" srcId="{D772BE37-7746-482D-8BE7-C58EB350BD32}" destId="{CED9706D-6D91-4BC3-AED6-7D3822E16581}" srcOrd="3" destOrd="0" presId="urn:microsoft.com/office/officeart/2018/2/layout/IconVerticalSolidList"/>
    <dgm:cxn modelId="{6917D54D-079B-46E1-B7EC-B4B697327148}" type="presParOf" srcId="{D8CF7650-9FC9-4972-9CB7-1F6F22AC65F5}" destId="{F6A25251-DB2B-4815-89E0-DB4A0384CD9D}" srcOrd="3" destOrd="0" presId="urn:microsoft.com/office/officeart/2018/2/layout/IconVerticalSolidList"/>
    <dgm:cxn modelId="{96CD5B8F-8BE0-48EB-8044-0DE02C8CD0DB}" type="presParOf" srcId="{D8CF7650-9FC9-4972-9CB7-1F6F22AC65F5}" destId="{714BA78F-78BF-4266-B182-5CD76B7AF36D}" srcOrd="4" destOrd="0" presId="urn:microsoft.com/office/officeart/2018/2/layout/IconVerticalSolidList"/>
    <dgm:cxn modelId="{4F73FB2B-AF01-4837-A4E4-10EA6723A269}" type="presParOf" srcId="{714BA78F-78BF-4266-B182-5CD76B7AF36D}" destId="{7626EE89-97E7-439D-9931-15C837691EB4}" srcOrd="0" destOrd="0" presId="urn:microsoft.com/office/officeart/2018/2/layout/IconVerticalSolidList"/>
    <dgm:cxn modelId="{0A7B87F0-AA86-4E87-9B6A-A6E0F7CD4F63}" type="presParOf" srcId="{714BA78F-78BF-4266-B182-5CD76B7AF36D}" destId="{7A2CD48D-9C7E-403A-AC76-6CE50C8E4226}" srcOrd="1" destOrd="0" presId="urn:microsoft.com/office/officeart/2018/2/layout/IconVerticalSolidList"/>
    <dgm:cxn modelId="{8801E2B0-101E-46B6-A136-6B98C507A6AE}" type="presParOf" srcId="{714BA78F-78BF-4266-B182-5CD76B7AF36D}" destId="{0FE871BD-BA51-4210-B182-8747DD681C03}" srcOrd="2" destOrd="0" presId="urn:microsoft.com/office/officeart/2018/2/layout/IconVerticalSolidList"/>
    <dgm:cxn modelId="{05A0651C-02F0-4912-BEF0-F2D009A2A886}" type="presParOf" srcId="{714BA78F-78BF-4266-B182-5CD76B7AF36D}" destId="{A5FE934A-0684-41F6-93B1-F9576042733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759AA7-6E2F-44E7-AE54-B2D527195DA5}"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D3D3235A-5A87-49A7-95E4-B3ACD62EC163}">
      <dgm:prSet/>
      <dgm:spPr/>
      <dgm:t>
        <a:bodyPr/>
        <a:lstStyle/>
        <a:p>
          <a:r>
            <a:rPr lang="en-US"/>
            <a:t>Students’ experiences matter</a:t>
          </a:r>
        </a:p>
      </dgm:t>
    </dgm:pt>
    <dgm:pt modelId="{C8E0EE8F-6BBB-4B12-8FC9-D692613DBBC4}" type="parTrans" cxnId="{3C89E4B3-BE75-4B9D-96EB-D1481B85B2B5}">
      <dgm:prSet/>
      <dgm:spPr/>
      <dgm:t>
        <a:bodyPr/>
        <a:lstStyle/>
        <a:p>
          <a:endParaRPr lang="en-US"/>
        </a:p>
      </dgm:t>
    </dgm:pt>
    <dgm:pt modelId="{A12A1D30-736C-4E63-973D-C460CCB24FCD}" type="sibTrans" cxnId="{3C89E4B3-BE75-4B9D-96EB-D1481B85B2B5}">
      <dgm:prSet/>
      <dgm:spPr/>
      <dgm:t>
        <a:bodyPr/>
        <a:lstStyle/>
        <a:p>
          <a:endParaRPr lang="en-US"/>
        </a:p>
      </dgm:t>
    </dgm:pt>
    <dgm:pt modelId="{482CE7E1-710A-4E4C-976D-31CC0425380B}">
      <dgm:prSet/>
      <dgm:spPr/>
      <dgm:t>
        <a:bodyPr/>
        <a:lstStyle/>
        <a:p>
          <a:r>
            <a:rPr lang="en-US"/>
            <a:t>Language is social</a:t>
          </a:r>
        </a:p>
      </dgm:t>
    </dgm:pt>
    <dgm:pt modelId="{A8AC955E-D795-4A64-90D2-C197A5FA4998}" type="parTrans" cxnId="{E79B86C2-E7F3-42EE-9ED5-9FBDBF1F82AD}">
      <dgm:prSet/>
      <dgm:spPr/>
      <dgm:t>
        <a:bodyPr/>
        <a:lstStyle/>
        <a:p>
          <a:endParaRPr lang="en-US"/>
        </a:p>
      </dgm:t>
    </dgm:pt>
    <dgm:pt modelId="{6A5BE7F7-A827-428A-9432-32F364203362}" type="sibTrans" cxnId="{E79B86C2-E7F3-42EE-9ED5-9FBDBF1F82AD}">
      <dgm:prSet/>
      <dgm:spPr/>
      <dgm:t>
        <a:bodyPr/>
        <a:lstStyle/>
        <a:p>
          <a:endParaRPr lang="en-US"/>
        </a:p>
      </dgm:t>
    </dgm:pt>
    <dgm:pt modelId="{6D9E9AD8-5543-4C9E-A54D-235AA543500E}">
      <dgm:prSet/>
      <dgm:spPr/>
      <dgm:t>
        <a:bodyPr/>
        <a:lstStyle/>
        <a:p>
          <a:r>
            <a:rPr lang="en-US"/>
            <a:t>Domains are interdependent and integrated</a:t>
          </a:r>
        </a:p>
      </dgm:t>
    </dgm:pt>
    <dgm:pt modelId="{9E411570-62A7-4065-990D-3231A8B9AC07}" type="parTrans" cxnId="{93DF01CA-6AC0-4944-80C1-A727BFD53AD4}">
      <dgm:prSet/>
      <dgm:spPr/>
      <dgm:t>
        <a:bodyPr/>
        <a:lstStyle/>
        <a:p>
          <a:endParaRPr lang="en-US"/>
        </a:p>
      </dgm:t>
    </dgm:pt>
    <dgm:pt modelId="{F5AFF5EF-C77E-4BF7-82BB-164788B38A53}" type="sibTrans" cxnId="{93DF01CA-6AC0-4944-80C1-A727BFD53AD4}">
      <dgm:prSet/>
      <dgm:spPr/>
      <dgm:t>
        <a:bodyPr/>
        <a:lstStyle/>
        <a:p>
          <a:endParaRPr lang="en-US"/>
        </a:p>
      </dgm:t>
    </dgm:pt>
    <dgm:pt modelId="{C5E8BEC9-717C-41B3-A43E-EF04CE05FB11}">
      <dgm:prSet/>
      <dgm:spPr/>
      <dgm:t>
        <a:bodyPr/>
        <a:lstStyle/>
        <a:p>
          <a:r>
            <a:rPr lang="en-US"/>
            <a:t>Literacy is more than isolated skills</a:t>
          </a:r>
        </a:p>
      </dgm:t>
    </dgm:pt>
    <dgm:pt modelId="{56BD26CB-CED3-44C4-B5A4-573859348F30}" type="parTrans" cxnId="{907B7C5A-A3CD-46AE-A883-B18919854C82}">
      <dgm:prSet/>
      <dgm:spPr/>
      <dgm:t>
        <a:bodyPr/>
        <a:lstStyle/>
        <a:p>
          <a:endParaRPr lang="en-US"/>
        </a:p>
      </dgm:t>
    </dgm:pt>
    <dgm:pt modelId="{AE9DF37A-6453-44B9-B55A-95A02712F72D}" type="sibTrans" cxnId="{907B7C5A-A3CD-46AE-A883-B18919854C82}">
      <dgm:prSet/>
      <dgm:spPr/>
      <dgm:t>
        <a:bodyPr/>
        <a:lstStyle/>
        <a:p>
          <a:endParaRPr lang="en-US"/>
        </a:p>
      </dgm:t>
    </dgm:pt>
    <dgm:pt modelId="{9214175A-67FC-4F21-B707-F8170E0AC4A2}">
      <dgm:prSet/>
      <dgm:spPr/>
      <dgm:t>
        <a:bodyPr/>
        <a:lstStyle/>
        <a:p>
          <a:r>
            <a:rPr lang="en-US"/>
            <a:t>All texts are multimodal</a:t>
          </a:r>
        </a:p>
      </dgm:t>
    </dgm:pt>
    <dgm:pt modelId="{1CC79F0B-F727-40F8-91EA-17C926E41A5A}" type="parTrans" cxnId="{AFDB8E54-EBC9-4E7A-BE54-07D0A6524153}">
      <dgm:prSet/>
      <dgm:spPr/>
      <dgm:t>
        <a:bodyPr/>
        <a:lstStyle/>
        <a:p>
          <a:endParaRPr lang="en-US"/>
        </a:p>
      </dgm:t>
    </dgm:pt>
    <dgm:pt modelId="{2542DC11-30E5-4086-98F5-FB8C91817093}" type="sibTrans" cxnId="{AFDB8E54-EBC9-4E7A-BE54-07D0A6524153}">
      <dgm:prSet/>
      <dgm:spPr/>
      <dgm:t>
        <a:bodyPr/>
        <a:lstStyle/>
        <a:p>
          <a:endParaRPr lang="en-US"/>
        </a:p>
      </dgm:t>
    </dgm:pt>
    <dgm:pt modelId="{91CD1F5F-2E26-44E1-AA87-04ABCD8F8B3B}">
      <dgm:prSet/>
      <dgm:spPr/>
      <dgm:t>
        <a:bodyPr/>
        <a:lstStyle/>
        <a:p>
          <a:r>
            <a:rPr lang="en-US" dirty="0"/>
            <a:t>Literacy connects to histories, identities, futures</a:t>
          </a:r>
        </a:p>
      </dgm:t>
    </dgm:pt>
    <dgm:pt modelId="{E4C083D4-A2EF-42F5-87BF-CAB2C2C1E02F}" type="parTrans" cxnId="{2F67D002-A8E3-467B-B890-94D1E23E4A50}">
      <dgm:prSet/>
      <dgm:spPr/>
      <dgm:t>
        <a:bodyPr/>
        <a:lstStyle/>
        <a:p>
          <a:endParaRPr lang="en-US"/>
        </a:p>
      </dgm:t>
    </dgm:pt>
    <dgm:pt modelId="{B2C76E4F-4EE9-4166-8E8A-FCBCFB333289}" type="sibTrans" cxnId="{2F67D002-A8E3-467B-B890-94D1E23E4A50}">
      <dgm:prSet/>
      <dgm:spPr/>
      <dgm:t>
        <a:bodyPr/>
        <a:lstStyle/>
        <a:p>
          <a:endParaRPr lang="en-US"/>
        </a:p>
      </dgm:t>
    </dgm:pt>
    <dgm:pt modelId="{FFBFEDA8-927E-4F43-9D06-A4ADD75E443B}" type="pres">
      <dgm:prSet presAssocID="{37759AA7-6E2F-44E7-AE54-B2D527195DA5}" presName="diagram" presStyleCnt="0">
        <dgm:presLayoutVars>
          <dgm:dir/>
          <dgm:resizeHandles val="exact"/>
        </dgm:presLayoutVars>
      </dgm:prSet>
      <dgm:spPr/>
    </dgm:pt>
    <dgm:pt modelId="{CD4C56E1-5811-4C70-859C-015756D761D3}" type="pres">
      <dgm:prSet presAssocID="{D3D3235A-5A87-49A7-95E4-B3ACD62EC163}" presName="node" presStyleLbl="node1" presStyleIdx="0" presStyleCnt="6">
        <dgm:presLayoutVars>
          <dgm:bulletEnabled val="1"/>
        </dgm:presLayoutVars>
      </dgm:prSet>
      <dgm:spPr/>
    </dgm:pt>
    <dgm:pt modelId="{66AE6B6F-217D-47FF-8696-606D5C36E456}" type="pres">
      <dgm:prSet presAssocID="{A12A1D30-736C-4E63-973D-C460CCB24FCD}" presName="sibTrans" presStyleCnt="0"/>
      <dgm:spPr/>
    </dgm:pt>
    <dgm:pt modelId="{A5E8BD43-EB5D-4526-B47D-5F751B143942}" type="pres">
      <dgm:prSet presAssocID="{482CE7E1-710A-4E4C-976D-31CC0425380B}" presName="node" presStyleLbl="node1" presStyleIdx="1" presStyleCnt="6">
        <dgm:presLayoutVars>
          <dgm:bulletEnabled val="1"/>
        </dgm:presLayoutVars>
      </dgm:prSet>
      <dgm:spPr/>
    </dgm:pt>
    <dgm:pt modelId="{BE3E2627-BB4D-44BB-A7D1-BA93BD64416E}" type="pres">
      <dgm:prSet presAssocID="{6A5BE7F7-A827-428A-9432-32F364203362}" presName="sibTrans" presStyleCnt="0"/>
      <dgm:spPr/>
    </dgm:pt>
    <dgm:pt modelId="{45606F4D-4A8A-4CD9-BC34-991D847C64C1}" type="pres">
      <dgm:prSet presAssocID="{6D9E9AD8-5543-4C9E-A54D-235AA543500E}" presName="node" presStyleLbl="node1" presStyleIdx="2" presStyleCnt="6">
        <dgm:presLayoutVars>
          <dgm:bulletEnabled val="1"/>
        </dgm:presLayoutVars>
      </dgm:prSet>
      <dgm:spPr/>
    </dgm:pt>
    <dgm:pt modelId="{18EFAED5-8CE7-4351-8497-3D9C2AE00734}" type="pres">
      <dgm:prSet presAssocID="{F5AFF5EF-C77E-4BF7-82BB-164788B38A53}" presName="sibTrans" presStyleCnt="0"/>
      <dgm:spPr/>
    </dgm:pt>
    <dgm:pt modelId="{F7156310-06B1-4E5B-B512-6607D9B18362}" type="pres">
      <dgm:prSet presAssocID="{C5E8BEC9-717C-41B3-A43E-EF04CE05FB11}" presName="node" presStyleLbl="node1" presStyleIdx="3" presStyleCnt="6">
        <dgm:presLayoutVars>
          <dgm:bulletEnabled val="1"/>
        </dgm:presLayoutVars>
      </dgm:prSet>
      <dgm:spPr/>
    </dgm:pt>
    <dgm:pt modelId="{29BB46A0-AB34-4B74-90E0-0BFD35B9514B}" type="pres">
      <dgm:prSet presAssocID="{AE9DF37A-6453-44B9-B55A-95A02712F72D}" presName="sibTrans" presStyleCnt="0"/>
      <dgm:spPr/>
    </dgm:pt>
    <dgm:pt modelId="{E4737FB7-759B-40E5-86C5-8BB50EDB526E}" type="pres">
      <dgm:prSet presAssocID="{9214175A-67FC-4F21-B707-F8170E0AC4A2}" presName="node" presStyleLbl="node1" presStyleIdx="4" presStyleCnt="6">
        <dgm:presLayoutVars>
          <dgm:bulletEnabled val="1"/>
        </dgm:presLayoutVars>
      </dgm:prSet>
      <dgm:spPr/>
    </dgm:pt>
    <dgm:pt modelId="{E3B8EA77-9160-401D-AD81-B2083500E994}" type="pres">
      <dgm:prSet presAssocID="{2542DC11-30E5-4086-98F5-FB8C91817093}" presName="sibTrans" presStyleCnt="0"/>
      <dgm:spPr/>
    </dgm:pt>
    <dgm:pt modelId="{6A163334-D72D-4ABD-93C1-4F27D41E2CBA}" type="pres">
      <dgm:prSet presAssocID="{91CD1F5F-2E26-44E1-AA87-04ABCD8F8B3B}" presName="node" presStyleLbl="node1" presStyleIdx="5" presStyleCnt="6">
        <dgm:presLayoutVars>
          <dgm:bulletEnabled val="1"/>
        </dgm:presLayoutVars>
      </dgm:prSet>
      <dgm:spPr/>
    </dgm:pt>
  </dgm:ptLst>
  <dgm:cxnLst>
    <dgm:cxn modelId="{2F67D002-A8E3-467B-B890-94D1E23E4A50}" srcId="{37759AA7-6E2F-44E7-AE54-B2D527195DA5}" destId="{91CD1F5F-2E26-44E1-AA87-04ABCD8F8B3B}" srcOrd="5" destOrd="0" parTransId="{E4C083D4-A2EF-42F5-87BF-CAB2C2C1E02F}" sibTransId="{B2C76E4F-4EE9-4166-8E8A-FCBCFB333289}"/>
    <dgm:cxn modelId="{EB5BCA07-F65B-4B00-88EC-22A67795D520}" type="presOf" srcId="{37759AA7-6E2F-44E7-AE54-B2D527195DA5}" destId="{FFBFEDA8-927E-4F43-9D06-A4ADD75E443B}" srcOrd="0" destOrd="0" presId="urn:microsoft.com/office/officeart/2005/8/layout/default"/>
    <dgm:cxn modelId="{C4D2BB3C-25A9-4C46-9FB9-4F27C9810F2E}" type="presOf" srcId="{9214175A-67FC-4F21-B707-F8170E0AC4A2}" destId="{E4737FB7-759B-40E5-86C5-8BB50EDB526E}" srcOrd="0" destOrd="0" presId="urn:microsoft.com/office/officeart/2005/8/layout/default"/>
    <dgm:cxn modelId="{E1CD4E60-6AF1-4698-A35D-0FAA67CCF850}" type="presOf" srcId="{91CD1F5F-2E26-44E1-AA87-04ABCD8F8B3B}" destId="{6A163334-D72D-4ABD-93C1-4F27D41E2CBA}" srcOrd="0" destOrd="0" presId="urn:microsoft.com/office/officeart/2005/8/layout/default"/>
    <dgm:cxn modelId="{4801786F-F47A-40A9-8233-881F7915635F}" type="presOf" srcId="{C5E8BEC9-717C-41B3-A43E-EF04CE05FB11}" destId="{F7156310-06B1-4E5B-B512-6607D9B18362}" srcOrd="0" destOrd="0" presId="urn:microsoft.com/office/officeart/2005/8/layout/default"/>
    <dgm:cxn modelId="{AFDB8E54-EBC9-4E7A-BE54-07D0A6524153}" srcId="{37759AA7-6E2F-44E7-AE54-B2D527195DA5}" destId="{9214175A-67FC-4F21-B707-F8170E0AC4A2}" srcOrd="4" destOrd="0" parTransId="{1CC79F0B-F727-40F8-91EA-17C926E41A5A}" sibTransId="{2542DC11-30E5-4086-98F5-FB8C91817093}"/>
    <dgm:cxn modelId="{907B7C5A-A3CD-46AE-A883-B18919854C82}" srcId="{37759AA7-6E2F-44E7-AE54-B2D527195DA5}" destId="{C5E8BEC9-717C-41B3-A43E-EF04CE05FB11}" srcOrd="3" destOrd="0" parTransId="{56BD26CB-CED3-44C4-B5A4-573859348F30}" sibTransId="{AE9DF37A-6453-44B9-B55A-95A02712F72D}"/>
    <dgm:cxn modelId="{AAD71C7C-128E-401C-8847-13FD738F405E}" type="presOf" srcId="{482CE7E1-710A-4E4C-976D-31CC0425380B}" destId="{A5E8BD43-EB5D-4526-B47D-5F751B143942}" srcOrd="0" destOrd="0" presId="urn:microsoft.com/office/officeart/2005/8/layout/default"/>
    <dgm:cxn modelId="{3C89E4B3-BE75-4B9D-96EB-D1481B85B2B5}" srcId="{37759AA7-6E2F-44E7-AE54-B2D527195DA5}" destId="{D3D3235A-5A87-49A7-95E4-B3ACD62EC163}" srcOrd="0" destOrd="0" parTransId="{C8E0EE8F-6BBB-4B12-8FC9-D692613DBBC4}" sibTransId="{A12A1D30-736C-4E63-973D-C460CCB24FCD}"/>
    <dgm:cxn modelId="{E79B86C2-E7F3-42EE-9ED5-9FBDBF1F82AD}" srcId="{37759AA7-6E2F-44E7-AE54-B2D527195DA5}" destId="{482CE7E1-710A-4E4C-976D-31CC0425380B}" srcOrd="1" destOrd="0" parTransId="{A8AC955E-D795-4A64-90D2-C197A5FA4998}" sibTransId="{6A5BE7F7-A827-428A-9432-32F364203362}"/>
    <dgm:cxn modelId="{B43BE7C9-F256-4E83-AD74-8A1C8D5023AD}" type="presOf" srcId="{6D9E9AD8-5543-4C9E-A54D-235AA543500E}" destId="{45606F4D-4A8A-4CD9-BC34-991D847C64C1}" srcOrd="0" destOrd="0" presId="urn:microsoft.com/office/officeart/2005/8/layout/default"/>
    <dgm:cxn modelId="{93DF01CA-6AC0-4944-80C1-A727BFD53AD4}" srcId="{37759AA7-6E2F-44E7-AE54-B2D527195DA5}" destId="{6D9E9AD8-5543-4C9E-A54D-235AA543500E}" srcOrd="2" destOrd="0" parTransId="{9E411570-62A7-4065-990D-3231A8B9AC07}" sibTransId="{F5AFF5EF-C77E-4BF7-82BB-164788B38A53}"/>
    <dgm:cxn modelId="{A9EBF8F9-B358-4988-AC15-A9C865C12529}" type="presOf" srcId="{D3D3235A-5A87-49A7-95E4-B3ACD62EC163}" destId="{CD4C56E1-5811-4C70-859C-015756D761D3}" srcOrd="0" destOrd="0" presId="urn:microsoft.com/office/officeart/2005/8/layout/default"/>
    <dgm:cxn modelId="{6C9B1AB8-FC09-4BC7-9E7F-FE88EC541D1A}" type="presParOf" srcId="{FFBFEDA8-927E-4F43-9D06-A4ADD75E443B}" destId="{CD4C56E1-5811-4C70-859C-015756D761D3}" srcOrd="0" destOrd="0" presId="urn:microsoft.com/office/officeart/2005/8/layout/default"/>
    <dgm:cxn modelId="{5305AE41-7A25-4AC9-BBB8-E5681260FCE0}" type="presParOf" srcId="{FFBFEDA8-927E-4F43-9D06-A4ADD75E443B}" destId="{66AE6B6F-217D-47FF-8696-606D5C36E456}" srcOrd="1" destOrd="0" presId="urn:microsoft.com/office/officeart/2005/8/layout/default"/>
    <dgm:cxn modelId="{BC1ED560-AA3D-417B-BBE0-CF08286326AA}" type="presParOf" srcId="{FFBFEDA8-927E-4F43-9D06-A4ADD75E443B}" destId="{A5E8BD43-EB5D-4526-B47D-5F751B143942}" srcOrd="2" destOrd="0" presId="urn:microsoft.com/office/officeart/2005/8/layout/default"/>
    <dgm:cxn modelId="{FA3024F1-6632-4161-BF6E-B633340B4EAB}" type="presParOf" srcId="{FFBFEDA8-927E-4F43-9D06-A4ADD75E443B}" destId="{BE3E2627-BB4D-44BB-A7D1-BA93BD64416E}" srcOrd="3" destOrd="0" presId="urn:microsoft.com/office/officeart/2005/8/layout/default"/>
    <dgm:cxn modelId="{387FE603-625D-47C6-820B-88F3AC390BA1}" type="presParOf" srcId="{FFBFEDA8-927E-4F43-9D06-A4ADD75E443B}" destId="{45606F4D-4A8A-4CD9-BC34-991D847C64C1}" srcOrd="4" destOrd="0" presId="urn:microsoft.com/office/officeart/2005/8/layout/default"/>
    <dgm:cxn modelId="{9B9D7F5F-07CE-4961-9ACA-5D6741C8D391}" type="presParOf" srcId="{FFBFEDA8-927E-4F43-9D06-A4ADD75E443B}" destId="{18EFAED5-8CE7-4351-8497-3D9C2AE00734}" srcOrd="5" destOrd="0" presId="urn:microsoft.com/office/officeart/2005/8/layout/default"/>
    <dgm:cxn modelId="{F7F17193-899C-47F8-8203-21C08AE3CBAE}" type="presParOf" srcId="{FFBFEDA8-927E-4F43-9D06-A4ADD75E443B}" destId="{F7156310-06B1-4E5B-B512-6607D9B18362}" srcOrd="6" destOrd="0" presId="urn:microsoft.com/office/officeart/2005/8/layout/default"/>
    <dgm:cxn modelId="{B8179814-8C9F-4C7A-9620-B0D447C485F5}" type="presParOf" srcId="{FFBFEDA8-927E-4F43-9D06-A4ADD75E443B}" destId="{29BB46A0-AB34-4B74-90E0-0BFD35B9514B}" srcOrd="7" destOrd="0" presId="urn:microsoft.com/office/officeart/2005/8/layout/default"/>
    <dgm:cxn modelId="{E93885BA-4ECC-46E0-B513-2FC2B7AF973C}" type="presParOf" srcId="{FFBFEDA8-927E-4F43-9D06-A4ADD75E443B}" destId="{E4737FB7-759B-40E5-86C5-8BB50EDB526E}" srcOrd="8" destOrd="0" presId="urn:microsoft.com/office/officeart/2005/8/layout/default"/>
    <dgm:cxn modelId="{0919B4C6-75D3-4DEE-B454-EB3051B17120}" type="presParOf" srcId="{FFBFEDA8-927E-4F43-9D06-A4ADD75E443B}" destId="{E3B8EA77-9160-401D-AD81-B2083500E994}" srcOrd="9" destOrd="0" presId="urn:microsoft.com/office/officeart/2005/8/layout/default"/>
    <dgm:cxn modelId="{FA4A5C7F-834B-41E9-BA39-8E3305576FF7}" type="presParOf" srcId="{FFBFEDA8-927E-4F43-9D06-A4ADD75E443B}" destId="{6A163334-D72D-4ABD-93C1-4F27D41E2CB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4E27FC-7CE3-4BC0-ABA8-A6E6A736B0E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4631A65-EDD6-4F50-9C27-27488AA850C2}">
      <dgm:prSet/>
      <dgm:spPr/>
      <dgm:t>
        <a:bodyPr/>
        <a:lstStyle/>
        <a:p>
          <a:r>
            <a:rPr lang="en-US"/>
            <a:t>Use literacy for their own purposes</a:t>
          </a:r>
        </a:p>
      </dgm:t>
    </dgm:pt>
    <dgm:pt modelId="{01888F4C-4767-4F80-BAFE-F9D071839F85}" type="parTrans" cxnId="{F4C4011D-5CE9-4E66-9322-1A28241DB842}">
      <dgm:prSet/>
      <dgm:spPr/>
      <dgm:t>
        <a:bodyPr/>
        <a:lstStyle/>
        <a:p>
          <a:endParaRPr lang="en-US"/>
        </a:p>
      </dgm:t>
    </dgm:pt>
    <dgm:pt modelId="{CCD8D421-4F9E-4230-A46C-90C69BA04C43}" type="sibTrans" cxnId="{F4C4011D-5CE9-4E66-9322-1A28241DB842}">
      <dgm:prSet/>
      <dgm:spPr/>
      <dgm:t>
        <a:bodyPr/>
        <a:lstStyle/>
        <a:p>
          <a:endParaRPr lang="en-US"/>
        </a:p>
      </dgm:t>
    </dgm:pt>
    <dgm:pt modelId="{6F03F5DE-E4C2-4761-8AD5-07BB0AA08B6A}">
      <dgm:prSet/>
      <dgm:spPr/>
      <dgm:t>
        <a:bodyPr/>
        <a:lstStyle/>
        <a:p>
          <a:r>
            <a:rPr lang="en-US"/>
            <a:t>Think about the communicative situation</a:t>
          </a:r>
        </a:p>
      </dgm:t>
    </dgm:pt>
    <dgm:pt modelId="{45D6274A-A2F3-4B92-A014-7FB4F2BABBF9}" type="parTrans" cxnId="{1F9D3C44-505A-45A7-ACF4-71738D3693D9}">
      <dgm:prSet/>
      <dgm:spPr/>
      <dgm:t>
        <a:bodyPr/>
        <a:lstStyle/>
        <a:p>
          <a:endParaRPr lang="en-US"/>
        </a:p>
      </dgm:t>
    </dgm:pt>
    <dgm:pt modelId="{650A3B1F-DB13-4E25-BC42-652456225BE9}" type="sibTrans" cxnId="{1F9D3C44-505A-45A7-ACF4-71738D3693D9}">
      <dgm:prSet/>
      <dgm:spPr/>
      <dgm:t>
        <a:bodyPr/>
        <a:lstStyle/>
        <a:p>
          <a:endParaRPr lang="en-US"/>
        </a:p>
      </dgm:t>
    </dgm:pt>
    <dgm:pt modelId="{F5AF716F-CBE7-457F-ADC7-D283C91F4081}">
      <dgm:prSet/>
      <dgm:spPr/>
      <dgm:t>
        <a:bodyPr/>
        <a:lstStyle/>
        <a:p>
          <a:r>
            <a:rPr lang="en-US"/>
            <a:t>Use and adapt genres to create multimodal texts</a:t>
          </a:r>
        </a:p>
      </dgm:t>
    </dgm:pt>
    <dgm:pt modelId="{3EE59B25-3F43-4708-BAC8-955FC6E8EBB4}" type="parTrans" cxnId="{9B42F495-F675-4531-8584-777359707596}">
      <dgm:prSet/>
      <dgm:spPr/>
      <dgm:t>
        <a:bodyPr/>
        <a:lstStyle/>
        <a:p>
          <a:endParaRPr lang="en-US"/>
        </a:p>
      </dgm:t>
    </dgm:pt>
    <dgm:pt modelId="{F04DF97D-603B-4346-A90F-D1E013F59FEB}" type="sibTrans" cxnId="{9B42F495-F675-4531-8584-777359707596}">
      <dgm:prSet/>
      <dgm:spPr/>
      <dgm:t>
        <a:bodyPr/>
        <a:lstStyle/>
        <a:p>
          <a:endParaRPr lang="en-US"/>
        </a:p>
      </dgm:t>
    </dgm:pt>
    <dgm:pt modelId="{9C6901DA-8AFA-483B-A874-4BDD790497CA}">
      <dgm:prSet/>
      <dgm:spPr/>
      <dgm:t>
        <a:bodyPr/>
        <a:lstStyle/>
        <a:p>
          <a:r>
            <a:rPr lang="en-US"/>
            <a:t>Use flexible, recursive processes</a:t>
          </a:r>
        </a:p>
      </dgm:t>
    </dgm:pt>
    <dgm:pt modelId="{3FEAD3ED-EAAB-4BAD-9741-B630FC90C385}" type="parTrans" cxnId="{F96BEAFB-3719-49A7-99CF-25468E2CEA23}">
      <dgm:prSet/>
      <dgm:spPr/>
      <dgm:t>
        <a:bodyPr/>
        <a:lstStyle/>
        <a:p>
          <a:endParaRPr lang="en-US"/>
        </a:p>
      </dgm:t>
    </dgm:pt>
    <dgm:pt modelId="{A5F23D1D-31F4-47B2-B272-2876B1F69FFB}" type="sibTrans" cxnId="{F96BEAFB-3719-49A7-99CF-25468E2CEA23}">
      <dgm:prSet/>
      <dgm:spPr/>
      <dgm:t>
        <a:bodyPr/>
        <a:lstStyle/>
        <a:p>
          <a:endParaRPr lang="en-US"/>
        </a:p>
      </dgm:t>
    </dgm:pt>
    <dgm:pt modelId="{908CD282-60EA-41AF-B112-62A5E2E24C35}">
      <dgm:prSet/>
      <dgm:spPr/>
      <dgm:t>
        <a:bodyPr/>
        <a:lstStyle/>
        <a:p>
          <a:r>
            <a:rPr lang="en-US"/>
            <a:t>Make meaning through experiences and perspectives</a:t>
          </a:r>
        </a:p>
      </dgm:t>
    </dgm:pt>
    <dgm:pt modelId="{4197C94D-189B-480F-8C03-60921BFD0324}" type="parTrans" cxnId="{B52E66B0-A537-4877-97C7-C063DB96F00C}">
      <dgm:prSet/>
      <dgm:spPr/>
      <dgm:t>
        <a:bodyPr/>
        <a:lstStyle/>
        <a:p>
          <a:endParaRPr lang="en-US"/>
        </a:p>
      </dgm:t>
    </dgm:pt>
    <dgm:pt modelId="{52206409-093F-47E3-BF41-10A52EDC8A91}" type="sibTrans" cxnId="{B52E66B0-A537-4877-97C7-C063DB96F00C}">
      <dgm:prSet/>
      <dgm:spPr/>
      <dgm:t>
        <a:bodyPr/>
        <a:lstStyle/>
        <a:p>
          <a:endParaRPr lang="en-US"/>
        </a:p>
      </dgm:t>
    </dgm:pt>
    <dgm:pt modelId="{C81BC780-91EA-416F-84C6-EC672B07A1C2}">
      <dgm:prSet/>
      <dgm:spPr/>
      <dgm:t>
        <a:bodyPr/>
        <a:lstStyle/>
        <a:p>
          <a:r>
            <a:rPr lang="en-US"/>
            <a:t>Critically examine texts through various lenses</a:t>
          </a:r>
        </a:p>
      </dgm:t>
    </dgm:pt>
    <dgm:pt modelId="{64B49CF7-31FF-4CFB-94EC-2C5BF1637930}" type="parTrans" cxnId="{68796747-868F-4D5A-925A-546D23FEFB1D}">
      <dgm:prSet/>
      <dgm:spPr/>
      <dgm:t>
        <a:bodyPr/>
        <a:lstStyle/>
        <a:p>
          <a:endParaRPr lang="en-US"/>
        </a:p>
      </dgm:t>
    </dgm:pt>
    <dgm:pt modelId="{7B94D68D-720C-451F-9342-627A52A0EB20}" type="sibTrans" cxnId="{68796747-868F-4D5A-925A-546D23FEFB1D}">
      <dgm:prSet/>
      <dgm:spPr/>
      <dgm:t>
        <a:bodyPr/>
        <a:lstStyle/>
        <a:p>
          <a:endParaRPr lang="en-US"/>
        </a:p>
      </dgm:t>
    </dgm:pt>
    <dgm:pt modelId="{6B58F85D-CFE9-47B1-8D0B-19941A591798}" type="pres">
      <dgm:prSet presAssocID="{D84E27FC-7CE3-4BC0-ABA8-A6E6A736B0E4}" presName="root" presStyleCnt="0">
        <dgm:presLayoutVars>
          <dgm:dir/>
          <dgm:resizeHandles val="exact"/>
        </dgm:presLayoutVars>
      </dgm:prSet>
      <dgm:spPr/>
    </dgm:pt>
    <dgm:pt modelId="{B686B501-12D3-4CC9-BD26-E5BB339CBE30}" type="pres">
      <dgm:prSet presAssocID="{54631A65-EDD6-4F50-9C27-27488AA850C2}" presName="compNode" presStyleCnt="0"/>
      <dgm:spPr/>
    </dgm:pt>
    <dgm:pt modelId="{6C6679E9-AAE5-4259-AFE7-BC6443419E88}" type="pres">
      <dgm:prSet presAssocID="{54631A65-EDD6-4F50-9C27-27488AA850C2}" presName="bgRect" presStyleLbl="bgShp" presStyleIdx="0" presStyleCnt="6"/>
      <dgm:spPr/>
    </dgm:pt>
    <dgm:pt modelId="{0962678B-1DE7-4610-AD7D-1DCC05B641B1}" type="pres">
      <dgm:prSet presAssocID="{54631A65-EDD6-4F50-9C27-27488AA850C2}"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ooks"/>
        </a:ext>
      </dgm:extLst>
    </dgm:pt>
    <dgm:pt modelId="{9C982C43-230A-4923-A44B-10A1C2B5125C}" type="pres">
      <dgm:prSet presAssocID="{54631A65-EDD6-4F50-9C27-27488AA850C2}" presName="spaceRect" presStyleCnt="0"/>
      <dgm:spPr/>
    </dgm:pt>
    <dgm:pt modelId="{652A52F3-9B3E-4C99-BE5A-FC2F427A12AE}" type="pres">
      <dgm:prSet presAssocID="{54631A65-EDD6-4F50-9C27-27488AA850C2}" presName="parTx" presStyleLbl="revTx" presStyleIdx="0" presStyleCnt="6">
        <dgm:presLayoutVars>
          <dgm:chMax val="0"/>
          <dgm:chPref val="0"/>
        </dgm:presLayoutVars>
      </dgm:prSet>
      <dgm:spPr/>
    </dgm:pt>
    <dgm:pt modelId="{FDCCF936-1919-4CDF-89CC-A27C02AD4C4C}" type="pres">
      <dgm:prSet presAssocID="{CCD8D421-4F9E-4230-A46C-90C69BA04C43}" presName="sibTrans" presStyleCnt="0"/>
      <dgm:spPr/>
    </dgm:pt>
    <dgm:pt modelId="{3D241AE1-A0DF-4D4C-A9B8-1AFF7AB859CD}" type="pres">
      <dgm:prSet presAssocID="{6F03F5DE-E4C2-4761-8AD5-07BB0AA08B6A}" presName="compNode" presStyleCnt="0"/>
      <dgm:spPr/>
    </dgm:pt>
    <dgm:pt modelId="{BB840487-042B-449A-B28C-38B53BD7B518}" type="pres">
      <dgm:prSet presAssocID="{6F03F5DE-E4C2-4761-8AD5-07BB0AA08B6A}" presName="bgRect" presStyleLbl="bgShp" presStyleIdx="1" presStyleCnt="6"/>
      <dgm:spPr/>
    </dgm:pt>
    <dgm:pt modelId="{13434CBA-2558-4F21-8516-2021472F7479}" type="pres">
      <dgm:prSet presAssocID="{6F03F5DE-E4C2-4761-8AD5-07BB0AA08B6A}"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D7091CAE-CDB3-4BB6-B8C3-E13CD25E37BF}" type="pres">
      <dgm:prSet presAssocID="{6F03F5DE-E4C2-4761-8AD5-07BB0AA08B6A}" presName="spaceRect" presStyleCnt="0"/>
      <dgm:spPr/>
    </dgm:pt>
    <dgm:pt modelId="{8AB324A2-7C3B-40EB-AB54-7CCA6E64A345}" type="pres">
      <dgm:prSet presAssocID="{6F03F5DE-E4C2-4761-8AD5-07BB0AA08B6A}" presName="parTx" presStyleLbl="revTx" presStyleIdx="1" presStyleCnt="6">
        <dgm:presLayoutVars>
          <dgm:chMax val="0"/>
          <dgm:chPref val="0"/>
        </dgm:presLayoutVars>
      </dgm:prSet>
      <dgm:spPr/>
    </dgm:pt>
    <dgm:pt modelId="{80FC91B9-53E3-43A4-AF99-42C44FB590E4}" type="pres">
      <dgm:prSet presAssocID="{650A3B1F-DB13-4E25-BC42-652456225BE9}" presName="sibTrans" presStyleCnt="0"/>
      <dgm:spPr/>
    </dgm:pt>
    <dgm:pt modelId="{9670BD79-0876-4F41-95C1-E768C5A5A05A}" type="pres">
      <dgm:prSet presAssocID="{F5AF716F-CBE7-457F-ADC7-D283C91F4081}" presName="compNode" presStyleCnt="0"/>
      <dgm:spPr/>
    </dgm:pt>
    <dgm:pt modelId="{58BE43FF-3EBD-4CD2-8E7E-30038EB681A8}" type="pres">
      <dgm:prSet presAssocID="{F5AF716F-CBE7-457F-ADC7-D283C91F4081}" presName="bgRect" presStyleLbl="bgShp" presStyleIdx="2" presStyleCnt="6"/>
      <dgm:spPr/>
    </dgm:pt>
    <dgm:pt modelId="{26ED4F3B-6A44-4E70-9D17-81099089B801}" type="pres">
      <dgm:prSet presAssocID="{F5AF716F-CBE7-457F-ADC7-D283C91F4081}"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encil"/>
        </a:ext>
      </dgm:extLst>
    </dgm:pt>
    <dgm:pt modelId="{337DECDA-0742-4818-8154-6ADCE4601A96}" type="pres">
      <dgm:prSet presAssocID="{F5AF716F-CBE7-457F-ADC7-D283C91F4081}" presName="spaceRect" presStyleCnt="0"/>
      <dgm:spPr/>
    </dgm:pt>
    <dgm:pt modelId="{69F0852C-6E91-4008-8AF6-1BE6DA879F80}" type="pres">
      <dgm:prSet presAssocID="{F5AF716F-CBE7-457F-ADC7-D283C91F4081}" presName="parTx" presStyleLbl="revTx" presStyleIdx="2" presStyleCnt="6">
        <dgm:presLayoutVars>
          <dgm:chMax val="0"/>
          <dgm:chPref val="0"/>
        </dgm:presLayoutVars>
      </dgm:prSet>
      <dgm:spPr/>
    </dgm:pt>
    <dgm:pt modelId="{749CDC65-CB82-4AFB-BF7A-D352A10A089A}" type="pres">
      <dgm:prSet presAssocID="{F04DF97D-603B-4346-A90F-D1E013F59FEB}" presName="sibTrans" presStyleCnt="0"/>
      <dgm:spPr/>
    </dgm:pt>
    <dgm:pt modelId="{B8D87BAD-D48B-4C42-90F5-EE283DD224B3}" type="pres">
      <dgm:prSet presAssocID="{9C6901DA-8AFA-483B-A874-4BDD790497CA}" presName="compNode" presStyleCnt="0"/>
      <dgm:spPr/>
    </dgm:pt>
    <dgm:pt modelId="{92F013DF-962E-4377-BDBA-FC8AF6C74070}" type="pres">
      <dgm:prSet presAssocID="{9C6901DA-8AFA-483B-A874-4BDD790497CA}" presName="bgRect" presStyleLbl="bgShp" presStyleIdx="3" presStyleCnt="6"/>
      <dgm:spPr/>
    </dgm:pt>
    <dgm:pt modelId="{796C2263-83D5-49A8-B02B-3B0EFF4E2658}" type="pres">
      <dgm:prSet presAssocID="{9C6901DA-8AFA-483B-A874-4BDD790497CA}"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row Circle"/>
        </a:ext>
      </dgm:extLst>
    </dgm:pt>
    <dgm:pt modelId="{CBFADE28-57A2-4DE8-BD5F-79B11A8DBF42}" type="pres">
      <dgm:prSet presAssocID="{9C6901DA-8AFA-483B-A874-4BDD790497CA}" presName="spaceRect" presStyleCnt="0"/>
      <dgm:spPr/>
    </dgm:pt>
    <dgm:pt modelId="{2450C44D-6839-4798-AD6C-AE6EC9318919}" type="pres">
      <dgm:prSet presAssocID="{9C6901DA-8AFA-483B-A874-4BDD790497CA}" presName="parTx" presStyleLbl="revTx" presStyleIdx="3" presStyleCnt="6">
        <dgm:presLayoutVars>
          <dgm:chMax val="0"/>
          <dgm:chPref val="0"/>
        </dgm:presLayoutVars>
      </dgm:prSet>
      <dgm:spPr/>
    </dgm:pt>
    <dgm:pt modelId="{013E5FE7-DA72-4BF5-B38A-BE07283260BA}" type="pres">
      <dgm:prSet presAssocID="{A5F23D1D-31F4-47B2-B272-2876B1F69FFB}" presName="sibTrans" presStyleCnt="0"/>
      <dgm:spPr/>
    </dgm:pt>
    <dgm:pt modelId="{32664462-5F0D-46BE-AB88-72177C8BD352}" type="pres">
      <dgm:prSet presAssocID="{908CD282-60EA-41AF-B112-62A5E2E24C35}" presName="compNode" presStyleCnt="0"/>
      <dgm:spPr/>
    </dgm:pt>
    <dgm:pt modelId="{40B48E8F-E1E4-4FAB-B95A-98DAB98E3359}" type="pres">
      <dgm:prSet presAssocID="{908CD282-60EA-41AF-B112-62A5E2E24C35}" presName="bgRect" presStyleLbl="bgShp" presStyleIdx="4" presStyleCnt="6"/>
      <dgm:spPr/>
    </dgm:pt>
    <dgm:pt modelId="{3EE75187-B066-4CAB-8054-E8C0528FFFD8}" type="pres">
      <dgm:prSet presAssocID="{908CD282-60EA-41AF-B112-62A5E2E24C35}"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ead with Gears"/>
        </a:ext>
      </dgm:extLst>
    </dgm:pt>
    <dgm:pt modelId="{8B491F59-FE6D-4506-BC7D-CA989489C06B}" type="pres">
      <dgm:prSet presAssocID="{908CD282-60EA-41AF-B112-62A5E2E24C35}" presName="spaceRect" presStyleCnt="0"/>
      <dgm:spPr/>
    </dgm:pt>
    <dgm:pt modelId="{1ED48BBC-B135-4197-BBB2-0BB685192A3A}" type="pres">
      <dgm:prSet presAssocID="{908CD282-60EA-41AF-B112-62A5E2E24C35}" presName="parTx" presStyleLbl="revTx" presStyleIdx="4" presStyleCnt="6">
        <dgm:presLayoutVars>
          <dgm:chMax val="0"/>
          <dgm:chPref val="0"/>
        </dgm:presLayoutVars>
      </dgm:prSet>
      <dgm:spPr/>
    </dgm:pt>
    <dgm:pt modelId="{35C5586C-4473-4A35-89E6-F1BFBC39ADA8}" type="pres">
      <dgm:prSet presAssocID="{52206409-093F-47E3-BF41-10A52EDC8A91}" presName="sibTrans" presStyleCnt="0"/>
      <dgm:spPr/>
    </dgm:pt>
    <dgm:pt modelId="{48CCABE8-C421-4FE6-9BEE-574650D522AC}" type="pres">
      <dgm:prSet presAssocID="{C81BC780-91EA-416F-84C6-EC672B07A1C2}" presName="compNode" presStyleCnt="0"/>
      <dgm:spPr/>
    </dgm:pt>
    <dgm:pt modelId="{CCEA1A7C-FB61-436B-AC8F-E715957899D9}" type="pres">
      <dgm:prSet presAssocID="{C81BC780-91EA-416F-84C6-EC672B07A1C2}" presName="bgRect" presStyleLbl="bgShp" presStyleIdx="5" presStyleCnt="6"/>
      <dgm:spPr/>
    </dgm:pt>
    <dgm:pt modelId="{83CB93A5-8549-44F0-AA50-F967C1D0F687}" type="pres">
      <dgm:prSet presAssocID="{C81BC780-91EA-416F-84C6-EC672B07A1C2}"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B1C8354-3971-431C-A67C-47ADCEC3B392}" type="pres">
      <dgm:prSet presAssocID="{C81BC780-91EA-416F-84C6-EC672B07A1C2}" presName="spaceRect" presStyleCnt="0"/>
      <dgm:spPr/>
    </dgm:pt>
    <dgm:pt modelId="{6CF1AB73-E135-44B4-838F-F0CAFD64DC0A}" type="pres">
      <dgm:prSet presAssocID="{C81BC780-91EA-416F-84C6-EC672B07A1C2}" presName="parTx" presStyleLbl="revTx" presStyleIdx="5" presStyleCnt="6">
        <dgm:presLayoutVars>
          <dgm:chMax val="0"/>
          <dgm:chPref val="0"/>
        </dgm:presLayoutVars>
      </dgm:prSet>
      <dgm:spPr/>
    </dgm:pt>
  </dgm:ptLst>
  <dgm:cxnLst>
    <dgm:cxn modelId="{70CACE09-82AB-490E-90AE-98F07797ED6D}" type="presOf" srcId="{D84E27FC-7CE3-4BC0-ABA8-A6E6A736B0E4}" destId="{6B58F85D-CFE9-47B1-8D0B-19941A591798}" srcOrd="0" destOrd="0" presId="urn:microsoft.com/office/officeart/2018/2/layout/IconVerticalSolidList"/>
    <dgm:cxn modelId="{F4C4011D-5CE9-4E66-9322-1A28241DB842}" srcId="{D84E27FC-7CE3-4BC0-ABA8-A6E6A736B0E4}" destId="{54631A65-EDD6-4F50-9C27-27488AA850C2}" srcOrd="0" destOrd="0" parTransId="{01888F4C-4767-4F80-BAFE-F9D071839F85}" sibTransId="{CCD8D421-4F9E-4230-A46C-90C69BA04C43}"/>
    <dgm:cxn modelId="{9A92D221-21CF-430F-8F0B-CC340C1FA0D8}" type="presOf" srcId="{C81BC780-91EA-416F-84C6-EC672B07A1C2}" destId="{6CF1AB73-E135-44B4-838F-F0CAFD64DC0A}" srcOrd="0" destOrd="0" presId="urn:microsoft.com/office/officeart/2018/2/layout/IconVerticalSolidList"/>
    <dgm:cxn modelId="{1F9D3C44-505A-45A7-ACF4-71738D3693D9}" srcId="{D84E27FC-7CE3-4BC0-ABA8-A6E6A736B0E4}" destId="{6F03F5DE-E4C2-4761-8AD5-07BB0AA08B6A}" srcOrd="1" destOrd="0" parTransId="{45D6274A-A2F3-4B92-A014-7FB4F2BABBF9}" sibTransId="{650A3B1F-DB13-4E25-BC42-652456225BE9}"/>
    <dgm:cxn modelId="{68796747-868F-4D5A-925A-546D23FEFB1D}" srcId="{D84E27FC-7CE3-4BC0-ABA8-A6E6A736B0E4}" destId="{C81BC780-91EA-416F-84C6-EC672B07A1C2}" srcOrd="5" destOrd="0" parTransId="{64B49CF7-31FF-4CFB-94EC-2C5BF1637930}" sibTransId="{7B94D68D-720C-451F-9342-627A52A0EB20}"/>
    <dgm:cxn modelId="{4FF37A54-6B37-41EC-984F-A66C7B0B3CBC}" type="presOf" srcId="{9C6901DA-8AFA-483B-A874-4BDD790497CA}" destId="{2450C44D-6839-4798-AD6C-AE6EC9318919}" srcOrd="0" destOrd="0" presId="urn:microsoft.com/office/officeart/2018/2/layout/IconVerticalSolidList"/>
    <dgm:cxn modelId="{5D89408F-9279-47F4-B2A9-927FA052F134}" type="presOf" srcId="{6F03F5DE-E4C2-4761-8AD5-07BB0AA08B6A}" destId="{8AB324A2-7C3B-40EB-AB54-7CCA6E64A345}" srcOrd="0" destOrd="0" presId="urn:microsoft.com/office/officeart/2018/2/layout/IconVerticalSolidList"/>
    <dgm:cxn modelId="{9B42F495-F675-4531-8584-777359707596}" srcId="{D84E27FC-7CE3-4BC0-ABA8-A6E6A736B0E4}" destId="{F5AF716F-CBE7-457F-ADC7-D283C91F4081}" srcOrd="2" destOrd="0" parTransId="{3EE59B25-3F43-4708-BAC8-955FC6E8EBB4}" sibTransId="{F04DF97D-603B-4346-A90F-D1E013F59FEB}"/>
    <dgm:cxn modelId="{B52E66B0-A537-4877-97C7-C063DB96F00C}" srcId="{D84E27FC-7CE3-4BC0-ABA8-A6E6A736B0E4}" destId="{908CD282-60EA-41AF-B112-62A5E2E24C35}" srcOrd="4" destOrd="0" parTransId="{4197C94D-189B-480F-8C03-60921BFD0324}" sibTransId="{52206409-093F-47E3-BF41-10A52EDC8A91}"/>
    <dgm:cxn modelId="{25561CB5-B4F2-43E5-8850-0E6CCF737010}" type="presOf" srcId="{908CD282-60EA-41AF-B112-62A5E2E24C35}" destId="{1ED48BBC-B135-4197-BBB2-0BB685192A3A}" srcOrd="0" destOrd="0" presId="urn:microsoft.com/office/officeart/2018/2/layout/IconVerticalSolidList"/>
    <dgm:cxn modelId="{6AC717C9-AB7C-47B8-AFD3-5E7E89173A7B}" type="presOf" srcId="{F5AF716F-CBE7-457F-ADC7-D283C91F4081}" destId="{69F0852C-6E91-4008-8AF6-1BE6DA879F80}" srcOrd="0" destOrd="0" presId="urn:microsoft.com/office/officeart/2018/2/layout/IconVerticalSolidList"/>
    <dgm:cxn modelId="{C0D401DF-0F5E-40A3-AC38-19416CEB40C0}" type="presOf" srcId="{54631A65-EDD6-4F50-9C27-27488AA850C2}" destId="{652A52F3-9B3E-4C99-BE5A-FC2F427A12AE}" srcOrd="0" destOrd="0" presId="urn:microsoft.com/office/officeart/2018/2/layout/IconVerticalSolidList"/>
    <dgm:cxn modelId="{F96BEAFB-3719-49A7-99CF-25468E2CEA23}" srcId="{D84E27FC-7CE3-4BC0-ABA8-A6E6A736B0E4}" destId="{9C6901DA-8AFA-483B-A874-4BDD790497CA}" srcOrd="3" destOrd="0" parTransId="{3FEAD3ED-EAAB-4BAD-9741-B630FC90C385}" sibTransId="{A5F23D1D-31F4-47B2-B272-2876B1F69FFB}"/>
    <dgm:cxn modelId="{4B9E3347-B848-4361-AE8F-D6F5D4A9A240}" type="presParOf" srcId="{6B58F85D-CFE9-47B1-8D0B-19941A591798}" destId="{B686B501-12D3-4CC9-BD26-E5BB339CBE30}" srcOrd="0" destOrd="0" presId="urn:microsoft.com/office/officeart/2018/2/layout/IconVerticalSolidList"/>
    <dgm:cxn modelId="{D691A6C4-DEC0-4E09-AE80-0F86C3ECF2F6}" type="presParOf" srcId="{B686B501-12D3-4CC9-BD26-E5BB339CBE30}" destId="{6C6679E9-AAE5-4259-AFE7-BC6443419E88}" srcOrd="0" destOrd="0" presId="urn:microsoft.com/office/officeart/2018/2/layout/IconVerticalSolidList"/>
    <dgm:cxn modelId="{649C631A-8BE4-4709-8D63-B0AAEF037CCA}" type="presParOf" srcId="{B686B501-12D3-4CC9-BD26-E5BB339CBE30}" destId="{0962678B-1DE7-4610-AD7D-1DCC05B641B1}" srcOrd="1" destOrd="0" presId="urn:microsoft.com/office/officeart/2018/2/layout/IconVerticalSolidList"/>
    <dgm:cxn modelId="{5BFBB082-6C45-43E6-BF17-7FE0B9A5344C}" type="presParOf" srcId="{B686B501-12D3-4CC9-BD26-E5BB339CBE30}" destId="{9C982C43-230A-4923-A44B-10A1C2B5125C}" srcOrd="2" destOrd="0" presId="urn:microsoft.com/office/officeart/2018/2/layout/IconVerticalSolidList"/>
    <dgm:cxn modelId="{0C49B08A-0B5A-435D-93AF-27BE6096CB26}" type="presParOf" srcId="{B686B501-12D3-4CC9-BD26-E5BB339CBE30}" destId="{652A52F3-9B3E-4C99-BE5A-FC2F427A12AE}" srcOrd="3" destOrd="0" presId="urn:microsoft.com/office/officeart/2018/2/layout/IconVerticalSolidList"/>
    <dgm:cxn modelId="{448BA6FC-FDDF-4650-B72A-6FAA2CA1F31B}" type="presParOf" srcId="{6B58F85D-CFE9-47B1-8D0B-19941A591798}" destId="{FDCCF936-1919-4CDF-89CC-A27C02AD4C4C}" srcOrd="1" destOrd="0" presId="urn:microsoft.com/office/officeart/2018/2/layout/IconVerticalSolidList"/>
    <dgm:cxn modelId="{DBCD50D6-C7F8-4263-BFFA-3DBCC51EE24D}" type="presParOf" srcId="{6B58F85D-CFE9-47B1-8D0B-19941A591798}" destId="{3D241AE1-A0DF-4D4C-A9B8-1AFF7AB859CD}" srcOrd="2" destOrd="0" presId="urn:microsoft.com/office/officeart/2018/2/layout/IconVerticalSolidList"/>
    <dgm:cxn modelId="{61C85F2F-7031-45AE-906F-74CF41F41A43}" type="presParOf" srcId="{3D241AE1-A0DF-4D4C-A9B8-1AFF7AB859CD}" destId="{BB840487-042B-449A-B28C-38B53BD7B518}" srcOrd="0" destOrd="0" presId="urn:microsoft.com/office/officeart/2018/2/layout/IconVerticalSolidList"/>
    <dgm:cxn modelId="{ECF25B86-6620-42BB-942E-6A6887862102}" type="presParOf" srcId="{3D241AE1-A0DF-4D4C-A9B8-1AFF7AB859CD}" destId="{13434CBA-2558-4F21-8516-2021472F7479}" srcOrd="1" destOrd="0" presId="urn:microsoft.com/office/officeart/2018/2/layout/IconVerticalSolidList"/>
    <dgm:cxn modelId="{50329AEE-2D34-4E43-A4A2-7874AEE86693}" type="presParOf" srcId="{3D241AE1-A0DF-4D4C-A9B8-1AFF7AB859CD}" destId="{D7091CAE-CDB3-4BB6-B8C3-E13CD25E37BF}" srcOrd="2" destOrd="0" presId="urn:microsoft.com/office/officeart/2018/2/layout/IconVerticalSolidList"/>
    <dgm:cxn modelId="{7F147B62-49E2-4C0C-909D-CE5EC18183BE}" type="presParOf" srcId="{3D241AE1-A0DF-4D4C-A9B8-1AFF7AB859CD}" destId="{8AB324A2-7C3B-40EB-AB54-7CCA6E64A345}" srcOrd="3" destOrd="0" presId="urn:microsoft.com/office/officeart/2018/2/layout/IconVerticalSolidList"/>
    <dgm:cxn modelId="{F82D9394-C7A2-4DAF-A5A7-DBB8FD4378E6}" type="presParOf" srcId="{6B58F85D-CFE9-47B1-8D0B-19941A591798}" destId="{80FC91B9-53E3-43A4-AF99-42C44FB590E4}" srcOrd="3" destOrd="0" presId="urn:microsoft.com/office/officeart/2018/2/layout/IconVerticalSolidList"/>
    <dgm:cxn modelId="{2BB75ED6-CAA5-44C2-9AF5-5D4C4ABB8D70}" type="presParOf" srcId="{6B58F85D-CFE9-47B1-8D0B-19941A591798}" destId="{9670BD79-0876-4F41-95C1-E768C5A5A05A}" srcOrd="4" destOrd="0" presId="urn:microsoft.com/office/officeart/2018/2/layout/IconVerticalSolidList"/>
    <dgm:cxn modelId="{CA5B6E83-6B8A-4FFA-A368-CF23B7BC3112}" type="presParOf" srcId="{9670BD79-0876-4F41-95C1-E768C5A5A05A}" destId="{58BE43FF-3EBD-4CD2-8E7E-30038EB681A8}" srcOrd="0" destOrd="0" presId="urn:microsoft.com/office/officeart/2018/2/layout/IconVerticalSolidList"/>
    <dgm:cxn modelId="{2977C672-626B-4653-9575-A66C41D7D3BF}" type="presParOf" srcId="{9670BD79-0876-4F41-95C1-E768C5A5A05A}" destId="{26ED4F3B-6A44-4E70-9D17-81099089B801}" srcOrd="1" destOrd="0" presId="urn:microsoft.com/office/officeart/2018/2/layout/IconVerticalSolidList"/>
    <dgm:cxn modelId="{DB0CC805-8408-46D9-A91C-A4AD2BE74CB7}" type="presParOf" srcId="{9670BD79-0876-4F41-95C1-E768C5A5A05A}" destId="{337DECDA-0742-4818-8154-6ADCE4601A96}" srcOrd="2" destOrd="0" presId="urn:microsoft.com/office/officeart/2018/2/layout/IconVerticalSolidList"/>
    <dgm:cxn modelId="{544C5E5F-F541-466D-B220-23F2AFCD6302}" type="presParOf" srcId="{9670BD79-0876-4F41-95C1-E768C5A5A05A}" destId="{69F0852C-6E91-4008-8AF6-1BE6DA879F80}" srcOrd="3" destOrd="0" presId="urn:microsoft.com/office/officeart/2018/2/layout/IconVerticalSolidList"/>
    <dgm:cxn modelId="{66176FDF-0853-438A-BA21-ECB25F45F1C0}" type="presParOf" srcId="{6B58F85D-CFE9-47B1-8D0B-19941A591798}" destId="{749CDC65-CB82-4AFB-BF7A-D352A10A089A}" srcOrd="5" destOrd="0" presId="urn:microsoft.com/office/officeart/2018/2/layout/IconVerticalSolidList"/>
    <dgm:cxn modelId="{06C55A95-736E-4E29-B60F-8471BDAF0EFD}" type="presParOf" srcId="{6B58F85D-CFE9-47B1-8D0B-19941A591798}" destId="{B8D87BAD-D48B-4C42-90F5-EE283DD224B3}" srcOrd="6" destOrd="0" presId="urn:microsoft.com/office/officeart/2018/2/layout/IconVerticalSolidList"/>
    <dgm:cxn modelId="{0FC0F63D-35D7-409F-A14A-DBF8ACCA283D}" type="presParOf" srcId="{B8D87BAD-D48B-4C42-90F5-EE283DD224B3}" destId="{92F013DF-962E-4377-BDBA-FC8AF6C74070}" srcOrd="0" destOrd="0" presId="urn:microsoft.com/office/officeart/2018/2/layout/IconVerticalSolidList"/>
    <dgm:cxn modelId="{DD103C31-F879-4F79-A529-EDEFEC3B2CCD}" type="presParOf" srcId="{B8D87BAD-D48B-4C42-90F5-EE283DD224B3}" destId="{796C2263-83D5-49A8-B02B-3B0EFF4E2658}" srcOrd="1" destOrd="0" presId="urn:microsoft.com/office/officeart/2018/2/layout/IconVerticalSolidList"/>
    <dgm:cxn modelId="{CEDBEE8F-A650-459D-B8D5-A054575DB3B3}" type="presParOf" srcId="{B8D87BAD-D48B-4C42-90F5-EE283DD224B3}" destId="{CBFADE28-57A2-4DE8-BD5F-79B11A8DBF42}" srcOrd="2" destOrd="0" presId="urn:microsoft.com/office/officeart/2018/2/layout/IconVerticalSolidList"/>
    <dgm:cxn modelId="{8C3F653A-6A9F-4A94-A1D5-245836AD1713}" type="presParOf" srcId="{B8D87BAD-D48B-4C42-90F5-EE283DD224B3}" destId="{2450C44D-6839-4798-AD6C-AE6EC9318919}" srcOrd="3" destOrd="0" presId="urn:microsoft.com/office/officeart/2018/2/layout/IconVerticalSolidList"/>
    <dgm:cxn modelId="{75623C54-6C5D-463D-B24F-DECDFE52D475}" type="presParOf" srcId="{6B58F85D-CFE9-47B1-8D0B-19941A591798}" destId="{013E5FE7-DA72-4BF5-B38A-BE07283260BA}" srcOrd="7" destOrd="0" presId="urn:microsoft.com/office/officeart/2018/2/layout/IconVerticalSolidList"/>
    <dgm:cxn modelId="{2FE66BD2-AB22-4217-8258-0B9BABF21E40}" type="presParOf" srcId="{6B58F85D-CFE9-47B1-8D0B-19941A591798}" destId="{32664462-5F0D-46BE-AB88-72177C8BD352}" srcOrd="8" destOrd="0" presId="urn:microsoft.com/office/officeart/2018/2/layout/IconVerticalSolidList"/>
    <dgm:cxn modelId="{3B8F311E-2255-4424-9B80-21B9C6009EC2}" type="presParOf" srcId="{32664462-5F0D-46BE-AB88-72177C8BD352}" destId="{40B48E8F-E1E4-4FAB-B95A-98DAB98E3359}" srcOrd="0" destOrd="0" presId="urn:microsoft.com/office/officeart/2018/2/layout/IconVerticalSolidList"/>
    <dgm:cxn modelId="{35716317-2564-41CD-98A9-3DD569AE0813}" type="presParOf" srcId="{32664462-5F0D-46BE-AB88-72177C8BD352}" destId="{3EE75187-B066-4CAB-8054-E8C0528FFFD8}" srcOrd="1" destOrd="0" presId="urn:microsoft.com/office/officeart/2018/2/layout/IconVerticalSolidList"/>
    <dgm:cxn modelId="{AAEA60CE-BA4E-4365-9216-036A4E7EEDE3}" type="presParOf" srcId="{32664462-5F0D-46BE-AB88-72177C8BD352}" destId="{8B491F59-FE6D-4506-BC7D-CA989489C06B}" srcOrd="2" destOrd="0" presId="urn:microsoft.com/office/officeart/2018/2/layout/IconVerticalSolidList"/>
    <dgm:cxn modelId="{7F059737-718C-440C-B5C2-6D699E830E07}" type="presParOf" srcId="{32664462-5F0D-46BE-AB88-72177C8BD352}" destId="{1ED48BBC-B135-4197-BBB2-0BB685192A3A}" srcOrd="3" destOrd="0" presId="urn:microsoft.com/office/officeart/2018/2/layout/IconVerticalSolidList"/>
    <dgm:cxn modelId="{8C773797-85F8-4C9B-AACB-F0D0362A2B93}" type="presParOf" srcId="{6B58F85D-CFE9-47B1-8D0B-19941A591798}" destId="{35C5586C-4473-4A35-89E6-F1BFBC39ADA8}" srcOrd="9" destOrd="0" presId="urn:microsoft.com/office/officeart/2018/2/layout/IconVerticalSolidList"/>
    <dgm:cxn modelId="{782E4D48-0D0B-42EA-8CD7-543D12F2FB7A}" type="presParOf" srcId="{6B58F85D-CFE9-47B1-8D0B-19941A591798}" destId="{48CCABE8-C421-4FE6-9BEE-574650D522AC}" srcOrd="10" destOrd="0" presId="urn:microsoft.com/office/officeart/2018/2/layout/IconVerticalSolidList"/>
    <dgm:cxn modelId="{0356F753-37E3-49E0-AF40-67A0B390462B}" type="presParOf" srcId="{48CCABE8-C421-4FE6-9BEE-574650D522AC}" destId="{CCEA1A7C-FB61-436B-AC8F-E715957899D9}" srcOrd="0" destOrd="0" presId="urn:microsoft.com/office/officeart/2018/2/layout/IconVerticalSolidList"/>
    <dgm:cxn modelId="{F47B001A-AFE9-41C9-8F5E-CA1A5B75CFF0}" type="presParOf" srcId="{48CCABE8-C421-4FE6-9BEE-574650D522AC}" destId="{83CB93A5-8549-44F0-AA50-F967C1D0F687}" srcOrd="1" destOrd="0" presId="urn:microsoft.com/office/officeart/2018/2/layout/IconVerticalSolidList"/>
    <dgm:cxn modelId="{E7EE1E19-7322-45D3-B241-24399871253D}" type="presParOf" srcId="{48CCABE8-C421-4FE6-9BEE-574650D522AC}" destId="{7B1C8354-3971-431C-A67C-47ADCEC3B392}" srcOrd="2" destOrd="0" presId="urn:microsoft.com/office/officeart/2018/2/layout/IconVerticalSolidList"/>
    <dgm:cxn modelId="{A6328BCE-CCF3-4FF8-92DC-3A46D181BD36}" type="presParOf" srcId="{48CCABE8-C421-4FE6-9BEE-574650D522AC}" destId="{6CF1AB73-E135-44B4-838F-F0CAFD64DC0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4E27FC-7CE3-4BC0-ABA8-A6E6A736B0E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4631A65-EDD6-4F50-9C27-27488AA850C2}">
      <dgm:prSet/>
      <dgm:spPr/>
      <dgm:t>
        <a:bodyPr/>
        <a:lstStyle/>
        <a:p>
          <a:pPr>
            <a:lnSpc>
              <a:spcPct val="100000"/>
            </a:lnSpc>
          </a:pPr>
          <a:r>
            <a:rPr lang="en-US" b="1"/>
            <a:t>W.1 (Purpose &amp; Genre):</a:t>
          </a:r>
          <a:br>
            <a:rPr lang="en-US"/>
          </a:br>
          <a:r>
            <a:rPr lang="en-US" i="1"/>
            <a:t>Write for different purposes and audiences</a:t>
          </a:r>
          <a:endParaRPr lang="en-US"/>
        </a:p>
      </dgm:t>
    </dgm:pt>
    <dgm:pt modelId="{01888F4C-4767-4F80-BAFE-F9D071839F85}" type="parTrans" cxnId="{F4C4011D-5CE9-4E66-9322-1A28241DB842}">
      <dgm:prSet/>
      <dgm:spPr/>
      <dgm:t>
        <a:bodyPr/>
        <a:lstStyle/>
        <a:p>
          <a:endParaRPr lang="en-US"/>
        </a:p>
      </dgm:t>
    </dgm:pt>
    <dgm:pt modelId="{CCD8D421-4F9E-4230-A46C-90C69BA04C43}" type="sibTrans" cxnId="{F4C4011D-5CE9-4E66-9322-1A28241DB842}">
      <dgm:prSet/>
      <dgm:spPr/>
      <dgm:t>
        <a:bodyPr/>
        <a:lstStyle/>
        <a:p>
          <a:endParaRPr lang="en-US"/>
        </a:p>
      </dgm:t>
    </dgm:pt>
    <dgm:pt modelId="{6F03F5DE-E4C2-4761-8AD5-07BB0AA08B6A}">
      <dgm:prSet/>
      <dgm:spPr/>
      <dgm:t>
        <a:bodyPr/>
        <a:lstStyle/>
        <a:p>
          <a:pPr>
            <a:lnSpc>
              <a:spcPct val="100000"/>
            </a:lnSpc>
          </a:pPr>
          <a:r>
            <a:rPr lang="en-US" b="1"/>
            <a:t>W.2 (Planning):</a:t>
          </a:r>
          <a:br>
            <a:rPr lang="en-US"/>
          </a:br>
          <a:r>
            <a:rPr lang="en-US" i="1"/>
            <a:t>Plan ideas with purpose and audience in mind</a:t>
          </a:r>
          <a:endParaRPr lang="en-US"/>
        </a:p>
      </dgm:t>
    </dgm:pt>
    <dgm:pt modelId="{45D6274A-A2F3-4B92-A014-7FB4F2BABBF9}" type="parTrans" cxnId="{1F9D3C44-505A-45A7-ACF4-71738D3693D9}">
      <dgm:prSet/>
      <dgm:spPr/>
      <dgm:t>
        <a:bodyPr/>
        <a:lstStyle/>
        <a:p>
          <a:endParaRPr lang="en-US"/>
        </a:p>
      </dgm:t>
    </dgm:pt>
    <dgm:pt modelId="{650A3B1F-DB13-4E25-BC42-652456225BE9}" type="sibTrans" cxnId="{1F9D3C44-505A-45A7-ACF4-71738D3693D9}">
      <dgm:prSet/>
      <dgm:spPr/>
      <dgm:t>
        <a:bodyPr/>
        <a:lstStyle/>
        <a:p>
          <a:endParaRPr lang="en-US"/>
        </a:p>
      </dgm:t>
    </dgm:pt>
    <dgm:pt modelId="{F5AF716F-CBE7-457F-ADC7-D283C91F4081}">
      <dgm:prSet/>
      <dgm:spPr/>
      <dgm:t>
        <a:bodyPr/>
        <a:lstStyle/>
        <a:p>
          <a:pPr>
            <a:lnSpc>
              <a:spcPct val="100000"/>
            </a:lnSpc>
          </a:pPr>
          <a:r>
            <a:rPr lang="en-US" b="1"/>
            <a:t>W.3 (Drafting):</a:t>
          </a:r>
          <a:br>
            <a:rPr lang="en-US"/>
          </a:br>
          <a:r>
            <a:rPr lang="en-US" i="1"/>
            <a:t>Generate and develop ideas into writing</a:t>
          </a:r>
          <a:endParaRPr lang="en-US"/>
        </a:p>
      </dgm:t>
    </dgm:pt>
    <dgm:pt modelId="{3EE59B25-3F43-4708-BAC8-955FC6E8EBB4}" type="parTrans" cxnId="{9B42F495-F675-4531-8584-777359707596}">
      <dgm:prSet/>
      <dgm:spPr/>
      <dgm:t>
        <a:bodyPr/>
        <a:lstStyle/>
        <a:p>
          <a:endParaRPr lang="en-US"/>
        </a:p>
      </dgm:t>
    </dgm:pt>
    <dgm:pt modelId="{F04DF97D-603B-4346-A90F-D1E013F59FEB}" type="sibTrans" cxnId="{9B42F495-F675-4531-8584-777359707596}">
      <dgm:prSet/>
      <dgm:spPr/>
      <dgm:t>
        <a:bodyPr/>
        <a:lstStyle/>
        <a:p>
          <a:endParaRPr lang="en-US"/>
        </a:p>
      </dgm:t>
    </dgm:pt>
    <dgm:pt modelId="{9C6901DA-8AFA-483B-A874-4BDD790497CA}">
      <dgm:prSet/>
      <dgm:spPr/>
      <dgm:t>
        <a:bodyPr/>
        <a:lstStyle/>
        <a:p>
          <a:pPr>
            <a:lnSpc>
              <a:spcPct val="100000"/>
            </a:lnSpc>
          </a:pPr>
          <a:r>
            <a:rPr lang="en-US" b="1"/>
            <a:t>W.4 (Organization):</a:t>
          </a:r>
          <a:br>
            <a:rPr lang="en-US"/>
          </a:br>
          <a:r>
            <a:rPr lang="en-US" i="1"/>
            <a:t>Structure ideas clearly</a:t>
          </a:r>
          <a:endParaRPr lang="en-US"/>
        </a:p>
      </dgm:t>
    </dgm:pt>
    <dgm:pt modelId="{3FEAD3ED-EAAB-4BAD-9741-B630FC90C385}" type="parTrans" cxnId="{F96BEAFB-3719-49A7-99CF-25468E2CEA23}">
      <dgm:prSet/>
      <dgm:spPr/>
      <dgm:t>
        <a:bodyPr/>
        <a:lstStyle/>
        <a:p>
          <a:endParaRPr lang="en-US"/>
        </a:p>
      </dgm:t>
    </dgm:pt>
    <dgm:pt modelId="{A5F23D1D-31F4-47B2-B272-2876B1F69FFB}" type="sibTrans" cxnId="{F96BEAFB-3719-49A7-99CF-25468E2CEA23}">
      <dgm:prSet/>
      <dgm:spPr/>
      <dgm:t>
        <a:bodyPr/>
        <a:lstStyle/>
        <a:p>
          <a:endParaRPr lang="en-US"/>
        </a:p>
      </dgm:t>
    </dgm:pt>
    <dgm:pt modelId="{908CD282-60EA-41AF-B112-62A5E2E24C35}">
      <dgm:prSet/>
      <dgm:spPr/>
      <dgm:t>
        <a:bodyPr/>
        <a:lstStyle/>
        <a:p>
          <a:pPr>
            <a:lnSpc>
              <a:spcPct val="100000"/>
            </a:lnSpc>
          </a:pPr>
          <a:r>
            <a:rPr lang="en-US" b="1"/>
            <a:t>W.5 (Revising &amp; Editing):</a:t>
          </a:r>
          <a:br>
            <a:rPr lang="en-US"/>
          </a:br>
          <a:r>
            <a:rPr lang="en-US" i="1"/>
            <a:t>Improve meaning and mechanics</a:t>
          </a:r>
          <a:endParaRPr lang="en-US"/>
        </a:p>
      </dgm:t>
    </dgm:pt>
    <dgm:pt modelId="{4197C94D-189B-480F-8C03-60921BFD0324}" type="parTrans" cxnId="{B52E66B0-A537-4877-97C7-C063DB96F00C}">
      <dgm:prSet/>
      <dgm:spPr/>
      <dgm:t>
        <a:bodyPr/>
        <a:lstStyle/>
        <a:p>
          <a:endParaRPr lang="en-US"/>
        </a:p>
      </dgm:t>
    </dgm:pt>
    <dgm:pt modelId="{52206409-093F-47E3-BF41-10A52EDC8A91}" type="sibTrans" cxnId="{B52E66B0-A537-4877-97C7-C063DB96F00C}">
      <dgm:prSet/>
      <dgm:spPr/>
      <dgm:t>
        <a:bodyPr/>
        <a:lstStyle/>
        <a:p>
          <a:endParaRPr lang="en-US"/>
        </a:p>
      </dgm:t>
    </dgm:pt>
    <dgm:pt modelId="{C81BC780-91EA-416F-84C6-EC672B07A1C2}">
      <dgm:prSet/>
      <dgm:spPr/>
      <dgm:t>
        <a:bodyPr/>
        <a:lstStyle/>
        <a:p>
          <a:pPr>
            <a:lnSpc>
              <a:spcPct val="100000"/>
            </a:lnSpc>
          </a:pPr>
          <a:r>
            <a:rPr lang="en-US" b="1"/>
            <a:t>W.6 (Publishing):</a:t>
          </a:r>
          <a:br>
            <a:rPr lang="en-US"/>
          </a:br>
          <a:r>
            <a:rPr lang="en-US" i="1"/>
            <a:t>Share writing with others</a:t>
          </a:r>
          <a:endParaRPr lang="en-US"/>
        </a:p>
      </dgm:t>
    </dgm:pt>
    <dgm:pt modelId="{64B49CF7-31FF-4CFB-94EC-2C5BF1637930}" type="parTrans" cxnId="{68796747-868F-4D5A-925A-546D23FEFB1D}">
      <dgm:prSet/>
      <dgm:spPr/>
      <dgm:t>
        <a:bodyPr/>
        <a:lstStyle/>
        <a:p>
          <a:endParaRPr lang="en-US"/>
        </a:p>
      </dgm:t>
    </dgm:pt>
    <dgm:pt modelId="{7B94D68D-720C-451F-9342-627A52A0EB20}" type="sibTrans" cxnId="{68796747-868F-4D5A-925A-546D23FEFB1D}">
      <dgm:prSet/>
      <dgm:spPr/>
      <dgm:t>
        <a:bodyPr/>
        <a:lstStyle/>
        <a:p>
          <a:endParaRPr lang="en-US"/>
        </a:p>
      </dgm:t>
    </dgm:pt>
    <dgm:pt modelId="{6B58F85D-CFE9-47B1-8D0B-19941A591798}" type="pres">
      <dgm:prSet presAssocID="{D84E27FC-7CE3-4BC0-ABA8-A6E6A736B0E4}" presName="root" presStyleCnt="0">
        <dgm:presLayoutVars>
          <dgm:dir/>
          <dgm:resizeHandles val="exact"/>
        </dgm:presLayoutVars>
      </dgm:prSet>
      <dgm:spPr/>
    </dgm:pt>
    <dgm:pt modelId="{B686B501-12D3-4CC9-BD26-E5BB339CBE30}" type="pres">
      <dgm:prSet presAssocID="{54631A65-EDD6-4F50-9C27-27488AA850C2}" presName="compNode" presStyleCnt="0"/>
      <dgm:spPr/>
    </dgm:pt>
    <dgm:pt modelId="{6C6679E9-AAE5-4259-AFE7-BC6443419E88}" type="pres">
      <dgm:prSet presAssocID="{54631A65-EDD6-4F50-9C27-27488AA850C2}" presName="bgRect" presStyleLbl="bgShp" presStyleIdx="0" presStyleCnt="6"/>
      <dgm:spPr/>
    </dgm:pt>
    <dgm:pt modelId="{0962678B-1DE7-4610-AD7D-1DCC05B641B1}" type="pres">
      <dgm:prSet presAssocID="{54631A65-EDD6-4F50-9C27-27488AA850C2}"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ooks"/>
        </a:ext>
      </dgm:extLst>
    </dgm:pt>
    <dgm:pt modelId="{9C982C43-230A-4923-A44B-10A1C2B5125C}" type="pres">
      <dgm:prSet presAssocID="{54631A65-EDD6-4F50-9C27-27488AA850C2}" presName="spaceRect" presStyleCnt="0"/>
      <dgm:spPr/>
    </dgm:pt>
    <dgm:pt modelId="{652A52F3-9B3E-4C99-BE5A-FC2F427A12AE}" type="pres">
      <dgm:prSet presAssocID="{54631A65-EDD6-4F50-9C27-27488AA850C2}" presName="parTx" presStyleLbl="revTx" presStyleIdx="0" presStyleCnt="6">
        <dgm:presLayoutVars>
          <dgm:chMax val="0"/>
          <dgm:chPref val="0"/>
        </dgm:presLayoutVars>
      </dgm:prSet>
      <dgm:spPr/>
    </dgm:pt>
    <dgm:pt modelId="{FDCCF936-1919-4CDF-89CC-A27C02AD4C4C}" type="pres">
      <dgm:prSet presAssocID="{CCD8D421-4F9E-4230-A46C-90C69BA04C43}" presName="sibTrans" presStyleCnt="0"/>
      <dgm:spPr/>
    </dgm:pt>
    <dgm:pt modelId="{3D241AE1-A0DF-4D4C-A9B8-1AFF7AB859CD}" type="pres">
      <dgm:prSet presAssocID="{6F03F5DE-E4C2-4761-8AD5-07BB0AA08B6A}" presName="compNode" presStyleCnt="0"/>
      <dgm:spPr/>
    </dgm:pt>
    <dgm:pt modelId="{BB840487-042B-449A-B28C-38B53BD7B518}" type="pres">
      <dgm:prSet presAssocID="{6F03F5DE-E4C2-4761-8AD5-07BB0AA08B6A}" presName="bgRect" presStyleLbl="bgShp" presStyleIdx="1" presStyleCnt="6"/>
      <dgm:spPr/>
    </dgm:pt>
    <dgm:pt modelId="{13434CBA-2558-4F21-8516-2021472F7479}" type="pres">
      <dgm:prSet presAssocID="{6F03F5DE-E4C2-4761-8AD5-07BB0AA08B6A}"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D7091CAE-CDB3-4BB6-B8C3-E13CD25E37BF}" type="pres">
      <dgm:prSet presAssocID="{6F03F5DE-E4C2-4761-8AD5-07BB0AA08B6A}" presName="spaceRect" presStyleCnt="0"/>
      <dgm:spPr/>
    </dgm:pt>
    <dgm:pt modelId="{8AB324A2-7C3B-40EB-AB54-7CCA6E64A345}" type="pres">
      <dgm:prSet presAssocID="{6F03F5DE-E4C2-4761-8AD5-07BB0AA08B6A}" presName="parTx" presStyleLbl="revTx" presStyleIdx="1" presStyleCnt="6">
        <dgm:presLayoutVars>
          <dgm:chMax val="0"/>
          <dgm:chPref val="0"/>
        </dgm:presLayoutVars>
      </dgm:prSet>
      <dgm:spPr/>
    </dgm:pt>
    <dgm:pt modelId="{80FC91B9-53E3-43A4-AF99-42C44FB590E4}" type="pres">
      <dgm:prSet presAssocID="{650A3B1F-DB13-4E25-BC42-652456225BE9}" presName="sibTrans" presStyleCnt="0"/>
      <dgm:spPr/>
    </dgm:pt>
    <dgm:pt modelId="{9670BD79-0876-4F41-95C1-E768C5A5A05A}" type="pres">
      <dgm:prSet presAssocID="{F5AF716F-CBE7-457F-ADC7-D283C91F4081}" presName="compNode" presStyleCnt="0"/>
      <dgm:spPr/>
    </dgm:pt>
    <dgm:pt modelId="{58BE43FF-3EBD-4CD2-8E7E-30038EB681A8}" type="pres">
      <dgm:prSet presAssocID="{F5AF716F-CBE7-457F-ADC7-D283C91F4081}" presName="bgRect" presStyleLbl="bgShp" presStyleIdx="2" presStyleCnt="6"/>
      <dgm:spPr/>
    </dgm:pt>
    <dgm:pt modelId="{26ED4F3B-6A44-4E70-9D17-81099089B801}" type="pres">
      <dgm:prSet presAssocID="{F5AF716F-CBE7-457F-ADC7-D283C91F4081}"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encil"/>
        </a:ext>
      </dgm:extLst>
    </dgm:pt>
    <dgm:pt modelId="{337DECDA-0742-4818-8154-6ADCE4601A96}" type="pres">
      <dgm:prSet presAssocID="{F5AF716F-CBE7-457F-ADC7-D283C91F4081}" presName="spaceRect" presStyleCnt="0"/>
      <dgm:spPr/>
    </dgm:pt>
    <dgm:pt modelId="{69F0852C-6E91-4008-8AF6-1BE6DA879F80}" type="pres">
      <dgm:prSet presAssocID="{F5AF716F-CBE7-457F-ADC7-D283C91F4081}" presName="parTx" presStyleLbl="revTx" presStyleIdx="2" presStyleCnt="6">
        <dgm:presLayoutVars>
          <dgm:chMax val="0"/>
          <dgm:chPref val="0"/>
        </dgm:presLayoutVars>
      </dgm:prSet>
      <dgm:spPr/>
    </dgm:pt>
    <dgm:pt modelId="{749CDC65-CB82-4AFB-BF7A-D352A10A089A}" type="pres">
      <dgm:prSet presAssocID="{F04DF97D-603B-4346-A90F-D1E013F59FEB}" presName="sibTrans" presStyleCnt="0"/>
      <dgm:spPr/>
    </dgm:pt>
    <dgm:pt modelId="{B8D87BAD-D48B-4C42-90F5-EE283DD224B3}" type="pres">
      <dgm:prSet presAssocID="{9C6901DA-8AFA-483B-A874-4BDD790497CA}" presName="compNode" presStyleCnt="0"/>
      <dgm:spPr/>
    </dgm:pt>
    <dgm:pt modelId="{92F013DF-962E-4377-BDBA-FC8AF6C74070}" type="pres">
      <dgm:prSet presAssocID="{9C6901DA-8AFA-483B-A874-4BDD790497CA}" presName="bgRect" presStyleLbl="bgShp" presStyleIdx="3" presStyleCnt="6"/>
      <dgm:spPr/>
    </dgm:pt>
    <dgm:pt modelId="{796C2263-83D5-49A8-B02B-3B0EFF4E2658}" type="pres">
      <dgm:prSet presAssocID="{9C6901DA-8AFA-483B-A874-4BDD790497CA}"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row Circle"/>
        </a:ext>
      </dgm:extLst>
    </dgm:pt>
    <dgm:pt modelId="{CBFADE28-57A2-4DE8-BD5F-79B11A8DBF42}" type="pres">
      <dgm:prSet presAssocID="{9C6901DA-8AFA-483B-A874-4BDD790497CA}" presName="spaceRect" presStyleCnt="0"/>
      <dgm:spPr/>
    </dgm:pt>
    <dgm:pt modelId="{2450C44D-6839-4798-AD6C-AE6EC9318919}" type="pres">
      <dgm:prSet presAssocID="{9C6901DA-8AFA-483B-A874-4BDD790497CA}" presName="parTx" presStyleLbl="revTx" presStyleIdx="3" presStyleCnt="6">
        <dgm:presLayoutVars>
          <dgm:chMax val="0"/>
          <dgm:chPref val="0"/>
        </dgm:presLayoutVars>
      </dgm:prSet>
      <dgm:spPr/>
    </dgm:pt>
    <dgm:pt modelId="{013E5FE7-DA72-4BF5-B38A-BE07283260BA}" type="pres">
      <dgm:prSet presAssocID="{A5F23D1D-31F4-47B2-B272-2876B1F69FFB}" presName="sibTrans" presStyleCnt="0"/>
      <dgm:spPr/>
    </dgm:pt>
    <dgm:pt modelId="{32664462-5F0D-46BE-AB88-72177C8BD352}" type="pres">
      <dgm:prSet presAssocID="{908CD282-60EA-41AF-B112-62A5E2E24C35}" presName="compNode" presStyleCnt="0"/>
      <dgm:spPr/>
    </dgm:pt>
    <dgm:pt modelId="{40B48E8F-E1E4-4FAB-B95A-98DAB98E3359}" type="pres">
      <dgm:prSet presAssocID="{908CD282-60EA-41AF-B112-62A5E2E24C35}" presName="bgRect" presStyleLbl="bgShp" presStyleIdx="4" presStyleCnt="6"/>
      <dgm:spPr/>
    </dgm:pt>
    <dgm:pt modelId="{3EE75187-B066-4CAB-8054-E8C0528FFFD8}" type="pres">
      <dgm:prSet presAssocID="{908CD282-60EA-41AF-B112-62A5E2E24C35}"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ead with Gears"/>
        </a:ext>
      </dgm:extLst>
    </dgm:pt>
    <dgm:pt modelId="{8B491F59-FE6D-4506-BC7D-CA989489C06B}" type="pres">
      <dgm:prSet presAssocID="{908CD282-60EA-41AF-B112-62A5E2E24C35}" presName="spaceRect" presStyleCnt="0"/>
      <dgm:spPr/>
    </dgm:pt>
    <dgm:pt modelId="{1ED48BBC-B135-4197-BBB2-0BB685192A3A}" type="pres">
      <dgm:prSet presAssocID="{908CD282-60EA-41AF-B112-62A5E2E24C35}" presName="parTx" presStyleLbl="revTx" presStyleIdx="4" presStyleCnt="6">
        <dgm:presLayoutVars>
          <dgm:chMax val="0"/>
          <dgm:chPref val="0"/>
        </dgm:presLayoutVars>
      </dgm:prSet>
      <dgm:spPr/>
    </dgm:pt>
    <dgm:pt modelId="{35C5586C-4473-4A35-89E6-F1BFBC39ADA8}" type="pres">
      <dgm:prSet presAssocID="{52206409-093F-47E3-BF41-10A52EDC8A91}" presName="sibTrans" presStyleCnt="0"/>
      <dgm:spPr/>
    </dgm:pt>
    <dgm:pt modelId="{48CCABE8-C421-4FE6-9BEE-574650D522AC}" type="pres">
      <dgm:prSet presAssocID="{C81BC780-91EA-416F-84C6-EC672B07A1C2}" presName="compNode" presStyleCnt="0"/>
      <dgm:spPr/>
    </dgm:pt>
    <dgm:pt modelId="{CCEA1A7C-FB61-436B-AC8F-E715957899D9}" type="pres">
      <dgm:prSet presAssocID="{C81BC780-91EA-416F-84C6-EC672B07A1C2}" presName="bgRect" presStyleLbl="bgShp" presStyleIdx="5" presStyleCnt="6"/>
      <dgm:spPr/>
    </dgm:pt>
    <dgm:pt modelId="{83CB93A5-8549-44F0-AA50-F967C1D0F687}" type="pres">
      <dgm:prSet presAssocID="{C81BC780-91EA-416F-84C6-EC672B07A1C2}"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B1C8354-3971-431C-A67C-47ADCEC3B392}" type="pres">
      <dgm:prSet presAssocID="{C81BC780-91EA-416F-84C6-EC672B07A1C2}" presName="spaceRect" presStyleCnt="0"/>
      <dgm:spPr/>
    </dgm:pt>
    <dgm:pt modelId="{6CF1AB73-E135-44B4-838F-F0CAFD64DC0A}" type="pres">
      <dgm:prSet presAssocID="{C81BC780-91EA-416F-84C6-EC672B07A1C2}" presName="parTx" presStyleLbl="revTx" presStyleIdx="5" presStyleCnt="6">
        <dgm:presLayoutVars>
          <dgm:chMax val="0"/>
          <dgm:chPref val="0"/>
        </dgm:presLayoutVars>
      </dgm:prSet>
      <dgm:spPr/>
    </dgm:pt>
  </dgm:ptLst>
  <dgm:cxnLst>
    <dgm:cxn modelId="{08875100-C394-435B-A2E7-3A92849E9906}" type="presOf" srcId="{54631A65-EDD6-4F50-9C27-27488AA850C2}" destId="{652A52F3-9B3E-4C99-BE5A-FC2F427A12AE}" srcOrd="0" destOrd="0" presId="urn:microsoft.com/office/officeart/2018/2/layout/IconVerticalSolidList"/>
    <dgm:cxn modelId="{4F3D710B-13DD-4642-B228-F3E8094C2D3F}" type="presOf" srcId="{C81BC780-91EA-416F-84C6-EC672B07A1C2}" destId="{6CF1AB73-E135-44B4-838F-F0CAFD64DC0A}" srcOrd="0" destOrd="0" presId="urn:microsoft.com/office/officeart/2018/2/layout/IconVerticalSolidList"/>
    <dgm:cxn modelId="{F4C4011D-5CE9-4E66-9322-1A28241DB842}" srcId="{D84E27FC-7CE3-4BC0-ABA8-A6E6A736B0E4}" destId="{54631A65-EDD6-4F50-9C27-27488AA850C2}" srcOrd="0" destOrd="0" parTransId="{01888F4C-4767-4F80-BAFE-F9D071839F85}" sibTransId="{CCD8D421-4F9E-4230-A46C-90C69BA04C43}"/>
    <dgm:cxn modelId="{BFF0E35B-AFE3-47AA-8EB9-88134EBD0D32}" type="presOf" srcId="{F5AF716F-CBE7-457F-ADC7-D283C91F4081}" destId="{69F0852C-6E91-4008-8AF6-1BE6DA879F80}" srcOrd="0" destOrd="0" presId="urn:microsoft.com/office/officeart/2018/2/layout/IconVerticalSolidList"/>
    <dgm:cxn modelId="{1005D95C-F6FF-40C0-A61B-947B7105028C}" type="presOf" srcId="{D84E27FC-7CE3-4BC0-ABA8-A6E6A736B0E4}" destId="{6B58F85D-CFE9-47B1-8D0B-19941A591798}" srcOrd="0" destOrd="0" presId="urn:microsoft.com/office/officeart/2018/2/layout/IconVerticalSolidList"/>
    <dgm:cxn modelId="{1F9D3C44-505A-45A7-ACF4-71738D3693D9}" srcId="{D84E27FC-7CE3-4BC0-ABA8-A6E6A736B0E4}" destId="{6F03F5DE-E4C2-4761-8AD5-07BB0AA08B6A}" srcOrd="1" destOrd="0" parTransId="{45D6274A-A2F3-4B92-A014-7FB4F2BABBF9}" sibTransId="{650A3B1F-DB13-4E25-BC42-652456225BE9}"/>
    <dgm:cxn modelId="{68796747-868F-4D5A-925A-546D23FEFB1D}" srcId="{D84E27FC-7CE3-4BC0-ABA8-A6E6A736B0E4}" destId="{C81BC780-91EA-416F-84C6-EC672B07A1C2}" srcOrd="5" destOrd="0" parTransId="{64B49CF7-31FF-4CFB-94EC-2C5BF1637930}" sibTransId="{7B94D68D-720C-451F-9342-627A52A0EB20}"/>
    <dgm:cxn modelId="{9B42F495-F675-4531-8584-777359707596}" srcId="{D84E27FC-7CE3-4BC0-ABA8-A6E6A736B0E4}" destId="{F5AF716F-CBE7-457F-ADC7-D283C91F4081}" srcOrd="2" destOrd="0" parTransId="{3EE59B25-3F43-4708-BAC8-955FC6E8EBB4}" sibTransId="{F04DF97D-603B-4346-A90F-D1E013F59FEB}"/>
    <dgm:cxn modelId="{57A83197-79D4-4337-BD6E-1109BE122C22}" type="presOf" srcId="{9C6901DA-8AFA-483B-A874-4BDD790497CA}" destId="{2450C44D-6839-4798-AD6C-AE6EC9318919}" srcOrd="0" destOrd="0" presId="urn:microsoft.com/office/officeart/2018/2/layout/IconVerticalSolidList"/>
    <dgm:cxn modelId="{02D14C9B-358C-4C60-965C-A71089C95848}" type="presOf" srcId="{908CD282-60EA-41AF-B112-62A5E2E24C35}" destId="{1ED48BBC-B135-4197-BBB2-0BB685192A3A}" srcOrd="0" destOrd="0" presId="urn:microsoft.com/office/officeart/2018/2/layout/IconVerticalSolidList"/>
    <dgm:cxn modelId="{B52E66B0-A537-4877-97C7-C063DB96F00C}" srcId="{D84E27FC-7CE3-4BC0-ABA8-A6E6A736B0E4}" destId="{908CD282-60EA-41AF-B112-62A5E2E24C35}" srcOrd="4" destOrd="0" parTransId="{4197C94D-189B-480F-8C03-60921BFD0324}" sibTransId="{52206409-093F-47E3-BF41-10A52EDC8A91}"/>
    <dgm:cxn modelId="{534153E3-065F-43B8-AFA3-EE8862D821A5}" type="presOf" srcId="{6F03F5DE-E4C2-4761-8AD5-07BB0AA08B6A}" destId="{8AB324A2-7C3B-40EB-AB54-7CCA6E64A345}" srcOrd="0" destOrd="0" presId="urn:microsoft.com/office/officeart/2018/2/layout/IconVerticalSolidList"/>
    <dgm:cxn modelId="{F96BEAFB-3719-49A7-99CF-25468E2CEA23}" srcId="{D84E27FC-7CE3-4BC0-ABA8-A6E6A736B0E4}" destId="{9C6901DA-8AFA-483B-A874-4BDD790497CA}" srcOrd="3" destOrd="0" parTransId="{3FEAD3ED-EAAB-4BAD-9741-B630FC90C385}" sibTransId="{A5F23D1D-31F4-47B2-B272-2876B1F69FFB}"/>
    <dgm:cxn modelId="{00565EDF-4F0A-425B-8288-D0694FA2733A}" type="presParOf" srcId="{6B58F85D-CFE9-47B1-8D0B-19941A591798}" destId="{B686B501-12D3-4CC9-BD26-E5BB339CBE30}" srcOrd="0" destOrd="0" presId="urn:microsoft.com/office/officeart/2018/2/layout/IconVerticalSolidList"/>
    <dgm:cxn modelId="{AF07D8BE-046F-4526-8FFA-89B3CB3987F5}" type="presParOf" srcId="{B686B501-12D3-4CC9-BD26-E5BB339CBE30}" destId="{6C6679E9-AAE5-4259-AFE7-BC6443419E88}" srcOrd="0" destOrd="0" presId="urn:microsoft.com/office/officeart/2018/2/layout/IconVerticalSolidList"/>
    <dgm:cxn modelId="{FBE9AD28-51A5-4183-9182-8B4668785DCF}" type="presParOf" srcId="{B686B501-12D3-4CC9-BD26-E5BB339CBE30}" destId="{0962678B-1DE7-4610-AD7D-1DCC05B641B1}" srcOrd="1" destOrd="0" presId="urn:microsoft.com/office/officeart/2018/2/layout/IconVerticalSolidList"/>
    <dgm:cxn modelId="{8A988745-ECD5-47AD-8204-B19AC06F7E6E}" type="presParOf" srcId="{B686B501-12D3-4CC9-BD26-E5BB339CBE30}" destId="{9C982C43-230A-4923-A44B-10A1C2B5125C}" srcOrd="2" destOrd="0" presId="urn:microsoft.com/office/officeart/2018/2/layout/IconVerticalSolidList"/>
    <dgm:cxn modelId="{1FDA7EA4-ABE8-472A-98E7-1E68D823CAEB}" type="presParOf" srcId="{B686B501-12D3-4CC9-BD26-E5BB339CBE30}" destId="{652A52F3-9B3E-4C99-BE5A-FC2F427A12AE}" srcOrd="3" destOrd="0" presId="urn:microsoft.com/office/officeart/2018/2/layout/IconVerticalSolidList"/>
    <dgm:cxn modelId="{0BD784F6-5864-42A8-8949-EBDD0876741B}" type="presParOf" srcId="{6B58F85D-CFE9-47B1-8D0B-19941A591798}" destId="{FDCCF936-1919-4CDF-89CC-A27C02AD4C4C}" srcOrd="1" destOrd="0" presId="urn:microsoft.com/office/officeart/2018/2/layout/IconVerticalSolidList"/>
    <dgm:cxn modelId="{C9EDC306-4CF0-4268-9292-E370D2B5828F}" type="presParOf" srcId="{6B58F85D-CFE9-47B1-8D0B-19941A591798}" destId="{3D241AE1-A0DF-4D4C-A9B8-1AFF7AB859CD}" srcOrd="2" destOrd="0" presId="urn:microsoft.com/office/officeart/2018/2/layout/IconVerticalSolidList"/>
    <dgm:cxn modelId="{C80F95AC-2058-460B-93FF-C3E134A5A3C1}" type="presParOf" srcId="{3D241AE1-A0DF-4D4C-A9B8-1AFF7AB859CD}" destId="{BB840487-042B-449A-B28C-38B53BD7B518}" srcOrd="0" destOrd="0" presId="urn:microsoft.com/office/officeart/2018/2/layout/IconVerticalSolidList"/>
    <dgm:cxn modelId="{8ECF5275-74FF-45E1-8B50-42CFFFC189ED}" type="presParOf" srcId="{3D241AE1-A0DF-4D4C-A9B8-1AFF7AB859CD}" destId="{13434CBA-2558-4F21-8516-2021472F7479}" srcOrd="1" destOrd="0" presId="urn:microsoft.com/office/officeart/2018/2/layout/IconVerticalSolidList"/>
    <dgm:cxn modelId="{0DE1E4B1-41EF-4EEA-A9A7-277A93BDFAD8}" type="presParOf" srcId="{3D241AE1-A0DF-4D4C-A9B8-1AFF7AB859CD}" destId="{D7091CAE-CDB3-4BB6-B8C3-E13CD25E37BF}" srcOrd="2" destOrd="0" presId="urn:microsoft.com/office/officeart/2018/2/layout/IconVerticalSolidList"/>
    <dgm:cxn modelId="{4AFA9331-AFE9-4BCA-874E-621A245AD190}" type="presParOf" srcId="{3D241AE1-A0DF-4D4C-A9B8-1AFF7AB859CD}" destId="{8AB324A2-7C3B-40EB-AB54-7CCA6E64A345}" srcOrd="3" destOrd="0" presId="urn:microsoft.com/office/officeart/2018/2/layout/IconVerticalSolidList"/>
    <dgm:cxn modelId="{8853E55D-47C6-4C04-9C70-89C253E41FE6}" type="presParOf" srcId="{6B58F85D-CFE9-47B1-8D0B-19941A591798}" destId="{80FC91B9-53E3-43A4-AF99-42C44FB590E4}" srcOrd="3" destOrd="0" presId="urn:microsoft.com/office/officeart/2018/2/layout/IconVerticalSolidList"/>
    <dgm:cxn modelId="{4415579F-DA7F-4112-924B-172B4AF98AE7}" type="presParOf" srcId="{6B58F85D-CFE9-47B1-8D0B-19941A591798}" destId="{9670BD79-0876-4F41-95C1-E768C5A5A05A}" srcOrd="4" destOrd="0" presId="urn:microsoft.com/office/officeart/2018/2/layout/IconVerticalSolidList"/>
    <dgm:cxn modelId="{D02ECC6E-E39C-4DFB-B14E-F86F59D13C90}" type="presParOf" srcId="{9670BD79-0876-4F41-95C1-E768C5A5A05A}" destId="{58BE43FF-3EBD-4CD2-8E7E-30038EB681A8}" srcOrd="0" destOrd="0" presId="urn:microsoft.com/office/officeart/2018/2/layout/IconVerticalSolidList"/>
    <dgm:cxn modelId="{7F525FB1-D90A-4734-8511-8AF9716ABDF4}" type="presParOf" srcId="{9670BD79-0876-4F41-95C1-E768C5A5A05A}" destId="{26ED4F3B-6A44-4E70-9D17-81099089B801}" srcOrd="1" destOrd="0" presId="urn:microsoft.com/office/officeart/2018/2/layout/IconVerticalSolidList"/>
    <dgm:cxn modelId="{A283894B-A264-41D6-8CF4-E1040B6386D9}" type="presParOf" srcId="{9670BD79-0876-4F41-95C1-E768C5A5A05A}" destId="{337DECDA-0742-4818-8154-6ADCE4601A96}" srcOrd="2" destOrd="0" presId="urn:microsoft.com/office/officeart/2018/2/layout/IconVerticalSolidList"/>
    <dgm:cxn modelId="{ED7306A8-8132-4744-A512-32F855E18B90}" type="presParOf" srcId="{9670BD79-0876-4F41-95C1-E768C5A5A05A}" destId="{69F0852C-6E91-4008-8AF6-1BE6DA879F80}" srcOrd="3" destOrd="0" presId="urn:microsoft.com/office/officeart/2018/2/layout/IconVerticalSolidList"/>
    <dgm:cxn modelId="{F1EAB883-239D-491E-9836-F58349BE13C5}" type="presParOf" srcId="{6B58F85D-CFE9-47B1-8D0B-19941A591798}" destId="{749CDC65-CB82-4AFB-BF7A-D352A10A089A}" srcOrd="5" destOrd="0" presId="urn:microsoft.com/office/officeart/2018/2/layout/IconVerticalSolidList"/>
    <dgm:cxn modelId="{55F43379-B1F7-4D48-AE03-19CAD0ADBAD5}" type="presParOf" srcId="{6B58F85D-CFE9-47B1-8D0B-19941A591798}" destId="{B8D87BAD-D48B-4C42-90F5-EE283DD224B3}" srcOrd="6" destOrd="0" presId="urn:microsoft.com/office/officeart/2018/2/layout/IconVerticalSolidList"/>
    <dgm:cxn modelId="{A6756EB1-BC4C-4E4A-A1CC-02885A3A0DAC}" type="presParOf" srcId="{B8D87BAD-D48B-4C42-90F5-EE283DD224B3}" destId="{92F013DF-962E-4377-BDBA-FC8AF6C74070}" srcOrd="0" destOrd="0" presId="urn:microsoft.com/office/officeart/2018/2/layout/IconVerticalSolidList"/>
    <dgm:cxn modelId="{E7816A98-58B6-4775-AA58-12EF35BC985A}" type="presParOf" srcId="{B8D87BAD-D48B-4C42-90F5-EE283DD224B3}" destId="{796C2263-83D5-49A8-B02B-3B0EFF4E2658}" srcOrd="1" destOrd="0" presId="urn:microsoft.com/office/officeart/2018/2/layout/IconVerticalSolidList"/>
    <dgm:cxn modelId="{9E3F612A-A5A9-4EF9-B262-C98F6C975E78}" type="presParOf" srcId="{B8D87BAD-D48B-4C42-90F5-EE283DD224B3}" destId="{CBFADE28-57A2-4DE8-BD5F-79B11A8DBF42}" srcOrd="2" destOrd="0" presId="urn:microsoft.com/office/officeart/2018/2/layout/IconVerticalSolidList"/>
    <dgm:cxn modelId="{C976391A-B080-4072-9573-010301008655}" type="presParOf" srcId="{B8D87BAD-D48B-4C42-90F5-EE283DD224B3}" destId="{2450C44D-6839-4798-AD6C-AE6EC9318919}" srcOrd="3" destOrd="0" presId="urn:microsoft.com/office/officeart/2018/2/layout/IconVerticalSolidList"/>
    <dgm:cxn modelId="{216B9BCD-D36B-49C5-A373-A54C43F68EEF}" type="presParOf" srcId="{6B58F85D-CFE9-47B1-8D0B-19941A591798}" destId="{013E5FE7-DA72-4BF5-B38A-BE07283260BA}" srcOrd="7" destOrd="0" presId="urn:microsoft.com/office/officeart/2018/2/layout/IconVerticalSolidList"/>
    <dgm:cxn modelId="{7CFCE8F1-03F0-4AD9-8D39-2EB40EC7295A}" type="presParOf" srcId="{6B58F85D-CFE9-47B1-8D0B-19941A591798}" destId="{32664462-5F0D-46BE-AB88-72177C8BD352}" srcOrd="8" destOrd="0" presId="urn:microsoft.com/office/officeart/2018/2/layout/IconVerticalSolidList"/>
    <dgm:cxn modelId="{E148625E-C72C-47A0-9CCB-2B48C0A335C1}" type="presParOf" srcId="{32664462-5F0D-46BE-AB88-72177C8BD352}" destId="{40B48E8F-E1E4-4FAB-B95A-98DAB98E3359}" srcOrd="0" destOrd="0" presId="urn:microsoft.com/office/officeart/2018/2/layout/IconVerticalSolidList"/>
    <dgm:cxn modelId="{A6B50789-D7C2-43F1-A72A-044F9B7D33ED}" type="presParOf" srcId="{32664462-5F0D-46BE-AB88-72177C8BD352}" destId="{3EE75187-B066-4CAB-8054-E8C0528FFFD8}" srcOrd="1" destOrd="0" presId="urn:microsoft.com/office/officeart/2018/2/layout/IconVerticalSolidList"/>
    <dgm:cxn modelId="{D6F8D1C5-EA9E-423E-A629-85AD614E99B3}" type="presParOf" srcId="{32664462-5F0D-46BE-AB88-72177C8BD352}" destId="{8B491F59-FE6D-4506-BC7D-CA989489C06B}" srcOrd="2" destOrd="0" presId="urn:microsoft.com/office/officeart/2018/2/layout/IconVerticalSolidList"/>
    <dgm:cxn modelId="{A491FEB2-A692-4398-B17E-407A8C2A99CF}" type="presParOf" srcId="{32664462-5F0D-46BE-AB88-72177C8BD352}" destId="{1ED48BBC-B135-4197-BBB2-0BB685192A3A}" srcOrd="3" destOrd="0" presId="urn:microsoft.com/office/officeart/2018/2/layout/IconVerticalSolidList"/>
    <dgm:cxn modelId="{DDFDAFA8-E4A7-455A-9E8E-F8103CC02A40}" type="presParOf" srcId="{6B58F85D-CFE9-47B1-8D0B-19941A591798}" destId="{35C5586C-4473-4A35-89E6-F1BFBC39ADA8}" srcOrd="9" destOrd="0" presId="urn:microsoft.com/office/officeart/2018/2/layout/IconVerticalSolidList"/>
    <dgm:cxn modelId="{2079ED46-980C-47B9-B612-CAD02341629B}" type="presParOf" srcId="{6B58F85D-CFE9-47B1-8D0B-19941A591798}" destId="{48CCABE8-C421-4FE6-9BEE-574650D522AC}" srcOrd="10" destOrd="0" presId="urn:microsoft.com/office/officeart/2018/2/layout/IconVerticalSolidList"/>
    <dgm:cxn modelId="{4B3CCBD4-254A-4A32-A0BE-8BA73DAFD09B}" type="presParOf" srcId="{48CCABE8-C421-4FE6-9BEE-574650D522AC}" destId="{CCEA1A7C-FB61-436B-AC8F-E715957899D9}" srcOrd="0" destOrd="0" presId="urn:microsoft.com/office/officeart/2018/2/layout/IconVerticalSolidList"/>
    <dgm:cxn modelId="{121BD776-BDB9-4C41-8A5F-3CAB3BCBBC36}" type="presParOf" srcId="{48CCABE8-C421-4FE6-9BEE-574650D522AC}" destId="{83CB93A5-8549-44F0-AA50-F967C1D0F687}" srcOrd="1" destOrd="0" presId="urn:microsoft.com/office/officeart/2018/2/layout/IconVerticalSolidList"/>
    <dgm:cxn modelId="{C0E7E45A-DD60-4938-AE75-ACEAAC33564F}" type="presParOf" srcId="{48CCABE8-C421-4FE6-9BEE-574650D522AC}" destId="{7B1C8354-3971-431C-A67C-47ADCEC3B392}" srcOrd="2" destOrd="0" presId="urn:microsoft.com/office/officeart/2018/2/layout/IconVerticalSolidList"/>
    <dgm:cxn modelId="{6D275763-9DAE-45E3-88DC-A273A2F99E64}" type="presParOf" srcId="{48CCABE8-C421-4FE6-9BEE-574650D522AC}" destId="{6CF1AB73-E135-44B4-838F-F0CAFD64DC0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206738-3235-4DCA-AEB1-EC21F38396E0}"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48FA1984-42FD-4EB3-96EA-79E5DB1A9F9B}">
      <dgm:prSet/>
      <dgm:spPr/>
      <dgm:t>
        <a:bodyPr/>
        <a:lstStyle/>
        <a:p>
          <a:r>
            <a:rPr lang="en-US" dirty="0"/>
            <a:t>1. Students compose genres that integrate text types (argumentative, informative, narrative) with flexibility.</a:t>
          </a:r>
        </a:p>
      </dgm:t>
    </dgm:pt>
    <dgm:pt modelId="{25B68CAD-0EB9-44B2-A308-76E8417F4A3C}" type="parTrans" cxnId="{78C3B840-3ACD-401B-8899-6D086F319ADE}">
      <dgm:prSet/>
      <dgm:spPr/>
      <dgm:t>
        <a:bodyPr/>
        <a:lstStyle/>
        <a:p>
          <a:endParaRPr lang="en-US"/>
        </a:p>
      </dgm:t>
    </dgm:pt>
    <dgm:pt modelId="{4D48C0A1-50A1-41A5-BC9B-DAE56A2E9719}" type="sibTrans" cxnId="{78C3B840-3ACD-401B-8899-6D086F319ADE}">
      <dgm:prSet/>
      <dgm:spPr/>
      <dgm:t>
        <a:bodyPr/>
        <a:lstStyle/>
        <a:p>
          <a:endParaRPr lang="en-US"/>
        </a:p>
      </dgm:t>
    </dgm:pt>
    <dgm:pt modelId="{5C59033F-71F2-4911-B4DD-46CFB02920F4}">
      <dgm:prSet/>
      <dgm:spPr/>
      <dgm:t>
        <a:bodyPr/>
        <a:lstStyle/>
        <a:p>
          <a:r>
            <a:rPr lang="en-US"/>
            <a:t>2. Persuasion broadened beyond argument. </a:t>
          </a:r>
        </a:p>
      </dgm:t>
    </dgm:pt>
    <dgm:pt modelId="{CF122B39-FAA4-41FF-AEB8-5112B7B24A0E}" type="parTrans" cxnId="{7E61CB01-B9C5-47F0-8587-730A005F499C}">
      <dgm:prSet/>
      <dgm:spPr/>
      <dgm:t>
        <a:bodyPr/>
        <a:lstStyle/>
        <a:p>
          <a:endParaRPr lang="en-US"/>
        </a:p>
      </dgm:t>
    </dgm:pt>
    <dgm:pt modelId="{166C7CEB-4188-4FA8-8AAC-6FFD6EB8148D}" type="sibTrans" cxnId="{7E61CB01-B9C5-47F0-8587-730A005F499C}">
      <dgm:prSet/>
      <dgm:spPr/>
      <dgm:t>
        <a:bodyPr/>
        <a:lstStyle/>
        <a:p>
          <a:endParaRPr lang="en-US"/>
        </a:p>
      </dgm:t>
    </dgm:pt>
    <dgm:pt modelId="{EB00D966-AFD1-4DAA-B70A-CCA815F7973C}">
      <dgm:prSet/>
      <dgm:spPr/>
      <dgm:t>
        <a:bodyPr/>
        <a:lstStyle/>
        <a:p>
          <a:r>
            <a:rPr lang="en-US" dirty="0"/>
            <a:t> 3. Intentional alignment to WIDA’s English Language Development (ELD) Standards. </a:t>
          </a:r>
        </a:p>
      </dgm:t>
    </dgm:pt>
    <dgm:pt modelId="{28A49A33-73B5-4B5D-B968-B904F2BBEE21}" type="parTrans" cxnId="{1BDF8B30-04D4-49F5-B0CE-42B95A257479}">
      <dgm:prSet/>
      <dgm:spPr/>
      <dgm:t>
        <a:bodyPr/>
        <a:lstStyle/>
        <a:p>
          <a:endParaRPr lang="en-US"/>
        </a:p>
      </dgm:t>
    </dgm:pt>
    <dgm:pt modelId="{8D1C445B-B990-4838-A1B7-694C3D002ED3}" type="sibTrans" cxnId="{1BDF8B30-04D4-49F5-B0CE-42B95A257479}">
      <dgm:prSet/>
      <dgm:spPr/>
      <dgm:t>
        <a:bodyPr/>
        <a:lstStyle/>
        <a:p>
          <a:endParaRPr lang="en-US"/>
        </a:p>
      </dgm:t>
    </dgm:pt>
    <dgm:pt modelId="{4B346910-BCE0-4C2C-BB9E-C0D1F71386E6}">
      <dgm:prSet/>
      <dgm:spPr/>
      <dgm:t>
        <a:bodyPr/>
        <a:lstStyle/>
        <a:p>
          <a:r>
            <a:rPr lang="en-US" dirty="0"/>
            <a:t>4. Emphasis on applying the writing process to unfamiliar genres and real-world writing tasks, as well as in other content areas. </a:t>
          </a:r>
        </a:p>
      </dgm:t>
    </dgm:pt>
    <dgm:pt modelId="{CD15437C-D3F2-43A5-9597-4A54586ED978}" type="parTrans" cxnId="{051F2DFA-0398-40F4-B00E-4087038E6560}">
      <dgm:prSet/>
      <dgm:spPr/>
      <dgm:t>
        <a:bodyPr/>
        <a:lstStyle/>
        <a:p>
          <a:endParaRPr lang="en-US"/>
        </a:p>
      </dgm:t>
    </dgm:pt>
    <dgm:pt modelId="{048F80EE-824D-4897-87C1-32C3FAA2BE4D}" type="sibTrans" cxnId="{051F2DFA-0398-40F4-B00E-4087038E6560}">
      <dgm:prSet/>
      <dgm:spPr/>
      <dgm:t>
        <a:bodyPr/>
        <a:lstStyle/>
        <a:p>
          <a:endParaRPr lang="en-US"/>
        </a:p>
      </dgm:t>
    </dgm:pt>
    <dgm:pt modelId="{AD3C5896-41C7-4768-AF2E-7C853A5196A3}">
      <dgm:prSet/>
      <dgm:spPr/>
      <dgm:t>
        <a:bodyPr/>
        <a:lstStyle/>
        <a:p>
          <a:r>
            <a:rPr lang="en-US" dirty="0"/>
            <a:t> 5. Digital citizenship skills are integrated and room is made for AI.</a:t>
          </a:r>
        </a:p>
      </dgm:t>
    </dgm:pt>
    <dgm:pt modelId="{4E80958D-43DD-4868-8C66-5BD219FC082F}" type="parTrans" cxnId="{D3BA8554-AE09-4C87-9EEF-85742514253D}">
      <dgm:prSet/>
      <dgm:spPr/>
      <dgm:t>
        <a:bodyPr/>
        <a:lstStyle/>
        <a:p>
          <a:endParaRPr lang="en-US"/>
        </a:p>
      </dgm:t>
    </dgm:pt>
    <dgm:pt modelId="{D25A641D-8EF1-4342-975D-1F67227510B1}" type="sibTrans" cxnId="{D3BA8554-AE09-4C87-9EEF-85742514253D}">
      <dgm:prSet/>
      <dgm:spPr/>
      <dgm:t>
        <a:bodyPr/>
        <a:lstStyle/>
        <a:p>
          <a:endParaRPr lang="en-US"/>
        </a:p>
      </dgm:t>
    </dgm:pt>
    <dgm:pt modelId="{426280E1-CFF5-42FE-9CE6-94D03137C635}" type="pres">
      <dgm:prSet presAssocID="{1C206738-3235-4DCA-AEB1-EC21F38396E0}" presName="vert0" presStyleCnt="0">
        <dgm:presLayoutVars>
          <dgm:dir/>
          <dgm:animOne val="branch"/>
          <dgm:animLvl val="lvl"/>
        </dgm:presLayoutVars>
      </dgm:prSet>
      <dgm:spPr/>
    </dgm:pt>
    <dgm:pt modelId="{216E2AB3-2164-4333-9CC4-3F3AB636BB6D}" type="pres">
      <dgm:prSet presAssocID="{48FA1984-42FD-4EB3-96EA-79E5DB1A9F9B}" presName="thickLine" presStyleLbl="alignNode1" presStyleIdx="0" presStyleCnt="5"/>
      <dgm:spPr/>
    </dgm:pt>
    <dgm:pt modelId="{6E949CA8-50E2-49DD-827C-229496A87850}" type="pres">
      <dgm:prSet presAssocID="{48FA1984-42FD-4EB3-96EA-79E5DB1A9F9B}" presName="horz1" presStyleCnt="0"/>
      <dgm:spPr/>
    </dgm:pt>
    <dgm:pt modelId="{63806A7A-4ED3-4C83-815C-68F9E790BB14}" type="pres">
      <dgm:prSet presAssocID="{48FA1984-42FD-4EB3-96EA-79E5DB1A9F9B}" presName="tx1" presStyleLbl="revTx" presStyleIdx="0" presStyleCnt="5"/>
      <dgm:spPr/>
    </dgm:pt>
    <dgm:pt modelId="{D844CC49-2034-4860-875D-6F9F42E0230B}" type="pres">
      <dgm:prSet presAssocID="{48FA1984-42FD-4EB3-96EA-79E5DB1A9F9B}" presName="vert1" presStyleCnt="0"/>
      <dgm:spPr/>
    </dgm:pt>
    <dgm:pt modelId="{412E5376-F777-4E9F-8B0C-E645A6BA0D2A}" type="pres">
      <dgm:prSet presAssocID="{5C59033F-71F2-4911-B4DD-46CFB02920F4}" presName="thickLine" presStyleLbl="alignNode1" presStyleIdx="1" presStyleCnt="5"/>
      <dgm:spPr/>
    </dgm:pt>
    <dgm:pt modelId="{2A52C21F-2DF1-426B-B18B-55932813C2DA}" type="pres">
      <dgm:prSet presAssocID="{5C59033F-71F2-4911-B4DD-46CFB02920F4}" presName="horz1" presStyleCnt="0"/>
      <dgm:spPr/>
    </dgm:pt>
    <dgm:pt modelId="{A098883B-3AE2-420C-9484-921F6C1C260E}" type="pres">
      <dgm:prSet presAssocID="{5C59033F-71F2-4911-B4DD-46CFB02920F4}" presName="tx1" presStyleLbl="revTx" presStyleIdx="1" presStyleCnt="5"/>
      <dgm:spPr/>
    </dgm:pt>
    <dgm:pt modelId="{5DF6284D-0F88-4B2B-910E-E16F78BAD399}" type="pres">
      <dgm:prSet presAssocID="{5C59033F-71F2-4911-B4DD-46CFB02920F4}" presName="vert1" presStyleCnt="0"/>
      <dgm:spPr/>
    </dgm:pt>
    <dgm:pt modelId="{F13DA1BE-AE4A-4866-B9D6-D2E4B22D66FF}" type="pres">
      <dgm:prSet presAssocID="{EB00D966-AFD1-4DAA-B70A-CCA815F7973C}" presName="thickLine" presStyleLbl="alignNode1" presStyleIdx="2" presStyleCnt="5"/>
      <dgm:spPr/>
    </dgm:pt>
    <dgm:pt modelId="{60A91CCE-D600-47C3-9838-9B0632BA0CC4}" type="pres">
      <dgm:prSet presAssocID="{EB00D966-AFD1-4DAA-B70A-CCA815F7973C}" presName="horz1" presStyleCnt="0"/>
      <dgm:spPr/>
    </dgm:pt>
    <dgm:pt modelId="{59238653-A9CC-4B8B-906E-DE002E13707A}" type="pres">
      <dgm:prSet presAssocID="{EB00D966-AFD1-4DAA-B70A-CCA815F7973C}" presName="tx1" presStyleLbl="revTx" presStyleIdx="2" presStyleCnt="5"/>
      <dgm:spPr/>
    </dgm:pt>
    <dgm:pt modelId="{EC22FBDD-6602-4F2E-BB84-C72AACEDEBE1}" type="pres">
      <dgm:prSet presAssocID="{EB00D966-AFD1-4DAA-B70A-CCA815F7973C}" presName="vert1" presStyleCnt="0"/>
      <dgm:spPr/>
    </dgm:pt>
    <dgm:pt modelId="{2BEB5F11-F183-4E64-95CB-08B8F48C97BF}" type="pres">
      <dgm:prSet presAssocID="{4B346910-BCE0-4C2C-BB9E-C0D1F71386E6}" presName="thickLine" presStyleLbl="alignNode1" presStyleIdx="3" presStyleCnt="5"/>
      <dgm:spPr/>
    </dgm:pt>
    <dgm:pt modelId="{EFC419DF-C81C-4E0D-ACB8-F46FBB6051CC}" type="pres">
      <dgm:prSet presAssocID="{4B346910-BCE0-4C2C-BB9E-C0D1F71386E6}" presName="horz1" presStyleCnt="0"/>
      <dgm:spPr/>
    </dgm:pt>
    <dgm:pt modelId="{14BF70AE-F401-47D3-8803-DC9EB3EA8A28}" type="pres">
      <dgm:prSet presAssocID="{4B346910-BCE0-4C2C-BB9E-C0D1F71386E6}" presName="tx1" presStyleLbl="revTx" presStyleIdx="3" presStyleCnt="5"/>
      <dgm:spPr/>
    </dgm:pt>
    <dgm:pt modelId="{22414DD9-B199-4097-B5F7-7FFC3CD29688}" type="pres">
      <dgm:prSet presAssocID="{4B346910-BCE0-4C2C-BB9E-C0D1F71386E6}" presName="vert1" presStyleCnt="0"/>
      <dgm:spPr/>
    </dgm:pt>
    <dgm:pt modelId="{3A5ECCC1-0463-4C66-97B1-E5ECF033A694}" type="pres">
      <dgm:prSet presAssocID="{AD3C5896-41C7-4768-AF2E-7C853A5196A3}" presName="thickLine" presStyleLbl="alignNode1" presStyleIdx="4" presStyleCnt="5"/>
      <dgm:spPr/>
    </dgm:pt>
    <dgm:pt modelId="{3B94144C-DDB2-4822-93E7-85935B2015B7}" type="pres">
      <dgm:prSet presAssocID="{AD3C5896-41C7-4768-AF2E-7C853A5196A3}" presName="horz1" presStyleCnt="0"/>
      <dgm:spPr/>
    </dgm:pt>
    <dgm:pt modelId="{7E691484-EE9B-4CCE-86EE-3280CCCAE0FF}" type="pres">
      <dgm:prSet presAssocID="{AD3C5896-41C7-4768-AF2E-7C853A5196A3}" presName="tx1" presStyleLbl="revTx" presStyleIdx="4" presStyleCnt="5"/>
      <dgm:spPr/>
    </dgm:pt>
    <dgm:pt modelId="{37AD11CC-9B27-4379-B6C0-32AF0225ADDB}" type="pres">
      <dgm:prSet presAssocID="{AD3C5896-41C7-4768-AF2E-7C853A5196A3}" presName="vert1" presStyleCnt="0"/>
      <dgm:spPr/>
    </dgm:pt>
  </dgm:ptLst>
  <dgm:cxnLst>
    <dgm:cxn modelId="{7E61CB01-B9C5-47F0-8587-730A005F499C}" srcId="{1C206738-3235-4DCA-AEB1-EC21F38396E0}" destId="{5C59033F-71F2-4911-B4DD-46CFB02920F4}" srcOrd="1" destOrd="0" parTransId="{CF122B39-FAA4-41FF-AEB8-5112B7B24A0E}" sibTransId="{166C7CEB-4188-4FA8-8AAC-6FFD6EB8148D}"/>
    <dgm:cxn modelId="{1DBEAD28-F58A-4337-9702-45508006BA08}" type="presOf" srcId="{EB00D966-AFD1-4DAA-B70A-CCA815F7973C}" destId="{59238653-A9CC-4B8B-906E-DE002E13707A}" srcOrd="0" destOrd="0" presId="urn:microsoft.com/office/officeart/2008/layout/LinedList"/>
    <dgm:cxn modelId="{1BDF8B30-04D4-49F5-B0CE-42B95A257479}" srcId="{1C206738-3235-4DCA-AEB1-EC21F38396E0}" destId="{EB00D966-AFD1-4DAA-B70A-CCA815F7973C}" srcOrd="2" destOrd="0" parTransId="{28A49A33-73B5-4B5D-B968-B904F2BBEE21}" sibTransId="{8D1C445B-B990-4838-A1B7-694C3D002ED3}"/>
    <dgm:cxn modelId="{78C3B840-3ACD-401B-8899-6D086F319ADE}" srcId="{1C206738-3235-4DCA-AEB1-EC21F38396E0}" destId="{48FA1984-42FD-4EB3-96EA-79E5DB1A9F9B}" srcOrd="0" destOrd="0" parTransId="{25B68CAD-0EB9-44B2-A308-76E8417F4A3C}" sibTransId="{4D48C0A1-50A1-41A5-BC9B-DAE56A2E9719}"/>
    <dgm:cxn modelId="{E972A75F-CD55-4544-8022-793BC71643D3}" type="presOf" srcId="{48FA1984-42FD-4EB3-96EA-79E5DB1A9F9B}" destId="{63806A7A-4ED3-4C83-815C-68F9E790BB14}" srcOrd="0" destOrd="0" presId="urn:microsoft.com/office/officeart/2008/layout/LinedList"/>
    <dgm:cxn modelId="{38150373-7E39-455E-B4E9-9DD6FF810311}" type="presOf" srcId="{5C59033F-71F2-4911-B4DD-46CFB02920F4}" destId="{A098883B-3AE2-420C-9484-921F6C1C260E}" srcOrd="0" destOrd="0" presId="urn:microsoft.com/office/officeart/2008/layout/LinedList"/>
    <dgm:cxn modelId="{D3BA8554-AE09-4C87-9EEF-85742514253D}" srcId="{1C206738-3235-4DCA-AEB1-EC21F38396E0}" destId="{AD3C5896-41C7-4768-AF2E-7C853A5196A3}" srcOrd="4" destOrd="0" parTransId="{4E80958D-43DD-4868-8C66-5BD219FC082F}" sibTransId="{D25A641D-8EF1-4342-975D-1F67227510B1}"/>
    <dgm:cxn modelId="{6050E358-09ED-4D44-B063-823CA3DD989D}" type="presOf" srcId="{4B346910-BCE0-4C2C-BB9E-C0D1F71386E6}" destId="{14BF70AE-F401-47D3-8803-DC9EB3EA8A28}" srcOrd="0" destOrd="0" presId="urn:microsoft.com/office/officeart/2008/layout/LinedList"/>
    <dgm:cxn modelId="{90FC55A1-D548-4D5A-9AE6-D2A9FCAF2213}" type="presOf" srcId="{AD3C5896-41C7-4768-AF2E-7C853A5196A3}" destId="{7E691484-EE9B-4CCE-86EE-3280CCCAE0FF}" srcOrd="0" destOrd="0" presId="urn:microsoft.com/office/officeart/2008/layout/LinedList"/>
    <dgm:cxn modelId="{B90636E8-E18A-4AD8-A791-0123323D9CB7}" type="presOf" srcId="{1C206738-3235-4DCA-AEB1-EC21F38396E0}" destId="{426280E1-CFF5-42FE-9CE6-94D03137C635}" srcOrd="0" destOrd="0" presId="urn:microsoft.com/office/officeart/2008/layout/LinedList"/>
    <dgm:cxn modelId="{051F2DFA-0398-40F4-B00E-4087038E6560}" srcId="{1C206738-3235-4DCA-AEB1-EC21F38396E0}" destId="{4B346910-BCE0-4C2C-BB9E-C0D1F71386E6}" srcOrd="3" destOrd="0" parTransId="{CD15437C-D3F2-43A5-9597-4A54586ED978}" sibTransId="{048F80EE-824D-4897-87C1-32C3FAA2BE4D}"/>
    <dgm:cxn modelId="{8649DDE5-B176-4C73-9B2B-8368C4C950B7}" type="presParOf" srcId="{426280E1-CFF5-42FE-9CE6-94D03137C635}" destId="{216E2AB3-2164-4333-9CC4-3F3AB636BB6D}" srcOrd="0" destOrd="0" presId="urn:microsoft.com/office/officeart/2008/layout/LinedList"/>
    <dgm:cxn modelId="{77898453-59F5-4BE5-9281-E66017750B32}" type="presParOf" srcId="{426280E1-CFF5-42FE-9CE6-94D03137C635}" destId="{6E949CA8-50E2-49DD-827C-229496A87850}" srcOrd="1" destOrd="0" presId="urn:microsoft.com/office/officeart/2008/layout/LinedList"/>
    <dgm:cxn modelId="{EE337CF6-D652-4EE9-ADE4-3E7535CAD1C3}" type="presParOf" srcId="{6E949CA8-50E2-49DD-827C-229496A87850}" destId="{63806A7A-4ED3-4C83-815C-68F9E790BB14}" srcOrd="0" destOrd="0" presId="urn:microsoft.com/office/officeart/2008/layout/LinedList"/>
    <dgm:cxn modelId="{622EC5A2-DBC5-4095-930C-BAD8C25BF896}" type="presParOf" srcId="{6E949CA8-50E2-49DD-827C-229496A87850}" destId="{D844CC49-2034-4860-875D-6F9F42E0230B}" srcOrd="1" destOrd="0" presId="urn:microsoft.com/office/officeart/2008/layout/LinedList"/>
    <dgm:cxn modelId="{40BB2D27-016B-4EFB-9C04-E1C68B1E6889}" type="presParOf" srcId="{426280E1-CFF5-42FE-9CE6-94D03137C635}" destId="{412E5376-F777-4E9F-8B0C-E645A6BA0D2A}" srcOrd="2" destOrd="0" presId="urn:microsoft.com/office/officeart/2008/layout/LinedList"/>
    <dgm:cxn modelId="{E2BA0D93-F55F-4946-B0CE-1150FA6622FC}" type="presParOf" srcId="{426280E1-CFF5-42FE-9CE6-94D03137C635}" destId="{2A52C21F-2DF1-426B-B18B-55932813C2DA}" srcOrd="3" destOrd="0" presId="urn:microsoft.com/office/officeart/2008/layout/LinedList"/>
    <dgm:cxn modelId="{5642DA9E-8012-4E55-B5CA-A86415B82A0A}" type="presParOf" srcId="{2A52C21F-2DF1-426B-B18B-55932813C2DA}" destId="{A098883B-3AE2-420C-9484-921F6C1C260E}" srcOrd="0" destOrd="0" presId="urn:microsoft.com/office/officeart/2008/layout/LinedList"/>
    <dgm:cxn modelId="{849E7F65-64F2-4017-AF53-40E4A34E8CCF}" type="presParOf" srcId="{2A52C21F-2DF1-426B-B18B-55932813C2DA}" destId="{5DF6284D-0F88-4B2B-910E-E16F78BAD399}" srcOrd="1" destOrd="0" presId="urn:microsoft.com/office/officeart/2008/layout/LinedList"/>
    <dgm:cxn modelId="{B90CBE64-01BE-466D-9AE7-07FD16B506CE}" type="presParOf" srcId="{426280E1-CFF5-42FE-9CE6-94D03137C635}" destId="{F13DA1BE-AE4A-4866-B9D6-D2E4B22D66FF}" srcOrd="4" destOrd="0" presId="urn:microsoft.com/office/officeart/2008/layout/LinedList"/>
    <dgm:cxn modelId="{BE2BB4E3-80A2-4724-9A5E-04A04977F46C}" type="presParOf" srcId="{426280E1-CFF5-42FE-9CE6-94D03137C635}" destId="{60A91CCE-D600-47C3-9838-9B0632BA0CC4}" srcOrd="5" destOrd="0" presId="urn:microsoft.com/office/officeart/2008/layout/LinedList"/>
    <dgm:cxn modelId="{F7D046A1-BB27-4B2C-A00E-58541EAAB31C}" type="presParOf" srcId="{60A91CCE-D600-47C3-9838-9B0632BA0CC4}" destId="{59238653-A9CC-4B8B-906E-DE002E13707A}" srcOrd="0" destOrd="0" presId="urn:microsoft.com/office/officeart/2008/layout/LinedList"/>
    <dgm:cxn modelId="{7F16E09A-CDDF-44BB-BA6F-5027494FAF22}" type="presParOf" srcId="{60A91CCE-D600-47C3-9838-9B0632BA0CC4}" destId="{EC22FBDD-6602-4F2E-BB84-C72AACEDEBE1}" srcOrd="1" destOrd="0" presId="urn:microsoft.com/office/officeart/2008/layout/LinedList"/>
    <dgm:cxn modelId="{89502DD6-189C-45CC-A585-A2F098846E8B}" type="presParOf" srcId="{426280E1-CFF5-42FE-9CE6-94D03137C635}" destId="{2BEB5F11-F183-4E64-95CB-08B8F48C97BF}" srcOrd="6" destOrd="0" presId="urn:microsoft.com/office/officeart/2008/layout/LinedList"/>
    <dgm:cxn modelId="{C3876247-C9D5-481E-B456-29790824DC0F}" type="presParOf" srcId="{426280E1-CFF5-42FE-9CE6-94D03137C635}" destId="{EFC419DF-C81C-4E0D-ACB8-F46FBB6051CC}" srcOrd="7" destOrd="0" presId="urn:microsoft.com/office/officeart/2008/layout/LinedList"/>
    <dgm:cxn modelId="{508F1DB8-BF40-4B6A-8CE1-F2DE592EFBFE}" type="presParOf" srcId="{EFC419DF-C81C-4E0D-ACB8-F46FBB6051CC}" destId="{14BF70AE-F401-47D3-8803-DC9EB3EA8A28}" srcOrd="0" destOrd="0" presId="urn:microsoft.com/office/officeart/2008/layout/LinedList"/>
    <dgm:cxn modelId="{E940DD3F-D421-4599-9329-F20B385225AC}" type="presParOf" srcId="{EFC419DF-C81C-4E0D-ACB8-F46FBB6051CC}" destId="{22414DD9-B199-4097-B5F7-7FFC3CD29688}" srcOrd="1" destOrd="0" presId="urn:microsoft.com/office/officeart/2008/layout/LinedList"/>
    <dgm:cxn modelId="{6509D4F5-E146-4A55-BADA-4D926C300170}" type="presParOf" srcId="{426280E1-CFF5-42FE-9CE6-94D03137C635}" destId="{3A5ECCC1-0463-4C66-97B1-E5ECF033A694}" srcOrd="8" destOrd="0" presId="urn:microsoft.com/office/officeart/2008/layout/LinedList"/>
    <dgm:cxn modelId="{34653187-7DA0-43DF-9986-5739811D24B3}" type="presParOf" srcId="{426280E1-CFF5-42FE-9CE6-94D03137C635}" destId="{3B94144C-DDB2-4822-93E7-85935B2015B7}" srcOrd="9" destOrd="0" presId="urn:microsoft.com/office/officeart/2008/layout/LinedList"/>
    <dgm:cxn modelId="{1A1F7AEB-C349-420F-9FB3-A9993BD848C7}" type="presParOf" srcId="{3B94144C-DDB2-4822-93E7-85935B2015B7}" destId="{7E691484-EE9B-4CCE-86EE-3280CCCAE0FF}" srcOrd="0" destOrd="0" presId="urn:microsoft.com/office/officeart/2008/layout/LinedList"/>
    <dgm:cxn modelId="{FB453376-8410-4CAD-BD71-7F7428D8770D}" type="presParOf" srcId="{3B94144C-DDB2-4822-93E7-85935B2015B7}" destId="{37AD11CC-9B27-4379-B6C0-32AF0225ADD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D71E2-CC33-4D1A-AB98-28D862C0702C}">
      <dsp:nvSpPr>
        <dsp:cNvPr id="0" name=""/>
        <dsp:cNvSpPr/>
      </dsp:nvSpPr>
      <dsp:spPr>
        <a:xfrm>
          <a:off x="0" y="519"/>
          <a:ext cx="10515600" cy="12156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E60441-20B9-4D91-8D5D-D9F13AC3618C}">
      <dsp:nvSpPr>
        <dsp:cNvPr id="0" name=""/>
        <dsp:cNvSpPr/>
      </dsp:nvSpPr>
      <dsp:spPr>
        <a:xfrm>
          <a:off x="367738" y="274043"/>
          <a:ext cx="668614" cy="668614"/>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A4391-9D33-4450-A65A-ADD98537178E}">
      <dsp:nvSpPr>
        <dsp:cNvPr id="0" name=""/>
        <dsp:cNvSpPr/>
      </dsp:nvSpPr>
      <dsp:spPr>
        <a:xfrm>
          <a:off x="1404091" y="519"/>
          <a:ext cx="9111508" cy="1215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58" tIns="128658" rIns="128658" bIns="128658" numCol="1" spcCol="1270" anchor="ctr" anchorCtr="0">
          <a:noAutofit/>
        </a:bodyPr>
        <a:lstStyle/>
        <a:p>
          <a:pPr marL="0" lvl="0" indent="0" algn="l" defTabSz="1111250">
            <a:lnSpc>
              <a:spcPct val="100000"/>
            </a:lnSpc>
            <a:spcBef>
              <a:spcPct val="0"/>
            </a:spcBef>
            <a:spcAft>
              <a:spcPct val="35000"/>
            </a:spcAft>
            <a:buNone/>
          </a:pPr>
          <a:r>
            <a:rPr lang="en-US" sz="2500" b="0" i="0" kern="1200" dirty="0">
              <a:solidFill>
                <a:srgbClr val="000000"/>
              </a:solidFill>
              <a:latin typeface="Segoe UI"/>
            </a:rPr>
            <a:t>What's New in the WA </a:t>
          </a:r>
          <a:r>
            <a:rPr lang="en-US" sz="2500" b="0" i="0" kern="1200" dirty="0">
              <a:solidFill>
                <a:srgbClr val="40403D"/>
              </a:solidFill>
              <a:latin typeface="Segoe UI"/>
            </a:rPr>
            <a:t>ELA 2026 Standards</a:t>
          </a:r>
          <a:endParaRPr lang="en-US" sz="2500" b="0" i="0" kern="1200" dirty="0">
            <a:solidFill>
              <a:srgbClr val="40403D"/>
            </a:solidFill>
          </a:endParaRPr>
        </a:p>
      </dsp:txBody>
      <dsp:txXfrm>
        <a:off x="1404091" y="519"/>
        <a:ext cx="9111508" cy="1215663"/>
      </dsp:txXfrm>
    </dsp:sp>
    <dsp:sp modelId="{8E68FD7C-90C7-412C-9A2F-9DA3C13EA20B}">
      <dsp:nvSpPr>
        <dsp:cNvPr id="0" name=""/>
        <dsp:cNvSpPr/>
      </dsp:nvSpPr>
      <dsp:spPr>
        <a:xfrm>
          <a:off x="0" y="1520098"/>
          <a:ext cx="10515600" cy="12156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7CDB86-1250-4EBC-AE54-DE8C585BD7E9}">
      <dsp:nvSpPr>
        <dsp:cNvPr id="0" name=""/>
        <dsp:cNvSpPr/>
      </dsp:nvSpPr>
      <dsp:spPr>
        <a:xfrm>
          <a:off x="367738" y="1793623"/>
          <a:ext cx="668614" cy="668614"/>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D9706D-6D91-4BC3-AED6-7D3822E16581}">
      <dsp:nvSpPr>
        <dsp:cNvPr id="0" name=""/>
        <dsp:cNvSpPr/>
      </dsp:nvSpPr>
      <dsp:spPr>
        <a:xfrm>
          <a:off x="1404091" y="1520098"/>
          <a:ext cx="9111508" cy="1215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58" tIns="128658" rIns="128658" bIns="128658" numCol="1" spcCol="1270" anchor="ctr" anchorCtr="0">
          <a:noAutofit/>
        </a:bodyPr>
        <a:lstStyle/>
        <a:p>
          <a:pPr marL="0" lvl="0" indent="0" algn="l" defTabSz="1111250">
            <a:lnSpc>
              <a:spcPct val="100000"/>
            </a:lnSpc>
            <a:spcBef>
              <a:spcPct val="0"/>
            </a:spcBef>
            <a:spcAft>
              <a:spcPct val="35000"/>
            </a:spcAft>
            <a:buNone/>
          </a:pPr>
          <a:r>
            <a:rPr lang="en-US" sz="2500" kern="1200" dirty="0"/>
            <a:t>What’s New in the WA ELA 2026 Writing Domain</a:t>
          </a:r>
        </a:p>
      </dsp:txBody>
      <dsp:txXfrm>
        <a:off x="1404091" y="1520098"/>
        <a:ext cx="9111508" cy="1215663"/>
      </dsp:txXfrm>
    </dsp:sp>
    <dsp:sp modelId="{7626EE89-97E7-439D-9931-15C837691EB4}">
      <dsp:nvSpPr>
        <dsp:cNvPr id="0" name=""/>
        <dsp:cNvSpPr/>
      </dsp:nvSpPr>
      <dsp:spPr>
        <a:xfrm>
          <a:off x="0" y="3039678"/>
          <a:ext cx="10515600" cy="12156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2CD48D-9C7E-403A-AC76-6CE50C8E4226}">
      <dsp:nvSpPr>
        <dsp:cNvPr id="0" name=""/>
        <dsp:cNvSpPr/>
      </dsp:nvSpPr>
      <dsp:spPr>
        <a:xfrm>
          <a:off x="367738" y="3313202"/>
          <a:ext cx="668614" cy="668614"/>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FE934A-0684-41F6-93B1-F9576042733E}">
      <dsp:nvSpPr>
        <dsp:cNvPr id="0" name=""/>
        <dsp:cNvSpPr/>
      </dsp:nvSpPr>
      <dsp:spPr>
        <a:xfrm>
          <a:off x="1404091" y="3039678"/>
          <a:ext cx="9111508" cy="1215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58" tIns="128658" rIns="128658" bIns="128658"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Segoe UI"/>
            </a:rPr>
            <a:t>Digital Citizenship and AI in the Writing Domain</a:t>
          </a:r>
          <a:endParaRPr lang="en-US" sz="2500" kern="1200" dirty="0"/>
        </a:p>
      </dsp:txBody>
      <dsp:txXfrm>
        <a:off x="1404091" y="3039678"/>
        <a:ext cx="9111508" cy="1215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C56E1-5811-4C70-859C-015756D761D3}">
      <dsp:nvSpPr>
        <dsp:cNvPr id="0" name=""/>
        <dsp:cNvSpPr/>
      </dsp:nvSpPr>
      <dsp:spPr>
        <a:xfrm>
          <a:off x="24645" y="1961"/>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Students’ experiences matter</a:t>
          </a:r>
        </a:p>
      </dsp:txBody>
      <dsp:txXfrm>
        <a:off x="24645" y="1961"/>
        <a:ext cx="3270721" cy="1962432"/>
      </dsp:txXfrm>
    </dsp:sp>
    <dsp:sp modelId="{A5E8BD43-EB5D-4526-B47D-5F751B143942}">
      <dsp:nvSpPr>
        <dsp:cNvPr id="0" name=""/>
        <dsp:cNvSpPr/>
      </dsp:nvSpPr>
      <dsp:spPr>
        <a:xfrm>
          <a:off x="3622439" y="1961"/>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Language is social</a:t>
          </a:r>
        </a:p>
      </dsp:txBody>
      <dsp:txXfrm>
        <a:off x="3622439" y="1961"/>
        <a:ext cx="3270721" cy="1962432"/>
      </dsp:txXfrm>
    </dsp:sp>
    <dsp:sp modelId="{45606F4D-4A8A-4CD9-BC34-991D847C64C1}">
      <dsp:nvSpPr>
        <dsp:cNvPr id="0" name=""/>
        <dsp:cNvSpPr/>
      </dsp:nvSpPr>
      <dsp:spPr>
        <a:xfrm>
          <a:off x="7220232" y="1961"/>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Domains are interdependent and integrated</a:t>
          </a:r>
        </a:p>
      </dsp:txBody>
      <dsp:txXfrm>
        <a:off x="7220232" y="1961"/>
        <a:ext cx="3270721" cy="1962432"/>
      </dsp:txXfrm>
    </dsp:sp>
    <dsp:sp modelId="{F7156310-06B1-4E5B-B512-6607D9B18362}">
      <dsp:nvSpPr>
        <dsp:cNvPr id="0" name=""/>
        <dsp:cNvSpPr/>
      </dsp:nvSpPr>
      <dsp:spPr>
        <a:xfrm>
          <a:off x="24645" y="2291466"/>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Literacy is more than isolated skills</a:t>
          </a:r>
        </a:p>
      </dsp:txBody>
      <dsp:txXfrm>
        <a:off x="24645" y="2291466"/>
        <a:ext cx="3270721" cy="1962432"/>
      </dsp:txXfrm>
    </dsp:sp>
    <dsp:sp modelId="{E4737FB7-759B-40E5-86C5-8BB50EDB526E}">
      <dsp:nvSpPr>
        <dsp:cNvPr id="0" name=""/>
        <dsp:cNvSpPr/>
      </dsp:nvSpPr>
      <dsp:spPr>
        <a:xfrm>
          <a:off x="3622439" y="2291466"/>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All texts are multimodal</a:t>
          </a:r>
        </a:p>
      </dsp:txBody>
      <dsp:txXfrm>
        <a:off x="3622439" y="2291466"/>
        <a:ext cx="3270721" cy="1962432"/>
      </dsp:txXfrm>
    </dsp:sp>
    <dsp:sp modelId="{6A163334-D72D-4ABD-93C1-4F27D41E2CBA}">
      <dsp:nvSpPr>
        <dsp:cNvPr id="0" name=""/>
        <dsp:cNvSpPr/>
      </dsp:nvSpPr>
      <dsp:spPr>
        <a:xfrm>
          <a:off x="7220232" y="2291466"/>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Literacy connects to histories, identities, futures</a:t>
          </a:r>
        </a:p>
      </dsp:txBody>
      <dsp:txXfrm>
        <a:off x="7220232" y="2291466"/>
        <a:ext cx="3270721" cy="1962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679E9-AAE5-4259-AFE7-BC6443419E88}">
      <dsp:nvSpPr>
        <dsp:cNvPr id="0" name=""/>
        <dsp:cNvSpPr/>
      </dsp:nvSpPr>
      <dsp:spPr>
        <a:xfrm>
          <a:off x="0" y="1376"/>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62678B-1DE7-4610-AD7D-1DCC05B641B1}">
      <dsp:nvSpPr>
        <dsp:cNvPr id="0" name=""/>
        <dsp:cNvSpPr/>
      </dsp:nvSpPr>
      <dsp:spPr>
        <a:xfrm>
          <a:off x="177457" y="133369"/>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2A52F3-9B3E-4C99-BE5A-FC2F427A12AE}">
      <dsp:nvSpPr>
        <dsp:cNvPr id="0" name=""/>
        <dsp:cNvSpPr/>
      </dsp:nvSpPr>
      <dsp:spPr>
        <a:xfrm>
          <a:off x="677564" y="1376"/>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Use literacy for their own purposes</a:t>
          </a:r>
        </a:p>
      </dsp:txBody>
      <dsp:txXfrm>
        <a:off x="677564" y="1376"/>
        <a:ext cx="9838035" cy="586635"/>
      </dsp:txXfrm>
    </dsp:sp>
    <dsp:sp modelId="{BB840487-042B-449A-B28C-38B53BD7B518}">
      <dsp:nvSpPr>
        <dsp:cNvPr id="0" name=""/>
        <dsp:cNvSpPr/>
      </dsp:nvSpPr>
      <dsp:spPr>
        <a:xfrm>
          <a:off x="0" y="734671"/>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434CBA-2558-4F21-8516-2021472F7479}">
      <dsp:nvSpPr>
        <dsp:cNvPr id="0" name=""/>
        <dsp:cNvSpPr/>
      </dsp:nvSpPr>
      <dsp:spPr>
        <a:xfrm>
          <a:off x="177457" y="866664"/>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B324A2-7C3B-40EB-AB54-7CCA6E64A345}">
      <dsp:nvSpPr>
        <dsp:cNvPr id="0" name=""/>
        <dsp:cNvSpPr/>
      </dsp:nvSpPr>
      <dsp:spPr>
        <a:xfrm>
          <a:off x="677564" y="734671"/>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Think about the communicative situation</a:t>
          </a:r>
        </a:p>
      </dsp:txBody>
      <dsp:txXfrm>
        <a:off x="677564" y="734671"/>
        <a:ext cx="9838035" cy="586635"/>
      </dsp:txXfrm>
    </dsp:sp>
    <dsp:sp modelId="{58BE43FF-3EBD-4CD2-8E7E-30038EB681A8}">
      <dsp:nvSpPr>
        <dsp:cNvPr id="0" name=""/>
        <dsp:cNvSpPr/>
      </dsp:nvSpPr>
      <dsp:spPr>
        <a:xfrm>
          <a:off x="0" y="1467965"/>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ED4F3B-6A44-4E70-9D17-81099089B801}">
      <dsp:nvSpPr>
        <dsp:cNvPr id="0" name=""/>
        <dsp:cNvSpPr/>
      </dsp:nvSpPr>
      <dsp:spPr>
        <a:xfrm>
          <a:off x="177457" y="1599958"/>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0852C-6E91-4008-8AF6-1BE6DA879F80}">
      <dsp:nvSpPr>
        <dsp:cNvPr id="0" name=""/>
        <dsp:cNvSpPr/>
      </dsp:nvSpPr>
      <dsp:spPr>
        <a:xfrm>
          <a:off x="677564" y="1467965"/>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Use and adapt genres to create multimodal texts</a:t>
          </a:r>
        </a:p>
      </dsp:txBody>
      <dsp:txXfrm>
        <a:off x="677564" y="1467965"/>
        <a:ext cx="9838035" cy="586635"/>
      </dsp:txXfrm>
    </dsp:sp>
    <dsp:sp modelId="{92F013DF-962E-4377-BDBA-FC8AF6C74070}">
      <dsp:nvSpPr>
        <dsp:cNvPr id="0" name=""/>
        <dsp:cNvSpPr/>
      </dsp:nvSpPr>
      <dsp:spPr>
        <a:xfrm>
          <a:off x="0" y="2201259"/>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C2263-83D5-49A8-B02B-3B0EFF4E2658}">
      <dsp:nvSpPr>
        <dsp:cNvPr id="0" name=""/>
        <dsp:cNvSpPr/>
      </dsp:nvSpPr>
      <dsp:spPr>
        <a:xfrm>
          <a:off x="177457" y="2333252"/>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50C44D-6839-4798-AD6C-AE6EC9318919}">
      <dsp:nvSpPr>
        <dsp:cNvPr id="0" name=""/>
        <dsp:cNvSpPr/>
      </dsp:nvSpPr>
      <dsp:spPr>
        <a:xfrm>
          <a:off x="677564" y="2201259"/>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Use flexible, recursive processes</a:t>
          </a:r>
        </a:p>
      </dsp:txBody>
      <dsp:txXfrm>
        <a:off x="677564" y="2201259"/>
        <a:ext cx="9838035" cy="586635"/>
      </dsp:txXfrm>
    </dsp:sp>
    <dsp:sp modelId="{40B48E8F-E1E4-4FAB-B95A-98DAB98E3359}">
      <dsp:nvSpPr>
        <dsp:cNvPr id="0" name=""/>
        <dsp:cNvSpPr/>
      </dsp:nvSpPr>
      <dsp:spPr>
        <a:xfrm>
          <a:off x="0" y="2934554"/>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E75187-B066-4CAB-8054-E8C0528FFFD8}">
      <dsp:nvSpPr>
        <dsp:cNvPr id="0" name=""/>
        <dsp:cNvSpPr/>
      </dsp:nvSpPr>
      <dsp:spPr>
        <a:xfrm>
          <a:off x="177457" y="3066547"/>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D48BBC-B135-4197-BBB2-0BB685192A3A}">
      <dsp:nvSpPr>
        <dsp:cNvPr id="0" name=""/>
        <dsp:cNvSpPr/>
      </dsp:nvSpPr>
      <dsp:spPr>
        <a:xfrm>
          <a:off x="677564" y="2934554"/>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Make meaning through experiences and perspectives</a:t>
          </a:r>
        </a:p>
      </dsp:txBody>
      <dsp:txXfrm>
        <a:off x="677564" y="2934554"/>
        <a:ext cx="9838035" cy="586635"/>
      </dsp:txXfrm>
    </dsp:sp>
    <dsp:sp modelId="{CCEA1A7C-FB61-436B-AC8F-E715957899D9}">
      <dsp:nvSpPr>
        <dsp:cNvPr id="0" name=""/>
        <dsp:cNvSpPr/>
      </dsp:nvSpPr>
      <dsp:spPr>
        <a:xfrm>
          <a:off x="0" y="3667848"/>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B93A5-8549-44F0-AA50-F967C1D0F687}">
      <dsp:nvSpPr>
        <dsp:cNvPr id="0" name=""/>
        <dsp:cNvSpPr/>
      </dsp:nvSpPr>
      <dsp:spPr>
        <a:xfrm>
          <a:off x="177457" y="3799841"/>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F1AB73-E135-44B4-838F-F0CAFD64DC0A}">
      <dsp:nvSpPr>
        <dsp:cNvPr id="0" name=""/>
        <dsp:cNvSpPr/>
      </dsp:nvSpPr>
      <dsp:spPr>
        <a:xfrm>
          <a:off x="677564" y="3667848"/>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Critically examine texts through various lenses</a:t>
          </a:r>
        </a:p>
      </dsp:txBody>
      <dsp:txXfrm>
        <a:off x="677564" y="3667848"/>
        <a:ext cx="9838035" cy="5866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679E9-AAE5-4259-AFE7-BC6443419E88}">
      <dsp:nvSpPr>
        <dsp:cNvPr id="0" name=""/>
        <dsp:cNvSpPr/>
      </dsp:nvSpPr>
      <dsp:spPr>
        <a:xfrm>
          <a:off x="0" y="1376"/>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62678B-1DE7-4610-AD7D-1DCC05B641B1}">
      <dsp:nvSpPr>
        <dsp:cNvPr id="0" name=""/>
        <dsp:cNvSpPr/>
      </dsp:nvSpPr>
      <dsp:spPr>
        <a:xfrm>
          <a:off x="177457" y="133369"/>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2A52F3-9B3E-4C99-BE5A-FC2F427A12AE}">
      <dsp:nvSpPr>
        <dsp:cNvPr id="0" name=""/>
        <dsp:cNvSpPr/>
      </dsp:nvSpPr>
      <dsp:spPr>
        <a:xfrm>
          <a:off x="677564" y="1376"/>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622300">
            <a:lnSpc>
              <a:spcPct val="100000"/>
            </a:lnSpc>
            <a:spcBef>
              <a:spcPct val="0"/>
            </a:spcBef>
            <a:spcAft>
              <a:spcPct val="35000"/>
            </a:spcAft>
            <a:buNone/>
          </a:pPr>
          <a:r>
            <a:rPr lang="en-US" sz="1400" b="1" kern="1200"/>
            <a:t>W.1 (Purpose &amp; Genre):</a:t>
          </a:r>
          <a:br>
            <a:rPr lang="en-US" sz="1400" kern="1200"/>
          </a:br>
          <a:r>
            <a:rPr lang="en-US" sz="1400" i="1" kern="1200"/>
            <a:t>Write for different purposes and audiences</a:t>
          </a:r>
          <a:endParaRPr lang="en-US" sz="1400" kern="1200"/>
        </a:p>
      </dsp:txBody>
      <dsp:txXfrm>
        <a:off x="677564" y="1376"/>
        <a:ext cx="9838035" cy="586635"/>
      </dsp:txXfrm>
    </dsp:sp>
    <dsp:sp modelId="{BB840487-042B-449A-B28C-38B53BD7B518}">
      <dsp:nvSpPr>
        <dsp:cNvPr id="0" name=""/>
        <dsp:cNvSpPr/>
      </dsp:nvSpPr>
      <dsp:spPr>
        <a:xfrm>
          <a:off x="0" y="734671"/>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434CBA-2558-4F21-8516-2021472F7479}">
      <dsp:nvSpPr>
        <dsp:cNvPr id="0" name=""/>
        <dsp:cNvSpPr/>
      </dsp:nvSpPr>
      <dsp:spPr>
        <a:xfrm>
          <a:off x="177457" y="866664"/>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B324A2-7C3B-40EB-AB54-7CCA6E64A345}">
      <dsp:nvSpPr>
        <dsp:cNvPr id="0" name=""/>
        <dsp:cNvSpPr/>
      </dsp:nvSpPr>
      <dsp:spPr>
        <a:xfrm>
          <a:off x="677564" y="734671"/>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622300">
            <a:lnSpc>
              <a:spcPct val="100000"/>
            </a:lnSpc>
            <a:spcBef>
              <a:spcPct val="0"/>
            </a:spcBef>
            <a:spcAft>
              <a:spcPct val="35000"/>
            </a:spcAft>
            <a:buNone/>
          </a:pPr>
          <a:r>
            <a:rPr lang="en-US" sz="1400" b="1" kern="1200"/>
            <a:t>W.2 (Planning):</a:t>
          </a:r>
          <a:br>
            <a:rPr lang="en-US" sz="1400" kern="1200"/>
          </a:br>
          <a:r>
            <a:rPr lang="en-US" sz="1400" i="1" kern="1200"/>
            <a:t>Plan ideas with purpose and audience in mind</a:t>
          </a:r>
          <a:endParaRPr lang="en-US" sz="1400" kern="1200"/>
        </a:p>
      </dsp:txBody>
      <dsp:txXfrm>
        <a:off x="677564" y="734671"/>
        <a:ext cx="9838035" cy="586635"/>
      </dsp:txXfrm>
    </dsp:sp>
    <dsp:sp modelId="{58BE43FF-3EBD-4CD2-8E7E-30038EB681A8}">
      <dsp:nvSpPr>
        <dsp:cNvPr id="0" name=""/>
        <dsp:cNvSpPr/>
      </dsp:nvSpPr>
      <dsp:spPr>
        <a:xfrm>
          <a:off x="0" y="1467965"/>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ED4F3B-6A44-4E70-9D17-81099089B801}">
      <dsp:nvSpPr>
        <dsp:cNvPr id="0" name=""/>
        <dsp:cNvSpPr/>
      </dsp:nvSpPr>
      <dsp:spPr>
        <a:xfrm>
          <a:off x="177457" y="1599958"/>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0852C-6E91-4008-8AF6-1BE6DA879F80}">
      <dsp:nvSpPr>
        <dsp:cNvPr id="0" name=""/>
        <dsp:cNvSpPr/>
      </dsp:nvSpPr>
      <dsp:spPr>
        <a:xfrm>
          <a:off x="677564" y="1467965"/>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622300">
            <a:lnSpc>
              <a:spcPct val="100000"/>
            </a:lnSpc>
            <a:spcBef>
              <a:spcPct val="0"/>
            </a:spcBef>
            <a:spcAft>
              <a:spcPct val="35000"/>
            </a:spcAft>
            <a:buNone/>
          </a:pPr>
          <a:r>
            <a:rPr lang="en-US" sz="1400" b="1" kern="1200"/>
            <a:t>W.3 (Drafting):</a:t>
          </a:r>
          <a:br>
            <a:rPr lang="en-US" sz="1400" kern="1200"/>
          </a:br>
          <a:r>
            <a:rPr lang="en-US" sz="1400" i="1" kern="1200"/>
            <a:t>Generate and develop ideas into writing</a:t>
          </a:r>
          <a:endParaRPr lang="en-US" sz="1400" kern="1200"/>
        </a:p>
      </dsp:txBody>
      <dsp:txXfrm>
        <a:off x="677564" y="1467965"/>
        <a:ext cx="9838035" cy="586635"/>
      </dsp:txXfrm>
    </dsp:sp>
    <dsp:sp modelId="{92F013DF-962E-4377-BDBA-FC8AF6C74070}">
      <dsp:nvSpPr>
        <dsp:cNvPr id="0" name=""/>
        <dsp:cNvSpPr/>
      </dsp:nvSpPr>
      <dsp:spPr>
        <a:xfrm>
          <a:off x="0" y="2201259"/>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C2263-83D5-49A8-B02B-3B0EFF4E2658}">
      <dsp:nvSpPr>
        <dsp:cNvPr id="0" name=""/>
        <dsp:cNvSpPr/>
      </dsp:nvSpPr>
      <dsp:spPr>
        <a:xfrm>
          <a:off x="177457" y="2333252"/>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50C44D-6839-4798-AD6C-AE6EC9318919}">
      <dsp:nvSpPr>
        <dsp:cNvPr id="0" name=""/>
        <dsp:cNvSpPr/>
      </dsp:nvSpPr>
      <dsp:spPr>
        <a:xfrm>
          <a:off x="677564" y="2201259"/>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622300">
            <a:lnSpc>
              <a:spcPct val="100000"/>
            </a:lnSpc>
            <a:spcBef>
              <a:spcPct val="0"/>
            </a:spcBef>
            <a:spcAft>
              <a:spcPct val="35000"/>
            </a:spcAft>
            <a:buNone/>
          </a:pPr>
          <a:r>
            <a:rPr lang="en-US" sz="1400" b="1" kern="1200"/>
            <a:t>W.4 (Organization):</a:t>
          </a:r>
          <a:br>
            <a:rPr lang="en-US" sz="1400" kern="1200"/>
          </a:br>
          <a:r>
            <a:rPr lang="en-US" sz="1400" i="1" kern="1200"/>
            <a:t>Structure ideas clearly</a:t>
          </a:r>
          <a:endParaRPr lang="en-US" sz="1400" kern="1200"/>
        </a:p>
      </dsp:txBody>
      <dsp:txXfrm>
        <a:off x="677564" y="2201259"/>
        <a:ext cx="9838035" cy="586635"/>
      </dsp:txXfrm>
    </dsp:sp>
    <dsp:sp modelId="{40B48E8F-E1E4-4FAB-B95A-98DAB98E3359}">
      <dsp:nvSpPr>
        <dsp:cNvPr id="0" name=""/>
        <dsp:cNvSpPr/>
      </dsp:nvSpPr>
      <dsp:spPr>
        <a:xfrm>
          <a:off x="0" y="2934554"/>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E75187-B066-4CAB-8054-E8C0528FFFD8}">
      <dsp:nvSpPr>
        <dsp:cNvPr id="0" name=""/>
        <dsp:cNvSpPr/>
      </dsp:nvSpPr>
      <dsp:spPr>
        <a:xfrm>
          <a:off x="177457" y="3066547"/>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D48BBC-B135-4197-BBB2-0BB685192A3A}">
      <dsp:nvSpPr>
        <dsp:cNvPr id="0" name=""/>
        <dsp:cNvSpPr/>
      </dsp:nvSpPr>
      <dsp:spPr>
        <a:xfrm>
          <a:off x="677564" y="2934554"/>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622300">
            <a:lnSpc>
              <a:spcPct val="100000"/>
            </a:lnSpc>
            <a:spcBef>
              <a:spcPct val="0"/>
            </a:spcBef>
            <a:spcAft>
              <a:spcPct val="35000"/>
            </a:spcAft>
            <a:buNone/>
          </a:pPr>
          <a:r>
            <a:rPr lang="en-US" sz="1400" b="1" kern="1200"/>
            <a:t>W.5 (Revising &amp; Editing):</a:t>
          </a:r>
          <a:br>
            <a:rPr lang="en-US" sz="1400" kern="1200"/>
          </a:br>
          <a:r>
            <a:rPr lang="en-US" sz="1400" i="1" kern="1200"/>
            <a:t>Improve meaning and mechanics</a:t>
          </a:r>
          <a:endParaRPr lang="en-US" sz="1400" kern="1200"/>
        </a:p>
      </dsp:txBody>
      <dsp:txXfrm>
        <a:off x="677564" y="2934554"/>
        <a:ext cx="9838035" cy="586635"/>
      </dsp:txXfrm>
    </dsp:sp>
    <dsp:sp modelId="{CCEA1A7C-FB61-436B-AC8F-E715957899D9}">
      <dsp:nvSpPr>
        <dsp:cNvPr id="0" name=""/>
        <dsp:cNvSpPr/>
      </dsp:nvSpPr>
      <dsp:spPr>
        <a:xfrm>
          <a:off x="0" y="3667848"/>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B93A5-8549-44F0-AA50-F967C1D0F687}">
      <dsp:nvSpPr>
        <dsp:cNvPr id="0" name=""/>
        <dsp:cNvSpPr/>
      </dsp:nvSpPr>
      <dsp:spPr>
        <a:xfrm>
          <a:off x="177457" y="3799841"/>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F1AB73-E135-44B4-838F-F0CAFD64DC0A}">
      <dsp:nvSpPr>
        <dsp:cNvPr id="0" name=""/>
        <dsp:cNvSpPr/>
      </dsp:nvSpPr>
      <dsp:spPr>
        <a:xfrm>
          <a:off x="677564" y="3667848"/>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622300">
            <a:lnSpc>
              <a:spcPct val="100000"/>
            </a:lnSpc>
            <a:spcBef>
              <a:spcPct val="0"/>
            </a:spcBef>
            <a:spcAft>
              <a:spcPct val="35000"/>
            </a:spcAft>
            <a:buNone/>
          </a:pPr>
          <a:r>
            <a:rPr lang="en-US" sz="1400" b="1" kern="1200"/>
            <a:t>W.6 (Publishing):</a:t>
          </a:r>
          <a:br>
            <a:rPr lang="en-US" sz="1400" kern="1200"/>
          </a:br>
          <a:r>
            <a:rPr lang="en-US" sz="1400" i="1" kern="1200"/>
            <a:t>Share writing with others</a:t>
          </a:r>
          <a:endParaRPr lang="en-US" sz="1400" kern="1200"/>
        </a:p>
      </dsp:txBody>
      <dsp:txXfrm>
        <a:off x="677564" y="3667848"/>
        <a:ext cx="9838035" cy="5866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E2AB3-2164-4333-9CC4-3F3AB636BB6D}">
      <dsp:nvSpPr>
        <dsp:cNvPr id="0" name=""/>
        <dsp:cNvSpPr/>
      </dsp:nvSpPr>
      <dsp:spPr>
        <a:xfrm>
          <a:off x="0" y="510"/>
          <a:ext cx="10872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806A7A-4ED3-4C83-815C-68F9E790BB14}">
      <dsp:nvSpPr>
        <dsp:cNvPr id="0" name=""/>
        <dsp:cNvSpPr/>
      </dsp:nvSpPr>
      <dsp:spPr>
        <a:xfrm>
          <a:off x="0" y="510"/>
          <a:ext cx="10872730" cy="836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1. Students compose genres that integrate text types (argumentative, informative, narrative) with flexibility.</a:t>
          </a:r>
        </a:p>
      </dsp:txBody>
      <dsp:txXfrm>
        <a:off x="0" y="510"/>
        <a:ext cx="10872730" cy="836453"/>
      </dsp:txXfrm>
    </dsp:sp>
    <dsp:sp modelId="{412E5376-F777-4E9F-8B0C-E645A6BA0D2A}">
      <dsp:nvSpPr>
        <dsp:cNvPr id="0" name=""/>
        <dsp:cNvSpPr/>
      </dsp:nvSpPr>
      <dsp:spPr>
        <a:xfrm>
          <a:off x="0" y="836964"/>
          <a:ext cx="10872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98883B-3AE2-420C-9484-921F6C1C260E}">
      <dsp:nvSpPr>
        <dsp:cNvPr id="0" name=""/>
        <dsp:cNvSpPr/>
      </dsp:nvSpPr>
      <dsp:spPr>
        <a:xfrm>
          <a:off x="0" y="836964"/>
          <a:ext cx="10872730" cy="836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2. Persuasion broadened beyond argument. </a:t>
          </a:r>
        </a:p>
      </dsp:txBody>
      <dsp:txXfrm>
        <a:off x="0" y="836964"/>
        <a:ext cx="10872730" cy="836453"/>
      </dsp:txXfrm>
    </dsp:sp>
    <dsp:sp modelId="{F13DA1BE-AE4A-4866-B9D6-D2E4B22D66FF}">
      <dsp:nvSpPr>
        <dsp:cNvPr id="0" name=""/>
        <dsp:cNvSpPr/>
      </dsp:nvSpPr>
      <dsp:spPr>
        <a:xfrm>
          <a:off x="0" y="1673417"/>
          <a:ext cx="10872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238653-A9CC-4B8B-906E-DE002E13707A}">
      <dsp:nvSpPr>
        <dsp:cNvPr id="0" name=""/>
        <dsp:cNvSpPr/>
      </dsp:nvSpPr>
      <dsp:spPr>
        <a:xfrm>
          <a:off x="0" y="1673417"/>
          <a:ext cx="10872730" cy="836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 3. Intentional alignment to WIDA’s English Language Development (ELD) Standards. </a:t>
          </a:r>
        </a:p>
      </dsp:txBody>
      <dsp:txXfrm>
        <a:off x="0" y="1673417"/>
        <a:ext cx="10872730" cy="836453"/>
      </dsp:txXfrm>
    </dsp:sp>
    <dsp:sp modelId="{2BEB5F11-F183-4E64-95CB-08B8F48C97BF}">
      <dsp:nvSpPr>
        <dsp:cNvPr id="0" name=""/>
        <dsp:cNvSpPr/>
      </dsp:nvSpPr>
      <dsp:spPr>
        <a:xfrm>
          <a:off x="0" y="2509871"/>
          <a:ext cx="10872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BF70AE-F401-47D3-8803-DC9EB3EA8A28}">
      <dsp:nvSpPr>
        <dsp:cNvPr id="0" name=""/>
        <dsp:cNvSpPr/>
      </dsp:nvSpPr>
      <dsp:spPr>
        <a:xfrm>
          <a:off x="0" y="2509871"/>
          <a:ext cx="10872730" cy="836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4. Emphasis on applying the writing process to unfamiliar genres and real-world writing tasks, as well as in other content areas. </a:t>
          </a:r>
        </a:p>
      </dsp:txBody>
      <dsp:txXfrm>
        <a:off x="0" y="2509871"/>
        <a:ext cx="10872730" cy="836453"/>
      </dsp:txXfrm>
    </dsp:sp>
    <dsp:sp modelId="{3A5ECCC1-0463-4C66-97B1-E5ECF033A694}">
      <dsp:nvSpPr>
        <dsp:cNvPr id="0" name=""/>
        <dsp:cNvSpPr/>
      </dsp:nvSpPr>
      <dsp:spPr>
        <a:xfrm>
          <a:off x="0" y="3346324"/>
          <a:ext cx="10872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691484-EE9B-4CCE-86EE-3280CCCAE0FF}">
      <dsp:nvSpPr>
        <dsp:cNvPr id="0" name=""/>
        <dsp:cNvSpPr/>
      </dsp:nvSpPr>
      <dsp:spPr>
        <a:xfrm>
          <a:off x="0" y="3346324"/>
          <a:ext cx="10872730" cy="836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 5. Digital citizenship skills are integrated and room is made for AI.</a:t>
          </a:r>
        </a:p>
      </dsp:txBody>
      <dsp:txXfrm>
        <a:off x="0" y="3346324"/>
        <a:ext cx="10872730" cy="83645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B68FA-E3BB-4CA2-8979-C89DFEED65C9}" type="datetimeFigureOut">
              <a:rPr lang="en-US" smtClean="0"/>
              <a:t>4/14/2026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191AE-AB56-4F82-802E-FD6280D3057D}" type="slidenum">
              <a:rPr lang="en-US" smtClean="0"/>
              <a:t>‹#›</a:t>
            </a:fld>
            <a:endParaRPr lang="en-US"/>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recording of some of the slides that were presented during Office Hour Session #3 for the Washington English Language Arts 2026 Learning Standards</a:t>
            </a:r>
          </a:p>
          <a:p>
            <a:r>
              <a:rPr lang="en-US" dirty="0"/>
              <a:t>This session focuses on the Writing domain </a:t>
            </a:r>
          </a:p>
          <a:p>
            <a:r>
              <a:rPr lang="en-US" dirty="0">
                <a:ea typeface="Calibri"/>
                <a:cs typeface="Calibri"/>
              </a:rPr>
              <a:t>The team working on the revised standards includes…</a:t>
            </a:r>
          </a:p>
          <a:p>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a:t>
            </a:fld>
            <a:endParaRPr lang="en-US"/>
          </a:p>
        </p:txBody>
      </p:sp>
    </p:spTree>
    <p:extLst>
      <p:ext uri="{BB962C8B-B14F-4D97-AF65-F5344CB8AC3E}">
        <p14:creationId xmlns:p14="http://schemas.microsoft.com/office/powerpoint/2010/main" val="3264752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b="0" i="0" dirty="0">
                <a:effectLst/>
                <a:latin typeface="Segoe UI" panose="020B0502040204020203" pitchFamily="34" charset="0"/>
              </a:rPr>
              <a:t>Let’s zoom in even closer and take a look at how one of the standards progresses through the grades.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Writing standard 2 is the one about planning writing projects—but it’s about more than just making a timeline.</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This standard asks students to consider how the project connects to other things they already know about, who their audience will be, and a meta-awareness of all the things a writing project entails. </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Let’s look at some of the progressions from grade 2 to grade 4:</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One progression is from “shared and independent” writing projects to just writing projects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Another progression is from connecting to familiar topics to connecting to relevant topics, which might present opportunities to connect to something new</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Second graders are grappling with the idea that what they write will be read by other people, while fourth graders are digging into what’s going on with those readers, what they may already know, think, and/or feel about a topic</a:t>
            </a:r>
          </a:p>
          <a:p>
            <a:pPr fontAlgn="t">
              <a:lnSpc>
                <a:spcPts val="1500"/>
              </a:lnSpc>
              <a:buNone/>
            </a:pPr>
            <a:r>
              <a:rPr lang="en-US" b="0" i="0" dirty="0">
                <a:effectLst/>
                <a:latin typeface="Segoe UI" panose="020B0502040204020203" pitchFamily="34" charset="0"/>
              </a:rPr>
              <a:t>For example, if they’re writing a story about Miffy, they will need to make sure everyone knows Miffy is their pet rabbit</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And then we have the sequencing indicator: Second graders might be given cards with the steps in the writing process and asked to put them in an order that makes sense to them, while fourth graders might keep track of their writing process, including any adjustments they make, and reflect on why they made those adjustments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There’s an emphasis not just on the process of writing, but on an awareness of why those steps in the process matter—and not just because the teacher is telling you to do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824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BD1DE-A0B8-BC21-FF9F-8D90F2D84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1BA82-68CD-7FCA-8B1A-023EE5BE2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3FF5B-2267-3C25-CA36-8EAA23072D7D}"/>
              </a:ext>
            </a:extLst>
          </p:cNvPr>
          <p:cNvSpPr>
            <a:spLocks noGrp="1"/>
          </p:cNvSpPr>
          <p:nvPr>
            <p:ph type="body" idx="1"/>
          </p:nvPr>
        </p:nvSpPr>
        <p:spPr/>
        <p:txBody>
          <a:bodyPr/>
          <a:lstStyle/>
          <a:p>
            <a:pPr fontAlgn="t">
              <a:lnSpc>
                <a:spcPts val="1500"/>
              </a:lnSpc>
              <a:buNone/>
            </a:pPr>
            <a:r>
              <a:rPr lang="en-US" b="0" i="0" dirty="0">
                <a:effectLst/>
                <a:latin typeface="Segoe UI" panose="020B0502040204020203" pitchFamily="34" charset="0"/>
              </a:rPr>
              <a:t>Here are some of the things that show up in the secondary grades in this same standard:</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They’re considering the communicative situation within which they will be composing</a:t>
            </a:r>
          </a:p>
          <a:p>
            <a:pPr fontAlgn="t">
              <a:lnSpc>
                <a:spcPts val="1500"/>
              </a:lnSpc>
              <a:buNone/>
            </a:pPr>
            <a:r>
              <a:rPr lang="en-US" b="0" i="0" dirty="0">
                <a:effectLst/>
                <a:latin typeface="Segoe UI" panose="020B0502040204020203" pitchFamily="34" charset="0"/>
              </a:rPr>
              <a:t>They’re considering the potential perspectives of their audiences, as well as their own perspectives</a:t>
            </a:r>
          </a:p>
          <a:p>
            <a:pPr fontAlgn="t">
              <a:lnSpc>
                <a:spcPts val="1500"/>
              </a:lnSpc>
              <a:buNone/>
            </a:pPr>
            <a:r>
              <a:rPr lang="en-US" b="0" i="0" dirty="0">
                <a:effectLst/>
                <a:latin typeface="Segoe UI" panose="020B0502040204020203" pitchFamily="34" charset="0"/>
              </a:rPr>
              <a:t>They’re considering how much time each step entails</a:t>
            </a:r>
          </a:p>
          <a:p>
            <a:pPr fontAlgn="t">
              <a:lnSpc>
                <a:spcPts val="1500"/>
              </a:lnSpc>
              <a:buNone/>
            </a:pPr>
            <a:r>
              <a:rPr lang="en-US" b="0" i="0" dirty="0">
                <a:effectLst/>
                <a:latin typeface="Segoe UI" panose="020B0502040204020203" pitchFamily="34" charset="0"/>
              </a:rPr>
              <a:t>And they’re adjusting based on feedback and shifting goals.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This mirrors how writing functions in academic, civic, and professional contexts.</a:t>
            </a:r>
          </a:p>
          <a:p>
            <a:pPr>
              <a:lnSpc>
                <a:spcPct val="90000"/>
              </a:lnSpc>
              <a:spcBef>
                <a:spcPts val="1000"/>
              </a:spcBef>
            </a:pPr>
            <a:endParaRPr lang="en-US" dirty="0"/>
          </a:p>
        </p:txBody>
      </p:sp>
      <p:sp>
        <p:nvSpPr>
          <p:cNvPr id="4" name="Slide Number Placeholder 3">
            <a:extLst>
              <a:ext uri="{FF2B5EF4-FFF2-40B4-BE49-F238E27FC236}">
                <a16:creationId xmlns:a16="http://schemas.microsoft.com/office/drawing/2014/main" id="{C226FB1C-4CD9-91DA-FC44-08F63E6F95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725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b="0" i="0" dirty="0">
                <a:effectLst/>
                <a:latin typeface="Segoe UI" panose="020B0502040204020203" pitchFamily="34" charset="0"/>
              </a:rPr>
              <a:t>Here’s an overview of some specific things that are new in the Writing domain.</a:t>
            </a:r>
          </a:p>
          <a:p>
            <a:pPr marL="0" indent="0" fontAlgn="t">
              <a:lnSpc>
                <a:spcPts val="1500"/>
              </a:lnSpc>
              <a:buFont typeface="Arial" panose="020B0604020202020204" pitchFamily="34" charset="0"/>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We’ll go through each of these in turn.</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12</a:t>
            </a:fld>
            <a:endParaRPr lang="en-US"/>
          </a:p>
        </p:txBody>
      </p:sp>
    </p:spTree>
    <p:extLst>
      <p:ext uri="{BB962C8B-B14F-4D97-AF65-F5344CB8AC3E}">
        <p14:creationId xmlns:p14="http://schemas.microsoft.com/office/powerpoint/2010/main" val="1927009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4C16B-977A-0797-F1BF-E613511EB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0BFC1-4145-C706-C12C-CCB5E195E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53D3D-AA3A-FDD3-3F66-A8AF75F66783}"/>
              </a:ext>
            </a:extLst>
          </p:cNvPr>
          <p:cNvSpPr>
            <a:spLocks noGrp="1"/>
          </p:cNvSpPr>
          <p:nvPr>
            <p:ph type="body" idx="1"/>
          </p:nvPr>
        </p:nvSpPr>
        <p:spPr/>
        <p:txBody>
          <a:bodyPr/>
          <a:lstStyle/>
          <a:p>
            <a:pPr marL="0" marR="0" lvl="0" indent="0" algn="l" defTabSz="914400" rtl="0" eaLnBrk="1" fontAlgn="t" latinLnBrk="0" hangingPunct="1">
              <a:lnSpc>
                <a:spcPts val="1500"/>
              </a:lnSpc>
              <a:spcBef>
                <a:spcPts val="0"/>
              </a:spcBef>
              <a:spcAft>
                <a:spcPts val="0"/>
              </a:spcAft>
              <a:buClrTx/>
              <a:buSzTx/>
              <a:buFontTx/>
              <a:buNone/>
              <a:tabLst/>
              <a:defRPr/>
            </a:pPr>
            <a:r>
              <a:rPr lang="en-US" b="0" i="0" dirty="0">
                <a:effectLst/>
                <a:latin typeface="Segoe UI" panose="020B0502040204020203" pitchFamily="34" charset="0"/>
              </a:rPr>
              <a:t>The revised standards intentionally move away from treating text types as separate silos.</a:t>
            </a:r>
          </a:p>
          <a:p>
            <a:pPr marL="0" marR="0" lvl="0" indent="0" algn="l" defTabSz="914400" rtl="0" eaLnBrk="1" fontAlgn="t" latinLnBrk="0" hangingPunct="1">
              <a:lnSpc>
                <a:spcPts val="1500"/>
              </a:lnSpc>
              <a:spcBef>
                <a:spcPts val="0"/>
              </a:spcBef>
              <a:spcAft>
                <a:spcPts val="0"/>
              </a:spcAft>
              <a:buClrTx/>
              <a:buSzTx/>
              <a:buFontTx/>
              <a:buNone/>
              <a:tabLst/>
              <a:defRPr/>
            </a:pPr>
            <a:endParaRPr lang="en-US" b="0" i="0" dirty="0">
              <a:effectLst/>
              <a:latin typeface="Segoe UI" panose="020B0502040204020203" pitchFamily="34" charset="0"/>
            </a:endParaRPr>
          </a:p>
          <a:p>
            <a:pPr marL="0" marR="0" lvl="0" indent="0" algn="l" defTabSz="914400" rtl="0" eaLnBrk="1" fontAlgn="t" latinLnBrk="0" hangingPunct="1">
              <a:lnSpc>
                <a:spcPts val="1500"/>
              </a:lnSpc>
              <a:spcBef>
                <a:spcPts val="0"/>
              </a:spcBef>
              <a:spcAft>
                <a:spcPts val="0"/>
              </a:spcAft>
              <a:buClrTx/>
              <a:buSzTx/>
              <a:buFontTx/>
              <a:buNone/>
              <a:tabLst/>
              <a:defRPr/>
            </a:pPr>
            <a:r>
              <a:rPr lang="en-US" b="0" i="0" dirty="0">
                <a:effectLst/>
                <a:latin typeface="Segoe UI" panose="020B0502040204020203" pitchFamily="34" charset="0"/>
              </a:rPr>
              <a:t>When working on standard 1, which is…in grade 4</a:t>
            </a:r>
          </a:p>
          <a:p>
            <a:pPr marL="0" marR="0" lvl="0" indent="0" algn="l" defTabSz="914400" rtl="0" eaLnBrk="1" fontAlgn="t" latinLnBrk="0" hangingPunct="1">
              <a:lnSpc>
                <a:spcPts val="1500"/>
              </a:lnSpc>
              <a:spcBef>
                <a:spcPts val="0"/>
              </a:spcBef>
              <a:spcAft>
                <a:spcPts val="0"/>
              </a:spcAft>
              <a:buClrTx/>
              <a:buSzTx/>
              <a:buFontTx/>
              <a:buNone/>
              <a:tabLst/>
              <a:defRPr/>
            </a:pPr>
            <a:r>
              <a:rPr lang="en-US" b="0" i="0" dirty="0">
                <a:effectLst/>
                <a:latin typeface="Segoe UI" panose="020B0502040204020203" pitchFamily="34" charset="0"/>
              </a:rPr>
              <a:t>Students in grades K-2 might…</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This reflects the key literacy practice of using and adapting genres.</a:t>
            </a:r>
          </a:p>
          <a:p>
            <a:endParaRPr lang="en-US" dirty="0"/>
          </a:p>
        </p:txBody>
      </p:sp>
      <p:sp>
        <p:nvSpPr>
          <p:cNvPr id="4" name="Slide Number Placeholder 3">
            <a:extLst>
              <a:ext uri="{FF2B5EF4-FFF2-40B4-BE49-F238E27FC236}">
                <a16:creationId xmlns:a16="http://schemas.microsoft.com/office/drawing/2014/main" id="{73A5CE86-AB92-3636-A2B7-E8AE8C5260D4}"/>
              </a:ext>
            </a:extLst>
          </p:cNvPr>
          <p:cNvSpPr>
            <a:spLocks noGrp="1"/>
          </p:cNvSpPr>
          <p:nvPr>
            <p:ph type="sldNum" sz="quarter" idx="5"/>
          </p:nvPr>
        </p:nvSpPr>
        <p:spPr/>
        <p:txBody>
          <a:bodyPr/>
          <a:lstStyle/>
          <a:p>
            <a:fld id="{71CD1C34-72C1-4C67-AAFF-0B8CE9936A77}" type="slidenum">
              <a:rPr lang="en-US" smtClean="0"/>
              <a:t>13</a:t>
            </a:fld>
            <a:endParaRPr lang="en-US"/>
          </a:p>
        </p:txBody>
      </p:sp>
    </p:spTree>
    <p:extLst>
      <p:ext uri="{BB962C8B-B14F-4D97-AF65-F5344CB8AC3E}">
        <p14:creationId xmlns:p14="http://schemas.microsoft.com/office/powerpoint/2010/main" val="1046142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6C765-02C1-6181-C1EF-7A2E564DD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28CB1-409F-0160-2BC0-DD3DF2CF7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9A63A-8137-B527-4232-D3E56BAAAFB0}"/>
              </a:ext>
            </a:extLst>
          </p:cNvPr>
          <p:cNvSpPr>
            <a:spLocks noGrp="1"/>
          </p:cNvSpPr>
          <p:nvPr>
            <p:ph type="body" idx="1"/>
          </p:nvPr>
        </p:nvSpPr>
        <p:spPr/>
        <p:txBody>
          <a:bodyPr/>
          <a:lstStyle/>
          <a:p>
            <a:pPr marL="0" marR="0" lvl="0" indent="0" algn="l" defTabSz="914400" rtl="0" eaLnBrk="1" fontAlgn="t" latinLnBrk="0" hangingPunct="1">
              <a:lnSpc>
                <a:spcPts val="1500"/>
              </a:lnSpc>
              <a:spcBef>
                <a:spcPts val="0"/>
              </a:spcBef>
              <a:spcAft>
                <a:spcPts val="0"/>
              </a:spcAft>
              <a:buClrTx/>
              <a:buSzTx/>
              <a:buFontTx/>
              <a:buNone/>
              <a:tabLst/>
              <a:defRPr/>
            </a:pPr>
            <a:r>
              <a:rPr lang="en-US" b="0" i="0" dirty="0">
                <a:effectLst/>
                <a:latin typeface="Segoe UI" panose="020B0502040204020203" pitchFamily="34" charset="0"/>
              </a:rPr>
              <a:t>The revised standards introduce persuasion in grades K-5 and build towards more formal argumentative composition using evidence and reasoning in grades 6-12. </a:t>
            </a:r>
          </a:p>
          <a:p>
            <a:pPr marL="0" marR="0" lvl="0" indent="0" algn="l" defTabSz="914400" rtl="0" eaLnBrk="1" fontAlgn="t" latinLnBrk="0" hangingPunct="1">
              <a:lnSpc>
                <a:spcPts val="1500"/>
              </a:lnSpc>
              <a:spcBef>
                <a:spcPts val="0"/>
              </a:spcBef>
              <a:spcAft>
                <a:spcPts val="0"/>
              </a:spcAft>
              <a:buClrTx/>
              <a:buSzTx/>
              <a:buFontTx/>
              <a:buNone/>
              <a:tabLst/>
              <a:defRPr/>
            </a:pPr>
            <a:r>
              <a:rPr lang="en-US" b="0" i="0" dirty="0">
                <a:effectLst/>
                <a:latin typeface="Segoe UI" panose="020B0502040204020203" pitchFamily="34" charset="0"/>
              </a:rPr>
              <a:t>In the revised standards…</a:t>
            </a:r>
          </a:p>
          <a:p>
            <a:pPr fontAlgn="t">
              <a:lnSpc>
                <a:spcPts val="1500"/>
              </a:lnSpc>
              <a:buNone/>
            </a:pPr>
            <a:endParaRPr lang="en-US" b="0" i="0" dirty="0">
              <a:effectLst/>
              <a:latin typeface="Segoe UI" panose="020B0502040204020203" pitchFamily="34" charset="0"/>
            </a:endParaRPr>
          </a:p>
          <a:p>
            <a:pPr marL="0" marR="0" lvl="0" indent="0" algn="l" defTabSz="914400" rtl="0" eaLnBrk="1" fontAlgn="t" latinLnBrk="0" hangingPunct="1">
              <a:lnSpc>
                <a:spcPts val="1500"/>
              </a:lnSpc>
              <a:spcBef>
                <a:spcPts val="0"/>
              </a:spcBef>
              <a:spcAft>
                <a:spcPts val="0"/>
              </a:spcAft>
              <a:buClrTx/>
              <a:buSzTx/>
              <a:buFontTx/>
              <a:buNone/>
              <a:tabLst/>
              <a:defRPr/>
            </a:pPr>
            <a:r>
              <a:rPr lang="en-US" b="0" i="0" dirty="0">
                <a:effectLst/>
                <a:latin typeface="Segoe UI" panose="020B0502040204020203" pitchFamily="34" charset="0"/>
              </a:rPr>
              <a:t>When working on standard 1d, which is…in grade 6</a:t>
            </a:r>
          </a:p>
          <a:p>
            <a:pPr marL="0" marR="0" lvl="0" indent="0" algn="l" defTabSz="914400" rtl="0" eaLnBrk="1" fontAlgn="t" latinLnBrk="0" hangingPunct="1">
              <a:lnSpc>
                <a:spcPts val="1500"/>
              </a:lnSpc>
              <a:spcBef>
                <a:spcPts val="0"/>
              </a:spcBef>
              <a:spcAft>
                <a:spcPts val="0"/>
              </a:spcAft>
              <a:buClrTx/>
              <a:buSzTx/>
              <a:buFontTx/>
              <a:buNone/>
              <a:tabLst/>
              <a:defRPr/>
            </a:pPr>
            <a:r>
              <a:rPr lang="en-US" b="0" i="0" dirty="0">
                <a:effectLst/>
                <a:latin typeface="Segoe UI" panose="020B0502040204020203" pitchFamily="34" charset="0"/>
              </a:rPr>
              <a:t>Students in grades K-2 might…</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This reflects the key literacy practice of considering the communicative situation.</a:t>
            </a:r>
          </a:p>
          <a:p>
            <a:pPr fontAlgn="t">
              <a:lnSpc>
                <a:spcPts val="1500"/>
              </a:lnSpc>
              <a:buNone/>
            </a:pPr>
            <a:endParaRPr lang="en-US" b="0" i="0" dirty="0">
              <a:effectLst/>
              <a:latin typeface="Segoe UI" panose="020B0502040204020203" pitchFamily="34" charset="0"/>
            </a:endParaRPr>
          </a:p>
          <a:p>
            <a:endParaRPr lang="en-US" dirty="0"/>
          </a:p>
        </p:txBody>
      </p:sp>
      <p:sp>
        <p:nvSpPr>
          <p:cNvPr id="4" name="Slide Number Placeholder 3">
            <a:extLst>
              <a:ext uri="{FF2B5EF4-FFF2-40B4-BE49-F238E27FC236}">
                <a16:creationId xmlns:a16="http://schemas.microsoft.com/office/drawing/2014/main" id="{8B06F941-8571-030B-3DD9-8E13BDF496A2}"/>
              </a:ext>
            </a:extLst>
          </p:cNvPr>
          <p:cNvSpPr>
            <a:spLocks noGrp="1"/>
          </p:cNvSpPr>
          <p:nvPr>
            <p:ph type="sldNum" sz="quarter" idx="5"/>
          </p:nvPr>
        </p:nvSpPr>
        <p:spPr/>
        <p:txBody>
          <a:bodyPr/>
          <a:lstStyle/>
          <a:p>
            <a:fld id="{71CD1C34-72C1-4C67-AAFF-0B8CE9936A77}" type="slidenum">
              <a:rPr lang="en-US" smtClean="0"/>
              <a:t>14</a:t>
            </a:fld>
            <a:endParaRPr lang="en-US"/>
          </a:p>
        </p:txBody>
      </p:sp>
    </p:spTree>
    <p:extLst>
      <p:ext uri="{BB962C8B-B14F-4D97-AF65-F5344CB8AC3E}">
        <p14:creationId xmlns:p14="http://schemas.microsoft.com/office/powerpoint/2010/main" val="618619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2333C-3AB0-BDB9-882F-C3DB312F9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E7632-5051-71F9-6484-DD27546E9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EE32D-58B2-B2C5-20E6-7B7E1D1CCD32}"/>
              </a:ext>
            </a:extLst>
          </p:cNvPr>
          <p:cNvSpPr>
            <a:spLocks noGrp="1"/>
          </p:cNvSpPr>
          <p:nvPr>
            <p:ph type="body" idx="1"/>
          </p:nvPr>
        </p:nvSpPr>
        <p:spPr/>
        <p:txBody>
          <a:bodyPr/>
          <a:lstStyle/>
          <a:p>
            <a:pPr marL="0" marR="0" lvl="0" indent="0" algn="l" defTabSz="914400" rtl="0" eaLnBrk="1" fontAlgn="t" latinLnBrk="0" hangingPunct="1">
              <a:lnSpc>
                <a:spcPts val="1500"/>
              </a:lnSpc>
              <a:spcBef>
                <a:spcPts val="0"/>
              </a:spcBef>
              <a:spcAft>
                <a:spcPts val="0"/>
              </a:spcAft>
              <a:buClrTx/>
              <a:buSzTx/>
              <a:buFontTx/>
              <a:buNone/>
              <a:tabLst/>
              <a:defRPr/>
            </a:pPr>
            <a:r>
              <a:rPr lang="en-US" b="0" i="0" dirty="0">
                <a:effectLst/>
                <a:latin typeface="Segoe UI" panose="020B0502040204020203" pitchFamily="34" charset="0"/>
              </a:rPr>
              <a:t>Another new feature of the writing domain is an intentional alignment with WIDA’s English Language Development standards.</a:t>
            </a:r>
          </a:p>
          <a:p>
            <a:pPr fontAlgn="t">
              <a:lnSpc>
                <a:spcPts val="1500"/>
              </a:lnSpc>
              <a:buNone/>
            </a:pPr>
            <a:endParaRPr lang="en-US" b="0" i="0" dirty="0">
              <a:effectLst/>
              <a:latin typeface="Segoe UI" panose="020B0502040204020203" pitchFamily="34" charset="0"/>
            </a:endParaRPr>
          </a:p>
          <a:p>
            <a:pPr marL="0" marR="0" lvl="0" indent="0" algn="l" defTabSz="914400" rtl="0" eaLnBrk="1" fontAlgn="t" latinLnBrk="0" hangingPunct="1">
              <a:lnSpc>
                <a:spcPts val="1500"/>
              </a:lnSpc>
              <a:spcBef>
                <a:spcPts val="0"/>
              </a:spcBef>
              <a:spcAft>
                <a:spcPts val="0"/>
              </a:spcAft>
              <a:buClrTx/>
              <a:buSzTx/>
              <a:buFontTx/>
              <a:buNone/>
              <a:tabLst/>
              <a:defRPr/>
            </a:pPr>
            <a:r>
              <a:rPr lang="en-US" b="0" i="0" dirty="0">
                <a:effectLst/>
                <a:latin typeface="Segoe UI" panose="020B0502040204020203" pitchFamily="34" charset="0"/>
              </a:rPr>
              <a:t>When working on standard 5, which is…in grade 5</a:t>
            </a:r>
          </a:p>
          <a:p>
            <a:pPr marL="0" marR="0" lvl="0" indent="0" algn="l" defTabSz="914400" rtl="0" eaLnBrk="1" fontAlgn="t" latinLnBrk="0" hangingPunct="1">
              <a:lnSpc>
                <a:spcPts val="1500"/>
              </a:lnSpc>
              <a:spcBef>
                <a:spcPts val="0"/>
              </a:spcBef>
              <a:spcAft>
                <a:spcPts val="0"/>
              </a:spcAft>
              <a:buClrTx/>
              <a:buSzTx/>
              <a:buFontTx/>
              <a:buNone/>
              <a:tabLst/>
              <a:defRPr/>
            </a:pPr>
            <a:r>
              <a:rPr lang="en-US" b="0" i="0" dirty="0">
                <a:effectLst/>
                <a:latin typeface="Segoe UI" panose="020B0502040204020203" pitchFamily="34" charset="0"/>
              </a:rPr>
              <a:t>Students in grades K-2 might use…</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This reflects the key literacy practice of students using literacy for their own purposes.</a:t>
            </a:r>
          </a:p>
          <a:p>
            <a:pPr fontAlgn="t">
              <a:lnSpc>
                <a:spcPts val="1500"/>
              </a:lnSpc>
              <a:buNone/>
            </a:pPr>
            <a:endParaRPr lang="en-US" b="0" i="0" dirty="0">
              <a:effectLst/>
              <a:latin typeface="Segoe UI" panose="020B0502040204020203" pitchFamily="34" charset="0"/>
            </a:endParaRPr>
          </a:p>
          <a:p>
            <a:endParaRPr lang="en-US" dirty="0"/>
          </a:p>
        </p:txBody>
      </p:sp>
      <p:sp>
        <p:nvSpPr>
          <p:cNvPr id="4" name="Slide Number Placeholder 3">
            <a:extLst>
              <a:ext uri="{FF2B5EF4-FFF2-40B4-BE49-F238E27FC236}">
                <a16:creationId xmlns:a16="http://schemas.microsoft.com/office/drawing/2014/main" id="{B77B6478-51E4-3FC1-DAB1-A4A7174822D1}"/>
              </a:ext>
            </a:extLst>
          </p:cNvPr>
          <p:cNvSpPr>
            <a:spLocks noGrp="1"/>
          </p:cNvSpPr>
          <p:nvPr>
            <p:ph type="sldNum" sz="quarter" idx="5"/>
          </p:nvPr>
        </p:nvSpPr>
        <p:spPr/>
        <p:txBody>
          <a:bodyPr/>
          <a:lstStyle/>
          <a:p>
            <a:fld id="{71CD1C34-72C1-4C67-AAFF-0B8CE9936A77}" type="slidenum">
              <a:rPr lang="en-US" smtClean="0"/>
              <a:t>15</a:t>
            </a:fld>
            <a:endParaRPr lang="en-US"/>
          </a:p>
        </p:txBody>
      </p:sp>
    </p:spTree>
    <p:extLst>
      <p:ext uri="{BB962C8B-B14F-4D97-AF65-F5344CB8AC3E}">
        <p14:creationId xmlns:p14="http://schemas.microsoft.com/office/powerpoint/2010/main" val="1980480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58397-36B8-3BC0-1264-C0036CB04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8B01F-44E5-DEC0-69EB-DE62E3868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5F499-397A-A198-07C6-353EABBB02D0}"/>
              </a:ext>
            </a:extLst>
          </p:cNvPr>
          <p:cNvSpPr>
            <a:spLocks noGrp="1"/>
          </p:cNvSpPr>
          <p:nvPr>
            <p:ph type="body" idx="1"/>
          </p:nvPr>
        </p:nvSpPr>
        <p:spPr/>
        <p:txBody>
          <a:bodyPr/>
          <a:lstStyle/>
          <a:p>
            <a:pPr marL="0" marR="0" lvl="0" indent="0" algn="l" defTabSz="914400" rtl="0" eaLnBrk="1" fontAlgn="t" latinLnBrk="0" hangingPunct="1">
              <a:lnSpc>
                <a:spcPts val="1500"/>
              </a:lnSpc>
              <a:spcBef>
                <a:spcPts val="0"/>
              </a:spcBef>
              <a:spcAft>
                <a:spcPts val="0"/>
              </a:spcAft>
              <a:buClrTx/>
              <a:buSzTx/>
              <a:buFontTx/>
              <a:buNone/>
              <a:tabLst/>
              <a:defRPr/>
            </a:pPr>
            <a:r>
              <a:rPr lang="en-US" b="0" i="0" dirty="0">
                <a:effectLst/>
                <a:latin typeface="Segoe UI" panose="020B0502040204020203" pitchFamily="34" charset="0"/>
              </a:rPr>
              <a:t>The writing domain is designed for students apply the full writing process to unfamiliar genres and real-world tasks, as well as in other content areas.</a:t>
            </a:r>
          </a:p>
          <a:p>
            <a:pPr fontAlgn="t">
              <a:lnSpc>
                <a:spcPts val="1500"/>
              </a:lnSpc>
              <a:buNone/>
            </a:pPr>
            <a:endParaRPr lang="en-US" b="0" i="0" dirty="0">
              <a:effectLst/>
              <a:latin typeface="Segoe UI" panose="020B0502040204020203" pitchFamily="34" charset="0"/>
            </a:endParaRPr>
          </a:p>
          <a:p>
            <a:pPr marL="0" marR="0" lvl="0" indent="0" algn="l" defTabSz="914400" rtl="0" eaLnBrk="1" fontAlgn="t" latinLnBrk="0" hangingPunct="1">
              <a:lnSpc>
                <a:spcPts val="1500"/>
              </a:lnSpc>
              <a:spcBef>
                <a:spcPts val="0"/>
              </a:spcBef>
              <a:spcAft>
                <a:spcPts val="0"/>
              </a:spcAft>
              <a:buClrTx/>
              <a:buSzTx/>
              <a:buFontTx/>
              <a:buNone/>
              <a:tabLst/>
              <a:defRPr/>
            </a:pPr>
            <a:r>
              <a:rPr lang="en-US" b="0" i="0" dirty="0">
                <a:effectLst/>
                <a:latin typeface="Segoe UI" panose="020B0502040204020203" pitchFamily="34" charset="0"/>
              </a:rPr>
              <a:t>When working on standard 2, which is…in grade 6</a:t>
            </a:r>
          </a:p>
          <a:p>
            <a:pPr marL="0" marR="0" lvl="0" indent="0" algn="l" defTabSz="914400" rtl="0" eaLnBrk="1" fontAlgn="t" latinLnBrk="0" hangingPunct="1">
              <a:lnSpc>
                <a:spcPts val="1500"/>
              </a:lnSpc>
              <a:spcBef>
                <a:spcPts val="0"/>
              </a:spcBef>
              <a:spcAft>
                <a:spcPts val="0"/>
              </a:spcAft>
              <a:buClrTx/>
              <a:buSzTx/>
              <a:buFontTx/>
              <a:buNone/>
              <a:tabLst/>
              <a:defRPr/>
            </a:pPr>
            <a:r>
              <a:rPr lang="en-US" b="0" i="0" dirty="0">
                <a:effectLst/>
                <a:latin typeface="Segoe UI" panose="020B0502040204020203" pitchFamily="34" charset="0"/>
              </a:rPr>
              <a:t>Students in grades K-2 might…</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This reflects the key literacy practice of using and adapting genres to create multimodal texts. </a:t>
            </a:r>
          </a:p>
          <a:p>
            <a:endParaRPr lang="en-US" dirty="0"/>
          </a:p>
        </p:txBody>
      </p:sp>
      <p:sp>
        <p:nvSpPr>
          <p:cNvPr id="4" name="Slide Number Placeholder 3">
            <a:extLst>
              <a:ext uri="{FF2B5EF4-FFF2-40B4-BE49-F238E27FC236}">
                <a16:creationId xmlns:a16="http://schemas.microsoft.com/office/drawing/2014/main" id="{813596DD-B92B-7A1B-6E52-4E22AF604E34}"/>
              </a:ext>
            </a:extLst>
          </p:cNvPr>
          <p:cNvSpPr>
            <a:spLocks noGrp="1"/>
          </p:cNvSpPr>
          <p:nvPr>
            <p:ph type="sldNum" sz="quarter" idx="5"/>
          </p:nvPr>
        </p:nvSpPr>
        <p:spPr/>
        <p:txBody>
          <a:bodyPr/>
          <a:lstStyle/>
          <a:p>
            <a:fld id="{71CD1C34-72C1-4C67-AAFF-0B8CE9936A77}" type="slidenum">
              <a:rPr lang="en-US" smtClean="0"/>
              <a:t>16</a:t>
            </a:fld>
            <a:endParaRPr lang="en-US"/>
          </a:p>
        </p:txBody>
      </p:sp>
    </p:spTree>
    <p:extLst>
      <p:ext uri="{BB962C8B-B14F-4D97-AF65-F5344CB8AC3E}">
        <p14:creationId xmlns:p14="http://schemas.microsoft.com/office/powerpoint/2010/main" val="16458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b="0" i="0">
                <a:effectLst/>
                <a:latin typeface="Segoe UI" panose="020B0502040204020203" pitchFamily="34" charset="0"/>
              </a:rPr>
              <a:t>Digital citizenship is intentionally embedded in the writing domain where it fits naturally.</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17</a:t>
            </a:fld>
            <a:endParaRPr lang="en-US"/>
          </a:p>
        </p:txBody>
      </p:sp>
    </p:spTree>
    <p:extLst>
      <p:ext uri="{BB962C8B-B14F-4D97-AF65-F5344CB8AC3E}">
        <p14:creationId xmlns:p14="http://schemas.microsoft.com/office/powerpoint/2010/main" val="3050320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different definitions of Digital Citizenship out there.</a:t>
            </a:r>
          </a:p>
          <a:p>
            <a:r>
              <a:rPr lang="en-US" dirty="0"/>
              <a:t>This is the one we’ve been using…</a:t>
            </a:r>
          </a:p>
          <a:p>
            <a:r>
              <a:rPr lang="en-US" dirty="0"/>
              <a:t>“Ethical” and “empowering” are highlighted because those are the aspects of Dig Cit that show up in the Writing domain</a:t>
            </a:r>
          </a:p>
          <a:p>
            <a:r>
              <a:rPr lang="en-US" dirty="0"/>
              <a:t>Other aspects show up in the SLDF domain; those will be covered in the session focused on SLDF</a:t>
            </a:r>
          </a:p>
        </p:txBody>
      </p:sp>
      <p:sp>
        <p:nvSpPr>
          <p:cNvPr id="4" name="Slide Number Placeholder 3"/>
          <p:cNvSpPr>
            <a:spLocks noGrp="1"/>
          </p:cNvSpPr>
          <p:nvPr>
            <p:ph type="sldNum" sz="quarter" idx="5"/>
          </p:nvPr>
        </p:nvSpPr>
        <p:spPr/>
        <p:txBody>
          <a:bodyPr/>
          <a:lstStyle/>
          <a:p>
            <a:fld id="{71CD1C34-72C1-4C67-AAFF-0B8CE9936A77}" type="slidenum">
              <a:rPr lang="en-US" smtClean="0"/>
              <a:t>18</a:t>
            </a:fld>
            <a:endParaRPr lang="en-US"/>
          </a:p>
        </p:txBody>
      </p:sp>
    </p:spTree>
    <p:extLst>
      <p:ext uri="{BB962C8B-B14F-4D97-AF65-F5344CB8AC3E}">
        <p14:creationId xmlns:p14="http://schemas.microsoft.com/office/powerpoint/2010/main" val="3962717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question some people might ask is…</a:t>
            </a:r>
          </a:p>
          <a:p>
            <a:r>
              <a:rPr lang="en-US" dirty="0"/>
              <a:t>One thing to know is that we…</a:t>
            </a:r>
          </a:p>
          <a:p>
            <a:r>
              <a:rPr lang="en-US" dirty="0"/>
              <a:t>There are other Dig Cit topics that are super important but they don’t fit organically in the ELA classroom; they work better in Health or some other subject area</a:t>
            </a:r>
          </a:p>
          <a:p>
            <a:r>
              <a:rPr lang="en-US" dirty="0"/>
              <a:t>We also integrated Dig Cit in order to…</a:t>
            </a:r>
          </a:p>
        </p:txBody>
      </p:sp>
      <p:sp>
        <p:nvSpPr>
          <p:cNvPr id="4" name="Slide Number Placeholder 3"/>
          <p:cNvSpPr>
            <a:spLocks noGrp="1"/>
          </p:cNvSpPr>
          <p:nvPr>
            <p:ph type="sldNum" sz="quarter" idx="5"/>
          </p:nvPr>
        </p:nvSpPr>
        <p:spPr/>
        <p:txBody>
          <a:bodyPr/>
          <a:lstStyle/>
          <a:p>
            <a:fld id="{71CD1C34-72C1-4C67-AAFF-0B8CE9936A77}" type="slidenum">
              <a:rPr lang="en-US" smtClean="0"/>
              <a:t>19</a:t>
            </a:fld>
            <a:endParaRPr lang="en-US"/>
          </a:p>
        </p:txBody>
      </p:sp>
    </p:spTree>
    <p:extLst>
      <p:ext uri="{BB962C8B-B14F-4D97-AF65-F5344CB8AC3E}">
        <p14:creationId xmlns:p14="http://schemas.microsoft.com/office/powerpoint/2010/main" val="380726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 this session, we’ll briefly revisit the Key Shift, Key Understandings, and Key Student Literacy Practices that guided the revision of the standards so we can have them in mind as we go through what’s new in the Writing domain</a:t>
            </a:r>
            <a:endParaRPr lang="en-US" b="0" i="0" dirty="0">
              <a:effectLst/>
              <a:latin typeface="Segoe UI" panose="020B0502040204020203" pitchFamily="34" charset="0"/>
            </a:endParaRP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Then we’ll go through those new things in the writing domain, which includes the integration of some Dig Cit skills and making room for AI tools</a:t>
            </a:r>
          </a:p>
          <a:p>
            <a:pPr fontAlgn="t">
              <a:lnSpc>
                <a:spcPts val="1500"/>
              </a:lnSpc>
              <a:buNone/>
            </a:pPr>
            <a:endParaRPr lang="en-US" b="0" i="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2</a:t>
            </a:fld>
            <a:endParaRPr lang="en-US"/>
          </a:p>
        </p:txBody>
      </p:sp>
    </p:spTree>
    <p:extLst>
      <p:ext uri="{BB962C8B-B14F-4D97-AF65-F5344CB8AC3E}">
        <p14:creationId xmlns:p14="http://schemas.microsoft.com/office/powerpoint/2010/main" val="3685966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question people might ask is…</a:t>
            </a:r>
          </a:p>
          <a:p>
            <a:r>
              <a:rPr lang="en-US" dirty="0"/>
              <a:t>A very short answer is…</a:t>
            </a:r>
          </a:p>
          <a:p>
            <a:r>
              <a:rPr lang="en-US" dirty="0"/>
              <a:t>Keep in mind we’re talking about Dig Cit </a:t>
            </a:r>
            <a:r>
              <a:rPr lang="en-US" i="1" dirty="0"/>
              <a:t>instruction</a:t>
            </a:r>
            <a:r>
              <a:rPr lang="en-US" i="0" dirty="0"/>
              <a:t>, and…</a:t>
            </a:r>
          </a:p>
          <a:p>
            <a:r>
              <a:rPr lang="en-US" i="0" dirty="0"/>
              <a:t>There are lots of great ways to engage students in thinking about what they do when they go online without actually going online</a:t>
            </a:r>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20</a:t>
            </a:fld>
            <a:endParaRPr lang="en-US"/>
          </a:p>
        </p:txBody>
      </p:sp>
    </p:spTree>
    <p:extLst>
      <p:ext uri="{BB962C8B-B14F-4D97-AF65-F5344CB8AC3E}">
        <p14:creationId xmlns:p14="http://schemas.microsoft.com/office/powerpoint/2010/main" val="671549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4D743-E8CD-0E3A-4103-A5DB4F7533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C7AFC-E4EA-DA66-D783-EBBDD7A4BA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A13F2-B00D-2AAA-E0A8-599682E0D4F8}"/>
              </a:ext>
            </a:extLst>
          </p:cNvPr>
          <p:cNvSpPr>
            <a:spLocks noGrp="1"/>
          </p:cNvSpPr>
          <p:nvPr>
            <p:ph type="body" idx="1"/>
          </p:nvPr>
        </p:nvSpPr>
        <p:spPr/>
        <p:txBody>
          <a:bodyPr/>
          <a:lstStyle/>
          <a:p>
            <a:r>
              <a:rPr lang="en-US" dirty="0"/>
              <a:t>Considering the audience for their compositions has always been part of Writing instruction</a:t>
            </a:r>
          </a:p>
        </p:txBody>
      </p:sp>
      <p:sp>
        <p:nvSpPr>
          <p:cNvPr id="4" name="Slide Number Placeholder 3">
            <a:extLst>
              <a:ext uri="{FF2B5EF4-FFF2-40B4-BE49-F238E27FC236}">
                <a16:creationId xmlns:a16="http://schemas.microsoft.com/office/drawing/2014/main" id="{17AD2917-CFC1-73EE-2B6C-993404E9FE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4549-14CF-49F4-AC14-133708E19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2992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revised standard: Writing standard 6 for grade 3, which addresses sharing and publishing compositions</a:t>
            </a:r>
          </a:p>
          <a:p>
            <a:r>
              <a:rPr lang="en-US" dirty="0"/>
              <a:t>Indicator A says…</a:t>
            </a:r>
          </a:p>
          <a:p>
            <a:r>
              <a:rPr lang="en-US" dirty="0"/>
              <a:t>This adds a new emphasis to considering your audience: who might access your work</a:t>
            </a:r>
          </a:p>
          <a:p>
            <a:r>
              <a:rPr lang="en-US" dirty="0"/>
              <a:t>When a composition is published online, there is less control over who can access it</a:t>
            </a:r>
          </a:p>
          <a:p>
            <a:r>
              <a:rPr lang="en-US" dirty="0"/>
              <a:t>This does not mean all third grade teachers are going to be posting kids’ stuff on the internet!</a:t>
            </a:r>
          </a:p>
          <a:p>
            <a:r>
              <a:rPr lang="en-US" dirty="0"/>
              <a:t>This indicator is here because some third graders are definitely “publishing” things, like YouTube videos, on their own</a:t>
            </a:r>
          </a:p>
          <a:p>
            <a:r>
              <a:rPr lang="en-US" dirty="0"/>
              <a:t>And for those who aren’t publishing online yet, it is never too early to start thinking about how to do so in ways that present empowering digital identities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4549-14CF-49F4-AC14-133708E19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1600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121CB-2FB6-916E-57D3-23F5F3277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0353E-388F-F635-16A2-1FF53BC32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3A1D8-6916-201A-A8C6-D93C5084E9F1}"/>
              </a:ext>
            </a:extLst>
          </p:cNvPr>
          <p:cNvSpPr>
            <a:spLocks noGrp="1"/>
          </p:cNvSpPr>
          <p:nvPr>
            <p:ph type="body" idx="1"/>
          </p:nvPr>
        </p:nvSpPr>
        <p:spPr/>
        <p:txBody>
          <a:bodyPr/>
          <a:lstStyle/>
          <a:p>
            <a:r>
              <a:rPr lang="en-US" dirty="0"/>
              <a:t>In grade 6, the indicator evolves into…</a:t>
            </a:r>
          </a:p>
          <a:p>
            <a:r>
              <a:rPr lang="en-US" dirty="0"/>
              <a:t>Again, there’s a new emphasis, this time on unintended audiences</a:t>
            </a:r>
          </a:p>
          <a:p>
            <a:r>
              <a:rPr lang="en-US" dirty="0"/>
              <a:t>This is something else that comes with the territory of publishing things online</a:t>
            </a:r>
          </a:p>
          <a:p>
            <a:r>
              <a:rPr lang="en-US" dirty="0"/>
              <a:t>A student may have put a lot of thought into how their </a:t>
            </a:r>
            <a:r>
              <a:rPr lang="en-US" i="1" dirty="0"/>
              <a:t>intended</a:t>
            </a:r>
            <a:r>
              <a:rPr lang="en-US" i="0" dirty="0"/>
              <a:t> audience might react to their composition</a:t>
            </a:r>
          </a:p>
          <a:p>
            <a:r>
              <a:rPr lang="en-US" i="0" dirty="0"/>
              <a:t>But on the internet, there are all kinds of unintended audiences to consider as well</a:t>
            </a:r>
            <a:endParaRPr lang="en-US" dirty="0"/>
          </a:p>
        </p:txBody>
      </p:sp>
      <p:sp>
        <p:nvSpPr>
          <p:cNvPr id="4" name="Slide Number Placeholder 3">
            <a:extLst>
              <a:ext uri="{FF2B5EF4-FFF2-40B4-BE49-F238E27FC236}">
                <a16:creationId xmlns:a16="http://schemas.microsoft.com/office/drawing/2014/main" id="{401B718F-9564-741C-1C88-104568FE28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4549-14CF-49F4-AC14-133708E19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3626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8F964-0ECB-2670-5183-850BDCB66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DDAF5-9248-0F1E-90A6-805B32ECF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8584D-00D5-4C32-4C80-4711A23759A7}"/>
              </a:ext>
            </a:extLst>
          </p:cNvPr>
          <p:cNvSpPr>
            <a:spLocks noGrp="1"/>
          </p:cNvSpPr>
          <p:nvPr>
            <p:ph type="body" idx="1"/>
          </p:nvPr>
        </p:nvSpPr>
        <p:spPr/>
        <p:txBody>
          <a:bodyPr/>
          <a:lstStyle/>
          <a:p>
            <a:r>
              <a:rPr lang="en-US" dirty="0"/>
              <a:t>In grades 9-10, the indicator is…</a:t>
            </a:r>
          </a:p>
          <a:p>
            <a:r>
              <a:rPr lang="en-US" dirty="0"/>
              <a:t>Here’s something else that’s not just a new emphasis but totally new: the permanence of the digital world</a:t>
            </a:r>
          </a:p>
          <a:p>
            <a:r>
              <a:rPr lang="en-US" dirty="0"/>
              <a:t>We want students to consider not just intended and unintended audiences, but potential future audiences as well</a:t>
            </a:r>
          </a:p>
          <a:p>
            <a:r>
              <a:rPr lang="en-US" dirty="0"/>
              <a:t>This is a key Digital Citizenship skill: thinking about your digital footprint</a:t>
            </a:r>
          </a:p>
        </p:txBody>
      </p:sp>
      <p:sp>
        <p:nvSpPr>
          <p:cNvPr id="4" name="Slide Number Placeholder 3">
            <a:extLst>
              <a:ext uri="{FF2B5EF4-FFF2-40B4-BE49-F238E27FC236}">
                <a16:creationId xmlns:a16="http://schemas.microsoft.com/office/drawing/2014/main" id="{4D0489A0-B5D2-43F3-51CC-1580B9E4BC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4549-14CF-49F4-AC14-133708E19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6308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74625-AB87-BCC8-DB66-E868B3F68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C7A1C-817C-AC88-3D6E-4771AAEEF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62F93-F47D-9C77-F9C6-0C29BBADC638}"/>
              </a:ext>
            </a:extLst>
          </p:cNvPr>
          <p:cNvSpPr>
            <a:spLocks noGrp="1"/>
          </p:cNvSpPr>
          <p:nvPr>
            <p:ph type="body" idx="1"/>
          </p:nvPr>
        </p:nvSpPr>
        <p:spPr/>
        <p:txBody>
          <a:bodyPr/>
          <a:lstStyle/>
          <a:p>
            <a:r>
              <a:rPr lang="en-US" dirty="0"/>
              <a:t>Ethical use of others’ creative work is another way in which Dig Cit shows up in the Writing domain</a:t>
            </a:r>
          </a:p>
          <a:p>
            <a:r>
              <a:rPr lang="en-US" dirty="0"/>
              <a:t>This is also not entirely new since the Common Core addresses “avoiding plagiarism”</a:t>
            </a:r>
          </a:p>
          <a:p>
            <a:endParaRPr lang="en-US" dirty="0"/>
          </a:p>
        </p:txBody>
      </p:sp>
      <p:sp>
        <p:nvSpPr>
          <p:cNvPr id="4" name="Slide Number Placeholder 3">
            <a:extLst>
              <a:ext uri="{FF2B5EF4-FFF2-40B4-BE49-F238E27FC236}">
                <a16:creationId xmlns:a16="http://schemas.microsoft.com/office/drawing/2014/main" id="{66242630-59E4-EDE4-C027-1B758A94E9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4549-14CF-49F4-AC14-133708E19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7405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DD1DD-D79E-D779-3D11-6E1B3C528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925A2-868C-9489-096B-0256B8DB4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9739CA-7504-14F6-9BF8-D9B318DE40E3}"/>
              </a:ext>
            </a:extLst>
          </p:cNvPr>
          <p:cNvSpPr>
            <a:spLocks noGrp="1"/>
          </p:cNvSpPr>
          <p:nvPr>
            <p:ph type="body" idx="1"/>
          </p:nvPr>
        </p:nvSpPr>
        <p:spPr/>
        <p:txBody>
          <a:bodyPr/>
          <a:lstStyle/>
          <a:p>
            <a:r>
              <a:rPr lang="en-US" dirty="0"/>
              <a:t>Here’s Writing standard 3 for grade 2, which addresses drafting content by generating and gathering ideas</a:t>
            </a:r>
          </a:p>
          <a:p>
            <a:r>
              <a:rPr lang="en-US" dirty="0"/>
              <a:t>Indicator C is about gathering ideas and actual material created by others to use in your own work</a:t>
            </a:r>
          </a:p>
          <a:p>
            <a:r>
              <a:rPr lang="en-US" dirty="0"/>
              <a:t>A new emphasis is on thinking, not just about how you use other people’s ideas or words, but about how you use other people’s images or songs or other creations</a:t>
            </a:r>
          </a:p>
        </p:txBody>
      </p:sp>
      <p:sp>
        <p:nvSpPr>
          <p:cNvPr id="4" name="Slide Number Placeholder 3">
            <a:extLst>
              <a:ext uri="{FF2B5EF4-FFF2-40B4-BE49-F238E27FC236}">
                <a16:creationId xmlns:a16="http://schemas.microsoft.com/office/drawing/2014/main" id="{5A75E536-B4D8-9F76-ABF9-64056934E7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4549-14CF-49F4-AC14-133708E19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758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49C84-F98A-1544-7D8B-1369F4AE0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D34B2-0604-A2D6-2283-9AA46BBF5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0B132-9975-D3BE-C29B-32622304564B}"/>
              </a:ext>
            </a:extLst>
          </p:cNvPr>
          <p:cNvSpPr>
            <a:spLocks noGrp="1"/>
          </p:cNvSpPr>
          <p:nvPr>
            <p:ph type="body" idx="1"/>
          </p:nvPr>
        </p:nvSpPr>
        <p:spPr/>
        <p:txBody>
          <a:bodyPr/>
          <a:lstStyle/>
          <a:p>
            <a:r>
              <a:rPr lang="en-US" dirty="0"/>
              <a:t>The standard and indicator are fairly similar in grade 6</a:t>
            </a:r>
          </a:p>
          <a:p>
            <a:r>
              <a:rPr lang="en-US" dirty="0"/>
              <a:t>The indicator includes the phrase, “identifying when and how it’s fair to use the creative work of others”</a:t>
            </a:r>
          </a:p>
          <a:p>
            <a:r>
              <a:rPr lang="en-US" dirty="0"/>
              <a:t>This is new and it has to do with considering whether your use is happening…</a:t>
            </a:r>
          </a:p>
        </p:txBody>
      </p:sp>
      <p:sp>
        <p:nvSpPr>
          <p:cNvPr id="4" name="Slide Number Placeholder 3">
            <a:extLst>
              <a:ext uri="{FF2B5EF4-FFF2-40B4-BE49-F238E27FC236}">
                <a16:creationId xmlns:a16="http://schemas.microsoft.com/office/drawing/2014/main" id="{6D42719C-2760-4118-DEB3-8F0896E2C4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4549-14CF-49F4-AC14-133708E19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788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42AC9-81D9-B582-A1C7-9A14A7326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C5F4E-7FBF-D511-04BC-BEA844408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2EE30A-286D-06D8-F97F-0798F9FB1B7A}"/>
              </a:ext>
            </a:extLst>
          </p:cNvPr>
          <p:cNvSpPr>
            <a:spLocks noGrp="1"/>
          </p:cNvSpPr>
          <p:nvPr>
            <p:ph type="body" idx="1"/>
          </p:nvPr>
        </p:nvSpPr>
        <p:spPr/>
        <p:txBody>
          <a:bodyPr/>
          <a:lstStyle/>
          <a:p>
            <a:r>
              <a:rPr lang="en-US" dirty="0"/>
              <a:t>In grades 11-12, the indicator includes not just “when and how it’s fair” but “when and how it’s legal”</a:t>
            </a:r>
          </a:p>
          <a:p>
            <a:r>
              <a:rPr lang="en-US" dirty="0"/>
              <a:t>This is very new—learning about things like copyright—but it’s essential for students who are navigating the digital world</a:t>
            </a:r>
          </a:p>
          <a:p>
            <a:r>
              <a:rPr lang="en-US" dirty="0"/>
              <a:t>This brings up something else that’s new…</a:t>
            </a:r>
          </a:p>
          <a:p>
            <a:r>
              <a:rPr lang="en-US" dirty="0"/>
              <a:t>We tell students that it’s not OK to use other people’s creative work in certain circumstances without asking permission or offering compensation—and then they see the AI companies doing exactly what they were told not to do</a:t>
            </a:r>
          </a:p>
          <a:p>
            <a:r>
              <a:rPr lang="en-US" dirty="0"/>
              <a:t>This could be a super interesting discussion topic or a topic for a persuasive essay</a:t>
            </a:r>
          </a:p>
          <a:p>
            <a:r>
              <a:rPr lang="en-US" dirty="0"/>
              <a:t>It’s also a segue to our next topic</a:t>
            </a:r>
          </a:p>
        </p:txBody>
      </p:sp>
      <p:sp>
        <p:nvSpPr>
          <p:cNvPr id="4" name="Slide Number Placeholder 3">
            <a:extLst>
              <a:ext uri="{FF2B5EF4-FFF2-40B4-BE49-F238E27FC236}">
                <a16:creationId xmlns:a16="http://schemas.microsoft.com/office/drawing/2014/main" id="{F099F017-F3EF-2A53-F614-0212D644C7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4549-14CF-49F4-AC14-133708E19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2952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57D42-4C0D-9975-4810-7F1C67536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669CB-259F-1AB3-C196-4B6407A16F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42C59-1920-5E0D-DE4C-723B186C1CFE}"/>
              </a:ext>
            </a:extLst>
          </p:cNvPr>
          <p:cNvSpPr>
            <a:spLocks noGrp="1"/>
          </p:cNvSpPr>
          <p:nvPr>
            <p:ph type="body" idx="1"/>
          </p:nvPr>
        </p:nvSpPr>
        <p:spPr/>
        <p:txBody>
          <a:bodyPr/>
          <a:lstStyle/>
          <a:p>
            <a:r>
              <a:rPr lang="en-US" dirty="0"/>
              <a:t>Here’s Writing standard 3 again, which is all about generating and gathering ideas</a:t>
            </a:r>
          </a:p>
          <a:p>
            <a:r>
              <a:rPr lang="en-US" dirty="0"/>
              <a:t>It includes the phrase “including appropriate use of tools”</a:t>
            </a:r>
          </a:p>
          <a:p>
            <a:r>
              <a:rPr lang="en-US" dirty="0"/>
              <a:t>This is something that educators incorporate into Writing instruction all the time, but is now getting called out in the standards</a:t>
            </a:r>
          </a:p>
          <a:p>
            <a:r>
              <a:rPr lang="en-US" dirty="0"/>
              <a:t>One way to interpret “tools,” especially in the younger grades, is…</a:t>
            </a:r>
          </a:p>
        </p:txBody>
      </p:sp>
      <p:sp>
        <p:nvSpPr>
          <p:cNvPr id="4" name="Slide Number Placeholder 3">
            <a:extLst>
              <a:ext uri="{FF2B5EF4-FFF2-40B4-BE49-F238E27FC236}">
                <a16:creationId xmlns:a16="http://schemas.microsoft.com/office/drawing/2014/main" id="{65D8106E-7166-0EE8-D013-500E6783D3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4549-14CF-49F4-AC14-133708E19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0896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b="0" i="0" dirty="0">
                <a:effectLst/>
                <a:latin typeface="Segoe UI" panose="020B0502040204020203" pitchFamily="34" charset="0"/>
              </a:rPr>
              <a:t>Before zooming in on writing, it’s helpful to situate the work inside the broader updates.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The revised standards build on the Common Core by prioritizing transfer, relevance, and real communication.</a:t>
            </a:r>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a:t>
            </a:fld>
            <a:endParaRPr lang="en-US"/>
          </a:p>
        </p:txBody>
      </p:sp>
    </p:spTree>
    <p:extLst>
      <p:ext uri="{BB962C8B-B14F-4D97-AF65-F5344CB8AC3E}">
        <p14:creationId xmlns:p14="http://schemas.microsoft.com/office/powerpoint/2010/main" val="974894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D4EEF-DE98-996E-D4A8-B7953D015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A647A-3FBF-7716-9C31-CB1D89F4E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46D1C2-19C6-7F0E-9AFC-34844D0A47A3}"/>
              </a:ext>
            </a:extLst>
          </p:cNvPr>
          <p:cNvSpPr>
            <a:spLocks noGrp="1"/>
          </p:cNvSpPr>
          <p:nvPr>
            <p:ph type="body" idx="1"/>
          </p:nvPr>
        </p:nvSpPr>
        <p:spPr/>
        <p:txBody>
          <a:bodyPr/>
          <a:lstStyle/>
          <a:p>
            <a:r>
              <a:rPr lang="en-US" dirty="0"/>
              <a:t>The standard itself doesn’t change much by grade 6, but the tools students are using might change quite a lot</a:t>
            </a:r>
          </a:p>
          <a:p>
            <a:r>
              <a:rPr lang="en-US" dirty="0"/>
              <a:t>Those tools might include AI as a tool for generating ideas for a first draft</a:t>
            </a:r>
          </a:p>
          <a:p>
            <a:r>
              <a:rPr lang="en-US" dirty="0"/>
              <a:t>Again, this is not prescribing that teachers make students use AI to generate first drafts</a:t>
            </a:r>
          </a:p>
          <a:p>
            <a:r>
              <a:rPr lang="en-US" dirty="0"/>
              <a:t>It’s making room for teachers to engage students in considering the pros and cons of doing so</a:t>
            </a:r>
          </a:p>
        </p:txBody>
      </p:sp>
      <p:sp>
        <p:nvSpPr>
          <p:cNvPr id="4" name="Slide Number Placeholder 3">
            <a:extLst>
              <a:ext uri="{FF2B5EF4-FFF2-40B4-BE49-F238E27FC236}">
                <a16:creationId xmlns:a16="http://schemas.microsoft.com/office/drawing/2014/main" id="{DE647567-4E0A-DF2F-B727-3E332E80E3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4549-14CF-49F4-AC14-133708E19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587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0A555-4FA6-0084-E040-9E4E968DF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9B514-6027-C794-D2B5-C64BD667C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0D4A8-FF48-F4E8-1128-7D2CB5105D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same is true of the use of AI for evaluating, revising, and editing drafts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Writing standard 5 includes the phrase “including use of appropriate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grade 4 standard, which is very likely not a grade in which teachers are having their students edit their drafts using AI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this is a good example of why we used the broad term “technology”: it is possible that fourth grade teachers are showing their students how to use spell-check or other technology tools built into word processing software</a:t>
            </a:r>
          </a:p>
        </p:txBody>
      </p:sp>
      <p:sp>
        <p:nvSpPr>
          <p:cNvPr id="4" name="Slide Number Placeholder 3">
            <a:extLst>
              <a:ext uri="{FF2B5EF4-FFF2-40B4-BE49-F238E27FC236}">
                <a16:creationId xmlns:a16="http://schemas.microsoft.com/office/drawing/2014/main" id="{C359D57A-45BD-3003-7E65-AECEF83B2D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4549-14CF-49F4-AC14-133708E19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3448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closing…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4549-14CF-49F4-AC14-133708E19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1206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17367-B46A-D2A2-6B7D-10468612D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CD2A9-487F-DC25-51CC-728AB4D83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757FE7-D83F-C71F-2435-2BCC7A919144}"/>
              </a:ext>
            </a:extLst>
          </p:cNvPr>
          <p:cNvSpPr>
            <a:spLocks noGrp="1"/>
          </p:cNvSpPr>
          <p:nvPr>
            <p:ph type="body" idx="1"/>
          </p:nvPr>
        </p:nvSpPr>
        <p:spPr/>
        <p:txBody>
          <a:bodyPr/>
          <a:lstStyle/>
          <a:p>
            <a:pPr fontAlgn="t">
              <a:lnSpc>
                <a:spcPts val="1500"/>
              </a:lnSpc>
              <a:buNone/>
            </a:pPr>
            <a:r>
              <a:rPr lang="en-US" b="0" i="0" dirty="0">
                <a:effectLst/>
                <a:latin typeface="Segoe UI" panose="020B0502040204020203" pitchFamily="34" charset="0"/>
              </a:rPr>
              <a:t>Here’s a link to a curated list of resources that support the aspects of the revised standards related to Digital Citizenship and AI, as well as Research &amp; Inquiry and Media Literacy</a:t>
            </a:r>
          </a:p>
          <a:p>
            <a:endParaRPr lang="en-US" dirty="0"/>
          </a:p>
        </p:txBody>
      </p:sp>
      <p:sp>
        <p:nvSpPr>
          <p:cNvPr id="4" name="Slide Number Placeholder 3">
            <a:extLst>
              <a:ext uri="{FF2B5EF4-FFF2-40B4-BE49-F238E27FC236}">
                <a16:creationId xmlns:a16="http://schemas.microsoft.com/office/drawing/2014/main" id="{093FFFA5-89DF-3857-391A-C23E16F5BD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4549-14CF-49F4-AC14-133708E193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8625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b="0" i="0">
                <a:effectLst/>
                <a:latin typeface="Segoe UI" panose="020B0502040204020203" pitchFamily="34" charset="0"/>
              </a:rPr>
              <a:t>Thank you again for joining us today.</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Please continue to reach out, attend future office hours, and share feedback as we move through this implementation together.</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38</a:t>
            </a:fld>
            <a:endParaRPr lang="en-US"/>
          </a:p>
        </p:txBody>
      </p:sp>
    </p:spTree>
    <p:extLst>
      <p:ext uri="{BB962C8B-B14F-4D97-AF65-F5344CB8AC3E}">
        <p14:creationId xmlns:p14="http://schemas.microsoft.com/office/powerpoint/2010/main" val="2650681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b="0" i="0" dirty="0">
                <a:effectLst/>
                <a:latin typeface="Segoe UI" panose="020B0502040204020203" pitchFamily="34" charset="0"/>
              </a:rPr>
              <a:t>One of the most important shifts in the revised standards is that students are positioned as active decision-makers.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Rather than following rigid steps or formulas, students learn to make purposeful decisions based on audience, context, purpose, and constraints.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Writing instruction becomes about equipping students with tools and strategies they can flex because we can’t anticipate every writing situation they’ll encounter beyond school, but we can prepare them to adapt and navigate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 UI" panose="020B0502040204020203" pitchFamily="34" charset="0"/>
              </a:rPr>
              <a:t>It can help to think of the term “shift” as describing a continuum of student learning and teacher practice. It’s not about leaving behind everything that has come before, it’s about building on it and moving along that continuum.</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a:t>
            </a:fld>
            <a:endParaRPr lang="en-US"/>
          </a:p>
        </p:txBody>
      </p:sp>
    </p:spTree>
    <p:extLst>
      <p:ext uri="{BB962C8B-B14F-4D97-AF65-F5344CB8AC3E}">
        <p14:creationId xmlns:p14="http://schemas.microsoft.com/office/powerpoint/2010/main" val="266177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fontAlgn="t">
              <a:lnSpc>
                <a:spcPts val="1500"/>
              </a:lnSpc>
              <a:buNone/>
            </a:pPr>
            <a:r>
              <a:rPr lang="en-US" b="0" i="0" dirty="0">
                <a:effectLst/>
                <a:latin typeface="Segoe UI" panose="020B0502040204020203" pitchFamily="34" charset="0"/>
              </a:rPr>
              <a:t>These six understandings anchor all of the ELA standards.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The two that are most relevant in the Writing domain are: language is social, and literacy is more than isolated skills.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Writing doesn’t happen in isolation. It’s connected to identity, experience, audience, and opportunity and that perspective drives how the writing domain is structured.</a:t>
            </a:r>
          </a:p>
          <a:p>
            <a:endParaRPr lang="en-US" dirty="0">
              <a:ea typeface="Calibri"/>
              <a:cs typeface="Calibri"/>
            </a:endParaRP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fontAlgn="t">
              <a:lnSpc>
                <a:spcPts val="1500"/>
              </a:lnSpc>
              <a:buNone/>
            </a:pPr>
            <a:r>
              <a:rPr lang="en-US" b="0" i="0" dirty="0">
                <a:effectLst/>
                <a:latin typeface="Segoe UI" panose="020B0502040204020203" pitchFamily="34" charset="0"/>
              </a:rPr>
              <a:t>Students enact the key shift of being active decision-makers through these six literacy practices.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You’ll see these literacy practices show up repeatedly in the writing domain. </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Practices like using flexible, recursive processes, adapting genres, and considering the communicative situation are not add-ons; they’re the throughline of the writing standards from kindergarten through grade 12.</a:t>
            </a:r>
          </a:p>
          <a:p>
            <a:endParaRPr lang="en-US" dirty="0">
              <a:ea typeface="Calibri"/>
              <a:cs typeface="Calibri"/>
            </a:endParaRP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b="0" i="0" dirty="0">
                <a:effectLst/>
                <a:latin typeface="Segoe UI" panose="020B0502040204020203" pitchFamily="34" charset="0"/>
              </a:rPr>
              <a:t>Let’s now zoom in on what’s new in the writing domain.</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7</a:t>
            </a:fld>
            <a:endParaRPr lang="en-US"/>
          </a:p>
        </p:txBody>
      </p:sp>
    </p:spTree>
    <p:extLst>
      <p:ext uri="{BB962C8B-B14F-4D97-AF65-F5344CB8AC3E}">
        <p14:creationId xmlns:p14="http://schemas.microsoft.com/office/powerpoint/2010/main" val="292810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EA9C5-2112-A45B-E26F-0645BF2DA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72F3A-6589-A679-6CD9-7016E094A08D}"/>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390EDFBB-C7DD-FE84-0A2D-51A24BA58520}"/>
              </a:ext>
            </a:extLst>
          </p:cNvPr>
          <p:cNvSpPr>
            <a:spLocks noGrp="1"/>
          </p:cNvSpPr>
          <p:nvPr>
            <p:ph type="body" sz="quarter" idx="3"/>
          </p:nvPr>
        </p:nvSpPr>
        <p:spPr/>
        <p:txBody>
          <a:bodyPr/>
          <a:lstStyle/>
          <a:p>
            <a:endParaRPr lang="en-US" b="0" dirty="0"/>
          </a:p>
          <a:p>
            <a:pPr fontAlgn="t">
              <a:lnSpc>
                <a:spcPts val="1500"/>
              </a:lnSpc>
              <a:buNone/>
            </a:pPr>
            <a:r>
              <a:rPr lang="en-US" b="0" i="0" dirty="0">
                <a:effectLst/>
                <a:latin typeface="Segoe UI" panose="020B0502040204020203" pitchFamily="34" charset="0"/>
              </a:rPr>
              <a:t>The Writing domain is organized as a developmental progression, from purpose and planning through to publishing.</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The standards emphasize that this process is recursive, not linear, and that writing develops through purposeful communication, not isolated skill practice.</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In fact, let’s look at the 6 standards in the Writing domain another way…</a:t>
            </a:r>
          </a:p>
          <a:p>
            <a:endParaRPr lang="en-US" dirty="0"/>
          </a:p>
          <a:p>
            <a:endParaRPr lang="en-US" dirty="0"/>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DAB82404-A6C2-8642-28C9-25055BE8A701}"/>
              </a:ext>
            </a:extLst>
          </p:cNvPr>
          <p:cNvSpPr>
            <a:spLocks noGrp="1"/>
          </p:cNvSpPr>
          <p:nvPr>
            <p:ph type="sldNum" sz="quarter" idx="5"/>
          </p:nvPr>
        </p:nvSpPr>
        <p:spPr/>
      </p:sp>
    </p:spTree>
    <p:extLst>
      <p:ext uri="{BB962C8B-B14F-4D97-AF65-F5344CB8AC3E}">
        <p14:creationId xmlns:p14="http://schemas.microsoft.com/office/powerpoint/2010/main" val="66345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b="0" i="0" dirty="0">
                <a:effectLst/>
                <a:latin typeface="Segoe UI" panose="020B0502040204020203" pitchFamily="34" charset="0"/>
              </a:rPr>
              <a:t>This view reinforces that students move back and forth through the Writing process.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Writing standard 1 asks students to consider their purpose for writing, which will guide many of their later decisions—but in the process of writing, they may revisit that purpose</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Writing standard 2 focuses on planning and managing writing projects—but those plans might change as they get deeper into the process. </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Writing standard 3 is all about drafting content by generating and gathering ideas—it does not just apply to the first draft, but to later drafts which may have gotten all the way around the circle and come back to this point.</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Writing standard 4 focuses on organizing all those things that were generated or gathered in standard 3, which might entail going back and forth between the two activities.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Writing standard 5 takes students to the revising and editing phase, which involves getting feedback from others—it’s easy to see how this step might lead back to one or more of the previous steps.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And Writing standard 6 is about sharing and publishing compositions, which is not just about hitting that “send” button—it’s about pausing to consider what might happen after you hit that “send” button.</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9</a:t>
            </a:fld>
            <a:endParaRPr lang="en-US"/>
          </a:p>
        </p:txBody>
      </p:sp>
    </p:spTree>
    <p:extLst>
      <p:ext uri="{BB962C8B-B14F-4D97-AF65-F5344CB8AC3E}">
        <p14:creationId xmlns:p14="http://schemas.microsoft.com/office/powerpoint/2010/main" val="880013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9713A76-3666-4934-9B07-ADC3005BC743}"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15643582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38143255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70624341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66815523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4/14/2026</a:t>
            </a:fld>
            <a:endParaRPr lang="en-US"/>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71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11" name="Rectangle 10">
            <a:extLst>
              <a:ext uri="{FF2B5EF4-FFF2-40B4-BE49-F238E27FC236}">
                <a16:creationId xmlns:a16="http://schemas.microsoft.com/office/drawing/2014/main" id="{8BE95E35-3883-158B-7130-C82D8280C294}"/>
              </a:ext>
            </a:extLst>
          </p:cNvPr>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78A2A71-B85D-1FF3-60FA-96E65D358721}"/>
              </a:ext>
            </a:extLst>
          </p:cNvPr>
          <p:cNvGrpSpPr/>
          <p:nvPr userDrawn="1"/>
        </p:nvGrpSpPr>
        <p:grpSpPr>
          <a:xfrm>
            <a:off x="6458805" y="3759013"/>
            <a:ext cx="3869118" cy="539496"/>
            <a:chOff x="6458805" y="3759013"/>
            <a:chExt cx="3869118" cy="539496"/>
          </a:xfrm>
        </p:grpSpPr>
        <p:sp>
          <p:nvSpPr>
            <p:cNvPr id="14" name="TextBox 13">
              <a:extLst>
                <a:ext uri="{FF2B5EF4-FFF2-40B4-BE49-F238E27FC236}">
                  <a16:creationId xmlns:a16="http://schemas.microsoft.com/office/drawing/2014/main" id="{F4746C03-C7B5-A546-4435-A533C5786426}"/>
                </a:ext>
              </a:extLst>
            </p:cNvPr>
            <p:cNvSpPr txBox="1"/>
            <p:nvPr userDrawn="1"/>
          </p:nvSpPr>
          <p:spPr>
            <a:xfrm>
              <a:off x="7148888" y="3881096"/>
              <a:ext cx="3179035" cy="400110"/>
            </a:xfrm>
            <a:prstGeom prst="rect">
              <a:avLst/>
            </a:prstGeom>
            <a:noFill/>
          </p:spPr>
          <p:txBody>
            <a:bodyPr wrap="square" rtlCol="0">
              <a:spAutoFit/>
            </a:bodyPr>
            <a:lstStyle/>
            <a:p>
              <a:r>
                <a:rPr lang="en-US" sz="2000">
                  <a:solidFill>
                    <a:srgbClr val="40403D"/>
                  </a:solidFill>
                </a:rPr>
                <a:t>youtube.com/</a:t>
              </a:r>
              <a:r>
                <a:rPr lang="en-US" sz="2000" err="1">
                  <a:solidFill>
                    <a:srgbClr val="40403D"/>
                  </a:solidFill>
                </a:rPr>
                <a:t>waospi</a:t>
              </a:r>
              <a:endParaRPr lang="en-US" sz="2000">
                <a:solidFill>
                  <a:srgbClr val="40403D"/>
                </a:solidFill>
              </a:endParaRPr>
            </a:p>
          </p:txBody>
        </p:sp>
        <p:pic>
          <p:nvPicPr>
            <p:cNvPr id="15" name="Picture 14" descr="A black circle with a play button&#10;&#10;Description automatically generated">
              <a:extLst>
                <a:ext uri="{FF2B5EF4-FFF2-40B4-BE49-F238E27FC236}">
                  <a16:creationId xmlns:a16="http://schemas.microsoft.com/office/drawing/2014/main" id="{E318448C-028A-6C18-1181-8B59B9AC1E1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176" t="33418" r="33020" b="33029"/>
            <a:stretch/>
          </p:blipFill>
          <p:spPr>
            <a:xfrm>
              <a:off x="6458805" y="3759013"/>
              <a:ext cx="543505" cy="539496"/>
            </a:xfrm>
            <a:prstGeom prst="rect">
              <a:avLst/>
            </a:prstGeom>
          </p:spPr>
        </p:pic>
      </p:grpSp>
      <p:grpSp>
        <p:nvGrpSpPr>
          <p:cNvPr id="16" name="Group 15">
            <a:extLst>
              <a:ext uri="{FF2B5EF4-FFF2-40B4-BE49-F238E27FC236}">
                <a16:creationId xmlns:a16="http://schemas.microsoft.com/office/drawing/2014/main" id="{C7DFE266-15B0-0205-56BA-3CEFDEA54341}"/>
              </a:ext>
            </a:extLst>
          </p:cNvPr>
          <p:cNvGrpSpPr/>
          <p:nvPr userDrawn="1"/>
        </p:nvGrpSpPr>
        <p:grpSpPr>
          <a:xfrm>
            <a:off x="1824951" y="3779653"/>
            <a:ext cx="3393607" cy="539496"/>
            <a:chOff x="1824951" y="3779653"/>
            <a:chExt cx="3393607" cy="539496"/>
          </a:xfrm>
        </p:grpSpPr>
        <p:sp>
          <p:nvSpPr>
            <p:cNvPr id="17" name="TextBox 16">
              <a:extLst>
                <a:ext uri="{FF2B5EF4-FFF2-40B4-BE49-F238E27FC236}">
                  <a16:creationId xmlns:a16="http://schemas.microsoft.com/office/drawing/2014/main" id="{6774BE28-908D-0B46-BDE4-C12BF7DCCDF8}"/>
                </a:ext>
              </a:extLst>
            </p:cNvPr>
            <p:cNvSpPr txBox="1"/>
            <p:nvPr userDrawn="1"/>
          </p:nvSpPr>
          <p:spPr>
            <a:xfrm>
              <a:off x="2513803" y="3881096"/>
              <a:ext cx="2704755" cy="400110"/>
            </a:xfrm>
            <a:prstGeom prst="rect">
              <a:avLst/>
            </a:prstGeom>
            <a:noFill/>
          </p:spPr>
          <p:txBody>
            <a:bodyPr wrap="square" rtlCol="0">
              <a:spAutoFit/>
            </a:bodyPr>
            <a:lstStyle/>
            <a:p>
              <a:r>
                <a:rPr lang="en-US" sz="2000">
                  <a:solidFill>
                    <a:srgbClr val="40403D"/>
                  </a:solidFill>
                </a:rPr>
                <a:t>ospi.k12.wa.us</a:t>
              </a:r>
            </a:p>
          </p:txBody>
        </p:sp>
        <p:pic>
          <p:nvPicPr>
            <p:cNvPr id="18" name="Picture 17" descr="A globe in a circle&#10;&#10;Description automatically generated">
              <a:extLst>
                <a:ext uri="{FF2B5EF4-FFF2-40B4-BE49-F238E27FC236}">
                  <a16:creationId xmlns:a16="http://schemas.microsoft.com/office/drawing/2014/main" id="{EBF2EB4A-E456-9FB9-C829-9F3FF9B8388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331" t="33264" r="33396" b="33071"/>
            <a:stretch/>
          </p:blipFill>
          <p:spPr>
            <a:xfrm>
              <a:off x="1824951" y="3779653"/>
              <a:ext cx="533235" cy="539496"/>
            </a:xfrm>
            <a:prstGeom prst="rect">
              <a:avLst/>
            </a:prstGeom>
          </p:spPr>
        </p:pic>
      </p:grpSp>
      <p:grpSp>
        <p:nvGrpSpPr>
          <p:cNvPr id="19" name="Group 18">
            <a:extLst>
              <a:ext uri="{FF2B5EF4-FFF2-40B4-BE49-F238E27FC236}">
                <a16:creationId xmlns:a16="http://schemas.microsoft.com/office/drawing/2014/main" id="{CFAD037F-A9A0-79AE-7AB1-8B9D13F1C770}"/>
              </a:ext>
            </a:extLst>
          </p:cNvPr>
          <p:cNvGrpSpPr/>
          <p:nvPr userDrawn="1"/>
        </p:nvGrpSpPr>
        <p:grpSpPr>
          <a:xfrm>
            <a:off x="6465155" y="4640007"/>
            <a:ext cx="3864252" cy="539496"/>
            <a:chOff x="6465155" y="4640007"/>
            <a:chExt cx="3864252" cy="539496"/>
          </a:xfrm>
        </p:grpSpPr>
        <p:sp>
          <p:nvSpPr>
            <p:cNvPr id="20" name="TextBox 19">
              <a:extLst>
                <a:ext uri="{FF2B5EF4-FFF2-40B4-BE49-F238E27FC236}">
                  <a16:creationId xmlns:a16="http://schemas.microsoft.com/office/drawing/2014/main" id="{307AD5DA-F0DD-622D-B7DD-C79E47587A51}"/>
                </a:ext>
              </a:extLst>
            </p:cNvPr>
            <p:cNvSpPr txBox="1"/>
            <p:nvPr userDrawn="1"/>
          </p:nvSpPr>
          <p:spPr>
            <a:xfrm>
              <a:off x="7150372" y="4747800"/>
              <a:ext cx="3179035" cy="400110"/>
            </a:xfrm>
            <a:prstGeom prst="rect">
              <a:avLst/>
            </a:prstGeom>
            <a:noFill/>
          </p:spPr>
          <p:txBody>
            <a:bodyPr wrap="square" rtlCol="0">
              <a:spAutoFit/>
            </a:bodyPr>
            <a:lstStyle/>
            <a:p>
              <a:r>
                <a:rPr lang="en-US" sz="2000">
                  <a:solidFill>
                    <a:srgbClr val="40403D"/>
                  </a:solidFill>
                </a:rPr>
                <a:t>twitter.com/</a:t>
              </a:r>
              <a:r>
                <a:rPr lang="en-US" sz="2000" err="1">
                  <a:solidFill>
                    <a:srgbClr val="40403D"/>
                  </a:solidFill>
                </a:rPr>
                <a:t>waospi</a:t>
              </a:r>
              <a:endParaRPr lang="en-US" sz="2000">
                <a:solidFill>
                  <a:srgbClr val="40403D"/>
                </a:solidFill>
              </a:endParaRPr>
            </a:p>
          </p:txBody>
        </p:sp>
        <p:pic>
          <p:nvPicPr>
            <p:cNvPr id="21" name="Picture 20" descr="A black background with a blue x in the middle&#10;&#10;Description automatically generated">
              <a:extLst>
                <a:ext uri="{FF2B5EF4-FFF2-40B4-BE49-F238E27FC236}">
                  <a16:creationId xmlns:a16="http://schemas.microsoft.com/office/drawing/2014/main" id="{B4338096-C6D4-A699-41A5-2F150AAEA83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073" t="33065" r="33123" b="33270"/>
            <a:stretch/>
          </p:blipFill>
          <p:spPr>
            <a:xfrm>
              <a:off x="6465155" y="4640007"/>
              <a:ext cx="541716" cy="539496"/>
            </a:xfrm>
            <a:prstGeom prst="rect">
              <a:avLst/>
            </a:prstGeom>
          </p:spPr>
        </p:pic>
      </p:grpSp>
      <p:grpSp>
        <p:nvGrpSpPr>
          <p:cNvPr id="22" name="Group 21">
            <a:extLst>
              <a:ext uri="{FF2B5EF4-FFF2-40B4-BE49-F238E27FC236}">
                <a16:creationId xmlns:a16="http://schemas.microsoft.com/office/drawing/2014/main" id="{5B348BCE-90C6-E3A0-06CD-B0A9B75FB54C}"/>
              </a:ext>
            </a:extLst>
          </p:cNvPr>
          <p:cNvGrpSpPr/>
          <p:nvPr userDrawn="1"/>
        </p:nvGrpSpPr>
        <p:grpSpPr>
          <a:xfrm>
            <a:off x="1824646" y="4646357"/>
            <a:ext cx="3392350" cy="539496"/>
            <a:chOff x="1824646" y="4646357"/>
            <a:chExt cx="3392350" cy="539496"/>
          </a:xfrm>
        </p:grpSpPr>
        <p:sp>
          <p:nvSpPr>
            <p:cNvPr id="23" name="TextBox 22">
              <a:extLst>
                <a:ext uri="{FF2B5EF4-FFF2-40B4-BE49-F238E27FC236}">
                  <a16:creationId xmlns:a16="http://schemas.microsoft.com/office/drawing/2014/main" id="{E17A907B-80EE-D7F3-704D-FEE2EA0C72E8}"/>
                </a:ext>
              </a:extLst>
            </p:cNvPr>
            <p:cNvSpPr txBox="1"/>
            <p:nvPr userDrawn="1"/>
          </p:nvSpPr>
          <p:spPr>
            <a:xfrm>
              <a:off x="2512241" y="4747800"/>
              <a:ext cx="2704755" cy="400110"/>
            </a:xfrm>
            <a:prstGeom prst="rect">
              <a:avLst/>
            </a:prstGeom>
            <a:noFill/>
          </p:spPr>
          <p:txBody>
            <a:bodyPr wrap="square" rtlCol="0">
              <a:spAutoFit/>
            </a:bodyPr>
            <a:lstStyle/>
            <a:p>
              <a:r>
                <a:rPr lang="en-US" sz="2000">
                  <a:solidFill>
                    <a:srgbClr val="40403D"/>
                  </a:solidFill>
                </a:rPr>
                <a:t>instagram.com/</a:t>
              </a:r>
              <a:r>
                <a:rPr lang="en-US" sz="2000" err="1">
                  <a:solidFill>
                    <a:srgbClr val="40403D"/>
                  </a:solidFill>
                </a:rPr>
                <a:t>waospi</a:t>
              </a:r>
              <a:endParaRPr lang="en-US" sz="2000">
                <a:solidFill>
                  <a:srgbClr val="40403D"/>
                </a:solidFill>
              </a:endParaRPr>
            </a:p>
          </p:txBody>
        </p:sp>
        <p:pic>
          <p:nvPicPr>
            <p:cNvPr id="41" name="Picture 40" descr="A black and white logo&#10;&#10;Description automatically generated">
              <a:extLst>
                <a:ext uri="{FF2B5EF4-FFF2-40B4-BE49-F238E27FC236}">
                  <a16:creationId xmlns:a16="http://schemas.microsoft.com/office/drawing/2014/main" id="{69AE100F-2CD9-28C6-FE26-2791260C000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13" t="32711" r="32712" b="32361"/>
            <a:stretch/>
          </p:blipFill>
          <p:spPr>
            <a:xfrm>
              <a:off x="1824646" y="4646357"/>
              <a:ext cx="534047" cy="539496"/>
            </a:xfrm>
            <a:prstGeom prst="rect">
              <a:avLst/>
            </a:prstGeom>
          </p:spPr>
        </p:pic>
      </p:grpSp>
      <p:grpSp>
        <p:nvGrpSpPr>
          <p:cNvPr id="42" name="Group 41">
            <a:extLst>
              <a:ext uri="{FF2B5EF4-FFF2-40B4-BE49-F238E27FC236}">
                <a16:creationId xmlns:a16="http://schemas.microsoft.com/office/drawing/2014/main" id="{9FC7BEFA-9B38-3C18-23A4-AE9A2B5FBFB0}"/>
              </a:ext>
            </a:extLst>
          </p:cNvPr>
          <p:cNvGrpSpPr/>
          <p:nvPr userDrawn="1"/>
        </p:nvGrpSpPr>
        <p:grpSpPr>
          <a:xfrm>
            <a:off x="1830996" y="5502749"/>
            <a:ext cx="3862393" cy="539496"/>
            <a:chOff x="1830996" y="5502749"/>
            <a:chExt cx="3862393" cy="539496"/>
          </a:xfrm>
        </p:grpSpPr>
        <p:sp>
          <p:nvSpPr>
            <p:cNvPr id="43" name="TextBox 42">
              <a:extLst>
                <a:ext uri="{FF2B5EF4-FFF2-40B4-BE49-F238E27FC236}">
                  <a16:creationId xmlns:a16="http://schemas.microsoft.com/office/drawing/2014/main" id="{5DC9DB80-F554-AA21-DC2C-14A9BCEF426D}"/>
                </a:ext>
              </a:extLst>
            </p:cNvPr>
            <p:cNvSpPr txBox="1"/>
            <p:nvPr userDrawn="1"/>
          </p:nvSpPr>
          <p:spPr>
            <a:xfrm>
              <a:off x="2514354" y="5614504"/>
              <a:ext cx="3179035" cy="400110"/>
            </a:xfrm>
            <a:prstGeom prst="rect">
              <a:avLst/>
            </a:prstGeom>
            <a:noFill/>
          </p:spPr>
          <p:txBody>
            <a:bodyPr wrap="square" rtlCol="0">
              <a:spAutoFit/>
            </a:bodyPr>
            <a:lstStyle/>
            <a:p>
              <a:r>
                <a:rPr lang="en-US" sz="2000">
                  <a:solidFill>
                    <a:srgbClr val="40403D"/>
                  </a:solidFill>
                </a:rPr>
                <a:t>facebook.com/</a:t>
              </a:r>
              <a:r>
                <a:rPr lang="en-US" sz="2000" err="1">
                  <a:solidFill>
                    <a:srgbClr val="40403D"/>
                  </a:solidFill>
                </a:rPr>
                <a:t>waospi</a:t>
              </a:r>
              <a:endParaRPr lang="en-US" sz="2000">
                <a:solidFill>
                  <a:srgbClr val="40403D"/>
                </a:solidFill>
              </a:endParaRPr>
            </a:p>
          </p:txBody>
        </p:sp>
        <p:pic>
          <p:nvPicPr>
            <p:cNvPr id="44" name="Picture 43" descr="A letter f in a circle&#10;&#10;Description automatically generated">
              <a:extLst>
                <a:ext uri="{FF2B5EF4-FFF2-40B4-BE49-F238E27FC236}">
                  <a16:creationId xmlns:a16="http://schemas.microsoft.com/office/drawing/2014/main" id="{BEF5A120-5331-9B19-8CE5-3AFB20B5A88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3160" t="33025" r="33567" b="33169"/>
            <a:stretch/>
          </p:blipFill>
          <p:spPr>
            <a:xfrm>
              <a:off x="1830996" y="5502749"/>
              <a:ext cx="531012" cy="539496"/>
            </a:xfrm>
            <a:prstGeom prst="rect">
              <a:avLst/>
            </a:prstGeom>
          </p:spPr>
        </p:pic>
      </p:grpSp>
      <p:grpSp>
        <p:nvGrpSpPr>
          <p:cNvPr id="45" name="Group 44">
            <a:extLst>
              <a:ext uri="{FF2B5EF4-FFF2-40B4-BE49-F238E27FC236}">
                <a16:creationId xmlns:a16="http://schemas.microsoft.com/office/drawing/2014/main" id="{BB79436B-0D2F-0824-2F96-683B65317BFD}"/>
              </a:ext>
            </a:extLst>
          </p:cNvPr>
          <p:cNvGrpSpPr/>
          <p:nvPr userDrawn="1"/>
        </p:nvGrpSpPr>
        <p:grpSpPr>
          <a:xfrm>
            <a:off x="6461758" y="5504655"/>
            <a:ext cx="4365290" cy="539496"/>
            <a:chOff x="6461758" y="5504655"/>
            <a:chExt cx="4365290" cy="539496"/>
          </a:xfrm>
        </p:grpSpPr>
        <p:sp>
          <p:nvSpPr>
            <p:cNvPr id="46" name="TextBox 45">
              <a:extLst>
                <a:ext uri="{FF2B5EF4-FFF2-40B4-BE49-F238E27FC236}">
                  <a16:creationId xmlns:a16="http://schemas.microsoft.com/office/drawing/2014/main" id="{4BF24949-C02E-B1FC-6A0B-0F6F6FE43152}"/>
                </a:ext>
              </a:extLst>
            </p:cNvPr>
            <p:cNvSpPr txBox="1"/>
            <p:nvPr userDrawn="1"/>
          </p:nvSpPr>
          <p:spPr>
            <a:xfrm>
              <a:off x="7149186" y="5614504"/>
              <a:ext cx="3677862" cy="400110"/>
            </a:xfrm>
            <a:prstGeom prst="rect">
              <a:avLst/>
            </a:prstGeom>
            <a:noFill/>
          </p:spPr>
          <p:txBody>
            <a:bodyPr wrap="square" rtlCol="0">
              <a:spAutoFit/>
            </a:bodyPr>
            <a:lstStyle/>
            <a:p>
              <a:r>
                <a:rPr lang="en-US" sz="2000">
                  <a:solidFill>
                    <a:srgbClr val="40403D"/>
                  </a:solidFill>
                </a:rPr>
                <a:t>linkedin.com/company/</a:t>
              </a:r>
              <a:r>
                <a:rPr lang="en-US" sz="2000" err="1">
                  <a:solidFill>
                    <a:srgbClr val="40403D"/>
                  </a:solidFill>
                </a:rPr>
                <a:t>waospi</a:t>
              </a:r>
              <a:endParaRPr lang="en-US" sz="2000">
                <a:solidFill>
                  <a:srgbClr val="40403D"/>
                </a:solidFill>
              </a:endParaRPr>
            </a:p>
          </p:txBody>
        </p:sp>
        <p:pic>
          <p:nvPicPr>
            <p:cNvPr id="47" name="Picture 46" descr="A black background with a black circle with a blue letter in it&#10;&#10;Description automatically generated">
              <a:extLst>
                <a:ext uri="{FF2B5EF4-FFF2-40B4-BE49-F238E27FC236}">
                  <a16:creationId xmlns:a16="http://schemas.microsoft.com/office/drawing/2014/main" id="{09669F6A-2701-50C9-13FE-2818536550A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3065" t="33065" r="33066" b="33131"/>
            <a:stretch/>
          </p:blipFill>
          <p:spPr>
            <a:xfrm>
              <a:off x="6461758" y="5504655"/>
              <a:ext cx="540552" cy="539496"/>
            </a:xfrm>
            <a:prstGeom prst="rect">
              <a:avLst/>
            </a:prstGeom>
          </p:spPr>
        </p:pic>
      </p:grpSp>
    </p:spTree>
    <p:extLst>
      <p:ext uri="{BB962C8B-B14F-4D97-AF65-F5344CB8AC3E}">
        <p14:creationId xmlns:p14="http://schemas.microsoft.com/office/powerpoint/2010/main" val="3336405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33943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542023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4/14/2026</a:t>
            </a:fld>
            <a:endParaRPr lang="en-US"/>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3">
            <a:extLst>
              <a:ext uri="{FF2B5EF4-FFF2-40B4-BE49-F238E27FC236}">
                <a16:creationId xmlns:a16="http://schemas.microsoft.com/office/drawing/2014/main" id="{A12F0367-B061-15EB-952A-D81B11253D2E}"/>
              </a:ext>
            </a:extLst>
          </p:cNvPr>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8" name="Slide Number Placeholder 4">
            <a:extLst>
              <a:ext uri="{FF2B5EF4-FFF2-40B4-BE49-F238E27FC236}">
                <a16:creationId xmlns:a16="http://schemas.microsoft.com/office/drawing/2014/main" id="{C5EF007C-88BC-3DA5-F761-0527245B3421}"/>
              </a:ext>
            </a:extLst>
          </p:cNvPr>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450478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225579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829983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6615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472523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87702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864597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9246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2079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61880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1591383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25579785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4921-C134-A5CA-7270-D343F61D14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90DA60-A047-CD49-81A5-29E173B4A4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9D0CA6-0EFC-4E0C-A57C-7FB26EF8288D}"/>
              </a:ext>
            </a:extLst>
          </p:cNvPr>
          <p:cNvSpPr>
            <a:spLocks noGrp="1"/>
          </p:cNvSpPr>
          <p:nvPr>
            <p:ph type="dt" sz="half" idx="10"/>
          </p:nvPr>
        </p:nvSpPr>
        <p:spPr/>
        <p:txBody>
          <a:bodyPr/>
          <a:lstStyle/>
          <a:p>
            <a:fld id="{8D08FF3B-6829-4465-9CFB-8B816ADFA111}" type="datetimeFigureOut">
              <a:rPr lang="en-US" smtClean="0"/>
              <a:t>4/14/2026</a:t>
            </a:fld>
            <a:endParaRPr lang="en-US"/>
          </a:p>
        </p:txBody>
      </p:sp>
      <p:sp>
        <p:nvSpPr>
          <p:cNvPr id="5" name="Footer Placeholder 4">
            <a:extLst>
              <a:ext uri="{FF2B5EF4-FFF2-40B4-BE49-F238E27FC236}">
                <a16:creationId xmlns:a16="http://schemas.microsoft.com/office/drawing/2014/main" id="{9CD1EACB-FDF9-29A7-CB92-FD2D306B5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3B7E4-DB8F-6524-2839-657F1BEE3BB7}"/>
              </a:ext>
            </a:extLst>
          </p:cNvPr>
          <p:cNvSpPr>
            <a:spLocks noGrp="1"/>
          </p:cNvSpPr>
          <p:nvPr>
            <p:ph type="sldNum" sz="quarter" idx="12"/>
          </p:nvPr>
        </p:nvSpPr>
        <p:spPr/>
        <p:txBody>
          <a:bodyPr/>
          <a:lstStyle/>
          <a:p>
            <a:fld id="{6975DF03-C41E-4E35-B520-3827629BF1BC}" type="slidenum">
              <a:rPr lang="en-US" smtClean="0"/>
              <a:t>‹#›</a:t>
            </a:fld>
            <a:endParaRPr lang="en-US"/>
          </a:p>
        </p:txBody>
      </p:sp>
    </p:spTree>
    <p:extLst>
      <p:ext uri="{BB962C8B-B14F-4D97-AF65-F5344CB8AC3E}">
        <p14:creationId xmlns:p14="http://schemas.microsoft.com/office/powerpoint/2010/main" val="4258543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B05B-D8CB-84BD-D6C7-808C147694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2DC84D-DE64-00AC-9478-68B815484A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3C187-135A-69FC-BAC3-1D7C45FF89AE}"/>
              </a:ext>
            </a:extLst>
          </p:cNvPr>
          <p:cNvSpPr>
            <a:spLocks noGrp="1"/>
          </p:cNvSpPr>
          <p:nvPr>
            <p:ph type="dt" sz="half" idx="10"/>
          </p:nvPr>
        </p:nvSpPr>
        <p:spPr/>
        <p:txBody>
          <a:bodyPr/>
          <a:lstStyle/>
          <a:p>
            <a:fld id="{8D08FF3B-6829-4465-9CFB-8B816ADFA111}" type="datetimeFigureOut">
              <a:rPr lang="en-US" smtClean="0"/>
              <a:t>4/14/2026</a:t>
            </a:fld>
            <a:endParaRPr lang="en-US"/>
          </a:p>
        </p:txBody>
      </p:sp>
      <p:sp>
        <p:nvSpPr>
          <p:cNvPr id="5" name="Footer Placeholder 4">
            <a:extLst>
              <a:ext uri="{FF2B5EF4-FFF2-40B4-BE49-F238E27FC236}">
                <a16:creationId xmlns:a16="http://schemas.microsoft.com/office/drawing/2014/main" id="{7CF753FE-D2F9-5BD6-1C94-C9897A2C9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54336-C2FE-D79C-997C-538BDFD19560}"/>
              </a:ext>
            </a:extLst>
          </p:cNvPr>
          <p:cNvSpPr>
            <a:spLocks noGrp="1"/>
          </p:cNvSpPr>
          <p:nvPr>
            <p:ph type="sldNum" sz="quarter" idx="12"/>
          </p:nvPr>
        </p:nvSpPr>
        <p:spPr/>
        <p:txBody>
          <a:bodyPr/>
          <a:lstStyle/>
          <a:p>
            <a:fld id="{6975DF03-C41E-4E35-B520-3827629BF1BC}" type="slidenum">
              <a:rPr lang="en-US" smtClean="0"/>
              <a:t>‹#›</a:t>
            </a:fld>
            <a:endParaRPr lang="en-US"/>
          </a:p>
        </p:txBody>
      </p:sp>
    </p:spTree>
    <p:extLst>
      <p:ext uri="{BB962C8B-B14F-4D97-AF65-F5344CB8AC3E}">
        <p14:creationId xmlns:p14="http://schemas.microsoft.com/office/powerpoint/2010/main" val="378953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7AB4-516A-8B1C-EBEC-FE5C6D42D5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1A19DE-EFA9-6504-0D76-E778E21107C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4F506-0FBB-63E9-E913-5F9AF3F4D2C3}"/>
              </a:ext>
            </a:extLst>
          </p:cNvPr>
          <p:cNvSpPr>
            <a:spLocks noGrp="1"/>
          </p:cNvSpPr>
          <p:nvPr>
            <p:ph type="dt" sz="half" idx="10"/>
          </p:nvPr>
        </p:nvSpPr>
        <p:spPr/>
        <p:txBody>
          <a:bodyPr/>
          <a:lstStyle/>
          <a:p>
            <a:fld id="{8D08FF3B-6829-4465-9CFB-8B816ADFA111}" type="datetimeFigureOut">
              <a:rPr lang="en-US" smtClean="0"/>
              <a:t>4/14/2026</a:t>
            </a:fld>
            <a:endParaRPr lang="en-US"/>
          </a:p>
        </p:txBody>
      </p:sp>
      <p:sp>
        <p:nvSpPr>
          <p:cNvPr id="5" name="Footer Placeholder 4">
            <a:extLst>
              <a:ext uri="{FF2B5EF4-FFF2-40B4-BE49-F238E27FC236}">
                <a16:creationId xmlns:a16="http://schemas.microsoft.com/office/drawing/2014/main" id="{C779ECB7-2712-FB4F-FF12-D94FA9054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205DA-DFD7-6177-D80E-38979F968F91}"/>
              </a:ext>
            </a:extLst>
          </p:cNvPr>
          <p:cNvSpPr>
            <a:spLocks noGrp="1"/>
          </p:cNvSpPr>
          <p:nvPr>
            <p:ph type="sldNum" sz="quarter" idx="12"/>
          </p:nvPr>
        </p:nvSpPr>
        <p:spPr/>
        <p:txBody>
          <a:bodyPr/>
          <a:lstStyle/>
          <a:p>
            <a:fld id="{6975DF03-C41E-4E35-B520-3827629BF1BC}" type="slidenum">
              <a:rPr lang="en-US" smtClean="0"/>
              <a:t>‹#›</a:t>
            </a:fld>
            <a:endParaRPr lang="en-US"/>
          </a:p>
        </p:txBody>
      </p:sp>
    </p:spTree>
    <p:extLst>
      <p:ext uri="{BB962C8B-B14F-4D97-AF65-F5344CB8AC3E}">
        <p14:creationId xmlns:p14="http://schemas.microsoft.com/office/powerpoint/2010/main" val="2258672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DAAF-2D4A-0917-6968-8CC2DDCB0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06BE39-F156-1EE7-D5FC-CF2EC17528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4D4912-4D22-2335-69DA-102A5D0AD9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8149D0-938C-B27D-5704-0C88B578B8C8}"/>
              </a:ext>
            </a:extLst>
          </p:cNvPr>
          <p:cNvSpPr>
            <a:spLocks noGrp="1"/>
          </p:cNvSpPr>
          <p:nvPr>
            <p:ph type="dt" sz="half" idx="10"/>
          </p:nvPr>
        </p:nvSpPr>
        <p:spPr/>
        <p:txBody>
          <a:bodyPr/>
          <a:lstStyle/>
          <a:p>
            <a:fld id="{8D08FF3B-6829-4465-9CFB-8B816ADFA111}" type="datetimeFigureOut">
              <a:rPr lang="en-US" smtClean="0"/>
              <a:t>4/14/2026</a:t>
            </a:fld>
            <a:endParaRPr lang="en-US"/>
          </a:p>
        </p:txBody>
      </p:sp>
      <p:sp>
        <p:nvSpPr>
          <p:cNvPr id="6" name="Footer Placeholder 5">
            <a:extLst>
              <a:ext uri="{FF2B5EF4-FFF2-40B4-BE49-F238E27FC236}">
                <a16:creationId xmlns:a16="http://schemas.microsoft.com/office/drawing/2014/main" id="{97D9D36C-F6E6-C3FE-015A-E929EA19CB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9DDF2C-BE54-3AE2-4A22-FE4CB4456768}"/>
              </a:ext>
            </a:extLst>
          </p:cNvPr>
          <p:cNvSpPr>
            <a:spLocks noGrp="1"/>
          </p:cNvSpPr>
          <p:nvPr>
            <p:ph type="sldNum" sz="quarter" idx="12"/>
          </p:nvPr>
        </p:nvSpPr>
        <p:spPr/>
        <p:txBody>
          <a:bodyPr/>
          <a:lstStyle/>
          <a:p>
            <a:fld id="{6975DF03-C41E-4E35-B520-3827629BF1BC}" type="slidenum">
              <a:rPr lang="en-US" smtClean="0"/>
              <a:t>‹#›</a:t>
            </a:fld>
            <a:endParaRPr lang="en-US"/>
          </a:p>
        </p:txBody>
      </p:sp>
    </p:spTree>
    <p:extLst>
      <p:ext uri="{BB962C8B-B14F-4D97-AF65-F5344CB8AC3E}">
        <p14:creationId xmlns:p14="http://schemas.microsoft.com/office/powerpoint/2010/main" val="3185683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6B5B-D95C-54E6-CBE7-CFFC3D04BA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35862D-793A-C83A-E0A6-12F8A0D5EE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C81C50-F649-0569-CD89-DB18C20637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C7F676-3575-E50F-5682-6075489798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63693E-DBFF-5465-B9EE-0984CB5D30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6E92B9-1C26-B4A9-FDAD-C1A4073EF07B}"/>
              </a:ext>
            </a:extLst>
          </p:cNvPr>
          <p:cNvSpPr>
            <a:spLocks noGrp="1"/>
          </p:cNvSpPr>
          <p:nvPr>
            <p:ph type="dt" sz="half" idx="10"/>
          </p:nvPr>
        </p:nvSpPr>
        <p:spPr/>
        <p:txBody>
          <a:bodyPr/>
          <a:lstStyle/>
          <a:p>
            <a:fld id="{8D08FF3B-6829-4465-9CFB-8B816ADFA111}" type="datetimeFigureOut">
              <a:rPr lang="en-US" smtClean="0"/>
              <a:t>4/14/2026</a:t>
            </a:fld>
            <a:endParaRPr lang="en-US"/>
          </a:p>
        </p:txBody>
      </p:sp>
      <p:sp>
        <p:nvSpPr>
          <p:cNvPr id="8" name="Footer Placeholder 7">
            <a:extLst>
              <a:ext uri="{FF2B5EF4-FFF2-40B4-BE49-F238E27FC236}">
                <a16:creationId xmlns:a16="http://schemas.microsoft.com/office/drawing/2014/main" id="{7300BC4C-A999-9B08-8FCC-80B4DBED3E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2D3099-6DE1-1C76-3DF3-2E90CA90676C}"/>
              </a:ext>
            </a:extLst>
          </p:cNvPr>
          <p:cNvSpPr>
            <a:spLocks noGrp="1"/>
          </p:cNvSpPr>
          <p:nvPr>
            <p:ph type="sldNum" sz="quarter" idx="12"/>
          </p:nvPr>
        </p:nvSpPr>
        <p:spPr/>
        <p:txBody>
          <a:bodyPr/>
          <a:lstStyle/>
          <a:p>
            <a:fld id="{6975DF03-C41E-4E35-B520-3827629BF1BC}" type="slidenum">
              <a:rPr lang="en-US" smtClean="0"/>
              <a:t>‹#›</a:t>
            </a:fld>
            <a:endParaRPr lang="en-US"/>
          </a:p>
        </p:txBody>
      </p:sp>
    </p:spTree>
    <p:extLst>
      <p:ext uri="{BB962C8B-B14F-4D97-AF65-F5344CB8AC3E}">
        <p14:creationId xmlns:p14="http://schemas.microsoft.com/office/powerpoint/2010/main" val="903182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A0060-6159-73D2-105D-5B7FEFD5F0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398BF4-8317-328B-E02E-D02F1757C40C}"/>
              </a:ext>
            </a:extLst>
          </p:cNvPr>
          <p:cNvSpPr>
            <a:spLocks noGrp="1"/>
          </p:cNvSpPr>
          <p:nvPr>
            <p:ph type="dt" sz="half" idx="10"/>
          </p:nvPr>
        </p:nvSpPr>
        <p:spPr/>
        <p:txBody>
          <a:bodyPr/>
          <a:lstStyle/>
          <a:p>
            <a:fld id="{8D08FF3B-6829-4465-9CFB-8B816ADFA111}" type="datetimeFigureOut">
              <a:rPr lang="en-US" smtClean="0"/>
              <a:t>4/14/2026</a:t>
            </a:fld>
            <a:endParaRPr lang="en-US"/>
          </a:p>
        </p:txBody>
      </p:sp>
      <p:sp>
        <p:nvSpPr>
          <p:cNvPr id="4" name="Footer Placeholder 3">
            <a:extLst>
              <a:ext uri="{FF2B5EF4-FFF2-40B4-BE49-F238E27FC236}">
                <a16:creationId xmlns:a16="http://schemas.microsoft.com/office/drawing/2014/main" id="{D70AD833-2528-3834-F0D5-5E3D152ED6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1FA522-0939-08A4-B744-514AED18DD2B}"/>
              </a:ext>
            </a:extLst>
          </p:cNvPr>
          <p:cNvSpPr>
            <a:spLocks noGrp="1"/>
          </p:cNvSpPr>
          <p:nvPr>
            <p:ph type="sldNum" sz="quarter" idx="12"/>
          </p:nvPr>
        </p:nvSpPr>
        <p:spPr/>
        <p:txBody>
          <a:bodyPr/>
          <a:lstStyle/>
          <a:p>
            <a:fld id="{6975DF03-C41E-4E35-B520-3827629BF1BC}" type="slidenum">
              <a:rPr lang="en-US" smtClean="0"/>
              <a:t>‹#›</a:t>
            </a:fld>
            <a:endParaRPr lang="en-US"/>
          </a:p>
        </p:txBody>
      </p:sp>
    </p:spTree>
    <p:extLst>
      <p:ext uri="{BB962C8B-B14F-4D97-AF65-F5344CB8AC3E}">
        <p14:creationId xmlns:p14="http://schemas.microsoft.com/office/powerpoint/2010/main" val="114111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A34638-CE3B-6573-6117-F7A8AB042F1F}"/>
              </a:ext>
            </a:extLst>
          </p:cNvPr>
          <p:cNvSpPr>
            <a:spLocks noGrp="1"/>
          </p:cNvSpPr>
          <p:nvPr>
            <p:ph type="dt" sz="half" idx="10"/>
          </p:nvPr>
        </p:nvSpPr>
        <p:spPr/>
        <p:txBody>
          <a:bodyPr/>
          <a:lstStyle/>
          <a:p>
            <a:fld id="{8D08FF3B-6829-4465-9CFB-8B816ADFA111}" type="datetimeFigureOut">
              <a:rPr lang="en-US" smtClean="0"/>
              <a:t>4/14/2026</a:t>
            </a:fld>
            <a:endParaRPr lang="en-US"/>
          </a:p>
        </p:txBody>
      </p:sp>
      <p:sp>
        <p:nvSpPr>
          <p:cNvPr id="3" name="Footer Placeholder 2">
            <a:extLst>
              <a:ext uri="{FF2B5EF4-FFF2-40B4-BE49-F238E27FC236}">
                <a16:creationId xmlns:a16="http://schemas.microsoft.com/office/drawing/2014/main" id="{ACED4425-15EB-E543-E345-1C214403FA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A1F3FD-C400-2F6C-02ED-1AFD9FF22C10}"/>
              </a:ext>
            </a:extLst>
          </p:cNvPr>
          <p:cNvSpPr>
            <a:spLocks noGrp="1"/>
          </p:cNvSpPr>
          <p:nvPr>
            <p:ph type="sldNum" sz="quarter" idx="12"/>
          </p:nvPr>
        </p:nvSpPr>
        <p:spPr/>
        <p:txBody>
          <a:bodyPr/>
          <a:lstStyle/>
          <a:p>
            <a:fld id="{6975DF03-C41E-4E35-B520-3827629BF1BC}" type="slidenum">
              <a:rPr lang="en-US" smtClean="0"/>
              <a:t>‹#›</a:t>
            </a:fld>
            <a:endParaRPr lang="en-US"/>
          </a:p>
        </p:txBody>
      </p:sp>
    </p:spTree>
    <p:extLst>
      <p:ext uri="{BB962C8B-B14F-4D97-AF65-F5344CB8AC3E}">
        <p14:creationId xmlns:p14="http://schemas.microsoft.com/office/powerpoint/2010/main" val="568404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0B60-7F28-C8C5-AA22-3911F2CD3F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88BA01-1FCF-0032-C1EC-648998A12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F7B170-3C7F-C951-AA03-9A3D1D56A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AB4816-945F-B942-76E1-B2F9682A679D}"/>
              </a:ext>
            </a:extLst>
          </p:cNvPr>
          <p:cNvSpPr>
            <a:spLocks noGrp="1"/>
          </p:cNvSpPr>
          <p:nvPr>
            <p:ph type="dt" sz="half" idx="10"/>
          </p:nvPr>
        </p:nvSpPr>
        <p:spPr/>
        <p:txBody>
          <a:bodyPr/>
          <a:lstStyle/>
          <a:p>
            <a:fld id="{8D08FF3B-6829-4465-9CFB-8B816ADFA111}" type="datetimeFigureOut">
              <a:rPr lang="en-US" smtClean="0"/>
              <a:t>4/14/2026</a:t>
            </a:fld>
            <a:endParaRPr lang="en-US"/>
          </a:p>
        </p:txBody>
      </p:sp>
      <p:sp>
        <p:nvSpPr>
          <p:cNvPr id="6" name="Footer Placeholder 5">
            <a:extLst>
              <a:ext uri="{FF2B5EF4-FFF2-40B4-BE49-F238E27FC236}">
                <a16:creationId xmlns:a16="http://schemas.microsoft.com/office/drawing/2014/main" id="{D43E7F79-98B7-BC57-7E65-ED071A8D0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C372C-0912-75F9-9533-7DD723A542B2}"/>
              </a:ext>
            </a:extLst>
          </p:cNvPr>
          <p:cNvSpPr>
            <a:spLocks noGrp="1"/>
          </p:cNvSpPr>
          <p:nvPr>
            <p:ph type="sldNum" sz="quarter" idx="12"/>
          </p:nvPr>
        </p:nvSpPr>
        <p:spPr/>
        <p:txBody>
          <a:bodyPr/>
          <a:lstStyle/>
          <a:p>
            <a:fld id="{6975DF03-C41E-4E35-B520-3827629BF1BC}" type="slidenum">
              <a:rPr lang="en-US" smtClean="0"/>
              <a:t>‹#›</a:t>
            </a:fld>
            <a:endParaRPr lang="en-US"/>
          </a:p>
        </p:txBody>
      </p:sp>
    </p:spTree>
    <p:extLst>
      <p:ext uri="{BB962C8B-B14F-4D97-AF65-F5344CB8AC3E}">
        <p14:creationId xmlns:p14="http://schemas.microsoft.com/office/powerpoint/2010/main" val="106462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E6AFC-0AD8-CC36-C94E-81F83AF01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A42395-49AA-2DD5-1B97-23B6F52C06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F49578-3E6F-32CA-DAB0-4C0AD18AA3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2542FD-94D8-1AFC-EC13-2C80D0E08186}"/>
              </a:ext>
            </a:extLst>
          </p:cNvPr>
          <p:cNvSpPr>
            <a:spLocks noGrp="1"/>
          </p:cNvSpPr>
          <p:nvPr>
            <p:ph type="dt" sz="half" idx="10"/>
          </p:nvPr>
        </p:nvSpPr>
        <p:spPr/>
        <p:txBody>
          <a:bodyPr/>
          <a:lstStyle/>
          <a:p>
            <a:fld id="{8D08FF3B-6829-4465-9CFB-8B816ADFA111}" type="datetimeFigureOut">
              <a:rPr lang="en-US" smtClean="0"/>
              <a:t>4/14/2026</a:t>
            </a:fld>
            <a:endParaRPr lang="en-US"/>
          </a:p>
        </p:txBody>
      </p:sp>
      <p:sp>
        <p:nvSpPr>
          <p:cNvPr id="6" name="Footer Placeholder 5">
            <a:extLst>
              <a:ext uri="{FF2B5EF4-FFF2-40B4-BE49-F238E27FC236}">
                <a16:creationId xmlns:a16="http://schemas.microsoft.com/office/drawing/2014/main" id="{701A1A3B-3CD4-4BEB-AEFA-45495AB890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18FC7-B561-2D23-9C4B-82C7113E5A4D}"/>
              </a:ext>
            </a:extLst>
          </p:cNvPr>
          <p:cNvSpPr>
            <a:spLocks noGrp="1"/>
          </p:cNvSpPr>
          <p:nvPr>
            <p:ph type="sldNum" sz="quarter" idx="12"/>
          </p:nvPr>
        </p:nvSpPr>
        <p:spPr/>
        <p:txBody>
          <a:bodyPr/>
          <a:lstStyle/>
          <a:p>
            <a:fld id="{6975DF03-C41E-4E35-B520-3827629BF1BC}" type="slidenum">
              <a:rPr lang="en-US" smtClean="0"/>
              <a:t>‹#›</a:t>
            </a:fld>
            <a:endParaRPr lang="en-US"/>
          </a:p>
        </p:txBody>
      </p:sp>
    </p:spTree>
    <p:extLst>
      <p:ext uri="{BB962C8B-B14F-4D97-AF65-F5344CB8AC3E}">
        <p14:creationId xmlns:p14="http://schemas.microsoft.com/office/powerpoint/2010/main" val="707022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6B025-B36A-0973-6988-08B9D5BC59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EAD145-A2DE-9EE9-896E-E7B94A619F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CB9B0-24CE-5FB3-41E2-C8ABF93B6742}"/>
              </a:ext>
            </a:extLst>
          </p:cNvPr>
          <p:cNvSpPr>
            <a:spLocks noGrp="1"/>
          </p:cNvSpPr>
          <p:nvPr>
            <p:ph type="dt" sz="half" idx="10"/>
          </p:nvPr>
        </p:nvSpPr>
        <p:spPr/>
        <p:txBody>
          <a:bodyPr/>
          <a:lstStyle/>
          <a:p>
            <a:fld id="{8D08FF3B-6829-4465-9CFB-8B816ADFA111}" type="datetimeFigureOut">
              <a:rPr lang="en-US" smtClean="0"/>
              <a:t>4/14/2026</a:t>
            </a:fld>
            <a:endParaRPr lang="en-US"/>
          </a:p>
        </p:txBody>
      </p:sp>
      <p:sp>
        <p:nvSpPr>
          <p:cNvPr id="5" name="Footer Placeholder 4">
            <a:extLst>
              <a:ext uri="{FF2B5EF4-FFF2-40B4-BE49-F238E27FC236}">
                <a16:creationId xmlns:a16="http://schemas.microsoft.com/office/drawing/2014/main" id="{4A11BFEE-2949-0D35-15AE-50FFA423E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19CCC-3794-3BD0-6FFB-28592BA23FB9}"/>
              </a:ext>
            </a:extLst>
          </p:cNvPr>
          <p:cNvSpPr>
            <a:spLocks noGrp="1"/>
          </p:cNvSpPr>
          <p:nvPr>
            <p:ph type="sldNum" sz="quarter" idx="12"/>
          </p:nvPr>
        </p:nvSpPr>
        <p:spPr/>
        <p:txBody>
          <a:bodyPr/>
          <a:lstStyle/>
          <a:p>
            <a:fld id="{6975DF03-C41E-4E35-B520-3827629BF1BC}" type="slidenum">
              <a:rPr lang="en-US" smtClean="0"/>
              <a:t>‹#›</a:t>
            </a:fld>
            <a:endParaRPr lang="en-US"/>
          </a:p>
        </p:txBody>
      </p:sp>
    </p:spTree>
    <p:extLst>
      <p:ext uri="{BB962C8B-B14F-4D97-AF65-F5344CB8AC3E}">
        <p14:creationId xmlns:p14="http://schemas.microsoft.com/office/powerpoint/2010/main" val="2566272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9B15CE-93F0-FC41-5FAF-9B27A628F4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9D0D67-8C6F-DB24-F7A8-435082FF84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3A587-5913-7F8E-4CED-9E08E6010619}"/>
              </a:ext>
            </a:extLst>
          </p:cNvPr>
          <p:cNvSpPr>
            <a:spLocks noGrp="1"/>
          </p:cNvSpPr>
          <p:nvPr>
            <p:ph type="dt" sz="half" idx="10"/>
          </p:nvPr>
        </p:nvSpPr>
        <p:spPr/>
        <p:txBody>
          <a:bodyPr/>
          <a:lstStyle/>
          <a:p>
            <a:fld id="{8D08FF3B-6829-4465-9CFB-8B816ADFA111}" type="datetimeFigureOut">
              <a:rPr lang="en-US" smtClean="0"/>
              <a:t>4/14/2026</a:t>
            </a:fld>
            <a:endParaRPr lang="en-US"/>
          </a:p>
        </p:txBody>
      </p:sp>
      <p:sp>
        <p:nvSpPr>
          <p:cNvPr id="5" name="Footer Placeholder 4">
            <a:extLst>
              <a:ext uri="{FF2B5EF4-FFF2-40B4-BE49-F238E27FC236}">
                <a16:creationId xmlns:a16="http://schemas.microsoft.com/office/drawing/2014/main" id="{03C2C83C-171F-B56B-B59A-E69E26407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A1E97-4795-55E0-2B9A-5C55A570C370}"/>
              </a:ext>
            </a:extLst>
          </p:cNvPr>
          <p:cNvSpPr>
            <a:spLocks noGrp="1"/>
          </p:cNvSpPr>
          <p:nvPr>
            <p:ph type="sldNum" sz="quarter" idx="12"/>
          </p:nvPr>
        </p:nvSpPr>
        <p:spPr/>
        <p:txBody>
          <a:bodyPr/>
          <a:lstStyle/>
          <a:p>
            <a:fld id="{6975DF03-C41E-4E35-B520-3827629BF1BC}" type="slidenum">
              <a:rPr lang="en-US" smtClean="0"/>
              <a:t>‹#›</a:t>
            </a:fld>
            <a:endParaRPr lang="en-US"/>
          </a:p>
        </p:txBody>
      </p:sp>
    </p:spTree>
    <p:extLst>
      <p:ext uri="{BB962C8B-B14F-4D97-AF65-F5344CB8AC3E}">
        <p14:creationId xmlns:p14="http://schemas.microsoft.com/office/powerpoint/2010/main" val="1120081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4/14/2026</a:t>
            </a:fld>
            <a:endParaRPr lang="en-US"/>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Tree>
    <p:extLst>
      <p:ext uri="{BB962C8B-B14F-4D97-AF65-F5344CB8AC3E}">
        <p14:creationId xmlns:p14="http://schemas.microsoft.com/office/powerpoint/2010/main" val="137375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71635854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93226422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80" r:id="rId4"/>
    <p:sldLayoutId id="2147483667" r:id="rId5"/>
    <p:sldLayoutId id="2147483668" r:id="rId6"/>
    <p:sldLayoutId id="2147483681" r:id="rId7"/>
    <p:sldLayoutId id="2147483693" r:id="rId8"/>
    <p:sldLayoutId id="2147483669" r:id="rId9"/>
    <p:sldLayoutId id="2147483673" r:id="rId10"/>
    <p:sldLayoutId id="2147483679" r:id="rId11"/>
    <p:sldLayoutId id="2147483675" r:id="rId12"/>
    <p:sldLayoutId id="2147483674" r:id="rId13"/>
    <p:sldLayoutId id="2147483676" r:id="rId14"/>
    <p:sldLayoutId id="2147483677" r:id="rId15"/>
    <p:sldLayoutId id="2147483666" r:id="rId16"/>
    <p:sldLayoutId id="2147483671" r:id="rId17"/>
    <p:sldLayoutId id="2147483695" r:id="rId18"/>
    <p:sldLayoutId id="2147483696" r:id="rId19"/>
    <p:sldLayoutId id="2147483697"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429E6C-DDD8-8F9C-2AEA-8E006F3FE5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E12967-B3EB-C504-8A10-F7922CFCF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B1C58-55F2-85BC-28DE-A8F2464A42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08FF3B-6829-4465-9CFB-8B816ADFA111}" type="datetimeFigureOut">
              <a:rPr lang="en-US" smtClean="0"/>
              <a:t>4/14/2026</a:t>
            </a:fld>
            <a:endParaRPr lang="en-US"/>
          </a:p>
        </p:txBody>
      </p:sp>
      <p:sp>
        <p:nvSpPr>
          <p:cNvPr id="5" name="Footer Placeholder 4">
            <a:extLst>
              <a:ext uri="{FF2B5EF4-FFF2-40B4-BE49-F238E27FC236}">
                <a16:creationId xmlns:a16="http://schemas.microsoft.com/office/drawing/2014/main" id="{FD46A2EA-FA4C-8810-7CA9-4E834DE1D4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692483D-87E9-2785-33A5-18467993DD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75DF03-C41E-4E35-B520-3827629BF1BC}" type="slidenum">
              <a:rPr lang="en-US" smtClean="0"/>
              <a:t>‹#›</a:t>
            </a:fld>
            <a:endParaRPr lang="en-US"/>
          </a:p>
        </p:txBody>
      </p:sp>
    </p:spTree>
    <p:extLst>
      <p:ext uri="{BB962C8B-B14F-4D97-AF65-F5344CB8AC3E}">
        <p14:creationId xmlns:p14="http://schemas.microsoft.com/office/powerpoint/2010/main" val="125461925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hyperlink" Target="https://bit.ly/4d2ndOi" TargetMode="External"/><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260196" y="1150241"/>
            <a:ext cx="11718072" cy="2359722"/>
          </a:xfrm>
        </p:spPr>
        <p:txBody>
          <a:bodyPr>
            <a:normAutofit fontScale="90000"/>
          </a:bodyPr>
          <a:lstStyle/>
          <a:p>
            <a:r>
              <a:rPr lang="en-US" b="1" dirty="0">
                <a:latin typeface="Segoe UI"/>
                <a:cs typeface="Segoe UI"/>
              </a:rPr>
              <a:t>WA ELA 2026 Learning Standards </a:t>
            </a:r>
            <a:br>
              <a:rPr lang="en-US" dirty="0">
                <a:latin typeface="Segoe UI"/>
                <a:cs typeface="Segoe UI"/>
              </a:rPr>
            </a:br>
            <a:r>
              <a:rPr lang="en-US" sz="3600" b="1" dirty="0">
                <a:solidFill>
                  <a:schemeClr val="accent1"/>
                </a:solidFill>
                <a:latin typeface="Segoe UI"/>
                <a:cs typeface="Segoe UI"/>
              </a:rPr>
              <a:t>Office Hour Session #3 – </a:t>
            </a:r>
            <a:r>
              <a:rPr lang="en-US" sz="3600" b="1" i="1" dirty="0">
                <a:solidFill>
                  <a:schemeClr val="accent1"/>
                </a:solidFill>
                <a:latin typeface="Segoe UI"/>
                <a:cs typeface="Segoe UI"/>
              </a:rPr>
              <a:t>Writing Domain</a:t>
            </a:r>
            <a:br>
              <a:rPr lang="en-US" sz="3600" b="1" i="1" dirty="0">
                <a:solidFill>
                  <a:schemeClr val="accent1"/>
                </a:solidFill>
                <a:latin typeface="Segoe UI"/>
                <a:cs typeface="Segoe UI"/>
              </a:rPr>
            </a:br>
            <a:br>
              <a:rPr lang="en-US" sz="3600" b="1" i="1" dirty="0">
                <a:latin typeface="Segoe UI"/>
                <a:cs typeface="Segoe UI"/>
              </a:rPr>
            </a:br>
            <a:r>
              <a:rPr lang="en-US" sz="3100" dirty="0">
                <a:solidFill>
                  <a:srgbClr val="40403D"/>
                </a:solidFill>
                <a:latin typeface="Segoe UI"/>
                <a:cs typeface="Segoe UI"/>
              </a:rPr>
              <a:t>March 31, 2026</a:t>
            </a:r>
            <a:br>
              <a:rPr lang="en-US" sz="3100" dirty="0">
                <a:solidFill>
                  <a:srgbClr val="40403D"/>
                </a:solidFill>
                <a:latin typeface="Segoe UI"/>
                <a:cs typeface="Segoe UI"/>
              </a:rPr>
            </a:br>
            <a:r>
              <a:rPr lang="en-US" sz="3100" dirty="0">
                <a:solidFill>
                  <a:srgbClr val="40403D"/>
                </a:solidFill>
                <a:latin typeface="Segoe UI"/>
                <a:cs typeface="Segoe UI"/>
              </a:rPr>
              <a:t>4:00pm- 5:00pm</a:t>
            </a:r>
          </a:p>
        </p:txBody>
      </p:sp>
      <p:sp>
        <p:nvSpPr>
          <p:cNvPr id="23" name="Subtitle 22"/>
          <p:cNvSpPr>
            <a:spLocks noGrp="1"/>
          </p:cNvSpPr>
          <p:nvPr>
            <p:ph type="subTitle" idx="1"/>
          </p:nvPr>
        </p:nvSpPr>
        <p:spPr>
          <a:xfrm>
            <a:off x="459442" y="4139921"/>
            <a:ext cx="10835364" cy="1858544"/>
          </a:xfrm>
        </p:spPr>
        <p:txBody>
          <a:bodyPr vert="horz" lIns="91440" tIns="45720" rIns="91440" bIns="45720" rtlCol="0" anchor="t">
            <a:normAutofit/>
          </a:bodyPr>
          <a:lstStyle/>
          <a:p>
            <a:r>
              <a:rPr lang="en-US" b="1" dirty="0">
                <a:latin typeface="Segoe UI"/>
                <a:cs typeface="Segoe UI"/>
              </a:rPr>
              <a:t>Carey Kirkwood</a:t>
            </a:r>
            <a:r>
              <a:rPr lang="en-US" dirty="0">
                <a:latin typeface="Segoe UI"/>
                <a:cs typeface="Segoe UI"/>
              </a:rPr>
              <a:t>, </a:t>
            </a:r>
            <a:r>
              <a:rPr lang="en-US" sz="2000" i="1" dirty="0">
                <a:latin typeface="Segoe UI"/>
                <a:cs typeface="Segoe UI"/>
              </a:rPr>
              <a:t>Associate Director of Elementary ELA &amp; Content Integration</a:t>
            </a:r>
          </a:p>
          <a:p>
            <a:r>
              <a:rPr lang="en-US" b="1" dirty="0">
                <a:latin typeface="Segoe UI"/>
                <a:cs typeface="Segoe UI"/>
              </a:rPr>
              <a:t>Praxia Apostle</a:t>
            </a:r>
            <a:r>
              <a:rPr lang="en-US" dirty="0">
                <a:latin typeface="Segoe UI"/>
                <a:cs typeface="Segoe UI"/>
              </a:rPr>
              <a:t>, </a:t>
            </a:r>
            <a:r>
              <a:rPr lang="en-US" sz="2000" i="1" dirty="0">
                <a:latin typeface="Segoe UI"/>
                <a:cs typeface="Segoe UI"/>
              </a:rPr>
              <a:t>Associate Director of Secondary ELA</a:t>
            </a:r>
          </a:p>
          <a:p>
            <a:r>
              <a:rPr lang="en-US" b="1" dirty="0">
                <a:latin typeface="Segoe UI"/>
                <a:cs typeface="Segoe UI"/>
              </a:rPr>
              <a:t>Lesley James</a:t>
            </a:r>
            <a:r>
              <a:rPr lang="en-US" dirty="0">
                <a:latin typeface="Segoe UI"/>
                <a:cs typeface="Segoe UI"/>
              </a:rPr>
              <a:t>, </a:t>
            </a:r>
            <a:r>
              <a:rPr lang="en-US" sz="2000" i="1" dirty="0">
                <a:latin typeface="Segoe UI"/>
                <a:cs typeface="Segoe UI"/>
              </a:rPr>
              <a:t>Media Literacy and Digital Citizenship Program Supervisor</a:t>
            </a:r>
          </a:p>
          <a:p>
            <a:endParaRPr lang="en-US" sz="1800" b="1" dirty="0">
              <a:solidFill>
                <a:schemeClr val="accent1"/>
              </a:solidFill>
              <a:latin typeface="Segoe UI"/>
              <a:cs typeface="Segoe UI"/>
            </a:endParaRPr>
          </a:p>
          <a:p>
            <a:endParaRPr lang="en-US" dirty="0">
              <a:latin typeface="Segoe UI"/>
              <a:cs typeface="Segoe UI"/>
            </a:endParaRPr>
          </a:p>
        </p:txBody>
      </p:sp>
    </p:spTree>
    <p:extLst>
      <p:ext uri="{BB962C8B-B14F-4D97-AF65-F5344CB8AC3E}">
        <p14:creationId xmlns:p14="http://schemas.microsoft.com/office/powerpoint/2010/main" val="6350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3A675-F281-874B-D858-666DD848CE5E}"/>
              </a:ext>
            </a:extLst>
          </p:cNvPr>
          <p:cNvSpPr>
            <a:spLocks noGrp="1"/>
          </p:cNvSpPr>
          <p:nvPr>
            <p:ph type="title"/>
          </p:nvPr>
        </p:nvSpPr>
        <p:spPr>
          <a:xfrm>
            <a:off x="838200" y="365125"/>
            <a:ext cx="11019864" cy="1347974"/>
          </a:xfrm>
        </p:spPr>
        <p:txBody>
          <a:bodyPr/>
          <a:lstStyle/>
          <a:p>
            <a:r>
              <a:rPr lang="en-US" sz="3200" b="1">
                <a:latin typeface="Segoe UI"/>
                <a:cs typeface="Segoe UI"/>
              </a:rPr>
              <a:t>WA ELA 2026 |</a:t>
            </a:r>
            <a:r>
              <a:rPr lang="en-US" sz="3200">
                <a:latin typeface="Segoe UI"/>
                <a:cs typeface="Segoe UI"/>
              </a:rPr>
              <a:t> </a:t>
            </a:r>
            <a:r>
              <a:rPr lang="en-US" sz="3200">
                <a:solidFill>
                  <a:srgbClr val="FFC000"/>
                </a:solidFill>
                <a:latin typeface="Segoe UI"/>
                <a:cs typeface="Segoe UI"/>
              </a:rPr>
              <a:t>Elementary </a:t>
            </a:r>
            <a:r>
              <a:rPr lang="en-US" sz="3200">
                <a:solidFill>
                  <a:srgbClr val="FBC639"/>
                </a:solidFill>
                <a:latin typeface="Segoe UI"/>
                <a:cs typeface="Segoe UI"/>
              </a:rPr>
              <a:t>grade level progression of Writing Standard 2</a:t>
            </a:r>
            <a:endParaRPr lang="en-US" sz="3200">
              <a:solidFill>
                <a:srgbClr val="FBC639"/>
              </a:solidFill>
            </a:endParaRPr>
          </a:p>
        </p:txBody>
      </p:sp>
      <p:sp>
        <p:nvSpPr>
          <p:cNvPr id="3" name="Content Placeholder 2">
            <a:extLst>
              <a:ext uri="{FF2B5EF4-FFF2-40B4-BE49-F238E27FC236}">
                <a16:creationId xmlns:a16="http://schemas.microsoft.com/office/drawing/2014/main" id="{C852BEFC-43AA-7236-AE2A-2D1DDC9AACC0}"/>
              </a:ext>
            </a:extLst>
          </p:cNvPr>
          <p:cNvSpPr>
            <a:spLocks noGrp="1"/>
          </p:cNvSpPr>
          <p:nvPr>
            <p:ph sz="half" idx="1"/>
          </p:nvPr>
        </p:nvSpPr>
        <p:spPr>
          <a:xfrm>
            <a:off x="187286" y="1825625"/>
            <a:ext cx="5832513" cy="4183289"/>
          </a:xfrm>
          <a:solidFill>
            <a:schemeClr val="bg2"/>
          </a:solidFill>
        </p:spPr>
        <p:txBody>
          <a:bodyPr vert="horz" lIns="91440" tIns="45720" rIns="91440" bIns="45720" rtlCol="0" anchor="t">
            <a:normAutofit/>
          </a:bodyPr>
          <a:lstStyle/>
          <a:p>
            <a:pPr marL="0" indent="0">
              <a:buNone/>
            </a:pPr>
            <a:r>
              <a:rPr lang="en-US" sz="2400" b="1" dirty="0">
                <a:latin typeface="Segoe UI"/>
                <a:cs typeface="Segoe UI"/>
              </a:rPr>
              <a:t>PRIORITY: ELA.2.W.2 </a:t>
            </a:r>
            <a:endParaRPr lang="en-US" sz="2400" b="1" dirty="0"/>
          </a:p>
          <a:p>
            <a:pPr marL="0" indent="0">
              <a:buNone/>
            </a:pPr>
            <a:r>
              <a:rPr lang="en-US" sz="2400" dirty="0">
                <a:latin typeface="Segoe UI"/>
                <a:cs typeface="Segoe UI"/>
              </a:rPr>
              <a:t>Students plan and complete </a:t>
            </a:r>
            <a:r>
              <a:rPr lang="en-US" sz="2400" b="1" dirty="0">
                <a:latin typeface="Segoe UI"/>
                <a:cs typeface="Segoe UI"/>
              </a:rPr>
              <a:t>shared and independent </a:t>
            </a:r>
            <a:r>
              <a:rPr lang="en-US" sz="2400" dirty="0">
                <a:latin typeface="Segoe UI"/>
                <a:cs typeface="Segoe UI"/>
              </a:rPr>
              <a:t>writing projects.</a:t>
            </a:r>
            <a:endParaRPr lang="en-US" sz="2400" dirty="0"/>
          </a:p>
          <a:p>
            <a:pPr marL="514350" indent="-514350">
              <a:buAutoNum type="alphaLcPeriod"/>
            </a:pPr>
            <a:r>
              <a:rPr lang="en-US" sz="2400" b="1" dirty="0">
                <a:latin typeface="Segoe UI"/>
                <a:cs typeface="Segoe UI"/>
              </a:rPr>
              <a:t>Connect</a:t>
            </a:r>
            <a:r>
              <a:rPr lang="en-US" sz="2400" dirty="0">
                <a:latin typeface="Segoe UI"/>
                <a:cs typeface="Segoe UI"/>
              </a:rPr>
              <a:t> the task to their interests, experiences, or </a:t>
            </a:r>
            <a:r>
              <a:rPr lang="en-US" sz="2400" b="1" dirty="0">
                <a:latin typeface="Segoe UI"/>
                <a:cs typeface="Segoe UI"/>
              </a:rPr>
              <a:t>topics they know about</a:t>
            </a:r>
            <a:r>
              <a:rPr lang="en-US" sz="2400" dirty="0">
                <a:latin typeface="Segoe UI"/>
                <a:cs typeface="Segoe UI"/>
              </a:rPr>
              <a:t>. </a:t>
            </a:r>
          </a:p>
          <a:p>
            <a:pPr marL="514350" indent="-514350">
              <a:buAutoNum type="alphaLcPeriod"/>
            </a:pPr>
            <a:r>
              <a:rPr lang="en-US" sz="2400" b="1" dirty="0">
                <a:latin typeface="Segoe UI"/>
                <a:cs typeface="Segoe UI"/>
              </a:rPr>
              <a:t>Recognize</a:t>
            </a:r>
            <a:r>
              <a:rPr lang="en-US" sz="2400" dirty="0">
                <a:latin typeface="Segoe UI"/>
                <a:cs typeface="Segoe UI"/>
              </a:rPr>
              <a:t> that writing shares ideas with </a:t>
            </a:r>
            <a:r>
              <a:rPr lang="en-US" sz="2400" b="1" dirty="0">
                <a:latin typeface="Segoe UI"/>
                <a:cs typeface="Segoe UI"/>
              </a:rPr>
              <a:t>specific readers or listeners</a:t>
            </a:r>
            <a:r>
              <a:rPr lang="en-US" sz="2400" dirty="0">
                <a:latin typeface="Segoe UI"/>
                <a:cs typeface="Segoe UI"/>
              </a:rPr>
              <a:t>. </a:t>
            </a:r>
          </a:p>
          <a:p>
            <a:pPr marL="514350" indent="-514350">
              <a:buAutoNum type="alphaLcPeriod"/>
            </a:pPr>
            <a:r>
              <a:rPr lang="en-US" sz="2400" b="1" dirty="0">
                <a:latin typeface="Segoe UI"/>
                <a:cs typeface="Segoe UI"/>
              </a:rPr>
              <a:t>Identify</a:t>
            </a:r>
            <a:r>
              <a:rPr lang="en-US" sz="2400" dirty="0">
                <a:latin typeface="Segoe UI"/>
                <a:cs typeface="Segoe UI"/>
              </a:rPr>
              <a:t> </a:t>
            </a:r>
            <a:r>
              <a:rPr lang="en-US" sz="2400" b="1" dirty="0">
                <a:latin typeface="Segoe UI"/>
                <a:cs typeface="Segoe UI"/>
              </a:rPr>
              <a:t>and sequence </a:t>
            </a:r>
            <a:r>
              <a:rPr lang="en-US" sz="2400" dirty="0">
                <a:latin typeface="Segoe UI"/>
                <a:cs typeface="Segoe UI"/>
              </a:rPr>
              <a:t>steps to complete the writing project or task.</a:t>
            </a:r>
          </a:p>
        </p:txBody>
      </p:sp>
      <p:sp>
        <p:nvSpPr>
          <p:cNvPr id="4" name="Content Placeholder 3">
            <a:extLst>
              <a:ext uri="{FF2B5EF4-FFF2-40B4-BE49-F238E27FC236}">
                <a16:creationId xmlns:a16="http://schemas.microsoft.com/office/drawing/2014/main" id="{81B18F25-1EEA-356D-4647-208201DE5352}"/>
              </a:ext>
            </a:extLst>
          </p:cNvPr>
          <p:cNvSpPr>
            <a:spLocks noGrp="1"/>
          </p:cNvSpPr>
          <p:nvPr>
            <p:ph sz="half" idx="2"/>
          </p:nvPr>
        </p:nvSpPr>
        <p:spPr>
          <a:xfrm>
            <a:off x="6172200" y="1825625"/>
            <a:ext cx="6019800" cy="4183289"/>
          </a:xfrm>
          <a:solidFill>
            <a:schemeClr val="accent2">
              <a:lumMod val="20000"/>
              <a:lumOff val="80000"/>
            </a:schemeClr>
          </a:solidFill>
        </p:spPr>
        <p:txBody>
          <a:bodyPr vert="horz" lIns="91440" tIns="45720" rIns="91440" bIns="45720" rtlCol="0" anchor="t">
            <a:noAutofit/>
          </a:bodyPr>
          <a:lstStyle/>
          <a:p>
            <a:pPr marL="0" indent="0">
              <a:buNone/>
            </a:pPr>
            <a:r>
              <a:rPr lang="en-US" sz="2400" b="1">
                <a:latin typeface="Segoe UI"/>
                <a:cs typeface="Segoe UI"/>
              </a:rPr>
              <a:t>PRIORITY: ELA.4.W.2 </a:t>
            </a:r>
          </a:p>
          <a:p>
            <a:pPr marL="0" indent="0">
              <a:buNone/>
            </a:pPr>
            <a:r>
              <a:rPr lang="en-US" sz="2400">
                <a:latin typeface="Segoe UI"/>
                <a:cs typeface="Segoe UI"/>
              </a:rPr>
              <a:t>Students plan and complete</a:t>
            </a:r>
            <a:r>
              <a:rPr lang="en-US" sz="2400" b="1">
                <a:latin typeface="Segoe UI"/>
                <a:cs typeface="Segoe UI"/>
              </a:rPr>
              <a:t> writing projects. </a:t>
            </a:r>
          </a:p>
          <a:p>
            <a:pPr marL="514350" indent="-514350">
              <a:buAutoNum type="alphaLcPeriod"/>
            </a:pPr>
            <a:r>
              <a:rPr lang="en-US" sz="2400" b="1">
                <a:latin typeface="Segoe UI"/>
                <a:cs typeface="Segoe UI"/>
              </a:rPr>
              <a:t>Connect</a:t>
            </a:r>
            <a:r>
              <a:rPr lang="en-US" sz="2400">
                <a:latin typeface="Segoe UI"/>
                <a:cs typeface="Segoe UI"/>
              </a:rPr>
              <a:t> the task to interests, experiences, or </a:t>
            </a:r>
            <a:r>
              <a:rPr lang="en-US" sz="2400" b="1">
                <a:latin typeface="Segoe UI"/>
                <a:cs typeface="Segoe UI"/>
              </a:rPr>
              <a:t>relevant topics</a:t>
            </a:r>
            <a:r>
              <a:rPr lang="en-US" sz="2400">
                <a:latin typeface="Segoe UI"/>
                <a:cs typeface="Segoe UI"/>
              </a:rPr>
              <a:t>. </a:t>
            </a:r>
            <a:endParaRPr lang="en-US" sz="2400" b="1">
              <a:latin typeface="Segoe UI"/>
              <a:cs typeface="Segoe UI"/>
            </a:endParaRPr>
          </a:p>
          <a:p>
            <a:pPr marL="514350" indent="-514350">
              <a:buAutoNum type="alphaLcPeriod"/>
            </a:pPr>
            <a:r>
              <a:rPr lang="en-US" sz="2400" b="1">
                <a:latin typeface="Segoe UI"/>
                <a:cs typeface="Segoe UI"/>
              </a:rPr>
              <a:t>Determine the audience </a:t>
            </a:r>
            <a:r>
              <a:rPr lang="en-US" sz="2400">
                <a:latin typeface="Segoe UI"/>
                <a:cs typeface="Segoe UI"/>
              </a:rPr>
              <a:t>and what they may already </a:t>
            </a:r>
            <a:r>
              <a:rPr lang="en-US" sz="2400" b="1">
                <a:latin typeface="Segoe UI"/>
                <a:cs typeface="Segoe UI"/>
              </a:rPr>
              <a:t>know, think, and/or feel about the topic</a:t>
            </a:r>
            <a:r>
              <a:rPr lang="en-US" sz="2400">
                <a:latin typeface="Segoe UI"/>
                <a:cs typeface="Segoe UI"/>
              </a:rPr>
              <a:t>. </a:t>
            </a:r>
            <a:endParaRPr lang="en-US" sz="2400" b="1">
              <a:latin typeface="Segoe UI"/>
              <a:cs typeface="Segoe UI"/>
            </a:endParaRPr>
          </a:p>
          <a:p>
            <a:pPr marL="514350" indent="-514350">
              <a:buAutoNum type="alphaLcPeriod"/>
            </a:pPr>
            <a:r>
              <a:rPr lang="en-US" sz="2400" b="1">
                <a:latin typeface="Segoe UI"/>
                <a:cs typeface="Segoe UI"/>
              </a:rPr>
              <a:t>Sequence and organize </a:t>
            </a:r>
            <a:r>
              <a:rPr lang="en-US" sz="2400">
                <a:latin typeface="Segoe UI"/>
                <a:cs typeface="Segoe UI"/>
              </a:rPr>
              <a:t>the process for completing a writing project or task, </a:t>
            </a:r>
            <a:r>
              <a:rPr lang="en-US" sz="2400" b="1">
                <a:latin typeface="Segoe UI"/>
                <a:cs typeface="Segoe UI"/>
              </a:rPr>
              <a:t>adjusting </a:t>
            </a:r>
            <a:r>
              <a:rPr lang="en-US" sz="2400">
                <a:latin typeface="Segoe UI"/>
                <a:cs typeface="Segoe UI"/>
              </a:rPr>
              <a:t>plans as needed.</a:t>
            </a:r>
            <a:endParaRPr lang="en-US" sz="2400" b="1">
              <a:latin typeface="Segoe UI"/>
              <a:cs typeface="Segoe UI"/>
            </a:endParaRPr>
          </a:p>
        </p:txBody>
      </p:sp>
    </p:spTree>
    <p:extLst>
      <p:ext uri="{BB962C8B-B14F-4D97-AF65-F5344CB8AC3E}">
        <p14:creationId xmlns:p14="http://schemas.microsoft.com/office/powerpoint/2010/main" val="189752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983E0-19D1-BF94-92FC-5E108CB9C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4AB7DA-7E30-2D78-F94D-B446912B9E2A}"/>
              </a:ext>
            </a:extLst>
          </p:cNvPr>
          <p:cNvSpPr>
            <a:spLocks noGrp="1"/>
          </p:cNvSpPr>
          <p:nvPr>
            <p:ph type="title"/>
          </p:nvPr>
        </p:nvSpPr>
        <p:spPr>
          <a:xfrm>
            <a:off x="838200" y="365125"/>
            <a:ext cx="11019864" cy="1347974"/>
          </a:xfrm>
        </p:spPr>
        <p:txBody>
          <a:bodyPr/>
          <a:lstStyle/>
          <a:p>
            <a:r>
              <a:rPr lang="en-US" sz="3200" b="1" dirty="0">
                <a:latin typeface="Segoe UI"/>
                <a:cs typeface="Segoe UI"/>
              </a:rPr>
              <a:t>WA ELA 2026 |</a:t>
            </a:r>
            <a:r>
              <a:rPr lang="en-US" sz="3200" dirty="0">
                <a:latin typeface="Segoe UI"/>
                <a:cs typeface="Segoe UI"/>
              </a:rPr>
              <a:t> </a:t>
            </a:r>
            <a:r>
              <a:rPr lang="en-US" sz="3200" dirty="0">
                <a:solidFill>
                  <a:srgbClr val="FFC000"/>
                </a:solidFill>
                <a:latin typeface="Segoe UI"/>
                <a:cs typeface="Segoe UI"/>
              </a:rPr>
              <a:t>Secondary </a:t>
            </a:r>
            <a:r>
              <a:rPr lang="en-US" sz="3200" dirty="0">
                <a:solidFill>
                  <a:srgbClr val="FBC639"/>
                </a:solidFill>
                <a:latin typeface="Segoe UI"/>
                <a:cs typeface="Segoe UI"/>
              </a:rPr>
              <a:t>Grade level progression of Writing Standard 2</a:t>
            </a:r>
            <a:endParaRPr lang="en-US" sz="3200" dirty="0">
              <a:solidFill>
                <a:srgbClr val="FBC639"/>
              </a:solidFill>
            </a:endParaRPr>
          </a:p>
        </p:txBody>
      </p:sp>
      <p:sp>
        <p:nvSpPr>
          <p:cNvPr id="3" name="Content Placeholder 2">
            <a:extLst>
              <a:ext uri="{FF2B5EF4-FFF2-40B4-BE49-F238E27FC236}">
                <a16:creationId xmlns:a16="http://schemas.microsoft.com/office/drawing/2014/main" id="{C6394ABB-835D-5CE0-B260-341D81F68CCA}"/>
              </a:ext>
            </a:extLst>
          </p:cNvPr>
          <p:cNvSpPr>
            <a:spLocks noGrp="1"/>
          </p:cNvSpPr>
          <p:nvPr>
            <p:ph sz="half" idx="1"/>
          </p:nvPr>
        </p:nvSpPr>
        <p:spPr>
          <a:xfrm>
            <a:off x="187286" y="1825625"/>
            <a:ext cx="5832513" cy="4183289"/>
          </a:xfrm>
          <a:solidFill>
            <a:schemeClr val="bg2"/>
          </a:solidFill>
        </p:spPr>
        <p:txBody>
          <a:bodyPr vert="horz" lIns="91440" tIns="45720" rIns="91440" bIns="45720" rtlCol="0" anchor="t">
            <a:normAutofit/>
          </a:bodyPr>
          <a:lstStyle/>
          <a:p>
            <a:pPr algn="l" rtl="0" fontAlgn="base">
              <a:lnSpc>
                <a:spcPct val="100000"/>
              </a:lnSpc>
              <a:buNone/>
            </a:pPr>
            <a:r>
              <a:rPr lang="en-US" sz="1900" b="1" i="0" dirty="0">
                <a:solidFill>
                  <a:srgbClr val="000000"/>
                </a:solidFill>
                <a:effectLst/>
                <a:latin typeface="Segoe UI" panose="020B0502040204020203" pitchFamily="34" charset="0"/>
              </a:rPr>
              <a:t>ELA.7.W.2</a:t>
            </a:r>
            <a:r>
              <a:rPr lang="en-US" sz="1900" b="0" i="0" dirty="0">
                <a:solidFill>
                  <a:srgbClr val="000000"/>
                </a:solidFill>
                <a:effectLst/>
                <a:latin typeface="Segoe UI" panose="020B0502040204020203" pitchFamily="34" charset="0"/>
              </a:rPr>
              <a:t> Students manage and complete writing projects, </a:t>
            </a:r>
            <a:r>
              <a:rPr lang="en-US" sz="1900" b="1" i="0" dirty="0">
                <a:solidFill>
                  <a:srgbClr val="000000"/>
                </a:solidFill>
                <a:effectLst/>
                <a:latin typeface="Segoe UI" panose="020B0502040204020203" pitchFamily="34" charset="0"/>
              </a:rPr>
              <a:t>connecting to interests, experiences, needs, or perspectives. </a:t>
            </a:r>
          </a:p>
          <a:p>
            <a:pPr marL="457200" indent="-457200" algn="l" rtl="0" fontAlgn="base">
              <a:lnSpc>
                <a:spcPct val="100000"/>
              </a:lnSpc>
              <a:buFont typeface="+mj-lt"/>
              <a:buAutoNum type="alphaLcPeriod"/>
            </a:pPr>
            <a:r>
              <a:rPr lang="en-US" sz="1900" b="1" i="0" dirty="0">
                <a:solidFill>
                  <a:srgbClr val="000000"/>
                </a:solidFill>
                <a:effectLst/>
                <a:latin typeface="Segoe UI" panose="020B0502040204020203" pitchFamily="34" charset="0"/>
              </a:rPr>
              <a:t>Analyze</a:t>
            </a:r>
            <a:r>
              <a:rPr lang="en-US" sz="1900" b="0" i="0" dirty="0">
                <a:solidFill>
                  <a:srgbClr val="000000"/>
                </a:solidFill>
                <a:effectLst/>
                <a:latin typeface="Segoe UI" panose="020B0502040204020203" pitchFamily="34" charset="0"/>
              </a:rPr>
              <a:t> the prompt to</a:t>
            </a:r>
            <a:r>
              <a:rPr lang="en-US" sz="1900" b="1" i="0" dirty="0">
                <a:solidFill>
                  <a:srgbClr val="000000"/>
                </a:solidFill>
                <a:effectLst/>
                <a:latin typeface="Segoe UI" panose="020B0502040204020203" pitchFamily="34" charset="0"/>
              </a:rPr>
              <a:t> determine the purpose </a:t>
            </a:r>
            <a:r>
              <a:rPr lang="en-US" sz="1900" b="0" i="0" dirty="0">
                <a:solidFill>
                  <a:srgbClr val="000000"/>
                </a:solidFill>
                <a:effectLst/>
                <a:latin typeface="Segoe UI" panose="020B0502040204020203" pitchFamily="34" charset="0"/>
              </a:rPr>
              <a:t>of the project and how to meet it. </a:t>
            </a:r>
          </a:p>
          <a:p>
            <a:pPr marL="457200" indent="-457200" algn="l" rtl="0" fontAlgn="base">
              <a:lnSpc>
                <a:spcPct val="100000"/>
              </a:lnSpc>
              <a:buFont typeface="+mj-lt"/>
              <a:buAutoNum type="alphaLcPeriod"/>
            </a:pPr>
            <a:r>
              <a:rPr lang="en-US" sz="1900" b="0" i="0" dirty="0">
                <a:solidFill>
                  <a:srgbClr val="000000"/>
                </a:solidFill>
                <a:effectLst/>
                <a:latin typeface="Segoe UI" panose="020B0502040204020203" pitchFamily="34" charset="0"/>
              </a:rPr>
              <a:t>Determine</a:t>
            </a:r>
            <a:r>
              <a:rPr lang="en-US" sz="1900" b="1" i="0" dirty="0">
                <a:solidFill>
                  <a:srgbClr val="000000"/>
                </a:solidFill>
                <a:effectLst/>
                <a:latin typeface="Segoe UI" panose="020B0502040204020203" pitchFamily="34" charset="0"/>
              </a:rPr>
              <a:t> who the audience </a:t>
            </a:r>
            <a:r>
              <a:rPr lang="en-US" sz="1900" b="0" i="0" dirty="0">
                <a:solidFill>
                  <a:srgbClr val="000000"/>
                </a:solidFill>
                <a:effectLst/>
                <a:latin typeface="Segoe UI" panose="020B0502040204020203" pitchFamily="34" charset="0"/>
              </a:rPr>
              <a:t>is and what they may already know, think, and/or feel about the topic. </a:t>
            </a:r>
          </a:p>
          <a:p>
            <a:pPr marL="457200" indent="-457200" algn="l" rtl="0" fontAlgn="base">
              <a:lnSpc>
                <a:spcPct val="100000"/>
              </a:lnSpc>
              <a:buFont typeface="+mj-lt"/>
              <a:buAutoNum type="alphaLcPeriod"/>
            </a:pPr>
            <a:r>
              <a:rPr lang="en-US" sz="1900" b="1" i="0" dirty="0">
                <a:solidFill>
                  <a:srgbClr val="000000"/>
                </a:solidFill>
                <a:effectLst/>
                <a:latin typeface="Segoe UI" panose="020B0502040204020203" pitchFamily="34" charset="0"/>
              </a:rPr>
              <a:t>Determine the process</a:t>
            </a:r>
            <a:r>
              <a:rPr lang="en-US" sz="1900" b="0" i="0" dirty="0">
                <a:solidFill>
                  <a:srgbClr val="000000"/>
                </a:solidFill>
                <a:effectLst/>
                <a:latin typeface="Segoe UI" panose="020B0502040204020203" pitchFamily="34" charset="0"/>
              </a:rPr>
              <a:t> or steps and </a:t>
            </a:r>
            <a:r>
              <a:rPr lang="en-US" sz="1900" b="1" i="0" dirty="0">
                <a:solidFill>
                  <a:srgbClr val="000000"/>
                </a:solidFill>
                <a:effectLst/>
                <a:latin typeface="Segoe UI" panose="020B0502040204020203" pitchFamily="34" charset="0"/>
              </a:rPr>
              <a:t>plan the time </a:t>
            </a:r>
            <a:r>
              <a:rPr lang="en-US" sz="1900" b="0" i="0" dirty="0">
                <a:solidFill>
                  <a:srgbClr val="000000"/>
                </a:solidFill>
                <a:effectLst/>
                <a:latin typeface="Segoe UI" panose="020B0502040204020203" pitchFamily="34" charset="0"/>
              </a:rPr>
              <a:t>needed to complete the project. </a:t>
            </a:r>
          </a:p>
          <a:p>
            <a:pPr marL="457200" indent="-457200" algn="l" rtl="0" fontAlgn="base">
              <a:lnSpc>
                <a:spcPct val="100000"/>
              </a:lnSpc>
              <a:buFont typeface="+mj-lt"/>
              <a:buAutoNum type="alphaLcPeriod"/>
            </a:pPr>
            <a:r>
              <a:rPr lang="en-US" sz="1900" b="1" i="0" dirty="0">
                <a:solidFill>
                  <a:srgbClr val="000000"/>
                </a:solidFill>
                <a:effectLst/>
                <a:latin typeface="Segoe UI" panose="020B0502040204020203" pitchFamily="34" charset="0"/>
              </a:rPr>
              <a:t>Adjust to feedback and shifts in focus and timeline when needed. </a:t>
            </a:r>
          </a:p>
          <a:p>
            <a:pPr marL="0" indent="0">
              <a:buNone/>
            </a:pPr>
            <a:endParaRPr lang="en-US" sz="2400" dirty="0">
              <a:latin typeface="Segoe UI"/>
              <a:cs typeface="Segoe UI"/>
            </a:endParaRPr>
          </a:p>
        </p:txBody>
      </p:sp>
      <p:sp>
        <p:nvSpPr>
          <p:cNvPr id="4" name="Content Placeholder 3">
            <a:extLst>
              <a:ext uri="{FF2B5EF4-FFF2-40B4-BE49-F238E27FC236}">
                <a16:creationId xmlns:a16="http://schemas.microsoft.com/office/drawing/2014/main" id="{3B879AFB-CB0C-AE6F-986A-A64DBE28992F}"/>
              </a:ext>
            </a:extLst>
          </p:cNvPr>
          <p:cNvSpPr>
            <a:spLocks noGrp="1"/>
          </p:cNvSpPr>
          <p:nvPr>
            <p:ph sz="half" idx="2"/>
          </p:nvPr>
        </p:nvSpPr>
        <p:spPr>
          <a:xfrm>
            <a:off x="6172200" y="1825625"/>
            <a:ext cx="5832513" cy="4183289"/>
          </a:xfrm>
          <a:solidFill>
            <a:schemeClr val="accent2">
              <a:lumMod val="20000"/>
              <a:lumOff val="80000"/>
            </a:schemeClr>
          </a:solidFill>
        </p:spPr>
        <p:txBody>
          <a:bodyPr vert="horz" lIns="91440" tIns="45720" rIns="91440" bIns="45720" rtlCol="0" anchor="t">
            <a:noAutofit/>
          </a:bodyPr>
          <a:lstStyle/>
          <a:p>
            <a:pPr algn="l" rtl="0" fontAlgn="base">
              <a:lnSpc>
                <a:spcPct val="100000"/>
              </a:lnSpc>
              <a:buNone/>
            </a:pPr>
            <a:r>
              <a:rPr lang="en-US" sz="1800" b="1" i="0">
                <a:solidFill>
                  <a:srgbClr val="000000"/>
                </a:solidFill>
                <a:effectLst/>
                <a:latin typeface="Segoe UI" panose="020B0502040204020203" pitchFamily="34" charset="0"/>
              </a:rPr>
              <a:t>ELA.11-12.W.2</a:t>
            </a:r>
            <a:r>
              <a:rPr lang="en-US" sz="1800" b="0" i="0">
                <a:solidFill>
                  <a:srgbClr val="000000"/>
                </a:solidFill>
                <a:effectLst/>
                <a:latin typeface="Segoe UI" panose="020B0502040204020203" pitchFamily="34" charset="0"/>
              </a:rPr>
              <a:t> Students manage and complete writing projects, connecting to interests, experiences, needs, or perspectives. </a:t>
            </a:r>
          </a:p>
          <a:p>
            <a:pPr marL="342900" indent="-342900" algn="l" rtl="0" fontAlgn="base">
              <a:lnSpc>
                <a:spcPct val="100000"/>
              </a:lnSpc>
              <a:buFont typeface="+mj-lt"/>
              <a:buAutoNum type="alphaLcPeriod"/>
            </a:pPr>
            <a:r>
              <a:rPr lang="en-US" sz="1800" b="0" i="0">
                <a:solidFill>
                  <a:srgbClr val="000000"/>
                </a:solidFill>
                <a:effectLst/>
                <a:latin typeface="Segoe UI" panose="020B0502040204020203" pitchFamily="34" charset="0"/>
              </a:rPr>
              <a:t>Analyze the prompt and </a:t>
            </a:r>
            <a:r>
              <a:rPr lang="en-US" sz="1800" b="1" i="0">
                <a:solidFill>
                  <a:srgbClr val="000000"/>
                </a:solidFill>
                <a:effectLst/>
                <a:latin typeface="Segoe UI" panose="020B0502040204020203" pitchFamily="34" charset="0"/>
              </a:rPr>
              <a:t>communicative situation </a:t>
            </a:r>
            <a:r>
              <a:rPr lang="en-US" sz="1800" b="0" i="0">
                <a:solidFill>
                  <a:srgbClr val="000000"/>
                </a:solidFill>
                <a:effectLst/>
                <a:latin typeface="Segoe UI" panose="020B0502040204020203" pitchFamily="34" charset="0"/>
              </a:rPr>
              <a:t>to determine the purpose of the project and how to meet it. </a:t>
            </a:r>
          </a:p>
          <a:p>
            <a:pPr marL="342900" indent="-342900" algn="l" rtl="0" fontAlgn="base">
              <a:lnSpc>
                <a:spcPct val="100000"/>
              </a:lnSpc>
              <a:buFont typeface="+mj-lt"/>
              <a:buAutoNum type="alphaLcPeriod"/>
            </a:pPr>
            <a:r>
              <a:rPr lang="en-US" sz="1800" b="1" i="0">
                <a:solidFill>
                  <a:srgbClr val="000000"/>
                </a:solidFill>
                <a:effectLst/>
                <a:latin typeface="Segoe UI" panose="020B0502040204020203" pitchFamily="34" charset="0"/>
              </a:rPr>
              <a:t>Analyze the intended audience’s background knowledge, expectations, perspectives, beliefs, and/or values as they relate to the topic. </a:t>
            </a:r>
          </a:p>
          <a:p>
            <a:pPr marL="342900" indent="-342900" algn="l" rtl="0" fontAlgn="base">
              <a:lnSpc>
                <a:spcPct val="100000"/>
              </a:lnSpc>
              <a:buFont typeface="+mj-lt"/>
              <a:buAutoNum type="alphaLcPeriod"/>
            </a:pPr>
            <a:r>
              <a:rPr lang="en-US" sz="1800" b="0" i="0">
                <a:solidFill>
                  <a:srgbClr val="000000"/>
                </a:solidFill>
                <a:effectLst/>
                <a:latin typeface="Segoe UI" panose="020B0502040204020203" pitchFamily="34" charset="0"/>
              </a:rPr>
              <a:t>Determine the process or steps and plan the time needed to complete the project. </a:t>
            </a:r>
          </a:p>
          <a:p>
            <a:pPr marL="342900" indent="-342900" algn="l" rtl="0" fontAlgn="base">
              <a:lnSpc>
                <a:spcPct val="100000"/>
              </a:lnSpc>
              <a:buFont typeface="+mj-lt"/>
              <a:buAutoNum type="alphaLcPeriod"/>
            </a:pPr>
            <a:r>
              <a:rPr lang="en-US" sz="1800" b="0" i="0">
                <a:solidFill>
                  <a:srgbClr val="000000"/>
                </a:solidFill>
                <a:effectLst/>
                <a:latin typeface="Segoe UI" panose="020B0502040204020203" pitchFamily="34" charset="0"/>
              </a:rPr>
              <a:t>Adjust to feedback and shifts in focus and timeline when needed. </a:t>
            </a:r>
          </a:p>
          <a:p>
            <a:pPr marL="0" indent="0">
              <a:buNone/>
            </a:pPr>
            <a:endParaRPr lang="en-US" sz="2400" b="1">
              <a:latin typeface="Segoe UI"/>
              <a:cs typeface="Segoe UI"/>
            </a:endParaRPr>
          </a:p>
        </p:txBody>
      </p:sp>
    </p:spTree>
    <p:extLst>
      <p:ext uri="{BB962C8B-B14F-4D97-AF65-F5344CB8AC3E}">
        <p14:creationId xmlns:p14="http://schemas.microsoft.com/office/powerpoint/2010/main" val="385531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01E3-6F2E-D4D5-1198-359A817EF8E4}"/>
              </a:ext>
            </a:extLst>
          </p:cNvPr>
          <p:cNvSpPr>
            <a:spLocks noGrp="1"/>
          </p:cNvSpPr>
          <p:nvPr>
            <p:ph type="title"/>
          </p:nvPr>
        </p:nvSpPr>
        <p:spPr>
          <a:xfrm>
            <a:off x="838200" y="365125"/>
            <a:ext cx="10515600" cy="1325563"/>
          </a:xfrm>
        </p:spPr>
        <p:txBody>
          <a:bodyPr anchor="ctr">
            <a:normAutofit/>
          </a:bodyPr>
          <a:lstStyle/>
          <a:p>
            <a:r>
              <a:rPr lang="en-US" dirty="0"/>
              <a:t>WA ELA 2026| </a:t>
            </a:r>
            <a:r>
              <a:rPr lang="en-US" dirty="0">
                <a:solidFill>
                  <a:srgbClr val="FFC000"/>
                </a:solidFill>
              </a:rPr>
              <a:t>What’s new in Writing?</a:t>
            </a:r>
          </a:p>
        </p:txBody>
      </p:sp>
      <p:graphicFrame>
        <p:nvGraphicFramePr>
          <p:cNvPr id="5" name="Content Placeholder 2" descr="Here’s an overview of some specific things that are new in the Writing domain.&#10;&#10;We’ll go through each of these in turn.&#10;">
            <a:extLst>
              <a:ext uri="{FF2B5EF4-FFF2-40B4-BE49-F238E27FC236}">
                <a16:creationId xmlns:a16="http://schemas.microsoft.com/office/drawing/2014/main" id="{29DD529F-009A-33F8-4CB2-7A070874D071}"/>
              </a:ext>
            </a:extLst>
          </p:cNvPr>
          <p:cNvGraphicFramePr>
            <a:graphicFrameLocks noGrp="1"/>
          </p:cNvGraphicFramePr>
          <p:nvPr>
            <p:ph sz="half" idx="1"/>
            <p:extLst>
              <p:ext uri="{D42A27DB-BD31-4B8C-83A1-F6EECF244321}">
                <p14:modId xmlns:p14="http://schemas.microsoft.com/office/powerpoint/2010/main" val="2724145455"/>
              </p:ext>
            </p:extLst>
          </p:nvPr>
        </p:nvGraphicFramePr>
        <p:xfrm>
          <a:off x="838200" y="1825625"/>
          <a:ext cx="10872730" cy="4183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766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F2583-F379-6AC1-4312-AC71D5848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2675B7-AF2C-31B9-593F-6D3AF37F67FF}"/>
              </a:ext>
            </a:extLst>
          </p:cNvPr>
          <p:cNvSpPr>
            <a:spLocks noGrp="1"/>
          </p:cNvSpPr>
          <p:nvPr>
            <p:ph type="title"/>
          </p:nvPr>
        </p:nvSpPr>
        <p:spPr>
          <a:xfrm>
            <a:off x="360607" y="114184"/>
            <a:ext cx="11256134" cy="1325563"/>
          </a:xfrm>
        </p:spPr>
        <p:txBody>
          <a:bodyPr anchor="ctr">
            <a:normAutofit/>
          </a:bodyPr>
          <a:lstStyle/>
          <a:p>
            <a:r>
              <a:rPr kumimoji="0" lang="en-US" b="1" i="0" u="none" strike="noStrike" kern="1200" cap="none" spc="0" normalizeH="0" baseline="0" noProof="0" dirty="0">
                <a:ln>
                  <a:noFill/>
                </a:ln>
                <a:effectLst/>
                <a:uLnTx/>
                <a:uFillTx/>
              </a:rPr>
              <a:t>Writing in the WA ELA 2026 </a:t>
            </a:r>
            <a:r>
              <a:rPr kumimoji="0" lang="en-US" b="0" i="0" u="none" strike="noStrike" kern="1200" cap="none" spc="0" normalizeH="0" baseline="0" noProof="0" dirty="0">
                <a:ln>
                  <a:noFill/>
                </a:ln>
                <a:effectLst/>
                <a:uLnTx/>
                <a:uFillTx/>
              </a:rPr>
              <a:t>| </a:t>
            </a:r>
            <a:br>
              <a:rPr kumimoji="0" lang="en-US" b="0" i="0" u="none" strike="noStrike" kern="1200" cap="none" spc="0" normalizeH="0" baseline="0" noProof="0" dirty="0">
                <a:ln>
                  <a:noFill/>
                </a:ln>
                <a:effectLst/>
                <a:uLnTx/>
                <a:uFillTx/>
              </a:rPr>
            </a:br>
            <a:r>
              <a:rPr kumimoji="0" lang="en-US" b="0" i="0" u="none" strike="noStrike" kern="1200" cap="none" spc="0" normalizeH="0" baseline="0" noProof="0" dirty="0">
                <a:ln>
                  <a:noFill/>
                </a:ln>
                <a:solidFill>
                  <a:srgbClr val="FFC000"/>
                </a:solidFill>
                <a:effectLst/>
                <a:uLnTx/>
                <a:uFillTx/>
              </a:rPr>
              <a:t>Composing genres that integrate text types</a:t>
            </a:r>
            <a:endParaRPr lang="en-US" dirty="0">
              <a:solidFill>
                <a:srgbClr val="FFC000"/>
              </a:solidFill>
            </a:endParaRPr>
          </a:p>
        </p:txBody>
      </p:sp>
      <p:sp>
        <p:nvSpPr>
          <p:cNvPr id="7" name="TextBox 6">
            <a:extLst>
              <a:ext uri="{FF2B5EF4-FFF2-40B4-BE49-F238E27FC236}">
                <a16:creationId xmlns:a16="http://schemas.microsoft.com/office/drawing/2014/main" id="{BAA345D3-5738-27ED-5DC5-EB6263FAE656}"/>
              </a:ext>
            </a:extLst>
          </p:cNvPr>
          <p:cNvSpPr txBox="1"/>
          <p:nvPr/>
        </p:nvSpPr>
        <p:spPr>
          <a:xfrm>
            <a:off x="360607" y="1512075"/>
            <a:ext cx="11256135" cy="707886"/>
          </a:xfrm>
          <a:prstGeom prst="rect">
            <a:avLst/>
          </a:prstGeom>
          <a:solidFill>
            <a:schemeClr val="accent2">
              <a:lumMod val="40000"/>
              <a:lumOff val="60000"/>
            </a:schemeClr>
          </a:solidFill>
        </p:spPr>
        <p:txBody>
          <a:bodyPr wrap="square">
            <a:spAutoFit/>
          </a:bodyPr>
          <a:lstStyle/>
          <a:p>
            <a:pPr lvl="0" algn="ctr">
              <a:spcAft>
                <a:spcPts val="600"/>
              </a:spcAft>
            </a:pPr>
            <a:r>
              <a:rPr lang="en-US" sz="2000" dirty="0">
                <a:latin typeface="Segoe UI" panose="020B0502040204020203" pitchFamily="34" charset="0"/>
                <a:cs typeface="Segoe UI" panose="020B0502040204020203" pitchFamily="34" charset="0"/>
              </a:rPr>
              <a:t>The Writing domain is designed for flexible integration of narrative, informative/explanatory, and persuasive/argumentative elements.</a:t>
            </a:r>
          </a:p>
        </p:txBody>
      </p:sp>
      <p:sp>
        <p:nvSpPr>
          <p:cNvPr id="9" name="TextBox 8">
            <a:extLst>
              <a:ext uri="{FF2B5EF4-FFF2-40B4-BE49-F238E27FC236}">
                <a16:creationId xmlns:a16="http://schemas.microsoft.com/office/drawing/2014/main" id="{7B4FCAA4-2293-4138-C8C5-5BAF16CFE238}"/>
              </a:ext>
            </a:extLst>
          </p:cNvPr>
          <p:cNvSpPr txBox="1"/>
          <p:nvPr/>
        </p:nvSpPr>
        <p:spPr>
          <a:xfrm>
            <a:off x="360606" y="2441560"/>
            <a:ext cx="11256135" cy="707886"/>
          </a:xfrm>
          <a:prstGeom prst="rect">
            <a:avLst/>
          </a:prstGeom>
          <a:noFill/>
        </p:spPr>
        <p:txBody>
          <a:bodyPr wrap="square">
            <a:spAutoFit/>
          </a:bodyPr>
          <a:lstStyle/>
          <a:p>
            <a:pPr lvl="0"/>
            <a:r>
              <a:rPr lang="en-US" sz="2000" b="1" i="0" baseline="0" dirty="0">
                <a:latin typeface="Segoe UI" panose="020B0502040204020203" pitchFamily="34" charset="0"/>
                <a:cs typeface="Segoe UI" panose="020B0502040204020203" pitchFamily="34" charset="0"/>
              </a:rPr>
              <a:t>ELA.4.W.1 </a:t>
            </a:r>
            <a:r>
              <a:rPr lang="en-US" sz="2000" b="0" i="0" dirty="0">
                <a:effectLst/>
                <a:latin typeface="Segoe UI" panose="020B0502040204020203" pitchFamily="34" charset="0"/>
                <a:cs typeface="Segoe UI" panose="020B0502040204020203" pitchFamily="34" charset="0"/>
              </a:rPr>
              <a:t>Students compose multimodal texts </a:t>
            </a:r>
            <a:r>
              <a:rPr lang="en-US" sz="2000" dirty="0">
                <a:latin typeface="Segoe UI" panose="020B0502040204020203" pitchFamily="34" charset="0"/>
                <a:cs typeface="Segoe UI" panose="020B0502040204020203" pitchFamily="34" charset="0"/>
              </a:rPr>
              <a:t>in a variety of genres across content areas for sense-making and/or to communicate with others.</a:t>
            </a:r>
            <a:r>
              <a:rPr lang="en-US" sz="2000" b="0" i="0" baseline="0" dirty="0">
                <a:latin typeface="Segoe UI" panose="020B0502040204020203" pitchFamily="34" charset="0"/>
                <a:cs typeface="Segoe UI" panose="020B0502040204020203" pitchFamily="34" charset="0"/>
              </a:rPr>
              <a:t> </a:t>
            </a:r>
            <a:endParaRPr lang="en-US" sz="2000" dirty="0">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FE7A582B-223B-7A86-D864-4C2F58B2D3DB}"/>
              </a:ext>
            </a:extLst>
          </p:cNvPr>
          <p:cNvSpPr txBox="1"/>
          <p:nvPr/>
        </p:nvSpPr>
        <p:spPr>
          <a:xfrm>
            <a:off x="360607" y="3371045"/>
            <a:ext cx="5486400" cy="707886"/>
          </a:xfrm>
          <a:prstGeom prst="rect">
            <a:avLst/>
          </a:prstGeom>
          <a:solidFill>
            <a:srgbClr val="FFE593"/>
          </a:solidFill>
        </p:spPr>
        <p:txBody>
          <a:bodyPr wrap="square">
            <a:spAutoFit/>
          </a:bodyPr>
          <a:lstStyle/>
          <a:p>
            <a:pPr lvl="0"/>
            <a:r>
              <a:rPr lang="en-US" sz="2000" b="0" i="0" baseline="0" dirty="0">
                <a:latin typeface="Segoe UI" panose="020B0502040204020203" pitchFamily="34" charset="0"/>
                <a:cs typeface="Segoe UI" panose="020B0502040204020203" pitchFamily="34" charset="0"/>
              </a:rPr>
              <a:t>K–2: </a:t>
            </a:r>
            <a:r>
              <a:rPr lang="en-US" sz="2000" dirty="0">
                <a:latin typeface="Segoe UI" panose="020B0502040204020203" pitchFamily="34" charset="0"/>
                <a:cs typeface="Segoe UI" panose="020B0502040204020203" pitchFamily="34" charset="0"/>
              </a:rPr>
              <a:t>Compose a poem that’s intended to persuade. </a:t>
            </a:r>
          </a:p>
        </p:txBody>
      </p:sp>
      <p:sp>
        <p:nvSpPr>
          <p:cNvPr id="15" name="TextBox 14">
            <a:extLst>
              <a:ext uri="{FF2B5EF4-FFF2-40B4-BE49-F238E27FC236}">
                <a16:creationId xmlns:a16="http://schemas.microsoft.com/office/drawing/2014/main" id="{ED9BB437-F7DF-BE68-D68B-90CAE96488FD}"/>
              </a:ext>
            </a:extLst>
          </p:cNvPr>
          <p:cNvSpPr txBox="1"/>
          <p:nvPr/>
        </p:nvSpPr>
        <p:spPr>
          <a:xfrm>
            <a:off x="360607" y="4300530"/>
            <a:ext cx="5486400" cy="707886"/>
          </a:xfrm>
          <a:prstGeom prst="rect">
            <a:avLst/>
          </a:prstGeom>
          <a:solidFill>
            <a:srgbClr val="FFE593"/>
          </a:solidFill>
        </p:spPr>
        <p:txBody>
          <a:bodyPr wrap="square">
            <a:spAutoFit/>
          </a:bodyPr>
          <a:lstStyle/>
          <a:p>
            <a:pPr lvl="0"/>
            <a:r>
              <a:rPr lang="en-US" sz="2000" b="0" i="0" baseline="0" dirty="0">
                <a:latin typeface="Segoe UI" panose="020B0502040204020203" pitchFamily="34" charset="0"/>
                <a:cs typeface="Segoe UI" panose="020B0502040204020203" pitchFamily="34" charset="0"/>
              </a:rPr>
              <a:t>3–5: </a:t>
            </a:r>
            <a:r>
              <a:rPr lang="en-US" sz="2000" dirty="0">
                <a:latin typeface="Segoe UI" panose="020B0502040204020203" pitchFamily="34" charset="0"/>
                <a:cs typeface="Segoe UI" panose="020B0502040204020203" pitchFamily="34" charset="0"/>
              </a:rPr>
              <a:t>Explain a scientific process by telling a story. </a:t>
            </a:r>
          </a:p>
        </p:txBody>
      </p:sp>
      <p:sp>
        <p:nvSpPr>
          <p:cNvPr id="17" name="TextBox 16">
            <a:extLst>
              <a:ext uri="{FF2B5EF4-FFF2-40B4-BE49-F238E27FC236}">
                <a16:creationId xmlns:a16="http://schemas.microsoft.com/office/drawing/2014/main" id="{2CD7E50F-19C6-3A9C-D1FA-2A9E530232DF}"/>
              </a:ext>
            </a:extLst>
          </p:cNvPr>
          <p:cNvSpPr txBox="1"/>
          <p:nvPr/>
        </p:nvSpPr>
        <p:spPr>
          <a:xfrm>
            <a:off x="6130341" y="3371045"/>
            <a:ext cx="5486400" cy="707886"/>
          </a:xfrm>
          <a:prstGeom prst="rect">
            <a:avLst/>
          </a:prstGeom>
          <a:solidFill>
            <a:srgbClr val="FFE593"/>
          </a:solidFill>
        </p:spPr>
        <p:txBody>
          <a:bodyPr wrap="square">
            <a:spAutoFit/>
          </a:bodyPr>
          <a:lstStyle/>
          <a:p>
            <a:pPr lvl="0"/>
            <a:r>
              <a:rPr lang="en-US" sz="2000" b="0" i="0" baseline="0" dirty="0">
                <a:latin typeface="Segoe UI" panose="020B0502040204020203" pitchFamily="34" charset="0"/>
                <a:cs typeface="Segoe UI" panose="020B0502040204020203" pitchFamily="34" charset="0"/>
              </a:rPr>
              <a:t>6–8: </a:t>
            </a:r>
            <a:r>
              <a:rPr lang="en-US" sz="2000" dirty="0">
                <a:latin typeface="Segoe UI" panose="020B0502040204020203" pitchFamily="34" charset="0"/>
                <a:cs typeface="Segoe UI" panose="020B0502040204020203" pitchFamily="34" charset="0"/>
              </a:rPr>
              <a:t>Support an argument in a satirical version of an opinion piece. </a:t>
            </a:r>
          </a:p>
        </p:txBody>
      </p:sp>
      <p:sp>
        <p:nvSpPr>
          <p:cNvPr id="19" name="TextBox 18">
            <a:extLst>
              <a:ext uri="{FF2B5EF4-FFF2-40B4-BE49-F238E27FC236}">
                <a16:creationId xmlns:a16="http://schemas.microsoft.com/office/drawing/2014/main" id="{3E44EFE5-E0F7-1873-96C6-F652F9861875}"/>
              </a:ext>
            </a:extLst>
          </p:cNvPr>
          <p:cNvSpPr txBox="1"/>
          <p:nvPr/>
        </p:nvSpPr>
        <p:spPr>
          <a:xfrm>
            <a:off x="6130341" y="4300530"/>
            <a:ext cx="5486400" cy="707886"/>
          </a:xfrm>
          <a:prstGeom prst="rect">
            <a:avLst/>
          </a:prstGeom>
          <a:solidFill>
            <a:srgbClr val="FFE593"/>
          </a:solidFill>
        </p:spPr>
        <p:txBody>
          <a:bodyPr wrap="square">
            <a:spAutoFit/>
          </a:bodyPr>
          <a:lstStyle/>
          <a:p>
            <a:pPr lvl="0"/>
            <a:r>
              <a:rPr lang="en-US" sz="2000" b="0" i="0" baseline="0" dirty="0">
                <a:latin typeface="Segoe UI" panose="020B0502040204020203" pitchFamily="34" charset="0"/>
                <a:cs typeface="Segoe UI" panose="020B0502040204020203" pitchFamily="34" charset="0"/>
              </a:rPr>
              <a:t>9–12: </a:t>
            </a:r>
            <a:r>
              <a:rPr lang="en-US" sz="2000" dirty="0">
                <a:latin typeface="Segoe UI" panose="020B0502040204020203" pitchFamily="34" charset="0"/>
                <a:cs typeface="Segoe UI" panose="020B0502040204020203" pitchFamily="34" charset="0"/>
              </a:rPr>
              <a:t>Blend reporting and analysis in a feature article. </a:t>
            </a:r>
          </a:p>
        </p:txBody>
      </p:sp>
      <p:sp>
        <p:nvSpPr>
          <p:cNvPr id="11" name="TextBox 10">
            <a:extLst>
              <a:ext uri="{FF2B5EF4-FFF2-40B4-BE49-F238E27FC236}">
                <a16:creationId xmlns:a16="http://schemas.microsoft.com/office/drawing/2014/main" id="{D707F726-8BE5-4A2E-C6BC-75B3E3FCAAE1}"/>
              </a:ext>
            </a:extLst>
          </p:cNvPr>
          <p:cNvSpPr txBox="1"/>
          <p:nvPr/>
        </p:nvSpPr>
        <p:spPr>
          <a:xfrm>
            <a:off x="360607" y="5230015"/>
            <a:ext cx="11256135" cy="707886"/>
          </a:xfrm>
          <a:prstGeom prst="rect">
            <a:avLst/>
          </a:prstGeom>
          <a:solidFill>
            <a:schemeClr val="accent2">
              <a:lumMod val="40000"/>
              <a:lumOff val="60000"/>
            </a:schemeClr>
          </a:solidFill>
        </p:spPr>
        <p:txBody>
          <a:bodyPr wrap="square">
            <a:spAutoFit/>
          </a:bodyPr>
          <a:lstStyle/>
          <a:p>
            <a:pPr lvl="0" algn="ctr"/>
            <a:r>
              <a:rPr lang="en-US" sz="2000" b="1" dirty="0">
                <a:latin typeface="Segoe UI" panose="020B0502040204020203" pitchFamily="34" charset="0"/>
                <a:cs typeface="Segoe UI" panose="020B0502040204020203" pitchFamily="34" charset="0"/>
              </a:rPr>
              <a:t>Key Literacy Practice: </a:t>
            </a:r>
          </a:p>
          <a:p>
            <a:pPr lvl="0" algn="ctr"/>
            <a:r>
              <a:rPr lang="en-US" sz="2000" b="0" i="1" dirty="0">
                <a:latin typeface="Segoe UI" panose="020B0502040204020203" pitchFamily="34" charset="0"/>
                <a:cs typeface="Segoe UI" panose="020B0502040204020203" pitchFamily="34" charset="0"/>
              </a:rPr>
              <a:t>Students use and adapt genres to create multimodal texts.</a:t>
            </a: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033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0F36F-B8B0-0051-2C7E-4D3698EEC6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1EB83-1A51-5296-4D9C-1E1A344B0CD6}"/>
              </a:ext>
            </a:extLst>
          </p:cNvPr>
          <p:cNvSpPr>
            <a:spLocks noGrp="1"/>
          </p:cNvSpPr>
          <p:nvPr>
            <p:ph type="title"/>
          </p:nvPr>
        </p:nvSpPr>
        <p:spPr>
          <a:xfrm>
            <a:off x="360607" y="114184"/>
            <a:ext cx="11256134" cy="1325563"/>
          </a:xfrm>
        </p:spPr>
        <p:txBody>
          <a:bodyPr anchor="ctr">
            <a:normAutofit/>
          </a:bodyPr>
          <a:lstStyle/>
          <a:p>
            <a:r>
              <a:rPr kumimoji="0" lang="en-US" b="1" i="0" u="none" strike="noStrike" kern="1200" cap="none" spc="0" normalizeH="0" baseline="0" noProof="0" dirty="0">
                <a:ln>
                  <a:noFill/>
                </a:ln>
                <a:effectLst/>
                <a:uLnTx/>
                <a:uFillTx/>
              </a:rPr>
              <a:t>Writing in the WA ELA 2026 </a:t>
            </a:r>
            <a:r>
              <a:rPr kumimoji="0" lang="en-US" b="0" i="0" u="none" strike="noStrike" kern="1200" cap="none" spc="0" normalizeH="0" baseline="0" noProof="0" dirty="0">
                <a:ln>
                  <a:noFill/>
                </a:ln>
                <a:effectLst/>
                <a:uLnTx/>
                <a:uFillTx/>
              </a:rPr>
              <a:t>| </a:t>
            </a:r>
            <a:br>
              <a:rPr kumimoji="0" lang="en-US" b="0" i="0" u="none" strike="noStrike" kern="1200" cap="none" spc="0" normalizeH="0" baseline="0" noProof="0" dirty="0">
                <a:ln>
                  <a:noFill/>
                </a:ln>
                <a:effectLst/>
                <a:uLnTx/>
                <a:uFillTx/>
              </a:rPr>
            </a:br>
            <a:r>
              <a:rPr lang="en-US" dirty="0">
                <a:solidFill>
                  <a:srgbClr val="FFC000"/>
                </a:solidFill>
              </a:rPr>
              <a:t>Expanding persuasion beyond argument</a:t>
            </a:r>
          </a:p>
        </p:txBody>
      </p:sp>
      <p:sp>
        <p:nvSpPr>
          <p:cNvPr id="7" name="TextBox 6">
            <a:extLst>
              <a:ext uri="{FF2B5EF4-FFF2-40B4-BE49-F238E27FC236}">
                <a16:creationId xmlns:a16="http://schemas.microsoft.com/office/drawing/2014/main" id="{53264A0D-AC5E-ADB5-CAED-B652849DE9E0}"/>
              </a:ext>
            </a:extLst>
          </p:cNvPr>
          <p:cNvSpPr txBox="1"/>
          <p:nvPr/>
        </p:nvSpPr>
        <p:spPr>
          <a:xfrm>
            <a:off x="360607" y="1512075"/>
            <a:ext cx="11256135" cy="707886"/>
          </a:xfrm>
          <a:prstGeom prst="rect">
            <a:avLst/>
          </a:prstGeom>
          <a:solidFill>
            <a:schemeClr val="accent2">
              <a:lumMod val="40000"/>
              <a:lumOff val="60000"/>
            </a:schemeClr>
          </a:solidFill>
        </p:spPr>
        <p:txBody>
          <a:bodyPr wrap="square">
            <a:spAutoFit/>
          </a:bodyPr>
          <a:lstStyle/>
          <a:p>
            <a:pPr lvl="0" algn="ctr">
              <a:spcAft>
                <a:spcPts val="600"/>
              </a:spcAft>
            </a:pPr>
            <a:r>
              <a:rPr lang="en-US" sz="2000" dirty="0">
                <a:latin typeface="Segoe UI" panose="020B0502040204020203" pitchFamily="34" charset="0"/>
                <a:cs typeface="Segoe UI" panose="020B0502040204020203" pitchFamily="34" charset="0"/>
              </a:rPr>
              <a:t>Persuasion includes not just arguments, claims, and counterclaims, but proposals, advocacy, storytelling, and rhetorical choices, emphasizing purpose and audience.</a:t>
            </a:r>
          </a:p>
        </p:txBody>
      </p:sp>
      <p:sp>
        <p:nvSpPr>
          <p:cNvPr id="9" name="TextBox 8">
            <a:extLst>
              <a:ext uri="{FF2B5EF4-FFF2-40B4-BE49-F238E27FC236}">
                <a16:creationId xmlns:a16="http://schemas.microsoft.com/office/drawing/2014/main" id="{0F943835-3BC4-6783-9D36-8E8B5D832314}"/>
              </a:ext>
            </a:extLst>
          </p:cNvPr>
          <p:cNvSpPr txBox="1"/>
          <p:nvPr/>
        </p:nvSpPr>
        <p:spPr>
          <a:xfrm>
            <a:off x="360607" y="2364616"/>
            <a:ext cx="11256135" cy="1046440"/>
          </a:xfrm>
          <a:prstGeom prst="rect">
            <a:avLst/>
          </a:prstGeom>
          <a:noFill/>
        </p:spPr>
        <p:txBody>
          <a:bodyPr wrap="square">
            <a:spAutoFit/>
          </a:bodyPr>
          <a:lstStyle/>
          <a:p>
            <a:pPr>
              <a:spcAft>
                <a:spcPts val="600"/>
              </a:spcAft>
            </a:pPr>
            <a:r>
              <a:rPr lang="en-US" sz="1900" b="1" dirty="0">
                <a:latin typeface="Segoe UI" panose="020B0502040204020203" pitchFamily="34" charset="0"/>
                <a:cs typeface="Segoe UI" panose="020B0502040204020203" pitchFamily="34" charset="0"/>
              </a:rPr>
              <a:t>ELA.6.W.1d </a:t>
            </a:r>
            <a:r>
              <a:rPr lang="en-US" sz="1900" dirty="0">
                <a:latin typeface="Segoe UI" panose="020B0502040204020203" pitchFamily="34" charset="0"/>
                <a:cs typeface="Segoe UI" panose="020B0502040204020203" pitchFamily="34" charset="0"/>
              </a:rPr>
              <a:t>Persuade others through arguments, evaluations, and appeals to emotion and reason. </a:t>
            </a:r>
          </a:p>
          <a:p>
            <a:pPr>
              <a:spcAft>
                <a:spcPts val="600"/>
              </a:spcAft>
            </a:pPr>
            <a:r>
              <a:rPr lang="en-US" sz="1900" b="1" dirty="0">
                <a:latin typeface="Segoe UI" panose="020B0502040204020203" pitchFamily="34" charset="0"/>
                <a:cs typeface="Segoe UI" panose="020B0502040204020203" pitchFamily="34" charset="0"/>
              </a:rPr>
              <a:t>ELA.6.W.3g </a:t>
            </a:r>
            <a:r>
              <a:rPr lang="en-US" sz="1900" dirty="0">
                <a:latin typeface="Segoe UI" panose="020B0502040204020203" pitchFamily="34" charset="0"/>
                <a:cs typeface="Segoe UI" panose="020B0502040204020203" pitchFamily="34" charset="0"/>
              </a:rPr>
              <a:t>Support claims with relevant and credible evidence connected by sound and valid reasoning.</a:t>
            </a:r>
            <a:endParaRPr lang="en-US" sz="1900" b="1" dirty="0">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6517CF02-694A-512C-E6A2-4317DE900C4C}"/>
              </a:ext>
            </a:extLst>
          </p:cNvPr>
          <p:cNvSpPr txBox="1"/>
          <p:nvPr/>
        </p:nvSpPr>
        <p:spPr>
          <a:xfrm>
            <a:off x="360607" y="3524934"/>
            <a:ext cx="5486400" cy="707886"/>
          </a:xfrm>
          <a:prstGeom prst="rect">
            <a:avLst/>
          </a:prstGeom>
          <a:solidFill>
            <a:srgbClr val="FFE593"/>
          </a:solidFill>
        </p:spPr>
        <p:txBody>
          <a:bodyPr wrap="square">
            <a:spAutoFit/>
          </a:bodyPr>
          <a:lstStyle/>
          <a:p>
            <a:pPr lvl="0"/>
            <a:r>
              <a:rPr lang="en-US" sz="2000" dirty="0">
                <a:latin typeface="Segoe UI" panose="020B0502040204020203" pitchFamily="34" charset="0"/>
                <a:cs typeface="Segoe UI" panose="020B0502040204020203" pitchFamily="34" charset="0"/>
              </a:rPr>
              <a:t>K–2: Persuade classmates to recycle by creating a poster with images.</a:t>
            </a:r>
          </a:p>
        </p:txBody>
      </p:sp>
      <p:sp>
        <p:nvSpPr>
          <p:cNvPr id="15" name="TextBox 14">
            <a:extLst>
              <a:ext uri="{FF2B5EF4-FFF2-40B4-BE49-F238E27FC236}">
                <a16:creationId xmlns:a16="http://schemas.microsoft.com/office/drawing/2014/main" id="{BE9E4EEF-FC1F-BDC9-8FC8-E53CCA217BB3}"/>
              </a:ext>
            </a:extLst>
          </p:cNvPr>
          <p:cNvSpPr txBox="1"/>
          <p:nvPr/>
        </p:nvSpPr>
        <p:spPr>
          <a:xfrm>
            <a:off x="360607" y="4377475"/>
            <a:ext cx="5486400" cy="707886"/>
          </a:xfrm>
          <a:prstGeom prst="rect">
            <a:avLst/>
          </a:prstGeom>
          <a:solidFill>
            <a:srgbClr val="FFE593"/>
          </a:solidFill>
        </p:spPr>
        <p:txBody>
          <a:bodyPr wrap="square">
            <a:spAutoFit/>
          </a:bodyPr>
          <a:lstStyle/>
          <a:p>
            <a:pPr lvl="0"/>
            <a:r>
              <a:rPr lang="en-US" sz="2000" dirty="0">
                <a:latin typeface="Segoe UI" panose="020B0502040204020203" pitchFamily="34" charset="0"/>
                <a:cs typeface="Segoe UI" panose="020B0502040204020203" pitchFamily="34" charset="0"/>
              </a:rPr>
              <a:t>3–5: Argue in favor of a school improvement by presenting facts and reasons in a speech.</a:t>
            </a:r>
          </a:p>
        </p:txBody>
      </p:sp>
      <p:sp>
        <p:nvSpPr>
          <p:cNvPr id="17" name="TextBox 16">
            <a:extLst>
              <a:ext uri="{FF2B5EF4-FFF2-40B4-BE49-F238E27FC236}">
                <a16:creationId xmlns:a16="http://schemas.microsoft.com/office/drawing/2014/main" id="{2F227480-EE0E-00F9-AB2C-F02B621DBA0E}"/>
              </a:ext>
            </a:extLst>
          </p:cNvPr>
          <p:cNvSpPr txBox="1"/>
          <p:nvPr/>
        </p:nvSpPr>
        <p:spPr>
          <a:xfrm>
            <a:off x="6130341" y="3524935"/>
            <a:ext cx="5486400" cy="707886"/>
          </a:xfrm>
          <a:prstGeom prst="rect">
            <a:avLst/>
          </a:prstGeom>
          <a:solidFill>
            <a:srgbClr val="FFE593"/>
          </a:solidFill>
        </p:spPr>
        <p:txBody>
          <a:bodyPr wrap="square">
            <a:spAutoFit/>
          </a:bodyPr>
          <a:lstStyle/>
          <a:p>
            <a:pPr lvl="0"/>
            <a:r>
              <a:rPr lang="en-US" sz="2000" dirty="0">
                <a:latin typeface="Segoe UI" panose="020B0502040204020203" pitchFamily="34" charset="0"/>
                <a:cs typeface="Segoe UI" panose="020B0502040204020203" pitchFamily="34" charset="0"/>
              </a:rPr>
              <a:t>6–8: Use both evidence and emotional appeals in a public service announcement.</a:t>
            </a:r>
          </a:p>
        </p:txBody>
      </p:sp>
      <p:sp>
        <p:nvSpPr>
          <p:cNvPr id="19" name="TextBox 18">
            <a:extLst>
              <a:ext uri="{FF2B5EF4-FFF2-40B4-BE49-F238E27FC236}">
                <a16:creationId xmlns:a16="http://schemas.microsoft.com/office/drawing/2014/main" id="{2CFD9F72-3169-842E-CAF5-AA727B9B9EEC}"/>
              </a:ext>
            </a:extLst>
          </p:cNvPr>
          <p:cNvSpPr txBox="1"/>
          <p:nvPr/>
        </p:nvSpPr>
        <p:spPr>
          <a:xfrm>
            <a:off x="6130341" y="4377475"/>
            <a:ext cx="5486400" cy="707886"/>
          </a:xfrm>
          <a:prstGeom prst="rect">
            <a:avLst/>
          </a:prstGeom>
          <a:solidFill>
            <a:srgbClr val="FFE593"/>
          </a:solidFill>
        </p:spPr>
        <p:txBody>
          <a:bodyPr wrap="square">
            <a:spAutoFit/>
          </a:bodyPr>
          <a:lstStyle/>
          <a:p>
            <a:pPr lvl="0"/>
            <a:r>
              <a:rPr lang="en-US" sz="2000" dirty="0">
                <a:latin typeface="Segoe UI" panose="020B0502040204020203" pitchFamily="34" charset="0"/>
                <a:cs typeface="Segoe UI" panose="020B0502040204020203" pitchFamily="34" charset="0"/>
              </a:rPr>
              <a:t>9–12: Write an op‑ed, policy brief, or grant proposal.</a:t>
            </a:r>
          </a:p>
        </p:txBody>
      </p:sp>
      <p:sp>
        <p:nvSpPr>
          <p:cNvPr id="11" name="TextBox 10">
            <a:extLst>
              <a:ext uri="{FF2B5EF4-FFF2-40B4-BE49-F238E27FC236}">
                <a16:creationId xmlns:a16="http://schemas.microsoft.com/office/drawing/2014/main" id="{35586EF2-C12D-5699-AF5A-759ED11834E4}"/>
              </a:ext>
            </a:extLst>
          </p:cNvPr>
          <p:cNvSpPr txBox="1"/>
          <p:nvPr/>
        </p:nvSpPr>
        <p:spPr>
          <a:xfrm>
            <a:off x="360607" y="5230015"/>
            <a:ext cx="11256135" cy="707886"/>
          </a:xfrm>
          <a:prstGeom prst="rect">
            <a:avLst/>
          </a:prstGeom>
          <a:solidFill>
            <a:schemeClr val="accent2">
              <a:lumMod val="40000"/>
              <a:lumOff val="60000"/>
            </a:schemeClr>
          </a:solidFill>
        </p:spPr>
        <p:txBody>
          <a:bodyPr wrap="square">
            <a:spAutoFit/>
          </a:bodyPr>
          <a:lstStyle/>
          <a:p>
            <a:pPr lvl="0" algn="ctr"/>
            <a:r>
              <a:rPr lang="en-US" sz="2000" b="1" dirty="0">
                <a:latin typeface="Segoe UI" panose="020B0502040204020203" pitchFamily="34" charset="0"/>
                <a:cs typeface="Segoe UI" panose="020B0502040204020203" pitchFamily="34" charset="0"/>
              </a:rPr>
              <a:t>Key Literacy Practice: </a:t>
            </a:r>
          </a:p>
          <a:p>
            <a:pPr lvl="0" algn="ctr"/>
            <a:r>
              <a:rPr lang="en-US" sz="2000" i="1" dirty="0">
                <a:latin typeface="Segoe UI" panose="020B0502040204020203" pitchFamily="34" charset="0"/>
                <a:cs typeface="Segoe UI" panose="020B0502040204020203" pitchFamily="34" charset="0"/>
              </a:rPr>
              <a:t>Students consider the communicative situation.</a:t>
            </a: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2397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E0E85-6920-627D-7D18-5608898DE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45F3FB-F4E9-F770-26F0-EBFA9FE70D58}"/>
              </a:ext>
            </a:extLst>
          </p:cNvPr>
          <p:cNvSpPr>
            <a:spLocks noGrp="1"/>
          </p:cNvSpPr>
          <p:nvPr>
            <p:ph type="title"/>
          </p:nvPr>
        </p:nvSpPr>
        <p:spPr>
          <a:xfrm>
            <a:off x="360606" y="114184"/>
            <a:ext cx="11256135" cy="1325563"/>
          </a:xfrm>
        </p:spPr>
        <p:txBody>
          <a:bodyPr anchor="ctr">
            <a:normAutofit fontScale="90000"/>
          </a:bodyPr>
          <a:lstStyle/>
          <a:p>
            <a:r>
              <a:rPr kumimoji="0" lang="en-US" b="1" i="0" u="none" strike="noStrike" kern="1200" cap="none" spc="0" normalizeH="0" baseline="0" noProof="0" dirty="0">
                <a:ln>
                  <a:noFill/>
                </a:ln>
                <a:effectLst/>
                <a:uLnTx/>
                <a:uFillTx/>
              </a:rPr>
              <a:t>Writing in the WA ELA 2026 </a:t>
            </a:r>
            <a:r>
              <a:rPr kumimoji="0" lang="en-US" b="0" i="0" u="none" strike="noStrike" kern="1200" cap="none" spc="0" normalizeH="0" baseline="0" noProof="0" dirty="0">
                <a:ln>
                  <a:noFill/>
                </a:ln>
                <a:effectLst/>
                <a:uLnTx/>
                <a:uFillTx/>
              </a:rPr>
              <a:t>| </a:t>
            </a:r>
            <a:br>
              <a:rPr kumimoji="0" lang="en-US" b="0" i="0" u="none" strike="noStrike" kern="1200" cap="none" spc="0" normalizeH="0" baseline="0" noProof="0" dirty="0">
                <a:ln>
                  <a:noFill/>
                </a:ln>
                <a:effectLst/>
                <a:uLnTx/>
                <a:uFillTx/>
              </a:rPr>
            </a:br>
            <a:r>
              <a:rPr lang="en-US" dirty="0">
                <a:solidFill>
                  <a:srgbClr val="FFC000"/>
                </a:solidFill>
              </a:rPr>
              <a:t>Intentional alignment to WIDA ELD standards</a:t>
            </a:r>
          </a:p>
        </p:txBody>
      </p:sp>
      <p:sp>
        <p:nvSpPr>
          <p:cNvPr id="7" name="TextBox 6">
            <a:extLst>
              <a:ext uri="{FF2B5EF4-FFF2-40B4-BE49-F238E27FC236}">
                <a16:creationId xmlns:a16="http://schemas.microsoft.com/office/drawing/2014/main" id="{1E24BF2A-0777-982F-FC18-13FDD101C8CC}"/>
              </a:ext>
            </a:extLst>
          </p:cNvPr>
          <p:cNvSpPr txBox="1"/>
          <p:nvPr/>
        </p:nvSpPr>
        <p:spPr>
          <a:xfrm>
            <a:off x="360607" y="1512075"/>
            <a:ext cx="11256135" cy="1092607"/>
          </a:xfrm>
          <a:prstGeom prst="rect">
            <a:avLst/>
          </a:prstGeom>
          <a:solidFill>
            <a:schemeClr val="accent2">
              <a:lumMod val="40000"/>
              <a:lumOff val="60000"/>
            </a:schemeClr>
          </a:solidFill>
        </p:spPr>
        <p:txBody>
          <a:bodyPr wrap="square">
            <a:spAutoFit/>
          </a:bodyPr>
          <a:lstStyle/>
          <a:p>
            <a:pPr lvl="0" algn="ctr">
              <a:spcAft>
                <a:spcPts val="600"/>
              </a:spcAft>
            </a:pPr>
            <a:r>
              <a:rPr lang="en-US" sz="2000" dirty="0">
                <a:latin typeface="Segoe UI" panose="020B0502040204020203" pitchFamily="34" charset="0"/>
                <a:cs typeface="Segoe UI" panose="020B0502040204020203" pitchFamily="34" charset="0"/>
              </a:rPr>
              <a:t>Students engage in joint construction of language, oral rehearsal, sentence frames, explicit language analysis, and multiple drafts. </a:t>
            </a:r>
          </a:p>
          <a:p>
            <a:pPr lvl="0" algn="ctr">
              <a:spcAft>
                <a:spcPts val="600"/>
              </a:spcAft>
            </a:pPr>
            <a:r>
              <a:rPr lang="en-US" sz="2000" dirty="0">
                <a:latin typeface="Segoe UI" panose="020B0502040204020203" pitchFamily="34" charset="0"/>
                <a:cs typeface="Segoe UI" panose="020B0502040204020203" pitchFamily="34" charset="0"/>
              </a:rPr>
              <a:t>These strategies support multilingual learners in ways that also benefit all learners. </a:t>
            </a:r>
          </a:p>
        </p:txBody>
      </p:sp>
      <p:sp>
        <p:nvSpPr>
          <p:cNvPr id="9" name="TextBox 8">
            <a:extLst>
              <a:ext uri="{FF2B5EF4-FFF2-40B4-BE49-F238E27FC236}">
                <a16:creationId xmlns:a16="http://schemas.microsoft.com/office/drawing/2014/main" id="{7EFA6E7A-BC97-29B3-EFBC-8353F3DED019}"/>
              </a:ext>
            </a:extLst>
          </p:cNvPr>
          <p:cNvSpPr txBox="1"/>
          <p:nvPr/>
        </p:nvSpPr>
        <p:spPr>
          <a:xfrm>
            <a:off x="360606" y="2721114"/>
            <a:ext cx="11256135" cy="707886"/>
          </a:xfrm>
          <a:prstGeom prst="rect">
            <a:avLst/>
          </a:prstGeom>
          <a:noFill/>
        </p:spPr>
        <p:txBody>
          <a:bodyPr wrap="square">
            <a:spAutoFit/>
          </a:bodyPr>
          <a:lstStyle/>
          <a:p>
            <a:pPr lvl="0"/>
            <a:r>
              <a:rPr lang="en-US" sz="2000" b="1" dirty="0">
                <a:latin typeface="Segoe UI" panose="020B0502040204020203" pitchFamily="34" charset="0"/>
                <a:cs typeface="Segoe UI" panose="020B0502040204020203" pitchFamily="34" charset="0"/>
              </a:rPr>
              <a:t>ELA.5.W.5 </a:t>
            </a:r>
            <a:r>
              <a:rPr lang="en-US" sz="2000" dirty="0">
                <a:latin typeface="Segoe UI" panose="020B0502040204020203" pitchFamily="34" charset="0"/>
                <a:cs typeface="Segoe UI" panose="020B0502040204020203" pitchFamily="34" charset="0"/>
              </a:rPr>
              <a:t>Students evaluate, revise, and edit their compositions using a variety of strategies, including use of appropriate technology</a:t>
            </a:r>
            <a:r>
              <a:rPr lang="en-US" sz="2000" b="1" dirty="0">
                <a:latin typeface="Segoe UI" panose="020B0502040204020203" pitchFamily="34" charset="0"/>
                <a:cs typeface="Segoe UI" panose="020B0502040204020203" pitchFamily="34" charset="0"/>
              </a:rPr>
              <a:t>. </a:t>
            </a:r>
            <a:endParaRPr lang="en-US" sz="2000" dirty="0">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8E40B4E2-9BA8-B5AF-1347-8CD885173BDE}"/>
              </a:ext>
            </a:extLst>
          </p:cNvPr>
          <p:cNvSpPr txBox="1"/>
          <p:nvPr/>
        </p:nvSpPr>
        <p:spPr>
          <a:xfrm>
            <a:off x="360607" y="3524934"/>
            <a:ext cx="5486400" cy="707886"/>
          </a:xfrm>
          <a:prstGeom prst="rect">
            <a:avLst/>
          </a:prstGeom>
          <a:solidFill>
            <a:srgbClr val="FFE593"/>
          </a:solidFill>
        </p:spPr>
        <p:txBody>
          <a:bodyPr wrap="square">
            <a:spAutoFit/>
          </a:bodyPr>
          <a:lstStyle/>
          <a:p>
            <a:r>
              <a:rPr lang="en-US" sz="2000" dirty="0">
                <a:latin typeface="Segoe UI" panose="020B0502040204020203" pitchFamily="34" charset="0"/>
                <a:cs typeface="Segoe UI" panose="020B0502040204020203" pitchFamily="34" charset="0"/>
              </a:rPr>
              <a:t>K–2: Shared writing with oral rehearsal and visuals to support language development.</a:t>
            </a:r>
          </a:p>
        </p:txBody>
      </p:sp>
      <p:sp>
        <p:nvSpPr>
          <p:cNvPr id="15" name="TextBox 14">
            <a:extLst>
              <a:ext uri="{FF2B5EF4-FFF2-40B4-BE49-F238E27FC236}">
                <a16:creationId xmlns:a16="http://schemas.microsoft.com/office/drawing/2014/main" id="{40C54332-28EF-028A-7D3B-28C9AB3FC227}"/>
              </a:ext>
            </a:extLst>
          </p:cNvPr>
          <p:cNvSpPr txBox="1"/>
          <p:nvPr/>
        </p:nvSpPr>
        <p:spPr>
          <a:xfrm>
            <a:off x="360607" y="4377475"/>
            <a:ext cx="5486400" cy="707886"/>
          </a:xfrm>
          <a:prstGeom prst="rect">
            <a:avLst/>
          </a:prstGeom>
          <a:solidFill>
            <a:srgbClr val="FFE593"/>
          </a:solidFill>
        </p:spPr>
        <p:txBody>
          <a:bodyPr wrap="square">
            <a:spAutoFit/>
          </a:bodyPr>
          <a:lstStyle/>
          <a:p>
            <a:r>
              <a:rPr lang="en-US" sz="2000" dirty="0">
                <a:latin typeface="Segoe UI" panose="020B0502040204020203" pitchFamily="34" charset="0"/>
                <a:cs typeface="Segoe UI" panose="020B0502040204020203" pitchFamily="34" charset="0"/>
              </a:rPr>
              <a:t>3–5: Structured paragraph frames that still allow choice and voice.</a:t>
            </a:r>
          </a:p>
        </p:txBody>
      </p:sp>
      <p:sp>
        <p:nvSpPr>
          <p:cNvPr id="17" name="TextBox 16">
            <a:extLst>
              <a:ext uri="{FF2B5EF4-FFF2-40B4-BE49-F238E27FC236}">
                <a16:creationId xmlns:a16="http://schemas.microsoft.com/office/drawing/2014/main" id="{671A2952-32BE-F290-F7F8-EE5156358D33}"/>
              </a:ext>
            </a:extLst>
          </p:cNvPr>
          <p:cNvSpPr txBox="1"/>
          <p:nvPr/>
        </p:nvSpPr>
        <p:spPr>
          <a:xfrm>
            <a:off x="6130341" y="3524934"/>
            <a:ext cx="5486400" cy="707886"/>
          </a:xfrm>
          <a:prstGeom prst="rect">
            <a:avLst/>
          </a:prstGeom>
          <a:solidFill>
            <a:srgbClr val="FFE593"/>
          </a:solidFill>
        </p:spPr>
        <p:txBody>
          <a:bodyPr wrap="square">
            <a:spAutoFit/>
          </a:bodyPr>
          <a:lstStyle/>
          <a:p>
            <a:r>
              <a:rPr lang="en-US" sz="2000" dirty="0">
                <a:latin typeface="Segoe UI" panose="020B0502040204020203" pitchFamily="34" charset="0"/>
                <a:cs typeface="Segoe UI" panose="020B0502040204020203" pitchFamily="34" charset="0"/>
              </a:rPr>
              <a:t>6–8: Collaborative drafting and revision with explicit language objectives.</a:t>
            </a:r>
          </a:p>
        </p:txBody>
      </p:sp>
      <p:sp>
        <p:nvSpPr>
          <p:cNvPr id="19" name="TextBox 18">
            <a:extLst>
              <a:ext uri="{FF2B5EF4-FFF2-40B4-BE49-F238E27FC236}">
                <a16:creationId xmlns:a16="http://schemas.microsoft.com/office/drawing/2014/main" id="{EA75049D-3708-EF8C-F38C-3D0B5EC91ACA}"/>
              </a:ext>
            </a:extLst>
          </p:cNvPr>
          <p:cNvSpPr txBox="1"/>
          <p:nvPr/>
        </p:nvSpPr>
        <p:spPr>
          <a:xfrm>
            <a:off x="6130341" y="4377474"/>
            <a:ext cx="5486400" cy="707886"/>
          </a:xfrm>
          <a:prstGeom prst="rect">
            <a:avLst/>
          </a:prstGeom>
          <a:solidFill>
            <a:srgbClr val="FFE593"/>
          </a:solidFill>
        </p:spPr>
        <p:txBody>
          <a:bodyPr wrap="square">
            <a:spAutoFit/>
          </a:bodyPr>
          <a:lstStyle/>
          <a:p>
            <a:r>
              <a:rPr lang="en-US" sz="2000" dirty="0">
                <a:latin typeface="Segoe UI" panose="020B0502040204020203" pitchFamily="34" charset="0"/>
                <a:cs typeface="Segoe UI" panose="020B0502040204020203" pitchFamily="34" charset="0"/>
              </a:rPr>
              <a:t>9–12: Genre-specific language analysis to support academic and professional writing.</a:t>
            </a:r>
          </a:p>
        </p:txBody>
      </p:sp>
      <p:sp>
        <p:nvSpPr>
          <p:cNvPr id="11" name="TextBox 10">
            <a:extLst>
              <a:ext uri="{FF2B5EF4-FFF2-40B4-BE49-F238E27FC236}">
                <a16:creationId xmlns:a16="http://schemas.microsoft.com/office/drawing/2014/main" id="{F9063B8C-4194-2682-E748-9FCD0AEF3F7A}"/>
              </a:ext>
            </a:extLst>
          </p:cNvPr>
          <p:cNvSpPr txBox="1"/>
          <p:nvPr/>
        </p:nvSpPr>
        <p:spPr>
          <a:xfrm>
            <a:off x="360607" y="5230015"/>
            <a:ext cx="11256135" cy="707886"/>
          </a:xfrm>
          <a:prstGeom prst="rect">
            <a:avLst/>
          </a:prstGeom>
          <a:solidFill>
            <a:schemeClr val="accent2">
              <a:lumMod val="40000"/>
              <a:lumOff val="60000"/>
            </a:schemeClr>
          </a:solidFill>
        </p:spPr>
        <p:txBody>
          <a:bodyPr wrap="square">
            <a:spAutoFit/>
          </a:bodyPr>
          <a:lstStyle/>
          <a:p>
            <a:pPr lvl="0" algn="ctr"/>
            <a:r>
              <a:rPr lang="en-US" sz="2000" b="1" dirty="0">
                <a:latin typeface="Segoe UI" panose="020B0502040204020203" pitchFamily="34" charset="0"/>
                <a:cs typeface="Segoe UI" panose="020B0502040204020203" pitchFamily="34" charset="0"/>
              </a:rPr>
              <a:t>Key Literacy Practice: </a:t>
            </a:r>
          </a:p>
          <a:p>
            <a:pPr algn="ctr"/>
            <a:r>
              <a:rPr lang="en-US" sz="2000" i="1" dirty="0">
                <a:latin typeface="Segoe UI" panose="020B0502040204020203" pitchFamily="34" charset="0"/>
                <a:cs typeface="Segoe UI" panose="020B0502040204020203" pitchFamily="34" charset="0"/>
              </a:rPr>
              <a:t>Students use literacy for their own purposes.</a:t>
            </a: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6031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14F50-B27F-4EE1-EF7E-FD8020361A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4F906-9713-D4D6-A1BF-2853B20B3E09}"/>
              </a:ext>
            </a:extLst>
          </p:cNvPr>
          <p:cNvSpPr>
            <a:spLocks noGrp="1"/>
          </p:cNvSpPr>
          <p:nvPr>
            <p:ph type="title"/>
          </p:nvPr>
        </p:nvSpPr>
        <p:spPr>
          <a:xfrm>
            <a:off x="360606" y="305284"/>
            <a:ext cx="11256135" cy="1325563"/>
          </a:xfrm>
        </p:spPr>
        <p:txBody>
          <a:bodyPr anchor="ctr">
            <a:normAutofit fontScale="90000"/>
          </a:bodyPr>
          <a:lstStyle/>
          <a:p>
            <a:r>
              <a:rPr kumimoji="0" lang="en-US" b="1" i="0" u="none" strike="noStrike" kern="1200" cap="none" spc="0" normalizeH="0" baseline="0" noProof="0" dirty="0">
                <a:ln>
                  <a:noFill/>
                </a:ln>
                <a:effectLst/>
                <a:uLnTx/>
                <a:uFillTx/>
              </a:rPr>
              <a:t>Writing in the WA ELA 2026 </a:t>
            </a:r>
            <a:r>
              <a:rPr kumimoji="0" lang="en-US" b="0" i="0" u="none" strike="noStrike" kern="1200" cap="none" spc="0" normalizeH="0" baseline="0" noProof="0" dirty="0">
                <a:ln>
                  <a:noFill/>
                </a:ln>
                <a:effectLst/>
                <a:uLnTx/>
                <a:uFillTx/>
              </a:rPr>
              <a:t>| </a:t>
            </a:r>
            <a:br>
              <a:rPr kumimoji="0" lang="en-US" b="0" i="0" u="none" strike="noStrike" kern="1200" cap="none" spc="0" normalizeH="0" baseline="0" noProof="0" dirty="0">
                <a:ln>
                  <a:noFill/>
                </a:ln>
                <a:effectLst/>
                <a:uLnTx/>
                <a:uFillTx/>
              </a:rPr>
            </a:br>
            <a:r>
              <a:rPr lang="en-US" dirty="0">
                <a:solidFill>
                  <a:srgbClr val="FFC000"/>
                </a:solidFill>
              </a:rPr>
              <a:t>Writing process applied to unfamiliar and </a:t>
            </a:r>
            <a:br>
              <a:rPr lang="en-US" dirty="0">
                <a:solidFill>
                  <a:srgbClr val="FFC000"/>
                </a:solidFill>
              </a:rPr>
            </a:br>
            <a:r>
              <a:rPr lang="en-US" dirty="0">
                <a:solidFill>
                  <a:srgbClr val="FFC000"/>
                </a:solidFill>
              </a:rPr>
              <a:t>real-world genres, and across content areas</a:t>
            </a:r>
          </a:p>
        </p:txBody>
      </p:sp>
      <p:sp>
        <p:nvSpPr>
          <p:cNvPr id="7" name="TextBox 6">
            <a:extLst>
              <a:ext uri="{FF2B5EF4-FFF2-40B4-BE49-F238E27FC236}">
                <a16:creationId xmlns:a16="http://schemas.microsoft.com/office/drawing/2014/main" id="{40BC0B60-EE15-2931-72E6-52775CED79F0}"/>
              </a:ext>
            </a:extLst>
          </p:cNvPr>
          <p:cNvSpPr txBox="1"/>
          <p:nvPr/>
        </p:nvSpPr>
        <p:spPr>
          <a:xfrm>
            <a:off x="360606" y="1916541"/>
            <a:ext cx="11256135" cy="707886"/>
          </a:xfrm>
          <a:prstGeom prst="rect">
            <a:avLst/>
          </a:prstGeom>
          <a:solidFill>
            <a:schemeClr val="accent2">
              <a:lumMod val="40000"/>
              <a:lumOff val="60000"/>
            </a:schemeClr>
          </a:solidFill>
        </p:spPr>
        <p:txBody>
          <a:bodyPr wrap="square">
            <a:spAutoFit/>
          </a:bodyPr>
          <a:lstStyle/>
          <a:p>
            <a:r>
              <a:rPr lang="en-US" sz="2000" dirty="0">
                <a:latin typeface="Segoe UI" panose="020B0502040204020203" pitchFamily="34" charset="0"/>
                <a:cs typeface="Segoe UI" panose="020B0502040204020203" pitchFamily="34" charset="0"/>
              </a:rPr>
              <a:t>The writing process is accessed across content areas such as science, social studies, and CTE, and in many different multimodal genres</a:t>
            </a:r>
            <a:r>
              <a:rPr lang="en-US" sz="2000" dirty="0">
                <a:latin typeface="Segoe UI" panose="020B0502040204020203" pitchFamily="34" charset="0"/>
              </a:rPr>
              <a:t>, using common language for the process and expectations</a:t>
            </a:r>
            <a:r>
              <a:rPr lang="en-US" sz="2000" dirty="0">
                <a:latin typeface="Segoe UI" panose="020B0502040204020203" pitchFamily="34" charset="0"/>
                <a:cs typeface="Segoe UI" panose="020B0502040204020203" pitchFamily="34" charset="0"/>
              </a:rPr>
              <a:t>.</a:t>
            </a:r>
          </a:p>
        </p:txBody>
      </p:sp>
      <p:sp>
        <p:nvSpPr>
          <p:cNvPr id="9" name="TextBox 8">
            <a:extLst>
              <a:ext uri="{FF2B5EF4-FFF2-40B4-BE49-F238E27FC236}">
                <a16:creationId xmlns:a16="http://schemas.microsoft.com/office/drawing/2014/main" id="{9D1786E5-488C-F5DC-BD82-DCB5B8730C52}"/>
              </a:ext>
            </a:extLst>
          </p:cNvPr>
          <p:cNvSpPr txBox="1"/>
          <p:nvPr/>
        </p:nvSpPr>
        <p:spPr>
          <a:xfrm>
            <a:off x="360606" y="2721114"/>
            <a:ext cx="11256135" cy="707886"/>
          </a:xfrm>
          <a:prstGeom prst="rect">
            <a:avLst/>
          </a:prstGeom>
          <a:noFill/>
        </p:spPr>
        <p:txBody>
          <a:bodyPr wrap="square">
            <a:spAutoFit/>
          </a:bodyPr>
          <a:lstStyle/>
          <a:p>
            <a:r>
              <a:rPr lang="en-US" sz="2000" b="1" dirty="0">
                <a:latin typeface="Segoe UI" panose="020B0502040204020203" pitchFamily="34" charset="0"/>
                <a:cs typeface="Segoe UI" panose="020B0502040204020203" pitchFamily="34" charset="0"/>
              </a:rPr>
              <a:t>ELA.6.W.2 </a:t>
            </a:r>
            <a:r>
              <a:rPr lang="en-US" sz="2000" dirty="0">
                <a:latin typeface="Segoe UI" panose="020B0502040204020203" pitchFamily="34" charset="0"/>
                <a:cs typeface="Segoe UI" panose="020B0502040204020203" pitchFamily="34" charset="0"/>
              </a:rPr>
              <a:t>Students manage and complete writing projects, connecting to interests, experiences, needs, or perspectives.</a:t>
            </a:r>
            <a:r>
              <a:rPr lang="en-US" sz="2000" b="1" dirty="0">
                <a:latin typeface="Segoe UI" panose="020B0502040204020203" pitchFamily="34" charset="0"/>
                <a:cs typeface="Segoe UI" panose="020B0502040204020203" pitchFamily="34" charset="0"/>
              </a:rPr>
              <a:t> </a:t>
            </a:r>
            <a:endParaRPr lang="en-US" sz="2000" dirty="0">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4ECA4FCB-85F8-3DCC-4088-873EB59D16C2}"/>
              </a:ext>
            </a:extLst>
          </p:cNvPr>
          <p:cNvSpPr txBox="1"/>
          <p:nvPr/>
        </p:nvSpPr>
        <p:spPr>
          <a:xfrm>
            <a:off x="360607" y="3524934"/>
            <a:ext cx="5486400" cy="707886"/>
          </a:xfrm>
          <a:prstGeom prst="rect">
            <a:avLst/>
          </a:prstGeom>
          <a:solidFill>
            <a:srgbClr val="FFE593"/>
          </a:solidFill>
        </p:spPr>
        <p:txBody>
          <a:bodyPr wrap="square">
            <a:spAutoFit/>
          </a:bodyPr>
          <a:lstStyle/>
          <a:p>
            <a:r>
              <a:rPr lang="en-US" sz="2000" dirty="0">
                <a:latin typeface="Segoe UI" panose="020B0502040204020203" pitchFamily="34" charset="0"/>
                <a:cs typeface="Segoe UI" panose="020B0502040204020203" pitchFamily="34" charset="0"/>
              </a:rPr>
              <a:t>K–2: Draft a letter to a local politician about a community issue.</a:t>
            </a:r>
          </a:p>
        </p:txBody>
      </p:sp>
      <p:sp>
        <p:nvSpPr>
          <p:cNvPr id="15" name="TextBox 14">
            <a:extLst>
              <a:ext uri="{FF2B5EF4-FFF2-40B4-BE49-F238E27FC236}">
                <a16:creationId xmlns:a16="http://schemas.microsoft.com/office/drawing/2014/main" id="{3CDF88AE-06CA-1A0C-7229-60744BEF2A68}"/>
              </a:ext>
            </a:extLst>
          </p:cNvPr>
          <p:cNvSpPr txBox="1"/>
          <p:nvPr/>
        </p:nvSpPr>
        <p:spPr>
          <a:xfrm>
            <a:off x="360607" y="4377475"/>
            <a:ext cx="5486400" cy="707886"/>
          </a:xfrm>
          <a:prstGeom prst="rect">
            <a:avLst/>
          </a:prstGeom>
          <a:solidFill>
            <a:srgbClr val="FFE593"/>
          </a:solidFill>
        </p:spPr>
        <p:txBody>
          <a:bodyPr wrap="square">
            <a:spAutoFit/>
          </a:bodyPr>
          <a:lstStyle/>
          <a:p>
            <a:r>
              <a:rPr lang="en-US" sz="2000" dirty="0">
                <a:latin typeface="Segoe UI" panose="020B0502040204020203" pitchFamily="34" charset="0"/>
                <a:cs typeface="Segoe UI" panose="020B0502040204020203" pitchFamily="34" charset="0"/>
              </a:rPr>
              <a:t>3–5: Gather ideas for a comic book about a scientific process.</a:t>
            </a:r>
          </a:p>
        </p:txBody>
      </p:sp>
      <p:sp>
        <p:nvSpPr>
          <p:cNvPr id="17" name="TextBox 16">
            <a:extLst>
              <a:ext uri="{FF2B5EF4-FFF2-40B4-BE49-F238E27FC236}">
                <a16:creationId xmlns:a16="http://schemas.microsoft.com/office/drawing/2014/main" id="{3ACCB115-A405-5417-4EE1-621A25AC49EB}"/>
              </a:ext>
            </a:extLst>
          </p:cNvPr>
          <p:cNvSpPr txBox="1"/>
          <p:nvPr/>
        </p:nvSpPr>
        <p:spPr>
          <a:xfrm>
            <a:off x="6130341" y="3524934"/>
            <a:ext cx="5486400" cy="707886"/>
          </a:xfrm>
          <a:prstGeom prst="rect">
            <a:avLst/>
          </a:prstGeom>
          <a:solidFill>
            <a:srgbClr val="FFE593"/>
          </a:solidFill>
        </p:spPr>
        <p:txBody>
          <a:bodyPr wrap="square">
            <a:spAutoFit/>
          </a:bodyPr>
          <a:lstStyle/>
          <a:p>
            <a:r>
              <a:rPr lang="en-US" sz="2000" dirty="0">
                <a:latin typeface="Segoe UI" panose="020B0502040204020203" pitchFamily="34" charset="0"/>
                <a:cs typeface="Segoe UI" panose="020B0502040204020203" pitchFamily="34" charset="0"/>
              </a:rPr>
              <a:t>6–8: Organize the script of a podcast connected to a social studies inquiry.</a:t>
            </a:r>
          </a:p>
        </p:txBody>
      </p:sp>
      <p:sp>
        <p:nvSpPr>
          <p:cNvPr id="19" name="TextBox 18">
            <a:extLst>
              <a:ext uri="{FF2B5EF4-FFF2-40B4-BE49-F238E27FC236}">
                <a16:creationId xmlns:a16="http://schemas.microsoft.com/office/drawing/2014/main" id="{36232DF8-3B2C-2639-04FB-8C4A52CCBE45}"/>
              </a:ext>
            </a:extLst>
          </p:cNvPr>
          <p:cNvSpPr txBox="1"/>
          <p:nvPr/>
        </p:nvSpPr>
        <p:spPr>
          <a:xfrm>
            <a:off x="6130341" y="4377474"/>
            <a:ext cx="5486400" cy="707886"/>
          </a:xfrm>
          <a:prstGeom prst="rect">
            <a:avLst/>
          </a:prstGeom>
          <a:solidFill>
            <a:srgbClr val="FFE593"/>
          </a:solidFill>
        </p:spPr>
        <p:txBody>
          <a:bodyPr wrap="square">
            <a:spAutoFit/>
          </a:bodyPr>
          <a:lstStyle/>
          <a:p>
            <a:r>
              <a:rPr lang="en-US" sz="2000" dirty="0">
                <a:latin typeface="Segoe UI" panose="020B0502040204020203" pitchFamily="34" charset="0"/>
                <a:cs typeface="Segoe UI" panose="020B0502040204020203" pitchFamily="34" charset="0"/>
              </a:rPr>
              <a:t>9–12: Revise technical explanations in a CTE course.</a:t>
            </a:r>
          </a:p>
        </p:txBody>
      </p:sp>
      <p:sp>
        <p:nvSpPr>
          <p:cNvPr id="11" name="TextBox 10">
            <a:extLst>
              <a:ext uri="{FF2B5EF4-FFF2-40B4-BE49-F238E27FC236}">
                <a16:creationId xmlns:a16="http://schemas.microsoft.com/office/drawing/2014/main" id="{5DC1163E-842D-EC87-BB91-84D1835E04E8}"/>
              </a:ext>
            </a:extLst>
          </p:cNvPr>
          <p:cNvSpPr txBox="1"/>
          <p:nvPr/>
        </p:nvSpPr>
        <p:spPr>
          <a:xfrm>
            <a:off x="360607" y="5230015"/>
            <a:ext cx="11256135" cy="707886"/>
          </a:xfrm>
          <a:prstGeom prst="rect">
            <a:avLst/>
          </a:prstGeom>
          <a:solidFill>
            <a:schemeClr val="accent2">
              <a:lumMod val="40000"/>
              <a:lumOff val="60000"/>
            </a:schemeClr>
          </a:solidFill>
        </p:spPr>
        <p:txBody>
          <a:bodyPr wrap="square">
            <a:spAutoFit/>
          </a:bodyPr>
          <a:lstStyle/>
          <a:p>
            <a:pPr lvl="0" algn="ctr"/>
            <a:r>
              <a:rPr lang="en-US" sz="2000" b="1" dirty="0">
                <a:latin typeface="Segoe UI" panose="020B0502040204020203" pitchFamily="34" charset="0"/>
                <a:cs typeface="Segoe UI" panose="020B0502040204020203" pitchFamily="34" charset="0"/>
              </a:rPr>
              <a:t>Key Literacy Practice: </a:t>
            </a:r>
          </a:p>
          <a:p>
            <a:pPr algn="ctr"/>
            <a:r>
              <a:rPr lang="en-US" sz="2000" i="1" dirty="0">
                <a:latin typeface="Segoe UI" panose="020B0502040204020203" pitchFamily="34" charset="0"/>
                <a:cs typeface="Segoe UI" panose="020B0502040204020203" pitchFamily="34" charset="0"/>
              </a:rPr>
              <a:t>Students use and adapt genres to create multimodal texts.</a:t>
            </a: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1568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0469-F2A3-E7DC-52D5-A9B97169C065}"/>
              </a:ext>
            </a:extLst>
          </p:cNvPr>
          <p:cNvSpPr>
            <a:spLocks noGrp="1"/>
          </p:cNvSpPr>
          <p:nvPr>
            <p:ph type="title"/>
          </p:nvPr>
        </p:nvSpPr>
        <p:spPr>
          <a:xfrm>
            <a:off x="95480" y="4424241"/>
            <a:ext cx="11194820" cy="1641004"/>
          </a:xfrm>
        </p:spPr>
        <p:txBody>
          <a:bodyPr>
            <a:normAutofit/>
          </a:bodyPr>
          <a:lstStyle/>
          <a:p>
            <a:r>
              <a:rPr lang="en-US" dirty="0"/>
              <a:t>Writing in the WA ELA 2026 | </a:t>
            </a:r>
            <a:br>
              <a:rPr lang="en-US" dirty="0"/>
            </a:br>
            <a:r>
              <a:rPr lang="en-US" dirty="0">
                <a:solidFill>
                  <a:srgbClr val="FFC000"/>
                </a:solidFill>
              </a:rPr>
              <a:t>Digital Citizenship and AI in Writing</a:t>
            </a:r>
          </a:p>
        </p:txBody>
      </p:sp>
    </p:spTree>
    <p:extLst>
      <p:ext uri="{BB962C8B-B14F-4D97-AF65-F5344CB8AC3E}">
        <p14:creationId xmlns:p14="http://schemas.microsoft.com/office/powerpoint/2010/main" val="77399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D71E4-276F-674A-71BB-EE60B5C1B1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B35382B-FED8-D526-1DB4-1CFE1591E52C}"/>
              </a:ext>
              <a:ext uri="{C183D7F6-B498-43B3-948B-1728B52AA6E4}">
                <adec:decorative xmlns:adec="http://schemas.microsoft.com/office/drawing/2017/decorative" val="1"/>
              </a:ext>
            </a:extLst>
          </p:cNvPr>
          <p:cNvSpPr/>
          <p:nvPr/>
        </p:nvSpPr>
        <p:spPr>
          <a:xfrm>
            <a:off x="0" y="0"/>
            <a:ext cx="12192000" cy="1284270"/>
          </a:xfrm>
          <a:prstGeom prst="rect">
            <a:avLst/>
          </a:prstGeom>
          <a:solidFill>
            <a:srgbClr val="8CB5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D1CDD906-8E08-15A3-4C31-A2E9DF9B932F}"/>
              </a:ext>
            </a:extLst>
          </p:cNvPr>
          <p:cNvSpPr txBox="1">
            <a:spLocks noGrp="1"/>
          </p:cNvSpPr>
          <p:nvPr>
            <p:ph type="title" idx="4294967295"/>
          </p:nvPr>
        </p:nvSpPr>
        <p:spPr>
          <a:xfrm>
            <a:off x="609600" y="226636"/>
            <a:ext cx="109728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Digital Citizenship</a:t>
            </a:r>
          </a:p>
        </p:txBody>
      </p:sp>
      <p:sp>
        <p:nvSpPr>
          <p:cNvPr id="5" name="TextBox 4">
            <a:extLst>
              <a:ext uri="{FF2B5EF4-FFF2-40B4-BE49-F238E27FC236}">
                <a16:creationId xmlns:a16="http://schemas.microsoft.com/office/drawing/2014/main" id="{29EFA240-4B4C-1C1F-46F9-D7980CC90A7A}"/>
              </a:ext>
            </a:extLst>
          </p:cNvPr>
          <p:cNvSpPr txBox="1"/>
          <p:nvPr/>
        </p:nvSpPr>
        <p:spPr>
          <a:xfrm>
            <a:off x="609600" y="1828800"/>
            <a:ext cx="10972800" cy="30162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Our definition: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a:ea typeface="+mn-ea"/>
                <a:cs typeface="Segoe UI"/>
              </a:rPr>
              <a:t>The status of being a participant in the digital world, which comes with the responsibility to participate in ways that are as </a:t>
            </a:r>
            <a:r>
              <a:rPr kumimoji="0" lang="en-US" sz="3600" b="0" i="0" u="none" strike="noStrike" kern="1200" cap="none" spc="0" normalizeH="0" baseline="0" noProof="0">
                <a:ln>
                  <a:noFill/>
                </a:ln>
                <a:solidFill>
                  <a:prstClr val="black"/>
                </a:solidFill>
                <a:effectLst/>
                <a:highlight>
                  <a:srgbClr val="FBC639"/>
                </a:highlight>
                <a:uLnTx/>
                <a:uFillTx/>
                <a:latin typeface="Segoe UI"/>
                <a:ea typeface="+mn-ea"/>
                <a:cs typeface="Segoe UI"/>
              </a:rPr>
              <a:t>ethical</a:t>
            </a:r>
            <a:r>
              <a:rPr kumimoji="0" lang="en-US" sz="3600" b="0" i="0" u="none" strike="noStrike" kern="1200" cap="none" spc="0" normalizeH="0" baseline="0" noProof="0">
                <a:ln>
                  <a:noFill/>
                </a:ln>
                <a:solidFill>
                  <a:prstClr val="black"/>
                </a:solidFill>
                <a:effectLst/>
                <a:uLnTx/>
                <a:uFillTx/>
                <a:latin typeface="Segoe UI"/>
                <a:ea typeface="+mn-ea"/>
                <a:cs typeface="Segoe UI"/>
              </a:rPr>
              <a:t>, inclusive, </a:t>
            </a:r>
            <a:r>
              <a:rPr kumimoji="0" lang="en-US" sz="3600" b="0" i="0" u="none" strike="noStrike" kern="1200" cap="none" spc="0" normalizeH="0" baseline="0" noProof="0">
                <a:ln>
                  <a:noFill/>
                </a:ln>
                <a:solidFill>
                  <a:prstClr val="black"/>
                </a:solidFill>
                <a:effectLst/>
                <a:highlight>
                  <a:srgbClr val="FBC639"/>
                </a:highlight>
                <a:uLnTx/>
                <a:uFillTx/>
                <a:latin typeface="Segoe UI"/>
                <a:ea typeface="+mn-ea"/>
                <a:cs typeface="Segoe UI"/>
              </a:rPr>
              <a:t>empowering</a:t>
            </a:r>
            <a:r>
              <a:rPr kumimoji="0" lang="en-US" sz="3600" b="0" i="0" u="none" strike="noStrike" kern="1200" cap="none" spc="0" normalizeH="0" baseline="0" noProof="0">
                <a:ln>
                  <a:noFill/>
                </a:ln>
                <a:solidFill>
                  <a:prstClr val="black"/>
                </a:solidFill>
                <a:effectLst/>
                <a:uLnTx/>
                <a:uFillTx/>
                <a:latin typeface="Segoe UI"/>
                <a:ea typeface="+mn-ea"/>
                <a:cs typeface="Segoe UI"/>
              </a:rPr>
              <a:t>, kind, healthy, safe, and proactive as possible.</a:t>
            </a:r>
            <a:endPar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85937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8AC1B-EF90-10AC-5627-B85C28F32B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38F300-F8FD-D114-EC70-E27635B3EF98}"/>
              </a:ext>
            </a:extLst>
          </p:cNvPr>
          <p:cNvSpPr>
            <a:spLocks noGrp="1"/>
          </p:cNvSpPr>
          <p:nvPr>
            <p:ph type="ctrTitle"/>
          </p:nvPr>
        </p:nvSpPr>
        <p:spPr>
          <a:xfrm>
            <a:off x="609599" y="317817"/>
            <a:ext cx="10972799" cy="1193800"/>
          </a:xfrm>
        </p:spPr>
        <p:txBody>
          <a:bodyPr>
            <a:normAutofit/>
          </a:bodyPr>
          <a:lstStyle/>
          <a:p>
            <a:r>
              <a:rPr lang="en-US" sz="4400" dirty="0"/>
              <a:t>Why Digital Citizenship in the ELA standards?</a:t>
            </a:r>
          </a:p>
        </p:txBody>
      </p:sp>
      <p:sp>
        <p:nvSpPr>
          <p:cNvPr id="2" name="TextBox 1">
            <a:extLst>
              <a:ext uri="{FF2B5EF4-FFF2-40B4-BE49-F238E27FC236}">
                <a16:creationId xmlns:a16="http://schemas.microsoft.com/office/drawing/2014/main" id="{E0957110-BCB9-A614-92F0-2C2ABADCC9F6}"/>
              </a:ext>
            </a:extLst>
          </p:cNvPr>
          <p:cNvSpPr txBox="1"/>
          <p:nvPr/>
        </p:nvSpPr>
        <p:spPr>
          <a:xfrm>
            <a:off x="609600" y="1692879"/>
            <a:ext cx="10972800" cy="3724096"/>
          </a:xfrm>
          <a:prstGeom prst="rect">
            <a:avLst/>
          </a:prstGeom>
          <a:noFill/>
        </p:spPr>
        <p:txBody>
          <a:bodyPr wrap="square" lIns="91440" tIns="45720" rIns="91440" bIns="45720" rtlCol="0" anchor="t">
            <a:spAutoFit/>
          </a:bodyPr>
          <a:lstStyle/>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a:ea typeface="+mn-ea"/>
                <a:cs typeface="Segoe UI"/>
              </a:rPr>
              <a:t>Only included where it fits organically.</a:t>
            </a:r>
            <a:endPar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a:ea typeface="+mn-ea"/>
                <a:cs typeface="Segoe UI"/>
              </a:rPr>
              <a:t>Topics that don’t fit not included: responding to cyberbullying, balancing screen time, sharing responsibly, protecting data, etc.</a:t>
            </a: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Intended to solve existing problem: “I know this is important, but when are we supposed to teach it?”</a:t>
            </a:r>
          </a:p>
        </p:txBody>
      </p:sp>
    </p:spTree>
    <p:extLst>
      <p:ext uri="{BB962C8B-B14F-4D97-AF65-F5344CB8AC3E}">
        <p14:creationId xmlns:p14="http://schemas.microsoft.com/office/powerpoint/2010/main" val="132428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b="1" dirty="0"/>
              <a:t>WA ELA 2026 </a:t>
            </a:r>
            <a:r>
              <a:rPr lang="en-US" dirty="0"/>
              <a:t>| </a:t>
            </a:r>
            <a:r>
              <a:rPr lang="en-US" dirty="0">
                <a:solidFill>
                  <a:srgbClr val="FFC000"/>
                </a:solidFill>
              </a:rPr>
              <a:t>Session Agenda</a:t>
            </a:r>
            <a:endParaRPr lang="en-US" i="1" dirty="0">
              <a:solidFill>
                <a:srgbClr val="FFC000"/>
              </a:solidFill>
            </a:endParaRPr>
          </a:p>
        </p:txBody>
      </p:sp>
      <p:graphicFrame>
        <p:nvGraphicFramePr>
          <p:cNvPr id="7" name="Content Placeholder 4" descr="In this session, we’ll briefly revisit the Key Shift, Key Understandings, and Key Student Literacy Practices that guided the revision of the standards so we can have them in mind as we go through what’s new in the Writing domain&#10;&#10;Then we’ll go through those new things in the writing domain, which includes the integration of some Dig Cit skills and making room for AI tools">
            <a:extLst>
              <a:ext uri="{FF2B5EF4-FFF2-40B4-BE49-F238E27FC236}">
                <a16:creationId xmlns:a16="http://schemas.microsoft.com/office/drawing/2014/main" id="{78478578-A152-5210-A052-2B00BEBFB514}"/>
              </a:ext>
            </a:extLst>
          </p:cNvPr>
          <p:cNvGraphicFramePr>
            <a:graphicFrameLocks noGrp="1"/>
          </p:cNvGraphicFramePr>
          <p:nvPr>
            <p:ph idx="1"/>
            <p:extLst>
              <p:ext uri="{D42A27DB-BD31-4B8C-83A1-F6EECF244321}">
                <p14:modId xmlns:p14="http://schemas.microsoft.com/office/powerpoint/2010/main" val="3106063538"/>
              </p:ext>
            </p:extLst>
          </p:nvPr>
        </p:nvGraphicFramePr>
        <p:xfrm>
          <a:off x="774192" y="1690688"/>
          <a:ext cx="10515600"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849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98C5C-2211-82A2-718D-4C8D0B559B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77CD20-C09C-F93B-73D1-E4E2701AAF57}"/>
              </a:ext>
            </a:extLst>
          </p:cNvPr>
          <p:cNvSpPr>
            <a:spLocks noGrp="1"/>
          </p:cNvSpPr>
          <p:nvPr>
            <p:ph type="ctrTitle"/>
          </p:nvPr>
        </p:nvSpPr>
        <p:spPr>
          <a:xfrm>
            <a:off x="609600" y="464662"/>
            <a:ext cx="10972800" cy="1379288"/>
          </a:xfrm>
        </p:spPr>
        <p:txBody>
          <a:bodyPr>
            <a:normAutofit/>
          </a:bodyPr>
          <a:lstStyle/>
          <a:p>
            <a:r>
              <a:rPr lang="en-US" sz="4400" dirty="0"/>
              <a:t>Does Digital Citizenship instruction increase student screen time?</a:t>
            </a:r>
          </a:p>
        </p:txBody>
      </p:sp>
      <p:sp>
        <p:nvSpPr>
          <p:cNvPr id="2" name="TextBox 1">
            <a:extLst>
              <a:ext uri="{FF2B5EF4-FFF2-40B4-BE49-F238E27FC236}">
                <a16:creationId xmlns:a16="http://schemas.microsoft.com/office/drawing/2014/main" id="{2987B29B-46CB-6D31-EB92-F6CF15C07307}"/>
              </a:ext>
            </a:extLst>
          </p:cNvPr>
          <p:cNvSpPr txBox="1"/>
          <p:nvPr/>
        </p:nvSpPr>
        <p:spPr>
          <a:xfrm>
            <a:off x="609600" y="1843950"/>
            <a:ext cx="10972800" cy="317009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 </a:t>
            </a:r>
            <a:r>
              <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Wingdings" panose="05000000000000000000" pitchFamily="2" charset="2"/>
              </a:rPr>
              <a:t></a:t>
            </a: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Wingdings" panose="05000000000000000000" pitchFamily="2" charset="2"/>
              </a:rPr>
              <a:t>Instruction can happen offline</a:t>
            </a: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sym typeface="Wingdings" panose="05000000000000000000" pitchFamily="2" charset="2"/>
              </a:rPr>
              <a:t>What does increase: Students making informed decisions when they’re doing what they’re already doing online</a:t>
            </a:r>
            <a:endPar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90676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8E7FC-04DB-4351-B25C-41845CE88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77694B-905D-A1AF-DF67-B0B5F28F9E54}"/>
              </a:ext>
            </a:extLst>
          </p:cNvPr>
          <p:cNvSpPr>
            <a:spLocks noGrp="1"/>
          </p:cNvSpPr>
          <p:nvPr>
            <p:ph type="ctrTitle"/>
          </p:nvPr>
        </p:nvSpPr>
        <p:spPr>
          <a:xfrm>
            <a:off x="609600" y="689877"/>
            <a:ext cx="10972800" cy="1398415"/>
          </a:xfrm>
        </p:spPr>
        <p:txBody>
          <a:bodyPr>
            <a:normAutofit/>
          </a:bodyPr>
          <a:lstStyle/>
          <a:p>
            <a:r>
              <a:rPr lang="en-US" sz="4400" dirty="0"/>
              <a:t>Digital Citizenship shows up in two ways in the Writing standards:</a:t>
            </a:r>
          </a:p>
        </p:txBody>
      </p:sp>
      <p:sp>
        <p:nvSpPr>
          <p:cNvPr id="4" name="TextBox 3">
            <a:extLst>
              <a:ext uri="{FF2B5EF4-FFF2-40B4-BE49-F238E27FC236}">
                <a16:creationId xmlns:a16="http://schemas.microsoft.com/office/drawing/2014/main" id="{BEA48F10-6D5C-1920-A437-11620091B728}"/>
              </a:ext>
            </a:extLst>
          </p:cNvPr>
          <p:cNvSpPr txBox="1"/>
          <p:nvPr/>
        </p:nvSpPr>
        <p:spPr>
          <a:xfrm>
            <a:off x="609600" y="2298356"/>
            <a:ext cx="10972800" cy="1354217"/>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highlight>
                  <a:srgbClr val="FBC639"/>
                </a:highlight>
                <a:uLnTx/>
                <a:uFillTx/>
                <a:latin typeface="Segoe UI" panose="020B0502040204020203" pitchFamily="34" charset="0"/>
                <a:ea typeface="+mn-ea"/>
                <a:cs typeface="Segoe UI" panose="020B0502040204020203" pitchFamily="34" charset="0"/>
              </a:rPr>
              <a:t>Empowering</a:t>
            </a:r>
            <a:r>
              <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digital identities</a:t>
            </a: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highlight>
                  <a:srgbClr val="FBC639"/>
                </a:highlight>
                <a:uLnTx/>
                <a:uFillTx/>
                <a:latin typeface="Segoe UI" panose="020B0502040204020203" pitchFamily="34" charset="0"/>
                <a:ea typeface="+mn-ea"/>
                <a:cs typeface="Segoe UI" panose="020B0502040204020203" pitchFamily="34" charset="0"/>
              </a:rPr>
              <a:t>Ethical</a:t>
            </a:r>
            <a:r>
              <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use of other people’s creative work</a:t>
            </a:r>
          </a:p>
        </p:txBody>
      </p:sp>
    </p:spTree>
    <p:extLst>
      <p:ext uri="{BB962C8B-B14F-4D97-AF65-F5344CB8AC3E}">
        <p14:creationId xmlns:p14="http://schemas.microsoft.com/office/powerpoint/2010/main" val="402399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EC949-3276-08D4-DC91-D4522709FAB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521097E-964B-3750-EB5E-05969D24A50D}"/>
              </a:ext>
              <a:ext uri="{C183D7F6-B498-43B3-948B-1728B52AA6E4}">
                <adec:decorative xmlns:adec="http://schemas.microsoft.com/office/drawing/2017/decorative" val="1"/>
              </a:ext>
            </a:extLst>
          </p:cNvPr>
          <p:cNvSpPr/>
          <p:nvPr/>
        </p:nvSpPr>
        <p:spPr>
          <a:xfrm>
            <a:off x="0" y="0"/>
            <a:ext cx="12192000" cy="1188720"/>
          </a:xfrm>
          <a:prstGeom prst="rect">
            <a:avLst/>
          </a:prstGeom>
          <a:solidFill>
            <a:srgbClr val="FBC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5">
            <a:extLst>
              <a:ext uri="{FF2B5EF4-FFF2-40B4-BE49-F238E27FC236}">
                <a16:creationId xmlns:a16="http://schemas.microsoft.com/office/drawing/2014/main" id="{83C90A6A-28C6-A1C6-93DF-29F95525DEC5}"/>
              </a:ext>
            </a:extLst>
          </p:cNvPr>
          <p:cNvSpPr txBox="1">
            <a:spLocks noGrp="1"/>
          </p:cNvSpPr>
          <p:nvPr>
            <p:ph type="title" idx="4294967295"/>
          </p:nvPr>
        </p:nvSpPr>
        <p:spPr>
          <a:xfrm>
            <a:off x="609600" y="271194"/>
            <a:ext cx="109728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Empowering digital identities</a:t>
            </a:r>
          </a:p>
        </p:txBody>
      </p:sp>
      <p:sp>
        <p:nvSpPr>
          <p:cNvPr id="4" name="TextBox 3">
            <a:extLst>
              <a:ext uri="{FF2B5EF4-FFF2-40B4-BE49-F238E27FC236}">
                <a16:creationId xmlns:a16="http://schemas.microsoft.com/office/drawing/2014/main" id="{FD835255-AA38-B58E-6725-79B63B878486}"/>
              </a:ext>
            </a:extLst>
          </p:cNvPr>
          <p:cNvSpPr txBox="1"/>
          <p:nvPr/>
        </p:nvSpPr>
        <p:spPr>
          <a:xfrm>
            <a:off x="609600" y="1980232"/>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Writing instruction guides students to consider their:</a:t>
            </a:r>
          </a:p>
        </p:txBody>
      </p:sp>
      <p:sp>
        <p:nvSpPr>
          <p:cNvPr id="2" name="Rectangle: Rounded Corners 1">
            <a:extLst>
              <a:ext uri="{FF2B5EF4-FFF2-40B4-BE49-F238E27FC236}">
                <a16:creationId xmlns:a16="http://schemas.microsoft.com/office/drawing/2014/main" id="{A3BFDB1C-83E9-0931-F6DA-7399E77EBBCC}"/>
              </a:ext>
            </a:extLst>
          </p:cNvPr>
          <p:cNvSpPr/>
          <p:nvPr/>
        </p:nvSpPr>
        <p:spPr>
          <a:xfrm>
            <a:off x="609600" y="3225936"/>
            <a:ext cx="3200400" cy="109728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audience</a:t>
            </a:r>
          </a:p>
        </p:txBody>
      </p:sp>
      <p:sp>
        <p:nvSpPr>
          <p:cNvPr id="3" name="Arrow: Left 2">
            <a:extLst>
              <a:ext uri="{FF2B5EF4-FFF2-40B4-BE49-F238E27FC236}">
                <a16:creationId xmlns:a16="http://schemas.microsoft.com/office/drawing/2014/main" id="{E658C2B9-6E34-2707-97D0-EE2945093329}"/>
              </a:ext>
            </a:extLst>
          </p:cNvPr>
          <p:cNvSpPr/>
          <p:nvPr/>
        </p:nvSpPr>
        <p:spPr>
          <a:xfrm>
            <a:off x="4572000" y="3179884"/>
            <a:ext cx="2743200" cy="1189383"/>
          </a:xfrm>
          <a:prstGeom prst="leftArrow">
            <a:avLst/>
          </a:prstGeom>
          <a:solidFill>
            <a:srgbClr val="8CB5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NOT NEW</a:t>
            </a:r>
          </a:p>
        </p:txBody>
      </p:sp>
      <p:sp>
        <p:nvSpPr>
          <p:cNvPr id="7" name="Rectangle 6">
            <a:extLst>
              <a:ext uri="{FF2B5EF4-FFF2-40B4-BE49-F238E27FC236}">
                <a16:creationId xmlns:a16="http://schemas.microsoft.com/office/drawing/2014/main" id="{D2A96E8D-EFD9-4090-B66E-C761B3217699}"/>
              </a:ext>
            </a:extLst>
          </p:cNvPr>
          <p:cNvSpPr/>
          <p:nvPr/>
        </p:nvSpPr>
        <p:spPr>
          <a:xfrm>
            <a:off x="7315200" y="3134495"/>
            <a:ext cx="2468880" cy="1280160"/>
          </a:xfrm>
          <a:prstGeom prst="rect">
            <a:avLst/>
          </a:prstGeom>
          <a:solidFill>
            <a:srgbClr val="8CB5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2713"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See Common Core W.4, W.10, and others</a:t>
            </a:r>
          </a:p>
        </p:txBody>
      </p:sp>
    </p:spTree>
    <p:extLst>
      <p:ext uri="{BB962C8B-B14F-4D97-AF65-F5344CB8AC3E}">
        <p14:creationId xmlns:p14="http://schemas.microsoft.com/office/powerpoint/2010/main" val="90569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42DE4-810A-5DFB-F114-2FFC85074E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EBAA1-2B10-4673-D3FA-1451433271C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Revised Standard Example:</a:t>
            </a:r>
          </a:p>
        </p:txBody>
      </p:sp>
      <p:pic>
        <p:nvPicPr>
          <p:cNvPr id="12" name="Picture 11" descr="Here’s an example of a revised standard: Writing standard 6 for grade 3, which addresses sharing and publishing compositions&#10;Indicator A says…&#10;This adds a new emphasis to considering your audience: who might access your work&#10;When a composition is published online, there is less control over who can access it&#10;This does not mean all third grade teachers are going to be posting kids’ stuff on the internet!&#10;This indicator is here because some third graders are definitely “publishing” things, like YouTube videos, on their own&#10;And for those who aren’t publishing online yet, it is never too early to start thinking about how to do so in ways that present empowering digital identities&#10;">
            <a:extLst>
              <a:ext uri="{FF2B5EF4-FFF2-40B4-BE49-F238E27FC236}">
                <a16:creationId xmlns:a16="http://schemas.microsoft.com/office/drawing/2014/main" id="{270E75C9-FB3F-677D-F698-2772D71D5D3E}"/>
              </a:ext>
            </a:extLst>
          </p:cNvPr>
          <p:cNvPicPr>
            <a:picLocks noChangeAspect="1"/>
          </p:cNvPicPr>
          <p:nvPr/>
        </p:nvPicPr>
        <p:blipFill>
          <a:blip r:embed="rId3"/>
          <a:stretch>
            <a:fillRect/>
          </a:stretch>
        </p:blipFill>
        <p:spPr>
          <a:xfrm>
            <a:off x="609600" y="457200"/>
            <a:ext cx="10972800" cy="1445586"/>
          </a:xfrm>
          <a:prstGeom prst="rect">
            <a:avLst/>
          </a:prstGeom>
        </p:spPr>
      </p:pic>
      <p:sp>
        <p:nvSpPr>
          <p:cNvPr id="15" name="Rectangle: Rounded Corners 14">
            <a:extLst>
              <a:ext uri="{FF2B5EF4-FFF2-40B4-BE49-F238E27FC236}">
                <a16:creationId xmlns:a16="http://schemas.microsoft.com/office/drawing/2014/main" id="{BA7F07EC-43A0-36C4-F4C3-1FE0D9A65984}"/>
              </a:ext>
            </a:extLst>
          </p:cNvPr>
          <p:cNvSpPr/>
          <p:nvPr/>
        </p:nvSpPr>
        <p:spPr>
          <a:xfrm>
            <a:off x="609600" y="2926080"/>
            <a:ext cx="3200400" cy="146304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who might access</a:t>
            </a:r>
          </a:p>
        </p:txBody>
      </p:sp>
      <p:sp>
        <p:nvSpPr>
          <p:cNvPr id="14" name="Arrow: Left 13">
            <a:extLst>
              <a:ext uri="{FF2B5EF4-FFF2-40B4-BE49-F238E27FC236}">
                <a16:creationId xmlns:a16="http://schemas.microsoft.com/office/drawing/2014/main" id="{B5D5D65A-9AA2-8B36-E49C-7B34907861D4}"/>
              </a:ext>
            </a:extLst>
          </p:cNvPr>
          <p:cNvSpPr/>
          <p:nvPr/>
        </p:nvSpPr>
        <p:spPr>
          <a:xfrm>
            <a:off x="4572000" y="3062908"/>
            <a:ext cx="3657600" cy="1189383"/>
          </a:xfrm>
          <a:prstGeom prst="leftArrow">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NEW EMPHASIS</a:t>
            </a:r>
          </a:p>
        </p:txBody>
      </p:sp>
    </p:spTree>
    <p:extLst>
      <p:ext uri="{BB962C8B-B14F-4D97-AF65-F5344CB8AC3E}">
        <p14:creationId xmlns:p14="http://schemas.microsoft.com/office/powerpoint/2010/main" val="234696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E0875-85C8-3CB5-A724-0BC5005E8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E8CE73-3C13-4E2A-ED78-F2B5F761286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Revised Standard Example: </a:t>
            </a:r>
          </a:p>
        </p:txBody>
      </p:sp>
      <p:pic>
        <p:nvPicPr>
          <p:cNvPr id="10" name="Picture 9" descr="In grade 6, the indicator evolves into…&#10;Again, there’s a new emphasis, this time on unintended audiences&#10;This is something else that comes with the territory of publishing things online&#10;A student may have put a lot of thought into how their intended audience might react to their composition&#10;But on the internet, there are all kinds of unintended audiences to consider as well&#10;">
            <a:extLst>
              <a:ext uri="{FF2B5EF4-FFF2-40B4-BE49-F238E27FC236}">
                <a16:creationId xmlns:a16="http://schemas.microsoft.com/office/drawing/2014/main" id="{FBB093DF-EECA-95FB-9E93-F0A6D3DFE5C7}"/>
              </a:ext>
            </a:extLst>
          </p:cNvPr>
          <p:cNvPicPr>
            <a:picLocks noChangeAspect="1"/>
          </p:cNvPicPr>
          <p:nvPr/>
        </p:nvPicPr>
        <p:blipFill>
          <a:blip r:embed="rId3"/>
          <a:stretch>
            <a:fillRect/>
          </a:stretch>
        </p:blipFill>
        <p:spPr>
          <a:xfrm>
            <a:off x="609600" y="457200"/>
            <a:ext cx="10972800" cy="1467699"/>
          </a:xfrm>
          <a:prstGeom prst="rect">
            <a:avLst/>
          </a:prstGeom>
        </p:spPr>
      </p:pic>
      <p:sp>
        <p:nvSpPr>
          <p:cNvPr id="5" name="Rectangle: Rounded Corners 4">
            <a:extLst>
              <a:ext uri="{FF2B5EF4-FFF2-40B4-BE49-F238E27FC236}">
                <a16:creationId xmlns:a16="http://schemas.microsoft.com/office/drawing/2014/main" id="{9E6BF5CF-80F9-C30F-CF19-BCE3C0EF58F7}"/>
              </a:ext>
            </a:extLst>
          </p:cNvPr>
          <p:cNvSpPr/>
          <p:nvPr/>
        </p:nvSpPr>
        <p:spPr>
          <a:xfrm>
            <a:off x="609600" y="2926080"/>
            <a:ext cx="3200400" cy="146304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unintended audiences</a:t>
            </a:r>
          </a:p>
        </p:txBody>
      </p:sp>
      <p:sp>
        <p:nvSpPr>
          <p:cNvPr id="8" name="Arrow: Left 7">
            <a:extLst>
              <a:ext uri="{FF2B5EF4-FFF2-40B4-BE49-F238E27FC236}">
                <a16:creationId xmlns:a16="http://schemas.microsoft.com/office/drawing/2014/main" id="{4533757B-C1A0-E22B-B9CB-F84F8243D7E1}"/>
              </a:ext>
            </a:extLst>
          </p:cNvPr>
          <p:cNvSpPr/>
          <p:nvPr/>
        </p:nvSpPr>
        <p:spPr>
          <a:xfrm>
            <a:off x="4572000" y="3062908"/>
            <a:ext cx="3657600" cy="1189383"/>
          </a:xfrm>
          <a:prstGeom prst="leftArrow">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NEW EMPHASIS</a:t>
            </a:r>
          </a:p>
        </p:txBody>
      </p:sp>
    </p:spTree>
    <p:extLst>
      <p:ext uri="{BB962C8B-B14F-4D97-AF65-F5344CB8AC3E}">
        <p14:creationId xmlns:p14="http://schemas.microsoft.com/office/powerpoint/2010/main" val="423229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886CC-84C3-8638-B2A8-F71934526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F01D7C-2E11-A2F7-59A3-23E6A296EF4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In grades 9-10, the indicator is…</a:t>
            </a:r>
          </a:p>
        </p:txBody>
      </p:sp>
      <p:pic>
        <p:nvPicPr>
          <p:cNvPr id="9" name="Picture 8" descr="In grades 9-10, the indicator is…&#10;Here’s something else that’s not just a new emphasis but totally new: the permanence of the digital world&#10;We want students to consider not just intended and unintended audiences, but potential future audiences as well&#10;This is a key Digital Citizenship skill: thinking about your digital footprint&#10;">
            <a:extLst>
              <a:ext uri="{FF2B5EF4-FFF2-40B4-BE49-F238E27FC236}">
                <a16:creationId xmlns:a16="http://schemas.microsoft.com/office/drawing/2014/main" id="{4FF0320D-AB2B-CD62-8670-CBA3A498D0CE}"/>
              </a:ext>
            </a:extLst>
          </p:cNvPr>
          <p:cNvPicPr>
            <a:picLocks noChangeAspect="1"/>
          </p:cNvPicPr>
          <p:nvPr/>
        </p:nvPicPr>
        <p:blipFill>
          <a:blip r:embed="rId3"/>
          <a:stretch>
            <a:fillRect/>
          </a:stretch>
        </p:blipFill>
        <p:spPr>
          <a:xfrm>
            <a:off x="609600" y="457200"/>
            <a:ext cx="10972800" cy="1720121"/>
          </a:xfrm>
          <a:prstGeom prst="rect">
            <a:avLst/>
          </a:prstGeom>
        </p:spPr>
      </p:pic>
      <p:sp>
        <p:nvSpPr>
          <p:cNvPr id="6" name="Rectangle: Rounded Corners 5">
            <a:extLst>
              <a:ext uri="{FF2B5EF4-FFF2-40B4-BE49-F238E27FC236}">
                <a16:creationId xmlns:a16="http://schemas.microsoft.com/office/drawing/2014/main" id="{CF13EC9D-3DB0-8547-27B0-4793C6840449}"/>
              </a:ext>
            </a:extLst>
          </p:cNvPr>
          <p:cNvSpPr/>
          <p:nvPr/>
        </p:nvSpPr>
        <p:spPr>
          <a:xfrm>
            <a:off x="609600" y="2926080"/>
            <a:ext cx="3657600" cy="146304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impact of permanence</a:t>
            </a:r>
          </a:p>
        </p:txBody>
      </p:sp>
      <p:sp>
        <p:nvSpPr>
          <p:cNvPr id="13" name="Arrow: Left 12">
            <a:extLst>
              <a:ext uri="{FF2B5EF4-FFF2-40B4-BE49-F238E27FC236}">
                <a16:creationId xmlns:a16="http://schemas.microsoft.com/office/drawing/2014/main" id="{7E9207F6-B6E2-525B-3018-DD3BEB00E4E8}"/>
              </a:ext>
            </a:extLst>
          </p:cNvPr>
          <p:cNvSpPr/>
          <p:nvPr/>
        </p:nvSpPr>
        <p:spPr>
          <a:xfrm>
            <a:off x="4598504" y="3062908"/>
            <a:ext cx="1828800" cy="1189383"/>
          </a:xfrm>
          <a:prstGeom prst="leftArrow">
            <a:avLst/>
          </a:prstGeom>
          <a:solidFill>
            <a:srgbClr val="FBC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NEW</a:t>
            </a:r>
          </a:p>
        </p:txBody>
      </p:sp>
    </p:spTree>
    <p:extLst>
      <p:ext uri="{BB962C8B-B14F-4D97-AF65-F5344CB8AC3E}">
        <p14:creationId xmlns:p14="http://schemas.microsoft.com/office/powerpoint/2010/main" val="12870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FD306-CFAF-1A00-F8CF-0D1EC18B5E8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0E55F0A-8F6C-4BC2-E3F0-45767DD5FD0F}"/>
              </a:ext>
              <a:ext uri="{C183D7F6-B498-43B3-948B-1728B52AA6E4}">
                <adec:decorative xmlns:adec="http://schemas.microsoft.com/office/drawing/2017/decorative" val="1"/>
              </a:ext>
            </a:extLst>
          </p:cNvPr>
          <p:cNvSpPr/>
          <p:nvPr/>
        </p:nvSpPr>
        <p:spPr>
          <a:xfrm>
            <a:off x="0" y="0"/>
            <a:ext cx="12192000" cy="1188720"/>
          </a:xfrm>
          <a:prstGeom prst="rect">
            <a:avLst/>
          </a:prstGeom>
          <a:solidFill>
            <a:srgbClr val="FBC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itle 7">
            <a:extLst>
              <a:ext uri="{FF2B5EF4-FFF2-40B4-BE49-F238E27FC236}">
                <a16:creationId xmlns:a16="http://schemas.microsoft.com/office/drawing/2014/main" id="{F260B195-8773-9025-FC61-E8D36BF7127F}"/>
              </a:ext>
            </a:extLst>
          </p:cNvPr>
          <p:cNvSpPr txBox="1">
            <a:spLocks noGrp="1"/>
          </p:cNvSpPr>
          <p:nvPr>
            <p:ph type="title" idx="4294967295"/>
          </p:nvPr>
        </p:nvSpPr>
        <p:spPr>
          <a:xfrm>
            <a:off x="609600" y="271194"/>
            <a:ext cx="109728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Ethical use of others’ creative work</a:t>
            </a:r>
          </a:p>
        </p:txBody>
      </p:sp>
      <p:sp>
        <p:nvSpPr>
          <p:cNvPr id="4" name="TextBox 3">
            <a:extLst>
              <a:ext uri="{FF2B5EF4-FFF2-40B4-BE49-F238E27FC236}">
                <a16:creationId xmlns:a16="http://schemas.microsoft.com/office/drawing/2014/main" id="{A799F128-CBA8-6CF2-4F05-0B4A5391C847}"/>
              </a:ext>
            </a:extLst>
          </p:cNvPr>
          <p:cNvSpPr txBox="1"/>
          <p:nvPr/>
        </p:nvSpPr>
        <p:spPr>
          <a:xfrm>
            <a:off x="640080" y="1505634"/>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Writing instruction guides students to consider their:</a:t>
            </a:r>
          </a:p>
        </p:txBody>
      </p:sp>
      <p:sp>
        <p:nvSpPr>
          <p:cNvPr id="5" name="Rectangle: Rounded Corners 4">
            <a:extLst>
              <a:ext uri="{FF2B5EF4-FFF2-40B4-BE49-F238E27FC236}">
                <a16:creationId xmlns:a16="http://schemas.microsoft.com/office/drawing/2014/main" id="{94EDA641-1C69-64C7-70B1-DEFA9B85E2DF}"/>
              </a:ext>
            </a:extLst>
          </p:cNvPr>
          <p:cNvSpPr/>
          <p:nvPr/>
        </p:nvSpPr>
        <p:spPr>
          <a:xfrm>
            <a:off x="609600" y="2834639"/>
            <a:ext cx="3200400" cy="146304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use of others’ creative work</a:t>
            </a:r>
          </a:p>
        </p:txBody>
      </p:sp>
      <p:sp>
        <p:nvSpPr>
          <p:cNvPr id="2" name="Arrow: Left 1">
            <a:extLst>
              <a:ext uri="{FF2B5EF4-FFF2-40B4-BE49-F238E27FC236}">
                <a16:creationId xmlns:a16="http://schemas.microsoft.com/office/drawing/2014/main" id="{5BE602D1-9925-6302-9B3A-35F8FA3E650D}"/>
              </a:ext>
            </a:extLst>
          </p:cNvPr>
          <p:cNvSpPr/>
          <p:nvPr/>
        </p:nvSpPr>
        <p:spPr>
          <a:xfrm>
            <a:off x="4518338" y="3062908"/>
            <a:ext cx="2743200" cy="1189383"/>
          </a:xfrm>
          <a:prstGeom prst="leftArrow">
            <a:avLst/>
          </a:prstGeom>
          <a:solidFill>
            <a:srgbClr val="8CB5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rPr>
              <a:t>NOT NEW</a:t>
            </a:r>
          </a:p>
        </p:txBody>
      </p:sp>
      <p:sp>
        <p:nvSpPr>
          <p:cNvPr id="6" name="Rectangle 5">
            <a:extLst>
              <a:ext uri="{FF2B5EF4-FFF2-40B4-BE49-F238E27FC236}">
                <a16:creationId xmlns:a16="http://schemas.microsoft.com/office/drawing/2014/main" id="{5555BEC6-1138-AF6C-64CD-379306C100E2}"/>
              </a:ext>
            </a:extLst>
          </p:cNvPr>
          <p:cNvSpPr/>
          <p:nvPr/>
        </p:nvSpPr>
        <p:spPr>
          <a:xfrm>
            <a:off x="7261538" y="3017519"/>
            <a:ext cx="2926080" cy="1280160"/>
          </a:xfrm>
          <a:prstGeom prst="rect">
            <a:avLst/>
          </a:prstGeom>
          <a:solidFill>
            <a:srgbClr val="8CB5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2713" lvl="0">
              <a:spcAft>
                <a:spcPts val="600"/>
              </a:spcAft>
              <a:defRPr/>
            </a:pPr>
            <a:r>
              <a:rPr kumimoji="0" lang="en-US" sz="2400" b="0" i="0" u="none" strike="noStrike" kern="120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rPr>
              <a:t>See </a:t>
            </a:r>
            <a:r>
              <a:rPr lang="en-US" sz="2400" dirty="0">
                <a:solidFill>
                  <a:sysClr val="windowText" lastClr="000000"/>
                </a:solidFill>
                <a:latin typeface="Segoe UI" panose="020B0502040204020203" pitchFamily="34" charset="0"/>
                <a:cs typeface="Segoe UI" panose="020B0502040204020203" pitchFamily="34" charset="0"/>
              </a:rPr>
              <a:t>“avoiding plagiarism” in Common Core W.8</a:t>
            </a:r>
            <a:endParaRPr kumimoji="0" lang="en-US" sz="2400" b="0" i="0" u="none" strike="noStrike" kern="120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98515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BA8D8-F542-F6F7-F470-A39E25EAC6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DE36FF-87B1-5E43-6427-CA436CEFD1D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Writing standard 3 for grade 2</a:t>
            </a:r>
          </a:p>
        </p:txBody>
      </p:sp>
      <p:grpSp>
        <p:nvGrpSpPr>
          <p:cNvPr id="10" name="Group 9" descr="Here’s Writing standard 3 for grade 2, which addresses drafting content by generating and gathering ideas&#10;Indicator C is about gathering ideas and actual material created by others to use in your own work&#10;A new emphasis is on thinking, not just about how you use other people’s ideas or words, but about how you use other people’s images or songs or other creations&#10;">
            <a:extLst>
              <a:ext uri="{FF2B5EF4-FFF2-40B4-BE49-F238E27FC236}">
                <a16:creationId xmlns:a16="http://schemas.microsoft.com/office/drawing/2014/main" id="{4BCF928A-A25B-6A79-B9BE-3BF7EB8FBF58}"/>
              </a:ext>
            </a:extLst>
          </p:cNvPr>
          <p:cNvGrpSpPr/>
          <p:nvPr/>
        </p:nvGrpSpPr>
        <p:grpSpPr>
          <a:xfrm>
            <a:off x="609600" y="457200"/>
            <a:ext cx="10972800" cy="1808096"/>
            <a:chOff x="609600" y="457200"/>
            <a:chExt cx="10972800" cy="1808096"/>
          </a:xfrm>
        </p:grpSpPr>
        <p:pic>
          <p:nvPicPr>
            <p:cNvPr id="11" name="Picture 10">
              <a:extLst>
                <a:ext uri="{FF2B5EF4-FFF2-40B4-BE49-F238E27FC236}">
                  <a16:creationId xmlns:a16="http://schemas.microsoft.com/office/drawing/2014/main" id="{DDBF856E-5C11-25EB-4801-E1B988D628BF}"/>
                </a:ext>
              </a:extLst>
            </p:cNvPr>
            <p:cNvPicPr>
              <a:picLocks noChangeAspect="1"/>
            </p:cNvPicPr>
            <p:nvPr/>
          </p:nvPicPr>
          <p:blipFill>
            <a:blip r:embed="rId3"/>
            <a:srcRect b="52341"/>
            <a:stretch>
              <a:fillRect/>
            </a:stretch>
          </p:blipFill>
          <p:spPr>
            <a:xfrm>
              <a:off x="609600" y="457200"/>
              <a:ext cx="10972800" cy="1176391"/>
            </a:xfrm>
            <a:prstGeom prst="rect">
              <a:avLst/>
            </a:prstGeom>
          </p:spPr>
        </p:pic>
        <p:pic>
          <p:nvPicPr>
            <p:cNvPr id="9" name="Picture 8">
              <a:extLst>
                <a:ext uri="{FF2B5EF4-FFF2-40B4-BE49-F238E27FC236}">
                  <a16:creationId xmlns:a16="http://schemas.microsoft.com/office/drawing/2014/main" id="{92A1A465-8EC1-3CC1-989B-6C7B7BB481A2}"/>
                </a:ext>
              </a:extLst>
            </p:cNvPr>
            <p:cNvPicPr>
              <a:picLocks noChangeAspect="1"/>
            </p:cNvPicPr>
            <p:nvPr/>
          </p:nvPicPr>
          <p:blipFill>
            <a:blip r:embed="rId3"/>
            <a:srcRect t="74785"/>
            <a:stretch>
              <a:fillRect/>
            </a:stretch>
          </p:blipFill>
          <p:spPr>
            <a:xfrm>
              <a:off x="609600" y="1642900"/>
              <a:ext cx="10972800" cy="622396"/>
            </a:xfrm>
            <a:prstGeom prst="rect">
              <a:avLst/>
            </a:prstGeom>
          </p:spPr>
        </p:pic>
      </p:grpSp>
      <p:sp>
        <p:nvSpPr>
          <p:cNvPr id="2" name="Rectangle: Rounded Corners 1">
            <a:extLst>
              <a:ext uri="{FF2B5EF4-FFF2-40B4-BE49-F238E27FC236}">
                <a16:creationId xmlns:a16="http://schemas.microsoft.com/office/drawing/2014/main" id="{383D4012-6A57-DA32-9C28-0F676B9F869F}"/>
              </a:ext>
            </a:extLst>
          </p:cNvPr>
          <p:cNvSpPr/>
          <p:nvPr/>
        </p:nvSpPr>
        <p:spPr>
          <a:xfrm>
            <a:off x="609600" y="2834639"/>
            <a:ext cx="3200400" cy="146304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images &amp; multimedia</a:t>
            </a:r>
          </a:p>
        </p:txBody>
      </p:sp>
      <p:sp>
        <p:nvSpPr>
          <p:cNvPr id="3" name="Arrow: Left 2">
            <a:extLst>
              <a:ext uri="{FF2B5EF4-FFF2-40B4-BE49-F238E27FC236}">
                <a16:creationId xmlns:a16="http://schemas.microsoft.com/office/drawing/2014/main" id="{A0C413DC-4849-9BD1-1DE9-422BA8833F55}"/>
              </a:ext>
            </a:extLst>
          </p:cNvPr>
          <p:cNvSpPr/>
          <p:nvPr/>
        </p:nvSpPr>
        <p:spPr>
          <a:xfrm>
            <a:off x="4572000" y="2971468"/>
            <a:ext cx="3657600" cy="1189383"/>
          </a:xfrm>
          <a:prstGeom prst="leftArrow">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NEW EMPHASIS</a:t>
            </a:r>
          </a:p>
        </p:txBody>
      </p:sp>
    </p:spTree>
    <p:extLst>
      <p:ext uri="{BB962C8B-B14F-4D97-AF65-F5344CB8AC3E}">
        <p14:creationId xmlns:p14="http://schemas.microsoft.com/office/powerpoint/2010/main" val="401274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9C5E4-3732-C927-B1DB-C4D5345B56B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B365469-7E59-4A88-4911-BF676820EF7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The standard and indicator in grade 6</a:t>
            </a:r>
          </a:p>
        </p:txBody>
      </p:sp>
      <p:grpSp>
        <p:nvGrpSpPr>
          <p:cNvPr id="5" name="Group 4" descr="The standard and indicator are fairly similar in grade 6&#10;The indicator includes the phrase, “identifying when and how it’s fair to use the creative work of others”&#10;This is new and it has to do with considering whether your use is happening…&#10;">
            <a:extLst>
              <a:ext uri="{FF2B5EF4-FFF2-40B4-BE49-F238E27FC236}">
                <a16:creationId xmlns:a16="http://schemas.microsoft.com/office/drawing/2014/main" id="{F55EF593-43E9-C890-1AF1-935CD2F058E7}"/>
              </a:ext>
            </a:extLst>
          </p:cNvPr>
          <p:cNvGrpSpPr/>
          <p:nvPr/>
        </p:nvGrpSpPr>
        <p:grpSpPr>
          <a:xfrm>
            <a:off x="609600" y="457201"/>
            <a:ext cx="10972800" cy="1808095"/>
            <a:chOff x="609600" y="457201"/>
            <a:chExt cx="10972800" cy="1808095"/>
          </a:xfrm>
        </p:grpSpPr>
        <p:pic>
          <p:nvPicPr>
            <p:cNvPr id="13" name="Picture 12">
              <a:extLst>
                <a:ext uri="{FF2B5EF4-FFF2-40B4-BE49-F238E27FC236}">
                  <a16:creationId xmlns:a16="http://schemas.microsoft.com/office/drawing/2014/main" id="{897D476D-8B70-66AE-9F0A-9C94EF8A7774}"/>
                </a:ext>
              </a:extLst>
            </p:cNvPr>
            <p:cNvPicPr>
              <a:picLocks noChangeAspect="1"/>
            </p:cNvPicPr>
            <p:nvPr/>
          </p:nvPicPr>
          <p:blipFill>
            <a:blip r:embed="rId3"/>
            <a:srcRect b="52196"/>
            <a:stretch>
              <a:fillRect/>
            </a:stretch>
          </p:blipFill>
          <p:spPr>
            <a:xfrm>
              <a:off x="609600" y="457201"/>
              <a:ext cx="10972800" cy="1168016"/>
            </a:xfrm>
            <a:prstGeom prst="rect">
              <a:avLst/>
            </a:prstGeom>
          </p:spPr>
        </p:pic>
        <p:pic>
          <p:nvPicPr>
            <p:cNvPr id="3" name="Picture 2">
              <a:extLst>
                <a:ext uri="{FF2B5EF4-FFF2-40B4-BE49-F238E27FC236}">
                  <a16:creationId xmlns:a16="http://schemas.microsoft.com/office/drawing/2014/main" id="{C7FA8C38-D1E3-1C28-DBAB-5379BF29319A}"/>
                </a:ext>
              </a:extLst>
            </p:cNvPr>
            <p:cNvPicPr>
              <a:picLocks noChangeAspect="1"/>
            </p:cNvPicPr>
            <p:nvPr/>
          </p:nvPicPr>
          <p:blipFill>
            <a:blip r:embed="rId3"/>
            <a:srcRect t="75603"/>
            <a:stretch>
              <a:fillRect/>
            </a:stretch>
          </p:blipFill>
          <p:spPr>
            <a:xfrm>
              <a:off x="609600" y="1669182"/>
              <a:ext cx="10972800" cy="596114"/>
            </a:xfrm>
            <a:prstGeom prst="rect">
              <a:avLst/>
            </a:prstGeom>
          </p:spPr>
        </p:pic>
      </p:grpSp>
      <p:sp>
        <p:nvSpPr>
          <p:cNvPr id="4" name="Rectangle: Rounded Corners 3">
            <a:extLst>
              <a:ext uri="{FF2B5EF4-FFF2-40B4-BE49-F238E27FC236}">
                <a16:creationId xmlns:a16="http://schemas.microsoft.com/office/drawing/2014/main" id="{6BCB623C-2485-F0D5-F64E-104801987676}"/>
              </a:ext>
            </a:extLst>
          </p:cNvPr>
          <p:cNvSpPr/>
          <p:nvPr/>
        </p:nvSpPr>
        <p:spPr>
          <a:xfrm>
            <a:off x="609600" y="3221104"/>
            <a:ext cx="3291840" cy="146304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when</a:t>
            </a:r>
            <a:r>
              <a:rPr kumimoji="0" lang="en-US" sz="3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and how it’s fair to use</a:t>
            </a:r>
          </a:p>
        </p:txBody>
      </p:sp>
      <p:sp>
        <p:nvSpPr>
          <p:cNvPr id="7" name="Arrow: Left 6">
            <a:extLst>
              <a:ext uri="{FF2B5EF4-FFF2-40B4-BE49-F238E27FC236}">
                <a16:creationId xmlns:a16="http://schemas.microsoft.com/office/drawing/2014/main" id="{498A39C1-2CFF-5F2F-E0F5-BC5A84240BD6}"/>
              </a:ext>
            </a:extLst>
          </p:cNvPr>
          <p:cNvSpPr/>
          <p:nvPr/>
        </p:nvSpPr>
        <p:spPr>
          <a:xfrm>
            <a:off x="4572000" y="3357933"/>
            <a:ext cx="1828800" cy="1189383"/>
          </a:xfrm>
          <a:prstGeom prst="leftArrow">
            <a:avLst/>
          </a:prstGeom>
          <a:solidFill>
            <a:srgbClr val="FBC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NEW</a:t>
            </a:r>
          </a:p>
        </p:txBody>
      </p:sp>
      <p:sp>
        <p:nvSpPr>
          <p:cNvPr id="2" name="Rectangle 1">
            <a:extLst>
              <a:ext uri="{FF2B5EF4-FFF2-40B4-BE49-F238E27FC236}">
                <a16:creationId xmlns:a16="http://schemas.microsoft.com/office/drawing/2014/main" id="{1C447A3C-2B75-4347-1FDB-C33309D757F7}"/>
              </a:ext>
            </a:extLst>
          </p:cNvPr>
          <p:cNvSpPr/>
          <p:nvPr/>
        </p:nvSpPr>
        <p:spPr>
          <a:xfrm>
            <a:off x="7162800" y="2926080"/>
            <a:ext cx="3657600" cy="201168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2713"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Educational setting (fair use) vs. outside of education setting, e.g., using copyrighted songs in YouTube videos</a:t>
            </a:r>
          </a:p>
        </p:txBody>
      </p:sp>
    </p:spTree>
    <p:extLst>
      <p:ext uri="{BB962C8B-B14F-4D97-AF65-F5344CB8AC3E}">
        <p14:creationId xmlns:p14="http://schemas.microsoft.com/office/powerpoint/2010/main" val="180718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A5046-D850-3516-3737-7F512BAC1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10050-1DC4-AAF6-39C5-91B928A0381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Grades 11-12</a:t>
            </a:r>
          </a:p>
        </p:txBody>
      </p:sp>
      <p:grpSp>
        <p:nvGrpSpPr>
          <p:cNvPr id="10" name="Group 9" descr="In grades 11-12, the indicator includes not just “when and how it’s fair” but “when and how it’s legal”&#10;This is very new—learning about things like copyright—but it’s essential for students who are navigating the digital world&#10;This brings up something else that’s new…&#10;We tell students that it’s not OK to use other people’s creative work in certain circumstances without asking permission or offering compensation—and then they see the AI companies doing exactly what they were told not to do&#10;This could be a super interesting discussion topic or a topic for a persuasive essay&#10;It’s also a segue to our next topic&#10;">
            <a:extLst>
              <a:ext uri="{FF2B5EF4-FFF2-40B4-BE49-F238E27FC236}">
                <a16:creationId xmlns:a16="http://schemas.microsoft.com/office/drawing/2014/main" id="{9C07A7D7-1843-F70E-AE20-EFF01D791430}"/>
              </a:ext>
            </a:extLst>
          </p:cNvPr>
          <p:cNvGrpSpPr/>
          <p:nvPr/>
        </p:nvGrpSpPr>
        <p:grpSpPr>
          <a:xfrm>
            <a:off x="609600" y="457200"/>
            <a:ext cx="10972800" cy="1792213"/>
            <a:chOff x="609600" y="457200"/>
            <a:chExt cx="10972800" cy="1792213"/>
          </a:xfrm>
        </p:grpSpPr>
        <p:pic>
          <p:nvPicPr>
            <p:cNvPr id="7" name="Picture 6">
              <a:extLst>
                <a:ext uri="{FF2B5EF4-FFF2-40B4-BE49-F238E27FC236}">
                  <a16:creationId xmlns:a16="http://schemas.microsoft.com/office/drawing/2014/main" id="{73C8BF66-FB86-AAC0-A41A-36E2AC21E391}"/>
                </a:ext>
              </a:extLst>
            </p:cNvPr>
            <p:cNvPicPr>
              <a:picLocks noChangeAspect="1"/>
            </p:cNvPicPr>
            <p:nvPr/>
          </p:nvPicPr>
          <p:blipFill>
            <a:blip r:embed="rId3"/>
            <a:srcRect b="52758"/>
            <a:stretch>
              <a:fillRect/>
            </a:stretch>
          </p:blipFill>
          <p:spPr>
            <a:xfrm>
              <a:off x="609600" y="457200"/>
              <a:ext cx="10972800" cy="1101817"/>
            </a:xfrm>
            <a:prstGeom prst="rect">
              <a:avLst/>
            </a:prstGeom>
          </p:spPr>
        </p:pic>
        <p:pic>
          <p:nvPicPr>
            <p:cNvPr id="5" name="Picture 4">
              <a:extLst>
                <a:ext uri="{FF2B5EF4-FFF2-40B4-BE49-F238E27FC236}">
                  <a16:creationId xmlns:a16="http://schemas.microsoft.com/office/drawing/2014/main" id="{71636E87-F35F-A40A-9F83-C366C7C3F26B}"/>
                </a:ext>
              </a:extLst>
            </p:cNvPr>
            <p:cNvPicPr>
              <a:picLocks noChangeAspect="1"/>
            </p:cNvPicPr>
            <p:nvPr/>
          </p:nvPicPr>
          <p:blipFill>
            <a:blip r:embed="rId3"/>
            <a:srcRect t="73237"/>
            <a:stretch>
              <a:fillRect/>
            </a:stretch>
          </p:blipFill>
          <p:spPr>
            <a:xfrm>
              <a:off x="609600" y="1625216"/>
              <a:ext cx="10972800" cy="624197"/>
            </a:xfrm>
            <a:prstGeom prst="rect">
              <a:avLst/>
            </a:prstGeom>
          </p:spPr>
        </p:pic>
      </p:grpSp>
      <p:sp>
        <p:nvSpPr>
          <p:cNvPr id="9" name="Rectangle: Rounded Corners 8">
            <a:extLst>
              <a:ext uri="{FF2B5EF4-FFF2-40B4-BE49-F238E27FC236}">
                <a16:creationId xmlns:a16="http://schemas.microsoft.com/office/drawing/2014/main" id="{3FD027E3-A63B-5846-B74B-6FFE757E5342}"/>
              </a:ext>
            </a:extLst>
          </p:cNvPr>
          <p:cNvSpPr/>
          <p:nvPr/>
        </p:nvSpPr>
        <p:spPr>
          <a:xfrm>
            <a:off x="609599" y="2926080"/>
            <a:ext cx="3200400" cy="109728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laws</a:t>
            </a:r>
          </a:p>
        </p:txBody>
      </p:sp>
      <p:sp>
        <p:nvSpPr>
          <p:cNvPr id="11" name="Arrow: Left 10">
            <a:extLst>
              <a:ext uri="{FF2B5EF4-FFF2-40B4-BE49-F238E27FC236}">
                <a16:creationId xmlns:a16="http://schemas.microsoft.com/office/drawing/2014/main" id="{BFF082D1-42F4-1A11-F59E-1FF179E1A4D2}"/>
              </a:ext>
            </a:extLst>
          </p:cNvPr>
          <p:cNvSpPr/>
          <p:nvPr/>
        </p:nvSpPr>
        <p:spPr>
          <a:xfrm>
            <a:off x="4572000" y="2834308"/>
            <a:ext cx="1828800" cy="1189383"/>
          </a:xfrm>
          <a:prstGeom prst="leftArrow">
            <a:avLst/>
          </a:prstGeom>
          <a:solidFill>
            <a:srgbClr val="FBC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NEW</a:t>
            </a:r>
          </a:p>
        </p:txBody>
      </p:sp>
      <p:sp>
        <p:nvSpPr>
          <p:cNvPr id="3" name="Rectangle: Rounded Corners 2">
            <a:extLst>
              <a:ext uri="{FF2B5EF4-FFF2-40B4-BE49-F238E27FC236}">
                <a16:creationId xmlns:a16="http://schemas.microsoft.com/office/drawing/2014/main" id="{482B55F3-8098-4571-232F-6B48EF6B2767}"/>
              </a:ext>
            </a:extLst>
          </p:cNvPr>
          <p:cNvSpPr/>
          <p:nvPr/>
        </p:nvSpPr>
        <p:spPr>
          <a:xfrm>
            <a:off x="609599" y="4464568"/>
            <a:ext cx="5029200" cy="146304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ethics of AI tools’ use of creative work</a:t>
            </a:r>
          </a:p>
        </p:txBody>
      </p:sp>
      <p:sp>
        <p:nvSpPr>
          <p:cNvPr id="8" name="Arrow: Left 7">
            <a:extLst>
              <a:ext uri="{FF2B5EF4-FFF2-40B4-BE49-F238E27FC236}">
                <a16:creationId xmlns:a16="http://schemas.microsoft.com/office/drawing/2014/main" id="{4686403D-EB3E-1089-79D2-D45CB7C74B79}"/>
              </a:ext>
            </a:extLst>
          </p:cNvPr>
          <p:cNvSpPr/>
          <p:nvPr/>
        </p:nvSpPr>
        <p:spPr>
          <a:xfrm>
            <a:off x="6400800" y="4601396"/>
            <a:ext cx="1828800" cy="1189383"/>
          </a:xfrm>
          <a:prstGeom prst="leftArrow">
            <a:avLst/>
          </a:prstGeom>
          <a:solidFill>
            <a:srgbClr val="FBC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NEW</a:t>
            </a:r>
          </a:p>
        </p:txBody>
      </p:sp>
    </p:spTree>
    <p:extLst>
      <p:ext uri="{BB962C8B-B14F-4D97-AF65-F5344CB8AC3E}">
        <p14:creationId xmlns:p14="http://schemas.microsoft.com/office/powerpoint/2010/main" val="147833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3"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BED5-9DEF-5E3F-B3E1-E0CDF29830E1}"/>
              </a:ext>
            </a:extLst>
          </p:cNvPr>
          <p:cNvSpPr>
            <a:spLocks noGrp="1"/>
          </p:cNvSpPr>
          <p:nvPr>
            <p:ph type="title"/>
          </p:nvPr>
        </p:nvSpPr>
        <p:spPr/>
        <p:txBody>
          <a:bodyPr/>
          <a:lstStyle/>
          <a:p>
            <a:r>
              <a:rPr lang="en-US" dirty="0">
                <a:latin typeface="Segoe UI"/>
                <a:cs typeface="Segoe UI"/>
              </a:rPr>
              <a:t>What's New in the WA ELA 2026?</a:t>
            </a:r>
            <a:endParaRPr lang="en-US" dirty="0"/>
          </a:p>
        </p:txBody>
      </p:sp>
    </p:spTree>
    <p:extLst>
      <p:ext uri="{BB962C8B-B14F-4D97-AF65-F5344CB8AC3E}">
        <p14:creationId xmlns:p14="http://schemas.microsoft.com/office/powerpoint/2010/main" val="121909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322F3-A3DB-3160-A18E-A1CA038DE4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16D103C-F7AC-C7D0-0C21-16B2FD251861}"/>
              </a:ext>
              <a:ext uri="{C183D7F6-B498-43B3-948B-1728B52AA6E4}">
                <adec:decorative xmlns:adec="http://schemas.microsoft.com/office/drawing/2017/decorative" val="1"/>
              </a:ext>
            </a:extLst>
          </p:cNvPr>
          <p:cNvSpPr/>
          <p:nvPr/>
        </p:nvSpPr>
        <p:spPr>
          <a:xfrm>
            <a:off x="0" y="0"/>
            <a:ext cx="12192000" cy="1284270"/>
          </a:xfrm>
          <a:prstGeom prst="rect">
            <a:avLst/>
          </a:prstGeom>
          <a:solidFill>
            <a:srgbClr val="8CB5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C3783591-E6F3-2960-E5F9-41AFDD4A987B}"/>
              </a:ext>
            </a:extLst>
          </p:cNvPr>
          <p:cNvSpPr txBox="1">
            <a:spLocks noGrp="1"/>
          </p:cNvSpPr>
          <p:nvPr>
            <p:ph type="title" idx="4294967295"/>
          </p:nvPr>
        </p:nvSpPr>
        <p:spPr>
          <a:xfrm>
            <a:off x="609600" y="226636"/>
            <a:ext cx="109728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AI Literacy</a:t>
            </a:r>
          </a:p>
        </p:txBody>
      </p:sp>
      <p:sp>
        <p:nvSpPr>
          <p:cNvPr id="4" name="TextBox 3">
            <a:extLst>
              <a:ext uri="{FF2B5EF4-FFF2-40B4-BE49-F238E27FC236}">
                <a16:creationId xmlns:a16="http://schemas.microsoft.com/office/drawing/2014/main" id="{8CA13333-FC2E-74E6-4FAA-9F24F76DEDA1}"/>
              </a:ext>
            </a:extLst>
          </p:cNvPr>
          <p:cNvSpPr txBox="1"/>
          <p:nvPr/>
        </p:nvSpPr>
        <p:spPr>
          <a:xfrm>
            <a:off x="609600" y="1828800"/>
            <a:ext cx="10972800"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revised standards do not prescribe how AI should be used as part of the Writing process.</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3600" dirty="0">
                <a:solidFill>
                  <a:prstClr val="black"/>
                </a:solidFill>
                <a:latin typeface="Segoe UI" panose="020B0502040204020203" pitchFamily="34" charset="0"/>
                <a:cs typeface="Segoe UI" panose="020B0502040204020203" pitchFamily="34" charset="0"/>
              </a:rPr>
              <a:t>They make room for educators to engage students in using AI as a writing tool in whatever way works best for their students and their context. </a:t>
            </a:r>
            <a:endPar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1477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E920E-4D65-0603-31A3-F8288181FA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AE496E-995C-8A9E-E002-C3794D54341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AI Literacy  </a:t>
            </a:r>
          </a:p>
        </p:txBody>
      </p:sp>
      <p:sp>
        <p:nvSpPr>
          <p:cNvPr id="4" name="TextBox 3">
            <a:extLst>
              <a:ext uri="{FF2B5EF4-FFF2-40B4-BE49-F238E27FC236}">
                <a16:creationId xmlns:a16="http://schemas.microsoft.com/office/drawing/2014/main" id="{88FB215F-2847-C117-5620-866B2F510E23}"/>
              </a:ext>
            </a:extLst>
          </p:cNvPr>
          <p:cNvSpPr txBox="1"/>
          <p:nvPr/>
        </p:nvSpPr>
        <p:spPr>
          <a:xfrm>
            <a:off x="609600" y="597455"/>
            <a:ext cx="10972800" cy="5324535"/>
          </a:xfrm>
          <a:prstGeom prst="rect">
            <a:avLst/>
          </a:prstGeom>
          <a:noFill/>
        </p:spPr>
        <p:txBody>
          <a:bodyPr wrap="square" rtlCol="0">
            <a:spAutoFit/>
          </a:bodyPr>
          <a:lstStyle/>
          <a:p>
            <a:pPr>
              <a:spcAft>
                <a:spcPts val="1200"/>
              </a:spcAft>
            </a:pPr>
            <a:r>
              <a:rPr lang="en-US" sz="3200" dirty="0">
                <a:latin typeface="Segoe UI" panose="020B0502040204020203" pitchFamily="34" charset="0"/>
                <a:cs typeface="Segoe UI" panose="020B0502040204020203" pitchFamily="34" charset="0"/>
              </a:rPr>
              <a:t>The term “AI” was intentionally not used so the wording of the standards can remain relevant no matter what happens with the current iterations of AI--and no matter what technology comes along next.</a:t>
            </a:r>
          </a:p>
          <a:p>
            <a:pPr>
              <a:spcAft>
                <a:spcPts val="1200"/>
              </a:spcAft>
            </a:pPr>
            <a:r>
              <a:rPr lang="en-US" sz="3200" dirty="0">
                <a:latin typeface="Segoe UI" panose="020B0502040204020203" pitchFamily="34" charset="0"/>
                <a:cs typeface="Segoe UI" panose="020B0502040204020203" pitchFamily="34" charset="0"/>
              </a:rPr>
              <a:t>The broad, inclusive term “technology” (or “tools”) is used wherever there is an opportunity to plug in learning about generative AI.</a:t>
            </a:r>
          </a:p>
          <a:p>
            <a:pPr>
              <a:spcAft>
                <a:spcPts val="1200"/>
              </a:spcAft>
            </a:pPr>
            <a:r>
              <a:rPr lang="en-US" sz="3200" dirty="0">
                <a:latin typeface="Segoe UI" panose="020B0502040204020203" pitchFamily="34" charset="0"/>
                <a:cs typeface="Segoe UI" panose="020B0502040204020203" pitchFamily="34" charset="0"/>
              </a:rPr>
              <a:t>This also makes room for current types of non-AI technology that are relevant in the ELA classroom, such as spell-checking tools in word processing programs.</a:t>
            </a:r>
          </a:p>
        </p:txBody>
      </p:sp>
    </p:spTree>
    <p:extLst>
      <p:ext uri="{BB962C8B-B14F-4D97-AF65-F5344CB8AC3E}">
        <p14:creationId xmlns:p14="http://schemas.microsoft.com/office/powerpoint/2010/main" val="25593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6BED5-740F-BE69-587D-255EAF12C75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0460141-C604-DF38-F50D-310D0CE1536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AI Literacy </a:t>
            </a:r>
          </a:p>
        </p:txBody>
      </p:sp>
      <p:sp>
        <p:nvSpPr>
          <p:cNvPr id="4" name="TextBox 3">
            <a:extLst>
              <a:ext uri="{FF2B5EF4-FFF2-40B4-BE49-F238E27FC236}">
                <a16:creationId xmlns:a16="http://schemas.microsoft.com/office/drawing/2014/main" id="{A9E11CE9-3D6C-27F3-6906-CD94A366D8CF}"/>
              </a:ext>
            </a:extLst>
          </p:cNvPr>
          <p:cNvSpPr txBox="1"/>
          <p:nvPr/>
        </p:nvSpPr>
        <p:spPr>
          <a:xfrm>
            <a:off x="609600" y="1828800"/>
            <a:ext cx="1097280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AI Literacy shows up in two ways in the Writing standards:</a:t>
            </a: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Generating and gathering ideas</a:t>
            </a: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Evaluating, revising, and editing</a:t>
            </a:r>
          </a:p>
        </p:txBody>
      </p:sp>
    </p:spTree>
    <p:extLst>
      <p:ext uri="{BB962C8B-B14F-4D97-AF65-F5344CB8AC3E}">
        <p14:creationId xmlns:p14="http://schemas.microsoft.com/office/powerpoint/2010/main" val="354209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F39CC-2EBD-CE04-B168-A219ADDD685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777C051-A7B9-D4DD-57E4-4CF5AAB7A9E9}"/>
              </a:ext>
              <a:ext uri="{C183D7F6-B498-43B3-948B-1728B52AA6E4}">
                <adec:decorative xmlns:adec="http://schemas.microsoft.com/office/drawing/2017/decorative" val="1"/>
              </a:ext>
            </a:extLst>
          </p:cNvPr>
          <p:cNvSpPr/>
          <p:nvPr/>
        </p:nvSpPr>
        <p:spPr>
          <a:xfrm>
            <a:off x="0" y="0"/>
            <a:ext cx="12192000" cy="1188720"/>
          </a:xfrm>
          <a:prstGeom prst="rect">
            <a:avLst/>
          </a:prstGeom>
          <a:solidFill>
            <a:srgbClr val="FBC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F055F4A7-DB46-BE25-773F-C6DBD3D5A72C}"/>
              </a:ext>
            </a:extLst>
          </p:cNvPr>
          <p:cNvSpPr txBox="1">
            <a:spLocks noGrp="1"/>
          </p:cNvSpPr>
          <p:nvPr>
            <p:ph type="title" idx="4294967295"/>
          </p:nvPr>
        </p:nvSpPr>
        <p:spPr>
          <a:xfrm>
            <a:off x="609600" y="271194"/>
            <a:ext cx="109728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Generating and gathering ideas</a:t>
            </a:r>
          </a:p>
        </p:txBody>
      </p:sp>
      <p:pic>
        <p:nvPicPr>
          <p:cNvPr id="17" name="Picture 16" descr="Here’s Writing standard 3 again, which is all about generating and gathering ideas&#10;It includes the phrase “including appropriate use of tools”&#10;This is something that educators incorporate into Writing instruction all the time, but is now getting called out in the standards&#10;One way to interpret “tools,” especially in the younger grades, is…&#10;">
            <a:extLst>
              <a:ext uri="{FF2B5EF4-FFF2-40B4-BE49-F238E27FC236}">
                <a16:creationId xmlns:a16="http://schemas.microsoft.com/office/drawing/2014/main" id="{4A02539A-0D08-7590-FA46-29807066B3D5}"/>
              </a:ext>
            </a:extLst>
          </p:cNvPr>
          <p:cNvPicPr>
            <a:picLocks noChangeAspect="1"/>
          </p:cNvPicPr>
          <p:nvPr/>
        </p:nvPicPr>
        <p:blipFill>
          <a:blip r:embed="rId3"/>
          <a:stretch>
            <a:fillRect/>
          </a:stretch>
        </p:blipFill>
        <p:spPr>
          <a:xfrm>
            <a:off x="609600" y="1554480"/>
            <a:ext cx="10972800" cy="896470"/>
          </a:xfrm>
          <a:prstGeom prst="rect">
            <a:avLst/>
          </a:prstGeom>
        </p:spPr>
      </p:pic>
      <p:sp>
        <p:nvSpPr>
          <p:cNvPr id="6" name="Rectangle: Rounded Corners 5">
            <a:extLst>
              <a:ext uri="{FF2B5EF4-FFF2-40B4-BE49-F238E27FC236}">
                <a16:creationId xmlns:a16="http://schemas.microsoft.com/office/drawing/2014/main" id="{25B940FB-2232-A928-4704-0B353CAE5EC7}"/>
              </a:ext>
            </a:extLst>
          </p:cNvPr>
          <p:cNvSpPr/>
          <p:nvPr/>
        </p:nvSpPr>
        <p:spPr>
          <a:xfrm>
            <a:off x="609600" y="3521980"/>
            <a:ext cx="3200400" cy="109728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tools</a:t>
            </a:r>
          </a:p>
        </p:txBody>
      </p:sp>
      <p:sp>
        <p:nvSpPr>
          <p:cNvPr id="2" name="Arrow: Left 1">
            <a:extLst>
              <a:ext uri="{FF2B5EF4-FFF2-40B4-BE49-F238E27FC236}">
                <a16:creationId xmlns:a16="http://schemas.microsoft.com/office/drawing/2014/main" id="{F377ED08-D446-9D82-0491-A6423ED494F2}"/>
              </a:ext>
            </a:extLst>
          </p:cNvPr>
          <p:cNvSpPr/>
          <p:nvPr/>
        </p:nvSpPr>
        <p:spPr>
          <a:xfrm>
            <a:off x="4191000" y="3475928"/>
            <a:ext cx="3657600" cy="1189383"/>
          </a:xfrm>
          <a:prstGeom prst="leftArrow">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NEW EMPHASIS</a:t>
            </a:r>
          </a:p>
        </p:txBody>
      </p:sp>
      <p:sp>
        <p:nvSpPr>
          <p:cNvPr id="3" name="Rectangle 2">
            <a:extLst>
              <a:ext uri="{FF2B5EF4-FFF2-40B4-BE49-F238E27FC236}">
                <a16:creationId xmlns:a16="http://schemas.microsoft.com/office/drawing/2014/main" id="{24BB37FC-F92B-F850-FADD-13FDF7840B21}"/>
              </a:ext>
            </a:extLst>
          </p:cNvPr>
          <p:cNvSpPr/>
          <p:nvPr/>
        </p:nvSpPr>
        <p:spPr>
          <a:xfrm>
            <a:off x="8229600" y="3476260"/>
            <a:ext cx="3200400" cy="109728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2713"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Example: Gathering ideas on index cards</a:t>
            </a:r>
          </a:p>
        </p:txBody>
      </p:sp>
    </p:spTree>
    <p:extLst>
      <p:ext uri="{BB962C8B-B14F-4D97-AF65-F5344CB8AC3E}">
        <p14:creationId xmlns:p14="http://schemas.microsoft.com/office/powerpoint/2010/main" val="354009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B9F11-1F44-331C-DBB0-EBF58DC8BF5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39655E-54AF-FC0F-E72A-6812DEB4DF3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Grade 6 Standard</a:t>
            </a:r>
          </a:p>
        </p:txBody>
      </p:sp>
      <p:pic>
        <p:nvPicPr>
          <p:cNvPr id="19" name="Picture 18" descr="The standard itself doesn’t change much by grade 6, but the tools students are using might change quite a lot&#10;Those tools might include AI as a tool for generating ideas for a first draft&#10;Again, this is not prescribing that teachers make students use AI to generate first drafts&#10;It’s making room for teachers to engage students in considering the pros and cons of doing so&#10;">
            <a:extLst>
              <a:ext uri="{FF2B5EF4-FFF2-40B4-BE49-F238E27FC236}">
                <a16:creationId xmlns:a16="http://schemas.microsoft.com/office/drawing/2014/main" id="{8D6E7131-0F98-23FB-B0B0-44D10A6C7E23}"/>
              </a:ext>
            </a:extLst>
          </p:cNvPr>
          <p:cNvPicPr>
            <a:picLocks noChangeAspect="1"/>
          </p:cNvPicPr>
          <p:nvPr/>
        </p:nvPicPr>
        <p:blipFill>
          <a:blip r:embed="rId3"/>
          <a:srcRect b="52196"/>
          <a:stretch>
            <a:fillRect/>
          </a:stretch>
        </p:blipFill>
        <p:spPr>
          <a:xfrm>
            <a:off x="517132" y="1554480"/>
            <a:ext cx="10972800" cy="1168016"/>
          </a:xfrm>
          <a:prstGeom prst="rect">
            <a:avLst/>
          </a:prstGeom>
        </p:spPr>
      </p:pic>
      <p:sp>
        <p:nvSpPr>
          <p:cNvPr id="2" name="Rectangle: Rounded Corners 1">
            <a:extLst>
              <a:ext uri="{FF2B5EF4-FFF2-40B4-BE49-F238E27FC236}">
                <a16:creationId xmlns:a16="http://schemas.microsoft.com/office/drawing/2014/main" id="{2265F7AB-82B2-AA32-F3B1-3CC964DBD219}"/>
              </a:ext>
            </a:extLst>
          </p:cNvPr>
          <p:cNvSpPr/>
          <p:nvPr/>
        </p:nvSpPr>
        <p:spPr>
          <a:xfrm>
            <a:off x="609600" y="3520440"/>
            <a:ext cx="3474720" cy="109728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tools include AI</a:t>
            </a:r>
          </a:p>
        </p:txBody>
      </p:sp>
      <p:sp>
        <p:nvSpPr>
          <p:cNvPr id="4" name="Arrow: Left 3">
            <a:extLst>
              <a:ext uri="{FF2B5EF4-FFF2-40B4-BE49-F238E27FC236}">
                <a16:creationId xmlns:a16="http://schemas.microsoft.com/office/drawing/2014/main" id="{A53A369A-DF6B-D6E4-3515-9B9E844E2DAD}"/>
              </a:ext>
            </a:extLst>
          </p:cNvPr>
          <p:cNvSpPr/>
          <p:nvPr/>
        </p:nvSpPr>
        <p:spPr>
          <a:xfrm>
            <a:off x="4191000" y="3475928"/>
            <a:ext cx="3657600" cy="1189383"/>
          </a:xfrm>
          <a:prstGeom prst="leftArrow">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NEW EMPHASIS</a:t>
            </a:r>
          </a:p>
        </p:txBody>
      </p:sp>
    </p:spTree>
    <p:extLst>
      <p:ext uri="{BB962C8B-B14F-4D97-AF65-F5344CB8AC3E}">
        <p14:creationId xmlns:p14="http://schemas.microsoft.com/office/powerpoint/2010/main" val="122046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44FFD-FB3D-1460-026A-507531DA5F1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2D6E28B-49F8-D80E-3FC3-713F5C237511}"/>
              </a:ext>
              <a:ext uri="{C183D7F6-B498-43B3-948B-1728B52AA6E4}">
                <adec:decorative xmlns:adec="http://schemas.microsoft.com/office/drawing/2017/decorative" val="1"/>
              </a:ext>
            </a:extLst>
          </p:cNvPr>
          <p:cNvSpPr/>
          <p:nvPr/>
        </p:nvSpPr>
        <p:spPr>
          <a:xfrm>
            <a:off x="0" y="0"/>
            <a:ext cx="12192000" cy="1188720"/>
          </a:xfrm>
          <a:prstGeom prst="rect">
            <a:avLst/>
          </a:prstGeom>
          <a:solidFill>
            <a:srgbClr val="FBC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70C3FC35-06B4-4C09-5657-E55E93E81866}"/>
              </a:ext>
            </a:extLst>
          </p:cNvPr>
          <p:cNvSpPr txBox="1">
            <a:spLocks noGrp="1"/>
          </p:cNvSpPr>
          <p:nvPr>
            <p:ph type="title" idx="4294967295"/>
          </p:nvPr>
        </p:nvSpPr>
        <p:spPr>
          <a:xfrm>
            <a:off x="609600" y="271194"/>
            <a:ext cx="109728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Evaluating, revising, and editing</a:t>
            </a:r>
          </a:p>
        </p:txBody>
      </p:sp>
      <p:pic>
        <p:nvPicPr>
          <p:cNvPr id="15" name="Picture 14" descr="The same is true of the use of AI for evaluating, revising, and editing drafts&#10;Writing standard 5 includes the phrase “including use of appropriate technology”&#10;This is a grade 4 standard, which is very likely not a grade in which teachers are having their students edit their drafts using AI&#10;But this is a good example of why we used the broad term “technology”: it is possible that fourth grade teachers are showing their students how to use spell-check or other technology tools built into word processing software&#10;">
            <a:extLst>
              <a:ext uri="{FF2B5EF4-FFF2-40B4-BE49-F238E27FC236}">
                <a16:creationId xmlns:a16="http://schemas.microsoft.com/office/drawing/2014/main" id="{DED92340-6363-15FA-2058-0A9AFABEC3B8}"/>
              </a:ext>
            </a:extLst>
          </p:cNvPr>
          <p:cNvPicPr>
            <a:picLocks noChangeAspect="1"/>
          </p:cNvPicPr>
          <p:nvPr/>
        </p:nvPicPr>
        <p:blipFill>
          <a:blip r:embed="rId3"/>
          <a:stretch>
            <a:fillRect/>
          </a:stretch>
        </p:blipFill>
        <p:spPr>
          <a:xfrm>
            <a:off x="609600" y="1554480"/>
            <a:ext cx="10972800" cy="1117599"/>
          </a:xfrm>
          <a:prstGeom prst="rect">
            <a:avLst/>
          </a:prstGeom>
        </p:spPr>
      </p:pic>
      <p:sp>
        <p:nvSpPr>
          <p:cNvPr id="7" name="Rectangle: Rounded Corners 6">
            <a:extLst>
              <a:ext uri="{FF2B5EF4-FFF2-40B4-BE49-F238E27FC236}">
                <a16:creationId xmlns:a16="http://schemas.microsoft.com/office/drawing/2014/main" id="{ED7EE71D-6B9F-4283-9CD2-0732F6EB3566}"/>
              </a:ext>
            </a:extLst>
          </p:cNvPr>
          <p:cNvSpPr/>
          <p:nvPr/>
        </p:nvSpPr>
        <p:spPr>
          <a:xfrm>
            <a:off x="609600" y="3520440"/>
            <a:ext cx="3200400" cy="128016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technology includes AI</a:t>
            </a:r>
          </a:p>
        </p:txBody>
      </p:sp>
      <p:sp>
        <p:nvSpPr>
          <p:cNvPr id="4" name="Arrow: Left 3">
            <a:extLst>
              <a:ext uri="{FF2B5EF4-FFF2-40B4-BE49-F238E27FC236}">
                <a16:creationId xmlns:a16="http://schemas.microsoft.com/office/drawing/2014/main" id="{AD724E3F-9807-7DB5-635B-AC5CB1B0DEFF}"/>
              </a:ext>
            </a:extLst>
          </p:cNvPr>
          <p:cNvSpPr/>
          <p:nvPr/>
        </p:nvSpPr>
        <p:spPr>
          <a:xfrm>
            <a:off x="4191000" y="3475928"/>
            <a:ext cx="3657600" cy="1189383"/>
          </a:xfrm>
          <a:prstGeom prst="leftArrow">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NEW EMPHASIS</a:t>
            </a:r>
          </a:p>
        </p:txBody>
      </p:sp>
    </p:spTree>
    <p:extLst>
      <p:ext uri="{BB962C8B-B14F-4D97-AF65-F5344CB8AC3E}">
        <p14:creationId xmlns:p14="http://schemas.microsoft.com/office/powerpoint/2010/main" val="21728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49A38-9F8D-2521-671B-9590234EB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951113-C703-525F-569D-C1C6824E0FE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In closing…</a:t>
            </a:r>
          </a:p>
        </p:txBody>
      </p:sp>
      <p:sp>
        <p:nvSpPr>
          <p:cNvPr id="4" name="TextBox 3">
            <a:extLst>
              <a:ext uri="{FF2B5EF4-FFF2-40B4-BE49-F238E27FC236}">
                <a16:creationId xmlns:a16="http://schemas.microsoft.com/office/drawing/2014/main" id="{69C12E41-7744-B244-BF6A-7CA5CCDCDB9B}"/>
              </a:ext>
            </a:extLst>
          </p:cNvPr>
          <p:cNvSpPr txBox="1"/>
          <p:nvPr/>
        </p:nvSpPr>
        <p:spPr>
          <a:xfrm>
            <a:off x="609600" y="993913"/>
            <a:ext cx="10972800"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What students learn in the classroom can be relevant outside the classroom…</a:t>
            </a:r>
          </a:p>
          <a:p>
            <a:pPr lvl="0">
              <a:spcAft>
                <a:spcPts val="1200"/>
              </a:spcAft>
            </a:pP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…where they’re composing and publishing in many mediums, using many tools, </a:t>
            </a:r>
            <a:r>
              <a:rPr lang="en-US" sz="3600">
                <a:solidFill>
                  <a:prstClr val="black"/>
                </a:solidFill>
                <a:latin typeface="Segoe UI" panose="020B0502040204020203" pitchFamily="34" charset="0"/>
                <a:cs typeface="Segoe UI" panose="020B0502040204020203" pitchFamily="34" charset="0"/>
              </a:rPr>
              <a:t>for many audiences, </a:t>
            </a:r>
            <a:r>
              <a:rPr kumimoji="0" lang="en-US" sz="3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all day long</a:t>
            </a:r>
          </a:p>
        </p:txBody>
      </p:sp>
    </p:spTree>
    <p:extLst>
      <p:ext uri="{BB962C8B-B14F-4D97-AF65-F5344CB8AC3E}">
        <p14:creationId xmlns:p14="http://schemas.microsoft.com/office/powerpoint/2010/main" val="165881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2302C-06FA-DA5B-42FD-D820F55B8C14}"/>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C9B9D6B5-F039-02A1-EE84-035ACBE49387}"/>
              </a:ext>
              <a:ext uri="{C183D7F6-B498-43B3-948B-1728B52AA6E4}">
                <adec:decorative xmlns:adec="http://schemas.microsoft.com/office/drawing/2017/decorative" val="1"/>
              </a:ext>
            </a:extLst>
          </p:cNvPr>
          <p:cNvSpPr/>
          <p:nvPr/>
        </p:nvSpPr>
        <p:spPr>
          <a:xfrm>
            <a:off x="0" y="0"/>
            <a:ext cx="12192000" cy="1284270"/>
          </a:xfrm>
          <a:prstGeom prst="rect">
            <a:avLst/>
          </a:prstGeom>
          <a:solidFill>
            <a:srgbClr val="8CB5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itle 23">
            <a:extLst>
              <a:ext uri="{FF2B5EF4-FFF2-40B4-BE49-F238E27FC236}">
                <a16:creationId xmlns:a16="http://schemas.microsoft.com/office/drawing/2014/main" id="{1A360112-AD83-3B45-F2F1-1539331E465A}"/>
              </a:ext>
            </a:extLst>
          </p:cNvPr>
          <p:cNvSpPr txBox="1">
            <a:spLocks noGrp="1"/>
          </p:cNvSpPr>
          <p:nvPr>
            <p:ph type="title" idx="4294967295"/>
          </p:nvPr>
        </p:nvSpPr>
        <p:spPr>
          <a:xfrm>
            <a:off x="609600" y="226636"/>
            <a:ext cx="109728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Resources</a:t>
            </a:r>
          </a:p>
        </p:txBody>
      </p:sp>
      <p:sp>
        <p:nvSpPr>
          <p:cNvPr id="3" name="TextBox 2">
            <a:extLst>
              <a:ext uri="{FF2B5EF4-FFF2-40B4-BE49-F238E27FC236}">
                <a16:creationId xmlns:a16="http://schemas.microsoft.com/office/drawing/2014/main" id="{04740CDB-20EF-7C46-435E-481079DCD81A}"/>
              </a:ext>
            </a:extLst>
          </p:cNvPr>
          <p:cNvSpPr txBox="1"/>
          <p:nvPr/>
        </p:nvSpPr>
        <p:spPr>
          <a:xfrm>
            <a:off x="685800" y="2228671"/>
            <a:ext cx="609771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black"/>
                </a:solidFill>
                <a:effectLst/>
                <a:uLnTx/>
                <a:uFillTx/>
                <a:latin typeface="Aptos" panose="02110004020202020204"/>
                <a:ea typeface="+mn-ea"/>
                <a:cs typeface="+mn-cs"/>
                <a:hlinkClick r:id="rId3"/>
              </a:rPr>
              <a:t>bit.ly/4d2ndOi</a:t>
            </a:r>
            <a:endParaRPr kumimoji="0" lang="en-US" sz="72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Resources QR Code to scan">
            <a:extLst>
              <a:ext uri="{FF2B5EF4-FFF2-40B4-BE49-F238E27FC236}">
                <a16:creationId xmlns:a16="http://schemas.microsoft.com/office/drawing/2014/main" id="{FFD71559-E8E6-CC3B-06D2-35C12A03F09D}"/>
              </a:ext>
            </a:extLst>
          </p:cNvPr>
          <p:cNvPicPr>
            <a:picLocks noChangeAspect="1"/>
          </p:cNvPicPr>
          <p:nvPr/>
        </p:nvPicPr>
        <p:blipFill>
          <a:blip r:embed="rId4"/>
          <a:stretch>
            <a:fillRect/>
          </a:stretch>
        </p:blipFill>
        <p:spPr>
          <a:xfrm>
            <a:off x="6783512" y="1808252"/>
            <a:ext cx="4392202" cy="4392202"/>
          </a:xfrm>
          <a:prstGeom prst="rect">
            <a:avLst/>
          </a:prstGeom>
        </p:spPr>
      </p:pic>
    </p:spTree>
    <p:extLst>
      <p:ext uri="{BB962C8B-B14F-4D97-AF65-F5344CB8AC3E}">
        <p14:creationId xmlns:p14="http://schemas.microsoft.com/office/powerpoint/2010/main" val="58308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7336-E83C-6BB8-CEC4-16C12FE0F06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Connect with us!</a:t>
            </a:r>
          </a:p>
        </p:txBody>
      </p:sp>
    </p:spTree>
    <p:extLst>
      <p:ext uri="{BB962C8B-B14F-4D97-AF65-F5344CB8AC3E}">
        <p14:creationId xmlns:p14="http://schemas.microsoft.com/office/powerpoint/2010/main" val="151662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50AA2-9E95-E004-80B2-5AE3EEAC5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20E27-A704-6B6A-C7C7-8995AD03A2B4}"/>
              </a:ext>
            </a:extLst>
          </p:cNvPr>
          <p:cNvSpPr>
            <a:spLocks noGrp="1"/>
          </p:cNvSpPr>
          <p:nvPr>
            <p:ph type="title"/>
          </p:nvPr>
        </p:nvSpPr>
        <p:spPr>
          <a:xfrm>
            <a:off x="104078" y="0"/>
            <a:ext cx="12087922" cy="1325563"/>
          </a:xfrm>
        </p:spPr>
        <p:txBody>
          <a:bodyPr anchor="ctr">
            <a:normAutofit/>
          </a:bodyPr>
          <a:lstStyle/>
          <a:p>
            <a:pPr algn="ctr"/>
            <a:r>
              <a:rPr lang="en-US" b="1" dirty="0">
                <a:solidFill>
                  <a:srgbClr val="424340"/>
                </a:solidFill>
                <a:latin typeface="Segoe UI"/>
                <a:cs typeface="Segoe UI"/>
              </a:rPr>
              <a:t>WA ELA 2026 </a:t>
            </a:r>
            <a:r>
              <a:rPr lang="en-US" dirty="0">
                <a:solidFill>
                  <a:srgbClr val="424340"/>
                </a:solidFill>
                <a:latin typeface="Segoe UI"/>
                <a:cs typeface="Segoe UI"/>
              </a:rPr>
              <a:t>| </a:t>
            </a:r>
            <a:r>
              <a:rPr lang="en-US" dirty="0">
                <a:solidFill>
                  <a:srgbClr val="FFC000"/>
                </a:solidFill>
                <a:latin typeface="Segoe UI"/>
                <a:cs typeface="Segoe UI"/>
              </a:rPr>
              <a:t>Key Shift in WA ELA 2026</a:t>
            </a:r>
            <a:endParaRPr lang="en-US" dirty="0">
              <a:latin typeface="Segoe UI"/>
              <a:cs typeface="Segoe UI"/>
            </a:endParaRPr>
          </a:p>
        </p:txBody>
      </p:sp>
      <p:sp>
        <p:nvSpPr>
          <p:cNvPr id="3" name="Content Placeholder 2">
            <a:extLst>
              <a:ext uri="{FF2B5EF4-FFF2-40B4-BE49-F238E27FC236}">
                <a16:creationId xmlns:a16="http://schemas.microsoft.com/office/drawing/2014/main" id="{46617725-40C1-DB7E-CC15-84307FD62DB6}"/>
              </a:ext>
            </a:extLst>
          </p:cNvPr>
          <p:cNvSpPr>
            <a:spLocks noGrp="1"/>
          </p:cNvSpPr>
          <p:nvPr>
            <p:ph sz="half" idx="2"/>
          </p:nvPr>
        </p:nvSpPr>
        <p:spPr>
          <a:xfrm>
            <a:off x="4638907" y="1825625"/>
            <a:ext cx="7553093" cy="4753595"/>
          </a:xfrm>
        </p:spPr>
        <p:txBody>
          <a:bodyPr vert="horz" lIns="91440" tIns="45720" rIns="91440" bIns="45720" rtlCol="0" anchor="t">
            <a:normAutofit/>
          </a:bodyPr>
          <a:lstStyle/>
          <a:p>
            <a:pPr marL="0" indent="0" algn="ctr">
              <a:buNone/>
            </a:pPr>
            <a:endParaRPr lang="en-US" sz="3600" b="1" dirty="0">
              <a:solidFill>
                <a:srgbClr val="FBC639"/>
              </a:solidFill>
            </a:endParaRPr>
          </a:p>
          <a:p>
            <a:pPr marL="0" indent="0" algn="ctr">
              <a:buNone/>
            </a:pPr>
            <a:endParaRPr lang="en-US" sz="3600" b="1" dirty="0">
              <a:solidFill>
                <a:srgbClr val="FBC639"/>
              </a:solidFill>
            </a:endParaRPr>
          </a:p>
          <a:p>
            <a:pPr marL="0" indent="0" algn="ctr">
              <a:buNone/>
            </a:pPr>
            <a:r>
              <a:rPr lang="en-US" sz="3600" b="1" dirty="0">
                <a:solidFill>
                  <a:srgbClr val="FBC639"/>
                </a:solidFill>
              </a:rPr>
              <a:t>Students are active </a:t>
            </a:r>
            <a:br>
              <a:rPr lang="en-US" sz="3600" b="1" dirty="0">
                <a:solidFill>
                  <a:srgbClr val="FBC639"/>
                </a:solidFill>
              </a:rPr>
            </a:br>
            <a:r>
              <a:rPr lang="en-US" sz="3600" b="1" dirty="0">
                <a:solidFill>
                  <a:srgbClr val="FBC639"/>
                </a:solidFill>
              </a:rPr>
              <a:t>decision-makers. </a:t>
            </a:r>
            <a:endParaRPr lang="en-US" sz="3600" b="1" dirty="0">
              <a:solidFill>
                <a:srgbClr val="FBC639"/>
              </a:solidFill>
              <a:cs typeface="Segoe UI"/>
            </a:endParaRPr>
          </a:p>
          <a:p>
            <a:pPr marL="0" indent="0">
              <a:buNone/>
            </a:pPr>
            <a:endParaRPr lang="en-US" sz="2400" dirty="0"/>
          </a:p>
        </p:txBody>
      </p:sp>
      <p:pic>
        <p:nvPicPr>
          <p:cNvPr id="6" name="Graphic 5">
            <a:extLst>
              <a:ext uri="{FF2B5EF4-FFF2-40B4-BE49-F238E27FC236}">
                <a16:creationId xmlns:a16="http://schemas.microsoft.com/office/drawing/2014/main" id="{ADBB77D2-D88E-E9C9-999F-BEBC891EC19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2166" y="2005362"/>
            <a:ext cx="3802566" cy="3802566"/>
          </a:xfrm>
          <a:prstGeom prst="rect">
            <a:avLst/>
          </a:prstGeom>
        </p:spPr>
      </p:pic>
    </p:spTree>
    <p:extLst>
      <p:ext uri="{BB962C8B-B14F-4D97-AF65-F5344CB8AC3E}">
        <p14:creationId xmlns:p14="http://schemas.microsoft.com/office/powerpoint/2010/main" val="25647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b="1" dirty="0"/>
              <a:t>WA ELA 2026 </a:t>
            </a:r>
            <a:r>
              <a:rPr lang="en-US" dirty="0"/>
              <a:t>| </a:t>
            </a:r>
            <a:r>
              <a:rPr lang="en-US" dirty="0">
                <a:solidFill>
                  <a:srgbClr val="FFC000"/>
                </a:solidFill>
              </a:rPr>
              <a:t>Six Key Understandings of Literacy</a:t>
            </a:r>
            <a:endParaRPr dirty="0">
              <a:solidFill>
                <a:srgbClr val="FFC000"/>
              </a:solidFill>
            </a:endParaRPr>
          </a:p>
        </p:txBody>
      </p:sp>
      <p:graphicFrame>
        <p:nvGraphicFramePr>
          <p:cNvPr id="5" name="Content Placeholder 2" descr="These six understandings anchor all of the ELA standards.&#10;&#10;The two that are most relevant in the Writing domain are: language is social, and literacy is more than isolated skills.&#10;&#10;Writing doesn’t happen in isolation. It’s connected to identity, experience, audience, and opportunity and that perspective drives how the writing domain is structured.&#10;">
            <a:extLst>
              <a:ext uri="{FF2B5EF4-FFF2-40B4-BE49-F238E27FC236}">
                <a16:creationId xmlns:a16="http://schemas.microsoft.com/office/drawing/2014/main" id="{7AA95C6D-3500-CFE3-27BC-D2D787A53767}"/>
              </a:ext>
            </a:extLst>
          </p:cNvPr>
          <p:cNvGraphicFramePr>
            <a:graphicFrameLocks noGrp="1"/>
          </p:cNvGraphicFramePr>
          <p:nvPr>
            <p:ph idx="1"/>
            <p:extLst>
              <p:ext uri="{D42A27DB-BD31-4B8C-83A1-F6EECF244321}">
                <p14:modId xmlns:p14="http://schemas.microsoft.com/office/powerpoint/2010/main" val="2609363589"/>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dirty="0"/>
              <a:t>WA ELA 2026 | </a:t>
            </a:r>
            <a:r>
              <a:rPr lang="en-US" dirty="0">
                <a:solidFill>
                  <a:srgbClr val="FFC000"/>
                </a:solidFill>
              </a:rPr>
              <a:t>Six Student Literacy Practices</a:t>
            </a:r>
          </a:p>
        </p:txBody>
      </p:sp>
      <p:graphicFrame>
        <p:nvGraphicFramePr>
          <p:cNvPr id="5" name="Content Placeholder 2" descr="Students enact the key shift of being active decision-makers through these six literacy practices.&#10;&#10;You’ll see these literacy practices show up repeatedly in the writing domain. &#10;&#10;Practices like using flexible, recursive processes, adapting genres, and considering the communicative situation are not add-ons; they’re the throughline of the writing standards from kindergarten through grade 12.&#10;">
            <a:extLst>
              <a:ext uri="{FF2B5EF4-FFF2-40B4-BE49-F238E27FC236}">
                <a16:creationId xmlns:a16="http://schemas.microsoft.com/office/drawing/2014/main" id="{A34A77B0-D0AD-5B7B-FC1E-630A93DAA3E7}"/>
              </a:ext>
            </a:extLst>
          </p:cNvPr>
          <p:cNvGraphicFramePr>
            <a:graphicFrameLocks noGrp="1"/>
          </p:cNvGraphicFramePr>
          <p:nvPr>
            <p:ph idx="1"/>
            <p:extLst>
              <p:ext uri="{D42A27DB-BD31-4B8C-83A1-F6EECF244321}">
                <p14:modId xmlns:p14="http://schemas.microsoft.com/office/powerpoint/2010/main" val="3705409944"/>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9E311-91E5-A06F-214A-9CFA0F2B23D1}"/>
              </a:ext>
            </a:extLst>
          </p:cNvPr>
          <p:cNvSpPr>
            <a:spLocks noGrp="1"/>
          </p:cNvSpPr>
          <p:nvPr>
            <p:ph type="title"/>
          </p:nvPr>
        </p:nvSpPr>
        <p:spPr/>
        <p:txBody>
          <a:bodyPr/>
          <a:lstStyle/>
          <a:p>
            <a:r>
              <a:rPr lang="en-US" dirty="0">
                <a:latin typeface="Segoe UI"/>
                <a:cs typeface="Segoe UI"/>
              </a:rPr>
              <a:t>WA ELA 2026 | </a:t>
            </a:r>
            <a:r>
              <a:rPr lang="en-US" dirty="0">
                <a:solidFill>
                  <a:srgbClr val="FBC639"/>
                </a:solidFill>
                <a:latin typeface="Segoe UI"/>
                <a:cs typeface="Segoe UI"/>
              </a:rPr>
              <a:t>What’s new in the Writing domain?</a:t>
            </a:r>
            <a:endParaRPr lang="en-US" dirty="0">
              <a:solidFill>
                <a:srgbClr val="FBC639"/>
              </a:solidFill>
            </a:endParaRPr>
          </a:p>
        </p:txBody>
      </p:sp>
    </p:spTree>
    <p:extLst>
      <p:ext uri="{BB962C8B-B14F-4D97-AF65-F5344CB8AC3E}">
        <p14:creationId xmlns:p14="http://schemas.microsoft.com/office/powerpoint/2010/main" val="283485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ABC9D-73D5-FB2D-D209-ADB242BA73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CD767-62D0-52D5-8E5C-8F895BC91FDA}"/>
              </a:ext>
            </a:extLst>
          </p:cNvPr>
          <p:cNvSpPr>
            <a:spLocks noGrp="1"/>
          </p:cNvSpPr>
          <p:nvPr>
            <p:ph type="title"/>
          </p:nvPr>
        </p:nvSpPr>
        <p:spPr>
          <a:xfrm>
            <a:off x="838200" y="390109"/>
            <a:ext cx="11052747" cy="1325563"/>
          </a:xfrm>
        </p:spPr>
        <p:txBody>
          <a:bodyPr anchor="ctr">
            <a:normAutofit/>
          </a:bodyPr>
          <a:lstStyle/>
          <a:p>
            <a:r>
              <a:rPr lang="en-US" dirty="0">
                <a:latin typeface="Segoe UI"/>
                <a:cs typeface="Segoe UI"/>
              </a:rPr>
              <a:t>WA ELA 2026 | </a:t>
            </a:r>
            <a:r>
              <a:rPr lang="en-US" dirty="0">
                <a:solidFill>
                  <a:srgbClr val="FFC000"/>
                </a:solidFill>
                <a:latin typeface="Segoe UI"/>
                <a:cs typeface="Segoe UI"/>
              </a:rPr>
              <a:t>Writing Domain Standards Progression (Grades K-12)</a:t>
            </a:r>
          </a:p>
        </p:txBody>
      </p:sp>
      <p:graphicFrame>
        <p:nvGraphicFramePr>
          <p:cNvPr id="5" name="Content Placeholder 2" descr="The Writing domain is organized as a developmental progression, from purpose and planning through to publishing.&#10;&#10;The standards emphasize that this process is recursive, not linear, and that writing develops through purposeful communication, not isolated skill practice.&#10;&#10;In fact, let’s look at the 6 standards in the Writing domain another way…&#10;&#10;">
            <a:extLst>
              <a:ext uri="{FF2B5EF4-FFF2-40B4-BE49-F238E27FC236}">
                <a16:creationId xmlns:a16="http://schemas.microsoft.com/office/drawing/2014/main" id="{0296ADC6-E7C6-181B-BAD4-C74A33AB44CF}"/>
              </a:ext>
            </a:extLst>
          </p:cNvPr>
          <p:cNvGraphicFramePr>
            <a:graphicFrameLocks noGrp="1"/>
          </p:cNvGraphicFramePr>
          <p:nvPr>
            <p:ph idx="1"/>
            <p:extLst>
              <p:ext uri="{D42A27DB-BD31-4B8C-83A1-F6EECF244321}">
                <p14:modId xmlns:p14="http://schemas.microsoft.com/office/powerpoint/2010/main" val="2701015739"/>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011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0A78F-72A9-E028-4762-580BA88C1D6F}"/>
              </a:ext>
            </a:extLst>
          </p:cNvPr>
          <p:cNvSpPr>
            <a:spLocks noGrp="1"/>
          </p:cNvSpPr>
          <p:nvPr>
            <p:ph type="title"/>
          </p:nvPr>
        </p:nvSpPr>
        <p:spPr>
          <a:xfrm>
            <a:off x="636683" y="155805"/>
            <a:ext cx="11071034" cy="836279"/>
          </a:xfrm>
        </p:spPr>
        <p:txBody>
          <a:bodyPr anchor="ctr">
            <a:normAutofit fontScale="90000"/>
          </a:bodyPr>
          <a:lstStyle/>
          <a:p>
            <a:r>
              <a:rPr lang="en-US">
                <a:latin typeface="Segoe UI"/>
                <a:cs typeface="Segoe UI"/>
              </a:rPr>
              <a:t>WA ELA 2026| </a:t>
            </a:r>
            <a:r>
              <a:rPr lang="en-US">
                <a:solidFill>
                  <a:srgbClr val="FFC000"/>
                </a:solidFill>
                <a:latin typeface="Segoe UI"/>
                <a:cs typeface="Segoe UI"/>
              </a:rPr>
              <a:t>The Recursive Nature of Writing</a:t>
            </a:r>
          </a:p>
        </p:txBody>
      </p:sp>
      <p:pic>
        <p:nvPicPr>
          <p:cNvPr id="4" name="Picture 3" descr="This view reinforces that students move back and forth through the Writing process.&#10;&#10;Writing standard 1 asks students to consider their purpose for writing, which will guide many of their later decisions—but in the process of writing, they may revisit that purpose&#10;&#10;Writing standard 2 focuses on planning and managing writing projects—but those plans might change as they get deeper into the process. &#10;&#10;Writing standard 3 is all about drafting content by generating and gathering ideas—it does not just apply to the first draft, but to later drafts which may have gotten all the way around the circle and come back to this point.&#10;&#10;Writing standard 4 focuses on organizing all those things that were generated or gathered in standard 3, which might entail going back and forth between the two activities.&#10;&#10;Writing standard 5 takes students to the revising and editing phase, which involves getting feedback from others—it’s easy to see how this step might lead back to one or more of the previous steps.&#10;&#10;And Writing standard 6 is about sharing and publishing compositions, which is not just about hitting that “send” button—it’s about pausing to consider what might happen after you hit that “send” button.&#10;&#10;">
            <a:extLst>
              <a:ext uri="{FF2B5EF4-FFF2-40B4-BE49-F238E27FC236}">
                <a16:creationId xmlns:a16="http://schemas.microsoft.com/office/drawing/2014/main" id="{96F21CAF-C037-7F89-2E28-599A9B117A30}"/>
              </a:ext>
            </a:extLst>
          </p:cNvPr>
          <p:cNvPicPr>
            <a:picLocks noChangeAspect="1"/>
          </p:cNvPicPr>
          <p:nvPr/>
        </p:nvPicPr>
        <p:blipFill>
          <a:blip r:embed="rId3"/>
          <a:srcRect t="5265" b="6742"/>
          <a:stretch>
            <a:fillRect/>
          </a:stretch>
        </p:blipFill>
        <p:spPr>
          <a:xfrm>
            <a:off x="2609009" y="1135074"/>
            <a:ext cx="6379070" cy="5150049"/>
          </a:xfrm>
          <a:prstGeom prst="rect">
            <a:avLst/>
          </a:prstGeom>
          <a:noFill/>
        </p:spPr>
      </p:pic>
      <p:sp>
        <p:nvSpPr>
          <p:cNvPr id="3" name="Content Placeholder 2">
            <a:extLst>
              <a:ext uri="{FF2B5EF4-FFF2-40B4-BE49-F238E27FC236}">
                <a16:creationId xmlns:a16="http://schemas.microsoft.com/office/drawing/2014/main" id="{742082B5-C25F-90AA-19BA-3FD8979C1F8E}"/>
              </a:ext>
            </a:extLst>
          </p:cNvPr>
          <p:cNvSpPr>
            <a:spLocks noGrp="1"/>
          </p:cNvSpPr>
          <p:nvPr>
            <p:ph sz="half" idx="2"/>
          </p:nvPr>
        </p:nvSpPr>
        <p:spPr>
          <a:xfrm>
            <a:off x="9845408" y="5254626"/>
            <a:ext cx="2346592" cy="1603374"/>
          </a:xfrm>
          <a:solidFill>
            <a:schemeClr val="accent2">
              <a:lumMod val="60000"/>
              <a:lumOff val="40000"/>
            </a:schemeClr>
          </a:solidFill>
        </p:spPr>
        <p:txBody>
          <a:bodyPr vert="horz" lIns="91440" tIns="45720" rIns="91440" bIns="45720" rtlCol="0" anchor="t">
            <a:normAutofit/>
          </a:bodyPr>
          <a:lstStyle/>
          <a:p>
            <a:pPr marL="0" indent="0">
              <a:buNone/>
            </a:pPr>
            <a:r>
              <a:rPr lang="en-US" sz="1800" b="1" dirty="0">
                <a:latin typeface="Segoe UI"/>
                <a:cs typeface="Segoe UI"/>
              </a:rPr>
              <a:t>Example: </a:t>
            </a:r>
          </a:p>
          <a:p>
            <a:pPr marL="0" indent="0">
              <a:buNone/>
            </a:pPr>
            <a:r>
              <a:rPr lang="en-US" sz="1800" b="1" dirty="0">
                <a:latin typeface="Segoe UI"/>
                <a:cs typeface="Segoe UI"/>
              </a:rPr>
              <a:t>Writing Standard 2</a:t>
            </a:r>
            <a:endParaRPr lang="en-US" sz="1800" b="1" dirty="0"/>
          </a:p>
          <a:p>
            <a:pPr marL="0" indent="0">
              <a:buNone/>
            </a:pPr>
            <a:r>
              <a:rPr lang="en-US" sz="1800" i="1" dirty="0">
                <a:latin typeface="Segoe UI"/>
                <a:cs typeface="Segoe UI"/>
              </a:rPr>
              <a:t>Students plan and complete writing projects. </a:t>
            </a:r>
            <a:endParaRPr lang="en-US" sz="1800" i="1" dirty="0"/>
          </a:p>
          <a:p>
            <a:pPr marL="0" indent="0">
              <a:buNone/>
            </a:pPr>
            <a:endParaRPr lang="en-US" dirty="0"/>
          </a:p>
          <a:p>
            <a:endParaRPr lang="en-US" dirty="0"/>
          </a:p>
        </p:txBody>
      </p:sp>
      <p:sp>
        <p:nvSpPr>
          <p:cNvPr id="5" name="Arrow: Left-Up 4">
            <a:extLst>
              <a:ext uri="{FF2B5EF4-FFF2-40B4-BE49-F238E27FC236}">
                <a16:creationId xmlns:a16="http://schemas.microsoft.com/office/drawing/2014/main" id="{F4A9E4F3-E7A5-5122-3B32-7540D231E66C}"/>
              </a:ext>
              <a:ext uri="{C183D7F6-B498-43B3-948B-1728B52AA6E4}">
                <adec:decorative xmlns:adec="http://schemas.microsoft.com/office/drawing/2017/decorative" val="1"/>
              </a:ext>
            </a:extLst>
          </p:cNvPr>
          <p:cNvSpPr/>
          <p:nvPr/>
        </p:nvSpPr>
        <p:spPr>
          <a:xfrm>
            <a:off x="7449880" y="5373414"/>
            <a:ext cx="604344" cy="683172"/>
          </a:xfrm>
          <a:prstGeom prst="lef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Down 5">
            <a:extLst>
              <a:ext uri="{FF2B5EF4-FFF2-40B4-BE49-F238E27FC236}">
                <a16:creationId xmlns:a16="http://schemas.microsoft.com/office/drawing/2014/main" id="{1DBD002E-A234-B36E-9F99-E547AA1BE063}"/>
              </a:ext>
              <a:ext uri="{C183D7F6-B498-43B3-948B-1728B52AA6E4}">
                <adec:decorative xmlns:adec="http://schemas.microsoft.com/office/drawing/2017/decorative" val="1"/>
              </a:ext>
            </a:extLst>
          </p:cNvPr>
          <p:cNvSpPr/>
          <p:nvPr/>
        </p:nvSpPr>
        <p:spPr>
          <a:xfrm>
            <a:off x="8362125" y="3298295"/>
            <a:ext cx="341586" cy="656896"/>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Up 8">
            <a:extLst>
              <a:ext uri="{FF2B5EF4-FFF2-40B4-BE49-F238E27FC236}">
                <a16:creationId xmlns:a16="http://schemas.microsoft.com/office/drawing/2014/main" id="{4E62399E-14B1-B3BC-4816-7307215F5827}"/>
              </a:ext>
              <a:ext uri="{C183D7F6-B498-43B3-948B-1728B52AA6E4}">
                <adec:decorative xmlns:adec="http://schemas.microsoft.com/office/drawing/2017/decorative" val="1"/>
              </a:ext>
            </a:extLst>
          </p:cNvPr>
          <p:cNvSpPr/>
          <p:nvPr/>
        </p:nvSpPr>
        <p:spPr>
          <a:xfrm flipH="1">
            <a:off x="3431357" y="5371393"/>
            <a:ext cx="636348" cy="683172"/>
          </a:xfrm>
          <a:prstGeom prst="lef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Down 9">
            <a:extLst>
              <a:ext uri="{FF2B5EF4-FFF2-40B4-BE49-F238E27FC236}">
                <a16:creationId xmlns:a16="http://schemas.microsoft.com/office/drawing/2014/main" id="{E3615036-3345-4FCA-12D6-6BB1F8BF6B28}"/>
              </a:ext>
              <a:ext uri="{C183D7F6-B498-43B3-948B-1728B52AA6E4}">
                <adec:decorative xmlns:adec="http://schemas.microsoft.com/office/drawing/2017/decorative" val="1"/>
              </a:ext>
            </a:extLst>
          </p:cNvPr>
          <p:cNvSpPr/>
          <p:nvPr/>
        </p:nvSpPr>
        <p:spPr>
          <a:xfrm>
            <a:off x="2803432" y="3298295"/>
            <a:ext cx="341586" cy="656896"/>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Up 10">
            <a:extLst>
              <a:ext uri="{FF2B5EF4-FFF2-40B4-BE49-F238E27FC236}">
                <a16:creationId xmlns:a16="http://schemas.microsoft.com/office/drawing/2014/main" id="{E25ACE85-91FC-2234-ADBF-9F9E7150F7A2}"/>
              </a:ext>
              <a:ext uri="{C183D7F6-B498-43B3-948B-1728B52AA6E4}">
                <adec:decorative xmlns:adec="http://schemas.microsoft.com/office/drawing/2017/decorative" val="1"/>
              </a:ext>
            </a:extLst>
          </p:cNvPr>
          <p:cNvSpPr/>
          <p:nvPr/>
        </p:nvSpPr>
        <p:spPr>
          <a:xfrm flipV="1">
            <a:off x="7395307" y="1328615"/>
            <a:ext cx="654538" cy="635000"/>
          </a:xfrm>
          <a:prstGeom prst="lef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Up 11">
            <a:extLst>
              <a:ext uri="{FF2B5EF4-FFF2-40B4-BE49-F238E27FC236}">
                <a16:creationId xmlns:a16="http://schemas.microsoft.com/office/drawing/2014/main" id="{91ED16B7-4012-574F-6196-812E3E9CA6E1}"/>
              </a:ext>
              <a:ext uri="{C183D7F6-B498-43B3-948B-1728B52AA6E4}">
                <adec:decorative xmlns:adec="http://schemas.microsoft.com/office/drawing/2017/decorative" val="1"/>
              </a:ext>
            </a:extLst>
          </p:cNvPr>
          <p:cNvSpPr/>
          <p:nvPr/>
        </p:nvSpPr>
        <p:spPr>
          <a:xfrm flipH="1" flipV="1">
            <a:off x="3399691" y="1328614"/>
            <a:ext cx="693615" cy="635000"/>
          </a:xfrm>
          <a:prstGeom prst="lef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22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74ADBBC8-F5FA-45D4-91E1-E2C84BF22540}"/>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D619E83D-2A8F-4257-BFCF-5617C9DE77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AFAC20B572574095D31476FB39C606" ma:contentTypeVersion="10" ma:contentTypeDescription="Create a new document." ma:contentTypeScope="" ma:versionID="10a2efe7306f34acd1ac03fde39cf831">
  <xsd:schema xmlns:xsd="http://www.w3.org/2001/XMLSchema" xmlns:xs="http://www.w3.org/2001/XMLSchema" xmlns:p="http://schemas.microsoft.com/office/2006/metadata/properties" xmlns:ns2="25088e16-729c-404b-9015-7705e21f47a0" xmlns:ns3="2ba0bcd7-05d9-492a-a016-34b256b5fce3" targetNamespace="http://schemas.microsoft.com/office/2006/metadata/properties" ma:root="true" ma:fieldsID="3aed521931d69a42473effe7200913fb" ns2:_="" ns3:_="">
    <xsd:import namespace="25088e16-729c-404b-9015-7705e21f47a0"/>
    <xsd:import namespace="2ba0bcd7-05d9-492a-a016-34b256b5fce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88e16-729c-404b-9015-7705e21f47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a0bcd7-05d9-492a-a016-34b256b5fce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CEBA7E-228F-4A9C-8DFE-7E0A332726A7}">
  <ds:schemaRefs>
    <ds:schemaRef ds:uri="25088e16-729c-404b-9015-7705e21f47a0"/>
    <ds:schemaRef ds:uri="2ba0bcd7-05d9-492a-a016-34b256b5fc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2E2506-6F46-474D-A8B5-41AA2BE82D9E}">
  <ds:schemaRefs>
    <ds:schemaRef ds:uri="http://schemas.microsoft.com/sharepoint/v3/contenttype/forms"/>
  </ds:schemaRefs>
</ds:datastoreItem>
</file>

<file path=customXml/itemProps3.xml><?xml version="1.0" encoding="utf-8"?>
<ds:datastoreItem xmlns:ds="http://schemas.openxmlformats.org/officeDocument/2006/customXml" ds:itemID="{31E8CD39-01C8-448B-93E4-657053375E90}">
  <ds:schemaRef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schemas.microsoft.com/office/2006/metadata/properties"/>
    <ds:schemaRef ds:uri="http://purl.org/dc/elements/1.1/"/>
    <ds:schemaRef ds:uri="25088e16-729c-404b-9015-7705e21f47a0"/>
    <ds:schemaRef ds:uri="http://schemas.microsoft.com/office/infopath/2007/PartnerControls"/>
    <ds:schemaRef ds:uri="2ba0bcd7-05d9-492a-a016-34b256b5fce3"/>
  </ds:schemaRefs>
</ds:datastoreItem>
</file>

<file path=docProps/app.xml><?xml version="1.0" encoding="utf-8"?>
<Properties xmlns="http://schemas.openxmlformats.org/officeDocument/2006/extended-properties" xmlns:vt="http://schemas.openxmlformats.org/officeDocument/2006/docPropsVTypes">
  <Template>Title Slides</Template>
  <TotalTime>225</TotalTime>
  <Words>4207</Words>
  <Application>Microsoft Office PowerPoint</Application>
  <PresentationFormat>Widescreen</PresentationFormat>
  <Paragraphs>372</Paragraphs>
  <Slides>38</Slides>
  <Notes>34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38</vt:i4>
      </vt:variant>
    </vt:vector>
  </HeadingPairs>
  <TitlesOfParts>
    <vt:vector size="46" baseType="lpstr">
      <vt:lpstr>Aptos</vt:lpstr>
      <vt:lpstr>Aptos Display</vt:lpstr>
      <vt:lpstr>Arial</vt:lpstr>
      <vt:lpstr>Calibri</vt:lpstr>
      <vt:lpstr>Segoe UI</vt:lpstr>
      <vt:lpstr>Title Slides</vt:lpstr>
      <vt:lpstr>Content Slides</vt:lpstr>
      <vt:lpstr>Office Theme</vt:lpstr>
      <vt:lpstr>WA ELA 2026 Learning Standards  Office Hour Session #3 – Writing Domain  March 31, 2026 4:00pm- 5:00pm</vt:lpstr>
      <vt:lpstr>WA ELA 2026 | Session Agenda</vt:lpstr>
      <vt:lpstr>What's New in the WA ELA 2026?</vt:lpstr>
      <vt:lpstr>WA ELA 2026 | Key Shift in WA ELA 2026</vt:lpstr>
      <vt:lpstr>WA ELA 2026 | Six Key Understandings of Literacy</vt:lpstr>
      <vt:lpstr>WA ELA 2026 | Six Student Literacy Practices</vt:lpstr>
      <vt:lpstr>WA ELA 2026 | What’s new in the Writing domain?</vt:lpstr>
      <vt:lpstr>WA ELA 2026 | Writing Domain Standards Progression (Grades K-12)</vt:lpstr>
      <vt:lpstr>WA ELA 2026| The Recursive Nature of Writing</vt:lpstr>
      <vt:lpstr>WA ELA 2026 | Elementary grade level progression of Writing Standard 2</vt:lpstr>
      <vt:lpstr>WA ELA 2026 | Secondary Grade level progression of Writing Standard 2</vt:lpstr>
      <vt:lpstr>WA ELA 2026| What’s new in Writing?</vt:lpstr>
      <vt:lpstr>Writing in the WA ELA 2026 |  Composing genres that integrate text types</vt:lpstr>
      <vt:lpstr>Writing in the WA ELA 2026 |  Expanding persuasion beyond argument</vt:lpstr>
      <vt:lpstr>Writing in the WA ELA 2026 |  Intentional alignment to WIDA ELD standards</vt:lpstr>
      <vt:lpstr>Writing in the WA ELA 2026 |  Writing process applied to unfamiliar and  real-world genres, and across content areas</vt:lpstr>
      <vt:lpstr>Writing in the WA ELA 2026 |  Digital Citizenship and AI in Writing</vt:lpstr>
      <vt:lpstr>Digital Citizenship</vt:lpstr>
      <vt:lpstr>Why Digital Citizenship in the ELA standards?</vt:lpstr>
      <vt:lpstr>Does Digital Citizenship instruction increase student screen time?</vt:lpstr>
      <vt:lpstr>Digital Citizenship shows up in two ways in the Writing standards:</vt:lpstr>
      <vt:lpstr>Empowering digital identities</vt:lpstr>
      <vt:lpstr>Revised Standard Example:</vt:lpstr>
      <vt:lpstr>Revised Standard Example: </vt:lpstr>
      <vt:lpstr>In grades 9-10, the indicator is…</vt:lpstr>
      <vt:lpstr>Ethical use of others’ creative work</vt:lpstr>
      <vt:lpstr>Writing standard 3 for grade 2</vt:lpstr>
      <vt:lpstr>The standard and indicator in grade 6</vt:lpstr>
      <vt:lpstr>Grades 11-12</vt:lpstr>
      <vt:lpstr>AI Literacy</vt:lpstr>
      <vt:lpstr>AI Literacy  </vt:lpstr>
      <vt:lpstr>AI Literacy </vt:lpstr>
      <vt:lpstr>Generating and gathering ideas</vt:lpstr>
      <vt:lpstr>Grade 6 Standard</vt:lpstr>
      <vt:lpstr>Evaluating, revising, and editing</vt:lpstr>
      <vt:lpstr>In closing…</vt:lpstr>
      <vt:lpstr>Resources</vt:lpstr>
      <vt:lpstr>Connect with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Brand</dc:subject>
  <dc:creator>Maja Wilson</dc:creator>
  <cp:lastModifiedBy>Nathalia Izquierdo-Montero</cp:lastModifiedBy>
  <cp:revision>4</cp:revision>
  <dcterms:created xsi:type="dcterms:W3CDTF">2024-11-06T17:59:18Z</dcterms:created>
  <dcterms:modified xsi:type="dcterms:W3CDTF">2026-04-14T16:42:45Z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0x0101002DAFAC20B572574095D31476FB39C606</vt:lpwstr>
  </property>
  <property fmtid="{D5CDD505-2E9C-101B-9397-08002B2CF9AE}" pid="3" name="Audience">
    <vt:lpwstr>;#General;#</vt:lpwstr>
  </property>
  <property fmtid="{D5CDD505-2E9C-101B-9397-08002B2CF9AE}" pid="4" name="FileCategory">
    <vt:lpwstr>Template</vt:lpwstr>
  </property>
  <property fmtid="{D5CDD505-2E9C-101B-9397-08002B2CF9AE}" pid="5" name="FileOwner">
    <vt:lpwstr>Communications</vt:lpwstr>
  </property>
  <property fmtid="{D5CDD505-2E9C-101B-9397-08002B2CF9AE}" pid="6" name="Audience0">
    <vt:lpwstr>;#New Employees;#</vt:lpwstr>
  </property>
  <property fmtid="{D5CDD505-2E9C-101B-9397-08002B2CF9AE}" pid="7" name="MediaServiceImageTags">
    <vt:lpwstr/>
  </property>
  <property fmtid="{D5CDD505-2E9C-101B-9397-08002B2CF9AE}" pid="8" name="MSIP_Label_9145f431-4c8c-42c6-a5a5-ba6d3bdea585_Enabled">
    <vt:lpwstr>true</vt:lpwstr>
  </property>
  <property fmtid="{D5CDD505-2E9C-101B-9397-08002B2CF9AE}" pid="9" name="MSIP_Label_9145f431-4c8c-42c6-a5a5-ba6d3bdea585_SetDate">
    <vt:lpwstr>2024-11-06T18:10:18Z</vt:lpwstr>
  </property>
  <property fmtid="{D5CDD505-2E9C-101B-9397-08002B2CF9AE}" pid="10" name="MSIP_Label_9145f431-4c8c-42c6-a5a5-ba6d3bdea585_Method">
    <vt:lpwstr>Standard</vt:lpwstr>
  </property>
  <property fmtid="{D5CDD505-2E9C-101B-9397-08002B2CF9AE}" pid="11" name="MSIP_Label_9145f431-4c8c-42c6-a5a5-ba6d3bdea585_Name">
    <vt:lpwstr>defa4170-0d19-0005-0004-bc88714345d2</vt:lpwstr>
  </property>
  <property fmtid="{D5CDD505-2E9C-101B-9397-08002B2CF9AE}" pid="12" name="MSIP_Label_9145f431-4c8c-42c6-a5a5-ba6d3bdea585_SiteId">
    <vt:lpwstr>b2fe5ccf-10a5-46fe-ae45-a0267412af7a</vt:lpwstr>
  </property>
  <property fmtid="{D5CDD505-2E9C-101B-9397-08002B2CF9AE}" pid="13" name="MSIP_Label_9145f431-4c8c-42c6-a5a5-ba6d3bdea585_ActionId">
    <vt:lpwstr>51baab87-2059-47ba-b38d-80d6272a1ee8</vt:lpwstr>
  </property>
  <property fmtid="{D5CDD505-2E9C-101B-9397-08002B2CF9AE}" pid="14" name="MSIP_Label_9145f431-4c8c-42c6-a5a5-ba6d3bdea585_ContentBits">
    <vt:lpwstr>0</vt:lpwstr>
  </property>
</Properties>
</file>