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12"/>
  </p:notesMasterIdLst>
  <p:handoutMasterIdLst>
    <p:handoutMasterId r:id="rId13"/>
  </p:handoutMasterIdLst>
  <p:sldIdLst>
    <p:sldId id="260" r:id="rId6"/>
    <p:sldId id="261" r:id="rId7"/>
    <p:sldId id="289" r:id="rId8"/>
    <p:sldId id="287" r:id="rId9"/>
    <p:sldId id="290" r:id="rId10"/>
    <p:sldId id="288"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3D"/>
    <a:srgbClr val="FFFFFF"/>
    <a:srgbClr val="FBC639"/>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a:t>3/6/2020</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School Apportionment and Financial Services</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a:t>3/6/2020</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School Apportionment and Financial Services</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3/6/2020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School Apportionment and Financial Services</a:t>
            </a:r>
            <a:endParaRPr lang="en-US" dirty="0"/>
          </a:p>
        </p:txBody>
      </p:sp>
    </p:spTree>
    <p:extLst>
      <p:ext uri="{BB962C8B-B14F-4D97-AF65-F5344CB8AC3E}">
        <p14:creationId xmlns:p14="http://schemas.microsoft.com/office/powerpoint/2010/main" val="92805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422557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829983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336615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47252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87702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864597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3339246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12079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6188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Lst>
  <p:hf hdr="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9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ecky.mclean@k12.wa.u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ospi.k12.wa.us/sites/default/files/2025-07/p213-2526.docx"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app.smartsheet.com/b/publish?EQBCT=4de929abc7e84210992d1331b5c8d418" TargetMode="External"/><Relationship Id="rId2" Type="http://schemas.openxmlformats.org/officeDocument/2006/relationships/hyperlink" Target="https://app.smartsheet.com/b/form/019d8856d4b470ceb6d5fd3d8875ff7c"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1524000" y="753870"/>
            <a:ext cx="9144000" cy="2387600"/>
          </a:xfrm>
        </p:spPr>
        <p:txBody>
          <a:bodyPr>
            <a:normAutofit/>
          </a:bodyPr>
          <a:lstStyle/>
          <a:p>
            <a:r>
              <a:rPr lang="en-US" sz="5500" dirty="0"/>
              <a:t>Tips for Completing the P213 (Non-High) Form </a:t>
            </a:r>
          </a:p>
        </p:txBody>
      </p:sp>
      <p:sp>
        <p:nvSpPr>
          <p:cNvPr id="23" name="Subtitle 22"/>
          <p:cNvSpPr>
            <a:spLocks noGrp="1"/>
          </p:cNvSpPr>
          <p:nvPr>
            <p:ph type="subTitle" idx="1"/>
          </p:nvPr>
        </p:nvSpPr>
        <p:spPr>
          <a:xfrm>
            <a:off x="1524000" y="3602038"/>
            <a:ext cx="9144000" cy="2419200"/>
          </a:xfrm>
        </p:spPr>
        <p:txBody>
          <a:bodyPr>
            <a:normAutofit/>
          </a:bodyPr>
          <a:lstStyle/>
          <a:p>
            <a:endParaRPr lang="en-US" sz="2000" dirty="0"/>
          </a:p>
          <a:p>
            <a:r>
              <a:rPr lang="en-US" dirty="0"/>
              <a:t>Becky McLean, Enrollment Reporting Manager, </a:t>
            </a:r>
            <a:r>
              <a:rPr lang="en-US" dirty="0">
                <a:hlinkClick r:id="rId2"/>
              </a:rPr>
              <a:t>becky.mclean@k12.wa.us</a:t>
            </a:r>
            <a:r>
              <a:rPr lang="en-US" dirty="0"/>
              <a:t>, 360-725-6306</a:t>
            </a:r>
          </a:p>
          <a:p>
            <a:endParaRPr lang="en-US" dirty="0"/>
          </a:p>
        </p:txBody>
      </p:sp>
      <p:sp>
        <p:nvSpPr>
          <p:cNvPr id="2" name="Date Placeholder 1"/>
          <p:cNvSpPr>
            <a:spLocks noGrp="1"/>
          </p:cNvSpPr>
          <p:nvPr>
            <p:ph type="dt" sz="half" idx="10"/>
          </p:nvPr>
        </p:nvSpPr>
        <p:spPr/>
        <p:txBody>
          <a:bodyPr/>
          <a:lstStyle/>
          <a:p>
            <a:pPr algn="ctr"/>
            <a:r>
              <a:rPr lang="en-US"/>
              <a:t>| 3/6/2020 |</a:t>
            </a:r>
            <a:endParaRPr lang="en-US" dirty="0"/>
          </a:p>
        </p:txBody>
      </p:sp>
      <p:sp>
        <p:nvSpPr>
          <p:cNvPr id="3" name="Footer Placeholder 2"/>
          <p:cNvSpPr>
            <a:spLocks noGrp="1"/>
          </p:cNvSpPr>
          <p:nvPr>
            <p:ph type="ftr" sz="quarter" idx="3"/>
          </p:nvPr>
        </p:nvSpPr>
        <p:spPr/>
        <p:txBody>
          <a:bodyPr/>
          <a:lstStyle/>
          <a:p>
            <a:pPr algn="r"/>
            <a:r>
              <a:rPr lang="en-US"/>
              <a:t>School Apportionment and Financial Services</a:t>
            </a:r>
            <a:endParaRPr lang="en-US" dirty="0"/>
          </a:p>
        </p:txBody>
      </p:sp>
      <p:sp>
        <p:nvSpPr>
          <p:cNvPr id="4" name="Slide Number Placeholder 3"/>
          <p:cNvSpPr>
            <a:spLocks noGrp="1"/>
          </p:cNvSpPr>
          <p:nvPr>
            <p:ph type="sldNum" sz="quarter" idx="4"/>
          </p:nvPr>
        </p:nvSpPr>
        <p:spPr/>
        <p:txBody>
          <a:bodyPr/>
          <a:lstStyle/>
          <a:p>
            <a:fld id="{65248FEF-978F-4B24-93F3-B987601DAD06}" type="slidenum">
              <a:rPr lang="en-US" smtClean="0"/>
              <a:pPr/>
              <a:t>1</a:t>
            </a:fld>
            <a:endParaRPr lang="en-US"/>
          </a:p>
        </p:txBody>
      </p:sp>
    </p:spTree>
    <p:extLst>
      <p:ext uri="{BB962C8B-B14F-4D97-AF65-F5344CB8AC3E}">
        <p14:creationId xmlns:p14="http://schemas.microsoft.com/office/powerpoint/2010/main" val="6350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0946" y="567827"/>
            <a:ext cx="10992853" cy="5375771"/>
          </a:xfrm>
        </p:spPr>
        <p:txBody>
          <a:bodyPr>
            <a:normAutofit/>
          </a:bodyPr>
          <a:lstStyle/>
          <a:p>
            <a:pPr marL="0" lvl="1" indent="0">
              <a:buNone/>
            </a:pPr>
            <a:r>
              <a:rPr lang="en-US" sz="2800" b="1" dirty="0"/>
              <a:t>WHERE IS THE FORM?</a:t>
            </a:r>
          </a:p>
          <a:p>
            <a:pPr marL="284163" lvl="1" indent="-284163">
              <a:lnSpc>
                <a:spcPct val="100000"/>
              </a:lnSpc>
              <a:buFont typeface="Wingdings" panose="05000000000000000000" pitchFamily="2" charset="2"/>
              <a:buChar char="§"/>
            </a:pPr>
            <a:r>
              <a:rPr lang="en-US" sz="2200" dirty="0"/>
              <a:t>The P213 form for the Summer 2026 is available here: </a:t>
            </a:r>
            <a:r>
              <a:rPr lang="en-US" sz="2200" dirty="0">
                <a:hlinkClick r:id="rId2"/>
              </a:rPr>
              <a:t>Summer 2026 P213 Form</a:t>
            </a:r>
            <a:r>
              <a:rPr lang="en-US" sz="2200" dirty="0"/>
              <a:t> </a:t>
            </a:r>
          </a:p>
        </p:txBody>
      </p:sp>
      <p:sp>
        <p:nvSpPr>
          <p:cNvPr id="3" name="Date Placeholder 2"/>
          <p:cNvSpPr>
            <a:spLocks noGrp="1"/>
          </p:cNvSpPr>
          <p:nvPr>
            <p:ph type="dt" sz="half" idx="11"/>
          </p:nvPr>
        </p:nvSpPr>
        <p:spPr/>
        <p:txBody>
          <a:bodyPr/>
          <a:lstStyle/>
          <a:p>
            <a:pPr algn="ctr"/>
            <a:r>
              <a:rPr lang="en-US" dirty="0"/>
              <a:t>| April 2026 |</a:t>
            </a:r>
          </a:p>
        </p:txBody>
      </p:sp>
      <p:sp>
        <p:nvSpPr>
          <p:cNvPr id="4" name="Footer Placeholder 3"/>
          <p:cNvSpPr>
            <a:spLocks noGrp="1"/>
          </p:cNvSpPr>
          <p:nvPr>
            <p:ph type="ftr" sz="quarter" idx="3"/>
          </p:nvPr>
        </p:nvSpPr>
        <p:spPr/>
        <p:txBody>
          <a:bodyPr/>
          <a:lstStyle/>
          <a:p>
            <a:pPr algn="r"/>
            <a:r>
              <a:rPr lang="en-US" dirty="0"/>
              <a:t>Tips for Completing the P213 (Non-High) Form</a:t>
            </a:r>
          </a:p>
        </p:txBody>
      </p:sp>
      <p:sp>
        <p:nvSpPr>
          <p:cNvPr id="6" name="Slide Number Placeholder 5"/>
          <p:cNvSpPr>
            <a:spLocks noGrp="1"/>
          </p:cNvSpPr>
          <p:nvPr>
            <p:ph type="sldNum" sz="quarter" idx="4"/>
          </p:nvPr>
        </p:nvSpPr>
        <p:spPr/>
        <p:txBody>
          <a:bodyPr/>
          <a:lstStyle/>
          <a:p>
            <a:fld id="{65248FEF-978F-4B24-93F3-B987601DAD06}" type="slidenum">
              <a:rPr lang="en-US" smtClean="0"/>
              <a:pPr/>
              <a:t>2</a:t>
            </a:fld>
            <a:endParaRPr lang="en-US" dirty="0"/>
          </a:p>
        </p:txBody>
      </p:sp>
    </p:spTree>
    <p:extLst>
      <p:ext uri="{BB962C8B-B14F-4D97-AF65-F5344CB8AC3E}">
        <p14:creationId xmlns:p14="http://schemas.microsoft.com/office/powerpoint/2010/main" val="213523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5660" y="395785"/>
            <a:ext cx="11778017" cy="5857747"/>
          </a:xfrm>
        </p:spPr>
        <p:txBody>
          <a:bodyPr>
            <a:normAutofit/>
          </a:bodyPr>
          <a:lstStyle/>
          <a:p>
            <a:pPr marL="0" lvl="1" indent="0">
              <a:buNone/>
            </a:pPr>
            <a:r>
              <a:rPr lang="en-US" sz="2800" b="1" dirty="0"/>
              <a:t>FIRST STEP – FORM BEGINS WITH THE HIGH DISTRICT</a:t>
            </a:r>
          </a:p>
          <a:p>
            <a:pPr marL="284163" lvl="1" indent="-284163">
              <a:lnSpc>
                <a:spcPct val="100000"/>
              </a:lnSpc>
              <a:buFont typeface="Wingdings" panose="05000000000000000000" pitchFamily="2" charset="2"/>
              <a:buChar char="§"/>
            </a:pPr>
            <a:r>
              <a:rPr lang="en-US" dirty="0"/>
              <a:t>High district starts the form by listing the students they served for each Non-High district including:</a:t>
            </a:r>
          </a:p>
          <a:p>
            <a:pPr marL="284163" lvl="1" indent="-284163">
              <a:lnSpc>
                <a:spcPct val="100000"/>
              </a:lnSpc>
              <a:spcBef>
                <a:spcPts val="0"/>
              </a:spcBef>
              <a:buFont typeface="Wingdings" panose="05000000000000000000" pitchFamily="2" charset="2"/>
              <a:buChar char="§"/>
            </a:pPr>
            <a:endParaRPr lang="en-US" sz="2200" dirty="0"/>
          </a:p>
          <a:p>
            <a:pPr marL="284163" lvl="1" indent="-284163">
              <a:lnSpc>
                <a:spcPct val="100000"/>
              </a:lnSpc>
              <a:spcBef>
                <a:spcPts val="0"/>
              </a:spcBef>
              <a:buFont typeface="Wingdings" panose="05000000000000000000" pitchFamily="2" charset="2"/>
              <a:buChar char="§"/>
            </a:pPr>
            <a:endParaRPr lang="en-US" sz="2200" dirty="0"/>
          </a:p>
          <a:p>
            <a:pPr marL="0" lvl="1" indent="0">
              <a:lnSpc>
                <a:spcPct val="50000"/>
              </a:lnSpc>
              <a:buNone/>
            </a:pPr>
            <a:endParaRPr lang="en-US" sz="2200" dirty="0"/>
          </a:p>
          <a:p>
            <a:pPr marL="284163" lvl="1" indent="-284163">
              <a:lnSpc>
                <a:spcPct val="110000"/>
              </a:lnSpc>
              <a:spcBef>
                <a:spcPts val="0"/>
              </a:spcBef>
              <a:buFont typeface="Wingdings" panose="05000000000000000000" pitchFamily="2" charset="2"/>
              <a:buChar char="§"/>
            </a:pPr>
            <a:r>
              <a:rPr lang="en-US" sz="2200" dirty="0"/>
              <a:t>AAFTE should not include Running Start or Skill Center enrollment – but can include ALE and Open Doors.</a:t>
            </a:r>
          </a:p>
          <a:p>
            <a:pPr marL="284163" lvl="1" indent="-284163">
              <a:lnSpc>
                <a:spcPct val="110000"/>
              </a:lnSpc>
              <a:buFont typeface="Wingdings" panose="05000000000000000000" pitchFamily="2" charset="2"/>
              <a:buChar char="§"/>
            </a:pPr>
            <a:r>
              <a:rPr lang="en-US" sz="2200" dirty="0">
                <a:solidFill>
                  <a:srgbClr val="40403D"/>
                </a:solidFill>
              </a:rPr>
              <a:t>A clear Total Actual and Estimated AAFTE for each form should be evident.</a:t>
            </a:r>
            <a:r>
              <a:rPr lang="en-US" sz="2200" dirty="0"/>
              <a:t> </a:t>
            </a:r>
          </a:p>
          <a:p>
            <a:pPr marL="284163" lvl="1" indent="-284163">
              <a:lnSpc>
                <a:spcPct val="110000"/>
              </a:lnSpc>
              <a:buFont typeface="Wingdings" panose="05000000000000000000" pitchFamily="2" charset="2"/>
              <a:buChar char="§"/>
            </a:pPr>
            <a:r>
              <a:rPr lang="en-US" sz="2200" dirty="0"/>
              <a:t>Each form allows for 27 students. If additional space is needed, </a:t>
            </a:r>
          </a:p>
          <a:p>
            <a:pPr marL="463550" lvl="2" indent="-231775">
              <a:lnSpc>
                <a:spcPct val="110000"/>
              </a:lnSpc>
              <a:buFont typeface="Courier New" panose="02070309020205020404" pitchFamily="49" charset="0"/>
              <a:buChar char="o"/>
            </a:pPr>
            <a:r>
              <a:rPr lang="en-US" sz="1800" dirty="0"/>
              <a:t>Use additional forms. For each additional form, provide the total AAFTE for that page and signatures on each, or</a:t>
            </a:r>
          </a:p>
          <a:p>
            <a:pPr marL="463550" lvl="2" indent="-231775">
              <a:lnSpc>
                <a:spcPct val="110000"/>
              </a:lnSpc>
              <a:buFont typeface="Courier New" panose="02070309020205020404" pitchFamily="49" charset="0"/>
              <a:buChar char="o"/>
            </a:pPr>
            <a:r>
              <a:rPr lang="en-US" sz="1800" dirty="0"/>
              <a:t>Use one form but provide list of students and their information on a backup page. </a:t>
            </a:r>
          </a:p>
          <a:p>
            <a:pPr marL="284163" lvl="1" indent="-284163">
              <a:lnSpc>
                <a:spcPct val="110000"/>
              </a:lnSpc>
              <a:buFont typeface="Wingdings" panose="05000000000000000000" pitchFamily="2" charset="2"/>
              <a:buChar char="§"/>
            </a:pPr>
            <a:r>
              <a:rPr lang="en-US" sz="2200" dirty="0"/>
              <a:t>High district provides a signature on each page, certifying the accuracy of form. </a:t>
            </a:r>
          </a:p>
          <a:p>
            <a:pPr marL="284163" lvl="1" indent="-284163">
              <a:lnSpc>
                <a:spcPct val="110000"/>
              </a:lnSpc>
              <a:buFont typeface="Wingdings" panose="05000000000000000000" pitchFamily="2" charset="2"/>
              <a:buChar char="§"/>
            </a:pPr>
            <a:r>
              <a:rPr lang="en-US" sz="2200" dirty="0"/>
              <a:t>High district sends the form to their ESD by </a:t>
            </a:r>
            <a:r>
              <a:rPr lang="en-US" sz="2200" b="1" dirty="0">
                <a:solidFill>
                  <a:srgbClr val="C00000"/>
                </a:solidFill>
              </a:rPr>
              <a:t>June 26, 2026</a:t>
            </a:r>
            <a:r>
              <a:rPr lang="en-US" sz="2200" dirty="0"/>
              <a:t>.</a:t>
            </a:r>
          </a:p>
        </p:txBody>
      </p:sp>
      <p:sp>
        <p:nvSpPr>
          <p:cNvPr id="3" name="Date Placeholder 2"/>
          <p:cNvSpPr>
            <a:spLocks noGrp="1"/>
          </p:cNvSpPr>
          <p:nvPr>
            <p:ph type="dt" sz="half" idx="11"/>
          </p:nvPr>
        </p:nvSpPr>
        <p:spPr/>
        <p:txBody>
          <a:bodyPr/>
          <a:lstStyle/>
          <a:p>
            <a:pPr algn="ctr"/>
            <a:r>
              <a:rPr lang="en-US" dirty="0"/>
              <a:t>| April 2026 |</a:t>
            </a:r>
          </a:p>
        </p:txBody>
      </p:sp>
      <p:sp>
        <p:nvSpPr>
          <p:cNvPr id="4" name="Footer Placeholder 3"/>
          <p:cNvSpPr>
            <a:spLocks noGrp="1"/>
          </p:cNvSpPr>
          <p:nvPr>
            <p:ph type="ftr" sz="quarter" idx="3"/>
          </p:nvPr>
        </p:nvSpPr>
        <p:spPr/>
        <p:txBody>
          <a:bodyPr/>
          <a:lstStyle/>
          <a:p>
            <a:pPr algn="r"/>
            <a:r>
              <a:rPr lang="en-US" dirty="0"/>
              <a:t>Tips for Completing the P213 (Non-High) Form</a:t>
            </a:r>
          </a:p>
        </p:txBody>
      </p:sp>
      <p:sp>
        <p:nvSpPr>
          <p:cNvPr id="6" name="Slide Number Placeholder 5"/>
          <p:cNvSpPr>
            <a:spLocks noGrp="1"/>
          </p:cNvSpPr>
          <p:nvPr>
            <p:ph type="sldNum" sz="quarter" idx="4"/>
          </p:nvPr>
        </p:nvSpPr>
        <p:spPr/>
        <p:txBody>
          <a:bodyPr/>
          <a:lstStyle/>
          <a:p>
            <a:fld id="{65248FEF-978F-4B24-93F3-B987601DAD06}" type="slidenum">
              <a:rPr lang="en-US" smtClean="0"/>
              <a:pPr/>
              <a:t>3</a:t>
            </a:fld>
            <a:endParaRPr lang="en-US" dirty="0"/>
          </a:p>
        </p:txBody>
      </p:sp>
      <p:graphicFrame>
        <p:nvGraphicFramePr>
          <p:cNvPr id="2" name="Table 1">
            <a:extLst>
              <a:ext uri="{FF2B5EF4-FFF2-40B4-BE49-F238E27FC236}">
                <a16:creationId xmlns:a16="http://schemas.microsoft.com/office/drawing/2014/main" id="{98B977AE-B19D-AADA-E7FC-21025B1797AE}"/>
              </a:ext>
            </a:extLst>
          </p:cNvPr>
          <p:cNvGraphicFramePr>
            <a:graphicFrameLocks noGrp="1"/>
          </p:cNvGraphicFramePr>
          <p:nvPr>
            <p:extLst>
              <p:ext uri="{D42A27DB-BD31-4B8C-83A1-F6EECF244321}">
                <p14:modId xmlns:p14="http://schemas.microsoft.com/office/powerpoint/2010/main" val="102807030"/>
              </p:ext>
            </p:extLst>
          </p:nvPr>
        </p:nvGraphicFramePr>
        <p:xfrm>
          <a:off x="3123678" y="1393734"/>
          <a:ext cx="7585650" cy="1106732"/>
        </p:xfrm>
        <a:graphic>
          <a:graphicData uri="http://schemas.openxmlformats.org/drawingml/2006/table">
            <a:tbl>
              <a:tblPr firstRow="1" bandRow="1">
                <a:tableStyleId>{2D5ABB26-0587-4C30-8999-92F81FD0307C}</a:tableStyleId>
              </a:tblPr>
              <a:tblGrid>
                <a:gridCol w="1751879">
                  <a:extLst>
                    <a:ext uri="{9D8B030D-6E8A-4147-A177-3AD203B41FA5}">
                      <a16:colId xmlns:a16="http://schemas.microsoft.com/office/drawing/2014/main" val="2362202792"/>
                    </a:ext>
                  </a:extLst>
                </a:gridCol>
                <a:gridCol w="2680383">
                  <a:extLst>
                    <a:ext uri="{9D8B030D-6E8A-4147-A177-3AD203B41FA5}">
                      <a16:colId xmlns:a16="http://schemas.microsoft.com/office/drawing/2014/main" val="1262477576"/>
                    </a:ext>
                  </a:extLst>
                </a:gridCol>
                <a:gridCol w="3153388">
                  <a:extLst>
                    <a:ext uri="{9D8B030D-6E8A-4147-A177-3AD203B41FA5}">
                      <a16:colId xmlns:a16="http://schemas.microsoft.com/office/drawing/2014/main" val="257361711"/>
                    </a:ext>
                  </a:extLst>
                </a:gridCol>
              </a:tblGrid>
              <a:tr h="375212">
                <a:tc>
                  <a:txBody>
                    <a:bodyPr/>
                    <a:lstStyle/>
                    <a:p>
                      <a:r>
                        <a:rPr lang="en-US" sz="1800" dirty="0"/>
                        <a:t>◦ Name</a:t>
                      </a:r>
                    </a:p>
                  </a:txBody>
                  <a:tcPr/>
                </a:tc>
                <a:tc>
                  <a:txBody>
                    <a:bodyPr/>
                    <a:lstStyle/>
                    <a:p>
                      <a:r>
                        <a:rPr lang="en-US" sz="1800" dirty="0"/>
                        <a:t>◦ Start Date for 2025-26</a:t>
                      </a:r>
                    </a:p>
                  </a:txBody>
                  <a:tcPr/>
                </a:tc>
                <a:tc>
                  <a:txBody>
                    <a:bodyPr/>
                    <a:lstStyle/>
                    <a:p>
                      <a:r>
                        <a:rPr lang="en-US" sz="1800" dirty="0"/>
                        <a:t>◦ Actual 2025-26 AAFTE</a:t>
                      </a:r>
                    </a:p>
                  </a:txBody>
                  <a:tcPr/>
                </a:tc>
                <a:extLst>
                  <a:ext uri="{0D108BD9-81ED-4DB2-BD59-A6C34878D82A}">
                    <a16:rowId xmlns:a16="http://schemas.microsoft.com/office/drawing/2014/main" val="2291288555"/>
                  </a:ext>
                </a:extLst>
              </a:tr>
              <a:tr h="365760">
                <a:tc>
                  <a:txBody>
                    <a:bodyPr/>
                    <a:lstStyle/>
                    <a:p>
                      <a:r>
                        <a:rPr lang="en-US" sz="1800" dirty="0"/>
                        <a:t>◦ Grade</a:t>
                      </a:r>
                    </a:p>
                  </a:txBody>
                  <a:tcPr/>
                </a:tc>
                <a:tc>
                  <a:txBody>
                    <a:bodyPr/>
                    <a:lstStyle/>
                    <a:p>
                      <a:r>
                        <a:rPr lang="en-US" sz="1800" dirty="0"/>
                        <a:t>◦ End Date for 2025-26</a:t>
                      </a:r>
                    </a:p>
                  </a:txBody>
                  <a:tcPr/>
                </a:tc>
                <a:tc>
                  <a:txBody>
                    <a:bodyPr/>
                    <a:lstStyle/>
                    <a:p>
                      <a:r>
                        <a:rPr lang="en-US" sz="1800" dirty="0"/>
                        <a:t>◦ Estimated 2026-27 AAFTE</a:t>
                      </a:r>
                    </a:p>
                  </a:txBody>
                  <a:tcPr/>
                </a:tc>
                <a:extLst>
                  <a:ext uri="{0D108BD9-81ED-4DB2-BD59-A6C34878D82A}">
                    <a16:rowId xmlns:a16="http://schemas.microsoft.com/office/drawing/2014/main" val="1833152343"/>
                  </a:ext>
                </a:extLst>
              </a:tr>
              <a:tr h="365760">
                <a:tc>
                  <a:txBody>
                    <a:bodyPr/>
                    <a:lstStyle/>
                    <a:p>
                      <a:r>
                        <a:rPr lang="en-US" sz="1800" dirty="0"/>
                        <a:t>◦ Address</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635846740"/>
                  </a:ext>
                </a:extLst>
              </a:tr>
            </a:tbl>
          </a:graphicData>
        </a:graphic>
      </p:graphicFrame>
    </p:spTree>
    <p:extLst>
      <p:ext uri="{BB962C8B-B14F-4D97-AF65-F5344CB8AC3E}">
        <p14:creationId xmlns:p14="http://schemas.microsoft.com/office/powerpoint/2010/main" val="371176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0947" y="567827"/>
            <a:ext cx="11185060" cy="5375771"/>
          </a:xfrm>
        </p:spPr>
        <p:txBody>
          <a:bodyPr>
            <a:normAutofit/>
          </a:bodyPr>
          <a:lstStyle/>
          <a:p>
            <a:pPr marL="0" lvl="1" indent="0">
              <a:buNone/>
            </a:pPr>
            <a:r>
              <a:rPr lang="en-US" sz="2800" b="1" dirty="0"/>
              <a:t>NEXT STEP – FORM IS SENT TO NON-HIGH DISTRICT</a:t>
            </a:r>
          </a:p>
          <a:p>
            <a:pPr marL="284163" lvl="1" indent="-284163">
              <a:lnSpc>
                <a:spcPct val="110000"/>
              </a:lnSpc>
              <a:buFont typeface="Wingdings" panose="05000000000000000000" pitchFamily="2" charset="2"/>
              <a:buChar char="§"/>
            </a:pPr>
            <a:r>
              <a:rPr lang="en-US" sz="2200" dirty="0"/>
              <a:t>The ESD for the High District will send the forms to the Non-High district. </a:t>
            </a:r>
          </a:p>
          <a:p>
            <a:pPr marL="284163" lvl="1" indent="-284163">
              <a:lnSpc>
                <a:spcPct val="110000"/>
              </a:lnSpc>
              <a:buFont typeface="Wingdings" panose="05000000000000000000" pitchFamily="2" charset="2"/>
              <a:buChar char="§"/>
            </a:pPr>
            <a:r>
              <a:rPr lang="en-US" sz="2200" dirty="0"/>
              <a:t>Non-High district reviews the accuracy.</a:t>
            </a:r>
          </a:p>
          <a:p>
            <a:pPr marL="284163" lvl="1" indent="-284163">
              <a:lnSpc>
                <a:spcPct val="110000"/>
              </a:lnSpc>
              <a:buFont typeface="Wingdings" panose="05000000000000000000" pitchFamily="2" charset="2"/>
              <a:buChar char="§"/>
            </a:pPr>
            <a:r>
              <a:rPr lang="en-US" sz="2200" dirty="0"/>
              <a:t>The ESD for High District may need to work with the High and Non-High districts to resolve any issues/corrections. </a:t>
            </a:r>
          </a:p>
          <a:p>
            <a:pPr marL="284163" lvl="1" indent="-284163">
              <a:lnSpc>
                <a:spcPct val="110000"/>
              </a:lnSpc>
              <a:buFont typeface="Wingdings" panose="05000000000000000000" pitchFamily="2" charset="2"/>
              <a:buChar char="§"/>
            </a:pPr>
            <a:r>
              <a:rPr lang="en-US" sz="2200" dirty="0"/>
              <a:t>Once the Non-High district is in agreement, they provide a signature, certifying the accuracy of the form.</a:t>
            </a:r>
          </a:p>
          <a:p>
            <a:pPr marL="284163" lvl="1" indent="-284163">
              <a:lnSpc>
                <a:spcPct val="110000"/>
              </a:lnSpc>
              <a:buFont typeface="Wingdings" panose="05000000000000000000" pitchFamily="2" charset="2"/>
              <a:buChar char="§"/>
            </a:pPr>
            <a:r>
              <a:rPr lang="en-US" sz="2200" dirty="0"/>
              <a:t>The Non-High district sends the form back to the ESD for the High District by </a:t>
            </a:r>
            <a:r>
              <a:rPr lang="en-US" sz="2200" b="1" dirty="0">
                <a:solidFill>
                  <a:srgbClr val="C00000"/>
                </a:solidFill>
              </a:rPr>
              <a:t>July 10, 2026</a:t>
            </a:r>
            <a:r>
              <a:rPr lang="en-US" sz="2200" dirty="0"/>
              <a:t>.</a:t>
            </a:r>
          </a:p>
          <a:p>
            <a:pPr marL="0" lvl="1" indent="0">
              <a:buNone/>
            </a:pPr>
            <a:endParaRPr lang="en-US" sz="2200" dirty="0"/>
          </a:p>
        </p:txBody>
      </p:sp>
      <p:sp>
        <p:nvSpPr>
          <p:cNvPr id="3" name="Date Placeholder 2"/>
          <p:cNvSpPr>
            <a:spLocks noGrp="1"/>
          </p:cNvSpPr>
          <p:nvPr>
            <p:ph type="dt" sz="half" idx="11"/>
          </p:nvPr>
        </p:nvSpPr>
        <p:spPr/>
        <p:txBody>
          <a:bodyPr/>
          <a:lstStyle/>
          <a:p>
            <a:pPr algn="ctr"/>
            <a:r>
              <a:rPr lang="en-US" dirty="0"/>
              <a:t>| April 2026 |</a:t>
            </a:r>
          </a:p>
        </p:txBody>
      </p:sp>
      <p:sp>
        <p:nvSpPr>
          <p:cNvPr id="4" name="Footer Placeholder 3"/>
          <p:cNvSpPr>
            <a:spLocks noGrp="1"/>
          </p:cNvSpPr>
          <p:nvPr>
            <p:ph type="ftr" sz="quarter" idx="3"/>
          </p:nvPr>
        </p:nvSpPr>
        <p:spPr/>
        <p:txBody>
          <a:bodyPr/>
          <a:lstStyle/>
          <a:p>
            <a:pPr algn="r"/>
            <a:r>
              <a:rPr lang="en-US" dirty="0"/>
              <a:t>Tips for Completing the P213 (Non-High) Form</a:t>
            </a:r>
          </a:p>
        </p:txBody>
      </p:sp>
      <p:sp>
        <p:nvSpPr>
          <p:cNvPr id="6" name="Slide Number Placeholder 5"/>
          <p:cNvSpPr>
            <a:spLocks noGrp="1"/>
          </p:cNvSpPr>
          <p:nvPr>
            <p:ph type="sldNum" sz="quarter" idx="4"/>
          </p:nvPr>
        </p:nvSpPr>
        <p:spPr/>
        <p:txBody>
          <a:bodyPr/>
          <a:lstStyle/>
          <a:p>
            <a:fld id="{65248FEF-978F-4B24-93F3-B987601DAD06}" type="slidenum">
              <a:rPr lang="en-US" smtClean="0"/>
              <a:pPr/>
              <a:t>4</a:t>
            </a:fld>
            <a:endParaRPr lang="en-US" dirty="0"/>
          </a:p>
        </p:txBody>
      </p:sp>
    </p:spTree>
    <p:extLst>
      <p:ext uri="{BB962C8B-B14F-4D97-AF65-F5344CB8AC3E}">
        <p14:creationId xmlns:p14="http://schemas.microsoft.com/office/powerpoint/2010/main" val="334907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11FC0-EB68-0405-6AD2-5EE5311C4DA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1BCFD9-87AC-B132-1FF1-941D9EDA8488}"/>
              </a:ext>
            </a:extLst>
          </p:cNvPr>
          <p:cNvSpPr>
            <a:spLocks noGrp="1"/>
          </p:cNvSpPr>
          <p:nvPr>
            <p:ph idx="1"/>
          </p:nvPr>
        </p:nvSpPr>
        <p:spPr>
          <a:xfrm>
            <a:off x="360947" y="567827"/>
            <a:ext cx="11132714" cy="5375771"/>
          </a:xfrm>
        </p:spPr>
        <p:txBody>
          <a:bodyPr>
            <a:normAutofit/>
          </a:bodyPr>
          <a:lstStyle/>
          <a:p>
            <a:pPr marL="0" lvl="1" indent="0">
              <a:buNone/>
            </a:pPr>
            <a:r>
              <a:rPr lang="en-US" sz="2800" b="1" dirty="0"/>
              <a:t>FINAL STEP – FORM IS SENT TO OSPI</a:t>
            </a:r>
          </a:p>
          <a:p>
            <a:pPr marL="284163" lvl="1" indent="-284163">
              <a:lnSpc>
                <a:spcPct val="100000"/>
              </a:lnSpc>
              <a:buFont typeface="Wingdings" panose="05000000000000000000" pitchFamily="2" charset="2"/>
              <a:buChar char="§"/>
            </a:pPr>
            <a:r>
              <a:rPr lang="en-US" sz="2200" dirty="0"/>
              <a:t>ESD for the High District reviews and signs the form, certifying the accuracy.</a:t>
            </a:r>
          </a:p>
          <a:p>
            <a:pPr marL="284163" lvl="1" indent="-284163">
              <a:lnSpc>
                <a:spcPct val="100000"/>
              </a:lnSpc>
              <a:buFont typeface="Wingdings" panose="05000000000000000000" pitchFamily="2" charset="2"/>
              <a:buChar char="§"/>
            </a:pPr>
            <a:r>
              <a:rPr lang="en-US" sz="2200" b="1" dirty="0">
                <a:solidFill>
                  <a:schemeClr val="accent1"/>
                </a:solidFill>
              </a:rPr>
              <a:t>NEW for Summer 2026:</a:t>
            </a:r>
            <a:r>
              <a:rPr lang="en-US" sz="2200" dirty="0">
                <a:solidFill>
                  <a:schemeClr val="accent1"/>
                </a:solidFill>
              </a:rPr>
              <a:t> </a:t>
            </a:r>
            <a:r>
              <a:rPr lang="en-US" sz="2200" dirty="0"/>
              <a:t>The ESD completes a Smartsheet for each High/Non-High relationship by </a:t>
            </a:r>
            <a:r>
              <a:rPr lang="en-US" sz="2200" b="1" dirty="0">
                <a:solidFill>
                  <a:srgbClr val="C00000"/>
                </a:solidFill>
              </a:rPr>
              <a:t>July 24, 2026</a:t>
            </a:r>
            <a:r>
              <a:rPr lang="en-US" sz="2200" dirty="0"/>
              <a:t>. </a:t>
            </a:r>
          </a:p>
          <a:p>
            <a:pPr marL="574675" lvl="2" indent="-285750">
              <a:lnSpc>
                <a:spcPct val="100000"/>
              </a:lnSpc>
              <a:buFont typeface="Courier New" panose="02070309020205020404" pitchFamily="49" charset="0"/>
              <a:buChar char="o"/>
            </a:pPr>
            <a:r>
              <a:rPr lang="en-US" sz="1800" dirty="0"/>
              <a:t>Link to Smartsheet input form: </a:t>
            </a:r>
            <a:r>
              <a:rPr lang="en-US" u="sng" dirty="0">
                <a:hlinkClick r:id="rId2"/>
              </a:rPr>
              <a:t>Summer 2026 P213 Input Form</a:t>
            </a:r>
            <a:r>
              <a:rPr lang="en-US" dirty="0"/>
              <a:t> </a:t>
            </a:r>
          </a:p>
          <a:p>
            <a:pPr marL="574675" lvl="2" indent="-285750">
              <a:lnSpc>
                <a:spcPct val="100000"/>
              </a:lnSpc>
              <a:buFont typeface="Courier New" panose="02070309020205020404" pitchFamily="49" charset="0"/>
              <a:buChar char="o"/>
            </a:pPr>
            <a:r>
              <a:rPr lang="en-US" sz="1800" dirty="0"/>
              <a:t>Submit one form for every High/Non-High relationship. Previous forms for the same relationship will be overwritten. </a:t>
            </a:r>
          </a:p>
          <a:p>
            <a:pPr marL="566738" lvl="2" indent="-277813">
              <a:lnSpc>
                <a:spcPct val="100000"/>
              </a:lnSpc>
              <a:buFont typeface="Courier New" panose="02070309020205020404" pitchFamily="49" charset="0"/>
              <a:buChar char="o"/>
            </a:pPr>
            <a:r>
              <a:rPr lang="en-US" sz="1800" dirty="0"/>
              <a:t>Do not scan or mail P213 forms to OSPI. </a:t>
            </a:r>
          </a:p>
          <a:p>
            <a:pPr marL="284163" lvl="1" indent="-284163">
              <a:lnSpc>
                <a:spcPct val="100000"/>
              </a:lnSpc>
              <a:buFont typeface="Wingdings" panose="05000000000000000000" pitchFamily="2" charset="2"/>
              <a:buChar char="§"/>
            </a:pPr>
            <a:r>
              <a:rPr lang="en-US" sz="2200" dirty="0"/>
              <a:t>Districts and ESD can review the numbers reported on this dashboard: </a:t>
            </a:r>
            <a:r>
              <a:rPr lang="en-US" sz="2200" dirty="0">
                <a:hlinkClick r:id="rId3"/>
              </a:rPr>
              <a:t>Summer 2026 P213 Summary</a:t>
            </a:r>
            <a:r>
              <a:rPr lang="en-US" sz="2200" dirty="0"/>
              <a:t>. </a:t>
            </a:r>
          </a:p>
          <a:p>
            <a:pPr marL="284163" lvl="1" indent="-284163">
              <a:lnSpc>
                <a:spcPct val="100000"/>
              </a:lnSpc>
              <a:buFont typeface="Wingdings" panose="05000000000000000000" pitchFamily="2" charset="2"/>
              <a:buChar char="§"/>
            </a:pPr>
            <a:r>
              <a:rPr lang="en-US" sz="2200" dirty="0"/>
              <a:t>Forms are needed for the Levy calculations done in August.</a:t>
            </a:r>
          </a:p>
        </p:txBody>
      </p:sp>
      <p:sp>
        <p:nvSpPr>
          <p:cNvPr id="3" name="Date Placeholder 2">
            <a:extLst>
              <a:ext uri="{FF2B5EF4-FFF2-40B4-BE49-F238E27FC236}">
                <a16:creationId xmlns:a16="http://schemas.microsoft.com/office/drawing/2014/main" id="{EE4B04F8-728F-300B-A2DE-A03F2B57504C}"/>
              </a:ext>
            </a:extLst>
          </p:cNvPr>
          <p:cNvSpPr>
            <a:spLocks noGrp="1"/>
          </p:cNvSpPr>
          <p:nvPr>
            <p:ph type="dt" sz="half" idx="11"/>
          </p:nvPr>
        </p:nvSpPr>
        <p:spPr/>
        <p:txBody>
          <a:bodyPr/>
          <a:lstStyle/>
          <a:p>
            <a:pPr algn="ctr"/>
            <a:r>
              <a:rPr lang="en-US" dirty="0"/>
              <a:t>| April 2026 |</a:t>
            </a:r>
          </a:p>
        </p:txBody>
      </p:sp>
      <p:sp>
        <p:nvSpPr>
          <p:cNvPr id="4" name="Footer Placeholder 3">
            <a:extLst>
              <a:ext uri="{FF2B5EF4-FFF2-40B4-BE49-F238E27FC236}">
                <a16:creationId xmlns:a16="http://schemas.microsoft.com/office/drawing/2014/main" id="{C11E44C5-65F7-51F4-0820-975BD9A94CC9}"/>
              </a:ext>
            </a:extLst>
          </p:cNvPr>
          <p:cNvSpPr>
            <a:spLocks noGrp="1"/>
          </p:cNvSpPr>
          <p:nvPr>
            <p:ph type="ftr" sz="quarter" idx="3"/>
          </p:nvPr>
        </p:nvSpPr>
        <p:spPr/>
        <p:txBody>
          <a:bodyPr/>
          <a:lstStyle/>
          <a:p>
            <a:pPr algn="r"/>
            <a:r>
              <a:rPr lang="en-US" dirty="0"/>
              <a:t>Tips for Completing the P213 (Non-High) Form</a:t>
            </a:r>
          </a:p>
        </p:txBody>
      </p:sp>
      <p:sp>
        <p:nvSpPr>
          <p:cNvPr id="6" name="Slide Number Placeholder 5">
            <a:extLst>
              <a:ext uri="{FF2B5EF4-FFF2-40B4-BE49-F238E27FC236}">
                <a16:creationId xmlns:a16="http://schemas.microsoft.com/office/drawing/2014/main" id="{02177EE8-34C5-1689-818A-3A71728E4F38}"/>
              </a:ext>
            </a:extLst>
          </p:cNvPr>
          <p:cNvSpPr>
            <a:spLocks noGrp="1"/>
          </p:cNvSpPr>
          <p:nvPr>
            <p:ph type="sldNum" sz="quarter" idx="4"/>
          </p:nvPr>
        </p:nvSpPr>
        <p:spPr/>
        <p:txBody>
          <a:bodyPr/>
          <a:lstStyle/>
          <a:p>
            <a:fld id="{65248FEF-978F-4B24-93F3-B987601DAD06}" type="slidenum">
              <a:rPr lang="en-US" smtClean="0"/>
              <a:pPr/>
              <a:t>5</a:t>
            </a:fld>
            <a:endParaRPr lang="en-US" dirty="0"/>
          </a:p>
        </p:txBody>
      </p:sp>
    </p:spTree>
    <p:extLst>
      <p:ext uri="{BB962C8B-B14F-4D97-AF65-F5344CB8AC3E}">
        <p14:creationId xmlns:p14="http://schemas.microsoft.com/office/powerpoint/2010/main" val="380816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5664" y="649714"/>
            <a:ext cx="10680091" cy="5375771"/>
          </a:xfrm>
        </p:spPr>
        <p:txBody>
          <a:bodyPr>
            <a:normAutofit/>
          </a:bodyPr>
          <a:lstStyle/>
          <a:p>
            <a:pPr marL="0" lvl="1" indent="0">
              <a:buNone/>
            </a:pPr>
            <a:r>
              <a:rPr lang="en-US" sz="2800" b="1" dirty="0"/>
              <a:t>THINGS TO CHECK</a:t>
            </a:r>
          </a:p>
          <a:p>
            <a:pPr marL="284163" lvl="1" indent="-284163">
              <a:lnSpc>
                <a:spcPct val="100000"/>
              </a:lnSpc>
              <a:buFont typeface="Wingdings" panose="05000000000000000000" pitchFamily="2" charset="2"/>
              <a:buChar char="§"/>
            </a:pPr>
            <a:r>
              <a:rPr lang="en-US" sz="2200" dirty="0"/>
              <a:t>The total Actual AAFTE and Estimated AAFTE per page should add up correctly and be clear.</a:t>
            </a:r>
          </a:p>
          <a:p>
            <a:pPr marL="284163" lvl="1" indent="-284163">
              <a:lnSpc>
                <a:spcPct val="100000"/>
              </a:lnSpc>
              <a:buFont typeface="Wingdings" panose="05000000000000000000" pitchFamily="2" charset="2"/>
              <a:buChar char="§"/>
            </a:pPr>
            <a:r>
              <a:rPr lang="en-US" sz="2200" dirty="0"/>
              <a:t>If names are crossed off, is Total AAFTE numbers also corrected?</a:t>
            </a:r>
          </a:p>
          <a:p>
            <a:pPr marL="284163" lvl="1" indent="-284163">
              <a:lnSpc>
                <a:spcPct val="100000"/>
              </a:lnSpc>
              <a:buFont typeface="Wingdings" panose="05000000000000000000" pitchFamily="2" charset="2"/>
              <a:buChar char="§"/>
            </a:pPr>
            <a:r>
              <a:rPr lang="en-US" sz="2200" dirty="0"/>
              <a:t>Incoming 9th graders should have estimated AAFTE but not actual AAFTE – unless the Non-High district did not offer 8th grade.</a:t>
            </a:r>
          </a:p>
          <a:p>
            <a:pPr marL="284163" lvl="1" indent="-284163">
              <a:lnSpc>
                <a:spcPct val="100000"/>
              </a:lnSpc>
              <a:buFont typeface="Wingdings" panose="05000000000000000000" pitchFamily="2" charset="2"/>
              <a:buChar char="§"/>
            </a:pPr>
            <a:r>
              <a:rPr lang="en-US" sz="2200" dirty="0"/>
              <a:t>Outgoing 12th graders should have an actual AAFTE but not an estimated AAFTE – unless they are expected to remain as a 12th grader for next year.</a:t>
            </a:r>
          </a:p>
          <a:p>
            <a:pPr marL="284163" lvl="1" indent="-284163">
              <a:lnSpc>
                <a:spcPct val="100000"/>
              </a:lnSpc>
              <a:buFont typeface="Wingdings" panose="05000000000000000000" pitchFamily="2" charset="2"/>
              <a:buChar char="§"/>
            </a:pPr>
            <a:r>
              <a:rPr lang="en-US" sz="2200" dirty="0"/>
              <a:t>Are the required signatures provided?</a:t>
            </a:r>
          </a:p>
        </p:txBody>
      </p:sp>
      <p:sp>
        <p:nvSpPr>
          <p:cNvPr id="3" name="Date Placeholder 2"/>
          <p:cNvSpPr>
            <a:spLocks noGrp="1"/>
          </p:cNvSpPr>
          <p:nvPr>
            <p:ph type="dt" sz="half" idx="11"/>
          </p:nvPr>
        </p:nvSpPr>
        <p:spPr/>
        <p:txBody>
          <a:bodyPr/>
          <a:lstStyle/>
          <a:p>
            <a:pPr algn="ctr"/>
            <a:r>
              <a:rPr lang="en-US" dirty="0"/>
              <a:t>| April 2026 |</a:t>
            </a:r>
          </a:p>
        </p:txBody>
      </p:sp>
      <p:sp>
        <p:nvSpPr>
          <p:cNvPr id="4" name="Footer Placeholder 3"/>
          <p:cNvSpPr>
            <a:spLocks noGrp="1"/>
          </p:cNvSpPr>
          <p:nvPr>
            <p:ph type="ftr" sz="quarter" idx="3"/>
          </p:nvPr>
        </p:nvSpPr>
        <p:spPr/>
        <p:txBody>
          <a:bodyPr/>
          <a:lstStyle/>
          <a:p>
            <a:pPr algn="r"/>
            <a:r>
              <a:rPr lang="en-US" dirty="0"/>
              <a:t>Tips for Completing the P213 (Non-High) Form</a:t>
            </a:r>
          </a:p>
        </p:txBody>
      </p:sp>
      <p:sp>
        <p:nvSpPr>
          <p:cNvPr id="6" name="Slide Number Placeholder 5"/>
          <p:cNvSpPr>
            <a:spLocks noGrp="1"/>
          </p:cNvSpPr>
          <p:nvPr>
            <p:ph type="sldNum" sz="quarter" idx="4"/>
          </p:nvPr>
        </p:nvSpPr>
        <p:spPr/>
        <p:txBody>
          <a:bodyPr/>
          <a:lstStyle/>
          <a:p>
            <a:fld id="{65248FEF-978F-4B24-93F3-B987601DAD06}" type="slidenum">
              <a:rPr lang="en-US" smtClean="0"/>
              <a:pPr/>
              <a:t>6</a:t>
            </a:fld>
            <a:endParaRPr lang="en-US" dirty="0"/>
          </a:p>
        </p:txBody>
      </p:sp>
    </p:spTree>
    <p:extLst>
      <p:ext uri="{BB962C8B-B14F-4D97-AF65-F5344CB8AC3E}">
        <p14:creationId xmlns:p14="http://schemas.microsoft.com/office/powerpoint/2010/main" val="3731084963"/>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451FDEE-BDE7-4B92-A308-5E347138D3F7}"/>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DB8047-4984-4F0E-9A9A-68AAE677F05F}">
  <ds:schemaRefs>
    <ds:schemaRef ds:uri="http://schemas.microsoft.com/sharepoint/v3/contenttype/forms"/>
  </ds:schemaRefs>
</ds:datastoreItem>
</file>

<file path=customXml/itemProps2.xml><?xml version="1.0" encoding="utf-8"?>
<ds:datastoreItem xmlns:ds="http://schemas.openxmlformats.org/officeDocument/2006/customXml" ds:itemID="{CB595359-E5D1-450F-9706-6A56CF217BA5}">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86DA4F7-C940-4BE2-81F2-32E94A05E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1931</TotalTime>
  <Words>584</Words>
  <Application>Microsoft Office PowerPoint</Application>
  <PresentationFormat>Widescreen</PresentationFormat>
  <Paragraphs>62</Paragraphs>
  <Slides>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Courier New</vt:lpstr>
      <vt:lpstr>Segoe UI</vt:lpstr>
      <vt:lpstr>Segoe UI Semibold</vt:lpstr>
      <vt:lpstr>Wingdings</vt:lpstr>
      <vt:lpstr>Title Slides</vt:lpstr>
      <vt:lpstr>Content Slides</vt:lpstr>
      <vt:lpstr>Tips for Completing the P213 (Non-High) Form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King</dc:creator>
  <cp:lastModifiedBy>Becky McLean</cp:lastModifiedBy>
  <cp:revision>60</cp:revision>
  <cp:lastPrinted>2020-03-05T21:28:51Z</cp:lastPrinted>
  <dcterms:created xsi:type="dcterms:W3CDTF">2020-01-17T18:06:40Z</dcterms:created>
  <dcterms:modified xsi:type="dcterms:W3CDTF">2026-04-30T15:16:21Z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y fmtid="{D5CDD505-2E9C-101B-9397-08002B2CF9AE}" pid="3" name="MSIP_Label_9145f431-4c8c-42c6-a5a5-ba6d3bdea585_Enabled">
    <vt:lpwstr>true</vt:lpwstr>
  </property>
  <property fmtid="{D5CDD505-2E9C-101B-9397-08002B2CF9AE}" pid="4" name="MSIP_Label_9145f431-4c8c-42c6-a5a5-ba6d3bdea585_SetDate">
    <vt:lpwstr>2024-05-29T15:58:23Z</vt:lpwstr>
  </property>
  <property fmtid="{D5CDD505-2E9C-101B-9397-08002B2CF9AE}" pid="5" name="MSIP_Label_9145f431-4c8c-42c6-a5a5-ba6d3bdea585_Method">
    <vt:lpwstr>Standard</vt:lpwstr>
  </property>
  <property fmtid="{D5CDD505-2E9C-101B-9397-08002B2CF9AE}" pid="6" name="MSIP_Label_9145f431-4c8c-42c6-a5a5-ba6d3bdea585_Name">
    <vt:lpwstr>defa4170-0d19-0005-0004-bc88714345d2</vt:lpwstr>
  </property>
  <property fmtid="{D5CDD505-2E9C-101B-9397-08002B2CF9AE}" pid="7" name="MSIP_Label_9145f431-4c8c-42c6-a5a5-ba6d3bdea585_SiteId">
    <vt:lpwstr>b2fe5ccf-10a5-46fe-ae45-a0267412af7a</vt:lpwstr>
  </property>
  <property fmtid="{D5CDD505-2E9C-101B-9397-08002B2CF9AE}" pid="8" name="MSIP_Label_9145f431-4c8c-42c6-a5a5-ba6d3bdea585_ActionId">
    <vt:lpwstr>63d3632c-075c-44be-9a93-f78ca502b949</vt:lpwstr>
  </property>
  <property fmtid="{D5CDD505-2E9C-101B-9397-08002B2CF9AE}" pid="9" name="MSIP_Label_9145f431-4c8c-42c6-a5a5-ba6d3bdea585_ContentBits">
    <vt:lpwstr>0</vt:lpwstr>
  </property>
</Properties>
</file>