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1" r:id="rId5"/>
  </p:sldMasterIdLst>
  <p:notesMasterIdLst>
    <p:notesMasterId r:id="rId37"/>
  </p:notesMasterIdLst>
  <p:handoutMasterIdLst>
    <p:handoutMasterId r:id="rId38"/>
  </p:handoutMasterIdLst>
  <p:sldIdLst>
    <p:sldId id="260" r:id="rId6"/>
    <p:sldId id="263" r:id="rId7"/>
    <p:sldId id="264" r:id="rId8"/>
    <p:sldId id="318" r:id="rId9"/>
    <p:sldId id="2076136940" r:id="rId10"/>
    <p:sldId id="322" r:id="rId11"/>
    <p:sldId id="2076136953" r:id="rId12"/>
    <p:sldId id="342" r:id="rId13"/>
    <p:sldId id="344" r:id="rId14"/>
    <p:sldId id="345" r:id="rId15"/>
    <p:sldId id="341" r:id="rId16"/>
    <p:sldId id="2076136938" r:id="rId17"/>
    <p:sldId id="275" r:id="rId18"/>
    <p:sldId id="505" r:id="rId19"/>
    <p:sldId id="2076136864" r:id="rId20"/>
    <p:sldId id="2076136952" r:id="rId21"/>
    <p:sldId id="333" r:id="rId22"/>
    <p:sldId id="2076136950" r:id="rId23"/>
    <p:sldId id="2076136951" r:id="rId24"/>
    <p:sldId id="2076136941" r:id="rId25"/>
    <p:sldId id="2076136944" r:id="rId26"/>
    <p:sldId id="2076136945" r:id="rId27"/>
    <p:sldId id="2076136946" r:id="rId28"/>
    <p:sldId id="2076136947" r:id="rId29"/>
    <p:sldId id="332" r:id="rId30"/>
    <p:sldId id="2076136939" r:id="rId31"/>
    <p:sldId id="2076136955" r:id="rId32"/>
    <p:sldId id="2076136957" r:id="rId33"/>
    <p:sldId id="2076136958" r:id="rId34"/>
    <p:sldId id="2076136631" r:id="rId35"/>
    <p:sldId id="3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761"/>
    <a:srgbClr val="FBC639"/>
    <a:srgbClr val="40403D"/>
    <a:srgbClr val="FFFFFF"/>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snapToGrid="0">
      <p:cViewPr varScale="1">
        <p:scale>
          <a:sx n="120" d="100"/>
          <a:sy n="120" d="100"/>
        </p:scale>
        <p:origin x="198" y="108"/>
      </p:cViewPr>
      <p:guideLst/>
    </p:cSldViewPr>
  </p:slideViewPr>
  <p:outlineViewPr>
    <p:cViewPr>
      <p:scale>
        <a:sx n="33" d="100"/>
        <a:sy n="33" d="100"/>
      </p:scale>
      <p:origin x="0" y="-44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465B5-6097-459C-BDFC-C0AD6BC2D10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6DB116A-7108-4DB6-BBA3-EADD08637F4F}">
      <dgm:prSet phldrT="[Text]" phldr="0"/>
      <dgm:spPr/>
      <dgm:t>
        <a:bodyPr/>
        <a:lstStyle/>
        <a:p>
          <a:pPr rtl="0"/>
          <a:r>
            <a:rPr lang="en-US">
              <a:latin typeface="Segoe UI"/>
            </a:rPr>
            <a:t>Facilitate meaningful mathematical discourse</a:t>
          </a:r>
          <a:endParaRPr lang="en-US"/>
        </a:p>
      </dgm:t>
    </dgm:pt>
    <dgm:pt modelId="{49F5E19D-2780-44E3-A9F0-B1C710B9130A}" type="parTrans" cxnId="{9E352922-A521-4802-BDA1-46E304EE067B}">
      <dgm:prSet/>
      <dgm:spPr/>
      <dgm:t>
        <a:bodyPr/>
        <a:lstStyle/>
        <a:p>
          <a:endParaRPr lang="en-US"/>
        </a:p>
      </dgm:t>
    </dgm:pt>
    <dgm:pt modelId="{59F042F0-690D-4AC1-A60D-D535F1500175}" type="sibTrans" cxnId="{9E352922-A521-4802-BDA1-46E304EE067B}">
      <dgm:prSet/>
      <dgm:spPr/>
      <dgm:t>
        <a:bodyPr/>
        <a:lstStyle/>
        <a:p>
          <a:endParaRPr lang="en-US"/>
        </a:p>
      </dgm:t>
    </dgm:pt>
    <dgm:pt modelId="{3D010275-5468-491C-B70F-E478FE3E1C64}">
      <dgm:prSet phldr="0"/>
      <dgm:spPr/>
      <dgm:t>
        <a:bodyPr/>
        <a:lstStyle/>
        <a:p>
          <a:pPr rtl="0"/>
          <a:r>
            <a:rPr lang="en-US">
              <a:latin typeface="Segoe UI"/>
            </a:rPr>
            <a:t>Pose purposeful questions</a:t>
          </a:r>
        </a:p>
      </dgm:t>
    </dgm:pt>
    <dgm:pt modelId="{50E20876-C06E-4FF7-961C-6614F24DDEF2}" type="parTrans" cxnId="{073F8067-A446-4ADD-AEBD-D89D487866DA}">
      <dgm:prSet/>
      <dgm:spPr/>
      <dgm:t>
        <a:bodyPr/>
        <a:lstStyle/>
        <a:p>
          <a:endParaRPr lang="en-US"/>
        </a:p>
      </dgm:t>
    </dgm:pt>
    <dgm:pt modelId="{C237374E-A041-4101-BC18-22BE89770C26}" type="sibTrans" cxnId="{073F8067-A446-4ADD-AEBD-D89D487866DA}">
      <dgm:prSet/>
      <dgm:spPr/>
      <dgm:t>
        <a:bodyPr/>
        <a:lstStyle/>
        <a:p>
          <a:endParaRPr lang="en-US"/>
        </a:p>
      </dgm:t>
    </dgm:pt>
    <dgm:pt modelId="{C2D7A8D0-24C9-43B2-B1F8-0A931244D5D3}">
      <dgm:prSet phldr="0"/>
      <dgm:spPr/>
      <dgm:t>
        <a:bodyPr/>
        <a:lstStyle/>
        <a:p>
          <a:pPr rtl="0"/>
          <a:r>
            <a:rPr lang="en-US">
              <a:latin typeface="Segoe UI"/>
            </a:rPr>
            <a:t>Elicit and use evidence of student thinking</a:t>
          </a:r>
        </a:p>
      </dgm:t>
    </dgm:pt>
    <dgm:pt modelId="{1CC69D2D-F34F-4D1E-917B-5DEEC9A44F53}" type="parTrans" cxnId="{A7E2BAE7-07B8-4394-AF0B-15F9AA9C64C8}">
      <dgm:prSet/>
      <dgm:spPr/>
      <dgm:t>
        <a:bodyPr/>
        <a:lstStyle/>
        <a:p>
          <a:endParaRPr lang="en-US"/>
        </a:p>
      </dgm:t>
    </dgm:pt>
    <dgm:pt modelId="{60BA99D2-8FD7-4F37-9F3C-A7EEA3F810BB}" type="sibTrans" cxnId="{A7E2BAE7-07B8-4394-AF0B-15F9AA9C64C8}">
      <dgm:prSet/>
      <dgm:spPr/>
      <dgm:t>
        <a:bodyPr/>
        <a:lstStyle/>
        <a:p>
          <a:endParaRPr lang="en-US"/>
        </a:p>
      </dgm:t>
    </dgm:pt>
    <dgm:pt modelId="{6B8EC50E-99F7-4B22-87C8-5A53C21ED0AC}">
      <dgm:prSet phldr="0"/>
      <dgm:spPr/>
      <dgm:t>
        <a:bodyPr/>
        <a:lstStyle/>
        <a:p>
          <a:pPr rtl="0"/>
          <a:r>
            <a:rPr lang="en-US">
              <a:latin typeface="Segoe UI"/>
            </a:rPr>
            <a:t>Use and connect mathematical representations</a:t>
          </a:r>
        </a:p>
      </dgm:t>
    </dgm:pt>
    <dgm:pt modelId="{350B2363-A1F3-44B5-833A-0E9B7FB681FE}" type="parTrans" cxnId="{C8AA4714-8F88-4D31-849D-69109152190C}">
      <dgm:prSet/>
      <dgm:spPr/>
      <dgm:t>
        <a:bodyPr/>
        <a:lstStyle/>
        <a:p>
          <a:endParaRPr lang="en-US"/>
        </a:p>
      </dgm:t>
    </dgm:pt>
    <dgm:pt modelId="{E6410327-F449-40EF-9050-63CD4B5F1B24}" type="sibTrans" cxnId="{C8AA4714-8F88-4D31-849D-69109152190C}">
      <dgm:prSet/>
      <dgm:spPr/>
      <dgm:t>
        <a:bodyPr/>
        <a:lstStyle/>
        <a:p>
          <a:endParaRPr lang="en-US"/>
        </a:p>
      </dgm:t>
    </dgm:pt>
    <dgm:pt modelId="{A876DF31-3922-48EC-9401-BC87AC47649A}" type="pres">
      <dgm:prSet presAssocID="{AA5465B5-6097-459C-BDFC-C0AD6BC2D109}" presName="linear" presStyleCnt="0">
        <dgm:presLayoutVars>
          <dgm:dir/>
          <dgm:animLvl val="lvl"/>
          <dgm:resizeHandles val="exact"/>
        </dgm:presLayoutVars>
      </dgm:prSet>
      <dgm:spPr/>
    </dgm:pt>
    <dgm:pt modelId="{73749230-6E2F-433A-BE3D-9F630231484C}" type="pres">
      <dgm:prSet presAssocID="{D6DB116A-7108-4DB6-BBA3-EADD08637F4F}" presName="parentLin" presStyleCnt="0"/>
      <dgm:spPr/>
    </dgm:pt>
    <dgm:pt modelId="{B343AB66-B2ED-4093-9914-E68088E8EA32}" type="pres">
      <dgm:prSet presAssocID="{D6DB116A-7108-4DB6-BBA3-EADD08637F4F}" presName="parentLeftMargin" presStyleLbl="node1" presStyleIdx="0" presStyleCnt="4"/>
      <dgm:spPr/>
    </dgm:pt>
    <dgm:pt modelId="{F57FC5DA-1129-40B3-9D34-E738C6CC8547}" type="pres">
      <dgm:prSet presAssocID="{D6DB116A-7108-4DB6-BBA3-EADD08637F4F}" presName="parentText" presStyleLbl="node1" presStyleIdx="0" presStyleCnt="4">
        <dgm:presLayoutVars>
          <dgm:chMax val="0"/>
          <dgm:bulletEnabled val="1"/>
        </dgm:presLayoutVars>
      </dgm:prSet>
      <dgm:spPr/>
    </dgm:pt>
    <dgm:pt modelId="{D79897C6-C831-48C9-A660-E2112283C660}" type="pres">
      <dgm:prSet presAssocID="{D6DB116A-7108-4DB6-BBA3-EADD08637F4F}" presName="negativeSpace" presStyleCnt="0"/>
      <dgm:spPr/>
    </dgm:pt>
    <dgm:pt modelId="{35009C4A-5A1D-4006-98F3-1C1ED57D88AF}" type="pres">
      <dgm:prSet presAssocID="{D6DB116A-7108-4DB6-BBA3-EADD08637F4F}" presName="childText" presStyleLbl="conFgAcc1" presStyleIdx="0" presStyleCnt="4">
        <dgm:presLayoutVars>
          <dgm:bulletEnabled val="1"/>
        </dgm:presLayoutVars>
      </dgm:prSet>
      <dgm:spPr/>
    </dgm:pt>
    <dgm:pt modelId="{FCF214D9-D943-4A6E-9BC4-AB3556BA41ED}" type="pres">
      <dgm:prSet presAssocID="{59F042F0-690D-4AC1-A60D-D535F1500175}" presName="spaceBetweenRectangles" presStyleCnt="0"/>
      <dgm:spPr/>
    </dgm:pt>
    <dgm:pt modelId="{C60A4662-F378-4786-9FE2-0AAA251F409F}" type="pres">
      <dgm:prSet presAssocID="{3D010275-5468-491C-B70F-E478FE3E1C64}" presName="parentLin" presStyleCnt="0"/>
      <dgm:spPr/>
    </dgm:pt>
    <dgm:pt modelId="{8A5DDE4B-6D99-4C07-A5E9-8271B4F94BDA}" type="pres">
      <dgm:prSet presAssocID="{3D010275-5468-491C-B70F-E478FE3E1C64}" presName="parentLeftMargin" presStyleLbl="node1" presStyleIdx="0" presStyleCnt="4"/>
      <dgm:spPr/>
    </dgm:pt>
    <dgm:pt modelId="{0321A81D-B18D-48EC-8795-047E26C7BCC6}" type="pres">
      <dgm:prSet presAssocID="{3D010275-5468-491C-B70F-E478FE3E1C64}" presName="parentText" presStyleLbl="node1" presStyleIdx="1" presStyleCnt="4">
        <dgm:presLayoutVars>
          <dgm:chMax val="0"/>
          <dgm:bulletEnabled val="1"/>
        </dgm:presLayoutVars>
      </dgm:prSet>
      <dgm:spPr/>
    </dgm:pt>
    <dgm:pt modelId="{736A2759-E599-4674-A860-003AA17AC5D7}" type="pres">
      <dgm:prSet presAssocID="{3D010275-5468-491C-B70F-E478FE3E1C64}" presName="negativeSpace" presStyleCnt="0"/>
      <dgm:spPr/>
    </dgm:pt>
    <dgm:pt modelId="{05A0365E-2076-4F9A-85E0-B1CE77CB7D2C}" type="pres">
      <dgm:prSet presAssocID="{3D010275-5468-491C-B70F-E478FE3E1C64}" presName="childText" presStyleLbl="conFgAcc1" presStyleIdx="1" presStyleCnt="4">
        <dgm:presLayoutVars>
          <dgm:bulletEnabled val="1"/>
        </dgm:presLayoutVars>
      </dgm:prSet>
      <dgm:spPr/>
    </dgm:pt>
    <dgm:pt modelId="{58BE860A-2289-4518-B515-23FD4A4D5849}" type="pres">
      <dgm:prSet presAssocID="{C237374E-A041-4101-BC18-22BE89770C26}" presName="spaceBetweenRectangles" presStyleCnt="0"/>
      <dgm:spPr/>
    </dgm:pt>
    <dgm:pt modelId="{AA541707-6865-44AE-B11A-ABB4EF4728B2}" type="pres">
      <dgm:prSet presAssocID="{C2D7A8D0-24C9-43B2-B1F8-0A931244D5D3}" presName="parentLin" presStyleCnt="0"/>
      <dgm:spPr/>
    </dgm:pt>
    <dgm:pt modelId="{885EB33D-419D-48B1-A4BD-15DFD27CB4F6}" type="pres">
      <dgm:prSet presAssocID="{C2D7A8D0-24C9-43B2-B1F8-0A931244D5D3}" presName="parentLeftMargin" presStyleLbl="node1" presStyleIdx="1" presStyleCnt="4"/>
      <dgm:spPr/>
    </dgm:pt>
    <dgm:pt modelId="{B0FAF5A1-BF6B-4AFF-A64D-14A65370D4CF}" type="pres">
      <dgm:prSet presAssocID="{C2D7A8D0-24C9-43B2-B1F8-0A931244D5D3}" presName="parentText" presStyleLbl="node1" presStyleIdx="2" presStyleCnt="4">
        <dgm:presLayoutVars>
          <dgm:chMax val="0"/>
          <dgm:bulletEnabled val="1"/>
        </dgm:presLayoutVars>
      </dgm:prSet>
      <dgm:spPr/>
    </dgm:pt>
    <dgm:pt modelId="{B1FD2947-6AC9-4ED1-92A9-636B00818A50}" type="pres">
      <dgm:prSet presAssocID="{C2D7A8D0-24C9-43B2-B1F8-0A931244D5D3}" presName="negativeSpace" presStyleCnt="0"/>
      <dgm:spPr/>
    </dgm:pt>
    <dgm:pt modelId="{EA71218A-E525-44A6-809C-3C940D6D7FC4}" type="pres">
      <dgm:prSet presAssocID="{C2D7A8D0-24C9-43B2-B1F8-0A931244D5D3}" presName="childText" presStyleLbl="conFgAcc1" presStyleIdx="2" presStyleCnt="4">
        <dgm:presLayoutVars>
          <dgm:bulletEnabled val="1"/>
        </dgm:presLayoutVars>
      </dgm:prSet>
      <dgm:spPr/>
    </dgm:pt>
    <dgm:pt modelId="{5B7399CE-DFE7-475D-95EF-1ADC67065058}" type="pres">
      <dgm:prSet presAssocID="{60BA99D2-8FD7-4F37-9F3C-A7EEA3F810BB}" presName="spaceBetweenRectangles" presStyleCnt="0"/>
      <dgm:spPr/>
    </dgm:pt>
    <dgm:pt modelId="{016D33EA-65AE-4830-90D5-C92F11EAABBF}" type="pres">
      <dgm:prSet presAssocID="{6B8EC50E-99F7-4B22-87C8-5A53C21ED0AC}" presName="parentLin" presStyleCnt="0"/>
      <dgm:spPr/>
    </dgm:pt>
    <dgm:pt modelId="{6F4FD4AC-4F81-45F1-9443-4EB0E4943D0C}" type="pres">
      <dgm:prSet presAssocID="{6B8EC50E-99F7-4B22-87C8-5A53C21ED0AC}" presName="parentLeftMargin" presStyleLbl="node1" presStyleIdx="2" presStyleCnt="4"/>
      <dgm:spPr/>
    </dgm:pt>
    <dgm:pt modelId="{94484E38-23DC-437A-A669-215554F219BB}" type="pres">
      <dgm:prSet presAssocID="{6B8EC50E-99F7-4B22-87C8-5A53C21ED0AC}" presName="parentText" presStyleLbl="node1" presStyleIdx="3" presStyleCnt="4">
        <dgm:presLayoutVars>
          <dgm:chMax val="0"/>
          <dgm:bulletEnabled val="1"/>
        </dgm:presLayoutVars>
      </dgm:prSet>
      <dgm:spPr/>
    </dgm:pt>
    <dgm:pt modelId="{0D219DD0-0E6A-4ADA-B8AD-0EC4FEA2E2CF}" type="pres">
      <dgm:prSet presAssocID="{6B8EC50E-99F7-4B22-87C8-5A53C21ED0AC}" presName="negativeSpace" presStyleCnt="0"/>
      <dgm:spPr/>
    </dgm:pt>
    <dgm:pt modelId="{9E8917A3-D99A-411B-861F-18DE4D1F76EE}" type="pres">
      <dgm:prSet presAssocID="{6B8EC50E-99F7-4B22-87C8-5A53C21ED0AC}" presName="childText" presStyleLbl="conFgAcc1" presStyleIdx="3" presStyleCnt="4">
        <dgm:presLayoutVars>
          <dgm:bulletEnabled val="1"/>
        </dgm:presLayoutVars>
      </dgm:prSet>
      <dgm:spPr/>
    </dgm:pt>
  </dgm:ptLst>
  <dgm:cxnLst>
    <dgm:cxn modelId="{E7A5BC04-3ED6-42C7-8E5A-421D6F43A902}" type="presOf" srcId="{C2D7A8D0-24C9-43B2-B1F8-0A931244D5D3}" destId="{885EB33D-419D-48B1-A4BD-15DFD27CB4F6}" srcOrd="0" destOrd="0" presId="urn:microsoft.com/office/officeart/2005/8/layout/list1"/>
    <dgm:cxn modelId="{C8AA4714-8F88-4D31-849D-69109152190C}" srcId="{AA5465B5-6097-459C-BDFC-C0AD6BC2D109}" destId="{6B8EC50E-99F7-4B22-87C8-5A53C21ED0AC}" srcOrd="3" destOrd="0" parTransId="{350B2363-A1F3-44B5-833A-0E9B7FB681FE}" sibTransId="{E6410327-F449-40EF-9050-63CD4B5F1B24}"/>
    <dgm:cxn modelId="{9E352922-A521-4802-BDA1-46E304EE067B}" srcId="{AA5465B5-6097-459C-BDFC-C0AD6BC2D109}" destId="{D6DB116A-7108-4DB6-BBA3-EADD08637F4F}" srcOrd="0" destOrd="0" parTransId="{49F5E19D-2780-44E3-A9F0-B1C710B9130A}" sibTransId="{59F042F0-690D-4AC1-A60D-D535F1500175}"/>
    <dgm:cxn modelId="{49780B2F-CAD0-418C-93D0-E421B7531D8B}" type="presOf" srcId="{3D010275-5468-491C-B70F-E478FE3E1C64}" destId="{8A5DDE4B-6D99-4C07-A5E9-8271B4F94BDA}" srcOrd="0" destOrd="0" presId="urn:microsoft.com/office/officeart/2005/8/layout/list1"/>
    <dgm:cxn modelId="{44705B35-67A2-40E2-9FA4-39D304BF9D82}" type="presOf" srcId="{D6DB116A-7108-4DB6-BBA3-EADD08637F4F}" destId="{B343AB66-B2ED-4093-9914-E68088E8EA32}" srcOrd="0" destOrd="0" presId="urn:microsoft.com/office/officeart/2005/8/layout/list1"/>
    <dgm:cxn modelId="{10142843-B587-48DF-8867-F40FFFAC5B1B}" type="presOf" srcId="{D6DB116A-7108-4DB6-BBA3-EADD08637F4F}" destId="{F57FC5DA-1129-40B3-9D34-E738C6CC8547}" srcOrd="1" destOrd="0" presId="urn:microsoft.com/office/officeart/2005/8/layout/list1"/>
    <dgm:cxn modelId="{073F8067-A446-4ADD-AEBD-D89D487866DA}" srcId="{AA5465B5-6097-459C-BDFC-C0AD6BC2D109}" destId="{3D010275-5468-491C-B70F-E478FE3E1C64}" srcOrd="1" destOrd="0" parTransId="{50E20876-C06E-4FF7-961C-6614F24DDEF2}" sibTransId="{C237374E-A041-4101-BC18-22BE89770C26}"/>
    <dgm:cxn modelId="{44C07968-75D9-40E7-8BF9-DEA289BE619B}" type="presOf" srcId="{3D010275-5468-491C-B70F-E478FE3E1C64}" destId="{0321A81D-B18D-48EC-8795-047E26C7BCC6}" srcOrd="1" destOrd="0" presId="urn:microsoft.com/office/officeart/2005/8/layout/list1"/>
    <dgm:cxn modelId="{12B6B394-5A4E-426F-9D2B-40536D587941}" type="presOf" srcId="{C2D7A8D0-24C9-43B2-B1F8-0A931244D5D3}" destId="{B0FAF5A1-BF6B-4AFF-A64D-14A65370D4CF}" srcOrd="1" destOrd="0" presId="urn:microsoft.com/office/officeart/2005/8/layout/list1"/>
    <dgm:cxn modelId="{A99695AA-3A58-4F0F-85E6-3AB4384193BA}" type="presOf" srcId="{AA5465B5-6097-459C-BDFC-C0AD6BC2D109}" destId="{A876DF31-3922-48EC-9401-BC87AC47649A}" srcOrd="0" destOrd="0" presId="urn:microsoft.com/office/officeart/2005/8/layout/list1"/>
    <dgm:cxn modelId="{1570F8D1-8978-4337-AEA8-10ECA61D7B3B}" type="presOf" srcId="{6B8EC50E-99F7-4B22-87C8-5A53C21ED0AC}" destId="{94484E38-23DC-437A-A669-215554F219BB}" srcOrd="1" destOrd="0" presId="urn:microsoft.com/office/officeart/2005/8/layout/list1"/>
    <dgm:cxn modelId="{A7E2BAE7-07B8-4394-AF0B-15F9AA9C64C8}" srcId="{AA5465B5-6097-459C-BDFC-C0AD6BC2D109}" destId="{C2D7A8D0-24C9-43B2-B1F8-0A931244D5D3}" srcOrd="2" destOrd="0" parTransId="{1CC69D2D-F34F-4D1E-917B-5DEEC9A44F53}" sibTransId="{60BA99D2-8FD7-4F37-9F3C-A7EEA3F810BB}"/>
    <dgm:cxn modelId="{7D5F0AE9-D13A-4F7E-A47D-1442892170DB}" type="presOf" srcId="{6B8EC50E-99F7-4B22-87C8-5A53C21ED0AC}" destId="{6F4FD4AC-4F81-45F1-9443-4EB0E4943D0C}" srcOrd="0" destOrd="0" presId="urn:microsoft.com/office/officeart/2005/8/layout/list1"/>
    <dgm:cxn modelId="{85749367-EB98-4C22-BD89-0025B5AE99C2}" type="presParOf" srcId="{A876DF31-3922-48EC-9401-BC87AC47649A}" destId="{73749230-6E2F-433A-BE3D-9F630231484C}" srcOrd="0" destOrd="0" presId="urn:microsoft.com/office/officeart/2005/8/layout/list1"/>
    <dgm:cxn modelId="{20D3BE5E-E886-4B47-BA02-24F3D8CCB95D}" type="presParOf" srcId="{73749230-6E2F-433A-BE3D-9F630231484C}" destId="{B343AB66-B2ED-4093-9914-E68088E8EA32}" srcOrd="0" destOrd="0" presId="urn:microsoft.com/office/officeart/2005/8/layout/list1"/>
    <dgm:cxn modelId="{222B149B-F711-43EB-87E4-61EBD4603BD0}" type="presParOf" srcId="{73749230-6E2F-433A-BE3D-9F630231484C}" destId="{F57FC5DA-1129-40B3-9D34-E738C6CC8547}" srcOrd="1" destOrd="0" presId="urn:microsoft.com/office/officeart/2005/8/layout/list1"/>
    <dgm:cxn modelId="{7D9E4685-B179-4D15-93E3-7449D6C6BDD0}" type="presParOf" srcId="{A876DF31-3922-48EC-9401-BC87AC47649A}" destId="{D79897C6-C831-48C9-A660-E2112283C660}" srcOrd="1" destOrd="0" presId="urn:microsoft.com/office/officeart/2005/8/layout/list1"/>
    <dgm:cxn modelId="{95E69F1E-AC92-4DAF-9AFF-A75401F021D4}" type="presParOf" srcId="{A876DF31-3922-48EC-9401-BC87AC47649A}" destId="{35009C4A-5A1D-4006-98F3-1C1ED57D88AF}" srcOrd="2" destOrd="0" presId="urn:microsoft.com/office/officeart/2005/8/layout/list1"/>
    <dgm:cxn modelId="{4A303E6C-3507-420B-8E4A-FF6347870A2B}" type="presParOf" srcId="{A876DF31-3922-48EC-9401-BC87AC47649A}" destId="{FCF214D9-D943-4A6E-9BC4-AB3556BA41ED}" srcOrd="3" destOrd="0" presId="urn:microsoft.com/office/officeart/2005/8/layout/list1"/>
    <dgm:cxn modelId="{10AF5E7F-4F40-4A48-928E-65F15F3D790B}" type="presParOf" srcId="{A876DF31-3922-48EC-9401-BC87AC47649A}" destId="{C60A4662-F378-4786-9FE2-0AAA251F409F}" srcOrd="4" destOrd="0" presId="urn:microsoft.com/office/officeart/2005/8/layout/list1"/>
    <dgm:cxn modelId="{C80D7334-2A96-4470-8241-E14CFFEE4A8F}" type="presParOf" srcId="{C60A4662-F378-4786-9FE2-0AAA251F409F}" destId="{8A5DDE4B-6D99-4C07-A5E9-8271B4F94BDA}" srcOrd="0" destOrd="0" presId="urn:microsoft.com/office/officeart/2005/8/layout/list1"/>
    <dgm:cxn modelId="{277AEB72-C277-4EE7-ABB8-26CEB3711E65}" type="presParOf" srcId="{C60A4662-F378-4786-9FE2-0AAA251F409F}" destId="{0321A81D-B18D-48EC-8795-047E26C7BCC6}" srcOrd="1" destOrd="0" presId="urn:microsoft.com/office/officeart/2005/8/layout/list1"/>
    <dgm:cxn modelId="{C1BB99B6-1F08-42C4-B0C2-8030A0EDF0AA}" type="presParOf" srcId="{A876DF31-3922-48EC-9401-BC87AC47649A}" destId="{736A2759-E599-4674-A860-003AA17AC5D7}" srcOrd="5" destOrd="0" presId="urn:microsoft.com/office/officeart/2005/8/layout/list1"/>
    <dgm:cxn modelId="{3FDD6A0A-6463-4411-82EA-A79DC1EC9B0F}" type="presParOf" srcId="{A876DF31-3922-48EC-9401-BC87AC47649A}" destId="{05A0365E-2076-4F9A-85E0-B1CE77CB7D2C}" srcOrd="6" destOrd="0" presId="urn:microsoft.com/office/officeart/2005/8/layout/list1"/>
    <dgm:cxn modelId="{AD8CE0B5-9817-4C8C-96BC-D9CCAE2BABB9}" type="presParOf" srcId="{A876DF31-3922-48EC-9401-BC87AC47649A}" destId="{58BE860A-2289-4518-B515-23FD4A4D5849}" srcOrd="7" destOrd="0" presId="urn:microsoft.com/office/officeart/2005/8/layout/list1"/>
    <dgm:cxn modelId="{D1DD4796-0BE1-46EC-B463-67EDABE13608}" type="presParOf" srcId="{A876DF31-3922-48EC-9401-BC87AC47649A}" destId="{AA541707-6865-44AE-B11A-ABB4EF4728B2}" srcOrd="8" destOrd="0" presId="urn:microsoft.com/office/officeart/2005/8/layout/list1"/>
    <dgm:cxn modelId="{4C6FEA30-3473-46C3-ABE3-87575F5A07A4}" type="presParOf" srcId="{AA541707-6865-44AE-B11A-ABB4EF4728B2}" destId="{885EB33D-419D-48B1-A4BD-15DFD27CB4F6}" srcOrd="0" destOrd="0" presId="urn:microsoft.com/office/officeart/2005/8/layout/list1"/>
    <dgm:cxn modelId="{E8D19D0C-EFD9-4F1B-9538-57F9AD510724}" type="presParOf" srcId="{AA541707-6865-44AE-B11A-ABB4EF4728B2}" destId="{B0FAF5A1-BF6B-4AFF-A64D-14A65370D4CF}" srcOrd="1" destOrd="0" presId="urn:microsoft.com/office/officeart/2005/8/layout/list1"/>
    <dgm:cxn modelId="{CC3DED84-A686-4A8A-BB67-775620863D07}" type="presParOf" srcId="{A876DF31-3922-48EC-9401-BC87AC47649A}" destId="{B1FD2947-6AC9-4ED1-92A9-636B00818A50}" srcOrd="9" destOrd="0" presId="urn:microsoft.com/office/officeart/2005/8/layout/list1"/>
    <dgm:cxn modelId="{C99FF1A8-C367-412D-9DB6-7D6FF7A8A0BC}" type="presParOf" srcId="{A876DF31-3922-48EC-9401-BC87AC47649A}" destId="{EA71218A-E525-44A6-809C-3C940D6D7FC4}" srcOrd="10" destOrd="0" presId="urn:microsoft.com/office/officeart/2005/8/layout/list1"/>
    <dgm:cxn modelId="{789F4699-BA72-439D-AE50-FC687C3555C3}" type="presParOf" srcId="{A876DF31-3922-48EC-9401-BC87AC47649A}" destId="{5B7399CE-DFE7-475D-95EF-1ADC67065058}" srcOrd="11" destOrd="0" presId="urn:microsoft.com/office/officeart/2005/8/layout/list1"/>
    <dgm:cxn modelId="{30032ADE-ECFD-4F28-94B9-990AF45A9088}" type="presParOf" srcId="{A876DF31-3922-48EC-9401-BC87AC47649A}" destId="{016D33EA-65AE-4830-90D5-C92F11EAABBF}" srcOrd="12" destOrd="0" presId="urn:microsoft.com/office/officeart/2005/8/layout/list1"/>
    <dgm:cxn modelId="{B2A37FAB-86FB-4A53-AC6E-9812FC8BFBE8}" type="presParOf" srcId="{016D33EA-65AE-4830-90D5-C92F11EAABBF}" destId="{6F4FD4AC-4F81-45F1-9443-4EB0E4943D0C}" srcOrd="0" destOrd="0" presId="urn:microsoft.com/office/officeart/2005/8/layout/list1"/>
    <dgm:cxn modelId="{3AA6274E-5996-4EE6-8740-F93C8868A175}" type="presParOf" srcId="{016D33EA-65AE-4830-90D5-C92F11EAABBF}" destId="{94484E38-23DC-437A-A669-215554F219BB}" srcOrd="1" destOrd="0" presId="urn:microsoft.com/office/officeart/2005/8/layout/list1"/>
    <dgm:cxn modelId="{7AEBFB1D-F89D-43A2-A9CC-FDD09861BF0A}" type="presParOf" srcId="{A876DF31-3922-48EC-9401-BC87AC47649A}" destId="{0D219DD0-0E6A-4ADA-B8AD-0EC4FEA2E2CF}" srcOrd="13" destOrd="0" presId="urn:microsoft.com/office/officeart/2005/8/layout/list1"/>
    <dgm:cxn modelId="{4428018E-78F5-4DA2-B333-1C7866D64C11}" type="presParOf" srcId="{A876DF31-3922-48EC-9401-BC87AC47649A}" destId="{9E8917A3-D99A-411B-861F-18DE4D1F76E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09C4A-5A1D-4006-98F3-1C1ED57D88AF}">
      <dsp:nvSpPr>
        <dsp:cNvPr id="0" name=""/>
        <dsp:cNvSpPr/>
      </dsp:nvSpPr>
      <dsp:spPr>
        <a:xfrm>
          <a:off x="0" y="1902780"/>
          <a:ext cx="1080319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FC5DA-1129-40B3-9D34-E738C6CC8547}">
      <dsp:nvSpPr>
        <dsp:cNvPr id="0" name=""/>
        <dsp:cNvSpPr/>
      </dsp:nvSpPr>
      <dsp:spPr>
        <a:xfrm>
          <a:off x="540159" y="1519020"/>
          <a:ext cx="7562234"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834" tIns="0" rIns="285834" bIns="0" numCol="1" spcCol="1270" anchor="ctr" anchorCtr="0">
          <a:noAutofit/>
        </a:bodyPr>
        <a:lstStyle/>
        <a:p>
          <a:pPr marL="0" lvl="0" indent="0" algn="l" defTabSz="1155700" rtl="0">
            <a:lnSpc>
              <a:spcPct val="90000"/>
            </a:lnSpc>
            <a:spcBef>
              <a:spcPct val="0"/>
            </a:spcBef>
            <a:spcAft>
              <a:spcPct val="35000"/>
            </a:spcAft>
            <a:buNone/>
          </a:pPr>
          <a:r>
            <a:rPr lang="en-US" sz="2600" kern="1200">
              <a:latin typeface="Segoe UI"/>
            </a:rPr>
            <a:t>Facilitate meaningful mathematical discourse</a:t>
          </a:r>
          <a:endParaRPr lang="en-US" sz="2600" kern="1200"/>
        </a:p>
      </dsp:txBody>
      <dsp:txXfrm>
        <a:off x="577626" y="1556487"/>
        <a:ext cx="7487300" cy="692586"/>
      </dsp:txXfrm>
    </dsp:sp>
    <dsp:sp modelId="{05A0365E-2076-4F9A-85E0-B1CE77CB7D2C}">
      <dsp:nvSpPr>
        <dsp:cNvPr id="0" name=""/>
        <dsp:cNvSpPr/>
      </dsp:nvSpPr>
      <dsp:spPr>
        <a:xfrm>
          <a:off x="0" y="3082140"/>
          <a:ext cx="1080319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21A81D-B18D-48EC-8795-047E26C7BCC6}">
      <dsp:nvSpPr>
        <dsp:cNvPr id="0" name=""/>
        <dsp:cNvSpPr/>
      </dsp:nvSpPr>
      <dsp:spPr>
        <a:xfrm>
          <a:off x="540159" y="2698380"/>
          <a:ext cx="7562234"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834" tIns="0" rIns="285834" bIns="0" numCol="1" spcCol="1270" anchor="ctr" anchorCtr="0">
          <a:noAutofit/>
        </a:bodyPr>
        <a:lstStyle/>
        <a:p>
          <a:pPr marL="0" lvl="0" indent="0" algn="l" defTabSz="1155700" rtl="0">
            <a:lnSpc>
              <a:spcPct val="90000"/>
            </a:lnSpc>
            <a:spcBef>
              <a:spcPct val="0"/>
            </a:spcBef>
            <a:spcAft>
              <a:spcPct val="35000"/>
            </a:spcAft>
            <a:buNone/>
          </a:pPr>
          <a:r>
            <a:rPr lang="en-US" sz="2600" kern="1200">
              <a:latin typeface="Segoe UI"/>
            </a:rPr>
            <a:t>Pose purposeful questions</a:t>
          </a:r>
        </a:p>
      </dsp:txBody>
      <dsp:txXfrm>
        <a:off x="577626" y="2735847"/>
        <a:ext cx="7487300" cy="692586"/>
      </dsp:txXfrm>
    </dsp:sp>
    <dsp:sp modelId="{EA71218A-E525-44A6-809C-3C940D6D7FC4}">
      <dsp:nvSpPr>
        <dsp:cNvPr id="0" name=""/>
        <dsp:cNvSpPr/>
      </dsp:nvSpPr>
      <dsp:spPr>
        <a:xfrm>
          <a:off x="0" y="4261500"/>
          <a:ext cx="1080319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AF5A1-BF6B-4AFF-A64D-14A65370D4CF}">
      <dsp:nvSpPr>
        <dsp:cNvPr id="0" name=""/>
        <dsp:cNvSpPr/>
      </dsp:nvSpPr>
      <dsp:spPr>
        <a:xfrm>
          <a:off x="540159" y="3877740"/>
          <a:ext cx="7562234"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834" tIns="0" rIns="285834" bIns="0" numCol="1" spcCol="1270" anchor="ctr" anchorCtr="0">
          <a:noAutofit/>
        </a:bodyPr>
        <a:lstStyle/>
        <a:p>
          <a:pPr marL="0" lvl="0" indent="0" algn="l" defTabSz="1155700" rtl="0">
            <a:lnSpc>
              <a:spcPct val="90000"/>
            </a:lnSpc>
            <a:spcBef>
              <a:spcPct val="0"/>
            </a:spcBef>
            <a:spcAft>
              <a:spcPct val="35000"/>
            </a:spcAft>
            <a:buNone/>
          </a:pPr>
          <a:r>
            <a:rPr lang="en-US" sz="2600" kern="1200">
              <a:latin typeface="Segoe UI"/>
            </a:rPr>
            <a:t>Elicit and use evidence of student thinking</a:t>
          </a:r>
        </a:p>
      </dsp:txBody>
      <dsp:txXfrm>
        <a:off x="577626" y="3915207"/>
        <a:ext cx="7487300" cy="692586"/>
      </dsp:txXfrm>
    </dsp:sp>
    <dsp:sp modelId="{9E8917A3-D99A-411B-861F-18DE4D1F76EE}">
      <dsp:nvSpPr>
        <dsp:cNvPr id="0" name=""/>
        <dsp:cNvSpPr/>
      </dsp:nvSpPr>
      <dsp:spPr>
        <a:xfrm>
          <a:off x="0" y="5440860"/>
          <a:ext cx="10803192"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484E38-23DC-437A-A669-215554F219BB}">
      <dsp:nvSpPr>
        <dsp:cNvPr id="0" name=""/>
        <dsp:cNvSpPr/>
      </dsp:nvSpPr>
      <dsp:spPr>
        <a:xfrm>
          <a:off x="540159" y="5057100"/>
          <a:ext cx="7562234"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834" tIns="0" rIns="285834" bIns="0" numCol="1" spcCol="1270" anchor="ctr" anchorCtr="0">
          <a:noAutofit/>
        </a:bodyPr>
        <a:lstStyle/>
        <a:p>
          <a:pPr marL="0" lvl="0" indent="0" algn="l" defTabSz="1155700" rtl="0">
            <a:lnSpc>
              <a:spcPct val="90000"/>
            </a:lnSpc>
            <a:spcBef>
              <a:spcPct val="0"/>
            </a:spcBef>
            <a:spcAft>
              <a:spcPct val="35000"/>
            </a:spcAft>
            <a:buNone/>
          </a:pPr>
          <a:r>
            <a:rPr lang="en-US" sz="2600" kern="1200">
              <a:latin typeface="Segoe UI"/>
            </a:rPr>
            <a:t>Use and connect mathematical representations</a:t>
          </a:r>
        </a:p>
      </dsp:txBody>
      <dsp:txXfrm>
        <a:off x="577626" y="5094567"/>
        <a:ext cx="7487300"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4/14/2026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kentschooldistrict-my.sharepoint.com/:w:/g/personal/hylanc29654e_kent_k12_wa_us/EYbqFqTmaPdPimEPQ4sWrg8BTIUSxfT_0WEGR0XA_RTUSQ?e=rn6Vq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tdanacenter.org/blog/developing-math-identit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a:t>
            </a:r>
          </a:p>
          <a:p>
            <a:endParaRPr lang="en-US">
              <a:ea typeface="Calibri"/>
              <a:cs typeface="Calibri"/>
            </a:endParaRPr>
          </a:p>
          <a:p>
            <a:r>
              <a:rPr lang="en-US">
                <a:ea typeface="Calibri"/>
                <a:cs typeface="Calibri"/>
              </a:rPr>
              <a:t>Today we're going to take you through an overview of the WIDA English Language Development standards connections in the revised Mathematics Standards for Washington state! Thanks for joining us!</a:t>
            </a:r>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64711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658AA-3EBA-086A-BC03-D0DB08920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7D33B-74B8-D5C4-95FA-AD11063B7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F21-4751-E999-2A4F-211775C6B57E}"/>
              </a:ext>
            </a:extLst>
          </p:cNvPr>
          <p:cNvSpPr>
            <a:spLocks noGrp="1"/>
          </p:cNvSpPr>
          <p:nvPr>
            <p:ph type="body" idx="1"/>
          </p:nvPr>
        </p:nvSpPr>
        <p:spPr/>
        <p:txBody>
          <a:bodyPr/>
          <a:lstStyle/>
          <a:p>
            <a:r>
              <a:rPr lang="en-US"/>
              <a:t>We also see opportunities for </a:t>
            </a:r>
            <a:r>
              <a:rPr lang="en-US" b="1"/>
              <a:t>argumentation language</a:t>
            </a:r>
            <a:r>
              <a:rPr lang="en-US"/>
              <a:t> throughout the Washington math standards. This often appears when students are asked to </a:t>
            </a:r>
            <a:r>
              <a:rPr lang="en-US" b="1"/>
              <a:t>extend concepts, represent ideas, develop or describe definitions, determine, prove, verify, or make predictions</a:t>
            </a:r>
            <a:r>
              <a:rPr lang="en-US"/>
              <a:t>.</a:t>
            </a:r>
          </a:p>
          <a:p>
            <a:r>
              <a:rPr lang="en-US"/>
              <a:t>In these situations, students are doing more than reporting an answer, they are </a:t>
            </a:r>
            <a:r>
              <a:rPr lang="en-US" b="1"/>
              <a:t>justifying their reasoning, connecting evidence, and evaluating mathematical ideas</a:t>
            </a:r>
            <a:r>
              <a:rPr lang="en-US"/>
              <a:t>. These are moments where the WIDA language use </a:t>
            </a:r>
            <a:r>
              <a:rPr lang="en-US" b="1"/>
              <a:t>Argue</a:t>
            </a:r>
            <a:r>
              <a:rPr lang="en-US"/>
              <a:t> can emerge in mathematics classrooms.</a:t>
            </a:r>
            <a:endParaRPr lang="en-US">
              <a:ea typeface="Calibri"/>
              <a:cs typeface="Calibri"/>
            </a:endParaRPr>
          </a:p>
          <a:p>
            <a:r>
              <a:rPr lang="en-US"/>
              <a:t>And as with Inform, the connection to the WIDA standard is </a:t>
            </a:r>
            <a:r>
              <a:rPr lang="en-US" b="1"/>
              <a:t>flexible</a:t>
            </a:r>
            <a:r>
              <a:rPr lang="en-US"/>
              <a:t>, depending on how the standard is implemented through tasks, discussion, and classroom discourse.</a:t>
            </a:r>
          </a:p>
          <a:p>
            <a:endParaRPr lang="en-US">
              <a:ea typeface="Calibri"/>
              <a:cs typeface="Calibri"/>
            </a:endParaRPr>
          </a:p>
        </p:txBody>
      </p:sp>
      <p:sp>
        <p:nvSpPr>
          <p:cNvPr id="4" name="Slide Number Placeholder 3">
            <a:extLst>
              <a:ext uri="{FF2B5EF4-FFF2-40B4-BE49-F238E27FC236}">
                <a16:creationId xmlns:a16="http://schemas.microsoft.com/office/drawing/2014/main" id="{3818287E-996A-FB5E-C9C1-A2F019937780}"/>
              </a:ext>
            </a:extLst>
          </p:cNvPr>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3195400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EBBA0-5889-F5A8-CA5C-F82A1F533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F384B-5095-9406-2D85-B42BBD48A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50612-3EC9-229B-8740-942C146A0FE3}"/>
              </a:ext>
            </a:extLst>
          </p:cNvPr>
          <p:cNvSpPr>
            <a:spLocks noGrp="1"/>
          </p:cNvSpPr>
          <p:nvPr>
            <p:ph type="body" idx="1"/>
          </p:nvPr>
        </p:nvSpPr>
        <p:spPr/>
        <p:txBody>
          <a:bodyPr/>
          <a:lstStyle/>
          <a:p>
            <a:r>
              <a:rPr lang="en-US"/>
              <a:t>An important piece of framing for this work is that this is </a:t>
            </a:r>
            <a:r>
              <a:rPr lang="en-US" b="1"/>
              <a:t>not a one-to-one alignment</a:t>
            </a:r>
            <a:r>
              <a:rPr lang="en-US"/>
              <a:t> between the WIDA standards and the mathematics standards. The way language is used changes depending on the </a:t>
            </a:r>
            <a:r>
              <a:rPr lang="en-US" b="1"/>
              <a:t>mathematical context and the task students are engaging in</a:t>
            </a:r>
            <a:r>
              <a:rPr lang="en-US"/>
              <a:t>.</a:t>
            </a:r>
          </a:p>
          <a:p>
            <a:endParaRPr lang="en-US"/>
          </a:p>
          <a:p>
            <a:r>
              <a:rPr lang="en-US"/>
              <a:t>Rather than being separate from mathematics, the WIDA language practices are </a:t>
            </a:r>
            <a:r>
              <a:rPr lang="en-US" b="1"/>
              <a:t>embedded in the work of doing mathematics</a:t>
            </a:r>
            <a:r>
              <a:rPr lang="en-US"/>
              <a:t>. They help us recognize the ways students communicate their ideas, explain relationships, and share their mathematical reasoning.</a:t>
            </a:r>
          </a:p>
          <a:p>
            <a:endParaRPr lang="en-US">
              <a:ea typeface="Calibri"/>
              <a:cs typeface="Calibri"/>
            </a:endParaRPr>
          </a:p>
        </p:txBody>
      </p:sp>
      <p:sp>
        <p:nvSpPr>
          <p:cNvPr id="4" name="Slide Number Placeholder 3">
            <a:extLst>
              <a:ext uri="{FF2B5EF4-FFF2-40B4-BE49-F238E27FC236}">
                <a16:creationId xmlns:a16="http://schemas.microsoft.com/office/drawing/2014/main" id="{9BF1A63A-2868-D5CD-F396-CB7CF6162C1A}"/>
              </a:ext>
            </a:extLst>
          </p:cNvPr>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785602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FABFB-B669-D603-85FF-ACD4ECB97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3840B-ADF3-367B-CDF7-517D0826D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68353-10C7-F0DA-9F61-E9A1BD9F6E72}"/>
              </a:ext>
            </a:extLst>
          </p:cNvPr>
          <p:cNvSpPr>
            <a:spLocks noGrp="1"/>
          </p:cNvSpPr>
          <p:nvPr>
            <p:ph type="body" idx="1"/>
          </p:nvPr>
        </p:nvSpPr>
        <p:spPr/>
        <p:txBody>
          <a:bodyPr/>
          <a:lstStyle/>
          <a:p>
            <a:r>
              <a:rPr lang="en-US"/>
              <a:t>This example shows what mathematical discourse can look like in practice. In this 5th grade dual language classroom, the lesson objective is for students to work collaboratively to solve a real-world problem involving fractions.</a:t>
            </a:r>
          </a:p>
          <a:p>
            <a:r>
              <a:rPr lang="en-US"/>
              <a:t>The lesson begins with a number talk to activate prior knowledge and prepare students for the story problem. Students then work in bilingual pairs to discuss possible strategies and make sense of the task together.</a:t>
            </a:r>
            <a:endParaRPr lang="en-US">
              <a:ea typeface="Calibri"/>
              <a:cs typeface="Calibri"/>
            </a:endParaRPr>
          </a:p>
          <a:p>
            <a:r>
              <a:rPr lang="en-US"/>
              <a:t>As they move into larger groups, students create posters that represent their thinking using models and representations. The following day, they return to the task and share their solutions with the class.</a:t>
            </a:r>
            <a:endParaRPr lang="en-US">
              <a:ea typeface="Calibri"/>
              <a:cs typeface="Calibri"/>
            </a:endParaRPr>
          </a:p>
          <a:p>
            <a:r>
              <a:rPr lang="en-US"/>
              <a:t>Throughout the lesson, students are using language to explain their reasoning, interpret representations, and build on each other’s ideas—demonstrating how mathematical understanding develops through discourse.</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DB55916-97EC-5722-8B63-4F966904F11D}"/>
              </a:ext>
            </a:extLst>
          </p:cNvPr>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3255691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8e5f31aa27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77" name="Google Shape;477;g38e5f31aa27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a:solidFill>
                  <a:srgbClr val="1F1F1F"/>
                </a:solidFill>
                <a:highlight>
                  <a:srgbClr val="FFFFFF"/>
                </a:highlight>
                <a:latin typeface="Roboto"/>
                <a:ea typeface="Roboto"/>
                <a:cs typeface="Roboto"/>
                <a:sym typeface="Roboto"/>
              </a:rPr>
              <a:t>Kristin</a:t>
            </a:r>
          </a:p>
          <a:p>
            <a:r>
              <a:rPr lang="en-US">
                <a:solidFill>
                  <a:srgbClr val="1F1F1F"/>
                </a:solidFill>
                <a:highlight>
                  <a:srgbClr val="FFFFFF"/>
                </a:highlight>
              </a:rPr>
              <a:t>The math content standard focuses on solving real-world problems involving the multiplication of fractions and mixed numbers. Students use visual fraction models or equations to represent and solve the problem.</a:t>
            </a:r>
            <a:endParaRPr lang="en-US"/>
          </a:p>
          <a:p>
            <a:r>
              <a:rPr lang="en-US">
                <a:solidFill>
                  <a:srgbClr val="1F1F1F"/>
                </a:solidFill>
                <a:highlight>
                  <a:srgbClr val="FFFFFF"/>
                </a:highlight>
              </a:rPr>
              <a:t>Alongside the content standard, we see a clear connection to the WIDA language standard for grades 4–5, where students construct mathematical explanations that state the reasoning used to generate a solution.</a:t>
            </a:r>
            <a:endParaRPr lang="en-US"/>
          </a:p>
          <a:p>
            <a:r>
              <a:rPr lang="en-US">
                <a:solidFill>
                  <a:srgbClr val="1F1F1F"/>
                </a:solidFill>
                <a:highlight>
                  <a:srgbClr val="FFFFFF"/>
                </a:highlight>
              </a:rPr>
              <a:t>The language function here is </a:t>
            </a:r>
            <a:r>
              <a:rPr lang="en-US" b="1">
                <a:solidFill>
                  <a:srgbClr val="1F1F1F"/>
                </a:solidFill>
                <a:highlight>
                  <a:srgbClr val="FFFFFF"/>
                </a:highlight>
              </a:rPr>
              <a:t>explaining reasoning</a:t>
            </a:r>
            <a:r>
              <a:rPr lang="en-US">
                <a:solidFill>
                  <a:srgbClr val="1F1F1F"/>
                </a:solidFill>
                <a:highlight>
                  <a:srgbClr val="FFFFFF"/>
                </a:highlight>
              </a:rPr>
              <a:t>. Students use </a:t>
            </a:r>
            <a:r>
              <a:rPr lang="en-US" b="1">
                <a:solidFill>
                  <a:srgbClr val="1F1F1F"/>
                </a:solidFill>
                <a:highlight>
                  <a:srgbClr val="FFFFFF"/>
                </a:highlight>
              </a:rPr>
              <a:t>declarative statements</a:t>
            </a:r>
            <a:r>
              <a:rPr lang="en-US">
                <a:solidFill>
                  <a:srgbClr val="1F1F1F"/>
                </a:solidFill>
                <a:highlight>
                  <a:srgbClr val="FFFFFF"/>
                </a:highlight>
              </a:rPr>
              <a:t> to state their conclusions and </a:t>
            </a:r>
            <a:r>
              <a:rPr lang="en-US" b="1">
                <a:solidFill>
                  <a:srgbClr val="1F1F1F"/>
                </a:solidFill>
                <a:highlight>
                  <a:srgbClr val="FFFFFF"/>
                </a:highlight>
              </a:rPr>
              <a:t>causal connectors</a:t>
            </a:r>
            <a:r>
              <a:rPr lang="en-US">
                <a:solidFill>
                  <a:srgbClr val="1F1F1F"/>
                </a:solidFill>
                <a:highlight>
                  <a:srgbClr val="FFFFFF"/>
                </a:highlight>
              </a:rPr>
              <a:t>, such as </a:t>
            </a:r>
            <a:r>
              <a:rPr lang="en-US" i="1">
                <a:solidFill>
                  <a:srgbClr val="1F1F1F"/>
                </a:solidFill>
                <a:highlight>
                  <a:srgbClr val="FFFFFF"/>
                </a:highlight>
              </a:rPr>
              <a:t>because</a:t>
            </a:r>
            <a:r>
              <a:rPr lang="en-US">
                <a:solidFill>
                  <a:srgbClr val="1F1F1F"/>
                </a:solidFill>
                <a:highlight>
                  <a:srgbClr val="FFFFFF"/>
                </a:highlight>
              </a:rPr>
              <a:t> or </a:t>
            </a:r>
            <a:r>
              <a:rPr lang="en-US" i="1">
                <a:solidFill>
                  <a:srgbClr val="1F1F1F"/>
                </a:solidFill>
                <a:highlight>
                  <a:srgbClr val="FFFFFF"/>
                </a:highlight>
              </a:rPr>
              <a:t>so</a:t>
            </a:r>
            <a:r>
              <a:rPr lang="en-US">
                <a:solidFill>
                  <a:srgbClr val="1F1F1F"/>
                </a:solidFill>
                <a:highlight>
                  <a:srgbClr val="FFFFFF"/>
                </a:highlight>
              </a:rPr>
              <a:t>, to explain how they arrived at their solution.</a:t>
            </a:r>
            <a:endParaRPr lang="en-US"/>
          </a:p>
          <a:p>
            <a:r>
              <a:rPr lang="en-US">
                <a:solidFill>
                  <a:srgbClr val="1F1F1F"/>
                </a:solidFill>
                <a:highlight>
                  <a:srgbClr val="FFFFFF"/>
                </a:highlight>
              </a:rPr>
              <a:t>This combination of mathematical reasoning and language use helps make students’ thinking visible and supports deeper understanding of the mathematics.</a:t>
            </a:r>
            <a:endParaRPr lang="en-US"/>
          </a:p>
          <a:p>
            <a:endParaRPr lang="en-US" sz="1050">
              <a:solidFill>
                <a:srgbClr val="1F1F1F"/>
              </a:solidFill>
              <a:highlight>
                <a:srgbClr val="FFFFFF"/>
              </a:highlight>
              <a:latin typeface="Roboto"/>
              <a:ea typeface="Roboto"/>
              <a:cs typeface="Roboto"/>
            </a:endParaRPr>
          </a:p>
        </p:txBody>
      </p:sp>
      <p:sp>
        <p:nvSpPr>
          <p:cNvPr id="478" name="Google Shape;478;g38e5f31aa27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hlinkClick r:id="rId3"/>
              </a:rPr>
              <a:t>Simplified Language Target Planning Template.docx</a:t>
            </a:r>
          </a:p>
          <a:p>
            <a:endParaRPr lang="en-US">
              <a:ea typeface="Calibri"/>
              <a:cs typeface="Calibri"/>
            </a:endParaRPr>
          </a:p>
          <a:p>
            <a:r>
              <a:rPr lang="en-US"/>
              <a:t>One way to make these connections between mathematics and language more intentional is through developing </a:t>
            </a:r>
            <a:r>
              <a:rPr lang="en-US" b="1"/>
              <a:t>integrated learning targets</a:t>
            </a:r>
            <a:r>
              <a:rPr lang="en-US"/>
              <a:t>. Dr. Jose Medina outlines a four-step process for identifying the language students will need to engage in a mathematical task.</a:t>
            </a:r>
            <a:endParaRPr lang="en-US">
              <a:ea typeface="Calibri"/>
              <a:cs typeface="Calibri"/>
            </a:endParaRPr>
          </a:p>
          <a:p>
            <a:r>
              <a:rPr lang="en-US"/>
              <a:t>This process helps teachers look closely at the </a:t>
            </a:r>
            <a:r>
              <a:rPr lang="en-US" b="1"/>
              <a:t>language function</a:t>
            </a:r>
            <a:r>
              <a:rPr lang="en-US"/>
              <a:t>, the </a:t>
            </a:r>
            <a:r>
              <a:rPr lang="en-US" b="1"/>
              <a:t>structures students will use to communicate their reasoning</a:t>
            </a:r>
            <a:r>
              <a:rPr lang="en-US"/>
              <a:t>, and the </a:t>
            </a:r>
            <a:r>
              <a:rPr lang="en-US" b="1"/>
              <a:t>grammar that supports those structures</a:t>
            </a:r>
            <a:r>
              <a:rPr lang="en-US"/>
              <a:t>.</a:t>
            </a:r>
          </a:p>
          <a:p>
            <a:r>
              <a:rPr lang="en-US"/>
              <a:t>By identifying these elements, educators can design learning targets that support both the </a:t>
            </a:r>
            <a:r>
              <a:rPr lang="en-US" b="1"/>
              <a:t>mathematical thinking</a:t>
            </a:r>
            <a:r>
              <a:rPr lang="en-US"/>
              <a:t> and the </a:t>
            </a:r>
            <a:r>
              <a:rPr lang="en-US" b="1"/>
              <a:t>language students use to express that thinking</a:t>
            </a:r>
            <a:r>
              <a:rPr lang="en-US"/>
              <a:t>, making the expectations for discourse more visible and accessible for all learners.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11615-5972-4AB3-BD66-96939ABF9B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16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a </a:t>
            </a:r>
            <a:r>
              <a:rPr lang="en-US" b="1"/>
              <a:t>language learning target</a:t>
            </a:r>
            <a:r>
              <a:rPr lang="en-US"/>
              <a:t> developed from the lesson we just discussed. The process begins by choosing an </a:t>
            </a:r>
            <a:r>
              <a:rPr lang="en-US" b="1"/>
              <a:t>action verb</a:t>
            </a:r>
            <a:r>
              <a:rPr lang="en-US"/>
              <a:t> that reflects the language function students will use. In this case, the target begins with </a:t>
            </a:r>
            <a:r>
              <a:rPr lang="en-US" i="1"/>
              <a:t>“I can orally explain my thinking.”</a:t>
            </a:r>
            <a:endParaRPr lang="en-US"/>
          </a:p>
          <a:p>
            <a:endParaRPr lang="en-US" i="1"/>
          </a:p>
          <a:p>
            <a:r>
              <a:rPr lang="en-US"/>
              <a:t>Next, the language target is explicitly connected to the </a:t>
            </a:r>
            <a:r>
              <a:rPr lang="en-US" b="1"/>
              <a:t>content learning target</a:t>
            </a:r>
            <a:r>
              <a:rPr lang="en-US"/>
              <a:t>, in this case explaining how to solve a fraction problem.</a:t>
            </a:r>
          </a:p>
          <a:p>
            <a:r>
              <a:rPr lang="en-US"/>
              <a:t>The target also specifies an </a:t>
            </a:r>
            <a:r>
              <a:rPr lang="en-US" b="1"/>
              <a:t>interaction</a:t>
            </a:r>
            <a:r>
              <a:rPr lang="en-US"/>
              <a:t>, such as sharing thinking with a partner or group.</a:t>
            </a:r>
          </a:p>
          <a:p>
            <a:endParaRPr lang="en-US"/>
          </a:p>
          <a:p>
            <a:r>
              <a:rPr lang="en-US"/>
              <a:t>Finally, it identifies the </a:t>
            </a:r>
            <a:r>
              <a:rPr lang="en-US" b="1"/>
              <a:t>language structures and grammar</a:t>
            </a:r>
            <a:r>
              <a:rPr lang="en-US"/>
              <a:t> students will use, such as speaking in full sentences and using connectors to explain reasoning.</a:t>
            </a:r>
            <a:endParaRPr lang="en-US">
              <a:ea typeface="Calibri"/>
              <a:cs typeface="Calibri"/>
            </a:endParaRPr>
          </a:p>
          <a:p>
            <a:r>
              <a:rPr lang="en-US"/>
              <a:t>An example might sound like: </a:t>
            </a:r>
            <a:r>
              <a:rPr lang="en-US" i="1"/>
              <a:t>“I multiplied the fraction because…”</a:t>
            </a:r>
            <a:r>
              <a:rPr lang="en-US"/>
              <a:t> which helps students clearly communicate their mathematical thinking.</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190222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59D22-0E84-B5A2-580E-6E680BA47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DF895-E3AA-BC91-D8EE-CBC107A71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16CA5-6979-3119-71EE-4000C5F5466D}"/>
              </a:ext>
            </a:extLst>
          </p:cNvPr>
          <p:cNvSpPr>
            <a:spLocks noGrp="1"/>
          </p:cNvSpPr>
          <p:nvPr>
            <p:ph type="body" idx="1"/>
          </p:nvPr>
        </p:nvSpPr>
        <p:spPr/>
        <p:txBody>
          <a:bodyPr/>
          <a:lstStyle/>
          <a:p>
            <a:r>
              <a:rPr lang="en-US"/>
              <a:t>Let’s look at an early elementary example.</a:t>
            </a:r>
          </a:p>
          <a:p>
            <a:r>
              <a:rPr lang="en-US"/>
              <a:t>In this kindergarten standard, students explore how numbers can be composed and decomposed.</a:t>
            </a:r>
          </a:p>
          <a:p>
            <a:r>
              <a:rPr lang="en-US"/>
              <a:t>While the mathematics focuses on number relationships, students are also </a:t>
            </a:r>
            <a:r>
              <a:rPr lang="en-US" b="1"/>
              <a:t>communicating information about quantities</a:t>
            </a:r>
            <a:r>
              <a:rPr lang="en-US"/>
              <a:t>.</a:t>
            </a:r>
          </a:p>
          <a:p>
            <a:r>
              <a:rPr lang="en-US"/>
              <a:t>This connects to the WIDA mathematics language use </a:t>
            </a:r>
            <a:r>
              <a:rPr lang="en-US" b="1"/>
              <a:t>Inform</a:t>
            </a:r>
            <a:r>
              <a:rPr lang="en-US"/>
              <a:t>, where students focus on the </a:t>
            </a:r>
            <a:r>
              <a:rPr lang="en-US" b="1"/>
              <a:t>expressive</a:t>
            </a:r>
            <a:r>
              <a:rPr lang="en-US"/>
              <a:t> in sharing observations and mathematical ideas.</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F8EFBC8-0610-F813-E093-5413F58CEB74}"/>
              </a:ext>
            </a:extLst>
          </p:cNvPr>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1153123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44673-B566-BC1F-76EA-DDA1BE84C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2513B-585B-A85B-A756-5E36F4309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1F25B-2239-B03F-83D0-A97C676DD52E}"/>
              </a:ext>
            </a:extLst>
          </p:cNvPr>
          <p:cNvSpPr>
            <a:spLocks noGrp="1"/>
          </p:cNvSpPr>
          <p:nvPr>
            <p:ph type="body" idx="1"/>
          </p:nvPr>
        </p:nvSpPr>
        <p:spPr/>
        <p:txBody>
          <a:bodyPr/>
          <a:lstStyle/>
          <a:p>
            <a:r>
              <a:rPr lang="en-US"/>
              <a:t>Students might use counters or drawings to show different combinations that make five.</a:t>
            </a:r>
          </a:p>
          <a:p>
            <a:r>
              <a:rPr lang="en-US"/>
              <a:t>They then share what they found with a partner.</a:t>
            </a:r>
          </a:p>
          <a:p>
            <a:r>
              <a:rPr lang="en-US"/>
              <a:t>For example, a student might say:</a:t>
            </a:r>
          </a:p>
          <a:p>
            <a:r>
              <a:rPr lang="en-US"/>
              <a:t>“I made five with two and three.”</a:t>
            </a:r>
          </a:p>
          <a:p>
            <a:endParaRPr lang="en-US">
              <a:ea typeface="Calibri"/>
              <a:cs typeface="Calibri"/>
            </a:endParaRPr>
          </a:p>
        </p:txBody>
      </p:sp>
      <p:sp>
        <p:nvSpPr>
          <p:cNvPr id="4" name="Slide Number Placeholder 3">
            <a:extLst>
              <a:ext uri="{FF2B5EF4-FFF2-40B4-BE49-F238E27FC236}">
                <a16:creationId xmlns:a16="http://schemas.microsoft.com/office/drawing/2014/main" id="{A05DCADE-60BF-11AA-14A2-67EE7E878607}"/>
              </a:ext>
            </a:extLst>
          </p:cNvPr>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2356456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4861-A22A-44BE-633B-59FBE610F2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2CA7D-3E7E-FC8E-5C4D-25525671A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51064-02FA-6B2A-76AE-CB614ED14F37}"/>
              </a:ext>
            </a:extLst>
          </p:cNvPr>
          <p:cNvSpPr>
            <a:spLocks noGrp="1"/>
          </p:cNvSpPr>
          <p:nvPr>
            <p:ph type="body" idx="1"/>
          </p:nvPr>
        </p:nvSpPr>
        <p:spPr/>
        <p:txBody>
          <a:bodyPr/>
          <a:lstStyle/>
          <a:p>
            <a:r>
              <a:rPr lang="en-US"/>
              <a:t>Teachers are not only checking whether students found correct combinations.</a:t>
            </a:r>
          </a:p>
          <a:p>
            <a:r>
              <a:rPr lang="en-US"/>
              <a:t>They are also listening for how students </a:t>
            </a:r>
            <a:r>
              <a:rPr lang="en-US" b="1"/>
              <a:t>describe what they notice about numbers</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84089BB-7421-6BB7-AD64-99E3E5C7351D}"/>
              </a:ext>
            </a:extLst>
          </p:cNvPr>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174281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95DDF-4FFB-33BA-110B-443C219E3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115FB-1453-615A-6AE5-423F1D770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9DD47-9052-FFDA-3BB1-FB448671B520}"/>
              </a:ext>
            </a:extLst>
          </p:cNvPr>
          <p:cNvSpPr>
            <a:spLocks noGrp="1"/>
          </p:cNvSpPr>
          <p:nvPr>
            <p:ph type="body" idx="1"/>
          </p:nvPr>
        </p:nvSpPr>
        <p:spPr/>
        <p:txBody>
          <a:bodyPr/>
          <a:lstStyle/>
          <a:p>
            <a:r>
              <a:rPr lang="en-US"/>
              <a:t>So, if we're developing a language learning target we want to highlight that students are learning to </a:t>
            </a:r>
            <a:r>
              <a:rPr lang="en-US" b="1"/>
              <a:t>communicate mathematical information</a:t>
            </a:r>
            <a:r>
              <a:rPr lang="en-US"/>
              <a:t>.</a:t>
            </a:r>
            <a:endParaRPr lang="en-US">
              <a:ea typeface="Calibri"/>
              <a:cs typeface="Calibri"/>
            </a:endParaRPr>
          </a:p>
          <a:p>
            <a:endParaRPr lang="en-US"/>
          </a:p>
          <a:p>
            <a:r>
              <a:rPr lang="en-US"/>
              <a:t>Even in kindergarten, students are building the language they need to participate in mathematical discourse.</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D306DCF3-D3A5-6A89-3277-53464574F684}"/>
              </a:ext>
            </a:extLst>
          </p:cNvPr>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93510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Aligning the WIDA language standards with the Washington mathematics standards directly supports our agency’s vision of preparing all students for post-secondary pathways, careers, and civic engagement.</a:t>
            </a:r>
          </a:p>
          <a:p>
            <a:r>
              <a:rPr lang="en-US"/>
              <a:t>Mathematics requires students to reason, explain, and justify their thinking. By making the language of mathematics visible, we help ensure that multilingual learners have equitable access to rigorous mathematical learning.</a:t>
            </a:r>
            <a:endParaRPr lang="en-US">
              <a:ea typeface="Calibri"/>
              <a:cs typeface="Calibri"/>
            </a:endParaRPr>
          </a:p>
          <a:p>
            <a:r>
              <a:rPr lang="en-US"/>
              <a:t>This work reflects our mission to close opportunity gaps while maintaining high expectations for all students. It also reflects our values—ensuring equity, collaborating across disciplines, continuously improving our instructional systems, and supporting the development of the whole child as a thinker, communicator, and problem solver.</a:t>
            </a:r>
            <a:endParaRPr lang="en-US">
              <a:ea typeface="Calibri"/>
              <a:cs typeface="Calibri"/>
            </a:endParaRPr>
          </a:p>
          <a:p>
            <a:endParaRPr lang="en-US" sz="2000">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246004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F875E-3D42-53EB-AA8E-20A842917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83DAB-D86B-137E-5171-DDBACE69B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1BAC3-1B0E-A045-355D-B67B73401960}"/>
              </a:ext>
            </a:extLst>
          </p:cNvPr>
          <p:cNvSpPr>
            <a:spLocks noGrp="1"/>
          </p:cNvSpPr>
          <p:nvPr>
            <p:ph type="body" idx="1"/>
          </p:nvPr>
        </p:nvSpPr>
        <p:spPr/>
        <p:txBody>
          <a:bodyPr/>
          <a:lstStyle/>
          <a:p>
            <a:endParaRPr lang="en-US">
              <a:ea typeface="Calibri"/>
              <a:cs typeface="Calibri"/>
            </a:endParaRPr>
          </a:p>
          <a:p>
            <a:r>
              <a:rPr lang="en-US" dirty="0">
                <a:ea typeface="Calibri"/>
                <a:cs typeface="Calibri"/>
              </a:rPr>
              <a:t>Let's look at a high school example of how this alignment shows up in practice.</a:t>
            </a:r>
          </a:p>
          <a:p>
            <a:endParaRPr lang="en-US" dirty="0">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D1B731CE-2C27-FC9D-7E49-9579365BC203}"/>
              </a:ext>
            </a:extLst>
          </p:cNvPr>
          <p:cNvSpPr>
            <a:spLocks noGrp="1"/>
          </p:cNvSpPr>
          <p:nvPr>
            <p:ph type="sldNum" sz="quarter" idx="5"/>
          </p:nvPr>
        </p:nvSpPr>
        <p:spPr/>
        <p:txBody>
          <a:bodyPr/>
          <a:lstStyle/>
          <a:p>
            <a:fld id="{71CD1C34-72C1-4C67-AAFF-0B8CE9936A77}" type="slidenum">
              <a:rPr lang="en-US" smtClean="0"/>
              <a:t>20</a:t>
            </a:fld>
            <a:endParaRPr lang="en-US"/>
          </a:p>
        </p:txBody>
      </p:sp>
    </p:spTree>
    <p:extLst>
      <p:ext uri="{BB962C8B-B14F-4D97-AF65-F5344CB8AC3E}">
        <p14:creationId xmlns:p14="http://schemas.microsoft.com/office/powerpoint/2010/main" val="155964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B648F-914C-7A3C-7E97-9B939C9E4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A1449-A0BD-35BA-E3F7-0A11E7FF8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EA7E6-ADF1-C470-7741-0203F22A2079}"/>
              </a:ext>
            </a:extLst>
          </p:cNvPr>
          <p:cNvSpPr>
            <a:spLocks noGrp="1"/>
          </p:cNvSpPr>
          <p:nvPr>
            <p:ph type="body" idx="1"/>
          </p:nvPr>
        </p:nvSpPr>
        <p:spPr/>
        <p:txBody>
          <a:bodyPr/>
          <a:lstStyle/>
          <a:p>
            <a:r>
              <a:rPr lang="en-US" dirty="0"/>
              <a:t>In this high school example, students are working with a real-world modeling situation. They are given a context, in this case, a recommendation about daily folate intake, and asked to represent constraints using equations or inequalities.</a:t>
            </a:r>
            <a:endParaRPr lang="en-US" dirty="0">
              <a:solidFill>
                <a:srgbClr val="444444"/>
              </a:solidFill>
            </a:endParaRPr>
          </a:p>
          <a:p>
            <a:r>
              <a:rPr lang="en-US" dirty="0"/>
              <a:t>Students translate the situation into a mathematical representation, identifying the quantities involved and expressing the constraints symbolically.</a:t>
            </a:r>
            <a:endParaRPr lang="en-US" dirty="0">
              <a:solidFill>
                <a:srgbClr val="444444"/>
              </a:solidFill>
            </a:endParaRPr>
          </a:p>
          <a:p>
            <a:r>
              <a:rPr lang="en-US"/>
              <a:t>This reflects the content standard, but it also sets the stage for something more, students will need to make sense of what these mathematical representations mean in context.</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03C3BFE2-3862-AFB6-3A6D-F84E8DC4C955}"/>
              </a:ext>
            </a:extLst>
          </p:cNvPr>
          <p:cNvSpPr>
            <a:spLocks noGrp="1"/>
          </p:cNvSpPr>
          <p:nvPr>
            <p:ph type="sldNum" sz="quarter" idx="5"/>
          </p:nvPr>
        </p:nvSpPr>
        <p:spPr/>
        <p:txBody>
          <a:bodyPr/>
          <a:lstStyle/>
          <a:p>
            <a:fld id="{71CD1C34-72C1-4C67-AAFF-0B8CE9936A77}" type="slidenum">
              <a:rPr lang="en-US" smtClean="0"/>
              <a:t>21</a:t>
            </a:fld>
            <a:endParaRPr lang="en-US"/>
          </a:p>
        </p:txBody>
      </p:sp>
    </p:spTree>
    <p:extLst>
      <p:ext uri="{BB962C8B-B14F-4D97-AF65-F5344CB8AC3E}">
        <p14:creationId xmlns:p14="http://schemas.microsoft.com/office/powerpoint/2010/main" val="11557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41E-8A19-A23D-589A-F4F869303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75412-F0B7-CD35-726C-30A6DC6587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C97F9-CAB3-3857-C123-92A1CA28AA96}"/>
              </a:ext>
            </a:extLst>
          </p:cNvPr>
          <p:cNvSpPr>
            <a:spLocks noGrp="1"/>
          </p:cNvSpPr>
          <p:nvPr>
            <p:ph type="body" idx="1"/>
          </p:nvPr>
        </p:nvSpPr>
        <p:spPr/>
        <p:txBody>
          <a:bodyPr/>
          <a:lstStyle/>
          <a:p>
            <a:endParaRPr lang="en-US">
              <a:ea typeface="Calibri"/>
              <a:cs typeface="Calibri"/>
            </a:endParaRPr>
          </a:p>
          <a:p>
            <a:r>
              <a:rPr lang="en-US"/>
              <a:t>Students then move from a symbolic representation to a </a:t>
            </a:r>
            <a:r>
              <a:rPr lang="en-US" b="1"/>
              <a:t>graphical model</a:t>
            </a:r>
            <a:r>
              <a:rPr lang="en-US"/>
              <a:t>.</a:t>
            </a:r>
          </a:p>
          <a:p>
            <a:r>
              <a:rPr lang="en-US" dirty="0"/>
              <a:t>Here, they are representing the same constraints visually, identifying a range of possible solutions that meet the conditions of the problem.</a:t>
            </a:r>
            <a:endParaRPr lang="en-US" dirty="0">
              <a:ea typeface="Calibri"/>
              <a:cs typeface="Calibri"/>
            </a:endParaRPr>
          </a:p>
          <a:p>
            <a:r>
              <a:rPr lang="en-US"/>
              <a:t>This movement between representations, symbolic to graphical, is an important part of mathematical sense-making.</a:t>
            </a:r>
          </a:p>
          <a:p>
            <a:r>
              <a:rPr lang="en-US"/>
              <a:t>It also creates opportunities for students to explain how these representations are connected and what they show about the situation.</a:t>
            </a:r>
          </a:p>
          <a:p>
            <a:endParaRPr lang="en-US" dirty="0">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2C634B36-B02E-2394-7E5C-14BF8CC415CF}"/>
              </a:ext>
            </a:extLst>
          </p:cNvPr>
          <p:cNvSpPr>
            <a:spLocks noGrp="1"/>
          </p:cNvSpPr>
          <p:nvPr>
            <p:ph type="sldNum" sz="quarter" idx="5"/>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1285700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74830-F5A2-13BD-540D-D449C843C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BBFE2-F029-346D-50B4-F7362E85D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3F2F3-295F-5246-B27D-77CFC0F54840}"/>
              </a:ext>
            </a:extLst>
          </p:cNvPr>
          <p:cNvSpPr>
            <a:spLocks noGrp="1"/>
          </p:cNvSpPr>
          <p:nvPr>
            <p:ph type="body" idx="1"/>
          </p:nvPr>
        </p:nvSpPr>
        <p:spPr/>
        <p:txBody>
          <a:bodyPr/>
          <a:lstStyle/>
          <a:p>
            <a:endParaRPr lang="en-US">
              <a:ea typeface="Calibri"/>
              <a:cs typeface="Calibri"/>
            </a:endParaRPr>
          </a:p>
          <a:p>
            <a:r>
              <a:rPr lang="en-US"/>
              <a:t>At this point, teachers are looking beyond whether students can create correct equations or graphs.</a:t>
            </a:r>
          </a:p>
          <a:p>
            <a:r>
              <a:rPr lang="en-US" dirty="0"/>
              <a:t>They are asking: Do the student’s constraints accurately represent the context? And how do students justify their solutions?</a:t>
            </a:r>
            <a:endParaRPr lang="en-US" dirty="0">
              <a:ea typeface="Calibri"/>
              <a:cs typeface="Calibri"/>
            </a:endParaRPr>
          </a:p>
          <a:p>
            <a:r>
              <a:rPr lang="en-US" dirty="0"/>
              <a:t>This is where the </a:t>
            </a:r>
            <a:r>
              <a:rPr lang="en-US" b="1" dirty="0"/>
              <a:t>Standards for Mathematical Practice</a:t>
            </a:r>
            <a:r>
              <a:rPr lang="en-US" dirty="0"/>
              <a:t> come into play, particularly constructing viable arguments and justifying conclusions using mathematical evidence.</a:t>
            </a:r>
            <a:endParaRPr lang="en-US" dirty="0">
              <a:ea typeface="Calibri"/>
              <a:cs typeface="Calibri"/>
            </a:endParaRPr>
          </a:p>
          <a:p>
            <a:r>
              <a:rPr lang="en-US"/>
              <a:t>The focus shifts from producing an answer to </a:t>
            </a:r>
            <a:r>
              <a:rPr lang="en-US" b="1"/>
              <a:t>making and defending mathematical claims</a:t>
            </a:r>
            <a:r>
              <a:rPr lang="en-US"/>
              <a:t>.</a:t>
            </a:r>
          </a:p>
          <a:p>
            <a:endParaRPr lang="en-US" dirty="0">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3ADA60CA-F691-CBFE-AB0A-E568D52BF935}"/>
              </a:ext>
            </a:extLst>
          </p:cNvPr>
          <p:cNvSpPr>
            <a:spLocks noGrp="1"/>
          </p:cNvSpPr>
          <p:nvPr>
            <p:ph type="sldNum" sz="quarter" idx="5"/>
          </p:nvPr>
        </p:nvSpPr>
        <p:spPr/>
        <p:txBody>
          <a:bodyPr/>
          <a:lstStyle/>
          <a:p>
            <a:fld id="{71CD1C34-72C1-4C67-AAFF-0B8CE9936A77}" type="slidenum">
              <a:rPr lang="en-US" smtClean="0"/>
              <a:t>23</a:t>
            </a:fld>
            <a:endParaRPr lang="en-US"/>
          </a:p>
        </p:txBody>
      </p:sp>
    </p:spTree>
    <p:extLst>
      <p:ext uri="{BB962C8B-B14F-4D97-AF65-F5344CB8AC3E}">
        <p14:creationId xmlns:p14="http://schemas.microsoft.com/office/powerpoint/2010/main" val="3870133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6E46C-8FC5-E7B5-59B2-82E00F2AC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9E865-E707-ED54-5CD7-E29EA44AC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1FB38-40BA-1EC9-BAA6-AD6B001D6394}"/>
              </a:ext>
            </a:extLst>
          </p:cNvPr>
          <p:cNvSpPr>
            <a:spLocks noGrp="1"/>
          </p:cNvSpPr>
          <p:nvPr>
            <p:ph type="body" idx="1"/>
          </p:nvPr>
        </p:nvSpPr>
        <p:spPr/>
        <p:txBody>
          <a:bodyPr/>
          <a:lstStyle/>
          <a:p>
            <a:endParaRPr lang="en-US">
              <a:ea typeface="Calibri"/>
              <a:cs typeface="Calibri"/>
            </a:endParaRPr>
          </a:p>
          <a:p>
            <a:r>
              <a:rPr lang="en-US"/>
              <a:t>This is where we see a strong connection to the WIDA ELD Standards for Mathematics, specifically the language use </a:t>
            </a:r>
            <a:r>
              <a:rPr lang="en-US" b="1"/>
              <a:t>Argue</a:t>
            </a:r>
            <a:r>
              <a:rPr lang="en-US"/>
              <a:t>.</a:t>
            </a:r>
          </a:p>
          <a:p>
            <a:r>
              <a:rPr lang="en-US" dirty="0"/>
              <a:t>Students are expected to </a:t>
            </a:r>
            <a:r>
              <a:rPr lang="en-US" b="1" dirty="0"/>
              <a:t>share their thinking about why their equations and graphs make sense in context</a:t>
            </a:r>
            <a:r>
              <a:rPr lang="en-US" dirty="0"/>
              <a:t> and to justify whether a solution is viable or not.</a:t>
            </a:r>
            <a:endParaRPr lang="en-US" dirty="0">
              <a:ea typeface="Calibri"/>
              <a:cs typeface="Calibri"/>
            </a:endParaRPr>
          </a:p>
          <a:p>
            <a:r>
              <a:rPr lang="en-US"/>
              <a:t>The language here includes making claims, supporting those claims with evidence, and using reasoning to explain their conclusions.</a:t>
            </a:r>
          </a:p>
          <a:p>
            <a:r>
              <a:rPr lang="en-US"/>
              <a:t>For example, a student might say, </a:t>
            </a:r>
            <a:r>
              <a:rPr lang="en-US" i="1"/>
              <a:t>“Two folate tablets each day is not a viable solution because…”</a:t>
            </a:r>
            <a:r>
              <a:rPr lang="en-US"/>
              <a:t> and then connect that reasoning back to the constraints of the problem.</a:t>
            </a:r>
          </a:p>
          <a:p>
            <a:r>
              <a:rPr lang="en-US" dirty="0"/>
              <a:t>This illustrates how language and mathematics work together—students are not just solving a problem, they are </a:t>
            </a:r>
            <a:r>
              <a:rPr lang="en-US" b="1" dirty="0"/>
              <a:t>justifying their reasoning within a real-world context</a:t>
            </a:r>
            <a:r>
              <a:rPr lang="en-US" dirty="0"/>
              <a:t>.</a:t>
            </a:r>
            <a:endParaRPr lang="en-US" dirty="0">
              <a:ea typeface="Calibri"/>
              <a:cs typeface="Calibri"/>
            </a:endParaRPr>
          </a:p>
          <a:p>
            <a:endParaRPr lang="en-US" dirty="0">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C08FAF2A-47DB-9528-179C-661332C823E2}"/>
              </a:ext>
            </a:extLst>
          </p:cNvPr>
          <p:cNvSpPr>
            <a:spLocks noGrp="1"/>
          </p:cNvSpPr>
          <p:nvPr>
            <p:ph type="sldNum" sz="quarter" idx="5"/>
          </p:nvPr>
        </p:nvSpPr>
        <p:spPr/>
        <p:txBody>
          <a:bodyPr/>
          <a:lstStyle/>
          <a:p>
            <a:fld id="{71CD1C34-72C1-4C67-AAFF-0B8CE9936A77}" type="slidenum">
              <a:rPr lang="en-US" smtClean="0"/>
              <a:t>24</a:t>
            </a:fld>
            <a:endParaRPr lang="en-US"/>
          </a:p>
        </p:txBody>
      </p:sp>
    </p:spTree>
    <p:extLst>
      <p:ext uri="{BB962C8B-B14F-4D97-AF65-F5344CB8AC3E}">
        <p14:creationId xmlns:p14="http://schemas.microsoft.com/office/powerpoint/2010/main" val="159146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talk about aligning the WIDA standards with the mathematics standards, it’s important to clarify what that means in practice.</a:t>
            </a:r>
          </a:p>
          <a:p>
            <a:r>
              <a:rPr lang="en-US"/>
              <a:t>First, this alignment supports </a:t>
            </a:r>
            <a:r>
              <a:rPr lang="en-US" b="1"/>
              <a:t>all students</a:t>
            </a:r>
            <a:r>
              <a:rPr lang="en-US"/>
              <a:t>, not only multilingual learners. Every student is developing language as they learn mathematics, including students whose first language is English.</a:t>
            </a:r>
          </a:p>
          <a:p>
            <a:r>
              <a:rPr lang="en-US"/>
              <a:t>These language opportunities are </a:t>
            </a:r>
            <a:r>
              <a:rPr lang="en-US" b="1"/>
              <a:t>embedded in mathematically productive instructional routines</a:t>
            </a:r>
            <a:r>
              <a:rPr lang="en-US"/>
              <a:t>—the kinds of routines that engage students </a:t>
            </a:r>
            <a:r>
              <a:rPr lang="en-US" err="1"/>
              <a:t>i</a:t>
            </a:r>
            <a:r>
              <a:rPr lang="en-US"/>
              <a:t>n articulating their thinking, interacting with others, and making sense of mathematical ideas together.</a:t>
            </a:r>
          </a:p>
          <a:p>
            <a:r>
              <a:rPr lang="en-US"/>
              <a:t>This alignment also creates clear opportunities to integrate </a:t>
            </a:r>
            <a:r>
              <a:rPr lang="en-US" b="1"/>
              <a:t>English language arts standards</a:t>
            </a:r>
            <a:r>
              <a:rPr lang="en-US"/>
              <a:t>, particularly through speaking, listening, and writing, while facilitating </a:t>
            </a:r>
            <a:r>
              <a:rPr lang="en-US" b="1"/>
              <a:t>student discourse as a regular part of day-to-day teaching and learning</a:t>
            </a:r>
            <a:r>
              <a:rPr lang="en-US"/>
              <a:t>.</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25</a:t>
            </a:fld>
            <a:endParaRPr lang="en-US"/>
          </a:p>
        </p:txBody>
      </p:sp>
    </p:spTree>
    <p:extLst>
      <p:ext uri="{BB962C8B-B14F-4D97-AF65-F5344CB8AC3E}">
        <p14:creationId xmlns:p14="http://schemas.microsoft.com/office/powerpoint/2010/main" val="453949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94248-B457-0714-966A-03F935453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8D0D5-CE78-1D8A-2608-50A8B6B19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EE6B2-F260-6D88-856D-663775BF23FB}"/>
              </a:ext>
            </a:extLst>
          </p:cNvPr>
          <p:cNvSpPr>
            <a:spLocks noGrp="1"/>
          </p:cNvSpPr>
          <p:nvPr>
            <p:ph type="body" idx="1"/>
          </p:nvPr>
        </p:nvSpPr>
        <p:spPr/>
        <p:txBody>
          <a:bodyPr/>
          <a:lstStyle/>
          <a:p>
            <a:r>
              <a:rPr lang="en-US"/>
              <a:t>It’s also important to clarify what aligning the WIDA standards with mathematics </a:t>
            </a:r>
            <a:r>
              <a:rPr lang="en-US" b="1"/>
              <a:t>does not mean</a:t>
            </a:r>
            <a:r>
              <a:rPr lang="en-US"/>
              <a:t>.</a:t>
            </a:r>
          </a:p>
          <a:p>
            <a:r>
              <a:rPr lang="en-US"/>
              <a:t>It does not mean that sentence stems become the primary or daily support for language development. While they can be helpful tools, the goal is to create authentic opportunities for students to use language as they reason about mathematics.</a:t>
            </a:r>
          </a:p>
          <a:p>
            <a:r>
              <a:rPr lang="en-US"/>
              <a:t>It also does not mean grouping students by perceived language ability or providing different access to the standards.</a:t>
            </a:r>
          </a:p>
          <a:p>
            <a:r>
              <a:rPr lang="en-US"/>
              <a:t>Instead, this work ensures that </a:t>
            </a:r>
            <a:r>
              <a:rPr lang="en-US" b="1"/>
              <a:t>all students have access to the same rigorous mathematical standards</a:t>
            </a:r>
            <a:r>
              <a:rPr lang="en-US"/>
              <a:t>, while intentionally supporting the language needed to engage in mathematical thinking and discourse.</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363EC21-239F-6A65-F700-CCFDB345770D}"/>
              </a:ext>
            </a:extLst>
          </p:cNvPr>
          <p:cNvSpPr>
            <a:spLocks noGrp="1"/>
          </p:cNvSpPr>
          <p:nvPr>
            <p:ph type="sldNum" sz="quarter" idx="5"/>
          </p:nvPr>
        </p:nvSpPr>
        <p:spPr/>
        <p:txBody>
          <a:bodyPr/>
          <a:lstStyle/>
          <a:p>
            <a:fld id="{71CD1C34-72C1-4C67-AAFF-0B8CE9936A77}" type="slidenum">
              <a:rPr lang="en-US" smtClean="0"/>
              <a:t>26</a:t>
            </a:fld>
            <a:endParaRPr lang="en-US"/>
          </a:p>
        </p:txBody>
      </p:sp>
    </p:spTree>
    <p:extLst>
      <p:ext uri="{BB962C8B-B14F-4D97-AF65-F5344CB8AC3E}">
        <p14:creationId xmlns:p14="http://schemas.microsoft.com/office/powerpoint/2010/main" val="2207058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key shifts of adding data science, flexible, efficient, and accurate strategies, demonstrating the interconnected nature of math through the new domains, and lifting the standards for mathematical practices </a:t>
            </a:r>
            <a:r>
              <a:rPr lang="en-US" err="1">
                <a:ea typeface="Calibri"/>
                <a:cs typeface="Calibri"/>
              </a:rPr>
              <a:t>throughtout</a:t>
            </a:r>
            <a:r>
              <a:rPr lang="en-US">
                <a:ea typeface="Calibri"/>
                <a:cs typeface="Calibri"/>
              </a:rPr>
              <a:t>, identifying foundational and flexible connections to the WIDA standards support all students toward a mathematics experience that is meaningful, collaborative, and driven by curiosity. </a:t>
            </a:r>
          </a:p>
          <a:p>
            <a:endParaRPr lang="en-US">
              <a:ea typeface="Calibri"/>
              <a:cs typeface="Calibri"/>
            </a:endParaRPr>
          </a:p>
          <a:p>
            <a:r>
              <a:rPr lang="en-US">
                <a:ea typeface="Calibri"/>
                <a:cs typeface="Calibri"/>
              </a:rPr>
              <a:t>Image from the Dana Center</a:t>
            </a:r>
          </a:p>
          <a:p>
            <a:r>
              <a:rPr lang="en-US">
                <a:hlinkClick r:id="rId3"/>
              </a:rPr>
              <a:t>https://www.utdanacenter.org/blog/developing-math-identity</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464001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4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Aligning the WIDA language standards with the Washington mathematics standards reflects our agency’s commitment to educational equity. By making the language of mathematics visible—how students inform, explain, and argue—we help ensure multilingual learners can fully participate in mathematical thinking and discourse. This work helps remove barriers to rigorous learning and affirms that every student brings strengths, experiences, and perspectives that enrich our mathematics classrooms.</a:t>
            </a:r>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336165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Aligning the WIDA language standards with Washington’s revised math standards highlights how students use language to make sense of problems, interpret data, and connect mathematical ideas. This alignment supports relevance, sense-making, and multiple ways for students to demonstrate</a:t>
            </a:r>
            <a:r>
              <a:rPr lang="en-US"/>
              <a:t> their thinking.</a:t>
            </a:r>
            <a:endParaRPr lang="en-US" sz="1400">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223551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EE9BA-AB0B-709A-8A6C-E5BC07DEC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62099-07A9-366D-A4C7-D14B52A93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D2927-6B85-2D5B-9005-CE9C50AFAA8D}"/>
              </a:ext>
            </a:extLst>
          </p:cNvPr>
          <p:cNvSpPr>
            <a:spLocks noGrp="1"/>
          </p:cNvSpPr>
          <p:nvPr>
            <p:ph type="body" idx="1"/>
          </p:nvPr>
        </p:nvSpPr>
        <p:spPr/>
        <p:txBody>
          <a:bodyPr/>
          <a:lstStyle/>
          <a:p>
            <a:r>
              <a:rPr lang="en-US"/>
              <a:t>This reminds us that the language of mathematics is rich!</a:t>
            </a:r>
            <a:endParaRPr lang="en-US" sz="1400">
              <a:ea typeface="+mn-lt"/>
              <a:cs typeface="+mn-lt"/>
            </a:endParaRPr>
          </a:p>
          <a:p>
            <a:r>
              <a:rPr lang="en-US" sz="1400">
                <a:ea typeface="+mn-lt"/>
                <a:cs typeface="+mn-lt"/>
              </a:rPr>
              <a:t>Students</a:t>
            </a:r>
            <a:r>
              <a:rPr lang="en-US" sz="1400" dirty="0">
                <a:ea typeface="+mn-lt"/>
                <a:cs typeface="+mn-lt"/>
              </a:rPr>
              <a:t> learn mathematics through reasoning, explaining, and argumentation</a:t>
            </a:r>
            <a:br>
              <a:rPr lang="en-US" sz="1400" dirty="0">
                <a:ea typeface="+mn-lt"/>
                <a:cs typeface="+mn-lt"/>
              </a:rPr>
            </a:br>
            <a:r>
              <a:rPr lang="en-US" sz="1400" dirty="0">
                <a:ea typeface="+mn-lt"/>
                <a:cs typeface="+mn-lt"/>
              </a:rPr>
              <a:t> • The WIDA framework helps make these language demands visible and intentional</a:t>
            </a:r>
            <a:br>
              <a:rPr lang="en-US" sz="1400" dirty="0">
                <a:ea typeface="+mn-lt"/>
                <a:cs typeface="+mn-lt"/>
              </a:rPr>
            </a:br>
            <a:r>
              <a:rPr lang="en-US" sz="1400" dirty="0">
                <a:ea typeface="+mn-lt"/>
                <a:cs typeface="+mn-lt"/>
              </a:rPr>
              <a:t> • Alignment supports multilingual learners’ access to rigorous mathematics</a:t>
            </a:r>
            <a:endParaRPr lang="en-US" sz="1400">
              <a:ea typeface="Calibri"/>
              <a:cs typeface="Calibri"/>
            </a:endParaRPr>
          </a:p>
        </p:txBody>
      </p:sp>
      <p:sp>
        <p:nvSpPr>
          <p:cNvPr id="4" name="Slide Number Placeholder 3">
            <a:extLst>
              <a:ext uri="{FF2B5EF4-FFF2-40B4-BE49-F238E27FC236}">
                <a16:creationId xmlns:a16="http://schemas.microsoft.com/office/drawing/2014/main" id="{D58C97F8-08A8-CA06-26B9-178B5AE267AB}"/>
              </a:ext>
            </a:extLst>
          </p:cNvPr>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198014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Aligning the WIDA language standards with the mathematics content standards also provides an opportunity to elevate the </a:t>
            </a:r>
            <a:r>
              <a:rPr lang="en-US" b="1"/>
              <a:t>Standards for Mathematical Practice</a:t>
            </a:r>
            <a:r>
              <a:rPr lang="en-US"/>
              <a:t>. </a:t>
            </a:r>
          </a:p>
          <a:p>
            <a:r>
              <a:rPr lang="en-US"/>
              <a:t>In particular, it highlights practices such as </a:t>
            </a:r>
            <a:r>
              <a:rPr lang="en-US" b="1"/>
              <a:t>constructing viable arguments, critiquing the reasoning of others, and justifying conclusions using mathematical evidence</a:t>
            </a:r>
            <a:r>
              <a:rPr lang="en-US"/>
              <a:t>.</a:t>
            </a:r>
          </a:p>
          <a:p>
            <a:r>
              <a:rPr lang="en-US"/>
              <a:t>When we recognize the language embedded in these practices, we can more intentionally support students in explaining their thinking, evaluating ideas, and participating in meaningful mathematical discourse. This alignment helps ensure that reasoning and communication remain central to how students learn and do mathematics.</a:t>
            </a:r>
            <a:endParaRPr lang="en-US">
              <a:ea typeface="Calibri"/>
              <a:cs typeface="Calibri"/>
            </a:endParaRPr>
          </a:p>
          <a:p>
            <a:endParaRPr lang="en-US">
              <a:ea typeface="Calibri"/>
              <a:cs typeface="Calibri"/>
            </a:endParaRPr>
          </a:p>
          <a:p>
            <a:endParaRPr lang="en-US">
              <a:ea typeface="Calibri"/>
              <a:cs typeface="Calibri"/>
            </a:endParaRPr>
          </a:p>
          <a:p>
            <a:pPr algn="ctr"/>
            <a:endParaRPr lang="en-US"/>
          </a:p>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167530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BC36-F3BD-7DA9-8389-B7FCCE94B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DE72F-9637-EDE1-E236-BFA9D9374A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088EF-585F-4C99-C6B6-29B9242E393D}"/>
              </a:ext>
            </a:extLst>
          </p:cNvPr>
          <p:cNvSpPr>
            <a:spLocks noGrp="1"/>
          </p:cNvSpPr>
          <p:nvPr>
            <p:ph type="body" idx="1"/>
          </p:nvPr>
        </p:nvSpPr>
        <p:spPr/>
        <p:txBody>
          <a:bodyPr/>
          <a:lstStyle/>
          <a:p>
            <a:endParaRPr lang="en-US">
              <a:ea typeface="Calibri"/>
              <a:cs typeface="Calibri"/>
            </a:endParaRPr>
          </a:p>
          <a:p>
            <a:r>
              <a:rPr lang="en-US"/>
              <a:t>The alignment of the WIDA language standards with the mathematics standards is also supported by the work of the National Council of Teachers of Mathematics and its mathematics teaching framework in Principles to Actions. That framework highlights several teaching practices that help students learn mathematics deeply, including </a:t>
            </a:r>
            <a:r>
              <a:rPr lang="en-US" b="1"/>
              <a:t>facilitating meaningful mathematical discourse, posing purposeful questions, eliciting and using evidence of student thinking, and connecting mathematical representations</a:t>
            </a:r>
            <a:r>
              <a:rPr lang="en-US"/>
              <a:t>. </a:t>
            </a:r>
            <a:endParaRPr lang="en-US">
              <a:ea typeface="Calibri"/>
              <a:cs typeface="Calibri"/>
            </a:endParaRPr>
          </a:p>
          <a:p>
            <a:endParaRPr lang="en-US"/>
          </a:p>
          <a:p>
            <a:r>
              <a:rPr lang="en-US"/>
              <a:t>These practices help create classroom environments that are rich in mathematical language, where every student is positioned to participate. They support the development of positive mathematical identities and help establish shared mathematical authority in the classroom. They also recognize that students bring multiple forms of language and discourse with them, and that these are valuable resources that strengthen mathematical learning.</a:t>
            </a:r>
            <a:endParaRPr lang="en-US">
              <a:ea typeface="Calibri"/>
              <a:cs typeface="Calibri"/>
            </a:endParaRPr>
          </a:p>
          <a:p>
            <a:pPr algn="ctr"/>
            <a:endParaRPr lang="en-US">
              <a:ea typeface="Calibri"/>
              <a:cs typeface="Calibri"/>
            </a:endParaRPr>
          </a:p>
          <a:p>
            <a:pPr algn="ct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CBD4A0CB-8FDB-862E-3D38-276A47107CC4}"/>
              </a:ext>
            </a:extLst>
          </p:cNvPr>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355460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A7421-B041-DB65-9043-2F2A7298D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08FA5-FDE4-3661-E297-D64088C54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1ACCC-3B43-E7EF-8C6D-AAE6A8DFE7A7}"/>
              </a:ext>
            </a:extLst>
          </p:cNvPr>
          <p:cNvSpPr>
            <a:spLocks noGrp="1"/>
          </p:cNvSpPr>
          <p:nvPr>
            <p:ph type="body" idx="1"/>
          </p:nvPr>
        </p:nvSpPr>
        <p:spPr/>
        <p:txBody>
          <a:bodyPr/>
          <a:lstStyle/>
          <a:p>
            <a:r>
              <a:rPr lang="en-US"/>
              <a:t>The WIDA English Language Development Standards Framework helps educators understand how language is used for learning across content areas. </a:t>
            </a:r>
          </a:p>
          <a:p>
            <a:r>
              <a:rPr lang="en-US"/>
              <a:t>One of the key features of the framework is the idea of </a:t>
            </a:r>
            <a:r>
              <a:rPr lang="en-US" b="1"/>
              <a:t>Key Language Uses</a:t>
            </a:r>
            <a:r>
              <a:rPr lang="en-US"/>
              <a:t>, which describe the different ways students use language when engaging in academic work. These include using language to </a:t>
            </a:r>
            <a:r>
              <a:rPr lang="en-US" b="1"/>
              <a:t>narrate, inform, explain, and argue</a:t>
            </a:r>
            <a:r>
              <a:rPr lang="en-US"/>
              <a:t>.</a:t>
            </a:r>
          </a:p>
          <a:p>
            <a:r>
              <a:rPr lang="en-US"/>
              <a:t>The framework is also organized into a set of standards that connect language development to different disciplinary contexts. </a:t>
            </a:r>
          </a:p>
          <a:p>
            <a:r>
              <a:rPr lang="en-US"/>
              <a:t>For example, </a:t>
            </a:r>
            <a:r>
              <a:rPr lang="en-US" b="1"/>
              <a:t>Standard 3 focuses on the language of mathematics</a:t>
            </a:r>
            <a:r>
              <a:rPr lang="en-US"/>
              <a:t>, highlighting the ways students communicate mathematical ideas, describe relationships, explain their reasoning, and justify conclusions.</a:t>
            </a:r>
          </a:p>
          <a:p>
            <a:endParaRPr lang="en-US">
              <a:ea typeface="Calibri"/>
              <a:cs typeface="Calibri"/>
            </a:endParaRPr>
          </a:p>
        </p:txBody>
      </p:sp>
      <p:sp>
        <p:nvSpPr>
          <p:cNvPr id="4" name="Slide Number Placeholder 3">
            <a:extLst>
              <a:ext uri="{FF2B5EF4-FFF2-40B4-BE49-F238E27FC236}">
                <a16:creationId xmlns:a16="http://schemas.microsoft.com/office/drawing/2014/main" id="{CBF12DD1-BCAC-4BFE-06AF-D1AF0E1D4371}"/>
              </a:ext>
            </a:extLst>
          </p:cNvPr>
          <p:cNvSpPr>
            <a:spLocks noGrp="1"/>
          </p:cNvSpPr>
          <p:nvPr>
            <p:ph type="sldNum" sz="quarter" idx="5"/>
          </p:nvPr>
        </p:nvSpPr>
        <p:spPr/>
        <p:txBody>
          <a:bodyPr/>
          <a:lstStyle/>
          <a:p>
            <a:fld id="{71CD1C34-72C1-4C67-AAFF-0B8CE9936A77}" type="slidenum">
              <a:rPr lang="en-US" smtClean="0"/>
              <a:t>8</a:t>
            </a:fld>
            <a:endParaRPr lang="en-US"/>
          </a:p>
        </p:txBody>
      </p:sp>
    </p:spTree>
    <p:extLst>
      <p:ext uri="{BB962C8B-B14F-4D97-AF65-F5344CB8AC3E}">
        <p14:creationId xmlns:p14="http://schemas.microsoft.com/office/powerpoint/2010/main" val="4073520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88B2-5336-9F8B-FEC5-A4F5AC41F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7EFD3-C7C9-E90D-19DB-9D88AC4C2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8641D-D228-0671-980F-6E36A02022FE}"/>
              </a:ext>
            </a:extLst>
          </p:cNvPr>
          <p:cNvSpPr>
            <a:spLocks noGrp="1"/>
          </p:cNvSpPr>
          <p:nvPr>
            <p:ph type="body" idx="1"/>
          </p:nvPr>
        </p:nvSpPr>
        <p:spPr/>
        <p:txBody>
          <a:bodyPr/>
          <a:lstStyle/>
          <a:p>
            <a:r>
              <a:rPr lang="en-US" dirty="0"/>
              <a:t>One place we see strong connections to the WIDA standards in the Washington math standards is when students are asked to </a:t>
            </a:r>
            <a:r>
              <a:rPr lang="en-US" b="1" dirty="0"/>
              <a:t>engage with new concepts or demonstrate understanding</a:t>
            </a:r>
            <a:r>
              <a:rPr lang="en-US" dirty="0"/>
              <a:t>. </a:t>
            </a:r>
          </a:p>
          <a:p>
            <a:r>
              <a:rPr lang="en-US" dirty="0"/>
              <a:t>In the standards, this often appears through language such as </a:t>
            </a:r>
            <a:r>
              <a:rPr lang="en-US" i="1" dirty="0"/>
              <a:t>recognize, apply, understand,</a:t>
            </a:r>
            <a:r>
              <a:rPr lang="en-US" dirty="0"/>
              <a:t> or </a:t>
            </a:r>
            <a:r>
              <a:rPr lang="en-US" i="1" dirty="0"/>
              <a:t>know</a:t>
            </a:r>
            <a:r>
              <a:rPr lang="en-US" dirty="0"/>
              <a:t>. In these moments, students could be communicating mathematical information about ideas, quantities, or relationships.</a:t>
            </a:r>
            <a:endParaRPr lang="en-US" dirty="0">
              <a:ea typeface="Calibri"/>
              <a:cs typeface="Calibri"/>
            </a:endParaRPr>
          </a:p>
          <a:p>
            <a:r>
              <a:rPr lang="en-US" dirty="0"/>
              <a:t>This aligns with the WIDA language use </a:t>
            </a:r>
            <a:r>
              <a:rPr lang="en-US" b="1" dirty="0"/>
              <a:t>Inform</a:t>
            </a:r>
            <a:r>
              <a:rPr lang="en-US" dirty="0"/>
              <a:t>, where students share observations and describe mathematical thinking. </a:t>
            </a:r>
          </a:p>
          <a:p>
            <a:r>
              <a:rPr lang="en-US" dirty="0"/>
              <a:t>It’s important to remember that this connection is </a:t>
            </a:r>
            <a:r>
              <a:rPr lang="en-US" b="1" dirty="0"/>
              <a:t>flexible</a:t>
            </a:r>
            <a:r>
              <a:rPr lang="en-US" dirty="0"/>
              <a:t>, depending on how the standard is enacted in instruction and classroom discourse.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0D1153D0-4EB9-6B12-1C36-1692CA57351D}"/>
              </a:ext>
            </a:extLst>
          </p:cNvPr>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960824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5" name="Rectangle 4"/>
          <p:cNvSpPr/>
          <p:nvPr userDrawn="1"/>
        </p:nvSpPr>
        <p:spPr>
          <a:xfrm>
            <a:off x="0" y="0"/>
            <a:ext cx="12192000" cy="356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5"/>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79410548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4/14/2026</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5322498" cy="6858000"/>
          </a:xfrm>
          <a:prstGeom prst="rect">
            <a:avLst/>
          </a:prstGeom>
          <a:solidFill>
            <a:srgbClr val="0D5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897" y="5680552"/>
            <a:ext cx="4864704" cy="813910"/>
          </a:xfrm>
          <a:prstGeom prst="rect">
            <a:avLst/>
          </a:prstGeom>
        </p:spPr>
      </p:pic>
      <p:sp>
        <p:nvSpPr>
          <p:cNvPr id="3" name="Text Placeholder 2">
            <a:extLst>
              <a:ext uri="{FF2B5EF4-FFF2-40B4-BE49-F238E27FC236}">
                <a16:creationId xmlns:a16="http://schemas.microsoft.com/office/drawing/2014/main" id="{95C72DD4-95B3-3AC6-58E2-54DBFD3091FE}"/>
              </a:ext>
            </a:extLst>
          </p:cNvPr>
          <p:cNvSpPr>
            <a:spLocks noGrp="1"/>
          </p:cNvSpPr>
          <p:nvPr>
            <p:ph type="body" sz="quarter" idx="11"/>
          </p:nvPr>
        </p:nvSpPr>
        <p:spPr>
          <a:xfrm>
            <a:off x="5749925" y="371475"/>
            <a:ext cx="5853113" cy="5589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A6E3E-A6C4-D0A2-62CC-9E44B4CA9CA6}"/>
              </a:ext>
            </a:extLst>
          </p:cNvPr>
          <p:cNvSpPr>
            <a:spLocks noGrp="1"/>
          </p:cNvSpPr>
          <p:nvPr>
            <p:ph type="body" sz="quarter" idx="12" hasCustomPrompt="1"/>
          </p:nvPr>
        </p:nvSpPr>
        <p:spPr>
          <a:xfrm>
            <a:off x="422275" y="587375"/>
            <a:ext cx="4564063" cy="1517650"/>
          </a:xfrm>
        </p:spPr>
        <p:txBody>
          <a:bodyPr>
            <a:normAutofit/>
          </a:bodyPr>
          <a:lstStyle>
            <a:lvl1pPr>
              <a:buNone/>
              <a:defRPr sz="40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Title</a:t>
            </a:r>
          </a:p>
        </p:txBody>
      </p:sp>
    </p:spTree>
    <p:extLst>
      <p:ext uri="{BB962C8B-B14F-4D97-AF65-F5344CB8AC3E}">
        <p14:creationId xmlns:p14="http://schemas.microsoft.com/office/powerpoint/2010/main" val="2716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4/14/2026</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CF3C5522-5A8F-4E98-206B-B976D00F27C9}"/>
              </a:ext>
            </a:extLst>
          </p:cNvPr>
          <p:cNvGrpSpPr/>
          <p:nvPr userDrawn="1"/>
        </p:nvGrpSpPr>
        <p:grpSpPr>
          <a:xfrm>
            <a:off x="1818105" y="3811403"/>
            <a:ext cx="3400453" cy="539496"/>
            <a:chOff x="6452863" y="3005919"/>
            <a:chExt cx="3400453" cy="539496"/>
          </a:xfrm>
        </p:grpSpPr>
        <p:sp>
          <p:nvSpPr>
            <p:cNvPr id="23" name="TextBox 22"/>
            <p:cNvSpPr txBox="1"/>
            <p:nvPr userDrawn="1"/>
          </p:nvSpPr>
          <p:spPr>
            <a:xfrm>
              <a:off x="7148561" y="3075612"/>
              <a:ext cx="2704755" cy="400110"/>
            </a:xfrm>
            <a:prstGeom prst="rect">
              <a:avLst/>
            </a:prstGeom>
            <a:noFill/>
          </p:spPr>
          <p:txBody>
            <a:bodyPr wrap="square" rtlCol="0">
              <a:spAutoFit/>
            </a:bodyPr>
            <a:lstStyle/>
            <a:p>
              <a:r>
                <a:rPr lang="en-US" sz="2000">
                  <a:solidFill>
                    <a:schemeClr val="bg1"/>
                  </a:solidFill>
                </a:rPr>
                <a:t>ospi.k12.wa.us</a:t>
              </a:r>
            </a:p>
          </p:txBody>
        </p:sp>
        <p:pic>
          <p:nvPicPr>
            <p:cNvPr id="61" name="Picture 60" descr="A white circle with a blue globe in it&#10;&#10;Description automatically generated">
              <a:extLst>
                <a:ext uri="{FF2B5EF4-FFF2-40B4-BE49-F238E27FC236}">
                  <a16:creationId xmlns:a16="http://schemas.microsoft.com/office/drawing/2014/main" id="{8A7749CD-F894-8BED-CB9A-23FE5EF8E5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871" t="33141" r="32819" b="33208"/>
            <a:stretch/>
          </p:blipFill>
          <p:spPr>
            <a:xfrm>
              <a:off x="6452863" y="3005919"/>
              <a:ext cx="550053" cy="539496"/>
            </a:xfrm>
            <a:prstGeom prst="rect">
              <a:avLst/>
            </a:prstGeom>
          </p:spPr>
        </p:pic>
      </p:grpSp>
      <p:grpSp>
        <p:nvGrpSpPr>
          <p:cNvPr id="86" name="Group 85">
            <a:extLst>
              <a:ext uri="{FF2B5EF4-FFF2-40B4-BE49-F238E27FC236}">
                <a16:creationId xmlns:a16="http://schemas.microsoft.com/office/drawing/2014/main" id="{5ACDF48B-6604-42ED-A7BD-57E5DF4F70C8}"/>
              </a:ext>
            </a:extLst>
          </p:cNvPr>
          <p:cNvGrpSpPr/>
          <p:nvPr userDrawn="1"/>
        </p:nvGrpSpPr>
        <p:grpSpPr>
          <a:xfrm>
            <a:off x="6454123" y="3811403"/>
            <a:ext cx="3873800" cy="539496"/>
            <a:chOff x="6453796" y="5913111"/>
            <a:chExt cx="3873800" cy="539496"/>
          </a:xfrm>
        </p:grpSpPr>
        <p:sp>
          <p:nvSpPr>
            <p:cNvPr id="20" name="TextBox 19"/>
            <p:cNvSpPr txBox="1"/>
            <p:nvPr userDrawn="1"/>
          </p:nvSpPr>
          <p:spPr>
            <a:xfrm>
              <a:off x="7148561" y="5982804"/>
              <a:ext cx="3179035" cy="400110"/>
            </a:xfrm>
            <a:prstGeom prst="rect">
              <a:avLst/>
            </a:prstGeom>
            <a:noFill/>
          </p:spPr>
          <p:txBody>
            <a:bodyPr wrap="square" rtlCol="0">
              <a:spAutoFit/>
            </a:bodyPr>
            <a:lstStyle/>
            <a:p>
              <a:r>
                <a:rPr lang="en-US" sz="2000">
                  <a:solidFill>
                    <a:schemeClr val="bg1"/>
                  </a:solidFill>
                </a:rPr>
                <a:t>youtube.com/</a:t>
              </a:r>
              <a:r>
                <a:rPr lang="en-US" sz="2000" err="1">
                  <a:solidFill>
                    <a:schemeClr val="bg1"/>
                  </a:solidFill>
                </a:rPr>
                <a:t>waospi</a:t>
              </a:r>
              <a:endParaRPr lang="en-US" sz="2000">
                <a:solidFill>
                  <a:schemeClr val="bg1"/>
                </a:solidFill>
              </a:endParaRPr>
            </a:p>
          </p:txBody>
        </p:sp>
        <p:pic>
          <p:nvPicPr>
            <p:cNvPr id="63" name="Picture 62" descr="A white circle with a black background with a play button&#10;&#10;Description automatically generated">
              <a:extLst>
                <a:ext uri="{FF2B5EF4-FFF2-40B4-BE49-F238E27FC236}">
                  <a16:creationId xmlns:a16="http://schemas.microsoft.com/office/drawing/2014/main" id="{439173CC-E75D-E7F6-0826-82408386B83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2576" t="33141" r="32819" b="32803"/>
            <a:stretch/>
          </p:blipFill>
          <p:spPr>
            <a:xfrm>
              <a:off x="6453796" y="5913111"/>
              <a:ext cx="548187" cy="539496"/>
            </a:xfrm>
            <a:prstGeom prst="rect">
              <a:avLst/>
            </a:prstGeom>
          </p:spPr>
        </p:pic>
      </p:grpSp>
      <p:grpSp>
        <p:nvGrpSpPr>
          <p:cNvPr id="84" name="Group 83">
            <a:extLst>
              <a:ext uri="{FF2B5EF4-FFF2-40B4-BE49-F238E27FC236}">
                <a16:creationId xmlns:a16="http://schemas.microsoft.com/office/drawing/2014/main" id="{3891F708-B5BB-2550-29B7-A3C3E169D130}"/>
              </a:ext>
            </a:extLst>
          </p:cNvPr>
          <p:cNvGrpSpPr/>
          <p:nvPr userDrawn="1"/>
        </p:nvGrpSpPr>
        <p:grpSpPr>
          <a:xfrm>
            <a:off x="6454123" y="4678107"/>
            <a:ext cx="3875284" cy="539496"/>
            <a:chOff x="6452312" y="4509903"/>
            <a:chExt cx="3875284" cy="539496"/>
          </a:xfrm>
        </p:grpSpPr>
        <p:sp>
          <p:nvSpPr>
            <p:cNvPr id="19" name="TextBox 18"/>
            <p:cNvSpPr txBox="1"/>
            <p:nvPr userDrawn="1"/>
          </p:nvSpPr>
          <p:spPr>
            <a:xfrm>
              <a:off x="7148561" y="4579596"/>
              <a:ext cx="3179035" cy="400110"/>
            </a:xfrm>
            <a:prstGeom prst="rect">
              <a:avLst/>
            </a:prstGeom>
            <a:noFill/>
          </p:spPr>
          <p:txBody>
            <a:bodyPr wrap="square" rtlCol="0">
              <a:spAutoFit/>
            </a:bodyPr>
            <a:lstStyle/>
            <a:p>
              <a:r>
                <a:rPr lang="en-US" sz="2000">
                  <a:solidFill>
                    <a:schemeClr val="bg1"/>
                  </a:solidFill>
                </a:rPr>
                <a:t>twitter.com/</a:t>
              </a:r>
              <a:r>
                <a:rPr lang="en-US" sz="2000" err="1">
                  <a:solidFill>
                    <a:schemeClr val="bg1"/>
                  </a:solidFill>
                </a:rPr>
                <a:t>waospi</a:t>
              </a:r>
              <a:endParaRPr lang="en-US" sz="2000">
                <a:solidFill>
                  <a:schemeClr val="bg1"/>
                </a:solidFill>
              </a:endParaRPr>
            </a:p>
          </p:txBody>
        </p:sp>
        <p:pic>
          <p:nvPicPr>
            <p:cNvPr id="65" name="Picture 64" descr="A white circle with blue x in it&#10;&#10;Description automatically generated">
              <a:extLst>
                <a:ext uri="{FF2B5EF4-FFF2-40B4-BE49-F238E27FC236}">
                  <a16:creationId xmlns:a16="http://schemas.microsoft.com/office/drawing/2014/main" id="{3946F2DF-02C0-B265-C99B-348E61B4D77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576" t="33548" r="33115" b="32869"/>
            <a:stretch/>
          </p:blipFill>
          <p:spPr>
            <a:xfrm>
              <a:off x="6452312" y="4509903"/>
              <a:ext cx="551155" cy="539496"/>
            </a:xfrm>
            <a:prstGeom prst="rect">
              <a:avLst/>
            </a:prstGeom>
          </p:spPr>
        </p:pic>
      </p:grpSp>
      <p:grpSp>
        <p:nvGrpSpPr>
          <p:cNvPr id="81" name="Group 80">
            <a:extLst>
              <a:ext uri="{FF2B5EF4-FFF2-40B4-BE49-F238E27FC236}">
                <a16:creationId xmlns:a16="http://schemas.microsoft.com/office/drawing/2014/main" id="{D689147F-00E4-1C7D-44A1-D3765639646C}"/>
              </a:ext>
            </a:extLst>
          </p:cNvPr>
          <p:cNvGrpSpPr/>
          <p:nvPr userDrawn="1"/>
        </p:nvGrpSpPr>
        <p:grpSpPr>
          <a:xfrm>
            <a:off x="1818105" y="4678107"/>
            <a:ext cx="3398891" cy="539496"/>
            <a:chOff x="6454425" y="2310400"/>
            <a:chExt cx="3398891" cy="539496"/>
          </a:xfrm>
        </p:grpSpPr>
        <p:sp>
          <p:nvSpPr>
            <p:cNvPr id="3" name="TextBox 2">
              <a:extLst>
                <a:ext uri="{FF2B5EF4-FFF2-40B4-BE49-F238E27FC236}">
                  <a16:creationId xmlns:a16="http://schemas.microsoft.com/office/drawing/2014/main" id="{49C6A311-77F8-B22D-00FB-7FC3D9E53979}"/>
                </a:ext>
              </a:extLst>
            </p:cNvPr>
            <p:cNvSpPr txBox="1"/>
            <p:nvPr userDrawn="1"/>
          </p:nvSpPr>
          <p:spPr>
            <a:xfrm>
              <a:off x="7148561" y="2380093"/>
              <a:ext cx="2704755" cy="400110"/>
            </a:xfrm>
            <a:prstGeom prst="rect">
              <a:avLst/>
            </a:prstGeom>
            <a:noFill/>
          </p:spPr>
          <p:txBody>
            <a:bodyPr wrap="square" rtlCol="0">
              <a:spAutoFit/>
            </a:bodyPr>
            <a:lstStyle/>
            <a:p>
              <a:r>
                <a:rPr lang="en-US" sz="2000">
                  <a:solidFill>
                    <a:schemeClr val="bg1"/>
                  </a:solidFill>
                </a:rPr>
                <a:t>instagram.com/</a:t>
              </a:r>
              <a:r>
                <a:rPr lang="en-US" sz="2000" err="1">
                  <a:solidFill>
                    <a:schemeClr val="bg1"/>
                  </a:solidFill>
                </a:rPr>
                <a:t>waospi</a:t>
              </a:r>
              <a:endParaRPr lang="en-US" sz="2000">
                <a:solidFill>
                  <a:schemeClr val="bg1"/>
                </a:solidFill>
              </a:endParaRPr>
            </a:p>
          </p:txBody>
        </p:sp>
        <p:pic>
          <p:nvPicPr>
            <p:cNvPr id="67" name="Picture 66" descr="A white circle with a black background&#10;&#10;Description automatically generated">
              <a:extLst>
                <a:ext uri="{FF2B5EF4-FFF2-40B4-BE49-F238E27FC236}">
                  <a16:creationId xmlns:a16="http://schemas.microsoft.com/office/drawing/2014/main" id="{D510FD6E-5F75-7220-3BE3-2FD7E14C9EF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576" t="33208" r="32967" b="32803"/>
            <a:stretch/>
          </p:blipFill>
          <p:spPr>
            <a:xfrm>
              <a:off x="6454425" y="2310400"/>
              <a:ext cx="546929" cy="539496"/>
            </a:xfrm>
            <a:prstGeom prst="rect">
              <a:avLst/>
            </a:prstGeom>
          </p:spPr>
        </p:pic>
      </p:grpSp>
      <p:grpSp>
        <p:nvGrpSpPr>
          <p:cNvPr id="83" name="Group 82">
            <a:extLst>
              <a:ext uri="{FF2B5EF4-FFF2-40B4-BE49-F238E27FC236}">
                <a16:creationId xmlns:a16="http://schemas.microsoft.com/office/drawing/2014/main" id="{3C71E7E8-552C-38B5-FD6C-CE414EBFC63B}"/>
              </a:ext>
            </a:extLst>
          </p:cNvPr>
          <p:cNvGrpSpPr/>
          <p:nvPr userDrawn="1"/>
        </p:nvGrpSpPr>
        <p:grpSpPr>
          <a:xfrm>
            <a:off x="1818105" y="5544811"/>
            <a:ext cx="3875284" cy="539496"/>
            <a:chOff x="6452312" y="3785741"/>
            <a:chExt cx="3875284" cy="539496"/>
          </a:xfrm>
        </p:grpSpPr>
        <p:sp>
          <p:nvSpPr>
            <p:cNvPr id="18" name="TextBox 17"/>
            <p:cNvSpPr txBox="1"/>
            <p:nvPr userDrawn="1"/>
          </p:nvSpPr>
          <p:spPr>
            <a:xfrm>
              <a:off x="7148561" y="3855434"/>
              <a:ext cx="3179035" cy="400110"/>
            </a:xfrm>
            <a:prstGeom prst="rect">
              <a:avLst/>
            </a:prstGeom>
            <a:noFill/>
          </p:spPr>
          <p:txBody>
            <a:bodyPr wrap="square" rtlCol="0">
              <a:spAutoFit/>
            </a:bodyPr>
            <a:lstStyle/>
            <a:p>
              <a:r>
                <a:rPr lang="en-US" sz="2000">
                  <a:solidFill>
                    <a:schemeClr val="bg1"/>
                  </a:solidFill>
                </a:rPr>
                <a:t>facebook.com/</a:t>
              </a:r>
              <a:r>
                <a:rPr lang="en-US" sz="2000" err="1">
                  <a:solidFill>
                    <a:schemeClr val="bg1"/>
                  </a:solidFill>
                </a:rPr>
                <a:t>waospi</a:t>
              </a:r>
              <a:endParaRPr lang="en-US" sz="2000">
                <a:solidFill>
                  <a:schemeClr val="bg1"/>
                </a:solidFill>
              </a:endParaRPr>
            </a:p>
          </p:txBody>
        </p:sp>
        <p:pic>
          <p:nvPicPr>
            <p:cNvPr id="69" name="Picture 68" descr="A white circle with a letter f in it&#10;&#10;Description automatically generated">
              <a:extLst>
                <a:ext uri="{FF2B5EF4-FFF2-40B4-BE49-F238E27FC236}">
                  <a16:creationId xmlns:a16="http://schemas.microsoft.com/office/drawing/2014/main" id="{11207517-676F-1210-7AD3-68582057146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2577" t="33548" r="33114" b="32869"/>
            <a:stretch/>
          </p:blipFill>
          <p:spPr>
            <a:xfrm>
              <a:off x="6452312" y="3785741"/>
              <a:ext cx="551155" cy="539496"/>
            </a:xfrm>
            <a:prstGeom prst="rect">
              <a:avLst/>
            </a:prstGeom>
          </p:spPr>
        </p:pic>
      </p:grpSp>
      <p:grpSp>
        <p:nvGrpSpPr>
          <p:cNvPr id="85" name="Group 84">
            <a:extLst>
              <a:ext uri="{FF2B5EF4-FFF2-40B4-BE49-F238E27FC236}">
                <a16:creationId xmlns:a16="http://schemas.microsoft.com/office/drawing/2014/main" id="{E65B5FB3-660C-39A9-B03E-7538749D610F}"/>
              </a:ext>
            </a:extLst>
          </p:cNvPr>
          <p:cNvGrpSpPr/>
          <p:nvPr userDrawn="1"/>
        </p:nvGrpSpPr>
        <p:grpSpPr>
          <a:xfrm>
            <a:off x="6454123" y="5544811"/>
            <a:ext cx="4372925" cy="539496"/>
            <a:chOff x="6453498" y="5217592"/>
            <a:chExt cx="4372925" cy="539496"/>
          </a:xfrm>
        </p:grpSpPr>
        <p:sp>
          <p:nvSpPr>
            <p:cNvPr id="22" name="TextBox 21"/>
            <p:cNvSpPr txBox="1"/>
            <p:nvPr userDrawn="1"/>
          </p:nvSpPr>
          <p:spPr>
            <a:xfrm>
              <a:off x="7148561" y="5287285"/>
              <a:ext cx="3677862" cy="400110"/>
            </a:xfrm>
            <a:prstGeom prst="rect">
              <a:avLst/>
            </a:prstGeom>
            <a:noFill/>
          </p:spPr>
          <p:txBody>
            <a:bodyPr wrap="square" rtlCol="0">
              <a:spAutoFit/>
            </a:bodyPr>
            <a:lstStyle/>
            <a:p>
              <a:r>
                <a:rPr lang="en-US" sz="2000">
                  <a:solidFill>
                    <a:schemeClr val="bg1"/>
                  </a:solidFill>
                </a:rPr>
                <a:t>linkedin.com/company/</a:t>
              </a:r>
              <a:r>
                <a:rPr lang="en-US" sz="2000" err="1">
                  <a:solidFill>
                    <a:schemeClr val="bg1"/>
                  </a:solidFill>
                </a:rPr>
                <a:t>waospi</a:t>
              </a:r>
              <a:endParaRPr lang="en-US" sz="2000">
                <a:solidFill>
                  <a:schemeClr val="bg1"/>
                </a:solidFill>
              </a:endParaRPr>
            </a:p>
          </p:txBody>
        </p:sp>
        <p:pic>
          <p:nvPicPr>
            <p:cNvPr id="71" name="Picture 70" descr="A white circle with blue letters on it&#10;&#10;Description automatically generated">
              <a:extLst>
                <a:ext uri="{FF2B5EF4-FFF2-40B4-BE49-F238E27FC236}">
                  <a16:creationId xmlns:a16="http://schemas.microsoft.com/office/drawing/2014/main" id="{1D315814-B04C-BCB8-1386-19EEB287455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576" t="33548" r="33262" b="32869"/>
            <a:stretch/>
          </p:blipFill>
          <p:spPr>
            <a:xfrm>
              <a:off x="6453498" y="5217592"/>
              <a:ext cx="548783" cy="539496"/>
            </a:xfrm>
            <a:prstGeom prst="rect">
              <a:avLst/>
            </a:prstGeom>
          </p:spPr>
        </p:pic>
      </p:grpSp>
    </p:spTree>
    <p:extLst>
      <p:ext uri="{BB962C8B-B14F-4D97-AF65-F5344CB8AC3E}">
        <p14:creationId xmlns:p14="http://schemas.microsoft.com/office/powerpoint/2010/main" val="333640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32611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4/14/2026</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Tree>
    <p:extLst>
      <p:ext uri="{BB962C8B-B14F-4D97-AF65-F5344CB8AC3E}">
        <p14:creationId xmlns:p14="http://schemas.microsoft.com/office/powerpoint/2010/main" val="1770553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73505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students with their hands up&#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4/14/2026</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71057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420897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923225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18666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92784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75432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11346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10967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69262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21140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p:cNvSpPr>
            <a:spLocks noGrp="1"/>
          </p:cNvSpPr>
          <p:nvPr>
            <p:ph type="pic" sz="quarter" idx="29" hasCustomPrompt="1"/>
          </p:nvPr>
        </p:nvSpPr>
        <p:spPr>
          <a:xfrm>
            <a:off x="131856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8" name="Rectangle 7"/>
          <p:cNvSpPr/>
          <p:nvPr userDrawn="1"/>
        </p:nvSpPr>
        <p:spPr>
          <a:xfrm>
            <a:off x="368189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p:cNvSpPr>
            <a:spLocks noGrp="1"/>
          </p:cNvSpPr>
          <p:nvPr>
            <p:ph type="pic" sz="quarter" idx="31" hasCustomPrompt="1"/>
          </p:nvPr>
        </p:nvSpPr>
        <p:spPr>
          <a:xfrm>
            <a:off x="377902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0" name="Rectangle 9"/>
          <p:cNvSpPr/>
          <p:nvPr userDrawn="1"/>
        </p:nvSpPr>
        <p:spPr>
          <a:xfrm>
            <a:off x="650061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p:cNvSpPr>
            <a:spLocks noGrp="1"/>
          </p:cNvSpPr>
          <p:nvPr>
            <p:ph type="pic" sz="quarter" idx="35" hasCustomPrompt="1"/>
          </p:nvPr>
        </p:nvSpPr>
        <p:spPr>
          <a:xfrm>
            <a:off x="659774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2" name="Rectangle 11"/>
          <p:cNvSpPr/>
          <p:nvPr userDrawn="1"/>
        </p:nvSpPr>
        <p:spPr>
          <a:xfrm>
            <a:off x="896107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icture Placeholder 7"/>
          <p:cNvSpPr>
            <a:spLocks noGrp="1"/>
          </p:cNvSpPr>
          <p:nvPr>
            <p:ph type="pic" sz="quarter" idx="39" hasCustomPrompt="1"/>
          </p:nvPr>
        </p:nvSpPr>
        <p:spPr>
          <a:xfrm>
            <a:off x="905820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8" name="Rectangle 17"/>
          <p:cNvSpPr/>
          <p:nvPr userDrawn="1"/>
        </p:nvSpPr>
        <p:spPr>
          <a:xfrm>
            <a:off x="122143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Picture Placeholder 7"/>
          <p:cNvSpPr>
            <a:spLocks noGrp="1"/>
          </p:cNvSpPr>
          <p:nvPr>
            <p:ph type="pic" sz="quarter" idx="40" hasCustomPrompt="1"/>
          </p:nvPr>
        </p:nvSpPr>
        <p:spPr>
          <a:xfrm>
            <a:off x="131856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0" name="Rectangle 19"/>
          <p:cNvSpPr/>
          <p:nvPr userDrawn="1"/>
        </p:nvSpPr>
        <p:spPr>
          <a:xfrm>
            <a:off x="368189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7"/>
          <p:cNvSpPr>
            <a:spLocks noGrp="1"/>
          </p:cNvSpPr>
          <p:nvPr>
            <p:ph type="pic" sz="quarter" idx="41" hasCustomPrompt="1"/>
          </p:nvPr>
        </p:nvSpPr>
        <p:spPr>
          <a:xfrm>
            <a:off x="377902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4" name="Rectangle 23"/>
          <p:cNvSpPr/>
          <p:nvPr userDrawn="1"/>
        </p:nvSpPr>
        <p:spPr>
          <a:xfrm>
            <a:off x="650061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Picture Placeholder 7"/>
          <p:cNvSpPr>
            <a:spLocks noGrp="1"/>
          </p:cNvSpPr>
          <p:nvPr>
            <p:ph type="pic" sz="quarter" idx="42" hasCustomPrompt="1"/>
          </p:nvPr>
        </p:nvSpPr>
        <p:spPr>
          <a:xfrm>
            <a:off x="659774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6" name="Rectangle 25"/>
          <p:cNvSpPr/>
          <p:nvPr userDrawn="1"/>
        </p:nvSpPr>
        <p:spPr>
          <a:xfrm>
            <a:off x="896107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Picture Placeholder 7"/>
          <p:cNvSpPr>
            <a:spLocks noGrp="1"/>
          </p:cNvSpPr>
          <p:nvPr>
            <p:ph type="pic" sz="quarter" idx="43" hasCustomPrompt="1"/>
          </p:nvPr>
        </p:nvSpPr>
        <p:spPr>
          <a:xfrm>
            <a:off x="905820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923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4/14/2026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69" r:id="rId7"/>
    <p:sldLayoutId id="2147483673" r:id="rId8"/>
    <p:sldLayoutId id="2147483679" r:id="rId9"/>
    <p:sldLayoutId id="2147483674" r:id="rId10"/>
    <p:sldLayoutId id="2147483675" r:id="rId11"/>
    <p:sldLayoutId id="2147483676" r:id="rId12"/>
    <p:sldLayoutId id="2147483677" r:id="rId13"/>
    <p:sldLayoutId id="2147483700" r:id="rId14"/>
    <p:sldLayoutId id="2147483666" r:id="rId15"/>
    <p:sldLayoutId id="2147483671" r:id="rId16"/>
    <p:sldLayoutId id="2147483701" r:id="rId17"/>
    <p:sldLayoutId id="2147483703" r:id="rId18"/>
    <p:sldLayoutId id="2147483704"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4/14/2026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8538392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nam02.safelinks.protection.outlook.com/?url=https%3A%2F%2Fwww.pdenroller.org%2Fospi%2Fcatalog%2F192818&amp;data=05%7C02%7Claura.grant%40k12.wa.us%7C562057575dc04f5be87a08de8eb791ad%7Cb2fe5ccf10a546feae45a0267412af7a%7C0%7C0%7C639105116413875217%7CUnknown%7CTWFpbGZsb3d8eyJFbXB0eU1hcGkiOnRydWUsIlYiOiIwLjAuMDAwMCIsIlAiOiJXaW4zMiIsIkFOIjoiTWFpbCIsIldUIjoyfQ%3D%3D%7C0%7C%7C%7C&amp;sdata=GlH3RCxyc8YdsRb0%2FgZHRTbbXzDz9jptpep8QDfqggQ%3D&amp;reserved=0" TargetMode="External"/><Relationship Id="rId7" Type="http://schemas.openxmlformats.org/officeDocument/2006/relationships/hyperlink" Target="https://nam02.safelinks.protection.outlook.com/?url=https%3A%2F%2Fwida.wisc.edu%2Fsites%2Fdefault%2Ffiles%2Fresource%2FFocusBulletin-Scaffolding-Learning-Multilingual-Students-Math.pdf&amp;data=05%7C02%7Claura.grant%40k12.wa.us%7C562057575dc04f5be87a08de8eb791ad%7Cb2fe5ccf10a546feae45a0267412af7a%7C0%7C0%7C639105116413974842%7CUnknown%7CTWFpbGZsb3d8eyJFbXB0eU1hcGkiOnRydWUsIlYiOiIwLjAuMDAwMCIsIlAiOiJXaW4zMiIsIkFOIjoiTWFpbCIsIldUIjoyfQ%3D%3D%7C0%7C%7C%7C&amp;sdata=mEbNK1G0HJlcZYl7RBWURopvYjzkvcK%2FNgci1Vlpvis%3D&amp;reserved=0" TargetMode="External"/><Relationship Id="rId2" Type="http://schemas.openxmlformats.org/officeDocument/2006/relationships/hyperlink" Target="https://nam02.safelinks.protection.outlook.com/?url=https%3A%2F%2Fwida.wisc.edu%2Fteach%2Fstandards%2Feld&amp;data=05%7C02%7Claura.grant%40k12.wa.us%7C562057575dc04f5be87a08de8eb791ad%7Cb2fe5ccf10a546feae45a0267412af7a%7C0%7C0%7C639105116413842460%7CUnknown%7CTWFpbGZsb3d8eyJFbXB0eU1hcGkiOnRydWUsIlYiOiIwLjAuMDAwMCIsIlAiOiJXaW4zMiIsIkFOIjoiTWFpbCIsIldUIjoyfQ%3D%3D%7C0%7C%7C%7C&amp;sdata=fJZGnjzFOhEJfzpFBtgZXlvlAwNaTwcERgD4KnoSGMo%3D&amp;reserved=0" TargetMode="External"/><Relationship Id="rId1" Type="http://schemas.openxmlformats.org/officeDocument/2006/relationships/slideLayout" Target="../slideLayouts/slideLayout25.xml"/><Relationship Id="rId6" Type="http://schemas.openxmlformats.org/officeDocument/2006/relationships/hyperlink" Target="https://nam02.safelinks.protection.outlook.com/?url=https%3A%2F%2Fwida.wisc.edu%2Fresources%2Fpartners-language-collaborating-implement-wida-eld-standards-framework&amp;data=05%7C02%7Claura.grant%40k12.wa.us%7C562057575dc04f5be87a08de8eb791ad%7Cb2fe5ccf10a546feae45a0267412af7a%7C0%7C0%7C639105116413956402%7CUnknown%7CTWFpbGZsb3d8eyJFbXB0eU1hcGkiOnRydWUsIlYiOiIwLjAuMDAwMCIsIlAiOiJXaW4zMiIsIkFOIjoiTWFpbCIsIldUIjoyfQ%3D%3D%7C0%7C%7C%7C&amp;sdata=BGVZqWWFJIMFzFxwRkmYxrag94cisJrG7wlVEs4d82g%3D&amp;reserved=0" TargetMode="External"/><Relationship Id="rId5" Type="http://schemas.openxmlformats.org/officeDocument/2006/relationships/hyperlink" Target="https://nam02.safelinks.protection.outlook.com/?url=https%3A%2F%2Fwida.wisc.edu%2Fteach%2Fstandards%2Fin-action&amp;data=05%7C02%7Claura.grant%40k12.wa.us%7C562057575dc04f5be87a08de8eb791ad%7Cb2fe5ccf10a546feae45a0267412af7a%7C0%7C0%7C639105116413930646%7CUnknown%7CTWFpbGZsb3d8eyJFbXB0eU1hcGkiOnRydWUsIlYiOiIwLjAuMDAwMCIsIlAiOiJXaW4zMiIsIkFOIjoiTWFpbCIsIldUIjoyfQ%3D%3D%7C0%7C%7C%7C&amp;sdata=%2Fl7Q7Ww3AJjkgLOj2WJv78Pbghmr6wNX7455h81bv0E%3D&amp;reserved=0" TargetMode="External"/><Relationship Id="rId4" Type="http://schemas.openxmlformats.org/officeDocument/2006/relationships/hyperlink" Target="https://nam02.safelinks.protection.outlook.com/?url=https%3A%2F%2Fwww.pdenroller.org%2Fospi%2Fcatalog%2F192423&amp;data=05%7C02%7Claura.grant%40k12.wa.us%7C562057575dc04f5be87a08de8eb791ad%7Cb2fe5ccf10a546feae45a0267412af7a%7C0%7C0%7C639105116413903496%7CUnknown%7CTWFpbGZsb3d8eyJFbXB0eU1hcGkiOnRydWUsIlYiOiIwLjAuMDAwMCIsIlAiOiJXaW4zMiIsIkFOIjoiTWFpbCIsIldUIjoyfQ%3D%3D%7C0%7C%7C%7C&amp;sdata=VnrcS5jC6FiYyv0BMcbBxBH8ciQzCpko7JCA%2BL2XKb0%3D&amp;reserved=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Serena.oneill@k12.wa.us" TargetMode="External"/><Relationship Id="rId2" Type="http://schemas.openxmlformats.org/officeDocument/2006/relationships/hyperlink" Target="mailto:Laura.grant@k12.wa.us"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hyperlink" Target="mailto:anna.bibik@k12.wa.us" TargetMode="External"/><Relationship Id="rId18" Type="http://schemas.openxmlformats.org/officeDocument/2006/relationships/image" Target="../media/image52.jpeg"/><Relationship Id="rId3" Type="http://schemas.openxmlformats.org/officeDocument/2006/relationships/image" Target="../media/image44.png"/><Relationship Id="rId21" Type="http://schemas.openxmlformats.org/officeDocument/2006/relationships/hyperlink" Target="mailto:elizabeth.Lafever@k12.wa.us" TargetMode="External"/><Relationship Id="rId7" Type="http://schemas.openxmlformats.org/officeDocument/2006/relationships/hyperlink" Target="mailto:katie.sperling@k12.wa.us" TargetMode="External"/><Relationship Id="rId12" Type="http://schemas.openxmlformats.org/officeDocument/2006/relationships/image" Target="../media/image49.jpeg"/><Relationship Id="rId17" Type="http://schemas.openxmlformats.org/officeDocument/2006/relationships/hyperlink" Target="mailto:virginia.morales@k12.wa.us" TargetMode="External"/><Relationship Id="rId25" Type="http://schemas.openxmlformats.org/officeDocument/2006/relationships/hyperlink" Target="mailto:veronica.trapani@k12.wa.us" TargetMode="External"/><Relationship Id="rId2" Type="http://schemas.openxmlformats.org/officeDocument/2006/relationships/notesSlide" Target="../notesSlides/notesSlide28.xml"/><Relationship Id="rId16" Type="http://schemas.openxmlformats.org/officeDocument/2006/relationships/image" Target="../media/image51.png"/><Relationship Id="rId20" Type="http://schemas.openxmlformats.org/officeDocument/2006/relationships/image" Target="../media/image53.jpeg"/><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hyperlink" Target="mailto:kadriye.el-atwani@k12.wa.us" TargetMode="External"/><Relationship Id="rId24" Type="http://schemas.openxmlformats.org/officeDocument/2006/relationships/image" Target="../media/image55.jpeg"/><Relationship Id="rId5" Type="http://schemas.openxmlformats.org/officeDocument/2006/relationships/image" Target="../media/image46.png"/><Relationship Id="rId15" Type="http://schemas.openxmlformats.org/officeDocument/2006/relationships/hyperlink" Target="mailto:kristin.percycalaff@k12.wa.us" TargetMode="External"/><Relationship Id="rId23" Type="http://schemas.openxmlformats.org/officeDocument/2006/relationships/hyperlink" Target="mailto:patricia.Venegas-weber@k12.wa.us" TargetMode="External"/><Relationship Id="rId10" Type="http://schemas.openxmlformats.org/officeDocument/2006/relationships/image" Target="../media/image48.png"/><Relationship Id="rId19" Type="http://schemas.openxmlformats.org/officeDocument/2006/relationships/hyperlink" Target="mailto:teresa.mendoza-Casby@k12.wa.us" TargetMode="External"/><Relationship Id="rId4" Type="http://schemas.openxmlformats.org/officeDocument/2006/relationships/image" Target="../media/image45.png"/><Relationship Id="rId9" Type="http://schemas.openxmlformats.org/officeDocument/2006/relationships/hyperlink" Target="mailto:shannon.martin@k12.wa.us" TargetMode="External"/><Relationship Id="rId14" Type="http://schemas.openxmlformats.org/officeDocument/2006/relationships/image" Target="../media/image50.jpeg"/><Relationship Id="rId22"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526211" y="1122363"/>
            <a:ext cx="11007306" cy="2387600"/>
          </a:xfrm>
        </p:spPr>
        <p:txBody>
          <a:bodyPr>
            <a:normAutofit fontScale="90000"/>
          </a:bodyPr>
          <a:lstStyle/>
          <a:p>
            <a:r>
              <a:rPr lang="en-US" dirty="0"/>
              <a:t>K–12 Washington State Learning Standards for Mathematics (2025)</a:t>
            </a:r>
          </a:p>
        </p:txBody>
      </p:sp>
      <p:sp>
        <p:nvSpPr>
          <p:cNvPr id="23" name="Subtitle 22"/>
          <p:cNvSpPr>
            <a:spLocks noGrp="1"/>
          </p:cNvSpPr>
          <p:nvPr>
            <p:ph type="subTitle" idx="1"/>
          </p:nvPr>
        </p:nvSpPr>
        <p:spPr/>
        <p:txBody>
          <a:bodyPr vert="horz" lIns="91440" tIns="45720" rIns="91440" bIns="45720" rtlCol="0" anchor="t">
            <a:normAutofit/>
          </a:bodyPr>
          <a:lstStyle/>
          <a:p>
            <a:r>
              <a:rPr lang="en-US" sz="3600">
                <a:solidFill>
                  <a:schemeClr val="tx1">
                    <a:lumMod val="50000"/>
                  </a:schemeClr>
                </a:solidFill>
                <a:latin typeface="Segoe UI"/>
                <a:cs typeface="Segoe UI"/>
              </a:rPr>
              <a:t>WIDA Connections in the Standards</a:t>
            </a:r>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2F36F-AA4C-5938-69BB-F4381BDC69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2E41BE-2CAA-6120-FACF-AB1294B64DBD}"/>
              </a:ext>
              <a:ext uri="{C183D7F6-B498-43B3-948B-1728B52AA6E4}">
                <adec:decorative xmlns:adec="http://schemas.microsoft.com/office/drawing/2017/decorative" val="1"/>
              </a:ext>
            </a:extLst>
          </p:cNvPr>
          <p:cNvSpPr/>
          <p:nvPr/>
        </p:nvSpPr>
        <p:spPr>
          <a:xfrm>
            <a:off x="17681" y="29384"/>
            <a:ext cx="12139953" cy="2002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D4AC2AD-AD22-3E2C-3FAA-14213D8C88DB}"/>
              </a:ext>
            </a:extLst>
          </p:cNvPr>
          <p:cNvSpPr txBox="1">
            <a:spLocks noGrp="1"/>
          </p:cNvSpPr>
          <p:nvPr>
            <p:ph type="title" idx="4294967295"/>
          </p:nvPr>
        </p:nvSpPr>
        <p:spPr>
          <a:xfrm>
            <a:off x="488186" y="307416"/>
            <a:ext cx="11198942"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n-lt"/>
                <a:ea typeface="+mn-ea"/>
                <a:cs typeface="Segoe UI"/>
              </a:rPr>
              <a:t>Where Argumentation Language Appears in WA Standards</a:t>
            </a:r>
          </a:p>
        </p:txBody>
      </p:sp>
      <p:sp>
        <p:nvSpPr>
          <p:cNvPr id="7" name="TextBox 6">
            <a:extLst>
              <a:ext uri="{FF2B5EF4-FFF2-40B4-BE49-F238E27FC236}">
                <a16:creationId xmlns:a16="http://schemas.microsoft.com/office/drawing/2014/main" id="{3651B4EF-2F12-5338-E74F-9F76B44BF1B5}"/>
              </a:ext>
            </a:extLst>
          </p:cNvPr>
          <p:cNvSpPr txBox="1"/>
          <p:nvPr/>
        </p:nvSpPr>
        <p:spPr>
          <a:xfrm>
            <a:off x="292274" y="2344478"/>
            <a:ext cx="447637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t>When students:</a:t>
            </a:r>
          </a:p>
          <a:p>
            <a:pPr marL="285750" indent="-285750">
              <a:buFont typeface="Arial" panose="020B0604020202020204" pitchFamily="34" charset="0"/>
              <a:buChar char="•"/>
            </a:pPr>
            <a:r>
              <a:rPr lang="en-US" sz="2600" dirty="0">
                <a:cs typeface="Segoe UI"/>
              </a:rPr>
              <a:t>Extend concepts</a:t>
            </a:r>
          </a:p>
          <a:p>
            <a:pPr marL="285750" indent="-285750">
              <a:buFont typeface="Arial" panose="020B0604020202020204" pitchFamily="34" charset="0"/>
              <a:buChar char="•"/>
            </a:pPr>
            <a:r>
              <a:rPr lang="en-US" sz="2600" dirty="0">
                <a:cs typeface="Segoe UI"/>
              </a:rPr>
              <a:t>Represent</a:t>
            </a:r>
          </a:p>
          <a:p>
            <a:pPr marL="285750" indent="-285750">
              <a:buFont typeface="Arial" panose="020B0604020202020204" pitchFamily="34" charset="0"/>
              <a:buChar char="•"/>
            </a:pPr>
            <a:r>
              <a:rPr lang="en-US" sz="2600" dirty="0">
                <a:cs typeface="Segoe UI"/>
              </a:rPr>
              <a:t>Develop/Describe definitions</a:t>
            </a:r>
          </a:p>
          <a:p>
            <a:pPr marL="285750" indent="-285750">
              <a:buFont typeface="Arial" panose="020B0604020202020204" pitchFamily="34" charset="0"/>
              <a:buChar char="•"/>
            </a:pPr>
            <a:r>
              <a:rPr lang="en-US" sz="2600" dirty="0">
                <a:cs typeface="Segoe UI"/>
              </a:rPr>
              <a:t>Determine/Prove/Verify</a:t>
            </a:r>
          </a:p>
          <a:p>
            <a:pPr marL="285750" indent="-285750">
              <a:buFont typeface="Arial" panose="020B0604020202020204" pitchFamily="34" charset="0"/>
              <a:buChar char="•"/>
            </a:pPr>
            <a:r>
              <a:rPr lang="en-US" sz="2600" dirty="0">
                <a:cs typeface="Segoe UI"/>
              </a:rPr>
              <a:t>Predict</a:t>
            </a:r>
          </a:p>
          <a:p>
            <a:pPr marL="285750" indent="-285750">
              <a:buFont typeface="Arial" panose="020B0604020202020204" pitchFamily="34" charset="0"/>
              <a:buChar char="•"/>
            </a:pPr>
            <a:r>
              <a:rPr lang="en-US" sz="2600" dirty="0">
                <a:cs typeface="Segoe UI"/>
              </a:rPr>
              <a:t>WIDA standard connection is flexible!!!</a:t>
            </a:r>
          </a:p>
        </p:txBody>
      </p:sp>
      <p:pic>
        <p:nvPicPr>
          <p:cNvPr id="4" name="Picture 3" descr="Grades 2-3 WIDA ELD Standard 3 Language for Mathematics">
            <a:extLst>
              <a:ext uri="{FF2B5EF4-FFF2-40B4-BE49-F238E27FC236}">
                <a16:creationId xmlns:a16="http://schemas.microsoft.com/office/drawing/2014/main" id="{2D695659-EFB8-A3C4-8517-65A7D9F37EEB}"/>
              </a:ext>
            </a:extLst>
          </p:cNvPr>
          <p:cNvPicPr>
            <a:picLocks noChangeAspect="1"/>
          </p:cNvPicPr>
          <p:nvPr/>
        </p:nvPicPr>
        <p:blipFill>
          <a:blip r:embed="rId3"/>
          <a:stretch>
            <a:fillRect/>
          </a:stretch>
        </p:blipFill>
        <p:spPr>
          <a:xfrm>
            <a:off x="4383335" y="2082102"/>
            <a:ext cx="7446925" cy="4050975"/>
          </a:xfrm>
          <a:prstGeom prst="rect">
            <a:avLst/>
          </a:prstGeom>
        </p:spPr>
      </p:pic>
    </p:spTree>
    <p:extLst>
      <p:ext uri="{BB962C8B-B14F-4D97-AF65-F5344CB8AC3E}">
        <p14:creationId xmlns:p14="http://schemas.microsoft.com/office/powerpoint/2010/main" val="600348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CD099-9600-E0DC-0ED5-1BA11D54DCA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5DA3AB-2384-3FC0-8ACF-016D686C702A}"/>
              </a:ext>
              <a:ext uri="{C183D7F6-B498-43B3-948B-1728B52AA6E4}">
                <adec:decorative xmlns:adec="http://schemas.microsoft.com/office/drawing/2017/decorative" val="1"/>
              </a:ext>
            </a:extLst>
          </p:cNvPr>
          <p:cNvSpPr/>
          <p:nvPr/>
        </p:nvSpPr>
        <p:spPr>
          <a:xfrm>
            <a:off x="17681" y="29384"/>
            <a:ext cx="12139953" cy="2002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769C536-6156-AB76-9C1A-BF28219A472B}"/>
              </a:ext>
            </a:extLst>
          </p:cNvPr>
          <p:cNvSpPr txBox="1">
            <a:spLocks noGrp="1"/>
          </p:cNvSpPr>
          <p:nvPr>
            <p:ph type="title" idx="4294967295"/>
          </p:nvPr>
        </p:nvSpPr>
        <p:spPr>
          <a:xfrm>
            <a:off x="658761" y="433490"/>
            <a:ext cx="1102196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n-lt"/>
                <a:ea typeface="+mn-ea"/>
                <a:cs typeface="Segoe UI"/>
              </a:rPr>
              <a:t>Important Framing</a:t>
            </a:r>
            <a:endParaRPr kumimoji="0" lang="en-US" sz="4400" b="0" i="0" u="none" strike="noStrike" kern="1200" cap="none" spc="0" normalizeH="0" baseline="0" noProof="0" dirty="0">
              <a:ln>
                <a:noFill/>
              </a:ln>
              <a:solidFill>
                <a:srgbClr val="FFFFFF"/>
              </a:solidFill>
              <a:effectLst/>
              <a:uLnTx/>
              <a:uFillTx/>
              <a:latin typeface="+mn-lt"/>
              <a:ea typeface="+mn-ea"/>
              <a:cs typeface="+mn-cs"/>
            </a:endParaRPr>
          </a:p>
        </p:txBody>
      </p:sp>
      <p:sp>
        <p:nvSpPr>
          <p:cNvPr id="5" name="TextBox 4">
            <a:extLst>
              <a:ext uri="{FF2B5EF4-FFF2-40B4-BE49-F238E27FC236}">
                <a16:creationId xmlns:a16="http://schemas.microsoft.com/office/drawing/2014/main" id="{25EFEE99-5BA1-0DC8-53F8-6CD5C0AF7527}"/>
              </a:ext>
            </a:extLst>
          </p:cNvPr>
          <p:cNvSpPr txBox="1"/>
          <p:nvPr/>
        </p:nvSpPr>
        <p:spPr>
          <a:xfrm>
            <a:off x="570271" y="2436105"/>
            <a:ext cx="1120877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dirty="0">
                <a:ea typeface="+mn-lt"/>
                <a:cs typeface="+mn-lt"/>
              </a:rPr>
              <a:t>Not a one-to-one alignment!!!</a:t>
            </a:r>
          </a:p>
          <a:p>
            <a:pPr marL="457200" indent="-457200">
              <a:buFont typeface="Arial" panose="020B0604020202020204" pitchFamily="34" charset="0"/>
              <a:buChar char="•"/>
            </a:pPr>
            <a:r>
              <a:rPr lang="en-US" sz="2800" dirty="0">
                <a:ea typeface="+mn-lt"/>
                <a:cs typeface="+mn-lt"/>
              </a:rPr>
              <a:t>Use and application of WIDA standards changes with context of math application</a:t>
            </a:r>
          </a:p>
          <a:p>
            <a:pPr marL="457200" indent="-457200">
              <a:buFont typeface="Arial" panose="020B0604020202020204" pitchFamily="34" charset="0"/>
              <a:buChar char="•"/>
            </a:pPr>
            <a:r>
              <a:rPr lang="en-US" sz="2800" dirty="0">
                <a:ea typeface="+mn-lt"/>
                <a:cs typeface="+mn-lt"/>
              </a:rPr>
              <a:t>The </a:t>
            </a:r>
            <a:r>
              <a:rPr lang="en-US" sz="2800" b="1" dirty="0">
                <a:ea typeface="+mn-lt"/>
                <a:cs typeface="+mn-lt"/>
              </a:rPr>
              <a:t>language practices embedded in mathematics</a:t>
            </a:r>
            <a:br>
              <a:rPr lang="en-US" sz="2800" b="1" dirty="0">
                <a:ea typeface="+mn-lt"/>
                <a:cs typeface="+mn-lt"/>
              </a:rPr>
            </a:br>
            <a:r>
              <a:rPr lang="en-US" sz="2800" b="1" dirty="0">
                <a:ea typeface="+mn-lt"/>
                <a:cs typeface="+mn-lt"/>
              </a:rPr>
              <a:t>The ways students communicate mathematical reasoning</a:t>
            </a:r>
            <a:endParaRPr lang="en-US" sz="2800" dirty="0"/>
          </a:p>
        </p:txBody>
      </p:sp>
    </p:spTree>
    <p:extLst>
      <p:ext uri="{BB962C8B-B14F-4D97-AF65-F5344CB8AC3E}">
        <p14:creationId xmlns:p14="http://schemas.microsoft.com/office/powerpoint/2010/main" val="1867056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C24BD-9D33-3DFE-0075-8AADB7094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91216-90B9-0BDE-DE6C-CA96B00C7702}"/>
              </a:ext>
            </a:extLst>
          </p:cNvPr>
          <p:cNvSpPr>
            <a:spLocks noGrp="1"/>
          </p:cNvSpPr>
          <p:nvPr>
            <p:ph type="title"/>
          </p:nvPr>
        </p:nvSpPr>
        <p:spPr>
          <a:xfrm>
            <a:off x="526941" y="356839"/>
            <a:ext cx="10515600" cy="1080724"/>
          </a:xfrm>
        </p:spPr>
        <p:txBody>
          <a:bodyPr>
            <a:normAutofit/>
          </a:bodyPr>
          <a:lstStyle/>
          <a:p>
            <a:r>
              <a:rPr lang="en-US" sz="3600" b="1"/>
              <a:t>Making Sense of Fractions Through Discourse</a:t>
            </a:r>
            <a:endParaRPr lang="en-US" sz="2000">
              <a:latin typeface="Segoe UI"/>
              <a:cs typeface="Segoe UI"/>
            </a:endParaRPr>
          </a:p>
        </p:txBody>
      </p:sp>
      <p:sp>
        <p:nvSpPr>
          <p:cNvPr id="5" name="Content Placeholder 4">
            <a:extLst>
              <a:ext uri="{FF2B5EF4-FFF2-40B4-BE49-F238E27FC236}">
                <a16:creationId xmlns:a16="http://schemas.microsoft.com/office/drawing/2014/main" id="{22083BCA-8486-1BC6-F0E1-134658A3A930}"/>
              </a:ext>
            </a:extLst>
          </p:cNvPr>
          <p:cNvSpPr>
            <a:spLocks noGrp="1"/>
          </p:cNvSpPr>
          <p:nvPr>
            <p:ph idx="1"/>
          </p:nvPr>
        </p:nvSpPr>
        <p:spPr>
          <a:xfrm>
            <a:off x="526942" y="1603697"/>
            <a:ext cx="10601976" cy="4897464"/>
          </a:xfrm>
        </p:spPr>
        <p:txBody>
          <a:bodyPr vert="horz" lIns="91440" tIns="45720" rIns="91440" bIns="45720" rtlCol="0" anchor="t">
            <a:normAutofit/>
          </a:bodyPr>
          <a:lstStyle/>
          <a:p>
            <a:pPr marL="0" indent="0">
              <a:lnSpc>
                <a:spcPct val="100000"/>
              </a:lnSpc>
              <a:spcAft>
                <a:spcPts val="600"/>
              </a:spcAft>
              <a:buNone/>
            </a:pPr>
            <a:r>
              <a:rPr lang="en-US" sz="2600" u="sng"/>
              <a:t>Lesson Objective</a:t>
            </a:r>
            <a:r>
              <a:rPr lang="en-US" sz="2600"/>
              <a:t>: Work collaboratively to solve a real-world problem involving fractions.</a:t>
            </a:r>
          </a:p>
          <a:p>
            <a:pPr marL="0" indent="0">
              <a:lnSpc>
                <a:spcPct val="100000"/>
              </a:lnSpc>
              <a:spcAft>
                <a:spcPts val="600"/>
              </a:spcAft>
              <a:buNone/>
            </a:pPr>
            <a:r>
              <a:rPr lang="en-US" sz="2600" u="sng"/>
              <a:t>Description</a:t>
            </a:r>
            <a:r>
              <a:rPr lang="en-US" sz="2600"/>
              <a:t>: 5</a:t>
            </a:r>
            <a:r>
              <a:rPr lang="en-US" sz="2600" baseline="30000"/>
              <a:t>th</a:t>
            </a:r>
            <a:r>
              <a:rPr lang="en-US" sz="2600"/>
              <a:t> grade DL teacher Kris Carey and co-teacher Jessica Hegg engage students in a challenging fractions task. </a:t>
            </a:r>
          </a:p>
          <a:p>
            <a:pPr marL="914400" lvl="1" indent="-457200">
              <a:lnSpc>
                <a:spcPct val="100000"/>
              </a:lnSpc>
              <a:spcAft>
                <a:spcPts val="600"/>
              </a:spcAft>
              <a:buFont typeface="+mj-lt"/>
              <a:buAutoNum type="arabicPeriod"/>
            </a:pPr>
            <a:r>
              <a:rPr lang="en-US"/>
              <a:t>Number talk prepares students for the story problem.</a:t>
            </a:r>
          </a:p>
          <a:p>
            <a:pPr marL="914400" lvl="1" indent="-457200">
              <a:lnSpc>
                <a:spcPct val="100000"/>
              </a:lnSpc>
              <a:spcAft>
                <a:spcPts val="600"/>
              </a:spcAft>
              <a:buFont typeface="+mj-lt"/>
              <a:buAutoNum type="arabicPeriod"/>
            </a:pPr>
            <a:r>
              <a:rPr lang="en-US"/>
              <a:t>Bilingual pairs strategize how they might solve the problem. </a:t>
            </a:r>
          </a:p>
          <a:p>
            <a:pPr marL="914400" lvl="1" indent="-457200">
              <a:lnSpc>
                <a:spcPct val="100000"/>
              </a:lnSpc>
              <a:spcAft>
                <a:spcPts val="600"/>
              </a:spcAft>
              <a:buFont typeface="+mj-lt"/>
              <a:buAutoNum type="arabicPeriod"/>
            </a:pPr>
            <a:r>
              <a:rPr lang="en-US"/>
              <a:t>Students move to larger groups to tackle the problem and create posters with models of their work. </a:t>
            </a:r>
          </a:p>
          <a:p>
            <a:pPr marL="914400" lvl="1" indent="-457200">
              <a:lnSpc>
                <a:spcPct val="100000"/>
              </a:lnSpc>
              <a:spcAft>
                <a:spcPts val="600"/>
              </a:spcAft>
              <a:buFont typeface="+mj-lt"/>
              <a:buAutoNum type="arabicPeriod"/>
            </a:pPr>
            <a:r>
              <a:rPr lang="en-US"/>
              <a:t>The next day students finish the task and share out.</a:t>
            </a:r>
          </a:p>
        </p:txBody>
      </p:sp>
    </p:spTree>
    <p:extLst>
      <p:ext uri="{BB962C8B-B14F-4D97-AF65-F5344CB8AC3E}">
        <p14:creationId xmlns:p14="http://schemas.microsoft.com/office/powerpoint/2010/main" val="2586457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38e5f31aa27_0_125"/>
          <p:cNvSpPr txBox="1">
            <a:spLocks noGrp="1"/>
          </p:cNvSpPr>
          <p:nvPr>
            <p:ph type="title"/>
          </p:nvPr>
        </p:nvSpPr>
        <p:spPr>
          <a:xfrm>
            <a:off x="480300" y="18741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Elementary Example </a:t>
            </a: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(5th grade)  </a:t>
            </a:r>
            <a:endParaRPr lang="en-US" dirty="0"/>
          </a:p>
        </p:txBody>
      </p:sp>
      <p:pic>
        <p:nvPicPr>
          <p:cNvPr id="2" name="Google Shape;117;p25" descr="4 Key Language Uses">
            <a:extLst>
              <a:ext uri="{FF2B5EF4-FFF2-40B4-BE49-F238E27FC236}">
                <a16:creationId xmlns:a16="http://schemas.microsoft.com/office/drawing/2014/main" id="{651B7717-9C97-7699-CA30-EC005A4DE2F0}"/>
              </a:ext>
            </a:extLst>
          </p:cNvPr>
          <p:cNvPicPr preferRelativeResize="0"/>
          <p:nvPr/>
        </p:nvPicPr>
        <p:blipFill>
          <a:blip r:embed="rId3">
            <a:alphaModFix/>
          </a:blip>
          <a:stretch>
            <a:fillRect/>
          </a:stretch>
        </p:blipFill>
        <p:spPr>
          <a:xfrm>
            <a:off x="10058400" y="205800"/>
            <a:ext cx="1908450" cy="1901969"/>
          </a:xfrm>
          <a:prstGeom prst="rect">
            <a:avLst/>
          </a:prstGeom>
          <a:noFill/>
          <a:ln>
            <a:noFill/>
          </a:ln>
        </p:spPr>
      </p:pic>
      <p:sp>
        <p:nvSpPr>
          <p:cNvPr id="480" name="Google Shape;480;g38e5f31aa27_0_125"/>
          <p:cNvSpPr txBox="1">
            <a:spLocks noGrp="1"/>
          </p:cNvSpPr>
          <p:nvPr>
            <p:ph type="body" idx="1"/>
          </p:nvPr>
        </p:nvSpPr>
        <p:spPr>
          <a:xfrm>
            <a:off x="480300" y="1486076"/>
            <a:ext cx="9982466" cy="2355644"/>
          </a:xfrm>
          <a:prstGeom prst="rect">
            <a:avLst/>
          </a:prstGeom>
        </p:spPr>
        <p:txBody>
          <a:bodyPr spcFirstLastPara="1" wrap="square" lIns="91425" tIns="45700" rIns="91425" bIns="45700" anchor="t" anchorCtr="0">
            <a:normAutofit fontScale="85000" lnSpcReduction="20000"/>
          </a:bodyPr>
          <a:lstStyle/>
          <a:p>
            <a:pPr marL="0" indent="0">
              <a:lnSpc>
                <a:spcPct val="120000"/>
              </a:lnSpc>
              <a:buNone/>
            </a:pPr>
            <a:r>
              <a:rPr lang="en-US" sz="2400" b="1" dirty="0">
                <a:solidFill>
                  <a:schemeClr val="accent1"/>
                </a:solidFill>
                <a:latin typeface="Segoe UI"/>
                <a:cs typeface="Segoe UI"/>
              </a:rPr>
              <a:t>Content Standard: CCSS.Math.Content.5.NF.B.6: </a:t>
            </a:r>
            <a:r>
              <a:rPr lang="en-US" sz="2400" dirty="0">
                <a:solidFill>
                  <a:schemeClr val="tx2"/>
                </a:solidFill>
                <a:latin typeface="Segoe UI"/>
                <a:cs typeface="Segoe UI"/>
              </a:rPr>
              <a:t>Solve real world problems involving multiplication of fractions and mixed numbers, e.g., by using visual fraction models or equations to represent the problem.</a:t>
            </a:r>
            <a:endParaRPr lang="en-US" sz="2400" dirty="0"/>
          </a:p>
          <a:p>
            <a:pPr marL="0" indent="0">
              <a:lnSpc>
                <a:spcPct val="120000"/>
              </a:lnSpc>
              <a:buNone/>
            </a:pPr>
            <a:r>
              <a:rPr lang="en-US" sz="2400" b="1" dirty="0">
                <a:solidFill>
                  <a:schemeClr val="accent6">
                    <a:lumMod val="50000"/>
                  </a:schemeClr>
                </a:solidFill>
              </a:rPr>
              <a:t>Language Standard: ELD-MA</a:t>
            </a:r>
            <a:r>
              <a:rPr lang="en-US" sz="2400" dirty="0">
                <a:solidFill>
                  <a:schemeClr val="accent6">
                    <a:lumMod val="50000"/>
                  </a:schemeClr>
                </a:solidFill>
              </a:rPr>
              <a:t>.</a:t>
            </a:r>
            <a:r>
              <a:rPr lang="en-US" sz="2400" b="1" dirty="0">
                <a:solidFill>
                  <a:schemeClr val="accent6">
                    <a:lumMod val="50000"/>
                  </a:schemeClr>
                </a:solidFill>
              </a:rPr>
              <a:t>4-5</a:t>
            </a:r>
            <a:r>
              <a:rPr lang="en-US" sz="2400" dirty="0">
                <a:solidFill>
                  <a:schemeClr val="accent6">
                    <a:lumMod val="50000"/>
                  </a:schemeClr>
                </a:solidFill>
              </a:rPr>
              <a:t>.</a:t>
            </a:r>
            <a:r>
              <a:rPr lang="en-US" sz="2400" b="1" dirty="0">
                <a:solidFill>
                  <a:schemeClr val="accent6">
                    <a:lumMod val="50000"/>
                  </a:schemeClr>
                </a:solidFill>
              </a:rPr>
              <a:t>Explain</a:t>
            </a:r>
            <a:r>
              <a:rPr lang="en-US" sz="2400" dirty="0">
                <a:solidFill>
                  <a:schemeClr val="accent6">
                    <a:lumMod val="50000"/>
                  </a:schemeClr>
                </a:solidFill>
              </a:rPr>
              <a:t>.</a:t>
            </a:r>
            <a:r>
              <a:rPr lang="en-US" sz="2400" b="1" dirty="0">
                <a:solidFill>
                  <a:schemeClr val="accent6">
                    <a:lumMod val="50000"/>
                  </a:schemeClr>
                </a:solidFill>
              </a:rPr>
              <a:t>Expressive: </a:t>
            </a:r>
            <a:r>
              <a:rPr lang="en-US" sz="2400" dirty="0">
                <a:solidFill>
                  <a:schemeClr val="dk1"/>
                </a:solidFill>
              </a:rPr>
              <a:t>Construct mathematical explanations that…state reasoning used to generate solution using declarative statements and connectors.</a:t>
            </a:r>
          </a:p>
          <a:p>
            <a:pPr marL="0" indent="0">
              <a:buNone/>
            </a:pPr>
            <a:endParaRPr lang="en-US" sz="2400" dirty="0"/>
          </a:p>
          <a:p>
            <a:pPr marL="0" lvl="0" indent="0" algn="l" rtl="0">
              <a:spcBef>
                <a:spcPts val="1000"/>
              </a:spcBef>
              <a:spcAft>
                <a:spcPts val="0"/>
              </a:spcAft>
              <a:buNone/>
            </a:pPr>
            <a:endParaRPr sz="2200" dirty="0">
              <a:solidFill>
                <a:srgbClr val="FF0000"/>
              </a:solidFill>
            </a:endParaRPr>
          </a:p>
          <a:p>
            <a:pPr marL="0" lvl="0" indent="0" algn="l" rtl="0">
              <a:spcBef>
                <a:spcPts val="1000"/>
              </a:spcBef>
              <a:spcAft>
                <a:spcPts val="0"/>
              </a:spcAft>
              <a:buNone/>
            </a:pPr>
            <a:endParaRPr sz="2200" dirty="0">
              <a:solidFill>
                <a:srgbClr val="FF0000"/>
              </a:solidFill>
            </a:endParaRPr>
          </a:p>
          <a:p>
            <a:pPr marL="0" lvl="0" indent="0" algn="l" rtl="0">
              <a:spcBef>
                <a:spcPts val="1000"/>
              </a:spcBef>
              <a:spcAft>
                <a:spcPts val="0"/>
              </a:spcAft>
              <a:buNone/>
            </a:pPr>
            <a:endParaRPr sz="2200" dirty="0">
              <a:solidFill>
                <a:srgbClr val="FF0000"/>
              </a:solidFill>
            </a:endParaRPr>
          </a:p>
        </p:txBody>
      </p:sp>
      <p:pic>
        <p:nvPicPr>
          <p:cNvPr id="3" name="Picture 2" descr="State reasoning used to generate solution through... Declarative statements to state conclusion with a neutral stance of authority (These two fractions are equivalent because...) Casual connectors to express reasoning (We multiplied the two numbers together because...) ">
            <a:extLst>
              <a:ext uri="{FF2B5EF4-FFF2-40B4-BE49-F238E27FC236}">
                <a16:creationId xmlns:a16="http://schemas.microsoft.com/office/drawing/2014/main" id="{AD463226-0D76-AF99-A22A-924E2A361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77" y="3841720"/>
            <a:ext cx="8552257" cy="2126354"/>
          </a:xfrm>
          <a:prstGeom prst="rect">
            <a:avLst/>
          </a:prstGeom>
        </p:spPr>
      </p:pic>
      <p:sp>
        <p:nvSpPr>
          <p:cNvPr id="483" name="Google Shape;483;g38e5f31aa27_0_125">
            <a:extLst>
              <a:ext uri="{C183D7F6-B498-43B3-948B-1728B52AA6E4}">
                <adec:decorative xmlns:adec="http://schemas.microsoft.com/office/drawing/2017/decorative" val="1"/>
              </a:ext>
            </a:extLst>
          </p:cNvPr>
          <p:cNvSpPr/>
          <p:nvPr/>
        </p:nvSpPr>
        <p:spPr>
          <a:xfrm>
            <a:off x="2770212" y="4280084"/>
            <a:ext cx="7987386" cy="1020336"/>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4" name="object 6">
            <a:extLst>
              <a:ext uri="{FF2B5EF4-FFF2-40B4-BE49-F238E27FC236}">
                <a16:creationId xmlns:a16="http://schemas.microsoft.com/office/drawing/2014/main" id="{FA53B14C-2B6D-A4CA-FB51-C0E4B0D2E88F}"/>
              </a:ext>
              <a:ext uri="{C183D7F6-B498-43B3-948B-1728B52AA6E4}">
                <adec:decorative xmlns:adec="http://schemas.microsoft.com/office/drawing/2017/decorative" val="1"/>
              </a:ext>
            </a:extLst>
          </p:cNvPr>
          <p:cNvSpPr/>
          <p:nvPr/>
        </p:nvSpPr>
        <p:spPr>
          <a:xfrm>
            <a:off x="9904476" y="6103620"/>
            <a:ext cx="2029967" cy="58978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B9C649-61F0-7D0E-5295-6C838376E7A6}"/>
              </a:ext>
            </a:extLst>
          </p:cNvPr>
          <p:cNvSpPr txBox="1">
            <a:spLocks noGrp="1"/>
          </p:cNvSpPr>
          <p:nvPr>
            <p:ph type="title"/>
          </p:nvPr>
        </p:nvSpPr>
        <p:spPr>
          <a:xfrm>
            <a:off x="420841" y="318810"/>
            <a:ext cx="105156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2"/>
                </a:solidFill>
                <a:effectLst/>
                <a:uLnTx/>
                <a:uFillTx/>
                <a:ea typeface="+mn-ea"/>
              </a:rPr>
              <a:t>Integrated </a:t>
            </a:r>
            <a:r>
              <a:rPr lang="en-US" dirty="0">
                <a:solidFill>
                  <a:schemeClr val="tx2"/>
                </a:solidFill>
                <a:ea typeface="+mn-ea"/>
              </a:rPr>
              <a:t>L</a:t>
            </a:r>
            <a:r>
              <a:rPr kumimoji="0" lang="en-US" b="0" i="0" u="none" strike="noStrike" kern="1200" cap="none" spc="0" normalizeH="0" baseline="0" noProof="0" dirty="0">
                <a:ln>
                  <a:noFill/>
                </a:ln>
                <a:solidFill>
                  <a:schemeClr val="tx2"/>
                </a:solidFill>
                <a:effectLst/>
                <a:uLnTx/>
                <a:uFillTx/>
                <a:ea typeface="+mn-ea"/>
              </a:rPr>
              <a:t>earning </a:t>
            </a:r>
            <a:r>
              <a:rPr lang="en-US" dirty="0">
                <a:solidFill>
                  <a:schemeClr val="tx2"/>
                </a:solidFill>
                <a:ea typeface="+mn-ea"/>
              </a:rPr>
              <a:t>T</a:t>
            </a:r>
            <a:r>
              <a:rPr kumimoji="0" lang="en-US" b="0" i="0" u="none" strike="noStrike" kern="1200" cap="none" spc="0" normalizeH="0" baseline="0" noProof="0" dirty="0" err="1">
                <a:ln>
                  <a:noFill/>
                </a:ln>
                <a:solidFill>
                  <a:schemeClr val="tx2"/>
                </a:solidFill>
                <a:effectLst/>
                <a:uLnTx/>
                <a:uFillTx/>
                <a:ea typeface="+mn-ea"/>
              </a:rPr>
              <a:t>argets</a:t>
            </a:r>
            <a:endParaRPr kumimoji="0" lang="en-US" b="0" i="0" u="none" strike="noStrike" kern="1200" cap="none" spc="0" normalizeH="0" baseline="0" noProof="0" dirty="0">
              <a:ln>
                <a:noFill/>
              </a:ln>
              <a:solidFill>
                <a:schemeClr val="tx2"/>
              </a:solidFill>
              <a:effectLst/>
              <a:uLnTx/>
              <a:uFillTx/>
              <a:ea typeface="+mn-ea"/>
            </a:endParaRPr>
          </a:p>
        </p:txBody>
      </p:sp>
      <p:pic>
        <p:nvPicPr>
          <p:cNvPr id="10" name="Picture 9" descr="Detailed Language Learning Targets for Language Structures and Grammar">
            <a:extLst>
              <a:ext uri="{FF2B5EF4-FFF2-40B4-BE49-F238E27FC236}">
                <a16:creationId xmlns:a16="http://schemas.microsoft.com/office/drawing/2014/main" id="{58B04DE5-CD65-C9DC-E4C8-27D45288D006}"/>
              </a:ext>
            </a:extLst>
          </p:cNvPr>
          <p:cNvPicPr>
            <a:picLocks noChangeAspect="1"/>
          </p:cNvPicPr>
          <p:nvPr/>
        </p:nvPicPr>
        <p:blipFill>
          <a:blip r:embed="rId3">
            <a:extLst>
              <a:ext uri="{28A0092B-C50C-407E-A947-70E740481C1C}">
                <a14:useLocalDpi xmlns:a14="http://schemas.microsoft.com/office/drawing/2010/main" val="0"/>
              </a:ext>
            </a:extLst>
          </a:blip>
          <a:srcRect l="3447" t="1908" r="7854" b="50521"/>
          <a:stretch>
            <a:fillRect/>
          </a:stretch>
        </p:blipFill>
        <p:spPr>
          <a:xfrm>
            <a:off x="420841" y="1331011"/>
            <a:ext cx="7263614" cy="4696810"/>
          </a:xfrm>
          <a:prstGeom prst="rect">
            <a:avLst/>
          </a:prstGeom>
        </p:spPr>
      </p:pic>
      <p:pic>
        <p:nvPicPr>
          <p:cNvPr id="3" name="Picture 2" descr="Dr. José Medina">
            <a:extLst>
              <a:ext uri="{FF2B5EF4-FFF2-40B4-BE49-F238E27FC236}">
                <a16:creationId xmlns:a16="http://schemas.microsoft.com/office/drawing/2014/main" id="{2C68C27C-4687-5CB6-75D9-050736EE5359}"/>
              </a:ext>
            </a:extLst>
          </p:cNvPr>
          <p:cNvPicPr>
            <a:picLocks noChangeAspect="1"/>
          </p:cNvPicPr>
          <p:nvPr/>
        </p:nvPicPr>
        <p:blipFill>
          <a:blip r:embed="rId4"/>
          <a:stretch>
            <a:fillRect/>
          </a:stretch>
        </p:blipFill>
        <p:spPr>
          <a:xfrm>
            <a:off x="9405537" y="303049"/>
            <a:ext cx="2571964" cy="1843237"/>
          </a:xfrm>
          <a:prstGeom prst="rect">
            <a:avLst/>
          </a:prstGeom>
        </p:spPr>
      </p:pic>
      <p:sp>
        <p:nvSpPr>
          <p:cNvPr id="9" name="TextBox 8">
            <a:extLst>
              <a:ext uri="{FF2B5EF4-FFF2-40B4-BE49-F238E27FC236}">
                <a16:creationId xmlns:a16="http://schemas.microsoft.com/office/drawing/2014/main" id="{CA8C643F-E2E8-CE93-F9C1-523195DBB329}"/>
              </a:ext>
            </a:extLst>
          </p:cNvPr>
          <p:cNvSpPr txBox="1"/>
          <p:nvPr/>
        </p:nvSpPr>
        <p:spPr>
          <a:xfrm>
            <a:off x="9836020" y="2133285"/>
            <a:ext cx="2355980" cy="369332"/>
          </a:xfrm>
          <a:prstGeom prst="rect">
            <a:avLst/>
          </a:prstGeom>
          <a:noFill/>
        </p:spPr>
        <p:txBody>
          <a:bodyPr wrap="square" rtlCol="0">
            <a:spAutoFit/>
          </a:bodyPr>
          <a:lstStyle/>
          <a:p>
            <a:r>
              <a:rPr lang="en-US"/>
              <a:t>Dr. Jose Medina</a:t>
            </a:r>
          </a:p>
        </p:txBody>
      </p:sp>
      <p:pic>
        <p:nvPicPr>
          <p:cNvPr id="3076" name="Picture 4" descr="5 domains">
            <a:extLst>
              <a:ext uri="{FF2B5EF4-FFF2-40B4-BE49-F238E27FC236}">
                <a16:creationId xmlns:a16="http://schemas.microsoft.com/office/drawing/2014/main" id="{73F77AD0-DD14-1429-462F-1BB8BF7A8C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048" r="-101" b="476"/>
          <a:stretch/>
        </p:blipFill>
        <p:spPr bwMode="auto">
          <a:xfrm>
            <a:off x="7399421" y="2815184"/>
            <a:ext cx="4678508" cy="89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37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4ECE5B-29D0-F8FA-DD27-13D239F08487}"/>
              </a:ext>
              <a:ext uri="{C183D7F6-B498-43B3-948B-1728B52AA6E4}">
                <adec:decorative xmlns:adec="http://schemas.microsoft.com/office/drawing/2017/decorative" val="1"/>
              </a:ext>
            </a:extLst>
          </p:cNvPr>
          <p:cNvSpPr/>
          <p:nvPr/>
        </p:nvSpPr>
        <p:spPr>
          <a:xfrm>
            <a:off x="213360" y="6019477"/>
            <a:ext cx="3230880" cy="6305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43902-D368-7562-F61C-7E545956DC28}"/>
              </a:ext>
            </a:extLst>
          </p:cNvPr>
          <p:cNvSpPr>
            <a:spLocks noGrp="1"/>
          </p:cNvSpPr>
          <p:nvPr>
            <p:ph type="title"/>
          </p:nvPr>
        </p:nvSpPr>
        <p:spPr>
          <a:xfrm>
            <a:off x="838200" y="239343"/>
            <a:ext cx="10515600" cy="799466"/>
          </a:xfrm>
        </p:spPr>
        <p:txBody>
          <a:bodyPr/>
          <a:lstStyle/>
          <a:p>
            <a:pPr algn="ctr"/>
            <a:r>
              <a:rPr lang="en-US"/>
              <a:t>Language Learning Target Example</a:t>
            </a:r>
          </a:p>
        </p:txBody>
      </p:sp>
      <p:grpSp>
        <p:nvGrpSpPr>
          <p:cNvPr id="12" name="Group 11" descr="Language Learning Target Example">
            <a:extLst>
              <a:ext uri="{FF2B5EF4-FFF2-40B4-BE49-F238E27FC236}">
                <a16:creationId xmlns:a16="http://schemas.microsoft.com/office/drawing/2014/main" id="{21E26D81-974E-26F3-316A-4AED7E7B450F}"/>
              </a:ext>
            </a:extLst>
          </p:cNvPr>
          <p:cNvGrpSpPr/>
          <p:nvPr/>
        </p:nvGrpSpPr>
        <p:grpSpPr>
          <a:xfrm>
            <a:off x="1854200" y="1105172"/>
            <a:ext cx="8575040" cy="5544807"/>
            <a:chOff x="1879600" y="1038809"/>
            <a:chExt cx="8575040" cy="5544807"/>
          </a:xfrm>
        </p:grpSpPr>
        <p:pic>
          <p:nvPicPr>
            <p:cNvPr id="5" name="Picture 4" descr="Detailed Language Learning Targets for Language Structures and Grammar">
              <a:extLst>
                <a:ext uri="{FF2B5EF4-FFF2-40B4-BE49-F238E27FC236}">
                  <a16:creationId xmlns:a16="http://schemas.microsoft.com/office/drawing/2014/main" id="{DFB194DF-DD50-C9A3-99A9-7CCFA2C5BAB2}"/>
                </a:ext>
              </a:extLst>
            </p:cNvPr>
            <p:cNvPicPr>
              <a:picLocks noChangeAspect="1"/>
            </p:cNvPicPr>
            <p:nvPr/>
          </p:nvPicPr>
          <p:blipFill>
            <a:blip r:embed="rId3">
              <a:extLst>
                <a:ext uri="{28A0092B-C50C-407E-A947-70E740481C1C}">
                  <a14:useLocalDpi xmlns:a14="http://schemas.microsoft.com/office/drawing/2010/main" val="0"/>
                </a:ext>
              </a:extLst>
            </a:blip>
            <a:srcRect l="3447" t="1908" r="7854" b="50521"/>
            <a:stretch>
              <a:fillRect/>
            </a:stretch>
          </p:blipFill>
          <p:spPr>
            <a:xfrm>
              <a:off x="1879600" y="1038809"/>
              <a:ext cx="8575040" cy="5544807"/>
            </a:xfrm>
            <a:prstGeom prst="rect">
              <a:avLst/>
            </a:prstGeom>
          </p:spPr>
        </p:pic>
        <p:grpSp>
          <p:nvGrpSpPr>
            <p:cNvPr id="11" name="Group 10">
              <a:extLst>
                <a:ext uri="{FF2B5EF4-FFF2-40B4-BE49-F238E27FC236}">
                  <a16:creationId xmlns:a16="http://schemas.microsoft.com/office/drawing/2014/main" id="{AABA5224-D5CF-8032-3456-4F59D718C478}"/>
                </a:ext>
              </a:extLst>
            </p:cNvPr>
            <p:cNvGrpSpPr/>
            <p:nvPr/>
          </p:nvGrpSpPr>
          <p:grpSpPr>
            <a:xfrm>
              <a:off x="3281680" y="2250117"/>
              <a:ext cx="5008880" cy="3517018"/>
              <a:chOff x="3413760" y="2316480"/>
              <a:chExt cx="5008880" cy="3517018"/>
            </a:xfrm>
          </p:grpSpPr>
          <p:sp>
            <p:nvSpPr>
              <p:cNvPr id="7" name="Rectangle 6">
                <a:extLst>
                  <a:ext uri="{FF2B5EF4-FFF2-40B4-BE49-F238E27FC236}">
                    <a16:creationId xmlns:a16="http://schemas.microsoft.com/office/drawing/2014/main" id="{EAEFF6A2-7CB8-ED3A-FDDC-BD5E005EC4B9}"/>
                  </a:ext>
                </a:extLst>
              </p:cNvPr>
              <p:cNvSpPr/>
              <p:nvPr/>
            </p:nvSpPr>
            <p:spPr>
              <a:xfrm>
                <a:off x="3413760" y="2316480"/>
                <a:ext cx="3230880" cy="304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475D08-EB06-555D-D938-43DC10D100B6}"/>
                  </a:ext>
                </a:extLst>
              </p:cNvPr>
              <p:cNvSpPr/>
              <p:nvPr/>
            </p:nvSpPr>
            <p:spPr>
              <a:xfrm>
                <a:off x="3474720" y="3409924"/>
                <a:ext cx="3230880" cy="304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34FB2F-0B02-7B98-3C41-50FB31F9BD08}"/>
                  </a:ext>
                </a:extLst>
              </p:cNvPr>
              <p:cNvSpPr/>
              <p:nvPr/>
            </p:nvSpPr>
            <p:spPr>
              <a:xfrm>
                <a:off x="3474720" y="4500206"/>
                <a:ext cx="3230880" cy="304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4ED821-2234-F93F-F234-380CC863BE0C}"/>
                  </a:ext>
                </a:extLst>
              </p:cNvPr>
              <p:cNvSpPr/>
              <p:nvPr/>
            </p:nvSpPr>
            <p:spPr>
              <a:xfrm>
                <a:off x="3464560" y="5528698"/>
                <a:ext cx="4958080" cy="304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43A66E8B-DBF5-D783-B82F-46F8207FEFF7}"/>
              </a:ext>
            </a:extLst>
          </p:cNvPr>
          <p:cNvSpPr txBox="1"/>
          <p:nvPr/>
        </p:nvSpPr>
        <p:spPr>
          <a:xfrm>
            <a:off x="3225800" y="2276480"/>
            <a:ext cx="5740400" cy="369332"/>
          </a:xfrm>
          <a:prstGeom prst="rect">
            <a:avLst/>
          </a:prstGeom>
          <a:noFill/>
        </p:spPr>
        <p:txBody>
          <a:bodyPr wrap="square" rtlCol="0">
            <a:spAutoFit/>
          </a:bodyPr>
          <a:lstStyle/>
          <a:p>
            <a:r>
              <a:rPr lang="en-US"/>
              <a:t>I can orally explain my thinking…</a:t>
            </a:r>
          </a:p>
        </p:txBody>
      </p:sp>
      <p:sp>
        <p:nvSpPr>
          <p:cNvPr id="14" name="TextBox 13">
            <a:extLst>
              <a:ext uri="{FF2B5EF4-FFF2-40B4-BE49-F238E27FC236}">
                <a16:creationId xmlns:a16="http://schemas.microsoft.com/office/drawing/2014/main" id="{62055C2B-63F9-8872-60FC-D8946AAA48A5}"/>
              </a:ext>
            </a:extLst>
          </p:cNvPr>
          <p:cNvSpPr txBox="1"/>
          <p:nvPr/>
        </p:nvSpPr>
        <p:spPr>
          <a:xfrm>
            <a:off x="3220720" y="3344477"/>
            <a:ext cx="8194040" cy="369332"/>
          </a:xfrm>
          <a:prstGeom prst="rect">
            <a:avLst/>
          </a:prstGeom>
          <a:noFill/>
        </p:spPr>
        <p:txBody>
          <a:bodyPr wrap="square" rtlCol="0">
            <a:spAutoFit/>
          </a:bodyPr>
          <a:lstStyle/>
          <a:p>
            <a:r>
              <a:rPr lang="en-US"/>
              <a:t>about how to solve a fractions problem…</a:t>
            </a:r>
          </a:p>
        </p:txBody>
      </p:sp>
      <p:sp>
        <p:nvSpPr>
          <p:cNvPr id="15" name="TextBox 14">
            <a:extLst>
              <a:ext uri="{FF2B5EF4-FFF2-40B4-BE49-F238E27FC236}">
                <a16:creationId xmlns:a16="http://schemas.microsoft.com/office/drawing/2014/main" id="{C7FEBAEE-0AB2-133B-030E-A430BFDAEAD4}"/>
              </a:ext>
            </a:extLst>
          </p:cNvPr>
          <p:cNvSpPr txBox="1"/>
          <p:nvPr/>
        </p:nvSpPr>
        <p:spPr>
          <a:xfrm>
            <a:off x="3230880" y="4491253"/>
            <a:ext cx="5740400" cy="369332"/>
          </a:xfrm>
          <a:prstGeom prst="rect">
            <a:avLst/>
          </a:prstGeom>
          <a:noFill/>
        </p:spPr>
        <p:txBody>
          <a:bodyPr wrap="square" rtlCol="0">
            <a:spAutoFit/>
          </a:bodyPr>
          <a:lstStyle/>
          <a:p>
            <a:r>
              <a:rPr lang="en-US"/>
              <a:t>to my partner or group…</a:t>
            </a:r>
          </a:p>
        </p:txBody>
      </p:sp>
      <p:sp>
        <p:nvSpPr>
          <p:cNvPr id="16" name="TextBox 15">
            <a:extLst>
              <a:ext uri="{FF2B5EF4-FFF2-40B4-BE49-F238E27FC236}">
                <a16:creationId xmlns:a16="http://schemas.microsoft.com/office/drawing/2014/main" id="{85196066-B4AF-88A3-9D2A-2940AFE99ED8}"/>
              </a:ext>
            </a:extLst>
          </p:cNvPr>
          <p:cNvSpPr txBox="1"/>
          <p:nvPr/>
        </p:nvSpPr>
        <p:spPr>
          <a:xfrm>
            <a:off x="3230880" y="5432298"/>
            <a:ext cx="6370320" cy="369332"/>
          </a:xfrm>
          <a:prstGeom prst="rect">
            <a:avLst/>
          </a:prstGeom>
          <a:noFill/>
        </p:spPr>
        <p:txBody>
          <a:bodyPr wrap="square" rtlCol="0">
            <a:spAutoFit/>
          </a:bodyPr>
          <a:lstStyle/>
          <a:p>
            <a:r>
              <a:rPr lang="en-US"/>
              <a:t>Using full sentences and connectors to explain my reasoning.</a:t>
            </a:r>
          </a:p>
        </p:txBody>
      </p:sp>
      <p:sp>
        <p:nvSpPr>
          <p:cNvPr id="3" name="TextBox 2">
            <a:extLst>
              <a:ext uri="{FF2B5EF4-FFF2-40B4-BE49-F238E27FC236}">
                <a16:creationId xmlns:a16="http://schemas.microsoft.com/office/drawing/2014/main" id="{A0579D4C-7D28-6D27-1617-1D837223A1E4}"/>
              </a:ext>
            </a:extLst>
          </p:cNvPr>
          <p:cNvSpPr txBox="1"/>
          <p:nvPr/>
        </p:nvSpPr>
        <p:spPr>
          <a:xfrm>
            <a:off x="3070459" y="6021454"/>
            <a:ext cx="6370320" cy="369332"/>
          </a:xfrm>
          <a:prstGeom prst="rect">
            <a:avLst/>
          </a:prstGeom>
          <a:noFill/>
        </p:spPr>
        <p:txBody>
          <a:bodyPr wrap="square" rtlCol="0">
            <a:spAutoFit/>
          </a:bodyPr>
          <a:lstStyle/>
          <a:p>
            <a:r>
              <a:rPr lang="en-US"/>
              <a:t>“I multiplied the fraction </a:t>
            </a:r>
            <a:r>
              <a:rPr lang="en-US" u="sng"/>
              <a:t>       </a:t>
            </a:r>
            <a:r>
              <a:rPr lang="en-US"/>
              <a:t>by </a:t>
            </a:r>
            <a:r>
              <a:rPr lang="en-US" u="sng"/>
              <a:t>       </a:t>
            </a:r>
            <a:r>
              <a:rPr lang="en-US"/>
              <a:t> because…”</a:t>
            </a:r>
          </a:p>
        </p:txBody>
      </p:sp>
    </p:spTree>
    <p:extLst>
      <p:ext uri="{BB962C8B-B14F-4D97-AF65-F5344CB8AC3E}">
        <p14:creationId xmlns:p14="http://schemas.microsoft.com/office/powerpoint/2010/main" val="2061803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1EF5-2D7E-51D9-81CE-B4D1798B227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974DECA-30CF-3E0C-7968-ECDB9226824C}"/>
              </a:ext>
            </a:extLst>
          </p:cNvPr>
          <p:cNvSpPr txBox="1">
            <a:spLocks noGrp="1"/>
          </p:cNvSpPr>
          <p:nvPr>
            <p:ph type="title" idx="4294967295"/>
          </p:nvPr>
        </p:nvSpPr>
        <p:spPr>
          <a:xfrm>
            <a:off x="174111" y="292268"/>
            <a:ext cx="4057332"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Kindergarten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Example</a:t>
            </a:r>
          </a:p>
        </p:txBody>
      </p:sp>
      <p:sp>
        <p:nvSpPr>
          <p:cNvPr id="4" name="TextBox 3">
            <a:extLst>
              <a:ext uri="{FF2B5EF4-FFF2-40B4-BE49-F238E27FC236}">
                <a16:creationId xmlns:a16="http://schemas.microsoft.com/office/drawing/2014/main" id="{0E2D6AD2-B752-942A-9415-13958AB4000D}"/>
              </a:ext>
            </a:extLst>
          </p:cNvPr>
          <p:cNvSpPr txBox="1"/>
          <p:nvPr/>
        </p:nvSpPr>
        <p:spPr>
          <a:xfrm>
            <a:off x="174111" y="1718117"/>
            <a:ext cx="4433932" cy="3970318"/>
          </a:xfrm>
          <a:prstGeom prst="rect">
            <a:avLst/>
          </a:prstGeom>
          <a:noFill/>
          <a:ln w="28575">
            <a:noFill/>
          </a:ln>
        </p:spPr>
        <p:txBody>
          <a:bodyPr wrap="square" lIns="91440" tIns="45720" rIns="91440" bIns="45720" rtlCol="0" anchor="t">
            <a:spAutoFit/>
          </a:bodyPr>
          <a:lstStyle/>
          <a:p>
            <a:r>
              <a:rPr lang="en-US" sz="2800">
                <a:solidFill>
                  <a:schemeClr val="bg1"/>
                </a:solidFill>
              </a:rPr>
              <a:t>M.K.R.OA.3</a:t>
            </a:r>
          </a:p>
          <a:p>
            <a:r>
              <a:rPr lang="en-US" sz="2800">
                <a:solidFill>
                  <a:schemeClr val="bg1"/>
                </a:solidFill>
              </a:rPr>
              <a:t> Decompose numbers less than or equal to 10 into pairs in more than one way, e.g., by using objects or drawings, and record each decomposition with a drawing or equation (e.g., 5 = 2 + 3 and 5 = 4 + 1).</a:t>
            </a:r>
          </a:p>
        </p:txBody>
      </p:sp>
      <p:pic>
        <p:nvPicPr>
          <p:cNvPr id="2" name="Picture 1" descr="Kindergarten WIDA ELD Standard 3 Language for Mathematics.">
            <a:extLst>
              <a:ext uri="{FF2B5EF4-FFF2-40B4-BE49-F238E27FC236}">
                <a16:creationId xmlns:a16="http://schemas.microsoft.com/office/drawing/2014/main" id="{30F813CA-24D9-5F8C-2BD7-5A2D658D08EB}"/>
              </a:ext>
            </a:extLst>
          </p:cNvPr>
          <p:cNvPicPr>
            <a:picLocks noChangeAspect="1"/>
          </p:cNvPicPr>
          <p:nvPr/>
        </p:nvPicPr>
        <p:blipFill>
          <a:blip r:embed="rId3"/>
          <a:stretch>
            <a:fillRect/>
          </a:stretch>
        </p:blipFill>
        <p:spPr>
          <a:xfrm>
            <a:off x="4682597" y="1177925"/>
            <a:ext cx="7504641" cy="3845983"/>
          </a:xfrm>
          <a:prstGeom prst="rect">
            <a:avLst/>
          </a:prstGeom>
        </p:spPr>
      </p:pic>
    </p:spTree>
    <p:extLst>
      <p:ext uri="{BB962C8B-B14F-4D97-AF65-F5344CB8AC3E}">
        <p14:creationId xmlns:p14="http://schemas.microsoft.com/office/powerpoint/2010/main" val="1483823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54D7-34B5-F9CB-EF5C-8FEA13AE990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9C70F4B-9230-A2ED-B4D1-F535B4F5EB80}"/>
              </a:ext>
              <a:ext uri="{C183D7F6-B498-43B3-948B-1728B52AA6E4}">
                <adec:decorative xmlns:adec="http://schemas.microsoft.com/office/drawing/2017/decorative" val="0"/>
              </a:ext>
            </a:extLst>
          </p:cNvPr>
          <p:cNvSpPr txBox="1">
            <a:spLocks/>
          </p:cNvSpPr>
          <p:nvPr/>
        </p:nvSpPr>
        <p:spPr>
          <a:xfrm>
            <a:off x="174111" y="292268"/>
            <a:ext cx="4057332" cy="1275082"/>
          </a:xfrm>
          <a:prstGeom prst="rect">
            <a:avLst/>
          </a:prstGeom>
          <a:noFill/>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Kindergarten   </a:t>
            </a:r>
          </a:p>
          <a:p>
            <a:r>
              <a:rPr lang="en-US" dirty="0">
                <a:solidFill>
                  <a:schemeClr val="bg1"/>
                </a:solidFill>
              </a:rPr>
              <a:t>Example</a:t>
            </a:r>
          </a:p>
        </p:txBody>
      </p:sp>
      <p:sp>
        <p:nvSpPr>
          <p:cNvPr id="4" name="TextBox 3">
            <a:extLst>
              <a:ext uri="{FF2B5EF4-FFF2-40B4-BE49-F238E27FC236}">
                <a16:creationId xmlns:a16="http://schemas.microsoft.com/office/drawing/2014/main" id="{4D4A2F0A-5243-624F-D5A1-7419910B8FA8}"/>
              </a:ext>
            </a:extLst>
          </p:cNvPr>
          <p:cNvSpPr txBox="1"/>
          <p:nvPr/>
        </p:nvSpPr>
        <p:spPr>
          <a:xfrm>
            <a:off x="174111" y="1718117"/>
            <a:ext cx="4814932" cy="3539430"/>
          </a:xfrm>
          <a:prstGeom prst="rect">
            <a:avLst/>
          </a:prstGeom>
          <a:noFill/>
          <a:ln w="28575">
            <a:noFill/>
          </a:ln>
        </p:spPr>
        <p:txBody>
          <a:bodyPr wrap="square" lIns="91440" tIns="45720" rIns="91440" bIns="45720" rtlCol="0" anchor="t">
            <a:spAutoFit/>
          </a:bodyPr>
          <a:lstStyle/>
          <a:p>
            <a:r>
              <a:rPr lang="en-US" sz="2800" dirty="0">
                <a:solidFill>
                  <a:schemeClr val="bg1"/>
                </a:solidFill>
              </a:rPr>
              <a:t>M.K.R.OA.3</a:t>
            </a:r>
          </a:p>
          <a:p>
            <a:r>
              <a:rPr lang="en-US" sz="2800" dirty="0">
                <a:solidFill>
                  <a:schemeClr val="bg1"/>
                </a:solidFill>
              </a:rPr>
              <a:t> Decompose numbers less than or equal to 10 into pairs in more than one way, e.g., by using objects or drawings, and record each decomposition with a drawing or equation (e.g., 5 = 2 + 3 and 5 = 4 + 1).</a:t>
            </a:r>
          </a:p>
        </p:txBody>
      </p:sp>
      <p:sp>
        <p:nvSpPr>
          <p:cNvPr id="3" name="Title 1">
            <a:extLst>
              <a:ext uri="{FF2B5EF4-FFF2-40B4-BE49-F238E27FC236}">
                <a16:creationId xmlns:a16="http://schemas.microsoft.com/office/drawing/2014/main" id="{C52C19F1-255D-1532-4A98-961B2289C825}"/>
              </a:ext>
            </a:extLst>
          </p:cNvPr>
          <p:cNvSpPr txBox="1">
            <a:spLocks noGrp="1"/>
          </p:cNvSpPr>
          <p:nvPr>
            <p:ph type="title" idx="4294967295"/>
          </p:nvPr>
        </p:nvSpPr>
        <p:spPr>
          <a:xfrm>
            <a:off x="5376333" y="127486"/>
            <a:ext cx="5743155" cy="8023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mj-lt"/>
                <a:ea typeface="+mj-ea"/>
                <a:cs typeface="+mj-cs"/>
              </a:rPr>
              <a:t>What Students do:</a:t>
            </a:r>
          </a:p>
        </p:txBody>
      </p:sp>
      <p:sp>
        <p:nvSpPr>
          <p:cNvPr id="6" name="TextBox 5">
            <a:extLst>
              <a:ext uri="{FF2B5EF4-FFF2-40B4-BE49-F238E27FC236}">
                <a16:creationId xmlns:a16="http://schemas.microsoft.com/office/drawing/2014/main" id="{26BC3B1E-7E71-2454-06CB-96D46C5A3196}"/>
              </a:ext>
            </a:extLst>
          </p:cNvPr>
          <p:cNvSpPr txBox="1"/>
          <p:nvPr/>
        </p:nvSpPr>
        <p:spPr>
          <a:xfrm>
            <a:off x="5372384" y="929809"/>
            <a:ext cx="6377029" cy="5693866"/>
          </a:xfrm>
          <a:prstGeom prst="rect">
            <a:avLst/>
          </a:prstGeom>
          <a:noFill/>
          <a:ln w="28575">
            <a:noFill/>
          </a:ln>
        </p:spPr>
        <p:txBody>
          <a:bodyPr wrap="square" lIns="91440" tIns="45720" rIns="91440" bIns="45720" rtlCol="0" anchor="t">
            <a:spAutoFit/>
          </a:bodyPr>
          <a:lstStyle/>
          <a:p>
            <a:r>
              <a:rPr lang="en-US" sz="2800" dirty="0">
                <a:solidFill>
                  <a:schemeClr val="accent1"/>
                </a:solidFill>
              </a:rPr>
              <a:t>Students investigate different ways to make a number.</a:t>
            </a:r>
            <a:endParaRPr lang="en-US" dirty="0">
              <a:solidFill>
                <a:schemeClr val="accent1"/>
              </a:solidFill>
            </a:endParaRPr>
          </a:p>
          <a:p>
            <a:r>
              <a:rPr lang="en-US" sz="2800" b="1" dirty="0">
                <a:solidFill>
                  <a:schemeClr val="accent1"/>
                </a:solidFill>
                <a:ea typeface="Calibri"/>
                <a:cs typeface="Calibri"/>
              </a:rPr>
              <a:t>Example task:</a:t>
            </a:r>
          </a:p>
          <a:p>
            <a:endParaRPr lang="en-US" sz="2800" b="1" dirty="0">
              <a:solidFill>
                <a:schemeClr val="accent1"/>
              </a:solidFill>
              <a:ea typeface="Calibri"/>
              <a:cs typeface="Calibri"/>
            </a:endParaRPr>
          </a:p>
          <a:p>
            <a:r>
              <a:rPr lang="en-US" sz="2800" dirty="0">
                <a:solidFill>
                  <a:schemeClr val="accent1"/>
                </a:solidFill>
                <a:ea typeface="Calibri"/>
                <a:cs typeface="Calibri"/>
              </a:rPr>
              <a:t>How many ways can you make a 5?</a:t>
            </a:r>
          </a:p>
          <a:p>
            <a:r>
              <a:rPr lang="en-US" sz="2800" dirty="0">
                <a:solidFill>
                  <a:schemeClr val="accent1"/>
                </a:solidFill>
                <a:ea typeface="Calibri"/>
                <a:cs typeface="Calibri"/>
              </a:rPr>
              <a:t>Students use:</a:t>
            </a:r>
          </a:p>
          <a:p>
            <a:pPr marL="457200" indent="-457200">
              <a:buFont typeface="Arial"/>
              <a:buChar char="•"/>
            </a:pPr>
            <a:r>
              <a:rPr lang="en-US" sz="2800" dirty="0">
                <a:solidFill>
                  <a:schemeClr val="accent1"/>
                </a:solidFill>
                <a:ea typeface="Calibri"/>
                <a:cs typeface="Calibri"/>
              </a:rPr>
              <a:t>Counters</a:t>
            </a:r>
          </a:p>
          <a:p>
            <a:pPr marL="457200" indent="-457200">
              <a:buFont typeface="Arial"/>
              <a:buChar char="•"/>
            </a:pPr>
            <a:r>
              <a:rPr lang="en-US" sz="2800" dirty="0">
                <a:solidFill>
                  <a:schemeClr val="accent1"/>
                </a:solidFill>
                <a:ea typeface="Calibri"/>
                <a:cs typeface="Calibri"/>
              </a:rPr>
              <a:t>Bears</a:t>
            </a:r>
          </a:p>
          <a:p>
            <a:pPr marL="457200" indent="-457200">
              <a:buFont typeface="Arial"/>
              <a:buChar char="•"/>
            </a:pPr>
            <a:r>
              <a:rPr lang="en-US" sz="2800" dirty="0">
                <a:solidFill>
                  <a:schemeClr val="accent1"/>
                </a:solidFill>
                <a:ea typeface="Calibri"/>
                <a:cs typeface="Calibri"/>
              </a:rPr>
              <a:t>Drawings</a:t>
            </a:r>
          </a:p>
          <a:p>
            <a:r>
              <a:rPr lang="en-US" sz="2800" dirty="0">
                <a:solidFill>
                  <a:schemeClr val="accent1"/>
                </a:solidFill>
                <a:ea typeface="Calibri"/>
                <a:cs typeface="Calibri"/>
              </a:rPr>
              <a:t>Students share their representations with a partner. </a:t>
            </a:r>
          </a:p>
          <a:p>
            <a:endParaRPr lang="en-US" sz="2800" dirty="0">
              <a:solidFill>
                <a:schemeClr val="accent1"/>
              </a:solidFill>
              <a:ea typeface="Calibri"/>
              <a:cs typeface="Calibri"/>
            </a:endParaRPr>
          </a:p>
          <a:p>
            <a:endParaRPr lang="en-US" sz="2800" dirty="0">
              <a:solidFill>
                <a:schemeClr val="accent1"/>
              </a:solidFill>
              <a:ea typeface="Calibri"/>
              <a:cs typeface="Calibri"/>
            </a:endParaRPr>
          </a:p>
        </p:txBody>
      </p:sp>
      <p:pic>
        <p:nvPicPr>
          <p:cNvPr id="9" name="Picture 8">
            <a:extLst>
              <a:ext uri="{FF2B5EF4-FFF2-40B4-BE49-F238E27FC236}">
                <a16:creationId xmlns:a16="http://schemas.microsoft.com/office/drawing/2014/main" id="{60D425F4-BB20-70A5-3528-E2436F330C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01667" y="3105679"/>
            <a:ext cx="1947333" cy="1567392"/>
          </a:xfrm>
          <a:prstGeom prst="rect">
            <a:avLst/>
          </a:prstGeom>
        </p:spPr>
      </p:pic>
      <p:pic>
        <p:nvPicPr>
          <p:cNvPr id="11" name="Picture 10">
            <a:extLst>
              <a:ext uri="{FF2B5EF4-FFF2-40B4-BE49-F238E27FC236}">
                <a16:creationId xmlns:a16="http://schemas.microsoft.com/office/drawing/2014/main" id="{4248E41C-09A7-B6B9-C86E-ED39DDCDE6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68596" y="5445655"/>
            <a:ext cx="2551642" cy="1290109"/>
          </a:xfrm>
          <a:prstGeom prst="rect">
            <a:avLst/>
          </a:prstGeom>
        </p:spPr>
      </p:pic>
    </p:spTree>
    <p:extLst>
      <p:ext uri="{BB962C8B-B14F-4D97-AF65-F5344CB8AC3E}">
        <p14:creationId xmlns:p14="http://schemas.microsoft.com/office/powerpoint/2010/main" val="300265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163A0-BAAD-58D6-0AA8-DF44D40013E0}"/>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EC81D90-4CC0-BA85-F889-9A1473C16D9E}"/>
              </a:ext>
            </a:extLst>
          </p:cNvPr>
          <p:cNvSpPr txBox="1">
            <a:spLocks/>
          </p:cNvSpPr>
          <p:nvPr/>
        </p:nvSpPr>
        <p:spPr>
          <a:xfrm>
            <a:off x="174111" y="292268"/>
            <a:ext cx="4057332" cy="1275082"/>
          </a:xfrm>
          <a:prstGeom prst="rect">
            <a:avLst/>
          </a:prstGeom>
          <a:noFill/>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Kindergarten   </a:t>
            </a:r>
          </a:p>
          <a:p>
            <a:r>
              <a:rPr lang="en-US">
                <a:solidFill>
                  <a:schemeClr val="bg1"/>
                </a:solidFill>
              </a:rPr>
              <a:t>Example</a:t>
            </a:r>
          </a:p>
        </p:txBody>
      </p:sp>
      <p:sp>
        <p:nvSpPr>
          <p:cNvPr id="4" name="TextBox 3">
            <a:extLst>
              <a:ext uri="{FF2B5EF4-FFF2-40B4-BE49-F238E27FC236}">
                <a16:creationId xmlns:a16="http://schemas.microsoft.com/office/drawing/2014/main" id="{557B574F-5DD7-4366-E2B1-5B99DF17385A}"/>
              </a:ext>
            </a:extLst>
          </p:cNvPr>
          <p:cNvSpPr txBox="1"/>
          <p:nvPr/>
        </p:nvSpPr>
        <p:spPr>
          <a:xfrm>
            <a:off x="174111" y="1718117"/>
            <a:ext cx="4814932" cy="3539430"/>
          </a:xfrm>
          <a:prstGeom prst="rect">
            <a:avLst/>
          </a:prstGeom>
          <a:noFill/>
          <a:ln w="28575">
            <a:noFill/>
          </a:ln>
        </p:spPr>
        <p:txBody>
          <a:bodyPr wrap="square" lIns="91440" tIns="45720" rIns="91440" bIns="45720" rtlCol="0" anchor="t">
            <a:spAutoFit/>
          </a:bodyPr>
          <a:lstStyle/>
          <a:p>
            <a:r>
              <a:rPr lang="en-US" sz="2800">
                <a:solidFill>
                  <a:schemeClr val="bg1"/>
                </a:solidFill>
              </a:rPr>
              <a:t>M.K.R.OA.3</a:t>
            </a:r>
          </a:p>
          <a:p>
            <a:r>
              <a:rPr lang="en-US" sz="2800">
                <a:solidFill>
                  <a:schemeClr val="bg1"/>
                </a:solidFill>
              </a:rPr>
              <a:t> Decompose numbers less than or equal to 10 into pairs in more than one way, e.g., by using objects or drawings, and record each decomposition with a drawing or equation (e.g., 5 = 2 + 3 and 5 = 4 + 1).</a:t>
            </a:r>
          </a:p>
        </p:txBody>
      </p:sp>
      <p:sp>
        <p:nvSpPr>
          <p:cNvPr id="3" name="Title 1">
            <a:extLst>
              <a:ext uri="{FF2B5EF4-FFF2-40B4-BE49-F238E27FC236}">
                <a16:creationId xmlns:a16="http://schemas.microsoft.com/office/drawing/2014/main" id="{F9A2E66B-00E6-186A-AC38-C69E34598CB3}"/>
              </a:ext>
            </a:extLst>
          </p:cNvPr>
          <p:cNvSpPr txBox="1">
            <a:spLocks noGrp="1"/>
          </p:cNvSpPr>
          <p:nvPr>
            <p:ph type="title" idx="4294967295"/>
          </p:nvPr>
        </p:nvSpPr>
        <p:spPr>
          <a:xfrm>
            <a:off x="5376333" y="148653"/>
            <a:ext cx="5743155"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mj-lt"/>
                <a:ea typeface="+mj-ea"/>
                <a:cs typeface="+mj-cs"/>
              </a:rPr>
              <a:t>What Teachers are Listening for:</a:t>
            </a:r>
          </a:p>
        </p:txBody>
      </p:sp>
      <p:sp>
        <p:nvSpPr>
          <p:cNvPr id="6" name="TextBox 5">
            <a:extLst>
              <a:ext uri="{FF2B5EF4-FFF2-40B4-BE49-F238E27FC236}">
                <a16:creationId xmlns:a16="http://schemas.microsoft.com/office/drawing/2014/main" id="{17618782-009B-5398-0E33-630596C1E144}"/>
              </a:ext>
            </a:extLst>
          </p:cNvPr>
          <p:cNvSpPr txBox="1"/>
          <p:nvPr/>
        </p:nvSpPr>
        <p:spPr>
          <a:xfrm>
            <a:off x="5594634" y="2010803"/>
            <a:ext cx="6377029" cy="3108543"/>
          </a:xfrm>
          <a:prstGeom prst="rect">
            <a:avLst/>
          </a:prstGeom>
          <a:noFill/>
          <a:ln w="28575">
            <a:noFill/>
          </a:ln>
        </p:spPr>
        <p:txBody>
          <a:bodyPr wrap="square" lIns="91440" tIns="45720" rIns="91440" bIns="45720" rtlCol="0" anchor="t">
            <a:spAutoFit/>
          </a:bodyPr>
          <a:lstStyle/>
          <a:p>
            <a:r>
              <a:rPr lang="en-US" sz="2800" dirty="0">
                <a:solidFill>
                  <a:schemeClr val="accent1"/>
                </a:solidFill>
                <a:ea typeface="Calibri" panose="020F0502020204030204"/>
                <a:cs typeface="Calibri" panose="020F0502020204030204"/>
              </a:rPr>
              <a:t>Evidence that students:</a:t>
            </a:r>
          </a:p>
          <a:p>
            <a:pPr marL="457200" indent="-457200">
              <a:buFont typeface="Arial"/>
              <a:buChar char="•"/>
            </a:pPr>
            <a:r>
              <a:rPr lang="en-US" sz="2800" dirty="0">
                <a:solidFill>
                  <a:schemeClr val="accent1"/>
                </a:solidFill>
                <a:ea typeface="Calibri" panose="020F0502020204030204"/>
                <a:cs typeface="Calibri" panose="020F0502020204030204"/>
              </a:rPr>
              <a:t>Understand numbers can be composed in different ways.</a:t>
            </a:r>
          </a:p>
          <a:p>
            <a:pPr marL="457200" indent="-457200">
              <a:buFont typeface="Arial"/>
              <a:buChar char="•"/>
            </a:pPr>
            <a:r>
              <a:rPr lang="en-US" sz="2800" dirty="0">
                <a:solidFill>
                  <a:schemeClr val="accent1"/>
                </a:solidFill>
                <a:ea typeface="Calibri" panose="020F0502020204030204"/>
                <a:cs typeface="Calibri" panose="020F0502020204030204"/>
              </a:rPr>
              <a:t>Can communicate their observations about quantities.</a:t>
            </a:r>
          </a:p>
          <a:p>
            <a:endParaRPr lang="en-US" sz="2800" dirty="0">
              <a:solidFill>
                <a:schemeClr val="accent1"/>
              </a:solidFill>
              <a:ea typeface="Calibri" panose="020F0502020204030204"/>
              <a:cs typeface="Calibri" panose="020F0502020204030204"/>
            </a:endParaRPr>
          </a:p>
          <a:p>
            <a:endParaRPr lang="en-US" sz="2800" dirty="0">
              <a:solidFill>
                <a:schemeClr val="accent1"/>
              </a:solidFill>
              <a:ea typeface="Calibri" panose="020F0502020204030204"/>
              <a:cs typeface="Calibri" panose="020F0502020204030204"/>
            </a:endParaRPr>
          </a:p>
        </p:txBody>
      </p:sp>
    </p:spTree>
    <p:extLst>
      <p:ext uri="{BB962C8B-B14F-4D97-AF65-F5344CB8AC3E}">
        <p14:creationId xmlns:p14="http://schemas.microsoft.com/office/powerpoint/2010/main" val="2696569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6E590-787E-C14F-BA3F-6809486D714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107AF82-61BE-8779-07F5-EE3364BF5521}"/>
              </a:ext>
            </a:extLst>
          </p:cNvPr>
          <p:cNvSpPr txBox="1">
            <a:spLocks noGrp="1"/>
          </p:cNvSpPr>
          <p:nvPr>
            <p:ph type="title" idx="4294967295"/>
          </p:nvPr>
        </p:nvSpPr>
        <p:spPr>
          <a:xfrm>
            <a:off x="174111" y="292268"/>
            <a:ext cx="4057332"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Kindergarten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Example </a:t>
            </a:r>
          </a:p>
        </p:txBody>
      </p:sp>
      <p:sp>
        <p:nvSpPr>
          <p:cNvPr id="4" name="TextBox 3">
            <a:extLst>
              <a:ext uri="{FF2B5EF4-FFF2-40B4-BE49-F238E27FC236}">
                <a16:creationId xmlns:a16="http://schemas.microsoft.com/office/drawing/2014/main" id="{0898BEC4-D68D-E4FF-BE15-3D38C77478F6}"/>
              </a:ext>
            </a:extLst>
          </p:cNvPr>
          <p:cNvSpPr txBox="1"/>
          <p:nvPr/>
        </p:nvSpPr>
        <p:spPr>
          <a:xfrm>
            <a:off x="174111" y="1718117"/>
            <a:ext cx="4433932" cy="3970318"/>
          </a:xfrm>
          <a:prstGeom prst="rect">
            <a:avLst/>
          </a:prstGeom>
          <a:noFill/>
          <a:ln w="28575">
            <a:noFill/>
          </a:ln>
        </p:spPr>
        <p:txBody>
          <a:bodyPr wrap="square" lIns="91440" tIns="45720" rIns="91440" bIns="45720" rtlCol="0" anchor="t">
            <a:spAutoFit/>
          </a:bodyPr>
          <a:lstStyle/>
          <a:p>
            <a:r>
              <a:rPr lang="en-US" sz="2800">
                <a:solidFill>
                  <a:schemeClr val="bg1"/>
                </a:solidFill>
              </a:rPr>
              <a:t>M.K.R.OA.3</a:t>
            </a:r>
          </a:p>
          <a:p>
            <a:r>
              <a:rPr lang="en-US" sz="2800">
                <a:solidFill>
                  <a:schemeClr val="bg1"/>
                </a:solidFill>
              </a:rPr>
              <a:t> Decompose numbers less than or equal to 10 into pairs in more than one way, e.g., by using objects or drawings, and record each decomposition with a drawing or equation (e.g., 5 = 2 + 3 and 5 = 4 + 1).</a:t>
            </a:r>
          </a:p>
        </p:txBody>
      </p:sp>
      <p:pic>
        <p:nvPicPr>
          <p:cNvPr id="2" name="Picture 1" descr="Kindergarten WIDA ELD Standard 3 Language for Mathematics.">
            <a:extLst>
              <a:ext uri="{FF2B5EF4-FFF2-40B4-BE49-F238E27FC236}">
                <a16:creationId xmlns:a16="http://schemas.microsoft.com/office/drawing/2014/main" id="{7E1E5120-6EDE-F52D-8F66-7E413B76CA67}"/>
              </a:ext>
            </a:extLst>
          </p:cNvPr>
          <p:cNvPicPr>
            <a:picLocks noChangeAspect="1"/>
          </p:cNvPicPr>
          <p:nvPr/>
        </p:nvPicPr>
        <p:blipFill>
          <a:blip r:embed="rId3"/>
          <a:stretch>
            <a:fillRect/>
          </a:stretch>
        </p:blipFill>
        <p:spPr>
          <a:xfrm>
            <a:off x="4682597" y="130175"/>
            <a:ext cx="7504641" cy="3845983"/>
          </a:xfrm>
          <a:prstGeom prst="rect">
            <a:avLst/>
          </a:prstGeom>
        </p:spPr>
      </p:pic>
      <p:sp>
        <p:nvSpPr>
          <p:cNvPr id="5" name="TextBox 4">
            <a:extLst>
              <a:ext uri="{FF2B5EF4-FFF2-40B4-BE49-F238E27FC236}">
                <a16:creationId xmlns:a16="http://schemas.microsoft.com/office/drawing/2014/main" id="{8B5DA799-2C34-5710-C3FD-C3AFEDE3EF26}"/>
              </a:ext>
            </a:extLst>
          </p:cNvPr>
          <p:cNvSpPr txBox="1"/>
          <p:nvPr/>
        </p:nvSpPr>
        <p:spPr>
          <a:xfrm>
            <a:off x="6106583" y="4254500"/>
            <a:ext cx="553508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 can share my thinking about how numbers can be broken into sets.</a:t>
            </a:r>
          </a:p>
          <a:p>
            <a:endParaRPr lang="en-US">
              <a:ea typeface="Calibri"/>
              <a:cs typeface="Calibri"/>
            </a:endParaRPr>
          </a:p>
          <a:p>
            <a:r>
              <a:rPr lang="en-US">
                <a:ea typeface="Calibri"/>
                <a:cs typeface="Calibri"/>
              </a:rPr>
              <a:t>I can use words like together, total and difference.</a:t>
            </a:r>
          </a:p>
          <a:p>
            <a:endParaRPr lang="en-US">
              <a:ea typeface="Calibri"/>
              <a:cs typeface="Calibri"/>
            </a:endParaRPr>
          </a:p>
          <a:p>
            <a:r>
              <a:rPr lang="en-US">
                <a:ea typeface="Calibri"/>
                <a:cs typeface="Calibri"/>
              </a:rPr>
              <a:t>Example: I made five with two and three because two and three together make five.</a:t>
            </a:r>
          </a:p>
        </p:txBody>
      </p:sp>
    </p:spTree>
    <p:extLst>
      <p:ext uri="{BB962C8B-B14F-4D97-AF65-F5344CB8AC3E}">
        <p14:creationId xmlns:p14="http://schemas.microsoft.com/office/powerpoint/2010/main" val="1771117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8DAB7B-65E4-4467-8B9D-6747CFCEA801}"/>
              </a:ext>
            </a:extLst>
          </p:cNvPr>
          <p:cNvSpPr txBox="1">
            <a:spLocks noGrp="1"/>
          </p:cNvSpPr>
          <p:nvPr>
            <p:ph type="title" idx="4294967295"/>
          </p:nvPr>
        </p:nvSpPr>
        <p:spPr>
          <a:xfrm>
            <a:off x="666159" y="570625"/>
            <a:ext cx="387596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Vision</a:t>
            </a:r>
          </a:p>
        </p:txBody>
      </p:sp>
      <p:sp>
        <p:nvSpPr>
          <p:cNvPr id="12" name="TextBox 11">
            <a:extLst>
              <a:ext uri="{FF2B5EF4-FFF2-40B4-BE49-F238E27FC236}">
                <a16:creationId xmlns:a16="http://schemas.microsoft.com/office/drawing/2014/main" id="{7E841CD6-2BBB-4020-9765-2071ECFEE7CF}"/>
              </a:ext>
            </a:extLst>
          </p:cNvPr>
          <p:cNvSpPr txBox="1"/>
          <p:nvPr/>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3" name="TextBox 12">
            <a:extLst>
              <a:ext uri="{FF2B5EF4-FFF2-40B4-BE49-F238E27FC236}">
                <a16:creationId xmlns:a16="http://schemas.microsoft.com/office/drawing/2014/main" id="{6C487581-E74F-42A1-B9AF-D7CD1B3CCF86}"/>
              </a:ext>
            </a:extLst>
          </p:cNvPr>
          <p:cNvSpPr txBox="1"/>
          <p:nvPr/>
        </p:nvSpPr>
        <p:spPr>
          <a:xfrm>
            <a:off x="666159" y="1794751"/>
            <a:ext cx="3875964" cy="584775"/>
          </a:xfrm>
          <a:prstGeom prst="rect">
            <a:avLst/>
          </a:prstGeom>
          <a:noFill/>
        </p:spPr>
        <p:txBody>
          <a:bodyPr wrap="square" rtlCol="0">
            <a:spAutoFit/>
          </a:bodyPr>
          <a:lstStyle/>
          <a:p>
            <a:pPr algn="r"/>
            <a:r>
              <a:rPr lang="en-US" sz="3200" b="1">
                <a:solidFill>
                  <a:schemeClr val="bg1"/>
                </a:solidFill>
                <a:latin typeface="Segoe UI" panose="020B0502040204020203" pitchFamily="34" charset="0"/>
                <a:cs typeface="Segoe UI" panose="020B0502040204020203" pitchFamily="34" charset="0"/>
              </a:rPr>
              <a:t>Mission</a:t>
            </a:r>
          </a:p>
        </p:txBody>
      </p:sp>
      <p:sp>
        <p:nvSpPr>
          <p:cNvPr id="14" name="TextBox 13">
            <a:extLst>
              <a:ext uri="{FF2B5EF4-FFF2-40B4-BE49-F238E27FC236}">
                <a16:creationId xmlns:a16="http://schemas.microsoft.com/office/drawing/2014/main" id="{73996C32-5953-44E9-AA5D-F9CE4A7EDF96}"/>
              </a:ext>
            </a:extLst>
          </p:cNvPr>
          <p:cNvSpPr txBox="1"/>
          <p:nvPr/>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5" name="TextBox 14">
            <a:extLst>
              <a:ext uri="{FF2B5EF4-FFF2-40B4-BE49-F238E27FC236}">
                <a16:creationId xmlns:a16="http://schemas.microsoft.com/office/drawing/2014/main" id="{2DC3A3B5-7827-4F9A-8211-D3ADD358E881}"/>
              </a:ext>
            </a:extLst>
          </p:cNvPr>
          <p:cNvSpPr txBox="1"/>
          <p:nvPr/>
        </p:nvSpPr>
        <p:spPr>
          <a:xfrm>
            <a:off x="666159" y="3859189"/>
            <a:ext cx="3875964" cy="584775"/>
          </a:xfrm>
          <a:prstGeom prst="rect">
            <a:avLst/>
          </a:prstGeom>
          <a:noFill/>
        </p:spPr>
        <p:txBody>
          <a:bodyPr wrap="square" rtlCol="0">
            <a:spAutoFit/>
          </a:bodyPr>
          <a:lstStyle/>
          <a:p>
            <a:pPr algn="r"/>
            <a:r>
              <a:rPr lang="en-US" sz="3200" b="1">
                <a:solidFill>
                  <a:schemeClr val="bg1"/>
                </a:solidFill>
                <a:latin typeface="Segoe UI" panose="020B0502040204020203" pitchFamily="34" charset="0"/>
                <a:cs typeface="Segoe UI" panose="020B0502040204020203" pitchFamily="34" charset="0"/>
              </a:rPr>
              <a:t>Values</a:t>
            </a:r>
          </a:p>
        </p:txBody>
      </p:sp>
      <p:sp>
        <p:nvSpPr>
          <p:cNvPr id="16" name="TextBox 15">
            <a:extLst>
              <a:ext uri="{FF2B5EF4-FFF2-40B4-BE49-F238E27FC236}">
                <a16:creationId xmlns:a16="http://schemas.microsoft.com/office/drawing/2014/main" id="{0B1EC934-3BDF-4F68-AF47-1ED7D90EDD56}"/>
              </a:ext>
            </a:extLst>
          </p:cNvPr>
          <p:cNvSpPr txBox="1"/>
          <p:nvPr/>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pic>
        <p:nvPicPr>
          <p:cNvPr id="17" name="Picture 16" title="OSPI logo">
            <a:extLst>
              <a:ext uri="{FF2B5EF4-FFF2-40B4-BE49-F238E27FC236}">
                <a16:creationId xmlns:a16="http://schemas.microsoft.com/office/drawing/2014/main" id="{6C4D9BD9-5963-4DA8-BFA4-72F700F0A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527094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44F63-C6EE-07F2-DC5F-622BD1A7DC17}"/>
            </a:ext>
          </a:extLst>
        </p:cNvPr>
        <p:cNvGrpSpPr/>
        <p:nvPr/>
      </p:nvGrpSpPr>
      <p:grpSpPr>
        <a:xfrm>
          <a:off x="0" y="0"/>
          <a:ext cx="0" cy="0"/>
          <a:chOff x="0" y="0"/>
          <a:chExt cx="0" cy="0"/>
        </a:xfrm>
      </p:grpSpPr>
      <p:sp>
        <p:nvSpPr>
          <p:cNvPr id="4" name="Flowchart: Delay 3">
            <a:extLst>
              <a:ext uri="{FF2B5EF4-FFF2-40B4-BE49-F238E27FC236}">
                <a16:creationId xmlns:a16="http://schemas.microsoft.com/office/drawing/2014/main" id="{62DA3AC2-3489-BB71-C500-1834A0088C0B}"/>
              </a:ext>
              <a:ext uri="{C183D7F6-B498-43B3-948B-1728B52AA6E4}">
                <adec:decorative xmlns:adec="http://schemas.microsoft.com/office/drawing/2017/decorative" val="1"/>
              </a:ext>
            </a:extLst>
          </p:cNvPr>
          <p:cNvSpPr/>
          <p:nvPr/>
        </p:nvSpPr>
        <p:spPr>
          <a:xfrm>
            <a:off x="-1" y="0"/>
            <a:ext cx="4955059" cy="6858000"/>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B4C7C3-762D-E557-46C3-6FA80199F233}"/>
              </a:ext>
            </a:extLst>
          </p:cNvPr>
          <p:cNvSpPr txBox="1">
            <a:spLocks noGrp="1"/>
          </p:cNvSpPr>
          <p:nvPr>
            <p:ph type="title" idx="4294967295"/>
          </p:nvPr>
        </p:nvSpPr>
        <p:spPr>
          <a:xfrm>
            <a:off x="174111" y="292268"/>
            <a:ext cx="4057332"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High School Example</a:t>
            </a:r>
          </a:p>
        </p:txBody>
      </p:sp>
      <p:sp>
        <p:nvSpPr>
          <p:cNvPr id="3" name="TextBox 2">
            <a:extLst>
              <a:ext uri="{FF2B5EF4-FFF2-40B4-BE49-F238E27FC236}">
                <a16:creationId xmlns:a16="http://schemas.microsoft.com/office/drawing/2014/main" id="{8E5FF393-0F06-3497-83EA-52D55DE6EEC7}"/>
              </a:ext>
            </a:extLst>
          </p:cNvPr>
          <p:cNvSpPr txBox="1"/>
          <p:nvPr/>
        </p:nvSpPr>
        <p:spPr>
          <a:xfrm>
            <a:off x="174111" y="1762940"/>
            <a:ext cx="3846744" cy="4401205"/>
          </a:xfrm>
          <a:prstGeom prst="rect">
            <a:avLst/>
          </a:prstGeom>
          <a:noFill/>
          <a:ln w="28575">
            <a:noFill/>
          </a:ln>
        </p:spPr>
        <p:txBody>
          <a:bodyPr wrap="square" lIns="91440" tIns="45720" rIns="91440" bIns="45720" rtlCol="0" anchor="t">
            <a:spAutoFit/>
          </a:bodyPr>
          <a:lstStyle/>
          <a:p>
            <a:r>
              <a:rPr lang="en-US" sz="2800">
                <a:solidFill>
                  <a:schemeClr val="bg1"/>
                </a:solidFill>
              </a:rPr>
              <a:t>M.HS.Q.ACED.3</a:t>
            </a:r>
          </a:p>
          <a:p>
            <a:r>
              <a:rPr lang="en-US" sz="2800">
                <a:solidFill>
                  <a:schemeClr val="bg1"/>
                </a:solidFill>
              </a:rPr>
              <a:t>Represent constraints by equations or inequalities, and by systems of equations and/or inequalities, and interpret solutions as viable or nonviable options in a modeling context. </a:t>
            </a:r>
          </a:p>
        </p:txBody>
      </p:sp>
      <p:grpSp>
        <p:nvGrpSpPr>
          <p:cNvPr id="21" name="Group 20" descr="Grades 9-12 WIDA ELD Standard 3 Language for Mathematics.">
            <a:extLst>
              <a:ext uri="{FF2B5EF4-FFF2-40B4-BE49-F238E27FC236}">
                <a16:creationId xmlns:a16="http://schemas.microsoft.com/office/drawing/2014/main" id="{79F5AAC4-694C-5E10-C379-2F89155736B1}"/>
              </a:ext>
            </a:extLst>
          </p:cNvPr>
          <p:cNvGrpSpPr/>
          <p:nvPr/>
        </p:nvGrpSpPr>
        <p:grpSpPr>
          <a:xfrm>
            <a:off x="4193838" y="684890"/>
            <a:ext cx="7824051" cy="5479255"/>
            <a:chOff x="4256495" y="0"/>
            <a:chExt cx="7824051" cy="5479255"/>
          </a:xfrm>
        </p:grpSpPr>
        <p:pic>
          <p:nvPicPr>
            <p:cNvPr id="18" name="Picture 17">
              <a:extLst>
                <a:ext uri="{FF2B5EF4-FFF2-40B4-BE49-F238E27FC236}">
                  <a16:creationId xmlns:a16="http://schemas.microsoft.com/office/drawing/2014/main" id="{05965D70-0931-75A1-A7FE-E910C292A388}"/>
                </a:ext>
              </a:extLst>
            </p:cNvPr>
            <p:cNvPicPr>
              <a:picLocks noChangeAspect="1"/>
            </p:cNvPicPr>
            <p:nvPr/>
          </p:nvPicPr>
          <p:blipFill>
            <a:blip r:embed="rId3"/>
            <a:stretch>
              <a:fillRect/>
            </a:stretch>
          </p:blipFill>
          <p:spPr>
            <a:xfrm>
              <a:off x="4261748" y="0"/>
              <a:ext cx="7818798" cy="4473328"/>
            </a:xfrm>
            <a:prstGeom prst="rect">
              <a:avLst/>
            </a:prstGeom>
          </p:spPr>
        </p:pic>
        <p:pic>
          <p:nvPicPr>
            <p:cNvPr id="20" name="Picture 19">
              <a:extLst>
                <a:ext uri="{FF2B5EF4-FFF2-40B4-BE49-F238E27FC236}">
                  <a16:creationId xmlns:a16="http://schemas.microsoft.com/office/drawing/2014/main" id="{4F241325-18A5-4FFB-1E14-42ECCA67B9BC}"/>
                </a:ext>
              </a:extLst>
            </p:cNvPr>
            <p:cNvPicPr>
              <a:picLocks noChangeAspect="1"/>
            </p:cNvPicPr>
            <p:nvPr/>
          </p:nvPicPr>
          <p:blipFill>
            <a:blip r:embed="rId4"/>
            <a:stretch>
              <a:fillRect/>
            </a:stretch>
          </p:blipFill>
          <p:spPr>
            <a:xfrm>
              <a:off x="4256495" y="4473328"/>
              <a:ext cx="7628281" cy="1005927"/>
            </a:xfrm>
            <a:prstGeom prst="rect">
              <a:avLst/>
            </a:prstGeom>
          </p:spPr>
        </p:pic>
      </p:grpSp>
    </p:spTree>
    <p:extLst>
      <p:ext uri="{BB962C8B-B14F-4D97-AF65-F5344CB8AC3E}">
        <p14:creationId xmlns:p14="http://schemas.microsoft.com/office/powerpoint/2010/main" val="2077356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F40BF-3FBA-F768-6E4E-F8FB927E42AF}"/>
            </a:ext>
          </a:extLst>
        </p:cNvPr>
        <p:cNvGrpSpPr/>
        <p:nvPr/>
      </p:nvGrpSpPr>
      <p:grpSpPr>
        <a:xfrm>
          <a:off x="0" y="0"/>
          <a:ext cx="0" cy="0"/>
          <a:chOff x="0" y="0"/>
          <a:chExt cx="0" cy="0"/>
        </a:xfrm>
      </p:grpSpPr>
      <p:sp>
        <p:nvSpPr>
          <p:cNvPr id="4" name="Flowchart: Delay 3">
            <a:extLst>
              <a:ext uri="{FF2B5EF4-FFF2-40B4-BE49-F238E27FC236}">
                <a16:creationId xmlns:a16="http://schemas.microsoft.com/office/drawing/2014/main" id="{BEAEAA90-019F-FE44-4C71-996648229024}"/>
              </a:ext>
              <a:ext uri="{C183D7F6-B498-43B3-948B-1728B52AA6E4}">
                <adec:decorative xmlns:adec="http://schemas.microsoft.com/office/drawing/2017/decorative" val="1"/>
              </a:ext>
            </a:extLst>
          </p:cNvPr>
          <p:cNvSpPr/>
          <p:nvPr/>
        </p:nvSpPr>
        <p:spPr>
          <a:xfrm>
            <a:off x="-1" y="0"/>
            <a:ext cx="4955059" cy="6858000"/>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095C8-C2B5-C994-C95E-5593BD25CFAF}"/>
              </a:ext>
            </a:extLst>
          </p:cNvPr>
          <p:cNvSpPr txBox="1">
            <a:spLocks/>
          </p:cNvSpPr>
          <p:nvPr/>
        </p:nvSpPr>
        <p:spPr>
          <a:xfrm>
            <a:off x="174111" y="292268"/>
            <a:ext cx="4057332" cy="1275082"/>
          </a:xfrm>
          <a:prstGeom prst="rect">
            <a:avLst/>
          </a:prstGeom>
          <a:noFill/>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High School Example</a:t>
            </a:r>
          </a:p>
        </p:txBody>
      </p:sp>
      <p:sp>
        <p:nvSpPr>
          <p:cNvPr id="3" name="TextBox 2">
            <a:extLst>
              <a:ext uri="{FF2B5EF4-FFF2-40B4-BE49-F238E27FC236}">
                <a16:creationId xmlns:a16="http://schemas.microsoft.com/office/drawing/2014/main" id="{1AF54000-CFE3-06F5-8BDF-5A204040C691}"/>
              </a:ext>
            </a:extLst>
          </p:cNvPr>
          <p:cNvSpPr txBox="1"/>
          <p:nvPr/>
        </p:nvSpPr>
        <p:spPr>
          <a:xfrm>
            <a:off x="174111" y="1762940"/>
            <a:ext cx="3846744" cy="4401205"/>
          </a:xfrm>
          <a:prstGeom prst="rect">
            <a:avLst/>
          </a:prstGeom>
          <a:noFill/>
          <a:ln w="28575">
            <a:noFill/>
          </a:ln>
        </p:spPr>
        <p:txBody>
          <a:bodyPr wrap="square" lIns="91440" tIns="45720" rIns="91440" bIns="45720" rtlCol="0" anchor="t">
            <a:spAutoFit/>
          </a:bodyPr>
          <a:lstStyle/>
          <a:p>
            <a:r>
              <a:rPr lang="en-US" sz="2800" dirty="0">
                <a:solidFill>
                  <a:schemeClr val="bg1"/>
                </a:solidFill>
              </a:rPr>
              <a:t>M.HS.Q.ACED.3</a:t>
            </a:r>
          </a:p>
          <a:p>
            <a:r>
              <a:rPr lang="en-US" sz="2800" dirty="0">
                <a:solidFill>
                  <a:schemeClr val="bg1"/>
                </a:solidFill>
              </a:rPr>
              <a:t>Represent constraints by equations or inequalities, and by systems of equations and/or inequalities, and interpret solutions as viable or nonviable options in a modeling context. </a:t>
            </a:r>
          </a:p>
        </p:txBody>
      </p:sp>
      <p:sp>
        <p:nvSpPr>
          <p:cNvPr id="5" name="Title 1">
            <a:extLst>
              <a:ext uri="{FF2B5EF4-FFF2-40B4-BE49-F238E27FC236}">
                <a16:creationId xmlns:a16="http://schemas.microsoft.com/office/drawing/2014/main" id="{1D550F40-A345-A804-BECB-A5DF90963389}"/>
              </a:ext>
            </a:extLst>
          </p:cNvPr>
          <p:cNvSpPr txBox="1">
            <a:spLocks noGrp="1"/>
          </p:cNvSpPr>
          <p:nvPr>
            <p:ph type="title" idx="4294967295"/>
          </p:nvPr>
        </p:nvSpPr>
        <p:spPr>
          <a:xfrm>
            <a:off x="6096000" y="116903"/>
            <a:ext cx="5743155"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mj-lt"/>
                <a:ea typeface="+mj-ea"/>
                <a:cs typeface="+mj-cs"/>
              </a:rPr>
              <a:t>What Students do: </a:t>
            </a:r>
          </a:p>
        </p:txBody>
      </p:sp>
      <p:sp>
        <p:nvSpPr>
          <p:cNvPr id="6" name="TextBox 5">
            <a:extLst>
              <a:ext uri="{FF2B5EF4-FFF2-40B4-BE49-F238E27FC236}">
                <a16:creationId xmlns:a16="http://schemas.microsoft.com/office/drawing/2014/main" id="{BDA402B7-2467-C2A9-ECB6-2BAA98FDB418}"/>
              </a:ext>
            </a:extLst>
          </p:cNvPr>
          <p:cNvSpPr txBox="1"/>
          <p:nvPr/>
        </p:nvSpPr>
        <p:spPr>
          <a:xfrm>
            <a:off x="5372384" y="929809"/>
            <a:ext cx="6377029" cy="2677656"/>
          </a:xfrm>
          <a:prstGeom prst="rect">
            <a:avLst/>
          </a:prstGeom>
          <a:noFill/>
          <a:ln w="28575">
            <a:noFill/>
          </a:ln>
        </p:spPr>
        <p:txBody>
          <a:bodyPr wrap="square" lIns="91440" tIns="45720" rIns="91440" bIns="45720" rtlCol="0" anchor="t">
            <a:spAutoFit/>
          </a:bodyPr>
          <a:lstStyle/>
          <a:p>
            <a:r>
              <a:rPr lang="en-US" sz="2800">
                <a:solidFill>
                  <a:schemeClr val="accent1"/>
                </a:solidFill>
              </a:rPr>
              <a:t>From Illustrative Mathematics:</a:t>
            </a:r>
          </a:p>
          <a:p>
            <a:r>
              <a:rPr lang="en-US" sz="2800">
                <a:solidFill>
                  <a:schemeClr val="accent1"/>
                </a:solidFill>
              </a:rPr>
              <a:t>Sara's doctor tells her she needs between 400 and 800 milligrams of folate per day, from a multi-vitamin or a supplement.</a:t>
            </a:r>
          </a:p>
          <a:p>
            <a:endParaRPr lang="en-US" sz="2800">
              <a:solidFill>
                <a:schemeClr val="accent1"/>
              </a:solidFill>
            </a:endParaRPr>
          </a:p>
        </p:txBody>
      </p:sp>
      <p:pic>
        <p:nvPicPr>
          <p:cNvPr id="8" name="Picture 7" descr="Equation representing example from illustratice mathematics.">
            <a:extLst>
              <a:ext uri="{FF2B5EF4-FFF2-40B4-BE49-F238E27FC236}">
                <a16:creationId xmlns:a16="http://schemas.microsoft.com/office/drawing/2014/main" id="{C1792F2D-1CDB-CADC-7B98-C1B69DA4C442}"/>
              </a:ext>
            </a:extLst>
          </p:cNvPr>
          <p:cNvPicPr>
            <a:picLocks noChangeAspect="1"/>
          </p:cNvPicPr>
          <p:nvPr/>
        </p:nvPicPr>
        <p:blipFill>
          <a:blip r:embed="rId3"/>
          <a:stretch>
            <a:fillRect/>
          </a:stretch>
        </p:blipFill>
        <p:spPr>
          <a:xfrm>
            <a:off x="6846489" y="3429000"/>
            <a:ext cx="2823605" cy="2405827"/>
          </a:xfrm>
          <a:prstGeom prst="rect">
            <a:avLst/>
          </a:prstGeom>
        </p:spPr>
      </p:pic>
    </p:spTree>
    <p:extLst>
      <p:ext uri="{BB962C8B-B14F-4D97-AF65-F5344CB8AC3E}">
        <p14:creationId xmlns:p14="http://schemas.microsoft.com/office/powerpoint/2010/main" val="20367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2060-F623-037B-78D0-061D9A1F6044}"/>
            </a:ext>
          </a:extLst>
        </p:cNvPr>
        <p:cNvGrpSpPr/>
        <p:nvPr/>
      </p:nvGrpSpPr>
      <p:grpSpPr>
        <a:xfrm>
          <a:off x="0" y="0"/>
          <a:ext cx="0" cy="0"/>
          <a:chOff x="0" y="0"/>
          <a:chExt cx="0" cy="0"/>
        </a:xfrm>
      </p:grpSpPr>
      <p:sp>
        <p:nvSpPr>
          <p:cNvPr id="4" name="Flowchart: Delay 3">
            <a:extLst>
              <a:ext uri="{FF2B5EF4-FFF2-40B4-BE49-F238E27FC236}">
                <a16:creationId xmlns:a16="http://schemas.microsoft.com/office/drawing/2014/main" id="{A1ED98E5-5B69-821B-CF8D-59BD21084F20}"/>
              </a:ext>
              <a:ext uri="{C183D7F6-B498-43B3-948B-1728B52AA6E4}">
                <adec:decorative xmlns:adec="http://schemas.microsoft.com/office/drawing/2017/decorative" val="1"/>
              </a:ext>
            </a:extLst>
          </p:cNvPr>
          <p:cNvSpPr/>
          <p:nvPr/>
        </p:nvSpPr>
        <p:spPr>
          <a:xfrm>
            <a:off x="-1" y="0"/>
            <a:ext cx="4955059" cy="6858000"/>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C3C72-906E-9894-CC2C-AC9BFC18A582}"/>
              </a:ext>
            </a:extLst>
          </p:cNvPr>
          <p:cNvSpPr txBox="1">
            <a:spLocks/>
          </p:cNvSpPr>
          <p:nvPr/>
        </p:nvSpPr>
        <p:spPr>
          <a:xfrm>
            <a:off x="174111" y="292268"/>
            <a:ext cx="4057332" cy="1275082"/>
          </a:xfrm>
          <a:prstGeom prst="rect">
            <a:avLst/>
          </a:prstGeom>
          <a:noFill/>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High School Example</a:t>
            </a:r>
          </a:p>
        </p:txBody>
      </p:sp>
      <p:sp>
        <p:nvSpPr>
          <p:cNvPr id="3" name="TextBox 2">
            <a:extLst>
              <a:ext uri="{FF2B5EF4-FFF2-40B4-BE49-F238E27FC236}">
                <a16:creationId xmlns:a16="http://schemas.microsoft.com/office/drawing/2014/main" id="{AFA94183-11F5-4E2A-FC26-833E8AC38A39}"/>
              </a:ext>
            </a:extLst>
          </p:cNvPr>
          <p:cNvSpPr txBox="1"/>
          <p:nvPr/>
        </p:nvSpPr>
        <p:spPr>
          <a:xfrm>
            <a:off x="174111" y="1762940"/>
            <a:ext cx="3846744" cy="4401205"/>
          </a:xfrm>
          <a:prstGeom prst="rect">
            <a:avLst/>
          </a:prstGeom>
          <a:noFill/>
          <a:ln w="28575">
            <a:noFill/>
          </a:ln>
        </p:spPr>
        <p:txBody>
          <a:bodyPr wrap="square" lIns="91440" tIns="45720" rIns="91440" bIns="45720" rtlCol="0" anchor="t">
            <a:spAutoFit/>
          </a:bodyPr>
          <a:lstStyle/>
          <a:p>
            <a:r>
              <a:rPr lang="en-US" sz="2800">
                <a:solidFill>
                  <a:schemeClr val="bg1"/>
                </a:solidFill>
              </a:rPr>
              <a:t>M.HS.Q.ACED.3</a:t>
            </a:r>
          </a:p>
          <a:p>
            <a:r>
              <a:rPr lang="en-US" sz="2800">
                <a:solidFill>
                  <a:schemeClr val="bg1"/>
                </a:solidFill>
              </a:rPr>
              <a:t>Represent constraints by equations or inequalities, and by systems of equations and/or inequalities, and interpret solutions as viable or nonviable options in a modeling context. </a:t>
            </a:r>
          </a:p>
        </p:txBody>
      </p:sp>
      <p:sp>
        <p:nvSpPr>
          <p:cNvPr id="5" name="Title 1">
            <a:extLst>
              <a:ext uri="{FF2B5EF4-FFF2-40B4-BE49-F238E27FC236}">
                <a16:creationId xmlns:a16="http://schemas.microsoft.com/office/drawing/2014/main" id="{09E1DF79-19D1-01B2-2300-94FE54517C05}"/>
              </a:ext>
            </a:extLst>
          </p:cNvPr>
          <p:cNvSpPr txBox="1">
            <a:spLocks noGrp="1"/>
          </p:cNvSpPr>
          <p:nvPr>
            <p:ph type="title" idx="4294967295"/>
          </p:nvPr>
        </p:nvSpPr>
        <p:spPr>
          <a:xfrm>
            <a:off x="6096000" y="116903"/>
            <a:ext cx="5743155"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mj-lt"/>
                <a:ea typeface="+mj-ea"/>
                <a:cs typeface="+mj-cs"/>
              </a:rPr>
              <a:t>What Students do:  </a:t>
            </a:r>
          </a:p>
        </p:txBody>
      </p:sp>
      <p:sp>
        <p:nvSpPr>
          <p:cNvPr id="6" name="TextBox 5">
            <a:extLst>
              <a:ext uri="{FF2B5EF4-FFF2-40B4-BE49-F238E27FC236}">
                <a16:creationId xmlns:a16="http://schemas.microsoft.com/office/drawing/2014/main" id="{0AA8FC75-0875-A05A-2AEE-087EFE30F3DC}"/>
              </a:ext>
            </a:extLst>
          </p:cNvPr>
          <p:cNvSpPr txBox="1"/>
          <p:nvPr/>
        </p:nvSpPr>
        <p:spPr>
          <a:xfrm>
            <a:off x="5372384" y="929809"/>
            <a:ext cx="6377029" cy="2677656"/>
          </a:xfrm>
          <a:prstGeom prst="rect">
            <a:avLst/>
          </a:prstGeom>
          <a:noFill/>
          <a:ln w="28575">
            <a:noFill/>
          </a:ln>
        </p:spPr>
        <p:txBody>
          <a:bodyPr wrap="square" lIns="91440" tIns="45720" rIns="91440" bIns="45720" rtlCol="0" anchor="t">
            <a:spAutoFit/>
          </a:bodyPr>
          <a:lstStyle/>
          <a:p>
            <a:r>
              <a:rPr lang="en-US" sz="2800">
                <a:solidFill>
                  <a:schemeClr val="accent1"/>
                </a:solidFill>
              </a:rPr>
              <a:t>From Illustrative Mathematics:</a:t>
            </a:r>
          </a:p>
          <a:p>
            <a:r>
              <a:rPr lang="en-US" sz="2800">
                <a:solidFill>
                  <a:schemeClr val="accent1"/>
                </a:solidFill>
              </a:rPr>
              <a:t>Sara's doctor tells her she needs between 400 and 800 milligrams of folate per day, from a multi-vitamin or a supplement.</a:t>
            </a:r>
          </a:p>
          <a:p>
            <a:endParaRPr lang="en-US" sz="2800">
              <a:solidFill>
                <a:schemeClr val="accent1"/>
              </a:solidFill>
            </a:endParaRPr>
          </a:p>
        </p:txBody>
      </p:sp>
      <p:pic>
        <p:nvPicPr>
          <p:cNvPr id="10" name="Picture 9" descr="Graph representing example from illustrative mathematics.">
            <a:extLst>
              <a:ext uri="{FF2B5EF4-FFF2-40B4-BE49-F238E27FC236}">
                <a16:creationId xmlns:a16="http://schemas.microsoft.com/office/drawing/2014/main" id="{1EA6E3FD-BB24-D6E3-7BD3-7B27A51CFB7E}"/>
              </a:ext>
            </a:extLst>
          </p:cNvPr>
          <p:cNvPicPr>
            <a:picLocks noChangeAspect="1"/>
          </p:cNvPicPr>
          <p:nvPr/>
        </p:nvPicPr>
        <p:blipFill>
          <a:blip r:embed="rId3"/>
          <a:stretch>
            <a:fillRect/>
          </a:stretch>
        </p:blipFill>
        <p:spPr>
          <a:xfrm>
            <a:off x="4955167" y="3115562"/>
            <a:ext cx="7236833" cy="3488201"/>
          </a:xfrm>
          <a:prstGeom prst="rect">
            <a:avLst/>
          </a:prstGeom>
        </p:spPr>
      </p:pic>
    </p:spTree>
    <p:extLst>
      <p:ext uri="{BB962C8B-B14F-4D97-AF65-F5344CB8AC3E}">
        <p14:creationId xmlns:p14="http://schemas.microsoft.com/office/powerpoint/2010/main" val="253172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5383-BD27-E389-9A0F-DF9C33D9F502}"/>
            </a:ext>
          </a:extLst>
        </p:cNvPr>
        <p:cNvGrpSpPr/>
        <p:nvPr/>
      </p:nvGrpSpPr>
      <p:grpSpPr>
        <a:xfrm>
          <a:off x="0" y="0"/>
          <a:ext cx="0" cy="0"/>
          <a:chOff x="0" y="0"/>
          <a:chExt cx="0" cy="0"/>
        </a:xfrm>
      </p:grpSpPr>
      <p:sp>
        <p:nvSpPr>
          <p:cNvPr id="4" name="Flowchart: Delay 3">
            <a:extLst>
              <a:ext uri="{FF2B5EF4-FFF2-40B4-BE49-F238E27FC236}">
                <a16:creationId xmlns:a16="http://schemas.microsoft.com/office/drawing/2014/main" id="{69C44001-915F-5853-5F63-1F1AB632C5C5}"/>
              </a:ext>
              <a:ext uri="{C183D7F6-B498-43B3-948B-1728B52AA6E4}">
                <adec:decorative xmlns:adec="http://schemas.microsoft.com/office/drawing/2017/decorative" val="1"/>
              </a:ext>
            </a:extLst>
          </p:cNvPr>
          <p:cNvSpPr/>
          <p:nvPr/>
        </p:nvSpPr>
        <p:spPr>
          <a:xfrm>
            <a:off x="-1" y="0"/>
            <a:ext cx="4955059" cy="6858000"/>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093A2-9A81-7FBB-225D-1772C7973A58}"/>
              </a:ext>
            </a:extLst>
          </p:cNvPr>
          <p:cNvSpPr txBox="1">
            <a:spLocks/>
          </p:cNvSpPr>
          <p:nvPr/>
        </p:nvSpPr>
        <p:spPr>
          <a:xfrm>
            <a:off x="174111" y="292268"/>
            <a:ext cx="4057332" cy="1275082"/>
          </a:xfrm>
          <a:prstGeom prst="rect">
            <a:avLst/>
          </a:prstGeom>
          <a:noFill/>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High School Example</a:t>
            </a:r>
          </a:p>
        </p:txBody>
      </p:sp>
      <p:sp>
        <p:nvSpPr>
          <p:cNvPr id="3" name="TextBox 2">
            <a:extLst>
              <a:ext uri="{FF2B5EF4-FFF2-40B4-BE49-F238E27FC236}">
                <a16:creationId xmlns:a16="http://schemas.microsoft.com/office/drawing/2014/main" id="{1E1ABB24-A5DA-BDC6-11C5-F684E5EF8E8C}"/>
              </a:ext>
            </a:extLst>
          </p:cNvPr>
          <p:cNvSpPr txBox="1"/>
          <p:nvPr/>
        </p:nvSpPr>
        <p:spPr>
          <a:xfrm>
            <a:off x="174111" y="1762940"/>
            <a:ext cx="3846744" cy="4401205"/>
          </a:xfrm>
          <a:prstGeom prst="rect">
            <a:avLst/>
          </a:prstGeom>
          <a:noFill/>
          <a:ln w="28575">
            <a:noFill/>
          </a:ln>
        </p:spPr>
        <p:txBody>
          <a:bodyPr wrap="square" lIns="91440" tIns="45720" rIns="91440" bIns="45720" rtlCol="0" anchor="t">
            <a:spAutoFit/>
          </a:bodyPr>
          <a:lstStyle/>
          <a:p>
            <a:r>
              <a:rPr lang="en-US" sz="2800">
                <a:solidFill>
                  <a:schemeClr val="bg1"/>
                </a:solidFill>
              </a:rPr>
              <a:t>M.HS.Q.ACED.3</a:t>
            </a:r>
          </a:p>
          <a:p>
            <a:r>
              <a:rPr lang="en-US" sz="2800">
                <a:solidFill>
                  <a:schemeClr val="bg1"/>
                </a:solidFill>
              </a:rPr>
              <a:t>Represent constraints by equations or inequalities, and by systems of equations and/or inequalities, and interpret solutions as viable or nonviable options in a modeling context. </a:t>
            </a:r>
          </a:p>
        </p:txBody>
      </p:sp>
      <p:sp>
        <p:nvSpPr>
          <p:cNvPr id="5" name="Title 1">
            <a:extLst>
              <a:ext uri="{FF2B5EF4-FFF2-40B4-BE49-F238E27FC236}">
                <a16:creationId xmlns:a16="http://schemas.microsoft.com/office/drawing/2014/main" id="{30ADE181-388A-E4DA-C3C1-1FF067AD4A91}"/>
              </a:ext>
            </a:extLst>
          </p:cNvPr>
          <p:cNvSpPr txBox="1">
            <a:spLocks noGrp="1"/>
          </p:cNvSpPr>
          <p:nvPr>
            <p:ph type="title" idx="4294967295"/>
          </p:nvPr>
        </p:nvSpPr>
        <p:spPr>
          <a:xfrm>
            <a:off x="4454346" y="116903"/>
            <a:ext cx="7433601"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solidFill>
                <a:effectLst/>
                <a:uLnTx/>
                <a:uFillTx/>
                <a:latin typeface="+mj-lt"/>
                <a:ea typeface="+mj-ea"/>
                <a:cs typeface="+mj-cs"/>
              </a:rPr>
              <a:t>What are Teachers Assessing:</a:t>
            </a:r>
          </a:p>
        </p:txBody>
      </p:sp>
      <p:sp>
        <p:nvSpPr>
          <p:cNvPr id="6" name="TextBox 5">
            <a:extLst>
              <a:ext uri="{FF2B5EF4-FFF2-40B4-BE49-F238E27FC236}">
                <a16:creationId xmlns:a16="http://schemas.microsoft.com/office/drawing/2014/main" id="{9A16E927-3D5B-9D1F-988D-3F760A8D0C87}"/>
              </a:ext>
            </a:extLst>
          </p:cNvPr>
          <p:cNvSpPr txBox="1"/>
          <p:nvPr/>
        </p:nvSpPr>
        <p:spPr>
          <a:xfrm>
            <a:off x="5003849" y="751344"/>
            <a:ext cx="7050543" cy="3108543"/>
          </a:xfrm>
          <a:prstGeom prst="rect">
            <a:avLst/>
          </a:prstGeom>
          <a:noFill/>
          <a:ln w="28575">
            <a:noFill/>
          </a:ln>
        </p:spPr>
        <p:txBody>
          <a:bodyPr wrap="square" lIns="91440" tIns="45720" rIns="91440" bIns="45720" rtlCol="0" anchor="t">
            <a:spAutoFit/>
          </a:bodyPr>
          <a:lstStyle/>
          <a:p>
            <a:pPr marL="457200" indent="-457200">
              <a:buFont typeface="Arial" panose="020B0604020202020204" pitchFamily="34" charset="0"/>
              <a:buChar char="•"/>
            </a:pPr>
            <a:r>
              <a:rPr lang="en-US" sz="2800">
                <a:solidFill>
                  <a:schemeClr val="accent1"/>
                </a:solidFill>
              </a:rPr>
              <a:t>Do the students’ constraints represent the context accurately?</a:t>
            </a:r>
          </a:p>
          <a:p>
            <a:pPr marL="457200" indent="-457200">
              <a:buFont typeface="Arial" panose="020B0604020202020204" pitchFamily="34" charset="0"/>
              <a:buChar char="•"/>
            </a:pPr>
            <a:r>
              <a:rPr lang="en-US" sz="2800">
                <a:solidFill>
                  <a:schemeClr val="accent1"/>
                </a:solidFill>
              </a:rPr>
              <a:t>How do the students justify their reasoning regarding viable solutions in this question?</a:t>
            </a:r>
          </a:p>
          <a:p>
            <a:endParaRPr lang="en-US" sz="2800">
              <a:solidFill>
                <a:schemeClr val="accent1"/>
              </a:solidFill>
            </a:endParaRPr>
          </a:p>
          <a:p>
            <a:endParaRPr lang="en-US" sz="2800">
              <a:solidFill>
                <a:schemeClr val="accent1"/>
              </a:solidFill>
            </a:endParaRPr>
          </a:p>
        </p:txBody>
      </p:sp>
      <p:pic>
        <p:nvPicPr>
          <p:cNvPr id="10" name="Picture 9">
            <a:extLst>
              <a:ext uri="{FF2B5EF4-FFF2-40B4-BE49-F238E27FC236}">
                <a16:creationId xmlns:a16="http://schemas.microsoft.com/office/drawing/2014/main" id="{E0C239F0-4536-F630-480A-CF7E5281BC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55167" y="3115562"/>
            <a:ext cx="7236833" cy="3488201"/>
          </a:xfrm>
          <a:prstGeom prst="rect">
            <a:avLst/>
          </a:prstGeom>
        </p:spPr>
      </p:pic>
    </p:spTree>
    <p:extLst>
      <p:ext uri="{BB962C8B-B14F-4D97-AF65-F5344CB8AC3E}">
        <p14:creationId xmlns:p14="http://schemas.microsoft.com/office/powerpoint/2010/main" val="24528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242E5-419A-7781-0F6C-A4C27F912DD8}"/>
            </a:ext>
          </a:extLst>
        </p:cNvPr>
        <p:cNvGrpSpPr/>
        <p:nvPr/>
      </p:nvGrpSpPr>
      <p:grpSpPr>
        <a:xfrm>
          <a:off x="0" y="0"/>
          <a:ext cx="0" cy="0"/>
          <a:chOff x="0" y="0"/>
          <a:chExt cx="0" cy="0"/>
        </a:xfrm>
      </p:grpSpPr>
      <p:sp>
        <p:nvSpPr>
          <p:cNvPr id="4" name="Flowchart: Delay 3">
            <a:extLst>
              <a:ext uri="{FF2B5EF4-FFF2-40B4-BE49-F238E27FC236}">
                <a16:creationId xmlns:a16="http://schemas.microsoft.com/office/drawing/2014/main" id="{AD8C9D66-4472-BE51-B1E5-ADD669D4C2D6}"/>
              </a:ext>
              <a:ext uri="{C183D7F6-B498-43B3-948B-1728B52AA6E4}">
                <adec:decorative xmlns:adec="http://schemas.microsoft.com/office/drawing/2017/decorative" val="1"/>
              </a:ext>
            </a:extLst>
          </p:cNvPr>
          <p:cNvSpPr/>
          <p:nvPr/>
        </p:nvSpPr>
        <p:spPr>
          <a:xfrm>
            <a:off x="-1" y="0"/>
            <a:ext cx="4955059" cy="6858000"/>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57484-FC66-8552-C9B0-69A20112F2D9}"/>
              </a:ext>
            </a:extLst>
          </p:cNvPr>
          <p:cNvSpPr txBox="1">
            <a:spLocks noGrp="1"/>
          </p:cNvSpPr>
          <p:nvPr>
            <p:ph type="title" idx="4294967295"/>
          </p:nvPr>
        </p:nvSpPr>
        <p:spPr>
          <a:xfrm>
            <a:off x="174111" y="292268"/>
            <a:ext cx="4057332" cy="12750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High School Example </a:t>
            </a:r>
          </a:p>
        </p:txBody>
      </p:sp>
      <p:sp>
        <p:nvSpPr>
          <p:cNvPr id="3" name="TextBox 2">
            <a:extLst>
              <a:ext uri="{FF2B5EF4-FFF2-40B4-BE49-F238E27FC236}">
                <a16:creationId xmlns:a16="http://schemas.microsoft.com/office/drawing/2014/main" id="{00BB7AA7-2A87-7D8C-FE98-0E1D7BE6D752}"/>
              </a:ext>
            </a:extLst>
          </p:cNvPr>
          <p:cNvSpPr txBox="1"/>
          <p:nvPr/>
        </p:nvSpPr>
        <p:spPr>
          <a:xfrm>
            <a:off x="174111" y="1762940"/>
            <a:ext cx="3846744" cy="4401205"/>
          </a:xfrm>
          <a:prstGeom prst="rect">
            <a:avLst/>
          </a:prstGeom>
          <a:noFill/>
          <a:ln w="28575">
            <a:noFill/>
          </a:ln>
        </p:spPr>
        <p:txBody>
          <a:bodyPr wrap="square" lIns="91440" tIns="45720" rIns="91440" bIns="45720" rtlCol="0" anchor="t">
            <a:spAutoFit/>
          </a:bodyPr>
          <a:lstStyle/>
          <a:p>
            <a:r>
              <a:rPr lang="en-US" sz="2800">
                <a:solidFill>
                  <a:schemeClr val="bg1"/>
                </a:solidFill>
              </a:rPr>
              <a:t>M.HS.Q.ACED.3</a:t>
            </a:r>
          </a:p>
          <a:p>
            <a:r>
              <a:rPr lang="en-US" sz="2800">
                <a:solidFill>
                  <a:schemeClr val="bg1"/>
                </a:solidFill>
              </a:rPr>
              <a:t>Represent constraints by equations or inequalities, and by systems of equations and/or inequalities, and interpret solutions as viable or nonviable options in a modeling context. </a:t>
            </a:r>
          </a:p>
        </p:txBody>
      </p:sp>
      <p:grpSp>
        <p:nvGrpSpPr>
          <p:cNvPr id="14" name="Group 13" descr="Grades 9-12 WIDA ELD Standard 3 Language for Mathematics.">
            <a:extLst>
              <a:ext uri="{FF2B5EF4-FFF2-40B4-BE49-F238E27FC236}">
                <a16:creationId xmlns:a16="http://schemas.microsoft.com/office/drawing/2014/main" id="{F4A02CCB-0F2A-28D0-3242-9877B7FD6E9C}"/>
              </a:ext>
            </a:extLst>
          </p:cNvPr>
          <p:cNvGrpSpPr/>
          <p:nvPr/>
        </p:nvGrpSpPr>
        <p:grpSpPr>
          <a:xfrm>
            <a:off x="5728419" y="71057"/>
            <a:ext cx="6374136" cy="4177506"/>
            <a:chOff x="4256495" y="0"/>
            <a:chExt cx="7824051" cy="5479255"/>
          </a:xfrm>
        </p:grpSpPr>
        <p:pic>
          <p:nvPicPr>
            <p:cNvPr id="12" name="Picture 11">
              <a:extLst>
                <a:ext uri="{FF2B5EF4-FFF2-40B4-BE49-F238E27FC236}">
                  <a16:creationId xmlns:a16="http://schemas.microsoft.com/office/drawing/2014/main" id="{4171658D-6DE2-1B20-ACAB-D9401DE4E01E}"/>
                </a:ext>
              </a:extLst>
            </p:cNvPr>
            <p:cNvPicPr>
              <a:picLocks noChangeAspect="1"/>
            </p:cNvPicPr>
            <p:nvPr/>
          </p:nvPicPr>
          <p:blipFill>
            <a:blip r:embed="rId3"/>
            <a:stretch>
              <a:fillRect/>
            </a:stretch>
          </p:blipFill>
          <p:spPr>
            <a:xfrm>
              <a:off x="4261748" y="0"/>
              <a:ext cx="7818798" cy="4473328"/>
            </a:xfrm>
            <a:prstGeom prst="rect">
              <a:avLst/>
            </a:prstGeom>
          </p:spPr>
        </p:pic>
        <p:pic>
          <p:nvPicPr>
            <p:cNvPr id="13" name="Picture 12">
              <a:extLst>
                <a:ext uri="{FF2B5EF4-FFF2-40B4-BE49-F238E27FC236}">
                  <a16:creationId xmlns:a16="http://schemas.microsoft.com/office/drawing/2014/main" id="{662DB67B-17BD-3FDB-F4C2-567F888F5235}"/>
                </a:ext>
              </a:extLst>
            </p:cNvPr>
            <p:cNvPicPr>
              <a:picLocks noChangeAspect="1"/>
            </p:cNvPicPr>
            <p:nvPr/>
          </p:nvPicPr>
          <p:blipFill>
            <a:blip r:embed="rId4"/>
            <a:stretch>
              <a:fillRect/>
            </a:stretch>
          </p:blipFill>
          <p:spPr>
            <a:xfrm>
              <a:off x="4256495" y="4473328"/>
              <a:ext cx="7628281" cy="1005927"/>
            </a:xfrm>
            <a:prstGeom prst="rect">
              <a:avLst/>
            </a:prstGeom>
          </p:spPr>
        </p:pic>
      </p:grpSp>
      <p:sp>
        <p:nvSpPr>
          <p:cNvPr id="16" name="TextBox 15">
            <a:extLst>
              <a:ext uri="{FF2B5EF4-FFF2-40B4-BE49-F238E27FC236}">
                <a16:creationId xmlns:a16="http://schemas.microsoft.com/office/drawing/2014/main" id="{0AA76182-A269-BBD6-9EAF-AEB93C7B3795}"/>
              </a:ext>
            </a:extLst>
          </p:cNvPr>
          <p:cNvSpPr txBox="1"/>
          <p:nvPr/>
        </p:nvSpPr>
        <p:spPr>
          <a:xfrm>
            <a:off x="4955908" y="4333183"/>
            <a:ext cx="7260978" cy="2616101"/>
          </a:xfrm>
          <a:prstGeom prst="rect">
            <a:avLst/>
          </a:prstGeom>
          <a:noFill/>
        </p:spPr>
        <p:txBody>
          <a:bodyPr wrap="square" lIns="91440" tIns="45720" rIns="91440" bIns="45720" rtlCol="0" anchor="t">
            <a:spAutoFit/>
          </a:bodyPr>
          <a:lstStyle/>
          <a:p>
            <a:r>
              <a:rPr lang="en-US"/>
              <a:t>I can share my thinking about why my equations and graphs make sense in context</a:t>
            </a:r>
            <a:endParaRPr lang="en-US">
              <a:cs typeface="Segoe UI"/>
            </a:endParaRPr>
          </a:p>
          <a:p>
            <a:endParaRPr lang="en-US">
              <a:cs typeface="Segoe UI"/>
            </a:endParaRPr>
          </a:p>
          <a:p>
            <a:r>
              <a:rPr lang="en-US">
                <a:cs typeface="Segoe UI"/>
              </a:rPr>
              <a:t>I can justify why Sara could or could not take a certain amount of folate each day</a:t>
            </a:r>
          </a:p>
          <a:p>
            <a:endParaRPr lang="en-US">
              <a:cs typeface="Segoe UI"/>
            </a:endParaRPr>
          </a:p>
          <a:p>
            <a:r>
              <a:rPr lang="en-US" b="1">
                <a:cs typeface="Segoe UI"/>
              </a:rPr>
              <a:t>Example: “Two folate tablets each day is not a viable solution because…”</a:t>
            </a:r>
            <a:endParaRPr lang="en-US">
              <a:cs typeface="Segoe UI"/>
            </a:endParaRPr>
          </a:p>
          <a:p>
            <a:endParaRPr lang="en-US">
              <a:cs typeface="Segoe UI"/>
            </a:endParaRPr>
          </a:p>
        </p:txBody>
      </p:sp>
    </p:spTree>
    <p:extLst>
      <p:ext uri="{BB962C8B-B14F-4D97-AF65-F5344CB8AC3E}">
        <p14:creationId xmlns:p14="http://schemas.microsoft.com/office/powerpoint/2010/main" val="3038823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D4B818-5D07-6D08-8FAC-E731452F4D89}"/>
              </a:ext>
              <a:ext uri="{C183D7F6-B498-43B3-948B-1728B52AA6E4}">
                <adec:decorative xmlns:adec="http://schemas.microsoft.com/office/drawing/2017/decorative" val="1"/>
              </a:ext>
            </a:extLst>
          </p:cNvPr>
          <p:cNvSpPr/>
          <p:nvPr/>
        </p:nvSpPr>
        <p:spPr>
          <a:xfrm>
            <a:off x="17681" y="29384"/>
            <a:ext cx="12139953" cy="2002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81421F3-2E6E-A9F1-CD9D-45921EEAF424}"/>
              </a:ext>
            </a:extLst>
          </p:cNvPr>
          <p:cNvSpPr txBox="1">
            <a:spLocks noGrp="1"/>
          </p:cNvSpPr>
          <p:nvPr>
            <p:ph type="title" idx="4294967295"/>
          </p:nvPr>
        </p:nvSpPr>
        <p:spPr>
          <a:xfrm>
            <a:off x="284505" y="445744"/>
            <a:ext cx="1146822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n-lt"/>
                <a:ea typeface="+mn-ea"/>
                <a:cs typeface="Segoe UI"/>
              </a:rPr>
              <a:t>What WIDA Alignment Means</a:t>
            </a:r>
            <a:endParaRPr kumimoji="0" lang="en-US" sz="4400" b="1" i="0" u="none" strike="noStrike" kern="1200" cap="none" spc="0" normalizeH="0" baseline="0" noProof="0" dirty="0">
              <a:ln>
                <a:noFill/>
              </a:ln>
              <a:solidFill>
                <a:schemeClr val="accent2"/>
              </a:solidFill>
              <a:effectLst/>
              <a:uLnTx/>
              <a:uFillTx/>
              <a:latin typeface="+mn-lt"/>
              <a:ea typeface="+mn-ea"/>
              <a:cs typeface="Segoe UI"/>
            </a:endParaRPr>
          </a:p>
        </p:txBody>
      </p:sp>
      <p:sp>
        <p:nvSpPr>
          <p:cNvPr id="4" name="TextBox 3">
            <a:extLst>
              <a:ext uri="{FF2B5EF4-FFF2-40B4-BE49-F238E27FC236}">
                <a16:creationId xmlns:a16="http://schemas.microsoft.com/office/drawing/2014/main" id="{5D58A4BA-E710-BC8D-A7EA-37E8D0C4B762}"/>
              </a:ext>
            </a:extLst>
          </p:cNvPr>
          <p:cNvSpPr txBox="1"/>
          <p:nvPr/>
        </p:nvSpPr>
        <p:spPr>
          <a:xfrm>
            <a:off x="367392" y="2340429"/>
            <a:ext cx="1133475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Does mean:</a:t>
            </a:r>
          </a:p>
          <a:p>
            <a:pPr marL="457200" indent="-457200">
              <a:buFont typeface="Arial" panose="020B0604020202020204" pitchFamily="34" charset="0"/>
              <a:buChar char="•"/>
            </a:pPr>
            <a:r>
              <a:rPr lang="en-US" sz="2800">
                <a:cs typeface="Segoe UI"/>
              </a:rPr>
              <a:t>Support for ALL students</a:t>
            </a:r>
          </a:p>
          <a:p>
            <a:pPr marL="457200" indent="-457200">
              <a:buFont typeface="Arial" panose="020B0604020202020204" pitchFamily="34" charset="0"/>
              <a:buChar char="•"/>
            </a:pPr>
            <a:r>
              <a:rPr lang="en-US" sz="2800">
                <a:cs typeface="Segoe UI"/>
              </a:rPr>
              <a:t>Embedded in Mathematically Productive Instructional Routines</a:t>
            </a:r>
          </a:p>
          <a:p>
            <a:pPr marL="457200" indent="-457200">
              <a:buFont typeface="Arial" panose="020B0604020202020204" pitchFamily="34" charset="0"/>
              <a:buChar char="•"/>
            </a:pPr>
            <a:r>
              <a:rPr lang="en-US" sz="2800">
                <a:cs typeface="Segoe UI"/>
              </a:rPr>
              <a:t>All students are developing language skills, including students for whom English is their first language</a:t>
            </a:r>
          </a:p>
          <a:p>
            <a:pPr marL="457200" indent="-457200">
              <a:buFont typeface="Arial" panose="020B0604020202020204" pitchFamily="34" charset="0"/>
              <a:buChar char="•"/>
            </a:pPr>
            <a:r>
              <a:rPr lang="en-US" sz="2800">
                <a:cs typeface="Segoe UI"/>
              </a:rPr>
              <a:t>Clear opportunities to integrate English language arts standards through speaking, listening, writing standards</a:t>
            </a:r>
          </a:p>
          <a:p>
            <a:pPr marL="457200" indent="-457200">
              <a:buFont typeface="Arial" panose="020B0604020202020204" pitchFamily="34" charset="0"/>
              <a:buChar char="•"/>
            </a:pPr>
            <a:r>
              <a:rPr lang="en-US" sz="2800">
                <a:cs typeface="Segoe UI"/>
              </a:rPr>
              <a:t>Facilitates student discourse in day-to-day teaching and learning</a:t>
            </a:r>
          </a:p>
          <a:p>
            <a:endParaRPr lang="en-US" sz="2800">
              <a:cs typeface="Segoe UI"/>
            </a:endParaRPr>
          </a:p>
        </p:txBody>
      </p:sp>
    </p:spTree>
    <p:extLst>
      <p:ext uri="{BB962C8B-B14F-4D97-AF65-F5344CB8AC3E}">
        <p14:creationId xmlns:p14="http://schemas.microsoft.com/office/powerpoint/2010/main" val="3830227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DDB8C-7073-A082-6CC7-B2B7898123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CE7F75-FB02-1CB1-56D3-2836BFC18883}"/>
              </a:ext>
              <a:ext uri="{C183D7F6-B498-43B3-948B-1728B52AA6E4}">
                <adec:decorative xmlns:adec="http://schemas.microsoft.com/office/drawing/2017/decorative" val="1"/>
              </a:ext>
            </a:extLst>
          </p:cNvPr>
          <p:cNvSpPr/>
          <p:nvPr/>
        </p:nvSpPr>
        <p:spPr>
          <a:xfrm>
            <a:off x="17681" y="29384"/>
            <a:ext cx="12139953" cy="2002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28D87DE-9F86-0B46-6720-884A63052875}"/>
              </a:ext>
            </a:extLst>
          </p:cNvPr>
          <p:cNvSpPr txBox="1">
            <a:spLocks noGrp="1"/>
          </p:cNvSpPr>
          <p:nvPr>
            <p:ph type="title" idx="4294967295"/>
          </p:nvPr>
        </p:nvSpPr>
        <p:spPr>
          <a:xfrm>
            <a:off x="284505" y="445744"/>
            <a:ext cx="1146822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n-lt"/>
                <a:ea typeface="+mn-ea"/>
                <a:cs typeface="Segoe UI"/>
              </a:rPr>
              <a:t>What WIDA Alignment Does </a:t>
            </a:r>
            <a:r>
              <a:rPr kumimoji="0" lang="en-US" sz="4400" b="0" i="0" u="none" strike="noStrike" kern="1200" cap="none" spc="0" normalizeH="0" baseline="0" noProof="0" dirty="0">
                <a:ln>
                  <a:noFill/>
                </a:ln>
                <a:solidFill>
                  <a:schemeClr val="accent6"/>
                </a:solidFill>
                <a:effectLst/>
                <a:uLnTx/>
                <a:uFillTx/>
                <a:latin typeface="+mn-lt"/>
                <a:ea typeface="+mn-ea"/>
                <a:cs typeface="Segoe UI"/>
              </a:rPr>
              <a:t>NOT</a:t>
            </a:r>
            <a:r>
              <a:rPr kumimoji="0" lang="en-US" sz="4400" b="0" i="0" u="none" strike="noStrike" kern="1200" cap="none" spc="0" normalizeH="0" baseline="0" noProof="0" dirty="0">
                <a:ln>
                  <a:noFill/>
                </a:ln>
                <a:solidFill>
                  <a:srgbClr val="FFFFFF"/>
                </a:solidFill>
                <a:effectLst/>
                <a:uLnTx/>
                <a:uFillTx/>
                <a:latin typeface="+mn-lt"/>
                <a:ea typeface="+mn-ea"/>
                <a:cs typeface="Segoe UI"/>
              </a:rPr>
              <a:t> Mean</a:t>
            </a:r>
            <a:endParaRPr kumimoji="0" lang="en-US" sz="4400" b="1" i="0" u="none" strike="noStrike" kern="1200" cap="none" spc="0" normalizeH="0" baseline="0" noProof="0" dirty="0">
              <a:ln>
                <a:noFill/>
              </a:ln>
              <a:solidFill>
                <a:schemeClr val="accent2"/>
              </a:solidFill>
              <a:effectLst/>
              <a:uLnTx/>
              <a:uFillTx/>
              <a:latin typeface="+mn-lt"/>
              <a:ea typeface="+mn-ea"/>
              <a:cs typeface="Segoe UI"/>
            </a:endParaRPr>
          </a:p>
        </p:txBody>
      </p:sp>
      <p:sp>
        <p:nvSpPr>
          <p:cNvPr id="4" name="TextBox 3">
            <a:extLst>
              <a:ext uri="{FF2B5EF4-FFF2-40B4-BE49-F238E27FC236}">
                <a16:creationId xmlns:a16="http://schemas.microsoft.com/office/drawing/2014/main" id="{861E4EB1-02E8-8838-192A-61077C64C83E}"/>
              </a:ext>
            </a:extLst>
          </p:cNvPr>
          <p:cNvSpPr txBox="1"/>
          <p:nvPr/>
        </p:nvSpPr>
        <p:spPr>
          <a:xfrm>
            <a:off x="367392" y="2340429"/>
            <a:ext cx="1133475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Segoe UI"/>
              </a:rPr>
              <a:t>Does </a:t>
            </a:r>
            <a:r>
              <a:rPr lang="en-US" sz="2800" b="1">
                <a:cs typeface="Segoe UI"/>
              </a:rPr>
              <a:t>NOT</a:t>
            </a:r>
            <a:r>
              <a:rPr lang="en-US" sz="2800">
                <a:cs typeface="Segoe UI"/>
              </a:rPr>
              <a:t> mean:</a:t>
            </a:r>
          </a:p>
          <a:p>
            <a:pPr marL="457200" indent="-457200">
              <a:buFont typeface="Arial" panose="020B0604020202020204" pitchFamily="34" charset="0"/>
              <a:buChar char="•"/>
            </a:pPr>
            <a:r>
              <a:rPr lang="en-US" sz="2800">
                <a:cs typeface="Segoe UI"/>
              </a:rPr>
              <a:t>Sentence stems are the day-to-day support for language skills</a:t>
            </a:r>
          </a:p>
          <a:p>
            <a:pPr marL="457200" indent="-457200">
              <a:buFont typeface="Arial" panose="020B0604020202020204" pitchFamily="34" charset="0"/>
              <a:buChar char="•"/>
            </a:pPr>
            <a:r>
              <a:rPr lang="en-US" sz="2800">
                <a:cs typeface="Segoe UI"/>
              </a:rPr>
              <a:t>Students are in ability groupings based on language skills</a:t>
            </a:r>
          </a:p>
          <a:p>
            <a:pPr marL="457200" indent="-457200">
              <a:buFont typeface="Arial" panose="020B0604020202020204" pitchFamily="34" charset="0"/>
              <a:buChar char="•"/>
            </a:pPr>
            <a:r>
              <a:rPr lang="en-US" sz="2800">
                <a:cs typeface="Segoe UI"/>
              </a:rPr>
              <a:t>Students receive different access to standards, or instruction of the standards</a:t>
            </a:r>
          </a:p>
        </p:txBody>
      </p:sp>
    </p:spTree>
    <p:extLst>
      <p:ext uri="{BB962C8B-B14F-4D97-AF65-F5344CB8AC3E}">
        <p14:creationId xmlns:p14="http://schemas.microsoft.com/office/powerpoint/2010/main" val="369814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EBCE8C-4C38-2900-AE7A-0D1680043C42}"/>
              </a:ext>
            </a:extLst>
          </p:cNvPr>
          <p:cNvSpPr>
            <a:spLocks noGrp="1"/>
          </p:cNvSpPr>
          <p:nvPr>
            <p:ph type="title" idx="4294967295"/>
          </p:nvPr>
        </p:nvSpPr>
        <p:spPr>
          <a:xfrm>
            <a:off x="211138" y="206375"/>
            <a:ext cx="4970462" cy="4867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FFFFFF"/>
                </a:solidFill>
                <a:effectLst/>
                <a:uLnTx/>
                <a:uFillTx/>
                <a:latin typeface="Segoe UI"/>
                <a:ea typeface="+mn-ea"/>
                <a:cs typeface="Segoe UI"/>
              </a:rPr>
              <a:t>WIDA Amplifies Key Shifts to make math </a:t>
            </a:r>
            <a:br>
              <a:rPr kumimoji="0" lang="en-US" sz="4000" b="0" i="0" u="none" strike="noStrike" kern="1200" cap="none" spc="0" normalizeH="0" baseline="0" noProof="0" dirty="0">
                <a:ln>
                  <a:noFill/>
                </a:ln>
                <a:solidFill>
                  <a:srgbClr val="FFFFFF"/>
                </a:solidFill>
                <a:effectLst/>
                <a:uLnTx/>
                <a:uFillTx/>
                <a:latin typeface="Segoe UI"/>
                <a:ea typeface="+mn-ea"/>
                <a:cs typeface="Segoe UI"/>
              </a:rPr>
            </a:br>
            <a:r>
              <a:rPr kumimoji="0" lang="en-US" sz="4000" b="0" i="0" u="none" strike="noStrike" kern="1200" cap="none" spc="0" normalizeH="0" baseline="0" noProof="0" dirty="0">
                <a:ln>
                  <a:noFill/>
                </a:ln>
                <a:solidFill>
                  <a:srgbClr val="FFFFFF"/>
                </a:solidFill>
                <a:effectLst/>
                <a:uLnTx/>
                <a:uFillTx/>
                <a:latin typeface="Segoe UI"/>
                <a:ea typeface="+mn-ea"/>
                <a:cs typeface="Segoe UI"/>
              </a:rPr>
              <a:t>Contextual</a:t>
            </a:r>
            <a:r>
              <a:rPr lang="en-US" sz="4000" dirty="0">
                <a:solidFill>
                  <a:srgbClr val="FFFFFF"/>
                </a:solidFill>
                <a:latin typeface="Segoe UI"/>
                <a:ea typeface="+mn-ea"/>
                <a:cs typeface="Segoe UI"/>
              </a:rPr>
              <a:t>, </a:t>
            </a:r>
            <a:r>
              <a:rPr kumimoji="0" lang="en-US" sz="4000" b="0" i="0" u="none" strike="noStrike" kern="1200" cap="none" spc="0" normalizeH="0" baseline="0" noProof="0" dirty="0">
                <a:ln>
                  <a:noFill/>
                </a:ln>
                <a:solidFill>
                  <a:srgbClr val="FFFFFF"/>
                </a:solidFill>
                <a:effectLst/>
                <a:uLnTx/>
                <a:uFillTx/>
                <a:latin typeface="Segoe UI"/>
                <a:ea typeface="+mn-ea"/>
                <a:cs typeface="Segoe UI"/>
              </a:rPr>
              <a:t>Connected, </a:t>
            </a:r>
            <a:br>
              <a:rPr kumimoji="0" lang="en-US" sz="4000" b="0" i="0" u="none" strike="noStrike" kern="1200" cap="none" spc="0" normalizeH="0" baseline="0" noProof="0" dirty="0">
                <a:ln>
                  <a:noFill/>
                </a:ln>
                <a:solidFill>
                  <a:srgbClr val="FFFFFF"/>
                </a:solidFill>
                <a:effectLst/>
                <a:uLnTx/>
                <a:uFillTx/>
                <a:latin typeface="Segoe UI"/>
                <a:ea typeface="+mn-ea"/>
                <a:cs typeface="Segoe UI"/>
              </a:rPr>
            </a:br>
            <a:r>
              <a:rPr kumimoji="0" lang="en-US" sz="4000" b="0" i="0" u="none" strike="noStrike" kern="1200" cap="none" spc="0" normalizeH="0" baseline="0" noProof="0" dirty="0">
                <a:ln>
                  <a:noFill/>
                </a:ln>
                <a:solidFill>
                  <a:srgbClr val="FFFFFF"/>
                </a:solidFill>
                <a:effectLst/>
                <a:uLnTx/>
                <a:uFillTx/>
                <a:latin typeface="Segoe UI"/>
                <a:ea typeface="+mn-ea"/>
                <a:cs typeface="Segoe UI"/>
              </a:rPr>
              <a:t>and </a:t>
            </a:r>
            <a:br>
              <a:rPr kumimoji="0" lang="en-US" sz="4000" b="0" i="0" u="none" strike="noStrike" kern="1200" cap="none" spc="0" normalizeH="0" baseline="0" noProof="0" dirty="0">
                <a:ln>
                  <a:noFill/>
                </a:ln>
                <a:solidFill>
                  <a:srgbClr val="FFFFFF"/>
                </a:solidFill>
                <a:effectLst/>
                <a:uLnTx/>
                <a:uFillTx/>
                <a:latin typeface="Segoe UI"/>
                <a:ea typeface="+mn-ea"/>
                <a:cs typeface="Segoe UI"/>
              </a:rPr>
            </a:br>
            <a:r>
              <a:rPr kumimoji="0" lang="en-US" sz="4000" b="0" i="0" u="none" strike="noStrike" kern="1200" cap="none" spc="0" normalizeH="0" baseline="0" noProof="0" dirty="0">
                <a:ln>
                  <a:noFill/>
                </a:ln>
                <a:solidFill>
                  <a:srgbClr val="FFFFFF"/>
                </a:solidFill>
                <a:effectLst/>
                <a:uLnTx/>
                <a:uFillTx/>
                <a:latin typeface="Segoe UI"/>
                <a:ea typeface="+mn-ea"/>
                <a:cs typeface="Segoe UI"/>
              </a:rPr>
              <a:t>Meaningful</a:t>
            </a:r>
            <a:endParaRPr kumimoji="0" lang="en-US" sz="4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5" name="Picture 4">
            <a:extLst>
              <a:ext uri="{FF2B5EF4-FFF2-40B4-BE49-F238E27FC236}">
                <a16:creationId xmlns:a16="http://schemas.microsoft.com/office/drawing/2014/main" id="{9ECF4B9A-F817-054C-02C5-483B8452C6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31104" y="1443037"/>
            <a:ext cx="8863542" cy="4141259"/>
          </a:xfrm>
          <a:prstGeom prst="rect">
            <a:avLst/>
          </a:prstGeom>
        </p:spPr>
      </p:pic>
    </p:spTree>
    <p:extLst>
      <p:ext uri="{BB962C8B-B14F-4D97-AF65-F5344CB8AC3E}">
        <p14:creationId xmlns:p14="http://schemas.microsoft.com/office/powerpoint/2010/main" val="2038715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3E086E-B267-BD13-40FD-03A7319E5B2F}"/>
              </a:ext>
              <a:ext uri="{C183D7F6-B498-43B3-948B-1728B52AA6E4}">
                <adec:decorative xmlns:adec="http://schemas.microsoft.com/office/drawing/2017/decorative" val="1"/>
              </a:ext>
            </a:extLst>
          </p:cNvPr>
          <p:cNvSpPr/>
          <p:nvPr/>
        </p:nvSpPr>
        <p:spPr>
          <a:xfrm>
            <a:off x="2448" y="8638"/>
            <a:ext cx="12180913" cy="12651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CDD7CE7-909E-F3DD-E84A-2AF7686834D4}"/>
              </a:ext>
            </a:extLst>
          </p:cNvPr>
          <p:cNvSpPr txBox="1">
            <a:spLocks noGrp="1"/>
          </p:cNvSpPr>
          <p:nvPr>
            <p:ph type="title" idx="4294967295"/>
          </p:nvPr>
        </p:nvSpPr>
        <p:spPr>
          <a:xfrm>
            <a:off x="245923" y="310706"/>
            <a:ext cx="1146822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n-lt"/>
                <a:ea typeface="+mn-ea"/>
                <a:cs typeface="Segoe UI"/>
              </a:rPr>
              <a:t>Additional Resources:</a:t>
            </a:r>
          </a:p>
        </p:txBody>
      </p:sp>
      <p:sp>
        <p:nvSpPr>
          <p:cNvPr id="2" name="TextBox 1">
            <a:extLst>
              <a:ext uri="{FF2B5EF4-FFF2-40B4-BE49-F238E27FC236}">
                <a16:creationId xmlns:a16="http://schemas.microsoft.com/office/drawing/2014/main" id="{ABC4D315-643A-1BBA-D7F9-A14A528CB47F}"/>
              </a:ext>
            </a:extLst>
          </p:cNvPr>
          <p:cNvSpPr txBox="1"/>
          <p:nvPr/>
        </p:nvSpPr>
        <p:spPr>
          <a:xfrm>
            <a:off x="472635" y="1461305"/>
            <a:ext cx="1143964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sz="2400">
                <a:solidFill>
                  <a:srgbClr val="242424"/>
                </a:solidFill>
                <a:latin typeface="Segoe UI"/>
                <a:ea typeface="Aptos"/>
                <a:cs typeface="Segoe UI"/>
              </a:rPr>
              <a:t>WIDA Website: </a:t>
            </a:r>
            <a:r>
              <a:rPr lang="en-US" sz="2400" dirty="0">
                <a:solidFill>
                  <a:srgbClr val="242424"/>
                </a:solidFill>
                <a:latin typeface="Segoe UI"/>
                <a:ea typeface="Aptos"/>
                <a:cs typeface="Segoe UI"/>
                <a:hlinkClick r:id="rId2" tooltip="Original URL: https://wida.wisc.edu/teach/standards/eld. Click or tap if you trust this link."/>
              </a:rPr>
              <a:t>ELD Standards Framework</a:t>
            </a:r>
            <a:r>
              <a:rPr lang="en-US" sz="2400">
                <a:solidFill>
                  <a:srgbClr val="242424"/>
                </a:solidFill>
                <a:latin typeface="Segoe UI"/>
                <a:ea typeface="Aptos"/>
                <a:cs typeface="Segoe UI"/>
              </a:rPr>
              <a:t> (main WIDA website for the ELD Standards Framework)</a:t>
            </a:r>
            <a:endParaRPr lang="en-US" sz="2400" dirty="0">
              <a:solidFill>
                <a:srgbClr val="242424"/>
              </a:solidFill>
              <a:latin typeface="Segoe UI"/>
              <a:ea typeface="Aptos"/>
              <a:cs typeface="Segoe UI"/>
            </a:endParaRPr>
          </a:p>
          <a:p>
            <a:pPr>
              <a:buFont typeface=""/>
              <a:buChar char="•"/>
            </a:pPr>
            <a:r>
              <a:rPr lang="en-US" sz="2400">
                <a:solidFill>
                  <a:srgbClr val="242424"/>
                </a:solidFill>
                <a:latin typeface="Segoe UI"/>
                <a:ea typeface="Aptos"/>
                <a:cs typeface="Segoe UI"/>
              </a:rPr>
              <a:t>Self-Paced Workshop: </a:t>
            </a:r>
            <a:r>
              <a:rPr lang="en-US" sz="2400" dirty="0">
                <a:solidFill>
                  <a:srgbClr val="242424"/>
                </a:solidFill>
                <a:latin typeface="Segoe UI"/>
                <a:ea typeface="Aptos"/>
                <a:cs typeface="Segoe UI"/>
                <a:hlinkClick r:id="rId3" tooltip="Original URL: https://www.pdenroller.org/ospi/catalog/192818. Click or tap if you trust this link."/>
              </a:rPr>
              <a:t>The WIDA Standards Framework: A Collaborative Approach</a:t>
            </a:r>
            <a:endParaRPr lang="en-US" sz="2400" dirty="0">
              <a:solidFill>
                <a:srgbClr val="242424"/>
              </a:solidFill>
              <a:latin typeface="Segoe UI"/>
              <a:ea typeface="Aptos"/>
              <a:cs typeface="Segoe UI"/>
            </a:endParaRPr>
          </a:p>
          <a:p>
            <a:pPr>
              <a:buFont typeface=""/>
              <a:buChar char="•"/>
            </a:pPr>
            <a:r>
              <a:rPr lang="en-US" sz="2400">
                <a:solidFill>
                  <a:srgbClr val="242424"/>
                </a:solidFill>
                <a:latin typeface="Segoe UI"/>
                <a:ea typeface="Aptos"/>
                <a:cs typeface="Segoe UI"/>
              </a:rPr>
              <a:t>Self-Paced Workshop: </a:t>
            </a:r>
            <a:r>
              <a:rPr lang="en-US" sz="2400" dirty="0">
                <a:solidFill>
                  <a:srgbClr val="242424"/>
                </a:solidFill>
                <a:latin typeface="Segoe UI"/>
                <a:ea typeface="Aptos"/>
                <a:cs typeface="Segoe UI"/>
                <a:hlinkClick r:id="rId4" tooltip="Original URL: https://www.pdenroller.org/ospi/catalog/192423. Click or tap if you trust this link."/>
              </a:rPr>
              <a:t>Developing Language for Learning in Mathematics</a:t>
            </a:r>
            <a:endParaRPr lang="en-US" sz="2400" dirty="0">
              <a:solidFill>
                <a:srgbClr val="242424"/>
              </a:solidFill>
              <a:latin typeface="Segoe UI"/>
              <a:ea typeface="Aptos"/>
              <a:cs typeface="Segoe UI"/>
            </a:endParaRPr>
          </a:p>
          <a:p>
            <a:pPr>
              <a:buFont typeface=""/>
              <a:buChar char="•"/>
            </a:pPr>
            <a:r>
              <a:rPr lang="en-US" sz="2400" dirty="0">
                <a:solidFill>
                  <a:srgbClr val="242424"/>
                </a:solidFill>
                <a:latin typeface="Segoe UI"/>
                <a:ea typeface="Aptos"/>
                <a:cs typeface="Segoe UI"/>
              </a:rPr>
              <a:t>WIDA Website: </a:t>
            </a:r>
            <a:r>
              <a:rPr lang="en-US" sz="2400" dirty="0">
                <a:solidFill>
                  <a:srgbClr val="242424"/>
                </a:solidFill>
                <a:latin typeface="Segoe UI"/>
                <a:ea typeface="Aptos"/>
                <a:cs typeface="Segoe UI"/>
                <a:hlinkClick r:id="rId5" tooltip="Original URL: https://wida.wisc.edu/teach/standards/in-action. Click or tap if you trust this link."/>
              </a:rPr>
              <a:t>Standards in Action</a:t>
            </a:r>
            <a:r>
              <a:rPr lang="en-US" sz="2400" dirty="0">
                <a:solidFill>
                  <a:srgbClr val="242424"/>
                </a:solidFill>
                <a:latin typeface="Segoe UI"/>
                <a:ea typeface="Aptos"/>
                <a:cs typeface="Segoe UI"/>
              </a:rPr>
              <a:t> (The content of this website provides a real classroom example of implementation of the ELD Standards Framework.  As a bonus, it’s a math example!)</a:t>
            </a:r>
          </a:p>
          <a:p>
            <a:pPr>
              <a:buFont typeface=""/>
              <a:buChar char="•"/>
            </a:pPr>
            <a:r>
              <a:rPr lang="en-US" sz="2400" dirty="0">
                <a:solidFill>
                  <a:srgbClr val="242424"/>
                </a:solidFill>
                <a:latin typeface="Segoe UI"/>
                <a:ea typeface="Aptos"/>
                <a:cs typeface="Segoe UI"/>
              </a:rPr>
              <a:t>WIDA Recorded Webinar: </a:t>
            </a:r>
            <a:r>
              <a:rPr lang="en-US" sz="2400" dirty="0">
                <a:solidFill>
                  <a:srgbClr val="242424"/>
                </a:solidFill>
                <a:latin typeface="Segoe UI"/>
                <a:ea typeface="Aptos"/>
                <a:cs typeface="Segoe UI"/>
                <a:hlinkClick r:id="rId6" tooltip="Original URL: https://wida.wisc.edu/resources/partners-language-collaborating-implement-wida-eld-standards-framework. Click or tap if you trust this link."/>
              </a:rPr>
              <a:t>Partners in Language: collaborating to Implement the WIDA ELD Standards Framework</a:t>
            </a:r>
            <a:r>
              <a:rPr lang="en-US" sz="2400" dirty="0">
                <a:solidFill>
                  <a:srgbClr val="242424"/>
                </a:solidFill>
                <a:latin typeface="Segoe UI"/>
                <a:ea typeface="Aptos"/>
                <a:cs typeface="Segoe UI"/>
              </a:rPr>
              <a:t> (example of ways of collaborating across roles to deliver language-rich lessons rooted in the WIDA ELD Standards Framework.  The content area used in the webinar is math.)</a:t>
            </a:r>
          </a:p>
          <a:p>
            <a:pPr>
              <a:buFont typeface=""/>
              <a:buChar char="•"/>
            </a:pPr>
            <a:r>
              <a:rPr lang="en-US" sz="2400">
                <a:solidFill>
                  <a:srgbClr val="242424"/>
                </a:solidFill>
                <a:latin typeface="Segoe UI"/>
                <a:ea typeface="Aptos"/>
                <a:cs typeface="Segoe UI"/>
              </a:rPr>
              <a:t>WIDA Focus Bulletin: </a:t>
            </a:r>
            <a:r>
              <a:rPr lang="en-US" sz="2400" dirty="0">
                <a:solidFill>
                  <a:srgbClr val="242424"/>
                </a:solidFill>
                <a:latin typeface="Segoe UI"/>
                <a:ea typeface="Aptos"/>
                <a:cs typeface="Segoe UI"/>
                <a:hlinkClick r:id="rId7" tooltip="Original URL: https://wida.wisc.edu/sites/default/files/resource/FocusBulletin-Scaffolding-Learning-Multilingual-Students-Math.pdf. Click or tap if you trust this link."/>
              </a:rPr>
              <a:t>Scaffolding Learning for Multilingual Students in Math</a:t>
            </a:r>
            <a:endParaRPr lang="en-US" sz="2400" dirty="0">
              <a:solidFill>
                <a:srgbClr val="242424"/>
              </a:solidFill>
              <a:latin typeface="Segoe UI"/>
              <a:ea typeface="Aptos"/>
              <a:cs typeface="Segoe UI"/>
              <a:hlinkClick r:id="rId7"/>
            </a:endParaRPr>
          </a:p>
          <a:p>
            <a:pPr algn="ctr"/>
            <a:endParaRPr lang="en-US"/>
          </a:p>
        </p:txBody>
      </p:sp>
    </p:spTree>
    <p:extLst>
      <p:ext uri="{BB962C8B-B14F-4D97-AF65-F5344CB8AC3E}">
        <p14:creationId xmlns:p14="http://schemas.microsoft.com/office/powerpoint/2010/main" val="1321954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3CF7B84A-D947-D299-77E6-A65DF286EC6F}"/>
              </a:ext>
              <a:ext uri="{C183D7F6-B498-43B3-948B-1728B52AA6E4}">
                <adec:decorative xmlns:adec="http://schemas.microsoft.com/office/drawing/2017/decorative" val="1"/>
              </a:ext>
            </a:extLst>
          </p:cNvPr>
          <p:cNvSpPr/>
          <p:nvPr/>
        </p:nvSpPr>
        <p:spPr>
          <a:xfrm>
            <a:off x="-1" y="0"/>
            <a:ext cx="4955059" cy="6858000"/>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Segoe UI"/>
            </a:endParaRPr>
          </a:p>
        </p:txBody>
      </p:sp>
      <p:sp>
        <p:nvSpPr>
          <p:cNvPr id="5" name="Text Placeholder 2">
            <a:extLst>
              <a:ext uri="{FF2B5EF4-FFF2-40B4-BE49-F238E27FC236}">
                <a16:creationId xmlns:a16="http://schemas.microsoft.com/office/drawing/2014/main" id="{2D1914EC-CD12-F33E-C99C-3C69A2FF3955}"/>
              </a:ext>
            </a:extLst>
          </p:cNvPr>
          <p:cNvSpPr txBox="1">
            <a:spLocks noGrp="1"/>
          </p:cNvSpPr>
          <p:nvPr>
            <p:ph type="title" idx="4294967295"/>
          </p:nvPr>
        </p:nvSpPr>
        <p:spPr>
          <a:xfrm>
            <a:off x="200962" y="1161286"/>
            <a:ext cx="4564063" cy="10961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Segoe UI"/>
                <a:ea typeface="+mn-ea"/>
                <a:cs typeface="Segoe UI"/>
              </a:rPr>
              <a:t>Contact us:</a:t>
            </a:r>
            <a:endParaRPr kumimoji="0" lang="en-US" sz="40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BB38FC06-8CA5-0D77-40AB-6567255DD33E}"/>
              </a:ext>
            </a:extLst>
          </p:cNvPr>
          <p:cNvSpPr txBox="1"/>
          <p:nvPr/>
        </p:nvSpPr>
        <p:spPr>
          <a:xfrm>
            <a:off x="5316292" y="1395440"/>
            <a:ext cx="648283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Segoe UI"/>
              </a:rPr>
              <a:t>Laura Grant</a:t>
            </a:r>
            <a:endParaRPr lang="en-US" sz="2800" b="1" dirty="0">
              <a:cs typeface="Segoe UI"/>
            </a:endParaRPr>
          </a:p>
          <a:p>
            <a:r>
              <a:rPr lang="en-US" sz="2800">
                <a:cs typeface="Segoe UI"/>
              </a:rPr>
              <a:t>Associate Director of Elementary Mathematics and Content Integration</a:t>
            </a:r>
            <a:endParaRPr lang="en-US" sz="2800" dirty="0">
              <a:cs typeface="Segoe UI"/>
            </a:endParaRPr>
          </a:p>
          <a:p>
            <a:r>
              <a:rPr lang="en-US" sz="2800" dirty="0">
                <a:cs typeface="Segoe UI"/>
                <a:hlinkClick r:id="rId2"/>
              </a:rPr>
              <a:t>laura.grant@k12.wa.us</a:t>
            </a:r>
            <a:endParaRPr lang="en-US" sz="2800" dirty="0">
              <a:cs typeface="Segoe UI"/>
            </a:endParaRPr>
          </a:p>
          <a:p>
            <a:endParaRPr lang="en-US" sz="2800" dirty="0">
              <a:cs typeface="Segoe UI"/>
            </a:endParaRPr>
          </a:p>
          <a:p>
            <a:r>
              <a:rPr lang="en-US" sz="2800" b="1">
                <a:cs typeface="Segoe UI"/>
              </a:rPr>
              <a:t>Serena O'Neill</a:t>
            </a:r>
            <a:endParaRPr lang="en-US" sz="2800" b="1" dirty="0">
              <a:cs typeface="Segoe UI"/>
            </a:endParaRPr>
          </a:p>
          <a:p>
            <a:r>
              <a:rPr lang="en-US" sz="2800">
                <a:cs typeface="Segoe UI"/>
              </a:rPr>
              <a:t>Associate Director of Secondary Mathematics</a:t>
            </a:r>
            <a:endParaRPr lang="en-US" sz="2800" dirty="0">
              <a:cs typeface="Segoe UI"/>
            </a:endParaRPr>
          </a:p>
          <a:p>
            <a:r>
              <a:rPr lang="en-US" sz="2800" dirty="0">
                <a:cs typeface="Segoe UI"/>
                <a:hlinkClick r:id="rId3"/>
              </a:rPr>
              <a:t>serena.oneill@k12.wa.us</a:t>
            </a:r>
            <a:endParaRPr lang="en-US" sz="2800" dirty="0">
              <a:cs typeface="Segoe UI"/>
            </a:endParaRPr>
          </a:p>
          <a:p>
            <a:endParaRPr lang="en-US" dirty="0">
              <a:cs typeface="Segoe UI"/>
            </a:endParaRPr>
          </a:p>
        </p:txBody>
      </p:sp>
    </p:spTree>
    <p:extLst>
      <p:ext uri="{BB962C8B-B14F-4D97-AF65-F5344CB8AC3E}">
        <p14:creationId xmlns:p14="http://schemas.microsoft.com/office/powerpoint/2010/main" val="274834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962C5F-302A-4C30-BE2A-667E19D2D6A9}"/>
              </a:ext>
            </a:extLst>
          </p:cNvPr>
          <p:cNvSpPr txBox="1">
            <a:spLocks noGrp="1"/>
          </p:cNvSpPr>
          <p:nvPr>
            <p:ph type="title" idx="4294967295"/>
          </p:nvPr>
        </p:nvSpPr>
        <p:spPr>
          <a:xfrm>
            <a:off x="506104" y="637678"/>
            <a:ext cx="387596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Equity Statement</a:t>
            </a:r>
          </a:p>
        </p:txBody>
      </p:sp>
      <p:sp>
        <p:nvSpPr>
          <p:cNvPr id="5" name="TextBox 4">
            <a:extLst>
              <a:ext uri="{FF2B5EF4-FFF2-40B4-BE49-F238E27FC236}">
                <a16:creationId xmlns:a16="http://schemas.microsoft.com/office/drawing/2014/main" id="{4D600171-EF41-458F-B6F6-BD2431648145}"/>
              </a:ext>
            </a:extLst>
          </p:cNvPr>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pic>
        <p:nvPicPr>
          <p:cNvPr id="3" name="Picture 2" title="OSPI logo">
            <a:extLst>
              <a:ext uri="{FF2B5EF4-FFF2-40B4-BE49-F238E27FC236}">
                <a16:creationId xmlns:a16="http://schemas.microsoft.com/office/drawing/2014/main" id="{ACCAE71C-262C-4670-8A1D-A14F8935A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248081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1" title="ospi logo">
            <a:extLst>
              <a:ext uri="{FF2B5EF4-FFF2-40B4-BE49-F238E27FC236}">
                <a16:creationId xmlns:a16="http://schemas.microsoft.com/office/drawing/2014/main" id="{207CBC48-B905-4AE8-B6A4-CB996C098931}"/>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887974" y="299117"/>
            <a:ext cx="4509680" cy="755958"/>
          </a:xfrm>
          <a:prstGeom prst="rect">
            <a:avLst/>
          </a:prstGeom>
        </p:spPr>
      </p:pic>
      <p:sp>
        <p:nvSpPr>
          <p:cNvPr id="2" name="Title 1" descr="OSPI Address">
            <a:extLst>
              <a:ext uri="{FF2B5EF4-FFF2-40B4-BE49-F238E27FC236}">
                <a16:creationId xmlns:a16="http://schemas.microsoft.com/office/drawing/2014/main" id="{DE0080BB-155F-4CBE-AAAB-753AA81AAF96}"/>
              </a:ext>
            </a:extLst>
          </p:cNvPr>
          <p:cNvSpPr>
            <a:spLocks noGrp="1"/>
          </p:cNvSpPr>
          <p:nvPr>
            <p:ph type="title"/>
          </p:nvPr>
        </p:nvSpPr>
        <p:spPr>
          <a:xfrm>
            <a:off x="3295952" y="2006088"/>
            <a:ext cx="5996346" cy="458921"/>
          </a:xfrm>
        </p:spPr>
        <p:txBody>
          <a:bodyPr>
            <a:normAutofit fontScale="90000"/>
          </a:bodyPr>
          <a:lstStyle/>
          <a:p>
            <a:pPr algn="ctr"/>
            <a:r>
              <a:rPr lang="en-US" sz="3600" b="1" dirty="0">
                <a:solidFill>
                  <a:srgbClr val="0D575C"/>
                </a:solidFill>
                <a:cs typeface="Segoe UI" panose="020B0502040204020203" pitchFamily="34" charset="0"/>
              </a:rPr>
              <a:t>Multilingual Education Team</a:t>
            </a:r>
            <a:br>
              <a:rPr lang="en-US" b="1" dirty="0">
                <a:solidFill>
                  <a:srgbClr val="0D575C"/>
                </a:solidFill>
                <a:cs typeface="Segoe UI" panose="020B0502040204020203" pitchFamily="34" charset="0"/>
              </a:rPr>
            </a:br>
            <a:br>
              <a:rPr lang="en-US" sz="1600" b="1" dirty="0">
                <a:solidFill>
                  <a:srgbClr val="0D575C"/>
                </a:solidFill>
                <a:cs typeface="Segoe UI" panose="020B0502040204020203" pitchFamily="34" charset="0"/>
              </a:rPr>
            </a:br>
            <a:r>
              <a:rPr lang="en-US" sz="1300" dirty="0">
                <a:solidFill>
                  <a:schemeClr val="tx2"/>
                </a:solidFill>
                <a:ea typeface="Calibri" panose="020F0502020204030204" pitchFamily="34" charset="0"/>
              </a:rPr>
              <a:t>Office of the Superintendent of Public Instruction</a:t>
            </a:r>
            <a:br>
              <a:rPr lang="en-US" sz="1300" dirty="0">
                <a:solidFill>
                  <a:schemeClr val="tx2"/>
                </a:solidFill>
                <a:ea typeface="Calibri" panose="020F0502020204030204" pitchFamily="34" charset="0"/>
              </a:rPr>
            </a:br>
            <a:r>
              <a:rPr lang="en-US" sz="1300" dirty="0">
                <a:solidFill>
                  <a:schemeClr val="tx2"/>
                </a:solidFill>
                <a:ea typeface="Calibri" panose="020F0502020204030204" pitchFamily="34" charset="0"/>
              </a:rPr>
              <a:t>600 Washington St. SE | Olympia, WA 98504-7200 </a:t>
            </a:r>
            <a:br>
              <a:rPr lang="en-US" sz="1300" dirty="0">
                <a:solidFill>
                  <a:schemeClr val="tx2"/>
                </a:solidFill>
                <a:ea typeface="Calibri" panose="020F0502020204030204" pitchFamily="34" charset="0"/>
                <a:cs typeface="Segoe UI" panose="020B0502040204020203" pitchFamily="34" charset="0"/>
              </a:rPr>
            </a:br>
            <a:br>
              <a:rPr lang="en-US" b="1" dirty="0">
                <a:solidFill>
                  <a:srgbClr val="0D575C"/>
                </a:solidFill>
                <a:cs typeface="Segoe UI" panose="020B0502040204020203" pitchFamily="34" charset="0"/>
              </a:rPr>
            </a:br>
            <a:endParaRPr lang="es-419" dirty="0"/>
          </a:p>
        </p:txBody>
      </p:sp>
      <p:pic>
        <p:nvPicPr>
          <p:cNvPr id="3" name="Picture 2" descr="OSPI QR Code">
            <a:extLst>
              <a:ext uri="{FF2B5EF4-FFF2-40B4-BE49-F238E27FC236}">
                <a16:creationId xmlns:a16="http://schemas.microsoft.com/office/drawing/2014/main" id="{C710AFC9-AA1B-E589-E362-F66FAE60B5A0}"/>
              </a:ext>
            </a:extLst>
          </p:cNvPr>
          <p:cNvPicPr>
            <a:picLocks noChangeAspect="1"/>
          </p:cNvPicPr>
          <p:nvPr/>
        </p:nvPicPr>
        <p:blipFill>
          <a:blip r:embed="rId4"/>
          <a:stretch>
            <a:fillRect/>
          </a:stretch>
        </p:blipFill>
        <p:spPr>
          <a:xfrm>
            <a:off x="10478181" y="296181"/>
            <a:ext cx="1323067" cy="1312636"/>
          </a:xfrm>
          <a:prstGeom prst="rect">
            <a:avLst/>
          </a:prstGeom>
        </p:spPr>
      </p:pic>
      <p:pic>
        <p:nvPicPr>
          <p:cNvPr id="1026" name="Picture 2" descr="Photo of Katie">
            <a:extLst>
              <a:ext uri="{FF2B5EF4-FFF2-40B4-BE49-F238E27FC236}">
                <a16:creationId xmlns:a16="http://schemas.microsoft.com/office/drawing/2014/main" id="{36DAD11D-A3AC-9680-95AA-B72C8820525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27485" t="22092" r="41978" b="42755"/>
          <a:stretch/>
        </p:blipFill>
        <p:spPr bwMode="auto">
          <a:xfrm>
            <a:off x="286766" y="2145302"/>
            <a:ext cx="10006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descr="Katie's information">
            <a:extLst>
              <a:ext uri="{FF2B5EF4-FFF2-40B4-BE49-F238E27FC236}">
                <a16:creationId xmlns:a16="http://schemas.microsoft.com/office/drawing/2014/main" id="{FCAF6EA8-4671-4FEE-8047-B77E61997476}"/>
              </a:ext>
            </a:extLst>
          </p:cNvPr>
          <p:cNvSpPr txBox="1"/>
          <p:nvPr/>
        </p:nvSpPr>
        <p:spPr>
          <a:xfrm>
            <a:off x="1409713" y="2145301"/>
            <a:ext cx="2413261" cy="1015663"/>
          </a:xfrm>
          <a:prstGeom prst="rect">
            <a:avLst/>
          </a:prstGeom>
          <a:solidFill>
            <a:schemeClr val="bg1"/>
          </a:solidFill>
          <a:ln w="12700">
            <a:solidFill>
              <a:srgbClr val="40403D"/>
            </a:solid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Katie Sperling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ML &amp; DL Program Supervisor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ESD 101 &amp; 171</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katie.sperling@k12.wa.us</a:t>
            </a:r>
            <a:endPar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p:txBody>
      </p:sp>
      <p:pic>
        <p:nvPicPr>
          <p:cNvPr id="14" name="Picture placeholder 5" descr="Photo of Shannon">
            <a:extLst>
              <a:ext uri="{FF2B5EF4-FFF2-40B4-BE49-F238E27FC236}">
                <a16:creationId xmlns:a16="http://schemas.microsoft.com/office/drawing/2014/main" id="{05E49FE8-1BF8-40ED-A80A-46F27224B2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552" t="20367" r="31487" b="22294"/>
          <a:stretch/>
        </p:blipFill>
        <p:spPr>
          <a:xfrm>
            <a:off x="294490" y="3300178"/>
            <a:ext cx="992915" cy="1015663"/>
          </a:xfrm>
          <a:prstGeom prst="rect">
            <a:avLst/>
          </a:prstGeom>
          <a:ln w="3175">
            <a:solidFill>
              <a:schemeClr val="tx1"/>
            </a:solidFill>
          </a:ln>
        </p:spPr>
      </p:pic>
      <p:sp>
        <p:nvSpPr>
          <p:cNvPr id="15" name="Content placeholder 5" descr="Shannon's information">
            <a:extLst>
              <a:ext uri="{FF2B5EF4-FFF2-40B4-BE49-F238E27FC236}">
                <a16:creationId xmlns:a16="http://schemas.microsoft.com/office/drawing/2014/main" id="{72AD0099-45F5-4C99-BE52-6DA0A8ECEE69}"/>
              </a:ext>
            </a:extLst>
          </p:cNvPr>
          <p:cNvSpPr txBox="1"/>
          <p:nvPr/>
        </p:nvSpPr>
        <p:spPr>
          <a:xfrm>
            <a:off x="1407200" y="3300177"/>
            <a:ext cx="2415774" cy="1015663"/>
          </a:xfrm>
          <a:prstGeom prst="rect">
            <a:avLst/>
          </a:prstGeom>
          <a:solidFill>
            <a:schemeClr val="bg1"/>
          </a:solidFill>
          <a:ln w="12700">
            <a:solidFill>
              <a:srgbClr val="40403D"/>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40403D"/>
              </a:solidFill>
              <a:effectLst/>
              <a:uLnTx/>
              <a:uFillTx/>
              <a:latin typeface="Segoe UI"/>
              <a:ea typeface="+mn-ea"/>
              <a:cs typeface="Segoe UI"/>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a:ea typeface="+mn-ea"/>
                <a:cs typeface="Segoe UI"/>
              </a:rPr>
              <a:t>Shannon Martin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a:ea typeface="+mn-ea"/>
                <a:cs typeface="Segoe UI"/>
              </a:rPr>
              <a:t>ML Program Supervisor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a:ea typeface="+mn-ea"/>
                <a:cs typeface="Segoe UI"/>
              </a:rPr>
              <a:t>ESD 113, 114, &amp; 121 (Pierce)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D5761"/>
                </a:solidFill>
                <a:effectLst/>
                <a:uLnTx/>
                <a:uFillTx/>
                <a:latin typeface="Segoe UI"/>
                <a:ea typeface="+mn-ea"/>
                <a:cs typeface="Segoe UI"/>
                <a:hlinkClick r:id="rId9">
                  <a:extLst>
                    <a:ext uri="{A12FA001-AC4F-418D-AE19-62706E023703}">
                      <ahyp:hlinkClr xmlns:ahyp="http://schemas.microsoft.com/office/drawing/2018/hyperlinkcolor" val="tx"/>
                    </a:ext>
                  </a:extLst>
                </a:hlinkClick>
              </a:rPr>
              <a:t>shannon.martin@k12.wa.us</a:t>
            </a:r>
            <a:endParaRPr kumimoji="0" lang="en-US" sz="1200" b="0" i="0" u="none" strike="noStrike" kern="1200" cap="none" spc="0" normalizeH="0" baseline="0" noProof="0">
              <a:ln>
                <a:noFill/>
              </a:ln>
              <a:solidFill>
                <a:srgbClr val="0D5761"/>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D5761"/>
              </a:solidFill>
              <a:effectLst/>
              <a:uLnTx/>
              <a:uFillTx/>
              <a:latin typeface="Segoe UI"/>
              <a:ea typeface="+mn-ea"/>
              <a:cs typeface="Segoe UI"/>
            </a:endParaRPr>
          </a:p>
        </p:txBody>
      </p:sp>
      <p:pic>
        <p:nvPicPr>
          <p:cNvPr id="7" name="Picture 6" descr="Kadriye photo">
            <a:extLst>
              <a:ext uri="{FF2B5EF4-FFF2-40B4-BE49-F238E27FC236}">
                <a16:creationId xmlns:a16="http://schemas.microsoft.com/office/drawing/2014/main" id="{6A18F4C9-A193-7029-2C20-459F29374556}"/>
              </a:ext>
            </a:extLst>
          </p:cNvPr>
          <p:cNvPicPr>
            <a:picLocks noChangeAspect="1"/>
          </p:cNvPicPr>
          <p:nvPr/>
        </p:nvPicPr>
        <p:blipFill rotWithShape="1">
          <a:blip r:embed="rId10"/>
          <a:srcRect l="31819" t="29187" r="39485" b="23551"/>
          <a:stretch/>
        </p:blipFill>
        <p:spPr>
          <a:xfrm>
            <a:off x="285470" y="4475418"/>
            <a:ext cx="1001935" cy="1008897"/>
          </a:xfrm>
          <a:prstGeom prst="rect">
            <a:avLst/>
          </a:prstGeom>
        </p:spPr>
      </p:pic>
      <p:sp>
        <p:nvSpPr>
          <p:cNvPr id="8" name="Content placeholder 3" descr="Kadriyey's information">
            <a:extLst>
              <a:ext uri="{FF2B5EF4-FFF2-40B4-BE49-F238E27FC236}">
                <a16:creationId xmlns:a16="http://schemas.microsoft.com/office/drawing/2014/main" id="{FBDBBF9F-6080-CCA4-CA38-2FC78998D1D4}"/>
              </a:ext>
            </a:extLst>
          </p:cNvPr>
          <p:cNvSpPr txBox="1"/>
          <p:nvPr/>
        </p:nvSpPr>
        <p:spPr>
          <a:xfrm>
            <a:off x="1396084" y="4476542"/>
            <a:ext cx="2413262" cy="1015663"/>
          </a:xfrm>
          <a:prstGeom prst="rect">
            <a:avLst/>
          </a:prstGeom>
          <a:solidFill>
            <a:schemeClr val="bg1"/>
          </a:solidFill>
          <a:ln w="12700">
            <a:solidFill>
              <a:srgbClr val="40403D"/>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40403D"/>
              </a:solidFill>
              <a:effectLst/>
              <a:uLnTx/>
              <a:uFillTx/>
              <a:latin typeface="Segoe UI"/>
              <a:ea typeface="+mn-ea"/>
              <a:cs typeface="Segoe UI"/>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a:ea typeface="+mn-ea"/>
                <a:cs typeface="Segoe UI"/>
              </a:rPr>
              <a:t>Dr. Kadriye El-Atwani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a:ea typeface="+mn-ea"/>
                <a:cs typeface="Segoe UI"/>
              </a:rPr>
              <a:t>ML Program Supervisor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a:ea typeface="+mn-ea"/>
                <a:cs typeface="Segoe UI"/>
              </a:rPr>
              <a:t>ESD 105, 112, &amp; 123</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D5761"/>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kadriye.el-atwani@k12.wa.us</a:t>
            </a:r>
            <a:endParaRPr kumimoji="0" lang="en-US" sz="1200" b="0" i="0" u="none" strike="noStrike" kern="1200" cap="none" spc="0" normalizeH="0" baseline="0" noProof="0">
              <a:ln>
                <a:noFill/>
              </a:ln>
              <a:solidFill>
                <a:srgbClr val="0D5761"/>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srgbClr val="0D5761"/>
                </a:solidFill>
                <a:effectLst/>
                <a:uLnTx/>
                <a:uFillTx/>
                <a:latin typeface="Segoe UI"/>
                <a:ea typeface="+mn-ea"/>
                <a:cs typeface="Segoe UI"/>
              </a:rPr>
              <a:t> </a:t>
            </a:r>
          </a:p>
        </p:txBody>
      </p:sp>
      <p:pic>
        <p:nvPicPr>
          <p:cNvPr id="6" name="Picture 5" descr="Anna photo">
            <a:extLst>
              <a:ext uri="{FF2B5EF4-FFF2-40B4-BE49-F238E27FC236}">
                <a16:creationId xmlns:a16="http://schemas.microsoft.com/office/drawing/2014/main" id="{D82D8A84-59C9-9623-9F15-A5CE872F96EA}"/>
              </a:ext>
            </a:extLst>
          </p:cNvPr>
          <p:cNvPicPr>
            <a:picLocks noChangeAspect="1"/>
          </p:cNvPicPr>
          <p:nvPr/>
        </p:nvPicPr>
        <p:blipFill rotWithShape="1">
          <a:blip r:embed="rId12"/>
          <a:srcRect l="10352" b="12722"/>
          <a:stretch/>
        </p:blipFill>
        <p:spPr>
          <a:xfrm flipH="1">
            <a:off x="285469" y="5613555"/>
            <a:ext cx="1000638" cy="1069188"/>
          </a:xfrm>
          <a:prstGeom prst="rect">
            <a:avLst/>
          </a:prstGeom>
        </p:spPr>
      </p:pic>
      <p:sp>
        <p:nvSpPr>
          <p:cNvPr id="10" name="Content placeholder 5" descr="Annas information">
            <a:extLst>
              <a:ext uri="{FF2B5EF4-FFF2-40B4-BE49-F238E27FC236}">
                <a16:creationId xmlns:a16="http://schemas.microsoft.com/office/drawing/2014/main" id="{4254DF92-D693-6062-7B7E-2FAEC1AC77D4}"/>
              </a:ext>
            </a:extLst>
          </p:cNvPr>
          <p:cNvSpPr txBox="1"/>
          <p:nvPr/>
        </p:nvSpPr>
        <p:spPr>
          <a:xfrm>
            <a:off x="1407200" y="5624358"/>
            <a:ext cx="2415774" cy="1015663"/>
          </a:xfrm>
          <a:prstGeom prst="rect">
            <a:avLst/>
          </a:prstGeom>
          <a:solidFill>
            <a:schemeClr val="bg1"/>
          </a:solidFill>
          <a:ln w="12700">
            <a:solidFill>
              <a:srgbClr val="40403D"/>
            </a:solidFill>
          </a:ln>
        </p:spPr>
        <p:txBody>
          <a:bodyPr wrap="square" rtlCol="0"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40403D"/>
              </a:solidFill>
              <a:effectLst/>
              <a:uLnTx/>
              <a:uFillTx/>
              <a:latin typeface="Segoe UI" panose="020B0502040204020203" pitchFamily="34" charset="0"/>
              <a:ea typeface="Malgun Gothic" panose="020B0503020000020004" pitchFamily="34" charset="-127"/>
              <a:cs typeface="+mn-cs"/>
            </a:endParaRPr>
          </a:p>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panose="020B0502040204020203" pitchFamily="34" charset="0"/>
                <a:ea typeface="Malgun Gothic" panose="020B0503020000020004" pitchFamily="34" charset="-127"/>
                <a:cs typeface="+mn-cs"/>
              </a:rPr>
              <a:t>Anna Fraser</a:t>
            </a:r>
            <a:endParaRPr kumimoji="0" lang="en-US" sz="2000" b="0" i="0" u="none" strike="noStrike" kern="1200" cap="none" spc="0" normalizeH="0" baseline="0" noProof="0">
              <a:ln>
                <a:noFill/>
              </a:ln>
              <a:solidFill>
                <a:srgbClr val="40403D"/>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algun Gothic" panose="020B0503020000020004" pitchFamily="34" charset="-127"/>
                <a:cs typeface="+mn-cs"/>
              </a:rPr>
              <a:t>Administrative Assistant</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algun Gothic" panose="020B0503020000020004" pitchFamily="34" charset="-127"/>
                <a:cs typeface="+mn-cs"/>
              </a:rPr>
              <a:t>Multilingual Education</a:t>
            </a:r>
            <a:endParaRPr kumimoji="0" lang="en-US" sz="2000" b="0" i="0" u="none" strike="noStrike" kern="1200" cap="none" spc="0" normalizeH="0" baseline="0" noProof="0">
              <a:ln>
                <a:noFill/>
              </a:ln>
              <a:solidFill>
                <a:srgbClr val="40403D"/>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sng" strike="noStrike" kern="1200" cap="none" spc="0" normalizeH="0" baseline="0" noProof="0">
                <a:ln>
                  <a:noFill/>
                </a:ln>
                <a:solidFill>
                  <a:srgbClr val="0D5761"/>
                </a:solidFill>
                <a:effectLst/>
                <a:uLnTx/>
                <a:uFillTx/>
                <a:latin typeface="Segoe UI" panose="020B0502040204020203" pitchFamily="34" charset="0"/>
                <a:ea typeface="Calibri" panose="020F0502020204030204" pitchFamily="34" charset="0"/>
                <a:cs typeface="+mn-cs"/>
                <a:hlinkClick r:id="rId13">
                  <a:extLst>
                    <a:ext uri="{A12FA001-AC4F-418D-AE19-62706E023703}">
                      <ahyp:hlinkClr xmlns:ahyp="http://schemas.microsoft.com/office/drawing/2018/hyperlinkcolor" val="tx"/>
                    </a:ext>
                  </a:extLst>
                </a:hlinkClick>
              </a:rPr>
              <a:t>anna.bibik@k12.wa.us</a:t>
            </a:r>
            <a:endParaRPr kumimoji="0" lang="en-US" sz="1200" b="0" i="0" u="sng" strike="noStrike" kern="1200" cap="none" spc="0" normalizeH="0" baseline="0" noProof="0">
              <a:ln>
                <a:noFill/>
              </a:ln>
              <a:solidFill>
                <a:srgbClr val="0D5761"/>
              </a:solidFill>
              <a:effectLst/>
              <a:uLnTx/>
              <a:uFillTx/>
              <a:latin typeface="Segoe UI" panose="020B0502040204020203"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p:txBody>
      </p:sp>
      <p:pic>
        <p:nvPicPr>
          <p:cNvPr id="23" name="Picture 22" descr="Kristin photo">
            <a:extLst>
              <a:ext uri="{FF2B5EF4-FFF2-40B4-BE49-F238E27FC236}">
                <a16:creationId xmlns:a16="http://schemas.microsoft.com/office/drawing/2014/main" id="{26B1F7D8-ECA9-1CF7-C3AC-7D9D902B5C1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0354" t="22555" r="50375" b="18984"/>
          <a:stretch/>
        </p:blipFill>
        <p:spPr>
          <a:xfrm rot="5400000">
            <a:off x="4283030" y="3164801"/>
            <a:ext cx="1015663" cy="1007989"/>
          </a:xfrm>
          <a:prstGeom prst="rect">
            <a:avLst/>
          </a:prstGeom>
        </p:spPr>
      </p:pic>
      <p:sp>
        <p:nvSpPr>
          <p:cNvPr id="9" name="Content placeholder 1" descr="Kristin's information">
            <a:extLst>
              <a:ext uri="{FF2B5EF4-FFF2-40B4-BE49-F238E27FC236}">
                <a16:creationId xmlns:a16="http://schemas.microsoft.com/office/drawing/2014/main" id="{61793729-2CDD-4942-9DD6-468DC158B46A}"/>
              </a:ext>
            </a:extLst>
          </p:cNvPr>
          <p:cNvSpPr txBox="1"/>
          <p:nvPr/>
        </p:nvSpPr>
        <p:spPr>
          <a:xfrm>
            <a:off x="5440359" y="3132388"/>
            <a:ext cx="2549525" cy="1046440"/>
          </a:xfrm>
          <a:prstGeom prst="rect">
            <a:avLst/>
          </a:prstGeom>
          <a:solidFill>
            <a:schemeClr val="bg1"/>
          </a:solidFill>
          <a:ln w="12700">
            <a:solidFill>
              <a:srgbClr val="40403D"/>
            </a:solid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Dr. Kristin Percy Calaff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Director of Multilingual Education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hlinkClick r:id="rId15">
                  <a:extLst>
                    <a:ext uri="{A12FA001-AC4F-418D-AE19-62706E023703}">
                      <ahyp:hlinkClr xmlns:ahyp="http://schemas.microsoft.com/office/drawing/2018/hyperlinkcolor" val="tx"/>
                    </a:ext>
                  </a:extLst>
                </a:hlinkClick>
              </a:rPr>
              <a:t>kristin.percycalaff@k12.wa.us</a:t>
            </a:r>
            <a:endPar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endParaRPr>
          </a:p>
        </p:txBody>
      </p:sp>
      <p:pic>
        <p:nvPicPr>
          <p:cNvPr id="4" name="Picture 3" descr="Photo of Virginia">
            <a:extLst>
              <a:ext uri="{FF2B5EF4-FFF2-40B4-BE49-F238E27FC236}">
                <a16:creationId xmlns:a16="http://schemas.microsoft.com/office/drawing/2014/main" id="{F861F098-2ED8-49DB-8D51-F2AD167E99A6}"/>
              </a:ext>
            </a:extLst>
          </p:cNvPr>
          <p:cNvPicPr>
            <a:picLocks noChangeAspect="1"/>
          </p:cNvPicPr>
          <p:nvPr/>
        </p:nvPicPr>
        <p:blipFill rotWithShape="1">
          <a:blip r:embed="rId16">
            <a:extLst>
              <a:ext uri="{28A0092B-C50C-407E-A947-70E740481C1C}">
                <a14:useLocalDpi xmlns:a14="http://schemas.microsoft.com/office/drawing/2010/main" val="0"/>
              </a:ext>
            </a:extLst>
          </a:blip>
          <a:srcRect l="1875" t="-22" r="2230" b="9663"/>
          <a:stretch/>
        </p:blipFill>
        <p:spPr bwMode="auto">
          <a:xfrm>
            <a:off x="4286867" y="4406778"/>
            <a:ext cx="1008452" cy="1077537"/>
          </a:xfrm>
          <a:prstGeom prst="rect">
            <a:avLst/>
          </a:prstGeom>
          <a:ln w="9525" cap="flat" cmpd="sng" algn="ctr">
            <a:solidFill>
              <a:srgbClr val="40403D"/>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1" name="Content placeholder 3" descr="Virginia's information">
            <a:extLst>
              <a:ext uri="{FF2B5EF4-FFF2-40B4-BE49-F238E27FC236}">
                <a16:creationId xmlns:a16="http://schemas.microsoft.com/office/drawing/2014/main" id="{055A8B2E-F149-41FC-87A9-DCA92E5790E7}"/>
              </a:ext>
            </a:extLst>
          </p:cNvPr>
          <p:cNvSpPr txBox="1"/>
          <p:nvPr/>
        </p:nvSpPr>
        <p:spPr>
          <a:xfrm>
            <a:off x="5440359" y="4447688"/>
            <a:ext cx="2544093" cy="1015663"/>
          </a:xfrm>
          <a:prstGeom prst="rect">
            <a:avLst/>
          </a:prstGeom>
          <a:solidFill>
            <a:schemeClr val="bg1"/>
          </a:solidFill>
          <a:ln w="12700">
            <a:solidFill>
              <a:srgbClr val="40403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Virginia Morales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Assistant Director of Multilingual Education, ESD 121 (King) &amp; 189</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hlinkClick r:id="rId17">
                  <a:extLst>
                    <a:ext uri="{A12FA001-AC4F-418D-AE19-62706E023703}">
                      <ahyp:hlinkClr xmlns:ahyp="http://schemas.microsoft.com/office/drawing/2018/hyperlinkcolor" val="tx"/>
                    </a:ext>
                  </a:extLst>
                </a:hlinkClick>
              </a:rPr>
              <a:t>virginia.morales@k12.wa.us</a:t>
            </a:r>
            <a:endPar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p:txBody>
      </p:sp>
      <p:pic>
        <p:nvPicPr>
          <p:cNvPr id="24" name="Picture 23" descr="Teresa photo">
            <a:extLst>
              <a:ext uri="{FF2B5EF4-FFF2-40B4-BE49-F238E27FC236}">
                <a16:creationId xmlns:a16="http://schemas.microsoft.com/office/drawing/2014/main" id="{B430BBB5-DF66-2D38-9977-855A8913702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5677" t="1" r="14779" b="44534"/>
          <a:stretch/>
        </p:blipFill>
        <p:spPr>
          <a:xfrm>
            <a:off x="8286698" y="2140324"/>
            <a:ext cx="1005600" cy="1069363"/>
          </a:xfrm>
          <a:prstGeom prst="rect">
            <a:avLst/>
          </a:prstGeom>
        </p:spPr>
      </p:pic>
      <p:sp>
        <p:nvSpPr>
          <p:cNvPr id="12" name="Content placeholder 3" descr="Teresa's information">
            <a:extLst>
              <a:ext uri="{FF2B5EF4-FFF2-40B4-BE49-F238E27FC236}">
                <a16:creationId xmlns:a16="http://schemas.microsoft.com/office/drawing/2014/main" id="{7EDB1275-1201-D1AC-B9E2-298E8699E390}"/>
              </a:ext>
            </a:extLst>
          </p:cNvPr>
          <p:cNvSpPr txBox="1"/>
          <p:nvPr/>
        </p:nvSpPr>
        <p:spPr>
          <a:xfrm>
            <a:off x="9437801" y="2153637"/>
            <a:ext cx="2585674" cy="1015663"/>
          </a:xfrm>
          <a:prstGeom prst="rect">
            <a:avLst/>
          </a:prstGeom>
          <a:solidFill>
            <a:schemeClr val="bg1"/>
          </a:solidFill>
          <a:ln w="12700">
            <a:solidFill>
              <a:srgbClr val="40403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Teresa Mendoza-Casby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Dual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Program Supervisor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ESD 105, 112, &amp; 123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hlinkClick r:id="rId19">
                  <a:extLst>
                    <a:ext uri="{A12FA001-AC4F-418D-AE19-62706E023703}">
                      <ahyp:hlinkClr xmlns:ahyp="http://schemas.microsoft.com/office/drawing/2018/hyperlinkcolor" val="tx"/>
                    </a:ext>
                  </a:extLst>
                </a:hlinkClick>
              </a:rPr>
              <a:t>teresa.mendoza-casby@k12.wa.us</a:t>
            </a:r>
            <a:r>
              <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rPr>
              <a:t> </a:t>
            </a:r>
          </a:p>
        </p:txBody>
      </p:sp>
      <p:pic>
        <p:nvPicPr>
          <p:cNvPr id="19" name="Picture 18" descr="Elizabeth LaFever">
            <a:extLst>
              <a:ext uri="{FF2B5EF4-FFF2-40B4-BE49-F238E27FC236}">
                <a16:creationId xmlns:a16="http://schemas.microsoft.com/office/drawing/2014/main" id="{59569FC5-0814-3B7C-A31F-5DDD92E4A2C4}"/>
              </a:ext>
            </a:extLst>
          </p:cNvPr>
          <p:cNvPicPr>
            <a:picLocks noChangeAspect="1"/>
          </p:cNvPicPr>
          <p:nvPr/>
        </p:nvPicPr>
        <p:blipFill rotWithShape="1">
          <a:blip r:embed="rId20"/>
          <a:srcRect l="9076" t="13756" r="13290" b="25551"/>
          <a:stretch/>
        </p:blipFill>
        <p:spPr>
          <a:xfrm>
            <a:off x="8286697" y="3334941"/>
            <a:ext cx="992915" cy="1045781"/>
          </a:xfrm>
          <a:prstGeom prst="rect">
            <a:avLst/>
          </a:prstGeom>
        </p:spPr>
      </p:pic>
      <p:sp>
        <p:nvSpPr>
          <p:cNvPr id="20" name="Content placeholder 3" descr="Elizabeth's information">
            <a:extLst>
              <a:ext uri="{FF2B5EF4-FFF2-40B4-BE49-F238E27FC236}">
                <a16:creationId xmlns:a16="http://schemas.microsoft.com/office/drawing/2014/main" id="{DE7498F1-4E75-4DA1-15E4-838ECADFBE78}"/>
              </a:ext>
            </a:extLst>
          </p:cNvPr>
          <p:cNvSpPr txBox="1"/>
          <p:nvPr/>
        </p:nvSpPr>
        <p:spPr>
          <a:xfrm>
            <a:off x="9437801" y="3322576"/>
            <a:ext cx="2585674" cy="1015663"/>
          </a:xfrm>
          <a:prstGeom prst="rect">
            <a:avLst/>
          </a:prstGeom>
          <a:solidFill>
            <a:schemeClr val="bg1"/>
          </a:solidFill>
          <a:ln w="12700">
            <a:solidFill>
              <a:srgbClr val="40403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Elizabeth LaFever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Dual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Program Supervisor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rPr>
              <a:t>ESD 121 (King) &amp; 189</a:t>
            </a:r>
            <a:endParaRPr kumimoji="0" lang="en-US" sz="800" b="0" i="0" u="none" strike="noStrike" kern="1200" cap="none" spc="0" normalizeH="0" baseline="0" noProof="0">
              <a:ln>
                <a:noFill/>
              </a:ln>
              <a:solidFill>
                <a:srgbClr val="40403D"/>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hlinkClick r:id="rId21">
                  <a:extLst>
                    <a:ext uri="{A12FA001-AC4F-418D-AE19-62706E023703}">
                      <ahyp:hlinkClr xmlns:ahyp="http://schemas.microsoft.com/office/drawing/2018/hyperlinkcolor" val="tx"/>
                    </a:ext>
                  </a:extLst>
                </a:hlinkClick>
              </a:rPr>
              <a:t>elizabeth.lafever@k12.wa.us</a:t>
            </a:r>
            <a:r>
              <a:rPr kumimoji="0" lang="en-US" sz="12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rPr>
              <a:t>  </a:t>
            </a:r>
          </a:p>
        </p:txBody>
      </p:sp>
      <p:pic>
        <p:nvPicPr>
          <p:cNvPr id="16" name="Picture 15" descr="Patricia photo">
            <a:extLst>
              <a:ext uri="{FF2B5EF4-FFF2-40B4-BE49-F238E27FC236}">
                <a16:creationId xmlns:a16="http://schemas.microsoft.com/office/drawing/2014/main" id="{34957181-0EDD-21A5-5DAF-53F7180EFAFF}"/>
              </a:ext>
            </a:extLst>
          </p:cNvPr>
          <p:cNvPicPr>
            <a:picLocks noChangeAspect="1"/>
          </p:cNvPicPr>
          <p:nvPr/>
        </p:nvPicPr>
        <p:blipFill>
          <a:blip r:embed="rId22"/>
          <a:stretch>
            <a:fillRect/>
          </a:stretch>
        </p:blipFill>
        <p:spPr>
          <a:xfrm>
            <a:off x="8144334" y="4341276"/>
            <a:ext cx="1347501" cy="1434603"/>
          </a:xfrm>
          <a:prstGeom prst="rect">
            <a:avLst/>
          </a:prstGeom>
        </p:spPr>
      </p:pic>
      <p:sp>
        <p:nvSpPr>
          <p:cNvPr id="18" name="Content placeholder 5" descr="Patricia's information">
            <a:extLst>
              <a:ext uri="{FF2B5EF4-FFF2-40B4-BE49-F238E27FC236}">
                <a16:creationId xmlns:a16="http://schemas.microsoft.com/office/drawing/2014/main" id="{CB2C36E6-B020-DC46-3C76-692592FE8A63}"/>
              </a:ext>
            </a:extLst>
          </p:cNvPr>
          <p:cNvSpPr txBox="1"/>
          <p:nvPr/>
        </p:nvSpPr>
        <p:spPr>
          <a:xfrm>
            <a:off x="9479382" y="4447688"/>
            <a:ext cx="2544093" cy="1015663"/>
          </a:xfrm>
          <a:prstGeom prst="rect">
            <a:avLst/>
          </a:prstGeom>
          <a:solidFill>
            <a:schemeClr val="bg1"/>
          </a:solidFill>
          <a:ln w="12700">
            <a:solidFill>
              <a:srgbClr val="40403D"/>
            </a:solidFill>
          </a:ln>
        </p:spPr>
        <p:txBody>
          <a:bodyPr wrap="square" lIns="91440" tIns="45720" rIns="91440" bIns="45720" rtlCol="0"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a:ea typeface="Malgun Gothic"/>
                <a:cs typeface="Segoe UI"/>
              </a:rPr>
              <a:t>Dr. Patricia Venegas-Weber</a:t>
            </a:r>
            <a:endParaRPr kumimoji="0" lang="en-US" sz="2000" b="0" i="0" u="none" strike="noStrike" kern="1200" cap="none" spc="0" normalizeH="0" baseline="0" noProof="0">
              <a:ln>
                <a:noFill/>
              </a:ln>
              <a:solidFill>
                <a:srgbClr val="40403D"/>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a:ea typeface="Malgun Gothic"/>
                <a:cs typeface="Segoe UI"/>
              </a:rPr>
              <a:t>Dual Language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a:ea typeface="Malgun Gothic"/>
                <a:cs typeface="Segoe UI"/>
              </a:rPr>
              <a:t>Program Supervisor</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a:ea typeface="Malgun Gothic"/>
                <a:cs typeface="Segoe UI"/>
              </a:rPr>
              <a:t>ESD 113, 114, &amp; 121 (Pierce)</a:t>
            </a:r>
            <a:endParaRPr kumimoji="0" lang="en-US" sz="800" b="0" i="0" u="none" strike="noStrike" kern="1200" cap="none" spc="0" normalizeH="0" baseline="0" noProof="0">
              <a:ln>
                <a:noFill/>
              </a:ln>
              <a:solidFill>
                <a:srgbClr val="40403D"/>
              </a:solidFill>
              <a:effectLst/>
              <a:uLnTx/>
              <a:uFillTx/>
              <a:latin typeface="Segoe UI"/>
              <a:ea typeface="Malgun Gothic"/>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D5761"/>
                </a:solidFill>
                <a:effectLst/>
                <a:uLnTx/>
                <a:uFillTx/>
                <a:latin typeface="Segoe UI"/>
                <a:ea typeface="+mn-ea"/>
                <a:cs typeface="Segoe UI"/>
                <a:hlinkClick r:id="rId23">
                  <a:extLst>
                    <a:ext uri="{A12FA001-AC4F-418D-AE19-62706E023703}">
                      <ahyp:hlinkClr xmlns:ahyp="http://schemas.microsoft.com/office/drawing/2018/hyperlinkcolor" val="tx"/>
                    </a:ext>
                  </a:extLst>
                </a:hlinkClick>
              </a:rPr>
              <a:t>patricia.venegas-weber@k12.wa.us</a:t>
            </a:r>
            <a:r>
              <a:rPr kumimoji="0" lang="en-US" sz="1200" b="0" i="0" u="sng" strike="noStrike" kern="1200" cap="none" spc="0" normalizeH="0" baseline="0" noProof="0">
                <a:ln>
                  <a:noFill/>
                </a:ln>
                <a:solidFill>
                  <a:srgbClr val="0D5761"/>
                </a:solidFill>
                <a:effectLst/>
                <a:uLnTx/>
                <a:uFillTx/>
                <a:latin typeface="Segoe UI"/>
                <a:ea typeface="+mn-ea"/>
                <a:cs typeface="Segoe UI"/>
              </a:rPr>
              <a:t> </a:t>
            </a:r>
            <a:endParaRPr kumimoji="0" lang="en-US" sz="1200" b="0" i="0" u="none" strike="noStrike" kern="1200" cap="none" spc="0" normalizeH="0" baseline="0" noProof="0">
              <a:ln>
                <a:noFill/>
              </a:ln>
              <a:solidFill>
                <a:srgbClr val="0D5761"/>
              </a:solidFill>
              <a:effectLst/>
              <a:uLnTx/>
              <a:uFillTx/>
              <a:latin typeface="Segoe UI"/>
              <a:ea typeface="+mn-ea"/>
              <a:cs typeface="Segoe UI"/>
            </a:endParaRPr>
          </a:p>
        </p:txBody>
      </p:sp>
      <p:pic>
        <p:nvPicPr>
          <p:cNvPr id="28" name="Picture 27" descr="Veronica photo">
            <a:extLst>
              <a:ext uri="{FF2B5EF4-FFF2-40B4-BE49-F238E27FC236}">
                <a16:creationId xmlns:a16="http://schemas.microsoft.com/office/drawing/2014/main" id="{C2125F11-35F9-F98B-5447-A6BB4FF5453C}"/>
              </a:ext>
            </a:extLst>
          </p:cNvPr>
          <p:cNvPicPr>
            <a:picLocks noChangeAspect="1"/>
          </p:cNvPicPr>
          <p:nvPr/>
        </p:nvPicPr>
        <p:blipFill>
          <a:blip r:embed="rId24" cstate="print">
            <a:extLst>
              <a:ext uri="{28A0092B-C50C-407E-A947-70E740481C1C}">
                <a14:useLocalDpi xmlns:a14="http://schemas.microsoft.com/office/drawing/2010/main" val="0"/>
              </a:ext>
            </a:extLst>
          </a:blip>
          <a:srcRect l="21450" t="4439" r="18499" b="31862"/>
          <a:stretch>
            <a:fillRect/>
          </a:stretch>
        </p:blipFill>
        <p:spPr>
          <a:xfrm>
            <a:off x="8312291" y="5624358"/>
            <a:ext cx="1018508" cy="1080405"/>
          </a:xfrm>
          <a:prstGeom prst="rect">
            <a:avLst/>
          </a:prstGeom>
        </p:spPr>
      </p:pic>
      <p:sp>
        <p:nvSpPr>
          <p:cNvPr id="17" name="Content placeholder 3" descr="Veronica's information">
            <a:extLst>
              <a:ext uri="{FF2B5EF4-FFF2-40B4-BE49-F238E27FC236}">
                <a16:creationId xmlns:a16="http://schemas.microsoft.com/office/drawing/2014/main" id="{F67C5CA7-B225-7952-F164-337DE75BBD55}"/>
              </a:ext>
            </a:extLst>
          </p:cNvPr>
          <p:cNvSpPr txBox="1"/>
          <p:nvPr/>
        </p:nvSpPr>
        <p:spPr>
          <a:xfrm>
            <a:off x="9464994" y="5666444"/>
            <a:ext cx="2585674" cy="1015663"/>
          </a:xfrm>
          <a:prstGeom prst="rect">
            <a:avLst/>
          </a:prstGeom>
          <a:solidFill>
            <a:schemeClr val="bg1"/>
          </a:solidFill>
          <a:ln w="12700">
            <a:solidFill>
              <a:srgbClr val="40403D"/>
            </a:solidFill>
          </a:ln>
        </p:spPr>
        <p:txBody>
          <a:bodyPr wrap="square" rtlCol="0" anchor="ctr">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40403D"/>
              </a:solidFill>
              <a:effectLst/>
              <a:uLnTx/>
              <a:uFillTx/>
              <a:latin typeface="Segoe UI" panose="020B0502040204020203" pitchFamily="34" charset="0"/>
              <a:ea typeface="Malgun Gothic" panose="020B0503020000020004" pitchFamily="34" charset="-127"/>
              <a:cs typeface="+mn-cs"/>
            </a:endParaRPr>
          </a:p>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rgbClr val="40403D"/>
                </a:solidFill>
                <a:effectLst/>
                <a:uLnTx/>
                <a:uFillTx/>
                <a:latin typeface="Segoe UI" panose="020B0502040204020203" pitchFamily="34" charset="0"/>
                <a:ea typeface="Malgun Gothic" panose="020B0503020000020004" pitchFamily="34" charset="-127"/>
                <a:cs typeface="+mn-cs"/>
              </a:rPr>
              <a:t>Dr. Veronica Trapani-Huebner </a:t>
            </a:r>
            <a:endParaRPr kumimoji="0" lang="en-US" sz="2000" b="0" i="0" u="none" strike="noStrike" kern="1200" cap="none" spc="0" normalizeH="0" baseline="0" noProof="0">
              <a:ln>
                <a:noFill/>
              </a:ln>
              <a:solidFill>
                <a:srgbClr val="40403D"/>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3D"/>
                </a:solidFill>
                <a:effectLst/>
                <a:uLnTx/>
                <a:uFillTx/>
                <a:latin typeface="Segoe UI" panose="020B0502040204020203" pitchFamily="34" charset="0"/>
                <a:ea typeface="Malgun Gothic" panose="020B0503020000020004" pitchFamily="34" charset="-127"/>
                <a:cs typeface="+mn-cs"/>
              </a:rPr>
              <a:t>World Languages &amp; Language Access Program Supervisor</a:t>
            </a:r>
            <a:endParaRPr kumimoji="0" lang="en-US" sz="2000" b="0" i="0" u="none" strike="noStrike" kern="1200" cap="none" spc="0" normalizeH="0" baseline="0" noProof="0">
              <a:ln>
                <a:noFill/>
              </a:ln>
              <a:solidFill>
                <a:srgbClr val="40403D"/>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200" b="0" i="0" u="sng" strike="noStrike" kern="1200" cap="none" spc="0" normalizeH="0" baseline="0" noProof="0">
                <a:ln>
                  <a:noFill/>
                </a:ln>
                <a:solidFill>
                  <a:srgbClr val="0D5761"/>
                </a:solidFill>
                <a:effectLst/>
                <a:uLnTx/>
                <a:uFillTx/>
                <a:latin typeface="Segoe UI" panose="020B0502040204020203" pitchFamily="34" charset="0"/>
                <a:ea typeface="Calibri" panose="020F0502020204030204" pitchFamily="34" charset="0"/>
                <a:cs typeface="+mn-cs"/>
                <a:hlinkClick r:id="rId25">
                  <a:extLst>
                    <a:ext uri="{A12FA001-AC4F-418D-AE19-62706E023703}">
                      <ahyp:hlinkClr xmlns:ahyp="http://schemas.microsoft.com/office/drawing/2018/hyperlinkcolor" val="tx"/>
                    </a:ext>
                  </a:extLst>
                </a:hlinkClick>
              </a:rPr>
              <a:t>veronica.trapani@k12.wa.us</a:t>
            </a:r>
            <a:endParaRPr kumimoji="0" lang="en-US" sz="1200" b="0" i="0" u="sng" strike="noStrike" kern="1200" cap="none" spc="0" normalizeH="0" baseline="0" noProof="0">
              <a:ln>
                <a:noFill/>
              </a:ln>
              <a:solidFill>
                <a:srgbClr val="0D5761"/>
              </a:solidFill>
              <a:effectLst/>
              <a:uLnTx/>
              <a:uFillTx/>
              <a:latin typeface="Segoe UI" panose="020B0502040204020203" pitchFamily="34" charset="0"/>
              <a:ea typeface="Calibri" panose="020F0502020204030204" pitchFamily="34" charset="0"/>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D5761"/>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57666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E131-A8F6-3639-C9B2-7197D778C0B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How to connect with us:</a:t>
            </a:r>
          </a:p>
        </p:txBody>
      </p:sp>
    </p:spTree>
    <p:extLst>
      <p:ext uri="{BB962C8B-B14F-4D97-AF65-F5344CB8AC3E}">
        <p14:creationId xmlns:p14="http://schemas.microsoft.com/office/powerpoint/2010/main" val="93968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8CE2-7236-1773-F307-C5983C749F9C}"/>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5668AB2-B2AD-4400-C59C-23D73263D92F}"/>
              </a:ext>
              <a:ext uri="{C183D7F6-B498-43B3-948B-1728B52AA6E4}">
                <adec:decorative xmlns:adec="http://schemas.microsoft.com/office/drawing/2017/decorative" val="1"/>
              </a:ext>
            </a:extLst>
          </p:cNvPr>
          <p:cNvSpPr/>
          <p:nvPr/>
        </p:nvSpPr>
        <p:spPr>
          <a:xfrm>
            <a:off x="327452" y="741405"/>
            <a:ext cx="11163048" cy="2286000"/>
          </a:xfrm>
          <a:prstGeom prst="rect">
            <a:avLst/>
          </a:prstGeom>
          <a:solidFill>
            <a:srgbClr val="BCC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4FC84E-206A-EBFD-DB10-7DBACF0FDDD1}"/>
              </a:ext>
              <a:ext uri="{C183D7F6-B498-43B3-948B-1728B52AA6E4}">
                <adec:decorative xmlns:adec="http://schemas.microsoft.com/office/drawing/2017/decorative" val="1"/>
              </a:ext>
            </a:extLst>
          </p:cNvPr>
          <p:cNvSpPr/>
          <p:nvPr/>
        </p:nvSpPr>
        <p:spPr>
          <a:xfrm>
            <a:off x="6013956" y="3504945"/>
            <a:ext cx="2722608" cy="1938992"/>
          </a:xfrm>
          <a:prstGeom prst="rect">
            <a:avLst/>
          </a:prstGeom>
          <a:solidFill>
            <a:srgbClr val="FBC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D0872C-7BDF-D55B-BB39-F7C594F66ECA}"/>
              </a:ext>
              <a:ext uri="{C183D7F6-B498-43B3-948B-1728B52AA6E4}">
                <adec:decorative xmlns:adec="http://schemas.microsoft.com/office/drawing/2017/decorative" val="1"/>
              </a:ext>
            </a:extLst>
          </p:cNvPr>
          <p:cNvSpPr/>
          <p:nvPr/>
        </p:nvSpPr>
        <p:spPr>
          <a:xfrm>
            <a:off x="8857208" y="3504945"/>
            <a:ext cx="2722608" cy="193899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01F4AE-CE76-712B-A93C-DEA7CBA756BC}"/>
              </a:ext>
              <a:ext uri="{C183D7F6-B498-43B3-948B-1728B52AA6E4}">
                <adec:decorative xmlns:adec="http://schemas.microsoft.com/office/drawing/2017/decorative" val="1"/>
              </a:ext>
            </a:extLst>
          </p:cNvPr>
          <p:cNvSpPr/>
          <p:nvPr/>
        </p:nvSpPr>
        <p:spPr>
          <a:xfrm>
            <a:off x="3170704" y="3504945"/>
            <a:ext cx="2722608" cy="193899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9D02F5-FD9E-690A-544B-091BA4898A82}"/>
              </a:ext>
              <a:ext uri="{C183D7F6-B498-43B3-948B-1728B52AA6E4}">
                <adec:decorative xmlns:adec="http://schemas.microsoft.com/office/drawing/2017/decorative" val="1"/>
              </a:ext>
            </a:extLst>
          </p:cNvPr>
          <p:cNvSpPr/>
          <p:nvPr/>
        </p:nvSpPr>
        <p:spPr>
          <a:xfrm>
            <a:off x="327452" y="3504945"/>
            <a:ext cx="2722608" cy="19389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51470EE-3B71-50D3-A115-CFEB5F8C43B2}"/>
              </a:ext>
            </a:extLst>
          </p:cNvPr>
          <p:cNvSpPr txBox="1">
            <a:spLocks noGrp="1"/>
          </p:cNvSpPr>
          <p:nvPr>
            <p:ph type="title" idx="4294967295"/>
          </p:nvPr>
        </p:nvSpPr>
        <p:spPr>
          <a:xfrm>
            <a:off x="872685" y="983175"/>
            <a:ext cx="10707131" cy="2185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chemeClr val="tx1"/>
                </a:solidFill>
                <a:effectLst/>
                <a:uLnTx/>
                <a:uFillTx/>
                <a:latin typeface="+mn-lt"/>
                <a:ea typeface="+mn-ea"/>
                <a:cs typeface="+mn-cs"/>
              </a:rPr>
              <a:t>Mathematics is contextual, connected, and meaningful.</a:t>
            </a:r>
            <a:br>
              <a:rPr kumimoji="0" lang="en-US" sz="5400" b="0" i="0" u="none" strike="noStrike" kern="1200" cap="none" spc="0" normalizeH="0" baseline="0" noProof="0" dirty="0">
                <a:ln>
                  <a:noFill/>
                </a:ln>
                <a:solidFill>
                  <a:schemeClr val="tx1"/>
                </a:solidFill>
                <a:effectLst/>
                <a:uLnTx/>
                <a:uFillTx/>
                <a:latin typeface="+mn-lt"/>
                <a:ea typeface="+mn-ea"/>
                <a:cs typeface="+mn-cs"/>
              </a:rPr>
            </a:br>
            <a:endParaRPr kumimoji="0" lang="en-US" sz="4000" b="0" i="0" u="none" strike="noStrike" kern="1200" cap="none" spc="0" normalizeH="0" baseline="0" noProof="0" dirty="0">
              <a:ln>
                <a:noFill/>
              </a:ln>
              <a:solidFill>
                <a:schemeClr val="tx1"/>
              </a:solidFill>
              <a:effectLst/>
              <a:uLnTx/>
              <a:uFillTx/>
              <a:latin typeface="+mn-lt"/>
              <a:ea typeface="Calibri"/>
              <a:cs typeface="Calibri"/>
            </a:endParaRPr>
          </a:p>
        </p:txBody>
      </p:sp>
      <p:sp>
        <p:nvSpPr>
          <p:cNvPr id="10" name="TextBox 9">
            <a:extLst>
              <a:ext uri="{FF2B5EF4-FFF2-40B4-BE49-F238E27FC236}">
                <a16:creationId xmlns:a16="http://schemas.microsoft.com/office/drawing/2014/main" id="{68DF1F3F-93F6-F9AA-B440-5D70C9955049}"/>
              </a:ext>
            </a:extLst>
          </p:cNvPr>
          <p:cNvSpPr txBox="1"/>
          <p:nvPr/>
        </p:nvSpPr>
        <p:spPr>
          <a:xfrm>
            <a:off x="550559" y="3689612"/>
            <a:ext cx="2370438" cy="830997"/>
          </a:xfrm>
          <a:prstGeom prst="rect">
            <a:avLst/>
          </a:prstGeom>
          <a:noFill/>
        </p:spPr>
        <p:txBody>
          <a:bodyPr wrap="square" lIns="91440" tIns="45720" rIns="91440" bIns="45720" rtlCol="0" anchor="t">
            <a:spAutoFit/>
          </a:bodyPr>
          <a:lstStyle/>
          <a:p>
            <a:r>
              <a:rPr lang="en-US" sz="2400" dirty="0">
                <a:solidFill>
                  <a:schemeClr val="bg1"/>
                </a:solidFill>
                <a:ea typeface="Calibri"/>
                <a:cs typeface="Calibri"/>
              </a:rPr>
              <a:t>Engage in data science inquiry</a:t>
            </a:r>
            <a:endParaRPr lang="en-US" dirty="0"/>
          </a:p>
        </p:txBody>
      </p:sp>
      <p:sp>
        <p:nvSpPr>
          <p:cNvPr id="13" name="TextBox 12">
            <a:extLst>
              <a:ext uri="{FF2B5EF4-FFF2-40B4-BE49-F238E27FC236}">
                <a16:creationId xmlns:a16="http://schemas.microsoft.com/office/drawing/2014/main" id="{7C736655-05DD-601A-D21B-86B33A02E1B8}"/>
              </a:ext>
            </a:extLst>
          </p:cNvPr>
          <p:cNvSpPr txBox="1"/>
          <p:nvPr/>
        </p:nvSpPr>
        <p:spPr>
          <a:xfrm>
            <a:off x="3385326" y="3689611"/>
            <a:ext cx="2539314" cy="1569660"/>
          </a:xfrm>
          <a:prstGeom prst="rect">
            <a:avLst/>
          </a:prstGeom>
          <a:noFill/>
        </p:spPr>
        <p:txBody>
          <a:bodyPr wrap="square" lIns="91440" tIns="45720" rIns="91440" bIns="45720" rtlCol="0" anchor="t">
            <a:spAutoFit/>
          </a:bodyPr>
          <a:lstStyle/>
          <a:p>
            <a:r>
              <a:rPr lang="en-US" sz="2400" dirty="0">
                <a:latin typeface="Segoe UI"/>
                <a:cs typeface="Segoe UI"/>
              </a:rPr>
              <a:t>Apply the Standards for Mathematical Practice</a:t>
            </a:r>
            <a:endParaRPr lang="en-US" dirty="0"/>
          </a:p>
        </p:txBody>
      </p:sp>
      <p:sp>
        <p:nvSpPr>
          <p:cNvPr id="12" name="TextBox 11">
            <a:extLst>
              <a:ext uri="{FF2B5EF4-FFF2-40B4-BE49-F238E27FC236}">
                <a16:creationId xmlns:a16="http://schemas.microsoft.com/office/drawing/2014/main" id="{37E6B1FE-FF4A-E7AF-C3BF-4932237779B9}"/>
              </a:ext>
            </a:extLst>
          </p:cNvPr>
          <p:cNvSpPr txBox="1"/>
          <p:nvPr/>
        </p:nvSpPr>
        <p:spPr>
          <a:xfrm>
            <a:off x="6096000" y="3689611"/>
            <a:ext cx="2473413" cy="1569660"/>
          </a:xfrm>
          <a:prstGeom prst="rect">
            <a:avLst/>
          </a:prstGeom>
          <a:noFill/>
        </p:spPr>
        <p:txBody>
          <a:bodyPr wrap="square" lIns="91440" tIns="45720" rIns="91440" bIns="45720" rtlCol="0" anchor="t">
            <a:spAutoFit/>
          </a:bodyPr>
          <a:lstStyle/>
          <a:p>
            <a:r>
              <a:rPr lang="en-US" sz="2400" dirty="0">
                <a:solidFill>
                  <a:srgbClr val="40403D"/>
                </a:solidFill>
                <a:ea typeface="Calibri"/>
                <a:cs typeface="Calibri"/>
              </a:rPr>
              <a:t>Develop efficient, flexible, and accurate strategies</a:t>
            </a:r>
            <a:endParaRPr lang="en-US" dirty="0">
              <a:solidFill>
                <a:srgbClr val="40403D"/>
              </a:solidFill>
              <a:ea typeface="Calibri"/>
              <a:cs typeface="Calibri"/>
            </a:endParaRPr>
          </a:p>
        </p:txBody>
      </p:sp>
      <p:sp>
        <p:nvSpPr>
          <p:cNvPr id="11" name="TextBox 10">
            <a:extLst>
              <a:ext uri="{FF2B5EF4-FFF2-40B4-BE49-F238E27FC236}">
                <a16:creationId xmlns:a16="http://schemas.microsoft.com/office/drawing/2014/main" id="{FFB46EC5-BD9F-CDEA-0C1B-6AF2099E129F}"/>
              </a:ext>
            </a:extLst>
          </p:cNvPr>
          <p:cNvSpPr txBox="1"/>
          <p:nvPr/>
        </p:nvSpPr>
        <p:spPr>
          <a:xfrm>
            <a:off x="9120062" y="3689611"/>
            <a:ext cx="2370438" cy="1569660"/>
          </a:xfrm>
          <a:prstGeom prst="rect">
            <a:avLst/>
          </a:prstGeom>
          <a:noFill/>
        </p:spPr>
        <p:txBody>
          <a:bodyPr wrap="square" lIns="91440" tIns="45720" rIns="91440" bIns="45720" rtlCol="0" anchor="t">
            <a:spAutoFit/>
          </a:bodyPr>
          <a:lstStyle/>
          <a:p>
            <a:r>
              <a:rPr lang="en-US" sz="2400" dirty="0">
                <a:solidFill>
                  <a:schemeClr val="bg1"/>
                </a:solidFill>
                <a:ea typeface="Calibri"/>
                <a:cs typeface="Calibri"/>
              </a:rPr>
              <a:t>Learn mathematics through four broad domains</a:t>
            </a:r>
            <a:endParaRPr lang="en-US" dirty="0"/>
          </a:p>
        </p:txBody>
      </p:sp>
    </p:spTree>
    <p:extLst>
      <p:ext uri="{BB962C8B-B14F-4D97-AF65-F5344CB8AC3E}">
        <p14:creationId xmlns:p14="http://schemas.microsoft.com/office/powerpoint/2010/main" val="423508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AD29-895A-7883-934F-05F5FE6BC64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642CDF-B96F-B266-9144-36746795687C}"/>
              </a:ext>
              <a:ext uri="{C183D7F6-B498-43B3-948B-1728B52AA6E4}">
                <adec:decorative xmlns:adec="http://schemas.microsoft.com/office/drawing/2017/decorative" val="1"/>
              </a:ext>
            </a:extLst>
          </p:cNvPr>
          <p:cNvPicPr>
            <a:picLocks noChangeAspect="1"/>
          </p:cNvPicPr>
          <p:nvPr/>
        </p:nvPicPr>
        <p:blipFill>
          <a:blip r:embed="rId3">
            <a:alphaModFix amt="35000"/>
          </a:blip>
          <a:stretch>
            <a:fillRect/>
          </a:stretch>
        </p:blipFill>
        <p:spPr>
          <a:xfrm>
            <a:off x="0" y="0"/>
            <a:ext cx="12192528" cy="6858297"/>
          </a:xfrm>
          <a:prstGeom prst="rect">
            <a:avLst/>
          </a:prstGeom>
        </p:spPr>
      </p:pic>
      <p:sp>
        <p:nvSpPr>
          <p:cNvPr id="2" name="Title 1">
            <a:extLst>
              <a:ext uri="{FF2B5EF4-FFF2-40B4-BE49-F238E27FC236}">
                <a16:creationId xmlns:a16="http://schemas.microsoft.com/office/drawing/2014/main" id="{C6683C07-5C4C-0767-E5F1-63FB4C2EB676}"/>
              </a:ext>
            </a:extLst>
          </p:cNvPr>
          <p:cNvSpPr txBox="1">
            <a:spLocks noGrp="1"/>
          </p:cNvSpPr>
          <p:nvPr>
            <p:ph type="title" idx="4294967295"/>
          </p:nvPr>
        </p:nvSpPr>
        <p:spPr>
          <a:xfrm rot="20700000">
            <a:off x="2858619" y="427321"/>
            <a:ext cx="10657414" cy="4547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chemeClr val="accent1"/>
                </a:solidFill>
                <a:effectLst>
                  <a:outerShdw blurRad="38100" dist="25400" dir="5400000" algn="ctr" rotWithShape="0">
                    <a:srgbClr val="6E747A">
                      <a:alpha val="43000"/>
                    </a:srgbClr>
                  </a:outerShdw>
                </a:effectLst>
                <a:uLnTx/>
                <a:uFillTx/>
                <a:latin typeface="Courier New"/>
                <a:ea typeface="Calibri"/>
                <a:cs typeface="Courier New"/>
              </a:rPr>
              <a:t>Math is language rich!!!</a:t>
            </a:r>
            <a:endParaRPr kumimoji="0" lang="en-US" sz="9600" b="1" i="0" u="none" strike="noStrike" kern="1200" cap="none" spc="0" normalizeH="0" baseline="0" noProof="0" dirty="0">
              <a:ln w="0"/>
              <a:solidFill>
                <a:schemeClr val="accent1"/>
              </a:solidFill>
              <a:effectLst>
                <a:outerShdw blurRad="38100" dist="25400" dir="5400000" algn="ctr" rotWithShape="0">
                  <a:srgbClr val="6E747A">
                    <a:alpha val="43000"/>
                  </a:srgbClr>
                </a:outerShdw>
              </a:effectLst>
              <a:uLnTx/>
              <a:uFillTx/>
              <a:latin typeface="Courier New"/>
              <a:ea typeface="+mn-ea"/>
              <a:cs typeface="Courier New"/>
            </a:endParaRPr>
          </a:p>
        </p:txBody>
      </p:sp>
    </p:spTree>
    <p:extLst>
      <p:ext uri="{BB962C8B-B14F-4D97-AF65-F5344CB8AC3E}">
        <p14:creationId xmlns:p14="http://schemas.microsoft.com/office/powerpoint/2010/main" val="35217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70813-4AE2-0946-FCC5-A7C2B9E942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87731" y="2276400"/>
            <a:ext cx="6851156" cy="2298358"/>
          </a:xfrm>
          <a:prstGeom prst="rect">
            <a:avLst/>
          </a:prstGeom>
        </p:spPr>
      </p:pic>
      <p:sp>
        <p:nvSpPr>
          <p:cNvPr id="4" name="Title 3">
            <a:extLst>
              <a:ext uri="{FF2B5EF4-FFF2-40B4-BE49-F238E27FC236}">
                <a16:creationId xmlns:a16="http://schemas.microsoft.com/office/drawing/2014/main" id="{9571BD2C-CD44-D323-F61D-9806CC64154D}"/>
              </a:ext>
            </a:extLst>
          </p:cNvPr>
          <p:cNvSpPr txBox="1">
            <a:spLocks noGrp="1"/>
          </p:cNvSpPr>
          <p:nvPr>
            <p:ph type="title" idx="4294967295"/>
          </p:nvPr>
        </p:nvSpPr>
        <p:spPr>
          <a:xfrm>
            <a:off x="291728" y="36718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Standards for Mathematical Practice</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a:extLst>
              <a:ext uri="{FF2B5EF4-FFF2-40B4-BE49-F238E27FC236}">
                <a16:creationId xmlns:a16="http://schemas.microsoft.com/office/drawing/2014/main" id="{AB5B6F80-071E-D1DD-6F78-54A7F269C1B8}"/>
              </a:ext>
            </a:extLst>
          </p:cNvPr>
          <p:cNvSpPr txBox="1"/>
          <p:nvPr/>
        </p:nvSpPr>
        <p:spPr>
          <a:xfrm>
            <a:off x="936074" y="1263379"/>
            <a:ext cx="8763980" cy="4832092"/>
          </a:xfrm>
          <a:prstGeom prst="rect">
            <a:avLst/>
          </a:prstGeom>
          <a:noFill/>
        </p:spPr>
        <p:txBody>
          <a:bodyPr wrap="square" lIns="91440" tIns="45720" rIns="91440" bIns="45720" rtlCol="0" anchor="t">
            <a:spAutoFit/>
          </a:bodyPr>
          <a:lstStyle/>
          <a:p>
            <a:pPr marL="457200" lvl="0" indent="-457200">
              <a:buFont typeface="Arial" panose="020B0604020202020204" pitchFamily="34" charset="0"/>
              <a:buChar char="•"/>
            </a:pPr>
            <a:r>
              <a:rPr lang="en-US" sz="2800" b="1">
                <a:ln w="22225">
                  <a:noFill/>
                  <a:prstDash val="solid"/>
                </a:ln>
                <a:solidFill>
                  <a:srgbClr val="0D5761"/>
                </a:solidFill>
              </a:rPr>
              <a:t>Make sense of problems and persevere in solving them</a:t>
            </a:r>
            <a:r>
              <a:rPr lang="en-US" sz="2800"/>
              <a:t>.</a:t>
            </a:r>
          </a:p>
          <a:p>
            <a:pPr marL="457200" lvl="0" indent="-457200">
              <a:buFont typeface="Arial" panose="020B0604020202020204" pitchFamily="34" charset="0"/>
              <a:buChar char="•"/>
            </a:pPr>
            <a:r>
              <a:rPr lang="en-US" sz="2800"/>
              <a:t>Reason abstractly and quantitatively.</a:t>
            </a:r>
          </a:p>
          <a:p>
            <a:pPr marL="457200" lvl="0" indent="-457200">
              <a:buFont typeface="Arial" panose="020B0604020202020204" pitchFamily="34" charset="0"/>
              <a:buChar char="•"/>
            </a:pPr>
            <a:r>
              <a:rPr lang="en-US" sz="2800" b="1">
                <a:ln w="22225">
                  <a:noFill/>
                  <a:prstDash val="solid"/>
                </a:ln>
                <a:solidFill>
                  <a:srgbClr val="0D5761"/>
                </a:solidFill>
              </a:rPr>
              <a:t>Construct viable arguments and critique the reasoning of others.</a:t>
            </a:r>
            <a:endParaRPr lang="en-US" sz="2800" b="1">
              <a:ln w="22225">
                <a:noFill/>
                <a:prstDash val="solid"/>
              </a:ln>
              <a:solidFill>
                <a:srgbClr val="0D5761"/>
              </a:solidFill>
              <a:cs typeface="Segoe UI"/>
            </a:endParaRPr>
          </a:p>
          <a:p>
            <a:pPr marL="457200" lvl="0" indent="-457200">
              <a:buFont typeface="Arial" panose="020B0604020202020204" pitchFamily="34" charset="0"/>
              <a:buChar char="•"/>
            </a:pPr>
            <a:r>
              <a:rPr lang="en-US" sz="2800"/>
              <a:t>Model with mathematics.</a:t>
            </a:r>
          </a:p>
          <a:p>
            <a:pPr marL="457200" lvl="0" indent="-457200">
              <a:buFont typeface="Arial" panose="020B0604020202020204" pitchFamily="34" charset="0"/>
              <a:buChar char="•"/>
            </a:pPr>
            <a:r>
              <a:rPr lang="en-US" sz="2800"/>
              <a:t>Use appropriate tools strategically.</a:t>
            </a:r>
            <a:endParaRPr lang="en-US" sz="2800">
              <a:cs typeface="Segoe UI"/>
            </a:endParaRPr>
          </a:p>
          <a:p>
            <a:pPr marL="457200" lvl="0" indent="-457200">
              <a:buFont typeface="Arial" panose="020B0604020202020204" pitchFamily="34" charset="0"/>
              <a:buChar char="•"/>
            </a:pPr>
            <a:r>
              <a:rPr lang="en-US" sz="2800" b="1">
                <a:ln w="22225">
                  <a:noFill/>
                  <a:prstDash val="solid"/>
                </a:ln>
                <a:solidFill>
                  <a:srgbClr val="0D5761"/>
                </a:solidFill>
              </a:rPr>
              <a:t>Attend to precision</a:t>
            </a:r>
            <a:r>
              <a:rPr lang="en-US" sz="2800">
                <a:solidFill>
                  <a:srgbClr val="0D5761"/>
                </a:solidFill>
              </a:rPr>
              <a:t>.</a:t>
            </a:r>
            <a:endParaRPr lang="en-US" sz="2800">
              <a:solidFill>
                <a:srgbClr val="0D5761"/>
              </a:solidFill>
              <a:cs typeface="Segoe UI"/>
            </a:endParaRPr>
          </a:p>
          <a:p>
            <a:pPr marL="457200" lvl="0" indent="-457200">
              <a:buFont typeface="Arial" panose="020B0604020202020204" pitchFamily="34" charset="0"/>
              <a:buChar char="•"/>
            </a:pPr>
            <a:r>
              <a:rPr lang="en-US" sz="2800"/>
              <a:t>Look for and make use of structure.</a:t>
            </a:r>
          </a:p>
          <a:p>
            <a:pPr marL="457200" lvl="0" indent="-457200">
              <a:buFont typeface="Arial" panose="020B0604020202020204" pitchFamily="34" charset="0"/>
              <a:buChar char="•"/>
            </a:pPr>
            <a:r>
              <a:rPr lang="en-US" sz="2800" b="1">
                <a:ln w="22225">
                  <a:noFill/>
                  <a:prstDash val="solid"/>
                </a:ln>
                <a:solidFill>
                  <a:srgbClr val="0D5761"/>
                </a:solidFill>
              </a:rPr>
              <a:t>Look for and express regularity in repeated reasoning</a:t>
            </a:r>
            <a:r>
              <a:rPr lang="en-US" sz="2800">
                <a:solidFill>
                  <a:srgbClr val="0D5761"/>
                </a:solidFill>
              </a:rPr>
              <a:t>.</a:t>
            </a:r>
            <a:endParaRPr lang="en-US" sz="2800">
              <a:solidFill>
                <a:srgbClr val="0D5761"/>
              </a:solidFill>
              <a:cs typeface="Segoe UI"/>
            </a:endParaRPr>
          </a:p>
        </p:txBody>
      </p:sp>
    </p:spTree>
    <p:extLst>
      <p:ext uri="{BB962C8B-B14F-4D97-AF65-F5344CB8AC3E}">
        <p14:creationId xmlns:p14="http://schemas.microsoft.com/office/powerpoint/2010/main" val="235534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B8C76-273E-EE65-F621-C71623C24A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226CFF-9932-513C-B97B-79AB842EE48C}"/>
              </a:ext>
            </a:extLst>
          </p:cNvPr>
          <p:cNvSpPr txBox="1">
            <a:spLocks noGrp="1"/>
          </p:cNvSpPr>
          <p:nvPr>
            <p:ph type="title" idx="4294967295"/>
          </p:nvPr>
        </p:nvSpPr>
        <p:spPr>
          <a:xfrm>
            <a:off x="144245" y="330312"/>
            <a:ext cx="11658600" cy="7724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NCTM's Mathematics Teaching Framework</a:t>
            </a:r>
            <a:endParaRPr kumimoji="0" lang="en-US" sz="1800" b="0" i="0" u="none" strike="noStrike" kern="1200" cap="none" spc="0" normalizeH="0" baseline="0" noProof="0" dirty="0">
              <a:ln>
                <a:noFill/>
              </a:ln>
              <a:solidFill>
                <a:schemeClr val="tx1"/>
              </a:solidFill>
              <a:effectLst/>
              <a:uLnTx/>
              <a:uFillTx/>
              <a:latin typeface="+mn-lt"/>
              <a:ea typeface="+mj-ea"/>
              <a:cs typeface="+mj-cs"/>
            </a:endParaRPr>
          </a:p>
        </p:txBody>
      </p:sp>
      <p:graphicFrame>
        <p:nvGraphicFramePr>
          <p:cNvPr id="2" name="Diagram 1" descr="Facilitate meaningful mathematical discourse. Pose purposeful questions. Elicit and use evidence of student thinking. Use and connect mathematical representations.">
            <a:extLst>
              <a:ext uri="{FF2B5EF4-FFF2-40B4-BE49-F238E27FC236}">
                <a16:creationId xmlns:a16="http://schemas.microsoft.com/office/drawing/2014/main" id="{00CDFBFF-CCFD-6546-EAC3-25467368BDBA}"/>
              </a:ext>
            </a:extLst>
          </p:cNvPr>
          <p:cNvGraphicFramePr/>
          <p:nvPr>
            <p:extLst>
              <p:ext uri="{D42A27DB-BD31-4B8C-83A1-F6EECF244321}">
                <p14:modId xmlns:p14="http://schemas.microsoft.com/office/powerpoint/2010/main" val="554948267"/>
              </p:ext>
            </p:extLst>
          </p:nvPr>
        </p:nvGraphicFramePr>
        <p:xfrm>
          <a:off x="1075030" y="-112856"/>
          <a:ext cx="10803192" cy="7615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72" name="TextBox 2671">
            <a:extLst>
              <a:ext uri="{FF2B5EF4-FFF2-40B4-BE49-F238E27FC236}">
                <a16:creationId xmlns:a16="http://schemas.microsoft.com/office/drawing/2014/main" id="{A7EA3698-DE26-BAF9-5543-8CD5393151EA}"/>
              </a:ext>
            </a:extLst>
          </p:cNvPr>
          <p:cNvSpPr txBox="1"/>
          <p:nvPr/>
        </p:nvSpPr>
        <p:spPr>
          <a:xfrm>
            <a:off x="5678128" y="6145160"/>
            <a:ext cx="61205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cs typeface="Segoe UI"/>
              </a:rPr>
              <a:t>The National </a:t>
            </a:r>
            <a:r>
              <a:rPr lang="en-US" sz="1400" i="1" err="1">
                <a:cs typeface="Segoe UI"/>
              </a:rPr>
              <a:t>Counci</a:t>
            </a:r>
            <a:r>
              <a:rPr lang="en-US" sz="1400" i="1">
                <a:cs typeface="Segoe UI"/>
              </a:rPr>
              <a:t>l of Teachers of Mathematics. (2015). Principles to Actions: Ensuring Mathematical Success for All</a:t>
            </a:r>
            <a:endParaRPr lang="en-US" sz="1400" i="1"/>
          </a:p>
        </p:txBody>
      </p:sp>
    </p:spTree>
    <p:extLst>
      <p:ext uri="{BB962C8B-B14F-4D97-AF65-F5344CB8AC3E}">
        <p14:creationId xmlns:p14="http://schemas.microsoft.com/office/powerpoint/2010/main" val="2140114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B3E8-386D-2994-7139-9E20A0C9B5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A1C31A-A906-DA7D-8201-7B6FBC9C2D35}"/>
              </a:ext>
              <a:ext uri="{C183D7F6-B498-43B3-948B-1728B52AA6E4}">
                <adec:decorative xmlns:adec="http://schemas.microsoft.com/office/drawing/2017/decorative" val="1"/>
              </a:ext>
            </a:extLst>
          </p:cNvPr>
          <p:cNvSpPr/>
          <p:nvPr/>
        </p:nvSpPr>
        <p:spPr>
          <a:xfrm>
            <a:off x="17681" y="29384"/>
            <a:ext cx="12139953" cy="2002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B6CC8F1-4906-5C4C-1323-C345EAE7C52D}"/>
              </a:ext>
            </a:extLst>
          </p:cNvPr>
          <p:cNvSpPr txBox="1">
            <a:spLocks noGrp="1"/>
          </p:cNvSpPr>
          <p:nvPr>
            <p:ph type="title" idx="4294967295"/>
          </p:nvPr>
        </p:nvSpPr>
        <p:spPr>
          <a:xfrm>
            <a:off x="1539466" y="433490"/>
            <a:ext cx="1039930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n-lt"/>
                <a:ea typeface="+mn-ea"/>
                <a:cs typeface="Segoe UI"/>
              </a:rPr>
              <a:t>WIDA ELD Standards Framework</a:t>
            </a:r>
          </a:p>
        </p:txBody>
      </p:sp>
      <p:sp>
        <p:nvSpPr>
          <p:cNvPr id="5" name="TextBox 4">
            <a:extLst>
              <a:ext uri="{FF2B5EF4-FFF2-40B4-BE49-F238E27FC236}">
                <a16:creationId xmlns:a16="http://schemas.microsoft.com/office/drawing/2014/main" id="{2FACA39A-8AA9-4FBD-4840-61EB34377E50}"/>
              </a:ext>
            </a:extLst>
          </p:cNvPr>
          <p:cNvSpPr txBox="1"/>
          <p:nvPr/>
        </p:nvSpPr>
        <p:spPr>
          <a:xfrm>
            <a:off x="596053" y="2204601"/>
            <a:ext cx="733425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Segoe UI"/>
              </a:rPr>
              <a:t>Key Language Uses</a:t>
            </a:r>
          </a:p>
          <a:p>
            <a:r>
              <a:rPr lang="en-US" dirty="0">
                <a:ea typeface="+mn-lt"/>
                <a:cs typeface="+mn-lt"/>
              </a:rPr>
              <a:t>Students use language to:</a:t>
            </a:r>
            <a:endParaRPr lang="en-US" dirty="0"/>
          </a:p>
          <a:p>
            <a:pPr marL="285750" indent="-285750">
              <a:buFont typeface="Arial" panose="020B0604020202020204" pitchFamily="34" charset="0"/>
              <a:buChar char="•"/>
            </a:pPr>
            <a:r>
              <a:rPr lang="en-US" b="1" dirty="0">
                <a:ea typeface="+mn-lt"/>
                <a:cs typeface="+mn-lt"/>
              </a:rPr>
              <a:t>Narrate</a:t>
            </a:r>
            <a:r>
              <a:rPr lang="en-US" dirty="0">
                <a:ea typeface="+mn-lt"/>
                <a:cs typeface="+mn-lt"/>
              </a:rPr>
              <a:t> – describe events or procedures</a:t>
            </a:r>
          </a:p>
          <a:p>
            <a:pPr marL="285750" indent="-285750">
              <a:buFont typeface="Arial" panose="020B0604020202020204" pitchFamily="34" charset="0"/>
              <a:buChar char="•"/>
            </a:pPr>
            <a:r>
              <a:rPr lang="en-US" b="1" dirty="0">
                <a:ea typeface="+mn-lt"/>
                <a:cs typeface="+mn-lt"/>
              </a:rPr>
              <a:t>Inform</a:t>
            </a:r>
            <a:r>
              <a:rPr lang="en-US" dirty="0">
                <a:ea typeface="+mn-lt"/>
                <a:cs typeface="+mn-lt"/>
              </a:rPr>
              <a:t> – share information and observations</a:t>
            </a:r>
          </a:p>
          <a:p>
            <a:pPr marL="285750" indent="-285750">
              <a:buFont typeface="Arial" panose="020B0604020202020204" pitchFamily="34" charset="0"/>
              <a:buChar char="•"/>
            </a:pPr>
            <a:r>
              <a:rPr lang="en-US" b="1" dirty="0">
                <a:ea typeface="+mn-lt"/>
                <a:cs typeface="+mn-lt"/>
              </a:rPr>
              <a:t>Explain</a:t>
            </a:r>
            <a:r>
              <a:rPr lang="en-US" dirty="0">
                <a:ea typeface="+mn-lt"/>
                <a:cs typeface="+mn-lt"/>
              </a:rPr>
              <a:t> – describe relationships and reasoning</a:t>
            </a:r>
          </a:p>
          <a:p>
            <a:pPr marL="285750" indent="-285750">
              <a:buFont typeface="Arial" panose="020B0604020202020204" pitchFamily="34" charset="0"/>
              <a:buChar char="•"/>
            </a:pPr>
            <a:r>
              <a:rPr lang="en-US" b="1" dirty="0">
                <a:ea typeface="+mn-lt"/>
                <a:cs typeface="+mn-lt"/>
              </a:rPr>
              <a:t>Argue</a:t>
            </a:r>
            <a:r>
              <a:rPr lang="en-US" dirty="0">
                <a:ea typeface="+mn-lt"/>
                <a:cs typeface="+mn-lt"/>
              </a:rPr>
              <a:t> – justify claims and evaluate reasoning</a:t>
            </a:r>
            <a:endParaRPr lang="en-US" dirty="0"/>
          </a:p>
        </p:txBody>
      </p:sp>
      <p:pic>
        <p:nvPicPr>
          <p:cNvPr id="7" name="Picture 6" descr="WIDA 5 Standards Statements">
            <a:extLst>
              <a:ext uri="{FF2B5EF4-FFF2-40B4-BE49-F238E27FC236}">
                <a16:creationId xmlns:a16="http://schemas.microsoft.com/office/drawing/2014/main" id="{21FFF12A-403A-B63F-0643-4FED349E8FAB}"/>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708" y="4408528"/>
            <a:ext cx="5004456" cy="1488826"/>
          </a:xfrm>
          <a:prstGeom prst="rect">
            <a:avLst/>
          </a:prstGeom>
          <a:noFill/>
        </p:spPr>
      </p:pic>
      <p:pic>
        <p:nvPicPr>
          <p:cNvPr id="4" name="Picture 3" descr="A diagram with the key language uses.">
            <a:extLst>
              <a:ext uri="{FF2B5EF4-FFF2-40B4-BE49-F238E27FC236}">
                <a16:creationId xmlns:a16="http://schemas.microsoft.com/office/drawing/2014/main" id="{7B6F2E34-D882-5CBE-E9C4-16217D845233}"/>
              </a:ext>
            </a:extLst>
          </p:cNvPr>
          <p:cNvPicPr>
            <a:picLocks noChangeAspect="1"/>
          </p:cNvPicPr>
          <p:nvPr/>
        </p:nvPicPr>
        <p:blipFill>
          <a:blip r:embed="rId4"/>
          <a:stretch>
            <a:fillRect/>
          </a:stretch>
        </p:blipFill>
        <p:spPr>
          <a:xfrm>
            <a:off x="7210695" y="2347373"/>
            <a:ext cx="3162121" cy="2896499"/>
          </a:xfrm>
          <a:prstGeom prst="rect">
            <a:avLst/>
          </a:prstGeom>
        </p:spPr>
      </p:pic>
      <p:sp>
        <p:nvSpPr>
          <p:cNvPr id="6" name="object 6" descr="WIDA logo">
            <a:extLst>
              <a:ext uri="{FF2B5EF4-FFF2-40B4-BE49-F238E27FC236}">
                <a16:creationId xmlns:a16="http://schemas.microsoft.com/office/drawing/2014/main" id="{6BEF1034-94BD-9F43-B75E-CB4BAED61739}"/>
              </a:ext>
              <a:ext uri="{C183D7F6-B498-43B3-948B-1728B52AA6E4}">
                <adec:decorative xmlns:adec="http://schemas.microsoft.com/office/drawing/2017/decorative" val="0"/>
              </a:ext>
            </a:extLst>
          </p:cNvPr>
          <p:cNvSpPr/>
          <p:nvPr/>
        </p:nvSpPr>
        <p:spPr>
          <a:xfrm>
            <a:off x="9904476" y="6103620"/>
            <a:ext cx="2029967" cy="589787"/>
          </a:xfrm>
          <a:prstGeom prst="rect">
            <a:avLst/>
          </a:prstGeom>
          <a:blipFill>
            <a:blip r:embed="rId5" cstate="print"/>
            <a:stretch>
              <a:fillRect/>
            </a:stretch>
          </a:blipFill>
        </p:spPr>
        <p:txBody>
          <a:bodyPr wrap="square" lIns="0" tIns="0" rIns="0" bIns="0" rtlCol="0"/>
          <a:lstStyle/>
          <a:p>
            <a:endParaRPr/>
          </a:p>
        </p:txBody>
      </p:sp>
      <p:sp>
        <p:nvSpPr>
          <p:cNvPr id="8" name="Rectangle 7">
            <a:extLst>
              <a:ext uri="{FF2B5EF4-FFF2-40B4-BE49-F238E27FC236}">
                <a16:creationId xmlns:a16="http://schemas.microsoft.com/office/drawing/2014/main" id="{672339C3-D3B6-4E1C-083C-CD4F3CD56F86}"/>
              </a:ext>
              <a:ext uri="{C183D7F6-B498-43B3-948B-1728B52AA6E4}">
                <adec:decorative xmlns:adec="http://schemas.microsoft.com/office/drawing/2017/decorative" val="1"/>
              </a:ext>
            </a:extLst>
          </p:cNvPr>
          <p:cNvSpPr/>
          <p:nvPr/>
        </p:nvSpPr>
        <p:spPr>
          <a:xfrm>
            <a:off x="2795451" y="4408528"/>
            <a:ext cx="979715" cy="9472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105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AD475-83F5-45AB-F58D-514A1CA2BC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424A27-D951-46A1-33D9-0488A1B329B8}"/>
              </a:ext>
              <a:ext uri="{C183D7F6-B498-43B3-948B-1728B52AA6E4}">
                <adec:decorative xmlns:adec="http://schemas.microsoft.com/office/drawing/2017/decorative" val="1"/>
              </a:ext>
            </a:extLst>
          </p:cNvPr>
          <p:cNvSpPr/>
          <p:nvPr/>
        </p:nvSpPr>
        <p:spPr>
          <a:xfrm>
            <a:off x="17681" y="29384"/>
            <a:ext cx="12139953" cy="20026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7161BB7-B9EC-2583-7E9C-2853A5DA4CF2}"/>
              </a:ext>
            </a:extLst>
          </p:cNvPr>
          <p:cNvSpPr txBox="1">
            <a:spLocks noGrp="1"/>
          </p:cNvSpPr>
          <p:nvPr>
            <p:ph type="title" idx="4294967295"/>
          </p:nvPr>
        </p:nvSpPr>
        <p:spPr>
          <a:xfrm>
            <a:off x="363795" y="307416"/>
            <a:ext cx="11503740"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mn-lt"/>
                <a:ea typeface="+mn-ea"/>
                <a:cs typeface="Segoe UI"/>
              </a:rPr>
              <a:t>Where Inform Language Appears in WA Standards</a:t>
            </a:r>
          </a:p>
        </p:txBody>
      </p:sp>
      <p:sp>
        <p:nvSpPr>
          <p:cNvPr id="6" name="TextBox 5">
            <a:extLst>
              <a:ext uri="{FF2B5EF4-FFF2-40B4-BE49-F238E27FC236}">
                <a16:creationId xmlns:a16="http://schemas.microsoft.com/office/drawing/2014/main" id="{25601FAB-2129-120E-9BFB-DD25B8610785}"/>
              </a:ext>
            </a:extLst>
          </p:cNvPr>
          <p:cNvSpPr txBox="1"/>
          <p:nvPr/>
        </p:nvSpPr>
        <p:spPr>
          <a:xfrm>
            <a:off x="292274" y="2344478"/>
            <a:ext cx="415051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When students:</a:t>
            </a:r>
          </a:p>
          <a:p>
            <a:pPr marL="285750" indent="-285750">
              <a:buFont typeface="Arial" panose="020B0604020202020204" pitchFamily="34" charset="0"/>
              <a:buChar char="•"/>
            </a:pPr>
            <a:r>
              <a:rPr lang="en-US" sz="2800" dirty="0">
                <a:cs typeface="Segoe UI"/>
              </a:rPr>
              <a:t>Engage with new concepts</a:t>
            </a:r>
          </a:p>
          <a:p>
            <a:pPr marL="285750" indent="-285750">
              <a:buFont typeface="Arial" panose="020B0604020202020204" pitchFamily="34" charset="0"/>
              <a:buChar char="•"/>
            </a:pPr>
            <a:r>
              <a:rPr lang="en-US" sz="2800" dirty="0">
                <a:cs typeface="Segoe UI"/>
              </a:rPr>
              <a:t>Recognize</a:t>
            </a:r>
          </a:p>
          <a:p>
            <a:pPr marL="285750" indent="-285750">
              <a:buFont typeface="Arial" panose="020B0604020202020204" pitchFamily="34" charset="0"/>
              <a:buChar char="•"/>
            </a:pPr>
            <a:r>
              <a:rPr lang="en-US" sz="2800" dirty="0">
                <a:cs typeface="Segoe UI"/>
              </a:rPr>
              <a:t>Apply</a:t>
            </a:r>
          </a:p>
          <a:p>
            <a:pPr marL="285750" indent="-285750">
              <a:buFont typeface="Arial" panose="020B0604020202020204" pitchFamily="34" charset="0"/>
              <a:buChar char="•"/>
            </a:pPr>
            <a:r>
              <a:rPr lang="en-US" sz="2800" dirty="0">
                <a:cs typeface="Segoe UI"/>
              </a:rPr>
              <a:t>Understand</a:t>
            </a:r>
          </a:p>
          <a:p>
            <a:pPr marL="285750" indent="-285750">
              <a:buFont typeface="Arial" panose="020B0604020202020204" pitchFamily="34" charset="0"/>
              <a:buChar char="•"/>
            </a:pPr>
            <a:r>
              <a:rPr lang="en-US" sz="2800" dirty="0">
                <a:cs typeface="Segoe UI"/>
              </a:rPr>
              <a:t>Know</a:t>
            </a:r>
          </a:p>
          <a:p>
            <a:pPr marL="285750" indent="-285750">
              <a:buFont typeface="Arial" panose="020B0604020202020204" pitchFamily="34" charset="0"/>
              <a:buChar char="•"/>
            </a:pPr>
            <a:r>
              <a:rPr lang="en-US" sz="2800" dirty="0">
                <a:cs typeface="Segoe UI"/>
              </a:rPr>
              <a:t>WIDA standard connection is flexible!!!</a:t>
            </a:r>
          </a:p>
        </p:txBody>
      </p:sp>
      <p:pic>
        <p:nvPicPr>
          <p:cNvPr id="7" name="Picture 6" descr="Grades 6-8 WIDA ELD Standard 3 Language for Mathematics.">
            <a:extLst>
              <a:ext uri="{FF2B5EF4-FFF2-40B4-BE49-F238E27FC236}">
                <a16:creationId xmlns:a16="http://schemas.microsoft.com/office/drawing/2014/main" id="{1C64412E-2CAD-E5BE-6805-0C992F8AA2FD}"/>
              </a:ext>
            </a:extLst>
          </p:cNvPr>
          <p:cNvPicPr>
            <a:picLocks noChangeAspect="1"/>
          </p:cNvPicPr>
          <p:nvPr/>
        </p:nvPicPr>
        <p:blipFill>
          <a:blip r:embed="rId3"/>
          <a:stretch>
            <a:fillRect/>
          </a:stretch>
        </p:blipFill>
        <p:spPr>
          <a:xfrm>
            <a:off x="4352913" y="2179529"/>
            <a:ext cx="7687791" cy="3981881"/>
          </a:xfrm>
          <a:prstGeom prst="rect">
            <a:avLst/>
          </a:prstGeom>
        </p:spPr>
      </p:pic>
    </p:spTree>
    <p:extLst>
      <p:ext uri="{BB962C8B-B14F-4D97-AF65-F5344CB8AC3E}">
        <p14:creationId xmlns:p14="http://schemas.microsoft.com/office/powerpoint/2010/main" val="2091836245"/>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2677B183-C706-4A34-95E8-87FEDAE8B394}" vid="{E193B303-305F-4270-9AD0-F70114B21CBD}"/>
    </a:ext>
  </a:extLst>
</a:theme>
</file>

<file path=ppt/theme/theme2.xml><?xml version="1.0" encoding="utf-8"?>
<a:theme xmlns:a="http://schemas.openxmlformats.org/drawingml/2006/main" name="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2677B183-C706-4A34-95E8-87FEDAE8B394}" vid="{7515DA10-F4EC-48EA-A277-DD5AB7071B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AFAC20B572574095D31476FB39C606" ma:contentTypeVersion="10" ma:contentTypeDescription="Create a new document." ma:contentTypeScope="" ma:versionID="10a2efe7306f34acd1ac03fde39cf831">
  <xsd:schema xmlns:xsd="http://www.w3.org/2001/XMLSchema" xmlns:xs="http://www.w3.org/2001/XMLSchema" xmlns:p="http://schemas.microsoft.com/office/2006/metadata/properties" xmlns:ns2="25088e16-729c-404b-9015-7705e21f47a0" xmlns:ns3="2ba0bcd7-05d9-492a-a016-34b256b5fce3" targetNamespace="http://schemas.microsoft.com/office/2006/metadata/properties" ma:root="true" ma:fieldsID="3aed521931d69a42473effe7200913fb" ns2:_="" ns3:_="">
    <xsd:import namespace="25088e16-729c-404b-9015-7705e21f47a0"/>
    <xsd:import namespace="2ba0bcd7-05d9-492a-a016-34b256b5fce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88e16-729c-404b-9015-7705e21f47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a0bcd7-05d9-492a-a016-34b256b5fce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ba0bcd7-05d9-492a-a016-34b256b5fce3">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83AD95-8C7B-4C50-A792-D106DD5A79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88e16-729c-404b-9015-7705e21f47a0"/>
    <ds:schemaRef ds:uri="2ba0bcd7-05d9-492a-a016-34b256b5f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E8CD39-01C8-448B-93E4-657053375E90}">
  <ds:schemaRefs>
    <ds:schemaRef ds:uri="25088e16-729c-404b-9015-7705e21f47a0"/>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http://schemas.microsoft.com/office/2006/metadata/properties"/>
    <ds:schemaRef ds:uri="2ba0bcd7-05d9-492a-a016-34b256b5fce3"/>
    <ds:schemaRef ds:uri="http://purl.org/dc/terms/"/>
    <ds:schemaRef ds:uri="http://purl.org/dc/elements/1.1/"/>
  </ds:schemaRefs>
</ds:datastoreItem>
</file>

<file path=customXml/itemProps3.xml><?xml version="1.0" encoding="utf-8"?>
<ds:datastoreItem xmlns:ds="http://schemas.openxmlformats.org/officeDocument/2006/customXml" ds:itemID="{E02E2506-6F46-474D-A8B5-41AA2BE82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PowerPoint-Template-Blue-04-26-2024</Template>
  <TotalTime>13</TotalTime>
  <Words>4334</Words>
  <Application>Microsoft Office PowerPoint</Application>
  <PresentationFormat>Widescreen</PresentationFormat>
  <Paragraphs>359</Paragraphs>
  <Slides>31</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Courier New</vt:lpstr>
      <vt:lpstr>Quattrocento Sans</vt:lpstr>
      <vt:lpstr>Roboto</vt:lpstr>
      <vt:lpstr>Segoe UI</vt:lpstr>
      <vt:lpstr>Times New Roman</vt:lpstr>
      <vt:lpstr>Title Slides</vt:lpstr>
      <vt:lpstr>Content Slides</vt:lpstr>
      <vt:lpstr>K–12 Washington State Learning Standards for Mathematics (2025)</vt:lpstr>
      <vt:lpstr>Vision</vt:lpstr>
      <vt:lpstr>Equity Statement</vt:lpstr>
      <vt:lpstr>Mathematics is contextual, connected, and meaningful. </vt:lpstr>
      <vt:lpstr>Math is language rich!!!</vt:lpstr>
      <vt:lpstr>Standards for Mathematical Practice </vt:lpstr>
      <vt:lpstr>NCTM's Mathematics Teaching Framework</vt:lpstr>
      <vt:lpstr>WIDA ELD Standards Framework</vt:lpstr>
      <vt:lpstr>Where Inform Language Appears in WA Standards</vt:lpstr>
      <vt:lpstr>Where Argumentation Language Appears in WA Standards</vt:lpstr>
      <vt:lpstr>Important Framing</vt:lpstr>
      <vt:lpstr>Making Sense of Fractions Through Discourse</vt:lpstr>
      <vt:lpstr>Elementary Example (5th grade)  </vt:lpstr>
      <vt:lpstr>Integrated Learning Targets</vt:lpstr>
      <vt:lpstr>Language Learning Target Example</vt:lpstr>
      <vt:lpstr>Kindergarten    Example</vt:lpstr>
      <vt:lpstr>What Students do:</vt:lpstr>
      <vt:lpstr>What Teachers are Listening for:</vt:lpstr>
      <vt:lpstr>Kindergarten    Example </vt:lpstr>
      <vt:lpstr>High School Example</vt:lpstr>
      <vt:lpstr>What Students do: </vt:lpstr>
      <vt:lpstr>What Students do:  </vt:lpstr>
      <vt:lpstr>What are Teachers Assessing:</vt:lpstr>
      <vt:lpstr>High School Example </vt:lpstr>
      <vt:lpstr>What WIDA Alignment Means</vt:lpstr>
      <vt:lpstr>What WIDA Alignment Does NOT Mean</vt:lpstr>
      <vt:lpstr>WIDA Amplifies Key Shifts to make math  Contextual, Connected,  and  Meaningful</vt:lpstr>
      <vt:lpstr>Additional Resources:</vt:lpstr>
      <vt:lpstr>Contact us:</vt:lpstr>
      <vt:lpstr>Multilingual Education Team  Office of the Superintendent of Public Instruction 600 Washington St. SE | Olympia, WA 98504-7200   </vt:lpstr>
      <vt:lpstr>How to 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Brand</dc:subject>
  <dc:creator>Serena O'Neill</dc:creator>
  <cp:lastModifiedBy>Nathalia Izquierdo-Montero</cp:lastModifiedBy>
  <cp:revision>115</cp:revision>
  <dcterms:created xsi:type="dcterms:W3CDTF">2025-12-02T13:50:29Z</dcterms:created>
  <dcterms:modified xsi:type="dcterms:W3CDTF">2026-04-14T16:21:24Z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0x0101002DAFAC20B572574095D31476FB39C606</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ediaServiceImageTags">
    <vt:lpwstr/>
  </property>
  <property fmtid="{D5CDD505-2E9C-101B-9397-08002B2CF9AE}" pid="8" name="MSIP_Label_9145f431-4c8c-42c6-a5a5-ba6d3bdea585_Enabled">
    <vt:lpwstr>true</vt:lpwstr>
  </property>
  <property fmtid="{D5CDD505-2E9C-101B-9397-08002B2CF9AE}" pid="9" name="MSIP_Label_9145f431-4c8c-42c6-a5a5-ba6d3bdea585_SetDate">
    <vt:lpwstr>2026-03-16T03:12:05Z</vt:lpwstr>
  </property>
  <property fmtid="{D5CDD505-2E9C-101B-9397-08002B2CF9AE}" pid="10" name="MSIP_Label_9145f431-4c8c-42c6-a5a5-ba6d3bdea585_Method">
    <vt:lpwstr>Standard</vt:lpwstr>
  </property>
  <property fmtid="{D5CDD505-2E9C-101B-9397-08002B2CF9AE}" pid="11" name="MSIP_Label_9145f431-4c8c-42c6-a5a5-ba6d3bdea585_Name">
    <vt:lpwstr>defa4170-0d19-0005-0004-bc88714345d2</vt:lpwstr>
  </property>
  <property fmtid="{D5CDD505-2E9C-101B-9397-08002B2CF9AE}" pid="12" name="MSIP_Label_9145f431-4c8c-42c6-a5a5-ba6d3bdea585_SiteId">
    <vt:lpwstr>b2fe5ccf-10a5-46fe-ae45-a0267412af7a</vt:lpwstr>
  </property>
  <property fmtid="{D5CDD505-2E9C-101B-9397-08002B2CF9AE}" pid="13" name="MSIP_Label_9145f431-4c8c-42c6-a5a5-ba6d3bdea585_ActionId">
    <vt:lpwstr>dfaeb33c-f7f9-4ff6-995c-d3326d7aaf32</vt:lpwstr>
  </property>
  <property fmtid="{D5CDD505-2E9C-101B-9397-08002B2CF9AE}" pid="14" name="MSIP_Label_9145f431-4c8c-42c6-a5a5-ba6d3bdea585_ContentBits">
    <vt:lpwstr>0</vt:lpwstr>
  </property>
  <property fmtid="{D5CDD505-2E9C-101B-9397-08002B2CF9AE}" pid="15" name="MSIP_Label_9145f431-4c8c-42c6-a5a5-ba6d3bdea585_Tag">
    <vt:lpwstr>10, 3, 0, 2</vt:lpwstr>
  </property>
  <property fmtid="{D5CDD505-2E9C-101B-9397-08002B2CF9AE}" pid="16" name="Order">
    <vt:lpwstr>54400.0000000000</vt:lpwstr>
  </property>
  <property fmtid="{D5CDD505-2E9C-101B-9397-08002B2CF9AE}" pid="17" name="xd_ProgID">
    <vt:lpwstr/>
  </property>
  <property fmtid="{D5CDD505-2E9C-101B-9397-08002B2CF9AE}" pid="18" name="ComplianceAssetId">
    <vt:lpwstr/>
  </property>
  <property fmtid="{D5CDD505-2E9C-101B-9397-08002B2CF9AE}" pid="19" name="TemplateUrl">
    <vt:lpwstr/>
  </property>
  <property fmtid="{D5CDD505-2E9C-101B-9397-08002B2CF9AE}" pid="20" name="_ExtendedDescription">
    <vt:lpwstr/>
  </property>
  <property fmtid="{D5CDD505-2E9C-101B-9397-08002B2CF9AE}" pid="21" name="TriggerFlowInfo">
    <vt:lpwstr/>
  </property>
  <property fmtid="{D5CDD505-2E9C-101B-9397-08002B2CF9AE}" pid="22" name="xd_Signature">
    <vt:lpwstr/>
  </property>
</Properties>
</file>