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Lst>
  <p:notesMasterIdLst>
    <p:notesMasterId r:id="rId16"/>
  </p:notesMasterIdLst>
  <p:handoutMasterIdLst>
    <p:handoutMasterId r:id="rId17"/>
  </p:handoutMasterIdLst>
  <p:sldIdLst>
    <p:sldId id="749" r:id="rId5"/>
    <p:sldId id="796" r:id="rId6"/>
    <p:sldId id="797" r:id="rId7"/>
    <p:sldId id="798" r:id="rId8"/>
    <p:sldId id="805" r:id="rId9"/>
    <p:sldId id="784" r:id="rId10"/>
    <p:sldId id="794" r:id="rId11"/>
    <p:sldId id="801" r:id="rId12"/>
    <p:sldId id="803" r:id="rId13"/>
    <p:sldId id="786"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3D"/>
    <a:srgbClr val="FFFFFF"/>
    <a:srgbClr val="FBC639"/>
    <a:srgbClr val="F7F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83" autoAdjust="0"/>
    <p:restoredTop sz="83183" autoAdjust="0"/>
  </p:normalViewPr>
  <p:slideViewPr>
    <p:cSldViewPr snapToGrid="0">
      <p:cViewPr varScale="1">
        <p:scale>
          <a:sx n="50" d="100"/>
          <a:sy n="50" d="100"/>
        </p:scale>
        <p:origin x="452" y="2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3B68FA-E3BB-4CA2-8979-C89DFEED65C9}" type="datetimeFigureOut">
              <a:rPr lang="en-US" smtClean="0"/>
              <a:t>12/12/2021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4191AE-AB56-4F82-802E-FD6280D3057D}" type="slidenum">
              <a:rPr lang="en-US" smtClean="0"/>
              <a:t>‹#›</a:t>
            </a:fld>
            <a:endParaRPr lang="en-US"/>
          </a:p>
        </p:txBody>
      </p:sp>
    </p:spTree>
    <p:extLst>
      <p:ext uri="{BB962C8B-B14F-4D97-AF65-F5344CB8AC3E}">
        <p14:creationId xmlns:p14="http://schemas.microsoft.com/office/powerpoint/2010/main" val="146403496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30T01:52:02.51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1,'4250'0,"-4243"0,-1-1,1 1,-1 1,0-1,1 1,-1 0,1 1,-1-1,0 1,0 1,0-1,0 1,8 5,0 2,37 30,-34-22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30T01:52:05.11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0 241,'6'0,"-1"0,1-1,-1 0,1 1,-1-2,9-2,13-4,453-81,-352 69,288-38,4 37,-127 5,-96 1,544 9,-429 8,466-2,-735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30T01:52:08.6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82,'6'0,"-1"-1,0 0,0 0,0 0,8-4,11-2,-3 3,77-18,0 6,135-7,330 23,-223 2,5787-2,-6085 2,79 15,-9-1,-78-12,47 13,-51-9,1-2,36 3,104 8,-2 3,3 0,-108-10,99 4,63-14,-120-2,-70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94BAC-6AF2-46D0-A906-D2970C2E749A}" type="datetimeFigureOut">
              <a:rPr lang="en-US" smtClean="0"/>
              <a:t>12/12/2021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D1C34-72C1-4C67-AAFF-0B8CE9936A77}" type="slidenum">
              <a:rPr lang="en-US" smtClean="0"/>
              <a:t>‹#›</a:t>
            </a:fld>
            <a:endParaRPr lang="en-US"/>
          </a:p>
        </p:txBody>
      </p:sp>
    </p:spTree>
    <p:extLst>
      <p:ext uri="{BB962C8B-B14F-4D97-AF65-F5344CB8AC3E}">
        <p14:creationId xmlns:p14="http://schemas.microsoft.com/office/powerpoint/2010/main" val="364411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dirty="0"/>
              <a:t>In Modules 4 and 5 of the WIDA ELD Standards Framework: A Collaborative Approach, the focus is on identifying and utilizing language expectations, functions, and features to describe how students need to use language for content learning. The </a:t>
            </a:r>
            <a:r>
              <a:rPr lang="en-US" b="1" dirty="0"/>
              <a:t>Language Expectations </a:t>
            </a:r>
            <a:r>
              <a:rPr lang="en-US" dirty="0"/>
              <a:t>are key to the big ideas of integrating content and language and supporting a functional approach to language development.</a:t>
            </a:r>
          </a:p>
        </p:txBody>
      </p:sp>
    </p:spTree>
    <p:extLst>
      <p:ext uri="{BB962C8B-B14F-4D97-AF65-F5344CB8AC3E}">
        <p14:creationId xmlns:p14="http://schemas.microsoft.com/office/powerpoint/2010/main" val="4226905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pPr marL="0" indent="0" rtl="0" fontAlgn="base">
              <a:lnSpc>
                <a:spcPct val="100000"/>
              </a:lnSpc>
              <a:spcBef>
                <a:spcPts val="0"/>
              </a:spcBef>
              <a:spcAft>
                <a:spcPts val="600"/>
              </a:spcAft>
              <a:buNone/>
            </a:pPr>
            <a:r>
              <a:rPr lang="en-US" sz="4000" b="0" i="0" u="none" strike="noStrike" dirty="0">
                <a:solidFill>
                  <a:srgbClr val="2F2F2F"/>
                </a:solidFill>
                <a:effectLst/>
                <a:latin typeface="Calibri" panose="020F0502020204030204" pitchFamily="34" charset="0"/>
              </a:rPr>
              <a:t>With your group, choose a unit example: </a:t>
            </a:r>
          </a:p>
          <a:p>
            <a:pPr rtl="0" fontAlgn="base">
              <a:lnSpc>
                <a:spcPct val="100000"/>
              </a:lnSpc>
              <a:spcBef>
                <a:spcPts val="0"/>
              </a:spcBef>
              <a:spcAft>
                <a:spcPts val="600"/>
              </a:spcAft>
              <a:buFont typeface="Arial" panose="020B0604020202020204" pitchFamily="34" charset="0"/>
              <a:buChar char="•"/>
            </a:pPr>
            <a:r>
              <a:rPr lang="en-US" sz="4000" b="0" i="0" u="none" strike="noStrike" dirty="0">
                <a:solidFill>
                  <a:srgbClr val="2F2F2F"/>
                </a:solidFill>
                <a:effectLst/>
                <a:latin typeface="Calibri" panose="020F0502020204030204" pitchFamily="34" charset="0"/>
              </a:rPr>
              <a:t>Which </a:t>
            </a:r>
            <a:r>
              <a:rPr lang="en-US" sz="4000" b="1" i="0" u="none" strike="noStrike" dirty="0">
                <a:solidFill>
                  <a:srgbClr val="2F2F2F"/>
                </a:solidFill>
                <a:effectLst/>
                <a:latin typeface="Calibri" panose="020F0502020204030204" pitchFamily="34" charset="0"/>
              </a:rPr>
              <a:t>Language Expectation </a:t>
            </a:r>
            <a:r>
              <a:rPr lang="en-US" sz="4000" b="0" i="0" u="none" strike="noStrike" dirty="0">
                <a:solidFill>
                  <a:srgbClr val="2F2F2F"/>
                </a:solidFill>
                <a:effectLst/>
                <a:latin typeface="Calibri" panose="020F0502020204030204" pitchFamily="34" charset="0"/>
              </a:rPr>
              <a:t>best reflects the language focus of the unit?</a:t>
            </a:r>
          </a:p>
          <a:p>
            <a:pPr rtl="0" fontAlgn="base">
              <a:lnSpc>
                <a:spcPct val="100000"/>
              </a:lnSpc>
              <a:spcBef>
                <a:spcPts val="0"/>
              </a:spcBef>
              <a:spcAft>
                <a:spcPts val="600"/>
              </a:spcAft>
              <a:buFont typeface="Arial" panose="020B0604020202020204" pitchFamily="34" charset="0"/>
              <a:buChar char="•"/>
            </a:pPr>
            <a:r>
              <a:rPr lang="en-US" sz="4000" b="0" i="0" u="none" strike="noStrike" dirty="0">
                <a:solidFill>
                  <a:srgbClr val="2F2F2F"/>
                </a:solidFill>
                <a:effectLst/>
                <a:latin typeface="Calibri" panose="020F0502020204030204" pitchFamily="34" charset="0"/>
              </a:rPr>
              <a:t>Which embedded </a:t>
            </a:r>
            <a:r>
              <a:rPr lang="en-US" sz="4000" b="1" i="0" u="none" strike="noStrike" dirty="0">
                <a:solidFill>
                  <a:srgbClr val="2F2F2F"/>
                </a:solidFill>
                <a:effectLst/>
                <a:latin typeface="Calibri" panose="020F0502020204030204" pitchFamily="34" charset="0"/>
              </a:rPr>
              <a:t>Language Function </a:t>
            </a:r>
            <a:r>
              <a:rPr lang="en-US" sz="4000" b="0" i="0" u="none" strike="noStrike" dirty="0">
                <a:solidFill>
                  <a:srgbClr val="2F2F2F"/>
                </a:solidFill>
                <a:effectLst/>
                <a:latin typeface="Calibri" panose="020F0502020204030204" pitchFamily="34" charset="0"/>
              </a:rPr>
              <a:t>is essential for meeting content and language goals and success criteria for the summative assessment?</a:t>
            </a:r>
          </a:p>
          <a:p>
            <a:pPr rtl="0" fontAlgn="base">
              <a:lnSpc>
                <a:spcPct val="100000"/>
              </a:lnSpc>
              <a:spcBef>
                <a:spcPts val="0"/>
              </a:spcBef>
              <a:spcAft>
                <a:spcPts val="600"/>
              </a:spcAft>
              <a:buFont typeface="Arial" panose="020B0604020202020204" pitchFamily="34" charset="0"/>
              <a:buChar char="•"/>
            </a:pPr>
            <a:r>
              <a:rPr lang="en-US" sz="4000" dirty="0">
                <a:solidFill>
                  <a:srgbClr val="2F2F2F"/>
                </a:solidFill>
                <a:latin typeface="Calibri" panose="020F0502020204030204" pitchFamily="34" charset="0"/>
              </a:rPr>
              <a:t>Which of the associated </a:t>
            </a:r>
            <a:r>
              <a:rPr lang="en-US" sz="4000" b="1" dirty="0">
                <a:solidFill>
                  <a:srgbClr val="2F2F2F"/>
                </a:solidFill>
                <a:latin typeface="Calibri" panose="020F0502020204030204" pitchFamily="34" charset="0"/>
              </a:rPr>
              <a:t>Language Features </a:t>
            </a:r>
            <a:r>
              <a:rPr lang="en-US" sz="4000" dirty="0">
                <a:solidFill>
                  <a:srgbClr val="2F2F2F"/>
                </a:solidFill>
                <a:latin typeface="Calibri" panose="020F0502020204030204" pitchFamily="34" charset="0"/>
              </a:rPr>
              <a:t>would contribute to students’ language use on the summative assessment?</a:t>
            </a:r>
            <a:endParaRPr lang="en-US" sz="4000" b="0" i="0" u="none" strike="noStrike" dirty="0">
              <a:solidFill>
                <a:srgbClr val="2F2F2F"/>
              </a:solidFill>
              <a:effectLst/>
              <a:latin typeface="Calibri" panose="020F0502020204030204" pitchFamily="34" charset="0"/>
            </a:endParaRPr>
          </a:p>
          <a:p>
            <a:endParaRPr lang="en-US" dirty="0"/>
          </a:p>
        </p:txBody>
      </p:sp>
    </p:spTree>
    <p:extLst>
      <p:ext uri="{BB962C8B-B14F-4D97-AF65-F5344CB8AC3E}">
        <p14:creationId xmlns:p14="http://schemas.microsoft.com/office/powerpoint/2010/main" val="1444668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2"/>
            <a:ext cx="5486400" cy="4800599"/>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Lato Extended"/>
              </a:rPr>
              <a:t>Discuss with your group: How can the WIDA ELD Standards Framework be used as a tool for planning, instruction, collaboration and reflection to support ALL learners?</a:t>
            </a:r>
          </a:p>
        </p:txBody>
      </p:sp>
    </p:spTree>
    <p:extLst>
      <p:ext uri="{BB962C8B-B14F-4D97-AF65-F5344CB8AC3E}">
        <p14:creationId xmlns:p14="http://schemas.microsoft.com/office/powerpoint/2010/main" val="2340803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HurmeGeometricSans2 SemiBold"/>
            </a:endParaRPr>
          </a:p>
          <a:p>
            <a:r>
              <a:rPr lang="en-US" sz="1800" b="1" i="0" u="none" strike="noStrike" baseline="0" dirty="0">
                <a:solidFill>
                  <a:srgbClr val="000000"/>
                </a:solidFill>
                <a:latin typeface="HurmeGeometricSans2 SemiBold"/>
              </a:rPr>
              <a:t>Language Expectations </a:t>
            </a:r>
            <a:r>
              <a:rPr lang="en-US" sz="1800" b="0" i="0" u="none" strike="noStrike" baseline="0" dirty="0">
                <a:solidFill>
                  <a:srgbClr val="000000"/>
                </a:solidFill>
                <a:latin typeface="HurmeGeometricSans2 Regular"/>
              </a:rPr>
              <a:t>set goals for content-driven language learning. They add specificity to the ELD Standards Statements and Key Language Uses and make visible the language associated with the content areas. Language Expectations are the statements most similar to what educators generally find in academic content standards.</a:t>
            </a:r>
          </a:p>
          <a:p>
            <a:pPr marL="0" lvl="0" indent="0" algn="l" rtl="0">
              <a:spcBef>
                <a:spcPts val="0"/>
              </a:spcBef>
              <a:spcAft>
                <a:spcPts val="0"/>
              </a:spcAft>
              <a:buClr>
                <a:schemeClr val="dk1"/>
              </a:buClr>
              <a:buSzPts val="1100"/>
              <a:buFont typeface="Arial"/>
              <a:buNone/>
            </a:pPr>
            <a:endParaRPr lang="en-US" sz="1200" b="1" dirty="0"/>
          </a:p>
        </p:txBody>
      </p:sp>
      <p:sp>
        <p:nvSpPr>
          <p:cNvPr id="4" name="Slide Number Placeholder 3"/>
          <p:cNvSpPr>
            <a:spLocks noGrp="1"/>
          </p:cNvSpPr>
          <p:nvPr>
            <p:ph type="sldNum" sz="quarter" idx="5"/>
          </p:nvPr>
        </p:nvSpPr>
        <p:spPr/>
        <p:txBody>
          <a:bodyPr/>
          <a:lstStyle/>
          <a:p>
            <a:fld id="{71CD1C34-72C1-4C67-AAFF-0B8CE9936A77}" type="slidenum">
              <a:rPr lang="en-US" smtClean="0"/>
              <a:t>2</a:t>
            </a:fld>
            <a:endParaRPr lang="en-US"/>
          </a:p>
        </p:txBody>
      </p:sp>
    </p:spTree>
    <p:extLst>
      <p:ext uri="{BB962C8B-B14F-4D97-AF65-F5344CB8AC3E}">
        <p14:creationId xmlns:p14="http://schemas.microsoft.com/office/powerpoint/2010/main" val="3505390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Lato Extended"/>
              </a:rPr>
              <a:t>Each </a:t>
            </a:r>
            <a:r>
              <a:rPr lang="en-US" b="1" i="0" dirty="0">
                <a:solidFill>
                  <a:srgbClr val="000000"/>
                </a:solidFill>
                <a:effectLst/>
                <a:latin typeface="Lato Extended"/>
              </a:rPr>
              <a:t>Language Expectation </a:t>
            </a:r>
            <a:r>
              <a:rPr lang="en-US" b="0" i="0" dirty="0">
                <a:solidFill>
                  <a:srgbClr val="000000"/>
                </a:solidFill>
                <a:effectLst/>
                <a:latin typeface="Lato Extended"/>
              </a:rPr>
              <a:t>has a reference code. Here is the reference code for the 4</a:t>
            </a:r>
            <a:r>
              <a:rPr lang="en-US" b="0" i="0" baseline="30000" dirty="0">
                <a:solidFill>
                  <a:srgbClr val="000000"/>
                </a:solidFill>
                <a:effectLst/>
                <a:latin typeface="Lato Extended"/>
              </a:rPr>
              <a:t>th</a:t>
            </a:r>
            <a:r>
              <a:rPr lang="en-US" b="0" i="0" dirty="0">
                <a:solidFill>
                  <a:srgbClr val="000000"/>
                </a:solidFill>
                <a:effectLst/>
                <a:latin typeface="Lato Extended"/>
              </a:rPr>
              <a:t> and 5th grade Expressive Language Expectation for Narrate for Language Arts. Multilingual learners construct language arts narratives that orient the audience to the context, develop a story with time and event sequences, complication, resolution, or ending, and engage and adjust for the audience.</a:t>
            </a:r>
          </a:p>
          <a:p>
            <a:endParaRPr lang="en-US" b="0" i="0" dirty="0">
              <a:solidFill>
                <a:srgbClr val="000000"/>
              </a:solidFill>
              <a:effectLst/>
              <a:latin typeface="Lato Extende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Lato Extended"/>
              </a:rPr>
              <a:t>What are the Language Functions that are embedded in this Language Expectation? </a:t>
            </a:r>
            <a:endParaRPr lang="en-US" b="1" dirty="0"/>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3</a:t>
            </a:fld>
            <a:endParaRPr lang="en-US"/>
          </a:p>
        </p:txBody>
      </p:sp>
    </p:spTree>
    <p:extLst>
      <p:ext uri="{BB962C8B-B14F-4D97-AF65-F5344CB8AC3E}">
        <p14:creationId xmlns:p14="http://schemas.microsoft.com/office/powerpoint/2010/main" val="3513695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0" i="0" dirty="0">
                <a:solidFill>
                  <a:srgbClr val="000000"/>
                </a:solidFill>
                <a:effectLst/>
                <a:latin typeface="Lato Extended"/>
              </a:rPr>
              <a:t>The </a:t>
            </a:r>
            <a:r>
              <a:rPr lang="en-US" b="1" i="0" dirty="0">
                <a:solidFill>
                  <a:srgbClr val="000000"/>
                </a:solidFill>
                <a:effectLst/>
                <a:latin typeface="Lato Extended"/>
              </a:rPr>
              <a:t>Language Functions </a:t>
            </a:r>
            <a:r>
              <a:rPr lang="en-US" b="0" i="0" dirty="0">
                <a:solidFill>
                  <a:srgbClr val="000000"/>
                </a:solidFill>
                <a:effectLst/>
                <a:latin typeface="Lato Extended"/>
              </a:rPr>
              <a:t>that are embedded in this Language Expectation are the specific actions that the student needs to take in using language. For constructing a narrative, the student needs to:</a:t>
            </a:r>
          </a:p>
          <a:p>
            <a:pPr marL="0" lvl="0" indent="0" algn="l" rtl="0">
              <a:spcBef>
                <a:spcPts val="0"/>
              </a:spcBef>
              <a:spcAft>
                <a:spcPts val="0"/>
              </a:spcAft>
              <a:buNone/>
            </a:pPr>
            <a:r>
              <a:rPr lang="en-US" b="0" i="0" dirty="0">
                <a:solidFill>
                  <a:srgbClr val="000000"/>
                </a:solidFill>
                <a:effectLst/>
                <a:latin typeface="Lato Extended"/>
              </a:rPr>
              <a:t>Orient the audience,</a:t>
            </a:r>
          </a:p>
          <a:p>
            <a:pPr marL="0" lvl="0" indent="0" algn="l" rtl="0">
              <a:spcBef>
                <a:spcPts val="0"/>
              </a:spcBef>
              <a:spcAft>
                <a:spcPts val="0"/>
              </a:spcAft>
              <a:buNone/>
            </a:pPr>
            <a:r>
              <a:rPr lang="en-US" b="0" i="0" dirty="0">
                <a:solidFill>
                  <a:srgbClr val="000000"/>
                </a:solidFill>
                <a:effectLst/>
                <a:latin typeface="Lato Extended"/>
              </a:rPr>
              <a:t>Develop the story, and</a:t>
            </a:r>
          </a:p>
          <a:p>
            <a:pPr marL="0" lvl="0" indent="0" algn="l" rtl="0">
              <a:spcBef>
                <a:spcPts val="0"/>
              </a:spcBef>
              <a:spcAft>
                <a:spcPts val="0"/>
              </a:spcAft>
              <a:buNone/>
            </a:pPr>
            <a:r>
              <a:rPr lang="en-US" b="0" i="0" dirty="0">
                <a:solidFill>
                  <a:srgbClr val="000000"/>
                </a:solidFill>
                <a:effectLst/>
                <a:latin typeface="Lato Extended"/>
              </a:rPr>
              <a:t>Engage and adjust for the audience. </a:t>
            </a:r>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4</a:t>
            </a:fld>
            <a:endParaRPr lang="en-US"/>
          </a:p>
        </p:txBody>
      </p:sp>
    </p:spTree>
    <p:extLst>
      <p:ext uri="{BB962C8B-B14F-4D97-AF65-F5344CB8AC3E}">
        <p14:creationId xmlns:p14="http://schemas.microsoft.com/office/powerpoint/2010/main" val="2684789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Lato Extended"/>
              </a:rPr>
              <a:t>For each Language Function, the framework includes sample </a:t>
            </a:r>
            <a:r>
              <a:rPr lang="en-US" b="1" i="0" dirty="0">
                <a:solidFill>
                  <a:srgbClr val="000000"/>
                </a:solidFill>
                <a:effectLst/>
                <a:latin typeface="Lato Extended"/>
              </a:rPr>
              <a:t>Language Features </a:t>
            </a:r>
            <a:r>
              <a:rPr lang="en-US" b="0" i="0" dirty="0">
                <a:solidFill>
                  <a:srgbClr val="000000"/>
                </a:solidFill>
                <a:effectLst/>
                <a:latin typeface="Lato Extended"/>
              </a:rPr>
              <a:t>that show the types of language that needs to be used to develop that language function and meet the language expectation of that grade band. In this example, 4</a:t>
            </a:r>
            <a:r>
              <a:rPr lang="en-US" b="0" i="0" baseline="30000" dirty="0">
                <a:solidFill>
                  <a:srgbClr val="000000"/>
                </a:solidFill>
                <a:effectLst/>
                <a:latin typeface="Lato Extended"/>
              </a:rPr>
              <a:t>th</a:t>
            </a:r>
            <a:r>
              <a:rPr lang="en-US" b="0" i="0" dirty="0">
                <a:solidFill>
                  <a:srgbClr val="000000"/>
                </a:solidFill>
                <a:effectLst/>
                <a:latin typeface="Lato Extended"/>
              </a:rPr>
              <a:t> and 5</a:t>
            </a:r>
            <a:r>
              <a:rPr lang="en-US" b="0" i="0" baseline="30000" dirty="0">
                <a:solidFill>
                  <a:srgbClr val="000000"/>
                </a:solidFill>
                <a:effectLst/>
                <a:latin typeface="Lato Extended"/>
              </a:rPr>
              <a:t>th</a:t>
            </a:r>
            <a:r>
              <a:rPr lang="en-US" b="0" i="0" dirty="0">
                <a:solidFill>
                  <a:srgbClr val="000000"/>
                </a:solidFill>
                <a:effectLst/>
                <a:latin typeface="Lato Extended"/>
              </a:rPr>
              <a:t> grade students need to use noun groups to state who or what the narrative is about, use a variety of sentence types to establish the context, use adverbial and prepositional phrases to establish time and location, and use statements and questions to foreshadow or state a complication.</a:t>
            </a:r>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5</a:t>
            </a:fld>
            <a:endParaRPr lang="en-US"/>
          </a:p>
        </p:txBody>
      </p:sp>
    </p:spTree>
    <p:extLst>
      <p:ext uri="{BB962C8B-B14F-4D97-AF65-F5344CB8AC3E}">
        <p14:creationId xmlns:p14="http://schemas.microsoft.com/office/powerpoint/2010/main" val="837003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dirty="0"/>
              <a:t>Now we will take 5-10 minutes to look at Language Expectations, Functions, and Features.</a:t>
            </a:r>
          </a:p>
          <a:p>
            <a:r>
              <a:rPr lang="en-US" i="1" dirty="0"/>
              <a:t>(Read the text on the slide.)</a:t>
            </a:r>
          </a:p>
        </p:txBody>
      </p:sp>
    </p:spTree>
    <p:extLst>
      <p:ext uri="{BB962C8B-B14F-4D97-AF65-F5344CB8AC3E}">
        <p14:creationId xmlns:p14="http://schemas.microsoft.com/office/powerpoint/2010/main" val="756529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5"/>
        <p:cNvGrpSpPr/>
        <p:nvPr/>
      </p:nvGrpSpPr>
      <p:grpSpPr>
        <a:xfrm>
          <a:off x="0" y="0"/>
          <a:ext cx="0" cy="0"/>
          <a:chOff x="0" y="0"/>
          <a:chExt cx="0" cy="0"/>
        </a:xfrm>
      </p:grpSpPr>
      <p:sp>
        <p:nvSpPr>
          <p:cNvPr id="2116" name="Google Shape;2116;p12:notes"/>
          <p:cNvSpPr txBox="1">
            <a:spLocks noGrp="1"/>
          </p:cNvSpPr>
          <p:nvPr>
            <p:ph type="body" idx="1"/>
          </p:nvPr>
        </p:nvSpPr>
        <p:spPr>
          <a:xfrm>
            <a:off x="685800" y="5791200"/>
            <a:ext cx="5486400" cy="54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Now we are going to practice selecting Language Expectations, Functions, and Features that will support our language goals for a unit. We will revisit the two sample units that we looked at for Module 3 and use the information given to determine the language goals and expectations that will best support students to successfully complete the summative assessment task.</a:t>
            </a:r>
          </a:p>
          <a:p>
            <a:pPr marL="0" lvl="0" indent="0" algn="l" rtl="0">
              <a:spcBef>
                <a:spcPts val="0"/>
              </a:spcBef>
              <a:spcAft>
                <a:spcPts val="0"/>
              </a:spcAft>
              <a:buNone/>
            </a:pPr>
            <a:r>
              <a:rPr lang="en-US" dirty="0"/>
              <a:t>For this 4</a:t>
            </a:r>
            <a:r>
              <a:rPr lang="en-US" baseline="30000" dirty="0"/>
              <a:t>th</a:t>
            </a:r>
            <a:r>
              <a:rPr lang="en-US" dirty="0"/>
              <a:t> grade science unit on sound energy, we selected the Key Language Use of Explain. What is our language goal for this unit?</a:t>
            </a:r>
            <a:endParaRPr dirty="0"/>
          </a:p>
        </p:txBody>
      </p:sp>
      <p:sp>
        <p:nvSpPr>
          <p:cNvPr id="2117" name="Google Shape;2117;p12:notes"/>
          <p:cNvSpPr>
            <a:spLocks noGrp="1" noRot="1" noChangeAspect="1"/>
          </p:cNvSpPr>
          <p:nvPr>
            <p:ph type="sldImg" idx="2"/>
          </p:nvPr>
        </p:nvSpPr>
        <p:spPr>
          <a:xfrm>
            <a:off x="-635000" y="914400"/>
            <a:ext cx="8128000" cy="4572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5"/>
        <p:cNvGrpSpPr/>
        <p:nvPr/>
      </p:nvGrpSpPr>
      <p:grpSpPr>
        <a:xfrm>
          <a:off x="0" y="0"/>
          <a:ext cx="0" cy="0"/>
          <a:chOff x="0" y="0"/>
          <a:chExt cx="0" cy="0"/>
        </a:xfrm>
      </p:grpSpPr>
      <p:sp>
        <p:nvSpPr>
          <p:cNvPr id="2116" name="Google Shape;2116;p12:notes"/>
          <p:cNvSpPr txBox="1">
            <a:spLocks noGrp="1"/>
          </p:cNvSpPr>
          <p:nvPr>
            <p:ph type="body" idx="1"/>
          </p:nvPr>
        </p:nvSpPr>
        <p:spPr>
          <a:xfrm>
            <a:off x="685800" y="5791200"/>
            <a:ext cx="5486400" cy="54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For this 9</a:t>
            </a:r>
            <a:r>
              <a:rPr lang="en-US" baseline="30000" dirty="0"/>
              <a:t>th</a:t>
            </a:r>
            <a:r>
              <a:rPr lang="en-US" dirty="0"/>
              <a:t> grade ELA Unit in which students compare how two authors develop similar central ideas, we selected the Key Language Use of Argue. What is our language goal for this unit?</a:t>
            </a:r>
          </a:p>
        </p:txBody>
      </p:sp>
      <p:sp>
        <p:nvSpPr>
          <p:cNvPr id="2117" name="Google Shape;2117;p12:notes"/>
          <p:cNvSpPr>
            <a:spLocks noGrp="1" noRot="1" noChangeAspect="1"/>
          </p:cNvSpPr>
          <p:nvPr>
            <p:ph type="sldImg" idx="2"/>
          </p:nvPr>
        </p:nvSpPr>
        <p:spPr>
          <a:xfrm>
            <a:off x="-635000" y="914400"/>
            <a:ext cx="8128000" cy="4572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0741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WIDA provides a Collaborative Planning Template that can be used to plan for content and language integration in a unit. Let’s use the Collaborative Planning Template questions to select Language Expectations, Functions and Features for this unit.</a:t>
            </a:r>
          </a:p>
          <a:p>
            <a:endParaRPr lang="en-US" dirty="0"/>
          </a:p>
        </p:txBody>
      </p:sp>
    </p:spTree>
    <p:extLst>
      <p:ext uri="{BB962C8B-B14F-4D97-AF65-F5344CB8AC3E}">
        <p14:creationId xmlns:p14="http://schemas.microsoft.com/office/powerpoint/2010/main" val="1094771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5D386E17-F8CF-47AF-AE3A-C26E89DB1DB3}"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12/12/2021</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4225579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40403D"/>
                </a:solidFill>
                <a:latin typeface="Segoe UI"/>
                <a:cs typeface="Segoe U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2298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2_Two Content">
    <p:spTree>
      <p:nvGrpSpPr>
        <p:cNvPr id="1" name="Shape 93"/>
        <p:cNvGrpSpPr/>
        <p:nvPr/>
      </p:nvGrpSpPr>
      <p:grpSpPr>
        <a:xfrm>
          <a:off x="0" y="0"/>
          <a:ext cx="0" cy="0"/>
          <a:chOff x="0" y="0"/>
          <a:chExt cx="0" cy="0"/>
        </a:xfrm>
      </p:grpSpPr>
      <p:sp>
        <p:nvSpPr>
          <p:cNvPr id="94" name="Google Shape;94;g100f04b5389_0_91"/>
          <p:cNvSpPr txBox="1">
            <a:spLocks noGrp="1"/>
          </p:cNvSpPr>
          <p:nvPr>
            <p:ph type="title"/>
          </p:nvPr>
        </p:nvSpPr>
        <p:spPr>
          <a:xfrm>
            <a:off x="916939" y="418814"/>
            <a:ext cx="10358100" cy="12072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3700"/>
              <a:buNone/>
              <a:defRPr sz="4400" b="0" i="0">
                <a:solidFill>
                  <a:srgbClr val="40403D"/>
                </a:solidFill>
                <a:latin typeface="Quattrocento Sans"/>
                <a:ea typeface="Quattrocento Sans"/>
                <a:cs typeface="Quattrocento Sans"/>
                <a:sym typeface="Quattrocento Sans"/>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95" name="Google Shape;95;g100f04b5389_0_91"/>
          <p:cNvSpPr txBox="1">
            <a:spLocks noGrp="1"/>
          </p:cNvSpPr>
          <p:nvPr>
            <p:ph type="body" idx="1"/>
          </p:nvPr>
        </p:nvSpPr>
        <p:spPr>
          <a:xfrm>
            <a:off x="609600" y="1577340"/>
            <a:ext cx="5303400" cy="4526400"/>
          </a:xfrm>
          <a:prstGeom prst="rect">
            <a:avLst/>
          </a:prstGeom>
          <a:noFill/>
          <a:ln>
            <a:noFill/>
          </a:ln>
        </p:spPr>
        <p:txBody>
          <a:bodyPr spcFirstLastPara="1" wrap="square" lIns="0" tIns="0" rIns="0" bIns="0" anchor="t" anchorCtr="0">
            <a:spAutoFit/>
          </a:bodyPr>
          <a:lstStyle>
            <a:lvl1pPr marL="457200" lvl="0" indent="-228600" algn="l" rtl="0">
              <a:spcBef>
                <a:spcPts val="0"/>
              </a:spcBef>
              <a:spcAft>
                <a:spcPts val="0"/>
              </a:spcAft>
              <a:buSzPts val="1700"/>
              <a:buNone/>
              <a:defRPr/>
            </a:lvl1pPr>
            <a:lvl2pPr marL="914400" lvl="1" indent="-228600" algn="l" rtl="0">
              <a:spcBef>
                <a:spcPts val="1600"/>
              </a:spcBef>
              <a:spcAft>
                <a:spcPts val="0"/>
              </a:spcAft>
              <a:buSzPts val="1500"/>
              <a:buNone/>
              <a:defRPr/>
            </a:lvl2pPr>
            <a:lvl3pPr marL="1371600" lvl="2" indent="-228600" algn="l" rtl="0">
              <a:spcBef>
                <a:spcPts val="1600"/>
              </a:spcBef>
              <a:spcAft>
                <a:spcPts val="0"/>
              </a:spcAft>
              <a:buSzPts val="1500"/>
              <a:buNone/>
              <a:defRPr/>
            </a:lvl3pPr>
            <a:lvl4pPr marL="1828800" lvl="3" indent="-228600" algn="l" rtl="0">
              <a:spcBef>
                <a:spcPts val="1600"/>
              </a:spcBef>
              <a:spcAft>
                <a:spcPts val="0"/>
              </a:spcAft>
              <a:buSzPts val="1500"/>
              <a:buNone/>
              <a:defRPr/>
            </a:lvl4pPr>
            <a:lvl5pPr marL="2286000" lvl="4" indent="-228600" algn="l" rtl="0">
              <a:spcBef>
                <a:spcPts val="1600"/>
              </a:spcBef>
              <a:spcAft>
                <a:spcPts val="0"/>
              </a:spcAft>
              <a:buSzPts val="1500"/>
              <a:buNone/>
              <a:defRPr/>
            </a:lvl5pPr>
            <a:lvl6pPr marL="2743200" lvl="5" indent="-228600" algn="l" rtl="0">
              <a:spcBef>
                <a:spcPts val="1600"/>
              </a:spcBef>
              <a:spcAft>
                <a:spcPts val="0"/>
              </a:spcAft>
              <a:buSzPts val="1500"/>
              <a:buNone/>
              <a:defRPr/>
            </a:lvl6pPr>
            <a:lvl7pPr marL="3200400" lvl="6" indent="-228600" algn="l" rtl="0">
              <a:spcBef>
                <a:spcPts val="1600"/>
              </a:spcBef>
              <a:spcAft>
                <a:spcPts val="0"/>
              </a:spcAft>
              <a:buSzPts val="1500"/>
              <a:buNone/>
              <a:defRPr/>
            </a:lvl7pPr>
            <a:lvl8pPr marL="3657600" lvl="7" indent="-228600" algn="l" rtl="0">
              <a:spcBef>
                <a:spcPts val="1600"/>
              </a:spcBef>
              <a:spcAft>
                <a:spcPts val="0"/>
              </a:spcAft>
              <a:buSzPts val="1500"/>
              <a:buNone/>
              <a:defRPr/>
            </a:lvl8pPr>
            <a:lvl9pPr marL="4114800" lvl="8" indent="-228600" algn="l" rtl="0">
              <a:spcBef>
                <a:spcPts val="1600"/>
              </a:spcBef>
              <a:spcAft>
                <a:spcPts val="1600"/>
              </a:spcAft>
              <a:buSzPts val="1500"/>
              <a:buNone/>
              <a:defRPr/>
            </a:lvl9pPr>
          </a:lstStyle>
          <a:p>
            <a:endParaRPr/>
          </a:p>
        </p:txBody>
      </p:sp>
      <p:sp>
        <p:nvSpPr>
          <p:cNvPr id="96" name="Google Shape;96;g100f04b5389_0_91"/>
          <p:cNvSpPr txBox="1">
            <a:spLocks noGrp="1"/>
          </p:cNvSpPr>
          <p:nvPr>
            <p:ph type="body" idx="2"/>
          </p:nvPr>
        </p:nvSpPr>
        <p:spPr>
          <a:xfrm>
            <a:off x="6278880" y="1577340"/>
            <a:ext cx="5303400" cy="4526400"/>
          </a:xfrm>
          <a:prstGeom prst="rect">
            <a:avLst/>
          </a:prstGeom>
          <a:noFill/>
          <a:ln>
            <a:noFill/>
          </a:ln>
        </p:spPr>
        <p:txBody>
          <a:bodyPr spcFirstLastPara="1" wrap="square" lIns="0" tIns="0" rIns="0" bIns="0" anchor="t" anchorCtr="0">
            <a:spAutoFit/>
          </a:bodyPr>
          <a:lstStyle>
            <a:lvl1pPr marL="457200" lvl="0" indent="-228600" algn="l" rtl="0">
              <a:spcBef>
                <a:spcPts val="0"/>
              </a:spcBef>
              <a:spcAft>
                <a:spcPts val="0"/>
              </a:spcAft>
              <a:buSzPts val="1700"/>
              <a:buNone/>
              <a:defRPr/>
            </a:lvl1pPr>
            <a:lvl2pPr marL="914400" lvl="1" indent="-228600" algn="l" rtl="0">
              <a:spcBef>
                <a:spcPts val="1600"/>
              </a:spcBef>
              <a:spcAft>
                <a:spcPts val="0"/>
              </a:spcAft>
              <a:buSzPts val="1500"/>
              <a:buNone/>
              <a:defRPr/>
            </a:lvl2pPr>
            <a:lvl3pPr marL="1371600" lvl="2" indent="-228600" algn="l" rtl="0">
              <a:spcBef>
                <a:spcPts val="1600"/>
              </a:spcBef>
              <a:spcAft>
                <a:spcPts val="0"/>
              </a:spcAft>
              <a:buSzPts val="1500"/>
              <a:buNone/>
              <a:defRPr/>
            </a:lvl3pPr>
            <a:lvl4pPr marL="1828800" lvl="3" indent="-228600" algn="l" rtl="0">
              <a:spcBef>
                <a:spcPts val="1600"/>
              </a:spcBef>
              <a:spcAft>
                <a:spcPts val="0"/>
              </a:spcAft>
              <a:buSzPts val="1500"/>
              <a:buNone/>
              <a:defRPr/>
            </a:lvl4pPr>
            <a:lvl5pPr marL="2286000" lvl="4" indent="-228600" algn="l" rtl="0">
              <a:spcBef>
                <a:spcPts val="1600"/>
              </a:spcBef>
              <a:spcAft>
                <a:spcPts val="0"/>
              </a:spcAft>
              <a:buSzPts val="1500"/>
              <a:buNone/>
              <a:defRPr/>
            </a:lvl5pPr>
            <a:lvl6pPr marL="2743200" lvl="5" indent="-228600" algn="l" rtl="0">
              <a:spcBef>
                <a:spcPts val="1600"/>
              </a:spcBef>
              <a:spcAft>
                <a:spcPts val="0"/>
              </a:spcAft>
              <a:buSzPts val="1500"/>
              <a:buNone/>
              <a:defRPr/>
            </a:lvl6pPr>
            <a:lvl7pPr marL="3200400" lvl="6" indent="-228600" algn="l" rtl="0">
              <a:spcBef>
                <a:spcPts val="1600"/>
              </a:spcBef>
              <a:spcAft>
                <a:spcPts val="0"/>
              </a:spcAft>
              <a:buSzPts val="1500"/>
              <a:buNone/>
              <a:defRPr/>
            </a:lvl7pPr>
            <a:lvl8pPr marL="3657600" lvl="7" indent="-228600" algn="l" rtl="0">
              <a:spcBef>
                <a:spcPts val="1600"/>
              </a:spcBef>
              <a:spcAft>
                <a:spcPts val="0"/>
              </a:spcAft>
              <a:buSzPts val="1500"/>
              <a:buNone/>
              <a:defRPr/>
            </a:lvl8pPr>
            <a:lvl9pPr marL="4114800" lvl="8" indent="-228600" algn="l" rtl="0">
              <a:spcBef>
                <a:spcPts val="1600"/>
              </a:spcBef>
              <a:spcAft>
                <a:spcPts val="1600"/>
              </a:spcAft>
              <a:buSzPts val="1500"/>
              <a:buNone/>
              <a:defRPr/>
            </a:lvl9pPr>
          </a:lstStyle>
          <a:p>
            <a:endParaRPr/>
          </a:p>
        </p:txBody>
      </p:sp>
      <p:sp>
        <p:nvSpPr>
          <p:cNvPr id="97" name="Google Shape;97;g100f04b5389_0_91"/>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8" name="Google Shape;98;g100f04b5389_0_91"/>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9" name="Google Shape;99;g100f04b5389_0_91"/>
          <p:cNvSpPr txBox="1">
            <a:spLocks noGrp="1"/>
          </p:cNvSpPr>
          <p:nvPr>
            <p:ph type="sldNum" idx="12"/>
          </p:nvPr>
        </p:nvSpPr>
        <p:spPr>
          <a:xfrm>
            <a:off x="8778240" y="6377940"/>
            <a:ext cx="2804100" cy="200100"/>
          </a:xfrm>
          <a:prstGeom prst="rect">
            <a:avLst/>
          </a:prstGeom>
          <a:noFill/>
          <a:ln>
            <a:noFill/>
          </a:ln>
        </p:spPr>
        <p:txBody>
          <a:bodyPr spcFirstLastPara="1" wrap="square" lIns="0" tIns="0" rIns="0" bIns="0" anchor="t" anchorCtr="0">
            <a:sp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extLst>
      <p:ext uri="{BB962C8B-B14F-4D97-AF65-F5344CB8AC3E}">
        <p14:creationId xmlns:p14="http://schemas.microsoft.com/office/powerpoint/2010/main" val="3343283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6AD9C51A-A19C-426A-8FAE-2A3EAD0FB521}"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12/12/2021</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829983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41982921-751A-4039-819B-4624610BA7C0}"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12/12/2021</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336615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8C520A67-EF72-4EF3-B9F5-8D3C234F8A3E}"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12/12/2021</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12"/>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1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472523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D1AE50F7-A69C-4B56-B33D-CD16CDBC5049}"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12/12/2021</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87702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89107D1-09AF-41F4-A424-7BD82757A508}"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12/12/2021</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3"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4"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1864597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0403D"/>
                </a:solidFill>
                <a:effectLst/>
                <a:uLnTx/>
                <a:uFillTx/>
                <a:latin typeface="Segoe UI"/>
                <a:ea typeface="+mn-ea"/>
                <a:cs typeface="+mn-cs"/>
              </a:rPr>
              <a:t>Except where otherwise noted, this work by the </a:t>
            </a:r>
            <a:r>
              <a:rPr kumimoji="0" lang="en-US" sz="1800" b="0" i="0" u="none" strike="noStrike" kern="1200" cap="none" spc="0" normalizeH="0" baseline="0" noProof="0">
                <a:ln>
                  <a:noFill/>
                </a:ln>
                <a:solidFill>
                  <a:srgbClr val="40403D"/>
                </a:solidFill>
                <a:effectLst/>
                <a:uLnTx/>
                <a:uFillTx/>
                <a:latin typeface="Segoe UI"/>
                <a:ea typeface="+mn-ea"/>
                <a:cs typeface="+mn-cs"/>
                <a:hlinkClick r:id="rId4"/>
              </a:rPr>
              <a:t>Office of Superintendent of Public Instruction </a:t>
            </a:r>
            <a:r>
              <a:rPr kumimoji="0" lang="en-US" sz="1800" b="0" i="0" u="none" strike="noStrike" kern="1200" cap="none" spc="0" normalizeH="0" baseline="0" noProof="0">
                <a:ln>
                  <a:noFill/>
                </a:ln>
                <a:solidFill>
                  <a:srgbClr val="40403D"/>
                </a:solidFill>
                <a:effectLst/>
                <a:uLnTx/>
                <a:uFillTx/>
                <a:latin typeface="Segoe UI"/>
                <a:ea typeface="+mn-ea"/>
                <a:cs typeface="+mn-cs"/>
              </a:rPr>
              <a:t>is licensed under a </a:t>
            </a:r>
            <a:r>
              <a:rPr kumimoji="0" lang="en-US" sz="1800" b="0" i="0" u="none" strike="noStrike" kern="1200" cap="none" spc="0" normalizeH="0" baseline="0" noProof="0">
                <a:ln>
                  <a:noFill/>
                </a:ln>
                <a:solidFill>
                  <a:srgbClr val="40403D"/>
                </a:solidFill>
                <a:effectLst/>
                <a:uLnTx/>
                <a:uFillTx/>
                <a:latin typeface="Segoe UI"/>
                <a:ea typeface="+mn-ea"/>
                <a:cs typeface="+mn-cs"/>
                <a:hlinkClick r:id="rId5"/>
              </a:rPr>
              <a:t>Creative Commons 4.0 International License</a:t>
            </a:r>
            <a:r>
              <a:rPr kumimoji="0" lang="en-US" sz="1800" b="0" i="0" u="none" strike="noStrike" kern="1200" cap="none" spc="0" normalizeH="0" baseline="0" noProof="0">
                <a:ln>
                  <a:noFill/>
                </a:ln>
                <a:solidFill>
                  <a:srgbClr val="40403D"/>
                </a:solidFill>
                <a:effectLst/>
                <a:uLnTx/>
                <a:uFillTx/>
                <a:latin typeface="Segoe UI"/>
                <a:ea typeface="+mn-ea"/>
                <a:cs typeface="+mn-cs"/>
              </a:rPr>
              <a:t>.</a:t>
            </a:r>
          </a:p>
        </p:txBody>
      </p:sp>
      <p:sp>
        <p:nvSpPr>
          <p:cNvPr id="3" name="TextBox 2"/>
          <p:cNvSpPr txBox="1"/>
          <p:nvPr userDrawn="1"/>
        </p:nvSpPr>
        <p:spPr>
          <a:xfrm>
            <a:off x="765041" y="666572"/>
            <a:ext cx="1048109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40403D"/>
                </a:solidFill>
                <a:effectLst/>
                <a:uLnTx/>
                <a:uFillTx/>
                <a:latin typeface="Segoe UI"/>
                <a:ea typeface="+mn-ea"/>
                <a:cs typeface="+mn-cs"/>
              </a:rPr>
              <a:t>Contact Us!</a:t>
            </a:r>
          </a:p>
        </p:txBody>
      </p:sp>
      <p:sp>
        <p:nvSpPr>
          <p:cNvPr id="6" name="Text Placeholder 5"/>
          <p:cNvSpPr>
            <a:spLocks noGrp="1"/>
          </p:cNvSpPr>
          <p:nvPr>
            <p:ph type="body" sz="quarter" idx="10"/>
          </p:nvPr>
        </p:nvSpPr>
        <p:spPr>
          <a:xfrm>
            <a:off x="765175" y="1624013"/>
            <a:ext cx="10463213" cy="2865437"/>
          </a:xfrm>
        </p:spPr>
        <p:txBody>
          <a:bodyPr/>
          <a:lstStyle/>
          <a:p>
            <a:pPr lvl="0"/>
            <a:r>
              <a:rPr lang="en-US"/>
              <a:t>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35F243A7-3AB4-4536-AADE-FF380E50D9E6}"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12/12/2021</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339246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8"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B2822EA-A644-495B-8815-4C70994813F7}"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12/12/2021</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9"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20"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12079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90D6690C-5134-4A25-A8E0-8B233ADCD8FC}"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12/12/2021</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618800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04C0FC7D-98FC-428F-931B-99A410E61E15}"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12/12/2021</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1"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2"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03159290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3"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6.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customXml" Target="../ink/ink2.xml"/><Relationship Id="rId5" Type="http://schemas.openxmlformats.org/officeDocument/2006/relationships/image" Target="../media/image31.png"/><Relationship Id="rId4" Type="http://schemas.openxmlformats.org/officeDocument/2006/relationships/customXml" Target="../ink/ink1.xml"/><Relationship Id="rId9"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DACA667-CE12-4503-8137-5A98DF731142}"/>
              </a:ext>
            </a:extLst>
          </p:cNvPr>
          <p:cNvSpPr txBox="1"/>
          <p:nvPr/>
        </p:nvSpPr>
        <p:spPr>
          <a:xfrm>
            <a:off x="555010" y="309489"/>
            <a:ext cx="11045587" cy="1308296"/>
          </a:xfrm>
          <a:prstGeom prst="rect">
            <a:avLst/>
          </a:prstGeom>
          <a:solidFill>
            <a:schemeClr val="accent5">
              <a:lumMod val="40000"/>
              <a:lumOff val="60000"/>
            </a:schemeClr>
          </a:solidFill>
        </p:spPr>
        <p:txBody>
          <a:bodyPr wrap="square" rtlCol="0">
            <a:spAutoFit/>
          </a:bodyPr>
          <a:lstStyle/>
          <a:p>
            <a:endParaRPr lang="en-US"/>
          </a:p>
        </p:txBody>
      </p:sp>
      <p:sp>
        <p:nvSpPr>
          <p:cNvPr id="2" name="Title 1">
            <a:extLst>
              <a:ext uri="{FF2B5EF4-FFF2-40B4-BE49-F238E27FC236}">
                <a16:creationId xmlns:a16="http://schemas.microsoft.com/office/drawing/2014/main" id="{CFDF7749-4A5D-4509-9BEE-149C479E7833}"/>
              </a:ext>
            </a:extLst>
          </p:cNvPr>
          <p:cNvSpPr>
            <a:spLocks noGrp="1"/>
          </p:cNvSpPr>
          <p:nvPr>
            <p:ph type="title"/>
          </p:nvPr>
        </p:nvSpPr>
        <p:spPr>
          <a:xfrm>
            <a:off x="1085751" y="434203"/>
            <a:ext cx="10358120" cy="1107996"/>
          </a:xfrm>
        </p:spPr>
        <p:txBody>
          <a:bodyPr>
            <a:normAutofit/>
          </a:bodyPr>
          <a:lstStyle/>
          <a:p>
            <a:r>
              <a:rPr lang="en-US" sz="4000" dirty="0"/>
              <a:t>Module 4 &amp; 5: Language Expectations, Functions and Features</a:t>
            </a:r>
          </a:p>
        </p:txBody>
      </p:sp>
      <p:sp>
        <p:nvSpPr>
          <p:cNvPr id="3" name="Content Placeholder 2">
            <a:extLst>
              <a:ext uri="{FF2B5EF4-FFF2-40B4-BE49-F238E27FC236}">
                <a16:creationId xmlns:a16="http://schemas.microsoft.com/office/drawing/2014/main" id="{D22FE7EC-E9BE-48AA-AE36-4184384947C5}"/>
              </a:ext>
            </a:extLst>
          </p:cNvPr>
          <p:cNvSpPr>
            <a:spLocks noGrp="1"/>
          </p:cNvSpPr>
          <p:nvPr>
            <p:ph sz="half" idx="2"/>
          </p:nvPr>
        </p:nvSpPr>
        <p:spPr>
          <a:xfrm>
            <a:off x="555009" y="2034678"/>
            <a:ext cx="4970853" cy="5086521"/>
          </a:xfrm>
        </p:spPr>
        <p:txBody>
          <a:bodyPr/>
          <a:lstStyle/>
          <a:p>
            <a:pPr marL="0" indent="0">
              <a:spcAft>
                <a:spcPts val="600"/>
              </a:spcAft>
              <a:buNone/>
            </a:pPr>
            <a:r>
              <a:rPr lang="en-US" sz="2800" u="sng" dirty="0"/>
              <a:t>Learning Targets:</a:t>
            </a:r>
            <a:r>
              <a:rPr lang="en-US" sz="2800" dirty="0"/>
              <a:t> </a:t>
            </a:r>
          </a:p>
          <a:p>
            <a:pPr>
              <a:spcAft>
                <a:spcPts val="600"/>
              </a:spcAft>
            </a:pPr>
            <a:r>
              <a:rPr lang="en-US" dirty="0"/>
              <a:t>Understand</a:t>
            </a:r>
            <a:r>
              <a:rPr lang="en-US" sz="2800" dirty="0"/>
              <a:t> the benefits of a unit language goal.</a:t>
            </a:r>
          </a:p>
          <a:p>
            <a:pPr>
              <a:spcAft>
                <a:spcPts val="600"/>
              </a:spcAft>
            </a:pPr>
            <a:r>
              <a:rPr lang="en-US" sz="2800" dirty="0"/>
              <a:t>Practice identifying Language Expectations, Functions, and Features at a unit level.</a:t>
            </a:r>
          </a:p>
          <a:p>
            <a:pPr>
              <a:spcAft>
                <a:spcPts val="600"/>
              </a:spcAft>
            </a:pPr>
            <a:r>
              <a:rPr lang="en-US" sz="2800" dirty="0"/>
              <a:t>Use Language Features to describe how students need to use language for content learning.</a:t>
            </a:r>
          </a:p>
          <a:p>
            <a:endParaRPr lang="en-US" dirty="0"/>
          </a:p>
        </p:txBody>
      </p:sp>
      <p:sp>
        <p:nvSpPr>
          <p:cNvPr id="4" name="Content Placeholder 3" descr="Table showing the 4 WIDA big ideas">
            <a:extLst>
              <a:ext uri="{FF2B5EF4-FFF2-40B4-BE49-F238E27FC236}">
                <a16:creationId xmlns:a16="http://schemas.microsoft.com/office/drawing/2014/main" id="{29F3B4F9-ED39-42FE-86F4-5A4416118349}"/>
              </a:ext>
            </a:extLst>
          </p:cNvPr>
          <p:cNvSpPr>
            <a:spLocks noGrp="1"/>
          </p:cNvSpPr>
          <p:nvPr>
            <p:ph sz="half" idx="3"/>
          </p:nvPr>
        </p:nvSpPr>
        <p:spPr>
          <a:xfrm>
            <a:off x="5814138" y="2034678"/>
            <a:ext cx="5963880" cy="4387868"/>
          </a:xfrm>
        </p:spPr>
        <p:txBody>
          <a:bodyPr/>
          <a:lstStyle/>
          <a:p>
            <a:pPr marL="0" lvl="0" indent="0" algn="l">
              <a:buNone/>
            </a:pPr>
            <a:r>
              <a:rPr lang="en-US" u="sng" dirty="0"/>
              <a:t>BIG Ideas:</a:t>
            </a:r>
          </a:p>
          <a:p>
            <a:pPr lvl="0" algn="l"/>
            <a:r>
              <a:rPr lang="en-US" b="1" dirty="0">
                <a:solidFill>
                  <a:srgbClr val="40403D"/>
                </a:solidFill>
                <a:latin typeface="Segoe UI"/>
                <a:cs typeface="Segoe UI"/>
              </a:rPr>
              <a:t>Functional Approach</a:t>
            </a:r>
            <a:r>
              <a:rPr lang="en-US" dirty="0">
                <a:solidFill>
                  <a:srgbClr val="40403D"/>
                </a:solidFill>
                <a:latin typeface="Segoe UI"/>
                <a:cs typeface="Segoe UI"/>
              </a:rPr>
              <a:t> to Language Development</a:t>
            </a:r>
          </a:p>
          <a:p>
            <a:pPr lvl="0" algn="l"/>
            <a:r>
              <a:rPr lang="en-US" b="1" dirty="0"/>
              <a:t>Integration</a:t>
            </a:r>
            <a:r>
              <a:rPr lang="en-US" dirty="0"/>
              <a:t> of Content &amp; Language</a:t>
            </a:r>
          </a:p>
          <a:p>
            <a:pPr marL="0" lvl="0" indent="0" algn="l">
              <a:buNone/>
            </a:pPr>
            <a:endParaRPr lang="en-US" dirty="0">
              <a:solidFill>
                <a:srgbClr val="40403D"/>
              </a:solidFill>
              <a:latin typeface="Segoe UI"/>
              <a:cs typeface="Segoe UI"/>
            </a:endParaRPr>
          </a:p>
          <a:p>
            <a:pPr lvl="0" algn="l"/>
            <a:endParaRPr lang="en-US" dirty="0">
              <a:solidFill>
                <a:srgbClr val="40403D"/>
              </a:solidFill>
              <a:latin typeface="Segoe UI"/>
              <a:cs typeface="Segoe UI"/>
            </a:endParaRPr>
          </a:p>
          <a:p>
            <a:pPr marL="0" lvl="0" indent="0" algn="l">
              <a:buNone/>
            </a:pPr>
            <a:endParaRPr lang="en-US" dirty="0">
              <a:solidFill>
                <a:srgbClr val="40403D"/>
              </a:solidFill>
              <a:latin typeface="Segoe UI"/>
              <a:cs typeface="Segoe UI"/>
            </a:endParaRPr>
          </a:p>
          <a:p>
            <a:pPr lvl="0" algn="l"/>
            <a:endParaRPr lang="en-US" i="1" dirty="0"/>
          </a:p>
          <a:p>
            <a:pPr marL="0" lvl="0" indent="0" algn="l">
              <a:buNone/>
            </a:pPr>
            <a:r>
              <a:rPr lang="en-US" i="1" dirty="0"/>
              <a:t>	</a:t>
            </a:r>
            <a:endParaRPr lang="en-US" sz="3200" dirty="0">
              <a:solidFill>
                <a:srgbClr val="40403D"/>
              </a:solidFill>
              <a:latin typeface="Segoe UI"/>
              <a:cs typeface="Segoe UI"/>
            </a:endParaRPr>
          </a:p>
        </p:txBody>
      </p:sp>
      <p:sp>
        <p:nvSpPr>
          <p:cNvPr id="8" name="Arrow: Left-Right 7">
            <a:extLst>
              <a:ext uri="{FF2B5EF4-FFF2-40B4-BE49-F238E27FC236}">
                <a16:creationId xmlns:a16="http://schemas.microsoft.com/office/drawing/2014/main" id="{A2C54376-537C-4A13-8703-95B4BBDFD2A5}"/>
              </a:ext>
            </a:extLst>
          </p:cNvPr>
          <p:cNvSpPr/>
          <p:nvPr/>
        </p:nvSpPr>
        <p:spPr>
          <a:xfrm>
            <a:off x="555011" y="1742499"/>
            <a:ext cx="11045586" cy="18609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able showing the 4 WIDA big ideas">
            <a:extLst>
              <a:ext uri="{FF2B5EF4-FFF2-40B4-BE49-F238E27FC236}">
                <a16:creationId xmlns:a16="http://schemas.microsoft.com/office/drawing/2014/main" id="{0E40613D-D3EA-438B-88E6-D4044CFC29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5081" y="3959845"/>
            <a:ext cx="4453719" cy="2568789"/>
          </a:xfrm>
          <a:prstGeom prst="rect">
            <a:avLst/>
          </a:prstGeom>
        </p:spPr>
      </p:pic>
    </p:spTree>
    <p:extLst>
      <p:ext uri="{BB962C8B-B14F-4D97-AF65-F5344CB8AC3E}">
        <p14:creationId xmlns:p14="http://schemas.microsoft.com/office/powerpoint/2010/main" val="10496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B8A6F86-7AE3-4605-AF98-A05F22076083}"/>
              </a:ext>
            </a:extLst>
          </p:cNvPr>
          <p:cNvSpPr txBox="1"/>
          <p:nvPr/>
        </p:nvSpPr>
        <p:spPr>
          <a:xfrm>
            <a:off x="607058" y="331140"/>
            <a:ext cx="10474923" cy="1143000"/>
          </a:xfrm>
          <a:prstGeom prst="rect">
            <a:avLst/>
          </a:prstGeom>
          <a:solidFill>
            <a:schemeClr val="accent5">
              <a:lumMod val="40000"/>
              <a:lumOff val="60000"/>
            </a:schemeClr>
          </a:solidFill>
        </p:spPr>
        <p:txBody>
          <a:bodyPr wrap="square" rtlCol="0">
            <a:spAutoFit/>
          </a:bodyPr>
          <a:lstStyle/>
          <a:p>
            <a:endParaRPr lang="en-US" dirty="0"/>
          </a:p>
        </p:txBody>
      </p:sp>
      <p:sp>
        <p:nvSpPr>
          <p:cNvPr id="3" name="Title 2">
            <a:extLst>
              <a:ext uri="{FF2B5EF4-FFF2-40B4-BE49-F238E27FC236}">
                <a16:creationId xmlns:a16="http://schemas.microsoft.com/office/drawing/2014/main" id="{E08699EF-2BD3-442E-BB73-9C0C8C53C466}"/>
              </a:ext>
            </a:extLst>
          </p:cNvPr>
          <p:cNvSpPr>
            <a:spLocks noGrp="1"/>
          </p:cNvSpPr>
          <p:nvPr>
            <p:ph type="title"/>
          </p:nvPr>
        </p:nvSpPr>
        <p:spPr>
          <a:xfrm>
            <a:off x="2219536" y="446003"/>
            <a:ext cx="7752927" cy="913274"/>
          </a:xfrm>
        </p:spPr>
        <p:txBody>
          <a:bodyPr wrap="square">
            <a:normAutofit/>
          </a:bodyPr>
          <a:lstStyle/>
          <a:p>
            <a:pPr algn="ctr"/>
            <a:r>
              <a:rPr lang="en-US" dirty="0"/>
              <a:t>Breakout Room Discussion</a:t>
            </a:r>
          </a:p>
        </p:txBody>
      </p:sp>
      <p:pic>
        <p:nvPicPr>
          <p:cNvPr id="7" name="Picture Placeholder 6" descr="A yellow flower">
            <a:extLst>
              <a:ext uri="{FF2B5EF4-FFF2-40B4-BE49-F238E27FC236}">
                <a16:creationId xmlns:a16="http://schemas.microsoft.com/office/drawing/2014/main" id="{B225D113-B019-439B-86CB-26F8CADB127B}"/>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734" r="7165"/>
          <a:stretch/>
        </p:blipFill>
        <p:spPr>
          <a:xfrm>
            <a:off x="607058" y="1761664"/>
            <a:ext cx="5303520" cy="4526280"/>
          </a:xfrm>
          <a:noFill/>
        </p:spPr>
      </p:pic>
      <p:sp>
        <p:nvSpPr>
          <p:cNvPr id="4" name="Text Placeholder 3">
            <a:extLst>
              <a:ext uri="{FF2B5EF4-FFF2-40B4-BE49-F238E27FC236}">
                <a16:creationId xmlns:a16="http://schemas.microsoft.com/office/drawing/2014/main" id="{45980765-8797-49F2-B613-D5E5BF8DBD05}"/>
              </a:ext>
            </a:extLst>
          </p:cNvPr>
          <p:cNvSpPr>
            <a:spLocks noGrp="1"/>
          </p:cNvSpPr>
          <p:nvPr>
            <p:ph sz="half" idx="3"/>
          </p:nvPr>
        </p:nvSpPr>
        <p:spPr>
          <a:xfrm>
            <a:off x="6095999" y="1761664"/>
            <a:ext cx="5776914" cy="4526280"/>
          </a:xfrm>
        </p:spPr>
        <p:txBody>
          <a:bodyPr wrap="square">
            <a:noAutofit/>
          </a:bodyPr>
          <a:lstStyle/>
          <a:p>
            <a:pPr marL="0" indent="0" rtl="0" fontAlgn="base">
              <a:lnSpc>
                <a:spcPct val="100000"/>
              </a:lnSpc>
              <a:spcBef>
                <a:spcPts val="0"/>
              </a:spcBef>
              <a:spcAft>
                <a:spcPts val="600"/>
              </a:spcAft>
              <a:buNone/>
            </a:pPr>
            <a:r>
              <a:rPr lang="en-US" sz="2600" b="0" i="0" u="none" strike="noStrike" dirty="0">
                <a:solidFill>
                  <a:srgbClr val="2F2F2F"/>
                </a:solidFill>
                <a:effectLst/>
                <a:latin typeface="Calibri" panose="020F0502020204030204" pitchFamily="34" charset="0"/>
              </a:rPr>
              <a:t>Choose a unit example: </a:t>
            </a:r>
          </a:p>
          <a:p>
            <a:pPr rtl="0" fontAlgn="base">
              <a:lnSpc>
                <a:spcPct val="100000"/>
              </a:lnSpc>
              <a:spcBef>
                <a:spcPts val="0"/>
              </a:spcBef>
              <a:spcAft>
                <a:spcPts val="600"/>
              </a:spcAft>
              <a:buFont typeface="Arial" panose="020B0604020202020204" pitchFamily="34" charset="0"/>
              <a:buChar char="•"/>
            </a:pPr>
            <a:r>
              <a:rPr lang="en-US" sz="2600" b="0" i="0" u="none" strike="noStrike" dirty="0">
                <a:solidFill>
                  <a:srgbClr val="2F2F2F"/>
                </a:solidFill>
                <a:effectLst/>
                <a:latin typeface="Calibri" panose="020F0502020204030204" pitchFamily="34" charset="0"/>
              </a:rPr>
              <a:t>Which </a:t>
            </a:r>
            <a:r>
              <a:rPr lang="en-US" sz="2600" b="1" i="0" u="none" strike="noStrike" dirty="0">
                <a:solidFill>
                  <a:srgbClr val="2F2F2F"/>
                </a:solidFill>
                <a:effectLst/>
                <a:latin typeface="Calibri" panose="020F0502020204030204" pitchFamily="34" charset="0"/>
              </a:rPr>
              <a:t>Language Expectation </a:t>
            </a:r>
            <a:r>
              <a:rPr lang="en-US" sz="2600" b="0" i="0" u="none" strike="noStrike" dirty="0">
                <a:solidFill>
                  <a:srgbClr val="2F2F2F"/>
                </a:solidFill>
                <a:effectLst/>
                <a:latin typeface="Calibri" panose="020F0502020204030204" pitchFamily="34" charset="0"/>
              </a:rPr>
              <a:t>best reflects the language focus of the unit?</a:t>
            </a:r>
          </a:p>
          <a:p>
            <a:pPr rtl="0" fontAlgn="base">
              <a:lnSpc>
                <a:spcPct val="100000"/>
              </a:lnSpc>
              <a:spcBef>
                <a:spcPts val="0"/>
              </a:spcBef>
              <a:spcAft>
                <a:spcPts val="600"/>
              </a:spcAft>
              <a:buFont typeface="Arial" panose="020B0604020202020204" pitchFamily="34" charset="0"/>
              <a:buChar char="•"/>
            </a:pPr>
            <a:r>
              <a:rPr lang="en-US" sz="2600" b="0" i="0" u="none" strike="noStrike" dirty="0">
                <a:solidFill>
                  <a:srgbClr val="2F2F2F"/>
                </a:solidFill>
                <a:effectLst/>
                <a:latin typeface="Calibri" panose="020F0502020204030204" pitchFamily="34" charset="0"/>
              </a:rPr>
              <a:t>Which embedded </a:t>
            </a:r>
            <a:r>
              <a:rPr lang="en-US" sz="2600" b="1" i="0" u="none" strike="noStrike" dirty="0">
                <a:solidFill>
                  <a:srgbClr val="2F2F2F"/>
                </a:solidFill>
                <a:effectLst/>
                <a:latin typeface="Calibri" panose="020F0502020204030204" pitchFamily="34" charset="0"/>
              </a:rPr>
              <a:t>Language Function </a:t>
            </a:r>
            <a:r>
              <a:rPr lang="en-US" sz="2600" b="0" i="0" u="none" strike="noStrike" dirty="0">
                <a:solidFill>
                  <a:srgbClr val="2F2F2F"/>
                </a:solidFill>
                <a:effectLst/>
                <a:latin typeface="Calibri" panose="020F0502020204030204" pitchFamily="34" charset="0"/>
              </a:rPr>
              <a:t>is essential for meeting content and language goals and success criteria for the summative assessment?</a:t>
            </a:r>
          </a:p>
          <a:p>
            <a:pPr rtl="0" fontAlgn="base">
              <a:lnSpc>
                <a:spcPct val="100000"/>
              </a:lnSpc>
              <a:spcBef>
                <a:spcPts val="0"/>
              </a:spcBef>
              <a:spcAft>
                <a:spcPts val="600"/>
              </a:spcAft>
              <a:buFont typeface="Arial" panose="020B0604020202020204" pitchFamily="34" charset="0"/>
              <a:buChar char="•"/>
            </a:pPr>
            <a:r>
              <a:rPr lang="en-US" sz="2600" dirty="0">
                <a:solidFill>
                  <a:srgbClr val="2F2F2F"/>
                </a:solidFill>
                <a:latin typeface="Calibri" panose="020F0502020204030204" pitchFamily="34" charset="0"/>
              </a:rPr>
              <a:t>Which of the associated </a:t>
            </a:r>
            <a:r>
              <a:rPr lang="en-US" sz="2600" b="1" dirty="0">
                <a:solidFill>
                  <a:srgbClr val="2F2F2F"/>
                </a:solidFill>
                <a:latin typeface="Calibri" panose="020F0502020204030204" pitchFamily="34" charset="0"/>
              </a:rPr>
              <a:t>Language Features </a:t>
            </a:r>
            <a:r>
              <a:rPr lang="en-US" sz="2600" dirty="0">
                <a:solidFill>
                  <a:srgbClr val="2F2F2F"/>
                </a:solidFill>
                <a:latin typeface="Calibri" panose="020F0502020204030204" pitchFamily="34" charset="0"/>
              </a:rPr>
              <a:t>would contribute to students’ language use on the summative assessment?</a:t>
            </a:r>
            <a:endParaRPr lang="en-US" sz="2600" b="0" i="0" u="none" strike="noStrike" dirty="0">
              <a:solidFill>
                <a:srgbClr val="2F2F2F"/>
              </a:solidFill>
              <a:effectLst/>
              <a:latin typeface="Calibri" panose="020F0502020204030204" pitchFamily="34" charset="0"/>
            </a:endParaRPr>
          </a:p>
        </p:txBody>
      </p:sp>
    </p:spTree>
    <p:extLst>
      <p:ext uri="{BB962C8B-B14F-4D97-AF65-F5344CB8AC3E}">
        <p14:creationId xmlns:p14="http://schemas.microsoft.com/office/powerpoint/2010/main" val="417319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0EBF390-00D5-4A9C-AA70-AB14E6777F17}"/>
              </a:ext>
            </a:extLst>
          </p:cNvPr>
          <p:cNvSpPr txBox="1"/>
          <p:nvPr/>
        </p:nvSpPr>
        <p:spPr>
          <a:xfrm>
            <a:off x="908050" y="400050"/>
            <a:ext cx="10375900" cy="1200150"/>
          </a:xfrm>
          <a:prstGeom prst="rect">
            <a:avLst/>
          </a:prstGeom>
          <a:solidFill>
            <a:schemeClr val="accent5">
              <a:lumMod val="40000"/>
              <a:lumOff val="60000"/>
            </a:schemeClr>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7CD4473F-9190-4B56-A3A4-72CDDB4738E0}"/>
              </a:ext>
            </a:extLst>
          </p:cNvPr>
          <p:cNvSpPr>
            <a:spLocks noGrp="1"/>
          </p:cNvSpPr>
          <p:nvPr>
            <p:ph type="title"/>
          </p:nvPr>
        </p:nvSpPr>
        <p:spPr>
          <a:xfrm>
            <a:off x="1886514" y="537210"/>
            <a:ext cx="8418972" cy="925830"/>
          </a:xfrm>
        </p:spPr>
        <p:txBody>
          <a:bodyPr wrap="square">
            <a:normAutofit/>
          </a:bodyPr>
          <a:lstStyle/>
          <a:p>
            <a:pPr algn="ctr"/>
            <a:r>
              <a:rPr lang="en-US" dirty="0"/>
              <a:t>Collaboration Planning</a:t>
            </a:r>
          </a:p>
        </p:txBody>
      </p:sp>
      <p:sp>
        <p:nvSpPr>
          <p:cNvPr id="3" name="Text Placeholder 2">
            <a:extLst>
              <a:ext uri="{FF2B5EF4-FFF2-40B4-BE49-F238E27FC236}">
                <a16:creationId xmlns:a16="http://schemas.microsoft.com/office/drawing/2014/main" id="{0E481B18-72BA-4163-BE04-689A0E8BB8C4}"/>
              </a:ext>
            </a:extLst>
          </p:cNvPr>
          <p:cNvSpPr>
            <a:spLocks noGrp="1"/>
          </p:cNvSpPr>
          <p:nvPr>
            <p:ph sz="half" idx="2"/>
          </p:nvPr>
        </p:nvSpPr>
        <p:spPr>
          <a:xfrm>
            <a:off x="908050" y="2331720"/>
            <a:ext cx="6945801" cy="2522094"/>
          </a:xfrm>
        </p:spPr>
        <p:txBody>
          <a:bodyPr wrap="square">
            <a:normAutofit/>
          </a:bodyPr>
          <a:lstStyle/>
          <a:p>
            <a:pPr indent="0">
              <a:spcAft>
                <a:spcPts val="600"/>
              </a:spcAft>
              <a:buNone/>
            </a:pPr>
            <a:r>
              <a:rPr lang="en-US" sz="3200" i="0" dirty="0">
                <a:solidFill>
                  <a:srgbClr val="000000"/>
                </a:solidFill>
                <a:effectLst/>
              </a:rPr>
              <a:t>How can the WIDA ELD Standards Framework be used as a tool for planning, instruction, collaboration and reflection to support ALL learners?</a:t>
            </a:r>
            <a:endParaRPr lang="en-US" sz="3200" dirty="0"/>
          </a:p>
        </p:txBody>
      </p:sp>
      <p:pic>
        <p:nvPicPr>
          <p:cNvPr id="6" name="Picture 5" descr="A picture of a group discussion">
            <a:extLst>
              <a:ext uri="{FF2B5EF4-FFF2-40B4-BE49-F238E27FC236}">
                <a16:creationId xmlns:a16="http://schemas.microsoft.com/office/drawing/2014/main" id="{91AB9931-E085-4AE3-BB12-B5077F3FC0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8280" y="3429000"/>
            <a:ext cx="3383942" cy="2522094"/>
          </a:xfrm>
          <a:prstGeom prst="rect">
            <a:avLst/>
          </a:prstGeom>
        </p:spPr>
      </p:pic>
    </p:spTree>
    <p:extLst>
      <p:ext uri="{BB962C8B-B14F-4D97-AF65-F5344CB8AC3E}">
        <p14:creationId xmlns:p14="http://schemas.microsoft.com/office/powerpoint/2010/main" val="1233911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CCC0E23-4BB8-4147-A5B4-855A7AC06327}"/>
              </a:ext>
            </a:extLst>
          </p:cNvPr>
          <p:cNvSpPr txBox="1">
            <a:spLocks/>
          </p:cNvSpPr>
          <p:nvPr/>
        </p:nvSpPr>
        <p:spPr>
          <a:xfrm>
            <a:off x="557213" y="317232"/>
            <a:ext cx="10987087" cy="1071547"/>
          </a:xfrm>
          <a:prstGeom prst="rect">
            <a:avLst/>
          </a:prstGeom>
          <a:solidFill>
            <a:schemeClr val="accent5">
              <a:lumMod val="40000"/>
              <a:lumOff val="60000"/>
            </a:schemeClr>
          </a:solidFill>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Language Expectations</a:t>
            </a:r>
            <a:endParaRPr lang="en-US" dirty="0"/>
          </a:p>
        </p:txBody>
      </p:sp>
      <p:pic>
        <p:nvPicPr>
          <p:cNvPr id="8" name="Google Shape;2017;g100f04b5389_0_109" descr="The 4 nested components of the WIDA ELD Standards Framework">
            <a:extLst>
              <a:ext uri="{FF2B5EF4-FFF2-40B4-BE49-F238E27FC236}">
                <a16:creationId xmlns:a16="http://schemas.microsoft.com/office/drawing/2014/main" id="{9B6B2BFE-AE93-4F25-B522-4EBCBE89C096}"/>
              </a:ext>
            </a:extLst>
          </p:cNvPr>
          <p:cNvPicPr preferRelativeResize="0"/>
          <p:nvPr/>
        </p:nvPicPr>
        <p:blipFill>
          <a:blip r:embed="rId3">
            <a:alphaModFix/>
          </a:blip>
          <a:stretch>
            <a:fillRect/>
          </a:stretch>
        </p:blipFill>
        <p:spPr>
          <a:xfrm>
            <a:off x="271350" y="2109521"/>
            <a:ext cx="5499000" cy="3749800"/>
          </a:xfrm>
          <a:prstGeom prst="rect">
            <a:avLst/>
          </a:prstGeom>
          <a:noFill/>
          <a:ln>
            <a:noFill/>
          </a:ln>
        </p:spPr>
      </p:pic>
      <p:pic>
        <p:nvPicPr>
          <p:cNvPr id="3" name="Picture 2" descr="Picture of the Grade 4-5 Language Expectations">
            <a:extLst>
              <a:ext uri="{FF2B5EF4-FFF2-40B4-BE49-F238E27FC236}">
                <a16:creationId xmlns:a16="http://schemas.microsoft.com/office/drawing/2014/main" id="{A9FFDE26-CC85-457D-86DB-B2D859DA81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2603" y="1574516"/>
            <a:ext cx="5558047" cy="5283484"/>
          </a:xfrm>
          <a:prstGeom prst="rect">
            <a:avLst/>
          </a:prstGeom>
        </p:spPr>
      </p:pic>
      <p:sp>
        <p:nvSpPr>
          <p:cNvPr id="7" name="Google Shape;2285;g101c4501625_4_59" descr="Arrow">
            <a:extLst>
              <a:ext uri="{FF2B5EF4-FFF2-40B4-BE49-F238E27FC236}">
                <a16:creationId xmlns:a16="http://schemas.microsoft.com/office/drawing/2014/main" id="{7AE99681-9CC2-43A4-9287-01D5F84B7CCC}"/>
              </a:ext>
            </a:extLst>
          </p:cNvPr>
          <p:cNvSpPr/>
          <p:nvPr/>
        </p:nvSpPr>
        <p:spPr>
          <a:xfrm rot="-1401270">
            <a:off x="4283538" y="2929078"/>
            <a:ext cx="2359625" cy="612744"/>
          </a:xfrm>
          <a:prstGeom prst="leftRightArrow">
            <a:avLst>
              <a:gd name="adj1" fmla="val 50000"/>
              <a:gd name="adj2" fmla="val 50000"/>
            </a:avLst>
          </a:prstGeom>
          <a:solidFill>
            <a:schemeClr val="accent5">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26810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CCC0E23-4BB8-4147-A5B4-855A7AC06327}"/>
              </a:ext>
            </a:extLst>
          </p:cNvPr>
          <p:cNvSpPr txBox="1">
            <a:spLocks/>
          </p:cNvSpPr>
          <p:nvPr/>
        </p:nvSpPr>
        <p:spPr>
          <a:xfrm>
            <a:off x="557213" y="317232"/>
            <a:ext cx="10987087" cy="1071547"/>
          </a:xfrm>
          <a:prstGeom prst="rect">
            <a:avLst/>
          </a:prstGeom>
          <a:solidFill>
            <a:schemeClr val="accent5">
              <a:lumMod val="40000"/>
              <a:lumOff val="60000"/>
            </a:schemeClr>
          </a:solidFill>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  Language Expectations</a:t>
            </a:r>
            <a:endParaRPr lang="en-US" dirty="0"/>
          </a:p>
        </p:txBody>
      </p:sp>
      <p:pic>
        <p:nvPicPr>
          <p:cNvPr id="3" name="Picture 2" descr="Picture of ELD Standard Language for Language Arts for grade 4-5 Narrate Expressive language">
            <a:extLst>
              <a:ext uri="{FF2B5EF4-FFF2-40B4-BE49-F238E27FC236}">
                <a16:creationId xmlns:a16="http://schemas.microsoft.com/office/drawing/2014/main" id="{6EC55F38-2B44-46DE-BBF2-DA6E7F94E0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331" y="2122792"/>
            <a:ext cx="10563337" cy="3049284"/>
          </a:xfrm>
          <a:prstGeom prst="rect">
            <a:avLst/>
          </a:prstGeom>
        </p:spPr>
      </p:pic>
    </p:spTree>
    <p:extLst>
      <p:ext uri="{BB962C8B-B14F-4D97-AF65-F5344CB8AC3E}">
        <p14:creationId xmlns:p14="http://schemas.microsoft.com/office/powerpoint/2010/main" val="1038009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CCC0E23-4BB8-4147-A5B4-855A7AC06327}"/>
              </a:ext>
            </a:extLst>
          </p:cNvPr>
          <p:cNvSpPr txBox="1">
            <a:spLocks/>
          </p:cNvSpPr>
          <p:nvPr/>
        </p:nvSpPr>
        <p:spPr>
          <a:xfrm>
            <a:off x="557213" y="317232"/>
            <a:ext cx="10987087" cy="1071547"/>
          </a:xfrm>
          <a:prstGeom prst="rect">
            <a:avLst/>
          </a:prstGeom>
          <a:solidFill>
            <a:schemeClr val="accent5">
              <a:lumMod val="40000"/>
              <a:lumOff val="60000"/>
            </a:schemeClr>
          </a:solidFill>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  Language Functions</a:t>
            </a:r>
            <a:endParaRPr lang="en-US" dirty="0"/>
          </a:p>
        </p:txBody>
      </p:sp>
      <p:pic>
        <p:nvPicPr>
          <p:cNvPr id="11" name="Picture 10" descr="Picture of ELD Standard Language for Language Arts for grade 4-5 Narrate Expressive language with the language functions highlighted">
            <a:extLst>
              <a:ext uri="{FF2B5EF4-FFF2-40B4-BE49-F238E27FC236}">
                <a16:creationId xmlns:a16="http://schemas.microsoft.com/office/drawing/2014/main" id="{1D1B4813-0B5D-4C6B-A1A6-87A30B7ABB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331" y="2122792"/>
            <a:ext cx="10563337" cy="3049284"/>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D649AC34-1731-4ADD-A683-3D3B9F086A9F}"/>
                  </a:ext>
                </a:extLst>
              </p14:cNvPr>
              <p14:cNvContentPartPr/>
              <p14:nvPr/>
            </p14:nvContentPartPr>
            <p14:xfrm>
              <a:off x="3085717" y="4371412"/>
              <a:ext cx="1594440" cy="33120"/>
            </p14:xfrm>
          </p:contentPart>
        </mc:Choice>
        <mc:Fallback xmlns="">
          <p:pic>
            <p:nvPicPr>
              <p:cNvPr id="2" name="Ink 1">
                <a:extLst>
                  <a:ext uri="{FF2B5EF4-FFF2-40B4-BE49-F238E27FC236}">
                    <a16:creationId xmlns:a16="http://schemas.microsoft.com/office/drawing/2014/main" id="{D649AC34-1731-4ADD-A683-3D3B9F086A9F}"/>
                  </a:ext>
                </a:extLst>
              </p:cNvPr>
              <p:cNvPicPr/>
              <p:nvPr/>
            </p:nvPicPr>
            <p:blipFill>
              <a:blip r:embed="rId5"/>
              <a:stretch>
                <a:fillRect/>
              </a:stretch>
            </p:blipFill>
            <p:spPr>
              <a:xfrm>
                <a:off x="3032077" y="4263412"/>
                <a:ext cx="170208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F38BD3DB-0BB1-42A8-8DFB-F1A69D4C4C04}"/>
                  </a:ext>
                </a:extLst>
              </p14:cNvPr>
              <p14:cNvContentPartPr/>
              <p14:nvPr/>
            </p14:nvContentPartPr>
            <p14:xfrm>
              <a:off x="3142597" y="4656172"/>
              <a:ext cx="1397880" cy="86760"/>
            </p14:xfrm>
          </p:contentPart>
        </mc:Choice>
        <mc:Fallback xmlns="">
          <p:pic>
            <p:nvPicPr>
              <p:cNvPr id="3" name="Ink 2">
                <a:extLst>
                  <a:ext uri="{FF2B5EF4-FFF2-40B4-BE49-F238E27FC236}">
                    <a16:creationId xmlns:a16="http://schemas.microsoft.com/office/drawing/2014/main" id="{F38BD3DB-0BB1-42A8-8DFB-F1A69D4C4C04}"/>
                  </a:ext>
                </a:extLst>
              </p:cNvPr>
              <p:cNvPicPr/>
              <p:nvPr/>
            </p:nvPicPr>
            <p:blipFill>
              <a:blip r:embed="rId7"/>
              <a:stretch>
                <a:fillRect/>
              </a:stretch>
            </p:blipFill>
            <p:spPr>
              <a:xfrm>
                <a:off x="3088597" y="4548172"/>
                <a:ext cx="15055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583529D4-7A06-4EBA-B597-A9E1BC9E4B09}"/>
                  </a:ext>
                </a:extLst>
              </p14:cNvPr>
              <p14:cNvContentPartPr/>
              <p14:nvPr/>
            </p14:nvContentPartPr>
            <p14:xfrm>
              <a:off x="3042877" y="4999252"/>
              <a:ext cx="3300840" cy="58680"/>
            </p14:xfrm>
          </p:contentPart>
        </mc:Choice>
        <mc:Fallback xmlns="">
          <p:pic>
            <p:nvPicPr>
              <p:cNvPr id="4" name="Ink 3">
                <a:extLst>
                  <a:ext uri="{FF2B5EF4-FFF2-40B4-BE49-F238E27FC236}">
                    <a16:creationId xmlns:a16="http://schemas.microsoft.com/office/drawing/2014/main" id="{583529D4-7A06-4EBA-B597-A9E1BC9E4B09}"/>
                  </a:ext>
                </a:extLst>
              </p:cNvPr>
              <p:cNvPicPr/>
              <p:nvPr/>
            </p:nvPicPr>
            <p:blipFill>
              <a:blip r:embed="rId9"/>
              <a:stretch>
                <a:fillRect/>
              </a:stretch>
            </p:blipFill>
            <p:spPr>
              <a:xfrm>
                <a:off x="2988877" y="4891612"/>
                <a:ext cx="3408480" cy="274320"/>
              </a:xfrm>
              <a:prstGeom prst="rect">
                <a:avLst/>
              </a:prstGeom>
            </p:spPr>
          </p:pic>
        </mc:Fallback>
      </mc:AlternateContent>
    </p:spTree>
    <p:extLst>
      <p:ext uri="{BB962C8B-B14F-4D97-AF65-F5344CB8AC3E}">
        <p14:creationId xmlns:p14="http://schemas.microsoft.com/office/powerpoint/2010/main" val="3568754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CCC0E23-4BB8-4147-A5B4-855A7AC06327}"/>
              </a:ext>
            </a:extLst>
          </p:cNvPr>
          <p:cNvSpPr txBox="1">
            <a:spLocks/>
          </p:cNvSpPr>
          <p:nvPr/>
        </p:nvSpPr>
        <p:spPr>
          <a:xfrm>
            <a:off x="557213" y="317232"/>
            <a:ext cx="10987087" cy="1071547"/>
          </a:xfrm>
          <a:prstGeom prst="rect">
            <a:avLst/>
          </a:prstGeom>
          <a:solidFill>
            <a:schemeClr val="accent5">
              <a:lumMod val="40000"/>
              <a:lumOff val="60000"/>
            </a:schemeClr>
          </a:solidFill>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  Language Features</a:t>
            </a:r>
            <a:endParaRPr lang="en-US" dirty="0"/>
          </a:p>
        </p:txBody>
      </p:sp>
      <p:pic>
        <p:nvPicPr>
          <p:cNvPr id="4" name="Picture 3" descr="Picture of the language features for orienting the audience">
            <a:extLst>
              <a:ext uri="{FF2B5EF4-FFF2-40B4-BE49-F238E27FC236}">
                <a16:creationId xmlns:a16="http://schemas.microsoft.com/office/drawing/2014/main" id="{67E42531-A3D1-41C8-A5E5-2DB5063CC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1892260"/>
            <a:ext cx="10842071" cy="3594140"/>
          </a:xfrm>
          <a:prstGeom prst="rect">
            <a:avLst/>
          </a:prstGeom>
        </p:spPr>
      </p:pic>
    </p:spTree>
    <p:extLst>
      <p:ext uri="{BB962C8B-B14F-4D97-AF65-F5344CB8AC3E}">
        <p14:creationId xmlns:p14="http://schemas.microsoft.com/office/powerpoint/2010/main" val="2831399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B8A6F86-7AE3-4605-AF98-A05F22076083}"/>
              </a:ext>
            </a:extLst>
          </p:cNvPr>
          <p:cNvSpPr txBox="1"/>
          <p:nvPr/>
        </p:nvSpPr>
        <p:spPr>
          <a:xfrm>
            <a:off x="941070" y="441783"/>
            <a:ext cx="10309860" cy="1143000"/>
          </a:xfrm>
          <a:prstGeom prst="rect">
            <a:avLst/>
          </a:prstGeom>
          <a:solidFill>
            <a:schemeClr val="accent5">
              <a:lumMod val="40000"/>
              <a:lumOff val="60000"/>
            </a:schemeClr>
          </a:solidFill>
        </p:spPr>
        <p:txBody>
          <a:bodyPr wrap="square" rtlCol="0">
            <a:spAutoFit/>
          </a:bodyPr>
          <a:lstStyle/>
          <a:p>
            <a:endParaRPr lang="en-US" dirty="0"/>
          </a:p>
        </p:txBody>
      </p:sp>
      <p:sp>
        <p:nvSpPr>
          <p:cNvPr id="3" name="Title 2">
            <a:extLst>
              <a:ext uri="{FF2B5EF4-FFF2-40B4-BE49-F238E27FC236}">
                <a16:creationId xmlns:a16="http://schemas.microsoft.com/office/drawing/2014/main" id="{E08699EF-2BD3-442E-BB73-9C0C8C53C466}"/>
              </a:ext>
            </a:extLst>
          </p:cNvPr>
          <p:cNvSpPr>
            <a:spLocks noGrp="1"/>
          </p:cNvSpPr>
          <p:nvPr>
            <p:ph type="title"/>
          </p:nvPr>
        </p:nvSpPr>
        <p:spPr>
          <a:xfrm>
            <a:off x="2436284" y="553888"/>
            <a:ext cx="7685194" cy="1030895"/>
          </a:xfrm>
        </p:spPr>
        <p:txBody>
          <a:bodyPr wrap="square">
            <a:normAutofit/>
          </a:bodyPr>
          <a:lstStyle/>
          <a:p>
            <a:r>
              <a:rPr lang="en-US" dirty="0"/>
              <a:t>Breakout Room Discussion</a:t>
            </a:r>
          </a:p>
        </p:txBody>
      </p:sp>
      <p:pic>
        <p:nvPicPr>
          <p:cNvPr id="7" name="Picture Placeholder 6" descr="A yellow flower">
            <a:extLst>
              <a:ext uri="{FF2B5EF4-FFF2-40B4-BE49-F238E27FC236}">
                <a16:creationId xmlns:a16="http://schemas.microsoft.com/office/drawing/2014/main" id="{B225D113-B019-439B-86CB-26F8CADB127B}"/>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734" r="7165"/>
          <a:stretch/>
        </p:blipFill>
        <p:spPr>
          <a:xfrm>
            <a:off x="941070" y="1833884"/>
            <a:ext cx="5303520" cy="4526280"/>
          </a:xfrm>
          <a:noFill/>
        </p:spPr>
      </p:pic>
      <p:sp>
        <p:nvSpPr>
          <p:cNvPr id="4" name="Text Placeholder 3">
            <a:extLst>
              <a:ext uri="{FF2B5EF4-FFF2-40B4-BE49-F238E27FC236}">
                <a16:creationId xmlns:a16="http://schemas.microsoft.com/office/drawing/2014/main" id="{45980765-8797-49F2-B613-D5E5BF8DBD05}"/>
              </a:ext>
            </a:extLst>
          </p:cNvPr>
          <p:cNvSpPr>
            <a:spLocks noGrp="1"/>
          </p:cNvSpPr>
          <p:nvPr>
            <p:ph sz="half" idx="3"/>
          </p:nvPr>
        </p:nvSpPr>
        <p:spPr>
          <a:xfrm>
            <a:off x="6652544" y="1803110"/>
            <a:ext cx="5191793" cy="4526280"/>
          </a:xfrm>
        </p:spPr>
        <p:txBody>
          <a:bodyPr wrap="square">
            <a:normAutofit fontScale="92500"/>
          </a:bodyPr>
          <a:lstStyle/>
          <a:p>
            <a:pPr marL="0" indent="0" rtl="0" fontAlgn="base">
              <a:lnSpc>
                <a:spcPct val="100000"/>
              </a:lnSpc>
              <a:spcBef>
                <a:spcPts val="0"/>
              </a:spcBef>
              <a:spcAft>
                <a:spcPts val="0"/>
              </a:spcAft>
              <a:buNone/>
            </a:pPr>
            <a:r>
              <a:rPr lang="en-US" b="0" i="0" u="none" strike="noStrike" dirty="0">
                <a:solidFill>
                  <a:srgbClr val="2F2F2F"/>
                </a:solidFill>
                <a:effectLst/>
                <a:latin typeface="Calibri" panose="020F0502020204030204" pitchFamily="34" charset="0"/>
              </a:rPr>
              <a:t>Choose </a:t>
            </a:r>
            <a:r>
              <a:rPr lang="en-US" dirty="0">
                <a:solidFill>
                  <a:srgbClr val="2F2F2F"/>
                </a:solidFill>
                <a:latin typeface="Calibri" panose="020F0502020204030204" pitchFamily="34" charset="0"/>
              </a:rPr>
              <a:t>one </a:t>
            </a:r>
            <a:r>
              <a:rPr lang="en-US" b="0" i="0" u="none" strike="noStrike" dirty="0">
                <a:solidFill>
                  <a:srgbClr val="2F2F2F"/>
                </a:solidFill>
                <a:effectLst/>
                <a:latin typeface="Calibri" panose="020F0502020204030204" pitchFamily="34" charset="0"/>
              </a:rPr>
              <a:t>Key Language Use in a grade band:</a:t>
            </a:r>
          </a:p>
          <a:p>
            <a:pPr fontAlgn="base">
              <a:lnSpc>
                <a:spcPct val="100000"/>
              </a:lnSpc>
              <a:spcBef>
                <a:spcPts val="600"/>
              </a:spcBef>
              <a:spcAft>
                <a:spcPts val="600"/>
              </a:spcAft>
            </a:pPr>
            <a:r>
              <a:rPr lang="en-US" b="0" i="0" u="none" strike="noStrike" dirty="0">
                <a:solidFill>
                  <a:srgbClr val="2F2F2F"/>
                </a:solidFill>
                <a:effectLst/>
                <a:latin typeface="Calibri" panose="020F0502020204030204" pitchFamily="34" charset="0"/>
              </a:rPr>
              <a:t>What do you notice about the Language Expectations for this KLU? </a:t>
            </a:r>
          </a:p>
          <a:p>
            <a:pPr fontAlgn="base">
              <a:lnSpc>
                <a:spcPct val="100000"/>
              </a:lnSpc>
              <a:spcBef>
                <a:spcPts val="600"/>
              </a:spcBef>
            </a:pPr>
            <a:r>
              <a:rPr lang="en-US" b="0" i="0" u="none" strike="noStrike" dirty="0">
                <a:solidFill>
                  <a:srgbClr val="2F2F2F"/>
                </a:solidFill>
                <a:effectLst/>
                <a:latin typeface="Calibri" panose="020F0502020204030204" pitchFamily="34" charset="0"/>
              </a:rPr>
              <a:t>What are the Language Functions and some sample Language Features for this KLU?</a:t>
            </a:r>
          </a:p>
          <a:p>
            <a:pPr fontAlgn="base">
              <a:lnSpc>
                <a:spcPct val="100000"/>
              </a:lnSpc>
              <a:spcBef>
                <a:spcPts val="600"/>
              </a:spcBef>
            </a:pPr>
            <a:r>
              <a:rPr lang="en-US" dirty="0">
                <a:solidFill>
                  <a:srgbClr val="2F2F2F"/>
                </a:solidFill>
                <a:latin typeface="Calibri" panose="020F0502020204030204" pitchFamily="34" charset="0"/>
              </a:rPr>
              <a:t>How might teachers use these to support multilingual learners to meet grade-level expectations?</a:t>
            </a:r>
            <a:endParaRPr lang="en-US" b="0" i="0" u="none" strike="noStrike" dirty="0">
              <a:solidFill>
                <a:srgbClr val="2F2F2F"/>
              </a:solidFill>
              <a:effectLst/>
              <a:latin typeface="Calibri" panose="020F0502020204030204" pitchFamily="34" charset="0"/>
            </a:endParaRPr>
          </a:p>
        </p:txBody>
      </p:sp>
    </p:spTree>
    <p:extLst>
      <p:ext uri="{BB962C8B-B14F-4D97-AF65-F5344CB8AC3E}">
        <p14:creationId xmlns:p14="http://schemas.microsoft.com/office/powerpoint/2010/main" val="598043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8"/>
        <p:cNvGrpSpPr/>
        <p:nvPr/>
      </p:nvGrpSpPr>
      <p:grpSpPr>
        <a:xfrm>
          <a:off x="0" y="0"/>
          <a:ext cx="0" cy="0"/>
          <a:chOff x="0" y="0"/>
          <a:chExt cx="0" cy="0"/>
        </a:xfrm>
      </p:grpSpPr>
      <p:sp>
        <p:nvSpPr>
          <p:cNvPr id="2119" name="Google Shape;2119;p12"/>
          <p:cNvSpPr txBox="1">
            <a:spLocks noGrp="1"/>
          </p:cNvSpPr>
          <p:nvPr>
            <p:ph type="title"/>
          </p:nvPr>
        </p:nvSpPr>
        <p:spPr>
          <a:xfrm>
            <a:off x="6319325" y="276794"/>
            <a:ext cx="5368760" cy="609398"/>
          </a:xfrm>
          <a:prstGeom prst="rect">
            <a:avLst/>
          </a:prstGeom>
          <a:solidFill>
            <a:schemeClr val="accent5">
              <a:lumMod val="40000"/>
              <a:lumOff val="60000"/>
            </a:schemeClr>
          </a:solidFill>
          <a:ln>
            <a:noFill/>
          </a:ln>
        </p:spPr>
        <p:txBody>
          <a:bodyPr spcFirstLastPara="1" wrap="square" lIns="0" tIns="0" rIns="0" bIns="0" anchor="t" anchorCtr="0">
            <a:spAutoFit/>
          </a:bodyPr>
          <a:lstStyle/>
          <a:p>
            <a:pPr marL="0" lvl="0" indent="0" algn="ctr" rtl="0">
              <a:spcBef>
                <a:spcPts val="0"/>
              </a:spcBef>
              <a:spcAft>
                <a:spcPts val="0"/>
              </a:spcAft>
              <a:buNone/>
            </a:pPr>
            <a:r>
              <a:rPr lang="en-US" dirty="0"/>
              <a:t>Let’s Practice </a:t>
            </a:r>
            <a:endParaRPr dirty="0"/>
          </a:p>
        </p:txBody>
      </p:sp>
      <p:sp>
        <p:nvSpPr>
          <p:cNvPr id="2120" name="Google Shape;2120;p12"/>
          <p:cNvSpPr txBox="1">
            <a:spLocks noGrp="1"/>
          </p:cNvSpPr>
          <p:nvPr>
            <p:ph type="body" idx="1"/>
          </p:nvPr>
        </p:nvSpPr>
        <p:spPr>
          <a:xfrm>
            <a:off x="357188" y="248850"/>
            <a:ext cx="5368760" cy="6360300"/>
          </a:xfrm>
          <a:prstGeom prst="rect">
            <a:avLst/>
          </a:prstGeom>
          <a:noFill/>
          <a:ln w="38100" cap="flat" cmpd="sng">
            <a:solidFill>
              <a:srgbClr val="8CB5AB"/>
            </a:solidFill>
            <a:prstDash val="solid"/>
            <a:round/>
            <a:headEnd type="none" w="sm" len="sm"/>
            <a:tailEnd type="none" w="sm" len="sm"/>
          </a:ln>
        </p:spPr>
        <p:txBody>
          <a:bodyPr spcFirstLastPara="1" wrap="square" lIns="91440" tIns="0" rIns="182880" bIns="0" anchor="t" anchorCtr="0">
            <a:noAutofit/>
          </a:bodyPr>
          <a:lstStyle/>
          <a:p>
            <a:pPr marL="0" lvl="0" indent="0" rtl="0">
              <a:spcBef>
                <a:spcPts val="1600"/>
              </a:spcBef>
              <a:spcAft>
                <a:spcPts val="0"/>
              </a:spcAft>
              <a:buNone/>
            </a:pPr>
            <a:r>
              <a:rPr lang="en-US" sz="2400" b="1" i="1" dirty="0">
                <a:solidFill>
                  <a:srgbClr val="000000"/>
                </a:solidFill>
                <a:ea typeface="Quattrocento Sans"/>
                <a:cs typeface="Quattrocento Sans"/>
                <a:sym typeface="Quattrocento Sans"/>
              </a:rPr>
              <a:t>Unit Overview: </a:t>
            </a:r>
            <a:r>
              <a:rPr lang="en-US" sz="2400" b="0" i="1" u="none" strike="noStrike" dirty="0">
                <a:solidFill>
                  <a:srgbClr val="000000"/>
                </a:solidFill>
                <a:effectLst/>
              </a:rPr>
              <a:t>This unit focuses on the idea that </a:t>
            </a:r>
            <a:r>
              <a:rPr lang="en-US" sz="2400" b="0" i="1" dirty="0">
                <a:solidFill>
                  <a:srgbClr val="000000"/>
                </a:solidFill>
                <a:effectLst/>
              </a:rPr>
              <a:t>sound energy produces vibrations that travel in waves and are transferred through air particles.</a:t>
            </a:r>
          </a:p>
          <a:p>
            <a:pPr marL="0" lvl="0" indent="0" rtl="0">
              <a:spcBef>
                <a:spcPts val="1600"/>
              </a:spcBef>
              <a:spcAft>
                <a:spcPts val="0"/>
              </a:spcAft>
              <a:buNone/>
            </a:pPr>
            <a:r>
              <a:rPr lang="en-US" sz="2400" b="1" i="1" dirty="0">
                <a:solidFill>
                  <a:srgbClr val="000000"/>
                </a:solidFill>
                <a:ea typeface="Quattrocento Sans"/>
                <a:cs typeface="Quattrocento Sans"/>
                <a:sym typeface="Quattrocento Sans"/>
              </a:rPr>
              <a:t>Essential Question: </a:t>
            </a:r>
            <a:r>
              <a:rPr lang="en-US" sz="2400" b="0" i="1" u="none" strike="noStrike" dirty="0">
                <a:solidFill>
                  <a:srgbClr val="000000"/>
                </a:solidFill>
                <a:effectLst/>
              </a:rPr>
              <a:t>How do sound waves produce and transfer energy? </a:t>
            </a:r>
          </a:p>
          <a:p>
            <a:pPr marL="0" lvl="0" indent="0" rtl="0">
              <a:spcBef>
                <a:spcPts val="1600"/>
              </a:spcBef>
              <a:spcAft>
                <a:spcPts val="0"/>
              </a:spcAft>
              <a:buNone/>
            </a:pPr>
            <a:r>
              <a:rPr lang="en-US" sz="2400" b="1" i="1" dirty="0">
                <a:solidFill>
                  <a:srgbClr val="000000"/>
                </a:solidFill>
              </a:rPr>
              <a:t>Content Standard: </a:t>
            </a:r>
            <a:r>
              <a:rPr lang="en-US" sz="2400" i="1" u="sng" dirty="0">
                <a:solidFill>
                  <a:srgbClr val="40403D"/>
                </a:solidFill>
                <a:ea typeface="Quattrocento Sans"/>
                <a:cs typeface="Quattrocento Sans"/>
                <a:sym typeface="Quattrocento Sans"/>
              </a:rPr>
              <a:t>NGSS-4PS3.2</a:t>
            </a:r>
            <a:r>
              <a:rPr lang="en-US" sz="2400" i="1" dirty="0">
                <a:solidFill>
                  <a:srgbClr val="40403D"/>
                </a:solidFill>
                <a:ea typeface="Quattrocento Sans"/>
                <a:cs typeface="Quattrocento Sans"/>
                <a:sym typeface="Quattrocento Sans"/>
              </a:rPr>
              <a:t> Make observations to provide evidence that energy can be transferred from place to place by sound, light, heat, and electric currents.</a:t>
            </a:r>
          </a:p>
          <a:p>
            <a:pPr marL="0" lvl="0" indent="0" rtl="0">
              <a:spcBef>
                <a:spcPts val="1600"/>
              </a:spcBef>
              <a:spcAft>
                <a:spcPts val="0"/>
              </a:spcAft>
              <a:buNone/>
            </a:pPr>
            <a:r>
              <a:rPr lang="en-US" sz="2400" b="1" i="1" dirty="0">
                <a:solidFill>
                  <a:srgbClr val="000000"/>
                </a:solidFill>
                <a:ea typeface="Quattrocento Sans"/>
                <a:cs typeface="Quattrocento Sans"/>
                <a:sym typeface="Quattrocento Sans"/>
              </a:rPr>
              <a:t>Summative Assessment:</a:t>
            </a:r>
            <a:r>
              <a:rPr lang="en-US" sz="2400" i="1" dirty="0">
                <a:solidFill>
                  <a:srgbClr val="000000"/>
                </a:solidFill>
                <a:ea typeface="Quattrocento Sans"/>
                <a:cs typeface="Quattrocento Sans"/>
                <a:sym typeface="Quattrocento Sans"/>
              </a:rPr>
              <a:t> </a:t>
            </a:r>
            <a:r>
              <a:rPr lang="en-US" sz="2400" b="0" i="1" u="none" strike="noStrike" dirty="0">
                <a:solidFill>
                  <a:srgbClr val="000000"/>
                </a:solidFill>
                <a:effectLst/>
              </a:rPr>
              <a:t> Students will demonstrate comprehension of these concepts by writing explanations of how a singer breaks a glass with their voice.</a:t>
            </a:r>
          </a:p>
          <a:p>
            <a:pPr marL="0" lvl="0" indent="0" rtl="0">
              <a:spcBef>
                <a:spcPts val="1600"/>
              </a:spcBef>
              <a:spcAft>
                <a:spcPts val="0"/>
              </a:spcAft>
              <a:buNone/>
            </a:pPr>
            <a:endParaRPr lang="en-US" sz="2400" i="1" dirty="0">
              <a:solidFill>
                <a:srgbClr val="000000"/>
              </a:solidFill>
            </a:endParaRPr>
          </a:p>
          <a:p>
            <a:pPr marL="0" lvl="0" indent="0" rtl="0">
              <a:spcBef>
                <a:spcPts val="1600"/>
              </a:spcBef>
              <a:spcAft>
                <a:spcPts val="0"/>
              </a:spcAft>
              <a:buNone/>
            </a:pPr>
            <a:endParaRPr lang="en-US" sz="2400" dirty="0"/>
          </a:p>
          <a:p>
            <a:pPr marL="0" lvl="0" indent="0" algn="l" rtl="0">
              <a:spcBef>
                <a:spcPts val="1600"/>
              </a:spcBef>
              <a:spcAft>
                <a:spcPts val="1600"/>
              </a:spcAft>
              <a:buNone/>
            </a:pPr>
            <a:endParaRPr lang="en-US" sz="1500" dirty="0"/>
          </a:p>
          <a:p>
            <a:pPr marL="0" lvl="0" indent="0" algn="l" rtl="0">
              <a:spcBef>
                <a:spcPts val="1600"/>
              </a:spcBef>
              <a:spcAft>
                <a:spcPts val="1600"/>
              </a:spcAft>
              <a:buNone/>
            </a:pPr>
            <a:endParaRPr sz="1500" dirty="0"/>
          </a:p>
        </p:txBody>
      </p:sp>
      <p:sp>
        <p:nvSpPr>
          <p:cNvPr id="2121" name="Google Shape;2121;p12"/>
          <p:cNvSpPr txBox="1"/>
          <p:nvPr/>
        </p:nvSpPr>
        <p:spPr>
          <a:xfrm>
            <a:off x="6040760" y="1919290"/>
            <a:ext cx="2554948" cy="1444468"/>
          </a:xfrm>
          <a:prstGeom prst="rect">
            <a:avLst/>
          </a:prstGeom>
          <a:solidFill>
            <a:srgbClr val="8CB5AB"/>
          </a:solidFill>
          <a:ln>
            <a:noFill/>
          </a:ln>
        </p:spPr>
        <p:txBody>
          <a:bodyPr spcFirstLastPara="1" wrap="square" lIns="91425" tIns="91425" rIns="91425" bIns="91425" anchor="t" anchorCtr="0">
            <a:spAutoFit/>
          </a:bodyPr>
          <a:lstStyle/>
          <a:p>
            <a:pPr marL="0" lvl="0" indent="0" algn="ctr" rtl="0">
              <a:lnSpc>
                <a:spcPct val="115000"/>
              </a:lnSpc>
              <a:spcBef>
                <a:spcPts val="1600"/>
              </a:spcBef>
              <a:spcAft>
                <a:spcPts val="1600"/>
              </a:spcAft>
              <a:buNone/>
            </a:pPr>
            <a:r>
              <a:rPr lang="en-US" sz="2400" b="1" dirty="0">
                <a:ea typeface="Quattrocento Sans"/>
                <a:cs typeface="Quattrocento Sans"/>
                <a:sym typeface="Quattrocento Sans"/>
              </a:rPr>
              <a:t>KEY LANGUAGE USE: Explain</a:t>
            </a:r>
            <a:endParaRPr sz="2400" b="1" dirty="0">
              <a:ea typeface="Quattrocento Sans"/>
              <a:cs typeface="Quattrocento Sans"/>
              <a:sym typeface="Quattrocento Sans"/>
            </a:endParaRPr>
          </a:p>
        </p:txBody>
      </p:sp>
      <p:sp>
        <p:nvSpPr>
          <p:cNvPr id="2123" name="Google Shape;2123;p12"/>
          <p:cNvSpPr txBox="1"/>
          <p:nvPr/>
        </p:nvSpPr>
        <p:spPr>
          <a:xfrm>
            <a:off x="6993405" y="959862"/>
            <a:ext cx="40206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dirty="0">
                <a:solidFill>
                  <a:srgbClr val="40403D"/>
                </a:solidFill>
                <a:latin typeface="Quattrocento Sans"/>
                <a:ea typeface="Quattrocento Sans"/>
                <a:cs typeface="Quattrocento Sans"/>
                <a:sym typeface="Quattrocento Sans"/>
              </a:rPr>
              <a:t>4</a:t>
            </a:r>
            <a:r>
              <a:rPr lang="en-US" sz="3000" baseline="30000" dirty="0">
                <a:solidFill>
                  <a:srgbClr val="40403D"/>
                </a:solidFill>
                <a:latin typeface="Quattrocento Sans"/>
                <a:ea typeface="Quattrocento Sans"/>
                <a:cs typeface="Quattrocento Sans"/>
                <a:sym typeface="Quattrocento Sans"/>
              </a:rPr>
              <a:t>th</a:t>
            </a:r>
            <a:r>
              <a:rPr lang="en-US" sz="3000" dirty="0">
                <a:solidFill>
                  <a:srgbClr val="40403D"/>
                </a:solidFill>
                <a:latin typeface="Quattrocento Sans"/>
                <a:ea typeface="Quattrocento Sans"/>
                <a:cs typeface="Quattrocento Sans"/>
                <a:sym typeface="Quattrocento Sans"/>
              </a:rPr>
              <a:t> Grade Science Unit</a:t>
            </a:r>
            <a:endParaRPr sz="3000" dirty="0"/>
          </a:p>
        </p:txBody>
      </p:sp>
      <p:cxnSp>
        <p:nvCxnSpPr>
          <p:cNvPr id="2124" name="Google Shape;2124;p12"/>
          <p:cNvCxnSpPr/>
          <p:nvPr/>
        </p:nvCxnSpPr>
        <p:spPr>
          <a:xfrm>
            <a:off x="7423305" y="3951555"/>
            <a:ext cx="3160800" cy="13500"/>
          </a:xfrm>
          <a:prstGeom prst="straightConnector1">
            <a:avLst/>
          </a:prstGeom>
          <a:noFill/>
          <a:ln w="28575" cap="flat" cmpd="sng">
            <a:solidFill>
              <a:srgbClr val="8CB5AB"/>
            </a:solidFill>
            <a:prstDash val="dot"/>
            <a:round/>
            <a:headEnd type="none" w="med" len="med"/>
            <a:tailEnd type="none" w="med" len="med"/>
          </a:ln>
        </p:spPr>
      </p:cxnSp>
      <p:sp>
        <p:nvSpPr>
          <p:cNvPr id="10" name="Google Shape;2121;p12">
            <a:extLst>
              <a:ext uri="{FF2B5EF4-FFF2-40B4-BE49-F238E27FC236}">
                <a16:creationId xmlns:a16="http://schemas.microsoft.com/office/drawing/2014/main" id="{B2233BC9-710F-4561-9FC8-619F03E85BD2}"/>
              </a:ext>
            </a:extLst>
          </p:cNvPr>
          <p:cNvSpPr txBox="1"/>
          <p:nvPr/>
        </p:nvSpPr>
        <p:spPr>
          <a:xfrm>
            <a:off x="8851333" y="1917103"/>
            <a:ext cx="3007293" cy="1458831"/>
          </a:xfrm>
          <a:prstGeom prst="rect">
            <a:avLst/>
          </a:prstGeom>
          <a:solidFill>
            <a:srgbClr val="8CB5AB"/>
          </a:solidFill>
          <a:ln>
            <a:noFill/>
          </a:ln>
        </p:spPr>
        <p:txBody>
          <a:bodyPr spcFirstLastPara="1" wrap="square" lIns="91425" tIns="91425" rIns="91425" bIns="91425" anchor="t" anchorCtr="0">
            <a:spAutoFit/>
          </a:bodyPr>
          <a:lstStyle/>
          <a:p>
            <a:pPr marL="0" lvl="0" indent="0" algn="ctr" rtl="0">
              <a:lnSpc>
                <a:spcPct val="115000"/>
              </a:lnSpc>
              <a:spcBef>
                <a:spcPts val="0"/>
              </a:spcBef>
              <a:buNone/>
            </a:pPr>
            <a:r>
              <a:rPr lang="en-US" sz="2400" b="1" dirty="0">
                <a:ea typeface="Quattrocento Sans"/>
                <a:cs typeface="Quattrocento Sans"/>
                <a:sym typeface="Quattrocento Sans"/>
              </a:rPr>
              <a:t>What is our language goal for the unit?</a:t>
            </a:r>
          </a:p>
        </p:txBody>
      </p:sp>
      <p:pic>
        <p:nvPicPr>
          <p:cNvPr id="5" name="Picture 4" descr="Picture of an opera singer breaking a glass with her voice">
            <a:extLst>
              <a:ext uri="{FF2B5EF4-FFF2-40B4-BE49-F238E27FC236}">
                <a16:creationId xmlns:a16="http://schemas.microsoft.com/office/drawing/2014/main" id="{19A6DE3F-B4CF-40F5-8CBA-44862B9F2C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1980" y="4333306"/>
            <a:ext cx="4743450" cy="22479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8"/>
        <p:cNvGrpSpPr/>
        <p:nvPr/>
      </p:nvGrpSpPr>
      <p:grpSpPr>
        <a:xfrm>
          <a:off x="0" y="0"/>
          <a:ext cx="0" cy="0"/>
          <a:chOff x="0" y="0"/>
          <a:chExt cx="0" cy="0"/>
        </a:xfrm>
      </p:grpSpPr>
      <p:sp>
        <p:nvSpPr>
          <p:cNvPr id="2119" name="Google Shape;2119;p12"/>
          <p:cNvSpPr txBox="1">
            <a:spLocks noGrp="1"/>
          </p:cNvSpPr>
          <p:nvPr>
            <p:ph type="title"/>
          </p:nvPr>
        </p:nvSpPr>
        <p:spPr>
          <a:xfrm>
            <a:off x="7691216" y="291728"/>
            <a:ext cx="4264780" cy="609398"/>
          </a:xfrm>
          <a:prstGeom prst="rect">
            <a:avLst/>
          </a:prstGeom>
          <a:solidFill>
            <a:schemeClr val="accent5">
              <a:lumMod val="40000"/>
              <a:lumOff val="60000"/>
            </a:schemeClr>
          </a:solidFill>
          <a:ln>
            <a:noFill/>
          </a:ln>
        </p:spPr>
        <p:txBody>
          <a:bodyPr spcFirstLastPara="1" wrap="square" lIns="0" tIns="0" rIns="0" bIns="0" anchor="t" anchorCtr="0">
            <a:spAutoFit/>
          </a:bodyPr>
          <a:lstStyle/>
          <a:p>
            <a:pPr marL="0" lvl="0" indent="0" algn="ctr" rtl="0">
              <a:spcBef>
                <a:spcPts val="0"/>
              </a:spcBef>
              <a:spcAft>
                <a:spcPts val="0"/>
              </a:spcAft>
              <a:buNone/>
            </a:pPr>
            <a:r>
              <a:rPr lang="en-US" dirty="0"/>
              <a:t>Let’s Practice </a:t>
            </a:r>
            <a:endParaRPr dirty="0"/>
          </a:p>
        </p:txBody>
      </p:sp>
      <p:sp>
        <p:nvSpPr>
          <p:cNvPr id="2120" name="Google Shape;2120;p12"/>
          <p:cNvSpPr txBox="1">
            <a:spLocks noGrp="1"/>
          </p:cNvSpPr>
          <p:nvPr>
            <p:ph type="body" idx="1"/>
          </p:nvPr>
        </p:nvSpPr>
        <p:spPr>
          <a:xfrm>
            <a:off x="178852" y="310054"/>
            <a:ext cx="7309391" cy="6199763"/>
          </a:xfrm>
          <a:prstGeom prst="rect">
            <a:avLst/>
          </a:prstGeom>
          <a:noFill/>
          <a:ln w="38100" cap="flat" cmpd="sng">
            <a:solidFill>
              <a:srgbClr val="8CB5AB"/>
            </a:solidFill>
            <a:prstDash val="solid"/>
            <a:round/>
            <a:headEnd type="none" w="sm" len="sm"/>
            <a:tailEnd type="none" w="sm" len="sm"/>
          </a:ln>
        </p:spPr>
        <p:txBody>
          <a:bodyPr spcFirstLastPara="1" wrap="square" lIns="91440" tIns="91440" rIns="91440" bIns="91440" anchor="t" anchorCtr="0">
            <a:noAutofit/>
          </a:bodyPr>
          <a:lstStyle/>
          <a:p>
            <a:pPr marL="0" lvl="0" indent="0" rtl="0">
              <a:spcAft>
                <a:spcPts val="0"/>
              </a:spcAft>
              <a:buNone/>
            </a:pPr>
            <a:r>
              <a:rPr lang="en-US" sz="2300" b="1" i="1" dirty="0">
                <a:solidFill>
                  <a:schemeClr val="tx2">
                    <a:lumMod val="50000"/>
                  </a:schemeClr>
                </a:solidFill>
                <a:ea typeface="Quattrocento Sans"/>
                <a:cs typeface="Quattrocento Sans"/>
                <a:sym typeface="Quattrocento Sans"/>
              </a:rPr>
              <a:t>Unit Overview: </a:t>
            </a:r>
            <a:r>
              <a:rPr lang="en-US" sz="2300" i="1" dirty="0">
                <a:solidFill>
                  <a:schemeClr val="tx2">
                    <a:lumMod val="50000"/>
                  </a:schemeClr>
                </a:solidFill>
              </a:rPr>
              <a:t>Students read excerpts from two texts (nonfiction and fiction), Rilke’s Letters to a Young Poet and Mitchell’s Black Swan Green. These two texts are juxtaposed, allowing for a study of key ideas and characters across texts.</a:t>
            </a:r>
            <a:endParaRPr lang="en-US" sz="2300" i="1" dirty="0">
              <a:solidFill>
                <a:schemeClr val="tx2">
                  <a:lumMod val="50000"/>
                </a:schemeClr>
              </a:solidFill>
              <a:ea typeface="Roboto"/>
              <a:cs typeface="Roboto"/>
              <a:sym typeface="Roboto"/>
            </a:endParaRPr>
          </a:p>
          <a:p>
            <a:pPr marL="0" lvl="0" indent="0" rtl="0">
              <a:spcBef>
                <a:spcPts val="1200"/>
              </a:spcBef>
              <a:spcAft>
                <a:spcPts val="0"/>
              </a:spcAft>
              <a:buNone/>
            </a:pPr>
            <a:r>
              <a:rPr lang="en-US" sz="2300" b="1" i="1" dirty="0">
                <a:solidFill>
                  <a:srgbClr val="000000"/>
                </a:solidFill>
                <a:ea typeface="Quattrocento Sans"/>
                <a:cs typeface="Quattrocento Sans"/>
                <a:sym typeface="Quattrocento Sans"/>
              </a:rPr>
              <a:t>Essential Question: </a:t>
            </a:r>
            <a:r>
              <a:rPr lang="en-US" sz="2300" b="0" i="1" u="none" strike="noStrike" dirty="0">
                <a:solidFill>
                  <a:srgbClr val="000000"/>
                </a:solidFill>
                <a:effectLst/>
              </a:rPr>
              <a:t>How is language used to convey </a:t>
            </a:r>
            <a:r>
              <a:rPr lang="en-US" sz="2300" i="1" dirty="0">
                <a:solidFill>
                  <a:srgbClr val="000000"/>
                </a:solidFill>
              </a:rPr>
              <a:t>central ideas in works of fiction and informational texts</a:t>
            </a:r>
            <a:r>
              <a:rPr lang="en-US" sz="2300" b="0" i="1" u="none" strike="noStrike" dirty="0">
                <a:solidFill>
                  <a:srgbClr val="000000"/>
                </a:solidFill>
                <a:effectLst/>
              </a:rPr>
              <a:t>?</a:t>
            </a:r>
          </a:p>
          <a:p>
            <a:pPr marL="0" lvl="0" indent="0" algn="l" rtl="0">
              <a:spcBef>
                <a:spcPts val="1200"/>
              </a:spcBef>
              <a:spcAft>
                <a:spcPts val="0"/>
              </a:spcAft>
              <a:buNone/>
            </a:pPr>
            <a:r>
              <a:rPr lang="en-US" sz="2300" b="1" i="1" dirty="0">
                <a:solidFill>
                  <a:srgbClr val="000000"/>
                </a:solidFill>
              </a:rPr>
              <a:t>Content Standard: </a:t>
            </a:r>
            <a:r>
              <a:rPr lang="en-US" sz="2300" i="1" u="sng" dirty="0">
                <a:solidFill>
                  <a:schemeClr val="tx2">
                    <a:lumMod val="50000"/>
                  </a:schemeClr>
                </a:solidFill>
                <a:ea typeface="Arial"/>
                <a:cs typeface="Arial"/>
                <a:sym typeface="Arial"/>
              </a:rPr>
              <a:t>CCSS.ELA-LITERACY.RI.9-10.3</a:t>
            </a:r>
          </a:p>
          <a:p>
            <a:pPr marL="0" lvl="0" indent="0" algn="l" rtl="0">
              <a:spcBef>
                <a:spcPts val="0"/>
              </a:spcBef>
              <a:spcAft>
                <a:spcPts val="0"/>
              </a:spcAft>
              <a:buNone/>
            </a:pPr>
            <a:r>
              <a:rPr lang="en-US" sz="2300" i="1" dirty="0">
                <a:solidFill>
                  <a:schemeClr val="tx2">
                    <a:lumMod val="50000"/>
                  </a:schemeClr>
                </a:solidFill>
                <a:ea typeface="Arial"/>
                <a:cs typeface="Arial"/>
                <a:sym typeface="Arial"/>
              </a:rPr>
              <a:t>Analyze how the author unfolds an analysis or series of ideas or events, including the order in which the points are made, how they are introduced and developed, and the connections that are drawn between them.</a:t>
            </a:r>
          </a:p>
          <a:p>
            <a:pPr marL="0" lvl="0" indent="0" algn="l" rtl="0">
              <a:spcBef>
                <a:spcPts val="0"/>
              </a:spcBef>
              <a:spcAft>
                <a:spcPts val="0"/>
              </a:spcAft>
              <a:buNone/>
            </a:pPr>
            <a:endParaRPr lang="en-US" sz="2300" b="1" i="1" dirty="0">
              <a:solidFill>
                <a:schemeClr val="tx2">
                  <a:lumMod val="50000"/>
                </a:schemeClr>
              </a:solidFill>
              <a:ea typeface="Quattrocento Sans"/>
              <a:cs typeface="Arial"/>
              <a:sym typeface="Arial"/>
            </a:endParaRPr>
          </a:p>
          <a:p>
            <a:pPr marL="0" lvl="0" indent="0" algn="l" rtl="0">
              <a:spcBef>
                <a:spcPts val="0"/>
              </a:spcBef>
              <a:spcAft>
                <a:spcPts val="0"/>
              </a:spcAft>
              <a:buNone/>
            </a:pPr>
            <a:r>
              <a:rPr lang="en-US" sz="2300" b="1" i="1" dirty="0">
                <a:solidFill>
                  <a:srgbClr val="000000"/>
                </a:solidFill>
                <a:ea typeface="Quattrocento Sans"/>
                <a:cs typeface="Quattrocento Sans"/>
                <a:sym typeface="Quattrocento Sans"/>
              </a:rPr>
              <a:t>Summative Assessment:</a:t>
            </a:r>
            <a:r>
              <a:rPr lang="en-US" sz="2300" i="1" dirty="0">
                <a:solidFill>
                  <a:srgbClr val="000000"/>
                </a:solidFill>
                <a:ea typeface="Quattrocento Sans"/>
                <a:cs typeface="Quattrocento Sans"/>
                <a:sym typeface="Quattrocento Sans"/>
              </a:rPr>
              <a:t> </a:t>
            </a:r>
            <a:r>
              <a:rPr lang="en-US" sz="2300" b="0" i="1" u="none" strike="noStrike" dirty="0">
                <a:solidFill>
                  <a:srgbClr val="000000"/>
                </a:solidFill>
                <a:effectLst/>
              </a:rPr>
              <a:t> </a:t>
            </a:r>
            <a:r>
              <a:rPr lang="en-US" sz="2300" i="1" dirty="0"/>
              <a:t>Students write a formal, multi-paragraph response to the following prompt: Identify similar central ideas in Letters to a Young Poet and Black Swan Green. How do Rilke and Mitchell develop these similar ideas?</a:t>
            </a:r>
            <a:endParaRPr lang="en-US" sz="2300" i="1" dirty="0">
              <a:solidFill>
                <a:srgbClr val="FFFFFF"/>
              </a:solidFill>
              <a:ea typeface="Roboto"/>
              <a:cs typeface="Roboto"/>
              <a:sym typeface="Roboto"/>
            </a:endParaRPr>
          </a:p>
          <a:p>
            <a:pPr marL="0" lvl="0" indent="0" rtl="0">
              <a:spcBef>
                <a:spcPts val="1600"/>
              </a:spcBef>
              <a:spcAft>
                <a:spcPts val="0"/>
              </a:spcAft>
              <a:buNone/>
            </a:pPr>
            <a:endParaRPr lang="en-US" sz="2400" i="1" dirty="0">
              <a:solidFill>
                <a:srgbClr val="000000"/>
              </a:solidFill>
            </a:endParaRPr>
          </a:p>
          <a:p>
            <a:pPr marL="0" lvl="0" indent="0" rtl="0">
              <a:spcBef>
                <a:spcPts val="1600"/>
              </a:spcBef>
              <a:spcAft>
                <a:spcPts val="0"/>
              </a:spcAft>
              <a:buNone/>
            </a:pPr>
            <a:endParaRPr lang="en-US" sz="2400" dirty="0"/>
          </a:p>
          <a:p>
            <a:pPr marL="0" lvl="0" indent="0" algn="l" rtl="0">
              <a:spcBef>
                <a:spcPts val="1600"/>
              </a:spcBef>
              <a:spcAft>
                <a:spcPts val="1600"/>
              </a:spcAft>
              <a:buNone/>
            </a:pPr>
            <a:endParaRPr lang="en-US" sz="1500" dirty="0"/>
          </a:p>
          <a:p>
            <a:pPr marL="0" lvl="0" indent="0" algn="l" rtl="0">
              <a:spcBef>
                <a:spcPts val="1600"/>
              </a:spcBef>
              <a:spcAft>
                <a:spcPts val="1600"/>
              </a:spcAft>
              <a:buNone/>
            </a:pPr>
            <a:endParaRPr sz="1500" dirty="0"/>
          </a:p>
        </p:txBody>
      </p:sp>
      <p:sp>
        <p:nvSpPr>
          <p:cNvPr id="2121" name="Google Shape;2121;p12"/>
          <p:cNvSpPr txBox="1"/>
          <p:nvPr/>
        </p:nvSpPr>
        <p:spPr>
          <a:xfrm>
            <a:off x="7638607" y="1699974"/>
            <a:ext cx="1864896" cy="2088747"/>
          </a:xfrm>
          <a:prstGeom prst="rect">
            <a:avLst/>
          </a:prstGeom>
          <a:solidFill>
            <a:srgbClr val="8CB5AB"/>
          </a:solid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600"/>
              </a:spcAft>
              <a:buNone/>
            </a:pPr>
            <a:r>
              <a:rPr lang="en-US" sz="2400" b="1" dirty="0">
                <a:ea typeface="Quattrocento Sans"/>
                <a:cs typeface="Quattrocento Sans"/>
                <a:sym typeface="Quattrocento Sans"/>
              </a:rPr>
              <a:t>KEY LANGUAGE USE:   Argue</a:t>
            </a:r>
            <a:endParaRPr sz="2400" b="1" dirty="0">
              <a:ea typeface="Quattrocento Sans"/>
              <a:cs typeface="Quattrocento Sans"/>
              <a:sym typeface="Quattrocento Sans"/>
            </a:endParaRPr>
          </a:p>
        </p:txBody>
      </p:sp>
      <p:sp>
        <p:nvSpPr>
          <p:cNvPr id="2123" name="Google Shape;2123;p12"/>
          <p:cNvSpPr txBox="1"/>
          <p:nvPr/>
        </p:nvSpPr>
        <p:spPr>
          <a:xfrm>
            <a:off x="7813306" y="887852"/>
            <a:ext cx="40206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dirty="0">
                <a:solidFill>
                  <a:srgbClr val="40403D"/>
                </a:solidFill>
                <a:latin typeface="Quattrocento Sans"/>
                <a:ea typeface="Quattrocento Sans"/>
                <a:cs typeface="Quattrocento Sans"/>
                <a:sym typeface="Quattrocento Sans"/>
              </a:rPr>
              <a:t>9</a:t>
            </a:r>
            <a:r>
              <a:rPr lang="en-US" sz="3000" baseline="30000" dirty="0">
                <a:solidFill>
                  <a:srgbClr val="40403D"/>
                </a:solidFill>
                <a:latin typeface="Quattrocento Sans"/>
                <a:ea typeface="Quattrocento Sans"/>
                <a:cs typeface="Quattrocento Sans"/>
                <a:sym typeface="Quattrocento Sans"/>
              </a:rPr>
              <a:t>th</a:t>
            </a:r>
            <a:r>
              <a:rPr lang="en-US" sz="3000" dirty="0">
                <a:solidFill>
                  <a:srgbClr val="40403D"/>
                </a:solidFill>
                <a:latin typeface="Quattrocento Sans"/>
                <a:ea typeface="Quattrocento Sans"/>
                <a:cs typeface="Quattrocento Sans"/>
                <a:sym typeface="Quattrocento Sans"/>
              </a:rPr>
              <a:t> Grade ELA Unit</a:t>
            </a:r>
            <a:endParaRPr sz="3000" dirty="0"/>
          </a:p>
        </p:txBody>
      </p:sp>
      <p:cxnSp>
        <p:nvCxnSpPr>
          <p:cNvPr id="2124" name="Google Shape;2124;p12"/>
          <p:cNvCxnSpPr/>
          <p:nvPr/>
        </p:nvCxnSpPr>
        <p:spPr>
          <a:xfrm>
            <a:off x="8243206" y="4468305"/>
            <a:ext cx="3160800" cy="13500"/>
          </a:xfrm>
          <a:prstGeom prst="straightConnector1">
            <a:avLst/>
          </a:prstGeom>
          <a:noFill/>
          <a:ln w="28575" cap="flat" cmpd="sng">
            <a:solidFill>
              <a:srgbClr val="8CB5AB"/>
            </a:solidFill>
            <a:prstDash val="dot"/>
            <a:round/>
            <a:headEnd type="none" w="med" len="med"/>
            <a:tailEnd type="none" w="med" len="med"/>
          </a:ln>
        </p:spPr>
      </p:cxnSp>
      <p:sp>
        <p:nvSpPr>
          <p:cNvPr id="10" name="Google Shape;2121;p12">
            <a:extLst>
              <a:ext uri="{FF2B5EF4-FFF2-40B4-BE49-F238E27FC236}">
                <a16:creationId xmlns:a16="http://schemas.microsoft.com/office/drawing/2014/main" id="{B2233BC9-710F-4561-9FC8-619F03E85BD2}"/>
              </a:ext>
            </a:extLst>
          </p:cNvPr>
          <p:cNvSpPr txBox="1"/>
          <p:nvPr/>
        </p:nvSpPr>
        <p:spPr>
          <a:xfrm>
            <a:off x="9658350" y="1689459"/>
            <a:ext cx="2297646" cy="2078231"/>
          </a:xfrm>
          <a:prstGeom prst="rect">
            <a:avLst/>
          </a:prstGeom>
          <a:solidFill>
            <a:srgbClr val="8CB5AB"/>
          </a:solidFill>
          <a:ln>
            <a:noFill/>
          </a:ln>
        </p:spPr>
        <p:txBody>
          <a:bodyPr spcFirstLastPara="1" wrap="square" lIns="91425" tIns="91425" rIns="91425" bIns="91425" anchor="t" anchorCtr="0">
            <a:spAutoFit/>
          </a:bodyPr>
          <a:lstStyle/>
          <a:p>
            <a:pPr marL="0" lvl="0" indent="0" algn="ctr" rtl="0">
              <a:lnSpc>
                <a:spcPct val="115000"/>
              </a:lnSpc>
              <a:spcBef>
                <a:spcPts val="0"/>
              </a:spcBef>
              <a:buNone/>
            </a:pPr>
            <a:endParaRPr lang="en-US" sz="1200" b="1" dirty="0">
              <a:ea typeface="Quattrocento Sans"/>
              <a:cs typeface="Quattrocento Sans"/>
              <a:sym typeface="Quattrocento Sans"/>
            </a:endParaRPr>
          </a:p>
          <a:p>
            <a:pPr marL="0" lvl="0" indent="0" algn="ctr" rtl="0">
              <a:lnSpc>
                <a:spcPct val="115000"/>
              </a:lnSpc>
              <a:spcBef>
                <a:spcPts val="0"/>
              </a:spcBef>
              <a:buNone/>
            </a:pPr>
            <a:r>
              <a:rPr lang="en-US" sz="2400" b="1" dirty="0">
                <a:ea typeface="Quattrocento Sans"/>
                <a:cs typeface="Quattrocento Sans"/>
                <a:sym typeface="Quattrocento Sans"/>
              </a:rPr>
              <a:t>What is our language goal for the unit?</a:t>
            </a:r>
          </a:p>
          <a:p>
            <a:pPr marL="0" lvl="0" indent="0" algn="ctr" rtl="0">
              <a:lnSpc>
                <a:spcPct val="115000"/>
              </a:lnSpc>
              <a:spcBef>
                <a:spcPts val="0"/>
              </a:spcBef>
              <a:buNone/>
            </a:pPr>
            <a:endParaRPr lang="en-US" sz="1200" b="1" dirty="0">
              <a:ea typeface="Quattrocento Sans"/>
              <a:cs typeface="Quattrocento Sans"/>
              <a:sym typeface="Quattrocento Sans"/>
            </a:endParaRPr>
          </a:p>
          <a:p>
            <a:pPr marL="0" lvl="0" indent="0" algn="ctr" rtl="0">
              <a:lnSpc>
                <a:spcPct val="115000"/>
              </a:lnSpc>
              <a:spcBef>
                <a:spcPts val="0"/>
              </a:spcBef>
              <a:buNone/>
            </a:pPr>
            <a:r>
              <a:rPr lang="en-US" sz="1100" b="1" dirty="0">
                <a:ea typeface="Quattrocento Sans"/>
                <a:cs typeface="Quattrocento Sans"/>
                <a:sym typeface="Quattrocento Sans"/>
              </a:rPr>
              <a:t>  </a:t>
            </a:r>
            <a:endParaRPr sz="1100" b="1" dirty="0">
              <a:ea typeface="Quattrocento Sans"/>
              <a:cs typeface="Quattrocento Sans"/>
              <a:sym typeface="Quattrocento Sans"/>
            </a:endParaRPr>
          </a:p>
        </p:txBody>
      </p:sp>
      <p:pic>
        <p:nvPicPr>
          <p:cNvPr id="9" name="Google Shape;2141;p3" descr="Picture of a reader">
            <a:extLst>
              <a:ext uri="{FF2B5EF4-FFF2-40B4-BE49-F238E27FC236}">
                <a16:creationId xmlns:a16="http://schemas.microsoft.com/office/drawing/2014/main" id="{8C0695DA-A9EC-497B-ACEF-8747B4FD4E09}"/>
              </a:ext>
            </a:extLst>
          </p:cNvPr>
          <p:cNvPicPr preferRelativeResize="0"/>
          <p:nvPr/>
        </p:nvPicPr>
        <p:blipFill>
          <a:blip r:embed="rId3">
            <a:alphaModFix/>
          </a:blip>
          <a:stretch>
            <a:fillRect/>
          </a:stretch>
        </p:blipFill>
        <p:spPr>
          <a:xfrm>
            <a:off x="8916123" y="4757688"/>
            <a:ext cx="1814966" cy="1870208"/>
          </a:xfrm>
          <a:prstGeom prst="rect">
            <a:avLst/>
          </a:prstGeom>
          <a:noFill/>
          <a:ln w="76200" cap="flat" cmpd="sng">
            <a:solidFill>
              <a:schemeClr val="lt1"/>
            </a:solidFill>
            <a:prstDash val="solid"/>
            <a:round/>
            <a:headEnd type="none" w="sm" len="sm"/>
            <a:tailEnd type="none" w="sm" len="sm"/>
          </a:ln>
        </p:spPr>
      </p:pic>
    </p:spTree>
    <p:extLst>
      <p:ext uri="{BB962C8B-B14F-4D97-AF65-F5344CB8AC3E}">
        <p14:creationId xmlns:p14="http://schemas.microsoft.com/office/powerpoint/2010/main" val="1195317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8699EF-2BD3-442E-BB73-9C0C8C53C466}"/>
              </a:ext>
            </a:extLst>
          </p:cNvPr>
          <p:cNvSpPr>
            <a:spLocks noGrp="1"/>
          </p:cNvSpPr>
          <p:nvPr>
            <p:ph type="title"/>
          </p:nvPr>
        </p:nvSpPr>
        <p:spPr>
          <a:xfrm>
            <a:off x="2476710" y="22677"/>
            <a:ext cx="7752927" cy="913274"/>
          </a:xfrm>
        </p:spPr>
        <p:txBody>
          <a:bodyPr wrap="square">
            <a:normAutofit/>
          </a:bodyPr>
          <a:lstStyle/>
          <a:p>
            <a:pPr algn="ctr"/>
            <a:r>
              <a:rPr lang="en-US" dirty="0"/>
              <a:t>Collaborative Planning</a:t>
            </a:r>
          </a:p>
        </p:txBody>
      </p:sp>
      <p:pic>
        <p:nvPicPr>
          <p:cNvPr id="10" name="Google Shape;322;p3" descr="Picture of the Collaborative Planning Template">
            <a:extLst>
              <a:ext uri="{FF2B5EF4-FFF2-40B4-BE49-F238E27FC236}">
                <a16:creationId xmlns:a16="http://schemas.microsoft.com/office/drawing/2014/main" id="{15055646-4BB4-4745-A35C-8BEB6D730AB4}"/>
              </a:ext>
            </a:extLst>
          </p:cNvPr>
          <p:cNvPicPr preferRelativeResize="0"/>
          <p:nvPr/>
        </p:nvPicPr>
        <p:blipFill>
          <a:blip r:embed="rId3">
            <a:alphaModFix/>
          </a:blip>
          <a:stretch>
            <a:fillRect/>
          </a:stretch>
        </p:blipFill>
        <p:spPr>
          <a:xfrm>
            <a:off x="3321150" y="1215012"/>
            <a:ext cx="5549699" cy="5405998"/>
          </a:xfrm>
          <a:prstGeom prst="rect">
            <a:avLst/>
          </a:prstGeom>
          <a:noFill/>
          <a:ln>
            <a:solidFill>
              <a:schemeClr val="tx2">
                <a:lumMod val="50000"/>
              </a:schemeClr>
            </a:solidFill>
          </a:ln>
        </p:spPr>
      </p:pic>
    </p:spTree>
    <p:extLst>
      <p:ext uri="{BB962C8B-B14F-4D97-AF65-F5344CB8AC3E}">
        <p14:creationId xmlns:p14="http://schemas.microsoft.com/office/powerpoint/2010/main" val="2735420368"/>
      </p:ext>
    </p:extLst>
  </p:cSld>
  <p:clrMapOvr>
    <a:masterClrMapping/>
  </p:clrMapOvr>
</p:sld>
</file>

<file path=ppt/theme/theme1.xml><?xml version="1.0" encoding="utf-8"?>
<a:theme xmlns:a="http://schemas.openxmlformats.org/drawingml/2006/main" name="Content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2021" id="{4D9F2BF3-A7DF-41CA-92EF-EAA0B5D8D671}" vid="{9A4B9B34-A3E8-4DE4-B1C7-DF3CBFA6AC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8E347852E65444A5B6E4F993F8F735" ma:contentTypeVersion="9" ma:contentTypeDescription="Create a new document." ma:contentTypeScope="" ma:versionID="167fbb2eee365e026b801117ea00355c">
  <xsd:schema xmlns:xsd="http://www.w3.org/2001/XMLSchema" xmlns:xs="http://www.w3.org/2001/XMLSchema" xmlns:p="http://schemas.microsoft.com/office/2006/metadata/properties" xmlns:ns2="1abddef2-746b-45ce-bbc2-1711cab18878" xmlns:ns3="3148fd10-d408-47c9-8872-5c4b4d26ba2f" targetNamespace="http://schemas.microsoft.com/office/2006/metadata/properties" ma:root="true" ma:fieldsID="993b1c87fb7e408744307805e24ae161" ns2:_="" ns3:_="">
    <xsd:import namespace="1abddef2-746b-45ce-bbc2-1711cab18878"/>
    <xsd:import namespace="3148fd10-d408-47c9-8872-5c4b4d26ba2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bddef2-746b-45ce-bbc2-1711cab18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48fd10-d408-47c9-8872-5c4b4d26ba2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2E2506-6F46-474D-A8B5-41AA2BE82D9E}">
  <ds:schemaRefs>
    <ds:schemaRef ds:uri="http://schemas.microsoft.com/sharepoint/v3/contenttype/forms"/>
  </ds:schemaRefs>
</ds:datastoreItem>
</file>

<file path=customXml/itemProps2.xml><?xml version="1.0" encoding="utf-8"?>
<ds:datastoreItem xmlns:ds="http://schemas.openxmlformats.org/officeDocument/2006/customXml" ds:itemID="{31E8CD39-01C8-448B-93E4-657053375E90}">
  <ds:schemaRefs>
    <ds:schemaRef ds:uri="1abddef2-746b-45ce-bbc2-1711cab1887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2FDD1FD-A7B3-472D-9586-89EFE4FCEF0A}"/>
</file>

<file path=docProps/app.xml><?xml version="1.0" encoding="utf-8"?>
<Properties xmlns="http://schemas.openxmlformats.org/officeDocument/2006/extended-properties" xmlns:vt="http://schemas.openxmlformats.org/officeDocument/2006/docPropsVTypes">
  <Template>PowerPoint-Template-2021</Template>
  <TotalTime>909</TotalTime>
  <Words>1124</Words>
  <Application>Microsoft Office PowerPoint</Application>
  <PresentationFormat>Widescreen</PresentationFormat>
  <Paragraphs>81</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HurmeGeometricSans2 Regular</vt:lpstr>
      <vt:lpstr>HurmeGeometricSans2 SemiBold</vt:lpstr>
      <vt:lpstr>Lato Extended</vt:lpstr>
      <vt:lpstr>Quattrocento Sans</vt:lpstr>
      <vt:lpstr>Arial</vt:lpstr>
      <vt:lpstr>Calibri</vt:lpstr>
      <vt:lpstr>Segoe UI</vt:lpstr>
      <vt:lpstr>Content Slides</vt:lpstr>
      <vt:lpstr>Module 4 &amp; 5: Language Expectations, Functions and Features</vt:lpstr>
      <vt:lpstr>PowerPoint Presentation</vt:lpstr>
      <vt:lpstr>PowerPoint Presentation</vt:lpstr>
      <vt:lpstr>PowerPoint Presentation</vt:lpstr>
      <vt:lpstr>PowerPoint Presentation</vt:lpstr>
      <vt:lpstr>Breakout Room Discussion</vt:lpstr>
      <vt:lpstr>Let’s Practice </vt:lpstr>
      <vt:lpstr>Let’s Practice </vt:lpstr>
      <vt:lpstr>Collaborative Planning</vt:lpstr>
      <vt:lpstr>Breakout Room Discussion</vt:lpstr>
      <vt:lpstr>Collaboration Planning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(Sage)</dc:title>
  <dc:subject>Brand</dc:subject>
  <dc:creator>OSPI</dc:creator>
  <cp:lastModifiedBy>Kristin PercyCalaff</cp:lastModifiedBy>
  <cp:revision>87</cp:revision>
  <dcterms:created xsi:type="dcterms:W3CDTF">2021-04-30T15:22:26Z</dcterms:created>
  <dcterms:modified xsi:type="dcterms:W3CDTF">2021-12-13T05:28:02Z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0x010100B28E347852E65444A5B6E4F993F8F735</vt:lpwstr>
  </property>
  <property fmtid="{D5CDD505-2E9C-101B-9397-08002B2CF9AE}" pid="3" name="Audience">
    <vt:lpwstr>;#General;#</vt:lpwstr>
  </property>
  <property fmtid="{D5CDD505-2E9C-101B-9397-08002B2CF9AE}" pid="4" name="FileCategory">
    <vt:lpwstr>Template</vt:lpwstr>
  </property>
  <property fmtid="{D5CDD505-2E9C-101B-9397-08002B2CF9AE}" pid="5" name="FileOwner">
    <vt:lpwstr>Communications</vt:lpwstr>
  </property>
  <property fmtid="{D5CDD505-2E9C-101B-9397-08002B2CF9AE}" pid="6" name="Audience0">
    <vt:lpwstr>;#New Employees;#</vt:lpwstr>
  </property>
</Properties>
</file>