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28"/>
  </p:notesMasterIdLst>
  <p:handoutMasterIdLst>
    <p:handoutMasterId r:id="rId29"/>
  </p:handoutMasterIdLst>
  <p:sldIdLst>
    <p:sldId id="260" r:id="rId6"/>
    <p:sldId id="262" r:id="rId7"/>
    <p:sldId id="293" r:id="rId8"/>
    <p:sldId id="304" r:id="rId9"/>
    <p:sldId id="305" r:id="rId10"/>
    <p:sldId id="308" r:id="rId11"/>
    <p:sldId id="315" r:id="rId12"/>
    <p:sldId id="316" r:id="rId13"/>
    <p:sldId id="314"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0403D"/>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snapToGrid="0">
      <p:cViewPr varScale="1">
        <p:scale>
          <a:sx n="123" d="100"/>
          <a:sy n="123" d="100"/>
        </p:scale>
        <p:origin x="96" y="186"/>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9/2/2020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9/2/2020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9/2/2020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9/2/2020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9/2/2020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9/2/2020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9/2/2020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9/2/2020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9/2/2020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9/2/2020</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9/2/2020</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9/2/2020</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Division Name</a:t>
            </a:r>
          </a:p>
        </p:txBody>
      </p:sp>
    </p:spTree>
    <p:extLst>
      <p:ext uri="{BB962C8B-B14F-4D97-AF65-F5344CB8AC3E}">
        <p14:creationId xmlns:p14="http://schemas.microsoft.com/office/powerpoint/2010/main" val="92805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22557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9/2/2020</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29983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6615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47252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87702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64597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339246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2079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6188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9/2/2020</a:t>
            </a:fld>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9/2/2020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9/2/2020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9/2/2020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9/2/2020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9/2/2020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9/2/2020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9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mailto:patti.enbody@k12.wa.us" TargetMode="External"/><Relationship Id="rId2" Type="http://schemas.openxmlformats.org/officeDocument/2006/relationships/hyperlink" Target="mailto:thomas.kelly@k12.wa.us" TargetMode="External"/><Relationship Id="rId1" Type="http://schemas.openxmlformats.org/officeDocument/2006/relationships/slideLayout" Target="../slideLayouts/slideLayout20.xml"/><Relationship Id="rId5" Type="http://schemas.openxmlformats.org/officeDocument/2006/relationships/hyperlink" Target="mailto:paul.stone@k12.wa.us" TargetMode="External"/><Relationship Id="rId4" Type="http://schemas.openxmlformats.org/officeDocument/2006/relationships/hyperlink" Target="mailto:michelle.matakas@k12.wa.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www.k12.wa.us/policy-funding/student-transportation/student-transportation-allocation-reporting-system-stars/stars-report-api/2019/7" TargetMode="External"/><Relationship Id="rId2" Type="http://schemas.openxmlformats.org/officeDocument/2006/relationships/hyperlink" Target="https://www.k12.wa.us/sites/default/files/public/safs/misc/budprep20/Multi-Year%20Tool_enacted_for%20posting.xlsx"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normAutofit/>
          </a:bodyPr>
          <a:lstStyle/>
          <a:p>
            <a:r>
              <a:rPr lang="en-US" dirty="0"/>
              <a:t>COVID-19 and </a:t>
            </a:r>
            <a:br>
              <a:rPr lang="en-US" dirty="0"/>
            </a:br>
            <a:r>
              <a:rPr lang="en-US" dirty="0"/>
              <a:t>K–12 Transportation</a:t>
            </a:r>
          </a:p>
        </p:txBody>
      </p:sp>
      <p:sp>
        <p:nvSpPr>
          <p:cNvPr id="23" name="Subtitle 22"/>
          <p:cNvSpPr>
            <a:spLocks noGrp="1"/>
          </p:cNvSpPr>
          <p:nvPr>
            <p:ph type="subTitle" idx="1"/>
          </p:nvPr>
        </p:nvSpPr>
        <p:spPr>
          <a:xfrm>
            <a:off x="1524000" y="3866826"/>
            <a:ext cx="9144000" cy="1390973"/>
          </a:xfrm>
        </p:spPr>
        <p:txBody>
          <a:bodyPr/>
          <a:lstStyle/>
          <a:p>
            <a:r>
              <a:rPr lang="en-US" dirty="0"/>
              <a:t>Prepared for WASBO Webinar </a:t>
            </a:r>
          </a:p>
          <a:p>
            <a:r>
              <a:rPr lang="en-US" dirty="0"/>
              <a:t>09/03/2020</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D5817-3100-4408-B2F6-7472E83C2A69}"/>
              </a:ext>
            </a:extLst>
          </p:cNvPr>
          <p:cNvSpPr>
            <a:spLocks noGrp="1"/>
          </p:cNvSpPr>
          <p:nvPr>
            <p:ph type="title"/>
          </p:nvPr>
        </p:nvSpPr>
        <p:spPr/>
        <p:txBody>
          <a:bodyPr/>
          <a:lstStyle/>
          <a:p>
            <a:r>
              <a:rPr lang="en-US" dirty="0"/>
              <a:t>Updated Accounting Guidance for School Year 2020-21</a:t>
            </a:r>
          </a:p>
        </p:txBody>
      </p:sp>
    </p:spTree>
    <p:extLst>
      <p:ext uri="{BB962C8B-B14F-4D97-AF65-F5344CB8AC3E}">
        <p14:creationId xmlns:p14="http://schemas.microsoft.com/office/powerpoint/2010/main" val="252673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20763-9A62-4C69-81CD-B3D652FDE1E9}"/>
              </a:ext>
            </a:extLst>
          </p:cNvPr>
          <p:cNvSpPr>
            <a:spLocks noGrp="1"/>
          </p:cNvSpPr>
          <p:nvPr>
            <p:ph type="title"/>
          </p:nvPr>
        </p:nvSpPr>
        <p:spPr/>
        <p:txBody>
          <a:bodyPr/>
          <a:lstStyle/>
          <a:p>
            <a:r>
              <a:rPr lang="en-US" dirty="0"/>
              <a:t>2020–21 Accounting Manual Addendum</a:t>
            </a:r>
          </a:p>
        </p:txBody>
      </p:sp>
      <p:sp>
        <p:nvSpPr>
          <p:cNvPr id="5" name="Content Placeholder 4">
            <a:extLst>
              <a:ext uri="{FF2B5EF4-FFF2-40B4-BE49-F238E27FC236}">
                <a16:creationId xmlns:a16="http://schemas.microsoft.com/office/drawing/2014/main" id="{A666B417-67E7-47C0-AE9A-FF3D0B666B31}"/>
              </a:ext>
            </a:extLst>
          </p:cNvPr>
          <p:cNvSpPr>
            <a:spLocks noGrp="1"/>
          </p:cNvSpPr>
          <p:nvPr>
            <p:ph idx="1"/>
          </p:nvPr>
        </p:nvSpPr>
        <p:spPr/>
        <p:txBody>
          <a:bodyPr/>
          <a:lstStyle/>
          <a:p>
            <a:pPr>
              <a:lnSpc>
                <a:spcPct val="100000"/>
              </a:lnSpc>
            </a:pPr>
            <a:r>
              <a:rPr lang="en-US" dirty="0"/>
              <a:t>OSPI Bulletin coming soon.</a:t>
            </a:r>
          </a:p>
          <a:p>
            <a:pPr>
              <a:lnSpc>
                <a:spcPct val="100000"/>
              </a:lnSpc>
            </a:pPr>
            <a:r>
              <a:rPr lang="en-US" dirty="0"/>
              <a:t>Modifying guidance for Program 99 in Chapter 6. </a:t>
            </a:r>
          </a:p>
          <a:p>
            <a:pPr>
              <a:lnSpc>
                <a:spcPct val="100000"/>
              </a:lnSpc>
            </a:pPr>
            <a:r>
              <a:rPr lang="en-US" dirty="0"/>
              <a:t>Additional narrative guidance added in Appendix B.</a:t>
            </a:r>
          </a:p>
          <a:p>
            <a:pPr marL="0" indent="0">
              <a:lnSpc>
                <a:spcPct val="100000"/>
              </a:lnSpc>
              <a:buNone/>
            </a:pPr>
            <a:endParaRPr lang="en-US" dirty="0"/>
          </a:p>
          <a:p>
            <a:pPr>
              <a:lnSpc>
                <a:spcPct val="100000"/>
              </a:lnSpc>
            </a:pPr>
            <a:r>
              <a:rPr lang="en-US" dirty="0"/>
              <a:t>From the Governor’s Proclamation 20-70:</a:t>
            </a:r>
          </a:p>
          <a:p>
            <a:pPr lvl="1">
              <a:lnSpc>
                <a:spcPct val="100000"/>
              </a:lnSpc>
            </a:pPr>
            <a:r>
              <a:rPr lang="en-US" sz="2800" dirty="0"/>
              <a:t>[The requirement to] “track and document the specific time and uses of school bus drivers and buses to deliver the tools and services listed in this order.”  </a:t>
            </a:r>
          </a:p>
          <a:p>
            <a:endParaRPr lang="en-US" dirty="0"/>
          </a:p>
        </p:txBody>
      </p:sp>
    </p:spTree>
    <p:extLst>
      <p:ext uri="{BB962C8B-B14F-4D97-AF65-F5344CB8AC3E}">
        <p14:creationId xmlns:p14="http://schemas.microsoft.com/office/powerpoint/2010/main" val="378201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20763-9A62-4C69-81CD-B3D652FDE1E9}"/>
              </a:ext>
            </a:extLst>
          </p:cNvPr>
          <p:cNvSpPr>
            <a:spLocks noGrp="1"/>
          </p:cNvSpPr>
          <p:nvPr>
            <p:ph type="title"/>
          </p:nvPr>
        </p:nvSpPr>
        <p:spPr/>
        <p:txBody>
          <a:bodyPr/>
          <a:lstStyle/>
          <a:p>
            <a:r>
              <a:rPr lang="en-US" dirty="0"/>
              <a:t>2020–21 Accounting Manual Addendum</a:t>
            </a:r>
          </a:p>
        </p:txBody>
      </p:sp>
      <p:sp>
        <p:nvSpPr>
          <p:cNvPr id="5" name="Content Placeholder 4">
            <a:extLst>
              <a:ext uri="{FF2B5EF4-FFF2-40B4-BE49-F238E27FC236}">
                <a16:creationId xmlns:a16="http://schemas.microsoft.com/office/drawing/2014/main" id="{A666B417-67E7-47C0-AE9A-FF3D0B666B31}"/>
              </a:ext>
            </a:extLst>
          </p:cNvPr>
          <p:cNvSpPr>
            <a:spLocks noGrp="1"/>
          </p:cNvSpPr>
          <p:nvPr>
            <p:ph idx="1"/>
          </p:nvPr>
        </p:nvSpPr>
        <p:spPr/>
        <p:txBody>
          <a:bodyPr>
            <a:normAutofit/>
          </a:bodyPr>
          <a:lstStyle/>
          <a:p>
            <a:pPr marL="0" indent="0">
              <a:lnSpc>
                <a:spcPct val="100000"/>
              </a:lnSpc>
              <a:buNone/>
            </a:pPr>
            <a:r>
              <a:rPr lang="en-US" dirty="0"/>
              <a:t>New Activity Code: </a:t>
            </a:r>
            <a:r>
              <a:rPr lang="en-US" b="1" i="1" dirty="0"/>
              <a:t>58 Remote Learning Operations</a:t>
            </a:r>
          </a:p>
          <a:p>
            <a:pPr marL="0" indent="0">
              <a:lnSpc>
                <a:spcPct val="100000"/>
              </a:lnSpc>
              <a:buNone/>
            </a:pPr>
            <a:endParaRPr lang="en-US" sz="1100" i="1" dirty="0"/>
          </a:p>
          <a:p>
            <a:pPr lvl="1">
              <a:lnSpc>
                <a:spcPct val="100000"/>
              </a:lnSpc>
            </a:pPr>
            <a:r>
              <a:rPr lang="en-US" sz="2800" dirty="0"/>
              <a:t>Designed to track and document the specific time and uses of school bus drivers and buses.</a:t>
            </a:r>
          </a:p>
          <a:p>
            <a:pPr marL="457200" lvl="1" indent="0">
              <a:lnSpc>
                <a:spcPct val="100000"/>
              </a:lnSpc>
              <a:buNone/>
            </a:pPr>
            <a:endParaRPr lang="en-US" sz="2800" dirty="0"/>
          </a:p>
          <a:p>
            <a:pPr lvl="1">
              <a:lnSpc>
                <a:spcPct val="100000"/>
              </a:lnSpc>
            </a:pPr>
            <a:r>
              <a:rPr lang="en-US" sz="2800" dirty="0"/>
              <a:t>Similar in design to Activity 52 Operations. </a:t>
            </a:r>
          </a:p>
          <a:p>
            <a:pPr marL="457200" lvl="1" indent="0">
              <a:lnSpc>
                <a:spcPct val="100000"/>
              </a:lnSpc>
              <a:buNone/>
            </a:pPr>
            <a:endParaRPr lang="en-US" sz="2800" dirty="0"/>
          </a:p>
          <a:p>
            <a:pPr lvl="1">
              <a:lnSpc>
                <a:spcPct val="120000"/>
              </a:lnSpc>
            </a:pPr>
            <a:r>
              <a:rPr lang="en-US" sz="2800" dirty="0"/>
              <a:t>Only Bus Driver salaries are charged to this activity.</a:t>
            </a:r>
          </a:p>
          <a:p>
            <a:endParaRPr lang="en-US" dirty="0"/>
          </a:p>
        </p:txBody>
      </p:sp>
    </p:spTree>
    <p:extLst>
      <p:ext uri="{BB962C8B-B14F-4D97-AF65-F5344CB8AC3E}">
        <p14:creationId xmlns:p14="http://schemas.microsoft.com/office/powerpoint/2010/main" val="2865075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20763-9A62-4C69-81CD-B3D652FDE1E9}"/>
              </a:ext>
            </a:extLst>
          </p:cNvPr>
          <p:cNvSpPr>
            <a:spLocks noGrp="1"/>
          </p:cNvSpPr>
          <p:nvPr>
            <p:ph type="title"/>
          </p:nvPr>
        </p:nvSpPr>
        <p:spPr/>
        <p:txBody>
          <a:bodyPr/>
          <a:lstStyle/>
          <a:p>
            <a:r>
              <a:rPr lang="en-US" dirty="0"/>
              <a:t>2020–21 Accounting Manual Addendum</a:t>
            </a:r>
          </a:p>
        </p:txBody>
      </p:sp>
      <p:sp>
        <p:nvSpPr>
          <p:cNvPr id="5" name="Content Placeholder 4">
            <a:extLst>
              <a:ext uri="{FF2B5EF4-FFF2-40B4-BE49-F238E27FC236}">
                <a16:creationId xmlns:a16="http://schemas.microsoft.com/office/drawing/2014/main" id="{A666B417-67E7-47C0-AE9A-FF3D0B666B31}"/>
              </a:ext>
            </a:extLst>
          </p:cNvPr>
          <p:cNvSpPr>
            <a:spLocks noGrp="1"/>
          </p:cNvSpPr>
          <p:nvPr>
            <p:ph idx="1"/>
          </p:nvPr>
        </p:nvSpPr>
        <p:spPr/>
        <p:txBody>
          <a:bodyPr>
            <a:normAutofit fontScale="92500" lnSpcReduction="20000"/>
          </a:bodyPr>
          <a:lstStyle/>
          <a:p>
            <a:pPr marL="0" indent="0">
              <a:lnSpc>
                <a:spcPct val="120000"/>
              </a:lnSpc>
              <a:buNone/>
            </a:pPr>
            <a:r>
              <a:rPr lang="en-US" sz="3000" dirty="0"/>
              <a:t>New Activity Code: </a:t>
            </a:r>
            <a:r>
              <a:rPr lang="en-US" sz="3000" b="1" i="1" dirty="0"/>
              <a:t>58 Remote Learning Operations</a:t>
            </a:r>
          </a:p>
          <a:p>
            <a:pPr lvl="1">
              <a:lnSpc>
                <a:spcPct val="120000"/>
              </a:lnSpc>
            </a:pPr>
            <a:r>
              <a:rPr lang="en-US" sz="2800" dirty="0"/>
              <a:t>Exclusively for Remote Learning bus transportation activities.</a:t>
            </a:r>
          </a:p>
          <a:p>
            <a:pPr marL="0" indent="0">
              <a:lnSpc>
                <a:spcPct val="120000"/>
              </a:lnSpc>
              <a:buNone/>
            </a:pPr>
            <a:endParaRPr lang="en-US" sz="1400" dirty="0"/>
          </a:p>
          <a:p>
            <a:pPr marL="0" indent="0">
              <a:lnSpc>
                <a:spcPct val="120000"/>
              </a:lnSpc>
              <a:buNone/>
            </a:pPr>
            <a:r>
              <a:rPr lang="en-US" sz="3000" dirty="0"/>
              <a:t>Use Activity </a:t>
            </a:r>
            <a:r>
              <a:rPr lang="en-US" sz="3000" b="1" i="1" dirty="0"/>
              <a:t>52 Operations</a:t>
            </a:r>
            <a:r>
              <a:rPr lang="en-US" sz="3000" dirty="0"/>
              <a:t> for the traditional operations: </a:t>
            </a:r>
          </a:p>
          <a:p>
            <a:pPr lvl="1">
              <a:lnSpc>
                <a:spcPct val="120000"/>
              </a:lnSpc>
            </a:pPr>
            <a:r>
              <a:rPr lang="en-US" sz="2800" dirty="0"/>
              <a:t>To-and-From Student Transportation</a:t>
            </a:r>
          </a:p>
          <a:p>
            <a:pPr lvl="1">
              <a:lnSpc>
                <a:spcPct val="120000"/>
              </a:lnSpc>
            </a:pPr>
            <a:r>
              <a:rPr lang="en-US" sz="2800" dirty="0"/>
              <a:t>Other Transportation services that are later charged out to the programs utilizing the services:</a:t>
            </a:r>
          </a:p>
          <a:p>
            <a:pPr lvl="2">
              <a:lnSpc>
                <a:spcPct val="120000"/>
              </a:lnSpc>
            </a:pPr>
            <a:r>
              <a:rPr lang="en-US" sz="2600" dirty="0"/>
              <a:t>Non-To-and-From Student Transportation (ASB, Field Trips)</a:t>
            </a:r>
          </a:p>
          <a:p>
            <a:pPr lvl="2">
              <a:lnSpc>
                <a:spcPct val="120000"/>
              </a:lnSpc>
            </a:pPr>
            <a:r>
              <a:rPr lang="en-US" sz="2600" dirty="0"/>
              <a:t>Non-Student Transportation</a:t>
            </a:r>
          </a:p>
          <a:p>
            <a:pPr marL="457200" lvl="1" indent="0">
              <a:lnSpc>
                <a:spcPct val="100000"/>
              </a:lnSpc>
              <a:buNone/>
            </a:pPr>
            <a:endParaRPr lang="en-US" sz="2800" dirty="0"/>
          </a:p>
          <a:p>
            <a:endParaRPr lang="en-US" dirty="0"/>
          </a:p>
        </p:txBody>
      </p:sp>
    </p:spTree>
    <p:extLst>
      <p:ext uri="{BB962C8B-B14F-4D97-AF65-F5344CB8AC3E}">
        <p14:creationId xmlns:p14="http://schemas.microsoft.com/office/powerpoint/2010/main" val="57161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20763-9A62-4C69-81CD-B3D652FDE1E9}"/>
              </a:ext>
            </a:extLst>
          </p:cNvPr>
          <p:cNvSpPr>
            <a:spLocks noGrp="1"/>
          </p:cNvSpPr>
          <p:nvPr>
            <p:ph type="title"/>
          </p:nvPr>
        </p:nvSpPr>
        <p:spPr/>
        <p:txBody>
          <a:bodyPr/>
          <a:lstStyle/>
          <a:p>
            <a:r>
              <a:rPr lang="en-US" dirty="0"/>
              <a:t>2020–21 Accounting Manual Addendum</a:t>
            </a:r>
          </a:p>
        </p:txBody>
      </p:sp>
      <p:sp>
        <p:nvSpPr>
          <p:cNvPr id="5" name="Content Placeholder 4">
            <a:extLst>
              <a:ext uri="{FF2B5EF4-FFF2-40B4-BE49-F238E27FC236}">
                <a16:creationId xmlns:a16="http://schemas.microsoft.com/office/drawing/2014/main" id="{A666B417-67E7-47C0-AE9A-FF3D0B666B31}"/>
              </a:ext>
            </a:extLst>
          </p:cNvPr>
          <p:cNvSpPr>
            <a:spLocks noGrp="1"/>
          </p:cNvSpPr>
          <p:nvPr>
            <p:ph idx="1"/>
          </p:nvPr>
        </p:nvSpPr>
        <p:spPr/>
        <p:txBody>
          <a:bodyPr>
            <a:normAutofit/>
          </a:bodyPr>
          <a:lstStyle/>
          <a:p>
            <a:pPr marL="0" indent="0">
              <a:lnSpc>
                <a:spcPct val="100000"/>
              </a:lnSpc>
              <a:buNone/>
            </a:pPr>
            <a:r>
              <a:rPr lang="en-US" dirty="0"/>
              <a:t>New Activity Code: </a:t>
            </a:r>
            <a:r>
              <a:rPr lang="en-US" b="1" i="1" dirty="0"/>
              <a:t>58 Remote Learning Operations</a:t>
            </a:r>
          </a:p>
          <a:p>
            <a:pPr marL="0" indent="0">
              <a:lnSpc>
                <a:spcPct val="100000"/>
              </a:lnSpc>
              <a:buNone/>
            </a:pPr>
            <a:endParaRPr lang="en-US" sz="1400" i="1" dirty="0"/>
          </a:p>
          <a:p>
            <a:pPr marL="0" indent="0">
              <a:buNone/>
            </a:pPr>
            <a:r>
              <a:rPr lang="en-US" b="1" u="sng" dirty="0"/>
              <a:t>Contracted Services</a:t>
            </a:r>
          </a:p>
          <a:p>
            <a:pPr lvl="1">
              <a:lnSpc>
                <a:spcPct val="100000"/>
              </a:lnSpc>
            </a:pPr>
            <a:r>
              <a:rPr lang="en-US" sz="2800" dirty="0"/>
              <a:t>Only include contracted service payments for the </a:t>
            </a:r>
            <a:r>
              <a:rPr lang="en-US" sz="2800" u="sng" dirty="0"/>
              <a:t>direct costs incurred</a:t>
            </a:r>
            <a:r>
              <a:rPr lang="en-US" sz="2800" dirty="0"/>
              <a:t> for operating buses in remote learning operations. </a:t>
            </a:r>
          </a:p>
          <a:p>
            <a:pPr lvl="1">
              <a:lnSpc>
                <a:spcPct val="100000"/>
              </a:lnSpc>
            </a:pPr>
            <a:r>
              <a:rPr lang="en-US" sz="2800" dirty="0"/>
              <a:t>Other portions of payments made to contracted firms should be allocated to other activities within Program 99: </a:t>
            </a:r>
          </a:p>
          <a:p>
            <a:pPr lvl="2"/>
            <a:r>
              <a:rPr lang="en-US" sz="2800" dirty="0"/>
              <a:t>51 Supervision; 52 Operations;</a:t>
            </a:r>
          </a:p>
          <a:p>
            <a:pPr lvl="2"/>
            <a:r>
              <a:rPr lang="en-US" sz="2800" dirty="0"/>
              <a:t>53 Maintenance; 56 Insurance.</a:t>
            </a:r>
          </a:p>
          <a:p>
            <a:pPr lvl="1">
              <a:lnSpc>
                <a:spcPct val="100000"/>
              </a:lnSpc>
            </a:pPr>
            <a:endParaRPr lang="en-US" sz="2800" dirty="0"/>
          </a:p>
          <a:p>
            <a:endParaRPr lang="en-US" dirty="0"/>
          </a:p>
        </p:txBody>
      </p:sp>
    </p:spTree>
    <p:extLst>
      <p:ext uri="{BB962C8B-B14F-4D97-AF65-F5344CB8AC3E}">
        <p14:creationId xmlns:p14="http://schemas.microsoft.com/office/powerpoint/2010/main" val="2567865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20763-9A62-4C69-81CD-B3D652FDE1E9}"/>
              </a:ext>
            </a:extLst>
          </p:cNvPr>
          <p:cNvSpPr>
            <a:spLocks noGrp="1"/>
          </p:cNvSpPr>
          <p:nvPr>
            <p:ph type="title"/>
          </p:nvPr>
        </p:nvSpPr>
        <p:spPr/>
        <p:txBody>
          <a:bodyPr/>
          <a:lstStyle/>
          <a:p>
            <a:r>
              <a:rPr lang="en-US" dirty="0"/>
              <a:t>2020–21 Accounting Manual Addendum</a:t>
            </a:r>
          </a:p>
        </p:txBody>
      </p:sp>
      <p:sp>
        <p:nvSpPr>
          <p:cNvPr id="5" name="Content Placeholder 4">
            <a:extLst>
              <a:ext uri="{FF2B5EF4-FFF2-40B4-BE49-F238E27FC236}">
                <a16:creationId xmlns:a16="http://schemas.microsoft.com/office/drawing/2014/main" id="{A666B417-67E7-47C0-AE9A-FF3D0B666B31}"/>
              </a:ext>
            </a:extLst>
          </p:cNvPr>
          <p:cNvSpPr>
            <a:spLocks noGrp="1"/>
          </p:cNvSpPr>
          <p:nvPr>
            <p:ph idx="1"/>
          </p:nvPr>
        </p:nvSpPr>
        <p:spPr/>
        <p:txBody>
          <a:bodyPr>
            <a:normAutofit/>
          </a:bodyPr>
          <a:lstStyle/>
          <a:p>
            <a:pPr marL="0" indent="0">
              <a:lnSpc>
                <a:spcPct val="100000"/>
              </a:lnSpc>
              <a:buNone/>
            </a:pPr>
            <a:r>
              <a:rPr lang="en-US" dirty="0"/>
              <a:t>New Activity Code: </a:t>
            </a:r>
            <a:r>
              <a:rPr lang="en-US" b="1" i="1" dirty="0"/>
              <a:t>58 Remote Learning Operations</a:t>
            </a:r>
          </a:p>
          <a:p>
            <a:pPr marL="0" indent="0">
              <a:lnSpc>
                <a:spcPct val="100000"/>
              </a:lnSpc>
              <a:buNone/>
            </a:pPr>
            <a:endParaRPr lang="en-US" sz="1100" b="1" i="1" dirty="0"/>
          </a:p>
          <a:p>
            <a:pPr marL="0" indent="0">
              <a:lnSpc>
                <a:spcPct val="100000"/>
              </a:lnSpc>
              <a:buNone/>
            </a:pPr>
            <a:r>
              <a:rPr lang="en-US" b="1" dirty="0"/>
              <a:t>Other Allowable Costs in Activity Code 58</a:t>
            </a:r>
          </a:p>
          <a:p>
            <a:pPr>
              <a:lnSpc>
                <a:spcPct val="100000"/>
              </a:lnSpc>
            </a:pPr>
            <a:r>
              <a:rPr lang="en-US" dirty="0"/>
              <a:t>Include other transportation expenditures for remote learning operations carried out by means other than school buses. </a:t>
            </a:r>
            <a:r>
              <a:rPr lang="en-US" b="1" dirty="0"/>
              <a:t> </a:t>
            </a:r>
            <a:endParaRPr lang="en-US" dirty="0"/>
          </a:p>
          <a:p>
            <a:pPr>
              <a:lnSpc>
                <a:spcPct val="100000"/>
              </a:lnSpc>
            </a:pPr>
            <a:r>
              <a:rPr lang="en-US" dirty="0"/>
              <a:t>Vehicle fuel costs for Remote Learning Operations should be charged to Object 5 under this activity.</a:t>
            </a:r>
            <a:endParaRPr lang="en-US" sz="2800" dirty="0"/>
          </a:p>
          <a:p>
            <a:endParaRPr lang="en-US" dirty="0"/>
          </a:p>
        </p:txBody>
      </p:sp>
    </p:spTree>
    <p:extLst>
      <p:ext uri="{BB962C8B-B14F-4D97-AF65-F5344CB8AC3E}">
        <p14:creationId xmlns:p14="http://schemas.microsoft.com/office/powerpoint/2010/main" val="1220321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20763-9A62-4C69-81CD-B3D652FDE1E9}"/>
              </a:ext>
            </a:extLst>
          </p:cNvPr>
          <p:cNvSpPr>
            <a:spLocks noGrp="1"/>
          </p:cNvSpPr>
          <p:nvPr>
            <p:ph type="title"/>
          </p:nvPr>
        </p:nvSpPr>
        <p:spPr/>
        <p:txBody>
          <a:bodyPr/>
          <a:lstStyle/>
          <a:p>
            <a:r>
              <a:rPr lang="en-US" dirty="0"/>
              <a:t>Program 99 Transportation</a:t>
            </a:r>
            <a:br>
              <a:rPr lang="en-US" dirty="0"/>
            </a:br>
            <a:r>
              <a:rPr lang="en-US" dirty="0"/>
              <a:t>Other Items</a:t>
            </a:r>
          </a:p>
        </p:txBody>
      </p:sp>
      <p:sp>
        <p:nvSpPr>
          <p:cNvPr id="5" name="Content Placeholder 4">
            <a:extLst>
              <a:ext uri="{FF2B5EF4-FFF2-40B4-BE49-F238E27FC236}">
                <a16:creationId xmlns:a16="http://schemas.microsoft.com/office/drawing/2014/main" id="{A666B417-67E7-47C0-AE9A-FF3D0B666B31}"/>
              </a:ext>
            </a:extLst>
          </p:cNvPr>
          <p:cNvSpPr>
            <a:spLocks noGrp="1"/>
          </p:cNvSpPr>
          <p:nvPr>
            <p:ph idx="1"/>
          </p:nvPr>
        </p:nvSpPr>
        <p:spPr/>
        <p:txBody>
          <a:bodyPr>
            <a:normAutofit lnSpcReduction="10000"/>
          </a:bodyPr>
          <a:lstStyle/>
          <a:p>
            <a:pPr>
              <a:lnSpc>
                <a:spcPct val="110000"/>
              </a:lnSpc>
            </a:pPr>
            <a:r>
              <a:rPr lang="en-US" dirty="0"/>
              <a:t>All expenditures deemed an allowable use of the Revenue 4199 Allocation are coded to Sub-Fund 10 (0).</a:t>
            </a:r>
          </a:p>
          <a:p>
            <a:pPr marL="0" indent="0">
              <a:lnSpc>
                <a:spcPct val="110000"/>
              </a:lnSpc>
              <a:buNone/>
            </a:pPr>
            <a:endParaRPr lang="en-US" sz="1050" dirty="0"/>
          </a:p>
          <a:p>
            <a:pPr>
              <a:lnSpc>
                <a:spcPct val="110000"/>
              </a:lnSpc>
            </a:pPr>
            <a:r>
              <a:rPr lang="en-US" dirty="0"/>
              <a:t>Other allowable transportation costs are charged to the customary functions of Program 99. </a:t>
            </a:r>
          </a:p>
          <a:p>
            <a:pPr lvl="1">
              <a:lnSpc>
                <a:spcPct val="110000"/>
              </a:lnSpc>
            </a:pPr>
            <a:r>
              <a:rPr lang="en-US" sz="2800" dirty="0"/>
              <a:t>51 Supervision</a:t>
            </a:r>
          </a:p>
          <a:p>
            <a:pPr lvl="1">
              <a:lnSpc>
                <a:spcPct val="110000"/>
              </a:lnSpc>
            </a:pPr>
            <a:r>
              <a:rPr lang="en-US" sz="2800" dirty="0"/>
              <a:t>52 Operations</a:t>
            </a:r>
          </a:p>
          <a:p>
            <a:pPr lvl="1">
              <a:lnSpc>
                <a:spcPct val="110000"/>
              </a:lnSpc>
            </a:pPr>
            <a:r>
              <a:rPr lang="en-US" sz="2800" dirty="0"/>
              <a:t>53 Maintenance</a:t>
            </a:r>
          </a:p>
          <a:p>
            <a:pPr lvl="1">
              <a:lnSpc>
                <a:spcPct val="110000"/>
              </a:lnSpc>
            </a:pPr>
            <a:r>
              <a:rPr lang="en-US" sz="2800" dirty="0"/>
              <a:t>56 Insurance</a:t>
            </a:r>
          </a:p>
          <a:p>
            <a:pPr>
              <a:lnSpc>
                <a:spcPct val="100000"/>
              </a:lnSpc>
            </a:pPr>
            <a:endParaRPr lang="en-US" dirty="0"/>
          </a:p>
          <a:p>
            <a:pPr marL="0" indent="0">
              <a:lnSpc>
                <a:spcPct val="100000"/>
              </a:lnSpc>
              <a:buNone/>
            </a:pPr>
            <a:endParaRPr lang="en-US" sz="2800" dirty="0"/>
          </a:p>
          <a:p>
            <a:endParaRPr lang="en-US" dirty="0"/>
          </a:p>
        </p:txBody>
      </p:sp>
    </p:spTree>
    <p:extLst>
      <p:ext uri="{BB962C8B-B14F-4D97-AF65-F5344CB8AC3E}">
        <p14:creationId xmlns:p14="http://schemas.microsoft.com/office/powerpoint/2010/main" val="334259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20763-9A62-4C69-81CD-B3D652FDE1E9}"/>
              </a:ext>
            </a:extLst>
          </p:cNvPr>
          <p:cNvSpPr>
            <a:spLocks noGrp="1"/>
          </p:cNvSpPr>
          <p:nvPr>
            <p:ph type="title"/>
          </p:nvPr>
        </p:nvSpPr>
        <p:spPr/>
        <p:txBody>
          <a:bodyPr/>
          <a:lstStyle/>
          <a:p>
            <a:r>
              <a:rPr lang="en-US" dirty="0"/>
              <a:t>Program 99 Transportation</a:t>
            </a:r>
            <a:br>
              <a:rPr lang="en-US" dirty="0"/>
            </a:br>
            <a:r>
              <a:rPr lang="en-US" dirty="0"/>
              <a:t>Other Items</a:t>
            </a:r>
          </a:p>
        </p:txBody>
      </p:sp>
      <p:sp>
        <p:nvSpPr>
          <p:cNvPr id="5" name="Content Placeholder 4">
            <a:extLst>
              <a:ext uri="{FF2B5EF4-FFF2-40B4-BE49-F238E27FC236}">
                <a16:creationId xmlns:a16="http://schemas.microsoft.com/office/drawing/2014/main" id="{A666B417-67E7-47C0-AE9A-FF3D0B666B31}"/>
              </a:ext>
            </a:extLst>
          </p:cNvPr>
          <p:cNvSpPr>
            <a:spLocks noGrp="1"/>
          </p:cNvSpPr>
          <p:nvPr>
            <p:ph idx="1"/>
          </p:nvPr>
        </p:nvSpPr>
        <p:spPr/>
        <p:txBody>
          <a:bodyPr>
            <a:normAutofit/>
          </a:bodyPr>
          <a:lstStyle/>
          <a:p>
            <a:pPr marL="0" indent="0">
              <a:lnSpc>
                <a:spcPct val="100000"/>
              </a:lnSpc>
              <a:buNone/>
            </a:pPr>
            <a:r>
              <a:rPr lang="en-US" dirty="0"/>
              <a:t>Furloughs—</a:t>
            </a:r>
            <a:r>
              <a:rPr lang="en-US" dirty="0" err="1"/>
              <a:t>SharedWork</a:t>
            </a:r>
            <a:r>
              <a:rPr lang="en-US" dirty="0"/>
              <a:t> Program—Employee Benefits</a:t>
            </a:r>
          </a:p>
          <a:p>
            <a:pPr>
              <a:lnSpc>
                <a:spcPct val="100000"/>
              </a:lnSpc>
            </a:pPr>
            <a:r>
              <a:rPr lang="en-US" dirty="0"/>
              <a:t>For districts looking for the flexibility to retain their transportation or other staff at a reduced number of hours, we strongly recommend you apply as an employer for the </a:t>
            </a:r>
            <a:r>
              <a:rPr lang="en-US" dirty="0" err="1"/>
              <a:t>SharedWork</a:t>
            </a:r>
            <a:r>
              <a:rPr lang="en-US" dirty="0"/>
              <a:t> Program through the state Employment Security Department. </a:t>
            </a:r>
            <a:endParaRPr lang="en-US" sz="2800" dirty="0"/>
          </a:p>
          <a:p>
            <a:endParaRPr lang="en-US" dirty="0"/>
          </a:p>
        </p:txBody>
      </p:sp>
    </p:spTree>
    <p:extLst>
      <p:ext uri="{BB962C8B-B14F-4D97-AF65-F5344CB8AC3E}">
        <p14:creationId xmlns:p14="http://schemas.microsoft.com/office/powerpoint/2010/main" val="1655411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20763-9A62-4C69-81CD-B3D652FDE1E9}"/>
              </a:ext>
            </a:extLst>
          </p:cNvPr>
          <p:cNvSpPr>
            <a:spLocks noGrp="1"/>
          </p:cNvSpPr>
          <p:nvPr>
            <p:ph type="title"/>
          </p:nvPr>
        </p:nvSpPr>
        <p:spPr/>
        <p:txBody>
          <a:bodyPr/>
          <a:lstStyle/>
          <a:p>
            <a:r>
              <a:rPr lang="en-US" dirty="0"/>
              <a:t>Program 99 Transportation</a:t>
            </a:r>
            <a:br>
              <a:rPr lang="en-US" dirty="0"/>
            </a:br>
            <a:r>
              <a:rPr lang="en-US" dirty="0"/>
              <a:t>Other Items</a:t>
            </a:r>
          </a:p>
        </p:txBody>
      </p:sp>
      <p:sp>
        <p:nvSpPr>
          <p:cNvPr id="5" name="Content Placeholder 4">
            <a:extLst>
              <a:ext uri="{FF2B5EF4-FFF2-40B4-BE49-F238E27FC236}">
                <a16:creationId xmlns:a16="http://schemas.microsoft.com/office/drawing/2014/main" id="{A666B417-67E7-47C0-AE9A-FF3D0B666B31}"/>
              </a:ext>
            </a:extLst>
          </p:cNvPr>
          <p:cNvSpPr>
            <a:spLocks noGrp="1"/>
          </p:cNvSpPr>
          <p:nvPr>
            <p:ph idx="1"/>
          </p:nvPr>
        </p:nvSpPr>
        <p:spPr/>
        <p:txBody>
          <a:bodyPr>
            <a:normAutofit/>
          </a:bodyPr>
          <a:lstStyle/>
          <a:p>
            <a:pPr marL="0" indent="0">
              <a:lnSpc>
                <a:spcPct val="100000"/>
              </a:lnSpc>
              <a:buNone/>
            </a:pPr>
            <a:r>
              <a:rPr lang="en-US" dirty="0"/>
              <a:t>Furloughs—</a:t>
            </a:r>
            <a:r>
              <a:rPr lang="en-US" dirty="0" err="1"/>
              <a:t>SharedWork</a:t>
            </a:r>
            <a:r>
              <a:rPr lang="en-US" dirty="0"/>
              <a:t> Program—Employee Benefits</a:t>
            </a:r>
          </a:p>
          <a:p>
            <a:pPr>
              <a:lnSpc>
                <a:spcPct val="100000"/>
              </a:lnSpc>
            </a:pPr>
            <a:r>
              <a:rPr lang="en-US" dirty="0"/>
              <a:t>This program provides partial benefits for lost wages to employees whose hours are reduced by 10–50% per week. </a:t>
            </a:r>
          </a:p>
          <a:p>
            <a:pPr>
              <a:lnSpc>
                <a:spcPct val="100000"/>
              </a:lnSpc>
            </a:pPr>
            <a:r>
              <a:rPr lang="en-US" dirty="0"/>
              <a:t>Note that claimants on </a:t>
            </a:r>
            <a:r>
              <a:rPr lang="en-US" dirty="0" err="1"/>
              <a:t>SharedWork</a:t>
            </a:r>
            <a:r>
              <a:rPr lang="en-US" dirty="0"/>
              <a:t> do not have to look for other work. </a:t>
            </a:r>
            <a:endParaRPr lang="en-US" sz="2800" dirty="0"/>
          </a:p>
          <a:p>
            <a:endParaRPr lang="en-US" dirty="0"/>
          </a:p>
        </p:txBody>
      </p:sp>
    </p:spTree>
    <p:extLst>
      <p:ext uri="{BB962C8B-B14F-4D97-AF65-F5344CB8AC3E}">
        <p14:creationId xmlns:p14="http://schemas.microsoft.com/office/powerpoint/2010/main" val="62640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20763-9A62-4C69-81CD-B3D652FDE1E9}"/>
              </a:ext>
            </a:extLst>
          </p:cNvPr>
          <p:cNvSpPr>
            <a:spLocks noGrp="1"/>
          </p:cNvSpPr>
          <p:nvPr>
            <p:ph type="title"/>
          </p:nvPr>
        </p:nvSpPr>
        <p:spPr/>
        <p:txBody>
          <a:bodyPr/>
          <a:lstStyle/>
          <a:p>
            <a:r>
              <a:rPr lang="en-US" dirty="0"/>
              <a:t>Program 99 Transportation</a:t>
            </a:r>
            <a:br>
              <a:rPr lang="en-US" dirty="0"/>
            </a:br>
            <a:r>
              <a:rPr lang="en-US" dirty="0"/>
              <a:t>Other Items</a:t>
            </a:r>
          </a:p>
        </p:txBody>
      </p:sp>
      <p:sp>
        <p:nvSpPr>
          <p:cNvPr id="5" name="Content Placeholder 4">
            <a:extLst>
              <a:ext uri="{FF2B5EF4-FFF2-40B4-BE49-F238E27FC236}">
                <a16:creationId xmlns:a16="http://schemas.microsoft.com/office/drawing/2014/main" id="{A666B417-67E7-47C0-AE9A-FF3D0B666B31}"/>
              </a:ext>
            </a:extLst>
          </p:cNvPr>
          <p:cNvSpPr>
            <a:spLocks noGrp="1"/>
          </p:cNvSpPr>
          <p:nvPr>
            <p:ph idx="1"/>
          </p:nvPr>
        </p:nvSpPr>
        <p:spPr/>
        <p:txBody>
          <a:bodyPr>
            <a:normAutofit/>
          </a:bodyPr>
          <a:lstStyle/>
          <a:p>
            <a:pPr marL="0" indent="0">
              <a:lnSpc>
                <a:spcPct val="100000"/>
              </a:lnSpc>
              <a:buNone/>
            </a:pPr>
            <a:r>
              <a:rPr lang="en-US" dirty="0"/>
              <a:t>Furloughs—</a:t>
            </a:r>
            <a:r>
              <a:rPr lang="en-US" dirty="0" err="1"/>
              <a:t>SharedWork</a:t>
            </a:r>
            <a:r>
              <a:rPr lang="en-US" dirty="0"/>
              <a:t> Program—Employee Benefits</a:t>
            </a:r>
          </a:p>
          <a:p>
            <a:pPr>
              <a:lnSpc>
                <a:spcPct val="100000"/>
              </a:lnSpc>
            </a:pPr>
            <a:r>
              <a:rPr lang="en-US" dirty="0"/>
              <a:t>But employees must be available for all work offered by their regular employer, </a:t>
            </a:r>
          </a:p>
          <a:p>
            <a:pPr>
              <a:lnSpc>
                <a:spcPct val="100000"/>
              </a:lnSpc>
            </a:pPr>
            <a:r>
              <a:rPr lang="en-US" dirty="0"/>
              <a:t>Generally eligible for regular unemployment benefits, and</a:t>
            </a:r>
          </a:p>
          <a:p>
            <a:pPr>
              <a:lnSpc>
                <a:spcPct val="100000"/>
              </a:lnSpc>
            </a:pPr>
            <a:r>
              <a:rPr lang="en-US" dirty="0"/>
              <a:t>Employers must continue to pay for employees’ health insurance.  </a:t>
            </a:r>
          </a:p>
          <a:p>
            <a:pPr lvl="1">
              <a:lnSpc>
                <a:spcPct val="100000"/>
              </a:lnSpc>
            </a:pPr>
            <a:r>
              <a:rPr lang="en-US" sz="2800" dirty="0"/>
              <a:t>This may be an allowable cost in Program 99;</a:t>
            </a:r>
          </a:p>
          <a:p>
            <a:pPr lvl="1">
              <a:lnSpc>
                <a:spcPct val="100000"/>
              </a:lnSpc>
            </a:pPr>
            <a:r>
              <a:rPr lang="en-US" sz="2800" dirty="0"/>
              <a:t>But this is not an allowable cost in Activity 58.</a:t>
            </a:r>
          </a:p>
          <a:p>
            <a:pPr marL="0" indent="0">
              <a:lnSpc>
                <a:spcPct val="100000"/>
              </a:lnSpc>
              <a:buNone/>
            </a:pPr>
            <a:endParaRPr lang="en-US" sz="2800" dirty="0"/>
          </a:p>
          <a:p>
            <a:endParaRPr lang="en-US" dirty="0"/>
          </a:p>
        </p:txBody>
      </p:sp>
    </p:spTree>
    <p:extLst>
      <p:ext uri="{BB962C8B-B14F-4D97-AF65-F5344CB8AC3E}">
        <p14:creationId xmlns:p14="http://schemas.microsoft.com/office/powerpoint/2010/main" val="354949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5" name="Content Placeholder 4"/>
          <p:cNvSpPr>
            <a:spLocks noGrp="1"/>
          </p:cNvSpPr>
          <p:nvPr>
            <p:ph idx="1"/>
          </p:nvPr>
        </p:nvSpPr>
        <p:spPr>
          <a:xfrm>
            <a:off x="720754" y="1690688"/>
            <a:ext cx="10515600" cy="4034572"/>
          </a:xfrm>
        </p:spPr>
        <p:txBody>
          <a:bodyPr>
            <a:normAutofit/>
          </a:bodyPr>
          <a:lstStyle/>
          <a:p>
            <a:pPr marL="742950" indent="-742950" fontAlgn="base">
              <a:buAutoNum type="arabicParenR"/>
            </a:pPr>
            <a:r>
              <a:rPr lang="en-US" dirty="0"/>
              <a:t>Governor Inslee Proclamation </a:t>
            </a:r>
          </a:p>
          <a:p>
            <a:pPr marL="742950" indent="-742950" fontAlgn="base">
              <a:buAutoNum type="arabicParenR"/>
            </a:pPr>
            <a:r>
              <a:rPr lang="en-US" dirty="0"/>
              <a:t>Proclamation Truths and Myths</a:t>
            </a:r>
          </a:p>
          <a:p>
            <a:pPr marL="742950" indent="-742950" fontAlgn="base">
              <a:buAutoNum type="arabicParenR"/>
            </a:pPr>
            <a:r>
              <a:rPr lang="en-US" dirty="0"/>
              <a:t>Updated Accounting Manual Guidance</a:t>
            </a:r>
          </a:p>
          <a:p>
            <a:pPr marL="742950" indent="-742950" fontAlgn="base">
              <a:buAutoNum type="arabicParenR"/>
            </a:pPr>
            <a:r>
              <a:rPr lang="en-US" dirty="0"/>
              <a:t>Potential Impacts on the 2021-22 School Year Allocations</a:t>
            </a:r>
          </a:p>
          <a:p>
            <a:pPr marL="0" indent="0" fontAlgn="base">
              <a:buNone/>
            </a:pPr>
            <a:endParaRPr lang="en-US" dirty="0"/>
          </a:p>
          <a:p>
            <a:pPr marL="742950" indent="-742950" fontAlgn="base">
              <a:buAutoNum type="arabicParenR"/>
            </a:pPr>
            <a:endParaRPr lang="en-US" dirty="0"/>
          </a:p>
          <a:p>
            <a:pPr marL="742950" indent="-742950" fontAlgn="base">
              <a:buAutoNum type="arabicParenR"/>
            </a:pPr>
            <a:endParaRPr lang="en-US" dirty="0"/>
          </a:p>
          <a:p>
            <a:pPr marL="742950" indent="-742950" fontAlgn="base">
              <a:buAutoNum type="arabicParenR"/>
            </a:pPr>
            <a:endParaRPr lang="en-US" dirty="0"/>
          </a:p>
        </p:txBody>
      </p:sp>
    </p:spTree>
    <p:extLst>
      <p:ext uri="{BB962C8B-B14F-4D97-AF65-F5344CB8AC3E}">
        <p14:creationId xmlns:p14="http://schemas.microsoft.com/office/powerpoint/2010/main" val="170849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63021-07BA-447E-8AA4-79ABBF0E561C}"/>
              </a:ext>
            </a:extLst>
          </p:cNvPr>
          <p:cNvSpPr>
            <a:spLocks noGrp="1"/>
          </p:cNvSpPr>
          <p:nvPr>
            <p:ph type="title"/>
          </p:nvPr>
        </p:nvSpPr>
        <p:spPr/>
        <p:txBody>
          <a:bodyPr/>
          <a:lstStyle/>
          <a:p>
            <a:r>
              <a:rPr lang="en-US" dirty="0"/>
              <a:t>Process for Implementing Updates</a:t>
            </a:r>
          </a:p>
        </p:txBody>
      </p:sp>
      <p:sp>
        <p:nvSpPr>
          <p:cNvPr id="3" name="Content Placeholder 2">
            <a:extLst>
              <a:ext uri="{FF2B5EF4-FFF2-40B4-BE49-F238E27FC236}">
                <a16:creationId xmlns:a16="http://schemas.microsoft.com/office/drawing/2014/main" id="{E6BC2693-2555-49D0-860C-EB5BB14B1843}"/>
              </a:ext>
            </a:extLst>
          </p:cNvPr>
          <p:cNvSpPr>
            <a:spLocks noGrp="1"/>
          </p:cNvSpPr>
          <p:nvPr>
            <p:ph idx="1"/>
          </p:nvPr>
        </p:nvSpPr>
        <p:spPr/>
        <p:txBody>
          <a:bodyPr/>
          <a:lstStyle/>
          <a:p>
            <a:r>
              <a:rPr lang="en-US" dirty="0"/>
              <a:t>OSPI drafted updated guidance using the Governor’s proclamation as a road map.</a:t>
            </a:r>
          </a:p>
          <a:p>
            <a:r>
              <a:rPr lang="en-US" dirty="0"/>
              <a:t>Draft concepts were communicated with a small group of stakeholders.</a:t>
            </a:r>
          </a:p>
          <a:p>
            <a:r>
              <a:rPr lang="en-US" dirty="0"/>
              <a:t>The changes as presented are proposed, and subject to the public hearing process.</a:t>
            </a:r>
          </a:p>
          <a:p>
            <a:r>
              <a:rPr lang="en-US" dirty="0"/>
              <a:t>We advise districts track expenditures in accordance with this guidance while we await the public hearing process.  </a:t>
            </a:r>
          </a:p>
          <a:p>
            <a:pPr marL="0" indent="0">
              <a:buNone/>
            </a:pPr>
            <a:endParaRPr lang="en-US" dirty="0"/>
          </a:p>
        </p:txBody>
      </p:sp>
    </p:spTree>
    <p:extLst>
      <p:ext uri="{BB962C8B-B14F-4D97-AF65-F5344CB8AC3E}">
        <p14:creationId xmlns:p14="http://schemas.microsoft.com/office/powerpoint/2010/main" val="2569778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0DAA1-C9F7-4585-B9D2-DB20AED6234F}"/>
              </a:ext>
            </a:extLst>
          </p:cNvPr>
          <p:cNvSpPr>
            <a:spLocks noGrp="1"/>
          </p:cNvSpPr>
          <p:nvPr>
            <p:ph type="title"/>
          </p:nvPr>
        </p:nvSpPr>
        <p:spPr/>
        <p:txBody>
          <a:bodyPr/>
          <a:lstStyle/>
          <a:p>
            <a:r>
              <a:rPr lang="en-US" dirty="0"/>
              <a:t>Transportation Allocations 2021-22 SY</a:t>
            </a:r>
          </a:p>
        </p:txBody>
      </p:sp>
      <p:sp>
        <p:nvSpPr>
          <p:cNvPr id="3" name="Content Placeholder 2">
            <a:extLst>
              <a:ext uri="{FF2B5EF4-FFF2-40B4-BE49-F238E27FC236}">
                <a16:creationId xmlns:a16="http://schemas.microsoft.com/office/drawing/2014/main" id="{18431613-6F5E-417D-9CB7-C7E6F599509A}"/>
              </a:ext>
            </a:extLst>
          </p:cNvPr>
          <p:cNvSpPr>
            <a:spLocks noGrp="1"/>
          </p:cNvSpPr>
          <p:nvPr>
            <p:ph idx="1"/>
          </p:nvPr>
        </p:nvSpPr>
        <p:spPr/>
        <p:txBody>
          <a:bodyPr/>
          <a:lstStyle/>
          <a:p>
            <a:r>
              <a:rPr lang="en-US" dirty="0"/>
              <a:t>The Governor’s proclamation will increase program 99 expenditures as compared to current interpretation of law.</a:t>
            </a:r>
          </a:p>
          <a:p>
            <a:r>
              <a:rPr lang="en-US" dirty="0"/>
              <a:t>It may be true still that without 180 days of to-from transportation, expenditures will be less than a typical school year.</a:t>
            </a:r>
          </a:p>
          <a:p>
            <a:r>
              <a:rPr lang="en-US" dirty="0"/>
              <a:t>OSPI will work on a proposed legislative solution for how to operate the allocation model for 2021-22 to ensure that districts can have a fully operational transportation program.</a:t>
            </a:r>
          </a:p>
        </p:txBody>
      </p:sp>
    </p:spTree>
    <p:extLst>
      <p:ext uri="{BB962C8B-B14F-4D97-AF65-F5344CB8AC3E}">
        <p14:creationId xmlns:p14="http://schemas.microsoft.com/office/powerpoint/2010/main" val="3927436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E3F9-54DF-45D2-9BD5-C27E2B91397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FC03F44-FD17-4BE9-8517-7FC4CED2B731}"/>
              </a:ext>
            </a:extLst>
          </p:cNvPr>
          <p:cNvSpPr>
            <a:spLocks noGrp="1"/>
          </p:cNvSpPr>
          <p:nvPr>
            <p:ph idx="1"/>
          </p:nvPr>
        </p:nvSpPr>
        <p:spPr/>
        <p:txBody>
          <a:bodyPr>
            <a:normAutofit lnSpcReduction="10000"/>
          </a:bodyPr>
          <a:lstStyle/>
          <a:p>
            <a:r>
              <a:rPr lang="en-US" dirty="0"/>
              <a:t>T.J. Kelly, CFO, </a:t>
            </a:r>
            <a:r>
              <a:rPr lang="en-US" dirty="0">
                <a:hlinkClick r:id="rId2"/>
              </a:rPr>
              <a:t>thomas.kelly@k12.wa.us</a:t>
            </a:r>
            <a:r>
              <a:rPr lang="en-US" dirty="0"/>
              <a:t> </a:t>
            </a:r>
          </a:p>
          <a:p>
            <a:endParaRPr lang="en-US" dirty="0"/>
          </a:p>
          <a:p>
            <a:r>
              <a:rPr lang="en-US" dirty="0"/>
              <a:t>Patti Enbody, Director – Student Transportation, </a:t>
            </a:r>
            <a:r>
              <a:rPr lang="en-US" dirty="0">
                <a:hlinkClick r:id="rId3"/>
              </a:rPr>
              <a:t>patti.enbody@k12.wa.us</a:t>
            </a:r>
            <a:r>
              <a:rPr lang="en-US" dirty="0"/>
              <a:t> </a:t>
            </a:r>
          </a:p>
          <a:p>
            <a:endParaRPr lang="en-US" dirty="0"/>
          </a:p>
          <a:p>
            <a:r>
              <a:rPr lang="en-US" dirty="0"/>
              <a:t>Michelle Matakas, Director – SAFS, </a:t>
            </a:r>
            <a:r>
              <a:rPr lang="en-US" dirty="0">
                <a:hlinkClick r:id="rId4"/>
              </a:rPr>
              <a:t>michelle.matakas@k12.wa.us</a:t>
            </a:r>
            <a:r>
              <a:rPr lang="en-US" dirty="0"/>
              <a:t> </a:t>
            </a:r>
          </a:p>
          <a:p>
            <a:pPr marL="0" indent="0">
              <a:buNone/>
            </a:pPr>
            <a:endParaRPr lang="en-US" dirty="0"/>
          </a:p>
          <a:p>
            <a:r>
              <a:rPr lang="en-US" dirty="0"/>
              <a:t>Paul Stone, Supervisor – School District and ESD Accounting </a:t>
            </a:r>
            <a:r>
              <a:rPr lang="en-US" dirty="0">
                <a:hlinkClick r:id="rId5"/>
              </a:rPr>
              <a:t>paul.stone@k12.wa.us</a:t>
            </a:r>
            <a:r>
              <a:rPr lang="en-US" dirty="0"/>
              <a:t> </a:t>
            </a:r>
          </a:p>
        </p:txBody>
      </p:sp>
    </p:spTree>
    <p:extLst>
      <p:ext uri="{BB962C8B-B14F-4D97-AF65-F5344CB8AC3E}">
        <p14:creationId xmlns:p14="http://schemas.microsoft.com/office/powerpoint/2010/main" val="10606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9A8C-5194-43AF-9F5A-3DFB5305EFC2}"/>
              </a:ext>
            </a:extLst>
          </p:cNvPr>
          <p:cNvSpPr>
            <a:spLocks noGrp="1"/>
          </p:cNvSpPr>
          <p:nvPr>
            <p:ph type="title"/>
          </p:nvPr>
        </p:nvSpPr>
        <p:spPr/>
        <p:txBody>
          <a:bodyPr/>
          <a:lstStyle/>
          <a:p>
            <a:r>
              <a:rPr lang="en-US" dirty="0"/>
              <a:t>Governor Inslee Proclamation </a:t>
            </a:r>
          </a:p>
        </p:txBody>
      </p:sp>
      <p:sp>
        <p:nvSpPr>
          <p:cNvPr id="3" name="Content Placeholder 2">
            <a:extLst>
              <a:ext uri="{FF2B5EF4-FFF2-40B4-BE49-F238E27FC236}">
                <a16:creationId xmlns:a16="http://schemas.microsoft.com/office/drawing/2014/main" id="{21938C25-0738-42B0-9E5E-CD84A13A1E65}"/>
              </a:ext>
            </a:extLst>
          </p:cNvPr>
          <p:cNvSpPr>
            <a:spLocks noGrp="1"/>
          </p:cNvSpPr>
          <p:nvPr>
            <p:ph idx="1"/>
          </p:nvPr>
        </p:nvSpPr>
        <p:spPr/>
        <p:txBody>
          <a:bodyPr/>
          <a:lstStyle/>
          <a:p>
            <a:r>
              <a:rPr lang="en-US" dirty="0"/>
              <a:t>Proclamation issued 08/26/2020.</a:t>
            </a:r>
          </a:p>
          <a:p>
            <a:r>
              <a:rPr lang="en-US" dirty="0"/>
              <a:t>Prohibited interpreting RCW 28A.160 (pupil transportation) related to permissible pupil transportation activities in a manner that would restrict a school district’s ability to use its current transportation allocations to support the following transportation-related services (referenced on next slide) as necessary to provide students with the opportunity to equitably access educational services in a remote learning environment. </a:t>
            </a:r>
          </a:p>
          <a:p>
            <a:pPr marL="457200" lvl="1" indent="0">
              <a:buNone/>
            </a:pPr>
            <a:endParaRPr lang="en-US" i="1" dirty="0"/>
          </a:p>
        </p:txBody>
      </p:sp>
    </p:spTree>
    <p:extLst>
      <p:ext uri="{BB962C8B-B14F-4D97-AF65-F5344CB8AC3E}">
        <p14:creationId xmlns:p14="http://schemas.microsoft.com/office/powerpoint/2010/main" val="104647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BCB77-8D8F-49F9-957F-D4CF2CC29665}"/>
              </a:ext>
            </a:extLst>
          </p:cNvPr>
          <p:cNvSpPr>
            <a:spLocks noGrp="1"/>
          </p:cNvSpPr>
          <p:nvPr>
            <p:ph type="title"/>
          </p:nvPr>
        </p:nvSpPr>
        <p:spPr/>
        <p:txBody>
          <a:bodyPr/>
          <a:lstStyle/>
          <a:p>
            <a:r>
              <a:rPr lang="en-US" dirty="0"/>
              <a:t>Other Transportation Related Services</a:t>
            </a:r>
          </a:p>
        </p:txBody>
      </p:sp>
      <p:sp>
        <p:nvSpPr>
          <p:cNvPr id="3" name="Content Placeholder 2">
            <a:extLst>
              <a:ext uri="{FF2B5EF4-FFF2-40B4-BE49-F238E27FC236}">
                <a16:creationId xmlns:a16="http://schemas.microsoft.com/office/drawing/2014/main" id="{B662B9AF-D718-45D1-9317-AC73E886E808}"/>
              </a:ext>
            </a:extLst>
          </p:cNvPr>
          <p:cNvSpPr>
            <a:spLocks noGrp="1"/>
          </p:cNvSpPr>
          <p:nvPr>
            <p:ph idx="1"/>
          </p:nvPr>
        </p:nvSpPr>
        <p:spPr/>
        <p:txBody>
          <a:bodyPr/>
          <a:lstStyle/>
          <a:p>
            <a:r>
              <a:rPr lang="en-US" dirty="0"/>
              <a:t>(a) delivery of any of the following:</a:t>
            </a:r>
          </a:p>
          <a:p>
            <a:pPr lvl="1"/>
            <a:r>
              <a:rPr lang="en-US" sz="2000" dirty="0"/>
              <a:t>(</a:t>
            </a:r>
            <a:r>
              <a:rPr lang="en-US" sz="2000" dirty="0" err="1"/>
              <a:t>i</a:t>
            </a:r>
            <a:r>
              <a:rPr lang="en-US" sz="2000" dirty="0"/>
              <a:t>) learning materials, including but not limited to workbooks, homework packets, paper assignments, and other tangible instructional materials; </a:t>
            </a:r>
          </a:p>
          <a:p>
            <a:pPr lvl="1"/>
            <a:r>
              <a:rPr lang="en-US" sz="2000" dirty="0"/>
              <a:t>(ii) meals; and </a:t>
            </a:r>
          </a:p>
          <a:p>
            <a:pPr lvl="1"/>
            <a:r>
              <a:rPr lang="en-US" sz="2000" dirty="0"/>
              <a:t>(iii) any hardware, WiFi hotspots, or other technology solutions that increase student access to remote learning online curriculum; </a:t>
            </a:r>
          </a:p>
          <a:p>
            <a:r>
              <a:rPr lang="en-US" dirty="0">
                <a:solidFill>
                  <a:srgbClr val="000000"/>
                </a:solidFill>
                <a:cs typeface="Segoe UI" panose="020B0502040204020203" pitchFamily="34" charset="0"/>
              </a:rPr>
              <a:t>(b) the transportation of students to and from learning centers or other public or private agencies where educational and support services are provided to students. </a:t>
            </a:r>
            <a:endParaRPr lang="en-US" dirty="0">
              <a:cs typeface="Segoe UI" panose="020B0502040204020203" pitchFamily="34" charset="0"/>
            </a:endParaRPr>
          </a:p>
        </p:txBody>
      </p:sp>
    </p:spTree>
    <p:extLst>
      <p:ext uri="{BB962C8B-B14F-4D97-AF65-F5344CB8AC3E}">
        <p14:creationId xmlns:p14="http://schemas.microsoft.com/office/powerpoint/2010/main" val="164390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134C-A7CC-47C5-A8DA-08BBFD939FE0}"/>
              </a:ext>
            </a:extLst>
          </p:cNvPr>
          <p:cNvSpPr>
            <a:spLocks noGrp="1"/>
          </p:cNvSpPr>
          <p:nvPr>
            <p:ph type="title"/>
          </p:nvPr>
        </p:nvSpPr>
        <p:spPr/>
        <p:txBody>
          <a:bodyPr/>
          <a:lstStyle/>
          <a:p>
            <a:r>
              <a:rPr lang="en-US" dirty="0"/>
              <a:t>Proclamation Truths and Myths</a:t>
            </a:r>
          </a:p>
        </p:txBody>
      </p:sp>
      <p:sp>
        <p:nvSpPr>
          <p:cNvPr id="3" name="Content Placeholder 2">
            <a:extLst>
              <a:ext uri="{FF2B5EF4-FFF2-40B4-BE49-F238E27FC236}">
                <a16:creationId xmlns:a16="http://schemas.microsoft.com/office/drawing/2014/main" id="{499558A2-8B16-4992-8B39-48C919A83746}"/>
              </a:ext>
            </a:extLst>
          </p:cNvPr>
          <p:cNvSpPr>
            <a:spLocks noGrp="1"/>
          </p:cNvSpPr>
          <p:nvPr>
            <p:ph idx="1"/>
          </p:nvPr>
        </p:nvSpPr>
        <p:spPr/>
        <p:txBody>
          <a:bodyPr/>
          <a:lstStyle/>
          <a:p>
            <a:r>
              <a:rPr lang="en-US" dirty="0"/>
              <a:t>The proclamation did do the following:</a:t>
            </a:r>
          </a:p>
          <a:p>
            <a:pPr lvl="1"/>
            <a:r>
              <a:rPr lang="en-US" dirty="0"/>
              <a:t>Allowed revenue 4199: To-From Transportation to be used for a broader scope of services.</a:t>
            </a:r>
          </a:p>
          <a:p>
            <a:pPr lvl="1"/>
            <a:r>
              <a:rPr lang="en-US" dirty="0"/>
              <a:t>Allowed expenditures related to the transporting of those services to be coded to program 99.</a:t>
            </a:r>
          </a:p>
          <a:p>
            <a:pPr lvl="1"/>
            <a:r>
              <a:rPr lang="en-US" dirty="0"/>
              <a:t>Allowed those expenditures to be considered as part of the expenditure base when calculating recovery in December 2021.</a:t>
            </a:r>
          </a:p>
          <a:p>
            <a:r>
              <a:rPr lang="en-US" dirty="0"/>
              <a:t>The proclamation </a:t>
            </a:r>
            <a:r>
              <a:rPr lang="en-US" b="1" u="sng" dirty="0"/>
              <a:t>did not </a:t>
            </a:r>
            <a:r>
              <a:rPr lang="en-US" dirty="0"/>
              <a:t>do the following:</a:t>
            </a:r>
          </a:p>
          <a:p>
            <a:pPr lvl="1"/>
            <a:r>
              <a:rPr lang="en-US" dirty="0"/>
              <a:t>Create an obligation for the legislature to fund a hold harmless or provide additional allocation outside of what the STARS methodology would otherwise provide.</a:t>
            </a:r>
          </a:p>
        </p:txBody>
      </p:sp>
    </p:spTree>
    <p:extLst>
      <p:ext uri="{BB962C8B-B14F-4D97-AF65-F5344CB8AC3E}">
        <p14:creationId xmlns:p14="http://schemas.microsoft.com/office/powerpoint/2010/main" val="83553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2D18-C55D-4224-9DD9-1A516D0B6696}"/>
              </a:ext>
            </a:extLst>
          </p:cNvPr>
          <p:cNvSpPr>
            <a:spLocks noGrp="1"/>
          </p:cNvSpPr>
          <p:nvPr>
            <p:ph type="title"/>
          </p:nvPr>
        </p:nvSpPr>
        <p:spPr/>
        <p:txBody>
          <a:bodyPr/>
          <a:lstStyle/>
          <a:p>
            <a:r>
              <a:rPr lang="en-US" dirty="0"/>
              <a:t>STARS Ridership Counts</a:t>
            </a:r>
          </a:p>
        </p:txBody>
      </p:sp>
      <p:sp>
        <p:nvSpPr>
          <p:cNvPr id="3" name="Content Placeholder 2">
            <a:extLst>
              <a:ext uri="{FF2B5EF4-FFF2-40B4-BE49-F238E27FC236}">
                <a16:creationId xmlns:a16="http://schemas.microsoft.com/office/drawing/2014/main" id="{207CA21B-4DBB-4040-992B-4524468AFBC1}"/>
              </a:ext>
            </a:extLst>
          </p:cNvPr>
          <p:cNvSpPr>
            <a:spLocks noGrp="1"/>
          </p:cNvSpPr>
          <p:nvPr>
            <p:ph idx="1"/>
          </p:nvPr>
        </p:nvSpPr>
        <p:spPr/>
        <p:txBody>
          <a:bodyPr/>
          <a:lstStyle/>
          <a:p>
            <a:r>
              <a:rPr lang="en-US" dirty="0"/>
              <a:t>OSPI is currently working on guidance that will allow students transported to and from a location where educational services are being provided to be reported as riders in the allocation model.</a:t>
            </a:r>
          </a:p>
          <a:p>
            <a:r>
              <a:rPr lang="en-US" dirty="0"/>
              <a:t>Since riders are tied to destinations in the STARS system, districts must report to OSPI a list of destinations where educational services are being provided for the 2020-21 school year to be added to the system.</a:t>
            </a:r>
          </a:p>
          <a:p>
            <a:r>
              <a:rPr lang="en-US" dirty="0"/>
              <a:t>These locations must be “learning centers or public or private agencies where education and support services are provided”.</a:t>
            </a:r>
          </a:p>
        </p:txBody>
      </p:sp>
    </p:spTree>
    <p:extLst>
      <p:ext uri="{BB962C8B-B14F-4D97-AF65-F5344CB8AC3E}">
        <p14:creationId xmlns:p14="http://schemas.microsoft.com/office/powerpoint/2010/main" val="2572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E97B-E7FD-4440-98FE-F4C562F91AFC}"/>
              </a:ext>
            </a:extLst>
          </p:cNvPr>
          <p:cNvSpPr>
            <a:spLocks noGrp="1"/>
          </p:cNvSpPr>
          <p:nvPr>
            <p:ph type="title"/>
          </p:nvPr>
        </p:nvSpPr>
        <p:spPr/>
        <p:txBody>
          <a:bodyPr/>
          <a:lstStyle/>
          <a:p>
            <a:r>
              <a:rPr lang="en-US" dirty="0"/>
              <a:t>STARS Destination Requests</a:t>
            </a:r>
          </a:p>
        </p:txBody>
      </p:sp>
      <p:sp>
        <p:nvSpPr>
          <p:cNvPr id="3" name="Content Placeholder 2">
            <a:extLst>
              <a:ext uri="{FF2B5EF4-FFF2-40B4-BE49-F238E27FC236}">
                <a16:creationId xmlns:a16="http://schemas.microsoft.com/office/drawing/2014/main" id="{3B633952-4C6B-43DF-9A40-F2EABC97C156}"/>
              </a:ext>
            </a:extLst>
          </p:cNvPr>
          <p:cNvSpPr>
            <a:spLocks noGrp="1"/>
          </p:cNvSpPr>
          <p:nvPr>
            <p:ph idx="1"/>
          </p:nvPr>
        </p:nvSpPr>
        <p:spPr/>
        <p:txBody>
          <a:bodyPr>
            <a:normAutofit lnSpcReduction="10000"/>
          </a:bodyPr>
          <a:lstStyle/>
          <a:p>
            <a:r>
              <a:rPr lang="en-US" dirty="0"/>
              <a:t>School districts must request a destination code from OSPI to create the educational support/learning center in STARS. </a:t>
            </a:r>
          </a:p>
          <a:p>
            <a:r>
              <a:rPr lang="en-US" dirty="0"/>
              <a:t>Destination and transported students will then be included in the allocation formula.</a:t>
            </a:r>
          </a:p>
          <a:p>
            <a:r>
              <a:rPr lang="en-US" dirty="0"/>
              <a:t>The destination request form is found in the STARS Info Center.</a:t>
            </a:r>
            <a:endParaRPr lang="en-US" dirty="0">
              <a:highlight>
                <a:srgbClr val="FFFF00"/>
              </a:highlight>
            </a:endParaRPr>
          </a:p>
          <a:p>
            <a:r>
              <a:rPr lang="en-US" dirty="0">
                <a:highlight>
                  <a:srgbClr val="FFFFFF"/>
                </a:highlight>
              </a:rPr>
              <a:t>The new destinations are temporary and will be deleted at a future date.</a:t>
            </a:r>
          </a:p>
          <a:p>
            <a:r>
              <a:rPr lang="en-US" dirty="0">
                <a:highlight>
                  <a:srgbClr val="FFFFFF"/>
                </a:highlight>
              </a:rPr>
              <a:t>The creation of these destinations does not imply or authorize the continued transportation to-from these sites beyond this response to the pandemic.</a:t>
            </a:r>
          </a:p>
        </p:txBody>
      </p:sp>
    </p:spTree>
    <p:extLst>
      <p:ext uri="{BB962C8B-B14F-4D97-AF65-F5344CB8AC3E}">
        <p14:creationId xmlns:p14="http://schemas.microsoft.com/office/powerpoint/2010/main" val="73455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E97B-E7FD-4440-98FE-F4C562F91AFC}"/>
              </a:ext>
            </a:extLst>
          </p:cNvPr>
          <p:cNvSpPr>
            <a:spLocks noGrp="1"/>
          </p:cNvSpPr>
          <p:nvPr>
            <p:ph type="title"/>
          </p:nvPr>
        </p:nvSpPr>
        <p:spPr/>
        <p:txBody>
          <a:bodyPr/>
          <a:lstStyle/>
          <a:p>
            <a:r>
              <a:rPr lang="en-US" dirty="0"/>
              <a:t>STARS Allocation</a:t>
            </a:r>
          </a:p>
        </p:txBody>
      </p:sp>
      <p:sp>
        <p:nvSpPr>
          <p:cNvPr id="3" name="Content Placeholder 2">
            <a:extLst>
              <a:ext uri="{FF2B5EF4-FFF2-40B4-BE49-F238E27FC236}">
                <a16:creationId xmlns:a16="http://schemas.microsoft.com/office/drawing/2014/main" id="{3B633952-4C6B-43DF-9A40-F2EABC97C156}"/>
              </a:ext>
            </a:extLst>
          </p:cNvPr>
          <p:cNvSpPr>
            <a:spLocks noGrp="1"/>
          </p:cNvSpPr>
          <p:nvPr>
            <p:ph idx="1"/>
          </p:nvPr>
        </p:nvSpPr>
        <p:spPr>
          <a:xfrm>
            <a:off x="838200" y="1627323"/>
            <a:ext cx="10515600" cy="4454164"/>
          </a:xfrm>
        </p:spPr>
        <p:txBody>
          <a:bodyPr>
            <a:normAutofit lnSpcReduction="10000"/>
          </a:bodyPr>
          <a:lstStyle/>
          <a:p>
            <a:r>
              <a:rPr lang="en-US" dirty="0">
                <a:highlight>
                  <a:srgbClr val="FFFFFF"/>
                </a:highlight>
              </a:rPr>
              <a:t>Reduced ridership counts will affect allocation and median percent for alternate funded districts.</a:t>
            </a:r>
          </a:p>
          <a:p>
            <a:r>
              <a:rPr lang="en-US" dirty="0">
                <a:highlight>
                  <a:srgbClr val="FFFFFF"/>
                </a:highlight>
              </a:rPr>
              <a:t>OSPI will need Fall data before predicting the impact of remote learning to the state transportation allocation.</a:t>
            </a:r>
          </a:p>
          <a:p>
            <a:r>
              <a:rPr lang="en-US" dirty="0">
                <a:highlight>
                  <a:srgbClr val="FFFFFF"/>
                </a:highlight>
              </a:rPr>
              <a:t>OSPI will be pursuing a supplemental (State Fiscal Year 21) decision package that will provide funds in excess of what the formula would otherwise generate. </a:t>
            </a:r>
          </a:p>
          <a:p>
            <a:r>
              <a:rPr lang="en-US" dirty="0">
                <a:highlight>
                  <a:srgbClr val="FFFFFF"/>
                </a:highlight>
              </a:rPr>
              <a:t>This could look like using an assumed ridership in the allocation model, or a guarantee of minimum funding for this school year.</a:t>
            </a:r>
          </a:p>
          <a:p>
            <a:r>
              <a:rPr lang="en-US" dirty="0">
                <a:highlight>
                  <a:srgbClr val="FFFFFF"/>
                </a:highlight>
              </a:rPr>
              <a:t>Either path forward requires legislative approval via bill or budget.</a:t>
            </a:r>
          </a:p>
          <a:p>
            <a:endParaRPr lang="en-US" dirty="0">
              <a:highlight>
                <a:srgbClr val="FFFFFF"/>
              </a:highlight>
            </a:endParaRPr>
          </a:p>
        </p:txBody>
      </p:sp>
    </p:spTree>
    <p:extLst>
      <p:ext uri="{BB962C8B-B14F-4D97-AF65-F5344CB8AC3E}">
        <p14:creationId xmlns:p14="http://schemas.microsoft.com/office/powerpoint/2010/main" val="413170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E97B-E7FD-4440-98FE-F4C562F91AFC}"/>
              </a:ext>
            </a:extLst>
          </p:cNvPr>
          <p:cNvSpPr>
            <a:spLocks noGrp="1"/>
          </p:cNvSpPr>
          <p:nvPr>
            <p:ph type="title"/>
          </p:nvPr>
        </p:nvSpPr>
        <p:spPr/>
        <p:txBody>
          <a:bodyPr/>
          <a:lstStyle/>
          <a:p>
            <a:r>
              <a:rPr lang="en-US" dirty="0"/>
              <a:t>Student Transportation Allocation Tools</a:t>
            </a:r>
          </a:p>
        </p:txBody>
      </p:sp>
      <p:sp>
        <p:nvSpPr>
          <p:cNvPr id="3" name="Content Placeholder 2">
            <a:extLst>
              <a:ext uri="{FF2B5EF4-FFF2-40B4-BE49-F238E27FC236}">
                <a16:creationId xmlns:a16="http://schemas.microsoft.com/office/drawing/2014/main" id="{3B633952-4C6B-43DF-9A40-F2EABC97C156}"/>
              </a:ext>
            </a:extLst>
          </p:cNvPr>
          <p:cNvSpPr>
            <a:spLocks noGrp="1"/>
          </p:cNvSpPr>
          <p:nvPr>
            <p:ph idx="1"/>
          </p:nvPr>
        </p:nvSpPr>
        <p:spPr/>
        <p:txBody>
          <a:bodyPr/>
          <a:lstStyle/>
          <a:p>
            <a:r>
              <a:rPr lang="en-US" dirty="0">
                <a:hlinkClick r:id="rId2"/>
              </a:rPr>
              <a:t>Multi-Year Tool</a:t>
            </a:r>
            <a:r>
              <a:rPr lang="en-US" dirty="0"/>
              <a:t> estimated transportation budget amounts were determined using 2019-20 transportation allocations less 2018-19 carryover amounts as prior year expenditures and 2019-20 district reported STARS data.</a:t>
            </a:r>
          </a:p>
          <a:p>
            <a:r>
              <a:rPr lang="en-US" dirty="0"/>
              <a:t>The funding simulator found on the </a:t>
            </a:r>
            <a:r>
              <a:rPr lang="en-US" dirty="0">
                <a:hlinkClick r:id="rId3"/>
              </a:rPr>
              <a:t>STARS webpage</a:t>
            </a:r>
            <a:r>
              <a:rPr lang="en-US" dirty="0"/>
              <a:t> is based on the Multi-Year Tool estimate. The Student Program counts are prorated based on STARS three count periods: Fall 2019, Winter 2019, Spring 2020. Potential student counts may be entered to for an estimated allocation. The forecast will not help alternate funding estimates.</a:t>
            </a:r>
          </a:p>
          <a:p>
            <a:endParaRPr lang="en-US" dirty="0"/>
          </a:p>
          <a:p>
            <a:endParaRPr lang="en-US" dirty="0">
              <a:hlinkClick r:id="rId3"/>
            </a:endParaRPr>
          </a:p>
          <a:p>
            <a:endParaRPr lang="en-US" dirty="0"/>
          </a:p>
          <a:p>
            <a:pPr marL="457200" lvl="1" indent="0">
              <a:buNone/>
            </a:pPr>
            <a:endParaRPr lang="en-US" dirty="0"/>
          </a:p>
          <a:p>
            <a:endParaRPr lang="en-US" dirty="0">
              <a:highlight>
                <a:srgbClr val="FFFF00"/>
              </a:highlight>
            </a:endParaRPr>
          </a:p>
        </p:txBody>
      </p:sp>
    </p:spTree>
    <p:extLst>
      <p:ext uri="{BB962C8B-B14F-4D97-AF65-F5344CB8AC3E}">
        <p14:creationId xmlns:p14="http://schemas.microsoft.com/office/powerpoint/2010/main" val="607941488"/>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6DA4F7-C940-4BE2-81F2-32E94A05E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595359-E5D1-450F-9706-6A56CF217BA5}">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2ADB8047-4984-4F0E-9A9A-68AAE677F0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718</TotalTime>
  <Words>1365</Words>
  <Application>Microsoft Office PowerPoint</Application>
  <PresentationFormat>Widescreen</PresentationFormat>
  <Paragraphs>127</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Segoe UI</vt:lpstr>
      <vt:lpstr>Segoe UI Semibold</vt:lpstr>
      <vt:lpstr>Title Slides</vt:lpstr>
      <vt:lpstr>Content Slides</vt:lpstr>
      <vt:lpstr>COVID-19 and  K–12 Transportation</vt:lpstr>
      <vt:lpstr>Presentation Overview</vt:lpstr>
      <vt:lpstr>Governor Inslee Proclamation </vt:lpstr>
      <vt:lpstr>Other Transportation Related Services</vt:lpstr>
      <vt:lpstr>Proclamation Truths and Myths</vt:lpstr>
      <vt:lpstr>STARS Ridership Counts</vt:lpstr>
      <vt:lpstr>STARS Destination Requests</vt:lpstr>
      <vt:lpstr>STARS Allocation</vt:lpstr>
      <vt:lpstr>Student Transportation Allocation Tools</vt:lpstr>
      <vt:lpstr>Updated Accounting Guidance for School Year 2020-21</vt:lpstr>
      <vt:lpstr>2020–21 Accounting Manual Addendum</vt:lpstr>
      <vt:lpstr>2020–21 Accounting Manual Addendum</vt:lpstr>
      <vt:lpstr>2020–21 Accounting Manual Addendum</vt:lpstr>
      <vt:lpstr>2020–21 Accounting Manual Addendum</vt:lpstr>
      <vt:lpstr>2020–21 Accounting Manual Addendum</vt:lpstr>
      <vt:lpstr>Program 99 Transportation Other Items</vt:lpstr>
      <vt:lpstr>Program 99 Transportation Other Items</vt:lpstr>
      <vt:lpstr>Program 99 Transportation Other Items</vt:lpstr>
      <vt:lpstr>Program 99 Transportation Other Items</vt:lpstr>
      <vt:lpstr>Process for Implementing Updates</vt:lpstr>
      <vt:lpstr>Transportation Allocations 2021-22 SY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Supplemental  Budget                    K–12 Transportation Overview</dc:title>
  <dc:creator>T.J. Kelly</dc:creator>
  <cp:lastModifiedBy>T.J. Kelly</cp:lastModifiedBy>
  <cp:revision>60</cp:revision>
  <dcterms:created xsi:type="dcterms:W3CDTF">2020-05-08T21:40:12Z</dcterms:created>
  <dcterms:modified xsi:type="dcterms:W3CDTF">2020-09-02T18:08:44Z</dcterms:modified>
</cp:coreProperties>
</file>