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2" r:id="rId5"/>
  </p:sldMasterIdLst>
  <p:notesMasterIdLst>
    <p:notesMasterId r:id="rId68"/>
  </p:notesMasterIdLst>
  <p:handoutMasterIdLst>
    <p:handoutMasterId r:id="rId69"/>
  </p:handoutMasterIdLst>
  <p:sldIdLst>
    <p:sldId id="335" r:id="rId6"/>
    <p:sldId id="344" r:id="rId7"/>
    <p:sldId id="337" r:id="rId8"/>
    <p:sldId id="265" r:id="rId9"/>
    <p:sldId id="264" r:id="rId10"/>
    <p:sldId id="266" r:id="rId11"/>
    <p:sldId id="267" r:id="rId12"/>
    <p:sldId id="268" r:id="rId13"/>
    <p:sldId id="302" r:id="rId14"/>
    <p:sldId id="269" r:id="rId15"/>
    <p:sldId id="270" r:id="rId16"/>
    <p:sldId id="271" r:id="rId17"/>
    <p:sldId id="292" r:id="rId18"/>
    <p:sldId id="293" r:id="rId19"/>
    <p:sldId id="295" r:id="rId20"/>
    <p:sldId id="294" r:id="rId21"/>
    <p:sldId id="331" r:id="rId22"/>
    <p:sldId id="332" r:id="rId23"/>
    <p:sldId id="333" r:id="rId24"/>
    <p:sldId id="347" r:id="rId25"/>
    <p:sldId id="272" r:id="rId26"/>
    <p:sldId id="273" r:id="rId27"/>
    <p:sldId id="274" r:id="rId28"/>
    <p:sldId id="275" r:id="rId29"/>
    <p:sldId id="296" r:id="rId30"/>
    <p:sldId id="277" r:id="rId31"/>
    <p:sldId id="278" r:id="rId32"/>
    <p:sldId id="279" r:id="rId33"/>
    <p:sldId id="280" r:id="rId34"/>
    <p:sldId id="281" r:id="rId35"/>
    <p:sldId id="282" r:id="rId36"/>
    <p:sldId id="348" r:id="rId37"/>
    <p:sldId id="283" r:id="rId38"/>
    <p:sldId id="284" r:id="rId39"/>
    <p:sldId id="285" r:id="rId40"/>
    <p:sldId id="349" r:id="rId41"/>
    <p:sldId id="286" r:id="rId42"/>
    <p:sldId id="287" r:id="rId43"/>
    <p:sldId id="288" r:id="rId44"/>
    <p:sldId id="289" r:id="rId45"/>
    <p:sldId id="290" r:id="rId46"/>
    <p:sldId id="291" r:id="rId47"/>
    <p:sldId id="297" r:id="rId48"/>
    <p:sldId id="350" r:id="rId49"/>
    <p:sldId id="298" r:id="rId50"/>
    <p:sldId id="299" r:id="rId51"/>
    <p:sldId id="300" r:id="rId52"/>
    <p:sldId id="319" r:id="rId53"/>
    <p:sldId id="320" r:id="rId54"/>
    <p:sldId id="327" r:id="rId55"/>
    <p:sldId id="321" r:id="rId56"/>
    <p:sldId id="322" r:id="rId57"/>
    <p:sldId id="323" r:id="rId58"/>
    <p:sldId id="338" r:id="rId59"/>
    <p:sldId id="339" r:id="rId60"/>
    <p:sldId id="340" r:id="rId61"/>
    <p:sldId id="342" r:id="rId62"/>
    <p:sldId id="343" r:id="rId63"/>
    <p:sldId id="341" r:id="rId64"/>
    <p:sldId id="351" r:id="rId65"/>
    <p:sldId id="346" r:id="rId66"/>
    <p:sldId id="263"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3D"/>
    <a:srgbClr val="FFFFFF"/>
    <a:srgbClr val="FBC639"/>
    <a:srgbClr val="F7F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8" autoAdjust="0"/>
    <p:restoredTop sz="84489" autoAdjust="0"/>
  </p:normalViewPr>
  <p:slideViewPr>
    <p:cSldViewPr snapToGrid="0">
      <p:cViewPr varScale="1">
        <p:scale>
          <a:sx n="62" d="100"/>
          <a:sy n="62" d="100"/>
        </p:scale>
        <p:origin x="1026" y="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B68FA-E3BB-4CA2-8979-C89DFEED65C9}" type="datetimeFigureOut">
              <a:rPr lang="en-US" smtClean="0"/>
              <a:t>8/29/2020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191AE-AB56-4F82-802E-FD6280D3057D}" type="slidenum">
              <a:rPr lang="en-US" smtClean="0"/>
              <a:t>‹#›</a:t>
            </a:fld>
            <a:endParaRPr lang="en-US" dirty="0"/>
          </a:p>
        </p:txBody>
      </p:sp>
    </p:spTree>
    <p:extLst>
      <p:ext uri="{BB962C8B-B14F-4D97-AF65-F5344CB8AC3E}">
        <p14:creationId xmlns:p14="http://schemas.microsoft.com/office/powerpoint/2010/main" val="146403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4BAC-6AF2-46D0-A906-D2970C2E749A}" type="datetimeFigureOut">
              <a:rPr lang="en-US" smtClean="0"/>
              <a:t>8/29/2020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D1C34-72C1-4C67-AAFF-0B8CE9936A77}" type="slidenum">
              <a:rPr lang="en-US" smtClean="0"/>
              <a:t>‹#›</a:t>
            </a:fld>
            <a:endParaRPr lang="en-US" dirty="0"/>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1</a:t>
            </a:fld>
            <a:endParaRPr lang="en-US" dirty="0"/>
          </a:p>
        </p:txBody>
      </p:sp>
    </p:spTree>
    <p:extLst>
      <p:ext uri="{BB962C8B-B14F-4D97-AF65-F5344CB8AC3E}">
        <p14:creationId xmlns:p14="http://schemas.microsoft.com/office/powerpoint/2010/main" val="287791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17</a:t>
            </a:fld>
            <a:endParaRPr lang="en-US" dirty="0"/>
          </a:p>
        </p:txBody>
      </p:sp>
    </p:spTree>
    <p:extLst>
      <p:ext uri="{BB962C8B-B14F-4D97-AF65-F5344CB8AC3E}">
        <p14:creationId xmlns:p14="http://schemas.microsoft.com/office/powerpoint/2010/main" val="585044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major change to the F-196. This</a:t>
            </a:r>
            <a:r>
              <a:rPr lang="en-US" baseline="0" dirty="0" smtClean="0"/>
              <a:t> program matrix is greatly expanded. It is by program, sub-fund and each location. Within the matrix are the activities in the columns and the NCES codes are the rows. This could be entered by hand if there is one or two location and not too many programs other than that entering by hand will be very time consuming if not almost impossible. That is why the data within the system has to be correct for importing. If not, errors will occur and the system will not import. Do not wait until September to make sure your data is correct. The location numbers are listed in the EHB 2242 webpage in the Instruction/Tools section. The instructional location numbers are the ones that are used for P223 reporting. Each district has been assigned one number for non-instructional locations. Make sure non-instructional locations are cross walked to the assigned number.</a:t>
            </a:r>
          </a:p>
          <a:p>
            <a:endParaRPr lang="en-US" baseline="0" dirty="0" smtClean="0"/>
          </a:p>
          <a:p>
            <a:r>
              <a:rPr lang="en-US" baseline="0" dirty="0" smtClean="0"/>
              <a:t>This data can be downloaded into excel if one desires. Just click on the export button and that page will go to excel in a csv file. One there it can be customized by the user for their needs. </a:t>
            </a:r>
          </a:p>
          <a:p>
            <a:endParaRPr lang="en-US" baseline="0" dirty="0" smtClean="0"/>
          </a:p>
          <a:p>
            <a:r>
              <a:rPr lang="en-US" baseline="0" dirty="0" smtClean="0"/>
              <a:t>The program matrix in the old F196 is now a report and not an input screen. The data will come from the new program matrix.</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18</a:t>
            </a:fld>
            <a:endParaRPr lang="en-US" dirty="0"/>
          </a:p>
        </p:txBody>
      </p:sp>
    </p:spTree>
    <p:extLst>
      <p:ext uri="{BB962C8B-B14F-4D97-AF65-F5344CB8AC3E}">
        <p14:creationId xmlns:p14="http://schemas.microsoft.com/office/powerpoint/2010/main" val="1814637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19</a:t>
            </a:fld>
            <a:endParaRPr lang="en-US" dirty="0"/>
          </a:p>
        </p:txBody>
      </p:sp>
    </p:spTree>
    <p:extLst>
      <p:ext uri="{BB962C8B-B14F-4D97-AF65-F5344CB8AC3E}">
        <p14:creationId xmlns:p14="http://schemas.microsoft.com/office/powerpoint/2010/main" val="783097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20</a:t>
            </a:fld>
            <a:endParaRPr lang="en-US" dirty="0"/>
          </a:p>
        </p:txBody>
      </p:sp>
    </p:spTree>
    <p:extLst>
      <p:ext uri="{BB962C8B-B14F-4D97-AF65-F5344CB8AC3E}">
        <p14:creationId xmlns:p14="http://schemas.microsoft.com/office/powerpoint/2010/main" val="737497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VERY IMPORTNANT FOR 2019-20. </a:t>
            </a:r>
            <a:r>
              <a:rPr lang="en-US" sz="1200" kern="1200" dirty="0" smtClean="0">
                <a:solidFill>
                  <a:schemeClr val="tx1"/>
                </a:solidFill>
                <a:effectLst/>
                <a:latin typeface="+mn-lt"/>
                <a:ea typeface="+mn-ea"/>
                <a:cs typeface="+mn-cs"/>
              </a:rPr>
              <a:t>Districts that have a waiver for the number of school days operated from the </a:t>
            </a:r>
            <a:r>
              <a:rPr lang="en-US" sz="1200" b="1" kern="1200" dirty="0" smtClean="0">
                <a:solidFill>
                  <a:schemeClr val="tx1"/>
                </a:solidFill>
                <a:effectLst/>
                <a:latin typeface="+mn-lt"/>
                <a:ea typeface="+mn-ea"/>
                <a:cs typeface="+mn-cs"/>
              </a:rPr>
              <a:t>Washington State Board of Education</a:t>
            </a:r>
            <a:r>
              <a:rPr lang="en-US" sz="1200" kern="1200" dirty="0" smtClean="0">
                <a:solidFill>
                  <a:schemeClr val="tx1"/>
                </a:solidFill>
                <a:effectLst/>
                <a:latin typeface="+mn-lt"/>
                <a:ea typeface="+mn-ea"/>
                <a:cs typeface="+mn-cs"/>
              </a:rPr>
              <a:t> will enter the number of days school was operated. Send (email attachment) a copy of the waiver letter to Ralph Fortunato at OSPI. </a:t>
            </a:r>
            <a:r>
              <a:rPr lang="en-US" sz="1200" b="1" i="1" kern="1200" dirty="0" smtClean="0">
                <a:solidFill>
                  <a:schemeClr val="tx1"/>
                </a:solidFill>
                <a:effectLst/>
                <a:latin typeface="+mn-lt"/>
                <a:ea typeface="+mn-ea"/>
                <a:cs typeface="+mn-cs"/>
              </a:rPr>
              <a:t>These waiver days are not the ones granted by OSPI due to inclement weather or COVID-19. </a:t>
            </a:r>
            <a:r>
              <a:rPr lang="en-US" sz="1200" kern="1200" dirty="0" smtClean="0">
                <a:solidFill>
                  <a:schemeClr val="tx1"/>
                </a:solidFill>
                <a:effectLst/>
                <a:latin typeface="+mn-lt"/>
                <a:ea typeface="+mn-ea"/>
                <a:cs typeface="+mn-cs"/>
              </a:rPr>
              <a:t>Districts should only enter less than 180 days if they missed days and </a:t>
            </a:r>
            <a:r>
              <a:rPr lang="en-US" sz="1200" b="1" kern="1200" dirty="0" smtClean="0">
                <a:solidFill>
                  <a:schemeClr val="tx1"/>
                </a:solidFill>
                <a:effectLst/>
                <a:latin typeface="+mn-lt"/>
                <a:ea typeface="+mn-ea"/>
                <a:cs typeface="+mn-cs"/>
              </a:rPr>
              <a:t>did not</a:t>
            </a:r>
            <a:r>
              <a:rPr lang="en-US" sz="1200" kern="1200" dirty="0" smtClean="0">
                <a:solidFill>
                  <a:schemeClr val="tx1"/>
                </a:solidFill>
                <a:effectLst/>
                <a:latin typeface="+mn-lt"/>
                <a:ea typeface="+mn-ea"/>
                <a:cs typeface="+mn-cs"/>
              </a:rPr>
              <a:t> receive a waiver.</a:t>
            </a:r>
          </a:p>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22</a:t>
            </a:fld>
            <a:endParaRPr lang="en-US" dirty="0"/>
          </a:p>
        </p:txBody>
      </p:sp>
    </p:spTree>
    <p:extLst>
      <p:ext uri="{BB962C8B-B14F-4D97-AF65-F5344CB8AC3E}">
        <p14:creationId xmlns:p14="http://schemas.microsoft.com/office/powerpoint/2010/main" val="2385370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general fund uses the</a:t>
            </a:r>
            <a:r>
              <a:rPr lang="en-US" baseline="0" dirty="0" smtClean="0"/>
              <a:t> sub funds. Enter the amounts for each sub-fund.  The other funds do not use the sub-funds enter like before</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24</a:t>
            </a:fld>
            <a:endParaRPr lang="en-US" dirty="0"/>
          </a:p>
        </p:txBody>
      </p:sp>
    </p:spTree>
    <p:extLst>
      <p:ext uri="{BB962C8B-B14F-4D97-AF65-F5344CB8AC3E}">
        <p14:creationId xmlns:p14="http://schemas.microsoft.com/office/powerpoint/2010/main" val="3991153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general fund uses the</a:t>
            </a:r>
            <a:r>
              <a:rPr lang="en-US" baseline="0" dirty="0" smtClean="0"/>
              <a:t> sub funds. Enter the amounts for each sub-fund.  The other funds do not use the sub-funds enter like before</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25</a:t>
            </a:fld>
            <a:endParaRPr lang="en-US" dirty="0"/>
          </a:p>
        </p:txBody>
      </p:sp>
    </p:spTree>
    <p:extLst>
      <p:ext uri="{BB962C8B-B14F-4D97-AF65-F5344CB8AC3E}">
        <p14:creationId xmlns:p14="http://schemas.microsoft.com/office/powerpoint/2010/main" val="1154033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fund balance section for the statement. For</a:t>
            </a:r>
            <a:r>
              <a:rPr lang="en-US" baseline="0" dirty="0" smtClean="0"/>
              <a:t> the general fund again enter the amounts for beginning fund balance. Utilize the fund balance reporting tool in helping to determine the beginning fund balance for each sub-fund. In subsequent years this beginning fund balance will be carried over from the previous year.  </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26</a:t>
            </a:fld>
            <a:endParaRPr lang="en-US" dirty="0"/>
          </a:p>
        </p:txBody>
      </p:sp>
    </p:spTree>
    <p:extLst>
      <p:ext uri="{BB962C8B-B14F-4D97-AF65-F5344CB8AC3E}">
        <p14:creationId xmlns:p14="http://schemas.microsoft.com/office/powerpoint/2010/main" val="1891264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The Fiduciary funds are a manual entry, data will not import.</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27</a:t>
            </a:fld>
            <a:endParaRPr lang="en-US" dirty="0"/>
          </a:p>
        </p:txBody>
      </p:sp>
    </p:spTree>
    <p:extLst>
      <p:ext uri="{BB962C8B-B14F-4D97-AF65-F5344CB8AC3E}">
        <p14:creationId xmlns:p14="http://schemas.microsoft.com/office/powerpoint/2010/main" val="2121581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The Fiduciary funds are a manual entry, data will not import.</a:t>
            </a:r>
            <a:endParaRPr lang="en-US" dirty="0" smtClean="0"/>
          </a:p>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28</a:t>
            </a:fld>
            <a:endParaRPr lang="en-US" dirty="0"/>
          </a:p>
        </p:txBody>
      </p:sp>
    </p:spTree>
    <p:extLst>
      <p:ext uri="{BB962C8B-B14F-4D97-AF65-F5344CB8AC3E}">
        <p14:creationId xmlns:p14="http://schemas.microsoft.com/office/powerpoint/2010/main" val="181620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direct access to the F-196, no need to used the secondary</a:t>
            </a:r>
            <a:r>
              <a:rPr lang="en-US" baseline="0" dirty="0" smtClean="0"/>
              <a:t> tool bar on top of the page. If you select SAFS you will go to the old F-196 version.</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6</a:t>
            </a:fld>
            <a:endParaRPr lang="en-US" dirty="0"/>
          </a:p>
        </p:txBody>
      </p:sp>
    </p:spTree>
    <p:extLst>
      <p:ext uri="{BB962C8B-B14F-4D97-AF65-F5344CB8AC3E}">
        <p14:creationId xmlns:p14="http://schemas.microsoft.com/office/powerpoint/2010/main" val="291577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 manual revision was made to the previous years’ F-196 make sure to enter the revised amount(s)</a:t>
            </a:r>
            <a:r>
              <a:rPr lang="en-US" baseline="0" dirty="0" smtClean="0"/>
              <a:t> for the beginning outstanding amounts.</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29</a:t>
            </a:fld>
            <a:endParaRPr lang="en-US" dirty="0"/>
          </a:p>
        </p:txBody>
      </p:sp>
    </p:spTree>
    <p:extLst>
      <p:ext uri="{BB962C8B-B14F-4D97-AF65-F5344CB8AC3E}">
        <p14:creationId xmlns:p14="http://schemas.microsoft.com/office/powerpoint/2010/main" val="1677040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Other</a:t>
            </a:r>
            <a:r>
              <a:rPr lang="en-US" baseline="0" dirty="0" smtClean="0"/>
              <a:t> Financing Sources transfers have been broken down. 9900 is for redirection of apportionment and 9901 is for other resources. These are now in the general, debt service, capital projects and transportation vehicle funds.</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30</a:t>
            </a:fld>
            <a:endParaRPr lang="en-US" dirty="0"/>
          </a:p>
        </p:txBody>
      </p:sp>
    </p:spTree>
    <p:extLst>
      <p:ext uri="{BB962C8B-B14F-4D97-AF65-F5344CB8AC3E}">
        <p14:creationId xmlns:p14="http://schemas.microsoft.com/office/powerpoint/2010/main" val="2184470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major change to the F-196. This</a:t>
            </a:r>
            <a:r>
              <a:rPr lang="en-US" baseline="0" dirty="0" smtClean="0"/>
              <a:t> program matrix is greatly expanded. It is by program, sub-fund and each location. Within the matrix are the activities in the columns and the NCES codes are the rows. This could be entered by hand if there is one or two location and not too many programs other than that entering by hand will be very time consuming if not almost impossible. That is why the data within the system has to be correct for importing. If not, errors will occur and the system will not import. Do not wait until September to make sure your data is correct. The location numbers are listed in the EHB 2242 webpage in the Instruction/Tools section. The instructional location numbers are the ones that are used for P223 reporting. Each district has been assigned one number for non-instructional locations. Make sure non-instructional locations are cross walked to the assigned number. The data can be exported to an excel csv file by clicking the export button.</a:t>
            </a:r>
          </a:p>
          <a:p>
            <a:endParaRPr lang="en-US" baseline="0" dirty="0" smtClean="0"/>
          </a:p>
          <a:p>
            <a:r>
              <a:rPr lang="en-US" baseline="0" dirty="0" smtClean="0"/>
              <a:t>This data can be downloaded into excel if one desires. Just click on the export button and that page will go to excel in a csv file. One there it can be customized by the user for their needs. </a:t>
            </a:r>
          </a:p>
          <a:p>
            <a:endParaRPr lang="en-US" baseline="0" dirty="0" smtClean="0"/>
          </a:p>
          <a:p>
            <a:r>
              <a:rPr lang="en-US" baseline="0" dirty="0" smtClean="0"/>
              <a:t>The program matrix in the old F196 is now a report and not an input screen. The data will come from the new program matrix.</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31</a:t>
            </a:fld>
            <a:endParaRPr lang="en-US" dirty="0"/>
          </a:p>
        </p:txBody>
      </p:sp>
    </p:spTree>
    <p:extLst>
      <p:ext uri="{BB962C8B-B14F-4D97-AF65-F5344CB8AC3E}">
        <p14:creationId xmlns:p14="http://schemas.microsoft.com/office/powerpoint/2010/main" val="2233114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32</a:t>
            </a:fld>
            <a:endParaRPr lang="en-US" dirty="0"/>
          </a:p>
        </p:txBody>
      </p:sp>
    </p:spTree>
    <p:extLst>
      <p:ext uri="{BB962C8B-B14F-4D97-AF65-F5344CB8AC3E}">
        <p14:creationId xmlns:p14="http://schemas.microsoft.com/office/powerpoint/2010/main" val="1769324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33</a:t>
            </a:fld>
            <a:endParaRPr lang="en-US" dirty="0"/>
          </a:p>
        </p:txBody>
      </p:sp>
    </p:spTree>
    <p:extLst>
      <p:ext uri="{BB962C8B-B14F-4D97-AF65-F5344CB8AC3E}">
        <p14:creationId xmlns:p14="http://schemas.microsoft.com/office/powerpoint/2010/main" val="2296802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resource</a:t>
            </a:r>
            <a:r>
              <a:rPr lang="en-US" baseline="0" dirty="0" smtClean="0"/>
              <a:t> to program expenditure report show the color of money. The sub-funds do not play a part here. If it is a state dollar then it belongs in the state resources column. For example., LEA is in sub-fund 11, however, in this report it belongs in the state resource section since it is a state dollar. The same goes with federal funds. </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35</a:t>
            </a:fld>
            <a:endParaRPr lang="en-US" dirty="0"/>
          </a:p>
        </p:txBody>
      </p:sp>
    </p:spTree>
    <p:extLst>
      <p:ext uri="{BB962C8B-B14F-4D97-AF65-F5344CB8AC3E}">
        <p14:creationId xmlns:p14="http://schemas.microsoft.com/office/powerpoint/2010/main" val="3692567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36</a:t>
            </a:fld>
            <a:endParaRPr lang="en-US" dirty="0"/>
          </a:p>
        </p:txBody>
      </p:sp>
    </p:spTree>
    <p:extLst>
      <p:ext uri="{BB962C8B-B14F-4D97-AF65-F5344CB8AC3E}">
        <p14:creationId xmlns:p14="http://schemas.microsoft.com/office/powerpoint/2010/main" val="3996262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error edits have to be cleared before</a:t>
            </a:r>
            <a:r>
              <a:rPr lang="en-US" baseline="0" dirty="0" smtClean="0"/>
              <a:t> the F196 is transmitted to OSPI</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38</a:t>
            </a:fld>
            <a:endParaRPr lang="en-US" dirty="0"/>
          </a:p>
        </p:txBody>
      </p:sp>
    </p:spTree>
    <p:extLst>
      <p:ext uri="{BB962C8B-B14F-4D97-AF65-F5344CB8AC3E}">
        <p14:creationId xmlns:p14="http://schemas.microsoft.com/office/powerpoint/2010/main" val="1578426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52</a:t>
            </a:fld>
            <a:endParaRPr lang="en-US" dirty="0"/>
          </a:p>
        </p:txBody>
      </p:sp>
    </p:spTree>
    <p:extLst>
      <p:ext uri="{BB962C8B-B14F-4D97-AF65-F5344CB8AC3E}">
        <p14:creationId xmlns:p14="http://schemas.microsoft.com/office/powerpoint/2010/main" val="3527709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53</a:t>
            </a:fld>
            <a:endParaRPr lang="en-US" dirty="0"/>
          </a:p>
        </p:txBody>
      </p:sp>
    </p:spTree>
    <p:extLst>
      <p:ext uri="{BB962C8B-B14F-4D97-AF65-F5344CB8AC3E}">
        <p14:creationId xmlns:p14="http://schemas.microsoft.com/office/powerpoint/2010/main" val="1702572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this is a direct access to the F-196</a:t>
            </a:r>
            <a:r>
              <a:rPr lang="en-US" baseline="0" dirty="0" smtClean="0"/>
              <a:t> application.</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7</a:t>
            </a:fld>
            <a:endParaRPr lang="en-US" dirty="0"/>
          </a:p>
        </p:txBody>
      </p:sp>
    </p:spTree>
    <p:extLst>
      <p:ext uri="{BB962C8B-B14F-4D97-AF65-F5344CB8AC3E}">
        <p14:creationId xmlns:p14="http://schemas.microsoft.com/office/powerpoint/2010/main" val="2367246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54</a:t>
            </a:fld>
            <a:endParaRPr lang="en-US" dirty="0"/>
          </a:p>
        </p:txBody>
      </p:sp>
    </p:spTree>
    <p:extLst>
      <p:ext uri="{BB962C8B-B14F-4D97-AF65-F5344CB8AC3E}">
        <p14:creationId xmlns:p14="http://schemas.microsoft.com/office/powerpoint/2010/main" val="1906367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55</a:t>
            </a:fld>
            <a:endParaRPr lang="en-US" dirty="0"/>
          </a:p>
        </p:txBody>
      </p:sp>
    </p:spTree>
    <p:extLst>
      <p:ext uri="{BB962C8B-B14F-4D97-AF65-F5344CB8AC3E}">
        <p14:creationId xmlns:p14="http://schemas.microsoft.com/office/powerpoint/2010/main" val="550185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56</a:t>
            </a:fld>
            <a:endParaRPr lang="en-US" dirty="0"/>
          </a:p>
        </p:txBody>
      </p:sp>
    </p:spTree>
    <p:extLst>
      <p:ext uri="{BB962C8B-B14F-4D97-AF65-F5344CB8AC3E}">
        <p14:creationId xmlns:p14="http://schemas.microsoft.com/office/powerpoint/2010/main" val="470044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57</a:t>
            </a:fld>
            <a:endParaRPr lang="en-US" dirty="0"/>
          </a:p>
        </p:txBody>
      </p:sp>
    </p:spTree>
    <p:extLst>
      <p:ext uri="{BB962C8B-B14F-4D97-AF65-F5344CB8AC3E}">
        <p14:creationId xmlns:p14="http://schemas.microsoft.com/office/powerpoint/2010/main" val="410193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58</a:t>
            </a:fld>
            <a:endParaRPr lang="en-US" dirty="0"/>
          </a:p>
        </p:txBody>
      </p:sp>
    </p:spTree>
    <p:extLst>
      <p:ext uri="{BB962C8B-B14F-4D97-AF65-F5344CB8AC3E}">
        <p14:creationId xmlns:p14="http://schemas.microsoft.com/office/powerpoint/2010/main" val="2088600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59</a:t>
            </a:fld>
            <a:endParaRPr lang="en-US" dirty="0"/>
          </a:p>
        </p:txBody>
      </p:sp>
    </p:spTree>
    <p:extLst>
      <p:ext uri="{BB962C8B-B14F-4D97-AF65-F5344CB8AC3E}">
        <p14:creationId xmlns:p14="http://schemas.microsoft.com/office/powerpoint/2010/main" val="1710396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60</a:t>
            </a:fld>
            <a:endParaRPr lang="en-US" dirty="0"/>
          </a:p>
        </p:txBody>
      </p:sp>
    </p:spTree>
    <p:extLst>
      <p:ext uri="{BB962C8B-B14F-4D97-AF65-F5344CB8AC3E}">
        <p14:creationId xmlns:p14="http://schemas.microsoft.com/office/powerpoint/2010/main" val="2990458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Importing is basically the same way that was done before. If you are not a WSIPC district check with your software provider for</a:t>
            </a:r>
            <a:r>
              <a:rPr lang="en-US" baseline="0" dirty="0" smtClean="0"/>
              <a:t> file upload instructions. This is very important with the expanded data requirements doing the financial statements by hand entry will be difficult if not impossible.</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11</a:t>
            </a:fld>
            <a:endParaRPr lang="en-US" dirty="0"/>
          </a:p>
        </p:txBody>
      </p:sp>
    </p:spTree>
    <p:extLst>
      <p:ext uri="{BB962C8B-B14F-4D97-AF65-F5344CB8AC3E}">
        <p14:creationId xmlns:p14="http://schemas.microsoft.com/office/powerpoint/2010/main" val="205431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do one fund at a time or multiple funds</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12</a:t>
            </a:fld>
            <a:endParaRPr lang="en-US" dirty="0"/>
          </a:p>
        </p:txBody>
      </p:sp>
    </p:spTree>
    <p:extLst>
      <p:ext uri="{BB962C8B-B14F-4D97-AF65-F5344CB8AC3E}">
        <p14:creationId xmlns:p14="http://schemas.microsoft.com/office/powerpoint/2010/main" val="2844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Most data will be overridden with the new data.</a:t>
            </a:r>
            <a:r>
              <a:rPr lang="en-US" baseline="0" dirty="0" smtClean="0"/>
              <a:t> Some is saved and not overridden. Make sure you check the data.</a:t>
            </a:r>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13</a:t>
            </a:fld>
            <a:endParaRPr lang="en-US" dirty="0"/>
          </a:p>
        </p:txBody>
      </p:sp>
    </p:spTree>
    <p:extLst>
      <p:ext uri="{BB962C8B-B14F-4D97-AF65-F5344CB8AC3E}">
        <p14:creationId xmlns:p14="http://schemas.microsoft.com/office/powerpoint/2010/main" val="392342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14</a:t>
            </a:fld>
            <a:endParaRPr lang="en-US" dirty="0"/>
          </a:p>
        </p:txBody>
      </p:sp>
    </p:spTree>
    <p:extLst>
      <p:ext uri="{BB962C8B-B14F-4D97-AF65-F5344CB8AC3E}">
        <p14:creationId xmlns:p14="http://schemas.microsoft.com/office/powerpoint/2010/main" val="821288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15</a:t>
            </a:fld>
            <a:endParaRPr lang="en-US" dirty="0"/>
          </a:p>
        </p:txBody>
      </p:sp>
    </p:spTree>
    <p:extLst>
      <p:ext uri="{BB962C8B-B14F-4D97-AF65-F5344CB8AC3E}">
        <p14:creationId xmlns:p14="http://schemas.microsoft.com/office/powerpoint/2010/main" val="410202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16</a:t>
            </a:fld>
            <a:endParaRPr lang="en-US" dirty="0"/>
          </a:p>
        </p:txBody>
      </p:sp>
    </p:spTree>
    <p:extLst>
      <p:ext uri="{BB962C8B-B14F-4D97-AF65-F5344CB8AC3E}">
        <p14:creationId xmlns:p14="http://schemas.microsoft.com/office/powerpoint/2010/main" val="2884697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smtClean="0"/>
              <a:t>Click to edit Master title style</a:t>
            </a:r>
            <a:endParaRPr lang="en-US" dirty="0"/>
          </a:p>
        </p:txBody>
      </p:sp>
      <p:pic>
        <p:nvPicPr>
          <p:cNvPr id="6" name="Picture 5" title="Teacher works with student at their des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3914775"/>
          </a:xfrm>
          <a:prstGeom prst="rect">
            <a:avLst/>
          </a:prstGeom>
        </p:spPr>
      </p:pic>
    </p:spTree>
    <p:extLst>
      <p:ext uri="{BB962C8B-B14F-4D97-AF65-F5344CB8AC3E}">
        <p14:creationId xmlns:p14="http://schemas.microsoft.com/office/powerpoint/2010/main" val="23814325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smtClean="0"/>
              <a:t>Click to edit Master title style</a:t>
            </a:r>
            <a:endParaRPr lang="en-US" dirty="0"/>
          </a:p>
        </p:txBody>
      </p:sp>
      <p:pic>
        <p:nvPicPr>
          <p:cNvPr id="3" name="Picture 2" title="Two busses sit in front of the OSPI headquarters buildi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9" y="0"/>
            <a:ext cx="12201909" cy="3917957"/>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smtClean="0"/>
              <a:t>Click to edit Master title style</a:t>
            </a:r>
            <a:endParaRPr lang="en-US" dirty="0"/>
          </a:p>
        </p:txBody>
      </p:sp>
      <p:pic>
        <p:nvPicPr>
          <p:cNvPr id="3" name="Picture 2" title="2020 Washington Teacher of the Year Amy Campbell is surprised as she is announced as Teacher of the Year. To her left sits ESD 113 Regional Teacher of the Year Lisa Summers. To her right sits ESD 105 Regional Teacher of the Year Stephanie Ki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1" y="0"/>
            <a:ext cx="12201909" cy="3917956"/>
          </a:xfrm>
          <a:prstGeom prst="rect">
            <a:avLst/>
          </a:prstGeom>
        </p:spPr>
      </p:pic>
    </p:spTree>
    <p:extLst>
      <p:ext uri="{BB962C8B-B14F-4D97-AF65-F5344CB8AC3E}">
        <p14:creationId xmlns:p14="http://schemas.microsoft.com/office/powerpoint/2010/main" val="7062434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smtClean="0"/>
              <a:t>Click to edit Master title style</a:t>
            </a:r>
            <a:endParaRPr lang="en-US" dirty="0"/>
          </a:p>
        </p:txBody>
      </p:sp>
      <p:pic>
        <p:nvPicPr>
          <p:cNvPr id="3" name="Picture 2" title="Five middle school aged students look at a demonstration by a teacher, using a brain model."/>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0" y="0"/>
            <a:ext cx="12201906" cy="3917956"/>
          </a:xfrm>
          <a:prstGeom prst="rect">
            <a:avLst/>
          </a:prstGeom>
        </p:spPr>
      </p:pic>
    </p:spTree>
    <p:extLst>
      <p:ext uri="{BB962C8B-B14F-4D97-AF65-F5344CB8AC3E}">
        <p14:creationId xmlns:p14="http://schemas.microsoft.com/office/powerpoint/2010/main" val="6681552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smtClean="0"/>
              <a:t>Click to edit Master title style</a:t>
            </a:r>
            <a:endParaRPr lang="en-US" dirty="0"/>
          </a:p>
        </p:txBody>
      </p:sp>
      <p:pic>
        <p:nvPicPr>
          <p:cNvPr id="3" name="Picture 2" title="Five middle school aged students write on a pencil"/>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0" y="0"/>
            <a:ext cx="12201906" cy="3917955"/>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smtClean="0"/>
              <a:t>Click to edit Master title style</a:t>
            </a:r>
            <a:endParaRPr lang="en-US" dirty="0"/>
          </a:p>
        </p:txBody>
      </p:sp>
      <p:pic>
        <p:nvPicPr>
          <p:cNvPr id="3" name="Picture 2" title="A middle school aged boy and girl raise their hand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9" y="0"/>
            <a:ext cx="12201903" cy="3917955"/>
          </a:xfrm>
          <a:prstGeom prst="rect">
            <a:avLst/>
          </a:prstGeom>
        </p:spPr>
      </p:pic>
    </p:spTree>
    <p:extLst>
      <p:ext uri="{BB962C8B-B14F-4D97-AF65-F5344CB8AC3E}">
        <p14:creationId xmlns:p14="http://schemas.microsoft.com/office/powerpoint/2010/main" val="7143392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smtClean="0">
                <a:solidFill>
                  <a:srgbClr val="F7F5EB"/>
                </a:solidFill>
                <a:latin typeface="Segoe UI" panose="020B0502040204020203" pitchFamily="34" charset="0"/>
                <a:cs typeface="Segoe UI" panose="020B0502040204020203" pitchFamily="34" charset="0"/>
              </a:rPr>
              <a:t>Section Title</a:t>
            </a:r>
            <a:endParaRPr lang="en-US" sz="3600" b="1" dirty="0">
              <a:solidFill>
                <a:srgbClr val="F7F5EB"/>
              </a:solidFill>
              <a:latin typeface="Segoe UI" panose="020B0502040204020203" pitchFamily="34" charset="0"/>
              <a:cs typeface="Segoe UI" panose="020B0502040204020203" pitchFamily="34" charset="0"/>
            </a:endParaRP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rgbClr val="40403D"/>
                </a:solidFill>
                <a:latin typeface="Segoe UI" panose="020B0502040204020203" pitchFamily="34" charset="0"/>
                <a:cs typeface="Segoe UI" panose="020B0502040204020203" pitchFamily="34" charset="0"/>
              </a:rPr>
              <a:t>Edit Master text styles</a:t>
            </a:r>
          </a:p>
          <a:p>
            <a:pPr lvl="1"/>
            <a:r>
              <a:rPr lang="en-US" dirty="0" smtClean="0">
                <a:solidFill>
                  <a:srgbClr val="40403D"/>
                </a:solidFill>
                <a:latin typeface="Segoe UI" panose="020B0502040204020203" pitchFamily="34" charset="0"/>
                <a:cs typeface="Segoe UI" panose="020B0502040204020203" pitchFamily="34" charset="0"/>
              </a:rPr>
              <a:t>Second level</a:t>
            </a:r>
          </a:p>
          <a:p>
            <a:pPr lvl="2"/>
            <a:r>
              <a:rPr lang="en-US" dirty="0" smtClean="0">
                <a:solidFill>
                  <a:srgbClr val="40403D"/>
                </a:solidFill>
                <a:latin typeface="Segoe UI" panose="020B0502040204020203" pitchFamily="34" charset="0"/>
                <a:cs typeface="Segoe UI" panose="020B0502040204020203" pitchFamily="34" charset="0"/>
              </a:rPr>
              <a:t>Third level</a:t>
            </a:r>
          </a:p>
          <a:p>
            <a:pPr lvl="3"/>
            <a:r>
              <a:rPr lang="en-US" dirty="0" smtClean="0">
                <a:solidFill>
                  <a:srgbClr val="40403D"/>
                </a:solidFill>
                <a:latin typeface="Segoe UI" panose="020B0502040204020203" pitchFamily="34" charset="0"/>
                <a:cs typeface="Segoe UI" panose="020B0502040204020203" pitchFamily="34" charset="0"/>
              </a:rPr>
              <a:t>Fourth level</a:t>
            </a:r>
          </a:p>
          <a:p>
            <a:pPr lvl="4"/>
            <a:r>
              <a:rPr lang="en-US" dirty="0" smtClean="0">
                <a:solidFill>
                  <a:srgbClr val="40403D"/>
                </a:solidFill>
                <a:latin typeface="Segoe UI" panose="020B0502040204020203" pitchFamily="34" charset="0"/>
                <a:cs typeface="Segoe UI" panose="020B0502040204020203" pitchFamily="34" charset="0"/>
              </a:rPr>
              <a:t>Fifth level</a:t>
            </a:r>
            <a:endParaRPr lang="en-US" dirty="0">
              <a:solidFill>
                <a:srgbClr val="40403D"/>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1692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7" name="Rectangle 6"/>
          <p:cNvSpPr/>
          <p:nvPr userDrawn="1"/>
        </p:nvSpPr>
        <p:spPr>
          <a:xfrm>
            <a:off x="0" y="3247402"/>
            <a:ext cx="12192000" cy="3610598"/>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title="Facebook Ico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title="Website Ic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title="LinkedIn Ico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title="Medium Ico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title="Twitter Icon"/>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title="YouTube Icon"/>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dirty="0" smtClean="0"/>
              <a:t>facebook.com/waospi</a:t>
            </a:r>
            <a:endParaRPr lang="en-US" sz="2000" dirty="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dirty="0" smtClean="0"/>
              <a:t>twitter.com/waospi</a:t>
            </a:r>
            <a:endParaRPr lang="en-US" sz="2000" dirty="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dirty="0" smtClean="0"/>
              <a:t>youtube.com/waospi</a:t>
            </a:r>
            <a:endParaRPr lang="en-US" sz="2000" dirty="0"/>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dirty="0" smtClean="0"/>
              <a:t>medium.com/waospi</a:t>
            </a:r>
            <a:endParaRPr lang="en-US" sz="2000" dirty="0"/>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dirty="0" smtClean="0"/>
              <a:t>linkedin.com/company/waospi</a:t>
            </a:r>
            <a:endParaRPr lang="en-US" sz="2000" dirty="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dirty="0" smtClean="0"/>
              <a:t>k12.wa.us</a:t>
            </a:r>
            <a:endParaRPr lang="en-US" sz="2000" dirty="0"/>
          </a:p>
        </p:txBody>
      </p:sp>
      <p:sp>
        <p:nvSpPr>
          <p:cNvPr id="2" name="Title 1"/>
          <p:cNvSpPr>
            <a:spLocks noGrp="1"/>
          </p:cNvSpPr>
          <p:nvPr>
            <p:ph type="title" hasCustomPrompt="1"/>
          </p:nvPr>
        </p:nvSpPr>
        <p:spPr>
          <a:xfrm>
            <a:off x="918411" y="2034570"/>
            <a:ext cx="10515600" cy="1325563"/>
          </a:xfrm>
        </p:spPr>
        <p:txBody>
          <a:bodyPr>
            <a:normAutofit/>
          </a:bodyPr>
          <a:lstStyle>
            <a:lvl1pPr algn="ctr">
              <a:defRPr sz="2800" b="0" i="1" baseline="0">
                <a:latin typeface="Segoe UI Semibold" panose="020B0702040204020203" pitchFamily="34" charset="0"/>
                <a:cs typeface="Segoe UI Semibold" panose="020B0702040204020203" pitchFamily="34" charset="0"/>
              </a:defRPr>
            </a:lvl1pPr>
          </a:lstStyle>
          <a:p>
            <a:r>
              <a:rPr lang="en-US" dirty="0" smtClean="0"/>
              <a:t>Connect with us!</a:t>
            </a:r>
            <a:endParaRPr lang="en-US" dirty="0"/>
          </a:p>
        </p:txBody>
      </p:sp>
    </p:spTree>
    <p:extLst>
      <p:ext uri="{BB962C8B-B14F-4D97-AF65-F5344CB8AC3E}">
        <p14:creationId xmlns:p14="http://schemas.microsoft.com/office/powerpoint/2010/main" val="33364056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10515600" cy="4255861"/>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smtClean="0"/>
              <a:t>August 2020 |</a:t>
            </a:r>
            <a:endParaRPr lang="en-US" dirty="0"/>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smtClean="0"/>
              <a:t>OSPI | SAFS |</a:t>
            </a:r>
            <a:endParaRPr lang="en-US" dirty="0"/>
          </a:p>
        </p:txBody>
      </p:sp>
    </p:spTree>
    <p:extLst>
      <p:ext uri="{BB962C8B-B14F-4D97-AF65-F5344CB8AC3E}">
        <p14:creationId xmlns:p14="http://schemas.microsoft.com/office/powerpoint/2010/main" val="92805442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40403D"/>
                </a:solidFill>
                <a:effectLst/>
                <a:uLnTx/>
                <a:uFillTx/>
                <a:latin typeface="Segoe UI"/>
                <a:ea typeface="+mn-ea"/>
                <a:cs typeface="+mn-cs"/>
              </a:rPr>
              <a:t>August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0403D"/>
                </a:solidFill>
                <a:effectLst/>
                <a:uLnTx/>
                <a:uFillTx/>
                <a:latin typeface="Segoe UI"/>
                <a:ea typeface="+mn-ea"/>
                <a:cs typeface="+mn-cs"/>
              </a:rPr>
              <a:t>OSPI | SAFS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42255795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9" name="TextBox 8"/>
          <p:cNvSpPr txBox="1"/>
          <p:nvPr userDrawn="1"/>
        </p:nvSpPr>
        <p:spPr>
          <a:xfrm>
            <a:off x="666159" y="570625"/>
            <a:ext cx="3875964" cy="584775"/>
          </a:xfrm>
          <a:prstGeom prst="rect">
            <a:avLst/>
          </a:prstGeom>
          <a:noFill/>
        </p:spPr>
        <p:txBody>
          <a:bodyPr wrap="square" rtlCol="0">
            <a:spAutoFit/>
          </a:bodyPr>
          <a:lstStyle/>
          <a:p>
            <a:pPr algn="r"/>
            <a:r>
              <a:rPr lang="en-US" sz="3200" b="1" dirty="0" smtClean="0">
                <a:solidFill>
                  <a:srgbClr val="40403D"/>
                </a:solidFill>
                <a:latin typeface="Segoe UI" panose="020B0502040204020203" pitchFamily="34" charset="0"/>
                <a:cs typeface="Segoe UI" panose="020B0502040204020203" pitchFamily="34" charset="0"/>
              </a:rPr>
              <a:t>Vision</a:t>
            </a:r>
            <a:endParaRPr lang="en-US" sz="3200" b="1" dirty="0">
              <a:solidFill>
                <a:srgbClr val="40403D"/>
              </a:solidFill>
              <a:latin typeface="Segoe UI" panose="020B0502040204020203" pitchFamily="34" charset="0"/>
              <a:cs typeface="Segoe UI" panose="020B0502040204020203" pitchFamily="34" charset="0"/>
            </a:endParaRPr>
          </a:p>
        </p:txBody>
      </p:sp>
      <p:sp>
        <p:nvSpPr>
          <p:cNvPr id="10" name="TextBox 9"/>
          <p:cNvSpPr txBox="1"/>
          <p:nvPr userDrawn="1"/>
        </p:nvSpPr>
        <p:spPr>
          <a:xfrm>
            <a:off x="5047090" y="570625"/>
            <a:ext cx="6878472" cy="646331"/>
          </a:xfrm>
          <a:prstGeom prst="rect">
            <a:avLst/>
          </a:prstGeom>
          <a:noFill/>
        </p:spPr>
        <p:txBody>
          <a:bodyPr wrap="square" rtlCol="0">
            <a:spAutoFit/>
          </a:bodyPr>
          <a:lstStyle/>
          <a:p>
            <a:r>
              <a:rPr lang="en-US" sz="1800" b="0" i="1" kern="1200" dirty="0" smtClean="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666159" y="1794751"/>
            <a:ext cx="3875964" cy="584775"/>
          </a:xfrm>
          <a:prstGeom prst="rect">
            <a:avLst/>
          </a:prstGeom>
          <a:noFill/>
        </p:spPr>
        <p:txBody>
          <a:bodyPr wrap="square" rtlCol="0">
            <a:spAutoFit/>
          </a:bodyPr>
          <a:lstStyle/>
          <a:p>
            <a:pPr algn="r"/>
            <a:r>
              <a:rPr lang="en-US" sz="3200" b="1" dirty="0" smtClean="0">
                <a:solidFill>
                  <a:srgbClr val="40403D"/>
                </a:solidFill>
                <a:latin typeface="Segoe UI" panose="020B0502040204020203" pitchFamily="34" charset="0"/>
                <a:cs typeface="Segoe UI" panose="020B0502040204020203" pitchFamily="34" charset="0"/>
              </a:rPr>
              <a:t>Mission</a:t>
            </a:r>
            <a:endParaRPr lang="en-US" sz="3200" b="1" dirty="0">
              <a:solidFill>
                <a:srgbClr val="40403D"/>
              </a:solidFill>
              <a:latin typeface="Segoe UI" panose="020B0502040204020203" pitchFamily="34" charset="0"/>
              <a:cs typeface="Segoe UI" panose="020B0502040204020203" pitchFamily="34" charset="0"/>
            </a:endParaRPr>
          </a:p>
        </p:txBody>
      </p:sp>
      <p:sp>
        <p:nvSpPr>
          <p:cNvPr id="12" name="TextBox 11"/>
          <p:cNvSpPr txBox="1"/>
          <p:nvPr userDrawn="1"/>
        </p:nvSpPr>
        <p:spPr>
          <a:xfrm>
            <a:off x="5069836" y="1757078"/>
            <a:ext cx="6878472" cy="1477328"/>
          </a:xfrm>
          <a:prstGeom prst="rect">
            <a:avLst/>
          </a:prstGeom>
          <a:noFill/>
        </p:spPr>
        <p:txBody>
          <a:bodyPr wrap="square" rtlCol="0">
            <a:spAutoFit/>
          </a:bodyPr>
          <a:lstStyle/>
          <a:p>
            <a:r>
              <a:rPr lang="en-US" sz="1800" b="0" i="0" kern="1200" dirty="0" smtClean="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666159" y="3859189"/>
            <a:ext cx="3875964" cy="584775"/>
          </a:xfrm>
          <a:prstGeom prst="rect">
            <a:avLst/>
          </a:prstGeom>
          <a:noFill/>
        </p:spPr>
        <p:txBody>
          <a:bodyPr wrap="square" rtlCol="0">
            <a:spAutoFit/>
          </a:bodyPr>
          <a:lstStyle/>
          <a:p>
            <a:pPr algn="r"/>
            <a:r>
              <a:rPr lang="en-US" sz="3200" b="1" dirty="0" smtClean="0">
                <a:solidFill>
                  <a:srgbClr val="40403D"/>
                </a:solidFill>
                <a:latin typeface="Segoe UI" panose="020B0502040204020203" pitchFamily="34" charset="0"/>
                <a:cs typeface="Segoe UI" panose="020B0502040204020203" pitchFamily="34" charset="0"/>
              </a:rPr>
              <a:t>Values</a:t>
            </a:r>
            <a:endParaRPr lang="en-US" sz="3200" b="1" dirty="0">
              <a:solidFill>
                <a:srgbClr val="40403D"/>
              </a:solidFill>
              <a:latin typeface="Segoe UI" panose="020B0502040204020203" pitchFamily="34" charset="0"/>
              <a:cs typeface="Segoe UI" panose="020B0502040204020203" pitchFamily="34" charset="0"/>
            </a:endParaRPr>
          </a:p>
        </p:txBody>
      </p:sp>
      <p:sp>
        <p:nvSpPr>
          <p:cNvPr id="14" name="TextBox 13"/>
          <p:cNvSpPr txBox="1"/>
          <p:nvPr userDrawn="1"/>
        </p:nvSpPr>
        <p:spPr>
          <a:xfrm>
            <a:off x="5069836" y="3849369"/>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smtClean="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smtClean="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smtClean="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smtClean="0">
                <a:solidFill>
                  <a:srgbClr val="40403D"/>
                </a:solidFill>
                <a:effectLst/>
                <a:latin typeface="Segoe UI" panose="020B0502040204020203" pitchFamily="34" charset="0"/>
                <a:ea typeface="+mn-ea"/>
                <a:cs typeface="Segoe UI" panose="020B0502040204020203" pitchFamily="34" charset="0"/>
              </a:rPr>
              <a:t>Focus on the Whole Child</a:t>
            </a:r>
            <a:endParaRPr lang="en-US" sz="1800" b="0" i="0" kern="1200" dirty="0">
              <a:solidFill>
                <a:srgbClr val="40403D"/>
              </a:solidFill>
              <a:effectLst/>
              <a:latin typeface="Segoe UI" panose="020B0502040204020203" pitchFamily="34" charset="0"/>
              <a:ea typeface="+mn-ea"/>
              <a:cs typeface="Segoe UI" panose="020B0502040204020203" pitchFamily="34" charset="0"/>
            </a:endParaRPr>
          </a:p>
        </p:txBody>
      </p:sp>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pic>
        <p:nvPicPr>
          <p:cNvPr id="21" name="Picture 20" title="OSPI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Tree>
    <p:extLst>
      <p:ext uri="{BB962C8B-B14F-4D97-AF65-F5344CB8AC3E}">
        <p14:creationId xmlns:p14="http://schemas.microsoft.com/office/powerpoint/2010/main" val="329007624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10515600" cy="4255861"/>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40403D"/>
                </a:solidFill>
                <a:effectLst/>
                <a:uLnTx/>
                <a:uFillTx/>
                <a:latin typeface="Segoe UI"/>
                <a:ea typeface="+mn-ea"/>
                <a:cs typeface="+mn-cs"/>
              </a:rPr>
              <a:t>August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0403D"/>
                </a:solidFill>
                <a:effectLst/>
                <a:uLnTx/>
                <a:uFillTx/>
                <a:latin typeface="Segoe UI"/>
                <a:ea typeface="+mn-ea"/>
                <a:cs typeface="+mn-cs"/>
              </a:rPr>
              <a:t>OSPI | SAFS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82998367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1832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1832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40403D"/>
                </a:solidFill>
                <a:effectLst/>
                <a:uLnTx/>
                <a:uFillTx/>
                <a:latin typeface="Segoe UI"/>
                <a:ea typeface="+mn-ea"/>
                <a:cs typeface="+mn-cs"/>
              </a:rPr>
              <a:t>August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0403D"/>
                </a:solidFill>
                <a:effectLst/>
                <a:uLnTx/>
                <a:uFillTx/>
                <a:latin typeface="Segoe UI"/>
                <a:ea typeface="+mn-ea"/>
                <a:cs typeface="+mn-cs"/>
              </a:rPr>
              <a:t>OSPI | SAFS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33661505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40403D"/>
                </a:solidFill>
                <a:effectLst/>
                <a:uLnTx/>
                <a:uFillTx/>
                <a:latin typeface="Segoe UI"/>
                <a:ea typeface="+mn-ea"/>
                <a:cs typeface="+mn-cs"/>
              </a:rPr>
              <a:t>August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0403D"/>
                </a:solidFill>
                <a:effectLst/>
                <a:uLnTx/>
                <a:uFillTx/>
                <a:latin typeface="Segoe UI"/>
                <a:ea typeface="+mn-ea"/>
                <a:cs typeface="+mn-cs"/>
              </a:rPr>
              <a:t>OSPI | SAFS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47252312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40403D"/>
                </a:solidFill>
                <a:effectLst/>
                <a:uLnTx/>
                <a:uFillTx/>
                <a:latin typeface="Segoe UI"/>
                <a:ea typeface="+mn-ea"/>
                <a:cs typeface="+mn-cs"/>
              </a:rPr>
              <a:t>August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0403D"/>
                </a:solidFill>
                <a:effectLst/>
                <a:uLnTx/>
                <a:uFillTx/>
                <a:latin typeface="Segoe UI"/>
                <a:ea typeface="+mn-ea"/>
                <a:cs typeface="+mn-cs"/>
              </a:rPr>
              <a:t>OSPI | SAFS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8770228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40403D"/>
                </a:solidFill>
                <a:effectLst/>
                <a:uLnTx/>
                <a:uFillTx/>
                <a:latin typeface="Segoe UI"/>
                <a:ea typeface="+mn-ea"/>
                <a:cs typeface="+mn-cs"/>
              </a:rPr>
              <a:t>August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0403D"/>
                </a:solidFill>
                <a:effectLst/>
                <a:uLnTx/>
                <a:uFillTx/>
                <a:latin typeface="Segoe UI"/>
                <a:ea typeface="+mn-ea"/>
                <a:cs typeface="+mn-cs"/>
              </a:rPr>
              <a:t>OSPI | SAFS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86459799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dirty="0" smtClean="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dirty="0" smtClean="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dirty="0" smtClean="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dirty="0" smtClean="0">
                <a:ln>
                  <a:noFill/>
                </a:ln>
                <a:solidFill>
                  <a:srgbClr val="40403D"/>
                </a:solidFill>
                <a:effectLst/>
                <a:uLnTx/>
                <a:uFillTx/>
                <a:latin typeface="Segoe UI"/>
                <a:ea typeface="+mn-ea"/>
                <a:cs typeface="+mn-cs"/>
              </a:rPr>
              <a:t>.</a:t>
            </a:r>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6" name="Text Placeholder 5"/>
          <p:cNvSpPr>
            <a:spLocks noGrp="1"/>
          </p:cNvSpPr>
          <p:nvPr>
            <p:ph type="body" sz="quarter" idx="10"/>
          </p:nvPr>
        </p:nvSpPr>
        <p:spPr>
          <a:xfrm>
            <a:off x="765175" y="1624013"/>
            <a:ext cx="10463213" cy="2865437"/>
          </a:xfrm>
        </p:spPr>
        <p:txBody>
          <a:bodyPr/>
          <a:lstStyle/>
          <a:p>
            <a:pPr lvl="0"/>
            <a:r>
              <a:rPr lang="en-US" dirty="0" smtClean="0"/>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40403D"/>
                </a:solidFill>
                <a:effectLst/>
                <a:uLnTx/>
                <a:uFillTx/>
                <a:latin typeface="Segoe UI"/>
                <a:ea typeface="+mn-ea"/>
                <a:cs typeface="+mn-cs"/>
              </a:rPr>
              <a:t>August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0403D"/>
                </a:solidFill>
                <a:effectLst/>
                <a:uLnTx/>
                <a:uFillTx/>
                <a:latin typeface="Segoe UI"/>
                <a:ea typeface="+mn-ea"/>
                <a:cs typeface="+mn-cs"/>
              </a:rPr>
              <a:t>OSPI | SAFS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4" name="Title 3"/>
          <p:cNvSpPr>
            <a:spLocks noGrp="1"/>
          </p:cNvSpPr>
          <p:nvPr>
            <p:ph type="title" hasCustomPrompt="1"/>
          </p:nvPr>
        </p:nvSpPr>
        <p:spPr>
          <a:xfrm>
            <a:off x="765041" y="395854"/>
            <a:ext cx="10515600" cy="1205057"/>
          </a:xfrm>
        </p:spPr>
        <p:txBody>
          <a:bodyPr/>
          <a:lstStyle>
            <a:lvl1pPr>
              <a:defRPr/>
            </a:lvl1pPr>
          </a:lstStyle>
          <a:p>
            <a:r>
              <a:rPr lang="en-US" dirty="0" smtClean="0"/>
              <a:t>Contact Us!</a:t>
            </a:r>
            <a:endParaRPr lang="en-US" dirty="0"/>
          </a:p>
        </p:txBody>
      </p:sp>
    </p:spTree>
    <p:extLst>
      <p:ext uri="{BB962C8B-B14F-4D97-AF65-F5344CB8AC3E}">
        <p14:creationId xmlns:p14="http://schemas.microsoft.com/office/powerpoint/2010/main" val="333924669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40403D"/>
                </a:solidFill>
                <a:effectLst/>
                <a:uLnTx/>
                <a:uFillTx/>
                <a:latin typeface="Segoe UI"/>
                <a:ea typeface="+mn-ea"/>
                <a:cs typeface="+mn-cs"/>
              </a:rPr>
              <a:t>August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0403D"/>
                </a:solidFill>
                <a:effectLst/>
                <a:uLnTx/>
                <a:uFillTx/>
                <a:latin typeface="Segoe UI"/>
                <a:ea typeface="+mn-ea"/>
                <a:cs typeface="+mn-cs"/>
              </a:rPr>
              <a:t>OSPI | SAFS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1207991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40403D"/>
                </a:solidFill>
                <a:effectLst/>
                <a:uLnTx/>
                <a:uFillTx/>
                <a:latin typeface="Segoe UI"/>
                <a:ea typeface="+mn-ea"/>
                <a:cs typeface="+mn-cs"/>
              </a:rPr>
              <a:t>August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0403D"/>
                </a:solidFill>
                <a:effectLst/>
                <a:uLnTx/>
                <a:uFillTx/>
                <a:latin typeface="Segoe UI"/>
                <a:ea typeface="+mn-ea"/>
                <a:cs typeface="+mn-cs"/>
              </a:rPr>
              <a:t>OSPI | SAFS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6188009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7"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13"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14"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pic>
        <p:nvPicPr>
          <p:cNvPr id="8" name="Picture 7" title="OSPI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
        <p:nvSpPr>
          <p:cNvPr id="9" name="TextBox 8"/>
          <p:cNvSpPr txBox="1"/>
          <p:nvPr userDrawn="1"/>
        </p:nvSpPr>
        <p:spPr>
          <a:xfrm>
            <a:off x="506104" y="637678"/>
            <a:ext cx="3875964" cy="584775"/>
          </a:xfrm>
          <a:prstGeom prst="rect">
            <a:avLst/>
          </a:prstGeom>
          <a:noFill/>
        </p:spPr>
        <p:txBody>
          <a:bodyPr wrap="square" rtlCol="0">
            <a:spAutoFit/>
          </a:bodyPr>
          <a:lstStyle/>
          <a:p>
            <a:pPr algn="r"/>
            <a:r>
              <a:rPr lang="en-US" sz="3200" b="1" dirty="0" smtClean="0">
                <a:solidFill>
                  <a:srgbClr val="40403D"/>
                </a:solidFill>
                <a:latin typeface="Segoe UI" panose="020B0502040204020203" pitchFamily="34" charset="0"/>
                <a:cs typeface="Segoe UI" panose="020B0502040204020203" pitchFamily="34" charset="0"/>
              </a:rPr>
              <a:t>Equity Statement</a:t>
            </a:r>
            <a:endParaRPr lang="en-US" sz="3200" b="1" dirty="0">
              <a:solidFill>
                <a:srgbClr val="40403D"/>
              </a:solidFill>
              <a:latin typeface="Segoe UI" panose="020B0502040204020203" pitchFamily="34" charset="0"/>
              <a:cs typeface="Segoe UI" panose="020B0502040204020203" pitchFamily="34" charset="0"/>
            </a:endParaRPr>
          </a:p>
        </p:txBody>
      </p:sp>
      <p:sp>
        <p:nvSpPr>
          <p:cNvPr id="10" name="TextBox 9"/>
          <p:cNvSpPr txBox="1"/>
          <p:nvPr userDrawn="1"/>
        </p:nvSpPr>
        <p:spPr>
          <a:xfrm>
            <a:off x="5072417" y="637678"/>
            <a:ext cx="6878472" cy="4755148"/>
          </a:xfrm>
          <a:prstGeom prst="rect">
            <a:avLst/>
          </a:prstGeom>
          <a:noFill/>
        </p:spPr>
        <p:txBody>
          <a:bodyPr wrap="square" rtlCol="0">
            <a:spAutoFit/>
          </a:bodyPr>
          <a:lstStyle/>
          <a:p>
            <a:pPr>
              <a:spcAft>
                <a:spcPts val="600"/>
              </a:spcAft>
            </a:pPr>
            <a:r>
              <a:rPr lang="en-US" sz="1800" b="0" i="0" kern="1200" dirty="0" smtClean="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smtClean="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smtClean="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smtClean="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endParaRPr lang="en-US" sz="1800" b="0" i="0" kern="1200" dirty="0">
              <a:solidFill>
                <a:srgbClr val="40403D"/>
              </a:solidFill>
              <a:effectLst/>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8630145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smtClean="0"/>
              <a:t>Click to edit Master title style</a:t>
            </a:r>
            <a:endParaRPr lang="en-US" dirty="0"/>
          </a:p>
        </p:txBody>
      </p:sp>
      <p:pic>
        <p:nvPicPr>
          <p:cNvPr id="4" name="Picture 3" title="Two students in a classroom look at an experiment, not show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smtClean="0"/>
              <a:t>Click to edit Master title style</a:t>
            </a:r>
            <a:endParaRPr lang="en-US" dirty="0"/>
          </a:p>
        </p:txBody>
      </p:sp>
      <p:pic>
        <p:nvPicPr>
          <p:cNvPr id="4" name="Picture 3" title="Male Teacher works with two student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smtClean="0"/>
              <a:t>Click to edit Master title style</a:t>
            </a:r>
            <a:endParaRPr lang="en-US" dirty="0"/>
          </a:p>
        </p:txBody>
      </p:sp>
      <p:pic>
        <p:nvPicPr>
          <p:cNvPr id="3" name="Picture 2" title="Six elementary age students laugh at a teacher, not show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smtClean="0"/>
              <a:t>Click to edit Master title style</a:t>
            </a:r>
            <a:endParaRPr lang="en-US" dirty="0"/>
          </a:p>
        </p:txBody>
      </p:sp>
      <p:pic>
        <p:nvPicPr>
          <p:cNvPr id="4" name="Picture 3" title="Eight high school age students throw graduation caps into the ai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smtClean="0"/>
              <a:t>Click to edit Master title style</a:t>
            </a:r>
            <a:endParaRPr lang="en-US" dirty="0"/>
          </a:p>
        </p:txBody>
      </p:sp>
      <p:pic>
        <p:nvPicPr>
          <p:cNvPr id="4" name="Picture 3" title="Four high school boys look at a computer monito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smtClean="0"/>
              <a:t>August 2020 |</a:t>
            </a:r>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dirty="0"/>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smtClean="0"/>
              <a:t>OSPI | SAFS |</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smtClean="0"/>
              <a:t>Click to edit Master title style</a:t>
            </a:r>
            <a:endParaRPr lang="en-US" dirty="0"/>
          </a:p>
        </p:txBody>
      </p:sp>
      <p:pic>
        <p:nvPicPr>
          <p:cNvPr id="6" name="Picture 5" title="Two high school girls look at a robotics projec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3914775"/>
          </a:xfrm>
          <a:prstGeom prst="rect">
            <a:avLst/>
          </a:prstGeom>
        </p:spPr>
      </p:pic>
    </p:spTree>
    <p:extLst>
      <p:ext uri="{BB962C8B-B14F-4D97-AF65-F5344CB8AC3E}">
        <p14:creationId xmlns:p14="http://schemas.microsoft.com/office/powerpoint/2010/main" val="21564358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3" r:id="rId4"/>
    <p:sldLayoutId id="2147483680" r:id="rId5"/>
    <p:sldLayoutId id="2147483667" r:id="rId6"/>
    <p:sldLayoutId id="2147483668" r:id="rId7"/>
    <p:sldLayoutId id="2147483669" r:id="rId8"/>
    <p:sldLayoutId id="2147483673" r:id="rId9"/>
    <p:sldLayoutId id="2147483679" r:id="rId10"/>
    <p:sldLayoutId id="2147483674" r:id="rId11"/>
    <p:sldLayoutId id="2147483675" r:id="rId12"/>
    <p:sldLayoutId id="2147483676" r:id="rId13"/>
    <p:sldLayoutId id="2147483677" r:id="rId14"/>
    <p:sldLayoutId id="2147483678" r:id="rId15"/>
    <p:sldLayoutId id="2147483666" r:id="rId16"/>
    <p:sldLayoutId id="2147483671" r:id="rId17"/>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40403D"/>
                </a:solidFill>
                <a:effectLst/>
                <a:uLnTx/>
                <a:uFillTx/>
                <a:latin typeface="Segoe UI"/>
                <a:ea typeface="+mn-ea"/>
                <a:cs typeface="+mn-cs"/>
              </a:rPr>
              <a:t>August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0403D"/>
                </a:solidFill>
                <a:effectLst/>
                <a:uLnTx/>
                <a:uFillTx/>
                <a:latin typeface="Segoe UI"/>
                <a:ea typeface="+mn-ea"/>
                <a:cs typeface="+mn-cs"/>
              </a:rPr>
              <a:t>OSPI | SAFS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69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hyperlink" Target="http://www.k12.wa.us/" TargetMode="External"/><Relationship Id="rId1" Type="http://schemas.openxmlformats.org/officeDocument/2006/relationships/slideLayout" Target="../slideLayouts/slideLayout20.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August 2020 |</a:t>
            </a:r>
            <a:endParaRPr lang="en-US" dirty="0"/>
          </a:p>
        </p:txBody>
      </p:sp>
      <p:sp>
        <p:nvSpPr>
          <p:cNvPr id="7" name="Slide Number Placeholder 6"/>
          <p:cNvSpPr>
            <a:spLocks noGrp="1"/>
          </p:cNvSpPr>
          <p:nvPr>
            <p:ph type="sldNum" sz="quarter" idx="4"/>
          </p:nvPr>
        </p:nvSpPr>
        <p:spPr/>
        <p:txBody>
          <a:bodyPr/>
          <a:lstStyle/>
          <a:p>
            <a:fld id="{65248FEF-978F-4B24-93F3-B987601DAD06}" type="slidenum">
              <a:rPr lang="en-US" smtClean="0"/>
              <a:pPr/>
              <a:t>1</a:t>
            </a:fld>
            <a:endParaRPr lang="en-US" dirty="0"/>
          </a:p>
        </p:txBody>
      </p:sp>
      <p:sp>
        <p:nvSpPr>
          <p:cNvPr id="6" name="Footer Placeholder 5"/>
          <p:cNvSpPr>
            <a:spLocks noGrp="1"/>
          </p:cNvSpPr>
          <p:nvPr>
            <p:ph type="ftr" sz="quarter" idx="3"/>
          </p:nvPr>
        </p:nvSpPr>
        <p:spPr/>
        <p:txBody>
          <a:bodyPr/>
          <a:lstStyle/>
          <a:p>
            <a:r>
              <a:rPr lang="en-US" smtClean="0"/>
              <a:t>OSPI | SAFS |</a:t>
            </a:r>
            <a:endParaRPr lang="en-US" dirty="0"/>
          </a:p>
        </p:txBody>
      </p:sp>
      <p:sp>
        <p:nvSpPr>
          <p:cNvPr id="11" name="Title 10"/>
          <p:cNvSpPr>
            <a:spLocks noGrp="1"/>
          </p:cNvSpPr>
          <p:nvPr>
            <p:ph type="ctrTitle"/>
          </p:nvPr>
        </p:nvSpPr>
        <p:spPr/>
        <p:txBody>
          <a:bodyPr/>
          <a:lstStyle/>
          <a:p>
            <a:r>
              <a:rPr lang="en-US" dirty="0" smtClean="0"/>
              <a:t>WASBO Year-End Workshop</a:t>
            </a:r>
            <a:endParaRPr lang="en-US" dirty="0"/>
          </a:p>
        </p:txBody>
      </p:sp>
      <p:sp>
        <p:nvSpPr>
          <p:cNvPr id="12" name="Subtitle 11"/>
          <p:cNvSpPr>
            <a:spLocks noGrp="1"/>
          </p:cNvSpPr>
          <p:nvPr>
            <p:ph type="subTitle" idx="1"/>
          </p:nvPr>
        </p:nvSpPr>
        <p:spPr/>
        <p:txBody>
          <a:bodyPr>
            <a:normAutofit/>
          </a:bodyPr>
          <a:lstStyle/>
          <a:p>
            <a:r>
              <a:rPr lang="en-US" sz="5400" dirty="0" smtClean="0"/>
              <a:t>August 25, 2020</a:t>
            </a:r>
            <a:endParaRPr lang="en-US" sz="5400" dirty="0"/>
          </a:p>
        </p:txBody>
      </p:sp>
    </p:spTree>
    <p:extLst>
      <p:ext uri="{BB962C8B-B14F-4D97-AF65-F5344CB8AC3E}">
        <p14:creationId xmlns:p14="http://schemas.microsoft.com/office/powerpoint/2010/main" val="8863188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Getting Started</a:t>
            </a:r>
            <a:endParaRPr lang="en-US" i="1" dirty="0">
              <a:solidFill>
                <a:srgbClr val="FF0000"/>
              </a:solidFill>
            </a:endParaRPr>
          </a:p>
        </p:txBody>
      </p:sp>
      <p:sp>
        <p:nvSpPr>
          <p:cNvPr id="5" name="Content Placeholder 4" descr="Input data page" title="Getting Started"/>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10</a:t>
            </a:fld>
            <a:endParaRPr lang="en-US" dirty="0"/>
          </a:p>
        </p:txBody>
      </p:sp>
      <p:sp>
        <p:nvSpPr>
          <p:cNvPr id="6" name="TextBox 5"/>
          <p:cNvSpPr txBox="1"/>
          <p:nvPr/>
        </p:nvSpPr>
        <p:spPr>
          <a:xfrm>
            <a:off x="300447" y="2253753"/>
            <a:ext cx="4036422" cy="1754326"/>
          </a:xfrm>
          <a:prstGeom prst="rect">
            <a:avLst/>
          </a:prstGeom>
          <a:noFill/>
        </p:spPr>
        <p:txBody>
          <a:bodyPr wrap="square" rtlCol="0">
            <a:spAutoFit/>
          </a:bodyPr>
          <a:lstStyle/>
          <a:p>
            <a:r>
              <a:rPr lang="en-US" dirty="0"/>
              <a:t>When you click Go from the List Statements screen, you are taken to the Input Data screen. To import data into the F-196, click on the Import Data tab in the secondary navigation bar</a:t>
            </a:r>
          </a:p>
        </p:txBody>
      </p:sp>
      <p:pic>
        <p:nvPicPr>
          <p:cNvPr id="10" name="Picture 9" descr="Input data page in EDS" title="getting started"/>
          <p:cNvPicPr/>
          <p:nvPr/>
        </p:nvPicPr>
        <p:blipFill>
          <a:blip r:embed="rId2"/>
          <a:stretch>
            <a:fillRect/>
          </a:stretch>
        </p:blipFill>
        <p:spPr>
          <a:xfrm>
            <a:off x="4911634" y="1690688"/>
            <a:ext cx="5929719" cy="3456078"/>
          </a:xfrm>
          <a:prstGeom prst="rect">
            <a:avLst/>
          </a:prstGeom>
        </p:spPr>
      </p:pic>
    </p:spTree>
    <p:extLst>
      <p:ext uri="{BB962C8B-B14F-4D97-AF65-F5344CB8AC3E}">
        <p14:creationId xmlns:p14="http://schemas.microsoft.com/office/powerpoint/2010/main" val="30856909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Import Data</a:t>
            </a:r>
            <a:endParaRPr lang="en-US" i="1" dirty="0">
              <a:solidFill>
                <a:srgbClr val="FF0000"/>
              </a:solidFill>
            </a:endParaRPr>
          </a:p>
        </p:txBody>
      </p:sp>
      <p:sp>
        <p:nvSpPr>
          <p:cNvPr id="5" name="Content Placeholder 4" descr="Import Data instructions" title="Impor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11</a:t>
            </a:fld>
            <a:endParaRPr lang="en-US" dirty="0"/>
          </a:p>
        </p:txBody>
      </p:sp>
      <p:pic>
        <p:nvPicPr>
          <p:cNvPr id="11" name="Picture 10" descr="Impaor Data page" title="Import Data"/>
          <p:cNvPicPr/>
          <p:nvPr/>
        </p:nvPicPr>
        <p:blipFill>
          <a:blip r:embed="rId3"/>
          <a:stretch>
            <a:fillRect/>
          </a:stretch>
        </p:blipFill>
        <p:spPr>
          <a:xfrm>
            <a:off x="4950823" y="1862734"/>
            <a:ext cx="6283234" cy="3323220"/>
          </a:xfrm>
          <a:prstGeom prst="rect">
            <a:avLst/>
          </a:prstGeom>
        </p:spPr>
      </p:pic>
      <p:sp>
        <p:nvSpPr>
          <p:cNvPr id="3" name="TextBox 2"/>
          <p:cNvSpPr txBox="1"/>
          <p:nvPr/>
        </p:nvSpPr>
        <p:spPr>
          <a:xfrm>
            <a:off x="496388" y="1862733"/>
            <a:ext cx="3838303" cy="3152145"/>
          </a:xfrm>
          <a:prstGeom prst="rect">
            <a:avLst/>
          </a:prstGeom>
          <a:noFill/>
        </p:spPr>
        <p:txBody>
          <a:bodyPr wrap="square" rtlCol="0">
            <a:spAutoFit/>
          </a:bodyPr>
          <a:lstStyle/>
          <a:p>
            <a:pPr marL="355600" marR="59055" indent="-229235">
              <a:spcBef>
                <a:spcPts val="0"/>
              </a:spcBef>
              <a:spcAft>
                <a:spcPts val="0"/>
              </a:spcAft>
            </a:pPr>
            <a:r>
              <a:rPr lang="en-US" dirty="0" smtClean="0">
                <a:latin typeface="Calibri" panose="020F0502020204030204" pitchFamily="34" charset="0"/>
                <a:ea typeface="Calibri" panose="020F0502020204030204" pitchFamily="34" charset="0"/>
              </a:rPr>
              <a:t>   Select a new file to upload and click “Upload”</a:t>
            </a:r>
            <a:endParaRPr lang="en-US" sz="1600" dirty="0" smtClean="0">
              <a:latin typeface="Calibri" panose="020F0502020204030204" pitchFamily="34" charset="0"/>
              <a:ea typeface="Calibri" panose="020F0502020204030204" pitchFamily="34" charset="0"/>
            </a:endParaRPr>
          </a:p>
          <a:p>
            <a:pPr>
              <a:spcBef>
                <a:spcPts val="55"/>
              </a:spcBef>
            </a:pPr>
            <a:r>
              <a:rPr lang="en-US" dirty="0">
                <a:latin typeface="Calibri" panose="020F0502020204030204" pitchFamily="34" charset="0"/>
                <a:ea typeface="Calibri" panose="020F0502020204030204" pitchFamily="34" charset="0"/>
              </a:rPr>
              <a:t> </a:t>
            </a:r>
            <a:endParaRPr lang="en-US" sz="1600" dirty="0">
              <a:latin typeface="Calibri" panose="020F0502020204030204" pitchFamily="34" charset="0"/>
              <a:ea typeface="Calibri" panose="020F0502020204030204" pitchFamily="34" charset="0"/>
            </a:endParaRPr>
          </a:p>
          <a:p>
            <a:r>
              <a:rPr lang="en-US" b="1" dirty="0">
                <a:latin typeface="Calibri" panose="020F0502020204030204" pitchFamily="34" charset="0"/>
                <a:ea typeface="Calibri" panose="020F0502020204030204" pitchFamily="34" charset="0"/>
              </a:rPr>
              <a:t>Note: </a:t>
            </a:r>
            <a:r>
              <a:rPr lang="en-US" dirty="0">
                <a:latin typeface="Calibri" panose="020F0502020204030204" pitchFamily="34" charset="0"/>
                <a:ea typeface="Calibri" panose="020F0502020204030204" pitchFamily="34" charset="0"/>
              </a:rPr>
              <a:t>If you are a district that uses WSIPC and have not extracted a data file, you will need to do this first before importing</a:t>
            </a:r>
            <a:r>
              <a:rPr lang="en-US" dirty="0" smtClean="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Any data file that meets specifications can be imported. Your service provider can contact us for assistance in setting up files that can be imported.</a:t>
            </a:r>
            <a:endParaRPr lang="en-US" dirty="0"/>
          </a:p>
        </p:txBody>
      </p:sp>
    </p:spTree>
    <p:extLst>
      <p:ext uri="{BB962C8B-B14F-4D97-AF65-F5344CB8AC3E}">
        <p14:creationId xmlns:p14="http://schemas.microsoft.com/office/powerpoint/2010/main" val="7418857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The </a:t>
            </a:r>
            <a:r>
              <a:rPr lang="en-US" dirty="0" smtClean="0">
                <a:solidFill>
                  <a:srgbClr val="FF0000"/>
                </a:solidFill>
              </a:rPr>
              <a:t> F-196 Import Data</a:t>
            </a:r>
            <a:endParaRPr lang="en-US" i="1" dirty="0">
              <a:solidFill>
                <a:srgbClr val="FF0000"/>
              </a:solidFill>
            </a:endParaRPr>
          </a:p>
        </p:txBody>
      </p:sp>
      <p:sp>
        <p:nvSpPr>
          <p:cNvPr id="5" name="Content Placeholder 4" descr="Import Data instructions" title="Impor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12</a:t>
            </a:fld>
            <a:endParaRPr lang="en-US" dirty="0"/>
          </a:p>
        </p:txBody>
      </p:sp>
      <p:pic>
        <p:nvPicPr>
          <p:cNvPr id="10" name="Picture 9" descr="Import Data screen" title="Import Data"/>
          <p:cNvPicPr/>
          <p:nvPr/>
        </p:nvPicPr>
        <p:blipFill>
          <a:blip r:embed="rId3"/>
          <a:stretch>
            <a:fillRect/>
          </a:stretch>
        </p:blipFill>
        <p:spPr>
          <a:xfrm>
            <a:off x="4924698" y="2023971"/>
            <a:ext cx="6429101" cy="2234520"/>
          </a:xfrm>
          <a:prstGeom prst="rect">
            <a:avLst/>
          </a:prstGeom>
        </p:spPr>
      </p:pic>
      <p:sp>
        <p:nvSpPr>
          <p:cNvPr id="12" name="Rectangle 11"/>
          <p:cNvSpPr/>
          <p:nvPr/>
        </p:nvSpPr>
        <p:spPr>
          <a:xfrm>
            <a:off x="618308" y="1940902"/>
            <a:ext cx="3627121" cy="2031325"/>
          </a:xfrm>
          <a:prstGeom prst="rect">
            <a:avLst/>
          </a:prstGeom>
        </p:spPr>
        <p:txBody>
          <a:bodyPr wrap="square">
            <a:spAutoFit/>
          </a:bodyPr>
          <a:lstStyle/>
          <a:p>
            <a:r>
              <a:rPr lang="en-US" dirty="0">
                <a:latin typeface="Calibri" panose="020F0502020204030204" pitchFamily="34" charset="0"/>
                <a:ea typeface="Calibri" panose="020F0502020204030204" pitchFamily="34" charset="0"/>
              </a:rPr>
              <a:t>To import data, check the fund (or funds) that you wish to import and click the Import Financial Data button for that file. The import may take a few seconds. After it is done, you will see a message that says 'Financial statement data imported.'</a:t>
            </a:r>
            <a:endParaRPr lang="en-US" dirty="0"/>
          </a:p>
        </p:txBody>
      </p:sp>
    </p:spTree>
    <p:extLst>
      <p:ext uri="{BB962C8B-B14F-4D97-AF65-F5344CB8AC3E}">
        <p14:creationId xmlns:p14="http://schemas.microsoft.com/office/powerpoint/2010/main" val="3604712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Import Data-Error Report</a:t>
            </a:r>
            <a:endParaRPr lang="en-US" i="1" dirty="0">
              <a:solidFill>
                <a:srgbClr val="FF0000"/>
              </a:solidFill>
            </a:endParaRPr>
          </a:p>
        </p:txBody>
      </p:sp>
      <p:sp>
        <p:nvSpPr>
          <p:cNvPr id="5" name="Content Placeholder 4" descr="Import Data instructions" title="Impor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13</a:t>
            </a:fld>
            <a:endParaRPr lang="en-US" dirty="0"/>
          </a:p>
        </p:txBody>
      </p:sp>
      <p:sp>
        <p:nvSpPr>
          <p:cNvPr id="12" name="Rectangle 11"/>
          <p:cNvSpPr/>
          <p:nvPr/>
        </p:nvSpPr>
        <p:spPr>
          <a:xfrm>
            <a:off x="618308" y="2253753"/>
            <a:ext cx="3627121" cy="1200329"/>
          </a:xfrm>
          <a:prstGeom prst="rect">
            <a:avLst/>
          </a:prstGeom>
        </p:spPr>
        <p:txBody>
          <a:bodyPr wrap="square">
            <a:spAutoFit/>
          </a:bodyPr>
          <a:lstStyle/>
          <a:p>
            <a:r>
              <a:rPr lang="en-US" dirty="0" smtClean="0"/>
              <a:t>If there is an error in the file it will not import. To see what the problem is click on view error report.</a:t>
            </a:r>
            <a:endParaRPr lang="en-US" dirty="0"/>
          </a:p>
        </p:txBody>
      </p:sp>
      <p:pic>
        <p:nvPicPr>
          <p:cNvPr id="3" name="Picture 2" descr="Screen shot of import data screen" title="Import Error Report"/>
          <p:cNvPicPr>
            <a:picLocks noChangeAspect="1"/>
          </p:cNvPicPr>
          <p:nvPr/>
        </p:nvPicPr>
        <p:blipFill>
          <a:blip r:embed="rId3"/>
          <a:stretch>
            <a:fillRect/>
          </a:stretch>
        </p:blipFill>
        <p:spPr>
          <a:xfrm>
            <a:off x="4245429" y="1862733"/>
            <a:ext cx="7720968" cy="2662084"/>
          </a:xfrm>
          <a:prstGeom prst="rect">
            <a:avLst/>
          </a:prstGeom>
        </p:spPr>
      </p:pic>
      <p:sp>
        <p:nvSpPr>
          <p:cNvPr id="4" name="TextBox 3"/>
          <p:cNvSpPr txBox="1"/>
          <p:nvPr/>
        </p:nvSpPr>
        <p:spPr>
          <a:xfrm>
            <a:off x="605013" y="4017147"/>
            <a:ext cx="3590342" cy="646331"/>
          </a:xfrm>
          <a:prstGeom prst="rect">
            <a:avLst/>
          </a:prstGeom>
          <a:noFill/>
        </p:spPr>
        <p:txBody>
          <a:bodyPr wrap="none" rtlCol="0">
            <a:spAutoFit/>
          </a:bodyPr>
          <a:lstStyle/>
          <a:p>
            <a:r>
              <a:rPr lang="en-US" b="1" dirty="0" smtClean="0"/>
              <a:t>Note: </a:t>
            </a:r>
            <a:r>
              <a:rPr lang="en-US" dirty="0" smtClean="0"/>
              <a:t>As shown here files can be </a:t>
            </a:r>
          </a:p>
          <a:p>
            <a:r>
              <a:rPr lang="en-US" dirty="0" smtClean="0"/>
              <a:t>Imported multiple times.</a:t>
            </a:r>
            <a:endParaRPr lang="en-US" dirty="0"/>
          </a:p>
        </p:txBody>
      </p:sp>
    </p:spTree>
    <p:extLst>
      <p:ext uri="{BB962C8B-B14F-4D97-AF65-F5344CB8AC3E}">
        <p14:creationId xmlns:p14="http://schemas.microsoft.com/office/powerpoint/2010/main" val="21792330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Import Data-Error Report</a:t>
            </a:r>
            <a:endParaRPr lang="en-US" i="1" dirty="0">
              <a:solidFill>
                <a:srgbClr val="FF0000"/>
              </a:solidFill>
            </a:endParaRPr>
          </a:p>
        </p:txBody>
      </p:sp>
      <p:sp>
        <p:nvSpPr>
          <p:cNvPr id="5" name="Content Placeholder 4" descr="Import Data instructions" title="Impor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14</a:t>
            </a:fld>
            <a:endParaRPr lang="en-US" dirty="0"/>
          </a:p>
        </p:txBody>
      </p:sp>
      <p:sp>
        <p:nvSpPr>
          <p:cNvPr id="12" name="Rectangle 11"/>
          <p:cNvSpPr/>
          <p:nvPr/>
        </p:nvSpPr>
        <p:spPr>
          <a:xfrm>
            <a:off x="618308" y="2253753"/>
            <a:ext cx="3627121" cy="2862322"/>
          </a:xfrm>
          <a:prstGeom prst="rect">
            <a:avLst/>
          </a:prstGeom>
        </p:spPr>
        <p:txBody>
          <a:bodyPr wrap="square">
            <a:spAutoFit/>
          </a:bodyPr>
          <a:lstStyle/>
          <a:p>
            <a:r>
              <a:rPr lang="en-US" dirty="0" smtClean="0"/>
              <a:t>This error report shows that location 4480 is invalid. Incorrect location numbers seem to be the #1 reason for files not importing. Check and make sure that the correct location numbers are being used. In this case the accounting records need to be updated with the correct location number.</a:t>
            </a:r>
            <a:endParaRPr lang="en-US" dirty="0"/>
          </a:p>
        </p:txBody>
      </p:sp>
      <p:pic>
        <p:nvPicPr>
          <p:cNvPr id="4" name="Picture 3" descr="Import data report" title="Import Data Error Report"/>
          <p:cNvPicPr>
            <a:picLocks noChangeAspect="1"/>
          </p:cNvPicPr>
          <p:nvPr/>
        </p:nvPicPr>
        <p:blipFill>
          <a:blip r:embed="rId3"/>
          <a:stretch>
            <a:fillRect/>
          </a:stretch>
        </p:blipFill>
        <p:spPr>
          <a:xfrm>
            <a:off x="4345578" y="2253753"/>
            <a:ext cx="7757650" cy="2643188"/>
          </a:xfrm>
          <a:prstGeom prst="rect">
            <a:avLst/>
          </a:prstGeom>
        </p:spPr>
      </p:pic>
    </p:spTree>
    <p:extLst>
      <p:ext uri="{BB962C8B-B14F-4D97-AF65-F5344CB8AC3E}">
        <p14:creationId xmlns:p14="http://schemas.microsoft.com/office/powerpoint/2010/main" val="24480279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Import Data-Error Report</a:t>
            </a:r>
            <a:endParaRPr lang="en-US" i="1" dirty="0">
              <a:solidFill>
                <a:srgbClr val="FF0000"/>
              </a:solidFill>
            </a:endParaRPr>
          </a:p>
        </p:txBody>
      </p:sp>
      <p:sp>
        <p:nvSpPr>
          <p:cNvPr id="5" name="Content Placeholder 4" descr="Import Data instructions" title="Impor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15</a:t>
            </a:fld>
            <a:endParaRPr lang="en-US" dirty="0"/>
          </a:p>
        </p:txBody>
      </p:sp>
      <p:sp>
        <p:nvSpPr>
          <p:cNvPr id="12" name="Rectangle 11"/>
          <p:cNvSpPr/>
          <p:nvPr/>
        </p:nvSpPr>
        <p:spPr>
          <a:xfrm>
            <a:off x="618308" y="2253753"/>
            <a:ext cx="3627121" cy="1477328"/>
          </a:xfrm>
          <a:prstGeom prst="rect">
            <a:avLst/>
          </a:prstGeom>
        </p:spPr>
        <p:txBody>
          <a:bodyPr wrap="square">
            <a:spAutoFit/>
          </a:bodyPr>
          <a:lstStyle/>
          <a:p>
            <a:r>
              <a:rPr lang="en-US" dirty="0" smtClean="0"/>
              <a:t>The current instructional and non-instructional location numbers can be found in the EHB 2242 Accounting Changes webpage under school locations.</a:t>
            </a:r>
            <a:endParaRPr lang="en-US" dirty="0"/>
          </a:p>
        </p:txBody>
      </p:sp>
      <p:pic>
        <p:nvPicPr>
          <p:cNvPr id="3" name="Picture 2" descr="Scrren shot where approved locations can be found." title="Import Data Error Report"/>
          <p:cNvPicPr>
            <a:picLocks noChangeAspect="1"/>
          </p:cNvPicPr>
          <p:nvPr/>
        </p:nvPicPr>
        <p:blipFill>
          <a:blip r:embed="rId3"/>
          <a:stretch>
            <a:fillRect/>
          </a:stretch>
        </p:blipFill>
        <p:spPr>
          <a:xfrm>
            <a:off x="4132973" y="1356310"/>
            <a:ext cx="7825665" cy="4399788"/>
          </a:xfrm>
          <a:prstGeom prst="rect">
            <a:avLst/>
          </a:prstGeom>
        </p:spPr>
      </p:pic>
    </p:spTree>
    <p:extLst>
      <p:ext uri="{BB962C8B-B14F-4D97-AF65-F5344CB8AC3E}">
        <p14:creationId xmlns:p14="http://schemas.microsoft.com/office/powerpoint/2010/main" val="628169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Approved Locations</a:t>
            </a:r>
            <a:endParaRPr lang="en-US" i="1" dirty="0">
              <a:solidFill>
                <a:srgbClr val="FF0000"/>
              </a:solidFill>
            </a:endParaRPr>
          </a:p>
        </p:txBody>
      </p:sp>
      <p:sp>
        <p:nvSpPr>
          <p:cNvPr id="5" name="Content Placeholder 4" descr="Import Data instructions" title="Impor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16</a:t>
            </a:fld>
            <a:endParaRPr lang="en-US" dirty="0"/>
          </a:p>
        </p:txBody>
      </p:sp>
      <p:sp>
        <p:nvSpPr>
          <p:cNvPr id="12" name="Rectangle 11"/>
          <p:cNvSpPr/>
          <p:nvPr/>
        </p:nvSpPr>
        <p:spPr>
          <a:xfrm>
            <a:off x="718457" y="1862733"/>
            <a:ext cx="3627121" cy="4524315"/>
          </a:xfrm>
          <a:prstGeom prst="rect">
            <a:avLst/>
          </a:prstGeom>
        </p:spPr>
        <p:txBody>
          <a:bodyPr wrap="square">
            <a:spAutoFit/>
          </a:bodyPr>
          <a:lstStyle/>
          <a:p>
            <a:r>
              <a:rPr lang="en-US" dirty="0" smtClean="0"/>
              <a:t>After approved locations is selected, select school in the drop down menu. The listing of schools will appear. Export this to excel and the sort by district to see all the approved instructional locations. Each location will have its own number.</a:t>
            </a:r>
          </a:p>
          <a:p>
            <a:endParaRPr lang="en-US" dirty="0"/>
          </a:p>
          <a:p>
            <a:r>
              <a:rPr lang="en-US" dirty="0" smtClean="0"/>
              <a:t>Each district will have </a:t>
            </a:r>
            <a:r>
              <a:rPr lang="en-US" b="1" dirty="0" smtClean="0"/>
              <a:t>one </a:t>
            </a:r>
            <a:r>
              <a:rPr lang="en-US" dirty="0" smtClean="0"/>
              <a:t>number for all non-instructional locations. See the separate listing for approved non-instructional locations,</a:t>
            </a:r>
          </a:p>
          <a:p>
            <a:endParaRPr lang="en-US" dirty="0"/>
          </a:p>
          <a:p>
            <a:endParaRPr lang="en-US" dirty="0"/>
          </a:p>
        </p:txBody>
      </p:sp>
      <p:pic>
        <p:nvPicPr>
          <p:cNvPr id="6" name="Picture 5" descr="Screen shot of school directory" title="Approved locations"/>
          <p:cNvPicPr>
            <a:picLocks noChangeAspect="1"/>
          </p:cNvPicPr>
          <p:nvPr/>
        </p:nvPicPr>
        <p:blipFill>
          <a:blip r:embed="rId3"/>
          <a:stretch>
            <a:fillRect/>
          </a:stretch>
        </p:blipFill>
        <p:spPr>
          <a:xfrm>
            <a:off x="4326382" y="1862733"/>
            <a:ext cx="7503670" cy="4218754"/>
          </a:xfrm>
          <a:prstGeom prst="rect">
            <a:avLst/>
          </a:prstGeom>
        </p:spPr>
      </p:pic>
    </p:spTree>
    <p:extLst>
      <p:ext uri="{BB962C8B-B14F-4D97-AF65-F5344CB8AC3E}">
        <p14:creationId xmlns:p14="http://schemas.microsoft.com/office/powerpoint/2010/main" val="1489636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07110" cy="1325563"/>
          </a:xfrm>
        </p:spPr>
        <p:txBody>
          <a:bodyPr/>
          <a:lstStyle/>
          <a:p>
            <a:r>
              <a:rPr lang="en-US" dirty="0" smtClean="0">
                <a:solidFill>
                  <a:srgbClr val="FF0000"/>
                </a:solidFill>
              </a:rPr>
              <a:t>The </a:t>
            </a:r>
            <a:r>
              <a:rPr lang="en-US" dirty="0">
                <a:solidFill>
                  <a:srgbClr val="FF0000"/>
                </a:solidFill>
              </a:rPr>
              <a:t>F-196 Input </a:t>
            </a:r>
            <a:r>
              <a:rPr lang="en-US" dirty="0" smtClean="0">
                <a:solidFill>
                  <a:srgbClr val="FF0000"/>
                </a:solidFill>
              </a:rPr>
              <a:t>Data-NCES Code Combo</a:t>
            </a:r>
            <a:endParaRPr lang="en-US" i="1" dirty="0">
              <a:solidFill>
                <a:srgbClr val="FF0000"/>
              </a:solidFill>
            </a:endParaRPr>
          </a:p>
        </p:txBody>
      </p:sp>
      <p:sp>
        <p:nvSpPr>
          <p:cNvPr id="5" name="Content Placeholder 4" descr="Program matrix" title="Inpu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17</a:t>
            </a:fld>
            <a:endParaRPr lang="en-US" dirty="0"/>
          </a:p>
        </p:txBody>
      </p:sp>
      <p:sp>
        <p:nvSpPr>
          <p:cNvPr id="6" name="TextBox 5"/>
          <p:cNvSpPr txBox="1"/>
          <p:nvPr/>
        </p:nvSpPr>
        <p:spPr>
          <a:xfrm>
            <a:off x="468086" y="2025102"/>
            <a:ext cx="2507589" cy="3785652"/>
          </a:xfrm>
          <a:prstGeom prst="rect">
            <a:avLst/>
          </a:prstGeom>
          <a:noFill/>
        </p:spPr>
        <p:txBody>
          <a:bodyPr wrap="square" rtlCol="0">
            <a:spAutoFit/>
          </a:bodyPr>
          <a:lstStyle/>
          <a:p>
            <a:r>
              <a:rPr lang="en-US" sz="2000" dirty="0" smtClean="0">
                <a:latin typeface="+mj-lt"/>
              </a:rPr>
              <a:t>The second reason why files are not importing correctly is invalid PP/AA/O/NCES code combinations</a:t>
            </a:r>
          </a:p>
          <a:p>
            <a:r>
              <a:rPr lang="en-US" sz="2000" dirty="0" smtClean="0">
                <a:latin typeface="+mj-lt"/>
              </a:rPr>
              <a:t>To review valid code combinations go to the EHB Accounting Changes webpage and select Valid COA lookup tool.</a:t>
            </a:r>
            <a:endParaRPr lang="en-US" sz="2000" dirty="0">
              <a:latin typeface="+mj-lt"/>
            </a:endParaRPr>
          </a:p>
        </p:txBody>
      </p:sp>
      <p:pic>
        <p:nvPicPr>
          <p:cNvPr id="3" name="Picture 2" descr="EHB 2242 Accounting Changes webpage" title="F-196 Input Data"/>
          <p:cNvPicPr>
            <a:picLocks noChangeAspect="1"/>
          </p:cNvPicPr>
          <p:nvPr/>
        </p:nvPicPr>
        <p:blipFill>
          <a:blip r:embed="rId3"/>
          <a:stretch>
            <a:fillRect/>
          </a:stretch>
        </p:blipFill>
        <p:spPr>
          <a:xfrm>
            <a:off x="3550596" y="1690687"/>
            <a:ext cx="8053575" cy="4454482"/>
          </a:xfrm>
          <a:prstGeom prst="rect">
            <a:avLst/>
          </a:prstGeom>
        </p:spPr>
      </p:pic>
    </p:spTree>
    <p:extLst>
      <p:ext uri="{BB962C8B-B14F-4D97-AF65-F5344CB8AC3E}">
        <p14:creationId xmlns:p14="http://schemas.microsoft.com/office/powerpoint/2010/main" val="42333431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765971" cy="1325563"/>
          </a:xfrm>
        </p:spPr>
        <p:txBody>
          <a:bodyPr/>
          <a:lstStyle/>
          <a:p>
            <a:r>
              <a:rPr lang="en-US" dirty="0" smtClean="0">
                <a:solidFill>
                  <a:srgbClr val="FF0000"/>
                </a:solidFill>
              </a:rPr>
              <a:t>The </a:t>
            </a:r>
            <a:r>
              <a:rPr lang="en-US" dirty="0">
                <a:solidFill>
                  <a:srgbClr val="FF0000"/>
                </a:solidFill>
              </a:rPr>
              <a:t>F-196 Input </a:t>
            </a:r>
            <a:r>
              <a:rPr lang="en-US" dirty="0" smtClean="0">
                <a:solidFill>
                  <a:srgbClr val="FF0000"/>
                </a:solidFill>
              </a:rPr>
              <a:t>Data NCES Code Combo</a:t>
            </a:r>
            <a:endParaRPr lang="en-US" i="1" dirty="0">
              <a:solidFill>
                <a:srgbClr val="FF0000"/>
              </a:solidFill>
            </a:endParaRPr>
          </a:p>
        </p:txBody>
      </p:sp>
      <p:sp>
        <p:nvSpPr>
          <p:cNvPr id="5" name="Content Placeholder 4" descr="Program matrix" title="Inpu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18</a:t>
            </a:fld>
            <a:endParaRPr lang="en-US" dirty="0"/>
          </a:p>
        </p:txBody>
      </p:sp>
      <p:sp>
        <p:nvSpPr>
          <p:cNvPr id="6" name="TextBox 5"/>
          <p:cNvSpPr txBox="1"/>
          <p:nvPr/>
        </p:nvSpPr>
        <p:spPr>
          <a:xfrm>
            <a:off x="468086" y="2025102"/>
            <a:ext cx="2507589" cy="3785652"/>
          </a:xfrm>
          <a:prstGeom prst="rect">
            <a:avLst/>
          </a:prstGeom>
          <a:noFill/>
        </p:spPr>
        <p:txBody>
          <a:bodyPr wrap="square" rtlCol="0">
            <a:spAutoFit/>
          </a:bodyPr>
          <a:lstStyle/>
          <a:p>
            <a:r>
              <a:rPr lang="en-US" sz="2000" dirty="0" smtClean="0">
                <a:latin typeface="+mj-lt"/>
              </a:rPr>
              <a:t>The second reason why files are not importing correctly is invalid PP/AA/O/NCES code combinations</a:t>
            </a:r>
          </a:p>
          <a:p>
            <a:r>
              <a:rPr lang="en-US" sz="2000" dirty="0" smtClean="0">
                <a:latin typeface="+mj-lt"/>
              </a:rPr>
              <a:t>To review valid code combinations go to the EHB Accounting Changes webpage and select Valid COA lookup tool.</a:t>
            </a:r>
            <a:endParaRPr lang="en-US" sz="2000" dirty="0">
              <a:latin typeface="+mj-lt"/>
            </a:endParaRPr>
          </a:p>
        </p:txBody>
      </p:sp>
      <p:pic>
        <p:nvPicPr>
          <p:cNvPr id="4" name="Picture 3" descr="Valid COA Lookup Tool" title="F-196 Input Data"/>
          <p:cNvPicPr>
            <a:picLocks noChangeAspect="1"/>
          </p:cNvPicPr>
          <p:nvPr/>
        </p:nvPicPr>
        <p:blipFill>
          <a:blip r:embed="rId3"/>
          <a:stretch>
            <a:fillRect/>
          </a:stretch>
        </p:blipFill>
        <p:spPr>
          <a:xfrm>
            <a:off x="3095418" y="1590291"/>
            <a:ext cx="8378125" cy="4643072"/>
          </a:xfrm>
          <a:prstGeom prst="rect">
            <a:avLst/>
          </a:prstGeom>
        </p:spPr>
      </p:pic>
    </p:spTree>
    <p:extLst>
      <p:ext uri="{BB962C8B-B14F-4D97-AF65-F5344CB8AC3E}">
        <p14:creationId xmlns:p14="http://schemas.microsoft.com/office/powerpoint/2010/main" val="23191033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a:t>
            </a:r>
            <a:r>
              <a:rPr lang="en-US" dirty="0">
                <a:solidFill>
                  <a:srgbClr val="FF0000"/>
                </a:solidFill>
              </a:rPr>
              <a:t>F-196 Input </a:t>
            </a:r>
            <a:r>
              <a:rPr lang="en-US" dirty="0" smtClean="0">
                <a:solidFill>
                  <a:srgbClr val="FF0000"/>
                </a:solidFill>
              </a:rPr>
              <a:t>Data NCES Code Combo</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19</a:t>
            </a:fld>
            <a:endParaRPr lang="en-US" dirty="0"/>
          </a:p>
        </p:txBody>
      </p:sp>
      <p:sp>
        <p:nvSpPr>
          <p:cNvPr id="6" name="TextBox 5"/>
          <p:cNvSpPr txBox="1"/>
          <p:nvPr/>
        </p:nvSpPr>
        <p:spPr>
          <a:xfrm>
            <a:off x="468086" y="2025102"/>
            <a:ext cx="2507589" cy="3785652"/>
          </a:xfrm>
          <a:prstGeom prst="rect">
            <a:avLst/>
          </a:prstGeom>
          <a:noFill/>
        </p:spPr>
        <p:txBody>
          <a:bodyPr wrap="square" rtlCol="0">
            <a:spAutoFit/>
          </a:bodyPr>
          <a:lstStyle/>
          <a:p>
            <a:r>
              <a:rPr lang="en-US" sz="2000" dirty="0" smtClean="0">
                <a:latin typeface="+mj-lt"/>
              </a:rPr>
              <a:t>The second reason why files are not importing correctly is invalid PP/AA/O/NCES code combinations</a:t>
            </a:r>
          </a:p>
          <a:p>
            <a:r>
              <a:rPr lang="en-US" sz="2000" dirty="0" smtClean="0">
                <a:latin typeface="+mj-lt"/>
              </a:rPr>
              <a:t>To review valid code combinations go to the EHB Accounting Changes webpage and select Valid COA lookup tool.</a:t>
            </a:r>
            <a:endParaRPr lang="en-US" sz="2000" dirty="0">
              <a:latin typeface="+mj-lt"/>
            </a:endParaRPr>
          </a:p>
        </p:txBody>
      </p:sp>
      <p:pic>
        <p:nvPicPr>
          <p:cNvPr id="10" name="Picture 9" descr="Valid program Activity Object NCES Code combinations" title="F-196 Input Data"/>
          <p:cNvPicPr>
            <a:picLocks noChangeAspect="1"/>
          </p:cNvPicPr>
          <p:nvPr/>
        </p:nvPicPr>
        <p:blipFill>
          <a:blip r:embed="rId3"/>
          <a:stretch>
            <a:fillRect/>
          </a:stretch>
        </p:blipFill>
        <p:spPr>
          <a:xfrm>
            <a:off x="3254644" y="1432586"/>
            <a:ext cx="8772041" cy="4827302"/>
          </a:xfrm>
          <a:prstGeom prst="rect">
            <a:avLst/>
          </a:prstGeom>
        </p:spPr>
      </p:pic>
    </p:spTree>
    <p:extLst>
      <p:ext uri="{BB962C8B-B14F-4D97-AF65-F5344CB8AC3E}">
        <p14:creationId xmlns:p14="http://schemas.microsoft.com/office/powerpoint/2010/main" val="44756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WASBO Year-End Workshop</a:t>
            </a:r>
            <a:endParaRPr lang="en-US"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2</a:t>
            </a:fld>
            <a:endParaRPr lang="en-US" dirty="0"/>
          </a:p>
        </p:txBody>
      </p:sp>
      <p:sp>
        <p:nvSpPr>
          <p:cNvPr id="6" name="TextBox 5"/>
          <p:cNvSpPr txBox="1"/>
          <p:nvPr/>
        </p:nvSpPr>
        <p:spPr>
          <a:xfrm>
            <a:off x="809297" y="1254810"/>
            <a:ext cx="10670628" cy="4955203"/>
          </a:xfrm>
          <a:prstGeom prst="rect">
            <a:avLst/>
          </a:prstGeom>
          <a:noFill/>
        </p:spPr>
        <p:txBody>
          <a:bodyPr wrap="square" rtlCol="0">
            <a:spAutoFit/>
          </a:bodyPr>
          <a:lstStyle/>
          <a:p>
            <a:pPr fontAlgn="base"/>
            <a:r>
              <a:rPr lang="en-US" sz="3600" dirty="0"/>
              <a:t>Agenda:</a:t>
            </a:r>
          </a:p>
          <a:p>
            <a:pPr lvl="6" fontAlgn="base">
              <a:buFont typeface="Wingdings" panose="05000000000000000000" pitchFamily="2" charset="2"/>
              <a:buChar char="ü"/>
            </a:pPr>
            <a:r>
              <a:rPr lang="en-US" sz="2800" dirty="0"/>
              <a:t>Logging In</a:t>
            </a:r>
          </a:p>
          <a:p>
            <a:pPr lvl="6" fontAlgn="base">
              <a:buFont typeface="Wingdings" panose="05000000000000000000" pitchFamily="2" charset="2"/>
              <a:buChar char="ü"/>
            </a:pPr>
            <a:r>
              <a:rPr lang="en-US" sz="2800" dirty="0"/>
              <a:t>Getting Started</a:t>
            </a:r>
          </a:p>
          <a:p>
            <a:pPr lvl="6" fontAlgn="base">
              <a:buFont typeface="Wingdings" panose="05000000000000000000" pitchFamily="2" charset="2"/>
              <a:buChar char="ü"/>
            </a:pPr>
            <a:r>
              <a:rPr lang="en-US" sz="2800" dirty="0"/>
              <a:t>Import Data</a:t>
            </a:r>
          </a:p>
          <a:p>
            <a:pPr lvl="6" fontAlgn="base">
              <a:buFont typeface="Wingdings" panose="05000000000000000000" pitchFamily="2" charset="2"/>
              <a:buChar char="ü"/>
            </a:pPr>
            <a:r>
              <a:rPr lang="en-US" sz="2800" dirty="0"/>
              <a:t>Input Data</a:t>
            </a:r>
          </a:p>
          <a:p>
            <a:pPr lvl="6" fontAlgn="base">
              <a:buFont typeface="Wingdings" panose="05000000000000000000" pitchFamily="2" charset="2"/>
              <a:buChar char="ü"/>
            </a:pPr>
            <a:r>
              <a:rPr lang="en-US" sz="2800" dirty="0"/>
              <a:t>Run Edits</a:t>
            </a:r>
          </a:p>
          <a:p>
            <a:pPr lvl="6" fontAlgn="base">
              <a:buFont typeface="Wingdings" panose="05000000000000000000" pitchFamily="2" charset="2"/>
              <a:buChar char="ü"/>
            </a:pPr>
            <a:r>
              <a:rPr lang="en-US" sz="2800" dirty="0"/>
              <a:t>Print Reports</a:t>
            </a:r>
          </a:p>
          <a:p>
            <a:pPr lvl="6" fontAlgn="base">
              <a:buFont typeface="Wingdings" panose="05000000000000000000" pitchFamily="2" charset="2"/>
              <a:buChar char="ü"/>
            </a:pPr>
            <a:r>
              <a:rPr lang="en-US" sz="2800" dirty="0"/>
              <a:t>Update Status</a:t>
            </a:r>
          </a:p>
          <a:p>
            <a:pPr lvl="6" fontAlgn="base">
              <a:buFont typeface="Wingdings" panose="05000000000000000000" pitchFamily="2" charset="2"/>
              <a:buChar char="ü"/>
            </a:pPr>
            <a:r>
              <a:rPr lang="en-US" sz="2800" dirty="0" smtClean="0"/>
              <a:t>Certification</a:t>
            </a:r>
          </a:p>
          <a:p>
            <a:pPr lvl="6" fontAlgn="base">
              <a:buFont typeface="Wingdings" panose="05000000000000000000" pitchFamily="2" charset="2"/>
              <a:buChar char="ü"/>
            </a:pPr>
            <a:r>
              <a:rPr lang="en-US" sz="2800" dirty="0" smtClean="0"/>
              <a:t>Notes to Financial Statement Templates</a:t>
            </a:r>
            <a:endParaRPr lang="en-US" sz="2800" dirty="0"/>
          </a:p>
          <a:p>
            <a:pPr lvl="6" fontAlgn="base">
              <a:buFont typeface="Wingdings" panose="05000000000000000000" pitchFamily="2" charset="2"/>
              <a:buChar char="ü"/>
            </a:pPr>
            <a:r>
              <a:rPr lang="en-US" sz="2800" dirty="0"/>
              <a:t>Final Thoughts</a:t>
            </a:r>
          </a:p>
        </p:txBody>
      </p:sp>
    </p:spTree>
    <p:extLst>
      <p:ext uri="{BB962C8B-B14F-4D97-AF65-F5344CB8AC3E}">
        <p14:creationId xmlns:p14="http://schemas.microsoft.com/office/powerpoint/2010/main" val="470376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solidFill>
                  <a:srgbClr val="FF0000"/>
                </a:solidFill>
              </a:rPr>
              <a:t>Poll Question #1</a:t>
            </a:r>
            <a:endParaRPr lang="en-US" sz="6000"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20</a:t>
            </a:fld>
            <a:endParaRPr lang="en-US" dirty="0"/>
          </a:p>
        </p:txBody>
      </p:sp>
      <p:sp>
        <p:nvSpPr>
          <p:cNvPr id="3" name="TextBox 2"/>
          <p:cNvSpPr txBox="1"/>
          <p:nvPr/>
        </p:nvSpPr>
        <p:spPr>
          <a:xfrm>
            <a:off x="432975" y="1828801"/>
            <a:ext cx="11386835" cy="3139321"/>
          </a:xfrm>
          <a:prstGeom prst="rect">
            <a:avLst/>
          </a:prstGeom>
          <a:noFill/>
        </p:spPr>
        <p:txBody>
          <a:bodyPr wrap="none" rtlCol="0">
            <a:spAutoFit/>
          </a:bodyPr>
          <a:lstStyle/>
          <a:p>
            <a:pPr marL="457200" indent="-457200">
              <a:buFont typeface="+mj-lt"/>
              <a:buAutoNum type="arabicPeriod"/>
            </a:pPr>
            <a:r>
              <a:rPr lang="en-US" sz="3600" dirty="0"/>
              <a:t>True or False: </a:t>
            </a:r>
            <a:r>
              <a:rPr lang="en-US" sz="3600" dirty="0" smtClean="0"/>
              <a:t>You can only import one fund at a time.</a:t>
            </a:r>
            <a:endParaRPr lang="en-US" sz="3600" dirty="0"/>
          </a:p>
          <a:p>
            <a:pPr marL="457200" indent="-457200">
              <a:buFont typeface="+mj-lt"/>
              <a:buAutoNum type="arabicPeriod"/>
            </a:pPr>
            <a:endParaRPr lang="en-US" sz="3600" dirty="0" smtClean="0"/>
          </a:p>
          <a:p>
            <a:pPr marL="914400" lvl="1" indent="-457200">
              <a:buFont typeface="+mj-lt"/>
              <a:buAutoNum type="alphaLcParenR"/>
            </a:pPr>
            <a:r>
              <a:rPr lang="en-US" sz="3600" dirty="0"/>
              <a:t>True</a:t>
            </a:r>
          </a:p>
          <a:p>
            <a:pPr marL="914400" lvl="1" indent="-457200">
              <a:buFont typeface="+mj-lt"/>
              <a:buAutoNum type="alphaLcParenR"/>
            </a:pPr>
            <a:endParaRPr lang="en-US" sz="3600" dirty="0"/>
          </a:p>
          <a:p>
            <a:pPr marL="914400" lvl="1" indent="-457200">
              <a:buFont typeface="+mj-lt"/>
              <a:buAutoNum type="alphaLcParenR"/>
            </a:pPr>
            <a:r>
              <a:rPr lang="en-US" sz="3600" dirty="0"/>
              <a:t>False</a:t>
            </a:r>
          </a:p>
          <a:p>
            <a:endParaRPr lang="en-US" dirty="0"/>
          </a:p>
        </p:txBody>
      </p:sp>
    </p:spTree>
    <p:extLst>
      <p:ext uri="{BB962C8B-B14F-4D97-AF65-F5344CB8AC3E}">
        <p14:creationId xmlns:p14="http://schemas.microsoft.com/office/powerpoint/2010/main" val="11514895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Input Data</a:t>
            </a:r>
            <a:endParaRPr lang="en-US" i="1" dirty="0">
              <a:solidFill>
                <a:srgbClr val="FF0000"/>
              </a:solidFill>
            </a:endParaRPr>
          </a:p>
        </p:txBody>
      </p:sp>
      <p:sp>
        <p:nvSpPr>
          <p:cNvPr id="5" name="Content Placeholder 4" descr="Input data screens instructon" title="Inpu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21</a:t>
            </a:fld>
            <a:endParaRPr lang="en-US" dirty="0"/>
          </a:p>
        </p:txBody>
      </p:sp>
      <p:pic>
        <p:nvPicPr>
          <p:cNvPr id="11" name="Picture 10" descr="Input data screen" title="Input data"/>
          <p:cNvPicPr/>
          <p:nvPr/>
        </p:nvPicPr>
        <p:blipFill>
          <a:blip r:embed="rId2"/>
          <a:stretch>
            <a:fillRect/>
          </a:stretch>
        </p:blipFill>
        <p:spPr>
          <a:xfrm>
            <a:off x="5812971" y="1690688"/>
            <a:ext cx="5540828" cy="2907438"/>
          </a:xfrm>
          <a:prstGeom prst="rect">
            <a:avLst/>
          </a:prstGeom>
        </p:spPr>
      </p:pic>
      <p:sp>
        <p:nvSpPr>
          <p:cNvPr id="3" name="TextBox 2"/>
          <p:cNvSpPr txBox="1"/>
          <p:nvPr/>
        </p:nvSpPr>
        <p:spPr>
          <a:xfrm>
            <a:off x="548640" y="2115254"/>
            <a:ext cx="4650376" cy="1477328"/>
          </a:xfrm>
          <a:prstGeom prst="rect">
            <a:avLst/>
          </a:prstGeom>
          <a:noFill/>
        </p:spPr>
        <p:txBody>
          <a:bodyPr wrap="square" rtlCol="0">
            <a:spAutoFit/>
          </a:bodyPr>
          <a:lstStyle/>
          <a:p>
            <a:pPr marL="355600" marR="71755" indent="-229235">
              <a:spcBef>
                <a:spcPts val="760"/>
              </a:spcBef>
              <a:spcAft>
                <a:spcPts val="0"/>
              </a:spcAft>
            </a:pPr>
            <a:r>
              <a:rPr lang="en-US" dirty="0" smtClean="0">
                <a:latin typeface="Calibri" panose="020F0502020204030204" pitchFamily="34" charset="0"/>
                <a:ea typeface="Calibri" panose="020F0502020204030204" pitchFamily="34" charset="0"/>
              </a:rPr>
              <a:t>    </a:t>
            </a:r>
            <a:r>
              <a:rPr lang="en-US" dirty="0" smtClean="0">
                <a:ea typeface="Calibri" panose="020F0502020204030204" pitchFamily="34" charset="0"/>
              </a:rPr>
              <a:t>Click on the Input Data tab in the secondary navigation bar to go to the Input Data screen. Select the page you want in the dropdown, and click the Go button to bring up that page.</a:t>
            </a:r>
            <a:endParaRPr lang="en-US" sz="1600" dirty="0">
              <a:effectLst/>
              <a:ea typeface="Calibri" panose="020F0502020204030204" pitchFamily="34" charset="0"/>
            </a:endParaRPr>
          </a:p>
        </p:txBody>
      </p:sp>
    </p:spTree>
    <p:extLst>
      <p:ext uri="{BB962C8B-B14F-4D97-AF65-F5344CB8AC3E}">
        <p14:creationId xmlns:p14="http://schemas.microsoft.com/office/powerpoint/2010/main" val="18083914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a:t>
            </a:r>
            <a:r>
              <a:rPr lang="en-US" dirty="0">
                <a:solidFill>
                  <a:srgbClr val="FF0000"/>
                </a:solidFill>
              </a:rPr>
              <a:t>F-196 Input Data</a:t>
            </a:r>
            <a:endParaRPr lang="en-US" i="1" dirty="0">
              <a:solidFill>
                <a:srgbClr val="FF0000"/>
              </a:solidFill>
            </a:endParaRPr>
          </a:p>
        </p:txBody>
      </p:sp>
      <p:sp>
        <p:nvSpPr>
          <p:cNvPr id="5" name="Content Placeholder 4" descr="Certification page" title="Inpu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22</a:t>
            </a:fld>
            <a:endParaRPr lang="en-US" dirty="0"/>
          </a:p>
        </p:txBody>
      </p:sp>
      <p:sp>
        <p:nvSpPr>
          <p:cNvPr id="6" name="TextBox 5"/>
          <p:cNvSpPr txBox="1"/>
          <p:nvPr/>
        </p:nvSpPr>
        <p:spPr>
          <a:xfrm>
            <a:off x="679268" y="1813350"/>
            <a:ext cx="2731735" cy="3983142"/>
          </a:xfrm>
          <a:prstGeom prst="rect">
            <a:avLst/>
          </a:prstGeom>
          <a:noFill/>
        </p:spPr>
        <p:txBody>
          <a:bodyPr wrap="square" rtlCol="0">
            <a:spAutoFit/>
          </a:bodyPr>
          <a:lstStyle/>
          <a:p>
            <a:pPr marL="355600" marR="209550" indent="-229235">
              <a:spcBef>
                <a:spcPts val="5"/>
              </a:spcBef>
              <a:spcAft>
                <a:spcPts val="0"/>
              </a:spcAft>
            </a:pPr>
            <a:r>
              <a:rPr lang="en-US" dirty="0" smtClean="0">
                <a:latin typeface="Calibri" panose="020F0502020204030204" pitchFamily="34" charset="0"/>
                <a:ea typeface="Calibri" panose="020F0502020204030204" pitchFamily="34" charset="0"/>
              </a:rPr>
              <a:t>    On </a:t>
            </a:r>
            <a:r>
              <a:rPr lang="en-US" dirty="0">
                <a:latin typeface="Calibri" panose="020F0502020204030204" pitchFamily="34" charset="0"/>
                <a:ea typeface="Calibri" panose="020F0502020204030204" pitchFamily="34" charset="0"/>
              </a:rPr>
              <a:t>the </a:t>
            </a:r>
            <a:r>
              <a:rPr lang="en-US" dirty="0" smtClean="0">
                <a:latin typeface="Calibri" panose="020F0502020204030204" pitchFamily="34" charset="0"/>
                <a:ea typeface="Calibri" panose="020F0502020204030204" pitchFamily="34" charset="0"/>
              </a:rPr>
              <a:t>Certification page</a:t>
            </a:r>
            <a:r>
              <a:rPr lang="en-US" dirty="0">
                <a:latin typeface="Calibri" panose="020F0502020204030204" pitchFamily="34" charset="0"/>
                <a:ea typeface="Calibri" panose="020F0502020204030204" pitchFamily="34" charset="0"/>
              </a:rPr>
              <a:t>, indicate the number of school days operated during the school year. Click Save to save your changes.</a:t>
            </a:r>
            <a:endParaRPr lang="en-US" sz="1600" dirty="0">
              <a:latin typeface="Calibri" panose="020F0502020204030204" pitchFamily="34" charset="0"/>
              <a:ea typeface="Calibri" panose="020F0502020204030204" pitchFamily="34" charset="0"/>
            </a:endParaRPr>
          </a:p>
          <a:p>
            <a:pPr>
              <a:spcBef>
                <a:spcPts val="60"/>
              </a:spcBef>
            </a:pPr>
            <a:r>
              <a:rPr lang="en-US" dirty="0">
                <a:latin typeface="Calibri" panose="020F0502020204030204" pitchFamily="34" charset="0"/>
                <a:ea typeface="Calibri" panose="020F0502020204030204" pitchFamily="34" charset="0"/>
              </a:rPr>
              <a:t> </a:t>
            </a:r>
            <a:endParaRPr lang="en-US" sz="1600" dirty="0">
              <a:latin typeface="Calibri" panose="020F0502020204030204" pitchFamily="34" charset="0"/>
              <a:ea typeface="Calibri" panose="020F0502020204030204" pitchFamily="34" charset="0"/>
            </a:endParaRPr>
          </a:p>
          <a:p>
            <a:r>
              <a:rPr lang="en-US" b="1" dirty="0">
                <a:latin typeface="Calibri" panose="020F0502020204030204" pitchFamily="34" charset="0"/>
                <a:ea typeface="Calibri" panose="020F0502020204030204" pitchFamily="34" charset="0"/>
              </a:rPr>
              <a:t>Note: </a:t>
            </a:r>
            <a:r>
              <a:rPr lang="en-US" dirty="0">
                <a:latin typeface="Calibri" panose="020F0502020204030204" pitchFamily="34" charset="0"/>
                <a:ea typeface="Calibri" panose="020F0502020204030204" pitchFamily="34" charset="0"/>
              </a:rPr>
              <a:t>Data calculations are made when you do a save. It may take a few seconds to perform the calculations and save data (particularly in the General Fund).</a:t>
            </a:r>
            <a:endParaRPr lang="en-US" dirty="0"/>
          </a:p>
        </p:txBody>
      </p:sp>
      <p:pic>
        <p:nvPicPr>
          <p:cNvPr id="10" name="Picture 9" descr="Certification page screen" title="Input Data"/>
          <p:cNvPicPr>
            <a:picLocks noChangeAspect="1"/>
          </p:cNvPicPr>
          <p:nvPr/>
        </p:nvPicPr>
        <p:blipFill>
          <a:blip r:embed="rId3"/>
          <a:stretch>
            <a:fillRect/>
          </a:stretch>
        </p:blipFill>
        <p:spPr>
          <a:xfrm>
            <a:off x="3860356" y="1312355"/>
            <a:ext cx="8144409" cy="4578994"/>
          </a:xfrm>
          <a:prstGeom prst="rect">
            <a:avLst/>
          </a:prstGeom>
        </p:spPr>
      </p:pic>
    </p:spTree>
    <p:extLst>
      <p:ext uri="{BB962C8B-B14F-4D97-AF65-F5344CB8AC3E}">
        <p14:creationId xmlns:p14="http://schemas.microsoft.com/office/powerpoint/2010/main" val="40397166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a:t>
            </a:r>
            <a:r>
              <a:rPr lang="en-US" dirty="0">
                <a:solidFill>
                  <a:srgbClr val="FF0000"/>
                </a:solidFill>
              </a:rPr>
              <a:t>F-196 Input Data</a:t>
            </a:r>
            <a:endParaRPr lang="en-US" i="1" dirty="0">
              <a:solidFill>
                <a:srgbClr val="FF0000"/>
              </a:solidFill>
            </a:endParaRPr>
          </a:p>
        </p:txBody>
      </p:sp>
      <p:sp>
        <p:nvSpPr>
          <p:cNvPr id="5" name="Content Placeholder 4" descr="balance sheet " title="Inpu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23</a:t>
            </a:fld>
            <a:endParaRPr lang="en-US" dirty="0"/>
          </a:p>
        </p:txBody>
      </p:sp>
      <p:pic>
        <p:nvPicPr>
          <p:cNvPr id="11" name="Picture 10" descr="Balance sheet screen" title="Input Data"/>
          <p:cNvPicPr/>
          <p:nvPr/>
        </p:nvPicPr>
        <p:blipFill>
          <a:blip r:embed="rId2"/>
          <a:stretch>
            <a:fillRect/>
          </a:stretch>
        </p:blipFill>
        <p:spPr>
          <a:xfrm>
            <a:off x="5786846" y="1777593"/>
            <a:ext cx="5566953" cy="3421424"/>
          </a:xfrm>
          <a:prstGeom prst="rect">
            <a:avLst/>
          </a:prstGeom>
        </p:spPr>
      </p:pic>
      <p:sp>
        <p:nvSpPr>
          <p:cNvPr id="3" name="TextBox 2"/>
          <p:cNvSpPr txBox="1"/>
          <p:nvPr/>
        </p:nvSpPr>
        <p:spPr>
          <a:xfrm>
            <a:off x="378823" y="1933303"/>
            <a:ext cx="5295836" cy="3152145"/>
          </a:xfrm>
          <a:prstGeom prst="rect">
            <a:avLst/>
          </a:prstGeom>
          <a:noFill/>
        </p:spPr>
        <p:txBody>
          <a:bodyPr wrap="square" rtlCol="0">
            <a:spAutoFit/>
          </a:bodyPr>
          <a:lstStyle/>
          <a:p>
            <a:pPr marL="355600" marR="59690" indent="-229235">
              <a:spcBef>
                <a:spcPts val="0"/>
              </a:spcBef>
              <a:spcAft>
                <a:spcPts val="0"/>
              </a:spcAft>
            </a:pPr>
            <a:r>
              <a:rPr lang="en-US" dirty="0" smtClean="0">
                <a:latin typeface="Calibri" panose="020F0502020204030204" pitchFamily="34" charset="0"/>
                <a:ea typeface="Calibri" panose="020F0502020204030204" pitchFamily="34" charset="0"/>
              </a:rPr>
              <a:t>     </a:t>
            </a:r>
            <a:r>
              <a:rPr lang="en-US" dirty="0" smtClean="0">
                <a:ea typeface="Calibri" panose="020F0502020204030204" pitchFamily="34" charset="0"/>
              </a:rPr>
              <a:t>On </a:t>
            </a:r>
            <a:r>
              <a:rPr lang="en-US" dirty="0">
                <a:ea typeface="Calibri" panose="020F0502020204030204" pitchFamily="34" charset="0"/>
              </a:rPr>
              <a:t>the Balance Sheet, enter or update data for each fund. Use the fund </a:t>
            </a:r>
            <a:r>
              <a:rPr lang="en-US" dirty="0" smtClean="0">
                <a:ea typeface="Calibri" panose="020F0502020204030204" pitchFamily="34" charset="0"/>
              </a:rPr>
              <a:t>drop-down </a:t>
            </a:r>
            <a:r>
              <a:rPr lang="en-US" dirty="0">
                <a:ea typeface="Calibri" panose="020F0502020204030204" pitchFamily="34" charset="0"/>
              </a:rPr>
              <a:t>to select a fund, then click Go to bring up that page. Be sure to click Save after making any changes.</a:t>
            </a:r>
            <a:endParaRPr lang="en-US" sz="1600" dirty="0">
              <a:ea typeface="Calibri" panose="020F0502020204030204" pitchFamily="34" charset="0"/>
            </a:endParaRPr>
          </a:p>
          <a:p>
            <a:pPr>
              <a:spcBef>
                <a:spcPts val="50"/>
              </a:spcBef>
            </a:pPr>
            <a:r>
              <a:rPr lang="en-US" dirty="0">
                <a:ea typeface="Calibri" panose="020F0502020204030204" pitchFamily="34" charset="0"/>
              </a:rPr>
              <a:t> </a:t>
            </a:r>
            <a:endParaRPr lang="en-US" sz="1600" dirty="0">
              <a:ea typeface="Calibri" panose="020F0502020204030204" pitchFamily="34" charset="0"/>
            </a:endParaRPr>
          </a:p>
          <a:p>
            <a:r>
              <a:rPr lang="en-US" b="1" dirty="0">
                <a:ea typeface="Calibri" panose="020F0502020204030204" pitchFamily="34" charset="0"/>
              </a:rPr>
              <a:t>Note: </a:t>
            </a:r>
            <a:r>
              <a:rPr lang="en-US" dirty="0">
                <a:ea typeface="Calibri" panose="020F0502020204030204" pitchFamily="34" charset="0"/>
              </a:rPr>
              <a:t>Use the Tab key to move forward through the screen fields. Use Shift+Tab to move backward</a:t>
            </a:r>
            <a:r>
              <a:rPr lang="en-US" dirty="0" smtClean="0">
                <a:ea typeface="Calibri" panose="020F0502020204030204" pitchFamily="34" charset="0"/>
              </a:rPr>
              <a:t>.</a:t>
            </a:r>
          </a:p>
          <a:p>
            <a:endParaRPr lang="en-US" dirty="0"/>
          </a:p>
          <a:p>
            <a:r>
              <a:rPr lang="en-US" b="1" dirty="0"/>
              <a:t>Note:</a:t>
            </a:r>
            <a:r>
              <a:rPr lang="en-US" dirty="0"/>
              <a:t> For some pages, you must also select the fund</a:t>
            </a:r>
          </a:p>
        </p:txBody>
      </p:sp>
    </p:spTree>
    <p:extLst>
      <p:ext uri="{BB962C8B-B14F-4D97-AF65-F5344CB8AC3E}">
        <p14:creationId xmlns:p14="http://schemas.microsoft.com/office/powerpoint/2010/main" val="3695865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a:t>
            </a:r>
            <a:r>
              <a:rPr lang="en-US" dirty="0">
                <a:solidFill>
                  <a:srgbClr val="FF0000"/>
                </a:solidFill>
              </a:rPr>
              <a:t>F-196 Input Data</a:t>
            </a:r>
            <a:endParaRPr lang="en-US" i="1" dirty="0">
              <a:solidFill>
                <a:srgbClr val="FF0000"/>
              </a:solidFill>
            </a:endParaRPr>
          </a:p>
        </p:txBody>
      </p:sp>
      <p:sp>
        <p:nvSpPr>
          <p:cNvPr id="5" name="Content Placeholder 4" descr="statement of revenues, expenditures and changes in fund balance" title="Inpu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24</a:t>
            </a:fld>
            <a:endParaRPr lang="en-US" dirty="0"/>
          </a:p>
        </p:txBody>
      </p:sp>
      <p:sp>
        <p:nvSpPr>
          <p:cNvPr id="6" name="TextBox 5"/>
          <p:cNvSpPr txBox="1"/>
          <p:nvPr/>
        </p:nvSpPr>
        <p:spPr>
          <a:xfrm>
            <a:off x="515814" y="1859146"/>
            <a:ext cx="3828524" cy="3706143"/>
          </a:xfrm>
          <a:prstGeom prst="rect">
            <a:avLst/>
          </a:prstGeom>
          <a:noFill/>
        </p:spPr>
        <p:txBody>
          <a:bodyPr wrap="square" rtlCol="0">
            <a:spAutoFit/>
          </a:bodyPr>
          <a:lstStyle/>
          <a:p>
            <a:pPr marL="355600" marR="237490" indent="-229235">
              <a:spcBef>
                <a:spcPts val="0"/>
              </a:spcBef>
              <a:spcAft>
                <a:spcPts val="0"/>
              </a:spcAft>
            </a:pPr>
            <a:r>
              <a:rPr lang="en-US" dirty="0" smtClean="0">
                <a:latin typeface="Calibri" panose="020F0502020204030204" pitchFamily="34" charset="0"/>
                <a:ea typeface="Calibri" panose="020F0502020204030204" pitchFamily="34" charset="0"/>
              </a:rPr>
              <a:t>    </a:t>
            </a:r>
            <a:r>
              <a:rPr lang="en-US" dirty="0" smtClean="0">
                <a:latin typeface="+mj-lt"/>
                <a:ea typeface="Calibri" panose="020F0502020204030204" pitchFamily="34" charset="0"/>
              </a:rPr>
              <a:t>On </a:t>
            </a:r>
            <a:r>
              <a:rPr lang="en-US" dirty="0">
                <a:latin typeface="+mj-lt"/>
                <a:ea typeface="Calibri" panose="020F0502020204030204" pitchFamily="34" charset="0"/>
              </a:rPr>
              <a:t>the Statement of </a:t>
            </a:r>
            <a:r>
              <a:rPr lang="en-US" dirty="0" smtClean="0">
                <a:latin typeface="+mj-lt"/>
                <a:ea typeface="Calibri" panose="020F0502020204030204" pitchFamily="34" charset="0"/>
              </a:rPr>
              <a:t>Revenues, Expenditures </a:t>
            </a:r>
            <a:r>
              <a:rPr lang="en-US" dirty="0">
                <a:latin typeface="+mj-lt"/>
                <a:ea typeface="Calibri" panose="020F0502020204030204" pitchFamily="34" charset="0"/>
              </a:rPr>
              <a:t>and Changes in Fund Balance, enter or update other financing uses, and enter the beginning balance for each fund</a:t>
            </a:r>
            <a:r>
              <a:rPr lang="en-US" dirty="0" smtClean="0">
                <a:latin typeface="+mj-lt"/>
                <a:ea typeface="Calibri" panose="020F0502020204030204" pitchFamily="34" charset="0"/>
              </a:rPr>
              <a:t>. For the General Fund enter the amounts for each sub-fund.</a:t>
            </a:r>
            <a:endParaRPr lang="en-US" sz="1600" dirty="0">
              <a:latin typeface="+mj-lt"/>
              <a:ea typeface="Calibri" panose="020F0502020204030204" pitchFamily="34" charset="0"/>
            </a:endParaRPr>
          </a:p>
          <a:p>
            <a:pPr>
              <a:spcBef>
                <a:spcPts val="55"/>
              </a:spcBef>
            </a:pPr>
            <a:r>
              <a:rPr lang="en-US" dirty="0">
                <a:latin typeface="+mj-lt"/>
                <a:ea typeface="Calibri" panose="020F0502020204030204" pitchFamily="34" charset="0"/>
              </a:rPr>
              <a:t> </a:t>
            </a:r>
            <a:endParaRPr lang="en-US" sz="1600" dirty="0">
              <a:latin typeface="+mj-lt"/>
              <a:ea typeface="Calibri" panose="020F0502020204030204" pitchFamily="34" charset="0"/>
            </a:endParaRPr>
          </a:p>
          <a:p>
            <a:r>
              <a:rPr lang="en-US" b="1" dirty="0">
                <a:latin typeface="+mj-lt"/>
                <a:ea typeface="Calibri" panose="020F0502020204030204" pitchFamily="34" charset="0"/>
              </a:rPr>
              <a:t>Note: </a:t>
            </a:r>
            <a:r>
              <a:rPr lang="en-US" dirty="0">
                <a:latin typeface="+mj-lt"/>
                <a:ea typeface="Calibri" panose="020F0502020204030204" pitchFamily="34" charset="0"/>
              </a:rPr>
              <a:t>Fields with a gray background are display only and show calculated totals.</a:t>
            </a:r>
            <a:endParaRPr lang="en-US" dirty="0">
              <a:latin typeface="+mj-lt"/>
            </a:endParaRPr>
          </a:p>
        </p:txBody>
      </p:sp>
      <p:pic>
        <p:nvPicPr>
          <p:cNvPr id="3" name="Picture 2" descr="screen shot of income statement" title="Input data"/>
          <p:cNvPicPr>
            <a:picLocks noChangeAspect="1"/>
          </p:cNvPicPr>
          <p:nvPr/>
        </p:nvPicPr>
        <p:blipFill>
          <a:blip r:embed="rId3"/>
          <a:stretch>
            <a:fillRect/>
          </a:stretch>
        </p:blipFill>
        <p:spPr>
          <a:xfrm>
            <a:off x="4141694" y="1528355"/>
            <a:ext cx="7768639" cy="4367727"/>
          </a:xfrm>
          <a:prstGeom prst="rect">
            <a:avLst/>
          </a:prstGeom>
        </p:spPr>
      </p:pic>
    </p:spTree>
    <p:extLst>
      <p:ext uri="{BB962C8B-B14F-4D97-AF65-F5344CB8AC3E}">
        <p14:creationId xmlns:p14="http://schemas.microsoft.com/office/powerpoint/2010/main" val="3142449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a:t>
            </a:r>
            <a:r>
              <a:rPr lang="en-US" dirty="0">
                <a:solidFill>
                  <a:srgbClr val="FF0000"/>
                </a:solidFill>
              </a:rPr>
              <a:t>F-196 Input Data</a:t>
            </a:r>
            <a:endParaRPr lang="en-US" i="1" dirty="0">
              <a:solidFill>
                <a:srgbClr val="FF0000"/>
              </a:solidFill>
            </a:endParaRPr>
          </a:p>
        </p:txBody>
      </p:sp>
      <p:sp>
        <p:nvSpPr>
          <p:cNvPr id="5" name="Content Placeholder 4" descr="statement of revenues, expenditures and changes in fund balance" title="Inpu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25</a:t>
            </a:fld>
            <a:endParaRPr lang="en-US" dirty="0"/>
          </a:p>
        </p:txBody>
      </p:sp>
      <p:pic>
        <p:nvPicPr>
          <p:cNvPr id="4" name="Picture 3" descr="Income statement screen" title="Input data"/>
          <p:cNvPicPr>
            <a:picLocks noChangeAspect="1"/>
          </p:cNvPicPr>
          <p:nvPr/>
        </p:nvPicPr>
        <p:blipFill>
          <a:blip r:embed="rId3"/>
          <a:stretch>
            <a:fillRect/>
          </a:stretch>
        </p:blipFill>
        <p:spPr>
          <a:xfrm>
            <a:off x="4244907" y="1528355"/>
            <a:ext cx="7713334" cy="4020231"/>
          </a:xfrm>
          <a:prstGeom prst="rect">
            <a:avLst/>
          </a:prstGeom>
        </p:spPr>
      </p:pic>
      <p:sp>
        <p:nvSpPr>
          <p:cNvPr id="6" name="TextBox 5"/>
          <p:cNvSpPr txBox="1"/>
          <p:nvPr/>
        </p:nvSpPr>
        <p:spPr>
          <a:xfrm>
            <a:off x="613954" y="1881051"/>
            <a:ext cx="3527740" cy="3983142"/>
          </a:xfrm>
          <a:prstGeom prst="rect">
            <a:avLst/>
          </a:prstGeom>
          <a:noFill/>
        </p:spPr>
        <p:txBody>
          <a:bodyPr wrap="square" rtlCol="0">
            <a:spAutoFit/>
          </a:bodyPr>
          <a:lstStyle/>
          <a:p>
            <a:pPr marL="355600" marR="237490" indent="-229235">
              <a:spcBef>
                <a:spcPts val="0"/>
              </a:spcBef>
              <a:spcAft>
                <a:spcPts val="0"/>
              </a:spcAft>
            </a:pPr>
            <a:r>
              <a:rPr lang="en-US" dirty="0" smtClean="0">
                <a:latin typeface="Calibri" panose="020F0502020204030204" pitchFamily="34" charset="0"/>
                <a:ea typeface="Calibri" panose="020F0502020204030204" pitchFamily="34" charset="0"/>
              </a:rPr>
              <a:t>    </a:t>
            </a:r>
            <a:r>
              <a:rPr lang="en-US" dirty="0">
                <a:latin typeface="+mj-lt"/>
                <a:ea typeface="Calibri" panose="020F0502020204030204" pitchFamily="34" charset="0"/>
              </a:rPr>
              <a:t>On the Statement of Revenues, Expenditures and Changes in Fund Balance, enter or update other financing uses, and enter the beginning balance for each fund</a:t>
            </a:r>
            <a:r>
              <a:rPr lang="en-US" dirty="0" smtClean="0">
                <a:latin typeface="+mj-lt"/>
                <a:ea typeface="Calibri" panose="020F0502020204030204" pitchFamily="34" charset="0"/>
              </a:rPr>
              <a:t>. For the General Fund enter the amounts for each sub-fund.</a:t>
            </a:r>
            <a:endParaRPr lang="en-US" sz="1600" dirty="0">
              <a:latin typeface="+mj-lt"/>
              <a:ea typeface="Calibri" panose="020F0502020204030204" pitchFamily="34" charset="0"/>
            </a:endParaRPr>
          </a:p>
          <a:p>
            <a:pPr>
              <a:spcBef>
                <a:spcPts val="55"/>
              </a:spcBef>
            </a:pPr>
            <a:r>
              <a:rPr lang="en-US" dirty="0">
                <a:latin typeface="+mj-lt"/>
                <a:ea typeface="Calibri" panose="020F0502020204030204" pitchFamily="34" charset="0"/>
              </a:rPr>
              <a:t> </a:t>
            </a:r>
            <a:endParaRPr lang="en-US" sz="1600" dirty="0">
              <a:latin typeface="+mj-lt"/>
              <a:ea typeface="Calibri" panose="020F0502020204030204" pitchFamily="34" charset="0"/>
            </a:endParaRPr>
          </a:p>
          <a:p>
            <a:r>
              <a:rPr lang="en-US" b="1" dirty="0">
                <a:latin typeface="+mj-lt"/>
                <a:ea typeface="Calibri" panose="020F0502020204030204" pitchFamily="34" charset="0"/>
              </a:rPr>
              <a:t>Note: </a:t>
            </a:r>
            <a:r>
              <a:rPr lang="en-US" dirty="0">
                <a:latin typeface="+mj-lt"/>
                <a:ea typeface="Calibri" panose="020F0502020204030204" pitchFamily="34" charset="0"/>
              </a:rPr>
              <a:t>Fields with a gray background are display only and show calculated totals</a:t>
            </a:r>
            <a:r>
              <a:rPr lang="en-US" dirty="0">
                <a:latin typeface="Calibri" panose="020F0502020204030204" pitchFamily="34" charset="0"/>
                <a:ea typeface="Calibri" panose="020F0502020204030204" pitchFamily="34" charset="0"/>
              </a:rPr>
              <a:t>.</a:t>
            </a:r>
            <a:endParaRPr lang="en-US" dirty="0"/>
          </a:p>
        </p:txBody>
      </p:sp>
    </p:spTree>
    <p:extLst>
      <p:ext uri="{BB962C8B-B14F-4D97-AF65-F5344CB8AC3E}">
        <p14:creationId xmlns:p14="http://schemas.microsoft.com/office/powerpoint/2010/main" val="15075973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a:t>
            </a:r>
            <a:r>
              <a:rPr lang="en-US" dirty="0">
                <a:solidFill>
                  <a:srgbClr val="FF0000"/>
                </a:solidFill>
              </a:rPr>
              <a:t>F-196 Input Data</a:t>
            </a:r>
            <a:endParaRPr lang="en-US" i="1" dirty="0">
              <a:solidFill>
                <a:srgbClr val="FF0000"/>
              </a:solidFill>
            </a:endParaRPr>
          </a:p>
        </p:txBody>
      </p:sp>
      <p:sp>
        <p:nvSpPr>
          <p:cNvPr id="5" name="Content Placeholder 4" descr="Fund balance section" title="Inpu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26</a:t>
            </a:fld>
            <a:endParaRPr lang="en-US" dirty="0"/>
          </a:p>
        </p:txBody>
      </p:sp>
      <p:sp>
        <p:nvSpPr>
          <p:cNvPr id="6" name="TextBox 5"/>
          <p:cNvSpPr txBox="1"/>
          <p:nvPr/>
        </p:nvSpPr>
        <p:spPr>
          <a:xfrm>
            <a:off x="718457" y="1690688"/>
            <a:ext cx="3527740" cy="3983142"/>
          </a:xfrm>
          <a:prstGeom prst="rect">
            <a:avLst/>
          </a:prstGeom>
          <a:noFill/>
        </p:spPr>
        <p:txBody>
          <a:bodyPr wrap="square" rtlCol="0">
            <a:spAutoFit/>
          </a:bodyPr>
          <a:lstStyle/>
          <a:p>
            <a:pPr marL="355600" marR="237490" indent="-229235">
              <a:spcBef>
                <a:spcPts val="0"/>
              </a:spcBef>
              <a:spcAft>
                <a:spcPts val="0"/>
              </a:spcAft>
            </a:pPr>
            <a:r>
              <a:rPr lang="en-US" dirty="0" smtClean="0">
                <a:latin typeface="Calibri" panose="020F0502020204030204" pitchFamily="34" charset="0"/>
                <a:ea typeface="Calibri" panose="020F0502020204030204" pitchFamily="34" charset="0"/>
              </a:rPr>
              <a:t>    </a:t>
            </a:r>
            <a:r>
              <a:rPr lang="en-US" dirty="0" smtClean="0">
                <a:latin typeface="+mj-lt"/>
                <a:ea typeface="Calibri" panose="020F0502020204030204" pitchFamily="34" charset="0"/>
              </a:rPr>
              <a:t>On </a:t>
            </a:r>
            <a:r>
              <a:rPr lang="en-US" dirty="0">
                <a:latin typeface="+mj-lt"/>
                <a:ea typeface="Calibri" panose="020F0502020204030204" pitchFamily="34" charset="0"/>
              </a:rPr>
              <a:t>the Statement of Revenues, Expenditures and Changes in Fund Balance, enter or update other financing uses, and enter the beginning balance for each fund</a:t>
            </a:r>
            <a:r>
              <a:rPr lang="en-US" dirty="0" smtClean="0">
                <a:latin typeface="+mj-lt"/>
                <a:ea typeface="Calibri" panose="020F0502020204030204" pitchFamily="34" charset="0"/>
              </a:rPr>
              <a:t>. For the General Fund enter the amounts for each sub-fund.</a:t>
            </a:r>
            <a:endParaRPr lang="en-US" sz="1600" dirty="0">
              <a:latin typeface="+mj-lt"/>
              <a:ea typeface="Calibri" panose="020F0502020204030204" pitchFamily="34" charset="0"/>
            </a:endParaRPr>
          </a:p>
          <a:p>
            <a:pPr>
              <a:spcBef>
                <a:spcPts val="55"/>
              </a:spcBef>
            </a:pPr>
            <a:r>
              <a:rPr lang="en-US" dirty="0">
                <a:latin typeface="+mj-lt"/>
                <a:ea typeface="Calibri" panose="020F0502020204030204" pitchFamily="34" charset="0"/>
              </a:rPr>
              <a:t> </a:t>
            </a:r>
            <a:endParaRPr lang="en-US" sz="1600" dirty="0">
              <a:latin typeface="+mj-lt"/>
              <a:ea typeface="Calibri" panose="020F0502020204030204" pitchFamily="34" charset="0"/>
            </a:endParaRPr>
          </a:p>
          <a:p>
            <a:r>
              <a:rPr lang="en-US" b="1" dirty="0">
                <a:latin typeface="+mj-lt"/>
                <a:ea typeface="Calibri" panose="020F0502020204030204" pitchFamily="34" charset="0"/>
              </a:rPr>
              <a:t>Note: </a:t>
            </a:r>
            <a:r>
              <a:rPr lang="en-US" dirty="0">
                <a:latin typeface="+mj-lt"/>
                <a:ea typeface="Calibri" panose="020F0502020204030204" pitchFamily="34" charset="0"/>
              </a:rPr>
              <a:t>Fields with a gray background are display only and show calculated totals.</a:t>
            </a:r>
            <a:endParaRPr lang="en-US" dirty="0">
              <a:latin typeface="+mj-lt"/>
            </a:endParaRPr>
          </a:p>
        </p:txBody>
      </p:sp>
      <p:pic>
        <p:nvPicPr>
          <p:cNvPr id="3" name="Picture 2" descr="Fund balance screen" title="Input data"/>
          <p:cNvPicPr>
            <a:picLocks noChangeAspect="1"/>
          </p:cNvPicPr>
          <p:nvPr/>
        </p:nvPicPr>
        <p:blipFill>
          <a:blip r:embed="rId3"/>
          <a:stretch>
            <a:fillRect/>
          </a:stretch>
        </p:blipFill>
        <p:spPr>
          <a:xfrm>
            <a:off x="4246197" y="2145460"/>
            <a:ext cx="7437952" cy="2308973"/>
          </a:xfrm>
          <a:prstGeom prst="rect">
            <a:avLst/>
          </a:prstGeom>
        </p:spPr>
      </p:pic>
    </p:spTree>
    <p:extLst>
      <p:ext uri="{BB962C8B-B14F-4D97-AF65-F5344CB8AC3E}">
        <p14:creationId xmlns:p14="http://schemas.microsoft.com/office/powerpoint/2010/main" val="14516904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a:t>
            </a:r>
            <a:r>
              <a:rPr lang="en-US" dirty="0">
                <a:solidFill>
                  <a:srgbClr val="FF0000"/>
                </a:solidFill>
              </a:rPr>
              <a:t>F-196 Input Data</a:t>
            </a:r>
            <a:endParaRPr lang="en-US" i="1" dirty="0">
              <a:solidFill>
                <a:srgbClr val="FF0000"/>
              </a:solidFill>
            </a:endParaRPr>
          </a:p>
        </p:txBody>
      </p:sp>
      <p:sp>
        <p:nvSpPr>
          <p:cNvPr id="5" name="Content Placeholder 4" descr="Fiduciary Funds Net assets" title="Inpu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27</a:t>
            </a:fld>
            <a:endParaRPr lang="en-US" dirty="0"/>
          </a:p>
        </p:txBody>
      </p:sp>
      <p:pic>
        <p:nvPicPr>
          <p:cNvPr id="4" name="Picture 3" descr="Fiduciary Net Assets entry screen" title="Input Data"/>
          <p:cNvPicPr>
            <a:picLocks noChangeAspect="1"/>
          </p:cNvPicPr>
          <p:nvPr/>
        </p:nvPicPr>
        <p:blipFill>
          <a:blip r:embed="rId3"/>
          <a:stretch>
            <a:fillRect/>
          </a:stretch>
        </p:blipFill>
        <p:spPr>
          <a:xfrm>
            <a:off x="4342094" y="1528355"/>
            <a:ext cx="7574905" cy="3044871"/>
          </a:xfrm>
          <a:prstGeom prst="rect">
            <a:avLst/>
          </a:prstGeom>
        </p:spPr>
      </p:pic>
      <p:sp>
        <p:nvSpPr>
          <p:cNvPr id="10" name="TextBox 9"/>
          <p:cNvSpPr txBox="1"/>
          <p:nvPr/>
        </p:nvSpPr>
        <p:spPr>
          <a:xfrm>
            <a:off x="535577" y="2085594"/>
            <a:ext cx="3513909" cy="1200329"/>
          </a:xfrm>
          <a:prstGeom prst="rect">
            <a:avLst/>
          </a:prstGeom>
          <a:noFill/>
        </p:spPr>
        <p:txBody>
          <a:bodyPr wrap="square" rtlCol="0">
            <a:spAutoFit/>
          </a:bodyPr>
          <a:lstStyle/>
          <a:p>
            <a:r>
              <a:rPr lang="en-US" dirty="0"/>
              <a:t>On the Statement of Fiduciary Net Assets, enter the assets and liabilities for the Private Purpose and </a:t>
            </a:r>
            <a:r>
              <a:rPr lang="en-US" dirty="0" smtClean="0"/>
              <a:t>Other Trust Funds</a:t>
            </a:r>
            <a:r>
              <a:rPr lang="en-US" dirty="0"/>
              <a:t>.</a:t>
            </a:r>
          </a:p>
        </p:txBody>
      </p:sp>
    </p:spTree>
    <p:extLst>
      <p:ext uri="{BB962C8B-B14F-4D97-AF65-F5344CB8AC3E}">
        <p14:creationId xmlns:p14="http://schemas.microsoft.com/office/powerpoint/2010/main" val="38889897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a:t>
            </a:r>
            <a:r>
              <a:rPr lang="en-US" dirty="0">
                <a:solidFill>
                  <a:srgbClr val="FF0000"/>
                </a:solidFill>
              </a:rPr>
              <a:t>F-196 Input Data</a:t>
            </a:r>
            <a:endParaRPr lang="en-US" i="1" dirty="0">
              <a:solidFill>
                <a:srgbClr val="FF0000"/>
              </a:solidFill>
            </a:endParaRPr>
          </a:p>
        </p:txBody>
      </p:sp>
      <p:sp>
        <p:nvSpPr>
          <p:cNvPr id="5" name="Content Placeholder 4" descr="Fiduciary income statement" title="Inpu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28</a:t>
            </a:fld>
            <a:endParaRPr lang="en-US" dirty="0"/>
          </a:p>
        </p:txBody>
      </p:sp>
      <p:pic>
        <p:nvPicPr>
          <p:cNvPr id="3" name="Picture 2" descr="Fiduciary Net Assets income statement screen" title="Input Data"/>
          <p:cNvPicPr>
            <a:picLocks noChangeAspect="1"/>
          </p:cNvPicPr>
          <p:nvPr/>
        </p:nvPicPr>
        <p:blipFill>
          <a:blip r:embed="rId3"/>
          <a:stretch>
            <a:fillRect/>
          </a:stretch>
        </p:blipFill>
        <p:spPr>
          <a:xfrm>
            <a:off x="4223989" y="1801067"/>
            <a:ext cx="7217216" cy="2910962"/>
          </a:xfrm>
          <a:prstGeom prst="rect">
            <a:avLst/>
          </a:prstGeom>
        </p:spPr>
      </p:pic>
      <p:sp>
        <p:nvSpPr>
          <p:cNvPr id="6" name="TextBox 5"/>
          <p:cNvSpPr txBox="1"/>
          <p:nvPr/>
        </p:nvSpPr>
        <p:spPr>
          <a:xfrm>
            <a:off x="574766" y="2050869"/>
            <a:ext cx="3422468" cy="1200329"/>
          </a:xfrm>
          <a:prstGeom prst="rect">
            <a:avLst/>
          </a:prstGeom>
          <a:noFill/>
        </p:spPr>
        <p:txBody>
          <a:bodyPr wrap="square" rtlCol="0">
            <a:spAutoFit/>
          </a:bodyPr>
          <a:lstStyle/>
          <a:p>
            <a:r>
              <a:rPr lang="en-US" dirty="0"/>
              <a:t>On the Changes in Fiduciary Net Assets, enter any additions or deletions to the Private Purpose or </a:t>
            </a:r>
            <a:r>
              <a:rPr lang="en-US" dirty="0" smtClean="0"/>
              <a:t>Other Trust </a:t>
            </a:r>
            <a:r>
              <a:rPr lang="en-US" dirty="0"/>
              <a:t>Funds.</a:t>
            </a:r>
          </a:p>
        </p:txBody>
      </p:sp>
    </p:spTree>
    <p:extLst>
      <p:ext uri="{BB962C8B-B14F-4D97-AF65-F5344CB8AC3E}">
        <p14:creationId xmlns:p14="http://schemas.microsoft.com/office/powerpoint/2010/main" val="22812177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a:t>
            </a:r>
            <a:r>
              <a:rPr lang="en-US" dirty="0">
                <a:solidFill>
                  <a:srgbClr val="FF0000"/>
                </a:solidFill>
              </a:rPr>
              <a:t>F-196 Input Data</a:t>
            </a:r>
            <a:endParaRPr lang="en-US" i="1" dirty="0">
              <a:solidFill>
                <a:srgbClr val="FF0000"/>
              </a:solidFill>
            </a:endParaRPr>
          </a:p>
        </p:txBody>
      </p:sp>
      <p:sp>
        <p:nvSpPr>
          <p:cNvPr id="5" name="Content Placeholder 4" descr="Schedule of long term liabilities" title="Inpu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29</a:t>
            </a:fld>
            <a:endParaRPr lang="en-US" dirty="0"/>
          </a:p>
        </p:txBody>
      </p:sp>
      <p:pic>
        <p:nvPicPr>
          <p:cNvPr id="4" name="Picture 3" descr="Schedule of Long term liabilities screen" title="Input data"/>
          <p:cNvPicPr>
            <a:picLocks noChangeAspect="1"/>
          </p:cNvPicPr>
          <p:nvPr/>
        </p:nvPicPr>
        <p:blipFill>
          <a:blip r:embed="rId3"/>
          <a:stretch>
            <a:fillRect/>
          </a:stretch>
        </p:blipFill>
        <p:spPr>
          <a:xfrm>
            <a:off x="3997234" y="1743711"/>
            <a:ext cx="7932755" cy="4122420"/>
          </a:xfrm>
          <a:prstGeom prst="rect">
            <a:avLst/>
          </a:prstGeom>
        </p:spPr>
      </p:pic>
      <p:sp>
        <p:nvSpPr>
          <p:cNvPr id="10" name="TextBox 9"/>
          <p:cNvSpPr txBox="1"/>
          <p:nvPr/>
        </p:nvSpPr>
        <p:spPr>
          <a:xfrm>
            <a:off x="708251" y="2604592"/>
            <a:ext cx="3278777" cy="1323439"/>
          </a:xfrm>
          <a:prstGeom prst="rect">
            <a:avLst/>
          </a:prstGeom>
          <a:noFill/>
        </p:spPr>
        <p:txBody>
          <a:bodyPr wrap="square" rtlCol="0">
            <a:spAutoFit/>
          </a:bodyPr>
          <a:lstStyle/>
          <a:p>
            <a:r>
              <a:rPr lang="en-US" sz="2000" dirty="0">
                <a:ea typeface="Calibri" panose="020F0502020204030204" pitchFamily="34" charset="0"/>
              </a:rPr>
              <a:t>On the Schedule of Long- </a:t>
            </a:r>
            <a:r>
              <a:rPr lang="en-US" sz="2000" dirty="0" smtClean="0">
                <a:ea typeface="Calibri" panose="020F0502020204030204" pitchFamily="34" charset="0"/>
              </a:rPr>
              <a:t>Term Liabilities, </a:t>
            </a:r>
            <a:r>
              <a:rPr lang="en-US" sz="2000" dirty="0">
                <a:ea typeface="Calibri" panose="020F0502020204030204" pitchFamily="34" charset="0"/>
              </a:rPr>
              <a:t>enter amounts for any bonds or other long-term </a:t>
            </a:r>
            <a:r>
              <a:rPr lang="en-US" sz="2000" dirty="0" smtClean="0">
                <a:ea typeface="Calibri" panose="020F0502020204030204" pitchFamily="34" charset="0"/>
              </a:rPr>
              <a:t>liabilities.</a:t>
            </a:r>
            <a:endParaRPr lang="en-US" sz="2000" dirty="0"/>
          </a:p>
        </p:txBody>
      </p:sp>
    </p:spTree>
    <p:extLst>
      <p:ext uri="{BB962C8B-B14F-4D97-AF65-F5344CB8AC3E}">
        <p14:creationId xmlns:p14="http://schemas.microsoft.com/office/powerpoint/2010/main" val="2164363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WASBO Year-End Workshop</a:t>
            </a:r>
            <a:endParaRPr lang="en-US"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3</a:t>
            </a:fld>
            <a:endParaRPr lang="en-US" dirty="0"/>
          </a:p>
        </p:txBody>
      </p:sp>
      <p:sp>
        <p:nvSpPr>
          <p:cNvPr id="3" name="Rectangle 2"/>
          <p:cNvSpPr/>
          <p:nvPr/>
        </p:nvSpPr>
        <p:spPr>
          <a:xfrm>
            <a:off x="1973674" y="2079284"/>
            <a:ext cx="8244652" cy="3785652"/>
          </a:xfrm>
          <a:prstGeom prst="rect">
            <a:avLst/>
          </a:prstGeom>
        </p:spPr>
        <p:txBody>
          <a:bodyPr wrap="square">
            <a:spAutoFit/>
          </a:bodyPr>
          <a:lstStyle/>
          <a:p>
            <a:pPr algn="ctr"/>
            <a:r>
              <a:rPr lang="en-US" sz="4800" dirty="0"/>
              <a:t>The F-196 </a:t>
            </a:r>
            <a:br>
              <a:rPr lang="en-US" sz="4800" dirty="0"/>
            </a:br>
            <a:r>
              <a:rPr lang="en-US" sz="4800" dirty="0" smtClean="0"/>
              <a:t>  Annual </a:t>
            </a:r>
            <a:r>
              <a:rPr lang="en-US" sz="4800" dirty="0"/>
              <a:t>Financial </a:t>
            </a:r>
            <a:r>
              <a:rPr lang="en-US" sz="4800" dirty="0" smtClean="0"/>
              <a:t>Statement</a:t>
            </a:r>
          </a:p>
          <a:p>
            <a:pPr algn="ctr"/>
            <a:r>
              <a:rPr lang="en-US" sz="4800" dirty="0"/>
              <a:t>2019–2020 User Guide</a:t>
            </a:r>
          </a:p>
          <a:p>
            <a:pPr algn="ctr"/>
            <a:endParaRPr lang="en-US" sz="4800" dirty="0" smtClean="0"/>
          </a:p>
          <a:p>
            <a:pPr algn="ctr"/>
            <a:endParaRPr lang="en-US" sz="4800" dirty="0" smtClean="0"/>
          </a:p>
        </p:txBody>
      </p:sp>
    </p:spTree>
    <p:extLst>
      <p:ext uri="{BB962C8B-B14F-4D97-AF65-F5344CB8AC3E}">
        <p14:creationId xmlns:p14="http://schemas.microsoft.com/office/powerpoint/2010/main" val="39943723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a:t>
            </a:r>
            <a:r>
              <a:rPr lang="en-US" dirty="0">
                <a:solidFill>
                  <a:srgbClr val="FF0000"/>
                </a:solidFill>
              </a:rPr>
              <a:t>F-196 Input Data</a:t>
            </a:r>
            <a:endParaRPr lang="en-US" i="1" dirty="0">
              <a:solidFill>
                <a:srgbClr val="FF0000"/>
              </a:solidFill>
            </a:endParaRPr>
          </a:p>
        </p:txBody>
      </p:sp>
      <p:sp>
        <p:nvSpPr>
          <p:cNvPr id="5" name="Content Placeholder 4" descr="Revenue entry page" title="Inpu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30</a:t>
            </a:fld>
            <a:endParaRPr lang="en-US" dirty="0"/>
          </a:p>
        </p:txBody>
      </p:sp>
      <p:sp>
        <p:nvSpPr>
          <p:cNvPr id="10" name="TextBox 9"/>
          <p:cNvSpPr txBox="1"/>
          <p:nvPr/>
        </p:nvSpPr>
        <p:spPr>
          <a:xfrm>
            <a:off x="483325" y="2085594"/>
            <a:ext cx="3278777" cy="132343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rPr>
              <a:t>On the Revenues and Other Financing Sources, enter or update revenue amounts for each fund.</a:t>
            </a:r>
            <a:endParaRPr lang="en-US" sz="2000" dirty="0"/>
          </a:p>
        </p:txBody>
      </p:sp>
      <p:pic>
        <p:nvPicPr>
          <p:cNvPr id="3" name="Picture 2" descr="Revenues and other financing sources data entry screen" title="Input Data"/>
          <p:cNvPicPr>
            <a:picLocks noChangeAspect="1"/>
          </p:cNvPicPr>
          <p:nvPr/>
        </p:nvPicPr>
        <p:blipFill>
          <a:blip r:embed="rId3"/>
          <a:stretch>
            <a:fillRect/>
          </a:stretch>
        </p:blipFill>
        <p:spPr>
          <a:xfrm>
            <a:off x="3881845" y="1690688"/>
            <a:ext cx="8142005" cy="3379928"/>
          </a:xfrm>
          <a:prstGeom prst="rect">
            <a:avLst/>
          </a:prstGeom>
        </p:spPr>
      </p:pic>
    </p:spTree>
    <p:extLst>
      <p:ext uri="{BB962C8B-B14F-4D97-AF65-F5344CB8AC3E}">
        <p14:creationId xmlns:p14="http://schemas.microsoft.com/office/powerpoint/2010/main" val="35309557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a:t>
            </a:r>
            <a:r>
              <a:rPr lang="en-US" dirty="0">
                <a:solidFill>
                  <a:srgbClr val="FF0000"/>
                </a:solidFill>
              </a:rPr>
              <a:t>F-196 Input Data</a:t>
            </a:r>
            <a:endParaRPr lang="en-US" i="1" dirty="0">
              <a:solidFill>
                <a:srgbClr val="FF0000"/>
              </a:solidFill>
            </a:endParaRPr>
          </a:p>
        </p:txBody>
      </p:sp>
      <p:sp>
        <p:nvSpPr>
          <p:cNvPr id="5" name="Content Placeholder 4" descr="Program matrix" title="Inpu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31</a:t>
            </a:fld>
            <a:endParaRPr lang="en-US" dirty="0"/>
          </a:p>
        </p:txBody>
      </p:sp>
      <p:pic>
        <p:nvPicPr>
          <p:cNvPr id="4" name="Picture 3" descr="Program Matrix screen" title="Input Data"/>
          <p:cNvPicPr>
            <a:picLocks noChangeAspect="1"/>
          </p:cNvPicPr>
          <p:nvPr/>
        </p:nvPicPr>
        <p:blipFill>
          <a:blip r:embed="rId3"/>
          <a:stretch>
            <a:fillRect/>
          </a:stretch>
        </p:blipFill>
        <p:spPr>
          <a:xfrm>
            <a:off x="3058405" y="1528355"/>
            <a:ext cx="9133595" cy="4263254"/>
          </a:xfrm>
          <a:prstGeom prst="rect">
            <a:avLst/>
          </a:prstGeom>
        </p:spPr>
      </p:pic>
      <p:sp>
        <p:nvSpPr>
          <p:cNvPr id="6" name="TextBox 5"/>
          <p:cNvSpPr txBox="1"/>
          <p:nvPr/>
        </p:nvSpPr>
        <p:spPr>
          <a:xfrm>
            <a:off x="565477" y="1175219"/>
            <a:ext cx="2146919" cy="5078313"/>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rPr>
              <a:t>On the Program Matrices, enter or update the expenditures for </a:t>
            </a:r>
            <a:r>
              <a:rPr lang="en-US" dirty="0" smtClean="0">
                <a:latin typeface="Calibri" panose="020F0502020204030204" pitchFamily="34" charset="0"/>
                <a:ea typeface="Calibri" panose="020F0502020204030204" pitchFamily="34" charset="0"/>
              </a:rPr>
              <a:t>each program </a:t>
            </a:r>
            <a:r>
              <a:rPr lang="en-US" dirty="0">
                <a:latin typeface="Calibri" panose="020F0502020204030204" pitchFamily="34" charset="0"/>
                <a:ea typeface="Calibri" panose="020F0502020204030204" pitchFamily="34" charset="0"/>
              </a:rPr>
              <a:t>activity and </a:t>
            </a:r>
            <a:r>
              <a:rPr lang="en-US" dirty="0" smtClean="0">
                <a:latin typeface="Calibri" panose="020F0502020204030204" pitchFamily="34" charset="0"/>
                <a:ea typeface="Calibri" panose="020F0502020204030204" pitchFamily="34" charset="0"/>
              </a:rPr>
              <a:t>object/NCES </a:t>
            </a:r>
            <a:r>
              <a:rPr lang="en-US" dirty="0">
                <a:latin typeface="Calibri" panose="020F0502020204030204" pitchFamily="34" charset="0"/>
                <a:ea typeface="Calibri" panose="020F0502020204030204" pitchFamily="34" charset="0"/>
              </a:rPr>
              <a:t>in each </a:t>
            </a:r>
            <a:r>
              <a:rPr lang="en-US" dirty="0" smtClean="0">
                <a:latin typeface="Calibri" panose="020F0502020204030204" pitchFamily="34" charset="0"/>
                <a:ea typeface="Calibri" panose="020F0502020204030204" pitchFamily="34" charset="0"/>
              </a:rPr>
              <a:t>location and sub-fund. </a:t>
            </a:r>
            <a:r>
              <a:rPr lang="en-US" dirty="0">
                <a:latin typeface="Calibri" panose="020F0502020204030204" pitchFamily="34" charset="0"/>
                <a:ea typeface="Calibri" panose="020F0502020204030204" pitchFamily="34" charset="0"/>
              </a:rPr>
              <a:t>To go to another program, use the dropdown to select the </a:t>
            </a:r>
            <a:r>
              <a:rPr lang="en-US" dirty="0" smtClean="0">
                <a:latin typeface="Calibri" panose="020F0502020204030204" pitchFamily="34" charset="0"/>
                <a:ea typeface="Calibri" panose="020F0502020204030204" pitchFamily="34" charset="0"/>
              </a:rPr>
              <a:t>program, sub-fund, location </a:t>
            </a:r>
            <a:r>
              <a:rPr lang="en-US" dirty="0">
                <a:latin typeface="Calibri" panose="020F0502020204030204" pitchFamily="34" charset="0"/>
                <a:ea typeface="Calibri" panose="020F0502020204030204" pitchFamily="34" charset="0"/>
              </a:rPr>
              <a:t>and click Go</a:t>
            </a:r>
            <a:r>
              <a:rPr lang="en-US" dirty="0" smtClean="0">
                <a:latin typeface="Calibri" panose="020F0502020204030204" pitchFamily="34" charset="0"/>
                <a:ea typeface="Calibri" panose="020F0502020204030204" pitchFamily="34" charset="0"/>
              </a:rPr>
              <a:t>. The data can be exported to an excel csv file by clicking the export button</a:t>
            </a:r>
            <a:endParaRPr lang="en-US" dirty="0"/>
          </a:p>
        </p:txBody>
      </p:sp>
    </p:spTree>
    <p:extLst>
      <p:ext uri="{BB962C8B-B14F-4D97-AF65-F5344CB8AC3E}">
        <p14:creationId xmlns:p14="http://schemas.microsoft.com/office/powerpoint/2010/main" val="1711916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solidFill>
                  <a:srgbClr val="FF0000"/>
                </a:solidFill>
              </a:rPr>
              <a:t>Poll Question #2</a:t>
            </a:r>
            <a:endParaRPr lang="en-US" sz="6000" i="1" dirty="0">
              <a:solidFill>
                <a:srgbClr val="FF0000"/>
              </a:solidFill>
            </a:endParaRPr>
          </a:p>
        </p:txBody>
      </p:sp>
      <p:sp>
        <p:nvSpPr>
          <p:cNvPr id="5" name="Content Placeholder 4" descr="Program matrix" title="Input Data"/>
          <p:cNvSpPr>
            <a:spLocks noGrp="1"/>
          </p:cNvSpPr>
          <p:nvPr>
            <p:ph idx="1"/>
          </p:nvPr>
        </p:nvSpPr>
        <p:spPr>
          <a:xfrm>
            <a:off x="718456" y="1370700"/>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457200" indent="-457200">
              <a:buFont typeface="+mj-lt"/>
              <a:buAutoNum type="arabicPeriod"/>
            </a:pPr>
            <a:r>
              <a:rPr lang="en-US" sz="3600" dirty="0"/>
              <a:t>True or False: The number one reason for files not importing correctly is incorrect location numbers.</a:t>
            </a:r>
          </a:p>
          <a:p>
            <a:pPr marL="457200" indent="-457200">
              <a:buFont typeface="+mj-lt"/>
              <a:buAutoNum type="arabicPeriod"/>
            </a:pPr>
            <a:endParaRPr lang="en-US" sz="3600" dirty="0"/>
          </a:p>
          <a:p>
            <a:pPr marL="914400" lvl="1" indent="-457200">
              <a:buFont typeface="+mj-lt"/>
              <a:buAutoNum type="alphaLcParenR"/>
            </a:pPr>
            <a:r>
              <a:rPr lang="en-US" sz="3600" dirty="0"/>
              <a:t>True</a:t>
            </a:r>
          </a:p>
          <a:p>
            <a:pPr marL="914400" lvl="1" indent="-457200">
              <a:buFont typeface="+mj-lt"/>
              <a:buAutoNum type="alphaLcParenR"/>
            </a:pPr>
            <a:endParaRPr lang="en-US" sz="3600" dirty="0"/>
          </a:p>
          <a:p>
            <a:pPr marL="914400" lvl="1" indent="-457200">
              <a:buFont typeface="+mj-lt"/>
              <a:buAutoNum type="alphaLcParenR"/>
            </a:pPr>
            <a:r>
              <a:rPr lang="en-US" sz="3600" dirty="0"/>
              <a:t>False</a:t>
            </a: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32</a:t>
            </a:fld>
            <a:endParaRPr lang="en-US" dirty="0"/>
          </a:p>
        </p:txBody>
      </p:sp>
    </p:spTree>
    <p:extLst>
      <p:ext uri="{BB962C8B-B14F-4D97-AF65-F5344CB8AC3E}">
        <p14:creationId xmlns:p14="http://schemas.microsoft.com/office/powerpoint/2010/main" val="10240100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a:t>
            </a:r>
            <a:r>
              <a:rPr lang="en-US" dirty="0">
                <a:solidFill>
                  <a:srgbClr val="FF0000"/>
                </a:solidFill>
              </a:rPr>
              <a:t>F-196 Input Data</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33</a:t>
            </a:fld>
            <a:endParaRPr lang="en-US" dirty="0"/>
          </a:p>
        </p:txBody>
      </p:sp>
      <p:pic>
        <p:nvPicPr>
          <p:cNvPr id="3" name="Picture 2" descr="supplemental reports data entry screen" title="Input data"/>
          <p:cNvPicPr>
            <a:picLocks noChangeAspect="1"/>
          </p:cNvPicPr>
          <p:nvPr/>
        </p:nvPicPr>
        <p:blipFill>
          <a:blip r:embed="rId3"/>
          <a:stretch>
            <a:fillRect/>
          </a:stretch>
        </p:blipFill>
        <p:spPr>
          <a:xfrm>
            <a:off x="2973304" y="1690688"/>
            <a:ext cx="9218696" cy="3914315"/>
          </a:xfrm>
          <a:prstGeom prst="rect">
            <a:avLst/>
          </a:prstGeom>
        </p:spPr>
      </p:pic>
      <p:sp>
        <p:nvSpPr>
          <p:cNvPr id="10" name="TextBox 9"/>
          <p:cNvSpPr txBox="1"/>
          <p:nvPr/>
        </p:nvSpPr>
        <p:spPr>
          <a:xfrm>
            <a:off x="548640" y="2253753"/>
            <a:ext cx="2424664" cy="1631216"/>
          </a:xfrm>
          <a:prstGeom prst="rect">
            <a:avLst/>
          </a:prstGeom>
          <a:noFill/>
        </p:spPr>
        <p:txBody>
          <a:bodyPr wrap="square" rtlCol="0">
            <a:spAutoFit/>
          </a:bodyPr>
          <a:lstStyle/>
          <a:p>
            <a:r>
              <a:rPr lang="en-US" sz="2000" dirty="0"/>
              <a:t>On the Supplemental Reports, enter or update data as appropriate</a:t>
            </a:r>
            <a:r>
              <a:rPr lang="en-US" dirty="0"/>
              <a:t>.</a:t>
            </a:r>
          </a:p>
        </p:txBody>
      </p:sp>
    </p:spTree>
    <p:extLst>
      <p:ext uri="{BB962C8B-B14F-4D97-AF65-F5344CB8AC3E}">
        <p14:creationId xmlns:p14="http://schemas.microsoft.com/office/powerpoint/2010/main" val="3006158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a:t>
            </a:r>
            <a:r>
              <a:rPr lang="en-US" dirty="0">
                <a:solidFill>
                  <a:srgbClr val="FF0000"/>
                </a:solidFill>
              </a:rPr>
              <a:t>F-196 Input Data</a:t>
            </a:r>
            <a:endParaRPr lang="en-US" i="1" dirty="0">
              <a:solidFill>
                <a:srgbClr val="FF0000"/>
              </a:solidFill>
            </a:endParaRPr>
          </a:p>
        </p:txBody>
      </p:sp>
      <p:sp>
        <p:nvSpPr>
          <p:cNvPr id="5" name="Content Placeholder 4" descr="supplemental reports" title="Inpu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34</a:t>
            </a:fld>
            <a:endParaRPr lang="en-US" dirty="0"/>
          </a:p>
        </p:txBody>
      </p:sp>
      <p:sp>
        <p:nvSpPr>
          <p:cNvPr id="10" name="TextBox 9"/>
          <p:cNvSpPr txBox="1"/>
          <p:nvPr/>
        </p:nvSpPr>
        <p:spPr>
          <a:xfrm>
            <a:off x="816982" y="1757129"/>
            <a:ext cx="2424664" cy="4093428"/>
          </a:xfrm>
          <a:prstGeom prst="rect">
            <a:avLst/>
          </a:prstGeom>
          <a:noFill/>
        </p:spPr>
        <p:txBody>
          <a:bodyPr wrap="square" rtlCol="0">
            <a:spAutoFit/>
          </a:bodyPr>
          <a:lstStyle/>
          <a:p>
            <a:r>
              <a:rPr lang="en-US" sz="2000" dirty="0">
                <a:latin typeface="+mj-lt"/>
                <a:ea typeface="Calibri" panose="020F0502020204030204" pitchFamily="34" charset="0"/>
              </a:rPr>
              <a:t>If you need more information about what data should be entered for an item, click the </a:t>
            </a:r>
            <a:r>
              <a:rPr lang="en-US" sz="2000" dirty="0" smtClean="0">
                <a:latin typeface="+mj-lt"/>
                <a:ea typeface="Calibri" panose="020F0502020204030204" pitchFamily="34" charset="0"/>
              </a:rPr>
              <a:t>question mark next </a:t>
            </a:r>
            <a:r>
              <a:rPr lang="en-US" sz="2000" dirty="0">
                <a:latin typeface="+mj-lt"/>
                <a:ea typeface="Calibri" panose="020F0502020204030204" pitchFamily="34" charset="0"/>
              </a:rPr>
              <a:t>to the item description and a block of text will display with more details. Click the </a:t>
            </a:r>
            <a:r>
              <a:rPr lang="en-US" sz="2000" dirty="0" smtClean="0">
                <a:latin typeface="+mj-lt"/>
                <a:ea typeface="Calibri" panose="020F0502020204030204" pitchFamily="34" charset="0"/>
              </a:rPr>
              <a:t>description </a:t>
            </a:r>
            <a:r>
              <a:rPr lang="en-US" sz="2000" dirty="0">
                <a:latin typeface="+mj-lt"/>
                <a:ea typeface="Calibri" panose="020F0502020204030204" pitchFamily="34" charset="0"/>
              </a:rPr>
              <a:t>again to hide the text.</a:t>
            </a:r>
            <a:endParaRPr lang="en-US" sz="2000" dirty="0">
              <a:latin typeface="+mj-lt"/>
            </a:endParaRPr>
          </a:p>
        </p:txBody>
      </p:sp>
      <p:pic>
        <p:nvPicPr>
          <p:cNvPr id="4" name="Picture 3" descr="supplemental reports additional information screen" title="Input data"/>
          <p:cNvPicPr>
            <a:picLocks noChangeAspect="1"/>
          </p:cNvPicPr>
          <p:nvPr/>
        </p:nvPicPr>
        <p:blipFill>
          <a:blip r:embed="rId2"/>
          <a:stretch>
            <a:fillRect/>
          </a:stretch>
        </p:blipFill>
        <p:spPr>
          <a:xfrm>
            <a:off x="3942482" y="1356310"/>
            <a:ext cx="8159165" cy="4587290"/>
          </a:xfrm>
          <a:prstGeom prst="rect">
            <a:avLst/>
          </a:prstGeom>
        </p:spPr>
      </p:pic>
    </p:spTree>
    <p:extLst>
      <p:ext uri="{BB962C8B-B14F-4D97-AF65-F5344CB8AC3E}">
        <p14:creationId xmlns:p14="http://schemas.microsoft.com/office/powerpoint/2010/main" val="15793011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a:t>
            </a:r>
            <a:r>
              <a:rPr lang="en-US" dirty="0">
                <a:solidFill>
                  <a:srgbClr val="FF0000"/>
                </a:solidFill>
              </a:rPr>
              <a:t>F-196 Input Data</a:t>
            </a:r>
            <a:endParaRPr lang="en-US" i="1" dirty="0">
              <a:solidFill>
                <a:srgbClr val="FF0000"/>
              </a:solidFill>
            </a:endParaRPr>
          </a:p>
        </p:txBody>
      </p:sp>
      <p:sp>
        <p:nvSpPr>
          <p:cNvPr id="5" name="Content Placeholder 4" descr="resource to program expenditures" title="Input data"/>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35</a:t>
            </a:fld>
            <a:endParaRPr lang="en-US" dirty="0"/>
          </a:p>
        </p:txBody>
      </p:sp>
      <p:pic>
        <p:nvPicPr>
          <p:cNvPr id="3" name="Picture 2" descr="Resource to Program expenditure screen" title="Input Data"/>
          <p:cNvPicPr>
            <a:picLocks noChangeAspect="1"/>
          </p:cNvPicPr>
          <p:nvPr/>
        </p:nvPicPr>
        <p:blipFill>
          <a:blip r:embed="rId3"/>
          <a:stretch>
            <a:fillRect/>
          </a:stretch>
        </p:blipFill>
        <p:spPr>
          <a:xfrm>
            <a:off x="3670339" y="1559585"/>
            <a:ext cx="8354352" cy="4307205"/>
          </a:xfrm>
          <a:prstGeom prst="rect">
            <a:avLst/>
          </a:prstGeom>
        </p:spPr>
      </p:pic>
      <p:sp>
        <p:nvSpPr>
          <p:cNvPr id="6" name="TextBox 5"/>
          <p:cNvSpPr txBox="1"/>
          <p:nvPr/>
        </p:nvSpPr>
        <p:spPr>
          <a:xfrm>
            <a:off x="373380" y="1690688"/>
            <a:ext cx="3237087" cy="3890809"/>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r>
              <a:rPr lang="en-US" sz="2000" dirty="0" smtClean="0">
                <a:ea typeface="Calibri" panose="020F0502020204030204" pitchFamily="34" charset="0"/>
              </a:rPr>
              <a:t>On </a:t>
            </a:r>
            <a:r>
              <a:rPr lang="en-US" sz="2000" dirty="0">
                <a:ea typeface="Calibri" panose="020F0502020204030204" pitchFamily="34" charset="0"/>
              </a:rPr>
              <a:t>the Resource to Expenditure Report, enter the state, federal, and other resources for each program.</a:t>
            </a:r>
          </a:p>
          <a:p>
            <a:pPr>
              <a:spcBef>
                <a:spcPts val="55"/>
              </a:spcBef>
            </a:pPr>
            <a:r>
              <a:rPr lang="en-US" dirty="0">
                <a:ea typeface="Calibri" panose="020F0502020204030204" pitchFamily="34" charset="0"/>
              </a:rPr>
              <a:t> </a:t>
            </a:r>
            <a:endParaRPr lang="en-US" sz="1600" dirty="0">
              <a:ea typeface="Calibri" panose="020F0502020204030204" pitchFamily="34" charset="0"/>
            </a:endParaRPr>
          </a:p>
          <a:p>
            <a:r>
              <a:rPr lang="en-US" b="1" dirty="0">
                <a:ea typeface="Calibri" panose="020F0502020204030204" pitchFamily="34" charset="0"/>
              </a:rPr>
              <a:t>Note: </a:t>
            </a:r>
            <a:r>
              <a:rPr lang="en-US" dirty="0">
                <a:ea typeface="Calibri" panose="020F0502020204030204" pitchFamily="34" charset="0"/>
              </a:rPr>
              <a:t>When you enter state, federal, or other resources and click 'Save', the difference column is calculated. The difference must be zero to pass edits.</a:t>
            </a:r>
            <a:endParaRPr lang="en-US" dirty="0"/>
          </a:p>
        </p:txBody>
      </p:sp>
    </p:spTree>
    <p:extLst>
      <p:ext uri="{BB962C8B-B14F-4D97-AF65-F5344CB8AC3E}">
        <p14:creationId xmlns:p14="http://schemas.microsoft.com/office/powerpoint/2010/main" val="34900049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solidFill>
                  <a:srgbClr val="FF0000"/>
                </a:solidFill>
              </a:rPr>
              <a:t>Poll Question #3</a:t>
            </a:r>
            <a:endParaRPr lang="en-US" sz="6000" i="1" dirty="0">
              <a:solidFill>
                <a:srgbClr val="FF0000"/>
              </a:solidFill>
            </a:endParaRPr>
          </a:p>
        </p:txBody>
      </p:sp>
      <p:sp>
        <p:nvSpPr>
          <p:cNvPr id="5" name="Content Placeholder 4" descr="resource to program expenditures" title="Input data"/>
          <p:cNvSpPr>
            <a:spLocks noGrp="1"/>
          </p:cNvSpPr>
          <p:nvPr>
            <p:ph idx="1"/>
          </p:nvPr>
        </p:nvSpPr>
        <p:spPr>
          <a:xfrm>
            <a:off x="718457" y="1528355"/>
            <a:ext cx="10635343" cy="4553132"/>
          </a:xfrm>
        </p:spPr>
        <p:txBody>
          <a:bodyPr>
            <a:normAutofit fontScale="77500" lnSpcReduction="20000"/>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457200" indent="-457200">
              <a:buFont typeface="+mj-lt"/>
              <a:buAutoNum type="arabicPeriod"/>
            </a:pPr>
            <a:r>
              <a:rPr lang="en-US" sz="3600" dirty="0"/>
              <a:t>In the Resource to Program Expenditure Report, how is Local </a:t>
            </a:r>
            <a:endParaRPr lang="en-US" sz="3600" dirty="0" smtClean="0"/>
          </a:p>
          <a:p>
            <a:pPr marL="0" indent="0">
              <a:buNone/>
            </a:pPr>
            <a:r>
              <a:rPr lang="en-US" sz="3600" dirty="0"/>
              <a:t> </a:t>
            </a:r>
            <a:r>
              <a:rPr lang="en-US" sz="3600" dirty="0" smtClean="0"/>
              <a:t>    Effort </a:t>
            </a:r>
            <a:r>
              <a:rPr lang="en-US" sz="3600" dirty="0"/>
              <a:t>Assistance Classified?</a:t>
            </a:r>
          </a:p>
          <a:p>
            <a:pPr marL="457200" indent="-457200">
              <a:buFont typeface="+mj-lt"/>
              <a:buAutoNum type="arabicPeriod"/>
            </a:pPr>
            <a:endParaRPr lang="en-US" sz="3600" dirty="0"/>
          </a:p>
          <a:p>
            <a:pPr marL="914400" lvl="1" indent="-457200">
              <a:buFont typeface="+mj-lt"/>
              <a:buAutoNum type="alphaLcParenR"/>
            </a:pPr>
            <a:r>
              <a:rPr lang="en-US" sz="3600" dirty="0"/>
              <a:t>Federal Resources</a:t>
            </a:r>
          </a:p>
          <a:p>
            <a:pPr marL="914400" lvl="1" indent="-457200">
              <a:buFont typeface="+mj-lt"/>
              <a:buAutoNum type="alphaLcParenR"/>
            </a:pPr>
            <a:endParaRPr lang="en-US" sz="3600" dirty="0"/>
          </a:p>
          <a:p>
            <a:pPr marL="914400" lvl="1" indent="-457200">
              <a:buFont typeface="+mj-lt"/>
              <a:buAutoNum type="alphaLcParenR"/>
            </a:pPr>
            <a:r>
              <a:rPr lang="en-US" sz="3600" dirty="0"/>
              <a:t>Other Resources</a:t>
            </a:r>
          </a:p>
          <a:p>
            <a:pPr marL="914400" lvl="1" indent="-457200">
              <a:buFont typeface="+mj-lt"/>
              <a:buAutoNum type="alphaLcParenR"/>
            </a:pPr>
            <a:endParaRPr lang="en-US" sz="3600" dirty="0"/>
          </a:p>
          <a:p>
            <a:pPr marL="914400" lvl="1" indent="-457200">
              <a:buFont typeface="+mj-lt"/>
              <a:buAutoNum type="alphaLcParenR"/>
            </a:pPr>
            <a:r>
              <a:rPr lang="en-US" sz="3600" dirty="0"/>
              <a:t>State Resources</a:t>
            </a:r>
          </a:p>
          <a:p>
            <a:pPr marL="914400" lvl="1" indent="-457200">
              <a:buFont typeface="+mj-lt"/>
              <a:buAutoNum type="alphaLcParenR"/>
            </a:pPr>
            <a:endParaRPr lang="en-US" sz="3600" dirty="0"/>
          </a:p>
          <a:p>
            <a:pPr marL="914400" lvl="1" indent="-457200">
              <a:buFont typeface="+mj-lt"/>
              <a:buAutoNum type="alphaLcParenR"/>
            </a:pPr>
            <a:r>
              <a:rPr lang="en-US" sz="3600" dirty="0"/>
              <a:t>None of the above, since not all districts receive Local Effort Assistance</a:t>
            </a:r>
          </a:p>
          <a:p>
            <a:endParaRPr lang="en-US" dirty="0"/>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36</a:t>
            </a:fld>
            <a:endParaRPr lang="en-US" dirty="0"/>
          </a:p>
        </p:txBody>
      </p:sp>
    </p:spTree>
    <p:extLst>
      <p:ext uri="{BB962C8B-B14F-4D97-AF65-F5344CB8AC3E}">
        <p14:creationId xmlns:p14="http://schemas.microsoft.com/office/powerpoint/2010/main" val="1168000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Run Edits</a:t>
            </a:r>
            <a:endParaRPr lang="en-US" i="1" dirty="0">
              <a:solidFill>
                <a:srgbClr val="FF0000"/>
              </a:solidFill>
            </a:endParaRPr>
          </a:p>
        </p:txBody>
      </p:sp>
      <p:sp>
        <p:nvSpPr>
          <p:cNvPr id="5" name="Content Placeholder 4" descr="Run edits instructions" title="Run Edits"/>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37</a:t>
            </a:fld>
            <a:endParaRPr lang="en-US" dirty="0"/>
          </a:p>
        </p:txBody>
      </p:sp>
      <p:sp>
        <p:nvSpPr>
          <p:cNvPr id="6" name="TextBox 5" descr="Run edits" title="Run Edit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pic>
        <p:nvPicPr>
          <p:cNvPr id="4" name="Picture 3" descr="Run edits screen" title="Run edits"/>
          <p:cNvPicPr>
            <a:picLocks noChangeAspect="1"/>
          </p:cNvPicPr>
          <p:nvPr/>
        </p:nvPicPr>
        <p:blipFill>
          <a:blip r:embed="rId2"/>
          <a:stretch>
            <a:fillRect/>
          </a:stretch>
        </p:blipFill>
        <p:spPr>
          <a:xfrm>
            <a:off x="4952221" y="1690688"/>
            <a:ext cx="6773850" cy="3323221"/>
          </a:xfrm>
          <a:prstGeom prst="rect">
            <a:avLst/>
          </a:prstGeom>
        </p:spPr>
      </p:pic>
      <p:sp>
        <p:nvSpPr>
          <p:cNvPr id="10" name="TextBox 9"/>
          <p:cNvSpPr txBox="1"/>
          <p:nvPr/>
        </p:nvSpPr>
        <p:spPr>
          <a:xfrm>
            <a:off x="1135286" y="1227959"/>
            <a:ext cx="3368040" cy="4985980"/>
          </a:xfrm>
          <a:prstGeom prst="rect">
            <a:avLst/>
          </a:prstGeom>
          <a:noFill/>
        </p:spPr>
        <p:txBody>
          <a:bodyPr wrap="square" rtlCol="0">
            <a:spAutoFit/>
          </a:bodyPr>
          <a:lstStyle/>
          <a:p>
            <a:r>
              <a:rPr lang="en-US" sz="1600" dirty="0"/>
              <a:t> </a:t>
            </a:r>
          </a:p>
          <a:p>
            <a:endParaRPr lang="en-US" sz="1600" dirty="0" smtClean="0"/>
          </a:p>
          <a:p>
            <a:r>
              <a:rPr lang="en-US" dirty="0"/>
              <a:t>To run edits, click the Run Edits button. It may take a few seconds for this process to run. After it does, the status column will show the number of information and error edits found. To see the results, click the View </a:t>
            </a:r>
            <a:r>
              <a:rPr lang="en-US" dirty="0" smtClean="0"/>
              <a:t>Report button. </a:t>
            </a:r>
            <a:r>
              <a:rPr lang="en-US" dirty="0"/>
              <a:t>It may take another few seconds for the report to </a:t>
            </a:r>
            <a:r>
              <a:rPr lang="en-US" dirty="0" smtClean="0"/>
              <a:t>display</a:t>
            </a:r>
          </a:p>
          <a:p>
            <a:endParaRPr lang="en-US" dirty="0" smtClean="0"/>
          </a:p>
          <a:p>
            <a:r>
              <a:rPr lang="en-US" b="1" dirty="0"/>
              <a:t>Note: </a:t>
            </a:r>
            <a:r>
              <a:rPr lang="en-US" dirty="0"/>
              <a:t>You can run edits at any time. This can be done after importing data, or it can be done later.</a:t>
            </a:r>
          </a:p>
          <a:p>
            <a:endParaRPr lang="en-US" sz="1600" dirty="0"/>
          </a:p>
        </p:txBody>
      </p:sp>
    </p:spTree>
    <p:extLst>
      <p:ext uri="{BB962C8B-B14F-4D97-AF65-F5344CB8AC3E}">
        <p14:creationId xmlns:p14="http://schemas.microsoft.com/office/powerpoint/2010/main" val="15336607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Run Edits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38</a:t>
            </a:fld>
            <a:endParaRPr lang="en-US" dirty="0"/>
          </a:p>
        </p:txBody>
      </p:sp>
      <p:sp>
        <p:nvSpPr>
          <p:cNvPr id="6" name="TextBox 5" descr="run edits" title="Run edit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p:cNvSpPr txBox="1"/>
          <p:nvPr/>
        </p:nvSpPr>
        <p:spPr>
          <a:xfrm>
            <a:off x="695480" y="2245947"/>
            <a:ext cx="3368040" cy="2246769"/>
          </a:xfrm>
          <a:prstGeom prst="rect">
            <a:avLst/>
          </a:prstGeom>
          <a:noFill/>
        </p:spPr>
        <p:txBody>
          <a:bodyPr wrap="square" rtlCol="0">
            <a:spAutoFit/>
          </a:bodyPr>
          <a:lstStyle/>
          <a:p>
            <a:pPr marL="355600" marR="156210" indent="-229235">
              <a:spcBef>
                <a:spcPts val="0"/>
              </a:spcBef>
              <a:spcAft>
                <a:spcPts val="0"/>
              </a:spcAft>
            </a:pPr>
            <a:r>
              <a:rPr lang="en-US" dirty="0" smtClean="0">
                <a:latin typeface="Calibri" panose="020F0502020204030204" pitchFamily="34" charset="0"/>
                <a:ea typeface="Calibri" panose="020F0502020204030204" pitchFamily="34" charset="0"/>
              </a:rPr>
              <a:t>    </a:t>
            </a:r>
            <a:r>
              <a:rPr lang="en-US" sz="2000" dirty="0" smtClean="0">
                <a:latin typeface="+mj-lt"/>
                <a:ea typeface="Calibri" panose="020F0502020204030204" pitchFamily="34" charset="0"/>
              </a:rPr>
              <a:t>The </a:t>
            </a:r>
            <a:r>
              <a:rPr lang="en-US" sz="2000" dirty="0">
                <a:latin typeface="+mj-lt"/>
                <a:ea typeface="Calibri" panose="020F0502020204030204" pitchFamily="34" charset="0"/>
              </a:rPr>
              <a:t>edit report displays within a report viewer frame. You can review the information </a:t>
            </a:r>
            <a:r>
              <a:rPr lang="en-US" sz="2000" dirty="0" smtClean="0">
                <a:latin typeface="+mj-lt"/>
                <a:ea typeface="Calibri" panose="020F0502020204030204" pitchFamily="34" charset="0"/>
              </a:rPr>
              <a:t>online</a:t>
            </a:r>
            <a:r>
              <a:rPr lang="en-US" sz="2000" dirty="0">
                <a:latin typeface="+mj-lt"/>
                <a:ea typeface="Calibri" panose="020F0502020204030204" pitchFamily="34" charset="0"/>
              </a:rPr>
              <a:t> </a:t>
            </a:r>
            <a:r>
              <a:rPr lang="en-US" sz="2000" dirty="0" smtClean="0">
                <a:latin typeface="+mj-lt"/>
                <a:ea typeface="Calibri" panose="020F0502020204030204" pitchFamily="34" charset="0"/>
              </a:rPr>
              <a:t>it will default to a pdf that can be printed.</a:t>
            </a:r>
            <a:endParaRPr lang="en-US" sz="2000" dirty="0">
              <a:latin typeface="+mj-lt"/>
              <a:ea typeface="Calibri" panose="020F0502020204030204" pitchFamily="34" charset="0"/>
            </a:endParaRPr>
          </a:p>
          <a:p>
            <a:pPr>
              <a:spcBef>
                <a:spcPts val="40"/>
              </a:spcBef>
            </a:pPr>
            <a:r>
              <a:rPr lang="en-US" sz="2000" dirty="0">
                <a:latin typeface="+mj-lt"/>
                <a:ea typeface="Calibri" panose="020F0502020204030204" pitchFamily="34" charset="0"/>
              </a:rPr>
              <a:t> </a:t>
            </a:r>
            <a:endParaRPr lang="en-US" sz="2000" dirty="0">
              <a:effectLst/>
              <a:latin typeface="+mj-lt"/>
              <a:ea typeface="Calibri" panose="020F0502020204030204" pitchFamily="34" charset="0"/>
            </a:endParaRPr>
          </a:p>
        </p:txBody>
      </p:sp>
      <p:pic>
        <p:nvPicPr>
          <p:cNvPr id="3" name="Picture 2" descr="Edit report" title="Run edits"/>
          <p:cNvPicPr>
            <a:picLocks noChangeAspect="1"/>
          </p:cNvPicPr>
          <p:nvPr/>
        </p:nvPicPr>
        <p:blipFill>
          <a:blip r:embed="rId3"/>
          <a:stretch>
            <a:fillRect/>
          </a:stretch>
        </p:blipFill>
        <p:spPr>
          <a:xfrm>
            <a:off x="4265994" y="1614814"/>
            <a:ext cx="7761440" cy="4363679"/>
          </a:xfrm>
          <a:prstGeom prst="rect">
            <a:avLst/>
          </a:prstGeom>
        </p:spPr>
      </p:pic>
    </p:spTree>
    <p:extLst>
      <p:ext uri="{BB962C8B-B14F-4D97-AF65-F5344CB8AC3E}">
        <p14:creationId xmlns:p14="http://schemas.microsoft.com/office/powerpoint/2010/main" val="27864145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Print Reports</a:t>
            </a:r>
            <a:endParaRPr lang="en-US" i="1" dirty="0">
              <a:solidFill>
                <a:srgbClr val="FF0000"/>
              </a:solidFill>
            </a:endParaRPr>
          </a:p>
        </p:txBody>
      </p:sp>
      <p:sp>
        <p:nvSpPr>
          <p:cNvPr id="5" name="Content Placeholder 4" descr="Print report instructions" title="Print Reports"/>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39</a:t>
            </a:fld>
            <a:endParaRPr lang="en-US" dirty="0"/>
          </a:p>
        </p:txBody>
      </p:sp>
      <p:sp>
        <p:nvSpPr>
          <p:cNvPr id="6" name="TextBox 5" descr="Print reports" title="Print Report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print erports" title="Print Report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pic>
        <p:nvPicPr>
          <p:cNvPr id="4" name="Picture 3" descr="print reports screen" title="Print reports"/>
          <p:cNvPicPr>
            <a:picLocks noChangeAspect="1"/>
          </p:cNvPicPr>
          <p:nvPr/>
        </p:nvPicPr>
        <p:blipFill>
          <a:blip r:embed="rId2"/>
          <a:stretch>
            <a:fillRect/>
          </a:stretch>
        </p:blipFill>
        <p:spPr>
          <a:xfrm>
            <a:off x="4445491" y="1528355"/>
            <a:ext cx="7267781" cy="4086132"/>
          </a:xfrm>
          <a:prstGeom prst="rect">
            <a:avLst/>
          </a:prstGeom>
        </p:spPr>
      </p:pic>
      <p:graphicFrame>
        <p:nvGraphicFramePr>
          <p:cNvPr id="11" name="Table 10" descr="Print reports" title="Print Reports"/>
          <p:cNvGraphicFramePr>
            <a:graphicFrameLocks noGrp="1"/>
          </p:cNvGraphicFramePr>
          <p:nvPr>
            <p:extLst>
              <p:ext uri="{D42A27DB-BD31-4B8C-83A1-F6EECF244321}">
                <p14:modId xmlns:p14="http://schemas.microsoft.com/office/powerpoint/2010/main" val="2356904628"/>
              </p:ext>
            </p:extLst>
          </p:nvPr>
        </p:nvGraphicFramePr>
        <p:xfrm>
          <a:off x="478728" y="1688891"/>
          <a:ext cx="3453839" cy="4206239"/>
        </p:xfrm>
        <a:graphic>
          <a:graphicData uri="http://schemas.openxmlformats.org/drawingml/2006/table">
            <a:tbl>
              <a:tblPr firstRow="1" firstCol="1" lastRow="1" lastCol="1" bandRow="1" bandCol="1"/>
              <a:tblGrid>
                <a:gridCol w="3453839">
                  <a:extLst>
                    <a:ext uri="{9D8B030D-6E8A-4147-A177-3AD203B41FA5}">
                      <a16:colId xmlns:a16="http://schemas.microsoft.com/office/drawing/2014/main" val="2846642962"/>
                    </a:ext>
                  </a:extLst>
                </a:gridCol>
              </a:tblGrid>
              <a:tr h="4206239">
                <a:tc>
                  <a:txBody>
                    <a:bodyPr/>
                    <a:lstStyle/>
                    <a:p>
                      <a:pPr marL="355600" marR="67310" indent="-229235">
                        <a:spcBef>
                          <a:spcPts val="620"/>
                        </a:spcBef>
                        <a:spcAft>
                          <a:spcPts val="0"/>
                        </a:spcAft>
                      </a:pP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600" dirty="0">
                          <a:effectLst/>
                          <a:latin typeface="+mn-lt"/>
                          <a:ea typeface="Calibri" panose="020F0502020204030204" pitchFamily="34" charset="0"/>
                          <a:cs typeface="Times New Roman" panose="02020603050405020304" pitchFamily="18" charset="0"/>
                        </a:rPr>
                        <a:t>To print the financial statement, click the Print Report tab in the secondary navigation bar. You can print all or portions of the financial statement. Check the box (or boxes) you want and click View Report. If you print the entire financial statement, it may take a few seconds for the report to</a:t>
                      </a:r>
                      <a:r>
                        <a:rPr lang="en-US" sz="1600" spc="-30" dirty="0">
                          <a:effectLst/>
                          <a:latin typeface="+mn-lt"/>
                          <a:ea typeface="Calibri" panose="020F0502020204030204" pitchFamily="34" charset="0"/>
                          <a:cs typeface="Times New Roman" panose="02020603050405020304" pitchFamily="18" charset="0"/>
                        </a:rPr>
                        <a:t> </a:t>
                      </a:r>
                      <a:r>
                        <a:rPr lang="en-US" sz="1600" dirty="0">
                          <a:effectLst/>
                          <a:latin typeface="+mn-lt"/>
                          <a:ea typeface="Calibri" panose="020F0502020204030204" pitchFamily="34" charset="0"/>
                          <a:cs typeface="Times New Roman" panose="02020603050405020304" pitchFamily="18" charset="0"/>
                        </a:rPr>
                        <a:t>display.</a:t>
                      </a:r>
                    </a:p>
                    <a:p>
                      <a:pPr marL="0" marR="0">
                        <a:spcBef>
                          <a:spcPts val="55"/>
                        </a:spcBef>
                        <a:spcAft>
                          <a:spcPts val="0"/>
                        </a:spcAft>
                      </a:pPr>
                      <a:r>
                        <a:rPr lang="en-US" sz="1600" dirty="0">
                          <a:effectLst/>
                          <a:latin typeface="+mn-lt"/>
                          <a:ea typeface="Calibri" panose="020F0502020204030204" pitchFamily="34" charset="0"/>
                          <a:cs typeface="Times New Roman" panose="02020603050405020304" pitchFamily="18" charset="0"/>
                        </a:rPr>
                        <a:t> </a:t>
                      </a:r>
                    </a:p>
                    <a:p>
                      <a:pPr marL="355600" marR="126365">
                        <a:spcBef>
                          <a:spcPts val="5"/>
                        </a:spcBef>
                        <a:spcAft>
                          <a:spcPts val="0"/>
                        </a:spcAft>
                      </a:pPr>
                      <a:r>
                        <a:rPr lang="en-US" sz="1600" b="1" dirty="0">
                          <a:effectLst/>
                          <a:latin typeface="+mn-lt"/>
                          <a:ea typeface="Calibri" panose="020F0502020204030204" pitchFamily="34" charset="0"/>
                          <a:cs typeface="Times New Roman" panose="02020603050405020304" pitchFamily="18" charset="0"/>
                        </a:rPr>
                        <a:t>Note: </a:t>
                      </a:r>
                      <a:r>
                        <a:rPr lang="en-US" sz="1600" dirty="0">
                          <a:effectLst/>
                          <a:latin typeface="+mn-lt"/>
                          <a:ea typeface="Calibri" panose="020F0502020204030204" pitchFamily="34" charset="0"/>
                          <a:cs typeface="Times New Roman" panose="02020603050405020304" pitchFamily="18" charset="0"/>
                        </a:rPr>
                        <a:t>The Certification page is grayed out and cannot be printed until the status is 'Ready for OSPI review'.</a:t>
                      </a:r>
                    </a:p>
                  </a:txBody>
                  <a:tcPr marL="0" marR="0" marT="0" marB="0">
                    <a:lnL>
                      <a:noFill/>
                    </a:lnL>
                    <a:lnR>
                      <a:noFill/>
                    </a:lnR>
                    <a:lnT>
                      <a:noFill/>
                    </a:lnT>
                    <a:lnB>
                      <a:noFill/>
                    </a:lnB>
                  </a:tcPr>
                </a:tc>
                <a:extLst>
                  <a:ext uri="{0D108BD9-81ED-4DB2-BD59-A6C34878D82A}">
                    <a16:rowId xmlns:a16="http://schemas.microsoft.com/office/drawing/2014/main" val="1047356285"/>
                  </a:ext>
                </a:extLst>
              </a:tr>
            </a:tbl>
          </a:graphicData>
        </a:graphic>
      </p:graphicFrame>
    </p:spTree>
    <p:extLst>
      <p:ext uri="{BB962C8B-B14F-4D97-AF65-F5344CB8AC3E}">
        <p14:creationId xmlns:p14="http://schemas.microsoft.com/office/powerpoint/2010/main" val="968242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F-196-Log In</a:t>
            </a:r>
            <a:endParaRPr lang="en-US" dirty="0">
              <a:solidFill>
                <a:srgbClr val="FF0000"/>
              </a:solidFill>
            </a:endParaRPr>
          </a:p>
        </p:txBody>
      </p:sp>
      <p:pic>
        <p:nvPicPr>
          <p:cNvPr id="3" name="Content Placeholder 2" descr="Picture sgowing the EDS log in screen" title="Log in screen"/>
          <p:cNvPicPr>
            <a:picLocks noGrp="1" noChangeAspect="1"/>
          </p:cNvPicPr>
          <p:nvPr>
            <p:ph idx="1"/>
          </p:nvPr>
        </p:nvPicPr>
        <p:blipFill>
          <a:blip r:embed="rId2"/>
          <a:stretch>
            <a:fillRect/>
          </a:stretch>
        </p:blipFill>
        <p:spPr>
          <a:xfrm>
            <a:off x="4895232" y="1551305"/>
            <a:ext cx="6458567" cy="4256088"/>
          </a:xfrm>
          <a:prstGeom prst="rect">
            <a:avLst/>
          </a:prstGeom>
        </p:spPr>
      </p:pic>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4</a:t>
            </a:fld>
            <a:endParaRPr lang="en-US" dirty="0"/>
          </a:p>
        </p:txBody>
      </p:sp>
      <p:sp>
        <p:nvSpPr>
          <p:cNvPr id="4" name="TextBox 3"/>
          <p:cNvSpPr txBox="1"/>
          <p:nvPr/>
        </p:nvSpPr>
        <p:spPr>
          <a:xfrm>
            <a:off x="224245" y="2136827"/>
            <a:ext cx="4426131" cy="1754326"/>
          </a:xfrm>
          <a:prstGeom prst="rect">
            <a:avLst/>
          </a:prstGeom>
          <a:noFill/>
        </p:spPr>
        <p:txBody>
          <a:bodyPr wrap="square" rtlCol="0">
            <a:spAutoFit/>
          </a:bodyPr>
          <a:lstStyle/>
          <a:p>
            <a:r>
              <a:rPr lang="en-US" b="1" dirty="0"/>
              <a:t>Logging Into SAFS (All Users)</a:t>
            </a:r>
          </a:p>
          <a:p>
            <a:pPr lvl="0"/>
            <a:r>
              <a:rPr lang="en-US" dirty="0"/>
              <a:t>Go to the EDS Login screen, type your user name and </a:t>
            </a:r>
            <a:r>
              <a:rPr lang="en-US" dirty="0" smtClean="0"/>
              <a:t>password</a:t>
            </a:r>
            <a:r>
              <a:rPr lang="en-US" dirty="0"/>
              <a:t>, then click Login.                                                         </a:t>
            </a:r>
          </a:p>
          <a:p>
            <a:r>
              <a:rPr lang="en-US" dirty="0"/>
              <a:t> </a:t>
            </a:r>
          </a:p>
          <a:p>
            <a:r>
              <a:rPr lang="en-US" b="1" dirty="0"/>
              <a:t>Note: </a:t>
            </a:r>
            <a:r>
              <a:rPr lang="en-US" dirty="0"/>
              <a:t>The URL to use is:</a:t>
            </a:r>
          </a:p>
          <a:p>
            <a:r>
              <a:rPr lang="en-US" dirty="0"/>
              <a:t>https://eds.ospi.k12.wa.us/Login.aspx</a:t>
            </a:r>
          </a:p>
        </p:txBody>
      </p:sp>
    </p:spTree>
    <p:extLst>
      <p:ext uri="{BB962C8B-B14F-4D97-AF65-F5344CB8AC3E}">
        <p14:creationId xmlns:p14="http://schemas.microsoft.com/office/powerpoint/2010/main" val="18348104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Print Reports</a:t>
            </a:r>
            <a:endParaRPr lang="en-US" i="1" dirty="0">
              <a:solidFill>
                <a:srgbClr val="FF0000"/>
              </a:solidFill>
            </a:endParaRPr>
          </a:p>
        </p:txBody>
      </p:sp>
      <p:sp>
        <p:nvSpPr>
          <p:cNvPr id="5" name="Content Placeholder 4" descr="Print reports options" title="Print reports"/>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40</a:t>
            </a:fld>
            <a:endParaRPr lang="en-US" dirty="0"/>
          </a:p>
        </p:txBody>
      </p:sp>
      <p:sp>
        <p:nvSpPr>
          <p:cNvPr id="6" name="TextBox 5" descr="Print reports option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Print reports option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graphicFrame>
        <p:nvGraphicFramePr>
          <p:cNvPr id="11" name="Table 10" descr="Print reports options" title="Print reports"/>
          <p:cNvGraphicFramePr>
            <a:graphicFrameLocks noGrp="1"/>
          </p:cNvGraphicFramePr>
          <p:nvPr>
            <p:extLst>
              <p:ext uri="{D42A27DB-BD31-4B8C-83A1-F6EECF244321}">
                <p14:modId xmlns:p14="http://schemas.microsoft.com/office/powerpoint/2010/main" val="3076921035"/>
              </p:ext>
            </p:extLst>
          </p:nvPr>
        </p:nvGraphicFramePr>
        <p:xfrm>
          <a:off x="501705" y="1736188"/>
          <a:ext cx="3453839" cy="4206239"/>
        </p:xfrm>
        <a:graphic>
          <a:graphicData uri="http://schemas.openxmlformats.org/drawingml/2006/table">
            <a:tbl>
              <a:tblPr firstRow="1" firstCol="1" lastRow="1" lastCol="1" bandRow="1" bandCol="1"/>
              <a:tblGrid>
                <a:gridCol w="3453839">
                  <a:extLst>
                    <a:ext uri="{9D8B030D-6E8A-4147-A177-3AD203B41FA5}">
                      <a16:colId xmlns:a16="http://schemas.microsoft.com/office/drawing/2014/main" val="2846642962"/>
                    </a:ext>
                  </a:extLst>
                </a:gridCol>
              </a:tblGrid>
              <a:tr h="4206239">
                <a:tc>
                  <a:txBody>
                    <a:bodyPr/>
                    <a:lstStyle/>
                    <a:p>
                      <a:pPr marL="355600" marR="67310" indent="-229235">
                        <a:spcBef>
                          <a:spcPts val="620"/>
                        </a:spcBef>
                        <a:spcAft>
                          <a:spcPts val="0"/>
                        </a:spcAft>
                      </a:pPr>
                      <a:r>
                        <a:rPr lang="en-US" sz="2000" baseline="0" dirty="0" smtClean="0">
                          <a:effectLst/>
                          <a:latin typeface="+mj-lt"/>
                          <a:ea typeface="Calibri" panose="020F0502020204030204" pitchFamily="34" charset="0"/>
                          <a:cs typeface="Times New Roman" panose="02020603050405020304" pitchFamily="18" charset="0"/>
                        </a:rPr>
                        <a:t>   </a:t>
                      </a:r>
                      <a:r>
                        <a:rPr lang="en-US" sz="2000" dirty="0" smtClean="0">
                          <a:effectLst/>
                          <a:latin typeface="+mj-lt"/>
                          <a:ea typeface="Calibri" panose="020F0502020204030204" pitchFamily="34" charset="0"/>
                          <a:cs typeface="Times New Roman" panose="02020603050405020304" pitchFamily="18" charset="0"/>
                        </a:rPr>
                        <a:t>To </a:t>
                      </a:r>
                      <a:r>
                        <a:rPr lang="en-US" sz="2000" dirty="0">
                          <a:effectLst/>
                          <a:latin typeface="+mj-lt"/>
                          <a:ea typeface="Calibri" panose="020F0502020204030204" pitchFamily="34" charset="0"/>
                          <a:cs typeface="Times New Roman" panose="02020603050405020304" pitchFamily="18" charset="0"/>
                        </a:rPr>
                        <a:t>print the financial statement, click the Print Report tab in the secondary navigation bar. You can print all or portions of the financial statement. </a:t>
                      </a:r>
                      <a:r>
                        <a:rPr lang="en-US" sz="2000" dirty="0" smtClean="0">
                          <a:effectLst/>
                          <a:latin typeface="+mj-lt"/>
                          <a:ea typeface="Calibri" panose="020F0502020204030204" pitchFamily="34" charset="0"/>
                          <a:cs typeface="Times New Roman" panose="02020603050405020304" pitchFamily="18" charset="0"/>
                        </a:rPr>
                        <a:t>PDF</a:t>
                      </a:r>
                      <a:r>
                        <a:rPr lang="en-US" sz="2000" baseline="0" dirty="0" smtClean="0">
                          <a:effectLst/>
                          <a:latin typeface="+mj-lt"/>
                          <a:ea typeface="Calibri" panose="020F0502020204030204" pitchFamily="34" charset="0"/>
                          <a:cs typeface="Times New Roman" panose="02020603050405020304" pitchFamily="18" charset="0"/>
                        </a:rPr>
                        <a:t> is the default for printing, however, reports can be printed In Word and Excel formats.</a:t>
                      </a:r>
                      <a:endParaRPr lang="en-US" sz="2000" dirty="0">
                        <a:effectLst/>
                        <a:latin typeface="+mj-lt"/>
                        <a:ea typeface="Calibri" panose="020F0502020204030204" pitchFamily="34" charset="0"/>
                        <a:cs typeface="Times New Roman" panose="02020603050405020304" pitchFamily="18" charset="0"/>
                      </a:endParaRPr>
                    </a:p>
                    <a:p>
                      <a:pPr marL="0" marR="0">
                        <a:spcBef>
                          <a:spcPts val="55"/>
                        </a:spcBef>
                        <a:spcAft>
                          <a:spcPts val="0"/>
                        </a:spcAft>
                      </a:pPr>
                      <a:r>
                        <a:rPr lang="en-US" sz="2000" dirty="0">
                          <a:effectLst/>
                          <a:latin typeface="+mj-lt"/>
                          <a:ea typeface="Calibri" panose="020F0502020204030204" pitchFamily="34" charset="0"/>
                          <a:cs typeface="Times New Roman" panose="02020603050405020304" pitchFamily="18" charset="0"/>
                        </a:rPr>
                        <a:t> </a:t>
                      </a:r>
                    </a:p>
                  </a:txBody>
                  <a:tcPr marL="0" marR="0" marT="0" marB="0">
                    <a:lnL>
                      <a:noFill/>
                    </a:lnL>
                    <a:lnR>
                      <a:noFill/>
                    </a:lnR>
                    <a:lnT>
                      <a:noFill/>
                    </a:lnT>
                    <a:lnB>
                      <a:noFill/>
                    </a:lnB>
                  </a:tcPr>
                </a:tc>
                <a:extLst>
                  <a:ext uri="{0D108BD9-81ED-4DB2-BD59-A6C34878D82A}">
                    <a16:rowId xmlns:a16="http://schemas.microsoft.com/office/drawing/2014/main" val="1047356285"/>
                  </a:ext>
                </a:extLst>
              </a:tr>
            </a:tbl>
          </a:graphicData>
        </a:graphic>
      </p:graphicFrame>
      <p:pic>
        <p:nvPicPr>
          <p:cNvPr id="3" name="Picture 2" descr="Print reports options screen" title="Print reports"/>
          <p:cNvPicPr>
            <a:picLocks noChangeAspect="1"/>
          </p:cNvPicPr>
          <p:nvPr/>
        </p:nvPicPr>
        <p:blipFill>
          <a:blip r:embed="rId2"/>
          <a:stretch>
            <a:fillRect/>
          </a:stretch>
        </p:blipFill>
        <p:spPr>
          <a:xfrm>
            <a:off x="4086497" y="1576169"/>
            <a:ext cx="8013365" cy="4505318"/>
          </a:xfrm>
          <a:prstGeom prst="rect">
            <a:avLst/>
          </a:prstGeom>
        </p:spPr>
      </p:pic>
    </p:spTree>
    <p:extLst>
      <p:ext uri="{BB962C8B-B14F-4D97-AF65-F5344CB8AC3E}">
        <p14:creationId xmlns:p14="http://schemas.microsoft.com/office/powerpoint/2010/main" val="14167242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Print Reports</a:t>
            </a:r>
            <a:endParaRPr lang="en-US" i="1" dirty="0">
              <a:solidFill>
                <a:srgbClr val="FF0000"/>
              </a:solidFill>
            </a:endParaRPr>
          </a:p>
        </p:txBody>
      </p:sp>
      <p:sp>
        <p:nvSpPr>
          <p:cNvPr id="5" name="Content Placeholder 4" descr="how to print instructions" title="Print reports"/>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41</a:t>
            </a:fld>
            <a:endParaRPr lang="en-US" dirty="0"/>
          </a:p>
        </p:txBody>
      </p:sp>
      <p:sp>
        <p:nvSpPr>
          <p:cNvPr id="6" name="TextBox 5" descr="how to print instructions" title="Print report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how to print instructions" title="Print Report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graphicFrame>
        <p:nvGraphicFramePr>
          <p:cNvPr id="11" name="Table 10" descr="how to print instructions" title="Print reports"/>
          <p:cNvGraphicFramePr>
            <a:graphicFrameLocks noGrp="1"/>
          </p:cNvGraphicFramePr>
          <p:nvPr>
            <p:extLst>
              <p:ext uri="{D42A27DB-BD31-4B8C-83A1-F6EECF244321}">
                <p14:modId xmlns:p14="http://schemas.microsoft.com/office/powerpoint/2010/main" val="1084508433"/>
              </p:ext>
            </p:extLst>
          </p:nvPr>
        </p:nvGraphicFramePr>
        <p:xfrm>
          <a:off x="478728" y="2249518"/>
          <a:ext cx="3453839" cy="2438400"/>
        </p:xfrm>
        <a:graphic>
          <a:graphicData uri="http://schemas.openxmlformats.org/drawingml/2006/table">
            <a:tbl>
              <a:tblPr firstRow="1" firstCol="1" lastRow="1" lastCol="1" bandRow="1" bandCol="1"/>
              <a:tblGrid>
                <a:gridCol w="3453839">
                  <a:extLst>
                    <a:ext uri="{9D8B030D-6E8A-4147-A177-3AD203B41FA5}">
                      <a16:colId xmlns:a16="http://schemas.microsoft.com/office/drawing/2014/main" val="2846642962"/>
                    </a:ext>
                  </a:extLst>
                </a:gridCol>
              </a:tblGrid>
              <a:tr h="2297221">
                <a:tc>
                  <a:txBody>
                    <a:bodyPr/>
                    <a:lstStyle/>
                    <a:p>
                      <a:pPr marL="355600" marR="67310" indent="-229235">
                        <a:spcBef>
                          <a:spcPts val="620"/>
                        </a:spcBef>
                        <a:spcAft>
                          <a:spcPts val="0"/>
                        </a:spcAft>
                      </a:pPr>
                      <a:r>
                        <a:rPr lang="en-US" sz="1800" baseline="0" dirty="0" smtClean="0">
                          <a:effectLst/>
                          <a:latin typeface="+mn-lt"/>
                          <a:ea typeface="Calibri" panose="020F0502020204030204" pitchFamily="34" charset="0"/>
                          <a:cs typeface="Times New Roman" panose="02020603050405020304" pitchFamily="18" charset="0"/>
                        </a:rPr>
                        <a:t>   </a:t>
                      </a:r>
                      <a:r>
                        <a:rPr lang="en-US" sz="2000" kern="1200" dirty="0" smtClean="0">
                          <a:solidFill>
                            <a:schemeClr val="tx1"/>
                          </a:solidFill>
                          <a:effectLst/>
                          <a:latin typeface="+mn-lt"/>
                          <a:ea typeface="+mn-ea"/>
                          <a:cs typeface="+mn-cs"/>
                        </a:rPr>
                        <a:t>To print a paper report, select the printer,</a:t>
                      </a:r>
                      <a:r>
                        <a:rPr lang="en-US" sz="2000" kern="1200" baseline="0" dirty="0" smtClean="0">
                          <a:solidFill>
                            <a:schemeClr val="tx1"/>
                          </a:solidFill>
                          <a:effectLst/>
                          <a:latin typeface="+mn-lt"/>
                          <a:ea typeface="+mn-ea"/>
                          <a:cs typeface="+mn-cs"/>
                        </a:rPr>
                        <a:t> orientation</a:t>
                      </a:r>
                      <a:r>
                        <a:rPr lang="en-US" sz="2000" kern="1200" dirty="0" smtClean="0">
                          <a:solidFill>
                            <a:schemeClr val="tx1"/>
                          </a:solidFill>
                          <a:effectLst/>
                          <a:latin typeface="+mn-lt"/>
                          <a:ea typeface="+mn-ea"/>
                          <a:cs typeface="+mn-cs"/>
                        </a:rPr>
                        <a:t>, and number of copies. Click OK to print the report. Go</a:t>
                      </a:r>
                      <a:r>
                        <a:rPr lang="en-US" sz="2000" kern="1200" baseline="0" dirty="0" smtClean="0">
                          <a:solidFill>
                            <a:schemeClr val="tx1"/>
                          </a:solidFill>
                          <a:effectLst/>
                          <a:latin typeface="+mn-lt"/>
                          <a:ea typeface="+mn-ea"/>
                          <a:cs typeface="+mn-cs"/>
                        </a:rPr>
                        <a:t> to more settings if you want to print on both sides of the page to save paper.</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47356285"/>
                  </a:ext>
                </a:extLst>
              </a:tr>
            </a:tbl>
          </a:graphicData>
        </a:graphic>
      </p:graphicFrame>
      <p:pic>
        <p:nvPicPr>
          <p:cNvPr id="4" name="Picture 3" descr="Print repor sample" title="Print Reports"/>
          <p:cNvPicPr>
            <a:picLocks noChangeAspect="1"/>
          </p:cNvPicPr>
          <p:nvPr/>
        </p:nvPicPr>
        <p:blipFill>
          <a:blip r:embed="rId2"/>
          <a:stretch>
            <a:fillRect/>
          </a:stretch>
        </p:blipFill>
        <p:spPr>
          <a:xfrm>
            <a:off x="4241944" y="1783807"/>
            <a:ext cx="7950056" cy="4469725"/>
          </a:xfrm>
          <a:prstGeom prst="rect">
            <a:avLst/>
          </a:prstGeom>
        </p:spPr>
      </p:pic>
    </p:spTree>
    <p:extLst>
      <p:ext uri="{BB962C8B-B14F-4D97-AF65-F5344CB8AC3E}">
        <p14:creationId xmlns:p14="http://schemas.microsoft.com/office/powerpoint/2010/main" val="16627005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Update Status</a:t>
            </a:r>
            <a:endParaRPr lang="en-US" i="1" dirty="0">
              <a:solidFill>
                <a:srgbClr val="FF0000"/>
              </a:solidFill>
            </a:endParaRPr>
          </a:p>
        </p:txBody>
      </p:sp>
      <p:sp>
        <p:nvSpPr>
          <p:cNvPr id="5" name="Content Placeholder 4" title="Update status"/>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42</a:t>
            </a:fld>
            <a:endParaRPr lang="en-US" dirty="0"/>
          </a:p>
        </p:txBody>
      </p:sp>
      <p:sp>
        <p:nvSpPr>
          <p:cNvPr id="6" name="TextBox 5" descr="Update status instructions" title="Update statu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graphicFrame>
        <p:nvGraphicFramePr>
          <p:cNvPr id="11" name="Table 10" descr="Update status instructions" title="Update status"/>
          <p:cNvGraphicFramePr>
            <a:graphicFrameLocks noGrp="1"/>
          </p:cNvGraphicFramePr>
          <p:nvPr>
            <p:extLst>
              <p:ext uri="{D42A27DB-BD31-4B8C-83A1-F6EECF244321}">
                <p14:modId xmlns:p14="http://schemas.microsoft.com/office/powerpoint/2010/main" val="1634169129"/>
              </p:ext>
            </p:extLst>
          </p:nvPr>
        </p:nvGraphicFramePr>
        <p:xfrm>
          <a:off x="478728" y="2249518"/>
          <a:ext cx="3453839" cy="3017520"/>
        </p:xfrm>
        <a:graphic>
          <a:graphicData uri="http://schemas.openxmlformats.org/drawingml/2006/table">
            <a:tbl>
              <a:tblPr firstRow="1" firstCol="1" lastRow="1" lastCol="1" bandRow="1" bandCol="1"/>
              <a:tblGrid>
                <a:gridCol w="3453839">
                  <a:extLst>
                    <a:ext uri="{9D8B030D-6E8A-4147-A177-3AD203B41FA5}">
                      <a16:colId xmlns:a16="http://schemas.microsoft.com/office/drawing/2014/main" val="2846642962"/>
                    </a:ext>
                  </a:extLst>
                </a:gridCol>
              </a:tblGrid>
              <a:tr h="2297221">
                <a:tc>
                  <a:txBody>
                    <a:bodyPr/>
                    <a:lstStyle/>
                    <a:p>
                      <a:pPr marL="355600" marR="67310" indent="-229235">
                        <a:spcBef>
                          <a:spcPts val="620"/>
                        </a:spcBef>
                        <a:spcAft>
                          <a:spcPts val="0"/>
                        </a:spcAft>
                      </a:pPr>
                      <a:r>
                        <a:rPr lang="en-US" sz="1800" baseline="0" dirty="0" smtClean="0">
                          <a:effectLst/>
                          <a:latin typeface="+mn-lt"/>
                          <a:ea typeface="Calibri" panose="020F0502020204030204" pitchFamily="34" charset="0"/>
                          <a:cs typeface="Times New Roman" panose="02020603050405020304" pitchFamily="18" charset="0"/>
                        </a:rPr>
                        <a:t>   </a:t>
                      </a:r>
                      <a:r>
                        <a:rPr lang="en-US" sz="1800" dirty="0" smtClean="0">
                          <a:effectLst/>
                          <a:latin typeface="Segoe UI" panose="020B0502040204020203" pitchFamily="34" charset="0"/>
                          <a:ea typeface="Calibri" panose="020F0502020204030204" pitchFamily="34" charset="0"/>
                          <a:cs typeface="Segoe UI" panose="020B0502040204020203" pitchFamily="34" charset="0"/>
                        </a:rPr>
                        <a:t>Click the Update Status tab in the secondary navigation bar to go to the Update Status screen. From the drop down arrow select the status change and click update.</a:t>
                      </a:r>
                      <a:r>
                        <a:rPr lang="en-US" sz="1800" baseline="0" dirty="0" smtClean="0">
                          <a:effectLst/>
                          <a:latin typeface="Segoe UI" panose="020B0502040204020203" pitchFamily="34" charset="0"/>
                          <a:ea typeface="Calibri" panose="020F0502020204030204" pitchFamily="34" charset="0"/>
                          <a:cs typeface="Segoe UI" panose="020B0502040204020203" pitchFamily="34" charset="0"/>
                        </a:rPr>
                        <a:t> </a:t>
                      </a:r>
                      <a:r>
                        <a:rPr lang="en-US" sz="1800" dirty="0" smtClean="0">
                          <a:effectLst/>
                          <a:latin typeface="Segoe UI" panose="020B0502040204020203" pitchFamily="34" charset="0"/>
                          <a:ea typeface="Calibri" panose="020F0502020204030204" pitchFamily="34" charset="0"/>
                          <a:cs typeface="Segoe UI" panose="020B0502040204020203" pitchFamily="34" charset="0"/>
                        </a:rPr>
                        <a:t>The screen displays a history of changes – each prior status, the date the status was changed, and the user who made the</a:t>
                      </a:r>
                      <a:r>
                        <a:rPr lang="en-US" sz="1800" spc="-30" dirty="0" smtClean="0">
                          <a:effectLst/>
                          <a:latin typeface="Segoe UI" panose="020B0502040204020203" pitchFamily="34" charset="0"/>
                          <a:ea typeface="Calibri" panose="020F0502020204030204" pitchFamily="34" charset="0"/>
                          <a:cs typeface="Segoe UI" panose="020B0502040204020203" pitchFamily="34" charset="0"/>
                        </a:rPr>
                        <a:t> </a:t>
                      </a:r>
                      <a:r>
                        <a:rPr lang="en-US" sz="1800" dirty="0" smtClean="0">
                          <a:effectLst/>
                          <a:latin typeface="Segoe UI" panose="020B0502040204020203" pitchFamily="34" charset="0"/>
                          <a:ea typeface="Calibri" panose="020F0502020204030204" pitchFamily="34" charset="0"/>
                          <a:cs typeface="Segoe UI" panose="020B0502040204020203" pitchFamily="34" charset="0"/>
                        </a:rPr>
                        <a:t>change.</a:t>
                      </a:r>
                      <a:endParaRPr lang="en-US" sz="1800" dirty="0">
                        <a:effectLst/>
                        <a:latin typeface="Segoe UI" panose="020B0502040204020203" pitchFamily="34" charset="0"/>
                        <a:ea typeface="Calibri" panose="020F0502020204030204" pitchFamily="34" charset="0"/>
                        <a:cs typeface="Segoe UI" panose="020B0502040204020203" pitchFamily="34" charset="0"/>
                      </a:endParaRPr>
                    </a:p>
                  </a:txBody>
                  <a:tcPr marL="0" marR="0" marT="0" marB="0">
                    <a:lnL>
                      <a:noFill/>
                    </a:lnL>
                    <a:lnR>
                      <a:noFill/>
                    </a:lnR>
                    <a:lnT>
                      <a:noFill/>
                    </a:lnT>
                    <a:lnB>
                      <a:noFill/>
                    </a:lnB>
                  </a:tcPr>
                </a:tc>
                <a:extLst>
                  <a:ext uri="{0D108BD9-81ED-4DB2-BD59-A6C34878D82A}">
                    <a16:rowId xmlns:a16="http://schemas.microsoft.com/office/drawing/2014/main" val="1047356285"/>
                  </a:ext>
                </a:extLst>
              </a:tr>
            </a:tbl>
          </a:graphicData>
        </a:graphic>
      </p:graphicFrame>
      <p:pic>
        <p:nvPicPr>
          <p:cNvPr id="3" name="Picture 2" descr="Update status screen" title="Update status"/>
          <p:cNvPicPr>
            <a:picLocks noChangeAspect="1"/>
          </p:cNvPicPr>
          <p:nvPr/>
        </p:nvPicPr>
        <p:blipFill>
          <a:blip r:embed="rId2"/>
          <a:stretch>
            <a:fillRect/>
          </a:stretch>
        </p:blipFill>
        <p:spPr>
          <a:xfrm>
            <a:off x="4183263" y="1528355"/>
            <a:ext cx="7783453" cy="4376056"/>
          </a:xfrm>
          <a:prstGeom prst="rect">
            <a:avLst/>
          </a:prstGeom>
        </p:spPr>
      </p:pic>
    </p:spTree>
    <p:extLst>
      <p:ext uri="{BB962C8B-B14F-4D97-AF65-F5344CB8AC3E}">
        <p14:creationId xmlns:p14="http://schemas.microsoft.com/office/powerpoint/2010/main" val="36870875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Update Status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43</a:t>
            </a:fld>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graphicFrame>
        <p:nvGraphicFramePr>
          <p:cNvPr id="11" name="Table 10" descr="Update status instructions" title="Update status"/>
          <p:cNvGraphicFramePr>
            <a:graphicFrameLocks noGrp="1"/>
          </p:cNvGraphicFramePr>
          <p:nvPr>
            <p:extLst>
              <p:ext uri="{D42A27DB-BD31-4B8C-83A1-F6EECF244321}">
                <p14:modId xmlns:p14="http://schemas.microsoft.com/office/powerpoint/2010/main" val="1180449641"/>
              </p:ext>
            </p:extLst>
          </p:nvPr>
        </p:nvGraphicFramePr>
        <p:xfrm>
          <a:off x="478728" y="2249518"/>
          <a:ext cx="3453839" cy="2297221"/>
        </p:xfrm>
        <a:graphic>
          <a:graphicData uri="http://schemas.openxmlformats.org/drawingml/2006/table">
            <a:tbl>
              <a:tblPr firstRow="1" firstCol="1" lastRow="1" lastCol="1" bandRow="1" bandCol="1"/>
              <a:tblGrid>
                <a:gridCol w="3453839">
                  <a:extLst>
                    <a:ext uri="{9D8B030D-6E8A-4147-A177-3AD203B41FA5}">
                      <a16:colId xmlns:a16="http://schemas.microsoft.com/office/drawing/2014/main" val="2846642962"/>
                    </a:ext>
                  </a:extLst>
                </a:gridCol>
              </a:tblGrid>
              <a:tr h="2297221">
                <a:tc>
                  <a:txBody>
                    <a:bodyPr/>
                    <a:lstStyle/>
                    <a:p>
                      <a:pPr marL="355600" marR="67310" indent="-229235">
                        <a:spcBef>
                          <a:spcPts val="620"/>
                        </a:spcBef>
                        <a:spcAft>
                          <a:spcPts val="0"/>
                        </a:spcAft>
                      </a:pPr>
                      <a:r>
                        <a:rPr lang="en-US" sz="1800" baseline="0" dirty="0" smtClean="0">
                          <a:effectLst/>
                          <a:latin typeface="+mn-lt"/>
                          <a:ea typeface="Calibri" panose="020F0502020204030204" pitchFamily="34" charset="0"/>
                          <a:cs typeface="Times New Roman" panose="02020603050405020304" pitchFamily="18" charset="0"/>
                        </a:rPr>
                        <a:t>   </a:t>
                      </a:r>
                      <a:r>
                        <a:rPr lang="en-US" sz="2000" baseline="0" dirty="0" smtClean="0">
                          <a:effectLst/>
                          <a:latin typeface="+mn-lt"/>
                          <a:ea typeface="Calibri" panose="020F0502020204030204" pitchFamily="34" charset="0"/>
                          <a:cs typeface="Times New Roman" panose="02020603050405020304" pitchFamily="18" charset="0"/>
                        </a:rPr>
                        <a:t>The F-196 may be submitted to the ESD with errors, however, all error edits must be cleared before submission to OSPI.</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47356285"/>
                  </a:ext>
                </a:extLst>
              </a:tr>
            </a:tbl>
          </a:graphicData>
        </a:graphic>
      </p:graphicFrame>
      <p:pic>
        <p:nvPicPr>
          <p:cNvPr id="4" name="Picture 3" descr="Update status error report" title="Update Status"/>
          <p:cNvPicPr>
            <a:picLocks noChangeAspect="1"/>
          </p:cNvPicPr>
          <p:nvPr/>
        </p:nvPicPr>
        <p:blipFill>
          <a:blip r:embed="rId2"/>
          <a:stretch>
            <a:fillRect/>
          </a:stretch>
        </p:blipFill>
        <p:spPr>
          <a:xfrm>
            <a:off x="4063520" y="1510474"/>
            <a:ext cx="8021846" cy="4510086"/>
          </a:xfrm>
          <a:prstGeom prst="rect">
            <a:avLst/>
          </a:prstGeom>
        </p:spPr>
      </p:pic>
    </p:spTree>
    <p:extLst>
      <p:ext uri="{BB962C8B-B14F-4D97-AF65-F5344CB8AC3E}">
        <p14:creationId xmlns:p14="http://schemas.microsoft.com/office/powerpoint/2010/main" val="24089777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solidFill>
                  <a:srgbClr val="FF0000"/>
                </a:solidFill>
              </a:rPr>
              <a:t>Poll Question #4</a:t>
            </a:r>
            <a:endParaRPr lang="en-US" sz="6000" i="1" dirty="0">
              <a:solidFill>
                <a:srgbClr val="FF0000"/>
              </a:solidFill>
            </a:endParaRPr>
          </a:p>
        </p:txBody>
      </p:sp>
      <p:sp>
        <p:nvSpPr>
          <p:cNvPr id="5" name="Content Placeholder 4" descr="Print report instructions" title="Print Reports"/>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457200" indent="-457200">
              <a:buFont typeface="+mj-lt"/>
              <a:buAutoNum type="arabicPeriod"/>
            </a:pPr>
            <a:r>
              <a:rPr lang="en-US" sz="3600" dirty="0"/>
              <a:t>True or False: The F-196 file can be submitted to the ESD with errors.</a:t>
            </a:r>
          </a:p>
          <a:p>
            <a:pPr marL="457200" indent="-457200">
              <a:buFont typeface="+mj-lt"/>
              <a:buAutoNum type="arabicPeriod"/>
            </a:pPr>
            <a:endParaRPr lang="en-US" sz="3600" dirty="0"/>
          </a:p>
          <a:p>
            <a:pPr marL="914400" lvl="1" indent="-457200">
              <a:buFont typeface="+mj-lt"/>
              <a:buAutoNum type="alphaLcParenR"/>
            </a:pPr>
            <a:r>
              <a:rPr lang="en-US" sz="3600" dirty="0"/>
              <a:t>True</a:t>
            </a:r>
          </a:p>
          <a:p>
            <a:pPr marL="914400" lvl="1" indent="-457200">
              <a:buFont typeface="+mj-lt"/>
              <a:buAutoNum type="alphaLcParenR"/>
            </a:pPr>
            <a:endParaRPr lang="en-US" sz="3600" dirty="0"/>
          </a:p>
          <a:p>
            <a:pPr marL="914400" lvl="1" indent="-457200">
              <a:buFont typeface="+mj-lt"/>
              <a:buAutoNum type="alphaLcParenR"/>
            </a:pPr>
            <a:r>
              <a:rPr lang="en-US" sz="3600" dirty="0"/>
              <a:t>False</a:t>
            </a: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44</a:t>
            </a:fld>
            <a:endParaRPr lang="en-US" dirty="0"/>
          </a:p>
        </p:txBody>
      </p:sp>
    </p:spTree>
    <p:extLst>
      <p:ext uri="{BB962C8B-B14F-4D97-AF65-F5344CB8AC3E}">
        <p14:creationId xmlns:p14="http://schemas.microsoft.com/office/powerpoint/2010/main" val="38215772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Certification Process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45</a:t>
            </a:fld>
            <a:endParaRPr lang="en-US" dirty="0"/>
          </a:p>
        </p:txBody>
      </p:sp>
      <p:sp>
        <p:nvSpPr>
          <p:cNvPr id="6" name="TextBox 5" descr="Update status instructions" title="Update statu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sp>
        <p:nvSpPr>
          <p:cNvPr id="3" name="Content Placeholder 2"/>
          <p:cNvSpPr>
            <a:spLocks noGrp="1"/>
          </p:cNvSpPr>
          <p:nvPr>
            <p:ph idx="1"/>
          </p:nvPr>
        </p:nvSpPr>
        <p:spPr/>
        <p:txBody>
          <a:bodyPr/>
          <a:lstStyle/>
          <a:p>
            <a:pPr lvl="0"/>
            <a:r>
              <a:rPr lang="en-US" dirty="0"/>
              <a:t>When status is changed to “Ready for OSPI Review” the certification is </a:t>
            </a:r>
            <a:r>
              <a:rPr lang="en-US" dirty="0" smtClean="0"/>
              <a:t>ready for the electronic signature via DocuSign.</a:t>
            </a:r>
            <a:endParaRPr lang="en-US" dirty="0"/>
          </a:p>
          <a:p>
            <a:pPr lvl="0"/>
            <a:r>
              <a:rPr lang="en-US" dirty="0"/>
              <a:t>There is a new role for those who can sign the certification page. An organization should have more than one person authorized to sign.</a:t>
            </a:r>
          </a:p>
          <a:p>
            <a:pPr lvl="0"/>
            <a:r>
              <a:rPr lang="en-US" dirty="0"/>
              <a:t>The certification page will be visible to SD and ESD users who have that role.</a:t>
            </a:r>
          </a:p>
          <a:p>
            <a:pPr marL="0" lvl="0" indent="0">
              <a:buNone/>
            </a:pPr>
            <a:endParaRPr lang="en-US" dirty="0"/>
          </a:p>
          <a:p>
            <a:endParaRPr lang="en-US" dirty="0"/>
          </a:p>
        </p:txBody>
      </p:sp>
    </p:spTree>
    <p:extLst>
      <p:ext uri="{BB962C8B-B14F-4D97-AF65-F5344CB8AC3E}">
        <p14:creationId xmlns:p14="http://schemas.microsoft.com/office/powerpoint/2010/main" val="34052143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Certification Process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46</a:t>
            </a:fld>
            <a:endParaRPr lang="en-US" dirty="0"/>
          </a:p>
        </p:txBody>
      </p:sp>
      <p:sp>
        <p:nvSpPr>
          <p:cNvPr id="6" name="TextBox 5" descr="Update status instructions" title="Update statu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sp>
        <p:nvSpPr>
          <p:cNvPr id="3" name="Content Placeholder 2"/>
          <p:cNvSpPr>
            <a:spLocks noGrp="1"/>
          </p:cNvSpPr>
          <p:nvPr>
            <p:ph idx="1"/>
          </p:nvPr>
        </p:nvSpPr>
        <p:spPr/>
        <p:txBody>
          <a:bodyPr>
            <a:normAutofit/>
          </a:bodyPr>
          <a:lstStyle/>
          <a:p>
            <a:pPr lvl="0"/>
            <a:r>
              <a:rPr lang="en-US" dirty="0"/>
              <a:t>Email </a:t>
            </a:r>
            <a:r>
              <a:rPr lang="en-US" dirty="0" smtClean="0"/>
              <a:t>Notifications:</a:t>
            </a:r>
          </a:p>
          <a:p>
            <a:pPr lvl="1">
              <a:buFont typeface="Wingdings" panose="05000000000000000000" pitchFamily="2" charset="2"/>
              <a:buChar char="Ø"/>
            </a:pPr>
            <a:r>
              <a:rPr lang="en-US" dirty="0" smtClean="0"/>
              <a:t>When </a:t>
            </a:r>
            <a:r>
              <a:rPr lang="en-US" dirty="0"/>
              <a:t>status is changed to “Ready for OSPI Review” SD </a:t>
            </a:r>
            <a:r>
              <a:rPr lang="en-US" dirty="0" smtClean="0"/>
              <a:t>	users with certify role </a:t>
            </a:r>
            <a:r>
              <a:rPr lang="en-US" dirty="0"/>
              <a:t>will be </a:t>
            </a:r>
            <a:r>
              <a:rPr lang="en-US" dirty="0" smtClean="0"/>
              <a:t>notified.</a:t>
            </a:r>
          </a:p>
          <a:p>
            <a:pPr lvl="1">
              <a:buFont typeface="Wingdings" panose="05000000000000000000" pitchFamily="2" charset="2"/>
              <a:buChar char="Ø"/>
            </a:pPr>
            <a:r>
              <a:rPr lang="en-US" dirty="0" smtClean="0"/>
              <a:t>ESD </a:t>
            </a:r>
            <a:r>
              <a:rPr lang="en-US" dirty="0"/>
              <a:t>users with certify role will be notified when status </a:t>
            </a:r>
            <a:r>
              <a:rPr lang="en-US" dirty="0" smtClean="0"/>
              <a:t>is “Ready </a:t>
            </a:r>
            <a:r>
              <a:rPr lang="en-US" dirty="0"/>
              <a:t>for </a:t>
            </a:r>
            <a:r>
              <a:rPr lang="en-US" dirty="0" smtClean="0"/>
              <a:t>OSPI Review</a:t>
            </a:r>
            <a:r>
              <a:rPr lang="en-US" dirty="0"/>
              <a:t>” and SD had signed</a:t>
            </a:r>
            <a:r>
              <a:rPr lang="en-US" dirty="0" smtClean="0"/>
              <a:t>.</a:t>
            </a:r>
          </a:p>
          <a:p>
            <a:pPr lvl="0"/>
            <a:r>
              <a:rPr lang="en-US" dirty="0" smtClean="0"/>
              <a:t>District will sign the page before ESD.</a:t>
            </a:r>
          </a:p>
          <a:p>
            <a:pPr lvl="0"/>
            <a:r>
              <a:rPr lang="en-US" dirty="0" smtClean="0"/>
              <a:t>ESD signs then F-196 goes to OSPI</a:t>
            </a:r>
          </a:p>
          <a:p>
            <a:pPr lvl="0"/>
            <a:r>
              <a:rPr lang="en-US" dirty="0" smtClean="0"/>
              <a:t>Certification must start over every time financial statement status is changed (Return to ESD, Return to District) </a:t>
            </a:r>
          </a:p>
          <a:p>
            <a:pPr lvl="0"/>
            <a:endParaRPr lang="en-US" dirty="0"/>
          </a:p>
          <a:p>
            <a:pPr lvl="1">
              <a:buFont typeface="Wingdings" panose="05000000000000000000" pitchFamily="2" charset="2"/>
              <a:buChar char="Ø"/>
            </a:pPr>
            <a:endParaRPr lang="en-US" dirty="0" smtClean="0"/>
          </a:p>
          <a:p>
            <a:pPr lvl="1">
              <a:buFont typeface="Wingdings" panose="05000000000000000000" pitchFamily="2" charset="2"/>
              <a:buChar char="Ø"/>
            </a:pPr>
            <a:endParaRPr lang="en-US" dirty="0"/>
          </a:p>
          <a:p>
            <a:endParaRPr lang="en-US" dirty="0"/>
          </a:p>
        </p:txBody>
      </p:sp>
    </p:spTree>
    <p:extLst>
      <p:ext uri="{BB962C8B-B14F-4D97-AF65-F5344CB8AC3E}">
        <p14:creationId xmlns:p14="http://schemas.microsoft.com/office/powerpoint/2010/main" val="39271828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Certification Process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47</a:t>
            </a:fld>
            <a:endParaRPr lang="en-US" dirty="0"/>
          </a:p>
        </p:txBody>
      </p:sp>
      <p:sp>
        <p:nvSpPr>
          <p:cNvPr id="6" name="TextBox 5" descr="Update status instructions" title="Update statu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sp>
        <p:nvSpPr>
          <p:cNvPr id="3" name="Content Placeholder 2"/>
          <p:cNvSpPr>
            <a:spLocks noGrp="1"/>
          </p:cNvSpPr>
          <p:nvPr>
            <p:ph idx="1"/>
          </p:nvPr>
        </p:nvSpPr>
        <p:spPr/>
        <p:txBody>
          <a:bodyPr>
            <a:normAutofit/>
          </a:bodyPr>
          <a:lstStyle/>
          <a:p>
            <a:pPr lvl="0"/>
            <a:r>
              <a:rPr lang="en-US" dirty="0" smtClean="0"/>
              <a:t>Signed certification page is frozen/locked when status is changed to “Accepted  by OSPI.”</a:t>
            </a:r>
          </a:p>
          <a:p>
            <a:pPr marL="0" lvl="0" indent="0">
              <a:buNone/>
            </a:pPr>
            <a:endParaRPr lang="en-US" dirty="0" smtClean="0"/>
          </a:p>
          <a:p>
            <a:pPr lvl="0"/>
            <a:r>
              <a:rPr lang="en-US" dirty="0" smtClean="0"/>
              <a:t>For any revisions to the F-196 a paper signed certification page will be submitted.</a:t>
            </a:r>
          </a:p>
          <a:p>
            <a:pPr lvl="0"/>
            <a:endParaRPr lang="en-US" dirty="0" smtClean="0"/>
          </a:p>
          <a:p>
            <a:pPr lvl="1">
              <a:buFont typeface="Wingdings" panose="05000000000000000000" pitchFamily="2" charset="2"/>
              <a:buChar char="Ø"/>
            </a:pPr>
            <a:endParaRPr lang="en-US" dirty="0" smtClean="0"/>
          </a:p>
          <a:p>
            <a:pPr lvl="1">
              <a:buFont typeface="Wingdings" panose="05000000000000000000" pitchFamily="2" charset="2"/>
              <a:buChar char="Ø"/>
            </a:pPr>
            <a:endParaRPr lang="en-US" dirty="0"/>
          </a:p>
          <a:p>
            <a:endParaRPr lang="en-US" dirty="0"/>
          </a:p>
        </p:txBody>
      </p:sp>
    </p:spTree>
    <p:extLst>
      <p:ext uri="{BB962C8B-B14F-4D97-AF65-F5344CB8AC3E}">
        <p14:creationId xmlns:p14="http://schemas.microsoft.com/office/powerpoint/2010/main" val="3379584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Certification Process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48</a:t>
            </a:fld>
            <a:endParaRPr lang="en-US" dirty="0"/>
          </a:p>
        </p:txBody>
      </p:sp>
      <p:sp>
        <p:nvSpPr>
          <p:cNvPr id="6" name="TextBox 5" descr="Update status instructions" title="Update statu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sp>
        <p:nvSpPr>
          <p:cNvPr id="3" name="Content Placeholder 2"/>
          <p:cNvSpPr>
            <a:spLocks noGrp="1"/>
          </p:cNvSpPr>
          <p:nvPr>
            <p:ph idx="1"/>
          </p:nvPr>
        </p:nvSpPr>
        <p:spPr>
          <a:xfrm>
            <a:off x="313509" y="1761284"/>
            <a:ext cx="2786152" cy="2919204"/>
          </a:xfrm>
        </p:spPr>
        <p:txBody>
          <a:bodyPr>
            <a:normAutofit lnSpcReduction="10000"/>
          </a:bodyPr>
          <a:lstStyle/>
          <a:p>
            <a:pPr marL="457200" lvl="1" indent="0">
              <a:buNone/>
            </a:pPr>
            <a:endParaRPr lang="en-US" dirty="0"/>
          </a:p>
          <a:p>
            <a:pPr>
              <a:buFont typeface="Wingdings" panose="05000000000000000000" pitchFamily="2" charset="2"/>
              <a:buChar char="ü"/>
            </a:pPr>
            <a:r>
              <a:rPr lang="en-US" sz="2400" dirty="0" smtClean="0"/>
              <a:t>Click on certification tab in the secondary navigation bar to begin the process, then click Begin Certification</a:t>
            </a:r>
            <a:endParaRPr lang="en-US" sz="2400" dirty="0"/>
          </a:p>
        </p:txBody>
      </p:sp>
      <p:pic>
        <p:nvPicPr>
          <p:cNvPr id="4" name="Picture 3" descr="screen shot of certification page log in" title="Certification process"/>
          <p:cNvPicPr>
            <a:picLocks noChangeAspect="1"/>
          </p:cNvPicPr>
          <p:nvPr/>
        </p:nvPicPr>
        <p:blipFill>
          <a:blip r:embed="rId2"/>
          <a:stretch>
            <a:fillRect/>
          </a:stretch>
        </p:blipFill>
        <p:spPr>
          <a:xfrm>
            <a:off x="3336713" y="1580828"/>
            <a:ext cx="8159808" cy="4587652"/>
          </a:xfrm>
          <a:prstGeom prst="rect">
            <a:avLst/>
          </a:prstGeom>
        </p:spPr>
      </p:pic>
    </p:spTree>
    <p:extLst>
      <p:ext uri="{BB962C8B-B14F-4D97-AF65-F5344CB8AC3E}">
        <p14:creationId xmlns:p14="http://schemas.microsoft.com/office/powerpoint/2010/main" val="20725218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Certification Process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49</a:t>
            </a:fld>
            <a:endParaRPr lang="en-US" dirty="0"/>
          </a:p>
        </p:txBody>
      </p:sp>
      <p:sp>
        <p:nvSpPr>
          <p:cNvPr id="6" name="TextBox 5" descr="Update status instructions" title="Update statu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sp>
        <p:nvSpPr>
          <p:cNvPr id="3" name="Content Placeholder 2"/>
          <p:cNvSpPr>
            <a:spLocks noGrp="1"/>
          </p:cNvSpPr>
          <p:nvPr>
            <p:ph idx="1"/>
          </p:nvPr>
        </p:nvSpPr>
        <p:spPr>
          <a:xfrm>
            <a:off x="313509" y="1761284"/>
            <a:ext cx="2786152" cy="2919204"/>
          </a:xfrm>
        </p:spPr>
        <p:txBody>
          <a:bodyPr>
            <a:normAutofit/>
          </a:bodyPr>
          <a:lstStyle/>
          <a:p>
            <a:pPr lvl="1">
              <a:buFont typeface="Wingdings" panose="05000000000000000000" pitchFamily="2" charset="2"/>
              <a:buChar char="ü"/>
            </a:pPr>
            <a:endParaRPr lang="en-US" dirty="0" smtClean="0"/>
          </a:p>
          <a:p>
            <a:pPr lvl="1">
              <a:buFont typeface="Wingdings" panose="05000000000000000000" pitchFamily="2" charset="2"/>
              <a:buChar char="ü"/>
            </a:pPr>
            <a:endParaRPr lang="en-US" dirty="0"/>
          </a:p>
          <a:p>
            <a:pPr lvl="1">
              <a:buFont typeface="Wingdings" panose="05000000000000000000" pitchFamily="2" charset="2"/>
              <a:buChar char="ü"/>
            </a:pPr>
            <a:r>
              <a:rPr lang="en-US" dirty="0" smtClean="0"/>
              <a:t>Authorized signer will then click on continue</a:t>
            </a:r>
            <a:endParaRPr lang="en-US" dirty="0"/>
          </a:p>
        </p:txBody>
      </p:sp>
      <p:pic>
        <p:nvPicPr>
          <p:cNvPr id="5" name="Picture 4" descr="screen shot of certification page" title="Certification Process"/>
          <p:cNvPicPr>
            <a:picLocks noChangeAspect="1"/>
          </p:cNvPicPr>
          <p:nvPr/>
        </p:nvPicPr>
        <p:blipFill>
          <a:blip r:embed="rId2"/>
          <a:stretch>
            <a:fillRect/>
          </a:stretch>
        </p:blipFill>
        <p:spPr>
          <a:xfrm>
            <a:off x="3293445" y="1297358"/>
            <a:ext cx="8423274" cy="4735779"/>
          </a:xfrm>
          <a:prstGeom prst="rect">
            <a:avLst/>
          </a:prstGeom>
        </p:spPr>
      </p:pic>
    </p:spTree>
    <p:extLst>
      <p:ext uri="{BB962C8B-B14F-4D97-AF65-F5344CB8AC3E}">
        <p14:creationId xmlns:p14="http://schemas.microsoft.com/office/powerpoint/2010/main" val="2097513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F-196-Log In</a:t>
            </a:r>
            <a:endParaRPr lang="en-US" i="1" dirty="0">
              <a:solidFill>
                <a:srgbClr val="FF0000"/>
              </a:solidFill>
            </a:endParaRPr>
          </a:p>
        </p:txBody>
      </p:sp>
      <p:sp>
        <p:nvSpPr>
          <p:cNvPr id="5" name="Content Placeholder 4"/>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r>
              <a:rPr lang="en-US" sz="2000" spc="-105" dirty="0" smtClean="0">
                <a:ea typeface="Calibri" panose="020F0502020204030204" pitchFamily="34" charset="0"/>
              </a:rPr>
              <a:t>From </a:t>
            </a:r>
            <a:r>
              <a:rPr lang="en-US" sz="2000" spc="-105" dirty="0">
                <a:ea typeface="Calibri" panose="020F0502020204030204" pitchFamily="34" charset="0"/>
              </a:rPr>
              <a:t>the Home screen click on </a:t>
            </a:r>
            <a:r>
              <a:rPr lang="en-US" sz="2000" spc="-105" dirty="0" smtClean="0">
                <a:ea typeface="Calibri" panose="020F0502020204030204" pitchFamily="34" charset="0"/>
              </a:rPr>
              <a:t>the</a:t>
            </a:r>
          </a:p>
          <a:p>
            <a:pPr marL="0" marR="4636135" lvl="0" indent="0">
              <a:spcBef>
                <a:spcPts val="605"/>
              </a:spcBef>
              <a:spcAft>
                <a:spcPts val="0"/>
              </a:spcAft>
              <a:buSzPts val="1200"/>
              <a:buNone/>
              <a:tabLst>
                <a:tab pos="323215" algn="l"/>
              </a:tabLst>
            </a:pPr>
            <a:r>
              <a:rPr lang="en-US" sz="2000" spc="-105" dirty="0" smtClean="0">
                <a:ea typeface="Calibri" panose="020F0502020204030204" pitchFamily="34" charset="0"/>
              </a:rPr>
              <a:t> </a:t>
            </a:r>
            <a:r>
              <a:rPr lang="en-US" sz="2000" spc="-105" dirty="0">
                <a:ea typeface="Calibri" panose="020F0502020204030204" pitchFamily="34" charset="0"/>
              </a:rPr>
              <a:t>My Applications</a:t>
            </a:r>
            <a:r>
              <a:rPr lang="en-US" sz="2000" spc="-45" dirty="0">
                <a:ea typeface="Calibri" panose="020F0502020204030204" pitchFamily="34" charset="0"/>
              </a:rPr>
              <a:t> </a:t>
            </a:r>
            <a:r>
              <a:rPr lang="en-US" sz="2000" spc="-105" dirty="0">
                <a:ea typeface="Calibri" panose="020F0502020204030204" pitchFamily="34" charset="0"/>
              </a:rPr>
              <a:t>tab      </a:t>
            </a:r>
            <a:endParaRPr lang="en-US" sz="1800" spc="-105" dirty="0">
              <a:ea typeface="Calibri" panose="020F0502020204030204" pitchFamily="34" charset="0"/>
            </a:endParaRPr>
          </a:p>
          <a:p>
            <a:pPr marL="0" indent="0" fontAlgn="base">
              <a:buNone/>
            </a:pPr>
            <a:endParaRPr lang="en-US" sz="2000" dirty="0"/>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5</a:t>
            </a:fld>
            <a:endParaRPr lang="en-US" dirty="0"/>
          </a:p>
        </p:txBody>
      </p:sp>
      <p:pic>
        <p:nvPicPr>
          <p:cNvPr id="3" name="Picture 2" descr="My applications screen" title="Log In"/>
          <p:cNvPicPr>
            <a:picLocks noChangeAspect="1"/>
          </p:cNvPicPr>
          <p:nvPr/>
        </p:nvPicPr>
        <p:blipFill>
          <a:blip r:embed="rId2"/>
          <a:stretch>
            <a:fillRect/>
          </a:stretch>
        </p:blipFill>
        <p:spPr>
          <a:xfrm>
            <a:off x="4454434" y="1420494"/>
            <a:ext cx="7210697" cy="4691588"/>
          </a:xfrm>
          <a:prstGeom prst="rect">
            <a:avLst/>
          </a:prstGeom>
        </p:spPr>
      </p:pic>
    </p:spTree>
    <p:extLst>
      <p:ext uri="{BB962C8B-B14F-4D97-AF65-F5344CB8AC3E}">
        <p14:creationId xmlns:p14="http://schemas.microsoft.com/office/powerpoint/2010/main" val="6172685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Certification Process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50</a:t>
            </a:fld>
            <a:endParaRPr lang="en-US" dirty="0"/>
          </a:p>
        </p:txBody>
      </p:sp>
      <p:sp>
        <p:nvSpPr>
          <p:cNvPr id="6" name="TextBox 5" descr="Update status instructions" title="Update statu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sp>
        <p:nvSpPr>
          <p:cNvPr id="3" name="Content Placeholder 2"/>
          <p:cNvSpPr>
            <a:spLocks noGrp="1"/>
          </p:cNvSpPr>
          <p:nvPr>
            <p:ph idx="1"/>
          </p:nvPr>
        </p:nvSpPr>
        <p:spPr>
          <a:xfrm>
            <a:off x="313509" y="1761284"/>
            <a:ext cx="2786152" cy="2919204"/>
          </a:xfrm>
        </p:spPr>
        <p:txBody>
          <a:bodyPr>
            <a:normAutofit lnSpcReduction="10000"/>
          </a:bodyPr>
          <a:lstStyle/>
          <a:p>
            <a:pPr lvl="1">
              <a:buFont typeface="Wingdings" panose="05000000000000000000" pitchFamily="2" charset="2"/>
              <a:buChar char="ü"/>
            </a:pPr>
            <a:endParaRPr lang="en-US" dirty="0" smtClean="0"/>
          </a:p>
          <a:p>
            <a:pPr lvl="1">
              <a:buFont typeface="Wingdings" panose="05000000000000000000" pitchFamily="2" charset="2"/>
              <a:buChar char="ü"/>
            </a:pPr>
            <a:endParaRPr lang="en-US" dirty="0"/>
          </a:p>
          <a:p>
            <a:pPr lvl="1">
              <a:buFont typeface="Wingdings" panose="05000000000000000000" pitchFamily="2" charset="2"/>
              <a:buChar char="ü"/>
            </a:pPr>
            <a:r>
              <a:rPr lang="en-US" dirty="0" smtClean="0"/>
              <a:t>Authorized signer will then click start and then sign the certification page</a:t>
            </a:r>
            <a:endParaRPr lang="en-US" dirty="0"/>
          </a:p>
        </p:txBody>
      </p:sp>
      <p:pic>
        <p:nvPicPr>
          <p:cNvPr id="5" name="Picture 4" descr="certification process" title="ESD Users"/>
          <p:cNvPicPr>
            <a:picLocks noChangeAspect="1"/>
          </p:cNvPicPr>
          <p:nvPr/>
        </p:nvPicPr>
        <p:blipFill>
          <a:blip r:embed="rId2"/>
          <a:stretch>
            <a:fillRect/>
          </a:stretch>
        </p:blipFill>
        <p:spPr>
          <a:xfrm>
            <a:off x="3481632" y="1347097"/>
            <a:ext cx="8359556" cy="4699955"/>
          </a:xfrm>
          <a:prstGeom prst="rect">
            <a:avLst/>
          </a:prstGeom>
        </p:spPr>
      </p:pic>
    </p:spTree>
    <p:extLst>
      <p:ext uri="{BB962C8B-B14F-4D97-AF65-F5344CB8AC3E}">
        <p14:creationId xmlns:p14="http://schemas.microsoft.com/office/powerpoint/2010/main" val="2473133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Certification Process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51</a:t>
            </a:fld>
            <a:endParaRPr lang="en-US" dirty="0"/>
          </a:p>
        </p:txBody>
      </p:sp>
      <p:sp>
        <p:nvSpPr>
          <p:cNvPr id="6" name="TextBox 5" descr="Update status instructions" title="Update statu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sp>
        <p:nvSpPr>
          <p:cNvPr id="3" name="Content Placeholder 2"/>
          <p:cNvSpPr>
            <a:spLocks noGrp="1"/>
          </p:cNvSpPr>
          <p:nvPr>
            <p:ph idx="1"/>
          </p:nvPr>
        </p:nvSpPr>
        <p:spPr>
          <a:xfrm>
            <a:off x="313509" y="1761284"/>
            <a:ext cx="2786152" cy="2919204"/>
          </a:xfrm>
        </p:spPr>
        <p:txBody>
          <a:bodyPr>
            <a:normAutofit lnSpcReduction="10000"/>
          </a:bodyPr>
          <a:lstStyle/>
          <a:p>
            <a:pPr lvl="1">
              <a:buFont typeface="Wingdings" panose="05000000000000000000" pitchFamily="2" charset="2"/>
              <a:buChar char="ü"/>
            </a:pPr>
            <a:endParaRPr lang="en-US" dirty="0" smtClean="0"/>
          </a:p>
          <a:p>
            <a:pPr lvl="1">
              <a:buFont typeface="Wingdings" panose="05000000000000000000" pitchFamily="2" charset="2"/>
              <a:buChar char="ü"/>
            </a:pPr>
            <a:endParaRPr lang="en-US" dirty="0"/>
          </a:p>
          <a:p>
            <a:pPr lvl="1">
              <a:buFont typeface="Wingdings" panose="05000000000000000000" pitchFamily="2" charset="2"/>
              <a:buChar char="ü"/>
            </a:pPr>
            <a:r>
              <a:rPr lang="en-US" dirty="0" smtClean="0"/>
              <a:t>Authorized signer will then click start and then sign the certification page</a:t>
            </a:r>
            <a:endParaRPr lang="en-US" dirty="0"/>
          </a:p>
        </p:txBody>
      </p:sp>
      <p:pic>
        <p:nvPicPr>
          <p:cNvPr id="4" name="Picture 3" descr="screen shot of certification signing page" title="Certification Process"/>
          <p:cNvPicPr>
            <a:picLocks noChangeAspect="1"/>
          </p:cNvPicPr>
          <p:nvPr/>
        </p:nvPicPr>
        <p:blipFill>
          <a:blip r:embed="rId2"/>
          <a:stretch>
            <a:fillRect/>
          </a:stretch>
        </p:blipFill>
        <p:spPr>
          <a:xfrm>
            <a:off x="3099661" y="1268569"/>
            <a:ext cx="8866483" cy="4984963"/>
          </a:xfrm>
          <a:prstGeom prst="rect">
            <a:avLst/>
          </a:prstGeom>
        </p:spPr>
      </p:pic>
    </p:spTree>
    <p:extLst>
      <p:ext uri="{BB962C8B-B14F-4D97-AF65-F5344CB8AC3E}">
        <p14:creationId xmlns:p14="http://schemas.microsoft.com/office/powerpoint/2010/main" val="10740315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Certification Process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52</a:t>
            </a:fld>
            <a:endParaRPr lang="en-US" dirty="0"/>
          </a:p>
        </p:txBody>
      </p:sp>
      <p:sp>
        <p:nvSpPr>
          <p:cNvPr id="6" name="TextBox 5" descr="Update status instructions" title="Update statu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sp>
        <p:nvSpPr>
          <p:cNvPr id="3" name="Content Placeholder 2"/>
          <p:cNvSpPr>
            <a:spLocks noGrp="1"/>
          </p:cNvSpPr>
          <p:nvPr>
            <p:ph idx="1"/>
          </p:nvPr>
        </p:nvSpPr>
        <p:spPr>
          <a:xfrm>
            <a:off x="313509" y="1761284"/>
            <a:ext cx="3065122" cy="2919204"/>
          </a:xfrm>
        </p:spPr>
        <p:txBody>
          <a:bodyPr>
            <a:normAutofit/>
          </a:bodyPr>
          <a:lstStyle/>
          <a:p>
            <a:pPr lvl="1">
              <a:buFont typeface="Wingdings" panose="05000000000000000000" pitchFamily="2" charset="2"/>
              <a:buChar char="ü"/>
            </a:pPr>
            <a:endParaRPr lang="en-US" dirty="0" smtClean="0"/>
          </a:p>
          <a:p>
            <a:pPr lvl="1">
              <a:buFont typeface="Wingdings" panose="05000000000000000000" pitchFamily="2" charset="2"/>
              <a:buChar char="ü"/>
            </a:pPr>
            <a:endParaRPr lang="en-US" dirty="0"/>
          </a:p>
          <a:p>
            <a:pPr lvl="1">
              <a:buFont typeface="Wingdings" panose="05000000000000000000" pitchFamily="2" charset="2"/>
              <a:buChar char="ü"/>
            </a:pPr>
            <a:r>
              <a:rPr lang="en-US" dirty="0" smtClean="0"/>
              <a:t>Authorized signer signature will appear on the signature line, then click finish </a:t>
            </a:r>
            <a:endParaRPr lang="en-US" dirty="0"/>
          </a:p>
        </p:txBody>
      </p:sp>
      <p:pic>
        <p:nvPicPr>
          <p:cNvPr id="5" name="Picture 4" descr="certification page signature page" title="Certification Process"/>
          <p:cNvPicPr>
            <a:picLocks noChangeAspect="1"/>
          </p:cNvPicPr>
          <p:nvPr/>
        </p:nvPicPr>
        <p:blipFill>
          <a:blip r:embed="rId3"/>
          <a:stretch>
            <a:fillRect/>
          </a:stretch>
        </p:blipFill>
        <p:spPr>
          <a:xfrm>
            <a:off x="3550597" y="1267727"/>
            <a:ext cx="8321106" cy="4678338"/>
          </a:xfrm>
          <a:prstGeom prst="rect">
            <a:avLst/>
          </a:prstGeom>
        </p:spPr>
      </p:pic>
    </p:spTree>
    <p:extLst>
      <p:ext uri="{BB962C8B-B14F-4D97-AF65-F5344CB8AC3E}">
        <p14:creationId xmlns:p14="http://schemas.microsoft.com/office/powerpoint/2010/main" val="35557057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Certification Process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53</a:t>
            </a:fld>
            <a:endParaRPr lang="en-US" dirty="0"/>
          </a:p>
        </p:txBody>
      </p:sp>
      <p:sp>
        <p:nvSpPr>
          <p:cNvPr id="6" name="TextBox 5" descr="Update status instructions" title="Update statu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sp>
        <p:nvSpPr>
          <p:cNvPr id="3" name="Content Placeholder 2"/>
          <p:cNvSpPr>
            <a:spLocks noGrp="1"/>
          </p:cNvSpPr>
          <p:nvPr>
            <p:ph idx="1"/>
          </p:nvPr>
        </p:nvSpPr>
        <p:spPr>
          <a:xfrm>
            <a:off x="313509" y="1761284"/>
            <a:ext cx="3065122" cy="2919204"/>
          </a:xfrm>
        </p:spPr>
        <p:txBody>
          <a:bodyPr>
            <a:normAutofit/>
          </a:bodyPr>
          <a:lstStyle/>
          <a:p>
            <a:pPr marL="457200" lvl="1" indent="0">
              <a:buNone/>
            </a:pPr>
            <a:endParaRPr lang="en-US" dirty="0"/>
          </a:p>
          <a:p>
            <a:pPr marL="457200" lvl="1" indent="0">
              <a:buNone/>
            </a:pPr>
            <a:endParaRPr lang="en-US" dirty="0" smtClean="0"/>
          </a:p>
          <a:p>
            <a:pPr lvl="1">
              <a:buFont typeface="Wingdings" panose="05000000000000000000" pitchFamily="2" charset="2"/>
              <a:buChar char="ü"/>
            </a:pPr>
            <a:r>
              <a:rPr lang="en-US" dirty="0" smtClean="0"/>
              <a:t>The certification process is complete for the district, the ESD now will certify. </a:t>
            </a:r>
            <a:endParaRPr lang="en-US" dirty="0"/>
          </a:p>
        </p:txBody>
      </p:sp>
      <p:pic>
        <p:nvPicPr>
          <p:cNvPr id="4" name="Picture 3" descr="screen shot certfication page process complete." title="Certification Process"/>
          <p:cNvPicPr>
            <a:picLocks noChangeAspect="1"/>
          </p:cNvPicPr>
          <p:nvPr/>
        </p:nvPicPr>
        <p:blipFill>
          <a:blip r:embed="rId3"/>
          <a:stretch>
            <a:fillRect/>
          </a:stretch>
        </p:blipFill>
        <p:spPr>
          <a:xfrm>
            <a:off x="3760602" y="1243739"/>
            <a:ext cx="8069946" cy="4537129"/>
          </a:xfrm>
          <a:prstGeom prst="rect">
            <a:avLst/>
          </a:prstGeom>
        </p:spPr>
      </p:pic>
    </p:spTree>
    <p:extLst>
      <p:ext uri="{BB962C8B-B14F-4D97-AF65-F5344CB8AC3E}">
        <p14:creationId xmlns:p14="http://schemas.microsoft.com/office/powerpoint/2010/main" val="33991403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F-196 Additional Resources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54</a:t>
            </a:fld>
            <a:endParaRPr lang="en-US" dirty="0"/>
          </a:p>
        </p:txBody>
      </p:sp>
      <p:sp>
        <p:nvSpPr>
          <p:cNvPr id="6" name="TextBox 5" descr="Update status instructions" title="Update statu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pic>
        <p:nvPicPr>
          <p:cNvPr id="11" name="Picture 10" descr="ABFR screen shot of F-196 resources" title="F-196 Additional resources"/>
          <p:cNvPicPr>
            <a:picLocks noChangeAspect="1"/>
          </p:cNvPicPr>
          <p:nvPr/>
        </p:nvPicPr>
        <p:blipFill>
          <a:blip r:embed="rId3"/>
          <a:stretch>
            <a:fillRect/>
          </a:stretch>
        </p:blipFill>
        <p:spPr>
          <a:xfrm>
            <a:off x="1403131" y="1438518"/>
            <a:ext cx="9509397" cy="4678503"/>
          </a:xfrm>
          <a:prstGeom prst="rect">
            <a:avLst/>
          </a:prstGeom>
        </p:spPr>
      </p:pic>
    </p:spTree>
    <p:extLst>
      <p:ext uri="{BB962C8B-B14F-4D97-AF65-F5344CB8AC3E}">
        <p14:creationId xmlns:p14="http://schemas.microsoft.com/office/powerpoint/2010/main" val="20560481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F-196 Additional Resources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55</a:t>
            </a:fld>
            <a:endParaRPr lang="en-US" dirty="0"/>
          </a:p>
        </p:txBody>
      </p:sp>
      <p:sp>
        <p:nvSpPr>
          <p:cNvPr id="6" name="TextBox 5" descr="Update status instructions" title="Update statu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pic>
        <p:nvPicPr>
          <p:cNvPr id="3" name="Picture 2" descr="Screen shot of cover page of F-196 instructions" title="F-196 Additional Resources"/>
          <p:cNvPicPr>
            <a:picLocks noChangeAspect="1"/>
          </p:cNvPicPr>
          <p:nvPr/>
        </p:nvPicPr>
        <p:blipFill>
          <a:blip r:embed="rId3"/>
          <a:stretch>
            <a:fillRect/>
          </a:stretch>
        </p:blipFill>
        <p:spPr>
          <a:xfrm>
            <a:off x="1671145" y="1304625"/>
            <a:ext cx="8559547" cy="4812396"/>
          </a:xfrm>
          <a:prstGeom prst="rect">
            <a:avLst/>
          </a:prstGeom>
        </p:spPr>
      </p:pic>
    </p:spTree>
    <p:extLst>
      <p:ext uri="{BB962C8B-B14F-4D97-AF65-F5344CB8AC3E}">
        <p14:creationId xmlns:p14="http://schemas.microsoft.com/office/powerpoint/2010/main" val="28133748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F-196 Additional Resources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56</a:t>
            </a:fld>
            <a:endParaRPr lang="en-US" dirty="0"/>
          </a:p>
        </p:txBody>
      </p:sp>
      <p:sp>
        <p:nvSpPr>
          <p:cNvPr id="6" name="TextBox 5" descr="Update status instructions" title="Update statu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pic>
        <p:nvPicPr>
          <p:cNvPr id="4" name="Picture 3" descr="Screeb shot of cover page of 2019-20 F-196 User guide" title="F-196 Additional resources"/>
          <p:cNvPicPr>
            <a:picLocks noChangeAspect="1"/>
          </p:cNvPicPr>
          <p:nvPr/>
        </p:nvPicPr>
        <p:blipFill>
          <a:blip r:embed="rId3"/>
          <a:stretch>
            <a:fillRect/>
          </a:stretch>
        </p:blipFill>
        <p:spPr>
          <a:xfrm>
            <a:off x="1828800" y="1430996"/>
            <a:ext cx="8466083" cy="4759848"/>
          </a:xfrm>
          <a:prstGeom prst="rect">
            <a:avLst/>
          </a:prstGeom>
        </p:spPr>
      </p:pic>
    </p:spTree>
    <p:extLst>
      <p:ext uri="{BB962C8B-B14F-4D97-AF65-F5344CB8AC3E}">
        <p14:creationId xmlns:p14="http://schemas.microsoft.com/office/powerpoint/2010/main" val="41914126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542" y="2245947"/>
            <a:ext cx="10549759" cy="1325563"/>
          </a:xfrm>
        </p:spPr>
        <p:txBody>
          <a:bodyPr>
            <a:normAutofit/>
          </a:bodyPr>
          <a:lstStyle/>
          <a:p>
            <a:r>
              <a:rPr lang="en-US" sz="5400" dirty="0" smtClean="0">
                <a:solidFill>
                  <a:srgbClr val="FF0000"/>
                </a:solidFill>
              </a:rPr>
              <a:t>Notes to the Financial Statements</a:t>
            </a:r>
            <a:endParaRPr lang="en-US" sz="5400"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57</a:t>
            </a:fld>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472828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Notes to the Financial Statements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58</a:t>
            </a:fld>
            <a:endParaRPr lang="en-US" dirty="0"/>
          </a:p>
        </p:txBody>
      </p:sp>
      <p:sp>
        <p:nvSpPr>
          <p:cNvPr id="6" name="TextBox 5" descr="Update status instructions" title="Update status"/>
          <p:cNvSpPr txBox="1"/>
          <p:nvPr/>
        </p:nvSpPr>
        <p:spPr>
          <a:xfrm>
            <a:off x="445859" y="1564243"/>
            <a:ext cx="11572720" cy="5170646"/>
          </a:xfrm>
          <a:prstGeom prst="rect">
            <a:avLst/>
          </a:prstGeom>
          <a:noFill/>
        </p:spPr>
        <p:txBody>
          <a:bodyPr wrap="square" rtlCol="0">
            <a:spAutoFit/>
          </a:bodyPr>
          <a:lstStyle/>
          <a:p>
            <a:pPr marL="583565" marR="148590" indent="-457200">
              <a:buFont typeface="Wingdings" panose="05000000000000000000" pitchFamily="2" charset="2"/>
              <a:buChar char="Ø"/>
            </a:pPr>
            <a:r>
              <a:rPr lang="en-US" sz="2400" dirty="0" smtClean="0"/>
              <a:t>Notes are not part of the F-196 and thus not submitted to OSPI.</a:t>
            </a:r>
          </a:p>
          <a:p>
            <a:pPr marL="469265" marR="148590" indent="-342900">
              <a:buFont typeface="Wingdings" panose="05000000000000000000" pitchFamily="2" charset="2"/>
              <a:buChar char="Ø"/>
            </a:pPr>
            <a:r>
              <a:rPr lang="en-US" sz="2400" dirty="0" smtClean="0"/>
              <a:t>The Notes become part of the district’s financial statement and subject to  </a:t>
            </a:r>
          </a:p>
          <a:p>
            <a:pPr marL="126365" marR="148590"/>
            <a:r>
              <a:rPr lang="en-US" sz="2400" dirty="0"/>
              <a:t> </a:t>
            </a:r>
            <a:r>
              <a:rPr lang="en-US" sz="2400" dirty="0" smtClean="0"/>
              <a:t>   audit.</a:t>
            </a:r>
          </a:p>
          <a:p>
            <a:pPr marL="469265" marR="148590" indent="-342900">
              <a:buFont typeface="Wingdings" panose="05000000000000000000" pitchFamily="2" charset="2"/>
              <a:buChar char="Ø"/>
            </a:pPr>
            <a:r>
              <a:rPr lang="en-US" sz="2400" dirty="0" smtClean="0"/>
              <a:t>They are essential in explaining significant accounting policies and circumstances.</a:t>
            </a:r>
          </a:p>
          <a:p>
            <a:pPr marL="469265" marR="148590" indent="-342900">
              <a:buFont typeface="Wingdings" panose="05000000000000000000" pitchFamily="2" charset="2"/>
              <a:buChar char="Ø"/>
            </a:pPr>
            <a:r>
              <a:rPr lang="en-US" sz="2400" dirty="0" smtClean="0"/>
              <a:t>The are the responsibility of the district</a:t>
            </a:r>
          </a:p>
          <a:p>
            <a:pPr marL="469265" marR="148590" indent="-342900">
              <a:buFont typeface="Wingdings" panose="05000000000000000000" pitchFamily="2" charset="2"/>
              <a:buChar char="Ø"/>
            </a:pPr>
            <a:r>
              <a:rPr lang="en-US" sz="2400" dirty="0" smtClean="0"/>
              <a:t>ABFR Handbook has the note templates</a:t>
            </a:r>
          </a:p>
          <a:p>
            <a:pPr marL="1383665" marR="148590" lvl="2" indent="-342900">
              <a:buFont typeface="Wingdings" panose="05000000000000000000" pitchFamily="2" charset="2"/>
              <a:buChar char="§"/>
            </a:pPr>
            <a:r>
              <a:rPr lang="en-US" sz="2400" dirty="0" smtClean="0"/>
              <a:t>Delete notes that do not apply-you do not have to use every note</a:t>
            </a:r>
          </a:p>
          <a:p>
            <a:pPr marL="1383665" marR="148590" lvl="2" indent="-342900">
              <a:buFont typeface="Wingdings" panose="05000000000000000000" pitchFamily="2" charset="2"/>
              <a:buChar char="§"/>
            </a:pPr>
            <a:r>
              <a:rPr lang="en-US" sz="2400" dirty="0" smtClean="0"/>
              <a:t>Note templates are considered the minimum requirement for disclosure</a:t>
            </a:r>
          </a:p>
          <a:p>
            <a:pPr marL="1383665" marR="148590" lvl="2" indent="-342900">
              <a:buFont typeface="Wingdings" panose="05000000000000000000" pitchFamily="2" charset="2"/>
              <a:buChar char="§"/>
            </a:pPr>
            <a:r>
              <a:rPr lang="en-US" sz="2400" dirty="0" smtClean="0"/>
              <a:t>Should not include negative disclosures such </a:t>
            </a:r>
            <a:r>
              <a:rPr lang="en-US" sz="2400" dirty="0" err="1" smtClean="0"/>
              <a:t>as“District</a:t>
            </a:r>
            <a:r>
              <a:rPr lang="en-US" sz="2400" dirty="0" smtClean="0"/>
              <a:t> had no subsequent events.”</a:t>
            </a:r>
          </a:p>
          <a:p>
            <a:pPr marL="469265" marR="148590" indent="-342900">
              <a:buFont typeface="Wingdings" panose="05000000000000000000" pitchFamily="2" charset="2"/>
              <a:buChar char="Ø"/>
            </a:pPr>
            <a:r>
              <a:rPr lang="en-US" sz="2400" dirty="0" smtClean="0"/>
              <a:t>Chapter 8 of the accounting manual for more information.</a:t>
            </a:r>
          </a:p>
          <a:p>
            <a:pPr marL="355600" marR="148590" indent="-229235"/>
            <a:r>
              <a:rPr lang="en-US" sz="2400" dirty="0"/>
              <a:t>	</a:t>
            </a:r>
            <a:r>
              <a:rPr lang="en-US" sz="2400" dirty="0" smtClean="0"/>
              <a:t>	</a:t>
            </a:r>
          </a:p>
          <a:p>
            <a:pPr marL="355600" marR="148590" indent="-229235"/>
            <a:endParaRPr lang="en-US" dirty="0"/>
          </a:p>
        </p:txBody>
      </p:sp>
    </p:spTree>
    <p:extLst>
      <p:ext uri="{BB962C8B-B14F-4D97-AF65-F5344CB8AC3E}">
        <p14:creationId xmlns:p14="http://schemas.microsoft.com/office/powerpoint/2010/main" val="23352419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Notes to the Financial Statements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59</a:t>
            </a:fld>
            <a:endParaRPr lang="en-US" dirty="0"/>
          </a:p>
        </p:txBody>
      </p:sp>
      <p:sp>
        <p:nvSpPr>
          <p:cNvPr id="6" name="TextBox 5" descr="Update status instructions" title="Update status"/>
          <p:cNvSpPr txBox="1"/>
          <p:nvPr/>
        </p:nvSpPr>
        <p:spPr>
          <a:xfrm>
            <a:off x="345040" y="1428923"/>
            <a:ext cx="11274146" cy="861774"/>
          </a:xfrm>
          <a:prstGeom prst="rect">
            <a:avLst/>
          </a:prstGeom>
          <a:noFill/>
        </p:spPr>
        <p:txBody>
          <a:bodyPr wrap="square" rtlCol="0">
            <a:spAutoFit/>
          </a:bodyPr>
          <a:lstStyle/>
          <a:p>
            <a:pPr marL="355600" marR="148590" indent="-229235"/>
            <a:r>
              <a:rPr lang="en-US" sz="3200" dirty="0"/>
              <a:t>Administrative Budgeting and Financial Reporting Guidance</a:t>
            </a:r>
          </a:p>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pic>
        <p:nvPicPr>
          <p:cNvPr id="3" name="Picture 2" descr="Screen shot of notes to the financial statements templates." title="Notes to the financial statements"/>
          <p:cNvPicPr>
            <a:picLocks noChangeAspect="1"/>
          </p:cNvPicPr>
          <p:nvPr/>
        </p:nvPicPr>
        <p:blipFill>
          <a:blip r:embed="rId3"/>
          <a:stretch>
            <a:fillRect/>
          </a:stretch>
        </p:blipFill>
        <p:spPr>
          <a:xfrm>
            <a:off x="2054060" y="2017465"/>
            <a:ext cx="8655268" cy="4092433"/>
          </a:xfrm>
          <a:prstGeom prst="rect">
            <a:avLst/>
          </a:prstGeom>
        </p:spPr>
      </p:pic>
    </p:spTree>
    <p:extLst>
      <p:ext uri="{BB962C8B-B14F-4D97-AF65-F5344CB8AC3E}">
        <p14:creationId xmlns:p14="http://schemas.microsoft.com/office/powerpoint/2010/main" val="3805819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F-196-Log In</a:t>
            </a:r>
            <a:endParaRPr lang="en-US" i="1" dirty="0">
              <a:solidFill>
                <a:srgbClr val="FF0000"/>
              </a:solidFill>
            </a:endParaRPr>
          </a:p>
        </p:txBody>
      </p:sp>
      <p:sp>
        <p:nvSpPr>
          <p:cNvPr id="5" name="Content Placeholder 4"/>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indent="0" fontAlgn="base">
              <a:buNone/>
            </a:pPr>
            <a:r>
              <a:rPr lang="en-US" sz="2000" dirty="0">
                <a:latin typeface="+mj-lt"/>
                <a:ea typeface="Calibri" panose="020F0502020204030204" pitchFamily="34" charset="0"/>
              </a:rPr>
              <a:t>From the My Applications screen, </a:t>
            </a:r>
            <a:endParaRPr lang="en-US" sz="2000" dirty="0" smtClean="0">
              <a:latin typeface="+mj-lt"/>
              <a:ea typeface="Calibri" panose="020F0502020204030204" pitchFamily="34" charset="0"/>
            </a:endParaRPr>
          </a:p>
          <a:p>
            <a:pPr marL="0" indent="0" fontAlgn="base">
              <a:buNone/>
            </a:pPr>
            <a:r>
              <a:rPr lang="en-US" sz="2000" dirty="0" smtClean="0">
                <a:latin typeface="+mj-lt"/>
                <a:ea typeface="Calibri" panose="020F0502020204030204" pitchFamily="34" charset="0"/>
              </a:rPr>
              <a:t>click </a:t>
            </a:r>
            <a:r>
              <a:rPr lang="en-US" sz="2000" dirty="0">
                <a:latin typeface="+mj-lt"/>
                <a:ea typeface="Calibri" panose="020F0502020204030204" pitchFamily="34" charset="0"/>
              </a:rPr>
              <a:t>on the link to the </a:t>
            </a:r>
            <a:endParaRPr lang="en-US" sz="2000" dirty="0" smtClean="0">
              <a:latin typeface="+mj-lt"/>
              <a:ea typeface="Calibri" panose="020F0502020204030204" pitchFamily="34" charset="0"/>
            </a:endParaRPr>
          </a:p>
          <a:p>
            <a:pPr marL="0" indent="0" fontAlgn="base">
              <a:buNone/>
            </a:pPr>
            <a:r>
              <a:rPr lang="en-US" sz="2000" dirty="0" smtClean="0">
                <a:latin typeface="+mj-lt"/>
                <a:ea typeface="Calibri" panose="020F0502020204030204" pitchFamily="34" charset="0"/>
              </a:rPr>
              <a:t>SAFS-196 (new)</a:t>
            </a:r>
            <a:r>
              <a:rPr lang="en-US" sz="2000" dirty="0">
                <a:latin typeface="+mj-lt"/>
                <a:ea typeface="Calibri" panose="020F0502020204030204" pitchFamily="34" charset="0"/>
              </a:rPr>
              <a:t> </a:t>
            </a:r>
            <a:r>
              <a:rPr lang="en-US" sz="2000" dirty="0" smtClean="0">
                <a:latin typeface="+mj-lt"/>
                <a:ea typeface="Calibri" panose="020F0502020204030204" pitchFamily="34" charset="0"/>
              </a:rPr>
              <a:t>application. </a:t>
            </a:r>
          </a:p>
          <a:p>
            <a:pPr marL="0" indent="0" fontAlgn="base">
              <a:buNone/>
            </a:pPr>
            <a:r>
              <a:rPr lang="en-US" sz="2000" dirty="0" smtClean="0">
                <a:latin typeface="+mj-lt"/>
                <a:ea typeface="Calibri" panose="020F0502020204030204" pitchFamily="34" charset="0"/>
              </a:rPr>
              <a:t>This is direct access to the F-196.</a:t>
            </a:r>
          </a:p>
          <a:p>
            <a:pPr marL="0" indent="0" fontAlgn="base">
              <a:buNone/>
            </a:pPr>
            <a:endParaRPr lang="en-US" sz="2000" dirty="0" smtClean="0">
              <a:latin typeface="+mj-lt"/>
              <a:ea typeface="Calibri" panose="020F0502020204030204" pitchFamily="34" charset="0"/>
            </a:endParaRPr>
          </a:p>
          <a:p>
            <a:pPr marL="0" indent="0" fontAlgn="base">
              <a:buNone/>
            </a:pPr>
            <a:r>
              <a:rPr lang="en-US" sz="2400" b="1" dirty="0" smtClean="0">
                <a:latin typeface="+mj-lt"/>
                <a:ea typeface="Calibri" panose="020F0502020204030204" pitchFamily="34" charset="0"/>
              </a:rPr>
              <a:t>Do Not Select “SAFS”</a:t>
            </a:r>
            <a:endParaRPr lang="en-US" sz="2400" b="1" dirty="0">
              <a:latin typeface="+mj-lt"/>
              <a:ea typeface="Calibri" panose="020F0502020204030204" pitchFamily="34" charset="0"/>
            </a:endParaRPr>
          </a:p>
          <a:p>
            <a:pPr marL="0" indent="0" fontAlgn="base">
              <a:buNone/>
            </a:pPr>
            <a:endParaRPr lang="en-US" sz="2000" dirty="0" smtClean="0">
              <a:latin typeface="+mj-lt"/>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6</a:t>
            </a:fld>
            <a:endParaRPr lang="en-US" dirty="0"/>
          </a:p>
        </p:txBody>
      </p:sp>
      <p:pic>
        <p:nvPicPr>
          <p:cNvPr id="3" name="Picture 2" descr="screen shot of my applications list" title="F-196 Log In"/>
          <p:cNvPicPr>
            <a:picLocks noChangeAspect="1"/>
          </p:cNvPicPr>
          <p:nvPr/>
        </p:nvPicPr>
        <p:blipFill>
          <a:blip r:embed="rId3"/>
          <a:stretch>
            <a:fillRect/>
          </a:stretch>
        </p:blipFill>
        <p:spPr>
          <a:xfrm>
            <a:off x="4914230" y="1356310"/>
            <a:ext cx="7095777" cy="3989427"/>
          </a:xfrm>
          <a:prstGeom prst="rect">
            <a:avLst/>
          </a:prstGeom>
        </p:spPr>
      </p:pic>
    </p:spTree>
    <p:extLst>
      <p:ext uri="{BB962C8B-B14F-4D97-AF65-F5344CB8AC3E}">
        <p14:creationId xmlns:p14="http://schemas.microsoft.com/office/powerpoint/2010/main" val="33655309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solidFill>
                  <a:srgbClr val="FF0000"/>
                </a:solidFill>
              </a:rPr>
              <a:t>Poll Question #5</a:t>
            </a:r>
            <a:endParaRPr lang="en-US" sz="6000" i="1" dirty="0">
              <a:solidFill>
                <a:srgbClr val="FF0000"/>
              </a:solidFill>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60</a:t>
            </a:fld>
            <a:endParaRPr lang="en-US" dirty="0"/>
          </a:p>
        </p:txBody>
      </p:sp>
      <p:sp>
        <p:nvSpPr>
          <p:cNvPr id="5" name="TextBox 4"/>
          <p:cNvSpPr txBox="1"/>
          <p:nvPr/>
        </p:nvSpPr>
        <p:spPr>
          <a:xfrm>
            <a:off x="252250" y="1576552"/>
            <a:ext cx="11540358" cy="4462760"/>
          </a:xfrm>
          <a:prstGeom prst="rect">
            <a:avLst/>
          </a:prstGeom>
          <a:noFill/>
        </p:spPr>
        <p:txBody>
          <a:bodyPr wrap="square" rtlCol="0">
            <a:spAutoFit/>
          </a:bodyPr>
          <a:lstStyle/>
          <a:p>
            <a:pPr marL="457200" indent="-457200">
              <a:buFont typeface="+mj-lt"/>
              <a:buAutoNum type="arabicPeriod"/>
            </a:pPr>
            <a:r>
              <a:rPr lang="en-US" sz="3600" dirty="0"/>
              <a:t>True or False: </a:t>
            </a:r>
            <a:r>
              <a:rPr lang="en-US" sz="3600" dirty="0" smtClean="0"/>
              <a:t>The Notes to the Financial Statements must be submitted to OSPI.</a:t>
            </a:r>
            <a:endParaRPr lang="en-US" sz="3600" dirty="0"/>
          </a:p>
          <a:p>
            <a:pPr marL="457200" indent="-457200">
              <a:buFont typeface="+mj-lt"/>
              <a:buAutoNum type="arabicPeriod"/>
            </a:pPr>
            <a:endParaRPr lang="en-US" sz="3600" dirty="0"/>
          </a:p>
          <a:p>
            <a:pPr marL="914400" lvl="1" indent="-457200">
              <a:buFont typeface="+mj-lt"/>
              <a:buAutoNum type="alphaLcParenR"/>
            </a:pPr>
            <a:r>
              <a:rPr lang="en-US" sz="3600" dirty="0"/>
              <a:t>True</a:t>
            </a:r>
          </a:p>
          <a:p>
            <a:pPr marL="914400" lvl="1" indent="-457200">
              <a:buFont typeface="+mj-lt"/>
              <a:buAutoNum type="alphaLcParenR"/>
            </a:pPr>
            <a:endParaRPr lang="en-US" sz="3600" dirty="0"/>
          </a:p>
          <a:p>
            <a:pPr marL="914400" lvl="1" indent="-457200">
              <a:buFont typeface="+mj-lt"/>
              <a:buAutoNum type="alphaLcParenR"/>
            </a:pPr>
            <a:r>
              <a:rPr lang="en-US" sz="3600" dirty="0"/>
              <a:t>False</a:t>
            </a:r>
          </a:p>
          <a:p>
            <a:pPr marR="4636135" lvl="0">
              <a:spcBef>
                <a:spcPts val="605"/>
              </a:spcBef>
              <a:buSzPts val="1200"/>
              <a:tabLst>
                <a:tab pos="323215" algn="l"/>
              </a:tabLst>
            </a:pPr>
            <a:endParaRPr lang="en-US" sz="2000" spc="-105" dirty="0">
              <a:ea typeface="Calibri" panose="020F0502020204030204" pitchFamily="34" charset="0"/>
            </a:endParaRPr>
          </a:p>
          <a:p>
            <a:pPr marR="4636135" lvl="0">
              <a:spcBef>
                <a:spcPts val="605"/>
              </a:spcBef>
              <a:buSzPts val="1200"/>
              <a:tabLst>
                <a:tab pos="323215" algn="l"/>
              </a:tabLst>
            </a:pPr>
            <a:endParaRPr lang="en-US" sz="2000" spc="-105" dirty="0">
              <a:ea typeface="Calibri" panose="020F0502020204030204" pitchFamily="34" charset="0"/>
            </a:endParaRPr>
          </a:p>
          <a:p>
            <a:endParaRPr lang="en-US" dirty="0"/>
          </a:p>
        </p:txBody>
      </p:sp>
    </p:spTree>
    <p:extLst>
      <p:ext uri="{BB962C8B-B14F-4D97-AF65-F5344CB8AC3E}">
        <p14:creationId xmlns:p14="http://schemas.microsoft.com/office/powerpoint/2010/main" val="1294613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F-196 Final Thoughts</a:t>
            </a:r>
            <a:endParaRPr lang="en-US" i="1" dirty="0">
              <a:solidFill>
                <a:srgbClr val="FF0000"/>
              </a:solidFill>
            </a:endParaRPr>
          </a:p>
        </p:txBody>
      </p:sp>
      <p:sp>
        <p:nvSpPr>
          <p:cNvPr id="7" name="Date Placeholder 6"/>
          <p:cNvSpPr>
            <a:spLocks noGrp="1"/>
          </p:cNvSpPr>
          <p:nvPr>
            <p:ph type="dt" sz="half" idx="11"/>
          </p:nvPr>
        </p:nvSpPr>
        <p:spPr/>
        <p:txBody>
          <a:bodyPr/>
          <a:lstStyle/>
          <a:p>
            <a:pPr algn="ctr"/>
            <a:r>
              <a:rPr lang="en-US" dirty="0" smtClean="0"/>
              <a:t>| 5/19/2020 |</a:t>
            </a:r>
            <a:endParaRPr lang="en-US" dirty="0"/>
          </a:p>
        </p:txBody>
      </p:sp>
      <p:sp>
        <p:nvSpPr>
          <p:cNvPr id="8" name="Footer Placeholder 7"/>
          <p:cNvSpPr>
            <a:spLocks noGrp="1"/>
          </p:cNvSpPr>
          <p:nvPr>
            <p:ph type="ftr" sz="quarter" idx="3"/>
          </p:nvPr>
        </p:nvSpPr>
        <p:spPr/>
        <p:txBody>
          <a:bodyPr/>
          <a:lstStyle/>
          <a:p>
            <a:pPr algn="r"/>
            <a:r>
              <a:rPr lang="en-US" dirty="0" smtClean="0"/>
              <a:t>OSPI | SAFS | WASBO Annual Conference</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61</a:t>
            </a:fld>
            <a:endParaRPr lang="en-US" dirty="0"/>
          </a:p>
        </p:txBody>
      </p:sp>
      <p:sp>
        <p:nvSpPr>
          <p:cNvPr id="6" name="TextBox 5" descr="Update status instructions" title="Update status"/>
          <p:cNvSpPr txBox="1"/>
          <p:nvPr/>
        </p:nvSpPr>
        <p:spPr>
          <a:xfrm>
            <a:off x="313509" y="1998616"/>
            <a:ext cx="3237087" cy="369332"/>
          </a:xfrm>
          <a:prstGeom prst="rect">
            <a:avLst/>
          </a:prstGeom>
          <a:noFill/>
        </p:spPr>
        <p:txBody>
          <a:bodyPr wrap="square" rtlCol="0">
            <a:spAutoFit/>
          </a:bodyPr>
          <a:lstStyle/>
          <a:p>
            <a:pPr marL="355600" marR="148590" indent="-229235">
              <a:spcBef>
                <a:spcPts val="0"/>
              </a:spcBef>
              <a:spcAft>
                <a:spcPts val="0"/>
              </a:spcAft>
            </a:pPr>
            <a:r>
              <a:rPr lang="en-US" dirty="0" smtClean="0">
                <a:latin typeface="Calibri" panose="020F0502020204030204" pitchFamily="34" charset="0"/>
                <a:ea typeface="Calibri" panose="020F0502020204030204" pitchFamily="34" charset="0"/>
              </a:rPr>
              <a:t>     </a:t>
            </a:r>
            <a:endParaRPr lang="en-US" dirty="0"/>
          </a:p>
        </p:txBody>
      </p:sp>
      <p:sp>
        <p:nvSpPr>
          <p:cNvPr id="10" name="TextBox 9" descr="Update status instructions" title="Update status"/>
          <p:cNvSpPr txBox="1"/>
          <p:nvPr/>
        </p:nvSpPr>
        <p:spPr>
          <a:xfrm>
            <a:off x="695480" y="2245947"/>
            <a:ext cx="3368040" cy="369332"/>
          </a:xfrm>
          <a:prstGeom prst="rect">
            <a:avLst/>
          </a:prstGeom>
          <a:noFill/>
        </p:spPr>
        <p:txBody>
          <a:bodyPr wrap="square" rtlCol="0">
            <a:spAutoFit/>
          </a:bodyPr>
          <a:lstStyle/>
          <a:p>
            <a:pPr>
              <a:spcBef>
                <a:spcPts val="40"/>
              </a:spcBef>
            </a:pPr>
            <a:r>
              <a:rPr lang="en-US" dirty="0">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p:txBody>
      </p:sp>
      <p:sp>
        <p:nvSpPr>
          <p:cNvPr id="3" name="Content Placeholder 2"/>
          <p:cNvSpPr>
            <a:spLocks noGrp="1"/>
          </p:cNvSpPr>
          <p:nvPr>
            <p:ph idx="1"/>
          </p:nvPr>
        </p:nvSpPr>
        <p:spPr/>
        <p:txBody>
          <a:bodyPr>
            <a:normAutofit/>
          </a:bodyPr>
          <a:lstStyle/>
          <a:p>
            <a:pPr lvl="1">
              <a:buFont typeface="Wingdings" panose="05000000000000000000" pitchFamily="2" charset="2"/>
              <a:buChar char="ü"/>
            </a:pPr>
            <a:r>
              <a:rPr lang="en-US" sz="2800" dirty="0" smtClean="0"/>
              <a:t>Utilize the fund balance reporting tool to help determine the beginning fund balances for general fund sub-funds.</a:t>
            </a:r>
          </a:p>
          <a:p>
            <a:pPr lvl="1">
              <a:buFont typeface="Wingdings" panose="05000000000000000000" pitchFamily="2" charset="2"/>
              <a:buChar char="ü"/>
            </a:pPr>
            <a:endParaRPr lang="en-US" sz="2800" dirty="0" smtClean="0"/>
          </a:p>
          <a:p>
            <a:pPr lvl="1">
              <a:buFont typeface="Wingdings" panose="05000000000000000000" pitchFamily="2" charset="2"/>
              <a:buChar char="ü"/>
            </a:pPr>
            <a:r>
              <a:rPr lang="en-US" sz="2800" dirty="0" smtClean="0"/>
              <a:t>Check PP/AA/O/NCES code combinations-no 2</a:t>
            </a:r>
            <a:r>
              <a:rPr lang="en-US" sz="2800" b="1" dirty="0" smtClean="0"/>
              <a:t>000, </a:t>
            </a:r>
            <a:r>
              <a:rPr lang="en-US" sz="2800" dirty="0" smtClean="0"/>
              <a:t>3</a:t>
            </a:r>
            <a:r>
              <a:rPr lang="en-US" sz="2800" b="1" dirty="0" smtClean="0"/>
              <a:t>000 </a:t>
            </a:r>
            <a:r>
              <a:rPr lang="en-US" sz="2800" dirty="0" smtClean="0"/>
              <a:t>etc., check the crosswalks</a:t>
            </a:r>
          </a:p>
          <a:p>
            <a:pPr lvl="1">
              <a:buFont typeface="Wingdings" panose="05000000000000000000" pitchFamily="2" charset="2"/>
              <a:buChar char="ü"/>
            </a:pPr>
            <a:endParaRPr lang="en-US" sz="2800" dirty="0" smtClean="0"/>
          </a:p>
          <a:p>
            <a:pPr lvl="1">
              <a:buFont typeface="Wingdings" panose="05000000000000000000" pitchFamily="2" charset="2"/>
              <a:buChar char="ü"/>
            </a:pPr>
            <a:r>
              <a:rPr lang="en-US" sz="2800" dirty="0" smtClean="0"/>
              <a:t>Check for correct instructional and non-instructional numbers.</a:t>
            </a:r>
          </a:p>
          <a:p>
            <a:pPr lvl="1">
              <a:buFont typeface="Wingdings" panose="05000000000000000000" pitchFamily="2" charset="2"/>
              <a:buChar char="ü"/>
            </a:pPr>
            <a:endParaRPr lang="en-US" sz="2800" dirty="0" smtClean="0"/>
          </a:p>
          <a:p>
            <a:pPr marL="457200" lvl="1" indent="0">
              <a:buNone/>
            </a:pPr>
            <a:endParaRPr lang="en-US" dirty="0" smtClean="0"/>
          </a:p>
        </p:txBody>
      </p:sp>
    </p:spTree>
    <p:extLst>
      <p:ext uri="{BB962C8B-B14F-4D97-AF65-F5344CB8AC3E}">
        <p14:creationId xmlns:p14="http://schemas.microsoft.com/office/powerpoint/2010/main" val="260004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 WASBO Year End Workshop</a:t>
            </a:r>
            <a:endParaRPr lang="en-US" dirty="0">
              <a:solidFill>
                <a:srgbClr val="FF0000"/>
              </a:solidFill>
            </a:endParaRPr>
          </a:p>
        </p:txBody>
      </p:sp>
      <p:sp>
        <p:nvSpPr>
          <p:cNvPr id="3" name="Content Placeholder 2"/>
          <p:cNvSpPr>
            <a:spLocks noGrp="1"/>
          </p:cNvSpPr>
          <p:nvPr>
            <p:ph idx="1"/>
          </p:nvPr>
        </p:nvSpPr>
        <p:spPr>
          <a:xfrm>
            <a:off x="916982" y="1427217"/>
            <a:ext cx="10515600" cy="4255861"/>
          </a:xfrm>
        </p:spPr>
        <p:txBody>
          <a:bodyPr anchor="t">
            <a:normAutofit fontScale="85000" lnSpcReduction="20000"/>
          </a:bodyPr>
          <a:lstStyle/>
          <a:p>
            <a:pPr marL="109728" indent="0" algn="ctr">
              <a:buNone/>
              <a:defRPr/>
            </a:pPr>
            <a:endParaRPr lang="en-US" sz="4100" dirty="0" smtClean="0">
              <a:cs typeface="Arial" charset="0"/>
            </a:endParaRPr>
          </a:p>
          <a:p>
            <a:pPr marL="109728" indent="0" algn="ctr">
              <a:buNone/>
              <a:defRPr/>
            </a:pPr>
            <a:endParaRPr lang="en-US" sz="4100" dirty="0">
              <a:cs typeface="Arial" charset="0"/>
            </a:endParaRPr>
          </a:p>
          <a:p>
            <a:pPr marL="109728" indent="0" algn="ctr">
              <a:buNone/>
              <a:defRPr/>
            </a:pPr>
            <a:r>
              <a:rPr lang="en-US" sz="4100" dirty="0" smtClean="0">
                <a:cs typeface="Arial" charset="0"/>
              </a:rPr>
              <a:t>Ralph Fortunato</a:t>
            </a:r>
            <a:endParaRPr lang="en-US" sz="4100" dirty="0">
              <a:cs typeface="Arial" charset="0"/>
            </a:endParaRPr>
          </a:p>
          <a:p>
            <a:pPr marL="109728" indent="0" algn="ctr">
              <a:buNone/>
              <a:defRPr/>
            </a:pPr>
            <a:r>
              <a:rPr lang="en-US" sz="4100" dirty="0">
                <a:cs typeface="Arial" charset="0"/>
              </a:rPr>
              <a:t>Supervisor, School </a:t>
            </a:r>
            <a:r>
              <a:rPr lang="en-US" sz="4100" dirty="0" smtClean="0">
                <a:cs typeface="Arial" charset="0"/>
              </a:rPr>
              <a:t>District Financial Reporting</a:t>
            </a:r>
            <a:endParaRPr lang="en-US" sz="4100" dirty="0">
              <a:cs typeface="Arial" charset="0"/>
            </a:endParaRPr>
          </a:p>
          <a:p>
            <a:pPr marL="109728" indent="0" algn="ctr">
              <a:buNone/>
              <a:defRPr/>
            </a:pPr>
            <a:r>
              <a:rPr lang="en-US" sz="4100" dirty="0" smtClean="0">
                <a:cs typeface="Arial" charset="0"/>
              </a:rPr>
              <a:t>360-725-6304</a:t>
            </a:r>
            <a:endParaRPr lang="en-US" sz="4100" dirty="0">
              <a:cs typeface="Arial" charset="0"/>
            </a:endParaRPr>
          </a:p>
          <a:p>
            <a:pPr marL="109728" indent="0" algn="ctr">
              <a:buNone/>
              <a:defRPr/>
            </a:pPr>
            <a:r>
              <a:rPr lang="en-US" sz="4100" dirty="0">
                <a:cs typeface="Arial" charset="0"/>
              </a:rPr>
              <a:t>Email: </a:t>
            </a:r>
            <a:r>
              <a:rPr lang="en-US" sz="4100" dirty="0" smtClean="0">
                <a:cs typeface="Arial" charset="0"/>
              </a:rPr>
              <a:t>Ralph.Fortunato@k12.wa.us</a:t>
            </a:r>
            <a:endParaRPr lang="en-US" sz="4100" dirty="0">
              <a:cs typeface="Arial" charset="0"/>
            </a:endParaRPr>
          </a:p>
          <a:p>
            <a:pPr marL="0" marR="64008" lvl="0" indent="0">
              <a:lnSpc>
                <a:spcPct val="100000"/>
              </a:lnSpc>
              <a:spcBef>
                <a:spcPts val="0"/>
              </a:spcBef>
              <a:spcAft>
                <a:spcPts val="0"/>
              </a:spcAft>
              <a:buClr>
                <a:srgbClr val="0F6FC6"/>
              </a:buClr>
              <a:buSzPct val="68000"/>
              <a:buNone/>
            </a:pPr>
            <a:endParaRPr lang="en-US" sz="1600" b="1" dirty="0"/>
          </a:p>
          <a:p>
            <a:pPr marL="0" marR="64008" lvl="0" indent="0">
              <a:lnSpc>
                <a:spcPct val="100000"/>
              </a:lnSpc>
              <a:spcBef>
                <a:spcPts val="0"/>
              </a:spcBef>
              <a:spcAft>
                <a:spcPts val="0"/>
              </a:spcAft>
              <a:buClr>
                <a:srgbClr val="0F6FC6"/>
              </a:buClr>
              <a:buSzPct val="68000"/>
              <a:buNone/>
            </a:pPr>
            <a:endParaRPr lang="en-US" sz="2300" b="1" dirty="0" smtClean="0"/>
          </a:p>
          <a:p>
            <a:pPr marL="0" marR="64008" lvl="0" indent="0">
              <a:lnSpc>
                <a:spcPct val="100000"/>
              </a:lnSpc>
              <a:spcBef>
                <a:spcPts val="0"/>
              </a:spcBef>
              <a:spcAft>
                <a:spcPts val="0"/>
              </a:spcAft>
              <a:buClr>
                <a:srgbClr val="0F6FC6"/>
              </a:buClr>
              <a:buSzPct val="68000"/>
              <a:buNone/>
            </a:pPr>
            <a:endParaRPr lang="en-US" sz="1600" b="1" dirty="0"/>
          </a:p>
          <a:p>
            <a:pPr marL="0" marR="64008" lvl="0" indent="0">
              <a:lnSpc>
                <a:spcPct val="100000"/>
              </a:lnSpc>
              <a:spcBef>
                <a:spcPts val="0"/>
              </a:spcBef>
              <a:spcAft>
                <a:spcPts val="0"/>
              </a:spcAft>
              <a:buClr>
                <a:srgbClr val="0F6FC6"/>
              </a:buClr>
              <a:buSzPct val="68000"/>
              <a:buNone/>
            </a:pPr>
            <a:endParaRPr lang="en-US" sz="1600" b="1" dirty="0" smtClean="0"/>
          </a:p>
          <a:p>
            <a:pPr marL="0" marR="64008" lvl="0" indent="0">
              <a:lnSpc>
                <a:spcPct val="100000"/>
              </a:lnSpc>
              <a:spcBef>
                <a:spcPts val="0"/>
              </a:spcBef>
              <a:spcAft>
                <a:spcPts val="0"/>
              </a:spcAft>
              <a:buClr>
                <a:srgbClr val="0F6FC6"/>
              </a:buClr>
              <a:buSzPct val="68000"/>
              <a:buNone/>
            </a:pPr>
            <a:endParaRPr lang="en-US" sz="1600" b="1" dirty="0"/>
          </a:p>
          <a:p>
            <a:pPr marL="0" marR="64008" lvl="0" indent="0">
              <a:lnSpc>
                <a:spcPct val="100000"/>
              </a:lnSpc>
              <a:spcBef>
                <a:spcPts val="0"/>
              </a:spcBef>
              <a:spcAft>
                <a:spcPts val="0"/>
              </a:spcAft>
              <a:buClr>
                <a:srgbClr val="0F6FC6"/>
              </a:buClr>
              <a:buSzPct val="68000"/>
              <a:buNone/>
            </a:pPr>
            <a:r>
              <a:rPr lang="en-US" sz="1600" b="1" dirty="0" smtClean="0"/>
              <a:t>The </a:t>
            </a:r>
            <a:r>
              <a:rPr lang="en-US" sz="1600" b="1" dirty="0"/>
              <a:t>School Financial Services Update </a:t>
            </a:r>
            <a:r>
              <a:rPr lang="en-US" sz="1600" b="1" dirty="0" smtClean="0"/>
              <a:t>of Accounting Changes, prepared by the </a:t>
            </a:r>
            <a:r>
              <a:rPr lang="en-US" sz="1600" b="1" dirty="0">
                <a:hlinkClick r:id="rId2"/>
              </a:rPr>
              <a:t>Office of Superintendent of Public Instruction</a:t>
            </a:r>
            <a:r>
              <a:rPr lang="en-US" sz="1600" b="1" dirty="0"/>
              <a:t> is licensed under a </a:t>
            </a:r>
            <a:r>
              <a:rPr lang="en-US" sz="1600" b="1" dirty="0">
                <a:hlinkClick r:id="rId3"/>
              </a:rPr>
              <a:t>Creative Commons Attribution 4.0 International License</a:t>
            </a:r>
            <a:endParaRPr lang="en-US" sz="1600" b="1" dirty="0"/>
          </a:p>
        </p:txBody>
      </p:sp>
      <p:pic>
        <p:nvPicPr>
          <p:cNvPr id="7" name="Picture 6" descr="Creative Commons License" title="Creative Commons License"/>
          <p:cNvPicPr/>
          <p:nvPr/>
        </p:nvPicPr>
        <p:blipFill>
          <a:blip r:embed="rId4">
            <a:extLst>
              <a:ext uri="{28A0092B-C50C-407E-A947-70E740481C1C}">
                <a14:useLocalDpi xmlns:a14="http://schemas.microsoft.com/office/drawing/2010/main" val="0"/>
              </a:ext>
            </a:extLst>
          </a:blip>
          <a:srcRect/>
          <a:stretch>
            <a:fillRect/>
          </a:stretch>
        </p:blipFill>
        <p:spPr bwMode="auto">
          <a:xfrm>
            <a:off x="990374" y="5164282"/>
            <a:ext cx="918089" cy="255418"/>
          </a:xfrm>
          <a:prstGeom prst="rect">
            <a:avLst/>
          </a:prstGeom>
          <a:noFill/>
          <a:ln>
            <a:noFill/>
          </a:ln>
        </p:spPr>
      </p:pic>
      <p:sp>
        <p:nvSpPr>
          <p:cNvPr id="8" name="Date Placeholder 7"/>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40403D"/>
                </a:solidFill>
                <a:effectLst/>
                <a:uLnTx/>
                <a:uFillTx/>
                <a:latin typeface="Segoe UI"/>
                <a:ea typeface="+mn-ea"/>
                <a:cs typeface="+mn-cs"/>
              </a:rPr>
              <a:t>August 2020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9" name="Slide Number Placeholder 8"/>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4" name="Footer Placeholder 3"/>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40403D"/>
                </a:solidFill>
                <a:effectLst/>
                <a:uLnTx/>
                <a:uFillTx/>
                <a:latin typeface="Segoe UI"/>
                <a:ea typeface="+mn-ea"/>
                <a:cs typeface="+mn-cs"/>
              </a:rPr>
              <a:t>OSPI | SAFS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349377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F-196-Log In</a:t>
            </a:r>
            <a:endParaRPr lang="en-US" i="1" dirty="0">
              <a:solidFill>
                <a:srgbClr val="FF0000"/>
              </a:solidFill>
            </a:endParaRPr>
          </a:p>
        </p:txBody>
      </p:sp>
      <p:sp>
        <p:nvSpPr>
          <p:cNvPr id="5" name="Content Placeholder 4" descr="Info center page" title="Log In"/>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7</a:t>
            </a:fld>
            <a:endParaRPr lang="en-US" dirty="0"/>
          </a:p>
        </p:txBody>
      </p:sp>
      <p:sp>
        <p:nvSpPr>
          <p:cNvPr id="3" name="Rectangle 2"/>
          <p:cNvSpPr/>
          <p:nvPr/>
        </p:nvSpPr>
        <p:spPr>
          <a:xfrm>
            <a:off x="447780" y="2487693"/>
            <a:ext cx="3730326" cy="2246769"/>
          </a:xfrm>
          <a:prstGeom prst="rect">
            <a:avLst/>
          </a:prstGeom>
        </p:spPr>
        <p:txBody>
          <a:bodyPr wrap="square">
            <a:spAutoFit/>
          </a:bodyPr>
          <a:lstStyle/>
          <a:p>
            <a:r>
              <a:rPr lang="en-US" dirty="0" smtClean="0">
                <a:latin typeface="Calibri" panose="020F0502020204030204" pitchFamily="34" charset="0"/>
                <a:ea typeface="Calibri" panose="020F0502020204030204" pitchFamily="34" charset="0"/>
              </a:rPr>
              <a:t>Select your district or organization by clicking select organization.</a:t>
            </a:r>
          </a:p>
          <a:p>
            <a:endParaRPr lang="en-US" sz="1600" dirty="0">
              <a:latin typeface="Calibri" panose="020F0502020204030204" pitchFamily="34" charset="0"/>
              <a:ea typeface="Calibri" panose="020F0502020204030204" pitchFamily="34" charset="0"/>
            </a:endParaRPr>
          </a:p>
          <a:p>
            <a:endParaRPr lang="en-US" sz="1600" dirty="0">
              <a:latin typeface="Calibri" panose="020F0502020204030204" pitchFamily="34" charset="0"/>
              <a:ea typeface="Calibri" panose="020F0502020204030204" pitchFamily="34" charset="0"/>
            </a:endParaRPr>
          </a:p>
          <a:p>
            <a:r>
              <a:rPr lang="en-US" b="1" dirty="0">
                <a:latin typeface="Calibri" panose="020F0502020204030204" pitchFamily="34" charset="0"/>
                <a:ea typeface="Calibri" panose="020F0502020204030204" pitchFamily="34" charset="0"/>
              </a:rPr>
              <a:t>Note: </a:t>
            </a:r>
            <a:r>
              <a:rPr lang="en-US" dirty="0">
                <a:latin typeface="Calibri" panose="020F0502020204030204" pitchFamily="34" charset="0"/>
                <a:ea typeface="Calibri" panose="020F0502020204030204" pitchFamily="34" charset="0"/>
              </a:rPr>
              <a:t>The EDS applications are designed to use Internet Explorer as the Web browser. It is best not to use other browsers. </a:t>
            </a:r>
            <a:endParaRPr lang="en-US" dirty="0"/>
          </a:p>
        </p:txBody>
      </p:sp>
      <p:pic>
        <p:nvPicPr>
          <p:cNvPr id="4" name="Picture 3" descr="screen shot of select orginization page" title="F-196 log In"/>
          <p:cNvPicPr>
            <a:picLocks noChangeAspect="1"/>
          </p:cNvPicPr>
          <p:nvPr/>
        </p:nvPicPr>
        <p:blipFill>
          <a:blip r:embed="rId3"/>
          <a:stretch>
            <a:fillRect/>
          </a:stretch>
        </p:blipFill>
        <p:spPr>
          <a:xfrm>
            <a:off x="4608000" y="1528355"/>
            <a:ext cx="7408852" cy="4165446"/>
          </a:xfrm>
          <a:prstGeom prst="rect">
            <a:avLst/>
          </a:prstGeom>
        </p:spPr>
      </p:pic>
    </p:spTree>
    <p:extLst>
      <p:ext uri="{BB962C8B-B14F-4D97-AF65-F5344CB8AC3E}">
        <p14:creationId xmlns:p14="http://schemas.microsoft.com/office/powerpoint/2010/main" val="388469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Getting Started</a:t>
            </a:r>
            <a:endParaRPr lang="en-US" i="1" dirty="0">
              <a:solidFill>
                <a:srgbClr val="FF0000"/>
              </a:solidFill>
            </a:endParaRPr>
          </a:p>
        </p:txBody>
      </p:sp>
      <p:sp>
        <p:nvSpPr>
          <p:cNvPr id="5" name="Content Placeholder 4" descr="How to get the F-196 started" title="Getting Started"/>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8</a:t>
            </a:fld>
            <a:endParaRPr lang="en-US" dirty="0"/>
          </a:p>
        </p:txBody>
      </p:sp>
      <p:sp>
        <p:nvSpPr>
          <p:cNvPr id="6" name="TextBox 5"/>
          <p:cNvSpPr txBox="1"/>
          <p:nvPr/>
        </p:nvSpPr>
        <p:spPr>
          <a:xfrm>
            <a:off x="300447" y="2253753"/>
            <a:ext cx="4036422" cy="1200329"/>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rPr>
              <a:t>The first screen you will see in the F-196 application is the List Financial Statements screen. To </a:t>
            </a:r>
            <a:r>
              <a:rPr lang="en-US" dirty="0" smtClean="0">
                <a:latin typeface="Calibri" panose="020F0502020204030204" pitchFamily="34" charset="0"/>
                <a:ea typeface="Calibri" panose="020F0502020204030204" pitchFamily="34" charset="0"/>
              </a:rPr>
              <a:t>start </a:t>
            </a:r>
            <a:r>
              <a:rPr lang="en-US" dirty="0">
                <a:latin typeface="Calibri" panose="020F0502020204030204" pitchFamily="34" charset="0"/>
                <a:ea typeface="Calibri" panose="020F0502020204030204" pitchFamily="34" charset="0"/>
              </a:rPr>
              <a:t>the financial statement, click </a:t>
            </a:r>
            <a:r>
              <a:rPr lang="en-US" b="1" dirty="0" smtClean="0">
                <a:latin typeface="Calibri" panose="020F0502020204030204" pitchFamily="34" charset="0"/>
                <a:ea typeface="Calibri" panose="020F0502020204030204" pitchFamily="34" charset="0"/>
              </a:rPr>
              <a:t>Create</a:t>
            </a:r>
            <a:endParaRPr lang="en-US" dirty="0"/>
          </a:p>
        </p:txBody>
      </p:sp>
      <p:pic>
        <p:nvPicPr>
          <p:cNvPr id="3" name="Picture 2" descr="Screen shot of create financial page" title="F196 Getting Started"/>
          <p:cNvPicPr>
            <a:picLocks noChangeAspect="1"/>
          </p:cNvPicPr>
          <p:nvPr/>
        </p:nvPicPr>
        <p:blipFill>
          <a:blip r:embed="rId2"/>
          <a:stretch>
            <a:fillRect/>
          </a:stretch>
        </p:blipFill>
        <p:spPr>
          <a:xfrm>
            <a:off x="4277079" y="1610938"/>
            <a:ext cx="7668738" cy="4311560"/>
          </a:xfrm>
          <a:prstGeom prst="rect">
            <a:avLst/>
          </a:prstGeom>
        </p:spPr>
      </p:pic>
    </p:spTree>
    <p:extLst>
      <p:ext uri="{BB962C8B-B14F-4D97-AF65-F5344CB8AC3E}">
        <p14:creationId xmlns:p14="http://schemas.microsoft.com/office/powerpoint/2010/main" val="3500067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F-196 Getting Started</a:t>
            </a:r>
            <a:endParaRPr lang="en-US" i="1" dirty="0">
              <a:solidFill>
                <a:srgbClr val="FF0000"/>
              </a:solidFill>
            </a:endParaRPr>
          </a:p>
        </p:txBody>
      </p:sp>
      <p:sp>
        <p:nvSpPr>
          <p:cNvPr id="5" name="Content Placeholder 4" descr="How to get the F-196 started" title="Getting Started"/>
          <p:cNvSpPr>
            <a:spLocks noGrp="1"/>
          </p:cNvSpPr>
          <p:nvPr>
            <p:ph idx="1"/>
          </p:nvPr>
        </p:nvSpPr>
        <p:spPr>
          <a:xfrm>
            <a:off x="718457" y="1528355"/>
            <a:ext cx="10635343" cy="4553132"/>
          </a:xfrm>
        </p:spPr>
        <p:txBody>
          <a:bodyPr>
            <a:normAutofit/>
          </a:bodyPr>
          <a:lstStyle/>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a:ea typeface="Calibri" panose="020F0502020204030204" pitchFamily="34" charset="0"/>
            </a:endParaRPr>
          </a:p>
          <a:p>
            <a:pPr marL="0" marR="4636135" lvl="0" indent="0">
              <a:spcBef>
                <a:spcPts val="605"/>
              </a:spcBef>
              <a:spcAft>
                <a:spcPts val="0"/>
              </a:spcAft>
              <a:buSzPts val="1200"/>
              <a:buNone/>
              <a:tabLst>
                <a:tab pos="323215" algn="l"/>
              </a:tabLst>
            </a:pPr>
            <a:endParaRPr lang="en-US" sz="2000" spc="-105" dirty="0" smtClean="0">
              <a:ea typeface="Calibri" panose="020F0502020204030204" pitchFamily="34" charset="0"/>
            </a:endParaRPr>
          </a:p>
        </p:txBody>
      </p:sp>
      <p:sp>
        <p:nvSpPr>
          <p:cNvPr id="7" name="Date Placeholder 6"/>
          <p:cNvSpPr>
            <a:spLocks noGrp="1"/>
          </p:cNvSpPr>
          <p:nvPr>
            <p:ph type="dt" sz="half" idx="11"/>
          </p:nvPr>
        </p:nvSpPr>
        <p:spPr/>
        <p:txBody>
          <a:bodyPr/>
          <a:lstStyle/>
          <a:p>
            <a:pPr algn="ctr"/>
            <a:r>
              <a:rPr lang="en-US" smtClean="0"/>
              <a:t>August 2020 |</a:t>
            </a:r>
            <a:endParaRPr lang="en-US" dirty="0"/>
          </a:p>
        </p:txBody>
      </p:sp>
      <p:sp>
        <p:nvSpPr>
          <p:cNvPr id="8" name="Footer Placeholder 7"/>
          <p:cNvSpPr>
            <a:spLocks noGrp="1"/>
          </p:cNvSpPr>
          <p:nvPr>
            <p:ph type="ftr" sz="quarter" idx="3"/>
          </p:nvPr>
        </p:nvSpPr>
        <p:spPr/>
        <p:txBody>
          <a:bodyPr/>
          <a:lstStyle/>
          <a:p>
            <a:pPr algn="r"/>
            <a:r>
              <a:rPr lang="en-US" dirty="0" smtClean="0"/>
              <a:t>OSPI | SAFS |</a:t>
            </a:r>
            <a:endParaRPr lang="en-US" dirty="0"/>
          </a:p>
        </p:txBody>
      </p:sp>
      <p:sp>
        <p:nvSpPr>
          <p:cNvPr id="9" name="Slide Number Placeholder 8"/>
          <p:cNvSpPr>
            <a:spLocks noGrp="1"/>
          </p:cNvSpPr>
          <p:nvPr>
            <p:ph type="sldNum" sz="quarter" idx="4"/>
          </p:nvPr>
        </p:nvSpPr>
        <p:spPr/>
        <p:txBody>
          <a:bodyPr/>
          <a:lstStyle/>
          <a:p>
            <a:fld id="{65248FEF-978F-4B24-93F3-B987601DAD06}" type="slidenum">
              <a:rPr lang="en-US" smtClean="0"/>
              <a:pPr/>
              <a:t>9</a:t>
            </a:fld>
            <a:endParaRPr lang="en-US" dirty="0"/>
          </a:p>
        </p:txBody>
      </p:sp>
      <p:sp>
        <p:nvSpPr>
          <p:cNvPr id="6" name="TextBox 5"/>
          <p:cNvSpPr txBox="1"/>
          <p:nvPr/>
        </p:nvSpPr>
        <p:spPr>
          <a:xfrm>
            <a:off x="300447" y="2253753"/>
            <a:ext cx="4036422" cy="1200329"/>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rPr>
              <a:t>The first screen you will see in the F-196 application is the List Financial Statements screen. To create the financial statement, click </a:t>
            </a:r>
            <a:r>
              <a:rPr lang="en-US" b="1" dirty="0" smtClean="0">
                <a:latin typeface="Calibri" panose="020F0502020204030204" pitchFamily="34" charset="0"/>
                <a:ea typeface="Calibri" panose="020F0502020204030204" pitchFamily="34" charset="0"/>
              </a:rPr>
              <a:t>GO</a:t>
            </a:r>
            <a:endParaRPr lang="en-US" dirty="0"/>
          </a:p>
        </p:txBody>
      </p:sp>
      <p:pic>
        <p:nvPicPr>
          <p:cNvPr id="4" name="Picture 3" descr="Screen shot of starting the financial statements" title="F196 Getting Started"/>
          <p:cNvPicPr>
            <a:picLocks noChangeAspect="1"/>
          </p:cNvPicPr>
          <p:nvPr/>
        </p:nvPicPr>
        <p:blipFill>
          <a:blip r:embed="rId2"/>
          <a:stretch>
            <a:fillRect/>
          </a:stretch>
        </p:blipFill>
        <p:spPr>
          <a:xfrm>
            <a:off x="4120352" y="1356309"/>
            <a:ext cx="7837185" cy="4406265"/>
          </a:xfrm>
          <a:prstGeom prst="rect">
            <a:avLst/>
          </a:prstGeom>
        </p:spPr>
      </p:pic>
    </p:spTree>
    <p:extLst>
      <p:ext uri="{BB962C8B-B14F-4D97-AF65-F5344CB8AC3E}">
        <p14:creationId xmlns:p14="http://schemas.microsoft.com/office/powerpoint/2010/main" val="3734481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15AFEBCC-BBD4-4C7C-A392-50777A498402}" vid="{7451FDEE-BDE7-4B92-A308-5E347138D3F7}"/>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15AFEBCC-BBD4-4C7C-A392-50777A498402}" vid="{7567AFE7-18AB-4981-B291-C519D0C3D8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FDE9A79CABB504F9298A94928D08125" ma:contentTypeVersion="1" ma:contentTypeDescription="Create a new document." ma:contentTypeScope="" ma:versionID="7c06e61c39eafb3624237f99f3534577">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595359-E5D1-450F-9706-6A56CF217BA5}">
  <ds:schemaRefs>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2ADB8047-4984-4F0E-9A9A-68AAE677F05F}">
  <ds:schemaRefs>
    <ds:schemaRef ds:uri="http://schemas.microsoft.com/sharepoint/v3/contenttype/forms"/>
  </ds:schemaRefs>
</ds:datastoreItem>
</file>

<file path=customXml/itemProps3.xml><?xml version="1.0" encoding="utf-8"?>
<ds:datastoreItem xmlns:ds="http://schemas.openxmlformats.org/officeDocument/2006/customXml" ds:itemID="{C86DA4F7-C940-4BE2-81F2-32E94A05EE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Template</Template>
  <TotalTime>3997</TotalTime>
  <Words>3977</Words>
  <Application>Microsoft Office PowerPoint</Application>
  <PresentationFormat>Widescreen</PresentationFormat>
  <Paragraphs>578</Paragraphs>
  <Slides>62</Slides>
  <Notes>36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62</vt:i4>
      </vt:variant>
    </vt:vector>
  </HeadingPairs>
  <TitlesOfParts>
    <vt:vector size="70" baseType="lpstr">
      <vt:lpstr>Arial</vt:lpstr>
      <vt:lpstr>Calibri</vt:lpstr>
      <vt:lpstr>Segoe UI</vt:lpstr>
      <vt:lpstr>Segoe UI Semibold</vt:lpstr>
      <vt:lpstr>Times New Roman</vt:lpstr>
      <vt:lpstr>Wingdings</vt:lpstr>
      <vt:lpstr>Title Slides</vt:lpstr>
      <vt:lpstr>Content Slides</vt:lpstr>
      <vt:lpstr>WASBO Year-End Workshop</vt:lpstr>
      <vt:lpstr>WASBO Year-End Workshop</vt:lpstr>
      <vt:lpstr>WASBO Year-End Workshop</vt:lpstr>
      <vt:lpstr>The F-196-Log In</vt:lpstr>
      <vt:lpstr>The F-196-Log In</vt:lpstr>
      <vt:lpstr>The F-196-Log In</vt:lpstr>
      <vt:lpstr>The F-196-Log In</vt:lpstr>
      <vt:lpstr>The F-196 Getting Started</vt:lpstr>
      <vt:lpstr>The F-196 Getting Started</vt:lpstr>
      <vt:lpstr>The F-196 Getting Started</vt:lpstr>
      <vt:lpstr>The F-196 Import Data</vt:lpstr>
      <vt:lpstr>The  F-196 Import Data</vt:lpstr>
      <vt:lpstr>The F-196 Import Data-Error Report</vt:lpstr>
      <vt:lpstr>The F-196 Import Data-Error Report</vt:lpstr>
      <vt:lpstr>The F-196 Import Data-Error Report</vt:lpstr>
      <vt:lpstr>The F-196 Approved Locations</vt:lpstr>
      <vt:lpstr>The F-196 Input Data-NCES Code Combo</vt:lpstr>
      <vt:lpstr>The F-196 Input Data NCES Code Combo</vt:lpstr>
      <vt:lpstr>The F-196 Input Data NCES Code Combo</vt:lpstr>
      <vt:lpstr>Poll Question #1</vt:lpstr>
      <vt:lpstr>The F-196 Input Data</vt:lpstr>
      <vt:lpstr>The F-196 Input Data</vt:lpstr>
      <vt:lpstr>The F-196 Input Data</vt:lpstr>
      <vt:lpstr>The F-196 Input Data</vt:lpstr>
      <vt:lpstr>The F-196 Input Data</vt:lpstr>
      <vt:lpstr>The F-196 Input Data</vt:lpstr>
      <vt:lpstr>The F-196 Input Data</vt:lpstr>
      <vt:lpstr>The F-196 Input Data</vt:lpstr>
      <vt:lpstr>The F-196 Input Data</vt:lpstr>
      <vt:lpstr>The F-196 Input Data</vt:lpstr>
      <vt:lpstr>The F-196 Input Data</vt:lpstr>
      <vt:lpstr>Poll Question #2</vt:lpstr>
      <vt:lpstr>The F-196 Input Data</vt:lpstr>
      <vt:lpstr>The F-196 Input Data</vt:lpstr>
      <vt:lpstr>The F-196 Input Data</vt:lpstr>
      <vt:lpstr>Poll Question #3</vt:lpstr>
      <vt:lpstr>The F-196 Run Edits</vt:lpstr>
      <vt:lpstr>The F-196 Run Edits</vt:lpstr>
      <vt:lpstr>The F-196 Print Reports</vt:lpstr>
      <vt:lpstr>The F-196 Print Reports</vt:lpstr>
      <vt:lpstr>The F-196 Print Reports</vt:lpstr>
      <vt:lpstr>The F-196 Update Status</vt:lpstr>
      <vt:lpstr>The F-196 Update Status</vt:lpstr>
      <vt:lpstr>Poll Question #4</vt:lpstr>
      <vt:lpstr>The F-196 Certification Process</vt:lpstr>
      <vt:lpstr>The F-196 Certification Process</vt:lpstr>
      <vt:lpstr>The F-196 Certification Process</vt:lpstr>
      <vt:lpstr>The F-196 Certification Process</vt:lpstr>
      <vt:lpstr>The F-196 Certification Process</vt:lpstr>
      <vt:lpstr>The F-196 Certification Process</vt:lpstr>
      <vt:lpstr>The F-196 Certification Process</vt:lpstr>
      <vt:lpstr>The F-196 Certification Process</vt:lpstr>
      <vt:lpstr>The F-196 Certification Process</vt:lpstr>
      <vt:lpstr>F-196 Additional Resources</vt:lpstr>
      <vt:lpstr>F-196 Additional Resources</vt:lpstr>
      <vt:lpstr>F-196 Additional Resources</vt:lpstr>
      <vt:lpstr>Notes to the Financial Statements</vt:lpstr>
      <vt:lpstr>Notes to the Financial Statements</vt:lpstr>
      <vt:lpstr>Notes to the Financial Statements</vt:lpstr>
      <vt:lpstr>Poll Question #5</vt:lpstr>
      <vt:lpstr>F-196 Final Thoughts</vt:lpstr>
      <vt:lpstr> WASBO Year End Workshop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SDAAC Meeting Presentation</dc:title>
  <dc:creator>SAFS OSPI</dc:creator>
  <cp:keywords>SDAAC</cp:keywords>
  <cp:lastModifiedBy>Ralph Fortunato</cp:lastModifiedBy>
  <cp:revision>139</cp:revision>
  <dcterms:created xsi:type="dcterms:W3CDTF">2020-01-17T18:06:40Z</dcterms:created>
  <dcterms:modified xsi:type="dcterms:W3CDTF">2020-08-29T17:29:03Z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0x0101002FDE9A79CABB504F9298A94928D08125</vt:lpwstr>
  </property>
</Properties>
</file>